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header6.xml" ContentType="application/vnd.openxmlformats-officedocument.wordprocessingml.header+xml"/>
  <Override PartName="/word/footer6.xml" ContentType="application/vnd.openxmlformats-officedocument.wordprocessingml.footer+xml"/>
  <Override PartName="/word/header7.xml" ContentType="application/vnd.openxmlformats-officedocument.wordprocessingml.header+xml"/>
  <Override PartName="/word/header8.xml" ContentType="application/vnd.openxmlformats-officedocument.wordprocessingml.header+xml"/>
  <Override PartName="/word/footer7.xml" ContentType="application/vnd.openxmlformats-officedocument.wordprocessingml.footer+xml"/>
  <Override PartName="/word/footer8.xml" ContentType="application/vnd.openxmlformats-officedocument.wordprocessingml.footer+xml"/>
  <Override PartName="/word/footer9.xml" ContentType="application/vnd.openxmlformats-officedocument.wordprocessingml.footer+xml"/>
  <Override PartName="/word/header9.xml" ContentType="application/vnd.openxmlformats-officedocument.wordprocessingml.header+xml"/>
  <Override PartName="/word/header10.xml" ContentType="application/vnd.openxmlformats-officedocument.wordprocessingml.header+xml"/>
  <Override PartName="/word/footer10.xml" ContentType="application/vnd.openxmlformats-officedocument.wordprocessingml.footer+xml"/>
  <Override PartName="/word/footer11.xml" ContentType="application/vnd.openxmlformats-officedocument.wordprocessingml.footer+xml"/>
  <Override PartName="/word/header11.xml" ContentType="application/vnd.openxmlformats-officedocument.wordprocessingml.header+xml"/>
  <Override PartName="/word/footer12.xml" ContentType="application/vnd.openxmlformats-officedocument.wordprocessingml.footer+xml"/>
  <Override PartName="/word/header12.xml" ContentType="application/vnd.openxmlformats-officedocument.wordprocessingml.header+xml"/>
  <Override PartName="/word/header13.xml" ContentType="application/vnd.openxmlformats-officedocument.wordprocessingml.header+xml"/>
  <Override PartName="/word/footer13.xml" ContentType="application/vnd.openxmlformats-officedocument.wordprocessingml.footer+xml"/>
  <Override PartName="/word/footer14.xml" ContentType="application/vnd.openxmlformats-officedocument.wordprocessingml.footer+xml"/>
  <Override PartName="/word/header14.xml" ContentType="application/vnd.openxmlformats-officedocument.wordprocessingml.header+xml"/>
  <Override PartName="/word/footer15.xml" ContentType="application/vnd.openxmlformats-officedocument.wordprocessingml.footer+xml"/>
  <Override PartName="/word/header15.xml" ContentType="application/vnd.openxmlformats-officedocument.wordprocessingml.header+xml"/>
  <Override PartName="/word/header16.xml" ContentType="application/vnd.openxmlformats-officedocument.wordprocessingml.header+xml"/>
  <Override PartName="/word/footer16.xml" ContentType="application/vnd.openxmlformats-officedocument.wordprocessingml.footer+xml"/>
  <Override PartName="/word/footer17.xml" ContentType="application/vnd.openxmlformats-officedocument.wordprocessingml.footer+xml"/>
  <Override PartName="/word/header17.xml" ContentType="application/vnd.openxmlformats-officedocument.wordprocessingml.header+xml"/>
  <Override PartName="/word/footer18.xml" ContentType="application/vnd.openxmlformats-officedocument.wordprocessingml.footer+xml"/>
  <Override PartName="/word/header18.xml" ContentType="application/vnd.openxmlformats-officedocument.wordprocessingml.header+xml"/>
  <Override PartName="/word/header19.xml" ContentType="application/vnd.openxmlformats-officedocument.wordprocessingml.header+xml"/>
  <Override PartName="/word/footer19.xml" ContentType="application/vnd.openxmlformats-officedocument.wordprocessingml.footer+xml"/>
  <Override PartName="/word/footer20.xml" ContentType="application/vnd.openxmlformats-officedocument.wordprocessingml.footer+xml"/>
  <Override PartName="/word/header20.xml" ContentType="application/vnd.openxmlformats-officedocument.wordprocessingml.header+xml"/>
  <Override PartName="/word/footer21.xml" ContentType="application/vnd.openxmlformats-officedocument.wordprocessingml.footer+xml"/>
  <Override PartName="/word/header21.xml" ContentType="application/vnd.openxmlformats-officedocument.wordprocessingml.header+xml"/>
  <Override PartName="/word/header22.xml" ContentType="application/vnd.openxmlformats-officedocument.wordprocessingml.header+xml"/>
  <Override PartName="/word/footer22.xml" ContentType="application/vnd.openxmlformats-officedocument.wordprocessingml.footer+xml"/>
  <Override PartName="/word/footer23.xml" ContentType="application/vnd.openxmlformats-officedocument.wordprocessingml.footer+xml"/>
  <Override PartName="/word/header23.xml" ContentType="application/vnd.openxmlformats-officedocument.wordprocessingml.header+xml"/>
  <Override PartName="/word/footer24.xml" ContentType="application/vnd.openxmlformats-officedocument.wordprocessingml.footer+xml"/>
  <Override PartName="/word/header24.xml" ContentType="application/vnd.openxmlformats-officedocument.wordprocessingml.header+xml"/>
  <Override PartName="/word/header25.xml" ContentType="application/vnd.openxmlformats-officedocument.wordprocessingml.header+xml"/>
  <Override PartName="/word/footer25.xml" ContentType="application/vnd.openxmlformats-officedocument.wordprocessingml.footer+xml"/>
  <Override PartName="/word/footer26.xml" ContentType="application/vnd.openxmlformats-officedocument.wordprocessingml.footer+xml"/>
  <Override PartName="/word/footer27.xml" ContentType="application/vnd.openxmlformats-officedocument.wordprocessingml.footer+xml"/>
  <Override PartName="/word/header26.xml" ContentType="application/vnd.openxmlformats-officedocument.wordprocessingml.header+xml"/>
  <Override PartName="/word/header27.xml" ContentType="application/vnd.openxmlformats-officedocument.wordprocessingml.header+xml"/>
  <Override PartName="/word/footer28.xml" ContentType="application/vnd.openxmlformats-officedocument.wordprocessingml.footer+xml"/>
  <Override PartName="/word/footer29.xml" ContentType="application/vnd.openxmlformats-officedocument.wordprocessingml.footer+xml"/>
  <Override PartName="/word/header28.xml" ContentType="application/vnd.openxmlformats-officedocument.wordprocessingml.header+xml"/>
  <Override PartName="/word/footer30.xml" ContentType="application/vnd.openxmlformats-officedocument.wordprocessingml.footer+xml"/>
  <Override PartName="/word/header29.xml" ContentType="application/vnd.openxmlformats-officedocument.wordprocessingml.header+xml"/>
  <Override PartName="/word/header30.xml" ContentType="application/vnd.openxmlformats-officedocument.wordprocessingml.header+xml"/>
  <Override PartName="/word/footer31.xml" ContentType="application/vnd.openxmlformats-officedocument.wordprocessingml.footer+xml"/>
  <Override PartName="/word/footer32.xml" ContentType="application/vnd.openxmlformats-officedocument.wordprocessingml.footer+xml"/>
  <Override PartName="/word/header31.xml" ContentType="application/vnd.openxmlformats-officedocument.wordprocessingml.header+xml"/>
  <Override PartName="/word/footer33.xml" ContentType="application/vnd.openxmlformats-officedocument.wordprocessingml.footer+xml"/>
  <Override PartName="/word/header32.xml" ContentType="application/vnd.openxmlformats-officedocument.wordprocessingml.header+xml"/>
  <Override PartName="/word/header33.xml" ContentType="application/vnd.openxmlformats-officedocument.wordprocessingml.header+xml"/>
  <Override PartName="/word/footer34.xml" ContentType="application/vnd.openxmlformats-officedocument.wordprocessingml.footer+xml"/>
  <Override PartName="/word/footer35.xml" ContentType="application/vnd.openxmlformats-officedocument.wordprocessingml.footer+xml"/>
  <Override PartName="/word/footer36.xml" ContentType="application/vnd.openxmlformats-officedocument.wordprocessingml.footer+xml"/>
  <Override PartName="/word/header34.xml" ContentType="application/vnd.openxmlformats-officedocument.wordprocessingml.header+xml"/>
  <Override PartName="/word/header35.xml" ContentType="application/vnd.openxmlformats-officedocument.wordprocessingml.header+xml"/>
  <Override PartName="/word/footer37.xml" ContentType="application/vnd.openxmlformats-officedocument.wordprocessingml.footer+xml"/>
  <Override PartName="/word/footer38.xml" ContentType="application/vnd.openxmlformats-officedocument.wordprocessingml.footer+xml"/>
  <Override PartName="/word/footer39.xml" ContentType="application/vnd.openxmlformats-officedocument.wordprocessingml.footer+xml"/>
  <Override PartName="/word/header36.xml" ContentType="application/vnd.openxmlformats-officedocument.wordprocessingml.header+xml"/>
  <Override PartName="/word/header37.xml" ContentType="application/vnd.openxmlformats-officedocument.wordprocessingml.header+xml"/>
  <Override PartName="/word/footer40.xml" ContentType="application/vnd.openxmlformats-officedocument.wordprocessingml.footer+xml"/>
  <Override PartName="/word/footer41.xml" ContentType="application/vnd.openxmlformats-officedocument.wordprocessingml.footer+xml"/>
  <Override PartName="/word/header38.xml" ContentType="application/vnd.openxmlformats-officedocument.wordprocessingml.header+xml"/>
  <Override PartName="/word/footer42.xml" ContentType="application/vnd.openxmlformats-officedocument.wordprocessingml.footer+xml"/>
  <Override PartName="/word/header39.xml" ContentType="application/vnd.openxmlformats-officedocument.wordprocessingml.header+xml"/>
  <Override PartName="/word/header40.xml" ContentType="application/vnd.openxmlformats-officedocument.wordprocessingml.header+xml"/>
  <Override PartName="/word/footer43.xml" ContentType="application/vnd.openxmlformats-officedocument.wordprocessingml.footer+xml"/>
  <Override PartName="/word/footer44.xml" ContentType="application/vnd.openxmlformats-officedocument.wordprocessingml.footer+xml"/>
  <Override PartName="/word/header41.xml" ContentType="application/vnd.openxmlformats-officedocument.wordprocessingml.header+xml"/>
  <Override PartName="/word/footer45.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body>
    <w:bookmarkStart w:id="0" w:name="_GoBack"/>
    <w:bookmarkEnd w:id="0"/>
    <w:p w14:paraId="0D950DD5" w14:textId="77777777" w:rsidR="00C81F4D" w:rsidRDefault="00487C86" w:rsidP="00DE7975">
      <w:pPr>
        <w:pStyle w:val="Prophuvudrubrik"/>
      </w:pPr>
      <w:sdt>
        <w:sdtPr>
          <w:alias w:val="Publikation"/>
          <w:tag w:val="Publikation"/>
          <w:id w:val="-33422728"/>
          <w:lock w:val="sdtContentLocked"/>
          <w:text/>
        </w:sdtPr>
        <w:sdtEndPr/>
        <w:sdtContent>
          <w:r w:rsidR="00C81F4D">
            <w:t>Regeringens proposition</w:t>
          </w:r>
        </w:sdtContent>
      </w:sdt>
      <w:r w:rsidR="00C81F4D">
        <w:rPr>
          <w:noProof/>
          <w:lang w:eastAsia="sv-SE"/>
        </w:rPr>
        <mc:AlternateContent>
          <mc:Choice Requires="wps">
            <w:drawing>
              <wp:anchor distT="0" distB="0" distL="114300" distR="114300" simplePos="0" relativeHeight="251658240" behindDoc="1" locked="0" layoutInCell="1" allowOverlap="1" wp14:anchorId="6F4E68DC" wp14:editId="2E19B7CF">
                <wp:simplePos x="0" y="0"/>
                <wp:positionH relativeFrom="column">
                  <wp:posOffset>3683000</wp:posOffset>
                </wp:positionH>
                <wp:positionV relativeFrom="paragraph">
                  <wp:posOffset>-277495</wp:posOffset>
                </wp:positionV>
                <wp:extent cx="716400" cy="1036800"/>
                <wp:effectExtent l="0" t="0" r="0" b="0"/>
                <wp:wrapNone/>
                <wp:docPr id="1" name="Textruta 10"/>
                <wp:cNvGraphicFramePr>
                  <a:graphicFrameLocks xmlns:a="http://schemas.openxmlformats.org/drawingml/2006/main" noChangeAspect="1"/>
                </wp:cNvGraphicFramePr>
                <a:graphic xmlns:a="http://schemas.openxmlformats.org/drawingml/2006/main">
                  <a:graphicData uri="http://schemas.microsoft.com/office/word/2010/wordprocessingShape">
                    <wps:wsp>
                      <wps:cNvSpPr txBox="1">
                        <a:spLocks noChangeAspect="1"/>
                      </wps:cNvSpPr>
                      <wps:spPr>
                        <a:xfrm>
                          <a:off x="0" y="0"/>
                          <a:ext cx="716400" cy="1036800"/>
                        </a:xfrm>
                        <a:prstGeom prst="rect">
                          <a:avLst/>
                        </a:prstGeom>
                        <a:noFill/>
                        <a:ln w="6350">
                          <a:noFill/>
                        </a:ln>
                        <a:effectLst/>
                      </wps:spPr>
                      <wps:txbx>
                        <w:txbxContent>
                          <w:sdt>
                            <w:sdtPr>
                              <w:alias w:val="PropLogo"/>
                              <w:tag w:val="PropLogo"/>
                              <w:id w:val="-838614461"/>
                              <w:lock w:val="sdtContentLocked"/>
                              <w:dataBinding w:prefixMappings="xmlns:ns0='http://rkdhs/mallar/lagstiftning/Prop/Prop.xsd'" w:xpath="/ns0:dokumentvärden[1]/ns0:logos[1]/ns0:logo[@id='26']" w:storeItemID="{068625C3-B546-44A5-B525-B7CC092E5AD6}"/>
                              <w:picture/>
                            </w:sdtPr>
                            <w:sdtEndPr/>
                            <w:sdtContent>
                              <w:p w14:paraId="4BE1B926" w14:textId="77777777" w:rsidR="0096403B" w:rsidRPr="00811BB8" w:rsidRDefault="0096403B" w:rsidP="00DE7975">
                                <w:pPr>
                                  <w:pStyle w:val="Brdtext"/>
                                </w:pPr>
                                <w:r>
                                  <w:rPr>
                                    <w:noProof/>
                                    <w:lang w:eastAsia="sv-SE"/>
                                  </w:rPr>
                                  <w:drawing>
                                    <wp:inline distT="0" distB="0" distL="0" distR="0" wp14:anchorId="747B32C8" wp14:editId="35580A6F">
                                      <wp:extent cx="513504" cy="921600"/>
                                      <wp:effectExtent l="0" t="0" r="1270" b="0"/>
                                      <wp:docPr id="2" name="Bild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15"/>
                                              <a:stretch>
                                                <a:fillRect/>
                                              </a:stretch>
                                            </pic:blipFill>
                                            <pic:spPr bwMode="auto">
                                              <a:xfrm>
                                                <a:off x="0" y="0"/>
                                                <a:ext cx="513504" cy="921600"/>
                                              </a:xfrm>
                                              <a:prstGeom prst="rect">
                                                <a:avLst/>
                                              </a:prstGeom>
                                              <a:noFill/>
                                              <a:ln>
                                                <a:noFill/>
                                              </a:ln>
                                            </pic:spPr>
                                          </pic:pic>
                                        </a:graphicData>
                                      </a:graphic>
                                    </wp:inline>
                                  </w:drawing>
                                </w:r>
                              </w:p>
                            </w:sdtContent>
                          </w:sdt>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6F4E68DC" id="_x0000_t202" coordsize="21600,21600" o:spt="202" path="m,l,21600r21600,l21600,xe">
                <v:stroke joinstyle="miter"/>
                <v:path gradientshapeok="t" o:connecttype="rect"/>
              </v:shapetype>
              <v:shape id="Textruta 10" o:spid="_x0000_s1026" type="#_x0000_t202" style="position:absolute;margin-left:290pt;margin-top:-21.85pt;width:56.4pt;height:81.65pt;z-index:-25165824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xS4jIRQIAAIwEAAAOAAAAZHJzL2Uyb0RvYy54bWysVMtu2zAQvBfoPxC815ISx0mNyIGbwEUB&#10;IzHgFDnTFGUJlbgsSVtyv75D+om0p6IXeqkdzj5m1/cPfduwrbKuJp3zbJByprSkotbrnH9/nX26&#10;48x5oQvRkFY53ynHHyYfP9x3ZqyuqKKmUJaBRLtxZ3JeeW/GSeJkpVrhBmSUhrMk2wqPq10nhRUd&#10;2NsmuUrTUdKRLYwlqZzD16e9k08if1kq6V/K0inPmpwjNx9PG89VOJPJvRivrTBVLQ9piH/IohW1&#10;RtAT1ZPwgm1s/QdVW0tLjko/kNQmVJa1VLEGVJOl76pZVsKoWAua48ypTe7/0crn7cKyuoB2nGnR&#10;QqJX1Xu7Qf5ZbE9n3BiopQHO91+oD9BQqjNzkj8c0/RYCb1WU2fQ7uBFU5OLZ0EMB/jChmd9advw&#10;i9oZuCDK7iQEIjOJj7fZaJjCI+HK0uvRHS6B9PzaWOe/KmpZMHJuETkmJbZz5/fQIyQE0zSrmyaK&#10;3WjW5Xx0fZPGBycPyBsdsCqOzYHmnHmwfL/qQRLMFRU7dMTSfqSckbMaqcyF8wthMUNIH3vhX3CU&#10;DSEkHSzOKrK//vY94CEtvJx1mMmcu58bYRVnzTcN0T9nw2EY4ngZ3txe4WIvPatLj960j4Sxh7DI&#10;LpoB75ujWVpq37A+0xAVLqElYufcH81Hv98UrJ9U02kEYWyN8HO9NPI4CKHRr/2bsOaghoeOz3Sc&#10;XjF+J8oeu5dluvFU1lGxc1cP44ORj5of1jPs1OU9os5/IpPfAAAA//8DAFBLAwQUAAYACAAAACEA&#10;r4hP5+MAAAALAQAADwAAAGRycy9kb3ducmV2LnhtbEyPQU+DQBCF7yb+h82YeGuXokWKLE1D0pgY&#10;PbT24m1gt0BkZ5HdtuivdzzpcTIv731fvp5sL85m9J0jBYt5BMJQ7XRHjYLD23aWgvABSWPvyCj4&#10;Mh7WxfVVjpl2F9qZ8z40gkvIZ6igDWHIpPR1ayz6uRsM8e/oRouBz7GResQLl9texlGUSIsd8UKL&#10;gylbU3/sT1bBc7l9xV0V2/S7L59ejpvh8/C+VOr2Zto8gghmCn9h+MVndCiYqXIn0l70CpZpxC5B&#10;wez+7gEEJ5JVzDIVRxerBGSRy/8OxQ8AAAD//wMAUEsBAi0AFAAGAAgAAAAhALaDOJL+AAAA4QEA&#10;ABMAAAAAAAAAAAAAAAAAAAAAAFtDb250ZW50X1R5cGVzXS54bWxQSwECLQAUAAYACAAAACEAOP0h&#10;/9YAAACUAQAACwAAAAAAAAAAAAAAAAAvAQAAX3JlbHMvLnJlbHNQSwECLQAUAAYACAAAACEAsUuI&#10;yEUCAACMBAAADgAAAAAAAAAAAAAAAAAuAgAAZHJzL2Uyb0RvYy54bWxQSwECLQAUAAYACAAAACEA&#10;r4hP5+MAAAALAQAADwAAAAAAAAAAAAAAAACfBAAAZHJzL2Rvd25yZXYueG1sUEsFBgAAAAAEAAQA&#10;8wAAAK8FAAAAAA==&#10;" filled="f" stroked="f" strokeweight=".5pt">
                <o:lock v:ext="edit" aspectratio="t"/>
                <v:textbox>
                  <w:txbxContent>
                    <w:sdt>
                      <w:sdtPr>
                        <w:alias w:val="PropLogo"/>
                        <w:tag w:val="PropLogo"/>
                        <w:id w:val="-838614461"/>
                        <w:lock w:val="sdtContentLocked"/>
                        <w:dataBinding w:prefixMappings="xmlns:ns0='http://rkdhs/mallar/lagstiftning/Prop/Prop.xsd'" w:xpath="/ns0:dokumentvärden[1]/ns0:logos[1]/ns0:logo[@id='26']" w:storeItemID="{068625C3-B546-44A5-B525-B7CC092E5AD6}"/>
                        <w:picture/>
                      </w:sdtPr>
                      <w:sdtEndPr/>
                      <w:sdtContent>
                        <w:p w14:paraId="4BE1B926" w14:textId="77777777" w:rsidR="0096403B" w:rsidRPr="00811BB8" w:rsidRDefault="0096403B" w:rsidP="00DE7975">
                          <w:pPr>
                            <w:pStyle w:val="Brdtext"/>
                          </w:pPr>
                          <w:r>
                            <w:rPr>
                              <w:noProof/>
                              <w:lang w:eastAsia="sv-SE"/>
                            </w:rPr>
                            <w:drawing>
                              <wp:inline distT="0" distB="0" distL="0" distR="0" wp14:anchorId="747B32C8" wp14:editId="35580A6F">
                                <wp:extent cx="513504" cy="921600"/>
                                <wp:effectExtent l="0" t="0" r="1270" b="0"/>
                                <wp:docPr id="2" name="Bild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16"/>
                                        <a:stretch>
                                          <a:fillRect/>
                                        </a:stretch>
                                      </pic:blipFill>
                                      <pic:spPr bwMode="auto">
                                        <a:xfrm>
                                          <a:off x="0" y="0"/>
                                          <a:ext cx="513504" cy="921600"/>
                                        </a:xfrm>
                                        <a:prstGeom prst="rect">
                                          <a:avLst/>
                                        </a:prstGeom>
                                        <a:noFill/>
                                        <a:ln>
                                          <a:noFill/>
                                        </a:ln>
                                      </pic:spPr>
                                    </pic:pic>
                                  </a:graphicData>
                                </a:graphic>
                              </wp:inline>
                            </w:drawing>
                          </w:r>
                        </w:p>
                      </w:sdtContent>
                    </w:sdt>
                  </w:txbxContent>
                </v:textbox>
              </v:shape>
            </w:pict>
          </mc:Fallback>
        </mc:AlternateContent>
      </w:r>
    </w:p>
    <w:sdt>
      <w:sdtPr>
        <w:alias w:val="Nummer"/>
        <w:tag w:val="Nummer"/>
        <w:id w:val="-1816559108"/>
        <w:lock w:val="sdtContentLocked"/>
        <w:dataBinding w:prefixMappings="xmlns:ns0='http://rkdhs/mallar/lagstiftning/Prop/Prop.xsd'" w:xpath="/ns0:dokumentvärden[1]/ns0:dokumentnummer[1]" w:storeItemID="{068625C3-B546-44A5-B525-B7CC092E5AD6}"/>
        <w:text/>
      </w:sdtPr>
      <w:sdtEndPr/>
      <w:sdtContent>
        <w:p w14:paraId="2A405F20" w14:textId="018AACBE" w:rsidR="00C81F4D" w:rsidRDefault="00CA7DE3" w:rsidP="00DE7975">
          <w:pPr>
            <w:pStyle w:val="Prophuvudrubrik"/>
          </w:pPr>
          <w:r>
            <w:t>2019/20:52</w:t>
          </w:r>
        </w:p>
      </w:sdtContent>
    </w:sdt>
    <w:p w14:paraId="028E11B1" w14:textId="77777777" w:rsidR="00C81F4D" w:rsidRPr="005F407A" w:rsidRDefault="00C81F4D" w:rsidP="00DE7975">
      <w:pPr>
        <w:pStyle w:val="Brdtext"/>
        <w:spacing w:after="40"/>
        <w:jc w:val="left"/>
        <w:rPr>
          <w:sz w:val="18"/>
          <w:szCs w:val="18"/>
        </w:rPr>
      </w:pPr>
    </w:p>
    <w:tbl>
      <w:tblPr>
        <w:tblW w:w="7513" w:type="dxa"/>
        <w:tblInd w:w="28" w:type="dxa"/>
        <w:tblBorders>
          <w:bottom w:val="single" w:sz="4" w:space="0" w:color="auto"/>
        </w:tblBorders>
        <w:tblCellMar>
          <w:left w:w="28" w:type="dxa"/>
          <w:right w:w="28" w:type="dxa"/>
        </w:tblCellMar>
        <w:tblLook w:val="0000" w:firstRow="0" w:lastRow="0" w:firstColumn="0" w:lastColumn="0" w:noHBand="0" w:noVBand="0"/>
      </w:tblPr>
      <w:tblGrid>
        <w:gridCol w:w="5919"/>
        <w:gridCol w:w="1594"/>
      </w:tblGrid>
      <w:tr w:rsidR="00C81F4D" w14:paraId="7F7DF0F8" w14:textId="77777777" w:rsidTr="006E345B">
        <w:sdt>
          <w:sdtPr>
            <w:alias w:val="Rubrik"/>
            <w:tag w:val="Rubrik"/>
            <w:id w:val="-283352459"/>
            <w:temporary/>
            <w:dataBinding w:prefixMappings="xmlns:ns0='http://rkdhs/mallar/lagstiftning/Prop/Prop.xsd'" w:xpath="/ns0:dokumentvärden[1]/ns0:titel[1]" w:storeItemID="{068625C3-B546-44A5-B525-B7CC092E5AD6}"/>
            <w:text w:multiLine="1"/>
          </w:sdtPr>
          <w:sdtEndPr/>
          <w:sdtContent>
            <w:tc>
              <w:tcPr>
                <w:tcW w:w="5834" w:type="dxa"/>
                <w:tcMar>
                  <w:left w:w="0" w:type="dxa"/>
                </w:tcMar>
              </w:tcPr>
              <w:p w14:paraId="1F495638" w14:textId="4AE137CE" w:rsidR="00C81F4D" w:rsidRDefault="00DE7975" w:rsidP="00166139">
                <w:pPr>
                  <w:pStyle w:val="Proprubrik"/>
                  <w:spacing w:after="20"/>
                </w:pPr>
                <w:r>
                  <w:t>En utvecklad översiktsplanering</w:t>
                </w:r>
              </w:p>
            </w:tc>
          </w:sdtContent>
        </w:sdt>
        <w:tc>
          <w:tcPr>
            <w:tcW w:w="1571" w:type="dxa"/>
          </w:tcPr>
          <w:sdt>
            <w:sdtPr>
              <w:alias w:val="NummerEtikett"/>
              <w:tag w:val="NummerEtikett"/>
              <w:id w:val="1988590602"/>
              <w:lock w:val="sdtContentLocked"/>
              <w:dataBinding w:prefixMappings="xmlns:ns0='http://rkdhs/mallar/lagstiftning/Prop/Prop.xsd'" w:xpath="/ns0:dokumentvärden[1]/ns0:dokumentnummer[1]/@etikett" w:storeItemID="{068625C3-B546-44A5-B525-B7CC092E5AD6}"/>
              <w:text/>
            </w:sdtPr>
            <w:sdtEndPr/>
            <w:sdtContent>
              <w:p w14:paraId="5B7D6E8C" w14:textId="4015BD03" w:rsidR="00C81F4D" w:rsidRDefault="00DE7975" w:rsidP="00DE7975">
                <w:pPr>
                  <w:pStyle w:val="Proprubrik"/>
                </w:pPr>
                <w:r>
                  <w:t>Prop.</w:t>
                </w:r>
              </w:p>
            </w:sdtContent>
          </w:sdt>
          <w:sdt>
            <w:sdtPr>
              <w:rPr>
                <w:szCs w:val="26"/>
              </w:rPr>
              <w:alias w:val="Nummer"/>
              <w:tag w:val="Nummer"/>
              <w:id w:val="-348560707"/>
              <w:lock w:val="sdtContentLocked"/>
              <w:dataBinding w:prefixMappings="xmlns:ns0='http://rkdhs/mallar/lagstiftning/Prop/Prop.xsd'" w:xpath="/ns0:dokumentvärden[1]/ns0:dokumentnummer[1]" w:storeItemID="{068625C3-B546-44A5-B525-B7CC092E5AD6}"/>
              <w:text/>
            </w:sdtPr>
            <w:sdtEndPr/>
            <w:sdtContent>
              <w:p w14:paraId="7606D749" w14:textId="41FB0979" w:rsidR="00C81F4D" w:rsidRPr="00141F91" w:rsidRDefault="00CA7DE3" w:rsidP="00DE7975">
                <w:pPr>
                  <w:pStyle w:val="Proprubrik"/>
                  <w:rPr>
                    <w:szCs w:val="26"/>
                  </w:rPr>
                </w:pPr>
                <w:r>
                  <w:rPr>
                    <w:szCs w:val="26"/>
                  </w:rPr>
                  <w:t>2019/20:52</w:t>
                </w:r>
              </w:p>
            </w:sdtContent>
          </w:sdt>
        </w:tc>
      </w:tr>
    </w:tbl>
    <w:p w14:paraId="1D925833" w14:textId="77777777" w:rsidR="00C81F4D" w:rsidRDefault="00C81F4D" w:rsidP="00166139">
      <w:pPr>
        <w:pStyle w:val="Brdtext"/>
        <w:spacing w:before="60"/>
      </w:pPr>
    </w:p>
    <w:p w14:paraId="124E6AFB" w14:textId="77777777" w:rsidR="00C81F4D" w:rsidRDefault="00C81F4D" w:rsidP="00DE7975">
      <w:pPr>
        <w:pStyle w:val="Brdtext"/>
      </w:pPr>
      <w:r>
        <w:t>Regeringen överlämnar denna proposition till riksdagen.</w:t>
      </w:r>
    </w:p>
    <w:p w14:paraId="656AD97A" w14:textId="77777777" w:rsidR="00C81F4D" w:rsidRDefault="00C81F4D" w:rsidP="00DE7975">
      <w:pPr>
        <w:pStyle w:val="Brdtext"/>
      </w:pPr>
    </w:p>
    <w:p w14:paraId="4F26034C" w14:textId="10FB3473" w:rsidR="00C81F4D" w:rsidRDefault="00C81F4D" w:rsidP="00CA7DE3">
      <w:pPr>
        <w:pStyle w:val="Brdtext"/>
      </w:pPr>
      <w:r>
        <w:t xml:space="preserve">Stockholm </w:t>
      </w:r>
      <w:sdt>
        <w:sdtPr>
          <w:alias w:val="Datum"/>
          <w:tag w:val="Datum"/>
          <w:id w:val="-1894106154"/>
          <w:date w:fullDate="2019-12-05T00:00:00Z">
            <w:dateFormat w:val="'den' d MMMM yyyy"/>
            <w:lid w:val="sv-SE"/>
            <w:storeMappedDataAs w:val="dateTime"/>
            <w:calendar w:val="gregorian"/>
          </w:date>
        </w:sdtPr>
        <w:sdtEndPr/>
        <w:sdtContent>
          <w:r w:rsidR="00350031">
            <w:t>den 5 december 2019</w:t>
          </w:r>
        </w:sdtContent>
      </w:sdt>
    </w:p>
    <w:p w14:paraId="00595C9F" w14:textId="77777777" w:rsidR="00C81F4D" w:rsidRDefault="00C81F4D" w:rsidP="00DE7975">
      <w:pPr>
        <w:pStyle w:val="Brdtextmedindrag"/>
      </w:pPr>
    </w:p>
    <w:p w14:paraId="7F42E359" w14:textId="0EA8B532" w:rsidR="00C81F4D" w:rsidRDefault="00DE7975" w:rsidP="00DE7975">
      <w:pPr>
        <w:pStyle w:val="Propnamnunderskrift1"/>
      </w:pPr>
      <w:r>
        <w:t>Stefan Löfven</w:t>
      </w:r>
    </w:p>
    <w:p w14:paraId="4418D840" w14:textId="7CA9AA46" w:rsidR="00C81F4D" w:rsidRDefault="00C81F4D" w:rsidP="00DE7975">
      <w:pPr>
        <w:pStyle w:val="Propnamnunderskrift2"/>
        <w:tabs>
          <w:tab w:val="clear" w:pos="2693"/>
          <w:tab w:val="clear" w:pos="7474"/>
          <w:tab w:val="left" w:pos="2126"/>
        </w:tabs>
      </w:pPr>
      <w:r>
        <w:tab/>
      </w:r>
      <w:r w:rsidR="00DE7975">
        <w:t>Per Bolund</w:t>
      </w:r>
    </w:p>
    <w:p w14:paraId="082CEE56" w14:textId="4E046442" w:rsidR="00C81F4D" w:rsidRPr="008624B2" w:rsidRDefault="00C81F4D" w:rsidP="00DE7975">
      <w:pPr>
        <w:pStyle w:val="Propnamnunderskrift2"/>
        <w:tabs>
          <w:tab w:val="clear" w:pos="2693"/>
          <w:tab w:val="clear" w:pos="7474"/>
          <w:tab w:val="left" w:pos="2126"/>
        </w:tabs>
        <w:rPr>
          <w:i w:val="0"/>
        </w:rPr>
      </w:pPr>
      <w:r>
        <w:tab/>
      </w:r>
      <w:r w:rsidRPr="008624B2">
        <w:rPr>
          <w:i w:val="0"/>
        </w:rPr>
        <w:t>(</w:t>
      </w:r>
      <w:sdt>
        <w:sdtPr>
          <w:rPr>
            <w:i w:val="0"/>
          </w:rPr>
          <w:alias w:val="Departementsnamn"/>
          <w:tag w:val="Departementsnamn"/>
          <w:id w:val="-365759362"/>
          <w:lock w:val="sdtContentLocked"/>
          <w:dataBinding w:prefixMappings="xmlns:ns0='http://rkdhs/mallar/lagstiftning/Prop/Prop.xsd'" w:xpath="/ns0:dokumentvärden[1]/ns0:departementsnamn[1]" w:storeItemID="{068625C3-B546-44A5-B525-B7CC092E5AD6}"/>
          <w:text/>
        </w:sdtPr>
        <w:sdtEndPr/>
        <w:sdtContent>
          <w:r w:rsidR="00DE7975">
            <w:rPr>
              <w:i w:val="0"/>
            </w:rPr>
            <w:t>Finansdepartementet</w:t>
          </w:r>
        </w:sdtContent>
      </w:sdt>
      <w:r w:rsidRPr="008624B2">
        <w:rPr>
          <w:i w:val="0"/>
        </w:rPr>
        <w:t>)</w:t>
      </w:r>
    </w:p>
    <w:p w14:paraId="3EC01FFA" w14:textId="77777777" w:rsidR="00C81F4D" w:rsidRDefault="00C81F4D" w:rsidP="00DE7975">
      <w:pPr>
        <w:pStyle w:val="Brdtextmedindrag"/>
      </w:pPr>
    </w:p>
    <w:p w14:paraId="6B977F47" w14:textId="77777777" w:rsidR="00C81F4D" w:rsidRDefault="00C81F4D" w:rsidP="00DE7975">
      <w:pPr>
        <w:pStyle w:val="Brdtextmedindrag"/>
      </w:pPr>
    </w:p>
    <w:p w14:paraId="2DFAAF3F" w14:textId="77777777" w:rsidR="00C81F4D" w:rsidRDefault="00C81F4D" w:rsidP="00DE7975">
      <w:pPr>
        <w:pStyle w:val="Brdtextmedindrag"/>
      </w:pPr>
    </w:p>
    <w:p w14:paraId="0521BF75" w14:textId="77777777" w:rsidR="00C81F4D" w:rsidRDefault="00C81F4D" w:rsidP="00DE7975">
      <w:pPr>
        <w:pStyle w:val="Proprubrik"/>
        <w:spacing w:before="80" w:after="400"/>
      </w:pPr>
      <w:r>
        <w:t>Propositionens huvudsakliga innehåll</w:t>
      </w:r>
    </w:p>
    <w:p w14:paraId="2094D09E" w14:textId="6644A725" w:rsidR="00C81F4D" w:rsidRDefault="00C81F4D" w:rsidP="00C81F4D">
      <w:pPr>
        <w:pStyle w:val="Brdtext"/>
      </w:pPr>
      <w:r>
        <w:t xml:space="preserve">I </w:t>
      </w:r>
      <w:r w:rsidR="00297B57">
        <w:t xml:space="preserve">propositionen </w:t>
      </w:r>
      <w:r>
        <w:t xml:space="preserve">föreslås nya bestämmelser om översiktsplanering enligt plan- och bygglagen (2010:900). </w:t>
      </w:r>
      <w:bookmarkStart w:id="1" w:name="_Hlk21951946"/>
      <w:r>
        <w:t>Förslagen syftar till att säkerställa en bättre kon</w:t>
      </w:r>
      <w:r>
        <w:softHyphen/>
        <w:t>ti</w:t>
      </w:r>
      <w:r>
        <w:softHyphen/>
        <w:t>nu</w:t>
      </w:r>
      <w:r>
        <w:softHyphen/>
        <w:t>itet i översiktsplaneringen, att regelverket ska ge stöd för en god tillämp</w:t>
      </w:r>
      <w:r>
        <w:softHyphen/>
        <w:t>ning och att översiktsplanen i högre utsträckning än i dag ska underlätta för efterföljande planering och prövning, t.ex. vid detaljplane</w:t>
      </w:r>
      <w:r>
        <w:softHyphen/>
        <w:t xml:space="preserve">läggning och vid prövning av bygglov och förhandsbesked.  </w:t>
      </w:r>
      <w:bookmarkEnd w:id="1"/>
    </w:p>
    <w:p w14:paraId="0813EE1B" w14:textId="77777777" w:rsidR="00C81F4D" w:rsidRDefault="00C81F4D" w:rsidP="00C81F4D">
      <w:pPr>
        <w:pStyle w:val="Brdtextmedindrag"/>
      </w:pPr>
      <w:r>
        <w:t>Regeringen föreslår att kommunen i början av varje mandatperiod ska anta en planeringsstrategi. I strategin ska kommunfullmäktige bedöma om översiktsplanen är aktuell och ta ställning till kommunens fortsatta arbete med översiktsplaneringen. Att kommunen tar fram en planeringsstrategi ska vara en förutsättning för att översiktsplanen ska anses vara aktuell. Plane</w:t>
      </w:r>
      <w:r>
        <w:softHyphen/>
        <w:t>ringsstrategin föreslås ersätta de nuvarande kraven på aktualitets</w:t>
      </w:r>
      <w:r>
        <w:softHyphen/>
        <w:t xml:space="preserve">prövning av översiktsplanen.  </w:t>
      </w:r>
    </w:p>
    <w:p w14:paraId="7FA237D4" w14:textId="77777777" w:rsidR="00C81F4D" w:rsidRDefault="00C81F4D" w:rsidP="00C81F4D">
      <w:pPr>
        <w:pStyle w:val="Brdtextmedindrag"/>
      </w:pPr>
      <w:r>
        <w:t>Regeringen föreslår även ändrade bestämmelser om översiktsplanens inne</w:t>
      </w:r>
      <w:r>
        <w:softHyphen/>
        <w:t>håll. Tydligare krav på innehållet syftar till att underlätta dialogen mellan staten och kommunen om hur bebyggelsen ska utvecklas. Sam</w:t>
      </w:r>
      <w:r>
        <w:softHyphen/>
        <w:t>tidigt föreslås att några av de nuvarande kraven tas bort</w:t>
      </w:r>
      <w:r w:rsidRPr="009E54CA">
        <w:rPr>
          <w:rFonts w:asciiTheme="minorHAnsi" w:hAnsiTheme="minorHAnsi"/>
          <w:sz w:val="22"/>
        </w:rPr>
        <w:t xml:space="preserve"> </w:t>
      </w:r>
      <w:r w:rsidRPr="009E54CA">
        <w:t xml:space="preserve">för att det ska bli enklare att ta fram en översiktsplan och </w:t>
      </w:r>
      <w:r>
        <w:t xml:space="preserve">att </w:t>
      </w:r>
      <w:r w:rsidRPr="009E54CA">
        <w:t xml:space="preserve">hålla </w:t>
      </w:r>
      <w:r>
        <w:t>den</w:t>
      </w:r>
      <w:r w:rsidRPr="009E54CA">
        <w:t xml:space="preserve"> aktuell.</w:t>
      </w:r>
      <w:r>
        <w:t xml:space="preserve"> Vidare före</w:t>
      </w:r>
      <w:r>
        <w:softHyphen/>
        <w:t xml:space="preserve">slås att regeringen eller den myndighet som regeringen bestämmer ska få meddela föreskrifter som syftar till att möjliggöra en digital standard för utformning av översiktsplaner, regionplaner och områdesbestämmelser. </w:t>
      </w:r>
    </w:p>
    <w:p w14:paraId="0D44BECC" w14:textId="77777777" w:rsidR="00C81F4D" w:rsidRDefault="00C81F4D" w:rsidP="00C81F4D">
      <w:pPr>
        <w:pStyle w:val="Brdtextmedindrag"/>
      </w:pPr>
      <w:r w:rsidRPr="0078297A">
        <w:t xml:space="preserve">Sammantaget bedöms </w:t>
      </w:r>
      <w:r>
        <w:t xml:space="preserve">förslagen </w:t>
      </w:r>
      <w:r w:rsidRPr="0078297A">
        <w:t>ge bättre förutsättningar för mer effek</w:t>
      </w:r>
      <w:r>
        <w:softHyphen/>
      </w:r>
      <w:r w:rsidRPr="0078297A">
        <w:t xml:space="preserve">tiva </w:t>
      </w:r>
      <w:r>
        <w:t>plan- och bygg</w:t>
      </w:r>
      <w:r w:rsidRPr="0078297A">
        <w:t>processer.</w:t>
      </w:r>
    </w:p>
    <w:p w14:paraId="7ABAAE7D" w14:textId="2158587A" w:rsidR="00C81F4D" w:rsidRDefault="00C81F4D" w:rsidP="00DE7975">
      <w:pPr>
        <w:pStyle w:val="Brdtextmedindrag"/>
      </w:pPr>
      <w:r>
        <w:t>Lagändringarna föreslås i huvudsak träda i kraft den 1 april 2020.</w:t>
      </w:r>
    </w:p>
    <w:sdt>
      <w:sdtPr>
        <w:rPr>
          <w:rFonts w:eastAsiaTheme="minorHAnsi" w:cstheme="minorBidi"/>
          <w:noProof/>
          <w:sz w:val="20"/>
          <w:szCs w:val="22"/>
        </w:rPr>
        <w:id w:val="-331837757"/>
        <w:docPartObj>
          <w:docPartGallery w:val="Table of Contents"/>
          <w:docPartUnique/>
        </w:docPartObj>
      </w:sdtPr>
      <w:sdtEndPr>
        <w:rPr>
          <w:szCs w:val="27"/>
        </w:rPr>
      </w:sdtEndPr>
      <w:sdtContent>
        <w:p w14:paraId="66C4DA15" w14:textId="77777777" w:rsidR="00C81F4D" w:rsidRPr="00773619" w:rsidRDefault="00C81F4D" w:rsidP="00DE7975">
          <w:pPr>
            <w:pStyle w:val="Innehllsfrteckning"/>
            <w:pageBreakBefore/>
            <w:rPr>
              <w:sz w:val="30"/>
              <w:szCs w:val="30"/>
            </w:rPr>
          </w:pPr>
          <w:r w:rsidRPr="00773619">
            <w:rPr>
              <w:rFonts w:eastAsiaTheme="minorHAnsi"/>
              <w:noProof/>
              <w:sz w:val="30"/>
              <w:szCs w:val="30"/>
            </w:rPr>
            <w:t>Innehållsförteckning</w:t>
          </w:r>
        </w:p>
        <w:p w14:paraId="7B1E7D4D" w14:textId="7A8E6765" w:rsidR="00DE7975" w:rsidRDefault="00C81F4D">
          <w:pPr>
            <w:pStyle w:val="Innehll1"/>
            <w:rPr>
              <w:rFonts w:asciiTheme="minorHAnsi" w:eastAsiaTheme="minorEastAsia" w:hAnsiTheme="minorHAnsi"/>
              <w:sz w:val="22"/>
              <w:lang w:eastAsia="sv-SE"/>
            </w:rPr>
          </w:pPr>
          <w:r>
            <w:rPr>
              <w:b/>
              <w:sz w:val="25"/>
              <w:szCs w:val="25"/>
            </w:rPr>
            <w:fldChar w:fldCharType="begin"/>
          </w:r>
          <w:r>
            <w:rPr>
              <w:b/>
              <w:sz w:val="25"/>
              <w:szCs w:val="25"/>
            </w:rPr>
            <w:instrText xml:space="preserve"> TOC \o "1-3" \h \z \t "Bilaga rubrik;4;Prop. utdrag;5;Prop. rdatablad;6" </w:instrText>
          </w:r>
          <w:r>
            <w:rPr>
              <w:b/>
              <w:sz w:val="25"/>
              <w:szCs w:val="25"/>
            </w:rPr>
            <w:fldChar w:fldCharType="separate"/>
          </w:r>
          <w:hyperlink w:anchor="_Toc23845157" w:history="1">
            <w:r w:rsidR="00DE7975" w:rsidRPr="00DC31E4">
              <w:rPr>
                <w:rStyle w:val="Hyperlnk"/>
              </w:rPr>
              <w:t>1</w:t>
            </w:r>
            <w:r w:rsidR="00DE7975">
              <w:rPr>
                <w:rFonts w:asciiTheme="minorHAnsi" w:eastAsiaTheme="minorEastAsia" w:hAnsiTheme="minorHAnsi"/>
                <w:sz w:val="22"/>
                <w:lang w:eastAsia="sv-SE"/>
              </w:rPr>
              <w:tab/>
            </w:r>
            <w:r w:rsidR="00DE7975" w:rsidRPr="00DC31E4">
              <w:rPr>
                <w:rStyle w:val="Hyperlnk"/>
              </w:rPr>
              <w:t>Förslag till riksdagsbeslut</w:t>
            </w:r>
            <w:r w:rsidR="00DE7975">
              <w:rPr>
                <w:webHidden/>
              </w:rPr>
              <w:tab/>
            </w:r>
            <w:r w:rsidR="00DE7975">
              <w:rPr>
                <w:webHidden/>
              </w:rPr>
              <w:fldChar w:fldCharType="begin"/>
            </w:r>
            <w:r w:rsidR="00DE7975">
              <w:rPr>
                <w:webHidden/>
              </w:rPr>
              <w:instrText xml:space="preserve"> PAGEREF _Toc23845157 \h </w:instrText>
            </w:r>
            <w:r w:rsidR="00DE7975">
              <w:rPr>
                <w:webHidden/>
              </w:rPr>
            </w:r>
            <w:r w:rsidR="00DE7975">
              <w:rPr>
                <w:webHidden/>
              </w:rPr>
              <w:fldChar w:fldCharType="separate"/>
            </w:r>
            <w:r w:rsidR="0096403B">
              <w:rPr>
                <w:webHidden/>
              </w:rPr>
              <w:t>4</w:t>
            </w:r>
            <w:r w:rsidR="00DE7975">
              <w:rPr>
                <w:webHidden/>
              </w:rPr>
              <w:fldChar w:fldCharType="end"/>
            </w:r>
          </w:hyperlink>
        </w:p>
        <w:p w14:paraId="5BB9F3D9" w14:textId="3D0075D1" w:rsidR="00DE7975" w:rsidRDefault="00487C86">
          <w:pPr>
            <w:pStyle w:val="Innehll1"/>
            <w:rPr>
              <w:rFonts w:asciiTheme="minorHAnsi" w:eastAsiaTheme="minorEastAsia" w:hAnsiTheme="minorHAnsi"/>
              <w:sz w:val="22"/>
              <w:lang w:eastAsia="sv-SE"/>
            </w:rPr>
          </w:pPr>
          <w:hyperlink w:anchor="_Toc23845158" w:history="1">
            <w:r w:rsidR="00DE7975" w:rsidRPr="00DC31E4">
              <w:rPr>
                <w:rStyle w:val="Hyperlnk"/>
              </w:rPr>
              <w:t>2</w:t>
            </w:r>
            <w:r w:rsidR="00DE7975">
              <w:rPr>
                <w:rFonts w:asciiTheme="minorHAnsi" w:eastAsiaTheme="minorEastAsia" w:hAnsiTheme="minorHAnsi"/>
                <w:sz w:val="22"/>
                <w:lang w:eastAsia="sv-SE"/>
              </w:rPr>
              <w:tab/>
            </w:r>
            <w:r w:rsidR="00DE7975" w:rsidRPr="00DC31E4">
              <w:rPr>
                <w:rStyle w:val="Hyperlnk"/>
              </w:rPr>
              <w:t>Lagtext</w:t>
            </w:r>
            <w:r w:rsidR="00DE7975">
              <w:rPr>
                <w:webHidden/>
              </w:rPr>
              <w:tab/>
            </w:r>
            <w:r w:rsidR="00DE7975">
              <w:rPr>
                <w:webHidden/>
              </w:rPr>
              <w:fldChar w:fldCharType="begin"/>
            </w:r>
            <w:r w:rsidR="00DE7975">
              <w:rPr>
                <w:webHidden/>
              </w:rPr>
              <w:instrText xml:space="preserve"> PAGEREF _Toc23845158 \h </w:instrText>
            </w:r>
            <w:r w:rsidR="00DE7975">
              <w:rPr>
                <w:webHidden/>
              </w:rPr>
            </w:r>
            <w:r w:rsidR="00DE7975">
              <w:rPr>
                <w:webHidden/>
              </w:rPr>
              <w:fldChar w:fldCharType="separate"/>
            </w:r>
            <w:r w:rsidR="0096403B">
              <w:rPr>
                <w:webHidden/>
              </w:rPr>
              <w:t>5</w:t>
            </w:r>
            <w:r w:rsidR="00DE7975">
              <w:rPr>
                <w:webHidden/>
              </w:rPr>
              <w:fldChar w:fldCharType="end"/>
            </w:r>
          </w:hyperlink>
        </w:p>
        <w:p w14:paraId="07CCB5DC" w14:textId="0E3DD96C" w:rsidR="00DE7975" w:rsidRDefault="00487C86">
          <w:pPr>
            <w:pStyle w:val="Innehll2"/>
            <w:rPr>
              <w:rFonts w:asciiTheme="minorHAnsi" w:eastAsiaTheme="minorEastAsia" w:hAnsiTheme="minorHAnsi" w:cstheme="minorBidi"/>
              <w:sz w:val="22"/>
              <w:szCs w:val="22"/>
              <w:lang w:eastAsia="sv-SE"/>
            </w:rPr>
          </w:pPr>
          <w:hyperlink w:anchor="_Toc23845159" w:history="1">
            <w:r w:rsidR="00DE7975" w:rsidRPr="00DC31E4">
              <w:rPr>
                <w:rStyle w:val="Hyperlnk"/>
                <w:rFonts w:eastAsiaTheme="majorEastAsia"/>
              </w:rPr>
              <w:t>2.1</w:t>
            </w:r>
            <w:r w:rsidR="00DE7975">
              <w:rPr>
                <w:rFonts w:asciiTheme="minorHAnsi" w:eastAsiaTheme="minorEastAsia" w:hAnsiTheme="minorHAnsi" w:cstheme="minorBidi"/>
                <w:sz w:val="22"/>
                <w:szCs w:val="22"/>
                <w:lang w:eastAsia="sv-SE"/>
              </w:rPr>
              <w:tab/>
            </w:r>
            <w:r w:rsidR="00DE7975" w:rsidRPr="00DC31E4">
              <w:rPr>
                <w:rStyle w:val="Hyperlnk"/>
                <w:rFonts w:eastAsiaTheme="majorEastAsia"/>
              </w:rPr>
              <w:t>Förslag till lag om ändring i miljöbalken</w:t>
            </w:r>
            <w:r w:rsidR="00DE7975">
              <w:rPr>
                <w:webHidden/>
              </w:rPr>
              <w:tab/>
            </w:r>
            <w:r w:rsidR="00DE7975">
              <w:rPr>
                <w:webHidden/>
              </w:rPr>
              <w:fldChar w:fldCharType="begin"/>
            </w:r>
            <w:r w:rsidR="00DE7975">
              <w:rPr>
                <w:webHidden/>
              </w:rPr>
              <w:instrText xml:space="preserve"> PAGEREF _Toc23845159 \h </w:instrText>
            </w:r>
            <w:r w:rsidR="00DE7975">
              <w:rPr>
                <w:webHidden/>
              </w:rPr>
            </w:r>
            <w:r w:rsidR="00DE7975">
              <w:rPr>
                <w:webHidden/>
              </w:rPr>
              <w:fldChar w:fldCharType="separate"/>
            </w:r>
            <w:r w:rsidR="0096403B">
              <w:rPr>
                <w:webHidden/>
              </w:rPr>
              <w:t>5</w:t>
            </w:r>
            <w:r w:rsidR="00DE7975">
              <w:rPr>
                <w:webHidden/>
              </w:rPr>
              <w:fldChar w:fldCharType="end"/>
            </w:r>
          </w:hyperlink>
        </w:p>
        <w:p w14:paraId="53696D39" w14:textId="7F4F57C2" w:rsidR="00DE7975" w:rsidRDefault="00487C86">
          <w:pPr>
            <w:pStyle w:val="Innehll2"/>
            <w:rPr>
              <w:rFonts w:asciiTheme="minorHAnsi" w:eastAsiaTheme="minorEastAsia" w:hAnsiTheme="minorHAnsi" w:cstheme="minorBidi"/>
              <w:sz w:val="22"/>
              <w:szCs w:val="22"/>
              <w:lang w:eastAsia="sv-SE"/>
            </w:rPr>
          </w:pPr>
          <w:hyperlink w:anchor="_Toc23845160" w:history="1">
            <w:r w:rsidR="00DE7975" w:rsidRPr="00DC31E4">
              <w:rPr>
                <w:rStyle w:val="Hyperlnk"/>
                <w:rFonts w:eastAsiaTheme="majorEastAsia"/>
              </w:rPr>
              <w:t>2.2</w:t>
            </w:r>
            <w:r w:rsidR="00DE7975">
              <w:rPr>
                <w:rFonts w:asciiTheme="minorHAnsi" w:eastAsiaTheme="minorEastAsia" w:hAnsiTheme="minorHAnsi" w:cstheme="minorBidi"/>
                <w:sz w:val="22"/>
                <w:szCs w:val="22"/>
                <w:lang w:eastAsia="sv-SE"/>
              </w:rPr>
              <w:tab/>
            </w:r>
            <w:r w:rsidR="00DE7975" w:rsidRPr="00DC31E4">
              <w:rPr>
                <w:rStyle w:val="Hyperlnk"/>
                <w:rFonts w:eastAsiaTheme="majorEastAsia"/>
              </w:rPr>
              <w:t>Förslag till lag om ändring i plan- och bygglagen (2010:900)</w:t>
            </w:r>
            <w:r w:rsidR="00DE7975">
              <w:rPr>
                <w:webHidden/>
              </w:rPr>
              <w:tab/>
            </w:r>
            <w:r w:rsidR="00DE7975">
              <w:rPr>
                <w:webHidden/>
              </w:rPr>
              <w:fldChar w:fldCharType="begin"/>
            </w:r>
            <w:r w:rsidR="00DE7975">
              <w:rPr>
                <w:webHidden/>
              </w:rPr>
              <w:instrText xml:space="preserve"> PAGEREF _Toc23845160 \h </w:instrText>
            </w:r>
            <w:r w:rsidR="00DE7975">
              <w:rPr>
                <w:webHidden/>
              </w:rPr>
            </w:r>
            <w:r w:rsidR="00DE7975">
              <w:rPr>
                <w:webHidden/>
              </w:rPr>
              <w:fldChar w:fldCharType="separate"/>
            </w:r>
            <w:r w:rsidR="0096403B">
              <w:rPr>
                <w:webHidden/>
              </w:rPr>
              <w:t>6</w:t>
            </w:r>
            <w:r w:rsidR="00DE7975">
              <w:rPr>
                <w:webHidden/>
              </w:rPr>
              <w:fldChar w:fldCharType="end"/>
            </w:r>
          </w:hyperlink>
        </w:p>
        <w:p w14:paraId="0E8FF54F" w14:textId="26FB5C7B" w:rsidR="00DE7975" w:rsidRDefault="00487C86">
          <w:pPr>
            <w:pStyle w:val="Innehll1"/>
            <w:rPr>
              <w:rFonts w:asciiTheme="minorHAnsi" w:eastAsiaTheme="minorEastAsia" w:hAnsiTheme="minorHAnsi"/>
              <w:sz w:val="22"/>
              <w:lang w:eastAsia="sv-SE"/>
            </w:rPr>
          </w:pPr>
          <w:hyperlink w:anchor="_Toc23845161" w:history="1">
            <w:r w:rsidR="00DE7975" w:rsidRPr="00DC31E4">
              <w:rPr>
                <w:rStyle w:val="Hyperlnk"/>
              </w:rPr>
              <w:t>3</w:t>
            </w:r>
            <w:r w:rsidR="00DE7975">
              <w:rPr>
                <w:rFonts w:asciiTheme="minorHAnsi" w:eastAsiaTheme="minorEastAsia" w:hAnsiTheme="minorHAnsi"/>
                <w:sz w:val="22"/>
                <w:lang w:eastAsia="sv-SE"/>
              </w:rPr>
              <w:tab/>
            </w:r>
            <w:r w:rsidR="00DE7975" w:rsidRPr="00DC31E4">
              <w:rPr>
                <w:rStyle w:val="Hyperlnk"/>
              </w:rPr>
              <w:t>Ärendet och dess beredning</w:t>
            </w:r>
            <w:r w:rsidR="00DE7975">
              <w:rPr>
                <w:webHidden/>
              </w:rPr>
              <w:tab/>
            </w:r>
            <w:r w:rsidR="00DE7975">
              <w:rPr>
                <w:webHidden/>
              </w:rPr>
              <w:fldChar w:fldCharType="begin"/>
            </w:r>
            <w:r w:rsidR="00DE7975">
              <w:rPr>
                <w:webHidden/>
              </w:rPr>
              <w:instrText xml:space="preserve"> PAGEREF _Toc23845161 \h </w:instrText>
            </w:r>
            <w:r w:rsidR="00DE7975">
              <w:rPr>
                <w:webHidden/>
              </w:rPr>
            </w:r>
            <w:r w:rsidR="00DE7975">
              <w:rPr>
                <w:webHidden/>
              </w:rPr>
              <w:fldChar w:fldCharType="separate"/>
            </w:r>
            <w:r w:rsidR="0096403B">
              <w:rPr>
                <w:webHidden/>
              </w:rPr>
              <w:t>30</w:t>
            </w:r>
            <w:r w:rsidR="00DE7975">
              <w:rPr>
                <w:webHidden/>
              </w:rPr>
              <w:fldChar w:fldCharType="end"/>
            </w:r>
          </w:hyperlink>
        </w:p>
        <w:p w14:paraId="43C283C2" w14:textId="69B50A09" w:rsidR="00DE7975" w:rsidRDefault="00487C86">
          <w:pPr>
            <w:pStyle w:val="Innehll1"/>
            <w:rPr>
              <w:rFonts w:asciiTheme="minorHAnsi" w:eastAsiaTheme="minorEastAsia" w:hAnsiTheme="minorHAnsi"/>
              <w:sz w:val="22"/>
              <w:lang w:eastAsia="sv-SE"/>
            </w:rPr>
          </w:pPr>
          <w:hyperlink w:anchor="_Toc23845162" w:history="1">
            <w:r w:rsidR="00DE7975" w:rsidRPr="00DC31E4">
              <w:rPr>
                <w:rStyle w:val="Hyperlnk"/>
              </w:rPr>
              <w:t>4</w:t>
            </w:r>
            <w:r w:rsidR="00DE7975">
              <w:rPr>
                <w:rFonts w:asciiTheme="minorHAnsi" w:eastAsiaTheme="minorEastAsia" w:hAnsiTheme="minorHAnsi"/>
                <w:sz w:val="22"/>
                <w:lang w:eastAsia="sv-SE"/>
              </w:rPr>
              <w:tab/>
            </w:r>
            <w:r w:rsidR="00DE7975" w:rsidRPr="00DC31E4">
              <w:rPr>
                <w:rStyle w:val="Hyperlnk"/>
              </w:rPr>
              <w:t>En utvecklad översiktsplanering</w:t>
            </w:r>
            <w:r w:rsidR="00DE7975">
              <w:rPr>
                <w:webHidden/>
              </w:rPr>
              <w:tab/>
            </w:r>
            <w:r w:rsidR="00DE7975">
              <w:rPr>
                <w:webHidden/>
              </w:rPr>
              <w:fldChar w:fldCharType="begin"/>
            </w:r>
            <w:r w:rsidR="00DE7975">
              <w:rPr>
                <w:webHidden/>
              </w:rPr>
              <w:instrText xml:space="preserve"> PAGEREF _Toc23845162 \h </w:instrText>
            </w:r>
            <w:r w:rsidR="00DE7975">
              <w:rPr>
                <w:webHidden/>
              </w:rPr>
            </w:r>
            <w:r w:rsidR="00DE7975">
              <w:rPr>
                <w:webHidden/>
              </w:rPr>
              <w:fldChar w:fldCharType="separate"/>
            </w:r>
            <w:r w:rsidR="0096403B">
              <w:rPr>
                <w:webHidden/>
              </w:rPr>
              <w:t>31</w:t>
            </w:r>
            <w:r w:rsidR="00DE7975">
              <w:rPr>
                <w:webHidden/>
              </w:rPr>
              <w:fldChar w:fldCharType="end"/>
            </w:r>
          </w:hyperlink>
        </w:p>
        <w:p w14:paraId="18457BD3" w14:textId="2A15B08B" w:rsidR="00DE7975" w:rsidRDefault="00487C86">
          <w:pPr>
            <w:pStyle w:val="Innehll1"/>
            <w:rPr>
              <w:rFonts w:asciiTheme="minorHAnsi" w:eastAsiaTheme="minorEastAsia" w:hAnsiTheme="minorHAnsi"/>
              <w:sz w:val="22"/>
              <w:lang w:eastAsia="sv-SE"/>
            </w:rPr>
          </w:pPr>
          <w:hyperlink w:anchor="_Toc23845163" w:history="1">
            <w:r w:rsidR="00DE7975" w:rsidRPr="00DC31E4">
              <w:rPr>
                <w:rStyle w:val="Hyperlnk"/>
              </w:rPr>
              <w:t>5</w:t>
            </w:r>
            <w:r w:rsidR="00DE7975">
              <w:rPr>
                <w:rFonts w:asciiTheme="minorHAnsi" w:eastAsiaTheme="minorEastAsia" w:hAnsiTheme="minorHAnsi"/>
                <w:sz w:val="22"/>
                <w:lang w:eastAsia="sv-SE"/>
              </w:rPr>
              <w:tab/>
            </w:r>
            <w:r w:rsidR="00DE7975" w:rsidRPr="00DC31E4">
              <w:rPr>
                <w:rStyle w:val="Hyperlnk"/>
              </w:rPr>
              <w:t>En kontinuerlig översiktsplanering</w:t>
            </w:r>
            <w:r w:rsidR="00DE7975">
              <w:rPr>
                <w:webHidden/>
              </w:rPr>
              <w:tab/>
            </w:r>
            <w:r w:rsidR="00DE7975">
              <w:rPr>
                <w:webHidden/>
              </w:rPr>
              <w:fldChar w:fldCharType="begin"/>
            </w:r>
            <w:r w:rsidR="00DE7975">
              <w:rPr>
                <w:webHidden/>
              </w:rPr>
              <w:instrText xml:space="preserve"> PAGEREF _Toc23845163 \h </w:instrText>
            </w:r>
            <w:r w:rsidR="00DE7975">
              <w:rPr>
                <w:webHidden/>
              </w:rPr>
            </w:r>
            <w:r w:rsidR="00DE7975">
              <w:rPr>
                <w:webHidden/>
              </w:rPr>
              <w:fldChar w:fldCharType="separate"/>
            </w:r>
            <w:r w:rsidR="0096403B">
              <w:rPr>
                <w:webHidden/>
              </w:rPr>
              <w:t>34</w:t>
            </w:r>
            <w:r w:rsidR="00DE7975">
              <w:rPr>
                <w:webHidden/>
              </w:rPr>
              <w:fldChar w:fldCharType="end"/>
            </w:r>
          </w:hyperlink>
        </w:p>
        <w:p w14:paraId="3CAC1908" w14:textId="4F1674FB" w:rsidR="00DE7975" w:rsidRDefault="00487C86">
          <w:pPr>
            <w:pStyle w:val="Innehll2"/>
            <w:rPr>
              <w:rFonts w:asciiTheme="minorHAnsi" w:eastAsiaTheme="minorEastAsia" w:hAnsiTheme="minorHAnsi" w:cstheme="minorBidi"/>
              <w:sz w:val="22"/>
              <w:szCs w:val="22"/>
              <w:lang w:eastAsia="sv-SE"/>
            </w:rPr>
          </w:pPr>
          <w:hyperlink w:anchor="_Toc23845164" w:history="1">
            <w:r w:rsidR="00DE7975" w:rsidRPr="00DC31E4">
              <w:rPr>
                <w:rStyle w:val="Hyperlnk"/>
                <w:rFonts w:eastAsiaTheme="majorEastAsia"/>
              </w:rPr>
              <w:t>5.1</w:t>
            </w:r>
            <w:r w:rsidR="00DE7975">
              <w:rPr>
                <w:rFonts w:asciiTheme="minorHAnsi" w:eastAsiaTheme="minorEastAsia" w:hAnsiTheme="minorHAnsi" w:cstheme="minorBidi"/>
                <w:sz w:val="22"/>
                <w:szCs w:val="22"/>
                <w:lang w:eastAsia="sv-SE"/>
              </w:rPr>
              <w:tab/>
            </w:r>
            <w:r w:rsidR="00DE7975" w:rsidRPr="00DC31E4">
              <w:rPr>
                <w:rStyle w:val="Hyperlnk"/>
                <w:rFonts w:eastAsiaTheme="majorEastAsia"/>
              </w:rPr>
              <w:t>Aktualitetsprövningen bör ske inom ramen för en planeringsstrategi</w:t>
            </w:r>
            <w:r w:rsidR="00DE7975">
              <w:rPr>
                <w:webHidden/>
              </w:rPr>
              <w:tab/>
            </w:r>
            <w:r w:rsidR="00DE7975">
              <w:rPr>
                <w:webHidden/>
              </w:rPr>
              <w:fldChar w:fldCharType="begin"/>
            </w:r>
            <w:r w:rsidR="00DE7975">
              <w:rPr>
                <w:webHidden/>
              </w:rPr>
              <w:instrText xml:space="preserve"> PAGEREF _Toc23845164 \h </w:instrText>
            </w:r>
            <w:r w:rsidR="00DE7975">
              <w:rPr>
                <w:webHidden/>
              </w:rPr>
            </w:r>
            <w:r w:rsidR="00DE7975">
              <w:rPr>
                <w:webHidden/>
              </w:rPr>
              <w:fldChar w:fldCharType="separate"/>
            </w:r>
            <w:r w:rsidR="0096403B">
              <w:rPr>
                <w:webHidden/>
              </w:rPr>
              <w:t>34</w:t>
            </w:r>
            <w:r w:rsidR="00DE7975">
              <w:rPr>
                <w:webHidden/>
              </w:rPr>
              <w:fldChar w:fldCharType="end"/>
            </w:r>
          </w:hyperlink>
        </w:p>
        <w:p w14:paraId="31491768" w14:textId="3396D83D" w:rsidR="00DE7975" w:rsidRDefault="00487C86">
          <w:pPr>
            <w:pStyle w:val="Innehll2"/>
            <w:rPr>
              <w:rFonts w:asciiTheme="minorHAnsi" w:eastAsiaTheme="minorEastAsia" w:hAnsiTheme="minorHAnsi" w:cstheme="minorBidi"/>
              <w:sz w:val="22"/>
              <w:szCs w:val="22"/>
              <w:lang w:eastAsia="sv-SE"/>
            </w:rPr>
          </w:pPr>
          <w:hyperlink w:anchor="_Toc23845165" w:history="1">
            <w:r w:rsidR="00DE7975" w:rsidRPr="00DC31E4">
              <w:rPr>
                <w:rStyle w:val="Hyperlnk"/>
                <w:rFonts w:eastAsiaTheme="majorEastAsia"/>
              </w:rPr>
              <w:t>5.2</w:t>
            </w:r>
            <w:r w:rsidR="00DE7975">
              <w:rPr>
                <w:rFonts w:asciiTheme="minorHAnsi" w:eastAsiaTheme="minorEastAsia" w:hAnsiTheme="minorHAnsi" w:cstheme="minorBidi"/>
                <w:sz w:val="22"/>
                <w:szCs w:val="22"/>
                <w:lang w:eastAsia="sv-SE"/>
              </w:rPr>
              <w:tab/>
            </w:r>
            <w:r w:rsidR="00DE7975" w:rsidRPr="00DC31E4">
              <w:rPr>
                <w:rStyle w:val="Hyperlnk"/>
                <w:rFonts w:eastAsiaTheme="majorEastAsia"/>
              </w:rPr>
              <w:t>När anses översiktsplanen vara aktuell?</w:t>
            </w:r>
            <w:r w:rsidR="00DE7975">
              <w:rPr>
                <w:webHidden/>
              </w:rPr>
              <w:tab/>
            </w:r>
            <w:r w:rsidR="00DE7975">
              <w:rPr>
                <w:webHidden/>
              </w:rPr>
              <w:fldChar w:fldCharType="begin"/>
            </w:r>
            <w:r w:rsidR="00DE7975">
              <w:rPr>
                <w:webHidden/>
              </w:rPr>
              <w:instrText xml:space="preserve"> PAGEREF _Toc23845165 \h </w:instrText>
            </w:r>
            <w:r w:rsidR="00DE7975">
              <w:rPr>
                <w:webHidden/>
              </w:rPr>
            </w:r>
            <w:r w:rsidR="00DE7975">
              <w:rPr>
                <w:webHidden/>
              </w:rPr>
              <w:fldChar w:fldCharType="separate"/>
            </w:r>
            <w:r w:rsidR="0096403B">
              <w:rPr>
                <w:webHidden/>
              </w:rPr>
              <w:t>46</w:t>
            </w:r>
            <w:r w:rsidR="00DE7975">
              <w:rPr>
                <w:webHidden/>
              </w:rPr>
              <w:fldChar w:fldCharType="end"/>
            </w:r>
          </w:hyperlink>
        </w:p>
        <w:p w14:paraId="5C13BFE7" w14:textId="3BC859A1" w:rsidR="00DE7975" w:rsidRDefault="00487C86">
          <w:pPr>
            <w:pStyle w:val="Innehll2"/>
            <w:rPr>
              <w:rFonts w:asciiTheme="minorHAnsi" w:eastAsiaTheme="minorEastAsia" w:hAnsiTheme="minorHAnsi" w:cstheme="minorBidi"/>
              <w:sz w:val="22"/>
              <w:szCs w:val="22"/>
              <w:lang w:eastAsia="sv-SE"/>
            </w:rPr>
          </w:pPr>
          <w:hyperlink w:anchor="_Toc23845166" w:history="1">
            <w:r w:rsidR="00DE7975" w:rsidRPr="00DC31E4">
              <w:rPr>
                <w:rStyle w:val="Hyperlnk"/>
                <w:rFonts w:eastAsiaTheme="majorEastAsia"/>
              </w:rPr>
              <w:t>5.3</w:t>
            </w:r>
            <w:r w:rsidR="00DE7975">
              <w:rPr>
                <w:rFonts w:asciiTheme="minorHAnsi" w:eastAsiaTheme="minorEastAsia" w:hAnsiTheme="minorHAnsi" w:cstheme="minorBidi"/>
                <w:sz w:val="22"/>
                <w:szCs w:val="22"/>
                <w:lang w:eastAsia="sv-SE"/>
              </w:rPr>
              <w:tab/>
            </w:r>
            <w:r w:rsidR="00DE7975" w:rsidRPr="00DC31E4">
              <w:rPr>
                <w:rStyle w:val="Hyperlnk"/>
                <w:rFonts w:eastAsiaTheme="majorEastAsia"/>
              </w:rPr>
              <w:t>En översiktsplan som inte är aktuell påverkar förutsättningarna för andra beslut</w:t>
            </w:r>
            <w:r w:rsidR="00DE7975">
              <w:rPr>
                <w:webHidden/>
              </w:rPr>
              <w:tab/>
            </w:r>
            <w:r w:rsidR="00DE7975">
              <w:rPr>
                <w:webHidden/>
              </w:rPr>
              <w:fldChar w:fldCharType="begin"/>
            </w:r>
            <w:r w:rsidR="00DE7975">
              <w:rPr>
                <w:webHidden/>
              </w:rPr>
              <w:instrText xml:space="preserve"> PAGEREF _Toc23845166 \h </w:instrText>
            </w:r>
            <w:r w:rsidR="00DE7975">
              <w:rPr>
                <w:webHidden/>
              </w:rPr>
            </w:r>
            <w:r w:rsidR="00DE7975">
              <w:rPr>
                <w:webHidden/>
              </w:rPr>
              <w:fldChar w:fldCharType="separate"/>
            </w:r>
            <w:r w:rsidR="0096403B">
              <w:rPr>
                <w:webHidden/>
              </w:rPr>
              <w:t>49</w:t>
            </w:r>
            <w:r w:rsidR="00DE7975">
              <w:rPr>
                <w:webHidden/>
              </w:rPr>
              <w:fldChar w:fldCharType="end"/>
            </w:r>
          </w:hyperlink>
        </w:p>
        <w:p w14:paraId="7CB5F9EC" w14:textId="372569FD" w:rsidR="00DE7975" w:rsidRDefault="00487C86">
          <w:pPr>
            <w:pStyle w:val="Innehll1"/>
            <w:rPr>
              <w:rFonts w:asciiTheme="minorHAnsi" w:eastAsiaTheme="minorEastAsia" w:hAnsiTheme="minorHAnsi"/>
              <w:sz w:val="22"/>
              <w:lang w:eastAsia="sv-SE"/>
            </w:rPr>
          </w:pPr>
          <w:hyperlink w:anchor="_Toc23845167" w:history="1">
            <w:r w:rsidR="00DE7975" w:rsidRPr="00DC31E4">
              <w:rPr>
                <w:rStyle w:val="Hyperlnk"/>
              </w:rPr>
              <w:t>6</w:t>
            </w:r>
            <w:r w:rsidR="00DE7975">
              <w:rPr>
                <w:rFonts w:asciiTheme="minorHAnsi" w:eastAsiaTheme="minorEastAsia" w:hAnsiTheme="minorHAnsi"/>
                <w:sz w:val="22"/>
                <w:lang w:eastAsia="sv-SE"/>
              </w:rPr>
              <w:tab/>
            </w:r>
            <w:r w:rsidR="00DE7975" w:rsidRPr="00DC31E4">
              <w:rPr>
                <w:rStyle w:val="Hyperlnk"/>
              </w:rPr>
              <w:t>Att ta fram en översiktsplan</w:t>
            </w:r>
            <w:r w:rsidR="00DE7975">
              <w:rPr>
                <w:webHidden/>
              </w:rPr>
              <w:tab/>
            </w:r>
            <w:r w:rsidR="00DE7975">
              <w:rPr>
                <w:webHidden/>
              </w:rPr>
              <w:fldChar w:fldCharType="begin"/>
            </w:r>
            <w:r w:rsidR="00DE7975">
              <w:rPr>
                <w:webHidden/>
              </w:rPr>
              <w:instrText xml:space="preserve"> PAGEREF _Toc23845167 \h </w:instrText>
            </w:r>
            <w:r w:rsidR="00DE7975">
              <w:rPr>
                <w:webHidden/>
              </w:rPr>
            </w:r>
            <w:r w:rsidR="00DE7975">
              <w:rPr>
                <w:webHidden/>
              </w:rPr>
              <w:fldChar w:fldCharType="separate"/>
            </w:r>
            <w:r w:rsidR="0096403B">
              <w:rPr>
                <w:webHidden/>
              </w:rPr>
              <w:t>55</w:t>
            </w:r>
            <w:r w:rsidR="00DE7975">
              <w:rPr>
                <w:webHidden/>
              </w:rPr>
              <w:fldChar w:fldCharType="end"/>
            </w:r>
          </w:hyperlink>
        </w:p>
        <w:p w14:paraId="6C41E059" w14:textId="45B91335" w:rsidR="00DE7975" w:rsidRDefault="00487C86">
          <w:pPr>
            <w:pStyle w:val="Innehll2"/>
            <w:rPr>
              <w:rFonts w:asciiTheme="minorHAnsi" w:eastAsiaTheme="minorEastAsia" w:hAnsiTheme="minorHAnsi" w:cstheme="minorBidi"/>
              <w:sz w:val="22"/>
              <w:szCs w:val="22"/>
              <w:lang w:eastAsia="sv-SE"/>
            </w:rPr>
          </w:pPr>
          <w:hyperlink w:anchor="_Toc23845168" w:history="1">
            <w:r w:rsidR="00DE7975" w:rsidRPr="00DC31E4">
              <w:rPr>
                <w:rStyle w:val="Hyperlnk"/>
                <w:rFonts w:eastAsiaTheme="majorEastAsia"/>
              </w:rPr>
              <w:t>6.1</w:t>
            </w:r>
            <w:r w:rsidR="00DE7975">
              <w:rPr>
                <w:rFonts w:asciiTheme="minorHAnsi" w:eastAsiaTheme="minorEastAsia" w:hAnsiTheme="minorHAnsi" w:cstheme="minorBidi"/>
                <w:sz w:val="22"/>
                <w:szCs w:val="22"/>
                <w:lang w:eastAsia="sv-SE"/>
              </w:rPr>
              <w:tab/>
            </w:r>
            <w:r w:rsidR="00DE7975" w:rsidRPr="00DC31E4">
              <w:rPr>
                <w:rStyle w:val="Hyperlnk"/>
                <w:rFonts w:eastAsiaTheme="majorEastAsia"/>
              </w:rPr>
              <w:t>Kraven på underlag under samrådet begränsas</w:t>
            </w:r>
            <w:r w:rsidR="00DE7975">
              <w:rPr>
                <w:webHidden/>
              </w:rPr>
              <w:tab/>
            </w:r>
            <w:r w:rsidR="00DE7975">
              <w:rPr>
                <w:webHidden/>
              </w:rPr>
              <w:fldChar w:fldCharType="begin"/>
            </w:r>
            <w:r w:rsidR="00DE7975">
              <w:rPr>
                <w:webHidden/>
              </w:rPr>
              <w:instrText xml:space="preserve"> PAGEREF _Toc23845168 \h </w:instrText>
            </w:r>
            <w:r w:rsidR="00DE7975">
              <w:rPr>
                <w:webHidden/>
              </w:rPr>
            </w:r>
            <w:r w:rsidR="00DE7975">
              <w:rPr>
                <w:webHidden/>
              </w:rPr>
              <w:fldChar w:fldCharType="separate"/>
            </w:r>
            <w:r w:rsidR="0096403B">
              <w:rPr>
                <w:webHidden/>
              </w:rPr>
              <w:t>55</w:t>
            </w:r>
            <w:r w:rsidR="00DE7975">
              <w:rPr>
                <w:webHidden/>
              </w:rPr>
              <w:fldChar w:fldCharType="end"/>
            </w:r>
          </w:hyperlink>
        </w:p>
        <w:p w14:paraId="36489BDC" w14:textId="1886D854" w:rsidR="00DE7975" w:rsidRDefault="00487C86">
          <w:pPr>
            <w:pStyle w:val="Innehll2"/>
            <w:rPr>
              <w:rFonts w:asciiTheme="minorHAnsi" w:eastAsiaTheme="minorEastAsia" w:hAnsiTheme="minorHAnsi" w:cstheme="minorBidi"/>
              <w:sz w:val="22"/>
              <w:szCs w:val="22"/>
              <w:lang w:eastAsia="sv-SE"/>
            </w:rPr>
          </w:pPr>
          <w:hyperlink w:anchor="_Toc23845169" w:history="1">
            <w:r w:rsidR="00DE7975" w:rsidRPr="00DC31E4">
              <w:rPr>
                <w:rStyle w:val="Hyperlnk"/>
                <w:rFonts w:eastAsiaTheme="majorEastAsia"/>
              </w:rPr>
              <w:t>6.2</w:t>
            </w:r>
            <w:r w:rsidR="00DE7975">
              <w:rPr>
                <w:rFonts w:asciiTheme="minorHAnsi" w:eastAsiaTheme="minorEastAsia" w:hAnsiTheme="minorHAnsi" w:cstheme="minorBidi"/>
                <w:sz w:val="22"/>
                <w:szCs w:val="22"/>
                <w:lang w:eastAsia="sv-SE"/>
              </w:rPr>
              <w:tab/>
            </w:r>
            <w:r w:rsidR="00DE7975" w:rsidRPr="00DC31E4">
              <w:rPr>
                <w:rStyle w:val="Hyperlnk"/>
                <w:rFonts w:eastAsiaTheme="majorEastAsia"/>
              </w:rPr>
              <w:t>Granskning i stället för utställning</w:t>
            </w:r>
            <w:r w:rsidR="00DE7975">
              <w:rPr>
                <w:webHidden/>
              </w:rPr>
              <w:tab/>
            </w:r>
            <w:r w:rsidR="00DE7975">
              <w:rPr>
                <w:webHidden/>
              </w:rPr>
              <w:fldChar w:fldCharType="begin"/>
            </w:r>
            <w:r w:rsidR="00DE7975">
              <w:rPr>
                <w:webHidden/>
              </w:rPr>
              <w:instrText xml:space="preserve"> PAGEREF _Toc23845169 \h </w:instrText>
            </w:r>
            <w:r w:rsidR="00DE7975">
              <w:rPr>
                <w:webHidden/>
              </w:rPr>
            </w:r>
            <w:r w:rsidR="00DE7975">
              <w:rPr>
                <w:webHidden/>
              </w:rPr>
              <w:fldChar w:fldCharType="separate"/>
            </w:r>
            <w:r w:rsidR="0096403B">
              <w:rPr>
                <w:webHidden/>
              </w:rPr>
              <w:t>58</w:t>
            </w:r>
            <w:r w:rsidR="00DE7975">
              <w:rPr>
                <w:webHidden/>
              </w:rPr>
              <w:fldChar w:fldCharType="end"/>
            </w:r>
          </w:hyperlink>
        </w:p>
        <w:p w14:paraId="1A90258F" w14:textId="2F757212" w:rsidR="00DE7975" w:rsidRDefault="00487C86">
          <w:pPr>
            <w:pStyle w:val="Innehll2"/>
            <w:rPr>
              <w:rFonts w:asciiTheme="minorHAnsi" w:eastAsiaTheme="minorEastAsia" w:hAnsiTheme="minorHAnsi" w:cstheme="minorBidi"/>
              <w:sz w:val="22"/>
              <w:szCs w:val="22"/>
              <w:lang w:eastAsia="sv-SE"/>
            </w:rPr>
          </w:pPr>
          <w:hyperlink w:anchor="_Toc23845170" w:history="1">
            <w:r w:rsidR="00DE7975" w:rsidRPr="00DC31E4">
              <w:rPr>
                <w:rStyle w:val="Hyperlnk"/>
                <w:rFonts w:eastAsiaTheme="majorEastAsia"/>
              </w:rPr>
              <w:t>6.3</w:t>
            </w:r>
            <w:r w:rsidR="00DE7975">
              <w:rPr>
                <w:rFonts w:asciiTheme="minorHAnsi" w:eastAsiaTheme="minorEastAsia" w:hAnsiTheme="minorHAnsi" w:cstheme="minorBidi"/>
                <w:sz w:val="22"/>
                <w:szCs w:val="22"/>
                <w:lang w:eastAsia="sv-SE"/>
              </w:rPr>
              <w:tab/>
            </w:r>
            <w:r w:rsidR="00DE7975" w:rsidRPr="00DC31E4">
              <w:rPr>
                <w:rStyle w:val="Hyperlnk"/>
                <w:rFonts w:eastAsiaTheme="majorEastAsia"/>
              </w:rPr>
              <w:t>Förfarandet efter antagandet</w:t>
            </w:r>
            <w:r w:rsidR="00DE7975">
              <w:rPr>
                <w:webHidden/>
              </w:rPr>
              <w:tab/>
            </w:r>
            <w:r w:rsidR="00DE7975">
              <w:rPr>
                <w:webHidden/>
              </w:rPr>
              <w:fldChar w:fldCharType="begin"/>
            </w:r>
            <w:r w:rsidR="00DE7975">
              <w:rPr>
                <w:webHidden/>
              </w:rPr>
              <w:instrText xml:space="preserve"> PAGEREF _Toc23845170 \h </w:instrText>
            </w:r>
            <w:r w:rsidR="00DE7975">
              <w:rPr>
                <w:webHidden/>
              </w:rPr>
            </w:r>
            <w:r w:rsidR="00DE7975">
              <w:rPr>
                <w:webHidden/>
              </w:rPr>
              <w:fldChar w:fldCharType="separate"/>
            </w:r>
            <w:r w:rsidR="0096403B">
              <w:rPr>
                <w:webHidden/>
              </w:rPr>
              <w:t>60</w:t>
            </w:r>
            <w:r w:rsidR="00DE7975">
              <w:rPr>
                <w:webHidden/>
              </w:rPr>
              <w:fldChar w:fldCharType="end"/>
            </w:r>
          </w:hyperlink>
        </w:p>
        <w:p w14:paraId="26FDA23D" w14:textId="43432BEC" w:rsidR="00DE7975" w:rsidRDefault="00487C86">
          <w:pPr>
            <w:pStyle w:val="Innehll2"/>
            <w:rPr>
              <w:rFonts w:asciiTheme="minorHAnsi" w:eastAsiaTheme="minorEastAsia" w:hAnsiTheme="minorHAnsi" w:cstheme="minorBidi"/>
              <w:sz w:val="22"/>
              <w:szCs w:val="22"/>
              <w:lang w:eastAsia="sv-SE"/>
            </w:rPr>
          </w:pPr>
          <w:hyperlink w:anchor="_Toc23845171" w:history="1">
            <w:r w:rsidR="00DE7975" w:rsidRPr="00DC31E4">
              <w:rPr>
                <w:rStyle w:val="Hyperlnk"/>
                <w:rFonts w:eastAsiaTheme="majorEastAsia"/>
              </w:rPr>
              <w:t>6.4</w:t>
            </w:r>
            <w:r w:rsidR="00DE7975">
              <w:rPr>
                <w:rFonts w:asciiTheme="minorHAnsi" w:eastAsiaTheme="minorEastAsia" w:hAnsiTheme="minorHAnsi" w:cstheme="minorBidi"/>
                <w:sz w:val="22"/>
                <w:szCs w:val="22"/>
                <w:lang w:eastAsia="sv-SE"/>
              </w:rPr>
              <w:tab/>
            </w:r>
            <w:r w:rsidR="00DE7975" w:rsidRPr="00DC31E4">
              <w:rPr>
                <w:rStyle w:val="Hyperlnk"/>
                <w:rFonts w:eastAsiaTheme="majorEastAsia"/>
              </w:rPr>
              <w:t>Den strategiska miljöbedömningen i planprocessen</w:t>
            </w:r>
            <w:r w:rsidR="00DE7975">
              <w:rPr>
                <w:webHidden/>
              </w:rPr>
              <w:tab/>
            </w:r>
            <w:r w:rsidR="00DE7975">
              <w:rPr>
                <w:webHidden/>
              </w:rPr>
              <w:fldChar w:fldCharType="begin"/>
            </w:r>
            <w:r w:rsidR="00DE7975">
              <w:rPr>
                <w:webHidden/>
              </w:rPr>
              <w:instrText xml:space="preserve"> PAGEREF _Toc23845171 \h </w:instrText>
            </w:r>
            <w:r w:rsidR="00DE7975">
              <w:rPr>
                <w:webHidden/>
              </w:rPr>
            </w:r>
            <w:r w:rsidR="00DE7975">
              <w:rPr>
                <w:webHidden/>
              </w:rPr>
              <w:fldChar w:fldCharType="separate"/>
            </w:r>
            <w:r w:rsidR="0096403B">
              <w:rPr>
                <w:webHidden/>
              </w:rPr>
              <w:t>64</w:t>
            </w:r>
            <w:r w:rsidR="00DE7975">
              <w:rPr>
                <w:webHidden/>
              </w:rPr>
              <w:fldChar w:fldCharType="end"/>
            </w:r>
          </w:hyperlink>
        </w:p>
        <w:p w14:paraId="6B45B5FB" w14:textId="1E07C5B1" w:rsidR="00DE7975" w:rsidRDefault="00487C86">
          <w:pPr>
            <w:pStyle w:val="Innehll1"/>
            <w:rPr>
              <w:rFonts w:asciiTheme="minorHAnsi" w:eastAsiaTheme="minorEastAsia" w:hAnsiTheme="minorHAnsi"/>
              <w:sz w:val="22"/>
              <w:lang w:eastAsia="sv-SE"/>
            </w:rPr>
          </w:pPr>
          <w:hyperlink w:anchor="_Toc23845172" w:history="1">
            <w:r w:rsidR="00DE7975" w:rsidRPr="00DC31E4">
              <w:rPr>
                <w:rStyle w:val="Hyperlnk"/>
              </w:rPr>
              <w:t>7</w:t>
            </w:r>
            <w:r w:rsidR="00DE7975">
              <w:rPr>
                <w:rFonts w:asciiTheme="minorHAnsi" w:eastAsiaTheme="minorEastAsia" w:hAnsiTheme="minorHAnsi"/>
                <w:sz w:val="22"/>
                <w:lang w:eastAsia="sv-SE"/>
              </w:rPr>
              <w:tab/>
            </w:r>
            <w:r w:rsidR="00DE7975" w:rsidRPr="00DC31E4">
              <w:rPr>
                <w:rStyle w:val="Hyperlnk"/>
              </w:rPr>
              <w:t>Översiktsplanens innehåll och utformning</w:t>
            </w:r>
            <w:r w:rsidR="00DE7975">
              <w:rPr>
                <w:webHidden/>
              </w:rPr>
              <w:tab/>
            </w:r>
            <w:r w:rsidR="00DE7975">
              <w:rPr>
                <w:webHidden/>
              </w:rPr>
              <w:fldChar w:fldCharType="begin"/>
            </w:r>
            <w:r w:rsidR="00DE7975">
              <w:rPr>
                <w:webHidden/>
              </w:rPr>
              <w:instrText xml:space="preserve"> PAGEREF _Toc23845172 \h </w:instrText>
            </w:r>
            <w:r w:rsidR="00DE7975">
              <w:rPr>
                <w:webHidden/>
              </w:rPr>
            </w:r>
            <w:r w:rsidR="00DE7975">
              <w:rPr>
                <w:webHidden/>
              </w:rPr>
              <w:fldChar w:fldCharType="separate"/>
            </w:r>
            <w:r w:rsidR="0096403B">
              <w:rPr>
                <w:webHidden/>
              </w:rPr>
              <w:t>72</w:t>
            </w:r>
            <w:r w:rsidR="00DE7975">
              <w:rPr>
                <w:webHidden/>
              </w:rPr>
              <w:fldChar w:fldCharType="end"/>
            </w:r>
          </w:hyperlink>
        </w:p>
        <w:p w14:paraId="6C634462" w14:textId="1725F490" w:rsidR="00DE7975" w:rsidRDefault="00487C86">
          <w:pPr>
            <w:pStyle w:val="Innehll2"/>
            <w:rPr>
              <w:rFonts w:asciiTheme="minorHAnsi" w:eastAsiaTheme="minorEastAsia" w:hAnsiTheme="minorHAnsi" w:cstheme="minorBidi"/>
              <w:sz w:val="22"/>
              <w:szCs w:val="22"/>
              <w:lang w:eastAsia="sv-SE"/>
            </w:rPr>
          </w:pPr>
          <w:hyperlink w:anchor="_Toc23845173" w:history="1">
            <w:r w:rsidR="00DE7975" w:rsidRPr="00DC31E4">
              <w:rPr>
                <w:rStyle w:val="Hyperlnk"/>
                <w:rFonts w:eastAsiaTheme="majorEastAsia"/>
              </w:rPr>
              <w:t>7.1</w:t>
            </w:r>
            <w:r w:rsidR="00DE7975">
              <w:rPr>
                <w:rFonts w:asciiTheme="minorHAnsi" w:eastAsiaTheme="minorEastAsia" w:hAnsiTheme="minorHAnsi" w:cstheme="minorBidi"/>
                <w:sz w:val="22"/>
                <w:szCs w:val="22"/>
                <w:lang w:eastAsia="sv-SE"/>
              </w:rPr>
              <w:tab/>
            </w:r>
            <w:r w:rsidR="00DE7975" w:rsidRPr="00DC31E4">
              <w:rPr>
                <w:rStyle w:val="Hyperlnk"/>
                <w:rFonts w:eastAsiaTheme="majorEastAsia"/>
              </w:rPr>
              <w:t>Översiktsplaneringen behöver utvecklas för att öka förutsebarheten</w:t>
            </w:r>
            <w:r w:rsidR="00DE7975">
              <w:rPr>
                <w:webHidden/>
              </w:rPr>
              <w:tab/>
            </w:r>
            <w:r w:rsidR="00DE7975">
              <w:rPr>
                <w:webHidden/>
              </w:rPr>
              <w:fldChar w:fldCharType="begin"/>
            </w:r>
            <w:r w:rsidR="00DE7975">
              <w:rPr>
                <w:webHidden/>
              </w:rPr>
              <w:instrText xml:space="preserve"> PAGEREF _Toc23845173 \h </w:instrText>
            </w:r>
            <w:r w:rsidR="00DE7975">
              <w:rPr>
                <w:webHidden/>
              </w:rPr>
            </w:r>
            <w:r w:rsidR="00DE7975">
              <w:rPr>
                <w:webHidden/>
              </w:rPr>
              <w:fldChar w:fldCharType="separate"/>
            </w:r>
            <w:r w:rsidR="0096403B">
              <w:rPr>
                <w:webHidden/>
              </w:rPr>
              <w:t>72</w:t>
            </w:r>
            <w:r w:rsidR="00DE7975">
              <w:rPr>
                <w:webHidden/>
              </w:rPr>
              <w:fldChar w:fldCharType="end"/>
            </w:r>
          </w:hyperlink>
        </w:p>
        <w:p w14:paraId="37435A83" w14:textId="4F86031A" w:rsidR="00DE7975" w:rsidRDefault="00487C86">
          <w:pPr>
            <w:pStyle w:val="Innehll2"/>
            <w:rPr>
              <w:rFonts w:asciiTheme="minorHAnsi" w:eastAsiaTheme="minorEastAsia" w:hAnsiTheme="minorHAnsi" w:cstheme="minorBidi"/>
              <w:sz w:val="22"/>
              <w:szCs w:val="22"/>
              <w:lang w:eastAsia="sv-SE"/>
            </w:rPr>
          </w:pPr>
          <w:hyperlink w:anchor="_Toc23845174" w:history="1">
            <w:r w:rsidR="00DE7975" w:rsidRPr="00DC31E4">
              <w:rPr>
                <w:rStyle w:val="Hyperlnk"/>
                <w:rFonts w:eastAsiaTheme="majorEastAsia"/>
              </w:rPr>
              <w:t>7.2</w:t>
            </w:r>
            <w:r w:rsidR="00DE7975">
              <w:rPr>
                <w:rFonts w:asciiTheme="minorHAnsi" w:eastAsiaTheme="minorEastAsia" w:hAnsiTheme="minorHAnsi" w:cstheme="minorBidi"/>
                <w:sz w:val="22"/>
                <w:szCs w:val="22"/>
                <w:lang w:eastAsia="sv-SE"/>
              </w:rPr>
              <w:tab/>
            </w:r>
            <w:r w:rsidR="00DE7975" w:rsidRPr="00DC31E4">
              <w:rPr>
                <w:rStyle w:val="Hyperlnk"/>
                <w:rFonts w:eastAsiaTheme="majorEastAsia"/>
              </w:rPr>
              <w:t>Syftet med översiktsplanen bör tydliggöras i PBL</w:t>
            </w:r>
            <w:r w:rsidR="00DE7975">
              <w:rPr>
                <w:webHidden/>
              </w:rPr>
              <w:tab/>
            </w:r>
            <w:r w:rsidR="00DE7975">
              <w:rPr>
                <w:webHidden/>
              </w:rPr>
              <w:fldChar w:fldCharType="begin"/>
            </w:r>
            <w:r w:rsidR="00DE7975">
              <w:rPr>
                <w:webHidden/>
              </w:rPr>
              <w:instrText xml:space="preserve"> PAGEREF _Toc23845174 \h </w:instrText>
            </w:r>
            <w:r w:rsidR="00DE7975">
              <w:rPr>
                <w:webHidden/>
              </w:rPr>
            </w:r>
            <w:r w:rsidR="00DE7975">
              <w:rPr>
                <w:webHidden/>
              </w:rPr>
              <w:fldChar w:fldCharType="separate"/>
            </w:r>
            <w:r w:rsidR="0096403B">
              <w:rPr>
                <w:webHidden/>
              </w:rPr>
              <w:t>74</w:t>
            </w:r>
            <w:r w:rsidR="00DE7975">
              <w:rPr>
                <w:webHidden/>
              </w:rPr>
              <w:fldChar w:fldCharType="end"/>
            </w:r>
          </w:hyperlink>
        </w:p>
        <w:p w14:paraId="2DF4379F" w14:textId="08081670" w:rsidR="00DE7975" w:rsidRDefault="00487C86">
          <w:pPr>
            <w:pStyle w:val="Innehll2"/>
            <w:rPr>
              <w:rFonts w:asciiTheme="minorHAnsi" w:eastAsiaTheme="minorEastAsia" w:hAnsiTheme="minorHAnsi" w:cstheme="minorBidi"/>
              <w:sz w:val="22"/>
              <w:szCs w:val="22"/>
              <w:lang w:eastAsia="sv-SE"/>
            </w:rPr>
          </w:pPr>
          <w:hyperlink w:anchor="_Toc23845175" w:history="1">
            <w:r w:rsidR="00DE7975" w:rsidRPr="00DC31E4">
              <w:rPr>
                <w:rStyle w:val="Hyperlnk"/>
                <w:rFonts w:eastAsiaTheme="majorEastAsia"/>
              </w:rPr>
              <w:t>7.3</w:t>
            </w:r>
            <w:r w:rsidR="00DE7975">
              <w:rPr>
                <w:rFonts w:asciiTheme="minorHAnsi" w:eastAsiaTheme="minorEastAsia" w:hAnsiTheme="minorHAnsi" w:cstheme="minorBidi"/>
                <w:sz w:val="22"/>
                <w:szCs w:val="22"/>
                <w:lang w:eastAsia="sv-SE"/>
              </w:rPr>
              <w:tab/>
            </w:r>
            <w:r w:rsidR="00DE7975" w:rsidRPr="00DC31E4">
              <w:rPr>
                <w:rStyle w:val="Hyperlnk"/>
                <w:rFonts w:eastAsiaTheme="majorEastAsia"/>
              </w:rPr>
              <w:t>Redovisningen av grunddragen i den avsedda användningen av mark- och vattenområden</w:t>
            </w:r>
            <w:r w:rsidR="00DE7975">
              <w:rPr>
                <w:webHidden/>
              </w:rPr>
              <w:tab/>
            </w:r>
            <w:r w:rsidR="00DE7975">
              <w:rPr>
                <w:webHidden/>
              </w:rPr>
              <w:fldChar w:fldCharType="begin"/>
            </w:r>
            <w:r w:rsidR="00DE7975">
              <w:rPr>
                <w:webHidden/>
              </w:rPr>
              <w:instrText xml:space="preserve"> PAGEREF _Toc23845175 \h </w:instrText>
            </w:r>
            <w:r w:rsidR="00DE7975">
              <w:rPr>
                <w:webHidden/>
              </w:rPr>
            </w:r>
            <w:r w:rsidR="00DE7975">
              <w:rPr>
                <w:webHidden/>
              </w:rPr>
              <w:fldChar w:fldCharType="separate"/>
            </w:r>
            <w:r w:rsidR="0096403B">
              <w:rPr>
                <w:webHidden/>
              </w:rPr>
              <w:t>75</w:t>
            </w:r>
            <w:r w:rsidR="00DE7975">
              <w:rPr>
                <w:webHidden/>
              </w:rPr>
              <w:fldChar w:fldCharType="end"/>
            </w:r>
          </w:hyperlink>
        </w:p>
        <w:p w14:paraId="0D06950C" w14:textId="08749027" w:rsidR="00DE7975" w:rsidRDefault="00487C86">
          <w:pPr>
            <w:pStyle w:val="Innehll2"/>
            <w:rPr>
              <w:rFonts w:asciiTheme="minorHAnsi" w:eastAsiaTheme="minorEastAsia" w:hAnsiTheme="minorHAnsi" w:cstheme="minorBidi"/>
              <w:sz w:val="22"/>
              <w:szCs w:val="22"/>
              <w:lang w:eastAsia="sv-SE"/>
            </w:rPr>
          </w:pPr>
          <w:hyperlink w:anchor="_Toc23845176" w:history="1">
            <w:r w:rsidR="00DE7975" w:rsidRPr="00DC31E4">
              <w:rPr>
                <w:rStyle w:val="Hyperlnk"/>
                <w:rFonts w:eastAsiaTheme="majorEastAsia"/>
              </w:rPr>
              <w:t>7.4</w:t>
            </w:r>
            <w:r w:rsidR="00DE7975">
              <w:rPr>
                <w:rFonts w:asciiTheme="minorHAnsi" w:eastAsiaTheme="minorEastAsia" w:hAnsiTheme="minorHAnsi" w:cstheme="minorBidi"/>
                <w:sz w:val="22"/>
                <w:szCs w:val="22"/>
                <w:lang w:eastAsia="sv-SE"/>
              </w:rPr>
              <w:tab/>
            </w:r>
            <w:r w:rsidR="00DE7975" w:rsidRPr="00DC31E4">
              <w:rPr>
                <w:rStyle w:val="Hyperlnk"/>
                <w:rFonts w:eastAsiaTheme="majorEastAsia"/>
              </w:rPr>
              <w:t>Redovisningen av allmänna intressen</w:t>
            </w:r>
            <w:r w:rsidR="00DE7975">
              <w:rPr>
                <w:webHidden/>
              </w:rPr>
              <w:tab/>
            </w:r>
            <w:r w:rsidR="00DE7975">
              <w:rPr>
                <w:webHidden/>
              </w:rPr>
              <w:fldChar w:fldCharType="begin"/>
            </w:r>
            <w:r w:rsidR="00DE7975">
              <w:rPr>
                <w:webHidden/>
              </w:rPr>
              <w:instrText xml:space="preserve"> PAGEREF _Toc23845176 \h </w:instrText>
            </w:r>
            <w:r w:rsidR="00DE7975">
              <w:rPr>
                <w:webHidden/>
              </w:rPr>
            </w:r>
            <w:r w:rsidR="00DE7975">
              <w:rPr>
                <w:webHidden/>
              </w:rPr>
              <w:fldChar w:fldCharType="separate"/>
            </w:r>
            <w:r w:rsidR="0096403B">
              <w:rPr>
                <w:webHidden/>
              </w:rPr>
              <w:t>79</w:t>
            </w:r>
            <w:r w:rsidR="00DE7975">
              <w:rPr>
                <w:webHidden/>
              </w:rPr>
              <w:fldChar w:fldCharType="end"/>
            </w:r>
          </w:hyperlink>
        </w:p>
        <w:p w14:paraId="5090AF5F" w14:textId="55C5FEAE" w:rsidR="00DE7975" w:rsidRDefault="00487C86">
          <w:pPr>
            <w:pStyle w:val="Innehll2"/>
            <w:rPr>
              <w:rFonts w:asciiTheme="minorHAnsi" w:eastAsiaTheme="minorEastAsia" w:hAnsiTheme="minorHAnsi" w:cstheme="minorBidi"/>
              <w:sz w:val="22"/>
              <w:szCs w:val="22"/>
              <w:lang w:eastAsia="sv-SE"/>
            </w:rPr>
          </w:pPr>
          <w:hyperlink w:anchor="_Toc23845177" w:history="1">
            <w:r w:rsidR="00DE7975" w:rsidRPr="00DC31E4">
              <w:rPr>
                <w:rStyle w:val="Hyperlnk"/>
                <w:rFonts w:eastAsiaTheme="majorEastAsia"/>
              </w:rPr>
              <w:t>7.5</w:t>
            </w:r>
            <w:r w:rsidR="00DE7975">
              <w:rPr>
                <w:rFonts w:asciiTheme="minorHAnsi" w:eastAsiaTheme="minorEastAsia" w:hAnsiTheme="minorHAnsi" w:cstheme="minorBidi"/>
                <w:sz w:val="22"/>
                <w:szCs w:val="22"/>
                <w:lang w:eastAsia="sv-SE"/>
              </w:rPr>
              <w:tab/>
            </w:r>
            <w:r w:rsidR="00DE7975" w:rsidRPr="00DC31E4">
              <w:rPr>
                <w:rStyle w:val="Hyperlnk"/>
                <w:rFonts w:eastAsiaTheme="majorEastAsia"/>
              </w:rPr>
              <w:t>Verksamheter som angår flera kommuner eller är av regional betydelse</w:t>
            </w:r>
            <w:r w:rsidR="00DE7975">
              <w:rPr>
                <w:webHidden/>
              </w:rPr>
              <w:tab/>
            </w:r>
            <w:r w:rsidR="00DE7975">
              <w:rPr>
                <w:webHidden/>
              </w:rPr>
              <w:fldChar w:fldCharType="begin"/>
            </w:r>
            <w:r w:rsidR="00DE7975">
              <w:rPr>
                <w:webHidden/>
              </w:rPr>
              <w:instrText xml:space="preserve"> PAGEREF _Toc23845177 \h </w:instrText>
            </w:r>
            <w:r w:rsidR="00DE7975">
              <w:rPr>
                <w:webHidden/>
              </w:rPr>
            </w:r>
            <w:r w:rsidR="00DE7975">
              <w:rPr>
                <w:webHidden/>
              </w:rPr>
              <w:fldChar w:fldCharType="separate"/>
            </w:r>
            <w:r w:rsidR="0096403B">
              <w:rPr>
                <w:webHidden/>
              </w:rPr>
              <w:t>88</w:t>
            </w:r>
            <w:r w:rsidR="00DE7975">
              <w:rPr>
                <w:webHidden/>
              </w:rPr>
              <w:fldChar w:fldCharType="end"/>
            </w:r>
          </w:hyperlink>
        </w:p>
        <w:p w14:paraId="59A4AA53" w14:textId="4524D95D" w:rsidR="00DE7975" w:rsidRDefault="00487C86">
          <w:pPr>
            <w:pStyle w:val="Innehll2"/>
            <w:rPr>
              <w:rFonts w:asciiTheme="minorHAnsi" w:eastAsiaTheme="minorEastAsia" w:hAnsiTheme="minorHAnsi" w:cstheme="minorBidi"/>
              <w:sz w:val="22"/>
              <w:szCs w:val="22"/>
              <w:lang w:eastAsia="sv-SE"/>
            </w:rPr>
          </w:pPr>
          <w:hyperlink w:anchor="_Toc23845178" w:history="1">
            <w:r w:rsidR="00DE7975" w:rsidRPr="00DC31E4">
              <w:rPr>
                <w:rStyle w:val="Hyperlnk"/>
                <w:rFonts w:eastAsiaTheme="majorEastAsia"/>
              </w:rPr>
              <w:t>7.6</w:t>
            </w:r>
            <w:r w:rsidR="00DE7975">
              <w:rPr>
                <w:rFonts w:asciiTheme="minorHAnsi" w:eastAsiaTheme="minorEastAsia" w:hAnsiTheme="minorHAnsi" w:cstheme="minorBidi"/>
                <w:sz w:val="22"/>
                <w:szCs w:val="22"/>
                <w:lang w:eastAsia="sv-SE"/>
              </w:rPr>
              <w:tab/>
            </w:r>
            <w:r w:rsidR="00DE7975" w:rsidRPr="00DC31E4">
              <w:rPr>
                <w:rStyle w:val="Hyperlnk"/>
                <w:rFonts w:eastAsiaTheme="majorEastAsia"/>
              </w:rPr>
              <w:t>Redovisningen av översiktsplanens konsekvenser</w:t>
            </w:r>
            <w:r w:rsidR="00DE7975">
              <w:rPr>
                <w:webHidden/>
              </w:rPr>
              <w:tab/>
            </w:r>
            <w:r w:rsidR="00DE7975">
              <w:rPr>
                <w:webHidden/>
              </w:rPr>
              <w:fldChar w:fldCharType="begin"/>
            </w:r>
            <w:r w:rsidR="00DE7975">
              <w:rPr>
                <w:webHidden/>
              </w:rPr>
              <w:instrText xml:space="preserve"> PAGEREF _Toc23845178 \h </w:instrText>
            </w:r>
            <w:r w:rsidR="00DE7975">
              <w:rPr>
                <w:webHidden/>
              </w:rPr>
            </w:r>
            <w:r w:rsidR="00DE7975">
              <w:rPr>
                <w:webHidden/>
              </w:rPr>
              <w:fldChar w:fldCharType="separate"/>
            </w:r>
            <w:r w:rsidR="0096403B">
              <w:rPr>
                <w:webHidden/>
              </w:rPr>
              <w:t>89</w:t>
            </w:r>
            <w:r w:rsidR="00DE7975">
              <w:rPr>
                <w:webHidden/>
              </w:rPr>
              <w:fldChar w:fldCharType="end"/>
            </w:r>
          </w:hyperlink>
        </w:p>
        <w:p w14:paraId="1D2711B0" w14:textId="507D8CF4" w:rsidR="00DE7975" w:rsidRDefault="00487C86">
          <w:pPr>
            <w:pStyle w:val="Innehll2"/>
            <w:rPr>
              <w:rFonts w:asciiTheme="minorHAnsi" w:eastAsiaTheme="minorEastAsia" w:hAnsiTheme="minorHAnsi" w:cstheme="minorBidi"/>
              <w:sz w:val="22"/>
              <w:szCs w:val="22"/>
              <w:lang w:eastAsia="sv-SE"/>
            </w:rPr>
          </w:pPr>
          <w:hyperlink w:anchor="_Toc23845179" w:history="1">
            <w:r w:rsidR="00DE7975" w:rsidRPr="00DC31E4">
              <w:rPr>
                <w:rStyle w:val="Hyperlnk"/>
                <w:rFonts w:eastAsiaTheme="majorEastAsia"/>
              </w:rPr>
              <w:t>7.7</w:t>
            </w:r>
            <w:r w:rsidR="00DE7975">
              <w:rPr>
                <w:rFonts w:asciiTheme="minorHAnsi" w:eastAsiaTheme="minorEastAsia" w:hAnsiTheme="minorHAnsi" w:cstheme="minorBidi"/>
                <w:sz w:val="22"/>
                <w:szCs w:val="22"/>
                <w:lang w:eastAsia="sv-SE"/>
              </w:rPr>
              <w:tab/>
            </w:r>
            <w:r w:rsidR="00DE7975" w:rsidRPr="00DC31E4">
              <w:rPr>
                <w:rStyle w:val="Hyperlnk"/>
                <w:rFonts w:eastAsiaTheme="majorEastAsia"/>
              </w:rPr>
              <w:t>Översiktsplanens detaljeringsgrad</w:t>
            </w:r>
            <w:r w:rsidR="00DE7975">
              <w:rPr>
                <w:webHidden/>
              </w:rPr>
              <w:tab/>
            </w:r>
            <w:r w:rsidR="00DE7975">
              <w:rPr>
                <w:webHidden/>
              </w:rPr>
              <w:fldChar w:fldCharType="begin"/>
            </w:r>
            <w:r w:rsidR="00DE7975">
              <w:rPr>
                <w:webHidden/>
              </w:rPr>
              <w:instrText xml:space="preserve"> PAGEREF _Toc23845179 \h </w:instrText>
            </w:r>
            <w:r w:rsidR="00DE7975">
              <w:rPr>
                <w:webHidden/>
              </w:rPr>
            </w:r>
            <w:r w:rsidR="00DE7975">
              <w:rPr>
                <w:webHidden/>
              </w:rPr>
              <w:fldChar w:fldCharType="separate"/>
            </w:r>
            <w:r w:rsidR="0096403B">
              <w:rPr>
                <w:webHidden/>
              </w:rPr>
              <w:t>92</w:t>
            </w:r>
            <w:r w:rsidR="00DE7975">
              <w:rPr>
                <w:webHidden/>
              </w:rPr>
              <w:fldChar w:fldCharType="end"/>
            </w:r>
          </w:hyperlink>
        </w:p>
        <w:p w14:paraId="7EDE571D" w14:textId="2BE28A25" w:rsidR="00DE7975" w:rsidRDefault="00487C86">
          <w:pPr>
            <w:pStyle w:val="Innehll2"/>
            <w:rPr>
              <w:rFonts w:asciiTheme="minorHAnsi" w:eastAsiaTheme="minorEastAsia" w:hAnsiTheme="minorHAnsi" w:cstheme="minorBidi"/>
              <w:sz w:val="22"/>
              <w:szCs w:val="22"/>
              <w:lang w:eastAsia="sv-SE"/>
            </w:rPr>
          </w:pPr>
          <w:hyperlink w:anchor="_Toc23845180" w:history="1">
            <w:r w:rsidR="00DE7975" w:rsidRPr="00DC31E4">
              <w:rPr>
                <w:rStyle w:val="Hyperlnk"/>
                <w:rFonts w:eastAsiaTheme="majorEastAsia"/>
              </w:rPr>
              <w:t>7.8</w:t>
            </w:r>
            <w:r w:rsidR="00DE7975">
              <w:rPr>
                <w:rFonts w:asciiTheme="minorHAnsi" w:eastAsiaTheme="minorEastAsia" w:hAnsiTheme="minorHAnsi" w:cstheme="minorBidi"/>
                <w:sz w:val="22"/>
                <w:szCs w:val="22"/>
                <w:lang w:eastAsia="sv-SE"/>
              </w:rPr>
              <w:tab/>
            </w:r>
            <w:r w:rsidR="00DE7975" w:rsidRPr="00DC31E4">
              <w:rPr>
                <w:rStyle w:val="Hyperlnk"/>
                <w:rFonts w:eastAsiaTheme="majorEastAsia"/>
              </w:rPr>
              <w:t>En digital översiktsplan</w:t>
            </w:r>
            <w:r w:rsidR="00DE7975">
              <w:rPr>
                <w:webHidden/>
              </w:rPr>
              <w:tab/>
            </w:r>
            <w:r w:rsidR="00DE7975">
              <w:rPr>
                <w:webHidden/>
              </w:rPr>
              <w:fldChar w:fldCharType="begin"/>
            </w:r>
            <w:r w:rsidR="00DE7975">
              <w:rPr>
                <w:webHidden/>
              </w:rPr>
              <w:instrText xml:space="preserve"> PAGEREF _Toc23845180 \h </w:instrText>
            </w:r>
            <w:r w:rsidR="00DE7975">
              <w:rPr>
                <w:webHidden/>
              </w:rPr>
            </w:r>
            <w:r w:rsidR="00DE7975">
              <w:rPr>
                <w:webHidden/>
              </w:rPr>
              <w:fldChar w:fldCharType="separate"/>
            </w:r>
            <w:r w:rsidR="0096403B">
              <w:rPr>
                <w:webHidden/>
              </w:rPr>
              <w:t>93</w:t>
            </w:r>
            <w:r w:rsidR="00DE7975">
              <w:rPr>
                <w:webHidden/>
              </w:rPr>
              <w:fldChar w:fldCharType="end"/>
            </w:r>
          </w:hyperlink>
        </w:p>
        <w:p w14:paraId="32C0ECFF" w14:textId="56062C84" w:rsidR="00DE7975" w:rsidRDefault="00487C86">
          <w:pPr>
            <w:pStyle w:val="Innehll3"/>
            <w:tabs>
              <w:tab w:val="left" w:pos="1985"/>
            </w:tabs>
            <w:rPr>
              <w:rFonts w:asciiTheme="minorHAnsi" w:eastAsiaTheme="minorEastAsia" w:hAnsiTheme="minorHAnsi" w:cstheme="minorBidi"/>
              <w:sz w:val="22"/>
              <w:szCs w:val="22"/>
              <w:lang w:eastAsia="sv-SE"/>
            </w:rPr>
          </w:pPr>
          <w:hyperlink w:anchor="_Toc23845181" w:history="1">
            <w:r w:rsidR="00DE7975" w:rsidRPr="00DC31E4">
              <w:rPr>
                <w:rStyle w:val="Hyperlnk"/>
                <w:rFonts w:eastAsiaTheme="majorEastAsia"/>
              </w:rPr>
              <w:t>7.8.1</w:t>
            </w:r>
            <w:r w:rsidR="00DE7975">
              <w:rPr>
                <w:rFonts w:asciiTheme="minorHAnsi" w:eastAsiaTheme="minorEastAsia" w:hAnsiTheme="minorHAnsi" w:cstheme="minorBidi"/>
                <w:sz w:val="22"/>
                <w:szCs w:val="22"/>
                <w:lang w:eastAsia="sv-SE"/>
              </w:rPr>
              <w:tab/>
            </w:r>
            <w:r w:rsidR="00DE7975" w:rsidRPr="00DC31E4">
              <w:rPr>
                <w:rStyle w:val="Hyperlnk"/>
                <w:rFonts w:eastAsiaTheme="majorEastAsia"/>
              </w:rPr>
              <w:t>Föreskrifter om standarder för översiktsplaner, regionplaner och områdesbestämmelser</w:t>
            </w:r>
            <w:r w:rsidR="00DE7975">
              <w:rPr>
                <w:webHidden/>
              </w:rPr>
              <w:tab/>
            </w:r>
            <w:r w:rsidR="00DE7975">
              <w:rPr>
                <w:webHidden/>
              </w:rPr>
              <w:fldChar w:fldCharType="begin"/>
            </w:r>
            <w:r w:rsidR="00DE7975">
              <w:rPr>
                <w:webHidden/>
              </w:rPr>
              <w:instrText xml:space="preserve"> PAGEREF _Toc23845181 \h </w:instrText>
            </w:r>
            <w:r w:rsidR="00DE7975">
              <w:rPr>
                <w:webHidden/>
              </w:rPr>
            </w:r>
            <w:r w:rsidR="00DE7975">
              <w:rPr>
                <w:webHidden/>
              </w:rPr>
              <w:fldChar w:fldCharType="separate"/>
            </w:r>
            <w:r w:rsidR="0096403B">
              <w:rPr>
                <w:webHidden/>
              </w:rPr>
              <w:t>93</w:t>
            </w:r>
            <w:r w:rsidR="00DE7975">
              <w:rPr>
                <w:webHidden/>
              </w:rPr>
              <w:fldChar w:fldCharType="end"/>
            </w:r>
          </w:hyperlink>
        </w:p>
        <w:p w14:paraId="2E50B70C" w14:textId="3F5C5716" w:rsidR="00DE7975" w:rsidRDefault="00487C86">
          <w:pPr>
            <w:pStyle w:val="Innehll3"/>
            <w:tabs>
              <w:tab w:val="left" w:pos="1985"/>
            </w:tabs>
            <w:rPr>
              <w:rFonts w:asciiTheme="minorHAnsi" w:eastAsiaTheme="minorEastAsia" w:hAnsiTheme="minorHAnsi" w:cstheme="minorBidi"/>
              <w:sz w:val="22"/>
              <w:szCs w:val="22"/>
              <w:lang w:eastAsia="sv-SE"/>
            </w:rPr>
          </w:pPr>
          <w:hyperlink w:anchor="_Toc23845182" w:history="1">
            <w:r w:rsidR="00DE7975" w:rsidRPr="00DC31E4">
              <w:rPr>
                <w:rStyle w:val="Hyperlnk"/>
                <w:rFonts w:eastAsiaTheme="majorEastAsia"/>
              </w:rPr>
              <w:t>7.8.2</w:t>
            </w:r>
            <w:r w:rsidR="00DE7975">
              <w:rPr>
                <w:rFonts w:asciiTheme="minorHAnsi" w:eastAsiaTheme="minorEastAsia" w:hAnsiTheme="minorHAnsi" w:cstheme="minorBidi"/>
                <w:sz w:val="22"/>
                <w:szCs w:val="22"/>
                <w:lang w:eastAsia="sv-SE"/>
              </w:rPr>
              <w:tab/>
            </w:r>
            <w:r w:rsidR="00DE7975" w:rsidRPr="00DC31E4">
              <w:rPr>
                <w:rStyle w:val="Hyperlnk"/>
                <w:rFonts w:eastAsiaTheme="majorEastAsia"/>
              </w:rPr>
              <w:t>Översiktsplanen ska finnas på kommunens webbplats</w:t>
            </w:r>
            <w:r w:rsidR="00DE7975">
              <w:rPr>
                <w:webHidden/>
              </w:rPr>
              <w:tab/>
            </w:r>
            <w:r w:rsidR="00DE7975">
              <w:rPr>
                <w:webHidden/>
              </w:rPr>
              <w:fldChar w:fldCharType="begin"/>
            </w:r>
            <w:r w:rsidR="00DE7975">
              <w:rPr>
                <w:webHidden/>
              </w:rPr>
              <w:instrText xml:space="preserve"> PAGEREF _Toc23845182 \h </w:instrText>
            </w:r>
            <w:r w:rsidR="00DE7975">
              <w:rPr>
                <w:webHidden/>
              </w:rPr>
            </w:r>
            <w:r w:rsidR="00DE7975">
              <w:rPr>
                <w:webHidden/>
              </w:rPr>
              <w:fldChar w:fldCharType="separate"/>
            </w:r>
            <w:r w:rsidR="0096403B">
              <w:rPr>
                <w:webHidden/>
              </w:rPr>
              <w:t>98</w:t>
            </w:r>
            <w:r w:rsidR="00DE7975">
              <w:rPr>
                <w:webHidden/>
              </w:rPr>
              <w:fldChar w:fldCharType="end"/>
            </w:r>
          </w:hyperlink>
        </w:p>
        <w:p w14:paraId="698B1AFA" w14:textId="286092C7" w:rsidR="00DE7975" w:rsidRDefault="00487C86">
          <w:pPr>
            <w:pStyle w:val="Innehll1"/>
            <w:rPr>
              <w:rFonts w:asciiTheme="minorHAnsi" w:eastAsiaTheme="minorEastAsia" w:hAnsiTheme="minorHAnsi"/>
              <w:sz w:val="22"/>
              <w:lang w:eastAsia="sv-SE"/>
            </w:rPr>
          </w:pPr>
          <w:hyperlink w:anchor="_Toc23845183" w:history="1">
            <w:r w:rsidR="00DE7975" w:rsidRPr="00DC31E4">
              <w:rPr>
                <w:rStyle w:val="Hyperlnk"/>
              </w:rPr>
              <w:t>8</w:t>
            </w:r>
            <w:r w:rsidR="00DE7975">
              <w:rPr>
                <w:rFonts w:asciiTheme="minorHAnsi" w:eastAsiaTheme="minorEastAsia" w:hAnsiTheme="minorHAnsi"/>
                <w:sz w:val="22"/>
                <w:lang w:eastAsia="sv-SE"/>
              </w:rPr>
              <w:tab/>
            </w:r>
            <w:r w:rsidR="00DE7975" w:rsidRPr="00DC31E4">
              <w:rPr>
                <w:rStyle w:val="Hyperlnk"/>
              </w:rPr>
              <w:t>Statens medverkan i översiktsplaneprocessen</w:t>
            </w:r>
            <w:r w:rsidR="00DE7975">
              <w:rPr>
                <w:webHidden/>
              </w:rPr>
              <w:tab/>
            </w:r>
            <w:r w:rsidR="00DE7975">
              <w:rPr>
                <w:webHidden/>
              </w:rPr>
              <w:fldChar w:fldCharType="begin"/>
            </w:r>
            <w:r w:rsidR="00DE7975">
              <w:rPr>
                <w:webHidden/>
              </w:rPr>
              <w:instrText xml:space="preserve"> PAGEREF _Toc23845183 \h </w:instrText>
            </w:r>
            <w:r w:rsidR="00DE7975">
              <w:rPr>
                <w:webHidden/>
              </w:rPr>
            </w:r>
            <w:r w:rsidR="00DE7975">
              <w:rPr>
                <w:webHidden/>
              </w:rPr>
              <w:fldChar w:fldCharType="separate"/>
            </w:r>
            <w:r w:rsidR="0096403B">
              <w:rPr>
                <w:webHidden/>
              </w:rPr>
              <w:t>100</w:t>
            </w:r>
            <w:r w:rsidR="00DE7975">
              <w:rPr>
                <w:webHidden/>
              </w:rPr>
              <w:fldChar w:fldCharType="end"/>
            </w:r>
          </w:hyperlink>
        </w:p>
        <w:p w14:paraId="1896DDF0" w14:textId="3CEAC5B2" w:rsidR="00DE7975" w:rsidRDefault="00487C86">
          <w:pPr>
            <w:pStyle w:val="Innehll2"/>
            <w:rPr>
              <w:rFonts w:asciiTheme="minorHAnsi" w:eastAsiaTheme="minorEastAsia" w:hAnsiTheme="minorHAnsi" w:cstheme="minorBidi"/>
              <w:sz w:val="22"/>
              <w:szCs w:val="22"/>
              <w:lang w:eastAsia="sv-SE"/>
            </w:rPr>
          </w:pPr>
          <w:hyperlink w:anchor="_Toc23845184" w:history="1">
            <w:r w:rsidR="00DE7975" w:rsidRPr="00DC31E4">
              <w:rPr>
                <w:rStyle w:val="Hyperlnk"/>
                <w:rFonts w:eastAsiaTheme="majorEastAsia"/>
              </w:rPr>
              <w:t>8.1</w:t>
            </w:r>
            <w:r w:rsidR="00DE7975">
              <w:rPr>
                <w:rFonts w:asciiTheme="minorHAnsi" w:eastAsiaTheme="minorEastAsia" w:hAnsiTheme="minorHAnsi" w:cstheme="minorBidi"/>
                <w:sz w:val="22"/>
                <w:szCs w:val="22"/>
                <w:lang w:eastAsia="sv-SE"/>
              </w:rPr>
              <w:tab/>
            </w:r>
            <w:r w:rsidR="00DE7975" w:rsidRPr="00DC31E4">
              <w:rPr>
                <w:rStyle w:val="Hyperlnk"/>
                <w:rFonts w:eastAsiaTheme="majorEastAsia"/>
              </w:rPr>
              <w:t>Länsstyrelsen företräder statens intressen under planprocessen</w:t>
            </w:r>
            <w:r w:rsidR="00DE7975">
              <w:rPr>
                <w:webHidden/>
              </w:rPr>
              <w:tab/>
            </w:r>
            <w:r w:rsidR="00DE7975">
              <w:rPr>
                <w:webHidden/>
              </w:rPr>
              <w:fldChar w:fldCharType="begin"/>
            </w:r>
            <w:r w:rsidR="00DE7975">
              <w:rPr>
                <w:webHidden/>
              </w:rPr>
              <w:instrText xml:space="preserve"> PAGEREF _Toc23845184 \h </w:instrText>
            </w:r>
            <w:r w:rsidR="00DE7975">
              <w:rPr>
                <w:webHidden/>
              </w:rPr>
            </w:r>
            <w:r w:rsidR="00DE7975">
              <w:rPr>
                <w:webHidden/>
              </w:rPr>
              <w:fldChar w:fldCharType="separate"/>
            </w:r>
            <w:r w:rsidR="0096403B">
              <w:rPr>
                <w:webHidden/>
              </w:rPr>
              <w:t>100</w:t>
            </w:r>
            <w:r w:rsidR="00DE7975">
              <w:rPr>
                <w:webHidden/>
              </w:rPr>
              <w:fldChar w:fldCharType="end"/>
            </w:r>
          </w:hyperlink>
        </w:p>
        <w:p w14:paraId="6ECCEFFD" w14:textId="7975FDE9" w:rsidR="00DE7975" w:rsidRDefault="00487C86">
          <w:pPr>
            <w:pStyle w:val="Innehll2"/>
            <w:rPr>
              <w:rFonts w:asciiTheme="minorHAnsi" w:eastAsiaTheme="minorEastAsia" w:hAnsiTheme="minorHAnsi" w:cstheme="minorBidi"/>
              <w:sz w:val="22"/>
              <w:szCs w:val="22"/>
              <w:lang w:eastAsia="sv-SE"/>
            </w:rPr>
          </w:pPr>
          <w:hyperlink w:anchor="_Toc23845185" w:history="1">
            <w:r w:rsidR="00DE7975" w:rsidRPr="00DC31E4">
              <w:rPr>
                <w:rStyle w:val="Hyperlnk"/>
                <w:rFonts w:eastAsiaTheme="majorEastAsia"/>
              </w:rPr>
              <w:t>8.2</w:t>
            </w:r>
            <w:r w:rsidR="00DE7975">
              <w:rPr>
                <w:rFonts w:asciiTheme="minorHAnsi" w:eastAsiaTheme="minorEastAsia" w:hAnsiTheme="minorHAnsi" w:cstheme="minorBidi"/>
                <w:sz w:val="22"/>
                <w:szCs w:val="22"/>
                <w:lang w:eastAsia="sv-SE"/>
              </w:rPr>
              <w:tab/>
            </w:r>
            <w:r w:rsidR="00DE7975" w:rsidRPr="00DC31E4">
              <w:rPr>
                <w:rStyle w:val="Hyperlnk"/>
                <w:rFonts w:eastAsiaTheme="majorEastAsia"/>
              </w:rPr>
              <w:t>Länsstyrelsens rådgivning under samrådet</w:t>
            </w:r>
            <w:r w:rsidR="00DE7975">
              <w:rPr>
                <w:webHidden/>
              </w:rPr>
              <w:tab/>
            </w:r>
            <w:r w:rsidR="00DE7975">
              <w:rPr>
                <w:webHidden/>
              </w:rPr>
              <w:fldChar w:fldCharType="begin"/>
            </w:r>
            <w:r w:rsidR="00DE7975">
              <w:rPr>
                <w:webHidden/>
              </w:rPr>
              <w:instrText xml:space="preserve"> PAGEREF _Toc23845185 \h </w:instrText>
            </w:r>
            <w:r w:rsidR="00DE7975">
              <w:rPr>
                <w:webHidden/>
              </w:rPr>
            </w:r>
            <w:r w:rsidR="00DE7975">
              <w:rPr>
                <w:webHidden/>
              </w:rPr>
              <w:fldChar w:fldCharType="separate"/>
            </w:r>
            <w:r w:rsidR="0096403B">
              <w:rPr>
                <w:webHidden/>
              </w:rPr>
              <w:t>101</w:t>
            </w:r>
            <w:r w:rsidR="00DE7975">
              <w:rPr>
                <w:webHidden/>
              </w:rPr>
              <w:fldChar w:fldCharType="end"/>
            </w:r>
          </w:hyperlink>
        </w:p>
        <w:p w14:paraId="471FB8C4" w14:textId="54A13EDF" w:rsidR="00DE7975" w:rsidRDefault="00487C86">
          <w:pPr>
            <w:pStyle w:val="Innehll2"/>
            <w:rPr>
              <w:rFonts w:asciiTheme="minorHAnsi" w:eastAsiaTheme="minorEastAsia" w:hAnsiTheme="minorHAnsi" w:cstheme="minorBidi"/>
              <w:sz w:val="22"/>
              <w:szCs w:val="22"/>
              <w:lang w:eastAsia="sv-SE"/>
            </w:rPr>
          </w:pPr>
          <w:hyperlink w:anchor="_Toc23845186" w:history="1">
            <w:r w:rsidR="00DE7975" w:rsidRPr="00DC31E4">
              <w:rPr>
                <w:rStyle w:val="Hyperlnk"/>
                <w:rFonts w:eastAsiaTheme="majorEastAsia"/>
              </w:rPr>
              <w:t>8.3</w:t>
            </w:r>
            <w:r w:rsidR="00DE7975">
              <w:rPr>
                <w:rFonts w:asciiTheme="minorHAnsi" w:eastAsiaTheme="minorEastAsia" w:hAnsiTheme="minorHAnsi" w:cstheme="minorBidi"/>
                <w:sz w:val="22"/>
                <w:szCs w:val="22"/>
                <w:lang w:eastAsia="sv-SE"/>
              </w:rPr>
              <w:tab/>
            </w:r>
            <w:r w:rsidR="00DE7975" w:rsidRPr="00DC31E4">
              <w:rPr>
                <w:rStyle w:val="Hyperlnk"/>
                <w:rFonts w:eastAsiaTheme="majorEastAsia"/>
              </w:rPr>
              <w:t>Länsstyrelsens ställningstaganden</w:t>
            </w:r>
            <w:r w:rsidR="00DE7975">
              <w:rPr>
                <w:webHidden/>
              </w:rPr>
              <w:tab/>
            </w:r>
            <w:r w:rsidR="00DE7975">
              <w:rPr>
                <w:webHidden/>
              </w:rPr>
              <w:fldChar w:fldCharType="begin"/>
            </w:r>
            <w:r w:rsidR="00DE7975">
              <w:rPr>
                <w:webHidden/>
              </w:rPr>
              <w:instrText xml:space="preserve"> PAGEREF _Toc23845186 \h </w:instrText>
            </w:r>
            <w:r w:rsidR="00DE7975">
              <w:rPr>
                <w:webHidden/>
              </w:rPr>
            </w:r>
            <w:r w:rsidR="00DE7975">
              <w:rPr>
                <w:webHidden/>
              </w:rPr>
              <w:fldChar w:fldCharType="separate"/>
            </w:r>
            <w:r w:rsidR="0096403B">
              <w:rPr>
                <w:webHidden/>
              </w:rPr>
              <w:t>103</w:t>
            </w:r>
            <w:r w:rsidR="00DE7975">
              <w:rPr>
                <w:webHidden/>
              </w:rPr>
              <w:fldChar w:fldCharType="end"/>
            </w:r>
          </w:hyperlink>
        </w:p>
        <w:p w14:paraId="27001AC9" w14:textId="19DB2EB4" w:rsidR="00DE7975" w:rsidRDefault="00487C86">
          <w:pPr>
            <w:pStyle w:val="Innehll3"/>
            <w:tabs>
              <w:tab w:val="left" w:pos="1985"/>
            </w:tabs>
            <w:rPr>
              <w:rFonts w:asciiTheme="minorHAnsi" w:eastAsiaTheme="minorEastAsia" w:hAnsiTheme="minorHAnsi" w:cstheme="minorBidi"/>
              <w:sz w:val="22"/>
              <w:szCs w:val="22"/>
              <w:lang w:eastAsia="sv-SE"/>
            </w:rPr>
          </w:pPr>
          <w:hyperlink w:anchor="_Toc23845187" w:history="1">
            <w:r w:rsidR="00DE7975" w:rsidRPr="00DC31E4">
              <w:rPr>
                <w:rStyle w:val="Hyperlnk"/>
                <w:rFonts w:eastAsiaTheme="majorEastAsia"/>
              </w:rPr>
              <w:t>8.3.1</w:t>
            </w:r>
            <w:r w:rsidR="00DE7975">
              <w:rPr>
                <w:rFonts w:asciiTheme="minorHAnsi" w:eastAsiaTheme="minorEastAsia" w:hAnsiTheme="minorHAnsi" w:cstheme="minorBidi"/>
                <w:sz w:val="22"/>
                <w:szCs w:val="22"/>
                <w:lang w:eastAsia="sv-SE"/>
              </w:rPr>
              <w:tab/>
            </w:r>
            <w:r w:rsidR="00DE7975" w:rsidRPr="00DC31E4">
              <w:rPr>
                <w:rStyle w:val="Hyperlnk"/>
                <w:rFonts w:eastAsiaTheme="majorEastAsia"/>
              </w:rPr>
              <w:t>Granskningsyttrandet ska begränsas till granskningsgrunderna</w:t>
            </w:r>
            <w:r w:rsidR="00DE7975">
              <w:rPr>
                <w:webHidden/>
              </w:rPr>
              <w:tab/>
            </w:r>
            <w:r w:rsidR="00DE7975">
              <w:rPr>
                <w:webHidden/>
              </w:rPr>
              <w:fldChar w:fldCharType="begin"/>
            </w:r>
            <w:r w:rsidR="00DE7975">
              <w:rPr>
                <w:webHidden/>
              </w:rPr>
              <w:instrText xml:space="preserve"> PAGEREF _Toc23845187 \h </w:instrText>
            </w:r>
            <w:r w:rsidR="00DE7975">
              <w:rPr>
                <w:webHidden/>
              </w:rPr>
            </w:r>
            <w:r w:rsidR="00DE7975">
              <w:rPr>
                <w:webHidden/>
              </w:rPr>
              <w:fldChar w:fldCharType="separate"/>
            </w:r>
            <w:r w:rsidR="0096403B">
              <w:rPr>
                <w:webHidden/>
              </w:rPr>
              <w:t>103</w:t>
            </w:r>
            <w:r w:rsidR="00DE7975">
              <w:rPr>
                <w:webHidden/>
              </w:rPr>
              <w:fldChar w:fldCharType="end"/>
            </w:r>
          </w:hyperlink>
        </w:p>
        <w:p w14:paraId="4A1053DB" w14:textId="4F65AB34" w:rsidR="00DE7975" w:rsidRDefault="00487C86">
          <w:pPr>
            <w:pStyle w:val="Innehll3"/>
            <w:tabs>
              <w:tab w:val="left" w:pos="1985"/>
            </w:tabs>
            <w:rPr>
              <w:rFonts w:asciiTheme="minorHAnsi" w:eastAsiaTheme="minorEastAsia" w:hAnsiTheme="minorHAnsi" w:cstheme="minorBidi"/>
              <w:sz w:val="22"/>
              <w:szCs w:val="22"/>
              <w:lang w:eastAsia="sv-SE"/>
            </w:rPr>
          </w:pPr>
          <w:hyperlink w:anchor="_Toc23845188" w:history="1">
            <w:r w:rsidR="00DE7975" w:rsidRPr="00DC31E4">
              <w:rPr>
                <w:rStyle w:val="Hyperlnk"/>
                <w:rFonts w:eastAsiaTheme="majorEastAsia"/>
              </w:rPr>
              <w:t>8.3.2</w:t>
            </w:r>
            <w:r w:rsidR="00DE7975">
              <w:rPr>
                <w:rFonts w:asciiTheme="minorHAnsi" w:eastAsiaTheme="minorEastAsia" w:hAnsiTheme="minorHAnsi" w:cstheme="minorBidi"/>
                <w:sz w:val="22"/>
                <w:szCs w:val="22"/>
                <w:lang w:eastAsia="sv-SE"/>
              </w:rPr>
              <w:tab/>
            </w:r>
            <w:r w:rsidR="00DE7975" w:rsidRPr="00DC31E4">
              <w:rPr>
                <w:rStyle w:val="Hyperlnk"/>
                <w:rFonts w:eastAsiaTheme="majorEastAsia"/>
              </w:rPr>
              <w:t>Kommunen ska i vissa fall kunna få ett reviderat granskningsyttrande</w:t>
            </w:r>
            <w:r w:rsidR="00DE7975">
              <w:rPr>
                <w:webHidden/>
              </w:rPr>
              <w:tab/>
            </w:r>
            <w:r w:rsidR="00DE7975">
              <w:rPr>
                <w:webHidden/>
              </w:rPr>
              <w:fldChar w:fldCharType="begin"/>
            </w:r>
            <w:r w:rsidR="00DE7975">
              <w:rPr>
                <w:webHidden/>
              </w:rPr>
              <w:instrText xml:space="preserve"> PAGEREF _Toc23845188 \h </w:instrText>
            </w:r>
            <w:r w:rsidR="00DE7975">
              <w:rPr>
                <w:webHidden/>
              </w:rPr>
            </w:r>
            <w:r w:rsidR="00DE7975">
              <w:rPr>
                <w:webHidden/>
              </w:rPr>
              <w:fldChar w:fldCharType="separate"/>
            </w:r>
            <w:r w:rsidR="0096403B">
              <w:rPr>
                <w:webHidden/>
              </w:rPr>
              <w:t>108</w:t>
            </w:r>
            <w:r w:rsidR="00DE7975">
              <w:rPr>
                <w:webHidden/>
              </w:rPr>
              <w:fldChar w:fldCharType="end"/>
            </w:r>
          </w:hyperlink>
        </w:p>
        <w:p w14:paraId="6F6DD34B" w14:textId="7DFB8420" w:rsidR="00DE7975" w:rsidRDefault="00487C86">
          <w:pPr>
            <w:pStyle w:val="Innehll2"/>
            <w:rPr>
              <w:rFonts w:asciiTheme="minorHAnsi" w:eastAsiaTheme="minorEastAsia" w:hAnsiTheme="minorHAnsi" w:cstheme="minorBidi"/>
              <w:sz w:val="22"/>
              <w:szCs w:val="22"/>
              <w:lang w:eastAsia="sv-SE"/>
            </w:rPr>
          </w:pPr>
          <w:hyperlink w:anchor="_Toc23845189" w:history="1">
            <w:r w:rsidR="00DE7975" w:rsidRPr="00DC31E4">
              <w:rPr>
                <w:rStyle w:val="Hyperlnk"/>
                <w:rFonts w:eastAsiaTheme="majorEastAsia"/>
              </w:rPr>
              <w:t>8.4</w:t>
            </w:r>
            <w:r w:rsidR="00DE7975">
              <w:rPr>
                <w:rFonts w:asciiTheme="minorHAnsi" w:eastAsiaTheme="minorEastAsia" w:hAnsiTheme="minorHAnsi" w:cstheme="minorBidi"/>
                <w:sz w:val="22"/>
                <w:szCs w:val="22"/>
                <w:lang w:eastAsia="sv-SE"/>
              </w:rPr>
              <w:tab/>
            </w:r>
            <w:r w:rsidR="00DE7975" w:rsidRPr="00DC31E4">
              <w:rPr>
                <w:rStyle w:val="Hyperlnk"/>
                <w:rFonts w:eastAsiaTheme="majorEastAsia"/>
              </w:rPr>
              <w:t>Länsstyrelsens underlag till kommunens planeringsstrategi</w:t>
            </w:r>
            <w:r w:rsidR="00DE7975">
              <w:rPr>
                <w:webHidden/>
              </w:rPr>
              <w:tab/>
            </w:r>
            <w:r w:rsidR="00DE7975">
              <w:rPr>
                <w:webHidden/>
              </w:rPr>
              <w:fldChar w:fldCharType="begin"/>
            </w:r>
            <w:r w:rsidR="00DE7975">
              <w:rPr>
                <w:webHidden/>
              </w:rPr>
              <w:instrText xml:space="preserve"> PAGEREF _Toc23845189 \h </w:instrText>
            </w:r>
            <w:r w:rsidR="00DE7975">
              <w:rPr>
                <w:webHidden/>
              </w:rPr>
            </w:r>
            <w:r w:rsidR="00DE7975">
              <w:rPr>
                <w:webHidden/>
              </w:rPr>
              <w:fldChar w:fldCharType="separate"/>
            </w:r>
            <w:r w:rsidR="0096403B">
              <w:rPr>
                <w:webHidden/>
              </w:rPr>
              <w:t>111</w:t>
            </w:r>
            <w:r w:rsidR="00DE7975">
              <w:rPr>
                <w:webHidden/>
              </w:rPr>
              <w:fldChar w:fldCharType="end"/>
            </w:r>
          </w:hyperlink>
        </w:p>
        <w:p w14:paraId="634FE32C" w14:textId="2D5A86D4" w:rsidR="00DE7975" w:rsidRDefault="00487C86">
          <w:pPr>
            <w:pStyle w:val="Innehll2"/>
            <w:rPr>
              <w:rFonts w:asciiTheme="minorHAnsi" w:eastAsiaTheme="minorEastAsia" w:hAnsiTheme="minorHAnsi" w:cstheme="minorBidi"/>
              <w:sz w:val="22"/>
              <w:szCs w:val="22"/>
              <w:lang w:eastAsia="sv-SE"/>
            </w:rPr>
          </w:pPr>
          <w:hyperlink w:anchor="_Toc23845190" w:history="1">
            <w:r w:rsidR="00DE7975" w:rsidRPr="00DC31E4">
              <w:rPr>
                <w:rStyle w:val="Hyperlnk"/>
                <w:rFonts w:eastAsiaTheme="majorEastAsia"/>
              </w:rPr>
              <w:t>8.5</w:t>
            </w:r>
            <w:r w:rsidR="00DE7975">
              <w:rPr>
                <w:rFonts w:asciiTheme="minorHAnsi" w:eastAsiaTheme="minorEastAsia" w:hAnsiTheme="minorHAnsi" w:cstheme="minorBidi"/>
                <w:sz w:val="22"/>
                <w:szCs w:val="22"/>
                <w:lang w:eastAsia="sv-SE"/>
              </w:rPr>
              <w:tab/>
            </w:r>
            <w:r w:rsidR="00DE7975" w:rsidRPr="00DC31E4">
              <w:rPr>
                <w:rStyle w:val="Hyperlnk"/>
                <w:rFonts w:eastAsiaTheme="majorEastAsia"/>
              </w:rPr>
              <w:t>Länsstyrelsens tillsyn över att ett byggnadsverk inte blir olämpligt med hänsyn till olika risker</w:t>
            </w:r>
            <w:r w:rsidR="00DE7975">
              <w:rPr>
                <w:webHidden/>
              </w:rPr>
              <w:tab/>
            </w:r>
            <w:r w:rsidR="00DE7975">
              <w:rPr>
                <w:webHidden/>
              </w:rPr>
              <w:fldChar w:fldCharType="begin"/>
            </w:r>
            <w:r w:rsidR="00DE7975">
              <w:rPr>
                <w:webHidden/>
              </w:rPr>
              <w:instrText xml:space="preserve"> PAGEREF _Toc23845190 \h </w:instrText>
            </w:r>
            <w:r w:rsidR="00DE7975">
              <w:rPr>
                <w:webHidden/>
              </w:rPr>
            </w:r>
            <w:r w:rsidR="00DE7975">
              <w:rPr>
                <w:webHidden/>
              </w:rPr>
              <w:fldChar w:fldCharType="separate"/>
            </w:r>
            <w:r w:rsidR="0096403B">
              <w:rPr>
                <w:webHidden/>
              </w:rPr>
              <w:t>117</w:t>
            </w:r>
            <w:r w:rsidR="00DE7975">
              <w:rPr>
                <w:webHidden/>
              </w:rPr>
              <w:fldChar w:fldCharType="end"/>
            </w:r>
          </w:hyperlink>
        </w:p>
        <w:p w14:paraId="0ACB03CD" w14:textId="02517C55" w:rsidR="00DE7975" w:rsidRDefault="00487C86">
          <w:pPr>
            <w:pStyle w:val="Innehll1"/>
            <w:rPr>
              <w:rFonts w:asciiTheme="minorHAnsi" w:eastAsiaTheme="minorEastAsia" w:hAnsiTheme="minorHAnsi"/>
              <w:sz w:val="22"/>
              <w:lang w:eastAsia="sv-SE"/>
            </w:rPr>
          </w:pPr>
          <w:hyperlink w:anchor="_Toc23845191" w:history="1">
            <w:r w:rsidR="00DE7975" w:rsidRPr="00DC31E4">
              <w:rPr>
                <w:rStyle w:val="Hyperlnk"/>
              </w:rPr>
              <w:t>9</w:t>
            </w:r>
            <w:r w:rsidR="00DE7975">
              <w:rPr>
                <w:rFonts w:asciiTheme="minorHAnsi" w:eastAsiaTheme="minorEastAsia" w:hAnsiTheme="minorHAnsi"/>
                <w:sz w:val="22"/>
                <w:lang w:eastAsia="sv-SE"/>
              </w:rPr>
              <w:tab/>
            </w:r>
            <w:r w:rsidR="00DE7975" w:rsidRPr="00DC31E4">
              <w:rPr>
                <w:rStyle w:val="Hyperlnk"/>
              </w:rPr>
              <w:t>Ikraftträdande- och övergångsbestämmelser</w:t>
            </w:r>
            <w:r w:rsidR="00DE7975">
              <w:rPr>
                <w:webHidden/>
              </w:rPr>
              <w:tab/>
            </w:r>
            <w:r w:rsidR="00DE7975">
              <w:rPr>
                <w:webHidden/>
              </w:rPr>
              <w:fldChar w:fldCharType="begin"/>
            </w:r>
            <w:r w:rsidR="00DE7975">
              <w:rPr>
                <w:webHidden/>
              </w:rPr>
              <w:instrText xml:space="preserve"> PAGEREF _Toc23845191 \h </w:instrText>
            </w:r>
            <w:r w:rsidR="00DE7975">
              <w:rPr>
                <w:webHidden/>
              </w:rPr>
            </w:r>
            <w:r w:rsidR="00DE7975">
              <w:rPr>
                <w:webHidden/>
              </w:rPr>
              <w:fldChar w:fldCharType="separate"/>
            </w:r>
            <w:r w:rsidR="0096403B">
              <w:rPr>
                <w:webHidden/>
              </w:rPr>
              <w:t>119</w:t>
            </w:r>
            <w:r w:rsidR="00DE7975">
              <w:rPr>
                <w:webHidden/>
              </w:rPr>
              <w:fldChar w:fldCharType="end"/>
            </w:r>
          </w:hyperlink>
        </w:p>
        <w:p w14:paraId="295D89C5" w14:textId="39675642" w:rsidR="00DE7975" w:rsidRDefault="00487C86">
          <w:pPr>
            <w:pStyle w:val="Innehll2"/>
            <w:rPr>
              <w:rFonts w:asciiTheme="minorHAnsi" w:eastAsiaTheme="minorEastAsia" w:hAnsiTheme="minorHAnsi" w:cstheme="minorBidi"/>
              <w:sz w:val="22"/>
              <w:szCs w:val="22"/>
              <w:lang w:eastAsia="sv-SE"/>
            </w:rPr>
          </w:pPr>
          <w:hyperlink w:anchor="_Toc23845192" w:history="1">
            <w:r w:rsidR="00DE7975" w:rsidRPr="00DC31E4">
              <w:rPr>
                <w:rStyle w:val="Hyperlnk"/>
                <w:rFonts w:eastAsiaTheme="majorEastAsia"/>
              </w:rPr>
              <w:t>9.1</w:t>
            </w:r>
            <w:r w:rsidR="00DE7975">
              <w:rPr>
                <w:rFonts w:asciiTheme="minorHAnsi" w:eastAsiaTheme="minorEastAsia" w:hAnsiTheme="minorHAnsi" w:cstheme="minorBidi"/>
                <w:sz w:val="22"/>
                <w:szCs w:val="22"/>
                <w:lang w:eastAsia="sv-SE"/>
              </w:rPr>
              <w:tab/>
            </w:r>
            <w:r w:rsidR="00DE7975" w:rsidRPr="00DC31E4">
              <w:rPr>
                <w:rStyle w:val="Hyperlnk"/>
                <w:rFonts w:eastAsiaTheme="majorEastAsia"/>
              </w:rPr>
              <w:t>Ikraftträdandebestämmelser och tillämpning</w:t>
            </w:r>
            <w:r w:rsidR="00DE7975">
              <w:rPr>
                <w:webHidden/>
              </w:rPr>
              <w:tab/>
            </w:r>
            <w:r w:rsidR="00DE7975">
              <w:rPr>
                <w:webHidden/>
              </w:rPr>
              <w:fldChar w:fldCharType="begin"/>
            </w:r>
            <w:r w:rsidR="00DE7975">
              <w:rPr>
                <w:webHidden/>
              </w:rPr>
              <w:instrText xml:space="preserve"> PAGEREF _Toc23845192 \h </w:instrText>
            </w:r>
            <w:r w:rsidR="00DE7975">
              <w:rPr>
                <w:webHidden/>
              </w:rPr>
            </w:r>
            <w:r w:rsidR="00DE7975">
              <w:rPr>
                <w:webHidden/>
              </w:rPr>
              <w:fldChar w:fldCharType="separate"/>
            </w:r>
            <w:r w:rsidR="0096403B">
              <w:rPr>
                <w:webHidden/>
              </w:rPr>
              <w:t>119</w:t>
            </w:r>
            <w:r w:rsidR="00DE7975">
              <w:rPr>
                <w:webHidden/>
              </w:rPr>
              <w:fldChar w:fldCharType="end"/>
            </w:r>
          </w:hyperlink>
        </w:p>
        <w:p w14:paraId="047B0A2F" w14:textId="58763E16" w:rsidR="00DE7975" w:rsidRDefault="00487C86">
          <w:pPr>
            <w:pStyle w:val="Innehll2"/>
            <w:rPr>
              <w:rFonts w:asciiTheme="minorHAnsi" w:eastAsiaTheme="minorEastAsia" w:hAnsiTheme="minorHAnsi" w:cstheme="minorBidi"/>
              <w:sz w:val="22"/>
              <w:szCs w:val="22"/>
              <w:lang w:eastAsia="sv-SE"/>
            </w:rPr>
          </w:pPr>
          <w:hyperlink w:anchor="_Toc23845193" w:history="1">
            <w:r w:rsidR="00DE7975" w:rsidRPr="00DC31E4">
              <w:rPr>
                <w:rStyle w:val="Hyperlnk"/>
                <w:rFonts w:eastAsiaTheme="majorEastAsia"/>
              </w:rPr>
              <w:t>9.2</w:t>
            </w:r>
            <w:r w:rsidR="00DE7975">
              <w:rPr>
                <w:rFonts w:asciiTheme="minorHAnsi" w:eastAsiaTheme="minorEastAsia" w:hAnsiTheme="minorHAnsi" w:cstheme="minorBidi"/>
                <w:sz w:val="22"/>
                <w:szCs w:val="22"/>
                <w:lang w:eastAsia="sv-SE"/>
              </w:rPr>
              <w:tab/>
            </w:r>
            <w:r w:rsidR="00DE7975" w:rsidRPr="00DC31E4">
              <w:rPr>
                <w:rStyle w:val="Hyperlnk"/>
                <w:rFonts w:eastAsiaTheme="majorEastAsia"/>
              </w:rPr>
              <w:t>Övergångsbestämmelser</w:t>
            </w:r>
            <w:r w:rsidR="00DE7975">
              <w:rPr>
                <w:webHidden/>
              </w:rPr>
              <w:tab/>
            </w:r>
            <w:r w:rsidR="00DE7975">
              <w:rPr>
                <w:webHidden/>
              </w:rPr>
              <w:fldChar w:fldCharType="begin"/>
            </w:r>
            <w:r w:rsidR="00DE7975">
              <w:rPr>
                <w:webHidden/>
              </w:rPr>
              <w:instrText xml:space="preserve"> PAGEREF _Toc23845193 \h </w:instrText>
            </w:r>
            <w:r w:rsidR="00DE7975">
              <w:rPr>
                <w:webHidden/>
              </w:rPr>
            </w:r>
            <w:r w:rsidR="00DE7975">
              <w:rPr>
                <w:webHidden/>
              </w:rPr>
              <w:fldChar w:fldCharType="separate"/>
            </w:r>
            <w:r w:rsidR="0096403B">
              <w:rPr>
                <w:webHidden/>
              </w:rPr>
              <w:t>120</w:t>
            </w:r>
            <w:r w:rsidR="00DE7975">
              <w:rPr>
                <w:webHidden/>
              </w:rPr>
              <w:fldChar w:fldCharType="end"/>
            </w:r>
          </w:hyperlink>
        </w:p>
        <w:p w14:paraId="7F4268B7" w14:textId="59165130" w:rsidR="00DE7975" w:rsidRDefault="00487C86">
          <w:pPr>
            <w:pStyle w:val="Innehll2"/>
            <w:rPr>
              <w:rFonts w:asciiTheme="minorHAnsi" w:eastAsiaTheme="minorEastAsia" w:hAnsiTheme="minorHAnsi" w:cstheme="minorBidi"/>
              <w:sz w:val="22"/>
              <w:szCs w:val="22"/>
              <w:lang w:eastAsia="sv-SE"/>
            </w:rPr>
          </w:pPr>
          <w:hyperlink w:anchor="_Toc23845194" w:history="1">
            <w:r w:rsidR="00DE7975" w:rsidRPr="00DC31E4">
              <w:rPr>
                <w:rStyle w:val="Hyperlnk"/>
                <w:rFonts w:eastAsiaTheme="majorEastAsia"/>
              </w:rPr>
              <w:t>9.3</w:t>
            </w:r>
            <w:r w:rsidR="00DE7975">
              <w:rPr>
                <w:rFonts w:asciiTheme="minorHAnsi" w:eastAsiaTheme="minorEastAsia" w:hAnsiTheme="minorHAnsi" w:cstheme="minorBidi"/>
                <w:sz w:val="22"/>
                <w:szCs w:val="22"/>
                <w:lang w:eastAsia="sv-SE"/>
              </w:rPr>
              <w:tab/>
            </w:r>
            <w:r w:rsidR="00DE7975" w:rsidRPr="00DC31E4">
              <w:rPr>
                <w:rStyle w:val="Hyperlnk"/>
                <w:rFonts w:eastAsiaTheme="majorEastAsia"/>
              </w:rPr>
              <w:t>Äldre översiktsplaner upphör att gälla</w:t>
            </w:r>
            <w:r w:rsidR="00DE7975">
              <w:rPr>
                <w:webHidden/>
              </w:rPr>
              <w:tab/>
            </w:r>
            <w:r w:rsidR="00DE7975">
              <w:rPr>
                <w:webHidden/>
              </w:rPr>
              <w:fldChar w:fldCharType="begin"/>
            </w:r>
            <w:r w:rsidR="00DE7975">
              <w:rPr>
                <w:webHidden/>
              </w:rPr>
              <w:instrText xml:space="preserve"> PAGEREF _Toc23845194 \h </w:instrText>
            </w:r>
            <w:r w:rsidR="00DE7975">
              <w:rPr>
                <w:webHidden/>
              </w:rPr>
            </w:r>
            <w:r w:rsidR="00DE7975">
              <w:rPr>
                <w:webHidden/>
              </w:rPr>
              <w:fldChar w:fldCharType="separate"/>
            </w:r>
            <w:r w:rsidR="0096403B">
              <w:rPr>
                <w:webHidden/>
              </w:rPr>
              <w:t>123</w:t>
            </w:r>
            <w:r w:rsidR="00DE7975">
              <w:rPr>
                <w:webHidden/>
              </w:rPr>
              <w:fldChar w:fldCharType="end"/>
            </w:r>
          </w:hyperlink>
        </w:p>
        <w:p w14:paraId="31B824CD" w14:textId="46204FCB" w:rsidR="00DE7975" w:rsidRDefault="00487C86">
          <w:pPr>
            <w:pStyle w:val="Innehll1"/>
            <w:rPr>
              <w:rFonts w:asciiTheme="minorHAnsi" w:eastAsiaTheme="minorEastAsia" w:hAnsiTheme="minorHAnsi"/>
              <w:sz w:val="22"/>
              <w:lang w:eastAsia="sv-SE"/>
            </w:rPr>
          </w:pPr>
          <w:hyperlink w:anchor="_Toc23845195" w:history="1">
            <w:r w:rsidR="00DE7975" w:rsidRPr="00DC31E4">
              <w:rPr>
                <w:rStyle w:val="Hyperlnk"/>
              </w:rPr>
              <w:t>10</w:t>
            </w:r>
            <w:r w:rsidR="00DE7975">
              <w:rPr>
                <w:rFonts w:asciiTheme="minorHAnsi" w:eastAsiaTheme="minorEastAsia" w:hAnsiTheme="minorHAnsi"/>
                <w:sz w:val="22"/>
                <w:lang w:eastAsia="sv-SE"/>
              </w:rPr>
              <w:tab/>
            </w:r>
            <w:r w:rsidR="00DE7975" w:rsidRPr="00DC31E4">
              <w:rPr>
                <w:rStyle w:val="Hyperlnk"/>
              </w:rPr>
              <w:t>Konsekvenser</w:t>
            </w:r>
            <w:r w:rsidR="00DE7975">
              <w:rPr>
                <w:webHidden/>
              </w:rPr>
              <w:tab/>
            </w:r>
            <w:r w:rsidR="00DE7975">
              <w:rPr>
                <w:webHidden/>
              </w:rPr>
              <w:fldChar w:fldCharType="begin"/>
            </w:r>
            <w:r w:rsidR="00DE7975">
              <w:rPr>
                <w:webHidden/>
              </w:rPr>
              <w:instrText xml:space="preserve"> PAGEREF _Toc23845195 \h </w:instrText>
            </w:r>
            <w:r w:rsidR="00DE7975">
              <w:rPr>
                <w:webHidden/>
              </w:rPr>
            </w:r>
            <w:r w:rsidR="00DE7975">
              <w:rPr>
                <w:webHidden/>
              </w:rPr>
              <w:fldChar w:fldCharType="separate"/>
            </w:r>
            <w:r w:rsidR="0096403B">
              <w:rPr>
                <w:webHidden/>
              </w:rPr>
              <w:t>126</w:t>
            </w:r>
            <w:r w:rsidR="00DE7975">
              <w:rPr>
                <w:webHidden/>
              </w:rPr>
              <w:fldChar w:fldCharType="end"/>
            </w:r>
          </w:hyperlink>
        </w:p>
        <w:p w14:paraId="00688ABE" w14:textId="40576956" w:rsidR="00DE7975" w:rsidRDefault="00487C86">
          <w:pPr>
            <w:pStyle w:val="Innehll2"/>
            <w:tabs>
              <w:tab w:val="left" w:pos="1134"/>
            </w:tabs>
            <w:rPr>
              <w:rFonts w:asciiTheme="minorHAnsi" w:eastAsiaTheme="minorEastAsia" w:hAnsiTheme="minorHAnsi" w:cstheme="minorBidi"/>
              <w:sz w:val="22"/>
              <w:szCs w:val="22"/>
              <w:lang w:eastAsia="sv-SE"/>
            </w:rPr>
          </w:pPr>
          <w:hyperlink w:anchor="_Toc23845196" w:history="1">
            <w:r w:rsidR="00DE7975" w:rsidRPr="00DC31E4">
              <w:rPr>
                <w:rStyle w:val="Hyperlnk"/>
                <w:rFonts w:eastAsiaTheme="majorEastAsia"/>
              </w:rPr>
              <w:t>10.1</w:t>
            </w:r>
            <w:r w:rsidR="00DE7975">
              <w:rPr>
                <w:rFonts w:asciiTheme="minorHAnsi" w:eastAsiaTheme="minorEastAsia" w:hAnsiTheme="minorHAnsi" w:cstheme="minorBidi"/>
                <w:sz w:val="22"/>
                <w:szCs w:val="22"/>
                <w:lang w:eastAsia="sv-SE"/>
              </w:rPr>
              <w:tab/>
            </w:r>
            <w:r w:rsidR="00DE7975" w:rsidRPr="00DC31E4">
              <w:rPr>
                <w:rStyle w:val="Hyperlnk"/>
                <w:rFonts w:eastAsiaTheme="majorEastAsia"/>
              </w:rPr>
              <w:t>Konsekvenser för kommuner</w:t>
            </w:r>
            <w:r w:rsidR="00DE7975">
              <w:rPr>
                <w:webHidden/>
              </w:rPr>
              <w:tab/>
            </w:r>
            <w:r w:rsidR="00DE7975">
              <w:rPr>
                <w:webHidden/>
              </w:rPr>
              <w:fldChar w:fldCharType="begin"/>
            </w:r>
            <w:r w:rsidR="00DE7975">
              <w:rPr>
                <w:webHidden/>
              </w:rPr>
              <w:instrText xml:space="preserve"> PAGEREF _Toc23845196 \h </w:instrText>
            </w:r>
            <w:r w:rsidR="00DE7975">
              <w:rPr>
                <w:webHidden/>
              </w:rPr>
            </w:r>
            <w:r w:rsidR="00DE7975">
              <w:rPr>
                <w:webHidden/>
              </w:rPr>
              <w:fldChar w:fldCharType="separate"/>
            </w:r>
            <w:r w:rsidR="0096403B">
              <w:rPr>
                <w:webHidden/>
              </w:rPr>
              <w:t>126</w:t>
            </w:r>
            <w:r w:rsidR="00DE7975">
              <w:rPr>
                <w:webHidden/>
              </w:rPr>
              <w:fldChar w:fldCharType="end"/>
            </w:r>
          </w:hyperlink>
        </w:p>
        <w:p w14:paraId="459F4C54" w14:textId="2B41BE6C" w:rsidR="00DE7975" w:rsidRDefault="00487C86">
          <w:pPr>
            <w:pStyle w:val="Innehll2"/>
            <w:tabs>
              <w:tab w:val="left" w:pos="1134"/>
            </w:tabs>
            <w:rPr>
              <w:rFonts w:asciiTheme="minorHAnsi" w:eastAsiaTheme="minorEastAsia" w:hAnsiTheme="minorHAnsi" w:cstheme="minorBidi"/>
              <w:sz w:val="22"/>
              <w:szCs w:val="22"/>
              <w:lang w:eastAsia="sv-SE"/>
            </w:rPr>
          </w:pPr>
          <w:hyperlink w:anchor="_Toc23845197" w:history="1">
            <w:r w:rsidR="00DE7975" w:rsidRPr="00DC31E4">
              <w:rPr>
                <w:rStyle w:val="Hyperlnk"/>
                <w:rFonts w:eastAsiaTheme="majorEastAsia"/>
              </w:rPr>
              <w:t>10.2</w:t>
            </w:r>
            <w:r w:rsidR="00DE7975">
              <w:rPr>
                <w:rFonts w:asciiTheme="minorHAnsi" w:eastAsiaTheme="minorEastAsia" w:hAnsiTheme="minorHAnsi" w:cstheme="minorBidi"/>
                <w:sz w:val="22"/>
                <w:szCs w:val="22"/>
                <w:lang w:eastAsia="sv-SE"/>
              </w:rPr>
              <w:tab/>
            </w:r>
            <w:r w:rsidR="00DE7975" w:rsidRPr="00DC31E4">
              <w:rPr>
                <w:rStyle w:val="Hyperlnk"/>
                <w:rFonts w:eastAsiaTheme="majorEastAsia"/>
              </w:rPr>
              <w:t>Konsekvenser för regioner</w:t>
            </w:r>
            <w:r w:rsidR="00DE7975">
              <w:rPr>
                <w:webHidden/>
              </w:rPr>
              <w:tab/>
            </w:r>
            <w:r w:rsidR="00DE7975">
              <w:rPr>
                <w:webHidden/>
              </w:rPr>
              <w:fldChar w:fldCharType="begin"/>
            </w:r>
            <w:r w:rsidR="00DE7975">
              <w:rPr>
                <w:webHidden/>
              </w:rPr>
              <w:instrText xml:space="preserve"> PAGEREF _Toc23845197 \h </w:instrText>
            </w:r>
            <w:r w:rsidR="00DE7975">
              <w:rPr>
                <w:webHidden/>
              </w:rPr>
            </w:r>
            <w:r w:rsidR="00DE7975">
              <w:rPr>
                <w:webHidden/>
              </w:rPr>
              <w:fldChar w:fldCharType="separate"/>
            </w:r>
            <w:r w:rsidR="0096403B">
              <w:rPr>
                <w:webHidden/>
              </w:rPr>
              <w:t>137</w:t>
            </w:r>
            <w:r w:rsidR="00DE7975">
              <w:rPr>
                <w:webHidden/>
              </w:rPr>
              <w:fldChar w:fldCharType="end"/>
            </w:r>
          </w:hyperlink>
        </w:p>
        <w:p w14:paraId="0B3FF9ED" w14:textId="01D6CB9E" w:rsidR="00DE7975" w:rsidRDefault="00487C86">
          <w:pPr>
            <w:pStyle w:val="Innehll2"/>
            <w:tabs>
              <w:tab w:val="left" w:pos="1134"/>
            </w:tabs>
            <w:rPr>
              <w:rFonts w:asciiTheme="minorHAnsi" w:eastAsiaTheme="minorEastAsia" w:hAnsiTheme="minorHAnsi" w:cstheme="minorBidi"/>
              <w:sz w:val="22"/>
              <w:szCs w:val="22"/>
              <w:lang w:eastAsia="sv-SE"/>
            </w:rPr>
          </w:pPr>
          <w:hyperlink w:anchor="_Toc23845198" w:history="1">
            <w:r w:rsidR="00DE7975" w:rsidRPr="00DC31E4">
              <w:rPr>
                <w:rStyle w:val="Hyperlnk"/>
                <w:rFonts w:eastAsiaTheme="majorEastAsia"/>
              </w:rPr>
              <w:t>10.3</w:t>
            </w:r>
            <w:r w:rsidR="00DE7975">
              <w:rPr>
                <w:rFonts w:asciiTheme="minorHAnsi" w:eastAsiaTheme="minorEastAsia" w:hAnsiTheme="minorHAnsi" w:cstheme="minorBidi"/>
                <w:sz w:val="22"/>
                <w:szCs w:val="22"/>
                <w:lang w:eastAsia="sv-SE"/>
              </w:rPr>
              <w:tab/>
            </w:r>
            <w:r w:rsidR="00DE7975" w:rsidRPr="00DC31E4">
              <w:rPr>
                <w:rStyle w:val="Hyperlnk"/>
                <w:rFonts w:eastAsiaTheme="majorEastAsia"/>
              </w:rPr>
              <w:t>Konsekvenser för staten</w:t>
            </w:r>
            <w:r w:rsidR="00DE7975">
              <w:rPr>
                <w:webHidden/>
              </w:rPr>
              <w:tab/>
            </w:r>
            <w:r w:rsidR="00DE7975">
              <w:rPr>
                <w:webHidden/>
              </w:rPr>
              <w:fldChar w:fldCharType="begin"/>
            </w:r>
            <w:r w:rsidR="00DE7975">
              <w:rPr>
                <w:webHidden/>
              </w:rPr>
              <w:instrText xml:space="preserve"> PAGEREF _Toc23845198 \h </w:instrText>
            </w:r>
            <w:r w:rsidR="00DE7975">
              <w:rPr>
                <w:webHidden/>
              </w:rPr>
            </w:r>
            <w:r w:rsidR="00DE7975">
              <w:rPr>
                <w:webHidden/>
              </w:rPr>
              <w:fldChar w:fldCharType="separate"/>
            </w:r>
            <w:r w:rsidR="0096403B">
              <w:rPr>
                <w:webHidden/>
              </w:rPr>
              <w:t>140</w:t>
            </w:r>
            <w:r w:rsidR="00DE7975">
              <w:rPr>
                <w:webHidden/>
              </w:rPr>
              <w:fldChar w:fldCharType="end"/>
            </w:r>
          </w:hyperlink>
        </w:p>
        <w:p w14:paraId="3063BEEF" w14:textId="597CD6CA" w:rsidR="00DE7975" w:rsidRDefault="00487C86">
          <w:pPr>
            <w:pStyle w:val="Innehll2"/>
            <w:tabs>
              <w:tab w:val="left" w:pos="1134"/>
            </w:tabs>
            <w:rPr>
              <w:rFonts w:asciiTheme="minorHAnsi" w:eastAsiaTheme="minorEastAsia" w:hAnsiTheme="minorHAnsi" w:cstheme="minorBidi"/>
              <w:sz w:val="22"/>
              <w:szCs w:val="22"/>
              <w:lang w:eastAsia="sv-SE"/>
            </w:rPr>
          </w:pPr>
          <w:hyperlink w:anchor="_Toc23845199" w:history="1">
            <w:r w:rsidR="00DE7975" w:rsidRPr="00DC31E4">
              <w:rPr>
                <w:rStyle w:val="Hyperlnk"/>
                <w:rFonts w:eastAsiaTheme="majorEastAsia"/>
              </w:rPr>
              <w:t>10.4</w:t>
            </w:r>
            <w:r w:rsidR="00DE7975">
              <w:rPr>
                <w:rFonts w:asciiTheme="minorHAnsi" w:eastAsiaTheme="minorEastAsia" w:hAnsiTheme="minorHAnsi" w:cstheme="minorBidi"/>
                <w:sz w:val="22"/>
                <w:szCs w:val="22"/>
                <w:lang w:eastAsia="sv-SE"/>
              </w:rPr>
              <w:tab/>
            </w:r>
            <w:r w:rsidR="00DE7975" w:rsidRPr="00DC31E4">
              <w:rPr>
                <w:rStyle w:val="Hyperlnk"/>
                <w:rFonts w:eastAsiaTheme="majorEastAsia"/>
              </w:rPr>
              <w:t>Konsekvenser för företag</w:t>
            </w:r>
            <w:r w:rsidR="00DE7975">
              <w:rPr>
                <w:webHidden/>
              </w:rPr>
              <w:tab/>
            </w:r>
            <w:r w:rsidR="00DE7975">
              <w:rPr>
                <w:webHidden/>
              </w:rPr>
              <w:fldChar w:fldCharType="begin"/>
            </w:r>
            <w:r w:rsidR="00DE7975">
              <w:rPr>
                <w:webHidden/>
              </w:rPr>
              <w:instrText xml:space="preserve"> PAGEREF _Toc23845199 \h </w:instrText>
            </w:r>
            <w:r w:rsidR="00DE7975">
              <w:rPr>
                <w:webHidden/>
              </w:rPr>
            </w:r>
            <w:r w:rsidR="00DE7975">
              <w:rPr>
                <w:webHidden/>
              </w:rPr>
              <w:fldChar w:fldCharType="separate"/>
            </w:r>
            <w:r w:rsidR="0096403B">
              <w:rPr>
                <w:webHidden/>
              </w:rPr>
              <w:t>144</w:t>
            </w:r>
            <w:r w:rsidR="00DE7975">
              <w:rPr>
                <w:webHidden/>
              </w:rPr>
              <w:fldChar w:fldCharType="end"/>
            </w:r>
          </w:hyperlink>
        </w:p>
        <w:p w14:paraId="7DA09563" w14:textId="76DA4B32" w:rsidR="00DE7975" w:rsidRDefault="00487C86">
          <w:pPr>
            <w:pStyle w:val="Innehll2"/>
            <w:tabs>
              <w:tab w:val="left" w:pos="1134"/>
            </w:tabs>
            <w:rPr>
              <w:rFonts w:asciiTheme="minorHAnsi" w:eastAsiaTheme="minorEastAsia" w:hAnsiTheme="minorHAnsi" w:cstheme="minorBidi"/>
              <w:sz w:val="22"/>
              <w:szCs w:val="22"/>
              <w:lang w:eastAsia="sv-SE"/>
            </w:rPr>
          </w:pPr>
          <w:hyperlink w:anchor="_Toc23845200" w:history="1">
            <w:r w:rsidR="00DE7975" w:rsidRPr="00DC31E4">
              <w:rPr>
                <w:rStyle w:val="Hyperlnk"/>
                <w:rFonts w:eastAsiaTheme="majorEastAsia"/>
              </w:rPr>
              <w:t>10.5</w:t>
            </w:r>
            <w:r w:rsidR="00DE7975">
              <w:rPr>
                <w:rFonts w:asciiTheme="minorHAnsi" w:eastAsiaTheme="minorEastAsia" w:hAnsiTheme="minorHAnsi" w:cstheme="minorBidi"/>
                <w:sz w:val="22"/>
                <w:szCs w:val="22"/>
                <w:lang w:eastAsia="sv-SE"/>
              </w:rPr>
              <w:tab/>
            </w:r>
            <w:r w:rsidR="00DE7975" w:rsidRPr="00DC31E4">
              <w:rPr>
                <w:rStyle w:val="Hyperlnk"/>
                <w:rFonts w:eastAsiaTheme="majorEastAsia"/>
              </w:rPr>
              <w:t>Konsekvenser för enskilda</w:t>
            </w:r>
            <w:r w:rsidR="00DE7975">
              <w:rPr>
                <w:webHidden/>
              </w:rPr>
              <w:tab/>
            </w:r>
            <w:r w:rsidR="00DE7975">
              <w:rPr>
                <w:webHidden/>
              </w:rPr>
              <w:fldChar w:fldCharType="begin"/>
            </w:r>
            <w:r w:rsidR="00DE7975">
              <w:rPr>
                <w:webHidden/>
              </w:rPr>
              <w:instrText xml:space="preserve"> PAGEREF _Toc23845200 \h </w:instrText>
            </w:r>
            <w:r w:rsidR="00DE7975">
              <w:rPr>
                <w:webHidden/>
              </w:rPr>
            </w:r>
            <w:r w:rsidR="00DE7975">
              <w:rPr>
                <w:webHidden/>
              </w:rPr>
              <w:fldChar w:fldCharType="separate"/>
            </w:r>
            <w:r w:rsidR="0096403B">
              <w:rPr>
                <w:webHidden/>
              </w:rPr>
              <w:t>146</w:t>
            </w:r>
            <w:r w:rsidR="00DE7975">
              <w:rPr>
                <w:webHidden/>
              </w:rPr>
              <w:fldChar w:fldCharType="end"/>
            </w:r>
          </w:hyperlink>
        </w:p>
        <w:p w14:paraId="148FEA82" w14:textId="6AFEFC96" w:rsidR="00DE7975" w:rsidRDefault="00487C86">
          <w:pPr>
            <w:pStyle w:val="Innehll2"/>
            <w:tabs>
              <w:tab w:val="left" w:pos="1134"/>
            </w:tabs>
            <w:rPr>
              <w:rFonts w:asciiTheme="minorHAnsi" w:eastAsiaTheme="minorEastAsia" w:hAnsiTheme="minorHAnsi" w:cstheme="minorBidi"/>
              <w:sz w:val="22"/>
              <w:szCs w:val="22"/>
              <w:lang w:eastAsia="sv-SE"/>
            </w:rPr>
          </w:pPr>
          <w:hyperlink w:anchor="_Toc23845201" w:history="1">
            <w:r w:rsidR="00DE7975" w:rsidRPr="00DC31E4">
              <w:rPr>
                <w:rStyle w:val="Hyperlnk"/>
                <w:rFonts w:eastAsiaTheme="majorEastAsia"/>
              </w:rPr>
              <w:t>10.6</w:t>
            </w:r>
            <w:r w:rsidR="00DE7975">
              <w:rPr>
                <w:rFonts w:asciiTheme="minorHAnsi" w:eastAsiaTheme="minorEastAsia" w:hAnsiTheme="minorHAnsi" w:cstheme="minorBidi"/>
                <w:sz w:val="22"/>
                <w:szCs w:val="22"/>
                <w:lang w:eastAsia="sv-SE"/>
              </w:rPr>
              <w:tab/>
            </w:r>
            <w:r w:rsidR="00DE7975" w:rsidRPr="00DC31E4">
              <w:rPr>
                <w:rStyle w:val="Hyperlnk"/>
                <w:rFonts w:eastAsiaTheme="majorEastAsia"/>
              </w:rPr>
              <w:t>Konsekvenser för miljön</w:t>
            </w:r>
            <w:r w:rsidR="00DE7975">
              <w:rPr>
                <w:webHidden/>
              </w:rPr>
              <w:tab/>
            </w:r>
            <w:r w:rsidR="00DE7975">
              <w:rPr>
                <w:webHidden/>
              </w:rPr>
              <w:fldChar w:fldCharType="begin"/>
            </w:r>
            <w:r w:rsidR="00DE7975">
              <w:rPr>
                <w:webHidden/>
              </w:rPr>
              <w:instrText xml:space="preserve"> PAGEREF _Toc23845201 \h </w:instrText>
            </w:r>
            <w:r w:rsidR="00DE7975">
              <w:rPr>
                <w:webHidden/>
              </w:rPr>
            </w:r>
            <w:r w:rsidR="00DE7975">
              <w:rPr>
                <w:webHidden/>
              </w:rPr>
              <w:fldChar w:fldCharType="separate"/>
            </w:r>
            <w:r w:rsidR="0096403B">
              <w:rPr>
                <w:webHidden/>
              </w:rPr>
              <w:t>148</w:t>
            </w:r>
            <w:r w:rsidR="00DE7975">
              <w:rPr>
                <w:webHidden/>
              </w:rPr>
              <w:fldChar w:fldCharType="end"/>
            </w:r>
          </w:hyperlink>
        </w:p>
        <w:p w14:paraId="7024344C" w14:textId="000ADC23" w:rsidR="00DE7975" w:rsidRDefault="00487C86">
          <w:pPr>
            <w:pStyle w:val="Innehll2"/>
            <w:tabs>
              <w:tab w:val="left" w:pos="1134"/>
            </w:tabs>
            <w:rPr>
              <w:rFonts w:asciiTheme="minorHAnsi" w:eastAsiaTheme="minorEastAsia" w:hAnsiTheme="minorHAnsi" w:cstheme="minorBidi"/>
              <w:sz w:val="22"/>
              <w:szCs w:val="22"/>
              <w:lang w:eastAsia="sv-SE"/>
            </w:rPr>
          </w:pPr>
          <w:hyperlink w:anchor="_Toc23845202" w:history="1">
            <w:r w:rsidR="00DE7975" w:rsidRPr="00DC31E4">
              <w:rPr>
                <w:rStyle w:val="Hyperlnk"/>
                <w:rFonts w:eastAsiaTheme="majorEastAsia"/>
              </w:rPr>
              <w:t>10.7</w:t>
            </w:r>
            <w:r w:rsidR="00DE7975">
              <w:rPr>
                <w:rFonts w:asciiTheme="minorHAnsi" w:eastAsiaTheme="minorEastAsia" w:hAnsiTheme="minorHAnsi" w:cstheme="minorBidi"/>
                <w:sz w:val="22"/>
                <w:szCs w:val="22"/>
                <w:lang w:eastAsia="sv-SE"/>
              </w:rPr>
              <w:tab/>
            </w:r>
            <w:r w:rsidR="00DE7975" w:rsidRPr="00DC31E4">
              <w:rPr>
                <w:rStyle w:val="Hyperlnk"/>
                <w:rFonts w:eastAsiaTheme="majorEastAsia"/>
              </w:rPr>
              <w:t>Konsekvenser för bostadsbyggandet</w:t>
            </w:r>
            <w:r w:rsidR="00DE7975">
              <w:rPr>
                <w:webHidden/>
              </w:rPr>
              <w:tab/>
            </w:r>
            <w:r w:rsidR="00DE7975">
              <w:rPr>
                <w:webHidden/>
              </w:rPr>
              <w:fldChar w:fldCharType="begin"/>
            </w:r>
            <w:r w:rsidR="00DE7975">
              <w:rPr>
                <w:webHidden/>
              </w:rPr>
              <w:instrText xml:space="preserve"> PAGEREF _Toc23845202 \h </w:instrText>
            </w:r>
            <w:r w:rsidR="00DE7975">
              <w:rPr>
                <w:webHidden/>
              </w:rPr>
            </w:r>
            <w:r w:rsidR="00DE7975">
              <w:rPr>
                <w:webHidden/>
              </w:rPr>
              <w:fldChar w:fldCharType="separate"/>
            </w:r>
            <w:r w:rsidR="0096403B">
              <w:rPr>
                <w:webHidden/>
              </w:rPr>
              <w:t>154</w:t>
            </w:r>
            <w:r w:rsidR="00DE7975">
              <w:rPr>
                <w:webHidden/>
              </w:rPr>
              <w:fldChar w:fldCharType="end"/>
            </w:r>
          </w:hyperlink>
        </w:p>
        <w:p w14:paraId="37F734DB" w14:textId="4D7A5853" w:rsidR="00DE7975" w:rsidRDefault="00487C86">
          <w:pPr>
            <w:pStyle w:val="Innehll2"/>
            <w:tabs>
              <w:tab w:val="left" w:pos="1134"/>
            </w:tabs>
            <w:rPr>
              <w:rFonts w:asciiTheme="minorHAnsi" w:eastAsiaTheme="minorEastAsia" w:hAnsiTheme="minorHAnsi" w:cstheme="minorBidi"/>
              <w:sz w:val="22"/>
              <w:szCs w:val="22"/>
              <w:lang w:eastAsia="sv-SE"/>
            </w:rPr>
          </w:pPr>
          <w:hyperlink w:anchor="_Toc23845203" w:history="1">
            <w:r w:rsidR="00DE7975" w:rsidRPr="00DC31E4">
              <w:rPr>
                <w:rStyle w:val="Hyperlnk"/>
                <w:rFonts w:eastAsiaTheme="majorEastAsia"/>
              </w:rPr>
              <w:t>10.8</w:t>
            </w:r>
            <w:r w:rsidR="00DE7975">
              <w:rPr>
                <w:rFonts w:asciiTheme="minorHAnsi" w:eastAsiaTheme="minorEastAsia" w:hAnsiTheme="minorHAnsi" w:cstheme="minorBidi"/>
                <w:sz w:val="22"/>
                <w:szCs w:val="22"/>
                <w:lang w:eastAsia="sv-SE"/>
              </w:rPr>
              <w:tab/>
            </w:r>
            <w:r w:rsidR="00DE7975" w:rsidRPr="00DC31E4">
              <w:rPr>
                <w:rStyle w:val="Hyperlnk"/>
                <w:rFonts w:eastAsiaTheme="majorEastAsia"/>
              </w:rPr>
              <w:t>EU-rätten och andra internationella åtaganden</w:t>
            </w:r>
            <w:r w:rsidR="00DE7975">
              <w:rPr>
                <w:webHidden/>
              </w:rPr>
              <w:tab/>
            </w:r>
            <w:r w:rsidR="00DE7975">
              <w:rPr>
                <w:webHidden/>
              </w:rPr>
              <w:fldChar w:fldCharType="begin"/>
            </w:r>
            <w:r w:rsidR="00DE7975">
              <w:rPr>
                <w:webHidden/>
              </w:rPr>
              <w:instrText xml:space="preserve"> PAGEREF _Toc23845203 \h </w:instrText>
            </w:r>
            <w:r w:rsidR="00DE7975">
              <w:rPr>
                <w:webHidden/>
              </w:rPr>
            </w:r>
            <w:r w:rsidR="00DE7975">
              <w:rPr>
                <w:webHidden/>
              </w:rPr>
              <w:fldChar w:fldCharType="separate"/>
            </w:r>
            <w:r w:rsidR="0096403B">
              <w:rPr>
                <w:webHidden/>
              </w:rPr>
              <w:t>154</w:t>
            </w:r>
            <w:r w:rsidR="00DE7975">
              <w:rPr>
                <w:webHidden/>
              </w:rPr>
              <w:fldChar w:fldCharType="end"/>
            </w:r>
          </w:hyperlink>
        </w:p>
        <w:p w14:paraId="21B3891B" w14:textId="04E91752" w:rsidR="00DE7975" w:rsidRDefault="00487C86">
          <w:pPr>
            <w:pStyle w:val="Innehll2"/>
            <w:tabs>
              <w:tab w:val="left" w:pos="1134"/>
            </w:tabs>
            <w:rPr>
              <w:rFonts w:asciiTheme="minorHAnsi" w:eastAsiaTheme="minorEastAsia" w:hAnsiTheme="minorHAnsi" w:cstheme="minorBidi"/>
              <w:sz w:val="22"/>
              <w:szCs w:val="22"/>
              <w:lang w:eastAsia="sv-SE"/>
            </w:rPr>
          </w:pPr>
          <w:hyperlink w:anchor="_Toc23845204" w:history="1">
            <w:r w:rsidR="00DE7975" w:rsidRPr="00DC31E4">
              <w:rPr>
                <w:rStyle w:val="Hyperlnk"/>
                <w:rFonts w:eastAsiaTheme="majorEastAsia"/>
              </w:rPr>
              <w:t>10.9</w:t>
            </w:r>
            <w:r w:rsidR="00DE7975">
              <w:rPr>
                <w:rFonts w:asciiTheme="minorHAnsi" w:eastAsiaTheme="minorEastAsia" w:hAnsiTheme="minorHAnsi" w:cstheme="minorBidi"/>
                <w:sz w:val="22"/>
                <w:szCs w:val="22"/>
                <w:lang w:eastAsia="sv-SE"/>
              </w:rPr>
              <w:tab/>
            </w:r>
            <w:r w:rsidR="00DE7975" w:rsidRPr="00DC31E4">
              <w:rPr>
                <w:rStyle w:val="Hyperlnk"/>
                <w:rFonts w:eastAsiaTheme="majorEastAsia"/>
              </w:rPr>
              <w:t>Övriga konsekvenser</w:t>
            </w:r>
            <w:r w:rsidR="00DE7975">
              <w:rPr>
                <w:webHidden/>
              </w:rPr>
              <w:tab/>
            </w:r>
            <w:r w:rsidR="00DE7975">
              <w:rPr>
                <w:webHidden/>
              </w:rPr>
              <w:fldChar w:fldCharType="begin"/>
            </w:r>
            <w:r w:rsidR="00DE7975">
              <w:rPr>
                <w:webHidden/>
              </w:rPr>
              <w:instrText xml:space="preserve"> PAGEREF _Toc23845204 \h </w:instrText>
            </w:r>
            <w:r w:rsidR="00DE7975">
              <w:rPr>
                <w:webHidden/>
              </w:rPr>
            </w:r>
            <w:r w:rsidR="00DE7975">
              <w:rPr>
                <w:webHidden/>
              </w:rPr>
              <w:fldChar w:fldCharType="separate"/>
            </w:r>
            <w:r w:rsidR="0096403B">
              <w:rPr>
                <w:webHidden/>
              </w:rPr>
              <w:t>155</w:t>
            </w:r>
            <w:r w:rsidR="00DE7975">
              <w:rPr>
                <w:webHidden/>
              </w:rPr>
              <w:fldChar w:fldCharType="end"/>
            </w:r>
          </w:hyperlink>
        </w:p>
        <w:p w14:paraId="7F9F9896" w14:textId="40B47186" w:rsidR="00DE7975" w:rsidRDefault="00487C86">
          <w:pPr>
            <w:pStyle w:val="Innehll1"/>
            <w:rPr>
              <w:rFonts w:asciiTheme="minorHAnsi" w:eastAsiaTheme="minorEastAsia" w:hAnsiTheme="minorHAnsi"/>
              <w:sz w:val="22"/>
              <w:lang w:eastAsia="sv-SE"/>
            </w:rPr>
          </w:pPr>
          <w:hyperlink w:anchor="_Toc23845205" w:history="1">
            <w:r w:rsidR="00DE7975" w:rsidRPr="00DC31E4">
              <w:rPr>
                <w:rStyle w:val="Hyperlnk"/>
              </w:rPr>
              <w:t>11</w:t>
            </w:r>
            <w:r w:rsidR="00DE7975">
              <w:rPr>
                <w:rFonts w:asciiTheme="minorHAnsi" w:eastAsiaTheme="minorEastAsia" w:hAnsiTheme="minorHAnsi"/>
                <w:sz w:val="22"/>
                <w:lang w:eastAsia="sv-SE"/>
              </w:rPr>
              <w:tab/>
            </w:r>
            <w:r w:rsidR="00DE7975" w:rsidRPr="00DC31E4">
              <w:rPr>
                <w:rStyle w:val="Hyperlnk"/>
              </w:rPr>
              <w:t>Författningskommentar</w:t>
            </w:r>
            <w:r w:rsidR="00DE7975">
              <w:rPr>
                <w:webHidden/>
              </w:rPr>
              <w:tab/>
            </w:r>
            <w:r w:rsidR="00DE7975">
              <w:rPr>
                <w:webHidden/>
              </w:rPr>
              <w:fldChar w:fldCharType="begin"/>
            </w:r>
            <w:r w:rsidR="00DE7975">
              <w:rPr>
                <w:webHidden/>
              </w:rPr>
              <w:instrText xml:space="preserve"> PAGEREF _Toc23845205 \h </w:instrText>
            </w:r>
            <w:r w:rsidR="00DE7975">
              <w:rPr>
                <w:webHidden/>
              </w:rPr>
            </w:r>
            <w:r w:rsidR="00DE7975">
              <w:rPr>
                <w:webHidden/>
              </w:rPr>
              <w:fldChar w:fldCharType="separate"/>
            </w:r>
            <w:r w:rsidR="0096403B">
              <w:rPr>
                <w:webHidden/>
              </w:rPr>
              <w:t>156</w:t>
            </w:r>
            <w:r w:rsidR="00DE7975">
              <w:rPr>
                <w:webHidden/>
              </w:rPr>
              <w:fldChar w:fldCharType="end"/>
            </w:r>
          </w:hyperlink>
        </w:p>
        <w:p w14:paraId="28ADB325" w14:textId="2EC6E081" w:rsidR="00DE7975" w:rsidRDefault="00487C86">
          <w:pPr>
            <w:pStyle w:val="Innehll2"/>
            <w:tabs>
              <w:tab w:val="left" w:pos="1134"/>
            </w:tabs>
            <w:rPr>
              <w:rFonts w:asciiTheme="minorHAnsi" w:eastAsiaTheme="minorEastAsia" w:hAnsiTheme="minorHAnsi" w:cstheme="minorBidi"/>
              <w:sz w:val="22"/>
              <w:szCs w:val="22"/>
              <w:lang w:eastAsia="sv-SE"/>
            </w:rPr>
          </w:pPr>
          <w:hyperlink w:anchor="_Toc23845206" w:history="1">
            <w:r w:rsidR="00DE7975" w:rsidRPr="00DC31E4">
              <w:rPr>
                <w:rStyle w:val="Hyperlnk"/>
                <w:rFonts w:eastAsiaTheme="majorEastAsia"/>
              </w:rPr>
              <w:t>11.1</w:t>
            </w:r>
            <w:r w:rsidR="00DE7975">
              <w:rPr>
                <w:rFonts w:asciiTheme="minorHAnsi" w:eastAsiaTheme="minorEastAsia" w:hAnsiTheme="minorHAnsi" w:cstheme="minorBidi"/>
                <w:sz w:val="22"/>
                <w:szCs w:val="22"/>
                <w:lang w:eastAsia="sv-SE"/>
              </w:rPr>
              <w:tab/>
            </w:r>
            <w:r w:rsidR="00DE7975" w:rsidRPr="00DC31E4">
              <w:rPr>
                <w:rStyle w:val="Hyperlnk"/>
                <w:rFonts w:eastAsiaTheme="majorEastAsia"/>
              </w:rPr>
              <w:t>Förslaget till lag om ändring i miljöbalken</w:t>
            </w:r>
            <w:r w:rsidR="00DE7975">
              <w:rPr>
                <w:webHidden/>
              </w:rPr>
              <w:tab/>
            </w:r>
            <w:r w:rsidR="00DE7975">
              <w:rPr>
                <w:webHidden/>
              </w:rPr>
              <w:fldChar w:fldCharType="begin"/>
            </w:r>
            <w:r w:rsidR="00DE7975">
              <w:rPr>
                <w:webHidden/>
              </w:rPr>
              <w:instrText xml:space="preserve"> PAGEREF _Toc23845206 \h </w:instrText>
            </w:r>
            <w:r w:rsidR="00DE7975">
              <w:rPr>
                <w:webHidden/>
              </w:rPr>
            </w:r>
            <w:r w:rsidR="00DE7975">
              <w:rPr>
                <w:webHidden/>
              </w:rPr>
              <w:fldChar w:fldCharType="separate"/>
            </w:r>
            <w:r w:rsidR="0096403B">
              <w:rPr>
                <w:webHidden/>
              </w:rPr>
              <w:t>156</w:t>
            </w:r>
            <w:r w:rsidR="00DE7975">
              <w:rPr>
                <w:webHidden/>
              </w:rPr>
              <w:fldChar w:fldCharType="end"/>
            </w:r>
          </w:hyperlink>
        </w:p>
        <w:p w14:paraId="2ABE67A3" w14:textId="69F323E8" w:rsidR="00DE7975" w:rsidRDefault="00487C86">
          <w:pPr>
            <w:pStyle w:val="Innehll2"/>
            <w:tabs>
              <w:tab w:val="left" w:pos="1134"/>
            </w:tabs>
            <w:rPr>
              <w:rFonts w:asciiTheme="minorHAnsi" w:eastAsiaTheme="minorEastAsia" w:hAnsiTheme="minorHAnsi" w:cstheme="minorBidi"/>
              <w:sz w:val="22"/>
              <w:szCs w:val="22"/>
              <w:lang w:eastAsia="sv-SE"/>
            </w:rPr>
          </w:pPr>
          <w:hyperlink w:anchor="_Toc23845207" w:history="1">
            <w:r w:rsidR="00DE7975" w:rsidRPr="00DC31E4">
              <w:rPr>
                <w:rStyle w:val="Hyperlnk"/>
                <w:rFonts w:eastAsiaTheme="majorEastAsia"/>
              </w:rPr>
              <w:t>11.2</w:t>
            </w:r>
            <w:r w:rsidR="00DE7975">
              <w:rPr>
                <w:rFonts w:asciiTheme="minorHAnsi" w:eastAsiaTheme="minorEastAsia" w:hAnsiTheme="minorHAnsi" w:cstheme="minorBidi"/>
                <w:sz w:val="22"/>
                <w:szCs w:val="22"/>
                <w:lang w:eastAsia="sv-SE"/>
              </w:rPr>
              <w:tab/>
            </w:r>
            <w:r w:rsidR="00DE7975" w:rsidRPr="00DC31E4">
              <w:rPr>
                <w:rStyle w:val="Hyperlnk"/>
                <w:rFonts w:eastAsiaTheme="majorEastAsia"/>
              </w:rPr>
              <w:t>Förslaget till lag om ändring i plan- och bygglagen (2010:900)</w:t>
            </w:r>
            <w:r w:rsidR="00DE7975">
              <w:rPr>
                <w:webHidden/>
              </w:rPr>
              <w:tab/>
            </w:r>
            <w:r w:rsidR="00DE7975">
              <w:rPr>
                <w:webHidden/>
              </w:rPr>
              <w:fldChar w:fldCharType="begin"/>
            </w:r>
            <w:r w:rsidR="00DE7975">
              <w:rPr>
                <w:webHidden/>
              </w:rPr>
              <w:instrText xml:space="preserve"> PAGEREF _Toc23845207 \h </w:instrText>
            </w:r>
            <w:r w:rsidR="00DE7975">
              <w:rPr>
                <w:webHidden/>
              </w:rPr>
            </w:r>
            <w:r w:rsidR="00DE7975">
              <w:rPr>
                <w:webHidden/>
              </w:rPr>
              <w:fldChar w:fldCharType="separate"/>
            </w:r>
            <w:r w:rsidR="0096403B">
              <w:rPr>
                <w:webHidden/>
              </w:rPr>
              <w:t>157</w:t>
            </w:r>
            <w:r w:rsidR="00DE7975">
              <w:rPr>
                <w:webHidden/>
              </w:rPr>
              <w:fldChar w:fldCharType="end"/>
            </w:r>
          </w:hyperlink>
        </w:p>
        <w:p w14:paraId="659A9FD8" w14:textId="5C94C0A7" w:rsidR="00DE7975" w:rsidRDefault="00487C86">
          <w:pPr>
            <w:pStyle w:val="Innehll4"/>
            <w:rPr>
              <w:rFonts w:asciiTheme="minorHAnsi" w:eastAsiaTheme="minorEastAsia" w:hAnsiTheme="minorHAnsi"/>
              <w:noProof/>
              <w:sz w:val="22"/>
              <w:lang w:eastAsia="sv-SE"/>
            </w:rPr>
          </w:pPr>
          <w:hyperlink w:anchor="_Toc23845208" w:history="1">
            <w:r w:rsidR="00DE7975" w:rsidRPr="00DC31E4">
              <w:rPr>
                <w:rStyle w:val="Hyperlnk"/>
                <w:noProof/>
              </w:rPr>
              <w:t>Sammanfattning av betänkandet En utvecklad översiktsplanering – Att underlätta efterföljande planering (SOU 2018:46 del 1)</w:t>
            </w:r>
            <w:r w:rsidR="00DE7975">
              <w:rPr>
                <w:noProof/>
                <w:webHidden/>
              </w:rPr>
              <w:tab/>
            </w:r>
            <w:r w:rsidR="00DE7975">
              <w:rPr>
                <w:noProof/>
                <w:webHidden/>
              </w:rPr>
              <w:fldChar w:fldCharType="begin"/>
            </w:r>
            <w:r w:rsidR="00DE7975">
              <w:rPr>
                <w:noProof/>
                <w:webHidden/>
              </w:rPr>
              <w:instrText xml:space="preserve"> PAGEREF _Toc23845208 \h </w:instrText>
            </w:r>
            <w:r w:rsidR="00DE7975">
              <w:rPr>
                <w:noProof/>
                <w:webHidden/>
              </w:rPr>
            </w:r>
            <w:r w:rsidR="00DE7975">
              <w:rPr>
                <w:noProof/>
                <w:webHidden/>
              </w:rPr>
              <w:fldChar w:fldCharType="separate"/>
            </w:r>
            <w:r w:rsidR="0096403B">
              <w:rPr>
                <w:noProof/>
                <w:webHidden/>
              </w:rPr>
              <w:t>189</w:t>
            </w:r>
            <w:r w:rsidR="00DE7975">
              <w:rPr>
                <w:noProof/>
                <w:webHidden/>
              </w:rPr>
              <w:fldChar w:fldCharType="end"/>
            </w:r>
          </w:hyperlink>
        </w:p>
        <w:p w14:paraId="77F3142E" w14:textId="5D6D81B4" w:rsidR="00DE7975" w:rsidRDefault="00487C86">
          <w:pPr>
            <w:pStyle w:val="Innehll4"/>
            <w:rPr>
              <w:rFonts w:asciiTheme="minorHAnsi" w:eastAsiaTheme="minorEastAsia" w:hAnsiTheme="minorHAnsi"/>
              <w:noProof/>
              <w:sz w:val="22"/>
              <w:lang w:eastAsia="sv-SE"/>
            </w:rPr>
          </w:pPr>
          <w:hyperlink w:anchor="_Toc23845209" w:history="1">
            <w:r w:rsidR="00DE7975" w:rsidRPr="00DC31E4">
              <w:rPr>
                <w:rStyle w:val="Hyperlnk"/>
                <w:noProof/>
              </w:rPr>
              <w:t>Betänkandets lagförslag</w:t>
            </w:r>
            <w:r w:rsidR="00DE7975">
              <w:rPr>
                <w:noProof/>
                <w:webHidden/>
              </w:rPr>
              <w:tab/>
            </w:r>
            <w:r w:rsidR="00DE7975">
              <w:rPr>
                <w:noProof/>
                <w:webHidden/>
              </w:rPr>
              <w:fldChar w:fldCharType="begin"/>
            </w:r>
            <w:r w:rsidR="00DE7975">
              <w:rPr>
                <w:noProof/>
                <w:webHidden/>
              </w:rPr>
              <w:instrText xml:space="preserve"> PAGEREF _Toc23845209 \h </w:instrText>
            </w:r>
            <w:r w:rsidR="00DE7975">
              <w:rPr>
                <w:noProof/>
                <w:webHidden/>
              </w:rPr>
            </w:r>
            <w:r w:rsidR="00DE7975">
              <w:rPr>
                <w:noProof/>
                <w:webHidden/>
              </w:rPr>
              <w:fldChar w:fldCharType="separate"/>
            </w:r>
            <w:r w:rsidR="0096403B">
              <w:rPr>
                <w:noProof/>
                <w:webHidden/>
              </w:rPr>
              <w:t>199</w:t>
            </w:r>
            <w:r w:rsidR="00DE7975">
              <w:rPr>
                <w:noProof/>
                <w:webHidden/>
              </w:rPr>
              <w:fldChar w:fldCharType="end"/>
            </w:r>
          </w:hyperlink>
        </w:p>
        <w:p w14:paraId="435A2C6F" w14:textId="54B791DD" w:rsidR="00DE7975" w:rsidRDefault="00487C86">
          <w:pPr>
            <w:pStyle w:val="Innehll4"/>
            <w:rPr>
              <w:rFonts w:asciiTheme="minorHAnsi" w:eastAsiaTheme="minorEastAsia" w:hAnsiTheme="minorHAnsi"/>
              <w:noProof/>
              <w:sz w:val="22"/>
              <w:lang w:eastAsia="sv-SE"/>
            </w:rPr>
          </w:pPr>
          <w:hyperlink w:anchor="_Toc23845210" w:history="1">
            <w:r w:rsidR="00DE7975" w:rsidRPr="00DC31E4">
              <w:rPr>
                <w:rStyle w:val="Hyperlnk"/>
                <w:noProof/>
              </w:rPr>
              <w:t>Förteckning över remissinstanserna</w:t>
            </w:r>
            <w:r w:rsidR="00DE7975">
              <w:rPr>
                <w:noProof/>
                <w:webHidden/>
              </w:rPr>
              <w:tab/>
            </w:r>
            <w:r w:rsidR="00DE7975">
              <w:rPr>
                <w:noProof/>
                <w:webHidden/>
              </w:rPr>
              <w:fldChar w:fldCharType="begin"/>
            </w:r>
            <w:r w:rsidR="00DE7975">
              <w:rPr>
                <w:noProof/>
                <w:webHidden/>
              </w:rPr>
              <w:instrText xml:space="preserve"> PAGEREF _Toc23845210 \h </w:instrText>
            </w:r>
            <w:r w:rsidR="00DE7975">
              <w:rPr>
                <w:noProof/>
                <w:webHidden/>
              </w:rPr>
            </w:r>
            <w:r w:rsidR="00DE7975">
              <w:rPr>
                <w:noProof/>
                <w:webHidden/>
              </w:rPr>
              <w:fldChar w:fldCharType="separate"/>
            </w:r>
            <w:r w:rsidR="0096403B">
              <w:rPr>
                <w:noProof/>
                <w:webHidden/>
              </w:rPr>
              <w:t>220</w:t>
            </w:r>
            <w:r w:rsidR="00DE7975">
              <w:rPr>
                <w:noProof/>
                <w:webHidden/>
              </w:rPr>
              <w:fldChar w:fldCharType="end"/>
            </w:r>
          </w:hyperlink>
        </w:p>
        <w:p w14:paraId="756784C0" w14:textId="069A501C" w:rsidR="00DE7975" w:rsidRDefault="00487C86">
          <w:pPr>
            <w:pStyle w:val="Innehll4"/>
            <w:rPr>
              <w:rFonts w:asciiTheme="minorHAnsi" w:eastAsiaTheme="minorEastAsia" w:hAnsiTheme="minorHAnsi"/>
              <w:noProof/>
              <w:sz w:val="22"/>
              <w:lang w:eastAsia="sv-SE"/>
            </w:rPr>
          </w:pPr>
          <w:hyperlink w:anchor="_Toc23845211" w:history="1">
            <w:r w:rsidR="00DE7975" w:rsidRPr="00DC31E4">
              <w:rPr>
                <w:rStyle w:val="Hyperlnk"/>
                <w:noProof/>
              </w:rPr>
              <w:t>Lagrådsremissens lagförslag</w:t>
            </w:r>
            <w:r w:rsidR="00DE7975">
              <w:rPr>
                <w:noProof/>
                <w:webHidden/>
              </w:rPr>
              <w:tab/>
            </w:r>
            <w:r w:rsidR="00DE7975">
              <w:rPr>
                <w:noProof/>
                <w:webHidden/>
              </w:rPr>
              <w:fldChar w:fldCharType="begin"/>
            </w:r>
            <w:r w:rsidR="00DE7975">
              <w:rPr>
                <w:noProof/>
                <w:webHidden/>
              </w:rPr>
              <w:instrText xml:space="preserve"> PAGEREF _Toc23845211 \h </w:instrText>
            </w:r>
            <w:r w:rsidR="00DE7975">
              <w:rPr>
                <w:noProof/>
                <w:webHidden/>
              </w:rPr>
            </w:r>
            <w:r w:rsidR="00DE7975">
              <w:rPr>
                <w:noProof/>
                <w:webHidden/>
              </w:rPr>
              <w:fldChar w:fldCharType="separate"/>
            </w:r>
            <w:r w:rsidR="0096403B">
              <w:rPr>
                <w:noProof/>
                <w:webHidden/>
              </w:rPr>
              <w:t>222</w:t>
            </w:r>
            <w:r w:rsidR="00DE7975">
              <w:rPr>
                <w:noProof/>
                <w:webHidden/>
              </w:rPr>
              <w:fldChar w:fldCharType="end"/>
            </w:r>
          </w:hyperlink>
        </w:p>
        <w:p w14:paraId="1F5C9F35" w14:textId="41541263" w:rsidR="00DE7975" w:rsidRDefault="00487C86">
          <w:pPr>
            <w:pStyle w:val="Innehll4"/>
            <w:rPr>
              <w:rFonts w:asciiTheme="minorHAnsi" w:eastAsiaTheme="minorEastAsia" w:hAnsiTheme="minorHAnsi"/>
              <w:noProof/>
              <w:sz w:val="22"/>
              <w:lang w:eastAsia="sv-SE"/>
            </w:rPr>
          </w:pPr>
          <w:hyperlink w:anchor="_Toc23845212" w:history="1">
            <w:r w:rsidR="00DE7975" w:rsidRPr="00DC31E4">
              <w:rPr>
                <w:rStyle w:val="Hyperlnk"/>
                <w:noProof/>
              </w:rPr>
              <w:t>Lagrådets yttrande</w:t>
            </w:r>
            <w:r w:rsidR="00DE7975">
              <w:rPr>
                <w:noProof/>
                <w:webHidden/>
              </w:rPr>
              <w:tab/>
            </w:r>
            <w:r w:rsidR="00DE7975">
              <w:rPr>
                <w:noProof/>
                <w:webHidden/>
              </w:rPr>
              <w:fldChar w:fldCharType="begin"/>
            </w:r>
            <w:r w:rsidR="00DE7975">
              <w:rPr>
                <w:noProof/>
                <w:webHidden/>
              </w:rPr>
              <w:instrText xml:space="preserve"> PAGEREF _Toc23845212 \h </w:instrText>
            </w:r>
            <w:r w:rsidR="00DE7975">
              <w:rPr>
                <w:noProof/>
                <w:webHidden/>
              </w:rPr>
            </w:r>
            <w:r w:rsidR="00DE7975">
              <w:rPr>
                <w:noProof/>
                <w:webHidden/>
              </w:rPr>
              <w:fldChar w:fldCharType="separate"/>
            </w:r>
            <w:r w:rsidR="0096403B">
              <w:rPr>
                <w:noProof/>
                <w:webHidden/>
              </w:rPr>
              <w:t>247</w:t>
            </w:r>
            <w:r w:rsidR="00DE7975">
              <w:rPr>
                <w:noProof/>
                <w:webHidden/>
              </w:rPr>
              <w:fldChar w:fldCharType="end"/>
            </w:r>
          </w:hyperlink>
        </w:p>
        <w:p w14:paraId="3F5465A2" w14:textId="5A07AAF0" w:rsidR="00DE7975" w:rsidRDefault="00487C86">
          <w:pPr>
            <w:pStyle w:val="Innehll5"/>
            <w:rPr>
              <w:rFonts w:asciiTheme="minorHAnsi" w:eastAsiaTheme="minorEastAsia" w:hAnsiTheme="minorHAnsi"/>
              <w:noProof/>
              <w:sz w:val="22"/>
              <w:lang w:eastAsia="sv-SE"/>
            </w:rPr>
          </w:pPr>
          <w:hyperlink w:anchor="_Toc23845213" w:history="1">
            <w:r w:rsidR="00DE7975" w:rsidRPr="00DC31E4">
              <w:rPr>
                <w:rStyle w:val="Hyperlnk"/>
                <w:noProof/>
              </w:rPr>
              <w:t xml:space="preserve">Utdrag ur protokoll vid regeringssammanträde </w:t>
            </w:r>
            <w:r w:rsidR="002D386E">
              <w:rPr>
                <w:rStyle w:val="Hyperlnk"/>
                <w:noProof/>
              </w:rPr>
              <w:br/>
            </w:r>
            <w:r w:rsidR="006A2A93">
              <w:rPr>
                <w:rStyle w:val="Hyperlnk"/>
                <w:noProof/>
              </w:rPr>
              <w:t>den 5 december 2019</w:t>
            </w:r>
            <w:r w:rsidR="00DE7975">
              <w:rPr>
                <w:noProof/>
                <w:webHidden/>
              </w:rPr>
              <w:tab/>
            </w:r>
            <w:r w:rsidR="00DE7975">
              <w:rPr>
                <w:noProof/>
                <w:webHidden/>
              </w:rPr>
              <w:fldChar w:fldCharType="begin"/>
            </w:r>
            <w:r w:rsidR="00DE7975">
              <w:rPr>
                <w:noProof/>
                <w:webHidden/>
              </w:rPr>
              <w:instrText xml:space="preserve"> PAGEREF _Toc23845213 \h </w:instrText>
            </w:r>
            <w:r w:rsidR="00DE7975">
              <w:rPr>
                <w:noProof/>
                <w:webHidden/>
              </w:rPr>
            </w:r>
            <w:r w:rsidR="00DE7975">
              <w:rPr>
                <w:noProof/>
                <w:webHidden/>
              </w:rPr>
              <w:fldChar w:fldCharType="separate"/>
            </w:r>
            <w:r w:rsidR="0096403B">
              <w:rPr>
                <w:noProof/>
                <w:webHidden/>
              </w:rPr>
              <w:t>249</w:t>
            </w:r>
            <w:r w:rsidR="00DE7975">
              <w:rPr>
                <w:noProof/>
                <w:webHidden/>
              </w:rPr>
              <w:fldChar w:fldCharType="end"/>
            </w:r>
          </w:hyperlink>
        </w:p>
        <w:p w14:paraId="7F9F2858" w14:textId="20EB3A0B" w:rsidR="00C81F4D" w:rsidRPr="009A4FDE" w:rsidRDefault="00C81F4D" w:rsidP="00DE7975">
          <w:pPr>
            <w:pStyle w:val="Innehll1"/>
            <w:spacing w:after="280"/>
            <w:rPr>
              <w:sz w:val="27"/>
              <w:szCs w:val="27"/>
            </w:rPr>
          </w:pPr>
          <w:r>
            <w:rPr>
              <w:b/>
              <w:sz w:val="25"/>
              <w:szCs w:val="25"/>
            </w:rPr>
            <w:fldChar w:fldCharType="end"/>
          </w:r>
        </w:p>
      </w:sdtContent>
    </w:sdt>
    <w:p w14:paraId="17DBA5E4" w14:textId="77777777" w:rsidR="00C81F4D" w:rsidRPr="005A72C8" w:rsidRDefault="00C81F4D" w:rsidP="00FD5004">
      <w:pPr>
        <w:pStyle w:val="Rubrik1"/>
      </w:pPr>
      <w:r>
        <w:br w:type="page"/>
      </w:r>
      <w:bookmarkStart w:id="2" w:name="_Toc337112318"/>
      <w:bookmarkStart w:id="3" w:name="_Toc23845157"/>
      <w:r w:rsidRPr="005A72C8">
        <w:lastRenderedPageBreak/>
        <w:t>Förslag till riksdagsbeslut</w:t>
      </w:r>
      <w:bookmarkEnd w:id="2"/>
      <w:bookmarkEnd w:id="3"/>
    </w:p>
    <w:p w14:paraId="6077E149" w14:textId="77777777" w:rsidR="00C81F4D" w:rsidRDefault="00C81F4D" w:rsidP="00DE7975">
      <w:pPr>
        <w:pStyle w:val="Brdtext"/>
      </w:pPr>
      <w:r w:rsidRPr="009831A0">
        <w:t>Regeringens förslag:</w:t>
      </w:r>
    </w:p>
    <w:p w14:paraId="5F6D92D3" w14:textId="33D17E00" w:rsidR="00C5591F" w:rsidRPr="003745E0" w:rsidRDefault="00C5591F" w:rsidP="00C5591F">
      <w:pPr>
        <w:pStyle w:val="Numreradlista"/>
      </w:pPr>
      <w:r>
        <w:t xml:space="preserve">Riksdagen antar regeringens förslag till </w:t>
      </w:r>
      <w:r w:rsidRPr="003745E0">
        <w:t>lag om ändring i miljöbalken</w:t>
      </w:r>
      <w:r w:rsidR="00F827AE">
        <w:t>.</w:t>
      </w:r>
      <w:r w:rsidRPr="003745E0">
        <w:t xml:space="preserve"> </w:t>
      </w:r>
    </w:p>
    <w:p w14:paraId="09A69DC5" w14:textId="11A7850C" w:rsidR="00C5591F" w:rsidRPr="003745E0" w:rsidRDefault="00C5591F" w:rsidP="00C5591F">
      <w:pPr>
        <w:pStyle w:val="Numreradlista"/>
      </w:pPr>
      <w:r w:rsidRPr="00C5591F">
        <w:rPr>
          <w:spacing w:val="-2"/>
        </w:rPr>
        <w:t>Riksdagen antar regeringens förslag till lag om ändring i plan- och bygg</w:t>
      </w:r>
      <w:r w:rsidRPr="00C5591F">
        <w:rPr>
          <w:spacing w:val="-2"/>
        </w:rPr>
        <w:softHyphen/>
      </w:r>
      <w:r w:rsidRPr="003745E0">
        <w:t>lagen (2010:900).</w:t>
      </w:r>
    </w:p>
    <w:p w14:paraId="720A95F8" w14:textId="77777777" w:rsidR="00C81F4D" w:rsidRPr="00144361" w:rsidRDefault="00C81F4D" w:rsidP="009C61A6">
      <w:pPr>
        <w:pStyle w:val="Brdtextmedindrag"/>
      </w:pPr>
    </w:p>
    <w:p w14:paraId="1B282CE1" w14:textId="77777777" w:rsidR="00C81F4D" w:rsidRDefault="00C81F4D">
      <w:pPr>
        <w:rPr>
          <w:sz w:val="20"/>
        </w:rPr>
      </w:pPr>
      <w:r>
        <w:br w:type="page"/>
      </w:r>
    </w:p>
    <w:p w14:paraId="46E0C5A0" w14:textId="77777777" w:rsidR="00110C85" w:rsidRPr="00025171" w:rsidRDefault="00110C85" w:rsidP="009C61A6">
      <w:pPr>
        <w:pStyle w:val="Brdtextmedindrag"/>
        <w:sectPr w:rsidR="00110C85" w:rsidRPr="00025171" w:rsidSect="00155500">
          <w:headerReference w:type="even" r:id="rId17"/>
          <w:headerReference w:type="default" r:id="rId18"/>
          <w:footerReference w:type="even" r:id="rId19"/>
          <w:footerReference w:type="default" r:id="rId20"/>
          <w:headerReference w:type="first" r:id="rId21"/>
          <w:footerReference w:type="first" r:id="rId22"/>
          <w:type w:val="continuous"/>
          <w:pgSz w:w="9356" w:h="13721" w:code="9"/>
          <w:pgMar w:top="794" w:right="2438" w:bottom="1191" w:left="1021" w:header="0" w:footer="709" w:gutter="0"/>
          <w:cols w:space="708"/>
          <w:titlePg/>
          <w:docGrid w:linePitch="360"/>
        </w:sectPr>
      </w:pPr>
    </w:p>
    <w:p w14:paraId="1CF4B9B0" w14:textId="470C8C1E" w:rsidR="00110C85" w:rsidRDefault="00DE7975" w:rsidP="006D3F32">
      <w:pPr>
        <w:pStyle w:val="Rubrik1"/>
        <w:spacing w:before="0"/>
      </w:pPr>
      <w:bookmarkStart w:id="4" w:name="_Toc23845158"/>
      <w:r w:rsidRPr="00204352">
        <w:lastRenderedPageBreak/>
        <w:t>Lagtext</w:t>
      </w:r>
      <w:bookmarkEnd w:id="4"/>
    </w:p>
    <w:p w14:paraId="476841DA" w14:textId="6C8A4959" w:rsidR="00DE7975" w:rsidRDefault="00DE7975" w:rsidP="00DE7975">
      <w:pPr>
        <w:pStyle w:val="Brdtext"/>
      </w:pPr>
      <w:r w:rsidRPr="00204352">
        <w:t>Regeringen har följande förslag till lagtext.</w:t>
      </w:r>
    </w:p>
    <w:p w14:paraId="102CCCB4" w14:textId="36A063F8" w:rsidR="00DE7975" w:rsidRDefault="00DE7975" w:rsidP="00DE7975">
      <w:pPr>
        <w:pStyle w:val="Rubrik2"/>
      </w:pPr>
      <w:bookmarkStart w:id="5" w:name="_Toc19000310"/>
      <w:bookmarkStart w:id="6" w:name="_Toc23845159"/>
      <w:r>
        <w:t>Förslag till lag om ändring i miljöbalken</w:t>
      </w:r>
      <w:bookmarkEnd w:id="5"/>
      <w:bookmarkEnd w:id="6"/>
    </w:p>
    <w:p w14:paraId="37F1130D" w14:textId="77777777" w:rsidR="00DE7975" w:rsidRDefault="00DE7975" w:rsidP="00DE7975">
      <w:pPr>
        <w:pStyle w:val="Brdtext"/>
      </w:pPr>
      <w:r>
        <w:t xml:space="preserve">Härigenom föreskrivs att 7 kap. 18 e § miljöbalken ska ha följande lydelse. </w:t>
      </w:r>
    </w:p>
    <w:p w14:paraId="3674ADA5" w14:textId="77777777" w:rsidR="00DE7975" w:rsidRDefault="00DE7975" w:rsidP="00DE7975">
      <w:pPr>
        <w:pStyle w:val="Brdtext"/>
      </w:pPr>
    </w:p>
    <w:tbl>
      <w:tblPr>
        <w:tblW w:w="5000" w:type="pct"/>
        <w:tblCellMar>
          <w:left w:w="125" w:type="dxa"/>
          <w:right w:w="125" w:type="dxa"/>
        </w:tblCellMar>
        <w:tblLook w:val="0000" w:firstRow="0" w:lastRow="0" w:firstColumn="0" w:lastColumn="0" w:noHBand="0" w:noVBand="0"/>
      </w:tblPr>
      <w:tblGrid>
        <w:gridCol w:w="2948"/>
        <w:gridCol w:w="2949"/>
      </w:tblGrid>
      <w:tr w:rsidR="00DE7975" w:rsidRPr="005B0E77" w14:paraId="4DE07D65" w14:textId="77777777" w:rsidTr="00DE7975">
        <w:tc>
          <w:tcPr>
            <w:tcW w:w="2500" w:type="pct"/>
            <w:shd w:val="clear" w:color="auto" w:fill="auto"/>
            <w:tcMar>
              <w:left w:w="0" w:type="dxa"/>
            </w:tcMar>
          </w:tcPr>
          <w:p w14:paraId="35365734" w14:textId="77777777" w:rsidR="00DE7975" w:rsidRPr="005B0E77" w:rsidRDefault="00DE7975" w:rsidP="00DE7975">
            <w:pPr>
              <w:pStyle w:val="Brdtext"/>
              <w:rPr>
                <w:i/>
              </w:rPr>
            </w:pPr>
            <w:r w:rsidRPr="005B0E77">
              <w:rPr>
                <w:i/>
              </w:rPr>
              <w:t>Nuvarande lydelse</w:t>
            </w:r>
          </w:p>
        </w:tc>
        <w:tc>
          <w:tcPr>
            <w:tcW w:w="2500" w:type="pct"/>
            <w:shd w:val="clear" w:color="auto" w:fill="auto"/>
            <w:tcMar>
              <w:right w:w="0" w:type="dxa"/>
            </w:tcMar>
          </w:tcPr>
          <w:p w14:paraId="00BC2B94" w14:textId="77777777" w:rsidR="00DE7975" w:rsidRPr="005B0E77" w:rsidRDefault="00DE7975" w:rsidP="00DE7975">
            <w:pPr>
              <w:pStyle w:val="Brdtext"/>
              <w:rPr>
                <w:i/>
              </w:rPr>
            </w:pPr>
            <w:r w:rsidRPr="005B0E77">
              <w:rPr>
                <w:i/>
              </w:rPr>
              <w:t>Föreslagen lydelse</w:t>
            </w:r>
          </w:p>
        </w:tc>
      </w:tr>
    </w:tbl>
    <w:p w14:paraId="3837611D" w14:textId="77777777" w:rsidR="00DE7975" w:rsidRDefault="00DE7975" w:rsidP="00DE7975">
      <w:pPr>
        <w:pStyle w:val="Brdtext"/>
        <w:spacing w:before="230"/>
        <w:jc w:val="center"/>
        <w:rPr>
          <w:b/>
        </w:rPr>
      </w:pPr>
      <w:r>
        <w:rPr>
          <w:b/>
        </w:rPr>
        <w:t>7 kap.</w:t>
      </w:r>
    </w:p>
    <w:p w14:paraId="3F95572C" w14:textId="31778027" w:rsidR="00DE7975" w:rsidRDefault="00DE7975" w:rsidP="00DE7975">
      <w:pPr>
        <w:pStyle w:val="Brdtext"/>
        <w:jc w:val="center"/>
      </w:pPr>
      <w:r>
        <w:t>18 e §</w:t>
      </w:r>
      <w:r>
        <w:rPr>
          <w:rStyle w:val="Fotnotsreferens"/>
        </w:rPr>
        <w:footnoteReference w:id="2"/>
      </w:r>
    </w:p>
    <w:p w14:paraId="5F3E1151" w14:textId="77777777" w:rsidR="00DE7975" w:rsidRDefault="00DE7975" w:rsidP="00DE7975">
      <w:pPr>
        <w:pStyle w:val="Brdtextmedindrag"/>
      </w:pPr>
      <w:r>
        <w:t xml:space="preserve">Med </w:t>
      </w:r>
      <w:r w:rsidRPr="00106F9E">
        <w:rPr>
          <w:i/>
        </w:rPr>
        <w:t>område för landsbygdsutveckling i strandnära lägen</w:t>
      </w:r>
      <w:r>
        <w:t xml:space="preserve"> avses vid till</w:t>
      </w:r>
      <w:r>
        <w:softHyphen/>
        <w:t xml:space="preserve">lämpningen av 18 d § ett område som </w:t>
      </w:r>
    </w:p>
    <w:p w14:paraId="6B2B4490" w14:textId="77777777" w:rsidR="00DE7975" w:rsidRDefault="00DE7975" w:rsidP="00DE7975">
      <w:pPr>
        <w:pStyle w:val="Brdtextmedindrag"/>
      </w:pPr>
      <w:r>
        <w:t>1. är lämpligt för utvecklingen av landsbygden,</w:t>
      </w:r>
    </w:p>
    <w:p w14:paraId="75F236FB" w14:textId="77777777" w:rsidR="00DE7975" w:rsidRDefault="00DE7975" w:rsidP="00DE7975">
      <w:pPr>
        <w:pStyle w:val="Brdtextmedindrag"/>
      </w:pPr>
      <w:r>
        <w:t>2. är av ett sådant slag och har en så begränsad omfattning att strand</w:t>
      </w:r>
      <w:r>
        <w:softHyphen/>
        <w:t>skyddets syften fortfarande tillgodoses långsiktigt,</w:t>
      </w:r>
    </w:p>
    <w:p w14:paraId="68341FF6" w14:textId="77777777" w:rsidR="00DE7975" w:rsidRDefault="00DE7975" w:rsidP="00DE7975">
      <w:pPr>
        <w:pStyle w:val="Brdtextmedindrag"/>
      </w:pPr>
      <w:r>
        <w:t>3. endast har en liten betydelse för att tillgodose strandskyddets syften,</w:t>
      </w:r>
    </w:p>
    <w:p w14:paraId="32BB060C" w14:textId="77777777" w:rsidR="00DE7975" w:rsidRDefault="00DE7975" w:rsidP="00DE7975">
      <w:pPr>
        <w:pStyle w:val="Brdtextmedindrag"/>
      </w:pPr>
      <w:r>
        <w:t>a) i eller i närheten av tätorter,</w:t>
      </w:r>
    </w:p>
    <w:p w14:paraId="4BE3C07E" w14:textId="77777777" w:rsidR="00DE7975" w:rsidRDefault="00DE7975" w:rsidP="00DE7975">
      <w:pPr>
        <w:pStyle w:val="Brdtextmedindrag"/>
      </w:pPr>
      <w:r>
        <w:t xml:space="preserve">b) i ett kust- eller kustskärgårdsområde från Forsmark till </w:t>
      </w:r>
      <w:r>
        <w:rPr>
          <w:noProof/>
        </w:rPr>
        <w:t>Klockestrand</w:t>
      </w:r>
      <w:r>
        <w:t xml:space="preserve"> vid Ångermanälven eller från </w:t>
      </w:r>
      <w:r>
        <w:rPr>
          <w:noProof/>
        </w:rPr>
        <w:t>Skataudden</w:t>
      </w:r>
      <w:r>
        <w:t xml:space="preserve"> vid </w:t>
      </w:r>
      <w:r>
        <w:rPr>
          <w:noProof/>
        </w:rPr>
        <w:t>Näskefjärden</w:t>
      </w:r>
      <w:r>
        <w:t xml:space="preserve"> till gränsen mot Finland,</w:t>
      </w:r>
    </w:p>
    <w:p w14:paraId="7B5C7C35" w14:textId="77777777" w:rsidR="00DE7975" w:rsidRDefault="00DE7975" w:rsidP="00DE7975">
      <w:pPr>
        <w:pStyle w:val="Brdtextmedindrag"/>
      </w:pPr>
      <w:r>
        <w:t>c) på Gotland, eller</w:t>
      </w:r>
    </w:p>
    <w:p w14:paraId="261606AD" w14:textId="77777777" w:rsidR="00DE7975" w:rsidRDefault="00DE7975" w:rsidP="00DE7975">
      <w:pPr>
        <w:pStyle w:val="Brdtextmedindrag"/>
      </w:pPr>
      <w:r>
        <w:t xml:space="preserve">d) vid Vänern, Vättern, Mälaren, Siljan, Orsasjön, </w:t>
      </w:r>
      <w:r>
        <w:rPr>
          <w:noProof/>
        </w:rPr>
        <w:t>Skattungen</w:t>
      </w:r>
      <w:r>
        <w:t xml:space="preserve">, Oresjön eller </w:t>
      </w:r>
      <w:r>
        <w:rPr>
          <w:noProof/>
        </w:rPr>
        <w:t>Oreälven</w:t>
      </w:r>
      <w:r>
        <w:t xml:space="preserve"> mellan Orsasjön och </w:t>
      </w:r>
      <w:r>
        <w:rPr>
          <w:noProof/>
        </w:rPr>
        <w:t>Skattungen</w:t>
      </w:r>
      <w:r>
        <w:t>, om det råder stor efter</w:t>
      </w:r>
      <w:r>
        <w:softHyphen/>
        <w:t>frågan på mark för bebyggelse i området, och</w:t>
      </w:r>
    </w:p>
    <w:p w14:paraId="360AD36B" w14:textId="77777777" w:rsidR="00DE7975" w:rsidRDefault="00DE7975" w:rsidP="00DE7975">
      <w:pPr>
        <w:pStyle w:val="Brdtextmedindrag"/>
      </w:pPr>
      <w:r>
        <w:t xml:space="preserve">4. inte är ett kust- eller kustskärgårdsområde från gränsen mot Norge till Forsmark, utmed Ölands kust eller i Ångermanland från </w:t>
      </w:r>
      <w:r>
        <w:rPr>
          <w:noProof/>
        </w:rPr>
        <w:t>Klockestrand</w:t>
      </w:r>
      <w:r>
        <w:t xml:space="preserve"> vid Ångermanälven till </w:t>
      </w:r>
      <w:r>
        <w:rPr>
          <w:noProof/>
        </w:rPr>
        <w:t>Skataudden</w:t>
      </w:r>
      <w:r>
        <w:t xml:space="preserve"> vid </w:t>
      </w:r>
      <w:r>
        <w:rPr>
          <w:noProof/>
        </w:rPr>
        <w:t>Näskefjärden</w:t>
      </w:r>
      <w:r>
        <w:t>.</w:t>
      </w:r>
    </w:p>
    <w:tbl>
      <w:tblPr>
        <w:tblW w:w="5000" w:type="pct"/>
        <w:tblCellMar>
          <w:left w:w="125" w:type="dxa"/>
          <w:right w:w="125" w:type="dxa"/>
        </w:tblCellMar>
        <w:tblLook w:val="0000" w:firstRow="0" w:lastRow="0" w:firstColumn="0" w:lastColumn="0" w:noHBand="0" w:noVBand="0"/>
      </w:tblPr>
      <w:tblGrid>
        <w:gridCol w:w="2948"/>
        <w:gridCol w:w="2949"/>
      </w:tblGrid>
      <w:tr w:rsidR="00DE7975" w14:paraId="28426903" w14:textId="77777777" w:rsidTr="00DE7975">
        <w:tc>
          <w:tcPr>
            <w:tcW w:w="2500" w:type="pct"/>
            <w:shd w:val="clear" w:color="auto" w:fill="auto"/>
            <w:tcMar>
              <w:left w:w="0" w:type="dxa"/>
            </w:tcMar>
          </w:tcPr>
          <w:p w14:paraId="585D8F07" w14:textId="77777777" w:rsidR="00DE7975" w:rsidRDefault="00DE7975" w:rsidP="00DE7975">
            <w:pPr>
              <w:pStyle w:val="Brdtextmedindrag"/>
            </w:pPr>
            <w:r>
              <w:t>En översiktsplan enligt 3 kap. 1 </w:t>
            </w:r>
            <w:r w:rsidRPr="009A2D7F">
              <w:t>§</w:t>
            </w:r>
            <w:r w:rsidRPr="00B93B51">
              <w:t xml:space="preserve"> </w:t>
            </w:r>
            <w:r w:rsidRPr="008A5472">
              <w:rPr>
                <w:spacing w:val="-2"/>
              </w:rPr>
              <w:t>plan- och bygglagen (2010:900) ska</w:t>
            </w:r>
            <w:r w:rsidRPr="00B93B51">
              <w:t xml:space="preserve"> ge vägledning vid bedöm</w:t>
            </w:r>
            <w:r>
              <w:softHyphen/>
            </w:r>
            <w:r w:rsidRPr="00B93B51">
              <w:t>ning</w:t>
            </w:r>
            <w:r>
              <w:softHyphen/>
            </w:r>
            <w:r w:rsidRPr="00B93B51">
              <w:t xml:space="preserve">en av om en plats ligger inom ett sådant område som avses i första stycket. </w:t>
            </w:r>
            <w:r w:rsidRPr="00057B99">
              <w:t>Översiktsplanen är inte bindande.</w:t>
            </w:r>
          </w:p>
        </w:tc>
        <w:tc>
          <w:tcPr>
            <w:tcW w:w="2500" w:type="pct"/>
            <w:shd w:val="clear" w:color="auto" w:fill="auto"/>
            <w:tcMar>
              <w:right w:w="0" w:type="dxa"/>
            </w:tcMar>
          </w:tcPr>
          <w:p w14:paraId="1844F39C" w14:textId="77777777" w:rsidR="00DE7975" w:rsidRDefault="00DE7975" w:rsidP="00DE7975">
            <w:pPr>
              <w:pStyle w:val="Brdtextmedindrag"/>
            </w:pPr>
            <w:r>
              <w:t xml:space="preserve">En </w:t>
            </w:r>
            <w:r w:rsidRPr="00A83530">
              <w:rPr>
                <w:i/>
              </w:rPr>
              <w:t xml:space="preserve">aktuell </w:t>
            </w:r>
            <w:r>
              <w:t xml:space="preserve">översiktsplan enligt 3 kap. 1 </w:t>
            </w:r>
            <w:r w:rsidRPr="003C0B65">
              <w:rPr>
                <w:i/>
              </w:rPr>
              <w:t>och 25</w:t>
            </w:r>
            <w:r>
              <w:rPr>
                <w:i/>
              </w:rPr>
              <w:t> </w:t>
            </w:r>
            <w:r w:rsidRPr="003C0B65">
              <w:rPr>
                <w:i/>
              </w:rPr>
              <w:t>§</w:t>
            </w:r>
            <w:r w:rsidRPr="00A76B83">
              <w:t>§</w:t>
            </w:r>
            <w:r w:rsidRPr="00B93B51">
              <w:t xml:space="preserve"> plan- och bygg</w:t>
            </w:r>
            <w:r>
              <w:softHyphen/>
            </w:r>
            <w:r w:rsidRPr="00B93B51">
              <w:t>lagen (2010:900) ska ge vägledning vid bedömningen av om en plats ligger inom ett sådant område som avses i första stycket. Översikts</w:t>
            </w:r>
            <w:r>
              <w:softHyphen/>
            </w:r>
            <w:r w:rsidRPr="00B93B51">
              <w:t>planen är inte bindande.</w:t>
            </w:r>
          </w:p>
        </w:tc>
      </w:tr>
    </w:tbl>
    <w:p w14:paraId="16C35A8E" w14:textId="77777777" w:rsidR="00DE7975" w:rsidRPr="00811E52" w:rsidRDefault="00DE7975" w:rsidP="00DE7975">
      <w:pPr>
        <w:pStyle w:val="Slutstreck"/>
      </w:pPr>
      <w:r w:rsidRPr="00811E52">
        <w:t>                      </w:t>
      </w:r>
    </w:p>
    <w:p w14:paraId="0A8B4311" w14:textId="77777777" w:rsidR="00DE7975" w:rsidRDefault="00DE7975" w:rsidP="00DE7975">
      <w:pPr>
        <w:pStyle w:val="Brdtextmedindrag"/>
      </w:pPr>
      <w:r>
        <w:t>1. </w:t>
      </w:r>
      <w:r w:rsidRPr="00B93B51">
        <w:t xml:space="preserve">Denna lag träder i kraft den </w:t>
      </w:r>
      <w:r>
        <w:t xml:space="preserve">11 september </w:t>
      </w:r>
      <w:r w:rsidRPr="00B93B51">
        <w:t>202</w:t>
      </w:r>
      <w:r>
        <w:t>4</w:t>
      </w:r>
      <w:r w:rsidRPr="00B93B51">
        <w:t>.</w:t>
      </w:r>
    </w:p>
    <w:p w14:paraId="7FD15396" w14:textId="41C3404A" w:rsidR="00DE7975" w:rsidRDefault="00DE7975" w:rsidP="00DE7975">
      <w:pPr>
        <w:pStyle w:val="Brdtextmedindrag"/>
        <w:sectPr w:rsidR="00DE7975" w:rsidSect="00155500">
          <w:headerReference w:type="even" r:id="rId23"/>
          <w:headerReference w:type="default" r:id="rId24"/>
          <w:footerReference w:type="even" r:id="rId25"/>
          <w:footerReference w:type="default" r:id="rId26"/>
          <w:headerReference w:type="first" r:id="rId27"/>
          <w:footerReference w:type="first" r:id="rId28"/>
          <w:footnotePr>
            <w:numRestart w:val="eachSect"/>
          </w:footnotePr>
          <w:type w:val="continuous"/>
          <w:pgSz w:w="9356" w:h="13721" w:code="9"/>
          <w:pgMar w:top="794" w:right="2438" w:bottom="1191" w:left="1021" w:header="0" w:footer="709" w:gutter="0"/>
          <w:cols w:space="708"/>
          <w:docGrid w:linePitch="360"/>
        </w:sectPr>
      </w:pPr>
      <w:r>
        <w:t xml:space="preserve">2. Äldre bestämmelser gäller fortfarande </w:t>
      </w:r>
      <w:r w:rsidRPr="00B93B51">
        <w:t>vid prövningen av en fråga om upphävande av eller dispens från strandskyddet i ärenden som har på</w:t>
      </w:r>
      <w:r>
        <w:softHyphen/>
      </w:r>
      <w:r w:rsidRPr="00B93B51">
        <w:t>bör</w:t>
      </w:r>
      <w:r w:rsidR="004D7813">
        <w:softHyphen/>
      </w:r>
      <w:r w:rsidRPr="00B93B51">
        <w:t>jats före ikraftträdandet och</w:t>
      </w:r>
      <w:r>
        <w:t xml:space="preserve"> </w:t>
      </w:r>
      <w:r w:rsidRPr="00B93B51">
        <w:t>för mål och ärenden som avser överklagande av sådana ärenden till dess målet eller ärendet är slutligt avgjort.</w:t>
      </w:r>
    </w:p>
    <w:p w14:paraId="4227F863" w14:textId="6696849F" w:rsidR="00DE7975" w:rsidRDefault="00DE7975" w:rsidP="00FC19E0">
      <w:pPr>
        <w:pStyle w:val="Rubrik2"/>
        <w:spacing w:before="0"/>
      </w:pPr>
      <w:bookmarkStart w:id="7" w:name="_Toc19000311"/>
      <w:bookmarkStart w:id="8" w:name="_Toc23845160"/>
      <w:r>
        <w:lastRenderedPageBreak/>
        <w:t>Förslag till lag om ändring i plan- och bygglagen (2010:900)</w:t>
      </w:r>
      <w:bookmarkEnd w:id="7"/>
      <w:bookmarkEnd w:id="8"/>
    </w:p>
    <w:p w14:paraId="376AC3CE" w14:textId="3BD97557" w:rsidR="00DE7975" w:rsidRPr="00204352" w:rsidRDefault="00DE7975" w:rsidP="00DE7975">
      <w:pPr>
        <w:pStyle w:val="Brdtext"/>
      </w:pPr>
      <w:r w:rsidRPr="00D44E93">
        <w:t>Härigenom föreskrivs i fråga om plan- och bygglagen (2010:900)</w:t>
      </w:r>
      <w:r>
        <w:rPr>
          <w:rStyle w:val="Fotnotsreferens"/>
        </w:rPr>
        <w:footnoteReference w:id="3"/>
      </w:r>
    </w:p>
    <w:p w14:paraId="6F420DA0" w14:textId="0EEC8DAA" w:rsidR="00DE7975" w:rsidRPr="00F827AE" w:rsidRDefault="00DE7975" w:rsidP="00DE7975">
      <w:pPr>
        <w:pStyle w:val="Brdtextmedindrag"/>
        <w:rPr>
          <w:spacing w:val="-2"/>
        </w:rPr>
      </w:pPr>
      <w:r w:rsidRPr="00F827AE">
        <w:rPr>
          <w:i/>
          <w:spacing w:val="-2"/>
        </w:rPr>
        <w:t>dels</w:t>
      </w:r>
      <w:r w:rsidRPr="00F827AE">
        <w:rPr>
          <w:spacing w:val="-2"/>
        </w:rPr>
        <w:t xml:space="preserve"> att nuvarande 5 kap. 11 a</w:t>
      </w:r>
      <w:r w:rsidR="00F827AE" w:rsidRPr="00F827AE">
        <w:rPr>
          <w:spacing w:val="-2"/>
        </w:rPr>
        <w:t>–</w:t>
      </w:r>
      <w:r w:rsidRPr="00F827AE">
        <w:rPr>
          <w:spacing w:val="-2"/>
        </w:rPr>
        <w:t>11 c §§ ska betecknas 5 kap. 11 c</w:t>
      </w:r>
      <w:r w:rsidR="00F827AE" w:rsidRPr="00F827AE">
        <w:rPr>
          <w:spacing w:val="-2"/>
        </w:rPr>
        <w:t>–</w:t>
      </w:r>
      <w:r w:rsidRPr="00F827AE">
        <w:rPr>
          <w:spacing w:val="-2"/>
        </w:rPr>
        <w:t xml:space="preserve">11 e §§, </w:t>
      </w:r>
    </w:p>
    <w:p w14:paraId="54119ECC" w14:textId="77777777" w:rsidR="00DE7975" w:rsidRDefault="00DE7975" w:rsidP="00DE7975">
      <w:pPr>
        <w:pStyle w:val="Brdtextmedindrag"/>
      </w:pPr>
      <w:r w:rsidRPr="00D44E93">
        <w:rPr>
          <w:i/>
        </w:rPr>
        <w:t>dels</w:t>
      </w:r>
      <w:r w:rsidRPr="00D44E93">
        <w:t xml:space="preserve"> att 3 kap. 2–10</w:t>
      </w:r>
      <w:r>
        <w:t xml:space="preserve"> och</w:t>
      </w:r>
      <w:r w:rsidRPr="00D44E93">
        <w:t xml:space="preserve"> 12–28 §§, 4 kap. 33 b och 34 §§, 5 kap. 6–7 a, 11, </w:t>
      </w:r>
      <w:r>
        <w:t xml:space="preserve">14, </w:t>
      </w:r>
      <w:r w:rsidRPr="00D44E93">
        <w:t>18</w:t>
      </w:r>
      <w:r>
        <w:t>, 18 a</w:t>
      </w:r>
      <w:r w:rsidRPr="00D44E93">
        <w:t xml:space="preserve">, </w:t>
      </w:r>
      <w:r>
        <w:t xml:space="preserve">22, </w:t>
      </w:r>
      <w:r w:rsidRPr="00D44E93">
        <w:t>25, 32</w:t>
      </w:r>
      <w:r>
        <w:t>, 38 a, 38 b</w:t>
      </w:r>
      <w:r w:rsidRPr="00D44E93">
        <w:t xml:space="preserve"> och 39 §§, 7 kap. </w:t>
      </w:r>
      <w:r>
        <w:t>1, 3, 5</w:t>
      </w:r>
      <w:r w:rsidRPr="00D44E93">
        <w:t>–</w:t>
      </w:r>
      <w:r>
        <w:t>7</w:t>
      </w:r>
      <w:r w:rsidRPr="00D44E93">
        <w:t xml:space="preserve"> och </w:t>
      </w:r>
      <w:r>
        <w:t>10</w:t>
      </w:r>
      <w:r w:rsidRPr="00D44E93">
        <w:t> §§, 11 kap. 10 §, 13 kap</w:t>
      </w:r>
      <w:r>
        <w:t>.</w:t>
      </w:r>
      <w:r w:rsidRPr="00D44E93">
        <w:t xml:space="preserve"> 1</w:t>
      </w:r>
      <w:r>
        <w:t>, 2</w:t>
      </w:r>
      <w:r w:rsidRPr="00D44E93">
        <w:t> </w:t>
      </w:r>
      <w:r>
        <w:t>och 4 §</w:t>
      </w:r>
      <w:r w:rsidRPr="00D44E93">
        <w:t>§, 16 kap. 1 och 1 a §§ och rubrik</w:t>
      </w:r>
      <w:r>
        <w:softHyphen/>
      </w:r>
      <w:r w:rsidRPr="00D44E93">
        <w:t>erna närmast före 3 kap. 7</w:t>
      </w:r>
      <w:r>
        <w:t xml:space="preserve"> </w:t>
      </w:r>
      <w:r w:rsidRPr="00D44E93">
        <w:t xml:space="preserve">och </w:t>
      </w:r>
      <w:r>
        <w:t>12</w:t>
      </w:r>
      <w:r w:rsidRPr="00D44E93">
        <w:t xml:space="preserve"> §§ ska ha följande lydelse, </w:t>
      </w:r>
    </w:p>
    <w:p w14:paraId="4305D2B3" w14:textId="77777777" w:rsidR="00DE7975" w:rsidRPr="004B3507" w:rsidRDefault="00DE7975" w:rsidP="00DE7975">
      <w:pPr>
        <w:pStyle w:val="Brdtextmedindrag"/>
        <w:rPr>
          <w:i/>
        </w:rPr>
      </w:pPr>
      <w:r w:rsidRPr="004B3507">
        <w:rPr>
          <w:i/>
        </w:rPr>
        <w:t>dels</w:t>
      </w:r>
      <w:r>
        <w:rPr>
          <w:i/>
        </w:rPr>
        <w:t xml:space="preserve"> </w:t>
      </w:r>
      <w:r>
        <w:t xml:space="preserve">att rubrikerna närmast före </w:t>
      </w:r>
      <w:r w:rsidRPr="003F3D74">
        <w:t>3 kap. 2</w:t>
      </w:r>
      <w:r>
        <w:t>3</w:t>
      </w:r>
      <w:r w:rsidRPr="003F3D74">
        <w:t> </w:t>
      </w:r>
      <w:r>
        <w:t>och</w:t>
      </w:r>
      <w:r w:rsidRPr="003F3D74">
        <w:t xml:space="preserve"> 2</w:t>
      </w:r>
      <w:r>
        <w:t>7</w:t>
      </w:r>
      <w:r w:rsidRPr="003F3D74">
        <w:t> §§</w:t>
      </w:r>
      <w:r>
        <w:t xml:space="preserve"> ska sättas närmast före 3 kap. 27 respektive 23 §, </w:t>
      </w:r>
    </w:p>
    <w:p w14:paraId="5170E7A8" w14:textId="77777777" w:rsidR="00DE7975" w:rsidRPr="00D44E93" w:rsidRDefault="00DE7975" w:rsidP="00DE7975">
      <w:pPr>
        <w:pStyle w:val="Brdtextmedindrag"/>
      </w:pPr>
      <w:r w:rsidRPr="00D44E93">
        <w:rPr>
          <w:i/>
        </w:rPr>
        <w:t>dels</w:t>
      </w:r>
      <w:r w:rsidRPr="00D44E93">
        <w:t xml:space="preserve"> att det ska införas </w:t>
      </w:r>
      <w:r>
        <w:t>sju</w:t>
      </w:r>
      <w:r w:rsidRPr="00D44E93">
        <w:t xml:space="preserve"> nya paragrafer, 3 kap. 6 a, 6 b, </w:t>
      </w:r>
      <w:r>
        <w:t xml:space="preserve">9 a, </w:t>
      </w:r>
      <w:r w:rsidRPr="00D44E93">
        <w:t xml:space="preserve">18 a </w:t>
      </w:r>
      <w:r>
        <w:t xml:space="preserve">och </w:t>
      </w:r>
      <w:r w:rsidRPr="00D44E93">
        <w:t>19 a §§</w:t>
      </w:r>
      <w:r>
        <w:t xml:space="preserve"> och 5 kap. 11 a och 11 b §§</w:t>
      </w:r>
      <w:r w:rsidRPr="00D44E93">
        <w:t>, och närmast före 3 kap. 2</w:t>
      </w:r>
      <w:r w:rsidRPr="00A407F7">
        <w:t xml:space="preserve"> </w:t>
      </w:r>
      <w:r>
        <w:t xml:space="preserve">och </w:t>
      </w:r>
      <w:r w:rsidRPr="00D44E93">
        <w:t>3</w:t>
      </w:r>
      <w:r>
        <w:t> </w:t>
      </w:r>
      <w:r w:rsidRPr="00D44E93">
        <w:t xml:space="preserve">§§ nya rubriker av följande lydelse. </w:t>
      </w:r>
    </w:p>
    <w:p w14:paraId="7373EE92" w14:textId="77777777" w:rsidR="00DE7975" w:rsidRDefault="00DE7975" w:rsidP="00DE7975">
      <w:pPr>
        <w:pStyle w:val="Brdtext"/>
      </w:pPr>
    </w:p>
    <w:tbl>
      <w:tblPr>
        <w:tblW w:w="5000" w:type="pct"/>
        <w:tblCellMar>
          <w:left w:w="125" w:type="dxa"/>
          <w:right w:w="125" w:type="dxa"/>
        </w:tblCellMar>
        <w:tblLook w:val="0000" w:firstRow="0" w:lastRow="0" w:firstColumn="0" w:lastColumn="0" w:noHBand="0" w:noVBand="0"/>
      </w:tblPr>
      <w:tblGrid>
        <w:gridCol w:w="2948"/>
        <w:gridCol w:w="2949"/>
      </w:tblGrid>
      <w:tr w:rsidR="00DE7975" w:rsidRPr="005B0E77" w14:paraId="6A1C23C6" w14:textId="77777777" w:rsidTr="00DE7975">
        <w:tc>
          <w:tcPr>
            <w:tcW w:w="2500" w:type="pct"/>
            <w:shd w:val="clear" w:color="auto" w:fill="auto"/>
            <w:tcMar>
              <w:left w:w="0" w:type="dxa"/>
            </w:tcMar>
          </w:tcPr>
          <w:p w14:paraId="41944F60" w14:textId="77777777" w:rsidR="00DE7975" w:rsidRPr="005B0E77" w:rsidRDefault="00DE7975" w:rsidP="00DE7975">
            <w:pPr>
              <w:pStyle w:val="Brdtext"/>
              <w:rPr>
                <w:i/>
              </w:rPr>
            </w:pPr>
            <w:r w:rsidRPr="005B0E77">
              <w:rPr>
                <w:i/>
              </w:rPr>
              <w:t>Nuvarande lydelse</w:t>
            </w:r>
          </w:p>
        </w:tc>
        <w:tc>
          <w:tcPr>
            <w:tcW w:w="2500" w:type="pct"/>
            <w:shd w:val="clear" w:color="auto" w:fill="auto"/>
            <w:tcMar>
              <w:right w:w="0" w:type="dxa"/>
            </w:tcMar>
          </w:tcPr>
          <w:p w14:paraId="71B5E4EC" w14:textId="77777777" w:rsidR="00DE7975" w:rsidRPr="005B0E77" w:rsidRDefault="00DE7975" w:rsidP="00DE7975">
            <w:pPr>
              <w:pStyle w:val="Brdtext"/>
              <w:rPr>
                <w:i/>
              </w:rPr>
            </w:pPr>
            <w:r w:rsidRPr="005B0E77">
              <w:rPr>
                <w:i/>
              </w:rPr>
              <w:t>Föreslagen lydelse</w:t>
            </w:r>
          </w:p>
        </w:tc>
      </w:tr>
    </w:tbl>
    <w:p w14:paraId="54954E73" w14:textId="68D58474" w:rsidR="00DE7975" w:rsidRDefault="00DE7975" w:rsidP="00DE7975">
      <w:pPr>
        <w:pStyle w:val="Brdtext"/>
        <w:spacing w:before="230"/>
        <w:jc w:val="center"/>
        <w:rPr>
          <w:b/>
        </w:rPr>
      </w:pPr>
      <w:r>
        <w:rPr>
          <w:b/>
        </w:rPr>
        <w:t>3 kap.</w:t>
      </w:r>
    </w:p>
    <w:p w14:paraId="624755E5" w14:textId="77777777" w:rsidR="00DE7975" w:rsidRPr="00204352" w:rsidRDefault="00DE7975" w:rsidP="00DE7975">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DE7975" w14:paraId="69D7EBDA" w14:textId="77777777" w:rsidTr="00DE7975">
        <w:tc>
          <w:tcPr>
            <w:tcW w:w="2500" w:type="pct"/>
            <w:shd w:val="clear" w:color="auto" w:fill="auto"/>
            <w:tcMar>
              <w:left w:w="0" w:type="dxa"/>
            </w:tcMar>
          </w:tcPr>
          <w:p w14:paraId="6D3591A0" w14:textId="77777777" w:rsidR="00DE7975" w:rsidRDefault="00DE7975" w:rsidP="00DE7975">
            <w:pPr>
              <w:pStyle w:val="Brdtextmedindrag"/>
            </w:pPr>
          </w:p>
        </w:tc>
        <w:tc>
          <w:tcPr>
            <w:tcW w:w="2500" w:type="pct"/>
            <w:shd w:val="clear" w:color="auto" w:fill="auto"/>
            <w:tcMar>
              <w:right w:w="0" w:type="dxa"/>
            </w:tcMar>
          </w:tcPr>
          <w:p w14:paraId="3B208696" w14:textId="77777777" w:rsidR="00DE7975" w:rsidRPr="002B1FAB" w:rsidRDefault="00DE7975" w:rsidP="00DE7975">
            <w:pPr>
              <w:pStyle w:val="Brdtextmedindrag"/>
              <w:ind w:firstLine="0"/>
              <w:rPr>
                <w:b/>
                <w:i/>
              </w:rPr>
            </w:pPr>
            <w:r w:rsidRPr="002B1FAB">
              <w:rPr>
                <w:b/>
                <w:i/>
              </w:rPr>
              <w:t>Översiktsplanens syfte</w:t>
            </w:r>
          </w:p>
        </w:tc>
      </w:tr>
    </w:tbl>
    <w:p w14:paraId="1B7FEF5A" w14:textId="77777777" w:rsidR="00DE7975" w:rsidRDefault="00DE7975" w:rsidP="00DE7975">
      <w:pPr>
        <w:pStyle w:val="Brdtext"/>
      </w:pPr>
    </w:p>
    <w:p w14:paraId="160E0B6B" w14:textId="77777777" w:rsidR="00DE7975" w:rsidRDefault="00DE7975" w:rsidP="00DE7975">
      <w:pPr>
        <w:pStyle w:val="Brdtext"/>
        <w:jc w:val="center"/>
      </w:pPr>
      <w:r>
        <w:t>2 §</w:t>
      </w:r>
    </w:p>
    <w:tbl>
      <w:tblPr>
        <w:tblW w:w="5000" w:type="pct"/>
        <w:tblCellMar>
          <w:left w:w="125" w:type="dxa"/>
          <w:right w:w="125" w:type="dxa"/>
        </w:tblCellMar>
        <w:tblLook w:val="0000" w:firstRow="0" w:lastRow="0" w:firstColumn="0" w:lastColumn="0" w:noHBand="0" w:noVBand="0"/>
      </w:tblPr>
      <w:tblGrid>
        <w:gridCol w:w="2948"/>
        <w:gridCol w:w="2949"/>
      </w:tblGrid>
      <w:tr w:rsidR="00DE7975" w14:paraId="4E8BA888" w14:textId="77777777" w:rsidTr="00DE7975">
        <w:tc>
          <w:tcPr>
            <w:tcW w:w="2500" w:type="pct"/>
            <w:shd w:val="clear" w:color="auto" w:fill="auto"/>
            <w:tcMar>
              <w:left w:w="0" w:type="dxa"/>
            </w:tcMar>
          </w:tcPr>
          <w:p w14:paraId="33D8B26E" w14:textId="77777777" w:rsidR="00DE7975" w:rsidRDefault="00DE7975" w:rsidP="00DE7975">
            <w:pPr>
              <w:pStyle w:val="Brdtextmedindrag"/>
            </w:pPr>
            <w:r w:rsidRPr="005C6DAE">
              <w:t>Översiktsplanen ska ange inrikt</w:t>
            </w:r>
            <w:r>
              <w:softHyphen/>
            </w:r>
            <w:r w:rsidRPr="005C6DAE">
              <w:t>ningen för den långsiktiga utveck</w:t>
            </w:r>
            <w:r>
              <w:softHyphen/>
            </w:r>
            <w:r w:rsidRPr="005C6DAE">
              <w:t xml:space="preserve">lingen av den fysiska miljön. </w:t>
            </w:r>
            <w:r w:rsidRPr="005B71FC">
              <w:rPr>
                <w:i/>
              </w:rPr>
              <w:t>Planen ska ge vägledning för beslut om hur mark- och vattenområden ska användas och hur den byggda miljön ska användas, utvecklas och bevaras.</w:t>
            </w:r>
          </w:p>
        </w:tc>
        <w:tc>
          <w:tcPr>
            <w:tcW w:w="2500" w:type="pct"/>
            <w:shd w:val="clear" w:color="auto" w:fill="auto"/>
            <w:tcMar>
              <w:right w:w="0" w:type="dxa"/>
            </w:tcMar>
          </w:tcPr>
          <w:p w14:paraId="1B420665" w14:textId="77777777" w:rsidR="00DE7975" w:rsidRDefault="00DE7975" w:rsidP="00DE7975">
            <w:pPr>
              <w:pStyle w:val="Brdtextmedindrag"/>
            </w:pPr>
            <w:r>
              <w:t>Översiktsplanen ska ange inrikt</w:t>
            </w:r>
            <w:r>
              <w:softHyphen/>
              <w:t>ningen för den långsiktiga utveck</w:t>
            </w:r>
            <w:r>
              <w:softHyphen/>
              <w:t xml:space="preserve">lingen av den fysiska miljön. </w:t>
            </w:r>
          </w:p>
          <w:p w14:paraId="4EFC21C3" w14:textId="77777777" w:rsidR="00DE7975" w:rsidRDefault="00DE7975" w:rsidP="00DE7975">
            <w:pPr>
              <w:pStyle w:val="Brdtextmedindrag"/>
            </w:pPr>
            <w:r>
              <w:t xml:space="preserve"> </w:t>
            </w:r>
          </w:p>
          <w:p w14:paraId="39A82436" w14:textId="77777777" w:rsidR="00DE7975" w:rsidRDefault="00DE7975" w:rsidP="00DE7975">
            <w:pPr>
              <w:pStyle w:val="Brdtextmedindrag"/>
            </w:pPr>
            <w:r>
              <w:tab/>
            </w:r>
          </w:p>
          <w:p w14:paraId="0281F474" w14:textId="77777777" w:rsidR="00DE7975" w:rsidRDefault="00DE7975" w:rsidP="00DE7975">
            <w:pPr>
              <w:pStyle w:val="Brdtextmedindrag"/>
            </w:pPr>
          </w:p>
        </w:tc>
      </w:tr>
      <w:tr w:rsidR="00DE7975" w14:paraId="09C5B73F" w14:textId="77777777" w:rsidTr="00DE7975">
        <w:tc>
          <w:tcPr>
            <w:tcW w:w="2500" w:type="pct"/>
            <w:shd w:val="clear" w:color="auto" w:fill="auto"/>
            <w:tcMar>
              <w:left w:w="0" w:type="dxa"/>
            </w:tcMar>
          </w:tcPr>
          <w:p w14:paraId="5ECD518F" w14:textId="77777777" w:rsidR="00DE7975" w:rsidRDefault="00DE7975" w:rsidP="00DE7975">
            <w:pPr>
              <w:pStyle w:val="Brdtextmedindrag"/>
            </w:pPr>
          </w:p>
        </w:tc>
        <w:tc>
          <w:tcPr>
            <w:tcW w:w="2500" w:type="pct"/>
            <w:shd w:val="clear" w:color="auto" w:fill="auto"/>
            <w:tcMar>
              <w:right w:w="0" w:type="dxa"/>
            </w:tcMar>
          </w:tcPr>
          <w:p w14:paraId="05BEB7DD" w14:textId="0436F515" w:rsidR="00DE7975" w:rsidRPr="005C6DAE" w:rsidRDefault="00DE7975" w:rsidP="00CA7DE3">
            <w:pPr>
              <w:pStyle w:val="Brdtextmedindrag"/>
              <w:rPr>
                <w:i/>
              </w:rPr>
            </w:pPr>
            <w:r w:rsidRPr="005C6DAE">
              <w:rPr>
                <w:i/>
              </w:rPr>
              <w:t xml:space="preserve">Planen ska </w:t>
            </w:r>
            <w:r>
              <w:rPr>
                <w:i/>
              </w:rPr>
              <w:t xml:space="preserve">även </w:t>
            </w:r>
            <w:r w:rsidRPr="005C6DAE">
              <w:rPr>
                <w:i/>
              </w:rPr>
              <w:t xml:space="preserve">ge vägledning för beslut om </w:t>
            </w:r>
          </w:p>
          <w:p w14:paraId="00A055C2" w14:textId="3FCBB294" w:rsidR="00DE7975" w:rsidRPr="005C6DAE" w:rsidRDefault="00DE7975" w:rsidP="00CA7DE3">
            <w:pPr>
              <w:pStyle w:val="Brdtextmedindrag"/>
              <w:rPr>
                <w:i/>
              </w:rPr>
            </w:pPr>
            <w:r>
              <w:rPr>
                <w:i/>
              </w:rPr>
              <w:t>1. </w:t>
            </w:r>
            <w:r w:rsidR="00922AC5">
              <w:rPr>
                <w:i/>
              </w:rPr>
              <w:t xml:space="preserve">hur </w:t>
            </w:r>
            <w:r w:rsidRPr="005C6DAE">
              <w:rPr>
                <w:i/>
              </w:rPr>
              <w:t>mark- och vattenområden ska användas, och</w:t>
            </w:r>
          </w:p>
          <w:p w14:paraId="220696FF" w14:textId="6DBC63E3" w:rsidR="00DE7975" w:rsidRPr="005C6DAE" w:rsidRDefault="00DE7975" w:rsidP="00CA7DE3">
            <w:pPr>
              <w:pStyle w:val="Brdtextmedindrag"/>
              <w:rPr>
                <w:i/>
              </w:rPr>
            </w:pPr>
            <w:r>
              <w:rPr>
                <w:i/>
              </w:rPr>
              <w:t>2. </w:t>
            </w:r>
            <w:r w:rsidR="00922AC5">
              <w:rPr>
                <w:i/>
              </w:rPr>
              <w:t xml:space="preserve">hur </w:t>
            </w:r>
            <w:r w:rsidRPr="005C6DAE">
              <w:rPr>
                <w:i/>
              </w:rPr>
              <w:t>den byggda miljön ska an-vändas, utvecklas och bevaras.</w:t>
            </w:r>
          </w:p>
          <w:p w14:paraId="71DB6BDB" w14:textId="77777777" w:rsidR="00DE7975" w:rsidRDefault="00DE7975" w:rsidP="00DE7975">
            <w:pPr>
              <w:pStyle w:val="Brdtextmedindrag"/>
            </w:pPr>
            <w:r w:rsidRPr="005C6DAE">
              <w:rPr>
                <w:i/>
              </w:rPr>
              <w:t>Planen är inte bindande.</w:t>
            </w:r>
          </w:p>
        </w:tc>
      </w:tr>
    </w:tbl>
    <w:p w14:paraId="01139F5E" w14:textId="77777777" w:rsidR="00DE7975" w:rsidRDefault="00DE7975" w:rsidP="00DE7975">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DE7975" w:rsidRPr="005C6DAE" w14:paraId="48B5A193" w14:textId="77777777" w:rsidTr="00DE7975">
        <w:tc>
          <w:tcPr>
            <w:tcW w:w="2500" w:type="pct"/>
            <w:shd w:val="clear" w:color="auto" w:fill="auto"/>
            <w:tcMar>
              <w:left w:w="0" w:type="dxa"/>
            </w:tcMar>
          </w:tcPr>
          <w:p w14:paraId="7718460C" w14:textId="77777777" w:rsidR="00DE7975" w:rsidRDefault="00DE7975" w:rsidP="00DE7975">
            <w:pPr>
              <w:pStyle w:val="Brdtextmedindrag"/>
              <w:keepNext/>
            </w:pPr>
          </w:p>
        </w:tc>
        <w:tc>
          <w:tcPr>
            <w:tcW w:w="2500" w:type="pct"/>
            <w:shd w:val="clear" w:color="auto" w:fill="auto"/>
            <w:tcMar>
              <w:right w:w="0" w:type="dxa"/>
            </w:tcMar>
          </w:tcPr>
          <w:p w14:paraId="79443517" w14:textId="77777777" w:rsidR="00DE7975" w:rsidRPr="005C6DAE" w:rsidRDefault="00DE7975" w:rsidP="00DE7975">
            <w:pPr>
              <w:pStyle w:val="Brdtextmedindrag"/>
              <w:keepNext/>
              <w:ind w:firstLine="0"/>
              <w:jc w:val="left"/>
              <w:rPr>
                <w:b/>
                <w:i/>
              </w:rPr>
            </w:pPr>
            <w:r w:rsidRPr="005C6DAE">
              <w:rPr>
                <w:b/>
                <w:i/>
              </w:rPr>
              <w:t>Översiktsplanens innehåll</w:t>
            </w:r>
          </w:p>
        </w:tc>
      </w:tr>
    </w:tbl>
    <w:p w14:paraId="7B0465BB" w14:textId="77777777" w:rsidR="00DE7975" w:rsidRDefault="00DE7975" w:rsidP="00DE7975">
      <w:pPr>
        <w:pStyle w:val="Brdtext"/>
        <w:keepNext/>
        <w:jc w:val="center"/>
      </w:pPr>
    </w:p>
    <w:p w14:paraId="72BFB543" w14:textId="77777777" w:rsidR="00DE7975" w:rsidRDefault="00DE7975" w:rsidP="00DE7975">
      <w:pPr>
        <w:pStyle w:val="Brdtext"/>
        <w:keepNext/>
        <w:jc w:val="center"/>
      </w:pPr>
      <w:r>
        <w:t>3 §</w:t>
      </w:r>
    </w:p>
    <w:tbl>
      <w:tblPr>
        <w:tblW w:w="5000" w:type="pct"/>
        <w:tblCellMar>
          <w:left w:w="125" w:type="dxa"/>
          <w:right w:w="125" w:type="dxa"/>
        </w:tblCellMar>
        <w:tblLook w:val="0000" w:firstRow="0" w:lastRow="0" w:firstColumn="0" w:lastColumn="0" w:noHBand="0" w:noVBand="0"/>
      </w:tblPr>
      <w:tblGrid>
        <w:gridCol w:w="2948"/>
        <w:gridCol w:w="2949"/>
      </w:tblGrid>
      <w:tr w:rsidR="00DE7975" w14:paraId="7E91E957" w14:textId="77777777" w:rsidTr="006D3F32">
        <w:tc>
          <w:tcPr>
            <w:tcW w:w="2500" w:type="pct"/>
            <w:shd w:val="clear" w:color="auto" w:fill="auto"/>
            <w:tcMar>
              <w:left w:w="0" w:type="dxa"/>
            </w:tcMar>
          </w:tcPr>
          <w:p w14:paraId="3F99AEC5" w14:textId="77777777" w:rsidR="00DE7975" w:rsidRPr="005B71FC" w:rsidRDefault="00DE7975" w:rsidP="00DE7975">
            <w:pPr>
              <w:pStyle w:val="Brdtextmedindrag"/>
              <w:rPr>
                <w:i/>
              </w:rPr>
            </w:pPr>
            <w:r w:rsidRPr="005B71FC">
              <w:rPr>
                <w:i/>
              </w:rPr>
              <w:t>Översiktsplanen är inte bind</w:t>
            </w:r>
            <w:r>
              <w:rPr>
                <w:i/>
              </w:rPr>
              <w:softHyphen/>
              <w:t>an</w:t>
            </w:r>
            <w:r>
              <w:rPr>
                <w:i/>
              </w:rPr>
              <w:softHyphen/>
            </w:r>
            <w:r w:rsidRPr="005B71FC">
              <w:rPr>
                <w:i/>
              </w:rPr>
              <w:t>de.</w:t>
            </w:r>
          </w:p>
        </w:tc>
        <w:tc>
          <w:tcPr>
            <w:tcW w:w="2500" w:type="pct"/>
            <w:shd w:val="clear" w:color="auto" w:fill="auto"/>
            <w:tcMar>
              <w:right w:w="0" w:type="dxa"/>
            </w:tcMar>
          </w:tcPr>
          <w:p w14:paraId="7AF405DD" w14:textId="14615912" w:rsidR="00DE7975" w:rsidRDefault="00DE7975" w:rsidP="00922AC5">
            <w:pPr>
              <w:pStyle w:val="Brdtextmedindrag"/>
            </w:pPr>
            <w:r>
              <w:rPr>
                <w:i/>
              </w:rPr>
              <w:t xml:space="preserve">Kommunen ska i </w:t>
            </w:r>
            <w:r w:rsidRPr="005B71FC">
              <w:rPr>
                <w:i/>
              </w:rPr>
              <w:t xml:space="preserve">översiktsplanen </w:t>
            </w:r>
            <w:r>
              <w:rPr>
                <w:i/>
              </w:rPr>
              <w:t xml:space="preserve">redovisa </w:t>
            </w:r>
            <w:r w:rsidRPr="005B71FC">
              <w:rPr>
                <w:i/>
              </w:rPr>
              <w:t xml:space="preserve">grunddragen </w:t>
            </w:r>
            <w:r w:rsidR="00922AC5">
              <w:rPr>
                <w:i/>
              </w:rPr>
              <w:t>i fråga om</w:t>
            </w:r>
            <w:r w:rsidR="00922AC5" w:rsidRPr="005B71FC">
              <w:rPr>
                <w:i/>
              </w:rPr>
              <w:t xml:space="preserve"> </w:t>
            </w:r>
            <w:r w:rsidRPr="005B71FC">
              <w:rPr>
                <w:i/>
              </w:rPr>
              <w:t>den av</w:t>
            </w:r>
            <w:r>
              <w:rPr>
                <w:i/>
              </w:rPr>
              <w:softHyphen/>
            </w:r>
            <w:r w:rsidRPr="005B71FC">
              <w:rPr>
                <w:i/>
              </w:rPr>
              <w:t>sedda användningen av mark- och vatten</w:t>
            </w:r>
            <w:r>
              <w:rPr>
                <w:i/>
              </w:rPr>
              <w:softHyphen/>
            </w:r>
            <w:r w:rsidRPr="005B71FC">
              <w:rPr>
                <w:i/>
              </w:rPr>
              <w:t>om</w:t>
            </w:r>
            <w:r>
              <w:rPr>
                <w:i/>
              </w:rPr>
              <w:softHyphen/>
            </w:r>
            <w:r w:rsidRPr="005B71FC">
              <w:rPr>
                <w:i/>
              </w:rPr>
              <w:t xml:space="preserve">råden för hela </w:t>
            </w:r>
            <w:r w:rsidRPr="00922AC5">
              <w:rPr>
                <w:i/>
                <w:spacing w:val="-2"/>
              </w:rPr>
              <w:t>kom</w:t>
            </w:r>
            <w:r w:rsidRPr="00922AC5">
              <w:rPr>
                <w:i/>
                <w:spacing w:val="-2"/>
              </w:rPr>
              <w:softHyphen/>
              <w:t>munen. Grunddragen ska fram</w:t>
            </w:r>
            <w:r w:rsidR="00922AC5" w:rsidRPr="00922AC5">
              <w:rPr>
                <w:i/>
                <w:spacing w:val="-2"/>
              </w:rPr>
              <w:softHyphen/>
            </w:r>
            <w:r>
              <w:rPr>
                <w:i/>
              </w:rPr>
              <w:t xml:space="preserve">gå av en karta. </w:t>
            </w:r>
          </w:p>
        </w:tc>
      </w:tr>
      <w:tr w:rsidR="00DE7975" w14:paraId="71FF2A2C" w14:textId="77777777" w:rsidTr="00DE7975">
        <w:tc>
          <w:tcPr>
            <w:tcW w:w="2500" w:type="pct"/>
            <w:shd w:val="clear" w:color="auto" w:fill="auto"/>
            <w:tcMar>
              <w:left w:w="0" w:type="dxa"/>
            </w:tcMar>
          </w:tcPr>
          <w:p w14:paraId="3EB1AAC3" w14:textId="77777777" w:rsidR="00DE7975" w:rsidRPr="005B71FC" w:rsidRDefault="00DE7975" w:rsidP="00DE7975">
            <w:pPr>
              <w:pStyle w:val="Brdtextmedindrag"/>
              <w:rPr>
                <w:i/>
              </w:rPr>
            </w:pPr>
          </w:p>
        </w:tc>
        <w:tc>
          <w:tcPr>
            <w:tcW w:w="2500" w:type="pct"/>
            <w:shd w:val="clear" w:color="auto" w:fill="auto"/>
            <w:tcMar>
              <w:right w:w="0" w:type="dxa"/>
            </w:tcMar>
          </w:tcPr>
          <w:p w14:paraId="40F0D3EE" w14:textId="77777777" w:rsidR="00DE7975" w:rsidRDefault="00DE7975" w:rsidP="00DE7975">
            <w:pPr>
              <w:pStyle w:val="Brdtextmedindrag"/>
              <w:rPr>
                <w:i/>
              </w:rPr>
            </w:pPr>
            <w:r w:rsidRPr="005B71FC">
              <w:rPr>
                <w:i/>
              </w:rPr>
              <w:t xml:space="preserve">Av planen ska </w:t>
            </w:r>
            <w:r>
              <w:rPr>
                <w:i/>
              </w:rPr>
              <w:t xml:space="preserve">det </w:t>
            </w:r>
            <w:r w:rsidRPr="005B71FC">
              <w:rPr>
                <w:i/>
              </w:rPr>
              <w:t xml:space="preserve">även framgå </w:t>
            </w:r>
            <w:r>
              <w:rPr>
                <w:i/>
              </w:rPr>
              <w:t>hur</w:t>
            </w:r>
            <w:r w:rsidRPr="005B71FC">
              <w:rPr>
                <w:i/>
              </w:rPr>
              <w:t xml:space="preserve"> kom</w:t>
            </w:r>
            <w:r>
              <w:rPr>
                <w:i/>
              </w:rPr>
              <w:softHyphen/>
            </w:r>
            <w:r w:rsidRPr="005B71FC">
              <w:rPr>
                <w:i/>
              </w:rPr>
              <w:t>munen</w:t>
            </w:r>
            <w:r>
              <w:rPr>
                <w:i/>
              </w:rPr>
              <w:t xml:space="preserve"> anser att </w:t>
            </w:r>
            <w:r w:rsidRPr="005B71FC">
              <w:rPr>
                <w:i/>
              </w:rPr>
              <w:t>den bygg</w:t>
            </w:r>
            <w:r>
              <w:rPr>
                <w:i/>
              </w:rPr>
              <w:softHyphen/>
            </w:r>
            <w:r w:rsidRPr="005B71FC">
              <w:rPr>
                <w:i/>
              </w:rPr>
              <w:t>da mil</w:t>
            </w:r>
            <w:r>
              <w:rPr>
                <w:i/>
              </w:rPr>
              <w:softHyphen/>
            </w:r>
            <w:r w:rsidRPr="005B71FC">
              <w:rPr>
                <w:i/>
              </w:rPr>
              <w:t>jön ska användas, utvecklas och bevaras.</w:t>
            </w:r>
          </w:p>
        </w:tc>
      </w:tr>
    </w:tbl>
    <w:p w14:paraId="6501DC95" w14:textId="77777777" w:rsidR="00DE7975" w:rsidRDefault="00DE7975" w:rsidP="00DE7975">
      <w:pPr>
        <w:pStyle w:val="Brdtext"/>
        <w:spacing w:before="180"/>
        <w:jc w:val="center"/>
      </w:pPr>
      <w:r>
        <w:t>4 §</w:t>
      </w:r>
      <w:r>
        <w:rPr>
          <w:rStyle w:val="Fotnotsreferens"/>
        </w:rPr>
        <w:footnoteReference w:id="4"/>
      </w:r>
    </w:p>
    <w:tbl>
      <w:tblPr>
        <w:tblW w:w="5000" w:type="pct"/>
        <w:tblCellMar>
          <w:left w:w="125" w:type="dxa"/>
          <w:right w:w="125" w:type="dxa"/>
        </w:tblCellMar>
        <w:tblLook w:val="0000" w:firstRow="0" w:lastRow="0" w:firstColumn="0" w:lastColumn="0" w:noHBand="0" w:noVBand="0"/>
      </w:tblPr>
      <w:tblGrid>
        <w:gridCol w:w="2948"/>
        <w:gridCol w:w="2949"/>
      </w:tblGrid>
      <w:tr w:rsidR="00DE7975" w14:paraId="2F0C6EEB" w14:textId="77777777" w:rsidTr="00DE7975">
        <w:tc>
          <w:tcPr>
            <w:tcW w:w="2500" w:type="pct"/>
            <w:shd w:val="clear" w:color="auto" w:fill="auto"/>
            <w:tcMar>
              <w:left w:w="0" w:type="dxa"/>
            </w:tcMar>
          </w:tcPr>
          <w:p w14:paraId="1378310D" w14:textId="77777777" w:rsidR="00DE7975" w:rsidRDefault="00DE7975" w:rsidP="00DE7975">
            <w:pPr>
              <w:pStyle w:val="Brdtextmedindrag"/>
            </w:pPr>
            <w:r w:rsidRPr="00F406F5">
              <w:t>Kommunen ska i översikts</w:t>
            </w:r>
            <w:r>
              <w:softHyphen/>
            </w:r>
            <w:r w:rsidRPr="00F406F5">
              <w:t xml:space="preserve">planen redovisa </w:t>
            </w:r>
            <w:r w:rsidRPr="00700258">
              <w:rPr>
                <w:i/>
              </w:rPr>
              <w:t>sin bedömning av hur skyldigheten att enligt 2</w:t>
            </w:r>
            <w:r>
              <w:rPr>
                <w:i/>
              </w:rPr>
              <w:t> </w:t>
            </w:r>
            <w:r w:rsidRPr="00700258">
              <w:rPr>
                <w:i/>
              </w:rPr>
              <w:t>kap. ta hän</w:t>
            </w:r>
            <w:r>
              <w:rPr>
                <w:i/>
              </w:rPr>
              <w:softHyphen/>
            </w:r>
            <w:r w:rsidRPr="00700258">
              <w:rPr>
                <w:i/>
              </w:rPr>
              <w:t>syn till allmänna</w:t>
            </w:r>
            <w:r>
              <w:rPr>
                <w:i/>
              </w:rPr>
              <w:t xml:space="preserve"> intressen vid beslut om </w:t>
            </w:r>
            <w:r w:rsidRPr="00DB3376">
              <w:rPr>
                <w:i/>
              </w:rPr>
              <w:t>användningen av mark- och vattenområden</w:t>
            </w:r>
            <w:r w:rsidRPr="00700258">
              <w:rPr>
                <w:i/>
              </w:rPr>
              <w:t xml:space="preserve"> kommer att till</w:t>
            </w:r>
            <w:r>
              <w:rPr>
                <w:i/>
              </w:rPr>
              <w:softHyphen/>
            </w:r>
            <w:r w:rsidRPr="00700258">
              <w:rPr>
                <w:i/>
              </w:rPr>
              <w:t>godoses. I redovisningen ska riks</w:t>
            </w:r>
            <w:r>
              <w:rPr>
                <w:i/>
              </w:rPr>
              <w:softHyphen/>
            </w:r>
            <w:r w:rsidRPr="00700258">
              <w:rPr>
                <w:i/>
              </w:rPr>
              <w:t>intressen enligt 3 och 4</w:t>
            </w:r>
            <w:r>
              <w:rPr>
                <w:i/>
              </w:rPr>
              <w:t> </w:t>
            </w:r>
            <w:r w:rsidRPr="00700258">
              <w:rPr>
                <w:i/>
              </w:rPr>
              <w:t>kap. miljö</w:t>
            </w:r>
            <w:r>
              <w:rPr>
                <w:i/>
              </w:rPr>
              <w:softHyphen/>
            </w:r>
            <w:r w:rsidRPr="00700258">
              <w:rPr>
                <w:i/>
              </w:rPr>
              <w:t>balken anges särskilt</w:t>
            </w:r>
            <w:r w:rsidRPr="00F406F5">
              <w:t>.</w:t>
            </w:r>
          </w:p>
        </w:tc>
        <w:tc>
          <w:tcPr>
            <w:tcW w:w="2500" w:type="pct"/>
            <w:shd w:val="clear" w:color="auto" w:fill="auto"/>
            <w:tcMar>
              <w:right w:w="0" w:type="dxa"/>
            </w:tcMar>
          </w:tcPr>
          <w:p w14:paraId="04FE68F0" w14:textId="77777777" w:rsidR="00DE7975" w:rsidRDefault="00DE7975" w:rsidP="00DE7975">
            <w:pPr>
              <w:pStyle w:val="Brdtextmedindrag"/>
            </w:pPr>
            <w:r>
              <w:t xml:space="preserve">Kommunen ska i översiktsplanen redovisa </w:t>
            </w:r>
            <w:r w:rsidRPr="00903C93">
              <w:rPr>
                <w:i/>
              </w:rPr>
              <w:t>de förhållanden som med hän</w:t>
            </w:r>
            <w:r w:rsidRPr="00903C93">
              <w:rPr>
                <w:i/>
              </w:rPr>
              <w:softHyphen/>
              <w:t>syn till de allmänna intressena i 2 kap. kan ha en väsentlig betydelse för sådana be</w:t>
            </w:r>
            <w:r w:rsidRPr="00903C93">
              <w:rPr>
                <w:i/>
              </w:rPr>
              <w:softHyphen/>
              <w:t>slut som avses i 2 § andra stycket. Riks</w:t>
            </w:r>
            <w:r w:rsidRPr="00903C93">
              <w:rPr>
                <w:i/>
              </w:rPr>
              <w:softHyphen/>
              <w:t>intress</w:t>
            </w:r>
            <w:r w:rsidRPr="00903C93">
              <w:rPr>
                <w:i/>
              </w:rPr>
              <w:softHyphen/>
              <w:t>en enligt 3 eller 4 kap. miljö</w:t>
            </w:r>
            <w:r w:rsidRPr="00903C93">
              <w:rPr>
                <w:i/>
              </w:rPr>
              <w:softHyphen/>
              <w:t>balken ska alltid redo</w:t>
            </w:r>
            <w:r w:rsidRPr="00903C93">
              <w:rPr>
                <w:i/>
              </w:rPr>
              <w:softHyphen/>
              <w:t>vis</w:t>
            </w:r>
            <w:r w:rsidRPr="00903C93">
              <w:rPr>
                <w:i/>
              </w:rPr>
              <w:softHyphen/>
            </w:r>
            <w:r w:rsidRPr="00903C93">
              <w:rPr>
                <w:i/>
              </w:rPr>
              <w:softHyphen/>
              <w:t>as.</w:t>
            </w:r>
            <w:r>
              <w:t xml:space="preserve"> </w:t>
            </w:r>
          </w:p>
        </w:tc>
      </w:tr>
      <w:tr w:rsidR="00DE7975" w14:paraId="6178D31F" w14:textId="77777777" w:rsidTr="00DE7975">
        <w:tc>
          <w:tcPr>
            <w:tcW w:w="2500" w:type="pct"/>
            <w:shd w:val="clear" w:color="auto" w:fill="auto"/>
            <w:tcMar>
              <w:left w:w="0" w:type="dxa"/>
            </w:tcMar>
          </w:tcPr>
          <w:p w14:paraId="0B07FBE6" w14:textId="77777777" w:rsidR="00DE7975" w:rsidRPr="00700258" w:rsidRDefault="00DE7975" w:rsidP="00DE7975">
            <w:pPr>
              <w:pStyle w:val="Brdtextmedindrag"/>
              <w:rPr>
                <w:i/>
              </w:rPr>
            </w:pPr>
            <w:r w:rsidRPr="00700258">
              <w:rPr>
                <w:i/>
              </w:rPr>
              <w:t>Om en sådan strategisk miljö</w:t>
            </w:r>
            <w:r w:rsidRPr="00700258">
              <w:rPr>
                <w:i/>
              </w:rPr>
              <w:softHyphen/>
            </w:r>
            <w:r w:rsidRPr="008A5472">
              <w:rPr>
                <w:i/>
                <w:spacing w:val="-2"/>
              </w:rPr>
              <w:t>bedömning som avses i 6 kap. miljö</w:t>
            </w:r>
            <w:r w:rsidRPr="008A5472">
              <w:rPr>
                <w:i/>
                <w:spacing w:val="-2"/>
              </w:rPr>
              <w:softHyphen/>
              <w:t>-</w:t>
            </w:r>
            <w:r w:rsidRPr="00700258">
              <w:rPr>
                <w:i/>
              </w:rPr>
              <w:t>balken inte ska göras, ska kom</w:t>
            </w:r>
            <w:r>
              <w:rPr>
                <w:i/>
              </w:rPr>
              <w:softHyphen/>
            </w:r>
            <w:r w:rsidRPr="00700258">
              <w:rPr>
                <w:i/>
              </w:rPr>
              <w:t>munen i översiktsplanen redo</w:t>
            </w:r>
            <w:r w:rsidRPr="00700258">
              <w:rPr>
                <w:i/>
              </w:rPr>
              <w:softHyphen/>
              <w:t>visa skälen för sin bedömning i den frågan.</w:t>
            </w:r>
          </w:p>
        </w:tc>
        <w:tc>
          <w:tcPr>
            <w:tcW w:w="2500" w:type="pct"/>
            <w:shd w:val="clear" w:color="auto" w:fill="auto"/>
            <w:tcMar>
              <w:right w:w="0" w:type="dxa"/>
            </w:tcMar>
          </w:tcPr>
          <w:p w14:paraId="4C5767D1" w14:textId="77777777" w:rsidR="00DE7975" w:rsidRDefault="00DE7975" w:rsidP="00DE7975">
            <w:pPr>
              <w:pStyle w:val="Brdtextmedindrag"/>
              <w:rPr>
                <w:i/>
              </w:rPr>
            </w:pPr>
            <w:r>
              <w:rPr>
                <w:i/>
              </w:rPr>
              <w:t xml:space="preserve">Av planen ska det även framgå hur kommunen anser att </w:t>
            </w:r>
          </w:p>
          <w:p w14:paraId="50369EC8" w14:textId="77777777" w:rsidR="00DE7975" w:rsidRDefault="00DE7975" w:rsidP="00DE7975">
            <w:pPr>
              <w:pStyle w:val="Brdtextmedindrag"/>
              <w:rPr>
                <w:i/>
              </w:rPr>
            </w:pPr>
            <w:r>
              <w:rPr>
                <w:i/>
              </w:rPr>
              <w:t>1. riksintressen ska tillgodoses,</w:t>
            </w:r>
          </w:p>
          <w:p w14:paraId="5A764109" w14:textId="77777777" w:rsidR="00DE7975" w:rsidRDefault="00DE7975" w:rsidP="00DE7975">
            <w:pPr>
              <w:pStyle w:val="Brdtextmedindrag"/>
              <w:rPr>
                <w:i/>
              </w:rPr>
            </w:pPr>
            <w:r>
              <w:rPr>
                <w:i/>
              </w:rPr>
              <w:t>2. gällande miljökvalitetsnormer enligt 5 kap. miljöbalken ska följas, och</w:t>
            </w:r>
          </w:p>
          <w:p w14:paraId="05A9E312" w14:textId="77777777" w:rsidR="00DE7975" w:rsidRPr="00700258" w:rsidRDefault="00DE7975" w:rsidP="00DE7975">
            <w:pPr>
              <w:pStyle w:val="Brdtextmedindrag"/>
              <w:rPr>
                <w:i/>
              </w:rPr>
            </w:pPr>
            <w:r>
              <w:rPr>
                <w:i/>
              </w:rPr>
              <w:t>3. förhållanden av väsentlig be</w:t>
            </w:r>
            <w:r>
              <w:rPr>
                <w:i/>
              </w:rPr>
              <w:softHyphen/>
              <w:t>tyd</w:t>
            </w:r>
            <w:r>
              <w:rPr>
                <w:i/>
              </w:rPr>
              <w:softHyphen/>
              <w:t xml:space="preserve">else i övrigt bör beaktas. </w:t>
            </w:r>
          </w:p>
        </w:tc>
      </w:tr>
      <w:tr w:rsidR="00DE7975" w14:paraId="512751FD" w14:textId="77777777" w:rsidTr="00DE7975">
        <w:tc>
          <w:tcPr>
            <w:tcW w:w="2500" w:type="pct"/>
            <w:shd w:val="clear" w:color="auto" w:fill="auto"/>
            <w:tcMar>
              <w:left w:w="0" w:type="dxa"/>
            </w:tcMar>
          </w:tcPr>
          <w:p w14:paraId="73484531" w14:textId="77777777" w:rsidR="00DE7975" w:rsidRPr="00700258" w:rsidRDefault="00DE7975" w:rsidP="00DE7975">
            <w:pPr>
              <w:pStyle w:val="Brdtextmedindrag"/>
              <w:rPr>
                <w:i/>
              </w:rPr>
            </w:pPr>
            <w:r w:rsidRPr="00700258">
              <w:rPr>
                <w:i/>
              </w:rPr>
              <w:t>Krävs en sådan strategisk miljö</w:t>
            </w:r>
            <w:r>
              <w:rPr>
                <w:i/>
              </w:rPr>
              <w:softHyphen/>
            </w:r>
            <w:r w:rsidRPr="00FC1806">
              <w:rPr>
                <w:i/>
                <w:spacing w:val="-2"/>
              </w:rPr>
              <w:t>bedömning som avses i 6 kap. miljö-</w:t>
            </w:r>
            <w:r w:rsidRPr="00700258">
              <w:rPr>
                <w:i/>
              </w:rPr>
              <w:t>balken, ska kommunen redo</w:t>
            </w:r>
            <w:r>
              <w:rPr>
                <w:i/>
              </w:rPr>
              <w:softHyphen/>
            </w:r>
            <w:r w:rsidRPr="00700258">
              <w:rPr>
                <w:i/>
              </w:rPr>
              <w:t>visa miljökonsekvenser i planen på ett sätt som uppfyller kraven i 6 kap. 11, 12 och 16 §§ miljö</w:t>
            </w:r>
            <w:r>
              <w:rPr>
                <w:i/>
              </w:rPr>
              <w:softHyphen/>
            </w:r>
            <w:r w:rsidRPr="00700258">
              <w:rPr>
                <w:i/>
              </w:rPr>
              <w:t>bal</w:t>
            </w:r>
            <w:r>
              <w:rPr>
                <w:i/>
              </w:rPr>
              <w:softHyphen/>
            </w:r>
            <w:r w:rsidRPr="00700258">
              <w:rPr>
                <w:i/>
              </w:rPr>
              <w:t>ken.</w:t>
            </w:r>
          </w:p>
        </w:tc>
        <w:tc>
          <w:tcPr>
            <w:tcW w:w="2500" w:type="pct"/>
            <w:shd w:val="clear" w:color="auto" w:fill="auto"/>
            <w:tcMar>
              <w:right w:w="0" w:type="dxa"/>
            </w:tcMar>
          </w:tcPr>
          <w:p w14:paraId="36936F73" w14:textId="77777777" w:rsidR="00DE7975" w:rsidRPr="00700258" w:rsidRDefault="00DE7975" w:rsidP="00DE7975">
            <w:pPr>
              <w:pStyle w:val="Brdtextmedindrag"/>
              <w:rPr>
                <w:i/>
              </w:rPr>
            </w:pPr>
          </w:p>
        </w:tc>
      </w:tr>
    </w:tbl>
    <w:p w14:paraId="6C812E20" w14:textId="77777777" w:rsidR="00DE7975" w:rsidRPr="003C70E6" w:rsidRDefault="00DE7975" w:rsidP="00DE7975">
      <w:pPr>
        <w:pStyle w:val="Brdtextmedindrag"/>
        <w:ind w:firstLine="0"/>
      </w:pPr>
    </w:p>
    <w:p w14:paraId="32D36BF3" w14:textId="77777777" w:rsidR="00DE7975" w:rsidRDefault="00DE7975" w:rsidP="00DE7975">
      <w:pPr>
        <w:pStyle w:val="Brdtext"/>
        <w:keepNext/>
        <w:jc w:val="center"/>
      </w:pPr>
      <w:r>
        <w:t>5 §</w:t>
      </w:r>
      <w:r>
        <w:rPr>
          <w:rStyle w:val="Fotnotsreferens"/>
        </w:rPr>
        <w:footnoteReference w:id="5"/>
      </w:r>
    </w:p>
    <w:tbl>
      <w:tblPr>
        <w:tblW w:w="5000" w:type="pct"/>
        <w:tblCellMar>
          <w:left w:w="125" w:type="dxa"/>
          <w:right w:w="125" w:type="dxa"/>
        </w:tblCellMar>
        <w:tblLook w:val="0000" w:firstRow="0" w:lastRow="0" w:firstColumn="0" w:lastColumn="0" w:noHBand="0" w:noVBand="0"/>
      </w:tblPr>
      <w:tblGrid>
        <w:gridCol w:w="2948"/>
        <w:gridCol w:w="2949"/>
      </w:tblGrid>
      <w:tr w:rsidR="00DE7975" w14:paraId="6F8B8251" w14:textId="77777777" w:rsidTr="00DE7975">
        <w:tc>
          <w:tcPr>
            <w:tcW w:w="2500" w:type="pct"/>
            <w:shd w:val="clear" w:color="auto" w:fill="auto"/>
            <w:tcMar>
              <w:left w:w="0" w:type="dxa"/>
            </w:tcMar>
          </w:tcPr>
          <w:p w14:paraId="73E11986" w14:textId="77777777" w:rsidR="00DE7975" w:rsidRPr="00150EA5" w:rsidRDefault="00DE7975" w:rsidP="00DE7975">
            <w:pPr>
              <w:pStyle w:val="Brdtextmedindrag"/>
            </w:pPr>
            <w:r w:rsidRPr="00F10A1F">
              <w:t>Av ö</w:t>
            </w:r>
            <w:r>
              <w:t>versiktsplanen ska framgå</w:t>
            </w:r>
          </w:p>
          <w:p w14:paraId="1D9D1820" w14:textId="77777777" w:rsidR="00DE7975" w:rsidRPr="00150EA5" w:rsidRDefault="00DE7975" w:rsidP="00DE7975">
            <w:pPr>
              <w:pStyle w:val="Brdtextmedindrag"/>
              <w:rPr>
                <w:i/>
              </w:rPr>
            </w:pPr>
            <w:r w:rsidRPr="00150EA5">
              <w:rPr>
                <w:i/>
              </w:rPr>
              <w:t>1. grunddragen i fråga om den avsedda användningen av mark- och vattenområden,</w:t>
            </w:r>
            <w:r w:rsidRPr="00150EA5">
              <w:rPr>
                <w:i/>
              </w:rPr>
              <w:tab/>
            </w:r>
          </w:p>
          <w:p w14:paraId="2EB35393" w14:textId="77777777" w:rsidR="00DE7975" w:rsidRPr="00150EA5" w:rsidRDefault="00DE7975" w:rsidP="00DE7975">
            <w:pPr>
              <w:pStyle w:val="Brdtextmedindrag"/>
              <w:rPr>
                <w:i/>
              </w:rPr>
            </w:pPr>
            <w:r w:rsidRPr="00150EA5">
              <w:rPr>
                <w:i/>
              </w:rPr>
              <w:t>2. kommunens syn på hur den byggda miljön ska användas, ut</w:t>
            </w:r>
            <w:r>
              <w:rPr>
                <w:i/>
              </w:rPr>
              <w:softHyphen/>
            </w:r>
            <w:r w:rsidRPr="00150EA5">
              <w:rPr>
                <w:i/>
              </w:rPr>
              <w:t>veck</w:t>
            </w:r>
            <w:r>
              <w:rPr>
                <w:i/>
              </w:rPr>
              <w:softHyphen/>
            </w:r>
            <w:r w:rsidRPr="00150EA5">
              <w:rPr>
                <w:i/>
              </w:rPr>
              <w:t>las och bevaras,</w:t>
            </w:r>
          </w:p>
          <w:p w14:paraId="309A00F9" w14:textId="77777777" w:rsidR="00DE7975" w:rsidRPr="008A5472" w:rsidRDefault="00DE7975" w:rsidP="00DE7975">
            <w:pPr>
              <w:pStyle w:val="Brdtextmedindrag"/>
              <w:rPr>
                <w:i/>
              </w:rPr>
            </w:pPr>
            <w:r w:rsidRPr="00FB3D25">
              <w:rPr>
                <w:i/>
              </w:rPr>
              <w:t>3.</w:t>
            </w:r>
            <w:r w:rsidRPr="00F10A1F">
              <w:rPr>
                <w:i/>
              </w:rPr>
              <w:t> hur kommunen avser att till</w:t>
            </w:r>
            <w:r>
              <w:rPr>
                <w:i/>
              </w:rPr>
              <w:softHyphen/>
            </w:r>
            <w:r w:rsidRPr="00F10A1F">
              <w:rPr>
                <w:i/>
              </w:rPr>
              <w:t>godose de redovisade riksintres</w:t>
            </w:r>
            <w:r>
              <w:rPr>
                <w:i/>
              </w:rPr>
              <w:softHyphen/>
            </w:r>
            <w:r w:rsidRPr="00F10A1F">
              <w:rPr>
                <w:i/>
              </w:rPr>
              <w:t>se</w:t>
            </w:r>
            <w:r>
              <w:rPr>
                <w:i/>
              </w:rPr>
              <w:softHyphen/>
            </w:r>
            <w:r w:rsidRPr="00F10A1F">
              <w:rPr>
                <w:i/>
              </w:rPr>
              <w:t>na och följa gällande miljökvali</w:t>
            </w:r>
            <w:r>
              <w:rPr>
                <w:i/>
              </w:rPr>
              <w:softHyphen/>
            </w:r>
            <w:r w:rsidRPr="00F10A1F">
              <w:rPr>
                <w:i/>
              </w:rPr>
              <w:t>tets</w:t>
            </w:r>
            <w:r>
              <w:rPr>
                <w:i/>
              </w:rPr>
              <w:softHyphen/>
            </w:r>
            <w:r w:rsidRPr="00F10A1F">
              <w:rPr>
                <w:i/>
              </w:rPr>
              <w:t>normer,</w:t>
            </w:r>
          </w:p>
        </w:tc>
        <w:tc>
          <w:tcPr>
            <w:tcW w:w="2500" w:type="pct"/>
            <w:shd w:val="clear" w:color="auto" w:fill="auto"/>
            <w:tcMar>
              <w:right w:w="0" w:type="dxa"/>
            </w:tcMar>
          </w:tcPr>
          <w:p w14:paraId="1F2430BE" w14:textId="77777777" w:rsidR="00DE7975" w:rsidRDefault="00DE7975" w:rsidP="00DE7975">
            <w:pPr>
              <w:pStyle w:val="Brdtextmedindrag"/>
            </w:pPr>
            <w:r w:rsidRPr="00700258">
              <w:t xml:space="preserve">Av översiktsplanen ska </w:t>
            </w:r>
            <w:r w:rsidRPr="009104F6">
              <w:rPr>
                <w:i/>
              </w:rPr>
              <w:t>även följ</w:t>
            </w:r>
            <w:r>
              <w:rPr>
                <w:i/>
              </w:rPr>
              <w:softHyphen/>
            </w:r>
            <w:r w:rsidRPr="009104F6">
              <w:rPr>
                <w:i/>
              </w:rPr>
              <w:t>ande</w:t>
            </w:r>
            <w:r>
              <w:t xml:space="preserve"> </w:t>
            </w:r>
            <w:r w:rsidRPr="00700258">
              <w:t>fram</w:t>
            </w:r>
            <w:r>
              <w:softHyphen/>
            </w:r>
            <w:r w:rsidRPr="00700258">
              <w:t>gå</w:t>
            </w:r>
          </w:p>
          <w:p w14:paraId="4A6EAC29" w14:textId="77777777" w:rsidR="00DE7975" w:rsidRDefault="00DE7975" w:rsidP="00DE7975">
            <w:pPr>
              <w:pStyle w:val="Brdtextmedindrag"/>
            </w:pPr>
          </w:p>
          <w:p w14:paraId="12CF7125" w14:textId="77777777" w:rsidR="00DE7975" w:rsidRDefault="00DE7975" w:rsidP="00DE7975">
            <w:pPr>
              <w:pStyle w:val="Brdtextmedindrag"/>
            </w:pPr>
          </w:p>
          <w:p w14:paraId="3B346086" w14:textId="77777777" w:rsidR="00DE7975" w:rsidRDefault="00DE7975" w:rsidP="00DE7975">
            <w:pPr>
              <w:pStyle w:val="Brdtextmedindrag"/>
            </w:pPr>
          </w:p>
          <w:p w14:paraId="6367C47A" w14:textId="77777777" w:rsidR="00DE7975" w:rsidRDefault="00DE7975" w:rsidP="00DE7975">
            <w:pPr>
              <w:pStyle w:val="Brdtextmedindrag"/>
            </w:pPr>
          </w:p>
          <w:p w14:paraId="1EE96752" w14:textId="77777777" w:rsidR="00DE7975" w:rsidRDefault="00DE7975" w:rsidP="00DE7975">
            <w:pPr>
              <w:pStyle w:val="Brdtextmedindrag"/>
            </w:pPr>
          </w:p>
          <w:p w14:paraId="7B2D76F3" w14:textId="77777777" w:rsidR="00DE7975" w:rsidRDefault="00DE7975" w:rsidP="00DE7975">
            <w:pPr>
              <w:pStyle w:val="Brdtextmedindrag"/>
            </w:pPr>
          </w:p>
          <w:p w14:paraId="1A393108" w14:textId="77777777" w:rsidR="00DE7975" w:rsidRDefault="00DE7975" w:rsidP="00DE7975">
            <w:pPr>
              <w:pStyle w:val="Brdtextmedindrag"/>
            </w:pPr>
          </w:p>
          <w:p w14:paraId="1F1AB0FD" w14:textId="77777777" w:rsidR="00DE7975" w:rsidRDefault="00DE7975" w:rsidP="00DE7975">
            <w:pPr>
              <w:pStyle w:val="Brdtextmedindrag"/>
            </w:pPr>
          </w:p>
          <w:p w14:paraId="5E048C69" w14:textId="77777777" w:rsidR="00DE7975" w:rsidRPr="00067182" w:rsidRDefault="00DE7975" w:rsidP="00DE7975">
            <w:pPr>
              <w:pStyle w:val="Brdtextmedindrag"/>
            </w:pPr>
          </w:p>
        </w:tc>
      </w:tr>
      <w:tr w:rsidR="00DE7975" w14:paraId="06A3A1BB" w14:textId="77777777" w:rsidTr="00DE7975">
        <w:trPr>
          <w:cantSplit/>
        </w:trPr>
        <w:tc>
          <w:tcPr>
            <w:tcW w:w="2500" w:type="pct"/>
            <w:shd w:val="clear" w:color="auto" w:fill="auto"/>
            <w:tcMar>
              <w:left w:w="0" w:type="dxa"/>
            </w:tcMar>
          </w:tcPr>
          <w:p w14:paraId="56134606" w14:textId="77777777" w:rsidR="00DE7975" w:rsidRPr="00F10A1F" w:rsidRDefault="00DE7975" w:rsidP="00DE7975">
            <w:pPr>
              <w:pStyle w:val="Brdtextmedindrag"/>
              <w:rPr>
                <w:i/>
              </w:rPr>
            </w:pPr>
            <w:r w:rsidRPr="00F10A1F">
              <w:rPr>
                <w:i/>
              </w:rPr>
              <w:t>4</w:t>
            </w:r>
            <w:r w:rsidRPr="005272C2">
              <w:rPr>
                <w:i/>
              </w:rPr>
              <w:t>. hur kommunen i den fysiska planeringen avser att ta hänsyn till och samordna översiktsplanen med relevanta nationella och regionala mål, planer och program av bety</w:t>
            </w:r>
            <w:r w:rsidRPr="005272C2">
              <w:rPr>
                <w:i/>
              </w:rPr>
              <w:softHyphen/>
            </w:r>
            <w:r w:rsidRPr="005272C2">
              <w:rPr>
                <w:i/>
                <w:spacing w:val="-2"/>
              </w:rPr>
              <w:t>delse för en hållbar utveckling inom</w:t>
            </w:r>
            <w:r w:rsidRPr="005272C2">
              <w:rPr>
                <w:i/>
              </w:rPr>
              <w:t xml:space="preserve"> kommunen,</w:t>
            </w:r>
          </w:p>
        </w:tc>
        <w:tc>
          <w:tcPr>
            <w:tcW w:w="2500" w:type="pct"/>
            <w:shd w:val="clear" w:color="auto" w:fill="auto"/>
            <w:tcMar>
              <w:right w:w="0" w:type="dxa"/>
            </w:tcMar>
          </w:tcPr>
          <w:p w14:paraId="3C7243E6" w14:textId="77777777" w:rsidR="00DE7975" w:rsidDel="00067182" w:rsidRDefault="00DE7975" w:rsidP="00DE7975">
            <w:pPr>
              <w:pStyle w:val="Brdtextmedindrag"/>
              <w:rPr>
                <w:i/>
              </w:rPr>
            </w:pPr>
          </w:p>
        </w:tc>
      </w:tr>
      <w:tr w:rsidR="00DE7975" w14:paraId="34A58B87" w14:textId="77777777" w:rsidTr="00DE7975">
        <w:tc>
          <w:tcPr>
            <w:tcW w:w="2500" w:type="pct"/>
            <w:shd w:val="clear" w:color="auto" w:fill="auto"/>
            <w:tcMar>
              <w:left w:w="0" w:type="dxa"/>
            </w:tcMar>
          </w:tcPr>
          <w:p w14:paraId="4E8027DF" w14:textId="77777777" w:rsidR="00DE7975" w:rsidRPr="00FB3D25" w:rsidRDefault="00DE7975" w:rsidP="00DE7975">
            <w:pPr>
              <w:pStyle w:val="Brdtextmedindrag"/>
            </w:pPr>
            <w:r w:rsidRPr="00F10A1F">
              <w:rPr>
                <w:i/>
              </w:rPr>
              <w:t>5</w:t>
            </w:r>
            <w:r>
              <w:t>. hur kommunen avser att till</w:t>
            </w:r>
            <w:r>
              <w:softHyphen/>
              <w:t>godose det långsiktiga behovet av bostäder,</w:t>
            </w:r>
          </w:p>
        </w:tc>
        <w:tc>
          <w:tcPr>
            <w:tcW w:w="2500" w:type="pct"/>
            <w:shd w:val="clear" w:color="auto" w:fill="auto"/>
            <w:tcMar>
              <w:right w:w="0" w:type="dxa"/>
            </w:tcMar>
          </w:tcPr>
          <w:p w14:paraId="258684E8" w14:textId="77777777" w:rsidR="00DE7975" w:rsidRDefault="00DE7975" w:rsidP="00DE7975">
            <w:pPr>
              <w:pStyle w:val="Brdtextmedindrag"/>
            </w:pPr>
            <w:r>
              <w:rPr>
                <w:i/>
              </w:rPr>
              <w:t>1</w:t>
            </w:r>
            <w:r>
              <w:t>.</w:t>
            </w:r>
            <w:r w:rsidRPr="00FB3D25">
              <w:rPr>
                <w:i/>
              </w:rPr>
              <w:t> </w:t>
            </w:r>
            <w:r w:rsidRPr="00FB3D25">
              <w:t>hur kommunen avser att till</w:t>
            </w:r>
            <w:r w:rsidRPr="00FB3D25">
              <w:softHyphen/>
              <w:t>godose det långsiktiga behovet av bostäder,</w:t>
            </w:r>
            <w:r w:rsidRPr="00FB3D25">
              <w:rPr>
                <w:i/>
              </w:rPr>
              <w:t xml:space="preserve"> </w:t>
            </w:r>
          </w:p>
        </w:tc>
      </w:tr>
      <w:tr w:rsidR="00DE7975" w14:paraId="78E2BC5C" w14:textId="77777777" w:rsidTr="00DE7975">
        <w:tc>
          <w:tcPr>
            <w:tcW w:w="2500" w:type="pct"/>
            <w:shd w:val="clear" w:color="auto" w:fill="auto"/>
            <w:tcMar>
              <w:left w:w="0" w:type="dxa"/>
            </w:tcMar>
          </w:tcPr>
          <w:p w14:paraId="4DE68C50" w14:textId="77777777" w:rsidR="00DE7975" w:rsidRPr="00F10A1F" w:rsidRDefault="00DE7975" w:rsidP="00DE7975">
            <w:pPr>
              <w:pStyle w:val="Brdtextmedindrag"/>
              <w:rPr>
                <w:i/>
              </w:rPr>
            </w:pPr>
          </w:p>
        </w:tc>
        <w:tc>
          <w:tcPr>
            <w:tcW w:w="2500" w:type="pct"/>
            <w:shd w:val="clear" w:color="auto" w:fill="auto"/>
            <w:tcMar>
              <w:right w:w="0" w:type="dxa"/>
            </w:tcMar>
          </w:tcPr>
          <w:p w14:paraId="20A1C3D6" w14:textId="77777777" w:rsidR="00DE7975" w:rsidRPr="006F6D47" w:rsidRDefault="00DE7975" w:rsidP="00DE7975">
            <w:pPr>
              <w:pStyle w:val="Brdtextmedindrag"/>
              <w:rPr>
                <w:i/>
              </w:rPr>
            </w:pPr>
            <w:r>
              <w:rPr>
                <w:i/>
              </w:rPr>
              <w:t>2</w:t>
            </w:r>
            <w:r w:rsidRPr="006F6D47">
              <w:rPr>
                <w:i/>
              </w:rPr>
              <w:t>. </w:t>
            </w:r>
            <w:r w:rsidRPr="005272C2">
              <w:rPr>
                <w:i/>
              </w:rPr>
              <w:t>hur kommunen i den fysiska planeringen avser att ta hänsyn till och samordna översiktsplanen med relevanta nationella och regionala mål, planer och program av bety</w:t>
            </w:r>
            <w:r w:rsidRPr="005272C2">
              <w:rPr>
                <w:i/>
              </w:rPr>
              <w:softHyphen/>
            </w:r>
            <w:r w:rsidRPr="00D769E1">
              <w:rPr>
                <w:i/>
                <w:spacing w:val="-2"/>
              </w:rPr>
              <w:t>delse för en hållbar utveckling inom</w:t>
            </w:r>
            <w:r w:rsidRPr="00D769E1">
              <w:rPr>
                <w:i/>
              </w:rPr>
              <w:t xml:space="preserve"> kommunen,</w:t>
            </w:r>
          </w:p>
        </w:tc>
      </w:tr>
      <w:tr w:rsidR="00DE7975" w14:paraId="01FEC102" w14:textId="77777777" w:rsidTr="00DE7975">
        <w:tc>
          <w:tcPr>
            <w:tcW w:w="2500" w:type="pct"/>
            <w:shd w:val="clear" w:color="auto" w:fill="auto"/>
            <w:tcMar>
              <w:left w:w="0" w:type="dxa"/>
            </w:tcMar>
          </w:tcPr>
          <w:p w14:paraId="2D610A89" w14:textId="77777777" w:rsidR="00DE7975" w:rsidRDefault="00DE7975" w:rsidP="00DE7975">
            <w:pPr>
              <w:pStyle w:val="Brdtextmedindrag"/>
            </w:pPr>
            <w:r w:rsidRPr="00F10A1F">
              <w:rPr>
                <w:i/>
              </w:rPr>
              <w:t>6</w:t>
            </w:r>
            <w:r>
              <w:t>. sådana områden för lands</w:t>
            </w:r>
            <w:r>
              <w:softHyphen/>
              <w:t>bygds</w:t>
            </w:r>
            <w:r>
              <w:softHyphen/>
              <w:t xml:space="preserve">utveckling i strandnära lägen som avses i 7 kap. 18 e § första stycket miljöbalken, </w:t>
            </w:r>
          </w:p>
          <w:p w14:paraId="7EDE0002" w14:textId="77777777" w:rsidR="00DE7975" w:rsidRDefault="00DE7975" w:rsidP="00DE7975">
            <w:pPr>
              <w:pStyle w:val="Brdtextmedindrag"/>
            </w:pPr>
            <w:r w:rsidRPr="00F10A1F">
              <w:rPr>
                <w:i/>
              </w:rPr>
              <w:t>7</w:t>
            </w:r>
            <w:r>
              <w:t>. kommunens syn på risken för skador på den byggda miljön som kan följa av översvämning, ras, skred och erosion som är klimat</w:t>
            </w:r>
            <w:r>
              <w:softHyphen/>
              <w:t xml:space="preserve">relaterade samt på hur sådana risker kan minska eller upphöra, </w:t>
            </w:r>
            <w:r w:rsidRPr="003C70E6">
              <w:rPr>
                <w:i/>
              </w:rPr>
              <w:t>och</w:t>
            </w:r>
          </w:p>
          <w:p w14:paraId="25B34F8E" w14:textId="77777777" w:rsidR="00DE7975" w:rsidRPr="00F10A1F" w:rsidRDefault="00DE7975" w:rsidP="00DE7975">
            <w:pPr>
              <w:pStyle w:val="Brdtextmedindrag"/>
              <w:rPr>
                <w:i/>
              </w:rPr>
            </w:pPr>
            <w:r w:rsidRPr="00FB3D25">
              <w:rPr>
                <w:i/>
              </w:rPr>
              <w:t>8</w:t>
            </w:r>
            <w:r>
              <w:t>. </w:t>
            </w:r>
            <w:r w:rsidRPr="00FB3D25">
              <w:t>om översiktsplanen avviker från en regionplan för länet, på vilket sätt den gör det och skälen för avvikelsen.</w:t>
            </w:r>
          </w:p>
        </w:tc>
        <w:tc>
          <w:tcPr>
            <w:tcW w:w="2500" w:type="pct"/>
            <w:shd w:val="clear" w:color="auto" w:fill="auto"/>
            <w:tcMar>
              <w:right w:w="0" w:type="dxa"/>
            </w:tcMar>
          </w:tcPr>
          <w:p w14:paraId="6AFFB3C1" w14:textId="77777777" w:rsidR="00DE7975" w:rsidRDefault="00DE7975" w:rsidP="00DE7975">
            <w:pPr>
              <w:pStyle w:val="Brdtextmedindrag"/>
            </w:pPr>
            <w:r>
              <w:rPr>
                <w:i/>
              </w:rPr>
              <w:t>3</w:t>
            </w:r>
            <w:r>
              <w:t>. sådana områden för lands</w:t>
            </w:r>
            <w:r>
              <w:softHyphen/>
              <w:t xml:space="preserve">bygdsutveckling i strandnära lägen som avses i 7 kap. 18 e § första stycket miljöbalken, </w:t>
            </w:r>
          </w:p>
          <w:p w14:paraId="6E9FE3A7" w14:textId="77777777" w:rsidR="00DE7975" w:rsidRDefault="00DE7975" w:rsidP="00DE7975">
            <w:pPr>
              <w:pStyle w:val="Brdtextmedindrag"/>
            </w:pPr>
            <w:r>
              <w:rPr>
                <w:i/>
              </w:rPr>
              <w:t>4</w:t>
            </w:r>
            <w:r>
              <w:t>. kommunens syn på risken för skador på den byggda miljön som kan följa av översvämning, ras, skred och erosion som är klimat</w:t>
            </w:r>
            <w:r>
              <w:softHyphen/>
              <w:t xml:space="preserve">relaterade samt på hur sådana risker kan minska eller upphöra, </w:t>
            </w:r>
          </w:p>
          <w:p w14:paraId="06ED7748" w14:textId="77777777" w:rsidR="00DE7975" w:rsidRDefault="00DE7975" w:rsidP="00DE7975">
            <w:pPr>
              <w:pStyle w:val="Brdtextmedindrag"/>
            </w:pPr>
            <w:r>
              <w:rPr>
                <w:i/>
              </w:rPr>
              <w:t>5</w:t>
            </w:r>
            <w:r>
              <w:t>. </w:t>
            </w:r>
            <w:r w:rsidRPr="00FB3D25">
              <w:t>om översiktsplanen avviker från en regionplan för länet, på vilket sätt den gör det och skälen för avvikelsen</w:t>
            </w:r>
            <w:r>
              <w:t xml:space="preserve">, </w:t>
            </w:r>
            <w:r w:rsidRPr="003C70E6">
              <w:rPr>
                <w:i/>
              </w:rPr>
              <w:t>och</w:t>
            </w:r>
            <w:r>
              <w:t xml:space="preserve"> </w:t>
            </w:r>
          </w:p>
          <w:p w14:paraId="5F05B123" w14:textId="77777777" w:rsidR="00DE7975" w:rsidRPr="00E30A61" w:rsidRDefault="00DE7975" w:rsidP="00DE7975">
            <w:pPr>
              <w:pStyle w:val="Brdtextmedindrag"/>
              <w:rPr>
                <w:i/>
              </w:rPr>
            </w:pPr>
            <w:r>
              <w:rPr>
                <w:i/>
                <w:spacing w:val="-2"/>
              </w:rPr>
              <w:t>6</w:t>
            </w:r>
            <w:r w:rsidRPr="00E30A61">
              <w:rPr>
                <w:i/>
                <w:spacing w:val="-2"/>
              </w:rPr>
              <w:t>. sådana områden och verk</w:t>
            </w:r>
            <w:r>
              <w:rPr>
                <w:i/>
                <w:spacing w:val="-2"/>
              </w:rPr>
              <w:softHyphen/>
            </w:r>
            <w:r w:rsidRPr="00E30A61">
              <w:rPr>
                <w:i/>
                <w:spacing w:val="-2"/>
              </w:rPr>
              <w:t>sam</w:t>
            </w:r>
            <w:r w:rsidRPr="00E30A61">
              <w:rPr>
                <w:i/>
                <w:spacing w:val="-2"/>
              </w:rPr>
              <w:softHyphen/>
            </w:r>
            <w:r w:rsidRPr="008A5472">
              <w:rPr>
                <w:i/>
                <w:spacing w:val="-2"/>
              </w:rPr>
              <w:t>heter som angår två eller flera kom</w:t>
            </w:r>
            <w:r>
              <w:rPr>
                <w:i/>
                <w:spacing w:val="-2"/>
              </w:rPr>
              <w:softHyphen/>
            </w:r>
            <w:r w:rsidRPr="00E30A61">
              <w:rPr>
                <w:i/>
              </w:rPr>
              <w:t>mu</w:t>
            </w:r>
            <w:r>
              <w:rPr>
                <w:i/>
              </w:rPr>
              <w:softHyphen/>
            </w:r>
            <w:r w:rsidRPr="00E30A61">
              <w:rPr>
                <w:i/>
              </w:rPr>
              <w:t>ner eller är av regional betyd</w:t>
            </w:r>
            <w:r>
              <w:rPr>
                <w:i/>
              </w:rPr>
              <w:softHyphen/>
            </w:r>
            <w:r w:rsidRPr="00E30A61">
              <w:rPr>
                <w:i/>
              </w:rPr>
              <w:t>else.</w:t>
            </w:r>
          </w:p>
          <w:p w14:paraId="78697D74" w14:textId="77777777" w:rsidR="00DE7975" w:rsidRDefault="00DE7975" w:rsidP="00DE7975">
            <w:pPr>
              <w:pStyle w:val="Brdtextmedindrag"/>
              <w:rPr>
                <w:i/>
              </w:rPr>
            </w:pPr>
            <w:r>
              <w:rPr>
                <w:i/>
              </w:rPr>
              <w:t xml:space="preserve">Om länsstyrelsen </w:t>
            </w:r>
            <w:r w:rsidRPr="003C70E6">
              <w:rPr>
                <w:i/>
              </w:rPr>
              <w:t>inte har god</w:t>
            </w:r>
            <w:r>
              <w:rPr>
                <w:i/>
              </w:rPr>
              <w:softHyphen/>
            </w:r>
            <w:r w:rsidRPr="003C70E6">
              <w:rPr>
                <w:i/>
              </w:rPr>
              <w:t xml:space="preserve">tagit </w:t>
            </w:r>
            <w:r>
              <w:rPr>
                <w:i/>
              </w:rPr>
              <w:t>planen</w:t>
            </w:r>
            <w:r w:rsidRPr="003C70E6">
              <w:rPr>
                <w:i/>
              </w:rPr>
              <w:t xml:space="preserve"> i </w:t>
            </w:r>
            <w:r>
              <w:rPr>
                <w:i/>
              </w:rPr>
              <w:t xml:space="preserve">en </w:t>
            </w:r>
            <w:r w:rsidRPr="003C70E6">
              <w:rPr>
                <w:i/>
              </w:rPr>
              <w:t>viss del</w:t>
            </w:r>
            <w:r>
              <w:rPr>
                <w:i/>
              </w:rPr>
              <w:t>, ska det anmärkas i planen</w:t>
            </w:r>
            <w:r w:rsidRPr="003C70E6">
              <w:rPr>
                <w:i/>
              </w:rPr>
              <w:t>.</w:t>
            </w:r>
          </w:p>
        </w:tc>
      </w:tr>
    </w:tbl>
    <w:p w14:paraId="253F1290" w14:textId="77777777" w:rsidR="00DE7975" w:rsidRPr="00991E9F" w:rsidRDefault="00DE7975" w:rsidP="00DE7975">
      <w:pPr>
        <w:pStyle w:val="Brdtextmedindrag"/>
        <w:keepNext/>
        <w:ind w:firstLine="0"/>
        <w:rPr>
          <w:sz w:val="18"/>
        </w:rPr>
      </w:pPr>
    </w:p>
    <w:p w14:paraId="4BF9228F" w14:textId="77777777" w:rsidR="00DE7975" w:rsidRPr="002C0B87" w:rsidRDefault="00DE7975" w:rsidP="00DE7975">
      <w:pPr>
        <w:pStyle w:val="Brdtext"/>
        <w:keepNext/>
        <w:jc w:val="center"/>
      </w:pPr>
      <w:r>
        <w:t>6 §</w:t>
      </w:r>
    </w:p>
    <w:tbl>
      <w:tblPr>
        <w:tblW w:w="5000" w:type="pct"/>
        <w:tblCellMar>
          <w:left w:w="125" w:type="dxa"/>
          <w:right w:w="125" w:type="dxa"/>
        </w:tblCellMar>
        <w:tblLook w:val="0000" w:firstRow="0" w:lastRow="0" w:firstColumn="0" w:lastColumn="0" w:noHBand="0" w:noVBand="0"/>
      </w:tblPr>
      <w:tblGrid>
        <w:gridCol w:w="2948"/>
        <w:gridCol w:w="2949"/>
      </w:tblGrid>
      <w:tr w:rsidR="00DE7975" w14:paraId="182F308D" w14:textId="77777777" w:rsidTr="00CA7DE3">
        <w:tc>
          <w:tcPr>
            <w:tcW w:w="2500" w:type="pct"/>
            <w:shd w:val="clear" w:color="auto" w:fill="auto"/>
            <w:tcMar>
              <w:left w:w="0" w:type="dxa"/>
            </w:tcMar>
          </w:tcPr>
          <w:p w14:paraId="2FAFB20D" w14:textId="77777777" w:rsidR="00DE7975" w:rsidRDefault="00DE7975" w:rsidP="00DE7975">
            <w:pPr>
              <w:pStyle w:val="Brdtextmedindrag"/>
            </w:pPr>
            <w:r w:rsidRPr="002C0B87">
              <w:t xml:space="preserve">Översiktsplanen ska utformas så att innebörden </w:t>
            </w:r>
            <w:r w:rsidRPr="002C0B87">
              <w:rPr>
                <w:i/>
              </w:rPr>
              <w:t>och konsekvenserna</w:t>
            </w:r>
            <w:r>
              <w:t xml:space="preserve"> av den tydligt framgår.</w:t>
            </w:r>
          </w:p>
        </w:tc>
        <w:tc>
          <w:tcPr>
            <w:tcW w:w="2500" w:type="pct"/>
            <w:shd w:val="clear" w:color="auto" w:fill="auto"/>
            <w:tcMar>
              <w:right w:w="0" w:type="dxa"/>
            </w:tcMar>
          </w:tcPr>
          <w:p w14:paraId="129278C1" w14:textId="467CC52E" w:rsidR="00DE7975" w:rsidRPr="002C0B87" w:rsidRDefault="00DE7975" w:rsidP="002D386E">
            <w:pPr>
              <w:pStyle w:val="Brdtextmedindrag"/>
              <w:rPr>
                <w:i/>
              </w:rPr>
            </w:pPr>
            <w:r w:rsidRPr="002C0B87">
              <w:t>Översiktsplanen ska utformas så att innebörden av den tydligt fram</w:t>
            </w:r>
            <w:r>
              <w:softHyphen/>
            </w:r>
            <w:r w:rsidRPr="002C0B87">
              <w:t>går.</w:t>
            </w:r>
          </w:p>
        </w:tc>
      </w:tr>
      <w:tr w:rsidR="00CA7DE3" w14:paraId="06A4CC12" w14:textId="77777777" w:rsidTr="00CA7DE3">
        <w:tc>
          <w:tcPr>
            <w:tcW w:w="2500" w:type="pct"/>
            <w:shd w:val="clear" w:color="auto" w:fill="auto"/>
            <w:tcMar>
              <w:left w:w="0" w:type="dxa"/>
            </w:tcMar>
          </w:tcPr>
          <w:p w14:paraId="666F3C69" w14:textId="77777777" w:rsidR="00CA7DE3" w:rsidRPr="002C0B87" w:rsidRDefault="00CA7DE3" w:rsidP="00DE7975">
            <w:pPr>
              <w:pStyle w:val="Brdtextmedindrag"/>
            </w:pPr>
          </w:p>
        </w:tc>
        <w:tc>
          <w:tcPr>
            <w:tcW w:w="2500" w:type="pct"/>
            <w:shd w:val="clear" w:color="auto" w:fill="auto"/>
            <w:tcMar>
              <w:right w:w="0" w:type="dxa"/>
            </w:tcMar>
          </w:tcPr>
          <w:p w14:paraId="546D7816" w14:textId="5D97C963" w:rsidR="00CA7DE3" w:rsidRPr="002C0B87" w:rsidRDefault="00CA7DE3" w:rsidP="002D386E">
            <w:pPr>
              <w:pStyle w:val="Brdtextmedindrag"/>
            </w:pPr>
            <w:r w:rsidRPr="002D386E">
              <w:rPr>
                <w:i/>
                <w:spacing w:val="-2"/>
              </w:rPr>
              <w:t xml:space="preserve">Planen får </w:t>
            </w:r>
            <w:r w:rsidRPr="002C0B87">
              <w:rPr>
                <w:i/>
              </w:rPr>
              <w:t>för en viss del av kom</w:t>
            </w:r>
            <w:r>
              <w:rPr>
                <w:i/>
              </w:rPr>
              <w:softHyphen/>
            </w:r>
            <w:r w:rsidRPr="002C0B87">
              <w:rPr>
                <w:i/>
              </w:rPr>
              <w:t>munen</w:t>
            </w:r>
            <w:r>
              <w:rPr>
                <w:i/>
              </w:rPr>
              <w:t xml:space="preserve"> </w:t>
            </w:r>
            <w:r w:rsidRPr="002C0B87">
              <w:rPr>
                <w:i/>
              </w:rPr>
              <w:t>redovisas med en an</w:t>
            </w:r>
            <w:r>
              <w:rPr>
                <w:i/>
              </w:rPr>
              <w:softHyphen/>
            </w:r>
            <w:r w:rsidRPr="002C0B87">
              <w:rPr>
                <w:i/>
              </w:rPr>
              <w:t>nan detaljeringsgrad</w:t>
            </w:r>
            <w:r>
              <w:rPr>
                <w:i/>
              </w:rPr>
              <w:t xml:space="preserve"> </w:t>
            </w:r>
            <w:r w:rsidRPr="002C0B87">
              <w:rPr>
                <w:i/>
              </w:rPr>
              <w:t xml:space="preserve">än för </w:t>
            </w:r>
            <w:r>
              <w:rPr>
                <w:i/>
              </w:rPr>
              <w:t>kommunen</w:t>
            </w:r>
            <w:r w:rsidRPr="002C0B87">
              <w:rPr>
                <w:i/>
              </w:rPr>
              <w:t xml:space="preserve"> i öv</w:t>
            </w:r>
            <w:r>
              <w:rPr>
                <w:i/>
              </w:rPr>
              <w:softHyphen/>
            </w:r>
            <w:r w:rsidRPr="002C0B87">
              <w:rPr>
                <w:i/>
              </w:rPr>
              <w:t>rigt.</w:t>
            </w:r>
          </w:p>
        </w:tc>
      </w:tr>
    </w:tbl>
    <w:p w14:paraId="3C10D3C0" w14:textId="77777777" w:rsidR="00DE7975" w:rsidRPr="00991E9F" w:rsidRDefault="00DE7975" w:rsidP="00DE7975">
      <w:pPr>
        <w:pStyle w:val="Brdtextmedindrag"/>
        <w:rPr>
          <w:sz w:val="18"/>
        </w:rPr>
      </w:pPr>
    </w:p>
    <w:tbl>
      <w:tblPr>
        <w:tblW w:w="5000" w:type="pct"/>
        <w:tblCellMar>
          <w:left w:w="125" w:type="dxa"/>
          <w:right w:w="125" w:type="dxa"/>
        </w:tblCellMar>
        <w:tblLook w:val="0000" w:firstRow="0" w:lastRow="0" w:firstColumn="0" w:lastColumn="0" w:noHBand="0" w:noVBand="0"/>
      </w:tblPr>
      <w:tblGrid>
        <w:gridCol w:w="2948"/>
        <w:gridCol w:w="2949"/>
      </w:tblGrid>
      <w:tr w:rsidR="009979B7" w14:paraId="4E8ABB72" w14:textId="77777777" w:rsidTr="009979B7">
        <w:trPr>
          <w:cantSplit/>
        </w:trPr>
        <w:tc>
          <w:tcPr>
            <w:tcW w:w="2500" w:type="pct"/>
            <w:shd w:val="clear" w:color="auto" w:fill="auto"/>
            <w:tcMar>
              <w:left w:w="0" w:type="dxa"/>
            </w:tcMar>
          </w:tcPr>
          <w:p w14:paraId="18B7BA7C" w14:textId="77777777" w:rsidR="009979B7" w:rsidRDefault="009979B7" w:rsidP="009979B7">
            <w:pPr>
              <w:pStyle w:val="Brdtextmedindrag"/>
            </w:pPr>
          </w:p>
        </w:tc>
        <w:tc>
          <w:tcPr>
            <w:tcW w:w="2500" w:type="pct"/>
            <w:shd w:val="clear" w:color="auto" w:fill="auto"/>
            <w:tcMar>
              <w:right w:w="0" w:type="dxa"/>
            </w:tcMar>
          </w:tcPr>
          <w:p w14:paraId="5B79E071" w14:textId="77777777" w:rsidR="009979B7" w:rsidRPr="002C0B87" w:rsidRDefault="009979B7" w:rsidP="009979B7">
            <w:pPr>
              <w:pStyle w:val="Brdtext"/>
              <w:rPr>
                <w:i/>
              </w:rPr>
            </w:pPr>
            <w:r w:rsidRPr="002C0B87">
              <w:rPr>
                <w:i/>
              </w:rPr>
              <w:t>6 a §</w:t>
            </w:r>
          </w:p>
          <w:p w14:paraId="6DA42E22" w14:textId="77777777" w:rsidR="009979B7" w:rsidRPr="002C0B87" w:rsidRDefault="009979B7" w:rsidP="009979B7">
            <w:pPr>
              <w:pStyle w:val="Brdtextmedindrag"/>
              <w:rPr>
                <w:i/>
              </w:rPr>
            </w:pPr>
            <w:r>
              <w:rPr>
                <w:i/>
              </w:rPr>
              <w:t>Kommunen ska i ö</w:t>
            </w:r>
            <w:r w:rsidRPr="002C0B87">
              <w:rPr>
                <w:i/>
              </w:rPr>
              <w:t>versiktsplanen redovis</w:t>
            </w:r>
            <w:r>
              <w:rPr>
                <w:i/>
              </w:rPr>
              <w:t xml:space="preserve">a </w:t>
            </w:r>
            <w:r w:rsidRPr="002C0B87">
              <w:rPr>
                <w:i/>
              </w:rPr>
              <w:t>planens väsentliga konse</w:t>
            </w:r>
            <w:r>
              <w:rPr>
                <w:i/>
              </w:rPr>
              <w:softHyphen/>
            </w:r>
            <w:r w:rsidRPr="002C0B87">
              <w:rPr>
                <w:i/>
              </w:rPr>
              <w:t xml:space="preserve">kvenser. </w:t>
            </w:r>
          </w:p>
        </w:tc>
      </w:tr>
    </w:tbl>
    <w:p w14:paraId="012A6444" w14:textId="77777777" w:rsidR="009979B7" w:rsidRPr="00991E9F" w:rsidRDefault="009979B7" w:rsidP="00DE7975">
      <w:pPr>
        <w:pStyle w:val="Brdtextmedindrag"/>
        <w:rPr>
          <w:sz w:val="18"/>
        </w:rPr>
      </w:pPr>
    </w:p>
    <w:tbl>
      <w:tblPr>
        <w:tblW w:w="5000" w:type="pct"/>
        <w:tblCellMar>
          <w:left w:w="125" w:type="dxa"/>
          <w:right w:w="125" w:type="dxa"/>
        </w:tblCellMar>
        <w:tblLook w:val="0000" w:firstRow="0" w:lastRow="0" w:firstColumn="0" w:lastColumn="0" w:noHBand="0" w:noVBand="0"/>
      </w:tblPr>
      <w:tblGrid>
        <w:gridCol w:w="2948"/>
        <w:gridCol w:w="2949"/>
      </w:tblGrid>
      <w:tr w:rsidR="00DE7975" w14:paraId="2FF984C2" w14:textId="77777777" w:rsidTr="00DE7975">
        <w:trPr>
          <w:cantSplit/>
        </w:trPr>
        <w:tc>
          <w:tcPr>
            <w:tcW w:w="2500" w:type="pct"/>
            <w:shd w:val="clear" w:color="auto" w:fill="auto"/>
            <w:tcMar>
              <w:left w:w="0" w:type="dxa"/>
            </w:tcMar>
          </w:tcPr>
          <w:p w14:paraId="6C984696" w14:textId="77777777" w:rsidR="00DE7975" w:rsidRDefault="00DE7975" w:rsidP="00DE7975">
            <w:pPr>
              <w:pStyle w:val="Brdtextmedindrag"/>
            </w:pPr>
          </w:p>
        </w:tc>
        <w:tc>
          <w:tcPr>
            <w:tcW w:w="2500" w:type="pct"/>
            <w:shd w:val="clear" w:color="auto" w:fill="auto"/>
            <w:tcMar>
              <w:right w:w="0" w:type="dxa"/>
            </w:tcMar>
          </w:tcPr>
          <w:p w14:paraId="28D8E087" w14:textId="77777777" w:rsidR="00DE7975" w:rsidRDefault="00DE7975" w:rsidP="00DE7975">
            <w:pPr>
              <w:pStyle w:val="Brdtext"/>
            </w:pPr>
            <w:r w:rsidRPr="002C0B87">
              <w:rPr>
                <w:i/>
              </w:rPr>
              <w:t>6 b §</w:t>
            </w:r>
          </w:p>
          <w:p w14:paraId="232A7496" w14:textId="77777777" w:rsidR="00DE7975" w:rsidRPr="002C0B87" w:rsidRDefault="00DE7975" w:rsidP="00DE7975">
            <w:pPr>
              <w:pStyle w:val="Brdtextmedindrag"/>
              <w:rPr>
                <w:i/>
              </w:rPr>
            </w:pPr>
            <w:r w:rsidRPr="002C0B87">
              <w:rPr>
                <w:i/>
              </w:rPr>
              <w:t>Om en betydande miljö</w:t>
            </w:r>
            <w:r>
              <w:rPr>
                <w:i/>
              </w:rPr>
              <w:softHyphen/>
            </w:r>
            <w:r w:rsidRPr="002C0B87">
              <w:rPr>
                <w:i/>
              </w:rPr>
              <w:t xml:space="preserve">påverkan </w:t>
            </w:r>
            <w:r w:rsidRPr="00287A39">
              <w:rPr>
                <w:i/>
                <w:spacing w:val="-2"/>
              </w:rPr>
              <w:t>kan antas enligt det beslut som avses</w:t>
            </w:r>
            <w:r w:rsidRPr="00287A39">
              <w:rPr>
                <w:i/>
              </w:rPr>
              <w:t xml:space="preserve"> i </w:t>
            </w:r>
            <w:r w:rsidRPr="002C0B87">
              <w:rPr>
                <w:i/>
              </w:rPr>
              <w:t>9 §</w:t>
            </w:r>
            <w:r>
              <w:rPr>
                <w:i/>
              </w:rPr>
              <w:t xml:space="preserve"> </w:t>
            </w:r>
            <w:r w:rsidRPr="00B41B5C">
              <w:rPr>
                <w:i/>
              </w:rPr>
              <w:t>andra stycket eller föreskrifter som regeringen har meddelat med stöd av 6</w:t>
            </w:r>
            <w:r>
              <w:rPr>
                <w:i/>
              </w:rPr>
              <w:t> </w:t>
            </w:r>
            <w:r w:rsidRPr="00B41B5C">
              <w:rPr>
                <w:i/>
              </w:rPr>
              <w:t>kap. 4</w:t>
            </w:r>
            <w:r>
              <w:rPr>
                <w:i/>
              </w:rPr>
              <w:t> </w:t>
            </w:r>
            <w:r w:rsidRPr="00B41B5C">
              <w:rPr>
                <w:i/>
              </w:rPr>
              <w:t>§ miljöbalken</w:t>
            </w:r>
            <w:r w:rsidRPr="002C0B87">
              <w:rPr>
                <w:i/>
              </w:rPr>
              <w:t>, ska kom</w:t>
            </w:r>
            <w:r>
              <w:rPr>
                <w:i/>
              </w:rPr>
              <w:softHyphen/>
            </w:r>
            <w:r w:rsidRPr="002C0B87">
              <w:rPr>
                <w:i/>
              </w:rPr>
              <w:t>munen redo</w:t>
            </w:r>
            <w:r>
              <w:rPr>
                <w:i/>
              </w:rPr>
              <w:softHyphen/>
            </w:r>
            <w:r>
              <w:rPr>
                <w:i/>
              </w:rPr>
              <w:softHyphen/>
            </w:r>
            <w:r>
              <w:rPr>
                <w:i/>
              </w:rPr>
              <w:softHyphen/>
            </w:r>
            <w:r w:rsidRPr="002C0B87">
              <w:rPr>
                <w:i/>
              </w:rPr>
              <w:t>visa miljö</w:t>
            </w:r>
            <w:r>
              <w:rPr>
                <w:i/>
              </w:rPr>
              <w:softHyphen/>
            </w:r>
            <w:r w:rsidRPr="002C0B87">
              <w:rPr>
                <w:i/>
              </w:rPr>
              <w:t>konse</w:t>
            </w:r>
            <w:r>
              <w:rPr>
                <w:i/>
              </w:rPr>
              <w:softHyphen/>
            </w:r>
            <w:r w:rsidRPr="002C0B87">
              <w:rPr>
                <w:i/>
              </w:rPr>
              <w:t>kvenser i över</w:t>
            </w:r>
            <w:r>
              <w:rPr>
                <w:i/>
              </w:rPr>
              <w:softHyphen/>
            </w:r>
            <w:r w:rsidRPr="002C0B87">
              <w:rPr>
                <w:i/>
              </w:rPr>
              <w:t>sikts</w:t>
            </w:r>
            <w:r>
              <w:rPr>
                <w:i/>
              </w:rPr>
              <w:softHyphen/>
            </w:r>
            <w:r w:rsidRPr="002C0B87">
              <w:rPr>
                <w:i/>
              </w:rPr>
              <w:t>planen på ett sätt som uppfyller kraven i 6 kap. 11, 12 och 16</w:t>
            </w:r>
            <w:r>
              <w:rPr>
                <w:i/>
              </w:rPr>
              <w:t> </w:t>
            </w:r>
            <w:r w:rsidRPr="002C0B87">
              <w:rPr>
                <w:i/>
              </w:rPr>
              <w:t>§§</w:t>
            </w:r>
            <w:r>
              <w:rPr>
                <w:i/>
              </w:rPr>
              <w:t xml:space="preserve"> </w:t>
            </w:r>
            <w:r w:rsidRPr="002C0B87">
              <w:rPr>
                <w:i/>
              </w:rPr>
              <w:t>miljöbalken.</w:t>
            </w:r>
          </w:p>
          <w:p w14:paraId="2EC7544B" w14:textId="77777777" w:rsidR="00DE7975" w:rsidRDefault="00DE7975" w:rsidP="00DE7975">
            <w:pPr>
              <w:pStyle w:val="Brdtextmedindrag"/>
            </w:pPr>
            <w:r w:rsidRPr="002C0B87">
              <w:rPr>
                <w:i/>
              </w:rPr>
              <w:t xml:space="preserve">Om en betydande miljöpåverkan inte kan antas enligt </w:t>
            </w:r>
            <w:r>
              <w:rPr>
                <w:i/>
              </w:rPr>
              <w:t xml:space="preserve">det beslut som avses i </w:t>
            </w:r>
            <w:r w:rsidRPr="002C0B87">
              <w:rPr>
                <w:i/>
              </w:rPr>
              <w:t>9 §</w:t>
            </w:r>
            <w:r>
              <w:rPr>
                <w:i/>
              </w:rPr>
              <w:t xml:space="preserve"> andra stycket</w:t>
            </w:r>
            <w:r w:rsidRPr="002C0B87">
              <w:rPr>
                <w:i/>
              </w:rPr>
              <w:t>, ska kom</w:t>
            </w:r>
            <w:r>
              <w:rPr>
                <w:i/>
              </w:rPr>
              <w:softHyphen/>
            </w:r>
            <w:r w:rsidRPr="002C0B87">
              <w:rPr>
                <w:i/>
              </w:rPr>
              <w:t>munen i planen redo</w:t>
            </w:r>
            <w:r>
              <w:rPr>
                <w:i/>
              </w:rPr>
              <w:softHyphen/>
            </w:r>
            <w:r w:rsidRPr="002C0B87">
              <w:rPr>
                <w:i/>
              </w:rPr>
              <w:t>visa</w:t>
            </w:r>
            <w:r>
              <w:rPr>
                <w:i/>
              </w:rPr>
              <w:t xml:space="preserve"> </w:t>
            </w:r>
            <w:r w:rsidRPr="002C0B87">
              <w:rPr>
                <w:i/>
              </w:rPr>
              <w:t>skälen för sin bedömning i den frågan.</w:t>
            </w:r>
          </w:p>
        </w:tc>
      </w:tr>
    </w:tbl>
    <w:p w14:paraId="1266D335" w14:textId="77777777" w:rsidR="00DE7975" w:rsidRDefault="00DE7975" w:rsidP="00DE7975">
      <w:pPr>
        <w:pStyle w:val="Brdtext"/>
      </w:pPr>
    </w:p>
    <w:tbl>
      <w:tblPr>
        <w:tblW w:w="5000" w:type="pct"/>
        <w:tblCellMar>
          <w:left w:w="125" w:type="dxa"/>
          <w:right w:w="125" w:type="dxa"/>
        </w:tblCellMar>
        <w:tblLook w:val="0000" w:firstRow="0" w:lastRow="0" w:firstColumn="0" w:lastColumn="0" w:noHBand="0" w:noVBand="0"/>
      </w:tblPr>
      <w:tblGrid>
        <w:gridCol w:w="2948"/>
        <w:gridCol w:w="2949"/>
      </w:tblGrid>
      <w:tr w:rsidR="00DE7975" w14:paraId="7F0711B2" w14:textId="77777777" w:rsidTr="00DE7975">
        <w:tc>
          <w:tcPr>
            <w:tcW w:w="2500" w:type="pct"/>
            <w:shd w:val="clear" w:color="auto" w:fill="auto"/>
            <w:tcMar>
              <w:left w:w="0" w:type="dxa"/>
            </w:tcMar>
          </w:tcPr>
          <w:p w14:paraId="0DC14BBC" w14:textId="77777777" w:rsidR="00DE7975" w:rsidRPr="002C0B87" w:rsidRDefault="00DE7975" w:rsidP="00DE7975">
            <w:pPr>
              <w:pStyle w:val="Brdtextmedindrag"/>
              <w:ind w:firstLine="0"/>
              <w:rPr>
                <w:b/>
                <w:i/>
              </w:rPr>
            </w:pPr>
            <w:r w:rsidRPr="002C0B87">
              <w:rPr>
                <w:b/>
                <w:i/>
              </w:rPr>
              <w:t xml:space="preserve">Förslag till </w:t>
            </w:r>
            <w:r w:rsidRPr="00AF67F4">
              <w:rPr>
                <w:b/>
              </w:rPr>
              <w:t>översiktsplan</w:t>
            </w:r>
          </w:p>
        </w:tc>
        <w:tc>
          <w:tcPr>
            <w:tcW w:w="2500" w:type="pct"/>
            <w:shd w:val="clear" w:color="auto" w:fill="auto"/>
            <w:tcMar>
              <w:right w:w="0" w:type="dxa"/>
            </w:tcMar>
          </w:tcPr>
          <w:p w14:paraId="4B83169B" w14:textId="77777777" w:rsidR="00DE7975" w:rsidRPr="002C0B87" w:rsidRDefault="00DE7975" w:rsidP="00DE7975">
            <w:pPr>
              <w:pStyle w:val="Brdtextmedindrag"/>
              <w:ind w:firstLine="0"/>
              <w:rPr>
                <w:b/>
                <w:i/>
              </w:rPr>
            </w:pPr>
            <w:r w:rsidRPr="002C0B87">
              <w:rPr>
                <w:b/>
                <w:i/>
              </w:rPr>
              <w:t xml:space="preserve">Att ta fram en </w:t>
            </w:r>
            <w:r w:rsidRPr="00AF67F4">
              <w:rPr>
                <w:b/>
              </w:rPr>
              <w:t>översiktsplan</w:t>
            </w:r>
          </w:p>
        </w:tc>
      </w:tr>
    </w:tbl>
    <w:p w14:paraId="4D3ECE41" w14:textId="77777777" w:rsidR="00DE7975" w:rsidRPr="00991E9F" w:rsidRDefault="00DE7975" w:rsidP="00DE7975">
      <w:pPr>
        <w:pStyle w:val="Brdtext"/>
        <w:rPr>
          <w:sz w:val="16"/>
        </w:rPr>
      </w:pPr>
    </w:p>
    <w:p w14:paraId="7D7B5F5D" w14:textId="77777777" w:rsidR="00DE7975" w:rsidRDefault="00DE7975" w:rsidP="00DE7975">
      <w:pPr>
        <w:pStyle w:val="Brdtext"/>
        <w:jc w:val="center"/>
      </w:pPr>
      <w:r>
        <w:t>7 §</w:t>
      </w:r>
      <w:r>
        <w:rPr>
          <w:rStyle w:val="Fotnotsreferens"/>
        </w:rPr>
        <w:footnoteReference w:id="6"/>
      </w:r>
    </w:p>
    <w:tbl>
      <w:tblPr>
        <w:tblW w:w="5000" w:type="pct"/>
        <w:tblCellMar>
          <w:left w:w="125" w:type="dxa"/>
          <w:right w:w="125" w:type="dxa"/>
        </w:tblCellMar>
        <w:tblLook w:val="0000" w:firstRow="0" w:lastRow="0" w:firstColumn="0" w:lastColumn="0" w:noHBand="0" w:noVBand="0"/>
      </w:tblPr>
      <w:tblGrid>
        <w:gridCol w:w="2948"/>
        <w:gridCol w:w="2949"/>
      </w:tblGrid>
      <w:tr w:rsidR="00DE7975" w14:paraId="71AFD87C" w14:textId="77777777" w:rsidTr="00DE7975">
        <w:tc>
          <w:tcPr>
            <w:tcW w:w="2500" w:type="pct"/>
            <w:shd w:val="clear" w:color="auto" w:fill="auto"/>
            <w:tcMar>
              <w:left w:w="0" w:type="dxa"/>
            </w:tcMar>
          </w:tcPr>
          <w:p w14:paraId="01066521" w14:textId="77777777" w:rsidR="00DE7975" w:rsidRPr="00C908C9" w:rsidRDefault="00DE7975" w:rsidP="00DE7975">
            <w:pPr>
              <w:pStyle w:val="Brdtextmedindrag"/>
            </w:pPr>
            <w:r w:rsidRPr="00C908C9">
              <w:t>Innan kommunen antar en över</w:t>
            </w:r>
            <w:r>
              <w:softHyphen/>
            </w:r>
            <w:r w:rsidRPr="00C908C9">
              <w:t xml:space="preserve">siktsplan </w:t>
            </w:r>
            <w:r w:rsidRPr="000D0498">
              <w:rPr>
                <w:i/>
              </w:rPr>
              <w:t>eller en ändring</w:t>
            </w:r>
            <w:r w:rsidRPr="00C908C9">
              <w:t xml:space="preserve"> </w:t>
            </w:r>
            <w:r w:rsidRPr="00434F51">
              <w:rPr>
                <w:i/>
              </w:rPr>
              <w:t>i den</w:t>
            </w:r>
            <w:r w:rsidRPr="00C908C9">
              <w:t xml:space="preserve"> ska kom</w:t>
            </w:r>
            <w:r w:rsidRPr="00C908C9">
              <w:softHyphen/>
              <w:t>munen</w:t>
            </w:r>
          </w:p>
        </w:tc>
        <w:tc>
          <w:tcPr>
            <w:tcW w:w="2500" w:type="pct"/>
            <w:shd w:val="clear" w:color="auto" w:fill="auto"/>
            <w:tcMar>
              <w:right w:w="0" w:type="dxa"/>
            </w:tcMar>
          </w:tcPr>
          <w:p w14:paraId="6D625DA8" w14:textId="77777777" w:rsidR="00DE7975" w:rsidRDefault="00DE7975" w:rsidP="00DE7975">
            <w:pPr>
              <w:pStyle w:val="Brdtextmedindrag"/>
            </w:pPr>
            <w:r w:rsidRPr="00F40DD5">
              <w:t>Innan kommunen antar en över</w:t>
            </w:r>
            <w:r>
              <w:softHyphen/>
            </w:r>
            <w:r w:rsidRPr="00F40DD5">
              <w:t>siktsplan ska kom</w:t>
            </w:r>
            <w:r w:rsidRPr="00F40DD5">
              <w:softHyphen/>
              <w:t>munen</w:t>
            </w:r>
          </w:p>
        </w:tc>
      </w:tr>
      <w:tr w:rsidR="00DE7975" w14:paraId="03761D50" w14:textId="77777777" w:rsidTr="00DE7975">
        <w:tc>
          <w:tcPr>
            <w:tcW w:w="2500" w:type="pct"/>
            <w:shd w:val="clear" w:color="auto" w:fill="auto"/>
            <w:tcMar>
              <w:left w:w="0" w:type="dxa"/>
            </w:tcMar>
          </w:tcPr>
          <w:p w14:paraId="02110C5B" w14:textId="77777777" w:rsidR="00DE7975" w:rsidRDefault="00DE7975" w:rsidP="00DE7975">
            <w:pPr>
              <w:pStyle w:val="Brdtextmedindrag"/>
            </w:pPr>
            <w:r>
              <w:t>1. </w:t>
            </w:r>
            <w:r w:rsidRPr="002C0B87">
              <w:t xml:space="preserve">upprätta ett förslag till plan </w:t>
            </w:r>
            <w:r w:rsidRPr="000D0498">
              <w:rPr>
                <w:i/>
              </w:rPr>
              <w:t>eller ändring</w:t>
            </w:r>
            <w:r w:rsidRPr="002C0B87">
              <w:t xml:space="preserve"> som uppfyller kraven i </w:t>
            </w:r>
            <w:r w:rsidRPr="002C0B87">
              <w:rPr>
                <w:i/>
              </w:rPr>
              <w:t>4–6</w:t>
            </w:r>
            <w:r>
              <w:t> </w:t>
            </w:r>
            <w:r w:rsidRPr="002C0B87">
              <w:t>§§,</w:t>
            </w:r>
          </w:p>
        </w:tc>
        <w:tc>
          <w:tcPr>
            <w:tcW w:w="2500" w:type="pct"/>
            <w:shd w:val="clear" w:color="auto" w:fill="auto"/>
            <w:tcMar>
              <w:right w:w="0" w:type="dxa"/>
            </w:tcMar>
          </w:tcPr>
          <w:p w14:paraId="6313A38C" w14:textId="77777777" w:rsidR="00DE7975" w:rsidRDefault="00DE7975" w:rsidP="00DE7975">
            <w:pPr>
              <w:pStyle w:val="Brdtextmedindrag"/>
            </w:pPr>
            <w:r>
              <w:t>1. </w:t>
            </w:r>
            <w:r w:rsidRPr="002C0B87">
              <w:t xml:space="preserve">upprätta ett förslag till plan som uppfyller kraven </w:t>
            </w:r>
            <w:r w:rsidRPr="002C0B87">
              <w:rPr>
                <w:i/>
              </w:rPr>
              <w:t>i 3–6</w:t>
            </w:r>
            <w:r>
              <w:rPr>
                <w:i/>
              </w:rPr>
              <w:t> </w:t>
            </w:r>
            <w:r w:rsidRPr="002C0B87">
              <w:rPr>
                <w:i/>
              </w:rPr>
              <w:t>b</w:t>
            </w:r>
            <w:r>
              <w:t> </w:t>
            </w:r>
            <w:r w:rsidRPr="002C0B87">
              <w:t>§§,</w:t>
            </w:r>
          </w:p>
        </w:tc>
      </w:tr>
      <w:tr w:rsidR="00DE7975" w14:paraId="6EA6EA2D" w14:textId="77777777" w:rsidTr="00DE7975">
        <w:tc>
          <w:tcPr>
            <w:tcW w:w="2500" w:type="pct"/>
            <w:shd w:val="clear" w:color="auto" w:fill="auto"/>
            <w:tcMar>
              <w:left w:w="0" w:type="dxa"/>
            </w:tcMar>
          </w:tcPr>
          <w:p w14:paraId="654F3C4F" w14:textId="77777777" w:rsidR="00DE7975" w:rsidRDefault="00DE7975" w:rsidP="00DE7975">
            <w:pPr>
              <w:pStyle w:val="Brdtextmedindrag"/>
            </w:pPr>
            <w:r>
              <w:t>2. </w:t>
            </w:r>
            <w:r w:rsidRPr="00903C93">
              <w:t xml:space="preserve">vid upprättandet av förslaget </w:t>
            </w:r>
            <w:r w:rsidRPr="00067182">
              <w:rPr>
                <w:i/>
              </w:rPr>
              <w:t>samråda med myndigheter, kom</w:t>
            </w:r>
            <w:r>
              <w:rPr>
                <w:i/>
              </w:rPr>
              <w:softHyphen/>
            </w:r>
            <w:r w:rsidRPr="00067182">
              <w:rPr>
                <w:i/>
              </w:rPr>
              <w:t>mu</w:t>
            </w:r>
            <w:r>
              <w:rPr>
                <w:i/>
              </w:rPr>
              <w:softHyphen/>
            </w:r>
            <w:r w:rsidRPr="00067182">
              <w:rPr>
                <w:i/>
              </w:rPr>
              <w:t xml:space="preserve">ner och andra som är berörda </w:t>
            </w:r>
            <w:r w:rsidRPr="002C0B87">
              <w:t>enligt 8–11</w:t>
            </w:r>
            <w:r>
              <w:t> </w:t>
            </w:r>
            <w:r w:rsidRPr="002C0B87">
              <w:t>§§, och</w:t>
            </w:r>
          </w:p>
        </w:tc>
        <w:tc>
          <w:tcPr>
            <w:tcW w:w="2500" w:type="pct"/>
            <w:shd w:val="clear" w:color="auto" w:fill="auto"/>
            <w:tcMar>
              <w:right w:w="0" w:type="dxa"/>
            </w:tcMar>
          </w:tcPr>
          <w:p w14:paraId="2BC99005" w14:textId="77777777" w:rsidR="00DE7975" w:rsidRDefault="00DE7975" w:rsidP="00DE7975">
            <w:pPr>
              <w:pStyle w:val="Brdtextmedindrag"/>
            </w:pPr>
            <w:r>
              <w:t xml:space="preserve">2. vid upprättandet av förslaget </w:t>
            </w:r>
            <w:r w:rsidRPr="00067182">
              <w:rPr>
                <w:i/>
              </w:rPr>
              <w:t xml:space="preserve">genomföra </w:t>
            </w:r>
            <w:r>
              <w:rPr>
                <w:i/>
              </w:rPr>
              <w:t xml:space="preserve">ett </w:t>
            </w:r>
            <w:r w:rsidRPr="000D5AE0">
              <w:rPr>
                <w:i/>
              </w:rPr>
              <w:t>samråd</w:t>
            </w:r>
            <w:r>
              <w:t xml:space="preserve"> enligt 8–11 </w:t>
            </w:r>
            <w:r w:rsidRPr="002C0B87">
              <w:t>§§, och</w:t>
            </w:r>
          </w:p>
        </w:tc>
      </w:tr>
      <w:tr w:rsidR="00DE7975" w14:paraId="728C1D2B" w14:textId="77777777" w:rsidTr="00DE7975">
        <w:tc>
          <w:tcPr>
            <w:tcW w:w="2500" w:type="pct"/>
            <w:shd w:val="clear" w:color="auto" w:fill="auto"/>
            <w:tcMar>
              <w:left w:w="0" w:type="dxa"/>
            </w:tcMar>
          </w:tcPr>
          <w:p w14:paraId="1472C2CD" w14:textId="77777777" w:rsidR="00DE7975" w:rsidRDefault="00DE7975" w:rsidP="00DE7975">
            <w:pPr>
              <w:pStyle w:val="Brdtextmedindrag"/>
            </w:pPr>
            <w:r>
              <w:t>3. </w:t>
            </w:r>
            <w:r w:rsidRPr="002C0B87">
              <w:rPr>
                <w:i/>
              </w:rPr>
              <w:t>ställa ut</w:t>
            </w:r>
            <w:r w:rsidRPr="002C0B87">
              <w:t xml:space="preserve"> förslaget och </w:t>
            </w:r>
            <w:r w:rsidRPr="002C0B87">
              <w:rPr>
                <w:i/>
              </w:rPr>
              <w:t>låta det</w:t>
            </w:r>
            <w:r w:rsidRPr="002C0B87">
              <w:t xml:space="preserve"> granskas enligt 12–</w:t>
            </w:r>
            <w:r w:rsidRPr="00AF67F4">
              <w:rPr>
                <w:i/>
              </w:rPr>
              <w:t>18</w:t>
            </w:r>
            <w:r w:rsidRPr="002C0B87">
              <w:t xml:space="preserve"> §§.</w:t>
            </w:r>
            <w:r w:rsidRPr="002C0B87">
              <w:tab/>
            </w:r>
          </w:p>
        </w:tc>
        <w:tc>
          <w:tcPr>
            <w:tcW w:w="2500" w:type="pct"/>
            <w:shd w:val="clear" w:color="auto" w:fill="auto"/>
            <w:tcMar>
              <w:right w:w="0" w:type="dxa"/>
            </w:tcMar>
          </w:tcPr>
          <w:p w14:paraId="11A7EF18" w14:textId="77777777" w:rsidR="00DE7975" w:rsidRDefault="00DE7975" w:rsidP="00DE7975">
            <w:pPr>
              <w:pStyle w:val="Brdtextmedindrag"/>
            </w:pPr>
            <w:r>
              <w:t>3. </w:t>
            </w:r>
            <w:r w:rsidRPr="002C0B87">
              <w:rPr>
                <w:i/>
              </w:rPr>
              <w:t>låta</w:t>
            </w:r>
            <w:r>
              <w:t xml:space="preserve"> förslaget granskas en</w:t>
            </w:r>
            <w:r w:rsidRPr="002C0B87">
              <w:t>ligt 12–</w:t>
            </w:r>
            <w:r w:rsidRPr="00AF67F4">
              <w:rPr>
                <w:i/>
              </w:rPr>
              <w:t>18 a</w:t>
            </w:r>
            <w:r>
              <w:t> </w:t>
            </w:r>
            <w:r w:rsidRPr="002C0B87">
              <w:t>§§.</w:t>
            </w:r>
          </w:p>
        </w:tc>
      </w:tr>
    </w:tbl>
    <w:p w14:paraId="0447F655" w14:textId="77777777" w:rsidR="00DE7975" w:rsidRDefault="00DE7975" w:rsidP="00DE7975">
      <w:pPr>
        <w:pStyle w:val="Brdtextmedindrag"/>
        <w:ind w:firstLine="0"/>
      </w:pPr>
    </w:p>
    <w:tbl>
      <w:tblPr>
        <w:tblW w:w="5000" w:type="pct"/>
        <w:tblCellMar>
          <w:left w:w="125" w:type="dxa"/>
          <w:right w:w="125" w:type="dxa"/>
        </w:tblCellMar>
        <w:tblLook w:val="0000" w:firstRow="0" w:lastRow="0" w:firstColumn="0" w:lastColumn="0" w:noHBand="0" w:noVBand="0"/>
      </w:tblPr>
      <w:tblGrid>
        <w:gridCol w:w="2948"/>
        <w:gridCol w:w="2949"/>
      </w:tblGrid>
      <w:tr w:rsidR="003407D7" w:rsidRPr="000E6F0B" w14:paraId="59866AF1" w14:textId="77777777" w:rsidTr="00AE41F9">
        <w:tc>
          <w:tcPr>
            <w:tcW w:w="2500" w:type="pct"/>
            <w:shd w:val="clear" w:color="auto" w:fill="auto"/>
            <w:tcMar>
              <w:left w:w="0" w:type="dxa"/>
            </w:tcMar>
          </w:tcPr>
          <w:p w14:paraId="7ED817D1" w14:textId="340A7E65" w:rsidR="003407D7" w:rsidRPr="000E6F0B" w:rsidRDefault="003407D7" w:rsidP="00BE6F98">
            <w:pPr>
              <w:pStyle w:val="Brdtext"/>
              <w:rPr>
                <w:i/>
              </w:rPr>
            </w:pPr>
            <w:r>
              <w:rPr>
                <w:i/>
              </w:rPr>
              <w:t>Lydelse enligt SFS 2019:</w:t>
            </w:r>
            <w:r w:rsidR="00C44EE8">
              <w:rPr>
                <w:i/>
              </w:rPr>
              <w:t>949</w:t>
            </w:r>
          </w:p>
        </w:tc>
        <w:tc>
          <w:tcPr>
            <w:tcW w:w="2500" w:type="pct"/>
            <w:shd w:val="clear" w:color="auto" w:fill="auto"/>
            <w:tcMar>
              <w:right w:w="0" w:type="dxa"/>
            </w:tcMar>
          </w:tcPr>
          <w:p w14:paraId="4316B765" w14:textId="77777777" w:rsidR="003407D7" w:rsidRPr="000E6F0B" w:rsidRDefault="003407D7" w:rsidP="00BE6F98">
            <w:pPr>
              <w:pStyle w:val="Brdtext"/>
              <w:rPr>
                <w:i/>
              </w:rPr>
            </w:pPr>
            <w:r w:rsidRPr="000E6F0B">
              <w:rPr>
                <w:i/>
              </w:rPr>
              <w:t>Föreslagen lydelse</w:t>
            </w:r>
          </w:p>
        </w:tc>
      </w:tr>
    </w:tbl>
    <w:p w14:paraId="10499D17" w14:textId="22C2B6F6" w:rsidR="003407D7" w:rsidRDefault="003407D7" w:rsidP="00DE7975">
      <w:pPr>
        <w:pStyle w:val="Brdtextmedindrag"/>
        <w:ind w:firstLine="0"/>
      </w:pPr>
    </w:p>
    <w:p w14:paraId="4D454754" w14:textId="4721BC40" w:rsidR="00DE7975" w:rsidRDefault="00DE7975" w:rsidP="00DE7975">
      <w:pPr>
        <w:pStyle w:val="Brdtext"/>
        <w:keepNext/>
        <w:jc w:val="center"/>
      </w:pPr>
      <w:r>
        <w:t>8 §</w:t>
      </w:r>
    </w:p>
    <w:tbl>
      <w:tblPr>
        <w:tblW w:w="5000" w:type="pct"/>
        <w:tblCellMar>
          <w:left w:w="125" w:type="dxa"/>
          <w:right w:w="125" w:type="dxa"/>
        </w:tblCellMar>
        <w:tblLook w:val="0000" w:firstRow="0" w:lastRow="0" w:firstColumn="0" w:lastColumn="0" w:noHBand="0" w:noVBand="0"/>
      </w:tblPr>
      <w:tblGrid>
        <w:gridCol w:w="2948"/>
        <w:gridCol w:w="2949"/>
      </w:tblGrid>
      <w:tr w:rsidR="00DE7975" w14:paraId="30965C41" w14:textId="77777777" w:rsidTr="00DE7975">
        <w:tc>
          <w:tcPr>
            <w:tcW w:w="2500" w:type="pct"/>
            <w:shd w:val="clear" w:color="auto" w:fill="auto"/>
            <w:tcMar>
              <w:left w:w="0" w:type="dxa"/>
            </w:tcMar>
          </w:tcPr>
          <w:p w14:paraId="75CE307D" w14:textId="77777777" w:rsidR="00DE7975" w:rsidRDefault="00DE7975" w:rsidP="00DE7975">
            <w:pPr>
              <w:pStyle w:val="Brdtextmedindrag"/>
              <w:widowControl w:val="0"/>
            </w:pPr>
            <w:r>
              <w:t>När kommunen upprättar ett för</w:t>
            </w:r>
            <w:r>
              <w:softHyphen/>
              <w:t xml:space="preserve">slag till översiktsplan </w:t>
            </w:r>
            <w:r w:rsidRPr="000D0498">
              <w:rPr>
                <w:i/>
              </w:rPr>
              <w:t xml:space="preserve">eller ändring i planen </w:t>
            </w:r>
            <w:r>
              <w:t xml:space="preserve">ska kommunen samråda med </w:t>
            </w:r>
            <w:r w:rsidRPr="00D953C1">
              <w:t xml:space="preserve">länsstyrelsen, </w:t>
            </w:r>
            <w:r>
              <w:t>regionen</w:t>
            </w:r>
            <w:r w:rsidRPr="00D953C1">
              <w:t xml:space="preserve"> och de kommuner som berörs</w:t>
            </w:r>
            <w:r>
              <w:t>. Kom</w:t>
            </w:r>
            <w:r>
              <w:softHyphen/>
              <w:t>munen ska också ge kommunens med</w:t>
            </w:r>
            <w:r>
              <w:softHyphen/>
              <w:t>lem-</w:t>
            </w:r>
            <w:r>
              <w:softHyphen/>
            </w:r>
            <w:r>
              <w:br/>
            </w:r>
          </w:p>
        </w:tc>
        <w:tc>
          <w:tcPr>
            <w:tcW w:w="2500" w:type="pct"/>
            <w:shd w:val="clear" w:color="auto" w:fill="auto"/>
            <w:tcMar>
              <w:right w:w="0" w:type="dxa"/>
            </w:tcMar>
          </w:tcPr>
          <w:p w14:paraId="0227167D" w14:textId="77777777" w:rsidR="00DE7975" w:rsidRDefault="00DE7975" w:rsidP="00DE7975">
            <w:pPr>
              <w:pStyle w:val="Brdtextmedindrag"/>
              <w:widowControl w:val="0"/>
            </w:pPr>
            <w:r>
              <w:t>När kommunen upprättar ett för</w:t>
            </w:r>
            <w:r>
              <w:softHyphen/>
              <w:t>slag till översiktsplan ska kommun</w:t>
            </w:r>
            <w:r>
              <w:softHyphen/>
              <w:t xml:space="preserve">en samråda med </w:t>
            </w:r>
            <w:r w:rsidRPr="00D953C1">
              <w:t xml:space="preserve">länsstyrelsen, </w:t>
            </w:r>
            <w:r>
              <w:t>regionen</w:t>
            </w:r>
            <w:r w:rsidRPr="00D953C1">
              <w:t xml:space="preserve"> och de kommuner som berörs</w:t>
            </w:r>
            <w:r>
              <w:t>. Kom</w:t>
            </w:r>
            <w:r>
              <w:softHyphen/>
              <w:t>munen ska också ge kommunens medlemmar, de andra</w:t>
            </w:r>
            <w:r>
              <w:br/>
              <w:t xml:space="preserve"> </w:t>
            </w:r>
          </w:p>
        </w:tc>
      </w:tr>
      <w:tr w:rsidR="00DE7975" w14:paraId="588C9F51" w14:textId="77777777" w:rsidTr="00DE7975">
        <w:tc>
          <w:tcPr>
            <w:tcW w:w="2500" w:type="pct"/>
            <w:shd w:val="clear" w:color="auto" w:fill="auto"/>
            <w:tcMar>
              <w:left w:w="0" w:type="dxa"/>
            </w:tcMar>
          </w:tcPr>
          <w:p w14:paraId="135DEEDA" w14:textId="77777777" w:rsidR="00DE7975" w:rsidRDefault="00DE7975" w:rsidP="00DE7975">
            <w:pPr>
              <w:pStyle w:val="Brdtext"/>
            </w:pPr>
            <w:r>
              <w:t>mar, de andra myndigheter, sam</w:t>
            </w:r>
            <w:r>
              <w:softHyphen/>
              <w:t>manslutningar och enskilda i övrigt som har ett väsentligt intres</w:t>
            </w:r>
            <w:r>
              <w:softHyphen/>
              <w:t>se av förslaget tillfälle att delta i sam</w:t>
            </w:r>
            <w:r>
              <w:softHyphen/>
              <w:t>rådet.</w:t>
            </w:r>
          </w:p>
        </w:tc>
        <w:tc>
          <w:tcPr>
            <w:tcW w:w="2500" w:type="pct"/>
            <w:shd w:val="clear" w:color="auto" w:fill="auto"/>
            <w:tcMar>
              <w:right w:w="0" w:type="dxa"/>
            </w:tcMar>
          </w:tcPr>
          <w:p w14:paraId="15A0E562" w14:textId="77777777" w:rsidR="00DE7975" w:rsidRDefault="00DE7975" w:rsidP="00DE7975">
            <w:pPr>
              <w:pStyle w:val="Brdtext"/>
            </w:pPr>
            <w:r>
              <w:t>myndigheter, sammanslutningar och enskilda i övrigt som har ett vä</w:t>
            </w:r>
            <w:r>
              <w:softHyphen/>
              <w:t>sent</w:t>
            </w:r>
            <w:r>
              <w:softHyphen/>
              <w:t>ligt intres</w:t>
            </w:r>
            <w:r>
              <w:softHyphen/>
              <w:t>se av förslaget tillfälle att delta i samrådet.</w:t>
            </w:r>
          </w:p>
        </w:tc>
      </w:tr>
    </w:tbl>
    <w:p w14:paraId="25C8C18A" w14:textId="77777777" w:rsidR="00DE7975" w:rsidRPr="00151830" w:rsidRDefault="00DE7975" w:rsidP="00DE7975">
      <w:pPr>
        <w:pStyle w:val="Brdtextmedindrag"/>
      </w:pPr>
      <w:r w:rsidRPr="00151830">
        <w:t>Syftet med samrådet är att få fram ett så bra beslutsunderlag som möjligt och att ge möjlighet till insyn och påverkan.</w:t>
      </w:r>
    </w:p>
    <w:tbl>
      <w:tblPr>
        <w:tblW w:w="5000" w:type="pct"/>
        <w:tblCellMar>
          <w:left w:w="125" w:type="dxa"/>
          <w:right w:w="125" w:type="dxa"/>
        </w:tblCellMar>
        <w:tblLook w:val="0000" w:firstRow="0" w:lastRow="0" w:firstColumn="0" w:lastColumn="0" w:noHBand="0" w:noVBand="0"/>
      </w:tblPr>
      <w:tblGrid>
        <w:gridCol w:w="2948"/>
        <w:gridCol w:w="2949"/>
      </w:tblGrid>
      <w:tr w:rsidR="00DE7975" w14:paraId="066A555F" w14:textId="77777777" w:rsidTr="00DE7975">
        <w:tc>
          <w:tcPr>
            <w:tcW w:w="2500" w:type="pct"/>
            <w:shd w:val="clear" w:color="auto" w:fill="auto"/>
            <w:tcMar>
              <w:left w:w="0" w:type="dxa"/>
            </w:tcMar>
          </w:tcPr>
          <w:p w14:paraId="21B5A02E" w14:textId="77777777" w:rsidR="00DE7975" w:rsidRDefault="00DE7975" w:rsidP="00DE7975">
            <w:pPr>
              <w:pStyle w:val="Brdtextmedindrag"/>
            </w:pPr>
            <w:r>
              <w:t>Under samrådet ska kommunen redovisa förslagets innebörd, skä</w:t>
            </w:r>
            <w:r>
              <w:softHyphen/>
              <w:t>len för förslaget, för</w:t>
            </w:r>
            <w:r w:rsidRPr="00151830">
              <w:t>slagets konse</w:t>
            </w:r>
            <w:r>
              <w:softHyphen/>
            </w:r>
            <w:r w:rsidRPr="00151830">
              <w:t>kvenser och det planeringsund</w:t>
            </w:r>
            <w:r>
              <w:t xml:space="preserve">erlag </w:t>
            </w:r>
          </w:p>
          <w:p w14:paraId="4FCEBE68" w14:textId="77777777" w:rsidR="00DE7975" w:rsidRDefault="00DE7975" w:rsidP="00DE7975">
            <w:pPr>
              <w:pStyle w:val="Brdtext"/>
            </w:pPr>
            <w:r>
              <w:t>som har be</w:t>
            </w:r>
            <w:r w:rsidRPr="00151830">
              <w:t xml:space="preserve">tydelse </w:t>
            </w:r>
            <w:r w:rsidRPr="007C7FC2">
              <w:rPr>
                <w:i/>
              </w:rPr>
              <w:t>från nationell, regional, mellan</w:t>
            </w:r>
            <w:r w:rsidRPr="007C7FC2">
              <w:rPr>
                <w:i/>
              </w:rPr>
              <w:softHyphen/>
              <w:t>kommunal eller annan synpunkt</w:t>
            </w:r>
            <w:r w:rsidRPr="00151830">
              <w:t>.</w:t>
            </w:r>
          </w:p>
        </w:tc>
        <w:tc>
          <w:tcPr>
            <w:tcW w:w="2500" w:type="pct"/>
            <w:shd w:val="clear" w:color="auto" w:fill="auto"/>
            <w:tcMar>
              <w:right w:w="0" w:type="dxa"/>
            </w:tcMar>
          </w:tcPr>
          <w:p w14:paraId="496B7060" w14:textId="77777777" w:rsidR="00DE7975" w:rsidRDefault="00DE7975" w:rsidP="00DE7975">
            <w:pPr>
              <w:pStyle w:val="Brdtextmedindrag"/>
            </w:pPr>
            <w:r>
              <w:t>Under samrådet ska kom</w:t>
            </w:r>
            <w:r w:rsidRPr="00151830">
              <w:t xml:space="preserve">munen redovisa </w:t>
            </w:r>
            <w:r>
              <w:t>förslagets innebörd, skä</w:t>
            </w:r>
            <w:r>
              <w:softHyphen/>
              <w:t>len för förslaget, för</w:t>
            </w:r>
            <w:r w:rsidRPr="00151830">
              <w:t>slagets konse</w:t>
            </w:r>
            <w:r>
              <w:softHyphen/>
            </w:r>
            <w:r w:rsidRPr="00151830">
              <w:t xml:space="preserve">kvenser och det planeringsunderlag </w:t>
            </w:r>
          </w:p>
          <w:p w14:paraId="39C2EF7D" w14:textId="77777777" w:rsidR="00DE7975" w:rsidRDefault="00DE7975" w:rsidP="00DE7975">
            <w:pPr>
              <w:pStyle w:val="Brdtext"/>
            </w:pPr>
            <w:r w:rsidRPr="00151830">
              <w:t xml:space="preserve">som har betydelse </w:t>
            </w:r>
            <w:r w:rsidRPr="007C7FC2">
              <w:rPr>
                <w:i/>
              </w:rPr>
              <w:t>för bedömningen av förslaget</w:t>
            </w:r>
            <w:r w:rsidRPr="00151830">
              <w:t>.</w:t>
            </w:r>
          </w:p>
        </w:tc>
      </w:tr>
    </w:tbl>
    <w:p w14:paraId="3859D183" w14:textId="77777777" w:rsidR="00DE7975" w:rsidRDefault="00DE7975" w:rsidP="00DE7975">
      <w:pPr>
        <w:pStyle w:val="Brdtextmedindrag"/>
        <w:ind w:firstLine="0"/>
      </w:pPr>
    </w:p>
    <w:tbl>
      <w:tblPr>
        <w:tblW w:w="5000" w:type="pct"/>
        <w:tblCellMar>
          <w:left w:w="125" w:type="dxa"/>
          <w:right w:w="125" w:type="dxa"/>
        </w:tblCellMar>
        <w:tblLook w:val="0000" w:firstRow="0" w:lastRow="0" w:firstColumn="0" w:lastColumn="0" w:noHBand="0" w:noVBand="0"/>
      </w:tblPr>
      <w:tblGrid>
        <w:gridCol w:w="2948"/>
        <w:gridCol w:w="2949"/>
      </w:tblGrid>
      <w:tr w:rsidR="003407D7" w:rsidRPr="000E6F0B" w14:paraId="792AF299" w14:textId="77777777" w:rsidTr="00AE41F9">
        <w:tc>
          <w:tcPr>
            <w:tcW w:w="2500" w:type="pct"/>
            <w:shd w:val="clear" w:color="auto" w:fill="auto"/>
            <w:tcMar>
              <w:left w:w="0" w:type="dxa"/>
            </w:tcMar>
          </w:tcPr>
          <w:p w14:paraId="452BF7B6" w14:textId="77777777" w:rsidR="003407D7" w:rsidRPr="000E6F0B" w:rsidRDefault="003407D7" w:rsidP="00BE6F98">
            <w:pPr>
              <w:pStyle w:val="Brdtext"/>
              <w:rPr>
                <w:i/>
              </w:rPr>
            </w:pPr>
            <w:r w:rsidRPr="000E6F0B">
              <w:rPr>
                <w:i/>
              </w:rPr>
              <w:t>Nuvarande lydelse</w:t>
            </w:r>
          </w:p>
        </w:tc>
        <w:tc>
          <w:tcPr>
            <w:tcW w:w="2500" w:type="pct"/>
            <w:shd w:val="clear" w:color="auto" w:fill="auto"/>
            <w:tcMar>
              <w:right w:w="0" w:type="dxa"/>
            </w:tcMar>
          </w:tcPr>
          <w:p w14:paraId="42CACD18" w14:textId="77777777" w:rsidR="003407D7" w:rsidRPr="000E6F0B" w:rsidRDefault="003407D7" w:rsidP="00BE6F98">
            <w:pPr>
              <w:pStyle w:val="Brdtext"/>
              <w:rPr>
                <w:i/>
              </w:rPr>
            </w:pPr>
            <w:r w:rsidRPr="000E6F0B">
              <w:rPr>
                <w:i/>
              </w:rPr>
              <w:t>Föreslagen lydelse</w:t>
            </w:r>
          </w:p>
        </w:tc>
      </w:tr>
    </w:tbl>
    <w:p w14:paraId="7B5AF6AD" w14:textId="77777777" w:rsidR="003407D7" w:rsidRDefault="003407D7" w:rsidP="00DE7975">
      <w:pPr>
        <w:pStyle w:val="Brdtextmedindrag"/>
        <w:ind w:firstLine="0"/>
      </w:pPr>
    </w:p>
    <w:p w14:paraId="1FE70648" w14:textId="77777777" w:rsidR="00DE7975" w:rsidRDefault="00DE7975" w:rsidP="00DE7975">
      <w:pPr>
        <w:pStyle w:val="Brdtext"/>
        <w:keepNext/>
        <w:jc w:val="center"/>
      </w:pPr>
      <w:r>
        <w:t>9 §</w:t>
      </w:r>
      <w:r>
        <w:rPr>
          <w:rStyle w:val="Fotnotsreferens"/>
        </w:rPr>
        <w:footnoteReference w:id="7"/>
      </w:r>
    </w:p>
    <w:tbl>
      <w:tblPr>
        <w:tblW w:w="5000" w:type="pct"/>
        <w:tblCellMar>
          <w:left w:w="125" w:type="dxa"/>
          <w:right w:w="125" w:type="dxa"/>
        </w:tblCellMar>
        <w:tblLook w:val="0000" w:firstRow="0" w:lastRow="0" w:firstColumn="0" w:lastColumn="0" w:noHBand="0" w:noVBand="0"/>
      </w:tblPr>
      <w:tblGrid>
        <w:gridCol w:w="2948"/>
        <w:gridCol w:w="2949"/>
      </w:tblGrid>
      <w:tr w:rsidR="00DE7975" w14:paraId="665D3A6D" w14:textId="77777777" w:rsidTr="00DE7975">
        <w:tc>
          <w:tcPr>
            <w:tcW w:w="2500" w:type="pct"/>
            <w:shd w:val="clear" w:color="auto" w:fill="auto"/>
            <w:tcMar>
              <w:left w:w="0" w:type="dxa"/>
            </w:tcMar>
          </w:tcPr>
          <w:p w14:paraId="7CE8C8DA" w14:textId="77777777" w:rsidR="00DE7975" w:rsidRPr="00151830" w:rsidRDefault="00DE7975" w:rsidP="00DE7975">
            <w:pPr>
              <w:pStyle w:val="Brdtextmedindrag"/>
              <w:rPr>
                <w:i/>
              </w:rPr>
            </w:pPr>
            <w:r w:rsidRPr="00151830">
              <w:rPr>
                <w:i/>
              </w:rPr>
              <w:t>Krävs sådant samråd som avses i 6 kap. 6 eller 9 och 10 §§ miljö</w:t>
            </w:r>
            <w:r>
              <w:rPr>
                <w:i/>
              </w:rPr>
              <w:softHyphen/>
            </w:r>
            <w:r w:rsidRPr="00151830">
              <w:rPr>
                <w:i/>
              </w:rPr>
              <w:t>balken, ska samrådet enligt 8 § genomföras så att det uppfyller kraven om samråd i nämnda bestäm</w:t>
            </w:r>
            <w:r>
              <w:rPr>
                <w:i/>
              </w:rPr>
              <w:softHyphen/>
            </w:r>
            <w:r w:rsidRPr="00151830">
              <w:rPr>
                <w:i/>
              </w:rPr>
              <w:t>melser i miljöbalken. Trots det som sägs där om samråd med andra myndigheter som på grund av sitt särskilda miljöansvar kan antas bli berörda av planen eller programmet, ska kommunen i fråga om statliga myndigheter enbart samråda med länsstyrelsen.</w:t>
            </w:r>
            <w:r w:rsidRPr="00151830">
              <w:rPr>
                <w:i/>
              </w:rPr>
              <w:tab/>
            </w:r>
          </w:p>
        </w:tc>
        <w:tc>
          <w:tcPr>
            <w:tcW w:w="2500" w:type="pct"/>
            <w:shd w:val="clear" w:color="auto" w:fill="auto"/>
            <w:tcMar>
              <w:right w:w="0" w:type="dxa"/>
            </w:tcMar>
          </w:tcPr>
          <w:p w14:paraId="096E4517" w14:textId="77777777" w:rsidR="00DE7975" w:rsidRPr="009A5B4E" w:rsidRDefault="00DE7975" w:rsidP="00DE7975">
            <w:pPr>
              <w:pStyle w:val="Brdtextmedindrag"/>
              <w:rPr>
                <w:i/>
              </w:rPr>
            </w:pPr>
            <w:r w:rsidRPr="009A5B4E">
              <w:rPr>
                <w:i/>
              </w:rPr>
              <w:t xml:space="preserve">Inom ramen för samrådet enligt 8 § ska kommunen </w:t>
            </w:r>
            <w:r w:rsidRPr="001162EF">
              <w:rPr>
                <w:i/>
              </w:rPr>
              <w:t xml:space="preserve">undersöka om genomförandet av översiktsplanen kan antas medföra en betydande </w:t>
            </w:r>
            <w:r w:rsidRPr="009A5B4E">
              <w:rPr>
                <w:i/>
                <w:spacing w:val="-2"/>
              </w:rPr>
              <w:t>miljöpåverkan. Undersökningen ska</w:t>
            </w:r>
            <w:r w:rsidRPr="009A5B4E">
              <w:rPr>
                <w:i/>
              </w:rPr>
              <w:t xml:space="preserve"> ske på det sätt som anges i 6 kap. </w:t>
            </w:r>
            <w:r w:rsidRPr="009A5B4E">
              <w:rPr>
                <w:i/>
                <w:spacing w:val="-2"/>
              </w:rPr>
              <w:t>6 § miljöbalken och föreskrifter som</w:t>
            </w:r>
            <w:r w:rsidRPr="009A5B4E">
              <w:rPr>
                <w:i/>
              </w:rPr>
              <w:t xml:space="preserve"> regeringen har meddelat i anslut</w:t>
            </w:r>
            <w:r w:rsidRPr="009A5B4E">
              <w:rPr>
                <w:i/>
              </w:rPr>
              <w:softHyphen/>
              <w:t xml:space="preserve">ning till den bestämmelsen. </w:t>
            </w:r>
          </w:p>
        </w:tc>
      </w:tr>
      <w:tr w:rsidR="00DE7975" w14:paraId="74B3BF7D" w14:textId="77777777" w:rsidTr="00DE7975">
        <w:tc>
          <w:tcPr>
            <w:tcW w:w="2500" w:type="pct"/>
            <w:shd w:val="clear" w:color="auto" w:fill="auto"/>
            <w:tcMar>
              <w:left w:w="0" w:type="dxa"/>
            </w:tcMar>
          </w:tcPr>
          <w:p w14:paraId="219754D8" w14:textId="77777777" w:rsidR="00DE7975" w:rsidRDefault="00DE7975" w:rsidP="00DE7975">
            <w:pPr>
              <w:pStyle w:val="Brdtextmedindrag"/>
            </w:pPr>
          </w:p>
        </w:tc>
        <w:tc>
          <w:tcPr>
            <w:tcW w:w="2500" w:type="pct"/>
            <w:shd w:val="clear" w:color="auto" w:fill="auto"/>
            <w:tcMar>
              <w:right w:w="0" w:type="dxa"/>
            </w:tcMar>
          </w:tcPr>
          <w:p w14:paraId="459EB5DD" w14:textId="77777777" w:rsidR="00DE7975" w:rsidRDefault="00DE7975" w:rsidP="00DE7975">
            <w:pPr>
              <w:pStyle w:val="Brdtextmedindrag"/>
            </w:pPr>
            <w:r>
              <w:rPr>
                <w:i/>
              </w:rPr>
              <w:t>K</w:t>
            </w:r>
            <w:r w:rsidRPr="002C1709">
              <w:rPr>
                <w:i/>
              </w:rPr>
              <w:t>ommunen ska efter under</w:t>
            </w:r>
            <w:r>
              <w:rPr>
                <w:i/>
              </w:rPr>
              <w:softHyphen/>
            </w:r>
            <w:r w:rsidRPr="002C1709">
              <w:rPr>
                <w:i/>
              </w:rPr>
              <w:t>sök</w:t>
            </w:r>
            <w:r>
              <w:rPr>
                <w:i/>
              </w:rPr>
              <w:softHyphen/>
            </w:r>
            <w:r w:rsidRPr="002C1709">
              <w:rPr>
                <w:i/>
              </w:rPr>
              <w:t xml:space="preserve">ningen </w:t>
            </w:r>
            <w:r>
              <w:rPr>
                <w:i/>
              </w:rPr>
              <w:t xml:space="preserve">avgöra frågan </w:t>
            </w:r>
            <w:r w:rsidRPr="002C1709">
              <w:rPr>
                <w:i/>
              </w:rPr>
              <w:t>i ett särskilt beslut</w:t>
            </w:r>
            <w:r>
              <w:rPr>
                <w:i/>
              </w:rPr>
              <w:t xml:space="preserve"> på det sätt och med det inne</w:t>
            </w:r>
            <w:r>
              <w:rPr>
                <w:i/>
              </w:rPr>
              <w:softHyphen/>
              <w:t xml:space="preserve">håll som anges i 6 kap. 7 § första och andra styckena miljöbalken. </w:t>
            </w:r>
          </w:p>
        </w:tc>
      </w:tr>
      <w:tr w:rsidR="00DE7975" w14:paraId="340A5A55" w14:textId="77777777" w:rsidTr="00DE7975">
        <w:tc>
          <w:tcPr>
            <w:tcW w:w="2500" w:type="pct"/>
            <w:shd w:val="clear" w:color="auto" w:fill="auto"/>
            <w:tcMar>
              <w:left w:w="0" w:type="dxa"/>
            </w:tcMar>
          </w:tcPr>
          <w:p w14:paraId="2EC6274E" w14:textId="77777777" w:rsidR="00DE7975" w:rsidRDefault="00DE7975" w:rsidP="00DE7975">
            <w:pPr>
              <w:pStyle w:val="Brdtextmedindrag"/>
            </w:pPr>
          </w:p>
        </w:tc>
        <w:tc>
          <w:tcPr>
            <w:tcW w:w="2500" w:type="pct"/>
            <w:shd w:val="clear" w:color="auto" w:fill="auto"/>
            <w:tcMar>
              <w:right w:w="0" w:type="dxa"/>
            </w:tcMar>
          </w:tcPr>
          <w:p w14:paraId="02DEAFC9" w14:textId="77777777" w:rsidR="00DE7975" w:rsidRPr="006A108C" w:rsidRDefault="00DE7975" w:rsidP="00DE7975">
            <w:pPr>
              <w:pStyle w:val="Brdtextmedindrag"/>
              <w:rPr>
                <w:i/>
              </w:rPr>
            </w:pPr>
            <w:r>
              <w:rPr>
                <w:i/>
              </w:rPr>
              <w:t>Kraven enligt f</w:t>
            </w:r>
            <w:r w:rsidRPr="006A108C">
              <w:rPr>
                <w:i/>
              </w:rPr>
              <w:t xml:space="preserve">örsta </w:t>
            </w:r>
            <w:r>
              <w:rPr>
                <w:i/>
              </w:rPr>
              <w:t>och andra styckena</w:t>
            </w:r>
            <w:r w:rsidRPr="006A108C">
              <w:rPr>
                <w:i/>
              </w:rPr>
              <w:t xml:space="preserve"> gäller inte om frågan om betydande miljö</w:t>
            </w:r>
            <w:r>
              <w:rPr>
                <w:i/>
              </w:rPr>
              <w:softHyphen/>
            </w:r>
            <w:r w:rsidRPr="006A108C">
              <w:rPr>
                <w:i/>
              </w:rPr>
              <w:t>påver</w:t>
            </w:r>
            <w:r>
              <w:rPr>
                <w:i/>
              </w:rPr>
              <w:softHyphen/>
            </w:r>
            <w:r w:rsidRPr="006A108C">
              <w:rPr>
                <w:i/>
              </w:rPr>
              <w:t xml:space="preserve">kan </w:t>
            </w:r>
            <w:r>
              <w:rPr>
                <w:i/>
              </w:rPr>
              <w:t xml:space="preserve">redan </w:t>
            </w:r>
            <w:r w:rsidRPr="006A108C">
              <w:rPr>
                <w:i/>
              </w:rPr>
              <w:t>är avgjord i före</w:t>
            </w:r>
            <w:r>
              <w:rPr>
                <w:i/>
              </w:rPr>
              <w:softHyphen/>
            </w:r>
            <w:r w:rsidRPr="006A108C">
              <w:rPr>
                <w:i/>
              </w:rPr>
              <w:t>skrifter som rege</w:t>
            </w:r>
            <w:r>
              <w:rPr>
                <w:i/>
              </w:rPr>
              <w:softHyphen/>
            </w:r>
            <w:r w:rsidRPr="006A108C">
              <w:rPr>
                <w:i/>
              </w:rPr>
              <w:t>ring</w:t>
            </w:r>
            <w:r>
              <w:rPr>
                <w:i/>
              </w:rPr>
              <w:softHyphen/>
            </w:r>
            <w:r w:rsidRPr="006A108C">
              <w:rPr>
                <w:i/>
              </w:rPr>
              <w:t>en har med</w:t>
            </w:r>
            <w:r>
              <w:rPr>
                <w:i/>
              </w:rPr>
              <w:softHyphen/>
            </w:r>
            <w:r w:rsidRPr="006A108C">
              <w:rPr>
                <w:i/>
              </w:rPr>
              <w:t>delat med stöd av 6 kap. 4 § miljö</w:t>
            </w:r>
            <w:r>
              <w:rPr>
                <w:i/>
              </w:rPr>
              <w:softHyphen/>
            </w:r>
            <w:r w:rsidRPr="006A108C">
              <w:rPr>
                <w:i/>
              </w:rPr>
              <w:t>balken.</w:t>
            </w:r>
          </w:p>
        </w:tc>
      </w:tr>
    </w:tbl>
    <w:p w14:paraId="0C383E15" w14:textId="77777777" w:rsidR="00DE7975" w:rsidRPr="006A108C" w:rsidRDefault="00DE7975" w:rsidP="00DE7975">
      <w:pPr>
        <w:pStyle w:val="Brdtextmedindrag"/>
        <w:ind w:firstLine="0"/>
      </w:pPr>
    </w:p>
    <w:tbl>
      <w:tblPr>
        <w:tblW w:w="5000" w:type="pct"/>
        <w:tblCellMar>
          <w:left w:w="125" w:type="dxa"/>
          <w:right w:w="125" w:type="dxa"/>
        </w:tblCellMar>
        <w:tblLook w:val="0000" w:firstRow="0" w:lastRow="0" w:firstColumn="0" w:lastColumn="0" w:noHBand="0" w:noVBand="0"/>
      </w:tblPr>
      <w:tblGrid>
        <w:gridCol w:w="2948"/>
        <w:gridCol w:w="2949"/>
      </w:tblGrid>
      <w:tr w:rsidR="00DE7975" w14:paraId="721790EA" w14:textId="77777777" w:rsidTr="00CA7DE3">
        <w:tc>
          <w:tcPr>
            <w:tcW w:w="2500" w:type="pct"/>
            <w:shd w:val="clear" w:color="auto" w:fill="auto"/>
            <w:tcMar>
              <w:left w:w="0" w:type="dxa"/>
            </w:tcMar>
          </w:tcPr>
          <w:p w14:paraId="64B275E2" w14:textId="77777777" w:rsidR="00DE7975" w:rsidRDefault="00DE7975" w:rsidP="00DE7975">
            <w:pPr>
              <w:pStyle w:val="Brdtextmedindrag"/>
            </w:pPr>
          </w:p>
        </w:tc>
        <w:tc>
          <w:tcPr>
            <w:tcW w:w="2500" w:type="pct"/>
            <w:shd w:val="clear" w:color="auto" w:fill="auto"/>
            <w:tcMar>
              <w:right w:w="0" w:type="dxa"/>
            </w:tcMar>
          </w:tcPr>
          <w:p w14:paraId="2D61392B" w14:textId="77777777" w:rsidR="00DE7975" w:rsidRPr="00314336" w:rsidRDefault="00DE7975" w:rsidP="00DE7975">
            <w:pPr>
              <w:pStyle w:val="Brdtext"/>
              <w:rPr>
                <w:i/>
              </w:rPr>
            </w:pPr>
            <w:r>
              <w:rPr>
                <w:i/>
              </w:rPr>
              <w:t>9 a</w:t>
            </w:r>
            <w:r w:rsidRPr="002C0B87">
              <w:rPr>
                <w:i/>
              </w:rPr>
              <w:t xml:space="preserve"> §</w:t>
            </w:r>
          </w:p>
          <w:p w14:paraId="39D66CC5" w14:textId="1F2FDF9F" w:rsidR="00DE7975" w:rsidRDefault="00DE7975" w:rsidP="002D386E">
            <w:pPr>
              <w:pStyle w:val="Brdtextmedindrag"/>
            </w:pPr>
            <w:r w:rsidRPr="006A108C">
              <w:rPr>
                <w:i/>
              </w:rPr>
              <w:t xml:space="preserve">Om </w:t>
            </w:r>
            <w:r>
              <w:rPr>
                <w:i/>
              </w:rPr>
              <w:t>genomförandet av översikts</w:t>
            </w:r>
            <w:r>
              <w:rPr>
                <w:i/>
              </w:rPr>
              <w:softHyphen/>
            </w:r>
            <w:r w:rsidRPr="006A108C">
              <w:rPr>
                <w:i/>
              </w:rPr>
              <w:t>planen kan antas med</w:t>
            </w:r>
            <w:r>
              <w:rPr>
                <w:i/>
              </w:rPr>
              <w:softHyphen/>
            </w:r>
            <w:r w:rsidRPr="006A108C">
              <w:rPr>
                <w:i/>
              </w:rPr>
              <w:t>föra en betyd</w:t>
            </w:r>
            <w:r>
              <w:rPr>
                <w:i/>
              </w:rPr>
              <w:softHyphen/>
            </w:r>
            <w:r w:rsidRPr="006A108C">
              <w:rPr>
                <w:i/>
              </w:rPr>
              <w:t>ande miljö</w:t>
            </w:r>
            <w:r>
              <w:rPr>
                <w:i/>
              </w:rPr>
              <w:softHyphen/>
            </w:r>
            <w:r w:rsidRPr="006A108C">
              <w:rPr>
                <w:i/>
              </w:rPr>
              <w:t>påverk</w:t>
            </w:r>
            <w:r>
              <w:rPr>
                <w:i/>
              </w:rPr>
              <w:softHyphen/>
            </w:r>
            <w:r w:rsidRPr="006A108C">
              <w:rPr>
                <w:i/>
              </w:rPr>
              <w:t>an, ska kom</w:t>
            </w:r>
            <w:r>
              <w:rPr>
                <w:i/>
              </w:rPr>
              <w:softHyphen/>
            </w:r>
            <w:r w:rsidRPr="006A108C">
              <w:rPr>
                <w:i/>
              </w:rPr>
              <w:t>mu</w:t>
            </w:r>
            <w:r>
              <w:rPr>
                <w:i/>
              </w:rPr>
              <w:softHyphen/>
            </w:r>
            <w:r w:rsidRPr="006A108C">
              <w:rPr>
                <w:i/>
              </w:rPr>
              <w:t>nen inom ramen för sa</w:t>
            </w:r>
            <w:r>
              <w:rPr>
                <w:i/>
              </w:rPr>
              <w:t>mrådet enligt 8 </w:t>
            </w:r>
            <w:r w:rsidRPr="006A108C">
              <w:rPr>
                <w:i/>
              </w:rPr>
              <w:t>§ även uppfylla kraven på av</w:t>
            </w:r>
            <w:r>
              <w:rPr>
                <w:i/>
              </w:rPr>
              <w:softHyphen/>
            </w:r>
            <w:r w:rsidRPr="006A108C">
              <w:rPr>
                <w:i/>
              </w:rPr>
              <w:t>gränsnings</w:t>
            </w:r>
            <w:r>
              <w:rPr>
                <w:i/>
              </w:rPr>
              <w:softHyphen/>
            </w:r>
            <w:r w:rsidRPr="006A108C">
              <w:rPr>
                <w:i/>
              </w:rPr>
              <w:t>samråd i 6</w:t>
            </w:r>
            <w:r>
              <w:rPr>
                <w:i/>
              </w:rPr>
              <w:t> </w:t>
            </w:r>
            <w:r w:rsidRPr="006A108C">
              <w:rPr>
                <w:i/>
              </w:rPr>
              <w:t>kap. 9 och 10</w:t>
            </w:r>
            <w:r>
              <w:rPr>
                <w:i/>
              </w:rPr>
              <w:t> </w:t>
            </w:r>
            <w:r w:rsidRPr="006A108C">
              <w:rPr>
                <w:i/>
              </w:rPr>
              <w:t>§§ miljö</w:t>
            </w:r>
            <w:r>
              <w:rPr>
                <w:i/>
              </w:rPr>
              <w:softHyphen/>
            </w:r>
            <w:r w:rsidRPr="006A108C">
              <w:rPr>
                <w:i/>
              </w:rPr>
              <w:t xml:space="preserve">balken. </w:t>
            </w:r>
          </w:p>
        </w:tc>
      </w:tr>
      <w:tr w:rsidR="002D386E" w14:paraId="379B62FE" w14:textId="77777777" w:rsidTr="00CA7DE3">
        <w:tc>
          <w:tcPr>
            <w:tcW w:w="2500" w:type="pct"/>
            <w:shd w:val="clear" w:color="auto" w:fill="auto"/>
            <w:tcMar>
              <w:left w:w="0" w:type="dxa"/>
            </w:tcMar>
          </w:tcPr>
          <w:p w14:paraId="1031A4FD" w14:textId="77777777" w:rsidR="002D386E" w:rsidRDefault="002D386E" w:rsidP="00DE7975">
            <w:pPr>
              <w:pStyle w:val="Brdtextmedindrag"/>
            </w:pPr>
          </w:p>
        </w:tc>
        <w:tc>
          <w:tcPr>
            <w:tcW w:w="2500" w:type="pct"/>
            <w:shd w:val="clear" w:color="auto" w:fill="auto"/>
            <w:tcMar>
              <w:right w:w="0" w:type="dxa"/>
            </w:tcMar>
          </w:tcPr>
          <w:p w14:paraId="5B932911" w14:textId="6007291B" w:rsidR="002D386E" w:rsidRPr="002D386E" w:rsidRDefault="002D386E" w:rsidP="002D386E">
            <w:pPr>
              <w:pStyle w:val="Brdtextmedindrag"/>
              <w:rPr>
                <w:i/>
              </w:rPr>
            </w:pPr>
            <w:r w:rsidRPr="002D386E">
              <w:rPr>
                <w:i/>
              </w:rPr>
              <w:t>Trots det som sägs i 6 kap. 6 och 10 §§ miljöbalken om samråd med andra myndigheter som på grund av sitt särskilda miljöansvar kan antas bli berörda av planen, ska kom</w:t>
            </w:r>
            <w:r w:rsidRPr="002D386E">
              <w:rPr>
                <w:i/>
              </w:rPr>
              <w:softHyphen/>
              <w:t>munen i fråga om statliga myndig</w:t>
            </w:r>
            <w:r w:rsidRPr="002D386E">
              <w:rPr>
                <w:i/>
              </w:rPr>
              <w:softHyphen/>
              <w:t>heter en</w:t>
            </w:r>
            <w:r w:rsidRPr="002D386E">
              <w:rPr>
                <w:i/>
              </w:rPr>
              <w:softHyphen/>
              <w:t>bart sam</w:t>
            </w:r>
            <w:r w:rsidRPr="002D386E">
              <w:rPr>
                <w:i/>
              </w:rPr>
              <w:softHyphen/>
              <w:t>råda med länsstyrelsen.</w:t>
            </w:r>
          </w:p>
        </w:tc>
      </w:tr>
    </w:tbl>
    <w:p w14:paraId="0D1F4890" w14:textId="77777777" w:rsidR="00DE7975" w:rsidRDefault="00DE7975" w:rsidP="00DE7975">
      <w:pPr>
        <w:pStyle w:val="Brdtext"/>
        <w:jc w:val="center"/>
      </w:pPr>
    </w:p>
    <w:p w14:paraId="1D30C0B5" w14:textId="77777777" w:rsidR="00DE7975" w:rsidRDefault="00DE7975" w:rsidP="00DE7975">
      <w:pPr>
        <w:pStyle w:val="Brdtext"/>
        <w:keepNext/>
        <w:jc w:val="center"/>
      </w:pPr>
      <w:r>
        <w:t>10 §</w:t>
      </w:r>
    </w:p>
    <w:p w14:paraId="725DA489" w14:textId="77777777" w:rsidR="00DE7975" w:rsidRDefault="00DE7975" w:rsidP="00DE7975">
      <w:pPr>
        <w:pStyle w:val="Brdtextmedindrag"/>
      </w:pPr>
      <w:r>
        <w:t>Under samrådet ska länsstyrelsen särskilt</w:t>
      </w:r>
    </w:p>
    <w:p w14:paraId="0D7E123C" w14:textId="77777777" w:rsidR="00DE7975" w:rsidRDefault="00DE7975" w:rsidP="00DE7975">
      <w:pPr>
        <w:pStyle w:val="Brdtextmedindrag"/>
      </w:pPr>
      <w:r>
        <w:t>1. ta till vara och samordna statens intressen,</w:t>
      </w:r>
    </w:p>
    <w:p w14:paraId="388E4204" w14:textId="77777777" w:rsidR="00DE7975" w:rsidRDefault="00DE7975" w:rsidP="00DE7975">
      <w:pPr>
        <w:pStyle w:val="Brdtextmedindrag"/>
      </w:pPr>
      <w:r>
        <w:t>2. tillhandahålla underlag för kommunens bedömningar och ge råd i fråga om sådana allmänna intressen enligt 2 kap. som hänsyn bör tas till vid beslut om användningen av mark- och vattenområden,</w:t>
      </w:r>
    </w:p>
    <w:p w14:paraId="44877276" w14:textId="77777777" w:rsidR="00DE7975" w:rsidRPr="006A108C" w:rsidRDefault="00DE7975" w:rsidP="00DE7975">
      <w:pPr>
        <w:pStyle w:val="Brdtextmedindrag"/>
      </w:pPr>
      <w:r>
        <w:t>3. </w:t>
      </w:r>
      <w:r w:rsidRPr="006A108C">
        <w:t>verka för a</w:t>
      </w:r>
      <w:r>
        <w:t>tt riksintressen en</w:t>
      </w:r>
      <w:r>
        <w:softHyphen/>
        <w:t>ligt 3 och 4 </w:t>
      </w:r>
      <w:r w:rsidRPr="006A108C">
        <w:t>kap. miljöbalken till</w:t>
      </w:r>
      <w:r>
        <w:softHyphen/>
      </w:r>
      <w:r w:rsidRPr="006A108C">
        <w:t>godoses, att miljökvalitet</w:t>
      </w:r>
      <w:r>
        <w:t>snormer enligt 5 kap. miljöbal</w:t>
      </w:r>
      <w:r w:rsidRPr="006A108C">
        <w:t xml:space="preserve">ken följs </w:t>
      </w:r>
      <w:r w:rsidRPr="00B741B7">
        <w:t>och</w:t>
      </w:r>
      <w:r w:rsidRPr="006A108C">
        <w:t xml:space="preserve"> att </w:t>
      </w:r>
      <w:r w:rsidRPr="00D624A2">
        <w:t>redovis</w:t>
      </w:r>
      <w:r>
        <w:softHyphen/>
      </w:r>
      <w:r w:rsidRPr="00D624A2">
        <w:t>ningen av områden för landsbygdsutveckling i strandnära lägen är förenlig med 7 kap. 18 e § första stycket miljöbalken</w:t>
      </w:r>
      <w:r w:rsidRPr="00A80257">
        <w:t>,</w:t>
      </w:r>
    </w:p>
    <w:p w14:paraId="1B3EFEFF" w14:textId="77777777" w:rsidR="00DE7975" w:rsidRDefault="00DE7975" w:rsidP="00DE7975">
      <w:pPr>
        <w:pStyle w:val="Brdtextmedindrag"/>
      </w:pPr>
      <w:r>
        <w:t>4. verka för att sådana frågor om användningen av mark- och vatten</w:t>
      </w:r>
      <w:r>
        <w:softHyphen/>
        <w:t>områden som angår två eller flera kommuner samordnas på ett lämpligt sätt, och</w:t>
      </w:r>
    </w:p>
    <w:p w14:paraId="5AC94637" w14:textId="77777777" w:rsidR="00DE7975" w:rsidRDefault="00DE7975" w:rsidP="00DE7975">
      <w:pPr>
        <w:pStyle w:val="Brdtextmedindrag"/>
      </w:pPr>
      <w:r>
        <w:t>5. verka för att bebyggelse och byggnadsverk inte blir olämpliga med hänsyn till människors hälsa eller säkerhet eller till risken för olyckor, översvämning eller erosion.</w:t>
      </w:r>
    </w:p>
    <w:tbl>
      <w:tblPr>
        <w:tblW w:w="5000" w:type="pct"/>
        <w:tblCellMar>
          <w:left w:w="125" w:type="dxa"/>
          <w:right w:w="125" w:type="dxa"/>
        </w:tblCellMar>
        <w:tblLook w:val="0000" w:firstRow="0" w:lastRow="0" w:firstColumn="0" w:lastColumn="0" w:noHBand="0" w:noVBand="0"/>
      </w:tblPr>
      <w:tblGrid>
        <w:gridCol w:w="2948"/>
        <w:gridCol w:w="2949"/>
      </w:tblGrid>
      <w:tr w:rsidR="00DE7975" w14:paraId="1A893FFC" w14:textId="77777777" w:rsidTr="00DE7975">
        <w:tc>
          <w:tcPr>
            <w:tcW w:w="2500" w:type="pct"/>
            <w:shd w:val="clear" w:color="auto" w:fill="auto"/>
            <w:tcMar>
              <w:left w:w="0" w:type="dxa"/>
            </w:tcMar>
          </w:tcPr>
          <w:p w14:paraId="7697940E" w14:textId="77777777" w:rsidR="00DE7975" w:rsidRDefault="00DE7975" w:rsidP="00DE7975">
            <w:pPr>
              <w:pStyle w:val="Brdtextmedindrag"/>
            </w:pPr>
            <w:r>
              <w:tab/>
            </w:r>
          </w:p>
        </w:tc>
        <w:tc>
          <w:tcPr>
            <w:tcW w:w="2500" w:type="pct"/>
            <w:shd w:val="clear" w:color="auto" w:fill="auto"/>
            <w:tcMar>
              <w:right w:w="0" w:type="dxa"/>
            </w:tcMar>
          </w:tcPr>
          <w:p w14:paraId="3017C264" w14:textId="77777777" w:rsidR="00DE7975" w:rsidRPr="006A108C" w:rsidRDefault="00DE7975" w:rsidP="00DE7975">
            <w:pPr>
              <w:pStyle w:val="Brdtextmedindrag"/>
              <w:rPr>
                <w:i/>
              </w:rPr>
            </w:pPr>
            <w:r w:rsidRPr="006A108C">
              <w:rPr>
                <w:i/>
              </w:rPr>
              <w:t>Länsstyrelsen ska dessutom ge råd i övrigt om tillämpningen av bestämmelserna i denna lag, om det behövs från allmän synpunkt.</w:t>
            </w:r>
          </w:p>
        </w:tc>
      </w:tr>
    </w:tbl>
    <w:p w14:paraId="1E686F3B" w14:textId="77777777" w:rsidR="00DE7975" w:rsidRDefault="00DE7975" w:rsidP="00DE7975">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DE7975" w14:paraId="14DA571A" w14:textId="77777777" w:rsidTr="00DE7975">
        <w:tc>
          <w:tcPr>
            <w:tcW w:w="2500" w:type="pct"/>
            <w:shd w:val="clear" w:color="auto" w:fill="auto"/>
            <w:tcMar>
              <w:left w:w="0" w:type="dxa"/>
            </w:tcMar>
          </w:tcPr>
          <w:p w14:paraId="277FE541" w14:textId="77777777" w:rsidR="00DE7975" w:rsidRPr="00E44BF9" w:rsidRDefault="00DE7975" w:rsidP="00DE7975">
            <w:pPr>
              <w:pStyle w:val="Brdtextmedindrag"/>
              <w:ind w:firstLine="0"/>
              <w:jc w:val="left"/>
              <w:rPr>
                <w:b/>
                <w:i/>
              </w:rPr>
            </w:pPr>
            <w:r w:rsidRPr="00E44BF9">
              <w:rPr>
                <w:b/>
                <w:i/>
              </w:rPr>
              <w:t xml:space="preserve">Utställning och </w:t>
            </w:r>
            <w:r w:rsidRPr="00127AB9">
              <w:rPr>
                <w:b/>
                <w:i/>
              </w:rPr>
              <w:t>granskning</w:t>
            </w:r>
            <w:r w:rsidRPr="00A37B9F">
              <w:rPr>
                <w:b/>
              </w:rPr>
              <w:t xml:space="preserve"> av kommunens förslag</w:t>
            </w:r>
          </w:p>
        </w:tc>
        <w:tc>
          <w:tcPr>
            <w:tcW w:w="2500" w:type="pct"/>
            <w:shd w:val="clear" w:color="auto" w:fill="auto"/>
            <w:tcMar>
              <w:right w:w="0" w:type="dxa"/>
            </w:tcMar>
          </w:tcPr>
          <w:p w14:paraId="708AB8A4" w14:textId="77777777" w:rsidR="00DE7975" w:rsidRPr="00A37B9F" w:rsidRDefault="00DE7975" w:rsidP="00DE7975">
            <w:pPr>
              <w:pStyle w:val="Brdtextmedindrag"/>
              <w:ind w:firstLine="0"/>
              <w:jc w:val="left"/>
              <w:rPr>
                <w:b/>
              </w:rPr>
            </w:pPr>
            <w:r w:rsidRPr="000D0498">
              <w:rPr>
                <w:b/>
                <w:i/>
              </w:rPr>
              <w:t xml:space="preserve">Granskning </w:t>
            </w:r>
            <w:r w:rsidRPr="00A37B9F">
              <w:rPr>
                <w:b/>
              </w:rPr>
              <w:t>av kommunens förslag</w:t>
            </w:r>
          </w:p>
        </w:tc>
      </w:tr>
    </w:tbl>
    <w:p w14:paraId="174C4D1A" w14:textId="77777777" w:rsidR="00DE7975" w:rsidRDefault="00DE7975" w:rsidP="00DE7975">
      <w:pPr>
        <w:pStyle w:val="Brdtext"/>
        <w:jc w:val="center"/>
      </w:pPr>
    </w:p>
    <w:p w14:paraId="65368AF3" w14:textId="77777777" w:rsidR="00DE7975" w:rsidRDefault="00DE7975" w:rsidP="00DE7975">
      <w:pPr>
        <w:pStyle w:val="Brdtext"/>
        <w:keepNext/>
        <w:jc w:val="center"/>
      </w:pPr>
      <w:r>
        <w:t>12 §</w:t>
      </w:r>
    </w:p>
    <w:tbl>
      <w:tblPr>
        <w:tblW w:w="5000" w:type="pct"/>
        <w:tblCellMar>
          <w:left w:w="125" w:type="dxa"/>
          <w:right w:w="125" w:type="dxa"/>
        </w:tblCellMar>
        <w:tblLook w:val="0000" w:firstRow="0" w:lastRow="0" w:firstColumn="0" w:lastColumn="0" w:noHBand="0" w:noVBand="0"/>
      </w:tblPr>
      <w:tblGrid>
        <w:gridCol w:w="2948"/>
        <w:gridCol w:w="2949"/>
      </w:tblGrid>
      <w:tr w:rsidR="00DE7975" w14:paraId="21A9270F" w14:textId="77777777" w:rsidTr="00DE7975">
        <w:tc>
          <w:tcPr>
            <w:tcW w:w="2500" w:type="pct"/>
            <w:shd w:val="clear" w:color="auto" w:fill="auto"/>
            <w:tcMar>
              <w:left w:w="0" w:type="dxa"/>
            </w:tcMar>
          </w:tcPr>
          <w:p w14:paraId="787D886E" w14:textId="77777777" w:rsidR="00DE7975" w:rsidRDefault="00DE7975" w:rsidP="00DE7975">
            <w:pPr>
              <w:pStyle w:val="Brdtextmedindrag"/>
            </w:pPr>
            <w:r w:rsidRPr="00D81F97">
              <w:t xml:space="preserve">Kommunen ska </w:t>
            </w:r>
            <w:r w:rsidRPr="00D81F97">
              <w:rPr>
                <w:i/>
              </w:rPr>
              <w:t>ställa ut</w:t>
            </w:r>
            <w:r w:rsidRPr="00D81F97">
              <w:t xml:space="preserve"> plan</w:t>
            </w:r>
            <w:r>
              <w:softHyphen/>
            </w:r>
            <w:r w:rsidRPr="00D81F97">
              <w:t>förslaget under minst två månader.</w:t>
            </w:r>
          </w:p>
        </w:tc>
        <w:tc>
          <w:tcPr>
            <w:tcW w:w="2500" w:type="pct"/>
            <w:shd w:val="clear" w:color="auto" w:fill="auto"/>
            <w:tcMar>
              <w:right w:w="0" w:type="dxa"/>
            </w:tcMar>
          </w:tcPr>
          <w:p w14:paraId="02E7E358" w14:textId="77777777" w:rsidR="00DE7975" w:rsidRDefault="00DE7975" w:rsidP="00DE7975">
            <w:pPr>
              <w:pStyle w:val="Brdtextmedindrag"/>
              <w:rPr>
                <w:i/>
              </w:rPr>
            </w:pPr>
            <w:r>
              <w:t xml:space="preserve">Kommunen ska </w:t>
            </w:r>
            <w:r w:rsidRPr="00D81F97">
              <w:rPr>
                <w:i/>
              </w:rPr>
              <w:t xml:space="preserve">låta </w:t>
            </w:r>
            <w:r w:rsidRPr="00EC043C">
              <w:t>plan</w:t>
            </w:r>
            <w:r w:rsidRPr="00EC043C">
              <w:softHyphen/>
              <w:t>försla</w:t>
            </w:r>
            <w:r w:rsidRPr="00EC043C">
              <w:softHyphen/>
              <w:t>get</w:t>
            </w:r>
            <w:r w:rsidRPr="00D81F97">
              <w:rPr>
                <w:i/>
              </w:rPr>
              <w:t xml:space="preserve"> granskas</w:t>
            </w:r>
            <w:r w:rsidRPr="00D81F97">
              <w:t xml:space="preserve"> under minst två måna</w:t>
            </w:r>
            <w:r>
              <w:softHyphen/>
            </w:r>
            <w:r w:rsidRPr="00D81F97">
              <w:t xml:space="preserve">der </w:t>
            </w:r>
            <w:r w:rsidRPr="00D81F97">
              <w:rPr>
                <w:i/>
              </w:rPr>
              <w:t>(</w:t>
            </w:r>
            <w:r w:rsidRPr="00AD264E">
              <w:rPr>
                <w:i/>
              </w:rPr>
              <w:t>granskningstid</w:t>
            </w:r>
            <w:r w:rsidRPr="00D81F97">
              <w:rPr>
                <w:i/>
              </w:rPr>
              <w:t>).</w:t>
            </w:r>
          </w:p>
          <w:p w14:paraId="1509525B" w14:textId="4CB128EE" w:rsidR="00DE7975" w:rsidRPr="00D81F97" w:rsidRDefault="00DE7975" w:rsidP="00DE7975">
            <w:pPr>
              <w:pStyle w:val="Brdtextmedindrag"/>
              <w:rPr>
                <w:i/>
              </w:rPr>
            </w:pPr>
            <w:r w:rsidRPr="00B87F1A">
              <w:rPr>
                <w:i/>
                <w:spacing w:val="-2"/>
              </w:rPr>
              <w:t>Under gransknings</w:t>
            </w:r>
            <w:r w:rsidRPr="00B87F1A">
              <w:rPr>
                <w:i/>
                <w:spacing w:val="-2"/>
              </w:rPr>
              <w:softHyphen/>
              <w:t xml:space="preserve">tiden ska </w:t>
            </w:r>
            <w:r>
              <w:rPr>
                <w:i/>
              </w:rPr>
              <w:t>kom</w:t>
            </w:r>
            <w:r>
              <w:rPr>
                <w:i/>
              </w:rPr>
              <w:softHyphen/>
              <w:t>munen hålla förslaget tillgängligt för granskning. Kom</w:t>
            </w:r>
            <w:r>
              <w:rPr>
                <w:i/>
              </w:rPr>
              <w:softHyphen/>
              <w:t>munen ska också se till att samråds</w:t>
            </w:r>
            <w:r>
              <w:rPr>
                <w:i/>
              </w:rPr>
              <w:softHyphen/>
              <w:t>redo</w:t>
            </w:r>
            <w:r>
              <w:rPr>
                <w:i/>
              </w:rPr>
              <w:softHyphen/>
              <w:t>görel</w:t>
            </w:r>
            <w:r>
              <w:rPr>
                <w:i/>
              </w:rPr>
              <w:softHyphen/>
              <w:t>sen och det förslag som sam</w:t>
            </w:r>
            <w:r>
              <w:rPr>
                <w:i/>
              </w:rPr>
              <w:softHyphen/>
              <w:t xml:space="preserve">rådet </w:t>
            </w:r>
            <w:r w:rsidR="003407D7">
              <w:rPr>
                <w:i/>
              </w:rPr>
              <w:t xml:space="preserve">har </w:t>
            </w:r>
            <w:r>
              <w:rPr>
                <w:i/>
              </w:rPr>
              <w:t>avsett finns till</w:t>
            </w:r>
            <w:r>
              <w:rPr>
                <w:i/>
              </w:rPr>
              <w:softHyphen/>
              <w:t>gängliga.</w:t>
            </w:r>
            <w:r>
              <w:rPr>
                <w:rFonts w:asciiTheme="minorHAnsi" w:hAnsiTheme="minorHAnsi"/>
              </w:rPr>
              <w:t xml:space="preserve"> </w:t>
            </w:r>
            <w:r>
              <w:rPr>
                <w:i/>
              </w:rPr>
              <w:t xml:space="preserve"> </w:t>
            </w:r>
          </w:p>
        </w:tc>
      </w:tr>
    </w:tbl>
    <w:p w14:paraId="714C2531" w14:textId="77777777" w:rsidR="00DE7975" w:rsidRDefault="00DE7975" w:rsidP="00DE7975">
      <w:pPr>
        <w:pStyle w:val="Brdtext"/>
        <w:jc w:val="center"/>
      </w:pPr>
    </w:p>
    <w:p w14:paraId="113BB23A" w14:textId="77777777" w:rsidR="00DE7975" w:rsidRDefault="00DE7975" w:rsidP="00DE7975">
      <w:pPr>
        <w:pStyle w:val="Brdtext"/>
        <w:keepNext/>
        <w:jc w:val="center"/>
      </w:pPr>
      <w:r>
        <w:t>13 §</w:t>
      </w:r>
    </w:p>
    <w:tbl>
      <w:tblPr>
        <w:tblW w:w="5000" w:type="pct"/>
        <w:tblCellMar>
          <w:left w:w="125" w:type="dxa"/>
          <w:right w:w="125" w:type="dxa"/>
        </w:tblCellMar>
        <w:tblLook w:val="0000" w:firstRow="0" w:lastRow="0" w:firstColumn="0" w:lastColumn="0" w:noHBand="0" w:noVBand="0"/>
      </w:tblPr>
      <w:tblGrid>
        <w:gridCol w:w="2948"/>
        <w:gridCol w:w="2949"/>
      </w:tblGrid>
      <w:tr w:rsidR="00DE7975" w14:paraId="47418D4B" w14:textId="77777777" w:rsidTr="00DE7975">
        <w:trPr>
          <w:cantSplit/>
        </w:trPr>
        <w:tc>
          <w:tcPr>
            <w:tcW w:w="2500" w:type="pct"/>
            <w:shd w:val="clear" w:color="auto" w:fill="auto"/>
            <w:tcMar>
              <w:left w:w="0" w:type="dxa"/>
            </w:tcMar>
          </w:tcPr>
          <w:p w14:paraId="3A31246D" w14:textId="77777777" w:rsidR="00DE7975" w:rsidRDefault="00DE7975" w:rsidP="00DE7975">
            <w:pPr>
              <w:pStyle w:val="Brdtextmedindrag"/>
            </w:pPr>
            <w:r w:rsidRPr="00D81F97">
              <w:t xml:space="preserve">Kommunen ska </w:t>
            </w:r>
            <w:r w:rsidRPr="00A80257">
              <w:rPr>
                <w:i/>
              </w:rPr>
              <w:t>kungöra</w:t>
            </w:r>
            <w:r w:rsidRPr="00D81F97">
              <w:t xml:space="preserve"> </w:t>
            </w:r>
            <w:r w:rsidRPr="005D7EE2">
              <w:rPr>
                <w:i/>
              </w:rPr>
              <w:t>utställ</w:t>
            </w:r>
            <w:r w:rsidRPr="005D7EE2">
              <w:rPr>
                <w:i/>
              </w:rPr>
              <w:softHyphen/>
              <w:t xml:space="preserve">ningen </w:t>
            </w:r>
            <w:r w:rsidRPr="00F10FC1">
              <w:rPr>
                <w:i/>
              </w:rPr>
              <w:t>av planförslaget</w:t>
            </w:r>
            <w:r w:rsidRPr="00D81F97">
              <w:t xml:space="preserve"> </w:t>
            </w:r>
            <w:r w:rsidRPr="00A80257">
              <w:rPr>
                <w:i/>
              </w:rPr>
              <w:t>före</w:t>
            </w:r>
            <w:r>
              <w:t xml:space="preserve"> </w:t>
            </w:r>
            <w:r w:rsidRPr="00AF67F4">
              <w:rPr>
                <w:i/>
              </w:rPr>
              <w:t>ut</w:t>
            </w:r>
            <w:r w:rsidRPr="00AF67F4">
              <w:rPr>
                <w:i/>
              </w:rPr>
              <w:softHyphen/>
            </w:r>
            <w:r w:rsidRPr="00AF67F4">
              <w:rPr>
                <w:i/>
                <w:spacing w:val="-2"/>
              </w:rPr>
              <w:t>ställ</w:t>
            </w:r>
            <w:r>
              <w:rPr>
                <w:i/>
                <w:spacing w:val="-2"/>
              </w:rPr>
              <w:softHyphen/>
            </w:r>
            <w:r w:rsidRPr="00AF67F4">
              <w:rPr>
                <w:i/>
                <w:spacing w:val="-2"/>
              </w:rPr>
              <w:t>ningstidens</w:t>
            </w:r>
            <w:r w:rsidRPr="00E44BF9">
              <w:rPr>
                <w:spacing w:val="-2"/>
              </w:rPr>
              <w:t xml:space="preserve"> </w:t>
            </w:r>
            <w:r w:rsidRPr="00A80257">
              <w:rPr>
                <w:i/>
                <w:spacing w:val="-2"/>
              </w:rPr>
              <w:t>början</w:t>
            </w:r>
            <w:r w:rsidRPr="00E44BF9">
              <w:rPr>
                <w:spacing w:val="-2"/>
              </w:rPr>
              <w:t>. Kommunen</w:t>
            </w:r>
            <w:r w:rsidRPr="00D81F97">
              <w:t xml:space="preserve"> ska anslå kungörelsen på kommu</w:t>
            </w:r>
            <w:r>
              <w:softHyphen/>
            </w:r>
            <w:r w:rsidRPr="00D81F97">
              <w:t xml:space="preserve">nens anslagstavla och </w:t>
            </w:r>
            <w:r w:rsidRPr="00087143">
              <w:t>in</w:t>
            </w:r>
            <w:r w:rsidRPr="00D81F97">
              <w:t xml:space="preserve">föra den i en ortstidning. Av kungörelsen ska det framgå </w:t>
            </w:r>
            <w:r w:rsidRPr="00D624A2">
              <w:rPr>
                <w:i/>
              </w:rPr>
              <w:t xml:space="preserve">var utställningen äger rum samt inom vilken tid, </w:t>
            </w:r>
            <w:r w:rsidRPr="00E76432">
              <w:t>på vilket sätt</w:t>
            </w:r>
            <w:r w:rsidRPr="007A01EF">
              <w:t xml:space="preserve"> och till vem synpunkter på förslaget ska lämnas</w:t>
            </w:r>
            <w:r w:rsidRPr="00D624A2">
              <w:rPr>
                <w:i/>
              </w:rPr>
              <w:t>.</w:t>
            </w:r>
          </w:p>
        </w:tc>
        <w:tc>
          <w:tcPr>
            <w:tcW w:w="2500" w:type="pct"/>
            <w:shd w:val="clear" w:color="auto" w:fill="auto"/>
            <w:tcMar>
              <w:right w:w="0" w:type="dxa"/>
            </w:tcMar>
          </w:tcPr>
          <w:p w14:paraId="0A4F3CC6" w14:textId="77777777" w:rsidR="00DE7975" w:rsidRDefault="00DE7975" w:rsidP="00DE7975">
            <w:pPr>
              <w:pStyle w:val="Brdtextmedindrag"/>
            </w:pPr>
            <w:r w:rsidRPr="001319BB">
              <w:rPr>
                <w:spacing w:val="-2"/>
              </w:rPr>
              <w:t xml:space="preserve">Kommunen ska </w:t>
            </w:r>
            <w:r w:rsidRPr="00A80257">
              <w:rPr>
                <w:i/>
                <w:spacing w:val="-2"/>
              </w:rPr>
              <w:t xml:space="preserve">före </w:t>
            </w:r>
            <w:r w:rsidRPr="001319BB">
              <w:rPr>
                <w:i/>
                <w:spacing w:val="-2"/>
              </w:rPr>
              <w:t>gransk</w:t>
            </w:r>
            <w:r w:rsidRPr="001319BB">
              <w:rPr>
                <w:i/>
                <w:spacing w:val="-2"/>
              </w:rPr>
              <w:softHyphen/>
            </w:r>
            <w:r w:rsidRPr="00A80257">
              <w:rPr>
                <w:i/>
                <w:spacing w:val="-2"/>
              </w:rPr>
              <w:t>nings</w:t>
            </w:r>
            <w:r w:rsidRPr="00A80257">
              <w:rPr>
                <w:i/>
                <w:spacing w:val="-2"/>
              </w:rPr>
              <w:softHyphen/>
            </w:r>
            <w:r w:rsidRPr="00F86F94">
              <w:rPr>
                <w:i/>
              </w:rPr>
              <w:t>tidens</w:t>
            </w:r>
            <w:r w:rsidRPr="00A80257">
              <w:rPr>
                <w:i/>
              </w:rPr>
              <w:t xml:space="preserve"> början kungöra</w:t>
            </w:r>
            <w:r w:rsidRPr="00BE12DD">
              <w:t xml:space="preserve"> </w:t>
            </w:r>
            <w:r w:rsidRPr="00BE12DD">
              <w:rPr>
                <w:i/>
              </w:rPr>
              <w:t>att plan</w:t>
            </w:r>
            <w:r w:rsidRPr="00BE12DD">
              <w:rPr>
                <w:i/>
              </w:rPr>
              <w:softHyphen/>
              <w:t>för</w:t>
            </w:r>
            <w:r w:rsidRPr="00BE12DD">
              <w:rPr>
                <w:i/>
              </w:rPr>
              <w:softHyphen/>
              <w:t xml:space="preserve">slaget </w:t>
            </w:r>
            <w:r>
              <w:rPr>
                <w:i/>
              </w:rPr>
              <w:t xml:space="preserve">finns tillgängligt för </w:t>
            </w:r>
            <w:r w:rsidRPr="00BE12DD">
              <w:rPr>
                <w:i/>
              </w:rPr>
              <w:t>gransk</w:t>
            </w:r>
            <w:r>
              <w:rPr>
                <w:i/>
              </w:rPr>
              <w:softHyphen/>
            </w:r>
            <w:r w:rsidRPr="00BE12DD">
              <w:rPr>
                <w:i/>
              </w:rPr>
              <w:softHyphen/>
            </w:r>
            <w:r>
              <w:rPr>
                <w:i/>
                <w:spacing w:val="-2"/>
              </w:rPr>
              <w:t>ning</w:t>
            </w:r>
            <w:r w:rsidRPr="00BE12DD">
              <w:t>. Kommunen ska anslå kun</w:t>
            </w:r>
            <w:r>
              <w:softHyphen/>
            </w:r>
            <w:r w:rsidRPr="00BE12DD">
              <w:t>gör</w:t>
            </w:r>
            <w:r>
              <w:softHyphen/>
            </w:r>
            <w:r w:rsidRPr="00BE12DD">
              <w:t>elsen på kommunens an</w:t>
            </w:r>
            <w:r>
              <w:softHyphen/>
            </w:r>
            <w:r w:rsidRPr="00BE12DD">
              <w:t>slags</w:t>
            </w:r>
            <w:r>
              <w:softHyphen/>
            </w:r>
            <w:r w:rsidRPr="00BC4EC8">
              <w:rPr>
                <w:spacing w:val="-2"/>
              </w:rPr>
              <w:t xml:space="preserve">tavla och </w:t>
            </w:r>
            <w:r w:rsidRPr="00BC4EC8" w:rsidDel="009B5072">
              <w:rPr>
                <w:spacing w:val="-2"/>
              </w:rPr>
              <w:t>in</w:t>
            </w:r>
            <w:r w:rsidRPr="00BC4EC8">
              <w:rPr>
                <w:spacing w:val="-2"/>
              </w:rPr>
              <w:t>föra den i en orts</w:t>
            </w:r>
            <w:r w:rsidRPr="00BC4EC8">
              <w:rPr>
                <w:spacing w:val="-2"/>
              </w:rPr>
              <w:softHyphen/>
              <w:t>tid</w:t>
            </w:r>
            <w:r w:rsidRPr="00BC4EC8">
              <w:rPr>
                <w:spacing w:val="-2"/>
              </w:rPr>
              <w:softHyphen/>
              <w:t>ning.</w:t>
            </w:r>
            <w:r w:rsidRPr="00BE12DD">
              <w:t xml:space="preserve"> Av kungörelsen ska det fram</w:t>
            </w:r>
            <w:r>
              <w:softHyphen/>
            </w:r>
            <w:r w:rsidRPr="00BE12DD">
              <w:t>gå</w:t>
            </w:r>
            <w:r>
              <w:t xml:space="preserve"> </w:t>
            </w:r>
          </w:p>
          <w:p w14:paraId="1CDB1CDF" w14:textId="77777777" w:rsidR="00DE7975" w:rsidRPr="00D81F97" w:rsidRDefault="00DE7975" w:rsidP="00DE7975">
            <w:pPr>
              <w:pStyle w:val="Brdtextmedindrag"/>
              <w:rPr>
                <w:i/>
              </w:rPr>
            </w:pPr>
            <w:r w:rsidRPr="00D81F97">
              <w:rPr>
                <w:i/>
              </w:rPr>
              <w:t>1. var planförslaget hålls till-gängligt för granskning,</w:t>
            </w:r>
          </w:p>
          <w:p w14:paraId="1CEF5F8B" w14:textId="77777777" w:rsidR="00DE7975" w:rsidRPr="00D81F97" w:rsidRDefault="00DE7975" w:rsidP="00DE7975">
            <w:pPr>
              <w:pStyle w:val="Brdtextmedindrag"/>
              <w:rPr>
                <w:i/>
              </w:rPr>
            </w:pPr>
            <w:r w:rsidRPr="00D81F97">
              <w:rPr>
                <w:i/>
              </w:rPr>
              <w:t>2. att den som vill lämna syn</w:t>
            </w:r>
            <w:r>
              <w:rPr>
                <w:i/>
              </w:rPr>
              <w:softHyphen/>
            </w:r>
            <w:r w:rsidRPr="00D81F97">
              <w:rPr>
                <w:i/>
              </w:rPr>
              <w:t>punkter på förslaget ska göra det senast under granskningstiden, och</w:t>
            </w:r>
          </w:p>
          <w:p w14:paraId="26312ABE" w14:textId="77777777" w:rsidR="00DE7975" w:rsidRDefault="00DE7975" w:rsidP="00DE7975">
            <w:pPr>
              <w:pStyle w:val="Brdtextmedindrag"/>
            </w:pPr>
            <w:r w:rsidRPr="00D81F97">
              <w:rPr>
                <w:i/>
              </w:rPr>
              <w:t>3. </w:t>
            </w:r>
            <w:r w:rsidRPr="00D624A2">
              <w:t>på vilket sätt och till vem syn</w:t>
            </w:r>
            <w:r w:rsidRPr="00D624A2">
              <w:softHyphen/>
              <w:t>punkter på förslaget ska lämnas</w:t>
            </w:r>
            <w:r w:rsidRPr="00E76432">
              <w:t>.</w:t>
            </w:r>
          </w:p>
        </w:tc>
      </w:tr>
    </w:tbl>
    <w:p w14:paraId="38D66105" w14:textId="77777777" w:rsidR="00DE7975" w:rsidRDefault="00DE7975" w:rsidP="00DE7975">
      <w:pPr>
        <w:pStyle w:val="Brdtextmedindrag"/>
      </w:pPr>
      <w:r w:rsidRPr="00D81F97">
        <w:t>Kungörandet ska ske enligt lagen (19</w:t>
      </w:r>
      <w:r>
        <w:t xml:space="preserve">77:654) om kungörande i mål och </w:t>
      </w:r>
      <w:r w:rsidRPr="00D81F97">
        <w:t>ärenden hos myndighet m.m.</w:t>
      </w:r>
    </w:p>
    <w:p w14:paraId="1354D070" w14:textId="77777777" w:rsidR="00DE7975" w:rsidRDefault="00DE7975" w:rsidP="00DE7975">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3407D7" w:rsidRPr="000E6F0B" w14:paraId="78A87653" w14:textId="77777777" w:rsidTr="00AE41F9">
        <w:tc>
          <w:tcPr>
            <w:tcW w:w="2500" w:type="pct"/>
            <w:shd w:val="clear" w:color="auto" w:fill="auto"/>
            <w:tcMar>
              <w:left w:w="0" w:type="dxa"/>
            </w:tcMar>
          </w:tcPr>
          <w:p w14:paraId="1F7E2177" w14:textId="57030D38" w:rsidR="003407D7" w:rsidRPr="000E6F0B" w:rsidRDefault="003407D7" w:rsidP="00BE6F98">
            <w:pPr>
              <w:pStyle w:val="Brdtext"/>
              <w:rPr>
                <w:i/>
              </w:rPr>
            </w:pPr>
            <w:r>
              <w:rPr>
                <w:i/>
              </w:rPr>
              <w:t>Lydelse enligt SFS 2019:949</w:t>
            </w:r>
          </w:p>
        </w:tc>
        <w:tc>
          <w:tcPr>
            <w:tcW w:w="2500" w:type="pct"/>
            <w:shd w:val="clear" w:color="auto" w:fill="auto"/>
            <w:tcMar>
              <w:right w:w="0" w:type="dxa"/>
            </w:tcMar>
          </w:tcPr>
          <w:p w14:paraId="44D69F42" w14:textId="77777777" w:rsidR="003407D7" w:rsidRPr="000E6F0B" w:rsidRDefault="003407D7" w:rsidP="00BE6F98">
            <w:pPr>
              <w:pStyle w:val="Brdtext"/>
              <w:rPr>
                <w:i/>
              </w:rPr>
            </w:pPr>
            <w:r w:rsidRPr="000E6F0B">
              <w:rPr>
                <w:i/>
              </w:rPr>
              <w:t>Föreslagen lydelse</w:t>
            </w:r>
          </w:p>
        </w:tc>
      </w:tr>
    </w:tbl>
    <w:p w14:paraId="4BB27501" w14:textId="77777777" w:rsidR="003407D7" w:rsidRDefault="003407D7" w:rsidP="00DE7975">
      <w:pPr>
        <w:pStyle w:val="Brdtextmedindrag"/>
      </w:pPr>
    </w:p>
    <w:p w14:paraId="4582314B" w14:textId="33BA4AC2" w:rsidR="00DE7975" w:rsidRDefault="00DE7975" w:rsidP="00DE7975">
      <w:pPr>
        <w:pStyle w:val="Brdtext"/>
        <w:jc w:val="center"/>
      </w:pPr>
      <w:r>
        <w:t>14 §</w:t>
      </w:r>
    </w:p>
    <w:tbl>
      <w:tblPr>
        <w:tblW w:w="5000" w:type="pct"/>
        <w:tblCellMar>
          <w:left w:w="125" w:type="dxa"/>
          <w:right w:w="125" w:type="dxa"/>
        </w:tblCellMar>
        <w:tblLook w:val="0000" w:firstRow="0" w:lastRow="0" w:firstColumn="0" w:lastColumn="0" w:noHBand="0" w:noVBand="0"/>
      </w:tblPr>
      <w:tblGrid>
        <w:gridCol w:w="2948"/>
        <w:gridCol w:w="2949"/>
      </w:tblGrid>
      <w:tr w:rsidR="00DE7975" w14:paraId="2E1B9DCB" w14:textId="77777777" w:rsidTr="00DE7975">
        <w:tc>
          <w:tcPr>
            <w:tcW w:w="2500" w:type="pct"/>
            <w:shd w:val="clear" w:color="auto" w:fill="auto"/>
            <w:tcMar>
              <w:left w:w="0" w:type="dxa"/>
            </w:tcMar>
          </w:tcPr>
          <w:p w14:paraId="2EA9EC8E" w14:textId="77777777" w:rsidR="00DE7975" w:rsidRDefault="00DE7975" w:rsidP="00DE7975">
            <w:pPr>
              <w:pStyle w:val="Brdtextmedindrag"/>
            </w:pPr>
            <w:r w:rsidRPr="00EC6D63">
              <w:rPr>
                <w:i/>
              </w:rPr>
              <w:t>Innan utställningen äger rum ska kommunen</w:t>
            </w:r>
            <w:r>
              <w:t xml:space="preserve"> skicka planför</w:t>
            </w:r>
            <w:r w:rsidRPr="00D81F97">
              <w:t>s</w:t>
            </w:r>
            <w:r>
              <w:t>laget och kungörelsen till läns</w:t>
            </w:r>
            <w:r w:rsidRPr="00D81F97">
              <w:t>styrelsen</w:t>
            </w:r>
            <w:r>
              <w:t>, reg</w:t>
            </w:r>
            <w:r>
              <w:softHyphen/>
              <w:t>ionen</w:t>
            </w:r>
            <w:r w:rsidRPr="00D81F97">
              <w:t xml:space="preserve"> och de kommuner som</w:t>
            </w:r>
            <w:r>
              <w:t xml:space="preserve"> be</w:t>
            </w:r>
            <w:r>
              <w:softHyphen/>
              <w:t>rörs</w:t>
            </w:r>
            <w:r w:rsidRPr="00D81F97">
              <w:t>.</w:t>
            </w:r>
          </w:p>
        </w:tc>
        <w:tc>
          <w:tcPr>
            <w:tcW w:w="2500" w:type="pct"/>
            <w:shd w:val="clear" w:color="auto" w:fill="auto"/>
            <w:tcMar>
              <w:right w:w="0" w:type="dxa"/>
            </w:tcMar>
          </w:tcPr>
          <w:p w14:paraId="47E4C30D" w14:textId="77777777" w:rsidR="00DE7975" w:rsidRDefault="00DE7975" w:rsidP="00DE7975">
            <w:pPr>
              <w:pStyle w:val="Brdtextmedindrag"/>
            </w:pPr>
            <w:r w:rsidRPr="00EC6D63">
              <w:rPr>
                <w:i/>
              </w:rPr>
              <w:t>Kommunen ska senast den dag då kungörelsen anslås på kommunens anslagstavla</w:t>
            </w:r>
            <w:r w:rsidRPr="00D81F97">
              <w:t xml:space="preserve"> skicka planförslaget och kungörelsen till </w:t>
            </w:r>
            <w:r w:rsidRPr="0001452F">
              <w:t xml:space="preserve">länsstyrelsen, </w:t>
            </w:r>
            <w:r>
              <w:t>regionen</w:t>
            </w:r>
            <w:r w:rsidRPr="0001452F">
              <w:t xml:space="preserve"> och de kommuner som be</w:t>
            </w:r>
            <w:r>
              <w:softHyphen/>
            </w:r>
            <w:r w:rsidRPr="0001452F">
              <w:t>rörs</w:t>
            </w:r>
            <w:r>
              <w:t>.</w:t>
            </w:r>
          </w:p>
        </w:tc>
      </w:tr>
    </w:tbl>
    <w:p w14:paraId="748146F1" w14:textId="77777777" w:rsidR="00DE7975" w:rsidRDefault="00DE7975" w:rsidP="00DE7975">
      <w:pPr>
        <w:pStyle w:val="Brdtext"/>
      </w:pPr>
    </w:p>
    <w:tbl>
      <w:tblPr>
        <w:tblW w:w="5000" w:type="pct"/>
        <w:tblCellMar>
          <w:left w:w="125" w:type="dxa"/>
          <w:right w:w="125" w:type="dxa"/>
        </w:tblCellMar>
        <w:tblLook w:val="0000" w:firstRow="0" w:lastRow="0" w:firstColumn="0" w:lastColumn="0" w:noHBand="0" w:noVBand="0"/>
      </w:tblPr>
      <w:tblGrid>
        <w:gridCol w:w="2948"/>
        <w:gridCol w:w="2949"/>
      </w:tblGrid>
      <w:tr w:rsidR="00DE7975" w:rsidRPr="005B0E77" w14:paraId="1F52FFDA" w14:textId="77777777" w:rsidTr="00DE7975">
        <w:tc>
          <w:tcPr>
            <w:tcW w:w="2500" w:type="pct"/>
            <w:shd w:val="clear" w:color="auto" w:fill="auto"/>
            <w:tcMar>
              <w:left w:w="0" w:type="dxa"/>
            </w:tcMar>
          </w:tcPr>
          <w:p w14:paraId="1E8B6F5C" w14:textId="77777777" w:rsidR="00DE7975" w:rsidRPr="005B0E77" w:rsidRDefault="00DE7975" w:rsidP="00DE7975">
            <w:pPr>
              <w:pStyle w:val="Brdtext"/>
              <w:rPr>
                <w:i/>
              </w:rPr>
            </w:pPr>
            <w:r w:rsidRPr="005B0E77">
              <w:rPr>
                <w:i/>
              </w:rPr>
              <w:t>Nuvarande lydelse</w:t>
            </w:r>
          </w:p>
        </w:tc>
        <w:tc>
          <w:tcPr>
            <w:tcW w:w="2500" w:type="pct"/>
            <w:shd w:val="clear" w:color="auto" w:fill="auto"/>
            <w:tcMar>
              <w:right w:w="0" w:type="dxa"/>
            </w:tcMar>
          </w:tcPr>
          <w:p w14:paraId="663BCDCC" w14:textId="77777777" w:rsidR="00DE7975" w:rsidRPr="005B0E77" w:rsidRDefault="00DE7975" w:rsidP="00DE7975">
            <w:pPr>
              <w:pStyle w:val="Brdtext"/>
              <w:rPr>
                <w:i/>
              </w:rPr>
            </w:pPr>
            <w:r w:rsidRPr="005B0E77">
              <w:rPr>
                <w:i/>
              </w:rPr>
              <w:t>Föreslagen lydelse</w:t>
            </w:r>
          </w:p>
        </w:tc>
      </w:tr>
    </w:tbl>
    <w:p w14:paraId="4E2E0185" w14:textId="77777777" w:rsidR="00DE7975" w:rsidRDefault="00DE7975" w:rsidP="00DE7975">
      <w:pPr>
        <w:pStyle w:val="Brdtext"/>
        <w:keepNext/>
        <w:spacing w:before="230"/>
        <w:jc w:val="center"/>
      </w:pPr>
      <w:r>
        <w:t>15 §</w:t>
      </w:r>
    </w:p>
    <w:tbl>
      <w:tblPr>
        <w:tblW w:w="5000" w:type="pct"/>
        <w:tblCellMar>
          <w:left w:w="125" w:type="dxa"/>
          <w:right w:w="125" w:type="dxa"/>
        </w:tblCellMar>
        <w:tblLook w:val="0000" w:firstRow="0" w:lastRow="0" w:firstColumn="0" w:lastColumn="0" w:noHBand="0" w:noVBand="0"/>
      </w:tblPr>
      <w:tblGrid>
        <w:gridCol w:w="2948"/>
        <w:gridCol w:w="2949"/>
      </w:tblGrid>
      <w:tr w:rsidR="00DE7975" w14:paraId="388D038E" w14:textId="77777777" w:rsidTr="00DE7975">
        <w:tc>
          <w:tcPr>
            <w:tcW w:w="2500" w:type="pct"/>
            <w:shd w:val="clear" w:color="auto" w:fill="auto"/>
            <w:tcMar>
              <w:left w:w="0" w:type="dxa"/>
            </w:tcMar>
          </w:tcPr>
          <w:p w14:paraId="55FD356A" w14:textId="77777777" w:rsidR="00DE7975" w:rsidRDefault="00DE7975" w:rsidP="00DE7975">
            <w:pPr>
              <w:pStyle w:val="Brdtextmedindrag"/>
            </w:pPr>
            <w:r>
              <w:t>Den som vill lämna syn</w:t>
            </w:r>
            <w:r w:rsidRPr="00D81F97">
              <w:t>punkter på planförslaget ska göra det skrift</w:t>
            </w:r>
            <w:r>
              <w:softHyphen/>
            </w:r>
            <w:r w:rsidRPr="00D81F97">
              <w:t xml:space="preserve">ligen under </w:t>
            </w:r>
            <w:r w:rsidRPr="00EC6D63">
              <w:rPr>
                <w:i/>
              </w:rPr>
              <w:t>utställningstiden</w:t>
            </w:r>
            <w:r>
              <w:t>.</w:t>
            </w:r>
          </w:p>
        </w:tc>
        <w:tc>
          <w:tcPr>
            <w:tcW w:w="2500" w:type="pct"/>
            <w:shd w:val="clear" w:color="auto" w:fill="auto"/>
            <w:tcMar>
              <w:right w:w="0" w:type="dxa"/>
            </w:tcMar>
          </w:tcPr>
          <w:p w14:paraId="6DF70523" w14:textId="77777777" w:rsidR="00DE7975" w:rsidRDefault="00DE7975" w:rsidP="00DE7975">
            <w:pPr>
              <w:pStyle w:val="Brdtextmedindrag"/>
            </w:pPr>
            <w:r w:rsidRPr="00D81F97">
              <w:t>Den som vill lämna sy</w:t>
            </w:r>
            <w:r>
              <w:t>n</w:t>
            </w:r>
            <w:r w:rsidRPr="00D81F97">
              <w:t>punkter på planförslaget ska göra det skrift</w:t>
            </w:r>
            <w:r>
              <w:softHyphen/>
            </w:r>
            <w:r w:rsidRPr="00D81F97">
              <w:t xml:space="preserve">ligen under </w:t>
            </w:r>
            <w:r w:rsidRPr="00EC6D63">
              <w:rPr>
                <w:i/>
              </w:rPr>
              <w:t>granskningstiden</w:t>
            </w:r>
            <w:r w:rsidRPr="00D81F97">
              <w:t>.</w:t>
            </w:r>
          </w:p>
        </w:tc>
      </w:tr>
    </w:tbl>
    <w:p w14:paraId="14CE3189" w14:textId="77777777" w:rsidR="00DE7975" w:rsidRDefault="00DE7975" w:rsidP="00DE7975">
      <w:pPr>
        <w:pStyle w:val="Brdtext"/>
        <w:jc w:val="center"/>
        <w:rPr>
          <w:b/>
        </w:rPr>
      </w:pPr>
    </w:p>
    <w:p w14:paraId="454F0B2B" w14:textId="77777777" w:rsidR="00DE7975" w:rsidRDefault="00DE7975" w:rsidP="00DE7975">
      <w:pPr>
        <w:pStyle w:val="Brdtext"/>
        <w:jc w:val="center"/>
      </w:pPr>
      <w:r>
        <w:t>16 §</w:t>
      </w:r>
    </w:p>
    <w:tbl>
      <w:tblPr>
        <w:tblW w:w="5000" w:type="pct"/>
        <w:tblCellMar>
          <w:left w:w="125" w:type="dxa"/>
          <w:right w:w="125" w:type="dxa"/>
        </w:tblCellMar>
        <w:tblLook w:val="0000" w:firstRow="0" w:lastRow="0" w:firstColumn="0" w:lastColumn="0" w:noHBand="0" w:noVBand="0"/>
      </w:tblPr>
      <w:tblGrid>
        <w:gridCol w:w="2948"/>
        <w:gridCol w:w="2949"/>
      </w:tblGrid>
      <w:tr w:rsidR="00DE7975" w14:paraId="32FB0CAE" w14:textId="77777777" w:rsidTr="00CA7DE3">
        <w:tc>
          <w:tcPr>
            <w:tcW w:w="2500" w:type="pct"/>
            <w:shd w:val="clear" w:color="auto" w:fill="auto"/>
            <w:tcMar>
              <w:left w:w="0" w:type="dxa"/>
            </w:tcMar>
          </w:tcPr>
          <w:p w14:paraId="48B3AB13" w14:textId="078905E2" w:rsidR="00DE7975" w:rsidRDefault="00DE7975" w:rsidP="002D386E">
            <w:pPr>
              <w:pStyle w:val="Brdtextmedindrag"/>
            </w:pPr>
            <w:r w:rsidRPr="00FF4316">
              <w:t xml:space="preserve">Länsstyrelsen ska under </w:t>
            </w:r>
            <w:r w:rsidRPr="00EC6D63">
              <w:rPr>
                <w:i/>
              </w:rPr>
              <w:t>utställ</w:t>
            </w:r>
            <w:r>
              <w:rPr>
                <w:i/>
              </w:rPr>
              <w:softHyphen/>
            </w:r>
            <w:r w:rsidRPr="00EC6D63">
              <w:rPr>
                <w:i/>
              </w:rPr>
              <w:t>ningstiden</w:t>
            </w:r>
            <w:r>
              <w:t xml:space="preserve"> </w:t>
            </w:r>
            <w:r w:rsidRPr="009B29C4">
              <w:rPr>
                <w:i/>
              </w:rPr>
              <w:t>avge</w:t>
            </w:r>
            <w:r>
              <w:t xml:space="preserve"> ett gransknings</w:t>
            </w:r>
            <w:r>
              <w:softHyphen/>
              <w:t>yttrande över planförsla</w:t>
            </w:r>
            <w:r w:rsidRPr="00FF4316">
              <w:t>get.</w:t>
            </w:r>
            <w:r w:rsidRPr="00FF4316">
              <w:tab/>
            </w:r>
          </w:p>
        </w:tc>
        <w:tc>
          <w:tcPr>
            <w:tcW w:w="2500" w:type="pct"/>
            <w:shd w:val="clear" w:color="auto" w:fill="auto"/>
            <w:tcMar>
              <w:right w:w="0" w:type="dxa"/>
            </w:tcMar>
          </w:tcPr>
          <w:p w14:paraId="140C3286" w14:textId="4C224A5D" w:rsidR="00DE7975" w:rsidRDefault="00DE7975" w:rsidP="002D386E">
            <w:pPr>
              <w:pStyle w:val="Brdtextmedindrag"/>
            </w:pPr>
            <w:r w:rsidRPr="00FF4316">
              <w:t xml:space="preserve">Länsstyrelsen ska under </w:t>
            </w:r>
            <w:r w:rsidRPr="00EC6D63">
              <w:rPr>
                <w:i/>
              </w:rPr>
              <w:t>gransk</w:t>
            </w:r>
            <w:r>
              <w:rPr>
                <w:i/>
              </w:rPr>
              <w:softHyphen/>
            </w:r>
            <w:r w:rsidRPr="00EC6D63">
              <w:rPr>
                <w:i/>
              </w:rPr>
              <w:t>ningstiden</w:t>
            </w:r>
            <w:r w:rsidRPr="00FF4316">
              <w:t xml:space="preserve"> </w:t>
            </w:r>
            <w:r w:rsidRPr="009B29C4">
              <w:rPr>
                <w:i/>
              </w:rPr>
              <w:t>lämna</w:t>
            </w:r>
            <w:r w:rsidRPr="00FF4316">
              <w:t xml:space="preserve"> ett gransknings</w:t>
            </w:r>
            <w:r>
              <w:softHyphen/>
            </w:r>
            <w:r w:rsidRPr="00FF4316">
              <w:t>yttrande</w:t>
            </w:r>
            <w:r>
              <w:t xml:space="preserve"> över planförsla</w:t>
            </w:r>
            <w:r w:rsidRPr="00FF4316">
              <w:t>get.</w:t>
            </w:r>
          </w:p>
        </w:tc>
      </w:tr>
      <w:tr w:rsidR="002D386E" w14:paraId="32250F0E" w14:textId="77777777" w:rsidTr="00CA7DE3">
        <w:tc>
          <w:tcPr>
            <w:tcW w:w="2500" w:type="pct"/>
            <w:shd w:val="clear" w:color="auto" w:fill="auto"/>
            <w:tcMar>
              <w:left w:w="0" w:type="dxa"/>
            </w:tcMar>
          </w:tcPr>
          <w:p w14:paraId="3B2E2763" w14:textId="24CF8423" w:rsidR="002D386E" w:rsidRPr="00FF4316" w:rsidRDefault="002D386E" w:rsidP="00DE7975">
            <w:pPr>
              <w:pStyle w:val="Brdtextmedindrag"/>
            </w:pPr>
            <w:r w:rsidRPr="002D386E">
              <w:rPr>
                <w:i/>
              </w:rPr>
              <w:t>Av</w:t>
            </w:r>
            <w:r w:rsidRPr="00FF4316">
              <w:t xml:space="preserve"> yttrandet ska </w:t>
            </w:r>
            <w:r w:rsidRPr="002D386E">
              <w:rPr>
                <w:i/>
              </w:rPr>
              <w:t>det framgå</w:t>
            </w:r>
            <w:r w:rsidRPr="00FF4316">
              <w:t xml:space="preserve"> om</w:t>
            </w:r>
          </w:p>
        </w:tc>
        <w:tc>
          <w:tcPr>
            <w:tcW w:w="2500" w:type="pct"/>
            <w:shd w:val="clear" w:color="auto" w:fill="auto"/>
            <w:tcMar>
              <w:right w:w="0" w:type="dxa"/>
            </w:tcMar>
          </w:tcPr>
          <w:p w14:paraId="74A9D388" w14:textId="39AC5BF7" w:rsidR="002D386E" w:rsidRPr="00FF4316" w:rsidRDefault="002D386E" w:rsidP="00DE7975">
            <w:pPr>
              <w:pStyle w:val="Brdtextmedindrag"/>
            </w:pPr>
            <w:r w:rsidRPr="00922AC5">
              <w:rPr>
                <w:i/>
              </w:rPr>
              <w:t>Länsstyrelsen ska i</w:t>
            </w:r>
            <w:r>
              <w:t xml:space="preserve"> </w:t>
            </w:r>
            <w:r w:rsidRPr="00FF4316">
              <w:t xml:space="preserve">yttrandet </w:t>
            </w:r>
            <w:r w:rsidRPr="00FF4316">
              <w:rPr>
                <w:i/>
              </w:rPr>
              <w:t>enbart</w:t>
            </w:r>
            <w:r w:rsidRPr="00FF4316">
              <w:t xml:space="preserve"> </w:t>
            </w:r>
            <w:r w:rsidRPr="00922AC5">
              <w:rPr>
                <w:i/>
              </w:rPr>
              <w:t>ange</w:t>
            </w:r>
            <w:r w:rsidRPr="00FF4316">
              <w:t xml:space="preserve"> om</w:t>
            </w:r>
          </w:p>
        </w:tc>
      </w:tr>
    </w:tbl>
    <w:p w14:paraId="64224C6B" w14:textId="77777777" w:rsidR="00DE7975" w:rsidRDefault="00DE7975" w:rsidP="00DE7975">
      <w:pPr>
        <w:pStyle w:val="Brdtextmedindrag"/>
      </w:pPr>
      <w:r>
        <w:t>1. förslaget inte tillgodoser ett riksintresse enligt 3 eller 4 kap. miljö</w:t>
      </w:r>
      <w:r>
        <w:softHyphen/>
        <w:t>balken,</w:t>
      </w:r>
    </w:p>
    <w:p w14:paraId="12DAA394" w14:textId="77777777" w:rsidR="00DE7975" w:rsidRDefault="00DE7975" w:rsidP="00DE7975">
      <w:pPr>
        <w:pStyle w:val="Brdtextmedindrag"/>
      </w:pPr>
      <w:r>
        <w:t>2. förslaget kan medverka till att en miljökvalitetsnorm enligt 5 kap. miljöbalken inte följs,</w:t>
      </w:r>
    </w:p>
    <w:p w14:paraId="68C21E29" w14:textId="77777777" w:rsidR="00DE7975" w:rsidRDefault="00DE7975" w:rsidP="00DE7975">
      <w:pPr>
        <w:pStyle w:val="Brdtextmedindrag"/>
      </w:pPr>
      <w:r w:rsidRPr="00C62B30">
        <w:t>3.</w:t>
      </w:r>
      <w:r>
        <w:t> </w:t>
      </w:r>
      <w:r w:rsidRPr="00C62B30">
        <w:t>redovisningen av områden för landsbygdsutveckling i strandnära lägen</w:t>
      </w:r>
      <w:r>
        <w:t xml:space="preserve"> inte är förenlig med 7 kap. 18 e </w:t>
      </w:r>
      <w:r w:rsidRPr="00C62B30">
        <w:t>§ första stycket miljöbalken,</w:t>
      </w:r>
    </w:p>
    <w:p w14:paraId="7A0BE9FA" w14:textId="77777777" w:rsidR="00DE7975" w:rsidRDefault="00DE7975" w:rsidP="00DE7975">
      <w:pPr>
        <w:pStyle w:val="Brdtextmedindrag"/>
      </w:pPr>
      <w:r>
        <w:t>4. sådana frågor rörande användningen av mark- och vattenområden som angår två eller flera kommuner inte samordnas på ett lämpligt sätt, och</w:t>
      </w:r>
    </w:p>
    <w:tbl>
      <w:tblPr>
        <w:tblW w:w="5000" w:type="pct"/>
        <w:tblCellMar>
          <w:left w:w="125" w:type="dxa"/>
          <w:right w:w="125" w:type="dxa"/>
        </w:tblCellMar>
        <w:tblLook w:val="0000" w:firstRow="0" w:lastRow="0" w:firstColumn="0" w:lastColumn="0" w:noHBand="0" w:noVBand="0"/>
      </w:tblPr>
      <w:tblGrid>
        <w:gridCol w:w="2948"/>
        <w:gridCol w:w="2949"/>
      </w:tblGrid>
      <w:tr w:rsidR="00DE7975" w14:paraId="40ED8177" w14:textId="77777777" w:rsidTr="00DE7975">
        <w:tc>
          <w:tcPr>
            <w:tcW w:w="2500" w:type="pct"/>
            <w:shd w:val="clear" w:color="auto" w:fill="auto"/>
            <w:tcMar>
              <w:left w:w="0" w:type="dxa"/>
            </w:tcMar>
          </w:tcPr>
          <w:p w14:paraId="361C08EB" w14:textId="77777777" w:rsidR="00DE7975" w:rsidRDefault="00DE7975" w:rsidP="00DE7975">
            <w:pPr>
              <w:pStyle w:val="Brdtextmedindrag"/>
            </w:pPr>
            <w:r w:rsidRPr="00C62B30">
              <w:t>5.</w:t>
            </w:r>
            <w:r>
              <w:t> </w:t>
            </w:r>
            <w:r w:rsidRPr="00C62B30">
              <w:t>en bebyggelse eller ett bygg</w:t>
            </w:r>
            <w:r>
              <w:softHyphen/>
            </w:r>
            <w:r w:rsidRPr="00C62B30">
              <w:t>nads</w:t>
            </w:r>
            <w:r>
              <w:softHyphen/>
            </w:r>
            <w:r w:rsidRPr="00C62B30">
              <w:t xml:space="preserve">verk </w:t>
            </w:r>
            <w:r w:rsidRPr="00EC6D63">
              <w:rPr>
                <w:i/>
              </w:rPr>
              <w:t>blir</w:t>
            </w:r>
            <w:r w:rsidRPr="00C62B30">
              <w:t xml:space="preserve"> olämpligt med hän</w:t>
            </w:r>
            <w:r>
              <w:softHyphen/>
            </w:r>
            <w:r w:rsidRPr="00C62B30">
              <w:t>syn till människors hälsa eller säkerhet eller till risken för olyckor, översvämning eller erosion.</w:t>
            </w:r>
          </w:p>
        </w:tc>
        <w:tc>
          <w:tcPr>
            <w:tcW w:w="2500" w:type="pct"/>
            <w:shd w:val="clear" w:color="auto" w:fill="auto"/>
            <w:tcMar>
              <w:right w:w="0" w:type="dxa"/>
            </w:tcMar>
          </w:tcPr>
          <w:p w14:paraId="6C8EE4D4" w14:textId="77777777" w:rsidR="00DE7975" w:rsidRDefault="00DE7975" w:rsidP="00DE7975">
            <w:pPr>
              <w:pStyle w:val="Brdtextmedindrag"/>
            </w:pPr>
            <w:r w:rsidRPr="00C62B30">
              <w:t>5.</w:t>
            </w:r>
            <w:r>
              <w:t> </w:t>
            </w:r>
            <w:r w:rsidRPr="00C62B30">
              <w:t xml:space="preserve">en bebyggelse </w:t>
            </w:r>
            <w:r w:rsidRPr="00C62B30">
              <w:rPr>
                <w:i/>
              </w:rPr>
              <w:t>blir olämplig</w:t>
            </w:r>
            <w:r>
              <w:t xml:space="preserve"> </w:t>
            </w:r>
            <w:r w:rsidRPr="00C62B30">
              <w:t>eller ett byggnadsverk olämpligt med hänsyn till människors hälsa eller säkerhet eller till risken för olyckor, översvämning eller ero</w:t>
            </w:r>
            <w:r>
              <w:softHyphen/>
            </w:r>
            <w:r w:rsidRPr="00C62B30">
              <w:t>sion.</w:t>
            </w:r>
          </w:p>
        </w:tc>
      </w:tr>
    </w:tbl>
    <w:p w14:paraId="728C9429" w14:textId="77777777" w:rsidR="00DE7975" w:rsidRDefault="00DE7975" w:rsidP="00DE7975">
      <w:pPr>
        <w:pStyle w:val="Brdtext"/>
        <w:jc w:val="center"/>
      </w:pPr>
    </w:p>
    <w:p w14:paraId="67EC5933" w14:textId="77777777" w:rsidR="00DE7975" w:rsidRDefault="00DE7975" w:rsidP="00DE7975">
      <w:pPr>
        <w:pStyle w:val="Brdtext"/>
        <w:keepNext/>
        <w:jc w:val="center"/>
      </w:pPr>
      <w:r>
        <w:t>17 §</w:t>
      </w:r>
    </w:p>
    <w:tbl>
      <w:tblPr>
        <w:tblW w:w="5000" w:type="pct"/>
        <w:tblCellMar>
          <w:left w:w="125" w:type="dxa"/>
          <w:right w:w="125" w:type="dxa"/>
        </w:tblCellMar>
        <w:tblLook w:val="0000" w:firstRow="0" w:lastRow="0" w:firstColumn="0" w:lastColumn="0" w:noHBand="0" w:noVBand="0"/>
      </w:tblPr>
      <w:tblGrid>
        <w:gridCol w:w="2948"/>
        <w:gridCol w:w="2949"/>
      </w:tblGrid>
      <w:tr w:rsidR="00DE7975" w14:paraId="0131642A" w14:textId="77777777" w:rsidTr="00DE7975">
        <w:tc>
          <w:tcPr>
            <w:tcW w:w="2500" w:type="pct"/>
            <w:shd w:val="clear" w:color="auto" w:fill="auto"/>
            <w:tcMar>
              <w:left w:w="0" w:type="dxa"/>
            </w:tcMar>
          </w:tcPr>
          <w:p w14:paraId="7126F29C" w14:textId="77777777" w:rsidR="00DE7975" w:rsidRDefault="00DE7975" w:rsidP="00DE7975">
            <w:pPr>
              <w:pStyle w:val="Brdtextmedindrag"/>
            </w:pPr>
            <w:r w:rsidRPr="007C03A0">
              <w:rPr>
                <w:spacing w:val="-2"/>
              </w:rPr>
              <w:t xml:space="preserve">Efter </w:t>
            </w:r>
            <w:r w:rsidRPr="007C03A0">
              <w:rPr>
                <w:i/>
                <w:spacing w:val="-2"/>
              </w:rPr>
              <w:t>utställningstiden</w:t>
            </w:r>
            <w:r w:rsidRPr="007C03A0">
              <w:rPr>
                <w:spacing w:val="-2"/>
              </w:rPr>
              <w:t xml:space="preserve"> ska kom</w:t>
            </w:r>
            <w:r>
              <w:rPr>
                <w:spacing w:val="-2"/>
              </w:rPr>
              <w:softHyphen/>
            </w:r>
            <w:r>
              <w:t>munen i ett särskilt utlåtande sam</w:t>
            </w:r>
            <w:r>
              <w:softHyphen/>
              <w:t>manställa de syn</w:t>
            </w:r>
            <w:r w:rsidRPr="00EB669D">
              <w:t>punkter som kom</w:t>
            </w:r>
            <w:r>
              <w:softHyphen/>
            </w:r>
            <w:r w:rsidRPr="00EB669D">
              <w:t xml:space="preserve">mit fram </w:t>
            </w:r>
            <w:r>
              <w:t>och redovisa de förslag som syn</w:t>
            </w:r>
            <w:r w:rsidRPr="00EB669D">
              <w:t>punkterna gett anledning till.</w:t>
            </w:r>
          </w:p>
        </w:tc>
        <w:tc>
          <w:tcPr>
            <w:tcW w:w="2500" w:type="pct"/>
            <w:shd w:val="clear" w:color="auto" w:fill="auto"/>
            <w:tcMar>
              <w:right w:w="0" w:type="dxa"/>
            </w:tcMar>
          </w:tcPr>
          <w:p w14:paraId="7E3638E3" w14:textId="77777777" w:rsidR="00DE7975" w:rsidRDefault="00DE7975" w:rsidP="00DE7975">
            <w:pPr>
              <w:pStyle w:val="Brdtextmedindrag"/>
            </w:pPr>
            <w:r w:rsidRPr="007C03A0">
              <w:rPr>
                <w:spacing w:val="-2"/>
              </w:rPr>
              <w:t xml:space="preserve">Efter </w:t>
            </w:r>
            <w:r w:rsidRPr="007C03A0">
              <w:rPr>
                <w:i/>
                <w:spacing w:val="-2"/>
              </w:rPr>
              <w:t>granskningstiden</w:t>
            </w:r>
            <w:r w:rsidRPr="007C03A0">
              <w:rPr>
                <w:spacing w:val="-2"/>
              </w:rPr>
              <w:t xml:space="preserve"> ska kom</w:t>
            </w:r>
            <w:r>
              <w:rPr>
                <w:spacing w:val="-2"/>
              </w:rPr>
              <w:softHyphen/>
            </w:r>
            <w:r>
              <w:t>munen i ett särskilt ut</w:t>
            </w:r>
            <w:r w:rsidRPr="00EB669D">
              <w:t>låtande sam</w:t>
            </w:r>
            <w:r>
              <w:softHyphen/>
            </w:r>
            <w:r w:rsidRPr="00EB669D">
              <w:t>manställa de synpunkter som kom</w:t>
            </w:r>
            <w:r>
              <w:softHyphen/>
            </w:r>
            <w:r w:rsidRPr="00EB669D">
              <w:t xml:space="preserve">mit fram </w:t>
            </w:r>
            <w:r>
              <w:t>och redovisa de förslag som syn</w:t>
            </w:r>
            <w:r w:rsidRPr="00EB669D">
              <w:t>punkterna gett anledning till.</w:t>
            </w:r>
          </w:p>
        </w:tc>
      </w:tr>
    </w:tbl>
    <w:p w14:paraId="5EDC50EF" w14:textId="77777777" w:rsidR="00DE7975" w:rsidRDefault="00DE7975" w:rsidP="00DE7975">
      <w:pPr>
        <w:pStyle w:val="Brdtext"/>
        <w:jc w:val="center"/>
      </w:pPr>
    </w:p>
    <w:p w14:paraId="4519CB13" w14:textId="77777777" w:rsidR="00DE7975" w:rsidRDefault="00DE7975" w:rsidP="00DE7975">
      <w:pPr>
        <w:pStyle w:val="Brdtext"/>
        <w:keepNext/>
        <w:jc w:val="center"/>
      </w:pPr>
      <w:r>
        <w:t>18 §</w:t>
      </w:r>
    </w:p>
    <w:tbl>
      <w:tblPr>
        <w:tblW w:w="5000" w:type="pct"/>
        <w:tblCellMar>
          <w:left w:w="125" w:type="dxa"/>
          <w:right w:w="125" w:type="dxa"/>
        </w:tblCellMar>
        <w:tblLook w:val="0000" w:firstRow="0" w:lastRow="0" w:firstColumn="0" w:lastColumn="0" w:noHBand="0" w:noVBand="0"/>
      </w:tblPr>
      <w:tblGrid>
        <w:gridCol w:w="2948"/>
        <w:gridCol w:w="2949"/>
      </w:tblGrid>
      <w:tr w:rsidR="00DE7975" w14:paraId="55FE9699" w14:textId="77777777" w:rsidTr="00DE7975">
        <w:tc>
          <w:tcPr>
            <w:tcW w:w="2500" w:type="pct"/>
            <w:shd w:val="clear" w:color="auto" w:fill="auto"/>
            <w:tcMar>
              <w:left w:w="0" w:type="dxa"/>
            </w:tcMar>
          </w:tcPr>
          <w:p w14:paraId="09906C93" w14:textId="77777777" w:rsidR="00DE7975" w:rsidRDefault="00DE7975" w:rsidP="00DE7975">
            <w:pPr>
              <w:pStyle w:val="Brdtextmedindrag"/>
            </w:pPr>
            <w:r w:rsidRPr="00964BC5">
              <w:t>Om planförslaget ändras väsent</w:t>
            </w:r>
            <w:r>
              <w:softHyphen/>
            </w:r>
            <w:r w:rsidRPr="00964BC5">
              <w:t xml:space="preserve">ligt efter </w:t>
            </w:r>
            <w:r w:rsidRPr="00EC6D63">
              <w:rPr>
                <w:i/>
              </w:rPr>
              <w:t>utställningen</w:t>
            </w:r>
            <w:r w:rsidRPr="00964BC5">
              <w:t>, ska kom</w:t>
            </w:r>
            <w:r>
              <w:softHyphen/>
            </w:r>
            <w:r w:rsidRPr="00964BC5">
              <w:t xml:space="preserve">munen </w:t>
            </w:r>
            <w:r w:rsidRPr="00EC6D63">
              <w:rPr>
                <w:i/>
              </w:rPr>
              <w:t>ställa ut</w:t>
            </w:r>
            <w:r w:rsidRPr="00964BC5">
              <w:t xml:space="preserve"> förslaget på nytt.</w:t>
            </w:r>
          </w:p>
        </w:tc>
        <w:tc>
          <w:tcPr>
            <w:tcW w:w="2500" w:type="pct"/>
            <w:shd w:val="clear" w:color="auto" w:fill="auto"/>
            <w:tcMar>
              <w:right w:w="0" w:type="dxa"/>
            </w:tcMar>
          </w:tcPr>
          <w:p w14:paraId="04A2009F" w14:textId="77777777" w:rsidR="00DE7975" w:rsidRDefault="00DE7975" w:rsidP="00DE7975">
            <w:pPr>
              <w:pStyle w:val="Brdtextmedindrag"/>
            </w:pPr>
            <w:r w:rsidRPr="00964BC5">
              <w:t>Om planförslaget ändr</w:t>
            </w:r>
            <w:r>
              <w:t>as väsent</w:t>
            </w:r>
            <w:r>
              <w:softHyphen/>
            </w:r>
            <w:r w:rsidRPr="005D67CC">
              <w:t xml:space="preserve">ligt efter </w:t>
            </w:r>
            <w:r w:rsidRPr="005D67CC">
              <w:rPr>
                <w:i/>
              </w:rPr>
              <w:t>granskningstiden</w:t>
            </w:r>
            <w:r w:rsidRPr="005D67CC">
              <w:t xml:space="preserve">, ska </w:t>
            </w:r>
            <w:r w:rsidRPr="005D67CC">
              <w:rPr>
                <w:spacing w:val="-2"/>
              </w:rPr>
              <w:t>kom</w:t>
            </w:r>
            <w:r w:rsidRPr="005D67CC">
              <w:rPr>
                <w:spacing w:val="-2"/>
              </w:rPr>
              <w:softHyphen/>
            </w:r>
            <w:r>
              <w:rPr>
                <w:spacing w:val="-2"/>
              </w:rPr>
              <w:softHyphen/>
            </w:r>
            <w:r>
              <w:t xml:space="preserve">munen </w:t>
            </w:r>
            <w:r w:rsidRPr="00EC6D63">
              <w:rPr>
                <w:i/>
              </w:rPr>
              <w:t>låta</w:t>
            </w:r>
            <w:r>
              <w:t xml:space="preserve"> för</w:t>
            </w:r>
            <w:r w:rsidRPr="00964BC5">
              <w:t xml:space="preserve">slaget </w:t>
            </w:r>
            <w:r w:rsidRPr="00EC6D63">
              <w:rPr>
                <w:i/>
              </w:rPr>
              <w:t>granskas</w:t>
            </w:r>
            <w:r w:rsidRPr="00964BC5">
              <w:t xml:space="preserve"> på nytt.</w:t>
            </w:r>
          </w:p>
        </w:tc>
      </w:tr>
    </w:tbl>
    <w:p w14:paraId="22E44653" w14:textId="77777777" w:rsidR="00DE7975" w:rsidRDefault="00DE7975" w:rsidP="00DE7975">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DE7975" w14:paraId="729A91A5" w14:textId="77777777" w:rsidTr="00CA7DE3">
        <w:tc>
          <w:tcPr>
            <w:tcW w:w="2500" w:type="pct"/>
            <w:shd w:val="clear" w:color="auto" w:fill="auto"/>
            <w:tcMar>
              <w:left w:w="0" w:type="dxa"/>
            </w:tcMar>
          </w:tcPr>
          <w:p w14:paraId="2A6A905B" w14:textId="77777777" w:rsidR="00DE7975" w:rsidRDefault="00DE7975" w:rsidP="00DE7975">
            <w:pPr>
              <w:pStyle w:val="Brdtextmedindrag"/>
            </w:pPr>
          </w:p>
        </w:tc>
        <w:tc>
          <w:tcPr>
            <w:tcW w:w="2500" w:type="pct"/>
            <w:shd w:val="clear" w:color="auto" w:fill="auto"/>
            <w:tcMar>
              <w:right w:w="0" w:type="dxa"/>
            </w:tcMar>
          </w:tcPr>
          <w:p w14:paraId="5530C15C" w14:textId="77777777" w:rsidR="00DE7975" w:rsidRPr="00EC6D63" w:rsidRDefault="00DE7975" w:rsidP="00DE7975">
            <w:pPr>
              <w:pStyle w:val="Brdtext"/>
              <w:rPr>
                <w:i/>
              </w:rPr>
            </w:pPr>
            <w:r w:rsidRPr="00EC6D63">
              <w:rPr>
                <w:i/>
              </w:rPr>
              <w:t>18 a §</w:t>
            </w:r>
          </w:p>
          <w:p w14:paraId="4A76B924" w14:textId="77777777" w:rsidR="00DE7975" w:rsidRPr="00964BC5" w:rsidRDefault="00DE7975" w:rsidP="00DE7975">
            <w:pPr>
              <w:pStyle w:val="Brdtextmedindrag"/>
              <w:rPr>
                <w:i/>
              </w:rPr>
            </w:pPr>
            <w:r w:rsidRPr="00964BC5">
              <w:rPr>
                <w:i/>
              </w:rPr>
              <w:t>På kommunens begäran ska läns</w:t>
            </w:r>
            <w:r>
              <w:rPr>
                <w:i/>
              </w:rPr>
              <w:softHyphen/>
            </w:r>
            <w:r w:rsidRPr="00964BC5">
              <w:rPr>
                <w:i/>
              </w:rPr>
              <w:t xml:space="preserve">styrelsen tillhandahålla ett </w:t>
            </w:r>
            <w:r w:rsidRPr="00396203">
              <w:rPr>
                <w:i/>
                <w:spacing w:val="-2"/>
              </w:rPr>
              <w:t>revide</w:t>
            </w:r>
            <w:r w:rsidRPr="00396203">
              <w:rPr>
                <w:i/>
                <w:spacing w:val="-2"/>
              </w:rPr>
              <w:softHyphen/>
              <w:t>rat granskningsyttrande enligt 16 §,</w:t>
            </w:r>
            <w:r w:rsidRPr="00964BC5">
              <w:rPr>
                <w:i/>
              </w:rPr>
              <w:t xml:space="preserve"> om</w:t>
            </w:r>
          </w:p>
          <w:p w14:paraId="4DDEACDE" w14:textId="508975E8" w:rsidR="00DE7975" w:rsidRDefault="00DE7975" w:rsidP="002D386E">
            <w:pPr>
              <w:pStyle w:val="Brdtextmedindrag"/>
            </w:pPr>
            <w:r w:rsidRPr="00964BC5">
              <w:rPr>
                <w:i/>
              </w:rPr>
              <w:t>1. kommunen ändrar planförsla</w:t>
            </w:r>
            <w:r>
              <w:rPr>
                <w:i/>
              </w:rPr>
              <w:softHyphen/>
            </w:r>
            <w:r w:rsidRPr="00964BC5">
              <w:rPr>
                <w:i/>
              </w:rPr>
              <w:t>get efter granskningstiden utan att en ny granskning enligt 18</w:t>
            </w:r>
            <w:r>
              <w:rPr>
                <w:i/>
              </w:rPr>
              <w:t> </w:t>
            </w:r>
            <w:r w:rsidRPr="00964BC5">
              <w:rPr>
                <w:i/>
              </w:rPr>
              <w:t>§ äger rum, och</w:t>
            </w:r>
          </w:p>
        </w:tc>
      </w:tr>
      <w:tr w:rsidR="002D386E" w14:paraId="040BAB75" w14:textId="77777777" w:rsidTr="00CA7DE3">
        <w:tc>
          <w:tcPr>
            <w:tcW w:w="2500" w:type="pct"/>
            <w:shd w:val="clear" w:color="auto" w:fill="auto"/>
            <w:tcMar>
              <w:left w:w="0" w:type="dxa"/>
            </w:tcMar>
          </w:tcPr>
          <w:p w14:paraId="21287437" w14:textId="77777777" w:rsidR="002D386E" w:rsidRDefault="002D386E" w:rsidP="00DE7975">
            <w:pPr>
              <w:pStyle w:val="Brdtextmedindrag"/>
            </w:pPr>
          </w:p>
        </w:tc>
        <w:tc>
          <w:tcPr>
            <w:tcW w:w="2500" w:type="pct"/>
            <w:shd w:val="clear" w:color="auto" w:fill="auto"/>
            <w:tcMar>
              <w:right w:w="0" w:type="dxa"/>
            </w:tcMar>
          </w:tcPr>
          <w:p w14:paraId="27FF311B" w14:textId="4D76897E" w:rsidR="002D386E" w:rsidRPr="002D386E" w:rsidRDefault="002D386E" w:rsidP="002D386E">
            <w:pPr>
              <w:pStyle w:val="Brdtextmedindrag"/>
              <w:rPr>
                <w:i/>
              </w:rPr>
            </w:pPr>
            <w:r w:rsidRPr="002D386E">
              <w:rPr>
                <w:i/>
                <w:spacing w:val="-2"/>
              </w:rPr>
              <w:t>2. länsstyrelsens yttrande till följd</w:t>
            </w:r>
            <w:r w:rsidRPr="002D386E">
              <w:rPr>
                <w:i/>
              </w:rPr>
              <w:t xml:space="preserve"> av ändringen helt eller delvis inte längre är relevant.</w:t>
            </w:r>
          </w:p>
        </w:tc>
      </w:tr>
    </w:tbl>
    <w:p w14:paraId="2ED24E58" w14:textId="77777777" w:rsidR="00DE7975" w:rsidRDefault="00DE7975" w:rsidP="00DE7975">
      <w:pPr>
        <w:pStyle w:val="Brdtext"/>
        <w:jc w:val="center"/>
      </w:pPr>
    </w:p>
    <w:p w14:paraId="551452EB" w14:textId="77777777" w:rsidR="00DE7975" w:rsidRDefault="00DE7975" w:rsidP="00DE7975">
      <w:pPr>
        <w:pStyle w:val="Brdtext"/>
        <w:keepNext/>
        <w:jc w:val="center"/>
      </w:pPr>
      <w:r>
        <w:t>19 §</w:t>
      </w:r>
    </w:p>
    <w:tbl>
      <w:tblPr>
        <w:tblW w:w="5000" w:type="pct"/>
        <w:tblCellMar>
          <w:left w:w="125" w:type="dxa"/>
          <w:right w:w="125" w:type="dxa"/>
        </w:tblCellMar>
        <w:tblLook w:val="0000" w:firstRow="0" w:lastRow="0" w:firstColumn="0" w:lastColumn="0" w:noHBand="0" w:noVBand="0"/>
      </w:tblPr>
      <w:tblGrid>
        <w:gridCol w:w="2948"/>
        <w:gridCol w:w="2949"/>
      </w:tblGrid>
      <w:tr w:rsidR="00DE7975" w14:paraId="5EC3EFC4" w14:textId="77777777" w:rsidTr="00DE7975">
        <w:tc>
          <w:tcPr>
            <w:tcW w:w="2500" w:type="pct"/>
            <w:shd w:val="clear" w:color="auto" w:fill="auto"/>
            <w:tcMar>
              <w:left w:w="0" w:type="dxa"/>
            </w:tcMar>
          </w:tcPr>
          <w:p w14:paraId="07BDF01E" w14:textId="77777777" w:rsidR="00DE7975" w:rsidRDefault="00DE7975" w:rsidP="00DE7975">
            <w:pPr>
              <w:pStyle w:val="Brdtextmedindrag"/>
            </w:pPr>
            <w:r>
              <w:t xml:space="preserve">Kommunfullmäktige beslutar i frågor om antagande </w:t>
            </w:r>
            <w:r w:rsidRPr="002059F0">
              <w:rPr>
                <w:i/>
              </w:rPr>
              <w:t>och ändring</w:t>
            </w:r>
            <w:r>
              <w:t xml:space="preserve"> av översiktsplanen.</w:t>
            </w:r>
          </w:p>
        </w:tc>
        <w:tc>
          <w:tcPr>
            <w:tcW w:w="2500" w:type="pct"/>
            <w:shd w:val="clear" w:color="auto" w:fill="auto"/>
            <w:tcMar>
              <w:right w:w="0" w:type="dxa"/>
            </w:tcMar>
          </w:tcPr>
          <w:p w14:paraId="1CB17436" w14:textId="77777777" w:rsidR="00DE7975" w:rsidRDefault="00DE7975" w:rsidP="00DE7975">
            <w:pPr>
              <w:pStyle w:val="Brdtextmedindrag"/>
            </w:pPr>
            <w:r>
              <w:t>Kommunfullmäktige beslutar i frågor om antagande av översikts</w:t>
            </w:r>
            <w:r>
              <w:softHyphen/>
              <w:t>planen.</w:t>
            </w:r>
          </w:p>
        </w:tc>
      </w:tr>
    </w:tbl>
    <w:p w14:paraId="1DD21C3B" w14:textId="77777777" w:rsidR="00DE7975" w:rsidRPr="00964BC5" w:rsidDel="001F0FF0" w:rsidRDefault="00DE7975" w:rsidP="00DE7975">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DE7975" w14:paraId="3B9C76B3" w14:textId="77777777" w:rsidTr="00DE7975">
        <w:tc>
          <w:tcPr>
            <w:tcW w:w="2500" w:type="pct"/>
            <w:shd w:val="clear" w:color="auto" w:fill="auto"/>
            <w:tcMar>
              <w:left w:w="0" w:type="dxa"/>
            </w:tcMar>
          </w:tcPr>
          <w:p w14:paraId="2091B7BC" w14:textId="77777777" w:rsidR="00DE7975" w:rsidRDefault="00DE7975" w:rsidP="00DE7975">
            <w:pPr>
              <w:pStyle w:val="Brdtextmedindrag"/>
            </w:pPr>
            <w:r>
              <w:br w:type="page"/>
            </w:r>
          </w:p>
        </w:tc>
        <w:tc>
          <w:tcPr>
            <w:tcW w:w="2500" w:type="pct"/>
            <w:shd w:val="clear" w:color="auto" w:fill="auto"/>
            <w:tcMar>
              <w:right w:w="0" w:type="dxa"/>
            </w:tcMar>
          </w:tcPr>
          <w:p w14:paraId="114278E6" w14:textId="77777777" w:rsidR="00DE7975" w:rsidRPr="00964BC5" w:rsidRDefault="00DE7975" w:rsidP="00DE7975">
            <w:pPr>
              <w:pStyle w:val="Brdtext"/>
              <w:rPr>
                <w:i/>
              </w:rPr>
            </w:pPr>
            <w:r w:rsidRPr="00964BC5">
              <w:rPr>
                <w:i/>
              </w:rPr>
              <w:t>19 a §</w:t>
            </w:r>
          </w:p>
          <w:p w14:paraId="3E24BB9D" w14:textId="77777777" w:rsidR="00DE7975" w:rsidRDefault="00DE7975" w:rsidP="00DE7975">
            <w:pPr>
              <w:pStyle w:val="Brdtextmedindrag"/>
              <w:rPr>
                <w:i/>
              </w:rPr>
            </w:pPr>
            <w:r w:rsidRPr="001C08F9">
              <w:rPr>
                <w:i/>
                <w:spacing w:val="-2"/>
              </w:rPr>
              <w:t>Kommunen ska senast dagen eft</w:t>
            </w:r>
            <w:r w:rsidRPr="001C08F9">
              <w:rPr>
                <w:i/>
                <w:spacing w:val="-2"/>
              </w:rPr>
              <w:softHyphen/>
              <w:t>er</w:t>
            </w:r>
            <w:r w:rsidRPr="00334D26">
              <w:rPr>
                <w:i/>
              </w:rPr>
              <w:t xml:space="preserve"> </w:t>
            </w:r>
            <w:r>
              <w:rPr>
                <w:i/>
              </w:rPr>
              <w:t xml:space="preserve">det </w:t>
            </w:r>
            <w:r w:rsidRPr="00334D26">
              <w:rPr>
                <w:i/>
              </w:rPr>
              <w:t>att beslutet att anta över</w:t>
            </w:r>
            <w:r>
              <w:rPr>
                <w:i/>
              </w:rPr>
              <w:softHyphen/>
            </w:r>
            <w:r w:rsidRPr="00334D26">
              <w:rPr>
                <w:i/>
              </w:rPr>
              <w:t>sikts</w:t>
            </w:r>
            <w:r>
              <w:rPr>
                <w:i/>
              </w:rPr>
              <w:softHyphen/>
            </w:r>
            <w:r w:rsidRPr="00334D26">
              <w:rPr>
                <w:i/>
              </w:rPr>
              <w:t>planen har till</w:t>
            </w:r>
            <w:r w:rsidRPr="00334D26">
              <w:rPr>
                <w:i/>
              </w:rPr>
              <w:softHyphen/>
              <w:t>känna</w:t>
            </w:r>
            <w:r w:rsidRPr="00334D26">
              <w:rPr>
                <w:i/>
              </w:rPr>
              <w:softHyphen/>
              <w:t xml:space="preserve">getts </w:t>
            </w:r>
          </w:p>
          <w:p w14:paraId="223E4862" w14:textId="77777777" w:rsidR="00DE7975" w:rsidRDefault="00DE7975" w:rsidP="00DE7975">
            <w:pPr>
              <w:pStyle w:val="Brdtextmedindrag"/>
              <w:rPr>
                <w:i/>
              </w:rPr>
            </w:pPr>
            <w:r>
              <w:rPr>
                <w:i/>
              </w:rPr>
              <w:t>1. </w:t>
            </w:r>
            <w:r w:rsidRPr="00334D26">
              <w:rPr>
                <w:i/>
              </w:rPr>
              <w:t>skicka ett meddelande om detta och ett protokollsutdrag med beslutet till läns</w:t>
            </w:r>
            <w:r w:rsidRPr="00334D26">
              <w:rPr>
                <w:i/>
              </w:rPr>
              <w:softHyphen/>
              <w:t>styrelsen</w:t>
            </w:r>
            <w:r>
              <w:rPr>
                <w:i/>
              </w:rPr>
              <w:t>, och </w:t>
            </w:r>
          </w:p>
          <w:p w14:paraId="4A6BA2FB" w14:textId="77777777" w:rsidR="00DE7975" w:rsidRDefault="00DE7975" w:rsidP="00DE7975">
            <w:pPr>
              <w:pStyle w:val="Brdtextmedindrag"/>
              <w:rPr>
                <w:i/>
              </w:rPr>
            </w:pPr>
            <w:r>
              <w:rPr>
                <w:i/>
              </w:rPr>
              <w:t>2. hålla planen till</w:t>
            </w:r>
            <w:r>
              <w:rPr>
                <w:i/>
              </w:rPr>
              <w:softHyphen/>
              <w:t>gänglig på sin webbplats.</w:t>
            </w:r>
          </w:p>
          <w:p w14:paraId="1E5846AF" w14:textId="77777777" w:rsidR="00DE7975" w:rsidRPr="0057745B" w:rsidRDefault="00DE7975" w:rsidP="00DE7975">
            <w:pPr>
              <w:pStyle w:val="Brdtextmedindrag"/>
              <w:rPr>
                <w:i/>
              </w:rPr>
            </w:pPr>
            <w:r>
              <w:rPr>
                <w:i/>
              </w:rPr>
              <w:t>Skyldigheten enligt första styck-et 2 upphör om beslutet upphävs efter ett överklagande eller när pla</w:t>
            </w:r>
            <w:r>
              <w:rPr>
                <w:i/>
              </w:rPr>
              <w:softHyphen/>
              <w:t>n</w:t>
            </w:r>
            <w:r>
              <w:rPr>
                <w:i/>
              </w:rPr>
              <w:softHyphen/>
              <w:t xml:space="preserve">en inte längre gäller därför att ett beslut att anta en ny plan har fått laga kraft. </w:t>
            </w:r>
          </w:p>
        </w:tc>
      </w:tr>
    </w:tbl>
    <w:p w14:paraId="7C8283AB" w14:textId="77777777" w:rsidR="00DE7975" w:rsidRDefault="00DE7975" w:rsidP="00DE7975">
      <w:pPr>
        <w:pStyle w:val="Brdtext"/>
      </w:pPr>
      <w:r>
        <w:tab/>
        <w:t xml:space="preserve"> </w:t>
      </w:r>
    </w:p>
    <w:p w14:paraId="01FCE70B" w14:textId="77777777" w:rsidR="00DE7975" w:rsidRDefault="00DE7975" w:rsidP="00DE7975">
      <w:pPr>
        <w:pStyle w:val="Brdtext"/>
        <w:keepNext/>
        <w:jc w:val="center"/>
      </w:pPr>
      <w:r>
        <w:t>20 §</w:t>
      </w:r>
    </w:p>
    <w:tbl>
      <w:tblPr>
        <w:tblW w:w="5000" w:type="pct"/>
        <w:tblCellMar>
          <w:left w:w="125" w:type="dxa"/>
          <w:right w:w="125" w:type="dxa"/>
        </w:tblCellMar>
        <w:tblLook w:val="0000" w:firstRow="0" w:lastRow="0" w:firstColumn="0" w:lastColumn="0" w:noHBand="0" w:noVBand="0"/>
      </w:tblPr>
      <w:tblGrid>
        <w:gridCol w:w="2948"/>
        <w:gridCol w:w="2949"/>
      </w:tblGrid>
      <w:tr w:rsidR="00DE7975" w14:paraId="4FBD9FF2" w14:textId="77777777" w:rsidTr="00DE7975">
        <w:tc>
          <w:tcPr>
            <w:tcW w:w="2500" w:type="pct"/>
            <w:shd w:val="clear" w:color="auto" w:fill="auto"/>
            <w:tcMar>
              <w:left w:w="0" w:type="dxa"/>
            </w:tcMar>
          </w:tcPr>
          <w:p w14:paraId="5E38472B" w14:textId="77777777" w:rsidR="00DE7975" w:rsidRPr="000D0498" w:rsidRDefault="00DE7975" w:rsidP="00DE7975">
            <w:pPr>
              <w:pStyle w:val="Brdtextmedindrag"/>
              <w:rPr>
                <w:i/>
              </w:rPr>
            </w:pPr>
            <w:r>
              <w:t>Kommunen ska redovisa läns</w:t>
            </w:r>
            <w:r>
              <w:softHyphen/>
              <w:t>styrelsens granskningsyttrande en</w:t>
            </w:r>
            <w:r>
              <w:softHyphen/>
              <w:t>ligt 16 § tillsammans med över</w:t>
            </w:r>
            <w:r>
              <w:softHyphen/>
              <w:t xml:space="preserve">siktsplanen. </w:t>
            </w:r>
            <w:r w:rsidRPr="000D0498">
              <w:rPr>
                <w:i/>
              </w:rPr>
              <w:t>Om länsstyrelsen inte har godtagit pla</w:t>
            </w:r>
            <w:r w:rsidRPr="000D0498">
              <w:rPr>
                <w:i/>
              </w:rPr>
              <w:softHyphen/>
              <w:t>nen i en viss del, ska det anmärkas i planen.</w:t>
            </w:r>
            <w:r w:rsidRPr="000D0498" w:rsidDel="000D0498">
              <w:rPr>
                <w:i/>
              </w:rPr>
              <w:t xml:space="preserve"> </w:t>
            </w:r>
          </w:p>
        </w:tc>
        <w:tc>
          <w:tcPr>
            <w:tcW w:w="2500" w:type="pct"/>
            <w:shd w:val="clear" w:color="auto" w:fill="auto"/>
            <w:tcMar>
              <w:right w:w="0" w:type="dxa"/>
            </w:tcMar>
          </w:tcPr>
          <w:p w14:paraId="300F22FA" w14:textId="77777777" w:rsidR="00DE7975" w:rsidRDefault="00DE7975" w:rsidP="00DE7975">
            <w:pPr>
              <w:pStyle w:val="Brdtextmedindrag"/>
            </w:pPr>
            <w:r>
              <w:t>Kommunen ska redovisa läns</w:t>
            </w:r>
            <w:r>
              <w:softHyphen/>
              <w:t>styrelsens granskningsyttrande en</w:t>
            </w:r>
            <w:r>
              <w:softHyphen/>
              <w:t>ligt 16 § tillsammans med över</w:t>
            </w:r>
            <w:r>
              <w:softHyphen/>
              <w:t>siktsplanen.</w:t>
            </w:r>
          </w:p>
        </w:tc>
      </w:tr>
    </w:tbl>
    <w:p w14:paraId="38ADD990" w14:textId="77777777" w:rsidR="00DE7975" w:rsidRPr="00964BC5" w:rsidRDefault="00DE7975" w:rsidP="00DE7975">
      <w:pPr>
        <w:pStyle w:val="Brdtextmedindrag"/>
      </w:pPr>
    </w:p>
    <w:p w14:paraId="00802A34" w14:textId="77777777" w:rsidR="00DE7975" w:rsidRDefault="00DE7975" w:rsidP="00DE7975">
      <w:pPr>
        <w:pStyle w:val="Brdtext"/>
        <w:keepNext/>
        <w:jc w:val="center"/>
      </w:pPr>
      <w:r>
        <w:t>21 §</w:t>
      </w:r>
    </w:p>
    <w:tbl>
      <w:tblPr>
        <w:tblW w:w="5000" w:type="pct"/>
        <w:tblCellMar>
          <w:left w:w="125" w:type="dxa"/>
          <w:right w:w="125" w:type="dxa"/>
        </w:tblCellMar>
        <w:tblLook w:val="0000" w:firstRow="0" w:lastRow="0" w:firstColumn="0" w:lastColumn="0" w:noHBand="0" w:noVBand="0"/>
      </w:tblPr>
      <w:tblGrid>
        <w:gridCol w:w="2948"/>
        <w:gridCol w:w="2949"/>
      </w:tblGrid>
      <w:tr w:rsidR="00DE7975" w14:paraId="7005BB4D" w14:textId="77777777" w:rsidTr="00DE7975">
        <w:tc>
          <w:tcPr>
            <w:tcW w:w="2500" w:type="pct"/>
            <w:shd w:val="clear" w:color="auto" w:fill="auto"/>
            <w:tcMar>
              <w:left w:w="0" w:type="dxa"/>
            </w:tcMar>
          </w:tcPr>
          <w:p w14:paraId="4FDFCBE8" w14:textId="77777777" w:rsidR="00DE7975" w:rsidRDefault="00DE7975" w:rsidP="00DE7975">
            <w:pPr>
              <w:pStyle w:val="Brdtextmedindrag"/>
            </w:pPr>
            <w:r w:rsidRPr="00964BC5">
              <w:t xml:space="preserve">Ett beslut att anta </w:t>
            </w:r>
            <w:r w:rsidRPr="00E45BB3">
              <w:rPr>
                <w:i/>
              </w:rPr>
              <w:t>eller ändra</w:t>
            </w:r>
            <w:r w:rsidRPr="00964BC5">
              <w:t xml:space="preserve"> ö</w:t>
            </w:r>
            <w:r>
              <w:t>versiktsplanen gäller först sed</w:t>
            </w:r>
            <w:r w:rsidRPr="00964BC5">
              <w:t xml:space="preserve">an beslutet har </w:t>
            </w:r>
            <w:r w:rsidRPr="00EC6D63">
              <w:rPr>
                <w:i/>
              </w:rPr>
              <w:t>vunnit</w:t>
            </w:r>
            <w:r w:rsidRPr="00964BC5">
              <w:t xml:space="preserve"> laga kraft.</w:t>
            </w:r>
            <w:r w:rsidRPr="00964BC5">
              <w:tab/>
            </w:r>
          </w:p>
        </w:tc>
        <w:tc>
          <w:tcPr>
            <w:tcW w:w="2500" w:type="pct"/>
            <w:shd w:val="clear" w:color="auto" w:fill="auto"/>
            <w:tcMar>
              <w:right w:w="0" w:type="dxa"/>
            </w:tcMar>
          </w:tcPr>
          <w:p w14:paraId="579E53E7" w14:textId="77777777" w:rsidR="00DE7975" w:rsidRDefault="00DE7975" w:rsidP="00DE7975">
            <w:pPr>
              <w:pStyle w:val="Brdtextmedindrag"/>
            </w:pPr>
            <w:r w:rsidRPr="00964BC5">
              <w:t xml:space="preserve">Ett beslut att anta översiktsplanen gäller först sedan beslutet har </w:t>
            </w:r>
            <w:r w:rsidRPr="00EC6D63">
              <w:rPr>
                <w:i/>
              </w:rPr>
              <w:t>fått</w:t>
            </w:r>
            <w:r w:rsidRPr="00964BC5">
              <w:t xml:space="preserve"> laga kraft.</w:t>
            </w:r>
          </w:p>
        </w:tc>
      </w:tr>
    </w:tbl>
    <w:p w14:paraId="26EF78E1" w14:textId="77777777" w:rsidR="00DE7975" w:rsidRDefault="00DE7975" w:rsidP="00DE7975">
      <w:pPr>
        <w:pStyle w:val="Brdtext"/>
        <w:jc w:val="center"/>
      </w:pPr>
    </w:p>
    <w:tbl>
      <w:tblPr>
        <w:tblW w:w="5000" w:type="pct"/>
        <w:tblCellMar>
          <w:left w:w="125" w:type="dxa"/>
          <w:right w:w="125" w:type="dxa"/>
        </w:tblCellMar>
        <w:tblLook w:val="0000" w:firstRow="0" w:lastRow="0" w:firstColumn="0" w:lastColumn="0" w:noHBand="0" w:noVBand="0"/>
      </w:tblPr>
      <w:tblGrid>
        <w:gridCol w:w="2948"/>
        <w:gridCol w:w="2949"/>
      </w:tblGrid>
      <w:tr w:rsidR="003407D7" w:rsidRPr="000E6F0B" w14:paraId="6441AED7" w14:textId="77777777" w:rsidTr="00AE41F9">
        <w:tc>
          <w:tcPr>
            <w:tcW w:w="2500" w:type="pct"/>
            <w:shd w:val="clear" w:color="auto" w:fill="auto"/>
            <w:tcMar>
              <w:left w:w="0" w:type="dxa"/>
            </w:tcMar>
          </w:tcPr>
          <w:p w14:paraId="404EA0FB" w14:textId="558DCC96" w:rsidR="003407D7" w:rsidRPr="000E6F0B" w:rsidRDefault="003407D7" w:rsidP="00BE6F98">
            <w:pPr>
              <w:pStyle w:val="Brdtext"/>
              <w:rPr>
                <w:i/>
              </w:rPr>
            </w:pPr>
            <w:r>
              <w:rPr>
                <w:i/>
              </w:rPr>
              <w:t>Lydelse enligt SFS 2019:949</w:t>
            </w:r>
          </w:p>
        </w:tc>
        <w:tc>
          <w:tcPr>
            <w:tcW w:w="2500" w:type="pct"/>
            <w:shd w:val="clear" w:color="auto" w:fill="auto"/>
            <w:tcMar>
              <w:right w:w="0" w:type="dxa"/>
            </w:tcMar>
          </w:tcPr>
          <w:p w14:paraId="23829959" w14:textId="77777777" w:rsidR="003407D7" w:rsidRPr="000E6F0B" w:rsidRDefault="003407D7" w:rsidP="00BE6F98">
            <w:pPr>
              <w:pStyle w:val="Brdtext"/>
              <w:rPr>
                <w:i/>
              </w:rPr>
            </w:pPr>
            <w:r w:rsidRPr="000E6F0B">
              <w:rPr>
                <w:i/>
              </w:rPr>
              <w:t>Föreslagen lydelse</w:t>
            </w:r>
          </w:p>
        </w:tc>
      </w:tr>
    </w:tbl>
    <w:p w14:paraId="20804A2A" w14:textId="6F2EE62C" w:rsidR="00DE7975" w:rsidRPr="001A0667" w:rsidRDefault="00DE7975" w:rsidP="00DE7975">
      <w:pPr>
        <w:pStyle w:val="Brdtext"/>
        <w:keepNext/>
        <w:jc w:val="center"/>
      </w:pPr>
    </w:p>
    <w:p w14:paraId="74A9FB68" w14:textId="65946F31" w:rsidR="00DE7975" w:rsidRDefault="00DE7975" w:rsidP="00DE7975">
      <w:pPr>
        <w:pStyle w:val="Brdtext"/>
        <w:keepNext/>
        <w:jc w:val="center"/>
      </w:pPr>
      <w:r>
        <w:t>22 §</w:t>
      </w:r>
    </w:p>
    <w:tbl>
      <w:tblPr>
        <w:tblW w:w="5000" w:type="pct"/>
        <w:tblCellMar>
          <w:left w:w="125" w:type="dxa"/>
          <w:right w:w="125" w:type="dxa"/>
        </w:tblCellMar>
        <w:tblLook w:val="0000" w:firstRow="0" w:lastRow="0" w:firstColumn="0" w:lastColumn="0" w:noHBand="0" w:noVBand="0"/>
      </w:tblPr>
      <w:tblGrid>
        <w:gridCol w:w="2948"/>
        <w:gridCol w:w="2949"/>
      </w:tblGrid>
      <w:tr w:rsidR="00DE7975" w14:paraId="762AC732" w14:textId="77777777" w:rsidTr="00DE7975">
        <w:tc>
          <w:tcPr>
            <w:tcW w:w="2500" w:type="pct"/>
            <w:shd w:val="clear" w:color="auto" w:fill="auto"/>
            <w:tcMar>
              <w:left w:w="0" w:type="dxa"/>
            </w:tcMar>
          </w:tcPr>
          <w:p w14:paraId="381EAFEE" w14:textId="77777777" w:rsidR="00DE7975" w:rsidRDefault="00DE7975" w:rsidP="00DE7975">
            <w:pPr>
              <w:pStyle w:val="Brdtextmedindrag"/>
            </w:pPr>
            <w:r w:rsidRPr="00814705">
              <w:t xml:space="preserve">När ett beslut att anta </w:t>
            </w:r>
            <w:r w:rsidRPr="00BF309C">
              <w:rPr>
                <w:i/>
              </w:rPr>
              <w:t>eller ändra</w:t>
            </w:r>
            <w:r w:rsidRPr="00814705">
              <w:t xml:space="preserve"> översiktsplanen har fått laga kraft, ska kommunen </w:t>
            </w:r>
            <w:r w:rsidRPr="00207D56">
              <w:rPr>
                <w:i/>
              </w:rPr>
              <w:t>utan dröjsmål</w:t>
            </w:r>
            <w:r w:rsidRPr="00814705">
              <w:t xml:space="preserve"> skicka följande handlingar till Boverket, länsstyrelsen, </w:t>
            </w:r>
            <w:r>
              <w:t>regionen</w:t>
            </w:r>
            <w:r w:rsidRPr="00814705">
              <w:t xml:space="preserve"> och de kommuner som berörs:</w:t>
            </w:r>
          </w:p>
        </w:tc>
        <w:tc>
          <w:tcPr>
            <w:tcW w:w="2500" w:type="pct"/>
            <w:shd w:val="clear" w:color="auto" w:fill="auto"/>
            <w:tcMar>
              <w:right w:w="0" w:type="dxa"/>
            </w:tcMar>
          </w:tcPr>
          <w:p w14:paraId="0C500DB6" w14:textId="77777777" w:rsidR="00DE7975" w:rsidRDefault="00DE7975" w:rsidP="00DE7975">
            <w:pPr>
              <w:pStyle w:val="Brdtextmedindrag"/>
            </w:pPr>
            <w:r w:rsidRPr="00814705">
              <w:t>När ett beslut att anta översikts</w:t>
            </w:r>
            <w:r>
              <w:softHyphen/>
            </w:r>
            <w:r w:rsidRPr="00814705">
              <w:t>planen har fått laga kraft, ska kom</w:t>
            </w:r>
            <w:r>
              <w:softHyphen/>
            </w:r>
            <w:r w:rsidRPr="00814705">
              <w:t xml:space="preserve">munen </w:t>
            </w:r>
            <w:r w:rsidRPr="00207D56">
              <w:rPr>
                <w:i/>
              </w:rPr>
              <w:t>inom sex veckor</w:t>
            </w:r>
            <w:r w:rsidRPr="00814705">
              <w:t xml:space="preserve"> skicka följ</w:t>
            </w:r>
            <w:r>
              <w:softHyphen/>
            </w:r>
            <w:r w:rsidRPr="00814705">
              <w:t>ande handlingar till Bover</w:t>
            </w:r>
            <w:r>
              <w:t>ket, läns</w:t>
            </w:r>
            <w:r>
              <w:softHyphen/>
              <w:t xml:space="preserve">styrelsen, </w:t>
            </w:r>
            <w:r w:rsidRPr="00814705">
              <w:rPr>
                <w:i/>
              </w:rPr>
              <w:t>lant</w:t>
            </w:r>
            <w:r>
              <w:rPr>
                <w:i/>
              </w:rPr>
              <w:softHyphen/>
            </w:r>
            <w:r w:rsidRPr="00814705">
              <w:rPr>
                <w:i/>
              </w:rPr>
              <w:t>mät</w:t>
            </w:r>
            <w:r>
              <w:rPr>
                <w:i/>
              </w:rPr>
              <w:softHyphen/>
            </w:r>
            <w:r w:rsidRPr="00814705">
              <w:rPr>
                <w:i/>
              </w:rPr>
              <w:t>eri</w:t>
            </w:r>
            <w:r>
              <w:rPr>
                <w:i/>
              </w:rPr>
              <w:softHyphen/>
            </w:r>
            <w:r w:rsidRPr="00814705">
              <w:rPr>
                <w:i/>
              </w:rPr>
              <w:t>myndigheten</w:t>
            </w:r>
            <w:r w:rsidRPr="004A580E">
              <w:rPr>
                <w:i/>
              </w:rPr>
              <w:t>,</w:t>
            </w:r>
            <w:r>
              <w:t xml:space="preserve"> regionen </w:t>
            </w:r>
            <w:r w:rsidRPr="00814705">
              <w:t>och de kommuner som berörs:</w:t>
            </w:r>
          </w:p>
        </w:tc>
      </w:tr>
    </w:tbl>
    <w:p w14:paraId="6228BF53" w14:textId="77777777" w:rsidR="00DE7975" w:rsidRDefault="00DE7975" w:rsidP="00DE7975">
      <w:pPr>
        <w:pStyle w:val="Brdtextmedindrag"/>
      </w:pPr>
      <w:r>
        <w:t>1. översiktsplanen,</w:t>
      </w:r>
    </w:p>
    <w:p w14:paraId="5040BE39" w14:textId="77777777" w:rsidR="00DE7975" w:rsidRDefault="00DE7975" w:rsidP="00DE7975">
      <w:pPr>
        <w:pStyle w:val="Brdtextmedindrag"/>
      </w:pPr>
      <w:r>
        <w:t>2. den samrådsredogörelse som avses i 11 §,</w:t>
      </w:r>
    </w:p>
    <w:p w14:paraId="5ECE8033" w14:textId="77777777" w:rsidR="00DE7975" w:rsidRDefault="00DE7975" w:rsidP="00DE7975">
      <w:pPr>
        <w:pStyle w:val="Brdtextmedindrag"/>
      </w:pPr>
      <w:r>
        <w:t>3. det granskningsyttrande som avses i 16 §,</w:t>
      </w:r>
    </w:p>
    <w:p w14:paraId="33190928" w14:textId="77777777" w:rsidR="00DE7975" w:rsidRDefault="00DE7975" w:rsidP="00DE7975">
      <w:pPr>
        <w:pStyle w:val="Brdtextmedindrag"/>
      </w:pPr>
      <w:r>
        <w:t>4. det utlåtande som avses i 17 §, och</w:t>
      </w:r>
    </w:p>
    <w:p w14:paraId="62811B32" w14:textId="77777777" w:rsidR="00DE7975" w:rsidRDefault="00DE7975" w:rsidP="00DE7975">
      <w:pPr>
        <w:pStyle w:val="Brdtextmedindrag"/>
      </w:pPr>
      <w:r>
        <w:t>5. ett protokollsutdrag med beslutet.</w:t>
      </w:r>
    </w:p>
    <w:p w14:paraId="0DFD3AF0" w14:textId="77777777" w:rsidR="00DE7975" w:rsidRDefault="00DE7975" w:rsidP="00DE7975">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3407D7" w:rsidRPr="000E6F0B" w14:paraId="146673B5" w14:textId="77777777" w:rsidTr="00AE41F9">
        <w:tc>
          <w:tcPr>
            <w:tcW w:w="2500" w:type="pct"/>
            <w:shd w:val="clear" w:color="auto" w:fill="auto"/>
            <w:tcMar>
              <w:left w:w="0" w:type="dxa"/>
            </w:tcMar>
          </w:tcPr>
          <w:p w14:paraId="0BC82D33" w14:textId="77777777" w:rsidR="003407D7" w:rsidRPr="000E6F0B" w:rsidRDefault="003407D7" w:rsidP="00BE6F98">
            <w:pPr>
              <w:pStyle w:val="Brdtext"/>
              <w:rPr>
                <w:i/>
              </w:rPr>
            </w:pPr>
            <w:r w:rsidRPr="000E6F0B">
              <w:rPr>
                <w:i/>
              </w:rPr>
              <w:t>Nuvarande lydelse</w:t>
            </w:r>
          </w:p>
        </w:tc>
        <w:tc>
          <w:tcPr>
            <w:tcW w:w="2500" w:type="pct"/>
            <w:shd w:val="clear" w:color="auto" w:fill="auto"/>
            <w:tcMar>
              <w:right w:w="0" w:type="dxa"/>
            </w:tcMar>
          </w:tcPr>
          <w:p w14:paraId="197ABB0C" w14:textId="77777777" w:rsidR="003407D7" w:rsidRPr="000E6F0B" w:rsidRDefault="003407D7" w:rsidP="00BE6F98">
            <w:pPr>
              <w:pStyle w:val="Brdtext"/>
              <w:rPr>
                <w:i/>
              </w:rPr>
            </w:pPr>
            <w:r w:rsidRPr="000E6F0B">
              <w:rPr>
                <w:i/>
              </w:rPr>
              <w:t>Föreslagen lydelse</w:t>
            </w:r>
          </w:p>
        </w:tc>
      </w:tr>
    </w:tbl>
    <w:p w14:paraId="6B29337C" w14:textId="5F70EA55" w:rsidR="003407D7" w:rsidRDefault="003407D7" w:rsidP="00DE7975">
      <w:pPr>
        <w:pStyle w:val="Brdtextmedindrag"/>
      </w:pPr>
    </w:p>
    <w:p w14:paraId="4C75EF80" w14:textId="77777777" w:rsidR="00DE7975" w:rsidRDefault="00DE7975" w:rsidP="00DE7975">
      <w:pPr>
        <w:pStyle w:val="Brdtext"/>
        <w:keepNext/>
        <w:jc w:val="center"/>
      </w:pPr>
      <w:r>
        <w:t>23 §</w:t>
      </w:r>
    </w:p>
    <w:tbl>
      <w:tblPr>
        <w:tblW w:w="5000" w:type="pct"/>
        <w:tblCellMar>
          <w:left w:w="125" w:type="dxa"/>
          <w:right w:w="125" w:type="dxa"/>
        </w:tblCellMar>
        <w:tblLook w:val="0000" w:firstRow="0" w:lastRow="0" w:firstColumn="0" w:lastColumn="0" w:noHBand="0" w:noVBand="0"/>
      </w:tblPr>
      <w:tblGrid>
        <w:gridCol w:w="2948"/>
        <w:gridCol w:w="2949"/>
      </w:tblGrid>
      <w:tr w:rsidR="00DE7975" w14:paraId="55A851C5" w14:textId="77777777" w:rsidTr="00DE7975">
        <w:tc>
          <w:tcPr>
            <w:tcW w:w="2500" w:type="pct"/>
            <w:shd w:val="clear" w:color="auto" w:fill="auto"/>
            <w:tcMar>
              <w:left w:w="0" w:type="dxa"/>
            </w:tcMar>
          </w:tcPr>
          <w:p w14:paraId="6371E108" w14:textId="77777777" w:rsidR="00DE7975" w:rsidRPr="0023355F" w:rsidRDefault="00DE7975" w:rsidP="00DE7975">
            <w:pPr>
              <w:pStyle w:val="Brdtextmedindrag"/>
              <w:rPr>
                <w:i/>
              </w:rPr>
            </w:pPr>
            <w:r w:rsidRPr="0023355F">
              <w:rPr>
                <w:i/>
              </w:rPr>
              <w:t>En översiktsplan kan ändras för en viss del av kommunen. Den kan också ändras genom ett tillägg för att tillgodose ett särskilt allmänt intresse. Om inte annat följer av 24–26 §§, ska 1–22 §§ tillämpas när planen ändras.</w:t>
            </w:r>
          </w:p>
        </w:tc>
        <w:tc>
          <w:tcPr>
            <w:tcW w:w="2500" w:type="pct"/>
            <w:shd w:val="clear" w:color="auto" w:fill="auto"/>
            <w:tcMar>
              <w:right w:w="0" w:type="dxa"/>
            </w:tcMar>
          </w:tcPr>
          <w:p w14:paraId="22D2E073" w14:textId="77777777" w:rsidR="00DE7975" w:rsidRPr="0023355F" w:rsidRDefault="00DE7975" w:rsidP="00DE7975">
            <w:pPr>
              <w:pStyle w:val="Brdtextmedindrag"/>
              <w:rPr>
                <w:i/>
              </w:rPr>
            </w:pPr>
            <w:r w:rsidRPr="0023355F">
              <w:rPr>
                <w:i/>
              </w:rPr>
              <w:t>Kommunfullmäktige ska anta en planeringsstrategi</w:t>
            </w:r>
            <w:r>
              <w:rPr>
                <w:i/>
              </w:rPr>
              <w:t xml:space="preserve"> </w:t>
            </w:r>
            <w:r w:rsidRPr="0023355F">
              <w:rPr>
                <w:i/>
              </w:rPr>
              <w:t xml:space="preserve">senast </w:t>
            </w:r>
            <w:r>
              <w:rPr>
                <w:i/>
              </w:rPr>
              <w:t>24</w:t>
            </w:r>
            <w:r w:rsidRPr="0023355F">
              <w:rPr>
                <w:i/>
              </w:rPr>
              <w:t xml:space="preserve"> måna</w:t>
            </w:r>
            <w:r>
              <w:rPr>
                <w:i/>
              </w:rPr>
              <w:softHyphen/>
            </w:r>
            <w:r w:rsidRPr="0023355F">
              <w:rPr>
                <w:i/>
              </w:rPr>
              <w:t>der efter ett ordinarie val. I strate</w:t>
            </w:r>
            <w:r>
              <w:rPr>
                <w:i/>
              </w:rPr>
              <w:softHyphen/>
            </w:r>
            <w:r w:rsidRPr="0023355F">
              <w:rPr>
                <w:i/>
              </w:rPr>
              <w:t xml:space="preserve">gin ska fullmäktige </w:t>
            </w:r>
          </w:p>
          <w:p w14:paraId="0EF96EE0" w14:textId="77777777" w:rsidR="00DE7975" w:rsidRPr="0023355F" w:rsidRDefault="00DE7975" w:rsidP="00DE7975">
            <w:pPr>
              <w:pStyle w:val="Brdtextmedindrag"/>
              <w:rPr>
                <w:i/>
              </w:rPr>
            </w:pPr>
            <w:r w:rsidRPr="0023355F">
              <w:rPr>
                <w:i/>
              </w:rPr>
              <w:t xml:space="preserve">1. ta ställning till </w:t>
            </w:r>
            <w:r>
              <w:rPr>
                <w:i/>
              </w:rPr>
              <w:t xml:space="preserve">dels </w:t>
            </w:r>
            <w:r w:rsidRPr="0023355F">
              <w:rPr>
                <w:i/>
              </w:rPr>
              <w:t>ändrade plane</w:t>
            </w:r>
            <w:r>
              <w:rPr>
                <w:i/>
              </w:rPr>
              <w:softHyphen/>
            </w:r>
            <w:r w:rsidRPr="0023355F">
              <w:rPr>
                <w:i/>
              </w:rPr>
              <w:t>ringsförutsätt</w:t>
            </w:r>
            <w:r>
              <w:rPr>
                <w:i/>
              </w:rPr>
              <w:softHyphen/>
            </w:r>
            <w:r w:rsidRPr="0023355F">
              <w:rPr>
                <w:i/>
              </w:rPr>
              <w:t>ningar av be</w:t>
            </w:r>
            <w:r>
              <w:rPr>
                <w:i/>
              </w:rPr>
              <w:softHyphen/>
            </w:r>
            <w:r w:rsidRPr="0023355F">
              <w:rPr>
                <w:i/>
              </w:rPr>
              <w:t>tyd</w:t>
            </w:r>
            <w:r>
              <w:rPr>
                <w:i/>
              </w:rPr>
              <w:softHyphen/>
            </w:r>
            <w:r w:rsidRPr="0023355F">
              <w:rPr>
                <w:i/>
              </w:rPr>
              <w:t>else för översikts</w:t>
            </w:r>
            <w:r>
              <w:rPr>
                <w:i/>
              </w:rPr>
              <w:softHyphen/>
            </w:r>
            <w:r w:rsidRPr="0023355F">
              <w:rPr>
                <w:i/>
              </w:rPr>
              <w:t>planens aktu</w:t>
            </w:r>
            <w:r>
              <w:rPr>
                <w:i/>
              </w:rPr>
              <w:softHyphen/>
            </w:r>
            <w:r w:rsidRPr="0023355F">
              <w:rPr>
                <w:i/>
              </w:rPr>
              <w:t>alitet</w:t>
            </w:r>
            <w:r>
              <w:rPr>
                <w:i/>
              </w:rPr>
              <w:t xml:space="preserve">, dels </w:t>
            </w:r>
            <w:r w:rsidRPr="0023355F">
              <w:rPr>
                <w:i/>
              </w:rPr>
              <w:t>kommunens fort</w:t>
            </w:r>
            <w:r>
              <w:rPr>
                <w:i/>
              </w:rPr>
              <w:softHyphen/>
            </w:r>
            <w:r w:rsidRPr="0023355F">
              <w:rPr>
                <w:i/>
              </w:rPr>
              <w:t>satta arbete med översikts</w:t>
            </w:r>
            <w:r>
              <w:rPr>
                <w:i/>
              </w:rPr>
              <w:softHyphen/>
            </w:r>
            <w:r w:rsidRPr="0023355F">
              <w:rPr>
                <w:i/>
              </w:rPr>
              <w:t>planeringen, och</w:t>
            </w:r>
          </w:p>
          <w:p w14:paraId="121F4BB6" w14:textId="77777777" w:rsidR="00DE7975" w:rsidRPr="0023355F" w:rsidRDefault="00DE7975" w:rsidP="00DE7975">
            <w:pPr>
              <w:pStyle w:val="Brdtextmedindrag"/>
              <w:rPr>
                <w:i/>
              </w:rPr>
            </w:pPr>
            <w:r>
              <w:rPr>
                <w:i/>
              </w:rPr>
              <w:t>2</w:t>
            </w:r>
            <w:r w:rsidRPr="0023355F">
              <w:rPr>
                <w:i/>
              </w:rPr>
              <w:t>.</w:t>
            </w:r>
            <w:r>
              <w:rPr>
                <w:i/>
              </w:rPr>
              <w:t xml:space="preserve"> bedöma </w:t>
            </w:r>
            <w:r w:rsidRPr="00150D16">
              <w:rPr>
                <w:i/>
              </w:rPr>
              <w:t>i vilken utsträckning plan</w:t>
            </w:r>
            <w:r>
              <w:rPr>
                <w:i/>
              </w:rPr>
              <w:softHyphen/>
            </w:r>
            <w:r w:rsidRPr="00150D16">
              <w:rPr>
                <w:i/>
              </w:rPr>
              <w:t>en är aktuell</w:t>
            </w:r>
            <w:r>
              <w:rPr>
                <w:i/>
              </w:rPr>
              <w:t xml:space="preserve"> i förhållande till kraven i 3 §, 4 § andra stycket 1 och 2 samt 5 §</w:t>
            </w:r>
            <w:r w:rsidRPr="0023355F">
              <w:rPr>
                <w:i/>
              </w:rPr>
              <w:t xml:space="preserve">. </w:t>
            </w:r>
          </w:p>
        </w:tc>
      </w:tr>
      <w:tr w:rsidR="00DE7975" w14:paraId="0F8A56C7" w14:textId="77777777" w:rsidTr="00DE7975">
        <w:tc>
          <w:tcPr>
            <w:tcW w:w="2500" w:type="pct"/>
            <w:shd w:val="clear" w:color="auto" w:fill="auto"/>
            <w:tcMar>
              <w:left w:w="0" w:type="dxa"/>
            </w:tcMar>
          </w:tcPr>
          <w:p w14:paraId="3555C570" w14:textId="77777777" w:rsidR="00DE7975" w:rsidRPr="0023355F" w:rsidRDefault="00DE7975" w:rsidP="00DE7975">
            <w:pPr>
              <w:pStyle w:val="Brdtextmedindrag"/>
              <w:rPr>
                <w:i/>
              </w:rPr>
            </w:pPr>
            <w:r w:rsidRPr="0023355F">
              <w:rPr>
                <w:i/>
              </w:rPr>
              <w:t>En ändring av planen för e</w:t>
            </w:r>
            <w:r>
              <w:rPr>
                <w:i/>
              </w:rPr>
              <w:t>n viss del av kommunen får redo</w:t>
            </w:r>
            <w:r w:rsidRPr="0023355F">
              <w:rPr>
                <w:i/>
              </w:rPr>
              <w:t>visas med en annan detaljeringsgrad än för översiktsplanen i övrigt.</w:t>
            </w:r>
            <w:r w:rsidDel="00D67E32">
              <w:rPr>
                <w:i/>
              </w:rPr>
              <w:t xml:space="preserve"> </w:t>
            </w:r>
          </w:p>
        </w:tc>
        <w:tc>
          <w:tcPr>
            <w:tcW w:w="2500" w:type="pct"/>
            <w:shd w:val="clear" w:color="auto" w:fill="auto"/>
            <w:tcMar>
              <w:right w:w="0" w:type="dxa"/>
            </w:tcMar>
          </w:tcPr>
          <w:p w14:paraId="36842F7B" w14:textId="77777777" w:rsidR="00DE7975" w:rsidRDefault="00DE7975" w:rsidP="00DE7975">
            <w:pPr>
              <w:pStyle w:val="Brdtextmedindrag"/>
              <w:rPr>
                <w:i/>
              </w:rPr>
            </w:pPr>
            <w:r>
              <w:rPr>
                <w:i/>
              </w:rPr>
              <w:t>En planeringsstrategi kan änd</w:t>
            </w:r>
            <w:r>
              <w:rPr>
                <w:i/>
              </w:rPr>
              <w:softHyphen/>
              <w:t xml:space="preserve">ras fram till nästa ordinarie val. </w:t>
            </w:r>
          </w:p>
          <w:p w14:paraId="081E5AB4" w14:textId="77777777" w:rsidR="00DE7975" w:rsidRPr="0023355F" w:rsidRDefault="00DE7975" w:rsidP="00DE7975">
            <w:pPr>
              <w:pStyle w:val="Brdtextmedindrag"/>
              <w:rPr>
                <w:i/>
              </w:rPr>
            </w:pPr>
          </w:p>
        </w:tc>
      </w:tr>
      <w:tr w:rsidR="00DE7975" w:rsidRPr="0023355F" w14:paraId="72C6B009" w14:textId="77777777" w:rsidTr="00DE7975">
        <w:tc>
          <w:tcPr>
            <w:tcW w:w="2500" w:type="pct"/>
            <w:shd w:val="clear" w:color="auto" w:fill="auto"/>
            <w:tcMar>
              <w:left w:w="0" w:type="dxa"/>
            </w:tcMar>
          </w:tcPr>
          <w:p w14:paraId="492FCA4A" w14:textId="77777777" w:rsidR="00DE7975" w:rsidRPr="0023355F" w:rsidRDefault="00DE7975" w:rsidP="00DE7975">
            <w:pPr>
              <w:pStyle w:val="Brdtextmedindrag"/>
              <w:rPr>
                <w:i/>
              </w:rPr>
            </w:pPr>
            <w:r>
              <w:rPr>
                <w:i/>
              </w:rPr>
              <w:t xml:space="preserve">Om planen innebär en ändring </w:t>
            </w:r>
            <w:r w:rsidRPr="002E6E2A">
              <w:rPr>
                <w:i/>
                <w:spacing w:val="-2"/>
              </w:rPr>
              <w:t>av den gällande översiktsplanen ska</w:t>
            </w:r>
            <w:r>
              <w:rPr>
                <w:i/>
              </w:rPr>
              <w:t xml:space="preserve"> sambanden med och konse</w:t>
            </w:r>
            <w:r>
              <w:rPr>
                <w:i/>
              </w:rPr>
              <w:softHyphen/>
              <w:t>kven</w:t>
            </w:r>
            <w:r>
              <w:rPr>
                <w:i/>
              </w:rPr>
              <w:softHyphen/>
              <w:t>serna för översiktsplanen som hel</w:t>
            </w:r>
            <w:r>
              <w:rPr>
                <w:i/>
              </w:rPr>
              <w:softHyphen/>
              <w:t>het redovisas.</w:t>
            </w:r>
          </w:p>
        </w:tc>
        <w:tc>
          <w:tcPr>
            <w:tcW w:w="2500" w:type="pct"/>
            <w:shd w:val="clear" w:color="auto" w:fill="auto"/>
            <w:tcMar>
              <w:right w:w="0" w:type="dxa"/>
            </w:tcMar>
          </w:tcPr>
          <w:p w14:paraId="497042FD" w14:textId="77777777" w:rsidR="00DE7975" w:rsidRPr="0023355F" w:rsidRDefault="00DE7975" w:rsidP="00DE7975">
            <w:pPr>
              <w:pStyle w:val="Brdtextmedindrag"/>
              <w:rPr>
                <w:i/>
              </w:rPr>
            </w:pPr>
            <w:r w:rsidRPr="00603003">
              <w:rPr>
                <w:i/>
              </w:rPr>
              <w:t>Kraven i första stycket gäller dock inte om fullmäktige i stället antar en ny över</w:t>
            </w:r>
            <w:r w:rsidRPr="00603003">
              <w:rPr>
                <w:i/>
              </w:rPr>
              <w:softHyphen/>
              <w:t>sikts</w:t>
            </w:r>
            <w:r w:rsidRPr="00603003">
              <w:rPr>
                <w:i/>
              </w:rPr>
              <w:softHyphen/>
              <w:t>plan inom den tid som anges</w:t>
            </w:r>
            <w:r>
              <w:rPr>
                <w:i/>
              </w:rPr>
              <w:t xml:space="preserve"> där</w:t>
            </w:r>
            <w:r w:rsidRPr="00603003">
              <w:rPr>
                <w:i/>
              </w:rPr>
              <w:t>.</w:t>
            </w:r>
          </w:p>
        </w:tc>
      </w:tr>
    </w:tbl>
    <w:p w14:paraId="4B5C3817" w14:textId="77777777" w:rsidR="00DE7975" w:rsidRDefault="00DE7975" w:rsidP="00DE7975">
      <w:pPr>
        <w:pStyle w:val="Brdtext"/>
        <w:jc w:val="center"/>
      </w:pPr>
    </w:p>
    <w:p w14:paraId="2BE096B5" w14:textId="77777777" w:rsidR="00DE7975" w:rsidRDefault="00DE7975" w:rsidP="00DE7975">
      <w:pPr>
        <w:pStyle w:val="Brdtext"/>
        <w:keepNext/>
        <w:jc w:val="center"/>
      </w:pPr>
      <w:r>
        <w:t>24 §</w:t>
      </w:r>
    </w:p>
    <w:tbl>
      <w:tblPr>
        <w:tblW w:w="5000" w:type="pct"/>
        <w:tblCellMar>
          <w:left w:w="125" w:type="dxa"/>
          <w:right w:w="125" w:type="dxa"/>
        </w:tblCellMar>
        <w:tblLook w:val="0000" w:firstRow="0" w:lastRow="0" w:firstColumn="0" w:lastColumn="0" w:noHBand="0" w:noVBand="0"/>
      </w:tblPr>
      <w:tblGrid>
        <w:gridCol w:w="2948"/>
        <w:gridCol w:w="2949"/>
      </w:tblGrid>
      <w:tr w:rsidR="00DE7975" w14:paraId="58FDA422" w14:textId="77777777" w:rsidTr="00DE7975">
        <w:tc>
          <w:tcPr>
            <w:tcW w:w="2500" w:type="pct"/>
            <w:shd w:val="clear" w:color="auto" w:fill="auto"/>
            <w:tcMar>
              <w:left w:w="0" w:type="dxa"/>
            </w:tcMar>
          </w:tcPr>
          <w:p w14:paraId="62027B1D" w14:textId="77777777" w:rsidR="00DE7975" w:rsidRPr="00656A11" w:rsidRDefault="00DE7975" w:rsidP="00DE7975">
            <w:pPr>
              <w:pStyle w:val="Brdtextmedindrag"/>
              <w:rPr>
                <w:i/>
              </w:rPr>
            </w:pPr>
            <w:r w:rsidRPr="00656A11">
              <w:rPr>
                <w:i/>
              </w:rPr>
              <w:t>Om ett förslag till ändring avser endast en viss del av kommunen, får kommunen, i stället för att ställa ut det enligt 12 §, anslå en kungörelse om förslaget på kommunens an</w:t>
            </w:r>
            <w:r>
              <w:rPr>
                <w:i/>
              </w:rPr>
              <w:softHyphen/>
            </w:r>
            <w:r w:rsidRPr="00656A11">
              <w:rPr>
                <w:i/>
              </w:rPr>
              <w:t>slagstavla och föra in kungörelsen i en ortstidning. Kommunen ska hålla förslaget, samråds</w:t>
            </w:r>
            <w:r>
              <w:rPr>
                <w:i/>
              </w:rPr>
              <w:softHyphen/>
            </w:r>
            <w:r w:rsidRPr="00656A11">
              <w:rPr>
                <w:i/>
              </w:rPr>
              <w:t>redo</w:t>
            </w:r>
            <w:r>
              <w:rPr>
                <w:i/>
              </w:rPr>
              <w:softHyphen/>
            </w:r>
            <w:r w:rsidRPr="00656A11">
              <w:rPr>
                <w:i/>
              </w:rPr>
              <w:t>görel</w:t>
            </w:r>
            <w:r>
              <w:rPr>
                <w:i/>
              </w:rPr>
              <w:softHyphen/>
            </w:r>
            <w:r w:rsidRPr="00656A11">
              <w:rPr>
                <w:i/>
              </w:rPr>
              <w:t>sen och i förekommande fall miljö</w:t>
            </w:r>
            <w:r>
              <w:rPr>
                <w:i/>
              </w:rPr>
              <w:softHyphen/>
            </w:r>
            <w:r w:rsidRPr="00656A11">
              <w:rPr>
                <w:i/>
              </w:rPr>
              <w:t xml:space="preserve">konsekvensbeskrivningen </w:t>
            </w:r>
            <w:r>
              <w:rPr>
                <w:i/>
              </w:rPr>
              <w:t>t</w:t>
            </w:r>
            <w:r w:rsidRPr="00656A11">
              <w:rPr>
                <w:i/>
              </w:rPr>
              <w:t>illgäng</w:t>
            </w:r>
            <w:r>
              <w:rPr>
                <w:i/>
              </w:rPr>
              <w:softHyphen/>
            </w:r>
            <w:r w:rsidRPr="00656A11">
              <w:rPr>
                <w:i/>
              </w:rPr>
              <w:t>liga för granskning.</w:t>
            </w:r>
          </w:p>
        </w:tc>
        <w:tc>
          <w:tcPr>
            <w:tcW w:w="2500" w:type="pct"/>
            <w:shd w:val="clear" w:color="auto" w:fill="auto"/>
            <w:tcMar>
              <w:right w:w="0" w:type="dxa"/>
            </w:tcMar>
          </w:tcPr>
          <w:p w14:paraId="1439EDD1" w14:textId="77777777" w:rsidR="00DE7975" w:rsidRPr="00656A11" w:rsidRDefault="00DE7975" w:rsidP="00DE7975">
            <w:pPr>
              <w:pStyle w:val="Brdtextmedindrag"/>
              <w:rPr>
                <w:i/>
              </w:rPr>
            </w:pPr>
            <w:r w:rsidRPr="00656A11">
              <w:rPr>
                <w:i/>
              </w:rPr>
              <w:t>När kommunfullmäktige har an</w:t>
            </w:r>
            <w:r>
              <w:rPr>
                <w:i/>
              </w:rPr>
              <w:softHyphen/>
            </w:r>
            <w:r w:rsidRPr="00656A11">
              <w:rPr>
                <w:i/>
              </w:rPr>
              <w:t>tagit</w:t>
            </w:r>
            <w:r>
              <w:rPr>
                <w:i/>
              </w:rPr>
              <w:t xml:space="preserve"> eller ändrat planering</w:t>
            </w:r>
            <w:r w:rsidRPr="00656A11">
              <w:rPr>
                <w:i/>
              </w:rPr>
              <w:t>s</w:t>
            </w:r>
            <w:r>
              <w:rPr>
                <w:i/>
              </w:rPr>
              <w:softHyphen/>
              <w:t>s</w:t>
            </w:r>
            <w:r w:rsidRPr="00656A11">
              <w:rPr>
                <w:i/>
              </w:rPr>
              <w:t>trate</w:t>
            </w:r>
            <w:r>
              <w:rPr>
                <w:i/>
              </w:rPr>
              <w:softHyphen/>
            </w:r>
            <w:r w:rsidRPr="00656A11">
              <w:rPr>
                <w:i/>
              </w:rPr>
              <w:t>gi</w:t>
            </w:r>
            <w:r>
              <w:rPr>
                <w:i/>
              </w:rPr>
              <w:t xml:space="preserve">n </w:t>
            </w:r>
            <w:r w:rsidRPr="00656A11">
              <w:rPr>
                <w:i/>
              </w:rPr>
              <w:t>ska kom</w:t>
            </w:r>
            <w:r>
              <w:rPr>
                <w:i/>
              </w:rPr>
              <w:softHyphen/>
            </w:r>
            <w:r w:rsidRPr="00656A11">
              <w:rPr>
                <w:i/>
              </w:rPr>
              <w:t xml:space="preserve">munen </w:t>
            </w:r>
            <w:r>
              <w:rPr>
                <w:i/>
              </w:rPr>
              <w:t>inom två veckor från det att beslutet har till</w:t>
            </w:r>
            <w:r>
              <w:rPr>
                <w:i/>
              </w:rPr>
              <w:softHyphen/>
              <w:t>känna</w:t>
            </w:r>
            <w:r>
              <w:rPr>
                <w:i/>
              </w:rPr>
              <w:softHyphen/>
              <w:t xml:space="preserve">getts </w:t>
            </w:r>
          </w:p>
          <w:p w14:paraId="0D651C15" w14:textId="77777777" w:rsidR="00DE7975" w:rsidRPr="00B6479D" w:rsidRDefault="00DE7975" w:rsidP="00DE7975">
            <w:pPr>
              <w:pStyle w:val="Brdtextmedindrag"/>
              <w:rPr>
                <w:i/>
              </w:rPr>
            </w:pPr>
            <w:r w:rsidRPr="00656A11">
              <w:rPr>
                <w:i/>
              </w:rPr>
              <w:t>1. </w:t>
            </w:r>
            <w:r w:rsidRPr="00B6479D">
              <w:rPr>
                <w:i/>
              </w:rPr>
              <w:t>skicka strategin och ett proto</w:t>
            </w:r>
            <w:r w:rsidRPr="00B6479D">
              <w:rPr>
                <w:i/>
              </w:rPr>
              <w:softHyphen/>
              <w:t>kollsutdrag med beslutet till Bo</w:t>
            </w:r>
            <w:r>
              <w:rPr>
                <w:i/>
              </w:rPr>
              <w:softHyphen/>
            </w:r>
            <w:r w:rsidRPr="00B6479D">
              <w:rPr>
                <w:i/>
              </w:rPr>
              <w:t>verket, länsstyrelsen</w:t>
            </w:r>
            <w:r>
              <w:rPr>
                <w:i/>
              </w:rPr>
              <w:t xml:space="preserve">, </w:t>
            </w:r>
            <w:r>
              <w:rPr>
                <w:i/>
                <w:spacing w:val="-2"/>
              </w:rPr>
              <w:t>regionen</w:t>
            </w:r>
            <w:r w:rsidRPr="00EE74FC">
              <w:rPr>
                <w:i/>
                <w:spacing w:val="-2"/>
              </w:rPr>
              <w:t xml:space="preserve"> och de kom</w:t>
            </w:r>
            <w:r>
              <w:rPr>
                <w:i/>
              </w:rPr>
              <w:softHyphen/>
            </w:r>
            <w:r w:rsidRPr="00B6479D">
              <w:rPr>
                <w:i/>
              </w:rPr>
              <w:t>muner som berörs, och</w:t>
            </w:r>
          </w:p>
          <w:p w14:paraId="7AF30B18" w14:textId="77777777" w:rsidR="00DE7975" w:rsidRDefault="00DE7975" w:rsidP="00DE7975">
            <w:pPr>
              <w:pStyle w:val="Brdtextmedindrag"/>
            </w:pPr>
            <w:r w:rsidRPr="00B6479D">
              <w:rPr>
                <w:i/>
              </w:rPr>
              <w:t>2. hålla strategin tillgänglig på kommunens webbplats</w:t>
            </w:r>
            <w:r>
              <w:rPr>
                <w:i/>
              </w:rPr>
              <w:t>, tills en ny strategi antas</w:t>
            </w:r>
            <w:r w:rsidRPr="00B6479D">
              <w:rPr>
                <w:i/>
              </w:rPr>
              <w:t>.</w:t>
            </w:r>
          </w:p>
        </w:tc>
      </w:tr>
      <w:tr w:rsidR="00DE7975" w14:paraId="6BC4128A" w14:textId="77777777" w:rsidTr="00DE7975">
        <w:tc>
          <w:tcPr>
            <w:tcW w:w="2500" w:type="pct"/>
            <w:shd w:val="clear" w:color="auto" w:fill="auto"/>
            <w:tcMar>
              <w:left w:w="0" w:type="dxa"/>
            </w:tcMar>
          </w:tcPr>
          <w:p w14:paraId="158E957B" w14:textId="77777777" w:rsidR="00DE7975" w:rsidRPr="0023355F" w:rsidRDefault="00DE7975" w:rsidP="00DE7975">
            <w:pPr>
              <w:pStyle w:val="Brdtextmedindrag"/>
              <w:rPr>
                <w:i/>
              </w:rPr>
            </w:pPr>
            <w:r w:rsidRPr="0023355F">
              <w:rPr>
                <w:i/>
              </w:rPr>
              <w:t>Av kungörelsen ska det framgå</w:t>
            </w:r>
          </w:p>
          <w:p w14:paraId="1A093D18" w14:textId="77777777" w:rsidR="00DE7975" w:rsidRPr="0023355F" w:rsidRDefault="00DE7975" w:rsidP="00DE7975">
            <w:pPr>
              <w:pStyle w:val="Brdtextmedindrag"/>
              <w:rPr>
                <w:i/>
              </w:rPr>
            </w:pPr>
            <w:r w:rsidRPr="0023355F">
              <w:rPr>
                <w:i/>
              </w:rPr>
              <w:t>1. var området som avses med ändringen ligger,</w:t>
            </w:r>
            <w:r w:rsidRPr="0023355F">
              <w:rPr>
                <w:i/>
              </w:rPr>
              <w:tab/>
            </w:r>
          </w:p>
          <w:p w14:paraId="6F79780A" w14:textId="77777777" w:rsidR="00DE7975" w:rsidRPr="0023355F" w:rsidRDefault="00DE7975" w:rsidP="00DE7975">
            <w:pPr>
              <w:pStyle w:val="Brdtextmedindrag"/>
              <w:rPr>
                <w:i/>
              </w:rPr>
            </w:pPr>
            <w:r w:rsidRPr="0023355F">
              <w:rPr>
                <w:i/>
              </w:rPr>
              <w:t>2. var förslaget finns tillgängligt för granskning,</w:t>
            </w:r>
            <w:r w:rsidRPr="0023355F">
              <w:rPr>
                <w:i/>
              </w:rPr>
              <w:tab/>
            </w:r>
          </w:p>
          <w:p w14:paraId="21FF0BEC" w14:textId="77777777" w:rsidR="00DE7975" w:rsidRPr="0023355F" w:rsidRDefault="00DE7975" w:rsidP="00DE7975">
            <w:pPr>
              <w:pStyle w:val="Brdtextmedindrag"/>
              <w:rPr>
                <w:i/>
              </w:rPr>
            </w:pPr>
            <w:r w:rsidRPr="0023355F">
              <w:rPr>
                <w:i/>
              </w:rPr>
              <w:t>3. att den som vill granska för</w:t>
            </w:r>
            <w:r>
              <w:rPr>
                <w:i/>
              </w:rPr>
              <w:softHyphen/>
            </w:r>
            <w:r w:rsidRPr="0023355F">
              <w:rPr>
                <w:i/>
              </w:rPr>
              <w:t>sla</w:t>
            </w:r>
            <w:r>
              <w:rPr>
                <w:i/>
              </w:rPr>
              <w:softHyphen/>
            </w:r>
            <w:r w:rsidRPr="0023355F">
              <w:rPr>
                <w:i/>
              </w:rPr>
              <w:t>get och lämna synpunkter får göra det inom en viss tid (gransk</w:t>
            </w:r>
            <w:r>
              <w:rPr>
                <w:i/>
              </w:rPr>
              <w:softHyphen/>
            </w:r>
            <w:r w:rsidRPr="0023355F">
              <w:rPr>
                <w:i/>
              </w:rPr>
              <w:t>nings</w:t>
            </w:r>
            <w:r>
              <w:rPr>
                <w:i/>
              </w:rPr>
              <w:softHyphen/>
            </w:r>
            <w:r w:rsidRPr="0023355F">
              <w:rPr>
                <w:i/>
              </w:rPr>
              <w:t>tid) som ska vara minst sex veckor, och</w:t>
            </w:r>
            <w:r w:rsidRPr="0023355F">
              <w:rPr>
                <w:i/>
              </w:rPr>
              <w:tab/>
            </w:r>
          </w:p>
          <w:p w14:paraId="507932FA" w14:textId="77777777" w:rsidR="00DE7975" w:rsidRDefault="00DE7975" w:rsidP="00DE7975">
            <w:pPr>
              <w:pStyle w:val="Brdtextmedindrag"/>
            </w:pPr>
            <w:r w:rsidRPr="0023355F">
              <w:rPr>
                <w:i/>
              </w:rPr>
              <w:t>4. </w:t>
            </w:r>
            <w:r>
              <w:rPr>
                <w:i/>
              </w:rPr>
              <w:t>till vem synpunkter på för</w:t>
            </w:r>
            <w:r>
              <w:rPr>
                <w:i/>
              </w:rPr>
              <w:softHyphen/>
            </w:r>
            <w:r w:rsidRPr="0023355F">
              <w:rPr>
                <w:i/>
              </w:rPr>
              <w:t>slaget ska lämnas.</w:t>
            </w:r>
            <w:r>
              <w:tab/>
            </w:r>
          </w:p>
        </w:tc>
        <w:tc>
          <w:tcPr>
            <w:tcW w:w="2500" w:type="pct"/>
            <w:shd w:val="clear" w:color="auto" w:fill="auto"/>
            <w:tcMar>
              <w:right w:w="0" w:type="dxa"/>
            </w:tcMar>
          </w:tcPr>
          <w:p w14:paraId="54A57D48" w14:textId="77777777" w:rsidR="00DE7975" w:rsidRPr="00B366D4" w:rsidRDefault="00DE7975" w:rsidP="00DE7975">
            <w:pPr>
              <w:pStyle w:val="Brdtextmedindrag"/>
              <w:rPr>
                <w:i/>
              </w:rPr>
            </w:pPr>
          </w:p>
        </w:tc>
      </w:tr>
    </w:tbl>
    <w:p w14:paraId="5C081ABD" w14:textId="77777777" w:rsidR="00DE7975" w:rsidRDefault="00DE7975" w:rsidP="00DE7975">
      <w:pPr>
        <w:pStyle w:val="Brdtext"/>
        <w:jc w:val="center"/>
      </w:pPr>
    </w:p>
    <w:p w14:paraId="1CF71303" w14:textId="77777777" w:rsidR="00DE7975" w:rsidRDefault="00DE7975" w:rsidP="00DE7975">
      <w:pPr>
        <w:pStyle w:val="Brdtext"/>
        <w:jc w:val="center"/>
      </w:pPr>
      <w:r>
        <w:t>25 §</w:t>
      </w:r>
      <w:r>
        <w:rPr>
          <w:rStyle w:val="Fotnotsreferens"/>
        </w:rPr>
        <w:footnoteReference w:id="8"/>
      </w:r>
    </w:p>
    <w:tbl>
      <w:tblPr>
        <w:tblW w:w="5000" w:type="pct"/>
        <w:tblCellMar>
          <w:left w:w="125" w:type="dxa"/>
          <w:right w:w="125" w:type="dxa"/>
        </w:tblCellMar>
        <w:tblLook w:val="0000" w:firstRow="0" w:lastRow="0" w:firstColumn="0" w:lastColumn="0" w:noHBand="0" w:noVBand="0"/>
      </w:tblPr>
      <w:tblGrid>
        <w:gridCol w:w="2948"/>
        <w:gridCol w:w="2949"/>
      </w:tblGrid>
      <w:tr w:rsidR="00DE7975" w14:paraId="7A011C7D" w14:textId="77777777" w:rsidTr="00CA7DE3">
        <w:tc>
          <w:tcPr>
            <w:tcW w:w="2500" w:type="pct"/>
            <w:shd w:val="clear" w:color="auto" w:fill="auto"/>
            <w:tcMar>
              <w:left w:w="0" w:type="dxa"/>
            </w:tcMar>
          </w:tcPr>
          <w:p w14:paraId="61AD26F6" w14:textId="77777777" w:rsidR="00DE7975" w:rsidRDefault="00DE7975" w:rsidP="00FC0A62">
            <w:pPr>
              <w:pStyle w:val="Brdtextmedindrag"/>
              <w:rPr>
                <w:i/>
              </w:rPr>
            </w:pPr>
            <w:r w:rsidRPr="00656A11">
              <w:rPr>
                <w:i/>
              </w:rPr>
              <w:t>Om kommunen kungör ett plan</w:t>
            </w:r>
            <w:r>
              <w:rPr>
                <w:i/>
              </w:rPr>
              <w:softHyphen/>
            </w:r>
            <w:r w:rsidRPr="00656A11">
              <w:rPr>
                <w:i/>
              </w:rPr>
              <w:t>förslag enligt 24 §, ska kommunen i stället för att skicka handlingar enligt 14 §</w:t>
            </w:r>
          </w:p>
          <w:p w14:paraId="403A67EA" w14:textId="26C24461" w:rsidR="00CA7DE3" w:rsidRDefault="00CA7DE3" w:rsidP="00FC0A62">
            <w:pPr>
              <w:pStyle w:val="Brdtextmedindrag"/>
            </w:pPr>
            <w:r w:rsidRPr="00656A11">
              <w:rPr>
                <w:i/>
              </w:rPr>
              <w:t>1. senast den dag då förslaget kungörs skicka ett meddelande om innehållet i kungörelsen till läns</w:t>
            </w:r>
            <w:r>
              <w:rPr>
                <w:i/>
              </w:rPr>
              <w:softHyphen/>
            </w:r>
            <w:r w:rsidRPr="00656A11">
              <w:rPr>
                <w:i/>
              </w:rPr>
              <w:t>styrelsen samt till de kommuner och kommunala organ enligt 8 § som berörs,</w:t>
            </w:r>
          </w:p>
        </w:tc>
        <w:tc>
          <w:tcPr>
            <w:tcW w:w="2500" w:type="pct"/>
            <w:shd w:val="clear" w:color="auto" w:fill="auto"/>
            <w:tcMar>
              <w:right w:w="0" w:type="dxa"/>
            </w:tcMar>
          </w:tcPr>
          <w:p w14:paraId="1BB1406B" w14:textId="4FF4246F" w:rsidR="00DE7975" w:rsidRDefault="00DE7975" w:rsidP="00DE7975">
            <w:pPr>
              <w:pStyle w:val="Brdtextmedindrag"/>
            </w:pPr>
            <w:r w:rsidRPr="00656A11">
              <w:rPr>
                <w:i/>
              </w:rPr>
              <w:t xml:space="preserve">En översiktsplan är aktuell </w:t>
            </w:r>
            <w:r>
              <w:rPr>
                <w:i/>
              </w:rPr>
              <w:t xml:space="preserve">från det att planen har fått laga kraft eller </w:t>
            </w:r>
            <w:r w:rsidRPr="00656A11">
              <w:rPr>
                <w:i/>
              </w:rPr>
              <w:t>kom</w:t>
            </w:r>
            <w:r>
              <w:rPr>
                <w:i/>
              </w:rPr>
              <w:softHyphen/>
            </w:r>
            <w:r w:rsidRPr="00656A11">
              <w:rPr>
                <w:i/>
              </w:rPr>
              <w:t>mun</w:t>
            </w:r>
            <w:r>
              <w:rPr>
                <w:i/>
              </w:rPr>
              <w:softHyphen/>
            </w:r>
            <w:r>
              <w:rPr>
                <w:i/>
              </w:rPr>
              <w:softHyphen/>
            </w:r>
            <w:r w:rsidRPr="00656A11">
              <w:rPr>
                <w:i/>
              </w:rPr>
              <w:t>fullmäktige</w:t>
            </w:r>
            <w:r>
              <w:rPr>
                <w:i/>
              </w:rPr>
              <w:t xml:space="preserve"> har an</w:t>
            </w:r>
            <w:r>
              <w:rPr>
                <w:i/>
              </w:rPr>
              <w:softHyphen/>
              <w:t>tagit en plane</w:t>
            </w:r>
            <w:r>
              <w:rPr>
                <w:i/>
              </w:rPr>
              <w:softHyphen/>
              <w:t>r</w:t>
            </w:r>
            <w:r>
              <w:rPr>
                <w:i/>
              </w:rPr>
              <w:softHyphen/>
              <w:t>ings</w:t>
            </w:r>
            <w:r>
              <w:rPr>
                <w:i/>
              </w:rPr>
              <w:softHyphen/>
            </w:r>
            <w:r>
              <w:rPr>
                <w:i/>
              </w:rPr>
              <w:softHyphen/>
            </w:r>
            <w:r>
              <w:rPr>
                <w:i/>
              </w:rPr>
              <w:softHyphen/>
              <w:t>strategi enligt</w:t>
            </w:r>
            <w:r w:rsidR="00CA7DE3">
              <w:rPr>
                <w:i/>
              </w:rPr>
              <w:t xml:space="preserve"> </w:t>
            </w:r>
            <w:r w:rsidR="00CA7DE3" w:rsidRPr="00B5564D">
              <w:rPr>
                <w:i/>
              </w:rPr>
              <w:t>23 § och fram till 24 månader efter nästa ordinarie val, om inte full</w:t>
            </w:r>
            <w:r w:rsidR="00CA7DE3" w:rsidRPr="00B5564D">
              <w:rPr>
                <w:i/>
              </w:rPr>
              <w:softHyphen/>
              <w:t>mäktige i en sådan strategi har bedömt att plan</w:t>
            </w:r>
            <w:r w:rsidR="00CA7DE3" w:rsidRPr="00B5564D">
              <w:rPr>
                <w:i/>
              </w:rPr>
              <w:softHyphen/>
              <w:t>en helt eller delvis inte är ak</w:t>
            </w:r>
            <w:r w:rsidR="00CA7DE3" w:rsidRPr="00B5564D">
              <w:rPr>
                <w:i/>
              </w:rPr>
              <w:softHyphen/>
              <w:t>tu</w:t>
            </w:r>
            <w:r w:rsidR="00CA7DE3" w:rsidRPr="00B5564D">
              <w:rPr>
                <w:i/>
              </w:rPr>
              <w:softHyphen/>
              <w:t>ell.</w:t>
            </w:r>
          </w:p>
        </w:tc>
      </w:tr>
      <w:tr w:rsidR="00B5564D" w14:paraId="27D5E63B" w14:textId="77777777" w:rsidTr="00CA7DE3">
        <w:tc>
          <w:tcPr>
            <w:tcW w:w="2500" w:type="pct"/>
            <w:shd w:val="clear" w:color="auto" w:fill="auto"/>
            <w:tcMar>
              <w:left w:w="0" w:type="dxa"/>
            </w:tcMar>
          </w:tcPr>
          <w:p w14:paraId="4FF8CD0C" w14:textId="77777777" w:rsidR="00B5564D" w:rsidRPr="00656A11" w:rsidRDefault="00B5564D" w:rsidP="00B5564D">
            <w:pPr>
              <w:pStyle w:val="Brdtextmedindrag"/>
              <w:rPr>
                <w:i/>
              </w:rPr>
            </w:pPr>
            <w:r w:rsidRPr="00656A11">
              <w:rPr>
                <w:i/>
              </w:rPr>
              <w:t>2. skicka förslaget till länssty</w:t>
            </w:r>
            <w:r>
              <w:rPr>
                <w:i/>
              </w:rPr>
              <w:softHyphen/>
            </w:r>
            <w:r w:rsidRPr="00656A11">
              <w:rPr>
                <w:i/>
              </w:rPr>
              <w:t>rel</w:t>
            </w:r>
            <w:r>
              <w:rPr>
                <w:i/>
              </w:rPr>
              <w:softHyphen/>
            </w:r>
            <w:r w:rsidRPr="00656A11">
              <w:rPr>
                <w:i/>
              </w:rPr>
              <w:t>sen, och</w:t>
            </w:r>
          </w:p>
          <w:p w14:paraId="626C35E3" w14:textId="16DF292B" w:rsidR="00B5564D" w:rsidRDefault="00B5564D" w:rsidP="00B5564D">
            <w:pPr>
              <w:pStyle w:val="Brdtextmedindrag"/>
            </w:pPr>
            <w:r w:rsidRPr="00656A11">
              <w:rPr>
                <w:i/>
              </w:rPr>
              <w:t>3. under granskningstiden hålla förslaget tillgängligt för dem som vill granska det.</w:t>
            </w:r>
          </w:p>
        </w:tc>
        <w:tc>
          <w:tcPr>
            <w:tcW w:w="2500" w:type="pct"/>
            <w:shd w:val="clear" w:color="auto" w:fill="auto"/>
            <w:tcMar>
              <w:right w:w="0" w:type="dxa"/>
            </w:tcMar>
          </w:tcPr>
          <w:p w14:paraId="6C5C3122" w14:textId="77777777" w:rsidR="00B5564D" w:rsidRDefault="00B5564D" w:rsidP="00DE7975">
            <w:pPr>
              <w:pStyle w:val="Brdtextmedindrag"/>
              <w:rPr>
                <w:i/>
              </w:rPr>
            </w:pPr>
          </w:p>
        </w:tc>
      </w:tr>
      <w:tr w:rsidR="00DE7975" w14:paraId="2D97F833" w14:textId="77777777" w:rsidTr="00CA7DE3">
        <w:tc>
          <w:tcPr>
            <w:tcW w:w="2500" w:type="pct"/>
            <w:shd w:val="clear" w:color="auto" w:fill="auto"/>
            <w:tcMar>
              <w:left w:w="0" w:type="dxa"/>
            </w:tcMar>
          </w:tcPr>
          <w:p w14:paraId="17AEDC87" w14:textId="77777777" w:rsidR="00DE7975" w:rsidRDefault="00DE7975" w:rsidP="00DE7975">
            <w:pPr>
              <w:pStyle w:val="Brdtextmedindrag"/>
            </w:pPr>
          </w:p>
        </w:tc>
        <w:tc>
          <w:tcPr>
            <w:tcW w:w="2500" w:type="pct"/>
            <w:shd w:val="clear" w:color="auto" w:fill="auto"/>
            <w:tcMar>
              <w:right w:w="0" w:type="dxa"/>
            </w:tcMar>
          </w:tcPr>
          <w:p w14:paraId="2A4ED6EC" w14:textId="68954F7D" w:rsidR="00DE7975" w:rsidRPr="0086191C" w:rsidRDefault="00DE7975" w:rsidP="00DE7975">
            <w:pPr>
              <w:pStyle w:val="Brdtextmedindrag"/>
              <w:rPr>
                <w:i/>
              </w:rPr>
            </w:pPr>
            <w:r>
              <w:rPr>
                <w:i/>
              </w:rPr>
              <w:t>En översiktsplan upphör att vara aktuell när den tid som anges i för</w:t>
            </w:r>
            <w:r>
              <w:rPr>
                <w:i/>
              </w:rPr>
              <w:softHyphen/>
              <w:t>sta stycket har löpt ut, om inte full</w:t>
            </w:r>
            <w:r>
              <w:rPr>
                <w:i/>
              </w:rPr>
              <w:softHyphen/>
              <w:t xml:space="preserve">mäktige innan dess antar en </w:t>
            </w:r>
            <w:r w:rsidRPr="003F3981">
              <w:rPr>
                <w:i/>
              </w:rPr>
              <w:t>planeringsstrategi</w:t>
            </w:r>
            <w:r>
              <w:rPr>
                <w:i/>
              </w:rPr>
              <w:t xml:space="preserve">. </w:t>
            </w:r>
          </w:p>
        </w:tc>
      </w:tr>
    </w:tbl>
    <w:p w14:paraId="290F62B3" w14:textId="77777777" w:rsidR="00DE7975" w:rsidRDefault="00DE7975" w:rsidP="00DE7975">
      <w:pPr>
        <w:pStyle w:val="Brdtext"/>
      </w:pPr>
    </w:p>
    <w:p w14:paraId="5A0D2BD3" w14:textId="77777777" w:rsidR="00DE7975" w:rsidRDefault="00DE7975" w:rsidP="00DE7975">
      <w:pPr>
        <w:pStyle w:val="Brdtext"/>
        <w:jc w:val="center"/>
      </w:pPr>
      <w:r>
        <w:t>26 §</w:t>
      </w:r>
    </w:p>
    <w:tbl>
      <w:tblPr>
        <w:tblW w:w="5000" w:type="pct"/>
        <w:tblCellMar>
          <w:left w:w="125" w:type="dxa"/>
          <w:right w:w="125" w:type="dxa"/>
        </w:tblCellMar>
        <w:tblLook w:val="0000" w:firstRow="0" w:lastRow="0" w:firstColumn="0" w:lastColumn="0" w:noHBand="0" w:noVBand="0"/>
      </w:tblPr>
      <w:tblGrid>
        <w:gridCol w:w="2948"/>
        <w:gridCol w:w="2949"/>
      </w:tblGrid>
      <w:tr w:rsidR="00DE7975" w14:paraId="085EB6B7" w14:textId="77777777" w:rsidTr="00DE7975">
        <w:tc>
          <w:tcPr>
            <w:tcW w:w="2500" w:type="pct"/>
            <w:shd w:val="clear" w:color="auto" w:fill="auto"/>
            <w:tcMar>
              <w:left w:w="0" w:type="dxa"/>
            </w:tcMar>
          </w:tcPr>
          <w:p w14:paraId="46572893" w14:textId="77777777" w:rsidR="00DE7975" w:rsidRPr="00656A11" w:rsidRDefault="00DE7975" w:rsidP="00DE7975">
            <w:pPr>
              <w:pStyle w:val="Brdtextmedindrag"/>
              <w:rPr>
                <w:i/>
              </w:rPr>
            </w:pPr>
            <w:r w:rsidRPr="00656A11">
              <w:rPr>
                <w:i/>
              </w:rPr>
              <w:t>Om kommunen kungör ett förslag enligt 24 §, ska det som sägs i 15–17 §§ om utställningstiden i stället avse granskningstiden. Om försla</w:t>
            </w:r>
            <w:r>
              <w:rPr>
                <w:i/>
              </w:rPr>
              <w:softHyphen/>
            </w:r>
            <w:r w:rsidRPr="00656A11">
              <w:rPr>
                <w:i/>
              </w:rPr>
              <w:t>get ändras väsentligt efter gransk</w:t>
            </w:r>
            <w:r>
              <w:rPr>
                <w:i/>
              </w:rPr>
              <w:softHyphen/>
            </w:r>
            <w:r w:rsidRPr="00656A11">
              <w:rPr>
                <w:i/>
              </w:rPr>
              <w:t>ningstiden, får kommunen kungöra det ändrade förslaget i stället för att ställa ut det på nytt.</w:t>
            </w:r>
          </w:p>
        </w:tc>
        <w:tc>
          <w:tcPr>
            <w:tcW w:w="2500" w:type="pct"/>
            <w:shd w:val="clear" w:color="auto" w:fill="auto"/>
            <w:tcMar>
              <w:right w:w="0" w:type="dxa"/>
            </w:tcMar>
          </w:tcPr>
          <w:p w14:paraId="18BC70F6" w14:textId="77777777" w:rsidR="00DE7975" w:rsidRDefault="00DE7975" w:rsidP="00DE7975">
            <w:pPr>
              <w:pStyle w:val="Brdtextmedindrag"/>
              <w:rPr>
                <w:i/>
              </w:rPr>
            </w:pPr>
            <w:r w:rsidRPr="00DC4421">
              <w:rPr>
                <w:i/>
              </w:rPr>
              <w:t xml:space="preserve">Länsstyrelsen ska i ett underlag </w:t>
            </w:r>
            <w:r w:rsidRPr="0010662C">
              <w:rPr>
                <w:i/>
                <w:spacing w:val="-2"/>
              </w:rPr>
              <w:t>till kommun</w:t>
            </w:r>
            <w:r w:rsidRPr="0010662C">
              <w:rPr>
                <w:i/>
                <w:spacing w:val="-2"/>
              </w:rPr>
              <w:softHyphen/>
              <w:t>en redovisa sådana stat</w:t>
            </w:r>
            <w:r w:rsidRPr="0010662C">
              <w:rPr>
                <w:i/>
                <w:spacing w:val="-2"/>
              </w:rPr>
              <w:softHyphen/>
            </w:r>
            <w:r w:rsidRPr="0010662C">
              <w:rPr>
                <w:i/>
                <w:spacing w:val="-2"/>
              </w:rPr>
              <w:softHyphen/>
            </w:r>
            <w:r w:rsidRPr="00DC4421">
              <w:rPr>
                <w:i/>
              </w:rPr>
              <w:t>liga och mellan</w:t>
            </w:r>
            <w:r w:rsidRPr="00DC4421">
              <w:rPr>
                <w:i/>
              </w:rPr>
              <w:softHyphen/>
              <w:t>kom</w:t>
            </w:r>
            <w:r w:rsidRPr="00DC4421">
              <w:rPr>
                <w:i/>
              </w:rPr>
              <w:softHyphen/>
              <w:t>munala intres</w:t>
            </w:r>
            <w:r>
              <w:rPr>
                <w:i/>
              </w:rPr>
              <w:softHyphen/>
            </w:r>
            <w:r w:rsidRPr="00DC4421">
              <w:rPr>
                <w:i/>
              </w:rPr>
              <w:t>sen som kan ha betyd</w:t>
            </w:r>
            <w:r w:rsidRPr="00DC4421">
              <w:rPr>
                <w:i/>
              </w:rPr>
              <w:softHyphen/>
              <w:t>else för över</w:t>
            </w:r>
            <w:r>
              <w:rPr>
                <w:i/>
              </w:rPr>
              <w:softHyphen/>
            </w:r>
            <w:r w:rsidRPr="00DC4421">
              <w:rPr>
                <w:i/>
              </w:rPr>
              <w:t>sikts</w:t>
            </w:r>
            <w:r w:rsidRPr="00DC4421">
              <w:rPr>
                <w:i/>
              </w:rPr>
              <w:softHyphen/>
              <w:t>planens aktualitet</w:t>
            </w:r>
            <w:r w:rsidRPr="00656A11">
              <w:rPr>
                <w:i/>
              </w:rPr>
              <w:t>.</w:t>
            </w:r>
            <w:r>
              <w:rPr>
                <w:i/>
              </w:rPr>
              <w:t xml:space="preserve"> Redovis</w:t>
            </w:r>
            <w:r>
              <w:rPr>
                <w:i/>
              </w:rPr>
              <w:softHyphen/>
              <w:t>ning</w:t>
            </w:r>
            <w:r>
              <w:rPr>
                <w:i/>
              </w:rPr>
              <w:softHyphen/>
              <w:t xml:space="preserve">en ska göras </w:t>
            </w:r>
            <w:r w:rsidRPr="00656A11">
              <w:rPr>
                <w:i/>
              </w:rPr>
              <w:t>under de</w:t>
            </w:r>
            <w:r>
              <w:rPr>
                <w:i/>
              </w:rPr>
              <w:t>n and</w:t>
            </w:r>
            <w:r>
              <w:rPr>
                <w:i/>
              </w:rPr>
              <w:softHyphen/>
              <w:t>ra halvan av tiden mellan två ordina</w:t>
            </w:r>
            <w:r>
              <w:rPr>
                <w:i/>
              </w:rPr>
              <w:softHyphen/>
              <w:t xml:space="preserve">rie val till kommunfullmäktige. </w:t>
            </w:r>
          </w:p>
          <w:p w14:paraId="104653E1" w14:textId="77777777" w:rsidR="00DE7975" w:rsidRPr="00656A11" w:rsidRDefault="00DE7975" w:rsidP="00DE7975">
            <w:pPr>
              <w:pStyle w:val="Brdtextmedindrag"/>
              <w:rPr>
                <w:i/>
              </w:rPr>
            </w:pPr>
            <w:r w:rsidRPr="00656A11">
              <w:rPr>
                <w:i/>
              </w:rPr>
              <w:t>I underlaget ska läns</w:t>
            </w:r>
            <w:r>
              <w:rPr>
                <w:i/>
              </w:rPr>
              <w:softHyphen/>
            </w:r>
            <w:r w:rsidRPr="00656A11">
              <w:rPr>
                <w:i/>
              </w:rPr>
              <w:t>styrel</w:t>
            </w:r>
            <w:r>
              <w:rPr>
                <w:i/>
              </w:rPr>
              <w:softHyphen/>
            </w:r>
            <w:r w:rsidRPr="00656A11">
              <w:rPr>
                <w:i/>
              </w:rPr>
              <w:t xml:space="preserve">sen ange </w:t>
            </w:r>
          </w:p>
          <w:p w14:paraId="750C8F4A" w14:textId="77777777" w:rsidR="00DE7975" w:rsidRPr="00656A11" w:rsidRDefault="00DE7975" w:rsidP="00DE7975">
            <w:pPr>
              <w:pStyle w:val="Brdtextmedindrag"/>
              <w:rPr>
                <w:i/>
              </w:rPr>
            </w:pPr>
            <w:r w:rsidRPr="00656A11">
              <w:rPr>
                <w:i/>
              </w:rPr>
              <w:t>1. hur dessa intressen förhåller sig till översiktsplan</w:t>
            </w:r>
            <w:r>
              <w:rPr>
                <w:i/>
              </w:rPr>
              <w:t>en</w:t>
            </w:r>
            <w:r w:rsidRPr="00656A11">
              <w:rPr>
                <w:i/>
              </w:rPr>
              <w:t>, och</w:t>
            </w:r>
          </w:p>
          <w:p w14:paraId="7DE1FEB1" w14:textId="77777777" w:rsidR="00DE7975" w:rsidRPr="00656A11" w:rsidRDefault="00DE7975" w:rsidP="00DE7975">
            <w:pPr>
              <w:pStyle w:val="Brdtextmedindrag"/>
              <w:rPr>
                <w:i/>
              </w:rPr>
            </w:pPr>
            <w:r w:rsidRPr="002E6E2A">
              <w:rPr>
                <w:i/>
                <w:spacing w:val="-2"/>
              </w:rPr>
              <w:t>2. om länsstyrelsens gransk</w:t>
            </w:r>
            <w:r w:rsidRPr="002E6E2A">
              <w:rPr>
                <w:i/>
                <w:spacing w:val="-2"/>
              </w:rPr>
              <w:softHyphen/>
              <w:t>nings</w:t>
            </w:r>
            <w:r w:rsidRPr="002E6E2A">
              <w:rPr>
                <w:i/>
                <w:spacing w:val="-2"/>
              </w:rPr>
              <w:softHyphen/>
            </w:r>
            <w:r w:rsidRPr="002E6E2A">
              <w:rPr>
                <w:i/>
                <w:spacing w:val="-2"/>
              </w:rPr>
              <w:softHyphen/>
            </w:r>
            <w:r w:rsidRPr="002E6E2A">
              <w:rPr>
                <w:i/>
                <w:spacing w:val="-2"/>
              </w:rPr>
              <w:softHyphen/>
            </w:r>
            <w:r w:rsidRPr="00656A11">
              <w:rPr>
                <w:i/>
              </w:rPr>
              <w:t>yttrande i någon del inte längre gäller.</w:t>
            </w:r>
          </w:p>
          <w:p w14:paraId="61F4D365" w14:textId="77777777" w:rsidR="00DE7975" w:rsidRDefault="00DE7975" w:rsidP="00DE7975">
            <w:pPr>
              <w:pStyle w:val="Brdtextmedindrag"/>
            </w:pPr>
            <w:r w:rsidRPr="00656A11">
              <w:rPr>
                <w:i/>
              </w:rPr>
              <w:t xml:space="preserve">Länsstyrelsen ska </w:t>
            </w:r>
            <w:r>
              <w:rPr>
                <w:i/>
              </w:rPr>
              <w:t xml:space="preserve">även </w:t>
            </w:r>
            <w:r w:rsidRPr="00656A11">
              <w:rPr>
                <w:i/>
              </w:rPr>
              <w:t>lämna ett så</w:t>
            </w:r>
            <w:r>
              <w:rPr>
                <w:i/>
              </w:rPr>
              <w:softHyphen/>
            </w:r>
            <w:r w:rsidRPr="00656A11">
              <w:rPr>
                <w:i/>
              </w:rPr>
              <w:t>dant underlag till kommunen när kommunen begär det.</w:t>
            </w:r>
          </w:p>
        </w:tc>
      </w:tr>
    </w:tbl>
    <w:p w14:paraId="349448F9" w14:textId="77777777" w:rsidR="00DE7975" w:rsidRDefault="00DE7975" w:rsidP="00DE7975">
      <w:pPr>
        <w:pStyle w:val="Brdtextmedindrag"/>
      </w:pPr>
    </w:p>
    <w:p w14:paraId="37C03EAA" w14:textId="77777777" w:rsidR="00DE7975" w:rsidRDefault="00DE7975" w:rsidP="00DE7975">
      <w:pPr>
        <w:pStyle w:val="Brdtext"/>
        <w:keepNext/>
        <w:jc w:val="center"/>
      </w:pPr>
      <w:r>
        <w:t>27 §</w:t>
      </w:r>
    </w:p>
    <w:tbl>
      <w:tblPr>
        <w:tblW w:w="5000" w:type="pct"/>
        <w:tblCellMar>
          <w:left w:w="125" w:type="dxa"/>
          <w:right w:w="125" w:type="dxa"/>
        </w:tblCellMar>
        <w:tblLook w:val="0000" w:firstRow="0" w:lastRow="0" w:firstColumn="0" w:lastColumn="0" w:noHBand="0" w:noVBand="0"/>
      </w:tblPr>
      <w:tblGrid>
        <w:gridCol w:w="2948"/>
        <w:gridCol w:w="2949"/>
      </w:tblGrid>
      <w:tr w:rsidR="00DE7975" w14:paraId="4C57A811" w14:textId="77777777" w:rsidTr="00DE7975">
        <w:tc>
          <w:tcPr>
            <w:tcW w:w="2500" w:type="pct"/>
            <w:shd w:val="clear" w:color="auto" w:fill="auto"/>
            <w:tcMar>
              <w:left w:w="0" w:type="dxa"/>
            </w:tcMar>
          </w:tcPr>
          <w:p w14:paraId="6530E12A" w14:textId="77777777" w:rsidR="00DE7975" w:rsidRPr="00E0076D" w:rsidRDefault="00DE7975" w:rsidP="00DE7975">
            <w:pPr>
              <w:pStyle w:val="Brdtextmedindrag"/>
              <w:rPr>
                <w:i/>
              </w:rPr>
            </w:pPr>
            <w:r w:rsidRPr="00E0076D">
              <w:rPr>
                <w:i/>
              </w:rPr>
              <w:t>Kommunfullmäktige ska minst en gång under mandattiden pröva om översiktsplanen är aktuell i för</w:t>
            </w:r>
            <w:r>
              <w:rPr>
                <w:i/>
              </w:rPr>
              <w:softHyphen/>
            </w:r>
            <w:r w:rsidRPr="00E0076D">
              <w:rPr>
                <w:i/>
              </w:rPr>
              <w:t>hål</w:t>
            </w:r>
            <w:r>
              <w:rPr>
                <w:i/>
              </w:rPr>
              <w:softHyphen/>
            </w:r>
            <w:r w:rsidRPr="00E0076D">
              <w:rPr>
                <w:i/>
              </w:rPr>
              <w:t>lande till kraven i 5 §.</w:t>
            </w:r>
          </w:p>
        </w:tc>
        <w:tc>
          <w:tcPr>
            <w:tcW w:w="2500" w:type="pct"/>
            <w:shd w:val="clear" w:color="auto" w:fill="auto"/>
            <w:tcMar>
              <w:right w:w="0" w:type="dxa"/>
            </w:tcMar>
          </w:tcPr>
          <w:p w14:paraId="1F3AE732" w14:textId="77777777" w:rsidR="00DE7975" w:rsidRPr="00E0076D" w:rsidRDefault="00DE7975" w:rsidP="00DE7975">
            <w:pPr>
              <w:pStyle w:val="Brdtextmedindrag"/>
              <w:rPr>
                <w:i/>
              </w:rPr>
            </w:pPr>
            <w:r w:rsidRPr="00E0076D">
              <w:rPr>
                <w:i/>
              </w:rPr>
              <w:t xml:space="preserve">En översiktsplan kan ändras för en viss del av kommunen. Den kan också ändras genom ett tillägg för att tillgodose ett </w:t>
            </w:r>
            <w:r>
              <w:rPr>
                <w:i/>
              </w:rPr>
              <w:t>visst</w:t>
            </w:r>
            <w:r w:rsidRPr="00E0076D">
              <w:rPr>
                <w:i/>
              </w:rPr>
              <w:t xml:space="preserve"> allmänt in</w:t>
            </w:r>
            <w:r>
              <w:rPr>
                <w:i/>
              </w:rPr>
              <w:softHyphen/>
            </w:r>
            <w:r w:rsidRPr="00E0076D">
              <w:rPr>
                <w:i/>
              </w:rPr>
              <w:t>tresse. Om inte annat följer av 28 §, ska 1–22 §§ tillämpas när planen ändras.</w:t>
            </w:r>
          </w:p>
          <w:p w14:paraId="31C421F6" w14:textId="77777777" w:rsidR="00DE7975" w:rsidRDefault="00DE7975" w:rsidP="00DE7975">
            <w:pPr>
              <w:pStyle w:val="Brdtextmedindrag"/>
            </w:pPr>
            <w:r w:rsidRPr="00E0076D">
              <w:rPr>
                <w:i/>
              </w:rPr>
              <w:t>När</w:t>
            </w:r>
            <w:r>
              <w:rPr>
                <w:i/>
              </w:rPr>
              <w:t xml:space="preserve"> </w:t>
            </w:r>
            <w:r w:rsidRPr="00E0076D">
              <w:rPr>
                <w:i/>
              </w:rPr>
              <w:t>planen ändras ska sam</w:t>
            </w:r>
            <w:r>
              <w:rPr>
                <w:i/>
              </w:rPr>
              <w:softHyphen/>
            </w:r>
            <w:r w:rsidRPr="00E0076D">
              <w:rPr>
                <w:i/>
              </w:rPr>
              <w:t>banden med och konse</w:t>
            </w:r>
            <w:r w:rsidRPr="00E0076D">
              <w:rPr>
                <w:i/>
              </w:rPr>
              <w:softHyphen/>
              <w:t>kven</w:t>
            </w:r>
            <w:r>
              <w:rPr>
                <w:i/>
              </w:rPr>
              <w:softHyphen/>
            </w:r>
            <w:r w:rsidRPr="00E0076D">
              <w:rPr>
                <w:i/>
              </w:rPr>
              <w:t xml:space="preserve">serna för </w:t>
            </w:r>
            <w:r>
              <w:rPr>
                <w:i/>
              </w:rPr>
              <w:t>den</w:t>
            </w:r>
            <w:r w:rsidRPr="00E0076D">
              <w:rPr>
                <w:i/>
              </w:rPr>
              <w:t xml:space="preserve"> som hel</w:t>
            </w:r>
            <w:r>
              <w:rPr>
                <w:i/>
              </w:rPr>
              <w:softHyphen/>
            </w:r>
            <w:r w:rsidRPr="00E0076D">
              <w:rPr>
                <w:i/>
              </w:rPr>
              <w:t>het redo</w:t>
            </w:r>
            <w:r>
              <w:rPr>
                <w:i/>
              </w:rPr>
              <w:softHyphen/>
            </w:r>
            <w:r w:rsidRPr="00E0076D">
              <w:rPr>
                <w:i/>
              </w:rPr>
              <w:t>visas.</w:t>
            </w:r>
          </w:p>
        </w:tc>
      </w:tr>
    </w:tbl>
    <w:p w14:paraId="59D77BE0" w14:textId="77777777" w:rsidR="00DE7975" w:rsidRDefault="00DE7975" w:rsidP="00DE7975">
      <w:pPr>
        <w:pStyle w:val="Brdtext"/>
        <w:jc w:val="center"/>
      </w:pPr>
    </w:p>
    <w:p w14:paraId="38C959B6" w14:textId="77777777" w:rsidR="00DE7975" w:rsidRDefault="00DE7975" w:rsidP="00DE7975">
      <w:pPr>
        <w:pStyle w:val="Brdtext"/>
        <w:keepNext/>
        <w:jc w:val="center"/>
      </w:pPr>
      <w:r>
        <w:t>28 §</w:t>
      </w:r>
    </w:p>
    <w:tbl>
      <w:tblPr>
        <w:tblW w:w="5000" w:type="pct"/>
        <w:tblCellMar>
          <w:left w:w="125" w:type="dxa"/>
          <w:right w:w="125" w:type="dxa"/>
        </w:tblCellMar>
        <w:tblLook w:val="0000" w:firstRow="0" w:lastRow="0" w:firstColumn="0" w:lastColumn="0" w:noHBand="0" w:noVBand="0"/>
      </w:tblPr>
      <w:tblGrid>
        <w:gridCol w:w="2948"/>
        <w:gridCol w:w="2949"/>
      </w:tblGrid>
      <w:tr w:rsidR="00DE7975" w14:paraId="0938250D" w14:textId="77777777" w:rsidTr="00DE7975">
        <w:trPr>
          <w:cantSplit/>
        </w:trPr>
        <w:tc>
          <w:tcPr>
            <w:tcW w:w="2500" w:type="pct"/>
            <w:shd w:val="clear" w:color="auto" w:fill="auto"/>
            <w:tcMar>
              <w:left w:w="0" w:type="dxa"/>
            </w:tcMar>
          </w:tcPr>
          <w:p w14:paraId="1F83666C" w14:textId="77777777" w:rsidR="00DE7975" w:rsidRPr="00FC51E2" w:rsidRDefault="00DE7975" w:rsidP="00DE7975">
            <w:pPr>
              <w:pStyle w:val="Brdtextmedindrag"/>
              <w:rPr>
                <w:i/>
              </w:rPr>
            </w:pPr>
            <w:r w:rsidRPr="00FC51E2">
              <w:rPr>
                <w:i/>
              </w:rPr>
              <w:t>Länsstyrelsen ska minst en gång under den mandattid som avses i 27 § redovisa sina synpunkter i fråga om sådana statliga och mellankommunala intressen som kan ha betydelse för översikts</w:t>
            </w:r>
            <w:r>
              <w:rPr>
                <w:i/>
              </w:rPr>
              <w:softHyphen/>
            </w:r>
            <w:r w:rsidRPr="00FC51E2">
              <w:rPr>
                <w:i/>
              </w:rPr>
              <w:t>pla</w:t>
            </w:r>
            <w:r>
              <w:rPr>
                <w:i/>
              </w:rPr>
              <w:softHyphen/>
            </w:r>
            <w:r w:rsidRPr="00FC51E2">
              <w:rPr>
                <w:i/>
              </w:rPr>
              <w:t xml:space="preserve">nens aktualitet. Synpunkterna ska redovisas i en sammanfattande </w:t>
            </w:r>
            <w:r w:rsidRPr="002E6E2A">
              <w:rPr>
                <w:i/>
                <w:spacing w:val="-2"/>
              </w:rPr>
              <w:t>redo</w:t>
            </w:r>
            <w:r w:rsidRPr="002E6E2A">
              <w:rPr>
                <w:i/>
                <w:spacing w:val="-2"/>
              </w:rPr>
              <w:softHyphen/>
              <w:t>görelse till kommunen. Av redo</w:t>
            </w:r>
            <w:r>
              <w:rPr>
                <w:i/>
              </w:rPr>
              <w:softHyphen/>
            </w:r>
            <w:r w:rsidRPr="00FC51E2">
              <w:rPr>
                <w:i/>
              </w:rPr>
              <w:t xml:space="preserve">görelsen ska </w:t>
            </w:r>
            <w:r>
              <w:rPr>
                <w:i/>
              </w:rPr>
              <w:t>det framgå hur syn</w:t>
            </w:r>
            <w:r>
              <w:rPr>
                <w:i/>
              </w:rPr>
              <w:softHyphen/>
              <w:t>punkterna för</w:t>
            </w:r>
            <w:r w:rsidRPr="00FC51E2">
              <w:rPr>
                <w:i/>
              </w:rPr>
              <w:t>håller sig till över</w:t>
            </w:r>
            <w:r>
              <w:rPr>
                <w:i/>
              </w:rPr>
              <w:softHyphen/>
            </w:r>
            <w:r w:rsidRPr="00FC51E2">
              <w:rPr>
                <w:i/>
              </w:rPr>
              <w:t>sikts</w:t>
            </w:r>
            <w:r>
              <w:rPr>
                <w:i/>
              </w:rPr>
              <w:softHyphen/>
            </w:r>
            <w:r w:rsidRPr="00FC51E2">
              <w:rPr>
                <w:i/>
              </w:rPr>
              <w:t>planen.</w:t>
            </w:r>
          </w:p>
          <w:p w14:paraId="0EFD05C5" w14:textId="77777777" w:rsidR="00DE7975" w:rsidRDefault="00DE7975" w:rsidP="00DE7975">
            <w:pPr>
              <w:pStyle w:val="Brdtextmedindrag"/>
            </w:pPr>
            <w:r w:rsidRPr="00FC51E2">
              <w:rPr>
                <w:i/>
              </w:rPr>
              <w:t>Länsstyrelsen ska lämna en så</w:t>
            </w:r>
            <w:r>
              <w:rPr>
                <w:i/>
              </w:rPr>
              <w:softHyphen/>
            </w:r>
            <w:r w:rsidRPr="00FC51E2">
              <w:rPr>
                <w:i/>
              </w:rPr>
              <w:t>dan redogörelse till kommune</w:t>
            </w:r>
            <w:r>
              <w:rPr>
                <w:i/>
              </w:rPr>
              <w:t>n också när kommunen begär det.</w:t>
            </w:r>
            <w:r w:rsidRPr="00E0076D">
              <w:tab/>
            </w:r>
          </w:p>
        </w:tc>
        <w:tc>
          <w:tcPr>
            <w:tcW w:w="2500" w:type="pct"/>
            <w:shd w:val="clear" w:color="auto" w:fill="auto"/>
            <w:tcMar>
              <w:right w:w="0" w:type="dxa"/>
            </w:tcMar>
          </w:tcPr>
          <w:p w14:paraId="1BD30373" w14:textId="77777777" w:rsidR="00DE7975" w:rsidRPr="00FC51E2" w:rsidRDefault="00DE7975" w:rsidP="00DE7975">
            <w:pPr>
              <w:pStyle w:val="Brdtextmedindrag"/>
              <w:rPr>
                <w:i/>
              </w:rPr>
            </w:pPr>
            <w:r w:rsidRPr="00FC51E2">
              <w:rPr>
                <w:i/>
              </w:rPr>
              <w:t>Om ett förslag till ändring avser endast en viss del av kommunen är det,</w:t>
            </w:r>
            <w:r>
              <w:rPr>
                <w:i/>
              </w:rPr>
              <w:t xml:space="preserve"> trots det som sägs i 12 §, </w:t>
            </w:r>
            <w:r w:rsidRPr="00FC51E2">
              <w:rPr>
                <w:i/>
              </w:rPr>
              <w:t>till</w:t>
            </w:r>
            <w:r>
              <w:rPr>
                <w:i/>
              </w:rPr>
              <w:softHyphen/>
            </w:r>
            <w:r w:rsidRPr="00FC51E2">
              <w:rPr>
                <w:i/>
              </w:rPr>
              <w:t xml:space="preserve">räckligt </w:t>
            </w:r>
            <w:r>
              <w:rPr>
                <w:i/>
              </w:rPr>
              <w:t>att</w:t>
            </w:r>
            <w:r w:rsidRPr="00FC51E2">
              <w:rPr>
                <w:i/>
              </w:rPr>
              <w:t xml:space="preserve"> granskningstiden är sex veckor.</w:t>
            </w:r>
          </w:p>
        </w:tc>
      </w:tr>
    </w:tbl>
    <w:p w14:paraId="49F22822" w14:textId="77777777" w:rsidR="00DE7975" w:rsidRPr="00903C93" w:rsidRDefault="00DE7975" w:rsidP="00DE7975">
      <w:pPr>
        <w:pStyle w:val="Brdtext"/>
        <w:keepNext/>
        <w:spacing w:before="200"/>
        <w:jc w:val="center"/>
        <w:rPr>
          <w:b/>
        </w:rPr>
      </w:pPr>
      <w:r w:rsidRPr="00903C93">
        <w:rPr>
          <w:b/>
        </w:rPr>
        <w:t>4 kap.</w:t>
      </w:r>
    </w:p>
    <w:p w14:paraId="69FA73F8" w14:textId="77777777" w:rsidR="00DE7975" w:rsidRDefault="00DE7975" w:rsidP="00DE7975">
      <w:pPr>
        <w:pStyle w:val="Brdtext"/>
        <w:jc w:val="center"/>
      </w:pPr>
      <w:r>
        <w:t>33 b §</w:t>
      </w:r>
      <w:r>
        <w:rPr>
          <w:rStyle w:val="Fotnotsreferens"/>
        </w:rPr>
        <w:footnoteReference w:id="9"/>
      </w:r>
    </w:p>
    <w:tbl>
      <w:tblPr>
        <w:tblW w:w="5000" w:type="pct"/>
        <w:tblCellMar>
          <w:left w:w="125" w:type="dxa"/>
          <w:right w:w="125" w:type="dxa"/>
        </w:tblCellMar>
        <w:tblLook w:val="0000" w:firstRow="0" w:lastRow="0" w:firstColumn="0" w:lastColumn="0" w:noHBand="0" w:noVBand="0"/>
      </w:tblPr>
      <w:tblGrid>
        <w:gridCol w:w="2948"/>
        <w:gridCol w:w="2949"/>
      </w:tblGrid>
      <w:tr w:rsidR="00DE7975" w14:paraId="082CE5BB" w14:textId="77777777" w:rsidTr="00DE7975">
        <w:tc>
          <w:tcPr>
            <w:tcW w:w="2500" w:type="pct"/>
            <w:shd w:val="clear" w:color="auto" w:fill="auto"/>
            <w:tcMar>
              <w:left w:w="0" w:type="dxa"/>
            </w:tcMar>
          </w:tcPr>
          <w:p w14:paraId="483FE635" w14:textId="77777777" w:rsidR="00DE7975" w:rsidRDefault="00DE7975" w:rsidP="00DE7975">
            <w:pPr>
              <w:pStyle w:val="Brdtextmedindrag"/>
            </w:pPr>
            <w:r w:rsidRPr="00B82A26">
              <w:t xml:space="preserve">Om en </w:t>
            </w:r>
            <w:r w:rsidRPr="002E6E2A">
              <w:rPr>
                <w:i/>
              </w:rPr>
              <w:t>sådan strategisk miljö</w:t>
            </w:r>
            <w:r w:rsidRPr="002E6E2A">
              <w:rPr>
                <w:i/>
              </w:rPr>
              <w:softHyphen/>
            </w:r>
            <w:r w:rsidRPr="0021225E">
              <w:rPr>
                <w:i/>
                <w:spacing w:val="-2"/>
              </w:rPr>
              <w:t>bedömning som avses i 6 kap. miljö</w:t>
            </w:r>
            <w:r w:rsidRPr="002E6E2A">
              <w:rPr>
                <w:i/>
              </w:rPr>
              <w:softHyphen/>
              <w:t>balken inte ska göras</w:t>
            </w:r>
            <w:r w:rsidRPr="00B82A26">
              <w:t xml:space="preserve">, ska </w:t>
            </w:r>
            <w:r w:rsidRPr="001D1845">
              <w:t>skä</w:t>
            </w:r>
            <w:r w:rsidRPr="001D1845">
              <w:softHyphen/>
              <w:t>len för bedömningen i den frågan</w:t>
            </w:r>
            <w:r w:rsidRPr="00B82A26">
              <w:t xml:space="preserve"> anges i red</w:t>
            </w:r>
            <w:r>
              <w:t>ovisningen enligt 33 </w:t>
            </w:r>
            <w:r w:rsidRPr="00B82A26">
              <w:t>§ första stycket 4.</w:t>
            </w:r>
          </w:p>
        </w:tc>
        <w:tc>
          <w:tcPr>
            <w:tcW w:w="2500" w:type="pct"/>
            <w:shd w:val="clear" w:color="auto" w:fill="auto"/>
            <w:tcMar>
              <w:right w:w="0" w:type="dxa"/>
            </w:tcMar>
          </w:tcPr>
          <w:p w14:paraId="566F556C" w14:textId="77777777" w:rsidR="00DE7975" w:rsidRDefault="00DE7975" w:rsidP="00DE7975">
            <w:pPr>
              <w:pStyle w:val="Brdtextmedindrag"/>
            </w:pPr>
            <w:r>
              <w:t xml:space="preserve">Om en </w:t>
            </w:r>
            <w:r w:rsidRPr="0021225E">
              <w:rPr>
                <w:i/>
              </w:rPr>
              <w:t xml:space="preserve">betydande miljöpåverkan inte kan antas enligt </w:t>
            </w:r>
            <w:r>
              <w:rPr>
                <w:i/>
              </w:rPr>
              <w:t xml:space="preserve">det beslut som avses i </w:t>
            </w:r>
            <w:r w:rsidRPr="0021225E">
              <w:rPr>
                <w:i/>
              </w:rPr>
              <w:t xml:space="preserve">5 kap. 11 a § </w:t>
            </w:r>
            <w:r>
              <w:rPr>
                <w:i/>
              </w:rPr>
              <w:t xml:space="preserve">andra </w:t>
            </w:r>
            <w:r w:rsidRPr="0021225E">
              <w:rPr>
                <w:i/>
              </w:rPr>
              <w:t>stycke</w:t>
            </w:r>
            <w:r>
              <w:rPr>
                <w:i/>
              </w:rPr>
              <w:t>t</w:t>
            </w:r>
            <w:r w:rsidRPr="00B82A26">
              <w:t>, ska skä</w:t>
            </w:r>
            <w:r>
              <w:softHyphen/>
            </w:r>
            <w:r w:rsidRPr="00B82A26">
              <w:t>len för be</w:t>
            </w:r>
            <w:r>
              <w:softHyphen/>
            </w:r>
            <w:r w:rsidRPr="00B82A26">
              <w:t>dömningen i den frågan a</w:t>
            </w:r>
            <w:r>
              <w:t>nges i redo</w:t>
            </w:r>
            <w:r>
              <w:softHyphen/>
              <w:t>visningen enligt 33 </w:t>
            </w:r>
            <w:r w:rsidRPr="00B82A26">
              <w:t>§ första stycket 4.</w:t>
            </w:r>
            <w:r>
              <w:t xml:space="preserve"> </w:t>
            </w:r>
          </w:p>
        </w:tc>
      </w:tr>
    </w:tbl>
    <w:p w14:paraId="3D75F413" w14:textId="77777777" w:rsidR="00DE7975" w:rsidRPr="00E0076D" w:rsidRDefault="00DE7975" w:rsidP="00DE7975">
      <w:pPr>
        <w:pStyle w:val="Brdtextmedindrag"/>
      </w:pPr>
    </w:p>
    <w:p w14:paraId="71215F21" w14:textId="77777777" w:rsidR="00DE7975" w:rsidRDefault="00DE7975" w:rsidP="00DE7975">
      <w:pPr>
        <w:pStyle w:val="Brdtext"/>
        <w:jc w:val="center"/>
      </w:pPr>
      <w:r>
        <w:t>34 §</w:t>
      </w:r>
      <w:r>
        <w:rPr>
          <w:rStyle w:val="Fotnotsreferens"/>
        </w:rPr>
        <w:footnoteReference w:id="10"/>
      </w:r>
    </w:p>
    <w:tbl>
      <w:tblPr>
        <w:tblW w:w="5000" w:type="pct"/>
        <w:tblCellMar>
          <w:left w:w="125" w:type="dxa"/>
          <w:right w:w="125" w:type="dxa"/>
        </w:tblCellMar>
        <w:tblLook w:val="0000" w:firstRow="0" w:lastRow="0" w:firstColumn="0" w:lastColumn="0" w:noHBand="0" w:noVBand="0"/>
      </w:tblPr>
      <w:tblGrid>
        <w:gridCol w:w="2948"/>
        <w:gridCol w:w="2949"/>
      </w:tblGrid>
      <w:tr w:rsidR="00DE7975" w14:paraId="6F9B33C2" w14:textId="77777777" w:rsidTr="00DE7975">
        <w:tc>
          <w:tcPr>
            <w:tcW w:w="2500" w:type="pct"/>
            <w:shd w:val="clear" w:color="auto" w:fill="auto"/>
            <w:tcMar>
              <w:left w:w="0" w:type="dxa"/>
            </w:tcMar>
          </w:tcPr>
          <w:p w14:paraId="284B7A36" w14:textId="77777777" w:rsidR="00DE7975" w:rsidRDefault="00DE7975" w:rsidP="00DE7975">
            <w:pPr>
              <w:pStyle w:val="Brdtextmedindrag"/>
            </w:pPr>
            <w:r w:rsidRPr="00B82A26">
              <w:rPr>
                <w:i/>
              </w:rPr>
              <w:t>Krävs en sådan strategisk miljö</w:t>
            </w:r>
            <w:r>
              <w:rPr>
                <w:i/>
              </w:rPr>
              <w:softHyphen/>
            </w:r>
            <w:r w:rsidRPr="0021225E">
              <w:rPr>
                <w:i/>
                <w:spacing w:val="-2"/>
              </w:rPr>
              <w:t>bedömning som avses i 6 kap. miljö</w:t>
            </w:r>
            <w:r w:rsidRPr="0021225E">
              <w:rPr>
                <w:i/>
                <w:spacing w:val="-2"/>
              </w:rPr>
              <w:softHyphen/>
            </w:r>
            <w:r w:rsidRPr="00B82A26">
              <w:rPr>
                <w:i/>
              </w:rPr>
              <w:t>balken,</w:t>
            </w:r>
            <w:r w:rsidRPr="00B82A26">
              <w:t xml:space="preserve"> ska redovisningen</w:t>
            </w:r>
            <w:r>
              <w:t xml:space="preserve"> enligt 33 </w:t>
            </w:r>
            <w:r w:rsidRPr="00B82A26">
              <w:t xml:space="preserve">§ första stycket 4 i fråga om miljökonsekvenserna </w:t>
            </w:r>
            <w:r>
              <w:t>ha det inne</w:t>
            </w:r>
            <w:r>
              <w:softHyphen/>
              <w:t>håll som följer av 6 kap. 11, 12 och 16 </w:t>
            </w:r>
            <w:r w:rsidRPr="00B82A26">
              <w:t>§§ miljöbalken.</w:t>
            </w:r>
          </w:p>
        </w:tc>
        <w:tc>
          <w:tcPr>
            <w:tcW w:w="2500" w:type="pct"/>
            <w:shd w:val="clear" w:color="auto" w:fill="auto"/>
            <w:tcMar>
              <w:right w:w="0" w:type="dxa"/>
            </w:tcMar>
          </w:tcPr>
          <w:p w14:paraId="729C41F4" w14:textId="77777777" w:rsidR="00DE7975" w:rsidRPr="00B82A26" w:rsidRDefault="00DE7975" w:rsidP="00DE7975">
            <w:pPr>
              <w:pStyle w:val="Brdtextmedindrag"/>
            </w:pPr>
            <w:r w:rsidRPr="00B82A26">
              <w:rPr>
                <w:i/>
              </w:rPr>
              <w:t xml:space="preserve">Om en betydande miljöpåverkan </w:t>
            </w:r>
            <w:r w:rsidRPr="00B41B5C">
              <w:rPr>
                <w:i/>
                <w:spacing w:val="-2"/>
              </w:rPr>
              <w:t xml:space="preserve">kan antas enligt </w:t>
            </w:r>
            <w:r>
              <w:rPr>
                <w:i/>
                <w:spacing w:val="-2"/>
              </w:rPr>
              <w:t xml:space="preserve">det beslut som avses </w:t>
            </w:r>
            <w:r w:rsidRPr="00BE4AF7">
              <w:rPr>
                <w:i/>
              </w:rPr>
              <w:t>i 5 kap. 11 a § andra stycket eller före</w:t>
            </w:r>
            <w:r w:rsidRPr="00BE4AF7">
              <w:rPr>
                <w:i/>
              </w:rPr>
              <w:softHyphen/>
            </w:r>
            <w:r w:rsidRPr="00B41B5C">
              <w:rPr>
                <w:i/>
              </w:rPr>
              <w:t>skrifter som reger</w:t>
            </w:r>
            <w:r>
              <w:rPr>
                <w:i/>
              </w:rPr>
              <w:softHyphen/>
            </w:r>
            <w:r w:rsidRPr="00B41B5C">
              <w:rPr>
                <w:i/>
              </w:rPr>
              <w:t>ingen har med</w:t>
            </w:r>
            <w:r>
              <w:rPr>
                <w:i/>
              </w:rPr>
              <w:softHyphen/>
            </w:r>
            <w:r>
              <w:rPr>
                <w:i/>
              </w:rPr>
              <w:softHyphen/>
            </w:r>
            <w:r>
              <w:rPr>
                <w:i/>
              </w:rPr>
              <w:softHyphen/>
            </w:r>
            <w:r w:rsidRPr="00B41B5C">
              <w:rPr>
                <w:i/>
              </w:rPr>
              <w:t>delat med stöd av 6</w:t>
            </w:r>
            <w:r>
              <w:rPr>
                <w:i/>
              </w:rPr>
              <w:t> </w:t>
            </w:r>
            <w:r w:rsidRPr="00B41B5C">
              <w:rPr>
                <w:i/>
              </w:rPr>
              <w:t>kap. 4</w:t>
            </w:r>
            <w:r>
              <w:rPr>
                <w:i/>
              </w:rPr>
              <w:t> </w:t>
            </w:r>
            <w:r w:rsidRPr="00B41B5C">
              <w:rPr>
                <w:i/>
              </w:rPr>
              <w:t>§ miljöbalken</w:t>
            </w:r>
            <w:r w:rsidRPr="00B82A26">
              <w:t>, ska redo</w:t>
            </w:r>
            <w:r>
              <w:softHyphen/>
            </w:r>
            <w:r w:rsidRPr="00B82A26">
              <w:t>visningen en</w:t>
            </w:r>
            <w:r>
              <w:softHyphen/>
            </w:r>
            <w:r w:rsidRPr="00B82A26">
              <w:t>ligt 33 § första stycket 4 i fråga om miljökonse</w:t>
            </w:r>
            <w:r>
              <w:softHyphen/>
            </w:r>
            <w:r w:rsidRPr="00B82A26">
              <w:t>kvenserna ha det inne</w:t>
            </w:r>
            <w:r>
              <w:softHyphen/>
            </w:r>
            <w:r w:rsidRPr="00B82A26">
              <w:t>håll som följer av 6 kap. 11, 12 och 16 §§ miljöbalken.</w:t>
            </w:r>
          </w:p>
        </w:tc>
      </w:tr>
    </w:tbl>
    <w:p w14:paraId="301D9F13" w14:textId="77777777" w:rsidR="00DE7975" w:rsidRPr="00B82A26" w:rsidRDefault="00DE7975" w:rsidP="00DE7975">
      <w:pPr>
        <w:pStyle w:val="Brdtextmedindrag"/>
      </w:pPr>
      <w:r w:rsidRPr="00B82A26">
        <w:t>Redovisninge</w:t>
      </w:r>
      <w:r>
        <w:t>n ska också uppfylla kraven i 6 </w:t>
      </w:r>
      <w:r w:rsidRPr="00B82A26">
        <w:t>kap.</w:t>
      </w:r>
      <w:r>
        <w:t xml:space="preserve"> 35, 37 och 43 </w:t>
      </w:r>
      <w:r w:rsidRPr="00B82A26">
        <w:t>§§ miljöbalken och föreskrifter som har meddelats i anslutning till dessa bestämmelser, om genomförandet av detaljplanen kan antas medföra en betydande miljöpåverkan på grund av att planområdet får tas i anspråk för</w:t>
      </w:r>
    </w:p>
    <w:p w14:paraId="7B6C70A5" w14:textId="77777777" w:rsidR="00DE7975" w:rsidRPr="00B82A26" w:rsidRDefault="00DE7975" w:rsidP="00DE7975">
      <w:pPr>
        <w:pStyle w:val="Brdtextmedindrag"/>
      </w:pPr>
      <w:r>
        <w:t>1. </w:t>
      </w:r>
      <w:r w:rsidRPr="00B82A26">
        <w:t>industriändamål,</w:t>
      </w:r>
    </w:p>
    <w:p w14:paraId="0A2A547E" w14:textId="77777777" w:rsidR="00DE7975" w:rsidRPr="00B82A26" w:rsidRDefault="00DE7975" w:rsidP="00DE7975">
      <w:pPr>
        <w:pStyle w:val="Brdtextmedindrag"/>
      </w:pPr>
      <w:r>
        <w:t>2. </w:t>
      </w:r>
      <w:r w:rsidRPr="00B82A26">
        <w:t>ett köpcentrum, en parkeringsanläggning eller något annat projekt för sammanhållen bebyggelse,</w:t>
      </w:r>
    </w:p>
    <w:p w14:paraId="14F824A4" w14:textId="77777777" w:rsidR="00DE7975" w:rsidRPr="00B82A26" w:rsidRDefault="00DE7975" w:rsidP="00DE7975">
      <w:pPr>
        <w:pStyle w:val="Brdtextmedindrag"/>
      </w:pPr>
      <w:r>
        <w:t>3. </w:t>
      </w:r>
      <w:r w:rsidRPr="00B82A26">
        <w:t>en skidbacke, skidlift eller lin</w:t>
      </w:r>
      <w:r>
        <w:t>bana med tillhörande anlägg</w:t>
      </w:r>
      <w:r w:rsidRPr="00B82A26">
        <w:t>ningar,</w:t>
      </w:r>
    </w:p>
    <w:p w14:paraId="0EA26A45" w14:textId="77777777" w:rsidR="00DE7975" w:rsidRPr="00B82A26" w:rsidRDefault="00DE7975" w:rsidP="00DE7975">
      <w:pPr>
        <w:pStyle w:val="Brdtextmedindrag"/>
      </w:pPr>
      <w:r>
        <w:t>4. </w:t>
      </w:r>
      <w:r w:rsidRPr="00B82A26">
        <w:t>en hamn för fritidsbåtar,</w:t>
      </w:r>
    </w:p>
    <w:p w14:paraId="07D37F82" w14:textId="77777777" w:rsidR="00DE7975" w:rsidRPr="00B82A26" w:rsidRDefault="00DE7975" w:rsidP="00DE7975">
      <w:pPr>
        <w:pStyle w:val="Brdtextmedindrag"/>
      </w:pPr>
      <w:r w:rsidRPr="00B82A26">
        <w:t>5.</w:t>
      </w:r>
      <w:r>
        <w:t> </w:t>
      </w:r>
      <w:r w:rsidRPr="00B82A26">
        <w:t>ett hotellkomplex eller en fritidsby med tillhörande anläggningar, utan</w:t>
      </w:r>
      <w:r>
        <w:softHyphen/>
      </w:r>
      <w:r w:rsidRPr="00B82A26">
        <w:t>för sammanhållen bebyggelse,</w:t>
      </w:r>
    </w:p>
    <w:p w14:paraId="57CF58AB" w14:textId="77777777" w:rsidR="00DE7975" w:rsidRPr="00B82A26" w:rsidRDefault="00DE7975" w:rsidP="00DE7975">
      <w:pPr>
        <w:pStyle w:val="Brdtextmedindrag"/>
      </w:pPr>
      <w:r>
        <w:t>6. </w:t>
      </w:r>
      <w:r w:rsidRPr="00B82A26">
        <w:t>en permanent campingplats,</w:t>
      </w:r>
    </w:p>
    <w:p w14:paraId="48898C09" w14:textId="77777777" w:rsidR="00DE7975" w:rsidRPr="00B82A26" w:rsidRDefault="00DE7975" w:rsidP="00DE7975">
      <w:pPr>
        <w:pStyle w:val="Brdtextmedindrag"/>
      </w:pPr>
      <w:r>
        <w:t>7. </w:t>
      </w:r>
      <w:r w:rsidRPr="00B82A26">
        <w:t>en nöjespark,</w:t>
      </w:r>
    </w:p>
    <w:p w14:paraId="5FCE0F08" w14:textId="77777777" w:rsidR="00DE7975" w:rsidRPr="00B82A26" w:rsidRDefault="00DE7975" w:rsidP="00DE7975">
      <w:pPr>
        <w:pStyle w:val="Brdtextmedindrag"/>
      </w:pPr>
      <w:r>
        <w:t>8. </w:t>
      </w:r>
      <w:r w:rsidRPr="00B82A26">
        <w:t>en djurpark,</w:t>
      </w:r>
    </w:p>
    <w:p w14:paraId="7F2396F8" w14:textId="77777777" w:rsidR="00DE7975" w:rsidRDefault="00DE7975" w:rsidP="00DE7975">
      <w:pPr>
        <w:pStyle w:val="Brdtextmedindrag"/>
      </w:pPr>
      <w:r>
        <w:t>9. </w:t>
      </w:r>
      <w:r w:rsidRPr="00B82A26">
        <w:t>en spårväg, eller</w:t>
      </w:r>
    </w:p>
    <w:p w14:paraId="1363ABF8" w14:textId="77777777" w:rsidR="00DE7975" w:rsidRPr="00B82A26" w:rsidRDefault="00DE7975" w:rsidP="00DE7975">
      <w:pPr>
        <w:pStyle w:val="Brdtextmedindrag"/>
      </w:pPr>
      <w:r>
        <w:t>10. </w:t>
      </w:r>
      <w:r w:rsidRPr="00B82A26">
        <w:t>en tunnelbana.</w:t>
      </w:r>
    </w:p>
    <w:p w14:paraId="330589F3" w14:textId="77777777" w:rsidR="00DE7975" w:rsidRDefault="00DE7975" w:rsidP="00DE7975">
      <w:pPr>
        <w:pStyle w:val="Brdtext"/>
        <w:keepNext/>
        <w:spacing w:before="230"/>
        <w:jc w:val="center"/>
        <w:rPr>
          <w:b/>
        </w:rPr>
      </w:pPr>
      <w:r>
        <w:rPr>
          <w:b/>
        </w:rPr>
        <w:t>5 kap.</w:t>
      </w:r>
    </w:p>
    <w:p w14:paraId="7689FF73" w14:textId="77777777" w:rsidR="00DE7975" w:rsidRDefault="00DE7975" w:rsidP="00DE7975">
      <w:pPr>
        <w:pStyle w:val="Brdtext"/>
        <w:keepNext/>
        <w:jc w:val="center"/>
      </w:pPr>
      <w:r>
        <w:t>6 §</w:t>
      </w:r>
      <w:r>
        <w:rPr>
          <w:rStyle w:val="Fotnotsreferens"/>
        </w:rPr>
        <w:footnoteReference w:id="11"/>
      </w:r>
    </w:p>
    <w:tbl>
      <w:tblPr>
        <w:tblW w:w="5000" w:type="pct"/>
        <w:tblCellMar>
          <w:left w:w="125" w:type="dxa"/>
          <w:right w:w="125" w:type="dxa"/>
        </w:tblCellMar>
        <w:tblLook w:val="0000" w:firstRow="0" w:lastRow="0" w:firstColumn="0" w:lastColumn="0" w:noHBand="0" w:noVBand="0"/>
      </w:tblPr>
      <w:tblGrid>
        <w:gridCol w:w="2948"/>
        <w:gridCol w:w="2949"/>
      </w:tblGrid>
      <w:tr w:rsidR="00DE7975" w14:paraId="40474EE6" w14:textId="77777777" w:rsidTr="00DE7975">
        <w:tc>
          <w:tcPr>
            <w:tcW w:w="2500" w:type="pct"/>
            <w:shd w:val="clear" w:color="auto" w:fill="auto"/>
            <w:tcMar>
              <w:left w:w="0" w:type="dxa"/>
            </w:tcMar>
          </w:tcPr>
          <w:p w14:paraId="2719C641" w14:textId="77777777" w:rsidR="00DE7975" w:rsidRDefault="00DE7975" w:rsidP="00DE7975">
            <w:pPr>
              <w:pStyle w:val="Brdtextmedindrag"/>
            </w:pPr>
            <w:r w:rsidRPr="00E0076D">
              <w:t>Innan kommunen antar en detalj</w:t>
            </w:r>
            <w:r>
              <w:softHyphen/>
            </w:r>
            <w:r w:rsidRPr="00E0076D">
              <w:t>plan ska kommunen ha tagit fram ett planförslag, samrått om försla</w:t>
            </w:r>
            <w:r>
              <w:softHyphen/>
            </w:r>
            <w:r w:rsidRPr="00E0076D">
              <w:t>get och låtit det gr</w:t>
            </w:r>
            <w:r>
              <w:t>anskas enligt 8–37 </w:t>
            </w:r>
            <w:r w:rsidRPr="00E0076D">
              <w:t>§§.</w:t>
            </w:r>
          </w:p>
        </w:tc>
        <w:tc>
          <w:tcPr>
            <w:tcW w:w="2500" w:type="pct"/>
            <w:shd w:val="clear" w:color="auto" w:fill="auto"/>
            <w:tcMar>
              <w:right w:w="0" w:type="dxa"/>
            </w:tcMar>
          </w:tcPr>
          <w:p w14:paraId="22D77F9C" w14:textId="77777777" w:rsidR="00DE7975" w:rsidRDefault="00DE7975" w:rsidP="00DE7975">
            <w:pPr>
              <w:pStyle w:val="Brdtextmedindrag"/>
            </w:pPr>
            <w:r w:rsidRPr="00E0076D">
              <w:t>Innan kommunen antar en detalj</w:t>
            </w:r>
            <w:r>
              <w:softHyphen/>
            </w:r>
            <w:r w:rsidRPr="00E0076D">
              <w:t>plan ska kommunen ha tagit fram et</w:t>
            </w:r>
            <w:r>
              <w:t>t planförslag, sam</w:t>
            </w:r>
            <w:r w:rsidRPr="00E0076D">
              <w:t>rått om försla</w:t>
            </w:r>
            <w:r>
              <w:softHyphen/>
            </w:r>
            <w:r w:rsidRPr="00E0076D">
              <w:t>get och låtit det</w:t>
            </w:r>
            <w:r>
              <w:t xml:space="preserve"> granskas enligt </w:t>
            </w:r>
            <w:r w:rsidRPr="0021225E">
              <w:t>8</w:t>
            </w:r>
            <w:r w:rsidRPr="00CA26F7">
              <w:rPr>
                <w:i/>
              </w:rPr>
              <w:t>–10 och 11–37</w:t>
            </w:r>
            <w:r>
              <w:t> </w:t>
            </w:r>
            <w:r w:rsidRPr="00E0076D">
              <w:t>§§.</w:t>
            </w:r>
          </w:p>
        </w:tc>
      </w:tr>
    </w:tbl>
    <w:p w14:paraId="0AAAB57C" w14:textId="77777777" w:rsidR="00DE7975" w:rsidRPr="00D624A2" w:rsidRDefault="00DE7975" w:rsidP="00DE7975">
      <w:pPr>
        <w:pStyle w:val="Brdtextmedindrag"/>
      </w:pPr>
      <w:r w:rsidRPr="00D624A2">
        <w:t>För vissa detaljplaner gäller enligt 7 och 7</w:t>
      </w:r>
      <w:r>
        <w:t> </w:t>
      </w:r>
      <w:r w:rsidRPr="00D624A2">
        <w:t>a §§ även särskilda bestäm</w:t>
      </w:r>
      <w:r>
        <w:softHyphen/>
      </w:r>
      <w:r w:rsidRPr="00D624A2">
        <w:t>melser.</w:t>
      </w:r>
    </w:p>
    <w:p w14:paraId="5201070D" w14:textId="77777777" w:rsidR="00DE7975" w:rsidRDefault="00DE7975" w:rsidP="00DE7975">
      <w:pPr>
        <w:pStyle w:val="Brdtext"/>
        <w:jc w:val="center"/>
      </w:pPr>
    </w:p>
    <w:p w14:paraId="0C784F9F" w14:textId="77777777" w:rsidR="00DE7975" w:rsidRDefault="00DE7975" w:rsidP="00DE7975">
      <w:pPr>
        <w:pStyle w:val="Brdtext"/>
        <w:keepNext/>
        <w:jc w:val="center"/>
      </w:pPr>
      <w:r>
        <w:t>7 §</w:t>
      </w:r>
      <w:r>
        <w:rPr>
          <w:rStyle w:val="Fotnotsreferens"/>
        </w:rPr>
        <w:footnoteReference w:id="12"/>
      </w:r>
    </w:p>
    <w:tbl>
      <w:tblPr>
        <w:tblW w:w="5000" w:type="pct"/>
        <w:tblCellMar>
          <w:left w:w="125" w:type="dxa"/>
          <w:right w:w="125" w:type="dxa"/>
        </w:tblCellMar>
        <w:tblLook w:val="0000" w:firstRow="0" w:lastRow="0" w:firstColumn="0" w:lastColumn="0" w:noHBand="0" w:noVBand="0"/>
      </w:tblPr>
      <w:tblGrid>
        <w:gridCol w:w="2948"/>
        <w:gridCol w:w="2949"/>
      </w:tblGrid>
      <w:tr w:rsidR="00DE7975" w14:paraId="27063BFF" w14:textId="77777777" w:rsidTr="00DE7975">
        <w:tc>
          <w:tcPr>
            <w:tcW w:w="2500" w:type="pct"/>
            <w:shd w:val="clear" w:color="auto" w:fill="auto"/>
            <w:tcMar>
              <w:left w:w="0" w:type="dxa"/>
            </w:tcMar>
          </w:tcPr>
          <w:p w14:paraId="7E934EB0" w14:textId="77777777" w:rsidR="00DE7975" w:rsidRDefault="00DE7975" w:rsidP="00DE7975">
            <w:pPr>
              <w:pStyle w:val="Brdtextmedindrag"/>
            </w:pPr>
            <w:r w:rsidRPr="00E0076D">
              <w:t>Särskilda bestämmelser om ett u</w:t>
            </w:r>
            <w:r>
              <w:t xml:space="preserve">tökat planförfarande finns i </w:t>
            </w:r>
            <w:r w:rsidRPr="00CA26F7">
              <w:rPr>
                <w:i/>
              </w:rPr>
              <w:t>11 a §</w:t>
            </w:r>
            <w:r w:rsidRPr="00E0076D">
              <w:t xml:space="preserve"> första sty</w:t>
            </w:r>
            <w:r>
              <w:t xml:space="preserve">cket, </w:t>
            </w:r>
            <w:r w:rsidRPr="00CA26F7">
              <w:rPr>
                <w:i/>
              </w:rPr>
              <w:t xml:space="preserve">11 b </w:t>
            </w:r>
            <w:r w:rsidRPr="00314336">
              <w:t>och</w:t>
            </w:r>
            <w:r w:rsidRPr="00CA26F7">
              <w:rPr>
                <w:i/>
              </w:rPr>
              <w:t xml:space="preserve"> 11 c §§</w:t>
            </w:r>
            <w:r>
              <w:t xml:space="preserve">, </w:t>
            </w:r>
            <w:r w:rsidRPr="00EE74FC">
              <w:rPr>
                <w:i/>
              </w:rPr>
              <w:t>17 §</w:t>
            </w:r>
            <w:r w:rsidRPr="00E0076D">
              <w:t xml:space="preserve"> </w:t>
            </w:r>
            <w:r w:rsidRPr="00CA26F7">
              <w:rPr>
                <w:i/>
              </w:rPr>
              <w:t>första stycket</w:t>
            </w:r>
            <w:r>
              <w:t>, 18 </w:t>
            </w:r>
            <w:r w:rsidRPr="00E0076D">
              <w:t>§ an</w:t>
            </w:r>
            <w:r>
              <w:t>dra och tredje styckena samt 25 </w:t>
            </w:r>
            <w:r w:rsidRPr="00E0076D">
              <w:t xml:space="preserve">§ för </w:t>
            </w:r>
            <w:r w:rsidRPr="00E24BFB">
              <w:t>en detaljplan</w:t>
            </w:r>
            <w:r w:rsidRPr="00E0076D">
              <w:t xml:space="preserve"> som</w:t>
            </w:r>
            <w:r w:rsidRPr="00E0076D">
              <w:tab/>
            </w:r>
          </w:p>
        </w:tc>
        <w:tc>
          <w:tcPr>
            <w:tcW w:w="2500" w:type="pct"/>
            <w:shd w:val="clear" w:color="auto" w:fill="auto"/>
            <w:tcMar>
              <w:right w:w="0" w:type="dxa"/>
            </w:tcMar>
          </w:tcPr>
          <w:p w14:paraId="743EC486" w14:textId="50CA1F5A" w:rsidR="00DE7975" w:rsidRDefault="00DE7975" w:rsidP="00DE7975">
            <w:pPr>
              <w:pStyle w:val="Brdtextmedindrag"/>
            </w:pPr>
            <w:r w:rsidRPr="00E0076D">
              <w:t>Särskilda bestämmelser om ett u</w:t>
            </w:r>
            <w:r>
              <w:t xml:space="preserve">tökat planförfarande finns i </w:t>
            </w:r>
            <w:r w:rsidRPr="00CA26F7">
              <w:rPr>
                <w:i/>
              </w:rPr>
              <w:t>11 </w:t>
            </w:r>
            <w:r>
              <w:rPr>
                <w:i/>
              </w:rPr>
              <w:t>c</w:t>
            </w:r>
            <w:r w:rsidRPr="00CA26F7">
              <w:rPr>
                <w:i/>
              </w:rPr>
              <w:t> §</w:t>
            </w:r>
            <w:r>
              <w:t xml:space="preserve"> första stycket, </w:t>
            </w:r>
            <w:r w:rsidRPr="00CA26F7">
              <w:rPr>
                <w:i/>
              </w:rPr>
              <w:t>11 d</w:t>
            </w:r>
            <w:r>
              <w:rPr>
                <w:i/>
              </w:rPr>
              <w:t>,</w:t>
            </w:r>
            <w:r w:rsidRPr="00CA26F7">
              <w:rPr>
                <w:i/>
              </w:rPr>
              <w:t xml:space="preserve"> 11 </w:t>
            </w:r>
            <w:r>
              <w:rPr>
                <w:i/>
              </w:rPr>
              <w:t xml:space="preserve">e </w:t>
            </w:r>
            <w:r w:rsidRPr="00314336">
              <w:t>och</w:t>
            </w:r>
            <w:r w:rsidRPr="00CA26F7">
              <w:rPr>
                <w:i/>
              </w:rPr>
              <w:t xml:space="preserve"> 17 </w:t>
            </w:r>
            <w:r>
              <w:rPr>
                <w:i/>
              </w:rPr>
              <w:t>§</w:t>
            </w:r>
            <w:r w:rsidRPr="00CA26F7">
              <w:rPr>
                <w:i/>
              </w:rPr>
              <w:t>§</w:t>
            </w:r>
            <w:r>
              <w:t>, 18 </w:t>
            </w:r>
            <w:r w:rsidRPr="00E0076D">
              <w:t>§ an</w:t>
            </w:r>
            <w:r>
              <w:t>dra och tredje styck</w:t>
            </w:r>
            <w:r>
              <w:softHyphen/>
              <w:t>ena samt 25 </w:t>
            </w:r>
            <w:r w:rsidRPr="00E0076D">
              <w:t>§ för en detaljplan som</w:t>
            </w:r>
          </w:p>
        </w:tc>
      </w:tr>
    </w:tbl>
    <w:p w14:paraId="35386E18" w14:textId="33E1C1FF" w:rsidR="00DE7975" w:rsidRDefault="00DE7975" w:rsidP="00DE7975">
      <w:pPr>
        <w:pStyle w:val="Brdtextmedindrag"/>
      </w:pPr>
      <w:r>
        <w:t>1. inte är förenlig med översiktsplanen eller länsstyrelsens gransknings</w:t>
      </w:r>
      <w:r>
        <w:softHyphen/>
        <w:t>yttrande enligt 3 kap. 16 §,</w:t>
      </w:r>
    </w:p>
    <w:p w14:paraId="50E45AFF" w14:textId="41017CA0" w:rsidR="00DE7975" w:rsidRDefault="00DE7975" w:rsidP="00DE7975">
      <w:pPr>
        <w:pStyle w:val="Brdtextmedindrag"/>
      </w:pPr>
      <w:r>
        <w:t>2. är av betydande intresse för allmänheten eller i övrigt av stor betyd</w:t>
      </w:r>
      <w:r>
        <w:softHyphen/>
        <w:t>else, eller</w:t>
      </w:r>
    </w:p>
    <w:p w14:paraId="6383BF07" w14:textId="77777777" w:rsidR="00DE7975" w:rsidRDefault="00DE7975" w:rsidP="00DE7975">
      <w:pPr>
        <w:pStyle w:val="Brdtextmedindrag"/>
      </w:pPr>
      <w:r>
        <w:t>3. kan antas medföra en betydande miljöpåverkan.</w:t>
      </w:r>
    </w:p>
    <w:tbl>
      <w:tblPr>
        <w:tblW w:w="5000" w:type="pct"/>
        <w:tblCellMar>
          <w:left w:w="125" w:type="dxa"/>
          <w:right w:w="125" w:type="dxa"/>
        </w:tblCellMar>
        <w:tblLook w:val="0000" w:firstRow="0" w:lastRow="0" w:firstColumn="0" w:lastColumn="0" w:noHBand="0" w:noVBand="0"/>
      </w:tblPr>
      <w:tblGrid>
        <w:gridCol w:w="2948"/>
        <w:gridCol w:w="2949"/>
      </w:tblGrid>
      <w:tr w:rsidR="00DE7975" w14:paraId="2286EEA8" w14:textId="77777777" w:rsidTr="00CA7DE3">
        <w:tc>
          <w:tcPr>
            <w:tcW w:w="2500" w:type="pct"/>
            <w:shd w:val="clear" w:color="auto" w:fill="auto"/>
            <w:tcMar>
              <w:left w:w="0" w:type="dxa"/>
            </w:tcMar>
          </w:tcPr>
          <w:p w14:paraId="504459F1" w14:textId="77777777" w:rsidR="00DE7975" w:rsidRPr="0032769D" w:rsidRDefault="00DE7975" w:rsidP="00DE7975">
            <w:pPr>
              <w:pStyle w:val="Brdtextmedindrag"/>
              <w:rPr>
                <w:i/>
              </w:rPr>
            </w:pPr>
          </w:p>
        </w:tc>
        <w:tc>
          <w:tcPr>
            <w:tcW w:w="2500" w:type="pct"/>
            <w:shd w:val="clear" w:color="auto" w:fill="auto"/>
            <w:tcMar>
              <w:right w:w="0" w:type="dxa"/>
            </w:tcMar>
          </w:tcPr>
          <w:p w14:paraId="693B49B1" w14:textId="198C4676" w:rsidR="00DE7975" w:rsidRPr="00CA26F7" w:rsidRDefault="00DE7975" w:rsidP="00DE7975">
            <w:pPr>
              <w:pStyle w:val="Brdtextmedindrag"/>
              <w:rPr>
                <w:i/>
              </w:rPr>
            </w:pPr>
            <w:r w:rsidRPr="00CA26F7">
              <w:rPr>
                <w:i/>
              </w:rPr>
              <w:t xml:space="preserve">Det utökade </w:t>
            </w:r>
            <w:r>
              <w:rPr>
                <w:i/>
              </w:rPr>
              <w:t>plan</w:t>
            </w:r>
            <w:r w:rsidRPr="00CA26F7">
              <w:rPr>
                <w:i/>
              </w:rPr>
              <w:t>förfarandet ska äv</w:t>
            </w:r>
            <w:r>
              <w:rPr>
                <w:i/>
              </w:rPr>
              <w:t xml:space="preserve">en tillämpas om </w:t>
            </w:r>
            <w:r w:rsidR="00EF2268">
              <w:rPr>
                <w:i/>
              </w:rPr>
              <w:t xml:space="preserve">den del av </w:t>
            </w:r>
            <w:r>
              <w:rPr>
                <w:i/>
              </w:rPr>
              <w:t>över</w:t>
            </w:r>
            <w:r w:rsidR="00EF2268">
              <w:rPr>
                <w:i/>
              </w:rPr>
              <w:softHyphen/>
            </w:r>
            <w:r>
              <w:rPr>
                <w:i/>
              </w:rPr>
              <w:t xml:space="preserve">siktsplanen </w:t>
            </w:r>
            <w:r w:rsidR="00EF2268">
              <w:rPr>
                <w:i/>
              </w:rPr>
              <w:t xml:space="preserve">som har betydelse för planförslaget inte är aktuell </w:t>
            </w:r>
            <w:r>
              <w:rPr>
                <w:i/>
              </w:rPr>
              <w:t>enligt 3</w:t>
            </w:r>
            <w:r w:rsidR="00EF2268">
              <w:rPr>
                <w:i/>
              </w:rPr>
              <w:t> </w:t>
            </w:r>
            <w:r>
              <w:rPr>
                <w:i/>
              </w:rPr>
              <w:t>kap. 25 § när äre</w:t>
            </w:r>
            <w:r w:rsidRPr="007C605A">
              <w:rPr>
                <w:i/>
              </w:rPr>
              <w:t>ndet</w:t>
            </w:r>
            <w:r>
              <w:rPr>
                <w:i/>
              </w:rPr>
              <w:t xml:space="preserve"> </w:t>
            </w:r>
            <w:r w:rsidRPr="007C605A">
              <w:rPr>
                <w:i/>
              </w:rPr>
              <w:t>på</w:t>
            </w:r>
            <w:r>
              <w:rPr>
                <w:i/>
              </w:rPr>
              <w:softHyphen/>
            </w:r>
            <w:r w:rsidRPr="007C605A">
              <w:rPr>
                <w:i/>
              </w:rPr>
              <w:t>börjas.</w:t>
            </w:r>
            <w:r>
              <w:rPr>
                <w:i/>
              </w:rPr>
              <w:t xml:space="preserve"> </w:t>
            </w:r>
          </w:p>
        </w:tc>
      </w:tr>
    </w:tbl>
    <w:p w14:paraId="2D7E7754" w14:textId="77777777" w:rsidR="00DE7975" w:rsidRDefault="00DE7975" w:rsidP="00DE7975">
      <w:pPr>
        <w:pStyle w:val="Brdtext"/>
        <w:jc w:val="center"/>
        <w:rPr>
          <w:b/>
        </w:rPr>
      </w:pPr>
    </w:p>
    <w:p w14:paraId="67B49240" w14:textId="77777777" w:rsidR="00DE7975" w:rsidRDefault="00DE7975" w:rsidP="00DE7975">
      <w:pPr>
        <w:pStyle w:val="Brdtext"/>
        <w:jc w:val="center"/>
      </w:pPr>
      <w:r>
        <w:t>7 a §</w:t>
      </w:r>
      <w:r>
        <w:rPr>
          <w:rStyle w:val="Fotnotsreferens"/>
        </w:rPr>
        <w:footnoteReference w:id="13"/>
      </w:r>
    </w:p>
    <w:tbl>
      <w:tblPr>
        <w:tblW w:w="5000" w:type="pct"/>
        <w:tblCellMar>
          <w:left w:w="125" w:type="dxa"/>
          <w:right w:w="125" w:type="dxa"/>
        </w:tblCellMar>
        <w:tblLook w:val="0000" w:firstRow="0" w:lastRow="0" w:firstColumn="0" w:lastColumn="0" w:noHBand="0" w:noVBand="0"/>
      </w:tblPr>
      <w:tblGrid>
        <w:gridCol w:w="2948"/>
        <w:gridCol w:w="2949"/>
      </w:tblGrid>
      <w:tr w:rsidR="00DE7975" w14:paraId="31B7B874" w14:textId="77777777" w:rsidTr="00DE7975">
        <w:tc>
          <w:tcPr>
            <w:tcW w:w="2500" w:type="pct"/>
            <w:shd w:val="clear" w:color="auto" w:fill="auto"/>
            <w:tcMar>
              <w:left w:w="0" w:type="dxa"/>
            </w:tcMar>
          </w:tcPr>
          <w:p w14:paraId="155B9F0F" w14:textId="77777777" w:rsidR="00DE7975" w:rsidRDefault="00DE7975" w:rsidP="00DE7975">
            <w:pPr>
              <w:pStyle w:val="Brdtextmedindrag"/>
            </w:pPr>
            <w:r w:rsidRPr="00B32318">
              <w:t>Särskilda bestämmelser om ett samo</w:t>
            </w:r>
            <w:r>
              <w:t xml:space="preserve">rdnat planförfarande finns i </w:t>
            </w:r>
            <w:r w:rsidRPr="00CA26F7">
              <w:rPr>
                <w:i/>
              </w:rPr>
              <w:t>11 a §</w:t>
            </w:r>
            <w:r>
              <w:t xml:space="preserve"> andra stycket, 16 och 18 a §§, 21 § andra stycket och 23 § andra stycket för </w:t>
            </w:r>
            <w:r w:rsidRPr="00E24BFB">
              <w:t>en detaljplan</w:t>
            </w:r>
            <w:r w:rsidRPr="00B32318">
              <w:t xml:space="preserve"> som är</w:t>
            </w:r>
            <w:r>
              <w:t xml:space="preserve"> </w:t>
            </w:r>
            <w:r w:rsidRPr="00E24BFB">
              <w:t>förenlig</w:t>
            </w:r>
            <w:r>
              <w:t xml:space="preserve"> med </w:t>
            </w:r>
            <w:r w:rsidRPr="00C101B2">
              <w:t>översikts</w:t>
            </w:r>
            <w:r w:rsidRPr="00C101B2">
              <w:softHyphen/>
              <w:t>planen</w:t>
            </w:r>
            <w:r w:rsidRPr="00B32318">
              <w:t xml:space="preserve"> och länsstyrelsens gransk</w:t>
            </w:r>
            <w:r>
              <w:softHyphen/>
            </w:r>
            <w:r w:rsidRPr="00B32318">
              <w:t>ningsyttrande enligt</w:t>
            </w:r>
            <w:r>
              <w:t xml:space="preserve"> 3 kap. 16 § och som enbart gäl</w:t>
            </w:r>
            <w:r w:rsidRPr="00B32318">
              <w:t>ler</w:t>
            </w:r>
          </w:p>
        </w:tc>
        <w:tc>
          <w:tcPr>
            <w:tcW w:w="2500" w:type="pct"/>
            <w:shd w:val="clear" w:color="auto" w:fill="auto"/>
            <w:tcMar>
              <w:right w:w="0" w:type="dxa"/>
            </w:tcMar>
          </w:tcPr>
          <w:p w14:paraId="76F1B4F3" w14:textId="14D3CC69" w:rsidR="00DE7975" w:rsidRDefault="00DE7975" w:rsidP="00DE7975">
            <w:pPr>
              <w:pStyle w:val="Brdtextmedindrag"/>
            </w:pPr>
            <w:r w:rsidRPr="00B32318">
              <w:t>Särskilda bestämmelser om ett samo</w:t>
            </w:r>
            <w:r>
              <w:t xml:space="preserve">rdnat planförfarande finns i </w:t>
            </w:r>
            <w:r w:rsidRPr="00CA26F7">
              <w:rPr>
                <w:i/>
              </w:rPr>
              <w:t>11 </w:t>
            </w:r>
            <w:r>
              <w:rPr>
                <w:i/>
              </w:rPr>
              <w:t>c</w:t>
            </w:r>
            <w:r w:rsidRPr="00CA26F7">
              <w:rPr>
                <w:i/>
              </w:rPr>
              <w:t> §</w:t>
            </w:r>
            <w:r>
              <w:t xml:space="preserve"> andra stycket, 16 och 18 a §§, 21 § andra stycket och 23 </w:t>
            </w:r>
            <w:r w:rsidRPr="00B32318">
              <w:t>§ andra stycket f</w:t>
            </w:r>
            <w:r>
              <w:t>ör en detalj</w:t>
            </w:r>
            <w:r w:rsidRPr="00B32318">
              <w:t xml:space="preserve">plan som är </w:t>
            </w:r>
            <w:r w:rsidRPr="00E24BFB">
              <w:t>förenlig</w:t>
            </w:r>
            <w:r w:rsidRPr="00B32318">
              <w:t xml:space="preserve"> med </w:t>
            </w:r>
            <w:r w:rsidRPr="00C101B2">
              <w:t>översikts</w:t>
            </w:r>
            <w:r w:rsidRPr="00C101B2">
              <w:softHyphen/>
              <w:t>planen</w:t>
            </w:r>
            <w:r>
              <w:t xml:space="preserve"> och läns</w:t>
            </w:r>
            <w:r w:rsidRPr="00B32318">
              <w:t>styrelse</w:t>
            </w:r>
            <w:r>
              <w:t>ns gransk</w:t>
            </w:r>
            <w:r>
              <w:softHyphen/>
              <w:t>ningsyttrande enligt 3 kap. 16 </w:t>
            </w:r>
            <w:r w:rsidRPr="00B32318">
              <w:t>§ och som e</w:t>
            </w:r>
            <w:r>
              <w:t>n</w:t>
            </w:r>
            <w:r w:rsidRPr="00B32318">
              <w:t>bart gäller</w:t>
            </w:r>
          </w:p>
        </w:tc>
      </w:tr>
    </w:tbl>
    <w:p w14:paraId="702BFC73" w14:textId="77777777" w:rsidR="00DE7975" w:rsidRDefault="00DE7975" w:rsidP="00DE7975">
      <w:pPr>
        <w:pStyle w:val="Brdtextmedindrag"/>
      </w:pPr>
      <w:r>
        <w:t>1. en verksamhet som har tillståndsprövats eller ska tillståndsprövas enligt föreskrifter som har meddelats med stöd av 9 kap. 6 § miljöbalken, eller</w:t>
      </w:r>
    </w:p>
    <w:p w14:paraId="6280BE76" w14:textId="77777777" w:rsidR="00DE7975" w:rsidRDefault="00DE7975" w:rsidP="00DE7975">
      <w:pPr>
        <w:pStyle w:val="Brdtextmedindrag"/>
      </w:pPr>
      <w:r>
        <w:t>2. en åtgärd som har prövats eller ska prövas genom upprättande och fastställande av en vägplan enligt väglagen (1971:948) eller en järn</w:t>
      </w:r>
      <w:r>
        <w:softHyphen/>
        <w:t>vägs</w:t>
      </w:r>
      <w:r>
        <w:softHyphen/>
        <w:t>plan enligt lagen (1995:1649) om byggande av järnväg.</w:t>
      </w:r>
    </w:p>
    <w:tbl>
      <w:tblPr>
        <w:tblW w:w="5000" w:type="pct"/>
        <w:tblCellMar>
          <w:left w:w="125" w:type="dxa"/>
          <w:right w:w="125" w:type="dxa"/>
        </w:tblCellMar>
        <w:tblLook w:val="0000" w:firstRow="0" w:lastRow="0" w:firstColumn="0" w:lastColumn="0" w:noHBand="0" w:noVBand="0"/>
      </w:tblPr>
      <w:tblGrid>
        <w:gridCol w:w="2948"/>
        <w:gridCol w:w="2949"/>
      </w:tblGrid>
      <w:tr w:rsidR="00DE7975" w14:paraId="53F271C0" w14:textId="77777777" w:rsidTr="00CA7DE3">
        <w:tc>
          <w:tcPr>
            <w:tcW w:w="2500" w:type="pct"/>
            <w:shd w:val="clear" w:color="auto" w:fill="auto"/>
            <w:tcMar>
              <w:left w:w="0" w:type="dxa"/>
            </w:tcMar>
          </w:tcPr>
          <w:p w14:paraId="0017AA49" w14:textId="77777777" w:rsidR="00DE7975" w:rsidRDefault="00DE7975" w:rsidP="00DE7975">
            <w:pPr>
              <w:pStyle w:val="Brdtextmedindrag"/>
            </w:pPr>
          </w:p>
        </w:tc>
        <w:tc>
          <w:tcPr>
            <w:tcW w:w="2500" w:type="pct"/>
            <w:shd w:val="clear" w:color="auto" w:fill="auto"/>
            <w:tcMar>
              <w:right w:w="0" w:type="dxa"/>
            </w:tcMar>
          </w:tcPr>
          <w:p w14:paraId="26EC57D6" w14:textId="35652D41" w:rsidR="00DE7975" w:rsidRPr="00C64ACB" w:rsidRDefault="00DE7975" w:rsidP="00DE7975">
            <w:pPr>
              <w:pStyle w:val="Brdtextmedindrag"/>
              <w:rPr>
                <w:i/>
              </w:rPr>
            </w:pPr>
            <w:r w:rsidRPr="00C64ACB">
              <w:rPr>
                <w:i/>
              </w:rPr>
              <w:t>Bestäm</w:t>
            </w:r>
            <w:r w:rsidRPr="00C64ACB">
              <w:rPr>
                <w:i/>
              </w:rPr>
              <w:softHyphen/>
              <w:t>mel</w:t>
            </w:r>
            <w:r w:rsidRPr="00C64ACB">
              <w:rPr>
                <w:i/>
              </w:rPr>
              <w:softHyphen/>
              <w:t>serna om ett sam</w:t>
            </w:r>
            <w:r>
              <w:rPr>
                <w:i/>
              </w:rPr>
              <w:softHyphen/>
            </w:r>
            <w:r w:rsidRPr="00C64ACB">
              <w:rPr>
                <w:i/>
              </w:rPr>
              <w:t>ord</w:t>
            </w:r>
            <w:r>
              <w:rPr>
                <w:i/>
              </w:rPr>
              <w:softHyphen/>
            </w:r>
            <w:r w:rsidRPr="00C64ACB">
              <w:rPr>
                <w:i/>
              </w:rPr>
              <w:t>nat planförfaran</w:t>
            </w:r>
            <w:r w:rsidRPr="00C64ACB">
              <w:rPr>
                <w:i/>
              </w:rPr>
              <w:softHyphen/>
              <w:t xml:space="preserve">de är endast </w:t>
            </w:r>
            <w:r w:rsidRPr="00C64ACB">
              <w:rPr>
                <w:i/>
                <w:noProof/>
              </w:rPr>
              <w:t>till</w:t>
            </w:r>
            <w:r>
              <w:rPr>
                <w:i/>
                <w:noProof/>
              </w:rPr>
              <w:softHyphen/>
              <w:t>läm</w:t>
            </w:r>
            <w:r w:rsidRPr="00C64ACB">
              <w:rPr>
                <w:i/>
                <w:noProof/>
              </w:rPr>
              <w:t>pli</w:t>
            </w:r>
            <w:r>
              <w:rPr>
                <w:i/>
                <w:noProof/>
              </w:rPr>
              <w:t>g</w:t>
            </w:r>
            <w:r w:rsidRPr="00C64ACB">
              <w:rPr>
                <w:i/>
                <w:noProof/>
              </w:rPr>
              <w:t>a</w:t>
            </w:r>
            <w:r w:rsidRPr="00C64ACB">
              <w:rPr>
                <w:i/>
              </w:rPr>
              <w:t xml:space="preserve"> om </w:t>
            </w:r>
            <w:r w:rsidR="00EF2268">
              <w:rPr>
                <w:i/>
              </w:rPr>
              <w:t xml:space="preserve">den del av </w:t>
            </w:r>
            <w:r w:rsidRPr="00C64ACB">
              <w:rPr>
                <w:i/>
              </w:rPr>
              <w:t>över</w:t>
            </w:r>
            <w:r w:rsidRPr="00C64ACB">
              <w:rPr>
                <w:i/>
              </w:rPr>
              <w:softHyphen/>
              <w:t>sikts</w:t>
            </w:r>
            <w:r w:rsidRPr="00C64ACB">
              <w:rPr>
                <w:i/>
              </w:rPr>
              <w:softHyphen/>
            </w:r>
            <w:r>
              <w:rPr>
                <w:i/>
              </w:rPr>
              <w:t>planen</w:t>
            </w:r>
            <w:r w:rsidRPr="00C64ACB">
              <w:rPr>
                <w:i/>
                <w:spacing w:val="-2"/>
              </w:rPr>
              <w:t xml:space="preserve"> </w:t>
            </w:r>
            <w:r w:rsidR="00EF2268">
              <w:rPr>
                <w:i/>
                <w:spacing w:val="-2"/>
              </w:rPr>
              <w:t>som har betydelse för plan</w:t>
            </w:r>
            <w:r w:rsidR="00EF2268">
              <w:rPr>
                <w:i/>
                <w:spacing w:val="-2"/>
              </w:rPr>
              <w:softHyphen/>
              <w:t xml:space="preserve">förslaget är aktuell </w:t>
            </w:r>
            <w:r w:rsidRPr="00C64ACB">
              <w:rPr>
                <w:i/>
                <w:spacing w:val="-2"/>
              </w:rPr>
              <w:t>enligt 3 kap. 25 §</w:t>
            </w:r>
            <w:r>
              <w:rPr>
                <w:i/>
              </w:rPr>
              <w:t xml:space="preserve"> </w:t>
            </w:r>
            <w:r w:rsidRPr="00C64ACB">
              <w:rPr>
                <w:i/>
                <w:spacing w:val="-2"/>
              </w:rPr>
              <w:t xml:space="preserve">när </w:t>
            </w:r>
            <w:r w:rsidRPr="00C64ACB">
              <w:rPr>
                <w:i/>
              </w:rPr>
              <w:t>ären</w:t>
            </w:r>
            <w:r w:rsidRPr="00C64ACB">
              <w:rPr>
                <w:i/>
              </w:rPr>
              <w:softHyphen/>
              <w:t>det påbörjas.</w:t>
            </w:r>
          </w:p>
        </w:tc>
      </w:tr>
    </w:tbl>
    <w:p w14:paraId="1702C565" w14:textId="77777777" w:rsidR="00DE7975" w:rsidRPr="00B32318" w:rsidRDefault="00DE7975" w:rsidP="00DE7975">
      <w:pPr>
        <w:pStyle w:val="Brdtextmedindrag"/>
      </w:pPr>
    </w:p>
    <w:p w14:paraId="5A2F4814" w14:textId="77777777" w:rsidR="00DE7975" w:rsidRDefault="00DE7975" w:rsidP="00DE7975">
      <w:pPr>
        <w:pStyle w:val="Brdtext"/>
        <w:keepNext/>
        <w:jc w:val="center"/>
      </w:pPr>
      <w:r>
        <w:t>11 §</w:t>
      </w:r>
      <w:r>
        <w:rPr>
          <w:rStyle w:val="Fotnotsreferens"/>
        </w:rPr>
        <w:footnoteReference w:id="14"/>
      </w:r>
    </w:p>
    <w:p w14:paraId="62ECFD0F" w14:textId="77777777" w:rsidR="00DE7975" w:rsidRDefault="00DE7975" w:rsidP="00DE7975">
      <w:pPr>
        <w:pStyle w:val="Brdtextmedindrag"/>
      </w:pPr>
      <w:r>
        <w:t xml:space="preserve">I arbetet med att ta fram ett program enligt 10 § eller ett förslag till en detaljplan ska kommunen samråda med </w:t>
      </w:r>
    </w:p>
    <w:p w14:paraId="38B50177" w14:textId="77777777" w:rsidR="00DE7975" w:rsidRDefault="00DE7975" w:rsidP="00DE7975">
      <w:pPr>
        <w:pStyle w:val="Brdtextmedindrag"/>
      </w:pPr>
      <w:r>
        <w:t>1. länsstyrelsen, lantmäterimyndigheten och de kommuner som berörs,</w:t>
      </w:r>
    </w:p>
    <w:p w14:paraId="130603FB" w14:textId="77777777" w:rsidR="00DE7975" w:rsidRDefault="00DE7975" w:rsidP="00DE7975">
      <w:pPr>
        <w:pStyle w:val="Brdtextmedindrag"/>
      </w:pPr>
      <w:r>
        <w:t>2. de kända sakägarna och de kända bostadsrättshavare, hyresgäster och boende som berörs,</w:t>
      </w:r>
    </w:p>
    <w:p w14:paraId="68D36E2D" w14:textId="77777777" w:rsidR="00DE7975" w:rsidRDefault="00DE7975" w:rsidP="00DE7975">
      <w:pPr>
        <w:pStyle w:val="Brdtextmedindrag"/>
      </w:pPr>
      <w:r>
        <w:t>3. de kända organisationer av hyresgäster som har avtal om förhand</w:t>
      </w:r>
      <w:r>
        <w:softHyphen/>
        <w:t>lings</w:t>
      </w:r>
      <w:r>
        <w:softHyphen/>
        <w:t>ordning för en berörd fastighet eller, om någon förhandlingsordning inte gäller, som är anslutna till en riksorganisation inom vars verksamhets</w:t>
      </w:r>
      <w:r>
        <w:softHyphen/>
        <w:t>område en berörd fastighet är belägen, och</w:t>
      </w:r>
    </w:p>
    <w:p w14:paraId="1236A4D1" w14:textId="77777777" w:rsidR="00DE7975" w:rsidRDefault="00DE7975" w:rsidP="00DE7975">
      <w:pPr>
        <w:pStyle w:val="Brdtextmedindrag"/>
      </w:pPr>
      <w:r>
        <w:t>4. de myndigheter, sammanslutningar och enskilda i övrigt som har ett väsentligt intresse av förslaget.</w:t>
      </w:r>
    </w:p>
    <w:p w14:paraId="555DB20D" w14:textId="77777777" w:rsidR="00DE7975" w:rsidRDefault="00DE7975" w:rsidP="00DE7975">
      <w:pPr>
        <w:pStyle w:val="Brdtextmedindrag"/>
      </w:pPr>
      <w:r>
        <w:t>Kommunen behöver dock inte samråda med bostadsrättshavare, hyres</w:t>
      </w:r>
      <w:r>
        <w:softHyphen/>
        <w:t>gäster, boende eller organisationer av hyresgäster, om det är uppenbart att förslaget saknar betydelse för dem.</w:t>
      </w:r>
    </w:p>
    <w:p w14:paraId="06848B8C" w14:textId="77777777" w:rsidR="00DE7975" w:rsidRPr="00B32318" w:rsidRDefault="00DE7975" w:rsidP="00DE7975">
      <w:pPr>
        <w:pStyle w:val="Brdtextmedindrag"/>
      </w:pPr>
      <w:r>
        <w:t>För samråd enligt första stycket 2–4 är det tillräckligt att kommunen ger tillfälle till samråd.</w:t>
      </w:r>
    </w:p>
    <w:tbl>
      <w:tblPr>
        <w:tblW w:w="5000" w:type="pct"/>
        <w:tblCellMar>
          <w:left w:w="125" w:type="dxa"/>
          <w:right w:w="125" w:type="dxa"/>
        </w:tblCellMar>
        <w:tblLook w:val="0000" w:firstRow="0" w:lastRow="0" w:firstColumn="0" w:lastColumn="0" w:noHBand="0" w:noVBand="0"/>
      </w:tblPr>
      <w:tblGrid>
        <w:gridCol w:w="2948"/>
        <w:gridCol w:w="2949"/>
      </w:tblGrid>
      <w:tr w:rsidR="00DE7975" w14:paraId="078BC531" w14:textId="77777777" w:rsidTr="00DE7975">
        <w:tc>
          <w:tcPr>
            <w:tcW w:w="2500" w:type="pct"/>
            <w:shd w:val="clear" w:color="auto" w:fill="auto"/>
            <w:tcMar>
              <w:left w:w="0" w:type="dxa"/>
            </w:tcMar>
          </w:tcPr>
          <w:p w14:paraId="25EA1FC6" w14:textId="77777777" w:rsidR="00DE7975" w:rsidRPr="00B32318" w:rsidRDefault="00DE7975" w:rsidP="00DE7975">
            <w:pPr>
              <w:pStyle w:val="Brdtextmedindrag"/>
              <w:rPr>
                <w:i/>
              </w:rPr>
            </w:pPr>
            <w:r w:rsidRPr="00B32318">
              <w:rPr>
                <w:i/>
              </w:rPr>
              <w:t>Krävs sådant samråd som avses i 6 kap. 6 eller 9 och 10 §§ miljö</w:t>
            </w:r>
            <w:r w:rsidRPr="00B32318">
              <w:rPr>
                <w:i/>
              </w:rPr>
              <w:softHyphen/>
              <w:t>balken, ska samrådet enligt första stycket genomföras så att det upp</w:t>
            </w:r>
            <w:r>
              <w:rPr>
                <w:i/>
              </w:rPr>
              <w:softHyphen/>
            </w:r>
            <w:r w:rsidRPr="00B32318">
              <w:rPr>
                <w:i/>
              </w:rPr>
              <w:t>fyller kraven om samråd i nämnda bestämmelser. Trots det som sägs där om samråd med andra myndig</w:t>
            </w:r>
            <w:r>
              <w:rPr>
                <w:i/>
              </w:rPr>
              <w:softHyphen/>
            </w:r>
            <w:r w:rsidRPr="00B32318">
              <w:rPr>
                <w:i/>
              </w:rPr>
              <w:t>heter som på grund av sitt särskilda miljöansvar kan antas bli berörda av planen eller program</w:t>
            </w:r>
            <w:r w:rsidRPr="00B32318">
              <w:rPr>
                <w:i/>
              </w:rPr>
              <w:softHyphen/>
              <w:t>met, ska kommunen i fråga om statliga myn</w:t>
            </w:r>
            <w:r>
              <w:rPr>
                <w:i/>
              </w:rPr>
              <w:softHyphen/>
            </w:r>
            <w:r w:rsidRPr="00B32318">
              <w:rPr>
                <w:i/>
              </w:rPr>
              <w:t>digheter enbart samråda med läns</w:t>
            </w:r>
            <w:r>
              <w:rPr>
                <w:i/>
              </w:rPr>
              <w:softHyphen/>
            </w:r>
            <w:r w:rsidRPr="00B32318">
              <w:rPr>
                <w:i/>
              </w:rPr>
              <w:t>styrelsen.</w:t>
            </w:r>
          </w:p>
        </w:tc>
        <w:tc>
          <w:tcPr>
            <w:tcW w:w="2500" w:type="pct"/>
            <w:shd w:val="clear" w:color="auto" w:fill="auto"/>
            <w:tcMar>
              <w:right w:w="0" w:type="dxa"/>
            </w:tcMar>
          </w:tcPr>
          <w:p w14:paraId="21D1C553" w14:textId="77777777" w:rsidR="00DE7975" w:rsidRDefault="00DE7975" w:rsidP="00DE7975">
            <w:pPr>
              <w:pStyle w:val="Brdtextmedindrag"/>
            </w:pPr>
          </w:p>
        </w:tc>
      </w:tr>
    </w:tbl>
    <w:p w14:paraId="18189995" w14:textId="77777777" w:rsidR="00DE7975" w:rsidRDefault="00DE7975" w:rsidP="00DE7975">
      <w:pPr>
        <w:pStyle w:val="Brdtext"/>
      </w:pPr>
    </w:p>
    <w:tbl>
      <w:tblPr>
        <w:tblW w:w="5000" w:type="pct"/>
        <w:tblCellMar>
          <w:left w:w="125" w:type="dxa"/>
          <w:right w:w="125" w:type="dxa"/>
        </w:tblCellMar>
        <w:tblLook w:val="0000" w:firstRow="0" w:lastRow="0" w:firstColumn="0" w:lastColumn="0" w:noHBand="0" w:noVBand="0"/>
      </w:tblPr>
      <w:tblGrid>
        <w:gridCol w:w="2948"/>
        <w:gridCol w:w="2949"/>
      </w:tblGrid>
      <w:tr w:rsidR="00DE7975" w14:paraId="3D2BFC26" w14:textId="77777777" w:rsidTr="00DE7975">
        <w:tc>
          <w:tcPr>
            <w:tcW w:w="2500" w:type="pct"/>
            <w:shd w:val="clear" w:color="auto" w:fill="auto"/>
            <w:tcMar>
              <w:left w:w="0" w:type="dxa"/>
            </w:tcMar>
          </w:tcPr>
          <w:p w14:paraId="2CE02E96" w14:textId="77777777" w:rsidR="00DE7975" w:rsidRPr="00B32318" w:rsidRDefault="00DE7975" w:rsidP="00DE7975">
            <w:pPr>
              <w:pStyle w:val="Brdtextmedindrag"/>
              <w:rPr>
                <w:i/>
              </w:rPr>
            </w:pPr>
          </w:p>
        </w:tc>
        <w:tc>
          <w:tcPr>
            <w:tcW w:w="2500" w:type="pct"/>
            <w:shd w:val="clear" w:color="auto" w:fill="auto"/>
            <w:tcMar>
              <w:right w:w="0" w:type="dxa"/>
            </w:tcMar>
          </w:tcPr>
          <w:p w14:paraId="2F67F1FB" w14:textId="77777777" w:rsidR="00DE7975" w:rsidRPr="009A5B4E" w:rsidRDefault="00DE7975" w:rsidP="00DE7975">
            <w:pPr>
              <w:pStyle w:val="Brdtext"/>
              <w:rPr>
                <w:i/>
              </w:rPr>
            </w:pPr>
            <w:r w:rsidRPr="009A5B4E">
              <w:rPr>
                <w:i/>
              </w:rPr>
              <w:t>11 a §</w:t>
            </w:r>
          </w:p>
          <w:p w14:paraId="41BAFA95" w14:textId="77777777" w:rsidR="00DE7975" w:rsidRPr="009A5B4E" w:rsidRDefault="00DE7975" w:rsidP="00DE7975">
            <w:pPr>
              <w:pStyle w:val="Brdtextmedindrag"/>
              <w:rPr>
                <w:i/>
              </w:rPr>
            </w:pPr>
            <w:r w:rsidRPr="009A5B4E">
              <w:rPr>
                <w:i/>
              </w:rPr>
              <w:t xml:space="preserve">Inom ramen för samrådet enligt 11 § ska kommunen </w:t>
            </w:r>
            <w:r w:rsidRPr="00E179FC">
              <w:rPr>
                <w:i/>
              </w:rPr>
              <w:t>undersöka om genomförandet a</w:t>
            </w:r>
            <w:r w:rsidRPr="009E3884">
              <w:rPr>
                <w:i/>
              </w:rPr>
              <w:t>v detaljplanen kan antas medföra en betydande miljö</w:t>
            </w:r>
            <w:r w:rsidRPr="009A5B4E">
              <w:rPr>
                <w:i/>
              </w:rPr>
              <w:softHyphen/>
              <w:t>påverkan. Under</w:t>
            </w:r>
            <w:r w:rsidRPr="009A5B4E">
              <w:rPr>
                <w:i/>
              </w:rPr>
              <w:softHyphen/>
              <w:t>sökningen ska ske på det sätt som anges i 6 kap. 6 § miljöbalken och föreskrifter som regeringen har med</w:t>
            </w:r>
            <w:r w:rsidRPr="00B94902">
              <w:rPr>
                <w:i/>
              </w:rPr>
              <w:t>delat i anslut</w:t>
            </w:r>
            <w:r>
              <w:rPr>
                <w:i/>
              </w:rPr>
              <w:softHyphen/>
            </w:r>
            <w:r w:rsidRPr="009A5B4E">
              <w:rPr>
                <w:i/>
              </w:rPr>
              <w:t>ning till den bestämmelsen</w:t>
            </w:r>
            <w:r w:rsidRPr="0038785C">
              <w:rPr>
                <w:i/>
              </w:rPr>
              <w:t>.</w:t>
            </w:r>
            <w:r w:rsidRPr="00321231">
              <w:rPr>
                <w:i/>
              </w:rPr>
              <w:t xml:space="preserve"> </w:t>
            </w:r>
          </w:p>
        </w:tc>
      </w:tr>
      <w:tr w:rsidR="00DE7975" w14:paraId="2E322859" w14:textId="77777777" w:rsidTr="00DE7975">
        <w:tc>
          <w:tcPr>
            <w:tcW w:w="2500" w:type="pct"/>
            <w:shd w:val="clear" w:color="auto" w:fill="auto"/>
            <w:tcMar>
              <w:left w:w="0" w:type="dxa"/>
            </w:tcMar>
          </w:tcPr>
          <w:p w14:paraId="5B75055C" w14:textId="77777777" w:rsidR="00DE7975" w:rsidRPr="00B32318" w:rsidRDefault="00DE7975" w:rsidP="00DE7975">
            <w:pPr>
              <w:pStyle w:val="Brdtextmedindrag"/>
              <w:rPr>
                <w:i/>
              </w:rPr>
            </w:pPr>
          </w:p>
        </w:tc>
        <w:tc>
          <w:tcPr>
            <w:tcW w:w="2500" w:type="pct"/>
            <w:shd w:val="clear" w:color="auto" w:fill="auto"/>
            <w:tcMar>
              <w:right w:w="0" w:type="dxa"/>
            </w:tcMar>
          </w:tcPr>
          <w:p w14:paraId="335B862B" w14:textId="77777777" w:rsidR="00DE7975" w:rsidRDefault="00DE7975" w:rsidP="00DE7975">
            <w:pPr>
              <w:pStyle w:val="Brdtextmedindrag"/>
              <w:rPr>
                <w:i/>
              </w:rPr>
            </w:pPr>
            <w:r>
              <w:rPr>
                <w:i/>
              </w:rPr>
              <w:t>K</w:t>
            </w:r>
            <w:r w:rsidRPr="002C1709">
              <w:rPr>
                <w:i/>
              </w:rPr>
              <w:t>ommunen ska efter under</w:t>
            </w:r>
            <w:r>
              <w:rPr>
                <w:i/>
              </w:rPr>
              <w:softHyphen/>
            </w:r>
            <w:r w:rsidRPr="002C1709">
              <w:rPr>
                <w:i/>
              </w:rPr>
              <w:t>sök</w:t>
            </w:r>
            <w:r>
              <w:rPr>
                <w:i/>
              </w:rPr>
              <w:softHyphen/>
            </w:r>
            <w:r w:rsidRPr="002C1709">
              <w:rPr>
                <w:i/>
              </w:rPr>
              <w:t xml:space="preserve">ningen </w:t>
            </w:r>
            <w:r>
              <w:rPr>
                <w:i/>
              </w:rPr>
              <w:t xml:space="preserve">avgöra frågan </w:t>
            </w:r>
            <w:r w:rsidRPr="002C1709">
              <w:rPr>
                <w:i/>
              </w:rPr>
              <w:t xml:space="preserve">i ett särskilt beslut </w:t>
            </w:r>
            <w:r>
              <w:rPr>
                <w:i/>
              </w:rPr>
              <w:t>på det sätt och med det inne</w:t>
            </w:r>
            <w:r>
              <w:rPr>
                <w:i/>
              </w:rPr>
              <w:softHyphen/>
              <w:t>håll som anges i 6 kap. 7 § första och andra styckena miljöbalken.</w:t>
            </w:r>
          </w:p>
          <w:p w14:paraId="5937011A" w14:textId="77777777" w:rsidR="00DE7975" w:rsidRPr="00B32318" w:rsidRDefault="00DE7975" w:rsidP="00DE7975">
            <w:pPr>
              <w:pStyle w:val="Brdtextmedindrag"/>
              <w:rPr>
                <w:i/>
              </w:rPr>
            </w:pPr>
            <w:r>
              <w:rPr>
                <w:i/>
              </w:rPr>
              <w:t>Kraven enligt f</w:t>
            </w:r>
            <w:r w:rsidRPr="00B32318">
              <w:rPr>
                <w:i/>
              </w:rPr>
              <w:t xml:space="preserve">örsta </w:t>
            </w:r>
            <w:r>
              <w:rPr>
                <w:i/>
              </w:rPr>
              <w:t xml:space="preserve">och andra </w:t>
            </w:r>
            <w:r w:rsidRPr="00B32318">
              <w:rPr>
                <w:i/>
              </w:rPr>
              <w:t>stycke</w:t>
            </w:r>
            <w:r>
              <w:rPr>
                <w:i/>
              </w:rPr>
              <w:t>na</w:t>
            </w:r>
            <w:r w:rsidRPr="00B32318">
              <w:rPr>
                <w:i/>
              </w:rPr>
              <w:t xml:space="preserve"> gäller inte om frågan om be</w:t>
            </w:r>
            <w:r>
              <w:rPr>
                <w:i/>
              </w:rPr>
              <w:softHyphen/>
            </w:r>
            <w:r w:rsidRPr="00B32318">
              <w:rPr>
                <w:i/>
              </w:rPr>
              <w:t>ty</w:t>
            </w:r>
            <w:r>
              <w:rPr>
                <w:i/>
              </w:rPr>
              <w:softHyphen/>
            </w:r>
            <w:r w:rsidRPr="00B32318">
              <w:rPr>
                <w:i/>
              </w:rPr>
              <w:t>dande m</w:t>
            </w:r>
            <w:r>
              <w:rPr>
                <w:i/>
              </w:rPr>
              <w:t>iljö</w:t>
            </w:r>
            <w:r>
              <w:rPr>
                <w:i/>
              </w:rPr>
              <w:softHyphen/>
              <w:t>påver</w:t>
            </w:r>
            <w:r>
              <w:rPr>
                <w:i/>
              </w:rPr>
              <w:softHyphen/>
              <w:t>kan redan är av</w:t>
            </w:r>
            <w:r>
              <w:rPr>
                <w:i/>
              </w:rPr>
              <w:softHyphen/>
              <w:t>gjord i före</w:t>
            </w:r>
            <w:r w:rsidRPr="00B32318">
              <w:rPr>
                <w:i/>
              </w:rPr>
              <w:t>skrifter som regering</w:t>
            </w:r>
            <w:r>
              <w:rPr>
                <w:i/>
              </w:rPr>
              <w:softHyphen/>
            </w:r>
            <w:r w:rsidRPr="00B32318">
              <w:rPr>
                <w:i/>
              </w:rPr>
              <w:t>en har meddelat med stöd av 6</w:t>
            </w:r>
            <w:r>
              <w:rPr>
                <w:i/>
              </w:rPr>
              <w:t> </w:t>
            </w:r>
            <w:r w:rsidRPr="00B32318">
              <w:rPr>
                <w:i/>
              </w:rPr>
              <w:t>kap. 4</w:t>
            </w:r>
            <w:r>
              <w:rPr>
                <w:i/>
              </w:rPr>
              <w:t> </w:t>
            </w:r>
            <w:r w:rsidRPr="00B32318">
              <w:rPr>
                <w:i/>
              </w:rPr>
              <w:t>§ miljöbalken</w:t>
            </w:r>
            <w:r>
              <w:rPr>
                <w:i/>
              </w:rPr>
              <w:t xml:space="preserve"> eller om planen omfattas av undan</w:t>
            </w:r>
            <w:r>
              <w:rPr>
                <w:i/>
              </w:rPr>
              <w:softHyphen/>
              <w:t>taget i 6 kap. 3 § andra stycket 1 samma balk</w:t>
            </w:r>
            <w:r w:rsidRPr="00B32318">
              <w:rPr>
                <w:i/>
              </w:rPr>
              <w:t>.</w:t>
            </w:r>
          </w:p>
        </w:tc>
      </w:tr>
    </w:tbl>
    <w:p w14:paraId="5542B95E" w14:textId="77777777" w:rsidR="00DE7975" w:rsidRDefault="00DE7975" w:rsidP="00DE7975">
      <w:pPr>
        <w:pStyle w:val="Brdtext"/>
        <w:keepNext/>
      </w:pPr>
    </w:p>
    <w:tbl>
      <w:tblPr>
        <w:tblW w:w="5000" w:type="pct"/>
        <w:tblCellMar>
          <w:left w:w="125" w:type="dxa"/>
          <w:right w:w="125" w:type="dxa"/>
        </w:tblCellMar>
        <w:tblLook w:val="0000" w:firstRow="0" w:lastRow="0" w:firstColumn="0" w:lastColumn="0" w:noHBand="0" w:noVBand="0"/>
      </w:tblPr>
      <w:tblGrid>
        <w:gridCol w:w="2948"/>
        <w:gridCol w:w="2949"/>
      </w:tblGrid>
      <w:tr w:rsidR="00DE7975" w14:paraId="4330CB31" w14:textId="77777777" w:rsidTr="00CA7DE3">
        <w:trPr>
          <w:cantSplit/>
        </w:trPr>
        <w:tc>
          <w:tcPr>
            <w:tcW w:w="2500" w:type="pct"/>
            <w:shd w:val="clear" w:color="auto" w:fill="auto"/>
            <w:tcMar>
              <w:left w:w="0" w:type="dxa"/>
            </w:tcMar>
          </w:tcPr>
          <w:p w14:paraId="7CC1E9EB" w14:textId="77777777" w:rsidR="00DE7975" w:rsidRDefault="00DE7975" w:rsidP="00DE7975">
            <w:pPr>
              <w:pStyle w:val="Brdtextmedindrag"/>
            </w:pPr>
          </w:p>
        </w:tc>
        <w:tc>
          <w:tcPr>
            <w:tcW w:w="2500" w:type="pct"/>
            <w:shd w:val="clear" w:color="auto" w:fill="auto"/>
            <w:tcMar>
              <w:right w:w="0" w:type="dxa"/>
            </w:tcMar>
          </w:tcPr>
          <w:p w14:paraId="3637D5E8" w14:textId="77777777" w:rsidR="00DE7975" w:rsidRPr="00FC2890" w:rsidRDefault="00DE7975" w:rsidP="00DE7975">
            <w:pPr>
              <w:pStyle w:val="Brdtext"/>
              <w:rPr>
                <w:rFonts w:asciiTheme="minorHAnsi" w:hAnsiTheme="minorHAnsi"/>
                <w:i/>
                <w:sz w:val="22"/>
              </w:rPr>
            </w:pPr>
            <w:r w:rsidRPr="00FC2890">
              <w:rPr>
                <w:i/>
              </w:rPr>
              <w:t>11 b §</w:t>
            </w:r>
          </w:p>
          <w:p w14:paraId="171607AA" w14:textId="77777777" w:rsidR="00DE7975" w:rsidRPr="00573791" w:rsidRDefault="00DE7975" w:rsidP="00DE7975">
            <w:pPr>
              <w:pStyle w:val="Brdtextmedindrag"/>
              <w:rPr>
                <w:i/>
              </w:rPr>
            </w:pPr>
            <w:r w:rsidRPr="00B32318">
              <w:rPr>
                <w:i/>
              </w:rPr>
              <w:t xml:space="preserve">Om </w:t>
            </w:r>
            <w:r>
              <w:rPr>
                <w:i/>
              </w:rPr>
              <w:t>genomförandet av detalj</w:t>
            </w:r>
            <w:r>
              <w:rPr>
                <w:i/>
              </w:rPr>
              <w:softHyphen/>
            </w:r>
            <w:r w:rsidRPr="00B32318">
              <w:rPr>
                <w:i/>
              </w:rPr>
              <w:t>planen kan antas med</w:t>
            </w:r>
            <w:r>
              <w:rPr>
                <w:i/>
              </w:rPr>
              <w:softHyphen/>
            </w:r>
            <w:r w:rsidRPr="00B32318">
              <w:rPr>
                <w:i/>
              </w:rPr>
              <w:t>föra en betyd</w:t>
            </w:r>
            <w:r>
              <w:rPr>
                <w:i/>
              </w:rPr>
              <w:softHyphen/>
            </w:r>
            <w:r w:rsidRPr="00B32318">
              <w:rPr>
                <w:i/>
              </w:rPr>
              <w:t>ande miljö</w:t>
            </w:r>
            <w:r>
              <w:rPr>
                <w:i/>
              </w:rPr>
              <w:softHyphen/>
            </w:r>
            <w:r w:rsidRPr="00B32318">
              <w:rPr>
                <w:i/>
              </w:rPr>
              <w:t>på</w:t>
            </w:r>
            <w:r>
              <w:rPr>
                <w:i/>
              </w:rPr>
              <w:softHyphen/>
            </w:r>
            <w:r w:rsidRPr="00B32318">
              <w:rPr>
                <w:i/>
              </w:rPr>
              <w:t>verkan, ska kom</w:t>
            </w:r>
            <w:r>
              <w:rPr>
                <w:i/>
              </w:rPr>
              <w:softHyphen/>
            </w:r>
            <w:r w:rsidRPr="00B32318">
              <w:rPr>
                <w:i/>
              </w:rPr>
              <w:t>mu</w:t>
            </w:r>
            <w:r>
              <w:rPr>
                <w:i/>
              </w:rPr>
              <w:softHyphen/>
            </w:r>
            <w:r w:rsidRPr="00B32318">
              <w:rPr>
                <w:i/>
              </w:rPr>
              <w:t>nen inom ramen för sam</w:t>
            </w:r>
            <w:r w:rsidRPr="00B32318">
              <w:rPr>
                <w:i/>
              </w:rPr>
              <w:softHyphen/>
              <w:t>rådet enligt 11</w:t>
            </w:r>
            <w:r>
              <w:rPr>
                <w:i/>
              </w:rPr>
              <w:t> </w:t>
            </w:r>
            <w:r w:rsidRPr="00B32318">
              <w:rPr>
                <w:i/>
              </w:rPr>
              <w:t xml:space="preserve">§ även </w:t>
            </w:r>
            <w:r>
              <w:rPr>
                <w:i/>
              </w:rPr>
              <w:t>upp</w:t>
            </w:r>
            <w:r>
              <w:rPr>
                <w:i/>
              </w:rPr>
              <w:softHyphen/>
              <w:t>fylla kraven på av</w:t>
            </w:r>
            <w:r>
              <w:rPr>
                <w:i/>
              </w:rPr>
              <w:softHyphen/>
              <w:t>gränsnings</w:t>
            </w:r>
            <w:r>
              <w:rPr>
                <w:i/>
              </w:rPr>
              <w:softHyphen/>
            </w:r>
            <w:r w:rsidRPr="00B32318">
              <w:rPr>
                <w:i/>
              </w:rPr>
              <w:t>sam</w:t>
            </w:r>
            <w:r>
              <w:rPr>
                <w:i/>
              </w:rPr>
              <w:softHyphen/>
            </w:r>
            <w:r w:rsidRPr="00B32318">
              <w:rPr>
                <w:i/>
              </w:rPr>
              <w:t>råd i 6 kap. 9 och 10 §§ miljö</w:t>
            </w:r>
            <w:r>
              <w:rPr>
                <w:i/>
              </w:rPr>
              <w:softHyphen/>
            </w:r>
            <w:r w:rsidRPr="00B32318">
              <w:rPr>
                <w:i/>
              </w:rPr>
              <w:t xml:space="preserve">balken. </w:t>
            </w:r>
          </w:p>
        </w:tc>
      </w:tr>
      <w:tr w:rsidR="00DE7975" w14:paraId="21EEF813" w14:textId="77777777" w:rsidTr="00CA7DE3">
        <w:trPr>
          <w:cantSplit/>
        </w:trPr>
        <w:tc>
          <w:tcPr>
            <w:tcW w:w="2500" w:type="pct"/>
            <w:shd w:val="clear" w:color="auto" w:fill="auto"/>
            <w:tcMar>
              <w:left w:w="0" w:type="dxa"/>
            </w:tcMar>
          </w:tcPr>
          <w:p w14:paraId="41EFE6C0" w14:textId="77777777" w:rsidR="00DE7975" w:rsidRPr="00573791" w:rsidRDefault="00DE7975" w:rsidP="00DE7975">
            <w:pPr>
              <w:pStyle w:val="Brdtextmedindrag"/>
              <w:rPr>
                <w:i/>
              </w:rPr>
            </w:pPr>
          </w:p>
        </w:tc>
        <w:tc>
          <w:tcPr>
            <w:tcW w:w="2500" w:type="pct"/>
            <w:shd w:val="clear" w:color="auto" w:fill="auto"/>
            <w:tcMar>
              <w:right w:w="0" w:type="dxa"/>
            </w:tcMar>
          </w:tcPr>
          <w:p w14:paraId="2B742653" w14:textId="0585D5C8" w:rsidR="00DE7975" w:rsidRPr="00B32318" w:rsidRDefault="00DE7975" w:rsidP="00DE7975">
            <w:pPr>
              <w:pStyle w:val="Brdtextmedindrag"/>
              <w:rPr>
                <w:i/>
              </w:rPr>
            </w:pPr>
            <w:r w:rsidRPr="00B32318">
              <w:rPr>
                <w:i/>
              </w:rPr>
              <w:t>Trots det som sägs i 6 kap. 6 och 10 §§ miljöbalken om samråd med andra myndigheter som på grund av sitt särskilda miljöansvar kan antas bli berörda av planen, ska kommunen i fråga om statliga myn</w:t>
            </w:r>
            <w:r w:rsidR="00EF2268">
              <w:rPr>
                <w:i/>
              </w:rPr>
              <w:softHyphen/>
            </w:r>
            <w:r w:rsidRPr="00B32318">
              <w:rPr>
                <w:i/>
              </w:rPr>
              <w:t>digheter en</w:t>
            </w:r>
            <w:r>
              <w:rPr>
                <w:i/>
              </w:rPr>
              <w:softHyphen/>
            </w:r>
            <w:r w:rsidRPr="00B32318">
              <w:rPr>
                <w:i/>
              </w:rPr>
              <w:t>bart sam</w:t>
            </w:r>
            <w:r>
              <w:rPr>
                <w:i/>
              </w:rPr>
              <w:softHyphen/>
            </w:r>
            <w:r w:rsidRPr="00B32318">
              <w:rPr>
                <w:i/>
              </w:rPr>
              <w:t>råda med läns</w:t>
            </w:r>
            <w:r w:rsidR="00EF2268">
              <w:rPr>
                <w:i/>
              </w:rPr>
              <w:softHyphen/>
            </w:r>
            <w:r w:rsidRPr="00B32318">
              <w:rPr>
                <w:i/>
              </w:rPr>
              <w:t>styrelsen.</w:t>
            </w:r>
          </w:p>
        </w:tc>
      </w:tr>
    </w:tbl>
    <w:p w14:paraId="67AFB409" w14:textId="77777777" w:rsidR="00DE7975" w:rsidRDefault="00DE7975" w:rsidP="00DE7975">
      <w:pPr>
        <w:pStyle w:val="Brdtext"/>
        <w:keepNext/>
        <w:jc w:val="center"/>
      </w:pPr>
    </w:p>
    <w:p w14:paraId="5FBCB6D2" w14:textId="77777777" w:rsidR="00DE7975" w:rsidRDefault="00DE7975" w:rsidP="00DE7975">
      <w:pPr>
        <w:pStyle w:val="Brdtext"/>
        <w:keepNext/>
        <w:jc w:val="center"/>
      </w:pPr>
      <w:r>
        <w:t>14 §</w:t>
      </w:r>
      <w:r>
        <w:rPr>
          <w:rStyle w:val="Fotnotsreferens"/>
        </w:rPr>
        <w:footnoteReference w:id="15"/>
      </w:r>
    </w:p>
    <w:p w14:paraId="65BE875B" w14:textId="77777777" w:rsidR="00DE7975" w:rsidRDefault="00DE7975" w:rsidP="00DE7975">
      <w:pPr>
        <w:pStyle w:val="Brdtextmedindrag"/>
      </w:pPr>
      <w:r w:rsidRPr="00BE5E86">
        <w:t>Under samrådet ska länsstyrelsen särskilt</w:t>
      </w:r>
    </w:p>
    <w:p w14:paraId="595B8B91" w14:textId="77777777" w:rsidR="00DE7975" w:rsidRDefault="00DE7975" w:rsidP="00DE7975">
      <w:pPr>
        <w:pStyle w:val="Brdtextmedindrag"/>
      </w:pPr>
      <w:r>
        <w:t>1. ta till vara och samordna statens intressen,</w:t>
      </w:r>
    </w:p>
    <w:p w14:paraId="28062DE4" w14:textId="77777777" w:rsidR="00DE7975" w:rsidRDefault="00DE7975" w:rsidP="00DE7975">
      <w:pPr>
        <w:pStyle w:val="Brdtextmedindrag"/>
      </w:pPr>
      <w:r>
        <w:t>2. verka för att riksintressen enligt 3 och 4 kap. miljöbalken tillgodoses, att miljökvalitetsnormer enligt 5 kap. miljöbalken följs och att strandskydd enligt 7 kap. miljöbalken inte upphävs i strid med gällande bestämmelser,</w:t>
      </w:r>
    </w:p>
    <w:p w14:paraId="101B531B" w14:textId="77777777" w:rsidR="00DE7975" w:rsidRDefault="00DE7975" w:rsidP="00DE7975">
      <w:pPr>
        <w:pStyle w:val="Brdtextmedindrag"/>
      </w:pPr>
      <w:r>
        <w:t>3. verka för att sådana frågor om användningen av mark- och vatten</w:t>
      </w:r>
      <w:r>
        <w:softHyphen/>
        <w:t>områden som angår två eller flera kommuner samordnas på ett lämpligt sätt, och</w:t>
      </w:r>
    </w:p>
    <w:tbl>
      <w:tblPr>
        <w:tblW w:w="5000" w:type="pct"/>
        <w:tblCellMar>
          <w:left w:w="125" w:type="dxa"/>
          <w:right w:w="125" w:type="dxa"/>
        </w:tblCellMar>
        <w:tblLook w:val="0000" w:firstRow="0" w:lastRow="0" w:firstColumn="0" w:lastColumn="0" w:noHBand="0" w:noVBand="0"/>
      </w:tblPr>
      <w:tblGrid>
        <w:gridCol w:w="2948"/>
        <w:gridCol w:w="2949"/>
      </w:tblGrid>
      <w:tr w:rsidR="00DE7975" w14:paraId="44B689E9" w14:textId="77777777" w:rsidTr="00DE7975">
        <w:tc>
          <w:tcPr>
            <w:tcW w:w="2500" w:type="pct"/>
            <w:shd w:val="clear" w:color="auto" w:fill="auto"/>
            <w:tcMar>
              <w:left w:w="0" w:type="dxa"/>
            </w:tcMar>
          </w:tcPr>
          <w:p w14:paraId="086272B8" w14:textId="223E9504" w:rsidR="00DE7975" w:rsidRPr="00BE5E86" w:rsidRDefault="00DE7975" w:rsidP="00DE7975">
            <w:pPr>
              <w:pStyle w:val="Brdtextmedindrag"/>
            </w:pPr>
            <w:r w:rsidRPr="00FC0A62">
              <w:rPr>
                <w:spacing w:val="-2"/>
              </w:rPr>
              <w:t>4. verka för att en bebyggelse eller</w:t>
            </w:r>
            <w:r w:rsidRPr="00FC0A62">
              <w:t xml:space="preserve"> </w:t>
            </w:r>
            <w:r w:rsidRPr="00BE5E86">
              <w:t xml:space="preserve">ett byggnadsverk </w:t>
            </w:r>
            <w:r w:rsidRPr="00BE5E86">
              <w:rPr>
                <w:i/>
              </w:rPr>
              <w:t>inte blir oläm</w:t>
            </w:r>
            <w:r w:rsidRPr="00BE5E86">
              <w:rPr>
                <w:i/>
              </w:rPr>
              <w:softHyphen/>
              <w:t>plig</w:t>
            </w:r>
            <w:r w:rsidRPr="00BE5E86">
              <w:t xml:space="preserve"> med hänsyn till männ</w:t>
            </w:r>
            <w:r>
              <w:softHyphen/>
            </w:r>
            <w:r w:rsidRPr="00BE5E86">
              <w:t xml:space="preserve">iskors hälsa eller säkerhet eller till risken för </w:t>
            </w:r>
            <w:r w:rsidRPr="00FC0A62">
              <w:t>olyckor, översvämning eller ero</w:t>
            </w:r>
            <w:r w:rsidR="00FC0A62" w:rsidRPr="00FC0A62">
              <w:softHyphen/>
            </w:r>
            <w:r w:rsidRPr="00FC0A62">
              <w:t>sion.</w:t>
            </w:r>
          </w:p>
        </w:tc>
        <w:tc>
          <w:tcPr>
            <w:tcW w:w="2500" w:type="pct"/>
            <w:shd w:val="clear" w:color="auto" w:fill="auto"/>
            <w:tcMar>
              <w:right w:w="0" w:type="dxa"/>
            </w:tcMar>
          </w:tcPr>
          <w:p w14:paraId="43D7B138" w14:textId="77777777" w:rsidR="00DE7975" w:rsidRDefault="00DE7975" w:rsidP="00DE7975">
            <w:pPr>
              <w:pStyle w:val="Brdtextmedindrag"/>
            </w:pPr>
            <w:r w:rsidRPr="00BE5E86">
              <w:t>4.</w:t>
            </w:r>
            <w:r>
              <w:t> </w:t>
            </w:r>
            <w:r w:rsidRPr="00BE5E86">
              <w:t xml:space="preserve">verka för att en bebyggelse </w:t>
            </w:r>
            <w:r w:rsidRPr="00BE5E86">
              <w:rPr>
                <w:i/>
              </w:rPr>
              <w:t>inte blir olämplig</w:t>
            </w:r>
            <w:r>
              <w:t xml:space="preserve"> </w:t>
            </w:r>
            <w:r w:rsidRPr="00BE5E86">
              <w:t>eller ett byggnads</w:t>
            </w:r>
            <w:r>
              <w:softHyphen/>
            </w:r>
            <w:r w:rsidRPr="00BE5E86">
              <w:t xml:space="preserve">verk </w:t>
            </w:r>
            <w:r w:rsidRPr="00BE5E86">
              <w:rPr>
                <w:i/>
              </w:rPr>
              <w:t>oläm</w:t>
            </w:r>
            <w:r w:rsidRPr="00BE5E86">
              <w:rPr>
                <w:i/>
              </w:rPr>
              <w:softHyphen/>
              <w:t>pligt</w:t>
            </w:r>
            <w:r w:rsidRPr="00BE5E86">
              <w:t xml:space="preserve"> med hänsyn till människors hälsa eller säkerhet eller till risken för olyckor, över</w:t>
            </w:r>
            <w:r>
              <w:softHyphen/>
            </w:r>
            <w:r w:rsidRPr="00BE5E86">
              <w:t>svämning eller erosion.</w:t>
            </w:r>
          </w:p>
        </w:tc>
      </w:tr>
    </w:tbl>
    <w:p w14:paraId="29D57DF2" w14:textId="77777777" w:rsidR="00DE7975" w:rsidRDefault="00DE7975" w:rsidP="00DE7975">
      <w:pPr>
        <w:pStyle w:val="Brdtextmedindrag"/>
      </w:pPr>
      <w:r w:rsidRPr="00BE5E86">
        <w:t>Under samrådet ska länsstyrelsen också särskilt ge råd om tillämpningen av 2</w:t>
      </w:r>
      <w:r>
        <w:t> </w:t>
      </w:r>
      <w:r w:rsidRPr="00BE5E86">
        <w:t>kap. Länsstyrelsen ska dessutom ge råd i övrigt om tillämpningen av bestämmelserna i denna lag, om det behövs från allmän synpunkt.</w:t>
      </w:r>
    </w:p>
    <w:p w14:paraId="7E4D7FA2" w14:textId="77777777" w:rsidR="00DE7975" w:rsidRDefault="00DE7975" w:rsidP="00DE7975">
      <w:pPr>
        <w:pStyle w:val="Brdtextmedindrag"/>
      </w:pPr>
    </w:p>
    <w:p w14:paraId="7E265811" w14:textId="77777777" w:rsidR="00DE7975" w:rsidRDefault="00DE7975" w:rsidP="00DE7975">
      <w:pPr>
        <w:pStyle w:val="Brdtext"/>
        <w:keepNext/>
        <w:jc w:val="center"/>
      </w:pPr>
      <w:r>
        <w:t>18 §</w:t>
      </w:r>
      <w:r>
        <w:rPr>
          <w:rStyle w:val="Fotnotsreferens"/>
        </w:rPr>
        <w:footnoteReference w:id="16"/>
      </w:r>
    </w:p>
    <w:p w14:paraId="200D8BE0" w14:textId="77777777" w:rsidR="00DE7975" w:rsidRDefault="00DE7975" w:rsidP="00DE7975">
      <w:pPr>
        <w:pStyle w:val="Brdtextmedindrag"/>
      </w:pPr>
      <w:r>
        <w:t>När samrådet enligt 11–17 §§ är klart ska kommunen i en underrättelse informera om sitt planförslag och låta det granskas under en viss tid (granskningstid). Om de som kommunen har samrått med enligt 11 § har godkänt planförslaget, behöver underrättelse inte lämnas.</w:t>
      </w:r>
    </w:p>
    <w:p w14:paraId="42BBC20D" w14:textId="77777777" w:rsidR="00DE7975" w:rsidRDefault="00DE7975" w:rsidP="00DE7975">
      <w:pPr>
        <w:pStyle w:val="Brdtextmedindrag"/>
      </w:pPr>
      <w:r>
        <w:t>Granskningstiden ska vara minst två veckor, men den får göras kortare, om alla berörda är överens om det. För ett sådant planförslag som avses i 7 § 1 och 2 ska granskningstiden dock vara minst tre veckor och för ett sådant planförslag som avses i 7 § 3 minst 30 dagar.</w:t>
      </w:r>
    </w:p>
    <w:tbl>
      <w:tblPr>
        <w:tblW w:w="5000" w:type="pct"/>
        <w:tblCellMar>
          <w:left w:w="125" w:type="dxa"/>
          <w:right w:w="125" w:type="dxa"/>
        </w:tblCellMar>
        <w:tblLook w:val="0000" w:firstRow="0" w:lastRow="0" w:firstColumn="0" w:lastColumn="0" w:noHBand="0" w:noVBand="0"/>
      </w:tblPr>
      <w:tblGrid>
        <w:gridCol w:w="2948"/>
        <w:gridCol w:w="2949"/>
      </w:tblGrid>
      <w:tr w:rsidR="00DE7975" w14:paraId="2A60D9FE" w14:textId="77777777" w:rsidTr="00DE7975">
        <w:tc>
          <w:tcPr>
            <w:tcW w:w="2500" w:type="pct"/>
            <w:shd w:val="clear" w:color="auto" w:fill="auto"/>
            <w:tcMar>
              <w:left w:w="0" w:type="dxa"/>
            </w:tcMar>
          </w:tcPr>
          <w:p w14:paraId="381056F9" w14:textId="77777777" w:rsidR="00DE7975" w:rsidRDefault="00DE7975" w:rsidP="00DE7975">
            <w:pPr>
              <w:pStyle w:val="Brdtextmedindrag"/>
            </w:pPr>
            <w:r>
              <w:t>Om kommunen när samrådet är klart bedömer att plan</w:t>
            </w:r>
            <w:r w:rsidRPr="00B32318">
              <w:t>försla</w:t>
            </w:r>
            <w:r>
              <w:t>get är ett sådant som avses i 7 </w:t>
            </w:r>
            <w:r w:rsidRPr="00B32318">
              <w:t>§, ska kom</w:t>
            </w:r>
            <w:r>
              <w:softHyphen/>
            </w:r>
            <w:r w:rsidRPr="00B32318">
              <w:t xml:space="preserve">munen dessutom kungöra förslaget på det sätt som anges i </w:t>
            </w:r>
            <w:r>
              <w:rPr>
                <w:i/>
              </w:rPr>
              <w:t>11 b </w:t>
            </w:r>
            <w:r w:rsidRPr="007B6839">
              <w:rPr>
                <w:i/>
              </w:rPr>
              <w:t>§</w:t>
            </w:r>
            <w:r w:rsidRPr="00B32318">
              <w:t>, o</w:t>
            </w:r>
            <w:r>
              <w:t>m för</w:t>
            </w:r>
            <w:r w:rsidRPr="00B32318">
              <w:t>slaget inte har kungjorts tidigare eller det har ändrats väsentligt. Det som sägs om samrådstid</w:t>
            </w:r>
            <w:r>
              <w:t xml:space="preserve"> i </w:t>
            </w:r>
            <w:r w:rsidRPr="007B6839">
              <w:rPr>
                <w:i/>
              </w:rPr>
              <w:t>11 b §</w:t>
            </w:r>
            <w:r>
              <w:t xml:space="preserve"> ska då i stället avse granskningstid.</w:t>
            </w:r>
          </w:p>
        </w:tc>
        <w:tc>
          <w:tcPr>
            <w:tcW w:w="2500" w:type="pct"/>
            <w:shd w:val="clear" w:color="auto" w:fill="auto"/>
            <w:tcMar>
              <w:right w:w="0" w:type="dxa"/>
            </w:tcMar>
          </w:tcPr>
          <w:p w14:paraId="65E557A9" w14:textId="77777777" w:rsidR="00DE7975" w:rsidRDefault="00DE7975" w:rsidP="00DE7975">
            <w:pPr>
              <w:pStyle w:val="Brdtextmedindrag"/>
            </w:pPr>
            <w:r>
              <w:t>Om kommunen när samrådet är klart bedömer att plan</w:t>
            </w:r>
            <w:r w:rsidRPr="00B32318">
              <w:t>förslaget är</w:t>
            </w:r>
            <w:r>
              <w:t xml:space="preserve"> ett sådant som avses i 7 </w:t>
            </w:r>
            <w:r w:rsidRPr="00B32318">
              <w:t>§, ska kom</w:t>
            </w:r>
            <w:r>
              <w:softHyphen/>
            </w:r>
            <w:r w:rsidRPr="00B32318">
              <w:t>munen dessutom kungöra försl</w:t>
            </w:r>
            <w:r>
              <w:t xml:space="preserve">aget på det sätt som anges i </w:t>
            </w:r>
            <w:r w:rsidRPr="007B6839">
              <w:rPr>
                <w:i/>
              </w:rPr>
              <w:t>11 </w:t>
            </w:r>
            <w:r>
              <w:rPr>
                <w:i/>
              </w:rPr>
              <w:t>d</w:t>
            </w:r>
            <w:r w:rsidRPr="007B6839">
              <w:rPr>
                <w:i/>
              </w:rPr>
              <w:t> §</w:t>
            </w:r>
            <w:r w:rsidRPr="00B32318">
              <w:t>, om förslaget inte har kungjorts tidigare eller det har ändrats väsentligt. De</w:t>
            </w:r>
            <w:r>
              <w:t xml:space="preserve">t som sägs om samrådstid i </w:t>
            </w:r>
            <w:r w:rsidRPr="007B6839">
              <w:rPr>
                <w:i/>
              </w:rPr>
              <w:t>11 </w:t>
            </w:r>
            <w:r>
              <w:rPr>
                <w:i/>
              </w:rPr>
              <w:t>d</w:t>
            </w:r>
            <w:r w:rsidRPr="007B6839">
              <w:rPr>
                <w:i/>
              </w:rPr>
              <w:t> §</w:t>
            </w:r>
            <w:r w:rsidRPr="00B32318">
              <w:t xml:space="preserve"> sk</w:t>
            </w:r>
            <w:r>
              <w:t>a då i stället avse gransknings</w:t>
            </w:r>
            <w:r w:rsidRPr="00B32318">
              <w:t>tid.</w:t>
            </w:r>
          </w:p>
        </w:tc>
      </w:tr>
    </w:tbl>
    <w:p w14:paraId="6097B8D1" w14:textId="77777777" w:rsidR="00DE7975" w:rsidRDefault="00DE7975" w:rsidP="00DE7975">
      <w:pPr>
        <w:pStyle w:val="Brdtext"/>
        <w:jc w:val="center"/>
        <w:rPr>
          <w:b/>
        </w:rPr>
      </w:pPr>
    </w:p>
    <w:p w14:paraId="42A94F52" w14:textId="77777777" w:rsidR="00DE7975" w:rsidRDefault="00DE7975" w:rsidP="00DE7975">
      <w:pPr>
        <w:pStyle w:val="Brdtext"/>
        <w:keepNext/>
        <w:jc w:val="center"/>
      </w:pPr>
      <w:r>
        <w:t>18 a §</w:t>
      </w:r>
      <w:r>
        <w:rPr>
          <w:rStyle w:val="Fotnotsreferens"/>
        </w:rPr>
        <w:footnoteReference w:id="17"/>
      </w:r>
    </w:p>
    <w:tbl>
      <w:tblPr>
        <w:tblW w:w="5000" w:type="pct"/>
        <w:tblCellMar>
          <w:left w:w="125" w:type="dxa"/>
          <w:right w:w="125" w:type="dxa"/>
        </w:tblCellMar>
        <w:tblLook w:val="0000" w:firstRow="0" w:lastRow="0" w:firstColumn="0" w:lastColumn="0" w:noHBand="0" w:noVBand="0"/>
      </w:tblPr>
      <w:tblGrid>
        <w:gridCol w:w="2948"/>
        <w:gridCol w:w="2949"/>
      </w:tblGrid>
      <w:tr w:rsidR="00DE7975" w14:paraId="0A1F21A0" w14:textId="77777777" w:rsidTr="00DE7975">
        <w:tc>
          <w:tcPr>
            <w:tcW w:w="2500" w:type="pct"/>
            <w:shd w:val="clear" w:color="auto" w:fill="auto"/>
            <w:tcMar>
              <w:left w:w="0" w:type="dxa"/>
            </w:tcMar>
          </w:tcPr>
          <w:p w14:paraId="7454D9EC" w14:textId="77777777" w:rsidR="00DE7975" w:rsidRDefault="00DE7975" w:rsidP="00DE7975">
            <w:pPr>
              <w:pStyle w:val="Brdtextmedindrag"/>
            </w:pPr>
            <w:r w:rsidRPr="007B6839">
              <w:t>Om planförsla</w:t>
            </w:r>
            <w:r>
              <w:t>get är ett sådant som avses i 7 a </w:t>
            </w:r>
            <w:r w:rsidRPr="007B6839">
              <w:t>§, ska kommunen kungöra försl</w:t>
            </w:r>
            <w:r>
              <w:t xml:space="preserve">aget på det sätt som anges i </w:t>
            </w:r>
            <w:r w:rsidRPr="007B6839">
              <w:rPr>
                <w:i/>
              </w:rPr>
              <w:t>11 b §</w:t>
            </w:r>
            <w:r w:rsidRPr="007B6839">
              <w:t xml:space="preserve"> och låta det granskas. </w:t>
            </w:r>
            <w:r w:rsidRPr="0021225E">
              <w:rPr>
                <w:spacing w:val="-2"/>
              </w:rPr>
              <w:t xml:space="preserve">Det som sägs om samrådstid i </w:t>
            </w:r>
            <w:r w:rsidRPr="0021225E">
              <w:rPr>
                <w:i/>
                <w:spacing w:val="-2"/>
              </w:rPr>
              <w:t>11 b §</w:t>
            </w:r>
            <w:r w:rsidRPr="007B6839">
              <w:t xml:space="preserve"> ska då i stället avse granskningstid. Granskningstiden ska vara minst tre veckor.</w:t>
            </w:r>
          </w:p>
        </w:tc>
        <w:tc>
          <w:tcPr>
            <w:tcW w:w="2500" w:type="pct"/>
            <w:shd w:val="clear" w:color="auto" w:fill="auto"/>
            <w:tcMar>
              <w:right w:w="0" w:type="dxa"/>
            </w:tcMar>
          </w:tcPr>
          <w:p w14:paraId="76392A78" w14:textId="77777777" w:rsidR="00DE7975" w:rsidRDefault="00DE7975" w:rsidP="00DE7975">
            <w:pPr>
              <w:pStyle w:val="Brdtextmedindrag"/>
            </w:pPr>
            <w:r w:rsidRPr="007B6839">
              <w:t>Om planförsla</w:t>
            </w:r>
            <w:r>
              <w:t>get är ett sådant som avses i 7 a </w:t>
            </w:r>
            <w:r w:rsidRPr="007B6839">
              <w:t>§, ska kommunen kungöra försl</w:t>
            </w:r>
            <w:r>
              <w:t xml:space="preserve">aget på det sätt som anges i </w:t>
            </w:r>
            <w:r w:rsidRPr="007B6839">
              <w:rPr>
                <w:i/>
              </w:rPr>
              <w:t>11 </w:t>
            </w:r>
            <w:r>
              <w:rPr>
                <w:i/>
              </w:rPr>
              <w:t>d</w:t>
            </w:r>
            <w:r w:rsidRPr="007B6839">
              <w:rPr>
                <w:i/>
              </w:rPr>
              <w:t> §</w:t>
            </w:r>
            <w:r w:rsidRPr="007B6839">
              <w:t xml:space="preserve"> och låta det granskas. </w:t>
            </w:r>
            <w:r w:rsidRPr="0021225E">
              <w:rPr>
                <w:spacing w:val="-2"/>
              </w:rPr>
              <w:t xml:space="preserve">Det som sägs om samrådstid i </w:t>
            </w:r>
            <w:r w:rsidRPr="0021225E">
              <w:rPr>
                <w:i/>
                <w:spacing w:val="-2"/>
              </w:rPr>
              <w:t>11 </w:t>
            </w:r>
            <w:r>
              <w:rPr>
                <w:i/>
                <w:spacing w:val="-2"/>
              </w:rPr>
              <w:t>d</w:t>
            </w:r>
            <w:r w:rsidRPr="0021225E">
              <w:rPr>
                <w:i/>
                <w:spacing w:val="-2"/>
              </w:rPr>
              <w:t> §</w:t>
            </w:r>
            <w:r w:rsidRPr="007B6839">
              <w:t xml:space="preserve"> ska då i stället avse granskningstid. Granskningstiden ska vara minst tre veckor.</w:t>
            </w:r>
          </w:p>
        </w:tc>
      </w:tr>
    </w:tbl>
    <w:p w14:paraId="6759BD7B" w14:textId="77777777" w:rsidR="00DE7975" w:rsidRDefault="00DE7975" w:rsidP="00DE7975">
      <w:pPr>
        <w:pStyle w:val="Brdtextmedindrag"/>
      </w:pPr>
      <w:r>
        <w:t>Kungörandet får samordnas med det kungörande som ska ske i det andra ärendet som avses i 7 a §.</w:t>
      </w:r>
    </w:p>
    <w:p w14:paraId="78C70706" w14:textId="77777777" w:rsidR="00DE7975" w:rsidRDefault="00DE7975" w:rsidP="00DE7975">
      <w:pPr>
        <w:pStyle w:val="Brdtext"/>
        <w:jc w:val="center"/>
      </w:pPr>
    </w:p>
    <w:p w14:paraId="06656E3D" w14:textId="77777777" w:rsidR="00DE7975" w:rsidRDefault="00DE7975" w:rsidP="00DE7975">
      <w:pPr>
        <w:pStyle w:val="Brdtext"/>
        <w:keepNext/>
        <w:jc w:val="center"/>
      </w:pPr>
      <w:r>
        <w:t>22 §</w:t>
      </w:r>
    </w:p>
    <w:p w14:paraId="7C42D3C7" w14:textId="77777777" w:rsidR="00DE7975" w:rsidRDefault="00DE7975" w:rsidP="00DE7975">
      <w:pPr>
        <w:pStyle w:val="Brdtextmedindrag"/>
      </w:pPr>
      <w:r w:rsidRPr="00E342CD">
        <w:t>Under granskningstiden ska länsstyrelsen yttra sig över planförslaget, om förslaget enligt länsstyrelsens bedömning innebär att</w:t>
      </w:r>
    </w:p>
    <w:p w14:paraId="2AC36D49" w14:textId="77777777" w:rsidR="00DE7975" w:rsidRDefault="00DE7975" w:rsidP="00DE7975">
      <w:pPr>
        <w:pStyle w:val="Brdtextmedindrag"/>
      </w:pPr>
      <w:r>
        <w:t>1. ett riksintresse enligt 3 eller 4 kap. miljöbalken inte tillgodoses,</w:t>
      </w:r>
    </w:p>
    <w:p w14:paraId="264443E4" w14:textId="77777777" w:rsidR="00DE7975" w:rsidRDefault="00DE7975" w:rsidP="00DE7975">
      <w:pPr>
        <w:pStyle w:val="Brdtextmedindrag"/>
      </w:pPr>
      <w:r>
        <w:t>2. en miljökvalitetsnorm enligt 5 kap. miljöbalken inte följs,</w:t>
      </w:r>
    </w:p>
    <w:p w14:paraId="23ED486A" w14:textId="77777777" w:rsidR="00DE7975" w:rsidRDefault="00DE7975" w:rsidP="00DE7975">
      <w:pPr>
        <w:pStyle w:val="Brdtextmedindrag"/>
      </w:pPr>
      <w:r>
        <w:t>3. strandskydd enligt 7 kap. miljöbalken upphävs i strid med gällande bestämmelser,</w:t>
      </w:r>
    </w:p>
    <w:p w14:paraId="60FFC207" w14:textId="77777777" w:rsidR="00DE7975" w:rsidRDefault="00DE7975" w:rsidP="00DE7975">
      <w:pPr>
        <w:pStyle w:val="Brdtextmedindrag"/>
      </w:pPr>
      <w:r>
        <w:t>4. regleringen av sådana frågor om användningen av mark- och vatten</w:t>
      </w:r>
      <w:r>
        <w:softHyphen/>
        <w:t>områden som angår flera kommuner inte har samordnats på ett lämpligt sätt, eller</w:t>
      </w:r>
    </w:p>
    <w:tbl>
      <w:tblPr>
        <w:tblW w:w="5000" w:type="pct"/>
        <w:tblCellMar>
          <w:left w:w="125" w:type="dxa"/>
          <w:right w:w="125" w:type="dxa"/>
        </w:tblCellMar>
        <w:tblLook w:val="0000" w:firstRow="0" w:lastRow="0" w:firstColumn="0" w:lastColumn="0" w:noHBand="0" w:noVBand="0"/>
      </w:tblPr>
      <w:tblGrid>
        <w:gridCol w:w="2948"/>
        <w:gridCol w:w="2949"/>
      </w:tblGrid>
      <w:tr w:rsidR="00DE7975" w14:paraId="2065BC79" w14:textId="77777777" w:rsidTr="00DE7975">
        <w:tc>
          <w:tcPr>
            <w:tcW w:w="2500" w:type="pct"/>
            <w:shd w:val="clear" w:color="auto" w:fill="auto"/>
            <w:tcMar>
              <w:left w:w="0" w:type="dxa"/>
            </w:tcMar>
          </w:tcPr>
          <w:p w14:paraId="4EC3773C" w14:textId="77777777" w:rsidR="00DE7975" w:rsidRPr="00BE5E86" w:rsidRDefault="00DE7975" w:rsidP="00DE7975">
            <w:pPr>
              <w:pStyle w:val="Brdtextmedindrag"/>
            </w:pPr>
            <w:r w:rsidRPr="00E342CD">
              <w:t>5.</w:t>
            </w:r>
            <w:r>
              <w:t> </w:t>
            </w:r>
            <w:r w:rsidRPr="00E342CD">
              <w:t>en bebyggelse eller ett bygg</w:t>
            </w:r>
            <w:r>
              <w:softHyphen/>
            </w:r>
            <w:r w:rsidRPr="00E342CD">
              <w:t xml:space="preserve">nadsverk </w:t>
            </w:r>
            <w:r w:rsidRPr="004C65A1">
              <w:rPr>
                <w:i/>
              </w:rPr>
              <w:t>a</w:t>
            </w:r>
            <w:r w:rsidRPr="00E342CD">
              <w:rPr>
                <w:i/>
              </w:rPr>
              <w:t>nnars blir olämplig</w:t>
            </w:r>
            <w:r w:rsidRPr="00E342CD">
              <w:t xml:space="preserve"> med hänsyn till människors hälsa eller säkerhet eller till risken för olyckor, översvämning eller erosion.</w:t>
            </w:r>
          </w:p>
        </w:tc>
        <w:tc>
          <w:tcPr>
            <w:tcW w:w="2500" w:type="pct"/>
            <w:shd w:val="clear" w:color="auto" w:fill="auto"/>
            <w:tcMar>
              <w:right w:w="0" w:type="dxa"/>
            </w:tcMar>
          </w:tcPr>
          <w:p w14:paraId="3BC219D4" w14:textId="77777777" w:rsidR="00DE7975" w:rsidRDefault="00DE7975" w:rsidP="00DE7975">
            <w:pPr>
              <w:pStyle w:val="Brdtextmedindrag"/>
            </w:pPr>
            <w:r w:rsidRPr="00E342CD">
              <w:t>5.</w:t>
            </w:r>
            <w:r>
              <w:t> </w:t>
            </w:r>
            <w:r w:rsidRPr="00E342CD">
              <w:t xml:space="preserve">en bebyggelse </w:t>
            </w:r>
            <w:r w:rsidRPr="00E342CD">
              <w:rPr>
                <w:i/>
              </w:rPr>
              <w:t>annars blir olämp</w:t>
            </w:r>
            <w:r>
              <w:rPr>
                <w:i/>
              </w:rPr>
              <w:softHyphen/>
            </w:r>
            <w:r w:rsidRPr="00E342CD">
              <w:rPr>
                <w:i/>
              </w:rPr>
              <w:t>lig</w:t>
            </w:r>
            <w:r>
              <w:t xml:space="preserve"> </w:t>
            </w:r>
            <w:r w:rsidRPr="00E342CD">
              <w:t>eller ett bygg</w:t>
            </w:r>
            <w:r>
              <w:softHyphen/>
            </w:r>
            <w:r w:rsidRPr="00E342CD">
              <w:t xml:space="preserve">nadsverk </w:t>
            </w:r>
            <w:r w:rsidRPr="00E342CD">
              <w:rPr>
                <w:i/>
              </w:rPr>
              <w:t>olämpligt</w:t>
            </w:r>
            <w:r w:rsidRPr="00E342CD">
              <w:t xml:space="preserve"> med hänsyn till männ</w:t>
            </w:r>
            <w:r>
              <w:softHyphen/>
            </w:r>
            <w:r w:rsidRPr="00E342CD">
              <w:t>iskors hälsa eller säkerhet eller till risken för olyckor, översvämning eller erosion.</w:t>
            </w:r>
          </w:p>
        </w:tc>
      </w:tr>
    </w:tbl>
    <w:p w14:paraId="79FC3B5B" w14:textId="77777777" w:rsidR="00DE7975" w:rsidRPr="00E342CD" w:rsidRDefault="00DE7975" w:rsidP="00DE7975">
      <w:pPr>
        <w:pStyle w:val="Brdtextmedindrag"/>
      </w:pPr>
    </w:p>
    <w:p w14:paraId="6BCBAF9A" w14:textId="77777777" w:rsidR="00DE7975" w:rsidRDefault="00DE7975" w:rsidP="00DE7975">
      <w:pPr>
        <w:pStyle w:val="Brdtext"/>
        <w:keepNext/>
        <w:jc w:val="center"/>
      </w:pPr>
      <w:r>
        <w:t>25 §</w:t>
      </w:r>
      <w:r>
        <w:rPr>
          <w:rStyle w:val="Fotnotsreferens"/>
        </w:rPr>
        <w:footnoteReference w:id="18"/>
      </w:r>
    </w:p>
    <w:tbl>
      <w:tblPr>
        <w:tblW w:w="5000" w:type="pct"/>
        <w:tblCellMar>
          <w:left w:w="125" w:type="dxa"/>
          <w:right w:w="125" w:type="dxa"/>
        </w:tblCellMar>
        <w:tblLook w:val="0000" w:firstRow="0" w:lastRow="0" w:firstColumn="0" w:lastColumn="0" w:noHBand="0" w:noVBand="0"/>
      </w:tblPr>
      <w:tblGrid>
        <w:gridCol w:w="2948"/>
        <w:gridCol w:w="2949"/>
      </w:tblGrid>
      <w:tr w:rsidR="00DE7975" w14:paraId="036BEC70" w14:textId="77777777" w:rsidTr="00DE7975">
        <w:tc>
          <w:tcPr>
            <w:tcW w:w="2500" w:type="pct"/>
            <w:shd w:val="clear" w:color="auto" w:fill="auto"/>
            <w:tcMar>
              <w:left w:w="0" w:type="dxa"/>
            </w:tcMar>
          </w:tcPr>
          <w:p w14:paraId="001C9CE3" w14:textId="77777777" w:rsidR="00DE7975" w:rsidRDefault="00DE7975" w:rsidP="00DE7975">
            <w:pPr>
              <w:pStyle w:val="Brdtextmedindrag"/>
            </w:pPr>
            <w:r>
              <w:t>Om kommunen efter gransk</w:t>
            </w:r>
            <w:r>
              <w:softHyphen/>
            </w:r>
            <w:r w:rsidRPr="0021225E">
              <w:rPr>
                <w:spacing w:val="-2"/>
              </w:rPr>
              <w:t>nings</w:t>
            </w:r>
            <w:r w:rsidRPr="0021225E">
              <w:rPr>
                <w:spacing w:val="-2"/>
              </w:rPr>
              <w:softHyphen/>
              <w:t>tiden ändrar sitt förslag väsent</w:t>
            </w:r>
            <w:r w:rsidRPr="0021225E">
              <w:rPr>
                <w:spacing w:val="-2"/>
              </w:rPr>
              <w:softHyphen/>
            </w:r>
            <w:r>
              <w:t>ligt, ska kommun</w:t>
            </w:r>
            <w:r w:rsidRPr="007B6839">
              <w:t xml:space="preserve">en låta granska </w:t>
            </w:r>
            <w:r>
              <w:t>det ändrade förslaget enligt 18 </w:t>
            </w:r>
            <w:r w:rsidRPr="007B6839">
              <w:t xml:space="preserve">§ första och </w:t>
            </w:r>
            <w:r w:rsidRPr="00903C93">
              <w:rPr>
                <w:i/>
              </w:rPr>
              <w:t>tredje</w:t>
            </w:r>
            <w:r w:rsidRPr="007B6839">
              <w:t xml:space="preserve"> stycken</w:t>
            </w:r>
            <w:r>
              <w:t>a samt 19–24 §§. Om kommunen bedömer att för</w:t>
            </w:r>
            <w:r w:rsidRPr="007B6839">
              <w:t>sla</w:t>
            </w:r>
            <w:r>
              <w:t>get är ett sådant som avses i 7 </w:t>
            </w:r>
            <w:r w:rsidRPr="007B6839">
              <w:t>§ och det inte har kungjort</w:t>
            </w:r>
            <w:r>
              <w:t>s tidig</w:t>
            </w:r>
            <w:r>
              <w:softHyphen/>
              <w:t>are, ska kommunen dessut</w:t>
            </w:r>
            <w:r w:rsidRPr="007B6839">
              <w:t>om kun</w:t>
            </w:r>
            <w:r>
              <w:softHyphen/>
            </w:r>
            <w:r w:rsidRPr="007B6839">
              <w:t>göra det ändrade försl</w:t>
            </w:r>
            <w:r>
              <w:t xml:space="preserve">aget på det sätt som anges i </w:t>
            </w:r>
            <w:r w:rsidRPr="00D804A8">
              <w:rPr>
                <w:i/>
              </w:rPr>
              <w:t>11 b §</w:t>
            </w:r>
            <w:r w:rsidRPr="00D804A8">
              <w:t xml:space="preserve">. </w:t>
            </w:r>
            <w:r w:rsidRPr="007B6839">
              <w:t xml:space="preserve">Det som </w:t>
            </w:r>
            <w:r>
              <w:t xml:space="preserve">sägs om samrådstid i </w:t>
            </w:r>
            <w:r w:rsidRPr="00D804A8">
              <w:rPr>
                <w:i/>
              </w:rPr>
              <w:t>11 b §</w:t>
            </w:r>
            <w:r w:rsidRPr="007B6839">
              <w:t xml:space="preserve"> ska då i stället avse granskningstid.</w:t>
            </w:r>
          </w:p>
        </w:tc>
        <w:tc>
          <w:tcPr>
            <w:tcW w:w="2500" w:type="pct"/>
            <w:shd w:val="clear" w:color="auto" w:fill="auto"/>
            <w:tcMar>
              <w:right w:w="0" w:type="dxa"/>
            </w:tcMar>
          </w:tcPr>
          <w:p w14:paraId="64BB6058" w14:textId="77777777" w:rsidR="00DE7975" w:rsidRDefault="00DE7975" w:rsidP="00DE7975">
            <w:pPr>
              <w:pStyle w:val="Brdtextmedindrag"/>
            </w:pPr>
            <w:r>
              <w:t>Om kommunen efter gransk</w:t>
            </w:r>
            <w:r>
              <w:softHyphen/>
            </w:r>
            <w:r w:rsidRPr="0021225E">
              <w:rPr>
                <w:spacing w:val="-2"/>
              </w:rPr>
              <w:t>ningstiden ändrar sitt förslag väsent</w:t>
            </w:r>
            <w:r w:rsidRPr="0021225E">
              <w:rPr>
                <w:spacing w:val="-2"/>
              </w:rPr>
              <w:softHyphen/>
            </w:r>
            <w:r>
              <w:t>ligt, ska kommun</w:t>
            </w:r>
            <w:r w:rsidRPr="007B6839">
              <w:t>en låta granska det ändrade förslaget enligt 18</w:t>
            </w:r>
            <w:r>
              <w:t> </w:t>
            </w:r>
            <w:r w:rsidRPr="007B6839">
              <w:t xml:space="preserve">§ första och </w:t>
            </w:r>
            <w:r w:rsidRPr="00903C93">
              <w:rPr>
                <w:i/>
              </w:rPr>
              <w:t>andra</w:t>
            </w:r>
            <w:r w:rsidRPr="007B6839">
              <w:t xml:space="preserve"> styckena samt 19–24</w:t>
            </w:r>
            <w:r>
              <w:t> §§. Om kommunen bedömer att för</w:t>
            </w:r>
            <w:r w:rsidRPr="007B6839">
              <w:t xml:space="preserve">slaget är ett sådant som avses i </w:t>
            </w:r>
            <w:r>
              <w:t>7 </w:t>
            </w:r>
            <w:r w:rsidRPr="007B6839">
              <w:t>§ och det inte har kungjort</w:t>
            </w:r>
            <w:r>
              <w:t>s tidig</w:t>
            </w:r>
            <w:r>
              <w:softHyphen/>
              <w:t>are, ska kommunen dessut</w:t>
            </w:r>
            <w:r w:rsidRPr="007B6839">
              <w:t>om kun</w:t>
            </w:r>
            <w:r>
              <w:softHyphen/>
            </w:r>
            <w:r w:rsidRPr="007B6839">
              <w:t>göra det ändrade förslaget på det sätt som ange</w:t>
            </w:r>
            <w:r>
              <w:t xml:space="preserve">s i </w:t>
            </w:r>
            <w:r w:rsidRPr="00D804A8">
              <w:rPr>
                <w:i/>
              </w:rPr>
              <w:t>11</w:t>
            </w:r>
            <w:r>
              <w:rPr>
                <w:i/>
              </w:rPr>
              <w:t> d </w:t>
            </w:r>
            <w:r w:rsidRPr="00D804A8">
              <w:rPr>
                <w:i/>
              </w:rPr>
              <w:t>§</w:t>
            </w:r>
            <w:r>
              <w:t>. Det som sägs om sam</w:t>
            </w:r>
            <w:r w:rsidRPr="007B6839">
              <w:t xml:space="preserve">rådstid i </w:t>
            </w:r>
            <w:r w:rsidRPr="00D804A8">
              <w:rPr>
                <w:i/>
              </w:rPr>
              <w:t>11 </w:t>
            </w:r>
            <w:r>
              <w:rPr>
                <w:i/>
              </w:rPr>
              <w:t>d</w:t>
            </w:r>
            <w:r w:rsidRPr="00D804A8">
              <w:rPr>
                <w:i/>
              </w:rPr>
              <w:t> §</w:t>
            </w:r>
            <w:r w:rsidRPr="007B6839">
              <w:t xml:space="preserve"> ska då i stället avse granskningstid.</w:t>
            </w:r>
          </w:p>
        </w:tc>
      </w:tr>
    </w:tbl>
    <w:p w14:paraId="5E5A25BB" w14:textId="77777777" w:rsidR="00DE7975" w:rsidRDefault="00DE7975" w:rsidP="00DE7975">
      <w:pPr>
        <w:pStyle w:val="Brdtext"/>
        <w:jc w:val="center"/>
        <w:rPr>
          <w:b/>
        </w:rPr>
      </w:pPr>
    </w:p>
    <w:p w14:paraId="2CE9DF36" w14:textId="77777777" w:rsidR="00DE7975" w:rsidRDefault="00DE7975" w:rsidP="00DE7975">
      <w:pPr>
        <w:pStyle w:val="Brdtext"/>
        <w:jc w:val="center"/>
      </w:pPr>
      <w:r>
        <w:t>32 §</w:t>
      </w:r>
      <w:r>
        <w:rPr>
          <w:rStyle w:val="Fotnotsreferens"/>
        </w:rPr>
        <w:footnoteReference w:id="19"/>
      </w:r>
    </w:p>
    <w:tbl>
      <w:tblPr>
        <w:tblW w:w="5000" w:type="pct"/>
        <w:tblCellMar>
          <w:left w:w="125" w:type="dxa"/>
          <w:right w:w="125" w:type="dxa"/>
        </w:tblCellMar>
        <w:tblLook w:val="0000" w:firstRow="0" w:lastRow="0" w:firstColumn="0" w:lastColumn="0" w:noHBand="0" w:noVBand="0"/>
      </w:tblPr>
      <w:tblGrid>
        <w:gridCol w:w="2948"/>
        <w:gridCol w:w="2949"/>
      </w:tblGrid>
      <w:tr w:rsidR="00DE7975" w14:paraId="2E4AE729" w14:textId="77777777" w:rsidTr="00DE7975">
        <w:tc>
          <w:tcPr>
            <w:tcW w:w="2500" w:type="pct"/>
            <w:shd w:val="clear" w:color="auto" w:fill="auto"/>
            <w:tcMar>
              <w:left w:w="0" w:type="dxa"/>
            </w:tcMar>
          </w:tcPr>
          <w:p w14:paraId="2324D297" w14:textId="77777777" w:rsidR="00DE7975" w:rsidRDefault="00DE7975" w:rsidP="00DE7975">
            <w:pPr>
              <w:pStyle w:val="Brdtextmedindrag"/>
            </w:pPr>
            <w:r>
              <w:t>När beslutet att anta detalj</w:t>
            </w:r>
            <w:r w:rsidRPr="007B6839">
              <w:t xml:space="preserve">planen har </w:t>
            </w:r>
            <w:r w:rsidRPr="00925B80">
              <w:rPr>
                <w:i/>
              </w:rPr>
              <w:t>vunnit</w:t>
            </w:r>
            <w:r w:rsidRPr="007B6839">
              <w:t xml:space="preserve"> laga kraft ska kommunen</w:t>
            </w:r>
          </w:p>
        </w:tc>
        <w:tc>
          <w:tcPr>
            <w:tcW w:w="2500" w:type="pct"/>
            <w:shd w:val="clear" w:color="auto" w:fill="auto"/>
            <w:tcMar>
              <w:right w:w="0" w:type="dxa"/>
            </w:tcMar>
          </w:tcPr>
          <w:p w14:paraId="56AFB8A1" w14:textId="77777777" w:rsidR="00DE7975" w:rsidRDefault="00DE7975" w:rsidP="00DE7975">
            <w:pPr>
              <w:pStyle w:val="Brdtextmedindrag"/>
            </w:pPr>
            <w:r w:rsidRPr="007B6839">
              <w:t>När bes</w:t>
            </w:r>
            <w:r>
              <w:t>lutet att anta detalj</w:t>
            </w:r>
            <w:r w:rsidRPr="007B6839">
              <w:t xml:space="preserve">planen har </w:t>
            </w:r>
            <w:r w:rsidRPr="00925B80">
              <w:rPr>
                <w:i/>
              </w:rPr>
              <w:t>fått</w:t>
            </w:r>
            <w:r w:rsidRPr="007B6839">
              <w:t xml:space="preserve"> laga kraft ska kommunen</w:t>
            </w:r>
          </w:p>
        </w:tc>
      </w:tr>
      <w:tr w:rsidR="00DE7975" w14:paraId="12100F9D" w14:textId="77777777" w:rsidTr="00DE7975">
        <w:tc>
          <w:tcPr>
            <w:tcW w:w="2500" w:type="pct"/>
            <w:shd w:val="clear" w:color="auto" w:fill="auto"/>
            <w:tcMar>
              <w:left w:w="0" w:type="dxa"/>
            </w:tcMar>
          </w:tcPr>
          <w:p w14:paraId="0A92CE3D" w14:textId="77777777" w:rsidR="00DE7975" w:rsidRDefault="00DE7975" w:rsidP="00DE7975">
            <w:pPr>
              <w:pStyle w:val="Brdtextmedindrag"/>
            </w:pPr>
            <w:r>
              <w:t>1. på planhandlingarna an</w:t>
            </w:r>
            <w:r w:rsidRPr="007B6839">
              <w:t xml:space="preserve">teckna det datum då planen </w:t>
            </w:r>
            <w:r w:rsidRPr="008750DC">
              <w:rPr>
                <w:i/>
              </w:rPr>
              <w:t>vann</w:t>
            </w:r>
            <w:r w:rsidRPr="007B6839">
              <w:t xml:space="preserve"> laga kraft och, om ett förordnande</w:t>
            </w:r>
            <w:r>
              <w:t xml:space="preserve"> enligt 13 kap. 17 </w:t>
            </w:r>
            <w:r w:rsidRPr="007B6839">
              <w:t>§ tredje stycket har med</w:t>
            </w:r>
            <w:r>
              <w:softHyphen/>
            </w:r>
            <w:r w:rsidRPr="007B6839">
              <w:t xml:space="preserve">delats, </w:t>
            </w:r>
            <w:r>
              <w:t>det datum då förordnandet meddela</w:t>
            </w:r>
            <w:r w:rsidRPr="007B6839">
              <w:t>des,</w:t>
            </w:r>
            <w:r w:rsidRPr="007B6839">
              <w:tab/>
            </w:r>
          </w:p>
        </w:tc>
        <w:tc>
          <w:tcPr>
            <w:tcW w:w="2500" w:type="pct"/>
            <w:shd w:val="clear" w:color="auto" w:fill="auto"/>
            <w:tcMar>
              <w:right w:w="0" w:type="dxa"/>
            </w:tcMar>
          </w:tcPr>
          <w:p w14:paraId="3CFEB26F" w14:textId="77777777" w:rsidR="00DE7975" w:rsidRDefault="00DE7975" w:rsidP="00DE7975">
            <w:pPr>
              <w:pStyle w:val="Brdtextmedindrag"/>
            </w:pPr>
            <w:r>
              <w:t>1. </w:t>
            </w:r>
            <w:r w:rsidRPr="007B6839">
              <w:t>på planhandlingarna anteckna det datum då planen</w:t>
            </w:r>
            <w:r w:rsidRPr="008750DC">
              <w:rPr>
                <w:i/>
              </w:rPr>
              <w:t xml:space="preserve"> fick</w:t>
            </w:r>
            <w:r>
              <w:t xml:space="preserve"> laga kraft och, om ett förordnande enligt 13 kap. 17 </w:t>
            </w:r>
            <w:r w:rsidRPr="007B6839">
              <w:t>§ tredje stycket har med</w:t>
            </w:r>
            <w:r>
              <w:softHyphen/>
            </w:r>
            <w:r w:rsidRPr="007B6839">
              <w:t xml:space="preserve">delats, </w:t>
            </w:r>
            <w:r>
              <w:t>det datum då förordnandet medde</w:t>
            </w:r>
            <w:r w:rsidRPr="007B6839">
              <w:t>lades,</w:t>
            </w:r>
          </w:p>
        </w:tc>
      </w:tr>
    </w:tbl>
    <w:p w14:paraId="0D33B1DC" w14:textId="77777777" w:rsidR="00DE7975" w:rsidRDefault="00DE7975" w:rsidP="00DE7975">
      <w:pPr>
        <w:pStyle w:val="Brdtextmedindrag"/>
      </w:pPr>
      <w:r>
        <w:t>2. </w:t>
      </w:r>
      <w:r w:rsidRPr="007B6839">
        <w:t>inom två veckor skicka planen, planbeskrivningen och f</w:t>
      </w:r>
      <w:r>
        <w:t>astighets</w:t>
      </w:r>
      <w:r>
        <w:softHyphen/>
        <w:t>förteckningen enligt 9 </w:t>
      </w:r>
      <w:r w:rsidRPr="007B6839">
        <w:t>§ till länsstyrelsen och lantmäterimyndigheten, och</w:t>
      </w:r>
    </w:p>
    <w:tbl>
      <w:tblPr>
        <w:tblW w:w="5000" w:type="pct"/>
        <w:tblCellMar>
          <w:left w:w="125" w:type="dxa"/>
          <w:right w:w="125" w:type="dxa"/>
        </w:tblCellMar>
        <w:tblLook w:val="0000" w:firstRow="0" w:lastRow="0" w:firstColumn="0" w:lastColumn="0" w:noHBand="0" w:noVBand="0"/>
      </w:tblPr>
      <w:tblGrid>
        <w:gridCol w:w="2948"/>
        <w:gridCol w:w="2949"/>
      </w:tblGrid>
      <w:tr w:rsidR="00DE7975" w14:paraId="5E0122EB" w14:textId="77777777" w:rsidTr="00DE7975">
        <w:tc>
          <w:tcPr>
            <w:tcW w:w="2500" w:type="pct"/>
            <w:shd w:val="clear" w:color="auto" w:fill="auto"/>
            <w:tcMar>
              <w:left w:w="0" w:type="dxa"/>
            </w:tcMar>
          </w:tcPr>
          <w:p w14:paraId="133B04C4" w14:textId="77777777" w:rsidR="00DE7975" w:rsidRDefault="00DE7975" w:rsidP="00DE7975">
            <w:pPr>
              <w:pStyle w:val="Brdtextmedindrag"/>
            </w:pPr>
            <w:r>
              <w:t>3. </w:t>
            </w:r>
            <w:r w:rsidRPr="007B6839">
              <w:t>med en kungör</w:t>
            </w:r>
            <w:r>
              <w:t xml:space="preserve">else på det sätt som anges i </w:t>
            </w:r>
            <w:r w:rsidRPr="00F63BE9">
              <w:rPr>
                <w:i/>
              </w:rPr>
              <w:t>11 b §</w:t>
            </w:r>
            <w:r w:rsidRPr="007B6839">
              <w:t xml:space="preserve"> eller med ett skriftligt meddelande underrätta de fastighetsägare som kan ha rätt till ersättning en</w:t>
            </w:r>
            <w:r>
              <w:t>ligt 14 </w:t>
            </w:r>
            <w:r w:rsidRPr="007B6839">
              <w:t>kap. 5, 6, 7, 9, 10 e</w:t>
            </w:r>
            <w:r>
              <w:t>ller 11 § och dem som enligt 14 kap. 12 </w:t>
            </w:r>
            <w:r w:rsidRPr="007B6839">
              <w:t>§ kan ha motsvarande rätt till ersättning samt i under</w:t>
            </w:r>
            <w:r>
              <w:softHyphen/>
            </w:r>
            <w:r w:rsidRPr="007B6839">
              <w:t>rätte</w:t>
            </w:r>
            <w:r>
              <w:t>lsen upplysa om innehållet i 15 kap. 5 </w:t>
            </w:r>
            <w:r w:rsidRPr="007B6839">
              <w:t>§.</w:t>
            </w:r>
          </w:p>
        </w:tc>
        <w:tc>
          <w:tcPr>
            <w:tcW w:w="2500" w:type="pct"/>
            <w:shd w:val="clear" w:color="auto" w:fill="auto"/>
            <w:tcMar>
              <w:right w:w="0" w:type="dxa"/>
            </w:tcMar>
          </w:tcPr>
          <w:p w14:paraId="5A327D63" w14:textId="77777777" w:rsidR="00DE7975" w:rsidRDefault="00DE7975" w:rsidP="00DE7975">
            <w:pPr>
              <w:pStyle w:val="Brdtextmedindrag"/>
            </w:pPr>
            <w:r>
              <w:t>3. </w:t>
            </w:r>
            <w:r w:rsidRPr="007B6839">
              <w:t>med en kungör</w:t>
            </w:r>
            <w:r>
              <w:t xml:space="preserve">else på det sätt som anges i </w:t>
            </w:r>
            <w:r w:rsidRPr="00F63BE9">
              <w:rPr>
                <w:i/>
              </w:rPr>
              <w:t>11 </w:t>
            </w:r>
            <w:r>
              <w:rPr>
                <w:i/>
              </w:rPr>
              <w:t>d</w:t>
            </w:r>
            <w:r w:rsidRPr="00F63BE9">
              <w:rPr>
                <w:i/>
              </w:rPr>
              <w:t> §</w:t>
            </w:r>
            <w:r w:rsidRPr="007B6839">
              <w:t xml:space="preserve"> eller med ett skriftl</w:t>
            </w:r>
            <w:r>
              <w:softHyphen/>
            </w:r>
            <w:r w:rsidRPr="007B6839">
              <w:t>igt meddelande underrätta de fastighetsägare som kan ha</w:t>
            </w:r>
            <w:r>
              <w:t xml:space="preserve"> rätt till ersättning enligt 14 </w:t>
            </w:r>
            <w:r w:rsidRPr="007B6839">
              <w:t>kap. 5, 6, 7, 9, 10 eller 1</w:t>
            </w:r>
            <w:r>
              <w:t>1 § och dem som enligt 14 kap. 12 </w:t>
            </w:r>
            <w:r w:rsidRPr="007B6839">
              <w:t>§ kan ha motsvarande rätt till ersättning samt i under</w:t>
            </w:r>
            <w:r>
              <w:softHyphen/>
            </w:r>
            <w:r w:rsidRPr="007B6839">
              <w:t>rättelsen upplysa om innehållet i 15</w:t>
            </w:r>
            <w:r>
              <w:t> </w:t>
            </w:r>
            <w:r w:rsidRPr="007B6839">
              <w:t>k</w:t>
            </w:r>
            <w:r>
              <w:t>ap. 5 </w:t>
            </w:r>
            <w:r w:rsidRPr="007B6839">
              <w:t>§.</w:t>
            </w:r>
          </w:p>
        </w:tc>
      </w:tr>
    </w:tbl>
    <w:p w14:paraId="34358D25" w14:textId="77777777" w:rsidR="00DE7975" w:rsidRDefault="00DE7975" w:rsidP="00DE7975">
      <w:pPr>
        <w:pStyle w:val="Brdtext"/>
        <w:keepNext/>
        <w:jc w:val="center"/>
      </w:pPr>
      <w:r>
        <w:t>38 a §</w:t>
      </w:r>
      <w:r>
        <w:rPr>
          <w:rStyle w:val="Fotnotsreferens"/>
        </w:rPr>
        <w:footnoteReference w:id="20"/>
      </w:r>
    </w:p>
    <w:tbl>
      <w:tblPr>
        <w:tblW w:w="5000" w:type="pct"/>
        <w:tblCellMar>
          <w:left w:w="125" w:type="dxa"/>
          <w:right w:w="125" w:type="dxa"/>
        </w:tblCellMar>
        <w:tblLook w:val="0000" w:firstRow="0" w:lastRow="0" w:firstColumn="0" w:lastColumn="0" w:noHBand="0" w:noVBand="0"/>
      </w:tblPr>
      <w:tblGrid>
        <w:gridCol w:w="2948"/>
        <w:gridCol w:w="2949"/>
      </w:tblGrid>
      <w:tr w:rsidR="00DE7975" w14:paraId="23F312C5" w14:textId="77777777" w:rsidTr="00DE7975">
        <w:tc>
          <w:tcPr>
            <w:tcW w:w="2500" w:type="pct"/>
            <w:shd w:val="clear" w:color="auto" w:fill="auto"/>
            <w:tcMar>
              <w:left w:w="0" w:type="dxa"/>
            </w:tcMar>
          </w:tcPr>
          <w:p w14:paraId="0574834F" w14:textId="75641BEE" w:rsidR="00DE7975" w:rsidRDefault="00DE7975" w:rsidP="00DE7975">
            <w:pPr>
              <w:pStyle w:val="Brdtextmedindrag"/>
            </w:pPr>
            <w:r>
              <w:t>Vid förlängning av genomföran</w:t>
            </w:r>
            <w:r>
              <w:softHyphen/>
              <w:t>de</w:t>
            </w:r>
            <w:r>
              <w:softHyphen/>
              <w:t xml:space="preserve">tiden enligt 4 kap. 24 § behöver </w:t>
            </w:r>
            <w:r w:rsidRPr="00085D23">
              <w:rPr>
                <w:spacing w:val="-2"/>
              </w:rPr>
              <w:t xml:space="preserve">18 § första och </w:t>
            </w:r>
            <w:r w:rsidRPr="00085D23">
              <w:rPr>
                <w:i/>
                <w:spacing w:val="-2"/>
              </w:rPr>
              <w:t>tredje</w:t>
            </w:r>
            <w:r w:rsidRPr="00085D23">
              <w:rPr>
                <w:spacing w:val="-2"/>
              </w:rPr>
              <w:t xml:space="preserve"> styckena samt</w:t>
            </w:r>
            <w:r w:rsidRPr="00085D23">
              <w:t xml:space="preserve"> 19</w:t>
            </w:r>
            <w:r>
              <w:t>–25 §§ inte tillämpas. Samråd enligt 11 § krävs endast med lant</w:t>
            </w:r>
            <w:r>
              <w:softHyphen/>
              <w:t>mäterimyndigheten och kända sak</w:t>
            </w:r>
            <w:r>
              <w:softHyphen/>
              <w:t>ägare inom det berörda området.</w:t>
            </w:r>
          </w:p>
        </w:tc>
        <w:tc>
          <w:tcPr>
            <w:tcW w:w="2500" w:type="pct"/>
            <w:shd w:val="clear" w:color="auto" w:fill="auto"/>
            <w:tcMar>
              <w:right w:w="0" w:type="dxa"/>
            </w:tcMar>
          </w:tcPr>
          <w:p w14:paraId="61DE3062" w14:textId="1D5C34D9" w:rsidR="00DE7975" w:rsidRPr="00040A19" w:rsidRDefault="00DE7975" w:rsidP="00DE7975">
            <w:pPr>
              <w:pStyle w:val="Brdtextmedindrag"/>
              <w:rPr>
                <w:i/>
              </w:rPr>
            </w:pPr>
            <w:r>
              <w:t>Vid förlängning av genomföran</w:t>
            </w:r>
            <w:r>
              <w:softHyphen/>
              <w:t>de</w:t>
            </w:r>
            <w:r>
              <w:softHyphen/>
              <w:t xml:space="preserve">tiden enligt 4 kap. 24 § behöver </w:t>
            </w:r>
            <w:r w:rsidRPr="00085D23">
              <w:rPr>
                <w:spacing w:val="-2"/>
              </w:rPr>
              <w:t xml:space="preserve">18 § första och </w:t>
            </w:r>
            <w:r w:rsidRPr="00085D23">
              <w:rPr>
                <w:i/>
                <w:spacing w:val="-2"/>
              </w:rPr>
              <w:t>andra</w:t>
            </w:r>
            <w:r w:rsidRPr="00085D23">
              <w:rPr>
                <w:spacing w:val="-2"/>
              </w:rPr>
              <w:t xml:space="preserve"> styckena samt</w:t>
            </w:r>
            <w:r>
              <w:t xml:space="preserve"> 19–25 §§ inte tillämpas. Samråd enligt 11 § krävs endast med lant</w:t>
            </w:r>
            <w:r>
              <w:softHyphen/>
              <w:t>mäterimyndigheten och kända sak</w:t>
            </w:r>
            <w:r>
              <w:softHyphen/>
              <w:t>ägare inom det berörda området.</w:t>
            </w:r>
          </w:p>
        </w:tc>
      </w:tr>
    </w:tbl>
    <w:p w14:paraId="3F23CA03" w14:textId="77777777" w:rsidR="00DE7975" w:rsidRPr="00085D23" w:rsidRDefault="00DE7975" w:rsidP="00DE7975">
      <w:pPr>
        <w:pStyle w:val="Brdtextmedindrag"/>
      </w:pPr>
    </w:p>
    <w:p w14:paraId="5B09A2A4" w14:textId="77777777" w:rsidR="00DE7975" w:rsidRDefault="00DE7975" w:rsidP="00DE7975">
      <w:pPr>
        <w:pStyle w:val="Brdtext"/>
        <w:keepNext/>
        <w:jc w:val="center"/>
      </w:pPr>
      <w:r>
        <w:t>38 b §</w:t>
      </w:r>
      <w:r>
        <w:rPr>
          <w:rStyle w:val="Fotnotsreferens"/>
        </w:rPr>
        <w:footnoteReference w:id="21"/>
      </w:r>
    </w:p>
    <w:tbl>
      <w:tblPr>
        <w:tblW w:w="5000" w:type="pct"/>
        <w:tblCellMar>
          <w:left w:w="125" w:type="dxa"/>
          <w:right w:w="125" w:type="dxa"/>
        </w:tblCellMar>
        <w:tblLook w:val="0000" w:firstRow="0" w:lastRow="0" w:firstColumn="0" w:lastColumn="0" w:noHBand="0" w:noVBand="0"/>
      </w:tblPr>
      <w:tblGrid>
        <w:gridCol w:w="2948"/>
        <w:gridCol w:w="2949"/>
      </w:tblGrid>
      <w:tr w:rsidR="00DE7975" w14:paraId="674E34FE" w14:textId="77777777" w:rsidTr="00DE7975">
        <w:tc>
          <w:tcPr>
            <w:tcW w:w="2500" w:type="pct"/>
            <w:shd w:val="clear" w:color="auto" w:fill="auto"/>
            <w:tcMar>
              <w:left w:w="0" w:type="dxa"/>
            </w:tcMar>
          </w:tcPr>
          <w:p w14:paraId="1BB14758" w14:textId="77777777" w:rsidR="00DE7975" w:rsidRDefault="00DE7975" w:rsidP="00DE7975">
            <w:pPr>
              <w:pStyle w:val="Brdtextmedindrag"/>
            </w:pPr>
            <w:r w:rsidRPr="00D85000">
              <w:t>I fråga om förslag till att upphäva en detaljplan behöver 18</w:t>
            </w:r>
            <w:r w:rsidRPr="00602C36">
              <w:rPr>
                <w:i/>
              </w:rPr>
              <w:t> </w:t>
            </w:r>
            <w:r w:rsidRPr="004F1303">
              <w:t xml:space="preserve">§ första och </w:t>
            </w:r>
            <w:r w:rsidRPr="00602C36">
              <w:rPr>
                <w:i/>
              </w:rPr>
              <w:t>tredje</w:t>
            </w:r>
            <w:r w:rsidRPr="004F1303">
              <w:t xml:space="preserve"> styckena samt 19</w:t>
            </w:r>
            <w:r>
              <w:t>–</w:t>
            </w:r>
            <w:r w:rsidRPr="00D85000">
              <w:t>25</w:t>
            </w:r>
            <w:r>
              <w:t> </w:t>
            </w:r>
            <w:r w:rsidRPr="00D85000">
              <w:t>§§ inte tillämpas när planens genom</w:t>
            </w:r>
            <w:r>
              <w:softHyphen/>
            </w:r>
            <w:r w:rsidRPr="00D85000">
              <w:t>förandetid har gått ut, och upp</w:t>
            </w:r>
            <w:r>
              <w:softHyphen/>
            </w:r>
            <w:r w:rsidRPr="00D85000">
              <w:t>häv</w:t>
            </w:r>
            <w:r>
              <w:softHyphen/>
            </w:r>
            <w:r w:rsidRPr="00D85000">
              <w:t>an</w:t>
            </w:r>
            <w:r>
              <w:softHyphen/>
            </w:r>
            <w:r w:rsidRPr="00D85000">
              <w:t>det av planen</w:t>
            </w:r>
          </w:p>
        </w:tc>
        <w:tc>
          <w:tcPr>
            <w:tcW w:w="2500" w:type="pct"/>
            <w:shd w:val="clear" w:color="auto" w:fill="auto"/>
            <w:tcMar>
              <w:right w:w="0" w:type="dxa"/>
            </w:tcMar>
          </w:tcPr>
          <w:p w14:paraId="7B0AC5AB" w14:textId="77777777" w:rsidR="00DE7975" w:rsidRPr="00040A19" w:rsidRDefault="00DE7975" w:rsidP="00DE7975">
            <w:pPr>
              <w:pStyle w:val="Brdtextmedindrag"/>
              <w:rPr>
                <w:i/>
              </w:rPr>
            </w:pPr>
            <w:r w:rsidRPr="00D85000">
              <w:t>I fråga om förslag till att upphäva en detaljplan behöver 18</w:t>
            </w:r>
            <w:r w:rsidRPr="00602C36">
              <w:rPr>
                <w:i/>
              </w:rPr>
              <w:t> </w:t>
            </w:r>
            <w:r w:rsidRPr="004F1303">
              <w:t xml:space="preserve">§ första och </w:t>
            </w:r>
            <w:r w:rsidRPr="004F1303">
              <w:rPr>
                <w:i/>
              </w:rPr>
              <w:t>andra</w:t>
            </w:r>
            <w:r w:rsidRPr="004F1303">
              <w:t xml:space="preserve"> styckena samt 19</w:t>
            </w:r>
            <w:r>
              <w:t>–</w:t>
            </w:r>
            <w:r w:rsidRPr="00D85000">
              <w:t>25</w:t>
            </w:r>
            <w:r>
              <w:t> </w:t>
            </w:r>
            <w:r w:rsidRPr="00D85000">
              <w:t>§§ inte tillämpas när planens genom</w:t>
            </w:r>
            <w:r>
              <w:softHyphen/>
            </w:r>
            <w:r w:rsidRPr="00D85000">
              <w:t>föran</w:t>
            </w:r>
            <w:r>
              <w:softHyphen/>
            </w:r>
            <w:r w:rsidRPr="00D85000">
              <w:t>detid har gått ut, och upphäv</w:t>
            </w:r>
            <w:r>
              <w:softHyphen/>
            </w:r>
            <w:r w:rsidRPr="00D85000">
              <w:t>andet av planen</w:t>
            </w:r>
          </w:p>
        </w:tc>
      </w:tr>
    </w:tbl>
    <w:p w14:paraId="3E53E87D" w14:textId="77777777" w:rsidR="00DE7975" w:rsidRDefault="00DE7975" w:rsidP="00DE7975">
      <w:pPr>
        <w:pStyle w:val="Brdtextmedindrag"/>
      </w:pPr>
      <w:r>
        <w:t>1. är förenligt med översiktsplanen och länsstyrelsens gransknings</w:t>
      </w:r>
      <w:r>
        <w:softHyphen/>
        <w:t>yttrande enligt 3 kap. 16 §,</w:t>
      </w:r>
    </w:p>
    <w:p w14:paraId="340AD2AF" w14:textId="77777777" w:rsidR="00DE7975" w:rsidRDefault="00DE7975" w:rsidP="00DE7975">
      <w:pPr>
        <w:pStyle w:val="Brdtextmedindrag"/>
      </w:pPr>
      <w:r>
        <w:t>2. inte är av betydande intresse för allmänheten eller i övrigt av stor betydelse, och</w:t>
      </w:r>
    </w:p>
    <w:p w14:paraId="1E416429" w14:textId="77777777" w:rsidR="00DE7975" w:rsidRDefault="00DE7975" w:rsidP="00DE7975">
      <w:pPr>
        <w:pStyle w:val="Brdtextmedindrag"/>
      </w:pPr>
      <w:r>
        <w:t>3. inte kan antas medföra en betydande miljöpåverkan.</w:t>
      </w:r>
    </w:p>
    <w:p w14:paraId="3C22B544" w14:textId="04DFFBCB" w:rsidR="00DE7975" w:rsidRDefault="00DE7975" w:rsidP="00DE7975">
      <w:pPr>
        <w:pStyle w:val="Brdtextmedindrag"/>
      </w:pPr>
      <w:r>
        <w:t>I fall som avses i första stycket, ska kommunen så snart som möjligt skicka samrådsredogörelsen eller ett meddelande om var den finns till</w:t>
      </w:r>
      <w:r>
        <w:softHyphen/>
        <w:t>gänglig till dem som inte har fått sina synpunkter tillgodosedda.</w:t>
      </w:r>
      <w:r w:rsidR="003407D7" w:rsidDel="003407D7">
        <w:t xml:space="preserve"> </w:t>
      </w:r>
    </w:p>
    <w:tbl>
      <w:tblPr>
        <w:tblW w:w="5000" w:type="pct"/>
        <w:tblCellMar>
          <w:left w:w="125" w:type="dxa"/>
          <w:right w:w="125" w:type="dxa"/>
        </w:tblCellMar>
        <w:tblLook w:val="0000" w:firstRow="0" w:lastRow="0" w:firstColumn="0" w:lastColumn="0" w:noHBand="0" w:noVBand="0"/>
      </w:tblPr>
      <w:tblGrid>
        <w:gridCol w:w="2948"/>
        <w:gridCol w:w="2949"/>
      </w:tblGrid>
      <w:tr w:rsidR="00DE7975" w14:paraId="3C78CDB8" w14:textId="77777777" w:rsidTr="00CA7DE3">
        <w:tc>
          <w:tcPr>
            <w:tcW w:w="2500" w:type="pct"/>
            <w:shd w:val="clear" w:color="auto" w:fill="auto"/>
            <w:tcMar>
              <w:left w:w="0" w:type="dxa"/>
            </w:tcMar>
          </w:tcPr>
          <w:p w14:paraId="1DA110EC" w14:textId="77777777" w:rsidR="00DE7975" w:rsidRDefault="00DE7975" w:rsidP="00DE7975">
            <w:pPr>
              <w:pStyle w:val="Brdtextmedindrag"/>
            </w:pPr>
            <w:r>
              <w:t>Om kommunen efter att samrådet är klart ändrar sitt förslag väsent</w:t>
            </w:r>
            <w:r>
              <w:softHyphen/>
              <w:t xml:space="preserve">ligt, ska kommunen trots första stycket låta granska det ändrade förslaget enligt 18 § första och </w:t>
            </w:r>
            <w:r w:rsidRPr="00602C36">
              <w:rPr>
                <w:i/>
              </w:rPr>
              <w:t>tredje</w:t>
            </w:r>
            <w:r>
              <w:t xml:space="preserve"> styckena samt 19–24 §§.</w:t>
            </w:r>
          </w:p>
        </w:tc>
        <w:tc>
          <w:tcPr>
            <w:tcW w:w="2500" w:type="pct"/>
            <w:shd w:val="clear" w:color="auto" w:fill="auto"/>
            <w:tcMar>
              <w:right w:w="0" w:type="dxa"/>
            </w:tcMar>
          </w:tcPr>
          <w:p w14:paraId="4712EF72" w14:textId="77777777" w:rsidR="00DE7975" w:rsidRPr="00040A19" w:rsidRDefault="00DE7975" w:rsidP="00DE7975">
            <w:pPr>
              <w:pStyle w:val="Brdtextmedindrag"/>
              <w:rPr>
                <w:i/>
              </w:rPr>
            </w:pPr>
            <w:r>
              <w:t>Om kommunen efter att samrådet är klart ändrar sitt förslag väsent</w:t>
            </w:r>
            <w:r>
              <w:softHyphen/>
              <w:t xml:space="preserve">ligt, ska kommunen trots första stycket låta granska det ändrade förslaget enligt 18 § första och </w:t>
            </w:r>
            <w:r w:rsidRPr="00602C36">
              <w:rPr>
                <w:i/>
              </w:rPr>
              <w:t>andra</w:t>
            </w:r>
            <w:r>
              <w:t xml:space="preserve"> styckena samt 19–24 §§.</w:t>
            </w:r>
          </w:p>
        </w:tc>
      </w:tr>
      <w:tr w:rsidR="00DE7975" w14:paraId="7C7ABDE4" w14:textId="77777777" w:rsidTr="00CA7DE3">
        <w:tc>
          <w:tcPr>
            <w:tcW w:w="2500" w:type="pct"/>
            <w:shd w:val="clear" w:color="auto" w:fill="auto"/>
            <w:tcMar>
              <w:left w:w="0" w:type="dxa"/>
            </w:tcMar>
          </w:tcPr>
          <w:p w14:paraId="0178D581" w14:textId="77777777" w:rsidR="00DE7975" w:rsidRDefault="00DE7975" w:rsidP="00DE7975">
            <w:pPr>
              <w:pStyle w:val="Brdtextmedindrag"/>
            </w:pPr>
          </w:p>
        </w:tc>
        <w:tc>
          <w:tcPr>
            <w:tcW w:w="2500" w:type="pct"/>
            <w:shd w:val="clear" w:color="auto" w:fill="auto"/>
            <w:tcMar>
              <w:right w:w="0" w:type="dxa"/>
            </w:tcMar>
          </w:tcPr>
          <w:p w14:paraId="13A3582F" w14:textId="1C907505" w:rsidR="00DE7975" w:rsidRPr="00040A19" w:rsidRDefault="00DE7975" w:rsidP="00DE7975">
            <w:pPr>
              <w:pStyle w:val="Brdtextmedindrag"/>
              <w:rPr>
                <w:i/>
              </w:rPr>
            </w:pPr>
            <w:r w:rsidRPr="00040A19">
              <w:rPr>
                <w:i/>
              </w:rPr>
              <w:t xml:space="preserve">Bestämmelserna </w:t>
            </w:r>
            <w:r>
              <w:rPr>
                <w:i/>
              </w:rPr>
              <w:t xml:space="preserve">i första–tredje styckena </w:t>
            </w:r>
            <w:r w:rsidRPr="00040A19">
              <w:rPr>
                <w:i/>
              </w:rPr>
              <w:t xml:space="preserve">är endast tillämpliga om </w:t>
            </w:r>
            <w:r w:rsidR="00EF2268">
              <w:rPr>
                <w:i/>
              </w:rPr>
              <w:t xml:space="preserve">den del av </w:t>
            </w:r>
            <w:r w:rsidRPr="00040A19">
              <w:rPr>
                <w:i/>
              </w:rPr>
              <w:t xml:space="preserve">översiktsplanen </w:t>
            </w:r>
            <w:r w:rsidR="00EF2268">
              <w:rPr>
                <w:i/>
              </w:rPr>
              <w:t>som har betydelse för upphävandet är aktu</w:t>
            </w:r>
            <w:r w:rsidR="00EF2268">
              <w:rPr>
                <w:i/>
              </w:rPr>
              <w:softHyphen/>
              <w:t xml:space="preserve">ell </w:t>
            </w:r>
            <w:r>
              <w:rPr>
                <w:i/>
              </w:rPr>
              <w:t xml:space="preserve">enligt 3 kap. 25 § </w:t>
            </w:r>
            <w:r w:rsidRPr="00040A19">
              <w:rPr>
                <w:i/>
              </w:rPr>
              <w:t>när ärendet på</w:t>
            </w:r>
            <w:r>
              <w:rPr>
                <w:i/>
              </w:rPr>
              <w:softHyphen/>
            </w:r>
            <w:r w:rsidRPr="00040A19">
              <w:rPr>
                <w:i/>
              </w:rPr>
              <w:t>börjas.</w:t>
            </w:r>
          </w:p>
        </w:tc>
      </w:tr>
    </w:tbl>
    <w:p w14:paraId="0BD3CFBA" w14:textId="77777777" w:rsidR="00DE7975" w:rsidRPr="00D85000" w:rsidRDefault="00DE7975" w:rsidP="00DE7975">
      <w:pPr>
        <w:pStyle w:val="Brdtextmedindrag"/>
      </w:pPr>
    </w:p>
    <w:p w14:paraId="1577D6C0" w14:textId="77777777" w:rsidR="00DE7975" w:rsidRDefault="00DE7975" w:rsidP="00DE7975">
      <w:pPr>
        <w:pStyle w:val="Brdtext"/>
        <w:keepNext/>
        <w:jc w:val="center"/>
      </w:pPr>
      <w:r>
        <w:t>39 §</w:t>
      </w:r>
      <w:r>
        <w:rPr>
          <w:rStyle w:val="Fotnotsreferens"/>
        </w:rPr>
        <w:footnoteReference w:id="22"/>
      </w:r>
    </w:p>
    <w:tbl>
      <w:tblPr>
        <w:tblW w:w="5000" w:type="pct"/>
        <w:tblCellMar>
          <w:left w:w="125" w:type="dxa"/>
          <w:right w:w="125" w:type="dxa"/>
        </w:tblCellMar>
        <w:tblLook w:val="0000" w:firstRow="0" w:lastRow="0" w:firstColumn="0" w:lastColumn="0" w:noHBand="0" w:noVBand="0"/>
      </w:tblPr>
      <w:tblGrid>
        <w:gridCol w:w="2948"/>
        <w:gridCol w:w="2949"/>
      </w:tblGrid>
      <w:tr w:rsidR="00DE7975" w14:paraId="1B7DE0AA" w14:textId="77777777" w:rsidTr="006D3F32">
        <w:tc>
          <w:tcPr>
            <w:tcW w:w="2500" w:type="pct"/>
            <w:shd w:val="clear" w:color="auto" w:fill="auto"/>
            <w:tcMar>
              <w:left w:w="0" w:type="dxa"/>
            </w:tcMar>
          </w:tcPr>
          <w:p w14:paraId="317633A1" w14:textId="77777777" w:rsidR="00DE7975" w:rsidRDefault="00DE7975" w:rsidP="00DE7975">
            <w:pPr>
              <w:pStyle w:val="Brdtextmedindrag"/>
            </w:pPr>
            <w:r w:rsidRPr="00F63BE9">
              <w:t>I fråga om förslag till och beslut om att anta, ändra eller upphäva områdesbestämmelser ska kom</w:t>
            </w:r>
            <w:r>
              <w:softHyphen/>
            </w:r>
            <w:r w:rsidRPr="00F63BE9">
              <w:t>munen tillämpa bestämmelserna om förslag till och</w:t>
            </w:r>
            <w:r>
              <w:t xml:space="preserve"> antagande av en detaljplan i 7 </w:t>
            </w:r>
            <w:r w:rsidRPr="00F63BE9">
              <w:t>§,</w:t>
            </w:r>
            <w:r>
              <w:t xml:space="preserve"> 8 § i den del som avser fastig</w:t>
            </w:r>
            <w:r w:rsidRPr="00F63BE9">
              <w:t xml:space="preserve">hetsförteckning, 9 </w:t>
            </w:r>
            <w:r w:rsidRPr="00E95C13">
              <w:rPr>
                <w:i/>
              </w:rPr>
              <w:t>och</w:t>
            </w:r>
            <w:r w:rsidRPr="00F63BE9">
              <w:t xml:space="preserve"> 10</w:t>
            </w:r>
            <w:r>
              <w:t xml:space="preserve"> §§, </w:t>
            </w:r>
            <w:r w:rsidRPr="00E95C13">
              <w:rPr>
                <w:i/>
              </w:rPr>
              <w:t>11 §</w:t>
            </w:r>
            <w:r w:rsidRPr="00F63BE9">
              <w:t xml:space="preserve"> </w:t>
            </w:r>
            <w:r w:rsidRPr="00D804A8">
              <w:rPr>
                <w:i/>
              </w:rPr>
              <w:t>första–tredje styckena</w:t>
            </w:r>
            <w:r>
              <w:t xml:space="preserve">, </w:t>
            </w:r>
            <w:r w:rsidRPr="00976655">
              <w:rPr>
                <w:i/>
              </w:rPr>
              <w:t>11 a </w:t>
            </w:r>
            <w:r w:rsidRPr="00E50B90">
              <w:rPr>
                <w:i/>
              </w:rPr>
              <w:t>§</w:t>
            </w:r>
            <w:r w:rsidRPr="00E95C13">
              <w:rPr>
                <w:i/>
              </w:rPr>
              <w:t xml:space="preserve"> första stycket</w:t>
            </w:r>
            <w:r w:rsidRPr="00F63BE9">
              <w:t xml:space="preserve">, </w:t>
            </w:r>
            <w:r>
              <w:rPr>
                <w:i/>
              </w:rPr>
              <w:t>11 b och 11 c </w:t>
            </w:r>
            <w:r w:rsidRPr="00976655">
              <w:rPr>
                <w:i/>
              </w:rPr>
              <w:t>§§</w:t>
            </w:r>
            <w:r>
              <w:t xml:space="preserve">, </w:t>
            </w:r>
            <w:r w:rsidRPr="00976655">
              <w:rPr>
                <w:i/>
              </w:rPr>
              <w:t>12</w:t>
            </w:r>
            <w:r>
              <w:t>–15 §§, 17 </w:t>
            </w:r>
            <w:r w:rsidRPr="00E95C13">
              <w:rPr>
                <w:i/>
              </w:rPr>
              <w:t>§</w:t>
            </w:r>
            <w:r>
              <w:t>, 18, 19 och 20 </w:t>
            </w:r>
            <w:r w:rsidRPr="00F63BE9">
              <w:t>§§, 2</w:t>
            </w:r>
            <w:r>
              <w:t>1 § första stycket, 22 och 22 a </w:t>
            </w:r>
            <w:r w:rsidRPr="00F63BE9">
              <w:t>§§, 23</w:t>
            </w:r>
            <w:r>
              <w:t> </w:t>
            </w:r>
            <w:r w:rsidRPr="00F63BE9">
              <w:t>§ första</w:t>
            </w:r>
            <w:r>
              <w:t xml:space="preserve"> stycket, 24, 25, 27, 29 och 30 </w:t>
            </w:r>
            <w:r w:rsidRPr="00F63BE9">
              <w:t>§§</w:t>
            </w:r>
            <w:r>
              <w:t>, 32 § 1 och 2, 33–35 </w:t>
            </w:r>
            <w:r w:rsidRPr="00976655">
              <w:rPr>
                <w:i/>
              </w:rPr>
              <w:t>§§</w:t>
            </w:r>
            <w:r>
              <w:t xml:space="preserve"> och 38 </w:t>
            </w:r>
            <w:r w:rsidRPr="00326F9B">
              <w:t>§</w:t>
            </w:r>
            <w:r w:rsidRPr="00F63BE9">
              <w:t>. Vid tillämpningen ska det som sägs om detaljplan avse områdesbestämmelserna.</w:t>
            </w:r>
          </w:p>
        </w:tc>
        <w:tc>
          <w:tcPr>
            <w:tcW w:w="2500" w:type="pct"/>
            <w:shd w:val="clear" w:color="auto" w:fill="auto"/>
            <w:tcMar>
              <w:right w:w="0" w:type="dxa"/>
            </w:tcMar>
          </w:tcPr>
          <w:p w14:paraId="1EA783F4" w14:textId="77777777" w:rsidR="00DE7975" w:rsidRDefault="00DE7975" w:rsidP="00DE7975">
            <w:pPr>
              <w:pStyle w:val="Brdtextmedindrag"/>
            </w:pPr>
            <w:r w:rsidRPr="00F63BE9">
              <w:t>I fråga om förslag till och beslut om att anta, ändra eller upphäva områdesbestämmelser ska kom</w:t>
            </w:r>
            <w:r>
              <w:softHyphen/>
            </w:r>
            <w:r w:rsidRPr="00F63BE9">
              <w:t>mun</w:t>
            </w:r>
            <w:r>
              <w:softHyphen/>
            </w:r>
            <w:r w:rsidRPr="00F63BE9">
              <w:t>en tillämpa bestämmel</w:t>
            </w:r>
            <w:r>
              <w:softHyphen/>
            </w:r>
            <w:r w:rsidRPr="00F63BE9">
              <w:t>serna om förslag till och antagande av en detaljplan i 7 §, 8 § i den del som avs</w:t>
            </w:r>
            <w:r>
              <w:t>er fastig</w:t>
            </w:r>
            <w:r w:rsidRPr="00F63BE9">
              <w:t>hetsförteckn</w:t>
            </w:r>
            <w:r>
              <w:t>ing, 9</w:t>
            </w:r>
            <w:r w:rsidRPr="00E95C13">
              <w:rPr>
                <w:i/>
              </w:rPr>
              <w:t>,</w:t>
            </w:r>
            <w:r>
              <w:t xml:space="preserve"> 10 </w:t>
            </w:r>
            <w:r w:rsidRPr="00E50B90">
              <w:rPr>
                <w:i/>
              </w:rPr>
              <w:t>och</w:t>
            </w:r>
            <w:r w:rsidRPr="00976655">
              <w:rPr>
                <w:i/>
              </w:rPr>
              <w:t xml:space="preserve"> 11</w:t>
            </w:r>
            <w:r>
              <w:t> §</w:t>
            </w:r>
            <w:r w:rsidRPr="00F63BE9">
              <w:t xml:space="preserve">§, </w:t>
            </w:r>
            <w:r w:rsidRPr="00976655">
              <w:rPr>
                <w:i/>
              </w:rPr>
              <w:t>11</w:t>
            </w:r>
            <w:r>
              <w:rPr>
                <w:i/>
              </w:rPr>
              <w:t> c </w:t>
            </w:r>
            <w:r w:rsidRPr="00E50B90">
              <w:rPr>
                <w:i/>
              </w:rPr>
              <w:t>§</w:t>
            </w:r>
            <w:r w:rsidRPr="00E95C13">
              <w:rPr>
                <w:i/>
              </w:rPr>
              <w:t xml:space="preserve"> första stycket</w:t>
            </w:r>
            <w:r>
              <w:t xml:space="preserve">, </w:t>
            </w:r>
            <w:r w:rsidRPr="00976655">
              <w:rPr>
                <w:i/>
              </w:rPr>
              <w:t>11 </w:t>
            </w:r>
            <w:r>
              <w:rPr>
                <w:i/>
              </w:rPr>
              <w:t>d</w:t>
            </w:r>
            <w:r w:rsidRPr="00F63BE9">
              <w:t>–15</w:t>
            </w:r>
            <w:r>
              <w:t> </w:t>
            </w:r>
            <w:r w:rsidRPr="00F63BE9">
              <w:t>§§, 17, 18, 19 och 20</w:t>
            </w:r>
            <w:r>
              <w:t> </w:t>
            </w:r>
            <w:r w:rsidRPr="00F63BE9">
              <w:t>§§, 21</w:t>
            </w:r>
            <w:r>
              <w:t> </w:t>
            </w:r>
            <w:r w:rsidRPr="00F63BE9">
              <w:t>§</w:t>
            </w:r>
            <w:r w:rsidRPr="00E50B90">
              <w:t xml:space="preserve"> första</w:t>
            </w:r>
            <w:r w:rsidRPr="00F63BE9">
              <w:t xml:space="preserve"> stycket, 22 och 22 a</w:t>
            </w:r>
            <w:r>
              <w:t> </w:t>
            </w:r>
            <w:r w:rsidRPr="00F63BE9">
              <w:t>§§, 23</w:t>
            </w:r>
            <w:r>
              <w:t> </w:t>
            </w:r>
            <w:r w:rsidRPr="00F63BE9">
              <w:t>§ första stycket, 24, 25, 27, 29 oc</w:t>
            </w:r>
            <w:r>
              <w:t xml:space="preserve">h 30 §§, 32 § 1 och 2, 33–35 </w:t>
            </w:r>
            <w:r w:rsidRPr="00F63BE9">
              <w:t>och 38</w:t>
            </w:r>
            <w:r>
              <w:t> </w:t>
            </w:r>
            <w:r w:rsidRPr="00326F9B">
              <w:t>§</w:t>
            </w:r>
            <w:r w:rsidRPr="00976655">
              <w:rPr>
                <w:i/>
              </w:rPr>
              <w:t>§</w:t>
            </w:r>
            <w:r w:rsidRPr="00F63BE9">
              <w:t>. Vid tillämpningen ska det som sä</w:t>
            </w:r>
            <w:r>
              <w:t>gs om detaljplan avse områ</w:t>
            </w:r>
            <w:r>
              <w:softHyphen/>
              <w:t>des</w:t>
            </w:r>
            <w:r w:rsidRPr="00F63BE9">
              <w:t>bestämmelserna.</w:t>
            </w:r>
          </w:p>
        </w:tc>
      </w:tr>
    </w:tbl>
    <w:p w14:paraId="47209600" w14:textId="7F742C84" w:rsidR="00DE7975" w:rsidRDefault="00DE7975" w:rsidP="00DE7975">
      <w:pPr>
        <w:pStyle w:val="Brdtext"/>
      </w:pPr>
    </w:p>
    <w:tbl>
      <w:tblPr>
        <w:tblW w:w="5000" w:type="pct"/>
        <w:tblCellMar>
          <w:left w:w="125" w:type="dxa"/>
          <w:right w:w="125" w:type="dxa"/>
        </w:tblCellMar>
        <w:tblLook w:val="0000" w:firstRow="0" w:lastRow="0" w:firstColumn="0" w:lastColumn="0" w:noHBand="0" w:noVBand="0"/>
      </w:tblPr>
      <w:tblGrid>
        <w:gridCol w:w="2948"/>
        <w:gridCol w:w="2949"/>
      </w:tblGrid>
      <w:tr w:rsidR="00DE7975" w:rsidRPr="005B0E77" w14:paraId="627B857E" w14:textId="09ADF98D" w:rsidTr="00CA7DE3">
        <w:tc>
          <w:tcPr>
            <w:tcW w:w="2500" w:type="pct"/>
            <w:shd w:val="clear" w:color="auto" w:fill="auto"/>
            <w:tcMar>
              <w:left w:w="0" w:type="dxa"/>
            </w:tcMar>
          </w:tcPr>
          <w:p w14:paraId="48275956" w14:textId="79763F9D" w:rsidR="00DE7975" w:rsidRPr="005B0E77" w:rsidRDefault="00DE7975" w:rsidP="00DE7975">
            <w:pPr>
              <w:pStyle w:val="Brdtext"/>
              <w:keepNext/>
              <w:rPr>
                <w:i/>
              </w:rPr>
            </w:pPr>
            <w:r>
              <w:rPr>
                <w:i/>
              </w:rPr>
              <w:t xml:space="preserve">Lydelse enligt </w:t>
            </w:r>
            <w:r w:rsidR="00905F85">
              <w:rPr>
                <w:i/>
              </w:rPr>
              <w:t xml:space="preserve">SFS </w:t>
            </w:r>
            <w:r w:rsidR="00905F85" w:rsidRPr="00B53F29">
              <w:rPr>
                <w:i/>
              </w:rPr>
              <w:t>2019:</w:t>
            </w:r>
            <w:r w:rsidR="00B53F29">
              <w:rPr>
                <w:i/>
              </w:rPr>
              <w:t>949</w:t>
            </w:r>
          </w:p>
        </w:tc>
        <w:tc>
          <w:tcPr>
            <w:tcW w:w="2500" w:type="pct"/>
            <w:shd w:val="clear" w:color="auto" w:fill="auto"/>
            <w:tcMar>
              <w:right w:w="0" w:type="dxa"/>
            </w:tcMar>
          </w:tcPr>
          <w:p w14:paraId="289B2231" w14:textId="67BAF09F" w:rsidR="00DE7975" w:rsidRPr="005B0E77" w:rsidRDefault="00DE7975" w:rsidP="00DE7975">
            <w:pPr>
              <w:pStyle w:val="Brdtext"/>
              <w:keepNext/>
              <w:rPr>
                <w:i/>
              </w:rPr>
            </w:pPr>
            <w:r w:rsidRPr="005B0E77">
              <w:rPr>
                <w:i/>
              </w:rPr>
              <w:t>Föreslagen lydelse</w:t>
            </w:r>
          </w:p>
        </w:tc>
      </w:tr>
    </w:tbl>
    <w:p w14:paraId="37BD2EDB" w14:textId="77777777" w:rsidR="00DE7975" w:rsidRDefault="00DE7975" w:rsidP="00DE7975">
      <w:pPr>
        <w:pStyle w:val="Brdtext"/>
        <w:keepNext/>
        <w:spacing w:before="230"/>
        <w:jc w:val="center"/>
        <w:rPr>
          <w:b/>
        </w:rPr>
      </w:pPr>
      <w:r>
        <w:rPr>
          <w:b/>
        </w:rPr>
        <w:t>7 kap.</w:t>
      </w:r>
    </w:p>
    <w:p w14:paraId="6FBB599A" w14:textId="4609D676" w:rsidR="00DE7975" w:rsidRDefault="00DE7975" w:rsidP="00DE7975">
      <w:pPr>
        <w:pStyle w:val="Brdtext"/>
        <w:keepNext/>
        <w:jc w:val="center"/>
      </w:pPr>
      <w:r>
        <w:t>1 §</w:t>
      </w:r>
    </w:p>
    <w:p w14:paraId="0169652E" w14:textId="77777777" w:rsidR="00DE7975" w:rsidRDefault="00DE7975" w:rsidP="00DE7975">
      <w:pPr>
        <w:pStyle w:val="Brdtextmedindrag"/>
      </w:pPr>
      <w:r w:rsidRPr="007F6A5C">
        <w:t xml:space="preserve">Regional fysisk planering ska ske i Stockholms län och i Skåne län. </w:t>
      </w:r>
      <w:r>
        <w:t>Regionen</w:t>
      </w:r>
      <w:r w:rsidRPr="007F6A5C">
        <w:t xml:space="preserve"> ansvarar för denna planering.</w:t>
      </w:r>
    </w:p>
    <w:p w14:paraId="435B4F7B" w14:textId="77777777" w:rsidR="00DE7975" w:rsidRDefault="00DE7975" w:rsidP="00DE7975">
      <w:pPr>
        <w:pStyle w:val="Brdtextmedindrag"/>
      </w:pPr>
      <w:r>
        <w:t>Regionen</w:t>
      </w:r>
      <w:r w:rsidRPr="007F6A5C">
        <w:t xml:space="preserve"> ska</w:t>
      </w:r>
    </w:p>
    <w:p w14:paraId="2104FD40" w14:textId="77777777" w:rsidR="00DE7975" w:rsidRDefault="00DE7975" w:rsidP="00DE7975">
      <w:pPr>
        <w:pStyle w:val="Brdtextmedindrag"/>
      </w:pPr>
      <w:r>
        <w:t>1. utreda regionala frågor av betydelse för länets fysiska miljö,</w:t>
      </w:r>
    </w:p>
    <w:p w14:paraId="57743DD7" w14:textId="77777777" w:rsidR="00DE7975" w:rsidRDefault="00DE7975" w:rsidP="00DE7975">
      <w:pPr>
        <w:pStyle w:val="Brdtextmedindrag"/>
      </w:pPr>
      <w:r>
        <w:t>2. upprätta ett förslag till regionplan enligt 2–4 §§ eller förslag till ändring av en sådan plan,</w:t>
      </w:r>
    </w:p>
    <w:p w14:paraId="217546C9" w14:textId="77777777" w:rsidR="00DE7975" w:rsidRDefault="00DE7975" w:rsidP="00DE7975">
      <w:pPr>
        <w:pStyle w:val="Brdtextmedindrag"/>
      </w:pPr>
      <w:r>
        <w:t>3. anta, pröva aktualiteten hos och vid behov ändra planen,</w:t>
      </w:r>
    </w:p>
    <w:p w14:paraId="2B295327" w14:textId="77777777" w:rsidR="00DE7975" w:rsidRDefault="00DE7975" w:rsidP="00DE7975">
      <w:pPr>
        <w:pStyle w:val="Brdtextmedindrag"/>
      </w:pPr>
      <w:r>
        <w:t xml:space="preserve">4. lämna underlag om regionala frågor av betydelse för länets fysiska </w:t>
      </w:r>
      <w:r w:rsidRPr="001A0667">
        <w:rPr>
          <w:spacing w:val="-2"/>
        </w:rPr>
        <w:t>miljö till länsstyrelsen, andra berörda regioner och de kommuner, regio</w:t>
      </w:r>
      <w:r w:rsidRPr="001A0667">
        <w:rPr>
          <w:spacing w:val="-2"/>
        </w:rPr>
        <w:softHyphen/>
        <w:t>nala</w:t>
      </w:r>
      <w:r>
        <w:t xml:space="preserve"> kollektivtrafikmyndigheter och andra myndigheter som berörs,</w:t>
      </w:r>
    </w:p>
    <w:tbl>
      <w:tblPr>
        <w:tblW w:w="5000" w:type="pct"/>
        <w:tblCellMar>
          <w:left w:w="125" w:type="dxa"/>
          <w:right w:w="125" w:type="dxa"/>
        </w:tblCellMar>
        <w:tblLook w:val="0000" w:firstRow="0" w:lastRow="0" w:firstColumn="0" w:lastColumn="0" w:noHBand="0" w:noVBand="0"/>
      </w:tblPr>
      <w:tblGrid>
        <w:gridCol w:w="2948"/>
        <w:gridCol w:w="2949"/>
      </w:tblGrid>
      <w:tr w:rsidR="00DE7975" w14:paraId="3A45B8B8" w14:textId="77777777" w:rsidTr="00DE7975">
        <w:tc>
          <w:tcPr>
            <w:tcW w:w="2500" w:type="pct"/>
            <w:shd w:val="clear" w:color="auto" w:fill="auto"/>
            <w:tcMar>
              <w:left w:w="0" w:type="dxa"/>
            </w:tcMar>
          </w:tcPr>
          <w:p w14:paraId="6B67D99B" w14:textId="77777777" w:rsidR="00DE7975" w:rsidRDefault="00DE7975" w:rsidP="00DE7975">
            <w:pPr>
              <w:pStyle w:val="Brdtextmedindrag"/>
            </w:pPr>
            <w:r w:rsidRPr="007F6A5C">
              <w:t>5.</w:t>
            </w:r>
            <w:r>
              <w:t> </w:t>
            </w:r>
            <w:r w:rsidRPr="007F6A5C">
              <w:t>yttra sig över förslag till över</w:t>
            </w:r>
            <w:r>
              <w:softHyphen/>
            </w:r>
            <w:r w:rsidRPr="007F6A5C">
              <w:rPr>
                <w:spacing w:val="-2"/>
              </w:rPr>
              <w:t xml:space="preserve">siktsplaner inom länet under </w:t>
            </w:r>
            <w:r w:rsidRPr="007F6A5C">
              <w:rPr>
                <w:i/>
                <w:spacing w:val="-2"/>
              </w:rPr>
              <w:t>ut</w:t>
            </w:r>
            <w:r w:rsidRPr="007F6A5C">
              <w:rPr>
                <w:i/>
                <w:spacing w:val="-2"/>
              </w:rPr>
              <w:softHyphen/>
              <w:t>ställ</w:t>
            </w:r>
            <w:r w:rsidRPr="007F6A5C">
              <w:rPr>
                <w:i/>
                <w:spacing w:val="-2"/>
              </w:rPr>
              <w:softHyphen/>
            </w:r>
            <w:r>
              <w:rPr>
                <w:i/>
                <w:spacing w:val="-2"/>
              </w:rPr>
              <w:t>n</w:t>
            </w:r>
            <w:r w:rsidRPr="007F6A5C">
              <w:rPr>
                <w:i/>
              </w:rPr>
              <w:t>ingstiden</w:t>
            </w:r>
            <w:r w:rsidRPr="007F6A5C">
              <w:t xml:space="preserve"> i fråga om hur dessa planer förhåller sig till region</w:t>
            </w:r>
            <w:r>
              <w:softHyphen/>
            </w:r>
            <w:r w:rsidRPr="007F6A5C">
              <w:t>pla</w:t>
            </w:r>
            <w:r>
              <w:softHyphen/>
            </w:r>
            <w:r w:rsidRPr="007F6A5C">
              <w:t>nen,</w:t>
            </w:r>
          </w:p>
        </w:tc>
        <w:tc>
          <w:tcPr>
            <w:tcW w:w="2500" w:type="pct"/>
            <w:shd w:val="clear" w:color="auto" w:fill="auto"/>
            <w:tcMar>
              <w:right w:w="0" w:type="dxa"/>
            </w:tcMar>
          </w:tcPr>
          <w:p w14:paraId="0A13F25E" w14:textId="77777777" w:rsidR="00DE7975" w:rsidRDefault="00DE7975" w:rsidP="00DE7975">
            <w:pPr>
              <w:pStyle w:val="Brdtextmedindrag"/>
            </w:pPr>
            <w:r w:rsidRPr="007F6A5C">
              <w:t>5.</w:t>
            </w:r>
            <w:r>
              <w:t> </w:t>
            </w:r>
            <w:r w:rsidRPr="007F6A5C">
              <w:t>yttra sig över förslag till över</w:t>
            </w:r>
            <w:r>
              <w:softHyphen/>
            </w:r>
            <w:r w:rsidRPr="007F6A5C">
              <w:rPr>
                <w:spacing w:val="-2"/>
              </w:rPr>
              <w:t xml:space="preserve">siktsplaner inom länet under </w:t>
            </w:r>
            <w:r w:rsidRPr="007F6A5C">
              <w:rPr>
                <w:i/>
                <w:spacing w:val="-2"/>
              </w:rPr>
              <w:t>gransk</w:t>
            </w:r>
            <w:r>
              <w:rPr>
                <w:i/>
                <w:spacing w:val="-2"/>
              </w:rPr>
              <w:softHyphen/>
            </w:r>
            <w:r w:rsidRPr="007F6A5C">
              <w:rPr>
                <w:i/>
              </w:rPr>
              <w:t>ningstiden</w:t>
            </w:r>
            <w:r w:rsidRPr="007F6A5C">
              <w:t xml:space="preserve"> i fråga om hur dessa planer förhåller sig till region</w:t>
            </w:r>
            <w:r>
              <w:softHyphen/>
            </w:r>
            <w:r w:rsidRPr="007F6A5C">
              <w:t>pla</w:t>
            </w:r>
            <w:r>
              <w:softHyphen/>
            </w:r>
            <w:r w:rsidRPr="007F6A5C">
              <w:t>nen,</w:t>
            </w:r>
          </w:p>
        </w:tc>
      </w:tr>
    </w:tbl>
    <w:p w14:paraId="1FCC4A01" w14:textId="77777777" w:rsidR="00DE7975" w:rsidRDefault="00DE7975" w:rsidP="00DE7975">
      <w:pPr>
        <w:pStyle w:val="Brdtextmedindrag"/>
      </w:pPr>
      <w:r>
        <w:t>6. verka för insatser som kan bidra till att det långsiktiga behovet av bostäder kan tillgodoses, och</w:t>
      </w:r>
    </w:p>
    <w:p w14:paraId="7B3FD610" w14:textId="77777777" w:rsidR="00DE7975" w:rsidRDefault="00DE7975" w:rsidP="00DE7975">
      <w:pPr>
        <w:pStyle w:val="Brdtextmedindrag"/>
      </w:pPr>
      <w:r>
        <w:t>7. verka för insatser som kan bidra till att minska länets klimatpåverkan och dess effekter.</w:t>
      </w:r>
    </w:p>
    <w:p w14:paraId="5B040B83" w14:textId="77777777" w:rsidR="00DE7975" w:rsidRDefault="00DE7975" w:rsidP="00DE7975">
      <w:pPr>
        <w:pStyle w:val="Brdtextmedindrag"/>
      </w:pPr>
      <w:r>
        <w:t>Regionen</w:t>
      </w:r>
      <w:r w:rsidRPr="007F6A5C">
        <w:t xml:space="preserve"> ska lämna regeringen de uppgifter om den regionala fysiska planeringen som regeringen begär.</w:t>
      </w:r>
    </w:p>
    <w:p w14:paraId="453A896A" w14:textId="77777777" w:rsidR="00DE7975" w:rsidRPr="007F6A5C" w:rsidRDefault="00DE7975" w:rsidP="00DE7975">
      <w:pPr>
        <w:pStyle w:val="Brdtextmedindrag"/>
      </w:pPr>
    </w:p>
    <w:p w14:paraId="3879134E" w14:textId="7C552627" w:rsidR="00DE7975" w:rsidRDefault="00DE7975" w:rsidP="00DE7975">
      <w:pPr>
        <w:pStyle w:val="Brdtext"/>
        <w:keepNext/>
        <w:jc w:val="center"/>
      </w:pPr>
      <w:r>
        <w:t>3 §</w:t>
      </w:r>
    </w:p>
    <w:p w14:paraId="17E65FF2" w14:textId="77777777" w:rsidR="00DE7975" w:rsidRDefault="00DE7975" w:rsidP="00DE7975">
      <w:pPr>
        <w:pStyle w:val="Brdtextmedindrag"/>
        <w:keepNext/>
      </w:pPr>
      <w:r>
        <w:t>Av regionplanen ska det framgå</w:t>
      </w:r>
    </w:p>
    <w:p w14:paraId="7BFB7AC3" w14:textId="77777777" w:rsidR="00DE7975" w:rsidRDefault="00DE7975" w:rsidP="00DE7975">
      <w:pPr>
        <w:pStyle w:val="Brdtextmedindrag"/>
      </w:pPr>
      <w:r>
        <w:t>1. hur hänsyn har tagits till allmänna intressen enligt 2 kap., hur riks</w:t>
      </w:r>
      <w:r>
        <w:softHyphen/>
        <w:t>intressen enligt 3 och 4 kap. miljöbalken har tillgodosetts och på vilket sätt miljökvalitetsnormer enligt 5 kap. miljöbalken har följts,</w:t>
      </w:r>
    </w:p>
    <w:p w14:paraId="79A17F5A" w14:textId="77777777" w:rsidR="00DE7975" w:rsidRDefault="00DE7975" w:rsidP="00DE7975">
      <w:pPr>
        <w:pStyle w:val="Brdtextmedindrag"/>
      </w:pPr>
      <w:r>
        <w:t>2. hur hänsyn har tagits till och hur planen har samordnats med den regionala utvecklingsstrategin, länsplanen för regional transport</w:t>
      </w:r>
      <w:r>
        <w:softHyphen/>
        <w:t>infrastruk</w:t>
      </w:r>
      <w:r>
        <w:softHyphen/>
        <w:t>tur, trafikförsörjningsprogram och kommunala riktlinjer för bostads</w:t>
      </w:r>
      <w:r>
        <w:softHyphen/>
        <w:t>försörjning samt nationella och andra regionala och kommunala mål, planer och program av betydelse för en hållbar utveckling i länet, och</w:t>
      </w:r>
    </w:p>
    <w:p w14:paraId="439F8AEB" w14:textId="77777777" w:rsidR="00DE7975" w:rsidRPr="003503F0" w:rsidRDefault="00DE7975" w:rsidP="00DE7975">
      <w:pPr>
        <w:pStyle w:val="Brdtextmedindrag"/>
      </w:pPr>
      <w:r>
        <w:t>3. hur planen är avsedd att genomföras.</w:t>
      </w:r>
    </w:p>
    <w:tbl>
      <w:tblPr>
        <w:tblW w:w="5000" w:type="pct"/>
        <w:tblCellMar>
          <w:left w:w="125" w:type="dxa"/>
          <w:right w:w="125" w:type="dxa"/>
        </w:tblCellMar>
        <w:tblLook w:val="0000" w:firstRow="0" w:lastRow="0" w:firstColumn="0" w:lastColumn="0" w:noHBand="0" w:noVBand="0"/>
      </w:tblPr>
      <w:tblGrid>
        <w:gridCol w:w="2948"/>
        <w:gridCol w:w="2949"/>
      </w:tblGrid>
      <w:tr w:rsidR="00DE7975" w14:paraId="4297BC35" w14:textId="77777777" w:rsidTr="006D3F32">
        <w:trPr>
          <w:cantSplit/>
        </w:trPr>
        <w:tc>
          <w:tcPr>
            <w:tcW w:w="2500" w:type="pct"/>
            <w:shd w:val="clear" w:color="auto" w:fill="auto"/>
            <w:tcMar>
              <w:left w:w="0" w:type="dxa"/>
            </w:tcMar>
          </w:tcPr>
          <w:p w14:paraId="5AA13083" w14:textId="77777777" w:rsidR="00DE7975" w:rsidRDefault="00DE7975" w:rsidP="00DE7975">
            <w:pPr>
              <w:pStyle w:val="Brdtextmedindrag"/>
            </w:pPr>
            <w:r w:rsidRPr="004B3507">
              <w:rPr>
                <w:i/>
              </w:rPr>
              <w:t>I fråga om strategisk miljö</w:t>
            </w:r>
            <w:r w:rsidRPr="004B3507">
              <w:rPr>
                <w:i/>
              </w:rPr>
              <w:softHyphen/>
              <w:t>bedömning gäller</w:t>
            </w:r>
            <w:r>
              <w:t xml:space="preserve"> 3 kap. </w:t>
            </w:r>
            <w:r w:rsidRPr="00A61290">
              <w:rPr>
                <w:i/>
              </w:rPr>
              <w:t>4 </w:t>
            </w:r>
            <w:r w:rsidRPr="00326F9B">
              <w:t>§</w:t>
            </w:r>
            <w:r w:rsidRPr="00A61290">
              <w:rPr>
                <w:i/>
              </w:rPr>
              <w:t xml:space="preserve"> andra och tredje styckena</w:t>
            </w:r>
            <w:r w:rsidRPr="00A61290">
              <w:t>. Vid tillämp</w:t>
            </w:r>
            <w:r>
              <w:softHyphen/>
            </w:r>
            <w:r w:rsidRPr="00A61290">
              <w:t>ningen ska det som sägs där om översiktsplan i stället gälla region</w:t>
            </w:r>
            <w:r>
              <w:softHyphen/>
            </w:r>
            <w:r w:rsidRPr="00A61290">
              <w:t>plan och det som sägs om kom</w:t>
            </w:r>
            <w:r>
              <w:softHyphen/>
            </w:r>
            <w:r w:rsidRPr="00A61290">
              <w:t xml:space="preserve">munen gälla </w:t>
            </w:r>
            <w:r>
              <w:t>regionen</w:t>
            </w:r>
            <w:r w:rsidRPr="00A61290">
              <w:t>.</w:t>
            </w:r>
          </w:p>
        </w:tc>
        <w:tc>
          <w:tcPr>
            <w:tcW w:w="2500" w:type="pct"/>
            <w:shd w:val="clear" w:color="auto" w:fill="auto"/>
            <w:tcMar>
              <w:right w:w="0" w:type="dxa"/>
            </w:tcMar>
          </w:tcPr>
          <w:p w14:paraId="74CEF4F1" w14:textId="77777777" w:rsidR="00DE7975" w:rsidRDefault="00DE7975" w:rsidP="00DE7975">
            <w:pPr>
              <w:pStyle w:val="Brdtextmedindrag"/>
            </w:pPr>
            <w:r w:rsidRPr="002432E3">
              <w:rPr>
                <w:i/>
              </w:rPr>
              <w:t>Planen ska även ha det innehåll som följer av</w:t>
            </w:r>
            <w:r>
              <w:t xml:space="preserve"> 3 kap. </w:t>
            </w:r>
            <w:r w:rsidRPr="00A61290">
              <w:rPr>
                <w:i/>
              </w:rPr>
              <w:t>6 b </w:t>
            </w:r>
            <w:r w:rsidRPr="00326F9B">
              <w:t>§</w:t>
            </w:r>
            <w:r w:rsidRPr="00A61290">
              <w:t xml:space="preserve">. Vid </w:t>
            </w:r>
            <w:r w:rsidRPr="00A61290">
              <w:rPr>
                <w:noProof/>
              </w:rPr>
              <w:t>till</w:t>
            </w:r>
            <w:r>
              <w:rPr>
                <w:noProof/>
              </w:rPr>
              <w:softHyphen/>
              <w:t>l</w:t>
            </w:r>
            <w:r w:rsidRPr="00A61290">
              <w:rPr>
                <w:noProof/>
              </w:rPr>
              <w:t>ämp</w:t>
            </w:r>
            <w:r>
              <w:rPr>
                <w:noProof/>
              </w:rPr>
              <w:softHyphen/>
            </w:r>
            <w:r w:rsidRPr="00A61290">
              <w:rPr>
                <w:noProof/>
              </w:rPr>
              <w:t>ningen</w:t>
            </w:r>
            <w:r w:rsidRPr="00A61290">
              <w:t xml:space="preserve"> ska det som sägs där om översiktsplan i stället gälla region</w:t>
            </w:r>
            <w:r>
              <w:softHyphen/>
            </w:r>
            <w:r w:rsidRPr="00A61290">
              <w:t xml:space="preserve">plan och det som sägs om kommunen gälla </w:t>
            </w:r>
            <w:r>
              <w:t>regionen</w:t>
            </w:r>
            <w:r w:rsidRPr="00A61290">
              <w:t>.</w:t>
            </w:r>
          </w:p>
        </w:tc>
      </w:tr>
    </w:tbl>
    <w:p w14:paraId="521C246E" w14:textId="77777777" w:rsidR="00DE7975" w:rsidRDefault="00DE7975" w:rsidP="00DE7975">
      <w:pPr>
        <w:pStyle w:val="Brdtextmedindrag"/>
      </w:pPr>
      <w:r w:rsidRPr="00A61290">
        <w:t>Länsstyrelsens granskningsyttrande över planförslaget ska redovisas tillsammans med regionplanen. Om länsstyrelsen inte har godtagit planen i en viss del, ska det anmärkas i planen.</w:t>
      </w:r>
    </w:p>
    <w:p w14:paraId="1CAE6E60" w14:textId="77777777" w:rsidR="00DE7975" w:rsidRDefault="00DE7975" w:rsidP="00DE7975">
      <w:pPr>
        <w:pStyle w:val="Brdtext"/>
        <w:keepNext/>
        <w:jc w:val="center"/>
      </w:pPr>
    </w:p>
    <w:p w14:paraId="6ACD0741" w14:textId="7FE1C461" w:rsidR="00DE7975" w:rsidRDefault="00DE7975" w:rsidP="00DE7975">
      <w:pPr>
        <w:pStyle w:val="Brdtext"/>
        <w:keepNext/>
        <w:jc w:val="center"/>
      </w:pPr>
      <w:r>
        <w:t>5 §</w:t>
      </w:r>
    </w:p>
    <w:tbl>
      <w:tblPr>
        <w:tblW w:w="5000" w:type="pct"/>
        <w:tblCellMar>
          <w:left w:w="125" w:type="dxa"/>
          <w:right w:w="125" w:type="dxa"/>
        </w:tblCellMar>
        <w:tblLook w:val="0000" w:firstRow="0" w:lastRow="0" w:firstColumn="0" w:lastColumn="0" w:noHBand="0" w:noVBand="0"/>
      </w:tblPr>
      <w:tblGrid>
        <w:gridCol w:w="2948"/>
        <w:gridCol w:w="2949"/>
      </w:tblGrid>
      <w:tr w:rsidR="00DE7975" w14:paraId="23C33B50" w14:textId="77777777" w:rsidTr="00DE7975">
        <w:trPr>
          <w:cantSplit/>
        </w:trPr>
        <w:tc>
          <w:tcPr>
            <w:tcW w:w="2500" w:type="pct"/>
            <w:shd w:val="clear" w:color="auto" w:fill="auto"/>
            <w:tcMar>
              <w:left w:w="0" w:type="dxa"/>
            </w:tcMar>
          </w:tcPr>
          <w:p w14:paraId="569C3329" w14:textId="77777777" w:rsidR="00DE7975" w:rsidRDefault="00DE7975" w:rsidP="00DE7975">
            <w:pPr>
              <w:pStyle w:val="Brdtextmedindrag"/>
            </w:pPr>
            <w:r>
              <w:t>Bestämmelserna i 3 </w:t>
            </w:r>
            <w:r w:rsidRPr="00A61290">
              <w:t>kap</w:t>
            </w:r>
            <w:r>
              <w:t>. 7 </w:t>
            </w:r>
            <w:r w:rsidRPr="00A61290">
              <w:t>§ 2 och 3 och 8–</w:t>
            </w:r>
            <w:r w:rsidRPr="002455D7">
              <w:rPr>
                <w:i/>
              </w:rPr>
              <w:t>18</w:t>
            </w:r>
            <w:r w:rsidRPr="00A61290">
              <w:t xml:space="preserve"> §§ om samråd</w:t>
            </w:r>
            <w:r w:rsidRPr="00A61290">
              <w:rPr>
                <w:i/>
              </w:rPr>
              <w:t xml:space="preserve">, utställning </w:t>
            </w:r>
            <w:r w:rsidRPr="00A61290">
              <w:t xml:space="preserve">och granskning gäller i tillämpliga delar också i fråga om förslag till regionplan eller förslag till ändring av en sådan plan. Vid tillämpningen ska det som sägs där om översiktsplan i stället gälla regionplan och det som sägs om kommunen </w:t>
            </w:r>
            <w:r w:rsidRPr="004B3507">
              <w:rPr>
                <w:i/>
              </w:rPr>
              <w:t>i stället</w:t>
            </w:r>
            <w:r w:rsidRPr="00A61290">
              <w:t xml:space="preserve"> gälla </w:t>
            </w:r>
            <w:r>
              <w:t>regionen</w:t>
            </w:r>
            <w:r w:rsidRPr="00A61290">
              <w:t xml:space="preserve">. </w:t>
            </w:r>
            <w:r w:rsidRPr="00A61290">
              <w:rPr>
                <w:i/>
              </w:rPr>
              <w:t>Utställningstiden</w:t>
            </w:r>
            <w:r w:rsidRPr="00A61290">
              <w:t xml:space="preserve"> ska dock vara minst tre månader.</w:t>
            </w:r>
          </w:p>
        </w:tc>
        <w:tc>
          <w:tcPr>
            <w:tcW w:w="2500" w:type="pct"/>
            <w:shd w:val="clear" w:color="auto" w:fill="auto"/>
            <w:tcMar>
              <w:right w:w="0" w:type="dxa"/>
            </w:tcMar>
          </w:tcPr>
          <w:p w14:paraId="4163911F" w14:textId="77777777" w:rsidR="00DE7975" w:rsidRDefault="00DE7975" w:rsidP="00DE7975">
            <w:pPr>
              <w:pStyle w:val="Brdtextmedindrag"/>
            </w:pPr>
            <w:r w:rsidRPr="0021225E">
              <w:t xml:space="preserve">Bestämmelserna i </w:t>
            </w:r>
            <w:r>
              <w:t>3 </w:t>
            </w:r>
            <w:r w:rsidRPr="00A61290">
              <w:t>kap</w:t>
            </w:r>
            <w:r>
              <w:t>. 7 </w:t>
            </w:r>
            <w:r w:rsidRPr="00A61290">
              <w:t>§ 2 och 3 och 8–</w:t>
            </w:r>
            <w:r w:rsidRPr="002455D7">
              <w:rPr>
                <w:i/>
              </w:rPr>
              <w:t>18</w:t>
            </w:r>
            <w:r w:rsidRPr="00CA3453">
              <w:rPr>
                <w:i/>
              </w:rPr>
              <w:t> </w:t>
            </w:r>
            <w:r w:rsidRPr="00A61290">
              <w:rPr>
                <w:i/>
              </w:rPr>
              <w:t>a</w:t>
            </w:r>
            <w:r>
              <w:t> </w:t>
            </w:r>
            <w:r w:rsidRPr="00A61290">
              <w:t xml:space="preserve">§§ </w:t>
            </w:r>
            <w:r w:rsidRPr="00F63BE9">
              <w:t xml:space="preserve">om samråd och granskning </w:t>
            </w:r>
            <w:r w:rsidRPr="00A61290">
              <w:t>gäller i tillämpliga delar också i fråga om förslag till regionplan eller förslag till ändri</w:t>
            </w:r>
            <w:r>
              <w:t>ng av en sådan plan. Vid tillämp</w:t>
            </w:r>
            <w:r>
              <w:softHyphen/>
            </w:r>
            <w:r w:rsidRPr="00A61290">
              <w:t>ningen ska det som sägs där om översiktsplan i stället gälla region</w:t>
            </w:r>
            <w:r>
              <w:softHyphen/>
            </w:r>
            <w:r w:rsidRPr="00A61290">
              <w:t>plan och det som sägs om kommun</w:t>
            </w:r>
            <w:r>
              <w:softHyphen/>
            </w:r>
            <w:r w:rsidRPr="00D973E0">
              <w:rPr>
                <w:spacing w:val="-2"/>
              </w:rPr>
              <w:t xml:space="preserve">en gälla regionen. </w:t>
            </w:r>
            <w:r w:rsidRPr="00D973E0">
              <w:rPr>
                <w:i/>
                <w:spacing w:val="-2"/>
              </w:rPr>
              <w:t>Gransknings</w:t>
            </w:r>
            <w:r w:rsidRPr="00D973E0">
              <w:rPr>
                <w:i/>
                <w:spacing w:val="-2"/>
              </w:rPr>
              <w:softHyphen/>
              <w:t>tiden</w:t>
            </w:r>
            <w:r w:rsidRPr="00F63BE9">
              <w:t xml:space="preserve"> ska dock vara minst tre månader.</w:t>
            </w:r>
          </w:p>
        </w:tc>
      </w:tr>
    </w:tbl>
    <w:p w14:paraId="13C738DE" w14:textId="77777777" w:rsidR="00DE7975" w:rsidRDefault="00DE7975" w:rsidP="00DE7975">
      <w:pPr>
        <w:pStyle w:val="Brdtext"/>
        <w:jc w:val="center"/>
      </w:pPr>
    </w:p>
    <w:p w14:paraId="5CDD5717" w14:textId="12D95EC0" w:rsidR="00DE7975" w:rsidRDefault="00DE7975" w:rsidP="00DE7975">
      <w:pPr>
        <w:pStyle w:val="Brdtext"/>
        <w:keepNext/>
        <w:jc w:val="center"/>
      </w:pPr>
      <w:r>
        <w:t>6 §</w:t>
      </w:r>
    </w:p>
    <w:tbl>
      <w:tblPr>
        <w:tblW w:w="5000" w:type="pct"/>
        <w:tblCellMar>
          <w:left w:w="125" w:type="dxa"/>
          <w:right w:w="125" w:type="dxa"/>
        </w:tblCellMar>
        <w:tblLook w:val="0000" w:firstRow="0" w:lastRow="0" w:firstColumn="0" w:lastColumn="0" w:noHBand="0" w:noVBand="0"/>
      </w:tblPr>
      <w:tblGrid>
        <w:gridCol w:w="2948"/>
        <w:gridCol w:w="2949"/>
      </w:tblGrid>
      <w:tr w:rsidR="00DE7975" w14:paraId="4A31EF15" w14:textId="77777777" w:rsidTr="00DE7975">
        <w:tc>
          <w:tcPr>
            <w:tcW w:w="2500" w:type="pct"/>
            <w:shd w:val="clear" w:color="auto" w:fill="auto"/>
            <w:tcMar>
              <w:left w:w="0" w:type="dxa"/>
            </w:tcMar>
          </w:tcPr>
          <w:p w14:paraId="32630145" w14:textId="77777777" w:rsidR="00DE7975" w:rsidRDefault="00DE7975" w:rsidP="00DE7975">
            <w:pPr>
              <w:pStyle w:val="Brdtextmedindrag"/>
            </w:pPr>
            <w:r>
              <w:t xml:space="preserve">Regionen ska minst en gång </w:t>
            </w:r>
            <w:r w:rsidRPr="002672C7">
              <w:rPr>
                <w:spacing w:val="-2"/>
              </w:rPr>
              <w:t xml:space="preserve">under </w:t>
            </w:r>
            <w:r w:rsidRPr="006F05D4">
              <w:rPr>
                <w:i/>
                <w:spacing w:val="-2"/>
              </w:rPr>
              <w:t>fullmäktiges</w:t>
            </w:r>
            <w:r w:rsidRPr="002672C7">
              <w:rPr>
                <w:spacing w:val="-2"/>
              </w:rPr>
              <w:t xml:space="preserve"> </w:t>
            </w:r>
            <w:r w:rsidRPr="002672C7">
              <w:rPr>
                <w:i/>
                <w:spacing w:val="-2"/>
              </w:rPr>
              <w:t>mandattid</w:t>
            </w:r>
            <w:r w:rsidRPr="002672C7">
              <w:rPr>
                <w:spacing w:val="-2"/>
              </w:rPr>
              <w:t xml:space="preserve"> pröva</w:t>
            </w:r>
            <w:r>
              <w:t xml:space="preserve"> om regionplanen är aktuell i för</w:t>
            </w:r>
            <w:r>
              <w:softHyphen/>
              <w:t>hållande till kraven i 2–4 §§ (aktu</w:t>
            </w:r>
            <w:r>
              <w:softHyphen/>
              <w:t>alitetsprövning). Vid denna pröv</w:t>
            </w:r>
            <w:r>
              <w:softHyphen/>
              <w:t>ning ska regionen begära läns</w:t>
            </w:r>
            <w:r>
              <w:softHyphen/>
              <w:t>styrelsens och berörda kom</w:t>
            </w:r>
            <w:r>
              <w:softHyphen/>
              <w:t>muners synpunkter i fråga om sådana intressen som anges i 7 och 8 §§.</w:t>
            </w:r>
          </w:p>
        </w:tc>
        <w:tc>
          <w:tcPr>
            <w:tcW w:w="2500" w:type="pct"/>
            <w:shd w:val="clear" w:color="auto" w:fill="auto"/>
            <w:tcMar>
              <w:right w:w="0" w:type="dxa"/>
            </w:tcMar>
          </w:tcPr>
          <w:p w14:paraId="1B348DD5" w14:textId="77777777" w:rsidR="00DE7975" w:rsidRDefault="00DE7975" w:rsidP="00DE7975">
            <w:pPr>
              <w:pStyle w:val="Brdtextmedindrag"/>
            </w:pPr>
            <w:r>
              <w:t xml:space="preserve">Regionen ska minst en gång </w:t>
            </w:r>
            <w:r w:rsidRPr="003679F1">
              <w:rPr>
                <w:spacing w:val="-2"/>
              </w:rPr>
              <w:t xml:space="preserve">under </w:t>
            </w:r>
            <w:r w:rsidRPr="003679F1">
              <w:rPr>
                <w:i/>
                <w:spacing w:val="-2"/>
              </w:rPr>
              <w:t>tiden mellan två</w:t>
            </w:r>
            <w:r w:rsidRPr="003679F1">
              <w:rPr>
                <w:spacing w:val="-2"/>
              </w:rPr>
              <w:t xml:space="preserve"> </w:t>
            </w:r>
            <w:r w:rsidRPr="003679F1">
              <w:rPr>
                <w:i/>
                <w:spacing w:val="-2"/>
              </w:rPr>
              <w:t>ordinarie val</w:t>
            </w:r>
            <w:r>
              <w:rPr>
                <w:i/>
              </w:rPr>
              <w:t xml:space="preserve"> till fullmäktige </w:t>
            </w:r>
            <w:r>
              <w:t>pröva om region</w:t>
            </w:r>
            <w:r>
              <w:softHyphen/>
              <w:t>planen är aktuell i för</w:t>
            </w:r>
            <w:r>
              <w:softHyphen/>
              <w:t>hållande till kraven i 2–4 §§ (aktu</w:t>
            </w:r>
            <w:r>
              <w:softHyphen/>
              <w:t>alitetspröv</w:t>
            </w:r>
            <w:r>
              <w:softHyphen/>
              <w:t>ning). Vid denna pröv</w:t>
            </w:r>
            <w:r>
              <w:softHyphen/>
            </w:r>
            <w:r>
              <w:softHyphen/>
            </w:r>
            <w:r>
              <w:softHyphen/>
              <w:t>ning ska regionen begära läns</w:t>
            </w:r>
            <w:r>
              <w:softHyphen/>
              <w:t>styrelsens och berörda kom</w:t>
            </w:r>
            <w:r>
              <w:softHyphen/>
              <w:t>muners synpunkter i fråga om sådana intressen som anges i 7 och 8 §§.</w:t>
            </w:r>
          </w:p>
        </w:tc>
      </w:tr>
    </w:tbl>
    <w:p w14:paraId="78ADD623" w14:textId="77777777" w:rsidR="00DE7975" w:rsidRDefault="00DE7975" w:rsidP="00DE7975">
      <w:pPr>
        <w:pStyle w:val="Brdtext"/>
        <w:jc w:val="center"/>
      </w:pPr>
    </w:p>
    <w:p w14:paraId="653FEEB5" w14:textId="6393E8CE" w:rsidR="00DE7975" w:rsidRDefault="00DE7975" w:rsidP="00DE7975">
      <w:pPr>
        <w:pStyle w:val="Brdtext"/>
        <w:keepNext/>
        <w:jc w:val="center"/>
      </w:pPr>
      <w:r>
        <w:t>7 §</w:t>
      </w:r>
    </w:p>
    <w:tbl>
      <w:tblPr>
        <w:tblW w:w="5000" w:type="pct"/>
        <w:tblCellMar>
          <w:left w:w="125" w:type="dxa"/>
          <w:right w:w="125" w:type="dxa"/>
        </w:tblCellMar>
        <w:tblLook w:val="0000" w:firstRow="0" w:lastRow="0" w:firstColumn="0" w:lastColumn="0" w:noHBand="0" w:noVBand="0"/>
      </w:tblPr>
      <w:tblGrid>
        <w:gridCol w:w="2948"/>
        <w:gridCol w:w="2949"/>
      </w:tblGrid>
      <w:tr w:rsidR="00DE7975" w14:paraId="65FA3A08" w14:textId="77777777" w:rsidTr="00DE7975">
        <w:tc>
          <w:tcPr>
            <w:tcW w:w="2500" w:type="pct"/>
            <w:shd w:val="clear" w:color="auto" w:fill="auto"/>
            <w:tcMar>
              <w:left w:w="0" w:type="dxa"/>
            </w:tcMar>
          </w:tcPr>
          <w:p w14:paraId="60B58EE9" w14:textId="77777777" w:rsidR="00DE7975" w:rsidRDefault="00DE7975" w:rsidP="00DE7975">
            <w:pPr>
              <w:pStyle w:val="Brdtextmedindrag"/>
            </w:pPr>
            <w:r w:rsidRPr="00D973E0">
              <w:rPr>
                <w:spacing w:val="-2"/>
              </w:rPr>
              <w:t>När regionen begär länsstyrel</w:t>
            </w:r>
            <w:r w:rsidRPr="00D973E0">
              <w:rPr>
                <w:spacing w:val="-2"/>
              </w:rPr>
              <w:softHyphen/>
            </w:r>
            <w:r w:rsidRPr="00D4137C">
              <w:rPr>
                <w:spacing w:val="-2"/>
              </w:rPr>
              <w:t>sens</w:t>
            </w:r>
            <w:r w:rsidRPr="00825192">
              <w:rPr>
                <w:spacing w:val="-2"/>
              </w:rPr>
              <w:t xml:space="preserve"> synpunkter enligt 6 §, ska läns</w:t>
            </w:r>
            <w:r>
              <w:rPr>
                <w:spacing w:val="-2"/>
              </w:rPr>
              <w:softHyphen/>
            </w:r>
            <w:r w:rsidRPr="007F6A5C">
              <w:t>sty</w:t>
            </w:r>
            <w:r>
              <w:softHyphen/>
            </w:r>
            <w:r w:rsidRPr="007F6A5C">
              <w:t xml:space="preserve">relsen redovisa </w:t>
            </w:r>
            <w:r w:rsidRPr="00F67B09">
              <w:rPr>
                <w:i/>
              </w:rPr>
              <w:t>sina synpunkter</w:t>
            </w:r>
            <w:r w:rsidRPr="000E1FD7">
              <w:t xml:space="preserve"> i </w:t>
            </w:r>
            <w:r w:rsidRPr="001C08F9">
              <w:rPr>
                <w:spacing w:val="-2"/>
              </w:rPr>
              <w:t>fråga om sådana statliga och mellan</w:t>
            </w:r>
            <w:r w:rsidRPr="001C08F9">
              <w:rPr>
                <w:spacing w:val="-2"/>
              </w:rPr>
              <w:softHyphen/>
            </w:r>
            <w:r w:rsidRPr="001C08F9">
              <w:rPr>
                <w:spacing w:val="-2"/>
              </w:rPr>
              <w:softHyphen/>
              <w:t>-</w:t>
            </w:r>
            <w:r w:rsidRPr="007F6A5C">
              <w:t xml:space="preserve">kommunala intressen som kan ha </w:t>
            </w:r>
            <w:r w:rsidRPr="00627473">
              <w:rPr>
                <w:spacing w:val="-2"/>
              </w:rPr>
              <w:t>betydelse vid aktualitets</w:t>
            </w:r>
            <w:r w:rsidRPr="00627473">
              <w:rPr>
                <w:spacing w:val="-2"/>
              </w:rPr>
              <w:softHyphen/>
              <w:t>pröv</w:t>
            </w:r>
            <w:r w:rsidRPr="00627473">
              <w:rPr>
                <w:spacing w:val="-2"/>
              </w:rPr>
              <w:softHyphen/>
              <w:t>ning</w:t>
            </w:r>
            <w:r w:rsidRPr="00627473">
              <w:rPr>
                <w:spacing w:val="-2"/>
              </w:rPr>
              <w:softHyphen/>
              <w:t>en.</w:t>
            </w:r>
            <w:r w:rsidRPr="00F67B09">
              <w:rPr>
                <w:spacing w:val="-2"/>
              </w:rPr>
              <w:t xml:space="preserve"> </w:t>
            </w:r>
            <w:r w:rsidRPr="00F67B09">
              <w:rPr>
                <w:i/>
                <w:spacing w:val="-2"/>
              </w:rPr>
              <w:t>Synpunkterna ska redo</w:t>
            </w:r>
            <w:r w:rsidRPr="00F67B09">
              <w:rPr>
                <w:i/>
                <w:spacing w:val="-2"/>
              </w:rPr>
              <w:softHyphen/>
            </w:r>
            <w:r w:rsidRPr="00F67B09">
              <w:rPr>
                <w:i/>
                <w:spacing w:val="-2"/>
              </w:rPr>
              <w:softHyphen/>
            </w:r>
            <w:r>
              <w:rPr>
                <w:i/>
              </w:rPr>
              <w:t>v</w:t>
            </w:r>
            <w:r w:rsidRPr="00F67B09">
              <w:rPr>
                <w:i/>
              </w:rPr>
              <w:t>isas i en sammanfattande redo</w:t>
            </w:r>
            <w:r>
              <w:rPr>
                <w:i/>
              </w:rPr>
              <w:softHyphen/>
            </w:r>
            <w:r w:rsidRPr="00F67B09">
              <w:rPr>
                <w:i/>
              </w:rPr>
              <w:t>görelse.</w:t>
            </w:r>
            <w:r w:rsidRPr="007F6A5C">
              <w:t xml:space="preserve"> </w:t>
            </w:r>
            <w:r w:rsidRPr="000E1FD7">
              <w:rPr>
                <w:i/>
              </w:rPr>
              <w:t>Av redo</w:t>
            </w:r>
            <w:r>
              <w:rPr>
                <w:i/>
              </w:rPr>
              <w:softHyphen/>
            </w:r>
            <w:r w:rsidRPr="000E1FD7">
              <w:rPr>
                <w:i/>
              </w:rPr>
              <w:t>görelsen ska det framgå hur synpunkterna för</w:t>
            </w:r>
            <w:r w:rsidRPr="000E1FD7">
              <w:rPr>
                <w:i/>
              </w:rPr>
              <w:softHyphen/>
              <w:t>håller sig till pla</w:t>
            </w:r>
            <w:r>
              <w:rPr>
                <w:i/>
              </w:rPr>
              <w:softHyphen/>
            </w:r>
            <w:r w:rsidRPr="000E1FD7">
              <w:rPr>
                <w:i/>
              </w:rPr>
              <w:t>nen.</w:t>
            </w:r>
          </w:p>
        </w:tc>
        <w:tc>
          <w:tcPr>
            <w:tcW w:w="2500" w:type="pct"/>
            <w:shd w:val="clear" w:color="auto" w:fill="auto"/>
            <w:tcMar>
              <w:right w:w="0" w:type="dxa"/>
            </w:tcMar>
          </w:tcPr>
          <w:p w14:paraId="303875D5" w14:textId="7DBFE3CE" w:rsidR="00DE7975" w:rsidRDefault="00DE7975" w:rsidP="00DE7975">
            <w:pPr>
              <w:pStyle w:val="Brdtextmedindrag"/>
            </w:pPr>
            <w:r w:rsidRPr="00D973E0">
              <w:rPr>
                <w:spacing w:val="-2"/>
              </w:rPr>
              <w:t>När regionen begär länsstyrel</w:t>
            </w:r>
            <w:r w:rsidRPr="00D973E0">
              <w:rPr>
                <w:spacing w:val="-2"/>
              </w:rPr>
              <w:softHyphen/>
            </w:r>
            <w:r w:rsidRPr="00D4137C">
              <w:rPr>
                <w:spacing w:val="-2"/>
              </w:rPr>
              <w:t>sens</w:t>
            </w:r>
            <w:r w:rsidRPr="00AD5D28">
              <w:rPr>
                <w:spacing w:val="-2"/>
              </w:rPr>
              <w:t xml:space="preserve"> synpunkter enligt 6 §,</w:t>
            </w:r>
            <w:r>
              <w:rPr>
                <w:spacing w:val="-2"/>
              </w:rPr>
              <w:t xml:space="preserve"> </w:t>
            </w:r>
            <w:r w:rsidRPr="00AD5D28">
              <w:rPr>
                <w:spacing w:val="-2"/>
              </w:rPr>
              <w:t>ska läns</w:t>
            </w:r>
            <w:r w:rsidRPr="00AD5D28">
              <w:rPr>
                <w:spacing w:val="-2"/>
              </w:rPr>
              <w:softHyphen/>
            </w:r>
            <w:r w:rsidRPr="007F6A5C">
              <w:t>sty</w:t>
            </w:r>
            <w:r>
              <w:softHyphen/>
            </w:r>
            <w:r w:rsidRPr="007F6A5C">
              <w:t xml:space="preserve">relsen </w:t>
            </w:r>
            <w:r w:rsidRPr="00326F9B">
              <w:rPr>
                <w:i/>
              </w:rPr>
              <w:t xml:space="preserve">i </w:t>
            </w:r>
            <w:r w:rsidRPr="00F67B09">
              <w:rPr>
                <w:i/>
              </w:rPr>
              <w:t xml:space="preserve">ett underlag till </w:t>
            </w:r>
            <w:r>
              <w:rPr>
                <w:i/>
              </w:rPr>
              <w:t>regionen</w:t>
            </w:r>
            <w:r w:rsidRPr="00F67B09">
              <w:rPr>
                <w:i/>
              </w:rPr>
              <w:t xml:space="preserve"> </w:t>
            </w:r>
            <w:r w:rsidRPr="004D7813">
              <w:rPr>
                <w:i/>
                <w:spacing w:val="-2"/>
              </w:rPr>
              <w:t xml:space="preserve">redovisa </w:t>
            </w:r>
            <w:r w:rsidRPr="004D7813">
              <w:rPr>
                <w:spacing w:val="-2"/>
              </w:rPr>
              <w:t>sådana stat</w:t>
            </w:r>
            <w:r w:rsidRPr="004D7813">
              <w:rPr>
                <w:spacing w:val="-2"/>
              </w:rPr>
              <w:softHyphen/>
              <w:t>liga och mellan</w:t>
            </w:r>
            <w:r w:rsidR="004D7813" w:rsidRPr="004D7813">
              <w:rPr>
                <w:spacing w:val="-2"/>
              </w:rPr>
              <w:t>-</w:t>
            </w:r>
            <w:r w:rsidR="004D7813">
              <w:t xml:space="preserve"> </w:t>
            </w:r>
            <w:r w:rsidRPr="00F67B09">
              <w:t>kommunala intres</w:t>
            </w:r>
            <w:r>
              <w:softHyphen/>
            </w:r>
            <w:r w:rsidRPr="00F67B09">
              <w:t xml:space="preserve">sen som kan ha </w:t>
            </w:r>
            <w:r w:rsidRPr="00A93734">
              <w:rPr>
                <w:spacing w:val="-2"/>
              </w:rPr>
              <w:t>betydelse vid aktua</w:t>
            </w:r>
            <w:r w:rsidRPr="00A93734">
              <w:rPr>
                <w:spacing w:val="-2"/>
              </w:rPr>
              <w:softHyphen/>
              <w:t>litets</w:t>
            </w:r>
            <w:r w:rsidRPr="00A93734">
              <w:rPr>
                <w:spacing w:val="-2"/>
              </w:rPr>
              <w:softHyphen/>
            </w:r>
            <w:r w:rsidRPr="00E35391">
              <w:rPr>
                <w:spacing w:val="-2"/>
              </w:rPr>
              <w:t>prövning</w:t>
            </w:r>
            <w:r w:rsidR="004D7813" w:rsidRPr="00E35391">
              <w:rPr>
                <w:spacing w:val="-2"/>
              </w:rPr>
              <w:softHyphen/>
            </w:r>
            <w:r w:rsidRPr="00E35391">
              <w:rPr>
                <w:spacing w:val="-2"/>
              </w:rPr>
              <w:t>en</w:t>
            </w:r>
            <w:r w:rsidRPr="00A93734">
              <w:rPr>
                <w:spacing w:val="-2"/>
              </w:rPr>
              <w:t>.</w:t>
            </w:r>
            <w:r w:rsidRPr="00F67B09">
              <w:t xml:space="preserve"> </w:t>
            </w:r>
            <w:r w:rsidRPr="000E1FD7">
              <w:rPr>
                <w:i/>
              </w:rPr>
              <w:t>I under</w:t>
            </w:r>
            <w:r w:rsidRPr="000E1FD7">
              <w:rPr>
                <w:i/>
              </w:rPr>
              <w:softHyphen/>
              <w:t>laget ska läns</w:t>
            </w:r>
            <w:r>
              <w:rPr>
                <w:i/>
              </w:rPr>
              <w:softHyphen/>
            </w:r>
            <w:r w:rsidRPr="000E1FD7">
              <w:rPr>
                <w:i/>
              </w:rPr>
              <w:t xml:space="preserve">styrelsen ange </w:t>
            </w:r>
          </w:p>
          <w:p w14:paraId="010D4985" w14:textId="77777777" w:rsidR="00DE7975" w:rsidRPr="00F67B09" w:rsidRDefault="00DE7975" w:rsidP="00DE7975">
            <w:pPr>
              <w:pStyle w:val="Brdtextmedindrag"/>
              <w:rPr>
                <w:i/>
              </w:rPr>
            </w:pPr>
            <w:r w:rsidRPr="00F67B09">
              <w:rPr>
                <w:i/>
              </w:rPr>
              <w:t>1. hur dessa intressen förhåller sig till regionplanen, och</w:t>
            </w:r>
          </w:p>
          <w:p w14:paraId="75CA1E53" w14:textId="77777777" w:rsidR="00DE7975" w:rsidRDefault="00DE7975" w:rsidP="00DE7975">
            <w:pPr>
              <w:pStyle w:val="Brdtextmedindrag"/>
            </w:pPr>
            <w:r w:rsidRPr="00F67B09">
              <w:rPr>
                <w:i/>
                <w:spacing w:val="-2"/>
              </w:rPr>
              <w:t>2. om länsstyrelsens gransk</w:t>
            </w:r>
            <w:r w:rsidRPr="00F67B09">
              <w:rPr>
                <w:i/>
                <w:spacing w:val="-2"/>
              </w:rPr>
              <w:softHyphen/>
              <w:t>nings-</w:t>
            </w:r>
            <w:r>
              <w:rPr>
                <w:i/>
              </w:rPr>
              <w:t xml:space="preserve"> </w:t>
            </w:r>
            <w:r w:rsidRPr="00F67B09">
              <w:rPr>
                <w:i/>
              </w:rPr>
              <w:t>yttrande i någon del inte längre gäller.</w:t>
            </w:r>
            <w:r>
              <w:t xml:space="preserve"> </w:t>
            </w:r>
          </w:p>
        </w:tc>
      </w:tr>
    </w:tbl>
    <w:p w14:paraId="4B912F3B" w14:textId="77777777" w:rsidR="00DE7975" w:rsidRPr="00E64283" w:rsidRDefault="00DE7975" w:rsidP="00DE7975">
      <w:pPr>
        <w:pStyle w:val="Brdtextmedindrag"/>
      </w:pPr>
    </w:p>
    <w:p w14:paraId="1BCDBA9C" w14:textId="2B033C5D" w:rsidR="00DE7975" w:rsidRDefault="00DE7975" w:rsidP="00DE7975">
      <w:pPr>
        <w:pStyle w:val="Brdtext"/>
        <w:keepNext/>
        <w:jc w:val="center"/>
      </w:pPr>
      <w:r>
        <w:t>10 §</w:t>
      </w:r>
    </w:p>
    <w:p w14:paraId="3E7CB3C9" w14:textId="77777777" w:rsidR="00DE7975" w:rsidRDefault="00DE7975" w:rsidP="00DE7975">
      <w:pPr>
        <w:pStyle w:val="Brdtextmedindrag"/>
      </w:pPr>
      <w:r>
        <w:t>När regionen antar, prövar aktualiteten hos eller ändrar en regionplan ska den</w:t>
      </w:r>
    </w:p>
    <w:tbl>
      <w:tblPr>
        <w:tblW w:w="5000" w:type="pct"/>
        <w:tblCellMar>
          <w:left w:w="125" w:type="dxa"/>
          <w:right w:w="125" w:type="dxa"/>
        </w:tblCellMar>
        <w:tblLook w:val="0000" w:firstRow="0" w:lastRow="0" w:firstColumn="0" w:lastColumn="0" w:noHBand="0" w:noVBand="0"/>
      </w:tblPr>
      <w:tblGrid>
        <w:gridCol w:w="2948"/>
        <w:gridCol w:w="2949"/>
      </w:tblGrid>
      <w:tr w:rsidR="00DE7975" w14:paraId="01FD2F40" w14:textId="77777777" w:rsidTr="00DE7975">
        <w:tc>
          <w:tcPr>
            <w:tcW w:w="2500" w:type="pct"/>
            <w:shd w:val="clear" w:color="auto" w:fill="auto"/>
            <w:tcMar>
              <w:left w:w="0" w:type="dxa"/>
            </w:tcMar>
          </w:tcPr>
          <w:p w14:paraId="5109F9F0" w14:textId="77777777" w:rsidR="00DE7975" w:rsidRDefault="00DE7975" w:rsidP="00DE7975">
            <w:pPr>
              <w:pStyle w:val="Brdtextmedindrag"/>
            </w:pPr>
            <w:r>
              <w:t>1. senast dagen efter att beslutet tillkännagetts skicka ett medde</w:t>
            </w:r>
            <w:r>
              <w:softHyphen/>
              <w:t>lande om tillkännagivandet och ett protokollsutdrag med beslutet till länsstyrelsen och kommunerna i länet, och</w:t>
            </w:r>
          </w:p>
        </w:tc>
        <w:tc>
          <w:tcPr>
            <w:tcW w:w="2500" w:type="pct"/>
            <w:shd w:val="clear" w:color="auto" w:fill="auto"/>
            <w:tcMar>
              <w:right w:w="0" w:type="dxa"/>
            </w:tcMar>
          </w:tcPr>
          <w:p w14:paraId="06C656D0" w14:textId="77777777" w:rsidR="00DE7975" w:rsidRDefault="00DE7975" w:rsidP="00DE7975">
            <w:pPr>
              <w:pStyle w:val="Brdtextmedindrag"/>
            </w:pPr>
            <w:r>
              <w:t xml:space="preserve">1. senast dagen efter att beslutet </w:t>
            </w:r>
            <w:r w:rsidRPr="003258FA">
              <w:rPr>
                <w:i/>
              </w:rPr>
              <w:t>har</w:t>
            </w:r>
            <w:r>
              <w:t xml:space="preserve"> tillkännagetts skicka ett medde</w:t>
            </w:r>
            <w:r>
              <w:softHyphen/>
              <w:t>lande om tillkännagivandet och ett protokollsutdrag med beslutet till länsstyrelsen och kommunerna i länet, och</w:t>
            </w:r>
          </w:p>
        </w:tc>
      </w:tr>
    </w:tbl>
    <w:p w14:paraId="690A5AE0" w14:textId="77777777" w:rsidR="00DE7975" w:rsidRDefault="00DE7975" w:rsidP="00DE7975">
      <w:pPr>
        <w:pStyle w:val="Brdtextmedindrag"/>
      </w:pPr>
      <w:r w:rsidRPr="00C64ACB">
        <w:t>2.</w:t>
      </w:r>
      <w:r>
        <w:t> </w:t>
      </w:r>
      <w:r w:rsidRPr="00C64ACB">
        <w:t>skicka planen eller beslutet om aktualitets</w:t>
      </w:r>
      <w:r w:rsidRPr="00C64ACB">
        <w:softHyphen/>
        <w:t>pröv</w:t>
      </w:r>
      <w:r w:rsidRPr="00C64ACB">
        <w:softHyphen/>
        <w:t>ning till Boverket, läns</w:t>
      </w:r>
      <w:r>
        <w:softHyphen/>
      </w:r>
      <w:r w:rsidRPr="00C64ACB">
        <w:t>styrel</w:t>
      </w:r>
      <w:r w:rsidRPr="00C64ACB">
        <w:softHyphen/>
        <w:t>sen och kom</w:t>
      </w:r>
      <w:r w:rsidRPr="00C64ACB">
        <w:softHyphen/>
        <w:t>mun</w:t>
      </w:r>
      <w:r w:rsidRPr="00C64ACB">
        <w:softHyphen/>
        <w:t>erna i länet när beslutet har fått laga kraft.</w:t>
      </w:r>
    </w:p>
    <w:tbl>
      <w:tblPr>
        <w:tblW w:w="5000" w:type="pct"/>
        <w:tblCellMar>
          <w:left w:w="125" w:type="dxa"/>
          <w:right w:w="125" w:type="dxa"/>
        </w:tblCellMar>
        <w:tblLook w:val="0000" w:firstRow="0" w:lastRow="0" w:firstColumn="0" w:lastColumn="0" w:noHBand="0" w:noVBand="0"/>
      </w:tblPr>
      <w:tblGrid>
        <w:gridCol w:w="2948"/>
        <w:gridCol w:w="2949"/>
      </w:tblGrid>
      <w:tr w:rsidR="00DE7975" w:rsidRPr="00A36682" w14:paraId="7B06F0D2" w14:textId="77777777" w:rsidTr="00DE7975">
        <w:tc>
          <w:tcPr>
            <w:tcW w:w="2500" w:type="pct"/>
            <w:shd w:val="clear" w:color="auto" w:fill="auto"/>
            <w:tcMar>
              <w:left w:w="0" w:type="dxa"/>
            </w:tcMar>
          </w:tcPr>
          <w:p w14:paraId="4D4D3F29" w14:textId="77777777" w:rsidR="00DE7975" w:rsidRDefault="00DE7975" w:rsidP="00DE7975">
            <w:pPr>
              <w:pStyle w:val="Brdtextmedindrag"/>
            </w:pPr>
          </w:p>
        </w:tc>
        <w:tc>
          <w:tcPr>
            <w:tcW w:w="2500" w:type="pct"/>
            <w:shd w:val="clear" w:color="auto" w:fill="auto"/>
            <w:tcMar>
              <w:right w:w="0" w:type="dxa"/>
            </w:tcMar>
          </w:tcPr>
          <w:p w14:paraId="277CD513" w14:textId="77777777" w:rsidR="00DE7975" w:rsidRPr="00A36682" w:rsidRDefault="00DE7975" w:rsidP="00DE7975">
            <w:pPr>
              <w:pStyle w:val="Brdtextmedindrag"/>
              <w:rPr>
                <w:i/>
              </w:rPr>
            </w:pPr>
            <w:r w:rsidRPr="00A36682">
              <w:rPr>
                <w:i/>
              </w:rPr>
              <w:t xml:space="preserve">När </w:t>
            </w:r>
            <w:r>
              <w:rPr>
                <w:i/>
              </w:rPr>
              <w:t>regionen</w:t>
            </w:r>
            <w:r w:rsidRPr="00A36682">
              <w:rPr>
                <w:i/>
              </w:rPr>
              <w:t xml:space="preserve"> antar eller änd</w:t>
            </w:r>
            <w:r>
              <w:rPr>
                <w:i/>
              </w:rPr>
              <w:softHyphen/>
            </w:r>
            <w:r w:rsidRPr="00A36682">
              <w:rPr>
                <w:i/>
              </w:rPr>
              <w:t xml:space="preserve">rar en regionplan ska </w:t>
            </w:r>
            <w:r>
              <w:rPr>
                <w:i/>
              </w:rPr>
              <w:t>den</w:t>
            </w:r>
            <w:r w:rsidRPr="00A36682">
              <w:rPr>
                <w:i/>
              </w:rPr>
              <w:t xml:space="preserve"> även skicka planen till den statliga lant</w:t>
            </w:r>
            <w:r>
              <w:rPr>
                <w:i/>
              </w:rPr>
              <w:softHyphen/>
            </w:r>
            <w:r w:rsidRPr="00A36682">
              <w:rPr>
                <w:i/>
              </w:rPr>
              <w:t>mät</w:t>
            </w:r>
            <w:r>
              <w:rPr>
                <w:i/>
              </w:rPr>
              <w:softHyphen/>
            </w:r>
            <w:r w:rsidRPr="00A36682">
              <w:rPr>
                <w:i/>
              </w:rPr>
              <w:t>eri</w:t>
            </w:r>
            <w:r>
              <w:rPr>
                <w:i/>
              </w:rPr>
              <w:softHyphen/>
            </w:r>
            <w:r w:rsidRPr="00A36682">
              <w:rPr>
                <w:i/>
              </w:rPr>
              <w:t xml:space="preserve">myndigheten.  </w:t>
            </w:r>
          </w:p>
        </w:tc>
      </w:tr>
    </w:tbl>
    <w:p w14:paraId="5451ADF6" w14:textId="54F53CBA" w:rsidR="00DE7975" w:rsidRDefault="00DE7975" w:rsidP="00DE7975">
      <w:pPr>
        <w:pStyle w:val="Brdtext"/>
      </w:pPr>
    </w:p>
    <w:tbl>
      <w:tblPr>
        <w:tblW w:w="5000" w:type="pct"/>
        <w:tblCellMar>
          <w:left w:w="125" w:type="dxa"/>
          <w:right w:w="125" w:type="dxa"/>
        </w:tblCellMar>
        <w:tblLook w:val="0000" w:firstRow="0" w:lastRow="0" w:firstColumn="0" w:lastColumn="0" w:noHBand="0" w:noVBand="0"/>
      </w:tblPr>
      <w:tblGrid>
        <w:gridCol w:w="2948"/>
        <w:gridCol w:w="2949"/>
      </w:tblGrid>
      <w:tr w:rsidR="00DE7975" w:rsidRPr="005B0E77" w14:paraId="6C7BE2D2" w14:textId="1C83FC14" w:rsidTr="00DE7975">
        <w:tc>
          <w:tcPr>
            <w:tcW w:w="2500" w:type="pct"/>
            <w:shd w:val="clear" w:color="auto" w:fill="auto"/>
            <w:tcMar>
              <w:left w:w="0" w:type="dxa"/>
            </w:tcMar>
          </w:tcPr>
          <w:p w14:paraId="40E5DC66" w14:textId="09A0658C" w:rsidR="00DE7975" w:rsidRPr="005B0E77" w:rsidRDefault="00DE7975" w:rsidP="00DE7975">
            <w:pPr>
              <w:pStyle w:val="Brdtext"/>
              <w:rPr>
                <w:i/>
              </w:rPr>
            </w:pPr>
            <w:r w:rsidRPr="005B0E77">
              <w:rPr>
                <w:i/>
              </w:rPr>
              <w:t>Nuvarande lydelse</w:t>
            </w:r>
          </w:p>
        </w:tc>
        <w:tc>
          <w:tcPr>
            <w:tcW w:w="2500" w:type="pct"/>
            <w:shd w:val="clear" w:color="auto" w:fill="auto"/>
            <w:tcMar>
              <w:right w:w="0" w:type="dxa"/>
            </w:tcMar>
          </w:tcPr>
          <w:p w14:paraId="4D450920" w14:textId="1739B93C" w:rsidR="00DE7975" w:rsidRPr="005B0E77" w:rsidRDefault="00DE7975" w:rsidP="00DE7975">
            <w:pPr>
              <w:pStyle w:val="Brdtext"/>
              <w:rPr>
                <w:i/>
              </w:rPr>
            </w:pPr>
            <w:r w:rsidRPr="005B0E77">
              <w:rPr>
                <w:i/>
              </w:rPr>
              <w:t>Föreslagen lydelse</w:t>
            </w:r>
          </w:p>
        </w:tc>
      </w:tr>
    </w:tbl>
    <w:p w14:paraId="67B97617" w14:textId="77777777" w:rsidR="00DE7975" w:rsidRDefault="00DE7975" w:rsidP="00DE7975">
      <w:pPr>
        <w:pStyle w:val="Brdtext"/>
        <w:keepNext/>
        <w:spacing w:before="160"/>
        <w:jc w:val="center"/>
        <w:rPr>
          <w:b/>
        </w:rPr>
      </w:pPr>
      <w:r>
        <w:rPr>
          <w:b/>
        </w:rPr>
        <w:t>11 kap.</w:t>
      </w:r>
    </w:p>
    <w:p w14:paraId="50F44E76" w14:textId="77777777" w:rsidR="00DE7975" w:rsidRDefault="00DE7975" w:rsidP="00DE7975">
      <w:pPr>
        <w:pStyle w:val="Brdtext"/>
        <w:keepNext/>
        <w:jc w:val="center"/>
      </w:pPr>
      <w:r>
        <w:t>10 §</w:t>
      </w:r>
    </w:p>
    <w:p w14:paraId="4772D33E" w14:textId="77777777" w:rsidR="00DE7975" w:rsidRDefault="00DE7975" w:rsidP="00DE7975">
      <w:pPr>
        <w:pStyle w:val="Brdtextmedindrag"/>
      </w:pPr>
      <w:r>
        <w:t>När länsstyrelsen enligt 5 kap. 29, 38 eller 39 § har fått ett meddelande om att en kommun beslutat att anta, ändra eller upphäva en detaljplan eller områdesbestämmelser, ska länsstyrelsen inom tre veckor besluta om den ska överpröva kommunens beslut eller inte.</w:t>
      </w:r>
    </w:p>
    <w:p w14:paraId="1B1ECB37" w14:textId="77777777" w:rsidR="00DE7975" w:rsidRDefault="00DE7975" w:rsidP="00DE7975">
      <w:pPr>
        <w:pStyle w:val="Brdtextmedindrag"/>
      </w:pPr>
      <w:r>
        <w:t xml:space="preserve">Länsstyrelsen ska överpröva kommunens beslut, om beslutet kan antas innebära att </w:t>
      </w:r>
    </w:p>
    <w:p w14:paraId="0766C0B8" w14:textId="77777777" w:rsidR="00DE7975" w:rsidRDefault="00DE7975" w:rsidP="00DE7975">
      <w:pPr>
        <w:pStyle w:val="Brdtextmedindrag"/>
      </w:pPr>
      <w:r>
        <w:t>1. ett riksintresse enligt 3 eller 4 kap. miljöbalken inte tillgodoses,</w:t>
      </w:r>
    </w:p>
    <w:p w14:paraId="0BFC0E1E" w14:textId="77777777" w:rsidR="00DE7975" w:rsidRDefault="00DE7975" w:rsidP="00DE7975">
      <w:pPr>
        <w:pStyle w:val="Brdtextmedindrag"/>
      </w:pPr>
      <w:r>
        <w:t>2. regleringen av sådana frågor om användningen av mark- och vatten</w:t>
      </w:r>
      <w:r>
        <w:softHyphen/>
        <w:t>områden som angår flera kommuner inte samordnas på ett lämpligt sätt,</w:t>
      </w:r>
    </w:p>
    <w:p w14:paraId="5FB63C02" w14:textId="77777777" w:rsidR="00DE7975" w:rsidRDefault="00DE7975" w:rsidP="00DE7975">
      <w:pPr>
        <w:pStyle w:val="Brdtextmedindrag"/>
      </w:pPr>
      <w:r>
        <w:t>3. en miljökvalitetsnorm enligt 5 kap. miljöbalken inte följs,</w:t>
      </w:r>
    </w:p>
    <w:p w14:paraId="6D2911E2" w14:textId="77777777" w:rsidR="00DE7975" w:rsidRPr="009D156D" w:rsidRDefault="00DE7975" w:rsidP="00DE7975">
      <w:pPr>
        <w:pStyle w:val="Brdtextmedindrag"/>
      </w:pPr>
      <w:r>
        <w:t>4. strandskydd enligt 7 kap. miljöbalken upphävs i strid med gällande bestämmelser, eller</w:t>
      </w:r>
    </w:p>
    <w:tbl>
      <w:tblPr>
        <w:tblW w:w="5000" w:type="pct"/>
        <w:tblCellMar>
          <w:left w:w="125" w:type="dxa"/>
          <w:right w:w="125" w:type="dxa"/>
        </w:tblCellMar>
        <w:tblLook w:val="0000" w:firstRow="0" w:lastRow="0" w:firstColumn="0" w:lastColumn="0" w:noHBand="0" w:noVBand="0"/>
      </w:tblPr>
      <w:tblGrid>
        <w:gridCol w:w="2948"/>
        <w:gridCol w:w="2949"/>
      </w:tblGrid>
      <w:tr w:rsidR="00DE7975" w14:paraId="11993531" w14:textId="77777777" w:rsidTr="00DE7975">
        <w:tc>
          <w:tcPr>
            <w:tcW w:w="2500" w:type="pct"/>
            <w:shd w:val="clear" w:color="auto" w:fill="auto"/>
            <w:tcMar>
              <w:left w:w="0" w:type="dxa"/>
            </w:tcMar>
          </w:tcPr>
          <w:p w14:paraId="5BA0004A" w14:textId="0D6AC46F" w:rsidR="00DE7975" w:rsidRDefault="00DE7975" w:rsidP="00DE7975">
            <w:pPr>
              <w:pStyle w:val="Brdtextmedindrag"/>
            </w:pPr>
            <w:r w:rsidRPr="009D156D">
              <w:t>5.</w:t>
            </w:r>
            <w:r>
              <w:t> </w:t>
            </w:r>
            <w:r w:rsidRPr="009D156D">
              <w:t xml:space="preserve">en bebyggelse blir olämplig med hänsyn till människors hälsa </w:t>
            </w:r>
            <w:r w:rsidR="00887B94" w:rsidRPr="009D156D">
              <w:t xml:space="preserve">eller säkerhet eller till risken för </w:t>
            </w:r>
            <w:r w:rsidR="00887B94">
              <w:br/>
            </w:r>
            <w:r w:rsidR="00887B94" w:rsidRPr="009D156D">
              <w:t>olyckor, översvämning eller ero</w:t>
            </w:r>
            <w:r w:rsidR="00887B94">
              <w:softHyphen/>
            </w:r>
            <w:r w:rsidR="00887B94" w:rsidRPr="009D156D">
              <w:t>sion.</w:t>
            </w:r>
          </w:p>
        </w:tc>
        <w:tc>
          <w:tcPr>
            <w:tcW w:w="2500" w:type="pct"/>
            <w:shd w:val="clear" w:color="auto" w:fill="auto"/>
            <w:tcMar>
              <w:right w:w="0" w:type="dxa"/>
            </w:tcMar>
          </w:tcPr>
          <w:p w14:paraId="2437F405" w14:textId="3E0E5686" w:rsidR="004D7813" w:rsidRDefault="00DE7975" w:rsidP="004D7813">
            <w:pPr>
              <w:pStyle w:val="Brdtextmedindrag"/>
            </w:pPr>
            <w:r w:rsidRPr="009D156D">
              <w:t>5.</w:t>
            </w:r>
            <w:r>
              <w:t> </w:t>
            </w:r>
            <w:r w:rsidRPr="009D156D">
              <w:t xml:space="preserve">en bebyggelse </w:t>
            </w:r>
            <w:r>
              <w:t xml:space="preserve">blir olämplig </w:t>
            </w:r>
            <w:r w:rsidRPr="00976655">
              <w:rPr>
                <w:i/>
              </w:rPr>
              <w:t>eller ett byggnadsverk olämpligt</w:t>
            </w:r>
            <w:r w:rsidR="004D7813">
              <w:rPr>
                <w:i/>
              </w:rPr>
              <w:br/>
            </w:r>
            <w:r w:rsidR="00887B94" w:rsidRPr="009D156D">
              <w:t>med hänsyn till människors hälsa</w:t>
            </w:r>
            <w:r w:rsidR="00887B94">
              <w:br/>
            </w:r>
            <w:r w:rsidR="00887B94" w:rsidRPr="009D156D">
              <w:t>eller säkerhet eller till risken för olyckor, översvämning eller ero</w:t>
            </w:r>
            <w:r w:rsidR="00887B94">
              <w:softHyphen/>
            </w:r>
            <w:r w:rsidR="00887B94" w:rsidRPr="009D156D">
              <w:t>sion.</w:t>
            </w:r>
          </w:p>
        </w:tc>
      </w:tr>
    </w:tbl>
    <w:p w14:paraId="4B038F4E" w14:textId="2DFC29C5" w:rsidR="00905F85" w:rsidRDefault="00905F85" w:rsidP="00905F85">
      <w:pPr>
        <w:pStyle w:val="Brdtext"/>
      </w:pPr>
    </w:p>
    <w:tbl>
      <w:tblPr>
        <w:tblW w:w="5000" w:type="pct"/>
        <w:tblCellMar>
          <w:left w:w="125" w:type="dxa"/>
          <w:right w:w="125" w:type="dxa"/>
        </w:tblCellMar>
        <w:tblLook w:val="0000" w:firstRow="0" w:lastRow="0" w:firstColumn="0" w:lastColumn="0" w:noHBand="0" w:noVBand="0"/>
      </w:tblPr>
      <w:tblGrid>
        <w:gridCol w:w="2948"/>
        <w:gridCol w:w="2949"/>
      </w:tblGrid>
      <w:tr w:rsidR="00905F85" w:rsidRPr="005B0E77" w14:paraId="1706FBBE" w14:textId="77777777" w:rsidTr="00AC4F26">
        <w:tc>
          <w:tcPr>
            <w:tcW w:w="2500" w:type="pct"/>
            <w:shd w:val="clear" w:color="auto" w:fill="auto"/>
            <w:tcMar>
              <w:left w:w="0" w:type="dxa"/>
            </w:tcMar>
          </w:tcPr>
          <w:p w14:paraId="38FBBBCF" w14:textId="352629FF" w:rsidR="00905F85" w:rsidRPr="005B0E77" w:rsidRDefault="00905F85" w:rsidP="00AC4F26">
            <w:pPr>
              <w:pStyle w:val="Brdtext"/>
              <w:keepNext/>
              <w:rPr>
                <w:i/>
              </w:rPr>
            </w:pPr>
            <w:r>
              <w:rPr>
                <w:i/>
              </w:rPr>
              <w:t xml:space="preserve">Lydelse enligt </w:t>
            </w:r>
            <w:r w:rsidRPr="00B53F29">
              <w:rPr>
                <w:i/>
              </w:rPr>
              <w:t>SFS 2019:</w:t>
            </w:r>
            <w:r w:rsidR="00B53F29">
              <w:rPr>
                <w:i/>
              </w:rPr>
              <w:t>949</w:t>
            </w:r>
          </w:p>
        </w:tc>
        <w:tc>
          <w:tcPr>
            <w:tcW w:w="2500" w:type="pct"/>
            <w:shd w:val="clear" w:color="auto" w:fill="auto"/>
            <w:tcMar>
              <w:right w:w="0" w:type="dxa"/>
            </w:tcMar>
          </w:tcPr>
          <w:p w14:paraId="2C60C233" w14:textId="77777777" w:rsidR="00905F85" w:rsidRPr="005B0E77" w:rsidRDefault="00905F85" w:rsidP="00AC4F26">
            <w:pPr>
              <w:pStyle w:val="Brdtext"/>
              <w:keepNext/>
              <w:rPr>
                <w:i/>
              </w:rPr>
            </w:pPr>
            <w:r w:rsidRPr="005B0E77">
              <w:rPr>
                <w:i/>
              </w:rPr>
              <w:t>Föreslagen lydelse</w:t>
            </w:r>
          </w:p>
        </w:tc>
      </w:tr>
    </w:tbl>
    <w:p w14:paraId="2855EEEE" w14:textId="7F7873E8" w:rsidR="00DE7975" w:rsidRDefault="00DE7975" w:rsidP="00DE7975">
      <w:pPr>
        <w:pStyle w:val="Brdtext"/>
        <w:keepNext/>
        <w:spacing w:before="230"/>
        <w:jc w:val="center"/>
        <w:rPr>
          <w:b/>
        </w:rPr>
      </w:pPr>
      <w:r>
        <w:rPr>
          <w:b/>
        </w:rPr>
        <w:t>13 kap.</w:t>
      </w:r>
    </w:p>
    <w:p w14:paraId="03BBE2B4" w14:textId="28BA5874" w:rsidR="00DE7975" w:rsidRDefault="00DE7975" w:rsidP="00DE7975">
      <w:pPr>
        <w:pStyle w:val="Brdtext"/>
        <w:keepNext/>
        <w:jc w:val="center"/>
      </w:pPr>
      <w:r>
        <w:t>1 §</w:t>
      </w:r>
    </w:p>
    <w:p w14:paraId="59F4C1E2" w14:textId="77777777" w:rsidR="00DE7975" w:rsidRDefault="00DE7975" w:rsidP="00DE7975">
      <w:pPr>
        <w:pStyle w:val="Brdtextmedindrag"/>
      </w:pPr>
      <w:r>
        <w:t>Följande beslut enligt denna lag får överklagas i den ordning som gäller för laglighetsprövning enligt 13 kap. kommunallagen (2017:725):</w:t>
      </w:r>
    </w:p>
    <w:p w14:paraId="1DBEDCEC" w14:textId="77777777" w:rsidR="00DE7975" w:rsidRPr="009D156D" w:rsidRDefault="00DE7975" w:rsidP="00DE7975">
      <w:pPr>
        <w:pStyle w:val="Brdtextmedindrag"/>
      </w:pPr>
      <w:r>
        <w:t>1. kommunfullmäktiges beslut om översiktsplan,</w:t>
      </w:r>
    </w:p>
    <w:tbl>
      <w:tblPr>
        <w:tblW w:w="5000" w:type="pct"/>
        <w:tblCellMar>
          <w:left w:w="125" w:type="dxa"/>
          <w:right w:w="125" w:type="dxa"/>
        </w:tblCellMar>
        <w:tblLook w:val="0000" w:firstRow="0" w:lastRow="0" w:firstColumn="0" w:lastColumn="0" w:noHBand="0" w:noVBand="0"/>
      </w:tblPr>
      <w:tblGrid>
        <w:gridCol w:w="2948"/>
        <w:gridCol w:w="2949"/>
      </w:tblGrid>
      <w:tr w:rsidR="00DE7975" w14:paraId="3802D4F5" w14:textId="77777777" w:rsidTr="00DE7975">
        <w:tc>
          <w:tcPr>
            <w:tcW w:w="2500" w:type="pct"/>
            <w:shd w:val="clear" w:color="auto" w:fill="auto"/>
            <w:tcMar>
              <w:left w:w="0" w:type="dxa"/>
            </w:tcMar>
          </w:tcPr>
          <w:p w14:paraId="3E2E156A" w14:textId="77777777" w:rsidR="00DE7975" w:rsidRDefault="00DE7975" w:rsidP="00DE7975">
            <w:pPr>
              <w:pStyle w:val="Brdtextmedindrag"/>
            </w:pPr>
          </w:p>
        </w:tc>
        <w:tc>
          <w:tcPr>
            <w:tcW w:w="2500" w:type="pct"/>
            <w:shd w:val="clear" w:color="auto" w:fill="auto"/>
            <w:tcMar>
              <w:right w:w="0" w:type="dxa"/>
            </w:tcMar>
          </w:tcPr>
          <w:p w14:paraId="08F84885" w14:textId="77777777" w:rsidR="00DE7975" w:rsidRPr="002B42A5" w:rsidRDefault="00DE7975" w:rsidP="00DE7975">
            <w:pPr>
              <w:pStyle w:val="Brdtextmedindrag"/>
              <w:rPr>
                <w:i/>
              </w:rPr>
            </w:pPr>
            <w:r w:rsidRPr="002B42A5">
              <w:rPr>
                <w:i/>
              </w:rPr>
              <w:t>2. kommunfullmäktiges beslut om planeringsstrategi för översikts</w:t>
            </w:r>
            <w:r w:rsidRPr="002B42A5">
              <w:rPr>
                <w:i/>
              </w:rPr>
              <w:softHyphen/>
              <w:t>planering,</w:t>
            </w:r>
          </w:p>
        </w:tc>
      </w:tr>
      <w:tr w:rsidR="00DE7975" w14:paraId="5D9D72C7" w14:textId="77777777" w:rsidTr="00DE7975">
        <w:tc>
          <w:tcPr>
            <w:tcW w:w="2500" w:type="pct"/>
            <w:shd w:val="clear" w:color="auto" w:fill="auto"/>
            <w:tcMar>
              <w:left w:w="0" w:type="dxa"/>
            </w:tcMar>
          </w:tcPr>
          <w:p w14:paraId="5FB08F26" w14:textId="77777777" w:rsidR="00DE7975" w:rsidRDefault="00DE7975" w:rsidP="00DE7975">
            <w:pPr>
              <w:pStyle w:val="Brdtextmedindrag"/>
            </w:pPr>
            <w:r w:rsidRPr="002B42A5">
              <w:rPr>
                <w:i/>
              </w:rPr>
              <w:t>2</w:t>
            </w:r>
            <w:r>
              <w:t>. kommunfullmäktiges be</w:t>
            </w:r>
            <w:r w:rsidRPr="009D156D">
              <w:t>slut om uppdrag åt byggna</w:t>
            </w:r>
            <w:r>
              <w:t>ds</w:t>
            </w:r>
            <w:r w:rsidRPr="009D156D">
              <w:t>nämnden att anta, ändra eller upphäva detalj</w:t>
            </w:r>
            <w:r>
              <w:softHyphen/>
            </w:r>
            <w:r w:rsidRPr="009D156D">
              <w:t>planer eller områdes</w:t>
            </w:r>
            <w:r>
              <w:softHyphen/>
            </w:r>
            <w:r w:rsidRPr="009D156D">
              <w:t>bestämmelser,</w:t>
            </w:r>
            <w:r>
              <w:t xml:space="preserve"> </w:t>
            </w:r>
          </w:p>
        </w:tc>
        <w:tc>
          <w:tcPr>
            <w:tcW w:w="2500" w:type="pct"/>
            <w:shd w:val="clear" w:color="auto" w:fill="auto"/>
            <w:tcMar>
              <w:right w:w="0" w:type="dxa"/>
            </w:tcMar>
          </w:tcPr>
          <w:p w14:paraId="13707DF9" w14:textId="77777777" w:rsidR="00DE7975" w:rsidRDefault="00DE7975" w:rsidP="00DE7975">
            <w:pPr>
              <w:pStyle w:val="Brdtextmedindrag"/>
            </w:pPr>
            <w:r w:rsidRPr="002B42A5">
              <w:rPr>
                <w:i/>
              </w:rPr>
              <w:t>3</w:t>
            </w:r>
            <w:r>
              <w:t>. </w:t>
            </w:r>
            <w:r w:rsidRPr="009D156D">
              <w:t>kommunfullmäktiges</w:t>
            </w:r>
            <w:r>
              <w:t xml:space="preserve"> beslut om uppdrag åt byggnads</w:t>
            </w:r>
            <w:r w:rsidRPr="009D156D">
              <w:t>nämnden att anta, ändra eller upphäva detalj</w:t>
            </w:r>
            <w:r>
              <w:softHyphen/>
            </w:r>
            <w:r w:rsidRPr="009D156D">
              <w:t>planer eller områdes</w:t>
            </w:r>
            <w:r>
              <w:softHyphen/>
            </w:r>
            <w:r w:rsidRPr="009D156D">
              <w:t>bestämmelser</w:t>
            </w:r>
            <w:r>
              <w:t>,</w:t>
            </w:r>
          </w:p>
        </w:tc>
      </w:tr>
      <w:tr w:rsidR="00DE7975" w14:paraId="25988429" w14:textId="77777777" w:rsidTr="00DE7975">
        <w:tc>
          <w:tcPr>
            <w:tcW w:w="2500" w:type="pct"/>
            <w:shd w:val="clear" w:color="auto" w:fill="auto"/>
            <w:tcMar>
              <w:left w:w="0" w:type="dxa"/>
            </w:tcMar>
          </w:tcPr>
          <w:p w14:paraId="7C491468" w14:textId="77777777" w:rsidR="00DE7975" w:rsidRDefault="00DE7975" w:rsidP="00DE7975">
            <w:pPr>
              <w:pStyle w:val="Brdtextmedindrag"/>
            </w:pPr>
            <w:r w:rsidRPr="002B42A5">
              <w:rPr>
                <w:i/>
              </w:rPr>
              <w:t>3</w:t>
            </w:r>
            <w:r>
              <w:t>. kommunfullmäktiges beslut om uppdrag åt byggnads</w:t>
            </w:r>
            <w:r w:rsidRPr="009D156D">
              <w:t>nämnden att fatta beslut om skyldighet för fastighetsägare att betala kostnader för gator och andra allmänna platser eller att fatta beslut om villkoren för sådan betalning,</w:t>
            </w:r>
          </w:p>
        </w:tc>
        <w:tc>
          <w:tcPr>
            <w:tcW w:w="2500" w:type="pct"/>
            <w:shd w:val="clear" w:color="auto" w:fill="auto"/>
            <w:tcMar>
              <w:right w:w="0" w:type="dxa"/>
            </w:tcMar>
          </w:tcPr>
          <w:p w14:paraId="1AA0CB00" w14:textId="77777777" w:rsidR="00DE7975" w:rsidRDefault="00DE7975" w:rsidP="00DE7975">
            <w:pPr>
              <w:pStyle w:val="Brdtextmedindrag"/>
            </w:pPr>
            <w:r w:rsidRPr="002B42A5">
              <w:rPr>
                <w:i/>
              </w:rPr>
              <w:t>4</w:t>
            </w:r>
            <w:r>
              <w:t>. kommunfullmäktiges beslut om uppdrag åt byggnads</w:t>
            </w:r>
            <w:r w:rsidRPr="009D156D">
              <w:t>nämnden att fatta beslut om skyldighet för fastighetsägare att betala kostnader för gator och andra allmänna platser eller att fatta beslut om villkoren för sådan betalning,</w:t>
            </w:r>
            <w:r w:rsidRPr="009D156D">
              <w:tab/>
            </w:r>
          </w:p>
        </w:tc>
      </w:tr>
      <w:tr w:rsidR="00DE7975" w14:paraId="487EB7D6" w14:textId="77777777" w:rsidTr="00DE7975">
        <w:tc>
          <w:tcPr>
            <w:tcW w:w="2500" w:type="pct"/>
            <w:shd w:val="clear" w:color="auto" w:fill="auto"/>
            <w:tcMar>
              <w:left w:w="0" w:type="dxa"/>
            </w:tcMar>
          </w:tcPr>
          <w:p w14:paraId="6712E578" w14:textId="77777777" w:rsidR="00DE7975" w:rsidRDefault="00DE7975" w:rsidP="00DE7975">
            <w:pPr>
              <w:pStyle w:val="Brdtextmedindrag"/>
            </w:pPr>
            <w:r w:rsidRPr="002B42A5">
              <w:rPr>
                <w:i/>
              </w:rPr>
              <w:t>4</w:t>
            </w:r>
            <w:r>
              <w:t>. </w:t>
            </w:r>
            <w:r w:rsidRPr="009D156D">
              <w:t>kommunfullmäktiges eller byggnadsnämndens beslut att inte anta, ändra eller upphäva en detalj</w:t>
            </w:r>
            <w:r>
              <w:softHyphen/>
            </w:r>
            <w:r w:rsidRPr="009D156D">
              <w:t>plan eller områdesbestäm</w:t>
            </w:r>
            <w:r>
              <w:softHyphen/>
            </w:r>
            <w:r w:rsidRPr="009D156D">
              <w:t>melser,</w:t>
            </w:r>
          </w:p>
        </w:tc>
        <w:tc>
          <w:tcPr>
            <w:tcW w:w="2500" w:type="pct"/>
            <w:shd w:val="clear" w:color="auto" w:fill="auto"/>
            <w:tcMar>
              <w:right w:w="0" w:type="dxa"/>
            </w:tcMar>
          </w:tcPr>
          <w:p w14:paraId="5AFA1EDC" w14:textId="77777777" w:rsidR="00DE7975" w:rsidRDefault="00DE7975" w:rsidP="00DE7975">
            <w:pPr>
              <w:pStyle w:val="Brdtextmedindrag"/>
            </w:pPr>
            <w:r w:rsidRPr="002B42A5">
              <w:rPr>
                <w:i/>
              </w:rPr>
              <w:t>5</w:t>
            </w:r>
            <w:r>
              <w:t>. </w:t>
            </w:r>
            <w:r w:rsidRPr="009D156D">
              <w:t>kommunfullmäktiges eller byggnadsnämndens beslut att inte anta, ändra eller upphäva en detalj</w:t>
            </w:r>
            <w:r>
              <w:softHyphen/>
            </w:r>
            <w:r w:rsidRPr="009D156D">
              <w:t>plan eller områdesbestäm</w:t>
            </w:r>
            <w:r>
              <w:softHyphen/>
            </w:r>
            <w:r w:rsidRPr="009D156D">
              <w:t>melser,</w:t>
            </w:r>
          </w:p>
        </w:tc>
      </w:tr>
      <w:tr w:rsidR="00DE7975" w14:paraId="5D3C7A9C" w14:textId="77777777" w:rsidTr="00DE7975">
        <w:tc>
          <w:tcPr>
            <w:tcW w:w="2500" w:type="pct"/>
            <w:shd w:val="clear" w:color="auto" w:fill="auto"/>
            <w:tcMar>
              <w:left w:w="0" w:type="dxa"/>
            </w:tcMar>
          </w:tcPr>
          <w:p w14:paraId="405F6562" w14:textId="77777777" w:rsidR="00DE7975" w:rsidRDefault="00DE7975" w:rsidP="00DE7975">
            <w:pPr>
              <w:pStyle w:val="Brdtextmedindrag"/>
            </w:pPr>
            <w:r w:rsidRPr="002B42A5">
              <w:rPr>
                <w:i/>
              </w:rPr>
              <w:t>5</w:t>
            </w:r>
            <w:r>
              <w:t>. </w:t>
            </w:r>
            <w:r w:rsidRPr="009D156D">
              <w:t>kommunfullmäktiges eller bygg</w:t>
            </w:r>
            <w:r>
              <w:softHyphen/>
            </w:r>
            <w:r w:rsidRPr="009D156D">
              <w:t>nadsnämndens beslut om grunderna för skyldighet att betala kostnader för gator och andra all</w:t>
            </w:r>
            <w:r>
              <w:softHyphen/>
            </w:r>
            <w:r w:rsidRPr="009D156D">
              <w:t>männa platser och om generella villkor för sådan betalning,</w:t>
            </w:r>
          </w:p>
        </w:tc>
        <w:tc>
          <w:tcPr>
            <w:tcW w:w="2500" w:type="pct"/>
            <w:shd w:val="clear" w:color="auto" w:fill="auto"/>
            <w:tcMar>
              <w:right w:w="0" w:type="dxa"/>
            </w:tcMar>
          </w:tcPr>
          <w:p w14:paraId="26C135DF" w14:textId="77777777" w:rsidR="00DE7975" w:rsidRDefault="00DE7975" w:rsidP="00DE7975">
            <w:pPr>
              <w:pStyle w:val="Brdtextmedindrag"/>
            </w:pPr>
            <w:r w:rsidRPr="002B42A5">
              <w:rPr>
                <w:i/>
              </w:rPr>
              <w:t>6</w:t>
            </w:r>
            <w:r>
              <w:t>. </w:t>
            </w:r>
            <w:r w:rsidRPr="009D156D">
              <w:t>kommunfullmäktiges eller byggnadsnämndens beslut om grunderna för skyldighet att betala kostnader för gator och andra all</w:t>
            </w:r>
            <w:r>
              <w:softHyphen/>
            </w:r>
            <w:r w:rsidRPr="009D156D">
              <w:t>männa platser och om generella villkor för sådan betalning,</w:t>
            </w:r>
          </w:p>
        </w:tc>
      </w:tr>
      <w:tr w:rsidR="00DE7975" w14:paraId="0CE52A85" w14:textId="77777777" w:rsidTr="00DE7975">
        <w:tc>
          <w:tcPr>
            <w:tcW w:w="2500" w:type="pct"/>
            <w:shd w:val="clear" w:color="auto" w:fill="auto"/>
            <w:tcMar>
              <w:left w:w="0" w:type="dxa"/>
            </w:tcMar>
          </w:tcPr>
          <w:p w14:paraId="7438A143" w14:textId="77777777" w:rsidR="00DE7975" w:rsidRDefault="00DE7975" w:rsidP="00DE7975">
            <w:pPr>
              <w:pStyle w:val="Brdtextmedindrag"/>
            </w:pPr>
            <w:r w:rsidRPr="002B42A5">
              <w:rPr>
                <w:i/>
              </w:rPr>
              <w:t>6</w:t>
            </w:r>
            <w:r>
              <w:t>. kommunfullmäktiges be</w:t>
            </w:r>
            <w:r w:rsidRPr="009D156D">
              <w:t>slut om taxa i ärenden hos byggnads</w:t>
            </w:r>
            <w:r>
              <w:softHyphen/>
            </w:r>
            <w:r w:rsidRPr="009D156D">
              <w:t>nämnden,</w:t>
            </w:r>
          </w:p>
        </w:tc>
        <w:tc>
          <w:tcPr>
            <w:tcW w:w="2500" w:type="pct"/>
            <w:shd w:val="clear" w:color="auto" w:fill="auto"/>
            <w:tcMar>
              <w:right w:w="0" w:type="dxa"/>
            </w:tcMar>
          </w:tcPr>
          <w:p w14:paraId="3B8F8B70" w14:textId="77777777" w:rsidR="00DE7975" w:rsidRDefault="00DE7975" w:rsidP="00DE7975">
            <w:pPr>
              <w:pStyle w:val="Brdtextmedindrag"/>
            </w:pPr>
            <w:r w:rsidRPr="002B42A5">
              <w:rPr>
                <w:i/>
              </w:rPr>
              <w:t>7</w:t>
            </w:r>
            <w:r>
              <w:t>. </w:t>
            </w:r>
            <w:r w:rsidRPr="009D156D">
              <w:t>kommunfullmäktiges</w:t>
            </w:r>
            <w:r>
              <w:t xml:space="preserve"> be</w:t>
            </w:r>
            <w:r w:rsidRPr="009D156D">
              <w:t>slut om taxa i ärenden hos byggnads</w:t>
            </w:r>
            <w:r>
              <w:softHyphen/>
            </w:r>
            <w:r w:rsidRPr="009D156D">
              <w:t>nämnden,</w:t>
            </w:r>
          </w:p>
        </w:tc>
      </w:tr>
      <w:tr w:rsidR="00DE7975" w14:paraId="1AE2F392" w14:textId="77777777" w:rsidTr="00DE7975">
        <w:tc>
          <w:tcPr>
            <w:tcW w:w="2500" w:type="pct"/>
            <w:shd w:val="clear" w:color="auto" w:fill="auto"/>
            <w:tcMar>
              <w:left w:w="0" w:type="dxa"/>
            </w:tcMar>
          </w:tcPr>
          <w:p w14:paraId="4E9CFA32" w14:textId="77777777" w:rsidR="00DE7975" w:rsidRDefault="00DE7975" w:rsidP="00DE7975">
            <w:pPr>
              <w:pStyle w:val="Brdtextmedindrag"/>
            </w:pPr>
            <w:r w:rsidRPr="002B42A5">
              <w:rPr>
                <w:i/>
              </w:rPr>
              <w:t>7</w:t>
            </w:r>
            <w:r>
              <w:t>. </w:t>
            </w:r>
            <w:r w:rsidRPr="009D156D">
              <w:t>kommunens beslut om rikt</w:t>
            </w:r>
            <w:r>
              <w:softHyphen/>
            </w:r>
            <w:r w:rsidRPr="009D156D">
              <w:t>linjer för exploate</w:t>
            </w:r>
            <w:r>
              <w:softHyphen/>
            </w:r>
            <w:r w:rsidRPr="009D156D">
              <w:t xml:space="preserve">ringsavtal, </w:t>
            </w:r>
            <w:r w:rsidRPr="000E1FD7">
              <w:rPr>
                <w:i/>
              </w:rPr>
              <w:t xml:space="preserve">och </w:t>
            </w:r>
          </w:p>
        </w:tc>
        <w:tc>
          <w:tcPr>
            <w:tcW w:w="2500" w:type="pct"/>
            <w:shd w:val="clear" w:color="auto" w:fill="auto"/>
            <w:tcMar>
              <w:right w:w="0" w:type="dxa"/>
            </w:tcMar>
          </w:tcPr>
          <w:p w14:paraId="77372DBF" w14:textId="77777777" w:rsidR="00DE7975" w:rsidRDefault="00DE7975" w:rsidP="00DE7975">
            <w:pPr>
              <w:pStyle w:val="Brdtextmedindrag"/>
            </w:pPr>
            <w:r w:rsidRPr="00815D7D">
              <w:rPr>
                <w:i/>
              </w:rPr>
              <w:t>8</w:t>
            </w:r>
            <w:r>
              <w:t>. </w:t>
            </w:r>
            <w:r w:rsidRPr="009D156D">
              <w:t>kommunens beslut om rikt</w:t>
            </w:r>
            <w:r>
              <w:softHyphen/>
            </w:r>
            <w:r w:rsidRPr="009D156D">
              <w:t>linjer för exploate</w:t>
            </w:r>
            <w:r>
              <w:softHyphen/>
            </w:r>
            <w:r w:rsidRPr="009D156D">
              <w:t xml:space="preserve">ringsavtal, </w:t>
            </w:r>
          </w:p>
        </w:tc>
      </w:tr>
      <w:tr w:rsidR="00DE7975" w14:paraId="4A4E10F7" w14:textId="77777777" w:rsidTr="00DE7975">
        <w:tc>
          <w:tcPr>
            <w:tcW w:w="2500" w:type="pct"/>
            <w:shd w:val="clear" w:color="auto" w:fill="auto"/>
            <w:tcMar>
              <w:left w:w="0" w:type="dxa"/>
            </w:tcMar>
          </w:tcPr>
          <w:p w14:paraId="0FA6F332" w14:textId="77777777" w:rsidR="00DE7975" w:rsidRDefault="00DE7975" w:rsidP="00DE7975">
            <w:pPr>
              <w:pStyle w:val="Brdtextmedindrag"/>
            </w:pPr>
            <w:r w:rsidRPr="00815D7D">
              <w:rPr>
                <w:i/>
              </w:rPr>
              <w:t>8</w:t>
            </w:r>
            <w:r w:rsidRPr="009D156D">
              <w:t>.</w:t>
            </w:r>
            <w:r>
              <w:t> region</w:t>
            </w:r>
            <w:r>
              <w:softHyphen/>
            </w:r>
            <w:r w:rsidRPr="00741735">
              <w:t>fullmäktiges beslut om region</w:t>
            </w:r>
            <w:r>
              <w:softHyphen/>
            </w:r>
            <w:r w:rsidRPr="00741735">
              <w:t>plan</w:t>
            </w:r>
            <w:r w:rsidRPr="00903C93">
              <w:rPr>
                <w:i/>
              </w:rPr>
              <w:t>.</w:t>
            </w:r>
          </w:p>
        </w:tc>
        <w:tc>
          <w:tcPr>
            <w:tcW w:w="2500" w:type="pct"/>
            <w:shd w:val="clear" w:color="auto" w:fill="auto"/>
            <w:tcMar>
              <w:right w:w="0" w:type="dxa"/>
            </w:tcMar>
          </w:tcPr>
          <w:p w14:paraId="12CC7FC3" w14:textId="77777777" w:rsidR="00DE7975" w:rsidRDefault="00DE7975" w:rsidP="00DE7975">
            <w:pPr>
              <w:pStyle w:val="Brdtextmedindrag"/>
            </w:pPr>
            <w:r w:rsidRPr="00815D7D">
              <w:rPr>
                <w:i/>
              </w:rPr>
              <w:t>9</w:t>
            </w:r>
            <w:r w:rsidRPr="009D156D">
              <w:t>.</w:t>
            </w:r>
            <w:r>
              <w:t> region</w:t>
            </w:r>
            <w:r>
              <w:softHyphen/>
            </w:r>
            <w:r w:rsidRPr="00741735">
              <w:t>fullmäktiges beslut om region</w:t>
            </w:r>
            <w:r>
              <w:softHyphen/>
            </w:r>
            <w:r w:rsidRPr="00741735">
              <w:t>plan</w:t>
            </w:r>
            <w:r>
              <w:t xml:space="preserve">, </w:t>
            </w:r>
            <w:r w:rsidRPr="000E1FD7">
              <w:rPr>
                <w:i/>
              </w:rPr>
              <w:t>och</w:t>
            </w:r>
          </w:p>
        </w:tc>
      </w:tr>
      <w:tr w:rsidR="00DE7975" w14:paraId="79FCB4A4" w14:textId="77777777" w:rsidTr="00DE7975">
        <w:tc>
          <w:tcPr>
            <w:tcW w:w="2500" w:type="pct"/>
            <w:shd w:val="clear" w:color="auto" w:fill="auto"/>
            <w:tcMar>
              <w:left w:w="0" w:type="dxa"/>
            </w:tcMar>
          </w:tcPr>
          <w:p w14:paraId="2FEDA541" w14:textId="77777777" w:rsidR="00DE7975" w:rsidRPr="00815D7D" w:rsidRDefault="00DE7975" w:rsidP="00DE7975">
            <w:pPr>
              <w:pStyle w:val="Brdtextmedindrag"/>
              <w:rPr>
                <w:i/>
              </w:rPr>
            </w:pPr>
          </w:p>
        </w:tc>
        <w:tc>
          <w:tcPr>
            <w:tcW w:w="2500" w:type="pct"/>
            <w:shd w:val="clear" w:color="auto" w:fill="auto"/>
            <w:tcMar>
              <w:right w:w="0" w:type="dxa"/>
            </w:tcMar>
          </w:tcPr>
          <w:p w14:paraId="4AE97A11" w14:textId="77777777" w:rsidR="00DE7975" w:rsidRPr="00815D7D" w:rsidRDefault="00DE7975" w:rsidP="00DE7975">
            <w:pPr>
              <w:pStyle w:val="Brdtextmedindrag"/>
              <w:rPr>
                <w:i/>
              </w:rPr>
            </w:pPr>
            <w:r>
              <w:rPr>
                <w:i/>
              </w:rPr>
              <w:t>10. region</w:t>
            </w:r>
            <w:r>
              <w:rPr>
                <w:i/>
              </w:rPr>
              <w:softHyphen/>
            </w:r>
            <w:r w:rsidRPr="000E1FD7">
              <w:rPr>
                <w:i/>
              </w:rPr>
              <w:t>fullmäktiges beslut om aktu</w:t>
            </w:r>
            <w:r>
              <w:rPr>
                <w:i/>
              </w:rPr>
              <w:softHyphen/>
            </w:r>
            <w:r w:rsidRPr="000E1FD7">
              <w:rPr>
                <w:i/>
              </w:rPr>
              <w:t>alitets</w:t>
            </w:r>
            <w:r>
              <w:rPr>
                <w:i/>
              </w:rPr>
              <w:t>prövning av region</w:t>
            </w:r>
            <w:r>
              <w:rPr>
                <w:i/>
              </w:rPr>
              <w:softHyphen/>
              <w:t>plan</w:t>
            </w:r>
            <w:r w:rsidRPr="000A6464">
              <w:rPr>
                <w:i/>
              </w:rPr>
              <w:t>.</w:t>
            </w:r>
          </w:p>
        </w:tc>
      </w:tr>
    </w:tbl>
    <w:p w14:paraId="6D9593CA" w14:textId="56560D20" w:rsidR="00E35391" w:rsidRDefault="00E35391" w:rsidP="006D3F32">
      <w:pPr>
        <w:pStyle w:val="Brdtext"/>
      </w:pPr>
    </w:p>
    <w:tbl>
      <w:tblPr>
        <w:tblW w:w="5000" w:type="pct"/>
        <w:tblCellMar>
          <w:left w:w="125" w:type="dxa"/>
          <w:right w:w="125" w:type="dxa"/>
        </w:tblCellMar>
        <w:tblLook w:val="0000" w:firstRow="0" w:lastRow="0" w:firstColumn="0" w:lastColumn="0" w:noHBand="0" w:noVBand="0"/>
      </w:tblPr>
      <w:tblGrid>
        <w:gridCol w:w="2948"/>
        <w:gridCol w:w="2949"/>
      </w:tblGrid>
      <w:tr w:rsidR="00DE7975" w:rsidRPr="005B0E77" w14:paraId="0C339420" w14:textId="5C59B5EE" w:rsidTr="00DE7975">
        <w:tc>
          <w:tcPr>
            <w:tcW w:w="2500" w:type="pct"/>
            <w:shd w:val="clear" w:color="auto" w:fill="auto"/>
            <w:tcMar>
              <w:left w:w="0" w:type="dxa"/>
            </w:tcMar>
          </w:tcPr>
          <w:p w14:paraId="2DB75F03" w14:textId="193DA953" w:rsidR="00DE7975" w:rsidRPr="005B0E77" w:rsidRDefault="00DE7975" w:rsidP="00DE7975">
            <w:pPr>
              <w:pStyle w:val="Brdtext"/>
              <w:rPr>
                <w:i/>
              </w:rPr>
            </w:pPr>
            <w:r w:rsidRPr="005B0E77">
              <w:rPr>
                <w:i/>
              </w:rPr>
              <w:t>Nuvarande lydelse</w:t>
            </w:r>
          </w:p>
        </w:tc>
        <w:tc>
          <w:tcPr>
            <w:tcW w:w="2500" w:type="pct"/>
            <w:shd w:val="clear" w:color="auto" w:fill="auto"/>
            <w:tcMar>
              <w:right w:w="0" w:type="dxa"/>
            </w:tcMar>
          </w:tcPr>
          <w:p w14:paraId="6EC4BA7F" w14:textId="48861ED5" w:rsidR="00DE7975" w:rsidRPr="005B0E77" w:rsidRDefault="00DE7975" w:rsidP="00DE7975">
            <w:pPr>
              <w:pStyle w:val="Brdtext"/>
              <w:rPr>
                <w:i/>
              </w:rPr>
            </w:pPr>
            <w:r w:rsidRPr="005B0E77">
              <w:rPr>
                <w:i/>
              </w:rPr>
              <w:t>Föreslagen lydelse</w:t>
            </w:r>
          </w:p>
        </w:tc>
      </w:tr>
    </w:tbl>
    <w:p w14:paraId="31C63803" w14:textId="77777777" w:rsidR="00DE7975" w:rsidRPr="00A50EFD" w:rsidRDefault="00DE7975" w:rsidP="00DE7975">
      <w:pPr>
        <w:pStyle w:val="Brdtextmedindrag"/>
      </w:pPr>
    </w:p>
    <w:p w14:paraId="00FB35C9" w14:textId="77777777" w:rsidR="00DE7975" w:rsidRDefault="00DE7975" w:rsidP="00DE7975">
      <w:pPr>
        <w:pStyle w:val="Brdtext"/>
        <w:jc w:val="center"/>
      </w:pPr>
      <w:r w:rsidRPr="003A06BE">
        <w:t>2 §</w:t>
      </w:r>
    </w:p>
    <w:p w14:paraId="404B11C6" w14:textId="77777777" w:rsidR="00DE7975" w:rsidRDefault="00DE7975" w:rsidP="00DE7975">
      <w:pPr>
        <w:pStyle w:val="Brdtextmedindrag"/>
      </w:pPr>
      <w:r>
        <w:t>Kommunala beslut enligt denna lag får inte överklagas i den del de avser</w:t>
      </w:r>
    </w:p>
    <w:p w14:paraId="1AF5A3C9" w14:textId="77777777" w:rsidR="00DE7975" w:rsidRDefault="00DE7975" w:rsidP="00DE7975">
      <w:pPr>
        <w:pStyle w:val="Brdtextmedindrag"/>
      </w:pPr>
      <w:r>
        <w:t>1. avbrytande av ett planarbete,</w:t>
      </w:r>
    </w:p>
    <w:p w14:paraId="5C992691" w14:textId="77777777" w:rsidR="00DE7975" w:rsidRDefault="00DE7975" w:rsidP="00DE7975">
      <w:pPr>
        <w:pStyle w:val="Brdtextmedindrag"/>
      </w:pPr>
      <w:r>
        <w:t>2. planbesked enligt 5 kap. 2 §,</w:t>
      </w:r>
    </w:p>
    <w:tbl>
      <w:tblPr>
        <w:tblW w:w="5000" w:type="pct"/>
        <w:tblCellMar>
          <w:left w:w="125" w:type="dxa"/>
          <w:right w:w="125" w:type="dxa"/>
        </w:tblCellMar>
        <w:tblLook w:val="0000" w:firstRow="0" w:lastRow="0" w:firstColumn="0" w:lastColumn="0" w:noHBand="0" w:noVBand="0"/>
      </w:tblPr>
      <w:tblGrid>
        <w:gridCol w:w="2948"/>
        <w:gridCol w:w="2949"/>
      </w:tblGrid>
      <w:tr w:rsidR="00DE7975" w14:paraId="7BEC31D3" w14:textId="77777777" w:rsidTr="00DE7975">
        <w:tc>
          <w:tcPr>
            <w:tcW w:w="2500" w:type="pct"/>
            <w:shd w:val="clear" w:color="auto" w:fill="auto"/>
            <w:tcMar>
              <w:left w:w="0" w:type="dxa"/>
            </w:tcMar>
          </w:tcPr>
          <w:p w14:paraId="7A696CA0" w14:textId="77777777" w:rsidR="00DE7975" w:rsidRDefault="00DE7975" w:rsidP="00DE7975">
            <w:pPr>
              <w:pStyle w:val="Brdtextmedindrag"/>
            </w:pPr>
            <w:r>
              <w:t>3. andra frågor om gatukostnader än de som avses i 1 § </w:t>
            </w:r>
            <w:r w:rsidRPr="00D7184B">
              <w:rPr>
                <w:i/>
              </w:rPr>
              <w:t>5</w:t>
            </w:r>
            <w:r>
              <w:t>,</w:t>
            </w:r>
          </w:p>
        </w:tc>
        <w:tc>
          <w:tcPr>
            <w:tcW w:w="2500" w:type="pct"/>
            <w:shd w:val="clear" w:color="auto" w:fill="auto"/>
            <w:tcMar>
              <w:right w:w="0" w:type="dxa"/>
            </w:tcMar>
          </w:tcPr>
          <w:p w14:paraId="3979422B" w14:textId="77777777" w:rsidR="00DE7975" w:rsidRPr="003A06BE" w:rsidRDefault="00DE7975" w:rsidP="00DE7975">
            <w:pPr>
              <w:pStyle w:val="Brdtextmedindrag"/>
              <w:rPr>
                <w:i/>
              </w:rPr>
            </w:pPr>
            <w:r>
              <w:t>3. andra frågor om gatukostnader än de som avses i 1 § </w:t>
            </w:r>
            <w:r w:rsidRPr="00D7184B">
              <w:rPr>
                <w:i/>
              </w:rPr>
              <w:t>6</w:t>
            </w:r>
            <w:r>
              <w:t>,</w:t>
            </w:r>
          </w:p>
        </w:tc>
      </w:tr>
    </w:tbl>
    <w:p w14:paraId="2F40736C" w14:textId="77777777" w:rsidR="00DE7975" w:rsidRDefault="00DE7975" w:rsidP="00DE7975">
      <w:pPr>
        <w:pStyle w:val="Brdtextmedindrag"/>
      </w:pPr>
      <w:r>
        <w:t>4. villkorsbesked enligt 9 kap. 19 §,</w:t>
      </w:r>
    </w:p>
    <w:p w14:paraId="5698D52B" w14:textId="77777777" w:rsidR="00DE7975" w:rsidRDefault="00DE7975" w:rsidP="00DE7975">
      <w:pPr>
        <w:pStyle w:val="Brdtextmedindrag"/>
      </w:pPr>
      <w:r>
        <w:t>5. förlängd handläggningstid enligt 9 kap. 27 §,</w:t>
      </w:r>
    </w:p>
    <w:p w14:paraId="4036B1C8" w14:textId="77777777" w:rsidR="00DE7975" w:rsidRDefault="00DE7975" w:rsidP="00DE7975">
      <w:pPr>
        <w:pStyle w:val="Brdtextmedindrag"/>
      </w:pPr>
      <w:r>
        <w:t>6. behovet av kontrollansvarig, särskilt sakkunnig, tekniskt samråd eller slutsamråd,</w:t>
      </w:r>
    </w:p>
    <w:p w14:paraId="0D4F135C" w14:textId="77777777" w:rsidR="00DE7975" w:rsidRDefault="00DE7975" w:rsidP="00DE7975">
      <w:pPr>
        <w:pStyle w:val="Brdtextmedindrag"/>
      </w:pPr>
      <w:r>
        <w:t>7. ingripandebesked enligt 11 kap. 7 §, eller</w:t>
      </w:r>
    </w:p>
    <w:p w14:paraId="2DA671C3" w14:textId="77777777" w:rsidR="00DE7975" w:rsidRDefault="00DE7975" w:rsidP="00DE7975">
      <w:pPr>
        <w:pStyle w:val="Brdtextmedindrag"/>
      </w:pPr>
      <w:r>
        <w:t>8. en fråga som redan är avgjord genom en detaljplan, områdesbestäm</w:t>
      </w:r>
      <w:r>
        <w:softHyphen/>
        <w:t>melser eller ett förhandsbesked.</w:t>
      </w:r>
    </w:p>
    <w:p w14:paraId="6567084D" w14:textId="77777777" w:rsidR="00DE7975" w:rsidRPr="003A06BE" w:rsidRDefault="00DE7975" w:rsidP="00DE7975">
      <w:pPr>
        <w:pStyle w:val="Brdtextmedindrag"/>
      </w:pPr>
      <w:r>
        <w:t>Att tvister rörande gatukostnader prövas av mark- och miljödomstol framgår av 15 kap. 10 §.</w:t>
      </w:r>
    </w:p>
    <w:tbl>
      <w:tblPr>
        <w:tblW w:w="5000" w:type="pct"/>
        <w:tblCellMar>
          <w:left w:w="125" w:type="dxa"/>
          <w:right w:w="125" w:type="dxa"/>
        </w:tblCellMar>
        <w:tblLook w:val="0000" w:firstRow="0" w:lastRow="0" w:firstColumn="0" w:lastColumn="0" w:noHBand="0" w:noVBand="0"/>
      </w:tblPr>
      <w:tblGrid>
        <w:gridCol w:w="2948"/>
        <w:gridCol w:w="2949"/>
      </w:tblGrid>
      <w:tr w:rsidR="00DE7975" w14:paraId="21590ABD" w14:textId="77777777" w:rsidTr="00DE7975">
        <w:tc>
          <w:tcPr>
            <w:tcW w:w="2500" w:type="pct"/>
            <w:shd w:val="clear" w:color="auto" w:fill="auto"/>
            <w:tcMar>
              <w:left w:w="0" w:type="dxa"/>
            </w:tcMar>
          </w:tcPr>
          <w:p w14:paraId="3CB6503C" w14:textId="77777777" w:rsidR="00DE7975" w:rsidRDefault="00DE7975" w:rsidP="00DE7975">
            <w:pPr>
              <w:pStyle w:val="Brdtextmedindrag"/>
            </w:pPr>
          </w:p>
        </w:tc>
        <w:tc>
          <w:tcPr>
            <w:tcW w:w="2500" w:type="pct"/>
            <w:shd w:val="clear" w:color="auto" w:fill="auto"/>
            <w:tcMar>
              <w:right w:w="0" w:type="dxa"/>
            </w:tcMar>
          </w:tcPr>
          <w:p w14:paraId="3930D49B" w14:textId="77777777" w:rsidR="00DE7975" w:rsidRPr="003A06BE" w:rsidRDefault="00DE7975" w:rsidP="00DE7975">
            <w:pPr>
              <w:pStyle w:val="Brdtextmedindrag"/>
              <w:rPr>
                <w:i/>
              </w:rPr>
            </w:pPr>
            <w:r>
              <w:rPr>
                <w:i/>
              </w:rPr>
              <w:t>Beslut enligt 3 kap. 9 § andra stycket eller 5 kap. 11 a § andra stycket om huruvida en betydande miljöpåverkan kan antas får inte överklagas särskilt.  </w:t>
            </w:r>
          </w:p>
        </w:tc>
      </w:tr>
    </w:tbl>
    <w:p w14:paraId="7DD76FE9" w14:textId="77777777" w:rsidR="00DE7975" w:rsidRDefault="00DE7975" w:rsidP="00DE7975">
      <w:pPr>
        <w:pStyle w:val="Brdtext"/>
        <w:keepNext/>
        <w:jc w:val="center"/>
      </w:pPr>
      <w:r>
        <w:t>4 §</w:t>
      </w:r>
    </w:p>
    <w:tbl>
      <w:tblPr>
        <w:tblW w:w="5000" w:type="pct"/>
        <w:tblCellMar>
          <w:left w:w="125" w:type="dxa"/>
          <w:right w:w="125" w:type="dxa"/>
        </w:tblCellMar>
        <w:tblLook w:val="0000" w:firstRow="0" w:lastRow="0" w:firstColumn="0" w:lastColumn="0" w:noHBand="0" w:noVBand="0"/>
      </w:tblPr>
      <w:tblGrid>
        <w:gridCol w:w="2948"/>
        <w:gridCol w:w="2949"/>
      </w:tblGrid>
      <w:tr w:rsidR="00DE7975" w14:paraId="5FA6ECD3" w14:textId="77777777" w:rsidTr="00DE7975">
        <w:tc>
          <w:tcPr>
            <w:tcW w:w="2500" w:type="pct"/>
            <w:shd w:val="clear" w:color="auto" w:fill="auto"/>
            <w:tcMar>
              <w:left w:w="0" w:type="dxa"/>
            </w:tcMar>
          </w:tcPr>
          <w:p w14:paraId="4CED451D" w14:textId="77777777" w:rsidR="00DE7975" w:rsidRDefault="00DE7975" w:rsidP="00DE7975">
            <w:pPr>
              <w:pStyle w:val="Brdtextmedindrag"/>
            </w:pPr>
            <w:r w:rsidRPr="00B5564D">
              <w:rPr>
                <w:i/>
              </w:rPr>
              <w:t>Länsstyrelsens</w:t>
            </w:r>
            <w:r>
              <w:t xml:space="preserve"> beslut enligt 11 kap. 10 § i frågan om att över</w:t>
            </w:r>
            <w:r>
              <w:softHyphen/>
              <w:t xml:space="preserve">pröva kommunens beslut </w:t>
            </w:r>
            <w:r w:rsidRPr="00903C93">
              <w:rPr>
                <w:i/>
              </w:rPr>
              <w:t>får inte överklagas</w:t>
            </w:r>
            <w:r w:rsidRPr="004B7EFD">
              <w:rPr>
                <w:i/>
              </w:rPr>
              <w:t>.</w:t>
            </w:r>
            <w:r w:rsidRPr="001C0393">
              <w:rPr>
                <w:i/>
              </w:rPr>
              <w:t xml:space="preserve"> Detsamma gäller läns</w:t>
            </w:r>
            <w:r w:rsidRPr="001C0393">
              <w:rPr>
                <w:i/>
              </w:rPr>
              <w:softHyphen/>
              <w:t xml:space="preserve">styrelsens </w:t>
            </w:r>
            <w:r>
              <w:t xml:space="preserve">beslut enligt 11 kap. 12 § </w:t>
            </w:r>
            <w:r w:rsidRPr="00D17B1D">
              <w:t>om att överprövningsbestämmel</w:t>
            </w:r>
            <w:r>
              <w:softHyphen/>
            </w:r>
            <w:r w:rsidRPr="00D17B1D">
              <w:t>serna också ska gälla lov eller för</w:t>
            </w:r>
            <w:r>
              <w:softHyphen/>
            </w:r>
            <w:r w:rsidRPr="00D17B1D">
              <w:t>handsbesked inom ett visst geo</w:t>
            </w:r>
            <w:r>
              <w:softHyphen/>
              <w:t>grafiskt område eller att ett lov eller förhandsbesked inte ska gälla för</w:t>
            </w:r>
            <w:r>
              <w:softHyphen/>
              <w:t>rän en överprövning har avslutats.</w:t>
            </w:r>
          </w:p>
        </w:tc>
        <w:tc>
          <w:tcPr>
            <w:tcW w:w="2500" w:type="pct"/>
            <w:shd w:val="clear" w:color="auto" w:fill="auto"/>
            <w:tcMar>
              <w:right w:w="0" w:type="dxa"/>
            </w:tcMar>
          </w:tcPr>
          <w:p w14:paraId="458152F6" w14:textId="08359E3F" w:rsidR="00DE7975" w:rsidRDefault="0059529C" w:rsidP="00CA7DE3">
            <w:pPr>
              <w:pStyle w:val="Brdtextmedindrag"/>
            </w:pPr>
            <w:r w:rsidRPr="00F4353E">
              <w:rPr>
                <w:i/>
              </w:rPr>
              <w:t>Följande</w:t>
            </w:r>
            <w:r>
              <w:t xml:space="preserve"> </w:t>
            </w:r>
            <w:r w:rsidR="00DE7975">
              <w:t xml:space="preserve">beslut </w:t>
            </w:r>
            <w:r w:rsidR="00460160">
              <w:rPr>
                <w:i/>
              </w:rPr>
              <w:t xml:space="preserve">av länsstyrelsen </w:t>
            </w:r>
            <w:r w:rsidR="00DE7975" w:rsidRPr="001C0393">
              <w:rPr>
                <w:i/>
              </w:rPr>
              <w:t>får inte överklagas</w:t>
            </w:r>
            <w:r>
              <w:rPr>
                <w:i/>
              </w:rPr>
              <w:t>:</w:t>
            </w:r>
            <w:r w:rsidR="00DE7975" w:rsidRPr="001C0393">
              <w:rPr>
                <w:i/>
              </w:rPr>
              <w:t xml:space="preserve">  </w:t>
            </w:r>
          </w:p>
          <w:p w14:paraId="0D5870A7" w14:textId="77777777" w:rsidR="00DE7975" w:rsidRDefault="00DE7975" w:rsidP="00DE7975">
            <w:pPr>
              <w:pStyle w:val="Brdtextmedindrag"/>
              <w:rPr>
                <w:i/>
              </w:rPr>
            </w:pPr>
            <w:r w:rsidRPr="001C0393">
              <w:rPr>
                <w:i/>
              </w:rPr>
              <w:t>1. </w:t>
            </w:r>
            <w:r>
              <w:rPr>
                <w:i/>
              </w:rPr>
              <w:t xml:space="preserve">beslut </w:t>
            </w:r>
            <w:r w:rsidRPr="001C0393">
              <w:rPr>
                <w:i/>
              </w:rPr>
              <w:t>enligt 3 kap. 18 a §</w:t>
            </w:r>
            <w:r>
              <w:rPr>
                <w:i/>
              </w:rPr>
              <w:t xml:space="preserve"> om </w:t>
            </w:r>
            <w:r w:rsidRPr="001C0393">
              <w:rPr>
                <w:i/>
              </w:rPr>
              <w:t>ett reviderat gransk</w:t>
            </w:r>
            <w:r w:rsidRPr="001C0393">
              <w:rPr>
                <w:i/>
              </w:rPr>
              <w:softHyphen/>
              <w:t>nings</w:t>
            </w:r>
            <w:r w:rsidRPr="001C0393">
              <w:rPr>
                <w:i/>
              </w:rPr>
              <w:softHyphen/>
              <w:t>yttran</w:t>
            </w:r>
            <w:r>
              <w:rPr>
                <w:i/>
              </w:rPr>
              <w:softHyphen/>
            </w:r>
            <w:r w:rsidRPr="001C0393">
              <w:rPr>
                <w:i/>
              </w:rPr>
              <w:t>de,</w:t>
            </w:r>
          </w:p>
          <w:p w14:paraId="14E65C82" w14:textId="77777777" w:rsidR="00DE7975" w:rsidRPr="00D17B1D" w:rsidRDefault="00DE7975" w:rsidP="00DE7975">
            <w:pPr>
              <w:pStyle w:val="Brdtextmedindrag"/>
            </w:pPr>
            <w:r w:rsidRPr="001C0393">
              <w:rPr>
                <w:i/>
              </w:rPr>
              <w:t>2.</w:t>
            </w:r>
            <w:r w:rsidRPr="007F6E9C">
              <w:t> </w:t>
            </w:r>
            <w:r w:rsidRPr="00326F9B">
              <w:rPr>
                <w:i/>
              </w:rPr>
              <w:t xml:space="preserve">beslut enligt </w:t>
            </w:r>
            <w:r>
              <w:t>11 kap. 10 § i frågan om att över</w:t>
            </w:r>
            <w:r>
              <w:softHyphen/>
              <w:t>pröva kommun</w:t>
            </w:r>
            <w:r>
              <w:softHyphen/>
              <w:t>ens beslut</w:t>
            </w:r>
            <w:r w:rsidRPr="001C0393">
              <w:rPr>
                <w:i/>
              </w:rPr>
              <w:t xml:space="preserve">, </w:t>
            </w:r>
            <w:r>
              <w:rPr>
                <w:i/>
              </w:rPr>
              <w:t>eller</w:t>
            </w:r>
          </w:p>
          <w:p w14:paraId="6477B6A6" w14:textId="77777777" w:rsidR="00DE7975" w:rsidRDefault="00DE7975" w:rsidP="00DE7975">
            <w:pPr>
              <w:pStyle w:val="Brdtextmedindrag"/>
            </w:pPr>
            <w:r w:rsidRPr="001C0393">
              <w:rPr>
                <w:i/>
              </w:rPr>
              <w:t>3.</w:t>
            </w:r>
            <w:r>
              <w:t> beslut enligt 11 kap. 12 § om att överprövningsbestämmel</w:t>
            </w:r>
            <w:r>
              <w:softHyphen/>
              <w:t>serna också ska gälla lov eller för</w:t>
            </w:r>
            <w:r>
              <w:softHyphen/>
              <w:t>hands</w:t>
            </w:r>
            <w:r>
              <w:softHyphen/>
              <w:t>besked inom ett visst geo</w:t>
            </w:r>
            <w:r>
              <w:softHyphen/>
              <w:t>grafiskt område eller att ett lov eller för</w:t>
            </w:r>
            <w:r>
              <w:softHyphen/>
              <w:t>handsbesked inte ska gälla för</w:t>
            </w:r>
            <w:r>
              <w:softHyphen/>
              <w:t>rän en överprövning har avslutats.</w:t>
            </w:r>
          </w:p>
        </w:tc>
      </w:tr>
    </w:tbl>
    <w:p w14:paraId="21D8316C" w14:textId="77777777" w:rsidR="00DE7975" w:rsidRDefault="00DE7975" w:rsidP="00DE7975">
      <w:pPr>
        <w:pStyle w:val="Brdtext"/>
        <w:keepNext/>
        <w:spacing w:before="230"/>
        <w:jc w:val="center"/>
        <w:rPr>
          <w:b/>
        </w:rPr>
      </w:pPr>
      <w:r>
        <w:rPr>
          <w:b/>
        </w:rPr>
        <w:t>16 kap.</w:t>
      </w:r>
    </w:p>
    <w:p w14:paraId="7DECBCBF" w14:textId="77777777" w:rsidR="00DE7975" w:rsidRDefault="00DE7975" w:rsidP="00DE7975">
      <w:pPr>
        <w:pStyle w:val="Brdtext"/>
        <w:keepNext/>
        <w:jc w:val="center"/>
      </w:pPr>
      <w:r>
        <w:t>1 §</w:t>
      </w:r>
      <w:r>
        <w:rPr>
          <w:rStyle w:val="Fotnotsreferens"/>
        </w:rPr>
        <w:footnoteReference w:id="23"/>
      </w:r>
    </w:p>
    <w:p w14:paraId="7E11D448" w14:textId="77777777" w:rsidR="00DE7975" w:rsidRPr="009D156D" w:rsidRDefault="00DE7975" w:rsidP="00DE7975">
      <w:pPr>
        <w:pStyle w:val="Brdtextmedindrag"/>
        <w:keepNext/>
      </w:pPr>
      <w:r w:rsidRPr="009D156D">
        <w:t>Regeringen får meddela föreskrifter om</w:t>
      </w:r>
    </w:p>
    <w:tbl>
      <w:tblPr>
        <w:tblW w:w="5000" w:type="pct"/>
        <w:tblCellMar>
          <w:left w:w="125" w:type="dxa"/>
          <w:right w:w="125" w:type="dxa"/>
        </w:tblCellMar>
        <w:tblLook w:val="0000" w:firstRow="0" w:lastRow="0" w:firstColumn="0" w:lastColumn="0" w:noHBand="0" w:noVBand="0"/>
      </w:tblPr>
      <w:tblGrid>
        <w:gridCol w:w="2948"/>
        <w:gridCol w:w="2949"/>
      </w:tblGrid>
      <w:tr w:rsidR="00DE7975" w14:paraId="0C573E5D" w14:textId="77777777" w:rsidTr="00DE7975">
        <w:tc>
          <w:tcPr>
            <w:tcW w:w="2500" w:type="pct"/>
            <w:shd w:val="clear" w:color="auto" w:fill="auto"/>
            <w:tcMar>
              <w:left w:w="0" w:type="dxa"/>
            </w:tcMar>
          </w:tcPr>
          <w:p w14:paraId="0D09D9C0" w14:textId="77777777" w:rsidR="00DE7975" w:rsidRPr="00662950" w:rsidRDefault="00DE7975" w:rsidP="00DE7975">
            <w:pPr>
              <w:pStyle w:val="Brdtextmedindrag"/>
              <w:rPr>
                <w:i/>
              </w:rPr>
            </w:pPr>
            <w:r w:rsidRPr="00662950">
              <w:rPr>
                <w:i/>
              </w:rPr>
              <w:t>1. att kommunen ska</w:t>
            </w:r>
            <w:r>
              <w:rPr>
                <w:i/>
              </w:rPr>
              <w:t xml:space="preserve"> skicka be</w:t>
            </w:r>
            <w:r>
              <w:rPr>
                <w:i/>
              </w:rPr>
              <w:softHyphen/>
              <w:t>slut enligt 3 kap. 27 </w:t>
            </w:r>
            <w:r w:rsidRPr="00662950">
              <w:rPr>
                <w:i/>
              </w:rPr>
              <w:t>§ om över</w:t>
            </w:r>
            <w:r>
              <w:rPr>
                <w:i/>
              </w:rPr>
              <w:softHyphen/>
            </w:r>
            <w:r w:rsidRPr="00662950">
              <w:rPr>
                <w:i/>
              </w:rPr>
              <w:t>sikts</w:t>
            </w:r>
            <w:r>
              <w:rPr>
                <w:i/>
              </w:rPr>
              <w:softHyphen/>
            </w:r>
            <w:r w:rsidRPr="00662950">
              <w:rPr>
                <w:i/>
              </w:rPr>
              <w:t>planens aktualitet till myndig</w:t>
            </w:r>
            <w:r>
              <w:rPr>
                <w:i/>
              </w:rPr>
              <w:softHyphen/>
            </w:r>
            <w:r w:rsidRPr="00662950">
              <w:rPr>
                <w:i/>
              </w:rPr>
              <w:t>heter, kommuner och andra berör</w:t>
            </w:r>
            <w:r>
              <w:rPr>
                <w:i/>
              </w:rPr>
              <w:softHyphen/>
            </w:r>
            <w:r w:rsidRPr="00662950">
              <w:rPr>
                <w:i/>
              </w:rPr>
              <w:t>da,</w:t>
            </w:r>
          </w:p>
        </w:tc>
        <w:tc>
          <w:tcPr>
            <w:tcW w:w="2500" w:type="pct"/>
            <w:shd w:val="clear" w:color="auto" w:fill="auto"/>
            <w:tcMar>
              <w:right w:w="0" w:type="dxa"/>
            </w:tcMar>
          </w:tcPr>
          <w:p w14:paraId="4DF35D83" w14:textId="77777777" w:rsidR="00DE7975" w:rsidRDefault="00DE7975" w:rsidP="00DE7975">
            <w:pPr>
              <w:pStyle w:val="Brdtextmedindrag"/>
            </w:pPr>
          </w:p>
        </w:tc>
      </w:tr>
      <w:tr w:rsidR="00DE7975" w14:paraId="44DC2153" w14:textId="77777777" w:rsidTr="00E35391">
        <w:trPr>
          <w:cantSplit/>
        </w:trPr>
        <w:tc>
          <w:tcPr>
            <w:tcW w:w="2500" w:type="pct"/>
            <w:shd w:val="clear" w:color="auto" w:fill="auto"/>
            <w:tcMar>
              <w:left w:w="0" w:type="dxa"/>
            </w:tcMar>
          </w:tcPr>
          <w:p w14:paraId="0A002C1D" w14:textId="77777777" w:rsidR="00DE7975" w:rsidRDefault="00DE7975" w:rsidP="00DE7975">
            <w:pPr>
              <w:pStyle w:val="Brdtextmedindrag"/>
            </w:pPr>
            <w:r w:rsidRPr="00C71C50">
              <w:rPr>
                <w:i/>
                <w:spacing w:val="-2"/>
              </w:rPr>
              <w:t>2</w:t>
            </w:r>
            <w:r w:rsidRPr="00C71C50">
              <w:rPr>
                <w:spacing w:val="-2"/>
              </w:rPr>
              <w:t>. när genomförandet av en detalj</w:t>
            </w:r>
            <w:r w:rsidRPr="00C71C50">
              <w:rPr>
                <w:spacing w:val="-2"/>
              </w:rPr>
              <w:softHyphen/>
            </w:r>
            <w:r w:rsidRPr="009D156D">
              <w:t>plan på grund av en sådan använd</w:t>
            </w:r>
            <w:r>
              <w:softHyphen/>
            </w:r>
            <w:r w:rsidRPr="009D156D">
              <w:t>ning som avses i 4</w:t>
            </w:r>
            <w:r>
              <w:t> </w:t>
            </w:r>
            <w:r w:rsidRPr="009D156D">
              <w:t>kap. 3</w:t>
            </w:r>
            <w:r>
              <w:t>4 § andra stycket kan antas medföra en bety</w:t>
            </w:r>
            <w:r>
              <w:softHyphen/>
              <w:t>dande miljö</w:t>
            </w:r>
            <w:r w:rsidRPr="009D156D">
              <w:t>påverkan, och</w:t>
            </w:r>
          </w:p>
        </w:tc>
        <w:tc>
          <w:tcPr>
            <w:tcW w:w="2500" w:type="pct"/>
            <w:shd w:val="clear" w:color="auto" w:fill="auto"/>
            <w:tcMar>
              <w:right w:w="0" w:type="dxa"/>
            </w:tcMar>
          </w:tcPr>
          <w:p w14:paraId="43A8FC19" w14:textId="77777777" w:rsidR="00DE7975" w:rsidRDefault="00DE7975" w:rsidP="00DE7975">
            <w:pPr>
              <w:pStyle w:val="Brdtextmedindrag"/>
            </w:pPr>
            <w:r w:rsidRPr="00C71C50">
              <w:rPr>
                <w:i/>
                <w:spacing w:val="-2"/>
              </w:rPr>
              <w:t>1</w:t>
            </w:r>
            <w:r w:rsidRPr="00C71C50">
              <w:rPr>
                <w:spacing w:val="-2"/>
              </w:rPr>
              <w:t>. när genomförandet av en detalj</w:t>
            </w:r>
            <w:r w:rsidRPr="00C71C50">
              <w:rPr>
                <w:spacing w:val="-2"/>
              </w:rPr>
              <w:softHyphen/>
            </w:r>
            <w:r w:rsidRPr="009D156D">
              <w:t>plan på grund av en sådan använd</w:t>
            </w:r>
            <w:r>
              <w:softHyphen/>
            </w:r>
            <w:r w:rsidRPr="009D156D">
              <w:t>ning som avses i 4</w:t>
            </w:r>
            <w:r>
              <w:t> </w:t>
            </w:r>
            <w:r w:rsidRPr="009D156D">
              <w:t>kap. 34</w:t>
            </w:r>
            <w:r>
              <w:t> </w:t>
            </w:r>
            <w:r w:rsidRPr="009D156D">
              <w:t>§ andra stycket kan antas medföra</w:t>
            </w:r>
            <w:r>
              <w:t xml:space="preserve"> en bety</w:t>
            </w:r>
            <w:r>
              <w:softHyphen/>
              <w:t>dande miljö</w:t>
            </w:r>
            <w:r w:rsidRPr="009D156D">
              <w:t>påverkan, och</w:t>
            </w:r>
          </w:p>
        </w:tc>
      </w:tr>
      <w:tr w:rsidR="00DE7975" w14:paraId="0B874A7B" w14:textId="77777777" w:rsidTr="00DE7975">
        <w:tc>
          <w:tcPr>
            <w:tcW w:w="2500" w:type="pct"/>
            <w:shd w:val="clear" w:color="auto" w:fill="auto"/>
            <w:tcMar>
              <w:left w:w="0" w:type="dxa"/>
            </w:tcMar>
          </w:tcPr>
          <w:p w14:paraId="4BF7499D" w14:textId="77777777" w:rsidR="00DE7975" w:rsidRDefault="00DE7975" w:rsidP="00DE7975">
            <w:pPr>
              <w:pStyle w:val="Brdtextmedindrag"/>
            </w:pPr>
            <w:r w:rsidRPr="004B3507">
              <w:rPr>
                <w:i/>
              </w:rPr>
              <w:t>3</w:t>
            </w:r>
            <w:r>
              <w:t>. </w:t>
            </w:r>
            <w:r w:rsidRPr="009D156D">
              <w:t>undantag frå</w:t>
            </w:r>
            <w:r>
              <w:t>n kommunens skyldighet enligt 5 kap. 32 eller 39 </w:t>
            </w:r>
            <w:r w:rsidRPr="009D156D">
              <w:t>§ att skicka handlingar om detaljplaner eller områdesbestäm</w:t>
            </w:r>
            <w:r>
              <w:softHyphen/>
            </w:r>
            <w:r w:rsidRPr="009D156D">
              <w:t>melser till länsstyrelsen.</w:t>
            </w:r>
            <w:r w:rsidRPr="009D156D">
              <w:tab/>
            </w:r>
          </w:p>
        </w:tc>
        <w:tc>
          <w:tcPr>
            <w:tcW w:w="2500" w:type="pct"/>
            <w:shd w:val="clear" w:color="auto" w:fill="auto"/>
            <w:tcMar>
              <w:right w:w="0" w:type="dxa"/>
            </w:tcMar>
          </w:tcPr>
          <w:p w14:paraId="68CFEB6B" w14:textId="77777777" w:rsidR="00DE7975" w:rsidRDefault="00DE7975" w:rsidP="00DE7975">
            <w:pPr>
              <w:pStyle w:val="Brdtextmedindrag"/>
            </w:pPr>
            <w:r w:rsidRPr="004B3507">
              <w:rPr>
                <w:i/>
              </w:rPr>
              <w:t>2</w:t>
            </w:r>
            <w:r>
              <w:t>. </w:t>
            </w:r>
            <w:r w:rsidRPr="009D156D">
              <w:t>undantag från kommunens</w:t>
            </w:r>
            <w:r>
              <w:t xml:space="preserve"> skyldighet enligt 5 </w:t>
            </w:r>
            <w:r w:rsidRPr="009D156D">
              <w:t>kap. 32 elle</w:t>
            </w:r>
            <w:r>
              <w:t>r 39 </w:t>
            </w:r>
            <w:r w:rsidRPr="009D156D">
              <w:t>§ att skicka handlingar om deta</w:t>
            </w:r>
            <w:r>
              <w:t>ljplaner eller områdes</w:t>
            </w:r>
            <w:r w:rsidRPr="009D156D">
              <w:t>bestäm</w:t>
            </w:r>
            <w:r>
              <w:softHyphen/>
            </w:r>
            <w:r w:rsidRPr="009D156D">
              <w:t>melser till länsstyrelsen.</w:t>
            </w:r>
          </w:p>
        </w:tc>
      </w:tr>
    </w:tbl>
    <w:p w14:paraId="604105A8" w14:textId="77777777" w:rsidR="00DE7975" w:rsidRDefault="00DE7975" w:rsidP="00DE7975">
      <w:pPr>
        <w:pStyle w:val="Brdtext"/>
      </w:pPr>
    </w:p>
    <w:p w14:paraId="5A029211" w14:textId="77777777" w:rsidR="00DE7975" w:rsidRDefault="00DE7975" w:rsidP="00DE7975">
      <w:pPr>
        <w:pStyle w:val="Brdtext"/>
        <w:keepNext/>
        <w:jc w:val="center"/>
      </w:pPr>
      <w:r>
        <w:t>1 a §</w:t>
      </w:r>
      <w:r>
        <w:rPr>
          <w:rStyle w:val="Fotnotsreferens"/>
        </w:rPr>
        <w:footnoteReference w:id="24"/>
      </w:r>
    </w:p>
    <w:tbl>
      <w:tblPr>
        <w:tblW w:w="5000" w:type="pct"/>
        <w:tblCellMar>
          <w:left w:w="125" w:type="dxa"/>
          <w:right w:w="125" w:type="dxa"/>
        </w:tblCellMar>
        <w:tblLook w:val="0000" w:firstRow="0" w:lastRow="0" w:firstColumn="0" w:lastColumn="0" w:noHBand="0" w:noVBand="0"/>
      </w:tblPr>
      <w:tblGrid>
        <w:gridCol w:w="2948"/>
        <w:gridCol w:w="2949"/>
      </w:tblGrid>
      <w:tr w:rsidR="00DE7975" w14:paraId="66FD82FC" w14:textId="77777777" w:rsidTr="00DE7975">
        <w:tc>
          <w:tcPr>
            <w:tcW w:w="2500" w:type="pct"/>
            <w:shd w:val="clear" w:color="auto" w:fill="auto"/>
            <w:tcMar>
              <w:left w:w="0" w:type="dxa"/>
            </w:tcMar>
          </w:tcPr>
          <w:p w14:paraId="2FAA7509" w14:textId="77777777" w:rsidR="00DE7975" w:rsidRDefault="00DE7975" w:rsidP="00DE7975">
            <w:pPr>
              <w:pStyle w:val="Brdtextmedindrag"/>
            </w:pPr>
            <w:r w:rsidRPr="00161279">
              <w:t>Regeringen eller den myndighet</w:t>
            </w:r>
            <w:r>
              <w:t xml:space="preserve"> som regeringen bestäm</w:t>
            </w:r>
            <w:r w:rsidRPr="00161279">
              <w:t xml:space="preserve">mer får meddela föreskrifter om standarder för utformning av detaljplaner </w:t>
            </w:r>
            <w:r w:rsidRPr="00903C93">
              <w:rPr>
                <w:i/>
              </w:rPr>
              <w:t>och</w:t>
            </w:r>
            <w:r w:rsidRPr="00161279">
              <w:t xml:space="preserve"> planbe</w:t>
            </w:r>
            <w:r>
              <w:t xml:space="preserve">skrivningar enligt 4 kap. </w:t>
            </w:r>
            <w:r w:rsidRPr="00662950">
              <w:rPr>
                <w:i/>
              </w:rPr>
              <w:t>samt</w:t>
            </w:r>
            <w:r>
              <w:t xml:space="preserve"> grund</w:t>
            </w:r>
            <w:r w:rsidRPr="00161279">
              <w:t>kartor enligt 5 kap. 8 §.</w:t>
            </w:r>
          </w:p>
        </w:tc>
        <w:tc>
          <w:tcPr>
            <w:tcW w:w="2500" w:type="pct"/>
            <w:shd w:val="clear" w:color="auto" w:fill="auto"/>
            <w:tcMar>
              <w:right w:w="0" w:type="dxa"/>
            </w:tcMar>
          </w:tcPr>
          <w:p w14:paraId="3958B276" w14:textId="77777777" w:rsidR="00DE7975" w:rsidRDefault="00DE7975" w:rsidP="00DE7975">
            <w:pPr>
              <w:pStyle w:val="Brdtextmedindrag"/>
            </w:pPr>
            <w:r>
              <w:t>Regeringen eller den myndighet som regeringen bestämmer får meddela föreskrifter om standarder för utformning av</w:t>
            </w:r>
          </w:p>
          <w:p w14:paraId="1AC32AB1" w14:textId="77777777" w:rsidR="00DE7975" w:rsidRPr="00662950" w:rsidRDefault="00DE7975" w:rsidP="00DE7975">
            <w:pPr>
              <w:pStyle w:val="Brdtextmedindrag"/>
              <w:rPr>
                <w:i/>
              </w:rPr>
            </w:pPr>
            <w:r w:rsidRPr="00662950">
              <w:rPr>
                <w:i/>
              </w:rPr>
              <w:t>1.</w:t>
            </w:r>
            <w:r>
              <w:rPr>
                <w:i/>
              </w:rPr>
              <w:t> </w:t>
            </w:r>
            <w:r w:rsidRPr="00662950">
              <w:rPr>
                <w:i/>
              </w:rPr>
              <w:t>översiktsplaner enligt 3</w:t>
            </w:r>
            <w:r>
              <w:rPr>
                <w:i/>
              </w:rPr>
              <w:t> </w:t>
            </w:r>
            <w:r w:rsidRPr="00662950">
              <w:rPr>
                <w:i/>
              </w:rPr>
              <w:t>kap.,</w:t>
            </w:r>
          </w:p>
          <w:p w14:paraId="4C498943" w14:textId="77777777" w:rsidR="00DE7975" w:rsidRPr="00662950" w:rsidRDefault="00DE7975" w:rsidP="00DE7975">
            <w:pPr>
              <w:pStyle w:val="Brdtextmedindrag"/>
              <w:rPr>
                <w:i/>
              </w:rPr>
            </w:pPr>
            <w:r w:rsidRPr="00662950">
              <w:rPr>
                <w:i/>
              </w:rPr>
              <w:t>2.</w:t>
            </w:r>
            <w:r>
              <w:rPr>
                <w:i/>
              </w:rPr>
              <w:t> </w:t>
            </w:r>
            <w:r>
              <w:t xml:space="preserve">detaljplaner </w:t>
            </w:r>
            <w:r w:rsidRPr="00903C93">
              <w:rPr>
                <w:i/>
              </w:rPr>
              <w:t>med</w:t>
            </w:r>
            <w:r>
              <w:t xml:space="preserve"> planbeskriv</w:t>
            </w:r>
            <w:r>
              <w:softHyphen/>
              <w:t xml:space="preserve">ningar </w:t>
            </w:r>
            <w:r w:rsidRPr="001162EF">
              <w:rPr>
                <w:i/>
              </w:rPr>
              <w:t>och områdesbestämmelser</w:t>
            </w:r>
            <w:r>
              <w:t xml:space="preserve"> en</w:t>
            </w:r>
            <w:r>
              <w:softHyphen/>
              <w:t>ligt 4 kap.</w:t>
            </w:r>
            <w:r w:rsidRPr="006D3F32">
              <w:rPr>
                <w:i/>
              </w:rPr>
              <w:t>,</w:t>
            </w:r>
            <w:r>
              <w:t xml:space="preserve"> </w:t>
            </w:r>
          </w:p>
          <w:p w14:paraId="3C23BBB0" w14:textId="77777777" w:rsidR="00DE7975" w:rsidRDefault="00DE7975" w:rsidP="00DE7975">
            <w:pPr>
              <w:pStyle w:val="Brdtextmedindrag"/>
            </w:pPr>
            <w:r w:rsidRPr="00662950">
              <w:rPr>
                <w:i/>
              </w:rPr>
              <w:t>3</w:t>
            </w:r>
            <w:r>
              <w:t>. grundkartor enligt 5 kap. 8 §</w:t>
            </w:r>
            <w:r w:rsidRPr="006D3F32">
              <w:rPr>
                <w:i/>
              </w:rPr>
              <w:t>,</w:t>
            </w:r>
            <w:r>
              <w:t xml:space="preserve"> </w:t>
            </w:r>
            <w:r w:rsidRPr="00662950">
              <w:rPr>
                <w:i/>
              </w:rPr>
              <w:t>och</w:t>
            </w:r>
          </w:p>
          <w:p w14:paraId="41E41B71" w14:textId="77777777" w:rsidR="00DE7975" w:rsidRDefault="00DE7975" w:rsidP="00DE7975">
            <w:pPr>
              <w:pStyle w:val="Brdtextmedindrag"/>
            </w:pPr>
            <w:r w:rsidRPr="00662950">
              <w:rPr>
                <w:i/>
              </w:rPr>
              <w:t>4</w:t>
            </w:r>
            <w:r>
              <w:t>. </w:t>
            </w:r>
            <w:r w:rsidRPr="00662950">
              <w:rPr>
                <w:i/>
              </w:rPr>
              <w:t>regionplaner enligt 7</w:t>
            </w:r>
            <w:r>
              <w:rPr>
                <w:i/>
              </w:rPr>
              <w:t> </w:t>
            </w:r>
            <w:r w:rsidRPr="00662950">
              <w:rPr>
                <w:i/>
              </w:rPr>
              <w:t>kap</w:t>
            </w:r>
            <w:r>
              <w:t>.</w:t>
            </w:r>
          </w:p>
        </w:tc>
      </w:tr>
    </w:tbl>
    <w:p w14:paraId="0472BB66" w14:textId="77777777" w:rsidR="00DE7975" w:rsidRPr="00811E52" w:rsidRDefault="00DE7975" w:rsidP="00DE7975">
      <w:pPr>
        <w:pStyle w:val="Slutstreck"/>
      </w:pPr>
      <w:r w:rsidRPr="00811E52">
        <w:t>                      </w:t>
      </w:r>
    </w:p>
    <w:p w14:paraId="408BEA7B" w14:textId="77777777" w:rsidR="00DE7975" w:rsidRPr="00161279" w:rsidRDefault="00DE7975" w:rsidP="00DE7975">
      <w:pPr>
        <w:pStyle w:val="Brdtextmedindrag"/>
        <w:keepNext/>
      </w:pPr>
      <w:r>
        <w:t>1. </w:t>
      </w:r>
      <w:r w:rsidRPr="00161279">
        <w:t xml:space="preserve">Denna lag träder i kraft </w:t>
      </w:r>
      <w:r>
        <w:t xml:space="preserve">den </w:t>
      </w:r>
      <w:r w:rsidRPr="00161279">
        <w:t>1</w:t>
      </w:r>
      <w:r>
        <w:t> april</w:t>
      </w:r>
      <w:r w:rsidRPr="00161279">
        <w:t xml:space="preserve"> 2020.</w:t>
      </w:r>
    </w:p>
    <w:p w14:paraId="52AF53E3" w14:textId="77777777" w:rsidR="00DE7975" w:rsidRDefault="00DE7975" w:rsidP="00DE7975">
      <w:pPr>
        <w:pStyle w:val="Brdtextmedindrag"/>
      </w:pPr>
      <w:r w:rsidRPr="00161279">
        <w:t>2.</w:t>
      </w:r>
      <w:r>
        <w:t> Bestämmelserna i 3 kap. 25 § i den nya lydelsen, 5 kap. 7 § andra stycket, 7 a</w:t>
      </w:r>
      <w:r w:rsidRPr="00321595">
        <w:t xml:space="preserve"> § </w:t>
      </w:r>
      <w:r>
        <w:t>andra stycket och 38 b § fjärde stycket tillämpas för första gången vid den tidpunkt då en planeringsstrategi senast ska ha antagits.</w:t>
      </w:r>
    </w:p>
    <w:p w14:paraId="2B321830" w14:textId="77777777" w:rsidR="00DE7975" w:rsidRDefault="00DE7975" w:rsidP="00DE7975">
      <w:pPr>
        <w:pStyle w:val="Brdtextmedindrag"/>
      </w:pPr>
      <w:r>
        <w:t>3. </w:t>
      </w:r>
      <w:r w:rsidRPr="00161279" w:rsidDel="00E30BD8">
        <w:t xml:space="preserve">Äldre </w:t>
      </w:r>
      <w:r w:rsidDel="00E30BD8">
        <w:t xml:space="preserve">bestämmelser, förutom 3 kap. </w:t>
      </w:r>
      <w:r>
        <w:t>19 a och 22 §§, 7 kap. 10 § och 16 </w:t>
      </w:r>
      <w:r w:rsidRPr="00161279">
        <w:t>kap. 1</w:t>
      </w:r>
      <w:r>
        <w:t> a </w:t>
      </w:r>
      <w:r w:rsidRPr="00161279">
        <w:t>§, gäller fortfarande för ärenden om översiktsplaner, detalj</w:t>
      </w:r>
      <w:r>
        <w:softHyphen/>
      </w:r>
      <w:r w:rsidRPr="00161279">
        <w:t>planer</w:t>
      </w:r>
      <w:r>
        <w:t xml:space="preserve">, </w:t>
      </w:r>
      <w:r w:rsidRPr="00161279">
        <w:t xml:space="preserve">områdesbestämmelser </w:t>
      </w:r>
      <w:r>
        <w:t xml:space="preserve">och </w:t>
      </w:r>
      <w:r w:rsidRPr="00161279">
        <w:t>regionplaner</w:t>
      </w:r>
      <w:r>
        <w:t xml:space="preserve"> </w:t>
      </w:r>
      <w:r w:rsidRPr="00161279">
        <w:t xml:space="preserve">som har påbörjats före den 1 </w:t>
      </w:r>
      <w:r>
        <w:t>april</w:t>
      </w:r>
      <w:r w:rsidRPr="00161279">
        <w:t xml:space="preserve"> 2020 och mål och ärenden som avser överklagande och överpröv</w:t>
      </w:r>
      <w:r>
        <w:softHyphen/>
      </w:r>
      <w:r w:rsidRPr="00161279">
        <w:t xml:space="preserve">ning av sådana planer och bestämmelser till dess målet eller ärendet är slutligt avgjort. </w:t>
      </w:r>
    </w:p>
    <w:p w14:paraId="3BD6B26B" w14:textId="77777777" w:rsidR="00DE7975" w:rsidRDefault="00DE7975" w:rsidP="00DE7975">
      <w:pPr>
        <w:pStyle w:val="Brdtextmedindrag"/>
      </w:pPr>
      <w:r>
        <w:t>4. </w:t>
      </w:r>
      <w:r w:rsidRPr="00161279">
        <w:t xml:space="preserve">Översiktsplaner antagna före den 1 januari 2004 ska upphöra att gälla </w:t>
      </w:r>
      <w:r>
        <w:t>vid utgången av 2025</w:t>
      </w:r>
      <w:r w:rsidRPr="00B80137">
        <w:t>.</w:t>
      </w:r>
      <w:r>
        <w:t xml:space="preserve"> </w:t>
      </w:r>
      <w:r w:rsidRPr="00D7330E">
        <w:t>Även en översiktspl</w:t>
      </w:r>
      <w:r w:rsidRPr="00B80137">
        <w:t>an som har antagits den 1</w:t>
      </w:r>
      <w:r>
        <w:t> </w:t>
      </w:r>
      <w:r w:rsidRPr="00D7330E">
        <w:t>janu</w:t>
      </w:r>
      <w:r>
        <w:softHyphen/>
      </w:r>
      <w:r w:rsidRPr="00D7330E">
        <w:t xml:space="preserve">ari 2004 </w:t>
      </w:r>
      <w:r>
        <w:t xml:space="preserve">eller senare </w:t>
      </w:r>
      <w:r w:rsidRPr="00D7330E">
        <w:t>men före den 1</w:t>
      </w:r>
      <w:r>
        <w:t> </w:t>
      </w:r>
      <w:r w:rsidRPr="00D7330E">
        <w:t xml:space="preserve">april 2020 ska upphöra att gälla </w:t>
      </w:r>
      <w:r>
        <w:t xml:space="preserve">vid utgången av </w:t>
      </w:r>
      <w:r w:rsidRPr="00D7330E">
        <w:t>2025, i den del planen innehåller en sådan ändring som avses i 3</w:t>
      </w:r>
      <w:r>
        <w:t> </w:t>
      </w:r>
      <w:r w:rsidRPr="00D7330E">
        <w:t>kap. 27</w:t>
      </w:r>
      <w:r>
        <w:t> </w:t>
      </w:r>
      <w:r w:rsidRPr="00D7330E">
        <w:t xml:space="preserve">§ första stycket </w:t>
      </w:r>
      <w:r>
        <w:t>första meningen eller motsvarande äldre be</w:t>
      </w:r>
      <w:r>
        <w:softHyphen/>
        <w:t>stäm</w:t>
      </w:r>
      <w:r>
        <w:softHyphen/>
      </w:r>
      <w:r>
        <w:softHyphen/>
        <w:t xml:space="preserve">melser och </w:t>
      </w:r>
      <w:r w:rsidRPr="00D7330E">
        <w:t xml:space="preserve">där ändringen ursprungligen </w:t>
      </w:r>
      <w:r>
        <w:t>har antagits</w:t>
      </w:r>
      <w:r w:rsidRPr="00D7330E">
        <w:t xml:space="preserve"> före den 1</w:t>
      </w:r>
      <w:r>
        <w:t> </w:t>
      </w:r>
      <w:r w:rsidRPr="00D7330E">
        <w:t>januari 2004.</w:t>
      </w:r>
    </w:p>
    <w:p w14:paraId="023F2C29" w14:textId="77777777" w:rsidR="00DE7975" w:rsidRPr="00D4137C" w:rsidRDefault="00DE7975" w:rsidP="00DE7975">
      <w:pPr>
        <w:pStyle w:val="Brdtext"/>
      </w:pPr>
    </w:p>
    <w:p w14:paraId="2E754264" w14:textId="77777777" w:rsidR="00DE7975" w:rsidRPr="00204352" w:rsidRDefault="00DE7975" w:rsidP="00DE7975">
      <w:pPr>
        <w:pStyle w:val="Brdtextmedindrag"/>
        <w:sectPr w:rsidR="00DE7975" w:rsidRPr="00204352" w:rsidSect="00DE7975">
          <w:headerReference w:type="even" r:id="rId29"/>
          <w:headerReference w:type="default" r:id="rId30"/>
          <w:footerReference w:type="even" r:id="rId31"/>
          <w:footerReference w:type="default" r:id="rId32"/>
          <w:footerReference w:type="first" r:id="rId33"/>
          <w:footnotePr>
            <w:numRestart w:val="eachSect"/>
          </w:footnotePr>
          <w:pgSz w:w="9356" w:h="13721" w:code="9"/>
          <w:pgMar w:top="794" w:right="2438" w:bottom="1191" w:left="1021" w:header="0" w:footer="709" w:gutter="0"/>
          <w:cols w:space="708"/>
          <w:docGrid w:linePitch="360"/>
        </w:sectPr>
      </w:pPr>
    </w:p>
    <w:p w14:paraId="4C5E802F" w14:textId="77777777" w:rsidR="005C6D6B" w:rsidRDefault="005C6D6B">
      <w:pPr>
        <w:spacing w:line="2" w:lineRule="auto"/>
        <w:rPr>
          <w:rFonts w:ascii="Times New Roman" w:eastAsiaTheme="minorHAnsi" w:hAnsi="Times New Roman" w:cstheme="minorBidi"/>
          <w:kern w:val="28"/>
          <w:sz w:val="30"/>
          <w:szCs w:val="22"/>
        </w:rPr>
      </w:pPr>
      <w:bookmarkStart w:id="9" w:name="_Toc19000312"/>
      <w:bookmarkStart w:id="10" w:name="_Toc23845161"/>
      <w:r>
        <w:br w:type="page"/>
      </w:r>
    </w:p>
    <w:p w14:paraId="2034354D" w14:textId="61531BCD" w:rsidR="00DE7975" w:rsidRDefault="00DE7975" w:rsidP="00DE7975">
      <w:pPr>
        <w:pStyle w:val="Rubrik1"/>
      </w:pPr>
      <w:r>
        <w:t>Ärendet och dess beredning</w:t>
      </w:r>
      <w:bookmarkEnd w:id="9"/>
      <w:bookmarkEnd w:id="10"/>
      <w:r>
        <w:t xml:space="preserve"> </w:t>
      </w:r>
    </w:p>
    <w:p w14:paraId="0DED8F50" w14:textId="77777777" w:rsidR="00DE7975" w:rsidRDefault="00DE7975" w:rsidP="00DE7975">
      <w:pPr>
        <w:pStyle w:val="Brdtext"/>
      </w:pPr>
      <w:r>
        <w:t>Regeringen beslutade den 19 januari 2017 att en särskild utredare skulle utreda och lämna förslag på hur översiktsplaneringen kan utvecklas för att underlätta efterföljande planering och hur dialogen mellan staten och kom</w:t>
      </w:r>
      <w:r>
        <w:softHyphen/>
        <w:t>munen om fysisk planering i större omfattning ska kunna hanteras inom ramen för översiktsplaneringen (dir. 2017:6). I uppdraget ingick även bl.a. att utreda behovet av och förutsättningarna för att ge kommun</w:t>
      </w:r>
      <w:r>
        <w:softHyphen/>
        <w:t>erna möjlig</w:t>
      </w:r>
      <w:r>
        <w:softHyphen/>
        <w:t>het att reglera upplåtelseformen, exempelvis genom en bestäm</w:t>
      </w:r>
      <w:r>
        <w:softHyphen/>
        <w:t>melse i en detaljplan. Utredningen antog namnet Översiktsplane</w:t>
      </w:r>
      <w:r>
        <w:softHyphen/>
        <w:t>utred</w:t>
      </w:r>
      <w:r>
        <w:softHyphen/>
        <w:t xml:space="preserve">ningen. </w:t>
      </w:r>
    </w:p>
    <w:p w14:paraId="6D9F9659" w14:textId="65A8A2A9" w:rsidR="00DE7975" w:rsidRDefault="00DE7975" w:rsidP="00DE7975">
      <w:pPr>
        <w:pStyle w:val="Brdtextmedindrag"/>
      </w:pPr>
      <w:r w:rsidRPr="00B274B4">
        <w:t xml:space="preserve">Riksdagen har tillkännagett för regeringen att plan- och bygglagen </w:t>
      </w:r>
      <w:r>
        <w:t xml:space="preserve">(2010:900) </w:t>
      </w:r>
      <w:r w:rsidRPr="00B274B4">
        <w:t xml:space="preserve">behöver </w:t>
      </w:r>
      <w:r w:rsidR="00AC4F26">
        <w:t xml:space="preserve">moderniseras, </w:t>
      </w:r>
      <w:r w:rsidRPr="00B274B4">
        <w:t xml:space="preserve">förenklas </w:t>
      </w:r>
      <w:r w:rsidR="00AC4F26">
        <w:t xml:space="preserve">och förtydligas </w:t>
      </w:r>
      <w:r w:rsidRPr="00B274B4">
        <w:t>(bet. 2013/14:</w:t>
      </w:r>
      <w:r w:rsidR="00AC4F26">
        <w:t xml:space="preserve"> </w:t>
      </w:r>
      <w:r w:rsidRPr="00B274B4">
        <w:t>CU10 punkt 1, rskr. 2013/14:187</w:t>
      </w:r>
      <w:r w:rsidR="00AC4F26">
        <w:t>)</w:t>
      </w:r>
      <w:r>
        <w:t>,</w:t>
      </w:r>
      <w:r w:rsidRPr="00B274B4">
        <w:t xml:space="preserve"> </w:t>
      </w:r>
      <w:r w:rsidR="00AC4F26">
        <w:t>om en snabbare plan- och bygglovs</w:t>
      </w:r>
      <w:r w:rsidR="00AC4F26">
        <w:softHyphen/>
        <w:t>process (</w:t>
      </w:r>
      <w:r w:rsidRPr="00B274B4">
        <w:t xml:space="preserve">bet. 2015/16:CU1 punkt </w:t>
      </w:r>
      <w:r>
        <w:t>7</w:t>
      </w:r>
      <w:r w:rsidRPr="00B274B4">
        <w:t>, rskr. 2015/16:79</w:t>
      </w:r>
      <w:r w:rsidR="00AC4F26">
        <w:t>)</w:t>
      </w:r>
      <w:r w:rsidRPr="00B274B4">
        <w:t xml:space="preserve"> och </w:t>
      </w:r>
      <w:r w:rsidR="00AC4F26">
        <w:t>att förbättra och förenkla plan- och bygglagen (</w:t>
      </w:r>
      <w:r w:rsidRPr="00B274B4">
        <w:t>bet. 2016/17:CU15 punkt 1, rskr. 2016/17:</w:t>
      </w:r>
      <w:r w:rsidR="00AC4F26">
        <w:t xml:space="preserve"> </w:t>
      </w:r>
      <w:r w:rsidRPr="00B274B4">
        <w:t xml:space="preserve">234). </w:t>
      </w:r>
      <w:r>
        <w:t xml:space="preserve">Tillkännagivandena behandlas i </w:t>
      </w:r>
      <w:r w:rsidR="00297B57">
        <w:t xml:space="preserve">kapitel </w:t>
      </w:r>
      <w:r w:rsidRPr="001422B5">
        <w:t>4</w:t>
      </w:r>
      <w:r>
        <w:t xml:space="preserve">. </w:t>
      </w:r>
    </w:p>
    <w:p w14:paraId="1E57CD92" w14:textId="77777777" w:rsidR="00DE7975" w:rsidRDefault="00DE7975" w:rsidP="00DE7975">
      <w:pPr>
        <w:pStyle w:val="Brdtextmedindrag"/>
      </w:pPr>
      <w:r>
        <w:t>Översiktsplaneutredningen överlämnade i maj 2018 delbetänkandet En utvecklad översiktsplanering (SOU 2018:46), där del 1 handlar om att under</w:t>
      </w:r>
      <w:r>
        <w:softHyphen/>
      </w:r>
      <w:r>
        <w:softHyphen/>
        <w:t>lätta efterföljande planering och del 2 handlar om kommunal regle</w:t>
      </w:r>
      <w:r>
        <w:softHyphen/>
        <w:t xml:space="preserve">ring av upplåtelseformen. </w:t>
      </w:r>
    </w:p>
    <w:p w14:paraId="2976099F" w14:textId="2231DBED" w:rsidR="00DE7975" w:rsidRDefault="00DE7975" w:rsidP="00DE7975">
      <w:pPr>
        <w:pStyle w:val="Brdtextmedindrag"/>
      </w:pPr>
      <w:r w:rsidRPr="00B274B4">
        <w:t xml:space="preserve">I denna </w:t>
      </w:r>
      <w:r w:rsidR="00297B57">
        <w:t>proposition</w:t>
      </w:r>
      <w:r w:rsidR="00297B57" w:rsidRPr="00B274B4">
        <w:t xml:space="preserve"> </w:t>
      </w:r>
      <w:r w:rsidRPr="00B274B4">
        <w:t xml:space="preserve">behandlas </w:t>
      </w:r>
      <w:r>
        <w:t xml:space="preserve">utredningens </w:t>
      </w:r>
      <w:r w:rsidRPr="00B274B4">
        <w:t>förslag</w:t>
      </w:r>
      <w:r>
        <w:t xml:space="preserve"> om att underlätta efterföljande planering (del 1)</w:t>
      </w:r>
      <w:r w:rsidRPr="00B274B4">
        <w:t>. Förslage</w:t>
      </w:r>
      <w:r>
        <w:t>n</w:t>
      </w:r>
      <w:r w:rsidRPr="00B274B4">
        <w:t xml:space="preserve"> om </w:t>
      </w:r>
      <w:r>
        <w:t>kommunal reglering av upp</w:t>
      </w:r>
      <w:r>
        <w:softHyphen/>
        <w:t>låtelseformen</w:t>
      </w:r>
      <w:r w:rsidRPr="00B274B4">
        <w:t xml:space="preserve"> </w:t>
      </w:r>
      <w:r>
        <w:t xml:space="preserve">(del 2) </w:t>
      </w:r>
      <w:r w:rsidRPr="00B274B4">
        <w:t>bereds inom Regeringskansliet.</w:t>
      </w:r>
    </w:p>
    <w:p w14:paraId="7D2534CC" w14:textId="0AD8C8F5" w:rsidR="00777F9B" w:rsidRDefault="00DE7975" w:rsidP="00DE7975">
      <w:pPr>
        <w:pStyle w:val="Brdtextmedindrag"/>
      </w:pPr>
      <w:r w:rsidRPr="00145ACA">
        <w:t xml:space="preserve">En sammanfattning av </w:t>
      </w:r>
      <w:r>
        <w:t xml:space="preserve">del 1 i </w:t>
      </w:r>
      <w:r w:rsidRPr="00145ACA">
        <w:t xml:space="preserve">betänkandet finns i </w:t>
      </w:r>
      <w:r w:rsidRPr="00145ACA">
        <w:rPr>
          <w:i/>
        </w:rPr>
        <w:t xml:space="preserve">bilaga 1 </w:t>
      </w:r>
      <w:r w:rsidRPr="00145ACA">
        <w:t xml:space="preserve">och </w:t>
      </w:r>
      <w:r>
        <w:t>utred</w:t>
      </w:r>
      <w:r>
        <w:softHyphen/>
        <w:t>ningens</w:t>
      </w:r>
      <w:r w:rsidRPr="00145ACA">
        <w:t xml:space="preserve"> lagförslag i de del</w:t>
      </w:r>
      <w:r>
        <w:t>ar</w:t>
      </w:r>
      <w:r w:rsidRPr="00145ACA">
        <w:t xml:space="preserve"> som är relevant</w:t>
      </w:r>
      <w:r>
        <w:t>a</w:t>
      </w:r>
      <w:r w:rsidRPr="00145ACA">
        <w:t xml:space="preserve"> för denna </w:t>
      </w:r>
      <w:r w:rsidR="00297B57">
        <w:t>proposition</w:t>
      </w:r>
      <w:r w:rsidR="00297B57" w:rsidRPr="00145ACA">
        <w:t xml:space="preserve"> </w:t>
      </w:r>
      <w:r w:rsidRPr="00145ACA">
        <w:t xml:space="preserve">finns i </w:t>
      </w:r>
      <w:r>
        <w:rPr>
          <w:i/>
        </w:rPr>
        <w:t>bi</w:t>
      </w:r>
      <w:r>
        <w:rPr>
          <w:i/>
        </w:rPr>
        <w:softHyphen/>
        <w:t>laga </w:t>
      </w:r>
      <w:r w:rsidRPr="00145ACA">
        <w:rPr>
          <w:i/>
        </w:rPr>
        <w:t xml:space="preserve">2. </w:t>
      </w:r>
      <w:r w:rsidRPr="00145ACA">
        <w:t>Betänkandet har remiss</w:t>
      </w:r>
      <w:r w:rsidRPr="00145ACA">
        <w:softHyphen/>
        <w:t>behandlats. En förteckning över remiss</w:t>
      </w:r>
      <w:r>
        <w:softHyphen/>
      </w:r>
      <w:r w:rsidRPr="00145ACA">
        <w:t xml:space="preserve">instanserna finns i </w:t>
      </w:r>
      <w:r w:rsidRPr="00145ACA">
        <w:rPr>
          <w:i/>
        </w:rPr>
        <w:t>bilaga 3</w:t>
      </w:r>
      <w:r w:rsidRPr="00145ACA">
        <w:t>. Remiss</w:t>
      </w:r>
      <w:r w:rsidRPr="00145ACA">
        <w:softHyphen/>
      </w:r>
      <w:r>
        <w:t>varen</w:t>
      </w:r>
      <w:r w:rsidRPr="00145ACA">
        <w:t xml:space="preserve"> finns tillgängliga i Finans</w:t>
      </w:r>
      <w:r>
        <w:softHyphen/>
      </w:r>
      <w:r w:rsidRPr="00145ACA">
        <w:t>depar</w:t>
      </w:r>
      <w:r>
        <w:softHyphen/>
      </w:r>
      <w:r w:rsidRPr="00145ACA">
        <w:t>te</w:t>
      </w:r>
      <w:r>
        <w:softHyphen/>
      </w:r>
      <w:r w:rsidRPr="00145ACA">
        <w:t>mentet (Fi201</w:t>
      </w:r>
      <w:r>
        <w:t>9</w:t>
      </w:r>
      <w:r w:rsidRPr="00145ACA">
        <w:t>/</w:t>
      </w:r>
      <w:r>
        <w:t>01263</w:t>
      </w:r>
      <w:r w:rsidRPr="00145ACA">
        <w:t>/</w:t>
      </w:r>
      <w:r>
        <w:t>SPN</w:t>
      </w:r>
      <w:r w:rsidRPr="00145ACA">
        <w:t>).</w:t>
      </w:r>
    </w:p>
    <w:p w14:paraId="61ACDAA8" w14:textId="4524CE92" w:rsidR="0093193F" w:rsidRPr="0093193F" w:rsidRDefault="00DE7975" w:rsidP="00CA7DE3">
      <w:pPr>
        <w:pStyle w:val="Brdtextmedindrag"/>
      </w:pPr>
      <w:r w:rsidRPr="0093193F">
        <w:t>Regeringen beslutade den 5 september 2019 propositionen En ny beteck</w:t>
      </w:r>
      <w:r w:rsidRPr="0093193F">
        <w:softHyphen/>
      </w:r>
      <w:r w:rsidRPr="0093193F">
        <w:softHyphen/>
        <w:t>ning för kommuner på regional nivå och vissa frågor om region</w:t>
      </w:r>
      <w:r w:rsidRPr="0093193F">
        <w:softHyphen/>
        <w:t>indelning som bl.a. innehåller förslag om att beteckningen för kommuner på regional nivå ska ändras från landsting till regioner, vilket föranleder ändringar i plan- och bygglagen. Ändringarna i det lagstift</w:t>
      </w:r>
      <w:r w:rsidRPr="0093193F">
        <w:softHyphen/>
        <w:t>nings</w:t>
      </w:r>
      <w:r w:rsidRPr="0093193F">
        <w:softHyphen/>
        <w:t>ärendet träd</w:t>
      </w:r>
      <w:r w:rsidR="00171022">
        <w:t>er</w:t>
      </w:r>
      <w:r w:rsidRPr="0093193F">
        <w:t xml:space="preserve"> i kraft den 1 januari 2020 (se prop. 2018/19:162</w:t>
      </w:r>
      <w:r w:rsidR="00171022">
        <w:t>, bet. 2019/20:KU3, rskr. 2019/20:48</w:t>
      </w:r>
      <w:r w:rsidRPr="0093193F">
        <w:t>).</w:t>
      </w:r>
      <w:r w:rsidR="00A8095F">
        <w:t xml:space="preserve"> </w:t>
      </w:r>
      <w:r w:rsidR="00A8095F" w:rsidRPr="00A8095F">
        <w:t>Beteck</w:t>
      </w:r>
      <w:r w:rsidR="00A8095F">
        <w:softHyphen/>
      </w:r>
      <w:r w:rsidR="00A8095F" w:rsidRPr="00A8095F">
        <w:t xml:space="preserve">ningen region används därför genomgående i </w:t>
      </w:r>
      <w:r w:rsidR="00A8095F">
        <w:t>propositionen</w:t>
      </w:r>
      <w:r w:rsidR="00A8095F" w:rsidRPr="00A8095F">
        <w:t xml:space="preserve"> i stället för beteckningen landsting, med undantag för de fall </w:t>
      </w:r>
      <w:r w:rsidR="00B16E39">
        <w:t xml:space="preserve">där </w:t>
      </w:r>
      <w:r w:rsidR="00A8095F" w:rsidRPr="00A8095F">
        <w:t xml:space="preserve">det i </w:t>
      </w:r>
      <w:r w:rsidR="00A8095F">
        <w:t>propositionen</w:t>
      </w:r>
      <w:r w:rsidR="00A8095F" w:rsidRPr="00A8095F">
        <w:t xml:space="preserve"> refere</w:t>
      </w:r>
      <w:r w:rsidR="00A8095F">
        <w:softHyphen/>
      </w:r>
      <w:r w:rsidR="00A8095F" w:rsidRPr="00A8095F">
        <w:t>ras till bestämmelser i gällande rätt som innehåller beteckningen landsting.</w:t>
      </w:r>
      <w:r w:rsidR="00A8095F">
        <w:t xml:space="preserve"> </w:t>
      </w:r>
    </w:p>
    <w:p w14:paraId="50A9C4DD" w14:textId="70D41C07" w:rsidR="00297B57" w:rsidRDefault="00297B57" w:rsidP="00CA7DE3">
      <w:pPr>
        <w:pStyle w:val="Rubrik5utannumrering"/>
      </w:pPr>
      <w:r>
        <w:t>Lagrådet</w:t>
      </w:r>
    </w:p>
    <w:p w14:paraId="58FDA477" w14:textId="6788203E" w:rsidR="00297B57" w:rsidRDefault="00297B57" w:rsidP="00CA7DE3">
      <w:pPr>
        <w:pStyle w:val="Brdtext"/>
      </w:pPr>
      <w:r w:rsidRPr="00297B57">
        <w:t xml:space="preserve">Regeringen beslutade den </w:t>
      </w:r>
      <w:r>
        <w:t>24</w:t>
      </w:r>
      <w:r w:rsidRPr="00297B57">
        <w:t xml:space="preserve"> </w:t>
      </w:r>
      <w:r>
        <w:t>oktober</w:t>
      </w:r>
      <w:r w:rsidRPr="00297B57">
        <w:t xml:space="preserve"> 201</w:t>
      </w:r>
      <w:r>
        <w:t>9</w:t>
      </w:r>
      <w:r w:rsidRPr="00297B57">
        <w:t xml:space="preserve"> att inhämta Lagrådets yttrande över lagförslagen i </w:t>
      </w:r>
      <w:r w:rsidRPr="00297B57">
        <w:rPr>
          <w:i/>
        </w:rPr>
        <w:t>bilaga 4</w:t>
      </w:r>
      <w:r w:rsidRPr="00297B57">
        <w:t xml:space="preserve">. Lagrådets yttrande finns i </w:t>
      </w:r>
      <w:r w:rsidRPr="00297B57">
        <w:rPr>
          <w:i/>
        </w:rPr>
        <w:t>bilaga 5</w:t>
      </w:r>
      <w:r w:rsidRPr="00297B57">
        <w:t>. Reger</w:t>
      </w:r>
      <w:r>
        <w:softHyphen/>
      </w:r>
      <w:r w:rsidRPr="00297B57">
        <w:t xml:space="preserve">ingen har följt Lagrådets förslag. Lagrådets synpunkter behandlas i avsnitt </w:t>
      </w:r>
      <w:r w:rsidR="00F60AE6">
        <w:t>5.2</w:t>
      </w:r>
      <w:r w:rsidRPr="00297B57">
        <w:t xml:space="preserve"> och </w:t>
      </w:r>
      <w:r w:rsidR="00F60AE6">
        <w:t>5.3</w:t>
      </w:r>
      <w:r w:rsidRPr="00297B57">
        <w:t xml:space="preserve"> och i författningskommentaren (avsnitt </w:t>
      </w:r>
      <w:r>
        <w:t>11.2</w:t>
      </w:r>
      <w:r w:rsidRPr="00297B57">
        <w:t>).</w:t>
      </w:r>
    </w:p>
    <w:p w14:paraId="412D575D" w14:textId="03047431" w:rsidR="00297B57" w:rsidRPr="00297B57" w:rsidRDefault="00141123" w:rsidP="00CA7DE3">
      <w:pPr>
        <w:pStyle w:val="Brdtextmedindrag"/>
      </w:pPr>
      <w:r w:rsidRPr="00297B57">
        <w:t>I förhållande till lagrådsremissen har dessutom vissa min</w:t>
      </w:r>
      <w:r w:rsidR="003F5426">
        <w:softHyphen/>
      </w:r>
      <w:r w:rsidRPr="00297B57">
        <w:t>dre språkliga och redaktionella ändringar gjorts.</w:t>
      </w:r>
    </w:p>
    <w:p w14:paraId="28EEC459" w14:textId="77777777" w:rsidR="00DE7975" w:rsidRDefault="00DE7975" w:rsidP="00DE7975">
      <w:pPr>
        <w:pStyle w:val="Rubrik1"/>
      </w:pPr>
      <w:bookmarkStart w:id="11" w:name="_Toc19000313"/>
      <w:bookmarkStart w:id="12" w:name="_Toc23845162"/>
      <w:r>
        <w:t>En utvecklad översiktsplanering</w:t>
      </w:r>
      <w:bookmarkEnd w:id="11"/>
      <w:bookmarkEnd w:id="12"/>
    </w:p>
    <w:p w14:paraId="6AEF4BE4" w14:textId="77777777" w:rsidR="00DE7975" w:rsidRDefault="00DE7975" w:rsidP="00DE7975">
      <w:pPr>
        <w:pStyle w:val="Rubrik4utannumrering"/>
      </w:pPr>
      <w:r>
        <w:t>Översiktsplanen fyller en viktig funktion i PBL-systemet</w:t>
      </w:r>
    </w:p>
    <w:p w14:paraId="793F678E" w14:textId="77777777" w:rsidR="00DE7975" w:rsidRDefault="00DE7975" w:rsidP="00DE7975">
      <w:pPr>
        <w:pStyle w:val="Brdtext"/>
      </w:pPr>
      <w:r>
        <w:t xml:space="preserve">När den äldre plan- och bygglagen (1987:10), förkortad ÄPBL, trädde i kraft den 1 juli 1987 fick kommunen en väsentligt större roll när det gäller beslut om markanvändning och byggande, jämfört med vad som gällt enligt byggnadslagen </w:t>
      </w:r>
      <w:r w:rsidRPr="00A47F44">
        <w:t>(1947:385)</w:t>
      </w:r>
      <w:r>
        <w:t>, som föregick ÄPBL. Den tidigare roll</w:t>
      </w:r>
      <w:r>
        <w:softHyphen/>
        <w:t>fördel</w:t>
      </w:r>
      <w:r>
        <w:softHyphen/>
        <w:t>ningen, där staten fastställde kommunala förslag till stads- och byggnads</w:t>
      </w:r>
      <w:r>
        <w:softHyphen/>
        <w:t>planer, ändra</w:t>
      </w:r>
      <w:r>
        <w:softHyphen/>
        <w:t>des så att kommunen själv fick anta detaljplaner. Statens möjligheter att ingripa i den kommunala planeringen begränsades huvudsakligen till frågor av nationell betyd</w:t>
      </w:r>
      <w:r>
        <w:softHyphen/>
        <w:t>else och till vissa frågor som avsåg den mellan</w:t>
      </w:r>
      <w:r>
        <w:softHyphen/>
        <w:t>kommunala samord</w:t>
      </w:r>
      <w:r>
        <w:softHyphen/>
        <w:t xml:space="preserve">ningen av planläggningen (prop. 1985/86:1 s. 78 f.). </w:t>
      </w:r>
    </w:p>
    <w:p w14:paraId="1074AB00" w14:textId="77777777" w:rsidR="00DE7975" w:rsidRDefault="00DE7975" w:rsidP="00DE7975">
      <w:pPr>
        <w:pStyle w:val="Brdtextmedindrag"/>
      </w:pPr>
      <w:r>
        <w:t>Reformens inriktning medförde att de statliga myndigheterna skulle prioritera arbetet med översiktliga frågor inom den fysiska planeringen. Det skulle ske på bekostnad av detaljfrågor och frågor av lokal betydelse, i vilka kommune</w:t>
      </w:r>
      <w:r>
        <w:softHyphen/>
        <w:t>ns beslut avsågs få ökad genomslagskraft. Det statliga inflytandet, som enligt den tidigare byggnadslagen främst utgjorde en efter</w:t>
      </w:r>
      <w:r>
        <w:softHyphen/>
        <w:t>hands</w:t>
      </w:r>
      <w:r>
        <w:softHyphen/>
        <w:t>gransk</w:t>
      </w:r>
      <w:r>
        <w:softHyphen/>
        <w:t>ning, skulle så långt det var möjligt i stället ersättas av medverkan i förväg genom information och samråd under pågående plane</w:t>
      </w:r>
      <w:r>
        <w:softHyphen/>
        <w:t>ring (samma prop. s. 78).</w:t>
      </w:r>
    </w:p>
    <w:p w14:paraId="66D0CE94" w14:textId="77777777" w:rsidR="00DE7975" w:rsidRDefault="00DE7975" w:rsidP="00DE7975">
      <w:pPr>
        <w:pStyle w:val="Brdtextmedindrag"/>
      </w:pPr>
      <w:r>
        <w:t>Genom ÄPBL infördes kravet på att varje kommun ska ha en aktuell översiktsplan. Ett grundläggande skäl var att ansvaret för planlägg</w:t>
      </w:r>
      <w:r>
        <w:softHyphen/>
        <w:t>ningen skulle decentraliseras från staten till kom</w:t>
      </w:r>
      <w:r>
        <w:softHyphen/>
        <w:t>munerna. Reformen hade där</w:t>
      </w:r>
      <w:r>
        <w:softHyphen/>
        <w:t>ut</w:t>
      </w:r>
      <w:r>
        <w:softHyphen/>
        <w:t>över två syften. Kommunen skulle dels klar</w:t>
      </w:r>
      <w:r>
        <w:softHyphen/>
        <w:t>göra gentemot staten hur om</w:t>
      </w:r>
      <w:r>
        <w:softHyphen/>
        <w:t>råden av riks</w:t>
      </w:r>
      <w:r>
        <w:softHyphen/>
        <w:t>intresse borde användas och hur problem som kräver mellan</w:t>
      </w:r>
      <w:r>
        <w:softHyphen/>
        <w:t>kommunal sam</w:t>
      </w:r>
      <w:r>
        <w:softHyphen/>
        <w:t>ord</w:t>
      </w:r>
      <w:r>
        <w:softHyphen/>
        <w:t>ning skulle lösas, dels i demokratiska former kunna ge riktlinjer för en lämplig bebyggelse</w:t>
      </w:r>
      <w:r>
        <w:softHyphen/>
        <w:t>utveckling i olika delar av kom</w:t>
      </w:r>
      <w:r>
        <w:softHyphen/>
        <w:t>munen (samma prop. s. 72).</w:t>
      </w:r>
    </w:p>
    <w:p w14:paraId="7391EAB7" w14:textId="77777777" w:rsidR="00DE7975" w:rsidRDefault="00DE7975" w:rsidP="00DE7975">
      <w:pPr>
        <w:pStyle w:val="Brdtextmedindrag"/>
      </w:pPr>
      <w:r>
        <w:t>Enligt förarbetena är översiktsplanens huvuduppgift att ge stöd och utgångspunkter för kommunens beslut om bebyggelse och andra åtgärder som prövas enligt PBL. Översiktsplanens helhetssyn och över</w:t>
      </w:r>
      <w:r>
        <w:softHyphen/>
        <w:t>blick ger möjligheter att styra bebyggelseutvecklingen. Genom samråd med kom</w:t>
      </w:r>
      <w:r>
        <w:softHyphen/>
        <w:t>muninvånare och myndig</w:t>
      </w:r>
      <w:r>
        <w:softHyphen/>
        <w:t>heter m.fl. kan efterföljande planläggning och till</w:t>
      </w:r>
      <w:r>
        <w:softHyphen/>
        <w:t>ståndsbeslut underlättas. Översiktsplanen förutsätts vidare vara väg</w:t>
      </w:r>
      <w:r>
        <w:softHyphen/>
      </w:r>
      <w:r>
        <w:softHyphen/>
        <w:t>led</w:t>
      </w:r>
      <w:r>
        <w:softHyphen/>
        <w:t>an</w:t>
      </w:r>
      <w:r>
        <w:softHyphen/>
        <w:t>de för andra myndigheters beslut enligt de lagar som är knutna till hus</w:t>
      </w:r>
      <w:r>
        <w:softHyphen/>
        <w:t>håll</w:t>
      </w:r>
      <w:r>
        <w:softHyphen/>
        <w:t>ningsbestämmelserna i 3 kap. och 4 kap. 1–8 §§ miljöbalken (jfr 5 § f</w:t>
      </w:r>
      <w:r w:rsidRPr="00950893">
        <w:t>ör</w:t>
      </w:r>
      <w:r>
        <w:softHyphen/>
      </w:r>
      <w:r w:rsidRPr="00950893">
        <w:t>ord</w:t>
      </w:r>
      <w:r>
        <w:softHyphen/>
      </w:r>
      <w:r w:rsidRPr="00950893">
        <w:t>ning</w:t>
      </w:r>
      <w:r>
        <w:t>en</w:t>
      </w:r>
      <w:r w:rsidRPr="00950893">
        <w:t xml:space="preserve"> </w:t>
      </w:r>
      <w:r>
        <w:t>[</w:t>
      </w:r>
      <w:r w:rsidRPr="00950893">
        <w:t>1998:896</w:t>
      </w:r>
      <w:r>
        <w:t>]</w:t>
      </w:r>
      <w:r w:rsidRPr="00950893">
        <w:t xml:space="preserve"> om hushållning med mark- och vatten</w:t>
      </w:r>
      <w:r>
        <w:softHyphen/>
      </w:r>
      <w:r w:rsidRPr="00950893">
        <w:t>om</w:t>
      </w:r>
      <w:r>
        <w:softHyphen/>
      </w:r>
      <w:r w:rsidRPr="00950893">
        <w:t>råd</w:t>
      </w:r>
      <w:r>
        <w:softHyphen/>
      </w:r>
      <w:r w:rsidRPr="00950893">
        <w:t>en</w:t>
      </w:r>
      <w:r>
        <w:t>). Detta syfte hos översiktsplanen innebär en möjlighet för kom</w:t>
      </w:r>
      <w:r>
        <w:softHyphen/>
        <w:t>munen att påverka andra myndigheters beslut genom att i planen ta ställ</w:t>
      </w:r>
      <w:r>
        <w:softHyphen/>
        <w:t>ning till de allmänna intressen som bör beaktas. Planens syfte att ge väg</w:t>
      </w:r>
      <w:r>
        <w:softHyphen/>
        <w:t xml:space="preserve">ledning för olika </w:t>
      </w:r>
      <w:r w:rsidRPr="00950893">
        <w:t>beslut bidrar också till att kommuninvånare, sakägare och andra</w:t>
      </w:r>
      <w:r>
        <w:t xml:space="preserve"> intressenter kan få en uppfattning om den avsedda utvecklingen av bebyg</w:t>
      </w:r>
      <w:r>
        <w:softHyphen/>
        <w:t xml:space="preserve">gelse och om kommunens inställning till olika anspråk som riktas mot mark- och vattenområden (prop. 1994/95:230 s. 46 f.). </w:t>
      </w:r>
    </w:p>
    <w:p w14:paraId="3FE65E59" w14:textId="30158BEF" w:rsidR="00DE7975" w:rsidRDefault="00DE7975" w:rsidP="00DE7975">
      <w:pPr>
        <w:pStyle w:val="Brdtextmedindrag"/>
      </w:pPr>
      <w:r>
        <w:t xml:space="preserve">Vidare bör översiktsplanen </w:t>
      </w:r>
      <w:r w:rsidR="00DA25F2">
        <w:t xml:space="preserve">enligt förarbetena </w:t>
      </w:r>
      <w:r>
        <w:t>vara ett av de grund</w:t>
      </w:r>
      <w:r>
        <w:softHyphen/>
        <w:t>lägg</w:t>
      </w:r>
      <w:r>
        <w:softHyphen/>
        <w:t>ande instrumenten i det lokala miljöarbetet. Det är på denna nivå som miljö</w:t>
      </w:r>
      <w:r>
        <w:softHyphen/>
        <w:t>sambanden kan göras mer överblickbara och konkreta vilket gör att en dialog mellan samhällsorgan och medborgare kan komma till stånd och bli meningsfull (samma prop. s. 34). Genom översikts</w:t>
      </w:r>
      <w:r>
        <w:softHyphen/>
        <w:t>planeringen kan kommu</w:t>
      </w:r>
      <w:r>
        <w:softHyphen/>
        <w:t xml:space="preserve">nen således </w:t>
      </w:r>
      <w:r w:rsidRPr="00D06F5A">
        <w:t>främja en samhälls</w:t>
      </w:r>
      <w:r>
        <w:softHyphen/>
      </w:r>
      <w:r w:rsidRPr="00D06F5A">
        <w:t>utveckling med jämlika och goda sociala lev</w:t>
      </w:r>
      <w:r>
        <w:softHyphen/>
      </w:r>
      <w:r w:rsidRPr="00D06F5A">
        <w:t>nadsförhållanden och en god och lång</w:t>
      </w:r>
      <w:r>
        <w:softHyphen/>
      </w:r>
      <w:r w:rsidRPr="00D06F5A">
        <w:t>siktigt hållbar livsmiljö för män</w:t>
      </w:r>
      <w:r>
        <w:softHyphen/>
      </w:r>
      <w:r w:rsidRPr="00D06F5A">
        <w:t>niskorna i dagens samhälle och för kom</w:t>
      </w:r>
      <w:r>
        <w:softHyphen/>
      </w:r>
      <w:r w:rsidRPr="00D06F5A">
        <w:t>man</w:t>
      </w:r>
      <w:r>
        <w:softHyphen/>
      </w:r>
      <w:r w:rsidRPr="00D06F5A">
        <w:t>de genera</w:t>
      </w:r>
      <w:r>
        <w:softHyphen/>
      </w:r>
      <w:r w:rsidRPr="00D06F5A">
        <w:t>tioner</w:t>
      </w:r>
      <w:r>
        <w:t xml:space="preserve"> (se 1 kap. 1 § plan- och bygglagen [2010:900], förkortad PBL)</w:t>
      </w:r>
      <w:r w:rsidRPr="00D06F5A">
        <w:t>.</w:t>
      </w:r>
    </w:p>
    <w:p w14:paraId="480FDBCB" w14:textId="77777777" w:rsidR="00DE7975" w:rsidRDefault="00DE7975" w:rsidP="00DE7975">
      <w:pPr>
        <w:pStyle w:val="Rubrik4utannumrering"/>
      </w:pPr>
      <w:r>
        <w:t xml:space="preserve">Regelverket bör utvecklas för att säkerställa en bättre kontinuitet, en god tillämpning och tydliga besked </w:t>
      </w:r>
    </w:p>
    <w:p w14:paraId="236FE0F3" w14:textId="77777777" w:rsidR="00DE7975" w:rsidRDefault="00DE7975" w:rsidP="00DE7975">
      <w:pPr>
        <w:pStyle w:val="Brdtext"/>
      </w:pPr>
      <w:r>
        <w:t>Översiktsplaneutredningen har haft i uppdrag att utreda och lämna förslag på hur översiktsplaneringen kan utvecklas för att underlätta efterföljande planering och prövning. Utredningen har även haft i uppgift att utreda frågan om hur dialogen om fysisk planering mellan staten och kommu</w:t>
      </w:r>
      <w:r>
        <w:softHyphen/>
        <w:t xml:space="preserve">nen i </w:t>
      </w:r>
      <w:r w:rsidRPr="006D3CD7">
        <w:t>större omfattning ska kunna hanteras inom ramen för översikts</w:t>
      </w:r>
      <w:r>
        <w:softHyphen/>
      </w:r>
      <w:r w:rsidRPr="006D3CD7">
        <w:t>plane</w:t>
      </w:r>
      <w:r>
        <w:softHyphen/>
      </w:r>
      <w:r w:rsidRPr="006D3CD7">
        <w:t>ringen.</w:t>
      </w:r>
      <w:r>
        <w:t xml:space="preserve"> </w:t>
      </w:r>
    </w:p>
    <w:p w14:paraId="16159AD4" w14:textId="77777777" w:rsidR="00DE7975" w:rsidRPr="00B31322" w:rsidRDefault="00DE7975" w:rsidP="00DE7975">
      <w:pPr>
        <w:pStyle w:val="Brdtextmedindrag"/>
      </w:pPr>
      <w:r>
        <w:t>Utredningen menar att reformbehovet kan sammanfattas i de tre nyckel</w:t>
      </w:r>
      <w:r>
        <w:softHyphen/>
        <w:t xml:space="preserve">begreppen </w:t>
      </w:r>
      <w:r w:rsidRPr="00602BF3">
        <w:t>kontinuitet, god tillämpning och tydliga besked</w:t>
      </w:r>
      <w:r>
        <w:t xml:space="preserve"> (SOU 2018:46 del 1 s. 119). </w:t>
      </w:r>
    </w:p>
    <w:p w14:paraId="55E1749B" w14:textId="77777777" w:rsidR="00DE7975" w:rsidRDefault="00DE7975" w:rsidP="00DE7975">
      <w:pPr>
        <w:pStyle w:val="Brdtextmedindrag"/>
      </w:pPr>
      <w:r>
        <w:t xml:space="preserve">Att översiktsplaneringen bedrivs med </w:t>
      </w:r>
      <w:r w:rsidRPr="00602BF3">
        <w:rPr>
          <w:i/>
        </w:rPr>
        <w:t>kontinuitet</w:t>
      </w:r>
      <w:r>
        <w:t xml:space="preserve"> och att planen hålls aktuell är av stor betydelse för att planen ska ge tillräckligt stöd för den efter</w:t>
      </w:r>
      <w:r>
        <w:softHyphen/>
        <w:t>följande planeringen. Med detta avser utredningen ett arbetssätt där planen löpande kompletteras och utvecklas utifrån förändrade behov och förut</w:t>
      </w:r>
      <w:r>
        <w:softHyphen/>
        <w:t>sätt</w:t>
      </w:r>
      <w:r>
        <w:softHyphen/>
        <w:t>ningar. En förutsättning för att översiktsplaneringen ska bedrivas kon</w:t>
      </w:r>
      <w:r>
        <w:softHyphen/>
        <w:t xml:space="preserve">tinuerligt är, enligt utredningen, att det finns ett engagemang i </w:t>
      </w:r>
      <w:r>
        <w:softHyphen/>
        <w:t>plane</w:t>
      </w:r>
      <w:r>
        <w:softHyphen/>
        <w:t>ringen från kom</w:t>
      </w:r>
      <w:r>
        <w:softHyphen/>
        <w:t>munens förtroendevalda. En annan förutsättning är att staten till</w:t>
      </w:r>
      <w:r>
        <w:softHyphen/>
        <w:t>handa</w:t>
      </w:r>
      <w:r>
        <w:softHyphen/>
        <w:t>håller ett aktuellt planeringsunderlag. Detta ställer krav på hur regel</w:t>
      </w:r>
      <w:r>
        <w:softHyphen/>
        <w:t xml:space="preserve">verket utformas. </w:t>
      </w:r>
    </w:p>
    <w:p w14:paraId="454343FC" w14:textId="77777777" w:rsidR="00DE7975" w:rsidRDefault="00DE7975" w:rsidP="00DE7975">
      <w:pPr>
        <w:pStyle w:val="Brdtextmedindrag"/>
      </w:pPr>
      <w:r>
        <w:t xml:space="preserve">Utredningen menar även att reglerna om översiktsplanering enligt PBL behöver ge stöd för en </w:t>
      </w:r>
      <w:r w:rsidRPr="00303B02">
        <w:rPr>
          <w:i/>
        </w:rPr>
        <w:t>god</w:t>
      </w:r>
      <w:r>
        <w:t xml:space="preserve"> </w:t>
      </w:r>
      <w:r w:rsidRPr="00602BF3">
        <w:rPr>
          <w:i/>
        </w:rPr>
        <w:t>tillämp</w:t>
      </w:r>
      <w:r w:rsidRPr="00602BF3">
        <w:rPr>
          <w:i/>
        </w:rPr>
        <w:softHyphen/>
        <w:t>ning</w:t>
      </w:r>
      <w:r>
        <w:t>. Översiktsplaneringen utgör en del av ett större planeringssystem, där de olika plannivåerna samverkar med varandra. För att översiktsplanen ska fungera så som det är avsett, behöver planen vara tydlig så att det blir möj</w:t>
      </w:r>
      <w:r>
        <w:softHyphen/>
        <w:t>ligt att överblicka den tänkta utveck</w:t>
      </w:r>
      <w:r>
        <w:softHyphen/>
        <w:t>lingen. Enligt utredningen bör kom</w:t>
      </w:r>
      <w:r>
        <w:softHyphen/>
        <w:t>munen i översiktsplanen klarlägga för</w:t>
      </w:r>
      <w:r>
        <w:softHyphen/>
        <w:t>utsättningarna för den efterföljande planeringen i en sådan utsträckning att det i allt väsentligt är utrett vad som behövs för att den önskade mark</w:t>
      </w:r>
      <w:r>
        <w:softHyphen/>
        <w:t>an</w:t>
      </w:r>
      <w:r>
        <w:softHyphen/>
        <w:t>vändningen ska kunna tillåtas. Sam</w:t>
      </w:r>
      <w:r>
        <w:softHyphen/>
        <w:t>tidigt får planen inte bli så omfattan</w:t>
      </w:r>
      <w:r>
        <w:softHyphen/>
        <w:t>de att redovisningen av olika plan</w:t>
      </w:r>
      <w:r>
        <w:softHyphen/>
        <w:t>erings</w:t>
      </w:r>
      <w:r>
        <w:softHyphen/>
        <w:t>förutsätt</w:t>
      </w:r>
      <w:r>
        <w:softHyphen/>
        <w:t>ningar skymmer kommunens ställningstaganden. Vidare ska regel</w:t>
      </w:r>
      <w:r>
        <w:softHyphen/>
        <w:t>verket fungera över hela landet, trots att det finns betydande skillnader i förutsättningarna mellan olika kommu</w:t>
      </w:r>
      <w:r>
        <w:softHyphen/>
        <w:t xml:space="preserve">ner. Dessutom bör regelverket stödja en digital tillämpning, vilket också ställer krav på dess utformning. </w:t>
      </w:r>
    </w:p>
    <w:p w14:paraId="4094070B" w14:textId="77777777" w:rsidR="00DE7975" w:rsidRDefault="00DE7975" w:rsidP="00DE7975">
      <w:pPr>
        <w:pStyle w:val="Brdtextmedindrag"/>
      </w:pPr>
      <w:r>
        <w:t xml:space="preserve">Slutligen menar utredningen att det är viktigt med </w:t>
      </w:r>
      <w:r w:rsidRPr="00837882">
        <w:rPr>
          <w:i/>
        </w:rPr>
        <w:t>tydliga besked</w:t>
      </w:r>
      <w:r>
        <w:t>, såväl från kommunens som från statens sida. Utredningen framhåller att över</w:t>
      </w:r>
      <w:r>
        <w:softHyphen/>
        <w:t>sikts</w:t>
      </w:r>
      <w:r>
        <w:softHyphen/>
        <w:t>planen även i fortsätt</w:t>
      </w:r>
      <w:r>
        <w:softHyphen/>
        <w:t>ningen bör vara den arena där staten och kom</w:t>
      </w:r>
      <w:r>
        <w:softHyphen/>
        <w:t>munen kommer överens om de stora dragen när det gäller hur mark och vatten ska användas. För att en sådan överenskommelse ska få reell betyd</w:t>
      </w:r>
      <w:r>
        <w:softHyphen/>
        <w:t>else, måste översiktsplanens innehåll vara tillräckligt tydligt för att konse</w:t>
      </w:r>
      <w:r>
        <w:softHyphen/>
        <w:t>kvens</w:t>
      </w:r>
      <w:r>
        <w:softHyphen/>
        <w:t>erna av planen ska kunna överblickas – för att därigenom kunna ge klara förutsätt</w:t>
      </w:r>
      <w:r>
        <w:softHyphen/>
        <w:t>ningar för efterföljande planering. Kraven på planens inne</w:t>
      </w:r>
      <w:r>
        <w:softHyphen/>
        <w:t>håll be</w:t>
      </w:r>
      <w:r>
        <w:softHyphen/>
        <w:t>höver därför vara ändamålsenligt utformade. Detsamma gäller krav</w:t>
      </w:r>
      <w:r>
        <w:softHyphen/>
        <w:t>en på läns</w:t>
      </w:r>
      <w:r>
        <w:softHyphen/>
        <w:t>styrelsens yttranden under planprocessen, där det är ange</w:t>
      </w:r>
      <w:r>
        <w:softHyphen/>
        <w:t>läget att läns</w:t>
      </w:r>
      <w:r>
        <w:softHyphen/>
        <w:t>styrelsen ger tydliga besked i de frågor som omfattas av statens tillsyn vid detaljplane</w:t>
      </w:r>
      <w:r>
        <w:softHyphen/>
        <w:t>läggning, de s.k. ingrip</w:t>
      </w:r>
      <w:r>
        <w:softHyphen/>
        <w:t>andegrunderna. Denna tillsyn inne</w:t>
      </w:r>
      <w:r>
        <w:softHyphen/>
        <w:t>bär att läns</w:t>
      </w:r>
      <w:r>
        <w:softHyphen/>
        <w:t>styrel</w:t>
      </w:r>
      <w:r>
        <w:softHyphen/>
        <w:t>sen i vissa fall ska överpröva och upphäva kommun</w:t>
      </w:r>
      <w:r>
        <w:softHyphen/>
        <w:t xml:space="preserve">ens beslut att </w:t>
      </w:r>
      <w:r w:rsidRPr="00EE43D9">
        <w:t>anta, ändra eller upphäva en detaljplan eller områ</w:t>
      </w:r>
      <w:r>
        <w:softHyphen/>
      </w:r>
      <w:r w:rsidRPr="00EE43D9">
        <w:t>des</w:t>
      </w:r>
      <w:r>
        <w:softHyphen/>
      </w:r>
      <w:r>
        <w:softHyphen/>
      </w:r>
      <w:r w:rsidRPr="00EE43D9">
        <w:t>bestäm</w:t>
      </w:r>
      <w:r>
        <w:softHyphen/>
      </w:r>
      <w:r w:rsidRPr="00EE43D9">
        <w:t>melser</w:t>
      </w:r>
      <w:r>
        <w:t xml:space="preserve"> (se 11 kap. 10 och 11 §§ PBL). Det gäller om beslutet kan antas innebära att</w:t>
      </w:r>
    </w:p>
    <w:p w14:paraId="09DF0B70" w14:textId="77777777" w:rsidR="00DE7975" w:rsidRDefault="00DE7975" w:rsidP="00DE7975">
      <w:pPr>
        <w:pStyle w:val="Strecklista"/>
      </w:pPr>
      <w:r>
        <w:t>ett riksintresse enligt 3 eller 4 kap. miljöbalken inte tillgodoses,</w:t>
      </w:r>
    </w:p>
    <w:p w14:paraId="4CC68461" w14:textId="77777777" w:rsidR="00DE7975" w:rsidRDefault="00DE7975" w:rsidP="00DE7975">
      <w:pPr>
        <w:pStyle w:val="Strecklista"/>
      </w:pPr>
      <w:r>
        <w:t>regleringen av sådana frågor om användningen av mark- och vatten</w:t>
      </w:r>
      <w:r>
        <w:softHyphen/>
        <w:t>områ</w:t>
      </w:r>
      <w:r>
        <w:softHyphen/>
        <w:t>den som angår flera kommuner inte samordnas på ett lämpligt sätt,</w:t>
      </w:r>
    </w:p>
    <w:p w14:paraId="76D15C05" w14:textId="77777777" w:rsidR="00DE7975" w:rsidRDefault="00DE7975" w:rsidP="00DE7975">
      <w:pPr>
        <w:pStyle w:val="Strecklista"/>
      </w:pPr>
      <w:r>
        <w:t>en miljökvalitetsnorm enligt 5 kap. miljöbalken inte följs,</w:t>
      </w:r>
    </w:p>
    <w:p w14:paraId="58C42367" w14:textId="77777777" w:rsidR="00DE7975" w:rsidRDefault="00DE7975" w:rsidP="00DE7975">
      <w:pPr>
        <w:pStyle w:val="Strecklista"/>
      </w:pPr>
      <w:r>
        <w:t>strandskydd enligt 7 kap. miljöbalken upphävs i strid med gällande bestämmelser, eller</w:t>
      </w:r>
    </w:p>
    <w:p w14:paraId="778EFC5C" w14:textId="77777777" w:rsidR="00DE7975" w:rsidRDefault="00DE7975" w:rsidP="00DE7975">
      <w:pPr>
        <w:pStyle w:val="Strecklista"/>
      </w:pPr>
      <w:r>
        <w:t>en bebyggelse blir olämplig med hänsyn till människors hälsa eller säkerhet eller till risken för olyckor, översvämning eller erosion.</w:t>
      </w:r>
    </w:p>
    <w:p w14:paraId="43743C60" w14:textId="0F23AB97" w:rsidR="00DE7975" w:rsidRDefault="00DE7975" w:rsidP="00DE7975">
      <w:pPr>
        <w:pStyle w:val="Brdtextefterstrecklista"/>
      </w:pPr>
      <w:r>
        <w:t>Regeringen delar i huvudsak utredningens syn på reformbehovet, så som det har sammanfattats i det föregående. Även remissinstanserna har i allt väsent</w:t>
      </w:r>
      <w:r>
        <w:softHyphen/>
        <w:t xml:space="preserve">ligt ställt sig bakom utredningens utgångspunkter i dessa avseenden. De förslag som lämnas i denna </w:t>
      </w:r>
      <w:r w:rsidR="00297B57">
        <w:t xml:space="preserve">proposition </w:t>
      </w:r>
      <w:r>
        <w:t>syftar således till att säker</w:t>
      </w:r>
      <w:r>
        <w:softHyphen/>
        <w:t xml:space="preserve">ställa en bättre kontinuitet i kommunens översiktsplanering, att PBL ska främja en god tillämpning av översiktsplaneringen och att både kommunen och staten ska ge tydliga besked inför efterföljande planering och prövning av hur mark och vatten bör användas i </w:t>
      </w:r>
      <w:r w:rsidR="00B054A2">
        <w:t xml:space="preserve">en </w:t>
      </w:r>
      <w:r>
        <w:t xml:space="preserve">vid bemärkelse.  </w:t>
      </w:r>
    </w:p>
    <w:p w14:paraId="5D3CF887" w14:textId="77777777" w:rsidR="00DE7975" w:rsidRDefault="00DE7975" w:rsidP="00DE7975">
      <w:pPr>
        <w:pStyle w:val="Rubrik4utannumrering"/>
      </w:pPr>
      <w:r>
        <w:t xml:space="preserve">Översiktsplanen bör även fortsättningsvis vara vägledande </w:t>
      </w:r>
    </w:p>
    <w:p w14:paraId="07174217" w14:textId="0DB02497" w:rsidR="00DE7975" w:rsidRDefault="00F9229F" w:rsidP="00DE7975">
      <w:pPr>
        <w:pStyle w:val="Brdtext"/>
      </w:pPr>
      <w:r>
        <w:t>Ö</w:t>
      </w:r>
      <w:r w:rsidR="00DE7975" w:rsidRPr="00BF05A2">
        <w:t xml:space="preserve">versiktsplanen </w:t>
      </w:r>
      <w:r w:rsidR="00E35391">
        <w:t xml:space="preserve">ska </w:t>
      </w:r>
      <w:r w:rsidR="00DE7975" w:rsidRPr="00BF05A2">
        <w:t>ange inriktningen för den långsiktiga utvecklingen av den fysiska miljön och ge vägledning för beslut om hur mark- och vatten</w:t>
      </w:r>
      <w:r>
        <w:softHyphen/>
      </w:r>
      <w:r w:rsidR="00DE7975" w:rsidRPr="00BF05A2">
        <w:t>områden ska användas och hur den byggda miljön ska användas, utvecklas och bevaras</w:t>
      </w:r>
      <w:r w:rsidR="00DE7975">
        <w:t xml:space="preserve"> (3 kap. 2 §</w:t>
      </w:r>
      <w:r>
        <w:t xml:space="preserve"> PBL</w:t>
      </w:r>
      <w:r w:rsidR="00DE7975">
        <w:t>)</w:t>
      </w:r>
      <w:r w:rsidR="00DE7975" w:rsidRPr="00BF05A2">
        <w:t>.</w:t>
      </w:r>
      <w:r w:rsidR="00DE7975" w:rsidRPr="0022027B">
        <w:t xml:space="preserve"> </w:t>
      </w:r>
      <w:r>
        <w:t xml:space="preserve">Planen </w:t>
      </w:r>
      <w:r w:rsidR="00DE7975" w:rsidRPr="00F669FC">
        <w:t>har ingen bindande verkan mot vare sig myndigheter eller enskilda</w:t>
      </w:r>
      <w:r w:rsidR="00DE7975">
        <w:t xml:space="preserve"> (3 kap. 3 § PBL).</w:t>
      </w:r>
    </w:p>
    <w:p w14:paraId="224F272D" w14:textId="77777777" w:rsidR="00DE7975" w:rsidRDefault="00DE7975" w:rsidP="00DE7975">
      <w:pPr>
        <w:pStyle w:val="Brdtextmedindrag"/>
      </w:pPr>
      <w:r>
        <w:t>På regeringens uppdrag har utredningen övervägt om översiktsplanen helt eller delvis kan och bör göras bindande för efterföljande planering och prövning. Utredningen har dock funnit att planens väg</w:t>
      </w:r>
      <w:r>
        <w:softHyphen/>
        <w:t xml:space="preserve">ledande funktion bör behållas. </w:t>
      </w:r>
    </w:p>
    <w:p w14:paraId="519EB360" w14:textId="39786124" w:rsidR="00DE7975" w:rsidRPr="00F043A7" w:rsidRDefault="00DE7975" w:rsidP="00DE7975">
      <w:pPr>
        <w:pStyle w:val="Brdtextmedindrag"/>
      </w:pPr>
      <w:r>
        <w:t xml:space="preserve">I likhet med utredningen ser regeringen </w:t>
      </w:r>
      <w:r w:rsidRPr="00F043A7">
        <w:t>flera fördelar med ett</w:t>
      </w:r>
      <w:r>
        <w:t xml:space="preserve"> </w:t>
      </w:r>
      <w:r w:rsidRPr="00F043A7">
        <w:t xml:space="preserve">system där </w:t>
      </w:r>
      <w:r>
        <w:t xml:space="preserve">det </w:t>
      </w:r>
      <w:r w:rsidRPr="00F043A7">
        <w:t>i översiktsplanen</w:t>
      </w:r>
      <w:r>
        <w:t xml:space="preserve"> </w:t>
      </w:r>
      <w:r w:rsidRPr="00F043A7">
        <w:t>läggs fast</w:t>
      </w:r>
      <w:r>
        <w:t xml:space="preserve"> vissa övergripande frågor</w:t>
      </w:r>
      <w:r w:rsidRPr="00F043A7">
        <w:t>,</w:t>
      </w:r>
      <w:r>
        <w:t xml:space="preserve"> </w:t>
      </w:r>
      <w:r w:rsidRPr="00F043A7">
        <w:t>som sedan inte behöver prövas på nytt i en detaljplan eller i ett bygglov.</w:t>
      </w:r>
      <w:r>
        <w:t xml:space="preserve"> E</w:t>
      </w:r>
      <w:r w:rsidRPr="00F043A7">
        <w:t xml:space="preserve">n sådan ordning </w:t>
      </w:r>
      <w:r>
        <w:t xml:space="preserve">kräver dock </w:t>
      </w:r>
      <w:r w:rsidRPr="00F043A7">
        <w:t>en genomgripande reform av såväl</w:t>
      </w:r>
      <w:r>
        <w:t xml:space="preserve"> PBL som </w:t>
      </w:r>
      <w:r w:rsidRPr="00F043A7">
        <w:t>annan l</w:t>
      </w:r>
      <w:r>
        <w:t>agstift</w:t>
      </w:r>
      <w:r>
        <w:softHyphen/>
        <w:t>ning. Som utredningen anför skulle e</w:t>
      </w:r>
      <w:r w:rsidRPr="00F043A7">
        <w:t>n sådan reform</w:t>
      </w:r>
      <w:r>
        <w:t xml:space="preserve"> </w:t>
      </w:r>
      <w:r w:rsidRPr="00F043A7">
        <w:t>förut</w:t>
      </w:r>
      <w:r>
        <w:softHyphen/>
      </w:r>
      <w:r w:rsidRPr="00F043A7">
        <w:t>sätta ett om</w:t>
      </w:r>
      <w:r>
        <w:softHyphen/>
      </w:r>
      <w:r w:rsidRPr="00F043A7">
        <w:t>fattande omställningsarbete</w:t>
      </w:r>
      <w:r>
        <w:t>,</w:t>
      </w:r>
      <w:r w:rsidRPr="00F043A7">
        <w:t xml:space="preserve"> </w:t>
      </w:r>
      <w:r>
        <w:t xml:space="preserve">särskilt </w:t>
      </w:r>
      <w:r w:rsidRPr="00F043A7">
        <w:t>hos kommunerna och läns</w:t>
      </w:r>
      <w:r>
        <w:softHyphen/>
      </w:r>
      <w:r w:rsidRPr="00F043A7">
        <w:t>styr</w:t>
      </w:r>
      <w:r>
        <w:softHyphen/>
      </w:r>
      <w:r w:rsidRPr="00F043A7">
        <w:t>elserna</w:t>
      </w:r>
      <w:r>
        <w:t xml:space="preserve">. Det skulle </w:t>
      </w:r>
      <w:r w:rsidRPr="00F043A7">
        <w:t xml:space="preserve">i sin tur </w:t>
      </w:r>
      <w:r>
        <w:t xml:space="preserve">ta kraft </w:t>
      </w:r>
      <w:r w:rsidRPr="00F043A7">
        <w:t>och</w:t>
      </w:r>
      <w:r>
        <w:t xml:space="preserve"> </w:t>
      </w:r>
      <w:r w:rsidRPr="00F043A7">
        <w:t xml:space="preserve">resurser från </w:t>
      </w:r>
      <w:r>
        <w:t xml:space="preserve">kommunernas </w:t>
      </w:r>
      <w:r w:rsidRPr="00F043A7">
        <w:t xml:space="preserve">arbete med konkreta </w:t>
      </w:r>
      <w:r>
        <w:t>bebyggelse</w:t>
      </w:r>
      <w:r w:rsidRPr="00F043A7">
        <w:t>projekt</w:t>
      </w:r>
      <w:r>
        <w:t>, vilket inte vore ändamålsenligt då be</w:t>
      </w:r>
      <w:r>
        <w:softHyphen/>
        <w:t xml:space="preserve">hovet av nya bostäder är </w:t>
      </w:r>
      <w:r w:rsidR="00F9229F">
        <w:t>stort</w:t>
      </w:r>
      <w:r>
        <w:t xml:space="preserve">. </w:t>
      </w:r>
    </w:p>
    <w:p w14:paraId="50545565" w14:textId="77777777" w:rsidR="00DE7975" w:rsidRDefault="00DE7975" w:rsidP="00DE7975">
      <w:pPr>
        <w:pStyle w:val="Brdtextmedindrag"/>
        <w:rPr>
          <w:rFonts w:eastAsiaTheme="minorHAnsi"/>
        </w:rPr>
      </w:pPr>
      <w:r>
        <w:rPr>
          <w:rFonts w:eastAsiaTheme="minorHAnsi"/>
        </w:rPr>
        <w:t>Även svårigheterna att inom ramen för översiktsplaneringen ta slutlig ställning till förekommande allmänna intressen talar emot att översikts</w:t>
      </w:r>
      <w:r>
        <w:rPr>
          <w:rFonts w:eastAsiaTheme="minorHAnsi"/>
        </w:rPr>
        <w:softHyphen/>
        <w:t xml:space="preserve">planen bör göras bindande. Det hänger samman med att planläggning enligt PBL </w:t>
      </w:r>
      <w:r w:rsidRPr="008058E8">
        <w:rPr>
          <w:rFonts w:eastAsiaTheme="minorHAnsi"/>
        </w:rPr>
        <w:t xml:space="preserve">ska ske med utgångspunkt i </w:t>
      </w:r>
      <w:r>
        <w:rPr>
          <w:rFonts w:eastAsiaTheme="minorHAnsi"/>
        </w:rPr>
        <w:t xml:space="preserve">vissa </w:t>
      </w:r>
      <w:r w:rsidRPr="008058E8">
        <w:rPr>
          <w:rFonts w:eastAsiaTheme="minorHAnsi"/>
        </w:rPr>
        <w:t>allmänna och enskilda</w:t>
      </w:r>
      <w:r>
        <w:rPr>
          <w:rFonts w:eastAsiaTheme="minorHAnsi"/>
        </w:rPr>
        <w:t xml:space="preserve"> </w:t>
      </w:r>
      <w:r w:rsidRPr="008058E8">
        <w:rPr>
          <w:rFonts w:eastAsiaTheme="minorHAnsi"/>
        </w:rPr>
        <w:t>in</w:t>
      </w:r>
      <w:r>
        <w:rPr>
          <w:rFonts w:eastAsiaTheme="minorHAnsi"/>
        </w:rPr>
        <w:softHyphen/>
      </w:r>
      <w:r w:rsidRPr="008058E8">
        <w:rPr>
          <w:rFonts w:eastAsiaTheme="minorHAnsi"/>
        </w:rPr>
        <w:t>tres</w:t>
      </w:r>
      <w:r>
        <w:rPr>
          <w:rFonts w:eastAsiaTheme="minorHAnsi"/>
        </w:rPr>
        <w:softHyphen/>
      </w:r>
      <w:r>
        <w:rPr>
          <w:rFonts w:eastAsiaTheme="minorHAnsi"/>
        </w:rPr>
        <w:softHyphen/>
      </w:r>
      <w:r w:rsidRPr="008058E8">
        <w:rPr>
          <w:rFonts w:eastAsiaTheme="minorHAnsi"/>
        </w:rPr>
        <w:t>sen.</w:t>
      </w:r>
      <w:r>
        <w:rPr>
          <w:rFonts w:eastAsiaTheme="minorHAnsi"/>
        </w:rPr>
        <w:t xml:space="preserve"> De allmänna intressena</w:t>
      </w:r>
      <w:r w:rsidRPr="008058E8">
        <w:rPr>
          <w:rFonts w:eastAsiaTheme="minorHAnsi"/>
        </w:rPr>
        <w:t xml:space="preserve"> </w:t>
      </w:r>
      <w:r>
        <w:rPr>
          <w:rFonts w:eastAsiaTheme="minorHAnsi"/>
        </w:rPr>
        <w:t>finns</w:t>
      </w:r>
      <w:r w:rsidRPr="008058E8">
        <w:rPr>
          <w:rFonts w:eastAsiaTheme="minorHAnsi"/>
        </w:rPr>
        <w:t xml:space="preserve"> </w:t>
      </w:r>
      <w:r>
        <w:rPr>
          <w:rFonts w:eastAsiaTheme="minorHAnsi"/>
        </w:rPr>
        <w:t>samlade</w:t>
      </w:r>
      <w:r w:rsidRPr="008058E8">
        <w:rPr>
          <w:rFonts w:eastAsiaTheme="minorHAnsi"/>
        </w:rPr>
        <w:t xml:space="preserve"> i 2</w:t>
      </w:r>
      <w:r>
        <w:rPr>
          <w:rFonts w:eastAsiaTheme="minorHAnsi"/>
        </w:rPr>
        <w:t> </w:t>
      </w:r>
      <w:r w:rsidRPr="008058E8">
        <w:rPr>
          <w:rFonts w:eastAsiaTheme="minorHAnsi"/>
        </w:rPr>
        <w:t>kap. PBL</w:t>
      </w:r>
      <w:r>
        <w:rPr>
          <w:rFonts w:eastAsiaTheme="minorHAnsi"/>
        </w:rPr>
        <w:t xml:space="preserve"> och omfattar bl.a. de s.k. hus</w:t>
      </w:r>
      <w:r>
        <w:rPr>
          <w:rFonts w:eastAsiaTheme="minorHAnsi"/>
        </w:rPr>
        <w:softHyphen/>
        <w:t>hållningsbestämmelserna i 3 kap. och 4 kap. 1–8 §§ miljö</w:t>
      </w:r>
      <w:r>
        <w:rPr>
          <w:rFonts w:eastAsiaTheme="minorHAnsi"/>
        </w:rPr>
        <w:softHyphen/>
        <w:t xml:space="preserve">balken. </w:t>
      </w:r>
      <w:r w:rsidRPr="008058E8">
        <w:rPr>
          <w:rFonts w:eastAsiaTheme="minorHAnsi"/>
        </w:rPr>
        <w:t>Be</w:t>
      </w:r>
      <w:r>
        <w:rPr>
          <w:rFonts w:eastAsiaTheme="minorHAnsi"/>
        </w:rPr>
        <w:softHyphen/>
      </w:r>
      <w:r w:rsidRPr="008058E8">
        <w:rPr>
          <w:rFonts w:eastAsiaTheme="minorHAnsi"/>
        </w:rPr>
        <w:t>stäm</w:t>
      </w:r>
      <w:r>
        <w:rPr>
          <w:rFonts w:eastAsiaTheme="minorHAnsi"/>
        </w:rPr>
        <w:softHyphen/>
      </w:r>
      <w:r w:rsidRPr="008058E8">
        <w:rPr>
          <w:rFonts w:eastAsiaTheme="minorHAnsi"/>
        </w:rPr>
        <w:t>melserna</w:t>
      </w:r>
      <w:r>
        <w:rPr>
          <w:rFonts w:eastAsiaTheme="minorHAnsi"/>
        </w:rPr>
        <w:t xml:space="preserve"> i 2 kap. PBL </w:t>
      </w:r>
      <w:r w:rsidRPr="008058E8">
        <w:rPr>
          <w:rFonts w:eastAsiaTheme="minorHAnsi"/>
        </w:rPr>
        <w:t>är all</w:t>
      </w:r>
      <w:r>
        <w:rPr>
          <w:rFonts w:eastAsiaTheme="minorHAnsi"/>
        </w:rPr>
        <w:softHyphen/>
      </w:r>
      <w:r w:rsidRPr="008058E8">
        <w:rPr>
          <w:rFonts w:eastAsiaTheme="minorHAnsi"/>
        </w:rPr>
        <w:t xml:space="preserve">mänt hållna och ger därigenom </w:t>
      </w:r>
      <w:r>
        <w:rPr>
          <w:rFonts w:eastAsiaTheme="minorHAnsi"/>
        </w:rPr>
        <w:t>kom</w:t>
      </w:r>
      <w:r>
        <w:rPr>
          <w:rFonts w:eastAsiaTheme="minorHAnsi"/>
        </w:rPr>
        <w:softHyphen/>
        <w:t xml:space="preserve">munen </w:t>
      </w:r>
      <w:r w:rsidRPr="008058E8">
        <w:rPr>
          <w:rFonts w:eastAsiaTheme="minorHAnsi"/>
        </w:rPr>
        <w:t xml:space="preserve">ett stort </w:t>
      </w:r>
      <w:r>
        <w:rPr>
          <w:rFonts w:eastAsiaTheme="minorHAnsi"/>
        </w:rPr>
        <w:t>utrymme</w:t>
      </w:r>
      <w:r w:rsidRPr="008058E8">
        <w:rPr>
          <w:rFonts w:eastAsiaTheme="minorHAnsi"/>
        </w:rPr>
        <w:t xml:space="preserve"> för lokala bedömningar.</w:t>
      </w:r>
      <w:r>
        <w:rPr>
          <w:rFonts w:eastAsiaTheme="minorHAnsi"/>
        </w:rPr>
        <w:t xml:space="preserve"> </w:t>
      </w:r>
      <w:r w:rsidRPr="008058E8">
        <w:rPr>
          <w:rFonts w:eastAsiaTheme="minorHAnsi"/>
        </w:rPr>
        <w:t>Bestämmelserna tolkas och preci</w:t>
      </w:r>
      <w:r>
        <w:rPr>
          <w:rFonts w:eastAsiaTheme="minorHAnsi"/>
        </w:rPr>
        <w:softHyphen/>
      </w:r>
      <w:r w:rsidRPr="008058E8">
        <w:rPr>
          <w:rFonts w:eastAsiaTheme="minorHAnsi"/>
        </w:rPr>
        <w:t>se</w:t>
      </w:r>
      <w:r>
        <w:rPr>
          <w:rFonts w:eastAsiaTheme="minorHAnsi"/>
        </w:rPr>
        <w:softHyphen/>
      </w:r>
      <w:r w:rsidRPr="008058E8">
        <w:rPr>
          <w:rFonts w:eastAsiaTheme="minorHAnsi"/>
        </w:rPr>
        <w:t>ras i första hand genom</w:t>
      </w:r>
      <w:r>
        <w:rPr>
          <w:rFonts w:eastAsiaTheme="minorHAnsi"/>
        </w:rPr>
        <w:t xml:space="preserve"> </w:t>
      </w:r>
      <w:r w:rsidRPr="008058E8">
        <w:rPr>
          <w:rFonts w:eastAsiaTheme="minorHAnsi"/>
        </w:rPr>
        <w:t>planläggning.</w:t>
      </w:r>
    </w:p>
    <w:p w14:paraId="4E5CF6A1" w14:textId="77777777" w:rsidR="00DE7975" w:rsidRDefault="00DE7975" w:rsidP="00DE7975">
      <w:pPr>
        <w:pStyle w:val="Brdtextmedindrag"/>
        <w:rPr>
          <w:rFonts w:eastAsiaTheme="minorHAnsi"/>
        </w:rPr>
      </w:pPr>
      <w:r>
        <w:rPr>
          <w:rFonts w:eastAsiaTheme="minorHAnsi"/>
        </w:rPr>
        <w:t>Enligt utredningen kan flera</w:t>
      </w:r>
      <w:r w:rsidRPr="00B34FE1">
        <w:rPr>
          <w:rFonts w:eastAsiaTheme="minorHAnsi"/>
        </w:rPr>
        <w:t xml:space="preserve"> av de allmänna intressen</w:t>
      </w:r>
      <w:r>
        <w:rPr>
          <w:rFonts w:eastAsiaTheme="minorHAnsi"/>
        </w:rPr>
        <w:t>a</w:t>
      </w:r>
      <w:r w:rsidRPr="00B34FE1">
        <w:rPr>
          <w:rFonts w:eastAsiaTheme="minorHAnsi"/>
        </w:rPr>
        <w:t xml:space="preserve"> </w:t>
      </w:r>
      <w:r>
        <w:rPr>
          <w:rFonts w:eastAsiaTheme="minorHAnsi"/>
        </w:rPr>
        <w:t xml:space="preserve">vara </w:t>
      </w:r>
      <w:r w:rsidRPr="00B34FE1">
        <w:rPr>
          <w:rFonts w:eastAsiaTheme="minorHAnsi"/>
        </w:rPr>
        <w:t>svåra att han</w:t>
      </w:r>
      <w:r>
        <w:rPr>
          <w:rFonts w:eastAsiaTheme="minorHAnsi"/>
        </w:rPr>
        <w:softHyphen/>
      </w:r>
      <w:r w:rsidRPr="00B34FE1">
        <w:rPr>
          <w:rFonts w:eastAsiaTheme="minorHAnsi"/>
        </w:rPr>
        <w:t>tera i översikts</w:t>
      </w:r>
      <w:r>
        <w:rPr>
          <w:rFonts w:eastAsiaTheme="minorHAnsi"/>
        </w:rPr>
        <w:softHyphen/>
      </w:r>
      <w:r w:rsidRPr="00B34FE1">
        <w:rPr>
          <w:rFonts w:eastAsiaTheme="minorHAnsi"/>
        </w:rPr>
        <w:t>planen.</w:t>
      </w:r>
      <w:r>
        <w:rPr>
          <w:rFonts w:eastAsiaTheme="minorHAnsi"/>
        </w:rPr>
        <w:t xml:space="preserve"> För det första </w:t>
      </w:r>
      <w:r w:rsidRPr="00B34FE1">
        <w:rPr>
          <w:rFonts w:eastAsiaTheme="minorHAnsi"/>
        </w:rPr>
        <w:t xml:space="preserve">förutsätter många av </w:t>
      </w:r>
      <w:r>
        <w:rPr>
          <w:rFonts w:eastAsiaTheme="minorHAnsi"/>
        </w:rPr>
        <w:t xml:space="preserve">de frågor som har koppling till de allmänna </w:t>
      </w:r>
      <w:r w:rsidRPr="00B34FE1">
        <w:rPr>
          <w:rFonts w:eastAsiaTheme="minorHAnsi"/>
        </w:rPr>
        <w:t>intressena ett om</w:t>
      </w:r>
      <w:r>
        <w:rPr>
          <w:rFonts w:eastAsiaTheme="minorHAnsi"/>
        </w:rPr>
        <w:softHyphen/>
      </w:r>
      <w:r w:rsidRPr="00B34FE1">
        <w:rPr>
          <w:rFonts w:eastAsiaTheme="minorHAnsi"/>
        </w:rPr>
        <w:t>fattan</w:t>
      </w:r>
      <w:r>
        <w:rPr>
          <w:rFonts w:eastAsiaTheme="minorHAnsi"/>
        </w:rPr>
        <w:softHyphen/>
      </w:r>
      <w:r w:rsidRPr="00B34FE1">
        <w:rPr>
          <w:rFonts w:eastAsiaTheme="minorHAnsi"/>
        </w:rPr>
        <w:t>de underlag för att</w:t>
      </w:r>
      <w:r>
        <w:rPr>
          <w:rFonts w:eastAsiaTheme="minorHAnsi"/>
        </w:rPr>
        <w:t xml:space="preserve"> </w:t>
      </w:r>
      <w:r w:rsidRPr="00B34FE1">
        <w:rPr>
          <w:rFonts w:eastAsiaTheme="minorHAnsi"/>
        </w:rPr>
        <w:t xml:space="preserve">det ska vara möjligt att </w:t>
      </w:r>
      <w:r>
        <w:rPr>
          <w:rFonts w:eastAsiaTheme="minorHAnsi"/>
        </w:rPr>
        <w:t>avgöra</w:t>
      </w:r>
      <w:r w:rsidRPr="00B34FE1">
        <w:rPr>
          <w:rFonts w:eastAsiaTheme="minorHAnsi"/>
        </w:rPr>
        <w:t xml:space="preserve"> om en åtgärd</w:t>
      </w:r>
      <w:r>
        <w:rPr>
          <w:rFonts w:eastAsiaTheme="minorHAnsi"/>
        </w:rPr>
        <w:t xml:space="preserve"> </w:t>
      </w:r>
      <w:r w:rsidRPr="00B34FE1">
        <w:rPr>
          <w:rFonts w:eastAsiaTheme="minorHAnsi"/>
        </w:rPr>
        <w:t xml:space="preserve">är förenlig med </w:t>
      </w:r>
      <w:r>
        <w:rPr>
          <w:rFonts w:eastAsiaTheme="minorHAnsi"/>
        </w:rPr>
        <w:t xml:space="preserve">2 kap. PBL. Det gäller exempelvis intresset av att </w:t>
      </w:r>
      <w:r w:rsidRPr="00CA23E1">
        <w:rPr>
          <w:rFonts w:eastAsiaTheme="minorHAnsi"/>
        </w:rPr>
        <w:t>bebyg</w:t>
      </w:r>
      <w:r>
        <w:rPr>
          <w:rFonts w:eastAsiaTheme="minorHAnsi"/>
        </w:rPr>
        <w:softHyphen/>
      </w:r>
      <w:r w:rsidRPr="00CA23E1">
        <w:rPr>
          <w:rFonts w:eastAsiaTheme="minorHAnsi"/>
        </w:rPr>
        <w:t xml:space="preserve">gelse och byggnadsverk </w:t>
      </w:r>
      <w:r>
        <w:rPr>
          <w:rFonts w:eastAsiaTheme="minorHAnsi"/>
        </w:rPr>
        <w:t xml:space="preserve">ska </w:t>
      </w:r>
      <w:r w:rsidRPr="00CA23E1">
        <w:rPr>
          <w:rFonts w:eastAsiaTheme="minorHAnsi"/>
        </w:rPr>
        <w:t>lokali</w:t>
      </w:r>
      <w:r>
        <w:rPr>
          <w:rFonts w:eastAsiaTheme="minorHAnsi"/>
        </w:rPr>
        <w:softHyphen/>
      </w:r>
      <w:r w:rsidRPr="00CA23E1">
        <w:rPr>
          <w:rFonts w:eastAsiaTheme="minorHAnsi"/>
        </w:rPr>
        <w:t>se</w:t>
      </w:r>
      <w:r>
        <w:rPr>
          <w:rFonts w:eastAsiaTheme="minorHAnsi"/>
        </w:rPr>
        <w:softHyphen/>
      </w:r>
      <w:r w:rsidRPr="00CA23E1">
        <w:rPr>
          <w:rFonts w:eastAsiaTheme="minorHAnsi"/>
        </w:rPr>
        <w:t>ras till mark som är lämpad för ändamålet med hänsyn till</w:t>
      </w:r>
      <w:r>
        <w:rPr>
          <w:rFonts w:eastAsiaTheme="minorHAnsi"/>
        </w:rPr>
        <w:t xml:space="preserve"> </w:t>
      </w:r>
      <w:r w:rsidRPr="00CA23E1">
        <w:rPr>
          <w:rFonts w:eastAsiaTheme="minorHAnsi"/>
        </w:rPr>
        <w:t>människors hälsa och säkerhet</w:t>
      </w:r>
      <w:r>
        <w:rPr>
          <w:rFonts w:eastAsiaTheme="minorHAnsi"/>
        </w:rPr>
        <w:t xml:space="preserve"> samt</w:t>
      </w:r>
      <w:r w:rsidRPr="00CA23E1">
        <w:rPr>
          <w:rFonts w:eastAsiaTheme="minorHAnsi"/>
        </w:rPr>
        <w:t xml:space="preserve"> risken för olyckor, översvämning och erosion</w:t>
      </w:r>
      <w:r>
        <w:rPr>
          <w:rFonts w:eastAsiaTheme="minorHAnsi"/>
        </w:rPr>
        <w:t xml:space="preserve"> (2 kap. 5 §). För det andra kan det, enligt utred</w:t>
      </w:r>
      <w:r>
        <w:rPr>
          <w:rFonts w:eastAsiaTheme="minorHAnsi"/>
        </w:rPr>
        <w:softHyphen/>
        <w:t>ningen, ibland vara</w:t>
      </w:r>
      <w:r w:rsidRPr="00B34FE1">
        <w:rPr>
          <w:rFonts w:eastAsiaTheme="minorHAnsi"/>
        </w:rPr>
        <w:t xml:space="preserve"> otydligt vad</w:t>
      </w:r>
      <w:r>
        <w:rPr>
          <w:rFonts w:eastAsiaTheme="minorHAnsi"/>
        </w:rPr>
        <w:t xml:space="preserve"> </w:t>
      </w:r>
      <w:r w:rsidRPr="00B34FE1">
        <w:rPr>
          <w:rFonts w:eastAsiaTheme="minorHAnsi"/>
        </w:rPr>
        <w:t xml:space="preserve">det allmänna intresset innebär i praktiken. </w:t>
      </w:r>
      <w:r>
        <w:rPr>
          <w:rFonts w:eastAsiaTheme="minorHAnsi"/>
        </w:rPr>
        <w:t>Exempelvis är det ofta nöd</w:t>
      </w:r>
      <w:r>
        <w:rPr>
          <w:rFonts w:eastAsiaTheme="minorHAnsi"/>
        </w:rPr>
        <w:softHyphen/>
        <w:t>vändigt att acceptera en viss risk för olyckor. Samtidigt är det sällan lätt att avgöra när risken blir så stor att den inte längre kan tålas. Samman</w:t>
      </w:r>
      <w:r>
        <w:rPr>
          <w:rFonts w:eastAsiaTheme="minorHAnsi"/>
        </w:rPr>
        <w:softHyphen/>
        <w:t>fattningsvis kan det alltså vara</w:t>
      </w:r>
      <w:r w:rsidRPr="00B34FE1">
        <w:rPr>
          <w:rFonts w:eastAsiaTheme="minorHAnsi"/>
        </w:rPr>
        <w:t xml:space="preserve"> svårt</w:t>
      </w:r>
      <w:r>
        <w:rPr>
          <w:rFonts w:eastAsiaTheme="minorHAnsi"/>
        </w:rPr>
        <w:t xml:space="preserve"> </w:t>
      </w:r>
      <w:r w:rsidRPr="00B34FE1">
        <w:rPr>
          <w:rFonts w:eastAsiaTheme="minorHAnsi"/>
        </w:rPr>
        <w:t>för kommu</w:t>
      </w:r>
      <w:r>
        <w:rPr>
          <w:rFonts w:eastAsiaTheme="minorHAnsi"/>
        </w:rPr>
        <w:softHyphen/>
      </w:r>
      <w:r w:rsidRPr="00B34FE1">
        <w:rPr>
          <w:rFonts w:eastAsiaTheme="minorHAnsi"/>
        </w:rPr>
        <w:t xml:space="preserve">nen att pröva de allmänna intressena </w:t>
      </w:r>
      <w:r>
        <w:rPr>
          <w:rFonts w:eastAsiaTheme="minorHAnsi"/>
        </w:rPr>
        <w:t xml:space="preserve">med bindande verkan </w:t>
      </w:r>
      <w:r w:rsidRPr="00B34FE1">
        <w:rPr>
          <w:rFonts w:eastAsiaTheme="minorHAnsi"/>
        </w:rPr>
        <w:t>redan i över</w:t>
      </w:r>
      <w:r>
        <w:rPr>
          <w:rFonts w:eastAsiaTheme="minorHAnsi"/>
        </w:rPr>
        <w:softHyphen/>
      </w:r>
      <w:r w:rsidRPr="00B34FE1">
        <w:rPr>
          <w:rFonts w:eastAsiaTheme="minorHAnsi"/>
        </w:rPr>
        <w:t>sikts</w:t>
      </w:r>
      <w:r>
        <w:rPr>
          <w:rFonts w:eastAsiaTheme="minorHAnsi"/>
        </w:rPr>
        <w:softHyphen/>
      </w:r>
      <w:r w:rsidRPr="00B34FE1">
        <w:rPr>
          <w:rFonts w:eastAsiaTheme="minorHAnsi"/>
        </w:rPr>
        <w:t>planen.</w:t>
      </w:r>
      <w:r>
        <w:rPr>
          <w:rFonts w:eastAsiaTheme="minorHAnsi"/>
        </w:rPr>
        <w:t xml:space="preserve"> </w:t>
      </w:r>
      <w:r w:rsidRPr="00B34FE1">
        <w:rPr>
          <w:rFonts w:eastAsiaTheme="minorHAnsi"/>
        </w:rPr>
        <w:t xml:space="preserve">I stället behöver frågorna </w:t>
      </w:r>
      <w:r>
        <w:rPr>
          <w:rFonts w:eastAsiaTheme="minorHAnsi"/>
        </w:rPr>
        <w:t xml:space="preserve">ofta </w:t>
      </w:r>
      <w:r w:rsidRPr="00B34FE1">
        <w:rPr>
          <w:rFonts w:eastAsiaTheme="minorHAnsi"/>
        </w:rPr>
        <w:t>belysas ytterligare i efter</w:t>
      </w:r>
      <w:r>
        <w:rPr>
          <w:rFonts w:eastAsiaTheme="minorHAnsi"/>
        </w:rPr>
        <w:softHyphen/>
      </w:r>
      <w:r w:rsidRPr="00B34FE1">
        <w:rPr>
          <w:rFonts w:eastAsiaTheme="minorHAnsi"/>
        </w:rPr>
        <w:t>följande</w:t>
      </w:r>
      <w:r>
        <w:rPr>
          <w:rFonts w:eastAsiaTheme="minorHAnsi"/>
        </w:rPr>
        <w:t xml:space="preserve"> </w:t>
      </w:r>
      <w:r w:rsidRPr="00B34FE1">
        <w:rPr>
          <w:rFonts w:eastAsiaTheme="minorHAnsi"/>
        </w:rPr>
        <w:t>plane</w:t>
      </w:r>
      <w:r>
        <w:rPr>
          <w:rFonts w:eastAsiaTheme="minorHAnsi"/>
        </w:rPr>
        <w:softHyphen/>
      </w:r>
      <w:r w:rsidRPr="00B34FE1">
        <w:rPr>
          <w:rFonts w:eastAsiaTheme="minorHAnsi"/>
        </w:rPr>
        <w:t>ring.</w:t>
      </w:r>
      <w:r>
        <w:rPr>
          <w:rFonts w:eastAsiaTheme="minorHAnsi"/>
        </w:rPr>
        <w:t xml:space="preserve"> </w:t>
      </w:r>
    </w:p>
    <w:p w14:paraId="5F6E70C1" w14:textId="77777777" w:rsidR="00DE7975" w:rsidRDefault="00DE7975" w:rsidP="00DE7975">
      <w:pPr>
        <w:pStyle w:val="Brdtextmedindrag"/>
        <w:rPr>
          <w:rFonts w:eastAsiaTheme="minorHAnsi"/>
        </w:rPr>
      </w:pPr>
      <w:r>
        <w:rPr>
          <w:rFonts w:eastAsiaTheme="minorHAnsi"/>
        </w:rPr>
        <w:t>Svårigheterna att behandla de allmänna intressena utvecklas ytterligare i avsnitt 7.4. Redan nu kan dock slås fast att regeringen delar utredningens be</w:t>
      </w:r>
      <w:r>
        <w:rPr>
          <w:rFonts w:eastAsiaTheme="minorHAnsi"/>
        </w:rPr>
        <w:softHyphen/>
        <w:t>döm</w:t>
      </w:r>
      <w:r>
        <w:rPr>
          <w:rFonts w:eastAsiaTheme="minorHAnsi"/>
        </w:rPr>
        <w:softHyphen/>
        <w:t>ning att över</w:t>
      </w:r>
      <w:r>
        <w:rPr>
          <w:rFonts w:eastAsiaTheme="minorHAnsi"/>
        </w:rPr>
        <w:softHyphen/>
        <w:t xml:space="preserve">siktsplanen även i fortsättningen bör vara vägledande. </w:t>
      </w:r>
    </w:p>
    <w:p w14:paraId="2AE87607" w14:textId="6533017D" w:rsidR="00DE7975" w:rsidRDefault="00DE7975" w:rsidP="00DE7975">
      <w:pPr>
        <w:pStyle w:val="Rubrik4utannumrering"/>
      </w:pPr>
      <w:r>
        <w:t xml:space="preserve">Förslagen i </w:t>
      </w:r>
      <w:r w:rsidR="00154317">
        <w:t xml:space="preserve">propositionen </w:t>
      </w:r>
      <w:r>
        <w:t>ligger i linje med tillkännagivanden från</w:t>
      </w:r>
      <w:r w:rsidR="00297B57">
        <w:t> </w:t>
      </w:r>
      <w:r>
        <w:t>riksdagen</w:t>
      </w:r>
    </w:p>
    <w:p w14:paraId="3304C32F" w14:textId="0335B1F6" w:rsidR="00DE7975" w:rsidRDefault="00DE7975" w:rsidP="00DE7975">
      <w:pPr>
        <w:pStyle w:val="Brdtext"/>
      </w:pPr>
      <w:r w:rsidRPr="00AC4F26">
        <w:rPr>
          <w:spacing w:val="-2"/>
        </w:rPr>
        <w:t>Riksdagen har tillkännagett för regeringen att plan- och bygglagen be</w:t>
      </w:r>
      <w:r w:rsidRPr="00AC4F26">
        <w:rPr>
          <w:spacing w:val="-2"/>
        </w:rPr>
        <w:softHyphen/>
        <w:t>höver moderniseras, förenklas och förtydligas (se bet. 2013/14:CU10 punkt 1,</w:t>
      </w:r>
      <w:r w:rsidRPr="00B274B4">
        <w:t xml:space="preserve"> </w:t>
      </w:r>
      <w:r w:rsidRPr="00AC4F26">
        <w:rPr>
          <w:spacing w:val="-2"/>
        </w:rPr>
        <w:t>rskr. 2013/14:187</w:t>
      </w:r>
      <w:r w:rsidR="00AC4F26" w:rsidRPr="00AC4F26">
        <w:rPr>
          <w:spacing w:val="-2"/>
        </w:rPr>
        <w:t>)</w:t>
      </w:r>
      <w:r w:rsidRPr="00AC4F26">
        <w:rPr>
          <w:spacing w:val="-2"/>
        </w:rPr>
        <w:t xml:space="preserve">, </w:t>
      </w:r>
      <w:r w:rsidR="00AC4F26" w:rsidRPr="00AC4F26">
        <w:rPr>
          <w:spacing w:val="-2"/>
        </w:rPr>
        <w:t>om en snabbare plan- och bygglovsprocess (</w:t>
      </w:r>
      <w:r w:rsidRPr="00AC4F26">
        <w:rPr>
          <w:spacing w:val="-2"/>
        </w:rPr>
        <w:t>bet. 2015/16:</w:t>
      </w:r>
      <w:r w:rsidR="00AC4F26">
        <w:t xml:space="preserve"> </w:t>
      </w:r>
      <w:r w:rsidRPr="00B274B4">
        <w:t>CU1 punkt</w:t>
      </w:r>
      <w:r>
        <w:t> 7</w:t>
      </w:r>
      <w:r w:rsidRPr="00B274B4">
        <w:t>, rskr. 2015/16:79</w:t>
      </w:r>
      <w:r w:rsidR="00AC4F26">
        <w:t>)</w:t>
      </w:r>
      <w:r w:rsidRPr="00B274B4">
        <w:t xml:space="preserve"> och </w:t>
      </w:r>
      <w:r w:rsidR="00AC4F26">
        <w:t>att förbättra och förenkla plan- och bygglagen (</w:t>
      </w:r>
      <w:r w:rsidRPr="00B274B4">
        <w:t>bet.</w:t>
      </w:r>
      <w:r>
        <w:t> </w:t>
      </w:r>
      <w:r w:rsidRPr="00B274B4">
        <w:t>2016/17:CU15 punkt</w:t>
      </w:r>
      <w:r>
        <w:t> </w:t>
      </w:r>
      <w:r w:rsidRPr="00B274B4">
        <w:t>1, rskr.</w:t>
      </w:r>
      <w:r>
        <w:t> </w:t>
      </w:r>
      <w:r w:rsidRPr="00B274B4">
        <w:t>2016/17:234).</w:t>
      </w:r>
      <w:r>
        <w:t xml:space="preserve"> </w:t>
      </w:r>
    </w:p>
    <w:p w14:paraId="38D17C68" w14:textId="0BFC791A" w:rsidR="006B2571" w:rsidRPr="006B2571" w:rsidRDefault="00DE7975" w:rsidP="004B77B7">
      <w:pPr>
        <w:pStyle w:val="Brdtextmedindrag"/>
      </w:pPr>
      <w:r w:rsidRPr="00B274B4">
        <w:t xml:space="preserve">Genom de förslag som lämnas </w:t>
      </w:r>
      <w:r>
        <w:t xml:space="preserve">i denna </w:t>
      </w:r>
      <w:r w:rsidR="00154317">
        <w:t xml:space="preserve">proposition </w:t>
      </w:r>
      <w:r w:rsidRPr="00B274B4">
        <w:t>behandlas delar av riksdagens till</w:t>
      </w:r>
      <w:r>
        <w:softHyphen/>
      </w:r>
      <w:r w:rsidRPr="00B274B4">
        <w:t>kännagivanden.</w:t>
      </w:r>
      <w:r>
        <w:t xml:space="preserve"> Tillkännagivandena bereds vidare inom Regerings</w:t>
      </w:r>
      <w:r>
        <w:softHyphen/>
        <w:t>kansliet.</w:t>
      </w:r>
    </w:p>
    <w:p w14:paraId="2264BBBB" w14:textId="77777777" w:rsidR="00DE7975" w:rsidRDefault="00DE7975" w:rsidP="00DE7975">
      <w:pPr>
        <w:pStyle w:val="Rubrik1"/>
      </w:pPr>
      <w:bookmarkStart w:id="13" w:name="_Toc19000314"/>
      <w:bookmarkStart w:id="14" w:name="_Toc23845163"/>
      <w:r>
        <w:t>En kontinuerlig översiktsplanering</w:t>
      </w:r>
      <w:bookmarkEnd w:id="13"/>
      <w:bookmarkEnd w:id="14"/>
    </w:p>
    <w:p w14:paraId="0D82C5B6" w14:textId="77777777" w:rsidR="00DE7975" w:rsidRPr="00984458" w:rsidRDefault="00DE7975" w:rsidP="00DE7975">
      <w:pPr>
        <w:pStyle w:val="Rubrik2"/>
        <w:spacing w:before="0"/>
      </w:pPr>
      <w:bookmarkStart w:id="15" w:name="_Toc19000315"/>
      <w:bookmarkStart w:id="16" w:name="_Toc23845164"/>
      <w:r w:rsidRPr="00984458">
        <w:t>Aktualitetsprövningen bör ske inom ramen för en planeringsstrategi</w:t>
      </w:r>
      <w:bookmarkEnd w:id="15"/>
      <w:bookmarkEnd w:id="16"/>
    </w:p>
    <w:p w14:paraId="6CE7833F" w14:textId="77777777" w:rsidR="00DE7975" w:rsidRPr="002B3FC6" w:rsidRDefault="00DE7975" w:rsidP="00DE7975">
      <w:pPr>
        <w:pStyle w:val="Brdtextram"/>
      </w:pPr>
      <w:r w:rsidRPr="00420062">
        <w:rPr>
          <w:b/>
        </w:rPr>
        <w:t>Regeringens förslag</w:t>
      </w:r>
      <w:r w:rsidRPr="003F5802">
        <w:rPr>
          <w:b/>
        </w:rPr>
        <w:t>:</w:t>
      </w:r>
      <w:r w:rsidRPr="003F5802">
        <w:t xml:space="preserve"> </w:t>
      </w:r>
      <w:bookmarkStart w:id="17" w:name="_Hlk6993375"/>
      <w:r w:rsidRPr="003F5802">
        <w:t xml:space="preserve">Kommunfullmäktige ska </w:t>
      </w:r>
      <w:r w:rsidRPr="002B3FC6">
        <w:t xml:space="preserve">senast </w:t>
      </w:r>
      <w:r>
        <w:t>24</w:t>
      </w:r>
      <w:r w:rsidRPr="002B3FC6">
        <w:t xml:space="preserve"> månader efter </w:t>
      </w:r>
      <w:r>
        <w:t xml:space="preserve">ett </w:t>
      </w:r>
      <w:r w:rsidRPr="002B3FC6">
        <w:t xml:space="preserve">ordinarie val </w:t>
      </w:r>
      <w:r>
        <w:t>anta</w:t>
      </w:r>
      <w:r w:rsidRPr="002B3FC6">
        <w:t xml:space="preserve"> en planeringsstrategi. I strategin ska fullmäk</w:t>
      </w:r>
      <w:r w:rsidRPr="002B3FC6">
        <w:softHyphen/>
        <w:t>tige ta ställning till ändrade planeringsförutsättningar av betydelse för över</w:t>
      </w:r>
      <w:r>
        <w:softHyphen/>
      </w:r>
      <w:r w:rsidRPr="002B3FC6">
        <w:t>siktsplanens aktualitet</w:t>
      </w:r>
      <w:r>
        <w:t xml:space="preserve"> och</w:t>
      </w:r>
      <w:r w:rsidRPr="002B3FC6">
        <w:t xml:space="preserve"> till kommunens fortsatta arbete med över</w:t>
      </w:r>
      <w:r>
        <w:softHyphen/>
      </w:r>
      <w:r w:rsidRPr="002B3FC6">
        <w:t>siktsplaneringen</w:t>
      </w:r>
      <w:r>
        <w:t>. Vidare</w:t>
      </w:r>
      <w:r w:rsidRPr="00D32862">
        <w:t xml:space="preserve"> ska fullmäktige bedöma i vilken ut</w:t>
      </w:r>
      <w:r>
        <w:softHyphen/>
      </w:r>
      <w:r w:rsidRPr="00D32862">
        <w:t>sträck</w:t>
      </w:r>
      <w:r>
        <w:softHyphen/>
      </w:r>
      <w:r w:rsidRPr="00D32862">
        <w:t>ning planen är aktu</w:t>
      </w:r>
      <w:r w:rsidRPr="00D32862">
        <w:softHyphen/>
        <w:t>ell</w:t>
      </w:r>
      <w:r>
        <w:t xml:space="preserve"> i förhållande till vissa krav i plan- och bygglagen</w:t>
      </w:r>
      <w:r w:rsidRPr="00D32862">
        <w:t>.</w:t>
      </w:r>
      <w:bookmarkEnd w:id="17"/>
    </w:p>
    <w:p w14:paraId="08A30791" w14:textId="77777777" w:rsidR="00DE7975" w:rsidRPr="003F5802" w:rsidRDefault="00DE7975" w:rsidP="00DE7975">
      <w:pPr>
        <w:pStyle w:val="Brdtextmedindragram"/>
      </w:pPr>
      <w:r>
        <w:t>När</w:t>
      </w:r>
      <w:r w:rsidRPr="002B3FC6">
        <w:t xml:space="preserve"> planeringsstrategin </w:t>
      </w:r>
      <w:r>
        <w:t>har antagits</w:t>
      </w:r>
      <w:r w:rsidRPr="002B3FC6">
        <w:t xml:space="preserve"> ska kommunen </w:t>
      </w:r>
      <w:r>
        <w:t xml:space="preserve">inom två veckor efter att beslutet har tillkännagetts </w:t>
      </w:r>
      <w:r w:rsidRPr="002B3FC6">
        <w:t>skicka strategin till Boverket, läns</w:t>
      </w:r>
      <w:r>
        <w:softHyphen/>
      </w:r>
      <w:r w:rsidRPr="002B3FC6">
        <w:t xml:space="preserve">styrelsen, </w:t>
      </w:r>
      <w:r>
        <w:t>regionen</w:t>
      </w:r>
      <w:r w:rsidRPr="002B3FC6">
        <w:t xml:space="preserve"> och de kommuner som berörs. </w:t>
      </w:r>
      <w:r>
        <w:t>B</w:t>
      </w:r>
      <w:r w:rsidRPr="002B3FC6">
        <w:t>emyn</w:t>
      </w:r>
      <w:r>
        <w:softHyphen/>
      </w:r>
      <w:r w:rsidRPr="002B3FC6">
        <w:t>dig</w:t>
      </w:r>
      <w:r>
        <w:softHyphen/>
      </w:r>
      <w:r w:rsidRPr="002B3FC6">
        <w:t>andet som innebär att regeringen får meddela föreskrifter om att kommunen</w:t>
      </w:r>
      <w:r w:rsidRPr="003F5802">
        <w:t xml:space="preserve"> ska </w:t>
      </w:r>
      <w:r w:rsidRPr="00903C93">
        <w:rPr>
          <w:spacing w:val="-2"/>
        </w:rPr>
        <w:t>skicka beslut om över</w:t>
      </w:r>
      <w:r w:rsidRPr="00903C93">
        <w:rPr>
          <w:spacing w:val="-2"/>
        </w:rPr>
        <w:softHyphen/>
        <w:t>siktsplanens aktualitet till myn</w:t>
      </w:r>
      <w:r w:rsidRPr="00903C93">
        <w:rPr>
          <w:spacing w:val="-2"/>
        </w:rPr>
        <w:softHyphen/>
        <w:t>digheter, kom</w:t>
      </w:r>
      <w:r w:rsidRPr="00903C93">
        <w:rPr>
          <w:spacing w:val="-2"/>
        </w:rPr>
        <w:softHyphen/>
        <w:t>muner</w:t>
      </w:r>
      <w:r w:rsidRPr="003F5802">
        <w:t xml:space="preserve"> och andra berörda</w:t>
      </w:r>
      <w:r>
        <w:t xml:space="preserve"> upphävs</w:t>
      </w:r>
      <w:r w:rsidRPr="003F5802">
        <w:t>.</w:t>
      </w:r>
    </w:p>
    <w:p w14:paraId="71660CEE" w14:textId="77777777" w:rsidR="00DE7975" w:rsidRPr="003F5802" w:rsidRDefault="00DE7975" w:rsidP="00DE7975">
      <w:pPr>
        <w:pStyle w:val="Brdtextmedindragram"/>
      </w:pPr>
      <w:r w:rsidRPr="003F5802">
        <w:t xml:space="preserve">Planeringsstrategin ska </w:t>
      </w:r>
      <w:r>
        <w:t>hållas</w:t>
      </w:r>
      <w:r w:rsidRPr="003F5802">
        <w:t xml:space="preserve"> tillgänglig på kommunens webbplats. </w:t>
      </w:r>
    </w:p>
    <w:p w14:paraId="730AFCB2" w14:textId="77777777" w:rsidR="00DE7975" w:rsidRDefault="00DE7975" w:rsidP="00DE7975">
      <w:pPr>
        <w:pStyle w:val="Brdtextmedindragram"/>
      </w:pPr>
      <w:r w:rsidRPr="003F5802">
        <w:t xml:space="preserve">Fullmäktiges beslut om planeringsstrategi ska få överklagas </w:t>
      </w:r>
      <w:r>
        <w:t>på det sätt</w:t>
      </w:r>
      <w:r w:rsidRPr="003F5802">
        <w:t xml:space="preserve"> som gäller för laglighetsprövning enligt 13</w:t>
      </w:r>
      <w:r>
        <w:t> </w:t>
      </w:r>
      <w:r w:rsidRPr="003F5802">
        <w:t>kap. kommunal</w:t>
      </w:r>
      <w:r w:rsidRPr="003F5802">
        <w:softHyphen/>
        <w:t>lagen.</w:t>
      </w:r>
    </w:p>
    <w:p w14:paraId="078D2AC9" w14:textId="77777777" w:rsidR="00DE7975" w:rsidRPr="00A76360" w:rsidRDefault="00DE7975" w:rsidP="00DE7975">
      <w:pPr>
        <w:pStyle w:val="Brdtextmedindrag"/>
        <w:rPr>
          <w:sz w:val="8"/>
          <w:szCs w:val="8"/>
        </w:rPr>
      </w:pPr>
    </w:p>
    <w:p w14:paraId="4DAF06B5" w14:textId="77777777" w:rsidR="00DE7975" w:rsidRDefault="00DE7975" w:rsidP="00DE7975">
      <w:pPr>
        <w:pStyle w:val="Brdtextmedindrag"/>
      </w:pPr>
      <w:r w:rsidRPr="0006285B">
        <w:rPr>
          <w:b/>
        </w:rPr>
        <w:t>Utredningens förslag:</w:t>
      </w:r>
      <w:r>
        <w:t xml:space="preserve"> Överensstämmer i huvudsak med regeringens. Utredningen föreslår att kommunfullmäktige ska besluta om plane</w:t>
      </w:r>
      <w:r>
        <w:softHyphen/>
        <w:t>rings</w:t>
      </w:r>
      <w:r>
        <w:softHyphen/>
        <w:t>strategin senast 15 månader efter ett ordinarie val. Enligt utred</w:t>
      </w:r>
      <w:r>
        <w:softHyphen/>
        <w:t>ning</w:t>
      </w:r>
      <w:r>
        <w:softHyphen/>
        <w:t xml:space="preserve">ens förslag ska strategin skickas utan dröjsmål. Utredningen föreslår inte att aktualitetsprövningen ska ske i förhållande till vissa krav i PBL.   </w:t>
      </w:r>
    </w:p>
    <w:p w14:paraId="17EA1A99" w14:textId="2EB380EA" w:rsidR="00DE7975" w:rsidRDefault="00DE7975" w:rsidP="00DE7975">
      <w:pPr>
        <w:pStyle w:val="Brdtextmedindrag"/>
      </w:pPr>
      <w:r w:rsidRPr="00265272">
        <w:rPr>
          <w:b/>
        </w:rPr>
        <w:t xml:space="preserve">Remissinstanserna: </w:t>
      </w:r>
      <w:r w:rsidRPr="00A003B9">
        <w:t xml:space="preserve">Flertalet av </w:t>
      </w:r>
      <w:r>
        <w:t>remissinstanserna är positiva till för</w:t>
      </w:r>
      <w:r>
        <w:softHyphen/>
        <w:t xml:space="preserve">slaget som bl.a. tillstyrks av </w:t>
      </w:r>
      <w:r w:rsidRPr="00A003B9">
        <w:rPr>
          <w:i/>
        </w:rPr>
        <w:t>Svea hovrätt (Mark- och miljööver</w:t>
      </w:r>
      <w:r w:rsidRPr="00A003B9">
        <w:rPr>
          <w:i/>
        </w:rPr>
        <w:softHyphen/>
        <w:t>dom</w:t>
      </w:r>
      <w:r w:rsidRPr="00A003B9">
        <w:rPr>
          <w:i/>
        </w:rPr>
        <w:softHyphen/>
        <w:t>stolen)</w:t>
      </w:r>
      <w:r>
        <w:t xml:space="preserve">, </w:t>
      </w:r>
      <w:r w:rsidRPr="00A003B9">
        <w:rPr>
          <w:i/>
        </w:rPr>
        <w:t>Boverket</w:t>
      </w:r>
      <w:r>
        <w:t xml:space="preserve">, </w:t>
      </w:r>
      <w:r w:rsidRPr="00A003B9">
        <w:rPr>
          <w:i/>
        </w:rPr>
        <w:t>Försvarsmakten</w:t>
      </w:r>
      <w:r>
        <w:t xml:space="preserve">, </w:t>
      </w:r>
      <w:r w:rsidRPr="00A003B9">
        <w:rPr>
          <w:i/>
        </w:rPr>
        <w:t>Konkurrensverket</w:t>
      </w:r>
      <w:r>
        <w:t xml:space="preserve">, </w:t>
      </w:r>
      <w:r w:rsidRPr="00A003B9">
        <w:rPr>
          <w:i/>
        </w:rPr>
        <w:t>Lunds universitet</w:t>
      </w:r>
      <w:r>
        <w:t xml:space="preserve">, </w:t>
      </w:r>
      <w:r w:rsidRPr="00A003B9">
        <w:rPr>
          <w:i/>
        </w:rPr>
        <w:t>Natur</w:t>
      </w:r>
      <w:r>
        <w:rPr>
          <w:i/>
        </w:rPr>
        <w:softHyphen/>
      </w:r>
      <w:r w:rsidRPr="00A003B9">
        <w:rPr>
          <w:i/>
        </w:rPr>
        <w:t>vårdsverket</w:t>
      </w:r>
      <w:r>
        <w:t xml:space="preserve">, </w:t>
      </w:r>
      <w:r w:rsidRPr="00A003B9">
        <w:rPr>
          <w:i/>
        </w:rPr>
        <w:t>Statens fastighetsverk</w:t>
      </w:r>
      <w:r>
        <w:t xml:space="preserve">, </w:t>
      </w:r>
      <w:r w:rsidRPr="00A003B9">
        <w:rPr>
          <w:i/>
        </w:rPr>
        <w:t>Statskontoret</w:t>
      </w:r>
      <w:r>
        <w:t xml:space="preserve">, samtliga länsstyrelser som yttrar sig över förslaget, </w:t>
      </w:r>
      <w:r w:rsidRPr="00A003B9">
        <w:rPr>
          <w:i/>
        </w:rPr>
        <w:t>Bollnäs</w:t>
      </w:r>
      <w:r>
        <w:t xml:space="preserve">, </w:t>
      </w:r>
      <w:r w:rsidRPr="00A003B9">
        <w:rPr>
          <w:i/>
        </w:rPr>
        <w:t>Stockholms</w:t>
      </w:r>
      <w:r>
        <w:t xml:space="preserve"> och </w:t>
      </w:r>
      <w:r w:rsidRPr="00A003B9">
        <w:rPr>
          <w:i/>
        </w:rPr>
        <w:t>Uppsala kom</w:t>
      </w:r>
      <w:r>
        <w:rPr>
          <w:i/>
        </w:rPr>
        <w:softHyphen/>
      </w:r>
      <w:r w:rsidRPr="00A003B9">
        <w:rPr>
          <w:i/>
        </w:rPr>
        <w:t>mu</w:t>
      </w:r>
      <w:r>
        <w:rPr>
          <w:i/>
        </w:rPr>
        <w:softHyphen/>
      </w:r>
      <w:r w:rsidRPr="00A003B9">
        <w:rPr>
          <w:i/>
        </w:rPr>
        <w:t>ner</w:t>
      </w:r>
      <w:r>
        <w:rPr>
          <w:i/>
        </w:rPr>
        <w:t xml:space="preserve">, </w:t>
      </w:r>
      <w:r w:rsidRPr="006D3F32">
        <w:rPr>
          <w:i/>
          <w:spacing w:val="-2"/>
        </w:rPr>
        <w:t>Riksbyggen</w:t>
      </w:r>
      <w:r w:rsidRPr="006D3F32">
        <w:rPr>
          <w:spacing w:val="-2"/>
        </w:rPr>
        <w:t xml:space="preserve"> och </w:t>
      </w:r>
      <w:r w:rsidRPr="006D3F32">
        <w:rPr>
          <w:i/>
          <w:spacing w:val="-2"/>
        </w:rPr>
        <w:t>Sveriges Kommuner och Landsting</w:t>
      </w:r>
      <w:r w:rsidRPr="006D3F32">
        <w:rPr>
          <w:spacing w:val="-2"/>
        </w:rPr>
        <w:t xml:space="preserve"> (SKL</w:t>
      </w:r>
      <w:r w:rsidR="007963E5" w:rsidRPr="006D3F32">
        <w:rPr>
          <w:spacing w:val="-2"/>
        </w:rPr>
        <w:t xml:space="preserve"> [numera Sveriges</w:t>
      </w:r>
      <w:r w:rsidR="007963E5">
        <w:t xml:space="preserve"> </w:t>
      </w:r>
      <w:r w:rsidR="007963E5" w:rsidRPr="006D3F32">
        <w:rPr>
          <w:spacing w:val="-2"/>
        </w:rPr>
        <w:t>Kommuner och Regioner]</w:t>
      </w:r>
      <w:r w:rsidRPr="006D3F32">
        <w:rPr>
          <w:spacing w:val="-2"/>
        </w:rPr>
        <w:t xml:space="preserve">). </w:t>
      </w:r>
      <w:r w:rsidRPr="006D3F32">
        <w:rPr>
          <w:i/>
          <w:spacing w:val="-2"/>
        </w:rPr>
        <w:t>JM AB</w:t>
      </w:r>
      <w:r w:rsidRPr="006D3F32">
        <w:rPr>
          <w:spacing w:val="-2"/>
        </w:rPr>
        <w:t xml:space="preserve">, </w:t>
      </w:r>
      <w:r w:rsidRPr="006D3F32">
        <w:rPr>
          <w:i/>
          <w:spacing w:val="-2"/>
        </w:rPr>
        <w:t>Sveri</w:t>
      </w:r>
      <w:r w:rsidRPr="006D3F32">
        <w:rPr>
          <w:i/>
          <w:spacing w:val="-2"/>
        </w:rPr>
        <w:softHyphen/>
        <w:t>ges Allmännyttiga Bostads</w:t>
      </w:r>
      <w:r w:rsidR="00887B94" w:rsidRPr="006D3F32">
        <w:rPr>
          <w:i/>
          <w:spacing w:val="-2"/>
        </w:rPr>
        <w:softHyphen/>
      </w:r>
      <w:r w:rsidRPr="006D3F32">
        <w:rPr>
          <w:i/>
          <w:spacing w:val="-2"/>
        </w:rPr>
        <w:t>företag</w:t>
      </w:r>
      <w:r w:rsidRPr="00324DC4">
        <w:rPr>
          <w:i/>
        </w:rPr>
        <w:t xml:space="preserve"> </w:t>
      </w:r>
      <w:r w:rsidRPr="00AB7C3C">
        <w:t>(SABO)</w:t>
      </w:r>
      <w:r w:rsidRPr="002E3C81">
        <w:t>,</w:t>
      </w:r>
      <w:r w:rsidRPr="00324DC4">
        <w:t xml:space="preserve"> </w:t>
      </w:r>
      <w:r w:rsidRPr="00324DC4">
        <w:rPr>
          <w:i/>
        </w:rPr>
        <w:t>Sveriges Arkitekter</w:t>
      </w:r>
      <w:r>
        <w:rPr>
          <w:i/>
        </w:rPr>
        <w:t xml:space="preserve"> </w:t>
      </w:r>
      <w:r w:rsidRPr="00AB7C3C">
        <w:t>och</w:t>
      </w:r>
      <w:r>
        <w:t xml:space="preserve"> </w:t>
      </w:r>
      <w:r w:rsidRPr="00324DC4">
        <w:rPr>
          <w:i/>
        </w:rPr>
        <w:t>Sveri</w:t>
      </w:r>
      <w:r>
        <w:rPr>
          <w:i/>
        </w:rPr>
        <w:softHyphen/>
      </w:r>
      <w:r w:rsidRPr="00324DC4">
        <w:rPr>
          <w:i/>
        </w:rPr>
        <w:t xml:space="preserve">ges </w:t>
      </w:r>
      <w:r>
        <w:rPr>
          <w:i/>
        </w:rPr>
        <w:t>B</w:t>
      </w:r>
      <w:r w:rsidRPr="00324DC4">
        <w:rPr>
          <w:i/>
        </w:rPr>
        <w:t>yggindustrier</w:t>
      </w:r>
      <w:r>
        <w:t xml:space="preserve"> </w:t>
      </w:r>
      <w:r w:rsidRPr="00324DC4">
        <w:t xml:space="preserve">anser att </w:t>
      </w:r>
      <w:r>
        <w:t>försla</w:t>
      </w:r>
      <w:r w:rsidR="00887B94">
        <w:softHyphen/>
      </w:r>
      <w:r>
        <w:t>get</w:t>
      </w:r>
      <w:r w:rsidRPr="00324DC4">
        <w:t xml:space="preserve"> kan </w:t>
      </w:r>
      <w:r>
        <w:t xml:space="preserve">skapa </w:t>
      </w:r>
      <w:r w:rsidRPr="00324DC4">
        <w:t>större förutsebarhet för detaljplanering och bygglovspröv</w:t>
      </w:r>
      <w:r w:rsidR="00887B94">
        <w:softHyphen/>
      </w:r>
      <w:r w:rsidRPr="00324DC4">
        <w:t>ning.</w:t>
      </w:r>
      <w:r>
        <w:t xml:space="preserve"> </w:t>
      </w:r>
      <w:r w:rsidRPr="00AB7C3C">
        <w:rPr>
          <w:i/>
        </w:rPr>
        <w:t>Örebro kommun</w:t>
      </w:r>
      <w:r>
        <w:t xml:space="preserve"> framhåller att för</w:t>
      </w:r>
      <w:r>
        <w:softHyphen/>
        <w:t xml:space="preserve">slaget bidrar till att </w:t>
      </w:r>
      <w:r w:rsidRPr="002934C4">
        <w:t>översikts</w:t>
      </w:r>
      <w:r w:rsidR="00887B94">
        <w:softHyphen/>
      </w:r>
      <w:r w:rsidRPr="002934C4">
        <w:t xml:space="preserve">planeringen kommer upp på den politiska dagordningen och </w:t>
      </w:r>
      <w:r>
        <w:t>därmed</w:t>
      </w:r>
      <w:r w:rsidRPr="002934C4">
        <w:t xml:space="preserve"> till att stärka översiktsplanen som instrument.</w:t>
      </w:r>
      <w:r>
        <w:t xml:space="preserve"> </w:t>
      </w:r>
      <w:r w:rsidRPr="00AB7C3C">
        <w:rPr>
          <w:i/>
        </w:rPr>
        <w:t>Statens geotekniska institut</w:t>
      </w:r>
      <w:r>
        <w:t xml:space="preserve"> anser att förslaget</w:t>
      </w:r>
      <w:r w:rsidRPr="002E5DE3">
        <w:t xml:space="preserve"> </w:t>
      </w:r>
      <w:r>
        <w:t>ger</w:t>
      </w:r>
      <w:r w:rsidRPr="002E5DE3">
        <w:t xml:space="preserve"> förutsättningar </w:t>
      </w:r>
      <w:r>
        <w:t xml:space="preserve">för </w:t>
      </w:r>
      <w:r w:rsidRPr="002E5DE3">
        <w:t>att höja översikts</w:t>
      </w:r>
      <w:r w:rsidR="008047BA">
        <w:softHyphen/>
      </w:r>
      <w:r w:rsidRPr="002E5DE3">
        <w:t>planernas status.</w:t>
      </w:r>
      <w:r>
        <w:t xml:space="preserve"> </w:t>
      </w:r>
      <w:r w:rsidRPr="00AB7C3C">
        <w:rPr>
          <w:i/>
        </w:rPr>
        <w:t>Länsstyrelsen i Gotlands län</w:t>
      </w:r>
      <w:r>
        <w:t xml:space="preserve"> anser </w:t>
      </w:r>
      <w:r w:rsidRPr="00B26BF1">
        <w:t>att det föreslagna systemet skulle vara mer framåtsyftande än dagens aktualitets</w:t>
      </w:r>
      <w:r>
        <w:softHyphen/>
      </w:r>
      <w:r w:rsidRPr="00B26BF1">
        <w:t>prövning.</w:t>
      </w:r>
      <w:r w:rsidRPr="00701D69">
        <w:rPr>
          <w:i/>
        </w:rPr>
        <w:t xml:space="preserve"> </w:t>
      </w:r>
      <w:r w:rsidRPr="00755BC5">
        <w:rPr>
          <w:i/>
        </w:rPr>
        <w:t>Sveriges geologiska undersökning</w:t>
      </w:r>
      <w:r>
        <w:t xml:space="preserve"> (SGU) anser att det är bra att en mindre förändring inte ska behöva leda till att hela planen ska anses vara inaktuell.</w:t>
      </w:r>
      <w:r w:rsidRPr="00A25AB0">
        <w:rPr>
          <w:i/>
        </w:rPr>
        <w:t xml:space="preserve"> </w:t>
      </w:r>
      <w:r w:rsidRPr="00701D69">
        <w:rPr>
          <w:i/>
        </w:rPr>
        <w:t>Östhammars</w:t>
      </w:r>
      <w:r w:rsidRPr="00EB20C4">
        <w:t xml:space="preserve"> och</w:t>
      </w:r>
      <w:r>
        <w:rPr>
          <w:i/>
        </w:rPr>
        <w:t xml:space="preserve"> </w:t>
      </w:r>
      <w:r w:rsidRPr="00566C15">
        <w:rPr>
          <w:i/>
        </w:rPr>
        <w:t>Linköpings kommuner</w:t>
      </w:r>
      <w:r>
        <w:t xml:space="preserve"> är positiva till enkelheten i den föreslagna proces</w:t>
      </w:r>
      <w:r w:rsidR="00887B94">
        <w:softHyphen/>
      </w:r>
      <w:r>
        <w:t xml:space="preserve">sen, bl.a. </w:t>
      </w:r>
      <w:r w:rsidRPr="00566C15">
        <w:t xml:space="preserve">att det inte </w:t>
      </w:r>
      <w:r>
        <w:t xml:space="preserve">finns något krav på </w:t>
      </w:r>
      <w:r w:rsidRPr="00566C15">
        <w:t>samråds</w:t>
      </w:r>
      <w:r>
        <w:softHyphen/>
      </w:r>
      <w:r w:rsidRPr="00566C15">
        <w:t>för</w:t>
      </w:r>
      <w:r>
        <w:softHyphen/>
      </w:r>
      <w:r w:rsidRPr="00566C15">
        <w:t>farande eller miljö</w:t>
      </w:r>
      <w:r w:rsidR="00887B94">
        <w:softHyphen/>
      </w:r>
      <w:r w:rsidRPr="00566C15">
        <w:t>bedömning.</w:t>
      </w:r>
    </w:p>
    <w:p w14:paraId="0B0B2891" w14:textId="77777777" w:rsidR="00DE7975" w:rsidRDefault="00DE7975" w:rsidP="00DE7975">
      <w:pPr>
        <w:pStyle w:val="Brdtextmedindrag"/>
      </w:pPr>
      <w:r>
        <w:t>Några remissinstanser är tveksamma till förslaget eller avstyrker det</w:t>
      </w:r>
      <w:r>
        <w:softHyphen/>
        <w:t xml:space="preserve">samma. </w:t>
      </w:r>
      <w:r w:rsidRPr="006844C2">
        <w:rPr>
          <w:i/>
        </w:rPr>
        <w:t>Blekinge tekniska högskola</w:t>
      </w:r>
      <w:r>
        <w:t xml:space="preserve"> anser att kom</w:t>
      </w:r>
      <w:r>
        <w:softHyphen/>
        <w:t>mu</w:t>
      </w:r>
      <w:r>
        <w:softHyphen/>
        <w:t xml:space="preserve">nen själv bör styra över hur en antagen översiktsplan ska följas upp. </w:t>
      </w:r>
      <w:r w:rsidRPr="006844C2">
        <w:rPr>
          <w:i/>
        </w:rPr>
        <w:t>SmåKom</w:t>
      </w:r>
      <w:r>
        <w:t xml:space="preserve"> ser </w:t>
      </w:r>
      <w:r w:rsidRPr="004C1409">
        <w:t xml:space="preserve">inte någon fördel med att kommunfullmäktige ska anta en planeringsstrategi senast 15 månader efter </w:t>
      </w:r>
      <w:r>
        <w:t xml:space="preserve">ett </w:t>
      </w:r>
      <w:r w:rsidRPr="004C1409">
        <w:t>ordinarie val.</w:t>
      </w:r>
      <w:r>
        <w:t xml:space="preserve"> </w:t>
      </w:r>
      <w:r w:rsidRPr="007E4818">
        <w:rPr>
          <w:i/>
        </w:rPr>
        <w:t>Östra Göinge kommun</w:t>
      </w:r>
      <w:r w:rsidRPr="007E4818">
        <w:t xml:space="preserve"> anser </w:t>
      </w:r>
      <w:r>
        <w:t xml:space="preserve">att det är </w:t>
      </w:r>
      <w:r w:rsidRPr="00A003B9">
        <w:t>till</w:t>
      </w:r>
      <w:r>
        <w:softHyphen/>
      </w:r>
      <w:r w:rsidRPr="00A003B9">
        <w:t xml:space="preserve">räckligt med ett krav på aktualitetsprövning och att kommunen själv </w:t>
      </w:r>
      <w:r>
        <w:t>ska få</w:t>
      </w:r>
      <w:r w:rsidRPr="00A003B9">
        <w:t xml:space="preserve"> bestämma hur de</w:t>
      </w:r>
      <w:r>
        <w:t>nn</w:t>
      </w:r>
      <w:r w:rsidRPr="00A003B9">
        <w:t>a ska genomföras.</w:t>
      </w:r>
      <w:r w:rsidRPr="00BF6FFC">
        <w:t xml:space="preserve"> </w:t>
      </w:r>
    </w:p>
    <w:p w14:paraId="461FF301" w14:textId="7E34721A" w:rsidR="00DE7975" w:rsidRDefault="00DE7975" w:rsidP="00DE7975">
      <w:pPr>
        <w:pStyle w:val="Brdtextmedindrag"/>
      </w:pPr>
      <w:r>
        <w:t xml:space="preserve">Några remissinstanser, bl.a. </w:t>
      </w:r>
      <w:r w:rsidRPr="006844C2">
        <w:rPr>
          <w:i/>
          <w:szCs w:val="18"/>
        </w:rPr>
        <w:t>Riksantikvarieämbetet</w:t>
      </w:r>
      <w:r w:rsidRPr="002E3C81">
        <w:rPr>
          <w:szCs w:val="18"/>
        </w:rPr>
        <w:t>,</w:t>
      </w:r>
      <w:r>
        <w:rPr>
          <w:szCs w:val="18"/>
        </w:rPr>
        <w:t xml:space="preserve"> </w:t>
      </w:r>
      <w:r w:rsidRPr="006844C2">
        <w:rPr>
          <w:i/>
        </w:rPr>
        <w:t>Arvidsjaurs</w:t>
      </w:r>
      <w:r w:rsidRPr="002E3C81">
        <w:t>,</w:t>
      </w:r>
      <w:r>
        <w:t xml:space="preserve"> </w:t>
      </w:r>
      <w:r w:rsidRPr="00A93734">
        <w:rPr>
          <w:szCs w:val="18"/>
        </w:rPr>
        <w:t>Örebro</w:t>
      </w:r>
      <w:r w:rsidRPr="00D505EE">
        <w:rPr>
          <w:i/>
          <w:szCs w:val="18"/>
        </w:rPr>
        <w:t xml:space="preserve"> </w:t>
      </w:r>
      <w:r w:rsidRPr="00CB29C2">
        <w:rPr>
          <w:szCs w:val="18"/>
        </w:rPr>
        <w:t>och</w:t>
      </w:r>
      <w:r>
        <w:rPr>
          <w:i/>
          <w:szCs w:val="18"/>
        </w:rPr>
        <w:t xml:space="preserve"> Östersunds </w:t>
      </w:r>
      <w:r w:rsidRPr="00D505EE">
        <w:rPr>
          <w:i/>
          <w:szCs w:val="18"/>
        </w:rPr>
        <w:t>kommun</w:t>
      </w:r>
      <w:r>
        <w:rPr>
          <w:i/>
          <w:szCs w:val="18"/>
        </w:rPr>
        <w:t>er</w:t>
      </w:r>
      <w:r w:rsidRPr="002E3C81">
        <w:rPr>
          <w:szCs w:val="18"/>
        </w:rPr>
        <w:t>,</w:t>
      </w:r>
      <w:r>
        <w:t xml:space="preserve"> ifrågasätter termen planeringsstrategi</w:t>
      </w:r>
      <w:r>
        <w:rPr>
          <w:i/>
          <w:szCs w:val="18"/>
        </w:rPr>
        <w:t>.</w:t>
      </w:r>
      <w:r w:rsidRPr="00A003B9">
        <w:rPr>
          <w:szCs w:val="18"/>
        </w:rPr>
        <w:t xml:space="preserve"> </w:t>
      </w:r>
    </w:p>
    <w:p w14:paraId="52BA4D45" w14:textId="77777777" w:rsidR="00DE7975" w:rsidRDefault="00DE7975" w:rsidP="00DE7975">
      <w:pPr>
        <w:pStyle w:val="Brdtextmedindrag"/>
      </w:pPr>
      <w:r>
        <w:t xml:space="preserve">Flera remissinstanser, bl.a. </w:t>
      </w:r>
      <w:r w:rsidRPr="00D505EE">
        <w:rPr>
          <w:i/>
        </w:rPr>
        <w:t>Statens jordbruksverk</w:t>
      </w:r>
      <w:r w:rsidRPr="002E3C81">
        <w:t>,</w:t>
      </w:r>
      <w:r>
        <w:rPr>
          <w:i/>
        </w:rPr>
        <w:t xml:space="preserve"> </w:t>
      </w:r>
      <w:r w:rsidRPr="00D505EE">
        <w:rPr>
          <w:i/>
        </w:rPr>
        <w:t xml:space="preserve">Katrineholms </w:t>
      </w:r>
      <w:r>
        <w:t>och</w:t>
      </w:r>
      <w:r w:rsidRPr="008D4BE2">
        <w:t xml:space="preserve"> </w:t>
      </w:r>
      <w:r w:rsidRPr="00D505EE">
        <w:rPr>
          <w:i/>
        </w:rPr>
        <w:t>Nyköpings kommun</w:t>
      </w:r>
      <w:r>
        <w:rPr>
          <w:i/>
        </w:rPr>
        <w:t>er</w:t>
      </w:r>
      <w:r w:rsidRPr="002E3C81">
        <w:t>,</w:t>
      </w:r>
      <w:r>
        <w:t xml:space="preserve"> pekar på risken för att små kommuner får svårt att tillgodose de krav som utredningen föreslagit</w:t>
      </w:r>
      <w:r w:rsidRPr="00E8214C">
        <w:t>.</w:t>
      </w:r>
      <w:r>
        <w:t xml:space="preserve"> </w:t>
      </w:r>
      <w:r w:rsidRPr="00DE70A0">
        <w:rPr>
          <w:i/>
        </w:rPr>
        <w:t>Föreningen Sveri</w:t>
      </w:r>
      <w:r>
        <w:rPr>
          <w:i/>
        </w:rPr>
        <w:softHyphen/>
      </w:r>
      <w:r w:rsidRPr="00DE70A0">
        <w:rPr>
          <w:i/>
        </w:rPr>
        <w:t>ges Stads</w:t>
      </w:r>
      <w:r w:rsidRPr="00DE70A0">
        <w:rPr>
          <w:i/>
        </w:rPr>
        <w:softHyphen/>
        <w:t>byggare</w:t>
      </w:r>
      <w:r>
        <w:t xml:space="preserve"> </w:t>
      </w:r>
      <w:r w:rsidRPr="00052B89">
        <w:t xml:space="preserve">tror inte </w:t>
      </w:r>
      <w:r>
        <w:t xml:space="preserve">att </w:t>
      </w:r>
      <w:r w:rsidRPr="00052B89">
        <w:t>brist</w:t>
      </w:r>
      <w:r>
        <w:t>en</w:t>
      </w:r>
      <w:r w:rsidRPr="00052B89">
        <w:t xml:space="preserve"> på konti</w:t>
      </w:r>
      <w:r>
        <w:softHyphen/>
      </w:r>
      <w:r w:rsidRPr="00052B89">
        <w:t>nue</w:t>
      </w:r>
      <w:r>
        <w:softHyphen/>
      </w:r>
      <w:r w:rsidRPr="00052B89">
        <w:t>rlig översikts</w:t>
      </w:r>
      <w:r>
        <w:softHyphen/>
      </w:r>
      <w:r w:rsidRPr="00052B89">
        <w:t>planering är en fråga om ovilja</w:t>
      </w:r>
      <w:r>
        <w:t xml:space="preserve"> eller liknande</w:t>
      </w:r>
      <w:r w:rsidRPr="00052B89">
        <w:t xml:space="preserve"> utan snarare </w:t>
      </w:r>
      <w:r>
        <w:t xml:space="preserve">om </w:t>
      </w:r>
      <w:r w:rsidRPr="00052B89">
        <w:t>en annan verklighet än den som gäller för större kommuner.</w:t>
      </w:r>
    </w:p>
    <w:p w14:paraId="50333D16" w14:textId="13345731" w:rsidR="00DE7975" w:rsidRDefault="00DE7975" w:rsidP="00DE7975">
      <w:pPr>
        <w:pStyle w:val="Brdtextmedindrag"/>
      </w:pPr>
      <w:r>
        <w:t xml:space="preserve">Några remissinstanser ifrågasätter behovet av att planeringsstrategin ska antas senast 15 månader efter ett ordinarie val, däribland </w:t>
      </w:r>
      <w:r w:rsidRPr="00255DDB">
        <w:t>länsstyrelse</w:t>
      </w:r>
      <w:r>
        <w:t>r</w:t>
      </w:r>
      <w:r w:rsidRPr="00255DDB">
        <w:t>n</w:t>
      </w:r>
      <w:r>
        <w:t>a</w:t>
      </w:r>
      <w:r w:rsidRPr="00255DDB">
        <w:t xml:space="preserve"> i</w:t>
      </w:r>
      <w:r w:rsidRPr="00BA6CC8">
        <w:rPr>
          <w:i/>
        </w:rPr>
        <w:t xml:space="preserve"> Sö</w:t>
      </w:r>
      <w:r w:rsidR="00887B94">
        <w:rPr>
          <w:i/>
        </w:rPr>
        <w:t>de</w:t>
      </w:r>
      <w:r w:rsidRPr="00BA6CC8">
        <w:rPr>
          <w:i/>
        </w:rPr>
        <w:t>rm</w:t>
      </w:r>
      <w:r w:rsidR="00887B94">
        <w:rPr>
          <w:i/>
        </w:rPr>
        <w:t>an</w:t>
      </w:r>
      <w:r w:rsidRPr="00BA6CC8">
        <w:rPr>
          <w:i/>
        </w:rPr>
        <w:t xml:space="preserve">lands </w:t>
      </w:r>
      <w:r w:rsidRPr="00255DDB">
        <w:t>och</w:t>
      </w:r>
      <w:r>
        <w:rPr>
          <w:i/>
        </w:rPr>
        <w:t xml:space="preserve"> Jönköpings </w:t>
      </w:r>
      <w:r w:rsidRPr="00BA6CC8">
        <w:rPr>
          <w:i/>
        </w:rPr>
        <w:t>län</w:t>
      </w:r>
      <w:r>
        <w:rPr>
          <w:i/>
        </w:rPr>
        <w:t xml:space="preserve"> </w:t>
      </w:r>
      <w:r w:rsidRPr="00BA6CC8">
        <w:t>och</w:t>
      </w:r>
      <w:r>
        <w:rPr>
          <w:i/>
        </w:rPr>
        <w:t xml:space="preserve"> </w:t>
      </w:r>
      <w:r>
        <w:t xml:space="preserve">Arvidsjaurs och </w:t>
      </w:r>
      <w:r w:rsidRPr="006D3F32">
        <w:rPr>
          <w:i/>
        </w:rPr>
        <w:t>Göteborgs</w:t>
      </w:r>
      <w:r>
        <w:t xml:space="preserve"> </w:t>
      </w:r>
      <w:r w:rsidRPr="006D3F32">
        <w:rPr>
          <w:i/>
        </w:rPr>
        <w:t>kom</w:t>
      </w:r>
      <w:r w:rsidR="00887B94">
        <w:rPr>
          <w:i/>
        </w:rPr>
        <w:softHyphen/>
      </w:r>
      <w:r w:rsidRPr="006D3F32">
        <w:rPr>
          <w:i/>
        </w:rPr>
        <w:t>muner</w:t>
      </w:r>
      <w:r>
        <w:t>. Andra remiss</w:t>
      </w:r>
      <w:r>
        <w:softHyphen/>
        <w:t xml:space="preserve">instanser, däribland </w:t>
      </w:r>
      <w:r w:rsidRPr="006D3F32">
        <w:t>Nyköpings</w:t>
      </w:r>
      <w:r>
        <w:t xml:space="preserve"> och </w:t>
      </w:r>
      <w:r w:rsidRPr="006D3F32">
        <w:t>Katrineholms</w:t>
      </w:r>
      <w:r w:rsidRPr="00BA6CC8">
        <w:rPr>
          <w:i/>
        </w:rPr>
        <w:t xml:space="preserve"> </w:t>
      </w:r>
      <w:r w:rsidRPr="006D3F32">
        <w:t>kommuner</w:t>
      </w:r>
      <w:r>
        <w:rPr>
          <w:i/>
        </w:rPr>
        <w:t xml:space="preserve"> </w:t>
      </w:r>
      <w:r>
        <w:t xml:space="preserve">samt </w:t>
      </w:r>
      <w:r w:rsidRPr="00BA6CC8">
        <w:rPr>
          <w:i/>
        </w:rPr>
        <w:t>Sveri</w:t>
      </w:r>
      <w:r>
        <w:rPr>
          <w:i/>
        </w:rPr>
        <w:softHyphen/>
      </w:r>
      <w:r w:rsidRPr="00BA6CC8">
        <w:rPr>
          <w:i/>
        </w:rPr>
        <w:t>ges Stadsarkitektförening</w:t>
      </w:r>
      <w:r w:rsidRPr="00BA6CC8">
        <w:t>,</w:t>
      </w:r>
      <w:r>
        <w:t xml:space="preserve"> anser att 15 månader kan vara en för kort tid för att hinna ta fram en planeringsstrategi, exempelvis</w:t>
      </w:r>
      <w:r w:rsidRPr="00E8214C">
        <w:t xml:space="preserve"> </w:t>
      </w:r>
      <w:r>
        <w:t>om</w:t>
      </w:r>
      <w:r w:rsidRPr="00E8214C">
        <w:t xml:space="preserve"> kom</w:t>
      </w:r>
      <w:r>
        <w:softHyphen/>
      </w:r>
      <w:r w:rsidRPr="00E8214C">
        <w:t>mun</w:t>
      </w:r>
      <w:r>
        <w:softHyphen/>
      </w:r>
      <w:r w:rsidRPr="00E8214C">
        <w:t>styrelse</w:t>
      </w:r>
      <w:r>
        <w:softHyphen/>
      </w:r>
      <w:r w:rsidRPr="00E8214C">
        <w:t xml:space="preserve">bildningen </w:t>
      </w:r>
      <w:r>
        <w:t xml:space="preserve">efter ett val </w:t>
      </w:r>
      <w:r w:rsidRPr="00E8214C">
        <w:t>dra</w:t>
      </w:r>
      <w:r>
        <w:t>r</w:t>
      </w:r>
      <w:r w:rsidRPr="00E8214C">
        <w:t xml:space="preserve"> ut på tiden</w:t>
      </w:r>
      <w:r>
        <w:t>. Små kom</w:t>
      </w:r>
      <w:r w:rsidR="00887B94">
        <w:softHyphen/>
      </w:r>
      <w:r>
        <w:t>muner kan dessutom vara särskilt sårbara, t.ex. vid personalomsättning, sjukskriv</w:t>
      </w:r>
      <w:r>
        <w:softHyphen/>
        <w:t>ningar, organisa</w:t>
      </w:r>
      <w:r>
        <w:softHyphen/>
        <w:t>tions</w:t>
      </w:r>
      <w:r>
        <w:softHyphen/>
        <w:t xml:space="preserve">översyner och liknande, enligt </w:t>
      </w:r>
      <w:r>
        <w:rPr>
          <w:i/>
        </w:rPr>
        <w:t xml:space="preserve">Östhammars </w:t>
      </w:r>
      <w:r w:rsidRPr="00BA6CC8">
        <w:rPr>
          <w:i/>
        </w:rPr>
        <w:t>kommun</w:t>
      </w:r>
      <w:r>
        <w:t xml:space="preserve">. </w:t>
      </w:r>
      <w:r w:rsidRPr="00566C15">
        <w:rPr>
          <w:i/>
        </w:rPr>
        <w:t>Lunds universi</w:t>
      </w:r>
      <w:r>
        <w:rPr>
          <w:i/>
        </w:rPr>
        <w:softHyphen/>
      </w:r>
      <w:r w:rsidRPr="00566C15">
        <w:rPr>
          <w:i/>
        </w:rPr>
        <w:t>tet</w:t>
      </w:r>
      <w:r>
        <w:t xml:space="preserve"> framhåller att en deadline på 15 månader efter valet kan under</w:t>
      </w:r>
      <w:r>
        <w:softHyphen/>
        <w:t xml:space="preserve">lätta så att det blir ett tydligt tidschema för berörda aktörer inom den kommunala organisationen. </w:t>
      </w:r>
    </w:p>
    <w:p w14:paraId="58BB59D8" w14:textId="77777777" w:rsidR="00DE7975" w:rsidRDefault="00DE7975" w:rsidP="00DE7975">
      <w:pPr>
        <w:pStyle w:val="Brdtextmedindrag"/>
      </w:pPr>
      <w:r w:rsidRPr="008E1AC7">
        <w:rPr>
          <w:i/>
        </w:rPr>
        <w:t>Länsstyrelsen i Örebro län</w:t>
      </w:r>
      <w:r>
        <w:t xml:space="preserve"> </w:t>
      </w:r>
      <w:r w:rsidRPr="008D4BE2">
        <w:t xml:space="preserve">ser ett stort behov av att tydliggöra </w:t>
      </w:r>
      <w:r>
        <w:t xml:space="preserve">vad </w:t>
      </w:r>
      <w:r w:rsidRPr="008D4BE2">
        <w:t>plane</w:t>
      </w:r>
      <w:r>
        <w:softHyphen/>
      </w:r>
      <w:r w:rsidRPr="008D4BE2">
        <w:t xml:space="preserve">ringsstrategin </w:t>
      </w:r>
      <w:r>
        <w:t xml:space="preserve">ska innehålla </w:t>
      </w:r>
      <w:r w:rsidRPr="008D4BE2">
        <w:t>samt att ta fram vägledning för hur utvärdering och analys kan göras för att bedöma översiktsplanens aktualitet.</w:t>
      </w:r>
      <w:r>
        <w:t xml:space="preserve"> Även </w:t>
      </w:r>
      <w:r w:rsidRPr="008E1AC7">
        <w:rPr>
          <w:i/>
        </w:rPr>
        <w:t>Akademiska hus</w:t>
      </w:r>
      <w:r>
        <w:t xml:space="preserve"> och Bollnäs kommun framhåller behovet av vägledning. </w:t>
      </w:r>
    </w:p>
    <w:p w14:paraId="2672A00B" w14:textId="77777777" w:rsidR="00DE7975" w:rsidRDefault="00DE7975" w:rsidP="00DE7975">
      <w:pPr>
        <w:pStyle w:val="Brdtextmedindrag"/>
      </w:pPr>
      <w:r w:rsidRPr="00701D69">
        <w:rPr>
          <w:i/>
        </w:rPr>
        <w:t>Skåne</w:t>
      </w:r>
      <w:r w:rsidRPr="00701D69">
        <w:t xml:space="preserve"> </w:t>
      </w:r>
      <w:r w:rsidRPr="00701D69">
        <w:rPr>
          <w:i/>
        </w:rPr>
        <w:t>läns landsting</w:t>
      </w:r>
      <w:r w:rsidRPr="00701D69">
        <w:t xml:space="preserve"> och </w:t>
      </w:r>
      <w:r w:rsidRPr="00701D69">
        <w:rPr>
          <w:i/>
        </w:rPr>
        <w:t>Stockholms läns landsting</w:t>
      </w:r>
      <w:r w:rsidRPr="00701D69">
        <w:t xml:space="preserve"> anser att berörda</w:t>
      </w:r>
      <w:r w:rsidRPr="00882014">
        <w:t xml:space="preserve"> myndigheter </w:t>
      </w:r>
      <w:r>
        <w:t xml:space="preserve">bör </w:t>
      </w:r>
      <w:r w:rsidRPr="00882014">
        <w:t>ges möjlighet att lämna synpunkter på planerings</w:t>
      </w:r>
      <w:r>
        <w:softHyphen/>
      </w:r>
      <w:r w:rsidRPr="00882014">
        <w:t>strate</w:t>
      </w:r>
      <w:r>
        <w:softHyphen/>
      </w:r>
      <w:r w:rsidRPr="00882014">
        <w:t>gin</w:t>
      </w:r>
      <w:r>
        <w:t xml:space="preserve"> inför beslutet</w:t>
      </w:r>
      <w:r w:rsidRPr="00882014">
        <w:t>.</w:t>
      </w:r>
      <w:r>
        <w:t xml:space="preserve"> Naturvårdsverket anser att frågan om planerings</w:t>
      </w:r>
      <w:r>
        <w:softHyphen/>
        <w:t>strate</w:t>
      </w:r>
      <w:r>
        <w:softHyphen/>
        <w:t xml:space="preserve">gin omfattas av kravet på miljöbedömning behöver klargöras ytterligare, bl.a. med hänsyn till EU-domstolens avgöranden i mål C-671/16 och C-160/17. </w:t>
      </w:r>
    </w:p>
    <w:p w14:paraId="1672810B" w14:textId="77777777" w:rsidR="00DE7975" w:rsidRDefault="00DE7975" w:rsidP="00DE7975">
      <w:pPr>
        <w:pStyle w:val="Brdtextmedindrag"/>
      </w:pPr>
      <w:r w:rsidRPr="00755BC5">
        <w:rPr>
          <w:i/>
        </w:rPr>
        <w:t>Länsstyrelserna i Gävleborgs</w:t>
      </w:r>
      <w:r>
        <w:t xml:space="preserve"> respektive </w:t>
      </w:r>
      <w:r w:rsidRPr="00755BC5">
        <w:rPr>
          <w:i/>
        </w:rPr>
        <w:t>Kalmar län</w:t>
      </w:r>
      <w:r>
        <w:t xml:space="preserve"> framhåller att efter</w:t>
      </w:r>
      <w:r>
        <w:softHyphen/>
        <w:t xml:space="preserve">som </w:t>
      </w:r>
      <w:r w:rsidRPr="00E541F7">
        <w:t xml:space="preserve">en gällande översiktsplan kan </w:t>
      </w:r>
      <w:r>
        <w:t>vara</w:t>
      </w:r>
      <w:r w:rsidRPr="00E541F7">
        <w:t xml:space="preserve"> inaktuell </w:t>
      </w:r>
      <w:r>
        <w:t xml:space="preserve">enbart </w:t>
      </w:r>
      <w:r w:rsidRPr="00E541F7">
        <w:t xml:space="preserve">i vissa delar </w:t>
      </w:r>
      <w:r>
        <w:t>bör</w:t>
      </w:r>
      <w:r w:rsidRPr="00E541F7">
        <w:t xml:space="preserve"> förslaget inte innebär</w:t>
      </w:r>
      <w:r>
        <w:t>a</w:t>
      </w:r>
      <w:r w:rsidRPr="00E541F7">
        <w:t xml:space="preserve"> en alltfö</w:t>
      </w:r>
      <w:r>
        <w:t xml:space="preserve">r betungande arbetsbörda för kommunerna. </w:t>
      </w:r>
      <w:r w:rsidRPr="00755BC5">
        <w:rPr>
          <w:i/>
        </w:rPr>
        <w:t>Länsstyrelsen i Jämtlands län</w:t>
      </w:r>
      <w:r>
        <w:t xml:space="preserve"> anser</w:t>
      </w:r>
      <w:r w:rsidRPr="00850663">
        <w:t xml:space="preserve"> att planeringsstrategin kan förväntas minska de oklarheter som råder i dag och </w:t>
      </w:r>
      <w:r>
        <w:t>leda till</w:t>
      </w:r>
      <w:r w:rsidRPr="00850663">
        <w:t xml:space="preserve"> ett mer nyanserat synsätt på översiktsplanens</w:t>
      </w:r>
      <w:r>
        <w:t xml:space="preserve"> aktualitet</w:t>
      </w:r>
      <w:r w:rsidRPr="00850663">
        <w:t>.</w:t>
      </w:r>
      <w:r>
        <w:t xml:space="preserve"> </w:t>
      </w:r>
    </w:p>
    <w:p w14:paraId="41CD3B91" w14:textId="77777777" w:rsidR="00DE7975" w:rsidRDefault="00DE7975" w:rsidP="00DE7975">
      <w:pPr>
        <w:pStyle w:val="Brdtextmedindrag"/>
      </w:pPr>
      <w:r>
        <w:t>Några remissinstanser saknar en beskrivning av vilken betydelse en in</w:t>
      </w:r>
      <w:r>
        <w:softHyphen/>
        <w:t>aktuell över</w:t>
      </w:r>
      <w:r>
        <w:softHyphen/>
        <w:t>siktsplan bör tillmätas vid rättsliga bedömningar och pröv</w:t>
      </w:r>
      <w:r>
        <w:softHyphen/>
        <w:t>ningar, både enligt PBL och annan lagstiftning. Bland dessa märks Svea hovrätt (Mark- och miljö</w:t>
      </w:r>
      <w:r>
        <w:softHyphen/>
        <w:t xml:space="preserve">överdomstolen), </w:t>
      </w:r>
      <w:r w:rsidRPr="000B39C2">
        <w:rPr>
          <w:i/>
        </w:rPr>
        <w:t>Statens jordbruksverk</w:t>
      </w:r>
      <w:r>
        <w:rPr>
          <w:i/>
        </w:rPr>
        <w:t>, Lunds universitet (fastig</w:t>
      </w:r>
      <w:r>
        <w:rPr>
          <w:i/>
        </w:rPr>
        <w:softHyphen/>
        <w:t xml:space="preserve">hetsvetenskap) </w:t>
      </w:r>
      <w:r>
        <w:t xml:space="preserve">och SGU. </w:t>
      </w:r>
      <w:r w:rsidRPr="00E628D5">
        <w:rPr>
          <w:i/>
        </w:rPr>
        <w:t>Boverket</w:t>
      </w:r>
      <w:r w:rsidRPr="00E628D5">
        <w:t xml:space="preserve"> menar att det </w:t>
      </w:r>
      <w:r>
        <w:t xml:space="preserve">även </w:t>
      </w:r>
      <w:r w:rsidRPr="00E628D5">
        <w:t>bör klargöras vilka följderna blir om kommunfullmäktige i sitt ställnings</w:t>
      </w:r>
      <w:r>
        <w:softHyphen/>
      </w:r>
      <w:r w:rsidRPr="00E628D5">
        <w:t>tagande be</w:t>
      </w:r>
      <w:r>
        <w:softHyphen/>
      </w:r>
      <w:r w:rsidRPr="00E628D5">
        <w:t xml:space="preserve">dömer att </w:t>
      </w:r>
      <w:r>
        <w:t xml:space="preserve">hela </w:t>
      </w:r>
      <w:r w:rsidRPr="00E628D5">
        <w:t>översiktsplanen inte längre är aktuell.</w:t>
      </w:r>
    </w:p>
    <w:p w14:paraId="797308D5" w14:textId="77777777" w:rsidR="00DE7975" w:rsidRDefault="00DE7975" w:rsidP="00DE7975">
      <w:pPr>
        <w:pStyle w:val="Rubrik4utannumrering"/>
      </w:pPr>
      <w:r>
        <w:t>Skälen för regeringens förslag</w:t>
      </w:r>
    </w:p>
    <w:p w14:paraId="4D26C771" w14:textId="77777777" w:rsidR="00DE7975" w:rsidRDefault="00DE7975" w:rsidP="00DE7975">
      <w:pPr>
        <w:pStyle w:val="Rubrik5utannumrering"/>
        <w:spacing w:before="0"/>
      </w:pPr>
      <w:r>
        <w:t>Bakgrund och gällande rätt</w:t>
      </w:r>
    </w:p>
    <w:p w14:paraId="63BE21D3" w14:textId="4B1C93F8" w:rsidR="00DE7975" w:rsidRDefault="00DE7975" w:rsidP="00DE7975">
      <w:pPr>
        <w:pStyle w:val="Brdtext"/>
      </w:pPr>
      <w:r w:rsidRPr="0079606F">
        <w:rPr>
          <w:spacing w:val="-2"/>
        </w:rPr>
        <w:t>Enligt PBL ska varje kommun ha en aktuell översiktsplan (3 kap. 1 § PBL).</w:t>
      </w:r>
      <w:r>
        <w:t xml:space="preserve"> Kravet på att planen ska hållas aktuell har funnits sedan den äldre plan- och bygglagen (1987:10), förkortad ÄPBL, infördes 1987. Kravet motive</w:t>
      </w:r>
      <w:r>
        <w:softHyphen/>
        <w:t>rades bl.a. av de skilda uppgifter som översiktsplanen avsågs få. I för</w:t>
      </w:r>
      <w:r>
        <w:softHyphen/>
        <w:t>arbet</w:t>
      </w:r>
      <w:r>
        <w:softHyphen/>
        <w:t>ena framhölls att det bör ligga i varje kommuns intresse att hålla planen aktuell (prop. 1985/86:1 s. 462). Den föredragande departe</w:t>
      </w:r>
      <w:r>
        <w:softHyphen/>
        <w:t>ments</w:t>
      </w:r>
      <w:r>
        <w:softHyphen/>
        <w:t>chefen menade att kommunfullmäktige i början av varje mandat</w:t>
      </w:r>
      <w:r>
        <w:softHyphen/>
        <w:t>period, eller minst varannan period, borde ta upp översiktsplanen till en helhets</w:t>
      </w:r>
      <w:r>
        <w:softHyphen/>
        <w:t>bedömning och fatta ett beslut om översiktsplanens aktualitet. Till följd av aktualitets</w:t>
      </w:r>
      <w:r>
        <w:softHyphen/>
        <w:t>kravet ansågs det vid införandet av ÄPBL vara över</w:t>
      </w:r>
      <w:r>
        <w:softHyphen/>
        <w:t>flödigt att införa bestämmelser om giltighetstid eller bestäm</w:t>
      </w:r>
      <w:r>
        <w:softHyphen/>
        <w:t>melser om att planen ska om</w:t>
      </w:r>
      <w:r>
        <w:softHyphen/>
        <w:t>prövas med vissa intervall.</w:t>
      </w:r>
    </w:p>
    <w:p w14:paraId="10248B73" w14:textId="77777777" w:rsidR="00DE7975" w:rsidRDefault="00DE7975" w:rsidP="00DE7975">
      <w:pPr>
        <w:pStyle w:val="Brdtextmedindrag"/>
      </w:pPr>
      <w:r>
        <w:t>Bestämmelser om att kommunfullmäktige skulle ta ställning till över</w:t>
      </w:r>
      <w:r>
        <w:softHyphen/>
        <w:t>sikts</w:t>
      </w:r>
      <w:r>
        <w:softHyphen/>
      </w:r>
      <w:r>
        <w:softHyphen/>
        <w:t>planens aktualitet varje mandatperiod och att länsstyrelsen skulle tillhandahålla en sammanfattande redogörelse infördes dock 1996. Änd</w:t>
      </w:r>
      <w:r>
        <w:softHyphen/>
        <w:t>ringen motiverades bl.a. med att möjligheterna till insyn i arbetet med över</w:t>
      </w:r>
      <w:r>
        <w:softHyphen/>
        <w:t>siktsplaneringen kan öka om översiktsplanen regelbundet blir föremål för en politisk helhetsbedömning och att det är angeläget att kommun</w:t>
      </w:r>
      <w:r>
        <w:softHyphen/>
        <w:t>invånare, intresseorganisationer m.fl. får klarlagt om översiktsplanen fort</w:t>
      </w:r>
      <w:r>
        <w:softHyphen/>
        <w:t>farande är ett uttryck för de övergripande politiska målen i kommunen. Sakägare och andra enskilda intressenter har även intresse av att veta om planen speglar den aktuella politiska inställningen till bebyggelse</w:t>
      </w:r>
      <w:r>
        <w:softHyphen/>
        <w:t>utveck</w:t>
      </w:r>
      <w:r>
        <w:softHyphen/>
        <w:t>lingen i olika delar av kommunen eller om översiktsplanens ställnings</w:t>
      </w:r>
      <w:r>
        <w:softHyphen/>
        <w:t>taganden kan komma att ändras.</w:t>
      </w:r>
      <w:r w:rsidRPr="007675ED">
        <w:t xml:space="preserve"> </w:t>
      </w:r>
      <w:r>
        <w:t>Även översiktsplanens funktion i dialog</w:t>
      </w:r>
      <w:r>
        <w:softHyphen/>
        <w:t>en mellan stat och kommun om bl.a. riksintressen ansågs motivera regler som säker</w:t>
      </w:r>
      <w:r>
        <w:softHyphen/>
        <w:t>ställer att planens aktualitet regelbundet tas upp till en politisk helhetsbedömning (prop. 1994/95:230 s. 66).</w:t>
      </w:r>
    </w:p>
    <w:p w14:paraId="65066E8D" w14:textId="77777777" w:rsidR="00DE7975" w:rsidRDefault="00DE7975" w:rsidP="00DE7975">
      <w:pPr>
        <w:pStyle w:val="Brdtextmedindrag"/>
      </w:pPr>
      <w:r>
        <w:t>Således anger PBL att k</w:t>
      </w:r>
      <w:r w:rsidRPr="003649A1">
        <w:t>ommunfullmäktige minst en gång under mandat</w:t>
      </w:r>
      <w:r>
        <w:softHyphen/>
      </w:r>
      <w:r w:rsidRPr="003649A1">
        <w:t xml:space="preserve">tiden </w:t>
      </w:r>
      <w:r>
        <w:t xml:space="preserve">ska </w:t>
      </w:r>
      <w:r w:rsidRPr="003649A1">
        <w:t xml:space="preserve">pröva om översiktsplanen är aktuell i förhållande till </w:t>
      </w:r>
      <w:r>
        <w:t>vissa krav (3 kap. 27 § PBL). Bland dessa krav kan nämnas att översiktsplanen ska visa grunddragen i fråga om den avsedda användningen av mark- och vattenområden, kommunens syn på hur den byggda miljön ska användas, utvecklas och bevaras, samt hur kommunen avser att tillgodose riks</w:t>
      </w:r>
      <w:r>
        <w:softHyphen/>
        <w:t>intres</w:t>
      </w:r>
      <w:r>
        <w:softHyphen/>
        <w:t>sen enligt 3 och 4 kap. miljöbalken och följa gällande miljö</w:t>
      </w:r>
      <w:r>
        <w:softHyphen/>
        <w:t>kvalitets</w:t>
      </w:r>
      <w:r>
        <w:softHyphen/>
        <w:t xml:space="preserve">normer enligt 5 kap. samma balk. Bestämmelsen innebär således inte något krav på revidering av planen eller ens ett krav på ett ställningstagande till i vilka avseenden den behöver revideras (samma prop. s. 115). </w:t>
      </w:r>
    </w:p>
    <w:p w14:paraId="42CC04C5" w14:textId="77777777" w:rsidR="00DE7975" w:rsidRPr="003649A1" w:rsidRDefault="00DE7975" w:rsidP="00DE7975">
      <w:pPr>
        <w:pStyle w:val="Brdtextmedindrag"/>
      </w:pPr>
      <w:r>
        <w:t>Länsstyrelsen ska minst en gång under mandattiden redovisa sina syn</w:t>
      </w:r>
      <w:r>
        <w:softHyphen/>
        <w:t>punkter i fråga om sådana statliga och mellankommunala intressen som kan ha betydelse för översiktsplanens aktualitet. Synpunkterna ska redo</w:t>
      </w:r>
      <w:r>
        <w:softHyphen/>
        <w:t>visas i en sammanfattande redogörelse till kommunen. Av redogörelsen ska det även framgå hur synpunkterna förhåller sig till översiktsplanen. Länsstyrelsen ska även lämna en sådan redogörelse till kommunen när kommunen begär det (3 kap. 28 § PBL).</w:t>
      </w:r>
    </w:p>
    <w:p w14:paraId="27DFC279" w14:textId="77777777" w:rsidR="00DE7975" w:rsidRPr="002F7FC5" w:rsidRDefault="00DE7975" w:rsidP="00DE7975">
      <w:pPr>
        <w:pStyle w:val="Rubrik5utannumrering"/>
      </w:pPr>
      <w:r>
        <w:t>Det behövs en tydligare reglering</w:t>
      </w:r>
    </w:p>
    <w:p w14:paraId="4E346BAE" w14:textId="77777777" w:rsidR="00DE7975" w:rsidRDefault="00DE7975" w:rsidP="00DE7975">
      <w:pPr>
        <w:pStyle w:val="Brdtext"/>
      </w:pPr>
      <w:r>
        <w:t xml:space="preserve">Att översiktsplanen är aktuell har stor betydelse för att planen ska kunna underlätta efterföljande planering och prövning. Att planen hålls aktuell har därmed betydelse för effektiviteten i hela PBL-systemet. </w:t>
      </w:r>
    </w:p>
    <w:p w14:paraId="4C13D63D" w14:textId="77777777" w:rsidR="00DE7975" w:rsidRDefault="00DE7975" w:rsidP="00DE7975">
      <w:pPr>
        <w:pStyle w:val="Brdtextmedindrag"/>
      </w:pPr>
      <w:r>
        <w:t>Utredningen har redogjort för att det är svårt att bedöma i vilken ut</w:t>
      </w:r>
      <w:r>
        <w:softHyphen/>
        <w:t>sträck</w:t>
      </w:r>
      <w:r>
        <w:softHyphen/>
        <w:t>ning som kommunerna aktualitetsprövar sina översikts</w:t>
      </w:r>
      <w:r>
        <w:softHyphen/>
        <w:t>planer. Även om flera kommuner arbetar kontinuerligt med över</w:t>
      </w:r>
      <w:r>
        <w:softHyphen/>
        <w:t>sikts</w:t>
      </w:r>
      <w:r>
        <w:softHyphen/>
        <w:t>planering kon</w:t>
      </w:r>
      <w:r>
        <w:softHyphen/>
        <w:t>sta</w:t>
      </w:r>
      <w:r>
        <w:softHyphen/>
        <w:t>terar utredningen att många kommuner inte bedriver sådan planering aktivt. Utredningen bedömer även att aktuali</w:t>
      </w:r>
      <w:r>
        <w:softHyphen/>
        <w:t>tets</w:t>
      </w:r>
      <w:r>
        <w:softHyphen/>
        <w:t>prövningen inte sker i den omfattning som lagstiftaren tänkt sig, trots flera tidigare reform</w:t>
      </w:r>
      <w:r>
        <w:softHyphen/>
        <w:t xml:space="preserve">er i syfte att främja kontinuiteten i översiktsplaneringen. </w:t>
      </w:r>
    </w:p>
    <w:p w14:paraId="300ECECF" w14:textId="77777777" w:rsidR="00DE7975" w:rsidRDefault="00DE7975" w:rsidP="00DE7975">
      <w:pPr>
        <w:pStyle w:val="Brdtextmedindrag"/>
      </w:pPr>
      <w:r>
        <w:t>Den svenska plan- och bygglagstiftningen bygger sedan lång tid tillbaka på det s.k. kom</w:t>
      </w:r>
      <w:r>
        <w:softHyphen/>
        <w:t>munala planmonopolet, vilket innebär att d</w:t>
      </w:r>
      <w:r w:rsidRPr="0017407A">
        <w:t>et är en kommu</w:t>
      </w:r>
      <w:r>
        <w:softHyphen/>
      </w:r>
      <w:r w:rsidRPr="0017407A">
        <w:t xml:space="preserve">nal angelägenhet att planlägga användningen av mark och vatten </w:t>
      </w:r>
      <w:r>
        <w:t>enligt PBL (se 1 kap. 2 § PBL)</w:t>
      </w:r>
      <w:r w:rsidRPr="0017407A">
        <w:t>.</w:t>
      </w:r>
      <w:r>
        <w:t xml:space="preserve"> Det innebär att det i princip är kommunen själv som avgör både om, när och hur mark- och vattenområden får användas och bebyggas, i första hand genom detaljplaneläggning. Monopolet ger kommunen en mycket stark position, både gentemot staten, fastighets</w:t>
      </w:r>
      <w:r>
        <w:softHyphen/>
        <w:t xml:space="preserve">ägare och andra aktörer. </w:t>
      </w:r>
    </w:p>
    <w:p w14:paraId="43209D36" w14:textId="77777777" w:rsidR="00DE7975" w:rsidRDefault="00DE7975" w:rsidP="00DE7975">
      <w:pPr>
        <w:pStyle w:val="Brdtextmedindrag"/>
      </w:pPr>
      <w:r>
        <w:t xml:space="preserve">I PBL-systemet har översiktsplanen en viktig funktion genom att planen ska </w:t>
      </w:r>
      <w:r w:rsidRPr="00C93ED8">
        <w:t>ange inriktningen för den långsiktiga utvecklingen av den fysiska miljön.</w:t>
      </w:r>
      <w:r>
        <w:t xml:space="preserve"> Den kom</w:t>
      </w:r>
      <w:r>
        <w:softHyphen/>
        <w:t>munala rätten att besluta om hur mark och vatten får användas är således förenad med ett ansvar för att kontinuer</w:t>
      </w:r>
      <w:r>
        <w:softHyphen/>
        <w:t>ligt redovisa hur kommunen avser att använda denna rätt</w:t>
      </w:r>
      <w:bookmarkStart w:id="18" w:name="_Hlk12445817"/>
      <w:r>
        <w:t>, genom kravet på att översiktsplanen ska vara aktuell</w:t>
      </w:r>
      <w:bookmarkEnd w:id="18"/>
      <w:r>
        <w:t>. Om kommunen inte fullgör detta ansvar, finns en risk för att kommunen i onödan begränsar hand</w:t>
      </w:r>
      <w:r>
        <w:softHyphen/>
        <w:t>lings</w:t>
      </w:r>
      <w:r>
        <w:softHyphen/>
        <w:t xml:space="preserve">utrymmet för andra aktörer. Detta genom att ange att mark och vatten ska användas på ett visst sätt – trots att dessa anspråk kanske inte längre är aktuella.  </w:t>
      </w:r>
    </w:p>
    <w:p w14:paraId="553BFB6E" w14:textId="77777777" w:rsidR="00DE7975" w:rsidRDefault="00DE7975" w:rsidP="00DE7975">
      <w:pPr>
        <w:pStyle w:val="Brdtextmedindrag"/>
      </w:pPr>
      <w:r>
        <w:t>Även om översiktsplanen inte är bindande kan den sägas utgöra ett förhandsbesked till kommuninvånare och andra om vilka allmänna intres</w:t>
      </w:r>
      <w:r>
        <w:softHyphen/>
        <w:t>sen som kommunen avser att prioritera i framtida mark</w:t>
      </w:r>
      <w:r>
        <w:softHyphen/>
        <w:t>användnings</w:t>
      </w:r>
      <w:r>
        <w:softHyphen/>
        <w:t>beslut, t.ex. beslut i ett bygglovsärende eller beslut att anta en detaljplan. Det finns således en risk för att andra aktörer i onödan avstår från att för</w:t>
      </w:r>
      <w:r>
        <w:softHyphen/>
        <w:t>foga över sin egendom på önskat sätt, om översiktsplanen inte är aktuell. På mot</w:t>
      </w:r>
      <w:r>
        <w:softHyphen/>
        <w:t>svarande sätt skulle planeringen av vägar, järn</w:t>
      </w:r>
      <w:r>
        <w:softHyphen/>
        <w:t>vägar och annan samhälls</w:t>
      </w:r>
      <w:r>
        <w:softHyphen/>
        <w:t>nyttig infra</w:t>
      </w:r>
      <w:r>
        <w:softHyphen/>
        <w:t>struk</w:t>
      </w:r>
      <w:r>
        <w:softHyphen/>
        <w:t>tur kunna försvåras. Brist på tydliga ställnings</w:t>
      </w:r>
      <w:r>
        <w:softHyphen/>
        <w:t>taganden om översikts</w:t>
      </w:r>
      <w:r>
        <w:softHyphen/>
        <w:t>planens aktualitet kan också medföra att andra myndigheter i stället tvingas bedöma om planen är aktuell, vilket riskerar att urholka kommun</w:t>
      </w:r>
      <w:r>
        <w:softHyphen/>
        <w:t xml:space="preserve">medlemmarnas möjlighet att påverka hur mark och vatten bör användas. </w:t>
      </w:r>
    </w:p>
    <w:p w14:paraId="79298A7E" w14:textId="645A0268" w:rsidR="00DE7975" w:rsidRDefault="00DE7975" w:rsidP="00DE7975">
      <w:pPr>
        <w:pStyle w:val="Brdtextmedindrag"/>
      </w:pPr>
      <w:r>
        <w:t>Regeringen anser att de motiv som anfördes i samband med införandet av kravet på att översikts</w:t>
      </w:r>
      <w:r>
        <w:softHyphen/>
        <w:t>planen ska aktualitetsprövas minst en gång per mandatperiod fortfarande är relevanta. Mot bakgrund av att det fortfarande finns brister i aktualitetsprövningen anser regeringen, även om utred</w:t>
      </w:r>
      <w:r>
        <w:softHyphen/>
        <w:t>ning</w:t>
      </w:r>
      <w:r w:rsidR="00E35391">
        <w:softHyphen/>
      </w:r>
      <w:r>
        <w:t>en inte fullt ut kunnat klarlägga omfattningen av dessa brister, att det är motiverat att vidta ytterligare åtgärder som främjar konti</w:t>
      </w:r>
      <w:r>
        <w:softHyphen/>
        <w:t>nui</w:t>
      </w:r>
      <w:r>
        <w:softHyphen/>
        <w:t>teten i över</w:t>
      </w:r>
      <w:r w:rsidR="00E35391">
        <w:softHyphen/>
      </w:r>
      <w:r>
        <w:t>sikts</w:t>
      </w:r>
      <w:r>
        <w:softHyphen/>
        <w:t>plane</w:t>
      </w:r>
      <w:r>
        <w:softHyphen/>
        <w:t xml:space="preserve">ringen. </w:t>
      </w:r>
    </w:p>
    <w:p w14:paraId="49B2F451" w14:textId="6C330ECB" w:rsidR="00DE7975" w:rsidRDefault="00DE7975" w:rsidP="00DE7975">
      <w:pPr>
        <w:pStyle w:val="Brdtextmedindrag"/>
      </w:pPr>
      <w:r>
        <w:t>I likhet med utredningen ser regeringen ett behov av en mer framåt</w:t>
      </w:r>
      <w:r>
        <w:softHyphen/>
        <w:t>syft</w:t>
      </w:r>
      <w:r>
        <w:softHyphen/>
        <w:t>ande aktualitetsprövning för att öka engagemanget och främja en kontinu</w:t>
      </w:r>
      <w:r>
        <w:softHyphen/>
        <w:t>erlig översiktsplanering i form av en s.k. planeringsstrategi. Att kommun</w:t>
      </w:r>
      <w:r>
        <w:softHyphen/>
        <w:t>fullmäktige antar en planeringsstrategi bör vara en förutsättning för att översiktsplanen ska anses vara aktuell (se avsnitt 5</w:t>
      </w:r>
      <w:r w:rsidRPr="00D32862">
        <w:t>.2</w:t>
      </w:r>
      <w:r>
        <w:t>). Eftersom en konti</w:t>
      </w:r>
      <w:r>
        <w:softHyphen/>
      </w:r>
      <w:r w:rsidRPr="00A93734">
        <w:rPr>
          <w:spacing w:val="-2"/>
        </w:rPr>
        <w:t>nuerlig översikts</w:t>
      </w:r>
      <w:r w:rsidRPr="00A93734">
        <w:rPr>
          <w:spacing w:val="-2"/>
        </w:rPr>
        <w:softHyphen/>
        <w:t>planering är en förutsättning för enkla och effektiva detalj</w:t>
      </w:r>
      <w:r w:rsidR="00E35391" w:rsidRPr="00A93734">
        <w:rPr>
          <w:spacing w:val="-2"/>
        </w:rPr>
        <w:softHyphen/>
      </w:r>
      <w:r>
        <w:t>plane</w:t>
      </w:r>
      <w:r>
        <w:softHyphen/>
        <w:t>processer, bör en följd av att kommunen inte håller planen aktuell vara att kommunen inte heller kan tillämpa det enklare standard</w:t>
      </w:r>
      <w:r>
        <w:softHyphen/>
        <w:t>förfarandet vid detaljplaneläggning m.m. (se avsnitt 5.</w:t>
      </w:r>
      <w:r w:rsidRPr="00D32862">
        <w:t>3</w:t>
      </w:r>
      <w:r>
        <w:t>). Regeringen anser således att utredningens förslag i huvudsak är ändamålsenligt ut</w:t>
      </w:r>
      <w:r>
        <w:softHyphen/>
        <w:t>formade.</w:t>
      </w:r>
    </w:p>
    <w:p w14:paraId="71539AAB" w14:textId="77777777" w:rsidR="00DE7975" w:rsidRDefault="00DE7975" w:rsidP="00DE7975">
      <w:pPr>
        <w:pStyle w:val="Brdtextmedindrag"/>
      </w:pPr>
      <w:r w:rsidRPr="00DC07C3">
        <w:t>Förslaget att kommunen ska anta en plane</w:t>
      </w:r>
      <w:r w:rsidRPr="00DC07C3">
        <w:softHyphen/>
        <w:t xml:space="preserve">ringsstrategi bygger delvis på erfarenheter från Danmark och Norge, där det finns krav på att kommunen ska anta en </w:t>
      </w:r>
      <w:r w:rsidRPr="00903C93">
        <w:t>planstrategi</w:t>
      </w:r>
      <w:r w:rsidRPr="00DC07C3">
        <w:t xml:space="preserve"> inom </w:t>
      </w:r>
      <w:r>
        <w:t xml:space="preserve">en </w:t>
      </w:r>
      <w:r w:rsidRPr="00DC07C3">
        <w:t>viss tid efter ett val. Avsikten är bl.a. att kommunen ska beskriva politiska målsättningar för den fysiska planer</w:t>
      </w:r>
      <w:r w:rsidRPr="00DC07C3">
        <w:softHyphen/>
        <w:t xml:space="preserve">ingen och ta ställning till om den gällande översiktsplanen helt eller delvis behöver </w:t>
      </w:r>
      <w:r w:rsidRPr="002B4FAF">
        <w:t>revideras. Införandet av kravet på planstrategi i Danmark anses ha genererat ett bredare politiskt engagemang.</w:t>
      </w:r>
      <w:r>
        <w:t xml:space="preserve"> I samband med en utvärde</w:t>
      </w:r>
      <w:r>
        <w:softHyphen/>
        <w:t>ring av den norska plan- och bygglagen 2018 har planstrategin ansetts vara ett viktigt dokument som kan bidra till att skapa ett välfungerande kom</w:t>
      </w:r>
      <w:r>
        <w:softHyphen/>
        <w:t xml:space="preserve">munalt plansystem, åtminstone om dokumentet blir tillräckligt förankrat inom kommunens politiska ledning och inom förvaltningen. </w:t>
      </w:r>
    </w:p>
    <w:p w14:paraId="2F618AC2" w14:textId="77777777" w:rsidR="00DE7975" w:rsidRDefault="00DE7975" w:rsidP="00DE7975">
      <w:pPr>
        <w:pStyle w:val="Brdtextmedindrag"/>
      </w:pPr>
      <w:r>
        <w:t xml:space="preserve">Några remissinstanser ifrågasätter termen planeringsstrategi, bl.a. </w:t>
      </w:r>
      <w:r w:rsidRPr="006844C2">
        <w:rPr>
          <w:i/>
        </w:rPr>
        <w:t>Riks</w:t>
      </w:r>
      <w:r>
        <w:rPr>
          <w:i/>
        </w:rPr>
        <w:softHyphen/>
      </w:r>
      <w:r w:rsidRPr="008B282A">
        <w:rPr>
          <w:i/>
          <w:spacing w:val="-2"/>
        </w:rPr>
        <w:t>anti</w:t>
      </w:r>
      <w:r w:rsidRPr="008B282A">
        <w:rPr>
          <w:i/>
          <w:spacing w:val="-2"/>
        </w:rPr>
        <w:softHyphen/>
        <w:t>kvarieämbetet</w:t>
      </w:r>
      <w:r w:rsidRPr="008B282A">
        <w:rPr>
          <w:spacing w:val="-2"/>
        </w:rPr>
        <w:t xml:space="preserve"> och </w:t>
      </w:r>
      <w:r w:rsidRPr="008B282A">
        <w:rPr>
          <w:i/>
          <w:spacing w:val="-2"/>
        </w:rPr>
        <w:t>Arvidsjaurs</w:t>
      </w:r>
      <w:r w:rsidRPr="008B282A">
        <w:rPr>
          <w:spacing w:val="-2"/>
        </w:rPr>
        <w:t xml:space="preserve"> och </w:t>
      </w:r>
      <w:r w:rsidRPr="008B282A">
        <w:rPr>
          <w:i/>
          <w:spacing w:val="-2"/>
        </w:rPr>
        <w:t>Härnösands kommuner</w:t>
      </w:r>
      <w:r w:rsidRPr="008B282A">
        <w:rPr>
          <w:spacing w:val="-2"/>
        </w:rPr>
        <w:t>. Reger</w:t>
      </w:r>
      <w:r w:rsidRPr="008B282A">
        <w:rPr>
          <w:spacing w:val="-2"/>
        </w:rPr>
        <w:softHyphen/>
        <w:t>ingen</w:t>
      </w:r>
      <w:r>
        <w:t xml:space="preserve"> anser dock att den före</w:t>
      </w:r>
      <w:r>
        <w:softHyphen/>
        <w:t>slagna benäm</w:t>
      </w:r>
      <w:r>
        <w:softHyphen/>
        <w:t>ningen kan godtas.</w:t>
      </w:r>
    </w:p>
    <w:p w14:paraId="4C14F909" w14:textId="77777777" w:rsidR="00DE7975" w:rsidRDefault="00DE7975" w:rsidP="00DE7975">
      <w:pPr>
        <w:pStyle w:val="Rubrik5utannumrering"/>
      </w:pPr>
      <w:r>
        <w:t>En planeringsstrategi kan leda till ett mer framåtsyftande arbetssätt</w:t>
      </w:r>
    </w:p>
    <w:p w14:paraId="5BA2AFD3" w14:textId="77777777" w:rsidR="00DE7975" w:rsidRDefault="00DE7975" w:rsidP="00DE7975">
      <w:pPr>
        <w:pStyle w:val="Brdtext"/>
      </w:pPr>
      <w:r>
        <w:t>Den nuvarande aktualitetsprövningen innebär att k</w:t>
      </w:r>
      <w:r w:rsidRPr="00ED0252">
        <w:t xml:space="preserve">ommunfullmäktige minst en gång under mandattiden </w:t>
      </w:r>
      <w:r>
        <w:t xml:space="preserve">ska </w:t>
      </w:r>
      <w:r w:rsidRPr="00ED0252">
        <w:t xml:space="preserve">pröva om översiktsplanen är aktuell i förhållande till </w:t>
      </w:r>
      <w:r>
        <w:t>vissa krav. Det närmare innehållet i eller underlaget för fullmäktiges ställningstagande har inte reglerats för att formerna ska kunna anpassas till kommunens förutsättningar och behov. Samtidigt har pröv</w:t>
      </w:r>
      <w:r>
        <w:softHyphen/>
        <w:t xml:space="preserve">ningen i många fall närmast fått karaktären av en </w:t>
      </w:r>
      <w:r w:rsidRPr="008B7158">
        <w:t>revision</w:t>
      </w:r>
      <w:r>
        <w:t xml:space="preserve">. Den nuvarande aktualitetsprövningen speglar således inte det framåtsyftande synsätt som behövs för att främja en kontinuerlig översiktsplanering. </w:t>
      </w:r>
    </w:p>
    <w:p w14:paraId="0B401E87" w14:textId="77777777" w:rsidR="00DE7975" w:rsidRDefault="00DE7975" w:rsidP="00DE7975">
      <w:pPr>
        <w:pStyle w:val="Brdtextmedindrag"/>
      </w:pPr>
      <w:r>
        <w:t>Förslaget att ersätta aktualitetsprövningen med ett krav på att kommun</w:t>
      </w:r>
      <w:r>
        <w:softHyphen/>
        <w:t>fullmäktige varje mandatperiod ska anta en planeringsstrategi syftar till att främja kontinuiteten i översiktsplaneringen genom att öka intresset och engagemanget för sådan planering inom kommunen. Avsikten är att plane</w:t>
      </w:r>
      <w:r>
        <w:softHyphen/>
        <w:t>ringsstrategin ska bli mer framåtsyftande jämfört med aktua</w:t>
      </w:r>
      <w:r>
        <w:softHyphen/>
        <w:t>litets</w:t>
      </w:r>
      <w:r>
        <w:softHyphen/>
        <w:t>pröv</w:t>
      </w:r>
      <w:r>
        <w:softHyphen/>
        <w:t>ningen</w:t>
      </w:r>
      <w:bookmarkStart w:id="19" w:name="_Hlk7000936"/>
      <w:r>
        <w:t>, där frågan om kommunens fortsatta arbete med över</w:t>
      </w:r>
      <w:r>
        <w:softHyphen/>
        <w:t>sikts</w:t>
      </w:r>
      <w:r>
        <w:softHyphen/>
        <w:t>plane</w:t>
      </w:r>
      <w:r>
        <w:softHyphen/>
        <w:t xml:space="preserve">ringen bör stå i centrum. </w:t>
      </w:r>
      <w:bookmarkEnd w:id="19"/>
      <w:r>
        <w:t>I PBL bör även preciseras vilka moment som ska ingå i den prövning som ska göras i planeringsstrategin. Regeringen anser att fullmäktige behöver dels ta ställ</w:t>
      </w:r>
      <w:r>
        <w:softHyphen/>
        <w:t>ning till ändrade planerings</w:t>
      </w:r>
      <w:r>
        <w:softHyphen/>
        <w:t>förut</w:t>
      </w:r>
      <w:r>
        <w:softHyphen/>
        <w:t>sättningar av betydelse för över</w:t>
      </w:r>
      <w:r>
        <w:softHyphen/>
        <w:t>sikts</w:t>
      </w:r>
      <w:r>
        <w:softHyphen/>
        <w:t>planens aktualitet och kommunens fortsatta arbete med översikts</w:t>
      </w:r>
      <w:r>
        <w:softHyphen/>
        <w:t>planeringen, dels bedöma i vilken utsträck</w:t>
      </w:r>
      <w:r>
        <w:softHyphen/>
        <w:t>ning över</w:t>
      </w:r>
      <w:r>
        <w:softHyphen/>
        <w:t>siktsplanen är aktuell.</w:t>
      </w:r>
    </w:p>
    <w:p w14:paraId="35DFD199" w14:textId="77777777" w:rsidR="00DE7975" w:rsidRDefault="00DE7975" w:rsidP="00DE7975">
      <w:pPr>
        <w:pStyle w:val="Rubrik5utannumrering"/>
      </w:pPr>
      <w:r>
        <w:t xml:space="preserve">Kommunens fortsatta arbete med översiktsplaneringen </w:t>
      </w:r>
    </w:p>
    <w:p w14:paraId="6678A908" w14:textId="77777777" w:rsidR="00DE7975" w:rsidRDefault="00DE7975" w:rsidP="00DE7975">
      <w:pPr>
        <w:pStyle w:val="Brdtext"/>
      </w:pPr>
      <w:r>
        <w:t>Kommunfullmäktige bör i planeringsstrategin ta ställning till kommunens fortsatta arbete med översiktsplaneringen. Avsikten är att fullmäktige i strategin ska redogöra för sin syn på behovet av översiktsplanering som kommunen bör inleda eller fortsätta med i syfte att skapa förutsätt</w:t>
      </w:r>
      <w:r>
        <w:softHyphen/>
        <w:t xml:space="preserve">ningar för en önskad utveckling. Strategin blir därmed ett verktyg för politisk prioritering av olika planeringsuppgifter. </w:t>
      </w:r>
    </w:p>
    <w:p w14:paraId="3DF97890" w14:textId="77777777" w:rsidR="00DE7975" w:rsidRDefault="00DE7975" w:rsidP="00DE7975">
      <w:pPr>
        <w:pStyle w:val="Brdtextmedindrag"/>
      </w:pPr>
      <w:r>
        <w:t>Ställningstagandet kan exempelvis handla om att fullmäktige anser att</w:t>
      </w:r>
    </w:p>
    <w:p w14:paraId="2693124B" w14:textId="77777777" w:rsidR="00DE7975" w:rsidRDefault="00DE7975" w:rsidP="00DE7975">
      <w:pPr>
        <w:pStyle w:val="Strecklista"/>
      </w:pPr>
      <w:r>
        <w:t>översikts</w:t>
      </w:r>
      <w:r>
        <w:softHyphen/>
        <w:t>planen be</w:t>
      </w:r>
      <w:r>
        <w:softHyphen/>
        <w:t>höver preciseras i vissa avseenden, exempelvis att en s.k. fördjup</w:t>
      </w:r>
      <w:r>
        <w:softHyphen/>
        <w:t xml:space="preserve">ning av </w:t>
      </w:r>
      <w:r>
        <w:softHyphen/>
        <w:t>planen bör tas fram för en viss tätort eller stads</w:t>
      </w:r>
      <w:r>
        <w:softHyphen/>
        <w:t>del i syfte att möjlig</w:t>
      </w:r>
      <w:r>
        <w:softHyphen/>
        <w:t xml:space="preserve">göra ett större omvandlingsprojekt, </w:t>
      </w:r>
      <w:bookmarkStart w:id="20" w:name="_Hlk6150287"/>
    </w:p>
    <w:p w14:paraId="733182E3" w14:textId="77777777" w:rsidR="00DE7975" w:rsidRDefault="00DE7975" w:rsidP="00DE7975">
      <w:pPr>
        <w:pStyle w:val="Strecklista"/>
      </w:pPr>
      <w:r>
        <w:t>den befintliga planen behöver kompletteras med överväganden i för</w:t>
      </w:r>
      <w:r>
        <w:softHyphen/>
        <w:t>hållan</w:t>
      </w:r>
      <w:r>
        <w:softHyphen/>
        <w:t>de till ett visst allmänt intresse, t.ex. vindkraft, strandskydd, grön</w:t>
      </w:r>
      <w:r>
        <w:softHyphen/>
      </w:r>
      <w:r w:rsidRPr="002E3C81">
        <w:rPr>
          <w:spacing w:val="-2"/>
        </w:rPr>
        <w:t>områden, utbyggnad av kom</w:t>
      </w:r>
      <w:r w:rsidRPr="002E3C81">
        <w:rPr>
          <w:spacing w:val="-2"/>
        </w:rPr>
        <w:softHyphen/>
        <w:t>mu</w:t>
      </w:r>
      <w:r w:rsidRPr="002E3C81">
        <w:rPr>
          <w:spacing w:val="-2"/>
        </w:rPr>
        <w:softHyphen/>
        <w:t>nika</w:t>
      </w:r>
      <w:r w:rsidRPr="002E3C81">
        <w:rPr>
          <w:spacing w:val="-2"/>
        </w:rPr>
        <w:softHyphen/>
        <w:t>tions</w:t>
      </w:r>
      <w:r w:rsidRPr="002E3C81">
        <w:rPr>
          <w:spacing w:val="-2"/>
        </w:rPr>
        <w:softHyphen/>
        <w:t xml:space="preserve">leder, kulturmiljöfrågor, </w:t>
      </w:r>
      <w:r w:rsidRPr="0079606F">
        <w:rPr>
          <w:spacing w:val="-2"/>
        </w:rPr>
        <w:t>miljö</w:t>
      </w:r>
      <w:r w:rsidRPr="0079606F">
        <w:rPr>
          <w:spacing w:val="-2"/>
        </w:rPr>
        <w:softHyphen/>
        <w:t>k</w:t>
      </w:r>
      <w:r w:rsidRPr="0079606F">
        <w:rPr>
          <w:spacing w:val="-2"/>
        </w:rPr>
        <w:softHyphen/>
      </w:r>
      <w:r w:rsidRPr="0079606F">
        <w:rPr>
          <w:spacing w:val="-2"/>
        </w:rPr>
        <w:softHyphen/>
        <w:t>valitetsmål, vatten</w:t>
      </w:r>
      <w:r w:rsidRPr="0079606F">
        <w:rPr>
          <w:spacing w:val="-2"/>
        </w:rPr>
        <w:softHyphen/>
        <w:t>kraft, bostadsförsörjning och områden för jord</w:t>
      </w:r>
      <w:r w:rsidRPr="0079606F">
        <w:rPr>
          <w:spacing w:val="-2"/>
        </w:rPr>
        <w:softHyphen/>
      </w:r>
      <w:r>
        <w:rPr>
          <w:spacing w:val="-2"/>
        </w:rPr>
        <w:softHyphen/>
      </w:r>
      <w:r>
        <w:softHyphen/>
        <w:t>bruk</w:t>
      </w:r>
      <w:r>
        <w:softHyphen/>
        <w:t xml:space="preserve">et och öppna landskap (jfr prop. 2006/07:122 s. 39 f.), </w:t>
      </w:r>
    </w:p>
    <w:p w14:paraId="4D772EC8" w14:textId="77777777" w:rsidR="00DE7975" w:rsidRDefault="00DE7975" w:rsidP="00DE7975">
      <w:pPr>
        <w:pStyle w:val="Strecklista"/>
      </w:pPr>
      <w:r>
        <w:t>en tidigare beslu</w:t>
      </w:r>
      <w:r>
        <w:softHyphen/>
        <w:t>tad plane</w:t>
      </w:r>
      <w:r>
        <w:softHyphen/>
        <w:t>rings</w:t>
      </w:r>
      <w:r>
        <w:softHyphen/>
        <w:t xml:space="preserve">inriktning bör ses över eller överges, eller </w:t>
      </w:r>
    </w:p>
    <w:p w14:paraId="704A9348" w14:textId="77777777" w:rsidR="00DE7975" w:rsidRDefault="00DE7975" w:rsidP="00DE7975">
      <w:pPr>
        <w:pStyle w:val="Strecklista"/>
      </w:pPr>
      <w:r w:rsidRPr="00C93A90">
        <w:t>arbete bör inledas med att se över den kommun</w:t>
      </w:r>
      <w:r w:rsidRPr="00C93A90">
        <w:softHyphen/>
        <w:t>omfattande översikts</w:t>
      </w:r>
      <w:r>
        <w:softHyphen/>
      </w:r>
      <w:r w:rsidRPr="00C93A90">
        <w:t xml:space="preserve">planen eller att det inte finns något </w:t>
      </w:r>
      <w:r>
        <w:t xml:space="preserve">sådant </w:t>
      </w:r>
      <w:r w:rsidRPr="00C93A90">
        <w:t>behov.</w:t>
      </w:r>
      <w:r>
        <w:t xml:space="preserve"> </w:t>
      </w:r>
    </w:p>
    <w:p w14:paraId="78012F2F" w14:textId="23A15D25" w:rsidR="00DE7975" w:rsidRDefault="00DE7975" w:rsidP="00DE7975">
      <w:pPr>
        <w:pStyle w:val="Brdtextefterstrecklista"/>
      </w:pPr>
      <w:r>
        <w:t>Ställningstagandet bör avse åt</w:t>
      </w:r>
      <w:r>
        <w:softHyphen/>
        <w:t>gär</w:t>
      </w:r>
      <w:r>
        <w:softHyphen/>
        <w:t xml:space="preserve">der som </w:t>
      </w:r>
      <w:r w:rsidR="00382FB4">
        <w:t xml:space="preserve">enligt kommunen </w:t>
      </w:r>
      <w:r w:rsidR="00E35391">
        <w:t>bör</w:t>
      </w:r>
      <w:r>
        <w:t xml:space="preserve"> inledas eller vidtas under den aktuella eller den efter</w:t>
      </w:r>
      <w:r>
        <w:softHyphen/>
        <w:t>följande mandatperioden</w:t>
      </w:r>
      <w:bookmarkEnd w:id="20"/>
      <w:r>
        <w:t xml:space="preserve">. </w:t>
      </w:r>
    </w:p>
    <w:p w14:paraId="607C0BFE" w14:textId="6C4B5947" w:rsidR="00DE7975" w:rsidRDefault="00DE7975" w:rsidP="00DE7975">
      <w:pPr>
        <w:pStyle w:val="Brdtextmedindrag"/>
      </w:pPr>
      <w:r>
        <w:t>Planeringsstrategin medför inte att översiktsplanen ändras. Det finns inte heller något krav på att fullmäktige i strategin ska lägga fast mål eller en viss planeringsinriktning. Det finns alltså inget krav på att kommun</w:t>
      </w:r>
      <w:r>
        <w:softHyphen/>
        <w:t>full</w:t>
      </w:r>
      <w:r>
        <w:softHyphen/>
        <w:t>mäk</w:t>
      </w:r>
      <w:r>
        <w:softHyphen/>
        <w:t xml:space="preserve">tige ska ange </w:t>
      </w:r>
      <w:r w:rsidRPr="008B282A">
        <w:t>hur</w:t>
      </w:r>
      <w:r>
        <w:t xml:space="preserve"> arbetet ska bedrivas i strategin. </w:t>
      </w:r>
      <w:r w:rsidR="00BF1C07">
        <w:t xml:space="preserve">Sammantaget </w:t>
      </w:r>
      <w:r w:rsidR="00474EF9">
        <w:t>ger detta</w:t>
      </w:r>
      <w:r w:rsidR="00BF1C07">
        <w:t xml:space="preserve"> </w:t>
      </w:r>
      <w:r>
        <w:t>förut</w:t>
      </w:r>
      <w:r>
        <w:softHyphen/>
        <w:t>sätt</w:t>
      </w:r>
      <w:r>
        <w:softHyphen/>
        <w:t xml:space="preserve">ningar för att ställningstagandet kan hållas kortfattat. </w:t>
      </w:r>
    </w:p>
    <w:p w14:paraId="11E4FB19" w14:textId="77777777" w:rsidR="00DE7975" w:rsidRDefault="00DE7975" w:rsidP="00DE7975">
      <w:pPr>
        <w:pStyle w:val="Rubrik5utannumrering"/>
      </w:pPr>
      <w:r>
        <w:t>I vilken utsträckning översiktsplanen är aktuell</w:t>
      </w:r>
    </w:p>
    <w:p w14:paraId="1881B02C" w14:textId="77777777" w:rsidR="00DE7975" w:rsidRDefault="00DE7975" w:rsidP="00DE7975">
      <w:pPr>
        <w:pStyle w:val="Brdtext"/>
      </w:pPr>
      <w:r w:rsidRPr="00062949">
        <w:t xml:space="preserve">Regeringen anser att planeringsstrategin </w:t>
      </w:r>
      <w:r>
        <w:t xml:space="preserve">bör </w:t>
      </w:r>
      <w:r w:rsidRPr="00062949">
        <w:t xml:space="preserve">inkludera </w:t>
      </w:r>
      <w:r>
        <w:t>kommunfullmäk</w:t>
      </w:r>
      <w:r>
        <w:softHyphen/>
        <w:t>tiges</w:t>
      </w:r>
      <w:r w:rsidRPr="00062949">
        <w:t xml:space="preserve"> </w:t>
      </w:r>
      <w:r>
        <w:t xml:space="preserve">bedömning av </w:t>
      </w:r>
      <w:r w:rsidRPr="00062949">
        <w:t>översiktsplanens aktualitet.</w:t>
      </w:r>
      <w:r>
        <w:t xml:space="preserve"> Det innebär liksom i dag att fullmäktige bl.a. ska bedöma om planens intentioner fortfarande är giltiga (prop. 1994/95:230 s. 115). Till skillnad från utredningen anser regeringen att prövningen även i fortsättningen bör avse att översikts</w:t>
      </w:r>
      <w:r>
        <w:softHyphen/>
        <w:t xml:space="preserve">planen ger vägledning i förhållande till de krav som anges i nuvarande 3 kap. 5 § PBL, för att det ska vara tydligt för kommunen vilka moment som ska ingå i bedömningen (se prop. 2009/10:170 del 1 s. 190). </w:t>
      </w:r>
    </w:p>
    <w:p w14:paraId="42504367" w14:textId="77777777" w:rsidR="00DE7975" w:rsidRDefault="00DE7975" w:rsidP="00DE7975">
      <w:pPr>
        <w:pStyle w:val="Brdtextmedindrag"/>
      </w:pPr>
      <w:r>
        <w:t>Det är översiktsplanen i dess helhet som ska bedömas, dvs. även för</w:t>
      </w:r>
      <w:r>
        <w:softHyphen/>
        <w:t>djupningar och tillägg till planen. Inte heller en bedömning i fråga om översiktsplanens aktualitet innebär att översikts</w:t>
      </w:r>
      <w:r>
        <w:softHyphen/>
        <w:t>planen ändras.</w:t>
      </w:r>
    </w:p>
    <w:p w14:paraId="1C36A1D5" w14:textId="77777777" w:rsidR="00DE7975" w:rsidRDefault="00DE7975" w:rsidP="00DE7975">
      <w:pPr>
        <w:pStyle w:val="Brdtextmedindrag"/>
      </w:pPr>
      <w:r>
        <w:t>Regeringen anser, i likhet med utredningen, att översiktsplanen mycket väl kan vara delvis aktuell. Ett mer nyanserat synsätt när det gäller planens aktualitet bör leda till att det blir lättare för kommunen att bestämma att delar av planen behöver ses över. Att översiktsplanen inte är aktuell i alla avseenden bör dock inte tolkas som att planen förlorar sin väg</w:t>
      </w:r>
      <w:r>
        <w:softHyphen/>
        <w:t>ledande funktion i övrigt. Exempelvis kan översiktsplanens inrikt</w:t>
      </w:r>
      <w:r>
        <w:softHyphen/>
        <w:t>ning för hur ett visst geografiskt område bör utvecklas eller ett ställningstagande för hur ett visst allmänt intresse bör bedömas ha upphört att vara aktuellt, sam</w:t>
      </w:r>
      <w:r>
        <w:softHyphen/>
        <w:t>tidigt som planen i övrigt är aktuell. Ett ställningstagande om att kom</w:t>
      </w:r>
      <w:r>
        <w:softHyphen/>
        <w:t>mu</w:t>
      </w:r>
      <w:r>
        <w:softHyphen/>
        <w:t>nen helt eller delvis bör ta fram en ny översiktsplan bör enligt rege</w:t>
      </w:r>
      <w:r>
        <w:softHyphen/>
        <w:t>ringens uppfattning inte heller nödvändigtvis leda till slutsatsen att den gällande planen inte längre är aktuell. Det kan förekomma att den gällande över</w:t>
      </w:r>
      <w:r>
        <w:softHyphen/>
        <w:t>siktsplanen fortfarande är aktuell samtidigt som kommunen tar initiativ för att pröva andra planeringsinriktningar inom ramen för en översikts</w:t>
      </w:r>
      <w:r>
        <w:softHyphen/>
        <w:t>plane</w:t>
      </w:r>
      <w:r>
        <w:softHyphen/>
        <w:t xml:space="preserve">process. </w:t>
      </w:r>
    </w:p>
    <w:p w14:paraId="76EB32EE" w14:textId="12DFE9F1" w:rsidR="00DE7975" w:rsidRDefault="00DE7975" w:rsidP="00DE7975">
      <w:pPr>
        <w:pStyle w:val="Brdtextmedindrag"/>
      </w:pPr>
      <w:r>
        <w:t>Om kommunen bedömer att översiktsplanen i en viss del inte längre är aktuell, medför detta att kommunens ställningstaganden i översiktsplanen förlorar sin väg</w:t>
      </w:r>
      <w:r>
        <w:softHyphen/>
        <w:t xml:space="preserve">ledande funktion i den delen. Konsekvensen av detta kan bli att den myndighet eller domstol som ska tillämpa översiktsplanen inte får något stöd </w:t>
      </w:r>
      <w:r w:rsidR="000C2D7D">
        <w:t xml:space="preserve">av </w:t>
      </w:r>
      <w:r>
        <w:t>planen när det gäller hur en viss bedömning bör utfalla, exempelvis om vad som utgör en lämplig användning av mark och vatten. Myndig</w:t>
      </w:r>
      <w:r>
        <w:softHyphen/>
        <w:t>heten kan därmed behöva göra en bredare prövning av förutsätt</w:t>
      </w:r>
      <w:r>
        <w:softHyphen/>
        <w:t>ningarna på platsen, vilket kan kräva ett mer omfattande underlag i sam</w:t>
      </w:r>
      <w:r>
        <w:softHyphen/>
        <w:t>band med efterföljande planering och prövningar. Även om kommunen förklarar att översiktsplanen i en viss del inte längre är aktuell, kan planen ändå fungera som ett viktigt beslutsunderlag genom att den kan innehålla information om planerings</w:t>
      </w:r>
      <w:r>
        <w:softHyphen/>
        <w:t>förutsättningarna. Dessutom kan länsstyrelsens gransknings</w:t>
      </w:r>
      <w:r>
        <w:softHyphen/>
        <w:t>yttrande inne</w:t>
      </w:r>
      <w:r>
        <w:softHyphen/>
        <w:t>hålla värdefull information om hur vissa frågor bör bedömas i ett visst område, även om kommunen har bedömt att över</w:t>
      </w:r>
      <w:r>
        <w:softHyphen/>
        <w:t>siktsplanens ställ</w:t>
      </w:r>
      <w:r>
        <w:softHyphen/>
        <w:t>nings</w:t>
      </w:r>
      <w:r>
        <w:softHyphen/>
        <w:t>taganden för det berörda områ</w:t>
      </w:r>
      <w:r>
        <w:softHyphen/>
        <w:t xml:space="preserve">det inte längre är aktuella. </w:t>
      </w:r>
    </w:p>
    <w:p w14:paraId="380DCA66" w14:textId="77777777" w:rsidR="00DE7975" w:rsidRDefault="00DE7975" w:rsidP="00DE7975">
      <w:pPr>
        <w:pStyle w:val="Brdtextmedindrag"/>
      </w:pPr>
      <w:r>
        <w:t>Det bör vara sällsynt att kommunfullmäktige vid sin bedömning av översiktsplanens aktualitet kom</w:t>
      </w:r>
      <w:r>
        <w:softHyphen/>
        <w:t>mer till slut</w:t>
      </w:r>
      <w:r>
        <w:softHyphen/>
        <w:t xml:space="preserve">satsen att den gällande </w:t>
      </w:r>
      <w:r>
        <w:softHyphen/>
        <w:t xml:space="preserve">planen inte i någon del är aktuell. Om fullmäktige finner att planen i ett visst avseende inte längre är aktuell, bör det ofta finnas skäl för fullmäktige att inleda en översyn av planen i detta avseende (jfr prop. 1994/95:230 s. 67). </w:t>
      </w:r>
    </w:p>
    <w:p w14:paraId="041A814D" w14:textId="77777777" w:rsidR="00DE7975" w:rsidRDefault="00DE7975" w:rsidP="00DE7975">
      <w:pPr>
        <w:pStyle w:val="Brdtextmedindrag"/>
      </w:pPr>
      <w:r>
        <w:t>Formerna för hur kommunen ska redovisa att översikts</w:t>
      </w:r>
      <w:r>
        <w:softHyphen/>
        <w:t>planen inte längre är aktuell i ett visst avseende kommer att behöva anpassas från fall till fall, beroende på vad bedömningen avser. I vissa fall bör det att vara förhållan</w:t>
      </w:r>
      <w:r>
        <w:softHyphen/>
        <w:t>devis enkelt att beskriva bedömningen i planer</w:t>
      </w:r>
      <w:r>
        <w:softHyphen/>
        <w:t>ings</w:t>
      </w:r>
      <w:r>
        <w:softHyphen/>
        <w:t>strategin genom att hänvisa till en viss text i översikts</w:t>
      </w:r>
      <w:r>
        <w:softHyphen/>
        <w:t>planen. I andra fall kan fullmäktiges bedömning av planens aktualitet behöva preciseras med hjälp av en eller flera kartor. Eftersom även andra myndig</w:t>
      </w:r>
      <w:r>
        <w:softHyphen/>
        <w:t>heter och enskilda behöver förstå i vilka avseenden som översiktsplanen inte längre är aktuell är det viktigt att kommunens bedömning blir tydlig.</w:t>
      </w:r>
    </w:p>
    <w:p w14:paraId="07DF1D13" w14:textId="21ACF52D" w:rsidR="00DE7975" w:rsidRDefault="00DE7975" w:rsidP="00DE7975">
      <w:pPr>
        <w:pStyle w:val="Brdtextmedindrag"/>
      </w:pPr>
      <w:r>
        <w:t xml:space="preserve">Som </w:t>
      </w:r>
      <w:r w:rsidRPr="00BB12E8">
        <w:rPr>
          <w:i/>
        </w:rPr>
        <w:t>Boverket</w:t>
      </w:r>
      <w:r>
        <w:t xml:space="preserve"> framhåller kan även handläggningen av bygglov påverkas om översiktsplanen inte är aktuell. När byggnadsnämnden ska pröva en an</w:t>
      </w:r>
      <w:r>
        <w:softHyphen/>
        <w:t xml:space="preserve">sökan om bygglov eller förhandsbesked för en åtgärd som ska vidtas utanför detaljplanelagt område, är det första steget </w:t>
      </w:r>
      <w:r w:rsidR="00790987">
        <w:t xml:space="preserve">vanligtvis </w:t>
      </w:r>
      <w:r>
        <w:t>att gå igenom översiktsplanen för att där se vilka bedömningar som gjorts i fråga om de allmänna intressena i 2 kap. PBL. Översiktsplanen ligger alltså ofta till grund för lämplighets</w:t>
      </w:r>
      <w:r>
        <w:softHyphen/>
        <w:t>prövningen. Därför kommer det att försvåra hand</w:t>
      </w:r>
      <w:r>
        <w:softHyphen/>
        <w:t>läggningen av sådana bygglov och förhandsbesked, om översikts</w:t>
      </w:r>
      <w:r>
        <w:softHyphen/>
        <w:t>planen upphör att vara aktuell. Det är således ange</w:t>
      </w:r>
      <w:r>
        <w:softHyphen/>
        <w:t xml:space="preserve">läget att kommunen snarast tar de initiativ som behövs för att översiktsplanen ska vara aktuell. </w:t>
      </w:r>
    </w:p>
    <w:p w14:paraId="156B1AED" w14:textId="77777777" w:rsidR="00DE7975" w:rsidRDefault="00DE7975" w:rsidP="00DE7975">
      <w:pPr>
        <w:pStyle w:val="Rubrik5utannumrering"/>
      </w:pPr>
      <w:r>
        <w:t>Ä</w:t>
      </w:r>
      <w:r w:rsidRPr="00D04F56">
        <w:t>ndrade planeringsförutsättningar av betydelse för översiktsplanens aktualitet</w:t>
      </w:r>
    </w:p>
    <w:p w14:paraId="48F4B257" w14:textId="4F573A18" w:rsidR="00DE7975" w:rsidRDefault="00DE7975" w:rsidP="00DE7975">
      <w:pPr>
        <w:pStyle w:val="Brdtext"/>
      </w:pPr>
      <w:r w:rsidRPr="008B282A">
        <w:rPr>
          <w:spacing w:val="-2"/>
        </w:rPr>
        <w:t>Nya planeringsförutsättningar som tillkommer efter att översiktsplanen har</w:t>
      </w:r>
      <w:r>
        <w:t xml:space="preserve"> antagits kan ha betydelse för de ställningstaganden som har gjorts i planen och därmed också för bedömningen av planens aktuali</w:t>
      </w:r>
      <w:r>
        <w:softHyphen/>
        <w:t xml:space="preserve">tet. </w:t>
      </w:r>
      <w:bookmarkStart w:id="21" w:name="_Hlk6149893"/>
      <w:r>
        <w:t>Exempel</w:t>
      </w:r>
      <w:r>
        <w:softHyphen/>
        <w:t>vis kan det framkomma att ett område som enligt översikts</w:t>
      </w:r>
      <w:r>
        <w:softHyphen/>
        <w:t xml:space="preserve">planen </w:t>
      </w:r>
      <w:r w:rsidR="00790987">
        <w:t xml:space="preserve">har </w:t>
      </w:r>
      <w:r>
        <w:t>bedömts vara lämpligt för bebyggelse visar sig vara olämpligt för detta ändamål till följd av nya kunskaper om risken för över</w:t>
      </w:r>
      <w:r>
        <w:softHyphen/>
        <w:t>sväm</w:t>
      </w:r>
      <w:r>
        <w:softHyphen/>
        <w:t>ning eller förekomsten av mark</w:t>
      </w:r>
      <w:r>
        <w:softHyphen/>
        <w:t xml:space="preserve">föroreningar. </w:t>
      </w:r>
      <w:bookmarkEnd w:id="21"/>
    </w:p>
    <w:p w14:paraId="6E6A8EF1" w14:textId="77777777" w:rsidR="00DE7975" w:rsidRDefault="00DE7975" w:rsidP="00DE7975">
      <w:pPr>
        <w:pStyle w:val="Brdtextmedindrag"/>
      </w:pPr>
      <w:r>
        <w:t>L</w:t>
      </w:r>
      <w:r w:rsidRPr="00DF6039">
        <w:t xml:space="preserve">änsstyrelsen ska minst en gång under </w:t>
      </w:r>
      <w:r>
        <w:t>mandatperioden</w:t>
      </w:r>
      <w:r w:rsidRPr="00DF6039">
        <w:t xml:space="preserve"> redovisa sina synpunkter i fråga om sådana statliga och mellankommunala intressen som kan ha betydelse för översiktsplanens aktualitet</w:t>
      </w:r>
      <w:r>
        <w:t xml:space="preserve"> (se nuvarande 3 kap. 28 § PBL)</w:t>
      </w:r>
      <w:r w:rsidRPr="00DF6039">
        <w:t>.</w:t>
      </w:r>
      <w:r>
        <w:t xml:space="preserve"> Detta underlag</w:t>
      </w:r>
      <w:r w:rsidRPr="00DF6039">
        <w:t xml:space="preserve"> </w:t>
      </w:r>
      <w:r>
        <w:t>kan leda till att planeringsförutsättningarna för över</w:t>
      </w:r>
      <w:r>
        <w:softHyphen/>
        <w:t xml:space="preserve">siktsplanen förändras. </w:t>
      </w:r>
    </w:p>
    <w:p w14:paraId="08FA9D81" w14:textId="77777777" w:rsidR="00DE7975" w:rsidRDefault="00DE7975" w:rsidP="00DE7975">
      <w:pPr>
        <w:pStyle w:val="Brdtextmedindrag"/>
      </w:pPr>
      <w:r>
        <w:t>Regeringen anser, i likhet med utredningen, att kommunfullmäktige i planeringsstrategin behöver ta ställning till sådana ändrade planerings</w:t>
      </w:r>
      <w:r>
        <w:softHyphen/>
        <w:t>förutsätt</w:t>
      </w:r>
      <w:r>
        <w:softHyphen/>
        <w:t xml:space="preserve">ningar som kan ha betydelse för översiktsplanens aktualitet. </w:t>
      </w:r>
      <w:bookmarkStart w:id="22" w:name="_Hlk6150065"/>
      <w:r>
        <w:t xml:space="preserve">Om länsstyrelsen tillhandahåller ett planeringsunderlag som har betydelse för kommunens översiktsplanering, bör kommunen redogöra för om och hur underlaget har beaktats vid sin bedömning av översiktsplanens aktualitet. </w:t>
      </w:r>
      <w:bookmarkEnd w:id="22"/>
      <w:r>
        <w:t>En sådan redogörelse kan nämligen ha betydelse för dialogen mellan staten och kommunen när det gäller förutsättningarna för efter</w:t>
      </w:r>
      <w:r>
        <w:softHyphen/>
        <w:t>följande planer</w:t>
      </w:r>
      <w:r>
        <w:softHyphen/>
        <w:t>ing. Det gäller exempelvis om kommunen anser att över</w:t>
      </w:r>
      <w:r>
        <w:softHyphen/>
        <w:t>siktsplanens inriktning bör ligga fast, trots att de för</w:t>
      </w:r>
      <w:r>
        <w:softHyphen/>
        <w:t>ändrade planerings</w:t>
      </w:r>
      <w:r>
        <w:softHyphen/>
        <w:t>förutsätt</w:t>
      </w:r>
      <w:r>
        <w:softHyphen/>
        <w:t>ning</w:t>
      </w:r>
      <w:r>
        <w:softHyphen/>
        <w:t>arna innebär att inriktningen står i konflikt med de s.k. ingripandegrunderna som läns</w:t>
      </w:r>
      <w:r>
        <w:softHyphen/>
        <w:t xml:space="preserve">styrelsen har tillsyn över (se 11 kap. 10 och 11 §§ PBL). </w:t>
      </w:r>
    </w:p>
    <w:p w14:paraId="11790B59" w14:textId="77777777" w:rsidR="00DE7975" w:rsidRDefault="00DE7975" w:rsidP="00DE7975">
      <w:pPr>
        <w:pStyle w:val="Rubrik5utannumrering"/>
      </w:pPr>
      <w:bookmarkStart w:id="23" w:name="_Hlk12446181"/>
      <w:r>
        <w:t>Uppföljningen bör även i fortsättningen vara ett led i kommunfullmäktiges bedömning av om översiktsplanen är aktuell</w:t>
      </w:r>
    </w:p>
    <w:bookmarkEnd w:id="23"/>
    <w:p w14:paraId="6BB5129F" w14:textId="77777777" w:rsidR="00DE7975" w:rsidRDefault="00DE7975" w:rsidP="00DE7975">
      <w:pPr>
        <w:pStyle w:val="Brdtext"/>
      </w:pPr>
      <w:r>
        <w:t>I samband med att kravet på aktualitetsprövning infördes framhölls att ett natur</w:t>
      </w:r>
      <w:r>
        <w:softHyphen/>
        <w:t>ligt led i den kontinuerliga översiktsplaneringen är att löpande följa upp och utvärdera översiktsplanens effekter i olika avseenden. I en sådan upp</w:t>
      </w:r>
      <w:r>
        <w:softHyphen/>
        <w:t>följ</w:t>
      </w:r>
      <w:r>
        <w:softHyphen/>
        <w:t>ning ingår t.ex. att utvärdera översiktsplanens värde som styr</w:t>
      </w:r>
      <w:r>
        <w:softHyphen/>
        <w:t>instru</w:t>
      </w:r>
      <w:r>
        <w:softHyphen/>
        <w:t>ment för efterföljande detaljplanering och bygglov, liksom att följa upp och analysera statliga myndigheters beslut. Det är naturligt att sådana upp</w:t>
      </w:r>
      <w:r>
        <w:softHyphen/>
        <w:t>följningar tillsammans med analyser av nya förutsättningar regel</w:t>
      </w:r>
      <w:r>
        <w:softHyphen/>
        <w:t xml:space="preserve">bundet ställs samman och kontinuerligt tas upp till politisk diskussion i lämpliga former (prop. 1994/95:230 s. 66). </w:t>
      </w:r>
    </w:p>
    <w:p w14:paraId="1C984DEF" w14:textId="77777777" w:rsidR="00DE7975" w:rsidRDefault="00DE7975" w:rsidP="00DE7975">
      <w:pPr>
        <w:pStyle w:val="Brdtextmedindrag"/>
      </w:pPr>
      <w:r>
        <w:t>I samband med aktualitets</w:t>
      </w:r>
      <w:r>
        <w:softHyphen/>
        <w:t>prövningen av översiktsplanen kan det även vara lämpligt att undersöka vilken betydande miljöpåverkan som planen har medfört.</w:t>
      </w:r>
      <w:r w:rsidRPr="00D7331C">
        <w:t xml:space="preserve"> </w:t>
      </w:r>
      <w:r>
        <w:t xml:space="preserve">Det hänger samman med kravet att kommunen, när </w:t>
      </w:r>
      <w:r w:rsidRPr="00D7331C">
        <w:t>en plan som omfattas av kravet på en strategisk miljöbedömning har antagits</w:t>
      </w:r>
      <w:r>
        <w:t>,</w:t>
      </w:r>
      <w:r w:rsidRPr="00D7331C">
        <w:t xml:space="preserve"> ska skaffa sig kunskap om den betydande miljö</w:t>
      </w:r>
      <w:r>
        <w:softHyphen/>
      </w:r>
      <w:r w:rsidRPr="00D7331C">
        <w:t>påverkan som genomförandet av planen faktiskt medför</w:t>
      </w:r>
      <w:r>
        <w:t xml:space="preserve"> (6 kap. 19 § miljöbalken, se även avsnitt 6.4)</w:t>
      </w:r>
      <w:r w:rsidRPr="00D7331C">
        <w:t>.</w:t>
      </w:r>
      <w:r>
        <w:t xml:space="preserve"> </w:t>
      </w:r>
    </w:p>
    <w:p w14:paraId="19F27A28" w14:textId="24BEE126" w:rsidR="00DE7975" w:rsidRDefault="00DE7975" w:rsidP="00DE7975">
      <w:pPr>
        <w:pStyle w:val="Brdtextmedindrag"/>
      </w:pPr>
      <w:r>
        <w:t>Regeringen anser, i linje med vad som uttalades om behovet av upp</w:t>
      </w:r>
      <w:r>
        <w:softHyphen/>
        <w:t>följ</w:t>
      </w:r>
      <w:r>
        <w:softHyphen/>
        <w:t>ning av översiktsplanen när kravet på aktualitetsprövning infördes, att det är lämpligt att kommunen bildar sig en uppfattning om hur planen har tillämpats inför kommun</w:t>
      </w:r>
      <w:r>
        <w:softHyphen/>
        <w:t>fullmäktiges beslut om planeringsstrategin. Efter</w:t>
      </w:r>
      <w:r>
        <w:softHyphen/>
        <w:t>som kommunernas behov och för</w:t>
      </w:r>
      <w:r>
        <w:softHyphen/>
        <w:t>utsätt</w:t>
      </w:r>
      <w:r>
        <w:softHyphen/>
        <w:t>ningar skiljer sig åt anser reger</w:t>
      </w:r>
      <w:r>
        <w:softHyphen/>
        <w:t xml:space="preserve">ingen att kommunen även i fortsättningen själv bör avgöra hur planen ska följas upp och utvärderas </w:t>
      </w:r>
      <w:r w:rsidR="00790987">
        <w:t xml:space="preserve">samt </w:t>
      </w:r>
      <w:r>
        <w:t>vilket underlag som behövs för fullmäkti</w:t>
      </w:r>
      <w:r w:rsidR="00E35391">
        <w:softHyphen/>
      </w:r>
      <w:r>
        <w:t xml:space="preserve">ges bedömning av planens aktualitet. </w:t>
      </w:r>
    </w:p>
    <w:p w14:paraId="06450A14" w14:textId="77777777" w:rsidR="00DE7975" w:rsidRPr="002E6A9C" w:rsidRDefault="00DE7975" w:rsidP="00DE7975">
      <w:pPr>
        <w:pStyle w:val="Rubrik5utannumrering"/>
      </w:pPr>
      <w:r w:rsidRPr="002E6A9C">
        <w:t xml:space="preserve">Planeringsstrategin ska antas senast </w:t>
      </w:r>
      <w:r>
        <w:t>24</w:t>
      </w:r>
      <w:r w:rsidRPr="002E6A9C">
        <w:t xml:space="preserve"> månader efter </w:t>
      </w:r>
      <w:r>
        <w:t xml:space="preserve">ett </w:t>
      </w:r>
      <w:r w:rsidRPr="002E6A9C">
        <w:t>ordinarie val</w:t>
      </w:r>
    </w:p>
    <w:p w14:paraId="21A067ED" w14:textId="11A712DE" w:rsidR="00DE7975" w:rsidRDefault="00DE7975" w:rsidP="00DE7975">
      <w:pPr>
        <w:pStyle w:val="Brdtext"/>
      </w:pPr>
      <w:r>
        <w:t>Utredningen har förordat att det nuvarande kravet på att kommunfullmäkt</w:t>
      </w:r>
      <w:r>
        <w:softHyphen/>
        <w:t xml:space="preserve">ige minst en gång varje mandatperiod ska pröva om översiktsplanen är aktuell även ska gälla planeringsstrategin. Därutöver anser utredningen att kommunens bedömning av översiktsplanens aktualitet bör kopplas till länsstyrelsens sammanfattande redogörelse </w:t>
      </w:r>
      <w:r w:rsidR="00790987">
        <w:t xml:space="preserve">om </w:t>
      </w:r>
      <w:r>
        <w:t>sådana statliga och mellan</w:t>
      </w:r>
      <w:r>
        <w:softHyphen/>
        <w:t>kommu</w:t>
      </w:r>
      <w:r>
        <w:softHyphen/>
        <w:t>nala intressen som kan ha betydelse för planens aktualitet. Rege</w:t>
      </w:r>
      <w:r>
        <w:softHyphen/>
        <w:t>r</w:t>
      </w:r>
      <w:r w:rsidR="00887B94">
        <w:softHyphen/>
      </w:r>
      <w:r>
        <w:t>ingen delar den bedömning</w:t>
      </w:r>
      <w:r w:rsidR="00790987">
        <w:t>en</w:t>
      </w:r>
      <w:r>
        <w:t xml:space="preserve">. </w:t>
      </w:r>
    </w:p>
    <w:p w14:paraId="21BFAD97" w14:textId="77777777" w:rsidR="00DE7975" w:rsidRDefault="00DE7975" w:rsidP="00DE7975">
      <w:pPr>
        <w:pStyle w:val="Brdtextmedindrag"/>
      </w:pPr>
      <w:r>
        <w:t>För att säkerställa att länsstyrelsen ges goda förutsättningar för att ta fram ett ändamålsenligt underlag inför kommu</w:t>
      </w:r>
      <w:r>
        <w:softHyphen/>
        <w:t>nens arbete med planer</w:t>
      </w:r>
      <w:r>
        <w:softHyphen/>
        <w:t>ings</w:t>
      </w:r>
      <w:r>
        <w:softHyphen/>
        <w:t>strategin anser regeringen, i likhet med utred</w:t>
      </w:r>
      <w:r>
        <w:softHyphen/>
        <w:t>ningen, att PBL bör ange både när kommunfullmäktige ska anta strategin och när länsstyrelsen ska till</w:t>
      </w:r>
      <w:r>
        <w:softHyphen/>
        <w:t>handa</w:t>
      </w:r>
      <w:r>
        <w:softHyphen/>
        <w:t xml:space="preserve">hålla sitt underlag. </w:t>
      </w:r>
    </w:p>
    <w:p w14:paraId="51734010" w14:textId="401493E9" w:rsidR="00DE7975" w:rsidRDefault="00DE7975" w:rsidP="00DE7975">
      <w:pPr>
        <w:pStyle w:val="Brdtextmedindrag"/>
      </w:pPr>
      <w:r>
        <w:t>Kommunfullmäktige bör fatta sitt beslut under den första delen av en man</w:t>
      </w:r>
      <w:r>
        <w:softHyphen/>
        <w:t>datperiod, eftersom det innebär att fullmäktiges nya majoritet ges möjlighet att påverka inriktningen av kommunens översiktsplanering. Om plane</w:t>
      </w:r>
      <w:r>
        <w:softHyphen/>
        <w:t>rings</w:t>
      </w:r>
      <w:r>
        <w:softHyphen/>
        <w:t xml:space="preserve">strategin i stället antas i slutet av mandatperioden, finns </w:t>
      </w:r>
      <w:r w:rsidR="008A6D11">
        <w:t xml:space="preserve">det en </w:t>
      </w:r>
      <w:r>
        <w:t>risk för att upp</w:t>
      </w:r>
      <w:r>
        <w:softHyphen/>
        <w:t>följningen i stället får karaktären av en revision.</w:t>
      </w:r>
    </w:p>
    <w:p w14:paraId="4D6D8738" w14:textId="77777777" w:rsidR="00DE7975" w:rsidRDefault="00DE7975" w:rsidP="00DE7975">
      <w:pPr>
        <w:pStyle w:val="Brdtextmedindrag"/>
      </w:pPr>
      <w:r>
        <w:t>Utredningen har bedömt att en lämplig tidpunkt för kommunfullmäktige att anta planeringsstrategin bör vara senast 15 månader efter ett ordinarie val och att den tiden bör ge förutsättningar för att fullmäktige ska hinna bilda sig en uppfattning om inriktningen av kommunens översikts</w:t>
      </w:r>
      <w:r>
        <w:softHyphen/>
        <w:t>plane</w:t>
      </w:r>
      <w:r>
        <w:softHyphen/>
        <w:t>ring. Utredningens förslag överensstämmer för övrigt i stora drag med den ordning som gäller i våra grannländer. En norsk kom</w:t>
      </w:r>
      <w:r>
        <w:softHyphen/>
        <w:t xml:space="preserve">mun ska anta sin strategi under det första året efter ett val, medan en dansk kommun har två år på sig. </w:t>
      </w:r>
    </w:p>
    <w:p w14:paraId="7DE94E46" w14:textId="77777777" w:rsidR="00DE7975" w:rsidRDefault="00DE7975" w:rsidP="00DE7975">
      <w:pPr>
        <w:pStyle w:val="Brdtextmedindrag"/>
      </w:pPr>
      <w:r>
        <w:t xml:space="preserve">Några remissinstanser, bl.a. </w:t>
      </w:r>
      <w:r w:rsidRPr="00255DDB">
        <w:t>länsstyrelse</w:t>
      </w:r>
      <w:r>
        <w:t>r</w:t>
      </w:r>
      <w:r w:rsidRPr="00255DDB">
        <w:t>n</w:t>
      </w:r>
      <w:r>
        <w:t>a</w:t>
      </w:r>
      <w:r w:rsidRPr="00255DDB">
        <w:t xml:space="preserve"> i</w:t>
      </w:r>
      <w:r w:rsidRPr="00BA6CC8">
        <w:rPr>
          <w:i/>
        </w:rPr>
        <w:t xml:space="preserve"> </w:t>
      </w:r>
      <w:r>
        <w:rPr>
          <w:i/>
        </w:rPr>
        <w:t>Södermanlands</w:t>
      </w:r>
      <w:r w:rsidRPr="00BA6CC8">
        <w:rPr>
          <w:i/>
        </w:rPr>
        <w:t xml:space="preserve"> </w:t>
      </w:r>
      <w:r>
        <w:t>och</w:t>
      </w:r>
      <w:r>
        <w:rPr>
          <w:i/>
        </w:rPr>
        <w:t xml:space="preserve"> Jönköpings </w:t>
      </w:r>
      <w:r w:rsidRPr="00BA6CC8">
        <w:rPr>
          <w:i/>
        </w:rPr>
        <w:t>län</w:t>
      </w:r>
      <w:r>
        <w:rPr>
          <w:i/>
        </w:rPr>
        <w:t xml:space="preserve"> </w:t>
      </w:r>
      <w:r>
        <w:t>samt</w:t>
      </w:r>
      <w:r>
        <w:rPr>
          <w:i/>
        </w:rPr>
        <w:t xml:space="preserve"> </w:t>
      </w:r>
      <w:r w:rsidRPr="00366D6B">
        <w:rPr>
          <w:i/>
        </w:rPr>
        <w:t>Arvidsjaurs</w:t>
      </w:r>
      <w:r>
        <w:t xml:space="preserve"> och </w:t>
      </w:r>
      <w:r w:rsidRPr="00366D6B">
        <w:rPr>
          <w:i/>
        </w:rPr>
        <w:t>Göteborgs kommuner</w:t>
      </w:r>
      <w:r>
        <w:t>, har ifrågasatt behovet av att reglera tiden då pla</w:t>
      </w:r>
      <w:r>
        <w:softHyphen/>
        <w:t>ne</w:t>
      </w:r>
      <w:r>
        <w:softHyphen/>
        <w:t>rings</w:t>
      </w:r>
      <w:r>
        <w:softHyphen/>
        <w:t>strategin ska beslutas. Reger</w:t>
      </w:r>
      <w:r>
        <w:softHyphen/>
        <w:t>ing</w:t>
      </w:r>
      <w:r>
        <w:softHyphen/>
        <w:t>en anser dock att det är önskvärt att andra aktörer som exem</w:t>
      </w:r>
      <w:r>
        <w:softHyphen/>
        <w:t>pel</w:t>
      </w:r>
      <w:r>
        <w:softHyphen/>
        <w:t>vis läns</w:t>
      </w:r>
      <w:r>
        <w:softHyphen/>
        <w:t>styrel</w:t>
      </w:r>
      <w:r>
        <w:softHyphen/>
        <w:t>sen och andra statliga myn</w:t>
      </w:r>
      <w:r>
        <w:softHyphen/>
        <w:t>digheter kan för</w:t>
      </w:r>
      <w:r>
        <w:softHyphen/>
        <w:t>utse under vilken del av mandat</w:t>
      </w:r>
      <w:r>
        <w:softHyphen/>
        <w:t>perioden som kommun</w:t>
      </w:r>
      <w:r>
        <w:softHyphen/>
        <w:t>fullmäktige kom</w:t>
      </w:r>
      <w:r>
        <w:softHyphen/>
        <w:t>mer att besluta om plane</w:t>
      </w:r>
      <w:r>
        <w:softHyphen/>
        <w:t>rings</w:t>
      </w:r>
      <w:r>
        <w:softHyphen/>
        <w:t>strate</w:t>
      </w:r>
      <w:r>
        <w:softHyphen/>
        <w:t>gin. Därutöver anser regeringen att det är bra om en nytillträdd politisk ledning ges förutsätt</w:t>
      </w:r>
      <w:r>
        <w:softHyphen/>
        <w:t>ningar för att ge sin syn på hur över</w:t>
      </w:r>
      <w:r>
        <w:softHyphen/>
        <w:t>sikts</w:t>
      </w:r>
      <w:r>
        <w:softHyphen/>
        <w:t>plane</w:t>
      </w:r>
      <w:r>
        <w:softHyphen/>
        <w:t>ringen bör utvecklas under mandatperioden. Om full</w:t>
      </w:r>
      <w:r>
        <w:softHyphen/>
        <w:t>mäk</w:t>
      </w:r>
      <w:r>
        <w:softHyphen/>
        <w:t>tiges ställnings</w:t>
      </w:r>
      <w:r>
        <w:softHyphen/>
        <w:t>tagande i stället görs i slutet av mandat</w:t>
      </w:r>
      <w:r>
        <w:softHyphen/>
        <w:t>perioden finns risk för att ställnings</w:t>
      </w:r>
      <w:r>
        <w:softHyphen/>
        <w:t>tagandet snabbt blir in</w:t>
      </w:r>
      <w:r>
        <w:softHyphen/>
        <w:t>aktu</w:t>
      </w:r>
      <w:r>
        <w:softHyphen/>
        <w:t>ellt, om fullmäktige efter valet har en annan syn på hur översikts</w:t>
      </w:r>
      <w:r>
        <w:softHyphen/>
        <w:t>plane</w:t>
      </w:r>
      <w:r>
        <w:softHyphen/>
        <w:t xml:space="preserve">ringen bör bedrivas. </w:t>
      </w:r>
    </w:p>
    <w:p w14:paraId="7A6CD8F3" w14:textId="77777777" w:rsidR="00DE7975" w:rsidRDefault="00DE7975" w:rsidP="00DE7975">
      <w:pPr>
        <w:pStyle w:val="Brdtextmedindrag"/>
      </w:pPr>
      <w:r>
        <w:t xml:space="preserve">Andra remissinstanser, bl.a. </w:t>
      </w:r>
      <w:r w:rsidRPr="00881BFC">
        <w:rPr>
          <w:i/>
        </w:rPr>
        <w:t xml:space="preserve">Nyköpings </w:t>
      </w:r>
      <w:r w:rsidRPr="00354A38">
        <w:t>och</w:t>
      </w:r>
      <w:r w:rsidRPr="00881BFC">
        <w:rPr>
          <w:i/>
        </w:rPr>
        <w:t xml:space="preserve"> Katrineholms kommuner </w:t>
      </w:r>
      <w:r w:rsidRPr="00354A38">
        <w:t>samt</w:t>
      </w:r>
      <w:r w:rsidRPr="00881BFC">
        <w:rPr>
          <w:i/>
        </w:rPr>
        <w:t xml:space="preserve"> Sveri</w:t>
      </w:r>
      <w:r w:rsidRPr="00881BFC">
        <w:rPr>
          <w:i/>
        </w:rPr>
        <w:softHyphen/>
        <w:t>ges Stadsarkitektförening</w:t>
      </w:r>
      <w:r w:rsidRPr="000F2DC8">
        <w:t>,</w:t>
      </w:r>
      <w:r>
        <w:t xml:space="preserve"> framhåller att 15 månader kan vara en för kort tid för att hinna ta fram en planeringsstrategi, exempelvis</w:t>
      </w:r>
      <w:r w:rsidRPr="00E8214C">
        <w:t xml:space="preserve"> </w:t>
      </w:r>
      <w:r>
        <w:t>om</w:t>
      </w:r>
      <w:r w:rsidRPr="00E8214C">
        <w:t xml:space="preserve"> </w:t>
      </w:r>
      <w:r>
        <w:t xml:space="preserve">det tar tid att bilda en kommunstyrelse efter ett val. Regeringen delar uppfattningen att tiden inte bör vara för kort. Därför anser regeringen </w:t>
      </w:r>
      <w:r w:rsidDel="005662A9">
        <w:t xml:space="preserve">att </w:t>
      </w:r>
      <w:r>
        <w:t>kom</w:t>
      </w:r>
      <w:r>
        <w:softHyphen/>
        <w:t>mun</w:t>
      </w:r>
      <w:r>
        <w:softHyphen/>
        <w:t>fullmäktige bör anta planerings</w:t>
      </w:r>
      <w:r>
        <w:softHyphen/>
        <w:t>strate</w:t>
      </w:r>
      <w:r>
        <w:softHyphen/>
        <w:t xml:space="preserve">gin senast 24 månader efter ett ordinarie val. </w:t>
      </w:r>
    </w:p>
    <w:p w14:paraId="3CCBD67E" w14:textId="77777777" w:rsidR="00DE7975" w:rsidRDefault="00DE7975" w:rsidP="00DE7975">
      <w:pPr>
        <w:pStyle w:val="Brdtextmedindrag"/>
      </w:pPr>
      <w:r>
        <w:t>Det kan samtidigt noteras att det inte finns något hinder mot att kommu</w:t>
      </w:r>
      <w:r>
        <w:softHyphen/>
        <w:t>nen in</w:t>
      </w:r>
      <w:r>
        <w:softHyphen/>
        <w:t>leder sitt arbete med att följa upp hur översiktsplanen har tillämpats redan inför ett val för att det senare ska bli lättare att bedöma planens aktualitet. Med en sådan framförhållning kan kommunen säker</w:t>
      </w:r>
      <w:r>
        <w:softHyphen/>
        <w:t xml:space="preserve">ställa att det finns tillräckligt med tid för att förbereda sitt beslut. </w:t>
      </w:r>
    </w:p>
    <w:p w14:paraId="72F06F1F" w14:textId="7D2CE514" w:rsidR="00DE7975" w:rsidRDefault="00DE7975" w:rsidP="00DE7975">
      <w:pPr>
        <w:pStyle w:val="Brdtextmedindrag"/>
      </w:pPr>
      <w:bookmarkStart w:id="24" w:name="_Hlk11160999"/>
      <w:r w:rsidRPr="008D4BE2">
        <w:rPr>
          <w:i/>
        </w:rPr>
        <w:t>Länsstyrelsen i Västra Götalands län</w:t>
      </w:r>
      <w:r>
        <w:t xml:space="preserve"> har föreslagit att tiden bör räknas </w:t>
      </w:r>
      <w:r w:rsidRPr="00A93734">
        <w:rPr>
          <w:spacing w:val="-2"/>
        </w:rPr>
        <w:t xml:space="preserve">från mandatperiodens början eftersom datumet för valet varierar. </w:t>
      </w:r>
      <w:r w:rsidRPr="000F1331">
        <w:t xml:space="preserve">Eftersom </w:t>
      </w:r>
      <w:r w:rsidRPr="00A93734">
        <w:rPr>
          <w:spacing w:val="-2"/>
        </w:rPr>
        <w:t>omval</w:t>
      </w:r>
      <w:r>
        <w:t xml:space="preserve"> kan förekomma och mandattiden varierar för ledamöterna i full</w:t>
      </w:r>
      <w:r>
        <w:softHyphen/>
        <w:t>mäk</w:t>
      </w:r>
      <w:r>
        <w:softHyphen/>
        <w:t>tige och nämnderna (se 5 kap. 9 § och 6 kap. 18 och 19 §§ kom</w:t>
      </w:r>
      <w:r>
        <w:softHyphen/>
        <w:t>munal</w:t>
      </w:r>
      <w:r>
        <w:softHyphen/>
        <w:t>lagen [2017:725]) anser regeringen att det är lämpligare att koppla skyldig</w:t>
      </w:r>
      <w:r>
        <w:softHyphen/>
        <w:t xml:space="preserve">heten att anta planeringsstrategin till en viss tid efter att ett ordinarie val har hållits. </w:t>
      </w:r>
    </w:p>
    <w:bookmarkEnd w:id="24"/>
    <w:p w14:paraId="0CE3DFD1" w14:textId="2CF36F21" w:rsidR="00DE7975" w:rsidRDefault="00DE7975" w:rsidP="00DE7975">
      <w:pPr>
        <w:pStyle w:val="Rubrik5utannumrering"/>
      </w:pPr>
      <w:r>
        <w:t xml:space="preserve">Planeringsstrategin förutsätter </w:t>
      </w:r>
      <w:r w:rsidR="00ED604A">
        <w:t xml:space="preserve">i sig </w:t>
      </w:r>
      <w:r>
        <w:t>inget samråd och behöver inte heller miljöbedömas</w:t>
      </w:r>
    </w:p>
    <w:p w14:paraId="1D0E099A" w14:textId="77777777" w:rsidR="00DE7975" w:rsidRDefault="00DE7975" w:rsidP="00DE7975">
      <w:pPr>
        <w:pStyle w:val="Brdtext"/>
      </w:pPr>
      <w:r>
        <w:t>Regeringen anser, i likhet med utredningen, att d</w:t>
      </w:r>
      <w:r w:rsidRPr="00B15BBC">
        <w:t xml:space="preserve">et inte bör finnas </w:t>
      </w:r>
      <w:r>
        <w:t xml:space="preserve">något </w:t>
      </w:r>
      <w:r w:rsidRPr="00B15BBC">
        <w:t>krav på samråd</w:t>
      </w:r>
      <w:r>
        <w:rPr>
          <w:i/>
        </w:rPr>
        <w:t xml:space="preserve"> </w:t>
      </w:r>
      <w:r w:rsidRPr="00B15BBC">
        <w:t>för att ta fram en planeringsstrategi. Det överensstämmer</w:t>
      </w:r>
      <w:r>
        <w:rPr>
          <w:i/>
        </w:rPr>
        <w:t xml:space="preserve"> </w:t>
      </w:r>
      <w:r w:rsidRPr="00B15BBC">
        <w:t>med de regler som gäller för aktualitetsprövningen i dag.</w:t>
      </w:r>
      <w:r>
        <w:t xml:space="preserve"> Att det inte finns något krav på samråd hindrar inte att kommunen själv samråder om inrikt</w:t>
      </w:r>
      <w:r>
        <w:softHyphen/>
        <w:t>ningen med kommunens medlemmar eller andra organisa</w:t>
      </w:r>
      <w:r>
        <w:softHyphen/>
        <w:t xml:space="preserve">tioner. </w:t>
      </w:r>
    </w:p>
    <w:p w14:paraId="3E932705" w14:textId="77777777" w:rsidR="00DE7975" w:rsidRDefault="00DE7975" w:rsidP="00DE7975">
      <w:pPr>
        <w:pStyle w:val="Brdtextmedindrag"/>
      </w:pPr>
      <w:r>
        <w:t xml:space="preserve">Utredningen har bedömt att planeringsstrategin inte utgör en plan eller ett program av sådant slag att det medför att strategin omfattas av kravet på miljöbedömning enligt </w:t>
      </w:r>
      <w:bookmarkStart w:id="25" w:name="_Hlk12446309"/>
      <w:r>
        <w:t>6 kap. miljöbalken</w:t>
      </w:r>
      <w:bookmarkEnd w:id="25"/>
      <w:r>
        <w:t xml:space="preserve">. </w:t>
      </w:r>
      <w:r w:rsidRPr="005576E2">
        <w:rPr>
          <w:i/>
        </w:rPr>
        <w:t>Naturvårds</w:t>
      </w:r>
      <w:r>
        <w:rPr>
          <w:i/>
        </w:rPr>
        <w:softHyphen/>
      </w:r>
      <w:r w:rsidRPr="005576E2">
        <w:rPr>
          <w:i/>
        </w:rPr>
        <w:t>verket</w:t>
      </w:r>
      <w:r>
        <w:t xml:space="preserve"> anför dock att frågan behöver övervägas ytterligare, bl.a. med hänsyn till två domar från EU-domstolen. </w:t>
      </w:r>
    </w:p>
    <w:p w14:paraId="2E4CCEFF" w14:textId="77777777" w:rsidR="00DE7975" w:rsidRDefault="00DE7975" w:rsidP="00DE7975">
      <w:pPr>
        <w:pStyle w:val="Brdtextmedindrag"/>
      </w:pPr>
      <w:r>
        <w:t>Regeringen kan konstatera att planeringsstrategin är avsedd att utgöra dels en bedömning av om den gällande översiktsplanen är aktuell, dvs. om den fortfarande speglar kommunens inten</w:t>
      </w:r>
      <w:r>
        <w:softHyphen/>
        <w:t xml:space="preserve">tioner och om den uppfyller vissa krav i PBL, dels en viljeyttring i fråga om </w:t>
      </w:r>
      <w:r w:rsidRPr="00FD05F4">
        <w:t>kommunens fort</w:t>
      </w:r>
      <w:r>
        <w:softHyphen/>
      </w:r>
      <w:r w:rsidRPr="00FD05F4">
        <w:t>satta arbete med över</w:t>
      </w:r>
      <w:r>
        <w:t>sikts</w:t>
      </w:r>
      <w:r>
        <w:softHyphen/>
        <w:t>planering. Som tidigare nämnts föreslås inte något krav på att kom</w:t>
      </w:r>
      <w:r>
        <w:softHyphen/>
        <w:t>munen i planerings</w:t>
      </w:r>
      <w:r>
        <w:softHyphen/>
        <w:t xml:space="preserve">strategin ska ange </w:t>
      </w:r>
      <w:r w:rsidRPr="008B282A">
        <w:t>hur</w:t>
      </w:r>
      <w:r>
        <w:t xml:space="preserve"> arbetet ska bedrivas. Det bör även noteras att om kommun</w:t>
      </w:r>
      <w:r>
        <w:softHyphen/>
        <w:t>fullmäktige i plane</w:t>
      </w:r>
      <w:r>
        <w:softHyphen/>
        <w:t>rings</w:t>
      </w:r>
      <w:r>
        <w:softHyphen/>
        <w:t>strategin anger att över</w:t>
      </w:r>
      <w:r>
        <w:softHyphen/>
        <w:t>sikts</w:t>
      </w:r>
      <w:r>
        <w:softHyphen/>
      </w:r>
      <w:r>
        <w:softHyphen/>
        <w:t>planen inte längre är aktuell, att planen ska ändras eller komplet</w:t>
      </w:r>
      <w:r>
        <w:softHyphen/>
        <w:t>teras eller att en ny plan ska upprättas, kommer ändringen eller den nya planen att miljö</w:t>
      </w:r>
      <w:r>
        <w:softHyphen/>
        <w:t>bedömas i samband med upp</w:t>
      </w:r>
      <w:r>
        <w:softHyphen/>
        <w:t xml:space="preserve">rättandet av planen (se avsnitt 6.4). </w:t>
      </w:r>
    </w:p>
    <w:p w14:paraId="53ADE0DB" w14:textId="77777777" w:rsidR="00DE7975" w:rsidRDefault="00DE7975" w:rsidP="00DE7975">
      <w:pPr>
        <w:pStyle w:val="Brdtextmedindrag"/>
      </w:pPr>
      <w:r>
        <w:t>Som ett led i bedöm</w:t>
      </w:r>
      <w:r>
        <w:softHyphen/>
        <w:t xml:space="preserve">ningen av om översiktsplanen fortfarande är aktuell föreslår regeringen även att fullmäktige ska ta ställning till </w:t>
      </w:r>
      <w:r w:rsidRPr="00AD71D8">
        <w:t>ändrade plane</w:t>
      </w:r>
      <w:r>
        <w:softHyphen/>
      </w:r>
      <w:r w:rsidRPr="00AD71D8">
        <w:t>rings</w:t>
      </w:r>
      <w:r>
        <w:softHyphen/>
      </w:r>
      <w:r w:rsidRPr="00AD71D8">
        <w:t>förutsättningar av betydelse för översiktsplanens aktua</w:t>
      </w:r>
      <w:r>
        <w:softHyphen/>
      </w:r>
      <w:r w:rsidRPr="00AD71D8">
        <w:t>litet</w:t>
      </w:r>
      <w:r>
        <w:t>. Det kan då tänkas uppstå situationer när de nya förutsättningarna medför att den rådande planerings</w:t>
      </w:r>
      <w:r>
        <w:softHyphen/>
        <w:t>inriktningen inte längre kan anses vara lämplig. Sådana situationer bör leda till att fullmäk</w:t>
      </w:r>
      <w:r>
        <w:softHyphen/>
        <w:t xml:space="preserve">tige förklarar att planen inte längre är aktuell och att kommunen då inleder arbetet med att se över planen. </w:t>
      </w:r>
    </w:p>
    <w:p w14:paraId="509811B1" w14:textId="77777777" w:rsidR="00DE7975" w:rsidRDefault="00DE7975" w:rsidP="00DE7975">
      <w:pPr>
        <w:pStyle w:val="Brdtextmedindrag"/>
      </w:pPr>
      <w:r>
        <w:t>Enligt regeringens bedömning utgör den föreslagna planerings</w:t>
      </w:r>
      <w:r>
        <w:softHyphen/>
        <w:t xml:space="preserve">strategin en sådan </w:t>
      </w:r>
      <w:bookmarkStart w:id="26" w:name="_Hlk12446598"/>
      <w:r>
        <w:t>viljeyttring som faller utanför tillämpningsområdet för 6 kap. miljöbalken. Att kommunen i strategin ska bedöma översiktsplanens aktualitet föran</w:t>
      </w:r>
      <w:r>
        <w:softHyphen/>
        <w:t xml:space="preserve">leder ingen annan bedömning. </w:t>
      </w:r>
      <w:r w:rsidRPr="007F09B5">
        <w:t xml:space="preserve">Inte heller de mål från EU-domstolen som </w:t>
      </w:r>
      <w:r w:rsidRPr="004251F6">
        <w:rPr>
          <w:i/>
        </w:rPr>
        <w:t>Naturvårdsverket</w:t>
      </w:r>
      <w:r w:rsidRPr="007F09B5">
        <w:t xml:space="preserve"> hänvisar till innehåller slutsatser som påverkar regeringens bedömning i detta avseende. </w:t>
      </w:r>
      <w:bookmarkEnd w:id="26"/>
      <w:r>
        <w:t>Enligt regeringens upp</w:t>
      </w:r>
      <w:r>
        <w:softHyphen/>
        <w:t>fatt</w:t>
      </w:r>
      <w:r>
        <w:softHyphen/>
        <w:t>ning har det inte heller i övrigt framkommit något skäl av sådan vikt att det finns anledning att införa krav på att planerings</w:t>
      </w:r>
      <w:r>
        <w:softHyphen/>
        <w:t xml:space="preserve">strategin ska föregås av en miljöbedömning. </w:t>
      </w:r>
    </w:p>
    <w:p w14:paraId="74EB8EDC" w14:textId="77777777" w:rsidR="00DE7975" w:rsidRDefault="00DE7975" w:rsidP="00DE7975">
      <w:pPr>
        <w:pStyle w:val="Rubrik5utannumrering"/>
      </w:pPr>
      <w:r>
        <w:t>Kravet att kommunen ska skicka planeringsstrategin till vissa mottagare ska finnas i plan- och bygglagen</w:t>
      </w:r>
    </w:p>
    <w:p w14:paraId="0BD48CC7" w14:textId="77777777" w:rsidR="00DE7975" w:rsidRDefault="00DE7975" w:rsidP="00DE7975">
      <w:pPr>
        <w:pStyle w:val="Brdtext"/>
      </w:pPr>
      <w:r>
        <w:t>I dag finns kravet att kommunen ska skicka beslut om översiktsplanens aktualitet till Boverket, länsstyrelsen och berörda kommuner m.fl., i 2 kap. 7 § plan- och byggförordningen (2011:338). Däremot finns bestämmelsen om att kom</w:t>
      </w:r>
      <w:r>
        <w:softHyphen/>
        <w:t>munen ska skicka den antagna översiktsplanen till vissa myn</w:t>
      </w:r>
      <w:r>
        <w:softHyphen/>
      </w:r>
      <w:r w:rsidRPr="008B282A">
        <w:rPr>
          <w:spacing w:val="-2"/>
        </w:rPr>
        <w:t>dig</w:t>
      </w:r>
      <w:r w:rsidRPr="008B282A">
        <w:rPr>
          <w:spacing w:val="-2"/>
        </w:rPr>
        <w:softHyphen/>
        <w:t xml:space="preserve">heter m.fl. i PBL </w:t>
      </w:r>
      <w:bookmarkStart w:id="27" w:name="_Hlk12446704"/>
      <w:r w:rsidRPr="008B282A">
        <w:rPr>
          <w:spacing w:val="-2"/>
        </w:rPr>
        <w:t>(se 3 kap. 22 §)</w:t>
      </w:r>
      <w:bookmarkEnd w:id="27"/>
      <w:r w:rsidRPr="008B282A">
        <w:rPr>
          <w:spacing w:val="-2"/>
        </w:rPr>
        <w:t>. Att bestämmelserna finns i olika regel</w:t>
      </w:r>
      <w:r w:rsidRPr="008B282A">
        <w:rPr>
          <w:spacing w:val="-2"/>
        </w:rPr>
        <w:softHyphen/>
      </w:r>
      <w:r>
        <w:t>verk kan, enligt utredningen, vara en bidragande faktor till att Boverket och länsstyrelserna inte alltid får känne</w:t>
      </w:r>
      <w:r>
        <w:softHyphen/>
        <w:t>dom om kommunernas aktuali</w:t>
      </w:r>
      <w:r>
        <w:softHyphen/>
        <w:t>tets</w:t>
      </w:r>
      <w:r>
        <w:softHyphen/>
        <w:t>prövningar.</w:t>
      </w:r>
    </w:p>
    <w:p w14:paraId="742975B2" w14:textId="1AA54D9A" w:rsidR="00DE7975" w:rsidRDefault="00DE7975" w:rsidP="00DE7975">
      <w:pPr>
        <w:pStyle w:val="Brdtextmedindrag"/>
      </w:pPr>
      <w:r w:rsidRPr="00A128C1">
        <w:rPr>
          <w:spacing w:val="-2"/>
        </w:rPr>
        <w:t xml:space="preserve">Regeringen anser att </w:t>
      </w:r>
      <w:bookmarkStart w:id="28" w:name="_Hlk12446715"/>
      <w:r w:rsidRPr="00A128C1">
        <w:rPr>
          <w:spacing w:val="-2"/>
        </w:rPr>
        <w:t xml:space="preserve">det bör framgå av PBL att </w:t>
      </w:r>
      <w:bookmarkEnd w:id="28"/>
      <w:r w:rsidRPr="00A128C1">
        <w:rPr>
          <w:spacing w:val="-2"/>
        </w:rPr>
        <w:t>kommunen, när kommun</w:t>
      </w:r>
      <w:r w:rsidRPr="00A128C1">
        <w:rPr>
          <w:spacing w:val="-2"/>
        </w:rPr>
        <w:softHyphen/>
      </w:r>
      <w:r w:rsidRPr="00A128C1">
        <w:rPr>
          <w:spacing w:val="-2"/>
        </w:rPr>
        <w:softHyphen/>
      </w:r>
      <w:r>
        <w:t>fullmäktige har antagit planeringsstrategin, ska skicka strategin och ett proto</w:t>
      </w:r>
      <w:r>
        <w:softHyphen/>
        <w:t>kollsutdrag med beslutet till Boverket, länsstyrelsen, regionen och de kommuner som berörs (</w:t>
      </w:r>
      <w:r w:rsidR="00CE2FA1">
        <w:t xml:space="preserve">riksdagen </w:t>
      </w:r>
      <w:r>
        <w:t xml:space="preserve">har, som anges i kapitel 3, </w:t>
      </w:r>
      <w:r w:rsidR="00325417">
        <w:t xml:space="preserve">beslutat </w:t>
      </w:r>
      <w:r>
        <w:t>att beteckningen landsting ska ändras till region). Därigenom upphör även behovet av det bemyn</w:t>
      </w:r>
      <w:r>
        <w:softHyphen/>
        <w:t>dig</w:t>
      </w:r>
      <w:r>
        <w:softHyphen/>
        <w:t>ande som anger att regeringen får meddela före</w:t>
      </w:r>
      <w:r>
        <w:softHyphen/>
        <w:t>skrifter om att kom</w:t>
      </w:r>
      <w:r>
        <w:softHyphen/>
        <w:t>mu</w:t>
      </w:r>
      <w:r>
        <w:softHyphen/>
        <w:t>nen ska skicka beslut om översiktsplanens aktualitet till myndig</w:t>
      </w:r>
      <w:r>
        <w:softHyphen/>
        <w:t>heter, kom</w:t>
      </w:r>
      <w:r>
        <w:softHyphen/>
        <w:t>muner och andra berörda (nuvarande 16 kap. 1 § 1 PBL).</w:t>
      </w:r>
    </w:p>
    <w:p w14:paraId="759531D6" w14:textId="43A0955D" w:rsidR="00DE7975" w:rsidRDefault="00DE7975" w:rsidP="00DE7975">
      <w:pPr>
        <w:pStyle w:val="Brdtextmedindrag"/>
      </w:pPr>
      <w:r w:rsidRPr="00524AB0">
        <w:rPr>
          <w:i/>
        </w:rPr>
        <w:t>Boverket</w:t>
      </w:r>
      <w:r>
        <w:t xml:space="preserve"> anser att målet bör vara </w:t>
      </w:r>
      <w:r w:rsidRPr="000E1D14">
        <w:t xml:space="preserve">att fastighetsregistret ska ge en samlad bild </w:t>
      </w:r>
      <w:r>
        <w:t>av förekomsten av PBL-planer</w:t>
      </w:r>
      <w:r w:rsidRPr="000E1D14">
        <w:t xml:space="preserve"> och </w:t>
      </w:r>
      <w:r>
        <w:t>deras</w:t>
      </w:r>
      <w:r w:rsidRPr="000E1D14">
        <w:t xml:space="preserve"> aktualitet. </w:t>
      </w:r>
      <w:r>
        <w:t>Boverket anser således att kommunen efter antagandet av planeringsstrategin även ska skicka beslutet till lantmäteri</w:t>
      </w:r>
      <w:r>
        <w:softHyphen/>
        <w:t>myndigheten för registrering i fastighets</w:t>
      </w:r>
      <w:r>
        <w:softHyphen/>
        <w:t xml:space="preserve">registret. </w:t>
      </w:r>
      <w:bookmarkStart w:id="29" w:name="_Hlk12446738"/>
      <w:r>
        <w:t xml:space="preserve">Regeringen konstaterar att utredningen dels har avfärdat detta förslag (SOU 2018:46 del 1 s. 311), dels </w:t>
      </w:r>
      <w:r w:rsidR="000F1331">
        <w:t xml:space="preserve">har </w:t>
      </w:r>
      <w:r>
        <w:t>föreslagit att översikts</w:t>
      </w:r>
      <w:r w:rsidR="000F1331">
        <w:softHyphen/>
      </w:r>
      <w:r>
        <w:t xml:space="preserve">planerna i framtiden bör tillhandahållas genom en nationell plattform. Om </w:t>
      </w:r>
      <w:r w:rsidRPr="00A93734">
        <w:rPr>
          <w:spacing w:val="-2"/>
        </w:rPr>
        <w:t>översikts</w:t>
      </w:r>
      <w:r w:rsidRPr="00A93734">
        <w:rPr>
          <w:spacing w:val="-2"/>
        </w:rPr>
        <w:softHyphen/>
        <w:t>planerna tillhandahålls genom en nationell plattform, kan det enligt</w:t>
      </w:r>
      <w:r>
        <w:t xml:space="preserve"> rege</w:t>
      </w:r>
      <w:r>
        <w:softHyphen/>
        <w:t>ringens uppfattning finnas skäl att även tillhandahålla planerings</w:t>
      </w:r>
      <w:r>
        <w:softHyphen/>
        <w:t>strategin genom plattformen. En sådan plattform skulle därmed påverka behovet av att registrera strategin i fastighetsregistret. Eftersom förutsätt</w:t>
      </w:r>
      <w:r>
        <w:softHyphen/>
        <w:t>ningarna för att skapa en nationell plattform behöver övervägas i annan ordning, bör även frågan om strategin ska registreras i fastighetsregistret övervägas ytterligare. Det medför sammanfattningsvis att det i nuläget inte är lämp</w:t>
      </w:r>
      <w:r w:rsidR="00FF0E3E">
        <w:softHyphen/>
      </w:r>
      <w:r>
        <w:t>ligt att införa ett krav på att planeringsstrategin även ska skickas till lant</w:t>
      </w:r>
      <w:r>
        <w:softHyphen/>
        <w:t>mäteri</w:t>
      </w:r>
      <w:r>
        <w:softHyphen/>
        <w:t>myndigheten.</w:t>
      </w:r>
      <w:bookmarkEnd w:id="29"/>
      <w:r>
        <w:t xml:space="preserve">  </w:t>
      </w:r>
    </w:p>
    <w:p w14:paraId="77A5C877" w14:textId="77777777" w:rsidR="00DE7975" w:rsidRPr="00C7704B" w:rsidRDefault="00DE7975" w:rsidP="00DE7975">
      <w:pPr>
        <w:pStyle w:val="Brdtextmedindrag"/>
      </w:pPr>
      <w:r>
        <w:t xml:space="preserve">Boverket anför även att det bör finnas en bestämd tidsram som anger när kommunen ska skicka beslutet om planeringsstrategi. Regeringen delar denna uppfattning. Enligt </w:t>
      </w:r>
      <w:r w:rsidRPr="00C7704B">
        <w:t xml:space="preserve">regeringens uppfattning bör det framgå av PBL att kommunen ska skicka beslutet inom två veckor efter att beslutet att anta strategin har tillkännagetts. </w:t>
      </w:r>
    </w:p>
    <w:p w14:paraId="2E086276" w14:textId="77777777" w:rsidR="00DE7975" w:rsidRDefault="00DE7975" w:rsidP="00DE7975">
      <w:pPr>
        <w:pStyle w:val="Rubrik5utannumrering"/>
      </w:pPr>
      <w:r w:rsidRPr="00C7704B">
        <w:t>Planeringsstrategin ska hållas tillgänglig på</w:t>
      </w:r>
      <w:r w:rsidRPr="00B15BBC">
        <w:t xml:space="preserve"> kommunens webbplats</w:t>
      </w:r>
    </w:p>
    <w:p w14:paraId="12B60BA2" w14:textId="77777777" w:rsidR="00DE7975" w:rsidRDefault="00DE7975" w:rsidP="00DE7975">
      <w:pPr>
        <w:pStyle w:val="Brdtext"/>
      </w:pPr>
      <w:r w:rsidRPr="00B15BBC">
        <w:t xml:space="preserve">Kommunens ställningstaganden i planeringsstrategin </w:t>
      </w:r>
      <w:r>
        <w:t>bör</w:t>
      </w:r>
      <w:r w:rsidRPr="00B15BBC">
        <w:t xml:space="preserve"> vara av</w:t>
      </w:r>
      <w:r>
        <w:rPr>
          <w:i/>
        </w:rPr>
        <w:t xml:space="preserve"> </w:t>
      </w:r>
      <w:r w:rsidRPr="00B15BBC">
        <w:t>intresse för fler än dem som planeringsstrategin ska expedieras till.</w:t>
      </w:r>
      <w:r>
        <w:t xml:space="preserve"> </w:t>
      </w:r>
      <w:r w:rsidRPr="00B15BBC">
        <w:t>Det gäller exempelvis för kommun</w:t>
      </w:r>
      <w:r>
        <w:t>ens medlemmar</w:t>
      </w:r>
      <w:r w:rsidRPr="00B15BBC">
        <w:t xml:space="preserve"> och för statliga</w:t>
      </w:r>
      <w:r>
        <w:t xml:space="preserve"> </w:t>
      </w:r>
      <w:r w:rsidRPr="00B15BBC">
        <w:t xml:space="preserve">myndigheter som ska tillämpa översiktsplanen. </w:t>
      </w:r>
      <w:r>
        <w:t xml:space="preserve">Som utredningen anför finns det således </w:t>
      </w:r>
      <w:r w:rsidRPr="00B15BBC">
        <w:t>skäl</w:t>
      </w:r>
      <w:r>
        <w:t xml:space="preserve"> </w:t>
      </w:r>
      <w:r w:rsidRPr="00B15BBC">
        <w:t>att ställa krav på att kommunen även ska hålla planeringsstrategin</w:t>
      </w:r>
      <w:r>
        <w:t xml:space="preserve"> </w:t>
      </w:r>
      <w:r w:rsidRPr="00B15BBC">
        <w:t>till</w:t>
      </w:r>
      <w:r>
        <w:softHyphen/>
      </w:r>
      <w:r w:rsidRPr="00B15BBC">
        <w:t>gäng</w:t>
      </w:r>
      <w:r>
        <w:softHyphen/>
      </w:r>
      <w:r w:rsidRPr="00B15BBC">
        <w:t>lig på kommunens webbplats.</w:t>
      </w:r>
    </w:p>
    <w:p w14:paraId="6CE8F341" w14:textId="77777777" w:rsidR="00DE7975" w:rsidRDefault="00DE7975" w:rsidP="00DE7975">
      <w:pPr>
        <w:pStyle w:val="Brdtextmedindrag"/>
      </w:pPr>
      <w:r w:rsidRPr="00524AB0">
        <w:rPr>
          <w:i/>
        </w:rPr>
        <w:t>Fortifikationsverket</w:t>
      </w:r>
      <w:r>
        <w:t xml:space="preserve"> anför att kommunens beslut om planerings</w:t>
      </w:r>
      <w:r>
        <w:softHyphen/>
        <w:t>strategin</w:t>
      </w:r>
      <w:r w:rsidRPr="007B7DEB">
        <w:t xml:space="preserve"> </w:t>
      </w:r>
      <w:r>
        <w:t xml:space="preserve">bör </w:t>
      </w:r>
      <w:r w:rsidRPr="007B7DEB">
        <w:t xml:space="preserve">kommuniceras inte enbart </w:t>
      </w:r>
      <w:r>
        <w:t>med</w:t>
      </w:r>
      <w:r w:rsidRPr="007B7DEB">
        <w:t xml:space="preserve"> länsstyrelsen utan </w:t>
      </w:r>
      <w:r>
        <w:t xml:space="preserve">att beslutet </w:t>
      </w:r>
      <w:r w:rsidRPr="007B7DEB">
        <w:t xml:space="preserve">även </w:t>
      </w:r>
      <w:r>
        <w:t xml:space="preserve">ska skickas </w:t>
      </w:r>
      <w:r w:rsidRPr="007B7DEB">
        <w:t>till sakägare och andra intressenter.</w:t>
      </w:r>
      <w:r>
        <w:t xml:space="preserve"> Regeringen anser emellertid att det inte finns skäl att belasta kommunerna med en omfatt</w:t>
      </w:r>
      <w:r>
        <w:softHyphen/>
        <w:t>ande admini</w:t>
      </w:r>
      <w:r>
        <w:softHyphen/>
        <w:t>stration utan att det bör vara tillräckligt att planeringsstrategin finns till</w:t>
      </w:r>
      <w:r>
        <w:softHyphen/>
        <w:t>gäng</w:t>
      </w:r>
      <w:r>
        <w:softHyphen/>
        <w:t xml:space="preserve">lig på kommunens webbplats. </w:t>
      </w:r>
    </w:p>
    <w:p w14:paraId="3FC907AA" w14:textId="77777777" w:rsidR="00DE7975" w:rsidRDefault="00DE7975" w:rsidP="00DE7975">
      <w:pPr>
        <w:pStyle w:val="Rubrik5utannumrering"/>
      </w:pPr>
      <w:r>
        <w:t>Planeringsstrategin ska kunna överklagas enligt bestämmelserna om laglighetsprövning i kommunallagen</w:t>
      </w:r>
    </w:p>
    <w:p w14:paraId="1E37D2C3" w14:textId="77777777" w:rsidR="00DE7975" w:rsidRDefault="00DE7975" w:rsidP="00DE7975">
      <w:pPr>
        <w:pStyle w:val="Brdtext"/>
      </w:pPr>
      <w:r>
        <w:t xml:space="preserve">Som utredningen har redogjort för är det otydligt </w:t>
      </w:r>
      <w:r w:rsidRPr="00B15BBC">
        <w:t xml:space="preserve">om och i så fall hur </w:t>
      </w:r>
      <w:r>
        <w:t>full</w:t>
      </w:r>
      <w:r>
        <w:softHyphen/>
        <w:t>mäktiges</w:t>
      </w:r>
      <w:r w:rsidRPr="00B15BBC">
        <w:t xml:space="preserve"> beslut om</w:t>
      </w:r>
      <w:r>
        <w:t xml:space="preserve"> </w:t>
      </w:r>
      <w:r w:rsidRPr="00B15BBC">
        <w:t xml:space="preserve">aktualitetsprövning kan överklagas. </w:t>
      </w:r>
      <w:r>
        <w:t>Regeringen anser, i likhet med utredningen, att beslutet om planeringsstrategin bör kunna överklagas men att prövningsramen för överinstanserna bör begränsas, på motsvarande sätt som gäller för beslut om översiktsplaner. Därmed är det lämpligt att kommunfullmäktiges beslut att anta eller ändra en planerings</w:t>
      </w:r>
      <w:r>
        <w:softHyphen/>
        <w:t>stra</w:t>
      </w:r>
      <w:r>
        <w:softHyphen/>
        <w:t>tegi end</w:t>
      </w:r>
      <w:r>
        <w:softHyphen/>
        <w:t>ast kan över</w:t>
      </w:r>
      <w:r>
        <w:softHyphen/>
        <w:t>klagas i den ordning som gäller för laglighets</w:t>
      </w:r>
      <w:r>
        <w:softHyphen/>
        <w:t>prövning enligt 13 kap. kommunal</w:t>
      </w:r>
      <w:r>
        <w:softHyphen/>
        <w:t xml:space="preserve">lagen. </w:t>
      </w:r>
    </w:p>
    <w:p w14:paraId="5E9D39B0" w14:textId="77777777" w:rsidR="00DE7975" w:rsidRDefault="00DE7975" w:rsidP="00DE7975">
      <w:pPr>
        <w:pStyle w:val="Rubrik5utannumrering"/>
      </w:pPr>
      <w:r>
        <w:t xml:space="preserve">Möjlighet att ompröva planeringsstrategin </w:t>
      </w:r>
    </w:p>
    <w:p w14:paraId="50BAED47" w14:textId="77777777" w:rsidR="00DE7975" w:rsidRDefault="00DE7975" w:rsidP="00DE7975">
      <w:pPr>
        <w:pStyle w:val="Brdtext"/>
      </w:pPr>
      <w:r>
        <w:t>Regeringens förslag innebär att kommunfullmäktige ska anta plane</w:t>
      </w:r>
      <w:r>
        <w:softHyphen/>
        <w:t>rings</w:t>
      </w:r>
      <w:r>
        <w:softHyphen/>
        <w:t xml:space="preserve">strategin inom 24 månader efter ett ordinarie val. Det finns inget hinder mot att fullmäktige även vid en senare tidpunkt under mandatperioden gör </w:t>
      </w:r>
      <w:r w:rsidRPr="00600728">
        <w:rPr>
          <w:spacing w:val="-2"/>
        </w:rPr>
        <w:t>ändringar i planeringsstrategin som innebär ställningstaganden och bedöm</w:t>
      </w:r>
      <w:r w:rsidRPr="00600728">
        <w:rPr>
          <w:spacing w:val="-2"/>
        </w:rPr>
        <w:softHyphen/>
      </w:r>
      <w:r>
        <w:rPr>
          <w:spacing w:val="-2"/>
        </w:rPr>
        <w:softHyphen/>
      </w:r>
      <w:r>
        <w:t>ningar i de frågor som ska behandlas i strate</w:t>
      </w:r>
      <w:r>
        <w:softHyphen/>
        <w:t>gin. Det kan exem</w:t>
      </w:r>
      <w:r>
        <w:softHyphen/>
        <w:t>pelvis fram</w:t>
      </w:r>
      <w:r>
        <w:softHyphen/>
        <w:t>komma att ytterligare någon del i översikts</w:t>
      </w:r>
      <w:r>
        <w:softHyphen/>
        <w:t>planen inte längre är aktuell, exempelvis till följd av ett beslut från någon annan myndighet. Det kan även handla om att fullmäktige ser behov av ytter</w:t>
      </w:r>
      <w:r>
        <w:softHyphen/>
        <w:t>ligare planerings</w:t>
      </w:r>
      <w:r>
        <w:softHyphen/>
        <w:t xml:space="preserve">insatser. </w:t>
      </w:r>
    </w:p>
    <w:p w14:paraId="2E2D9C8E" w14:textId="77777777" w:rsidR="00DE7975" w:rsidRDefault="00DE7975" w:rsidP="00DE7975">
      <w:pPr>
        <w:pStyle w:val="Brdtextmedindrag"/>
      </w:pPr>
      <w:r w:rsidRPr="00E146D8">
        <w:t>På så vis kan kom</w:t>
      </w:r>
      <w:r w:rsidRPr="00E146D8">
        <w:softHyphen/>
        <w:t>munen fatta beslut om planens aktualitet och om den fortsatta planeringen vid olika tillfällen</w:t>
      </w:r>
      <w:r>
        <w:t xml:space="preserve">, som </w:t>
      </w:r>
      <w:r w:rsidRPr="00E146D8">
        <w:rPr>
          <w:i/>
        </w:rPr>
        <w:t>Riksantikvarieämbetet</w:t>
      </w:r>
      <w:r>
        <w:t xml:space="preserve"> efter</w:t>
      </w:r>
      <w:r>
        <w:softHyphen/>
        <w:t>lyst</w:t>
      </w:r>
      <w:r w:rsidRPr="00E146D8">
        <w:t>.</w:t>
      </w:r>
    </w:p>
    <w:p w14:paraId="26DBAC4F" w14:textId="77777777" w:rsidR="00DE7975" w:rsidRPr="00DE70A0" w:rsidRDefault="00DE7975" w:rsidP="00DE7975">
      <w:pPr>
        <w:pStyle w:val="Brdtextmedindrag"/>
      </w:pPr>
      <w:bookmarkStart w:id="30" w:name="_Hlk11658465"/>
      <w:r>
        <w:t>Om kommunen ändrar planeringsstrategin, bör kommunen skicka strate</w:t>
      </w:r>
      <w:r>
        <w:softHyphen/>
        <w:t xml:space="preserve">gin till berörda myndigheter och hålla den tillgänglig på sin webbplats, på motsvarande sätt som när kommunen antar en ny planeringsstrategi. </w:t>
      </w:r>
    </w:p>
    <w:bookmarkEnd w:id="30"/>
    <w:p w14:paraId="546E196E" w14:textId="77777777" w:rsidR="00DE7975" w:rsidRDefault="00DE7975" w:rsidP="00DE7975">
      <w:pPr>
        <w:pStyle w:val="Rubrik5utannumrering"/>
      </w:pPr>
      <w:r>
        <w:t>Behovet av vägledning och resursfrågor</w:t>
      </w:r>
    </w:p>
    <w:p w14:paraId="1ED27CC9" w14:textId="77777777" w:rsidR="00DE7975" w:rsidRDefault="00DE7975" w:rsidP="00DE7975">
      <w:pPr>
        <w:pStyle w:val="Brdtext"/>
      </w:pPr>
      <w:r>
        <w:t>Några remissinstanser framför att utredningens förslag är otydligt när det gäller vad plane</w:t>
      </w:r>
      <w:r>
        <w:softHyphen/>
        <w:t>rings</w:t>
      </w:r>
      <w:r>
        <w:softHyphen/>
        <w:t xml:space="preserve">strategin ska innehålla. Bland annat </w:t>
      </w:r>
      <w:r w:rsidRPr="00D505EE">
        <w:rPr>
          <w:i/>
        </w:rPr>
        <w:t>Göte</w:t>
      </w:r>
      <w:r>
        <w:rPr>
          <w:i/>
        </w:rPr>
        <w:softHyphen/>
      </w:r>
      <w:r w:rsidRPr="00D505EE">
        <w:rPr>
          <w:i/>
        </w:rPr>
        <w:t>borgs kom</w:t>
      </w:r>
      <w:r>
        <w:rPr>
          <w:i/>
        </w:rPr>
        <w:softHyphen/>
      </w:r>
      <w:r w:rsidRPr="00D505EE">
        <w:rPr>
          <w:i/>
        </w:rPr>
        <w:t>mun</w:t>
      </w:r>
      <w:r>
        <w:t xml:space="preserve"> framhåller att innehållet bör </w:t>
      </w:r>
      <w:r w:rsidRPr="00052B89">
        <w:t xml:space="preserve">tydliggöras </w:t>
      </w:r>
      <w:r>
        <w:t>f</w:t>
      </w:r>
      <w:r w:rsidRPr="00052B89">
        <w:t>ör att strategi</w:t>
      </w:r>
      <w:r>
        <w:t>n</w:t>
      </w:r>
      <w:r w:rsidRPr="00052B89">
        <w:t xml:space="preserve"> ska få effekt.</w:t>
      </w:r>
      <w:r w:rsidRPr="008D4BE2">
        <w:t xml:space="preserve"> </w:t>
      </w:r>
      <w:r w:rsidRPr="000F0201">
        <w:rPr>
          <w:i/>
        </w:rPr>
        <w:t>SKL</w:t>
      </w:r>
      <w:r>
        <w:t xml:space="preserve"> framför att det är viktigt att strategin blir ett enkelt, begripligt och kort dokument.</w:t>
      </w:r>
      <w:r w:rsidRPr="00EB20C4">
        <w:rPr>
          <w:i/>
        </w:rPr>
        <w:t xml:space="preserve"> </w:t>
      </w:r>
    </w:p>
    <w:p w14:paraId="0C09ED1C" w14:textId="06103DB9" w:rsidR="00DE7975" w:rsidRPr="00634E96" w:rsidRDefault="00DE7975" w:rsidP="00DE7975">
      <w:pPr>
        <w:pStyle w:val="Brdtextmedindrag"/>
      </w:pPr>
      <w:r>
        <w:t>Som redovisats tidigare är de formella kraven på planeringsstrategins innehåll av begränsad omfattning. Det innebär att det finns goda förut</w:t>
      </w:r>
      <w:r>
        <w:softHyphen/>
        <w:t xml:space="preserve">sättningar för att strategin kan hållas kortfattad. Det innebär också, som </w:t>
      </w:r>
      <w:r w:rsidRPr="000F0201">
        <w:rPr>
          <w:i/>
        </w:rPr>
        <w:t>Enköpings kommun</w:t>
      </w:r>
      <w:r w:rsidRPr="007B7DEB">
        <w:t xml:space="preserve"> </w:t>
      </w:r>
      <w:r>
        <w:t xml:space="preserve">framför, </w:t>
      </w:r>
      <w:r w:rsidRPr="007B7DEB">
        <w:t xml:space="preserve">att </w:t>
      </w:r>
      <w:r>
        <w:t xml:space="preserve">det finns goda förutsättningar för att </w:t>
      </w:r>
      <w:r w:rsidRPr="007B7DEB">
        <w:t>stra</w:t>
      </w:r>
      <w:r>
        <w:softHyphen/>
      </w:r>
      <w:r w:rsidRPr="007B7DEB">
        <w:t>te</w:t>
      </w:r>
      <w:r>
        <w:softHyphen/>
      </w:r>
      <w:r w:rsidRPr="007B7DEB">
        <w:t xml:space="preserve">gin </w:t>
      </w:r>
      <w:r>
        <w:t>ska kunna</w:t>
      </w:r>
      <w:r w:rsidRPr="007B7DEB">
        <w:t xml:space="preserve"> </w:t>
      </w:r>
      <w:r>
        <w:t>utformas</w:t>
      </w:r>
      <w:r w:rsidRPr="007B7DEB">
        <w:t xml:space="preserve"> efter </w:t>
      </w:r>
      <w:r>
        <w:t>den enskilda</w:t>
      </w:r>
      <w:r w:rsidRPr="007B7DEB">
        <w:t xml:space="preserve"> kommun</w:t>
      </w:r>
      <w:r>
        <w:t>en</w:t>
      </w:r>
      <w:r w:rsidRPr="007B7DEB">
        <w:t>s behov</w:t>
      </w:r>
      <w:r>
        <w:t xml:space="preserve"> och förut</w:t>
      </w:r>
      <w:r>
        <w:softHyphen/>
        <w:t>sättningar</w:t>
      </w:r>
      <w:r w:rsidRPr="007B7DEB">
        <w:t>.</w:t>
      </w:r>
    </w:p>
    <w:p w14:paraId="73DA0696" w14:textId="20B84EEA" w:rsidR="00DE7975" w:rsidRDefault="00DE7975" w:rsidP="00CA7DE3">
      <w:pPr>
        <w:pStyle w:val="Brdtextmedindrag"/>
      </w:pPr>
      <w:r>
        <w:t xml:space="preserve">Flera remissinstanser, bl.a. </w:t>
      </w:r>
      <w:r w:rsidRPr="00393CA7">
        <w:rPr>
          <w:i/>
        </w:rPr>
        <w:t>Akademiska hus</w:t>
      </w:r>
      <w:r>
        <w:t xml:space="preserve">, </w:t>
      </w:r>
      <w:r w:rsidRPr="00393CA7">
        <w:rPr>
          <w:i/>
        </w:rPr>
        <w:t>Länsstyrelsen i Öre</w:t>
      </w:r>
      <w:r>
        <w:rPr>
          <w:i/>
        </w:rPr>
        <w:softHyphen/>
      </w:r>
      <w:r w:rsidRPr="00393CA7">
        <w:rPr>
          <w:i/>
        </w:rPr>
        <w:t>bro län</w:t>
      </w:r>
      <w:r>
        <w:t xml:space="preserve"> och </w:t>
      </w:r>
      <w:r w:rsidRPr="00393CA7">
        <w:rPr>
          <w:i/>
        </w:rPr>
        <w:t>Bollnäs kommun</w:t>
      </w:r>
      <w:r>
        <w:t>, framhåller behovet av att det tas fram väg</w:t>
      </w:r>
      <w:r>
        <w:softHyphen/>
        <w:t>led</w:t>
      </w:r>
      <w:r>
        <w:softHyphen/>
        <w:t>ning om innehållet i planeringsstrategin. Regeringen delar uppfatt</w:t>
      </w:r>
      <w:r>
        <w:softHyphen/>
        <w:t xml:space="preserve">ningen att det är angeläget att vägledning tas fram i detta avseende. </w:t>
      </w:r>
    </w:p>
    <w:p w14:paraId="0E3BAA45" w14:textId="529EBCD3" w:rsidR="00DE7975" w:rsidRDefault="00DE7975" w:rsidP="00DE7975">
      <w:pPr>
        <w:pStyle w:val="Brdtextmedindrag"/>
      </w:pPr>
      <w:r>
        <w:t>Flera remissinstanser pekar på risken för att små kommuner kan få svårt att tillgodose de krav som utredningen föreslagit. Exempelvis fram</w:t>
      </w:r>
      <w:r>
        <w:softHyphen/>
        <w:t xml:space="preserve">för </w:t>
      </w:r>
      <w:r w:rsidRPr="00D505EE">
        <w:rPr>
          <w:i/>
        </w:rPr>
        <w:t>Statens jordbruksverk</w:t>
      </w:r>
      <w:r w:rsidRPr="00D505EE">
        <w:t xml:space="preserve"> att en formaliserad process kan utgöra en börda för små lands</w:t>
      </w:r>
      <w:r>
        <w:softHyphen/>
      </w:r>
      <w:r w:rsidRPr="00D505EE">
        <w:t xml:space="preserve">bygdskommuner och att många kommuner redan i dag </w:t>
      </w:r>
      <w:r>
        <w:t xml:space="preserve">saknar </w:t>
      </w:r>
      <w:r w:rsidRPr="00D505EE">
        <w:t>tillräcklig</w:t>
      </w:r>
      <w:r>
        <w:t>a</w:t>
      </w:r>
      <w:r w:rsidRPr="00D505EE">
        <w:t xml:space="preserve"> resurser för att upp</w:t>
      </w:r>
      <w:r>
        <w:softHyphen/>
      </w:r>
      <w:r w:rsidRPr="00D505EE">
        <w:t xml:space="preserve">datera </w:t>
      </w:r>
      <w:r>
        <w:t>sina</w:t>
      </w:r>
      <w:r w:rsidRPr="00D505EE">
        <w:t xml:space="preserve"> över</w:t>
      </w:r>
      <w:r>
        <w:softHyphen/>
      </w:r>
      <w:r w:rsidRPr="00D505EE">
        <w:t>sikts</w:t>
      </w:r>
      <w:r>
        <w:softHyphen/>
      </w:r>
      <w:r w:rsidRPr="00D505EE">
        <w:t>planer.</w:t>
      </w:r>
      <w:r>
        <w:t xml:space="preserve"> </w:t>
      </w:r>
    </w:p>
    <w:p w14:paraId="21FFE39F" w14:textId="77777777" w:rsidR="00DE7975" w:rsidRDefault="00DE7975" w:rsidP="00DE7975">
      <w:pPr>
        <w:pStyle w:val="Brdtextmedindrag"/>
      </w:pPr>
      <w:r>
        <w:t>Som kravet på planeringsstrategins innehåll har utformats anser rege</w:t>
      </w:r>
      <w:r>
        <w:softHyphen/>
        <w:t xml:space="preserve">ringen att även små kommuner bör ha goda förutsättningar för att kunna anta en planeringsstrategi. Regeringen delar således inte de farhågor som </w:t>
      </w:r>
      <w:r w:rsidRPr="00D505EE">
        <w:rPr>
          <w:i/>
        </w:rPr>
        <w:t>Katrineholms kommun</w:t>
      </w:r>
      <w:r>
        <w:t xml:space="preserve"> ger uttryck för, om att </w:t>
      </w:r>
      <w:r w:rsidRPr="00977C54">
        <w:t>plane</w:t>
      </w:r>
      <w:r>
        <w:softHyphen/>
      </w:r>
      <w:r w:rsidRPr="00977C54">
        <w:t>rings</w:t>
      </w:r>
      <w:r>
        <w:softHyphen/>
      </w:r>
      <w:r w:rsidRPr="00977C54">
        <w:t>strategi</w:t>
      </w:r>
      <w:r>
        <w:t>n</w:t>
      </w:r>
      <w:r w:rsidRPr="00977C54">
        <w:t xml:space="preserve"> </w:t>
      </w:r>
      <w:r>
        <w:t xml:space="preserve">skulle kunna medföra ett </w:t>
      </w:r>
      <w:r w:rsidRPr="00977C54">
        <w:t>omfattande arbete</w:t>
      </w:r>
      <w:r>
        <w:t xml:space="preserve"> för kommunerna. Regeringen ser inte heller någon risk för att små kommuner </w:t>
      </w:r>
      <w:r w:rsidRPr="00E8214C">
        <w:t xml:space="preserve">kan </w:t>
      </w:r>
      <w:r>
        <w:t xml:space="preserve">få </w:t>
      </w:r>
      <w:r w:rsidRPr="00E8214C">
        <w:t xml:space="preserve">svårt att genomföra </w:t>
      </w:r>
      <w:r>
        <w:t xml:space="preserve">arbetet </w:t>
      </w:r>
      <w:r w:rsidRPr="00E8214C">
        <w:t>med hög kvalite</w:t>
      </w:r>
      <w:r>
        <w:t>t, som</w:t>
      </w:r>
      <w:r w:rsidRPr="008D4BE2">
        <w:t xml:space="preserve"> </w:t>
      </w:r>
      <w:r w:rsidRPr="00D505EE">
        <w:rPr>
          <w:i/>
        </w:rPr>
        <w:t>Nyköpings kom</w:t>
      </w:r>
      <w:r>
        <w:rPr>
          <w:i/>
        </w:rPr>
        <w:softHyphen/>
      </w:r>
      <w:r w:rsidRPr="00D505EE">
        <w:rPr>
          <w:i/>
        </w:rPr>
        <w:t>mun</w:t>
      </w:r>
      <w:r w:rsidRPr="00E8214C">
        <w:t xml:space="preserve"> </w:t>
      </w:r>
      <w:r>
        <w:t>befarar</w:t>
      </w:r>
      <w:r w:rsidRPr="00E8214C">
        <w:t>.</w:t>
      </w:r>
      <w:r>
        <w:t xml:space="preserve"> </w:t>
      </w:r>
    </w:p>
    <w:p w14:paraId="70CC1A55" w14:textId="77777777" w:rsidR="00DE7975" w:rsidRDefault="00DE7975" w:rsidP="00DE7975">
      <w:pPr>
        <w:pStyle w:val="Rubrik5utannumrering"/>
      </w:pPr>
      <w:r>
        <w:t>Lagtext</w:t>
      </w:r>
    </w:p>
    <w:p w14:paraId="611B2B55" w14:textId="4E3C60CF" w:rsidR="00DE7975" w:rsidRDefault="00DE7975" w:rsidP="00DE7975">
      <w:pPr>
        <w:pStyle w:val="Brdtext"/>
      </w:pPr>
      <w:r w:rsidRPr="00B15BBC">
        <w:t xml:space="preserve">Planeringsstrategin är </w:t>
      </w:r>
      <w:r>
        <w:t>ett led</w:t>
      </w:r>
      <w:r w:rsidRPr="00B15BBC">
        <w:t xml:space="preserve"> </w:t>
      </w:r>
      <w:r>
        <w:t>i</w:t>
      </w:r>
      <w:r w:rsidRPr="00B15BBC">
        <w:t xml:space="preserve"> arbetet med att hålla översiktsplanen</w:t>
      </w:r>
      <w:r>
        <w:t xml:space="preserve"> </w:t>
      </w:r>
      <w:r w:rsidRPr="00B15BBC">
        <w:t>aktu</w:t>
      </w:r>
      <w:r>
        <w:softHyphen/>
      </w:r>
      <w:r w:rsidRPr="00B15BBC">
        <w:t xml:space="preserve">ell. </w:t>
      </w:r>
      <w:r>
        <w:t>Eftersom</w:t>
      </w:r>
      <w:r w:rsidRPr="00B15BBC">
        <w:t xml:space="preserve"> kommunen </w:t>
      </w:r>
      <w:r>
        <w:t xml:space="preserve">tar </w:t>
      </w:r>
      <w:r w:rsidRPr="00B15BBC">
        <w:t>ställning till om översiktsplanen</w:t>
      </w:r>
      <w:r>
        <w:t xml:space="preserve"> </w:t>
      </w:r>
      <w:r w:rsidRPr="00B15BBC">
        <w:t xml:space="preserve">är aktuell </w:t>
      </w:r>
      <w:r>
        <w:t>innan</w:t>
      </w:r>
      <w:r w:rsidRPr="00B15BBC">
        <w:t xml:space="preserve"> kommunen </w:t>
      </w:r>
      <w:r>
        <w:t xml:space="preserve">eventuellt </w:t>
      </w:r>
      <w:r w:rsidRPr="00B15BBC">
        <w:t>initierar en ändring av</w:t>
      </w:r>
      <w:r>
        <w:t xml:space="preserve"> </w:t>
      </w:r>
      <w:r w:rsidRPr="00B15BBC">
        <w:t>planen</w:t>
      </w:r>
      <w:r>
        <w:t xml:space="preserve"> anser rege</w:t>
      </w:r>
      <w:r>
        <w:softHyphen/>
        <w:t>ringen att b</w:t>
      </w:r>
      <w:r w:rsidRPr="00B15BBC">
        <w:t>estämmelserna om planeringsstrategi</w:t>
      </w:r>
      <w:r w:rsidR="00B37458">
        <w:t>n</w:t>
      </w:r>
      <w:r w:rsidRPr="00B15BBC">
        <w:t xml:space="preserve"> bör placeras före bestäm</w:t>
      </w:r>
      <w:r>
        <w:softHyphen/>
      </w:r>
      <w:r w:rsidRPr="00B15BBC">
        <w:t>melserna om ändringar</w:t>
      </w:r>
      <w:r>
        <w:t>, dvs. i omvänd ordning i förhållande till hur ser ut i den nu gällande lagen</w:t>
      </w:r>
      <w:r w:rsidRPr="00B15BBC">
        <w:t>.</w:t>
      </w:r>
    </w:p>
    <w:p w14:paraId="6A5A50D7" w14:textId="77777777" w:rsidR="00DE7975" w:rsidRPr="00634884" w:rsidRDefault="00DE7975" w:rsidP="00CA7DE3">
      <w:pPr>
        <w:pStyle w:val="Brdtextmedindrag"/>
      </w:pPr>
      <w:r>
        <w:t xml:space="preserve">Bestämmelserna finns i 3 kap. 23 och 24 §§ och 13 kap. 1 § PBL. Vidare medför förslaget ett behov av en följdändring i 16 kap. 1 § PBL. </w:t>
      </w:r>
    </w:p>
    <w:p w14:paraId="25DC36B4" w14:textId="77777777" w:rsidR="00DE7975" w:rsidRDefault="00DE7975" w:rsidP="00DE7975">
      <w:pPr>
        <w:pStyle w:val="Rubrik2"/>
      </w:pPr>
      <w:bookmarkStart w:id="31" w:name="_Toc19000316"/>
      <w:bookmarkStart w:id="32" w:name="_Toc23845165"/>
      <w:r w:rsidRPr="00B15BBC">
        <w:t>När anses översiktsplanen vara aktuell?</w:t>
      </w:r>
      <w:bookmarkEnd w:id="31"/>
      <w:bookmarkEnd w:id="32"/>
    </w:p>
    <w:p w14:paraId="0C2B4EC4" w14:textId="2A38A372" w:rsidR="00DE7975" w:rsidRDefault="00DE7975" w:rsidP="00CA7DE3">
      <w:pPr>
        <w:pStyle w:val="Brdtextram"/>
      </w:pPr>
      <w:r w:rsidRPr="00420062">
        <w:rPr>
          <w:b/>
        </w:rPr>
        <w:t>Regeringens förslag:</w:t>
      </w:r>
      <w:r>
        <w:t xml:space="preserve"> En översiktsplan är aktuell från det att planen har fått laga kraft eller kommunfullmäktige har antagit en planerings</w:t>
      </w:r>
      <w:r>
        <w:softHyphen/>
        <w:t>stra</w:t>
      </w:r>
      <w:r>
        <w:softHyphen/>
        <w:t xml:space="preserve">tegi och fram till </w:t>
      </w:r>
      <w:r w:rsidR="00EF0E39">
        <w:t xml:space="preserve">24 månader efter </w:t>
      </w:r>
      <w:r>
        <w:t>nästa ordinarie val</w:t>
      </w:r>
      <w:r w:rsidR="00EF0E39">
        <w:t>, om inte fullmäk</w:t>
      </w:r>
      <w:r w:rsidR="00FF0E3E">
        <w:softHyphen/>
      </w:r>
      <w:r w:rsidR="00EF0E39">
        <w:t>tige i en sådan strategi har bedömt att planen helt eller delvis inte är aktuell</w:t>
      </w:r>
      <w:r>
        <w:t xml:space="preserve">. </w:t>
      </w:r>
      <w:bookmarkStart w:id="33" w:name="_Hlk12446894"/>
      <w:bookmarkStart w:id="34" w:name="_Hlk11658912"/>
      <w:r w:rsidRPr="004517EB">
        <w:t>En översiktsplan upphör att vara aktuell när den tid</w:t>
      </w:r>
      <w:r>
        <w:t>en</w:t>
      </w:r>
      <w:r w:rsidRPr="004517EB">
        <w:t xml:space="preserve"> har löpt ut, om inte fullmäktige innan dess antar en </w:t>
      </w:r>
      <w:r>
        <w:t xml:space="preserve">ny </w:t>
      </w:r>
      <w:r w:rsidRPr="004517EB">
        <w:t>planerings</w:t>
      </w:r>
      <w:r>
        <w:softHyphen/>
      </w:r>
      <w:r w:rsidRPr="004517EB">
        <w:t>strategi.</w:t>
      </w:r>
      <w:r>
        <w:t xml:space="preserve"> </w:t>
      </w:r>
      <w:bookmarkEnd w:id="33"/>
      <w:bookmarkEnd w:id="34"/>
    </w:p>
    <w:p w14:paraId="74797198" w14:textId="77777777" w:rsidR="00DE7975" w:rsidRPr="00A76360" w:rsidRDefault="00DE7975" w:rsidP="00DE7975">
      <w:pPr>
        <w:pStyle w:val="Brdtextmedindrag"/>
        <w:rPr>
          <w:sz w:val="8"/>
          <w:szCs w:val="8"/>
        </w:rPr>
      </w:pPr>
    </w:p>
    <w:p w14:paraId="7207BD7E" w14:textId="77777777" w:rsidR="00DE7975" w:rsidRDefault="00DE7975" w:rsidP="00DE7975">
      <w:pPr>
        <w:pStyle w:val="Brdtextmedindrag"/>
      </w:pPr>
      <w:r w:rsidRPr="0006285B">
        <w:rPr>
          <w:b/>
        </w:rPr>
        <w:t>Utredningens förslag:</w:t>
      </w:r>
      <w:r>
        <w:t xml:space="preserve"> Överensstämmer huvudsakligen med regering</w:t>
      </w:r>
      <w:r>
        <w:softHyphen/>
        <w:t xml:space="preserve">ens. Utredningen föreslår dock att tidsgränsen ska vara 15 och inte 24 månader. </w:t>
      </w:r>
    </w:p>
    <w:p w14:paraId="2DFD6C8E" w14:textId="77777777" w:rsidR="00DE7975" w:rsidRDefault="00DE7975" w:rsidP="00DE7975">
      <w:pPr>
        <w:pStyle w:val="Brdtextmedindrag"/>
      </w:pPr>
      <w:r w:rsidRPr="00B15BBC">
        <w:rPr>
          <w:b/>
        </w:rPr>
        <w:t>Remissinstanserna:</w:t>
      </w:r>
      <w:r w:rsidRPr="00255DDB">
        <w:t xml:space="preserve"> </w:t>
      </w:r>
      <w:r>
        <w:t>En majoritet av</w:t>
      </w:r>
      <w:r w:rsidRPr="00255DDB">
        <w:t xml:space="preserve"> remiss</w:t>
      </w:r>
      <w:r>
        <w:softHyphen/>
      </w:r>
      <w:r w:rsidRPr="00255DDB">
        <w:t>instan</w:t>
      </w:r>
      <w:r>
        <w:softHyphen/>
      </w:r>
      <w:r w:rsidRPr="00255DDB">
        <w:t>ser</w:t>
      </w:r>
      <w:r>
        <w:t>na</w:t>
      </w:r>
      <w:r w:rsidRPr="00255DDB">
        <w:t xml:space="preserve"> är positiva </w:t>
      </w:r>
      <w:r>
        <w:t>till eller har inga invändningar mot förslaget</w:t>
      </w:r>
      <w:r w:rsidRPr="00255DDB">
        <w:t>, däribland</w:t>
      </w:r>
      <w:r>
        <w:t xml:space="preserve"> </w:t>
      </w:r>
      <w:r w:rsidRPr="00255DDB">
        <w:rPr>
          <w:i/>
        </w:rPr>
        <w:t>Vänersborgs tingsrätt (mark- och miljö</w:t>
      </w:r>
      <w:r>
        <w:rPr>
          <w:i/>
        </w:rPr>
        <w:softHyphen/>
      </w:r>
      <w:r w:rsidRPr="00255DDB">
        <w:rPr>
          <w:i/>
        </w:rPr>
        <w:t>dom</w:t>
      </w:r>
      <w:r>
        <w:rPr>
          <w:i/>
        </w:rPr>
        <w:softHyphen/>
      </w:r>
      <w:r w:rsidRPr="00255DDB">
        <w:rPr>
          <w:i/>
        </w:rPr>
        <w:t>stolen)</w:t>
      </w:r>
      <w:r>
        <w:t xml:space="preserve">, </w:t>
      </w:r>
      <w:r w:rsidRPr="00255DDB">
        <w:rPr>
          <w:i/>
        </w:rPr>
        <w:t>Stats</w:t>
      </w:r>
      <w:r>
        <w:rPr>
          <w:i/>
        </w:rPr>
        <w:softHyphen/>
      </w:r>
      <w:r w:rsidRPr="00255DDB">
        <w:rPr>
          <w:i/>
        </w:rPr>
        <w:t>konto</w:t>
      </w:r>
      <w:r>
        <w:rPr>
          <w:i/>
        </w:rPr>
        <w:softHyphen/>
      </w:r>
      <w:r w:rsidRPr="00255DDB">
        <w:rPr>
          <w:i/>
        </w:rPr>
        <w:t>ret</w:t>
      </w:r>
      <w:r>
        <w:t xml:space="preserve"> och </w:t>
      </w:r>
      <w:r w:rsidRPr="00255DDB">
        <w:rPr>
          <w:i/>
        </w:rPr>
        <w:t>Ånge kommun</w:t>
      </w:r>
      <w:r>
        <w:t>. Flera remissinstanser fram</w:t>
      </w:r>
      <w:r>
        <w:softHyphen/>
        <w:t>håller att det är bra att reglerna kring översiktsplanens aktualitet förtyd</w:t>
      </w:r>
      <w:r>
        <w:softHyphen/>
        <w:t>li</w:t>
      </w:r>
      <w:r>
        <w:softHyphen/>
        <w:t>gas, däribland läns</w:t>
      </w:r>
      <w:r>
        <w:softHyphen/>
        <w:t>styrel</w:t>
      </w:r>
      <w:r>
        <w:softHyphen/>
        <w:t xml:space="preserve">serna i </w:t>
      </w:r>
      <w:r w:rsidRPr="00255DDB">
        <w:rPr>
          <w:i/>
        </w:rPr>
        <w:t>Hallands</w:t>
      </w:r>
      <w:r>
        <w:t xml:space="preserve"> respek</w:t>
      </w:r>
      <w:r>
        <w:softHyphen/>
        <w:t xml:space="preserve">tive </w:t>
      </w:r>
      <w:r w:rsidRPr="00255DDB">
        <w:rPr>
          <w:i/>
        </w:rPr>
        <w:t>Uppsala län</w:t>
      </w:r>
      <w:r>
        <w:t xml:space="preserve">. </w:t>
      </w:r>
      <w:r w:rsidRPr="0090407A">
        <w:rPr>
          <w:i/>
        </w:rPr>
        <w:t>Läns</w:t>
      </w:r>
      <w:r>
        <w:rPr>
          <w:i/>
        </w:rPr>
        <w:softHyphen/>
      </w:r>
      <w:r w:rsidRPr="0090407A">
        <w:rPr>
          <w:i/>
        </w:rPr>
        <w:t>styrelsen i Västra Götalands län</w:t>
      </w:r>
      <w:r>
        <w:t xml:space="preserve"> framhåller att för</w:t>
      </w:r>
      <w:r>
        <w:softHyphen/>
        <w:t>slaget sann</w:t>
      </w:r>
      <w:r w:rsidRPr="0090407A">
        <w:t xml:space="preserve">olikt </w:t>
      </w:r>
      <w:r>
        <w:t xml:space="preserve">leder till </w:t>
      </w:r>
      <w:r w:rsidRPr="0090407A">
        <w:t>ett mer aktivt översikts</w:t>
      </w:r>
      <w:r>
        <w:softHyphen/>
      </w:r>
      <w:r w:rsidRPr="0090407A">
        <w:t>plane</w:t>
      </w:r>
      <w:r>
        <w:softHyphen/>
      </w:r>
      <w:r w:rsidRPr="0090407A">
        <w:t>arbete i kom</w:t>
      </w:r>
      <w:r>
        <w:softHyphen/>
      </w:r>
      <w:r w:rsidRPr="0090407A">
        <w:t>muner</w:t>
      </w:r>
      <w:r>
        <w:softHyphen/>
      </w:r>
      <w:r w:rsidRPr="0090407A">
        <w:t xml:space="preserve">na. </w:t>
      </w:r>
      <w:r w:rsidRPr="002E5DE3">
        <w:rPr>
          <w:i/>
        </w:rPr>
        <w:t>Statens geotekniska institut</w:t>
      </w:r>
      <w:r>
        <w:t xml:space="preserve"> anser att förslaget har förutsättningar för att höja översikts</w:t>
      </w:r>
      <w:r>
        <w:softHyphen/>
        <w:t>planer</w:t>
      </w:r>
      <w:r>
        <w:softHyphen/>
        <w:t>nas status och underlätta efter</w:t>
      </w:r>
      <w:r>
        <w:softHyphen/>
      </w:r>
      <w:r>
        <w:softHyphen/>
        <w:t>följande plane</w:t>
      </w:r>
      <w:r>
        <w:softHyphen/>
        <w:t xml:space="preserve">ring. </w:t>
      </w:r>
      <w:r w:rsidRPr="00DF06E5">
        <w:rPr>
          <w:i/>
        </w:rPr>
        <w:t>Svea hov</w:t>
      </w:r>
      <w:r>
        <w:rPr>
          <w:i/>
        </w:rPr>
        <w:softHyphen/>
      </w:r>
      <w:r w:rsidRPr="00DF06E5">
        <w:rPr>
          <w:i/>
        </w:rPr>
        <w:t>rätt (Mark- och miljööverdomstolen)</w:t>
      </w:r>
      <w:r w:rsidRPr="00DF06E5">
        <w:t xml:space="preserve"> </w:t>
      </w:r>
      <w:r>
        <w:t>an</w:t>
      </w:r>
      <w:r>
        <w:softHyphen/>
        <w:t xml:space="preserve">ser </w:t>
      </w:r>
      <w:r w:rsidRPr="00DF06E5">
        <w:t>att tydligare bestämmelser i enlighet med ut</w:t>
      </w:r>
      <w:r>
        <w:softHyphen/>
      </w:r>
      <w:r w:rsidRPr="00DF06E5">
        <w:t>redningens förslag under</w:t>
      </w:r>
      <w:r>
        <w:softHyphen/>
      </w:r>
      <w:r w:rsidRPr="00DF06E5">
        <w:t>lättar tillämp</w:t>
      </w:r>
      <w:r>
        <w:softHyphen/>
      </w:r>
      <w:r w:rsidRPr="00DF06E5">
        <w:t>ningen, såsom i mål om för</w:t>
      </w:r>
      <w:r>
        <w:softHyphen/>
      </w:r>
      <w:r w:rsidRPr="00DF06E5">
        <w:t>hands</w:t>
      </w:r>
      <w:r>
        <w:softHyphen/>
      </w:r>
      <w:r w:rsidRPr="00DF06E5">
        <w:t>besked och vid bedöm</w:t>
      </w:r>
      <w:r>
        <w:softHyphen/>
      </w:r>
      <w:r w:rsidRPr="00DF06E5">
        <w:t xml:space="preserve">ningen av om en plats ligger inom ett område för landsbygdsutveckling i strandnära läge (LIS-område). </w:t>
      </w:r>
    </w:p>
    <w:p w14:paraId="6E3A5F12" w14:textId="77777777" w:rsidR="00DE7975" w:rsidRDefault="00DE7975" w:rsidP="00DE7975">
      <w:pPr>
        <w:pStyle w:val="Brdtextmedindrag"/>
        <w:rPr>
          <w:b/>
        </w:rPr>
      </w:pPr>
      <w:r>
        <w:t xml:space="preserve">Flera remissinstanser är tveksamma eller negativt inställda till förslaget, bl.a. </w:t>
      </w:r>
      <w:r w:rsidRPr="00FA4676">
        <w:rPr>
          <w:i/>
        </w:rPr>
        <w:t>Blekinge tekniska högskola</w:t>
      </w:r>
      <w:r>
        <w:t xml:space="preserve"> och </w:t>
      </w:r>
      <w:r w:rsidRPr="00FA4676">
        <w:rPr>
          <w:i/>
        </w:rPr>
        <w:t>SmåKom</w:t>
      </w:r>
      <w:r>
        <w:t xml:space="preserve">. </w:t>
      </w:r>
      <w:r w:rsidRPr="00FA4676">
        <w:rPr>
          <w:i/>
        </w:rPr>
        <w:t>Lunds universitet (juridiska fakultetsstyrelsen)</w:t>
      </w:r>
      <w:r w:rsidRPr="00E628D5">
        <w:t xml:space="preserve"> anser att översiktsplanens aktualitet inte bör villkoras av rent formella krav.</w:t>
      </w:r>
      <w:r>
        <w:t xml:space="preserve"> I stället anser universitetet att kravet att översikts</w:t>
      </w:r>
      <w:r>
        <w:softHyphen/>
      </w:r>
      <w:r w:rsidRPr="00903C93">
        <w:rPr>
          <w:spacing w:val="-2"/>
        </w:rPr>
        <w:t>planen ska vara aktuell förmodligen kan få större praktisk verkan om kra</w:t>
      </w:r>
      <w:r w:rsidRPr="00903C93">
        <w:rPr>
          <w:spacing w:val="-2"/>
        </w:rPr>
        <w:softHyphen/>
        <w:t>vet</w:t>
      </w:r>
      <w:r>
        <w:t xml:space="preserve"> på beslutsunderlag för ställningstagandet formaliseras något. </w:t>
      </w:r>
      <w:r w:rsidRPr="00CD4E93">
        <w:rPr>
          <w:i/>
        </w:rPr>
        <w:t>Akade</w:t>
      </w:r>
      <w:r>
        <w:rPr>
          <w:i/>
        </w:rPr>
        <w:softHyphen/>
      </w:r>
      <w:r w:rsidRPr="00CD4E93">
        <w:rPr>
          <w:i/>
        </w:rPr>
        <w:t>mi</w:t>
      </w:r>
      <w:r>
        <w:rPr>
          <w:i/>
        </w:rPr>
        <w:softHyphen/>
      </w:r>
      <w:r w:rsidRPr="00CD4E93">
        <w:rPr>
          <w:i/>
        </w:rPr>
        <w:t xml:space="preserve">ska </w:t>
      </w:r>
      <w:r>
        <w:rPr>
          <w:i/>
        </w:rPr>
        <w:t>h</w:t>
      </w:r>
      <w:r w:rsidRPr="00CD4E93">
        <w:rPr>
          <w:i/>
        </w:rPr>
        <w:t>us</w:t>
      </w:r>
      <w:r>
        <w:t xml:space="preserve"> ser en risk för att kommunen kan stå utan översiktsplan under en längre period.</w:t>
      </w:r>
      <w:r w:rsidRPr="00E628D5">
        <w:t xml:space="preserve">  </w:t>
      </w:r>
    </w:p>
    <w:p w14:paraId="505E2D6C" w14:textId="77777777" w:rsidR="00DE7975" w:rsidRDefault="00DE7975" w:rsidP="00DE7975">
      <w:pPr>
        <w:pStyle w:val="Brdtextmedindrag"/>
      </w:pPr>
      <w:r w:rsidRPr="00A719DF">
        <w:rPr>
          <w:i/>
        </w:rPr>
        <w:t>Norrköpings kommun</w:t>
      </w:r>
      <w:r>
        <w:t xml:space="preserve"> anser att det inte framgår av</w:t>
      </w:r>
      <w:r w:rsidRPr="00A719DF">
        <w:t xml:space="preserve"> förslaget </w:t>
      </w:r>
      <w:r>
        <w:t>om</w:t>
      </w:r>
      <w:r w:rsidRPr="00A719DF">
        <w:t xml:space="preserve"> kommu</w:t>
      </w:r>
      <w:r>
        <w:softHyphen/>
      </w:r>
      <w:r w:rsidRPr="00A719DF">
        <w:t xml:space="preserve">nen </w:t>
      </w:r>
      <w:r>
        <w:t>per</w:t>
      </w:r>
      <w:r w:rsidRPr="00A719DF">
        <w:t xml:space="preserve"> automatik tvingas ompröva hela översiktsplanen</w:t>
      </w:r>
      <w:r>
        <w:t>, om den upphör att vara aktuell till följd av att kommunen inte antar en planerings</w:t>
      </w:r>
      <w:r>
        <w:softHyphen/>
        <w:t xml:space="preserve">strategi inom 15 månader, </w:t>
      </w:r>
      <w:r w:rsidRPr="00A719DF">
        <w:t xml:space="preserve">eller </w:t>
      </w:r>
      <w:r>
        <w:t xml:space="preserve">om förslaget </w:t>
      </w:r>
      <w:r w:rsidRPr="00A719DF">
        <w:t>ska förstås som att planen åter</w:t>
      </w:r>
      <w:r>
        <w:t>får</w:t>
      </w:r>
      <w:r w:rsidRPr="00A719DF">
        <w:t xml:space="preserve"> sin aktualitet </w:t>
      </w:r>
      <w:r>
        <w:t xml:space="preserve">om </w:t>
      </w:r>
      <w:r w:rsidRPr="00A719DF">
        <w:t xml:space="preserve">kommunen </w:t>
      </w:r>
      <w:r>
        <w:t>därefter antar</w:t>
      </w:r>
      <w:r w:rsidRPr="00A719DF">
        <w:t xml:space="preserve"> en planerings</w:t>
      </w:r>
      <w:r>
        <w:softHyphen/>
      </w:r>
      <w:r w:rsidRPr="00A719DF">
        <w:t>stra</w:t>
      </w:r>
      <w:r>
        <w:softHyphen/>
      </w:r>
      <w:r w:rsidRPr="00A719DF">
        <w:t>tegi</w:t>
      </w:r>
      <w:r>
        <w:t xml:space="preserve">. </w:t>
      </w:r>
      <w:r w:rsidRPr="00076A28">
        <w:rPr>
          <w:i/>
        </w:rPr>
        <w:t>Läns</w:t>
      </w:r>
      <w:r>
        <w:rPr>
          <w:i/>
        </w:rPr>
        <w:softHyphen/>
      </w:r>
      <w:r w:rsidRPr="00076A28">
        <w:rPr>
          <w:i/>
        </w:rPr>
        <w:t>styrel</w:t>
      </w:r>
      <w:r>
        <w:rPr>
          <w:i/>
        </w:rPr>
        <w:softHyphen/>
      </w:r>
      <w:r w:rsidRPr="00076A28">
        <w:rPr>
          <w:i/>
        </w:rPr>
        <w:t>sen i Kronobergs län</w:t>
      </w:r>
      <w:r>
        <w:t xml:space="preserve"> anser att utredningen inte har analy</w:t>
      </w:r>
      <w:r>
        <w:softHyphen/>
        <w:t>serat och beskrivit konsekvenserna tillräckligt tydligt när det gäller försla</w:t>
      </w:r>
      <w:r>
        <w:softHyphen/>
        <w:t xml:space="preserve">get att kommunen ska behöva ta fram en ny översiktsplan </w:t>
      </w:r>
      <w:r w:rsidRPr="00076A28">
        <w:t>om kommun</w:t>
      </w:r>
      <w:r>
        <w:softHyphen/>
      </w:r>
      <w:r w:rsidRPr="00076A28">
        <w:t>fullmäk</w:t>
      </w:r>
      <w:r>
        <w:softHyphen/>
      </w:r>
      <w:r w:rsidRPr="00076A28">
        <w:t xml:space="preserve">tige inte antar planeringsstrategin inom angiven tid. </w:t>
      </w:r>
    </w:p>
    <w:p w14:paraId="48017A0D" w14:textId="77777777" w:rsidR="00DE7975" w:rsidRDefault="00DE7975" w:rsidP="00DE7975">
      <w:pPr>
        <w:pStyle w:val="Rubrik4utannumrering"/>
      </w:pPr>
      <w:r>
        <w:t>Skälen för regeringens förslag</w:t>
      </w:r>
    </w:p>
    <w:p w14:paraId="7BB41B30" w14:textId="77777777" w:rsidR="00DE7975" w:rsidRDefault="00DE7975" w:rsidP="00DE7975">
      <w:pPr>
        <w:pStyle w:val="Rubrik5utannumrering"/>
        <w:spacing w:before="0"/>
      </w:pPr>
      <w:r>
        <w:t>Ö</w:t>
      </w:r>
      <w:r w:rsidRPr="00B15BBC">
        <w:t>versiktsplanens aktualitet</w:t>
      </w:r>
    </w:p>
    <w:p w14:paraId="4783F1CE" w14:textId="564FDB0D" w:rsidR="00DE7975" w:rsidRDefault="00DE7975" w:rsidP="00DE7975">
      <w:pPr>
        <w:pStyle w:val="Brdtext"/>
      </w:pPr>
      <w:r>
        <w:t>Enligt nu gällande rätt ska kommunfullmäktige minst en gång under man</w:t>
      </w:r>
      <w:r>
        <w:softHyphen/>
        <w:t xml:space="preserve">dattiden pröva om </w:t>
      </w:r>
      <w:r w:rsidRPr="009677FB">
        <w:t xml:space="preserve">översiktsplanen är aktuell i förhållande till </w:t>
      </w:r>
      <w:r>
        <w:t>vissa krav (3 kap. 27 § PBL). Av förarbetena framgår att ställningstagandet enbart avser översiktsplanens aktualitet, dvs. i vilken utsträckning översikts</w:t>
      </w:r>
      <w:r>
        <w:softHyphen/>
        <w:t>plan</w:t>
      </w:r>
      <w:r>
        <w:softHyphen/>
        <w:t>ens intentioner fortfarande är aktuella med hän</w:t>
      </w:r>
      <w:r>
        <w:softHyphen/>
        <w:t>syn till nya förut</w:t>
      </w:r>
      <w:r>
        <w:softHyphen/>
        <w:t>sättningar m.m. (prop. 1994/95:230 s. 67). Innehållet i planen ändras således inte i något avseende genom beslutet. Av förarbetena framgår vidare att rege</w:t>
      </w:r>
      <w:r>
        <w:softHyphen/>
        <w:t>ringen ansåg att det inte fanns skäl att knyta några sanktioner till bestäm</w:t>
      </w:r>
      <w:r>
        <w:softHyphen/>
        <w:t xml:space="preserve">melsen, med hänsyn till innebörden i ställningstagandet. Om det är osäkert i vilken mån </w:t>
      </w:r>
      <w:r w:rsidR="00A93734">
        <w:t>översikts</w:t>
      </w:r>
      <w:r>
        <w:t xml:space="preserve">planen är aktuell, finns </w:t>
      </w:r>
      <w:r w:rsidR="00BD1EE3">
        <w:t xml:space="preserve">det </w:t>
      </w:r>
      <w:r>
        <w:t>enligt förarbetena en risk för att planen förlorar sin vägledande verkan vid olika beslut. Kommunen bedömdes således ha ett eget intresse av att regelbundet pröva aktualiteten i över</w:t>
      </w:r>
      <w:r>
        <w:softHyphen/>
        <w:t>sikts</w:t>
      </w:r>
      <w:r>
        <w:softHyphen/>
        <w:t xml:space="preserve">planen (samma prop. s. 67 f.). </w:t>
      </w:r>
    </w:p>
    <w:p w14:paraId="2BE03EEF" w14:textId="77777777" w:rsidR="00DE7975" w:rsidRDefault="00DE7975" w:rsidP="00DE7975">
      <w:pPr>
        <w:pStyle w:val="Brdtextmedindrag"/>
      </w:pPr>
      <w:r>
        <w:t>Enligt utredningen finns det brister i kontinuiteten i översiktsplane</w:t>
      </w:r>
      <w:r>
        <w:softHyphen/>
        <w:t>ringen i många kommuner</w:t>
      </w:r>
      <w:bookmarkStart w:id="35" w:name="_Hlk12446924"/>
      <w:r>
        <w:t>, bl.a. genom att aktualitetsprövningen inte sker i den omfattning som anges i PBL</w:t>
      </w:r>
      <w:bookmarkEnd w:id="35"/>
      <w:r>
        <w:t>. Kommuner avstår dessutom ofta från aktua</w:t>
      </w:r>
      <w:r>
        <w:softHyphen/>
        <w:t>litetsprövningen och tar i stället direkt fram en ny översiktsplan, om plan</w:t>
      </w:r>
      <w:r>
        <w:softHyphen/>
        <w:t xml:space="preserve">en är gammal eller inaktuell. </w:t>
      </w:r>
      <w:bookmarkStart w:id="36" w:name="_Hlk12446968"/>
      <w:r>
        <w:t>När en kommun avstår från aktua</w:t>
      </w:r>
      <w:r>
        <w:softHyphen/>
        <w:t>litets</w:t>
      </w:r>
      <w:r>
        <w:softHyphen/>
        <w:t xml:space="preserve">prövningen blir det samtidigt oklart för andra aktörer hur kommunen ser på planens aktualitet. </w:t>
      </w:r>
      <w:bookmarkStart w:id="37" w:name="_Hlk12446978"/>
      <w:bookmarkEnd w:id="36"/>
      <w:r>
        <w:t xml:space="preserve">Att kommunen avstår från att aktualitetspröva planen i dessa fall </w:t>
      </w:r>
      <w:bookmarkEnd w:id="37"/>
      <w:r>
        <w:t>hänger enligt utredningen samman med att ett beslut om att översiktsplanen inte är aktuell anses kunna leda till att den inte är vägled</w:t>
      </w:r>
      <w:r>
        <w:softHyphen/>
        <w:t>ande för efterföljande planering och prövning. Sammantaget med</w:t>
      </w:r>
      <w:r>
        <w:softHyphen/>
        <w:t>för detta att det inte alltid är tydligt om översiktsplanen är aktuell eller inte. Mot denna bakgrund har utredningen föreslagit att det ska vara en förut</w:t>
      </w:r>
      <w:r>
        <w:softHyphen/>
        <w:t>sättning att kommun</w:t>
      </w:r>
      <w:r>
        <w:softHyphen/>
        <w:t>fullmäktige antar en planerings</w:t>
      </w:r>
      <w:r>
        <w:softHyphen/>
        <w:t>strategi för att över</w:t>
      </w:r>
      <w:r>
        <w:softHyphen/>
        <w:t>siktsplanen ska anses vara aktuell.</w:t>
      </w:r>
    </w:p>
    <w:p w14:paraId="54DB1B28" w14:textId="77777777" w:rsidR="00DE7975" w:rsidRDefault="00DE7975" w:rsidP="00DE7975">
      <w:pPr>
        <w:pStyle w:val="Brdtextmedindrag"/>
      </w:pPr>
      <w:r>
        <w:t>Regeringen anser att det måste vara tydligt när översiktsplanen är aktu</w:t>
      </w:r>
      <w:r>
        <w:softHyphen/>
        <w:t xml:space="preserve">ell. Utredningens förslag leder, enligt regeringens bedömning, till att det bör bli tydligt för andra aktörer när en översiktsplan ska anses vara aktuell. Dessutom bör förslaget leda till att fler kommuner regelbundet tar ställning till planens aktualitet. </w:t>
      </w:r>
    </w:p>
    <w:p w14:paraId="74ADC08B" w14:textId="62584D72" w:rsidR="00DE7975" w:rsidRDefault="00DE7975" w:rsidP="00DE7975">
      <w:pPr>
        <w:pStyle w:val="Brdtextmedindrag"/>
      </w:pPr>
      <w:r>
        <w:t>Regeringen förordar att det införs bestämmelser som innebär att över</w:t>
      </w:r>
      <w:r>
        <w:softHyphen/>
        <w:t>siktsplanen är aktuell</w:t>
      </w:r>
      <w:bookmarkStart w:id="38" w:name="_Hlk12447138"/>
      <w:r>
        <w:t xml:space="preserve"> </w:t>
      </w:r>
      <w:bookmarkStart w:id="39" w:name="_Hlk11759831"/>
      <w:r>
        <w:t>från det att planen har fått laga kraft eller kommun</w:t>
      </w:r>
      <w:r>
        <w:softHyphen/>
        <w:t>fullmäktige har antagit en plane</w:t>
      </w:r>
      <w:r>
        <w:softHyphen/>
        <w:t xml:space="preserve">ringsstrategi och fram till </w:t>
      </w:r>
      <w:r w:rsidR="00BD1EE3">
        <w:t xml:space="preserve">24 månader efter </w:t>
      </w:r>
      <w:r>
        <w:t xml:space="preserve">nästa ordinarie val. </w:t>
      </w:r>
      <w:bookmarkEnd w:id="38"/>
      <w:bookmarkEnd w:id="39"/>
    </w:p>
    <w:p w14:paraId="48C08DBB" w14:textId="12610ADC" w:rsidR="00DE7975" w:rsidRDefault="00DE7975" w:rsidP="00CA7DE3">
      <w:pPr>
        <w:pStyle w:val="Brdtextmedindrag"/>
      </w:pPr>
      <w:r>
        <w:t>Som framgått av avsnitt 5.1 kan kommunen i planeringsstrategin be</w:t>
      </w:r>
      <w:r>
        <w:softHyphen/>
        <w:t>döma att översiktsplanen</w:t>
      </w:r>
      <w:r w:rsidR="00132FD8">
        <w:t xml:space="preserve"> helt eller delvis</w:t>
      </w:r>
      <w:r>
        <w:t xml:space="preserve"> inte längre är aktuell. </w:t>
      </w:r>
    </w:p>
    <w:p w14:paraId="1E0A14E1" w14:textId="77777777" w:rsidR="00DE7975" w:rsidRPr="003031D8" w:rsidRDefault="00DE7975" w:rsidP="00DE7975">
      <w:pPr>
        <w:pStyle w:val="Rubrik5utannumrering"/>
      </w:pPr>
      <w:r>
        <w:t>Planen upphör att vara aktuell om kommunfullmäktige inte antar planeringsstrategin inom angiven tid</w:t>
      </w:r>
    </w:p>
    <w:p w14:paraId="03CFBC55" w14:textId="77777777" w:rsidR="00DE7975" w:rsidRDefault="00DE7975" w:rsidP="00DE7975">
      <w:pPr>
        <w:pStyle w:val="Brdtext"/>
      </w:pPr>
      <w:r>
        <w:t>Den föreslagna ordningen innebär att översiktsplanen kommer att upphöra att vara aktuell, om kommunfullmäktige inte beslutar om en planerings</w:t>
      </w:r>
      <w:r>
        <w:softHyphen/>
        <w:t>strategi inom 24 månader efter ett ordinarie val. Översiktsplanen kan även dessförinnan upphöra att vara aktuell. Det sker om kommun</w:t>
      </w:r>
      <w:r>
        <w:softHyphen/>
        <w:t>fullmäktige i planeringsstra</w:t>
      </w:r>
      <w:r>
        <w:softHyphen/>
        <w:t xml:space="preserve">tegin anger att så är fallet. </w:t>
      </w:r>
    </w:p>
    <w:p w14:paraId="5378AC05" w14:textId="77777777" w:rsidR="00DE7975" w:rsidRDefault="00DE7975" w:rsidP="00DE7975">
      <w:pPr>
        <w:pStyle w:val="Brdtextmedindrag"/>
      </w:pPr>
      <w:r>
        <w:t>V</w:t>
      </w:r>
      <w:r w:rsidRPr="00F74A68">
        <w:t>arje kommun ska ha en aktuell översiktsplan, som omfattar hela kommunen</w:t>
      </w:r>
      <w:r>
        <w:t xml:space="preserve"> (3 kap. 1 §</w:t>
      </w:r>
      <w:r w:rsidRPr="00423B38">
        <w:t xml:space="preserve"> </w:t>
      </w:r>
      <w:r>
        <w:t>PBL)</w:t>
      </w:r>
      <w:r w:rsidRPr="00F74A68">
        <w:t>.</w:t>
      </w:r>
      <w:r>
        <w:t xml:space="preserve"> Om översiktsplanen blir in</w:t>
      </w:r>
      <w:r>
        <w:softHyphen/>
        <w:t>aktuell, behöver kommunen således påbörja arbetet med att ta fram en ny översiktsplan. Kommunen kommer då behöva följa det förfarande som anges i PBL för att ta fram en ny översiktsplan (jfr nuvarande 3 kap. 1–22 §§).</w:t>
      </w:r>
    </w:p>
    <w:p w14:paraId="576C1CEC" w14:textId="77777777" w:rsidR="00DE7975" w:rsidRDefault="00DE7975" w:rsidP="00DE7975">
      <w:pPr>
        <w:pStyle w:val="Brdtextmedindrag"/>
      </w:pPr>
      <w:r w:rsidRPr="00D872CD">
        <w:t>Några remissinstanser</w:t>
      </w:r>
      <w:r>
        <w:t xml:space="preserve">, bl.a. </w:t>
      </w:r>
      <w:r w:rsidRPr="00D872CD">
        <w:rPr>
          <w:i/>
        </w:rPr>
        <w:t>Lunds universitet (juridiska fakultets</w:t>
      </w:r>
      <w:r w:rsidRPr="00D872CD">
        <w:rPr>
          <w:i/>
        </w:rPr>
        <w:softHyphen/>
        <w:t>styrel</w:t>
      </w:r>
      <w:r>
        <w:rPr>
          <w:i/>
        </w:rPr>
        <w:softHyphen/>
      </w:r>
      <w:r w:rsidRPr="00D872CD">
        <w:rPr>
          <w:i/>
        </w:rPr>
        <w:t>sen)</w:t>
      </w:r>
      <w:r>
        <w:rPr>
          <w:i/>
        </w:rPr>
        <w:t>,</w:t>
      </w:r>
      <w:r w:rsidRPr="00D872CD">
        <w:t xml:space="preserve"> </w:t>
      </w:r>
      <w:r>
        <w:t>anser</w:t>
      </w:r>
      <w:r w:rsidRPr="00D872CD">
        <w:t xml:space="preserve"> att det inte är lämpligt att knyta aktua</w:t>
      </w:r>
      <w:r w:rsidRPr="00D872CD">
        <w:softHyphen/>
        <w:t>liteten till formella förut</w:t>
      </w:r>
      <w:r>
        <w:softHyphen/>
      </w:r>
      <w:r w:rsidRPr="00D872CD">
        <w:t>sättningar</w:t>
      </w:r>
      <w:r>
        <w:t>. Regeringen anser däremot att det är bra att reglerna om över</w:t>
      </w:r>
      <w:r>
        <w:softHyphen/>
        <w:t>sikts</w:t>
      </w:r>
      <w:r>
        <w:softHyphen/>
        <w:t xml:space="preserve">planens aktualitet förtydligas. Som </w:t>
      </w:r>
      <w:r w:rsidRPr="00DF06E5">
        <w:rPr>
          <w:i/>
        </w:rPr>
        <w:t>Svea hov</w:t>
      </w:r>
      <w:r>
        <w:rPr>
          <w:i/>
        </w:rPr>
        <w:softHyphen/>
      </w:r>
      <w:r w:rsidRPr="00DF06E5">
        <w:rPr>
          <w:i/>
        </w:rPr>
        <w:t>rätt (Mark- och miljö</w:t>
      </w:r>
      <w:r>
        <w:rPr>
          <w:i/>
        </w:rPr>
        <w:softHyphen/>
      </w:r>
      <w:r w:rsidRPr="00DF06E5">
        <w:rPr>
          <w:i/>
        </w:rPr>
        <w:t>över</w:t>
      </w:r>
      <w:r>
        <w:rPr>
          <w:i/>
        </w:rPr>
        <w:softHyphen/>
      </w:r>
      <w:r w:rsidRPr="00DF06E5">
        <w:rPr>
          <w:i/>
        </w:rPr>
        <w:t>domstolen)</w:t>
      </w:r>
      <w:r w:rsidRPr="00DF06E5">
        <w:t xml:space="preserve"> </w:t>
      </w:r>
      <w:r>
        <w:t xml:space="preserve">anför bör </w:t>
      </w:r>
      <w:r w:rsidRPr="00DF06E5">
        <w:t>tydligare bestämmelser underlätta tillämp</w:t>
      </w:r>
      <w:r>
        <w:softHyphen/>
      </w:r>
      <w:r w:rsidRPr="00DF06E5">
        <w:t>ning</w:t>
      </w:r>
      <w:r>
        <w:softHyphen/>
      </w:r>
      <w:r w:rsidRPr="00DF06E5">
        <w:t>en,</w:t>
      </w:r>
      <w:r>
        <w:t xml:space="preserve"> exempelvis vid prövningen</w:t>
      </w:r>
      <w:r w:rsidRPr="00DF06E5">
        <w:t xml:space="preserve"> </w:t>
      </w:r>
      <w:r>
        <w:t xml:space="preserve">av ansökningar om </w:t>
      </w:r>
      <w:r w:rsidRPr="00DF06E5">
        <w:t xml:space="preserve">förhandsbesked och </w:t>
      </w:r>
      <w:r>
        <w:t xml:space="preserve">vid </w:t>
      </w:r>
      <w:r w:rsidRPr="00DF06E5">
        <w:t>bedömningen av om en plats ligger inom ett område för lands</w:t>
      </w:r>
      <w:r>
        <w:softHyphen/>
      </w:r>
      <w:r w:rsidRPr="00DF06E5">
        <w:t>bygds</w:t>
      </w:r>
      <w:r>
        <w:softHyphen/>
      </w:r>
      <w:r w:rsidRPr="00DF06E5">
        <w:t>utveck</w:t>
      </w:r>
      <w:r>
        <w:softHyphen/>
      </w:r>
      <w:r w:rsidRPr="00DF06E5">
        <w:t>ling i strandnära läge</w:t>
      </w:r>
      <w:r>
        <w:t xml:space="preserve">. </w:t>
      </w:r>
    </w:p>
    <w:p w14:paraId="1EACF62C" w14:textId="607E5060" w:rsidR="00466385" w:rsidRDefault="00DE7975" w:rsidP="00DE7975">
      <w:pPr>
        <w:pStyle w:val="Brdtextmedindrag"/>
      </w:pPr>
      <w:bookmarkStart w:id="40" w:name="_Hlk11660438"/>
      <w:bookmarkStart w:id="41" w:name="_Hlk12447165"/>
      <w:r>
        <w:t xml:space="preserve">Som nämnts tidigare bör det vara möjligt för kommunfullmäktige att ompröva de ställningstaganden som gjorts i planeringsstrategin (se avsnitt 5.1). Även om fullmäktige i strategin har bedömt att planen i alla delar är aktuell, kan fullmäktige således i ett senare skede under mandatperioden göra en annan bedömning. </w:t>
      </w:r>
      <w:bookmarkStart w:id="42" w:name="_Hlk11759943"/>
      <w:r>
        <w:t xml:space="preserve">Sådana ändringar av planeringsstrategin kan alltså även göras efter </w:t>
      </w:r>
      <w:r w:rsidR="00BD1EE3">
        <w:t xml:space="preserve">det </w:t>
      </w:r>
      <w:r>
        <w:t>att 24-månaders fristen har löpt ut.</w:t>
      </w:r>
      <w:bookmarkEnd w:id="40"/>
      <w:r>
        <w:t xml:space="preserve"> </w:t>
      </w:r>
      <w:bookmarkEnd w:id="42"/>
    </w:p>
    <w:bookmarkEnd w:id="41"/>
    <w:p w14:paraId="7EB4B52C" w14:textId="77777777" w:rsidR="00DE7975" w:rsidRDefault="00DE7975" w:rsidP="00DE7975">
      <w:pPr>
        <w:pStyle w:val="Rubrik5utannumrering"/>
      </w:pPr>
      <w:r w:rsidRPr="003031D8">
        <w:t>Ett beslut som innebär att översiktsplanen är aktuell gäller</w:t>
      </w:r>
      <w:r>
        <w:t xml:space="preserve"> </w:t>
      </w:r>
      <w:r w:rsidRPr="003031D8">
        <w:t>även om planeringsstrategin överklagas</w:t>
      </w:r>
    </w:p>
    <w:p w14:paraId="75974B8C" w14:textId="1FC697E4" w:rsidR="00DE7975" w:rsidRDefault="00DE7975" w:rsidP="00DE7975">
      <w:pPr>
        <w:pStyle w:val="Brdtext"/>
      </w:pPr>
      <w:r>
        <w:t>Som tidigare nämnts (avsnitt 5.1) anser regeringen att f</w:t>
      </w:r>
      <w:r w:rsidRPr="009229DB">
        <w:t>ullmäktiges be</w:t>
      </w:r>
      <w:r>
        <w:softHyphen/>
      </w:r>
      <w:r w:rsidRPr="009229DB">
        <w:t xml:space="preserve">slut om planeringsstrategi </w:t>
      </w:r>
      <w:r>
        <w:t xml:space="preserve">bör kunna </w:t>
      </w:r>
      <w:r w:rsidRPr="009229DB">
        <w:t>överklagas i den ordning som gäller för laglighetsprövning enligt 13</w:t>
      </w:r>
      <w:r>
        <w:t> </w:t>
      </w:r>
      <w:r w:rsidRPr="009229DB">
        <w:t>kap. kommunallagen.</w:t>
      </w:r>
      <w:r>
        <w:t xml:space="preserve"> </w:t>
      </w:r>
      <w:r w:rsidRPr="003031D8">
        <w:t>Ett beslut som över</w:t>
      </w:r>
      <w:r>
        <w:softHyphen/>
      </w:r>
      <w:r w:rsidRPr="003031D8">
        <w:t>kla</w:t>
      </w:r>
      <w:r>
        <w:softHyphen/>
      </w:r>
      <w:r w:rsidRPr="003031D8">
        <w:t xml:space="preserve">gas i en </w:t>
      </w:r>
      <w:r w:rsidR="0064264E">
        <w:t xml:space="preserve">sådan </w:t>
      </w:r>
      <w:r w:rsidRPr="003031D8">
        <w:t>ordning får verk</w:t>
      </w:r>
      <w:r>
        <w:softHyphen/>
      </w:r>
      <w:r w:rsidRPr="003031D8">
        <w:t>stäl</w:t>
      </w:r>
      <w:r>
        <w:softHyphen/>
      </w:r>
      <w:r w:rsidRPr="003031D8">
        <w:t>las innan det har</w:t>
      </w:r>
      <w:r>
        <w:rPr>
          <w:i/>
        </w:rPr>
        <w:t xml:space="preserve"> </w:t>
      </w:r>
      <w:r w:rsidRPr="003031D8">
        <w:t>fått laga kraft om inte särskilda skäl talar mot det (13</w:t>
      </w:r>
      <w:r>
        <w:t> </w:t>
      </w:r>
      <w:r w:rsidRPr="003031D8">
        <w:t>kap. 14</w:t>
      </w:r>
      <w:r>
        <w:t> </w:t>
      </w:r>
      <w:r w:rsidRPr="003031D8">
        <w:t>§</w:t>
      </w:r>
      <w:r>
        <w:rPr>
          <w:i/>
        </w:rPr>
        <w:t xml:space="preserve"> </w:t>
      </w:r>
      <w:r w:rsidRPr="003031D8">
        <w:t xml:space="preserve">kommunallagen). Vid </w:t>
      </w:r>
      <w:r>
        <w:t xml:space="preserve">denna </w:t>
      </w:r>
      <w:r w:rsidRPr="003031D8">
        <w:t>bedömning ska sär</w:t>
      </w:r>
      <w:r>
        <w:softHyphen/>
      </w:r>
      <w:r w:rsidRPr="003031D8">
        <w:t>skild hänsyn tas till om</w:t>
      </w:r>
      <w:r>
        <w:rPr>
          <w:i/>
        </w:rPr>
        <w:t xml:space="preserve"> </w:t>
      </w:r>
      <w:r w:rsidRPr="003031D8">
        <w:t>verk</w:t>
      </w:r>
      <w:r>
        <w:softHyphen/>
      </w:r>
      <w:r w:rsidRPr="003031D8">
        <w:t>ställ</w:t>
      </w:r>
      <w:r>
        <w:t>igheten</w:t>
      </w:r>
      <w:r w:rsidRPr="003031D8">
        <w:t xml:space="preserve"> av beslutet kommer att kunna rättas.</w:t>
      </w:r>
    </w:p>
    <w:p w14:paraId="483A2FB9" w14:textId="6A35BD8F" w:rsidR="00DE7975" w:rsidRDefault="00DE7975" w:rsidP="00DE7975">
      <w:pPr>
        <w:pStyle w:val="Brdtextmedindrag"/>
      </w:pPr>
      <w:r>
        <w:t xml:space="preserve">Bestämmelsen medför att ett </w:t>
      </w:r>
      <w:r w:rsidR="004925BD">
        <w:t xml:space="preserve">sådant </w:t>
      </w:r>
      <w:r>
        <w:t xml:space="preserve">beslut </w:t>
      </w:r>
      <w:r w:rsidR="004925BD">
        <w:t xml:space="preserve">att anta </w:t>
      </w:r>
      <w:r>
        <w:t xml:space="preserve">en planeringsstrategi som innebär att översiktsplanen är aktuell normalt bör vara giltigt, även om beslutet överklagas. </w:t>
      </w:r>
      <w:r w:rsidR="004925BD">
        <w:t>Därigenom bör r</w:t>
      </w:r>
      <w:r>
        <w:t xml:space="preserve">isken </w:t>
      </w:r>
      <w:r w:rsidR="004925BD">
        <w:t xml:space="preserve">vara liten </w:t>
      </w:r>
      <w:r>
        <w:t>för att översikts</w:t>
      </w:r>
      <w:r w:rsidR="004925BD">
        <w:softHyphen/>
      </w:r>
      <w:r>
        <w:t>planen upphör att vara aktuell på grund av att beslutet att anta planerings</w:t>
      </w:r>
      <w:r w:rsidR="004925BD">
        <w:softHyphen/>
      </w:r>
      <w:r>
        <w:t>strategin överklagas.</w:t>
      </w:r>
    </w:p>
    <w:p w14:paraId="7B459B67" w14:textId="77777777" w:rsidR="00DE7975" w:rsidRPr="003031D8" w:rsidRDefault="00DE7975" w:rsidP="00DE7975">
      <w:pPr>
        <w:pStyle w:val="Rubrik5utannumrering"/>
      </w:pPr>
      <w:r>
        <w:t>Lagtext</w:t>
      </w:r>
    </w:p>
    <w:p w14:paraId="3867BE65" w14:textId="73881662" w:rsidR="00DE7975" w:rsidRDefault="00DE7975" w:rsidP="00CA7DE3">
      <w:pPr>
        <w:pStyle w:val="Brdtext"/>
      </w:pPr>
      <w:r w:rsidRPr="003031D8">
        <w:t xml:space="preserve">Bestämmelsen finns i 3 kap. </w:t>
      </w:r>
      <w:r>
        <w:t>25</w:t>
      </w:r>
      <w:r w:rsidR="00104599">
        <w:t> </w:t>
      </w:r>
      <w:r w:rsidRPr="003031D8">
        <w:t>§ PBL.</w:t>
      </w:r>
      <w:r w:rsidR="00F10F8D">
        <w:t xml:space="preserve"> </w:t>
      </w:r>
      <w:r w:rsidR="00F10F8D" w:rsidRPr="00D60969">
        <w:rPr>
          <w:i/>
        </w:rPr>
        <w:t>Lagrådet</w:t>
      </w:r>
      <w:r w:rsidR="00F10F8D">
        <w:t xml:space="preserve"> framhåller att författ</w:t>
      </w:r>
      <w:r w:rsidR="00F10F8D">
        <w:softHyphen/>
        <w:t>ningsförslaget har utfor</w:t>
      </w:r>
      <w:r w:rsidR="00F10F8D">
        <w:softHyphen/>
        <w:t xml:space="preserve">mats som en huvudregel, där översiktsplanen </w:t>
      </w:r>
      <w:r w:rsidR="003C5568">
        <w:t xml:space="preserve">ska </w:t>
      </w:r>
      <w:r w:rsidR="00F10F8D">
        <w:t>anses vara aktuell om inte fullmäktige i planerings</w:t>
      </w:r>
      <w:r w:rsidR="00F10F8D">
        <w:softHyphen/>
        <w:t>strategin gjort en annan bedömning beträffande hela planen eller delar av den. I lagråds</w:t>
      </w:r>
      <w:r w:rsidR="00F10F8D">
        <w:softHyphen/>
        <w:t xml:space="preserve">remissen </w:t>
      </w:r>
      <w:r w:rsidR="003C5568">
        <w:t>hade</w:t>
      </w:r>
      <w:r w:rsidR="00F10F8D">
        <w:t xml:space="preserve"> undantag</w:t>
      </w:r>
      <w:r w:rsidR="003C5568">
        <w:t>et</w:t>
      </w:r>
      <w:r w:rsidR="00F10F8D">
        <w:t xml:space="preserve"> från huvudregeln </w:t>
      </w:r>
      <w:r w:rsidR="003C5568">
        <w:t xml:space="preserve">utformats på ett sätt </w:t>
      </w:r>
      <w:r w:rsidR="00F10F8D">
        <w:t xml:space="preserve">som enligt Lagrådet kunde ge intryck av att planen som helhet skulle anses vara aktuell även om den delvis </w:t>
      </w:r>
      <w:r w:rsidR="00B81207">
        <w:t xml:space="preserve">hade </w:t>
      </w:r>
      <w:r w:rsidR="00F10F8D">
        <w:t xml:space="preserve">bedömts inte vara det. Som Lagrådet framhåller har detta </w:t>
      </w:r>
      <w:r w:rsidR="004925BD">
        <w:t xml:space="preserve">dock </w:t>
      </w:r>
      <w:r w:rsidR="00F10F8D">
        <w:t xml:space="preserve">inte varit avsikten. Regeringen har </w:t>
      </w:r>
      <w:r w:rsidR="004925BD">
        <w:t xml:space="preserve">därför </w:t>
      </w:r>
      <w:r w:rsidR="00F10F8D">
        <w:t>följt Lagrådets förslag</w:t>
      </w:r>
      <w:r w:rsidR="003C5568">
        <w:t xml:space="preserve"> till utformning av paragrafen</w:t>
      </w:r>
      <w:r w:rsidR="00F10F8D">
        <w:t>.</w:t>
      </w:r>
    </w:p>
    <w:p w14:paraId="7F000BD1" w14:textId="77777777" w:rsidR="00DE7975" w:rsidRDefault="00DE7975" w:rsidP="00DE7975">
      <w:pPr>
        <w:pStyle w:val="Rubrik2"/>
      </w:pPr>
      <w:bookmarkStart w:id="43" w:name="_Hlk6993737"/>
      <w:bookmarkStart w:id="44" w:name="_Toc19000317"/>
      <w:bookmarkStart w:id="45" w:name="_Toc23845166"/>
      <w:r>
        <w:t>En översiktsplan som inte är aktuell påverkar förutsättningarna för andra beslut</w:t>
      </w:r>
      <w:bookmarkEnd w:id="43"/>
      <w:bookmarkEnd w:id="44"/>
      <w:bookmarkEnd w:id="45"/>
    </w:p>
    <w:p w14:paraId="3FD25D0B" w14:textId="3D3FC932" w:rsidR="00DE7975" w:rsidRDefault="00DE7975" w:rsidP="00CA7DE3">
      <w:pPr>
        <w:pStyle w:val="Brdtextram"/>
      </w:pPr>
      <w:r w:rsidRPr="00420062">
        <w:rPr>
          <w:b/>
        </w:rPr>
        <w:t>Regeringens förslag:</w:t>
      </w:r>
      <w:r>
        <w:t xml:space="preserve"> </w:t>
      </w:r>
      <w:bookmarkStart w:id="46" w:name="_Hlk6993708"/>
      <w:r>
        <w:t xml:space="preserve">Detaljplaner ska handläggas med det utökade planförfarandet, om </w:t>
      </w:r>
      <w:r w:rsidR="0059450A">
        <w:t xml:space="preserve">den del av </w:t>
      </w:r>
      <w:r>
        <w:t xml:space="preserve">översiktsplanen </w:t>
      </w:r>
      <w:r w:rsidR="008F6D6F">
        <w:t xml:space="preserve">som har betydelse för planförslaget </w:t>
      </w:r>
      <w:r>
        <w:t>inte är aktuell</w:t>
      </w:r>
      <w:r w:rsidRPr="007E1F84">
        <w:t xml:space="preserve"> </w:t>
      </w:r>
      <w:r>
        <w:t>när</w:t>
      </w:r>
      <w:r w:rsidRPr="007E1F84">
        <w:t xml:space="preserve"> ärendet på</w:t>
      </w:r>
      <w:r>
        <w:softHyphen/>
      </w:r>
      <w:r w:rsidRPr="007E1F84">
        <w:t>börj</w:t>
      </w:r>
      <w:r>
        <w:softHyphen/>
      </w:r>
      <w:r w:rsidRPr="007E1F84">
        <w:t>as.</w:t>
      </w:r>
      <w:r>
        <w:t xml:space="preserve"> </w:t>
      </w:r>
      <w:bookmarkEnd w:id="46"/>
    </w:p>
    <w:p w14:paraId="04483C40" w14:textId="3D70B3C7" w:rsidR="00DE7975" w:rsidRDefault="00DE7975" w:rsidP="00CA7DE3">
      <w:pPr>
        <w:pStyle w:val="Brdtextmedindragram"/>
      </w:pPr>
      <w:r>
        <w:t>Bestämmelserna om ett samordnat planförfarande ska endast vara tillämp</w:t>
      </w:r>
      <w:r>
        <w:softHyphen/>
        <w:t xml:space="preserve">liga om </w:t>
      </w:r>
      <w:r w:rsidR="008F6D6F">
        <w:t xml:space="preserve">den del av </w:t>
      </w:r>
      <w:r>
        <w:t>översikts</w:t>
      </w:r>
      <w:r>
        <w:softHyphen/>
        <w:t xml:space="preserve">planen </w:t>
      </w:r>
      <w:r w:rsidR="008F6D6F">
        <w:t>som har betydelse för plan</w:t>
      </w:r>
      <w:r w:rsidR="008F6D6F">
        <w:softHyphen/>
        <w:t xml:space="preserve">förslaget </w:t>
      </w:r>
      <w:r>
        <w:t xml:space="preserve">är aktuell när ärendet påbörjas. </w:t>
      </w:r>
      <w:bookmarkStart w:id="47" w:name="_Hlk12447272"/>
      <w:r>
        <w:t>Det ska även gälla bestäm</w:t>
      </w:r>
      <w:r w:rsidR="008F6D6F">
        <w:softHyphen/>
      </w:r>
      <w:r>
        <w:t>melserna om ett förenklat planförfarande för att upp</w:t>
      </w:r>
      <w:r>
        <w:softHyphen/>
        <w:t xml:space="preserve">häva en detaljplan vars genomförandetid har löpt ut eller en </w:t>
      </w:r>
      <w:r w:rsidRPr="00BB092F">
        <w:t>fastighets</w:t>
      </w:r>
      <w:r w:rsidRPr="00BB092F">
        <w:softHyphen/>
        <w:t>indel</w:t>
      </w:r>
      <w:r w:rsidRPr="00BB092F">
        <w:softHyphen/>
        <w:t>nings</w:t>
      </w:r>
      <w:r w:rsidRPr="00BB092F">
        <w:softHyphen/>
        <w:t>bestäm</w:t>
      </w:r>
      <w:r w:rsidR="00BD6D6D">
        <w:softHyphen/>
      </w:r>
      <w:r w:rsidRPr="00BB092F">
        <w:t>melse.</w:t>
      </w:r>
      <w:r>
        <w:t xml:space="preserve"> </w:t>
      </w:r>
      <w:bookmarkEnd w:id="47"/>
    </w:p>
    <w:p w14:paraId="623C2124" w14:textId="77777777" w:rsidR="00DE7975" w:rsidRPr="00A76360" w:rsidRDefault="00DE7975" w:rsidP="00CA7DE3">
      <w:pPr>
        <w:pStyle w:val="Brdtextmedindragram"/>
      </w:pPr>
      <w:r>
        <w:t>För att kunna ge vägledning vid bedömningen av om en plats ligger inom ett område som är lämpligt för landsbygdsutveckling i strandnära läge, ska översiktsplanen vara aktuell.</w:t>
      </w:r>
    </w:p>
    <w:p w14:paraId="37D03D44" w14:textId="77777777" w:rsidR="00DE7975" w:rsidRPr="00A76360" w:rsidRDefault="00DE7975" w:rsidP="00DE7975">
      <w:pPr>
        <w:pStyle w:val="Brdtextmedindrag"/>
        <w:rPr>
          <w:sz w:val="8"/>
          <w:szCs w:val="8"/>
        </w:rPr>
      </w:pPr>
    </w:p>
    <w:p w14:paraId="4ACB35B7" w14:textId="77777777" w:rsidR="00DE7975" w:rsidRDefault="00DE7975" w:rsidP="00DE7975">
      <w:pPr>
        <w:pStyle w:val="Brdtextmedindrag"/>
      </w:pPr>
      <w:r w:rsidRPr="0006285B">
        <w:rPr>
          <w:b/>
        </w:rPr>
        <w:t>Utredningens förslag:</w:t>
      </w:r>
      <w:r>
        <w:t xml:space="preserve"> Överensstämmer i huvudsak med regeringens. Utredningen föreslår dock inte att ett detaljplaneärende som hand</w:t>
      </w:r>
      <w:r>
        <w:softHyphen/>
        <w:t>läggs med det s.k. standardförfarandet eller det s.k. samordnade förfaran</w:t>
      </w:r>
      <w:r>
        <w:softHyphen/>
        <w:t>det ska kunna slutföras med det valda förfarandet, även om översikts</w:t>
      </w:r>
      <w:r>
        <w:softHyphen/>
        <w:t>planen under pro</w:t>
      </w:r>
      <w:r>
        <w:softHyphen/>
        <w:t xml:space="preserve">cessen upphör att vara aktuell. </w:t>
      </w:r>
      <w:bookmarkStart w:id="48" w:name="_Hlk12447280"/>
      <w:r>
        <w:t>Utredningen föreslår inte heller att översiktsplanen måste vara aktuell för att det för</w:t>
      </w:r>
      <w:r>
        <w:softHyphen/>
        <w:t>enklade för</w:t>
      </w:r>
      <w:r>
        <w:softHyphen/>
        <w:t>farandet ska kunna tillämpas för att upphäva en detaljplan vars genom</w:t>
      </w:r>
      <w:r>
        <w:softHyphen/>
        <w:t>för</w:t>
      </w:r>
      <w:r>
        <w:softHyphen/>
        <w:t>ande</w:t>
      </w:r>
      <w:r>
        <w:softHyphen/>
        <w:t xml:space="preserve">tid har gått ut eller en </w:t>
      </w:r>
      <w:r w:rsidRPr="00BB092F">
        <w:t>fastighetsindelningsbestäm</w:t>
      </w:r>
      <w:r w:rsidRPr="00BB092F">
        <w:softHyphen/>
        <w:t>mel</w:t>
      </w:r>
      <w:r w:rsidRPr="00BB092F">
        <w:softHyphen/>
        <w:t>se.</w:t>
      </w:r>
      <w:r>
        <w:t xml:space="preserve">   </w:t>
      </w:r>
      <w:bookmarkEnd w:id="48"/>
    </w:p>
    <w:p w14:paraId="70D8896A" w14:textId="77777777" w:rsidR="00DE7975" w:rsidRDefault="00DE7975" w:rsidP="00DE7975">
      <w:pPr>
        <w:pStyle w:val="Brdtextmedindrag"/>
      </w:pPr>
      <w:r w:rsidRPr="004A20E4">
        <w:rPr>
          <w:b/>
        </w:rPr>
        <w:t>Remissinstanserna:</w:t>
      </w:r>
      <w:r>
        <w:t xml:space="preserve"> Flertalet av remissinstanserna är negativt inställda till att det inte ska vara möjligt att tillämpa standardförfarandet om över</w:t>
      </w:r>
      <w:r>
        <w:softHyphen/>
        <w:t>sikts</w:t>
      </w:r>
      <w:r>
        <w:softHyphen/>
        <w:t>planen upphör att vara aktuell. Invändningarna gäller framför allt att det inte kommer att vara möjligt att slutföra redan pågående ärenden om översikts</w:t>
      </w:r>
      <w:r>
        <w:softHyphen/>
        <w:t xml:space="preserve">planen blir inaktuell under detaljplaneprocessen. Bland dessa märks bl.a. </w:t>
      </w:r>
      <w:r w:rsidRPr="001F6DBA">
        <w:t>länsstyrelse</w:t>
      </w:r>
      <w:r>
        <w:t>r</w:t>
      </w:r>
      <w:r w:rsidRPr="001F6DBA">
        <w:t>na</w:t>
      </w:r>
      <w:r w:rsidRPr="001908AE">
        <w:rPr>
          <w:i/>
        </w:rPr>
        <w:t xml:space="preserve"> </w:t>
      </w:r>
      <w:r w:rsidRPr="001F6DBA">
        <w:t>i</w:t>
      </w:r>
      <w:r w:rsidRPr="001908AE">
        <w:rPr>
          <w:i/>
        </w:rPr>
        <w:t xml:space="preserve"> Jönköpings </w:t>
      </w:r>
      <w:r w:rsidRPr="001F6DBA">
        <w:t>respektive</w:t>
      </w:r>
      <w:r>
        <w:rPr>
          <w:i/>
        </w:rPr>
        <w:t xml:space="preserve"> Östergötlands </w:t>
      </w:r>
      <w:r w:rsidRPr="001908AE">
        <w:rPr>
          <w:i/>
        </w:rPr>
        <w:t>län</w:t>
      </w:r>
      <w:r>
        <w:t xml:space="preserve">, </w:t>
      </w:r>
      <w:r w:rsidRPr="001908AE">
        <w:rPr>
          <w:i/>
        </w:rPr>
        <w:t>Enköpings kommun</w:t>
      </w:r>
      <w:r>
        <w:t xml:space="preserve">, </w:t>
      </w:r>
      <w:r w:rsidRPr="00EE5773">
        <w:rPr>
          <w:i/>
        </w:rPr>
        <w:t>Sveriges Byggindustrier</w:t>
      </w:r>
      <w:r>
        <w:t xml:space="preserve"> och </w:t>
      </w:r>
      <w:r w:rsidRPr="006B283A">
        <w:rPr>
          <w:i/>
        </w:rPr>
        <w:t>JM AB</w:t>
      </w:r>
      <w:r>
        <w:t xml:space="preserve">. </w:t>
      </w:r>
    </w:p>
    <w:p w14:paraId="3E1CA2D7" w14:textId="77777777" w:rsidR="00DE7975" w:rsidRDefault="00DE7975" w:rsidP="00DE7975">
      <w:pPr>
        <w:pStyle w:val="Brdtextmedindrag"/>
      </w:pPr>
      <w:r w:rsidRPr="00803FA4">
        <w:rPr>
          <w:i/>
        </w:rPr>
        <w:t>Boverket</w:t>
      </w:r>
      <w:r>
        <w:t xml:space="preserve"> framhåller att det kan leda till tids- och kostnadskrävande om</w:t>
      </w:r>
      <w:r>
        <w:softHyphen/>
        <w:t>tag i processen om kommunen måste byta förfarande för de detalj</w:t>
      </w:r>
      <w:r>
        <w:softHyphen/>
        <w:t>plane</w:t>
      </w:r>
      <w:r>
        <w:softHyphen/>
        <w:t>processer som bedrivs med standardförfarandet till följd av att översikts</w:t>
      </w:r>
      <w:r>
        <w:softHyphen/>
        <w:t xml:space="preserve">planen blir inaktuell. </w:t>
      </w:r>
      <w:r w:rsidRPr="00AD016F">
        <w:rPr>
          <w:i/>
        </w:rPr>
        <w:t>Länsstyrelsen i Uppsala län</w:t>
      </w:r>
      <w:r>
        <w:t xml:space="preserve"> anser att det visserligen är positivt att det får konsekvenser för efter</w:t>
      </w:r>
      <w:r>
        <w:softHyphen/>
        <w:t>följande planering och beslut om översiktsplanen är inaktuell, men att förslaget riskerar att motverka ambitionen att förenkla plan- och bygg</w:t>
      </w:r>
      <w:r>
        <w:softHyphen/>
        <w:t xml:space="preserve">processen. </w:t>
      </w:r>
      <w:r w:rsidRPr="001908AE">
        <w:rPr>
          <w:i/>
        </w:rPr>
        <w:t>Karlstads kommun</w:t>
      </w:r>
      <w:r w:rsidRPr="004A20E4">
        <w:t xml:space="preserve"> ser en </w:t>
      </w:r>
      <w:r>
        <w:t>fara</w:t>
      </w:r>
      <w:r w:rsidRPr="004A20E4">
        <w:t xml:space="preserve"> </w:t>
      </w:r>
      <w:r>
        <w:t xml:space="preserve">i </w:t>
      </w:r>
      <w:r w:rsidRPr="004A20E4">
        <w:t>att förslaget blir tillväxt</w:t>
      </w:r>
      <w:r>
        <w:softHyphen/>
      </w:r>
      <w:r w:rsidRPr="004A20E4">
        <w:t>fientligt</w:t>
      </w:r>
      <w:r>
        <w:t xml:space="preserve"> och motverkar möjligheterna att tillgodose behovet av bostäder</w:t>
      </w:r>
      <w:r w:rsidRPr="004A20E4">
        <w:t>.</w:t>
      </w:r>
      <w:r w:rsidRPr="0016001C">
        <w:rPr>
          <w:i/>
        </w:rPr>
        <w:t xml:space="preserve"> </w:t>
      </w:r>
      <w:r w:rsidRPr="00503D64">
        <w:rPr>
          <w:i/>
        </w:rPr>
        <w:t>Statens jordbruksverk</w:t>
      </w:r>
      <w:r>
        <w:t xml:space="preserve"> framhåller att i de fall då en aktuell översiktsplan saknas kommer det inte vara möjligt att samordna prövningen enligt PBL och miljöbalken med det samordnade förfarandet, vilket kan innebära att prövningen av planer/tillstånd för vattenbruk kompliceras ytterligare. En komplicerad process verkar hämmande för människors möjligheter och vilja att bosätta sig och bedriva företag i Sveriges landsbygder.</w:t>
      </w:r>
    </w:p>
    <w:p w14:paraId="6B9FEB58" w14:textId="77777777" w:rsidR="00DE7975" w:rsidRDefault="00DE7975" w:rsidP="00DE7975">
      <w:pPr>
        <w:pStyle w:val="Brdtextmedindrag"/>
      </w:pPr>
      <w:r>
        <w:t xml:space="preserve">Flera andra remissinstanser anser att det är en rimlig konsekvens att det inte är möjligt att tillämpa standardförfarandet om översiktsplanen är inaktuell, bl.a. </w:t>
      </w:r>
      <w:r w:rsidRPr="00001198">
        <w:rPr>
          <w:i/>
        </w:rPr>
        <w:t>Lunds universitet (fastighetsvetenskap)</w:t>
      </w:r>
      <w:r>
        <w:t xml:space="preserve">, </w:t>
      </w:r>
      <w:r w:rsidRPr="00503D64">
        <w:rPr>
          <w:i/>
        </w:rPr>
        <w:t>Statens fastig</w:t>
      </w:r>
      <w:r>
        <w:rPr>
          <w:i/>
        </w:rPr>
        <w:softHyphen/>
      </w:r>
      <w:r w:rsidRPr="00503D64">
        <w:rPr>
          <w:i/>
        </w:rPr>
        <w:t>hets</w:t>
      </w:r>
      <w:r>
        <w:rPr>
          <w:i/>
        </w:rPr>
        <w:softHyphen/>
      </w:r>
      <w:r w:rsidRPr="00503D64">
        <w:rPr>
          <w:i/>
        </w:rPr>
        <w:t>verk</w:t>
      </w:r>
      <w:r>
        <w:t xml:space="preserve">, merparten av de länsstyrelser som yttrar sig över förslaget, </w:t>
      </w:r>
      <w:r w:rsidRPr="00001198">
        <w:rPr>
          <w:i/>
        </w:rPr>
        <w:t>Arvids</w:t>
      </w:r>
      <w:r>
        <w:rPr>
          <w:i/>
        </w:rPr>
        <w:softHyphen/>
      </w:r>
      <w:r w:rsidRPr="008B282A">
        <w:rPr>
          <w:i/>
          <w:spacing w:val="-2"/>
        </w:rPr>
        <w:t>jaurs kommun</w:t>
      </w:r>
      <w:r w:rsidRPr="008B282A">
        <w:rPr>
          <w:spacing w:val="-2"/>
        </w:rPr>
        <w:t xml:space="preserve">, </w:t>
      </w:r>
      <w:r w:rsidRPr="008B282A">
        <w:rPr>
          <w:i/>
          <w:spacing w:val="-2"/>
        </w:rPr>
        <w:t>Ånge kommun</w:t>
      </w:r>
      <w:r w:rsidRPr="008B282A">
        <w:rPr>
          <w:spacing w:val="-2"/>
        </w:rPr>
        <w:t xml:space="preserve"> och </w:t>
      </w:r>
      <w:r w:rsidRPr="008B282A">
        <w:rPr>
          <w:i/>
          <w:spacing w:val="-2"/>
        </w:rPr>
        <w:t>SmåKom</w:t>
      </w:r>
      <w:r w:rsidRPr="008B282A">
        <w:rPr>
          <w:spacing w:val="-2"/>
        </w:rPr>
        <w:t xml:space="preserve">. </w:t>
      </w:r>
      <w:r w:rsidRPr="008B282A">
        <w:rPr>
          <w:i/>
          <w:spacing w:val="-2"/>
        </w:rPr>
        <w:t>Svea hovrätt (Mark- och miljö</w:t>
      </w:r>
      <w:r w:rsidRPr="008B282A">
        <w:rPr>
          <w:i/>
          <w:spacing w:val="-2"/>
        </w:rPr>
        <w:softHyphen/>
      </w:r>
      <w:r w:rsidRPr="00AD016F">
        <w:rPr>
          <w:i/>
        </w:rPr>
        <w:t>överdomstolen)</w:t>
      </w:r>
      <w:r w:rsidRPr="00EE5773">
        <w:t xml:space="preserve"> </w:t>
      </w:r>
      <w:r>
        <w:t xml:space="preserve">och </w:t>
      </w:r>
      <w:r w:rsidRPr="006B283A">
        <w:rPr>
          <w:i/>
        </w:rPr>
        <w:t>Statens geotekniska institut</w:t>
      </w:r>
      <w:r>
        <w:t xml:space="preserve"> </w:t>
      </w:r>
      <w:r w:rsidRPr="00EE5773">
        <w:t xml:space="preserve">anser </w:t>
      </w:r>
      <w:r>
        <w:t xml:space="preserve">att förslaget innebär </w:t>
      </w:r>
      <w:r w:rsidRPr="00EE5773">
        <w:t xml:space="preserve">ett incitament för kommunerna att ha aktuella översiktsplaner. </w:t>
      </w:r>
    </w:p>
    <w:p w14:paraId="7114759E" w14:textId="77777777" w:rsidR="00DE7975" w:rsidRDefault="00DE7975" w:rsidP="00DE7975">
      <w:pPr>
        <w:pStyle w:val="Brdtextmedindrag"/>
      </w:pPr>
      <w:r w:rsidRPr="008B282A">
        <w:rPr>
          <w:spacing w:val="-2"/>
        </w:rPr>
        <w:t xml:space="preserve">Vissa remissinstanser, bl.a. </w:t>
      </w:r>
      <w:r w:rsidRPr="008B282A">
        <w:rPr>
          <w:i/>
          <w:spacing w:val="-2"/>
        </w:rPr>
        <w:t>Länsstyrelsen i Västra Götalands län</w:t>
      </w:r>
      <w:r w:rsidRPr="008B282A">
        <w:rPr>
          <w:spacing w:val="-2"/>
        </w:rPr>
        <w:t xml:space="preserve">, </w:t>
      </w:r>
      <w:r w:rsidRPr="008B282A">
        <w:rPr>
          <w:i/>
          <w:spacing w:val="-2"/>
        </w:rPr>
        <w:t>Nyköp</w:t>
      </w:r>
      <w:r w:rsidRPr="008B282A">
        <w:rPr>
          <w:i/>
          <w:spacing w:val="-2"/>
        </w:rPr>
        <w:softHyphen/>
      </w:r>
      <w:r w:rsidRPr="00EE5773">
        <w:rPr>
          <w:i/>
        </w:rPr>
        <w:t>ings kommun</w:t>
      </w:r>
      <w:r>
        <w:t xml:space="preserve"> och </w:t>
      </w:r>
      <w:r w:rsidRPr="00EE5773">
        <w:rPr>
          <w:i/>
        </w:rPr>
        <w:t>Svenska Byggnadsvårdsföreningen</w:t>
      </w:r>
      <w:r w:rsidRPr="008B282A">
        <w:t>,</w:t>
      </w:r>
      <w:r>
        <w:t xml:space="preserve"> menar att skill</w:t>
      </w:r>
      <w:r>
        <w:softHyphen/>
        <w:t xml:space="preserve">naden mellan standardförfarandet och det utökade förfarandet är så liten att denna mekanism inte kommer att fungera som påtryckningsmedel för kommunen att hålla översiktsplanen aktuell. </w:t>
      </w:r>
      <w:r w:rsidRPr="001F6DBA">
        <w:rPr>
          <w:i/>
        </w:rPr>
        <w:t>Länsstyrelsen i Stock</w:t>
      </w:r>
      <w:r>
        <w:rPr>
          <w:i/>
        </w:rPr>
        <w:softHyphen/>
      </w:r>
      <w:r w:rsidRPr="001F6DBA">
        <w:rPr>
          <w:i/>
        </w:rPr>
        <w:t>holms län</w:t>
      </w:r>
      <w:r>
        <w:t xml:space="preserve"> saknar ett resonemang om sanktioner och vad som blir konse</w:t>
      </w:r>
      <w:r>
        <w:softHyphen/>
        <w:t>kvensen av att en över</w:t>
      </w:r>
      <w:r>
        <w:softHyphen/>
        <w:t>siktsplan förklaras inaktuell. Att återinföra ett krav på detalj</w:t>
      </w:r>
      <w:r>
        <w:softHyphen/>
        <w:t>plane</w:t>
      </w:r>
      <w:r>
        <w:softHyphen/>
        <w:t>program när övergripande underlag inte är aktuella eller saknas, skulle enligt läns</w:t>
      </w:r>
      <w:r>
        <w:softHyphen/>
        <w:t>styrelsen kunna vara en logisk följd. Att kom</w:t>
      </w:r>
      <w:r>
        <w:softHyphen/>
        <w:t>mu</w:t>
      </w:r>
      <w:r>
        <w:softHyphen/>
        <w:t>nen inte kan ge för</w:t>
      </w:r>
      <w:r>
        <w:softHyphen/>
        <w:t>hands</w:t>
      </w:r>
      <w:r>
        <w:softHyphen/>
        <w:t xml:space="preserve">besked skulle enligt länsstyrelsen kunna vara ett annat exempel. </w:t>
      </w:r>
      <w:bookmarkStart w:id="49" w:name="_Hlk12447291"/>
      <w:r w:rsidRPr="003016C6">
        <w:rPr>
          <w:i/>
        </w:rPr>
        <w:t>Lant</w:t>
      </w:r>
      <w:r>
        <w:rPr>
          <w:i/>
        </w:rPr>
        <w:softHyphen/>
      </w:r>
      <w:r w:rsidRPr="003016C6">
        <w:rPr>
          <w:i/>
        </w:rPr>
        <w:t>mäteriet</w:t>
      </w:r>
      <w:r>
        <w:t xml:space="preserve"> efterfrågar ett ställningstagande om kravet på att översikts</w:t>
      </w:r>
      <w:r>
        <w:softHyphen/>
        <w:t xml:space="preserve">planen ska vara aktuell även ska gälla vid tillämpningen av 5 kap. 38 b och 38 c §§ PBL. </w:t>
      </w:r>
      <w:bookmarkEnd w:id="49"/>
    </w:p>
    <w:p w14:paraId="38F128E8" w14:textId="54C3B0FE" w:rsidR="00DE7975" w:rsidRDefault="00DE7975" w:rsidP="00DE7975">
      <w:pPr>
        <w:pStyle w:val="Brdtextmedindrag"/>
      </w:pPr>
      <w:r w:rsidRPr="004B690D">
        <w:rPr>
          <w:i/>
        </w:rPr>
        <w:t>Länsstyrelsen i Jämtlands län</w:t>
      </w:r>
      <w:r>
        <w:t xml:space="preserve"> anser att det säger sig självt att en över</w:t>
      </w:r>
      <w:r>
        <w:softHyphen/>
        <w:t>siktsplan som bedömts inaktuell i fråga om landsbygdsutveckling i strand</w:t>
      </w:r>
      <w:r>
        <w:softHyphen/>
        <w:t>nära lägen (LIS) inte kan ge vägledning för efterföljande prövning i detalj</w:t>
      </w:r>
      <w:r w:rsidR="00FC0A62">
        <w:softHyphen/>
      </w:r>
      <w:r>
        <w:t xml:space="preserve">plan eller i ett dispensärende. Även Länsstyrelsen i Västra Götalands län och </w:t>
      </w:r>
      <w:r w:rsidRPr="00503D64">
        <w:rPr>
          <w:i/>
        </w:rPr>
        <w:t>Riksbyggen</w:t>
      </w:r>
      <w:r>
        <w:t xml:space="preserve"> anser att förslaget är lämpligt. </w:t>
      </w:r>
    </w:p>
    <w:p w14:paraId="16BB2586" w14:textId="77777777" w:rsidR="00DE7975" w:rsidRDefault="00DE7975" w:rsidP="00DE7975">
      <w:pPr>
        <w:pStyle w:val="Brdtextmedindrag"/>
      </w:pPr>
      <w:r>
        <w:t>Nyköpings kommun anser å andra sidan att kopplingen till LIS-för</w:t>
      </w:r>
      <w:r>
        <w:softHyphen/>
        <w:t xml:space="preserve">farandet är ologisk. </w:t>
      </w:r>
      <w:r w:rsidRPr="004B690D">
        <w:t>Länsstyrelserna i</w:t>
      </w:r>
      <w:r w:rsidRPr="004B690D">
        <w:rPr>
          <w:i/>
        </w:rPr>
        <w:t xml:space="preserve"> Kalmar </w:t>
      </w:r>
      <w:r w:rsidRPr="004B690D">
        <w:t>respektive</w:t>
      </w:r>
      <w:r>
        <w:rPr>
          <w:i/>
        </w:rPr>
        <w:t xml:space="preserve"> Värmlands </w:t>
      </w:r>
      <w:r w:rsidRPr="004B690D">
        <w:rPr>
          <w:i/>
        </w:rPr>
        <w:t>län</w:t>
      </w:r>
      <w:r>
        <w:t xml:space="preserve"> anser att det finns risk för oönskade konsekvenser för pågående projekt inom LIS-områden, om översiktsplanen blir inaktuell och LIS-områdena i praktiken upphör. Sveriges Byggindustrier menar att det är lämpligt att avvakta de utredningar som pågår kring landsbygds</w:t>
      </w:r>
      <w:r>
        <w:softHyphen/>
        <w:t>utveckling i strandnära lägen innan förändringar görs i miljöbalken.</w:t>
      </w:r>
    </w:p>
    <w:p w14:paraId="249B45F8" w14:textId="77777777" w:rsidR="00DE7975" w:rsidRDefault="00DE7975" w:rsidP="00DE7975">
      <w:pPr>
        <w:pStyle w:val="Rubrik4utannumrering"/>
      </w:pPr>
      <w:r>
        <w:t>Skälen för regeringens förslag</w:t>
      </w:r>
    </w:p>
    <w:p w14:paraId="73D80F16" w14:textId="77777777" w:rsidR="00DE7975" w:rsidRPr="004A20E4" w:rsidRDefault="00DE7975" w:rsidP="00DE7975">
      <w:pPr>
        <w:pStyle w:val="Rubrik5utannumrering"/>
        <w:spacing w:before="0"/>
      </w:pPr>
      <w:r>
        <w:t>Gällande rätt</w:t>
      </w:r>
    </w:p>
    <w:p w14:paraId="42C7B095" w14:textId="77777777" w:rsidR="00DE7975" w:rsidRPr="004A20E4" w:rsidRDefault="00DE7975" w:rsidP="00DE7975">
      <w:pPr>
        <w:pStyle w:val="Brdtext"/>
      </w:pPr>
      <w:r>
        <w:t xml:space="preserve">Enligt PBL ska vissa </w:t>
      </w:r>
      <w:r w:rsidRPr="004A20E4">
        <w:t>detaljplaner handläggas med ett utökat plan</w:t>
      </w:r>
      <w:r>
        <w:softHyphen/>
      </w:r>
      <w:r w:rsidRPr="004A20E4">
        <w:t>förfaran</w:t>
      </w:r>
      <w:r>
        <w:softHyphen/>
      </w:r>
      <w:r w:rsidRPr="004A20E4">
        <w:t>de</w:t>
      </w:r>
      <w:r>
        <w:t xml:space="preserve"> </w:t>
      </w:r>
      <w:r w:rsidRPr="004A20E4">
        <w:t>(</w:t>
      </w:r>
      <w:r>
        <w:t xml:space="preserve">nuvarande </w:t>
      </w:r>
      <w:r w:rsidRPr="004A20E4">
        <w:t>5 kap. 7 §). Det gäller för detaljplaner som</w:t>
      </w:r>
    </w:p>
    <w:p w14:paraId="01CE2C0F" w14:textId="77777777" w:rsidR="00DE7975" w:rsidRDefault="00DE7975" w:rsidP="00DE7975">
      <w:pPr>
        <w:pStyle w:val="Strecklista"/>
      </w:pPr>
      <w:r>
        <w:t>inte är förenliga med översiktsplanen eller länsstyrelsens gransknings</w:t>
      </w:r>
      <w:r>
        <w:softHyphen/>
        <w:t>yttrande,</w:t>
      </w:r>
    </w:p>
    <w:p w14:paraId="5D7CEC73" w14:textId="77777777" w:rsidR="00DE7975" w:rsidRDefault="00DE7975" w:rsidP="00DE7975">
      <w:pPr>
        <w:pStyle w:val="Strecklista"/>
      </w:pPr>
      <w:r>
        <w:t>är av betydande intresse för allmänheten eller i övrigt av stor betydelse, eller</w:t>
      </w:r>
    </w:p>
    <w:p w14:paraId="1C87F00B" w14:textId="77777777" w:rsidR="00DE7975" w:rsidRDefault="00DE7975" w:rsidP="00DE7975">
      <w:pPr>
        <w:pStyle w:val="Strecklista"/>
      </w:pPr>
      <w:r>
        <w:t>kan antas medföra en betydande miljöpåverkan.</w:t>
      </w:r>
    </w:p>
    <w:p w14:paraId="26108E92" w14:textId="77777777" w:rsidR="00DE7975" w:rsidRPr="00ED279B" w:rsidRDefault="00DE7975" w:rsidP="00DE7975">
      <w:pPr>
        <w:pStyle w:val="Brdtextefterstrecklista"/>
      </w:pPr>
      <w:r w:rsidRPr="00ED279B">
        <w:t>De planer som ska handläggas med det utökade förfarandet omfattas av fler krav än vad som gäller för planer som kan handläggas med</w:t>
      </w:r>
      <w:r>
        <w:t xml:space="preserve"> det s.k. </w:t>
      </w:r>
      <w:r w:rsidRPr="00ED279B">
        <w:t>standardförfarandet. I det utökade förfarandet finns bl.a. krav på att plan</w:t>
      </w:r>
      <w:r>
        <w:softHyphen/>
      </w:r>
      <w:r w:rsidRPr="00ED279B">
        <w:t>förslaget ska kungöras i ortstidning, att samrådet ska ha en viss minsta längd, att samrådssynpunkter ska redovisas i en separat samråds</w:t>
      </w:r>
      <w:r>
        <w:softHyphen/>
      </w:r>
      <w:r w:rsidRPr="00ED279B">
        <w:t>redo</w:t>
      </w:r>
      <w:r>
        <w:softHyphen/>
      </w:r>
      <w:r w:rsidRPr="00ED279B">
        <w:t>görelse och att planförslaget ska granskas under viss tid innan det får antas.</w:t>
      </w:r>
    </w:p>
    <w:p w14:paraId="643A2FD5" w14:textId="77777777" w:rsidR="00DE7975" w:rsidRDefault="00DE7975" w:rsidP="00DE7975">
      <w:pPr>
        <w:pStyle w:val="Brdtextmedindrag"/>
      </w:pPr>
      <w:r w:rsidRPr="004A20E4">
        <w:t xml:space="preserve">I PBL finns även bestämmelser om ett </w:t>
      </w:r>
      <w:r>
        <w:t xml:space="preserve">s.k. </w:t>
      </w:r>
      <w:r w:rsidRPr="004A20E4">
        <w:t>samordnat planförfarande.</w:t>
      </w:r>
      <w:r>
        <w:t xml:space="preserve"> </w:t>
      </w:r>
      <w:r w:rsidRPr="004A20E4">
        <w:t>Vissa åtgärder kan prövas parallellt enligt PBL och viss annan lagstiftning</w:t>
      </w:r>
      <w:r>
        <w:t xml:space="preserve"> </w:t>
      </w:r>
      <w:r w:rsidRPr="004A20E4">
        <w:t>(5</w:t>
      </w:r>
      <w:r>
        <w:t> </w:t>
      </w:r>
      <w:r w:rsidRPr="004A20E4">
        <w:t>kap. 7</w:t>
      </w:r>
      <w:r>
        <w:t> </w:t>
      </w:r>
      <w:r w:rsidRPr="004A20E4">
        <w:t>a</w:t>
      </w:r>
      <w:r>
        <w:t> </w:t>
      </w:r>
      <w:r w:rsidRPr="004A20E4">
        <w:t>§). Det gäller detaljplaner som är förenliga</w:t>
      </w:r>
      <w:r>
        <w:t xml:space="preserve"> </w:t>
      </w:r>
      <w:r w:rsidRPr="004A20E4">
        <w:t>med översiktsplanen och länsstyrelsens granskningsyttrande och som</w:t>
      </w:r>
      <w:r>
        <w:t xml:space="preserve"> </w:t>
      </w:r>
      <w:r w:rsidRPr="004A20E4">
        <w:t>enbart gäller</w:t>
      </w:r>
      <w:r>
        <w:t xml:space="preserve"> en verksam</w:t>
      </w:r>
      <w:r>
        <w:softHyphen/>
        <w:t>het som har tillståndsprövats eller ska tillståndsprövas enligt föreskrifter som har meddelats med stöd av 9 kap. 6 § miljö</w:t>
      </w:r>
      <w:r>
        <w:softHyphen/>
        <w:t>balken, eller en åtgärd som har prövats eller ska prövas genom upprättande och fast</w:t>
      </w:r>
      <w:r>
        <w:softHyphen/>
        <w:t>ställande av en vägplan enligt väglagen (1971:948) eller en järnvägs</w:t>
      </w:r>
      <w:r>
        <w:softHyphen/>
        <w:t>plan enligt lagen (1995:1649) om byggande av järnväg (ban</w:t>
      </w:r>
      <w:r>
        <w:softHyphen/>
        <w:t>lagen).</w:t>
      </w:r>
    </w:p>
    <w:p w14:paraId="2749F272" w14:textId="05138E1B" w:rsidR="00DE7975" w:rsidRDefault="00DE7975" w:rsidP="00DE7975">
      <w:pPr>
        <w:pStyle w:val="Brdtextmedindrag"/>
      </w:pPr>
      <w:r>
        <w:t>Det samordnade förfarandet innebär bl.a. att samråd enligt PBL endast behöver ske om tillståndsprövningen enligt miljöbalken, väglagen eller banlagen är avslutad och den miljökonsekvensbeskrivning som finns i det ärendet inte är till</w:t>
      </w:r>
      <w:r>
        <w:softHyphen/>
        <w:t>räcklig eller inte längre är aktuell för detaljplane</w:t>
      </w:r>
      <w:r>
        <w:softHyphen/>
        <w:t xml:space="preserve">ärendet, eller om samråd inte har skett i tillståndsärendet med alla som ska </w:t>
      </w:r>
      <w:r w:rsidRPr="00600728">
        <w:rPr>
          <w:spacing w:val="-2"/>
        </w:rPr>
        <w:t>omfattas av samråd enligt bestämmelserna i PBL (5 kap. 16 § första stycket).</w:t>
      </w:r>
      <w:r>
        <w:t xml:space="preserve"> </w:t>
      </w:r>
      <w:r w:rsidRPr="008363E2">
        <w:t>Om förutsättning</w:t>
      </w:r>
      <w:r>
        <w:softHyphen/>
      </w:r>
      <w:r w:rsidRPr="008363E2">
        <w:t xml:space="preserve">arna för det </w:t>
      </w:r>
      <w:r>
        <w:t xml:space="preserve">samordnade </w:t>
      </w:r>
      <w:r w:rsidRPr="008363E2">
        <w:t>förfarandet brister endast därför att samråd inte har skett med alla som ska omfattas av samråd, är det till</w:t>
      </w:r>
      <w:r w:rsidR="00676265">
        <w:softHyphen/>
      </w:r>
      <w:r w:rsidRPr="008363E2">
        <w:t>räckligt att detalj</w:t>
      </w:r>
      <w:r>
        <w:softHyphen/>
      </w:r>
      <w:r w:rsidRPr="008363E2">
        <w:t>planeärendet kompletteras genom att samråd sker med dem som inte om</w:t>
      </w:r>
      <w:r>
        <w:softHyphen/>
      </w:r>
      <w:r w:rsidRPr="008363E2">
        <w:t>fat</w:t>
      </w:r>
      <w:r>
        <w:softHyphen/>
      </w:r>
      <w:r w:rsidRPr="008363E2">
        <w:t>ta</w:t>
      </w:r>
      <w:r>
        <w:softHyphen/>
      </w:r>
      <w:r w:rsidRPr="008363E2">
        <w:t>des av samrådet i tillståndsärendet</w:t>
      </w:r>
      <w:r>
        <w:t xml:space="preserve"> </w:t>
      </w:r>
      <w:bookmarkStart w:id="50" w:name="_Hlk12447336"/>
      <w:r>
        <w:t>(5 kap. 16 § andra stycket)</w:t>
      </w:r>
      <w:bookmarkEnd w:id="50"/>
      <w:r w:rsidRPr="008363E2">
        <w:t>.</w:t>
      </w:r>
      <w:r>
        <w:t xml:space="preserve"> Därtill innebär det samordnade förfarandet att det finns vissa krav på kungörelse under gransknings</w:t>
      </w:r>
      <w:r>
        <w:softHyphen/>
        <w:t xml:space="preserve">tiden som i sin tur får samordnas med andra sådana krav (5 kap. 18 a § PBL) och att </w:t>
      </w:r>
      <w:r w:rsidRPr="00893F26">
        <w:t>skyldig</w:t>
      </w:r>
      <w:r>
        <w:softHyphen/>
      </w:r>
      <w:r w:rsidRPr="00893F26">
        <w:t xml:space="preserve">heten att hålla vissa handlingar tillgängliga under granskningstiden </w:t>
      </w:r>
      <w:r>
        <w:t xml:space="preserve">kan </w:t>
      </w:r>
      <w:r w:rsidRPr="00893F26">
        <w:t>fullgöras av kom</w:t>
      </w:r>
      <w:r>
        <w:softHyphen/>
      </w:r>
      <w:r w:rsidRPr="00893F26">
        <w:t>mu</w:t>
      </w:r>
      <w:r>
        <w:softHyphen/>
      </w:r>
      <w:r w:rsidRPr="00893F26">
        <w:t>nen genom att en kopia av handlingarna i till</w:t>
      </w:r>
      <w:r>
        <w:softHyphen/>
      </w:r>
      <w:r w:rsidRPr="00893F26">
        <w:t>stånds</w:t>
      </w:r>
      <w:r>
        <w:softHyphen/>
      </w:r>
      <w:r w:rsidRPr="00893F26">
        <w:t>ärendet hålls tillgäng</w:t>
      </w:r>
      <w:r>
        <w:softHyphen/>
      </w:r>
      <w:r w:rsidRPr="00893F26">
        <w:t>lig, i den mån nödvändig information finns där (</w:t>
      </w:r>
      <w:r>
        <w:t xml:space="preserve">5 kap. </w:t>
      </w:r>
      <w:r w:rsidRPr="00893F26">
        <w:t>21</w:t>
      </w:r>
      <w:r>
        <w:t> </w:t>
      </w:r>
      <w:r w:rsidRPr="00893F26">
        <w:t xml:space="preserve">§ </w:t>
      </w:r>
      <w:r>
        <w:t>PBL</w:t>
      </w:r>
      <w:r w:rsidRPr="00893F26">
        <w:t>)</w:t>
      </w:r>
      <w:r>
        <w:t>. Vidare inne</w:t>
      </w:r>
      <w:r>
        <w:softHyphen/>
        <w:t xml:space="preserve">bär det att </w:t>
      </w:r>
      <w:r w:rsidRPr="00893F26">
        <w:t>kommunen i sitt gransk</w:t>
      </w:r>
      <w:r>
        <w:softHyphen/>
      </w:r>
      <w:r w:rsidRPr="00893F26">
        <w:t>nings</w:t>
      </w:r>
      <w:r>
        <w:softHyphen/>
      </w:r>
      <w:r w:rsidRPr="00893F26">
        <w:t xml:space="preserve">yttrande även </w:t>
      </w:r>
      <w:r>
        <w:t xml:space="preserve">ska behandla </w:t>
      </w:r>
      <w:r w:rsidRPr="00893F26">
        <w:t>de syn</w:t>
      </w:r>
      <w:r>
        <w:softHyphen/>
      </w:r>
      <w:r w:rsidRPr="00893F26">
        <w:t xml:space="preserve">punkter som har kommit in i tillståndsärendet </w:t>
      </w:r>
      <w:r>
        <w:t>i den mån de</w:t>
      </w:r>
      <w:r w:rsidRPr="00893F26">
        <w:t xml:space="preserve"> ha</w:t>
      </w:r>
      <w:r>
        <w:t>r</w:t>
      </w:r>
      <w:r w:rsidRPr="00893F26">
        <w:t xml:space="preserve"> betydelse för detalj</w:t>
      </w:r>
      <w:r>
        <w:softHyphen/>
      </w:r>
      <w:r w:rsidRPr="00893F26">
        <w:t>plane</w:t>
      </w:r>
      <w:r>
        <w:softHyphen/>
      </w:r>
      <w:r w:rsidRPr="00893F26">
        <w:t>prövningen</w:t>
      </w:r>
      <w:r>
        <w:t xml:space="preserve"> (5 kap. 23 § PBL)</w:t>
      </w:r>
      <w:r w:rsidRPr="00893F26">
        <w:t>.</w:t>
      </w:r>
      <w:bookmarkStart w:id="51" w:name="_Hlk12447352"/>
    </w:p>
    <w:p w14:paraId="5AE6C0C0" w14:textId="77777777" w:rsidR="00DE7975" w:rsidRDefault="00DE7975" w:rsidP="00DE7975">
      <w:pPr>
        <w:pStyle w:val="Brdtextmedindrag"/>
      </w:pPr>
      <w:r w:rsidRPr="009E6202">
        <w:t xml:space="preserve">Det som gäller </w:t>
      </w:r>
      <w:r>
        <w:t xml:space="preserve">för </w:t>
      </w:r>
      <w:r w:rsidRPr="009E6202">
        <w:t>förslag till och antagande av en detaljplan gäll</w:t>
      </w:r>
      <w:r>
        <w:t>er även</w:t>
      </w:r>
      <w:r w:rsidRPr="009E6202">
        <w:t xml:space="preserve"> </w:t>
      </w:r>
      <w:r>
        <w:t xml:space="preserve">för </w:t>
      </w:r>
      <w:r w:rsidRPr="009E6202">
        <w:t>förslag till och beslut om att ändra eller upphäva en detalj</w:t>
      </w:r>
      <w:r>
        <w:softHyphen/>
      </w:r>
      <w:r w:rsidRPr="009E6202">
        <w:t>plan</w:t>
      </w:r>
      <w:r>
        <w:t xml:space="preserve"> (5 kap</w:t>
      </w:r>
      <w:r w:rsidRPr="009E6202">
        <w:t>.</w:t>
      </w:r>
      <w:r>
        <w:t xml:space="preserve"> 38 § PBL). För att upphäva en detaljplan när planens genom</w:t>
      </w:r>
      <w:r>
        <w:softHyphen/>
        <w:t>förandetid har gått ut finns ett förenklat förfarande (5 kap. 38 b § PBL). För</w:t>
      </w:r>
      <w:r>
        <w:softHyphen/>
        <w:t>farandet inne</w:t>
      </w:r>
      <w:r>
        <w:softHyphen/>
        <w:t>bär bl.a. att något granskningsförfarande inte behöver tilläm</w:t>
      </w:r>
      <w:r>
        <w:softHyphen/>
        <w:t>pas. Det för</w:t>
      </w:r>
      <w:r>
        <w:softHyphen/>
        <w:t>enklade förfarandet kan även tillämpas vid upphävande av bestäm</w:t>
      </w:r>
      <w:r>
        <w:softHyphen/>
        <w:t>mel</w:t>
      </w:r>
      <w:r>
        <w:softHyphen/>
        <w:t>ser om fastighetsindelning eller vissa särskilda rättigheter enligt 4 kap. 18 § andra stycket 1 och 2 PBL (5 kap. 38 c § PBL). I båda fallen förutsätts att upphävandet bl.a. är förenligt med över</w:t>
      </w:r>
      <w:r>
        <w:softHyphen/>
        <w:t>sikts</w:t>
      </w:r>
      <w:r>
        <w:softHyphen/>
      </w:r>
      <w:r>
        <w:softHyphen/>
        <w:t>pla</w:t>
      </w:r>
      <w:r>
        <w:softHyphen/>
        <w:t xml:space="preserve">nen. </w:t>
      </w:r>
    </w:p>
    <w:bookmarkEnd w:id="51"/>
    <w:p w14:paraId="617D6E93" w14:textId="77777777" w:rsidR="00DE7975" w:rsidRDefault="00DE7975" w:rsidP="00DE7975">
      <w:pPr>
        <w:pStyle w:val="Brdtextmedindrag"/>
      </w:pPr>
      <w:r>
        <w:t xml:space="preserve">Av översiktsplanen ska framgå </w:t>
      </w:r>
      <w:r w:rsidRPr="002E4390">
        <w:t>sådana områden för landsbygds</w:t>
      </w:r>
      <w:r>
        <w:softHyphen/>
      </w:r>
      <w:r w:rsidRPr="002E4390">
        <w:t>utveck</w:t>
      </w:r>
      <w:r>
        <w:softHyphen/>
      </w:r>
      <w:r w:rsidRPr="002E4390">
        <w:t>ling i strandnära lägen som avses i 7</w:t>
      </w:r>
      <w:r>
        <w:t> </w:t>
      </w:r>
      <w:r w:rsidRPr="002E4390">
        <w:t>kap. 18</w:t>
      </w:r>
      <w:r>
        <w:t> </w:t>
      </w:r>
      <w:r w:rsidRPr="002E4390">
        <w:t>e</w:t>
      </w:r>
      <w:r>
        <w:t> </w:t>
      </w:r>
      <w:r w:rsidRPr="002E4390">
        <w:t>§ första stycket miljö</w:t>
      </w:r>
      <w:r>
        <w:softHyphen/>
      </w:r>
      <w:r w:rsidRPr="002E4390">
        <w:t>balken</w:t>
      </w:r>
      <w:r>
        <w:t>, s.k. LIS-områden. I</w:t>
      </w:r>
      <w:r w:rsidRPr="002E4390">
        <w:t xml:space="preserve">nom ett </w:t>
      </w:r>
      <w:r>
        <w:t>LIS-område</w:t>
      </w:r>
      <w:r w:rsidRPr="002E4390">
        <w:t xml:space="preserve"> får man </w:t>
      </w:r>
      <w:r>
        <w:t xml:space="preserve">bl.a. </w:t>
      </w:r>
      <w:r w:rsidRPr="002E4390">
        <w:t>beakta om ett strand</w:t>
      </w:r>
      <w:r>
        <w:softHyphen/>
      </w:r>
      <w:r w:rsidRPr="002E4390">
        <w:t>nära läge för en byggnad, verksamhet, anläggning eller åtgärd bidrar till utveck</w:t>
      </w:r>
      <w:r>
        <w:softHyphen/>
      </w:r>
      <w:r w:rsidRPr="002E4390">
        <w:t>lingen av landsbygden</w:t>
      </w:r>
      <w:r>
        <w:t xml:space="preserve"> s</w:t>
      </w:r>
      <w:r w:rsidRPr="002E4390">
        <w:t>om särskilda skäl vid prövningen av en fråga om upphävande av eller dispens från strandsk</w:t>
      </w:r>
      <w:r>
        <w:t>yddet (7 kap. 18 d § miljö</w:t>
      </w:r>
      <w:r>
        <w:softHyphen/>
        <w:t xml:space="preserve">balken). Med LIS-område avses ett område som </w:t>
      </w:r>
    </w:p>
    <w:p w14:paraId="2407DBAA" w14:textId="77777777" w:rsidR="00DE7975" w:rsidRDefault="00DE7975" w:rsidP="00DE7975">
      <w:pPr>
        <w:pStyle w:val="Strecklista"/>
      </w:pPr>
      <w:r>
        <w:t>är lämp</w:t>
      </w:r>
      <w:r>
        <w:softHyphen/>
        <w:t xml:space="preserve">ligt för utvecklingen av landsbygden, </w:t>
      </w:r>
    </w:p>
    <w:p w14:paraId="5C82CF90" w14:textId="77777777" w:rsidR="00DE7975" w:rsidRDefault="00DE7975" w:rsidP="00DE7975">
      <w:pPr>
        <w:pStyle w:val="Strecklista"/>
      </w:pPr>
      <w:r>
        <w:t>är av ett sådant slag och har en så begränsad omfattning att strand</w:t>
      </w:r>
      <w:r>
        <w:softHyphen/>
        <w:t xml:space="preserve">skyddets syften fortfarande tillgodoses långsiktigt, </w:t>
      </w:r>
    </w:p>
    <w:p w14:paraId="2161BA1B" w14:textId="77777777" w:rsidR="00DE7975" w:rsidRDefault="00DE7975" w:rsidP="00DE7975">
      <w:pPr>
        <w:pStyle w:val="Strecklista"/>
      </w:pPr>
      <w:r>
        <w:t>endast har en liten betydelse för att tillgodose strandskyddets syften i eller i närheten av tätorter, i vissa kust- eller kustskärgårds</w:t>
      </w:r>
      <w:r>
        <w:softHyphen/>
        <w:t>områden, på Gotland eller vid vissa sjöar, i de fall det råder stor efterfrågan på mark för bebyggelse i området, och inte heller är beläget inom vissa ut</w:t>
      </w:r>
      <w:r>
        <w:softHyphen/>
        <w:t>pek</w:t>
      </w:r>
      <w:r>
        <w:softHyphen/>
      </w:r>
      <w:r w:rsidRPr="004A6391">
        <w:rPr>
          <w:spacing w:val="-2"/>
        </w:rPr>
        <w:t>ade kust- eller kust</w:t>
      </w:r>
      <w:r w:rsidRPr="004A6391">
        <w:rPr>
          <w:spacing w:val="-2"/>
        </w:rPr>
        <w:softHyphen/>
        <w:t>skärgårdsområden (7 kap. 18 e § första stycket miljö</w:t>
      </w:r>
      <w:r>
        <w:rPr>
          <w:spacing w:val="-2"/>
        </w:rPr>
        <w:softHyphen/>
      </w:r>
      <w:r>
        <w:t xml:space="preserve">balken). </w:t>
      </w:r>
    </w:p>
    <w:p w14:paraId="3D2D5BC6" w14:textId="77777777" w:rsidR="00DE7975" w:rsidRDefault="00DE7975" w:rsidP="00DE7975">
      <w:pPr>
        <w:pStyle w:val="Brdtextefterstrecklista"/>
      </w:pPr>
      <w:r w:rsidRPr="002E4390">
        <w:t>En översikts</w:t>
      </w:r>
      <w:r>
        <w:softHyphen/>
      </w:r>
      <w:r w:rsidRPr="002E4390">
        <w:t xml:space="preserve">plan ska ge vägledning vid bedömningen av om en plats ligger inom ett </w:t>
      </w:r>
      <w:r>
        <w:t>LIS-område</w:t>
      </w:r>
      <w:r w:rsidRPr="002E4390">
        <w:t xml:space="preserve"> </w:t>
      </w:r>
      <w:r>
        <w:t>(7 kap. 18 e § andra stycket miljö</w:t>
      </w:r>
      <w:r>
        <w:softHyphen/>
        <w:t xml:space="preserve">balken). </w:t>
      </w:r>
    </w:p>
    <w:p w14:paraId="10269D17" w14:textId="77777777" w:rsidR="00DE7975" w:rsidRDefault="00DE7975" w:rsidP="00DE7975">
      <w:pPr>
        <w:pStyle w:val="Rubrik5utannumrering"/>
      </w:pPr>
      <w:r>
        <w:t xml:space="preserve">Standardförfarandet och det samordnade förfarandet ska endast kunna tillämpas om översiktsplanen är aktuell </w:t>
      </w:r>
    </w:p>
    <w:p w14:paraId="34652CE2" w14:textId="77777777" w:rsidR="00DE7975" w:rsidRDefault="00DE7975" w:rsidP="00DE7975">
      <w:pPr>
        <w:pStyle w:val="Brdtext"/>
      </w:pPr>
      <w:r>
        <w:t>För att standardförfarandet ska kunna tillämpas förutsätts att detaljplanen är förenlig med översiktsplanen och länsstyrelsens gransknings</w:t>
      </w:r>
      <w:r>
        <w:softHyphen/>
        <w:t>yttrande. Motsatsvis ska en bredare allmänhet involveras i planarbetet i de fall där det är sannolikt att allmänheten har ett berättigat intresse av att få lämna synpunkter (jfr prop. 2013/14:126 s. 73). Det innebär att det utökade plan</w:t>
      </w:r>
      <w:r>
        <w:softHyphen/>
        <w:t>förfarandet ska tillämpas för en detaljplan som inte är förenlig med över</w:t>
      </w:r>
      <w:r>
        <w:softHyphen/>
        <w:t>sikts</w:t>
      </w:r>
      <w:r>
        <w:softHyphen/>
        <w:t xml:space="preserve">planen eller länsstyrelsens granskningsyttrande. </w:t>
      </w:r>
    </w:p>
    <w:p w14:paraId="2877B66A" w14:textId="2C2B23A5" w:rsidR="00DE7975" w:rsidRDefault="00DE7975" w:rsidP="00DE7975">
      <w:pPr>
        <w:pStyle w:val="Brdtextmedindrag"/>
      </w:pPr>
      <w:r w:rsidRPr="006D3F32">
        <w:rPr>
          <w:spacing w:val="-2"/>
        </w:rPr>
        <w:t>En översiktsplan som inte är aktuell ger inte samma stöd för detaljplane</w:t>
      </w:r>
      <w:r w:rsidRPr="006D3F32">
        <w:rPr>
          <w:spacing w:val="-2"/>
        </w:rPr>
        <w:softHyphen/>
        <w:t>r</w:t>
      </w:r>
      <w:r w:rsidR="00676265" w:rsidRPr="006D3F32">
        <w:rPr>
          <w:spacing w:val="-2"/>
        </w:rPr>
        <w:softHyphen/>
      </w:r>
      <w:r>
        <w:t>ing. Dessutom bör allmänheten ges bättre möjlighet att delta i detalj</w:t>
      </w:r>
      <w:r>
        <w:softHyphen/>
        <w:t>plane</w:t>
      </w:r>
      <w:r>
        <w:softHyphen/>
        <w:t>processen när översiktsplanen inte är aktuell, jämfört med när den utveck</w:t>
      </w:r>
      <w:r>
        <w:softHyphen/>
        <w:t>ling som detaljplanen anger är förenlig med översiktsplanen. Rege</w:t>
      </w:r>
      <w:r>
        <w:softHyphen/>
        <w:t>ringen delar således utredningens uppfattning att översiktsplanen behöver vara aktuell för att standardförfarandet ska kunna tillämpas och att det utökade förfarandet bör tillämpas, om översikts</w:t>
      </w:r>
      <w:r>
        <w:softHyphen/>
        <w:t>planen inte är aktuell. Samma logik gör sig gällande i fråga om det sam</w:t>
      </w:r>
      <w:r>
        <w:softHyphen/>
        <w:t>ord</w:t>
      </w:r>
      <w:r>
        <w:softHyphen/>
        <w:t>nade för</w:t>
      </w:r>
      <w:r>
        <w:softHyphen/>
        <w:t>faran</w:t>
      </w:r>
      <w:r>
        <w:softHyphen/>
        <w:t>det. Det innebär att inte heller det samordnade förfarandet bör kunna tilläm</w:t>
      </w:r>
      <w:r>
        <w:softHyphen/>
        <w:t>pas om över</w:t>
      </w:r>
      <w:r>
        <w:softHyphen/>
        <w:t>sikts</w:t>
      </w:r>
      <w:r>
        <w:softHyphen/>
        <w:t xml:space="preserve">planen inte är aktuell. </w:t>
      </w:r>
    </w:p>
    <w:p w14:paraId="139DD1F5" w14:textId="77777777" w:rsidR="00DE7975" w:rsidRDefault="00DE7975" w:rsidP="00DE7975">
      <w:pPr>
        <w:pStyle w:val="Brdtextmedindrag"/>
      </w:pPr>
      <w:r>
        <w:t>Regeringens förslag innebär att kommunen i en planeringsstrategi ska kunna göra bedömningen att en översiktsplan inte är aktuell i vissa delar. Exempelvis kan ett ställningstagande ha upphört att vara aktuellt i fråga om översiktsplanens inrikt</w:t>
      </w:r>
      <w:r>
        <w:softHyphen/>
        <w:t xml:space="preserve">ning för hur ett visst geografiskt område bör utvecklas eller för hur ett visst allmänt intresse bör bedömas, samtidigt som planen i övrigt är aktuell (se avsnitt 5.1). Möjligheten att tillämpa </w:t>
      </w:r>
      <w:r w:rsidRPr="005E532E">
        <w:rPr>
          <w:spacing w:val="-2"/>
        </w:rPr>
        <w:t>standard</w:t>
      </w:r>
      <w:r w:rsidRPr="005E532E">
        <w:rPr>
          <w:spacing w:val="-2"/>
        </w:rPr>
        <w:softHyphen/>
        <w:t>för</w:t>
      </w:r>
      <w:r w:rsidRPr="005E532E">
        <w:rPr>
          <w:spacing w:val="-2"/>
        </w:rPr>
        <w:softHyphen/>
        <w:t>far</w:t>
      </w:r>
      <w:r w:rsidRPr="005E532E">
        <w:rPr>
          <w:spacing w:val="-2"/>
        </w:rPr>
        <w:softHyphen/>
        <w:t>andet bör enligt regeringens mening inte förhindras på grund</w:t>
      </w:r>
      <w:r>
        <w:t xml:space="preserve"> av att kom</w:t>
      </w:r>
      <w:r>
        <w:softHyphen/>
        <w:t>munen har bedömt att översikts</w:t>
      </w:r>
      <w:r>
        <w:softHyphen/>
        <w:t>planens ställnings</w:t>
      </w:r>
      <w:r>
        <w:softHyphen/>
        <w:t>tag</w:t>
      </w:r>
      <w:r>
        <w:softHyphen/>
        <w:t>an</w:t>
      </w:r>
      <w:r>
        <w:softHyphen/>
        <w:t xml:space="preserve">den för ett visst geografiskt område inte är aktuella, i de fall detaljplanen avser ett annat område. </w:t>
      </w:r>
    </w:p>
    <w:p w14:paraId="288C687D" w14:textId="24F16D03" w:rsidR="00DE7975" w:rsidRDefault="00DE7975" w:rsidP="00DE7975">
      <w:pPr>
        <w:pStyle w:val="Brdtextmedindrag"/>
      </w:pPr>
      <w:r>
        <w:t xml:space="preserve">Samtidigt kan det, som </w:t>
      </w:r>
      <w:r w:rsidRPr="000B1EFA">
        <w:rPr>
          <w:i/>
        </w:rPr>
        <w:t>Länsstyrelsen i Stockholms län</w:t>
      </w:r>
      <w:r>
        <w:t xml:space="preserve"> påpekat, ibland vara svårt att bedöma vad som är förenligt med översikts</w:t>
      </w:r>
      <w:r>
        <w:softHyphen/>
        <w:t xml:space="preserve">planen och vad som inte är det. </w:t>
      </w:r>
      <w:r w:rsidR="00581D69">
        <w:t xml:space="preserve">Om </w:t>
      </w:r>
      <w:r>
        <w:t xml:space="preserve">kommunen </w:t>
      </w:r>
      <w:r w:rsidR="00581D69">
        <w:t xml:space="preserve">har </w:t>
      </w:r>
      <w:r>
        <w:t>bedömt att översiktsplanens ställ</w:t>
      </w:r>
      <w:r>
        <w:softHyphen/>
        <w:t>nings</w:t>
      </w:r>
      <w:r>
        <w:softHyphen/>
        <w:t>tag</w:t>
      </w:r>
      <w:r>
        <w:softHyphen/>
        <w:t xml:space="preserve">ande i fråga om ett visst allmänt intresse inte längre är </w:t>
      </w:r>
      <w:r w:rsidR="00FF0E3E">
        <w:t>aktu</w:t>
      </w:r>
      <w:r w:rsidR="00FF0E3E">
        <w:softHyphen/>
        <w:t>ellt</w:t>
      </w:r>
      <w:r>
        <w:t>, anser regeringen att</w:t>
      </w:r>
      <w:r w:rsidR="00581D69">
        <w:t xml:space="preserve"> </w:t>
      </w:r>
      <w:r>
        <w:t xml:space="preserve">en bedömning i varje enskilt fall </w:t>
      </w:r>
      <w:r w:rsidR="00581D69">
        <w:t xml:space="preserve">behöver göras </w:t>
      </w:r>
      <w:r>
        <w:t>om det</w:t>
      </w:r>
      <w:r w:rsidR="00581D69">
        <w:t>ta förhållande</w:t>
      </w:r>
      <w:r>
        <w:t xml:space="preserve"> har någon betydelse för detaljplanen. Exempelvis kan kom</w:t>
      </w:r>
      <w:r w:rsidR="00581D69">
        <w:softHyphen/>
      </w:r>
      <w:r w:rsidRPr="00A93734">
        <w:rPr>
          <w:spacing w:val="-2"/>
        </w:rPr>
        <w:t>munen i plane</w:t>
      </w:r>
      <w:r w:rsidRPr="00A93734">
        <w:rPr>
          <w:spacing w:val="-2"/>
        </w:rPr>
        <w:softHyphen/>
        <w:t>rings</w:t>
      </w:r>
      <w:r w:rsidRPr="00A93734">
        <w:rPr>
          <w:spacing w:val="-2"/>
        </w:rPr>
        <w:softHyphen/>
        <w:t>strate</w:t>
      </w:r>
      <w:r w:rsidRPr="00A93734">
        <w:rPr>
          <w:spacing w:val="-2"/>
        </w:rPr>
        <w:softHyphen/>
        <w:t>gin ha be</w:t>
      </w:r>
      <w:r w:rsidRPr="00A93734">
        <w:rPr>
          <w:spacing w:val="-2"/>
        </w:rPr>
        <w:softHyphen/>
        <w:t>dömt att översikts</w:t>
      </w:r>
      <w:r w:rsidRPr="00A93734">
        <w:rPr>
          <w:spacing w:val="-2"/>
        </w:rPr>
        <w:softHyphen/>
        <w:t>planens ställnings</w:t>
      </w:r>
      <w:r w:rsidR="00581D69" w:rsidRPr="00A93734">
        <w:rPr>
          <w:spacing w:val="-2"/>
        </w:rPr>
        <w:softHyphen/>
      </w:r>
      <w:r w:rsidRPr="00A93734">
        <w:rPr>
          <w:spacing w:val="-2"/>
        </w:rPr>
        <w:t>tagan</w:t>
      </w:r>
      <w:r w:rsidR="00FF0E3E" w:rsidRPr="00A93734">
        <w:rPr>
          <w:spacing w:val="-2"/>
        </w:rPr>
        <w:softHyphen/>
      </w:r>
      <w:r>
        <w:t>den i fråga om skogs</w:t>
      </w:r>
      <w:r>
        <w:softHyphen/>
        <w:t>brukets intressen inte längre är aktuella. E</w:t>
      </w:r>
      <w:r w:rsidR="009B756D">
        <w:t>n</w:t>
      </w:r>
      <w:r>
        <w:t xml:space="preserve"> sådan</w:t>
      </w:r>
      <w:r w:rsidR="009B756D">
        <w:t xml:space="preserve"> bedömning</w:t>
      </w:r>
      <w:r>
        <w:t xml:space="preserve"> bör inte hindra att kommunen använder standard</w:t>
      </w:r>
      <w:r>
        <w:softHyphen/>
        <w:t xml:space="preserve">förfarandet </w:t>
      </w:r>
      <w:r w:rsidRPr="00A93734">
        <w:rPr>
          <w:spacing w:val="-2"/>
        </w:rPr>
        <w:t>för att detalj</w:t>
      </w:r>
      <w:r w:rsidRPr="00A93734">
        <w:rPr>
          <w:spacing w:val="-2"/>
        </w:rPr>
        <w:softHyphen/>
        <w:t>plane</w:t>
      </w:r>
      <w:r w:rsidRPr="00A93734">
        <w:rPr>
          <w:spacing w:val="-2"/>
        </w:rPr>
        <w:softHyphen/>
        <w:t>lägga ett område där skogsbruks</w:t>
      </w:r>
      <w:r w:rsidRPr="00A93734">
        <w:rPr>
          <w:spacing w:val="-2"/>
        </w:rPr>
        <w:softHyphen/>
        <w:t>frågorna saknar betydelse,</w:t>
      </w:r>
      <w:r>
        <w:t xml:space="preserve"> exempelvis om detalj</w:t>
      </w:r>
      <w:r w:rsidR="0036299E">
        <w:softHyphen/>
      </w:r>
      <w:r>
        <w:t>planen avser att möjliggöra en ändrad använd</w:t>
      </w:r>
      <w:r>
        <w:softHyphen/>
      </w:r>
      <w:r>
        <w:softHyphen/>
      </w:r>
      <w:r>
        <w:softHyphen/>
        <w:t xml:space="preserve">ning av ett område som redan är bebyggt. </w:t>
      </w:r>
    </w:p>
    <w:p w14:paraId="2D915E00" w14:textId="77777777" w:rsidR="00DE7975" w:rsidRDefault="00DE7975" w:rsidP="00DE7975">
      <w:pPr>
        <w:pStyle w:val="Brdtextmedindrag"/>
      </w:pPr>
      <w:r>
        <w:t>Om kommunen i planeringsstrategin i stället har bedömt att översikts</w:t>
      </w:r>
      <w:r>
        <w:softHyphen/>
        <w:t>planen inte längre är aktuell när det gäller planens ställningstaganden för hur kom</w:t>
      </w:r>
      <w:r>
        <w:softHyphen/>
        <w:t>munen avser att följa gällande miljö</w:t>
      </w:r>
      <w:r>
        <w:softHyphen/>
        <w:t>kvalitetsnormer för vatten, bör bedömningen bli den motsatta. Eftersom miljö</w:t>
      </w:r>
      <w:r>
        <w:softHyphen/>
        <w:t>kvalitets</w:t>
      </w:r>
      <w:r>
        <w:softHyphen/>
        <w:t>normer för vatten i princip berör hela kommunens yta, bör en sådan bedömning leda till att det inte är möjligt att tillämpa standard</w:t>
      </w:r>
      <w:r>
        <w:softHyphen/>
        <w:t xml:space="preserve">förfarandet. </w:t>
      </w:r>
    </w:p>
    <w:p w14:paraId="3CCFF0A1" w14:textId="77777777" w:rsidR="00DE7975" w:rsidRDefault="00DE7975" w:rsidP="00DE7975">
      <w:pPr>
        <w:pStyle w:val="Brdtextmedindrag"/>
      </w:pPr>
      <w:r>
        <w:t>Vad som nu har nämnts om standardförandet bör i motsvarande grad även gälla möjligheten att tillämpa det sam</w:t>
      </w:r>
      <w:r>
        <w:softHyphen/>
        <w:t xml:space="preserve">ordnade förfarandet. </w:t>
      </w:r>
    </w:p>
    <w:p w14:paraId="104F2709" w14:textId="64568ED6" w:rsidR="00DE7975" w:rsidRDefault="00DE7975" w:rsidP="00DE7975">
      <w:pPr>
        <w:pStyle w:val="Brdtextmedindrag"/>
      </w:pPr>
      <w:r>
        <w:t>Regeringen anser att det inte kan uteslutas att förslaget i vissa fall kan leda till att det uppstår gränsdragningsproblem när det gäller om standard</w:t>
      </w:r>
      <w:r>
        <w:softHyphen/>
        <w:t>förfarandet är tillämpligt eller inte. Rege</w:t>
      </w:r>
      <w:r>
        <w:softHyphen/>
        <w:t>ringen anser samtidigt att det är angeläget att allmänheten ges möjlighet att engagera sig i detaljplane</w:t>
      </w:r>
      <w:r>
        <w:softHyphen/>
        <w:t>processen i de fall översiktsplanen inte är aktuell. Därtill bedömer rege</w:t>
      </w:r>
      <w:r>
        <w:softHyphen/>
        <w:t>r</w:t>
      </w:r>
      <w:r w:rsidR="00676265">
        <w:softHyphen/>
      </w:r>
      <w:r>
        <w:t>ingen att det föreslagna kravet på att översiktsplanen ska vara aktuell för att standard</w:t>
      </w:r>
      <w:r>
        <w:softHyphen/>
        <w:t>förfarandet och det samordnade förfarandet ska kunna tilläm</w:t>
      </w:r>
      <w:r>
        <w:softHyphen/>
        <w:t>pas, i viss mån kan tänkas främja kommunernas arbete med översikts</w:t>
      </w:r>
      <w:r>
        <w:softHyphen/>
        <w:t>planeringen. Att skillnaden mellan standardförfarandet och det utökade förfarandet är liten, vilket några remissinstanser framhåller, för</w:t>
      </w:r>
      <w:r>
        <w:softHyphen/>
        <w:t xml:space="preserve">anleder inte regeringen att göra någon annan bedömning. </w:t>
      </w:r>
    </w:p>
    <w:p w14:paraId="47992FE1" w14:textId="77777777" w:rsidR="00DE7975" w:rsidRDefault="00DE7975" w:rsidP="00DE7975">
      <w:pPr>
        <w:pStyle w:val="Rubrik5utannumrering"/>
      </w:pPr>
      <w:r>
        <w:t>Redan påbörjade processer bör kunna slutföras</w:t>
      </w:r>
    </w:p>
    <w:p w14:paraId="5ACE99A3" w14:textId="77777777" w:rsidR="00DE7975" w:rsidRDefault="00DE7975" w:rsidP="00DE7975">
      <w:pPr>
        <w:pStyle w:val="Brdtext"/>
      </w:pPr>
      <w:r>
        <w:t>Förslaget att standardförfarandet och det samordnade förfarandet endast ska kunna tillämpas om översiktsplanen är aktuell, ska enligt utred</w:t>
      </w:r>
      <w:r>
        <w:softHyphen/>
        <w:t>ningens för</w:t>
      </w:r>
      <w:r>
        <w:softHyphen/>
        <w:t>slag även få betydelse i redan pågående detaljplaneprocesser. En d</w:t>
      </w:r>
      <w:r w:rsidRPr="004A20E4">
        <w:t>etalj</w:t>
      </w:r>
      <w:r>
        <w:softHyphen/>
      </w:r>
      <w:r w:rsidRPr="004A20E4">
        <w:t xml:space="preserve">plan </w:t>
      </w:r>
      <w:r>
        <w:t xml:space="preserve">skulle således </w:t>
      </w:r>
      <w:r w:rsidRPr="004A20E4">
        <w:t xml:space="preserve">inte </w:t>
      </w:r>
      <w:r>
        <w:t>kunna</w:t>
      </w:r>
      <w:r>
        <w:rPr>
          <w:i/>
        </w:rPr>
        <w:t xml:space="preserve"> </w:t>
      </w:r>
      <w:r w:rsidRPr="004A20E4">
        <w:t>antas, om standardförfarandet har tillämpats under planprocessen</w:t>
      </w:r>
      <w:r>
        <w:rPr>
          <w:i/>
        </w:rPr>
        <w:t xml:space="preserve"> </w:t>
      </w:r>
      <w:r w:rsidRPr="004A20E4">
        <w:t xml:space="preserve">och översiktsplanen inte längre är aktuell vid </w:t>
      </w:r>
      <w:r>
        <w:t>den tid</w:t>
      </w:r>
      <w:r>
        <w:softHyphen/>
        <w:t>punkt</w:t>
      </w:r>
      <w:r w:rsidRPr="004A20E4">
        <w:t xml:space="preserve"> då detaljplanen</w:t>
      </w:r>
      <w:r>
        <w:rPr>
          <w:i/>
        </w:rPr>
        <w:t xml:space="preserve"> </w:t>
      </w:r>
      <w:r w:rsidRPr="004A20E4">
        <w:t>ska antas.</w:t>
      </w:r>
      <w:r w:rsidRPr="00DE46FA">
        <w:t xml:space="preserve"> </w:t>
      </w:r>
      <w:r>
        <w:t>Utredningen har bl.a. bedömt att det är olämpligt om vissa planer skulle kunna hanteras med standardförfarandet, trots att översiktsplanen inte längre är aktuell.</w:t>
      </w:r>
    </w:p>
    <w:p w14:paraId="42E8E652" w14:textId="737E8B1D" w:rsidR="00DE7975" w:rsidRDefault="00DE7975" w:rsidP="00DE7975">
      <w:pPr>
        <w:pStyle w:val="Brdtextmedindrag"/>
      </w:pPr>
      <w:r>
        <w:t xml:space="preserve">Som flera remissinstanser, bl.a. </w:t>
      </w:r>
      <w:r w:rsidRPr="00EF4E74">
        <w:rPr>
          <w:i/>
        </w:rPr>
        <w:t>Boverket</w:t>
      </w:r>
      <w:r>
        <w:t xml:space="preserve">, </w:t>
      </w:r>
      <w:r w:rsidRPr="00EF4E74">
        <w:rPr>
          <w:i/>
        </w:rPr>
        <w:t>Länsstyrelsen i Uppsala län</w:t>
      </w:r>
      <w:r>
        <w:t xml:space="preserve"> och </w:t>
      </w:r>
      <w:r w:rsidRPr="00EF4E74">
        <w:rPr>
          <w:i/>
        </w:rPr>
        <w:t>Karlstads kommun</w:t>
      </w:r>
      <w:r>
        <w:t>,</w:t>
      </w:r>
      <w:r w:rsidDel="00EF4E74">
        <w:t xml:space="preserve"> </w:t>
      </w:r>
      <w:r>
        <w:t>framhåller finns det risk för att utredningens för</w:t>
      </w:r>
      <w:r>
        <w:softHyphen/>
        <w:t>slag</w:t>
      </w:r>
      <w:r w:rsidRPr="00DE46FA">
        <w:t xml:space="preserve"> </w:t>
      </w:r>
      <w:r>
        <w:t>leder till tids- och kostnadskrävande om</w:t>
      </w:r>
      <w:r>
        <w:softHyphen/>
        <w:t>tag i processen, om kom</w:t>
      </w:r>
      <w:r>
        <w:softHyphen/>
        <w:t>mun</w:t>
      </w:r>
      <w:r>
        <w:softHyphen/>
        <w:t>en måste byta förfarande för de detalj</w:t>
      </w:r>
      <w:r>
        <w:softHyphen/>
        <w:t>plane</w:t>
      </w:r>
      <w:r>
        <w:softHyphen/>
        <w:t>processer som hand</w:t>
      </w:r>
      <w:r>
        <w:softHyphen/>
        <w:t>lagts med standardförfarandet till följd av att översikts</w:t>
      </w:r>
      <w:r>
        <w:softHyphen/>
        <w:t>planen upphör att vara aktuell. Rege</w:t>
      </w:r>
      <w:r>
        <w:softHyphen/>
        <w:t>ringen anser att det inte är lämpligt att kommunen ska behöva göra om vissa moment, om översiktsplanen upphör att vara aktuell under detalj</w:t>
      </w:r>
      <w:r>
        <w:softHyphen/>
        <w:t>planeprocessen. Till skillnad från utred</w:t>
      </w:r>
      <w:r>
        <w:softHyphen/>
        <w:t>ningen anser regeringen således att redan påbörjade detaljplaneärenden bör kunna slutföras utifrån de för</w:t>
      </w:r>
      <w:r w:rsidR="00676265">
        <w:softHyphen/>
      </w:r>
      <w:r>
        <w:t xml:space="preserve">utsättningar som rådde när planarbetet påbörjades. </w:t>
      </w:r>
    </w:p>
    <w:p w14:paraId="7BD8A509" w14:textId="77777777" w:rsidR="00DE7975" w:rsidRDefault="00DE7975" w:rsidP="00DE7975">
      <w:pPr>
        <w:pStyle w:val="Rubrik5utannumrering"/>
      </w:pPr>
      <w:bookmarkStart w:id="52" w:name="_Hlk12447451"/>
      <w:r>
        <w:t xml:space="preserve">Kravet på aktualitet ska även gälla </w:t>
      </w:r>
      <w:r w:rsidRPr="006D4D90">
        <w:t>det förenklade förfarandet för att upphäva en detaljplan</w:t>
      </w:r>
      <w:r>
        <w:t xml:space="preserve"> eller en fastighetsindelningsbestämmelse</w:t>
      </w:r>
      <w:r w:rsidRPr="006D4D90">
        <w:t xml:space="preserve"> </w:t>
      </w:r>
    </w:p>
    <w:p w14:paraId="414054E3" w14:textId="77777777" w:rsidR="00DE7975" w:rsidRDefault="00DE7975" w:rsidP="00DE7975">
      <w:pPr>
        <w:pStyle w:val="Brdtext"/>
      </w:pPr>
      <w:r>
        <w:t>Det för</w:t>
      </w:r>
      <w:r>
        <w:softHyphen/>
        <w:t>enklade för</w:t>
      </w:r>
      <w:r>
        <w:softHyphen/>
        <w:t>farandet för att upphäva en detaljplan vars genom</w:t>
      </w:r>
      <w:r>
        <w:softHyphen/>
        <w:t>för</w:t>
      </w:r>
      <w:r>
        <w:softHyphen/>
        <w:t>ande</w:t>
      </w:r>
      <w:r>
        <w:softHyphen/>
        <w:t>tid har gått ut (5 kap. 38 b § PBL) eller en bestäm</w:t>
      </w:r>
      <w:r>
        <w:softHyphen/>
        <w:t>mel</w:t>
      </w:r>
      <w:r>
        <w:softHyphen/>
        <w:t>se om fastighets</w:t>
      </w:r>
      <w:r>
        <w:softHyphen/>
        <w:t>indelning eller vissa särskilda rättigheter (5 kap. 38 c § PBL) är endast tillämpligt när upphävandet bl.a. är förenligt med översiktsplanen. Mot bakgrund av utredningens förslag om att översiktsplanen måste vara aktu</w:t>
      </w:r>
      <w:r>
        <w:softHyphen/>
        <w:t>ell för att standard</w:t>
      </w:r>
      <w:r>
        <w:softHyphen/>
        <w:t>för</w:t>
      </w:r>
      <w:r>
        <w:softHyphen/>
        <w:t>faran</w:t>
      </w:r>
      <w:r>
        <w:softHyphen/>
        <w:t xml:space="preserve">det och det samordnade planförfarandet ska kunna tillämpas </w:t>
      </w:r>
      <w:r w:rsidRPr="003A6F74">
        <w:t xml:space="preserve">efterfrågar </w:t>
      </w:r>
      <w:r w:rsidRPr="007D7EC8">
        <w:rPr>
          <w:i/>
        </w:rPr>
        <w:t>Lant</w:t>
      </w:r>
      <w:r>
        <w:rPr>
          <w:i/>
        </w:rPr>
        <w:softHyphen/>
      </w:r>
      <w:r w:rsidRPr="007D7EC8">
        <w:rPr>
          <w:i/>
        </w:rPr>
        <w:t>mäteriet</w:t>
      </w:r>
      <w:r>
        <w:t xml:space="preserve"> </w:t>
      </w:r>
      <w:r w:rsidRPr="003A6F74">
        <w:t>ett ställningstagande om kravet på att översiktsplanen ska vara aktuell även ska gälla vid tillämpningen av 5 kap. 38 b och 38 c §§ PBL</w:t>
      </w:r>
      <w:r>
        <w:t xml:space="preserve">. </w:t>
      </w:r>
    </w:p>
    <w:p w14:paraId="5C0563CD" w14:textId="77777777" w:rsidR="00DE7975" w:rsidRDefault="00DE7975" w:rsidP="00DE7975">
      <w:pPr>
        <w:pStyle w:val="Brdtextmedindrag"/>
      </w:pPr>
      <w:r>
        <w:t>Regeringen anser att bestämmelserna om de olika planförfarandena bör vara enhetligt utformade. I linje med detta anser regeringen att översikts</w:t>
      </w:r>
      <w:r>
        <w:softHyphen/>
        <w:t>planen måste vara aktuell när ärendet påbörjas för att det för</w:t>
      </w:r>
      <w:r>
        <w:softHyphen/>
        <w:t>enklade för</w:t>
      </w:r>
      <w:r>
        <w:softHyphen/>
        <w:t>farandet ska kunna tillämpas för att upphäva en detaljplan vars genom</w:t>
      </w:r>
      <w:r>
        <w:softHyphen/>
        <w:t>för</w:t>
      </w:r>
      <w:r>
        <w:softHyphen/>
        <w:t>ande</w:t>
      </w:r>
      <w:r>
        <w:softHyphen/>
        <w:t>tid har gått ut eller en bestäm</w:t>
      </w:r>
      <w:r>
        <w:softHyphen/>
        <w:t>mel</w:t>
      </w:r>
      <w:r>
        <w:softHyphen/>
        <w:t xml:space="preserve">se om fastighetsindelning eller vissa särskilda rättigheter. </w:t>
      </w:r>
    </w:p>
    <w:bookmarkEnd w:id="52"/>
    <w:p w14:paraId="55D2996C" w14:textId="77777777" w:rsidR="00DE7975" w:rsidRDefault="00DE7975" w:rsidP="00DE7975">
      <w:pPr>
        <w:pStyle w:val="Rubrik5utannumrering"/>
      </w:pPr>
      <w:r>
        <w:t>En översiktsplan som inte är aktuell ska även påverka förutsättningarna för landsbygdsutveckling i strandnära lägen</w:t>
      </w:r>
    </w:p>
    <w:p w14:paraId="0B5497EF" w14:textId="77777777" w:rsidR="00DE7975" w:rsidRDefault="00DE7975" w:rsidP="00DE7975">
      <w:pPr>
        <w:pStyle w:val="Brdtext"/>
      </w:pPr>
      <w:bookmarkStart w:id="53" w:name="_Hlk12447473"/>
      <w:r w:rsidRPr="00AA65AD">
        <w:t xml:space="preserve">I likhet med </w:t>
      </w:r>
      <w:r w:rsidRPr="00AA65AD">
        <w:rPr>
          <w:i/>
        </w:rPr>
        <w:t>Länsstyrelsen i Jämtlands län</w:t>
      </w:r>
      <w:r w:rsidRPr="00AA65AD">
        <w:t xml:space="preserve"> anser regeringen att </w:t>
      </w:r>
      <w:r>
        <w:t xml:space="preserve">om det har bedömts att </w:t>
      </w:r>
      <w:r w:rsidRPr="00AA65AD">
        <w:t>en över</w:t>
      </w:r>
      <w:r>
        <w:softHyphen/>
      </w:r>
      <w:r w:rsidRPr="00AA65AD">
        <w:t xml:space="preserve">siktsplan i fråga om ett LIS-område inte </w:t>
      </w:r>
      <w:r>
        <w:t xml:space="preserve">är </w:t>
      </w:r>
      <w:r w:rsidRPr="00AA65AD">
        <w:t xml:space="preserve">aktuell kan </w:t>
      </w:r>
      <w:r>
        <w:t xml:space="preserve">den inte </w:t>
      </w:r>
      <w:r w:rsidRPr="00AA65AD">
        <w:t>ge samma vägledning för efterföljande prövning i detaljplan eller ett dispensärende som när planen är aktuell. Av det skälet förordar rege</w:t>
      </w:r>
      <w:r>
        <w:softHyphen/>
      </w:r>
      <w:r w:rsidRPr="00AA65AD">
        <w:t>ringen en ändring av miljöbalken så att det framgår att översiktsplanen ska vara aktuell för att kunna ge vägledning vid bedömningen av om en plats ligger inom ett LIS-område.</w:t>
      </w:r>
      <w:bookmarkEnd w:id="53"/>
    </w:p>
    <w:p w14:paraId="47555B2E" w14:textId="77777777" w:rsidR="00DE7975" w:rsidRDefault="00DE7975" w:rsidP="00DE7975">
      <w:pPr>
        <w:pStyle w:val="Brdtextmedindrag"/>
      </w:pPr>
      <w:r w:rsidRPr="004B690D">
        <w:t>Länsstyrelserna i</w:t>
      </w:r>
      <w:r w:rsidRPr="004B690D">
        <w:rPr>
          <w:i/>
        </w:rPr>
        <w:t xml:space="preserve"> Kalmar </w:t>
      </w:r>
      <w:r w:rsidRPr="004B690D">
        <w:t>respektive</w:t>
      </w:r>
      <w:r>
        <w:rPr>
          <w:i/>
        </w:rPr>
        <w:t xml:space="preserve"> Värmlands </w:t>
      </w:r>
      <w:r w:rsidRPr="004B690D">
        <w:rPr>
          <w:i/>
        </w:rPr>
        <w:t>län</w:t>
      </w:r>
      <w:r>
        <w:t xml:space="preserve"> framhåller att det finns risk för oönskade konsekvenser för pågående projekt inom LIS-områden, om översiktsplanen blir inaktuell och LIS-områdena därmed i prak</w:t>
      </w:r>
      <w:r>
        <w:softHyphen/>
        <w:t xml:space="preserve">tiken upphör. </w:t>
      </w:r>
      <w:bookmarkStart w:id="54" w:name="_Hlk12447482"/>
      <w:r>
        <w:t>Därmed skulle redan genomförda åtgärder kunna bli onyttiga i sådana byggprojekt där möjligheten att upphäva eller ge dispens från strandskyddet förutsätter att bestämmelserna om lands</w:t>
      </w:r>
      <w:r>
        <w:softHyphen/>
        <w:t>bygds</w:t>
      </w:r>
      <w:r>
        <w:softHyphen/>
        <w:t>utveck</w:t>
      </w:r>
      <w:r>
        <w:softHyphen/>
        <w:t>ling i strand</w:t>
      </w:r>
      <w:r>
        <w:softHyphen/>
        <w:t>nära läge är tillämpliga för att projektet ska kunna genom</w:t>
      </w:r>
      <w:r>
        <w:softHyphen/>
        <w:t xml:space="preserve">föras. </w:t>
      </w:r>
      <w:bookmarkEnd w:id="54"/>
      <w:r>
        <w:t>Regeringen anser att det visserligen inte kan uteslutas att oönskade konse</w:t>
      </w:r>
      <w:r>
        <w:softHyphen/>
        <w:t>kvenser kan uppstå i sådana fall, men att riskerna för detta bör vara små. Mark- och miljööverdomstolen har nämligen funnit att den omständig</w:t>
      </w:r>
      <w:r>
        <w:softHyphen/>
        <w:t>heten att en plats inte har redovisats som ett LIS-område i en översiktsplan inte utesluter att platsen ändå kan anses ligga inom ett sådant område. I sådana fall får det enligt domstolen i stället ske en bedöm</w:t>
      </w:r>
      <w:r>
        <w:softHyphen/>
        <w:t>ning i det enskilda fallet av om kriterierna i 7 kap. 18 e § miljöbalken är upp</w:t>
      </w:r>
      <w:r>
        <w:softHyphen/>
        <w:t xml:space="preserve">fyllda (dom den </w:t>
      </w:r>
      <w:r w:rsidRPr="002B1455">
        <w:t>14</w:t>
      </w:r>
      <w:r>
        <w:t xml:space="preserve"> februari 2018 i mål nr </w:t>
      </w:r>
      <w:r w:rsidRPr="002B1455">
        <w:t>M</w:t>
      </w:r>
      <w:r>
        <w:t> </w:t>
      </w:r>
      <w:r w:rsidRPr="002B1455">
        <w:rPr>
          <w:noProof/>
        </w:rPr>
        <w:t>6166-17</w:t>
      </w:r>
      <w:r>
        <w:t xml:space="preserve">). </w:t>
      </w:r>
    </w:p>
    <w:p w14:paraId="3097C5C2" w14:textId="5513800C" w:rsidR="00DE7975" w:rsidRDefault="00DE7975" w:rsidP="00DE7975">
      <w:pPr>
        <w:pStyle w:val="Brdtextmedindrag"/>
      </w:pPr>
      <w:r>
        <w:t>Som tidigare anförts kan översiktsplanen fortfarande fungera som ett viktigt besluts</w:t>
      </w:r>
      <w:r>
        <w:softHyphen/>
        <w:t xml:space="preserve">underlag, även om </w:t>
      </w:r>
      <w:r w:rsidR="002A32ED">
        <w:t xml:space="preserve">den </w:t>
      </w:r>
      <w:r>
        <w:t>inte längre är aktuell (se avsnitt 5.1). Detta genom att planen kan innehålla information om plane</w:t>
      </w:r>
      <w:r>
        <w:softHyphen/>
        <w:t>rings</w:t>
      </w:r>
      <w:r>
        <w:softHyphen/>
        <w:t>förutsätt</w:t>
      </w:r>
      <w:r>
        <w:softHyphen/>
        <w:t>ningarna på platsen. Förslaget att översikts</w:t>
      </w:r>
      <w:r>
        <w:softHyphen/>
        <w:t xml:space="preserve">planen ska vara aktuell för att kunna ge vägledning för om en </w:t>
      </w:r>
      <w:r w:rsidRPr="00624733">
        <w:t xml:space="preserve">plats ligger inom ett </w:t>
      </w:r>
      <w:r>
        <w:t>LIS-område innebär samtidigt att myndigheten behöver göra en mer om</w:t>
      </w:r>
      <w:r>
        <w:softHyphen/>
        <w:t>fattande prövning för att kunna bedöma om kriterierna för ett LIS-område är upp</w:t>
      </w:r>
      <w:r>
        <w:softHyphen/>
        <w:t xml:space="preserve">fyllda. </w:t>
      </w:r>
    </w:p>
    <w:p w14:paraId="11F0D245" w14:textId="77777777" w:rsidR="00DE7975" w:rsidRDefault="00DE7975" w:rsidP="00DE7975">
      <w:pPr>
        <w:pStyle w:val="Rubrik5utannumrering"/>
      </w:pPr>
      <w:r>
        <w:t>Lagtext</w:t>
      </w:r>
    </w:p>
    <w:p w14:paraId="6F358D3A" w14:textId="466F1E3D" w:rsidR="00DE7975" w:rsidRDefault="00DE7975" w:rsidP="00CA7DE3">
      <w:pPr>
        <w:pStyle w:val="Brdtext"/>
      </w:pPr>
      <w:r w:rsidRPr="0006604C">
        <w:t>Bestämmelserna finns i 7</w:t>
      </w:r>
      <w:r w:rsidR="00716E66">
        <w:t> </w:t>
      </w:r>
      <w:r w:rsidRPr="0006604C">
        <w:t>kap. 18</w:t>
      </w:r>
      <w:r w:rsidR="00716E66">
        <w:t> </w:t>
      </w:r>
      <w:r w:rsidRPr="0006604C">
        <w:t>e</w:t>
      </w:r>
      <w:r w:rsidR="00716E66">
        <w:t> </w:t>
      </w:r>
      <w:r w:rsidRPr="0006604C">
        <w:t>§ miljöbalken och 5</w:t>
      </w:r>
      <w:r w:rsidR="00716E66">
        <w:t> </w:t>
      </w:r>
      <w:r w:rsidRPr="0006604C">
        <w:t>kap. 7</w:t>
      </w:r>
      <w:r>
        <w:t>,</w:t>
      </w:r>
      <w:r w:rsidRPr="0006604C">
        <w:t xml:space="preserve"> 7</w:t>
      </w:r>
      <w:r w:rsidR="00716E66">
        <w:t> </w:t>
      </w:r>
      <w:r w:rsidRPr="0006604C">
        <w:t xml:space="preserve">a </w:t>
      </w:r>
      <w:r>
        <w:t>och 38 b </w:t>
      </w:r>
      <w:r w:rsidRPr="0006604C">
        <w:t>§§ PBL.</w:t>
      </w:r>
      <w:r w:rsidR="007C2923" w:rsidRPr="007C2923">
        <w:t xml:space="preserve"> </w:t>
      </w:r>
      <w:r w:rsidR="007C2923">
        <w:t>M</w:t>
      </w:r>
      <w:r w:rsidR="001A67FA">
        <w:t xml:space="preserve">ot bakgrund av </w:t>
      </w:r>
      <w:r w:rsidR="00716E66" w:rsidRPr="00A93734">
        <w:t>sitt</w:t>
      </w:r>
      <w:r w:rsidR="00716E66" w:rsidRPr="00716E66">
        <w:t xml:space="preserve"> </w:t>
      </w:r>
      <w:r w:rsidR="007C2923">
        <w:t xml:space="preserve">förslag </w:t>
      </w:r>
      <w:r w:rsidR="00F10F8D">
        <w:t xml:space="preserve">i fråga om </w:t>
      </w:r>
      <w:r w:rsidR="001A67FA">
        <w:t xml:space="preserve">utformningen av </w:t>
      </w:r>
      <w:r w:rsidR="00F10F8D">
        <w:t>3</w:t>
      </w:r>
      <w:r w:rsidR="00716E66">
        <w:t> </w:t>
      </w:r>
      <w:r w:rsidR="00F10F8D">
        <w:t xml:space="preserve">kap. 25 § PBL (se avsnitt 5.2) föreslår </w:t>
      </w:r>
      <w:r w:rsidR="00F10F8D" w:rsidRPr="00A93734">
        <w:rPr>
          <w:i/>
        </w:rPr>
        <w:t>Lagrådet</w:t>
      </w:r>
      <w:r w:rsidR="00F10F8D">
        <w:t xml:space="preserve"> </w:t>
      </w:r>
      <w:r w:rsidR="00716E66">
        <w:t xml:space="preserve">även </w:t>
      </w:r>
      <w:r w:rsidR="00F10F8D">
        <w:t>en annan lydelse av 5</w:t>
      </w:r>
      <w:r w:rsidR="00716E66">
        <w:t> </w:t>
      </w:r>
      <w:r w:rsidR="00F10F8D">
        <w:t xml:space="preserve">kap. 7, 7 a och 38 b §§ PBL än den </w:t>
      </w:r>
      <w:r w:rsidR="00716E66">
        <w:t xml:space="preserve">som </w:t>
      </w:r>
      <w:r w:rsidR="00F10F8D">
        <w:t>regeringen föreslog i lagråds</w:t>
      </w:r>
      <w:r w:rsidR="00716E66">
        <w:softHyphen/>
      </w:r>
      <w:r w:rsidR="00F10F8D">
        <w:t xml:space="preserve">remissen. Regeringen har följt Lagrådets förslag. </w:t>
      </w:r>
    </w:p>
    <w:p w14:paraId="6405F51E" w14:textId="77777777" w:rsidR="00DE7975" w:rsidRPr="00B4739F" w:rsidRDefault="00DE7975" w:rsidP="00DE7975">
      <w:pPr>
        <w:pStyle w:val="Rubrik1"/>
      </w:pPr>
      <w:bookmarkStart w:id="55" w:name="_Toc19000318"/>
      <w:bookmarkStart w:id="56" w:name="_Toc23845167"/>
      <w:r w:rsidRPr="00B4739F">
        <w:t>Att ta fram en översiktsplan</w:t>
      </w:r>
      <w:bookmarkEnd w:id="55"/>
      <w:bookmarkEnd w:id="56"/>
    </w:p>
    <w:p w14:paraId="539958EA" w14:textId="77777777" w:rsidR="00DE7975" w:rsidRPr="00B4739F" w:rsidRDefault="00DE7975" w:rsidP="00DE7975">
      <w:pPr>
        <w:pStyle w:val="Rubrik2"/>
        <w:spacing w:before="0"/>
      </w:pPr>
      <w:bookmarkStart w:id="57" w:name="_Toc19000319"/>
      <w:bookmarkStart w:id="58" w:name="_Toc23845168"/>
      <w:r w:rsidRPr="00B4739F">
        <w:t>Kraven på underlag under samrådet begränsas</w:t>
      </w:r>
      <w:bookmarkEnd w:id="57"/>
      <w:bookmarkEnd w:id="58"/>
    </w:p>
    <w:p w14:paraId="3CF4DAC1" w14:textId="77777777" w:rsidR="00DE7975" w:rsidRDefault="00DE7975" w:rsidP="00DE7975">
      <w:pPr>
        <w:pStyle w:val="Brdtextram"/>
      </w:pPr>
      <w:r w:rsidRPr="00420062">
        <w:rPr>
          <w:b/>
        </w:rPr>
        <w:t>Regeringens förslag:</w:t>
      </w:r>
      <w:r>
        <w:t xml:space="preserve"> Kommunen ska inte behöva redovisa det plane</w:t>
      </w:r>
      <w:r>
        <w:softHyphen/>
        <w:t>rings</w:t>
      </w:r>
      <w:r>
        <w:softHyphen/>
        <w:t>underlag som har betydelse från nationell, regional, mellan</w:t>
      </w:r>
      <w:r>
        <w:softHyphen/>
        <w:t>kom</w:t>
      </w:r>
      <w:r>
        <w:softHyphen/>
        <w:t>munal eller annan synpunkt under samrådet. Kommunen ska i stället redovisa det planeringsunderlag som har betydelse för bedöm</w:t>
      </w:r>
      <w:r>
        <w:softHyphen/>
        <w:t>ningen av förslaget.</w:t>
      </w:r>
    </w:p>
    <w:p w14:paraId="1878FE79" w14:textId="77777777" w:rsidR="00DE7975" w:rsidRPr="00A76360" w:rsidRDefault="00DE7975" w:rsidP="00DE7975">
      <w:pPr>
        <w:pStyle w:val="Brdtextmedindrag"/>
        <w:rPr>
          <w:sz w:val="8"/>
          <w:szCs w:val="8"/>
        </w:rPr>
      </w:pPr>
    </w:p>
    <w:p w14:paraId="74C7320F" w14:textId="77777777" w:rsidR="00DE7975" w:rsidRDefault="00DE7975" w:rsidP="00DE7975">
      <w:pPr>
        <w:pStyle w:val="Brdtextmedindrag"/>
      </w:pPr>
      <w:r w:rsidRPr="0006285B">
        <w:rPr>
          <w:b/>
        </w:rPr>
        <w:t>Utredningens förslag:</w:t>
      </w:r>
      <w:r>
        <w:t xml:space="preserve"> Överensstämmer med regeringens. </w:t>
      </w:r>
    </w:p>
    <w:p w14:paraId="5C93C544" w14:textId="77777777" w:rsidR="00DE7975" w:rsidRDefault="00DE7975" w:rsidP="00DE7975">
      <w:pPr>
        <w:pStyle w:val="Brdtextmedindrag"/>
      </w:pPr>
      <w:r w:rsidRPr="006A1D75">
        <w:rPr>
          <w:b/>
        </w:rPr>
        <w:t>Remissinstanserna:</w:t>
      </w:r>
      <w:r>
        <w:rPr>
          <w:b/>
        </w:rPr>
        <w:t xml:space="preserve"> </w:t>
      </w:r>
      <w:r>
        <w:t>Flertalet</w:t>
      </w:r>
      <w:r w:rsidRPr="002B69C4">
        <w:t xml:space="preserve"> </w:t>
      </w:r>
      <w:r>
        <w:t>av remissinstanserna är positiva till för</w:t>
      </w:r>
      <w:r>
        <w:softHyphen/>
        <w:t xml:space="preserve">slaget, däribland </w:t>
      </w:r>
      <w:r w:rsidRPr="0075403B">
        <w:rPr>
          <w:i/>
        </w:rPr>
        <w:t>Blekinge tekniska högskola</w:t>
      </w:r>
      <w:r>
        <w:t xml:space="preserve">, de länsstyrelser som yttrar sig över förslaget, </w:t>
      </w:r>
      <w:r w:rsidRPr="00E62972">
        <w:rPr>
          <w:i/>
        </w:rPr>
        <w:t>Bollnäs</w:t>
      </w:r>
      <w:r>
        <w:t xml:space="preserve">, </w:t>
      </w:r>
      <w:r w:rsidRPr="00E62972">
        <w:rPr>
          <w:i/>
        </w:rPr>
        <w:t>Enköpings</w:t>
      </w:r>
      <w:r>
        <w:t xml:space="preserve">, </w:t>
      </w:r>
      <w:r w:rsidRPr="00E62972">
        <w:rPr>
          <w:i/>
        </w:rPr>
        <w:t>Katrineholm</w:t>
      </w:r>
      <w:r>
        <w:rPr>
          <w:i/>
        </w:rPr>
        <w:t>s</w:t>
      </w:r>
      <w:r>
        <w:t xml:space="preserve">, </w:t>
      </w:r>
      <w:r w:rsidRPr="00E62972">
        <w:rPr>
          <w:i/>
        </w:rPr>
        <w:t>Linköpings</w:t>
      </w:r>
      <w:r>
        <w:t xml:space="preserve">, </w:t>
      </w:r>
      <w:r w:rsidRPr="00E62972">
        <w:rPr>
          <w:i/>
        </w:rPr>
        <w:t>Väste</w:t>
      </w:r>
      <w:r>
        <w:rPr>
          <w:i/>
        </w:rPr>
        <w:softHyphen/>
      </w:r>
      <w:r w:rsidRPr="00E62972">
        <w:rPr>
          <w:i/>
        </w:rPr>
        <w:t>r</w:t>
      </w:r>
      <w:r>
        <w:rPr>
          <w:i/>
        </w:rPr>
        <w:softHyphen/>
      </w:r>
      <w:r w:rsidRPr="00E62972">
        <w:rPr>
          <w:i/>
        </w:rPr>
        <w:t>ås</w:t>
      </w:r>
      <w:r>
        <w:t xml:space="preserve"> och </w:t>
      </w:r>
      <w:r w:rsidRPr="00E62972">
        <w:rPr>
          <w:i/>
        </w:rPr>
        <w:t>Östra Göinge kommuner</w:t>
      </w:r>
      <w:r>
        <w:t xml:space="preserve">, </w:t>
      </w:r>
      <w:r w:rsidRPr="00E62972">
        <w:rPr>
          <w:i/>
        </w:rPr>
        <w:t>SmåKom</w:t>
      </w:r>
      <w:r>
        <w:t xml:space="preserve"> och </w:t>
      </w:r>
      <w:r w:rsidRPr="00E62972">
        <w:rPr>
          <w:i/>
        </w:rPr>
        <w:t>Sveriges Kommuner och Landsting</w:t>
      </w:r>
      <w:r>
        <w:t xml:space="preserve">. </w:t>
      </w:r>
      <w:r w:rsidRPr="0075403B">
        <w:rPr>
          <w:i/>
        </w:rPr>
        <w:t>Länsstyrelsen i Hallands län</w:t>
      </w:r>
      <w:r>
        <w:t xml:space="preserve"> konstaterar att det som har betyd</w:t>
      </w:r>
      <w:r>
        <w:softHyphen/>
        <w:t>else för bedömningen av förslaget i vissa fall kan gälla nationella, regio</w:t>
      </w:r>
      <w:r>
        <w:softHyphen/>
        <w:t>nala eller mellankommunala planeringsunderlag och att förslaget innebär att sådant underlag i så fall ska finnas med.</w:t>
      </w:r>
    </w:p>
    <w:p w14:paraId="2C03B28C" w14:textId="77777777" w:rsidR="00DE7975" w:rsidRDefault="00DE7975" w:rsidP="00DE7975">
      <w:pPr>
        <w:pStyle w:val="Brdtextmedindrag"/>
      </w:pPr>
      <w:r w:rsidRPr="00782461">
        <w:rPr>
          <w:i/>
        </w:rPr>
        <w:t>Länsstyrelsen i Västra Götalands län</w:t>
      </w:r>
      <w:r>
        <w:t xml:space="preserve"> framhåller att det är viktigt att skil</w:t>
      </w:r>
      <w:r>
        <w:softHyphen/>
        <w:t>ja på plan och underlag för att få till en enklare och mer kontinuerlig över</w:t>
      </w:r>
      <w:r>
        <w:softHyphen/>
        <w:t>siktsplanering. Vissa översiktsplaner innehåller omfattande bak</w:t>
      </w:r>
      <w:r>
        <w:softHyphen/>
        <w:t>grunds</w:t>
      </w:r>
      <w:r>
        <w:softHyphen/>
        <w:t xml:space="preserve">beskrivningar m.m. som inte är nödvändiga för att översiktsplanen ska vara komplett. Dessa omfattande dokument skymmer enligt länsstyrelsen </w:t>
      </w:r>
      <w:r w:rsidRPr="004A6391">
        <w:rPr>
          <w:spacing w:val="-2"/>
        </w:rPr>
        <w:t>kommunens ställ</w:t>
      </w:r>
      <w:r w:rsidRPr="004A6391">
        <w:rPr>
          <w:spacing w:val="-2"/>
        </w:rPr>
        <w:softHyphen/>
        <w:t>nings</w:t>
      </w:r>
      <w:r w:rsidRPr="004A6391">
        <w:rPr>
          <w:spacing w:val="-2"/>
        </w:rPr>
        <w:softHyphen/>
        <w:t>taganden och rekommendationer och försvårar dess</w:t>
      </w:r>
      <w:r w:rsidRPr="004A6391">
        <w:rPr>
          <w:spacing w:val="-2"/>
        </w:rPr>
        <w:softHyphen/>
      </w:r>
      <w:r>
        <w:softHyphen/>
        <w:t>utom kom</w:t>
      </w:r>
      <w:r>
        <w:softHyphen/>
        <w:t>mu</w:t>
      </w:r>
      <w:r>
        <w:softHyphen/>
        <w:t xml:space="preserve">nens egna aktualitetsbedömningar av översiktsplanen. </w:t>
      </w:r>
    </w:p>
    <w:p w14:paraId="24E56D78" w14:textId="77777777" w:rsidR="00DE7975" w:rsidRDefault="00DE7975" w:rsidP="00DE7975">
      <w:pPr>
        <w:pStyle w:val="Brdtextmedindrag"/>
      </w:pPr>
      <w:r>
        <w:t xml:space="preserve">Några remissinstanser är negativa till förslaget. </w:t>
      </w:r>
      <w:r w:rsidRPr="0075403B">
        <w:rPr>
          <w:i/>
        </w:rPr>
        <w:t>Folkhälsomyndigheten</w:t>
      </w:r>
      <w:r>
        <w:t xml:space="preserve"> anser att det förvisso är lovvärt att skapa förutsättningar för en förenklad process men att det ska ställas mot möjligheten till ökad förståelse för över</w:t>
      </w:r>
      <w:r>
        <w:softHyphen/>
        <w:t xml:space="preserve">siktsplanens strategiska inriktning som kan bidra till att främja en hållbar utveckling. </w:t>
      </w:r>
      <w:r w:rsidRPr="0075403B">
        <w:rPr>
          <w:i/>
        </w:rPr>
        <w:t>Göteborgsregionen</w:t>
      </w:r>
      <w:r>
        <w:rPr>
          <w:i/>
        </w:rPr>
        <w:t>s kommunalförbund</w:t>
      </w:r>
      <w:r>
        <w:t xml:space="preserve"> och </w:t>
      </w:r>
      <w:r w:rsidRPr="00E83EA6">
        <w:rPr>
          <w:i/>
        </w:rPr>
        <w:t>Skåne läns lands</w:t>
      </w:r>
      <w:r>
        <w:rPr>
          <w:i/>
        </w:rPr>
        <w:softHyphen/>
      </w:r>
      <w:r w:rsidRPr="00E83EA6">
        <w:rPr>
          <w:i/>
        </w:rPr>
        <w:t>ting</w:t>
      </w:r>
      <w:r>
        <w:t xml:space="preserve"> anser att förslaget inne</w:t>
      </w:r>
      <w:r>
        <w:softHyphen/>
        <w:t>bär en risk för att översiktsplanerna tappar den regionala aspekten.</w:t>
      </w:r>
      <w:r w:rsidRPr="002B3FC6">
        <w:t xml:space="preserve"> </w:t>
      </w:r>
      <w:r w:rsidRPr="002B3FC6">
        <w:rPr>
          <w:i/>
        </w:rPr>
        <w:t>Myn</w:t>
      </w:r>
      <w:r>
        <w:rPr>
          <w:i/>
        </w:rPr>
        <w:softHyphen/>
      </w:r>
      <w:r w:rsidRPr="002B3FC6">
        <w:rPr>
          <w:i/>
        </w:rPr>
        <w:t>digheten för delaktighet</w:t>
      </w:r>
      <w:r>
        <w:t xml:space="preserve"> anser att över</w:t>
      </w:r>
      <w:r>
        <w:softHyphen/>
        <w:t>sikts</w:t>
      </w:r>
      <w:r>
        <w:softHyphen/>
        <w:t>plane</w:t>
      </w:r>
      <w:r>
        <w:softHyphen/>
        <w:t>processen ska ge ökad möjlighet för medborgarna att delta i dia</w:t>
      </w:r>
      <w:r>
        <w:softHyphen/>
        <w:t>logen om planeringen och att en del i detta är att kunna se hur kommunala intres</w:t>
      </w:r>
      <w:r>
        <w:softHyphen/>
        <w:t>sen vägs mot nationella, regio</w:t>
      </w:r>
      <w:r>
        <w:softHyphen/>
        <w:t>nala och mellan</w:t>
      </w:r>
      <w:r>
        <w:softHyphen/>
        <w:t>kommu</w:t>
      </w:r>
      <w:r>
        <w:softHyphen/>
        <w:t>nala intressen.</w:t>
      </w:r>
    </w:p>
    <w:p w14:paraId="10A54873" w14:textId="77777777" w:rsidR="00DE7975" w:rsidRDefault="00DE7975" w:rsidP="00DE7975">
      <w:pPr>
        <w:pStyle w:val="Rubrik4utannumrering"/>
      </w:pPr>
      <w:r>
        <w:t xml:space="preserve">Skälen för regeringens förslag </w:t>
      </w:r>
    </w:p>
    <w:p w14:paraId="2FD90B91" w14:textId="77777777" w:rsidR="00DE7975" w:rsidRDefault="00DE7975" w:rsidP="00DE7975">
      <w:pPr>
        <w:pStyle w:val="Rubrik5utannumrering"/>
        <w:spacing w:before="0"/>
      </w:pPr>
      <w:r>
        <w:t>Bakgrund och gällande rätt</w:t>
      </w:r>
    </w:p>
    <w:p w14:paraId="349D7E76" w14:textId="77777777" w:rsidR="00DE7975" w:rsidRDefault="00DE7975" w:rsidP="00DE7975">
      <w:pPr>
        <w:pStyle w:val="Brdtext"/>
      </w:pPr>
      <w:r w:rsidRPr="000843DE">
        <w:t>Innan kommunen antar en översiktsplan ska kommunen upprätta ett för</w:t>
      </w:r>
      <w:r>
        <w:softHyphen/>
      </w:r>
      <w:r w:rsidRPr="000843DE">
        <w:t>slag till plan som uppfyller vissa krav, vid upprättandet av förslaget sam</w:t>
      </w:r>
      <w:r>
        <w:softHyphen/>
      </w:r>
      <w:r w:rsidRPr="000843DE">
        <w:t xml:space="preserve">råda med myndigheter, kommuner och andra som är berörda, och ställa ut förslaget och låta det granskas (3 kap. 7 § PBL). </w:t>
      </w:r>
      <w:r>
        <w:t>Under samrådet ska kom</w:t>
      </w:r>
      <w:r>
        <w:softHyphen/>
        <w:t>munen redo</w:t>
      </w:r>
      <w:r>
        <w:softHyphen/>
        <w:t>visa förslagets innebörd, skälen för förslaget, förslagets konse</w:t>
      </w:r>
      <w:r>
        <w:softHyphen/>
        <w:t>kvenser och det planeringsunderlag som har betyd</w:t>
      </w:r>
      <w:r>
        <w:softHyphen/>
        <w:t>else från nationell, reg</w:t>
      </w:r>
      <w:r>
        <w:softHyphen/>
        <w:t>ional, mellan</w:t>
      </w:r>
      <w:r>
        <w:softHyphen/>
        <w:t>kommunal eller annan synpunkt (3 kap. 8 § tredje stycket PBL). Kravet på redovisning av planerings</w:t>
      </w:r>
      <w:r>
        <w:softHyphen/>
        <w:t>under</w:t>
      </w:r>
      <w:r>
        <w:softHyphen/>
        <w:t>lag avser sådant underlag som ska redo</w:t>
      </w:r>
      <w:r>
        <w:softHyphen/>
        <w:t>visas under samrådet, utan att det behöver vara en del av översikts</w:t>
      </w:r>
      <w:r>
        <w:softHyphen/>
        <w:t>planen. Bestäm</w:t>
      </w:r>
      <w:r>
        <w:softHyphen/>
        <w:t>melsen överens</w:t>
      </w:r>
      <w:r>
        <w:softHyphen/>
        <w:t>stäm</w:t>
      </w:r>
      <w:r>
        <w:softHyphen/>
        <w:t xml:space="preserve">mer i huvudsak med 4 kap. 4 § första stycket andra meningen i den äldre plan- och bygglagen (1987:10), förkortad ÄPBL. </w:t>
      </w:r>
    </w:p>
    <w:p w14:paraId="190944F8" w14:textId="77777777" w:rsidR="00DE7975" w:rsidRDefault="00DE7975" w:rsidP="00DE7975">
      <w:pPr>
        <w:pStyle w:val="Brdtextmedindrag"/>
      </w:pPr>
      <w:r w:rsidRPr="00311A25">
        <w:t>Med planeringsunderlag av betydelse avses enligt förarbetena sådant underlag som enligt kommunens bedömning är betydelsefullt (prop. 1985/86:1 s.</w:t>
      </w:r>
      <w:r>
        <w:t> </w:t>
      </w:r>
      <w:r w:rsidRPr="00311A25">
        <w:t>543). Redovisningen bör anpassas till planförslagets betyd</w:t>
      </w:r>
      <w:r>
        <w:softHyphen/>
      </w:r>
      <w:r w:rsidRPr="00311A25">
        <w:t xml:space="preserve">else och omfattning. I </w:t>
      </w:r>
      <w:r>
        <w:t>propositionen</w:t>
      </w:r>
      <w:r w:rsidRPr="00311A25">
        <w:t xml:space="preserve"> hänvisas till </w:t>
      </w:r>
      <w:r>
        <w:t>ett tidigare betänkande med följande exempel på underlag som kommunen enligt utredningen regel</w:t>
      </w:r>
      <w:r>
        <w:softHyphen/>
        <w:t>mässigt bör redovisa:</w:t>
      </w:r>
    </w:p>
    <w:p w14:paraId="13A7983E" w14:textId="77777777" w:rsidR="00DE7975" w:rsidRDefault="00DE7975" w:rsidP="00DE7975">
      <w:pPr>
        <w:pStyle w:val="Strecklista"/>
      </w:pPr>
      <w:r>
        <w:t>riksintressen inom kommunen,</w:t>
      </w:r>
    </w:p>
    <w:p w14:paraId="1F883434" w14:textId="77777777" w:rsidR="00DE7975" w:rsidRDefault="00DE7975" w:rsidP="00DE7975">
      <w:pPr>
        <w:pStyle w:val="Strecklista"/>
      </w:pPr>
      <w:r>
        <w:t>befolkningsutveckling och bosättningsmönster inklusive tillkommen bostadsbebyggelse de senaste åren,</w:t>
      </w:r>
    </w:p>
    <w:p w14:paraId="474772C7" w14:textId="77777777" w:rsidR="00DE7975" w:rsidRDefault="00DE7975" w:rsidP="00DE7975">
      <w:pPr>
        <w:pStyle w:val="Strecklista"/>
      </w:pPr>
      <w:r>
        <w:t>utveckling av näringsliv och sysselsättning,</w:t>
      </w:r>
    </w:p>
    <w:p w14:paraId="1B0B0580" w14:textId="77777777" w:rsidR="00DE7975" w:rsidRDefault="00DE7975" w:rsidP="00DE7975">
      <w:pPr>
        <w:pStyle w:val="Strecklista"/>
      </w:pPr>
      <w:r>
        <w:t>redovisning av tillgång till viss grundservice avseende skolor, detalj</w:t>
      </w:r>
      <w:r>
        <w:softHyphen/>
        <w:t>handel och kollektivtrafik, och</w:t>
      </w:r>
    </w:p>
    <w:p w14:paraId="10DEC4BD" w14:textId="77777777" w:rsidR="00DE7975" w:rsidRDefault="00DE7975" w:rsidP="00DE7975">
      <w:pPr>
        <w:pStyle w:val="Strecklista"/>
      </w:pPr>
      <w:r>
        <w:t xml:space="preserve">inventeringar och program avseende natur- och kulturvård </w:t>
      </w:r>
      <w:r w:rsidRPr="00311A25">
        <w:t>(</w:t>
      </w:r>
      <w:r>
        <w:t xml:space="preserve">se </w:t>
      </w:r>
      <w:r w:rsidRPr="00311A25">
        <w:t>SOU 1979:66 s.</w:t>
      </w:r>
      <w:r>
        <w:t> </w:t>
      </w:r>
      <w:r w:rsidRPr="00311A25">
        <w:t>313)</w:t>
      </w:r>
      <w:r>
        <w:t>.</w:t>
      </w:r>
    </w:p>
    <w:p w14:paraId="4D2E33D7" w14:textId="77777777" w:rsidR="00DE7975" w:rsidRDefault="00DE7975" w:rsidP="00DE7975">
      <w:pPr>
        <w:pStyle w:val="Brdtextefterstrecklista"/>
      </w:pPr>
      <w:r>
        <w:t>I betänkandet framhålls att redovisningen av plane</w:t>
      </w:r>
      <w:r>
        <w:softHyphen/>
        <w:t>rings</w:t>
      </w:r>
      <w:r>
        <w:softHyphen/>
        <w:t>underlag är ange</w:t>
      </w:r>
      <w:r>
        <w:softHyphen/>
        <w:t>lägen för att ge kommunmedlemmarna och andra intressenter möjligheter att bedöma om översiktsplanen (marköversikten enligt utred</w:t>
      </w:r>
      <w:r>
        <w:softHyphen/>
        <w:t>ningens för</w:t>
      </w:r>
      <w:r>
        <w:softHyphen/>
        <w:t>slag) är lämpligt utformad för att styra utveck</w:t>
      </w:r>
      <w:r>
        <w:softHyphen/>
        <w:t xml:space="preserve">lingen i önskad riktningen. Redovisningen avsågs även ge underlag för en diskussion om hur planen påverkat olika typer av löpande beslut. </w:t>
      </w:r>
    </w:p>
    <w:p w14:paraId="0087AD41" w14:textId="77777777" w:rsidR="00DE7975" w:rsidRDefault="00DE7975" w:rsidP="00DE7975">
      <w:pPr>
        <w:pStyle w:val="Brdtextmedindrag"/>
      </w:pPr>
      <w:r>
        <w:t>Tillägget att planerings</w:t>
      </w:r>
      <w:r>
        <w:softHyphen/>
        <w:t xml:space="preserve">underlaget ska ha betydelse </w:t>
      </w:r>
      <w:r w:rsidRPr="000A6CCF">
        <w:t>från nationell, regio</w:t>
      </w:r>
      <w:r>
        <w:softHyphen/>
      </w:r>
      <w:r w:rsidRPr="000A6CCF">
        <w:t>nal, mellankommunal eller annan synpunkt</w:t>
      </w:r>
      <w:r>
        <w:t xml:space="preserve"> tillkom i samband med inför</w:t>
      </w:r>
      <w:r>
        <w:softHyphen/>
        <w:t>an</w:t>
      </w:r>
      <w:r>
        <w:softHyphen/>
        <w:t xml:space="preserve">det av den nuvarande lagen. I propositionen anges att regeringen delar </w:t>
      </w:r>
      <w:r w:rsidDel="00CF3B1C">
        <w:t>PBL</w:t>
      </w:r>
      <w:r w:rsidDel="008C7521">
        <w:t>-</w:t>
      </w:r>
      <w:r>
        <w:t>kommitténs uppfattning om den ökade betydelsen av mellan</w:t>
      </w:r>
      <w:r>
        <w:softHyphen/>
        <w:t>kom</w:t>
      </w:r>
      <w:r>
        <w:softHyphen/>
        <w:t>mu</w:t>
      </w:r>
      <w:r>
        <w:softHyphen/>
        <w:t>nala och regionala frågor för översiktsplanen. Enligt propositionen stöds detta synsätt av bestämmelsen om att kommuner ska visa hur de tar hänsyn till nationella och regionala mål, planer och program (prop. 2009/10:170 del 1 s. 182, se nuvarande 3 kap. 5 § 4 PBL). Som Översikts</w:t>
      </w:r>
      <w:r>
        <w:softHyphen/>
        <w:t>planeutred</w:t>
      </w:r>
      <w:r>
        <w:softHyphen/>
        <w:t>ningen framhåller framgår dock inte tydligt av propositionen varför kom</w:t>
      </w:r>
      <w:r>
        <w:softHyphen/>
        <w:t>munen ska redo</w:t>
      </w:r>
      <w:r>
        <w:softHyphen/>
        <w:t xml:space="preserve">visa planeringsunderlag </w:t>
      </w:r>
      <w:r w:rsidRPr="000A6CCF">
        <w:t>som har betydelse från nationell, regional, mellankommunal eller annan synpunkt</w:t>
      </w:r>
      <w:r>
        <w:t>. Enligt utred</w:t>
      </w:r>
      <w:r>
        <w:softHyphen/>
        <w:t>ningen kan kravet tänkas hänga samman med ambitionen att stärka över</w:t>
      </w:r>
      <w:r>
        <w:softHyphen/>
        <w:t>siktsplanens strategiska funktion (jfr samma prop. s. 177).</w:t>
      </w:r>
    </w:p>
    <w:p w14:paraId="700E4A89" w14:textId="3654C410" w:rsidR="00DE7975" w:rsidRDefault="00DE7975" w:rsidP="00DE7975">
      <w:pPr>
        <w:pStyle w:val="Brdtextmedindrag"/>
      </w:pPr>
      <w:r>
        <w:t xml:space="preserve">Enligt utredningen är det oklart vad kommunen under samrådet </w:t>
      </w:r>
      <w:r w:rsidR="00716E66">
        <w:t>i prak</w:t>
      </w:r>
      <w:r w:rsidR="00716E66">
        <w:softHyphen/>
        <w:t xml:space="preserve">tiken </w:t>
      </w:r>
      <w:r>
        <w:t>förvän</w:t>
      </w:r>
      <w:r>
        <w:softHyphen/>
        <w:t>tas göra till följd av detta krav, varför nyttan av kravet enligt utredningen kan ifrågasättas. Mot den bakgrunden har utredningen före</w:t>
      </w:r>
      <w:r>
        <w:softHyphen/>
        <w:t>slagit att kravet i stället ska avse det planeringsunderlag som har betydelse för bedömningen av förslaget, vilket överensstämmer med vad som gäller under ett samråd om ett förslag till detaljplan (nuvarande 5 kap. 11 c § PBL). Enligt utredningens uppfatt</w:t>
      </w:r>
      <w:r>
        <w:softHyphen/>
        <w:t>ning blir det därigenom tydligare att kommunen själv får avgöra vilket under</w:t>
      </w:r>
      <w:r>
        <w:softHyphen/>
        <w:t>lag som behöver redovisas för att förslaget ska kunna bedömas.</w:t>
      </w:r>
    </w:p>
    <w:p w14:paraId="6F4E6540" w14:textId="77777777" w:rsidR="00DE7975" w:rsidRDefault="00DE7975" w:rsidP="00DE7975">
      <w:pPr>
        <w:pStyle w:val="Rubrik5utannumrering"/>
      </w:pPr>
      <w:r>
        <w:t>Endast det planeringsunderlag som har betydelse för bedömningen av planförslaget behöver redovisas under samrådet</w:t>
      </w:r>
    </w:p>
    <w:p w14:paraId="2D8F3AD1" w14:textId="77777777" w:rsidR="00DE7975" w:rsidRDefault="00DE7975" w:rsidP="00DE7975">
      <w:pPr>
        <w:pStyle w:val="Brdtext"/>
      </w:pPr>
      <w:r>
        <w:t>Utredningen har konstaterat att översiktsplanen lätt blir tyngd av de frågor som ska redovisas enligt PBL. Enligt utredningen har plane</w:t>
      </w:r>
      <w:r>
        <w:softHyphen/>
        <w:t>rings</w:t>
      </w:r>
      <w:r>
        <w:softHyphen/>
        <w:t>under</w:t>
      </w:r>
      <w:r>
        <w:softHyphen/>
        <w:t>lag sällan sådan karaktär att dessa behöver bli föremål för politi</w:t>
      </w:r>
      <w:r>
        <w:softHyphen/>
        <w:t>ska beslut i samband med översiktsplanen. För att översikts</w:t>
      </w:r>
      <w:r>
        <w:softHyphen/>
        <w:t>planen inte ska upplevas som alltför omfattande och överlastad med informa</w:t>
      </w:r>
      <w:r>
        <w:softHyphen/>
        <w:t xml:space="preserve">tion </w:t>
      </w:r>
      <w:r w:rsidRPr="00472BB8">
        <w:rPr>
          <w:spacing w:val="-2"/>
        </w:rPr>
        <w:t>är det, enligt utredningen, således viktigt att tydligt skilja på plan och under</w:t>
      </w:r>
      <w:r w:rsidRPr="00472BB8">
        <w:rPr>
          <w:spacing w:val="-2"/>
        </w:rPr>
        <w:softHyphen/>
      </w:r>
      <w:r>
        <w:t xml:space="preserve">lag. Som </w:t>
      </w:r>
      <w:r w:rsidRPr="00472BB8">
        <w:rPr>
          <w:i/>
        </w:rPr>
        <w:t>Länsstyrelsen i Västra Götalands län</w:t>
      </w:r>
      <w:r>
        <w:t xml:space="preserve"> framhåller bör </w:t>
      </w:r>
      <w:r w:rsidRPr="00CC2C4C">
        <w:t>regel</w:t>
      </w:r>
      <w:r>
        <w:softHyphen/>
      </w:r>
      <w:r w:rsidRPr="00CC2C4C">
        <w:t>verk</w:t>
      </w:r>
      <w:r>
        <w:t>et</w:t>
      </w:r>
      <w:r w:rsidRPr="00CC2C4C">
        <w:t xml:space="preserve"> han</w:t>
      </w:r>
      <w:r>
        <w:softHyphen/>
      </w:r>
      <w:r w:rsidRPr="00CC2C4C">
        <w:t>tera denna problematik.</w:t>
      </w:r>
    </w:p>
    <w:p w14:paraId="6AD0336C" w14:textId="77777777" w:rsidR="00DE7975" w:rsidRDefault="00DE7975" w:rsidP="00DE7975">
      <w:pPr>
        <w:pStyle w:val="Brdtextmedindrag"/>
      </w:pPr>
      <w:r>
        <w:t>Regeringen konstaterar att det nuvarande kravet på att kommunen under samrådet ska redo</w:t>
      </w:r>
      <w:r>
        <w:softHyphen/>
        <w:t>visa det planeringsunderlag som har betydelse från nationell, regional, mellan</w:t>
      </w:r>
      <w:r>
        <w:softHyphen/>
        <w:t xml:space="preserve">kommunal eller annan synpunkt inte innebär något krav på att underlaget ska utgöra en del av planen. Det räcker, som </w:t>
      </w:r>
      <w:r w:rsidRPr="00AB795F">
        <w:rPr>
          <w:i/>
        </w:rPr>
        <w:t>Naturvårdsverket</w:t>
      </w:r>
      <w:r>
        <w:t xml:space="preserve"> framhåller, att redovisningen av underlaget sker publikt på kommunens webbplats. Samtidigt kan regeringen konstatera att PBL innehåller andra krav som innebär att ett visst underlag kan behöva redo</w:t>
      </w:r>
      <w:r>
        <w:softHyphen/>
        <w:t>visas i översiktsplanen för att kommunens ställ</w:t>
      </w:r>
      <w:r>
        <w:softHyphen/>
        <w:t>ningstaganden ska kunna förstås. Det gäller exempelvis kravet att kom</w:t>
      </w:r>
      <w:r>
        <w:softHyphen/>
        <w:t>munen i översiktsplanen ska</w:t>
      </w:r>
      <w:r w:rsidRPr="003A2681">
        <w:t xml:space="preserve"> redovisa sin bedömning av hur skyldig</w:t>
      </w:r>
      <w:r>
        <w:softHyphen/>
      </w:r>
      <w:r w:rsidRPr="003A2681">
        <w:t>heten att enligt 2</w:t>
      </w:r>
      <w:r>
        <w:t> </w:t>
      </w:r>
      <w:r w:rsidRPr="003A2681">
        <w:t>kap. ta hänsyn till allmänna intressen</w:t>
      </w:r>
      <w:r>
        <w:t>,</w:t>
      </w:r>
      <w:r w:rsidRPr="003A2681">
        <w:t xml:space="preserve"> vid beslut om an</w:t>
      </w:r>
      <w:r>
        <w:softHyphen/>
      </w:r>
      <w:r w:rsidRPr="003A2681">
        <w:t>vänd</w:t>
      </w:r>
      <w:r>
        <w:softHyphen/>
      </w:r>
      <w:r w:rsidRPr="003A2681">
        <w:t xml:space="preserve">ningen av mark- och </w:t>
      </w:r>
      <w:r w:rsidRPr="009A7FA7">
        <w:rPr>
          <w:spacing w:val="-2"/>
        </w:rPr>
        <w:t>vatten</w:t>
      </w:r>
      <w:r w:rsidRPr="009A7FA7">
        <w:rPr>
          <w:spacing w:val="-2"/>
        </w:rPr>
        <w:softHyphen/>
        <w:t>områden, kommer att tillgodoses (nuvarande 3 kap. 4 § första stycket PBL).</w:t>
      </w:r>
      <w:r>
        <w:t xml:space="preserve"> I denna redovis</w:t>
      </w:r>
      <w:r>
        <w:softHyphen/>
        <w:t>ning</w:t>
      </w:r>
      <w:r w:rsidRPr="003A2681">
        <w:t xml:space="preserve"> ska riksintressen enligt 3 och 4</w:t>
      </w:r>
      <w:r>
        <w:t> </w:t>
      </w:r>
      <w:r w:rsidRPr="003A2681">
        <w:t>kap. miljö</w:t>
      </w:r>
      <w:r>
        <w:softHyphen/>
      </w:r>
      <w:r w:rsidRPr="003A2681">
        <w:t>balken anges sär</w:t>
      </w:r>
      <w:r>
        <w:softHyphen/>
      </w:r>
      <w:r w:rsidRPr="003A2681">
        <w:t>skilt.</w:t>
      </w:r>
      <w:r>
        <w:t xml:space="preserve"> Rege</w:t>
      </w:r>
      <w:r>
        <w:softHyphen/>
        <w:t xml:space="preserve">ringen återkommer i avsnitt 7.4 med förslag om hur kravet på redovisning av allmänna intressen kan nyanseras, vilket bör leda till att behovet av att redovisa planeringsunderlag i översiktsplanen minskar. </w:t>
      </w:r>
    </w:p>
    <w:p w14:paraId="5051ABB9" w14:textId="77777777" w:rsidR="00DE7975" w:rsidRDefault="00DE7975" w:rsidP="00DE7975">
      <w:pPr>
        <w:pStyle w:val="Brdtextmedindrag"/>
      </w:pPr>
      <w:r>
        <w:t>Regeringen anser att skälet för det nuvarande redovisningskravet fort</w:t>
      </w:r>
      <w:r>
        <w:softHyphen/>
        <w:t>farande är ändamålsenligt, nämligen att kommunen under sam</w:t>
      </w:r>
      <w:r>
        <w:softHyphen/>
        <w:t>rådet bör tillhanda</w:t>
      </w:r>
      <w:r>
        <w:softHyphen/>
        <w:t>hålla sådant underlag som gör det möjligt för allmän</w:t>
      </w:r>
      <w:r>
        <w:softHyphen/>
        <w:t>heten och andra intressenter att bedöma plan</w:t>
      </w:r>
      <w:r>
        <w:softHyphen/>
        <w:t>försla</w:t>
      </w:r>
      <w:r>
        <w:softHyphen/>
        <w:t xml:space="preserve">get. </w:t>
      </w:r>
      <w:bookmarkStart w:id="59" w:name="_Hlk6154935"/>
      <w:r>
        <w:t>Trots att det nuvarande kravet alltså inte medför något krav på att planeringsunderlag som har be</w:t>
      </w:r>
      <w:r>
        <w:softHyphen/>
        <w:t>tydelse från natio</w:t>
      </w:r>
      <w:r>
        <w:softHyphen/>
        <w:t>nell, regional, mellan</w:t>
      </w:r>
      <w:r>
        <w:softHyphen/>
        <w:t>kommunal eller annan syn</w:t>
      </w:r>
      <w:r>
        <w:softHyphen/>
        <w:t>punkt även</w:t>
      </w:r>
      <w:r w:rsidRPr="00006E2F">
        <w:t xml:space="preserve"> </w:t>
      </w:r>
      <w:r>
        <w:t xml:space="preserve">ska redovisas i den färdiga planen, så </w:t>
      </w:r>
      <w:bookmarkEnd w:id="59"/>
      <w:r>
        <w:t>verkar många remiss</w:t>
      </w:r>
      <w:r>
        <w:softHyphen/>
      </w:r>
      <w:r>
        <w:softHyphen/>
        <w:t>in</w:t>
      </w:r>
      <w:r>
        <w:softHyphen/>
        <w:t>stans</w:t>
      </w:r>
      <w:r>
        <w:softHyphen/>
        <w:t>er ha upp</w:t>
      </w:r>
      <w:r>
        <w:softHyphen/>
        <w:t xml:space="preserve">fattat kravet på detta sätt. </w:t>
      </w:r>
    </w:p>
    <w:p w14:paraId="6835AADA" w14:textId="77777777" w:rsidR="00DE7975" w:rsidRDefault="00DE7975" w:rsidP="00DE7975">
      <w:pPr>
        <w:pStyle w:val="Brdtextmedindrag"/>
      </w:pPr>
      <w:r>
        <w:t>Regeringen kan konstatera att det inte framgår av den nuvarande lag</w:t>
      </w:r>
      <w:r>
        <w:softHyphen/>
        <w:t>texten att redovisningen ska ske i syfte att möjliggöra en bedömning av planförslaget. Kravet att underlaget även ska ha betydelse från natio</w:t>
      </w:r>
      <w:r>
        <w:softHyphen/>
        <w:t>nell, regional, mellan</w:t>
      </w:r>
      <w:r>
        <w:softHyphen/>
        <w:t xml:space="preserve">kommunal eller annan synpunkt kan även ge intryck av att det är fråga om en omfattande redovisning. </w:t>
      </w:r>
    </w:p>
    <w:p w14:paraId="6DE85472" w14:textId="44A47164" w:rsidR="00DE7975" w:rsidRDefault="00DE7975" w:rsidP="00DE7975">
      <w:pPr>
        <w:pStyle w:val="Brdtextmedindrag"/>
      </w:pPr>
      <w:r>
        <w:t>Regeringen anser att PBL bör ändras så att det tydligt framgår att kom</w:t>
      </w:r>
      <w:r>
        <w:softHyphen/>
        <w:t xml:space="preserve">munen under samrådet ska redovisa det </w:t>
      </w:r>
      <w:r w:rsidRPr="00151830">
        <w:t>plane</w:t>
      </w:r>
      <w:r>
        <w:softHyphen/>
      </w:r>
      <w:r w:rsidRPr="00151830">
        <w:t>rings</w:t>
      </w:r>
      <w:r>
        <w:softHyphen/>
      </w:r>
      <w:r w:rsidRPr="00151830">
        <w:t>underlag som har betyd</w:t>
      </w:r>
      <w:r>
        <w:softHyphen/>
      </w:r>
      <w:r w:rsidRPr="00151830">
        <w:t>else</w:t>
      </w:r>
      <w:r w:rsidRPr="00B501BB">
        <w:t xml:space="preserve"> för bedömningen av förslaget</w:t>
      </w:r>
      <w:r w:rsidRPr="00151830">
        <w:t>.</w:t>
      </w:r>
      <w:r>
        <w:t xml:space="preserve"> Som</w:t>
      </w:r>
      <w:r w:rsidRPr="00B501BB">
        <w:rPr>
          <w:i/>
        </w:rPr>
        <w:t xml:space="preserve"> </w:t>
      </w:r>
      <w:r w:rsidRPr="0075403B">
        <w:rPr>
          <w:i/>
        </w:rPr>
        <w:t>Läns</w:t>
      </w:r>
      <w:r>
        <w:rPr>
          <w:i/>
        </w:rPr>
        <w:softHyphen/>
      </w:r>
      <w:r w:rsidRPr="0075403B">
        <w:rPr>
          <w:i/>
        </w:rPr>
        <w:t>styrelsen i Hallands län</w:t>
      </w:r>
      <w:r>
        <w:t xml:space="preserve"> har konstaterat kan </w:t>
      </w:r>
      <w:bookmarkStart w:id="60" w:name="_Hlk6154233"/>
      <w:r>
        <w:t>det som har betyd</w:t>
      </w:r>
      <w:r>
        <w:softHyphen/>
        <w:t>else för bedöm</w:t>
      </w:r>
      <w:r>
        <w:softHyphen/>
        <w:t>ningen av förslaget i vissa fall även omfatta underlag av betydelse från nationell, regio</w:t>
      </w:r>
      <w:r>
        <w:softHyphen/>
        <w:t>nal, mellan</w:t>
      </w:r>
      <w:r>
        <w:softHyphen/>
        <w:t>kommu</w:t>
      </w:r>
      <w:r>
        <w:softHyphen/>
        <w:t>nal eller annan synpunkt. Om så är fallet ska även underlag av sådant slag redovisas under samrådet.</w:t>
      </w:r>
      <w:bookmarkEnd w:id="60"/>
      <w:r>
        <w:t xml:space="preserve"> Mot den bakgrunden ser reger</w:t>
      </w:r>
      <w:r>
        <w:softHyphen/>
        <w:t>ingen inte någon risk för att översiktsplanerna kommer att tappa den reg</w:t>
      </w:r>
      <w:r>
        <w:softHyphen/>
        <w:t xml:space="preserve">ionala aspekten, som </w:t>
      </w:r>
      <w:r w:rsidRPr="0075403B">
        <w:rPr>
          <w:i/>
        </w:rPr>
        <w:t>Göte</w:t>
      </w:r>
      <w:r>
        <w:rPr>
          <w:i/>
        </w:rPr>
        <w:softHyphen/>
      </w:r>
      <w:r w:rsidRPr="0075403B">
        <w:rPr>
          <w:i/>
        </w:rPr>
        <w:t>borgs</w:t>
      </w:r>
      <w:r>
        <w:rPr>
          <w:i/>
        </w:rPr>
        <w:softHyphen/>
      </w:r>
      <w:r w:rsidRPr="0075403B">
        <w:rPr>
          <w:i/>
        </w:rPr>
        <w:t>regionen</w:t>
      </w:r>
      <w:r>
        <w:rPr>
          <w:i/>
        </w:rPr>
        <w:t>s kommunalförbund</w:t>
      </w:r>
      <w:r>
        <w:t xml:space="preserve"> och </w:t>
      </w:r>
      <w:r w:rsidRPr="00E83EA6">
        <w:rPr>
          <w:i/>
        </w:rPr>
        <w:t>Skåne läns lands</w:t>
      </w:r>
      <w:r>
        <w:rPr>
          <w:i/>
        </w:rPr>
        <w:softHyphen/>
      </w:r>
      <w:r w:rsidRPr="00E83EA6">
        <w:rPr>
          <w:i/>
        </w:rPr>
        <w:t>ting</w:t>
      </w:r>
      <w:r w:rsidRPr="006749A2">
        <w:t xml:space="preserve"> befarar.</w:t>
      </w:r>
      <w:r>
        <w:t xml:space="preserve"> Regeringen ser inte heller någon risk för att det skulle bli svårare att förstå översiktsplanens strategiska inriktning, som </w:t>
      </w:r>
      <w:r w:rsidRPr="00A667E2">
        <w:rPr>
          <w:i/>
        </w:rPr>
        <w:t>Folk</w:t>
      </w:r>
      <w:r>
        <w:rPr>
          <w:i/>
        </w:rPr>
        <w:softHyphen/>
      </w:r>
      <w:r w:rsidRPr="00A667E2">
        <w:rPr>
          <w:i/>
        </w:rPr>
        <w:t>hälsomyndigheten</w:t>
      </w:r>
      <w:r>
        <w:t xml:space="preserve"> anför. Tvärtom bör det vara svårare att skapa förståelse för planens inrikt</w:t>
      </w:r>
      <w:r>
        <w:softHyphen/>
        <w:t>ning om kommunen under samrådet måste redovisa under</w:t>
      </w:r>
      <w:r w:rsidR="00F378AC">
        <w:softHyphen/>
      </w:r>
      <w:r>
        <w:t xml:space="preserve">lag som inte har någon </w:t>
      </w:r>
      <w:r w:rsidRPr="00151830">
        <w:t>betydels</w:t>
      </w:r>
      <w:r>
        <w:t>e för omgivningen</w:t>
      </w:r>
      <w:r w:rsidR="00CE416C">
        <w:t>s möjligheter</w:t>
      </w:r>
      <w:r>
        <w:t xml:space="preserve"> </w:t>
      </w:r>
      <w:r w:rsidR="00CE416C">
        <w:t xml:space="preserve">att </w:t>
      </w:r>
      <w:r>
        <w:t>kunna bedöma förslaget</w:t>
      </w:r>
      <w:r w:rsidRPr="00151830">
        <w:t>.</w:t>
      </w:r>
    </w:p>
    <w:p w14:paraId="04FC7ECC" w14:textId="77777777" w:rsidR="00DE7975" w:rsidRDefault="00DE7975" w:rsidP="00DE7975">
      <w:pPr>
        <w:pStyle w:val="Rubrik5utannumrering"/>
      </w:pPr>
      <w:r>
        <w:t>Lagtext</w:t>
      </w:r>
    </w:p>
    <w:p w14:paraId="65990271" w14:textId="77777777" w:rsidR="00DE7975" w:rsidRDefault="00DE7975" w:rsidP="00DE7975">
      <w:pPr>
        <w:pStyle w:val="Brdtext"/>
      </w:pPr>
      <w:r w:rsidRPr="00311A25">
        <w:t>Bestämmelsen finns i 3 kap. 8 § tredje stycket PBL.</w:t>
      </w:r>
    </w:p>
    <w:p w14:paraId="39FF9AF1" w14:textId="77777777" w:rsidR="00DE7975" w:rsidRDefault="00DE7975" w:rsidP="00DE7975">
      <w:pPr>
        <w:pStyle w:val="Rubrik2"/>
      </w:pPr>
      <w:bookmarkStart w:id="61" w:name="_Toc19000320"/>
      <w:bookmarkStart w:id="62" w:name="_Toc23845169"/>
      <w:r>
        <w:t>Granskning i stället för utställning</w:t>
      </w:r>
      <w:bookmarkEnd w:id="61"/>
      <w:bookmarkEnd w:id="62"/>
    </w:p>
    <w:p w14:paraId="1DE7ECFD" w14:textId="77777777" w:rsidR="00DE7975" w:rsidRDefault="00DE7975" w:rsidP="00DE7975">
      <w:pPr>
        <w:pStyle w:val="Brdtextram"/>
      </w:pPr>
      <w:r w:rsidRPr="00420062">
        <w:rPr>
          <w:b/>
        </w:rPr>
        <w:t>Regeringens förslag:</w:t>
      </w:r>
      <w:r>
        <w:t xml:space="preserve"> Utställning av översiktsplanen ska ändras till gransk</w:t>
      </w:r>
      <w:r>
        <w:softHyphen/>
        <w:t>ning av översiktsplanen.</w:t>
      </w:r>
    </w:p>
    <w:p w14:paraId="657B6CCA" w14:textId="77777777" w:rsidR="00DE7975" w:rsidRPr="00A76360" w:rsidRDefault="00DE7975" w:rsidP="00DE7975">
      <w:pPr>
        <w:pStyle w:val="Brdtextmedindrag"/>
        <w:rPr>
          <w:sz w:val="8"/>
          <w:szCs w:val="8"/>
        </w:rPr>
      </w:pPr>
    </w:p>
    <w:p w14:paraId="4B097B24" w14:textId="77777777" w:rsidR="00DE7975" w:rsidRDefault="00DE7975" w:rsidP="00DE7975">
      <w:pPr>
        <w:pStyle w:val="Brdtextmedindrag"/>
      </w:pPr>
      <w:r w:rsidRPr="0006285B">
        <w:rPr>
          <w:b/>
        </w:rPr>
        <w:t>Utredningens förslag:</w:t>
      </w:r>
      <w:r>
        <w:t xml:space="preserve"> Överensstämmer med regeringens. </w:t>
      </w:r>
    </w:p>
    <w:p w14:paraId="45C5F449" w14:textId="77777777" w:rsidR="00DE7975" w:rsidRDefault="00DE7975" w:rsidP="00DE7975">
      <w:pPr>
        <w:pStyle w:val="Brdtextmedindrag"/>
      </w:pPr>
      <w:r w:rsidRPr="006A1D75">
        <w:rPr>
          <w:b/>
        </w:rPr>
        <w:t>Remissinstanserna:</w:t>
      </w:r>
      <w:r w:rsidRPr="0085144A">
        <w:t xml:space="preserve"> De remissinstanser </w:t>
      </w:r>
      <w:r>
        <w:t xml:space="preserve">som kommenterar förslaget är i allt väsentligt positiva, däribland </w:t>
      </w:r>
      <w:r w:rsidRPr="002C0411">
        <w:rPr>
          <w:i/>
        </w:rPr>
        <w:t>Naturvårdsverket</w:t>
      </w:r>
      <w:r>
        <w:t xml:space="preserve">, länsstyrelserna i </w:t>
      </w:r>
      <w:r w:rsidRPr="002C0411">
        <w:rPr>
          <w:i/>
        </w:rPr>
        <w:t>Jämtlands</w:t>
      </w:r>
      <w:r>
        <w:t xml:space="preserve">, </w:t>
      </w:r>
      <w:r w:rsidRPr="002C0411">
        <w:rPr>
          <w:i/>
        </w:rPr>
        <w:t>Kalmar</w:t>
      </w:r>
      <w:r>
        <w:t xml:space="preserve"> respektive </w:t>
      </w:r>
      <w:r w:rsidRPr="002C0411">
        <w:rPr>
          <w:i/>
        </w:rPr>
        <w:t>Värmlands län</w:t>
      </w:r>
      <w:r>
        <w:t xml:space="preserve">, </w:t>
      </w:r>
      <w:r w:rsidRPr="002C0411">
        <w:rPr>
          <w:i/>
        </w:rPr>
        <w:t>Linköpings</w:t>
      </w:r>
      <w:r>
        <w:t xml:space="preserve"> och </w:t>
      </w:r>
      <w:r w:rsidRPr="002C0411">
        <w:rPr>
          <w:i/>
        </w:rPr>
        <w:t>Östra Göinge kommuner</w:t>
      </w:r>
      <w:r>
        <w:t xml:space="preserve">, </w:t>
      </w:r>
      <w:r w:rsidRPr="002C0411">
        <w:rPr>
          <w:i/>
        </w:rPr>
        <w:t>SmåKom</w:t>
      </w:r>
      <w:r>
        <w:t xml:space="preserve">, </w:t>
      </w:r>
      <w:r w:rsidRPr="002C0411">
        <w:rPr>
          <w:i/>
        </w:rPr>
        <w:t>Sveriges Kommuner och Landsting</w:t>
      </w:r>
      <w:r>
        <w:t xml:space="preserve"> och </w:t>
      </w:r>
      <w:r w:rsidRPr="002C0411">
        <w:rPr>
          <w:i/>
        </w:rPr>
        <w:t>Riksbyggen</w:t>
      </w:r>
      <w:r>
        <w:t xml:space="preserve">. Flera remissinstanser, däribland länsstyrelserna i </w:t>
      </w:r>
      <w:r w:rsidRPr="002C0411">
        <w:rPr>
          <w:i/>
        </w:rPr>
        <w:t>Gotlands</w:t>
      </w:r>
      <w:r>
        <w:t xml:space="preserve"> respektive </w:t>
      </w:r>
      <w:r w:rsidRPr="002C0411">
        <w:rPr>
          <w:i/>
        </w:rPr>
        <w:t>Västmanlands län</w:t>
      </w:r>
      <w:r>
        <w:t xml:space="preserve"> och </w:t>
      </w:r>
      <w:r w:rsidRPr="002C0411">
        <w:rPr>
          <w:i/>
        </w:rPr>
        <w:t>Uppsala</w:t>
      </w:r>
      <w:r>
        <w:t xml:space="preserve"> och </w:t>
      </w:r>
      <w:r w:rsidRPr="002C0411">
        <w:rPr>
          <w:i/>
        </w:rPr>
        <w:t>Örebro kommuner</w:t>
      </w:r>
      <w:r>
        <w:t>, fram</w:t>
      </w:r>
      <w:r>
        <w:softHyphen/>
        <w:t>håller att förslaget innebär en harmonisering med de termer som används i detaljplane</w:t>
      </w:r>
      <w:r>
        <w:softHyphen/>
        <w:t>pro</w:t>
      </w:r>
      <w:r>
        <w:softHyphen/>
        <w:t xml:space="preserve">cessen. </w:t>
      </w:r>
    </w:p>
    <w:p w14:paraId="5639770D" w14:textId="77777777" w:rsidR="00DE7975" w:rsidRPr="0085144A" w:rsidRDefault="00DE7975" w:rsidP="00DE7975">
      <w:pPr>
        <w:pStyle w:val="Brdtextmedindrag"/>
      </w:pPr>
      <w:r w:rsidRPr="001A6C9F">
        <w:rPr>
          <w:i/>
        </w:rPr>
        <w:t>Länsstyrelsen i Jönköpings län</w:t>
      </w:r>
      <w:r>
        <w:t xml:space="preserve"> </w:t>
      </w:r>
      <w:r w:rsidRPr="001A6C9F">
        <w:t>bedömer att förslaget att ersätta begrep</w:t>
      </w:r>
      <w:r>
        <w:softHyphen/>
      </w:r>
      <w:r w:rsidRPr="001A6C9F">
        <w:t xml:space="preserve">pet utställning med granskning </w:t>
      </w:r>
      <w:r>
        <w:t xml:space="preserve">i praktiken </w:t>
      </w:r>
      <w:r w:rsidRPr="001A6C9F">
        <w:t>inte har någon nämnvärd betydelse</w:t>
      </w:r>
      <w:r>
        <w:t xml:space="preserve">. </w:t>
      </w:r>
    </w:p>
    <w:p w14:paraId="75990217" w14:textId="77777777" w:rsidR="00DE7975" w:rsidRDefault="00DE7975" w:rsidP="00DE7975">
      <w:pPr>
        <w:pStyle w:val="Rubrik4utannumrering"/>
      </w:pPr>
      <w:r>
        <w:t xml:space="preserve">Skälen för regeringens förslag </w:t>
      </w:r>
    </w:p>
    <w:p w14:paraId="09F21A6E" w14:textId="77777777" w:rsidR="00DE7975" w:rsidRDefault="00DE7975" w:rsidP="00DE7975">
      <w:pPr>
        <w:pStyle w:val="Rubrik5utannumrering"/>
        <w:spacing w:before="0"/>
      </w:pPr>
      <w:r>
        <w:t>Bakgrund och gällande rätt</w:t>
      </w:r>
    </w:p>
    <w:p w14:paraId="27EC9AFF" w14:textId="77777777" w:rsidR="00DE7975" w:rsidRPr="00535C21" w:rsidRDefault="00DE7975" w:rsidP="00DE7975">
      <w:pPr>
        <w:pStyle w:val="Brdtext"/>
      </w:pPr>
      <w:r>
        <w:t>Innan kommunen antar en översiktsplan ska kommunen upprätta ett för</w:t>
      </w:r>
      <w:r>
        <w:softHyphen/>
        <w:t>slag till plan som uppfyller vissa krav, vid upprättandet av förslaget sam</w:t>
      </w:r>
      <w:r>
        <w:softHyphen/>
        <w:t xml:space="preserve">råda med myndigheter, kommuner och andra som är berörda, och ställa ut förslaget och låta det granskas (3 kap. 7 § PBL). </w:t>
      </w:r>
      <w:r w:rsidRPr="00535C21">
        <w:t>Samrådets syfte är att få fram ett så bra beslutsunderlag som möjligt samt att ge möjlighet till insyn och påverkan (3 kap. 8 § PBL). Det är således i samråds</w:t>
      </w:r>
      <w:r>
        <w:t>skedet</w:t>
      </w:r>
      <w:r w:rsidRPr="00535C21">
        <w:t xml:space="preserve"> som det finns störst möjlighet att påverka utformningen av kommunens översikts</w:t>
      </w:r>
      <w:r>
        <w:softHyphen/>
      </w:r>
      <w:r w:rsidRPr="00535C21">
        <w:t xml:space="preserve">plan. </w:t>
      </w:r>
      <w:r>
        <w:t>Kommunen har stor frihet att anpassa formerna för samrådet utifrån vad planeringen avser</w:t>
      </w:r>
      <w:r w:rsidRPr="00535C21">
        <w:t xml:space="preserve"> </w:t>
      </w:r>
      <w:r>
        <w:t xml:space="preserve">– exempelvis om det gäller en kommunomfattande översiktsplan eller en s.k. fördjupning som enbart rör ett mindre område – och behovet av att samverka med allmänheten, myndigheter och andra berörda intressenter. </w:t>
      </w:r>
    </w:p>
    <w:p w14:paraId="3B02E27B" w14:textId="77777777" w:rsidR="00DE7975" w:rsidRDefault="00DE7975" w:rsidP="00DE7975">
      <w:pPr>
        <w:pStyle w:val="Brdtextmedindrag"/>
      </w:pPr>
      <w:r w:rsidRPr="00535C21">
        <w:t xml:space="preserve">En översiktsplan ska </w:t>
      </w:r>
      <w:r>
        <w:t>enligt gällande rätt</w:t>
      </w:r>
      <w:r w:rsidRPr="00535C21">
        <w:t xml:space="preserve"> ställas ut i minst </w:t>
      </w:r>
      <w:r>
        <w:t>två</w:t>
      </w:r>
      <w:r w:rsidRPr="00535C21">
        <w:t xml:space="preserve"> månader (3</w:t>
      </w:r>
      <w:r>
        <w:t> </w:t>
      </w:r>
      <w:r w:rsidRPr="00535C21">
        <w:t xml:space="preserve">kap. 12 § PBL). </w:t>
      </w:r>
      <w:r w:rsidRPr="00284669">
        <w:t>Den som vill lämna synpunkter på planförslaget ska göra det skriftligen under utställningstiden (3</w:t>
      </w:r>
      <w:r>
        <w:t> </w:t>
      </w:r>
      <w:r w:rsidRPr="00284669">
        <w:t>kap. 15</w:t>
      </w:r>
      <w:r>
        <w:t> </w:t>
      </w:r>
      <w:r w:rsidRPr="00284669">
        <w:t>§ PBL). Efter utställ</w:t>
      </w:r>
      <w:r>
        <w:softHyphen/>
      </w:r>
      <w:r w:rsidRPr="00284669">
        <w:t>nings</w:t>
      </w:r>
      <w:r>
        <w:t xml:space="preserve">tiden </w:t>
      </w:r>
      <w:r w:rsidRPr="00284669">
        <w:t>ska kommunen i ett särskilt utlåtande sammanställa de syn</w:t>
      </w:r>
      <w:r>
        <w:softHyphen/>
      </w:r>
      <w:r w:rsidRPr="00284669">
        <w:t>punkter som kommit fram och redovisa de förslag som synpunkterna gett anledning till (3</w:t>
      </w:r>
      <w:r>
        <w:t> </w:t>
      </w:r>
      <w:r w:rsidRPr="00284669">
        <w:t>kap. 17</w:t>
      </w:r>
      <w:r>
        <w:t> </w:t>
      </w:r>
      <w:r w:rsidRPr="00284669">
        <w:t xml:space="preserve">§ PBL). </w:t>
      </w:r>
      <w:r w:rsidRPr="00535C21">
        <w:t>Efter utställningen av översiktsplanen får endast mindre korrigeringar göras inför antagandet av planen. Om plan</w:t>
      </w:r>
      <w:r>
        <w:softHyphen/>
      </w:r>
      <w:r w:rsidRPr="00535C21">
        <w:t>förslaget ändras väsentligt efter utställningen, ska kommunen ställa ut för</w:t>
      </w:r>
      <w:r>
        <w:softHyphen/>
      </w:r>
      <w:r w:rsidRPr="00535C21">
        <w:t>slaget på nytt (3</w:t>
      </w:r>
      <w:r>
        <w:t> </w:t>
      </w:r>
      <w:r w:rsidRPr="00535C21">
        <w:t>kap. 18</w:t>
      </w:r>
      <w:r>
        <w:t> </w:t>
      </w:r>
      <w:r w:rsidRPr="00535C21">
        <w:t>§ PBL).</w:t>
      </w:r>
      <w:r>
        <w:t xml:space="preserve"> </w:t>
      </w:r>
      <w:r w:rsidRPr="00535C21">
        <w:t>Utställningen</w:t>
      </w:r>
      <w:r>
        <w:t xml:space="preserve"> avser</w:t>
      </w:r>
      <w:r w:rsidRPr="00535C21">
        <w:t xml:space="preserve"> att ge olika intres</w:t>
      </w:r>
      <w:r>
        <w:softHyphen/>
      </w:r>
      <w:r w:rsidRPr="00535C21">
        <w:t>sen</w:t>
      </w:r>
      <w:r>
        <w:softHyphen/>
      </w:r>
      <w:r w:rsidRPr="00535C21">
        <w:t>ter en möjlig</w:t>
      </w:r>
      <w:r>
        <w:softHyphen/>
      </w:r>
      <w:r w:rsidRPr="00535C21">
        <w:t xml:space="preserve">het att lämna synpunkter på det förslag som </w:t>
      </w:r>
      <w:r>
        <w:t>är avsett att</w:t>
      </w:r>
      <w:r w:rsidRPr="00535C21">
        <w:t xml:space="preserve"> föras vidare till </w:t>
      </w:r>
      <w:r>
        <w:t>kommun</w:t>
      </w:r>
      <w:r w:rsidRPr="00535C21">
        <w:t xml:space="preserve">fullmäktige för antagande. </w:t>
      </w:r>
      <w:r>
        <w:t>F</w:t>
      </w:r>
      <w:r w:rsidRPr="00535C21">
        <w:t xml:space="preserve">ramför allt </w:t>
      </w:r>
      <w:r>
        <w:t xml:space="preserve">är det </w:t>
      </w:r>
      <w:r w:rsidRPr="00535C21">
        <w:t>viktigt att läns</w:t>
      </w:r>
      <w:r>
        <w:softHyphen/>
      </w:r>
      <w:r w:rsidRPr="00535C21">
        <w:t xml:space="preserve">styrelsen ges tillfälle att lämna </w:t>
      </w:r>
      <w:r>
        <w:t xml:space="preserve">ett samlat </w:t>
      </w:r>
      <w:r w:rsidRPr="00535C21">
        <w:t>gransknings</w:t>
      </w:r>
      <w:r>
        <w:softHyphen/>
      </w:r>
      <w:r w:rsidRPr="00535C21">
        <w:t xml:space="preserve">yttrande </w:t>
      </w:r>
      <w:r>
        <w:t xml:space="preserve">för statens räkning </w:t>
      </w:r>
      <w:r w:rsidRPr="00535C21">
        <w:t>(</w:t>
      </w:r>
      <w:r>
        <w:t>se</w:t>
      </w:r>
      <w:r w:rsidRPr="00535C21">
        <w:t xml:space="preserve"> SOU 2005:77 del 2 s. 453</w:t>
      </w:r>
      <w:r>
        <w:t xml:space="preserve"> och 457</w:t>
      </w:r>
      <w:r w:rsidRPr="00535C21">
        <w:t xml:space="preserve">). </w:t>
      </w:r>
    </w:p>
    <w:p w14:paraId="78B76B36" w14:textId="77777777" w:rsidR="00DE7975" w:rsidRDefault="00DE7975" w:rsidP="00DE7975">
      <w:pPr>
        <w:pStyle w:val="Brdtextmedindrag"/>
      </w:pPr>
      <w:r>
        <w:t>U</w:t>
      </w:r>
      <w:r w:rsidRPr="00284669">
        <w:t xml:space="preserve">nder utställningstiden </w:t>
      </w:r>
      <w:r>
        <w:t xml:space="preserve">ska länsstyrelsen </w:t>
      </w:r>
      <w:r w:rsidRPr="00284669">
        <w:t>avge ett gransk</w:t>
      </w:r>
      <w:r>
        <w:softHyphen/>
      </w:r>
      <w:r w:rsidRPr="00284669">
        <w:t>nings</w:t>
      </w:r>
      <w:r>
        <w:softHyphen/>
      </w:r>
      <w:r w:rsidRPr="00284669">
        <w:t>yttrande över planförslaget</w:t>
      </w:r>
      <w:r>
        <w:t xml:space="preserve"> (3 kap. 16 § PBL)</w:t>
      </w:r>
      <w:r w:rsidRPr="00284669">
        <w:t>.</w:t>
      </w:r>
      <w:r>
        <w:t xml:space="preserve"> Av yttrandet ska det framgå hur planförslaget förhåller sig till de s.k. granskningsgrunderna, dvs. om</w:t>
      </w:r>
    </w:p>
    <w:p w14:paraId="2140D8E3" w14:textId="77777777" w:rsidR="00162F32" w:rsidRPr="00CA7DE3" w:rsidRDefault="00162F32" w:rsidP="00CA7DE3">
      <w:pPr>
        <w:pStyle w:val="Numreradlista"/>
        <w:numPr>
          <w:ilvl w:val="1"/>
          <w:numId w:val="45"/>
        </w:numPr>
      </w:pPr>
      <w:r w:rsidRPr="00CA7DE3">
        <w:t>förslaget inte tillgodoser ett riksintresse,</w:t>
      </w:r>
    </w:p>
    <w:p w14:paraId="196FD18E" w14:textId="2F4FBE36" w:rsidR="00DE7975" w:rsidRDefault="00DE7975" w:rsidP="00DE7975">
      <w:pPr>
        <w:pStyle w:val="Numreradlista"/>
      </w:pPr>
      <w:r>
        <w:t>förslaget kan medverka till att en miljökvalitetsnorm inte följs,</w:t>
      </w:r>
    </w:p>
    <w:p w14:paraId="71C6EF7A" w14:textId="77777777" w:rsidR="00DE7975" w:rsidRDefault="00DE7975" w:rsidP="00DE7975">
      <w:pPr>
        <w:pStyle w:val="Numreradlista"/>
      </w:pPr>
      <w:r>
        <w:t>redovisningen av områden för landsbygdsutveckling i strandnära lägen inte är förenlig med bestämmelser i miljöbalken,</w:t>
      </w:r>
    </w:p>
    <w:p w14:paraId="77DE12AE" w14:textId="77777777" w:rsidR="00DE7975" w:rsidRDefault="00DE7975" w:rsidP="00DE7975">
      <w:pPr>
        <w:pStyle w:val="Numreradlista"/>
      </w:pPr>
      <w:r>
        <w:t>sådana frågor rörande användningen av mark- och vattenområden som angår två eller flera kommuner inte samordnas på ett lämpligt sätt, och</w:t>
      </w:r>
    </w:p>
    <w:p w14:paraId="1D7F84B0" w14:textId="77777777" w:rsidR="00DE7975" w:rsidRDefault="00DE7975" w:rsidP="00DE7975">
      <w:pPr>
        <w:pStyle w:val="Numreradlista"/>
      </w:pPr>
      <w:r>
        <w:t>en bebyggelse eller ett byggnadsverk blir olämp</w:t>
      </w:r>
      <w:r>
        <w:softHyphen/>
      </w:r>
      <w:r>
        <w:softHyphen/>
        <w:t>ligt med hänsyn till människors hälsa eller säkerhet eller till risken för olyckor, översväm</w:t>
      </w:r>
      <w:r>
        <w:softHyphen/>
        <w:t>ning eller erosion.</w:t>
      </w:r>
    </w:p>
    <w:p w14:paraId="401227EF" w14:textId="77777777" w:rsidR="00DE7975" w:rsidRDefault="00DE7975" w:rsidP="00DE7975">
      <w:pPr>
        <w:pStyle w:val="Brdtextefternumreradlista"/>
      </w:pPr>
      <w:r>
        <w:t>En översiktsplan kan ändras för en begränsad del av kommunen, en s.k. fördjupning. Änd</w:t>
      </w:r>
      <w:r>
        <w:softHyphen/>
        <w:t>ring</w:t>
      </w:r>
      <w:r>
        <w:softHyphen/>
        <w:t>en kan även avse ett tillägg för att tillgodose ett sär</w:t>
      </w:r>
      <w:r>
        <w:softHyphen/>
        <w:t>skilt allmänt intresse (3 kap. 23 § PBL). För en ändring tillämpas nor</w:t>
      </w:r>
      <w:r>
        <w:softHyphen/>
        <w:t>malt samma förfarande som när en översiktsplan antas, men i vissa fall kan ett enklare förfarande tillämpas. Det gäller om ett förslag till ändring avser endast en viss del av kommunen. Då är det tillräckligt att kommunen låter granska förslaget under sex veckor, i stället för att ställa ut detta (3 kap. 23–26 §§ PBL).</w:t>
      </w:r>
    </w:p>
    <w:p w14:paraId="1392C70E" w14:textId="77777777" w:rsidR="00DE7975" w:rsidRPr="00535C21" w:rsidRDefault="00DE7975" w:rsidP="00DE7975">
      <w:pPr>
        <w:pStyle w:val="Brdtextmedindrag"/>
      </w:pPr>
      <w:r>
        <w:t>Utredningen har föreslagit att</w:t>
      </w:r>
      <w:r w:rsidRPr="00535C21">
        <w:t xml:space="preserve"> </w:t>
      </w:r>
      <w:r>
        <w:t xml:space="preserve">termen </w:t>
      </w:r>
      <w:r w:rsidRPr="00535C21">
        <w:t xml:space="preserve">utställning </w:t>
      </w:r>
      <w:r>
        <w:t xml:space="preserve">ska </w:t>
      </w:r>
      <w:r w:rsidRPr="00535C21">
        <w:t>ändras till gransk</w:t>
      </w:r>
      <w:r>
        <w:softHyphen/>
      </w:r>
      <w:r w:rsidRPr="00535C21">
        <w:t>ning av planen</w:t>
      </w:r>
      <w:r>
        <w:t xml:space="preserve">. Utöver att termen granskning redan används när det är fråga om en </w:t>
      </w:r>
      <w:r w:rsidRPr="00535C21">
        <w:t>fördjupning av översikts</w:t>
      </w:r>
      <w:r>
        <w:softHyphen/>
      </w:r>
      <w:r w:rsidRPr="00535C21">
        <w:t xml:space="preserve">planen </w:t>
      </w:r>
      <w:r>
        <w:t>utgör granskningen även ett led i detaljplaneprocessen (se 5 kap. 18–25 §§ PBL)</w:t>
      </w:r>
      <w:r w:rsidRPr="00535C21">
        <w:t xml:space="preserve">. </w:t>
      </w:r>
    </w:p>
    <w:p w14:paraId="00EB25A7" w14:textId="77777777" w:rsidR="00DE7975" w:rsidRPr="00535C21" w:rsidRDefault="00DE7975" w:rsidP="00DE7975">
      <w:pPr>
        <w:pStyle w:val="Rubrik5utannumrering"/>
      </w:pPr>
      <w:r>
        <w:t>Terminologin för</w:t>
      </w:r>
      <w:r w:rsidRPr="00535C21">
        <w:t xml:space="preserve"> </w:t>
      </w:r>
      <w:r>
        <w:t xml:space="preserve">översikts- och </w:t>
      </w:r>
      <w:r w:rsidRPr="00535C21">
        <w:t xml:space="preserve">detaljplaneprocessen </w:t>
      </w:r>
      <w:r>
        <w:t>bör samordnas</w:t>
      </w:r>
    </w:p>
    <w:p w14:paraId="581028AC" w14:textId="77777777" w:rsidR="00DE7975" w:rsidRDefault="00DE7975" w:rsidP="00DE7975">
      <w:pPr>
        <w:pStyle w:val="Brdtext"/>
      </w:pPr>
      <w:r>
        <w:t>Termen</w:t>
      </w:r>
      <w:r w:rsidRPr="00535C21">
        <w:t xml:space="preserve"> utställning användes tidigare </w:t>
      </w:r>
      <w:r>
        <w:t xml:space="preserve">även </w:t>
      </w:r>
      <w:r w:rsidRPr="00535C21">
        <w:t xml:space="preserve">i detaljplaneprocessen, men efter förslag från Byggprocessutredningen ändrades </w:t>
      </w:r>
      <w:r>
        <w:t xml:space="preserve">termen </w:t>
      </w:r>
      <w:r w:rsidRPr="00535C21">
        <w:t>utställ</w:t>
      </w:r>
      <w:r>
        <w:softHyphen/>
        <w:t>ning</w:t>
      </w:r>
      <w:r w:rsidRPr="00535C21">
        <w:t xml:space="preserve"> till granskning</w:t>
      </w:r>
      <w:r>
        <w:t xml:space="preserve"> </w:t>
      </w:r>
      <w:r w:rsidRPr="00535C21">
        <w:t xml:space="preserve">i samband med ikraftträdandet av </w:t>
      </w:r>
      <w:r>
        <w:t>den nuvarande lagen</w:t>
      </w:r>
      <w:r w:rsidRPr="00535C21">
        <w:t xml:space="preserve"> 2011. Utred</w:t>
      </w:r>
      <w:r>
        <w:softHyphen/>
      </w:r>
      <w:r w:rsidRPr="00535C21">
        <w:t>ningen anförde att det är ytterst sällan som ett detaljplaneärende till</w:t>
      </w:r>
      <w:r>
        <w:softHyphen/>
      </w:r>
      <w:r w:rsidRPr="00535C21">
        <w:t xml:space="preserve">förs </w:t>
      </w:r>
      <w:r>
        <w:t>någon</w:t>
      </w:r>
      <w:r w:rsidRPr="00535C21">
        <w:t xml:space="preserve"> ny och tungt vägande synpunkt först i samband med utställ</w:t>
      </w:r>
      <w:r>
        <w:softHyphen/>
      </w:r>
      <w:r w:rsidRPr="00535C21">
        <w:t xml:space="preserve">ningen. </w:t>
      </w:r>
      <w:r>
        <w:t xml:space="preserve">Enligt utredningen är </w:t>
      </w:r>
      <w:r w:rsidRPr="00535C21">
        <w:t xml:space="preserve">allting </w:t>
      </w:r>
      <w:r>
        <w:t>vanligtvis redan</w:t>
      </w:r>
      <w:r w:rsidRPr="00535C21">
        <w:t xml:space="preserve"> bestämt </w:t>
      </w:r>
      <w:r>
        <w:t>inför</w:t>
      </w:r>
      <w:r w:rsidRPr="00535C21">
        <w:t xml:space="preserve"> utställ</w:t>
      </w:r>
      <w:r>
        <w:softHyphen/>
      </w:r>
      <w:r w:rsidRPr="00535C21">
        <w:t>ning</w:t>
      </w:r>
      <w:r>
        <w:t>en</w:t>
      </w:r>
      <w:r w:rsidRPr="00535C21">
        <w:t xml:space="preserve"> av ett detaljplaneförslag</w:t>
      </w:r>
      <w:r>
        <w:t>, varför utställ</w:t>
      </w:r>
      <w:r>
        <w:softHyphen/>
        <w:t>ningen</w:t>
      </w:r>
      <w:r w:rsidRPr="00535C21">
        <w:t xml:space="preserve"> i hög grad tenderar att få en rent formell prägel</w:t>
      </w:r>
      <w:r>
        <w:t xml:space="preserve"> </w:t>
      </w:r>
      <w:r w:rsidRPr="00535C21">
        <w:t>(SOU 2008:68 s.</w:t>
      </w:r>
      <w:r>
        <w:t> </w:t>
      </w:r>
      <w:r w:rsidRPr="00535C21">
        <w:t>155).</w:t>
      </w:r>
      <w:r>
        <w:t xml:space="preserve"> </w:t>
      </w:r>
    </w:p>
    <w:p w14:paraId="7EF52061" w14:textId="77777777" w:rsidR="00DE7975" w:rsidRDefault="00DE7975" w:rsidP="00DE7975">
      <w:pPr>
        <w:pStyle w:val="Brdtextmedindrag"/>
      </w:pPr>
      <w:r>
        <w:t xml:space="preserve">Därutöver kan tilläggas att termen utställning ibland missuppfattas av </w:t>
      </w:r>
      <w:r w:rsidRPr="009A7FA7">
        <w:rPr>
          <w:spacing w:val="-2"/>
        </w:rPr>
        <w:t>enskilda. Tidigare, innan planförslag började hållas tillgängliga på webben,</w:t>
      </w:r>
      <w:r>
        <w:t xml:space="preserve"> var det ofta nödvändigt för den enskilde att besöka kommunhuset eller någon annan offentlig lokal för att kunna ta del av planförslaget. Med då</w:t>
      </w:r>
      <w:r>
        <w:softHyphen/>
        <w:t>tidens termino</w:t>
      </w:r>
      <w:r>
        <w:softHyphen/>
        <w:t>logi kunde det i dessa fall ofta vara befogat att tala om att planförslaget fanns ut</w:t>
      </w:r>
      <w:r>
        <w:softHyphen/>
        <w:t>ställt, inte minst eftersom det kunde vara svårt att mångfaldiga planhandlingar i storformat. Numera är det underlag som ställs ut i kommunhuset ofta identiskt med det som kom</w:t>
      </w:r>
      <w:r>
        <w:softHyphen/>
        <w:t>munen till</w:t>
      </w:r>
      <w:r>
        <w:softHyphen/>
        <w:t>handa</w:t>
      </w:r>
      <w:r>
        <w:softHyphen/>
        <w:t>håller på webben. Termen utställning kan således vara vilseledande, efter</w:t>
      </w:r>
      <w:r>
        <w:softHyphen/>
        <w:t xml:space="preserve">som den kan skapa förväntningar om att det utställda materialet ska vara mer omfattande än det som tillhandahålls digitalt. </w:t>
      </w:r>
    </w:p>
    <w:p w14:paraId="1CE82300" w14:textId="77777777" w:rsidR="00DE7975" w:rsidRDefault="00DE7975" w:rsidP="00DE7975">
      <w:pPr>
        <w:pStyle w:val="Brdtextmedindrag"/>
      </w:pPr>
      <w:r>
        <w:t>Regeringen anser att terminologin i PBL bör vara enhetlig och att t</w:t>
      </w:r>
      <w:r w:rsidRPr="00535C21">
        <w:t>on</w:t>
      </w:r>
      <w:r>
        <w:softHyphen/>
      </w:r>
      <w:r w:rsidRPr="00535C21">
        <w:t xml:space="preserve">vikten i första hand </w:t>
      </w:r>
      <w:r>
        <w:t xml:space="preserve">bör </w:t>
      </w:r>
      <w:r w:rsidRPr="00535C21">
        <w:t xml:space="preserve">ligga vid dialogen under samrådet. </w:t>
      </w:r>
      <w:r>
        <w:t xml:space="preserve">Det avslutande </w:t>
      </w:r>
      <w:r>
        <w:softHyphen/>
      </w:r>
      <w:r w:rsidRPr="00535C21">
        <w:t>skedet kan närmast ses som en slutlig kontroll av vilka sam</w:t>
      </w:r>
      <w:r>
        <w:softHyphen/>
      </w:r>
      <w:r w:rsidRPr="00535C21">
        <w:t>råds</w:t>
      </w:r>
      <w:r>
        <w:softHyphen/>
      </w:r>
      <w:r w:rsidRPr="00535C21">
        <w:t xml:space="preserve">synpunkter som har kunnat tillgodoses </w:t>
      </w:r>
      <w:r>
        <w:t>i syfte att</w:t>
      </w:r>
      <w:r w:rsidRPr="00535C21">
        <w:t xml:space="preserve"> ge berörda intressenter en möjlighet att åter överväga om det kvarstår väsentliga anmärkningar mot förslaget innan det antas (</w:t>
      </w:r>
      <w:r>
        <w:t>se</w:t>
      </w:r>
      <w:r w:rsidRPr="00535C21">
        <w:t xml:space="preserve"> prop. 2009/10:170 del</w:t>
      </w:r>
      <w:r>
        <w:t> </w:t>
      </w:r>
      <w:r w:rsidRPr="00535C21">
        <w:t>1 s.</w:t>
      </w:r>
      <w:r>
        <w:t> </w:t>
      </w:r>
      <w:r w:rsidRPr="00535C21">
        <w:t>237).</w:t>
      </w:r>
      <w:r>
        <w:t xml:space="preserve"> Rege</w:t>
      </w:r>
      <w:r>
        <w:softHyphen/>
        <w:t>r</w:t>
      </w:r>
      <w:r>
        <w:softHyphen/>
        <w:t>ingen anser så</w:t>
      </w:r>
      <w:r>
        <w:softHyphen/>
        <w:t>ledes att utställningen i fortsättningen bör benämnas gransk</w:t>
      </w:r>
      <w:r>
        <w:softHyphen/>
        <w:t xml:space="preserve">ning. </w:t>
      </w:r>
    </w:p>
    <w:p w14:paraId="109370EC" w14:textId="77777777" w:rsidR="00DE7975" w:rsidRPr="00535C21" w:rsidRDefault="00DE7975" w:rsidP="00DE7975">
      <w:pPr>
        <w:pStyle w:val="Brdtextmedindrag"/>
      </w:pPr>
      <w:r>
        <w:t xml:space="preserve">Förslaget avser både översiktsplane- och regionplaneprocessen. </w:t>
      </w:r>
    </w:p>
    <w:p w14:paraId="035FD0E0" w14:textId="77777777" w:rsidR="00DE7975" w:rsidRPr="00535C21" w:rsidRDefault="00DE7975" w:rsidP="00DE7975">
      <w:pPr>
        <w:pStyle w:val="Rubrik5utannumrering"/>
      </w:pPr>
      <w:r>
        <w:t>Lagtext</w:t>
      </w:r>
    </w:p>
    <w:p w14:paraId="0DDCCB43" w14:textId="77777777" w:rsidR="00DE7975" w:rsidRPr="00B745CF" w:rsidRDefault="00DE7975" w:rsidP="00DE7975">
      <w:pPr>
        <w:pStyle w:val="Brdtext"/>
      </w:pPr>
      <w:r w:rsidRPr="00535C21">
        <w:t xml:space="preserve">Bestämmelserna finns i </w:t>
      </w:r>
      <w:r>
        <w:t>3</w:t>
      </w:r>
      <w:r w:rsidRPr="00535C21">
        <w:t xml:space="preserve"> kap. 12–18 </w:t>
      </w:r>
      <w:r>
        <w:t>a </w:t>
      </w:r>
      <w:r w:rsidRPr="00535C21">
        <w:t xml:space="preserve">§§ PBL. </w:t>
      </w:r>
      <w:r>
        <w:t>Vidare medför f</w:t>
      </w:r>
      <w:r w:rsidRPr="00535C21">
        <w:t xml:space="preserve">örslaget </w:t>
      </w:r>
      <w:r>
        <w:t>följdändringar i</w:t>
      </w:r>
      <w:r w:rsidRPr="00535C21">
        <w:t xml:space="preserve"> </w:t>
      </w:r>
      <w:r>
        <w:t xml:space="preserve">3 kap. 7 § </w:t>
      </w:r>
      <w:r w:rsidRPr="00535C21">
        <w:t>och 7</w:t>
      </w:r>
      <w:r>
        <w:t> </w:t>
      </w:r>
      <w:r w:rsidRPr="00535C21">
        <w:t xml:space="preserve">kap. </w:t>
      </w:r>
      <w:r w:rsidRPr="00154B6D">
        <w:t>1 och 5</w:t>
      </w:r>
      <w:r>
        <w:t> </w:t>
      </w:r>
      <w:r w:rsidRPr="00154B6D">
        <w:t>§§</w:t>
      </w:r>
      <w:r w:rsidRPr="00535C21">
        <w:t xml:space="preserve"> </w:t>
      </w:r>
      <w:r>
        <w:t>PBL</w:t>
      </w:r>
      <w:r w:rsidRPr="00535C21">
        <w:t>.</w:t>
      </w:r>
    </w:p>
    <w:p w14:paraId="6A6E916B" w14:textId="77777777" w:rsidR="00DE7975" w:rsidRDefault="00DE7975" w:rsidP="00DE7975">
      <w:pPr>
        <w:pStyle w:val="Rubrik2"/>
      </w:pPr>
      <w:bookmarkStart w:id="63" w:name="_Toc19000321"/>
      <w:bookmarkStart w:id="64" w:name="_Toc23845170"/>
      <w:r w:rsidRPr="009A61F7">
        <w:t>Förfarandet efter antagandet</w:t>
      </w:r>
      <w:bookmarkEnd w:id="63"/>
      <w:bookmarkEnd w:id="64"/>
    </w:p>
    <w:p w14:paraId="2ECDAC09" w14:textId="77777777" w:rsidR="00DE7975" w:rsidRDefault="00DE7975" w:rsidP="00DE7975">
      <w:pPr>
        <w:pStyle w:val="Brdtextram"/>
      </w:pPr>
      <w:r w:rsidRPr="00420062">
        <w:rPr>
          <w:b/>
        </w:rPr>
        <w:t>Regeringens förslag:</w:t>
      </w:r>
      <w:r>
        <w:t xml:space="preserve"> Kommunen ska senast dagen efter det att beslutet att anta översikts</w:t>
      </w:r>
      <w:r>
        <w:softHyphen/>
        <w:t>planen har tillkännagetts, skicka ett meddelande om detta och ett protokollsutdrag med beslutet till länsstyrelsen.</w:t>
      </w:r>
    </w:p>
    <w:p w14:paraId="234D99E8" w14:textId="77777777" w:rsidR="00DE7975" w:rsidRDefault="00DE7975" w:rsidP="00DE7975">
      <w:pPr>
        <w:pStyle w:val="Brdtextmedindragram"/>
      </w:pPr>
      <w:r>
        <w:t>De handlingar som kommunen ska skicka till berörda myndigheter och kommuner n</w:t>
      </w:r>
      <w:r w:rsidRPr="000E2D81">
        <w:t>är ett beslut att anta över</w:t>
      </w:r>
      <w:r>
        <w:softHyphen/>
      </w:r>
      <w:r w:rsidRPr="000E2D81">
        <w:t>siktsplanen har fått laga kraf</w:t>
      </w:r>
      <w:r>
        <w:t>t, ska skickas inom sex veckor.</w:t>
      </w:r>
    </w:p>
    <w:p w14:paraId="73161B71" w14:textId="77777777" w:rsidR="00DE7975" w:rsidRDefault="00DE7975" w:rsidP="00DE7975">
      <w:pPr>
        <w:pStyle w:val="Brdtextmedindragram"/>
      </w:pPr>
      <w:r>
        <w:t>Kommunen ska även skicka planhandlingarna till lantmäteri</w:t>
      </w:r>
      <w:r>
        <w:softHyphen/>
        <w:t>myndig</w:t>
      </w:r>
      <w:r>
        <w:softHyphen/>
        <w:t xml:space="preserve">heten, då antagandebeslutet har fått laga kraft. Regionen ska skicka planhandlingarna till den statliga lantmäterimyndigheten. </w:t>
      </w:r>
    </w:p>
    <w:p w14:paraId="3227A6CD" w14:textId="77777777" w:rsidR="00DE7975" w:rsidRPr="00A76360" w:rsidRDefault="00DE7975" w:rsidP="00DE7975">
      <w:pPr>
        <w:pStyle w:val="Brdtextmedindrag"/>
        <w:rPr>
          <w:sz w:val="8"/>
          <w:szCs w:val="8"/>
        </w:rPr>
      </w:pPr>
    </w:p>
    <w:p w14:paraId="3636DDEA" w14:textId="77777777" w:rsidR="00DE7975" w:rsidRDefault="00DE7975" w:rsidP="00DE7975">
      <w:pPr>
        <w:pStyle w:val="Brdtextmedindrag"/>
      </w:pPr>
      <w:r w:rsidRPr="0006285B">
        <w:rPr>
          <w:b/>
        </w:rPr>
        <w:t>Utredningens förslag:</w:t>
      </w:r>
      <w:r>
        <w:t xml:space="preserve"> Överensstämmer i huvudsak med regeringens. Utredningen föreslår dock inte någon fast tidsgräns för när planhand</w:t>
      </w:r>
      <w:r>
        <w:softHyphen/>
        <w:t>ling</w:t>
      </w:r>
      <w:r>
        <w:softHyphen/>
        <w:t xml:space="preserve">arna ska skickas. Utredningen föreslår inte heller någon tidsgräns för när meddelandet om att planen har antagits ska skickas </w:t>
      </w:r>
      <w:r w:rsidRPr="00AA3D83">
        <w:t>till läns</w:t>
      </w:r>
      <w:r>
        <w:softHyphen/>
      </w:r>
      <w:r w:rsidRPr="00AA3D83">
        <w:t>styrel</w:t>
      </w:r>
      <w:r>
        <w:softHyphen/>
      </w:r>
      <w:r w:rsidRPr="00AA3D83">
        <w:t>sen.</w:t>
      </w:r>
    </w:p>
    <w:p w14:paraId="71EC32DF" w14:textId="77777777" w:rsidR="00DE7975" w:rsidRDefault="00DE7975" w:rsidP="00DE7975">
      <w:pPr>
        <w:pStyle w:val="Brdtextmedindrag"/>
      </w:pPr>
      <w:r w:rsidRPr="00D5726F">
        <w:rPr>
          <w:b/>
        </w:rPr>
        <w:t>Remissinstanserna:</w:t>
      </w:r>
      <w:r w:rsidRPr="00E2620C">
        <w:t xml:space="preserve"> D</w:t>
      </w:r>
      <w:r>
        <w:t>e</w:t>
      </w:r>
      <w:r w:rsidRPr="00E2620C">
        <w:t xml:space="preserve"> remissinsta</w:t>
      </w:r>
      <w:r>
        <w:t>nser som yttrar sig över försla</w:t>
      </w:r>
      <w:r>
        <w:softHyphen/>
        <w:t>gen är i huvudsak positiva, däribland länsstyrel</w:t>
      </w:r>
      <w:r>
        <w:softHyphen/>
        <w:t>ser</w:t>
      </w:r>
      <w:r>
        <w:softHyphen/>
        <w:t xml:space="preserve">na i </w:t>
      </w:r>
      <w:r w:rsidRPr="00B652F8">
        <w:rPr>
          <w:i/>
        </w:rPr>
        <w:t>Kalmar</w:t>
      </w:r>
      <w:r>
        <w:t xml:space="preserve">, </w:t>
      </w:r>
      <w:r w:rsidRPr="00B652F8">
        <w:rPr>
          <w:i/>
        </w:rPr>
        <w:t>Krono</w:t>
      </w:r>
      <w:r>
        <w:rPr>
          <w:i/>
        </w:rPr>
        <w:softHyphen/>
      </w:r>
      <w:r w:rsidRPr="00B652F8">
        <w:rPr>
          <w:i/>
        </w:rPr>
        <w:t>bergs</w:t>
      </w:r>
      <w:r>
        <w:t xml:space="preserve">, </w:t>
      </w:r>
      <w:r w:rsidRPr="00B652F8">
        <w:rPr>
          <w:i/>
        </w:rPr>
        <w:t>Värmlands</w:t>
      </w:r>
      <w:r>
        <w:t xml:space="preserve"> respektive </w:t>
      </w:r>
      <w:r w:rsidRPr="00B652F8">
        <w:rPr>
          <w:i/>
        </w:rPr>
        <w:t>Örebro län</w:t>
      </w:r>
      <w:r>
        <w:t xml:space="preserve"> och </w:t>
      </w:r>
      <w:r w:rsidRPr="00715567">
        <w:rPr>
          <w:i/>
        </w:rPr>
        <w:t>Katrine</w:t>
      </w:r>
      <w:r>
        <w:rPr>
          <w:i/>
        </w:rPr>
        <w:softHyphen/>
      </w:r>
      <w:r w:rsidRPr="00715567">
        <w:rPr>
          <w:i/>
        </w:rPr>
        <w:t>holms</w:t>
      </w:r>
      <w:r>
        <w:t xml:space="preserve"> och </w:t>
      </w:r>
      <w:r w:rsidRPr="00715567">
        <w:rPr>
          <w:i/>
        </w:rPr>
        <w:t>Linköpings kommuner</w:t>
      </w:r>
      <w:r>
        <w:t xml:space="preserve">. </w:t>
      </w:r>
      <w:r w:rsidRPr="00715567">
        <w:rPr>
          <w:i/>
        </w:rPr>
        <w:t>Lantmäteriet</w:t>
      </w:r>
      <w:r w:rsidRPr="00715567">
        <w:t xml:space="preserve"> </w:t>
      </w:r>
      <w:r>
        <w:t>anser</w:t>
      </w:r>
      <w:r w:rsidRPr="00715567">
        <w:t xml:space="preserve"> att </w:t>
      </w:r>
      <w:r>
        <w:t>förslaget att kommunen ska skicka planhandlingar till lantmäteri</w:t>
      </w:r>
      <w:r>
        <w:softHyphen/>
        <w:t>myndig</w:t>
      </w:r>
      <w:r>
        <w:softHyphen/>
        <w:t>heten</w:t>
      </w:r>
      <w:r w:rsidRPr="00715567">
        <w:t xml:space="preserve"> skulle kunna bidra till bättre aktualitet </w:t>
      </w:r>
      <w:r>
        <w:t xml:space="preserve">av fastighetsregistret. </w:t>
      </w:r>
      <w:r w:rsidRPr="00447189">
        <w:rPr>
          <w:i/>
        </w:rPr>
        <w:t>Statens fastighets</w:t>
      </w:r>
      <w:r>
        <w:rPr>
          <w:i/>
        </w:rPr>
        <w:softHyphen/>
      </w:r>
      <w:r w:rsidRPr="00447189">
        <w:rPr>
          <w:i/>
        </w:rPr>
        <w:t>verk</w:t>
      </w:r>
      <w:r w:rsidRPr="00715567">
        <w:t xml:space="preserve"> anser att det är bra att länsstyrelserna får informa</w:t>
      </w:r>
      <w:r>
        <w:softHyphen/>
      </w:r>
      <w:r w:rsidRPr="00715567">
        <w:t>tion om antagande och förutsätter att läns</w:t>
      </w:r>
      <w:r>
        <w:softHyphen/>
      </w:r>
      <w:r w:rsidRPr="00715567">
        <w:t>styrelserna skickar vidare till övriga berörda statliga myndigheter.</w:t>
      </w:r>
    </w:p>
    <w:p w14:paraId="0D687F30" w14:textId="77777777" w:rsidR="00DE7975" w:rsidRDefault="00DE7975" w:rsidP="00DE7975">
      <w:pPr>
        <w:pStyle w:val="Brdtextmedindrag"/>
      </w:pPr>
      <w:r w:rsidRPr="00715567">
        <w:rPr>
          <w:i/>
        </w:rPr>
        <w:t>Boverket</w:t>
      </w:r>
      <w:r w:rsidRPr="00715567">
        <w:t xml:space="preserve"> framhåller att för detaljplaner har kommunen två veckor på sig att skicka dokument som fått laga kraft</w:t>
      </w:r>
      <w:r>
        <w:t xml:space="preserve"> till berörda myndigheter</w:t>
      </w:r>
      <w:r w:rsidRPr="00715567">
        <w:t xml:space="preserve">. Boverket föreslår att </w:t>
      </w:r>
      <w:r>
        <w:t xml:space="preserve">det </w:t>
      </w:r>
      <w:r w:rsidRPr="00715567">
        <w:t xml:space="preserve">även </w:t>
      </w:r>
      <w:r>
        <w:t xml:space="preserve">ska finnas </w:t>
      </w:r>
      <w:r w:rsidRPr="00715567">
        <w:t xml:space="preserve">en bestämd tidsram </w:t>
      </w:r>
      <w:r>
        <w:t>för när översiktsplanen m.m. ska skickas efter att beslutet har fått laga kraft</w:t>
      </w:r>
      <w:r w:rsidRPr="00715567">
        <w:t>.</w:t>
      </w:r>
      <w:r>
        <w:t xml:space="preserve"> </w:t>
      </w:r>
      <w:r w:rsidRPr="00715567">
        <w:rPr>
          <w:i/>
        </w:rPr>
        <w:t>Östra Göinge kom</w:t>
      </w:r>
      <w:r>
        <w:rPr>
          <w:i/>
        </w:rPr>
        <w:softHyphen/>
      </w:r>
      <w:r w:rsidRPr="00715567">
        <w:rPr>
          <w:i/>
        </w:rPr>
        <w:t>mun</w:t>
      </w:r>
      <w:r w:rsidRPr="00715567">
        <w:t xml:space="preserve"> </w:t>
      </w:r>
      <w:r>
        <w:t>anser</w:t>
      </w:r>
      <w:r w:rsidRPr="00715567">
        <w:t xml:space="preserve"> att kommunen bör kunna skicka översikts</w:t>
      </w:r>
      <w:r>
        <w:softHyphen/>
      </w:r>
      <w:r w:rsidRPr="00715567">
        <w:t xml:space="preserve">planen och andra planhandlingar enbart </w:t>
      </w:r>
      <w:r>
        <w:t>i digital form</w:t>
      </w:r>
      <w:r w:rsidRPr="00715567">
        <w:t xml:space="preserve"> och inte i pappers</w:t>
      </w:r>
      <w:r>
        <w:softHyphen/>
      </w:r>
      <w:r w:rsidRPr="00715567">
        <w:t xml:space="preserve">form. </w:t>
      </w:r>
    </w:p>
    <w:p w14:paraId="7CE416BF" w14:textId="77777777" w:rsidR="00DE7975" w:rsidRDefault="00DE7975" w:rsidP="00DE7975">
      <w:pPr>
        <w:pStyle w:val="Rubrik4utannumrering"/>
      </w:pPr>
      <w:r>
        <w:t xml:space="preserve">Skälen för regeringens förslag </w:t>
      </w:r>
    </w:p>
    <w:p w14:paraId="55499412" w14:textId="77777777" w:rsidR="00DE7975" w:rsidRPr="00BE6290" w:rsidRDefault="00DE7975" w:rsidP="00DE7975">
      <w:pPr>
        <w:pStyle w:val="Rubrik5utannumrering"/>
        <w:spacing w:before="0"/>
      </w:pPr>
      <w:r w:rsidRPr="00BE6290">
        <w:t xml:space="preserve">Länsstyrelsen </w:t>
      </w:r>
      <w:r>
        <w:t>ska</w:t>
      </w:r>
      <w:r w:rsidRPr="00BE6290">
        <w:t xml:space="preserve"> underrättas när översiktsplanen har antagits</w:t>
      </w:r>
    </w:p>
    <w:p w14:paraId="02C26BF5" w14:textId="77777777" w:rsidR="00DE7975" w:rsidRDefault="00DE7975" w:rsidP="00DE7975">
      <w:pPr>
        <w:pStyle w:val="Brdtext"/>
      </w:pPr>
      <w:r>
        <w:t>När kommunen har antagit en detaljplan, ska kommunen skicka ett med</w:t>
      </w:r>
      <w:r>
        <w:softHyphen/>
        <w:t>delande om detta till bl.a. länsstyrelsen och lantmäterimyndigheten, be</w:t>
      </w:r>
      <w:r>
        <w:softHyphen/>
        <w:t>rörda kommuner, vissa sakägare</w:t>
      </w:r>
      <w:r w:rsidRPr="003938FC">
        <w:t xml:space="preserve"> och bostadsrättshavare, hyresgäster och bo</w:t>
      </w:r>
      <w:r>
        <w:softHyphen/>
      </w:r>
      <w:r w:rsidRPr="003938FC">
        <w:t>ende som berörs</w:t>
      </w:r>
      <w:r>
        <w:t xml:space="preserve">. </w:t>
      </w:r>
      <w:r w:rsidRPr="003938FC">
        <w:t>Meddelandet ska innehålla ett protokollsutdrag med be</w:t>
      </w:r>
      <w:r>
        <w:softHyphen/>
      </w:r>
      <w:r w:rsidRPr="003938FC">
        <w:t>slutet och upplysningar om vad den som vil</w:t>
      </w:r>
      <w:r>
        <w:t xml:space="preserve">l överklaga beslutet måste göra (5 kap. 29 § PBL). </w:t>
      </w:r>
      <w:r w:rsidRPr="003938FC">
        <w:t>Meddelandet ska skickas senast dagen efter det att just</w:t>
      </w:r>
      <w:r>
        <w:softHyphen/>
      </w:r>
      <w:r w:rsidRPr="003938FC">
        <w:t>eringen av det protokoll som innehåller beslutet har tillkänna</w:t>
      </w:r>
      <w:r>
        <w:softHyphen/>
      </w:r>
      <w:r w:rsidRPr="003938FC">
        <w:t>getts på kom</w:t>
      </w:r>
      <w:r>
        <w:softHyphen/>
      </w:r>
      <w:r w:rsidRPr="003938FC">
        <w:t>munens anslagstavla</w:t>
      </w:r>
      <w:r>
        <w:t xml:space="preserve"> (5 kap. 30 § PBL)</w:t>
      </w:r>
      <w:r w:rsidRPr="003938FC">
        <w:t>.</w:t>
      </w:r>
      <w:r>
        <w:t xml:space="preserve"> När beslutet att anta detalj</w:t>
      </w:r>
      <w:r>
        <w:softHyphen/>
        <w:t>planen har fått laga kraft ska kommunen bl.a. på planhandlingarna anteck</w:t>
      </w:r>
      <w:r>
        <w:softHyphen/>
        <w:t>na det datum då planen fick laga kraft och inom två veckor skicka planen, plan</w:t>
      </w:r>
      <w:r>
        <w:softHyphen/>
        <w:t>be</w:t>
      </w:r>
      <w:r>
        <w:softHyphen/>
        <w:t>skrivningen och fastighetsförteckningen till läns</w:t>
      </w:r>
      <w:r>
        <w:softHyphen/>
        <w:t>styrelsen och lant</w:t>
      </w:r>
      <w:r>
        <w:softHyphen/>
        <w:t xml:space="preserve">mäterimyndigheten (5 kap. 32 § PBL). </w:t>
      </w:r>
    </w:p>
    <w:p w14:paraId="77B43B51" w14:textId="77777777" w:rsidR="00DE7975" w:rsidRPr="00BE6290" w:rsidRDefault="00DE7975" w:rsidP="00DE7975">
      <w:pPr>
        <w:pStyle w:val="Brdtextmedindrag"/>
      </w:pPr>
      <w:r w:rsidRPr="00BE6290">
        <w:t xml:space="preserve">När kommunfullmäktige har antagit en översiktsplan, ska det justerade </w:t>
      </w:r>
      <w:r w:rsidRPr="00903C93">
        <w:rPr>
          <w:spacing w:val="-2"/>
        </w:rPr>
        <w:t>protokollet tillkännages på anslagstavlan på kommunens webbplats (8 kap.</w:t>
      </w:r>
      <w:r w:rsidRPr="00BE6290">
        <w:t xml:space="preserve"> 9</w:t>
      </w:r>
      <w:r>
        <w:t xml:space="preserve"> och </w:t>
      </w:r>
      <w:r w:rsidRPr="00BE6290">
        <w:t>10</w:t>
      </w:r>
      <w:r>
        <w:t> </w:t>
      </w:r>
      <w:r w:rsidRPr="00BE6290">
        <w:t>§§ kommunallagen</w:t>
      </w:r>
      <w:r>
        <w:t xml:space="preserve"> [2017:725]</w:t>
      </w:r>
      <w:r w:rsidRPr="00BE6290">
        <w:t xml:space="preserve">). Det finns </w:t>
      </w:r>
      <w:r>
        <w:t xml:space="preserve">i gällande rätt </w:t>
      </w:r>
      <w:r w:rsidRPr="00BE6290">
        <w:t xml:space="preserve">inget krav </w:t>
      </w:r>
      <w:r>
        <w:t xml:space="preserve">på att kommunen ska meddela berörda aktörer </w:t>
      </w:r>
      <w:r w:rsidRPr="00BE6290">
        <w:t>som motsvarar det som gäller när en detaljplan har antagits. Den som vill över</w:t>
      </w:r>
      <w:r>
        <w:softHyphen/>
      </w:r>
      <w:r w:rsidRPr="00BE6290">
        <w:t>klaga kommun</w:t>
      </w:r>
      <w:r>
        <w:softHyphen/>
      </w:r>
      <w:r w:rsidRPr="00BE6290">
        <w:t xml:space="preserve">fullmäktiges beslut </w:t>
      </w:r>
      <w:r>
        <w:t xml:space="preserve">att anta eller ändra </w:t>
      </w:r>
      <w:r w:rsidRPr="00BE6290">
        <w:t xml:space="preserve">en översiktsplan får själv bevaka </w:t>
      </w:r>
      <w:r>
        <w:t>när ett sådant beslut fattas</w:t>
      </w:r>
      <w:r w:rsidRPr="00BE6290">
        <w:t>. Kravet på att kommunen ska underrätta bl.a. Boverket, länsstyrelsen och berörda kom</w:t>
      </w:r>
      <w:r>
        <w:softHyphen/>
      </w:r>
      <w:r w:rsidRPr="00BE6290">
        <w:t>muner gäller i stället när beslutet har fått laga kraft.</w:t>
      </w:r>
      <w:r>
        <w:t xml:space="preserve"> Att fullmäktiges </w:t>
      </w:r>
      <w:r w:rsidRPr="008B3003">
        <w:t>beslut om översiktsplan</w:t>
      </w:r>
      <w:r>
        <w:t xml:space="preserve"> f</w:t>
      </w:r>
      <w:r w:rsidRPr="008B3003">
        <w:t>år överklagas i den ordning som gäller för laglig</w:t>
      </w:r>
      <w:r>
        <w:softHyphen/>
      </w:r>
      <w:r w:rsidRPr="008B3003">
        <w:t>hets</w:t>
      </w:r>
      <w:r>
        <w:softHyphen/>
      </w:r>
      <w:r w:rsidRPr="008B3003">
        <w:t>prövning enligt 13</w:t>
      </w:r>
      <w:r>
        <w:t> </w:t>
      </w:r>
      <w:r w:rsidRPr="008B3003">
        <w:t>kap. kommunal</w:t>
      </w:r>
      <w:r>
        <w:softHyphen/>
      </w:r>
      <w:r w:rsidRPr="008B3003">
        <w:t>lagen</w:t>
      </w:r>
      <w:r>
        <w:t xml:space="preserve"> framgår av 13 kap. 1 § PBL. </w:t>
      </w:r>
    </w:p>
    <w:p w14:paraId="58547DCD" w14:textId="6D4CF0B6" w:rsidR="00DE7975" w:rsidRDefault="00DE7975" w:rsidP="00DE7975">
      <w:pPr>
        <w:pStyle w:val="Brdtextmedindrag"/>
      </w:pPr>
      <w:r w:rsidRPr="00BE6290">
        <w:t xml:space="preserve">Översiktsplanen är inte bindande och det finns </w:t>
      </w:r>
      <w:r>
        <w:t>således</w:t>
      </w:r>
      <w:r w:rsidRPr="00BE6290">
        <w:t xml:space="preserve"> ingen risk för att någon enskild drabbas av rättsförluster på grund av att </w:t>
      </w:r>
      <w:r>
        <w:t xml:space="preserve">denne </w:t>
      </w:r>
      <w:r w:rsidRPr="00BE6290">
        <w:t xml:space="preserve">inte hinner överklaga kommunens beslut i tid. </w:t>
      </w:r>
      <w:r>
        <w:t xml:space="preserve">Enligt utredningens bedömning finns </w:t>
      </w:r>
      <w:r w:rsidR="007262B7">
        <w:t xml:space="preserve">det därför </w:t>
      </w:r>
      <w:r>
        <w:t>inte</w:t>
      </w:r>
      <w:r w:rsidRPr="00BE6290">
        <w:t xml:space="preserve"> någon anledning att ställa krav på att kommunen ska underrätta dem som yttrat sig över planen</w:t>
      </w:r>
      <w:r>
        <w:t xml:space="preserve"> av det skälet</w:t>
      </w:r>
      <w:r w:rsidRPr="00BE6290">
        <w:t xml:space="preserve">. </w:t>
      </w:r>
    </w:p>
    <w:p w14:paraId="3C6AF71E" w14:textId="364723B3" w:rsidR="00DE7975" w:rsidRPr="00BE6290" w:rsidRDefault="00DE7975" w:rsidP="00DE7975">
      <w:pPr>
        <w:pStyle w:val="Brdtextmedindrag"/>
      </w:pPr>
      <w:r>
        <w:t xml:space="preserve">Enligt utredningens erfarenhet </w:t>
      </w:r>
      <w:r w:rsidRPr="00BE6290">
        <w:t xml:space="preserve">kan det emellertid ta lång tid innan ett överklagat beslut om att anta en översiktsplan </w:t>
      </w:r>
      <w:r>
        <w:t>får laga kraft</w:t>
      </w:r>
      <w:r w:rsidRPr="00BE6290">
        <w:t>. Under denna tid kan de statliga myndigheterna sakna kunskap om att planen har antagits. Ett beslut att anta eller ändra översiktsplanen gäller först sedan beslutet har fått laga kraft (3 kap. 21 § PBL), men den gällande översikts</w:t>
      </w:r>
      <w:r>
        <w:softHyphen/>
      </w:r>
      <w:r w:rsidRPr="00BE6290">
        <w:t xml:space="preserve">planens vägledande funktion </w:t>
      </w:r>
      <w:r>
        <w:t>anses ändå vara</w:t>
      </w:r>
      <w:r w:rsidRPr="00BE6290">
        <w:t xml:space="preserve"> mindre om kommunen har antagit en ny plan. </w:t>
      </w:r>
      <w:r>
        <w:t xml:space="preserve">Det framgår av </w:t>
      </w:r>
      <w:r w:rsidRPr="00BE6290">
        <w:t xml:space="preserve">Mark- och miljööverdomstolens dom den 15 februari 2017 i mål nr P </w:t>
      </w:r>
      <w:r w:rsidRPr="00BE6290">
        <w:rPr>
          <w:noProof/>
        </w:rPr>
        <w:t>6572-16</w:t>
      </w:r>
      <w:r>
        <w:t xml:space="preserve">. I det målet </w:t>
      </w:r>
      <w:r w:rsidRPr="00BE6290">
        <w:t xml:space="preserve">tillmätte </w:t>
      </w:r>
      <w:r>
        <w:t xml:space="preserve">domstolen </w:t>
      </w:r>
      <w:r w:rsidRPr="00BE6290">
        <w:t>en antagen översiktsplan betydelse, trots att beslutet inte hade fått laga kraft.</w:t>
      </w:r>
    </w:p>
    <w:p w14:paraId="6E9704F9" w14:textId="3EDF4431" w:rsidR="00DE7975" w:rsidRDefault="00DE7975" w:rsidP="00DE7975">
      <w:pPr>
        <w:pStyle w:val="Brdtextmedindrag"/>
      </w:pPr>
      <w:r w:rsidRPr="00BE6290">
        <w:t>Översiktsplanen har stor betydelse för dialogen mellan staten och kom</w:t>
      </w:r>
      <w:r>
        <w:softHyphen/>
      </w:r>
      <w:r w:rsidRPr="00BE6290">
        <w:t xml:space="preserve">munen om fysisk planering. Mot den bakgrunden </w:t>
      </w:r>
      <w:r>
        <w:t xml:space="preserve">anser regeringen, i likhet med utredningen, att </w:t>
      </w:r>
      <w:r w:rsidRPr="00BE6290">
        <w:t xml:space="preserve">kommunen </w:t>
      </w:r>
      <w:r>
        <w:t xml:space="preserve">bör </w:t>
      </w:r>
      <w:r w:rsidRPr="00BE6290">
        <w:t>vara skyldig att skicka ett med</w:t>
      </w:r>
      <w:r>
        <w:softHyphen/>
      </w:r>
      <w:r w:rsidRPr="00BE6290">
        <w:t xml:space="preserve">delande till länsstyrelsen om att översiktsplanen har antagits. </w:t>
      </w:r>
      <w:r>
        <w:t>I linje med vad som gäller enligt 7 kap. 10 § PBL – när ett landsting (region) har antagit en region</w:t>
      </w:r>
      <w:r>
        <w:softHyphen/>
        <w:t>plan – anser regeringen att k</w:t>
      </w:r>
      <w:r w:rsidRPr="00B652F8">
        <w:t>ommu</w:t>
      </w:r>
      <w:r>
        <w:softHyphen/>
      </w:r>
      <w:r w:rsidRPr="00B652F8">
        <w:t>nen senast dagen efter att beslutet om att anta översiktsplanen har till</w:t>
      </w:r>
      <w:r>
        <w:softHyphen/>
      </w:r>
      <w:r w:rsidRPr="00B652F8">
        <w:t>känna</w:t>
      </w:r>
      <w:r>
        <w:softHyphen/>
      </w:r>
      <w:r>
        <w:softHyphen/>
      </w:r>
      <w:r w:rsidRPr="00B652F8">
        <w:t xml:space="preserve">getts </w:t>
      </w:r>
      <w:r>
        <w:t xml:space="preserve">ska </w:t>
      </w:r>
      <w:r w:rsidRPr="00B652F8">
        <w:t>skicka ett meddelande om detta och ett protokollsutdrag med beslutet till länsstyrel</w:t>
      </w:r>
      <w:r>
        <w:softHyphen/>
      </w:r>
      <w:r w:rsidRPr="00B652F8">
        <w:t>sen.</w:t>
      </w:r>
      <w:r>
        <w:t xml:space="preserve"> </w:t>
      </w:r>
    </w:p>
    <w:p w14:paraId="32A6C4CF" w14:textId="77777777" w:rsidR="00DE7975" w:rsidRPr="00BE6290" w:rsidRDefault="00DE7975" w:rsidP="00DE7975">
      <w:pPr>
        <w:pStyle w:val="Brdtextmedindrag"/>
      </w:pPr>
      <w:r w:rsidRPr="00027E3E">
        <w:rPr>
          <w:i/>
        </w:rPr>
        <w:t>Statens fastighetsverk</w:t>
      </w:r>
      <w:r w:rsidRPr="00715567">
        <w:t xml:space="preserve"> </w:t>
      </w:r>
      <w:r>
        <w:t>anser</w:t>
      </w:r>
      <w:r w:rsidRPr="00715567">
        <w:t xml:space="preserve"> </w:t>
      </w:r>
      <w:r>
        <w:t xml:space="preserve">i sitt remissvar </w:t>
      </w:r>
      <w:r w:rsidRPr="00715567">
        <w:t xml:space="preserve">att länsstyrelserna </w:t>
      </w:r>
      <w:r>
        <w:t>bör under</w:t>
      </w:r>
      <w:r>
        <w:softHyphen/>
        <w:t>rätta</w:t>
      </w:r>
      <w:r w:rsidRPr="00715567">
        <w:t xml:space="preserve"> berörda statliga myndigheter.</w:t>
      </w:r>
      <w:r>
        <w:t xml:space="preserve"> Som utredningen framhåller an</w:t>
      </w:r>
      <w:r>
        <w:softHyphen/>
        <w:t>kommer det på l</w:t>
      </w:r>
      <w:r w:rsidRPr="00BE6290">
        <w:t xml:space="preserve">änsstyrelsen </w:t>
      </w:r>
      <w:r>
        <w:t xml:space="preserve">att </w:t>
      </w:r>
      <w:r w:rsidRPr="00BE6290">
        <w:t>bedöma om andra statliga myndigheter bör under</w:t>
      </w:r>
      <w:r>
        <w:softHyphen/>
      </w:r>
      <w:r w:rsidRPr="00BE6290">
        <w:t>rättas, om de har haft synpunkter på planförslaget eller om de särskilt berörs av beslutet (</w:t>
      </w:r>
      <w:r>
        <w:t>se</w:t>
      </w:r>
      <w:r w:rsidRPr="00BE6290">
        <w:t xml:space="preserve"> 2 kap. 4 § </w:t>
      </w:r>
      <w:r>
        <w:t xml:space="preserve">plan- och byggförordningen [2011:338], förkortad </w:t>
      </w:r>
      <w:r w:rsidRPr="00BE6290">
        <w:t>PBF).</w:t>
      </w:r>
    </w:p>
    <w:p w14:paraId="42D918E2" w14:textId="77777777" w:rsidR="00DE7975" w:rsidRDefault="00DE7975" w:rsidP="00DE7975">
      <w:pPr>
        <w:pStyle w:val="Rubrik5utannumrering"/>
      </w:pPr>
      <w:r>
        <w:t>Kommunen ska skicka handlingarna inom sex veckor efter det att beslutet har fått laga kraft</w:t>
      </w:r>
    </w:p>
    <w:p w14:paraId="1D9C6E38" w14:textId="1647EE8F" w:rsidR="00DE7975" w:rsidRDefault="00DE7975" w:rsidP="00DE7975">
      <w:pPr>
        <w:pStyle w:val="Brdtext"/>
      </w:pPr>
      <w:r>
        <w:t>När ett beslut att anta eller ändra översiktsplanen har fått laga kraft, ska kommunen, enligt nuvarande 3 kap. 22 § PBL, skicka följande hand</w:t>
      </w:r>
      <w:r>
        <w:softHyphen/>
        <w:t>lingar till Bo</w:t>
      </w:r>
      <w:r>
        <w:softHyphen/>
        <w:t>verket, länsstyrelsen, landstinget och de kommuner som berörs:</w:t>
      </w:r>
    </w:p>
    <w:p w14:paraId="153D2533" w14:textId="77777777" w:rsidR="00DE7975" w:rsidRDefault="00DE7975" w:rsidP="00DE7975">
      <w:pPr>
        <w:pStyle w:val="Numreradlista"/>
      </w:pPr>
      <w:r>
        <w:t>översiktsplanen,</w:t>
      </w:r>
    </w:p>
    <w:p w14:paraId="65C8DA9C" w14:textId="77777777" w:rsidR="00DE7975" w:rsidRDefault="00DE7975" w:rsidP="00DE7975">
      <w:pPr>
        <w:pStyle w:val="Numreradlista"/>
      </w:pPr>
      <w:r>
        <w:t xml:space="preserve">samrådsredogörelsen, där kommunen </w:t>
      </w:r>
      <w:r w:rsidRPr="00801EF5">
        <w:t>redovisa</w:t>
      </w:r>
      <w:r>
        <w:t>r</w:t>
      </w:r>
      <w:r w:rsidRPr="00801EF5">
        <w:t xml:space="preserve"> resultatet av sam</w:t>
      </w:r>
      <w:r>
        <w:softHyphen/>
      </w:r>
      <w:r w:rsidRPr="00801EF5">
        <w:t xml:space="preserve">rådet </w:t>
      </w:r>
      <w:r>
        <w:t xml:space="preserve">och </w:t>
      </w:r>
      <w:r w:rsidRPr="00801EF5">
        <w:t>de förslag som framförda synpunkter har gett anledning till</w:t>
      </w:r>
      <w:r>
        <w:t>,</w:t>
      </w:r>
    </w:p>
    <w:p w14:paraId="65777EA4" w14:textId="77777777" w:rsidR="00DE7975" w:rsidRDefault="00DE7975" w:rsidP="00DE7975">
      <w:pPr>
        <w:pStyle w:val="Numreradlista"/>
      </w:pPr>
      <w:r>
        <w:t xml:space="preserve">länsstyrelsens granskningsyttrande, </w:t>
      </w:r>
    </w:p>
    <w:p w14:paraId="34424FF7" w14:textId="77777777" w:rsidR="00DE7975" w:rsidRDefault="00DE7975" w:rsidP="00DE7975">
      <w:pPr>
        <w:pStyle w:val="Numreradlista"/>
      </w:pPr>
      <w:r w:rsidRPr="00801EF5">
        <w:rPr>
          <w:spacing w:val="-2"/>
        </w:rPr>
        <w:t>det särskilda utlåtandet, där kommunen efter utställningstiden samman</w:t>
      </w:r>
      <w:r>
        <w:rPr>
          <w:spacing w:val="-2"/>
        </w:rPr>
        <w:softHyphen/>
      </w:r>
      <w:r>
        <w:t>ställer</w:t>
      </w:r>
      <w:r w:rsidRPr="00801EF5">
        <w:t xml:space="preserve"> de synpunkter som kommit fram och redovisa</w:t>
      </w:r>
      <w:r>
        <w:t>r</w:t>
      </w:r>
      <w:r w:rsidRPr="00801EF5">
        <w:t xml:space="preserve"> de förslag som syn</w:t>
      </w:r>
      <w:r>
        <w:softHyphen/>
      </w:r>
      <w:r w:rsidRPr="00801EF5">
        <w:t>punkterna gett anledning till</w:t>
      </w:r>
      <w:r>
        <w:t>, och</w:t>
      </w:r>
    </w:p>
    <w:p w14:paraId="6F029044" w14:textId="77777777" w:rsidR="00DE7975" w:rsidRDefault="00DE7975" w:rsidP="00DE7975">
      <w:pPr>
        <w:pStyle w:val="Numreradlista"/>
      </w:pPr>
      <w:r>
        <w:t>ett protokollsutdrag med beslutet.</w:t>
      </w:r>
    </w:p>
    <w:p w14:paraId="5065833A" w14:textId="77777777" w:rsidR="00DE7975" w:rsidRDefault="00DE7975" w:rsidP="00DE7975">
      <w:pPr>
        <w:pStyle w:val="Brdtextefternumreradlista"/>
      </w:pPr>
      <w:r>
        <w:t xml:space="preserve">Som </w:t>
      </w:r>
      <w:r w:rsidRPr="005F72F3">
        <w:rPr>
          <w:i/>
        </w:rPr>
        <w:t>Boverket</w:t>
      </w:r>
      <w:r>
        <w:t xml:space="preserve"> framhåller, finns ett krav på att </w:t>
      </w:r>
      <w:r w:rsidRPr="00801EF5">
        <w:t xml:space="preserve">kommunen </w:t>
      </w:r>
      <w:r>
        <w:t xml:space="preserve">inom </w:t>
      </w:r>
      <w:r w:rsidRPr="00903C93">
        <w:t>två veckor</w:t>
      </w:r>
      <w:r w:rsidRPr="00801EF5">
        <w:t xml:space="preserve"> </w:t>
      </w:r>
      <w:r>
        <w:t>efter ett beslut att anta en detaljplan har fått laga kraft ska skicka vissa</w:t>
      </w:r>
      <w:r w:rsidRPr="00801EF5">
        <w:t xml:space="preserve"> dokument till </w:t>
      </w:r>
      <w:r>
        <w:t xml:space="preserve">de </w:t>
      </w:r>
      <w:r w:rsidRPr="00801EF5">
        <w:t>myndigheter</w:t>
      </w:r>
      <w:r>
        <w:t xml:space="preserve"> som berörs (5 kap</w:t>
      </w:r>
      <w:r w:rsidRPr="00801EF5">
        <w:t xml:space="preserve">. </w:t>
      </w:r>
      <w:r>
        <w:t xml:space="preserve">32 § PBL). När det gäller beslut att anta eller ändra en översiktsplan gäller i stället att kommunen </w:t>
      </w:r>
      <w:r w:rsidRPr="00903C93">
        <w:t>utan dröjs</w:t>
      </w:r>
      <w:r w:rsidRPr="00903C93">
        <w:softHyphen/>
        <w:t>mål</w:t>
      </w:r>
      <w:r w:rsidRPr="005F72F3">
        <w:rPr>
          <w:i/>
        </w:rPr>
        <w:t xml:space="preserve"> </w:t>
      </w:r>
      <w:r>
        <w:t>ska skicka ovan nämnda handlingar till berörda myndig</w:t>
      </w:r>
      <w:r>
        <w:softHyphen/>
        <w:t>heter. Boverket har föreslagit att det ska finnas en bestämd tidsram för när kom</w:t>
      </w:r>
      <w:r>
        <w:softHyphen/>
        <w:t>mu</w:t>
      </w:r>
      <w:r>
        <w:softHyphen/>
        <w:t xml:space="preserve">nen senast ska skicka handlingarna. </w:t>
      </w:r>
    </w:p>
    <w:p w14:paraId="61683218" w14:textId="668A167C" w:rsidR="00DE7975" w:rsidRDefault="00DE7975" w:rsidP="00DE7975">
      <w:pPr>
        <w:pStyle w:val="Brdtextmedindrag"/>
      </w:pPr>
      <w:r>
        <w:t xml:space="preserve">Regeringen anser att kommunen ska skicka handlingarna till berörda myndigheter senast sex veckor efter det att beslutet har fått laga kraft. Att tiden </w:t>
      </w:r>
      <w:r w:rsidR="001F30C5">
        <w:t xml:space="preserve">för en översiktsplan </w:t>
      </w:r>
      <w:r>
        <w:t>bör vara längre från tidpunkten för laga kraft än för en detaljplan beror på att kommunen ofta behöver anlita ett tryckeri för att mång</w:t>
      </w:r>
      <w:r>
        <w:softHyphen/>
        <w:t xml:space="preserve">faldiga den antagna översiktsplanen. </w:t>
      </w:r>
    </w:p>
    <w:p w14:paraId="75569D61" w14:textId="77777777" w:rsidR="00DE7975" w:rsidRDefault="00DE7975" w:rsidP="00DE7975">
      <w:pPr>
        <w:pStyle w:val="Brdtextmedindrag"/>
      </w:pPr>
      <w:r w:rsidRPr="00E45FC8">
        <w:t>Förutsättningarna för att kommunen ska kunna skicka över</w:t>
      </w:r>
      <w:r w:rsidRPr="00E45FC8">
        <w:softHyphen/>
        <w:t>sikts</w:t>
      </w:r>
      <w:r w:rsidRPr="00E45FC8">
        <w:softHyphen/>
      </w:r>
      <w:r w:rsidRPr="00E45FC8">
        <w:softHyphen/>
        <w:t xml:space="preserve">planen och andra planhandlingar enbart i digital form till myndigheter m.fl., som </w:t>
      </w:r>
      <w:r w:rsidRPr="00E45FC8">
        <w:rPr>
          <w:i/>
        </w:rPr>
        <w:t>Östra Göinge kommun</w:t>
      </w:r>
      <w:r w:rsidRPr="00E45FC8">
        <w:t xml:space="preserve"> önskar, berörs under avsnitt 7.8.1. </w:t>
      </w:r>
    </w:p>
    <w:p w14:paraId="16E08A34" w14:textId="77777777" w:rsidR="00DE7975" w:rsidRPr="009E00A6" w:rsidRDefault="00DE7975" w:rsidP="00DE7975">
      <w:pPr>
        <w:pStyle w:val="Rubrik5utannumrering"/>
      </w:pPr>
      <w:r>
        <w:t>När</w:t>
      </w:r>
      <w:r w:rsidRPr="009E00A6">
        <w:t xml:space="preserve"> </w:t>
      </w:r>
      <w:r>
        <w:t xml:space="preserve">ett </w:t>
      </w:r>
      <w:r w:rsidRPr="009E00A6">
        <w:t>antagandebeslut</w:t>
      </w:r>
      <w:r>
        <w:t xml:space="preserve"> har</w:t>
      </w:r>
      <w:r w:rsidRPr="009E00A6">
        <w:t xml:space="preserve"> fått laga kraft ska planhandlingar</w:t>
      </w:r>
      <w:r>
        <w:t>na</w:t>
      </w:r>
      <w:r w:rsidRPr="009E00A6">
        <w:t xml:space="preserve"> </w:t>
      </w:r>
      <w:r>
        <w:t xml:space="preserve">även </w:t>
      </w:r>
      <w:r w:rsidRPr="009E00A6">
        <w:t>skickas till lantmäterimyndigheten</w:t>
      </w:r>
    </w:p>
    <w:p w14:paraId="3F229906" w14:textId="77777777" w:rsidR="00DE7975" w:rsidRDefault="00DE7975" w:rsidP="00DE7975">
      <w:pPr>
        <w:pStyle w:val="Brdtext"/>
      </w:pPr>
      <w:r>
        <w:t>Fastighetsregistret innehåller uppgifter om hur marken i landet är indelad i fastigheter och om vem som äger respektive fastighet. Registret inne</w:t>
      </w:r>
      <w:r>
        <w:softHyphen/>
        <w:t>håller även information om bl.a. adresser, byggnader och fastighets</w:t>
      </w:r>
      <w:r>
        <w:softHyphen/>
        <w:t>taxe</w:t>
      </w:r>
      <w:r>
        <w:softHyphen/>
        <w:t>ring.</w:t>
      </w:r>
      <w:r w:rsidRPr="005056A0">
        <w:t xml:space="preserve"> </w:t>
      </w:r>
      <w:r>
        <w:t xml:space="preserve">I registret finns även uppgifter om planer och vissa beslut enligt PBL. </w:t>
      </w:r>
      <w:r w:rsidRPr="009E00A6">
        <w:t xml:space="preserve">Att </w:t>
      </w:r>
      <w:r>
        <w:t>en översiktsplan</w:t>
      </w:r>
      <w:r w:rsidRPr="009E00A6">
        <w:t xml:space="preserve"> ska registreras i registret framgår av 27</w:t>
      </w:r>
      <w:r>
        <w:t> </w:t>
      </w:r>
      <w:r w:rsidRPr="009E00A6">
        <w:t>§ förord</w:t>
      </w:r>
      <w:r>
        <w:softHyphen/>
      </w:r>
      <w:r w:rsidRPr="009E00A6">
        <w:t>ning</w:t>
      </w:r>
      <w:r>
        <w:softHyphen/>
      </w:r>
      <w:r w:rsidRPr="009E00A6">
        <w:t>en (2000:308) om fastighetsregister.</w:t>
      </w:r>
      <w:r>
        <w:t xml:space="preserve"> Det är den statliga lantmäteri</w:t>
      </w:r>
      <w:r>
        <w:softHyphen/>
        <w:t>myndig</w:t>
      </w:r>
      <w:r>
        <w:softHyphen/>
        <w:t xml:space="preserve">heten, </w:t>
      </w:r>
      <w:r w:rsidRPr="00024C61">
        <w:t>Lantmäteriet</w:t>
      </w:r>
      <w:r>
        <w:t>, som</w:t>
      </w:r>
      <w:r w:rsidRPr="00024C61">
        <w:t xml:space="preserve"> ansvarar för </w:t>
      </w:r>
      <w:r>
        <w:t xml:space="preserve">den övergripande </w:t>
      </w:r>
      <w:r w:rsidRPr="00024C61">
        <w:t>drift</w:t>
      </w:r>
      <w:r>
        <w:t>en</w:t>
      </w:r>
      <w:r w:rsidRPr="00024C61">
        <w:t xml:space="preserve"> och för</w:t>
      </w:r>
      <w:r>
        <w:softHyphen/>
      </w:r>
      <w:r w:rsidRPr="00024C61">
        <w:t>valt</w:t>
      </w:r>
      <w:r>
        <w:softHyphen/>
      </w:r>
      <w:r w:rsidRPr="00024C61">
        <w:t>ning</w:t>
      </w:r>
      <w:r>
        <w:t>en</w:t>
      </w:r>
      <w:r w:rsidRPr="00024C61">
        <w:t xml:space="preserve"> av fastig</w:t>
      </w:r>
      <w:r>
        <w:softHyphen/>
      </w:r>
      <w:r w:rsidRPr="00024C61">
        <w:t>hetsregistret.</w:t>
      </w:r>
    </w:p>
    <w:p w14:paraId="2D55547F" w14:textId="77777777" w:rsidR="00DE7975" w:rsidRPr="009E00A6" w:rsidRDefault="00DE7975" w:rsidP="00DE7975">
      <w:pPr>
        <w:pStyle w:val="Brdtextmedindrag"/>
      </w:pPr>
      <w:r>
        <w:t>Utredningen har</w:t>
      </w:r>
      <w:r w:rsidRPr="009E00A6">
        <w:t xml:space="preserve"> konstaterat att det finns brister i registreringen av antag</w:t>
      </w:r>
      <w:r>
        <w:softHyphen/>
      </w:r>
      <w:r w:rsidRPr="009E00A6">
        <w:t xml:space="preserve">na översiktsplaner i fastighetsregistret. Det innebär bl.a. att det är svårt att få en samlad bild av hur många översiktsplaner och ändringar av dessa som finns i landet. </w:t>
      </w:r>
    </w:p>
    <w:p w14:paraId="3D975365" w14:textId="77777777" w:rsidR="00DE7975" w:rsidRPr="009E00A6" w:rsidRDefault="00DE7975" w:rsidP="00DE7975">
      <w:pPr>
        <w:pStyle w:val="Brdtextmedindrag"/>
      </w:pPr>
      <w:r w:rsidRPr="009E00A6">
        <w:t>Det är lantmäteri</w:t>
      </w:r>
      <w:r w:rsidRPr="009E00A6">
        <w:softHyphen/>
        <w:t>myndig</w:t>
      </w:r>
      <w:r w:rsidRPr="009E00A6">
        <w:softHyphen/>
        <w:t>heten som handlägger ärenden om att föra in eller ta bort ärenden ur fastighetsregistret (</w:t>
      </w:r>
      <w:r>
        <w:t xml:space="preserve">se </w:t>
      </w:r>
      <w:r w:rsidRPr="009E00A6">
        <w:t>19</w:t>
      </w:r>
      <w:r>
        <w:t> </w:t>
      </w:r>
      <w:r w:rsidRPr="009E00A6">
        <w:t>kap. 6</w:t>
      </w:r>
      <w:r>
        <w:t> </w:t>
      </w:r>
      <w:r w:rsidRPr="009E00A6">
        <w:t>§ fastighets</w:t>
      </w:r>
      <w:r>
        <w:softHyphen/>
      </w:r>
      <w:r w:rsidRPr="009E00A6">
        <w:t>bild</w:t>
      </w:r>
      <w:r>
        <w:softHyphen/>
      </w:r>
      <w:r w:rsidRPr="009E00A6">
        <w:t>nings</w:t>
      </w:r>
      <w:r>
        <w:softHyphen/>
      </w:r>
      <w:r>
        <w:softHyphen/>
      </w:r>
      <w:r w:rsidRPr="009E00A6">
        <w:t xml:space="preserve">lagen [1970:988]). Om </w:t>
      </w:r>
      <w:r>
        <w:t xml:space="preserve">kommunen har fått överta </w:t>
      </w:r>
      <w:r w:rsidRPr="009E00A6">
        <w:t>lantmäteri</w:t>
      </w:r>
      <w:r>
        <w:softHyphen/>
        <w:t>verk</w:t>
      </w:r>
      <w:r>
        <w:softHyphen/>
        <w:t>sam</w:t>
      </w:r>
      <w:r>
        <w:softHyphen/>
        <w:t>heten</w:t>
      </w:r>
      <w:r w:rsidRPr="009E00A6">
        <w:t xml:space="preserve"> </w:t>
      </w:r>
      <w:r>
        <w:t xml:space="preserve">från staten enligt lagen </w:t>
      </w:r>
      <w:r w:rsidRPr="00FC4BF2">
        <w:t>(1995:1393) om kommunal lantmäteri</w:t>
      </w:r>
      <w:r>
        <w:softHyphen/>
      </w:r>
      <w:r w:rsidRPr="00FC4BF2">
        <w:t>myndig</w:t>
      </w:r>
      <w:r>
        <w:softHyphen/>
      </w:r>
      <w:r w:rsidRPr="00FC4BF2">
        <w:t>het</w:t>
      </w:r>
      <w:r w:rsidRPr="009E00A6">
        <w:t xml:space="preserve">, är det alltså kommunen som ska </w:t>
      </w:r>
      <w:r>
        <w:t>föra in</w:t>
      </w:r>
      <w:r w:rsidRPr="009E00A6">
        <w:t xml:space="preserve"> planen i registret. </w:t>
      </w:r>
      <w:r>
        <w:t>För när</w:t>
      </w:r>
      <w:r>
        <w:softHyphen/>
        <w:t>var</w:t>
      </w:r>
      <w:r>
        <w:softHyphen/>
        <w:t>ande har kommunala lantmäterimyndigheter inrättats i 39 av landets 290 kommu</w:t>
      </w:r>
      <w:r>
        <w:softHyphen/>
        <w:t xml:space="preserve">ner. </w:t>
      </w:r>
    </w:p>
    <w:p w14:paraId="71671990" w14:textId="77777777" w:rsidR="00DE7975" w:rsidRPr="009E00A6" w:rsidRDefault="00DE7975" w:rsidP="00DE7975">
      <w:pPr>
        <w:pStyle w:val="Brdtextmedindrag"/>
      </w:pPr>
      <w:r w:rsidRPr="009E00A6">
        <w:t>När ett beslut om att anta eller ändra en översiktsplan har fått laga kraft, ska kommunen</w:t>
      </w:r>
      <w:r>
        <w:t>, som tidigare</w:t>
      </w:r>
      <w:r w:rsidRPr="0020536A">
        <w:t xml:space="preserve"> </w:t>
      </w:r>
      <w:r>
        <w:t>nämnts,</w:t>
      </w:r>
      <w:r w:rsidRPr="009E00A6">
        <w:t xml:space="preserve"> skicka planhandlingarna till Bover</w:t>
      </w:r>
      <w:r>
        <w:softHyphen/>
      </w:r>
      <w:r w:rsidRPr="009E00A6">
        <w:t>ket, länsstyrelsen m.fl. (</w:t>
      </w:r>
      <w:r>
        <w:t>se</w:t>
      </w:r>
      <w:r w:rsidRPr="009E00A6">
        <w:t xml:space="preserve"> 3</w:t>
      </w:r>
      <w:r>
        <w:t> </w:t>
      </w:r>
      <w:r w:rsidRPr="009E00A6">
        <w:t>kap. 22</w:t>
      </w:r>
      <w:r>
        <w:t> </w:t>
      </w:r>
      <w:r w:rsidRPr="009E00A6">
        <w:t>§ PBL). Däremot är det länsstyrelsen som enligt gällande regler ska underrätta lantmäterimyndigheten om kom</w:t>
      </w:r>
      <w:r>
        <w:softHyphen/>
      </w:r>
      <w:r w:rsidRPr="009E00A6">
        <w:t>munens beslut att anta eller ändra en översiktsplan (</w:t>
      </w:r>
      <w:r>
        <w:t>se</w:t>
      </w:r>
      <w:r w:rsidRPr="009E00A6">
        <w:t xml:space="preserve"> </w:t>
      </w:r>
      <w:r>
        <w:t xml:space="preserve">nuvarande </w:t>
      </w:r>
      <w:r w:rsidRPr="009E00A6">
        <w:t>2</w:t>
      </w:r>
      <w:r>
        <w:t> </w:t>
      </w:r>
      <w:r w:rsidRPr="009E00A6">
        <w:t>kap. 4</w:t>
      </w:r>
      <w:r>
        <w:t> </w:t>
      </w:r>
      <w:r w:rsidRPr="009E00A6">
        <w:t xml:space="preserve">§ PBF). </w:t>
      </w:r>
      <w:r>
        <w:t>Den nuvarande ord</w:t>
      </w:r>
      <w:r>
        <w:softHyphen/>
        <w:t>ningen innebär alltså att länsstyrelsen ska skicka tillbaka översiktsplanen till kommunen för att översikts</w:t>
      </w:r>
      <w:r>
        <w:softHyphen/>
        <w:t>planen ska registreras i fastighetsregistret, i de fall där kommunen har övertagit lant</w:t>
      </w:r>
      <w:r>
        <w:softHyphen/>
        <w:t xml:space="preserve">mäteriverksamheten från staten. </w:t>
      </w:r>
    </w:p>
    <w:p w14:paraId="1B4C9B48" w14:textId="19DEBD04" w:rsidR="00DE7975" w:rsidRDefault="00DE7975" w:rsidP="00DE7975">
      <w:pPr>
        <w:pStyle w:val="Brdtextmedindrag"/>
      </w:pPr>
      <w:r w:rsidRPr="00DF7A79">
        <w:t>Som</w:t>
      </w:r>
      <w:r>
        <w:t xml:space="preserve"> </w:t>
      </w:r>
      <w:r w:rsidRPr="00DF7A79">
        <w:rPr>
          <w:i/>
        </w:rPr>
        <w:t>Lantmäteriet</w:t>
      </w:r>
      <w:r>
        <w:t xml:space="preserve"> anför är k</w:t>
      </w:r>
      <w:r w:rsidRPr="00DF7A79">
        <w:t>valitetsfrågor centrala för fastighets</w:t>
      </w:r>
      <w:r>
        <w:softHyphen/>
      </w:r>
      <w:r w:rsidRPr="00DF7A79">
        <w:t>regist</w:t>
      </w:r>
      <w:r>
        <w:softHyphen/>
      </w:r>
      <w:r w:rsidRPr="00DF7A79">
        <w:t>ret och dess användning.</w:t>
      </w:r>
      <w:r>
        <w:t xml:space="preserve"> Regeringen anser </w:t>
      </w:r>
      <w:r w:rsidRPr="009E00A6">
        <w:t>att lantmäterimyndig</w:t>
      </w:r>
      <w:r>
        <w:softHyphen/>
      </w:r>
      <w:r w:rsidRPr="009E00A6">
        <w:t xml:space="preserve">heten </w:t>
      </w:r>
      <w:r>
        <w:t>bör ingå</w:t>
      </w:r>
      <w:r w:rsidRPr="009E00A6">
        <w:t xml:space="preserve"> bland de myndigheter </w:t>
      </w:r>
      <w:r>
        <w:t xml:space="preserve">m.fl. </w:t>
      </w:r>
      <w:r w:rsidRPr="009E00A6">
        <w:t>som kom</w:t>
      </w:r>
      <w:r>
        <w:softHyphen/>
      </w:r>
      <w:r w:rsidRPr="009E00A6">
        <w:t xml:space="preserve">munen ska skicka </w:t>
      </w:r>
      <w:r>
        <w:t>över</w:t>
      </w:r>
      <w:r>
        <w:softHyphen/>
        <w:t>sikts</w:t>
      </w:r>
      <w:r>
        <w:softHyphen/>
      </w:r>
      <w:r>
        <w:softHyphen/>
        <w:t xml:space="preserve">planen </w:t>
      </w:r>
      <w:r w:rsidRPr="009E00A6">
        <w:t xml:space="preserve">till. </w:t>
      </w:r>
      <w:r w:rsidR="001F30C5">
        <w:t>E</w:t>
      </w:r>
      <w:r>
        <w:t xml:space="preserve">n sådan ändring </w:t>
      </w:r>
      <w:r w:rsidR="001F30C5">
        <w:t xml:space="preserve">bör </w:t>
      </w:r>
      <w:r>
        <w:t>främja ajour</w:t>
      </w:r>
      <w:r>
        <w:softHyphen/>
        <w:t>för</w:t>
      </w:r>
      <w:r>
        <w:softHyphen/>
        <w:t>ing</w:t>
      </w:r>
      <w:r>
        <w:softHyphen/>
        <w:t xml:space="preserve">en av </w:t>
      </w:r>
      <w:r w:rsidRPr="00286F58">
        <w:rPr>
          <w:spacing w:val="-2"/>
        </w:rPr>
        <w:t>översiktsplaner i fastighetsregistret. Om ändringen genom</w:t>
      </w:r>
      <w:r w:rsidRPr="00286F58">
        <w:rPr>
          <w:spacing w:val="-2"/>
        </w:rPr>
        <w:softHyphen/>
        <w:t>förs, avser reger</w:t>
      </w:r>
      <w:r w:rsidRPr="00286F58">
        <w:rPr>
          <w:spacing w:val="-2"/>
        </w:rPr>
        <w:softHyphen/>
      </w:r>
      <w:r>
        <w:t>ingen att ta bort mot</w:t>
      </w:r>
      <w:r>
        <w:softHyphen/>
        <w:t>sva</w:t>
      </w:r>
      <w:r>
        <w:softHyphen/>
        <w:t>rande skyldighet från läns</w:t>
      </w:r>
      <w:r>
        <w:softHyphen/>
        <w:t>styr</w:t>
      </w:r>
      <w:r>
        <w:softHyphen/>
        <w:t>el</w:t>
      </w:r>
      <w:r>
        <w:softHyphen/>
        <w:t xml:space="preserve">sen. </w:t>
      </w:r>
    </w:p>
    <w:p w14:paraId="64EDD745" w14:textId="101F5025" w:rsidR="00DE7975" w:rsidRDefault="00DE7975" w:rsidP="00DE7975">
      <w:pPr>
        <w:pStyle w:val="Brdtextmedindrag"/>
      </w:pPr>
      <w:r w:rsidRPr="009E00A6">
        <w:t xml:space="preserve">I linje med </w:t>
      </w:r>
      <w:r>
        <w:t>vad som nu har anförts, anser regeringen att regionen bör ansvara</w:t>
      </w:r>
      <w:r w:rsidRPr="009E00A6">
        <w:t xml:space="preserve"> för att lantmäterimyndighete</w:t>
      </w:r>
      <w:r>
        <w:t>n</w:t>
      </w:r>
      <w:r w:rsidRPr="009E00A6">
        <w:t xml:space="preserve"> får del av </w:t>
      </w:r>
      <w:r>
        <w:t>en region</w:t>
      </w:r>
      <w:r>
        <w:softHyphen/>
        <w:t>plan</w:t>
      </w:r>
      <w:r w:rsidRPr="009E00A6">
        <w:t>, när ett be</w:t>
      </w:r>
      <w:r>
        <w:softHyphen/>
      </w:r>
      <w:r w:rsidRPr="009E00A6">
        <w:t xml:space="preserve">slut att anta, ändra eller upphäva en </w:t>
      </w:r>
      <w:r>
        <w:t xml:space="preserve">sådan </w:t>
      </w:r>
      <w:r w:rsidRPr="009E00A6">
        <w:t>plan har fått laga kraft.</w:t>
      </w:r>
      <w:r>
        <w:t xml:space="preserve"> Reger</w:t>
      </w:r>
      <w:r>
        <w:softHyphen/>
        <w:t xml:space="preserve">ingen anser dock att det bör framgå av PBL att regionen ska skicka beslut om regionplaner till den statliga lantmäterimyndigheten. </w:t>
      </w:r>
      <w:r w:rsidR="00E87289">
        <w:t>Detta eftersom</w:t>
      </w:r>
      <w:r>
        <w:t xml:space="preserve"> ett beslut om en regionplan i princip alltid omfattar mer än en kom</w:t>
      </w:r>
      <w:r>
        <w:softHyphen/>
        <w:t>mun, även om ändringar av en region</w:t>
      </w:r>
      <w:r>
        <w:softHyphen/>
        <w:t>plan i vissa fall skulle kunna avse en enda kommun. Det innebär att det skulle kunna uppstå oklar</w:t>
      </w:r>
      <w:r>
        <w:softHyphen/>
        <w:t>heter om till vilken lant</w:t>
      </w:r>
      <w:r>
        <w:softHyphen/>
        <w:t>mäterimyndighet som regionen ska skicka be</w:t>
      </w:r>
      <w:r>
        <w:softHyphen/>
        <w:t>slutet, eftersom det kan finnas både statliga och kommunala lantmäteri</w:t>
      </w:r>
      <w:r>
        <w:softHyphen/>
        <w:t xml:space="preserve">myndigheter i länet. </w:t>
      </w:r>
      <w:r w:rsidR="001F30C5">
        <w:t xml:space="preserve">Vidare </w:t>
      </w:r>
      <w:r>
        <w:t xml:space="preserve">skulle </w:t>
      </w:r>
      <w:r w:rsidR="001F30C5">
        <w:t xml:space="preserve">det </w:t>
      </w:r>
      <w:r>
        <w:t>kunna uppstå oklarheter om vilken lant</w:t>
      </w:r>
      <w:r>
        <w:softHyphen/>
        <w:t>mät</w:t>
      </w:r>
      <w:r>
        <w:softHyphen/>
        <w:t>eri</w:t>
      </w:r>
      <w:r>
        <w:softHyphen/>
        <w:t>myndighet som ska regi</w:t>
      </w:r>
      <w:r>
        <w:softHyphen/>
        <w:t>strera planen i fastighets</w:t>
      </w:r>
      <w:r>
        <w:softHyphen/>
        <w:t>regi</w:t>
      </w:r>
      <w:r>
        <w:softHyphen/>
        <w:t>stret. Detta trots att en kommunal lant</w:t>
      </w:r>
      <w:r>
        <w:softHyphen/>
        <w:t>mäteri</w:t>
      </w:r>
      <w:r>
        <w:softHyphen/>
        <w:t>myndighet alltid ska över</w:t>
      </w:r>
      <w:r>
        <w:softHyphen/>
        <w:t>lämna en förrättning</w:t>
      </w:r>
      <w:r w:rsidRPr="001358B9">
        <w:t xml:space="preserve"> som avser flera lant</w:t>
      </w:r>
      <w:r>
        <w:softHyphen/>
      </w:r>
      <w:r w:rsidRPr="001358B9">
        <w:t>mäterimyndigheters verksamhets</w:t>
      </w:r>
      <w:r>
        <w:softHyphen/>
      </w:r>
      <w:r w:rsidRPr="001358B9">
        <w:t>områden</w:t>
      </w:r>
      <w:r>
        <w:t xml:space="preserve"> t</w:t>
      </w:r>
      <w:r w:rsidRPr="001358B9">
        <w:t>ill den statliga lantmäteri</w:t>
      </w:r>
      <w:r>
        <w:softHyphen/>
      </w:r>
      <w:r w:rsidRPr="001358B9">
        <w:t>myn</w:t>
      </w:r>
      <w:r>
        <w:softHyphen/>
      </w:r>
      <w:r w:rsidRPr="001358B9">
        <w:t>digheten</w:t>
      </w:r>
      <w:r>
        <w:t xml:space="preserve"> (se 5 § första stycket 2 </w:t>
      </w:r>
      <w:r w:rsidRPr="001358B9">
        <w:t>lagen om kom</w:t>
      </w:r>
      <w:r>
        <w:softHyphen/>
      </w:r>
      <w:r w:rsidRPr="001358B9">
        <w:t>munal lant</w:t>
      </w:r>
      <w:r>
        <w:softHyphen/>
      </w:r>
      <w:r w:rsidRPr="001358B9">
        <w:t>mäteri</w:t>
      </w:r>
      <w:r>
        <w:softHyphen/>
      </w:r>
      <w:r w:rsidRPr="001358B9">
        <w:t>myndig</w:t>
      </w:r>
      <w:r>
        <w:softHyphen/>
      </w:r>
      <w:r w:rsidRPr="001358B9">
        <w:t>het</w:t>
      </w:r>
      <w:r>
        <w:t xml:space="preserve">). Enligt regeringen är det mot denna bakgrund lämpligt att den statliga </w:t>
      </w:r>
      <w:r w:rsidRPr="00315A8F">
        <w:rPr>
          <w:spacing w:val="-2"/>
        </w:rPr>
        <w:t>lantmäterimyndigheten, dvs. Lant</w:t>
      </w:r>
      <w:r w:rsidRPr="00315A8F">
        <w:rPr>
          <w:spacing w:val="-2"/>
        </w:rPr>
        <w:softHyphen/>
        <w:t>mäteriet, får ansvaret för att föra in beslut</w:t>
      </w:r>
      <w:r>
        <w:t xml:space="preserve"> om regionplaner i fastig</w:t>
      </w:r>
      <w:r>
        <w:softHyphen/>
        <w:t xml:space="preserve">hetsregistret. </w:t>
      </w:r>
    </w:p>
    <w:p w14:paraId="1368622A" w14:textId="77777777" w:rsidR="00DE7975" w:rsidRDefault="00DE7975" w:rsidP="00DE7975">
      <w:pPr>
        <w:pStyle w:val="Brdtextmedindrag"/>
        <w:rPr>
          <w:highlight w:val="darkGray"/>
        </w:rPr>
      </w:pPr>
      <w:r w:rsidRPr="00D26A82">
        <w:rPr>
          <w:i/>
        </w:rPr>
        <w:t>Lantmäteriet</w:t>
      </w:r>
      <w:r w:rsidRPr="00715567">
        <w:t xml:space="preserve"> </w:t>
      </w:r>
      <w:r>
        <w:t xml:space="preserve">anför även att det inte bara är lagakraftvunna planer utan även den </w:t>
      </w:r>
      <w:r w:rsidRPr="00715567">
        <w:t xml:space="preserve">pågående </w:t>
      </w:r>
      <w:r>
        <w:t>planläggningen</w:t>
      </w:r>
      <w:r w:rsidRPr="00715567">
        <w:t xml:space="preserve"> </w:t>
      </w:r>
      <w:r>
        <w:t xml:space="preserve">som bör </w:t>
      </w:r>
      <w:r w:rsidRPr="00715567">
        <w:t>registre</w:t>
      </w:r>
      <w:r>
        <w:softHyphen/>
      </w:r>
      <w:r w:rsidRPr="00715567">
        <w:t xml:space="preserve">ras för att kunna visualiseras i </w:t>
      </w:r>
      <w:r>
        <w:t>olika digitala</w:t>
      </w:r>
      <w:r w:rsidRPr="00715567">
        <w:t xml:space="preserve"> tjänster</w:t>
      </w:r>
      <w:r>
        <w:t>. Den frågan kan emellertid inte hante</w:t>
      </w:r>
      <w:r>
        <w:softHyphen/>
        <w:t>ras inom ramen för detta lagstiftningsärende utan får övervägas i annat samman</w:t>
      </w:r>
      <w:r>
        <w:softHyphen/>
        <w:t>hang.</w:t>
      </w:r>
    </w:p>
    <w:p w14:paraId="268A8E8C" w14:textId="77777777" w:rsidR="00DE7975" w:rsidRDefault="00DE7975" w:rsidP="00DE7975">
      <w:pPr>
        <w:pStyle w:val="Rubrik5utannumrering"/>
      </w:pPr>
      <w:r>
        <w:t>Lagtext</w:t>
      </w:r>
    </w:p>
    <w:p w14:paraId="2C8B478F" w14:textId="77777777" w:rsidR="00DE7975" w:rsidRDefault="00DE7975" w:rsidP="00DE7975">
      <w:pPr>
        <w:pStyle w:val="Brdtext"/>
      </w:pPr>
      <w:r w:rsidRPr="009E00A6">
        <w:t xml:space="preserve">Bestämmelserna finns i 3 kap. </w:t>
      </w:r>
      <w:r>
        <w:t xml:space="preserve">19 a och </w:t>
      </w:r>
      <w:r w:rsidRPr="009E00A6">
        <w:t>22 §</w:t>
      </w:r>
      <w:r>
        <w:t>§</w:t>
      </w:r>
      <w:r w:rsidRPr="009E00A6">
        <w:t xml:space="preserve"> och 7 kap. </w:t>
      </w:r>
      <w:r>
        <w:t>10</w:t>
      </w:r>
      <w:r w:rsidRPr="009E00A6">
        <w:t xml:space="preserve"> § PBL.</w:t>
      </w:r>
    </w:p>
    <w:p w14:paraId="7645035A" w14:textId="77777777" w:rsidR="00DE7975" w:rsidRDefault="00DE7975" w:rsidP="00DE7975">
      <w:pPr>
        <w:pStyle w:val="Rubrik2"/>
      </w:pPr>
      <w:bookmarkStart w:id="65" w:name="_Toc19000322"/>
      <w:bookmarkStart w:id="66" w:name="_Toc23845171"/>
      <w:r>
        <w:t>Den strategiska miljöbedömningen i planprocessen</w:t>
      </w:r>
      <w:bookmarkEnd w:id="65"/>
      <w:bookmarkEnd w:id="66"/>
    </w:p>
    <w:p w14:paraId="509E7BB2" w14:textId="77777777" w:rsidR="00DE7975" w:rsidRDefault="00DE7975" w:rsidP="00DE7975">
      <w:pPr>
        <w:pStyle w:val="Brdtextram"/>
      </w:pPr>
      <w:r w:rsidRPr="00420062">
        <w:rPr>
          <w:b/>
        </w:rPr>
        <w:t>Regeringens förslag:</w:t>
      </w:r>
      <w:r>
        <w:t xml:space="preserve"> Bestämmelserna i plan- och bygglagen ska för</w:t>
      </w:r>
      <w:r>
        <w:softHyphen/>
        <w:t>tyd</w:t>
      </w:r>
      <w:r>
        <w:softHyphen/>
        <w:t>ligas så att det framgår vilka moment som ingår i en strategisk miljö</w:t>
      </w:r>
      <w:r>
        <w:softHyphen/>
        <w:t xml:space="preserve">bedömning. </w:t>
      </w:r>
      <w:r w:rsidRPr="005B1839">
        <w:t xml:space="preserve">Inom ramen för samrådet enligt </w:t>
      </w:r>
      <w:r>
        <w:t xml:space="preserve">plan- och bygglagen </w:t>
      </w:r>
      <w:r w:rsidRPr="005B1839">
        <w:t xml:space="preserve">ska kommunen undersöka om </w:t>
      </w:r>
      <w:r>
        <w:t xml:space="preserve">genomförandet av </w:t>
      </w:r>
      <w:r w:rsidRPr="005B1839">
        <w:t>översiktsplanen kan antas medföra en betyd</w:t>
      </w:r>
      <w:r>
        <w:softHyphen/>
      </w:r>
      <w:r w:rsidRPr="005B1839">
        <w:t>ande miljöpåverkan. Un</w:t>
      </w:r>
      <w:r>
        <w:t>der</w:t>
      </w:r>
      <w:r>
        <w:softHyphen/>
        <w:t xml:space="preserve">sökningen </w:t>
      </w:r>
      <w:r w:rsidRPr="005B1839">
        <w:t xml:space="preserve">ska göras på det sätt som anges i miljöbalken. </w:t>
      </w:r>
      <w:r>
        <w:t>E</w:t>
      </w:r>
      <w:r w:rsidRPr="005B1839">
        <w:t>fter under</w:t>
      </w:r>
      <w:r>
        <w:softHyphen/>
      </w:r>
      <w:r w:rsidRPr="005B1839">
        <w:t xml:space="preserve">sökningen </w:t>
      </w:r>
      <w:r>
        <w:t xml:space="preserve">ska kommunen </w:t>
      </w:r>
      <w:r w:rsidRPr="005B1839">
        <w:t>i ett särskilt beslut avgöra om genom</w:t>
      </w:r>
      <w:r>
        <w:softHyphen/>
      </w:r>
      <w:r w:rsidRPr="005B1839">
        <w:t>förandet av planen kan antas medföra en betydande miljö</w:t>
      </w:r>
      <w:r>
        <w:softHyphen/>
      </w:r>
      <w:r w:rsidRPr="005B1839">
        <w:t>påverkan.</w:t>
      </w:r>
      <w:r>
        <w:t xml:space="preserve"> </w:t>
      </w:r>
      <w:r w:rsidRPr="005B1839">
        <w:t xml:space="preserve">Om </w:t>
      </w:r>
      <w:r>
        <w:t xml:space="preserve">genomförandet av </w:t>
      </w:r>
      <w:r w:rsidRPr="005B1839">
        <w:t>planen kan antas medföra en betydande miljö</w:t>
      </w:r>
      <w:r>
        <w:softHyphen/>
      </w:r>
      <w:r w:rsidRPr="005B1839">
        <w:t>påver</w:t>
      </w:r>
      <w:r>
        <w:softHyphen/>
      </w:r>
      <w:r w:rsidRPr="005B1839">
        <w:t xml:space="preserve">kan, ska kommunen inom ramen för samrådet </w:t>
      </w:r>
      <w:r>
        <w:t>även uppfylla kraven på avgräns</w:t>
      </w:r>
      <w:r w:rsidRPr="005B1839">
        <w:t>ningssamråd i miljöbalken.</w:t>
      </w:r>
    </w:p>
    <w:p w14:paraId="6AFC39FF" w14:textId="77777777" w:rsidR="00DE7975" w:rsidRPr="002B4357" w:rsidRDefault="00DE7975" w:rsidP="00DE7975">
      <w:pPr>
        <w:pStyle w:val="Brdtextmedindragram"/>
      </w:pPr>
      <w:r w:rsidRPr="002B4357">
        <w:t>Förslaget avser översiktsplaner</w:t>
      </w:r>
      <w:r>
        <w:t xml:space="preserve">, </w:t>
      </w:r>
      <w:r w:rsidRPr="005B1839">
        <w:t>regionplaner o</w:t>
      </w:r>
      <w:r w:rsidRPr="002B4357">
        <w:t>ch detaljplaner.</w:t>
      </w:r>
    </w:p>
    <w:p w14:paraId="6949DFC6" w14:textId="77777777" w:rsidR="00DE7975" w:rsidRPr="00A76360" w:rsidRDefault="00DE7975" w:rsidP="00DE7975">
      <w:pPr>
        <w:pStyle w:val="Brdtextmedindrag"/>
        <w:rPr>
          <w:sz w:val="8"/>
          <w:szCs w:val="8"/>
        </w:rPr>
      </w:pPr>
    </w:p>
    <w:p w14:paraId="521A9DBF" w14:textId="77777777" w:rsidR="00DE7975" w:rsidRDefault="00DE7975" w:rsidP="00DE7975">
      <w:pPr>
        <w:pStyle w:val="Brdtextmedindrag"/>
      </w:pPr>
      <w:r w:rsidRPr="0006285B">
        <w:rPr>
          <w:b/>
        </w:rPr>
        <w:t>Utredningens förslag:</w:t>
      </w:r>
      <w:r>
        <w:t xml:space="preserve"> Överensstämmer i huvudsak med regeringens. Utredningen föreslår dock inte uttryckligen att kommunen även ska fatta ett särskilt beslut efter undersökningen för att avgöra</w:t>
      </w:r>
      <w:r w:rsidRPr="005008CD">
        <w:t xml:space="preserve"> om </w:t>
      </w:r>
      <w:r>
        <w:t xml:space="preserve">genomförandet av en </w:t>
      </w:r>
      <w:r w:rsidRPr="005008CD">
        <w:t>översikts</w:t>
      </w:r>
      <w:r>
        <w:softHyphen/>
      </w:r>
      <w:r w:rsidRPr="005008CD">
        <w:t>plan</w:t>
      </w:r>
      <w:r>
        <w:t xml:space="preserve"> eller en detaljplan</w:t>
      </w:r>
      <w:r w:rsidRPr="005008CD">
        <w:t xml:space="preserve"> kan antas medföra en betydande miljö</w:t>
      </w:r>
      <w:r>
        <w:softHyphen/>
      </w:r>
      <w:r w:rsidRPr="005008CD">
        <w:t>påverkan</w:t>
      </w:r>
      <w:r>
        <w:t>.</w:t>
      </w:r>
    </w:p>
    <w:p w14:paraId="62229B06" w14:textId="77777777" w:rsidR="00DE7975" w:rsidRDefault="00DE7975" w:rsidP="00DE7975">
      <w:pPr>
        <w:pStyle w:val="Brdtextmedindrag"/>
      </w:pPr>
      <w:r w:rsidRPr="00846401">
        <w:rPr>
          <w:b/>
        </w:rPr>
        <w:t xml:space="preserve">Remissinstanserna: </w:t>
      </w:r>
      <w:r w:rsidRPr="00C1473B">
        <w:t>Är i huvudsak po</w:t>
      </w:r>
      <w:r>
        <w:t xml:space="preserve">sitiva till förslaget. Det gäller bl.a. </w:t>
      </w:r>
      <w:r w:rsidRPr="00C1473B">
        <w:rPr>
          <w:i/>
        </w:rPr>
        <w:t>Svea hovrätt (Mark- och miljööverdomstolen)</w:t>
      </w:r>
      <w:r>
        <w:t xml:space="preserve">, </w:t>
      </w:r>
      <w:r w:rsidRPr="00C1473B">
        <w:rPr>
          <w:i/>
        </w:rPr>
        <w:t>Boverket</w:t>
      </w:r>
      <w:r>
        <w:t xml:space="preserve">, </w:t>
      </w:r>
      <w:r w:rsidRPr="00C1473B">
        <w:rPr>
          <w:i/>
        </w:rPr>
        <w:t>Naturvårds</w:t>
      </w:r>
      <w:r>
        <w:rPr>
          <w:i/>
        </w:rPr>
        <w:softHyphen/>
      </w:r>
      <w:r w:rsidRPr="00C1473B">
        <w:rPr>
          <w:i/>
        </w:rPr>
        <w:t>verket</w:t>
      </w:r>
      <w:r>
        <w:t xml:space="preserve">, länsstyrelserna och </w:t>
      </w:r>
      <w:r w:rsidRPr="00C1473B">
        <w:rPr>
          <w:i/>
        </w:rPr>
        <w:t>Göteborgs</w:t>
      </w:r>
      <w:r>
        <w:t xml:space="preserve">, </w:t>
      </w:r>
      <w:r w:rsidRPr="00C1473B">
        <w:rPr>
          <w:i/>
        </w:rPr>
        <w:t>Uppsala</w:t>
      </w:r>
      <w:r>
        <w:t xml:space="preserve"> och </w:t>
      </w:r>
      <w:r w:rsidRPr="00C1473B">
        <w:rPr>
          <w:i/>
        </w:rPr>
        <w:t>Ånge kommuner</w:t>
      </w:r>
      <w:r>
        <w:t xml:space="preserve">. </w:t>
      </w:r>
    </w:p>
    <w:p w14:paraId="64A231EF" w14:textId="77777777" w:rsidR="00DE7975" w:rsidRDefault="00DE7975" w:rsidP="00DE7975">
      <w:pPr>
        <w:pStyle w:val="Brdtextmedindrag"/>
      </w:pPr>
      <w:r w:rsidRPr="006D3F32">
        <w:t>Boverket</w:t>
      </w:r>
      <w:r>
        <w:t xml:space="preserve"> anser att det behöver klargöras om det ska fattas ett särskilt beslut enligt 6 kap. 7 § miljöbalken efter undersökningssamrådet.</w:t>
      </w:r>
      <w:r w:rsidRPr="00846401">
        <w:t xml:space="preserve"> </w:t>
      </w:r>
      <w:r>
        <w:t>Bo</w:t>
      </w:r>
      <w:r>
        <w:softHyphen/>
        <w:t>ver</w:t>
      </w:r>
      <w:r>
        <w:softHyphen/>
        <w:t xml:space="preserve">ket menar att kommunen bör kunna avstå från undersökningen och gå direkt till avgränsningssamråd, om den finner skäl för det. </w:t>
      </w:r>
      <w:r w:rsidRPr="00C1473B">
        <w:rPr>
          <w:i/>
        </w:rPr>
        <w:t>Malmö kommun</w:t>
      </w:r>
      <w:r>
        <w:t xml:space="preserve"> efterlyser</w:t>
      </w:r>
      <w:r w:rsidRPr="00DE6C4A">
        <w:t xml:space="preserve"> en lagtext som tar hänsyn till ett kontinuerligt pågående över</w:t>
      </w:r>
      <w:r>
        <w:softHyphen/>
      </w:r>
      <w:r w:rsidRPr="00DE6C4A">
        <w:t>siktsplanearbete där miljöbedömning görs successivt.</w:t>
      </w:r>
      <w:r w:rsidRPr="00EC6B29">
        <w:rPr>
          <w:i/>
        </w:rPr>
        <w:t xml:space="preserve"> </w:t>
      </w:r>
      <w:r w:rsidRPr="00C1473B">
        <w:rPr>
          <w:i/>
        </w:rPr>
        <w:t>Sveriges Kommuner och Landsting</w:t>
      </w:r>
      <w:r w:rsidRPr="00C1473B">
        <w:t xml:space="preserve"> framhåller att när det gäller den strate</w:t>
      </w:r>
      <w:r>
        <w:softHyphen/>
      </w:r>
      <w:r w:rsidRPr="00C1473B">
        <w:t>giska miljöbedöm</w:t>
      </w:r>
      <w:r>
        <w:softHyphen/>
      </w:r>
      <w:r w:rsidRPr="00C1473B">
        <w:t>ningen är det av största vikt att regel</w:t>
      </w:r>
      <w:r>
        <w:t>verket utformas så att processen</w:t>
      </w:r>
      <w:r w:rsidRPr="00C1473B">
        <w:t xml:space="preserve"> för att </w:t>
      </w:r>
      <w:r>
        <w:t>genomföra miljöbedömningen</w:t>
      </w:r>
      <w:r w:rsidRPr="00C1473B">
        <w:t xml:space="preserve"> stödjer plan</w:t>
      </w:r>
      <w:r>
        <w:softHyphen/>
      </w:r>
      <w:r w:rsidRPr="00C1473B">
        <w:t xml:space="preserve">processen i kommunen. </w:t>
      </w:r>
      <w:r>
        <w:t xml:space="preserve">Enligt förbundet </w:t>
      </w:r>
      <w:r w:rsidRPr="00C1473B">
        <w:t xml:space="preserve">är </w:t>
      </w:r>
      <w:r>
        <w:t xml:space="preserve">det </w:t>
      </w:r>
      <w:r w:rsidRPr="00C1473B">
        <w:t>också viktigt att staten erbjuder en samordnad och tydlig vägledning för planprocess</w:t>
      </w:r>
      <w:r>
        <w:t>e</w:t>
      </w:r>
      <w:r w:rsidRPr="00C1473B">
        <w:t>ns syfte och upplägg. Länsstyrelserna i</w:t>
      </w:r>
      <w:r w:rsidRPr="00BC5A6E">
        <w:rPr>
          <w:i/>
        </w:rPr>
        <w:t xml:space="preserve"> Kal</w:t>
      </w:r>
      <w:r>
        <w:rPr>
          <w:i/>
        </w:rPr>
        <w:softHyphen/>
      </w:r>
      <w:r w:rsidRPr="00BC5A6E">
        <w:rPr>
          <w:i/>
        </w:rPr>
        <w:t xml:space="preserve">mar </w:t>
      </w:r>
      <w:r>
        <w:t xml:space="preserve">respektive </w:t>
      </w:r>
      <w:r w:rsidRPr="00C1473B">
        <w:rPr>
          <w:i/>
        </w:rPr>
        <w:t>Värmlands län</w:t>
      </w:r>
      <w:r>
        <w:t xml:space="preserve"> anser att frågan om uppföljning och övervakning av översiktsplanens miljöpåverkan behöver klargöras.</w:t>
      </w:r>
    </w:p>
    <w:p w14:paraId="3D628839" w14:textId="77777777" w:rsidR="00DE7975" w:rsidRDefault="00DE7975" w:rsidP="00DE7975">
      <w:pPr>
        <w:pStyle w:val="Brdtextmedindrag"/>
      </w:pPr>
      <w:r w:rsidRPr="00C1473B">
        <w:rPr>
          <w:i/>
        </w:rPr>
        <w:t>Riksantikvarieämbetet</w:t>
      </w:r>
      <w:r w:rsidRPr="00C1473B">
        <w:t xml:space="preserve"> avstyrker förslaget att koppla samman undersök</w:t>
      </w:r>
      <w:r>
        <w:softHyphen/>
      </w:r>
      <w:r w:rsidRPr="00C1473B">
        <w:t>nings- och avgränsnings</w:t>
      </w:r>
      <w:r>
        <w:softHyphen/>
      </w:r>
      <w:r w:rsidRPr="00C1473B">
        <w:t>samråd</w:t>
      </w:r>
      <w:r>
        <w:t>et</w:t>
      </w:r>
      <w:r w:rsidRPr="00C1473B">
        <w:t xml:space="preserve"> för miljöbedömningen med samrådet</w:t>
      </w:r>
      <w:r>
        <w:t xml:space="preserve"> enligt PBL</w:t>
      </w:r>
      <w:r w:rsidRPr="00C1473B">
        <w:t>.</w:t>
      </w:r>
    </w:p>
    <w:p w14:paraId="0810C9DA" w14:textId="77777777" w:rsidR="00DE7975" w:rsidRDefault="00DE7975" w:rsidP="00DE7975">
      <w:pPr>
        <w:pStyle w:val="Rubrik4utannumrering"/>
      </w:pPr>
      <w:r>
        <w:t>Skälen för regeringens förslag</w:t>
      </w:r>
    </w:p>
    <w:p w14:paraId="071C6D31" w14:textId="77777777" w:rsidR="00DE7975" w:rsidRDefault="00DE7975" w:rsidP="00DE7975">
      <w:pPr>
        <w:pStyle w:val="Rubrik5utannumrering"/>
        <w:spacing w:before="0"/>
      </w:pPr>
      <w:r>
        <w:t>Den strategiska miljöbedömningen i gällande rätt</w:t>
      </w:r>
    </w:p>
    <w:p w14:paraId="68959EBB" w14:textId="77777777" w:rsidR="00DE7975" w:rsidRDefault="00DE7975" w:rsidP="00DE7975">
      <w:pPr>
        <w:pStyle w:val="Brdtext"/>
      </w:pPr>
      <w:r>
        <w:t>Kommunen ska göra en s.k. strategisk miljöbedömning i de fall genom</w:t>
      </w:r>
      <w:r>
        <w:softHyphen/>
        <w:t>förandet av översikts</w:t>
      </w:r>
      <w:r>
        <w:softHyphen/>
        <w:t>planen kan antas medföra en betydande miljö</w:t>
      </w:r>
      <w:r>
        <w:softHyphen/>
        <w:t>påver</w:t>
      </w:r>
      <w:r>
        <w:softHyphen/>
        <w:t>kan. Syftet med bedöm</w:t>
      </w:r>
      <w:r>
        <w:softHyphen/>
        <w:t>ningen är att integrera miljöaspekter i planering och beslutsfattande så att en hållbar utveckling främjas. Kraven i PBL innebär sammanfattningsvis att samrådet ska utformas så att det uppfyller vissa krav i 6 kap. miljö</w:t>
      </w:r>
      <w:r>
        <w:softHyphen/>
        <w:t>balk</w:t>
      </w:r>
      <w:r>
        <w:softHyphen/>
        <w:t>en, om översiktsplanen kan antas medföra en betyd</w:t>
      </w:r>
      <w:r>
        <w:softHyphen/>
        <w:t>ande miljö</w:t>
      </w:r>
      <w:r>
        <w:softHyphen/>
        <w:t>påver</w:t>
      </w:r>
      <w:r>
        <w:softHyphen/>
        <w:t>kan (3 kap. 9 § PBL). Dessutom ska kommunen, i de fall översiktsplanen kan an</w:t>
      </w:r>
      <w:r>
        <w:softHyphen/>
        <w:t>tas medföra en betydande miljö</w:t>
      </w:r>
      <w:r>
        <w:softHyphen/>
        <w:t>påver</w:t>
      </w:r>
      <w:r>
        <w:softHyphen/>
        <w:t>kan, redovisa miljökonse</w:t>
      </w:r>
      <w:r>
        <w:softHyphen/>
        <w:t>kvenser på ett sätt som mot</w:t>
      </w:r>
      <w:r>
        <w:softHyphen/>
        <w:t>svarar kraven på vad som ska finnas i en miljö</w:t>
      </w:r>
      <w:r>
        <w:softHyphen/>
        <w:t>konse</w:t>
      </w:r>
      <w:r>
        <w:softHyphen/>
        <w:t>kvens</w:t>
      </w:r>
      <w:r>
        <w:softHyphen/>
        <w:t>beskrivning (3 kap. 4 § PBL).</w:t>
      </w:r>
    </w:p>
    <w:p w14:paraId="4EF75309" w14:textId="77777777" w:rsidR="00DE7975" w:rsidRDefault="00DE7975" w:rsidP="00DE7975">
      <w:pPr>
        <w:pStyle w:val="Brdtextmedindrag"/>
      </w:pPr>
      <w:r w:rsidRPr="00FE09D7">
        <w:t>Kravet på miljöbedömning av planer och program i 6 kap. miljöbalken bygger på det s.k. SMB-direktivet (Europaparlamentets och rådets direktiv 2001/42/EG av den 27 juni 2001 om bedömning av vissa planers och pro</w:t>
      </w:r>
      <w:r>
        <w:softHyphen/>
      </w:r>
      <w:r w:rsidRPr="00FE09D7">
        <w:t xml:space="preserve">grams miljöpåverkan). Direktivet syftar till att </w:t>
      </w:r>
      <w:r>
        <w:t>sörja för en hög nivå på skyddet av miljön och bidra till att integrera miljöaspekter i utarbetandet och antagandet av planer och program så att en hållbar utveckling kan främjas</w:t>
      </w:r>
      <w:r w:rsidRPr="00FE09D7">
        <w:t>. Direktivet har genom</w:t>
      </w:r>
      <w:r>
        <w:softHyphen/>
      </w:r>
      <w:r w:rsidRPr="00FE09D7">
        <w:t xml:space="preserve">förts i Sverige genom bestämmelser i </w:t>
      </w:r>
      <w:r>
        <w:t xml:space="preserve">bl.a. </w:t>
      </w:r>
      <w:r w:rsidRPr="00FE09D7">
        <w:t>miljöbalken och PBL samt bestäm</w:t>
      </w:r>
      <w:r>
        <w:softHyphen/>
      </w:r>
      <w:r w:rsidRPr="00FE09D7">
        <w:t>melser i miljöbedömningsförordningen</w:t>
      </w:r>
      <w:r>
        <w:t xml:space="preserve"> (2017:966)</w:t>
      </w:r>
      <w:r w:rsidRPr="00FE09D7">
        <w:t>.</w:t>
      </w:r>
      <w:r>
        <w:t xml:space="preserve"> Bestämmelserna finns huvudsakligen i 6 kap. miljöbalken. </w:t>
      </w:r>
    </w:p>
    <w:p w14:paraId="013957B7" w14:textId="77777777" w:rsidR="00DE7975" w:rsidRDefault="00DE7975" w:rsidP="00DE7975">
      <w:pPr>
        <w:pStyle w:val="Brdtextmedindrag"/>
      </w:pPr>
      <w:r>
        <w:t>Av bestämmelserna i miljöbalken följer att en kommun som upprättar eller ändrar en plan som krävs i lag eller annan författning ska göra en strategisk miljöbedömning, om genomförandet av planen eller ändringen kan antas medföra en betydande miljöpåverkan (6 kap. 3 § första stycket). Det handlar inte enbart om att ta fram ett dokument, en miljö</w:t>
      </w:r>
      <w:r>
        <w:softHyphen/>
        <w:t>konse</w:t>
      </w:r>
      <w:r>
        <w:softHyphen/>
        <w:t>kvens</w:t>
      </w:r>
      <w:r>
        <w:softHyphen/>
        <w:t>beskrivning, utan det krävs ett kontinuerligt och integre</w:t>
      </w:r>
      <w:r>
        <w:softHyphen/>
        <w:t>rat arbete kring hur miljöaspekter påverkas av olika förslag vid fram</w:t>
      </w:r>
      <w:r>
        <w:softHyphen/>
        <w:t>tagan</w:t>
      </w:r>
      <w:r>
        <w:softHyphen/>
        <w:t xml:space="preserve">det och antagandet av planen (prop. 2016/17:200 s. 93). </w:t>
      </w:r>
    </w:p>
    <w:p w14:paraId="0FE6B9FC" w14:textId="77777777" w:rsidR="00DE7975" w:rsidRDefault="00DE7975" w:rsidP="00DE7975">
      <w:pPr>
        <w:pStyle w:val="Brdtextmedindrag"/>
      </w:pPr>
      <w:r>
        <w:t>En strategisk miljöbedömning enligt miljöbalken förutsätter vissa moment, bl.a. följande:</w:t>
      </w:r>
    </w:p>
    <w:p w14:paraId="2179BC5C" w14:textId="77777777" w:rsidR="00DE7975" w:rsidRDefault="00DE7975" w:rsidP="00DE7975">
      <w:pPr>
        <w:pStyle w:val="Strecklista"/>
      </w:pPr>
      <w:r>
        <w:t xml:space="preserve">En </w:t>
      </w:r>
      <w:r w:rsidRPr="00D55363">
        <w:t>undersökning</w:t>
      </w:r>
      <w:r>
        <w:t xml:space="preserve"> om genomförandet av planen kan antas medföra en betydande miljöpåverkan, så till vida inte frågan om betydande miljö</w:t>
      </w:r>
      <w:r>
        <w:softHyphen/>
        <w:t>påverkan redan har avgjorts av regeringen (6 kap. 5 § miljöbalken). Undersökningen ska innebära att kommunen identifierar omständig</w:t>
      </w:r>
      <w:r>
        <w:softHyphen/>
        <w:t>heter som talar för eller emot en betydande miljöpåverkan. Kommunen ska samråda i frågan med de kommuner, länsstyrelser och andra myndig</w:t>
      </w:r>
      <w:r>
        <w:softHyphen/>
        <w:t>heter som på grund av sitt särskilda miljöansvar kan antas bli berörda av planen, om kommunen inte redan i identifieringen kommer fram till att en strategisk miljöbedömning ska göras (6 kap. 6 § miljö</w:t>
      </w:r>
      <w:r>
        <w:softHyphen/>
        <w:t>balken). I 2 och 3 §§ miljöbedömningsförordningen finns bestäm</w:t>
      </w:r>
      <w:r>
        <w:softHyphen/>
        <w:t>mel</w:t>
      </w:r>
      <w:r>
        <w:softHyphen/>
        <w:t>ser som innebär att en översiktsplan vanligtvis ska antas medföra en betydande miljöpåverkan.</w:t>
      </w:r>
    </w:p>
    <w:p w14:paraId="563BE329" w14:textId="77777777" w:rsidR="00DE7975" w:rsidRDefault="00DE7975" w:rsidP="00DE7975">
      <w:pPr>
        <w:pStyle w:val="Strecklista"/>
      </w:pPr>
      <w:r>
        <w:t xml:space="preserve">Ett </w:t>
      </w:r>
      <w:r w:rsidRPr="00D55363">
        <w:t>särskilt beslut</w:t>
      </w:r>
      <w:r w:rsidRPr="00CB34BC">
        <w:t xml:space="preserve"> i frågan om miljöpåverkan. Kommunen ska i beslutet avgöra om genomförandet</w:t>
      </w:r>
      <w:r>
        <w:t xml:space="preserve"> av planen eller ändringen kan antas medföra en betydande miljöpåverkan. Beslutet ska göras tillgängligt för allmän</w:t>
      </w:r>
      <w:r>
        <w:softHyphen/>
        <w:t>heten (6 kap. 7 § miljöbalken).</w:t>
      </w:r>
    </w:p>
    <w:p w14:paraId="528673E6" w14:textId="77777777" w:rsidR="00DE7975" w:rsidRPr="00CB34BC" w:rsidRDefault="00DE7975" w:rsidP="00DE7975">
      <w:pPr>
        <w:pStyle w:val="Brdtextefterstrecklista"/>
      </w:pPr>
      <w:r w:rsidRPr="00B33B93">
        <w:t xml:space="preserve">Om </w:t>
      </w:r>
      <w:r>
        <w:t xml:space="preserve">genomförandet av </w:t>
      </w:r>
      <w:r w:rsidRPr="00B33B93">
        <w:t xml:space="preserve">planen eller ändringen av planen kan antas medföra en betydande miljöpåverkan, </w:t>
      </w:r>
      <w:r w:rsidRPr="00CB34BC">
        <w:t xml:space="preserve">ska kommunen således göra en </w:t>
      </w:r>
      <w:r w:rsidRPr="00D55363">
        <w:t>strategisk miljöbedömning</w:t>
      </w:r>
      <w:r w:rsidRPr="00CB34BC">
        <w:t xml:space="preserve"> (6 kap. 3 § miljöbalken). En strategisk miljöbedömning innebär att kom</w:t>
      </w:r>
      <w:r w:rsidRPr="00CB34BC">
        <w:softHyphen/>
        <w:t>mu</w:t>
      </w:r>
      <w:r w:rsidRPr="00CB34BC">
        <w:softHyphen/>
        <w:t>nen, enligt 6 kap. 9 § miljöbalken, ska:</w:t>
      </w:r>
    </w:p>
    <w:p w14:paraId="0B19122E" w14:textId="77777777" w:rsidR="00DE7975" w:rsidRDefault="00DE7975" w:rsidP="00DE7975">
      <w:pPr>
        <w:pStyle w:val="Strecklista"/>
      </w:pPr>
      <w:r w:rsidRPr="00CB34BC">
        <w:rPr>
          <w:spacing w:val="-2"/>
        </w:rPr>
        <w:t>Samråda om omfattningen och detaljeringsgraden för miljökonse</w:t>
      </w:r>
      <w:r w:rsidRPr="00CB34BC">
        <w:rPr>
          <w:spacing w:val="-2"/>
        </w:rPr>
        <w:softHyphen/>
        <w:t>kvens</w:t>
      </w:r>
      <w:r w:rsidRPr="00CB34BC">
        <w:rPr>
          <w:spacing w:val="-2"/>
        </w:rPr>
        <w:softHyphen/>
      </w:r>
      <w:r w:rsidRPr="00CB34BC">
        <w:softHyphen/>
        <w:t xml:space="preserve">beskrivningen i ett s.k. </w:t>
      </w:r>
      <w:r w:rsidRPr="00D55363">
        <w:t>avgränsningssamråd</w:t>
      </w:r>
      <w:r w:rsidRPr="00CB34BC">
        <w:t>. Avgräns</w:t>
      </w:r>
      <w:r w:rsidRPr="00CB34BC">
        <w:softHyphen/>
        <w:t>nings</w:t>
      </w:r>
      <w:r w:rsidRPr="00CB34BC">
        <w:softHyphen/>
        <w:t>sam</w:t>
      </w:r>
      <w:r w:rsidRPr="00CB34BC">
        <w:softHyphen/>
        <w:t>rådet ska ske med de kommuner, länsstyrelser och andra myndigheter som på grund av sitt särskilda miljöansvar</w:t>
      </w:r>
      <w:r>
        <w:t xml:space="preserve"> kan antas bli berörda av planen (6 kap. 10 § miljöbalken).</w:t>
      </w:r>
    </w:p>
    <w:p w14:paraId="5BDB1719" w14:textId="77777777" w:rsidR="00DE7975" w:rsidRDefault="00DE7975" w:rsidP="00DE7975">
      <w:pPr>
        <w:pStyle w:val="Strecklista"/>
      </w:pPr>
      <w:r>
        <w:t>Ta fram en miljökonsekvensbeskrivning.</w:t>
      </w:r>
    </w:p>
    <w:p w14:paraId="7F11F03F" w14:textId="77777777" w:rsidR="00DE7975" w:rsidRDefault="00DE7975" w:rsidP="00DE7975">
      <w:pPr>
        <w:pStyle w:val="Strecklista"/>
      </w:pPr>
      <w:r>
        <w:t>Ge tillfälle till synpunkter på miljökonsekvensbeskrivningen och för</w:t>
      </w:r>
      <w:r>
        <w:softHyphen/>
        <w:t>slaget till plan.</w:t>
      </w:r>
    </w:p>
    <w:p w14:paraId="6E3A9CBE" w14:textId="77777777" w:rsidR="00DE7975" w:rsidRDefault="00DE7975" w:rsidP="00DE7975">
      <w:pPr>
        <w:pStyle w:val="Strecklista"/>
      </w:pPr>
      <w:r>
        <w:t>Ta hänsyn till miljökonsekvensbeskrivningen och inkomna synpunkter innan planen antas.</w:t>
      </w:r>
    </w:p>
    <w:p w14:paraId="599C089A" w14:textId="77777777" w:rsidR="00DE7975" w:rsidRDefault="00DE7975" w:rsidP="00DE7975">
      <w:pPr>
        <w:pStyle w:val="Brdtextefternumreradlista"/>
      </w:pPr>
      <w:r>
        <w:t>Av PBL framgår för närvarande att om det krävs sådant samråd som avses i 6 kap. 6 eller 9 och 10 §§ miljöbalken, ska samrådet enligt 3 kap. 8 § PBL genomföras så att det uppfyller kraven om samråd i nämnda bestäm</w:t>
      </w:r>
      <w:r>
        <w:softHyphen/>
        <w:t>melser i miljö</w:t>
      </w:r>
      <w:r>
        <w:softHyphen/>
        <w:t>balken (3 kap. 9 § första meningen). Trots det som sägs i 6 kap. 6 och 10 §§ miljöbalken om samråd med andra myn</w:t>
      </w:r>
      <w:r>
        <w:softHyphen/>
        <w:t>digheter som på grund av sitt särskilda miljöansvar kan antas bli berörda av planen eller program</w:t>
      </w:r>
      <w:r>
        <w:softHyphen/>
        <w:t>met, ska kommunen i fråga om statliga myndig</w:t>
      </w:r>
      <w:r>
        <w:softHyphen/>
        <w:t>heter emeller</w:t>
      </w:r>
      <w:r>
        <w:softHyphen/>
        <w:t>tid enbart sam</w:t>
      </w:r>
      <w:r>
        <w:softHyphen/>
        <w:t xml:space="preserve">råda med länsstyrelsen (3 kap. 9 § andra meningen PBL). </w:t>
      </w:r>
    </w:p>
    <w:p w14:paraId="5202E538" w14:textId="77777777" w:rsidR="00DE7975" w:rsidRPr="00EA2A1D" w:rsidRDefault="00DE7975" w:rsidP="00DE7975">
      <w:pPr>
        <w:pStyle w:val="Brdtextmedindrag"/>
      </w:pPr>
      <w:r>
        <w:rPr>
          <w:rFonts w:eastAsiaTheme="minorHAnsi"/>
        </w:rPr>
        <w:t>I PBL finns för närvarande även krav på översiktsplanens innehåll som hänger samman med miljöbedömningen. Krävs en sådan strategisk miljö</w:t>
      </w:r>
      <w:r>
        <w:rPr>
          <w:rFonts w:eastAsiaTheme="minorHAnsi"/>
        </w:rPr>
        <w:softHyphen/>
        <w:t>bedömning som avses i 6 kap. miljöbalken, ska kommunen nämligen redo</w:t>
      </w:r>
      <w:r>
        <w:rPr>
          <w:rFonts w:eastAsiaTheme="minorHAnsi"/>
        </w:rPr>
        <w:softHyphen/>
        <w:t>visa miljö</w:t>
      </w:r>
      <w:r>
        <w:rPr>
          <w:rFonts w:eastAsiaTheme="minorHAnsi"/>
        </w:rPr>
        <w:softHyphen/>
        <w:t>konse</w:t>
      </w:r>
      <w:r>
        <w:rPr>
          <w:rFonts w:eastAsiaTheme="minorHAnsi"/>
        </w:rPr>
        <w:softHyphen/>
        <w:t>kvenser i planen på ett sätt som uppfyller vissa krav i miljöbalken (3 kap. 4 § tredje stycket PBL). Det handlar bl.a. om att miljö</w:t>
      </w:r>
      <w:r>
        <w:rPr>
          <w:rFonts w:eastAsiaTheme="minorHAnsi"/>
        </w:rPr>
        <w:softHyphen/>
        <w:t>konsekvens</w:t>
      </w:r>
      <w:r>
        <w:rPr>
          <w:rFonts w:eastAsiaTheme="minorHAnsi"/>
        </w:rPr>
        <w:softHyphen/>
        <w:t>beskriv</w:t>
      </w:r>
      <w:r>
        <w:rPr>
          <w:rFonts w:eastAsiaTheme="minorHAnsi"/>
        </w:rPr>
        <w:softHyphen/>
        <w:t>ningen och beslutet att anta planen ska ha det innehåll som följer av 6 kap. 11, 12 och 16 §§ miljöbalken. Om en strate</w:t>
      </w:r>
      <w:r>
        <w:rPr>
          <w:rFonts w:eastAsiaTheme="minorHAnsi"/>
        </w:rPr>
        <w:softHyphen/>
        <w:t>gisk miljö</w:t>
      </w:r>
      <w:r>
        <w:rPr>
          <w:rFonts w:eastAsiaTheme="minorHAnsi"/>
        </w:rPr>
        <w:softHyphen/>
        <w:t>bedömning inte ska göras, ska kommunen i översiktsplanen i stället redo</w:t>
      </w:r>
      <w:r>
        <w:rPr>
          <w:rFonts w:eastAsiaTheme="minorHAnsi"/>
        </w:rPr>
        <w:softHyphen/>
        <w:t>visa skälen för sin bedömning i den frågan (3 kap. 4 § andra stycket PBL).</w:t>
      </w:r>
    </w:p>
    <w:p w14:paraId="5420770D" w14:textId="77777777" w:rsidR="00DE7975" w:rsidRPr="00EA2A1D" w:rsidRDefault="00DE7975" w:rsidP="00DE7975">
      <w:pPr>
        <w:pStyle w:val="Rubrik5utannumrering"/>
      </w:pPr>
      <w:r>
        <w:t>Regleringen av den strategiska miljöbedömningen i plan- och bygglagen bör förtydligas</w:t>
      </w:r>
    </w:p>
    <w:p w14:paraId="7C84022A" w14:textId="77777777" w:rsidR="00DE7975" w:rsidRDefault="00DE7975" w:rsidP="00DE7975">
      <w:pPr>
        <w:pStyle w:val="Brdtext"/>
      </w:pPr>
      <w:r>
        <w:t>För PBL innebar genomförandet av SMB-direktivet att förfarandet enligt direktivet integrerades i det befintliga förfarandet enligt ÄPBL. Av för</w:t>
      </w:r>
      <w:r>
        <w:softHyphen/>
        <w:t>arbetena framgår att det ansågs vara lämpligt att införa regler som tydligt klargör att även 6 kap. miljöbalken ska tillämpas, efter</w:t>
      </w:r>
      <w:r>
        <w:softHyphen/>
        <w:t>som ÄPBL redan innehöll vissa krav på miljöhänsyn (prop. 2003/04:116 s. 46). Som utred</w:t>
      </w:r>
      <w:r>
        <w:softHyphen/>
        <w:t xml:space="preserve">ningen framhåller (SOU 2018:46 del 1 s. 182) har avsikten således varit </w:t>
      </w:r>
      <w:r w:rsidRPr="00112AEF">
        <w:rPr>
          <w:spacing w:val="-2"/>
        </w:rPr>
        <w:t>att det ska vara möjligt att utläsa av PBL vilka moment som ingår i en miljö</w:t>
      </w:r>
      <w:r w:rsidRPr="00112AEF">
        <w:rPr>
          <w:spacing w:val="-2"/>
        </w:rPr>
        <w:softHyphen/>
      </w:r>
      <w:r w:rsidRPr="00112AEF">
        <w:rPr>
          <w:spacing w:val="-2"/>
        </w:rPr>
        <w:softHyphen/>
      </w:r>
      <w:r>
        <w:t>bedömning, utan förkunskaper om bestäm</w:t>
      </w:r>
      <w:r>
        <w:softHyphen/>
        <w:t>melserna i miljöbalken.</w:t>
      </w:r>
    </w:p>
    <w:p w14:paraId="6F53FA4B" w14:textId="77777777" w:rsidR="00DE7975" w:rsidRDefault="00DE7975" w:rsidP="00DE7975">
      <w:pPr>
        <w:pStyle w:val="Brdtextmedindrag"/>
      </w:pPr>
      <w:r>
        <w:t>Enligt utredningen är det i dag svårt att överblicka vilka moment som ingår i miljöbedömningen enligt PBL, åtminstone för den som inte känner till mot</w:t>
      </w:r>
      <w:r>
        <w:softHyphen/>
        <w:t>svarande bestämmelser i miljöbalken. Enligt utredningen är den nuvarande regleringen inte ändamålsenlig för att åstadkomma en effektiv plan</w:t>
      </w:r>
      <w:r>
        <w:softHyphen/>
        <w:t>pro</w:t>
      </w:r>
      <w:r>
        <w:softHyphen/>
        <w:t>cess. Mot denna bakgrund har utredningen föreslagit en ny för</w:t>
      </w:r>
      <w:r>
        <w:softHyphen/>
        <w:t>fattningstext som grundar sig på att de moment som ingår i miljöbedöm</w:t>
      </w:r>
      <w:r>
        <w:softHyphen/>
        <w:t>ningen ska framgå direkt av PBL, med utgångspunkt i den reglering som finns i lagen (1977:439) om kommunal energiplanering.</w:t>
      </w:r>
    </w:p>
    <w:p w14:paraId="03B604F6" w14:textId="77777777" w:rsidR="00DE7975" w:rsidRDefault="00DE7975" w:rsidP="00DE7975">
      <w:pPr>
        <w:pStyle w:val="Brdtextmedindrag"/>
      </w:pPr>
      <w:r>
        <w:t>Regeringen delar uppfattningen att den nuvarande regleringen i PBL kan vara svår att förstå och att den författningstext som utredningen föreslagit bör vara lättare att ta till sig när det gäller vilka moment som ingår i miljö</w:t>
      </w:r>
      <w:r>
        <w:softHyphen/>
        <w:t>bedömningen. Denna uppfattning delas av en bred majoritet av de remiss</w:t>
      </w:r>
      <w:r>
        <w:softHyphen/>
        <w:t xml:space="preserve">instanser som yttrar sig över förslaget. </w:t>
      </w:r>
    </w:p>
    <w:p w14:paraId="78E912A0" w14:textId="77777777" w:rsidR="00DE7975" w:rsidRDefault="00DE7975" w:rsidP="00DE7975">
      <w:pPr>
        <w:pStyle w:val="Rubrik5utannumrering"/>
      </w:pPr>
      <w:r>
        <w:t>Undersöknings- och avgränsningssamrådet bör som i dag vara en del av PBL-samrådet, om regeringen inte bestämmer annat</w:t>
      </w:r>
    </w:p>
    <w:p w14:paraId="207C8C59" w14:textId="77777777" w:rsidR="00DE7975" w:rsidRPr="00823A45" w:rsidRDefault="00DE7975" w:rsidP="00DE7975">
      <w:pPr>
        <w:pStyle w:val="Brdtext"/>
      </w:pPr>
      <w:r w:rsidRPr="00DE600E">
        <w:t>Redan av gällande rätt följer att PBL-samrådet ska utformas så att</w:t>
      </w:r>
      <w:r>
        <w:t xml:space="preserve"> </w:t>
      </w:r>
      <w:r w:rsidRPr="00DE600E">
        <w:t>det först uppfyller kraven för undersökningssamråd enligt 6</w:t>
      </w:r>
      <w:r>
        <w:t> </w:t>
      </w:r>
      <w:r w:rsidRPr="00DE600E">
        <w:t>kap. 6</w:t>
      </w:r>
      <w:r>
        <w:t> </w:t>
      </w:r>
      <w:r w:rsidRPr="00DE600E">
        <w:t>§</w:t>
      </w:r>
      <w:r>
        <w:t xml:space="preserve"> </w:t>
      </w:r>
      <w:r w:rsidRPr="00DE600E">
        <w:t>miljöbalken, om detta krävs.</w:t>
      </w:r>
      <w:r>
        <w:t xml:space="preserve"> </w:t>
      </w:r>
      <w:r w:rsidRPr="00DE600E">
        <w:t>Kravet på undersökningssamråd gäller bara i de fall som frågan</w:t>
      </w:r>
      <w:r>
        <w:t xml:space="preserve"> </w:t>
      </w:r>
      <w:r w:rsidRPr="00DE600E">
        <w:t xml:space="preserve">om betydande miljöpåverkan inte </w:t>
      </w:r>
      <w:r>
        <w:t>redan har avgjorts genom</w:t>
      </w:r>
      <w:r w:rsidRPr="00DE600E">
        <w:t xml:space="preserve"> före</w:t>
      </w:r>
      <w:r>
        <w:softHyphen/>
      </w:r>
      <w:r w:rsidRPr="00DE600E">
        <w:t>skrifter som regeringen</w:t>
      </w:r>
      <w:r>
        <w:t xml:space="preserve"> </w:t>
      </w:r>
      <w:r w:rsidRPr="00DE600E">
        <w:t>har meddelat med stöd av 6</w:t>
      </w:r>
      <w:r>
        <w:t> </w:t>
      </w:r>
      <w:r w:rsidRPr="00DE600E">
        <w:t>kap. 4</w:t>
      </w:r>
      <w:r>
        <w:t> </w:t>
      </w:r>
      <w:r w:rsidRPr="00DE600E">
        <w:t>§ miljöbalken (jfr 6</w:t>
      </w:r>
      <w:r>
        <w:t> </w:t>
      </w:r>
      <w:r w:rsidRPr="00DE600E">
        <w:t>kap.</w:t>
      </w:r>
      <w:r>
        <w:t xml:space="preserve"> </w:t>
      </w:r>
      <w:r w:rsidRPr="00DE600E">
        <w:t>5</w:t>
      </w:r>
      <w:r>
        <w:t> </w:t>
      </w:r>
      <w:r w:rsidRPr="00DE600E">
        <w:t>§</w:t>
      </w:r>
      <w:r>
        <w:t> </w:t>
      </w:r>
      <w:r w:rsidRPr="00DE600E">
        <w:t xml:space="preserve">1 miljöbalken). Sådana föreskrifter har regeringen meddelat </w:t>
      </w:r>
      <w:r>
        <w:t xml:space="preserve">i </w:t>
      </w:r>
      <w:r w:rsidRPr="00DE600E">
        <w:t xml:space="preserve">miljöbedömningsförordningen. </w:t>
      </w:r>
      <w:r>
        <w:t>Av dessa föreskrifter följer att frågan om betydande miljö</w:t>
      </w:r>
      <w:r>
        <w:softHyphen/>
        <w:t>påverkan i vissa fall ska avgöras efter en under</w:t>
      </w:r>
      <w:r>
        <w:softHyphen/>
        <w:t>sökning. Det gäller översikts</w:t>
      </w:r>
      <w:r>
        <w:softHyphen/>
        <w:t>planer som enbart avser användningen av små områden på lokal nivå, eller innebär små ändringar i en plan (se 3 § miljöbedöm</w:t>
      </w:r>
      <w:r>
        <w:softHyphen/>
        <w:t>ningsförordningen). Det gäller exempelvis mindre ändringar av över</w:t>
      </w:r>
      <w:r>
        <w:softHyphen/>
        <w:t>sikts</w:t>
      </w:r>
      <w:r>
        <w:softHyphen/>
        <w:t>planen, däribland geografiska och tematiska ändringar. Samman</w:t>
      </w:r>
      <w:r>
        <w:softHyphen/>
      </w:r>
      <w:r>
        <w:softHyphen/>
        <w:t>fatt</w:t>
      </w:r>
      <w:r>
        <w:softHyphen/>
        <w:t>nings</w:t>
      </w:r>
      <w:r>
        <w:softHyphen/>
        <w:t>vis medför regleringen</w:t>
      </w:r>
      <w:r w:rsidRPr="00DE600E">
        <w:t xml:space="preserve"> </w:t>
      </w:r>
      <w:r>
        <w:t xml:space="preserve">att det i praktiken </w:t>
      </w:r>
      <w:r w:rsidRPr="00DE600E">
        <w:t>sällan behövs något under</w:t>
      </w:r>
      <w:r>
        <w:softHyphen/>
      </w:r>
      <w:r w:rsidRPr="00DE600E">
        <w:t>sök</w:t>
      </w:r>
      <w:r>
        <w:softHyphen/>
      </w:r>
      <w:r w:rsidRPr="00DE600E">
        <w:t>nings</w:t>
      </w:r>
      <w:r>
        <w:softHyphen/>
      </w:r>
      <w:r w:rsidRPr="00DE600E">
        <w:t>samråd</w:t>
      </w:r>
      <w:r>
        <w:t xml:space="preserve"> i fråga om översiktsplaner</w:t>
      </w:r>
      <w:r w:rsidRPr="00DE600E">
        <w:t>.</w:t>
      </w:r>
      <w:r>
        <w:t xml:space="preserve"> Eftersom regeringen kan </w:t>
      </w:r>
      <w:r w:rsidRPr="00823A45">
        <w:t>meddela före</w:t>
      </w:r>
      <w:r>
        <w:softHyphen/>
      </w:r>
      <w:r w:rsidRPr="00823A45">
        <w:t>skrif</w:t>
      </w:r>
      <w:r>
        <w:softHyphen/>
      </w:r>
      <w:r w:rsidRPr="00823A45">
        <w:t>ter om att vissa slag av planer och program ska eller inte ska antas medföra en betydande miljöpåverkan</w:t>
      </w:r>
      <w:r>
        <w:t xml:space="preserve"> bör dock kravet på undersöknings</w:t>
      </w:r>
      <w:r>
        <w:softHyphen/>
        <w:t xml:space="preserve">samråd, som utredningen framhåller, även i fortsättningen vara huvudregel enligt PBL.  </w:t>
      </w:r>
    </w:p>
    <w:p w14:paraId="6520EE7F" w14:textId="77777777" w:rsidR="00DE7975" w:rsidRDefault="00DE7975" w:rsidP="00DE7975">
      <w:pPr>
        <w:pStyle w:val="Brdtextmedindrag"/>
      </w:pPr>
      <w:r>
        <w:t>Regeringen anser att ä</w:t>
      </w:r>
      <w:r w:rsidRPr="005F6CF2">
        <w:t>ven avgränsningssamrådet</w:t>
      </w:r>
      <w:r>
        <w:t>, på samma sätt</w:t>
      </w:r>
      <w:r w:rsidRPr="005F6CF2">
        <w:t xml:space="preserve"> </w:t>
      </w:r>
      <w:r>
        <w:t>som i dag, bör</w:t>
      </w:r>
      <w:r w:rsidRPr="005F6CF2">
        <w:t xml:space="preserve"> ske inom ramen för PBL-samrådet</w:t>
      </w:r>
      <w:r>
        <w:t xml:space="preserve">. </w:t>
      </w:r>
    </w:p>
    <w:p w14:paraId="3B6A78DF" w14:textId="77777777" w:rsidR="00DE7975" w:rsidRDefault="00DE7975" w:rsidP="00DE7975">
      <w:pPr>
        <w:pStyle w:val="Brdtextmedindrag"/>
      </w:pPr>
      <w:r w:rsidRPr="00823A45">
        <w:rPr>
          <w:i/>
        </w:rPr>
        <w:t>Riksantikvarieämbetet</w:t>
      </w:r>
      <w:r w:rsidRPr="00823A45">
        <w:t xml:space="preserve"> </w:t>
      </w:r>
      <w:r>
        <w:t>har avstyrkt</w:t>
      </w:r>
      <w:r w:rsidRPr="00823A45">
        <w:t xml:space="preserve"> förslaget att koppla samman under</w:t>
      </w:r>
      <w:r>
        <w:softHyphen/>
      </w:r>
      <w:r w:rsidRPr="00823A45">
        <w:t>sök</w:t>
      </w:r>
      <w:r>
        <w:softHyphen/>
      </w:r>
      <w:r w:rsidRPr="00823A45">
        <w:t>nings- och avgränsningssamråd</w:t>
      </w:r>
      <w:r>
        <w:t>et</w:t>
      </w:r>
      <w:r w:rsidRPr="00823A45">
        <w:t xml:space="preserve"> med plan</w:t>
      </w:r>
      <w:r>
        <w:softHyphen/>
      </w:r>
      <w:r w:rsidRPr="00823A45">
        <w:t xml:space="preserve">samrådet. </w:t>
      </w:r>
      <w:r>
        <w:t>Myndigheten fram</w:t>
      </w:r>
      <w:r>
        <w:softHyphen/>
      </w:r>
      <w:r>
        <w:softHyphen/>
        <w:t>håller att s</w:t>
      </w:r>
      <w:r w:rsidRPr="00823A45">
        <w:t>yftet med miljöbedömningen är att åstadkomma en bättre integrering av miljöaspekter i planeringen. För att syftet ska nås behöver bedömnings</w:t>
      </w:r>
      <w:r>
        <w:softHyphen/>
      </w:r>
      <w:r w:rsidRPr="00823A45">
        <w:t xml:space="preserve">processen starta tidigt så att viktiga faktorer kan läggas till grund för översiktsplanen, dess inriktning och utformning. </w:t>
      </w:r>
      <w:r>
        <w:t>Enligt Riks</w:t>
      </w:r>
      <w:r>
        <w:softHyphen/>
        <w:t>anti</w:t>
      </w:r>
      <w:r>
        <w:softHyphen/>
        <w:t>kvarieämbetet vore det</w:t>
      </w:r>
      <w:r w:rsidRPr="00823A45">
        <w:t xml:space="preserve"> olyckligt att bestämma att undersöknings- och avgränsnings</w:t>
      </w:r>
      <w:r>
        <w:softHyphen/>
      </w:r>
      <w:r w:rsidRPr="00823A45">
        <w:t xml:space="preserve">samråd ska kopplas till ett skede när ett planförslag </w:t>
      </w:r>
      <w:r>
        <w:t xml:space="preserve">redan </w:t>
      </w:r>
      <w:r w:rsidRPr="00823A45">
        <w:t>finns framme</w:t>
      </w:r>
      <w:r>
        <w:t xml:space="preserve">. Enligt myndigheten medför det en risk för </w:t>
      </w:r>
      <w:r w:rsidRPr="00823A45">
        <w:t>att miljö</w:t>
      </w:r>
      <w:r>
        <w:softHyphen/>
      </w:r>
      <w:r w:rsidRPr="00823A45">
        <w:t>bedöm</w:t>
      </w:r>
      <w:r>
        <w:softHyphen/>
      </w:r>
      <w:r w:rsidRPr="00823A45">
        <w:t xml:space="preserve">ningen enbart blir en recension av ett planförslag och att integreringssyftet </w:t>
      </w:r>
      <w:r>
        <w:t xml:space="preserve">därmed </w:t>
      </w:r>
      <w:r w:rsidRPr="00823A45">
        <w:t>inte nås.</w:t>
      </w:r>
    </w:p>
    <w:p w14:paraId="7EABCAB7" w14:textId="5DA88EF0" w:rsidR="00DE7975" w:rsidRDefault="00DE7975" w:rsidP="00DE7975">
      <w:pPr>
        <w:pStyle w:val="Brdtextmedindrag"/>
      </w:pPr>
      <w:r w:rsidRPr="006D3F32">
        <w:rPr>
          <w:spacing w:val="-2"/>
        </w:rPr>
        <w:t xml:space="preserve">Regeringen konstaterar att </w:t>
      </w:r>
      <w:bookmarkStart w:id="67" w:name="_Hlk9338600"/>
      <w:r w:rsidRPr="006D3F32">
        <w:rPr>
          <w:spacing w:val="-2"/>
        </w:rPr>
        <w:t>det finns stöd i förarbetena för Riksantikv</w:t>
      </w:r>
      <w:r w:rsidRPr="006D3F32">
        <w:rPr>
          <w:spacing w:val="-2"/>
        </w:rPr>
        <w:softHyphen/>
        <w:t>arie</w:t>
      </w:r>
      <w:r w:rsidR="00676265" w:rsidRPr="006D3F32">
        <w:rPr>
          <w:spacing w:val="-2"/>
        </w:rPr>
        <w:softHyphen/>
      </w:r>
      <w:r>
        <w:t>ämbetets uppfattning att kraven på undersöknings- och avgränsnings</w:t>
      </w:r>
      <w:r>
        <w:softHyphen/>
        <w:t>sam</w:t>
      </w:r>
      <w:r w:rsidR="00676265">
        <w:softHyphen/>
      </w:r>
      <w:r>
        <w:t xml:space="preserve">råd ska uppfyllas i ett tidigt skede av processen (se prop. 2016/17:200 s. 228). Av förarbetena framgår vidare </w:t>
      </w:r>
      <w:bookmarkEnd w:id="67"/>
      <w:r>
        <w:t>att det inte finns något krav på att kommunen ska ha tagit fram ett planförslag för att ett samråd enligt PBL ska kunna inledas. Samrådet bör i stället syfta till att få till stånd en bred debatt på ett tidigt stadium, när det ännu finns stora praktiska möjligheter till påverkan. Det ligger, enligt förarbetena, i sakens natur att det blivande planområdet och planens effekter inte alltid kan bestämmas i detta tidiga skede. Sam</w:t>
      </w:r>
      <w:r>
        <w:softHyphen/>
        <w:t>rådet kan även delas upp i flera steg som ansluter till olika stadier i plan</w:t>
      </w:r>
      <w:r>
        <w:softHyphen/>
        <w:t>arbetet. Alla samråds</w:t>
      </w:r>
      <w:r>
        <w:softHyphen/>
        <w:t>parter behöver då inte höras eller bere</w:t>
      </w:r>
      <w:r>
        <w:softHyphen/>
        <w:t>das tillfälle i varje sådant steg (prop. 1985/86:1 s. 136). Eftersom sam</w:t>
      </w:r>
      <w:r>
        <w:softHyphen/>
        <w:t>rådet bedrivs genom succes</w:t>
      </w:r>
      <w:r>
        <w:softHyphen/>
        <w:t>siva kontakter med myndigheter och andra som berörs av planen, kan det enligt för</w:t>
      </w:r>
      <w:r>
        <w:softHyphen/>
        <w:t>arbetena ofta vara praktiskt att avsluta samråds</w:t>
      </w:r>
      <w:r>
        <w:softHyphen/>
        <w:t>fasen med en för</w:t>
      </w:r>
      <w:r>
        <w:softHyphen/>
        <w:t>hands</w:t>
      </w:r>
      <w:r>
        <w:softHyphen/>
        <w:t>remiss där så många som möjligt bereds tillfälle att ge synpunkter på det sammanvägda förslaget (samma prop. s. 137). När kom</w:t>
      </w:r>
      <w:r>
        <w:softHyphen/>
        <w:t>muner och myn</w:t>
      </w:r>
      <w:r>
        <w:softHyphen/>
        <w:t>dig</w:t>
      </w:r>
      <w:r>
        <w:softHyphen/>
        <w:t>heter refererar till samrådet är det vanligtvis denna avslutande för</w:t>
      </w:r>
      <w:r>
        <w:softHyphen/>
        <w:t>hands</w:t>
      </w:r>
      <w:r>
        <w:softHyphen/>
        <w:t>remiss som åsyftas, medan samrådet i PBL:s mening inleds väsent</w:t>
      </w:r>
      <w:r>
        <w:softHyphen/>
        <w:t xml:space="preserve">ligt tidigare än så. </w:t>
      </w:r>
    </w:p>
    <w:p w14:paraId="1F8CC82B" w14:textId="77777777" w:rsidR="00DE7975" w:rsidRDefault="00DE7975" w:rsidP="00DE7975">
      <w:pPr>
        <w:pStyle w:val="Brdtextmedindrag"/>
      </w:pPr>
      <w:r>
        <w:t xml:space="preserve">Samrådet är således en omfattande process där planförslaget succesivt utarbetas. Regeringen anser att </w:t>
      </w:r>
      <w:r w:rsidRPr="00823A45">
        <w:t>under</w:t>
      </w:r>
      <w:r>
        <w:softHyphen/>
      </w:r>
      <w:r w:rsidRPr="00823A45">
        <w:t>sök</w:t>
      </w:r>
      <w:r>
        <w:softHyphen/>
      </w:r>
      <w:r w:rsidRPr="00823A45">
        <w:t>nings- och avgränsningssamråd</w:t>
      </w:r>
      <w:r>
        <w:t>et normalt bör ske i ett tidigt skede av samrådsfasen, dvs. innan kom</w:t>
      </w:r>
      <w:r>
        <w:softHyphen/>
        <w:t xml:space="preserve">munen har sammanställt ett planförslag och genomfört den förhandsremiss som normalt avslutar samrådet. Att </w:t>
      </w:r>
      <w:r w:rsidRPr="00823A45">
        <w:t>under</w:t>
      </w:r>
      <w:r>
        <w:softHyphen/>
      </w:r>
      <w:r w:rsidRPr="00823A45">
        <w:t>sök</w:t>
      </w:r>
      <w:r>
        <w:softHyphen/>
      </w:r>
      <w:r w:rsidRPr="00823A45">
        <w:t>nings- och avgränsnings</w:t>
      </w:r>
      <w:r>
        <w:softHyphen/>
      </w:r>
      <w:r w:rsidRPr="00823A45">
        <w:t>samråd</w:t>
      </w:r>
      <w:r>
        <w:t xml:space="preserve">et knyts till plansamrådet hindrar således inte att dessa samråd kan ske redan innan planförslagets inriktning och utformning lagts fast. Regeringen delar således inte </w:t>
      </w:r>
      <w:r w:rsidRPr="003E6DEB">
        <w:t>Riksantikvarieämbetets</w:t>
      </w:r>
      <w:r w:rsidRPr="000B5A10">
        <w:t xml:space="preserve"> </w:t>
      </w:r>
      <w:r>
        <w:t>uppfattning att det skulle vara olämp</w:t>
      </w:r>
      <w:r>
        <w:softHyphen/>
        <w:t>ligt att undersöknings- och avgränsningssamrådet är samman</w:t>
      </w:r>
      <w:r>
        <w:softHyphen/>
        <w:t xml:space="preserve">kopplat med plansamrådet. </w:t>
      </w:r>
    </w:p>
    <w:p w14:paraId="76E7CC7F" w14:textId="4367E50A" w:rsidR="00DE7975" w:rsidRDefault="00DE7975" w:rsidP="00DE7975">
      <w:pPr>
        <w:pStyle w:val="Rubrik5utannumrering"/>
      </w:pPr>
      <w:r>
        <w:t>K</w:t>
      </w:r>
      <w:r w:rsidRPr="00DB6164">
        <w:t xml:space="preserve">ommunen ska efter </w:t>
      </w:r>
      <w:r>
        <w:t>undersökning</w:t>
      </w:r>
      <w:r w:rsidR="00333370">
        <w:t>en</w:t>
      </w:r>
      <w:r w:rsidRPr="00DB6164">
        <w:t xml:space="preserve"> i ett särskilt beslut avgöra om </w:t>
      </w:r>
      <w:r>
        <w:t>en översiktsplan</w:t>
      </w:r>
      <w:r w:rsidRPr="00DB6164">
        <w:t xml:space="preserve"> kan antas medföra en betydande miljöpåverkan</w:t>
      </w:r>
    </w:p>
    <w:p w14:paraId="359D0ACA" w14:textId="6F98026D" w:rsidR="00DE7975" w:rsidRDefault="00DE7975" w:rsidP="00DE7975">
      <w:pPr>
        <w:pStyle w:val="Brdtext"/>
      </w:pPr>
      <w:r>
        <w:t xml:space="preserve">Enligt miljöbalken ska en </w:t>
      </w:r>
      <w:r w:rsidRPr="00DA04DB">
        <w:t>kommun efter undersök</w:t>
      </w:r>
      <w:r>
        <w:softHyphen/>
        <w:t>ning</w:t>
      </w:r>
      <w:r w:rsidR="00333370">
        <w:t>en</w:t>
      </w:r>
      <w:r w:rsidRPr="00DA04DB">
        <w:t xml:space="preserve"> i ett särskilt beslut avgöra om genomförandet av </w:t>
      </w:r>
      <w:r>
        <w:t>en plan</w:t>
      </w:r>
      <w:r w:rsidRPr="00DA04DB">
        <w:t xml:space="preserve">, </w:t>
      </w:r>
      <w:r>
        <w:t xml:space="preserve">ett </w:t>
      </w:r>
      <w:r w:rsidRPr="00DA04DB">
        <w:t xml:space="preserve">program eller </w:t>
      </w:r>
      <w:r>
        <w:t xml:space="preserve">en </w:t>
      </w:r>
      <w:r w:rsidRPr="00DA04DB">
        <w:t>ändring kan antas medföra en betydande miljöpåverkan. Beslutet ska redovisa de omständigheter som talar för eller emot en betydande miljöpåverkan. Beslu</w:t>
      </w:r>
      <w:r>
        <w:softHyphen/>
      </w:r>
      <w:r w:rsidRPr="00DA04DB">
        <w:t xml:space="preserve">tet ska </w:t>
      </w:r>
      <w:r>
        <w:t xml:space="preserve">även </w:t>
      </w:r>
      <w:r w:rsidRPr="00DA04DB">
        <w:t>gör</w:t>
      </w:r>
      <w:r>
        <w:t>as tillgängligt för allmänheten (6 kap. 7 § miljö</w:t>
      </w:r>
      <w:r>
        <w:softHyphen/>
        <w:t xml:space="preserve">balken). </w:t>
      </w:r>
      <w:r w:rsidRPr="00BF2744">
        <w:rPr>
          <w:i/>
        </w:rPr>
        <w:t>Boverket</w:t>
      </w:r>
      <w:r>
        <w:t xml:space="preserve"> anser att utredningens förslag behöver förtydligas när det gäller om det ska fattas ett särskilt beslut efter undersöknings</w:t>
      </w:r>
      <w:r>
        <w:softHyphen/>
        <w:t>samrådet under planprocessen enligt PBL eftersom detta inte framgår av utred</w:t>
      </w:r>
      <w:r>
        <w:softHyphen/>
        <w:t>ning</w:t>
      </w:r>
      <w:r>
        <w:softHyphen/>
        <w:t>ens förslag.</w:t>
      </w:r>
    </w:p>
    <w:p w14:paraId="64B3BB86" w14:textId="77777777" w:rsidR="00DE7975" w:rsidRDefault="00DE7975" w:rsidP="00DE7975">
      <w:pPr>
        <w:pStyle w:val="Brdtextmedindrag"/>
      </w:pPr>
      <w:r>
        <w:t xml:space="preserve">Kravet att kommunen genom ett särskilt beslut ska </w:t>
      </w:r>
      <w:r w:rsidRPr="00DA04DB">
        <w:t>avgöra om genom</w:t>
      </w:r>
      <w:r>
        <w:softHyphen/>
      </w:r>
      <w:r w:rsidRPr="00DA04DB">
        <w:t>föran</w:t>
      </w:r>
      <w:r>
        <w:softHyphen/>
      </w:r>
      <w:r w:rsidRPr="00DA04DB">
        <w:t xml:space="preserve">det av </w:t>
      </w:r>
      <w:r>
        <w:t>en plan</w:t>
      </w:r>
      <w:r w:rsidRPr="00DA04DB">
        <w:t xml:space="preserve">, </w:t>
      </w:r>
      <w:r>
        <w:t xml:space="preserve">ett </w:t>
      </w:r>
      <w:r w:rsidRPr="00DA04DB">
        <w:t xml:space="preserve">program eller </w:t>
      </w:r>
      <w:r>
        <w:t xml:space="preserve">en </w:t>
      </w:r>
      <w:r w:rsidRPr="00DA04DB">
        <w:t>ändring kan antas med</w:t>
      </w:r>
      <w:r>
        <w:t xml:space="preserve">föra en betydande miljöpåverkan, </w:t>
      </w:r>
      <w:r w:rsidRPr="00D02DCC">
        <w:t>genomför artikel 3.7 i SMB</w:t>
      </w:r>
      <w:r>
        <w:t>-</w:t>
      </w:r>
      <w:r w:rsidRPr="00D02DCC">
        <w:t>direk</w:t>
      </w:r>
      <w:r>
        <w:t>tivet. För att förfarandet ska tillgodose kraven i EU-rätten är det således angeläget att det tydligt framgår av PBL att kommunen ska avgöra frågan om en betydande miljö</w:t>
      </w:r>
      <w:r>
        <w:softHyphen/>
        <w:t xml:space="preserve">påverkan </w:t>
      </w:r>
      <w:r w:rsidRPr="00DA04DB">
        <w:t xml:space="preserve">kan antas </w:t>
      </w:r>
      <w:r>
        <w:t xml:space="preserve">genom ett särskilt beslut. Skyldigheten bör </w:t>
      </w:r>
      <w:r w:rsidRPr="00D02DCC">
        <w:t xml:space="preserve">endast </w:t>
      </w:r>
      <w:r>
        <w:t xml:space="preserve">gälla i de fall </w:t>
      </w:r>
      <w:r w:rsidRPr="00D02DCC">
        <w:t>en undersökning har gjorts</w:t>
      </w:r>
      <w:r>
        <w:t xml:space="preserve"> (prop. 2016/17:200 s. 189). Att kommunen i översiktsplanen ska redovisa skälen för sin bedömning, o</w:t>
      </w:r>
      <w:r w:rsidRPr="000F360A">
        <w:t xml:space="preserve">m en strategisk miljöbedömning inte ska göras, </w:t>
      </w:r>
      <w:r>
        <w:t>framgår av nuvarande 3 kap. 4 § andra stycket. Bestämmelsen är ett led i genom</w:t>
      </w:r>
      <w:r>
        <w:softHyphen/>
        <w:t>föran</w:t>
      </w:r>
      <w:r>
        <w:softHyphen/>
        <w:t>det av kravet att kommunen ska göra b</w:t>
      </w:r>
      <w:r w:rsidRPr="000F360A">
        <w:t>es</w:t>
      </w:r>
      <w:r>
        <w:t>lutet</w:t>
      </w:r>
      <w:r w:rsidRPr="000F360A">
        <w:t xml:space="preserve"> tillgängligt för allmänheten</w:t>
      </w:r>
      <w:r>
        <w:t xml:space="preserve"> (se 6 kap. 7 § tredje stycket miljöbalken). </w:t>
      </w:r>
    </w:p>
    <w:p w14:paraId="5E2E0335" w14:textId="77777777" w:rsidR="00DE7975" w:rsidRPr="00481957" w:rsidRDefault="00DE7975" w:rsidP="00DE7975">
      <w:pPr>
        <w:pStyle w:val="Brdtextmedindrag"/>
      </w:pPr>
      <w:r>
        <w:t>Regeringen anser att det bör framgå av PBL att beslutet om betydande miljöpåverkan ska fattas under plansamrådet. Normalt bör detta beslut kunna fattas tidigt under plan</w:t>
      </w:r>
      <w:r>
        <w:softHyphen/>
        <w:t>samrådet. Om så sker kommer såväl allmän</w:t>
      </w:r>
      <w:r>
        <w:softHyphen/>
        <w:t>heten som berörda miljöorganisationer ges möjlighet att lämna synpunkter på kommunens bedömning under den förhandsremiss som vanligtvis genomförs i slutfasen av plansamrådet.</w:t>
      </w:r>
    </w:p>
    <w:p w14:paraId="263DE7F0" w14:textId="77777777" w:rsidR="00DE7975" w:rsidRPr="00415EE2" w:rsidRDefault="00DE7975" w:rsidP="00DE7975">
      <w:pPr>
        <w:pStyle w:val="Brdtextmedindrag"/>
      </w:pPr>
      <w:r w:rsidRPr="00415EE2">
        <w:t>Av miljöbalken framgår att beslut om huruvida genom</w:t>
      </w:r>
      <w:r w:rsidRPr="00415EE2">
        <w:softHyphen/>
        <w:t>föran</w:t>
      </w:r>
      <w:r w:rsidRPr="00415EE2">
        <w:softHyphen/>
        <w:t>det av en plan, ett program eller en ändring kan antas medföra en betydande miljö</w:t>
      </w:r>
      <w:r w:rsidRPr="00415EE2">
        <w:softHyphen/>
        <w:t xml:space="preserve">påverkan inte får överklagas särskilt (6 kap. 8 §). </w:t>
      </w:r>
      <w:bookmarkStart w:id="68" w:name="_Hlk12447884"/>
      <w:r w:rsidRPr="00415EE2">
        <w:t>Regeringens uppfattning är att det</w:t>
      </w:r>
      <w:bookmarkEnd w:id="68"/>
      <w:r w:rsidRPr="00415EE2">
        <w:t xml:space="preserve"> </w:t>
      </w:r>
      <w:bookmarkStart w:id="69" w:name="_Hlk12447894"/>
      <w:r w:rsidRPr="00415EE2">
        <w:t xml:space="preserve">bör framgå av PBL att motsvarande beslut enligt PBL inte </w:t>
      </w:r>
      <w:r>
        <w:t xml:space="preserve">heller </w:t>
      </w:r>
      <w:r w:rsidRPr="00415EE2">
        <w:t>får över</w:t>
      </w:r>
      <w:r w:rsidRPr="00415EE2">
        <w:softHyphen/>
        <w:t>klagas sär</w:t>
      </w:r>
      <w:r w:rsidRPr="00415EE2">
        <w:softHyphen/>
        <w:t>skilt.</w:t>
      </w:r>
      <w:bookmarkEnd w:id="69"/>
      <w:r w:rsidRPr="00415EE2">
        <w:t xml:space="preserve"> </w:t>
      </w:r>
    </w:p>
    <w:p w14:paraId="2FF7BA4E" w14:textId="77777777" w:rsidR="00DE7975" w:rsidRDefault="00DE7975" w:rsidP="00DE7975">
      <w:pPr>
        <w:pStyle w:val="Brdtextmedindrag"/>
      </w:pPr>
      <w:r>
        <w:t>Förfarandebeslut har som regel inte ansetts självständigt över</w:t>
      </w:r>
      <w:r>
        <w:softHyphen/>
        <w:t>klag</w:t>
      </w:r>
      <w:r>
        <w:softHyphen/>
        <w:t>bara enligt PBL utan endast möjliga att angripa i samband med att avgörandet i ären</w:t>
      </w:r>
      <w:r>
        <w:softHyphen/>
        <w:t xml:space="preserve">det överklagas (se prop. 2016/17:180 s. 255). Regeringen anser att detta alltjämt bör vara utgångspunkten. </w:t>
      </w:r>
      <w:r w:rsidRPr="00415EE2">
        <w:t xml:space="preserve">Enligt systematiken i PBL anges </w:t>
      </w:r>
      <w:r>
        <w:t xml:space="preserve">emellertid </w:t>
      </w:r>
      <w:r w:rsidRPr="00415EE2">
        <w:t>inte vilka förfarandebeslut som inte får överklagas särskilt, utan enbart i samband med ett slutligt beslut. Däremot framgår det v</w:t>
      </w:r>
      <w:r w:rsidRPr="00415EE2" w:rsidDel="00AE3EFD">
        <w:t>ilka kom</w:t>
      </w:r>
      <w:r>
        <w:softHyphen/>
      </w:r>
      <w:r w:rsidRPr="00415EE2" w:rsidDel="00AE3EFD">
        <w:t xml:space="preserve">munala beslut </w:t>
      </w:r>
      <w:r w:rsidRPr="00415EE2">
        <w:t xml:space="preserve">enligt PBL </w:t>
      </w:r>
      <w:r w:rsidRPr="00415EE2" w:rsidDel="00AE3EFD">
        <w:t xml:space="preserve">som </w:t>
      </w:r>
      <w:r w:rsidRPr="00415EE2">
        <w:t xml:space="preserve">över huvud taget </w:t>
      </w:r>
      <w:r w:rsidRPr="00415EE2" w:rsidDel="00AE3EFD">
        <w:t>inte får över</w:t>
      </w:r>
      <w:r w:rsidRPr="00415EE2">
        <w:softHyphen/>
      </w:r>
      <w:r w:rsidRPr="00415EE2" w:rsidDel="00AE3EFD">
        <w:t xml:space="preserve">klagas </w:t>
      </w:r>
      <w:r w:rsidRPr="00415EE2">
        <w:t xml:space="preserve">(se </w:t>
      </w:r>
      <w:r w:rsidRPr="00415EE2" w:rsidDel="00AE3EFD">
        <w:t>13</w:t>
      </w:r>
      <w:r w:rsidRPr="00415EE2">
        <w:t> </w:t>
      </w:r>
      <w:r w:rsidRPr="00415EE2" w:rsidDel="00AE3EFD">
        <w:t>kap. 2</w:t>
      </w:r>
      <w:r w:rsidRPr="00415EE2">
        <w:t> </w:t>
      </w:r>
      <w:r w:rsidRPr="00415EE2" w:rsidDel="00AE3EFD">
        <w:t>§ PBL</w:t>
      </w:r>
      <w:r w:rsidRPr="00415EE2">
        <w:t>)</w:t>
      </w:r>
      <w:r w:rsidRPr="00415EE2" w:rsidDel="00AE3EFD">
        <w:t xml:space="preserve">. </w:t>
      </w:r>
      <w:r>
        <w:t>Enligt regeringens bedömning är det bästa alternativet a</w:t>
      </w:r>
      <w:r w:rsidRPr="00415EE2">
        <w:t xml:space="preserve">tt placera bestämmelsen om att vissa beslut inte får överklagas särskilt i nämnda paragraf.   </w:t>
      </w:r>
    </w:p>
    <w:p w14:paraId="4DB30D30" w14:textId="77777777" w:rsidR="00DE7975" w:rsidRDefault="00DE7975" w:rsidP="00DE7975">
      <w:pPr>
        <w:pStyle w:val="Rubrik5utannumrering"/>
      </w:pPr>
      <w:r>
        <w:t>Det bör uttryckligen framgå av PBL vilka moment som ingår i den strategiska miljöbedömningen</w:t>
      </w:r>
    </w:p>
    <w:p w14:paraId="690DD5E2" w14:textId="77777777" w:rsidR="00DE7975" w:rsidRDefault="00DE7975" w:rsidP="00DE7975">
      <w:pPr>
        <w:pStyle w:val="Brdtext"/>
      </w:pPr>
      <w:r w:rsidRPr="00252A41">
        <w:t xml:space="preserve">Regeringen anser, i likhet </w:t>
      </w:r>
      <w:r>
        <w:t xml:space="preserve">med </w:t>
      </w:r>
      <w:r w:rsidRPr="00682FEF">
        <w:t xml:space="preserve">bl.a. </w:t>
      </w:r>
      <w:r w:rsidRPr="00C1473B">
        <w:rPr>
          <w:i/>
        </w:rPr>
        <w:t>Svea hovrätt (Mark- och miljööver</w:t>
      </w:r>
      <w:r>
        <w:rPr>
          <w:i/>
        </w:rPr>
        <w:softHyphen/>
      </w:r>
      <w:r w:rsidRPr="00C1473B">
        <w:rPr>
          <w:i/>
        </w:rPr>
        <w:t>domstolen)</w:t>
      </w:r>
      <w:r>
        <w:t xml:space="preserve">, </w:t>
      </w:r>
      <w:r w:rsidRPr="00C1473B">
        <w:rPr>
          <w:i/>
        </w:rPr>
        <w:t>Boverket</w:t>
      </w:r>
      <w:r>
        <w:t xml:space="preserve"> och </w:t>
      </w:r>
      <w:r w:rsidRPr="00C1473B">
        <w:rPr>
          <w:i/>
        </w:rPr>
        <w:t>Naturvårds</w:t>
      </w:r>
      <w:r>
        <w:rPr>
          <w:i/>
        </w:rPr>
        <w:softHyphen/>
      </w:r>
      <w:r w:rsidRPr="00C1473B">
        <w:rPr>
          <w:i/>
        </w:rPr>
        <w:t>verket</w:t>
      </w:r>
      <w:r>
        <w:t xml:space="preserve">, </w:t>
      </w:r>
      <w:r w:rsidRPr="00252A41">
        <w:t>at</w:t>
      </w:r>
      <w:r>
        <w:t>t det uttryckligen bör fram</w:t>
      </w:r>
      <w:r>
        <w:softHyphen/>
        <w:t xml:space="preserve">gå av PBL att kommunen inom ramen för PBL-samrådet ska </w:t>
      </w:r>
      <w:bookmarkStart w:id="70" w:name="_Hlk12448033"/>
      <w:r>
        <w:t>undersöka om genomförandet av översiktsplanen kan antas medföra en betydande miljöpåverkan. Undersökningen ska ske på det sätt som anges i 6 kap. 6 § miljöbalken och föreskrifter som regeringen har meddelat i anslutning till den bestämmelsen</w:t>
      </w:r>
      <w:bookmarkEnd w:id="70"/>
      <w:r>
        <w:t>. Det senare ledet tar sikte på att rege</w:t>
      </w:r>
      <w:r>
        <w:softHyphen/>
        <w:t>ringen med stöd av 8 kap. 7 § regeringsformen kan meddela tillämpnings</w:t>
      </w:r>
      <w:r>
        <w:softHyphen/>
        <w:t>föreskrifter, vilket reger</w:t>
      </w:r>
      <w:r>
        <w:softHyphen/>
        <w:t>ingen har gjort i 5 § miljöbedömnings</w:t>
      </w:r>
      <w:r>
        <w:softHyphen/>
        <w:t>förord</w:t>
      </w:r>
      <w:r>
        <w:softHyphen/>
        <w:t>ning</w:t>
      </w:r>
      <w:r>
        <w:softHyphen/>
        <w:t>en. Dessa före</w:t>
      </w:r>
      <w:r>
        <w:softHyphen/>
        <w:t>skrif</w:t>
      </w:r>
      <w:r>
        <w:softHyphen/>
        <w:t>ter innehåller kriterier för att avgöra frågan om miljö</w:t>
      </w:r>
      <w:r>
        <w:softHyphen/>
        <w:t>påverkan kan antas och genomför kraven i artikel 3.5 i SMB-direktivet.</w:t>
      </w:r>
    </w:p>
    <w:p w14:paraId="52D32B13" w14:textId="77777777" w:rsidR="00DE7975" w:rsidRDefault="00DE7975" w:rsidP="00DE7975">
      <w:pPr>
        <w:pStyle w:val="Brdtextmedindrag"/>
      </w:pPr>
      <w:r>
        <w:t>Till skillnad från utredningen anser regeringen, som redan framgått av den föregående redogörelsen, att det även bör framgå av PBL att kom</w:t>
      </w:r>
      <w:r>
        <w:softHyphen/>
        <w:t xml:space="preserve">munen </w:t>
      </w:r>
      <w:bookmarkStart w:id="71" w:name="_Hlk12448064"/>
      <w:r>
        <w:t xml:space="preserve">efter undersökningen </w:t>
      </w:r>
      <w:bookmarkEnd w:id="71"/>
      <w:r>
        <w:t xml:space="preserve">ska </w:t>
      </w:r>
      <w:r w:rsidRPr="00252A41">
        <w:t xml:space="preserve">avgöra </w:t>
      </w:r>
      <w:r>
        <w:t xml:space="preserve">frågan </w:t>
      </w:r>
      <w:r w:rsidRPr="00252A41">
        <w:t xml:space="preserve">om </w:t>
      </w:r>
      <w:r>
        <w:t>genomförandet av planen kan antas medföra en betydande miljöpåverkan</w:t>
      </w:r>
      <w:r w:rsidRPr="00252A41">
        <w:t>.</w:t>
      </w:r>
      <w:r>
        <w:t xml:space="preserve"> Det bör även framgå att </w:t>
      </w:r>
      <w:bookmarkStart w:id="72" w:name="_Hlk12448089"/>
      <w:r>
        <w:t xml:space="preserve">frågan ska avgöras i ett särskilt beslut på det sätt och med </w:t>
      </w:r>
      <w:bookmarkEnd w:id="72"/>
      <w:r>
        <w:t>det innehåll som anges i 6 kap. 7 § första och andra styckena miljö</w:t>
      </w:r>
      <w:r>
        <w:softHyphen/>
        <w:t>balken.</w:t>
      </w:r>
    </w:p>
    <w:p w14:paraId="0A2847EE" w14:textId="77777777" w:rsidR="00DE7975" w:rsidRDefault="00DE7975" w:rsidP="00DE7975">
      <w:pPr>
        <w:pStyle w:val="Brdtextmedindrag"/>
      </w:pPr>
      <w:r>
        <w:t>Av PBL bör vidare framgå att kravet på undersökning inte gäller om frågan om betydande miljöpåverkan redan är avgjord i föreskrifter som rege</w:t>
      </w:r>
      <w:r>
        <w:softHyphen/>
        <w:t>ringen har meddelat med stöd av 6 kap. 4 § miljöbalken. Mot bak</w:t>
      </w:r>
      <w:r>
        <w:softHyphen/>
        <w:t>grund av innebörden av de nuvarande bestämmelserna i miljöbedömnings</w:t>
      </w:r>
      <w:r>
        <w:softHyphen/>
        <w:t>för</w:t>
      </w:r>
      <w:r>
        <w:softHyphen/>
        <w:t>ordningen medför detta undantag att det normalt sett inte kommer att be</w:t>
      </w:r>
      <w:r>
        <w:softHyphen/>
        <w:t>hövas någon undersökning i arbetet med att ta fram en kommun</w:t>
      </w:r>
      <w:r>
        <w:softHyphen/>
        <w:t>om</w:t>
      </w:r>
      <w:r>
        <w:softHyphen/>
        <w:t>fatt</w:t>
      </w:r>
      <w:r>
        <w:softHyphen/>
        <w:t>ande översiktsplan, eftersom en sådan plan normalt ska antas kunna med</w:t>
      </w:r>
      <w:r>
        <w:softHyphen/>
        <w:t>föra en betydande miljöpåverkan. Det innebär att kom</w:t>
      </w:r>
      <w:r>
        <w:softHyphen/>
        <w:t>munen i sådana fall kan avstå från undersökningen och direkt genomföra ett avgräns</w:t>
      </w:r>
      <w:r>
        <w:softHyphen/>
        <w:t>nings</w:t>
      </w:r>
      <w:r>
        <w:softHyphen/>
        <w:t>sam</w:t>
      </w:r>
      <w:r>
        <w:softHyphen/>
        <w:t xml:space="preserve">råd. </w:t>
      </w:r>
    </w:p>
    <w:p w14:paraId="465C28A3" w14:textId="77777777" w:rsidR="00DE7975" w:rsidRDefault="00DE7975" w:rsidP="00DE7975">
      <w:pPr>
        <w:pStyle w:val="Brdtextmedindrag"/>
      </w:pPr>
      <w:r>
        <w:t>I de fall frågan avser en ändring av en översiktsplan kan det däremot behövas en undersökning. Inte heller i dessa fall kommer det behövas något undersöknings</w:t>
      </w:r>
      <w:r>
        <w:softHyphen/>
        <w:t xml:space="preserve">samråd, som </w:t>
      </w:r>
      <w:r w:rsidRPr="00EF3B49">
        <w:rPr>
          <w:i/>
        </w:rPr>
        <w:t>Boverket</w:t>
      </w:r>
      <w:r>
        <w:t xml:space="preserve"> efterfrågat, </w:t>
      </w:r>
      <w:r w:rsidRPr="00B47000">
        <w:t>om kommunen redan i identifieringen kom</w:t>
      </w:r>
      <w:r>
        <w:softHyphen/>
      </w:r>
      <w:r w:rsidRPr="00B47000">
        <w:t>mer fram till att en strategisk miljöbedömning ska göras</w:t>
      </w:r>
      <w:r>
        <w:t xml:space="preserve">. Det framgår av 6 kap. 6 § första stycket 2 miljöbalken. </w:t>
      </w:r>
    </w:p>
    <w:p w14:paraId="588FD160" w14:textId="77777777" w:rsidR="00DE7975" w:rsidRDefault="00DE7975" w:rsidP="00DE7975">
      <w:pPr>
        <w:pStyle w:val="Brdtextmedindrag"/>
      </w:pPr>
      <w:r>
        <w:t xml:space="preserve">Som utredningen förordat anser regeringen att det även bör framgå av PBL att </w:t>
      </w:r>
      <w:r w:rsidRPr="00252A41">
        <w:t>kommunen</w:t>
      </w:r>
      <w:r>
        <w:t>,</w:t>
      </w:r>
      <w:r w:rsidRPr="00252A41">
        <w:t xml:space="preserve"> inom ramen för </w:t>
      </w:r>
      <w:r>
        <w:t>plan</w:t>
      </w:r>
      <w:r w:rsidRPr="00252A41">
        <w:t xml:space="preserve">samrådet enligt </w:t>
      </w:r>
      <w:r>
        <w:t xml:space="preserve">3 kap. </w:t>
      </w:r>
      <w:r w:rsidRPr="00252A41">
        <w:t>8</w:t>
      </w:r>
      <w:r>
        <w:t> </w:t>
      </w:r>
      <w:r w:rsidRPr="00252A41">
        <w:t xml:space="preserve">§ </w:t>
      </w:r>
      <w:r>
        <w:t xml:space="preserve">PBL, </w:t>
      </w:r>
      <w:r w:rsidRPr="00252A41">
        <w:t xml:space="preserve">även </w:t>
      </w:r>
      <w:r>
        <w:t xml:space="preserve">ska </w:t>
      </w:r>
      <w:r w:rsidRPr="00252A41">
        <w:t>uppfylla kraven på avgränsningssamråd i 6</w:t>
      </w:r>
      <w:r>
        <w:t> </w:t>
      </w:r>
      <w:r w:rsidRPr="00252A41">
        <w:t>kap. 9 och 10</w:t>
      </w:r>
      <w:r>
        <w:t> </w:t>
      </w:r>
      <w:r w:rsidRPr="00252A41">
        <w:t>§§ miljöbalken</w:t>
      </w:r>
      <w:r>
        <w:t>, o</w:t>
      </w:r>
      <w:r w:rsidRPr="00252A41">
        <w:t xml:space="preserve">m </w:t>
      </w:r>
      <w:r>
        <w:t xml:space="preserve">genomförandet av </w:t>
      </w:r>
      <w:r w:rsidRPr="00252A41">
        <w:t>planen eller ändringen kan antas medföra en betydande miljöpåverkan</w:t>
      </w:r>
      <w:r>
        <w:t>.</w:t>
      </w:r>
    </w:p>
    <w:p w14:paraId="206039C0" w14:textId="77777777" w:rsidR="00DE7975" w:rsidRDefault="00DE7975" w:rsidP="00DE7975">
      <w:pPr>
        <w:pStyle w:val="Brdtextmedindrag"/>
      </w:pPr>
      <w:r>
        <w:t xml:space="preserve">Liksom i dag bör det framgå av PBL att </w:t>
      </w:r>
      <w:r w:rsidRPr="00B52C42">
        <w:t xml:space="preserve">kommunen vid </w:t>
      </w:r>
      <w:r>
        <w:t>plan</w:t>
      </w:r>
      <w:r w:rsidRPr="00B52C42">
        <w:t xml:space="preserve">samrådet i fråga om statliga myndigheter enbart </w:t>
      </w:r>
      <w:r>
        <w:t xml:space="preserve">behöver </w:t>
      </w:r>
      <w:r w:rsidRPr="00B52C42">
        <w:t>samråda med länsstyrelsen</w:t>
      </w:r>
      <w:r>
        <w:t xml:space="preserve"> (nuvarande 3 kap. 9 § sista meningen)</w:t>
      </w:r>
      <w:r w:rsidRPr="00B52C42">
        <w:t>.</w:t>
      </w:r>
      <w:r>
        <w:t xml:space="preserve"> Det innebär att kommunen inte behöver </w:t>
      </w:r>
      <w:r w:rsidRPr="00B52C42">
        <w:t>samråd</w:t>
      </w:r>
      <w:r>
        <w:t>a</w:t>
      </w:r>
      <w:r w:rsidRPr="00B52C42">
        <w:t xml:space="preserve"> med andra </w:t>
      </w:r>
      <w:r>
        <w:t xml:space="preserve">statliga </w:t>
      </w:r>
      <w:r w:rsidRPr="00B52C42">
        <w:t xml:space="preserve">myndigheter som på grund av sitt särskilda miljöansvar kan antas bli berörda av planen, </w:t>
      </w:r>
      <w:r>
        <w:t>vilket normalt är ett krav</w:t>
      </w:r>
      <w:r w:rsidRPr="00B52C42">
        <w:t xml:space="preserve"> </w:t>
      </w:r>
      <w:r>
        <w:t xml:space="preserve">enligt bestämmelserna i </w:t>
      </w:r>
      <w:r w:rsidRPr="00B52C42">
        <w:t>6</w:t>
      </w:r>
      <w:r>
        <w:t> </w:t>
      </w:r>
      <w:r w:rsidRPr="00B52C42">
        <w:t>kap. 6 och 10 §§ miljö</w:t>
      </w:r>
      <w:r>
        <w:softHyphen/>
      </w:r>
      <w:r w:rsidRPr="00B52C42">
        <w:t>balken</w:t>
      </w:r>
      <w:r>
        <w:t>. Det hänger sam</w:t>
      </w:r>
      <w:r>
        <w:softHyphen/>
        <w:t>man med länsstyrelsens uppgift att företräda staten under plan</w:t>
      </w:r>
      <w:r>
        <w:softHyphen/>
        <w:t>proces</w:t>
      </w:r>
      <w:r>
        <w:softHyphen/>
        <w:t>sen (prop. 2016/17:200 s. 161, se även avsnitt 8.1).</w:t>
      </w:r>
    </w:p>
    <w:p w14:paraId="2694477A" w14:textId="77777777" w:rsidR="00DE7975" w:rsidRDefault="00DE7975" w:rsidP="00DE7975">
      <w:pPr>
        <w:pStyle w:val="Brdtextmedindrag"/>
      </w:pPr>
      <w:r>
        <w:t>Regeringen instämmer i utredningens bedömning att det är lämpligt att bestämmelserna om översikts- och detaljplaner bör vara utformade på ett likartat sätt, i de fall någon saklig skillnad inte är motiverad. Det innebär att den reglering som regeringen förordar i 3 kap. PBL när det gäller att ta fram en översiktsplan i tillämpliga delar även bör avse regleringen i 5 kap. PBL om detaljplaneprocessen.</w:t>
      </w:r>
    </w:p>
    <w:p w14:paraId="2186ED29" w14:textId="6097A6DC" w:rsidR="00DE7975" w:rsidRDefault="00DE7975" w:rsidP="00DE7975">
      <w:pPr>
        <w:pStyle w:val="Brdtextmedindrag"/>
      </w:pPr>
      <w:r>
        <w:t>Eftersom processen för att ta fram en översiktsplan i huvudsak är till</w:t>
      </w:r>
      <w:r>
        <w:softHyphen/>
        <w:t>lämplig när landstinget (regionen) tar fram en regionplan, påverkar försla</w:t>
      </w:r>
      <w:r>
        <w:softHyphen/>
        <w:t xml:space="preserve">get även den regionala fysiska planeringen (se 7 kap. 5 § PBL). </w:t>
      </w:r>
    </w:p>
    <w:p w14:paraId="50450F91" w14:textId="77777777" w:rsidR="00DE7975" w:rsidRDefault="00DE7975" w:rsidP="00DE7975">
      <w:pPr>
        <w:pStyle w:val="Brdtextmedindrag"/>
      </w:pPr>
      <w:r>
        <w:t>Med den förordade regleringen anser regeringen att den strategiska miljöbedömningen</w:t>
      </w:r>
      <w:r w:rsidRPr="00C1473B">
        <w:t xml:space="preserve"> </w:t>
      </w:r>
      <w:r>
        <w:t xml:space="preserve">ges goda förutsättningar för att kunna bli en </w:t>
      </w:r>
      <w:r w:rsidRPr="00C1473B">
        <w:t>integrerad del av plan</w:t>
      </w:r>
      <w:r>
        <w:softHyphen/>
        <w:t xml:space="preserve">processen, i linje med vad </w:t>
      </w:r>
      <w:r w:rsidRPr="00850451">
        <w:rPr>
          <w:i/>
        </w:rPr>
        <w:t>Sveriges Kommuner och Landsting</w:t>
      </w:r>
      <w:r>
        <w:t xml:space="preserve"> har efterfrågat</w:t>
      </w:r>
      <w:r w:rsidRPr="00C1473B">
        <w:t>.</w:t>
      </w:r>
    </w:p>
    <w:p w14:paraId="04730712" w14:textId="77777777" w:rsidR="00DE7975" w:rsidRDefault="00DE7975" w:rsidP="00DE7975">
      <w:pPr>
        <w:pStyle w:val="Rubrik5utannumrering"/>
      </w:pPr>
      <w:r>
        <w:t>Följdfrågor</w:t>
      </w:r>
    </w:p>
    <w:p w14:paraId="4BE2E567" w14:textId="77777777" w:rsidR="00DE7975" w:rsidDel="0022554A" w:rsidRDefault="00DE7975" w:rsidP="00DE7975">
      <w:pPr>
        <w:pStyle w:val="Brdtext"/>
      </w:pPr>
      <w:r>
        <w:t>När avgränsningssamrådet har genomförts, ska kommunen ta fram en miljö</w:t>
      </w:r>
      <w:r>
        <w:softHyphen/>
        <w:t>konse</w:t>
      </w:r>
      <w:r>
        <w:softHyphen/>
        <w:t>kvensbeskrivning och ge tillfälle till synpunkter på denna och förslaget till plan (6 kap. 9 § 2 och 3 miljöbalken). Utredningen har över</w:t>
      </w:r>
      <w:r>
        <w:softHyphen/>
        <w:t>vägt om PBL borde ändras så att det tydligt framgår att ett utkast till miljö</w:t>
      </w:r>
      <w:r>
        <w:softHyphen/>
        <w:t>konsekvensbeskrivning ska finnas redan under PBL-samrådet</w:t>
      </w:r>
      <w:r w:rsidDel="0022554A">
        <w:t xml:space="preserve">. </w:t>
      </w:r>
    </w:p>
    <w:p w14:paraId="5A876C2B" w14:textId="77777777" w:rsidR="00DE7975" w:rsidRDefault="00DE7975" w:rsidP="00DE7975">
      <w:pPr>
        <w:pStyle w:val="Brdtextmedindrag"/>
      </w:pPr>
      <w:r>
        <w:t>Som utredningen framhåller gäller redan i dag att kommunen under PBL-samrådet ska redovisa bl.a. förslagets innebörd, skälen för förslaget och förslagets konsekvenser (3 kap. 8 § tredje stycket PBL). Kravet om</w:t>
      </w:r>
      <w:r>
        <w:softHyphen/>
        <w:t>fattar även sådana konsekvenser som ska redovisas i en miljö</w:t>
      </w:r>
      <w:r>
        <w:softHyphen/>
        <w:t>konsekvens</w:t>
      </w:r>
      <w:r>
        <w:softHyphen/>
        <w:t xml:space="preserve">beskrivning. Som utredningen funnit får den nuvarande regleringen förstås som att ett utkast till miljökonsekvensbeskrivning ska tas fram redan under PBL-samrådet och att någon ytterligare reglering därmed inte behövs. Regeringen gör i detta avseende ingen annan bedömning än den som utredningen har gjort. </w:t>
      </w:r>
    </w:p>
    <w:p w14:paraId="184D9FF7" w14:textId="77777777" w:rsidR="00DE7975" w:rsidRDefault="00DE7975" w:rsidP="00DE7975">
      <w:pPr>
        <w:pStyle w:val="Brdtextmedindrag"/>
      </w:pPr>
      <w:r>
        <w:t>Utredningen på</w:t>
      </w:r>
      <w:r>
        <w:softHyphen/>
        <w:t>pekar även att hanteringen av avgränsnings</w:t>
      </w:r>
      <w:r>
        <w:softHyphen/>
        <w:t>samrå</w:t>
      </w:r>
      <w:r>
        <w:softHyphen/>
        <w:t>den skiljer sig åt mellan läns</w:t>
      </w:r>
      <w:r>
        <w:softHyphen/>
        <w:t>styrelserna, bl.a. när det gäller om läns</w:t>
      </w:r>
      <w:r>
        <w:softHyphen/>
        <w:t>styrelsens synpunkter ska doku</w:t>
      </w:r>
      <w:r>
        <w:softHyphen/>
        <w:t>men</w:t>
      </w:r>
      <w:r>
        <w:softHyphen/>
        <w:t>teras i ett formellt yttrande och på vilken organisatorisk nivå som beslutet ska fattas. Som utredningen framhåller finns det inget krav på att läns</w:t>
      </w:r>
      <w:r>
        <w:softHyphen/>
        <w:t>styr</w:t>
      </w:r>
      <w:r>
        <w:softHyphen/>
        <w:t>elsen ska yttra sig skriftligt under av</w:t>
      </w:r>
      <w:r>
        <w:softHyphen/>
        <w:t>gränsnings</w:t>
      </w:r>
      <w:r>
        <w:softHyphen/>
        <w:t>samrådet. Att länsstyrelsen lämnar synpunkter på hur kom</w:t>
      </w:r>
      <w:r>
        <w:softHyphen/>
        <w:t xml:space="preserve">munen avgränsar </w:t>
      </w:r>
      <w:r w:rsidRPr="001F10C8">
        <w:t>omfatt</w:t>
      </w:r>
      <w:r>
        <w:softHyphen/>
      </w:r>
      <w:r w:rsidRPr="001F10C8">
        <w:t>ningen av och detalje</w:t>
      </w:r>
      <w:r>
        <w:softHyphen/>
      </w:r>
      <w:r w:rsidRPr="001F10C8">
        <w:t>rings</w:t>
      </w:r>
      <w:r>
        <w:softHyphen/>
      </w:r>
      <w:r w:rsidRPr="001F10C8">
        <w:t>graden i en miljö</w:t>
      </w:r>
      <w:r>
        <w:softHyphen/>
      </w:r>
      <w:r w:rsidRPr="001F10C8">
        <w:t>konse</w:t>
      </w:r>
      <w:r>
        <w:softHyphen/>
      </w:r>
      <w:r w:rsidRPr="001F10C8">
        <w:t xml:space="preserve">kvensbeskrivning </w:t>
      </w:r>
      <w:r>
        <w:t>bör framför allt ligga i kom</w:t>
      </w:r>
      <w:r>
        <w:softHyphen/>
        <w:t>mu</w:t>
      </w:r>
      <w:r>
        <w:softHyphen/>
        <w:t>nens intresse för att under</w:t>
      </w:r>
      <w:r>
        <w:softHyphen/>
        <w:t>lätta den vidare beredningen av plan</w:t>
      </w:r>
      <w:r>
        <w:softHyphen/>
        <w:t xml:space="preserve">förslaget. </w:t>
      </w:r>
    </w:p>
    <w:p w14:paraId="74FE813F" w14:textId="77777777" w:rsidR="00DE7975" w:rsidRDefault="00DE7975" w:rsidP="00DE7975">
      <w:pPr>
        <w:pStyle w:val="Brdtextmedindrag"/>
      </w:pPr>
      <w:r w:rsidRPr="00C1473B">
        <w:t>Länsstyrelserna i</w:t>
      </w:r>
      <w:r w:rsidRPr="00BC5A6E">
        <w:rPr>
          <w:i/>
        </w:rPr>
        <w:t xml:space="preserve"> Kal</w:t>
      </w:r>
      <w:r>
        <w:rPr>
          <w:i/>
        </w:rPr>
        <w:softHyphen/>
      </w:r>
      <w:r w:rsidRPr="00BC5A6E">
        <w:rPr>
          <w:i/>
        </w:rPr>
        <w:t xml:space="preserve">mar </w:t>
      </w:r>
      <w:r>
        <w:t xml:space="preserve">respektive </w:t>
      </w:r>
      <w:r w:rsidRPr="00C1473B">
        <w:rPr>
          <w:i/>
        </w:rPr>
        <w:t>Värmlands län</w:t>
      </w:r>
      <w:r>
        <w:t xml:space="preserve"> framhåller att kom</w:t>
      </w:r>
      <w:r>
        <w:softHyphen/>
        <w:t xml:space="preserve">munen, </w:t>
      </w:r>
      <w:r w:rsidRPr="00BC5A6E">
        <w:t>när en plan eller ett program som omfattas av kravet på en strate</w:t>
      </w:r>
      <w:r>
        <w:softHyphen/>
      </w:r>
      <w:r w:rsidRPr="00BC5A6E">
        <w:t>gisk miljöbedömning har antagits</w:t>
      </w:r>
      <w:r>
        <w:t>,</w:t>
      </w:r>
      <w:r w:rsidRPr="00BC5A6E">
        <w:t xml:space="preserve"> </w:t>
      </w:r>
      <w:r>
        <w:t xml:space="preserve">ska skaffa </w:t>
      </w:r>
      <w:r w:rsidRPr="00BC5A6E">
        <w:t>sig kunskap om den betyd</w:t>
      </w:r>
      <w:r>
        <w:softHyphen/>
      </w:r>
      <w:r w:rsidRPr="00BC5A6E">
        <w:t>ande miljöpåverkan som genomförandet av planen eller programmet fak</w:t>
      </w:r>
      <w:r>
        <w:softHyphen/>
      </w:r>
      <w:r w:rsidRPr="00BC5A6E">
        <w:t>tiskt medför</w:t>
      </w:r>
      <w:r>
        <w:t xml:space="preserve"> (6 kap. 19 § miljöbalken)</w:t>
      </w:r>
      <w:r w:rsidRPr="00BC5A6E">
        <w:t>. Hur kommuner i sin översikts</w:t>
      </w:r>
      <w:r>
        <w:softHyphen/>
      </w:r>
      <w:r w:rsidRPr="00BC5A6E">
        <w:t>plan</w:t>
      </w:r>
      <w:r>
        <w:softHyphen/>
      </w:r>
      <w:r w:rsidRPr="00BC5A6E">
        <w:t>ering ska uppfylla detta krav framgår inte av utredningen</w:t>
      </w:r>
      <w:r>
        <w:t>s förslag</w:t>
      </w:r>
      <w:r w:rsidRPr="00BC5A6E">
        <w:t xml:space="preserve"> och bör </w:t>
      </w:r>
      <w:r>
        <w:t xml:space="preserve">enligt länsstyrelserna </w:t>
      </w:r>
      <w:r w:rsidRPr="00BC5A6E">
        <w:t>klargöras.</w:t>
      </w:r>
      <w:r>
        <w:t xml:space="preserve"> </w:t>
      </w:r>
    </w:p>
    <w:p w14:paraId="62B148C4" w14:textId="77777777" w:rsidR="00DE7975" w:rsidRDefault="00DE7975" w:rsidP="00DE7975">
      <w:pPr>
        <w:pStyle w:val="Brdtextmedindrag"/>
      </w:pPr>
      <w:r>
        <w:t>Av PBL följer att en översiktsplan, som kan antas medföra en betydan</w:t>
      </w:r>
      <w:r>
        <w:softHyphen/>
        <w:t xml:space="preserve">de miljöpåverkan, ska innehålla en </w:t>
      </w:r>
      <w:r w:rsidRPr="002F0AE1">
        <w:t>redogörelse för de åtgärder som planeras för uppföljning och övervakning av den betydande miljöpåverkan som genomförandet av planen medför</w:t>
      </w:r>
      <w:r>
        <w:t xml:space="preserve"> (nuvarande 3 kap. 4 § tredje stycket PBL jämförd med 6 kap. 11 § 7 miljöbalken; motsvarande krav i fråga om detaljplaner finns i 4 kap. 34 § första stycket PBL). Av förarbetena till kravet på upp</w:t>
      </w:r>
      <w:r>
        <w:softHyphen/>
        <w:t>följ</w:t>
      </w:r>
      <w:r>
        <w:softHyphen/>
        <w:t>ning och övervakning i 6 kap. 19 § miljöbalken (prop. 2003/04:116 s. 68) framgår bl.a. att b</w:t>
      </w:r>
      <w:r w:rsidRPr="002F0AE1">
        <w:t xml:space="preserve">estämmelsen </w:t>
      </w:r>
      <w:r>
        <w:t xml:space="preserve">inte </w:t>
      </w:r>
      <w:r w:rsidRPr="002F0AE1">
        <w:t xml:space="preserve">ställer </w:t>
      </w:r>
      <w:r>
        <w:t xml:space="preserve">några </w:t>
      </w:r>
      <w:r w:rsidRPr="002F0AE1">
        <w:t>preci</w:t>
      </w:r>
      <w:r>
        <w:softHyphen/>
      </w:r>
      <w:r w:rsidRPr="002F0AE1">
        <w:t>serade krav på hur övervakningen ska gå till</w:t>
      </w:r>
      <w:r>
        <w:t xml:space="preserve"> och att ö</w:t>
      </w:r>
      <w:r w:rsidRPr="002F0AE1">
        <w:t xml:space="preserve">vervakningen med fördel </w:t>
      </w:r>
      <w:r>
        <w:t xml:space="preserve">kan </w:t>
      </w:r>
      <w:r w:rsidRPr="002F0AE1">
        <w:t>samman</w:t>
      </w:r>
      <w:r>
        <w:softHyphen/>
      </w:r>
      <w:r w:rsidRPr="002F0AE1">
        <w:t>falla med den ordinarie översynen av en plan eller ett program</w:t>
      </w:r>
      <w:r>
        <w:t xml:space="preserve"> (jfr t.ex. kravet på aktua</w:t>
      </w:r>
      <w:r>
        <w:softHyphen/>
        <w:t>litets</w:t>
      </w:r>
      <w:r>
        <w:softHyphen/>
        <w:t>prövning av översiktsplanen i nu</w:t>
      </w:r>
      <w:r>
        <w:softHyphen/>
        <w:t>var</w:t>
      </w:r>
      <w:r>
        <w:softHyphen/>
        <w:t>ande 3 kap. 27 § PBL)</w:t>
      </w:r>
      <w:r w:rsidRPr="002F0AE1">
        <w:t xml:space="preserve">. </w:t>
      </w:r>
      <w:r>
        <w:t>Det finns</w:t>
      </w:r>
      <w:r w:rsidRPr="002F0AE1">
        <w:t xml:space="preserve"> </w:t>
      </w:r>
      <w:r>
        <w:t xml:space="preserve">således inte något krav på att </w:t>
      </w:r>
      <w:r w:rsidRPr="002F0AE1">
        <w:t>samla in information särskilt för övervakningen av en plan eller ett pro</w:t>
      </w:r>
      <w:r>
        <w:softHyphen/>
      </w:r>
      <w:r w:rsidRPr="002F0AE1">
        <w:t xml:space="preserve">gram, utan </w:t>
      </w:r>
      <w:r>
        <w:t xml:space="preserve">även </w:t>
      </w:r>
      <w:r w:rsidRPr="002F0AE1">
        <w:t>andra informationskällor kan användas. En övervaknings</w:t>
      </w:r>
      <w:r>
        <w:softHyphen/>
      </w:r>
      <w:r w:rsidRPr="002F0AE1">
        <w:t>åtgärd behöver dessutom inte vara enskild för varje plan eller program, utan kan gälla flera planer och program, under förutsättning att den information man samlar in blir tillräcklig för de bedömningar som kan behöva göras.</w:t>
      </w:r>
    </w:p>
    <w:p w14:paraId="46418336" w14:textId="2AA27F40" w:rsidR="00DE7975" w:rsidRDefault="00DE7975" w:rsidP="00DE7975">
      <w:pPr>
        <w:pStyle w:val="Brdtextmedindrag"/>
      </w:pPr>
      <w:r>
        <w:t xml:space="preserve">Av förarbetena framgår således att det generella kravet på uppföljning och övervakning av den </w:t>
      </w:r>
      <w:r w:rsidRPr="00170F8F">
        <w:t>betydande miljöpåverkan som genomförandet av planen faktiskt medför</w:t>
      </w:r>
      <w:r>
        <w:t>t således inte är kopplat till en viss tidpunkt i för</w:t>
      </w:r>
      <w:r>
        <w:softHyphen/>
        <w:t>hållande till planprocessen. Regeringen anser att det inte finns något behov av att särskilt reglera när uppföljningen och övervakningen bör ske i för</w:t>
      </w:r>
      <w:r>
        <w:softHyphen/>
        <w:t xml:space="preserve">hållande till processen enligt PBL, utan att det liksom i dag bör ankomma på kommunen att planera </w:t>
      </w:r>
      <w:r w:rsidR="00676265">
        <w:t xml:space="preserve">för </w:t>
      </w:r>
      <w:r>
        <w:t>hur uppföljningen och övervakningen bör genom</w:t>
      </w:r>
      <w:r>
        <w:softHyphen/>
        <w:t xml:space="preserve">föras. Eftersom miljöbalken och PBL gäller parallellt finns inte heller något skäl att särskilt reglera frågan i den senare lagen. </w:t>
      </w:r>
    </w:p>
    <w:p w14:paraId="29449547" w14:textId="77777777" w:rsidR="00DE7975" w:rsidRDefault="00DE7975" w:rsidP="00DE7975">
      <w:pPr>
        <w:pStyle w:val="Rubrik5utannumrering"/>
      </w:pPr>
      <w:r>
        <w:t>Lagtext</w:t>
      </w:r>
    </w:p>
    <w:p w14:paraId="08A63879" w14:textId="1335BDD8" w:rsidR="00AA371C" w:rsidRPr="00AA371C" w:rsidRDefault="00DE7975" w:rsidP="00492AFA">
      <w:pPr>
        <w:pStyle w:val="Brdtext"/>
      </w:pPr>
      <w:r>
        <w:t>Bestämmelserna finns i 3 kap. 6 b, 9 och 9 a §§, 5 kap. 11 a och 11 b §§ och 13 kap. 2 § PBL. Därutöver medför förslaget dels ett behov av följd</w:t>
      </w:r>
      <w:r>
        <w:softHyphen/>
        <w:t>ändringar i 3 kap. 7 §, 4 kap. 33 b och 34 §§, 5 kap. 11, 18, 18 a, 25, 32 och 39 §§ och 7 kap. 3 § PBL, dels att nuvarande 5 kap. 11 a–11 c §§ i stället ska beteck</w:t>
      </w:r>
      <w:r>
        <w:softHyphen/>
        <w:t>nas 11 c–11 e §§.</w:t>
      </w:r>
    </w:p>
    <w:p w14:paraId="3A5FE639" w14:textId="77777777" w:rsidR="00DE7975" w:rsidRPr="00492AFA" w:rsidRDefault="00DE7975" w:rsidP="00492AFA">
      <w:pPr>
        <w:pStyle w:val="Rubrik1"/>
      </w:pPr>
      <w:bookmarkStart w:id="73" w:name="_Toc19000323"/>
      <w:bookmarkStart w:id="74" w:name="_Toc23845172"/>
      <w:r w:rsidRPr="00492AFA">
        <w:t>Översiktsplanens innehåll och utformning</w:t>
      </w:r>
      <w:bookmarkEnd w:id="73"/>
      <w:bookmarkEnd w:id="74"/>
    </w:p>
    <w:p w14:paraId="0C0FD939" w14:textId="77777777" w:rsidR="00DE7975" w:rsidRDefault="00DE7975" w:rsidP="00DE7975">
      <w:pPr>
        <w:pStyle w:val="Rubrik2"/>
        <w:spacing w:before="0"/>
      </w:pPr>
      <w:bookmarkStart w:id="75" w:name="_Toc19000324"/>
      <w:bookmarkStart w:id="76" w:name="_Toc23845173"/>
      <w:r w:rsidRPr="00AA57EE">
        <w:t xml:space="preserve">Översiktsplaneringen behöver utvecklas för </w:t>
      </w:r>
      <w:r>
        <w:t xml:space="preserve">att </w:t>
      </w:r>
      <w:r w:rsidRPr="00AA57EE">
        <w:t>öka förutsebarhet</w:t>
      </w:r>
      <w:r>
        <w:t>en</w:t>
      </w:r>
      <w:bookmarkEnd w:id="75"/>
      <w:bookmarkEnd w:id="76"/>
      <w:r>
        <w:t xml:space="preserve"> </w:t>
      </w:r>
    </w:p>
    <w:p w14:paraId="570D223E" w14:textId="77777777" w:rsidR="00DE7975" w:rsidRDefault="00DE7975" w:rsidP="00DE7975">
      <w:pPr>
        <w:pStyle w:val="Brdtextram"/>
      </w:pPr>
      <w:r w:rsidRPr="00420062">
        <w:rPr>
          <w:b/>
        </w:rPr>
        <w:t xml:space="preserve">Regeringens </w:t>
      </w:r>
      <w:r>
        <w:rPr>
          <w:b/>
        </w:rPr>
        <w:t>bedömning</w:t>
      </w:r>
      <w:r w:rsidRPr="00420062">
        <w:rPr>
          <w:b/>
        </w:rPr>
        <w:t>:</w:t>
      </w:r>
      <w:r>
        <w:t xml:space="preserve"> </w:t>
      </w:r>
      <w:r w:rsidRPr="00C8495B">
        <w:t>De nuvarande kraven på översiktsplanens innehåll är otillräckliga</w:t>
      </w:r>
      <w:r>
        <w:t xml:space="preserve">. </w:t>
      </w:r>
    </w:p>
    <w:p w14:paraId="2DE789C1" w14:textId="77777777" w:rsidR="00DE7975" w:rsidRPr="00A76360" w:rsidRDefault="00DE7975" w:rsidP="00DE7975">
      <w:pPr>
        <w:pStyle w:val="Brdtextmedindrag"/>
        <w:rPr>
          <w:sz w:val="8"/>
          <w:szCs w:val="8"/>
        </w:rPr>
      </w:pPr>
    </w:p>
    <w:p w14:paraId="269C73CD" w14:textId="77777777" w:rsidR="00DE7975" w:rsidRDefault="00DE7975" w:rsidP="00DE7975">
      <w:pPr>
        <w:pStyle w:val="Brdtextmedindrag"/>
      </w:pPr>
      <w:r w:rsidRPr="0006285B">
        <w:rPr>
          <w:b/>
        </w:rPr>
        <w:t xml:space="preserve">Utredningens </w:t>
      </w:r>
      <w:r>
        <w:rPr>
          <w:b/>
        </w:rPr>
        <w:t>bedömning</w:t>
      </w:r>
      <w:r w:rsidRPr="0006285B">
        <w:rPr>
          <w:b/>
        </w:rPr>
        <w:t>:</w:t>
      </w:r>
      <w:r>
        <w:t xml:space="preserve"> Stämmer delvis överens med regeringens. Utredningen anser även att Boverkets förslag till ÖP-modell bör vara utgångspunkten för utvecklade krav på översiktsplanens innehåll.</w:t>
      </w:r>
    </w:p>
    <w:p w14:paraId="33266D88" w14:textId="77777777" w:rsidR="00DE7975" w:rsidRDefault="00DE7975" w:rsidP="00DE7975">
      <w:pPr>
        <w:pStyle w:val="Brdtextmedindrag"/>
      </w:pPr>
      <w:r w:rsidRPr="00C8495B">
        <w:rPr>
          <w:b/>
        </w:rPr>
        <w:t>Remissinstanserna:</w:t>
      </w:r>
      <w:r w:rsidRPr="00C8495B">
        <w:t xml:space="preserve"> Merpa</w:t>
      </w:r>
      <w:r>
        <w:t>r</w:t>
      </w:r>
      <w:r w:rsidRPr="00C8495B">
        <w:t>t</w:t>
      </w:r>
      <w:r>
        <w:t xml:space="preserve">en av remissinstanserna är positiva till att förtydliga kraven på översiktsplanens innehåll, bl.a. </w:t>
      </w:r>
      <w:r w:rsidRPr="007E40DB">
        <w:rPr>
          <w:i/>
        </w:rPr>
        <w:t>Myndigheten för samhällsskydd och beredskap</w:t>
      </w:r>
      <w:r w:rsidRPr="00680095">
        <w:t>,</w:t>
      </w:r>
      <w:r w:rsidRPr="007E40DB">
        <w:t xml:space="preserve"> </w:t>
      </w:r>
      <w:r w:rsidRPr="006A3171">
        <w:rPr>
          <w:i/>
        </w:rPr>
        <w:t>Blekinge tekniska hög</w:t>
      </w:r>
      <w:r>
        <w:rPr>
          <w:i/>
        </w:rPr>
        <w:softHyphen/>
      </w:r>
      <w:r w:rsidRPr="006A3171">
        <w:rPr>
          <w:i/>
        </w:rPr>
        <w:t>skola</w:t>
      </w:r>
      <w:r>
        <w:t xml:space="preserve">, länsstyrelserna i </w:t>
      </w:r>
      <w:r w:rsidRPr="004E0417">
        <w:rPr>
          <w:i/>
        </w:rPr>
        <w:t>Hallands</w:t>
      </w:r>
      <w:r>
        <w:t xml:space="preserve"> respektive </w:t>
      </w:r>
      <w:r w:rsidRPr="004E0417">
        <w:rPr>
          <w:i/>
        </w:rPr>
        <w:t>Kronobergs län</w:t>
      </w:r>
      <w:r>
        <w:t xml:space="preserve"> och </w:t>
      </w:r>
      <w:r w:rsidRPr="006A3171">
        <w:rPr>
          <w:i/>
        </w:rPr>
        <w:t>Uppsala</w:t>
      </w:r>
      <w:r>
        <w:t xml:space="preserve"> och </w:t>
      </w:r>
      <w:r w:rsidRPr="006A3171">
        <w:rPr>
          <w:i/>
        </w:rPr>
        <w:t>Ånge kommuner</w:t>
      </w:r>
      <w:r>
        <w:t xml:space="preserve">. </w:t>
      </w:r>
    </w:p>
    <w:p w14:paraId="6444C688" w14:textId="77777777" w:rsidR="00DE7975" w:rsidRDefault="00DE7975" w:rsidP="00DE7975">
      <w:pPr>
        <w:pStyle w:val="Brdtextmedindrag"/>
      </w:pPr>
      <w:r w:rsidRPr="006A3171">
        <w:rPr>
          <w:i/>
        </w:rPr>
        <w:t>Sveriges Kommuner och Landsting</w:t>
      </w:r>
      <w:r w:rsidRPr="006A3171">
        <w:t xml:space="preserve"> anser att innehållet i översiktsplanen kan regleras i lag under förutsättning att det förenklar för kommuners arbete och ger utrymme för olikheter.</w:t>
      </w:r>
      <w:r>
        <w:t xml:space="preserve"> </w:t>
      </w:r>
    </w:p>
    <w:p w14:paraId="3D813E3A" w14:textId="77777777" w:rsidR="00DE7975" w:rsidRDefault="00DE7975" w:rsidP="00DE7975">
      <w:pPr>
        <w:pStyle w:val="Brdtextmedindrag"/>
      </w:pPr>
      <w:r w:rsidRPr="00433AE2">
        <w:rPr>
          <w:i/>
        </w:rPr>
        <w:t>Lunds universitet</w:t>
      </w:r>
      <w:r>
        <w:t xml:space="preserve"> anser att det inte behövs tydligare krav på innehåll.</w:t>
      </w:r>
    </w:p>
    <w:p w14:paraId="223D0359" w14:textId="77777777" w:rsidR="00DE7975" w:rsidRDefault="00DE7975" w:rsidP="00DE7975">
      <w:pPr>
        <w:pStyle w:val="Brdtextmedindrag"/>
      </w:pPr>
      <w:r>
        <w:t>Remissutfallet är inte entydigt när det gäller utredningens bedömning att Boverkets förslag till ÖP-modell bör vara utgångspunkten för utvecklade krav på innehållet. Flera remissinstanser ser fördelar med att kommunerna använder sig av enhetliga redo</w:t>
      </w:r>
      <w:r>
        <w:softHyphen/>
        <w:t xml:space="preserve">visningsformer, bl.a. länsstyrelserna i </w:t>
      </w:r>
      <w:r w:rsidRPr="00B42DDE">
        <w:rPr>
          <w:i/>
        </w:rPr>
        <w:t>Blek</w:t>
      </w:r>
      <w:r>
        <w:rPr>
          <w:i/>
        </w:rPr>
        <w:softHyphen/>
      </w:r>
      <w:r w:rsidRPr="00B42DDE">
        <w:rPr>
          <w:i/>
        </w:rPr>
        <w:t>inge</w:t>
      </w:r>
      <w:r>
        <w:t xml:space="preserve">, </w:t>
      </w:r>
      <w:r w:rsidRPr="00B42DDE">
        <w:rPr>
          <w:i/>
        </w:rPr>
        <w:t>Jämtlands</w:t>
      </w:r>
      <w:r>
        <w:t xml:space="preserve">, </w:t>
      </w:r>
      <w:r w:rsidRPr="00B42DDE">
        <w:rPr>
          <w:i/>
        </w:rPr>
        <w:t>Stockholms</w:t>
      </w:r>
      <w:r>
        <w:t xml:space="preserve"> respektive </w:t>
      </w:r>
      <w:r w:rsidRPr="00B42DDE">
        <w:rPr>
          <w:i/>
        </w:rPr>
        <w:t>Västmanlands län</w:t>
      </w:r>
      <w:r>
        <w:t xml:space="preserve"> och </w:t>
      </w:r>
      <w:r w:rsidRPr="00B42DDE">
        <w:rPr>
          <w:i/>
        </w:rPr>
        <w:t>Enköpings</w:t>
      </w:r>
      <w:r>
        <w:t xml:space="preserve">, </w:t>
      </w:r>
      <w:r w:rsidRPr="00B42DDE">
        <w:rPr>
          <w:i/>
        </w:rPr>
        <w:t xml:space="preserve">Linköpings </w:t>
      </w:r>
      <w:r w:rsidRPr="00B42DDE">
        <w:t>och</w:t>
      </w:r>
      <w:r>
        <w:rPr>
          <w:i/>
        </w:rPr>
        <w:t xml:space="preserve"> Västerås </w:t>
      </w:r>
      <w:r w:rsidRPr="00B42DDE">
        <w:rPr>
          <w:i/>
        </w:rPr>
        <w:t>kommuner</w:t>
      </w:r>
      <w:r>
        <w:t xml:space="preserve">. En majoritet av remissinstanserna anser emellertid att förslaget till ÖP-modell inte bör författningsregleras, bl.a. </w:t>
      </w:r>
      <w:r w:rsidRPr="0067591E">
        <w:rPr>
          <w:i/>
        </w:rPr>
        <w:t>Boverket</w:t>
      </w:r>
      <w:r>
        <w:t xml:space="preserve">, </w:t>
      </w:r>
      <w:r w:rsidRPr="0067591E">
        <w:rPr>
          <w:i/>
        </w:rPr>
        <w:t>Konkurrensverket</w:t>
      </w:r>
      <w:r>
        <w:t xml:space="preserve">, </w:t>
      </w:r>
      <w:r w:rsidRPr="0067591E">
        <w:rPr>
          <w:i/>
        </w:rPr>
        <w:t>Naturvårdsverket</w:t>
      </w:r>
      <w:r>
        <w:t xml:space="preserve"> och </w:t>
      </w:r>
      <w:r w:rsidRPr="006D3F32">
        <w:t>Uppsala kom</w:t>
      </w:r>
      <w:r w:rsidRPr="006D3F32">
        <w:softHyphen/>
        <w:t>mun</w:t>
      </w:r>
      <w:r>
        <w:t>. Bland invänd</w:t>
      </w:r>
      <w:r>
        <w:softHyphen/>
        <w:t xml:space="preserve">ningarna framhålls bl.a. att modellen inte är tillräckligt utvecklad och att en författningsreglering kan leda till att redovisningen inte blir tillräckligt flexibel för att passa i alla kommuner. </w:t>
      </w:r>
    </w:p>
    <w:p w14:paraId="19B643BA" w14:textId="77777777" w:rsidR="00DE7975" w:rsidRPr="00903C93" w:rsidRDefault="00DE7975" w:rsidP="00DE7975">
      <w:pPr>
        <w:pStyle w:val="Brdtextmedindrag"/>
      </w:pPr>
      <w:r w:rsidRPr="00903C93">
        <w:rPr>
          <w:b/>
        </w:rPr>
        <w:t>Skälen för regeringens bedömning:</w:t>
      </w:r>
      <w:r w:rsidRPr="00903C93">
        <w:t xml:space="preserve"> I översiktsplanen ska kommunen redovisa sin bedömning av hur skyldig</w:t>
      </w:r>
      <w:r w:rsidRPr="00903C93">
        <w:softHyphen/>
        <w:t>heten att enligt 2 kap. ta hänsyn till allmänna intressen – vid beslut om användningen av mark- och vatten</w:t>
      </w:r>
      <w:r w:rsidRPr="00903C93">
        <w:softHyphen/>
        <w:t>områden – kommer att tillgodoses. I redo</w:t>
      </w:r>
      <w:r w:rsidRPr="00903C93">
        <w:softHyphen/>
        <w:t>vis</w:t>
      </w:r>
      <w:r w:rsidRPr="00903C93">
        <w:softHyphen/>
        <w:t>ning</w:t>
      </w:r>
      <w:r w:rsidRPr="00903C93">
        <w:softHyphen/>
        <w:t>en ska riks</w:t>
      </w:r>
      <w:r w:rsidRPr="00903C93">
        <w:softHyphen/>
        <w:t>intressen enligt 3 och 4 kap. miljöbalken anges sär</w:t>
      </w:r>
      <w:r w:rsidRPr="00903C93">
        <w:softHyphen/>
        <w:t xml:space="preserve">skilt (3 kap. 4 § PBL). </w:t>
      </w:r>
    </w:p>
    <w:p w14:paraId="0050FA9C" w14:textId="77777777" w:rsidR="00DE7975" w:rsidRDefault="00DE7975" w:rsidP="00DE7975">
      <w:pPr>
        <w:pStyle w:val="Brdtextmedindrag"/>
      </w:pPr>
      <w:r>
        <w:t>Av översiktsplanen ska även följande uppgifter framgå enligt 3 kap. 5 § PBL:</w:t>
      </w:r>
    </w:p>
    <w:p w14:paraId="3DAAE373" w14:textId="77777777" w:rsidR="00DE7975" w:rsidRPr="00952097" w:rsidRDefault="00DE7975" w:rsidP="00DE7975">
      <w:pPr>
        <w:pStyle w:val="Numreradlista"/>
      </w:pPr>
      <w:r w:rsidRPr="00952097">
        <w:t>grunddragen i fråga om den avsedda användningen av mark- och</w:t>
      </w:r>
      <w:r>
        <w:t xml:space="preserve"> </w:t>
      </w:r>
      <w:r w:rsidRPr="00952097">
        <w:t>vatten</w:t>
      </w:r>
      <w:r>
        <w:softHyphen/>
      </w:r>
      <w:r w:rsidRPr="00952097">
        <w:t>områden,</w:t>
      </w:r>
    </w:p>
    <w:p w14:paraId="5FE49622" w14:textId="77777777" w:rsidR="00DE7975" w:rsidRPr="00952097" w:rsidRDefault="00DE7975" w:rsidP="00DE7975">
      <w:pPr>
        <w:pStyle w:val="Numreradlista"/>
      </w:pPr>
      <w:r w:rsidRPr="00952097">
        <w:t>kommunens syn på hur den byggda miljön ska användas, utvecklas</w:t>
      </w:r>
      <w:r>
        <w:t xml:space="preserve"> </w:t>
      </w:r>
      <w:r w:rsidRPr="00952097">
        <w:t>och bevaras,</w:t>
      </w:r>
    </w:p>
    <w:p w14:paraId="5F607908" w14:textId="77777777" w:rsidR="00DE7975" w:rsidRPr="00952097" w:rsidRDefault="00DE7975" w:rsidP="00DE7975">
      <w:pPr>
        <w:pStyle w:val="Numreradlista"/>
      </w:pPr>
      <w:r w:rsidRPr="00952097">
        <w:t>hur kommunen avser att tillgodose redovisade riksintressen och</w:t>
      </w:r>
      <w:r>
        <w:t xml:space="preserve"> </w:t>
      </w:r>
      <w:r w:rsidRPr="00952097">
        <w:t>följa gällande miljökvalitetsnormer,</w:t>
      </w:r>
    </w:p>
    <w:p w14:paraId="13100A37" w14:textId="77777777" w:rsidR="00DE7975" w:rsidRPr="00952097" w:rsidRDefault="00DE7975" w:rsidP="00DE7975">
      <w:pPr>
        <w:pStyle w:val="Numreradlista"/>
      </w:pPr>
      <w:r w:rsidRPr="00952097">
        <w:t>hur kommunen i den fysiska planeringen avser att ta hänsyn till och</w:t>
      </w:r>
      <w:r>
        <w:t xml:space="preserve"> </w:t>
      </w:r>
      <w:r w:rsidRPr="00952097">
        <w:t>samordna översiktsplanen med relevanta nationella och regionala</w:t>
      </w:r>
      <w:r>
        <w:t xml:space="preserve"> </w:t>
      </w:r>
      <w:r w:rsidRPr="00952097">
        <w:t>mål, planer och program av betydelse för en hållbar utveckling inom</w:t>
      </w:r>
      <w:r>
        <w:t xml:space="preserve"> </w:t>
      </w:r>
      <w:r w:rsidRPr="00952097">
        <w:t>kom</w:t>
      </w:r>
      <w:r>
        <w:softHyphen/>
      </w:r>
      <w:r w:rsidRPr="00952097">
        <w:t>munen,</w:t>
      </w:r>
    </w:p>
    <w:p w14:paraId="69649F71" w14:textId="77777777" w:rsidR="00DE7975" w:rsidRPr="00952097" w:rsidRDefault="00DE7975" w:rsidP="00DE7975">
      <w:pPr>
        <w:pStyle w:val="Numreradlista"/>
      </w:pPr>
      <w:r w:rsidRPr="00952097">
        <w:t>hur kommunen avser att tillgodose det långsiktiga behovet av bostäder,</w:t>
      </w:r>
      <w:r>
        <w:t xml:space="preserve"> </w:t>
      </w:r>
    </w:p>
    <w:p w14:paraId="5445AC7C" w14:textId="77777777" w:rsidR="00DE7975" w:rsidRPr="00952097" w:rsidRDefault="00DE7975" w:rsidP="00DE7975">
      <w:pPr>
        <w:pStyle w:val="Numreradlista"/>
      </w:pPr>
      <w:r w:rsidRPr="00952097">
        <w:t>sådana områden för landsbygdsutveckling i strandnära lägen som avses i 7 kap. 18 e § första stycket miljöbalken</w:t>
      </w:r>
      <w:r>
        <w:t>,</w:t>
      </w:r>
    </w:p>
    <w:p w14:paraId="0FF6E33F" w14:textId="77777777" w:rsidR="00DE7975" w:rsidRPr="00952097" w:rsidRDefault="00DE7975" w:rsidP="00DE7975">
      <w:pPr>
        <w:pStyle w:val="Numreradlista"/>
      </w:pPr>
      <w:r w:rsidRPr="003D1106">
        <w:t xml:space="preserve">kommunens syn på risken för skador på den byggda miljön som kan följa av översvämning, ras, skred och erosion som är </w:t>
      </w:r>
      <w:r w:rsidRPr="00952097">
        <w:t>klimatrelaterade samt på hur sådana risker kan minska eller upphöra, och</w:t>
      </w:r>
    </w:p>
    <w:p w14:paraId="0D78A555" w14:textId="77777777" w:rsidR="00DE7975" w:rsidRPr="00952097" w:rsidRDefault="00DE7975" w:rsidP="00DE7975">
      <w:pPr>
        <w:pStyle w:val="Numreradlista"/>
      </w:pPr>
      <w:r w:rsidRPr="00952097">
        <w:t>om översiktsplanen avviker från en regionplan för länet, på vilket sätt den gör det och skälen för avvikelsen.</w:t>
      </w:r>
    </w:p>
    <w:p w14:paraId="686B5F41" w14:textId="77777777" w:rsidR="00DE7975" w:rsidRDefault="00DE7975" w:rsidP="00DE7975">
      <w:pPr>
        <w:pStyle w:val="Brdtextefterpunktlista"/>
      </w:pPr>
      <w:r>
        <w:t>Av propositionen till den äldre plan- och bygglagen (1987:10), förkortad ÄPBL, framgår att kraven på den första översikts</w:t>
      </w:r>
      <w:r>
        <w:softHyphen/>
        <w:t>planen inte borde ställas för högt (prop. 1985/86:1 s. 128 f.). En utgångs</w:t>
      </w:r>
      <w:r>
        <w:softHyphen/>
        <w:t>punkt var att kommunerna skulle kunna bygga vidare på det planmaterial som redan hade tagits fram i den översiktliga planläggningen med kom</w:t>
      </w:r>
      <w:r>
        <w:softHyphen/>
        <w:t>munöversikter m.m. under byggnadslagen (1947:385), som föregick ÄPBL. Detta ledde till att kraven på översiktsplanens innehåll inte detalj</w:t>
      </w:r>
      <w:r>
        <w:softHyphen/>
        <w:t>reglerades i ÄPBL.</w:t>
      </w:r>
    </w:p>
    <w:p w14:paraId="7A323559" w14:textId="77777777" w:rsidR="00DE7975" w:rsidRDefault="00DE7975" w:rsidP="00DE7975">
      <w:pPr>
        <w:pStyle w:val="Brdtextmedindrag"/>
      </w:pPr>
      <w:r>
        <w:t>Kraven på översiktsplanen har successivt skärpts sedan översiktsplanen blev obligatorisk (se redogörelsen i SOU 2018:46 del 1 s. 369 f.). Sam</w:t>
      </w:r>
      <w:r>
        <w:softHyphen/>
        <w:t>tid</w:t>
      </w:r>
      <w:r>
        <w:softHyphen/>
        <w:t>igt är de formella kraven på översiktsplanens innehåll fortfarande be</w:t>
      </w:r>
      <w:r>
        <w:softHyphen/>
        <w:t>grän</w:t>
      </w:r>
      <w:r>
        <w:softHyphen/>
        <w:t>sa</w:t>
      </w:r>
      <w:r>
        <w:softHyphen/>
        <w:t xml:space="preserve">de. Kommunerna har således omfattande möjligheter att själva välja redovisningssätt. </w:t>
      </w:r>
    </w:p>
    <w:p w14:paraId="73359762" w14:textId="77777777" w:rsidR="00DE7975" w:rsidRPr="00742C2B" w:rsidRDefault="00DE7975" w:rsidP="00DE7975">
      <w:pPr>
        <w:pStyle w:val="Brdtextmedindrag"/>
      </w:pPr>
      <w:r>
        <w:t>Boverket har tagit fram ett förslag till ÖP-modell. Modellen visar hur en översiktsplan kan struktureras utifrån nu gällande krav. Modellen omfattar både planens kart- och textredovisning. Avsikten är att modellen ska vara så flexibel att den går att använda för olika kommuner och nivåer på den översiktliga planeringen. Förslaget till ÖP-modell bygger på tre grund</w:t>
      </w:r>
      <w:r>
        <w:softHyphen/>
        <w:t>läggande delar. Det handlar för det första om en utvecklingsstrategi, för det andra om en karta där den avsedda användningen av mark och vatten redovisas och för det tredje om en s.k. hänsynskarta som visar områden med särskilda kvaliteter eller andra förhållanden till vilka hänsyn bör tas till vid detaljplanering och bygglovs</w:t>
      </w:r>
      <w:r>
        <w:softHyphen/>
        <w:t xml:space="preserve">prövning m.m. </w:t>
      </w:r>
      <w:r w:rsidRPr="00742C2B">
        <w:t xml:space="preserve">Modellen </w:t>
      </w:r>
      <w:r>
        <w:t>omfattar så</w:t>
      </w:r>
      <w:r>
        <w:softHyphen/>
        <w:t xml:space="preserve">ledes en </w:t>
      </w:r>
      <w:r w:rsidRPr="00742C2B">
        <w:t xml:space="preserve">struktur </w:t>
      </w:r>
      <w:r>
        <w:t xml:space="preserve">och en </w:t>
      </w:r>
      <w:r w:rsidRPr="00742C2B">
        <w:t>begreppsapparat som kan förenkla översikts</w:t>
      </w:r>
      <w:r>
        <w:softHyphen/>
      </w:r>
      <w:r w:rsidRPr="00742C2B">
        <w:t>plane</w:t>
      </w:r>
      <w:r>
        <w:softHyphen/>
      </w:r>
      <w:r w:rsidRPr="00742C2B">
        <w:t>ringen</w:t>
      </w:r>
      <w:r>
        <w:t xml:space="preserve"> för den enskilda kommunen</w:t>
      </w:r>
      <w:r w:rsidRPr="00742C2B">
        <w:t>.</w:t>
      </w:r>
      <w:r>
        <w:t xml:space="preserve"> </w:t>
      </w:r>
    </w:p>
    <w:p w14:paraId="69FD74C6" w14:textId="77777777" w:rsidR="00DE7975" w:rsidRDefault="00DE7975" w:rsidP="00DE7975">
      <w:pPr>
        <w:pStyle w:val="Brdtextmedindrag"/>
      </w:pPr>
      <w:r>
        <w:t>Regeringen delar uppfattningen att det finns fördelar med att kom</w:t>
      </w:r>
      <w:r>
        <w:softHyphen/>
        <w:t xml:space="preserve">munerna använder sig av en enhetlig modell, bl.a. eftersom det underlättar möjligheten till regional överblick och för myndigheter och andra aktörer som arbetar i flera kommuner. Samtidigt anser regeringen, i likhet med bl.a. </w:t>
      </w:r>
      <w:r w:rsidRPr="00504445">
        <w:rPr>
          <w:i/>
        </w:rPr>
        <w:t>Boverket</w:t>
      </w:r>
      <w:r>
        <w:t xml:space="preserve">, </w:t>
      </w:r>
      <w:r w:rsidRPr="00504445">
        <w:rPr>
          <w:i/>
        </w:rPr>
        <w:t>Naturvårdsverket</w:t>
      </w:r>
      <w:r>
        <w:t xml:space="preserve"> och </w:t>
      </w:r>
      <w:r w:rsidRPr="00504445">
        <w:rPr>
          <w:i/>
        </w:rPr>
        <w:t>Arvidsjaurs</w:t>
      </w:r>
      <w:r>
        <w:t xml:space="preserve"> och </w:t>
      </w:r>
      <w:r w:rsidRPr="00504445">
        <w:rPr>
          <w:i/>
        </w:rPr>
        <w:t>Uppsala kommun</w:t>
      </w:r>
      <w:r>
        <w:rPr>
          <w:i/>
        </w:rPr>
        <w:t>er</w:t>
      </w:r>
      <w:r>
        <w:t>, att det inte är helt utrett att den framtagna modellen utgör det bästa sättet för att utforma översiktsplanen för alla kommuner. Regeringen anser även att det finns risk för att en författningsreglering av modellen kan försvåra ut</w:t>
      </w:r>
      <w:r>
        <w:softHyphen/>
        <w:t>vecklingen av översikts</w:t>
      </w:r>
      <w:r>
        <w:softHyphen/>
        <w:t>planeringen. Mot den bakgrunden anser reger</w:t>
      </w:r>
      <w:r>
        <w:softHyphen/>
        <w:t xml:space="preserve">ingen att PBL inte bör utformas så att endast en viss redovisningsmodell kan komma i fråga. </w:t>
      </w:r>
    </w:p>
    <w:p w14:paraId="3B75B89B" w14:textId="412888B8" w:rsidR="00DE7975" w:rsidRDefault="00DE7975" w:rsidP="00DE7975">
      <w:pPr>
        <w:pStyle w:val="Brdtextmedindrag"/>
      </w:pPr>
      <w:r>
        <w:t>Regeringen delar dock utredningens uppfattning om att det finns</w:t>
      </w:r>
      <w:r w:rsidRPr="006115F8">
        <w:t xml:space="preserve"> brister i den nuvarande regleringen</w:t>
      </w:r>
      <w:r>
        <w:t>, bl.a. är för</w:t>
      </w:r>
      <w:r>
        <w:softHyphen/>
        <w:t>fattningstexten i vissa avseenden otillgänglig på ett sådant sätt att kraven blir otydliga. För</w:t>
      </w:r>
      <w:r>
        <w:softHyphen/>
        <w:t>fatt</w:t>
      </w:r>
      <w:r>
        <w:softHyphen/>
        <w:t>ningstexten säkerställer inte heller att inne</w:t>
      </w:r>
      <w:r>
        <w:softHyphen/>
        <w:t>hållet i den färdiga planen är tillräckligt för att ge goda förutsättningar för efter</w:t>
      </w:r>
      <w:r>
        <w:softHyphen/>
        <w:t>följande planering och prövning. Som tidigare nämnts (kapitel 4) bör PBL ge stöd för en god tillämpning. Mot den bakgrunden anser rege</w:t>
      </w:r>
      <w:r>
        <w:softHyphen/>
        <w:t xml:space="preserve">ringen att det finns skäl att förtydliga kraven på översiktsplanens innehåll. </w:t>
      </w:r>
    </w:p>
    <w:p w14:paraId="2E37E2A2" w14:textId="77777777" w:rsidR="00DE7975" w:rsidRDefault="00DE7975" w:rsidP="00DE7975">
      <w:pPr>
        <w:pStyle w:val="Rubrik2"/>
      </w:pPr>
      <w:bookmarkStart w:id="77" w:name="_Toc19000325"/>
      <w:bookmarkStart w:id="78" w:name="_Toc23845174"/>
      <w:r>
        <w:t>Syftet med översiktsplanen bör tydliggöras i PBL</w:t>
      </w:r>
      <w:bookmarkEnd w:id="77"/>
      <w:bookmarkEnd w:id="78"/>
    </w:p>
    <w:p w14:paraId="30FE2FE7" w14:textId="77777777" w:rsidR="00DE7975" w:rsidRDefault="00DE7975" w:rsidP="00DE7975">
      <w:pPr>
        <w:pStyle w:val="Brdtextram"/>
      </w:pPr>
      <w:r w:rsidRPr="00420062">
        <w:rPr>
          <w:b/>
        </w:rPr>
        <w:t>Regeringens förslag:</w:t>
      </w:r>
      <w:r>
        <w:t xml:space="preserve"> Översiktsplanens syfte och innehåll förtydligas genom införandet av nya rubriker i plan- och bygglagen. </w:t>
      </w:r>
    </w:p>
    <w:p w14:paraId="22807C99" w14:textId="77777777" w:rsidR="00DE7975" w:rsidRPr="00A76360" w:rsidRDefault="00DE7975" w:rsidP="00DE7975">
      <w:pPr>
        <w:pStyle w:val="Brdtextmedindrag"/>
        <w:rPr>
          <w:sz w:val="8"/>
          <w:szCs w:val="8"/>
        </w:rPr>
      </w:pPr>
    </w:p>
    <w:p w14:paraId="3638BE98" w14:textId="77777777" w:rsidR="00DE7975" w:rsidRDefault="00DE7975" w:rsidP="00DE7975">
      <w:pPr>
        <w:pStyle w:val="Brdtextmedindrag"/>
      </w:pPr>
      <w:r w:rsidRPr="0006285B">
        <w:rPr>
          <w:b/>
        </w:rPr>
        <w:t>Utredningens förslag:</w:t>
      </w:r>
      <w:r>
        <w:t xml:space="preserve"> Överensstämmer med regeringens. </w:t>
      </w:r>
    </w:p>
    <w:p w14:paraId="39F48BDC" w14:textId="77777777" w:rsidR="00DE7975" w:rsidRDefault="00DE7975" w:rsidP="00DE7975">
      <w:pPr>
        <w:pStyle w:val="Brdtextmedindrag"/>
      </w:pPr>
      <w:r w:rsidRPr="00030BCF">
        <w:rPr>
          <w:b/>
        </w:rPr>
        <w:t>Remissinstanserna:</w:t>
      </w:r>
      <w:r w:rsidRPr="00030BCF">
        <w:t xml:space="preserve"> </w:t>
      </w:r>
      <w:r>
        <w:t>Majoriteten av remissinstanserna tillstyrker för</w:t>
      </w:r>
      <w:r>
        <w:softHyphen/>
        <w:t xml:space="preserve">slaget att tydliggöra översiktsplanens syfte, däribland länsstyrelserna i </w:t>
      </w:r>
      <w:r w:rsidRPr="00774731">
        <w:rPr>
          <w:i/>
        </w:rPr>
        <w:t>Hallands</w:t>
      </w:r>
      <w:r>
        <w:t xml:space="preserve">, </w:t>
      </w:r>
      <w:r w:rsidRPr="00774731">
        <w:rPr>
          <w:i/>
        </w:rPr>
        <w:t>Kronobergs</w:t>
      </w:r>
      <w:r>
        <w:t xml:space="preserve">, </w:t>
      </w:r>
      <w:r w:rsidRPr="00774731">
        <w:rPr>
          <w:i/>
        </w:rPr>
        <w:t>Stockholms</w:t>
      </w:r>
      <w:r>
        <w:t xml:space="preserve"> respektive </w:t>
      </w:r>
      <w:r w:rsidRPr="00774731">
        <w:rPr>
          <w:i/>
        </w:rPr>
        <w:t>Västra Götalands län</w:t>
      </w:r>
      <w:r>
        <w:t xml:space="preserve"> och </w:t>
      </w:r>
      <w:r w:rsidRPr="00774731">
        <w:rPr>
          <w:i/>
        </w:rPr>
        <w:t>Västerås</w:t>
      </w:r>
      <w:r>
        <w:t xml:space="preserve"> och </w:t>
      </w:r>
      <w:r w:rsidRPr="00774731">
        <w:rPr>
          <w:i/>
        </w:rPr>
        <w:t>Östra Göinge kommuner</w:t>
      </w:r>
      <w:r>
        <w:t xml:space="preserve">. </w:t>
      </w:r>
    </w:p>
    <w:p w14:paraId="75A64B10" w14:textId="77777777" w:rsidR="00DE7975" w:rsidRDefault="00DE7975" w:rsidP="00DE7975">
      <w:pPr>
        <w:pStyle w:val="Brdtextmedindrag"/>
      </w:pPr>
      <w:r w:rsidRPr="00D01E86">
        <w:rPr>
          <w:i/>
        </w:rPr>
        <w:t>Lunds universitet (fastighetsvetenskap)</w:t>
      </w:r>
      <w:r>
        <w:t xml:space="preserve"> ifrågasätter </w:t>
      </w:r>
      <w:r w:rsidRPr="00030BCF">
        <w:t>behov</w:t>
      </w:r>
      <w:r>
        <w:t>et</w:t>
      </w:r>
      <w:r w:rsidRPr="00030BCF">
        <w:t xml:space="preserve"> av att i större utsträckning definiera syftet med en översiktsplan</w:t>
      </w:r>
      <w:r>
        <w:t xml:space="preserve"> och vad detta </w:t>
      </w:r>
      <w:r w:rsidRPr="00030BCF">
        <w:t>ska användas</w:t>
      </w:r>
      <w:r>
        <w:t xml:space="preserve"> till. </w:t>
      </w:r>
    </w:p>
    <w:p w14:paraId="079AA458" w14:textId="77777777" w:rsidR="00DE7975" w:rsidRDefault="00DE7975" w:rsidP="00DE7975">
      <w:pPr>
        <w:pStyle w:val="Brdtextmedindrag"/>
      </w:pPr>
      <w:r w:rsidRPr="00903C93">
        <w:rPr>
          <w:b/>
          <w:spacing w:val="-2"/>
        </w:rPr>
        <w:t xml:space="preserve">Skälen för regeringens förslag: </w:t>
      </w:r>
      <w:r w:rsidRPr="00903C93">
        <w:rPr>
          <w:spacing w:val="-2"/>
        </w:rPr>
        <w:t>Enligt gällande rätt ska översikts</w:t>
      </w:r>
      <w:r w:rsidRPr="00903C93">
        <w:rPr>
          <w:spacing w:val="-2"/>
        </w:rPr>
        <w:softHyphen/>
        <w:t>planen</w:t>
      </w:r>
      <w:r w:rsidRPr="00030BCF">
        <w:t xml:space="preserve"> ange inriktningen för den lång</w:t>
      </w:r>
      <w:r>
        <w:softHyphen/>
      </w:r>
      <w:r w:rsidRPr="00030BCF">
        <w:t xml:space="preserve">siktiga utvecklingen av den fysiska miljön. Planen ska </w:t>
      </w:r>
      <w:r>
        <w:t xml:space="preserve">även </w:t>
      </w:r>
      <w:r w:rsidRPr="00030BCF">
        <w:t xml:space="preserve">ge vägledning för beslut om hur mark- och vattenområden ska användas och hur den byggda miljön ska användas, utvecklas och </w:t>
      </w:r>
      <w:r w:rsidRPr="00903C93">
        <w:rPr>
          <w:spacing w:val="-2"/>
        </w:rPr>
        <w:t>bevaras (3 kap. 2 § PBL). Utredningen har föreslagit att denna bestäm</w:t>
      </w:r>
      <w:r w:rsidRPr="00903C93">
        <w:rPr>
          <w:spacing w:val="-2"/>
        </w:rPr>
        <w:softHyphen/>
        <w:t>melse</w:t>
      </w:r>
      <w:r>
        <w:t xml:space="preserve"> ska placeras under rubriken Översiktsplanens syfte tillsammans med be</w:t>
      </w:r>
      <w:r>
        <w:softHyphen/>
        <w:t>stämmelsen som anger att översiktsplanen inte är bindande (se nuvarande 3 kap. 3 § PBL). Förslaget inne</w:t>
      </w:r>
      <w:r>
        <w:softHyphen/>
        <w:t xml:space="preserve">bär vidare att rubriken Översiktsplanens innehåll införs i 3 kap. PBL. </w:t>
      </w:r>
    </w:p>
    <w:p w14:paraId="529F7D70" w14:textId="77777777" w:rsidR="00DE7975" w:rsidRDefault="00DE7975" w:rsidP="00DE7975">
      <w:pPr>
        <w:pStyle w:val="Brdtextmedindrag"/>
      </w:pPr>
      <w:r>
        <w:t>Regeringen anser att den föreslagna rubriksättningen gör det tydligare att bestäm</w:t>
      </w:r>
      <w:r>
        <w:softHyphen/>
        <w:t>mel</w:t>
      </w:r>
      <w:r>
        <w:softHyphen/>
        <w:t>serna i 3 kap. 2 § PBL avser att klargöra översikts</w:t>
      </w:r>
      <w:r>
        <w:softHyphen/>
        <w:t>planens funktion och syfte i PBL-systemet. Därmed förtydligas även att bestäm</w:t>
      </w:r>
      <w:r>
        <w:softHyphen/>
        <w:t>melsen inte medför något självständigt krav på viss redo</w:t>
      </w:r>
      <w:r>
        <w:softHyphen/>
        <w:t>visning. I likhet med utredningen anser rege</w:t>
      </w:r>
      <w:r>
        <w:softHyphen/>
        <w:t>ringen även att bestämmelsen som anger att översikts</w:t>
      </w:r>
      <w:r>
        <w:softHyphen/>
        <w:t>planen inte är bindande bör placeras under rubriken Översikts</w:t>
      </w:r>
      <w:r>
        <w:softHyphen/>
        <w:t>planens syfte, trots att bestämmel</w:t>
      </w:r>
      <w:r>
        <w:softHyphen/>
        <w:t>sen i sig inte kan anses utgöra en beskriv</w:t>
      </w:r>
      <w:r>
        <w:softHyphen/>
        <w:t>ning av syftet med översikts</w:t>
      </w:r>
      <w:r>
        <w:softHyphen/>
        <w:t>planen. Bestämmelsen utgör dock en precise</w:t>
      </w:r>
      <w:r>
        <w:softHyphen/>
        <w:t>ring av bestämmel</w:t>
      </w:r>
      <w:r>
        <w:softHyphen/>
        <w:t xml:space="preserve">sen att översiktsplanen ska vara vägledande för </w:t>
      </w:r>
      <w:r w:rsidRPr="00030BCF">
        <w:t xml:space="preserve">beslut om hur mark- och vattenområden ska användas </w:t>
      </w:r>
      <w:r>
        <w:t xml:space="preserve">och beslut om </w:t>
      </w:r>
      <w:r w:rsidRPr="00030BCF">
        <w:t>hur den byggda miljön ska användas, utvecklas och bevaras</w:t>
      </w:r>
      <w:r>
        <w:t xml:space="preserve">. </w:t>
      </w:r>
    </w:p>
    <w:p w14:paraId="4B9C17BD" w14:textId="77777777" w:rsidR="00DE7975" w:rsidRDefault="00DE7975" w:rsidP="00DE7975">
      <w:pPr>
        <w:pStyle w:val="Brdtextmedindrag"/>
      </w:pPr>
      <w:r>
        <w:t xml:space="preserve">Som </w:t>
      </w:r>
      <w:r w:rsidRPr="00F62452">
        <w:rPr>
          <w:i/>
        </w:rPr>
        <w:t>Lunds universitet (fastighetsvetenskap)</w:t>
      </w:r>
      <w:r>
        <w:t xml:space="preserve"> framhåller i sitt remissvar har översiktsplanens syfte inte samma rättsliga betydelse som syftet med en detaljplan, eftersom detaljplanens syfte bl.a. påverkar utrymmet för avvikelser från detaljplanen (se 9 kap. 31 b och 31 c §§ PBL). De före</w:t>
      </w:r>
      <w:r>
        <w:softHyphen/>
        <w:t xml:space="preserve">slagna ändringarna innebär inte heller att det uppkommer någon skyldighet för kommunen att ange syftet med översiktsplanen på motsvarande sätt som gäller för en detaljplan (se 4 kap. 33 § första stycket 2 PBL). </w:t>
      </w:r>
    </w:p>
    <w:p w14:paraId="3E4796A3" w14:textId="77777777" w:rsidR="00DE7975" w:rsidRDefault="00DE7975" w:rsidP="00DE7975">
      <w:pPr>
        <w:pStyle w:val="Brdtextmedindrag"/>
      </w:pPr>
      <w:r>
        <w:t>I likhet med utredningen anser regeringen att det behöver vara tydligt vilka paragrafer som innehåller krav på översiktsplanens innehåll respek</w:t>
      </w:r>
      <w:r>
        <w:softHyphen/>
        <w:t>tive planens funktion och syfte. Jämfört med den nuvarande regleringen anser regeringen att den föreslagna rubriksättningen leder till ökad tydlig</w:t>
      </w:r>
      <w:r>
        <w:softHyphen/>
        <w:t xml:space="preserve">het i detta avseende. </w:t>
      </w:r>
    </w:p>
    <w:p w14:paraId="5B6AB10C" w14:textId="77777777" w:rsidR="00DE7975" w:rsidRDefault="00DE7975" w:rsidP="00DE7975">
      <w:pPr>
        <w:pStyle w:val="Rubrik5utannumrering"/>
      </w:pPr>
      <w:r>
        <w:t>Lagtext</w:t>
      </w:r>
    </w:p>
    <w:p w14:paraId="2716FE4A" w14:textId="77777777" w:rsidR="00DE7975" w:rsidRPr="00272D9C" w:rsidRDefault="00DE7975" w:rsidP="00DE7975">
      <w:pPr>
        <w:pStyle w:val="Brdtext"/>
      </w:pPr>
      <w:r>
        <w:t xml:space="preserve">Rubrikerna finns närmast före 3 kap. 2 och 3 §§ PBL. </w:t>
      </w:r>
    </w:p>
    <w:p w14:paraId="38262A0F" w14:textId="77777777" w:rsidR="00DE7975" w:rsidRDefault="00DE7975" w:rsidP="00DE7975">
      <w:pPr>
        <w:pStyle w:val="Rubrik2"/>
      </w:pPr>
      <w:bookmarkStart w:id="79" w:name="_Toc19000326"/>
      <w:bookmarkStart w:id="80" w:name="_Toc23845175"/>
      <w:r>
        <w:t>Redovisningen av grunddragen i den avsedda användningen av mark- och vattenområden</w:t>
      </w:r>
      <w:bookmarkEnd w:id="79"/>
      <w:bookmarkEnd w:id="80"/>
    </w:p>
    <w:p w14:paraId="2B285EBD" w14:textId="20B902B6" w:rsidR="00DE7975" w:rsidRDefault="00DE7975" w:rsidP="006A6361">
      <w:pPr>
        <w:pStyle w:val="Brdtextram"/>
      </w:pPr>
      <w:r w:rsidRPr="00ED102B">
        <w:rPr>
          <w:b/>
          <w:spacing w:val="-2"/>
        </w:rPr>
        <w:t>Regeringens förslag:</w:t>
      </w:r>
      <w:r w:rsidRPr="00ED102B">
        <w:rPr>
          <w:spacing w:val="-2"/>
        </w:rPr>
        <w:t xml:space="preserve"> </w:t>
      </w:r>
      <w:r>
        <w:rPr>
          <w:spacing w:val="-2"/>
        </w:rPr>
        <w:t>Kommunen ska i översiktsplanen redovisa</w:t>
      </w:r>
      <w:r w:rsidRPr="00ED102B">
        <w:rPr>
          <w:spacing w:val="-2"/>
        </w:rPr>
        <w:t xml:space="preserve"> grund</w:t>
      </w:r>
      <w:r>
        <w:rPr>
          <w:spacing w:val="-2"/>
        </w:rPr>
        <w:softHyphen/>
      </w:r>
      <w:r>
        <w:t xml:space="preserve">dragen </w:t>
      </w:r>
      <w:r w:rsidR="00BF34BA">
        <w:t xml:space="preserve">i fråga om </w:t>
      </w:r>
      <w:r>
        <w:t>den avsedda användningen av mark- och vatten</w:t>
      </w:r>
      <w:r>
        <w:softHyphen/>
        <w:t>områden för hela kom</w:t>
      </w:r>
      <w:r>
        <w:softHyphen/>
        <w:t xml:space="preserve">munen. Grunddragen ska framgå av en karta. </w:t>
      </w:r>
    </w:p>
    <w:p w14:paraId="46C7319B" w14:textId="77777777" w:rsidR="00DE7975" w:rsidRPr="00A76360" w:rsidRDefault="00DE7975" w:rsidP="00DE7975">
      <w:pPr>
        <w:pStyle w:val="Brdtextmedindrag"/>
        <w:rPr>
          <w:sz w:val="8"/>
          <w:szCs w:val="8"/>
        </w:rPr>
      </w:pPr>
    </w:p>
    <w:p w14:paraId="62C6E2F2" w14:textId="77777777" w:rsidR="00DE7975" w:rsidRDefault="00DE7975" w:rsidP="00DE7975">
      <w:pPr>
        <w:pStyle w:val="Brdtextmedindrag"/>
      </w:pPr>
      <w:r w:rsidRPr="0006285B">
        <w:rPr>
          <w:b/>
        </w:rPr>
        <w:t>Utredningens förslag:</w:t>
      </w:r>
      <w:r>
        <w:t xml:space="preserve"> Överensstämmer delvis med regeringens. Utred</w:t>
      </w:r>
      <w:r>
        <w:softHyphen/>
        <w:t>ningen föreslår även att den avsedda användningen ska visa indelningen i sex olika kategorier, men att indelningen vid behov ska få göras mer detal</w:t>
      </w:r>
      <w:r>
        <w:softHyphen/>
        <w:t xml:space="preserve">jerad. </w:t>
      </w:r>
    </w:p>
    <w:p w14:paraId="02FD3D60" w14:textId="77777777" w:rsidR="00DE7975" w:rsidRDefault="00DE7975" w:rsidP="00DE7975">
      <w:pPr>
        <w:pStyle w:val="Brdtextmedindrag"/>
      </w:pPr>
      <w:r w:rsidRPr="00770C34">
        <w:rPr>
          <w:b/>
        </w:rPr>
        <w:t>Remissinstanserna:</w:t>
      </w:r>
      <w:r w:rsidRPr="00770C34">
        <w:t xml:space="preserve"> </w:t>
      </w:r>
      <w:r>
        <w:t>Merparten av remissinstanserna är negativa till förslaget att den avsedda använd</w:t>
      </w:r>
      <w:r>
        <w:softHyphen/>
        <w:t xml:space="preserve">ningen av mark- och vattenområden ska redovisas i vissa kategorier, däribland </w:t>
      </w:r>
      <w:r w:rsidRPr="00E27210">
        <w:rPr>
          <w:i/>
        </w:rPr>
        <w:t>Boverket</w:t>
      </w:r>
      <w:r>
        <w:t xml:space="preserve">, </w:t>
      </w:r>
      <w:r w:rsidRPr="00E27210">
        <w:rPr>
          <w:i/>
        </w:rPr>
        <w:t>Naturvårdsverket</w:t>
      </w:r>
      <w:r>
        <w:t xml:space="preserve">, </w:t>
      </w:r>
      <w:r w:rsidRPr="00E27210">
        <w:rPr>
          <w:i/>
        </w:rPr>
        <w:t>Riks</w:t>
      </w:r>
      <w:r w:rsidRPr="00E27210">
        <w:rPr>
          <w:i/>
        </w:rPr>
        <w:softHyphen/>
        <w:t>antikvarieämbetet</w:t>
      </w:r>
      <w:r>
        <w:t xml:space="preserve">, </w:t>
      </w:r>
      <w:r w:rsidRPr="0019023C">
        <w:rPr>
          <w:i/>
        </w:rPr>
        <w:t>Kungl. Tekniska högskolan</w:t>
      </w:r>
      <w:r>
        <w:t xml:space="preserve">, länsstyrelserna i </w:t>
      </w:r>
      <w:r w:rsidRPr="00C974B6">
        <w:rPr>
          <w:i/>
        </w:rPr>
        <w:t>Krono</w:t>
      </w:r>
      <w:r>
        <w:rPr>
          <w:i/>
        </w:rPr>
        <w:softHyphen/>
      </w:r>
      <w:r w:rsidRPr="00C974B6">
        <w:rPr>
          <w:i/>
        </w:rPr>
        <w:t>bergs</w:t>
      </w:r>
      <w:r>
        <w:t xml:space="preserve"> respektive </w:t>
      </w:r>
      <w:r w:rsidRPr="00C974B6">
        <w:rPr>
          <w:i/>
        </w:rPr>
        <w:t>Värm</w:t>
      </w:r>
      <w:r>
        <w:rPr>
          <w:i/>
        </w:rPr>
        <w:softHyphen/>
      </w:r>
      <w:r w:rsidRPr="00C974B6">
        <w:rPr>
          <w:i/>
        </w:rPr>
        <w:t>lands län</w:t>
      </w:r>
      <w:r>
        <w:rPr>
          <w:i/>
        </w:rPr>
        <w:t>,</w:t>
      </w:r>
      <w:r w:rsidRPr="00E27210">
        <w:rPr>
          <w:i/>
        </w:rPr>
        <w:t xml:space="preserve"> Stockholms läns landsting</w:t>
      </w:r>
      <w:r>
        <w:rPr>
          <w:i/>
        </w:rPr>
        <w:t xml:space="preserve"> </w:t>
      </w:r>
      <w:r w:rsidRPr="00C974B6">
        <w:t>och</w:t>
      </w:r>
      <w:r>
        <w:t xml:space="preserve"> </w:t>
      </w:r>
      <w:r w:rsidRPr="00E27210">
        <w:rPr>
          <w:i/>
        </w:rPr>
        <w:t>Sveriges bygg</w:t>
      </w:r>
      <w:r>
        <w:rPr>
          <w:i/>
        </w:rPr>
        <w:softHyphen/>
      </w:r>
      <w:r w:rsidRPr="00E27210">
        <w:rPr>
          <w:i/>
        </w:rPr>
        <w:t>indu</w:t>
      </w:r>
      <w:r>
        <w:rPr>
          <w:i/>
        </w:rPr>
        <w:softHyphen/>
      </w:r>
      <w:r w:rsidRPr="00E27210">
        <w:rPr>
          <w:i/>
        </w:rPr>
        <w:t>strier</w:t>
      </w:r>
      <w:r>
        <w:t>. Invändningarna avser bl.a. att den föreslagna indel</w:t>
      </w:r>
      <w:r>
        <w:softHyphen/>
        <w:t>ningen innehåller oklarheter, att</w:t>
      </w:r>
      <w:r w:rsidRPr="007D3044">
        <w:t xml:space="preserve"> skillnaderna i lokala förhållanden och förutsätt</w:t>
      </w:r>
      <w:r>
        <w:softHyphen/>
      </w:r>
      <w:r w:rsidRPr="007D3044">
        <w:t>ningar är för stora</w:t>
      </w:r>
      <w:r>
        <w:t xml:space="preserve"> för standardisering och att modellen behöver vidare</w:t>
      </w:r>
      <w:r>
        <w:softHyphen/>
        <w:t xml:space="preserve">utvecklas. </w:t>
      </w:r>
      <w:r w:rsidRPr="00D20993">
        <w:rPr>
          <w:i/>
        </w:rPr>
        <w:t>Läns</w:t>
      </w:r>
      <w:r>
        <w:rPr>
          <w:i/>
        </w:rPr>
        <w:softHyphen/>
      </w:r>
      <w:r w:rsidRPr="00D20993">
        <w:rPr>
          <w:i/>
        </w:rPr>
        <w:t>styrelsen i Jönköpings län</w:t>
      </w:r>
      <w:r>
        <w:t xml:space="preserve"> uppger att </w:t>
      </w:r>
      <w:r w:rsidRPr="00D20993">
        <w:t>flera kommuner har uttryckt att det är svårt att använda mark- och vatten</w:t>
      </w:r>
      <w:r>
        <w:softHyphen/>
      </w:r>
      <w:r w:rsidRPr="00D20993">
        <w:t xml:space="preserve">användningskartan i ÖP-modellen på </w:t>
      </w:r>
      <w:r>
        <w:t xml:space="preserve">den </w:t>
      </w:r>
      <w:r w:rsidRPr="00D20993">
        <w:t>kommuntäckande nivå</w:t>
      </w:r>
      <w:r>
        <w:t>n</w:t>
      </w:r>
      <w:r w:rsidRPr="00D20993">
        <w:t xml:space="preserve">. </w:t>
      </w:r>
      <w:r>
        <w:t>Flera remiss</w:t>
      </w:r>
      <w:r>
        <w:softHyphen/>
        <w:t>instanser, bl.a.</w:t>
      </w:r>
      <w:r>
        <w:rPr>
          <w:i/>
        </w:rPr>
        <w:t xml:space="preserve"> Lunds universitet (fastighetsvetenskap)</w:t>
      </w:r>
      <w:r w:rsidRPr="001545F1">
        <w:t>,</w:t>
      </w:r>
      <w:r>
        <w:rPr>
          <w:i/>
        </w:rPr>
        <w:t xml:space="preserve"> </w:t>
      </w:r>
      <w:r w:rsidRPr="001545F1">
        <w:t>länsstyrel</w:t>
      </w:r>
      <w:r>
        <w:softHyphen/>
      </w:r>
      <w:r w:rsidRPr="001545F1">
        <w:t>serna i</w:t>
      </w:r>
      <w:r>
        <w:rPr>
          <w:i/>
        </w:rPr>
        <w:t xml:space="preserve"> Gotlands</w:t>
      </w:r>
      <w:r w:rsidRPr="001545F1">
        <w:t>,</w:t>
      </w:r>
      <w:r>
        <w:rPr>
          <w:i/>
        </w:rPr>
        <w:t xml:space="preserve"> Kal</w:t>
      </w:r>
      <w:r>
        <w:rPr>
          <w:i/>
        </w:rPr>
        <w:softHyphen/>
        <w:t>mar</w:t>
      </w:r>
      <w:r w:rsidRPr="001545F1">
        <w:t>,</w:t>
      </w:r>
      <w:r>
        <w:rPr>
          <w:i/>
        </w:rPr>
        <w:t xml:space="preserve"> Södermanlands </w:t>
      </w:r>
      <w:r w:rsidRPr="001545F1">
        <w:t>respektive</w:t>
      </w:r>
      <w:r>
        <w:rPr>
          <w:i/>
        </w:rPr>
        <w:t xml:space="preserve"> Öster</w:t>
      </w:r>
      <w:r>
        <w:rPr>
          <w:i/>
        </w:rPr>
        <w:softHyphen/>
        <w:t xml:space="preserve">götlands län, Karlstads kommun, </w:t>
      </w:r>
      <w:r w:rsidRPr="001545F1">
        <w:rPr>
          <w:i/>
        </w:rPr>
        <w:t xml:space="preserve">Sveriges Kommuner och Landsting </w:t>
      </w:r>
      <w:r w:rsidRPr="001545F1">
        <w:t>och</w:t>
      </w:r>
      <w:r>
        <w:rPr>
          <w:i/>
        </w:rPr>
        <w:t xml:space="preserve"> </w:t>
      </w:r>
      <w:r w:rsidRPr="001545F1">
        <w:rPr>
          <w:i/>
        </w:rPr>
        <w:t>Sveriges All</w:t>
      </w:r>
      <w:r>
        <w:rPr>
          <w:i/>
        </w:rPr>
        <w:softHyphen/>
      </w:r>
      <w:r w:rsidRPr="001545F1">
        <w:rPr>
          <w:i/>
        </w:rPr>
        <w:t>männyttiga Bostads</w:t>
      </w:r>
      <w:r>
        <w:rPr>
          <w:i/>
        </w:rPr>
        <w:softHyphen/>
      </w:r>
      <w:r w:rsidRPr="001545F1">
        <w:rPr>
          <w:i/>
        </w:rPr>
        <w:t xml:space="preserve">företag </w:t>
      </w:r>
      <w:r w:rsidRPr="00D55363">
        <w:t>(SABO)</w:t>
      </w:r>
      <w:r>
        <w:t>, har även omfattande detalj</w:t>
      </w:r>
      <w:r>
        <w:softHyphen/>
        <w:t>synpunkter på hur de enskilda kategorierna har defini</w:t>
      </w:r>
      <w:r>
        <w:softHyphen/>
        <w:t>erats av utred</w:t>
      </w:r>
      <w:r>
        <w:softHyphen/>
        <w:t>ningen, bl.a. när det gäller vad som avses ingå i kategorierna landsbygd och grön</w:t>
      </w:r>
      <w:r>
        <w:softHyphen/>
        <w:t xml:space="preserve">struktur. </w:t>
      </w:r>
    </w:p>
    <w:p w14:paraId="48284F16" w14:textId="77777777" w:rsidR="00DE7975" w:rsidRDefault="00DE7975" w:rsidP="00DE7975">
      <w:pPr>
        <w:pStyle w:val="Brdtextmedindrag"/>
      </w:pPr>
      <w:r>
        <w:t>Andra remissinstanser ser fördelar med förslaget, där</w:t>
      </w:r>
      <w:r>
        <w:softHyphen/>
        <w:t xml:space="preserve">ibland </w:t>
      </w:r>
      <w:r w:rsidRPr="00E27210">
        <w:rPr>
          <w:i/>
        </w:rPr>
        <w:t>Affärs</w:t>
      </w:r>
      <w:r>
        <w:rPr>
          <w:i/>
        </w:rPr>
        <w:softHyphen/>
      </w:r>
      <w:r w:rsidRPr="00E27210">
        <w:rPr>
          <w:i/>
        </w:rPr>
        <w:t xml:space="preserve">verket </w:t>
      </w:r>
      <w:r w:rsidRPr="00E27210">
        <w:rPr>
          <w:i/>
          <w:noProof/>
        </w:rPr>
        <w:t>Svenska</w:t>
      </w:r>
      <w:r w:rsidRPr="00E27210">
        <w:rPr>
          <w:i/>
        </w:rPr>
        <w:t xml:space="preserve"> kraftnät</w:t>
      </w:r>
      <w:r>
        <w:t xml:space="preserve">, </w:t>
      </w:r>
      <w:r w:rsidRPr="00E27210">
        <w:rPr>
          <w:i/>
        </w:rPr>
        <w:t>Statens jordbruksverk</w:t>
      </w:r>
      <w:r>
        <w:t>, läns</w:t>
      </w:r>
      <w:r>
        <w:softHyphen/>
        <w:t xml:space="preserve">styrelserna i </w:t>
      </w:r>
      <w:r w:rsidRPr="00C974B6">
        <w:rPr>
          <w:i/>
        </w:rPr>
        <w:t>Blekinge</w:t>
      </w:r>
      <w:r>
        <w:t xml:space="preserve">, </w:t>
      </w:r>
      <w:r w:rsidRPr="00C974B6">
        <w:rPr>
          <w:i/>
        </w:rPr>
        <w:t>Skåne</w:t>
      </w:r>
      <w:r>
        <w:t xml:space="preserve">, </w:t>
      </w:r>
      <w:r w:rsidRPr="00C974B6">
        <w:rPr>
          <w:i/>
        </w:rPr>
        <w:t>Stockholms</w:t>
      </w:r>
      <w:r>
        <w:t xml:space="preserve">, </w:t>
      </w:r>
      <w:r w:rsidRPr="00C974B6">
        <w:rPr>
          <w:i/>
        </w:rPr>
        <w:t>Uppsala</w:t>
      </w:r>
      <w:r>
        <w:t xml:space="preserve"> respektive </w:t>
      </w:r>
      <w:r w:rsidRPr="00C974B6">
        <w:rPr>
          <w:i/>
        </w:rPr>
        <w:t>Västerbottens län</w:t>
      </w:r>
      <w:r>
        <w:t xml:space="preserve"> och </w:t>
      </w:r>
      <w:r w:rsidRPr="00E27210">
        <w:rPr>
          <w:i/>
        </w:rPr>
        <w:t>Norr</w:t>
      </w:r>
      <w:r>
        <w:rPr>
          <w:i/>
        </w:rPr>
        <w:softHyphen/>
      </w:r>
      <w:r w:rsidRPr="00E27210">
        <w:rPr>
          <w:i/>
        </w:rPr>
        <w:t>köpings</w:t>
      </w:r>
      <w:r>
        <w:t xml:space="preserve"> och </w:t>
      </w:r>
      <w:r w:rsidRPr="00E27210">
        <w:rPr>
          <w:i/>
        </w:rPr>
        <w:t>Västerås kommuner</w:t>
      </w:r>
      <w:r>
        <w:t>. Bland annat framhålls att det är positivt att redovis</w:t>
      </w:r>
      <w:r>
        <w:softHyphen/>
        <w:t xml:space="preserve">ningen görs på ett enhetligt sätt och att indelningen kan bidra till tydligare översiktsplaner. </w:t>
      </w:r>
    </w:p>
    <w:p w14:paraId="4D6ED636" w14:textId="77777777" w:rsidR="00DE7975" w:rsidRDefault="00DE7975" w:rsidP="00DE7975">
      <w:pPr>
        <w:pStyle w:val="Brdtextmedindrag"/>
      </w:pPr>
      <w:r>
        <w:t xml:space="preserve">Förslaget att det uttryckligen ska framgå att den avsedda användningen ska redovisas på en eller flera kartor välkomnas av de remissinstanser som yttrar sig över förslaget, däribland </w:t>
      </w:r>
      <w:r w:rsidRPr="006D3F32">
        <w:t>Kungl. Tekniska högskolan</w:t>
      </w:r>
      <w:r>
        <w:rPr>
          <w:i/>
        </w:rPr>
        <w:t>,</w:t>
      </w:r>
      <w:r>
        <w:t xml:space="preserve"> läns</w:t>
      </w:r>
      <w:r>
        <w:softHyphen/>
        <w:t>styrel</w:t>
      </w:r>
      <w:r>
        <w:softHyphen/>
        <w:t xml:space="preserve">serna i </w:t>
      </w:r>
      <w:r w:rsidRPr="0019023C">
        <w:rPr>
          <w:i/>
        </w:rPr>
        <w:t xml:space="preserve">Jämtlands </w:t>
      </w:r>
      <w:r>
        <w:t xml:space="preserve">och </w:t>
      </w:r>
      <w:r w:rsidRPr="0019023C">
        <w:rPr>
          <w:i/>
        </w:rPr>
        <w:t>Kronobergs län</w:t>
      </w:r>
      <w:r>
        <w:t xml:space="preserve">, </w:t>
      </w:r>
      <w:r w:rsidRPr="0019023C">
        <w:rPr>
          <w:i/>
        </w:rPr>
        <w:t>Uppsala</w:t>
      </w:r>
      <w:r>
        <w:t xml:space="preserve">, </w:t>
      </w:r>
      <w:r w:rsidRPr="0019023C">
        <w:rPr>
          <w:i/>
        </w:rPr>
        <w:t>Ånge</w:t>
      </w:r>
      <w:r>
        <w:t xml:space="preserve"> och </w:t>
      </w:r>
      <w:r w:rsidRPr="0019023C">
        <w:rPr>
          <w:i/>
        </w:rPr>
        <w:t>Örebro kom</w:t>
      </w:r>
      <w:r>
        <w:rPr>
          <w:i/>
        </w:rPr>
        <w:softHyphen/>
      </w:r>
      <w:r w:rsidRPr="0019023C">
        <w:rPr>
          <w:i/>
        </w:rPr>
        <w:t>muner</w:t>
      </w:r>
      <w:r>
        <w:t xml:space="preserve"> samt </w:t>
      </w:r>
      <w:r w:rsidRPr="00780394">
        <w:rPr>
          <w:i/>
        </w:rPr>
        <w:t>JM AB</w:t>
      </w:r>
      <w:r>
        <w:t xml:space="preserve">. </w:t>
      </w:r>
    </w:p>
    <w:p w14:paraId="301CB095" w14:textId="77777777" w:rsidR="00DE7975" w:rsidRDefault="00DE7975" w:rsidP="00DE7975">
      <w:pPr>
        <w:pStyle w:val="Brdtextmedindrag"/>
      </w:pPr>
      <w:r>
        <w:t>Förslaget att kommunen ska ange den avsedda användningen av mark- och vattenområden för hela kommunen tillstyrks av flertalet av de remiss</w:t>
      </w:r>
      <w:r>
        <w:softHyphen/>
        <w:t xml:space="preserve">instanser som yttrar sig i denna del, däribland länsstyrelserna i </w:t>
      </w:r>
      <w:r w:rsidRPr="006D3F32">
        <w:t>Stock</w:t>
      </w:r>
      <w:r w:rsidRPr="006D3F32">
        <w:softHyphen/>
        <w:t>holms</w:t>
      </w:r>
      <w:r w:rsidRPr="008A6942">
        <w:t xml:space="preserve"> och </w:t>
      </w:r>
      <w:r w:rsidRPr="006D3F32">
        <w:t>Uppsala län</w:t>
      </w:r>
      <w:r>
        <w:t xml:space="preserve"> samt </w:t>
      </w:r>
      <w:r w:rsidRPr="0014046C">
        <w:rPr>
          <w:i/>
        </w:rPr>
        <w:t>Föreningen Sveriges Stads</w:t>
      </w:r>
      <w:r>
        <w:rPr>
          <w:i/>
        </w:rPr>
        <w:softHyphen/>
      </w:r>
      <w:r w:rsidRPr="0014046C">
        <w:rPr>
          <w:i/>
        </w:rPr>
        <w:t>byg</w:t>
      </w:r>
      <w:r>
        <w:rPr>
          <w:i/>
        </w:rPr>
        <w:softHyphen/>
      </w:r>
      <w:r w:rsidRPr="0014046C">
        <w:rPr>
          <w:i/>
        </w:rPr>
        <w:t>ga</w:t>
      </w:r>
      <w:r>
        <w:rPr>
          <w:i/>
        </w:rPr>
        <w:softHyphen/>
      </w:r>
      <w:r w:rsidRPr="0014046C">
        <w:rPr>
          <w:i/>
        </w:rPr>
        <w:t>re</w:t>
      </w:r>
      <w:r>
        <w:t xml:space="preserve">. </w:t>
      </w:r>
      <w:r w:rsidRPr="0014046C">
        <w:rPr>
          <w:i/>
        </w:rPr>
        <w:t>Luleå tekniska universitet</w:t>
      </w:r>
      <w:r>
        <w:t xml:space="preserve"> framhåller att kartan har stor betydelse för dialogen mellan staten och kommunen om hur mark och vatten bör användas. </w:t>
      </w:r>
    </w:p>
    <w:p w14:paraId="57AF0B3C" w14:textId="77777777" w:rsidR="00DE7975" w:rsidRDefault="00DE7975" w:rsidP="00DE7975">
      <w:pPr>
        <w:pStyle w:val="Brdtextmedindrag"/>
      </w:pPr>
      <w:r w:rsidRPr="00780394">
        <w:rPr>
          <w:i/>
        </w:rPr>
        <w:t>Havs- och vattenmyndigheten</w:t>
      </w:r>
      <w:r>
        <w:t xml:space="preserve"> ifrågasätter utredningens konstaterande att det inte finns någon skyldighet för kommunen att uttrycka någon upp</w:t>
      </w:r>
      <w:r>
        <w:softHyphen/>
        <w:t>fatt</w:t>
      </w:r>
      <w:r>
        <w:softHyphen/>
        <w:t>ning om mark- och vattenanvändningen för kommunens samtliga om</w:t>
      </w:r>
      <w:r>
        <w:softHyphen/>
        <w:t>rå</w:t>
      </w:r>
      <w:r>
        <w:softHyphen/>
      </w:r>
      <w:r>
        <w:softHyphen/>
        <w:t>den eftersom myndigheten anser att 3 kap. 1 § PBL innebär att kommu</w:t>
      </w:r>
      <w:r>
        <w:softHyphen/>
        <w:t xml:space="preserve">nen </w:t>
      </w:r>
      <w:r w:rsidRPr="00E65229">
        <w:t>behöver planera hela sitt territorium.</w:t>
      </w:r>
    </w:p>
    <w:p w14:paraId="714EE518" w14:textId="77777777" w:rsidR="00DE7975" w:rsidRPr="00030BCF" w:rsidRDefault="00DE7975" w:rsidP="00DE7975">
      <w:pPr>
        <w:pStyle w:val="Rubrik4utannumrering"/>
      </w:pPr>
      <w:r>
        <w:t xml:space="preserve">Skälen för regeringens förslag </w:t>
      </w:r>
    </w:p>
    <w:p w14:paraId="7AB7C3EC" w14:textId="77777777" w:rsidR="00DE7975" w:rsidRDefault="00DE7975" w:rsidP="00DE7975">
      <w:pPr>
        <w:pStyle w:val="Rubrik5utannumrering"/>
        <w:spacing w:before="0"/>
      </w:pPr>
      <w:r>
        <w:t>Markanvändningskartan är basen i översiktsplanen</w:t>
      </w:r>
    </w:p>
    <w:p w14:paraId="76E43ED3" w14:textId="37BF9779" w:rsidR="00DE7975" w:rsidRDefault="00DE7975" w:rsidP="00DE7975">
      <w:pPr>
        <w:pStyle w:val="Brdtext"/>
      </w:pPr>
      <w:r>
        <w:t xml:space="preserve">Kravet att kommunen i översiktsplanen ska visa grunddragen i </w:t>
      </w:r>
      <w:r w:rsidR="008834AE">
        <w:t xml:space="preserve">fråga om </w:t>
      </w:r>
      <w:r>
        <w:t>den av</w:t>
      </w:r>
      <w:r>
        <w:softHyphen/>
        <w:t>sedda användningen av mark- och vattenområden (nuvarande 3 kap. 5 § 1 PBL) kan sägas utgöra basen i översikts</w:t>
      </w:r>
      <w:r>
        <w:softHyphen/>
        <w:t>planen. Grunddragen brukar ofta redovisas på en s.k. markanvänd</w:t>
      </w:r>
      <w:r>
        <w:softHyphen/>
        <w:t>nings</w:t>
      </w:r>
      <w:r>
        <w:softHyphen/>
        <w:t>karta, men det finns inte något uttalat krav på att redovisningen måste ske på en karta. I propositionen till ÄPBL föreslogs att det skulle framgå av författnings</w:t>
      </w:r>
      <w:r>
        <w:softHyphen/>
        <w:t>texten att översikts</w:t>
      </w:r>
      <w:r w:rsidR="008834AE">
        <w:softHyphen/>
      </w:r>
      <w:r>
        <w:t>planen skulle bestå av en särskild handling samt en eller flera kartor (se försla</w:t>
      </w:r>
      <w:r>
        <w:softHyphen/>
        <w:t>get till 4 kap. 2 § första stycket ÄPBL). Kravet ströks emellertid vid riks</w:t>
      </w:r>
      <w:r>
        <w:softHyphen/>
        <w:t>dagsbehandlingen i syfte att markera att planens innehåll skulle få utveck</w:t>
      </w:r>
      <w:r>
        <w:softHyphen/>
        <w:t>las successivt alltefter att arbetsmetoderna för planläggningen för</w:t>
      </w:r>
      <w:r w:rsidR="008834AE">
        <w:softHyphen/>
      </w:r>
      <w:r>
        <w:t>bättrades och fördjupades (bet. BoU 1986/87:1 s. 74). Att redovisningen av över</w:t>
      </w:r>
      <w:r>
        <w:softHyphen/>
        <w:t xml:space="preserve">siktsplanen skulle ske med hjälp av såväl text som en eller flera kartor fick enligt utskottet anses vara en självklarhet. </w:t>
      </w:r>
    </w:p>
    <w:p w14:paraId="2D4B1BDD" w14:textId="77777777" w:rsidR="00DE7975" w:rsidRDefault="00DE7975" w:rsidP="00DE7975">
      <w:pPr>
        <w:pStyle w:val="Brdtextmedindrag"/>
      </w:pPr>
      <w:r>
        <w:t>Genom redovisningen av grunddragen i den avsedda användningen ger kommunen uttryck för sin uppfattning om hur mark- och vattenområden bör användas utifrån det eller de ända</w:t>
      </w:r>
      <w:r>
        <w:softHyphen/>
        <w:t>mål som områdena är mest lämpade för med hänsyn till beskaffenhet, läge och behov (se 2 kap. 2 § PBL). Redovisningen visar också kommunens uppfatt</w:t>
      </w:r>
      <w:r>
        <w:softHyphen/>
        <w:t xml:space="preserve">ning om vad som utgör en </w:t>
      </w:r>
      <w:r w:rsidRPr="00312CC2">
        <w:rPr>
          <w:spacing w:val="-2"/>
        </w:rPr>
        <w:t>ändamålsenlig struktur av bebyggelse, grön</w:t>
      </w:r>
      <w:r w:rsidRPr="00312CC2">
        <w:rPr>
          <w:spacing w:val="-2"/>
        </w:rPr>
        <w:softHyphen/>
        <w:t>områden och kommuni</w:t>
      </w:r>
      <w:r w:rsidRPr="00312CC2">
        <w:rPr>
          <w:spacing w:val="-2"/>
        </w:rPr>
        <w:softHyphen/>
        <w:t>ka</w:t>
      </w:r>
      <w:r w:rsidRPr="00312CC2">
        <w:rPr>
          <w:spacing w:val="-2"/>
        </w:rPr>
        <w:softHyphen/>
        <w:t>tions</w:t>
      </w:r>
      <w:r w:rsidRPr="00312CC2">
        <w:rPr>
          <w:spacing w:val="-2"/>
        </w:rPr>
        <w:softHyphen/>
      </w:r>
      <w:r>
        <w:t>leder respektive vad som utgör en lång</w:t>
      </w:r>
      <w:r>
        <w:softHyphen/>
        <w:t xml:space="preserve">siktigt god hushållning med mark och vatten m.m. (se 2 kap. 3 § PBL). </w:t>
      </w:r>
    </w:p>
    <w:p w14:paraId="3578C6D3" w14:textId="77777777" w:rsidR="00DE7975" w:rsidRDefault="00DE7975" w:rsidP="00DE7975">
      <w:pPr>
        <w:pStyle w:val="Brdtextmedindrag"/>
      </w:pPr>
      <w:r w:rsidRPr="00312CC2">
        <w:rPr>
          <w:spacing w:val="-2"/>
        </w:rPr>
        <w:t>Med grunddragen avses den huvudsakliga användningen (prop. 1985/86:1</w:t>
      </w:r>
      <w:r>
        <w:t xml:space="preserve"> s. 529). Enligt förarbetena bör grunddragen om hur marken ska användas vara ganska schematisk (samma prop. s. 132). Enligt propositionen är det viktigt att egenskapen av översiktsplan renodlas så att det är just över</w:t>
      </w:r>
      <w:r>
        <w:softHyphen/>
        <w:t>blicken över de större sammanhangen, den långsiktiga strukturen, som redovisas i planen. Det hindrar, enligt propositionen, inte att ända</w:t>
      </w:r>
      <w:r>
        <w:softHyphen/>
        <w:t>målet ibland kan vara precist både till ändamål och till avgränsning.</w:t>
      </w:r>
      <w:r w:rsidRPr="00CB5B58">
        <w:t xml:space="preserve"> </w:t>
      </w:r>
      <w:r>
        <w:t>Bostads</w:t>
      </w:r>
      <w:r>
        <w:softHyphen/>
        <w:t>utskottet uttal</w:t>
      </w:r>
      <w:r>
        <w:softHyphen/>
        <w:t>ade under riksdagsbehandlingen av ÄPBL att översikts</w:t>
      </w:r>
      <w:r>
        <w:softHyphen/>
        <w:t>planen bör redovisa dels vilka mark- och vattenområden som redan tagits i anspråk t.ex. för bebyggelse, försvar, naturvård m.m., dels inom vilka områden föränd</w:t>
      </w:r>
      <w:r>
        <w:softHyphen/>
        <w:t>ringar kan väntas och dels inom vilka områden inga speciella restriktioner behövs (bet. BoU 1986/87:1 s. 30).</w:t>
      </w:r>
    </w:p>
    <w:p w14:paraId="757068D0" w14:textId="77777777" w:rsidR="00DE7975" w:rsidRDefault="00DE7975" w:rsidP="00DE7975">
      <w:pPr>
        <w:pStyle w:val="Brdtextmedindrag"/>
      </w:pPr>
      <w:r>
        <w:t>Markanvändningskartan är ett viktigt instrument för dialogen om hur kommunens fysiska miljö bör utvecklas, inte minst när det handlar om att visa föränd</w:t>
      </w:r>
      <w:r>
        <w:softHyphen/>
        <w:t>ringar i mark</w:t>
      </w:r>
      <w:r>
        <w:softHyphen/>
        <w:t>användningen. En tydlig översiktsplan kan ge kommunen tidiga signaler om konfliktytor i förhållande till statliga intres</w:t>
      </w:r>
      <w:r>
        <w:softHyphen/>
        <w:t>sen och värdefulla upplysningar om frågor som kommer att behöva stude</w:t>
      </w:r>
      <w:r>
        <w:softHyphen/>
        <w:t>ras ytterligare. Samtidigt kan det, som utredningen framhåller, i vissa fall vara svårt att på den översiktliga nivån tydligt illustrera önskade föränd</w:t>
      </w:r>
      <w:r>
        <w:softHyphen/>
        <w:t>ringar inom ramen för befintlig markanvändning, t.ex. förtätning av befint</w:t>
      </w:r>
      <w:r>
        <w:softHyphen/>
        <w:t xml:space="preserve">liga bebyggelseområden. </w:t>
      </w:r>
    </w:p>
    <w:p w14:paraId="7471DD6F" w14:textId="77777777" w:rsidR="00DE7975" w:rsidRDefault="00DE7975" w:rsidP="00DE7975">
      <w:pPr>
        <w:pStyle w:val="Brdtextmedindrag"/>
      </w:pPr>
      <w:r>
        <w:t>Redovisningen av hur mark och vatten bör användas i framtiden har samtidigt en nära koppling till kravet att kommunen i översiktsplanen ska visa sin syn på hur den byggda miljön ska användas, utvecklas och bevaras (nuvarande 3 kap. 5 § 2 PBL). Motsvarande krav benämndes i proposi</w:t>
      </w:r>
      <w:r>
        <w:softHyphen/>
        <w:t>tionen med förslaget till ÄPBL 1987 för riktlinjer för tillkomst, föränd</w:t>
      </w:r>
      <w:r>
        <w:softHyphen/>
        <w:t>ring och bevarande av bebyggelse (prop. 1985/86:1 s. 529). Utgångs</w:t>
      </w:r>
      <w:r>
        <w:softHyphen/>
        <w:t>punkter och riktlinjer för var bebyggelse ska lokaliseras och hur den ska utformas behövs, enligt förarbetena, som stöd för planläggning och lovgiv</w:t>
      </w:r>
      <w:r>
        <w:softHyphen/>
        <w:t>ning. Att planen även ska innehålla riktlinjer för hur den byggda miljön ska användas har betydelse för översiktsplanens strategiska funktion (prop. 2009/10:170 del 1 s. 177).</w:t>
      </w:r>
    </w:p>
    <w:p w14:paraId="4F48DE7D" w14:textId="77777777" w:rsidR="00DE7975" w:rsidRDefault="00DE7975" w:rsidP="00DE7975">
      <w:pPr>
        <w:pStyle w:val="Rubrik5utannumrering"/>
      </w:pPr>
      <w:r>
        <w:t>Kommunen bör bestämma över hur den avsedda användningen ska redovisas i översiktsplanen</w:t>
      </w:r>
    </w:p>
    <w:p w14:paraId="398C424B" w14:textId="77777777" w:rsidR="00DE7975" w:rsidRDefault="00DE7975" w:rsidP="00DE7975">
      <w:pPr>
        <w:pStyle w:val="Brdtext"/>
      </w:pPr>
      <w:r>
        <w:t xml:space="preserve">Bland remissvaren kan framhållas att </w:t>
      </w:r>
      <w:r w:rsidRPr="009C2993">
        <w:rPr>
          <w:i/>
        </w:rPr>
        <w:t>Länsstyrelsen i Södermanlands län</w:t>
      </w:r>
      <w:r w:rsidRPr="009C2993">
        <w:t xml:space="preserve"> de senaste åren </w:t>
      </w:r>
      <w:r>
        <w:t xml:space="preserve">har </w:t>
      </w:r>
      <w:r w:rsidRPr="009C2993">
        <w:t>noterat tendenser till minskad tydlighet i översikts</w:t>
      </w:r>
      <w:r>
        <w:softHyphen/>
      </w:r>
      <w:r w:rsidRPr="009C2993">
        <w:t>planernas markanvändningskartor och större vikt vid strategiska kartor.</w:t>
      </w:r>
      <w:r>
        <w:t xml:space="preserve"> </w:t>
      </w:r>
      <w:r w:rsidRPr="00C47A44">
        <w:rPr>
          <w:i/>
        </w:rPr>
        <w:t>Statens fastighetsverk</w:t>
      </w:r>
      <w:r>
        <w:t xml:space="preserve"> framhåller att verket det senaste året har fått några översiktsplaner utan markanvändningskarta på samråd. Även om det i vissa fall kan vara önskvärt från kommunens sida att först samråda om den övergripande inriktningen för den framtida utvecklingen – innan den avsedda markanvändningen preciseras – kan ett sådant arbetssätt leda till att det blir svårt för omgivningen att förhålla sig till kommunens planering, om kommunen inte redovisar vilka konsekvenser som den föreslagna inriktningen medför. </w:t>
      </w:r>
    </w:p>
    <w:p w14:paraId="54D80BC4" w14:textId="77777777" w:rsidR="00DE7975" w:rsidRPr="006358B8" w:rsidRDefault="00DE7975" w:rsidP="00DE7975">
      <w:pPr>
        <w:pStyle w:val="Brdtextmedindrag"/>
      </w:pPr>
      <w:r>
        <w:t>A</w:t>
      </w:r>
      <w:r w:rsidRPr="006358B8">
        <w:t xml:space="preserve">tt införa krav på större tydlighet i översiktsplanen </w:t>
      </w:r>
      <w:r>
        <w:t>är, som utredningen framhåller, e</w:t>
      </w:r>
      <w:r w:rsidRPr="006358B8">
        <w:t>tt lämpligt sätt att främja dialogen mellan staten och kommu</w:t>
      </w:r>
      <w:r>
        <w:softHyphen/>
      </w:r>
      <w:r w:rsidRPr="006358B8">
        <w:t>nen. Samtidigt får krav</w:t>
      </w:r>
      <w:r>
        <w:t>et</w:t>
      </w:r>
      <w:r w:rsidRPr="006358B8">
        <w:t xml:space="preserve"> på </w:t>
      </w:r>
      <w:r>
        <w:t xml:space="preserve">kommunernas </w:t>
      </w:r>
      <w:r w:rsidRPr="006358B8">
        <w:t>redovisning inte göras alltför omfattande, eftersom det kan påverka möjligheter</w:t>
      </w:r>
      <w:r>
        <w:t>na</w:t>
      </w:r>
      <w:r w:rsidRPr="006358B8">
        <w:t xml:space="preserve"> att hålla översikts</w:t>
      </w:r>
      <w:r>
        <w:softHyphen/>
      </w:r>
      <w:r w:rsidRPr="006358B8">
        <w:t>planen aktuell. Alltför höga krav på innehåll kan således påverka förutsätt</w:t>
      </w:r>
      <w:r>
        <w:softHyphen/>
      </w:r>
      <w:r w:rsidRPr="006358B8">
        <w:t>ningarna för en kontinuerlig översiktsplanering.</w:t>
      </w:r>
      <w:r>
        <w:t xml:space="preserve"> Som </w:t>
      </w:r>
      <w:r w:rsidRPr="004927F7">
        <w:rPr>
          <w:i/>
        </w:rPr>
        <w:t>Länsstyrelsen i Jön</w:t>
      </w:r>
      <w:r w:rsidRPr="004927F7">
        <w:rPr>
          <w:i/>
        </w:rPr>
        <w:softHyphen/>
        <w:t>köpings län</w:t>
      </w:r>
      <w:r>
        <w:t xml:space="preserve"> framhåller är en </w:t>
      </w:r>
      <w:r w:rsidRPr="00D20993">
        <w:t>fördel med kartredovisningen att den bestäm</w:t>
      </w:r>
      <w:r>
        <w:softHyphen/>
      </w:r>
      <w:r w:rsidRPr="00D20993">
        <w:t>mer detaljeringsgraden i översiktsplanen och på det sättet under</w:t>
      </w:r>
      <w:r>
        <w:softHyphen/>
      </w:r>
      <w:r w:rsidRPr="00D20993">
        <w:t>lättar dis</w:t>
      </w:r>
      <w:r>
        <w:softHyphen/>
      </w:r>
      <w:r w:rsidRPr="00D20993">
        <w:t xml:space="preserve">kussionen om vilka allmänna intressen som är lämpliga att hantera i </w:t>
      </w:r>
      <w:r>
        <w:t>plan</w:t>
      </w:r>
      <w:r>
        <w:softHyphen/>
        <w:t>en</w:t>
      </w:r>
      <w:r w:rsidRPr="00D20993">
        <w:t>.</w:t>
      </w:r>
    </w:p>
    <w:p w14:paraId="7F4833D8" w14:textId="77777777" w:rsidR="00DE7975" w:rsidRDefault="00DE7975" w:rsidP="00DE7975">
      <w:pPr>
        <w:pStyle w:val="Brdtextmedindrag"/>
      </w:pPr>
      <w:r>
        <w:t>Utredningen har föreslagit att redovisningen av grunddragen ska visa indelningen i sex olika kategorier, men att indelningen vid behov ska få göras mer detaljerad. Metoden ansluter till hur Boverkets förslag till ÖP-modell är uppbyggd och hur regel</w:t>
      </w:r>
      <w:r>
        <w:softHyphen/>
        <w:t>verket ser ut i Norge. Enligt utredningen är förslaget ett bra sätt att säkerställa att översiktsplanen får en tillräckligt hög detaljeringsgrad.</w:t>
      </w:r>
    </w:p>
    <w:p w14:paraId="0FF9D6EA" w14:textId="45DF83DA" w:rsidR="00DE7975" w:rsidRDefault="00DE7975" w:rsidP="00DE7975">
      <w:pPr>
        <w:pStyle w:val="Brdtextmedindrag"/>
      </w:pPr>
      <w:r>
        <w:t>Remisskritiken mot förslaget har varit omfattande. Regeringen delar upp</w:t>
      </w:r>
      <w:r>
        <w:softHyphen/>
        <w:t>fattningen att den föreslagna indel</w:t>
      </w:r>
      <w:r>
        <w:softHyphen/>
        <w:t>ningen innehåller oklarheter och att modellen behöver vidareutvecklas. Även om förslaget ger förutsättningar för att kommunen ska kunna ange en indelning som är mer detaljerad än de sex huvudkategorierna, ser regeringen en viss risk för att den före</w:t>
      </w:r>
      <w:r>
        <w:softHyphen/>
        <w:t>slagna indelningen kan få en normerande effekt. Trots att kommunen har en tydlig uppfattning om hur marken bör användas (t.ex. för bostads</w:t>
      </w:r>
      <w:r>
        <w:softHyphen/>
        <w:t xml:space="preserve">ändamål), finns </w:t>
      </w:r>
      <w:r w:rsidR="00FB13A6">
        <w:t xml:space="preserve">det alltså </w:t>
      </w:r>
      <w:r>
        <w:t xml:space="preserve">en risk för att kommunen väljer att endast redovisa den aktuella huvudkategorin (t.ex. stadsbygd). Förslaget skulle således kunna medföra att översiktsplanen görs mer översiktlig än vad som annars hade varit fallet och att tydliga ställningstaganden därmed uteblir. </w:t>
      </w:r>
    </w:p>
    <w:p w14:paraId="7EB682C8" w14:textId="77777777" w:rsidR="00DE7975" w:rsidRDefault="00DE7975" w:rsidP="00DE7975">
      <w:pPr>
        <w:pStyle w:val="Brdtextmedindrag"/>
      </w:pPr>
      <w:r>
        <w:t>Regeringen konstaterar även att förutsättningarna för och behoven av att ange en viss markanvändning skiljer sig åt mellan kommunerna, vilket påverkar den enskilda kommunens möjligheter att göra detaljerade ställ</w:t>
      </w:r>
      <w:r>
        <w:softHyphen/>
        <w:t>nings</w:t>
      </w:r>
      <w:r>
        <w:softHyphen/>
        <w:t>taganden. Vidare kan konstateras att grunddragen i fråga om den av</w:t>
      </w:r>
      <w:r>
        <w:softHyphen/>
        <w:t>sedda använd</w:t>
      </w:r>
      <w:r>
        <w:softHyphen/>
        <w:t>ningen av ett havsområde i framtiden bör utfor</w:t>
      </w:r>
      <w:r>
        <w:softHyphen/>
        <w:t>mas med hän</w:t>
      </w:r>
      <w:r>
        <w:softHyphen/>
        <w:t xml:space="preserve">syn till den havsplan som gäller för området, när sådana planer antagits (se 4 kap. 10 § miljöbalken och prop. 2013/14:186 s. 17 f.). </w:t>
      </w:r>
    </w:p>
    <w:p w14:paraId="3AC42034" w14:textId="77777777" w:rsidR="00DE7975" w:rsidRPr="00B13CE1" w:rsidRDefault="00DE7975" w:rsidP="00DE7975">
      <w:pPr>
        <w:pStyle w:val="Brdtextmedindrag"/>
        <w:rPr>
          <w:i/>
        </w:rPr>
      </w:pPr>
      <w:r>
        <w:t xml:space="preserve">Mot denna bakgrund anser regeringen att förslaget inte bör genomföras, åtminstone inte i nuläget. </w:t>
      </w:r>
      <w:r w:rsidRPr="00A15569">
        <w:t xml:space="preserve">Kommunen bör </w:t>
      </w:r>
      <w:r>
        <w:t xml:space="preserve">således även i fortsättningen själv kunna </w:t>
      </w:r>
      <w:r w:rsidRPr="00A15569">
        <w:t>bestämma över hur den avsedda användningen ska redovisas i över</w:t>
      </w:r>
      <w:r>
        <w:softHyphen/>
      </w:r>
      <w:r w:rsidRPr="00A15569">
        <w:t>siktsplanen</w:t>
      </w:r>
      <w:r>
        <w:t xml:space="preserve">. </w:t>
      </w:r>
    </w:p>
    <w:p w14:paraId="111433F3" w14:textId="77777777" w:rsidR="00DE7975" w:rsidRDefault="00DE7975" w:rsidP="00DE7975">
      <w:pPr>
        <w:pStyle w:val="Rubrik5utannumrering"/>
      </w:pPr>
      <w:r>
        <w:t>M</w:t>
      </w:r>
      <w:r w:rsidRPr="007B6617">
        <w:t>arkanvändningskartan bör omfatta hela kommunens yta</w:t>
      </w:r>
    </w:p>
    <w:p w14:paraId="4F19A893" w14:textId="77777777" w:rsidR="00DE7975" w:rsidRDefault="00DE7975" w:rsidP="00DE7975">
      <w:pPr>
        <w:pStyle w:val="Brdtext"/>
      </w:pPr>
      <w:r>
        <w:t xml:space="preserve">Utredningen har föreslagit </w:t>
      </w:r>
      <w:r w:rsidRPr="004062EF">
        <w:t>att kommunen ska ange den avsedda använd</w:t>
      </w:r>
      <w:r>
        <w:softHyphen/>
      </w:r>
      <w:r w:rsidRPr="004062EF">
        <w:t>ningen av mark och vatten för hela kommunen</w:t>
      </w:r>
      <w:r>
        <w:t>. Bakgrunden är att det i förarbetena till ÄPBL anges att kommunen inte i förväg måste uttrycka en uppfattning om alla tänkbara och mer eller mindre realistiska önskemål om ändrad eller bevarad användning av mark och vatten som kan göra sig gällande inom olika delar av kommunen (prop. 1985/86:1 s. 127). Även om översikts</w:t>
      </w:r>
      <w:r>
        <w:softHyphen/>
        <w:t xml:space="preserve">planen ska omfatta hela kommunen (se 3 kap. 1 § PBL) finns således inget krav på att kommunen ska ta ställning till den avsedda användningen i samtliga områden. Regeringen delar således inte </w:t>
      </w:r>
      <w:r w:rsidRPr="004062EF">
        <w:rPr>
          <w:i/>
        </w:rPr>
        <w:t>Havs- och vatten</w:t>
      </w:r>
      <w:r>
        <w:rPr>
          <w:i/>
        </w:rPr>
        <w:softHyphen/>
      </w:r>
      <w:r w:rsidRPr="004062EF">
        <w:rPr>
          <w:i/>
        </w:rPr>
        <w:t>myndig</w:t>
      </w:r>
      <w:r>
        <w:rPr>
          <w:i/>
        </w:rPr>
        <w:softHyphen/>
      </w:r>
      <w:r w:rsidRPr="004062EF">
        <w:rPr>
          <w:i/>
        </w:rPr>
        <w:t>hetens</w:t>
      </w:r>
      <w:r>
        <w:t xml:space="preserve"> uppfattning om att det redan i gällande rätt skulle finnas ett krav på att kommunen måste ange den avsedda användningen för hela kommunen. </w:t>
      </w:r>
    </w:p>
    <w:p w14:paraId="2664EB31" w14:textId="6B51E2B6" w:rsidR="00DE7975" w:rsidRDefault="00DE7975" w:rsidP="00DE7975">
      <w:pPr>
        <w:pStyle w:val="Brdtextmedindrag"/>
      </w:pPr>
      <w:r>
        <w:t>I likhet med utredningen anser regeringen att redovisningen av den av</w:t>
      </w:r>
      <w:r>
        <w:softHyphen/>
        <w:t>sedda användningen av mark- och vattenområden ska omfatta hela kom</w:t>
      </w:r>
      <w:r>
        <w:softHyphen/>
        <w:t>munen, bl.a. eftersom översiktsplanen kan behöva ge vägledning för bygg</w:t>
      </w:r>
      <w:r>
        <w:softHyphen/>
        <w:t xml:space="preserve">lov och tillståndspliktiga verksamheter på alla platser i kommunen. Att kommunen anger en viss inriktning för hur </w:t>
      </w:r>
      <w:r w:rsidR="00FB13A6">
        <w:t>sådana områden</w:t>
      </w:r>
      <w:r>
        <w:t xml:space="preserve"> är avsedda att användas ger även en ram som kan göra det lättare att bedöma vad kommu</w:t>
      </w:r>
      <w:r>
        <w:softHyphen/>
        <w:t>nen inte har planerat för. Det kan i sin tur vara betydelsefullt när det gäller att bedöma länsstyrelsens synpunkter på översiktsplanen som länsstyrel</w:t>
      </w:r>
      <w:r>
        <w:softHyphen/>
        <w:t>sen lämnar i granskningsyttrandet (3 kap. 16 § PBL). Rege</w:t>
      </w:r>
      <w:r>
        <w:softHyphen/>
        <w:t xml:space="preserve">ringen anser således att PBL bör kompletteras så att det framgår att översiktsplanen ska </w:t>
      </w:r>
      <w:r w:rsidRPr="00315A8F">
        <w:rPr>
          <w:spacing w:val="-2"/>
        </w:rPr>
        <w:t>visa grund</w:t>
      </w:r>
      <w:r w:rsidRPr="00315A8F">
        <w:rPr>
          <w:spacing w:val="-2"/>
        </w:rPr>
        <w:softHyphen/>
        <w:t xml:space="preserve">dragen i </w:t>
      </w:r>
      <w:r w:rsidR="0096341D" w:rsidRPr="00315A8F">
        <w:rPr>
          <w:spacing w:val="-2"/>
        </w:rPr>
        <w:t xml:space="preserve">fråga om </w:t>
      </w:r>
      <w:r w:rsidRPr="00315A8F">
        <w:rPr>
          <w:spacing w:val="-2"/>
        </w:rPr>
        <w:t>den avsedda användningen av mark- och vatten</w:t>
      </w:r>
      <w:r w:rsidR="006C69F2" w:rsidRPr="00315A8F">
        <w:rPr>
          <w:spacing w:val="-2"/>
        </w:rPr>
        <w:softHyphen/>
      </w:r>
      <w:r>
        <w:softHyphen/>
        <w:t xml:space="preserve">områden </w:t>
      </w:r>
      <w:r w:rsidRPr="00A12312">
        <w:t>för hela kommunen.</w:t>
      </w:r>
    </w:p>
    <w:p w14:paraId="089F7DD6" w14:textId="7A76651D" w:rsidR="00DE7975" w:rsidRDefault="00DE7975" w:rsidP="00DE7975">
      <w:pPr>
        <w:pStyle w:val="Brdtextmedindrag"/>
      </w:pPr>
      <w:r>
        <w:t>Om kommunen bedömer att det finns områden där det inte behövs några särskilda planeringsöverväganden, anser regeringen att det kan vara till</w:t>
      </w:r>
      <w:r>
        <w:softHyphen/>
        <w:t>räck</w:t>
      </w:r>
      <w:r>
        <w:softHyphen/>
        <w:t>ligt att grunddragen redovisas genom att kommunen anger att den markanvändning som pågår i huvudsak kan fortgå oförändrad (jfr prop. 1985/86:1 s. 127 och 132). Det centrala bör vara att kommunen uttrycker en uppfattning om vilken inrikt</w:t>
      </w:r>
      <w:r>
        <w:softHyphen/>
        <w:t>ning som är avsedd med samtliga områden i kommunen. Förslaget att över</w:t>
      </w:r>
      <w:r>
        <w:softHyphen/>
        <w:t>sikts</w:t>
      </w:r>
      <w:r>
        <w:softHyphen/>
        <w:t xml:space="preserve">planen ska visa grunddragen i </w:t>
      </w:r>
      <w:r w:rsidR="0096341D">
        <w:t xml:space="preserve">fråga om den avsedda </w:t>
      </w:r>
      <w:r>
        <w:t>använd</w:t>
      </w:r>
      <w:r>
        <w:softHyphen/>
        <w:t>ningen för hela kommu</w:t>
      </w:r>
      <w:r>
        <w:softHyphen/>
        <w:t>nen medför således inte något krav på att kom</w:t>
      </w:r>
      <w:r>
        <w:softHyphen/>
        <w:t xml:space="preserve">munen behöver hänföra användningen inom ett visst område till vissa förutbestämda kategorier på det sätt som utredningen </w:t>
      </w:r>
      <w:r w:rsidR="00EC75AE">
        <w:t xml:space="preserve">har </w:t>
      </w:r>
      <w:r>
        <w:t xml:space="preserve">föreslagit. </w:t>
      </w:r>
    </w:p>
    <w:p w14:paraId="69AB35B5" w14:textId="48CA1334" w:rsidR="00DE7975" w:rsidRDefault="00DE7975" w:rsidP="00DE7975">
      <w:pPr>
        <w:pStyle w:val="Brdtextmedindrag"/>
      </w:pPr>
      <w:r>
        <w:t>Utredningen har vidare föreslagit att det uttryckligen ska framgå av PBL att den avsedda användningen ska redovisas på en eller flera kartor. Redan i dag får det närmast anses vara en självklarhet att det behövs en mark</w:t>
      </w:r>
      <w:r>
        <w:softHyphen/>
        <w:t xml:space="preserve">användningskarta för att kommunen ska kunna redovisa grunddragen i </w:t>
      </w:r>
      <w:r w:rsidR="0096341D">
        <w:t xml:space="preserve">fråga om </w:t>
      </w:r>
      <w:r>
        <w:t xml:space="preserve">den </w:t>
      </w:r>
      <w:r w:rsidRPr="00312CC2">
        <w:rPr>
          <w:spacing w:val="-2"/>
        </w:rPr>
        <w:t>avsedda markanvändningen. Samtidigt visar remissynpunkt</w:t>
      </w:r>
      <w:r w:rsidR="00B50C1D">
        <w:rPr>
          <w:spacing w:val="-2"/>
        </w:rPr>
        <w:softHyphen/>
      </w:r>
      <w:r w:rsidRPr="00312CC2">
        <w:rPr>
          <w:spacing w:val="-2"/>
        </w:rPr>
        <w:t xml:space="preserve">erna från </w:t>
      </w:r>
      <w:r w:rsidRPr="00312CC2">
        <w:rPr>
          <w:i/>
          <w:spacing w:val="-2"/>
        </w:rPr>
        <w:t>Läns</w:t>
      </w:r>
      <w:r w:rsidRPr="00DA4B50">
        <w:rPr>
          <w:i/>
        </w:rPr>
        <w:t>styrelsen i Söder</w:t>
      </w:r>
      <w:r w:rsidRPr="00DA4B50">
        <w:rPr>
          <w:i/>
        </w:rPr>
        <w:softHyphen/>
        <w:t>manlands län</w:t>
      </w:r>
      <w:r>
        <w:t xml:space="preserve"> och </w:t>
      </w:r>
      <w:r w:rsidRPr="00DA4B50">
        <w:rPr>
          <w:i/>
        </w:rPr>
        <w:t>Statens fastighetsverk</w:t>
      </w:r>
      <w:r>
        <w:t xml:space="preserve"> att det före</w:t>
      </w:r>
      <w:r>
        <w:softHyphen/>
        <w:t>kom</w:t>
      </w:r>
      <w:r>
        <w:softHyphen/>
        <w:t xml:space="preserve">mer översiktsplaner där markanvändningskartan är otydlig eller saknas helt. </w:t>
      </w:r>
    </w:p>
    <w:p w14:paraId="68385F15" w14:textId="698B9BC1" w:rsidR="00DE7975" w:rsidRDefault="00DE7975" w:rsidP="00DE7975">
      <w:pPr>
        <w:pStyle w:val="Brdtextmedindrag"/>
      </w:pPr>
      <w:r>
        <w:t xml:space="preserve">I likhet med utredningen anser regeringen att det av tydlighetsskäl bör framgå av författningstexten att redovisningen av grunddragen i </w:t>
      </w:r>
      <w:r w:rsidR="00BF34BA">
        <w:t xml:space="preserve">fråga om </w:t>
      </w:r>
      <w:r>
        <w:t>den av</w:t>
      </w:r>
      <w:r>
        <w:softHyphen/>
        <w:t>sedda användningen av mark och vatten ska ske på en karta. Det hindrar inte att redovisningen vid behov kan delas upp på flera kartor.</w:t>
      </w:r>
    </w:p>
    <w:p w14:paraId="55A48BE8" w14:textId="77777777" w:rsidR="00DE7975" w:rsidRDefault="00DE7975" w:rsidP="00DE7975">
      <w:pPr>
        <w:pStyle w:val="Rubrik5utannumrering"/>
      </w:pPr>
      <w:r>
        <w:t>Lagtext</w:t>
      </w:r>
    </w:p>
    <w:p w14:paraId="249836F9" w14:textId="77777777" w:rsidR="00DE7975" w:rsidRDefault="00DE7975" w:rsidP="00DE7975">
      <w:pPr>
        <w:pStyle w:val="Brdtext"/>
      </w:pPr>
      <w:r>
        <w:t xml:space="preserve">Bestämmelserna finns i 3 kap. 3 § PBL. </w:t>
      </w:r>
    </w:p>
    <w:p w14:paraId="7E81B350" w14:textId="77777777" w:rsidR="00DE7975" w:rsidRDefault="00DE7975" w:rsidP="00DE7975">
      <w:pPr>
        <w:pStyle w:val="Rubrik2"/>
      </w:pPr>
      <w:bookmarkStart w:id="81" w:name="_Toc19000327"/>
      <w:bookmarkStart w:id="82" w:name="_Toc23845176"/>
      <w:r>
        <w:t>Redovisningen av allmänna intressen</w:t>
      </w:r>
      <w:bookmarkEnd w:id="81"/>
      <w:bookmarkEnd w:id="82"/>
    </w:p>
    <w:p w14:paraId="50C9017E" w14:textId="6EC76F21" w:rsidR="00DE7975" w:rsidRDefault="00DE7975" w:rsidP="00DE7975">
      <w:pPr>
        <w:pStyle w:val="Brdtextram"/>
      </w:pPr>
      <w:r w:rsidRPr="00420062">
        <w:rPr>
          <w:b/>
        </w:rPr>
        <w:t>Regeringens förslag:</w:t>
      </w:r>
      <w:r>
        <w:t xml:space="preserve"> Kommunen ska inte längre behöva redovisa sin bedömning av hur skyldigheten att ta hänsyn till allmänna intressen, vid beslut om användningen av mark- och vattenområden, kommer att till</w:t>
      </w:r>
      <w:r>
        <w:softHyphen/>
        <w:t>godoses.</w:t>
      </w:r>
      <w:r w:rsidRPr="00296776">
        <w:t xml:space="preserve"> </w:t>
      </w:r>
      <w:r>
        <w:t>Kommunen ska i översiktsplanen i stället redovisa de för</w:t>
      </w:r>
      <w:r>
        <w:softHyphen/>
        <w:t>hållan</w:t>
      </w:r>
      <w:r>
        <w:softHyphen/>
        <w:t>den som med hänsyn till de allmänna intressena i 2 kap. plan- och bygglagen kan ha en väsentlig betydelse för beslut om hur mark- och vattenområden ska användas och om hur den byggda miljön ska an</w:t>
      </w:r>
      <w:r>
        <w:softHyphen/>
        <w:t>vändas, utveck</w:t>
      </w:r>
      <w:r>
        <w:softHyphen/>
        <w:t xml:space="preserve">las och bevaras. </w:t>
      </w:r>
      <w:r w:rsidRPr="00A84F10">
        <w:t>Riksintressen enligt 3 och 4</w:t>
      </w:r>
      <w:r>
        <w:t> </w:t>
      </w:r>
      <w:r w:rsidRPr="00A84F10">
        <w:t>kap. miljö</w:t>
      </w:r>
      <w:r>
        <w:softHyphen/>
      </w:r>
      <w:r w:rsidRPr="00A84F10">
        <w:t xml:space="preserve">balken ska alltid </w:t>
      </w:r>
      <w:r>
        <w:t xml:space="preserve">redovisas. </w:t>
      </w:r>
    </w:p>
    <w:p w14:paraId="4A4B1B4F" w14:textId="77777777" w:rsidR="00DE7975" w:rsidRPr="00A76360" w:rsidRDefault="00DE7975" w:rsidP="00DE7975">
      <w:pPr>
        <w:pStyle w:val="Brdtextmedindragram"/>
      </w:pPr>
      <w:r>
        <w:t>Av översiktsplanen ska det även framgå hur kommunen anser att riksintressen ska tillgodoses, hur gällande miljökvalitetsnormer enligt 5 kap. miljöbalken ska följas och hur förhållanden av väsentlig betyd</w:t>
      </w:r>
      <w:r>
        <w:softHyphen/>
        <w:t xml:space="preserve">else i övrigt bör beaktas.   </w:t>
      </w:r>
    </w:p>
    <w:p w14:paraId="3E638C0D" w14:textId="77777777" w:rsidR="00DE7975" w:rsidRPr="00A76360" w:rsidRDefault="00DE7975" w:rsidP="00DE7975">
      <w:pPr>
        <w:pStyle w:val="Brdtextmedindrag"/>
        <w:rPr>
          <w:sz w:val="8"/>
          <w:szCs w:val="8"/>
        </w:rPr>
      </w:pPr>
    </w:p>
    <w:p w14:paraId="0C00AD36" w14:textId="77777777" w:rsidR="00DE7975" w:rsidRDefault="00DE7975" w:rsidP="00DE7975">
      <w:pPr>
        <w:pStyle w:val="Brdtextmedindrag"/>
      </w:pPr>
      <w:r w:rsidRPr="0006285B">
        <w:rPr>
          <w:b/>
        </w:rPr>
        <w:t>Utredningens förslag:</w:t>
      </w:r>
      <w:r>
        <w:t xml:space="preserve"> Överensstämmer delvis med regeringens. Utred</w:t>
      </w:r>
      <w:r>
        <w:softHyphen/>
        <w:t>ningen föreslår även att det av författningstexten ska framgå att redovis</w:t>
      </w:r>
      <w:r>
        <w:softHyphen/>
        <w:t>ningen av sådana förhållanden som kan ha väsentlig betydelse för vissa beslut ska omfatta natur- och kulturmiljövärden, areella näringar, råvaru</w:t>
      </w:r>
      <w:r>
        <w:softHyphen/>
        <w:t>tillgångar och samhällsviktiga funktioner respektive miljö, hälsa och säker</w:t>
      </w:r>
      <w:r>
        <w:softHyphen/>
        <w:t>het. Utredningen föreslår inte att det uttryckligen ska framgå att r</w:t>
      </w:r>
      <w:r w:rsidRPr="00A84F10">
        <w:t>iksintressen enligt 3 och 4</w:t>
      </w:r>
      <w:r>
        <w:t> </w:t>
      </w:r>
      <w:r w:rsidRPr="00A84F10">
        <w:t xml:space="preserve">kap. miljöbalken </w:t>
      </w:r>
      <w:r>
        <w:t>alltid ska redovisas.</w:t>
      </w:r>
    </w:p>
    <w:p w14:paraId="1101A5F8" w14:textId="77777777" w:rsidR="00DE7975" w:rsidRPr="00F55E3C" w:rsidRDefault="00DE7975" w:rsidP="00DE7975">
      <w:pPr>
        <w:pStyle w:val="Brdtextmedindrag"/>
      </w:pPr>
      <w:r w:rsidRPr="00580917">
        <w:rPr>
          <w:b/>
        </w:rPr>
        <w:t>Remissinstanserna:</w:t>
      </w:r>
      <w:r w:rsidRPr="00F314D4">
        <w:t xml:space="preserve"> </w:t>
      </w:r>
      <w:r>
        <w:t xml:space="preserve">Flertalet av remissinstanserna är positiva till den övergripande ansatsen i utredningens förslag. Det gäller bl.a. </w:t>
      </w:r>
      <w:r w:rsidRPr="002567DA">
        <w:rPr>
          <w:i/>
        </w:rPr>
        <w:t>Försvars</w:t>
      </w:r>
      <w:r>
        <w:rPr>
          <w:i/>
        </w:rPr>
        <w:softHyphen/>
      </w:r>
      <w:r w:rsidRPr="002567DA">
        <w:rPr>
          <w:i/>
        </w:rPr>
        <w:t>makten</w:t>
      </w:r>
      <w:r w:rsidRPr="00680095">
        <w:t>,</w:t>
      </w:r>
      <w:r>
        <w:rPr>
          <w:i/>
        </w:rPr>
        <w:t xml:space="preserve"> Havs- och vattenmyndigheten</w:t>
      </w:r>
      <w:r w:rsidRPr="00680095">
        <w:t>,</w:t>
      </w:r>
      <w:r>
        <w:rPr>
          <w:i/>
        </w:rPr>
        <w:t xml:space="preserve"> Statens geotekniska institut</w:t>
      </w:r>
      <w:r w:rsidRPr="00680095">
        <w:t>,</w:t>
      </w:r>
      <w:r>
        <w:rPr>
          <w:i/>
        </w:rPr>
        <w:t xml:space="preserve"> </w:t>
      </w:r>
      <w:r w:rsidRPr="000723A3">
        <w:t>de</w:t>
      </w:r>
      <w:r>
        <w:rPr>
          <w:i/>
        </w:rPr>
        <w:t xml:space="preserve"> </w:t>
      </w:r>
      <w:r>
        <w:t xml:space="preserve">länsstyrelser som yttrar sig över förslaget, </w:t>
      </w:r>
      <w:r w:rsidRPr="00C82FC7">
        <w:rPr>
          <w:i/>
        </w:rPr>
        <w:t>Sveriges lantbruks</w:t>
      </w:r>
      <w:r>
        <w:rPr>
          <w:i/>
        </w:rPr>
        <w:softHyphen/>
      </w:r>
      <w:r w:rsidRPr="00C82FC7">
        <w:rPr>
          <w:i/>
        </w:rPr>
        <w:t>univer</w:t>
      </w:r>
      <w:r>
        <w:rPr>
          <w:i/>
        </w:rPr>
        <w:softHyphen/>
      </w:r>
      <w:r w:rsidRPr="00C82FC7">
        <w:rPr>
          <w:i/>
        </w:rPr>
        <w:t>si</w:t>
      </w:r>
      <w:r>
        <w:rPr>
          <w:i/>
        </w:rPr>
        <w:softHyphen/>
      </w:r>
      <w:r w:rsidRPr="00C82FC7">
        <w:rPr>
          <w:i/>
        </w:rPr>
        <w:t>tet</w:t>
      </w:r>
      <w:r>
        <w:t xml:space="preserve"> och </w:t>
      </w:r>
      <w:r w:rsidRPr="00251949">
        <w:rPr>
          <w:i/>
        </w:rPr>
        <w:t>SmåKom</w:t>
      </w:r>
      <w:r>
        <w:rPr>
          <w:i/>
        </w:rPr>
        <w:t xml:space="preserve">. </w:t>
      </w:r>
      <w:r w:rsidRPr="00192356">
        <w:rPr>
          <w:i/>
        </w:rPr>
        <w:t>Länsstyrelsen i Stockholms län</w:t>
      </w:r>
      <w:r>
        <w:t xml:space="preserve"> delar uppfattningen </w:t>
      </w:r>
      <w:r w:rsidRPr="00F55E3C">
        <w:t>att översiktsplanens form och innehåll bör renodlas så att kommunens ställ</w:t>
      </w:r>
      <w:r>
        <w:softHyphen/>
      </w:r>
      <w:r w:rsidRPr="00F55E3C">
        <w:t xml:space="preserve">ningstagande blir </w:t>
      </w:r>
      <w:r>
        <w:t>tydligare</w:t>
      </w:r>
      <w:r w:rsidRPr="00F55E3C">
        <w:t>.</w:t>
      </w:r>
      <w:r>
        <w:t xml:space="preserve"> </w:t>
      </w:r>
      <w:r w:rsidRPr="00AF5622">
        <w:rPr>
          <w:i/>
        </w:rPr>
        <w:t>Länsstyrelsen i Blekinge län</w:t>
      </w:r>
      <w:r w:rsidRPr="00F55E3C">
        <w:t xml:space="preserve"> </w:t>
      </w:r>
      <w:r>
        <w:t>är positiv till</w:t>
      </w:r>
      <w:r w:rsidRPr="00F55E3C">
        <w:t xml:space="preserve"> att </w:t>
      </w:r>
      <w:r>
        <w:t>redovis</w:t>
      </w:r>
      <w:r>
        <w:softHyphen/>
        <w:t xml:space="preserve">ningen av de allmänna intressena kan anpassas </w:t>
      </w:r>
      <w:r w:rsidRPr="00F55E3C">
        <w:t>utifrån kom</w:t>
      </w:r>
      <w:r>
        <w:softHyphen/>
      </w:r>
      <w:r w:rsidRPr="00F55E3C">
        <w:t>mu</w:t>
      </w:r>
      <w:r>
        <w:softHyphen/>
      </w:r>
      <w:r w:rsidRPr="00F55E3C">
        <w:t>ner</w:t>
      </w:r>
      <w:r>
        <w:softHyphen/>
      </w:r>
      <w:r w:rsidRPr="00F55E3C">
        <w:t>nas skilda behov och förutsättningar.</w:t>
      </w:r>
      <w:r>
        <w:t xml:space="preserve"> </w:t>
      </w:r>
      <w:r w:rsidRPr="004B14A7">
        <w:t>Länsstyrelse</w:t>
      </w:r>
      <w:r>
        <w:t>r</w:t>
      </w:r>
      <w:r w:rsidRPr="004B14A7">
        <w:t>n</w:t>
      </w:r>
      <w:r>
        <w:t>a</w:t>
      </w:r>
      <w:r w:rsidRPr="004B14A7">
        <w:t xml:space="preserve"> i</w:t>
      </w:r>
      <w:r w:rsidRPr="003114A4">
        <w:rPr>
          <w:i/>
        </w:rPr>
        <w:t xml:space="preserve"> Gävle</w:t>
      </w:r>
      <w:r>
        <w:rPr>
          <w:i/>
        </w:rPr>
        <w:softHyphen/>
      </w:r>
      <w:r w:rsidRPr="003114A4">
        <w:rPr>
          <w:i/>
        </w:rPr>
        <w:t xml:space="preserve">borgs </w:t>
      </w:r>
      <w:r w:rsidRPr="004B14A7">
        <w:t>respek</w:t>
      </w:r>
      <w:r>
        <w:softHyphen/>
      </w:r>
      <w:r w:rsidRPr="004B14A7">
        <w:t>tive</w:t>
      </w:r>
      <w:r>
        <w:rPr>
          <w:i/>
        </w:rPr>
        <w:t xml:space="preserve"> Örebro län</w:t>
      </w:r>
      <w:r w:rsidRPr="00F55E3C">
        <w:t xml:space="preserve"> </w:t>
      </w:r>
      <w:r>
        <w:t>an</w:t>
      </w:r>
      <w:r w:rsidRPr="00F55E3C">
        <w:t xml:space="preserve">ser </w:t>
      </w:r>
      <w:r>
        <w:t xml:space="preserve">att det är </w:t>
      </w:r>
      <w:r w:rsidRPr="00F55E3C">
        <w:t xml:space="preserve">positivt att </w:t>
      </w:r>
      <w:r>
        <w:t xml:space="preserve">kommunerna ska </w:t>
      </w:r>
      <w:r w:rsidRPr="00F55E3C">
        <w:t>beskriva och ta ställning till relationer mellan olika förhållanden och avsedda mark</w:t>
      </w:r>
      <w:r>
        <w:softHyphen/>
      </w:r>
      <w:r w:rsidRPr="00F55E3C">
        <w:t>användningar.</w:t>
      </w:r>
      <w:r>
        <w:t xml:space="preserve"> </w:t>
      </w:r>
      <w:r w:rsidRPr="009249A4">
        <w:rPr>
          <w:i/>
        </w:rPr>
        <w:t>Läns</w:t>
      </w:r>
      <w:r>
        <w:rPr>
          <w:i/>
        </w:rPr>
        <w:softHyphen/>
      </w:r>
      <w:r w:rsidRPr="009249A4">
        <w:rPr>
          <w:i/>
        </w:rPr>
        <w:t>sty</w:t>
      </w:r>
      <w:r>
        <w:rPr>
          <w:i/>
        </w:rPr>
        <w:softHyphen/>
      </w:r>
      <w:r w:rsidRPr="009249A4">
        <w:rPr>
          <w:i/>
        </w:rPr>
        <w:t>relsen i Västmanlands län</w:t>
      </w:r>
      <w:r w:rsidRPr="00F55E3C">
        <w:t xml:space="preserve"> anser </w:t>
      </w:r>
      <w:r>
        <w:t>att förslaget</w:t>
      </w:r>
      <w:r w:rsidRPr="00F55E3C">
        <w:t xml:space="preserve"> </w:t>
      </w:r>
      <w:r>
        <w:t>ger förutsättningar</w:t>
      </w:r>
      <w:r w:rsidRPr="00F55E3C">
        <w:t xml:space="preserve"> </w:t>
      </w:r>
      <w:r>
        <w:t>för</w:t>
      </w:r>
      <w:r w:rsidRPr="00F55E3C">
        <w:t xml:space="preserve"> en konstruktiv dialog kring de olika intressen som kan behöva vägas </w:t>
      </w:r>
      <w:r>
        <w:t xml:space="preserve">in </w:t>
      </w:r>
      <w:r w:rsidRPr="00F55E3C">
        <w:t>i planprocess</w:t>
      </w:r>
      <w:r>
        <w:t>en</w:t>
      </w:r>
      <w:r w:rsidRPr="00F55E3C">
        <w:t xml:space="preserve">. </w:t>
      </w:r>
      <w:r w:rsidRPr="004B14A7">
        <w:rPr>
          <w:i/>
        </w:rPr>
        <w:t>Länsstyrelsen i Västra Götalands län</w:t>
      </w:r>
      <w:r w:rsidRPr="00F55E3C">
        <w:t xml:space="preserve"> </w:t>
      </w:r>
      <w:r>
        <w:t xml:space="preserve">framhåller att det är viktigt att </w:t>
      </w:r>
      <w:r w:rsidRPr="00F55E3C">
        <w:t xml:space="preserve">skilja på plan och underlag för att få till en enklare och mer kontinuerlig översiktsplanering. </w:t>
      </w:r>
      <w:r w:rsidRPr="002567DA">
        <w:rPr>
          <w:i/>
        </w:rPr>
        <w:t>Karlstads kommun</w:t>
      </w:r>
      <w:r w:rsidRPr="00F55E3C">
        <w:t xml:space="preserve"> </w:t>
      </w:r>
      <w:r>
        <w:t>anser att</w:t>
      </w:r>
      <w:r w:rsidRPr="00F55E3C">
        <w:t xml:space="preserve"> förslag</w:t>
      </w:r>
      <w:r>
        <w:t>et</w:t>
      </w:r>
      <w:r w:rsidRPr="00F55E3C">
        <w:t xml:space="preserve"> </w:t>
      </w:r>
      <w:r>
        <w:t>innebär</w:t>
      </w:r>
      <w:r w:rsidRPr="00F55E3C">
        <w:t xml:space="preserve"> att översiktsplanen blir mer funktionell och ändamåls</w:t>
      </w:r>
      <w:r>
        <w:softHyphen/>
      </w:r>
      <w:r w:rsidRPr="00F55E3C">
        <w:t>enlig.</w:t>
      </w:r>
      <w:r w:rsidRPr="000723A3">
        <w:rPr>
          <w:i/>
        </w:rPr>
        <w:t xml:space="preserve"> </w:t>
      </w:r>
      <w:r w:rsidRPr="00E72E2C">
        <w:rPr>
          <w:i/>
        </w:rPr>
        <w:t>Statens jordbruksverk</w:t>
      </w:r>
      <w:r w:rsidRPr="00F55E3C">
        <w:t xml:space="preserve"> noterar att förslag</w:t>
      </w:r>
      <w:r>
        <w:t>et</w:t>
      </w:r>
      <w:r w:rsidRPr="00F55E3C">
        <w:t xml:space="preserve"> innebär att kraven på kommunerna att redovisa hur hänsyn till allmänna intressen tillgodoses minskar.</w:t>
      </w:r>
      <w:r>
        <w:t xml:space="preserve"> </w:t>
      </w:r>
      <w:r w:rsidRPr="004B14A7">
        <w:rPr>
          <w:i/>
        </w:rPr>
        <w:t>Myndigheten för samhällsskydd och beredskap</w:t>
      </w:r>
      <w:r w:rsidRPr="00F55E3C">
        <w:t xml:space="preserve"> är positiv till den föreslagna strukturen men </w:t>
      </w:r>
      <w:r>
        <w:t>påminner</w:t>
      </w:r>
      <w:r w:rsidRPr="00F55E3C">
        <w:t xml:space="preserve"> om behovet </w:t>
      </w:r>
      <w:r>
        <w:t xml:space="preserve">av </w:t>
      </w:r>
      <w:r w:rsidRPr="00F55E3C">
        <w:t xml:space="preserve">att </w:t>
      </w:r>
      <w:r>
        <w:t>hantera</w:t>
      </w:r>
      <w:r w:rsidRPr="00F55E3C">
        <w:t xml:space="preserve"> frågor som riskhantering, samhällets krisberedskap och civilt försvar i den fysiska planeringen. </w:t>
      </w:r>
      <w:r w:rsidRPr="00E72E2C">
        <w:rPr>
          <w:i/>
        </w:rPr>
        <w:t>Sveriges Arkitekter</w:t>
      </w:r>
      <w:r w:rsidRPr="00F55E3C">
        <w:t xml:space="preserve"> </w:t>
      </w:r>
      <w:r>
        <w:t xml:space="preserve">anser att förslaget </w:t>
      </w:r>
      <w:r w:rsidRPr="00F55E3C">
        <w:t>stärker förutsätt</w:t>
      </w:r>
      <w:r>
        <w:softHyphen/>
      </w:r>
      <w:r w:rsidRPr="00F55E3C">
        <w:t>ning</w:t>
      </w:r>
      <w:r>
        <w:softHyphen/>
      </w:r>
      <w:r w:rsidRPr="00F55E3C">
        <w:t>arna för planprocesser som tar sikte på en ekologiskt hållbar utveckling</w:t>
      </w:r>
      <w:r>
        <w:t xml:space="preserve">, </w:t>
      </w:r>
      <w:r w:rsidRPr="00F55E3C">
        <w:t>särskilt avseende miljö, hälsa och säkerhet.</w:t>
      </w:r>
      <w:r>
        <w:t xml:space="preserve"> </w:t>
      </w:r>
      <w:r w:rsidRPr="00240E60">
        <w:rPr>
          <w:i/>
        </w:rPr>
        <w:t>Statens energimyndighet</w:t>
      </w:r>
      <w:r w:rsidRPr="00F55E3C">
        <w:t xml:space="preserve"> </w:t>
      </w:r>
      <w:r>
        <w:t>hoppas att förslaget</w:t>
      </w:r>
      <w:r w:rsidRPr="00F55E3C">
        <w:t xml:space="preserve"> kommer </w:t>
      </w:r>
      <w:r>
        <w:t>att leda till</w:t>
      </w:r>
      <w:r w:rsidRPr="00F55E3C">
        <w:t xml:space="preserve"> en bättre överblick över vilka områden kommunerna </w:t>
      </w:r>
      <w:r>
        <w:t>avsätter</w:t>
      </w:r>
      <w:r w:rsidRPr="00F55E3C">
        <w:t xml:space="preserve"> för vindbruk.</w:t>
      </w:r>
      <w:r w:rsidRPr="00B76E25">
        <w:rPr>
          <w:i/>
        </w:rPr>
        <w:t xml:space="preserve"> </w:t>
      </w:r>
      <w:r w:rsidRPr="00BA4EC3">
        <w:rPr>
          <w:i/>
        </w:rPr>
        <w:t>Uppsala kommun</w:t>
      </w:r>
      <w:r>
        <w:t xml:space="preserve"> anser att det </w:t>
      </w:r>
      <w:r w:rsidRPr="00F55E3C">
        <w:t xml:space="preserve">bör vara kommunen som avgör vad som är väsentligt </w:t>
      </w:r>
      <w:r>
        <w:t>utifrån</w:t>
      </w:r>
      <w:r w:rsidRPr="00F55E3C">
        <w:t xml:space="preserve"> de lokala förutsättningarna</w:t>
      </w:r>
      <w:r>
        <w:t>.</w:t>
      </w:r>
    </w:p>
    <w:p w14:paraId="0748DB29" w14:textId="77777777" w:rsidR="00DE7975" w:rsidRPr="00F55E3C" w:rsidRDefault="00DE7975" w:rsidP="00DE7975">
      <w:pPr>
        <w:pStyle w:val="Brdtextmedindrag"/>
      </w:pPr>
      <w:r>
        <w:t>Några remissinstanser anser att riksintressen enligt 3 och 4 kap. miljö</w:t>
      </w:r>
      <w:r>
        <w:softHyphen/>
        <w:t>balken och miljökvalitetsnormer enligt 5 kap. samma balk alltid ska redo</w:t>
      </w:r>
      <w:r>
        <w:softHyphen/>
        <w:t xml:space="preserve">visas och att förslaget är otydligt i detta avseende. Det gäller bl.a. </w:t>
      </w:r>
      <w:r w:rsidRPr="00C82FC7">
        <w:rPr>
          <w:i/>
        </w:rPr>
        <w:t>Boverket</w:t>
      </w:r>
      <w:r>
        <w:t xml:space="preserve">, </w:t>
      </w:r>
      <w:r w:rsidRPr="00E72E2C">
        <w:rPr>
          <w:i/>
        </w:rPr>
        <w:t>Svea hovrätt (Mark- och miljööverdomstolen)</w:t>
      </w:r>
      <w:r w:rsidRPr="00F55E3C">
        <w:t xml:space="preserve"> </w:t>
      </w:r>
      <w:r>
        <w:t xml:space="preserve">och </w:t>
      </w:r>
      <w:r w:rsidRPr="00F314D4">
        <w:rPr>
          <w:i/>
        </w:rPr>
        <w:t>Fortifikationsverket</w:t>
      </w:r>
      <w:r>
        <w:t xml:space="preserve">. </w:t>
      </w:r>
      <w:r w:rsidRPr="004B14A7">
        <w:rPr>
          <w:i/>
        </w:rPr>
        <w:t>Naturvårdsverket</w:t>
      </w:r>
      <w:r w:rsidRPr="00F55E3C">
        <w:t xml:space="preserve"> önskar att det även ska finnas en hänvisning till de all</w:t>
      </w:r>
      <w:r>
        <w:softHyphen/>
      </w:r>
      <w:r w:rsidRPr="00F55E3C">
        <w:t>männa intressena i 3</w:t>
      </w:r>
      <w:r>
        <w:t> </w:t>
      </w:r>
      <w:r w:rsidRPr="00F55E3C">
        <w:t>kap. miljöbalken i 3</w:t>
      </w:r>
      <w:r>
        <w:t> </w:t>
      </w:r>
      <w:r w:rsidRPr="00F55E3C">
        <w:t>kap. 4</w:t>
      </w:r>
      <w:r>
        <w:t> </w:t>
      </w:r>
      <w:r w:rsidRPr="00F55E3C">
        <w:t xml:space="preserve">§ </w:t>
      </w:r>
      <w:r>
        <w:t>PBL</w:t>
      </w:r>
      <w:r w:rsidRPr="00F55E3C">
        <w:t xml:space="preserve">. </w:t>
      </w:r>
    </w:p>
    <w:p w14:paraId="110C72FD" w14:textId="77777777" w:rsidR="00DE7975" w:rsidRDefault="00DE7975" w:rsidP="00DE7975">
      <w:pPr>
        <w:pStyle w:val="Brdtextmedindrag"/>
      </w:pPr>
      <w:r w:rsidRPr="00192356">
        <w:rPr>
          <w:i/>
        </w:rPr>
        <w:t>Länsstyrelsen i Jönköpings län</w:t>
      </w:r>
      <w:r w:rsidRPr="00F55E3C">
        <w:t xml:space="preserve"> tillstyrker </w:t>
      </w:r>
      <w:r>
        <w:t xml:space="preserve">förslaget men </w:t>
      </w:r>
      <w:r w:rsidRPr="00F55E3C">
        <w:t xml:space="preserve">ser en risk för att </w:t>
      </w:r>
      <w:r>
        <w:t>begränsningen till</w:t>
      </w:r>
      <w:r w:rsidRPr="00F55E3C">
        <w:t xml:space="preserve"> förhållanden med väsentlig betydelse kan tolkas som att </w:t>
      </w:r>
      <w:r>
        <w:t>t.ex.</w:t>
      </w:r>
      <w:r w:rsidRPr="00F55E3C">
        <w:t xml:space="preserve"> endast värden av riksintresse ska behandlas. </w:t>
      </w:r>
      <w:r w:rsidRPr="000723A3">
        <w:t xml:space="preserve">Länsstyrelsen </w:t>
      </w:r>
      <w:r w:rsidRPr="00F55E3C">
        <w:t xml:space="preserve">ser </w:t>
      </w:r>
      <w:r>
        <w:t xml:space="preserve">även </w:t>
      </w:r>
      <w:r w:rsidRPr="00F55E3C">
        <w:t xml:space="preserve">en svårighet i att avgränsa områden av betydelse för </w:t>
      </w:r>
      <w:r>
        <w:t xml:space="preserve">de </w:t>
      </w:r>
      <w:r w:rsidRPr="00F55E3C">
        <w:t>areella näring</w:t>
      </w:r>
      <w:r>
        <w:softHyphen/>
      </w:r>
      <w:r w:rsidRPr="00F55E3C">
        <w:t>ar</w:t>
      </w:r>
      <w:r>
        <w:t>na</w:t>
      </w:r>
      <w:r w:rsidRPr="00F55E3C">
        <w:t xml:space="preserve"> </w:t>
      </w:r>
      <w:r>
        <w:t>och hur avgränsningen förhåller sig till bestäm</w:t>
      </w:r>
      <w:r>
        <w:softHyphen/>
        <w:t>melserna i 3 kap. 4 § miljöbalken.</w:t>
      </w:r>
      <w:r w:rsidRPr="00482367">
        <w:t xml:space="preserve"> </w:t>
      </w:r>
      <w:r w:rsidRPr="00482367">
        <w:rPr>
          <w:i/>
        </w:rPr>
        <w:t>Sveriges geologiska under</w:t>
      </w:r>
      <w:r>
        <w:rPr>
          <w:i/>
        </w:rPr>
        <w:softHyphen/>
      </w:r>
      <w:r w:rsidRPr="00482367">
        <w:rPr>
          <w:i/>
        </w:rPr>
        <w:t>sökning</w:t>
      </w:r>
      <w:r>
        <w:t xml:space="preserve"> </w:t>
      </w:r>
      <w:r w:rsidRPr="00F55E3C">
        <w:t>på</w:t>
      </w:r>
      <w:r>
        <w:t xml:space="preserve">pekar att även </w:t>
      </w:r>
      <w:r w:rsidRPr="00F55E3C">
        <w:t>rå</w:t>
      </w:r>
      <w:r>
        <w:softHyphen/>
      </w:r>
      <w:r w:rsidRPr="00F55E3C">
        <w:t>varu</w:t>
      </w:r>
      <w:r>
        <w:softHyphen/>
      </w:r>
      <w:r w:rsidRPr="00F55E3C">
        <w:t xml:space="preserve">tillgångar </w:t>
      </w:r>
      <w:r>
        <w:t xml:space="preserve">som inte är av riksintresse kan vara samhällsviktiga och därmed ha en väsentlig betydelse för beslut om hur mark och vatten ska användas. </w:t>
      </w:r>
    </w:p>
    <w:p w14:paraId="25A40524" w14:textId="1C25866B" w:rsidR="00DE7975" w:rsidRDefault="00DE7975" w:rsidP="00DE7975">
      <w:pPr>
        <w:pStyle w:val="Brdtextmedindrag"/>
      </w:pPr>
      <w:r>
        <w:t>Flera remissinstanser ser svårigheter med den föreslagna indelningen i natur- och kulturmiljövärden, areella näringar, råvaru</w:t>
      </w:r>
      <w:r>
        <w:softHyphen/>
        <w:t>tillgångar och sam</w:t>
      </w:r>
      <w:r>
        <w:softHyphen/>
      </w:r>
      <w:r w:rsidRPr="00315A8F">
        <w:rPr>
          <w:spacing w:val="-2"/>
        </w:rPr>
        <w:t xml:space="preserve">hällsviktiga funktioner respektive miljö, hälsa och säkerhet. </w:t>
      </w:r>
      <w:r w:rsidRPr="00315A8F">
        <w:rPr>
          <w:i/>
          <w:spacing w:val="-2"/>
        </w:rPr>
        <w:t>Riksantikv</w:t>
      </w:r>
      <w:r w:rsidRPr="00315A8F">
        <w:rPr>
          <w:i/>
          <w:spacing w:val="-2"/>
        </w:rPr>
        <w:softHyphen/>
        <w:t>arie</w:t>
      </w:r>
      <w:r w:rsidR="00607BB3" w:rsidRPr="00315A8F">
        <w:rPr>
          <w:i/>
          <w:spacing w:val="-2"/>
        </w:rPr>
        <w:softHyphen/>
      </w:r>
      <w:r w:rsidR="00607BB3">
        <w:rPr>
          <w:i/>
        </w:rPr>
        <w:t>ä</w:t>
      </w:r>
      <w:r w:rsidRPr="00240E60">
        <w:rPr>
          <w:i/>
        </w:rPr>
        <w:t>mbetet</w:t>
      </w:r>
      <w:r w:rsidRPr="00F55E3C">
        <w:t xml:space="preserve"> </w:t>
      </w:r>
      <w:r>
        <w:t xml:space="preserve">anser </w:t>
      </w:r>
      <w:r w:rsidRPr="00F55E3C">
        <w:t>att indelning</w:t>
      </w:r>
      <w:r>
        <w:t>en</w:t>
      </w:r>
      <w:r w:rsidRPr="00F55E3C">
        <w:t xml:space="preserve"> medför en risk </w:t>
      </w:r>
      <w:r>
        <w:t xml:space="preserve">för </w:t>
      </w:r>
      <w:r w:rsidRPr="00F55E3C">
        <w:t>att allmänna intres</w:t>
      </w:r>
      <w:r>
        <w:softHyphen/>
      </w:r>
      <w:r w:rsidRPr="00F55E3C">
        <w:t>sen enligt 2</w:t>
      </w:r>
      <w:r>
        <w:t> </w:t>
      </w:r>
      <w:r w:rsidRPr="00F55E3C">
        <w:t>kap. PBL och 3</w:t>
      </w:r>
      <w:r>
        <w:t> </w:t>
      </w:r>
      <w:r w:rsidRPr="00F55E3C">
        <w:t>kap. miljöbalken förbises</w:t>
      </w:r>
      <w:r>
        <w:t xml:space="preserve">, när det gäller bl.a. </w:t>
      </w:r>
      <w:r w:rsidRPr="00F55E3C">
        <w:t>om</w:t>
      </w:r>
      <w:r w:rsidR="00FC1A9B">
        <w:softHyphen/>
      </w:r>
      <w:r w:rsidRPr="00F55E3C">
        <w:t xml:space="preserve">råden och fysisk miljö i övrigt som är betydelsefulla med tanke på </w:t>
      </w:r>
      <w:r w:rsidR="00676265">
        <w:t>deras</w:t>
      </w:r>
      <w:r w:rsidR="00676265" w:rsidRPr="00F55E3C">
        <w:t xml:space="preserve"> </w:t>
      </w:r>
      <w:r w:rsidRPr="00F55E3C">
        <w:t xml:space="preserve">kulturvärden. </w:t>
      </w:r>
      <w:r w:rsidRPr="006818F5">
        <w:rPr>
          <w:i/>
        </w:rPr>
        <w:t>Statens fastighetsverk</w:t>
      </w:r>
      <w:r>
        <w:t xml:space="preserve"> framhåller att Boverkets förslag till redovisningsmodell är under utveckling. </w:t>
      </w:r>
      <w:r w:rsidRPr="00240E60">
        <w:rPr>
          <w:i/>
        </w:rPr>
        <w:t>Nyköpings kommun</w:t>
      </w:r>
      <w:r w:rsidRPr="00F55E3C">
        <w:t xml:space="preserve"> </w:t>
      </w:r>
      <w:r>
        <w:t>anser att det</w:t>
      </w:r>
      <w:r w:rsidRPr="00F55E3C">
        <w:t xml:space="preserve"> krävs ytterligare arbete innan det är lämpligt att lagstifta utifrån modell</w:t>
      </w:r>
      <w:r>
        <w:t>en –</w:t>
      </w:r>
      <w:r w:rsidRPr="00F55E3C">
        <w:t xml:space="preserve"> </w:t>
      </w:r>
      <w:r>
        <w:t xml:space="preserve">en </w:t>
      </w:r>
      <w:r w:rsidRPr="00F55E3C">
        <w:t xml:space="preserve">standard behöver ha tillräckliga frihetsgrader då </w:t>
      </w:r>
      <w:r>
        <w:t xml:space="preserve">en </w:t>
      </w:r>
      <w:r w:rsidRPr="00F55E3C">
        <w:t xml:space="preserve">generell modell </w:t>
      </w:r>
      <w:r>
        <w:t xml:space="preserve">enligt kommunen </w:t>
      </w:r>
      <w:r w:rsidRPr="00F55E3C">
        <w:t>riskerar att vara halv</w:t>
      </w:r>
      <w:r>
        <w:softHyphen/>
      </w:r>
      <w:r w:rsidRPr="00F55E3C">
        <w:t>bra/halvdålig för majoriteten.</w:t>
      </w:r>
      <w:r>
        <w:t xml:space="preserve"> </w:t>
      </w:r>
      <w:r w:rsidRPr="00482367">
        <w:t>Boverket menar att de allmänna intressen som uttrycks i 2</w:t>
      </w:r>
      <w:r>
        <w:t> </w:t>
      </w:r>
      <w:r w:rsidRPr="00482367">
        <w:t>kap. 3</w:t>
      </w:r>
      <w:r>
        <w:t> </w:t>
      </w:r>
      <w:r w:rsidRPr="00482367">
        <w:t>§ PBL förbises med den före</w:t>
      </w:r>
      <w:r>
        <w:softHyphen/>
      </w:r>
      <w:r w:rsidRPr="00482367">
        <w:t>slagna indelningen.</w:t>
      </w:r>
    </w:p>
    <w:p w14:paraId="2065F685" w14:textId="77777777" w:rsidR="00DE7975" w:rsidRDefault="00DE7975" w:rsidP="00DE7975">
      <w:pPr>
        <w:pStyle w:val="Brdtextmedindrag"/>
      </w:pPr>
      <w:r>
        <w:t xml:space="preserve">Flera remissinstanser anser att en översyn av räckvidden av 2 kap. PBL behöver göras, däribland </w:t>
      </w:r>
      <w:r w:rsidRPr="00BA4EC3">
        <w:t xml:space="preserve">Svea hovrätt (Mark- och miljööverdomstolen) och Naturvårdsverket. </w:t>
      </w:r>
      <w:r w:rsidRPr="005C53A3">
        <w:t xml:space="preserve">Enligt </w:t>
      </w:r>
      <w:r w:rsidRPr="00BA4EC3">
        <w:t>Boverket</w:t>
      </w:r>
      <w:r w:rsidRPr="005C53A3">
        <w:t xml:space="preserve"> bör en sådan utredning göras först </w:t>
      </w:r>
      <w:r>
        <w:t>innan</w:t>
      </w:r>
      <w:r w:rsidRPr="005C53A3">
        <w:t xml:space="preserve"> </w:t>
      </w:r>
      <w:r>
        <w:t xml:space="preserve">frågan om vad som </w:t>
      </w:r>
      <w:r w:rsidRPr="005C53A3">
        <w:t>ska redovisas i översiktsplanen</w:t>
      </w:r>
      <w:r>
        <w:t xml:space="preserve"> avgörs. </w:t>
      </w:r>
      <w:r w:rsidRPr="005C53A3">
        <w:t>Bover</w:t>
      </w:r>
      <w:r>
        <w:softHyphen/>
      </w:r>
      <w:r w:rsidRPr="005C53A3">
        <w:t>ket</w:t>
      </w:r>
      <w:r>
        <w:t xml:space="preserve">, </w:t>
      </w:r>
      <w:r w:rsidRPr="00BA4EC3">
        <w:t>Statens jordbruksverk</w:t>
      </w:r>
      <w:r w:rsidRPr="00BF2744">
        <w:t xml:space="preserve"> </w:t>
      </w:r>
      <w:r>
        <w:t xml:space="preserve">och </w:t>
      </w:r>
      <w:r w:rsidRPr="00BA4EC3">
        <w:t>Uppsala kommun</w:t>
      </w:r>
      <w:r>
        <w:t xml:space="preserve"> </w:t>
      </w:r>
      <w:r w:rsidRPr="00BF2744">
        <w:t xml:space="preserve">instämmer i utredningens resonemang om att </w:t>
      </w:r>
      <w:r>
        <w:t>bland de allmänna intressena i 2 kap. PBL är det fram</w:t>
      </w:r>
      <w:r>
        <w:softHyphen/>
        <w:t xml:space="preserve">för allt </w:t>
      </w:r>
      <w:r w:rsidRPr="00BF2744">
        <w:t>2–5 och 10 §</w:t>
      </w:r>
      <w:r>
        <w:t>§</w:t>
      </w:r>
      <w:r w:rsidRPr="00BF2744">
        <w:t xml:space="preserve"> som bör behandlas i översikts</w:t>
      </w:r>
      <w:r>
        <w:softHyphen/>
      </w:r>
      <w:r w:rsidRPr="00BF2744">
        <w:t>pla</w:t>
      </w:r>
      <w:r>
        <w:softHyphen/>
      </w:r>
      <w:r w:rsidRPr="00BF2744">
        <w:t>neringen.</w:t>
      </w:r>
      <w:r>
        <w:t xml:space="preserve"> </w:t>
      </w:r>
    </w:p>
    <w:p w14:paraId="02AF07E3" w14:textId="77777777" w:rsidR="00DE7975" w:rsidRDefault="00DE7975" w:rsidP="00DE7975">
      <w:pPr>
        <w:pStyle w:val="Brdtextmedindrag"/>
      </w:pPr>
      <w:r>
        <w:t xml:space="preserve">Flera myndigheter pekar på sådana förhållanden som kan vara av väsentlig betydelse. </w:t>
      </w:r>
      <w:r w:rsidRPr="000C29C7">
        <w:rPr>
          <w:i/>
        </w:rPr>
        <w:t>Länsstyrelsen i Söderman</w:t>
      </w:r>
      <w:r>
        <w:rPr>
          <w:i/>
        </w:rPr>
        <w:softHyphen/>
      </w:r>
      <w:r w:rsidRPr="000C29C7">
        <w:rPr>
          <w:i/>
        </w:rPr>
        <w:t xml:space="preserve">lands län </w:t>
      </w:r>
      <w:r w:rsidRPr="00F55E3C">
        <w:t xml:space="preserve">anser att </w:t>
      </w:r>
      <w:r>
        <w:t>översikts</w:t>
      </w:r>
      <w:r>
        <w:softHyphen/>
        <w:t xml:space="preserve">planen behöver utformas med hänsyn till sådana </w:t>
      </w:r>
      <w:r w:rsidRPr="00F55E3C">
        <w:t xml:space="preserve">särskilt skyddsvärda arter </w:t>
      </w:r>
      <w:r>
        <w:t xml:space="preserve">som omfattas av </w:t>
      </w:r>
      <w:r w:rsidRPr="00F55E3C">
        <w:t>art- och habitat</w:t>
      </w:r>
      <w:r>
        <w:softHyphen/>
      </w:r>
      <w:r w:rsidRPr="00F55E3C">
        <w:t>direk</w:t>
      </w:r>
      <w:r>
        <w:softHyphen/>
      </w:r>
      <w:r w:rsidRPr="00F55E3C">
        <w:t xml:space="preserve">tivet </w:t>
      </w:r>
      <w:r>
        <w:t xml:space="preserve">och att hänsyn även behöver tas till nya förekomster som påträffas. </w:t>
      </w:r>
    </w:p>
    <w:p w14:paraId="0FCE5274" w14:textId="77777777" w:rsidR="00DE7975" w:rsidRPr="00030BCF" w:rsidRDefault="00DE7975" w:rsidP="00DE7975">
      <w:pPr>
        <w:pStyle w:val="Rubrik4utannumrering"/>
      </w:pPr>
      <w:r>
        <w:t xml:space="preserve">Skälen för regeringens förslag </w:t>
      </w:r>
    </w:p>
    <w:p w14:paraId="793DEE74" w14:textId="77777777" w:rsidR="00DE7975" w:rsidRDefault="00DE7975" w:rsidP="00DE7975">
      <w:pPr>
        <w:pStyle w:val="Rubrik5utannumrering"/>
        <w:spacing w:before="0"/>
      </w:pPr>
      <w:r w:rsidRPr="008B763B">
        <w:t>Allmänna intressen i översiktsplaneringen</w:t>
      </w:r>
    </w:p>
    <w:p w14:paraId="57F1BF77" w14:textId="77777777" w:rsidR="00DE7975" w:rsidRDefault="00DE7975" w:rsidP="00DE7975">
      <w:pPr>
        <w:pStyle w:val="Brdtext"/>
      </w:pPr>
      <w:r>
        <w:t>I 2 kap. PBL anges olika allmänna intressen som kommunen ska beakta eller ta hänsyn till vid planläggning och i prövningen av lov och förhands</w:t>
      </w:r>
      <w:r>
        <w:softHyphen/>
        <w:t>besked m.m. Det innebär att dessa intressen ska beaktas bl.a. i arbetet med att ta fram en regionplan, en översiktsplan, en detaljplan eller områdes</w:t>
      </w:r>
      <w:r>
        <w:softHyphen/>
        <w:t>bestäm</w:t>
      </w:r>
      <w:r>
        <w:softHyphen/>
        <w:t>melser (se definitionen av planläggning i 1 kap. 4 § PBL).</w:t>
      </w:r>
    </w:p>
    <w:p w14:paraId="704B24A6" w14:textId="77777777" w:rsidR="00DE7975" w:rsidRDefault="00DE7975" w:rsidP="00DE7975">
      <w:pPr>
        <w:pStyle w:val="Brdtextmedindrag"/>
      </w:pPr>
      <w:r w:rsidRPr="00312CC2">
        <w:rPr>
          <w:spacing w:val="-2"/>
        </w:rPr>
        <w:t>Enligt gällande rätt ska kommunen i översiktsplanen redovisa sin bedöm</w:t>
      </w:r>
      <w:r w:rsidRPr="00312CC2">
        <w:rPr>
          <w:spacing w:val="-2"/>
        </w:rPr>
        <w:softHyphen/>
      </w:r>
      <w:r>
        <w:t xml:space="preserve">ning av hur skyldigheten att enligt 2 kap. ta hänsyn till allmänna intressen – vid beslut om användningen av mark- och vattenområden – kommer att tillgodoses. </w:t>
      </w:r>
      <w:r w:rsidRPr="006E7E3C">
        <w:t>I redovisningen ska riksintressen enligt 3 och 4</w:t>
      </w:r>
      <w:r>
        <w:t> </w:t>
      </w:r>
      <w:r w:rsidRPr="006E7E3C">
        <w:t>kap. miljö</w:t>
      </w:r>
      <w:r>
        <w:softHyphen/>
      </w:r>
      <w:r w:rsidRPr="006E7E3C">
        <w:t xml:space="preserve">balken anges särskilt </w:t>
      </w:r>
      <w:r>
        <w:t>(nuvarande 3 kap. 4 § första stycket PBL). I Bover</w:t>
      </w:r>
      <w:r>
        <w:softHyphen/>
        <w:t>k</w:t>
      </w:r>
      <w:r>
        <w:softHyphen/>
        <w:t>ets förslag till ÖP-modell motsvaras denna redovisning av den s.k. hän</w:t>
      </w:r>
      <w:r>
        <w:softHyphen/>
        <w:t>syns</w:t>
      </w:r>
      <w:r>
        <w:softHyphen/>
        <w:t>kartan som visar områden med särskilda kvaliteter eller andra förhåll</w:t>
      </w:r>
      <w:r>
        <w:softHyphen/>
        <w:t>anden till vilka hänsyn bör tas till vid detaljplanering och bygglovs</w:t>
      </w:r>
      <w:r>
        <w:softHyphen/>
        <w:t>pröv</w:t>
      </w:r>
      <w:r>
        <w:softHyphen/>
        <w:t xml:space="preserve">ning m.m. </w:t>
      </w:r>
    </w:p>
    <w:p w14:paraId="0DC9EE24" w14:textId="77777777" w:rsidR="00DE7975" w:rsidRDefault="00DE7975" w:rsidP="00DE7975">
      <w:pPr>
        <w:pStyle w:val="Brdtextmedindrag"/>
      </w:pPr>
      <w:r>
        <w:t>Bestämmelserna i 2 kap. PBL omfattar alltifrån kommun</w:t>
      </w:r>
      <w:r>
        <w:softHyphen/>
        <w:t>övergripande strukturfrågor till krav på enskilda byggnader. På den övergripande nivån kan nämnas att PBL ställer krav på att planlägg</w:t>
      </w:r>
      <w:r>
        <w:softHyphen/>
        <w:t>ningen ska främja en ända</w:t>
      </w:r>
      <w:r>
        <w:softHyphen/>
        <w:t>målsenlig struktur av bebyg</w:t>
      </w:r>
      <w:r>
        <w:softHyphen/>
        <w:t>gelse, grönområden och kommunikations</w:t>
      </w:r>
      <w:r>
        <w:softHyphen/>
        <w:t>leder, med hänsyn till natur- och kultur</w:t>
      </w:r>
      <w:r>
        <w:softHyphen/>
        <w:t>värden, miljö- och klimataspekter samt mellan</w:t>
      </w:r>
      <w:r>
        <w:softHyphen/>
        <w:t>kommu</w:t>
      </w:r>
      <w:r>
        <w:softHyphen/>
        <w:t>nala och regio</w:t>
      </w:r>
      <w:r>
        <w:softHyphen/>
        <w:t>nala förhållanden (2 kap. 3 § PBL). I den lilla skalan finns krav på hur enskilda byggnader ska utformas och place</w:t>
      </w:r>
      <w:r>
        <w:softHyphen/>
        <w:t>ras i detalj. Exempelvis ska detta ske på ett sätt som är lämpligt med hänsyn till bl.a. stads- och landskapsbilden och natur- och kulturvärden, men också med hänsyn till möjligheterna att hantera avfall och till behovet av framtida förändringar och komplet</w:t>
      </w:r>
      <w:r>
        <w:softHyphen/>
        <w:t>teringar (2 kap. 6 § PBL). Hänsyn ska även tas till behovet av att det inom eller i nära anslut</w:t>
      </w:r>
      <w:r>
        <w:softHyphen/>
        <w:t xml:space="preserve">ning till områden med sammanhållen bebyggelse finns lämpliga platser för lek, motion och annan utevistelse m.m. (2 kap. 7 § PBL). </w:t>
      </w:r>
    </w:p>
    <w:p w14:paraId="16C19C0B" w14:textId="58E4C633" w:rsidR="00DE7975" w:rsidRDefault="00DE7975" w:rsidP="00DE7975">
      <w:pPr>
        <w:pStyle w:val="Brdtextmedindrag"/>
      </w:pPr>
      <w:r w:rsidRPr="00FC1A9B">
        <w:rPr>
          <w:spacing w:val="-2"/>
        </w:rPr>
        <w:t>Som utredningen framhåller bör den kommunomfattande översikts</w:t>
      </w:r>
      <w:r w:rsidRPr="00FC1A9B">
        <w:rPr>
          <w:spacing w:val="-2"/>
        </w:rPr>
        <w:softHyphen/>
        <w:t>pla</w:t>
      </w:r>
      <w:r w:rsidRPr="00FC1A9B">
        <w:rPr>
          <w:spacing w:val="-2"/>
        </w:rPr>
        <w:softHyphen/>
        <w:t>nen</w:t>
      </w:r>
      <w:r>
        <w:t xml:space="preserve"> framför allt hantera de övergripande strukturfrågorna och hur bebyg</w:t>
      </w:r>
      <w:r>
        <w:softHyphen/>
        <w:t>gelse i stort bör lokaliseras till olika allmänna intressen, dvs. bestäm</w:t>
      </w:r>
      <w:r>
        <w:softHyphen/>
        <w:t>mel</w:t>
      </w:r>
      <w:r>
        <w:softHyphen/>
        <w:t xml:space="preserve">serna i </w:t>
      </w:r>
      <w:r w:rsidRPr="00315A8F">
        <w:rPr>
          <w:spacing w:val="-2"/>
        </w:rPr>
        <w:t>2 kap. 2–5 och 10 §§ PBL. Frågor om hur enskilda byggnader ska utformas</w:t>
      </w:r>
      <w:r>
        <w:t xml:space="preserve"> och placeras i detalj eller var lekplatser bör placeras inom sam</w:t>
      </w:r>
      <w:r>
        <w:softHyphen/>
        <w:t>manhållen bebyggelse kan, som utredningen framhåller, däremot vara svåra att ta ställning till i den kommun</w:t>
      </w:r>
      <w:r>
        <w:softHyphen/>
        <w:t xml:space="preserve">omfattande planens skala. Mot denna bakgrund har utredningen föreslagit en översyn av räckvidden av 2 kap. PBL. </w:t>
      </w:r>
    </w:p>
    <w:p w14:paraId="1C8C17FB" w14:textId="6C44AA3A" w:rsidR="00DE7975" w:rsidRDefault="00DE7975" w:rsidP="00DE7975">
      <w:pPr>
        <w:pStyle w:val="Brdtextmedindrag"/>
      </w:pPr>
      <w:r w:rsidRPr="00E91A9C">
        <w:t>Att kraven är omfattande försvårar möjligheten att hålla översikts</w:t>
      </w:r>
      <w:r>
        <w:softHyphen/>
      </w:r>
      <w:r w:rsidRPr="00E91A9C">
        <w:t xml:space="preserve">planen </w:t>
      </w:r>
      <w:r w:rsidRPr="00315A8F">
        <w:rPr>
          <w:spacing w:val="-2"/>
        </w:rPr>
        <w:t>aktuell. Regeringen delar utredningens bedömning att de nuvarande kra</w:t>
      </w:r>
      <w:r w:rsidRPr="00315A8F">
        <w:rPr>
          <w:spacing w:val="-2"/>
        </w:rPr>
        <w:softHyphen/>
        <w:t>ven</w:t>
      </w:r>
      <w:r w:rsidRPr="00E91A9C">
        <w:t xml:space="preserve"> </w:t>
      </w:r>
      <w:r>
        <w:t>kan behöva</w:t>
      </w:r>
      <w:r w:rsidRPr="00E91A9C">
        <w:t xml:space="preserve"> ses över, </w:t>
      </w:r>
      <w:r>
        <w:t>bl.a.</w:t>
      </w:r>
      <w:r w:rsidRPr="00E91A9C">
        <w:t xml:space="preserve"> för att främja att </w:t>
      </w:r>
      <w:r>
        <w:t>kommunerna ges goda förut</w:t>
      </w:r>
      <w:r w:rsidR="00FC1A9B">
        <w:softHyphen/>
      </w:r>
      <w:r>
        <w:t>sättningar för att kunna hålla översiktsplanerna</w:t>
      </w:r>
      <w:r w:rsidRPr="00E91A9C">
        <w:t xml:space="preserve"> aktuell</w:t>
      </w:r>
      <w:r>
        <w:t>a</w:t>
      </w:r>
      <w:r w:rsidRPr="00E91A9C">
        <w:t xml:space="preserve"> och </w:t>
      </w:r>
      <w:r>
        <w:t>där</w:t>
      </w:r>
      <w:r>
        <w:softHyphen/>
        <w:t>igen</w:t>
      </w:r>
      <w:r>
        <w:softHyphen/>
        <w:t>om</w:t>
      </w:r>
      <w:r w:rsidRPr="00E91A9C">
        <w:t xml:space="preserve"> skapa goda förutsättningar för efterföljande planering</w:t>
      </w:r>
      <w:r>
        <w:t xml:space="preserve"> och prövningar</w:t>
      </w:r>
      <w:r w:rsidRPr="00E91A9C">
        <w:t>.</w:t>
      </w:r>
      <w:r>
        <w:t xml:space="preserve"> Rege</w:t>
      </w:r>
      <w:r>
        <w:softHyphen/>
        <w:t>ringen konstaterar dock att det saknas förutsättningar för att se över räck</w:t>
      </w:r>
      <w:r>
        <w:softHyphen/>
        <w:t>vidden av 2 kap. PBL inom ramen för detta lagstiftningsärende och att sådana frågor får över</w:t>
      </w:r>
      <w:r>
        <w:softHyphen/>
        <w:t xml:space="preserve">vägas i annan ordning. Till skillnad från </w:t>
      </w:r>
      <w:r w:rsidRPr="00807238">
        <w:rPr>
          <w:i/>
        </w:rPr>
        <w:t>Boverket</w:t>
      </w:r>
      <w:r>
        <w:t xml:space="preserve"> anser regeringen att det inte är nödvändigt att först se över räck</w:t>
      </w:r>
      <w:r>
        <w:softHyphen/>
        <w:t>vidden av 2 kap. PBL för att kunna avgöra vilka frågor som behöver redo</w:t>
      </w:r>
      <w:r>
        <w:softHyphen/>
        <w:t>visas i över</w:t>
      </w:r>
      <w:r>
        <w:softHyphen/>
        <w:t>sikts</w:t>
      </w:r>
      <w:r>
        <w:softHyphen/>
        <w:t xml:space="preserve">planen. </w:t>
      </w:r>
    </w:p>
    <w:p w14:paraId="4580C4AF" w14:textId="77777777" w:rsidR="00DE7975" w:rsidRDefault="00DE7975" w:rsidP="00DE7975">
      <w:pPr>
        <w:pStyle w:val="Rubrik5utannumrering"/>
      </w:pPr>
      <w:r>
        <w:t>Översiktsplanen ska visa de förhållanden som kan ha en väsentlig betydelse för beslut om hur mark- och vattenområden kan användas</w:t>
      </w:r>
    </w:p>
    <w:p w14:paraId="780658DE" w14:textId="77777777" w:rsidR="00DE7975" w:rsidRDefault="00DE7975" w:rsidP="00DE7975">
      <w:pPr>
        <w:pStyle w:val="Brdtext"/>
      </w:pPr>
      <w:r>
        <w:t>Att flera av de allmänna intressena är svåra att hantera i översikts</w:t>
      </w:r>
      <w:r>
        <w:softHyphen/>
        <w:t>planens skala är ett skäl till att det kan vara svårt för kommu</w:t>
      </w:r>
      <w:r>
        <w:softHyphen/>
        <w:t xml:space="preserve">nen att i </w:t>
      </w:r>
      <w:r>
        <w:softHyphen/>
        <w:t>planen redo</w:t>
      </w:r>
      <w:r>
        <w:softHyphen/>
        <w:t>visa sin bedömning av hur skyldigheten att ta hän</w:t>
      </w:r>
      <w:r>
        <w:softHyphen/>
        <w:t xml:space="preserve">syn till sådana intressen – vid vissa beslut – kommer att tillgodoses (jfr nuvarande 3 kap. 4 § första stycket PBL). Ett annat skäl till att se över bestämmelsen är att denna medverkar till att många översiktsplaner tyngs av planeringsunderlag och att det kan vara svårt att </w:t>
      </w:r>
      <w:r w:rsidRPr="00F55E3C">
        <w:t xml:space="preserve">skilja på </w:t>
      </w:r>
      <w:r>
        <w:t>vad som utgör kommunens ställnings</w:t>
      </w:r>
      <w:r>
        <w:softHyphen/>
        <w:t>taganden</w:t>
      </w:r>
      <w:r w:rsidRPr="00F55E3C">
        <w:t xml:space="preserve"> och </w:t>
      </w:r>
      <w:r>
        <w:t>vad som utgör olika planeringsförutsättningar. Det finns således skäl att modi</w:t>
      </w:r>
      <w:r>
        <w:softHyphen/>
        <w:t xml:space="preserve">fiera det nuvarande kravet på redovisning. </w:t>
      </w:r>
    </w:p>
    <w:p w14:paraId="268C410C" w14:textId="04DD6288" w:rsidR="00DE7975" w:rsidRPr="00CE1596" w:rsidRDefault="00DE7975" w:rsidP="00DE7975">
      <w:pPr>
        <w:pStyle w:val="Brdtextmedindrag"/>
      </w:pPr>
      <w:r>
        <w:t xml:space="preserve">I översiktsplanen ska kommunen ange grunddragen i </w:t>
      </w:r>
      <w:r w:rsidR="00676265">
        <w:t xml:space="preserve">fråga om </w:t>
      </w:r>
      <w:r>
        <w:t>den av</w:t>
      </w:r>
      <w:r w:rsidR="00676265">
        <w:softHyphen/>
      </w:r>
      <w:r>
        <w:t>sedda mark- och vattenanvändningen (se nuvarande 3 kap. 5 § 1 PBL). Vid efter</w:t>
      </w:r>
      <w:r>
        <w:softHyphen/>
        <w:t>följ</w:t>
      </w:r>
      <w:r>
        <w:softHyphen/>
        <w:t>an</w:t>
      </w:r>
      <w:r>
        <w:softHyphen/>
        <w:t>de planering och prövning finns det många andra förhållanden som behö</w:t>
      </w:r>
      <w:r>
        <w:softHyphen/>
        <w:t>ver beaktas för att avgöra hur bebyggelsen bör utvecklas. Dessa förhållan</w:t>
      </w:r>
      <w:r>
        <w:softHyphen/>
        <w:t>den hänger sam</w:t>
      </w:r>
      <w:r>
        <w:softHyphen/>
        <w:t>man med de allmänna intressena i 2 kap. PBL, och där</w:t>
      </w:r>
      <w:r>
        <w:softHyphen/>
        <w:t>igenom med be</w:t>
      </w:r>
      <w:r>
        <w:softHyphen/>
        <w:t>stäm</w:t>
      </w:r>
      <w:r>
        <w:softHyphen/>
        <w:t>melserna om hushållning av mark- och vatten</w:t>
      </w:r>
      <w:r>
        <w:softHyphen/>
        <w:t>områden i 3 kap. och 4 kap. 1–8 §§ miljöbalken (se 2 kap. 2 § sista meningen PBL). Flera av dessa för</w:t>
      </w:r>
      <w:r>
        <w:softHyphen/>
        <w:t>hållan</w:t>
      </w:r>
      <w:r>
        <w:softHyphen/>
        <w:t>den är även av särskild betydelse för dialogen med läns</w:t>
      </w:r>
      <w:r>
        <w:softHyphen/>
        <w:t>styrelsen kring de statliga ingripandegrunderna (jfr 11 kap. 10 § andra stycket PBL).</w:t>
      </w:r>
    </w:p>
    <w:p w14:paraId="6DA841B3" w14:textId="0E4F13BA" w:rsidR="00DE7975" w:rsidRDefault="00DE7975" w:rsidP="00DE7975">
      <w:pPr>
        <w:pStyle w:val="Brdtextmedindrag"/>
      </w:pPr>
      <w:r>
        <w:t>Utredningen har föreslagit att översiktsplanen ska innehålla en redovis</w:t>
      </w:r>
      <w:r>
        <w:softHyphen/>
        <w:t>ning av vissa förhållanden som har betydelse för att de allmänna intressena ska kunna tillgodoses. Exempelvis är det ett allmänt intresse att bebyg</w:t>
      </w:r>
      <w:r>
        <w:softHyphen/>
        <w:t xml:space="preserve">gelse lokaliseras till mark som är lämpad för ändamålet med hänsyn till risken för olyckor (2 kap. 5 § första stycket 5 PBL). Är bärigheten dålig och marken därigenom känslig för skred, är det ett förhållande som nästan </w:t>
      </w:r>
      <w:r w:rsidRPr="006D3F32">
        <w:rPr>
          <w:spacing w:val="-2"/>
        </w:rPr>
        <w:t>all</w:t>
      </w:r>
      <w:r w:rsidRPr="006D3F32">
        <w:rPr>
          <w:spacing w:val="-2"/>
        </w:rPr>
        <w:softHyphen/>
        <w:t>tid behöver redovisas i planen. Om området omfattas av ett riks</w:t>
      </w:r>
      <w:r w:rsidRPr="006D3F32">
        <w:rPr>
          <w:spacing w:val="-2"/>
        </w:rPr>
        <w:softHyphen/>
        <w:t>intres</w:t>
      </w:r>
      <w:r w:rsidRPr="006D3F32">
        <w:rPr>
          <w:spacing w:val="-2"/>
        </w:rPr>
        <w:softHyphen/>
        <w:t>se</w:t>
      </w:r>
      <w:r w:rsidR="00676265" w:rsidRPr="006D3F32">
        <w:rPr>
          <w:spacing w:val="-2"/>
        </w:rPr>
        <w:softHyphen/>
      </w:r>
      <w:r>
        <w:softHyphen/>
        <w:t>anspråk enligt bestämmelserna i miljöbalken, är det ett annat förhållande som behöver redovisas i planen.</w:t>
      </w:r>
    </w:p>
    <w:p w14:paraId="6AED4FC9" w14:textId="77777777" w:rsidR="00DE7975" w:rsidRDefault="00DE7975" w:rsidP="00DE7975">
      <w:pPr>
        <w:pStyle w:val="Brdtextmedindrag"/>
      </w:pPr>
      <w:r>
        <w:t xml:space="preserve">Vid </w:t>
      </w:r>
      <w:r w:rsidRPr="007F1BCE">
        <w:t xml:space="preserve">prövningen av frågor enligt </w:t>
      </w:r>
      <w:r>
        <w:t>PBL</w:t>
      </w:r>
      <w:r w:rsidRPr="007F1BCE">
        <w:t xml:space="preserve"> ska hänsyn tas till både allmänna </w:t>
      </w:r>
      <w:r w:rsidRPr="009141F5">
        <w:rPr>
          <w:spacing w:val="-2"/>
        </w:rPr>
        <w:t>och enskilda intressen (2 kap. 1 §). Den avvägning som behöver ske mellan</w:t>
      </w:r>
      <w:r>
        <w:t xml:space="preserve"> förekommande intressen behöver göras utifrån förutsätt</w:t>
      </w:r>
      <w:r>
        <w:softHyphen/>
        <w:t>ningarna i det enskilda fallet. Avvägningen av de allmänna intressen som berörs kan falla ut på olika sätt, beroende på vad prövningen avser. Exempelvis kan ett enskilt exploateringsintresse på en viss plats behöva stå till</w:t>
      </w:r>
      <w:r>
        <w:softHyphen/>
        <w:t>baka till för</w:t>
      </w:r>
      <w:r>
        <w:softHyphen/>
        <w:t>mån för förekommande natur- eller kulturvärden. I ett annat fall kan in</w:t>
      </w:r>
      <w:r>
        <w:softHyphen/>
        <w:t>trånget behöva tålas, om åtgärden är av stor vikt från allmän synpunkt. Enligt rege</w:t>
      </w:r>
      <w:r>
        <w:softHyphen/>
        <w:t>ringens uppfattning bör det underlätta om över</w:t>
      </w:r>
      <w:r>
        <w:softHyphen/>
        <w:t>siktsplanen innehåller en redovisning av vilka förhållanden som kan be</w:t>
      </w:r>
      <w:r>
        <w:softHyphen/>
        <w:t>höva beaktas vid sådana prövningar.</w:t>
      </w:r>
    </w:p>
    <w:p w14:paraId="2D1AB141" w14:textId="77777777" w:rsidR="00DE7975" w:rsidRDefault="00DE7975" w:rsidP="00DE7975">
      <w:pPr>
        <w:pStyle w:val="Brdtextmedindrag"/>
      </w:pPr>
      <w:r>
        <w:t>Som utredningen framhåller kan det finnas många förhållanden som kan ha betydelse för de beslut som översiktsplanen ska ge vägledning för. Sådana beslut är beslut dels om hur mark- och vatten</w:t>
      </w:r>
      <w:r>
        <w:softHyphen/>
        <w:t>områ</w:t>
      </w:r>
      <w:r>
        <w:softHyphen/>
        <w:t>den ska an</w:t>
      </w:r>
      <w:r>
        <w:softHyphen/>
        <w:t>vänd</w:t>
      </w:r>
      <w:r>
        <w:softHyphen/>
        <w:t>as, dels om hur den byggda miljön ska använ</w:t>
      </w:r>
      <w:r>
        <w:softHyphen/>
        <w:t>das, utvecklas och bevaras. I likhet med utredningen anser regeringen att redo</w:t>
      </w:r>
      <w:r>
        <w:softHyphen/>
        <w:t xml:space="preserve">visningskravet bara bör gälla förhållanden som kan ha </w:t>
      </w:r>
      <w:r w:rsidRPr="00D55363">
        <w:t>väsentlig betydel</w:t>
      </w:r>
      <w:r w:rsidRPr="00D55363">
        <w:softHyphen/>
        <w:t>se</w:t>
      </w:r>
      <w:r>
        <w:t>, för att inte i onödan tynga översiktsplanen med olika redovis</w:t>
      </w:r>
      <w:r>
        <w:softHyphen/>
        <w:t xml:space="preserve">ningar. </w:t>
      </w:r>
    </w:p>
    <w:p w14:paraId="740EDF5B" w14:textId="77777777" w:rsidR="00DE7975" w:rsidRDefault="00DE7975" w:rsidP="00DE7975">
      <w:pPr>
        <w:pStyle w:val="Rubrik5utannumrering"/>
      </w:pPr>
      <w:r>
        <w:t>Innebörden av kravet på väsentlig betydelse</w:t>
      </w:r>
    </w:p>
    <w:p w14:paraId="799B909A" w14:textId="77777777" w:rsidR="00DE7975" w:rsidRDefault="00DE7975" w:rsidP="00DE7975">
      <w:pPr>
        <w:pStyle w:val="Brdtext"/>
      </w:pPr>
      <w:r>
        <w:t>Kravet på väsentlighet syftar till att kommunen ska kunna avstå från att redovisa förhållanden som har begränsad eller liten betydelse för beslut om användningen av mark- och vattenområden. Kravet på väsent</w:t>
      </w:r>
      <w:r>
        <w:softHyphen/>
        <w:t>lig</w:t>
      </w:r>
      <w:r>
        <w:softHyphen/>
        <w:t>het klargör enligt regeringens mening även att det i första hand är förhål</w:t>
      </w:r>
      <w:r>
        <w:softHyphen/>
        <w:t>landen som är knutna till bestäm</w:t>
      </w:r>
      <w:r>
        <w:softHyphen/>
        <w:t>mel</w:t>
      </w:r>
      <w:r>
        <w:softHyphen/>
        <w:t xml:space="preserve">serna i 2 kap. </w:t>
      </w:r>
      <w:r w:rsidRPr="006E7E3C">
        <w:t>2–5 och 10</w:t>
      </w:r>
      <w:r>
        <w:t> </w:t>
      </w:r>
      <w:r w:rsidRPr="006E7E3C">
        <w:t xml:space="preserve">§§ </w:t>
      </w:r>
      <w:r>
        <w:t>PBL som behöver redovisas i översikts</w:t>
      </w:r>
      <w:r>
        <w:softHyphen/>
        <w:t>planen, givet den skala som översiktsplanen vanligtvis har. Det ute</w:t>
      </w:r>
      <w:r>
        <w:softHyphen/>
        <w:t>sluter inte att även förhållanden som är knutna till andra allmänna intressen i 2 kap. PBL kan behöva redovisas i de fall över</w:t>
      </w:r>
      <w:r>
        <w:softHyphen/>
        <w:t>siktsplanen avser en s.k. fördjupning för ett visst område.</w:t>
      </w:r>
    </w:p>
    <w:p w14:paraId="60076F89" w14:textId="77777777" w:rsidR="00DE7975" w:rsidRPr="00312CC2" w:rsidRDefault="00DE7975" w:rsidP="00DE7975">
      <w:pPr>
        <w:pStyle w:val="Brdtextmedindrag"/>
      </w:pPr>
      <w:r w:rsidRPr="00312CC2">
        <w:t>Vad som utgör förhållanden av väsentlig betydelse måste bedömas ut</w:t>
      </w:r>
      <w:r>
        <w:softHyphen/>
      </w:r>
      <w:r w:rsidRPr="00312CC2">
        <w:t>ifrån förutsättningarna i det enskilda fallet. Exempelvis bör behovet av att redovisa förutsättningar som har betydelse för att bebygga marken vara begränsat, om marken ändå inte kan bebyggas till följd av att området skyddas som nationalpark, naturreservat eller liknande. Även om förhåll</w:t>
      </w:r>
      <w:r>
        <w:softHyphen/>
      </w:r>
      <w:r w:rsidRPr="00312CC2">
        <w:t>andena måste bedömas utifrån förutsättningarna i det enskilda fallet bör kommunens uppfattning tillmätas stor betydelse när det gäller vilka förut</w:t>
      </w:r>
      <w:r>
        <w:softHyphen/>
      </w:r>
      <w:r w:rsidRPr="00312CC2">
        <w:t>sättningar som ska anses vara av väsentlig betydelse. Regeringen konsta</w:t>
      </w:r>
      <w:r>
        <w:softHyphen/>
      </w:r>
      <w:r w:rsidRPr="00312CC2">
        <w:t>terar samtidigt att de centrala myndigheterna kan behöva ta fram väg</w:t>
      </w:r>
      <w:r>
        <w:softHyphen/>
      </w:r>
      <w:r w:rsidRPr="00312CC2">
        <w:t>ledning för att underlätta kommunens arbete med att bedöma vilka för</w:t>
      </w:r>
      <w:r>
        <w:softHyphen/>
      </w:r>
      <w:r w:rsidRPr="00312CC2">
        <w:t>hållanden som kan anses ha väsentlig betydelse i det enskilda fallet.</w:t>
      </w:r>
    </w:p>
    <w:p w14:paraId="184EC3E6" w14:textId="77777777" w:rsidR="00DE7975" w:rsidRDefault="00DE7975" w:rsidP="00DE7975">
      <w:pPr>
        <w:pStyle w:val="Brdtextmedindrag"/>
      </w:pPr>
      <w:r>
        <w:t xml:space="preserve">Regeringen anser, i likhet med bl.a. </w:t>
      </w:r>
      <w:r w:rsidRPr="00C82FC7">
        <w:rPr>
          <w:i/>
        </w:rPr>
        <w:t>Boverket</w:t>
      </w:r>
      <w:r>
        <w:t xml:space="preserve">, </w:t>
      </w:r>
      <w:r w:rsidRPr="00E72E2C">
        <w:rPr>
          <w:i/>
        </w:rPr>
        <w:t>Svea hovrätt (Mark- och miljööverdomstolen)</w:t>
      </w:r>
      <w:r w:rsidRPr="00F55E3C">
        <w:t xml:space="preserve"> </w:t>
      </w:r>
      <w:r>
        <w:t xml:space="preserve">och </w:t>
      </w:r>
      <w:r w:rsidRPr="00F314D4">
        <w:rPr>
          <w:i/>
        </w:rPr>
        <w:t>Fortifi</w:t>
      </w:r>
      <w:r>
        <w:rPr>
          <w:i/>
        </w:rPr>
        <w:softHyphen/>
      </w:r>
      <w:r w:rsidRPr="00F314D4">
        <w:rPr>
          <w:i/>
        </w:rPr>
        <w:t>kationsverket</w:t>
      </w:r>
      <w:r>
        <w:t>, att riksintressen utgör för</w:t>
      </w:r>
      <w:r>
        <w:softHyphen/>
        <w:t>hållanden av sådan väsentlig betydelse att de alltid behöver redovisas i planen. Till skillnad från utredningen anser regeringen att det bör framgå av lagtexten att r</w:t>
      </w:r>
      <w:r w:rsidRPr="00A84F10">
        <w:t xml:space="preserve">iksintressen alltid </w:t>
      </w:r>
      <w:r>
        <w:t>ska redovisas. Det är däremot inte till</w:t>
      </w:r>
      <w:r>
        <w:softHyphen/>
        <w:t>räckligt att enbart redovisa förhållanden som är av riksintresse – enligt regeringen kan det finnas många andra förhållanden som kan ha väsentlig betydelse för de beslut som planen ska ge vägled</w:t>
      </w:r>
      <w:r>
        <w:softHyphen/>
        <w:t xml:space="preserve">ning för. </w:t>
      </w:r>
    </w:p>
    <w:p w14:paraId="20BDFBF7" w14:textId="64B336B6" w:rsidR="00DE7975" w:rsidRDefault="00DE7975" w:rsidP="00DE7975">
      <w:pPr>
        <w:pStyle w:val="Brdtextmedindrag"/>
      </w:pPr>
      <w:bookmarkStart w:id="83" w:name="_Hlk6476674"/>
      <w:r>
        <w:t>Utgångspunkten bör vara att miljökvalitetsnormer normalt ska redovisas i planen. En norm bör dock kunna utelämnas, t.ex. för en viss vattenföre</w:t>
      </w:r>
      <w:r w:rsidR="00803CDB">
        <w:softHyphen/>
      </w:r>
      <w:r>
        <w:t xml:space="preserve">komst, om det framstår som sannolikt att normen kommer att följas eller om den inte heller i övrigt kan förväntas ha någon väsentlig betydelse för de beslut som översiktsplanen ska ge vägledning för. </w:t>
      </w:r>
      <w:bookmarkEnd w:id="83"/>
    </w:p>
    <w:p w14:paraId="3377E90E" w14:textId="77777777" w:rsidR="00DE7975" w:rsidRDefault="00DE7975" w:rsidP="00DE7975">
      <w:pPr>
        <w:pStyle w:val="Rubrik5utannumrering"/>
      </w:pPr>
      <w:r w:rsidRPr="005048B2">
        <w:t xml:space="preserve">Det är viktigt att </w:t>
      </w:r>
      <w:r>
        <w:t>översiktsplanen inte tyngs av onödiga uppgifter</w:t>
      </w:r>
      <w:r w:rsidRPr="005048B2">
        <w:t xml:space="preserve"> </w:t>
      </w:r>
      <w:r>
        <w:t xml:space="preserve">och att </w:t>
      </w:r>
      <w:r w:rsidRPr="005048B2">
        <w:t>skilja på vad som utgör ställningstaganden och vad som utgör underlag</w:t>
      </w:r>
      <w:r>
        <w:t xml:space="preserve"> </w:t>
      </w:r>
    </w:p>
    <w:p w14:paraId="1A348C04" w14:textId="77777777" w:rsidR="00DE7975" w:rsidRDefault="00DE7975" w:rsidP="00DE7975">
      <w:pPr>
        <w:pStyle w:val="Brdtext"/>
      </w:pPr>
      <w:bookmarkStart w:id="84" w:name="_Hlk6477163"/>
      <w:r>
        <w:t>Det är</w:t>
      </w:r>
      <w:r w:rsidRPr="000F3251">
        <w:t xml:space="preserve"> inte nödvändigt att tynga översikts</w:t>
      </w:r>
      <w:r w:rsidRPr="000F3251">
        <w:softHyphen/>
        <w:t>planen med detaljerade beskriv</w:t>
      </w:r>
      <w:r>
        <w:softHyphen/>
      </w:r>
      <w:r w:rsidRPr="000F3251">
        <w:t xml:space="preserve">ningar av de förhållanden som det nu är fråga om. </w:t>
      </w:r>
      <w:r>
        <w:t>För att översiktsplanen inte ska bli alltför omfattande och överlastad med information är det, som utredningen framhåller, viktigt att tydligt skilja på vad som utgör ställ</w:t>
      </w:r>
      <w:r>
        <w:softHyphen/>
        <w:t>nings</w:t>
      </w:r>
      <w:r>
        <w:softHyphen/>
        <w:t>taganden och vad som utgör underlag. I stället</w:t>
      </w:r>
      <w:r w:rsidRPr="000F3251">
        <w:t xml:space="preserve"> kan det vara en fördel att ute</w:t>
      </w:r>
      <w:r w:rsidRPr="000F3251">
        <w:softHyphen/>
        <w:t>läm</w:t>
      </w:r>
      <w:r w:rsidRPr="000F3251">
        <w:softHyphen/>
        <w:t>na detaljerna om berörda förhållanden och hänvisa till var upp</w:t>
      </w:r>
      <w:r w:rsidRPr="000F3251">
        <w:softHyphen/>
        <w:t>gift</w:t>
      </w:r>
      <w:r w:rsidRPr="000F3251">
        <w:softHyphen/>
        <w:t>erna finns</w:t>
      </w:r>
      <w:r>
        <w:t xml:space="preserve">. </w:t>
      </w:r>
      <w:bookmarkEnd w:id="84"/>
      <w:r w:rsidRPr="000F3251">
        <w:t>Det gäller även riksintressebeskrivningar och uppgifter om gällande miljökvalitetsnormer.</w:t>
      </w:r>
      <w:r>
        <w:t xml:space="preserve"> Regeringen konstaterar att det även när det gäller frågan om omfattningen av redovis</w:t>
      </w:r>
      <w:r>
        <w:softHyphen/>
        <w:t>ningen kan finnas behov av väg</w:t>
      </w:r>
      <w:r>
        <w:softHyphen/>
        <w:t xml:space="preserve">ledning från de centrala myndigheterna. </w:t>
      </w:r>
    </w:p>
    <w:p w14:paraId="6CEC2554" w14:textId="77777777" w:rsidR="00DE7975" w:rsidRDefault="00DE7975" w:rsidP="00DE7975">
      <w:pPr>
        <w:pStyle w:val="Brdtextmedindrag"/>
      </w:pPr>
      <w:r>
        <w:t>De underlag som ställningstagandena i planen grundar sig på är sällan av sådan karaktär att de behöver behandlas politiskt. Det medför att det vanligtvis är lämpligt att begränsa redovisningen av olika planerings</w:t>
      </w:r>
      <w:r>
        <w:softHyphen/>
        <w:t>under</w:t>
      </w:r>
      <w:r>
        <w:softHyphen/>
      </w:r>
      <w:r>
        <w:softHyphen/>
        <w:t>lag. Annars riskerar översiktsplanen att bli otydlig för såväl de folk</w:t>
      </w:r>
      <w:r>
        <w:softHyphen/>
        <w:t xml:space="preserve">valda som allmänheten och de myndigheter som ska tillämpa den antagna </w:t>
      </w:r>
      <w:r w:rsidRPr="00FB6220">
        <w:rPr>
          <w:spacing w:val="-2"/>
        </w:rPr>
        <w:t>planen. Samtidigt behöver beskrivningen innehålla de uppgifter som behövs</w:t>
      </w:r>
      <w:r>
        <w:t xml:space="preserve"> för att motiven för översiktsplanens utformning ska framgå klart, att even</w:t>
      </w:r>
      <w:r>
        <w:softHyphen/>
        <w:t>tuella konflikter mellan olika intressen ska klar</w:t>
      </w:r>
      <w:r>
        <w:softHyphen/>
        <w:t>göras och att planen ska ge goda förutsättningar för efterföljande pla</w:t>
      </w:r>
      <w:r>
        <w:softHyphen/>
        <w:t>nering och pröv</w:t>
      </w:r>
      <w:r>
        <w:softHyphen/>
        <w:t xml:space="preserve">ning. </w:t>
      </w:r>
      <w:r w:rsidRPr="000F3251">
        <w:t xml:space="preserve">Som </w:t>
      </w:r>
      <w:r w:rsidRPr="000F3251">
        <w:rPr>
          <w:i/>
        </w:rPr>
        <w:t>Statens geo</w:t>
      </w:r>
      <w:r>
        <w:rPr>
          <w:i/>
        </w:rPr>
        <w:softHyphen/>
      </w:r>
      <w:r w:rsidRPr="000F3251">
        <w:rPr>
          <w:i/>
        </w:rPr>
        <w:t>tek</w:t>
      </w:r>
      <w:r>
        <w:rPr>
          <w:i/>
        </w:rPr>
        <w:softHyphen/>
      </w:r>
      <w:r w:rsidRPr="000F3251">
        <w:rPr>
          <w:i/>
        </w:rPr>
        <w:t>niska institut</w:t>
      </w:r>
      <w:r w:rsidRPr="000F3251">
        <w:t xml:space="preserve"> </w:t>
      </w:r>
      <w:r>
        <w:t xml:space="preserve">framhåller </w:t>
      </w:r>
      <w:r w:rsidRPr="000F3251">
        <w:t xml:space="preserve">är det </w:t>
      </w:r>
      <w:r>
        <w:t>även</w:t>
      </w:r>
      <w:r w:rsidRPr="000F3251">
        <w:t xml:space="preserve"> ange</w:t>
      </w:r>
      <w:r w:rsidRPr="000F3251">
        <w:softHyphen/>
        <w:t>läget att det tydligt framgår av översikts</w:t>
      </w:r>
      <w:r>
        <w:softHyphen/>
      </w:r>
      <w:r w:rsidRPr="000F3251">
        <w:t>planen vilket underlag som ställ</w:t>
      </w:r>
      <w:r w:rsidRPr="000F3251">
        <w:softHyphen/>
        <w:t>ningstagandena i planen grun</w:t>
      </w:r>
      <w:r>
        <w:softHyphen/>
      </w:r>
      <w:r w:rsidRPr="000F3251">
        <w:t>dar sig på.</w:t>
      </w:r>
    </w:p>
    <w:p w14:paraId="3A610A57" w14:textId="77777777" w:rsidR="00DE7975" w:rsidRDefault="00DE7975" w:rsidP="00DE7975">
      <w:pPr>
        <w:pStyle w:val="Brdtextmedindrag"/>
      </w:pPr>
      <w:r>
        <w:t>De förhållanden som det nu är fråga om är ofta bundna till en viss plats och har därigenom en geografisk avgränsning. Utbredningen behöver så</w:t>
      </w:r>
      <w:r>
        <w:softHyphen/>
        <w:t>ledes i normalfallet redovisas på en eller flera kartor. I andra fall kan för</w:t>
      </w:r>
      <w:r>
        <w:softHyphen/>
        <w:t>hål</w:t>
      </w:r>
      <w:r>
        <w:softHyphen/>
        <w:t>lan</w:t>
      </w:r>
      <w:r>
        <w:softHyphen/>
      </w:r>
      <w:r>
        <w:softHyphen/>
        <w:t>dena omfatta hela kommunens yta. I sådana fall bör det inte finnas något behov av att ange utbredningen på en karta. I stället kan det vara tillräck</w:t>
      </w:r>
      <w:r>
        <w:softHyphen/>
        <w:t>ligt att i text beskriva vilket förhållande som avses och kommu</w:t>
      </w:r>
      <w:r>
        <w:softHyphen/>
        <w:t>nens syn på hur förhållandet bör beaktas vid efterföljande planering och pröv</w:t>
      </w:r>
      <w:r>
        <w:softHyphen/>
        <w:t>ning.</w:t>
      </w:r>
    </w:p>
    <w:p w14:paraId="37D68B24" w14:textId="77777777" w:rsidR="00DE7975" w:rsidRDefault="00DE7975" w:rsidP="00DE7975">
      <w:pPr>
        <w:pStyle w:val="Brdtextmedindrag"/>
      </w:pPr>
      <w:r>
        <w:t>Andra förhållanden är inte av sådant slag att de nödvändigtvis är knutna till en specifik plats. Det gäller exempelvis sådana förhållanden som har sam</w:t>
      </w:r>
      <w:r>
        <w:softHyphen/>
        <w:t>band med intresset av att vid planlägg</w:t>
      </w:r>
      <w:r>
        <w:softHyphen/>
        <w:t>ning främja en från social syn</w:t>
      </w:r>
      <w:r>
        <w:softHyphen/>
        <w:t>punkt god livsmiljö som är tillgänglig och användbar för alla samhälls</w:t>
      </w:r>
      <w:r>
        <w:softHyphen/>
        <w:t xml:space="preserve">grupper (jfr 2 kap. 3 § första stycket 2 PBL) som bl.a. avser </w:t>
      </w:r>
      <w:r w:rsidRPr="002B46E5">
        <w:t xml:space="preserve">att </w:t>
      </w:r>
      <w:r>
        <w:t xml:space="preserve">den byggda miljön ska </w:t>
      </w:r>
      <w:r w:rsidRPr="002B46E5">
        <w:t>utformas så att människor med funktionsnedsättning i alla åldrar blir fullt delaktiga i samhällslivet</w:t>
      </w:r>
      <w:r>
        <w:t>. Även sociala för</w:t>
      </w:r>
      <w:r>
        <w:softHyphen/>
        <w:t>hållanden kan således ha väsentlig betydelse för de beslut som översikts</w:t>
      </w:r>
      <w:r>
        <w:softHyphen/>
        <w:t>planen ska ge vägledning för. Motsvarande gäller även för sådana förhållanden som har samband med intresset att främja en god ekonomisk tillväxt och en effektiv konkurrens (2 kap. 3 § första stycket 4 PBL), som bl.a. innebär att kom</w:t>
      </w:r>
      <w:r>
        <w:softHyphen/>
        <w:t>munen vid planläggning ska beakta grundläggande förutsättningar för eta</w:t>
      </w:r>
      <w:r>
        <w:softHyphen/>
        <w:t xml:space="preserve">blering av näringslivet och kommersiell service. Ett annat exempel gäller </w:t>
      </w:r>
      <w:r w:rsidRPr="00680095">
        <w:t>möjlig</w:t>
      </w:r>
      <w:r>
        <w:softHyphen/>
      </w:r>
      <w:r w:rsidRPr="00680095">
        <w:t>heterna att ordna elektronisk kommunikation</w:t>
      </w:r>
      <w:r>
        <w:t>, t.ex. bredband (se 2 kap. 5 § första stycket 3 PBL). Ytterligare ett exempel avser sådana för</w:t>
      </w:r>
      <w:r>
        <w:softHyphen/>
        <w:t xml:space="preserve">hållanden som har samband med intresset av att främja </w:t>
      </w:r>
      <w:r w:rsidRPr="00B06F27">
        <w:t>bostads</w:t>
      </w:r>
      <w:r>
        <w:softHyphen/>
      </w:r>
      <w:r w:rsidRPr="00B06F27">
        <w:t>byggande och utveckling av bostadsbeståndet</w:t>
      </w:r>
      <w:r>
        <w:t xml:space="preserve"> (2 kap. 3 § första stycket 5 PBL)</w:t>
      </w:r>
      <w:r w:rsidRPr="00B06F27">
        <w:t>.</w:t>
      </w:r>
      <w:r>
        <w:t xml:space="preserve">  </w:t>
      </w:r>
    </w:p>
    <w:p w14:paraId="3CA4AE42" w14:textId="77777777" w:rsidR="00DE7975" w:rsidRDefault="00DE7975" w:rsidP="00DE7975">
      <w:pPr>
        <w:pStyle w:val="Brdtextmedindrag"/>
      </w:pPr>
      <w:r>
        <w:t>Behovet av att redovisa olika underlag i översiktsplanen måste även be</w:t>
      </w:r>
      <w:r>
        <w:softHyphen/>
        <w:t>dömas utifrån förutsättningen att många faktaunderlag även finns till</w:t>
      </w:r>
      <w:r>
        <w:softHyphen/>
        <w:t>gäng</w:t>
      </w:r>
      <w:r>
        <w:softHyphen/>
        <w:t>liga på annat sätt, t.ex. via de webbtjänster som länsstyrelserna till</w:t>
      </w:r>
      <w:r>
        <w:softHyphen/>
        <w:t>handa</w:t>
      </w:r>
      <w:r>
        <w:softHyphen/>
        <w:t>håller. Genom sådana tjänster är det ofta lätt att bedöma vilka för</w:t>
      </w:r>
      <w:r>
        <w:softHyphen/>
        <w:t>hållanden som råder på en viss plats. Sådana webbtjänster har dessutom fördelen av att underlaget ajourförs kontinuerligt, medan översiktsplanens redovisning endast kan visa de förhållanden som gällde fram till antagan</w:t>
      </w:r>
      <w:r>
        <w:softHyphen/>
        <w:t>det av planen. Det medför sammanfattningsvis att det normalt inte finns anledning att i översikts</w:t>
      </w:r>
      <w:r>
        <w:softHyphen/>
        <w:t xml:space="preserve">planen försöka ge en uttömmande bild av samtliga förhållanden som kan behöva belysas vid efterföljande planering och prövning. </w:t>
      </w:r>
    </w:p>
    <w:p w14:paraId="14BDED13" w14:textId="77777777" w:rsidR="00DE7975" w:rsidRDefault="00DE7975" w:rsidP="00DE7975">
      <w:pPr>
        <w:pStyle w:val="Rubrik5utannumrering"/>
      </w:pPr>
      <w:r>
        <w:t>Kommunen ska redovisa sin syn på hur sådana förhållanden som kan ha väsentlig betydelse bör beaktas vid efterföljande planering och prövning</w:t>
      </w:r>
    </w:p>
    <w:p w14:paraId="553CB63C" w14:textId="77777777" w:rsidR="00DE7975" w:rsidRPr="00F55E3C" w:rsidRDefault="00DE7975" w:rsidP="00DE7975">
      <w:pPr>
        <w:pStyle w:val="Brdtext"/>
      </w:pPr>
      <w:r>
        <w:t>Behovet av att i översiktsplanen redovisa förhållanden som kan ha en väsentlig betydelse är kopplat till intresset av att kommunen i planen redo</w:t>
      </w:r>
      <w:r>
        <w:softHyphen/>
        <w:t>gör för sin syn på hur dessa förhållanden bör beaktas vid de prövningar som planen ska ge vägledning för. Regeringen anser, i likhet med utred</w:t>
      </w:r>
      <w:r>
        <w:softHyphen/>
        <w:t>ningen, att PBL bör ställa krav på att det ska framgå av översiktsplanen hur kommunen anser att förhållanden av väsentlig betydelse bör beaktas. Detta krav medför att kommunen ska redogöra för sin uppfattning om vilka hänsyn som bör tas till förhållandet, dvs. vilken betydelse som kom</w:t>
      </w:r>
      <w:r>
        <w:softHyphen/>
        <w:t>munen anser att förhållandet be</w:t>
      </w:r>
      <w:r>
        <w:softHyphen/>
        <w:t>hö</w:t>
      </w:r>
      <w:r>
        <w:softHyphen/>
        <w:t>ver tillmätas vid efterföljande plane</w:t>
      </w:r>
      <w:r>
        <w:softHyphen/>
      </w:r>
      <w:r>
        <w:softHyphen/>
        <w:t>ring och prövning. Det kan handla om att kommunen anger att hän</w:t>
      </w:r>
      <w:r>
        <w:softHyphen/>
        <w:t>syn ska tas till vissa värden som förekommer inom ett utpekat område, t.ex. att vissa natur- eller kulturvärden ska bevaras. I det tidigare nämnda exemplet med skred</w:t>
      </w:r>
      <w:r>
        <w:softHyphen/>
        <w:t>känslig mark kan det exempelvis handla om att kom</w:t>
      </w:r>
      <w:r>
        <w:softHyphen/>
        <w:t>munen i översikts</w:t>
      </w:r>
      <w:r>
        <w:softHyphen/>
        <w:t xml:space="preserve">planen anger att området inte bör bebyggas eller att </w:t>
      </w:r>
      <w:r w:rsidRPr="00F55E3C">
        <w:t xml:space="preserve">bebyggelse kan </w:t>
      </w:r>
      <w:r>
        <w:t>till</w:t>
      </w:r>
      <w:r>
        <w:softHyphen/>
        <w:t>komma</w:t>
      </w:r>
      <w:r w:rsidRPr="00F55E3C">
        <w:t xml:space="preserve"> först efter att stabilitetshöjande åtgärder har utförts. På mot</w:t>
      </w:r>
      <w:r>
        <w:softHyphen/>
      </w:r>
      <w:r w:rsidRPr="00F55E3C">
        <w:t>svarande sätt bör frågor om förorenad mark hanteras.</w:t>
      </w:r>
      <w:r w:rsidRPr="00CA5C6B">
        <w:t xml:space="preserve"> </w:t>
      </w:r>
      <w:r>
        <w:t>Det kan även handla om motsatsen, dvs. att kommunen ger ut</w:t>
      </w:r>
      <w:r>
        <w:softHyphen/>
        <w:t>tryck för att någon särskild hänsyn inte behöver tas till ett visst förhållande. Det kan exempelvis handla om att kommunen anger att hänsyn inte behöver tas till en störande verk</w:t>
      </w:r>
      <w:r>
        <w:softHyphen/>
        <w:t>sam</w:t>
      </w:r>
      <w:r>
        <w:softHyphen/>
        <w:t xml:space="preserve">het, eftersom den ändå ska avvecklas.  </w:t>
      </w:r>
    </w:p>
    <w:p w14:paraId="15280ED1" w14:textId="77777777" w:rsidR="00DE7975" w:rsidRDefault="00DE7975" w:rsidP="00DE7975">
      <w:pPr>
        <w:pStyle w:val="Brdtextmedindrag"/>
      </w:pPr>
      <w:r>
        <w:t>Kommunens syn på nu avsedda förhållanden behöver självklart utfor</w:t>
      </w:r>
      <w:r>
        <w:softHyphen/>
        <w:t>mas med hänsyn till förutsättningarna i det enskilda fallet. Exempelvis får b</w:t>
      </w:r>
      <w:r w:rsidRPr="001B13E7">
        <w:t>ruk</w:t>
      </w:r>
      <w:r>
        <w:softHyphen/>
      </w:r>
      <w:r w:rsidRPr="001B13E7">
        <w:t xml:space="preserve">ningsvärd jordbruksmark </w:t>
      </w:r>
      <w:r>
        <w:t xml:space="preserve">endast </w:t>
      </w:r>
      <w:r w:rsidRPr="001B13E7">
        <w:t>tas i anspråk för bebyggelse eller anlägg</w:t>
      </w:r>
      <w:r>
        <w:softHyphen/>
      </w:r>
      <w:r w:rsidRPr="001B13E7">
        <w:t>ningar om det behövs för att tillgodose väsentliga samhälls</w:t>
      </w:r>
      <w:r>
        <w:softHyphen/>
      </w:r>
      <w:r w:rsidRPr="001B13E7">
        <w:t>intres</w:t>
      </w:r>
      <w:r>
        <w:softHyphen/>
      </w:r>
      <w:r w:rsidRPr="001B13E7">
        <w:t>sen</w:t>
      </w:r>
      <w:r>
        <w:t xml:space="preserve">. Det förutsätter att </w:t>
      </w:r>
      <w:r w:rsidRPr="001B13E7">
        <w:t>behov</w:t>
      </w:r>
      <w:r>
        <w:t>et</w:t>
      </w:r>
      <w:r w:rsidRPr="001B13E7">
        <w:t xml:space="preserve"> inte kan till</w:t>
      </w:r>
      <w:r>
        <w:softHyphen/>
      </w:r>
      <w:r w:rsidRPr="001B13E7">
        <w:t>godoses på ett från allmän syn</w:t>
      </w:r>
      <w:r>
        <w:softHyphen/>
      </w:r>
      <w:r w:rsidRPr="001B13E7">
        <w:t>punkt tillfreds</w:t>
      </w:r>
      <w:r>
        <w:softHyphen/>
      </w:r>
      <w:r w:rsidRPr="001B13E7">
        <w:t>ställande sätt genom att annan mark tas i anspråk</w:t>
      </w:r>
      <w:r>
        <w:t xml:space="preserve"> (3 kap. 4 § andra stycket miljöbalken)</w:t>
      </w:r>
      <w:r w:rsidRPr="001B13E7">
        <w:t>.</w:t>
      </w:r>
      <w:r>
        <w:t xml:space="preserve"> Kommunens uppfattning när det gäller hur bruk</w:t>
      </w:r>
      <w:r>
        <w:softHyphen/>
        <w:t>nings</w:t>
      </w:r>
      <w:r>
        <w:softHyphen/>
        <w:t>värd jordbruksmark bör beaktas vid efterföljande planering och prövning behöver således formas med hänsyn till de begränsningar som följer av miljö</w:t>
      </w:r>
      <w:r>
        <w:softHyphen/>
        <w:t xml:space="preserve">balken. </w:t>
      </w:r>
    </w:p>
    <w:p w14:paraId="3CCD146F" w14:textId="77777777" w:rsidR="00DE7975" w:rsidRDefault="00DE7975" w:rsidP="00DE7975">
      <w:pPr>
        <w:pStyle w:val="Rubrik5utannumrering"/>
      </w:pPr>
      <w:r>
        <w:t xml:space="preserve">Riksintressen ska tillgodoses och miljökvalitetsnormer följas även i fortsättningen </w:t>
      </w:r>
    </w:p>
    <w:p w14:paraId="2295BC1F" w14:textId="77777777" w:rsidR="00DE7975" w:rsidRPr="005951D0" w:rsidRDefault="00DE7975" w:rsidP="00DE7975">
      <w:pPr>
        <w:pStyle w:val="Brdtext"/>
      </w:pPr>
      <w:r>
        <w:t xml:space="preserve">Enligt gällande rätt ska av </w:t>
      </w:r>
      <w:r w:rsidRPr="00760675">
        <w:t>översiktsplanen framgå</w:t>
      </w:r>
      <w:r>
        <w:t xml:space="preserve"> </w:t>
      </w:r>
      <w:r w:rsidRPr="00760675">
        <w:t>hur kommunen avser att tillgodose de redovisade riksintressena och följa gällande miljö</w:t>
      </w:r>
      <w:r>
        <w:softHyphen/>
      </w:r>
      <w:r w:rsidRPr="00760675">
        <w:t>kvali</w:t>
      </w:r>
      <w:r>
        <w:softHyphen/>
      </w:r>
      <w:r w:rsidRPr="00760675">
        <w:t>tets</w:t>
      </w:r>
      <w:r>
        <w:softHyphen/>
      </w:r>
      <w:r w:rsidRPr="00760675">
        <w:t>normer</w:t>
      </w:r>
      <w:r>
        <w:t xml:space="preserve"> (se nuvarande 3 kap. 5 § 3 PBL). </w:t>
      </w:r>
    </w:p>
    <w:p w14:paraId="655EA3E9" w14:textId="77777777" w:rsidR="00DE7975" w:rsidRDefault="00DE7975" w:rsidP="00DE7975">
      <w:pPr>
        <w:pStyle w:val="Brdtextmedindrag"/>
      </w:pPr>
      <w:r>
        <w:t>När det gäller sådana förhållanden som utgör riks</w:t>
      </w:r>
      <w:r>
        <w:softHyphen/>
        <w:t>intres</w:t>
      </w:r>
      <w:r>
        <w:softHyphen/>
        <w:t>sen enligt 3 och 4 kap. miljöbalken anser regeringen att det inte är ändamålsenligt att kom</w:t>
      </w:r>
      <w:r>
        <w:softHyphen/>
        <w:t>munen redo</w:t>
      </w:r>
      <w:r>
        <w:softHyphen/>
        <w:t>visar sin syn på hur dessa bör beaktas. I linje med gällande rätt bör kravet i stället avse att kommunen särskilt ska ange hur riks</w:t>
      </w:r>
      <w:r>
        <w:softHyphen/>
        <w:t>intressen ska till</w:t>
      </w:r>
      <w:r>
        <w:softHyphen/>
        <w:t xml:space="preserve">godoses. </w:t>
      </w:r>
    </w:p>
    <w:p w14:paraId="7AC319C0" w14:textId="77777777" w:rsidR="00DE7975" w:rsidRDefault="00DE7975" w:rsidP="00DE7975">
      <w:pPr>
        <w:pStyle w:val="Brdtextmedindrag"/>
      </w:pPr>
      <w:r>
        <w:t>Termen tillgodose är kopplad till hushållnings</w:t>
      </w:r>
      <w:r>
        <w:softHyphen/>
        <w:t>bestämmel</w:t>
      </w:r>
      <w:r>
        <w:softHyphen/>
        <w:t>ser</w:t>
      </w:r>
      <w:r>
        <w:softHyphen/>
        <w:t>na i miljö</w:t>
      </w:r>
      <w:r>
        <w:softHyphen/>
        <w:t>balken. Dessa krav innebär bl.a. att områden som är av riksintresse för exempelvis naturvården ska skyddas mot åtgärder som påtagligt kan skada naturmiljön (3 kap. 6 § andra stycket miljöbalken). Kommunen är alltså skyldig att planera på ett sätt så att riksintressen inte påtagligt skadas. Denna skyldighet innebär att kommunen i princip inte kan ge uttryck för uppfattningen att riksintresset inte behöver beaktas vid efter</w:t>
      </w:r>
      <w:r>
        <w:softHyphen/>
        <w:t>följande pla</w:t>
      </w:r>
      <w:r>
        <w:softHyphen/>
        <w:t xml:space="preserve">nering och prövning. Riksintresset måste med andra ord alltid tillgodoses. </w:t>
      </w:r>
    </w:p>
    <w:p w14:paraId="29BFE179" w14:textId="77777777" w:rsidR="00DE7975" w:rsidRDefault="00DE7975" w:rsidP="00DE7975">
      <w:pPr>
        <w:pStyle w:val="Brdtextmedindrag"/>
      </w:pPr>
      <w:r>
        <w:t>På motsvarande sätt är utrymmet för att inte beakta miljö</w:t>
      </w:r>
      <w:r>
        <w:softHyphen/>
        <w:t>kvalitets</w:t>
      </w:r>
      <w:r>
        <w:softHyphen/>
        <w:t>norm</w:t>
      </w:r>
      <w:r>
        <w:softHyphen/>
        <w:t>erna vid efterföljande plane</w:t>
      </w:r>
      <w:r>
        <w:softHyphen/>
        <w:t>ring och pröv</w:t>
      </w:r>
      <w:r>
        <w:softHyphen/>
        <w:t>ningar nästan obefintligt – dessa ska normalt alltid följas (jfr 5 kap. 5 och 6 §§ miljö</w:t>
      </w:r>
      <w:r>
        <w:softHyphen/>
        <w:t>balken). Termen följa är även den term som an</w:t>
      </w:r>
      <w:r>
        <w:softHyphen/>
        <w:t>vänds i miljö</w:t>
      </w:r>
      <w:r>
        <w:softHyphen/>
        <w:t xml:space="preserve">balken (prop. 2009/10:184 s. 37). Mot den bakgrunden anser regeringen att termen följa även i fortsättningen bör användas i PBL. </w:t>
      </w:r>
    </w:p>
    <w:p w14:paraId="4139A936" w14:textId="77777777" w:rsidR="00DE7975" w:rsidRDefault="00DE7975" w:rsidP="00DE7975">
      <w:pPr>
        <w:pStyle w:val="Brdtextmedindrag"/>
      </w:pPr>
      <w:r>
        <w:t>Kravet på att det av översiktsplanen ska framgå hur kommunen anser att gällande miljökvalitetsnormer ska följas bör liksom i dag omfatta samtliga gällande miljökvalitetsnormer. Det innebär att kommunen även ska ange hur sådana normer ska följas som inte behöver redovisas i planen, dvs. sådana normer som enligt kommunens bedömning inte kan antas ha en</w:t>
      </w:r>
      <w:r w:rsidRPr="002C7E0A">
        <w:t xml:space="preserve"> väsentlig betydelse </w:t>
      </w:r>
      <w:r>
        <w:t>för beslut om hur mark- och vattenområden ska använ</w:t>
      </w:r>
      <w:r>
        <w:softHyphen/>
        <w:t xml:space="preserve">das och den byggda miljön ska användas, utvecklas och bevaras. </w:t>
      </w:r>
    </w:p>
    <w:p w14:paraId="5C1D56AE" w14:textId="77777777" w:rsidR="00DE7975" w:rsidRDefault="00DE7975" w:rsidP="00DE7975">
      <w:pPr>
        <w:pStyle w:val="Brdtextmedindrag"/>
      </w:pPr>
      <w:r w:rsidRPr="003C419C">
        <w:rPr>
          <w:i/>
        </w:rPr>
        <w:t>Sveriges Kommuner och Landsting</w:t>
      </w:r>
      <w:r w:rsidRPr="003C419C">
        <w:t xml:space="preserve"> framhåller att det kan vara svårt för kommunen att redovisa hur riksintressen och miljökvalitetsnormer ska tillgodoses respektive följas och att det behövs mer vägledning i dessa avseen</w:t>
      </w:r>
      <w:r w:rsidRPr="003C419C">
        <w:softHyphen/>
        <w:t>den.</w:t>
      </w:r>
      <w:r>
        <w:t xml:space="preserve"> Regeringen delar denna uppfattning. Regeringen avser att ta de initiativ som behövs för att en ändamålsenlig vägledning ska tas fram. </w:t>
      </w:r>
    </w:p>
    <w:p w14:paraId="6C9337C9" w14:textId="77777777" w:rsidR="00DE7975" w:rsidRDefault="00DE7975" w:rsidP="00DE7975">
      <w:pPr>
        <w:pStyle w:val="Rubrik5utannumrering"/>
      </w:pPr>
      <w:r>
        <w:t>Relationen mellan berörda förhållanden och avsedd markanvändning</w:t>
      </w:r>
    </w:p>
    <w:p w14:paraId="66D00D68" w14:textId="77777777" w:rsidR="00DE7975" w:rsidRDefault="00DE7975" w:rsidP="00DE7975">
      <w:pPr>
        <w:pStyle w:val="Brdtext"/>
      </w:pPr>
      <w:r>
        <w:t>Som utredningen framhåller kan grunddragen i fråga om den avsedda markanvändningen (nuvarande 3 kap. 5 § 1 PBL) i vissa fall samma</w:t>
      </w:r>
      <w:r>
        <w:softHyphen/>
        <w:t>nfalla med eller skilja sig från de förhållanden som enligt regeringen bör redo</w:t>
      </w:r>
      <w:r>
        <w:softHyphen/>
        <w:t>visas i översiktsplanen. För att förtydliga hur den avsedda mark</w:t>
      </w:r>
      <w:r>
        <w:softHyphen/>
        <w:t>använd</w:t>
      </w:r>
      <w:r>
        <w:softHyphen/>
        <w:t>ningen och de nu berörda förhållandena samverkar finns anledning att åskåd</w:t>
      </w:r>
      <w:r>
        <w:softHyphen/>
        <w:t>lig</w:t>
      </w:r>
      <w:r>
        <w:softHyphen/>
        <w:t>göra syste</w:t>
      </w:r>
      <w:r>
        <w:softHyphen/>
        <w:t>met genom två exem</w:t>
      </w:r>
      <w:r>
        <w:softHyphen/>
        <w:t>pel.</w:t>
      </w:r>
    </w:p>
    <w:p w14:paraId="569F447E" w14:textId="77777777" w:rsidR="00DE7975" w:rsidRDefault="00DE7975" w:rsidP="00DE7975">
      <w:pPr>
        <w:pStyle w:val="Brdtextmedindrag"/>
      </w:pPr>
      <w:r>
        <w:t>Om ett visst område har förklarats som national</w:t>
      </w:r>
      <w:r>
        <w:softHyphen/>
        <w:t>park för sina höga natur</w:t>
      </w:r>
      <w:r>
        <w:softHyphen/>
        <w:t>värden kan det ofta vara lämpligt att den avsedda mark</w:t>
      </w:r>
      <w:r>
        <w:softHyphen/>
        <w:t>användningen anges som grönstruktur (jfr Bover</w:t>
      </w:r>
      <w:r>
        <w:softHyphen/>
        <w:t>kets förslag till ÖP-modell) eller som natur</w:t>
      </w:r>
      <w:r>
        <w:softHyphen/>
        <w:t xml:space="preserve">vård (jfr prop. 1985/86:1 s. 529). I sådana fall kommer den avsedda </w:t>
      </w:r>
      <w:r w:rsidRPr="00B67C25">
        <w:t>mark</w:t>
      </w:r>
      <w:r>
        <w:softHyphen/>
      </w:r>
      <w:r w:rsidRPr="00B67C25">
        <w:t xml:space="preserve">användningen </w:t>
      </w:r>
      <w:r>
        <w:t xml:space="preserve">således att </w:t>
      </w:r>
      <w:r w:rsidRPr="00B67C25">
        <w:t>sammanfalla med de för</w:t>
      </w:r>
      <w:r>
        <w:softHyphen/>
      </w:r>
      <w:r w:rsidRPr="00B67C25">
        <w:t>hållan</w:t>
      </w:r>
      <w:r>
        <w:softHyphen/>
      </w:r>
      <w:r>
        <w:softHyphen/>
      </w:r>
      <w:r w:rsidRPr="00B67C25">
        <w:t>den som ska redo</w:t>
      </w:r>
      <w:r>
        <w:softHyphen/>
      </w:r>
      <w:r w:rsidRPr="00B67C25">
        <w:t>visas i planen.</w:t>
      </w:r>
    </w:p>
    <w:p w14:paraId="37137D53" w14:textId="77777777" w:rsidR="00DE7975" w:rsidRDefault="00DE7975" w:rsidP="00DE7975">
      <w:pPr>
        <w:pStyle w:val="Brdtextmedindrag"/>
      </w:pPr>
      <w:r>
        <w:t>I andra fall kan kommunen göra bedömningen att marken bör användas på något annat sätt än vad som följer av de förhållanden som ska redovisas i planen. Denna situation kan exemplifieras med ett område som innehåller en brytvärd fyndighet av bergmaterial. Området utgör med andra ord ett markområde som innehåller värde</w:t>
      </w:r>
      <w:r>
        <w:softHyphen/>
        <w:t>fulla ämnen och som därmed så långt möjligt ska skyddas mot åtgärder som kan påtagligt försvåra utvinningen av dessa (jfr 3 kap. 7 § första stycket miljöbalken). Samtidigt kan detta område vara den enda platsen där kommunens huvudort kan expan</w:t>
      </w:r>
      <w:r>
        <w:softHyphen/>
        <w:t>dera. Vid den av</w:t>
      </w:r>
      <w:r>
        <w:softHyphen/>
        <w:t>vägning som då behöver ske mellan de två olika intressena kan kommunen komma till slutsatsen att täktintresset bör stå tillbaka till för</w:t>
      </w:r>
      <w:r>
        <w:softHyphen/>
        <w:t>mån för tätorts</w:t>
      </w:r>
      <w:r>
        <w:softHyphen/>
        <w:t>utveck</w:t>
      </w:r>
      <w:r>
        <w:softHyphen/>
        <w:t>lingen. På markanvändnings</w:t>
      </w:r>
      <w:r>
        <w:softHyphen/>
        <w:t>kartan kommer kom</w:t>
      </w:r>
      <w:r>
        <w:softHyphen/>
        <w:t>munen ange bostä</w:t>
      </w:r>
      <w:r>
        <w:softHyphen/>
        <w:t>der, samtidigt som bergförekomsten på hänsynskartan markeras som en rå</w:t>
      </w:r>
      <w:r>
        <w:softHyphen/>
        <w:t>varu</w:t>
      </w:r>
      <w:r>
        <w:softHyphen/>
        <w:t>tillgång som enligt kommunens uppfatt</w:t>
      </w:r>
      <w:r>
        <w:softHyphen/>
        <w:t>ning inte bör utvinnas.</w:t>
      </w:r>
    </w:p>
    <w:p w14:paraId="01BBB40B" w14:textId="77777777" w:rsidR="00DE7975" w:rsidRDefault="00DE7975" w:rsidP="00DE7975">
      <w:pPr>
        <w:pStyle w:val="Brdtextmedindrag"/>
      </w:pPr>
      <w:r>
        <w:t>Det sistnämnda exemplet visar att det inte alltid är nödvändigt att låta för</w:t>
      </w:r>
      <w:r>
        <w:softHyphen/>
        <w:t xml:space="preserve">hållandena på platsen vara avgörande för vilken markanvändning som väljs. Den önskade markanvändningen kan lika gärna avgöra kommunens syn på hur ett visst förhållande bör beaktas vid efterföljande planering och prövning. </w:t>
      </w:r>
    </w:p>
    <w:p w14:paraId="18F6CA23" w14:textId="77777777" w:rsidR="00DE7975" w:rsidRDefault="00DE7975" w:rsidP="00DE7975">
      <w:pPr>
        <w:pStyle w:val="Rubrik5utannumrering"/>
      </w:pPr>
      <w:r>
        <w:t xml:space="preserve">Betydelsen av att ett visst förhållande inte pekas ut </w:t>
      </w:r>
    </w:p>
    <w:p w14:paraId="4EB566C6" w14:textId="77777777" w:rsidR="00DE7975" w:rsidRDefault="00DE7975" w:rsidP="00DE7975">
      <w:pPr>
        <w:pStyle w:val="Brdtext"/>
      </w:pPr>
      <w:r>
        <w:t xml:space="preserve">Effekten av att ett visst förhållande </w:t>
      </w:r>
      <w:r w:rsidRPr="000B2289">
        <w:t>inte</w:t>
      </w:r>
      <w:r w:rsidRPr="002E5541">
        <w:rPr>
          <w:i/>
        </w:rPr>
        <w:t xml:space="preserve"> </w:t>
      </w:r>
      <w:r>
        <w:t>pekas ut i översiktsplanen behöver be</w:t>
      </w:r>
      <w:r>
        <w:softHyphen/>
        <w:t>dömas utifrån omständig</w:t>
      </w:r>
      <w:r>
        <w:softHyphen/>
        <w:t>heter</w:t>
      </w:r>
      <w:r>
        <w:softHyphen/>
        <w:t>na i det enskilda fallet. Många gånger bör detta utgöra ett avsikt</w:t>
      </w:r>
      <w:r>
        <w:softHyphen/>
        <w:t>ligt ställningstagande från kommunens sida, i vart fall om förhållandet framgår av de underlag som översiktsplanen bygger på. I andra fall kan kommunen ha gjort en felaktig bedömning av vilken betydelse ett visst förhållande bör tillmätas. Att kommunen inte känner till att det finns markföroreningar inom ett visst område eller att området kan vara känsligt för skred påverkar exempelvis inte behovet av att beakta sådana förhållanden vid efterföljande planering och prövning. Det kan även finnas sekretesskäl som gör att vissa för</w:t>
      </w:r>
      <w:r>
        <w:softHyphen/>
        <w:t>hållanden inte kan redovisas i översiktsplanen. Det kan exempelvis handla om behovet av att skydda totalförsvarets intressen eller intresset av att hemlighålla före</w:t>
      </w:r>
      <w:r>
        <w:softHyphen/>
        <w:t>komsten av s.k. rödlistade arter, i syfte att skydda arten från påverkan. Även sådana frågor behöver naturligtvis beaktas vid efterföljande plane</w:t>
      </w:r>
      <w:r>
        <w:softHyphen/>
        <w:t>ring och pröv</w:t>
      </w:r>
      <w:r>
        <w:softHyphen/>
        <w:t xml:space="preserve">ning. </w:t>
      </w:r>
    </w:p>
    <w:p w14:paraId="2034A468" w14:textId="77777777" w:rsidR="00DE7975" w:rsidRPr="0045438E" w:rsidRDefault="00DE7975" w:rsidP="00DE7975">
      <w:pPr>
        <w:pStyle w:val="Brdtextmedindrag"/>
      </w:pPr>
      <w:r>
        <w:t>Skyldigheten att förhålla sig till de allmänna intressena i 2 kap. PBL</w:t>
      </w:r>
      <w:r w:rsidRPr="008671E7">
        <w:t xml:space="preserve"> </w:t>
      </w:r>
      <w:r>
        <w:t>gäller även om kommunen har bedömt att ett förhållande är av sådant slag att det inte behöver redovisas i översikts</w:t>
      </w:r>
      <w:r>
        <w:softHyphen/>
        <w:t xml:space="preserve">planen. Däremot kan kommunens bedömning påverka vilken vikt ett visst förhållande bör tillmätas vid en efterföljande prövning.   </w:t>
      </w:r>
    </w:p>
    <w:p w14:paraId="1E93E188" w14:textId="77777777" w:rsidR="00DE7975" w:rsidRDefault="00DE7975" w:rsidP="00DE7975">
      <w:pPr>
        <w:pStyle w:val="Rubrik5utannumrering"/>
      </w:pPr>
      <w:r>
        <w:t>De förhållanden som ska redovisas behöver inte preciseras i lagtexten</w:t>
      </w:r>
    </w:p>
    <w:p w14:paraId="2A3FD747" w14:textId="77777777" w:rsidR="00DE7975" w:rsidRDefault="00DE7975" w:rsidP="00DE7975">
      <w:pPr>
        <w:pStyle w:val="Brdtext"/>
      </w:pPr>
      <w:r>
        <w:t>Utredningen har föreslagit att det ska framgå av lagtexten att redovis</w:t>
      </w:r>
      <w:r>
        <w:softHyphen/>
        <w:t>ningen i fråga om förhållanden av väsentlig betydelse ska omfatta natur- och kulturmiljövärden, areella näringar, råvaru</w:t>
      </w:r>
      <w:r>
        <w:softHyphen/>
        <w:t>tillgångar och samhälls</w:t>
      </w:r>
      <w:r>
        <w:softHyphen/>
        <w:t>viktiga funktioner respektive miljö, hälsa och säker</w:t>
      </w:r>
      <w:r>
        <w:softHyphen/>
        <w:t>het. Remissutfallet visar emellertid att det är oklart vilken funktion en sådan precisering fyller. Regeringen konstaterar att dessa preciseringar i sig är giltiga men att det inte är nödvändigt att ange olika kategorier av förhållanden direkt i lag</w:t>
      </w:r>
      <w:r>
        <w:softHyphen/>
        <w:t>texten. Vidare anser regeringen att preciseringen passar bättre i förarbeten och vägled</w:t>
      </w:r>
      <w:r>
        <w:softHyphen/>
        <w:t>ning. Regeringen anser samtidigt att de för</w:t>
      </w:r>
      <w:r>
        <w:softHyphen/>
        <w:t>hållan</w:t>
      </w:r>
      <w:r>
        <w:softHyphen/>
        <w:t>den som utred</w:t>
      </w:r>
      <w:r>
        <w:softHyphen/>
        <w:t>ningen framhåller normalt får anses vara relevanta för kom</w:t>
      </w:r>
      <w:r>
        <w:softHyphen/>
        <w:t>mu</w:t>
      </w:r>
      <w:r>
        <w:softHyphen/>
        <w:t xml:space="preserve">nen att beakta i översiktsplaneringen (se SOU 2018:46 del 1 s. 216–218). </w:t>
      </w:r>
    </w:p>
    <w:p w14:paraId="6E329376" w14:textId="77777777" w:rsidR="00DE7975" w:rsidRDefault="00DE7975" w:rsidP="00DE7975">
      <w:pPr>
        <w:pStyle w:val="Brdtextmedindrag"/>
      </w:pPr>
      <w:r w:rsidRPr="004B14A7">
        <w:rPr>
          <w:i/>
        </w:rPr>
        <w:t>Naturvårdsverket</w:t>
      </w:r>
      <w:r w:rsidRPr="00F55E3C">
        <w:t xml:space="preserve"> </w:t>
      </w:r>
      <w:r>
        <w:t>anser att det även bör</w:t>
      </w:r>
      <w:r w:rsidRPr="00F55E3C">
        <w:t xml:space="preserve"> finnas en hänvisning till de all</w:t>
      </w:r>
      <w:r>
        <w:softHyphen/>
      </w:r>
      <w:r w:rsidRPr="00F55E3C">
        <w:t>männa intressena i 3</w:t>
      </w:r>
      <w:r>
        <w:t> </w:t>
      </w:r>
      <w:r w:rsidRPr="00F55E3C">
        <w:t>kap. miljöbalken i 3</w:t>
      </w:r>
      <w:r>
        <w:t> </w:t>
      </w:r>
      <w:r w:rsidRPr="00F55E3C">
        <w:t>kap. 4</w:t>
      </w:r>
      <w:r>
        <w:t> </w:t>
      </w:r>
      <w:r w:rsidRPr="00F55E3C">
        <w:t xml:space="preserve">§ </w:t>
      </w:r>
      <w:r>
        <w:t>PBL</w:t>
      </w:r>
      <w:r w:rsidRPr="00F55E3C">
        <w:t xml:space="preserve"> för att tydlig</w:t>
      </w:r>
      <w:r>
        <w:softHyphen/>
      </w:r>
      <w:r w:rsidRPr="00F55E3C">
        <w:t xml:space="preserve">göra att </w:t>
      </w:r>
      <w:r>
        <w:t>bestämmelserna</w:t>
      </w:r>
      <w:r w:rsidRPr="00F55E3C">
        <w:t xml:space="preserve"> inte endast handlar om riksintressen utan också be</w:t>
      </w:r>
      <w:r>
        <w:softHyphen/>
      </w:r>
      <w:r w:rsidRPr="00F55E3C">
        <w:t>hand</w:t>
      </w:r>
      <w:r>
        <w:softHyphen/>
      </w:r>
      <w:r w:rsidRPr="00F55E3C">
        <w:t>lar allmänna intressen som ska beaktas i den översiktliga planeringen.</w:t>
      </w:r>
      <w:r>
        <w:t xml:space="preserve"> Regeringen konstaterar dock att det redan i dag framgår av 2 kap. 2 § PBL att b</w:t>
      </w:r>
      <w:r w:rsidRPr="00AE18C8">
        <w:t>estämmelserna om hushållning med mark- och vattenområden i 3</w:t>
      </w:r>
      <w:r>
        <w:t> </w:t>
      </w:r>
      <w:r w:rsidRPr="00AE18C8">
        <w:t>kap. och 4</w:t>
      </w:r>
      <w:r>
        <w:t> </w:t>
      </w:r>
      <w:r w:rsidRPr="00AE18C8">
        <w:t>kap. 1</w:t>
      </w:r>
      <w:r>
        <w:t>–</w:t>
      </w:r>
      <w:r w:rsidRPr="00AE18C8">
        <w:t>8 §§ miljöbalken ska tillämpas</w:t>
      </w:r>
      <w:r>
        <w:t xml:space="preserve"> vid planläggning. Regeringen anser därmed att det inte finns behov av någon ytterligare hänvisning för att klargöra sam</w:t>
      </w:r>
      <w:r>
        <w:softHyphen/>
        <w:t xml:space="preserve">bandet till de allmänna intressena i 3 kap. miljöbalken. </w:t>
      </w:r>
    </w:p>
    <w:p w14:paraId="254FF973" w14:textId="77777777" w:rsidR="00DE7975" w:rsidRDefault="00DE7975" w:rsidP="00DE7975">
      <w:pPr>
        <w:pStyle w:val="Rubrik5utannumrering"/>
      </w:pPr>
      <w:r>
        <w:t>Lagtext</w:t>
      </w:r>
    </w:p>
    <w:p w14:paraId="082173B1" w14:textId="77777777" w:rsidR="00DE7975" w:rsidRDefault="00DE7975" w:rsidP="00DE7975">
      <w:pPr>
        <w:pStyle w:val="Brdtext"/>
      </w:pPr>
      <w:r>
        <w:t xml:space="preserve">Bestämmelserna finns i 3 kap. 4 § PBL. </w:t>
      </w:r>
    </w:p>
    <w:p w14:paraId="066008A6" w14:textId="77777777" w:rsidR="00DE7975" w:rsidRDefault="00DE7975" w:rsidP="00DE7975">
      <w:pPr>
        <w:pStyle w:val="Rubrik2"/>
      </w:pPr>
      <w:bookmarkStart w:id="85" w:name="_Toc19000328"/>
      <w:bookmarkStart w:id="86" w:name="_Toc23845177"/>
      <w:r>
        <w:t>Verksamheter som angår flera kommuner eller är av regional betydelse</w:t>
      </w:r>
      <w:bookmarkEnd w:id="85"/>
      <w:bookmarkEnd w:id="86"/>
    </w:p>
    <w:p w14:paraId="2D387663" w14:textId="77777777" w:rsidR="00DE7975" w:rsidRDefault="00DE7975" w:rsidP="00DE7975">
      <w:pPr>
        <w:pStyle w:val="Brdtextram"/>
      </w:pPr>
      <w:r w:rsidRPr="00420062">
        <w:rPr>
          <w:b/>
        </w:rPr>
        <w:t>Regeringens förslag:</w:t>
      </w:r>
      <w:r>
        <w:t xml:space="preserve"> Av översiktsplanen ska framgå områden eller verksamheter som angår två eller flera kommuner eller är av regional betydelse.</w:t>
      </w:r>
    </w:p>
    <w:p w14:paraId="6A2282A3" w14:textId="77777777" w:rsidR="00DE7975" w:rsidRPr="00A76360" w:rsidRDefault="00DE7975" w:rsidP="00DE7975">
      <w:pPr>
        <w:pStyle w:val="Brdtextmedindrag"/>
        <w:rPr>
          <w:sz w:val="8"/>
          <w:szCs w:val="8"/>
        </w:rPr>
      </w:pPr>
    </w:p>
    <w:p w14:paraId="48FA9CC7" w14:textId="77777777" w:rsidR="00DE7975" w:rsidRDefault="00DE7975" w:rsidP="00DE7975">
      <w:pPr>
        <w:pStyle w:val="Brdtextmedindrag"/>
      </w:pPr>
      <w:r w:rsidRPr="0006285B">
        <w:rPr>
          <w:b/>
        </w:rPr>
        <w:t>Utredningens förslag:</w:t>
      </w:r>
      <w:r>
        <w:t xml:space="preserve"> Överensstämmer med regeringens. </w:t>
      </w:r>
    </w:p>
    <w:p w14:paraId="515D57E8" w14:textId="77777777" w:rsidR="00DE7975" w:rsidRDefault="00DE7975" w:rsidP="00DE7975">
      <w:pPr>
        <w:pStyle w:val="Brdtextmedindrag"/>
      </w:pPr>
      <w:r w:rsidRPr="00CD7164">
        <w:rPr>
          <w:b/>
        </w:rPr>
        <w:t xml:space="preserve">Remissinstanserna: </w:t>
      </w:r>
      <w:r w:rsidRPr="00CD7164">
        <w:t xml:space="preserve">Är i huvudsak </w:t>
      </w:r>
      <w:r>
        <w:t xml:space="preserve">positiva eller har inga invändningar mot förslaget. </w:t>
      </w:r>
      <w:r w:rsidRPr="00CC2201">
        <w:rPr>
          <w:i/>
        </w:rPr>
        <w:t>Länsstyrelsen i Jönköpings län</w:t>
      </w:r>
      <w:r w:rsidRPr="00CC2201">
        <w:t xml:space="preserve"> </w:t>
      </w:r>
      <w:r>
        <w:t>anser att</w:t>
      </w:r>
      <w:r w:rsidRPr="00CC2201">
        <w:t xml:space="preserve"> förslaget kan leda till en mer aktiv och konkret dialog mellan kommunerna och de regionala aktör</w:t>
      </w:r>
      <w:r>
        <w:softHyphen/>
      </w:r>
      <w:r w:rsidRPr="00CC2201">
        <w:t>erna.</w:t>
      </w:r>
      <w:r>
        <w:t xml:space="preserve"> </w:t>
      </w:r>
      <w:r w:rsidRPr="009D0882">
        <w:rPr>
          <w:i/>
        </w:rPr>
        <w:t xml:space="preserve">Länsstyrelsen i </w:t>
      </w:r>
      <w:r>
        <w:rPr>
          <w:i/>
        </w:rPr>
        <w:t>Stockholms län</w:t>
      </w:r>
      <w:r w:rsidRPr="009D0882">
        <w:rPr>
          <w:i/>
        </w:rPr>
        <w:t xml:space="preserve"> </w:t>
      </w:r>
      <w:r w:rsidRPr="009D0882">
        <w:t>uppmärksamma</w:t>
      </w:r>
      <w:r>
        <w:t>r</w:t>
      </w:r>
      <w:r w:rsidRPr="009D0882">
        <w:t xml:space="preserve"> behovet </w:t>
      </w:r>
      <w:r>
        <w:t xml:space="preserve">av </w:t>
      </w:r>
      <w:r w:rsidRPr="009D0882">
        <w:t>sam</w:t>
      </w:r>
      <w:r>
        <w:softHyphen/>
      </w:r>
      <w:r w:rsidRPr="009D0882">
        <w:t xml:space="preserve">verkan mellan kommunerna när det gäller dricksvatten, </w:t>
      </w:r>
      <w:r>
        <w:t>vatten och avlopp</w:t>
      </w:r>
      <w:r w:rsidRPr="009D0882">
        <w:t>, avfallshantering</w:t>
      </w:r>
      <w:r>
        <w:t>,</w:t>
      </w:r>
      <w:r w:rsidRPr="009D0882">
        <w:t xml:space="preserve"> m</w:t>
      </w:r>
      <w:r>
        <w:t xml:space="preserve">.m. </w:t>
      </w:r>
      <w:r w:rsidRPr="00CC2201">
        <w:rPr>
          <w:i/>
        </w:rPr>
        <w:t>Skåne</w:t>
      </w:r>
      <w:r w:rsidRPr="00CC2201">
        <w:t xml:space="preserve"> </w:t>
      </w:r>
      <w:r w:rsidRPr="00CD12E9">
        <w:rPr>
          <w:i/>
        </w:rPr>
        <w:t>läns landsting</w:t>
      </w:r>
      <w:r>
        <w:t xml:space="preserve"> </w:t>
      </w:r>
      <w:r w:rsidRPr="00CC2201">
        <w:t>anser att förslaget kan stärka sam</w:t>
      </w:r>
      <w:r>
        <w:softHyphen/>
      </w:r>
      <w:r w:rsidRPr="00CC2201">
        <w:t>banden mellan bostadsförsörjning och planering av kollektiv</w:t>
      </w:r>
      <w:r>
        <w:softHyphen/>
      </w:r>
      <w:r w:rsidRPr="00CC2201">
        <w:t>trafik och infrastruktur.</w:t>
      </w:r>
      <w:r>
        <w:t xml:space="preserve"> </w:t>
      </w:r>
      <w:r w:rsidRPr="00CD7164">
        <w:rPr>
          <w:i/>
        </w:rPr>
        <w:t>Stockholms läns landsting</w:t>
      </w:r>
      <w:r w:rsidRPr="00CD7164">
        <w:t xml:space="preserve"> delar </w:t>
      </w:r>
      <w:r>
        <w:t>uppfattningen</w:t>
      </w:r>
      <w:r w:rsidRPr="00CD7164">
        <w:t xml:space="preserve"> att mellan</w:t>
      </w:r>
      <w:r>
        <w:softHyphen/>
      </w:r>
      <w:r w:rsidRPr="00CD7164">
        <w:t>kommunala frågor bör identifieras och klaras ut inom översikts- och regionplane</w:t>
      </w:r>
      <w:r>
        <w:softHyphen/>
      </w:r>
      <w:r w:rsidRPr="00CD7164">
        <w:t>ringen, och inte i efterföljande planering och prövning.</w:t>
      </w:r>
      <w:r>
        <w:t xml:space="preserve"> </w:t>
      </w:r>
      <w:r w:rsidRPr="00CC2201">
        <w:rPr>
          <w:i/>
        </w:rPr>
        <w:t>Affärs</w:t>
      </w:r>
      <w:r>
        <w:rPr>
          <w:i/>
        </w:rPr>
        <w:softHyphen/>
        <w:t>verket</w:t>
      </w:r>
      <w:r w:rsidRPr="00CC2201">
        <w:rPr>
          <w:i/>
        </w:rPr>
        <w:t xml:space="preserve"> </w:t>
      </w:r>
      <w:r w:rsidRPr="00CC2201">
        <w:rPr>
          <w:i/>
          <w:noProof/>
        </w:rPr>
        <w:t>Svenska</w:t>
      </w:r>
      <w:r w:rsidRPr="00CC2201">
        <w:rPr>
          <w:i/>
        </w:rPr>
        <w:t xml:space="preserve"> kraftnät</w:t>
      </w:r>
      <w:r w:rsidRPr="00CC2201">
        <w:t xml:space="preserve"> välkomnar förslag</w:t>
      </w:r>
      <w:r>
        <w:t>et</w:t>
      </w:r>
      <w:r w:rsidRPr="00CC2201">
        <w:t xml:space="preserve"> </w:t>
      </w:r>
      <w:r>
        <w:t xml:space="preserve">och framhåller att </w:t>
      </w:r>
      <w:r w:rsidRPr="00354701">
        <w:t>stamnätets roll i elsystemet behöver beaktas i planeringen även i kommuner som inte har några stamnätsanläggningar i</w:t>
      </w:r>
      <w:r>
        <w:t xml:space="preserve"> </w:t>
      </w:r>
      <w:r w:rsidRPr="00354701">
        <w:t>dag</w:t>
      </w:r>
      <w:r>
        <w:t xml:space="preserve">. </w:t>
      </w:r>
      <w:r w:rsidRPr="00CC2201">
        <w:rPr>
          <w:i/>
        </w:rPr>
        <w:t>Havs- och vattenmyndigheten</w:t>
      </w:r>
      <w:r w:rsidRPr="00CC2201">
        <w:t xml:space="preserve"> </w:t>
      </w:r>
      <w:r>
        <w:t>fram</w:t>
      </w:r>
      <w:r>
        <w:softHyphen/>
        <w:t>håller</w:t>
      </w:r>
      <w:r w:rsidRPr="00CC2201">
        <w:t xml:space="preserve"> att vatten- och havsförvalt</w:t>
      </w:r>
      <w:r>
        <w:softHyphen/>
      </w:r>
      <w:r w:rsidRPr="00CC2201">
        <w:t>ning</w:t>
      </w:r>
      <w:r>
        <w:t>en</w:t>
      </w:r>
      <w:r w:rsidRPr="00CC2201">
        <w:t xml:space="preserve"> från källa till hav sker på en geo</w:t>
      </w:r>
      <w:r>
        <w:softHyphen/>
      </w:r>
      <w:r w:rsidRPr="00CC2201">
        <w:t>grafisk skala som oftast inte sammanfaller med befintliga administra</w:t>
      </w:r>
      <w:r>
        <w:softHyphen/>
      </w:r>
      <w:r w:rsidRPr="00CC2201">
        <w:t>tiva gränser, vilket understryker vikten av gränsöverskridande planerings</w:t>
      </w:r>
      <w:r>
        <w:softHyphen/>
      </w:r>
      <w:r w:rsidRPr="00CC2201">
        <w:t>sam</w:t>
      </w:r>
      <w:r>
        <w:softHyphen/>
      </w:r>
      <w:r w:rsidRPr="00CC2201">
        <w:t>arbete.</w:t>
      </w:r>
      <w:r>
        <w:t xml:space="preserve"> </w:t>
      </w:r>
      <w:r w:rsidRPr="00CC2201">
        <w:rPr>
          <w:i/>
        </w:rPr>
        <w:t>Delegationen mot segre</w:t>
      </w:r>
      <w:r>
        <w:rPr>
          <w:i/>
        </w:rPr>
        <w:softHyphen/>
      </w:r>
      <w:r w:rsidRPr="00CC2201">
        <w:rPr>
          <w:i/>
        </w:rPr>
        <w:t>gation</w:t>
      </w:r>
      <w:r w:rsidRPr="00CC2201">
        <w:t xml:space="preserve"> uppmärksamma</w:t>
      </w:r>
      <w:r>
        <w:t>r</w:t>
      </w:r>
      <w:r w:rsidRPr="00CC2201">
        <w:t xml:space="preserve"> att boende</w:t>
      </w:r>
      <w:r>
        <w:softHyphen/>
      </w:r>
      <w:r w:rsidRPr="00CC2201">
        <w:t>segre</w:t>
      </w:r>
      <w:r>
        <w:softHyphen/>
      </w:r>
      <w:r w:rsidRPr="00CC2201">
        <w:t xml:space="preserve">gationen i hög utsträckning är </w:t>
      </w:r>
      <w:r>
        <w:t xml:space="preserve">en </w:t>
      </w:r>
      <w:r w:rsidRPr="00CC2201">
        <w:t>mellankommunal och regional fråga.</w:t>
      </w:r>
      <w:r>
        <w:t xml:space="preserve"> </w:t>
      </w:r>
      <w:r w:rsidRPr="00CC2201">
        <w:rPr>
          <w:i/>
        </w:rPr>
        <w:t>Göteborgsregionen</w:t>
      </w:r>
      <w:r>
        <w:rPr>
          <w:i/>
        </w:rPr>
        <w:t>s kommu</w:t>
      </w:r>
      <w:r>
        <w:rPr>
          <w:i/>
        </w:rPr>
        <w:softHyphen/>
        <w:t>nal</w:t>
      </w:r>
      <w:r>
        <w:rPr>
          <w:i/>
        </w:rPr>
        <w:softHyphen/>
        <w:t>förbund</w:t>
      </w:r>
      <w:r w:rsidRPr="00CC2201">
        <w:t xml:space="preserve"> </w:t>
      </w:r>
      <w:r>
        <w:t>framhåller att översikts</w:t>
      </w:r>
      <w:r>
        <w:softHyphen/>
        <w:t xml:space="preserve">planen bör </w:t>
      </w:r>
      <w:r w:rsidRPr="00CC2201">
        <w:t xml:space="preserve">ta hänsyn till </w:t>
      </w:r>
      <w:r>
        <w:t xml:space="preserve">de </w:t>
      </w:r>
      <w:r w:rsidRPr="00CC2201">
        <w:t>krav som funktionella regionala nivåer ställer snarare än administrativa indelningar. Kommunen bör</w:t>
      </w:r>
      <w:r>
        <w:t>, enligt kommunal</w:t>
      </w:r>
      <w:r>
        <w:softHyphen/>
        <w:t xml:space="preserve">förbundet, </w:t>
      </w:r>
      <w:r w:rsidRPr="00CC2201">
        <w:t>i översiktsplanen tydliggöra sin roll i de olika funktionella reg</w:t>
      </w:r>
      <w:r>
        <w:softHyphen/>
      </w:r>
      <w:r w:rsidRPr="00CC2201">
        <w:t>ioner de ingår i</w:t>
      </w:r>
      <w:r>
        <w:t>, exempelvis</w:t>
      </w:r>
      <w:r w:rsidRPr="00CC2201">
        <w:t xml:space="preserve"> lokal arbets</w:t>
      </w:r>
      <w:r>
        <w:softHyphen/>
      </w:r>
      <w:r w:rsidRPr="00CC2201">
        <w:t>marknad</w:t>
      </w:r>
      <w:r>
        <w:t xml:space="preserve">s- och </w:t>
      </w:r>
      <w:r w:rsidRPr="00CC2201">
        <w:t>bostads</w:t>
      </w:r>
      <w:r>
        <w:softHyphen/>
      </w:r>
      <w:r w:rsidRPr="00CC2201">
        <w:t>marknads</w:t>
      </w:r>
      <w:r>
        <w:softHyphen/>
      </w:r>
      <w:r w:rsidRPr="00CC2201">
        <w:t xml:space="preserve">region. </w:t>
      </w:r>
    </w:p>
    <w:p w14:paraId="0502426A" w14:textId="77777777" w:rsidR="00DE7975" w:rsidRDefault="00DE7975" w:rsidP="00DE7975">
      <w:pPr>
        <w:pStyle w:val="Brdtextmedindrag"/>
      </w:pPr>
      <w:r w:rsidRPr="00CC2201">
        <w:rPr>
          <w:i/>
        </w:rPr>
        <w:t>Stockholms kommun</w:t>
      </w:r>
      <w:r>
        <w:t xml:space="preserve"> anser att det är </w:t>
      </w:r>
      <w:r w:rsidRPr="00CC2201">
        <w:t>viktigt att krav</w:t>
      </w:r>
      <w:r>
        <w:t>en</w:t>
      </w:r>
      <w:r w:rsidRPr="00CC2201">
        <w:t xml:space="preserve"> </w:t>
      </w:r>
      <w:r>
        <w:t>i praktiken hålls</w:t>
      </w:r>
      <w:r w:rsidRPr="00CC2201">
        <w:t xml:space="preserve"> på en rimlig nivå, </w:t>
      </w:r>
      <w:r>
        <w:t>eftersom</w:t>
      </w:r>
      <w:r w:rsidRPr="00CC2201">
        <w:t xml:space="preserve"> stora delar av </w:t>
      </w:r>
      <w:r>
        <w:t>kommu</w:t>
      </w:r>
      <w:r>
        <w:softHyphen/>
        <w:t>nens</w:t>
      </w:r>
      <w:r w:rsidRPr="00CC2201">
        <w:t xml:space="preserve"> planering kan sägas ha regional betydelse. </w:t>
      </w:r>
      <w:r w:rsidRPr="00CC2201">
        <w:rPr>
          <w:i/>
        </w:rPr>
        <w:t>Malung-Sälens kommun</w:t>
      </w:r>
      <w:r w:rsidRPr="00CC2201">
        <w:t xml:space="preserve"> konstaterar att betänkandet inte innehåller </w:t>
      </w:r>
      <w:r>
        <w:t>något</w:t>
      </w:r>
      <w:r w:rsidRPr="00CC2201">
        <w:t xml:space="preserve"> om förhållandet till översiktsplanering i angränsande länder</w:t>
      </w:r>
      <w:r w:rsidRPr="00F03A10">
        <w:t>.</w:t>
      </w:r>
    </w:p>
    <w:p w14:paraId="42BA9BE6" w14:textId="77777777" w:rsidR="00DE7975" w:rsidRDefault="00DE7975" w:rsidP="00DE7975">
      <w:pPr>
        <w:pStyle w:val="Brdtextmedindrag"/>
      </w:pPr>
      <w:r w:rsidRPr="00903C93">
        <w:rPr>
          <w:b/>
        </w:rPr>
        <w:t xml:space="preserve">Skälen för regeringens förslag: </w:t>
      </w:r>
      <w:r>
        <w:t>Enligt gällande rätt ska planläggning främja vissa intressen med hänsyn till bl.a. mellankommunala och region</w:t>
      </w:r>
      <w:r>
        <w:softHyphen/>
        <w:t>ala förhållanden. Det handlar om att främja bl.a. en ändamålsenlig struktur och en estetiskt tilltalande utform</w:t>
      </w:r>
      <w:r>
        <w:softHyphen/>
        <w:t>ning av bebyggelse, grönområden och kommunikationsleder, en lång</w:t>
      </w:r>
      <w:r>
        <w:softHyphen/>
        <w:t>sikt</w:t>
      </w:r>
      <w:r>
        <w:softHyphen/>
        <w:t>igt god hushållning och goda miljöför</w:t>
      </w:r>
      <w:r>
        <w:softHyphen/>
        <w:t>hållanden i övrigt (2 kap. 3 § PBL).</w:t>
      </w:r>
    </w:p>
    <w:p w14:paraId="0BFB93A9" w14:textId="77777777" w:rsidR="00DE7975" w:rsidRDefault="00DE7975" w:rsidP="00DE7975">
      <w:pPr>
        <w:pStyle w:val="Brdtextmedindrag"/>
      </w:pPr>
      <w:r>
        <w:t xml:space="preserve">Länsstyrelsen har tillsyn över beslut </w:t>
      </w:r>
      <w:r w:rsidRPr="00B818E7">
        <w:t>att anta, ändra eller upphäva en detaljplan eller områdesbestämmelser</w:t>
      </w:r>
      <w:r>
        <w:t xml:space="preserve"> och ska bl.a. upphäva kommunens beslut, om beslutet kan antas innebära att regleringen av sådana frågor om användningen av mark- och vattenområden som angår flera kommuner inte samordnas på ett lämpligt sätt (11 kap. 10 och 11 §§ PBL). Denna </w:t>
      </w:r>
      <w:r w:rsidRPr="00903C93">
        <w:rPr>
          <w:spacing w:val="-2"/>
        </w:rPr>
        <w:t>ingripandegrund brukar benämnas mellankommunal samordning. Till</w:t>
      </w:r>
      <w:r w:rsidRPr="00903C93">
        <w:rPr>
          <w:spacing w:val="-2"/>
        </w:rPr>
        <w:softHyphen/>
        <w:t>synen</w:t>
      </w:r>
      <w:r>
        <w:t xml:space="preserve"> motiveras bl.a. av länsstyrelsens möjlighet till regional överblick och helhetssyn när det gäller viktiga frågor (prop. 2009/10:170 del 1 s. 182). Av för</w:t>
      </w:r>
      <w:r>
        <w:softHyphen/>
        <w:t xml:space="preserve">arbetena till ÄPBL framgår att en prövning på denna grund normalt torde komma att aktualiseras av länsstyrelsen endast i de fall där de inblandade kommunerna på något sätt är oense (prop. 1985/86:1 s. 801). </w:t>
      </w:r>
    </w:p>
    <w:p w14:paraId="4D5C6A59" w14:textId="69952A62" w:rsidR="00DE7975" w:rsidRDefault="00DE7975" w:rsidP="00DE7975">
      <w:pPr>
        <w:pStyle w:val="Brdtextmedindrag"/>
      </w:pPr>
      <w:r>
        <w:t xml:space="preserve">Bortsett från de övergripande kraven på redovisning, däribland kraven på att redovisa grunddragen i </w:t>
      </w:r>
      <w:r w:rsidR="00676265">
        <w:t xml:space="preserve">fråga om </w:t>
      </w:r>
      <w:r>
        <w:t>den avsedda användningen av mark och vatten, finns i dag inget krav på innehåll i översiktsplanen som främjar dialogen mellan staten och kommunen om vilka förhållanden som kan föranleda en överprövning från länsstyrelsens sida när det gäller mellan</w:t>
      </w:r>
      <w:r>
        <w:softHyphen/>
        <w:t>kommunal samordning. Regeringen anser, i likhet med utredningen, att kommunen i översiktsplanen bör redovisa sådana områ</w:t>
      </w:r>
      <w:r>
        <w:softHyphen/>
        <w:t>den och verksam</w:t>
      </w:r>
      <w:r>
        <w:softHyphen/>
        <w:t>heter som angår flera kommuner eller är av regional betydelse. Avsikten med redovisningen är att staten och kommunen gemensamt under över</w:t>
      </w:r>
      <w:r>
        <w:softHyphen/>
        <w:t xml:space="preserve">siktsplaneprocessen ska kunna identifiera vilka områden och verksamheter som har en sådan betydelse. </w:t>
      </w:r>
    </w:p>
    <w:p w14:paraId="6D68BBC2" w14:textId="77777777" w:rsidR="00DE7975" w:rsidRDefault="00DE7975" w:rsidP="00DE7975">
      <w:pPr>
        <w:pStyle w:val="Brdtextmedindrag"/>
      </w:pPr>
      <w:r>
        <w:t>Vägledning om vilka områden och anläggningar som bör redovisas finns i äldre förarbeten. Som exempel nämns lokaliseringen av flygplatser, sträck</w:t>
      </w:r>
      <w:r>
        <w:softHyphen/>
        <w:t>ningen av vägar, banor och ledningar, läget för större täkter, anlägg</w:t>
      </w:r>
      <w:r>
        <w:softHyphen/>
        <w:t>ningar för sophantering, större serviceanläggningar, småbåts</w:t>
      </w:r>
      <w:r>
        <w:softHyphen/>
        <w:t>hamnar och andra fritidsanläggningar. Ett annat exempel är större detaljhandels</w:t>
      </w:r>
      <w:r>
        <w:softHyphen/>
        <w:t>anlägg</w:t>
      </w:r>
      <w:r>
        <w:softHyphen/>
        <w:t xml:space="preserve">ningar med ett upptagningsområde som omfattar mer än en kommun. Hit </w:t>
      </w:r>
      <w:r w:rsidRPr="00903C93">
        <w:rPr>
          <w:spacing w:val="-2"/>
        </w:rPr>
        <w:t>hör också bevarandet av regionalt betydelsefulla friluftsområden och kultur</w:t>
      </w:r>
      <w:r>
        <w:softHyphen/>
        <w:t xml:space="preserve">miljöer liksom större sammanhängande grönområden (se prop. 1985/86:1 s. 337). </w:t>
      </w:r>
      <w:bookmarkStart w:id="87" w:name="_Hlk6211829"/>
      <w:r>
        <w:t>Vilka förhållanden som behöver uppmärksammas i det enskilda fallet varierar, eftersom kommunerna har olika behov och förut</w:t>
      </w:r>
      <w:r>
        <w:softHyphen/>
        <w:t xml:space="preserve">sättningar att ta hänsyn till om översiktsplanen ska kunna ge tillräcklig vägledning </w:t>
      </w:r>
      <w:r w:rsidRPr="00903C93">
        <w:rPr>
          <w:spacing w:val="-2"/>
        </w:rPr>
        <w:t>för efter</w:t>
      </w:r>
      <w:r w:rsidRPr="00903C93">
        <w:rPr>
          <w:spacing w:val="-2"/>
        </w:rPr>
        <w:softHyphen/>
        <w:t xml:space="preserve">följande beslut. </w:t>
      </w:r>
      <w:bookmarkEnd w:id="87"/>
      <w:r w:rsidRPr="00903C93">
        <w:rPr>
          <w:spacing w:val="-2"/>
        </w:rPr>
        <w:t xml:space="preserve">Som framhålls av </w:t>
      </w:r>
      <w:r w:rsidRPr="00903C93">
        <w:rPr>
          <w:i/>
          <w:spacing w:val="-2"/>
        </w:rPr>
        <w:t>Stockholms kom</w:t>
      </w:r>
      <w:r w:rsidRPr="00903C93">
        <w:rPr>
          <w:i/>
          <w:spacing w:val="-2"/>
        </w:rPr>
        <w:softHyphen/>
        <w:t>mun</w:t>
      </w:r>
      <w:r w:rsidRPr="00903C93">
        <w:rPr>
          <w:spacing w:val="-2"/>
        </w:rPr>
        <w:t xml:space="preserve"> är det viktigt</w:t>
      </w:r>
      <w:r w:rsidRPr="00CC2201">
        <w:t xml:space="preserve"> att </w:t>
      </w:r>
      <w:r>
        <w:t>redovisningen hålls</w:t>
      </w:r>
      <w:r w:rsidRPr="00CC2201">
        <w:t xml:space="preserve"> på en rimlig nivå.</w:t>
      </w:r>
    </w:p>
    <w:p w14:paraId="65F8031A" w14:textId="77777777" w:rsidR="00DE7975" w:rsidRDefault="00DE7975" w:rsidP="00DE7975">
      <w:pPr>
        <w:pStyle w:val="Brdtextmedindrag"/>
      </w:pPr>
      <w:r w:rsidRPr="001F47C7">
        <w:t>Med anledning av</w:t>
      </w:r>
      <w:r>
        <w:t xml:space="preserve"> remissynpunkterna från</w:t>
      </w:r>
      <w:r w:rsidRPr="001F47C7">
        <w:t xml:space="preserve"> </w:t>
      </w:r>
      <w:r w:rsidRPr="00CC2201">
        <w:rPr>
          <w:i/>
        </w:rPr>
        <w:t>Malung-Sälens kommun</w:t>
      </w:r>
      <w:r w:rsidRPr="00CC2201">
        <w:t xml:space="preserve"> </w:t>
      </w:r>
      <w:r>
        <w:t xml:space="preserve">och </w:t>
      </w:r>
      <w:r w:rsidRPr="001F47C7">
        <w:rPr>
          <w:i/>
        </w:rPr>
        <w:t>Havs- och vattenmyndigheten</w:t>
      </w:r>
      <w:r>
        <w:t xml:space="preserve"> bör understrykas att</w:t>
      </w:r>
      <w:bookmarkStart w:id="88" w:name="_Hlk6211692"/>
      <w:r>
        <w:t xml:space="preserve"> hänsyn även bör tas till mellankommunala och regionala förhållanden som berör andra länder. </w:t>
      </w:r>
      <w:bookmarkEnd w:id="88"/>
    </w:p>
    <w:p w14:paraId="769BDF93" w14:textId="77777777" w:rsidR="00DE7975" w:rsidRDefault="00DE7975" w:rsidP="00DE7975">
      <w:pPr>
        <w:pStyle w:val="Rubrik5utannumrering"/>
      </w:pPr>
      <w:r>
        <w:t>Lagtext</w:t>
      </w:r>
    </w:p>
    <w:p w14:paraId="54DCF027" w14:textId="77777777" w:rsidR="00DE7975" w:rsidRDefault="00DE7975" w:rsidP="00DE7975">
      <w:pPr>
        <w:pStyle w:val="Brdtext"/>
      </w:pPr>
      <w:r w:rsidRPr="00070A5D">
        <w:t>Bestämmelsen finns i 3</w:t>
      </w:r>
      <w:r>
        <w:t> </w:t>
      </w:r>
      <w:r w:rsidRPr="00070A5D">
        <w:t>kap. 5</w:t>
      </w:r>
      <w:r>
        <w:t> </w:t>
      </w:r>
      <w:r w:rsidRPr="00070A5D">
        <w:t>§</w:t>
      </w:r>
      <w:r>
        <w:t> 6</w:t>
      </w:r>
      <w:r w:rsidRPr="00070A5D">
        <w:t xml:space="preserve"> PBL.</w:t>
      </w:r>
    </w:p>
    <w:p w14:paraId="3AF5FBC8" w14:textId="77777777" w:rsidR="00DE7975" w:rsidRDefault="00DE7975" w:rsidP="00DE7975">
      <w:pPr>
        <w:pStyle w:val="Rubrik2"/>
      </w:pPr>
      <w:bookmarkStart w:id="89" w:name="_Toc19000329"/>
      <w:bookmarkStart w:id="90" w:name="_Toc23845178"/>
      <w:r>
        <w:t>Redovisningen av översiktsplanens konsekvenser</w:t>
      </w:r>
      <w:bookmarkEnd w:id="89"/>
      <w:bookmarkEnd w:id="90"/>
    </w:p>
    <w:p w14:paraId="09C90BEA" w14:textId="77777777" w:rsidR="00DE7975" w:rsidRPr="00D01064" w:rsidRDefault="00DE7975" w:rsidP="00DE7975">
      <w:pPr>
        <w:pStyle w:val="Brdtextram"/>
      </w:pPr>
      <w:r w:rsidRPr="00420062">
        <w:rPr>
          <w:b/>
        </w:rPr>
        <w:t>Regeringens förslag:</w:t>
      </w:r>
      <w:r>
        <w:t xml:space="preserve"> </w:t>
      </w:r>
      <w:r w:rsidRPr="00D01064">
        <w:t xml:space="preserve">Översiktsplanen ska </w:t>
      </w:r>
      <w:r>
        <w:t>innehålla en redovisning</w:t>
      </w:r>
      <w:r w:rsidRPr="00D01064">
        <w:t xml:space="preserve"> </w:t>
      </w:r>
      <w:r>
        <w:t xml:space="preserve">av </w:t>
      </w:r>
      <w:r w:rsidRPr="00D01064">
        <w:t>planens väsentliga konsekvenser</w:t>
      </w:r>
      <w:r>
        <w:t xml:space="preserve">. </w:t>
      </w:r>
    </w:p>
    <w:p w14:paraId="00DAC4D6" w14:textId="77777777" w:rsidR="00DE7975" w:rsidRPr="00A76360" w:rsidRDefault="00DE7975" w:rsidP="00DE7975">
      <w:pPr>
        <w:pStyle w:val="Brdtextmedindrag"/>
        <w:rPr>
          <w:sz w:val="8"/>
          <w:szCs w:val="8"/>
        </w:rPr>
      </w:pPr>
    </w:p>
    <w:p w14:paraId="63BDFB64" w14:textId="77777777" w:rsidR="00DE7975" w:rsidRDefault="00DE7975" w:rsidP="00DE7975">
      <w:pPr>
        <w:pStyle w:val="Brdtextmedindrag"/>
      </w:pPr>
      <w:r w:rsidRPr="0006285B">
        <w:rPr>
          <w:b/>
        </w:rPr>
        <w:t>Utredningens förslag:</w:t>
      </w:r>
      <w:r>
        <w:t xml:space="preserve"> Överensstämmer delvis med regeringens. Utred</w:t>
      </w:r>
      <w:r>
        <w:softHyphen/>
        <w:t>ningen föreslår även att kommunen – i stället för att det av översikts</w:t>
      </w:r>
      <w:r>
        <w:softHyphen/>
        <w:t xml:space="preserve">planen ska framgå hur planen </w:t>
      </w:r>
      <w:r w:rsidRPr="00D01064">
        <w:t>förhåller sig till relevanta nationella mål, planer och program av betydelse för en hållbar utveckling inom kommu</w:t>
      </w:r>
      <w:r>
        <w:softHyphen/>
      </w:r>
      <w:r w:rsidRPr="00D01064">
        <w:t>nen</w:t>
      </w:r>
      <w:r>
        <w:t xml:space="preserve"> – ska redovisa hur översiktsplanen förhåller sig till en nationell strategi för fys</w:t>
      </w:r>
      <w:r>
        <w:softHyphen/>
        <w:t>isk planering, som regeringen ska få besluta om.</w:t>
      </w:r>
    </w:p>
    <w:p w14:paraId="0A620745" w14:textId="77777777" w:rsidR="00DE7975" w:rsidRDefault="00DE7975" w:rsidP="00DE7975">
      <w:pPr>
        <w:pStyle w:val="Brdtextmedindrag"/>
      </w:pPr>
      <w:r w:rsidRPr="002F28E5">
        <w:rPr>
          <w:b/>
        </w:rPr>
        <w:t xml:space="preserve">Remissinstanserna: </w:t>
      </w:r>
      <w:r>
        <w:t>Remissinstanserna är i huvudsak positiva till för</w:t>
      </w:r>
      <w:r>
        <w:softHyphen/>
        <w:t>slaget att begränsa redo</w:t>
      </w:r>
      <w:r>
        <w:softHyphen/>
        <w:t>vis</w:t>
      </w:r>
      <w:r>
        <w:softHyphen/>
        <w:t xml:space="preserve">ningen av översiktsplanens konsekvenser till sådana som är väsentliga, däribland </w:t>
      </w:r>
      <w:r w:rsidRPr="00DF06E5">
        <w:rPr>
          <w:i/>
        </w:rPr>
        <w:t>Svea hovrätt (Mark- och miljö</w:t>
      </w:r>
      <w:r>
        <w:rPr>
          <w:i/>
        </w:rPr>
        <w:softHyphen/>
      </w:r>
      <w:r w:rsidRPr="00DF06E5">
        <w:rPr>
          <w:i/>
        </w:rPr>
        <w:t>över</w:t>
      </w:r>
      <w:r>
        <w:rPr>
          <w:i/>
        </w:rPr>
        <w:softHyphen/>
      </w:r>
      <w:r w:rsidRPr="00DF06E5">
        <w:rPr>
          <w:i/>
        </w:rPr>
        <w:t>domstolen)</w:t>
      </w:r>
      <w:r w:rsidRPr="00F03A10">
        <w:t>,</w:t>
      </w:r>
      <w:r w:rsidRPr="00A626A9">
        <w:t xml:space="preserve"> länsstyrelserna i </w:t>
      </w:r>
      <w:r w:rsidRPr="00A626A9">
        <w:rPr>
          <w:i/>
        </w:rPr>
        <w:t>Hallands</w:t>
      </w:r>
      <w:r>
        <w:t xml:space="preserve"> respektive </w:t>
      </w:r>
      <w:r w:rsidRPr="00A626A9">
        <w:rPr>
          <w:i/>
        </w:rPr>
        <w:t>Västra Götalands län</w:t>
      </w:r>
      <w:r w:rsidRPr="004A696D">
        <w:t xml:space="preserve"> och </w:t>
      </w:r>
      <w:r w:rsidRPr="00EC6852">
        <w:rPr>
          <w:i/>
        </w:rPr>
        <w:t>Katrineholms</w:t>
      </w:r>
      <w:r>
        <w:t xml:space="preserve">, </w:t>
      </w:r>
      <w:r w:rsidRPr="00EC6852">
        <w:rPr>
          <w:i/>
        </w:rPr>
        <w:t>Linköpings</w:t>
      </w:r>
      <w:r>
        <w:t xml:space="preserve">, </w:t>
      </w:r>
      <w:r w:rsidRPr="00EC6852">
        <w:rPr>
          <w:i/>
        </w:rPr>
        <w:t>Norrköpings</w:t>
      </w:r>
      <w:r>
        <w:t xml:space="preserve">, </w:t>
      </w:r>
      <w:r w:rsidRPr="00EC6852">
        <w:rPr>
          <w:i/>
        </w:rPr>
        <w:t>Nyköpings</w:t>
      </w:r>
      <w:r w:rsidRPr="00F03A10">
        <w:t>,</w:t>
      </w:r>
      <w:r>
        <w:t xml:space="preserve"> </w:t>
      </w:r>
      <w:r w:rsidRPr="00EC6852">
        <w:rPr>
          <w:i/>
        </w:rPr>
        <w:t>Uppsala</w:t>
      </w:r>
      <w:r>
        <w:rPr>
          <w:i/>
        </w:rPr>
        <w:t xml:space="preserve"> </w:t>
      </w:r>
      <w:r w:rsidRPr="002E4718">
        <w:t>och</w:t>
      </w:r>
      <w:r>
        <w:rPr>
          <w:i/>
        </w:rPr>
        <w:t xml:space="preserve"> Öster</w:t>
      </w:r>
      <w:r>
        <w:rPr>
          <w:i/>
        </w:rPr>
        <w:softHyphen/>
        <w:t>sunds</w:t>
      </w:r>
      <w:r w:rsidRPr="00EC6852">
        <w:rPr>
          <w:i/>
        </w:rPr>
        <w:t xml:space="preserve"> kom</w:t>
      </w:r>
      <w:r w:rsidRPr="00EC6852">
        <w:rPr>
          <w:i/>
        </w:rPr>
        <w:softHyphen/>
        <w:t>muner</w:t>
      </w:r>
      <w:r w:rsidRPr="004A696D">
        <w:t xml:space="preserve">. </w:t>
      </w:r>
      <w:r w:rsidRPr="004A696D">
        <w:rPr>
          <w:i/>
        </w:rPr>
        <w:t>Länsstyrelsen i Jönkö</w:t>
      </w:r>
      <w:r>
        <w:rPr>
          <w:i/>
        </w:rPr>
        <w:softHyphen/>
      </w:r>
      <w:r w:rsidRPr="004A696D">
        <w:rPr>
          <w:i/>
        </w:rPr>
        <w:t>pings län</w:t>
      </w:r>
      <w:r w:rsidRPr="00515BDE">
        <w:t xml:space="preserve"> </w:t>
      </w:r>
      <w:r>
        <w:t>anser att förslaget inte nämn</w:t>
      </w:r>
      <w:r>
        <w:softHyphen/>
        <w:t>värt kommer att förändra</w:t>
      </w:r>
      <w:r w:rsidRPr="00515BDE">
        <w:t xml:space="preserve"> hur kom</w:t>
      </w:r>
      <w:r>
        <w:softHyphen/>
      </w:r>
      <w:r w:rsidRPr="00515BDE">
        <w:t xml:space="preserve">munerna arbetar </w:t>
      </w:r>
      <w:r>
        <w:t xml:space="preserve">jämfört med </w:t>
      </w:r>
      <w:r w:rsidRPr="00515BDE">
        <w:t>i</w:t>
      </w:r>
      <w:r>
        <w:t> </w:t>
      </w:r>
      <w:r w:rsidRPr="00515BDE">
        <w:t xml:space="preserve">dag men </w:t>
      </w:r>
      <w:r>
        <w:t>att det är värdefullt att bekräfta</w:t>
      </w:r>
      <w:r w:rsidRPr="00515BDE">
        <w:t xml:space="preserve"> praxis.</w:t>
      </w:r>
    </w:p>
    <w:p w14:paraId="6DBD9C22" w14:textId="77777777" w:rsidR="00DE7975" w:rsidRDefault="00DE7975" w:rsidP="00DE7975">
      <w:pPr>
        <w:pStyle w:val="Brdtextmedindrag"/>
      </w:pPr>
      <w:r w:rsidRPr="0020755D">
        <w:rPr>
          <w:rFonts w:cs="Arial"/>
          <w:i/>
        </w:rPr>
        <w:t>Forskningsrådet för miljö, areella näringar och samhällsbyggande</w:t>
      </w:r>
      <w:r w:rsidRPr="00515BDE">
        <w:t xml:space="preserve"> </w:t>
      </w:r>
      <w:r>
        <w:t xml:space="preserve">och </w:t>
      </w:r>
      <w:r w:rsidRPr="004A696D">
        <w:rPr>
          <w:i/>
        </w:rPr>
        <w:t>Ånge kommun</w:t>
      </w:r>
      <w:r>
        <w:t xml:space="preserve"> </w:t>
      </w:r>
      <w:r w:rsidRPr="00515BDE">
        <w:t xml:space="preserve">saknar en konkretisering av vad som avses med väsentliga konsekvenser. </w:t>
      </w:r>
      <w:r w:rsidRPr="00886D6D">
        <w:rPr>
          <w:i/>
        </w:rPr>
        <w:t>Folkhälsomyndigheten</w:t>
      </w:r>
      <w:r w:rsidRPr="00886D6D">
        <w:t xml:space="preserve"> ser en risk </w:t>
      </w:r>
      <w:r>
        <w:t>för</w:t>
      </w:r>
      <w:r w:rsidRPr="00886D6D">
        <w:t xml:space="preserve"> att det kan uppstå olika tolkningar som i sämsta fall gör att vissa konse</w:t>
      </w:r>
      <w:r w:rsidRPr="00886D6D">
        <w:softHyphen/>
        <w:t>kvenser, t.ex. konse</w:t>
      </w:r>
      <w:r>
        <w:softHyphen/>
      </w:r>
      <w:r w:rsidRPr="00886D6D">
        <w:t>kvenser för en jämlik hälsa, inte beaktas.</w:t>
      </w:r>
      <w:r w:rsidRPr="00515BDE">
        <w:t xml:space="preserve"> </w:t>
      </w:r>
    </w:p>
    <w:p w14:paraId="1E1BBBCA" w14:textId="77777777" w:rsidR="00DE7975" w:rsidRDefault="00DE7975" w:rsidP="00DE7975">
      <w:pPr>
        <w:pStyle w:val="Brdtextmedindrag"/>
      </w:pPr>
      <w:r w:rsidRPr="00B258D6">
        <w:rPr>
          <w:rStyle w:val="BrdtextChar"/>
        </w:rPr>
        <w:t>Merparten av</w:t>
      </w:r>
      <w:r w:rsidRPr="00B258D6">
        <w:t xml:space="preserve"> remiss</w:t>
      </w:r>
      <w:r>
        <w:t>instanserna är kritiska till för</w:t>
      </w:r>
      <w:r>
        <w:softHyphen/>
        <w:t xml:space="preserve">slaget att kommunerna ska redovisa hur översiktsplanen förhåller sig till en nationell strategi för fysisk planering, däribland </w:t>
      </w:r>
      <w:r w:rsidRPr="00515BDE">
        <w:rPr>
          <w:i/>
        </w:rPr>
        <w:t>Havs- och vatten</w:t>
      </w:r>
      <w:r>
        <w:rPr>
          <w:i/>
        </w:rPr>
        <w:softHyphen/>
      </w:r>
      <w:r w:rsidRPr="00515BDE">
        <w:rPr>
          <w:i/>
        </w:rPr>
        <w:t>myndigheten</w:t>
      </w:r>
      <w:r>
        <w:t xml:space="preserve">, </w:t>
      </w:r>
      <w:r w:rsidRPr="00515BDE">
        <w:rPr>
          <w:i/>
        </w:rPr>
        <w:t>Naturvårds</w:t>
      </w:r>
      <w:r>
        <w:rPr>
          <w:i/>
        </w:rPr>
        <w:softHyphen/>
      </w:r>
      <w:r w:rsidRPr="00515BDE">
        <w:rPr>
          <w:i/>
        </w:rPr>
        <w:t>verket</w:t>
      </w:r>
      <w:r>
        <w:t xml:space="preserve"> och </w:t>
      </w:r>
      <w:r w:rsidRPr="00515BDE">
        <w:rPr>
          <w:i/>
        </w:rPr>
        <w:t>Luleå tekniska universitet</w:t>
      </w:r>
      <w:r>
        <w:t>. Många remiss</w:t>
      </w:r>
      <w:r>
        <w:softHyphen/>
        <w:t>instanser är visserligen positiva till ambitionen att staten ska tydlig</w:t>
      </w:r>
      <w:r>
        <w:softHyphen/>
        <w:t>göra sina prioriteringar för den fysiska planeringen genom en nationell strategi, men att det är för tidigt att genomföra förslaget innan strategin har tagits fram eftersom konse</w:t>
      </w:r>
      <w:r>
        <w:softHyphen/>
        <w:t>kven</w:t>
      </w:r>
      <w:r>
        <w:softHyphen/>
        <w:t xml:space="preserve">serna av förslaget därmed inte kan bedömas. </w:t>
      </w:r>
    </w:p>
    <w:p w14:paraId="28FFFC8A" w14:textId="77777777" w:rsidR="00DE7975" w:rsidRPr="00030BCF" w:rsidRDefault="00DE7975" w:rsidP="00DE7975">
      <w:pPr>
        <w:pStyle w:val="Rubrik4utannumrering"/>
      </w:pPr>
      <w:r>
        <w:t xml:space="preserve">Skälen för regeringens förslag </w:t>
      </w:r>
    </w:p>
    <w:p w14:paraId="7F8810E5" w14:textId="77777777" w:rsidR="00DE7975" w:rsidRDefault="00DE7975" w:rsidP="00DE7975">
      <w:pPr>
        <w:pStyle w:val="Rubrik5utannumrering"/>
        <w:spacing w:before="0"/>
      </w:pPr>
      <w:r w:rsidRPr="0042756B">
        <w:t xml:space="preserve">Redovisningen </w:t>
      </w:r>
      <w:r>
        <w:t xml:space="preserve">av översiktsplanens konsekvenser </w:t>
      </w:r>
      <w:r w:rsidRPr="0042756B">
        <w:t>ska inriktas mot de väsentliga konsekvenserna</w:t>
      </w:r>
    </w:p>
    <w:p w14:paraId="21FD2E6F" w14:textId="77777777" w:rsidR="00DE7975" w:rsidRDefault="00DE7975" w:rsidP="00DE7975">
      <w:pPr>
        <w:pStyle w:val="Brdtext"/>
      </w:pPr>
      <w:r>
        <w:t>Bestämmelser om breda konsekvensanalyser av översiktsplanen infördes 1996. Avsikten med införandet var att konsekvensanalysen skulle följa över</w:t>
      </w:r>
      <w:r>
        <w:softHyphen/>
        <w:t>siktsplaneprocessen och inkludera hela hållbarhets</w:t>
      </w:r>
      <w:r>
        <w:softHyphen/>
        <w:t>begrep</w:t>
      </w:r>
      <w:r>
        <w:softHyphen/>
        <w:t>pet – dvs. både miljömässiga, sociala och ekonomiska frågor – men även andra aspekter såsom relevanta juridiska och tekniska aspekter. I proposi</w:t>
      </w:r>
      <w:r>
        <w:softHyphen/>
        <w:t>tionen angavs att de konsekvenser som ska redovisas beror på vad planen behandlar. I vissa fall, t.ex. vid planering av en tätort, kan det vara önskvärt att göra en samlad, översiktlig analys av konsekvenserna av planförslaget som helhet. I andra samman</w:t>
      </w:r>
      <w:r>
        <w:softHyphen/>
        <w:t>hang behövs enligt förarbetena främst studier av miljö</w:t>
      </w:r>
      <w:r>
        <w:softHyphen/>
        <w:t xml:space="preserve">konsekvenser för den kommande detaljplaneringen (jfr prop. 1994/95:230 s. 61 f.). </w:t>
      </w:r>
    </w:p>
    <w:p w14:paraId="08EB1AF0" w14:textId="77777777" w:rsidR="00DE7975" w:rsidRDefault="00DE7975" w:rsidP="00DE7975">
      <w:pPr>
        <w:pStyle w:val="Brdtextmedindrag"/>
      </w:pPr>
      <w:r>
        <w:t>Diskussionen om översiktsplanens konsekvenser har stor betydelse för kommunens möjligheter att utforma en hållbar strategi för hur mark och vatten ska användas och hur den byggda miljön ska utvecklas. Det är så</w:t>
      </w:r>
      <w:r>
        <w:softHyphen/>
        <w:t xml:space="preserve">ledes angeläget att översiktsplanens konsekvenser diskuteras </w:t>
      </w:r>
      <w:r w:rsidRPr="00D7785A">
        <w:t>konti</w:t>
      </w:r>
      <w:r>
        <w:softHyphen/>
      </w:r>
      <w:r w:rsidRPr="00D7785A">
        <w:t>nuer</w:t>
      </w:r>
      <w:r>
        <w:softHyphen/>
      </w:r>
      <w:r w:rsidRPr="00D7785A">
        <w:t xml:space="preserve">ligt </w:t>
      </w:r>
      <w:r>
        <w:t>under hela översiktsplaneprocessen</w:t>
      </w:r>
      <w:r w:rsidRPr="00D7785A">
        <w:t>.</w:t>
      </w:r>
      <w:r>
        <w:t xml:space="preserve"> Redan under samrådsskedet bör kom</w:t>
      </w:r>
      <w:r>
        <w:softHyphen/>
        <w:t xml:space="preserve">munen inleda arbetet med konsekvensbeskrivningen. </w:t>
      </w:r>
    </w:p>
    <w:p w14:paraId="3E752F05" w14:textId="77777777" w:rsidR="00DE7975" w:rsidRDefault="00DE7975" w:rsidP="00DE7975">
      <w:pPr>
        <w:pStyle w:val="Brdtextmedindrag"/>
      </w:pPr>
      <w:r>
        <w:t>Enligt gällande rätt ska ö</w:t>
      </w:r>
      <w:r w:rsidRPr="00B81E51">
        <w:t>versiktsplanen utformas så att innebörden och konsekvenserna av den tydligt framgår</w:t>
      </w:r>
      <w:r>
        <w:t xml:space="preserve"> (3 kap. 6 § PBL)</w:t>
      </w:r>
      <w:r w:rsidRPr="00B81E51">
        <w:t>.</w:t>
      </w:r>
      <w:r>
        <w:t xml:space="preserve"> I samband med till</w:t>
      </w:r>
      <w:r>
        <w:softHyphen/>
        <w:t>komsten av den ursprungliga bestämmelsen 1996 anförde rege</w:t>
      </w:r>
      <w:r>
        <w:softHyphen/>
        <w:t>ringen att kravet bör uttryckas så att kom</w:t>
      </w:r>
      <w:r>
        <w:softHyphen/>
        <w:t>mu</w:t>
      </w:r>
      <w:r>
        <w:softHyphen/>
        <w:t xml:space="preserve">nen ska kunna välja inriktning och omfattning i varje särskilt fall (samma prop. s. 62). </w:t>
      </w:r>
    </w:p>
    <w:p w14:paraId="3099B7BF" w14:textId="77777777" w:rsidR="00DE7975" w:rsidRDefault="00DE7975" w:rsidP="00DE7975">
      <w:pPr>
        <w:pStyle w:val="Brdtextmedindrag"/>
      </w:pPr>
      <w:r>
        <w:t>Som utredningen framhåller ger förarbetena intryck av att avsikten har varit att kravet inte skulle ställas så högt. Författningstexten kan emellertid uppfattas som att samtliga konsekvenser ska redovisas, dvs. ett högt ställt krav.</w:t>
      </w:r>
    </w:p>
    <w:p w14:paraId="142AE791" w14:textId="77777777" w:rsidR="00DE7975" w:rsidRDefault="00DE7975" w:rsidP="00DE7975">
      <w:pPr>
        <w:pStyle w:val="Brdtextmedindrag"/>
      </w:pPr>
      <w:r>
        <w:t>Regeringen anser, i likhet med utredningen, att författningstexten bör ändras så att det framgår att det endast är de väsentliga konsekvenserna som behöver redovisas. Motivet är att en översiktsplan kan ge upphov till omfattande konsekvenser, där många kan vara svåra att beskriva med till</w:t>
      </w:r>
      <w:r>
        <w:softHyphen/>
        <w:t>räcklig noggrannhet i planen. Att begränsa kravet så att det framgår att endast de väsentliga konsekvenserna behöver redovisas klargör att konse</w:t>
      </w:r>
      <w:r>
        <w:softHyphen/>
        <w:t>kvenser av mindre betydelse inte behöver redovisas i planen. Exempelvis bör det normalt inte vara nödvändigt att redovisa konsekvenser som enbart berör ett mindre antal fastighetsägare. Även sådana konsekvenser kan dock behöva redovisas i de fall konsekvenserna för de enskilda fastig</w:t>
      </w:r>
      <w:r>
        <w:softHyphen/>
        <w:t>hets</w:t>
      </w:r>
      <w:r>
        <w:softHyphen/>
        <w:t>ägarna kan förväntas bli långtgående, exempelvis om genomförandet av plane</w:t>
      </w:r>
      <w:r>
        <w:softHyphen/>
        <w:t>rings</w:t>
      </w:r>
      <w:r>
        <w:softHyphen/>
        <w:t>inriktningen förutsätter expropriation eller på annat sätt kan komma att väsentligt inskränka enskildas möjligheter att förfoga över sin egendom. Genom kravet på väsentlighet kan redo</w:t>
      </w:r>
      <w:r>
        <w:softHyphen/>
        <w:t>vis</w:t>
      </w:r>
      <w:r>
        <w:softHyphen/>
        <w:t>ningens omfatt</w:t>
      </w:r>
      <w:r>
        <w:softHyphen/>
        <w:t>ning och detalje</w:t>
      </w:r>
      <w:r>
        <w:softHyphen/>
        <w:t>ringsgrad även anpassas utifrån att vissa frågor kan bedömas bättre i sam</w:t>
      </w:r>
      <w:r>
        <w:softHyphen/>
        <w:t>band med prövningen av andra planer och program, m.m. (jfr 6 kap. 12 § 4 miljöbalken).</w:t>
      </w:r>
    </w:p>
    <w:p w14:paraId="4D025C99" w14:textId="77777777" w:rsidR="00DE7975" w:rsidRDefault="00DE7975" w:rsidP="00DE7975">
      <w:pPr>
        <w:pStyle w:val="Brdtextmedindrag"/>
      </w:pPr>
      <w:r>
        <w:t>Även om remissutfallet i huvudsak är positivt till förslaget efterfrågar flera instanser ytterligare kriterier för vilka konse</w:t>
      </w:r>
      <w:r>
        <w:softHyphen/>
        <w:t xml:space="preserve">kvenser som ska anses utgöra de väsentliga konsekvenserna. </w:t>
      </w:r>
    </w:p>
    <w:p w14:paraId="6EA738E3" w14:textId="77777777" w:rsidR="00DE7975" w:rsidRDefault="00DE7975" w:rsidP="00DE7975">
      <w:pPr>
        <w:pStyle w:val="Brdtextmedindrag"/>
      </w:pPr>
      <w:r>
        <w:t>Regeringen konstaterar att bedömningen av vilka konsekvenser som är väsentliga måste göras utifrån förutsättningarna i det enskilda fallet. Sam</w:t>
      </w:r>
      <w:r>
        <w:softHyphen/>
      </w:r>
      <w:r>
        <w:softHyphen/>
        <w:t>tidigt är det, som framgår av utredningens betänkande, sällan en helt ny översiktsplan som tas fram när översiktsplaneringen bedrivs kontinuerligt. I stället avser en ny översiktsplan oftast mindre korrigeringar i planerings</w:t>
      </w:r>
      <w:r>
        <w:softHyphen/>
        <w:t>inrikt</w:t>
      </w:r>
      <w:r>
        <w:softHyphen/>
        <w:t xml:space="preserve">ningen. </w:t>
      </w:r>
      <w:bookmarkStart w:id="91" w:name="_Hlk6212271"/>
      <w:r>
        <w:t>Enligt regeringens uppfattning behöver konsekvens</w:t>
      </w:r>
      <w:r>
        <w:softHyphen/>
        <w:t>redo</w:t>
      </w:r>
      <w:r>
        <w:softHyphen/>
        <w:t>vis</w:t>
      </w:r>
      <w:r>
        <w:softHyphen/>
        <w:t>ningen framför allt behandla konsekvenserna av sådana ställningstaganden som innebär en ändrad planeringsinriktning. Om det enbart är en fråga om en ändring av översiktsplanen, ska kommunen även redovisa konsekven</w:t>
      </w:r>
      <w:r>
        <w:softHyphen/>
        <w:t>ser för översiktsplanen som helhet (se nuvarande 3 kap. 23 § tredje stycket PBL).</w:t>
      </w:r>
      <w:bookmarkEnd w:id="91"/>
    </w:p>
    <w:p w14:paraId="203E5E78" w14:textId="77777777" w:rsidR="00DE7975" w:rsidRDefault="00DE7975" w:rsidP="00DE7975">
      <w:pPr>
        <w:pStyle w:val="Rubrik5utannumrering"/>
      </w:pPr>
      <w:r>
        <w:t>Kravet på väsentlighet påverkar inte vilka uppgifter som ska redovisas i miljöbedömningen</w:t>
      </w:r>
    </w:p>
    <w:p w14:paraId="13BADAC4" w14:textId="77777777" w:rsidR="00DE7975" w:rsidRDefault="00DE7975" w:rsidP="00DE7975">
      <w:pPr>
        <w:pStyle w:val="Brdtext"/>
      </w:pPr>
      <w:r>
        <w:t>Om genomförandet av översiktsplanen kan antas medföra en betydande miljöpåverkan, ska kom</w:t>
      </w:r>
      <w:r>
        <w:softHyphen/>
        <w:t>mu</w:t>
      </w:r>
      <w:r>
        <w:softHyphen/>
        <w:t>nen redovisa miljökonsekvenser på ett sätt som uppfyller kraven för strategiska miljöbedömningar i 6 kap. 11, 12 och 16 §§ miljöbalken (nuvarande 3 kap. 4 § tredje stycket PBL). Förslaget att enbart väsentliga konse</w:t>
      </w:r>
      <w:r>
        <w:softHyphen/>
        <w:t>kven</w:t>
      </w:r>
      <w:r>
        <w:softHyphen/>
        <w:t>ser ska behöva redovisas i översiktsplanen påverkar inte vilken redo</w:t>
      </w:r>
      <w:r>
        <w:softHyphen/>
        <w:t>vis</w:t>
      </w:r>
      <w:r>
        <w:softHyphen/>
        <w:t>ning som ska ske i förhållande till kraven i miljöbalken. Rege</w:t>
      </w:r>
      <w:r>
        <w:softHyphen/>
        <w:t xml:space="preserve">ringen ser därmed, till skillnad från </w:t>
      </w:r>
      <w:r w:rsidRPr="00886D6D">
        <w:rPr>
          <w:i/>
        </w:rPr>
        <w:t>Folkhälso</w:t>
      </w:r>
      <w:r>
        <w:rPr>
          <w:i/>
        </w:rPr>
        <w:softHyphen/>
      </w:r>
      <w:r w:rsidRPr="00886D6D">
        <w:rPr>
          <w:i/>
        </w:rPr>
        <w:t>myndig</w:t>
      </w:r>
      <w:r>
        <w:rPr>
          <w:i/>
        </w:rPr>
        <w:softHyphen/>
      </w:r>
      <w:r w:rsidRPr="00886D6D">
        <w:rPr>
          <w:i/>
        </w:rPr>
        <w:t>heten</w:t>
      </w:r>
      <w:r>
        <w:t>,</w:t>
      </w:r>
      <w:r w:rsidRPr="00886D6D">
        <w:t xml:space="preserve"> </w:t>
      </w:r>
      <w:r>
        <w:t xml:space="preserve">inte någon </w:t>
      </w:r>
      <w:r w:rsidRPr="00886D6D">
        <w:t xml:space="preserve">risk </w:t>
      </w:r>
      <w:r>
        <w:t xml:space="preserve">för </w:t>
      </w:r>
      <w:r w:rsidRPr="00886D6D">
        <w:t xml:space="preserve">att </w:t>
      </w:r>
      <w:r>
        <w:t>kommunen exempelvis</w:t>
      </w:r>
      <w:r w:rsidRPr="00886D6D">
        <w:t xml:space="preserve"> </w:t>
      </w:r>
      <w:r>
        <w:t>inte skulle upp</w:t>
      </w:r>
      <w:r>
        <w:softHyphen/>
        <w:t>märk</w:t>
      </w:r>
      <w:r>
        <w:softHyphen/>
        <w:t xml:space="preserve">samma planens </w:t>
      </w:r>
      <w:r w:rsidRPr="00886D6D">
        <w:t>konse</w:t>
      </w:r>
      <w:r>
        <w:softHyphen/>
      </w:r>
      <w:r w:rsidRPr="00886D6D">
        <w:t xml:space="preserve">kvenser för </w:t>
      </w:r>
      <w:r>
        <w:t xml:space="preserve">en </w:t>
      </w:r>
      <w:r w:rsidRPr="00886D6D">
        <w:t>jämlik hälsa.</w:t>
      </w:r>
    </w:p>
    <w:p w14:paraId="02675B63" w14:textId="77777777" w:rsidR="00DE7975" w:rsidRPr="00886D6D" w:rsidRDefault="00DE7975" w:rsidP="00DE7975">
      <w:pPr>
        <w:pStyle w:val="Brdtextmedindrag"/>
      </w:pPr>
      <w:r>
        <w:t>Enligt gällande rätt ska miljökonsekvensbeskrivningens omfattning och detaljeringsgrad vara rimlig med hänsyn till att vissa frågor kan bedömas bättre i samband med prövningen av andra planer och program eller i till</w:t>
      </w:r>
      <w:r>
        <w:softHyphen/>
        <w:t>ståndsprövningen av verksamheter eller åtgärder (6 kap. 12 § 4 miljö</w:t>
      </w:r>
      <w:r>
        <w:softHyphen/>
        <w:t>bal</w:t>
      </w:r>
      <w:r>
        <w:softHyphen/>
        <w:t>ken). Det innebär att även miljöbalken ger vissa möjligheter för att begrän</w:t>
      </w:r>
      <w:r>
        <w:softHyphen/>
        <w:t>sa redovisningen till de väsentliga konsekvenserna.</w:t>
      </w:r>
    </w:p>
    <w:p w14:paraId="522991B2" w14:textId="77777777" w:rsidR="00DE7975" w:rsidRDefault="00DE7975" w:rsidP="00DE7975">
      <w:pPr>
        <w:pStyle w:val="Brdtextmedindrag"/>
      </w:pPr>
      <w:r>
        <w:t xml:space="preserve">Som </w:t>
      </w:r>
      <w:r w:rsidRPr="00E31D4D">
        <w:rPr>
          <w:i/>
        </w:rPr>
        <w:t>Länsstyrelsen i Jönköpings län</w:t>
      </w:r>
      <w:r w:rsidRPr="00E31D4D">
        <w:t xml:space="preserve"> </w:t>
      </w:r>
      <w:r>
        <w:t>framhåller kan p</w:t>
      </w:r>
      <w:r w:rsidRPr="00E31D4D">
        <w:t>roblemet med att hantera konsekvensbeskrivning</w:t>
      </w:r>
      <w:r>
        <w:t>ar</w:t>
      </w:r>
      <w:r w:rsidRPr="00E31D4D">
        <w:t xml:space="preserve"> enligt miljöbalken </w:t>
      </w:r>
      <w:r>
        <w:t xml:space="preserve">och PBL </w:t>
      </w:r>
      <w:r w:rsidRPr="00E31D4D">
        <w:t xml:space="preserve">på ett </w:t>
      </w:r>
      <w:r>
        <w:t>ända</w:t>
      </w:r>
      <w:r>
        <w:softHyphen/>
        <w:t xml:space="preserve">målsenligt </w:t>
      </w:r>
      <w:r w:rsidRPr="00E31D4D">
        <w:t xml:space="preserve">sätt </w:t>
      </w:r>
      <w:r>
        <w:t>i viss mån tänkas kvarstå,</w:t>
      </w:r>
      <w:r w:rsidRPr="00E31D4D">
        <w:t xml:space="preserve"> trots de förtydliganden som </w:t>
      </w:r>
      <w:r>
        <w:t>nu föreslagits</w:t>
      </w:r>
      <w:r w:rsidRPr="00E31D4D">
        <w:t>.</w:t>
      </w:r>
      <w:r>
        <w:t xml:space="preserve"> Som </w:t>
      </w:r>
      <w:r w:rsidRPr="00A13988">
        <w:rPr>
          <w:i/>
        </w:rPr>
        <w:t>Länsstyrelsen i Västra Götalands län</w:t>
      </w:r>
      <w:r w:rsidRPr="004A696D">
        <w:t xml:space="preserve"> </w:t>
      </w:r>
      <w:r>
        <w:t xml:space="preserve">framhåller kan </w:t>
      </w:r>
      <w:r w:rsidRPr="004A696D">
        <w:t xml:space="preserve">det </w:t>
      </w:r>
      <w:r>
        <w:t xml:space="preserve">även </w:t>
      </w:r>
      <w:r w:rsidRPr="004A696D">
        <w:t>behöv</w:t>
      </w:r>
      <w:r>
        <w:t>a</w:t>
      </w:r>
      <w:r w:rsidRPr="004A696D">
        <w:t xml:space="preserve">s stöd </w:t>
      </w:r>
      <w:r>
        <w:t>för bedömningen av vilka konsekvenser som är väsent</w:t>
      </w:r>
      <w:r>
        <w:softHyphen/>
        <w:t>liga</w:t>
      </w:r>
      <w:r w:rsidRPr="004A696D">
        <w:t>.</w:t>
      </w:r>
      <w:r>
        <w:t xml:space="preserve"> I likhet med länsstyrelsen anser regeringen att det även framöver kan finnas behov </w:t>
      </w:r>
      <w:r w:rsidRPr="00E31D4D">
        <w:t xml:space="preserve">av vägledning </w:t>
      </w:r>
      <w:r>
        <w:t xml:space="preserve">i fråga om hur </w:t>
      </w:r>
      <w:r w:rsidRPr="00E31D4D">
        <w:t>konsekvens</w:t>
      </w:r>
      <w:r>
        <w:softHyphen/>
      </w:r>
      <w:r w:rsidRPr="00E31D4D">
        <w:t>beskriv</w:t>
      </w:r>
      <w:r>
        <w:softHyphen/>
      </w:r>
      <w:r w:rsidRPr="00E31D4D">
        <w:t>ning</w:t>
      </w:r>
      <w:r>
        <w:t>ar</w:t>
      </w:r>
      <w:r w:rsidRPr="00E31D4D">
        <w:t xml:space="preserve"> av översiktsplaner </w:t>
      </w:r>
      <w:r>
        <w:t>bör göras</w:t>
      </w:r>
      <w:r w:rsidRPr="00E31D4D">
        <w:t xml:space="preserve">. </w:t>
      </w:r>
      <w:r w:rsidRPr="00D727CF">
        <w:t>Regeringen avser att ta initia</w:t>
      </w:r>
      <w:r>
        <w:softHyphen/>
      </w:r>
      <w:r w:rsidRPr="00D727CF">
        <w:t>tiv till den metod</w:t>
      </w:r>
      <w:r>
        <w:softHyphen/>
      </w:r>
      <w:r w:rsidRPr="00D727CF">
        <w:t>utveckling som behövs för att kommunernas konsekvens</w:t>
      </w:r>
      <w:r w:rsidRPr="00D727CF">
        <w:softHyphen/>
        <w:t xml:space="preserve">beskrivningar </w:t>
      </w:r>
      <w:r>
        <w:t>ska kunna utformas på ett</w:t>
      </w:r>
      <w:r w:rsidRPr="00D727CF">
        <w:t xml:space="preserve"> ändamålsenligt </w:t>
      </w:r>
      <w:r>
        <w:t>sätt</w:t>
      </w:r>
      <w:r w:rsidRPr="00D727CF">
        <w:t>.</w:t>
      </w:r>
      <w:r>
        <w:t xml:space="preserve"> </w:t>
      </w:r>
    </w:p>
    <w:p w14:paraId="1FC7445E" w14:textId="77777777" w:rsidR="00DE7975" w:rsidRDefault="00DE7975" w:rsidP="00DE7975">
      <w:pPr>
        <w:pStyle w:val="Rubrik5utannumrering"/>
      </w:pPr>
      <w:r>
        <w:t>I nuläget är det inte lämpligt att knyta redovisningen av översiktsplanens konsekvenser till en nationell strategi för fysisk planering</w:t>
      </w:r>
    </w:p>
    <w:p w14:paraId="3A968771" w14:textId="77777777" w:rsidR="00DE7975" w:rsidRDefault="00DE7975" w:rsidP="00DE7975">
      <w:pPr>
        <w:pStyle w:val="Brdtext"/>
      </w:pPr>
      <w:r>
        <w:t>Av ö</w:t>
      </w:r>
      <w:r w:rsidRPr="00B81E51">
        <w:t xml:space="preserve">versiktsplanen </w:t>
      </w:r>
      <w:r>
        <w:t xml:space="preserve">ska framgå </w:t>
      </w:r>
      <w:r w:rsidRPr="00B81E51">
        <w:t>hur kommunen i den fysiska planeringen avser att ta hänsyn till och samordna översiktsplanen med relevanta natio</w:t>
      </w:r>
      <w:r>
        <w:softHyphen/>
      </w:r>
      <w:r w:rsidRPr="00B81E51">
        <w:t xml:space="preserve">nella och regionala mål, planer och program av betydelse för en </w:t>
      </w:r>
      <w:r w:rsidRPr="00CF3E06">
        <w:rPr>
          <w:spacing w:val="-2"/>
        </w:rPr>
        <w:t>hållbar utveckling inom kommu</w:t>
      </w:r>
      <w:r w:rsidRPr="00CF3E06">
        <w:rPr>
          <w:spacing w:val="-2"/>
        </w:rPr>
        <w:softHyphen/>
        <w:t>nen (nuvarande 3 kap. 5 § 4 PBL). Bostads</w:t>
      </w:r>
      <w:r w:rsidRPr="00CF3E06">
        <w:rPr>
          <w:spacing w:val="-2"/>
        </w:rPr>
        <w:softHyphen/>
      </w:r>
      <w:r>
        <w:t>plane</w:t>
      </w:r>
      <w:r>
        <w:softHyphen/>
        <w:t>ringskommittén framhöll i sitt betänk</w:t>
      </w:r>
      <w:r>
        <w:softHyphen/>
        <w:t>ande En ny regional planering – ökad samordning och bättre bostads</w:t>
      </w:r>
      <w:r>
        <w:softHyphen/>
        <w:t>försörjning (SOU 2015:59 s. 419 f.) att många nationella och regionala mål, planer, program har betydelse för kommunernas arbete med fysisk planering. Enligt kommittén finns dock brister i statens agerande i samhällsplaneringen när det gäller samman</w:t>
      </w:r>
      <w:r>
        <w:softHyphen/>
        <w:t>hållning, effektivitet och tydlighet. Mot den bakgrunden föreslog kom</w:t>
      </w:r>
      <w:r>
        <w:softHyphen/>
        <w:t>mittén att regeringen regel</w:t>
      </w:r>
      <w:r>
        <w:softHyphen/>
        <w:t>bundet och minst en gång varje mandatperiod borde besluta om en natio</w:t>
      </w:r>
      <w:r>
        <w:softHyphen/>
        <w:t>nell strategi för fysisk planering och bostads</w:t>
      </w:r>
      <w:r>
        <w:softHyphen/>
        <w:t xml:space="preserve">försörjning, bl.a. för att skapa en grund för statens syn på landets fysiska miljö och för den fysiska planeringen. </w:t>
      </w:r>
    </w:p>
    <w:p w14:paraId="3BD6C3DB" w14:textId="77777777" w:rsidR="00DE7975" w:rsidRPr="00D727CF" w:rsidRDefault="00DE7975" w:rsidP="00DE7975">
      <w:pPr>
        <w:pStyle w:val="Brdtextmedindrag"/>
      </w:pPr>
      <w:r>
        <w:t>Översiktsplaneutredningen har uttalat sitt stöd för kommitténs förslag och uttryckt att det är lämpligt att staten klargör sina prioriteringar på nationell nivå, framför allt eftersom en nationell strategi för fysisk plane</w:t>
      </w:r>
      <w:r>
        <w:softHyphen/>
        <w:t xml:space="preserve">ring enligt utredningen kan leda till en bättre målstyrning inom staten (SOU 2018:46 del 1 s. 225). </w:t>
      </w:r>
    </w:p>
    <w:p w14:paraId="39247F2D" w14:textId="77777777" w:rsidR="00DE7975" w:rsidRDefault="00DE7975" w:rsidP="00DE7975">
      <w:pPr>
        <w:pStyle w:val="Brdtextmedindrag"/>
      </w:pPr>
      <w:r w:rsidRPr="00D727CF">
        <w:t>I lik</w:t>
      </w:r>
      <w:r w:rsidRPr="00D727CF">
        <w:softHyphen/>
        <w:t xml:space="preserve">het med merparten </w:t>
      </w:r>
      <w:r w:rsidRPr="00D727CF">
        <w:rPr>
          <w:rStyle w:val="BrdtextChar"/>
        </w:rPr>
        <w:t>av</w:t>
      </w:r>
      <w:r w:rsidRPr="00D727CF">
        <w:t xml:space="preserve"> remissinstanserna anser regeringen att det inte är lämpligt att införa ett krav på att kommunerna ska beskriva konse</w:t>
      </w:r>
      <w:r w:rsidRPr="00D727CF">
        <w:softHyphen/>
        <w:t>kven</w:t>
      </w:r>
      <w:r w:rsidRPr="00D727CF">
        <w:softHyphen/>
        <w:t>serna</w:t>
      </w:r>
      <w:r>
        <w:t xml:space="preserve"> av översiktsplanen i förhållande till ett dokument som inte är fram</w:t>
      </w:r>
      <w:r>
        <w:softHyphen/>
        <w:t>taget. Översikts</w:t>
      </w:r>
      <w:r>
        <w:softHyphen/>
        <w:t>planeutredningens förslag i denna del bör således inte genom</w:t>
      </w:r>
      <w:r>
        <w:softHyphen/>
        <w:t>föras inom ramen för detta lagstiftningsärende.</w:t>
      </w:r>
    </w:p>
    <w:p w14:paraId="482FBA4A" w14:textId="77777777" w:rsidR="00DE7975" w:rsidRDefault="00DE7975" w:rsidP="00DE7975">
      <w:pPr>
        <w:pStyle w:val="Rubrik5utannumrering"/>
      </w:pPr>
      <w:r>
        <w:t>Lagtext</w:t>
      </w:r>
    </w:p>
    <w:p w14:paraId="6A0A73A9" w14:textId="77777777" w:rsidR="00DE7975" w:rsidRDefault="00DE7975" w:rsidP="00DE7975">
      <w:pPr>
        <w:pStyle w:val="Brdtext"/>
      </w:pPr>
      <w:r w:rsidRPr="009F503D">
        <w:t>Bestämmelsen finns i 3</w:t>
      </w:r>
      <w:r>
        <w:t> </w:t>
      </w:r>
      <w:r w:rsidRPr="009F503D">
        <w:t>kap. 6</w:t>
      </w:r>
      <w:r>
        <w:t> </w:t>
      </w:r>
      <w:r w:rsidRPr="009F503D">
        <w:t>a</w:t>
      </w:r>
      <w:r>
        <w:t> </w:t>
      </w:r>
      <w:r w:rsidRPr="009F503D">
        <w:t>§ PBL.</w:t>
      </w:r>
    </w:p>
    <w:p w14:paraId="2E03FEE0" w14:textId="77777777" w:rsidR="00DE7975" w:rsidRDefault="00DE7975" w:rsidP="00DE7975">
      <w:pPr>
        <w:pStyle w:val="Rubrik2"/>
      </w:pPr>
      <w:bookmarkStart w:id="92" w:name="_Toc19000330"/>
      <w:bookmarkStart w:id="93" w:name="_Toc23845179"/>
      <w:r>
        <w:t>Översiktsplanens detaljeringsgrad</w:t>
      </w:r>
      <w:bookmarkEnd w:id="92"/>
      <w:bookmarkEnd w:id="93"/>
    </w:p>
    <w:p w14:paraId="6A55A11A" w14:textId="7A32D438" w:rsidR="00DE7975" w:rsidRDefault="00DE7975" w:rsidP="006A6361">
      <w:pPr>
        <w:pStyle w:val="Brdtextram"/>
      </w:pPr>
      <w:r w:rsidRPr="00420062">
        <w:rPr>
          <w:b/>
        </w:rPr>
        <w:t>Regeringens förslag:</w:t>
      </w:r>
      <w:r>
        <w:t xml:space="preserve"> Översiktsplanen får för en viss del av kommunen redovisas med en annan detaljeringsgrad än för </w:t>
      </w:r>
      <w:r w:rsidR="003558D5">
        <w:t xml:space="preserve">kommunen </w:t>
      </w:r>
      <w:r>
        <w:t>i övrigt.</w:t>
      </w:r>
    </w:p>
    <w:p w14:paraId="72125874" w14:textId="77777777" w:rsidR="00DE7975" w:rsidRPr="00A76360" w:rsidRDefault="00DE7975" w:rsidP="00DE7975">
      <w:pPr>
        <w:pStyle w:val="Brdtextmedindrag"/>
        <w:rPr>
          <w:sz w:val="8"/>
          <w:szCs w:val="8"/>
        </w:rPr>
      </w:pPr>
    </w:p>
    <w:p w14:paraId="44D85D91" w14:textId="0A8003B6" w:rsidR="00DE7975" w:rsidRDefault="00DE7975" w:rsidP="006A6361">
      <w:pPr>
        <w:pStyle w:val="Brdtextmedindrag"/>
      </w:pPr>
      <w:r w:rsidRPr="0006285B">
        <w:rPr>
          <w:b/>
        </w:rPr>
        <w:t>Utredningens förslag:</w:t>
      </w:r>
      <w:r>
        <w:t xml:space="preserve"> Överensstämmer </w:t>
      </w:r>
      <w:r w:rsidR="00DE5EEA">
        <w:t xml:space="preserve">delvis </w:t>
      </w:r>
      <w:r>
        <w:t xml:space="preserve">med regeringens. </w:t>
      </w:r>
      <w:r w:rsidR="00DE5EEA">
        <w:t>Utred</w:t>
      </w:r>
      <w:r w:rsidR="00DE5EEA">
        <w:softHyphen/>
        <w:t xml:space="preserve">ningen föreslår att </w:t>
      </w:r>
      <w:r w:rsidR="00CA5DFA">
        <w:t>översiktsplanen för en viss del av kommunen får redo</w:t>
      </w:r>
      <w:r w:rsidR="00CA5DFA">
        <w:softHyphen/>
        <w:t xml:space="preserve">visas med en annan detaljeringsgrad än för planen i övrigt. </w:t>
      </w:r>
    </w:p>
    <w:p w14:paraId="3B8A4E3B" w14:textId="77777777" w:rsidR="00DE7975" w:rsidRDefault="00DE7975" w:rsidP="00DE7975">
      <w:pPr>
        <w:pStyle w:val="Brdtextmedindrag"/>
      </w:pPr>
      <w:r w:rsidRPr="00E50382">
        <w:rPr>
          <w:b/>
        </w:rPr>
        <w:t>Remissinstanserna:</w:t>
      </w:r>
      <w:r>
        <w:t xml:space="preserve"> De remissinstanser som yttrar sig över försla</w:t>
      </w:r>
      <w:r>
        <w:softHyphen/>
        <w:t xml:space="preserve">get är positiva till detta, däribland länsstyrelserna i </w:t>
      </w:r>
      <w:r w:rsidRPr="00003827">
        <w:rPr>
          <w:i/>
        </w:rPr>
        <w:t>Hallands</w:t>
      </w:r>
      <w:r>
        <w:t xml:space="preserve"> respektive </w:t>
      </w:r>
      <w:r w:rsidRPr="00003827">
        <w:rPr>
          <w:i/>
        </w:rPr>
        <w:t>Stock</w:t>
      </w:r>
      <w:r>
        <w:rPr>
          <w:i/>
        </w:rPr>
        <w:softHyphen/>
      </w:r>
      <w:r w:rsidRPr="00003827">
        <w:rPr>
          <w:i/>
        </w:rPr>
        <w:t>holms län</w:t>
      </w:r>
      <w:r>
        <w:t xml:space="preserve">. </w:t>
      </w:r>
      <w:r w:rsidRPr="0022205D">
        <w:rPr>
          <w:i/>
        </w:rPr>
        <w:t>Malung-Sälens kommun</w:t>
      </w:r>
      <w:r w:rsidRPr="0022205D">
        <w:t xml:space="preserve"> </w:t>
      </w:r>
      <w:r>
        <w:t>framhåller att det s</w:t>
      </w:r>
      <w:r w:rsidRPr="0022205D">
        <w:t>ärskilt i en geo</w:t>
      </w:r>
      <w:r>
        <w:softHyphen/>
      </w:r>
      <w:r w:rsidRPr="0022205D">
        <w:t>graf</w:t>
      </w:r>
      <w:r>
        <w:softHyphen/>
      </w:r>
      <w:r w:rsidRPr="0022205D">
        <w:t xml:space="preserve">iskt stor kommun är bra att </w:t>
      </w:r>
      <w:r>
        <w:t>redovisningen kan ske med</w:t>
      </w:r>
      <w:r w:rsidRPr="0022205D">
        <w:t xml:space="preserve"> olika detalje</w:t>
      </w:r>
      <w:r>
        <w:softHyphen/>
      </w:r>
      <w:r w:rsidRPr="0022205D">
        <w:t>rings</w:t>
      </w:r>
      <w:r>
        <w:softHyphen/>
      </w:r>
      <w:r w:rsidRPr="0022205D">
        <w:t>grad.</w:t>
      </w:r>
    </w:p>
    <w:p w14:paraId="43E7FD02" w14:textId="77777777" w:rsidR="00DE7975" w:rsidRDefault="00DE7975" w:rsidP="00DE7975">
      <w:pPr>
        <w:pStyle w:val="Brdtextmedindrag"/>
      </w:pPr>
      <w:r w:rsidRPr="00903C93">
        <w:rPr>
          <w:b/>
        </w:rPr>
        <w:t xml:space="preserve">Skälen för regeringens förslag: </w:t>
      </w:r>
      <w:r>
        <w:t>Enligt gällande rätt får en ändring av översiktsplanen för en viss del av kommunen redovisas med en annan detaljeringsgrad än för översikts</w:t>
      </w:r>
      <w:r>
        <w:softHyphen/>
        <w:t>planen i övrigt (3 kap. 23 § andra stycket PBL). Bestämmelsen tillkom på förslag från PBL-kommittén och avsåg att ge ett tydligt stöd för att kommunen kan ändra översiktsplanen genom en s.k. fördjupning, utan att samtidigt behöva ändra hela den kommun</w:t>
      </w:r>
      <w:r>
        <w:softHyphen/>
      </w:r>
      <w:r w:rsidRPr="00EC2796">
        <w:rPr>
          <w:spacing w:val="-2"/>
        </w:rPr>
        <w:t>omfattande översiktsplanen (SOU 2005:77 del 2 s. 443 f.). Översikts</w:t>
      </w:r>
      <w:r w:rsidRPr="00EC2796">
        <w:rPr>
          <w:spacing w:val="-2"/>
        </w:rPr>
        <w:softHyphen/>
        <w:t>plane</w:t>
      </w:r>
      <w:r w:rsidRPr="00EC2796">
        <w:rPr>
          <w:spacing w:val="-2"/>
        </w:rPr>
        <w:softHyphen/>
      </w:r>
      <w:r>
        <w:t>utredningen framhåller att bestäm</w:t>
      </w:r>
      <w:r>
        <w:softHyphen/>
        <w:t>melsen kan upp</w:t>
      </w:r>
      <w:r>
        <w:softHyphen/>
        <w:t>fattas som att det krävs en ändring av den kommun</w:t>
      </w:r>
      <w:r>
        <w:softHyphen/>
        <w:t>omfattande planen för att kommunen ska få redovisa en viss del av kom</w:t>
      </w:r>
      <w:r>
        <w:softHyphen/>
        <w:t>munen, t.ex. en tätort, med en annan detalje</w:t>
      </w:r>
      <w:r>
        <w:softHyphen/>
        <w:t>ringsgrad än vad som gäller för planen i övrigt (SOU 2018:46 del 1 s. 231 f.).</w:t>
      </w:r>
    </w:p>
    <w:p w14:paraId="35E20BD2" w14:textId="77777777" w:rsidR="00DE7975" w:rsidRDefault="00DE7975" w:rsidP="00DE7975">
      <w:pPr>
        <w:pStyle w:val="Brdtextmedindrag"/>
      </w:pPr>
      <w:r>
        <w:t>En sådan tolkning är inte avsedd – redan när ÄPBL tillkom fördes i pro</w:t>
      </w:r>
      <w:r>
        <w:softHyphen/>
        <w:t>po</w:t>
      </w:r>
      <w:r>
        <w:softHyphen/>
        <w:t>sitionen ett resonemang om att planeringen behöver ske på olika skal</w:t>
      </w:r>
      <w:r>
        <w:softHyphen/>
        <w:t>nivåer (prop. 1985/86:1 s. 131). Även när den nuvarande bestäm</w:t>
      </w:r>
      <w:r>
        <w:softHyphen/>
        <w:t>melsen tillkom uppmärksammades att en fördjupning kan ingå i beslutet om den kommunomfattande planen, men att den också kan tillföras genom en ändring av planbeslutet (prop. 2006/07:122 s. 39).</w:t>
      </w:r>
    </w:p>
    <w:p w14:paraId="3BEC45D1" w14:textId="3EE95FEC" w:rsidR="00DE7975" w:rsidRDefault="00DE7975" w:rsidP="006A6361">
      <w:pPr>
        <w:pStyle w:val="Brdtextmedindrag"/>
      </w:pPr>
      <w:r>
        <w:t>Regeringen anser att det är önskvärt att regelverket är entydigt. I likhet med utredningen anser regeringen att bestämmelsen bör ändras så att det blir tydligt att delar av den kommunomfattande planen får redovisas med en annan detaljeringsgrad</w:t>
      </w:r>
      <w:r w:rsidR="002E694E">
        <w:t xml:space="preserve">, </w:t>
      </w:r>
      <w:r w:rsidR="00FC1A9B">
        <w:t xml:space="preserve">trots </w:t>
      </w:r>
      <w:r w:rsidR="002E694E">
        <w:t xml:space="preserve">att </w:t>
      </w:r>
      <w:r w:rsidR="00FC1A9B">
        <w:t xml:space="preserve">det inte är fråga om </w:t>
      </w:r>
      <w:r w:rsidR="002E694E">
        <w:t xml:space="preserve">en ändring </w:t>
      </w:r>
      <w:r w:rsidR="002E694E" w:rsidRPr="00FC1A9B">
        <w:t xml:space="preserve">av </w:t>
      </w:r>
      <w:r w:rsidR="00FC1A9B">
        <w:rPr>
          <w:spacing w:val="-2"/>
        </w:rPr>
        <w:t>översikts</w:t>
      </w:r>
      <w:r w:rsidR="008D41D5" w:rsidRPr="00FC1A9B">
        <w:t>planen</w:t>
      </w:r>
      <w:r w:rsidR="00FC1A9B">
        <w:rPr>
          <w:spacing w:val="-2"/>
        </w:rPr>
        <w:t xml:space="preserve"> (jfr nuvarande 3 kap. 23 § andra stycket PBL)</w:t>
      </w:r>
      <w:r w:rsidR="00CA5DFA" w:rsidRPr="00FC1A9B">
        <w:t>.</w:t>
      </w:r>
      <w:r w:rsidR="00E71510" w:rsidRPr="00FC1A9B">
        <w:t xml:space="preserve"> </w:t>
      </w:r>
      <w:r w:rsidR="000F1884" w:rsidRPr="00FC1A9B">
        <w:t xml:space="preserve">Regeringen föreslår dock en </w:t>
      </w:r>
      <w:r w:rsidR="00820514">
        <w:t xml:space="preserve">mindre </w:t>
      </w:r>
      <w:r w:rsidR="000875C4">
        <w:t xml:space="preserve">ändring av </w:t>
      </w:r>
      <w:r w:rsidR="000F1884">
        <w:t>bestämmelsen</w:t>
      </w:r>
      <w:r w:rsidR="000875C4">
        <w:t>s</w:t>
      </w:r>
      <w:r w:rsidR="000F1884">
        <w:t xml:space="preserve"> </w:t>
      </w:r>
      <w:r w:rsidR="000875C4" w:rsidRPr="00FC1A9B">
        <w:t>formu</w:t>
      </w:r>
      <w:r w:rsidR="000875C4" w:rsidRPr="00FC1A9B">
        <w:softHyphen/>
      </w:r>
      <w:r w:rsidR="000875C4">
        <w:t xml:space="preserve">lering </w:t>
      </w:r>
      <w:r w:rsidR="000F1884">
        <w:t xml:space="preserve">jämfört med </w:t>
      </w:r>
      <w:r w:rsidR="00F35ED6">
        <w:t>den</w:t>
      </w:r>
      <w:r w:rsidR="000F1884">
        <w:t xml:space="preserve"> som f</w:t>
      </w:r>
      <w:r w:rsidR="000F1884" w:rsidRPr="00315A8F">
        <w:rPr>
          <w:spacing w:val="-2"/>
        </w:rPr>
        <w:t>öreslogs i lagrådsremissen. Ä</w:t>
      </w:r>
      <w:r w:rsidR="00E71510" w:rsidRPr="00315A8F">
        <w:rPr>
          <w:spacing w:val="-2"/>
        </w:rPr>
        <w:t xml:space="preserve">ndringen är </w:t>
      </w:r>
      <w:r w:rsidR="006F2EC1" w:rsidRPr="00315A8F">
        <w:rPr>
          <w:spacing w:val="-2"/>
        </w:rPr>
        <w:t>av språklig karaktär och påverkar</w:t>
      </w:r>
      <w:r w:rsidR="006F2EC1">
        <w:t xml:space="preserve"> inte tillämp</w:t>
      </w:r>
      <w:r w:rsidR="002567C7">
        <w:softHyphen/>
      </w:r>
      <w:r w:rsidR="006F2EC1">
        <w:t>nings</w:t>
      </w:r>
      <w:r w:rsidR="002567C7">
        <w:softHyphen/>
      </w:r>
      <w:r w:rsidR="006F2EC1">
        <w:t xml:space="preserve">området för bestämmelsen. </w:t>
      </w:r>
    </w:p>
    <w:p w14:paraId="723F2430" w14:textId="77777777" w:rsidR="00DE7975" w:rsidRDefault="00DE7975" w:rsidP="00DE7975">
      <w:pPr>
        <w:pStyle w:val="Rubrik5utannumrering"/>
      </w:pPr>
      <w:r>
        <w:t>Lagtext</w:t>
      </w:r>
    </w:p>
    <w:p w14:paraId="7B5C274A" w14:textId="77777777" w:rsidR="00DE7975" w:rsidRDefault="00DE7975" w:rsidP="00DE7975">
      <w:pPr>
        <w:pStyle w:val="Brdtext"/>
      </w:pPr>
      <w:r>
        <w:t>Bestämmelserna finns i 3 kap. 6 och 27 §§ PBL.</w:t>
      </w:r>
    </w:p>
    <w:p w14:paraId="195C4AC8" w14:textId="77777777" w:rsidR="00DE7975" w:rsidRDefault="00DE7975" w:rsidP="00DE7975">
      <w:pPr>
        <w:pStyle w:val="Rubrik2"/>
      </w:pPr>
      <w:bookmarkStart w:id="94" w:name="_Toc19000331"/>
      <w:bookmarkStart w:id="95" w:name="_Toc23845180"/>
      <w:r>
        <w:t>En digital översiktsplan</w:t>
      </w:r>
      <w:bookmarkEnd w:id="94"/>
      <w:bookmarkEnd w:id="95"/>
    </w:p>
    <w:p w14:paraId="04AD88BE" w14:textId="77777777" w:rsidR="00DE7975" w:rsidRPr="00F03A10" w:rsidRDefault="00DE7975" w:rsidP="00DE7975">
      <w:pPr>
        <w:pStyle w:val="Rubrik3"/>
        <w:spacing w:before="0"/>
      </w:pPr>
      <w:bookmarkStart w:id="96" w:name="_Toc19000332"/>
      <w:bookmarkStart w:id="97" w:name="_Toc23845181"/>
      <w:r>
        <w:t xml:space="preserve">Föreskrifter om standarder för översiktsplaner, </w:t>
      </w:r>
      <w:r w:rsidRPr="00F03A10">
        <w:t>regionplaner och områdesbestämmelser</w:t>
      </w:r>
      <w:bookmarkEnd w:id="96"/>
      <w:bookmarkEnd w:id="97"/>
      <w:r w:rsidRPr="00F03A10">
        <w:t xml:space="preserve"> </w:t>
      </w:r>
    </w:p>
    <w:p w14:paraId="10638957" w14:textId="77777777" w:rsidR="00DE7975" w:rsidRPr="00F03A10" w:rsidRDefault="00DE7975" w:rsidP="00DE7975">
      <w:pPr>
        <w:pStyle w:val="Brdtextram"/>
      </w:pPr>
      <w:r w:rsidRPr="00F03A10">
        <w:rPr>
          <w:b/>
        </w:rPr>
        <w:t>Regeringens förslag:</w:t>
      </w:r>
      <w:r w:rsidRPr="00F03A10">
        <w:t xml:space="preserve"> Regeringen eller den myndighet som regeringen bestämmer ska få meddela föreskrifter om standarder för utformning av översiktsplaner, regionplaner och områdesbestämmelser.</w:t>
      </w:r>
    </w:p>
    <w:p w14:paraId="55987771" w14:textId="77777777" w:rsidR="00DE7975" w:rsidRPr="00F03A10" w:rsidRDefault="00DE7975" w:rsidP="00DE7975">
      <w:pPr>
        <w:pStyle w:val="Brdtextmedindragram"/>
      </w:pPr>
      <w:r w:rsidRPr="00F03A10">
        <w:rPr>
          <w:b/>
        </w:rPr>
        <w:t>Regeringens bedömning:</w:t>
      </w:r>
      <w:r w:rsidRPr="00F03A10">
        <w:t xml:space="preserve"> Det behövs fler åtgärder för att säker</w:t>
      </w:r>
      <w:r w:rsidRPr="00F03A10">
        <w:softHyphen/>
        <w:t>s</w:t>
      </w:r>
      <w:r w:rsidRPr="00F03A10">
        <w:softHyphen/>
        <w:t>tälla att det finns ändamålsenliga rutiner för hur digitala översikts</w:t>
      </w:r>
      <w:r w:rsidRPr="00F03A10">
        <w:softHyphen/>
      </w:r>
      <w:r w:rsidRPr="00F03A10">
        <w:softHyphen/>
        <w:t xml:space="preserve">planer kan arkiveras. </w:t>
      </w:r>
    </w:p>
    <w:p w14:paraId="552B03AA" w14:textId="77777777" w:rsidR="00DE7975" w:rsidRPr="00F03A10" w:rsidRDefault="00DE7975" w:rsidP="00DE7975">
      <w:pPr>
        <w:pStyle w:val="Brdtextmedindrag"/>
        <w:rPr>
          <w:sz w:val="8"/>
          <w:szCs w:val="8"/>
        </w:rPr>
      </w:pPr>
    </w:p>
    <w:p w14:paraId="6E3873E3" w14:textId="77777777" w:rsidR="00DE7975" w:rsidRPr="00F03A10" w:rsidRDefault="00DE7975" w:rsidP="00DE7975">
      <w:pPr>
        <w:pStyle w:val="Brdtextmedindrag"/>
      </w:pPr>
      <w:r w:rsidRPr="00F03A10">
        <w:rPr>
          <w:b/>
        </w:rPr>
        <w:t>Utredningens förslag:</w:t>
      </w:r>
      <w:r w:rsidRPr="00F03A10">
        <w:t xml:space="preserve"> Överensstämmer med regeringens. </w:t>
      </w:r>
    </w:p>
    <w:p w14:paraId="06C2B139" w14:textId="77777777" w:rsidR="00DE7975" w:rsidRPr="00F03A10" w:rsidRDefault="00DE7975" w:rsidP="00DE7975">
      <w:pPr>
        <w:pStyle w:val="Brdtextmedindrag"/>
      </w:pPr>
      <w:r w:rsidRPr="00F03A10">
        <w:rPr>
          <w:b/>
        </w:rPr>
        <w:t>Utredningens bedömning:</w:t>
      </w:r>
      <w:r w:rsidRPr="00F03A10">
        <w:t xml:space="preserve"> Överensstämmer </w:t>
      </w:r>
      <w:r>
        <w:t xml:space="preserve">inte </w:t>
      </w:r>
      <w:r w:rsidRPr="00F03A10">
        <w:t>med regeringens</w:t>
      </w:r>
      <w:r>
        <w:t>.</w:t>
      </w:r>
      <w:r w:rsidRPr="00F03A10">
        <w:t xml:space="preserve"> Utred</w:t>
      </w:r>
      <w:r>
        <w:softHyphen/>
      </w:r>
      <w:r w:rsidRPr="00F03A10">
        <w:t xml:space="preserve">ningen har inte övervägt behovet av ytterligare åtgärder för </w:t>
      </w:r>
      <w:r>
        <w:t xml:space="preserve">att </w:t>
      </w:r>
      <w:r w:rsidRPr="00F03A10">
        <w:t>säker</w:t>
      </w:r>
      <w:r>
        <w:softHyphen/>
      </w:r>
      <w:r w:rsidRPr="00F03A10">
        <w:t>ställa att digitala planhandlingar kan arkive</w:t>
      </w:r>
      <w:r w:rsidRPr="00F03A10">
        <w:softHyphen/>
        <w:t xml:space="preserve">ras. Utredningen </w:t>
      </w:r>
      <w:r>
        <w:t>gör</w:t>
      </w:r>
      <w:r w:rsidRPr="00F03A10">
        <w:t xml:space="preserve"> i stället </w:t>
      </w:r>
      <w:r>
        <w:t>bedömningen</w:t>
      </w:r>
      <w:r w:rsidRPr="00F03A10">
        <w:t xml:space="preserve"> att kravet på att de handlingar som ska skickas till Boverket, länsstyrelsen och lantmäterimyndigheten ska vara lämpliga för arkivering bör behållas tills vidare.</w:t>
      </w:r>
    </w:p>
    <w:p w14:paraId="76157E98" w14:textId="77777777" w:rsidR="00DE7975" w:rsidRPr="00B2162F" w:rsidRDefault="00DE7975" w:rsidP="00DE7975">
      <w:pPr>
        <w:pStyle w:val="Brdtextmedindrag"/>
      </w:pPr>
      <w:r w:rsidRPr="00B2162F">
        <w:rPr>
          <w:b/>
        </w:rPr>
        <w:t>Remissinstanserna:</w:t>
      </w:r>
      <w:r w:rsidRPr="00B2162F">
        <w:t xml:space="preserve"> Remissinstanserna är i huvudsak positiva till ut</w:t>
      </w:r>
      <w:r w:rsidRPr="00B2162F">
        <w:softHyphen/>
        <w:t>red</w:t>
      </w:r>
      <w:r w:rsidRPr="00B2162F">
        <w:softHyphen/>
        <w:t xml:space="preserve">ningens förslag, däribland </w:t>
      </w:r>
      <w:r w:rsidRPr="00B2162F">
        <w:rPr>
          <w:i/>
        </w:rPr>
        <w:t>Boverket</w:t>
      </w:r>
      <w:r w:rsidRPr="00B2162F">
        <w:t xml:space="preserve">, </w:t>
      </w:r>
      <w:r w:rsidRPr="00B2162F">
        <w:rPr>
          <w:i/>
        </w:rPr>
        <w:t>Naturvårdsverket</w:t>
      </w:r>
      <w:r w:rsidRPr="00B2162F">
        <w:t xml:space="preserve">, </w:t>
      </w:r>
      <w:r w:rsidRPr="00B2162F">
        <w:rPr>
          <w:i/>
        </w:rPr>
        <w:t>Stats</w:t>
      </w:r>
      <w:r w:rsidRPr="00B2162F">
        <w:rPr>
          <w:i/>
        </w:rPr>
        <w:softHyphen/>
        <w:t>konto</w:t>
      </w:r>
      <w:r w:rsidRPr="00B2162F">
        <w:rPr>
          <w:i/>
        </w:rPr>
        <w:softHyphen/>
        <w:t>ret</w:t>
      </w:r>
      <w:r w:rsidRPr="00B2162F">
        <w:t>, länsstyrelser</w:t>
      </w:r>
      <w:r>
        <w:t xml:space="preserve">na i </w:t>
      </w:r>
      <w:r w:rsidRPr="00DC54B4">
        <w:rPr>
          <w:i/>
        </w:rPr>
        <w:t>Hallands</w:t>
      </w:r>
      <w:r>
        <w:t xml:space="preserve">, </w:t>
      </w:r>
      <w:r w:rsidRPr="00DC54B4">
        <w:rPr>
          <w:i/>
        </w:rPr>
        <w:t>Kronobergs</w:t>
      </w:r>
      <w:r>
        <w:t xml:space="preserve">, </w:t>
      </w:r>
      <w:r w:rsidRPr="00DC54B4">
        <w:rPr>
          <w:i/>
        </w:rPr>
        <w:t>Uppsala</w:t>
      </w:r>
      <w:r>
        <w:t xml:space="preserve"> respektive </w:t>
      </w:r>
      <w:r w:rsidRPr="00DC54B4">
        <w:rPr>
          <w:i/>
        </w:rPr>
        <w:t>Väster</w:t>
      </w:r>
      <w:r>
        <w:rPr>
          <w:i/>
        </w:rPr>
        <w:softHyphen/>
      </w:r>
      <w:r w:rsidRPr="00DC54B4">
        <w:rPr>
          <w:i/>
        </w:rPr>
        <w:t>norr</w:t>
      </w:r>
      <w:r>
        <w:rPr>
          <w:i/>
        </w:rPr>
        <w:softHyphen/>
      </w:r>
      <w:r w:rsidRPr="00DC54B4">
        <w:rPr>
          <w:i/>
        </w:rPr>
        <w:t>lands län</w:t>
      </w:r>
      <w:r w:rsidRPr="00DC54B4">
        <w:t>,</w:t>
      </w:r>
      <w:r>
        <w:t xml:space="preserve"> </w:t>
      </w:r>
      <w:r w:rsidRPr="00DC54B4">
        <w:rPr>
          <w:i/>
        </w:rPr>
        <w:t>Bollnäs</w:t>
      </w:r>
      <w:r>
        <w:t xml:space="preserve">, </w:t>
      </w:r>
      <w:r w:rsidRPr="00DC54B4">
        <w:rPr>
          <w:i/>
        </w:rPr>
        <w:t>Katrineholms</w:t>
      </w:r>
      <w:r>
        <w:t xml:space="preserve">, </w:t>
      </w:r>
      <w:r w:rsidRPr="00DC54B4">
        <w:rPr>
          <w:i/>
        </w:rPr>
        <w:t>Nyköpings</w:t>
      </w:r>
      <w:r>
        <w:t xml:space="preserve"> och </w:t>
      </w:r>
      <w:r w:rsidRPr="00DC54B4">
        <w:rPr>
          <w:i/>
        </w:rPr>
        <w:t>Örebro kommuner</w:t>
      </w:r>
      <w:r w:rsidRPr="00B2162F">
        <w:t xml:space="preserve"> samt </w:t>
      </w:r>
      <w:r w:rsidRPr="00B2162F">
        <w:rPr>
          <w:i/>
        </w:rPr>
        <w:t>Fastighetsägarna</w:t>
      </w:r>
      <w:r w:rsidRPr="00B2162F">
        <w:t xml:space="preserve">. </w:t>
      </w:r>
      <w:r w:rsidRPr="00B2162F">
        <w:rPr>
          <w:i/>
        </w:rPr>
        <w:t>Forsknings</w:t>
      </w:r>
      <w:r w:rsidRPr="00B2162F">
        <w:rPr>
          <w:i/>
        </w:rPr>
        <w:softHyphen/>
        <w:t>rådet för miljö, areella näringar och sam</w:t>
      </w:r>
      <w:r>
        <w:rPr>
          <w:i/>
        </w:rPr>
        <w:softHyphen/>
      </w:r>
      <w:r w:rsidRPr="00B2162F">
        <w:rPr>
          <w:i/>
        </w:rPr>
        <w:t>hällsbyggande (Formas)</w:t>
      </w:r>
      <w:r w:rsidRPr="00B2162F">
        <w:t xml:space="preserve"> anser att standardiserade digitala översiktsplaner skapar ett viktigt mervärde för planeringsforskningen och annan relaterad forskning </w:t>
      </w:r>
      <w:r>
        <w:t xml:space="preserve">genom </w:t>
      </w:r>
      <w:r w:rsidRPr="00B2162F">
        <w:t xml:space="preserve">att </w:t>
      </w:r>
      <w:r>
        <w:t>ge</w:t>
      </w:r>
      <w:r w:rsidRPr="00B2162F">
        <w:t xml:space="preserve"> enkel digital åtkomst till aktuella standardiserade över</w:t>
      </w:r>
      <w:r>
        <w:softHyphen/>
      </w:r>
      <w:r w:rsidRPr="00B2162F">
        <w:t xml:space="preserve">siktsplaner. </w:t>
      </w:r>
      <w:r w:rsidRPr="00B2162F">
        <w:rPr>
          <w:i/>
        </w:rPr>
        <w:t>Stockholms läns landsting</w:t>
      </w:r>
      <w:r w:rsidRPr="00B2162F">
        <w:t xml:space="preserve"> framhåller att en ökad harmo</w:t>
      </w:r>
      <w:r>
        <w:softHyphen/>
      </w:r>
      <w:r w:rsidRPr="006D3F32">
        <w:rPr>
          <w:spacing w:val="-2"/>
        </w:rPr>
        <w:t>ni</w:t>
      </w:r>
      <w:r w:rsidRPr="006D3F32">
        <w:rPr>
          <w:spacing w:val="-2"/>
        </w:rPr>
        <w:softHyphen/>
      </w:r>
      <w:r w:rsidRPr="006D3F32">
        <w:rPr>
          <w:spacing w:val="-2"/>
        </w:rPr>
        <w:softHyphen/>
        <w:t>sering mellan översikts- och regionplaner kan underlätta för kommu</w:t>
      </w:r>
      <w:r w:rsidRPr="006D3F32">
        <w:rPr>
          <w:spacing w:val="-2"/>
        </w:rPr>
        <w:softHyphen/>
        <w:t>ner</w:t>
      </w:r>
      <w:r w:rsidRPr="006D3F32">
        <w:rPr>
          <w:spacing w:val="-2"/>
        </w:rPr>
        <w:softHyphen/>
        <w:t>na</w:t>
      </w:r>
      <w:r w:rsidRPr="00B2162F">
        <w:t xml:space="preserve"> att förhålla sig till den regionala nivån i den översiktliga planeringen, och vice versa.</w:t>
      </w:r>
    </w:p>
    <w:p w14:paraId="31A67179" w14:textId="77777777" w:rsidR="00DE7975" w:rsidRPr="00574325" w:rsidDel="00AB6BE1" w:rsidRDefault="00DE7975" w:rsidP="00DE7975">
      <w:pPr>
        <w:pStyle w:val="Brdtextmedindrag"/>
      </w:pPr>
      <w:r w:rsidRPr="00574325" w:rsidDel="00AB6BE1">
        <w:rPr>
          <w:i/>
        </w:rPr>
        <w:t>Arvidsjaurs kommun</w:t>
      </w:r>
      <w:r w:rsidRPr="00574325" w:rsidDel="00AB6BE1">
        <w:t xml:space="preserve"> </w:t>
      </w:r>
      <w:r w:rsidDel="00AB6BE1">
        <w:t>motsätter sig förslaget.</w:t>
      </w:r>
      <w:r w:rsidRPr="00574325" w:rsidDel="00AB6BE1">
        <w:t xml:space="preserve"> </w:t>
      </w:r>
      <w:r w:rsidDel="00AB6BE1">
        <w:t>Kommunen framhåller att n</w:t>
      </w:r>
      <w:r w:rsidRPr="00574325" w:rsidDel="00AB6BE1">
        <w:t>är det gäller detaljplaner har man under snart 70 års tid tagit fram vägled</w:t>
      </w:r>
      <w:r w:rsidDel="00AB6BE1">
        <w:softHyphen/>
      </w:r>
      <w:r w:rsidRPr="00574325" w:rsidDel="00AB6BE1">
        <w:t>ningar för framtagande av detaljplaner som snart kommer att leda fram till en standard</w:t>
      </w:r>
      <w:r w:rsidDel="00AB6BE1">
        <w:t>, medan</w:t>
      </w:r>
      <w:r w:rsidRPr="00574325" w:rsidDel="00AB6BE1">
        <w:t xml:space="preserve"> ÖP-modellen bara </w:t>
      </w:r>
      <w:r w:rsidDel="00AB6BE1">
        <w:t xml:space="preserve">har </w:t>
      </w:r>
      <w:r w:rsidRPr="00574325" w:rsidDel="00AB6BE1">
        <w:t>funnits i några år.</w:t>
      </w:r>
      <w:r w:rsidDel="00AB6BE1">
        <w:t xml:space="preserve"> </w:t>
      </w:r>
    </w:p>
    <w:p w14:paraId="595C0A4B" w14:textId="77777777" w:rsidR="00DE7975" w:rsidRPr="0095290E" w:rsidRDefault="00DE7975" w:rsidP="00DE7975">
      <w:pPr>
        <w:pStyle w:val="Brdtextmedindrag"/>
      </w:pPr>
      <w:r>
        <w:t>L</w:t>
      </w:r>
      <w:r w:rsidRPr="0095290E">
        <w:t>änsstyrelser</w:t>
      </w:r>
      <w:r>
        <w:t xml:space="preserve">na i </w:t>
      </w:r>
      <w:r w:rsidRPr="00D338D3">
        <w:rPr>
          <w:i/>
        </w:rPr>
        <w:t>Gävleborgs</w:t>
      </w:r>
      <w:r>
        <w:t xml:space="preserve">, </w:t>
      </w:r>
      <w:r w:rsidRPr="00D338D3">
        <w:rPr>
          <w:i/>
        </w:rPr>
        <w:t>Kalmar</w:t>
      </w:r>
      <w:r>
        <w:t xml:space="preserve">, </w:t>
      </w:r>
      <w:r w:rsidRPr="00D338D3">
        <w:rPr>
          <w:i/>
        </w:rPr>
        <w:t>Kronobergs</w:t>
      </w:r>
      <w:r>
        <w:t xml:space="preserve"> respektive </w:t>
      </w:r>
      <w:r w:rsidRPr="00D338D3">
        <w:rPr>
          <w:i/>
        </w:rPr>
        <w:t>Värm</w:t>
      </w:r>
      <w:r>
        <w:rPr>
          <w:i/>
        </w:rPr>
        <w:softHyphen/>
      </w:r>
      <w:r w:rsidRPr="00D338D3">
        <w:rPr>
          <w:i/>
        </w:rPr>
        <w:t>lands län</w:t>
      </w:r>
      <w:r w:rsidRPr="0095290E">
        <w:t xml:space="preserve"> framhåller att ett enhetligt digitalt arbetssätt ställer krav på att berörda myndigheter själva kan leverera och ta emot underlag och övriga digitala material i ett lämpligt format. </w:t>
      </w:r>
      <w:r w:rsidRPr="0095290E">
        <w:rPr>
          <w:i/>
        </w:rPr>
        <w:t>Länsstyrelsen i Jönköpings län</w:t>
      </w:r>
      <w:r w:rsidRPr="0095290E">
        <w:t xml:space="preserve"> anser att arkiveringen är en viktig fråga som snarast behöver få en praktisk lös</w:t>
      </w:r>
      <w:r>
        <w:softHyphen/>
      </w:r>
      <w:r w:rsidRPr="0095290E">
        <w:t xml:space="preserve">ning. </w:t>
      </w:r>
    </w:p>
    <w:p w14:paraId="3B03C932" w14:textId="77777777" w:rsidR="00DE7975" w:rsidRPr="00F03A10" w:rsidRDefault="00DE7975" w:rsidP="00DE7975">
      <w:pPr>
        <w:pStyle w:val="Brdtextmedindrag"/>
      </w:pPr>
      <w:r w:rsidRPr="00F03A10">
        <w:t>De remissinstanser som yttra</w:t>
      </w:r>
      <w:r>
        <w:t>r</w:t>
      </w:r>
      <w:r w:rsidRPr="00F03A10">
        <w:t xml:space="preserve"> sig över utredningens bedömning är i huvudsak positiva eller har inget att invända mot denna, bl.a. </w:t>
      </w:r>
      <w:r w:rsidRPr="00F03A10">
        <w:rPr>
          <w:i/>
        </w:rPr>
        <w:t>Läns</w:t>
      </w:r>
      <w:r w:rsidRPr="00F03A10">
        <w:rPr>
          <w:i/>
        </w:rPr>
        <w:softHyphen/>
        <w:t>styrel</w:t>
      </w:r>
      <w:r w:rsidRPr="00F03A10">
        <w:rPr>
          <w:i/>
        </w:rPr>
        <w:softHyphen/>
        <w:t>sen i Hallands län</w:t>
      </w:r>
      <w:r w:rsidRPr="00F03A10">
        <w:t xml:space="preserve">. </w:t>
      </w:r>
      <w:r w:rsidRPr="00F03A10">
        <w:rPr>
          <w:i/>
        </w:rPr>
        <w:t>Uppsala kommun</w:t>
      </w:r>
      <w:r w:rsidRPr="00F03A10">
        <w:t xml:space="preserve"> anser att tekniken bör utvecklas mot digitala arkiv som hanterar flera digitala format. Kommunen framhåller att översiktsplanen är en karta och att det därmed är särskilt viktigt att utveck</w:t>
      </w:r>
      <w:r>
        <w:softHyphen/>
      </w:r>
      <w:r w:rsidRPr="00F03A10">
        <w:t>la en teknik med koppling till inter</w:t>
      </w:r>
      <w:r w:rsidRPr="00F03A10">
        <w:softHyphen/>
        <w:t xml:space="preserve">aktiva kartor. </w:t>
      </w:r>
      <w:r w:rsidRPr="00F03A10">
        <w:rPr>
          <w:i/>
        </w:rPr>
        <w:t>Länsstyrelsen i Skåne län</w:t>
      </w:r>
      <w:r w:rsidRPr="00F03A10">
        <w:t xml:space="preserve"> framhåller att vägledning behöver tas fram för hur kommunen ska kunna arbeta med webbaserade översikts</w:t>
      </w:r>
      <w:r w:rsidRPr="00F03A10">
        <w:softHyphen/>
        <w:t xml:space="preserve">planer och andra digitala verktyg under planprocessens gång. </w:t>
      </w:r>
    </w:p>
    <w:p w14:paraId="1B4A56DD" w14:textId="77777777" w:rsidR="00DE7975" w:rsidRPr="00F03A10" w:rsidRDefault="00DE7975" w:rsidP="00DE7975">
      <w:pPr>
        <w:pStyle w:val="Brdtextmedindrag"/>
      </w:pPr>
      <w:r w:rsidRPr="00F03A10">
        <w:rPr>
          <w:i/>
        </w:rPr>
        <w:t>Östra Göinge kommun</w:t>
      </w:r>
      <w:r w:rsidRPr="00F03A10">
        <w:t xml:space="preserve"> anser att kommunen bör kunna skicka översikts</w:t>
      </w:r>
      <w:r w:rsidRPr="00F03A10">
        <w:softHyphen/>
        <w:t>planen och andra planhandlingar till de statliga myndigheterna i digitalt format då det främjar miljön och reducerar det merarbete som postgången medför.</w:t>
      </w:r>
    </w:p>
    <w:p w14:paraId="0DF30BA5" w14:textId="77777777" w:rsidR="00DE7975" w:rsidRPr="00030BCF" w:rsidRDefault="00DE7975" w:rsidP="00DE7975">
      <w:pPr>
        <w:pStyle w:val="Rubrik4utannumrering"/>
      </w:pPr>
      <w:r>
        <w:t>Skälen för regeringens förslag och bedömning</w:t>
      </w:r>
    </w:p>
    <w:p w14:paraId="401264A0" w14:textId="77777777" w:rsidR="00DE7975" w:rsidRDefault="00DE7975" w:rsidP="00DE7975">
      <w:pPr>
        <w:pStyle w:val="Rubrik5utannumrering"/>
        <w:spacing w:before="0"/>
      </w:pPr>
      <w:r>
        <w:t>Bakgrund och gällande rätt</w:t>
      </w:r>
    </w:p>
    <w:p w14:paraId="1CAB23FF" w14:textId="77777777" w:rsidR="00DE7975" w:rsidRDefault="00DE7975" w:rsidP="00DE7975">
      <w:pPr>
        <w:pStyle w:val="Brdtext"/>
      </w:pPr>
      <w:r>
        <w:t>De flesta kommuner utvecklar numera såväl översiktsplanen som sina detaljplaner i en digital miljö. Informationen som redovisas på plankartan är vanligtvis georefererad, dvs. de punkter, gränser och ytor som utgör informationen i kartan är redovisade i ett visst koordinatsystem. Det inne</w:t>
      </w:r>
      <w:r>
        <w:softHyphen/>
        <w:t>bär att informationen förhållandevis enkelt kan överföras till andra it-system och återanvändas för t.ex. digital kartproduktion, fastighets</w:t>
      </w:r>
      <w:r>
        <w:softHyphen/>
        <w:t>bild</w:t>
      </w:r>
      <w:r>
        <w:softHyphen/>
        <w:t>ning och underlag för bygglovshandlingar.</w:t>
      </w:r>
    </w:p>
    <w:p w14:paraId="6C90A741" w14:textId="77777777" w:rsidR="00DE7975" w:rsidRDefault="00DE7975" w:rsidP="00DE7975">
      <w:pPr>
        <w:pStyle w:val="Brdtextmedindrag"/>
      </w:pPr>
      <w:r>
        <w:t>Möjligheten att utbyta information mellan olika aktörer försvåras av att kommuner och konsulter m.fl. arbetar med olika gränssnitt, dvs. den digi</w:t>
      </w:r>
      <w:r>
        <w:softHyphen/>
        <w:t>tala informationen ordnas och lagras på olika sätt. I en digital plan</w:t>
      </w:r>
      <w:r>
        <w:softHyphen/>
        <w:t>process behöver information kunna utbytas mellan olika aktörer under tiden som planen växer fram. Planinformationen behöver också kunna återanvändas och vidareutvecklas när planen har fått laga kraft.</w:t>
      </w:r>
    </w:p>
    <w:p w14:paraId="046D5C9B" w14:textId="77777777" w:rsidR="00DE7975" w:rsidRPr="00F03A10" w:rsidRDefault="00DE7975" w:rsidP="00DE7975">
      <w:pPr>
        <w:pStyle w:val="Brdtextmedindrag"/>
      </w:pPr>
      <w:r>
        <w:t>I syfte</w:t>
      </w:r>
      <w:r w:rsidRPr="00461AF3">
        <w:t xml:space="preserve"> att skapa förutsättningar för </w:t>
      </w:r>
      <w:r>
        <w:t>digitalt tillgängliga detaljplaner och grundkartor infördes med verkan från den 1 juli 2018 ett bemyndigande</w:t>
      </w:r>
      <w:r w:rsidRPr="00461AF3">
        <w:t xml:space="preserve"> i </w:t>
      </w:r>
      <w:r>
        <w:t>PBL</w:t>
      </w:r>
      <w:r w:rsidRPr="00461AF3">
        <w:t xml:space="preserve"> som innebär att regeringen eller den myndighet som regeringen be</w:t>
      </w:r>
      <w:r>
        <w:softHyphen/>
      </w:r>
      <w:r w:rsidRPr="00461AF3">
        <w:t>stämmer få</w:t>
      </w:r>
      <w:r>
        <w:t>r</w:t>
      </w:r>
      <w:r w:rsidRPr="00461AF3">
        <w:t xml:space="preserve"> meddela föreskrifter om standarder för utformning av detalj</w:t>
      </w:r>
      <w:r>
        <w:softHyphen/>
      </w:r>
      <w:r w:rsidRPr="00461AF3">
        <w:t>planer</w:t>
      </w:r>
      <w:r>
        <w:t>,</w:t>
      </w:r>
      <w:r w:rsidRPr="00461AF3">
        <w:t xml:space="preserve"> planbeskrivningar</w:t>
      </w:r>
      <w:r>
        <w:t xml:space="preserve"> och </w:t>
      </w:r>
      <w:r w:rsidRPr="00461AF3">
        <w:t>grundkartor</w:t>
      </w:r>
      <w:r>
        <w:t xml:space="preserve"> (16 kap. 1 a §)</w:t>
      </w:r>
      <w:r w:rsidRPr="00461AF3">
        <w:t>.</w:t>
      </w:r>
      <w:r>
        <w:t xml:space="preserve"> Rege</w:t>
      </w:r>
      <w:r>
        <w:softHyphen/>
        <w:t>ringen har därefter bemyndigat Boverket och Lantmäteriet att ta fram sådana före</w:t>
      </w:r>
      <w:r>
        <w:softHyphen/>
        <w:t>skrifter. Bo</w:t>
      </w:r>
      <w:r>
        <w:softHyphen/>
        <w:t xml:space="preserve">verket räknar med att </w:t>
      </w:r>
      <w:r w:rsidRPr="0093162C">
        <w:t xml:space="preserve">alla detaljplaner som görs </w:t>
      </w:r>
      <w:r>
        <w:t xml:space="preserve">från och med </w:t>
      </w:r>
      <w:r w:rsidRPr="0093162C">
        <w:t xml:space="preserve">2022 </w:t>
      </w:r>
      <w:r>
        <w:t>ska vara</w:t>
      </w:r>
      <w:r w:rsidRPr="0093162C">
        <w:t xml:space="preserve"> digitala</w:t>
      </w:r>
      <w:r>
        <w:t xml:space="preserve"> (Bover</w:t>
      </w:r>
      <w:r>
        <w:softHyphen/>
        <w:t xml:space="preserve">kets rapport 2018:28, </w:t>
      </w:r>
      <w:r w:rsidRPr="0093162C">
        <w:t>Tidplan för en enhet</w:t>
      </w:r>
      <w:r>
        <w:softHyphen/>
      </w:r>
      <w:r w:rsidRPr="00F03A10">
        <w:t>lig digital tillämp</w:t>
      </w:r>
      <w:r w:rsidRPr="00F03A10">
        <w:softHyphen/>
        <w:t>ning av plan- och bygglagen).</w:t>
      </w:r>
    </w:p>
    <w:p w14:paraId="728660AD" w14:textId="77777777" w:rsidR="00DE7975" w:rsidRPr="00F03A10" w:rsidRDefault="00DE7975" w:rsidP="00DE7975">
      <w:pPr>
        <w:pStyle w:val="Brdtextmedindrag"/>
      </w:pPr>
      <w:r w:rsidRPr="00F03A10">
        <w:t>En digital översiktsplan behöver även kunna arkiveras på ett ändamåls</w:t>
      </w:r>
      <w:r w:rsidRPr="00F03A10">
        <w:softHyphen/>
        <w:t>enligt sätt. Enligt PBL ska kommunen utan dröjsmål skicka vissa hand</w:t>
      </w:r>
      <w:r w:rsidRPr="00F03A10">
        <w:softHyphen/>
        <w:t>lingar till bl.a. Boverket och länsstyrelsen, när ett beslut att anta eller ändra en översiktsplan har fått laga kraft (nuvarande 3 kap. 22 § PBL). De hand</w:t>
      </w:r>
      <w:r>
        <w:softHyphen/>
      </w:r>
      <w:r w:rsidRPr="00F03A10">
        <w:t xml:space="preserve">lingar som ska skickas ska vara lämpliga för arkivering (2 kap. 6 § </w:t>
      </w:r>
      <w:r>
        <w:t>plan- och byggförordningen [2011:338]</w:t>
      </w:r>
      <w:r w:rsidRPr="00F03A10">
        <w:t>). Bestämmelsen är teknikneutral, på så vis att den inte innehåller något särskilt krav på att planerna ska finnas på papper eller liknande material. I fråga om digitala översikts</w:t>
      </w:r>
      <w:r>
        <w:softHyphen/>
      </w:r>
      <w:r w:rsidRPr="00F03A10">
        <w:t>planer har utredningen bedömt att kravet bör kunna uppfyllas genom att kommunen skickar planhandling</w:t>
      </w:r>
      <w:r w:rsidRPr="00F03A10">
        <w:softHyphen/>
        <w:t>arna elek</w:t>
      </w:r>
      <w:r w:rsidRPr="00F03A10">
        <w:softHyphen/>
        <w:t>tron</w:t>
      </w:r>
      <w:r w:rsidRPr="00F03A10">
        <w:softHyphen/>
        <w:t xml:space="preserve">iskt. </w:t>
      </w:r>
    </w:p>
    <w:p w14:paraId="2837B9CC" w14:textId="71022686" w:rsidR="00DE7975" w:rsidRPr="00F03A10" w:rsidRDefault="00DE7975" w:rsidP="00DE7975">
      <w:pPr>
        <w:pStyle w:val="Brdtextmedindrag"/>
      </w:pPr>
      <w:r w:rsidRPr="00F03A10">
        <w:t xml:space="preserve">Kravet på att planen ska vara lämplig för arkivering kompletteras av bestämmelser i arkivlagen (1990:782). Av den lagen framgår att </w:t>
      </w:r>
      <w:r w:rsidRPr="00903C93">
        <w:rPr>
          <w:spacing w:val="-2"/>
        </w:rPr>
        <w:t>myndig</w:t>
      </w:r>
      <w:r w:rsidRPr="00903C93">
        <w:rPr>
          <w:spacing w:val="-2"/>
        </w:rPr>
        <w:softHyphen/>
        <w:t>heterna vid framställningen av handlingar ska använda materiel och metoder</w:t>
      </w:r>
      <w:r w:rsidRPr="00F03A10">
        <w:t xml:space="preserve"> som är lämpliga med hänsyn till behovet av arkivbeständighet (5 §). Av förarbetena framgår att dessa bestämmelser även tar sikte på handlingar i elektronisk form (prop. 1989/90:72 s. 39). </w:t>
      </w:r>
      <w:r>
        <w:t>I detta samman</w:t>
      </w:r>
      <w:r>
        <w:softHyphen/>
        <w:t xml:space="preserve">hang kan noteras att </w:t>
      </w:r>
      <w:r w:rsidRPr="00C21766">
        <w:t>Arkivutredningen</w:t>
      </w:r>
      <w:r>
        <w:t xml:space="preserve"> (</w:t>
      </w:r>
      <w:r w:rsidRPr="00C21766">
        <w:t>Ku 2017:02</w:t>
      </w:r>
      <w:r>
        <w:t xml:space="preserve">) </w:t>
      </w:r>
      <w:r w:rsidR="00A11E4B">
        <w:t xml:space="preserve">har </w:t>
      </w:r>
      <w:r>
        <w:t>arbeta</w:t>
      </w:r>
      <w:r w:rsidR="00E93383">
        <w:t>t</w:t>
      </w:r>
      <w:r>
        <w:t xml:space="preserve"> med </w:t>
      </w:r>
      <w:r w:rsidRPr="00C21766">
        <w:t>en bred översyn av arkiv</w:t>
      </w:r>
      <w:r>
        <w:softHyphen/>
      </w:r>
      <w:r w:rsidRPr="00C21766">
        <w:t>området</w:t>
      </w:r>
      <w:r>
        <w:t xml:space="preserve"> som bl.a. inkluderar arkivlagstiftningen och närliggande lag</w:t>
      </w:r>
      <w:r w:rsidR="00E93383">
        <w:softHyphen/>
      </w:r>
      <w:r>
        <w:t>stift</w:t>
      </w:r>
      <w:r>
        <w:softHyphen/>
        <w:t xml:space="preserve">ning. </w:t>
      </w:r>
    </w:p>
    <w:p w14:paraId="7CDF7EC7" w14:textId="77777777" w:rsidR="00DE7975" w:rsidRPr="00F03A10" w:rsidRDefault="00DE7975" w:rsidP="00DE7975">
      <w:pPr>
        <w:pStyle w:val="Rubrik5utannumrering"/>
      </w:pPr>
      <w:r w:rsidRPr="00F03A10">
        <w:t>Föreskrifter om standarder gör det lättare att dra nytta av informationen i översiktsplanen i samhällsbyggnadsprocessen</w:t>
      </w:r>
    </w:p>
    <w:p w14:paraId="250F96EC" w14:textId="77777777" w:rsidR="00DE7975" w:rsidRDefault="00DE7975" w:rsidP="00DE7975">
      <w:pPr>
        <w:pStyle w:val="Brdtext"/>
      </w:pPr>
      <w:r>
        <w:t>En digitalisering av samhällsbyggnadsprocessen bör leda till effek</w:t>
      </w:r>
      <w:r>
        <w:softHyphen/>
        <w:t>tiv</w:t>
      </w:r>
      <w:r>
        <w:softHyphen/>
        <w:t>itets</w:t>
      </w:r>
      <w:r>
        <w:softHyphen/>
        <w:t>vinster för berörda aktörer genom att information lättare kan återanvändas och bearbetas. För att potentialen med en digital process ska kunna tas till vara behöver dock aktörernas arbetssätt stan</w:t>
      </w:r>
      <w:r>
        <w:softHyphen/>
        <w:t>dardiseras och utveck</w:t>
      </w:r>
      <w:r>
        <w:softHyphen/>
        <w:t>las.</w:t>
      </w:r>
    </w:p>
    <w:p w14:paraId="621DB4AC" w14:textId="77777777" w:rsidR="00DE7975" w:rsidRDefault="00DE7975" w:rsidP="00DE7975">
      <w:pPr>
        <w:pStyle w:val="Brdtextmedindrag"/>
      </w:pPr>
      <w:r>
        <w:t>Regeringen anser, i likhet med utredningen och en bred majoritet av remissinstanserna, att det är angeläget att främja enhetliga digitala arbets</w:t>
      </w:r>
      <w:r>
        <w:softHyphen/>
        <w:t xml:space="preserve">sätt. Med det arbete som nu bedrivs för att åstadkomma digitalt tillgängliga detaljplaner som förebild anser regeringen att det även bör införas krav på att översiktsplaner ska finnas tillgängliga digitalt. </w:t>
      </w:r>
    </w:p>
    <w:p w14:paraId="28A91BA1" w14:textId="77777777" w:rsidR="00DE7975" w:rsidRDefault="00DE7975" w:rsidP="00DE7975">
      <w:pPr>
        <w:pStyle w:val="Brdtextmedindrag"/>
      </w:pPr>
      <w:r>
        <w:t>På motsvarande sätt som gäller för detaljplaner, planbeskrivningar och grundkartor anser regeringen att kraven i huvudsak bör preciseras på före</w:t>
      </w:r>
      <w:r>
        <w:softHyphen/>
        <w:t>skriftsnivå. Regleringen i PBL kan därmed begränsas till ett bemyn</w:t>
      </w:r>
      <w:r>
        <w:softHyphen/>
        <w:t>dig</w:t>
      </w:r>
      <w:r>
        <w:softHyphen/>
        <w:t>ande för regeringen, respektive den myndighet som regeringen bestäm</w:t>
      </w:r>
      <w:r>
        <w:softHyphen/>
        <w:t>mer, som kan precisera hur kraven bör se ut i detalj för att säkerställa att informationen är digitalt utbytbar.</w:t>
      </w:r>
    </w:p>
    <w:p w14:paraId="7A95AD9A" w14:textId="58E8E17C" w:rsidR="00DE7975" w:rsidRDefault="00DE7975" w:rsidP="00DE7975">
      <w:pPr>
        <w:pStyle w:val="Brdtextmedindrag"/>
      </w:pPr>
      <w:r>
        <w:t>Den 1 januari 2019 infördes ett nytt 7 kap. i PBL som innebär ett krav på regional fysisk planering i Stockholms respektive Skåne län och att lagen (1987:147) om regionplanering för kommunerna i Stock</w:t>
      </w:r>
      <w:r>
        <w:softHyphen/>
        <w:t>holms län upphävdes (p</w:t>
      </w:r>
      <w:r w:rsidRPr="00264013">
        <w:t>rop. 2017/18:266, bet. 2018/19:CU2, rskr. 2018/19:31</w:t>
      </w:r>
      <w:r>
        <w:t>). Som utredningen framhåller bör den planering som ska ske på regional nivå bygga på samma standard som kommunerna förhåller sig till i över</w:t>
      </w:r>
      <w:r>
        <w:softHyphen/>
        <w:t>sikts</w:t>
      </w:r>
      <w:r>
        <w:softHyphen/>
        <w:t>planeringen. Annars finns</w:t>
      </w:r>
      <w:r w:rsidR="00320E7E">
        <w:t xml:space="preserve"> det</w:t>
      </w:r>
      <w:r>
        <w:t xml:space="preserve">, enligt utredningen, </w:t>
      </w:r>
      <w:r w:rsidR="00320E7E">
        <w:t xml:space="preserve">en </w:t>
      </w:r>
      <w:r>
        <w:t>risk för att kommun</w:t>
      </w:r>
      <w:r>
        <w:softHyphen/>
        <w:t>erna hamnar i en situation där regionplanen är utformad på ett sätt, medan föreskrifterna som anger hur översiktsplanen ska utformas digitalt anger ett annat. Det skulle kunna försämra kommunernas möjlig</w:t>
      </w:r>
      <w:r>
        <w:softHyphen/>
        <w:t>heter att imple</w:t>
      </w:r>
      <w:r>
        <w:softHyphen/>
        <w:t>men</w:t>
      </w:r>
      <w:r>
        <w:softHyphen/>
      </w:r>
      <w:r>
        <w:softHyphen/>
        <w:t>tera den regionala planeringen lokalt. Regeringen, eller den myndig</w:t>
      </w:r>
      <w:r>
        <w:softHyphen/>
        <w:t xml:space="preserve">het som regeringen bestämmer, bör således även ha möjlighet att meddela föreskrifter om standarder för utformningen av regionplaner enligt 7 kap. PBL. </w:t>
      </w:r>
    </w:p>
    <w:p w14:paraId="5B31DD09" w14:textId="77777777" w:rsidR="00DE7975" w:rsidRDefault="00DE7975" w:rsidP="00DE7975">
      <w:pPr>
        <w:pStyle w:val="Brdtextmedindrag"/>
      </w:pPr>
      <w:r>
        <w:t>R</w:t>
      </w:r>
      <w:r w:rsidRPr="00305B25">
        <w:t xml:space="preserve">egeringen </w:t>
      </w:r>
      <w:r>
        <w:t xml:space="preserve">framhöll i propositionen </w:t>
      </w:r>
      <w:r w:rsidRPr="0093162C">
        <w:t>Digitalisering av grundkartor och detaljplaner</w:t>
      </w:r>
      <w:r>
        <w:t xml:space="preserve"> (prop. 2017/18:132 s. 8) att </w:t>
      </w:r>
      <w:r w:rsidRPr="00305B25">
        <w:t>PBL:s materiella och proces</w:t>
      </w:r>
      <w:r>
        <w:softHyphen/>
      </w:r>
      <w:r w:rsidRPr="00305B25">
        <w:t>suella bestämmelser så långt som möjligt bör vara teknikneutrala</w:t>
      </w:r>
      <w:r>
        <w:t>. Det innebär att den framtida teknikutvecklingen inte behöver föranleda ändringar i lagen</w:t>
      </w:r>
      <w:r w:rsidRPr="0095290E">
        <w:t>. Att PBL är teknikneutral hindrar inte att rege</w:t>
      </w:r>
      <w:r w:rsidRPr="0095290E">
        <w:softHyphen/>
        <w:t>ringen eller den myndighet som regeringen bestämmer kan ställa krav på en viss teknik på förord</w:t>
      </w:r>
      <w:r>
        <w:softHyphen/>
      </w:r>
      <w:r w:rsidRPr="0095290E">
        <w:t>nings- eller föreskriftsnivå, exempelvis att en översiktsplan eller en region</w:t>
      </w:r>
      <w:r>
        <w:softHyphen/>
      </w:r>
      <w:r w:rsidRPr="0095290E">
        <w:t>plan ska vara digital.</w:t>
      </w:r>
      <w:r>
        <w:t xml:space="preserve"> </w:t>
      </w:r>
    </w:p>
    <w:p w14:paraId="22F99849" w14:textId="77777777" w:rsidR="00DE7975" w:rsidRDefault="00DE7975" w:rsidP="00DE7975">
      <w:pPr>
        <w:pStyle w:val="Brdtextmedindrag"/>
      </w:pPr>
      <w:r>
        <w:t xml:space="preserve">Liksom i propositionen </w:t>
      </w:r>
      <w:r w:rsidRPr="0093162C">
        <w:t>Digitalisering av grundkartor och detaljplaner</w:t>
      </w:r>
      <w:r>
        <w:t xml:space="preserve"> avses med standarder för utformning bl.a. arbetssätt, gränssnitt och termer. Sådana standarder kan t.ex. omfatta metadata, databasstruktur, krav på kvalitet och validitet samt hur information ska förvaltas, underhållas och distribueras. Standarder för utformning av översiktsplaner avser bl.a. tek</w:t>
      </w:r>
      <w:r>
        <w:softHyphen/>
        <w:t>niskt överföringsformat av planinformation och krav på uppgifter om översiktsplanen, gränser, områden och planens riktlinjer, dvs. principer för kodning. Vidare avses bl.a. kartornas informationsmängder, informations</w:t>
      </w:r>
      <w:r>
        <w:softHyphen/>
        <w:t>specifikationer för dessa och utseende (manér), exempelvis färg, textsätt</w:t>
      </w:r>
      <w:r>
        <w:softHyphen/>
        <w:t xml:space="preserve">ning, kartdeklaration och kartbeteckningar (samma prop. s. 12). </w:t>
      </w:r>
    </w:p>
    <w:p w14:paraId="5C53DF37" w14:textId="77777777" w:rsidR="00DE7975" w:rsidRDefault="00DE7975" w:rsidP="00DE7975">
      <w:pPr>
        <w:pStyle w:val="Brdtextmedindrag"/>
      </w:pPr>
      <w:r>
        <w:t>Föreskrifter om standarder avser således inte i sig en kodifiering av Bover</w:t>
      </w:r>
      <w:r>
        <w:softHyphen/>
        <w:t>kets förslag till ÖP-modell eller att enbart vissa markanvändnings</w:t>
      </w:r>
      <w:r>
        <w:softHyphen/>
        <w:t xml:space="preserve">kategorier kan komma i fråga. De skäl som </w:t>
      </w:r>
      <w:r w:rsidRPr="00574325">
        <w:rPr>
          <w:i/>
        </w:rPr>
        <w:t>Arvidsjaurs kommun</w:t>
      </w:r>
      <w:r w:rsidRPr="00574325">
        <w:t xml:space="preserve"> </w:t>
      </w:r>
      <w:r>
        <w:t xml:space="preserve">anför mot förslaget är därmed inte relevanta. </w:t>
      </w:r>
    </w:p>
    <w:p w14:paraId="18A731C0" w14:textId="77777777" w:rsidR="00DE7975" w:rsidRDefault="00DE7975" w:rsidP="00DE7975">
      <w:pPr>
        <w:pStyle w:val="Rubrik5utannumrering"/>
      </w:pPr>
      <w:r>
        <w:t>Möjligheten att kunna utbyta information i digital form hänger samman med frågan om hur informationen ska kunna arkiveras</w:t>
      </w:r>
    </w:p>
    <w:p w14:paraId="612C5463" w14:textId="77777777" w:rsidR="00DE7975" w:rsidRDefault="00DE7975" w:rsidP="00DE7975">
      <w:pPr>
        <w:pStyle w:val="Brdtextmedindrag"/>
        <w:ind w:firstLine="0"/>
      </w:pPr>
      <w:r>
        <w:t>Utvecklingen mot digitala översiktsplaner har lett till att flera kommuner utvecklat egna plattformar där den enskilde ges nya möjlig</w:t>
      </w:r>
      <w:r>
        <w:softHyphen/>
        <w:t>heter för att interagera med den kommunala planeringen, exempelvis genom att använ</w:t>
      </w:r>
      <w:r>
        <w:softHyphen/>
        <w:t>daren själv kan tillföra underlag i digital form under planprocessen som andra kan ta del av. Det är i grunden en positiv utveckling som kan bidra till att vitali</w:t>
      </w:r>
      <w:r>
        <w:softHyphen/>
        <w:t>sera samrådet och främja medborgar</w:t>
      </w:r>
      <w:r>
        <w:softHyphen/>
        <w:t>inflytandet.</w:t>
      </w:r>
      <w:r w:rsidRPr="00B75996">
        <w:t xml:space="preserve"> </w:t>
      </w:r>
      <w:r>
        <w:t>Utvecklingen innebär sam</w:t>
      </w:r>
      <w:r>
        <w:softHyphen/>
        <w:t>tidigt att kommunerna i dag tillhandahåller digital informa</w:t>
      </w:r>
      <w:r>
        <w:softHyphen/>
        <w:t>tion i olika format för datalagring. Denna information kan därmed vara oläslig för den som inte har tillgång till den programvara som kommunen har utformat översikts</w:t>
      </w:r>
      <w:r>
        <w:softHyphen/>
        <w:t>planen med.</w:t>
      </w:r>
    </w:p>
    <w:p w14:paraId="7CAE384C" w14:textId="77777777" w:rsidR="00DE7975" w:rsidRPr="003933A8" w:rsidRDefault="00DE7975" w:rsidP="00DE7975">
      <w:pPr>
        <w:pStyle w:val="Brdtextmedindrag"/>
      </w:pPr>
      <w:r w:rsidRPr="003933A8">
        <w:rPr>
          <w:i/>
        </w:rPr>
        <w:t>Östra Göinge kommun</w:t>
      </w:r>
      <w:r w:rsidRPr="00D70ED0">
        <w:t xml:space="preserve"> </w:t>
      </w:r>
      <w:r>
        <w:t xml:space="preserve">framför </w:t>
      </w:r>
      <w:r w:rsidRPr="00D70ED0">
        <w:t>att kommunen bör kunna skicka över</w:t>
      </w:r>
      <w:r>
        <w:softHyphen/>
      </w:r>
      <w:r w:rsidRPr="00D70ED0">
        <w:t>sikts</w:t>
      </w:r>
      <w:r>
        <w:softHyphen/>
      </w:r>
      <w:r>
        <w:softHyphen/>
      </w:r>
      <w:r w:rsidRPr="00D70ED0">
        <w:t xml:space="preserve">planen och andra planhandlingar till </w:t>
      </w:r>
      <w:r>
        <w:t xml:space="preserve">de statliga myndigheterna i </w:t>
      </w:r>
      <w:r w:rsidRPr="00D70ED0">
        <w:t>digital</w:t>
      </w:r>
      <w:r>
        <w:t>t format</w:t>
      </w:r>
      <w:r w:rsidRPr="00D70ED0">
        <w:t>.</w:t>
      </w:r>
      <w:r>
        <w:t xml:space="preserve"> Regeringen delar denna uppfattning. </w:t>
      </w:r>
      <w:r w:rsidRPr="003933A8">
        <w:t xml:space="preserve">Det </w:t>
      </w:r>
      <w:r>
        <w:t xml:space="preserve">är </w:t>
      </w:r>
      <w:r w:rsidRPr="003933A8">
        <w:t xml:space="preserve">inte enbart kommunen själv </w:t>
      </w:r>
      <w:r>
        <w:t xml:space="preserve">som </w:t>
      </w:r>
      <w:r w:rsidRPr="003933A8">
        <w:t>ska</w:t>
      </w:r>
      <w:r>
        <w:t xml:space="preserve"> </w:t>
      </w:r>
      <w:r w:rsidRPr="003933A8">
        <w:t xml:space="preserve">kunna läsa </w:t>
      </w:r>
      <w:r>
        <w:t>planhandling</w:t>
      </w:r>
      <w:r>
        <w:softHyphen/>
        <w:t>arna. Ä</w:t>
      </w:r>
      <w:r w:rsidRPr="003933A8">
        <w:t xml:space="preserve">ven </w:t>
      </w:r>
      <w:r>
        <w:t>de myndig</w:t>
      </w:r>
      <w:r>
        <w:softHyphen/>
        <w:t>heter som kommunen ska skicka hand</w:t>
      </w:r>
      <w:r>
        <w:softHyphen/>
        <w:t>lingarna till behöver kunna hantera dessa i en digital miljö. Det gäller både under plan</w:t>
      </w:r>
      <w:r>
        <w:softHyphen/>
        <w:t>processen och när plan</w:t>
      </w:r>
      <w:r>
        <w:softHyphen/>
        <w:t>en har fått laga kraft (se 3 kap. 14 och 22 §§ PBL). Mottagarna kan således inte vara beroende av att kommunen tillhanda</w:t>
      </w:r>
      <w:r>
        <w:softHyphen/>
        <w:t>håller en viss teknisk platt</w:t>
      </w:r>
      <w:r>
        <w:softHyphen/>
        <w:t>form för att mottagarna ska kunna läsa sitt exemplar av planen. För att hante</w:t>
      </w:r>
      <w:r>
        <w:softHyphen/>
        <w:t>ringen ska fungera på ett ändamålsenligt sätt behöver kom</w:t>
      </w:r>
      <w:r>
        <w:softHyphen/>
        <w:t>mun</w:t>
      </w:r>
      <w:r>
        <w:softHyphen/>
        <w:t>erna till</w:t>
      </w:r>
      <w:r>
        <w:softHyphen/>
        <w:t>handa</w:t>
      </w:r>
      <w:r>
        <w:softHyphen/>
        <w:t>hålla planhandlingarna i ett standardiserat format som säker</w:t>
      </w:r>
      <w:r>
        <w:softHyphen/>
        <w:t>ställer att mottagaren kan hantera informationen.</w:t>
      </w:r>
      <w:r w:rsidDel="00825661">
        <w:t xml:space="preserve"> </w:t>
      </w:r>
    </w:p>
    <w:p w14:paraId="42B2AFC0" w14:textId="77777777" w:rsidR="00DE7975" w:rsidRDefault="00DE7975" w:rsidP="00DE7975">
      <w:pPr>
        <w:pStyle w:val="Brdtextmedindrag"/>
      </w:pPr>
      <w:r>
        <w:t>Kommunen behöver också, som utredningen framhåller,</w:t>
      </w:r>
      <w:r w:rsidRPr="003933A8">
        <w:t xml:space="preserve"> använda sig av </w:t>
      </w:r>
      <w:r>
        <w:t>ett lagrings</w:t>
      </w:r>
      <w:r w:rsidRPr="003933A8">
        <w:t>format som uppfyller arkivlagens krav</w:t>
      </w:r>
      <w:r>
        <w:t xml:space="preserve"> </w:t>
      </w:r>
      <w:r w:rsidRPr="003933A8">
        <w:t>på beständighet</w:t>
      </w:r>
      <w:r>
        <w:t xml:space="preserve"> för </w:t>
      </w:r>
      <w:r w:rsidRPr="003933A8">
        <w:t xml:space="preserve">att </w:t>
      </w:r>
      <w:r>
        <w:t xml:space="preserve">kunna säkerställa </w:t>
      </w:r>
      <w:r w:rsidRPr="003933A8">
        <w:t>läsbarheten</w:t>
      </w:r>
      <w:r>
        <w:t xml:space="preserve"> över tid. </w:t>
      </w:r>
      <w:r w:rsidRPr="003933A8">
        <w:t xml:space="preserve">Den </w:t>
      </w:r>
      <w:r>
        <w:t>hänger samman med att d</w:t>
      </w:r>
      <w:r w:rsidRPr="003933A8">
        <w:t>e format som används</w:t>
      </w:r>
      <w:r>
        <w:t xml:space="preserve"> </w:t>
      </w:r>
      <w:r w:rsidRPr="003933A8">
        <w:t xml:space="preserve">för lagring av </w:t>
      </w:r>
      <w:r>
        <w:t xml:space="preserve">digital </w:t>
      </w:r>
      <w:r w:rsidRPr="003933A8">
        <w:t xml:space="preserve">information i dag </w:t>
      </w:r>
      <w:r>
        <w:t>inte nöd</w:t>
      </w:r>
      <w:r>
        <w:softHyphen/>
        <w:t>vänd</w:t>
      </w:r>
      <w:r>
        <w:softHyphen/>
        <w:t xml:space="preserve">igtvis är </w:t>
      </w:r>
      <w:r w:rsidRPr="003933A8">
        <w:t>universellt</w:t>
      </w:r>
      <w:r>
        <w:t xml:space="preserve"> </w:t>
      </w:r>
      <w:r w:rsidRPr="003933A8">
        <w:t>läsbara i morgon</w:t>
      </w:r>
      <w:r>
        <w:t>, eftersom nya format tillkommer i takt med att tekniken utvecklas samtidigt som andra format försvinner</w:t>
      </w:r>
      <w:r w:rsidRPr="003933A8">
        <w:t xml:space="preserve">. </w:t>
      </w:r>
      <w:r>
        <w:t>Kom</w:t>
      </w:r>
      <w:r>
        <w:softHyphen/>
        <w:t>munen behöver således planera för att doku</w:t>
      </w:r>
      <w:r>
        <w:softHyphen/>
        <w:t>mentet ska vara möjligt att arkivera redan när den påbör</w:t>
      </w:r>
      <w:r>
        <w:softHyphen/>
        <w:t>jar arbetet med att upprätta en digital över</w:t>
      </w:r>
      <w:r>
        <w:softHyphen/>
        <w:t>sikts</w:t>
      </w:r>
      <w:r>
        <w:softHyphen/>
        <w:t>plan.</w:t>
      </w:r>
    </w:p>
    <w:p w14:paraId="5C0D2134" w14:textId="77777777" w:rsidR="00DE7975" w:rsidRPr="00147D85" w:rsidRDefault="00DE7975" w:rsidP="00DE7975">
      <w:pPr>
        <w:pStyle w:val="Brdtextmedindrag"/>
      </w:pPr>
      <w:r>
        <w:t>F</w:t>
      </w:r>
      <w:r w:rsidRPr="00147D85">
        <w:t>öreskrifter om standard</w:t>
      </w:r>
      <w:r>
        <w:t>er</w:t>
      </w:r>
      <w:r w:rsidRPr="00147D85">
        <w:t xml:space="preserve"> behöver utformas med hänsyn till behovet av att den färdiga planen ska kunna arkiveras. </w:t>
      </w:r>
      <w:r>
        <w:t>De</w:t>
      </w:r>
      <w:r w:rsidRPr="00147D85">
        <w:t xml:space="preserve"> </w:t>
      </w:r>
      <w:r>
        <w:t>tillämpningsproblem som i dag finns kring hur översiktsplanen kan utformas digitalt – till följd av att det kan vara svårt för kommunen att förvissa sig om vilken utformning som uppfyller kravet på arkivbeständighet – bör således kunna minska eller upphöra när föreskrifter om standard för översikts</w:t>
      </w:r>
      <w:r>
        <w:softHyphen/>
        <w:t xml:space="preserve">planer har tagits fram. </w:t>
      </w:r>
    </w:p>
    <w:p w14:paraId="7EBFBA87" w14:textId="1519D1B9" w:rsidR="00DE7975" w:rsidRDefault="00DE7975" w:rsidP="00DE7975">
      <w:pPr>
        <w:pStyle w:val="Brdtextmedindrag"/>
      </w:pPr>
      <w:r w:rsidRPr="009705AD">
        <w:t>Regeringen gav i april 2018 Lantmäteriet i uppdrag att ta fram lösningar för att tillgängliggöra all geodata inom samhällsbyggnadsprocessen och för att tillhandahålla detaljplaner nationellt (Fi2018/00396/DF). Utred</w:t>
      </w:r>
      <w:r w:rsidRPr="009705AD">
        <w:softHyphen/>
        <w:t>ningen har föreslagit att Lantmäteriets uppdrag bör utökas så att det även ska omfatta att tillgängliggöra kommunernas översiktsplaner via en natio</w:t>
      </w:r>
      <w:r w:rsidRPr="009705AD">
        <w:softHyphen/>
        <w:t xml:space="preserve">nell plattform. Den frågan kan </w:t>
      </w:r>
      <w:r>
        <w:t xml:space="preserve">dock </w:t>
      </w:r>
      <w:r w:rsidRPr="009705AD">
        <w:t xml:space="preserve">inte hanteras inom ramen för detta </w:t>
      </w:r>
      <w:r>
        <w:t>lagstift</w:t>
      </w:r>
      <w:r>
        <w:softHyphen/>
        <w:t>nings</w:t>
      </w:r>
      <w:r w:rsidRPr="009705AD">
        <w:t>ärende.</w:t>
      </w:r>
      <w:r>
        <w:t xml:space="preserve"> Regeringen kan samtidigt konstatera att det </w:t>
      </w:r>
      <w:r w:rsidRPr="009705AD">
        <w:t>behövs fler åtgärder för att säker</w:t>
      </w:r>
      <w:r>
        <w:softHyphen/>
      </w:r>
      <w:r w:rsidRPr="009705AD">
        <w:t>ställa att det finns ändamålsenliga rutiner för hur översikts</w:t>
      </w:r>
      <w:r>
        <w:softHyphen/>
      </w:r>
      <w:r w:rsidRPr="009705AD">
        <w:t xml:space="preserve">planer </w:t>
      </w:r>
      <w:r>
        <w:t xml:space="preserve">ska kunna tillgängliggöras och </w:t>
      </w:r>
      <w:r w:rsidRPr="009705AD">
        <w:t>arkiveras</w:t>
      </w:r>
      <w:r>
        <w:t xml:space="preserve"> i framtiden</w:t>
      </w:r>
      <w:r w:rsidRPr="009705AD">
        <w:t>.</w:t>
      </w:r>
      <w:r>
        <w:t xml:space="preserve"> Regeringen avser att initiera de uppdrag som behövs för att sådana rutiner ska kunna tas fram. </w:t>
      </w:r>
    </w:p>
    <w:p w14:paraId="1C63C9CD" w14:textId="77777777" w:rsidR="00DE7975" w:rsidRDefault="00DE7975" w:rsidP="00DE7975">
      <w:pPr>
        <w:pStyle w:val="Rubrik5utannumrering"/>
      </w:pPr>
      <w:r>
        <w:t>Lagtext</w:t>
      </w:r>
    </w:p>
    <w:p w14:paraId="3B418195" w14:textId="77777777" w:rsidR="00DE7975" w:rsidRDefault="00DE7975" w:rsidP="00DE7975">
      <w:pPr>
        <w:pStyle w:val="Brdtext"/>
      </w:pPr>
      <w:r>
        <w:t xml:space="preserve">Bestämmelserna finns i 16 kap. 1 a § PBL. </w:t>
      </w:r>
    </w:p>
    <w:p w14:paraId="0366E348" w14:textId="77777777" w:rsidR="001D5BC4" w:rsidRDefault="001D5BC4">
      <w:pPr>
        <w:spacing w:line="2" w:lineRule="auto"/>
        <w:rPr>
          <w:rFonts w:ascii="Times New Roman" w:eastAsiaTheme="minorHAnsi" w:hAnsi="Times New Roman" w:cstheme="minorBidi"/>
          <w:b/>
          <w:sz w:val="23"/>
          <w:szCs w:val="22"/>
        </w:rPr>
      </w:pPr>
      <w:bookmarkStart w:id="98" w:name="_Toc19000333"/>
      <w:bookmarkStart w:id="99" w:name="_Toc23845182"/>
      <w:r>
        <w:br w:type="page"/>
      </w:r>
    </w:p>
    <w:p w14:paraId="51F67665" w14:textId="25A699CC" w:rsidR="00DE7975" w:rsidRPr="006A4689" w:rsidRDefault="00DE7975" w:rsidP="00DE7975">
      <w:pPr>
        <w:pStyle w:val="Rubrik3"/>
      </w:pPr>
      <w:r w:rsidRPr="006A4689">
        <w:t>Översiktsplanen ska finnas på kommunens webbplats</w:t>
      </w:r>
      <w:bookmarkEnd w:id="98"/>
      <w:bookmarkEnd w:id="99"/>
    </w:p>
    <w:p w14:paraId="7728D55B" w14:textId="77777777" w:rsidR="00DE7975" w:rsidRPr="00926FB3" w:rsidRDefault="00DE7975" w:rsidP="00DE7975">
      <w:pPr>
        <w:pStyle w:val="Brdtextram"/>
        <w:rPr>
          <w:highlight w:val="lightGray"/>
        </w:rPr>
      </w:pPr>
      <w:r w:rsidRPr="00D91907">
        <w:rPr>
          <w:b/>
        </w:rPr>
        <w:t>Regeringens förslag:</w:t>
      </w:r>
      <w:r w:rsidRPr="00D91907">
        <w:t xml:space="preserve"> </w:t>
      </w:r>
      <w:r w:rsidRPr="00C4717D">
        <w:t xml:space="preserve">Kommunen ska senast dagen efter </w:t>
      </w:r>
      <w:r>
        <w:t xml:space="preserve">det </w:t>
      </w:r>
      <w:r w:rsidRPr="00C4717D">
        <w:t>att beslutet om att anta översiktsplanen har tillkännagetts</w:t>
      </w:r>
      <w:r>
        <w:t xml:space="preserve"> hålla planen tillgänglig på sin webbplats. Skyldigheten upphör om beslutet upphävs efter ett överklagande eller när planen inte längre gäller därför att ett beslut att anta en ny plan har fått laga kraft. </w:t>
      </w:r>
    </w:p>
    <w:p w14:paraId="748E0E00" w14:textId="77777777" w:rsidR="00DE7975" w:rsidRPr="00931D1C" w:rsidRDefault="00DE7975" w:rsidP="00DE7975">
      <w:pPr>
        <w:pStyle w:val="Brdtextmedindragram"/>
      </w:pPr>
      <w:r w:rsidRPr="00B4059A">
        <w:t xml:space="preserve">Under granskningstiden ska kommunen även se till att det förslag som samrådet avsett finns tillgängligt. </w:t>
      </w:r>
    </w:p>
    <w:p w14:paraId="08BBFF47" w14:textId="77777777" w:rsidR="00DE7975" w:rsidRPr="00811DE2" w:rsidRDefault="00DE7975" w:rsidP="00DE7975">
      <w:pPr>
        <w:pStyle w:val="Brdtextmedindrag"/>
        <w:rPr>
          <w:sz w:val="8"/>
          <w:szCs w:val="8"/>
          <w:highlight w:val="lightGray"/>
        </w:rPr>
      </w:pPr>
    </w:p>
    <w:p w14:paraId="2F3D0236" w14:textId="77777777" w:rsidR="00DE7975" w:rsidRPr="00D91907" w:rsidRDefault="00DE7975" w:rsidP="00DE7975">
      <w:pPr>
        <w:pStyle w:val="Brdtextmedindrag"/>
      </w:pPr>
      <w:r w:rsidRPr="00D91907">
        <w:rPr>
          <w:b/>
        </w:rPr>
        <w:t>Utredningens förslag:</w:t>
      </w:r>
      <w:r w:rsidRPr="00D91907">
        <w:t xml:space="preserve"> Överensstämmer delvis med regeringens. </w:t>
      </w:r>
      <w:r>
        <w:t>Utred</w:t>
      </w:r>
      <w:r>
        <w:softHyphen/>
        <w:t>ningen föreslår att kommunens skyldighet att hålla översiktsplanen på sin webbplats ska inträda när ett beslut att anta eller ändra planen har fått laga kraft. Utredningen föreslår inte att kommunen under gransk</w:t>
      </w:r>
      <w:r>
        <w:softHyphen/>
        <w:t xml:space="preserve">ningstiden ska se </w:t>
      </w:r>
      <w:r w:rsidRPr="00B4059A">
        <w:t>till att det förslag som samrådet avsett finns tillgängligt.</w:t>
      </w:r>
      <w:r>
        <w:t xml:space="preserve"> </w:t>
      </w:r>
    </w:p>
    <w:p w14:paraId="528AAD07" w14:textId="77777777" w:rsidR="00DE7975" w:rsidRDefault="00DE7975" w:rsidP="00DE7975">
      <w:pPr>
        <w:pStyle w:val="Brdtextmedindrag"/>
      </w:pPr>
      <w:r w:rsidRPr="00FD2CE5">
        <w:rPr>
          <w:b/>
        </w:rPr>
        <w:t>Remissinstanserna:</w:t>
      </w:r>
      <w:r w:rsidRPr="00FD2CE5">
        <w:t xml:space="preserve"> Remissinstanserna är positiva till förslaget, där</w:t>
      </w:r>
      <w:r>
        <w:softHyphen/>
      </w:r>
      <w:r w:rsidRPr="00FD2CE5">
        <w:t>ibland</w:t>
      </w:r>
      <w:r>
        <w:t xml:space="preserve"> </w:t>
      </w:r>
      <w:r w:rsidRPr="003C0DCE">
        <w:rPr>
          <w:i/>
        </w:rPr>
        <w:t>Lunds universitet (fastighetsvetenskap)</w:t>
      </w:r>
      <w:r>
        <w:t xml:space="preserve">, länsstyrelserna i </w:t>
      </w:r>
      <w:r w:rsidRPr="003C0DCE">
        <w:rPr>
          <w:i/>
        </w:rPr>
        <w:t>Gävle</w:t>
      </w:r>
      <w:r>
        <w:rPr>
          <w:i/>
        </w:rPr>
        <w:softHyphen/>
      </w:r>
      <w:r w:rsidRPr="003C0DCE">
        <w:rPr>
          <w:i/>
        </w:rPr>
        <w:t>borgs</w:t>
      </w:r>
      <w:r>
        <w:t xml:space="preserve">, </w:t>
      </w:r>
      <w:r w:rsidRPr="003C0DCE">
        <w:rPr>
          <w:i/>
        </w:rPr>
        <w:t>Kalmar</w:t>
      </w:r>
      <w:r>
        <w:t xml:space="preserve">, </w:t>
      </w:r>
      <w:r w:rsidRPr="003C0DCE">
        <w:rPr>
          <w:i/>
        </w:rPr>
        <w:t>Uppsala</w:t>
      </w:r>
      <w:r>
        <w:t xml:space="preserve"> respektive </w:t>
      </w:r>
      <w:r w:rsidRPr="003C0DCE">
        <w:rPr>
          <w:i/>
        </w:rPr>
        <w:t>Västra Götalands län</w:t>
      </w:r>
      <w:r w:rsidRPr="00825661">
        <w:t>,</w:t>
      </w:r>
      <w:r>
        <w:rPr>
          <w:i/>
        </w:rPr>
        <w:t xml:space="preserve"> Katrineholms kommun</w:t>
      </w:r>
      <w:r w:rsidRPr="003C0DCE">
        <w:t xml:space="preserve"> och</w:t>
      </w:r>
      <w:r>
        <w:rPr>
          <w:i/>
        </w:rPr>
        <w:t xml:space="preserve"> </w:t>
      </w:r>
      <w:r w:rsidRPr="003C0DCE">
        <w:rPr>
          <w:i/>
        </w:rPr>
        <w:t>Föreningen Sveriges Stadsbyggare</w:t>
      </w:r>
      <w:r>
        <w:t xml:space="preserve">. </w:t>
      </w:r>
      <w:r w:rsidRPr="003C0DCE">
        <w:rPr>
          <w:i/>
        </w:rPr>
        <w:t>Statens fastighetsverk</w:t>
      </w:r>
      <w:r w:rsidRPr="003C0DCE">
        <w:t xml:space="preserve"> </w:t>
      </w:r>
      <w:r>
        <w:t xml:space="preserve">framhåller att det </w:t>
      </w:r>
      <w:r w:rsidRPr="003C0DCE">
        <w:t xml:space="preserve">underlättar </w:t>
      </w:r>
      <w:r>
        <w:t>verkets</w:t>
      </w:r>
      <w:r w:rsidRPr="003C0DCE">
        <w:t xml:space="preserve"> handläggning av olika ärenden</w:t>
      </w:r>
      <w:r>
        <w:t>,</w:t>
      </w:r>
      <w:r w:rsidRPr="003C0DCE">
        <w:t xml:space="preserve"> om kommunen publicerar </w:t>
      </w:r>
      <w:r>
        <w:t>översiktsplanen</w:t>
      </w:r>
      <w:r w:rsidRPr="003C0DCE">
        <w:t xml:space="preserve"> på sin webbplats. </w:t>
      </w:r>
    </w:p>
    <w:p w14:paraId="2D1CD676" w14:textId="77777777" w:rsidR="00DE7975" w:rsidRDefault="00DE7975" w:rsidP="00DE7975">
      <w:pPr>
        <w:pStyle w:val="Brdtextmedindrag"/>
      </w:pPr>
      <w:r w:rsidRPr="003C0DCE">
        <w:rPr>
          <w:i/>
        </w:rPr>
        <w:t>Naturvårdsverket</w:t>
      </w:r>
      <w:r>
        <w:t xml:space="preserve"> framhåller vikten av att planerna görs tillgängliga redan i anslutning till antagandet, tillsammans med uppgift om </w:t>
      </w:r>
      <w:r w:rsidRPr="003C0DCE">
        <w:t>planens aktuella status</w:t>
      </w:r>
      <w:r>
        <w:t>.</w:t>
      </w:r>
      <w:r w:rsidRPr="003C0DCE">
        <w:t xml:space="preserve"> </w:t>
      </w:r>
      <w:r>
        <w:t xml:space="preserve">När beslutet att anta planen har fått </w:t>
      </w:r>
      <w:r w:rsidRPr="003C0DCE">
        <w:t>laga kraft</w:t>
      </w:r>
      <w:r>
        <w:t>,</w:t>
      </w:r>
      <w:r w:rsidRPr="003C0DCE">
        <w:t xml:space="preserve"> </w:t>
      </w:r>
      <w:r>
        <w:t xml:space="preserve">uppdateras </w:t>
      </w:r>
      <w:r w:rsidRPr="003C0DCE">
        <w:t>informationen om planens status.</w:t>
      </w:r>
      <w:r w:rsidRPr="00D541C8">
        <w:t xml:space="preserve"> </w:t>
      </w:r>
      <w:r w:rsidRPr="00D541C8">
        <w:rPr>
          <w:i/>
        </w:rPr>
        <w:t>Försvarsmakten</w:t>
      </w:r>
      <w:r w:rsidRPr="00D541C8">
        <w:t xml:space="preserve"> anser att </w:t>
      </w:r>
      <w:r>
        <w:t>samråds</w:t>
      </w:r>
      <w:r>
        <w:softHyphen/>
        <w:t>ver</w:t>
      </w:r>
      <w:r>
        <w:softHyphen/>
        <w:t>sionen av en digital översiktsplan behöver tillhandahållas på webb</w:t>
      </w:r>
      <w:r>
        <w:softHyphen/>
        <w:t xml:space="preserve">platsen </w:t>
      </w:r>
      <w:r w:rsidRPr="00D541C8">
        <w:t xml:space="preserve">under </w:t>
      </w:r>
      <w:r>
        <w:t>den efterföljande</w:t>
      </w:r>
      <w:r w:rsidRPr="00D541C8">
        <w:t xml:space="preserve"> planprocessen</w:t>
      </w:r>
      <w:r>
        <w:t xml:space="preserve">, eftersom </w:t>
      </w:r>
      <w:r w:rsidRPr="00D541C8">
        <w:t>planer som endast redo</w:t>
      </w:r>
      <w:r>
        <w:softHyphen/>
      </w:r>
      <w:r w:rsidRPr="00D541C8">
        <w:t xml:space="preserve">visas digitalt är svåra att arkivera för </w:t>
      </w:r>
      <w:r>
        <w:t>andra</w:t>
      </w:r>
      <w:r w:rsidRPr="00D541C8">
        <w:t xml:space="preserve">. </w:t>
      </w:r>
      <w:r>
        <w:t xml:space="preserve">Det medför </w:t>
      </w:r>
      <w:r w:rsidRPr="00D541C8">
        <w:t xml:space="preserve">ett inte oansenligt merarbete för Försvarsmakten, </w:t>
      </w:r>
      <w:r>
        <w:t>eftersom det annars kan vara svårt för myndigheten</w:t>
      </w:r>
      <w:r w:rsidRPr="00D541C8">
        <w:t xml:space="preserve"> att </w:t>
      </w:r>
      <w:r>
        <w:t>bedöma om något har ändrats inför utställ</w:t>
      </w:r>
      <w:r>
        <w:softHyphen/>
        <w:t>ningen/gransk</w:t>
      </w:r>
      <w:r>
        <w:softHyphen/>
        <w:t>ningen</w:t>
      </w:r>
      <w:r w:rsidRPr="00D541C8">
        <w:t xml:space="preserve">. </w:t>
      </w:r>
      <w:r w:rsidRPr="00D541C8">
        <w:rPr>
          <w:i/>
        </w:rPr>
        <w:t>Fortifikationsverket</w:t>
      </w:r>
      <w:r w:rsidRPr="00D541C8">
        <w:t xml:space="preserve"> </w:t>
      </w:r>
      <w:r>
        <w:t xml:space="preserve">har liknande synpunkter och </w:t>
      </w:r>
      <w:r w:rsidRPr="00D541C8">
        <w:t>framhåller att den digitala spårbarheten behöver säkras genom rutiner så att genomförda förändringar</w:t>
      </w:r>
      <w:r>
        <w:t xml:space="preserve"> </w:t>
      </w:r>
      <w:r w:rsidRPr="00D541C8">
        <w:t>blir synliga för inblandade aktörer.</w:t>
      </w:r>
    </w:p>
    <w:p w14:paraId="465C3C71" w14:textId="77777777" w:rsidR="00DE7975" w:rsidRPr="00926FB3" w:rsidRDefault="00DE7975" w:rsidP="00DE7975">
      <w:pPr>
        <w:pStyle w:val="Brdtextmedindrag"/>
      </w:pPr>
      <w:r w:rsidRPr="00D541C8">
        <w:rPr>
          <w:i/>
        </w:rPr>
        <w:t>Folkhälsomyndigheten</w:t>
      </w:r>
      <w:r w:rsidRPr="00D541C8">
        <w:t xml:space="preserve"> </w:t>
      </w:r>
      <w:r>
        <w:t>framhåller att i</w:t>
      </w:r>
      <w:r w:rsidRPr="00D541C8">
        <w:t>nflytande och delaktighet i sam</w:t>
      </w:r>
      <w:r>
        <w:softHyphen/>
      </w:r>
      <w:r w:rsidRPr="00D541C8">
        <w:t>hället är en viktig förutsättning för en god och jämlik hälsa</w:t>
      </w:r>
      <w:r>
        <w:t xml:space="preserve"> och att kom</w:t>
      </w:r>
      <w:r>
        <w:softHyphen/>
        <w:t>munerna har</w:t>
      </w:r>
      <w:r w:rsidRPr="00D541C8">
        <w:t xml:space="preserve"> </w:t>
      </w:r>
      <w:r>
        <w:t xml:space="preserve">en </w:t>
      </w:r>
      <w:r w:rsidRPr="00D541C8">
        <w:t xml:space="preserve">viktig roll när det gäller att </w:t>
      </w:r>
      <w:r>
        <w:t xml:space="preserve">göra </w:t>
      </w:r>
      <w:r w:rsidRPr="00D541C8">
        <w:t xml:space="preserve">centrala planerings- och </w:t>
      </w:r>
      <w:r w:rsidRPr="00926FB3">
        <w:t xml:space="preserve">beslutsunderlag tillgängliga och begripliga. Folkhälsomyndigheten pekar även på vikten av att överväga möjligheten att använda fler forum än den </w:t>
      </w:r>
      <w:r>
        <w:t>kommunala</w:t>
      </w:r>
      <w:r w:rsidRPr="00926FB3">
        <w:t xml:space="preserve"> webbplatsen för att främja tillgänglighet för alla med</w:t>
      </w:r>
      <w:r w:rsidRPr="00926FB3">
        <w:softHyphen/>
      </w:r>
      <w:r>
        <w:t>borgare i kommunen.</w:t>
      </w:r>
      <w:r w:rsidRPr="00926FB3">
        <w:t xml:space="preserve"> </w:t>
      </w:r>
    </w:p>
    <w:p w14:paraId="5B879124" w14:textId="77777777" w:rsidR="00DE7975" w:rsidRPr="00926FB3" w:rsidRDefault="00DE7975" w:rsidP="00DE7975">
      <w:pPr>
        <w:pStyle w:val="Rubrik4utannumrering"/>
      </w:pPr>
      <w:r w:rsidRPr="00926FB3">
        <w:t xml:space="preserve">Skälen för regeringens förslag </w:t>
      </w:r>
    </w:p>
    <w:p w14:paraId="7AD806F7" w14:textId="77777777" w:rsidR="00DE7975" w:rsidRDefault="00DE7975" w:rsidP="00DE7975">
      <w:pPr>
        <w:pStyle w:val="Rubrik5utannumrering"/>
        <w:spacing w:before="0"/>
      </w:pPr>
      <w:r>
        <w:t>Den antagna översiktsplanen ska hållas tillgänglig på kommunens webbplats</w:t>
      </w:r>
    </w:p>
    <w:p w14:paraId="4C90195B" w14:textId="77777777" w:rsidR="00DE7975" w:rsidRDefault="00DE7975" w:rsidP="00DE7975">
      <w:pPr>
        <w:pStyle w:val="Brdtext"/>
      </w:pPr>
      <w:r w:rsidRPr="00926FB3">
        <w:t>Nästan alla kommuner tillgängliggör i dag översiktsplanen i sin helhet</w:t>
      </w:r>
      <w:r>
        <w:t xml:space="preserve"> </w:t>
      </w:r>
      <w:r w:rsidRPr="00926FB3">
        <w:t xml:space="preserve">på kommunens webbplats. </w:t>
      </w:r>
      <w:r>
        <w:t>Det förekommer dock att äldre tillägg till över</w:t>
      </w:r>
      <w:r>
        <w:softHyphen/>
        <w:t>sikts</w:t>
      </w:r>
      <w:r>
        <w:softHyphen/>
        <w:t>planen, s.k. fördjupningar, inte finns att tillgå på kommunens webb</w:t>
      </w:r>
      <w:r>
        <w:softHyphen/>
        <w:t xml:space="preserve">plats. </w:t>
      </w:r>
    </w:p>
    <w:p w14:paraId="4F2999FD" w14:textId="77777777" w:rsidR="00DE7975" w:rsidRDefault="00DE7975" w:rsidP="00DE7975">
      <w:pPr>
        <w:pStyle w:val="Brdtextmedindrag"/>
      </w:pPr>
      <w:r w:rsidRPr="00926FB3">
        <w:t>Att dokumentet är lätt att hitta är</w:t>
      </w:r>
      <w:r>
        <w:t xml:space="preserve"> </w:t>
      </w:r>
      <w:r w:rsidRPr="00926FB3">
        <w:t>både en demo</w:t>
      </w:r>
      <w:r>
        <w:softHyphen/>
      </w:r>
      <w:r w:rsidRPr="00926FB3">
        <w:t>kratifråga och en fråga om rättssäkerhet för dem som</w:t>
      </w:r>
      <w:r>
        <w:t xml:space="preserve"> </w:t>
      </w:r>
      <w:r w:rsidRPr="00926FB3">
        <w:t>påverkas av planen.</w:t>
      </w:r>
      <w:r>
        <w:t xml:space="preserve"> </w:t>
      </w:r>
      <w:r w:rsidRPr="00926FB3">
        <w:t>Skälen för att översikts</w:t>
      </w:r>
      <w:r>
        <w:softHyphen/>
      </w:r>
      <w:r w:rsidRPr="00926FB3">
        <w:t>planen ska finnas tillgänglig på kommunens</w:t>
      </w:r>
      <w:r>
        <w:t xml:space="preserve"> </w:t>
      </w:r>
      <w:r w:rsidRPr="00926FB3">
        <w:t>webb</w:t>
      </w:r>
      <w:r>
        <w:softHyphen/>
      </w:r>
      <w:r w:rsidRPr="00926FB3">
        <w:t xml:space="preserve">plats är alltså goda. </w:t>
      </w:r>
      <w:r>
        <w:t>Mot den bakgrunden anser regeringen att det finns skäl för att ställa krav på att kommunen ska hålla planen tillgänglig på sin webbplats. Regeringen anser att kravet bör gälla från det att beslutet att anta översiktsplanen har tillkännagetts på kommunens anslagstavla och inte, som utredningen har föreslagit, från det att beslutet har fått laga kraft. Det ger förutsättningar för att andra aktörer kan ta del av innehållet i planen och är motiverat bl.a. utifrån den s.k. Århuskonventionen (k</w:t>
      </w:r>
      <w:r w:rsidRPr="00F97882">
        <w:t>onvention</w:t>
      </w:r>
      <w:r>
        <w:t>en</w:t>
      </w:r>
      <w:r w:rsidRPr="00F97882">
        <w:t xml:space="preserve"> om tillgång till infor</w:t>
      </w:r>
      <w:r>
        <w:softHyphen/>
      </w:r>
      <w:r w:rsidRPr="00F97882">
        <w:t>ma</w:t>
      </w:r>
      <w:r>
        <w:softHyphen/>
      </w:r>
      <w:r w:rsidRPr="00F97882">
        <w:t>tion, allmänhetens deltagande i beslutsprocesser och tillgång till över</w:t>
      </w:r>
      <w:r>
        <w:softHyphen/>
      </w:r>
      <w:r w:rsidRPr="00F97882">
        <w:t>prövning i miljöfrågor</w:t>
      </w:r>
      <w:r>
        <w:t xml:space="preserve">, se särskilt artikel 6.9). Som </w:t>
      </w:r>
      <w:r w:rsidRPr="004C2585">
        <w:rPr>
          <w:i/>
        </w:rPr>
        <w:t>Naturvårdsverket</w:t>
      </w:r>
      <w:r>
        <w:t xml:space="preserve"> an</w:t>
      </w:r>
      <w:r>
        <w:softHyphen/>
        <w:t>för är det viktigt att kom</w:t>
      </w:r>
      <w:r>
        <w:softHyphen/>
        <w:t>mu</w:t>
      </w:r>
      <w:r>
        <w:softHyphen/>
        <w:t xml:space="preserve">nen på webbplatsen anger vilken status som den publicerade planen har, dvs. om beslutet har fått laga kraft eller om det ännu inte har fått det. </w:t>
      </w:r>
    </w:p>
    <w:p w14:paraId="0A056843" w14:textId="77777777" w:rsidR="00DE7975" w:rsidRDefault="00DE7975" w:rsidP="00DE7975">
      <w:pPr>
        <w:pStyle w:val="Brdtextmedindrag"/>
      </w:pPr>
      <w:r>
        <w:t xml:space="preserve">Även om kommunens webbplats ger möjlighet för många att ta del av planförslaget är det, som </w:t>
      </w:r>
      <w:r w:rsidRPr="00DB7FCE">
        <w:rPr>
          <w:i/>
        </w:rPr>
        <w:t>Folkhälsomyndigheten</w:t>
      </w:r>
      <w:r>
        <w:t xml:space="preserve"> framhåller, viktigt att kom</w:t>
      </w:r>
      <w:r>
        <w:softHyphen/>
      </w:r>
      <w:r>
        <w:softHyphen/>
        <w:t>mu</w:t>
      </w:r>
      <w:r>
        <w:softHyphen/>
        <w:t xml:space="preserve">nen även överväger behovet av att använda andra forum </w:t>
      </w:r>
      <w:r w:rsidRPr="00926FB3">
        <w:t xml:space="preserve">för att </w:t>
      </w:r>
      <w:r>
        <w:t>ge alla kommunmedlemmar möjlighet att lämna synpunkter på den l</w:t>
      </w:r>
      <w:r w:rsidRPr="00DB7FCE">
        <w:t>ång</w:t>
      </w:r>
      <w:r>
        <w:softHyphen/>
      </w:r>
      <w:r w:rsidRPr="00DB7FCE">
        <w:t>sikt</w:t>
      </w:r>
      <w:r>
        <w:softHyphen/>
      </w:r>
      <w:r w:rsidRPr="00DB7FCE">
        <w:t xml:space="preserve">iga utvecklingen av </w:t>
      </w:r>
      <w:r>
        <w:t xml:space="preserve">kommunens </w:t>
      </w:r>
      <w:r w:rsidRPr="00DB7FCE">
        <w:t>fysiska miljö.</w:t>
      </w:r>
      <w:r w:rsidRPr="00926FB3">
        <w:t xml:space="preserve"> </w:t>
      </w:r>
    </w:p>
    <w:p w14:paraId="0C7D94A8" w14:textId="77777777" w:rsidR="00DE7975" w:rsidRPr="00926FB3" w:rsidRDefault="00DE7975" w:rsidP="00DE7975">
      <w:pPr>
        <w:pStyle w:val="Brdtextmedindrag"/>
      </w:pPr>
      <w:r>
        <w:t xml:space="preserve">Skyldigheten att hålla översiktsplanen tillgänglig på webbplatsen bör </w:t>
      </w:r>
      <w:r w:rsidRPr="005E43C9">
        <w:t>upphör</w:t>
      </w:r>
      <w:r>
        <w:t>a</w:t>
      </w:r>
      <w:r w:rsidRPr="005E43C9">
        <w:t xml:space="preserve"> när planen inte </w:t>
      </w:r>
      <w:r>
        <w:t xml:space="preserve">längre </w:t>
      </w:r>
      <w:r w:rsidRPr="005E43C9">
        <w:t xml:space="preserve">gäller </w:t>
      </w:r>
      <w:r>
        <w:t>till följd av</w:t>
      </w:r>
      <w:r w:rsidRPr="005E43C9">
        <w:t xml:space="preserve"> </w:t>
      </w:r>
      <w:r>
        <w:t>att kommun</w:t>
      </w:r>
      <w:r>
        <w:softHyphen/>
        <w:t xml:space="preserve">fullmäktige har beslutat att anta </w:t>
      </w:r>
      <w:r w:rsidRPr="005E43C9">
        <w:t xml:space="preserve">en ny plan </w:t>
      </w:r>
      <w:r>
        <w:t xml:space="preserve">och det beslutet </w:t>
      </w:r>
      <w:r w:rsidRPr="005E43C9">
        <w:t>har fått laga kraft.</w:t>
      </w:r>
      <w:r>
        <w:t xml:space="preserve"> Denna skyldighet påverkas alltså inte av att kommunen har förklarat att </w:t>
      </w:r>
      <w:r>
        <w:softHyphen/>
        <w:t xml:space="preserve">planen inte längre är aktuell. Skyldigheten att hålla översiktsplanen tillgänglig på webbplatsen bör även </w:t>
      </w:r>
      <w:r w:rsidRPr="005E43C9">
        <w:t>upphör</w:t>
      </w:r>
      <w:r>
        <w:t>a om fullmäktiges beslut upphävs efter ett över</w:t>
      </w:r>
      <w:r>
        <w:softHyphen/>
        <w:t>klagande</w:t>
      </w:r>
      <w:r w:rsidRPr="005E43C9">
        <w:t>.</w:t>
      </w:r>
    </w:p>
    <w:p w14:paraId="48BC9AFE" w14:textId="77777777" w:rsidR="00DE7975" w:rsidRDefault="00DE7975" w:rsidP="00DE7975">
      <w:pPr>
        <w:pStyle w:val="Rubrik5utannumrering"/>
      </w:pPr>
      <w:r>
        <w:t>Det planförslag som samrådet har avsett ska hållas tillgängligt under granskningstiden</w:t>
      </w:r>
    </w:p>
    <w:p w14:paraId="0692D154" w14:textId="77777777" w:rsidR="00DE7975" w:rsidRDefault="00DE7975" w:rsidP="00DE7975">
      <w:pPr>
        <w:pStyle w:val="Brdtext"/>
      </w:pPr>
      <w:r w:rsidRPr="00BA3ED7">
        <w:rPr>
          <w:spacing w:val="-2"/>
        </w:rPr>
        <w:t>Det förekommer att kommunen utformar sitt förslag till översiktsplan under</w:t>
      </w:r>
      <w:r>
        <w:t xml:space="preserve"> plan</w:t>
      </w:r>
      <w:r>
        <w:softHyphen/>
        <w:t>pro</w:t>
      </w:r>
      <w:r>
        <w:softHyphen/>
        <w:t>cessen så att det enbart är läsbart i en digital miljö. Som redovisats ovan förekommer det även fall där förslaget är utformat så att det förut</w:t>
      </w:r>
      <w:r>
        <w:softHyphen/>
        <w:t>sätter en viss programvara för att kunna uppfattas (se avsnitt 7.8.1). Andra myndigheter och enskil</w:t>
      </w:r>
      <w:r>
        <w:softHyphen/>
        <w:t>da är således i prak</w:t>
      </w:r>
      <w:r>
        <w:softHyphen/>
        <w:t>tiken beroende av att kom</w:t>
      </w:r>
      <w:r>
        <w:softHyphen/>
        <w:t>mu</w:t>
      </w:r>
      <w:r>
        <w:softHyphen/>
        <w:t>nen håller plan</w:t>
      </w:r>
      <w:r>
        <w:softHyphen/>
        <w:t>förslaget till</w:t>
      </w:r>
      <w:r>
        <w:softHyphen/>
        <w:t xml:space="preserve">gängligt på sin webbplats för att dessa ska kunna bedöma förslaget. </w:t>
      </w:r>
    </w:p>
    <w:p w14:paraId="497528D4" w14:textId="0515B7B6" w:rsidR="00DE7975" w:rsidRDefault="00DE7975" w:rsidP="00DE7975">
      <w:pPr>
        <w:pStyle w:val="Brdtextmedindrag"/>
      </w:pPr>
      <w:r>
        <w:t>Att förslaget endast finns tillgängligt på kommunens webbplats kan ifrågasättas utifrån kravet att kommunen i</w:t>
      </w:r>
      <w:r w:rsidRPr="00E2700F">
        <w:t xml:space="preserve">nnan utställningen äger rum ska skicka </w:t>
      </w:r>
      <w:r>
        <w:t xml:space="preserve">bl.a. </w:t>
      </w:r>
      <w:r w:rsidRPr="00E2700F">
        <w:t xml:space="preserve">planförslaget till länsstyrelsen, landstinget </w:t>
      </w:r>
      <w:r>
        <w:t xml:space="preserve">(regionen) </w:t>
      </w:r>
      <w:r w:rsidRPr="00E2700F">
        <w:t>och de kommuner s</w:t>
      </w:r>
      <w:r>
        <w:t>om berörs (nuvarande 3 kap. 14 § PBL). Även svårigheten för kommunen att skicka planförslaget i digital form – så att mottagarna kan uppfatta plan</w:t>
      </w:r>
      <w:r>
        <w:softHyphen/>
        <w:t xml:space="preserve">förslagets innebörd – är enligt regeringen huvudsakligen </w:t>
      </w:r>
      <w:r w:rsidR="004E0A93">
        <w:t>kopp</w:t>
      </w:r>
      <w:r w:rsidR="004E0A93">
        <w:softHyphen/>
        <w:t xml:space="preserve">lad </w:t>
      </w:r>
      <w:r>
        <w:t>till att det ännu inte finns någon standard för hur översiktsplanen ska utformas i digital form. Detta tillämpningsproblem bör således upp</w:t>
      </w:r>
      <w:r>
        <w:softHyphen/>
        <w:t xml:space="preserve">höra när en sådan standard finns framtagen (se avsnitt 7.8.1). </w:t>
      </w:r>
    </w:p>
    <w:p w14:paraId="2EAC3864" w14:textId="77777777" w:rsidR="00DE7975" w:rsidRDefault="00DE7975" w:rsidP="00DE7975">
      <w:pPr>
        <w:pStyle w:val="Brdtextmedindrag"/>
      </w:pPr>
      <w:r>
        <w:t>Behovet av att samråds</w:t>
      </w:r>
      <w:r>
        <w:softHyphen/>
        <w:t xml:space="preserve">versionen av en översiktsplan finns tillgänglig </w:t>
      </w:r>
      <w:r w:rsidRPr="00D541C8">
        <w:t xml:space="preserve">under </w:t>
      </w:r>
      <w:r>
        <w:t>den efterföljande</w:t>
      </w:r>
      <w:r w:rsidRPr="00D541C8">
        <w:t xml:space="preserve"> planprocessen</w:t>
      </w:r>
      <w:r>
        <w:t>, som</w:t>
      </w:r>
      <w:r>
        <w:rPr>
          <w:i/>
        </w:rPr>
        <w:t xml:space="preserve"> </w:t>
      </w:r>
      <w:r w:rsidRPr="00D541C8">
        <w:rPr>
          <w:i/>
        </w:rPr>
        <w:t>Försvars</w:t>
      </w:r>
      <w:r>
        <w:rPr>
          <w:i/>
        </w:rPr>
        <w:softHyphen/>
      </w:r>
      <w:r w:rsidRPr="00D541C8">
        <w:rPr>
          <w:i/>
        </w:rPr>
        <w:t>makten</w:t>
      </w:r>
      <w:r w:rsidRPr="00D541C8">
        <w:t xml:space="preserve"> </w:t>
      </w:r>
      <w:r>
        <w:t xml:space="preserve">och </w:t>
      </w:r>
      <w:r w:rsidRPr="00CF2997">
        <w:rPr>
          <w:i/>
        </w:rPr>
        <w:t>Forti</w:t>
      </w:r>
      <w:r>
        <w:rPr>
          <w:i/>
        </w:rPr>
        <w:softHyphen/>
      </w:r>
      <w:r w:rsidRPr="00CF2997">
        <w:rPr>
          <w:i/>
        </w:rPr>
        <w:t xml:space="preserve">fikationsverket </w:t>
      </w:r>
      <w:r>
        <w:t>uppmärksammar, kan dock förväntas bestå även i fram</w:t>
      </w:r>
      <w:r>
        <w:softHyphen/>
        <w:t>tiden. Det gäller inte minst för enskilda och miljöorganisationer, som ock</w:t>
      </w:r>
      <w:r>
        <w:softHyphen/>
        <w:t>så kan ha behov av att jämföra det planförslag som kommunen samrått om med det förslag som kommunen låter granska (avsnitt 6.2). Mot den bak</w:t>
      </w:r>
      <w:r>
        <w:softHyphen/>
        <w:t>grunden anser regeringen att PBL bör innehålla ett krav på att kom</w:t>
      </w:r>
      <w:r>
        <w:softHyphen/>
        <w:t>munen u</w:t>
      </w:r>
      <w:r w:rsidRPr="00DB7FCE">
        <w:t>nder gransk</w:t>
      </w:r>
      <w:r>
        <w:softHyphen/>
      </w:r>
      <w:r w:rsidRPr="00DB7FCE">
        <w:t>nings</w:t>
      </w:r>
      <w:r>
        <w:softHyphen/>
      </w:r>
      <w:r w:rsidRPr="00DB7FCE">
        <w:t xml:space="preserve">tiden </w:t>
      </w:r>
      <w:r>
        <w:t xml:space="preserve">ska se till att </w:t>
      </w:r>
      <w:r w:rsidRPr="00DB7FCE">
        <w:t xml:space="preserve">det </w:t>
      </w:r>
      <w:r>
        <w:t>plan</w:t>
      </w:r>
      <w:r w:rsidRPr="00DB7FCE">
        <w:t>förslag som sam</w:t>
      </w:r>
      <w:r>
        <w:softHyphen/>
      </w:r>
      <w:r w:rsidRPr="00DB7FCE">
        <w:t>rådet avsett finns tillgängligt.</w:t>
      </w:r>
      <w:r>
        <w:t xml:space="preserve"> Behovet av att samrådsförslaget finns tillgängligt under granskningstiden är inte heller begränsat till översiktsplaner som utformas i en digital miljö utan gäller även om förslaget tas fram på annat sätt. </w:t>
      </w:r>
    </w:p>
    <w:p w14:paraId="1FFC12F8" w14:textId="77777777" w:rsidR="00DE7975" w:rsidRDefault="00DE7975" w:rsidP="00DE7975">
      <w:pPr>
        <w:pStyle w:val="Brdtextmedindrag"/>
      </w:pPr>
      <w:bookmarkStart w:id="100" w:name="_Hlk6060534"/>
      <w:r>
        <w:t>Ett samråd kan avse flera olika planförslag, där planeringsinriktningen successivt förfinas. Behovet av att kommunen under granskningstiden ska hålla flera olika versioner från samrådet tillgängliga får bedömas från fall till fall. Vanligtvis avslutas samrådsskedet med en förhandsremiss där ett eller flera sammanvägda förslag skickas ut till samtliga berörda aktörer (se prop. 1985/86:1 s. 137). Enligt regeringen bör det normalt vara tillräckligt att det eller de för</w:t>
      </w:r>
      <w:r>
        <w:softHyphen/>
        <w:t>slag som har varit föremål för den avslutande förhands</w:t>
      </w:r>
      <w:r>
        <w:softHyphen/>
        <w:t>remissen hålls tillgängliga under granskningstiden.</w:t>
      </w:r>
      <w:bookmarkEnd w:id="100"/>
      <w:r>
        <w:t xml:space="preserve"> </w:t>
      </w:r>
    </w:p>
    <w:p w14:paraId="5E6700D6" w14:textId="77777777" w:rsidR="00DE7975" w:rsidRPr="00926FB3" w:rsidRDefault="00DE7975" w:rsidP="00DE7975">
      <w:pPr>
        <w:pStyle w:val="Rubrik5utannumrering"/>
      </w:pPr>
      <w:r>
        <w:t>Lagtext</w:t>
      </w:r>
      <w:r w:rsidRPr="00926FB3">
        <w:t xml:space="preserve"> </w:t>
      </w:r>
    </w:p>
    <w:p w14:paraId="110017C3" w14:textId="247D429A" w:rsidR="00DE7975" w:rsidRDefault="00DE7975" w:rsidP="00DE7975">
      <w:pPr>
        <w:pStyle w:val="Brdtext"/>
      </w:pPr>
      <w:r w:rsidRPr="00926FB3">
        <w:t xml:space="preserve">Bestämmelserna finns i 3 kap. 12 och </w:t>
      </w:r>
      <w:r>
        <w:t>19</w:t>
      </w:r>
      <w:r w:rsidRPr="00926FB3">
        <w:t xml:space="preserve"> a §§ PBL.</w:t>
      </w:r>
    </w:p>
    <w:p w14:paraId="2AE8ACDC" w14:textId="77777777" w:rsidR="00DE7975" w:rsidRDefault="00DE7975" w:rsidP="00DE7975">
      <w:pPr>
        <w:pStyle w:val="Rubrik1"/>
      </w:pPr>
      <w:bookmarkStart w:id="101" w:name="_Toc19000334"/>
      <w:bookmarkStart w:id="102" w:name="_Toc23845183"/>
      <w:r>
        <w:t>Statens medverkan i översiktsplaneprocessen</w:t>
      </w:r>
      <w:bookmarkEnd w:id="101"/>
      <w:bookmarkEnd w:id="102"/>
    </w:p>
    <w:p w14:paraId="3B3C2AEB" w14:textId="77777777" w:rsidR="00DE7975" w:rsidRDefault="00DE7975" w:rsidP="00DE7975">
      <w:pPr>
        <w:pStyle w:val="Rubrik2"/>
        <w:spacing w:before="0"/>
      </w:pPr>
      <w:bookmarkStart w:id="103" w:name="_Toc19000335"/>
      <w:bookmarkStart w:id="104" w:name="_Toc23845184"/>
      <w:r>
        <w:t>Länsstyrelsen företräder statens intressen under planprocessen</w:t>
      </w:r>
      <w:bookmarkEnd w:id="103"/>
      <w:bookmarkEnd w:id="104"/>
    </w:p>
    <w:p w14:paraId="0E475FA7" w14:textId="77777777" w:rsidR="00DE7975" w:rsidRPr="002B4357" w:rsidRDefault="00DE7975" w:rsidP="00DE7975">
      <w:pPr>
        <w:pStyle w:val="Brdtextram"/>
      </w:pPr>
      <w:r w:rsidRPr="00420062">
        <w:rPr>
          <w:b/>
        </w:rPr>
        <w:t xml:space="preserve">Regeringens </w:t>
      </w:r>
      <w:r>
        <w:rPr>
          <w:b/>
        </w:rPr>
        <w:t>bedömning</w:t>
      </w:r>
      <w:r w:rsidRPr="00420062">
        <w:rPr>
          <w:b/>
        </w:rPr>
        <w:t>:</w:t>
      </w:r>
      <w:r>
        <w:t xml:space="preserve"> För att PBL-systemet ska fungera effektivt är det angeläget att staten lämnar tydliga besked om hur staten ställer sig till kommunens planering. </w:t>
      </w:r>
    </w:p>
    <w:p w14:paraId="632D3AD2" w14:textId="77777777" w:rsidR="00DE7975" w:rsidRPr="00A76360" w:rsidRDefault="00DE7975" w:rsidP="00DE7975">
      <w:pPr>
        <w:pStyle w:val="Brdtextmedindrag"/>
        <w:rPr>
          <w:sz w:val="8"/>
          <w:szCs w:val="8"/>
        </w:rPr>
      </w:pPr>
    </w:p>
    <w:p w14:paraId="59366A1F" w14:textId="77777777" w:rsidR="00DE7975" w:rsidRDefault="00DE7975" w:rsidP="00DE7975">
      <w:pPr>
        <w:pStyle w:val="Brdtextmedindrag"/>
      </w:pPr>
      <w:r w:rsidRPr="00BA3ED7">
        <w:rPr>
          <w:b/>
        </w:rPr>
        <w:t>Utredningens bedömning</w:t>
      </w:r>
      <w:r>
        <w:t>: Utredningen</w:t>
      </w:r>
      <w:r w:rsidRPr="00C90382">
        <w:t xml:space="preserve"> gör ingen uttrycklig bedöm</w:t>
      </w:r>
      <w:r>
        <w:softHyphen/>
      </w:r>
      <w:r w:rsidRPr="00C90382">
        <w:t>ning, men dess uttalande</w:t>
      </w:r>
      <w:r>
        <w:t>n</w:t>
      </w:r>
      <w:r w:rsidRPr="00C90382">
        <w:t xml:space="preserve"> i frågan överensstämmer med regeringens be</w:t>
      </w:r>
      <w:r>
        <w:softHyphen/>
      </w:r>
      <w:r w:rsidRPr="00C90382">
        <w:t>dömning.</w:t>
      </w:r>
    </w:p>
    <w:p w14:paraId="773236CE" w14:textId="77777777" w:rsidR="00DE7975" w:rsidRDefault="00DE7975" w:rsidP="00DE7975">
      <w:pPr>
        <w:pStyle w:val="Brdtextmedindrag"/>
      </w:pPr>
      <w:r w:rsidRPr="003745E0">
        <w:rPr>
          <w:b/>
          <w:spacing w:val="-2"/>
        </w:rPr>
        <w:t xml:space="preserve">Skälen för regeringens bedömning: </w:t>
      </w:r>
      <w:r w:rsidRPr="003745E0">
        <w:rPr>
          <w:spacing w:val="-2"/>
        </w:rPr>
        <w:t>Även om det är en kommunal ange</w:t>
      </w:r>
      <w:r w:rsidRPr="003745E0">
        <w:rPr>
          <w:spacing w:val="-2"/>
        </w:rPr>
        <w:softHyphen/>
      </w:r>
      <w:r>
        <w:softHyphen/>
      </w:r>
      <w:r w:rsidRPr="003745E0">
        <w:rPr>
          <w:spacing w:val="-2"/>
        </w:rPr>
        <w:t>lägenhet att planlägga användningen av mark och vatten enligt PBL be</w:t>
      </w:r>
      <w:r w:rsidRPr="003745E0">
        <w:rPr>
          <w:spacing w:val="-2"/>
        </w:rPr>
        <w:softHyphen/>
        <w:t>höver staten samverka med kom</w:t>
      </w:r>
      <w:r w:rsidRPr="003745E0">
        <w:rPr>
          <w:spacing w:val="-2"/>
        </w:rPr>
        <w:softHyphen/>
        <w:t>munerna i deras planläggning. Översikts</w:t>
      </w:r>
      <w:r w:rsidRPr="003745E0">
        <w:rPr>
          <w:spacing w:val="-2"/>
        </w:rPr>
        <w:softHyphen/>
      </w:r>
      <w:r>
        <w:softHyphen/>
        <w:t>planen bör även i fortsätt</w:t>
      </w:r>
      <w:r>
        <w:softHyphen/>
        <w:t>ningen vara den arena där staten och kommunen kommer överens om de stora dragen när det gäller hur mark och vatten ska använ</w:t>
      </w:r>
      <w:r>
        <w:softHyphen/>
        <w:t>das. För att en sådan överens</w:t>
      </w:r>
      <w:r>
        <w:softHyphen/>
        <w:t>kommelse ska få reell betydelse, måste över</w:t>
      </w:r>
      <w:r>
        <w:softHyphen/>
        <w:t>sikts</w:t>
      </w:r>
      <w:r>
        <w:softHyphen/>
        <w:t>planens innehåll vara tillräckligt tydligt för att ge goda förut</w:t>
      </w:r>
      <w:r>
        <w:softHyphen/>
        <w:t>sätt</w:t>
      </w:r>
      <w:r>
        <w:softHyphen/>
        <w:t>ningar för efter</w:t>
      </w:r>
      <w:r>
        <w:softHyphen/>
        <w:t xml:space="preserve">följande planering och prövning. Det ställer även krav på tydliga besked från staten. </w:t>
      </w:r>
    </w:p>
    <w:p w14:paraId="5C6D6CB4" w14:textId="77777777" w:rsidR="00DE7975" w:rsidRDefault="00DE7975" w:rsidP="00DE7975">
      <w:pPr>
        <w:pStyle w:val="Brdtextmedindrag"/>
      </w:pPr>
      <w:r>
        <w:t>Läns</w:t>
      </w:r>
      <w:r>
        <w:softHyphen/>
        <w:t xml:space="preserve">styrelsen har </w:t>
      </w:r>
      <w:r w:rsidRPr="00AA12DB">
        <w:t>uppdraget att samlat företräda de statliga</w:t>
      </w:r>
      <w:r>
        <w:t xml:space="preserve"> </w:t>
      </w:r>
      <w:r w:rsidRPr="00AA12DB">
        <w:t>myn</w:t>
      </w:r>
      <w:r>
        <w:softHyphen/>
      </w:r>
      <w:r w:rsidRPr="00AA12DB">
        <w:t>dig</w:t>
      </w:r>
      <w:r>
        <w:softHyphen/>
      </w:r>
      <w:r>
        <w:softHyphen/>
      </w:r>
      <w:r w:rsidRPr="00AA12DB">
        <w:t>heternas intressen i kommunernas planering</w:t>
      </w:r>
      <w:r>
        <w:t>. Det innebär att l</w:t>
      </w:r>
      <w:r w:rsidRPr="00AA12DB">
        <w:t xml:space="preserve">änsstyrelsen </w:t>
      </w:r>
      <w:r>
        <w:t>har en nyckelroll i statens dialog med kom</w:t>
      </w:r>
      <w:r>
        <w:softHyphen/>
        <w:t>munen om fysisk planering. Länsstyrelsen är alltså en central aktör för att ta till vara statens intressen, men också för att se till att dessa intressen inte i onödan hindrar den kom</w:t>
      </w:r>
      <w:r>
        <w:softHyphen/>
        <w:t>munala plane</w:t>
      </w:r>
      <w:r>
        <w:softHyphen/>
        <w:t xml:space="preserve">ringen. </w:t>
      </w:r>
    </w:p>
    <w:p w14:paraId="6CF01692" w14:textId="77777777" w:rsidR="00DE7975" w:rsidRDefault="00DE7975" w:rsidP="00DE7975">
      <w:pPr>
        <w:pStyle w:val="Brdtextmedindrag"/>
      </w:pPr>
      <w:r>
        <w:t>Det finns en risk för att kom</w:t>
      </w:r>
      <w:r>
        <w:softHyphen/>
        <w:t>munens ställningstaganden i översiktsplanen i praktiken inte får någon betydelse, om staten är otydlig i sina anspråk och ställningstaganden. Först när staten och kommunen når en samsyn om de stora dragen i mark- och vattenanvändningen, kan översiktsplanen</w:t>
      </w:r>
      <w:r w:rsidRPr="00CE5A18">
        <w:t xml:space="preserve"> </w:t>
      </w:r>
      <w:r>
        <w:t>ange en hållbar inriktning</w:t>
      </w:r>
      <w:r w:rsidRPr="00CE5A18">
        <w:t xml:space="preserve"> för den lång</w:t>
      </w:r>
      <w:r>
        <w:softHyphen/>
      </w:r>
      <w:r w:rsidRPr="00CE5A18">
        <w:t>siktiga ut</w:t>
      </w:r>
      <w:r>
        <w:t xml:space="preserve">vecklingen av den fysiska miljön (jfr 3 kap. 2 § PBL). För att översiktsplanen </w:t>
      </w:r>
      <w:r w:rsidRPr="002B00B5">
        <w:t xml:space="preserve">ska </w:t>
      </w:r>
      <w:r>
        <w:t>kunna bidra till att ge goda förutsätt</w:t>
      </w:r>
      <w:r>
        <w:softHyphen/>
        <w:t>ningar för efterföljande planering och prövning är det således angeläget att läns</w:t>
      </w:r>
      <w:r>
        <w:softHyphen/>
        <w:t>styrelsen – och övriga statliga myndigheter – lämnar tydliga besked om hur staten ställer sig till kommunens planering. Det gäller inte minst läns</w:t>
      </w:r>
      <w:r>
        <w:softHyphen/>
        <w:t>styrelsens besked i de frågor som omfattas av statens tillsyn, de s.k. ingripandegrunderna. För att staten och kommunen ska kunna nå en sam</w:t>
      </w:r>
      <w:r>
        <w:softHyphen/>
        <w:t>syn om hur mark och vatten bör användas kan läns</w:t>
      </w:r>
      <w:r>
        <w:softHyphen/>
        <w:t>styrelsen även behöva ge kommunen råd och stöd om hur PBL-systemet är avsett att tilläm</w:t>
      </w:r>
      <w:r>
        <w:softHyphen/>
        <w:t>pas.</w:t>
      </w:r>
    </w:p>
    <w:p w14:paraId="519ECF6E" w14:textId="77777777" w:rsidR="00DE7975" w:rsidRDefault="00DE7975" w:rsidP="00DE7975">
      <w:pPr>
        <w:pStyle w:val="Rubrik2"/>
      </w:pPr>
      <w:bookmarkStart w:id="105" w:name="_Toc19000336"/>
      <w:bookmarkStart w:id="106" w:name="_Toc23845185"/>
      <w:r>
        <w:t>Länsstyrelsens rådgivning under samrådet</w:t>
      </w:r>
      <w:bookmarkEnd w:id="105"/>
      <w:bookmarkEnd w:id="106"/>
    </w:p>
    <w:p w14:paraId="54889A7B" w14:textId="77777777" w:rsidR="00DE7975" w:rsidRPr="002B4357" w:rsidRDefault="00DE7975" w:rsidP="00DE7975">
      <w:pPr>
        <w:pStyle w:val="Brdtextram"/>
      </w:pPr>
      <w:r w:rsidRPr="00420062">
        <w:rPr>
          <w:b/>
        </w:rPr>
        <w:t>Regeringens förslag:</w:t>
      </w:r>
      <w:r>
        <w:t xml:space="preserve"> Under ett samråd, som avser ett förslag till över</w:t>
      </w:r>
      <w:r>
        <w:softHyphen/>
        <w:t>sikts</w:t>
      </w:r>
      <w:r>
        <w:softHyphen/>
        <w:t>plan, ska länsstyrelsen ge råd om tillämpningen av bestämmelserna i plan- och bygglagen, om det behövs från allmän synpunkt.</w:t>
      </w:r>
    </w:p>
    <w:p w14:paraId="179B53A0" w14:textId="77777777" w:rsidR="00DE7975" w:rsidRPr="00A76360" w:rsidRDefault="00DE7975" w:rsidP="00DE7975">
      <w:pPr>
        <w:pStyle w:val="Brdtextmedindrag"/>
        <w:rPr>
          <w:sz w:val="8"/>
          <w:szCs w:val="8"/>
        </w:rPr>
      </w:pPr>
    </w:p>
    <w:p w14:paraId="3CE3ED07" w14:textId="77777777" w:rsidR="00DE7975" w:rsidRDefault="00DE7975" w:rsidP="00DE7975">
      <w:pPr>
        <w:pStyle w:val="Brdtextmedindrag"/>
      </w:pPr>
      <w:r w:rsidRPr="0006285B">
        <w:rPr>
          <w:b/>
        </w:rPr>
        <w:t>Utredningens förslag:</w:t>
      </w:r>
      <w:r>
        <w:t xml:space="preserve"> Överensstämmer med regeringens. </w:t>
      </w:r>
    </w:p>
    <w:p w14:paraId="0F08FF76" w14:textId="77777777" w:rsidR="00DE7975" w:rsidRPr="00AA5F6E" w:rsidRDefault="00DE7975" w:rsidP="00DE7975">
      <w:pPr>
        <w:pStyle w:val="Brdtextmedindrag"/>
      </w:pPr>
      <w:r w:rsidRPr="00846401">
        <w:rPr>
          <w:b/>
        </w:rPr>
        <w:t xml:space="preserve">Remissinstanserna: </w:t>
      </w:r>
      <w:r>
        <w:t>Flertalet av remissinstanserna är positiva till för</w:t>
      </w:r>
      <w:r>
        <w:softHyphen/>
        <w:t xml:space="preserve">slaget, däribland </w:t>
      </w:r>
      <w:r w:rsidRPr="00862457">
        <w:rPr>
          <w:i/>
        </w:rPr>
        <w:t xml:space="preserve">Akademiska </w:t>
      </w:r>
      <w:r>
        <w:rPr>
          <w:i/>
        </w:rPr>
        <w:t>h</w:t>
      </w:r>
      <w:r w:rsidRPr="00862457">
        <w:rPr>
          <w:i/>
        </w:rPr>
        <w:t>us</w:t>
      </w:r>
      <w:r>
        <w:t xml:space="preserve">, </w:t>
      </w:r>
      <w:r w:rsidRPr="00862457">
        <w:rPr>
          <w:i/>
        </w:rPr>
        <w:t>Försvarsmakten</w:t>
      </w:r>
      <w:r>
        <w:t xml:space="preserve">, </w:t>
      </w:r>
      <w:r w:rsidRPr="00862457">
        <w:rPr>
          <w:i/>
        </w:rPr>
        <w:t>Riksantikvarie</w:t>
      </w:r>
      <w:r w:rsidRPr="00862457">
        <w:rPr>
          <w:i/>
        </w:rPr>
        <w:softHyphen/>
        <w:t>ämbe</w:t>
      </w:r>
      <w:r>
        <w:rPr>
          <w:i/>
        </w:rPr>
        <w:softHyphen/>
      </w:r>
      <w:r w:rsidRPr="00862457">
        <w:rPr>
          <w:i/>
        </w:rPr>
        <w:t>tet</w:t>
      </w:r>
      <w:r>
        <w:t xml:space="preserve"> och flertalet av länsstyrelserna. </w:t>
      </w:r>
      <w:r w:rsidRPr="00862457">
        <w:rPr>
          <w:i/>
        </w:rPr>
        <w:t>Länsstyrelsen i Jämtlands län</w:t>
      </w:r>
      <w:r>
        <w:t xml:space="preserve"> fram</w:t>
      </w:r>
      <w:r>
        <w:softHyphen/>
        <w:t>håller att styrelsen redan i dag i viss utsträckning gör ett sådant arbete utifrån kommunernas frågeställningar och behov. Enligt länsstyrelsen skulle ett formellt införande av en sådan bestämmelse leda till en utökning av läns</w:t>
      </w:r>
      <w:r>
        <w:softHyphen/>
        <w:t>styrelsens upp</w:t>
      </w:r>
      <w:r>
        <w:softHyphen/>
        <w:t xml:space="preserve">drag i planprocessen. </w:t>
      </w:r>
      <w:r w:rsidRPr="00E52B4B">
        <w:rPr>
          <w:i/>
        </w:rPr>
        <w:t>Uppsala kommun</w:t>
      </w:r>
      <w:r>
        <w:t xml:space="preserve"> fram</w:t>
      </w:r>
      <w:r>
        <w:softHyphen/>
        <w:t>håller att råd</w:t>
      </w:r>
      <w:r>
        <w:softHyphen/>
        <w:t xml:space="preserve">givningen bör ske tidigt i planprocessen och att det behöver vara tydligt att kommunen </w:t>
      </w:r>
      <w:r w:rsidRPr="00AA5F6E">
        <w:t xml:space="preserve">ytterst har det slutliga avgörandet </w:t>
      </w:r>
      <w:r>
        <w:t xml:space="preserve">i andra frågor än de som avser de s.k. </w:t>
      </w:r>
      <w:r w:rsidRPr="00AA5F6E">
        <w:t xml:space="preserve">ingripandegrunderna. </w:t>
      </w:r>
      <w:r>
        <w:t>Enligt kommunen kan d</w:t>
      </w:r>
      <w:r w:rsidRPr="00AA5F6E">
        <w:t>ialogen med fördel ske i andra sammanhang än den formella remiss</w:t>
      </w:r>
      <w:r>
        <w:softHyphen/>
      </w:r>
      <w:r w:rsidRPr="00AA5F6E">
        <w:t>en.</w:t>
      </w:r>
      <w:r>
        <w:t xml:space="preserve"> </w:t>
      </w:r>
      <w:r w:rsidRPr="00862457">
        <w:rPr>
          <w:i/>
        </w:rPr>
        <w:t>Föreningen Sveriges Stads</w:t>
      </w:r>
      <w:r>
        <w:rPr>
          <w:i/>
        </w:rPr>
        <w:softHyphen/>
      </w:r>
      <w:r w:rsidRPr="00862457">
        <w:rPr>
          <w:i/>
        </w:rPr>
        <w:t>bygga</w:t>
      </w:r>
      <w:r>
        <w:rPr>
          <w:i/>
        </w:rPr>
        <w:softHyphen/>
      </w:r>
      <w:r w:rsidRPr="00862457">
        <w:rPr>
          <w:i/>
        </w:rPr>
        <w:t>re</w:t>
      </w:r>
      <w:r w:rsidRPr="00AA5F6E">
        <w:t xml:space="preserve"> </w:t>
      </w:r>
      <w:r>
        <w:t>anser att det</w:t>
      </w:r>
      <w:r w:rsidRPr="00AA5F6E">
        <w:t xml:space="preserve"> är bra med rådgivning</w:t>
      </w:r>
      <w:r>
        <w:t>,</w:t>
      </w:r>
      <w:r w:rsidRPr="00AA5F6E">
        <w:t xml:space="preserve"> </w:t>
      </w:r>
      <w:r>
        <w:t xml:space="preserve">bl.a. </w:t>
      </w:r>
      <w:r w:rsidRPr="00AA5F6E">
        <w:t>för många nyanställda plane</w:t>
      </w:r>
      <w:r>
        <w:softHyphen/>
      </w:r>
      <w:r w:rsidRPr="00AA5F6E">
        <w:t>rare i kommunerna</w:t>
      </w:r>
      <w:r>
        <w:t xml:space="preserve">. </w:t>
      </w:r>
    </w:p>
    <w:p w14:paraId="673D0424" w14:textId="77777777" w:rsidR="00DE7975" w:rsidRDefault="00DE7975" w:rsidP="00DE7975">
      <w:pPr>
        <w:pStyle w:val="Brdtextmedindrag"/>
      </w:pPr>
      <w:r w:rsidRPr="00862457">
        <w:rPr>
          <w:i/>
        </w:rPr>
        <w:t>Länsstyrelsen i Västra Götalands län</w:t>
      </w:r>
      <w:r>
        <w:t xml:space="preserve"> anser att förslaget inte bidrar till ökad tydlighet och att det är osäkert vad länsstyrelsen förväntas ge råd om. Länsstyrelsen anser att rådgivningen även fortsättningsvis bör ha fokus på bestämmelserna i 2 kap. PBL.</w:t>
      </w:r>
    </w:p>
    <w:p w14:paraId="2AD4D4B6" w14:textId="77777777" w:rsidR="00DE7975" w:rsidRDefault="00DE7975" w:rsidP="00DE7975">
      <w:pPr>
        <w:pStyle w:val="Brdtextmedindrag"/>
      </w:pPr>
      <w:r w:rsidRPr="005F11D6">
        <w:rPr>
          <w:i/>
        </w:rPr>
        <w:t>Sveriges Stadsarkitektförening</w:t>
      </w:r>
      <w:r>
        <w:t xml:space="preserve"> framhåller att Boverket bistår med råd bl.a. genom </w:t>
      </w:r>
      <w:r w:rsidDel="00C2706C">
        <w:t xml:space="preserve">PBL </w:t>
      </w:r>
      <w:r>
        <w:t>kunskapsbanken. Enligt föreningen bör formerna för råden bestämmas i samråd med Boverket för bättre samstämmighet.</w:t>
      </w:r>
    </w:p>
    <w:p w14:paraId="41F118B8" w14:textId="77777777" w:rsidR="00DE7975" w:rsidRDefault="00DE7975" w:rsidP="00DE7975">
      <w:pPr>
        <w:pStyle w:val="Rubrik4utannumrering"/>
      </w:pPr>
      <w:r>
        <w:t>Skälen för regeringens förslag</w:t>
      </w:r>
    </w:p>
    <w:p w14:paraId="594E1313" w14:textId="77777777" w:rsidR="00DE7975" w:rsidRPr="003E5394" w:rsidRDefault="00DE7975" w:rsidP="00DE7975">
      <w:pPr>
        <w:pStyle w:val="Rubrik5utannumrering"/>
        <w:spacing w:before="0"/>
      </w:pPr>
      <w:r>
        <w:t>Bakgrund och gällande rätt</w:t>
      </w:r>
    </w:p>
    <w:p w14:paraId="233E9DA4" w14:textId="0FB80BA7" w:rsidR="00DE7975" w:rsidRDefault="00DE7975" w:rsidP="00DE7975">
      <w:pPr>
        <w:pStyle w:val="Brdtext"/>
      </w:pPr>
      <w:r>
        <w:t>Länsstyrelsen och Boverket har ett ansvar för en allmän kunskaps</w:t>
      </w:r>
      <w:r>
        <w:softHyphen/>
        <w:t>förmed</w:t>
      </w:r>
      <w:r>
        <w:softHyphen/>
        <w:t>ling om tillämpningen av PBL (se bl.a. 8 kap. 18 och 19 §§ plan- och bygg</w:t>
      </w:r>
      <w:r>
        <w:softHyphen/>
        <w:t>förord</w:t>
      </w:r>
      <w:r>
        <w:softHyphen/>
        <w:t xml:space="preserve">ningen [2011:338]). </w:t>
      </w:r>
      <w:r w:rsidR="00D5221E">
        <w:t>Länsstyrelsen ska även ge råd och till</w:t>
      </w:r>
      <w:r w:rsidR="00D5221E">
        <w:softHyphen/>
        <w:t>handahålla underlag m.m. under översiktsplaneprocessen, dels i samråds</w:t>
      </w:r>
      <w:r w:rsidR="00D5221E">
        <w:softHyphen/>
        <w:t>skedet och dels genom den sam</w:t>
      </w:r>
      <w:r w:rsidR="00D5221E">
        <w:softHyphen/>
        <w:t>man</w:t>
      </w:r>
      <w:r w:rsidR="00D5221E">
        <w:softHyphen/>
        <w:t>fattande redogörelsen (3 kap. 10 och 28 §§ PBL).</w:t>
      </w:r>
      <w:r w:rsidR="00215F7F">
        <w:t xml:space="preserve"> </w:t>
      </w:r>
      <w:r>
        <w:t>Även om en viktig del av detta ansvar består i att för</w:t>
      </w:r>
      <w:r>
        <w:softHyphen/>
        <w:t>medla underlag om statliga intressen från olika sektors</w:t>
      </w:r>
      <w:r w:rsidR="00105A4A">
        <w:softHyphen/>
      </w:r>
      <w:r>
        <w:t>myndigheter och från sak</w:t>
      </w:r>
      <w:r w:rsidR="00215F7F">
        <w:softHyphen/>
      </w:r>
      <w:r>
        <w:t>frågor som staten har utrett, t.ex. energi- eller klimatfrågor, är ansvaret inte begränsat till statliga intressen. Det kan också handla om att sprida kun</w:t>
      </w:r>
      <w:r w:rsidR="00215F7F">
        <w:softHyphen/>
      </w:r>
      <w:r>
        <w:t>skap om olika slags författ</w:t>
      </w:r>
      <w:r>
        <w:softHyphen/>
        <w:t>ningsändringar av betydelse för bl.a. översikts</w:t>
      </w:r>
      <w:r w:rsidR="00215F7F">
        <w:softHyphen/>
      </w:r>
      <w:r>
        <w:t>planeringen. Denna kunskapsförmedling är vanligtvis inte ären</w:t>
      </w:r>
      <w:r>
        <w:softHyphen/>
        <w:t>de</w:t>
      </w:r>
      <w:r>
        <w:softHyphen/>
        <w:t>anknuten och för att den ska bli effek</w:t>
      </w:r>
      <w:r>
        <w:softHyphen/>
        <w:t>tiv använder läns</w:t>
      </w:r>
      <w:r>
        <w:softHyphen/>
        <w:t>styrelsen ofta även andra forum än över</w:t>
      </w:r>
      <w:r>
        <w:softHyphen/>
        <w:t>siktsplaneringen. Kunskaps</w:t>
      </w:r>
      <w:r>
        <w:softHyphen/>
        <w:t>för</w:t>
      </w:r>
      <w:r>
        <w:softHyphen/>
        <w:t>medlingen har bl.a. betydelse för länsstyrelsens arbete med att förse kommunen med under</w:t>
      </w:r>
      <w:r>
        <w:softHyphen/>
        <w:t>lag inför aktualitetsprövningen av översiktsplanen.</w:t>
      </w:r>
    </w:p>
    <w:p w14:paraId="0A8C0B5F" w14:textId="47003A9A" w:rsidR="00DE7975" w:rsidRDefault="00DE7975" w:rsidP="00DE7975">
      <w:pPr>
        <w:pStyle w:val="Brdtextmedindrag"/>
      </w:pPr>
      <w:r w:rsidRPr="0000055B">
        <w:rPr>
          <w:spacing w:val="-2"/>
        </w:rPr>
        <w:t>Enligt miljöbalken ska länsstyrelsen dessutom ställa samman utred</w:t>
      </w:r>
      <w:r w:rsidRPr="0000055B">
        <w:rPr>
          <w:spacing w:val="-2"/>
        </w:rPr>
        <w:softHyphen/>
        <w:t>ning</w:t>
      </w:r>
      <w:r w:rsidRPr="0000055B">
        <w:rPr>
          <w:spacing w:val="-2"/>
        </w:rPr>
        <w:softHyphen/>
        <w:t>ar,</w:t>
      </w:r>
      <w:r w:rsidRPr="00945639">
        <w:t xml:space="preserve"> program och annat planeringsunderlag som har betydelse för hus</w:t>
      </w:r>
      <w:r>
        <w:softHyphen/>
      </w:r>
      <w:r w:rsidRPr="00945639">
        <w:t>håll</w:t>
      </w:r>
      <w:r>
        <w:softHyphen/>
      </w:r>
      <w:r w:rsidRPr="00945639">
        <w:t>ningen med mark och vatten i länet och som finns hos statliga myndig</w:t>
      </w:r>
      <w:r>
        <w:softHyphen/>
      </w:r>
      <w:r w:rsidRPr="00945639">
        <w:t xml:space="preserve">heter. </w:t>
      </w:r>
      <w:r>
        <w:t xml:space="preserve">Länsstyrelsen ska på begäran </w:t>
      </w:r>
      <w:r w:rsidRPr="00945639">
        <w:t>tillhandahålla planerings</w:t>
      </w:r>
      <w:r>
        <w:softHyphen/>
      </w:r>
      <w:r w:rsidRPr="00945639">
        <w:t>under</w:t>
      </w:r>
      <w:r>
        <w:softHyphen/>
      </w:r>
      <w:r w:rsidRPr="00945639">
        <w:t xml:space="preserve">laget åt de kommuner och myndigheter som ska tillämpa </w:t>
      </w:r>
      <w:r>
        <w:t xml:space="preserve">miljöbalken (3 kap. 12 § miljöbalken). </w:t>
      </w:r>
    </w:p>
    <w:p w14:paraId="399CF6DB" w14:textId="77777777" w:rsidR="00DE7975" w:rsidRDefault="00DE7975" w:rsidP="00DE7975">
      <w:pPr>
        <w:pStyle w:val="Rubrik5utannumrering"/>
      </w:pPr>
      <w:r>
        <w:t>Under samrådet bör länsstyrelsens rådgivning omfatta fler delar av plan- och bygglagen</w:t>
      </w:r>
    </w:p>
    <w:p w14:paraId="55B70400" w14:textId="77777777" w:rsidR="00DE7975" w:rsidRDefault="00DE7975" w:rsidP="00DE7975">
      <w:pPr>
        <w:pStyle w:val="Brdtext"/>
      </w:pPr>
      <w:r>
        <w:t>Under samrådet om ett förslag till översiktsplan ska länsstyrelsen bl.a. ge råd om sådana allmänna intressen enligt 2 kap. PBL som hänsyn bör tas till vid beslut om användningen av mark- och vattenområden (3 kap. 10 § 2 PBL). Det kan jämföras med länsstyrelsens motsvarande uppgift under samrådet om ett förslag till detaljplan. Även då ska länsstyrelsen ge råd om tillämpningen av 2 kap., men länsstyrelsen ska dessutom ge råd om tillämpningen av övriga bestämmelser i PBL, om det behövs från allmän synpunkt (5 kap. 14 § andra stycket PBL).</w:t>
      </w:r>
    </w:p>
    <w:p w14:paraId="69216909" w14:textId="77777777" w:rsidR="00DE7975" w:rsidRDefault="00DE7975" w:rsidP="00DE7975">
      <w:pPr>
        <w:pStyle w:val="Brdtextmedindrag"/>
      </w:pPr>
      <w:r>
        <w:t>Uppgiften att länsstyrelsen under detaljplanesamrådet inte bara ska ge råd om 2 kap., utan om hela PBL, tillkom 2015. Av förarbetena framgår att avsikten var att ge länsstyrelserna ett tydligt mandat för att lämna råd när det gäller tillämpningen av samtliga delar av PBL. Ändringen bottnade i att det hade framkommit att det fanns formella brister i många detalj</w:t>
      </w:r>
      <w:r>
        <w:softHyphen/>
        <w:t xml:space="preserve">planer och att det var oklart i PBL i vilken utsträckning som länsstyrelsen förväntades påtala sådana brister. I propositionen uttalade regeringen att förslaget medför att det blir tydligt att länsstyrelsen har ett särskilt ansvar för att ge råd om tillämpningen av 2 kap. PBL och att verka för de andra statliga intressena. När det gäller att länsstyrelsen ska verka för att PBL i övrigt tillämpas på det sätt som lagstiftaren avsett, menade regeringen att </w:t>
      </w:r>
      <w:r w:rsidRPr="00BA5EC5">
        <w:rPr>
          <w:spacing w:val="-2"/>
        </w:rPr>
        <w:t>råd</w:t>
      </w:r>
      <w:r w:rsidRPr="00BA5EC5">
        <w:rPr>
          <w:spacing w:val="-2"/>
        </w:rPr>
        <w:softHyphen/>
        <w:t>givningen bör inriktas mot att förhindra väsentliga fel (prop. 2013/14:126</w:t>
      </w:r>
      <w:r>
        <w:t xml:space="preserve"> s. 127). Som exempel på fel som länsstyrelsen bör uppmärk</w:t>
      </w:r>
      <w:r>
        <w:softHyphen/>
        <w:t>samma under samrådet av ett förslag till detaljplan nämndes situationen att en miljö</w:t>
      </w:r>
      <w:r>
        <w:softHyphen/>
        <w:t>konsekvens</w:t>
      </w:r>
      <w:r>
        <w:softHyphen/>
        <w:t>beskrivning inte har upprättats, trots att sådan krävs.</w:t>
      </w:r>
    </w:p>
    <w:p w14:paraId="41C773D5" w14:textId="77777777" w:rsidR="00DE7975" w:rsidRDefault="00DE7975" w:rsidP="00DE7975">
      <w:pPr>
        <w:pStyle w:val="Brdtextmedindrag"/>
      </w:pPr>
      <w:r>
        <w:t>Regeringen anser, i likhet med utredningen, att länsstyrelsen bör ha mot</w:t>
      </w:r>
      <w:r>
        <w:softHyphen/>
        <w:t>svarande uppgift under översiktsplaneprocessen. Det innebär att läns</w:t>
      </w:r>
      <w:r>
        <w:softHyphen/>
        <w:t>styr</w:t>
      </w:r>
      <w:r>
        <w:softHyphen/>
        <w:t>el</w:t>
      </w:r>
      <w:r>
        <w:softHyphen/>
        <w:t>sen bör ha uppdraget att ge råd om hur hela PBL bör tillämpas, utöver de bestämmelser som finns i 2 kap. På samma sätt som gäller när en detalj</w:t>
      </w:r>
      <w:r>
        <w:softHyphen/>
        <w:t>plan tas fram, bör länsstyrelsen under samrådet enbart ha ansvar för att ge råd om andra delar av PBL än 2 kap. när det från allmän synpunkt finns behov av det. Det kan exempelvis handla om att det från allmän syn</w:t>
      </w:r>
      <w:r>
        <w:softHyphen/>
        <w:t>punkt finns ett behov av att uppmärksamma kommunen på att ytterligare konse</w:t>
      </w:r>
      <w:r>
        <w:softHyphen/>
        <w:t>kvenser behöver beskrivas i planen (jfr föreslagna 3 kap. 6 a § PBL). Det kan även handla om att översiktsplanen innehåller felaktig information om vilka åtgärder som bör föregås av detaljplaneläggning (jfr 4 kap. 2 och 3 §§ PBL), om förutsättningarna för enskilt huvud</w:t>
      </w:r>
      <w:r>
        <w:softHyphen/>
        <w:t>mannaskap i fråga om all</w:t>
      </w:r>
      <w:r>
        <w:softHyphen/>
        <w:t>männa platser (4 kap. 7 § PBL), vilka krav som kan ställas i ett exploa</w:t>
      </w:r>
      <w:r>
        <w:softHyphen/>
        <w:t>teringsavtal (6 kap. 39–42 §§ PBL) eller när det gäller vilka åtgärder som omfattas av krav på bygglov. Kravet att det ska finnas ett behov från allmän synpunkt för att länsstyrelsen ska behöva ge råd om hur andra delar av PBL än 2 kap. bör tillämpas, bör på samma sätt som vid detaljplane</w:t>
      </w:r>
      <w:r>
        <w:softHyphen/>
        <w:t xml:space="preserve">läggningen inriktas mot att förhindra väsentliga fel. </w:t>
      </w:r>
    </w:p>
    <w:p w14:paraId="1BB38BFF" w14:textId="77777777" w:rsidR="00DE7975" w:rsidRDefault="00DE7975" w:rsidP="00DE7975">
      <w:pPr>
        <w:pStyle w:val="Brdtextmedindrag"/>
      </w:pPr>
      <w:r>
        <w:t xml:space="preserve">Som </w:t>
      </w:r>
      <w:r w:rsidRPr="00E52B4B">
        <w:rPr>
          <w:i/>
        </w:rPr>
        <w:t>Uppsala kommun</w:t>
      </w:r>
      <w:r>
        <w:t xml:space="preserve"> och </w:t>
      </w:r>
      <w:r w:rsidRPr="00862457">
        <w:rPr>
          <w:i/>
        </w:rPr>
        <w:t>Föreningen Sveriges Stads</w:t>
      </w:r>
      <w:r>
        <w:rPr>
          <w:i/>
        </w:rPr>
        <w:softHyphen/>
      </w:r>
      <w:r w:rsidRPr="00862457">
        <w:rPr>
          <w:i/>
        </w:rPr>
        <w:t>bygga</w:t>
      </w:r>
      <w:r>
        <w:rPr>
          <w:i/>
        </w:rPr>
        <w:softHyphen/>
      </w:r>
      <w:r w:rsidRPr="00862457">
        <w:rPr>
          <w:i/>
        </w:rPr>
        <w:t>re</w:t>
      </w:r>
      <w:r>
        <w:rPr>
          <w:i/>
        </w:rPr>
        <w:t xml:space="preserve"> </w:t>
      </w:r>
      <w:r>
        <w:t>fram</w:t>
      </w:r>
      <w:r>
        <w:softHyphen/>
        <w:t xml:space="preserve">håller kan länsstyrelsens rådgivning även </w:t>
      </w:r>
      <w:r w:rsidRPr="00AA5F6E">
        <w:t xml:space="preserve">ske i andra sammanhang än </w:t>
      </w:r>
      <w:r>
        <w:t>i läns</w:t>
      </w:r>
      <w:r>
        <w:softHyphen/>
        <w:t>styrelsens samrådsyttrande</w:t>
      </w:r>
      <w:r w:rsidRPr="00AA5F6E">
        <w:t>.</w:t>
      </w:r>
    </w:p>
    <w:p w14:paraId="520E7267" w14:textId="77777777" w:rsidR="00DE7975" w:rsidRDefault="00DE7975" w:rsidP="00DE7975">
      <w:pPr>
        <w:pStyle w:val="Rubrik5utannumrering"/>
      </w:pPr>
      <w:r>
        <w:t>Lagtext</w:t>
      </w:r>
    </w:p>
    <w:p w14:paraId="0F47BF2D" w14:textId="77777777" w:rsidR="00DE7975" w:rsidRDefault="00DE7975" w:rsidP="00DE7975">
      <w:pPr>
        <w:pStyle w:val="Brdtext"/>
      </w:pPr>
      <w:r w:rsidRPr="005279D7">
        <w:t>Bestämmelsen finns i 3 kap. 10 § andra stycket PBL.</w:t>
      </w:r>
    </w:p>
    <w:p w14:paraId="4E7DC816" w14:textId="77777777" w:rsidR="00DE7975" w:rsidRDefault="00DE7975" w:rsidP="00DE7975">
      <w:pPr>
        <w:pStyle w:val="Rubrik2"/>
      </w:pPr>
      <w:bookmarkStart w:id="107" w:name="_Toc19000337"/>
      <w:bookmarkStart w:id="108" w:name="_Toc23845186"/>
      <w:r w:rsidRPr="005279D7">
        <w:t>Länsstyrelsens ställningstaganden</w:t>
      </w:r>
      <w:bookmarkEnd w:id="107"/>
      <w:bookmarkEnd w:id="108"/>
    </w:p>
    <w:p w14:paraId="4A71CA4F" w14:textId="77777777" w:rsidR="00DE7975" w:rsidRPr="009807B7" w:rsidRDefault="00DE7975" w:rsidP="00DE7975">
      <w:pPr>
        <w:pStyle w:val="Rubrik3"/>
        <w:spacing w:before="0"/>
      </w:pPr>
      <w:bookmarkStart w:id="109" w:name="_Toc19000338"/>
      <w:bookmarkStart w:id="110" w:name="_Toc23845187"/>
      <w:r>
        <w:t>Granskningsyttrandet ska begränsas till gransknings</w:t>
      </w:r>
      <w:r>
        <w:softHyphen/>
        <w:t>grunderna</w:t>
      </w:r>
      <w:bookmarkEnd w:id="109"/>
      <w:bookmarkEnd w:id="110"/>
    </w:p>
    <w:p w14:paraId="0A6B1C22" w14:textId="22DBBF4A" w:rsidR="00DE7975" w:rsidRDefault="00DE7975" w:rsidP="006A6361">
      <w:pPr>
        <w:pStyle w:val="Brdtextram"/>
      </w:pPr>
      <w:r w:rsidRPr="00420062">
        <w:rPr>
          <w:b/>
        </w:rPr>
        <w:t>Regeringens förslag:</w:t>
      </w:r>
      <w:r>
        <w:t xml:space="preserve"> </w:t>
      </w:r>
      <w:r w:rsidR="005F2633">
        <w:t>I</w:t>
      </w:r>
      <w:r>
        <w:t xml:space="preserve"> granskningsyttrande</w:t>
      </w:r>
      <w:r w:rsidR="005F2633">
        <w:t>t</w:t>
      </w:r>
      <w:r>
        <w:t xml:space="preserve"> ska </w:t>
      </w:r>
      <w:r w:rsidR="005F2633">
        <w:t xml:space="preserve">länsstyrelsen </w:t>
      </w:r>
      <w:r>
        <w:t>en</w:t>
      </w:r>
      <w:r>
        <w:softHyphen/>
        <w:t xml:space="preserve">bart </w:t>
      </w:r>
      <w:r w:rsidR="005F2633">
        <w:t xml:space="preserve">ange </w:t>
      </w:r>
      <w:r>
        <w:t>hur översiktsplanen förhåller sig till granskningsgrunderna.</w:t>
      </w:r>
    </w:p>
    <w:p w14:paraId="4A22F940" w14:textId="77777777" w:rsidR="00DE7975" w:rsidRPr="00A76360" w:rsidRDefault="00DE7975" w:rsidP="00DE7975">
      <w:pPr>
        <w:pStyle w:val="Brdtextmedindrag"/>
        <w:rPr>
          <w:sz w:val="8"/>
          <w:szCs w:val="8"/>
        </w:rPr>
      </w:pPr>
    </w:p>
    <w:p w14:paraId="3AC0EF3B" w14:textId="01FFAB71" w:rsidR="00DE7975" w:rsidRDefault="00DE7975" w:rsidP="00DE7975">
      <w:pPr>
        <w:pStyle w:val="Brdtextmedindrag"/>
      </w:pPr>
      <w:r w:rsidRPr="0006285B">
        <w:rPr>
          <w:b/>
        </w:rPr>
        <w:t>Utredningens förslag:</w:t>
      </w:r>
      <w:r>
        <w:t xml:space="preserve"> Överensstämmer delvis med regeringens. Utred</w:t>
      </w:r>
      <w:r>
        <w:softHyphen/>
        <w:t>ningen föreslår att det av granskningsyttrandet även ska framgå om planen är olämpligt utformad i förhållande till någon annan bestäm</w:t>
      </w:r>
      <w:r>
        <w:softHyphen/>
        <w:t xml:space="preserve">melse om strandskydd i 7 kap. miljöbalken än bestämmelserna </w:t>
      </w:r>
      <w:r w:rsidR="00215F7F">
        <w:t xml:space="preserve">om </w:t>
      </w:r>
      <w:r>
        <w:t>områden för lands</w:t>
      </w:r>
      <w:r>
        <w:softHyphen/>
        <w:t>bygdsutveckling i strandnära lägen.</w:t>
      </w:r>
    </w:p>
    <w:p w14:paraId="16A68241" w14:textId="77777777" w:rsidR="00DE7975" w:rsidRDefault="00DE7975" w:rsidP="00DE7975">
      <w:pPr>
        <w:pStyle w:val="Brdtextmedindrag"/>
      </w:pPr>
      <w:r w:rsidRPr="00846401">
        <w:rPr>
          <w:b/>
        </w:rPr>
        <w:t xml:space="preserve">Remissinstanserna: </w:t>
      </w:r>
      <w:r>
        <w:t>Flertalet av remissinstanserna är positiva till för</w:t>
      </w:r>
      <w:r>
        <w:softHyphen/>
        <w:t>sla</w:t>
      </w:r>
      <w:r>
        <w:softHyphen/>
        <w:t>get, däribland</w:t>
      </w:r>
      <w:r w:rsidRPr="009658F7">
        <w:t xml:space="preserve"> </w:t>
      </w:r>
      <w:r w:rsidRPr="00F80427">
        <w:rPr>
          <w:i/>
        </w:rPr>
        <w:t>Blekinge tekniska högskola</w:t>
      </w:r>
      <w:r>
        <w:t xml:space="preserve">, </w:t>
      </w:r>
      <w:r w:rsidRPr="00F80427">
        <w:rPr>
          <w:i/>
        </w:rPr>
        <w:t>Riks</w:t>
      </w:r>
      <w:r>
        <w:rPr>
          <w:i/>
        </w:rPr>
        <w:softHyphen/>
      </w:r>
      <w:r w:rsidRPr="00F80427">
        <w:rPr>
          <w:i/>
        </w:rPr>
        <w:t>anti</w:t>
      </w:r>
      <w:r>
        <w:rPr>
          <w:i/>
        </w:rPr>
        <w:softHyphen/>
      </w:r>
      <w:r w:rsidRPr="00F80427">
        <w:rPr>
          <w:i/>
        </w:rPr>
        <w:t>kvarieämbetet</w:t>
      </w:r>
      <w:r>
        <w:t xml:space="preserve">, </w:t>
      </w:r>
      <w:r w:rsidRPr="00F80427">
        <w:rPr>
          <w:i/>
        </w:rPr>
        <w:t>Försvars</w:t>
      </w:r>
      <w:r>
        <w:rPr>
          <w:i/>
        </w:rPr>
        <w:softHyphen/>
      </w:r>
      <w:r w:rsidRPr="00F80427">
        <w:rPr>
          <w:i/>
        </w:rPr>
        <w:t>makten, Statens fastighetsverk</w:t>
      </w:r>
      <w:r>
        <w:t xml:space="preserve">, </w:t>
      </w:r>
      <w:r w:rsidRPr="00F80427">
        <w:rPr>
          <w:i/>
        </w:rPr>
        <w:t>Statens geotekniska institut</w:t>
      </w:r>
      <w:r>
        <w:t xml:space="preserve">, </w:t>
      </w:r>
      <w:r w:rsidRPr="00F80427">
        <w:rPr>
          <w:i/>
        </w:rPr>
        <w:t>Till</w:t>
      </w:r>
      <w:r>
        <w:rPr>
          <w:i/>
        </w:rPr>
        <w:softHyphen/>
      </w:r>
      <w:r w:rsidRPr="00F80427">
        <w:rPr>
          <w:i/>
        </w:rPr>
        <w:t>växtverket</w:t>
      </w:r>
      <w:r>
        <w:t xml:space="preserve">, länsstyrelserna i </w:t>
      </w:r>
      <w:r w:rsidRPr="00F80427">
        <w:rPr>
          <w:i/>
        </w:rPr>
        <w:t>Södermanlands</w:t>
      </w:r>
      <w:r>
        <w:t xml:space="preserve">, </w:t>
      </w:r>
      <w:r w:rsidRPr="009508A1">
        <w:rPr>
          <w:i/>
        </w:rPr>
        <w:t>Västernorrlands</w:t>
      </w:r>
      <w:r>
        <w:t xml:space="preserve"> respektive </w:t>
      </w:r>
      <w:r w:rsidRPr="00F80427">
        <w:rPr>
          <w:i/>
        </w:rPr>
        <w:t>Västra Götalands län</w:t>
      </w:r>
      <w:r>
        <w:t xml:space="preserve">, </w:t>
      </w:r>
      <w:r w:rsidRPr="00F80427">
        <w:rPr>
          <w:i/>
        </w:rPr>
        <w:t>Sveriges Kommuner och Landsting</w:t>
      </w:r>
      <w:r>
        <w:t xml:space="preserve">, </w:t>
      </w:r>
      <w:r w:rsidRPr="00F80427">
        <w:rPr>
          <w:i/>
        </w:rPr>
        <w:t>Arvidsjaurs</w:t>
      </w:r>
      <w:r>
        <w:t xml:space="preserve">, </w:t>
      </w:r>
      <w:r w:rsidRPr="00F80427">
        <w:rPr>
          <w:i/>
        </w:rPr>
        <w:t>Härnö</w:t>
      </w:r>
      <w:r>
        <w:rPr>
          <w:i/>
        </w:rPr>
        <w:softHyphen/>
      </w:r>
      <w:r w:rsidRPr="00F80427">
        <w:rPr>
          <w:i/>
        </w:rPr>
        <w:t>sands</w:t>
      </w:r>
      <w:r>
        <w:t xml:space="preserve">, </w:t>
      </w:r>
      <w:r w:rsidRPr="00F80427">
        <w:rPr>
          <w:i/>
        </w:rPr>
        <w:t>Malmö</w:t>
      </w:r>
      <w:r>
        <w:t xml:space="preserve">, </w:t>
      </w:r>
      <w:r w:rsidRPr="00F80427">
        <w:rPr>
          <w:i/>
        </w:rPr>
        <w:t>Norrköpings</w:t>
      </w:r>
      <w:r>
        <w:t xml:space="preserve">, </w:t>
      </w:r>
      <w:r w:rsidRPr="00F80427">
        <w:rPr>
          <w:i/>
        </w:rPr>
        <w:t>Uppsala</w:t>
      </w:r>
      <w:r>
        <w:t xml:space="preserve"> och </w:t>
      </w:r>
      <w:r w:rsidRPr="00F80427">
        <w:rPr>
          <w:i/>
        </w:rPr>
        <w:t>Östra Göinge</w:t>
      </w:r>
      <w:r>
        <w:t xml:space="preserve"> </w:t>
      </w:r>
      <w:r w:rsidRPr="00C9678B">
        <w:rPr>
          <w:i/>
        </w:rPr>
        <w:t>kommuner</w:t>
      </w:r>
      <w:r>
        <w:t xml:space="preserve">. </w:t>
      </w:r>
      <w:r w:rsidRPr="00D807DF">
        <w:rPr>
          <w:i/>
        </w:rPr>
        <w:t>Karl</w:t>
      </w:r>
      <w:r>
        <w:rPr>
          <w:i/>
        </w:rPr>
        <w:softHyphen/>
      </w:r>
      <w:r w:rsidRPr="00D807DF">
        <w:rPr>
          <w:i/>
        </w:rPr>
        <w:t>stads kommun</w:t>
      </w:r>
      <w:r>
        <w:t xml:space="preserve"> anser att förslaget tydliggör statens roll och förenklar arbetet för kommunen. </w:t>
      </w:r>
      <w:r w:rsidRPr="00D807DF">
        <w:rPr>
          <w:i/>
        </w:rPr>
        <w:t xml:space="preserve">Enköpings </w:t>
      </w:r>
      <w:r w:rsidRPr="00C9678B">
        <w:t>och</w:t>
      </w:r>
      <w:r>
        <w:rPr>
          <w:i/>
        </w:rPr>
        <w:t xml:space="preserve"> </w:t>
      </w:r>
      <w:r w:rsidRPr="00163266">
        <w:rPr>
          <w:i/>
        </w:rPr>
        <w:t>Linköpings kommun</w:t>
      </w:r>
      <w:r>
        <w:rPr>
          <w:i/>
        </w:rPr>
        <w:t>er</w:t>
      </w:r>
      <w:r>
        <w:t xml:space="preserve"> framhåller att förslaget ger en trygghet och samsyn mellan kom</w:t>
      </w:r>
      <w:r>
        <w:softHyphen/>
        <w:t xml:space="preserve">mun och stat inför kommande planeringsskeden. </w:t>
      </w:r>
      <w:r w:rsidRPr="00D807DF">
        <w:rPr>
          <w:i/>
        </w:rPr>
        <w:t>Katrineholms kommun</w:t>
      </w:r>
      <w:r>
        <w:t xml:space="preserve"> är positiv till för</w:t>
      </w:r>
      <w:r>
        <w:softHyphen/>
        <w:t>sla</w:t>
      </w:r>
      <w:r>
        <w:softHyphen/>
        <w:t>get och fram</w:t>
      </w:r>
      <w:r>
        <w:softHyphen/>
        <w:t>håller att rådgivning är vikti</w:t>
      </w:r>
      <w:r>
        <w:softHyphen/>
        <w:t>gare i tidigare skeden av pro</w:t>
      </w:r>
      <w:r>
        <w:softHyphen/>
        <w:t xml:space="preserve">cessen. </w:t>
      </w:r>
      <w:r w:rsidRPr="000A726B">
        <w:rPr>
          <w:i/>
        </w:rPr>
        <w:t>Sveriges Allmännyttiga Bostads</w:t>
      </w:r>
      <w:r>
        <w:rPr>
          <w:i/>
        </w:rPr>
        <w:softHyphen/>
      </w:r>
      <w:r w:rsidRPr="000A726B">
        <w:rPr>
          <w:i/>
        </w:rPr>
        <w:t>företag (SABO)</w:t>
      </w:r>
      <w:r>
        <w:t xml:space="preserve"> anser att tydligare besked från länsstyrelsen i gransk</w:t>
      </w:r>
      <w:r>
        <w:softHyphen/>
        <w:t>nings</w:t>
      </w:r>
      <w:r>
        <w:softHyphen/>
        <w:t>yttrandet kan ge en större förutse</w:t>
      </w:r>
      <w:r>
        <w:softHyphen/>
        <w:t xml:space="preserve">barhet för detaljplanering och bygglovsprövning och att detta bör bidra till bättre förutsättningar för bostadsbyggandet. </w:t>
      </w:r>
      <w:r w:rsidRPr="000A726B">
        <w:rPr>
          <w:i/>
        </w:rPr>
        <w:t>Nyköpings kommun</w:t>
      </w:r>
      <w:r w:rsidRPr="00AA5F6E">
        <w:t xml:space="preserve"> anser </w:t>
      </w:r>
      <w:r>
        <w:t xml:space="preserve">att </w:t>
      </w:r>
      <w:r w:rsidRPr="00AA5F6E">
        <w:t xml:space="preserve">förslaget </w:t>
      </w:r>
      <w:r>
        <w:t>gör att det blir</w:t>
      </w:r>
      <w:r w:rsidRPr="00AA5F6E">
        <w:t xml:space="preserve"> tydligare </w:t>
      </w:r>
      <w:r>
        <w:t>vad</w:t>
      </w:r>
      <w:r w:rsidRPr="00AA5F6E">
        <w:t xml:space="preserve"> kommunen själv</w:t>
      </w:r>
      <w:r>
        <w:t xml:space="preserve"> kan bestämma om</w:t>
      </w:r>
      <w:r w:rsidRPr="00AA5F6E">
        <w:t xml:space="preserve">. </w:t>
      </w:r>
    </w:p>
    <w:p w14:paraId="0CDFA699" w14:textId="77777777" w:rsidR="00DE7975" w:rsidRDefault="00DE7975" w:rsidP="00DE7975">
      <w:pPr>
        <w:pStyle w:val="Brdtextmedindrag"/>
      </w:pPr>
      <w:r>
        <w:t>Flertalet av länsstyrelserna är dock negativa till förslaget, huvudsakligen eftersom de anser sig ha en skyldighet att upplysa kommunen om annan lagstiftning som kan vara relevant för att översiktsplanens inten</w:t>
      </w:r>
      <w:r>
        <w:softHyphen/>
        <w:t xml:space="preserve">tioner ska kunna genomföras. Det gäller bl.a. länsstyrelserna i </w:t>
      </w:r>
      <w:r w:rsidRPr="000D48FE">
        <w:rPr>
          <w:i/>
        </w:rPr>
        <w:t>Blekinge</w:t>
      </w:r>
      <w:r w:rsidRPr="00BC0C2F">
        <w:t>,</w:t>
      </w:r>
      <w:r w:rsidRPr="000D48FE">
        <w:rPr>
          <w:i/>
        </w:rPr>
        <w:t xml:space="preserve"> </w:t>
      </w:r>
      <w:r>
        <w:rPr>
          <w:i/>
        </w:rPr>
        <w:t xml:space="preserve">Hallands </w:t>
      </w:r>
      <w:r w:rsidRPr="00BC0C2F">
        <w:t>och</w:t>
      </w:r>
      <w:r>
        <w:rPr>
          <w:i/>
        </w:rPr>
        <w:t xml:space="preserve"> </w:t>
      </w:r>
      <w:r w:rsidRPr="000D48FE">
        <w:rPr>
          <w:i/>
        </w:rPr>
        <w:t>Upp</w:t>
      </w:r>
      <w:r w:rsidRPr="000D48FE">
        <w:rPr>
          <w:i/>
        </w:rPr>
        <w:softHyphen/>
        <w:t>sala län</w:t>
      </w:r>
      <w:r w:rsidRPr="00AA5F6E">
        <w:t>.</w:t>
      </w:r>
      <w:r>
        <w:t xml:space="preserve"> </w:t>
      </w:r>
      <w:r w:rsidRPr="00BA11A7">
        <w:rPr>
          <w:i/>
        </w:rPr>
        <w:t>Länsstyrelsen i Kronobergs län</w:t>
      </w:r>
      <w:r>
        <w:t xml:space="preserve"> framhåller att läns</w:t>
      </w:r>
      <w:r>
        <w:softHyphen/>
        <w:t>styrel</w:t>
      </w:r>
      <w:r>
        <w:softHyphen/>
        <w:t>serna redan i dag i huvudsak behandlar frågor om ingripande</w:t>
      </w:r>
      <w:r>
        <w:softHyphen/>
        <w:t>grunderna i sina gransk</w:t>
      </w:r>
      <w:r>
        <w:softHyphen/>
        <w:t xml:space="preserve">ningsyttranden. Flera länsstyrelser, däribland </w:t>
      </w:r>
      <w:r w:rsidRPr="00BA11A7">
        <w:rPr>
          <w:i/>
        </w:rPr>
        <w:t>Länsstyrelsen i Värmlands län</w:t>
      </w:r>
      <w:r>
        <w:t xml:space="preserve">, framhåller att enligt </w:t>
      </w:r>
      <w:r w:rsidRPr="00AA5F6E">
        <w:t>2</w:t>
      </w:r>
      <w:r>
        <w:t> </w:t>
      </w:r>
      <w:r w:rsidRPr="00AA5F6E">
        <w:t>kap</w:t>
      </w:r>
      <w:r>
        <w:t>.</w:t>
      </w:r>
      <w:r w:rsidRPr="00AA5F6E">
        <w:t xml:space="preserve"> 11</w:t>
      </w:r>
      <w:r>
        <w:t> </w:t>
      </w:r>
      <w:r w:rsidRPr="00AA5F6E">
        <w:t xml:space="preserve">§ </w:t>
      </w:r>
      <w:r>
        <w:t>PBL s</w:t>
      </w:r>
      <w:r w:rsidRPr="00AA5F6E">
        <w:t>ka planläggning och annan prövning</w:t>
      </w:r>
      <w:r>
        <w:t xml:space="preserve"> –</w:t>
      </w:r>
      <w:r w:rsidRPr="00AA5F6E">
        <w:t xml:space="preserve"> som avser </w:t>
      </w:r>
      <w:r>
        <w:t xml:space="preserve">sådan </w:t>
      </w:r>
      <w:r w:rsidRPr="00AA5F6E">
        <w:t>användning av ett mark- eller vatten</w:t>
      </w:r>
      <w:r>
        <w:softHyphen/>
      </w:r>
      <w:r w:rsidRPr="00AA5F6E">
        <w:t>område som också har prövats eller ska prövas enligt annan lag</w:t>
      </w:r>
      <w:r>
        <w:t xml:space="preserve"> – som huvudregel</w:t>
      </w:r>
      <w:r w:rsidRPr="00AA5F6E">
        <w:t xml:space="preserve"> samordnas med det andra arbetet</w:t>
      </w:r>
      <w:r>
        <w:t>, vilket enligt läns</w:t>
      </w:r>
      <w:r>
        <w:softHyphen/>
        <w:t>styrelserna talar för att gransk</w:t>
      </w:r>
      <w:r>
        <w:softHyphen/>
        <w:t>ningsyttrandet även bör kunna innehålla andra frågor</w:t>
      </w:r>
      <w:r w:rsidRPr="00AA5F6E">
        <w:t>.</w:t>
      </w:r>
      <w:r>
        <w:t xml:space="preserve"> </w:t>
      </w:r>
    </w:p>
    <w:p w14:paraId="7B06EAC9" w14:textId="77777777" w:rsidR="00DE7975" w:rsidRDefault="00DE7975" w:rsidP="00DE7975">
      <w:pPr>
        <w:pStyle w:val="Brdtextmedindrag"/>
      </w:pPr>
      <w:r w:rsidRPr="00AF322F">
        <w:rPr>
          <w:i/>
        </w:rPr>
        <w:t>Länsstyrelsen i Stockholms län</w:t>
      </w:r>
      <w:r>
        <w:t xml:space="preserve"> anser att det behövs en uttalad form för hur länsstyrelsen under granskningsskedet ska kunna förmedla synpunk</w:t>
      </w:r>
      <w:r>
        <w:softHyphen/>
        <w:t>ter till kommunen. Detta eftersom utredningen gör gällande att förslaget inte hindrar länsstyrel</w:t>
      </w:r>
      <w:r>
        <w:softHyphen/>
        <w:t>sen från att på annat sätt än i gransk</w:t>
      </w:r>
      <w:r>
        <w:softHyphen/>
        <w:t>nings</w:t>
      </w:r>
      <w:r>
        <w:softHyphen/>
        <w:t>yttrandet för</w:t>
      </w:r>
      <w:r>
        <w:softHyphen/>
        <w:t>medla syn</w:t>
      </w:r>
      <w:r>
        <w:softHyphen/>
        <w:t>punkter i andra avseenden än dem som omfattas av gransknings</w:t>
      </w:r>
      <w:r>
        <w:softHyphen/>
        <w:t>grund</w:t>
      </w:r>
      <w:r>
        <w:softHyphen/>
        <w:t xml:space="preserve">erna. </w:t>
      </w:r>
    </w:p>
    <w:p w14:paraId="536A0B7E" w14:textId="77777777" w:rsidR="00DE7975" w:rsidRDefault="00DE7975" w:rsidP="00DE7975">
      <w:pPr>
        <w:pStyle w:val="Brdtextmedindrag"/>
      </w:pPr>
      <w:r w:rsidRPr="00CE62C2">
        <w:rPr>
          <w:i/>
        </w:rPr>
        <w:t>Östhammars kommun</w:t>
      </w:r>
      <w:r w:rsidRPr="00B13087">
        <w:t xml:space="preserve"> </w:t>
      </w:r>
      <w:r>
        <w:t>anser att det är bra</w:t>
      </w:r>
      <w:r w:rsidRPr="00B13087">
        <w:t xml:space="preserve"> </w:t>
      </w:r>
      <w:r>
        <w:t xml:space="preserve">att </w:t>
      </w:r>
      <w:r w:rsidRPr="00B13087">
        <w:t>granskningsyttrande</w:t>
      </w:r>
      <w:r>
        <w:t>t</w:t>
      </w:r>
      <w:r w:rsidRPr="00B13087">
        <w:t xml:space="preserve"> även ska </w:t>
      </w:r>
      <w:r>
        <w:t>innehålla länsstyrelsens bedömning</w:t>
      </w:r>
      <w:r w:rsidRPr="00B13087">
        <w:t xml:space="preserve"> av </w:t>
      </w:r>
      <w:r>
        <w:t xml:space="preserve">vilka utredningar som kan behövas för efterföljande detaljplanering, men att redovisningen endast bör avse </w:t>
      </w:r>
      <w:r w:rsidRPr="00B13087">
        <w:t>utredningar av väsentlig betydelse.</w:t>
      </w:r>
    </w:p>
    <w:p w14:paraId="2647BEF6" w14:textId="77777777" w:rsidR="00DE7975" w:rsidRDefault="00DE7975" w:rsidP="00DE7975">
      <w:pPr>
        <w:pStyle w:val="Rubrik4utannumrering"/>
      </w:pPr>
      <w:r>
        <w:t>Skälen för regeringens förslag</w:t>
      </w:r>
    </w:p>
    <w:p w14:paraId="2975A335" w14:textId="77777777" w:rsidR="00DE7975" w:rsidRDefault="00DE7975" w:rsidP="00DE7975">
      <w:pPr>
        <w:pStyle w:val="Rubrik5utannumrering"/>
        <w:spacing w:before="0"/>
      </w:pPr>
      <w:r>
        <w:t>Bakgrund och gällande rätt</w:t>
      </w:r>
    </w:p>
    <w:p w14:paraId="2102F8CE" w14:textId="77777777" w:rsidR="00DE7975" w:rsidRDefault="00DE7975" w:rsidP="00DE7975">
      <w:pPr>
        <w:pStyle w:val="Brdtext"/>
      </w:pPr>
      <w:r>
        <w:t>Översiktsplanen är inte bara kommunens utan också statens besked om lämplig mark- och vattenanvändning och bebyggelseutveckling. Det är ett av motiven till att länsstyrelsen under utställningstiden ska avge ett gransk</w:t>
      </w:r>
      <w:r>
        <w:softHyphen/>
        <w:t xml:space="preserve">ningsyttrande över planförslaget (nuvarande 3 kap. 16 § PBL). Syftet är att kommunen redan i samband med översiktsplanen om möjligt ska få besked om vilka delar av planen som enligt länsstyrelsens uppfattning inte </w:t>
      </w:r>
      <w:r w:rsidRPr="00903C93">
        <w:rPr>
          <w:spacing w:val="-2"/>
        </w:rPr>
        <w:t>bör fullföljas (se prop. 1985/86:1 s. 142). Av yttran</w:t>
      </w:r>
      <w:r w:rsidRPr="00903C93">
        <w:rPr>
          <w:spacing w:val="-2"/>
        </w:rPr>
        <w:softHyphen/>
        <w:t>det ska det således fram</w:t>
      </w:r>
      <w:r w:rsidRPr="00903C93">
        <w:rPr>
          <w:spacing w:val="-2"/>
        </w:rPr>
        <w:softHyphen/>
      </w:r>
      <w:r>
        <w:t>gå hur planen förhåller sig till de s.</w:t>
      </w:r>
      <w:r w:rsidRPr="005358DC">
        <w:t>k. gransknings</w:t>
      </w:r>
      <w:r>
        <w:softHyphen/>
      </w:r>
      <w:r w:rsidRPr="005358DC">
        <w:t>grund</w:t>
      </w:r>
      <w:r>
        <w:softHyphen/>
      </w:r>
      <w:r w:rsidRPr="005358DC">
        <w:t>er</w:t>
      </w:r>
      <w:r>
        <w:softHyphen/>
      </w:r>
      <w:r w:rsidRPr="005358DC">
        <w:t>na, dvs.</w:t>
      </w:r>
      <w:r>
        <w:t xml:space="preserve"> om </w:t>
      </w:r>
    </w:p>
    <w:p w14:paraId="15659392" w14:textId="046CEEBE" w:rsidR="00126348" w:rsidRPr="006A6361" w:rsidRDefault="00126348" w:rsidP="006A6361">
      <w:pPr>
        <w:pStyle w:val="Numreradlista"/>
        <w:numPr>
          <w:ilvl w:val="1"/>
          <w:numId w:val="46"/>
        </w:numPr>
      </w:pPr>
      <w:r w:rsidRPr="006A6361">
        <w:t>förslaget inte till</w:t>
      </w:r>
      <w:r w:rsidRPr="006A6361">
        <w:softHyphen/>
        <w:t>godo</w:t>
      </w:r>
      <w:r w:rsidRPr="006A6361">
        <w:softHyphen/>
        <w:t>ser ett riksintresse enligt 3 eller 4 kap. miljö</w:t>
      </w:r>
      <w:r w:rsidRPr="006A6361">
        <w:softHyphen/>
        <w:t>balken,</w:t>
      </w:r>
    </w:p>
    <w:p w14:paraId="17899F47" w14:textId="67D299DD" w:rsidR="00DE7975" w:rsidRDefault="00DE7975" w:rsidP="00DE7975">
      <w:pPr>
        <w:pStyle w:val="Numreradlista"/>
      </w:pPr>
      <w:r>
        <w:t>förslaget kan medverka till att en miljökvalitetsnorm enligt 5 kap. miljö</w:t>
      </w:r>
      <w:r>
        <w:softHyphen/>
        <w:t xml:space="preserve">balken inte följs, </w:t>
      </w:r>
    </w:p>
    <w:p w14:paraId="15B02CEE" w14:textId="77777777" w:rsidR="00DE7975" w:rsidRDefault="00DE7975" w:rsidP="00DE7975">
      <w:pPr>
        <w:pStyle w:val="Numreradlista"/>
      </w:pPr>
      <w:r>
        <w:t xml:space="preserve">redovisningen av områden för landsbygdsutveckling i strandnära lägen inte är förenlig med 7 kap. 18 e § första stycket miljöbalken, </w:t>
      </w:r>
    </w:p>
    <w:p w14:paraId="22B85A8A" w14:textId="77777777" w:rsidR="00DE7975" w:rsidRDefault="00DE7975" w:rsidP="00DE7975">
      <w:pPr>
        <w:pStyle w:val="Numreradlista"/>
      </w:pPr>
      <w:r>
        <w:t xml:space="preserve">sådana frågor rörande användningen av mark- och vattenområden som angår två eller flera kommuner inte samordnas på ett lämpligt sätt, och </w:t>
      </w:r>
    </w:p>
    <w:p w14:paraId="15761CD4" w14:textId="77777777" w:rsidR="00DE7975" w:rsidRDefault="00DE7975" w:rsidP="006A6361">
      <w:pPr>
        <w:pStyle w:val="Numreradlista"/>
      </w:pPr>
      <w:r>
        <w:t>en bebyg</w:t>
      </w:r>
      <w:r>
        <w:softHyphen/>
        <w:t>gelse eller ett byggnadsverk blir olämpligt med hänsyn till människors hälsa eller säkerhet eller till risken för olyckor, översväm</w:t>
      </w:r>
      <w:r>
        <w:softHyphen/>
        <w:t xml:space="preserve">ning eller erosion. </w:t>
      </w:r>
    </w:p>
    <w:p w14:paraId="6F3CA96F" w14:textId="33D1DFB1" w:rsidR="00DE7975" w:rsidRDefault="00DE7975" w:rsidP="00DE7975">
      <w:pPr>
        <w:pStyle w:val="Brdtextefternumreradlista"/>
      </w:pPr>
      <w:r>
        <w:t>Enligt PBL ska kommunen redovisa länsstyrelsens granskningsyttrande till</w:t>
      </w:r>
      <w:r>
        <w:softHyphen/>
        <w:t>sammans med översiktsplanen. Om länsstyrelsen inte har godtagit över</w:t>
      </w:r>
      <w:r>
        <w:softHyphen/>
        <w:t xml:space="preserve">siktsplanen i en viss del, ska det anmärkas i planen (se </w:t>
      </w:r>
      <w:r w:rsidR="00215F7F">
        <w:t xml:space="preserve">nuvarande </w:t>
      </w:r>
      <w:r>
        <w:t>3 kap. 20 § PBL). Som skäl för denna ordning uttalas i förarbetena bl.a. att det vid beslut om en översiktsplan ska råda klarhet i frågan om huruvida det finns väsentliga invändningar. I förarbetena uttalas också att det är viktigt att andra myn</w:t>
      </w:r>
      <w:r>
        <w:softHyphen/>
        <w:t>dig</w:t>
      </w:r>
      <w:r>
        <w:softHyphen/>
        <w:t>heter och aktörer som använder en översiktsplan som beslutsunderlag får klart för sig vilken vikt man bör tillmäta planen (prop. 1985/86:1 s. 142, 345 f. och 535 f.). Enligt förarbetena är avsikten att yttrandet i dess helhet alltid ska följa planen, även inför antagandet. Däri</w:t>
      </w:r>
      <w:r>
        <w:softHyphen/>
        <w:t>genom får kom</w:t>
      </w:r>
      <w:r>
        <w:softHyphen/>
        <w:t>mun</w:t>
      </w:r>
      <w:r>
        <w:softHyphen/>
        <w:t>fullmäktige, som ska anta planen, full klarhet i frågan om huruvida det finns väsent</w:t>
      </w:r>
      <w:r>
        <w:softHyphen/>
        <w:t>liga invändningar från länsstyrelsen inför antagandet.</w:t>
      </w:r>
    </w:p>
    <w:p w14:paraId="053CFEEA" w14:textId="77777777" w:rsidR="00DE7975" w:rsidRDefault="00DE7975" w:rsidP="00DE7975">
      <w:pPr>
        <w:pStyle w:val="Brdtextmedindrag"/>
      </w:pPr>
      <w:r>
        <w:t>Som utredningen framhåller behöver länsstyrelsens medverkan i över</w:t>
      </w:r>
      <w:r>
        <w:softHyphen/>
        <w:t>sikts</w:t>
      </w:r>
      <w:r>
        <w:softHyphen/>
        <w:t>planeringen anpassas till den inriktning som kommunen valt. Enligt utredningen är det därför befogat att läns</w:t>
      </w:r>
      <w:r>
        <w:softHyphen/>
        <w:t>styrel</w:t>
      </w:r>
      <w:r>
        <w:softHyphen/>
        <w:t xml:space="preserve">sernas yttranden varierar när det gäller innehåll och upplägg. </w:t>
      </w:r>
    </w:p>
    <w:p w14:paraId="100C0697" w14:textId="77777777" w:rsidR="00DE7975" w:rsidRDefault="00DE7975" w:rsidP="00DE7975">
      <w:pPr>
        <w:pStyle w:val="Brdtextmedindrag"/>
      </w:pPr>
      <w:r>
        <w:t>Det underlag som utredningen har gått igenom uppvisar en stor variation mellan yttrandena, där endast en handfull länsstyrelser be</w:t>
      </w:r>
      <w:r>
        <w:softHyphen/>
        <w:t>grän</w:t>
      </w:r>
      <w:r>
        <w:softHyphen/>
        <w:t>sar sina synpunkter till granskningsgrunderna enligt 3 kap. 16 § PBL. Även bland de länsstyrelser som avgränsar sina synpunkter till dessa grunder finns det enligt utredningen en stor variation. En del länsstyrelser håller sig visserligen till korta ställningstaganden men många yttranden innehåller ställ</w:t>
      </w:r>
      <w:r>
        <w:softHyphen/>
        <w:t>ningstaganden och väg</w:t>
      </w:r>
      <w:r>
        <w:softHyphen/>
        <w:t>ledning såväl om granskning</w:t>
      </w:r>
      <w:r>
        <w:softHyphen/>
        <w:t>sgrunderna som om de all</w:t>
      </w:r>
      <w:r>
        <w:softHyphen/>
        <w:t>männa intressena i övrigt. Även om det finns en tydlig upp</w:t>
      </w:r>
      <w:r>
        <w:softHyphen/>
        <w:t>delning i dessa yttran</w:t>
      </w:r>
      <w:r>
        <w:softHyphen/>
        <w:t>den anser utredningen att det alltför ofta är svårt att utläsa läns</w:t>
      </w:r>
      <w:r>
        <w:softHyphen/>
        <w:t>styrel</w:t>
      </w:r>
      <w:r>
        <w:softHyphen/>
        <w:t>sens ställningstaganden och att de därmed är svåra att han</w:t>
      </w:r>
      <w:r>
        <w:softHyphen/>
        <w:t>tera för kommu</w:t>
      </w:r>
      <w:r>
        <w:softHyphen/>
        <w:t>nerna.</w:t>
      </w:r>
    </w:p>
    <w:p w14:paraId="38658F72" w14:textId="77777777" w:rsidR="00DE7975" w:rsidRDefault="00DE7975" w:rsidP="00DE7975">
      <w:pPr>
        <w:pStyle w:val="Rubrik5utannumrering"/>
      </w:pPr>
      <w:r>
        <w:t>Länsstyrelsens granskningsyttrande bör begränsas till de frågor som länsstyrelsen ska granska</w:t>
      </w:r>
    </w:p>
    <w:p w14:paraId="2B3CD1EC" w14:textId="3CE61036" w:rsidR="00DE7975" w:rsidRDefault="00DE7975" w:rsidP="00DE7975">
      <w:pPr>
        <w:pStyle w:val="Brdtext"/>
      </w:pPr>
      <w:r>
        <w:t xml:space="preserve">För att översiktsplanen </w:t>
      </w:r>
      <w:r w:rsidRPr="002B00B5">
        <w:t xml:space="preserve">ska </w:t>
      </w:r>
      <w:r>
        <w:t>kunna bidra till att ge goda förutsätt</w:t>
      </w:r>
      <w:r>
        <w:softHyphen/>
        <w:t>ningar för efterföljande planering och prövning är det som redan nämnts ange</w:t>
      </w:r>
      <w:r>
        <w:softHyphen/>
        <w:t>läget att läns</w:t>
      </w:r>
      <w:r>
        <w:softHyphen/>
        <w:t>styrel</w:t>
      </w:r>
      <w:r>
        <w:softHyphen/>
        <w:t>sen lämnar tydliga besked om hur staten ställer sig till kom</w:t>
      </w:r>
      <w:r>
        <w:softHyphen/>
        <w:t>munens planer</w:t>
      </w:r>
      <w:r>
        <w:softHyphen/>
        <w:t>ing (se avsnitt 8.1). I de delar där länsstyrelsen inte haft några invändningar ska kommunen i princip kunna förvänta sig att över</w:t>
      </w:r>
      <w:r>
        <w:softHyphen/>
        <w:t xml:space="preserve">siktsplanens intentioner får fullföljas utifrån de aspekter länsstyrelsen har haft att beakta vid tiden för yttrandet (jfr prop. 1985/86:1. s. 142). </w:t>
      </w:r>
      <w:r w:rsidRPr="003175DE">
        <w:t xml:space="preserve">Av yttrandet behöver det </w:t>
      </w:r>
      <w:r>
        <w:t xml:space="preserve">således </w:t>
      </w:r>
      <w:r w:rsidRPr="003175DE">
        <w:t>tydligt framgå hur staten, genom läns</w:t>
      </w:r>
      <w:r>
        <w:softHyphen/>
      </w:r>
      <w:r w:rsidRPr="003175DE">
        <w:t>styrelsen, för</w:t>
      </w:r>
      <w:r w:rsidRPr="003175DE">
        <w:softHyphen/>
        <w:t>håller sig till de ställ</w:t>
      </w:r>
      <w:r>
        <w:softHyphen/>
      </w:r>
      <w:r w:rsidRPr="003175DE">
        <w:t>nings</w:t>
      </w:r>
      <w:r>
        <w:softHyphen/>
      </w:r>
      <w:r w:rsidRPr="003175DE">
        <w:t>taganden som kommunen har gjort i planen.</w:t>
      </w:r>
      <w:r>
        <w:t xml:space="preserve"> Det är mot denna bakgrund inte ändamålsenligt att det ofta är svårt att utläsa läns</w:t>
      </w:r>
      <w:r>
        <w:softHyphen/>
        <w:t>styrelsens ställ</w:t>
      </w:r>
      <w:r>
        <w:softHyphen/>
        <w:t>nings</w:t>
      </w:r>
      <w:r>
        <w:softHyphen/>
        <w:t>taganden om hur över</w:t>
      </w:r>
      <w:r>
        <w:softHyphen/>
        <w:t>siktsplanen förhåller sig till de sak</w:t>
      </w:r>
      <w:r>
        <w:softHyphen/>
        <w:t>frågor där staten har möjlighet att gripa in i den kommunala plane</w:t>
      </w:r>
      <w:r>
        <w:softHyphen/>
        <w:t xml:space="preserve">ringen. </w:t>
      </w:r>
    </w:p>
    <w:p w14:paraId="574E057A" w14:textId="020D45D0" w:rsidR="00DE7975" w:rsidRDefault="00DE7975" w:rsidP="009A09BD">
      <w:pPr>
        <w:pStyle w:val="Brdtextmedindrag"/>
      </w:pPr>
      <w:r>
        <w:t>Enligt regeringen bör PBL förhindra att länsstyrelsens besked blir otyd</w:t>
      </w:r>
      <w:r>
        <w:softHyphen/>
        <w:t>ligt till följd av att yttrandet även innehåller andra synpunkter på plan</w:t>
      </w:r>
      <w:r>
        <w:softHyphen/>
      </w:r>
      <w:r w:rsidRPr="00125116">
        <w:rPr>
          <w:spacing w:val="-2"/>
        </w:rPr>
        <w:t>förslaget, utöver de sakfrågor som länsstyrelsen är skyldig att yttra sig över.</w:t>
      </w:r>
      <w:r>
        <w:t xml:space="preserve"> Av PBL bör således framgå att </w:t>
      </w:r>
      <w:r w:rsidR="009234AA">
        <w:t xml:space="preserve">länsstyrelsen i </w:t>
      </w:r>
      <w:r>
        <w:softHyphen/>
        <w:t>granskningsyttrandet enbart ska ange hur plan</w:t>
      </w:r>
      <w:r>
        <w:softHyphen/>
        <w:t>förslaget förhåller sig till gransk</w:t>
      </w:r>
      <w:r>
        <w:softHyphen/>
        <w:t>nings</w:t>
      </w:r>
      <w:r>
        <w:softHyphen/>
        <w:t xml:space="preserve">grunderna. </w:t>
      </w:r>
      <w:r w:rsidR="009234AA">
        <w:t>Gransk</w:t>
      </w:r>
      <w:r w:rsidR="00125116">
        <w:softHyphen/>
      </w:r>
      <w:r w:rsidR="009234AA">
        <w:t xml:space="preserve">ningsyttrandet blir inte ogiltigt om länsstyrelsen lämnar </w:t>
      </w:r>
      <w:r w:rsidR="00DE4DF7">
        <w:t xml:space="preserve">andra </w:t>
      </w:r>
      <w:r w:rsidR="009234AA">
        <w:t>syn</w:t>
      </w:r>
      <w:r w:rsidR="003366BE">
        <w:softHyphen/>
      </w:r>
      <w:r w:rsidR="009234AA">
        <w:t>punkter i yttrandet. Sådana synpunkter ska dock inte beaktas vid be</w:t>
      </w:r>
      <w:r w:rsidR="007D1B87">
        <w:softHyphen/>
      </w:r>
      <w:r w:rsidR="009234AA">
        <w:t>döm</w:t>
      </w:r>
      <w:r w:rsidR="003366BE">
        <w:softHyphen/>
      </w:r>
      <w:r w:rsidR="009234AA">
        <w:t>ningen av om ett förslag till detaljplan är förenligt med läns</w:t>
      </w:r>
      <w:r w:rsidR="007D1B87">
        <w:softHyphen/>
      </w:r>
      <w:r w:rsidR="009234AA">
        <w:t>styrelsens gransk</w:t>
      </w:r>
      <w:r w:rsidR="007D1B87">
        <w:softHyphen/>
      </w:r>
      <w:r w:rsidR="003366BE">
        <w:softHyphen/>
      </w:r>
      <w:r w:rsidR="009234AA">
        <w:t>nings</w:t>
      </w:r>
      <w:r w:rsidR="00125116">
        <w:softHyphen/>
      </w:r>
      <w:r w:rsidR="009234AA">
        <w:t>yttrande (jfr 5 kap. 7 § 1, 7 a §, 38 b § första stycket 1 och 38 c §</w:t>
      </w:r>
      <w:r w:rsidR="003366BE">
        <w:t xml:space="preserve"> PBL</w:t>
      </w:r>
      <w:r w:rsidR="009234AA">
        <w:t>).</w:t>
      </w:r>
      <w:r w:rsidR="00CC3A13" w:rsidRPr="00126348">
        <w:t xml:space="preserve"> </w:t>
      </w:r>
      <w:r>
        <w:t>Regeringen delar utred</w:t>
      </w:r>
      <w:r>
        <w:softHyphen/>
        <w:t>ningens uppfattning att en begrän</w:t>
      </w:r>
      <w:r>
        <w:softHyphen/>
        <w:t>s</w:t>
      </w:r>
      <w:r w:rsidR="003366BE">
        <w:softHyphen/>
      </w:r>
      <w:r>
        <w:t xml:space="preserve">ning </w:t>
      </w:r>
      <w:r w:rsidR="009234AA">
        <w:t>av vad läns</w:t>
      </w:r>
      <w:r w:rsidR="001173B4">
        <w:softHyphen/>
      </w:r>
      <w:r w:rsidR="009234AA">
        <w:t xml:space="preserve">styrelsen ska ange i granskningsyttrandet </w:t>
      </w:r>
      <w:r>
        <w:t>även är motive</w:t>
      </w:r>
      <w:r w:rsidR="007D1B87">
        <w:softHyphen/>
      </w:r>
      <w:r>
        <w:t>rad utifrån kravet att yttrandet ska redo</w:t>
      </w:r>
      <w:r>
        <w:softHyphen/>
        <w:t>visas tillsammans med den färdiga planen. Kom</w:t>
      </w:r>
      <w:r w:rsidR="001173B4">
        <w:softHyphen/>
      </w:r>
      <w:r>
        <w:t>munen bör då inte vara skyldig att redovisa andra synpunkter från läns</w:t>
      </w:r>
      <w:r w:rsidR="001173B4">
        <w:softHyphen/>
      </w:r>
      <w:r>
        <w:t>styrelsen än de som enligt PBL ska framgå.</w:t>
      </w:r>
      <w:r w:rsidR="00CC3A13">
        <w:t xml:space="preserve"> </w:t>
      </w:r>
    </w:p>
    <w:p w14:paraId="673502BE" w14:textId="77777777" w:rsidR="00DE7975" w:rsidRDefault="00DE7975" w:rsidP="00DE7975">
      <w:pPr>
        <w:pStyle w:val="Brdtextmedindrag"/>
      </w:pPr>
      <w:r>
        <w:t>Gransk</w:t>
      </w:r>
      <w:r>
        <w:softHyphen/>
        <w:t>ningsyttrandet kan vid behov även innehålla upplysningar om hur ingri</w:t>
      </w:r>
      <w:r>
        <w:softHyphen/>
        <w:t>pande</w:t>
      </w:r>
      <w:r>
        <w:softHyphen/>
        <w:t>grund</w:t>
      </w:r>
      <w:r>
        <w:softHyphen/>
        <w:t>erna bör beaktas i efterföljande planering och pröv</w:t>
      </w:r>
      <w:r>
        <w:softHyphen/>
        <w:t>ning. Om länsstyrelsen anser att den bebyggelseutveckling som anges i planen enbart kan tillåtas under vissa förutsättningar, kan det vara lämpligt att det framgår av yttrandet vilka dessa förutsättningar är. Om det är nöd</w:t>
      </w:r>
      <w:r>
        <w:softHyphen/>
        <w:t>vändigt för att kunna bedöma hur översiktsplanens intentioner ska kunna genomföras i en viss del, kan länsstyrelsen även ange behovet av ytter</w:t>
      </w:r>
      <w:r>
        <w:softHyphen/>
        <w:t>lig</w:t>
      </w:r>
      <w:r>
        <w:softHyphen/>
        <w:t>are utredningar i sam</w:t>
      </w:r>
      <w:r>
        <w:softHyphen/>
        <w:t xml:space="preserve">band med efterföljande detaljplanering. Därigenom kan kommunen lättare förutse vilka frågor som senare kan behöva utredas inför arbetet med exempelvis en detaljplan. </w:t>
      </w:r>
    </w:p>
    <w:p w14:paraId="77B722AA" w14:textId="77777777" w:rsidR="00DE7975" w:rsidRDefault="00DE7975" w:rsidP="00DE7975">
      <w:pPr>
        <w:pStyle w:val="Brdtextmedindrag"/>
      </w:pPr>
      <w:r w:rsidRPr="001E7A5F">
        <w:t>Som</w:t>
      </w:r>
      <w:r>
        <w:rPr>
          <w:i/>
        </w:rPr>
        <w:t xml:space="preserve"> </w:t>
      </w:r>
      <w:r w:rsidRPr="00CE62C2">
        <w:rPr>
          <w:i/>
        </w:rPr>
        <w:t>Östhammars kommun</w:t>
      </w:r>
      <w:r w:rsidRPr="00B13087">
        <w:t xml:space="preserve"> </w:t>
      </w:r>
      <w:r>
        <w:t>framhåller bör läns</w:t>
      </w:r>
      <w:r>
        <w:softHyphen/>
        <w:t xml:space="preserve">styrelsens redovisning av behovet av ytterligare utredningar endast omfatta sådana </w:t>
      </w:r>
      <w:r w:rsidRPr="00B13087">
        <w:t xml:space="preserve">utredningar </w:t>
      </w:r>
      <w:r>
        <w:t>som är av större</w:t>
      </w:r>
      <w:r w:rsidRPr="00B13087">
        <w:t xml:space="preserve"> betydelse</w:t>
      </w:r>
      <w:r>
        <w:t>. Enligt regeringen finns det ingen anledning att läns</w:t>
      </w:r>
      <w:r>
        <w:softHyphen/>
        <w:t>styrelsen rutin</w:t>
      </w:r>
      <w:r>
        <w:softHyphen/>
        <w:t>mässigt ska behöva påtala behovet av att kommunen tar fram sådana planeringsunderlag som kommunen själv kan förväntas se behov av. Länsstyrelsens synpunkter bör tvärtom be</w:t>
      </w:r>
      <w:r>
        <w:softHyphen/>
        <w:t>gränsas till sådana planeringsunderlag som kommunen inte kan förväntas ta fram på eget ini</w:t>
      </w:r>
      <w:r>
        <w:softHyphen/>
        <w:t>tia</w:t>
      </w:r>
      <w:r>
        <w:softHyphen/>
        <w:t xml:space="preserve">tiv. Det kan exempelvis handla om att länsstyrelsen ser behov av att vissa frågor behöver utredas i ett större sammanhang för att det ska vara möjligt att genomföra en viss detaljplan, t.ex. miljökvalitetsnormer för vatten eller trafikfrågor av mellankommunal betydelse. </w:t>
      </w:r>
    </w:p>
    <w:p w14:paraId="47B9C653" w14:textId="77777777" w:rsidR="00DE7975" w:rsidRDefault="00DE7975" w:rsidP="00DE7975">
      <w:pPr>
        <w:pStyle w:val="Rubrik5utannumrering"/>
      </w:pPr>
      <w:r>
        <w:t>Bestämmelsen bör inte hindra att länsstyrelsen lämnar synpunkter på något annat sätt än i granskningsyttrandet</w:t>
      </w:r>
    </w:p>
    <w:p w14:paraId="3CFA2DA7" w14:textId="77777777" w:rsidR="00DE7975" w:rsidRDefault="00DE7975" w:rsidP="00DE7975">
      <w:pPr>
        <w:pStyle w:val="Brdtext"/>
      </w:pPr>
      <w:r>
        <w:t>Den föreslagna ändringen är enbart avsedd att reglera innehållet i gransk</w:t>
      </w:r>
      <w:r>
        <w:softHyphen/>
        <w:t>ningsyttrandet. Som utredningen framhåller förhindrar ändringen inte att läns</w:t>
      </w:r>
      <w:r>
        <w:softHyphen/>
        <w:t>styrelsen under granskningsskedet – på annat sätt än genom gransk</w:t>
      </w:r>
      <w:r>
        <w:softHyphen/>
        <w:t>ningsyttrandet – förmedlar synpunkter på planen i något annat avseende än de som omfattas av granskningsgrunderna. Har länsstyrelsen syn</w:t>
      </w:r>
      <w:r>
        <w:softHyphen/>
        <w:t>punk</w:t>
      </w:r>
      <w:r>
        <w:softHyphen/>
        <w:t>ter på hur kommunen hanterar något allmänt intresse som inte omfat</w:t>
      </w:r>
      <w:r>
        <w:softHyphen/>
        <w:t>tas av granskningsgrunderna, kan länsstyrelsen således lämna sådana syn</w:t>
      </w:r>
      <w:r>
        <w:softHyphen/>
        <w:t>punkter till kommunen i en annan skrivelse. Det är emel</w:t>
      </w:r>
      <w:r>
        <w:softHyphen/>
        <w:t>ler</w:t>
      </w:r>
      <w:r>
        <w:softHyphen/>
        <w:t>tid endast gransk</w:t>
      </w:r>
      <w:r>
        <w:softHyphen/>
        <w:t>nings</w:t>
      </w:r>
      <w:r>
        <w:softHyphen/>
        <w:t xml:space="preserve">yttrandet som kommunen behöver redovisa </w:t>
      </w:r>
      <w:r w:rsidRPr="004B3BAC">
        <w:t>till</w:t>
      </w:r>
      <w:r>
        <w:softHyphen/>
      </w:r>
      <w:r w:rsidRPr="004B3BAC">
        <w:t>sammans med översikts</w:t>
      </w:r>
      <w:r>
        <w:softHyphen/>
      </w:r>
      <w:r w:rsidRPr="004B3BAC">
        <w:t>planen</w:t>
      </w:r>
      <w:r>
        <w:t xml:space="preserve"> (nuvarande 3 kap. 20 § första meningen PBL)</w:t>
      </w:r>
      <w:r w:rsidRPr="004B3BAC">
        <w:t xml:space="preserve">. </w:t>
      </w:r>
      <w:r>
        <w:t>Det finns inte heller någon skyldighet för kommunen att redovisa andra invänd</w:t>
      </w:r>
      <w:r>
        <w:softHyphen/>
      </w:r>
      <w:r>
        <w:softHyphen/>
        <w:t>ningar från läns</w:t>
      </w:r>
      <w:r>
        <w:softHyphen/>
        <w:t>styrelsen tillsammans med översiktsplanen, än de som avser gransk</w:t>
      </w:r>
      <w:r>
        <w:softHyphen/>
        <w:t>nings</w:t>
      </w:r>
      <w:r>
        <w:softHyphen/>
        <w:t>grunderna (nuvarande 3 kap. 20 § andra meningen PBL).</w:t>
      </w:r>
    </w:p>
    <w:p w14:paraId="64B62ECA" w14:textId="77777777" w:rsidR="00DE7975" w:rsidRDefault="00DE7975" w:rsidP="00DE7975">
      <w:pPr>
        <w:pStyle w:val="Brdtextmedindrag"/>
      </w:pPr>
      <w:r>
        <w:t>Inget hindrar således att länsstyrelsen under granskningsskedet ger väg</w:t>
      </w:r>
      <w:r>
        <w:softHyphen/>
        <w:t>ledning om olika sak</w:t>
      </w:r>
      <w:r>
        <w:softHyphen/>
        <w:t>för</w:t>
      </w:r>
      <w:r>
        <w:softHyphen/>
        <w:t>hållanden eller upplyser kommunen om annan lag</w:t>
      </w:r>
      <w:r>
        <w:softHyphen/>
        <w:t>stiftning som kan vara relevant för att översiktsplanens inten</w:t>
      </w:r>
      <w:r>
        <w:softHyphen/>
        <w:t>tioner ska kunna genomföras. Det kan exempelvis handla om att kommunen avser att bebygga jordbruks</w:t>
      </w:r>
      <w:r>
        <w:softHyphen/>
        <w:t>mark, trots att det saknas förutsättningar för det (jfr 3 kap. 4 § miljö</w:t>
      </w:r>
      <w:r>
        <w:softHyphen/>
        <w:t>bal</w:t>
      </w:r>
      <w:r>
        <w:softHyphen/>
        <w:t>ken), eller att länsstyrelsen bedömer att en viss del av översiktsplanen inte kan genomföras med hänsyn till förekomsten av forn</w:t>
      </w:r>
      <w:r>
        <w:softHyphen/>
        <w:t>lämningar (jfr 2 kap. kulturmiljölagen [1988:950]). Tvärt</w:t>
      </w:r>
      <w:r>
        <w:softHyphen/>
        <w:t>om kan sådana upplysningar ofta vara värde</w:t>
      </w:r>
      <w:r>
        <w:softHyphen/>
        <w:t>fulla för kommunen för att underlätta efter</w:t>
      </w:r>
      <w:r>
        <w:softHyphen/>
        <w:t>följande planering och prövning. Där</w:t>
      </w:r>
      <w:r>
        <w:softHyphen/>
        <w:t>emot anser regeringen att det inte är lämpligt att väg</w:t>
      </w:r>
      <w:r>
        <w:softHyphen/>
        <w:t>ledning och ställningstaganden, i fråga om andra sakfrågor än de som omfattas av granskningsgrunderna, finns med i gransk</w:t>
      </w:r>
      <w:r>
        <w:softHyphen/>
        <w:t>nings</w:t>
      </w:r>
      <w:r>
        <w:softHyphen/>
        <w:t>yttrandet. Detta då sådana upplysningar medför en risk för att länsstyrel</w:t>
      </w:r>
      <w:r>
        <w:softHyphen/>
        <w:t>sens ställningstagande i fråga om granskningsgrunderna blir otydligt.</w:t>
      </w:r>
    </w:p>
    <w:p w14:paraId="3C2DF464" w14:textId="77777777" w:rsidR="00DE7975" w:rsidRDefault="00DE7975" w:rsidP="00DE7975">
      <w:pPr>
        <w:pStyle w:val="Brdtextmedindrag"/>
      </w:pPr>
      <w:r>
        <w:t>Om länsstyrelsen lämnar synpunkter i andra avseenden än de som ska anges i granskningsyttrandet, är kommunen skyldig att hantera dessa på motsvaran</w:t>
      </w:r>
      <w:r>
        <w:softHyphen/>
        <w:t>de sätt som de synpunkter i övrigt som kommer in under utställ</w:t>
      </w:r>
      <w:r>
        <w:softHyphen/>
      </w:r>
      <w:r w:rsidRPr="005E1135">
        <w:rPr>
          <w:spacing w:val="-2"/>
        </w:rPr>
        <w:t>nings</w:t>
      </w:r>
      <w:r w:rsidRPr="005E1135">
        <w:rPr>
          <w:spacing w:val="-2"/>
        </w:rPr>
        <w:softHyphen/>
        <w:t>tiden (granskningstiden). Det innebär att kommunen efter utställ</w:t>
      </w:r>
      <w:r w:rsidRPr="005E1135">
        <w:rPr>
          <w:spacing w:val="-2"/>
        </w:rPr>
        <w:softHyphen/>
        <w:t>nings</w:t>
      </w:r>
      <w:r w:rsidRPr="005E1135">
        <w:rPr>
          <w:spacing w:val="-2"/>
        </w:rPr>
        <w:softHyphen/>
      </w:r>
      <w:r w:rsidRPr="00A6458C">
        <w:t xml:space="preserve">tiden </w:t>
      </w:r>
      <w:r>
        <w:t>ska samman</w:t>
      </w:r>
      <w:r>
        <w:softHyphen/>
        <w:t>ställa</w:t>
      </w:r>
      <w:r w:rsidRPr="00A6458C">
        <w:t xml:space="preserve"> </w:t>
      </w:r>
      <w:r>
        <w:t>syn</w:t>
      </w:r>
      <w:r>
        <w:softHyphen/>
        <w:t xml:space="preserve">punkterna </w:t>
      </w:r>
      <w:r w:rsidRPr="00A6458C">
        <w:t>i ett särskilt utlåtande och redovisa de förslag som syn</w:t>
      </w:r>
      <w:r>
        <w:softHyphen/>
      </w:r>
      <w:r w:rsidRPr="00A6458C">
        <w:t>punkterna gett anledning till</w:t>
      </w:r>
      <w:r>
        <w:t xml:space="preserve"> (nuvarande 3 kap. 17 § PBL)</w:t>
      </w:r>
      <w:r w:rsidRPr="00A6458C">
        <w:t>.</w:t>
      </w:r>
    </w:p>
    <w:p w14:paraId="4A058794" w14:textId="77777777" w:rsidR="00DE7975" w:rsidRDefault="00DE7975" w:rsidP="00DE7975">
      <w:pPr>
        <w:pStyle w:val="Brdtextmedindrag"/>
      </w:pPr>
      <w:r>
        <w:t>Möjligheten att lämna synpunkter på andra sätt än i granskningsyttrandet är enligt regeringens mening ett godtagbart sätt för länsstyrelsen att infor</w:t>
      </w:r>
      <w:r>
        <w:softHyphen/>
        <w:t>mera om behovet av samordning för sådan p</w:t>
      </w:r>
      <w:r w:rsidRPr="00220905">
        <w:t xml:space="preserve">lanläggning </w:t>
      </w:r>
      <w:r>
        <w:t>eller</w:t>
      </w:r>
      <w:r w:rsidRPr="00220905">
        <w:t xml:space="preserve"> annan pröv</w:t>
      </w:r>
      <w:r>
        <w:softHyphen/>
      </w:r>
      <w:r w:rsidRPr="00220905">
        <w:t xml:space="preserve">ning enligt </w:t>
      </w:r>
      <w:r>
        <w:t>PBL</w:t>
      </w:r>
      <w:r w:rsidRPr="00220905">
        <w:t xml:space="preserve"> som avser en användning av ett mark- eller vatten</w:t>
      </w:r>
      <w:r>
        <w:softHyphen/>
      </w:r>
      <w:r w:rsidRPr="00220905">
        <w:t>område som också har prövats eller ska prövas enligt annan lag</w:t>
      </w:r>
      <w:r>
        <w:t xml:space="preserve"> (2 kap. 11 § PBL). Regeringen delar således inte bedömningen från bl.a. </w:t>
      </w:r>
      <w:r w:rsidRPr="00BA11A7">
        <w:rPr>
          <w:i/>
        </w:rPr>
        <w:t>Länsstyrelsen i Värmlands län</w:t>
      </w:r>
      <w:r>
        <w:t xml:space="preserve"> att det allmänna intresset av sam</w:t>
      </w:r>
      <w:r>
        <w:softHyphen/>
        <w:t>ordning innebär att det skulle vara olämpligt att begränsa innehållet i gransknings</w:t>
      </w:r>
      <w:r>
        <w:softHyphen/>
        <w:t xml:space="preserve">yttrandet. </w:t>
      </w:r>
    </w:p>
    <w:p w14:paraId="512F1E25" w14:textId="77777777" w:rsidR="00DE7975" w:rsidRDefault="00DE7975" w:rsidP="00DE7975">
      <w:pPr>
        <w:pStyle w:val="Rubrik5utannumrering"/>
      </w:pPr>
      <w:r>
        <w:t>Granskningsyttrandet kan behöva redovisas på en karta för att yttrandet ska bli tydligt</w:t>
      </w:r>
    </w:p>
    <w:p w14:paraId="17A44211" w14:textId="4878B578" w:rsidR="00DE7975" w:rsidRDefault="00DE7975" w:rsidP="00DE7975">
      <w:pPr>
        <w:pStyle w:val="Brdtext"/>
      </w:pPr>
      <w:r w:rsidRPr="006D3F32">
        <w:rPr>
          <w:spacing w:val="-2"/>
        </w:rPr>
        <w:t xml:space="preserve">Kommunen ska redovisa grunddragen </w:t>
      </w:r>
      <w:r w:rsidR="00215F7F" w:rsidRPr="006D3F32">
        <w:rPr>
          <w:spacing w:val="-2"/>
        </w:rPr>
        <w:t xml:space="preserve">i fråga om </w:t>
      </w:r>
      <w:r w:rsidRPr="006D3F32">
        <w:rPr>
          <w:spacing w:val="-2"/>
        </w:rPr>
        <w:t>den avsedda använd</w:t>
      </w:r>
      <w:r w:rsidRPr="006D3F32">
        <w:rPr>
          <w:spacing w:val="-2"/>
        </w:rPr>
        <w:softHyphen/>
        <w:t>ningen</w:t>
      </w:r>
      <w:r>
        <w:t xml:space="preserve"> av mark- och vattenområden på en karta (föreslagna 3 kap. 3 § PBL). Även redovisningen av sådana förhållanden som kan ha en väsentlig betydelse för de beslut som översiktsplanen ska ge vägledning för, kan ofta behöva redovisas på en karta (föreslagna 3 kap. 4 § första stycket PBL). </w:t>
      </w:r>
    </w:p>
    <w:p w14:paraId="13874ABD" w14:textId="77777777" w:rsidR="00DE7975" w:rsidRDefault="00DE7975" w:rsidP="00DE7975">
      <w:pPr>
        <w:pStyle w:val="Brdtextmedindrag"/>
      </w:pPr>
      <w:r>
        <w:t xml:space="preserve">Som </w:t>
      </w:r>
      <w:r w:rsidRPr="002C4015">
        <w:rPr>
          <w:i/>
        </w:rPr>
        <w:t>Länsstyrelsen i Örebro län</w:t>
      </w:r>
      <w:r>
        <w:t xml:space="preserve"> framhåller kan även länsstyrelsens granskningsyttrande i vissa fall med fördel redovisas på en karta. Gransk</w:t>
      </w:r>
      <w:r>
        <w:softHyphen/>
        <w:t>ningsyttrandet blir ofta tydligare om länsstyrelsen på en karta</w:t>
      </w:r>
      <w:r w:rsidRPr="00D90F5A">
        <w:t xml:space="preserve"> markera</w:t>
      </w:r>
      <w:r>
        <w:t>r</w:t>
      </w:r>
      <w:r w:rsidRPr="00D90F5A">
        <w:t xml:space="preserve"> de områ</w:t>
      </w:r>
      <w:r>
        <w:softHyphen/>
      </w:r>
      <w:r w:rsidRPr="00D90F5A">
        <w:t>den där stat</w:t>
      </w:r>
      <w:r>
        <w:t>en</w:t>
      </w:r>
      <w:r w:rsidRPr="00D90F5A">
        <w:t xml:space="preserve"> och kommun</w:t>
      </w:r>
      <w:r>
        <w:t>en</w:t>
      </w:r>
      <w:r w:rsidRPr="00D90F5A">
        <w:t xml:space="preserve"> är oense om </w:t>
      </w:r>
      <w:r>
        <w:t>den</w:t>
      </w:r>
      <w:r w:rsidRPr="00D90F5A">
        <w:t xml:space="preserve"> utveckling</w:t>
      </w:r>
      <w:r>
        <w:t xml:space="preserve"> som kom</w:t>
      </w:r>
      <w:r>
        <w:softHyphen/>
        <w:t>munen förordar (jfr prop. 1985/86:1 s. 545 f.)</w:t>
      </w:r>
      <w:r w:rsidRPr="00D90F5A">
        <w:t>.</w:t>
      </w:r>
      <w:r>
        <w:t xml:space="preserve"> En sådan redovisning bör även underlätta kommunens arbete med att redovisa i vilka delar som länsstyrelsen inte har godtagit planen (jfr nuvaran</w:t>
      </w:r>
      <w:r>
        <w:softHyphen/>
        <w:t>de 3 kap. 20 § andra meningen PBL). Om länsstyrelsen dessutom tillhandahåller inne</w:t>
      </w:r>
      <w:r>
        <w:softHyphen/>
        <w:t>hållet i kartan i digital form, blir det lättare för både kommunen och andra statliga myndigheter att beakta länsstyrelsens synpunkter i efter</w:t>
      </w:r>
      <w:r>
        <w:softHyphen/>
        <w:t xml:space="preserve">följande planering och prövning. </w:t>
      </w:r>
    </w:p>
    <w:p w14:paraId="484AEFDA" w14:textId="6E59C80E" w:rsidR="00DE7975" w:rsidRDefault="00DE7975" w:rsidP="00DE7975">
      <w:pPr>
        <w:pStyle w:val="Rubrik5utannumrering"/>
      </w:pPr>
      <w:r>
        <w:t>Länsstyrelsens granskning av strandskyddsfrågor bör begränsas till redovisning</w:t>
      </w:r>
      <w:r w:rsidR="00215F7F">
        <w:t>en</w:t>
      </w:r>
      <w:r>
        <w:t xml:space="preserve"> av områden för landsbygdsutveckling i strandnära lägen </w:t>
      </w:r>
    </w:p>
    <w:p w14:paraId="7DE06B10" w14:textId="77777777" w:rsidR="00DE7975" w:rsidRDefault="00DE7975" w:rsidP="00DE7975">
      <w:pPr>
        <w:pStyle w:val="Brdtext"/>
      </w:pPr>
      <w:r>
        <w:t xml:space="preserve">Av länsstyrelsens granskningsyttrande ska det framgå om redovisningen av områden för landsbygdsutveckling i strandnära lägen inte är förenlig med </w:t>
      </w:r>
      <w:r w:rsidRPr="00F32D83">
        <w:t>7</w:t>
      </w:r>
      <w:r>
        <w:t> </w:t>
      </w:r>
      <w:r w:rsidRPr="00F32D83">
        <w:t>kap. 18</w:t>
      </w:r>
      <w:r>
        <w:t> </w:t>
      </w:r>
      <w:r w:rsidRPr="00F32D83">
        <w:t>e</w:t>
      </w:r>
      <w:r>
        <w:t> </w:t>
      </w:r>
      <w:r w:rsidRPr="00F32D83">
        <w:t>§ första stycket miljöbalken</w:t>
      </w:r>
      <w:r>
        <w:t xml:space="preserve"> (3 kap. 16 § andra stycket 3 PBL). Utredningen har föreslagit att det av yttrandet även ska framgå om planen är olämpligt utformad i förhållande till övriga bestämmelser om strandskydd i 7 kap. miljöbalken, dvs. i förhållande till någon annan be</w:t>
      </w:r>
      <w:r>
        <w:softHyphen/>
        <w:t>stäm</w:t>
      </w:r>
      <w:r>
        <w:softHyphen/>
        <w:t>melse om strandskydd än bestämmelserna om områden för lands</w:t>
      </w:r>
      <w:r>
        <w:softHyphen/>
        <w:t>bygdsutveckling i strandnära lägen (se SOU 2018:46 del 1 s. 258 f.).</w:t>
      </w:r>
    </w:p>
    <w:p w14:paraId="25784218" w14:textId="77777777" w:rsidR="00DE7975" w:rsidRPr="00F32D83" w:rsidRDefault="00DE7975" w:rsidP="00DE7975">
      <w:pPr>
        <w:pStyle w:val="Brdtextmedindrag"/>
      </w:pPr>
      <w:r>
        <w:t>Regeringen har gett en särskild utredare i uppdrag att</w:t>
      </w:r>
      <w:r w:rsidRPr="008E42F1">
        <w:t xml:space="preserve"> föreslå åtgärder som innebär att strandskyddet görs om i grunden genom en ökad differen</w:t>
      </w:r>
      <w:r>
        <w:softHyphen/>
      </w:r>
      <w:r w:rsidRPr="008E42F1">
        <w:t>tiering som tar hänsyn till att tillgången till sjöar och stränder, befolknings</w:t>
      </w:r>
      <w:r>
        <w:softHyphen/>
      </w:r>
      <w:r w:rsidRPr="008E42F1">
        <w:t>tätheten och exploateringstrycket varierar i landet</w:t>
      </w:r>
      <w:r>
        <w:t xml:space="preserve"> (dir. 2019:41)</w:t>
      </w:r>
      <w:r w:rsidRPr="008E42F1">
        <w:t>.</w:t>
      </w:r>
      <w:r>
        <w:t xml:space="preserve"> Mot den bakgrunden anser regeringen att det i nuläget inte är lämpligt att utöka läns</w:t>
      </w:r>
      <w:r>
        <w:softHyphen/>
        <w:t>styrel</w:t>
      </w:r>
      <w:r>
        <w:softHyphen/>
        <w:t xml:space="preserve">sens uppgifter i detta avseende. </w:t>
      </w:r>
    </w:p>
    <w:p w14:paraId="118C612C" w14:textId="77777777" w:rsidR="00DE7975" w:rsidRDefault="00DE7975" w:rsidP="00DE7975">
      <w:pPr>
        <w:pStyle w:val="Rubrik5utannumrering"/>
      </w:pPr>
      <w:r>
        <w:t xml:space="preserve">Lagtext </w:t>
      </w:r>
    </w:p>
    <w:p w14:paraId="51788F47" w14:textId="77777777" w:rsidR="00DE7975" w:rsidRDefault="00DE7975" w:rsidP="00DE7975">
      <w:pPr>
        <w:pStyle w:val="Brdtext"/>
      </w:pPr>
      <w:r w:rsidRPr="00056F01">
        <w:t>Bestämmelsen finns i 3 kap. 16 § PBL.</w:t>
      </w:r>
    </w:p>
    <w:p w14:paraId="191D7CC6" w14:textId="77777777" w:rsidR="00DE7975" w:rsidRPr="009807B7" w:rsidRDefault="00DE7975" w:rsidP="00DE7975">
      <w:pPr>
        <w:pStyle w:val="Rubrik3"/>
      </w:pPr>
      <w:bookmarkStart w:id="111" w:name="_Toc19000339"/>
      <w:bookmarkStart w:id="112" w:name="_Toc23845188"/>
      <w:r>
        <w:t>Kommunen ska i vissa fall kunna få ett reviderat granskningsyttrande</w:t>
      </w:r>
      <w:bookmarkEnd w:id="111"/>
      <w:bookmarkEnd w:id="112"/>
      <w:r>
        <w:t xml:space="preserve"> </w:t>
      </w:r>
    </w:p>
    <w:p w14:paraId="1B487393" w14:textId="75AE36F8" w:rsidR="00DE7975" w:rsidRDefault="00DE7975" w:rsidP="009A09BD">
      <w:pPr>
        <w:pStyle w:val="Brdtextram"/>
        <w:pBdr>
          <w:bottom w:val="none" w:sz="0" w:space="0" w:color="auto"/>
        </w:pBdr>
      </w:pPr>
      <w:r w:rsidRPr="00420062">
        <w:rPr>
          <w:b/>
        </w:rPr>
        <w:t>Regeringens förslag:</w:t>
      </w:r>
      <w:r>
        <w:t xml:space="preserve"> </w:t>
      </w:r>
      <w:bookmarkStart w:id="113" w:name="_Hlk6915224"/>
      <w:r>
        <w:t>På kommunens begäran ska länsstyrelsen till</w:t>
      </w:r>
      <w:r>
        <w:softHyphen/>
        <w:t>handa</w:t>
      </w:r>
      <w:r>
        <w:softHyphen/>
        <w:t>hålla ett reviderat granskningsyttrande om kommunen ändrar planförslaget efter gransk</w:t>
      </w:r>
      <w:r>
        <w:softHyphen/>
        <w:t xml:space="preserve">ningstiden utan att en ny granskning äger rum och länsstyrelsens yttrande till följd av ändringen helt eller delvis </w:t>
      </w:r>
      <w:r w:rsidR="000D29A4">
        <w:t>inte längre är relevant</w:t>
      </w:r>
      <w:r>
        <w:t>.</w:t>
      </w:r>
      <w:bookmarkEnd w:id="113"/>
      <w:r>
        <w:t xml:space="preserve"> Motsvarande ska även gälla när regionen tar fram en region</w:t>
      </w:r>
      <w:r>
        <w:softHyphen/>
        <w:t>plan.</w:t>
      </w:r>
    </w:p>
    <w:p w14:paraId="4586985B" w14:textId="77777777" w:rsidR="00DE7975" w:rsidRPr="00056F01" w:rsidRDefault="00DE7975" w:rsidP="00441369">
      <w:pPr>
        <w:pStyle w:val="Brdtextmedindragram"/>
        <w:pBdr>
          <w:top w:val="none" w:sz="0" w:space="0" w:color="auto"/>
        </w:pBdr>
      </w:pPr>
      <w:r>
        <w:t>Bestämmelsen om att det ska anmärkas i översiktsplanen om läns</w:t>
      </w:r>
      <w:r>
        <w:softHyphen/>
        <w:t>styrelsen inte har godtagit planen i en viss del, ska placeras under den nya rubriken Översiktsplanens innehåll.</w:t>
      </w:r>
    </w:p>
    <w:p w14:paraId="578FBF9C" w14:textId="77777777" w:rsidR="00DE7975" w:rsidRPr="00A76360" w:rsidRDefault="00DE7975" w:rsidP="00DE7975">
      <w:pPr>
        <w:pStyle w:val="Brdtextmedindrag"/>
        <w:rPr>
          <w:sz w:val="8"/>
          <w:szCs w:val="8"/>
        </w:rPr>
      </w:pPr>
    </w:p>
    <w:p w14:paraId="40B6BABC" w14:textId="77777777" w:rsidR="00DE7975" w:rsidRDefault="00DE7975" w:rsidP="00DE7975">
      <w:pPr>
        <w:pStyle w:val="Brdtextmedindrag"/>
      </w:pPr>
      <w:r w:rsidRPr="0006285B">
        <w:rPr>
          <w:b/>
        </w:rPr>
        <w:t>Utredningens förslag:</w:t>
      </w:r>
      <w:r>
        <w:t xml:space="preserve"> Överensstämmer i huvudsak med regeringens. Utredningen föreslår inte att bestämmelsen om att det ska anmärkas i över</w:t>
      </w:r>
      <w:r>
        <w:softHyphen/>
        <w:t>siktsplanen om läns</w:t>
      </w:r>
      <w:r>
        <w:softHyphen/>
        <w:t>styrelsen inte har godtagit planen i viss del, ska place</w:t>
      </w:r>
      <w:r>
        <w:softHyphen/>
        <w:t>ras under den nya rubriken Översiktsplanens innehåll. I stället föreslår utred</w:t>
      </w:r>
      <w:r>
        <w:softHyphen/>
        <w:t xml:space="preserve">ningen en ny upplysningsbestämmelse. </w:t>
      </w:r>
    </w:p>
    <w:p w14:paraId="3D2689D3" w14:textId="77777777" w:rsidR="00DE7975" w:rsidRDefault="00DE7975" w:rsidP="00DE7975">
      <w:pPr>
        <w:pStyle w:val="Brdtextmedindrag"/>
      </w:pPr>
      <w:r w:rsidRPr="00846401">
        <w:rPr>
          <w:b/>
        </w:rPr>
        <w:t xml:space="preserve">Remissinstanserna: </w:t>
      </w:r>
      <w:r>
        <w:t xml:space="preserve">Flertalet av de remissinstanser som yttrar sig över förslaget är positiva till detta, däribland </w:t>
      </w:r>
      <w:r w:rsidRPr="0058630D">
        <w:rPr>
          <w:i/>
        </w:rPr>
        <w:t>Riksantikvarieämbetet</w:t>
      </w:r>
      <w:r>
        <w:t xml:space="preserve"> och läns</w:t>
      </w:r>
      <w:r>
        <w:softHyphen/>
        <w:t xml:space="preserve">styrelserna i </w:t>
      </w:r>
      <w:r w:rsidRPr="005B1A30">
        <w:rPr>
          <w:i/>
        </w:rPr>
        <w:t>Stockholms</w:t>
      </w:r>
      <w:r>
        <w:t xml:space="preserve"> respektive </w:t>
      </w:r>
      <w:r w:rsidRPr="005B1A30">
        <w:rPr>
          <w:i/>
        </w:rPr>
        <w:t>Södermanlands län</w:t>
      </w:r>
      <w:r>
        <w:t xml:space="preserve">. </w:t>
      </w:r>
      <w:r w:rsidRPr="0058630D">
        <w:t>Länsstyrel</w:t>
      </w:r>
      <w:r>
        <w:softHyphen/>
      </w:r>
      <w:r w:rsidRPr="0058630D">
        <w:t>serna i</w:t>
      </w:r>
      <w:r w:rsidRPr="005B1A30">
        <w:rPr>
          <w:i/>
        </w:rPr>
        <w:t xml:space="preserve"> Örebro </w:t>
      </w:r>
      <w:r w:rsidRPr="0058630D">
        <w:t>respektive</w:t>
      </w:r>
      <w:r>
        <w:rPr>
          <w:i/>
        </w:rPr>
        <w:t xml:space="preserve"> Gävleborgs </w:t>
      </w:r>
      <w:r w:rsidRPr="005B1A30">
        <w:rPr>
          <w:i/>
        </w:rPr>
        <w:t>län</w:t>
      </w:r>
      <w:r>
        <w:t xml:space="preserve"> anser att förslaget</w:t>
      </w:r>
      <w:r w:rsidRPr="00AA5F6E">
        <w:t xml:space="preserve"> kan bidra till ökad tydlighet </w:t>
      </w:r>
      <w:r>
        <w:t>och att detta</w:t>
      </w:r>
      <w:r w:rsidRPr="00AA5F6E">
        <w:t xml:space="preserve"> underlättar efterföljande tillämpning av planen. </w:t>
      </w:r>
      <w:r w:rsidRPr="0058630D">
        <w:rPr>
          <w:i/>
        </w:rPr>
        <w:t>Läns</w:t>
      </w:r>
      <w:r>
        <w:rPr>
          <w:i/>
        </w:rPr>
        <w:softHyphen/>
      </w:r>
      <w:r w:rsidRPr="0058630D">
        <w:rPr>
          <w:i/>
        </w:rPr>
        <w:t>styrelsen i Västernorrlands län</w:t>
      </w:r>
      <w:r>
        <w:t xml:space="preserve"> anser att förslaget säkerställer att granskningsyttrandet blir relevant.</w:t>
      </w:r>
    </w:p>
    <w:p w14:paraId="0A824117" w14:textId="77777777" w:rsidR="00DE7975" w:rsidRDefault="00DE7975" w:rsidP="00DE7975">
      <w:pPr>
        <w:pStyle w:val="Brdtextmedindrag"/>
      </w:pPr>
      <w:r w:rsidRPr="0058630D">
        <w:rPr>
          <w:i/>
        </w:rPr>
        <w:t>Länsstyrelsen i Jämtlands län</w:t>
      </w:r>
      <w:r>
        <w:t xml:space="preserve"> delar utredningens syn på proble</w:t>
      </w:r>
      <w:r>
        <w:softHyphen/>
        <w:t>ma</w:t>
      </w:r>
      <w:r>
        <w:softHyphen/>
        <w:t>tiken med inaktuella granskningsyttranden, men är tveksam till förslaget. Om kommunen ska kunna begära ett reviderat granskningsyttrande bör det enligt länsstyrelsen införas ett krav på att det tydligt ska framgå av kom</w:t>
      </w:r>
      <w:r>
        <w:softHyphen/>
        <w:t>munens begäran i vilka delar som översiktsplanen har ändrats.</w:t>
      </w:r>
      <w:r w:rsidRPr="0058630D">
        <w:t xml:space="preserve"> </w:t>
      </w:r>
      <w:r w:rsidRPr="0058630D">
        <w:rPr>
          <w:i/>
        </w:rPr>
        <w:t>Länsstyrel</w:t>
      </w:r>
      <w:r>
        <w:rPr>
          <w:i/>
        </w:rPr>
        <w:softHyphen/>
      </w:r>
      <w:r w:rsidRPr="0058630D">
        <w:rPr>
          <w:i/>
        </w:rPr>
        <w:t>sen i Östergötlands län</w:t>
      </w:r>
      <w:r>
        <w:t xml:space="preserve"> anser att förslaget ställer höga krav på kommunens gransknings</w:t>
      </w:r>
      <w:r>
        <w:softHyphen/>
        <w:t>utlåt</w:t>
      </w:r>
      <w:r>
        <w:softHyphen/>
        <w:t>an</w:t>
      </w:r>
      <w:r>
        <w:softHyphen/>
        <w:t xml:space="preserve">de (3 kap. 17 § PBL) så att det inte uppstår oklarheter om vad som har ändrats. </w:t>
      </w:r>
    </w:p>
    <w:p w14:paraId="4207D63D" w14:textId="77777777" w:rsidR="00DE7975" w:rsidRDefault="00DE7975" w:rsidP="00DE7975">
      <w:pPr>
        <w:pStyle w:val="Brdtextmedindrag"/>
      </w:pPr>
      <w:r w:rsidRPr="00557AA1">
        <w:rPr>
          <w:i/>
        </w:rPr>
        <w:t>Länsstyrelsen i Skåne län</w:t>
      </w:r>
      <w:r w:rsidRPr="00AA5F6E">
        <w:t xml:space="preserve"> avstyrker förslaget</w:t>
      </w:r>
      <w:r>
        <w:t xml:space="preserve">, bl.a. med motiveringen att det </w:t>
      </w:r>
      <w:r w:rsidRPr="00AA5F6E">
        <w:t>riskerar att minska incitamente</w:t>
      </w:r>
      <w:r>
        <w:t>n</w:t>
      </w:r>
      <w:r w:rsidRPr="00AA5F6E">
        <w:t xml:space="preserve"> </w:t>
      </w:r>
      <w:r>
        <w:t xml:space="preserve">för </w:t>
      </w:r>
      <w:r w:rsidRPr="00AA5F6E">
        <w:t xml:space="preserve">att slutföra dialogen </w:t>
      </w:r>
      <w:r>
        <w:t>med staten och att det inte</w:t>
      </w:r>
      <w:r w:rsidRPr="00AA5F6E">
        <w:t xml:space="preserve"> finns skäl </w:t>
      </w:r>
      <w:r>
        <w:t xml:space="preserve">för </w:t>
      </w:r>
      <w:r w:rsidRPr="00AA5F6E">
        <w:t xml:space="preserve">att </w:t>
      </w:r>
      <w:r>
        <w:t>införa</w:t>
      </w:r>
      <w:r w:rsidRPr="00AA5F6E">
        <w:t xml:space="preserve"> ytterligare ett steg</w:t>
      </w:r>
      <w:r>
        <w:t xml:space="preserve"> i processen</w:t>
      </w:r>
      <w:r w:rsidRPr="00AA5F6E">
        <w:t xml:space="preserve">. </w:t>
      </w:r>
      <w:r>
        <w:t xml:space="preserve">Länsstyrelsen anser även att förslaget är otydligt i förhållande till </w:t>
      </w:r>
      <w:r w:rsidRPr="00AA5F6E">
        <w:t xml:space="preserve">kravet på </w:t>
      </w:r>
      <w:r>
        <w:t xml:space="preserve">att </w:t>
      </w:r>
      <w:r w:rsidRPr="00AA5F6E">
        <w:t xml:space="preserve">ny granskning </w:t>
      </w:r>
      <w:r>
        <w:t>ska ske, om planförslaget ändras väsentligt efter granskningen (jfr före</w:t>
      </w:r>
      <w:r>
        <w:softHyphen/>
        <w:t xml:space="preserve">slagna </w:t>
      </w:r>
      <w:r w:rsidRPr="00AA5F6E">
        <w:t>3</w:t>
      </w:r>
      <w:r>
        <w:t> </w:t>
      </w:r>
      <w:r w:rsidRPr="00AA5F6E">
        <w:t>kap. 18 § PBL</w:t>
      </w:r>
      <w:r>
        <w:t>)</w:t>
      </w:r>
      <w:r w:rsidRPr="00AA5F6E">
        <w:t>.</w:t>
      </w:r>
      <w:r w:rsidRPr="00557AA1">
        <w:rPr>
          <w:i/>
        </w:rPr>
        <w:t xml:space="preserve"> Länsstyrelsen i Kronobergs län</w:t>
      </w:r>
      <w:r>
        <w:t xml:space="preserve"> anser att förslaget innebär att processen för att ta fram översiktsplanen förlängs och medför merarbete för både kommunen och länsstyrelsen. </w:t>
      </w:r>
    </w:p>
    <w:p w14:paraId="41B2B58E" w14:textId="77777777" w:rsidR="00DE7975" w:rsidRDefault="00DE7975" w:rsidP="00DE7975">
      <w:pPr>
        <w:pStyle w:val="Brdtextmedindrag"/>
      </w:pPr>
      <w:r w:rsidRPr="00CB1763">
        <w:t>De remissinstanser som yttra</w:t>
      </w:r>
      <w:r>
        <w:t>r</w:t>
      </w:r>
      <w:r w:rsidRPr="00CB1763">
        <w:t xml:space="preserve"> sig över </w:t>
      </w:r>
      <w:r>
        <w:t>förslaget att införa en upp</w:t>
      </w:r>
      <w:r>
        <w:softHyphen/>
        <w:t>lys</w:t>
      </w:r>
      <w:r>
        <w:softHyphen/>
        <w:t>ningsbestämmelse, som förtydligar kravet på att det ska anmärkas i över</w:t>
      </w:r>
      <w:r>
        <w:softHyphen/>
        <w:t>sikts</w:t>
      </w:r>
      <w:r>
        <w:softHyphen/>
        <w:t>planen om länsstyrelsen inte har godtagit den i en viss del, är posi</w:t>
      </w:r>
      <w:r>
        <w:softHyphen/>
        <w:t xml:space="preserve">tiva till detta. Det gäller bl.a. </w:t>
      </w:r>
      <w:r w:rsidRPr="00C53F02">
        <w:rPr>
          <w:i/>
        </w:rPr>
        <w:t>Statens fastighetsverk</w:t>
      </w:r>
      <w:r>
        <w:t xml:space="preserve"> och </w:t>
      </w:r>
      <w:r w:rsidRPr="00CB1763">
        <w:rPr>
          <w:i/>
        </w:rPr>
        <w:t xml:space="preserve">Länsstyrelsen i </w:t>
      </w:r>
      <w:r w:rsidRPr="00557AA1">
        <w:rPr>
          <w:i/>
        </w:rPr>
        <w:t>Örebro län</w:t>
      </w:r>
      <w:r>
        <w:rPr>
          <w:i/>
        </w:rPr>
        <w:t>.</w:t>
      </w:r>
      <w:r w:rsidRPr="00CB1763">
        <w:t xml:space="preserve"> </w:t>
      </w:r>
      <w:r w:rsidRPr="00CB1763">
        <w:rPr>
          <w:i/>
        </w:rPr>
        <w:t>Länsstyrelsen i Västra Götalands</w:t>
      </w:r>
      <w:r>
        <w:t xml:space="preserve"> upplever, i likhet med utred</w:t>
      </w:r>
      <w:r>
        <w:softHyphen/>
      </w:r>
      <w:r>
        <w:softHyphen/>
        <w:t>ningen, att det i dag finns brister i hur granskningsyttrandet hanteras av kommun</w:t>
      </w:r>
      <w:r>
        <w:softHyphen/>
        <w:t>erna.</w:t>
      </w:r>
    </w:p>
    <w:p w14:paraId="7FEBE8CA" w14:textId="77777777" w:rsidR="00DE7975" w:rsidRDefault="00DE7975" w:rsidP="00DE7975">
      <w:pPr>
        <w:pStyle w:val="Rubrik4utannumrering"/>
      </w:pPr>
      <w:r>
        <w:t>Skälen för regeringens förslag</w:t>
      </w:r>
    </w:p>
    <w:p w14:paraId="184E9648" w14:textId="77777777" w:rsidR="00DE7975" w:rsidRDefault="00DE7975" w:rsidP="00DE7975">
      <w:pPr>
        <w:pStyle w:val="Rubrik5utannumrering"/>
        <w:spacing w:before="0"/>
      </w:pPr>
      <w:r w:rsidRPr="00056F01">
        <w:t xml:space="preserve">Granskningsyttrandet behöver </w:t>
      </w:r>
      <w:r>
        <w:t>ofta revideras</w:t>
      </w:r>
      <w:r w:rsidRPr="00056F01">
        <w:t xml:space="preserve"> om planförslaget </w:t>
      </w:r>
      <w:r>
        <w:t>ändras</w:t>
      </w:r>
    </w:p>
    <w:p w14:paraId="19E7F63D" w14:textId="77777777" w:rsidR="00DE7975" w:rsidRDefault="00DE7975" w:rsidP="00DE7975">
      <w:pPr>
        <w:pStyle w:val="Brdtext"/>
      </w:pPr>
      <w:r>
        <w:t>Om planförslaget ändras väsentligt efter utställningen, ska kommunen ställa ut förslaget på nytt (nuvarande 3 kap. 18 § PBL). Som tidigare nämnts, ska k</w:t>
      </w:r>
      <w:r w:rsidRPr="00701418">
        <w:t>ommunen redovisa länsstyrelsens gransknings</w:t>
      </w:r>
      <w:r>
        <w:softHyphen/>
      </w:r>
      <w:r w:rsidRPr="00701418">
        <w:t>yttrande till</w:t>
      </w:r>
      <w:r>
        <w:softHyphen/>
      </w:r>
      <w:r w:rsidRPr="00701418">
        <w:t>sammans med översiktsplanen. Om länsstyrelsen inte har godtagit planen i en viss del, ska det anmärkas i planen</w:t>
      </w:r>
      <w:r>
        <w:t xml:space="preserve"> (nuvarande 3 kap. 20 § PBL)</w:t>
      </w:r>
      <w:r w:rsidRPr="00701418">
        <w:t>.</w:t>
      </w:r>
      <w:r>
        <w:t xml:space="preserve"> </w:t>
      </w:r>
    </w:p>
    <w:p w14:paraId="72DE50D5" w14:textId="77777777" w:rsidR="00DE7975" w:rsidRDefault="00DE7975" w:rsidP="00DE7975">
      <w:pPr>
        <w:pStyle w:val="Brdtextmedindrag"/>
      </w:pPr>
      <w:r>
        <w:t>Utredningen har konstaterat att kommunerna inför antagandet av över</w:t>
      </w:r>
      <w:r>
        <w:softHyphen/>
        <w:t>sikts</w:t>
      </w:r>
      <w:r>
        <w:softHyphen/>
        <w:t>planen ofta gör mindre ändringar i dokumentet för att tillgodose de syn</w:t>
      </w:r>
      <w:r>
        <w:softHyphen/>
        <w:t>punkter som läns</w:t>
      </w:r>
      <w:r>
        <w:softHyphen/>
        <w:t>styrel</w:t>
      </w:r>
      <w:r>
        <w:softHyphen/>
        <w:t>sen har framfört i granskningsyttrandet, men utan att ändringarna föranleder att förslaget ställs ut på nytt. Det kan exempelvis handla om att länsstyrelsen önskar att planen ska kompletteras i ett visst av</w:t>
      </w:r>
      <w:r>
        <w:softHyphen/>
        <w:t>seende eller att något av kommunens ställnings</w:t>
      </w:r>
      <w:r>
        <w:softHyphen/>
        <w:t>taganden bör omformu</w:t>
      </w:r>
      <w:r>
        <w:softHyphen/>
        <w:t>leras eller tas bort. Syn</w:t>
      </w:r>
      <w:r>
        <w:softHyphen/>
        <w:t>punkt</w:t>
      </w:r>
      <w:r>
        <w:softHyphen/>
        <w:t>erna i läns</w:t>
      </w:r>
      <w:r>
        <w:softHyphen/>
        <w:t>styrelsens gransknings</w:t>
      </w:r>
      <w:r>
        <w:softHyphen/>
        <w:t>yttrande kan på detta sätt bli inaktuella, om kommunen ändrar över</w:t>
      </w:r>
      <w:r>
        <w:softHyphen/>
        <w:t>siktsplanen utan en ny utställning. Vidare kan det bli svårt att för</w:t>
      </w:r>
      <w:r>
        <w:softHyphen/>
        <w:t>stå hur länsstyrelsens syn</w:t>
      </w:r>
      <w:r>
        <w:softHyphen/>
        <w:t>punkter förhåller sig till den antagna planen, om ändringen inte kommen</w:t>
      </w:r>
      <w:r>
        <w:softHyphen/>
        <w:t xml:space="preserve">teras i planen. </w:t>
      </w:r>
    </w:p>
    <w:p w14:paraId="55CFF0F1" w14:textId="77777777" w:rsidR="00DE7975" w:rsidRDefault="00DE7975" w:rsidP="00DE7975">
      <w:pPr>
        <w:pStyle w:val="Brdtextmedindrag"/>
      </w:pPr>
      <w:r>
        <w:t>Om kommunen gör en justering utifrån länsstyrelsens synpunkter och detta inte föranleder att förslaget ställs ut på nytt, bör kommunen enligt förarbetena kunna få besked om översiktsplanen kan godtas. I sådana fall kan läns</w:t>
      </w:r>
      <w:r>
        <w:softHyphen/>
        <w:t>styrelsen göra en anteck</w:t>
      </w:r>
      <w:r>
        <w:softHyphen/>
        <w:t>ning om detta i gransk</w:t>
      </w:r>
      <w:r>
        <w:softHyphen/>
        <w:t>ningsyttrandet, varvid kom</w:t>
      </w:r>
      <w:r>
        <w:softHyphen/>
        <w:t>mu</w:t>
      </w:r>
      <w:r>
        <w:softHyphen/>
        <w:t>nen inte behöver redovisa någon anmärk</w:t>
      </w:r>
      <w:r>
        <w:softHyphen/>
        <w:t>ning i planen (jfr prop. 1985/86:1 s. 535). Eftersom ett sådant förfarande enligt utredningens uppfatt</w:t>
      </w:r>
      <w:r>
        <w:softHyphen/>
        <w:t>ning endast sker i en mindre omfatt</w:t>
      </w:r>
      <w:r>
        <w:softHyphen/>
        <w:t>ning föreslår utredningen en ny bestäm</w:t>
      </w:r>
      <w:r>
        <w:softHyphen/>
        <w:t>melse med innebörden att läns</w:t>
      </w:r>
      <w:r>
        <w:softHyphen/>
        <w:t>styrelsen ska tillhandahålla ett revi</w:t>
      </w:r>
      <w:r>
        <w:softHyphen/>
        <w:t>derat gransknings</w:t>
      </w:r>
      <w:r>
        <w:softHyphen/>
        <w:t>yttrande, om kommu</w:t>
      </w:r>
      <w:r>
        <w:softHyphen/>
        <w:t>nen begär det. Förutsättningarna för att kommunen ska kunna begära ett reviderat granskningsyttrande bör enligt utred</w:t>
      </w:r>
      <w:r>
        <w:softHyphen/>
        <w:t>ningen vara att kommunen ändrar plan</w:t>
      </w:r>
      <w:r>
        <w:softHyphen/>
        <w:t>förslaget efter gransk</w:t>
      </w:r>
      <w:r>
        <w:softHyphen/>
        <w:t xml:space="preserve">ningstiden utan att någon ny granskning äger rum (jfr förslaget </w:t>
      </w:r>
      <w:r w:rsidRPr="0023163F">
        <w:t>i avsnitt 6.2) och att länsstyrelsens</w:t>
      </w:r>
      <w:r>
        <w:t xml:space="preserve"> yttrande till följd av ändring</w:t>
      </w:r>
      <w:r>
        <w:softHyphen/>
        <w:t xml:space="preserve">en helt eller delvis blir inaktuellt. </w:t>
      </w:r>
    </w:p>
    <w:p w14:paraId="255B273E" w14:textId="77777777" w:rsidR="00DE7975" w:rsidRDefault="00DE7975" w:rsidP="00DE7975">
      <w:pPr>
        <w:pStyle w:val="Brdtextmedindrag"/>
      </w:pPr>
      <w:r>
        <w:t>Regeringen instämmer i utredningens bedömning att möjligheten att begära ett reviderat granskningsyttrande kan leda till att yttrandet i fler fall än i dag kommer att överensstämma med innehållet i översiktsplanen. Det bör i sin tur underlätta för dem som ska tillämpa planen.</w:t>
      </w:r>
    </w:p>
    <w:p w14:paraId="34FD3942" w14:textId="77777777" w:rsidR="00DE7975" w:rsidRPr="00006E2B" w:rsidRDefault="00DE7975" w:rsidP="00DE7975">
      <w:pPr>
        <w:pStyle w:val="Brdtextmedindrag"/>
      </w:pPr>
      <w:r>
        <w:t>Som utredningen anför bör det inte krävas något särskilt (proces</w:t>
      </w:r>
      <w:r>
        <w:softHyphen/>
        <w:t>suellt) förfarande från kommunens sida för att begära ett reviderat gransk</w:t>
      </w:r>
      <w:r>
        <w:softHyphen/>
        <w:t>nings</w:t>
      </w:r>
      <w:r>
        <w:softHyphen/>
        <w:t>yttrande hos länsstyrelsen. Möjligheten att begära ett reviderat ytt</w:t>
      </w:r>
      <w:r>
        <w:softHyphen/>
        <w:t>ran</w:t>
      </w:r>
      <w:r>
        <w:softHyphen/>
        <w:t>de bör således i normalfallet kunna hanteras på tjänstemannanivå inom kommu</w:t>
      </w:r>
      <w:r>
        <w:softHyphen/>
        <w:t xml:space="preserve">nen. </w:t>
      </w:r>
      <w:r w:rsidRPr="00006E2B">
        <w:t>Däremot ligger det i sakens natur att kommunens begäran behöver innehålla en redo</w:t>
      </w:r>
      <w:r w:rsidRPr="00006E2B">
        <w:softHyphen/>
        <w:t>görelse för vilken ändring som kommunen avser göra i planförslaget och vilken ändring som kommunen anser bör göras i läns</w:t>
      </w:r>
      <w:r>
        <w:softHyphen/>
      </w:r>
      <w:r w:rsidRPr="00006E2B">
        <w:t>styrelsens gransk</w:t>
      </w:r>
      <w:r w:rsidRPr="00006E2B">
        <w:softHyphen/>
        <w:t xml:space="preserve">ningsyttrande. </w:t>
      </w:r>
    </w:p>
    <w:p w14:paraId="718A7A9B" w14:textId="63E6BEF5" w:rsidR="00DE7975" w:rsidRPr="00006E2B" w:rsidRDefault="00DE7975" w:rsidP="009A09BD">
      <w:pPr>
        <w:pStyle w:val="Brdtextmedindrag"/>
      </w:pPr>
      <w:r w:rsidRPr="00006E2B">
        <w:t>Möjligheten att begära ett reviderat granskningsyttrande förutsätter att kommunen ändrar planförslaget på ett sådant sätt att länsstyrelsens gransk</w:t>
      </w:r>
      <w:r w:rsidRPr="00006E2B">
        <w:softHyphen/>
        <w:t xml:space="preserve">ningsyttrande därigenom helt eller delvis </w:t>
      </w:r>
      <w:r w:rsidR="00F04247">
        <w:t>inte längre är relevant</w:t>
      </w:r>
      <w:r w:rsidRPr="00006E2B">
        <w:t>. Om läns</w:t>
      </w:r>
      <w:r w:rsidR="00B50C1D">
        <w:softHyphen/>
      </w:r>
      <w:r w:rsidRPr="00006E2B">
        <w:t>styrelsen konstaterar att synpunkterna i granskningsyttrandet har tillgodo</w:t>
      </w:r>
      <w:r w:rsidR="00B50C1D">
        <w:softHyphen/>
      </w:r>
      <w:r w:rsidRPr="00006E2B">
        <w:t xml:space="preserve">setts, bör länsstyrelsen </w:t>
      </w:r>
      <w:r>
        <w:t xml:space="preserve">i sådana fall </w:t>
      </w:r>
      <w:r w:rsidRPr="00006E2B">
        <w:t>enkelt kunna lämna ett nytt gransk</w:t>
      </w:r>
      <w:r w:rsidR="00B50C1D">
        <w:softHyphen/>
      </w:r>
      <w:r w:rsidRPr="00006E2B">
        <w:t>ningsyttrande där de synpunkter som tidigare lämnats har tagits bort. Det handlar således om mindre ändringar i planförslaget som innebär att kom</w:t>
      </w:r>
      <w:r w:rsidR="00B50C1D">
        <w:softHyphen/>
      </w:r>
      <w:r w:rsidRPr="00006E2B">
        <w:t>munen tillgodo</w:t>
      </w:r>
      <w:r>
        <w:softHyphen/>
      </w:r>
      <w:r w:rsidRPr="00006E2B">
        <w:t>ser statens synpunkter. Däremot är möjligheten att begära ett reviderat gransk</w:t>
      </w:r>
      <w:r w:rsidRPr="00006E2B">
        <w:softHyphen/>
        <w:t>nings</w:t>
      </w:r>
      <w:r w:rsidRPr="00006E2B">
        <w:softHyphen/>
        <w:t>yttrande inte avsedd att användas i de fall kommunen tar fram nya planeringsunderlag för att visa att den önskade planerings</w:t>
      </w:r>
      <w:r w:rsidRPr="00006E2B">
        <w:softHyphen/>
        <w:t>inriktningen är lämplig, exempelvis om länsstyrelsen har ifråga</w:t>
      </w:r>
      <w:r w:rsidR="00867EBD">
        <w:softHyphen/>
      </w:r>
      <w:r w:rsidRPr="00006E2B">
        <w:t xml:space="preserve">satt markens lämplighet för ett visst ändamål utifrån förutsättningarna på platsen. I sådana fall bör det vanligtvis vara fråga om en sådan väsentlig ändring som förutsätter att en ny granskning ska ske (jfr föreslagna 3 kap. 18 § PBL). </w:t>
      </w:r>
    </w:p>
    <w:p w14:paraId="688E8025" w14:textId="0FE39277" w:rsidR="00DE7975" w:rsidRDefault="00DE7975" w:rsidP="009A09BD">
      <w:pPr>
        <w:pStyle w:val="Brdtextmedindrag"/>
      </w:pPr>
      <w:r w:rsidRPr="00006E2B">
        <w:t xml:space="preserve">Det är länsstyrelsen som avgör om en ändring av planförslaget medför att länsstyrelsens granskningsyttrande helt eller delvis </w:t>
      </w:r>
      <w:r w:rsidR="00F04247">
        <w:t>inte längre är rele</w:t>
      </w:r>
      <w:r w:rsidR="00867EBD">
        <w:softHyphen/>
      </w:r>
      <w:r w:rsidR="00F04247">
        <w:t>vant</w:t>
      </w:r>
      <w:r w:rsidRPr="00006E2B">
        <w:t xml:space="preserve">. Det kan tänkas uppstå situationer när länsstyrelsen bedömer att den ändring som kommunen avser </w:t>
      </w:r>
      <w:r>
        <w:t xml:space="preserve">att </w:t>
      </w:r>
      <w:r w:rsidRPr="00006E2B">
        <w:t>göra är väsentlig och att en ny gransk</w:t>
      </w:r>
      <w:r w:rsidR="00867EBD">
        <w:softHyphen/>
      </w:r>
      <w:r w:rsidRPr="00006E2B">
        <w:t>ning således behöver ske. Förutsättningarna för när länsstyrelsen ska tillhandahålla ett reviderat granskningsyttrande kom</w:t>
      </w:r>
      <w:r w:rsidRPr="00006E2B">
        <w:softHyphen/>
        <w:t xml:space="preserve">mer </w:t>
      </w:r>
      <w:r>
        <w:t>då</w:t>
      </w:r>
      <w:r w:rsidRPr="00006E2B">
        <w:t xml:space="preserve"> inte att vara uppfyllda. Läns</w:t>
      </w:r>
      <w:r w:rsidRPr="00006E2B">
        <w:softHyphen/>
        <w:t>styrelsen bör i sådana fall av</w:t>
      </w:r>
      <w:r w:rsidRPr="00006E2B">
        <w:softHyphen/>
      </w:r>
      <w:r>
        <w:t>slå</w:t>
      </w:r>
      <w:r w:rsidRPr="00006E2B">
        <w:t xml:space="preserve"> kommunens begäran. Av process</w:t>
      </w:r>
      <w:r w:rsidRPr="00006E2B">
        <w:softHyphen/>
        <w:t>ekonom</w:t>
      </w:r>
      <w:r>
        <w:softHyphen/>
      </w:r>
      <w:r w:rsidRPr="00006E2B">
        <w:t>iska skäl bör ett sådant beslut inte kunna överklagas.</w:t>
      </w:r>
      <w:r>
        <w:t xml:space="preserve"> </w:t>
      </w:r>
    </w:p>
    <w:p w14:paraId="3DD704C0" w14:textId="77777777" w:rsidR="00DE7975" w:rsidRDefault="00DE7975" w:rsidP="00DE7975">
      <w:pPr>
        <w:pStyle w:val="Brdtextmedindrag"/>
      </w:pPr>
      <w:r>
        <w:t>Enligt förslaget är det</w:t>
      </w:r>
      <w:r w:rsidRPr="00C3486B">
        <w:t xml:space="preserve"> frivilligt för kommunen att begära </w:t>
      </w:r>
      <w:r>
        <w:t>ett reviderat gransk</w:t>
      </w:r>
      <w:r>
        <w:softHyphen/>
        <w:t>nings</w:t>
      </w:r>
      <w:r>
        <w:softHyphen/>
        <w:t>yttrande i de fall då någon granskning inte behöver genom</w:t>
      </w:r>
      <w:r>
        <w:softHyphen/>
        <w:t>föras. Alternativet till det föreslagna förfarandet skulle i många fall vara antingen att kom</w:t>
      </w:r>
      <w:r>
        <w:softHyphen/>
        <w:t>munen genomför en ny gransk</w:t>
      </w:r>
      <w:r>
        <w:softHyphen/>
        <w:t>ning eller att gransknings</w:t>
      </w:r>
      <w:r>
        <w:softHyphen/>
        <w:t xml:space="preserve">yttrandet inte skulle stämma överens med den antagna planen. Regeringen delar således inte uppfattningen att förslaget skulle medföra att processen för att ta fram översiktsplanen förlängs, som </w:t>
      </w:r>
      <w:r w:rsidRPr="00DB36B9">
        <w:t>länsstyrelserna i</w:t>
      </w:r>
      <w:r w:rsidRPr="00557AA1">
        <w:rPr>
          <w:i/>
        </w:rPr>
        <w:t xml:space="preserve"> Kronobergs </w:t>
      </w:r>
      <w:r w:rsidRPr="00DB36B9">
        <w:t>res</w:t>
      </w:r>
      <w:r>
        <w:softHyphen/>
      </w:r>
      <w:r w:rsidRPr="00DB36B9">
        <w:t>pek</w:t>
      </w:r>
      <w:r>
        <w:softHyphen/>
      </w:r>
      <w:r>
        <w:softHyphen/>
      </w:r>
      <w:r w:rsidRPr="00DB36B9">
        <w:t>tive</w:t>
      </w:r>
      <w:r>
        <w:rPr>
          <w:i/>
        </w:rPr>
        <w:t xml:space="preserve"> Skåne </w:t>
      </w:r>
      <w:r w:rsidRPr="00557AA1">
        <w:rPr>
          <w:i/>
        </w:rPr>
        <w:t>län</w:t>
      </w:r>
      <w:r>
        <w:rPr>
          <w:i/>
        </w:rPr>
        <w:t xml:space="preserve"> </w:t>
      </w:r>
      <w:r>
        <w:t>a</w:t>
      </w:r>
      <w:r w:rsidRPr="00C3486B">
        <w:t xml:space="preserve">nför. Inte heller </w:t>
      </w:r>
      <w:r>
        <w:t>bör förslaget leda till sådant mer</w:t>
      </w:r>
      <w:r>
        <w:softHyphen/>
        <w:t>arbete för kommunen eller länsstyrelsen att det inte kan anses stå i propor</w:t>
      </w:r>
      <w:r>
        <w:softHyphen/>
        <w:t xml:space="preserve">tion till den ökade tydlighet som förslaget kan antas medföra. </w:t>
      </w:r>
    </w:p>
    <w:p w14:paraId="7CDE1682" w14:textId="77777777" w:rsidR="00DE7975" w:rsidRDefault="00DE7975" w:rsidP="00DE7975">
      <w:pPr>
        <w:pStyle w:val="Brdtextmedindrag"/>
      </w:pPr>
      <w:r>
        <w:t xml:space="preserve">Några remissinstanser, däribland Länsstyrelsen i Skåne län, har påtalat att gränsen för när en </w:t>
      </w:r>
      <w:r w:rsidRPr="00AA5F6E">
        <w:t xml:space="preserve">ny </w:t>
      </w:r>
      <w:r>
        <w:t>utställning (</w:t>
      </w:r>
      <w:r w:rsidRPr="00AA5F6E">
        <w:t>granskning</w:t>
      </w:r>
      <w:r>
        <w:t>)</w:t>
      </w:r>
      <w:r w:rsidRPr="00AA5F6E">
        <w:t xml:space="preserve"> </w:t>
      </w:r>
      <w:r>
        <w:t>ska genomföras är otyd</w:t>
      </w:r>
      <w:r>
        <w:softHyphen/>
        <w:t>lig. Rege</w:t>
      </w:r>
      <w:r>
        <w:softHyphen/>
        <w:t>ringen delar uppfattningen att det i vissa fall kan vara svårt att bedöma vilka ändringar som kan göras utan krav på en ny utställning. Samtidigt konstaterar regeringen att det i nuläget inte finns något ända</w:t>
      </w:r>
      <w:r>
        <w:softHyphen/>
        <w:t>målsenligt alternativ till det nuvarande kravet. Enligt regering</w:t>
      </w:r>
      <w:r>
        <w:softHyphen/>
        <w:t>ens mening finns dock ingen risk för att svårigheten att bedöma när en ny granskning måste genomföras skulle öka i omfatt</w:t>
      </w:r>
      <w:r>
        <w:softHyphen/>
        <w:t xml:space="preserve">ning på grund av förslaget. </w:t>
      </w:r>
    </w:p>
    <w:p w14:paraId="6F12747B" w14:textId="77777777" w:rsidR="00DE7975" w:rsidRDefault="00DE7975" w:rsidP="00DE7975">
      <w:pPr>
        <w:pStyle w:val="Rubrik5utannumrering"/>
      </w:pPr>
      <w:r w:rsidRPr="00056F01">
        <w:t>Det finns brister i hur granskningsyttrande</w:t>
      </w:r>
      <w:r>
        <w:t>n</w:t>
      </w:r>
      <w:r w:rsidRPr="00056F01">
        <w:t xml:space="preserve"> hanteras av kommunerna</w:t>
      </w:r>
    </w:p>
    <w:p w14:paraId="320B8B3F" w14:textId="77777777" w:rsidR="00DE7975" w:rsidRDefault="00DE7975" w:rsidP="00DE7975">
      <w:pPr>
        <w:pStyle w:val="Brdtext"/>
      </w:pPr>
      <w:r>
        <w:t>Utredningen har gått igenom ett stort antal översiktsplaner. Utredningen konstaterar att kommunerna oftast, i enlighet med kraven i 3 kap. 20 § PBL, redovisar länsstyrelsens granskningsyttrande tillsammans med den antagna översiktsplanen – antingen som en bilaga eller som en del av plan</w:t>
      </w:r>
      <w:r>
        <w:softHyphen/>
        <w:t>dokumentet. Utredningen konstaterar dock att det förekommer att gransk</w:t>
      </w:r>
      <w:r>
        <w:softHyphen/>
        <w:t>ningsyttrandet varken redovisas i plandokumentet eller bland de plan</w:t>
      </w:r>
      <w:r>
        <w:softHyphen/>
        <w:t>hand</w:t>
      </w:r>
      <w:r>
        <w:softHyphen/>
        <w:t>lingar som många kommuner håller tillgängliga på sin webb</w:t>
      </w:r>
      <w:r>
        <w:softHyphen/>
        <w:t>plats, bl.a. samrådsredogörelsen och det särskilda utlåtandet (jfr 3 kap. 11 och 17 §§ PBL).</w:t>
      </w:r>
    </w:p>
    <w:p w14:paraId="7FE9AD66" w14:textId="77777777" w:rsidR="00DE7975" w:rsidRDefault="00DE7975" w:rsidP="00DE7975">
      <w:pPr>
        <w:pStyle w:val="Brdtextmedindrag"/>
      </w:pPr>
      <w:r>
        <w:t>Om länsstyrelsens invändningar i granskningsyttrandet kvarstår inför antagandet av planförslaget, ska detta anmärkas i planen i form av marke</w:t>
      </w:r>
      <w:r>
        <w:softHyphen/>
        <w:t>ringar på planens kartor eller på annat sätt. Av förarbetena framgår att av anmärkningen bör det fram</w:t>
      </w:r>
      <w:r>
        <w:softHyphen/>
        <w:t>gå vilka av planens rekommendationer m.m. som inte kan godtas. Därmed får kommunfullmäktige och alla som ska använda planen som underlag för sitt handlande direkt av planen klart för sig var det råder delade meningar om hur de allmänna intressena ska till</w:t>
      </w:r>
      <w:r>
        <w:softHyphen/>
        <w:t>godo</w:t>
      </w:r>
      <w:r>
        <w:softHyphen/>
        <w:t>ses. Anmärkningarna i planen behöver inte utgöra en fullständig redo</w:t>
      </w:r>
      <w:r>
        <w:softHyphen/>
        <w:t>görelse för länsstyrelsens av</w:t>
      </w:r>
      <w:r>
        <w:softHyphen/>
        <w:t>vikande mening. Det räcker med en anteck</w:t>
      </w:r>
      <w:r>
        <w:softHyphen/>
        <w:t>ning om att det föreligger en skiljaktig uppfattning beträffande ett visst område i förening med en hän</w:t>
      </w:r>
      <w:r>
        <w:softHyphen/>
        <w:t>visning till granskningsyttrandet där läns</w:t>
      </w:r>
      <w:r>
        <w:softHyphen/>
        <w:t xml:space="preserve">styrelsens synpunkter närmare utvecklas (prop. 1985/86:1 s. 536). </w:t>
      </w:r>
    </w:p>
    <w:p w14:paraId="42AE2721" w14:textId="77777777" w:rsidR="00DE7975" w:rsidRDefault="00DE7975" w:rsidP="00DE7975">
      <w:pPr>
        <w:pStyle w:val="Brdtextmedindrag"/>
      </w:pPr>
      <w:r>
        <w:t>Enligt utredningen anmärker kommunerna ytterst sällan i planen om länsstyrelsen inte har godtagit planen i en viss del. Länsstyrelsen kan också ha framfört särskilda synpunkter som vägledning till efterföljande plane</w:t>
      </w:r>
      <w:r>
        <w:softHyphen/>
        <w:t>ring och prövning. Inte heller sådana anmärkningar återfinns, enligt utred</w:t>
      </w:r>
      <w:r>
        <w:softHyphen/>
        <w:t>ningen, som regel i översiktsplanerna. En anledning till att många kommu</w:t>
      </w:r>
      <w:r>
        <w:softHyphen/>
        <w:t>ner inte anger i översiktsplanen att länsstyrelsen har en avvikande mening kan, enligt utredningen, vara att detta lagkrav inte är placerat i anslutning till övriga bestämmelser i 3 kap. PBL om vad planen ska innehålla, utan i 3 kap. 20 § PBL. Av detta skäl har utredningen föreslagit att en ny upp</w:t>
      </w:r>
      <w:r>
        <w:softHyphen/>
        <w:t>lys</w:t>
      </w:r>
      <w:r>
        <w:softHyphen/>
        <w:t>nings</w:t>
      </w:r>
      <w:r>
        <w:softHyphen/>
        <w:t>bestäm</w:t>
      </w:r>
      <w:r>
        <w:softHyphen/>
        <w:t>melse ska införas i 3 kap. 5 § PBL för att kraven på planens innehåll ska kunna utläsas av bestämmelserna under den föreslagna rubri</w:t>
      </w:r>
      <w:r>
        <w:softHyphen/>
        <w:t>ken Översiktsplanens innehåll.</w:t>
      </w:r>
    </w:p>
    <w:p w14:paraId="2E1FE73E" w14:textId="77777777" w:rsidR="00DE7975" w:rsidRDefault="00DE7975" w:rsidP="00DE7975">
      <w:pPr>
        <w:pStyle w:val="Brdtextmedindrag"/>
      </w:pPr>
      <w:r w:rsidRPr="00F3062E">
        <w:t>Regeringen anser att kraven på översiktsplanens innehåll bör finnas sam</w:t>
      </w:r>
      <w:r>
        <w:softHyphen/>
      </w:r>
      <w:r w:rsidRPr="00F3062E">
        <w:t>lade under den föreslagna rubri</w:t>
      </w:r>
      <w:r w:rsidRPr="00F3062E">
        <w:softHyphen/>
        <w:t xml:space="preserve">ken Översiktsplanens innehåll. </w:t>
      </w:r>
      <w:r>
        <w:t>Rege</w:t>
      </w:r>
      <w:r>
        <w:softHyphen/>
        <w:t>ringen anser att det avsedda förtydligandet bör uppnås genom att den materiella bestämmelsen placeras i 3 kap. 5 § PBL och att någon upplys</w:t>
      </w:r>
      <w:r>
        <w:softHyphen/>
        <w:t xml:space="preserve">ningsbestämmelse således inte är nödvändig. </w:t>
      </w:r>
    </w:p>
    <w:p w14:paraId="18F70F97" w14:textId="77777777" w:rsidR="00DE7975" w:rsidRDefault="00DE7975" w:rsidP="00D0611D">
      <w:pPr>
        <w:pStyle w:val="Rubrik5utannumrering"/>
        <w:spacing w:before="120"/>
      </w:pPr>
      <w:r>
        <w:t>Lagtext</w:t>
      </w:r>
    </w:p>
    <w:p w14:paraId="591DD411" w14:textId="77777777" w:rsidR="00DE7975" w:rsidRPr="00FA198E" w:rsidRDefault="00DE7975" w:rsidP="00DE7975">
      <w:pPr>
        <w:pStyle w:val="Brdtext"/>
      </w:pPr>
      <w:r>
        <w:t xml:space="preserve">Bestämmelserna finns i 3 kap. 5 och 18 a §§ och 13 kap. 4 § PBL. Vidare medför förslaget ett behov av följdändringar i 3 kap. 20 § PBL. </w:t>
      </w:r>
    </w:p>
    <w:p w14:paraId="668D2106" w14:textId="77777777" w:rsidR="00DE7975" w:rsidRDefault="00DE7975" w:rsidP="00D0611D">
      <w:pPr>
        <w:pStyle w:val="Rubrik2"/>
        <w:spacing w:before="240"/>
      </w:pPr>
      <w:bookmarkStart w:id="114" w:name="_Toc19000340"/>
      <w:bookmarkStart w:id="115" w:name="_Toc23845189"/>
      <w:r>
        <w:t>Länsstyrelsens underlag till kommunens planeringsstrategi</w:t>
      </w:r>
      <w:bookmarkEnd w:id="114"/>
      <w:bookmarkEnd w:id="115"/>
    </w:p>
    <w:p w14:paraId="4F38CABB" w14:textId="77777777" w:rsidR="00DE7975" w:rsidRDefault="00DE7975" w:rsidP="00DE7975">
      <w:pPr>
        <w:pStyle w:val="Brdtextram"/>
      </w:pPr>
      <w:r w:rsidRPr="00420062">
        <w:rPr>
          <w:b/>
        </w:rPr>
        <w:t>Regeringens förslag:</w:t>
      </w:r>
      <w:r>
        <w:t xml:space="preserve"> Länsstyrelsen ska i ett underlag till kommunen redovisa sådana statliga och mellankommunala intressen som kan ha betydelse för översiktsplanens aktualitet. Redovisningen ska göras under den andra halvan av tiden mellan två ordinarie val till kommun</w:t>
      </w:r>
      <w:r>
        <w:softHyphen/>
        <w:t>fullmäktige. I underlaget ska länsstyrelsen ange hur dessa intressen förhåller sig till över</w:t>
      </w:r>
      <w:r>
        <w:softHyphen/>
        <w:t>sikts</w:t>
      </w:r>
      <w:r>
        <w:softHyphen/>
        <w:t>planen och om läns</w:t>
      </w:r>
      <w:r>
        <w:softHyphen/>
        <w:t>styrelsens gransknings</w:t>
      </w:r>
      <w:r>
        <w:softHyphen/>
        <w:t>yttrande i någon del inte längre gäller.</w:t>
      </w:r>
    </w:p>
    <w:p w14:paraId="50C642D2" w14:textId="77777777" w:rsidR="00DE7975" w:rsidRPr="00FA198E" w:rsidRDefault="00DE7975" w:rsidP="00DE7975">
      <w:pPr>
        <w:pStyle w:val="Brdtextmedindragram"/>
      </w:pPr>
      <w:r>
        <w:t>Motsvarande ska i huvudsak även gälla vid regionens prövning av om regionplanen är aktuell.</w:t>
      </w:r>
    </w:p>
    <w:p w14:paraId="60FE58CA" w14:textId="77777777" w:rsidR="00DE7975" w:rsidRPr="00A76360" w:rsidRDefault="00DE7975" w:rsidP="00DE7975">
      <w:pPr>
        <w:pStyle w:val="Brdtextmedindrag"/>
        <w:rPr>
          <w:sz w:val="8"/>
          <w:szCs w:val="8"/>
        </w:rPr>
      </w:pPr>
    </w:p>
    <w:p w14:paraId="18A129CF" w14:textId="77777777" w:rsidR="00DE7975" w:rsidRDefault="00DE7975" w:rsidP="00DE7975">
      <w:pPr>
        <w:pStyle w:val="Brdtextmedindrag"/>
      </w:pPr>
      <w:r w:rsidRPr="0006285B">
        <w:rPr>
          <w:b/>
        </w:rPr>
        <w:t>Utredningens förslag:</w:t>
      </w:r>
      <w:r>
        <w:t xml:space="preserve"> Överensstämmer i huvudsak med regeringens. Utredningen föreslår dock att länsstyrelsens underlag ska redovisas till kommunen under det tredje året i varje mandatperiod. Utredningen före</w:t>
      </w:r>
      <w:r>
        <w:softHyphen/>
        <w:t>slår inte att förslaget även ska gälla vid regionens prövning av om region</w:t>
      </w:r>
      <w:r>
        <w:softHyphen/>
        <w:t xml:space="preserve">planen är aktuell. </w:t>
      </w:r>
    </w:p>
    <w:p w14:paraId="79CD974E" w14:textId="77777777" w:rsidR="00DE7975" w:rsidRDefault="00DE7975" w:rsidP="00DE7975">
      <w:pPr>
        <w:pStyle w:val="Brdtextmedindrag"/>
      </w:pPr>
      <w:r w:rsidRPr="00846401">
        <w:rPr>
          <w:b/>
        </w:rPr>
        <w:t xml:space="preserve">Remissinstanserna: </w:t>
      </w:r>
      <w:r w:rsidRPr="00975969">
        <w:t>Flertalet av remissinstanserna är positiva till för</w:t>
      </w:r>
      <w:r>
        <w:softHyphen/>
      </w:r>
      <w:r w:rsidRPr="00975969">
        <w:t xml:space="preserve">slaget, däribland </w:t>
      </w:r>
      <w:r w:rsidRPr="00975969">
        <w:rPr>
          <w:i/>
        </w:rPr>
        <w:t>Försvarsmakten</w:t>
      </w:r>
      <w:r w:rsidRPr="00975969">
        <w:t xml:space="preserve">, </w:t>
      </w:r>
      <w:r w:rsidRPr="00975969">
        <w:rPr>
          <w:i/>
        </w:rPr>
        <w:t>Naturvårdsverket</w:t>
      </w:r>
      <w:r w:rsidRPr="00975969">
        <w:t xml:space="preserve">, </w:t>
      </w:r>
      <w:r w:rsidRPr="00975969">
        <w:rPr>
          <w:i/>
        </w:rPr>
        <w:t>Riksantikvarie</w:t>
      </w:r>
      <w:r w:rsidRPr="00975969">
        <w:rPr>
          <w:i/>
        </w:rPr>
        <w:softHyphen/>
        <w:t>ämbe</w:t>
      </w:r>
      <w:r>
        <w:rPr>
          <w:i/>
        </w:rPr>
        <w:softHyphen/>
      </w:r>
      <w:r w:rsidRPr="00975969">
        <w:rPr>
          <w:i/>
        </w:rPr>
        <w:t>tet</w:t>
      </w:r>
      <w:r w:rsidRPr="00975969">
        <w:t xml:space="preserve">, </w:t>
      </w:r>
      <w:r w:rsidRPr="00975969">
        <w:rPr>
          <w:i/>
        </w:rPr>
        <w:t>Statskontoret</w:t>
      </w:r>
      <w:r>
        <w:t xml:space="preserve">, </w:t>
      </w:r>
      <w:r w:rsidRPr="00975969">
        <w:rPr>
          <w:i/>
        </w:rPr>
        <w:t>Sveriges geologiska undersökning</w:t>
      </w:r>
      <w:r>
        <w:t xml:space="preserve">, </w:t>
      </w:r>
      <w:r w:rsidRPr="00975969">
        <w:rPr>
          <w:i/>
        </w:rPr>
        <w:t>Sveriges lant</w:t>
      </w:r>
      <w:r>
        <w:rPr>
          <w:i/>
        </w:rPr>
        <w:softHyphen/>
      </w:r>
      <w:r w:rsidRPr="00975969">
        <w:rPr>
          <w:i/>
        </w:rPr>
        <w:t>bruks</w:t>
      </w:r>
      <w:r>
        <w:rPr>
          <w:i/>
        </w:rPr>
        <w:softHyphen/>
      </w:r>
      <w:r w:rsidRPr="00975969">
        <w:rPr>
          <w:i/>
        </w:rPr>
        <w:t>universitet</w:t>
      </w:r>
      <w:r>
        <w:t xml:space="preserve">, länsstyrelserna i </w:t>
      </w:r>
      <w:r w:rsidRPr="00975969">
        <w:rPr>
          <w:i/>
        </w:rPr>
        <w:t>Hallands</w:t>
      </w:r>
      <w:r>
        <w:t xml:space="preserve">, </w:t>
      </w:r>
      <w:r w:rsidRPr="00975969">
        <w:rPr>
          <w:i/>
        </w:rPr>
        <w:t>Uppsala</w:t>
      </w:r>
      <w:r>
        <w:t xml:space="preserve"> res</w:t>
      </w:r>
      <w:r>
        <w:softHyphen/>
        <w:t xml:space="preserve">pektive </w:t>
      </w:r>
      <w:r w:rsidRPr="00975969">
        <w:rPr>
          <w:i/>
        </w:rPr>
        <w:t>Västra Göta</w:t>
      </w:r>
      <w:r>
        <w:rPr>
          <w:i/>
        </w:rPr>
        <w:softHyphen/>
      </w:r>
      <w:r w:rsidRPr="00975969">
        <w:rPr>
          <w:i/>
        </w:rPr>
        <w:t>lands län</w:t>
      </w:r>
      <w:r>
        <w:t xml:space="preserve">, </w:t>
      </w:r>
      <w:r w:rsidRPr="00975969">
        <w:rPr>
          <w:i/>
        </w:rPr>
        <w:t>Bollnäs kommun</w:t>
      </w:r>
      <w:r>
        <w:t xml:space="preserve"> och </w:t>
      </w:r>
      <w:r w:rsidRPr="005C77F1">
        <w:rPr>
          <w:i/>
        </w:rPr>
        <w:t xml:space="preserve">Sveriges </w:t>
      </w:r>
      <w:r>
        <w:rPr>
          <w:i/>
        </w:rPr>
        <w:t>S</w:t>
      </w:r>
      <w:r w:rsidRPr="005C77F1">
        <w:rPr>
          <w:i/>
        </w:rPr>
        <w:t>tadsarkitekt</w:t>
      </w:r>
      <w:r>
        <w:rPr>
          <w:i/>
        </w:rPr>
        <w:softHyphen/>
      </w:r>
      <w:r w:rsidRPr="005C77F1">
        <w:rPr>
          <w:i/>
        </w:rPr>
        <w:t>förening</w:t>
      </w:r>
      <w:r>
        <w:t xml:space="preserve">. </w:t>
      </w:r>
      <w:r w:rsidRPr="00CB0EDA">
        <w:rPr>
          <w:i/>
        </w:rPr>
        <w:t>Tillväxt</w:t>
      </w:r>
      <w:r>
        <w:rPr>
          <w:i/>
        </w:rPr>
        <w:softHyphen/>
      </w:r>
      <w:r w:rsidRPr="00CB0EDA">
        <w:rPr>
          <w:i/>
        </w:rPr>
        <w:t>verket</w:t>
      </w:r>
      <w:r>
        <w:t xml:space="preserve"> bedömer att ett tidsbestämt och samlat underlag bör öka möjligheten för berörda aktörer att planera för användandet av sina resurser mer effektivt. </w:t>
      </w:r>
      <w:r w:rsidRPr="00CB0EDA">
        <w:rPr>
          <w:i/>
        </w:rPr>
        <w:t>Sveriges Kommuner och Landsting</w:t>
      </w:r>
      <w:r>
        <w:t xml:space="preserve"> (SKL) och </w:t>
      </w:r>
      <w:r w:rsidRPr="00CB0EDA">
        <w:rPr>
          <w:i/>
        </w:rPr>
        <w:t>Ånge kom</w:t>
      </w:r>
      <w:r>
        <w:rPr>
          <w:i/>
        </w:rPr>
        <w:softHyphen/>
      </w:r>
      <w:r w:rsidRPr="00CB0EDA">
        <w:rPr>
          <w:i/>
        </w:rPr>
        <w:t>mun</w:t>
      </w:r>
      <w:r>
        <w:t xml:space="preserve"> anser att det är bra att underlaget levereras under det tredje året i varje mandat</w:t>
      </w:r>
      <w:r>
        <w:softHyphen/>
        <w:t>period, eftersom kommunens arbete med planeringsstrategin där</w:t>
      </w:r>
      <w:r>
        <w:softHyphen/>
        <w:t>med kan påbör</w:t>
      </w:r>
      <w:r>
        <w:softHyphen/>
        <w:t xml:space="preserve">jas i god tid. </w:t>
      </w:r>
      <w:r w:rsidRPr="005C77F1">
        <w:rPr>
          <w:i/>
        </w:rPr>
        <w:t>Statens geotekniska institut</w:t>
      </w:r>
      <w:r>
        <w:t xml:space="preserve"> anser att det finns betydande för</w:t>
      </w:r>
      <w:r>
        <w:softHyphen/>
        <w:t>delar att under</w:t>
      </w:r>
      <w:r>
        <w:softHyphen/>
        <w:t>laget levereras kampanjvis. På så sätt kan t.ex. kursdagar och informa</w:t>
      </w:r>
      <w:r>
        <w:softHyphen/>
        <w:t>tions</w:t>
      </w:r>
      <w:r>
        <w:softHyphen/>
        <w:t>tillfällen samordnas för flera kommuner och län vilket enligt institutet ger bättre för</w:t>
      </w:r>
      <w:r>
        <w:softHyphen/>
        <w:t>ut</w:t>
      </w:r>
      <w:r>
        <w:softHyphen/>
        <w:t>sätt</w:t>
      </w:r>
      <w:r>
        <w:softHyphen/>
        <w:t>ningar för att de kunskaper som behövs för ett hållbart samhällsbygge når de kommunala fysiska planerarna.</w:t>
      </w:r>
      <w:r w:rsidRPr="00BE05A8">
        <w:t xml:space="preserve"> </w:t>
      </w:r>
      <w:r w:rsidRPr="001976A9">
        <w:t>Sveriges Stadsarkitektförening anser att förslaget är bra, men undrar</w:t>
      </w:r>
      <w:r w:rsidRPr="00954E21">
        <w:t xml:space="preserve"> vilka konsekvenser det får om länsstyrelsen inte redovisar något underlag.</w:t>
      </w:r>
    </w:p>
    <w:p w14:paraId="5F327283" w14:textId="77777777" w:rsidR="00DE7975" w:rsidRDefault="00DE7975" w:rsidP="00DE7975">
      <w:pPr>
        <w:pStyle w:val="Brdtextmedindrag"/>
      </w:pPr>
      <w:r>
        <w:t>Flertalet av länsstyrelserna motsätter sig eller är tveksamma till förslaget att underlaget ska tillhandahållas under det tredje året i mandatperioden. Både små och stora länsstyrelser anser att det är förenat med stora svårig</w:t>
      </w:r>
      <w:r>
        <w:softHyphen/>
        <w:t xml:space="preserve">heter att gå igenom samtliga översiktsplaner i länet under en kort period. Det gäller bl.a. länsstyrelserna i </w:t>
      </w:r>
      <w:r w:rsidRPr="00734E1C">
        <w:rPr>
          <w:i/>
        </w:rPr>
        <w:t>Skåne</w:t>
      </w:r>
      <w:r>
        <w:t xml:space="preserve"> respektive </w:t>
      </w:r>
      <w:r w:rsidRPr="001750E7">
        <w:rPr>
          <w:i/>
        </w:rPr>
        <w:t>Söder</w:t>
      </w:r>
      <w:r>
        <w:rPr>
          <w:i/>
        </w:rPr>
        <w:softHyphen/>
      </w:r>
      <w:r w:rsidRPr="001750E7">
        <w:rPr>
          <w:i/>
        </w:rPr>
        <w:t>manlands</w:t>
      </w:r>
      <w:r w:rsidRPr="006071E6">
        <w:rPr>
          <w:i/>
        </w:rPr>
        <w:t xml:space="preserve"> län</w:t>
      </w:r>
      <w:r>
        <w:t xml:space="preserve">. </w:t>
      </w:r>
      <w:r w:rsidRPr="00B44DE6">
        <w:t>Länsstyrelserna i</w:t>
      </w:r>
      <w:r w:rsidRPr="00734E1C">
        <w:rPr>
          <w:i/>
        </w:rPr>
        <w:t xml:space="preserve"> </w:t>
      </w:r>
      <w:r>
        <w:rPr>
          <w:i/>
        </w:rPr>
        <w:t xml:space="preserve">Kronobergs </w:t>
      </w:r>
      <w:r w:rsidRPr="00B44DE6">
        <w:t>respektive</w:t>
      </w:r>
      <w:r>
        <w:rPr>
          <w:i/>
        </w:rPr>
        <w:t xml:space="preserve"> </w:t>
      </w:r>
      <w:r w:rsidRPr="00734E1C">
        <w:rPr>
          <w:i/>
        </w:rPr>
        <w:t>Örebro län</w:t>
      </w:r>
      <w:r>
        <w:t xml:space="preserve"> framhåller att läns</w:t>
      </w:r>
      <w:r>
        <w:softHyphen/>
        <w:t>styrelsen behöver samråda och hämta in underlag från andra statliga myndigheter för att kunna redovisa ett underlag. Att begära in dessa underlag från samtliga länsstyrelser under en begränsad tid torde enligt länsstyrelserna innebära praktiska svårigheter även för dessa myndigheter. Även Naturvårdsverket framhåller att kraven på underlag till kommunerna gör att belastningen på centrala myndigheter och länsstyrelser under en begränsad tid blir mycket stor.</w:t>
      </w:r>
    </w:p>
    <w:p w14:paraId="2D5FEA13" w14:textId="77777777" w:rsidR="00DE7975" w:rsidRPr="00FB12E9" w:rsidRDefault="00DE7975" w:rsidP="00DE7975">
      <w:pPr>
        <w:pStyle w:val="Brdtextmedindrag"/>
      </w:pPr>
      <w:r w:rsidRPr="00EB42CA">
        <w:rPr>
          <w:i/>
        </w:rPr>
        <w:t>Länsstyrelsen i Jönköpings län</w:t>
      </w:r>
      <w:r w:rsidRPr="00496233">
        <w:t xml:space="preserve"> anser att underlaget skulle fylla sitt syfte bättre om det </w:t>
      </w:r>
      <w:r>
        <w:t>redovisas</w:t>
      </w:r>
      <w:r w:rsidRPr="00496233">
        <w:t xml:space="preserve"> närmare i tid i förhållande till kommunens </w:t>
      </w:r>
      <w:r>
        <w:t>arbete med</w:t>
      </w:r>
      <w:r w:rsidRPr="00496233">
        <w:t xml:space="preserve"> planeringsstrategin.</w:t>
      </w:r>
      <w:r w:rsidRPr="00B44DE6">
        <w:rPr>
          <w:i/>
        </w:rPr>
        <w:t xml:space="preserve"> </w:t>
      </w:r>
      <w:r w:rsidRPr="005C77F1">
        <w:rPr>
          <w:i/>
        </w:rPr>
        <w:t>Västerås kommun</w:t>
      </w:r>
      <w:r>
        <w:t xml:space="preserve"> föreslår att underlaget ska redo</w:t>
      </w:r>
      <w:r>
        <w:softHyphen/>
        <w:t xml:space="preserve">visas under det fjärde året i mandatperioden för att underlaget ska </w:t>
      </w:r>
      <w:r w:rsidRPr="00FB12E9">
        <w:t xml:space="preserve">vara aktuellt </w:t>
      </w:r>
      <w:r>
        <w:t xml:space="preserve">när </w:t>
      </w:r>
      <w:r w:rsidRPr="00FB12E9">
        <w:t xml:space="preserve">kommunen tar fram planeringsstrategin. </w:t>
      </w:r>
    </w:p>
    <w:p w14:paraId="53A3B69D" w14:textId="77777777" w:rsidR="00DE7975" w:rsidRPr="00FB12E9" w:rsidRDefault="00DE7975" w:rsidP="00DE7975">
      <w:pPr>
        <w:pStyle w:val="Brdtextmedindrag"/>
      </w:pPr>
      <w:r w:rsidRPr="00FB12E9">
        <w:rPr>
          <w:i/>
        </w:rPr>
        <w:t>Örebro kommun</w:t>
      </w:r>
      <w:r w:rsidRPr="00FB12E9">
        <w:t xml:space="preserve"> anser att underlaget liksom i dag bör ges när kom</w:t>
      </w:r>
      <w:r w:rsidRPr="00FB12E9">
        <w:softHyphen/>
        <w:t>mu</w:t>
      </w:r>
      <w:r>
        <w:softHyphen/>
      </w:r>
      <w:r w:rsidRPr="00FB12E9">
        <w:t>nen begär det och att den tid som länsstyrelsen har på sig för att till</w:t>
      </w:r>
      <w:r w:rsidRPr="00FB12E9">
        <w:softHyphen/>
        <w:t>handa</w:t>
      </w:r>
      <w:r>
        <w:softHyphen/>
      </w:r>
      <w:r w:rsidRPr="00FB12E9">
        <w:t xml:space="preserve">hålla underlaget ska regleras. </w:t>
      </w:r>
    </w:p>
    <w:p w14:paraId="4AA18B76" w14:textId="77777777" w:rsidR="00DE7975" w:rsidRDefault="00DE7975" w:rsidP="00DE7975">
      <w:pPr>
        <w:pStyle w:val="Brdtextmedindrag"/>
      </w:pPr>
      <w:r w:rsidRPr="00FB12E9">
        <w:t>Länsstyrelserna i Skåne</w:t>
      </w:r>
      <w:r w:rsidRPr="00FB12E9">
        <w:rPr>
          <w:i/>
        </w:rPr>
        <w:t xml:space="preserve"> </w:t>
      </w:r>
      <w:r w:rsidRPr="00FB12E9">
        <w:t>respektive</w:t>
      </w:r>
      <w:r w:rsidRPr="00FB12E9">
        <w:rPr>
          <w:i/>
        </w:rPr>
        <w:t xml:space="preserve"> Östergötlands län</w:t>
      </w:r>
      <w:r w:rsidRPr="00FB12E9">
        <w:t xml:space="preserve"> anser att generella planeringsunderlag, löpande uppdaterad lagstiftning och länkar till ansva</w:t>
      </w:r>
      <w:r w:rsidRPr="00FB12E9">
        <w:softHyphen/>
      </w:r>
      <w:r w:rsidRPr="00BE0FDD">
        <w:t>riga sektors</w:t>
      </w:r>
      <w:r w:rsidRPr="00BE0FDD">
        <w:softHyphen/>
        <w:t>myndig</w:t>
      </w:r>
      <w:r w:rsidRPr="00BE0FDD">
        <w:softHyphen/>
        <w:t>heter för riksintressen alltid behöver finnas tillgänglig</w:t>
      </w:r>
      <w:r>
        <w:t>t</w:t>
      </w:r>
      <w:r w:rsidRPr="00BE0FDD">
        <w:t xml:space="preserve"> via länsstyrelsens webbplats och att detta är mer angeläget än att till</w:t>
      </w:r>
      <w:r w:rsidRPr="00BE0FDD">
        <w:softHyphen/>
        <w:t>handa</w:t>
      </w:r>
      <w:r w:rsidRPr="00BE0FDD">
        <w:softHyphen/>
        <w:t>hålla underlag vid en viss tidpunkt under mandatperioden.</w:t>
      </w:r>
    </w:p>
    <w:p w14:paraId="32701352" w14:textId="77777777" w:rsidR="00DE7975" w:rsidRPr="001976A9" w:rsidRDefault="00DE7975" w:rsidP="00DE7975">
      <w:pPr>
        <w:pStyle w:val="Brdtextmedindrag"/>
      </w:pPr>
      <w:r w:rsidRPr="001976A9">
        <w:rPr>
          <w:i/>
        </w:rPr>
        <w:t>Länsstyrelsen i Västerbottens län</w:t>
      </w:r>
      <w:r w:rsidRPr="001976A9">
        <w:t xml:space="preserve"> anser </w:t>
      </w:r>
      <w:r>
        <w:t xml:space="preserve">att </w:t>
      </w:r>
      <w:r w:rsidRPr="001976A9">
        <w:t xml:space="preserve">ett länsgemensamt underlag som beskriver förändringar i statliga och allmänna intressen bör tas fram på nationell nivå, exempelvis genom Boverkets försorg. På så sätt kan den enskilda länsstyrelsen fokusera sina resurser på att komplettera underlaget med regionala ändringar som rör det egna länet </w:t>
      </w:r>
      <w:r w:rsidRPr="00221590">
        <w:t>för att sedan genomföra kommunvisa bedömningar av planernas aktualitet. Vidare be</w:t>
      </w:r>
      <w:r w:rsidRPr="00221590">
        <w:softHyphen/>
        <w:t>hö</w:t>
      </w:r>
      <w:r w:rsidRPr="00221590">
        <w:softHyphen/>
        <w:t>ver det</w:t>
      </w:r>
      <w:r>
        <w:t>, enligt länsstyrelsen,</w:t>
      </w:r>
      <w:r w:rsidRPr="00221590">
        <w:t xml:space="preserve"> förtydligas om det är tillräckligt att lämna ett läns</w:t>
      </w:r>
      <w:r>
        <w:softHyphen/>
      </w:r>
      <w:r w:rsidRPr="00221590">
        <w:t>gemensamt underlag eller om kommun</w:t>
      </w:r>
      <w:r w:rsidRPr="00221590">
        <w:softHyphen/>
        <w:t>specifika bedömningar krävs, samt om detta i sådana fall även ska omfatta fördjupningar och tillägg till planen.</w:t>
      </w:r>
      <w:r w:rsidRPr="001976A9">
        <w:t xml:space="preserve"> </w:t>
      </w:r>
    </w:p>
    <w:p w14:paraId="10A20862" w14:textId="77777777" w:rsidR="00DE7975" w:rsidRDefault="00DE7975" w:rsidP="00DE7975">
      <w:pPr>
        <w:pStyle w:val="Brdtextmedindrag"/>
      </w:pPr>
      <w:r w:rsidRPr="00903C93">
        <w:rPr>
          <w:spacing w:val="-2"/>
        </w:rPr>
        <w:t>Riksantikvarieämbetet anser att det krävs insatser från Boverket och andra</w:t>
      </w:r>
      <w:r>
        <w:t xml:space="preserve"> statliga myndigheter, bl.a. när det gäller bestämmelserna i 3 och 4 kap. miljöbalken, för att intentionerna med länsstyrelsens underlag röran</w:t>
      </w:r>
      <w:r>
        <w:softHyphen/>
        <w:t xml:space="preserve">de statliga och mellankommunala intressen ska bli verklighet. </w:t>
      </w:r>
    </w:p>
    <w:p w14:paraId="3328580A" w14:textId="77777777" w:rsidR="00DE7975" w:rsidRDefault="00DE7975" w:rsidP="00DE7975">
      <w:pPr>
        <w:pStyle w:val="Brdtextmedindrag"/>
      </w:pPr>
      <w:r w:rsidRPr="00734E1C">
        <w:rPr>
          <w:i/>
        </w:rPr>
        <w:t>Länsstyrelsen i Västernorrlands län</w:t>
      </w:r>
      <w:r>
        <w:t xml:space="preserve"> delar uppfattningen att beteckning</w:t>
      </w:r>
      <w:r>
        <w:softHyphen/>
        <w:t>en sammanfattande redogörelse inte visar att det handlar om länsstyrel</w:t>
      </w:r>
      <w:r>
        <w:softHyphen/>
        <w:t xml:space="preserve">sens underlag inför kommunens ställningstagande om översiktsplanens </w:t>
      </w:r>
      <w:r w:rsidRPr="00FB12E9">
        <w:t>aktua</w:t>
      </w:r>
      <w:r>
        <w:softHyphen/>
      </w:r>
      <w:r w:rsidRPr="00FB12E9">
        <w:t>litet, men konstaterar att utredningen inte föreslår någon ny beteck</w:t>
      </w:r>
      <w:r w:rsidRPr="00FB12E9">
        <w:softHyphen/>
        <w:t xml:space="preserve">ning på det dokument som ska skickas till kommunen. SKL anser att </w:t>
      </w:r>
      <w:r>
        <w:t>länsstyrelsen bör presentera ett planerings</w:t>
      </w:r>
      <w:r>
        <w:softHyphen/>
        <w:t>underlag.</w:t>
      </w:r>
    </w:p>
    <w:p w14:paraId="2DC65991" w14:textId="77777777" w:rsidR="00DE7975" w:rsidRDefault="00DE7975" w:rsidP="00DE7975">
      <w:pPr>
        <w:pStyle w:val="Rubrik4utannumrering"/>
      </w:pPr>
      <w:r>
        <w:t>Skälen för regeringens förslag</w:t>
      </w:r>
    </w:p>
    <w:p w14:paraId="2D66D2AA" w14:textId="77777777" w:rsidR="00DE7975" w:rsidRDefault="00DE7975" w:rsidP="00DE7975">
      <w:pPr>
        <w:pStyle w:val="Rubrik5utannumrering"/>
        <w:spacing w:before="0"/>
      </w:pPr>
      <w:r>
        <w:t>Bakgrund och gällande rätt</w:t>
      </w:r>
    </w:p>
    <w:p w14:paraId="5CAC8611" w14:textId="77777777" w:rsidR="00DE7975" w:rsidRDefault="00DE7975" w:rsidP="00DE7975">
      <w:pPr>
        <w:pStyle w:val="Brdtext"/>
      </w:pPr>
      <w:r>
        <w:t>Kommunens egna bedömningar och uppgifter från den löpande utvärde</w:t>
      </w:r>
      <w:r>
        <w:softHyphen/>
        <w:t>ringen av översiktsplaneringen är grunden för fullmäktiges beslut angåen</w:t>
      </w:r>
      <w:r>
        <w:softHyphen/>
        <w:t>de översiktsplanens aktualitet. Därutöver är det viktigt att fullmäktige har möjlighet att bedöma om nytt underlag från staten påverkar ställnings</w:t>
      </w:r>
      <w:r>
        <w:softHyphen/>
        <w:t>tagandena i översiktsplanen och planens aktualitet. Förutom ny lagstift</w:t>
      </w:r>
      <w:r>
        <w:softHyphen/>
        <w:t>ning kan det exempelvis handla om nytt underlag och nya analyser i fråga om kommunens miljö</w:t>
      </w:r>
      <w:r>
        <w:softHyphen/>
        <w:t xml:space="preserve">situation (t.ex. risken för översvämning), långsiktiga planer för utbyggnad av kommunikationsleder eller nya bedömningar av </w:t>
      </w:r>
      <w:r w:rsidRPr="00903C93">
        <w:rPr>
          <w:spacing w:val="-2"/>
        </w:rPr>
        <w:t>områden av riksintresse enligt miljöbalken som inne</w:t>
      </w:r>
      <w:r w:rsidRPr="00903C93">
        <w:rPr>
          <w:spacing w:val="-2"/>
        </w:rPr>
        <w:softHyphen/>
        <w:t>bär att översikts</w:t>
      </w:r>
      <w:r w:rsidRPr="00903C93">
        <w:rPr>
          <w:spacing w:val="-2"/>
        </w:rPr>
        <w:softHyphen/>
        <w:t>planen</w:t>
      </w:r>
      <w:r>
        <w:t xml:space="preserve"> i väsentliga avseenden inte längre är aktuell (se prop. 1994/95:230 s. 68).</w:t>
      </w:r>
    </w:p>
    <w:p w14:paraId="61A030DC" w14:textId="77777777" w:rsidR="00DE7975" w:rsidRDefault="00DE7975" w:rsidP="00DE7975">
      <w:pPr>
        <w:pStyle w:val="Brdtextmedindrag"/>
      </w:pPr>
      <w:r>
        <w:t>Enligt miljöbalken ska länsstyrelsen förmedla underlag från stat</w:t>
      </w:r>
      <w:r>
        <w:softHyphen/>
        <w:t xml:space="preserve">liga myndigheter till kommunen och samordna statens intressen (jfr 3 kap. 12 §). Det innebär att länsstyrelsen bör ha en aktuell uppfattning om hur </w:t>
      </w:r>
      <w:r w:rsidRPr="00903C93">
        <w:rPr>
          <w:spacing w:val="-2"/>
        </w:rPr>
        <w:t>uppgifter och underlag från statliga myndigheter för</w:t>
      </w:r>
      <w:r w:rsidRPr="00903C93">
        <w:rPr>
          <w:spacing w:val="-2"/>
        </w:rPr>
        <w:softHyphen/>
        <w:t>håller sig till över</w:t>
      </w:r>
      <w:r w:rsidRPr="00903C93">
        <w:rPr>
          <w:spacing w:val="-2"/>
        </w:rPr>
        <w:softHyphen/>
        <w:t>sikts</w:t>
      </w:r>
      <w:r w:rsidRPr="00903C93">
        <w:rPr>
          <w:spacing w:val="-2"/>
        </w:rPr>
        <w:softHyphen/>
      </w:r>
      <w:r w:rsidRPr="00903C93">
        <w:rPr>
          <w:spacing w:val="-2"/>
        </w:rPr>
        <w:softHyphen/>
      </w:r>
      <w:r>
        <w:t>planen. Av samma proposition framgår även att länsstyrel</w:t>
      </w:r>
      <w:r>
        <w:softHyphen/>
        <w:t>sen kan behöva sam</w:t>
      </w:r>
      <w:r>
        <w:softHyphen/>
        <w:t>råda med berörda statliga myndigheter för att inhämta deras synpunk</w:t>
      </w:r>
      <w:r>
        <w:softHyphen/>
        <w:t>ter.</w:t>
      </w:r>
    </w:p>
    <w:p w14:paraId="597F5D55" w14:textId="77777777" w:rsidR="00DE7975" w:rsidRDefault="00DE7975" w:rsidP="00DE7975">
      <w:pPr>
        <w:pStyle w:val="Brdtextmedindrag"/>
      </w:pPr>
      <w:r>
        <w:t>Mot den bakgrunden innehåller PBL krav på att länsstyrelsen minst en gång varje mandattid ska redovisa sina synpunkter i fråga om sådana stat</w:t>
      </w:r>
      <w:r>
        <w:softHyphen/>
        <w:t>liga och mellankommunala intressen som kan ha betydelse för översikts</w:t>
      </w:r>
      <w:r>
        <w:softHyphen/>
        <w:t>planens aktualitet. Synpunkterna ska redo</w:t>
      </w:r>
      <w:r>
        <w:softHyphen/>
        <w:t>visas i en sammanfattande redo</w:t>
      </w:r>
      <w:r>
        <w:softHyphen/>
        <w:t>görelse till kommunen. Av redogörelsen ska det framgå hur syn</w:t>
      </w:r>
      <w:r>
        <w:softHyphen/>
        <w:t>punkterna förhåller sig till över</w:t>
      </w:r>
      <w:r>
        <w:softHyphen/>
        <w:t>siktsplanen. Läns</w:t>
      </w:r>
      <w:r>
        <w:softHyphen/>
        <w:t>styrel</w:t>
      </w:r>
      <w:r>
        <w:softHyphen/>
        <w:t>sen ska även lämna en sam</w:t>
      </w:r>
      <w:r>
        <w:softHyphen/>
        <w:t>man</w:t>
      </w:r>
      <w:r>
        <w:softHyphen/>
        <w:t>fattande redogörelse till kommunen när kommunen begär det (3 kap. 28 § PBL).</w:t>
      </w:r>
      <w:r>
        <w:tab/>
      </w:r>
    </w:p>
    <w:p w14:paraId="062C77EC" w14:textId="77777777" w:rsidR="00DE7975" w:rsidRDefault="00DE7975" w:rsidP="00DE7975">
      <w:pPr>
        <w:pStyle w:val="Brdtextmedindrag"/>
      </w:pPr>
      <w:r w:rsidRPr="006D3F32">
        <w:rPr>
          <w:spacing w:val="-2"/>
        </w:rPr>
        <w:t>Utredningen anser att det inte framgår av benämningen ”sam</w:t>
      </w:r>
      <w:r w:rsidRPr="006D3F32">
        <w:rPr>
          <w:spacing w:val="-2"/>
        </w:rPr>
        <w:softHyphen/>
        <w:t>man</w:t>
      </w:r>
      <w:r w:rsidRPr="006D3F32">
        <w:rPr>
          <w:spacing w:val="-2"/>
        </w:rPr>
        <w:softHyphen/>
        <w:t>fattan</w:t>
      </w:r>
      <w:r w:rsidRPr="006D3F32">
        <w:rPr>
          <w:spacing w:val="-2"/>
        </w:rPr>
        <w:softHyphen/>
        <w:t>de</w:t>
      </w:r>
      <w:r>
        <w:t xml:space="preserve"> redogörelse” att syftet handlar om att länsstyrelsen ska lämna ett under</w:t>
      </w:r>
      <w:r>
        <w:softHyphen/>
        <w:t>lag till kommunen inför fullmäktiges ställningstagande till över</w:t>
      </w:r>
      <w:r>
        <w:softHyphen/>
        <w:t>sikts</w:t>
      </w:r>
      <w:r>
        <w:softHyphen/>
        <w:t>pla</w:t>
      </w:r>
      <w:r>
        <w:softHyphen/>
        <w:t>nens aktualitet. Av den anledningen föreslår utredningen att den nuvaran</w:t>
      </w:r>
      <w:r>
        <w:softHyphen/>
        <w:t>de benämningen ska utmönstras. I stället anser utredningen att läns</w:t>
      </w:r>
      <w:r>
        <w:softHyphen/>
        <w:t>styrel</w:t>
      </w:r>
      <w:r>
        <w:softHyphen/>
        <w:t>sen ska redovisa ett underlag för kommunens översiktsplanering avseende statliga och mellankommunala intressen som kan ha betydelse för över</w:t>
      </w:r>
      <w:r>
        <w:softHyphen/>
        <w:t>siktsplanens aktualitet</w:t>
      </w:r>
      <w:bookmarkStart w:id="116" w:name="_Hlk6943114"/>
      <w:r>
        <w:t>. Den övergripande intentionen med försla</w:t>
      </w:r>
      <w:r>
        <w:softHyphen/>
        <w:t>get är dock avsedd att vara densamma som dagens sammanfattande redo</w:t>
      </w:r>
      <w:r>
        <w:softHyphen/>
        <w:t xml:space="preserve">görelse </w:t>
      </w:r>
      <w:bookmarkEnd w:id="116"/>
      <w:r>
        <w:t>(jfr samma prop. s. 68).</w:t>
      </w:r>
    </w:p>
    <w:p w14:paraId="73015DBE" w14:textId="77777777" w:rsidR="00DE7975" w:rsidRDefault="00DE7975" w:rsidP="00DE7975">
      <w:pPr>
        <w:pStyle w:val="Brdtextmedindrag"/>
      </w:pPr>
      <w:r>
        <w:t>Som en följd av utredningens förslag att kommunen under de 15 första månaderna av mandatperioden ska besluta om en planeringsstrategi (se avsnitt 5.1), före</w:t>
      </w:r>
      <w:r>
        <w:softHyphen/>
        <w:t>slår utredningen att länsstyrelsen ska redovisa sitt under</w:t>
      </w:r>
      <w:r>
        <w:softHyphen/>
        <w:t>lag till kommunen under det tredje året i varje mandatperiod. Avsik</w:t>
      </w:r>
      <w:r>
        <w:softHyphen/>
        <w:t>ten är att kommunen ska få bra förutsättningar för att bedöma översikts</w:t>
      </w:r>
      <w:r>
        <w:softHyphen/>
        <w:t>planens aktualitet inom ramen för arbetet med planeringsstrategin.</w:t>
      </w:r>
    </w:p>
    <w:p w14:paraId="16762708" w14:textId="77777777" w:rsidR="00DE7975" w:rsidRDefault="00DE7975" w:rsidP="00DE7975">
      <w:pPr>
        <w:pStyle w:val="Rubrik5utannumrering"/>
      </w:pPr>
      <w:r w:rsidRPr="00656A11">
        <w:t xml:space="preserve">Länsstyrelsen ska redovisa ett underlag </w:t>
      </w:r>
      <w:r>
        <w:t>om</w:t>
      </w:r>
      <w:r w:rsidRPr="00656A11">
        <w:t xml:space="preserve"> sådana stat</w:t>
      </w:r>
      <w:r>
        <w:softHyphen/>
      </w:r>
      <w:r w:rsidRPr="00656A11">
        <w:t>liga och mellan</w:t>
      </w:r>
      <w:r>
        <w:softHyphen/>
      </w:r>
      <w:r w:rsidRPr="00150DE8">
        <w:rPr>
          <w:spacing w:val="-2"/>
        </w:rPr>
        <w:t>kommunala intressen som kan ha betydelse för översikts</w:t>
      </w:r>
      <w:r w:rsidRPr="00150DE8">
        <w:rPr>
          <w:spacing w:val="-2"/>
        </w:rPr>
        <w:softHyphen/>
        <w:t>planens aktualitet</w:t>
      </w:r>
    </w:p>
    <w:p w14:paraId="4DC40BB0" w14:textId="77777777" w:rsidR="00DE7975" w:rsidRDefault="00DE7975" w:rsidP="00DE7975">
      <w:pPr>
        <w:pStyle w:val="Brdtext"/>
      </w:pPr>
      <w:r>
        <w:t>Regeringen anser att benämningen sammanfattande redogörelse inte är ändamåls</w:t>
      </w:r>
      <w:r>
        <w:softHyphen/>
        <w:t>enlig för det underlag som länsstyrelsen ska lämna inför kom</w:t>
      </w:r>
      <w:r>
        <w:softHyphen/>
        <w:t>mun</w:t>
      </w:r>
      <w:r>
        <w:softHyphen/>
        <w:t xml:space="preserve">ens ställningstagande till översiktsplanens aktualitet. </w:t>
      </w:r>
    </w:p>
    <w:p w14:paraId="75013819" w14:textId="77777777" w:rsidR="00DE7975" w:rsidRDefault="00DE7975" w:rsidP="00DE7975">
      <w:pPr>
        <w:pStyle w:val="Brdtextmedindrag"/>
      </w:pPr>
      <w:r>
        <w:t>Enligt den nuvarande bestämmelsen ska länsstyrelsen, i den samman</w:t>
      </w:r>
      <w:r>
        <w:softHyphen/>
        <w:t xml:space="preserve">fattande redogörelsen, </w:t>
      </w:r>
      <w:r w:rsidRPr="00F777F1">
        <w:t>redovisa sina synpunkter i fråga om sådana statliga och mellankommunala intressen som kan ha betydelse för översikts</w:t>
      </w:r>
      <w:r>
        <w:softHyphen/>
      </w:r>
      <w:r w:rsidRPr="00F777F1">
        <w:t>pla</w:t>
      </w:r>
      <w:r>
        <w:softHyphen/>
      </w:r>
      <w:r w:rsidRPr="00F777F1">
        <w:t>nens aktualitet</w:t>
      </w:r>
      <w:r>
        <w:t xml:space="preserve"> (3 kap. 28 § PBL)</w:t>
      </w:r>
      <w:r w:rsidRPr="00F777F1">
        <w:t xml:space="preserve">. </w:t>
      </w:r>
      <w:r>
        <w:t>I den nuvarande lagtexten ligger tyngd</w:t>
      </w:r>
      <w:r>
        <w:softHyphen/>
        <w:t>punkten således på läns</w:t>
      </w:r>
      <w:r>
        <w:softHyphen/>
        <w:t>styrel</w:t>
      </w:r>
      <w:r>
        <w:softHyphen/>
        <w:t>sens synpunkter. Samtidigt är avsikten med den sammanfattande redogörelsen att länsstyrelsen ska tillhandahålla ett underlag inför kom</w:t>
      </w:r>
      <w:r>
        <w:softHyphen/>
        <w:t>munens bedömning av översiktsplanens aktualitet, vilket inte tydligt fram</w:t>
      </w:r>
      <w:r>
        <w:softHyphen/>
        <w:t xml:space="preserve">går av den nuvarande bestämmelsen. </w:t>
      </w:r>
    </w:p>
    <w:p w14:paraId="4AD21D21" w14:textId="77777777" w:rsidR="00DE7975" w:rsidRDefault="00DE7975" w:rsidP="00DE7975">
      <w:pPr>
        <w:pStyle w:val="Brdtextmedindrag"/>
      </w:pPr>
      <w:r>
        <w:t>Regeringen anser att det bör framgå av PBL att l</w:t>
      </w:r>
      <w:r w:rsidRPr="00E337AA">
        <w:t xml:space="preserve">änsstyrelsen </w:t>
      </w:r>
      <w:r>
        <w:t xml:space="preserve">i </w:t>
      </w:r>
      <w:r w:rsidRPr="00E337AA">
        <w:t>ett under</w:t>
      </w:r>
      <w:r>
        <w:softHyphen/>
      </w:r>
      <w:r w:rsidRPr="00E337AA">
        <w:t>lag till kommun</w:t>
      </w:r>
      <w:r>
        <w:t>en</w:t>
      </w:r>
      <w:r w:rsidRPr="00E337AA">
        <w:t xml:space="preserve"> </w:t>
      </w:r>
      <w:r>
        <w:t xml:space="preserve">ska redovisa </w:t>
      </w:r>
      <w:r w:rsidRPr="00E337AA">
        <w:t>sådana statliga och mellan</w:t>
      </w:r>
      <w:r>
        <w:softHyphen/>
      </w:r>
      <w:r w:rsidRPr="00E337AA">
        <w:t>kommunala intressen som kan ha betydelse för översiktsplanens aktualitet.</w:t>
      </w:r>
      <w:r>
        <w:t xml:space="preserve"> Liksom tidigare kan detta underlag bestå av olika delar, t.ex. information om ny lag</w:t>
      </w:r>
      <w:r>
        <w:softHyphen/>
        <w:t xml:space="preserve">stiftning, nya nationella mål eller planeringsunderlag avseende nya </w:t>
      </w:r>
      <w:r w:rsidRPr="00BA3ED7">
        <w:rPr>
          <w:spacing w:val="-2"/>
        </w:rPr>
        <w:t>riksintresseanspråk, sammanställningar över natur- och kulturvärden, över</w:t>
      </w:r>
      <w:r w:rsidRPr="00BA3ED7">
        <w:rPr>
          <w:spacing w:val="-2"/>
        </w:rPr>
        <w:softHyphen/>
      </w:r>
      <w:r>
        <w:t>sväm</w:t>
      </w:r>
      <w:r>
        <w:softHyphen/>
        <w:t>ningsanalyser, regionala trans</w:t>
      </w:r>
      <w:r>
        <w:softHyphen/>
        <w:t>port</w:t>
      </w:r>
      <w:r>
        <w:softHyphen/>
        <w:t>frågor och lik</w:t>
      </w:r>
      <w:r>
        <w:softHyphen/>
        <w:t>nande. Att läns</w:t>
      </w:r>
      <w:r>
        <w:softHyphen/>
        <w:t>styrel</w:t>
      </w:r>
      <w:r>
        <w:softHyphen/>
        <w:t>sen ska redovisa ett underlag till kommunen inne</w:t>
      </w:r>
      <w:r>
        <w:softHyphen/>
        <w:t>bär enligt rege</w:t>
      </w:r>
      <w:r>
        <w:softHyphen/>
        <w:t>ring</w:t>
      </w:r>
      <w:r>
        <w:softHyphen/>
        <w:t>en inte att länsstyrelsen måste skicka allt underlag till kommunen. Det bör ofta vara tillräckligt att länsstyrelsen underrättar kom</w:t>
      </w:r>
      <w:r>
        <w:softHyphen/>
        <w:t>munen om var under</w:t>
      </w:r>
      <w:r>
        <w:softHyphen/>
        <w:t xml:space="preserve">laget finns tillgängligt.  </w:t>
      </w:r>
    </w:p>
    <w:p w14:paraId="79B4532D" w14:textId="77777777" w:rsidR="00DE7975" w:rsidRDefault="00DE7975" w:rsidP="00DE7975">
      <w:pPr>
        <w:pStyle w:val="Brdtextmedindrag"/>
      </w:pPr>
      <w:r>
        <w:t>Termen planeringsunderlag förekommer sedan tidigare i PBL. Jämfört med de uppgifter som länsstyrelsens underlag bör innehålla tar termen plane</w:t>
      </w:r>
      <w:r>
        <w:softHyphen/>
        <w:t>rings</w:t>
      </w:r>
      <w:r>
        <w:softHyphen/>
        <w:t>underlag sikte på en viss typ av underlag. Av den anledningen delar rege</w:t>
      </w:r>
      <w:r>
        <w:softHyphen/>
        <w:t xml:space="preserve">ringen inte </w:t>
      </w:r>
      <w:r w:rsidRPr="00A01C76">
        <w:rPr>
          <w:i/>
        </w:rPr>
        <w:t>SKL:s</w:t>
      </w:r>
      <w:r>
        <w:t xml:space="preserve"> uppfattning att PBL bör ange att länsstyrelsen ska till</w:t>
      </w:r>
      <w:r>
        <w:softHyphen/>
        <w:t xml:space="preserve">handahålla ett planeringsunderlag. Som </w:t>
      </w:r>
      <w:r w:rsidRPr="00734E1C">
        <w:rPr>
          <w:i/>
        </w:rPr>
        <w:t>Länsstyrelsen i Väster</w:t>
      </w:r>
      <w:r>
        <w:rPr>
          <w:i/>
        </w:rPr>
        <w:softHyphen/>
      </w:r>
      <w:r w:rsidRPr="00734E1C">
        <w:rPr>
          <w:i/>
        </w:rPr>
        <w:t>norr</w:t>
      </w:r>
      <w:r>
        <w:rPr>
          <w:i/>
        </w:rPr>
        <w:softHyphen/>
      </w:r>
      <w:r w:rsidRPr="00734E1C">
        <w:rPr>
          <w:i/>
        </w:rPr>
        <w:t>lands län</w:t>
      </w:r>
      <w:r>
        <w:t xml:space="preserve"> konstaterar </w:t>
      </w:r>
      <w:r w:rsidRPr="00FB12E9">
        <w:t>föreslår utredningen inte någon ny beteck</w:t>
      </w:r>
      <w:r w:rsidRPr="00FB12E9">
        <w:softHyphen/>
        <w:t xml:space="preserve">ning på det dokument som ska skickas till kommunen. </w:t>
      </w:r>
      <w:r>
        <w:t>Regeringen anser inte heller att det behövs någon formell beteckning på dokumentet. Det kan dock vara lämpligt att det dokument som skickas till kommunen rubriceras Läns</w:t>
      </w:r>
      <w:r>
        <w:softHyphen/>
        <w:t xml:space="preserve">styrelsens underlag inför kommunens beslut om planeringsstrategi, för att synliggöra dokumentets funktion. </w:t>
      </w:r>
    </w:p>
    <w:p w14:paraId="15E7DD89" w14:textId="77777777" w:rsidR="00DE7975" w:rsidRDefault="00DE7975" w:rsidP="00DE7975">
      <w:pPr>
        <w:pStyle w:val="Brdtextmedindrag"/>
      </w:pPr>
      <w:r>
        <w:t>Regeringen anser att länsstyrelsen bör ha motsvarande skyldigheter i förhållande till regionens prövning av om regionplanen är aktuell (se 7 kap. 6 och 7 §§ PBL).</w:t>
      </w:r>
    </w:p>
    <w:p w14:paraId="7B2A91BB" w14:textId="77777777" w:rsidR="00DE7975" w:rsidRDefault="00DE7975" w:rsidP="00DE7975">
      <w:pPr>
        <w:pStyle w:val="Brdtextmedindrag"/>
      </w:pPr>
      <w:r>
        <w:t>Regeringen anser att det av bestämmelsen även bör framgå att läns</w:t>
      </w:r>
      <w:r>
        <w:softHyphen/>
        <w:t>styr</w:t>
      </w:r>
      <w:r>
        <w:softHyphen/>
        <w:t>el</w:t>
      </w:r>
      <w:r>
        <w:softHyphen/>
        <w:t xml:space="preserve">sen i underlaget ska ange </w:t>
      </w:r>
      <w:r w:rsidRPr="003A4F6D">
        <w:t xml:space="preserve">hur </w:t>
      </w:r>
      <w:r>
        <w:t>berörda statliga</w:t>
      </w:r>
      <w:r w:rsidRPr="003A4F6D">
        <w:t xml:space="preserve"> </w:t>
      </w:r>
      <w:r>
        <w:t xml:space="preserve">och mellankommunala </w:t>
      </w:r>
      <w:r w:rsidRPr="003A4F6D">
        <w:t>intressen förhåller sig till översiktsplanen</w:t>
      </w:r>
      <w:r>
        <w:t>. Det handlar således om läns</w:t>
      </w:r>
      <w:r>
        <w:softHyphen/>
        <w:t>styrelsens bedömning av hur dessa intressen förhåller sig till över</w:t>
      </w:r>
      <w:r>
        <w:softHyphen/>
        <w:t>sikts</w:t>
      </w:r>
      <w:r>
        <w:softHyphen/>
        <w:t xml:space="preserve">planen. Med anledning av synpunkterna från </w:t>
      </w:r>
      <w:r w:rsidRPr="00821DEC">
        <w:rPr>
          <w:i/>
        </w:rPr>
        <w:t>Länsstyrelsen i Västerbottens län</w:t>
      </w:r>
      <w:r>
        <w:t>, bör det understrykas att en sådan bedömning förutsätter att läns</w:t>
      </w:r>
      <w:r>
        <w:softHyphen/>
        <w:t>styrel</w:t>
      </w:r>
      <w:r>
        <w:softHyphen/>
        <w:t>sen anpassar underlaget till respektive kommun</w:t>
      </w:r>
      <w:r w:rsidRPr="00201662">
        <w:t>.</w:t>
      </w:r>
      <w:r>
        <w:t xml:space="preserve"> Eftersom s.k. för</w:t>
      </w:r>
      <w:r>
        <w:softHyphen/>
        <w:t>djup</w:t>
      </w:r>
      <w:r>
        <w:softHyphen/>
        <w:t>ningar och tillägg utgör ändringar av den kommunomfattande över</w:t>
      </w:r>
      <w:r>
        <w:softHyphen/>
        <w:t>sikts</w:t>
      </w:r>
      <w:r>
        <w:softHyphen/>
        <w:t>planen, bör läns</w:t>
      </w:r>
      <w:r>
        <w:softHyphen/>
        <w:t>sty</w:t>
      </w:r>
      <w:r>
        <w:softHyphen/>
        <w:t>rel</w:t>
      </w:r>
      <w:r>
        <w:softHyphen/>
        <w:t>sen även bedöma hur berörda statliga</w:t>
      </w:r>
      <w:r w:rsidRPr="003A4F6D">
        <w:t xml:space="preserve"> </w:t>
      </w:r>
      <w:r>
        <w:t>och mellan</w:t>
      </w:r>
      <w:r>
        <w:softHyphen/>
        <w:t xml:space="preserve">kommunala </w:t>
      </w:r>
      <w:r w:rsidRPr="003A4F6D">
        <w:t>intres</w:t>
      </w:r>
      <w:r>
        <w:softHyphen/>
      </w:r>
      <w:r w:rsidRPr="003A4F6D">
        <w:t xml:space="preserve">sen förhåller sig till </w:t>
      </w:r>
      <w:r>
        <w:t xml:space="preserve">sådana ändringar. </w:t>
      </w:r>
    </w:p>
    <w:p w14:paraId="2B259F48" w14:textId="77777777" w:rsidR="00DE7975" w:rsidRDefault="00DE7975" w:rsidP="00DE7975">
      <w:pPr>
        <w:pStyle w:val="Brdtextmedindrag"/>
      </w:pPr>
      <w:r>
        <w:t>Regeringen anser att det normalt bör vara tillräckligt att länsstyrelsen redovisar sin uppfattning om hur nya under</w:t>
      </w:r>
      <w:r>
        <w:softHyphen/>
        <w:t>lag för</w:t>
      </w:r>
      <w:r>
        <w:softHyphen/>
        <w:t>håller sig till kommu</w:t>
      </w:r>
      <w:r>
        <w:softHyphen/>
        <w:t>nens översiktsplan, dvs. de mål och det plane</w:t>
      </w:r>
      <w:r>
        <w:softHyphen/>
        <w:t>ringsunderlag m.m. som har tillkommit sedan länsstyrelsen senast samman</w:t>
      </w:r>
      <w:r>
        <w:softHyphen/>
        <w:t>ställde underlaget. Normalt bör det således inte finnas något behov av att länsstyrel</w:t>
      </w:r>
      <w:r>
        <w:softHyphen/>
        <w:t>sen även ska yttra sig över hur översiktsplanen förhåller sig till sådana underlag avseende statliga</w:t>
      </w:r>
      <w:r w:rsidRPr="003A4F6D">
        <w:t xml:space="preserve"> </w:t>
      </w:r>
      <w:r>
        <w:t>och mellan</w:t>
      </w:r>
      <w:r>
        <w:softHyphen/>
        <w:t xml:space="preserve">kommunala </w:t>
      </w:r>
      <w:r w:rsidRPr="003A4F6D">
        <w:t xml:space="preserve">intressen </w:t>
      </w:r>
      <w:r>
        <w:t xml:space="preserve">som kommunen redan tidigare har fått del av. </w:t>
      </w:r>
    </w:p>
    <w:p w14:paraId="5D5C59CE" w14:textId="77777777" w:rsidR="00DE7975" w:rsidRDefault="00DE7975" w:rsidP="00DE7975">
      <w:pPr>
        <w:pStyle w:val="Brdtextmedindrag"/>
      </w:pPr>
      <w:r>
        <w:t>När motsvarande bestämmelse infördes</w:t>
      </w:r>
      <w:r w:rsidRPr="00261BCD">
        <w:t xml:space="preserve"> </w:t>
      </w:r>
      <w:r>
        <w:t>i ÄPBL underströks</w:t>
      </w:r>
      <w:r w:rsidRPr="00261BCD">
        <w:t xml:space="preserve"> att läns</w:t>
      </w:r>
      <w:r>
        <w:softHyphen/>
      </w:r>
      <w:r w:rsidRPr="00261BCD">
        <w:t>styrel</w:t>
      </w:r>
      <w:r>
        <w:softHyphen/>
      </w:r>
      <w:r w:rsidRPr="00261BCD">
        <w:t xml:space="preserve">sens redovisning i detta skede </w:t>
      </w:r>
      <w:r>
        <w:t xml:space="preserve">inte </w:t>
      </w:r>
      <w:r w:rsidRPr="00261BCD">
        <w:t>avses innefatta några slutliga av</w:t>
      </w:r>
      <w:r>
        <w:softHyphen/>
      </w:r>
      <w:r w:rsidRPr="00261BCD">
        <w:t>väg</w:t>
      </w:r>
      <w:r>
        <w:softHyphen/>
      </w:r>
      <w:r>
        <w:softHyphen/>
      </w:r>
      <w:r w:rsidRPr="00261BCD">
        <w:t>ningar mellan motstående intressen</w:t>
      </w:r>
      <w:r>
        <w:t xml:space="preserve"> (prop. 1994/95:230 s. 68). Detta bör även gälla för den föreslagna regleringen.  </w:t>
      </w:r>
    </w:p>
    <w:p w14:paraId="3AEE2D12" w14:textId="77777777" w:rsidR="00DE7975" w:rsidRDefault="00DE7975" w:rsidP="00DE7975">
      <w:pPr>
        <w:pStyle w:val="Brdtextmedindrag"/>
      </w:pPr>
      <w:r>
        <w:t>Underlaget som länsstyrelsen ska tillhandahålla för kommunens över</w:t>
      </w:r>
      <w:r>
        <w:softHyphen/>
        <w:t>sikts</w:t>
      </w:r>
      <w:r>
        <w:softHyphen/>
        <w:t>planering kan i vissa fall innebära konflikter mellan den användning som översiktsplanen anger och nya statliga eller mellankommunala intressen. Förslaget innebär inte att länsstyrelsen genom underlaget ska kunna komplettera granskningsyttrandet med nya synpunkter efter att översiktsplanen har antagits. Inte heller förväntas länsstyrelsen göra en egen bedömning av översiktsplanens aktualitet i det underlag som läns</w:t>
      </w:r>
      <w:r>
        <w:softHyphen/>
        <w:t xml:space="preserve">styrelsen ska lämna till kommunen. </w:t>
      </w:r>
    </w:p>
    <w:p w14:paraId="5E43E155" w14:textId="77777777" w:rsidR="00DE7975" w:rsidRDefault="00DE7975" w:rsidP="00DE7975">
      <w:pPr>
        <w:pStyle w:val="Rubrik5utannumrering"/>
      </w:pPr>
      <w:r w:rsidRPr="007F32B2">
        <w:t>Om granskningsyttrandet i någon del inte längre gäller</w:t>
      </w:r>
    </w:p>
    <w:p w14:paraId="6D2852E4" w14:textId="77777777" w:rsidR="00DE7975" w:rsidRDefault="00DE7975" w:rsidP="00DE7975">
      <w:pPr>
        <w:pStyle w:val="Brdtext"/>
      </w:pPr>
      <w:r>
        <w:t>På motsvarande sätt som kommunen kontinuerligt ska bedöma översikts</w:t>
      </w:r>
      <w:r>
        <w:softHyphen/>
        <w:t>planens aktualitet, anser regeringen att länsstyrelsen kontinuerligt bör bedöma aktualiteten av det granskningsyttrande som hör till kommunens plan. Som utredningen framhåller kan nytt underlag leda till att yttran</w:t>
      </w:r>
      <w:r>
        <w:softHyphen/>
        <w:t>det i något avseende inte längre är aktuellt. Det kan bl.a. handla om att läns</w:t>
      </w:r>
      <w:r>
        <w:softHyphen/>
        <w:t>styrelsen i yttrandet har motsatt sig ny bebyggelse i ett område som när översiktsplanen togs fram utgjorde en del av ett större vägreservat av riks</w:t>
      </w:r>
      <w:r>
        <w:softHyphen/>
        <w:t>intresse. När den slutliga vägsträckningen väl lagts fast kan syn</w:t>
      </w:r>
      <w:r>
        <w:softHyphen/>
        <w:t>punkt</w:t>
      </w:r>
      <w:r>
        <w:softHyphen/>
        <w:t>erna i yttrandet ha förlorat i aktualitet. Det är då lämpligt att länsstyrelsen underrättar kommunen om länsstyrelsen gör bedömningen att en synpunkt, som länsstyrelsen tidigare har framfört, inte längre är aktuell. Mot denna bakgrund anser regeringen att det även bör framgå av länsstyrelsens under</w:t>
      </w:r>
      <w:r>
        <w:softHyphen/>
        <w:t>lag om något ställnings</w:t>
      </w:r>
      <w:r>
        <w:softHyphen/>
        <w:t>tagande i yttrandet inte längre gäller.</w:t>
      </w:r>
    </w:p>
    <w:p w14:paraId="3F00ECF0" w14:textId="77777777" w:rsidR="00DE7975" w:rsidRDefault="00DE7975" w:rsidP="00DE7975">
      <w:pPr>
        <w:pStyle w:val="Rubrik5utannumrering"/>
      </w:pPr>
      <w:r>
        <w:t>Länsstyrelsen ska lämna sitt underlag under den andra halvan av tiden mellan två ordinarie val</w:t>
      </w:r>
    </w:p>
    <w:p w14:paraId="218E939F" w14:textId="77777777" w:rsidR="00DE7975" w:rsidRDefault="00DE7975" w:rsidP="00DE7975">
      <w:pPr>
        <w:pStyle w:val="Brdtext"/>
      </w:pPr>
      <w:r>
        <w:t>Utredningen föreslår att länsstyrelsen ska lämna sitt underlag under det tredje året av mandatperioden i syfte att skapa goda förutsättningar för kommunens arbete med planeringsstrategin. Regeringen delar uppfatt</w:t>
      </w:r>
      <w:r>
        <w:softHyphen/>
        <w:t>ningen att det är lämpligt att länsstyrelsen ska ta fram underlaget så att det finns tillgäng</w:t>
      </w:r>
      <w:r>
        <w:softHyphen/>
        <w:t>ligt när kommunen påbörjar sitt arbete. En bestämd tid</w:t>
      </w:r>
      <w:r>
        <w:softHyphen/>
        <w:t>punkt ger även goda förutsättningar för dialogen mellan länsstyrelsen och berör</w:t>
      </w:r>
      <w:r>
        <w:softHyphen/>
        <w:t>da statliga myndigheter på så sätt att inblandade aktörer kan förutse när i tiden som länsstyrelsen kommer att skicka underlaget till kom</w:t>
      </w:r>
      <w:r>
        <w:softHyphen/>
        <w:t>munen.</w:t>
      </w:r>
    </w:p>
    <w:p w14:paraId="75C20BD5" w14:textId="77777777" w:rsidR="00DE7975" w:rsidRDefault="00DE7975" w:rsidP="00DE7975">
      <w:pPr>
        <w:pStyle w:val="Brdtextmedindrag"/>
      </w:pPr>
      <w:r>
        <w:t xml:space="preserve">Förslaget att underlaget ska redovisas till kommunen under det tredje året av mandatperioden har mötts av kritik, framför allt från </w:t>
      </w:r>
      <w:r w:rsidRPr="00BA3ED7">
        <w:t>läns</w:t>
      </w:r>
      <w:r w:rsidRPr="00BA3ED7">
        <w:softHyphen/>
        <w:t>styrel</w:t>
      </w:r>
      <w:r w:rsidRPr="00BA3ED7">
        <w:softHyphen/>
        <w:t>serna</w:t>
      </w:r>
      <w:r w:rsidRPr="00DF16C7">
        <w:t xml:space="preserve">. </w:t>
      </w:r>
      <w:r>
        <w:t>Kritiken handlar om att underlaget medför en omfattande arbets</w:t>
      </w:r>
      <w:r>
        <w:softHyphen/>
        <w:t>insats för såväl länsstyrel</w:t>
      </w:r>
      <w:r>
        <w:softHyphen/>
        <w:t>serna som andra statliga myndigheter, och att det kan vara svårt att tillhandahålla underlaget för alla kommuner i länet vid en viss tidpunkt. Med hänsyn till remisskritiken anser regeringen att läns</w:t>
      </w:r>
      <w:r>
        <w:softHyphen/>
        <w:t xml:space="preserve">styrelsen i stället ska lämna sitt underlag under den andra halvan av tiden mellan två ordinarie val. Det bör ge både länsstyrelsen och de statliga myndigheterna tillräcklig tid för att förbereda underlaget. Det ger även förutsättningar för att underlaget kan lämnas </w:t>
      </w:r>
      <w:r w:rsidRPr="00496233">
        <w:t>närmare i tid i förhållande till kommunens fram</w:t>
      </w:r>
      <w:r>
        <w:softHyphen/>
      </w:r>
      <w:r w:rsidRPr="00496233">
        <w:t>tagande av plane</w:t>
      </w:r>
      <w:r>
        <w:softHyphen/>
      </w:r>
      <w:r w:rsidRPr="00496233">
        <w:t>ringsstrategin</w:t>
      </w:r>
      <w:r>
        <w:t xml:space="preserve">, som </w:t>
      </w:r>
      <w:r w:rsidRPr="003B6934">
        <w:rPr>
          <w:i/>
        </w:rPr>
        <w:t>Länsstyrelsen i Jönköpings län</w:t>
      </w:r>
      <w:r>
        <w:t xml:space="preserve"> och </w:t>
      </w:r>
      <w:r w:rsidRPr="003B6934">
        <w:rPr>
          <w:i/>
        </w:rPr>
        <w:t>Västerås kommun</w:t>
      </w:r>
      <w:r>
        <w:t xml:space="preserve"> efterfrågar</w:t>
      </w:r>
      <w:r w:rsidRPr="00496233">
        <w:t>.</w:t>
      </w:r>
    </w:p>
    <w:p w14:paraId="304CD8C0" w14:textId="77777777" w:rsidR="00DE7975" w:rsidRDefault="00DE7975" w:rsidP="00DE7975">
      <w:pPr>
        <w:pStyle w:val="Brdtextmedindrag"/>
      </w:pPr>
      <w:r>
        <w:t xml:space="preserve">I likhet med </w:t>
      </w:r>
      <w:r w:rsidRPr="00903C93">
        <w:t>länsstyrelserna</w:t>
      </w:r>
      <w:r w:rsidRPr="002E2C55">
        <w:rPr>
          <w:i/>
        </w:rPr>
        <w:t xml:space="preserve"> i Skåne</w:t>
      </w:r>
      <w:r w:rsidRPr="00B44DE6">
        <w:rPr>
          <w:i/>
        </w:rPr>
        <w:t xml:space="preserve"> </w:t>
      </w:r>
      <w:r w:rsidRPr="00B44DE6">
        <w:t>respektive</w:t>
      </w:r>
      <w:r>
        <w:rPr>
          <w:i/>
        </w:rPr>
        <w:t xml:space="preserve"> Östergötlands</w:t>
      </w:r>
      <w:r w:rsidRPr="00B44DE6">
        <w:rPr>
          <w:i/>
        </w:rPr>
        <w:t xml:space="preserve"> län</w:t>
      </w:r>
      <w:r>
        <w:t xml:space="preserve"> anser regeringen att planeringsunderlag m.m. kontinuerligt bör finnas till</w:t>
      </w:r>
      <w:r>
        <w:softHyphen/>
        <w:t>gäng</w:t>
      </w:r>
      <w:r>
        <w:softHyphen/>
        <w:t xml:space="preserve">ligt via </w:t>
      </w:r>
      <w:r w:rsidRPr="002E2C55">
        <w:t xml:space="preserve">länsstyrelsens </w:t>
      </w:r>
      <w:r>
        <w:t xml:space="preserve">eller andra </w:t>
      </w:r>
      <w:r w:rsidRPr="002E2C55">
        <w:t>webbplats</w:t>
      </w:r>
      <w:r>
        <w:t>er. En fördel med att läns</w:t>
      </w:r>
      <w:r>
        <w:softHyphen/>
        <w:t>styrel</w:t>
      </w:r>
      <w:r>
        <w:softHyphen/>
        <w:t>sen en gång per mandatperiod ska redovisa ett samlat underlag är att kom</w:t>
      </w:r>
      <w:r>
        <w:softHyphen/>
        <w:t>munen ges bättre möjlighet att överblicka vilka planeringsunderlag som kan ha tillkommit eller ändrats. På länsstyrelsens webbplats finns van</w:t>
      </w:r>
      <w:r>
        <w:softHyphen/>
        <w:t>ligt</w:t>
      </w:r>
      <w:r>
        <w:softHyphen/>
        <w:t>vis inte heller några uppgifter om hur de statliga och mellan</w:t>
      </w:r>
      <w:r>
        <w:softHyphen/>
        <w:t>kom</w:t>
      </w:r>
      <w:r>
        <w:softHyphen/>
        <w:t>munala intressena förhåller sig kommunens översiktsplan. Även mot denna bak</w:t>
      </w:r>
      <w:r>
        <w:softHyphen/>
        <w:t xml:space="preserve">grund är det lämpligt att länsstyrelsen en gång </w:t>
      </w:r>
      <w:r w:rsidRPr="00BE0FDD">
        <w:t xml:space="preserve">varje mandatperiod </w:t>
      </w:r>
      <w:r>
        <w:t xml:space="preserve">ska </w:t>
      </w:r>
      <w:r w:rsidRPr="00BE0FDD">
        <w:t>redo</w:t>
      </w:r>
      <w:r>
        <w:softHyphen/>
      </w:r>
      <w:r w:rsidRPr="00BE0FDD">
        <w:t>visa ett underlag till kommun</w:t>
      </w:r>
      <w:r>
        <w:t xml:space="preserve">en </w:t>
      </w:r>
      <w:r w:rsidRPr="00BE0FDD">
        <w:t>i fråga om sådana statliga och mellan</w:t>
      </w:r>
      <w:r>
        <w:softHyphen/>
      </w:r>
      <w:r w:rsidRPr="00BE0FDD">
        <w:t>kommunala intressen som kan ha betydelse för översiktsplanens aktualitet.</w:t>
      </w:r>
    </w:p>
    <w:p w14:paraId="0F2406A9" w14:textId="7C68555D" w:rsidR="00DE7975" w:rsidRDefault="00DE7975" w:rsidP="00DE7975">
      <w:pPr>
        <w:pStyle w:val="Brdtextmedindrag"/>
      </w:pPr>
      <w:r>
        <w:t>Regeringen anser dock att det inte finns skäl att reglera tidpunkten när det gäller länsstyrelsens skyldighet att redovisa ett underlag till regionen i fråga om sådana statliga och mellankommunala intressen som kan ha betydelse vid aktualitetsprövningen. Syste</w:t>
      </w:r>
      <w:r>
        <w:softHyphen/>
        <w:t>met med aktualitetsprövning av en regionplan enligt 7 kap. PBL infördes den 1 januari 2019 efter för</w:t>
      </w:r>
      <w:r>
        <w:softHyphen/>
        <w:t>slag i propositionen En ny regional planering (prop. 2017/18:266). Eftersom be</w:t>
      </w:r>
      <w:r>
        <w:softHyphen/>
        <w:t>stämmelserna nyligen har ändrats anser regeringen att det för när</w:t>
      </w:r>
      <w:r>
        <w:softHyphen/>
        <w:t>varan</w:t>
      </w:r>
      <w:r>
        <w:softHyphen/>
        <w:t>de inte finns anledning att föreslå att även regionen ska ta fram en plane</w:t>
      </w:r>
      <w:r>
        <w:softHyphen/>
        <w:t>rings</w:t>
      </w:r>
      <w:r>
        <w:softHyphen/>
        <w:t>strategi. Det medför att läns</w:t>
      </w:r>
      <w:r>
        <w:softHyphen/>
        <w:t xml:space="preserve">styrelsen på motsvarande sätt som i gällande rätt ska redovisa sitt underlag när regionen begär det (se 7 kap. </w:t>
      </w:r>
      <w:r w:rsidR="00215F7F">
        <w:t>7</w:t>
      </w:r>
      <w:r>
        <w:t xml:space="preserve"> § PBL). </w:t>
      </w:r>
    </w:p>
    <w:p w14:paraId="74202AC1" w14:textId="77777777" w:rsidR="00DE7975" w:rsidRDefault="00DE7975" w:rsidP="00DE7975">
      <w:pPr>
        <w:pStyle w:val="Brdtextmedindrag"/>
      </w:pPr>
      <w:r>
        <w:t xml:space="preserve">På samma sätt som i dag ska länsstyrelsen, som </w:t>
      </w:r>
      <w:r w:rsidRPr="00257567">
        <w:rPr>
          <w:i/>
        </w:rPr>
        <w:t>Örebro kommun</w:t>
      </w:r>
      <w:r w:rsidRPr="00257567">
        <w:t xml:space="preserve"> </w:t>
      </w:r>
      <w:r>
        <w:t>efter</w:t>
      </w:r>
      <w:r>
        <w:softHyphen/>
        <w:t>frågar, lämna ett underlag till kommunen även när kommunen begär det (jfr 3 kap. 28 § andra stycket PBL). Några formkrav för när länsstyrelsen ska till</w:t>
      </w:r>
      <w:r>
        <w:softHyphen/>
        <w:t>han</w:t>
      </w:r>
      <w:r>
        <w:softHyphen/>
        <w:t>dahålla underlaget finns däremot inte. Som framhålls i för</w:t>
      </w:r>
      <w:r>
        <w:softHyphen/>
        <w:t>arbet</w:t>
      </w:r>
      <w:r>
        <w:softHyphen/>
        <w:t>e</w:t>
      </w:r>
      <w:r>
        <w:softHyphen/>
        <w:t>na måste kommunen beakta att länsstyrelsen får tillräcklig tid för sam</w:t>
      </w:r>
      <w:r>
        <w:softHyphen/>
        <w:t>man</w:t>
      </w:r>
      <w:r>
        <w:softHyphen/>
        <w:t>ställ</w:t>
      </w:r>
      <w:r>
        <w:softHyphen/>
        <w:t>ningen, när kommunen begär underlaget från länsstyrelsen. Det ligger ock</w:t>
      </w:r>
      <w:r>
        <w:softHyphen/>
        <w:t>så i kommunens eget intresse att läns</w:t>
      </w:r>
      <w:r>
        <w:softHyphen/>
        <w:t>styrelsen har möjlighet att samman</w:t>
      </w:r>
      <w:r>
        <w:softHyphen/>
        <w:t xml:space="preserve">ställa ett bra underlag för kommunens beslut (prop. 1994/95:230 s. 115 f.). </w:t>
      </w:r>
    </w:p>
    <w:p w14:paraId="11151225" w14:textId="6A414000" w:rsidR="00DE7975" w:rsidRDefault="00DE7975" w:rsidP="00DE7975">
      <w:pPr>
        <w:pStyle w:val="Brdtextmedindrag"/>
      </w:pPr>
      <w:r>
        <w:t>Som utredningen framhåller kan det kan vara lämpligt att länsstyrelsen samlar företrädare för kommunerna för en genomgång och diskussion av innehållet i underlaget i samband med att det presenteras. Detta för att ge en större förståelse för de statliga och mellankommunala intressena i över</w:t>
      </w:r>
      <w:r>
        <w:softHyphen/>
        <w:t>siktsplaneringen, och därigenom en bättre tillämpning av hur dessa intres</w:t>
      </w:r>
      <w:r>
        <w:softHyphen/>
        <w:t>sen hanteras bland kommunerna. Det ger även tillfälle att diskutera möjlig</w:t>
      </w:r>
      <w:r>
        <w:softHyphen/>
        <w:t>heter och problem i tillämpningen av PBL.</w:t>
      </w:r>
    </w:p>
    <w:p w14:paraId="7065DBCC" w14:textId="314F0698" w:rsidR="00DE7975" w:rsidRDefault="00DE7975" w:rsidP="00DE7975">
      <w:pPr>
        <w:pStyle w:val="Brdtextmedindrag"/>
      </w:pPr>
      <w:r w:rsidRPr="008B545E">
        <w:rPr>
          <w:i/>
        </w:rPr>
        <w:t>Sveriges Stadsarkitektförening</w:t>
      </w:r>
      <w:r w:rsidRPr="008B545E">
        <w:t xml:space="preserve"> </w:t>
      </w:r>
      <w:r>
        <w:t xml:space="preserve">har efterfrågat en beskrivning av </w:t>
      </w:r>
      <w:r w:rsidRPr="008B545E">
        <w:t>vilka konsekvenser det får om länsstyrelsen inte redovisar något underlag.</w:t>
      </w:r>
      <w:r>
        <w:t xml:space="preserve"> </w:t>
      </w:r>
      <w:r w:rsidR="00603CB4">
        <w:t>Konsekvenserna vid en utebliven redovisning blir att</w:t>
      </w:r>
      <w:r>
        <w:t xml:space="preserve"> kommunen</w:t>
      </w:r>
      <w:r w:rsidR="00603CB4">
        <w:t xml:space="preserve"> får</w:t>
      </w:r>
      <w:r>
        <w:t xml:space="preserve"> sämre förutsättningar för att be</w:t>
      </w:r>
      <w:r w:rsidR="00603CB4">
        <w:softHyphen/>
      </w:r>
      <w:r>
        <w:t>döma om över</w:t>
      </w:r>
      <w:r>
        <w:softHyphen/>
        <w:t>sikts</w:t>
      </w:r>
      <w:r>
        <w:softHyphen/>
        <w:t>planen är aktuell i förhållande till</w:t>
      </w:r>
      <w:r w:rsidRPr="00954E21">
        <w:t xml:space="preserve"> statliga och mellan</w:t>
      </w:r>
      <w:r>
        <w:softHyphen/>
      </w:r>
      <w:r w:rsidRPr="00954E21">
        <w:t>kommunala intressen.</w:t>
      </w:r>
      <w:r>
        <w:t xml:space="preserve"> Det påverkar </w:t>
      </w:r>
      <w:r w:rsidR="00603CB4">
        <w:t xml:space="preserve">visserligen </w:t>
      </w:r>
      <w:r>
        <w:t>inte kommun</w:t>
      </w:r>
      <w:r w:rsidR="00603CB4">
        <w:softHyphen/>
      </w:r>
      <w:r>
        <w:t>ens skyldighet att anta en planerings</w:t>
      </w:r>
      <w:r>
        <w:softHyphen/>
        <w:t>strategi, men riskerar att för</w:t>
      </w:r>
      <w:r w:rsidR="00603CB4">
        <w:softHyphen/>
      </w:r>
      <w:r>
        <w:t>sämra genomslaget för de statliga och mellan</w:t>
      </w:r>
      <w:r>
        <w:softHyphen/>
        <w:t>kommunala intressena i den kom</w:t>
      </w:r>
      <w:r w:rsidR="00603CB4">
        <w:softHyphen/>
      </w:r>
      <w:r>
        <w:t xml:space="preserve">munala planeringen. </w:t>
      </w:r>
      <w:r w:rsidR="00603CB4">
        <w:t>D</w:t>
      </w:r>
      <w:r>
        <w:t xml:space="preserve">ärmed </w:t>
      </w:r>
      <w:r w:rsidR="00603CB4">
        <w:t xml:space="preserve">riskerar det </w:t>
      </w:r>
      <w:r>
        <w:t>även att ge sämre förutsätt</w:t>
      </w:r>
      <w:r w:rsidR="00603CB4">
        <w:softHyphen/>
      </w:r>
      <w:r>
        <w:t>ningar för efterföljande plane</w:t>
      </w:r>
      <w:r>
        <w:softHyphen/>
        <w:t xml:space="preserve">ring och prövning. </w:t>
      </w:r>
    </w:p>
    <w:p w14:paraId="0EAE1075" w14:textId="77777777" w:rsidR="00DE7975" w:rsidRDefault="00DE7975" w:rsidP="00DE7975">
      <w:pPr>
        <w:pStyle w:val="Brdtextmedindrag"/>
      </w:pPr>
      <w:r>
        <w:t xml:space="preserve">När det gäller frågan om att ta fram ett </w:t>
      </w:r>
      <w:r w:rsidRPr="00372C30">
        <w:t xml:space="preserve">länsgemensamt underlag på nationell nivå, </w:t>
      </w:r>
      <w:r>
        <w:t xml:space="preserve">som </w:t>
      </w:r>
      <w:r w:rsidRPr="009036BF">
        <w:rPr>
          <w:i/>
        </w:rPr>
        <w:t>Länsstyrelsen i Västerbottens län</w:t>
      </w:r>
      <w:r>
        <w:rPr>
          <w:i/>
        </w:rPr>
        <w:t xml:space="preserve"> </w:t>
      </w:r>
      <w:r w:rsidRPr="00AB367A">
        <w:t>har tagit upp,</w:t>
      </w:r>
      <w:r>
        <w:t xml:space="preserve"> kan den inte hanteras inom ramen för detta lag</w:t>
      </w:r>
      <w:r>
        <w:softHyphen/>
        <w:t>stiftningsärende.</w:t>
      </w:r>
    </w:p>
    <w:p w14:paraId="46BA08FC" w14:textId="77777777" w:rsidR="00DE7975" w:rsidRPr="007F32B2" w:rsidRDefault="00DE7975" w:rsidP="00DE7975">
      <w:pPr>
        <w:pStyle w:val="Rubrik5utannumrering"/>
      </w:pPr>
      <w:r>
        <w:t>Lagtext</w:t>
      </w:r>
    </w:p>
    <w:p w14:paraId="69F77307" w14:textId="77777777" w:rsidR="00DE7975" w:rsidRDefault="00DE7975" w:rsidP="00DE7975">
      <w:pPr>
        <w:pStyle w:val="Brdtext"/>
      </w:pPr>
      <w:r w:rsidRPr="007F32B2">
        <w:t xml:space="preserve">Bestämmelserna finns i 3 kap. 26 § </w:t>
      </w:r>
      <w:r>
        <w:t xml:space="preserve">och 7 kap. 7 § </w:t>
      </w:r>
      <w:r w:rsidRPr="007F32B2">
        <w:t>PBL.</w:t>
      </w:r>
      <w:r>
        <w:t xml:space="preserve"> </w:t>
      </w:r>
    </w:p>
    <w:p w14:paraId="5504B852" w14:textId="77777777" w:rsidR="00DE7975" w:rsidRDefault="00DE7975" w:rsidP="00DE7975">
      <w:pPr>
        <w:pStyle w:val="Rubrik2"/>
      </w:pPr>
      <w:bookmarkStart w:id="117" w:name="_Toc19000341"/>
      <w:bookmarkStart w:id="118" w:name="_Toc23845190"/>
      <w:r>
        <w:t>Länsstyrelsens tillsyn över att ett byggnadsverk inte blir olämpligt med hänsyn till olika risker</w:t>
      </w:r>
      <w:bookmarkEnd w:id="117"/>
      <w:bookmarkEnd w:id="118"/>
      <w:r>
        <w:t xml:space="preserve"> </w:t>
      </w:r>
    </w:p>
    <w:p w14:paraId="31200765" w14:textId="77777777" w:rsidR="00DE7975" w:rsidRPr="002B4357" w:rsidRDefault="00DE7975" w:rsidP="00DE7975">
      <w:pPr>
        <w:pStyle w:val="Brdtextram"/>
      </w:pPr>
      <w:r w:rsidRPr="00420062">
        <w:rPr>
          <w:b/>
        </w:rPr>
        <w:t>Regeringens förslag:</w:t>
      </w:r>
      <w:r>
        <w:t xml:space="preserve"> </w:t>
      </w:r>
      <w:bookmarkStart w:id="119" w:name="_Hlk6943786"/>
      <w:r>
        <w:t xml:space="preserve">Länsstyrelsen ska överpröva en kommuns beslut att anta, ändra eller upphäva en detaljplan eller områdesbestämmelser, om beslutet kan antas innebära att ett byggnadsverk blir olämpligt med hänsyn till människors hälsa eller säkerhet eller till risken för olyckor, översvämning eller erosion. </w:t>
      </w:r>
      <w:bookmarkEnd w:id="119"/>
    </w:p>
    <w:p w14:paraId="34C86CDB" w14:textId="77777777" w:rsidR="00DE7975" w:rsidRPr="00A76360" w:rsidRDefault="00DE7975" w:rsidP="00DE7975">
      <w:pPr>
        <w:pStyle w:val="Brdtextmedindrag"/>
        <w:rPr>
          <w:sz w:val="8"/>
          <w:szCs w:val="8"/>
        </w:rPr>
      </w:pPr>
    </w:p>
    <w:p w14:paraId="0804EC1F" w14:textId="77777777" w:rsidR="00DE7975" w:rsidRDefault="00DE7975" w:rsidP="00DE7975">
      <w:pPr>
        <w:pStyle w:val="Brdtextmedindrag"/>
      </w:pPr>
      <w:r w:rsidRPr="0006285B">
        <w:rPr>
          <w:b/>
        </w:rPr>
        <w:t>Utredningens förslag:</w:t>
      </w:r>
      <w:r>
        <w:t xml:space="preserve"> Överensstämmer med regeringens. </w:t>
      </w:r>
    </w:p>
    <w:p w14:paraId="3FE31D94" w14:textId="77777777" w:rsidR="00DE7975" w:rsidRDefault="00DE7975" w:rsidP="00DE7975">
      <w:pPr>
        <w:pStyle w:val="Brdtextmedindrag"/>
      </w:pPr>
      <w:r w:rsidRPr="00846401">
        <w:rPr>
          <w:b/>
        </w:rPr>
        <w:t>Remissinstanserna:</w:t>
      </w:r>
      <w:r w:rsidRPr="00895632">
        <w:t xml:space="preserve"> </w:t>
      </w:r>
      <w:r>
        <w:t>De statliga myndigheter som yttrar sig över för</w:t>
      </w:r>
      <w:r>
        <w:softHyphen/>
        <w:t>sla</w:t>
      </w:r>
      <w:r>
        <w:softHyphen/>
        <w:t xml:space="preserve">get är positiva till detta, däribland </w:t>
      </w:r>
      <w:r w:rsidRPr="00895632">
        <w:rPr>
          <w:i/>
        </w:rPr>
        <w:t>Myndigheten för samhällsskydd och beredskap</w:t>
      </w:r>
      <w:r>
        <w:t xml:space="preserve">, </w:t>
      </w:r>
      <w:r w:rsidRPr="00895632">
        <w:rPr>
          <w:i/>
        </w:rPr>
        <w:t>Statens geotekniska institut</w:t>
      </w:r>
      <w:r>
        <w:t xml:space="preserve"> och länsstyrelserna i </w:t>
      </w:r>
      <w:r w:rsidRPr="00901B0E">
        <w:rPr>
          <w:i/>
        </w:rPr>
        <w:t>Hallands</w:t>
      </w:r>
      <w:r>
        <w:t xml:space="preserve">, </w:t>
      </w:r>
      <w:r w:rsidRPr="00901B0E">
        <w:rPr>
          <w:i/>
        </w:rPr>
        <w:t>Stockholms</w:t>
      </w:r>
      <w:r>
        <w:t xml:space="preserve">, </w:t>
      </w:r>
      <w:r w:rsidRPr="00901B0E">
        <w:rPr>
          <w:i/>
        </w:rPr>
        <w:t>Västmanlands</w:t>
      </w:r>
      <w:r>
        <w:t xml:space="preserve"> respektive </w:t>
      </w:r>
      <w:r w:rsidRPr="00901B0E">
        <w:rPr>
          <w:i/>
        </w:rPr>
        <w:t>Västra Götalands län</w:t>
      </w:r>
      <w:r>
        <w:t xml:space="preserve">. Även </w:t>
      </w:r>
      <w:r w:rsidRPr="00025A39">
        <w:rPr>
          <w:i/>
        </w:rPr>
        <w:t>Riks</w:t>
      </w:r>
      <w:r>
        <w:rPr>
          <w:i/>
        </w:rPr>
        <w:softHyphen/>
      </w:r>
      <w:r w:rsidRPr="00025A39">
        <w:rPr>
          <w:i/>
        </w:rPr>
        <w:t>byggen</w:t>
      </w:r>
      <w:r>
        <w:t xml:space="preserve"> ser positivt på förslaget. </w:t>
      </w:r>
    </w:p>
    <w:p w14:paraId="06F29913" w14:textId="77777777" w:rsidR="00DE7975" w:rsidRDefault="00DE7975" w:rsidP="00DE7975">
      <w:pPr>
        <w:pStyle w:val="Brdtextmedindrag"/>
      </w:pPr>
      <w:r w:rsidRPr="00743113">
        <w:rPr>
          <w:i/>
        </w:rPr>
        <w:t>Ånge kommun</w:t>
      </w:r>
      <w:r>
        <w:t xml:space="preserve"> anser att det är ett bra förslag men ifrågasätter om läns</w:t>
      </w:r>
      <w:r>
        <w:softHyphen/>
        <w:t>styrel</w:t>
      </w:r>
      <w:r>
        <w:softHyphen/>
        <w:t>sen verkligen har resurser för denna tillsyn.</w:t>
      </w:r>
      <w:r w:rsidRPr="00E3278C">
        <w:rPr>
          <w:i/>
        </w:rPr>
        <w:t xml:space="preserve"> </w:t>
      </w:r>
      <w:r w:rsidRPr="00743113">
        <w:rPr>
          <w:i/>
        </w:rPr>
        <w:t>Örebro kommun</w:t>
      </w:r>
      <w:r>
        <w:t xml:space="preserve"> anser att för</w:t>
      </w:r>
      <w:r>
        <w:softHyphen/>
        <w:t>sla</w:t>
      </w:r>
      <w:r>
        <w:softHyphen/>
        <w:t>get inte innebär någon större förändring i praktiken då kommunen upp</w:t>
      </w:r>
      <w:r>
        <w:softHyphen/>
        <w:t>fattar att länsstyrelsen redan tillämpar PBL som om den innefattar både bebyg</w:t>
      </w:r>
      <w:r>
        <w:softHyphen/>
        <w:t>gelse och enskilda byggnadsverk.</w:t>
      </w:r>
    </w:p>
    <w:p w14:paraId="23E72D5E" w14:textId="77777777" w:rsidR="00DE7975" w:rsidRDefault="00DE7975" w:rsidP="00DE7975">
      <w:pPr>
        <w:pStyle w:val="Brdtextmedindrag"/>
      </w:pPr>
      <w:r>
        <w:t xml:space="preserve">Andra kommuner är tveksamma eller negativa till förslaget, bl.a. </w:t>
      </w:r>
      <w:r w:rsidRPr="00743113">
        <w:rPr>
          <w:i/>
        </w:rPr>
        <w:t>Nyköp</w:t>
      </w:r>
      <w:r>
        <w:rPr>
          <w:i/>
        </w:rPr>
        <w:softHyphen/>
      </w:r>
      <w:r w:rsidRPr="00743113">
        <w:rPr>
          <w:i/>
        </w:rPr>
        <w:t>ings</w:t>
      </w:r>
      <w:r>
        <w:t xml:space="preserve"> och </w:t>
      </w:r>
      <w:r w:rsidRPr="00743113">
        <w:rPr>
          <w:i/>
        </w:rPr>
        <w:t>Östra Göinge kommuner</w:t>
      </w:r>
      <w:r>
        <w:t xml:space="preserve">. </w:t>
      </w:r>
      <w:r w:rsidRPr="00743113">
        <w:rPr>
          <w:i/>
        </w:rPr>
        <w:t>Norrköpings kommun</w:t>
      </w:r>
      <w:r>
        <w:t xml:space="preserve"> anser att försla</w:t>
      </w:r>
      <w:r>
        <w:softHyphen/>
        <w:t>get kan leda till att länsstyrelsen tvingas fatta principiella beslut om över</w:t>
      </w:r>
      <w:r>
        <w:softHyphen/>
        <w:t>prövning även då riskbilden för en enskild byggnad eller anläggning är försumbar. Enligt kommunen urholkar förslaget kommunens ansvar som plan- och bygg</w:t>
      </w:r>
      <w:r>
        <w:softHyphen/>
        <w:t>lovs</w:t>
      </w:r>
      <w:r>
        <w:softHyphen/>
        <w:t>myndighet för att upprättade detaljplaner eller bygglov håller den kvalitet som krävs enligt PBL och miljö</w:t>
      </w:r>
      <w:r>
        <w:softHyphen/>
        <w:t>balken.</w:t>
      </w:r>
    </w:p>
    <w:p w14:paraId="76C44337" w14:textId="77777777" w:rsidR="00DE7975" w:rsidRDefault="00DE7975" w:rsidP="00DE7975">
      <w:pPr>
        <w:pStyle w:val="Brdtextmedindrag"/>
      </w:pPr>
      <w:r w:rsidRPr="00367DD1">
        <w:t xml:space="preserve">Örebro kommun anser att </w:t>
      </w:r>
      <w:r>
        <w:t xml:space="preserve">den berörda </w:t>
      </w:r>
      <w:r w:rsidRPr="00367DD1">
        <w:t xml:space="preserve">ingripandegrunden är </w:t>
      </w:r>
      <w:r w:rsidRPr="00BA3ED7">
        <w:rPr>
          <w:spacing w:val="-2"/>
        </w:rPr>
        <w:t>problema</w:t>
      </w:r>
      <w:r w:rsidRPr="00BA3ED7">
        <w:rPr>
          <w:spacing w:val="-2"/>
        </w:rPr>
        <w:softHyphen/>
        <w:t>tisk, eftersom det inte tydligt framgår hur långt länsstyrelsens tillsyn sträcker</w:t>
      </w:r>
      <w:r w:rsidRPr="00367DD1">
        <w:t xml:space="preserve"> sig </w:t>
      </w:r>
      <w:r>
        <w:t>eller</w:t>
      </w:r>
      <w:r w:rsidRPr="00367DD1">
        <w:t xml:space="preserve"> i vilken utsträckning frågan behöver hanteras i en detalj</w:t>
      </w:r>
      <w:r>
        <w:softHyphen/>
      </w:r>
      <w:r w:rsidRPr="00367DD1">
        <w:t>plan. Enligt kom</w:t>
      </w:r>
      <w:r w:rsidRPr="00367DD1">
        <w:softHyphen/>
        <w:t>munen behövs vägledning för att förtydliga hur långt risk- och säkerhets</w:t>
      </w:r>
      <w:r w:rsidRPr="00367DD1">
        <w:softHyphen/>
        <w:t xml:space="preserve">frågor </w:t>
      </w:r>
      <w:r>
        <w:t xml:space="preserve">bör prövas </w:t>
      </w:r>
      <w:r w:rsidRPr="00367DD1">
        <w:t xml:space="preserve">i detaljplanprocessen och vad som </w:t>
      </w:r>
      <w:r>
        <w:t xml:space="preserve">i stället </w:t>
      </w:r>
      <w:r w:rsidRPr="00367DD1">
        <w:t>bör behandlas i efterföljande lov- och tillståndsprövning.</w:t>
      </w:r>
    </w:p>
    <w:p w14:paraId="62538D8A" w14:textId="77777777" w:rsidR="00DE7975" w:rsidRPr="00D64749" w:rsidRDefault="00DE7975" w:rsidP="00DE7975">
      <w:pPr>
        <w:pStyle w:val="Brdtextmedindrag"/>
      </w:pPr>
      <w:r w:rsidRPr="00813615">
        <w:rPr>
          <w:b/>
          <w:spacing w:val="-2"/>
        </w:rPr>
        <w:t>Skälen för regeringens förslag:</w:t>
      </w:r>
      <w:r>
        <w:t xml:space="preserve"> </w:t>
      </w:r>
      <w:r w:rsidRPr="00D64749">
        <w:t xml:space="preserve">Under </w:t>
      </w:r>
      <w:r>
        <w:t>arbetet</w:t>
      </w:r>
      <w:r w:rsidRPr="00D64749">
        <w:t xml:space="preserve"> med att ta fram en över</w:t>
      </w:r>
      <w:r>
        <w:softHyphen/>
      </w:r>
      <w:r w:rsidRPr="00D64749">
        <w:t>siktsplan respektive en detaljplan, ska länsstyrelsen enligt gällande rätt särskilt verka för att bebyggelse och byggnadsverk inte blir olämpliga med hänsyn till människors hälsa eller säkerhet eller till risken för olyckor, översvämning eller erosion (3 kap. 10 och 16 §§ samt 5 kap. 14 och 22 §§ PBL). Termen bebyggelse definieras i PBL som en samling av byggnads</w:t>
      </w:r>
      <w:r>
        <w:softHyphen/>
      </w:r>
      <w:r w:rsidRPr="00D64749">
        <w:t>verk som inte enbart består av andra anläggningar än byggnader (1 kap. 4 § PBL). Med en samling avses enligt förarbetena minst tre byggnader (prop. 2009/10:170 del 1 s. 143). Termen byggnadsverk definieras enligt samma lagrum som en byggnad eller annan anläggning.</w:t>
      </w:r>
    </w:p>
    <w:p w14:paraId="3A69CB03" w14:textId="77777777" w:rsidR="00DE7975" w:rsidRPr="00D64749" w:rsidRDefault="00DE7975" w:rsidP="00DE7975">
      <w:pPr>
        <w:pStyle w:val="Brdtextmedindrag"/>
      </w:pPr>
      <w:r w:rsidRPr="00D64749">
        <w:t>Länsstyrelsens tillsyn när kommunen har antagit, ändrat eller upp</w:t>
      </w:r>
      <w:r w:rsidRPr="00D64749">
        <w:softHyphen/>
        <w:t>hävt en detaljplan eller områdesbestämmelser, omfattar enbart om en be</w:t>
      </w:r>
      <w:r w:rsidRPr="00D64749">
        <w:softHyphen/>
        <w:t>byg</w:t>
      </w:r>
      <w:r w:rsidRPr="00D64749">
        <w:softHyphen/>
        <w:t>gelse blir olämplig i dessa avseenden (11 kap. 10 § PBL). Läns</w:t>
      </w:r>
      <w:r w:rsidRPr="00D64749">
        <w:softHyphen/>
        <w:t>styrel</w:t>
      </w:r>
      <w:r w:rsidRPr="00D64749">
        <w:softHyphen/>
        <w:t xml:space="preserve">sen har med andra ord ingen skyldighet att </w:t>
      </w:r>
      <w:r>
        <w:t>överpröva kommunens beslut</w:t>
      </w:r>
      <w:r w:rsidRPr="00D64749">
        <w:t xml:space="preserve">, om </w:t>
      </w:r>
      <w:r>
        <w:t xml:space="preserve">det kan befaras att </w:t>
      </w:r>
      <w:r w:rsidRPr="00D64749">
        <w:t>ett enstaka byggnadsverk bli</w:t>
      </w:r>
      <w:r>
        <w:t>r</w:t>
      </w:r>
      <w:r w:rsidRPr="00D64749">
        <w:t xml:space="preserve"> olämpligt</w:t>
      </w:r>
      <w:r>
        <w:t xml:space="preserve"> </w:t>
      </w:r>
      <w:r w:rsidRPr="00D64749">
        <w:t xml:space="preserve">med hänsyn till </w:t>
      </w:r>
      <w:r>
        <w:t xml:space="preserve">bl.a. </w:t>
      </w:r>
      <w:r w:rsidRPr="00D64749">
        <w:t>människors hälsa eller säkerhet.</w:t>
      </w:r>
    </w:p>
    <w:p w14:paraId="079E10CE" w14:textId="77777777" w:rsidR="00DE7975" w:rsidRPr="00D64749" w:rsidRDefault="00DE7975" w:rsidP="00DE7975">
      <w:pPr>
        <w:pStyle w:val="Brdtextmedindrag"/>
      </w:pPr>
      <w:r w:rsidRPr="00D64749">
        <w:t>Av förarbetena framgår att uttrycket bebyggelse och byggnadsverk</w:t>
      </w:r>
      <w:r>
        <w:t>,</w:t>
      </w:r>
      <w:r w:rsidRPr="00D64749">
        <w:t xml:space="preserve"> i bestämmelserna om länsstyrelsens uppgifter under planprocessen</w:t>
      </w:r>
      <w:r>
        <w:t>,</w:t>
      </w:r>
      <w:r w:rsidRPr="00D64749">
        <w:t xml:space="preserve"> är en konsekvens av </w:t>
      </w:r>
      <w:r>
        <w:t xml:space="preserve">att en </w:t>
      </w:r>
      <w:r w:rsidRPr="00D64749">
        <w:t>definition av termen bebyggelse</w:t>
      </w:r>
      <w:r>
        <w:t xml:space="preserve"> infördes</w:t>
      </w:r>
      <w:r w:rsidRPr="00D64749">
        <w:t>. I författ</w:t>
      </w:r>
      <w:r>
        <w:softHyphen/>
      </w:r>
      <w:r w:rsidRPr="00D64749">
        <w:t>nings</w:t>
      </w:r>
      <w:r>
        <w:softHyphen/>
      </w:r>
      <w:r w:rsidRPr="00D64749">
        <w:t>kommentaren till 5 kap. 14 § PBL uttalas att tillägget av termen byggnadsverk görs för att få en bättre konsistens mellan länsstyrelsens överprövningsgrunder och vad länsstyrelsen ska samråda om och granska under granskningstiden (</w:t>
      </w:r>
      <w:r>
        <w:t>samma</w:t>
      </w:r>
      <w:r w:rsidRPr="00D64749">
        <w:t> prop. s. 444).</w:t>
      </w:r>
    </w:p>
    <w:p w14:paraId="55F752BA" w14:textId="77777777" w:rsidR="00DE7975" w:rsidRPr="00D64749" w:rsidRDefault="00DE7975" w:rsidP="00DE7975">
      <w:pPr>
        <w:pStyle w:val="Brdtextmedindrag"/>
      </w:pPr>
      <w:r w:rsidRPr="00D64749">
        <w:t xml:space="preserve">Enligt utredningen finns det inget i </w:t>
      </w:r>
      <w:r>
        <w:t>förarbetena</w:t>
      </w:r>
      <w:r w:rsidRPr="00D64749">
        <w:t xml:space="preserve"> som talar för att det har funnits någon avsikt att begränsa räckvidden av ingripandegrunden till att enbart avse bebyggelse. Utredningen </w:t>
      </w:r>
      <w:r>
        <w:t>anser</w:t>
      </w:r>
      <w:r w:rsidRPr="00D64749">
        <w:t xml:space="preserve"> att det </w:t>
      </w:r>
      <w:r>
        <w:t xml:space="preserve">framstår som </w:t>
      </w:r>
      <w:r w:rsidRPr="00D64749">
        <w:t>ett förbi</w:t>
      </w:r>
      <w:r>
        <w:softHyphen/>
      </w:r>
      <w:r w:rsidRPr="00D64749">
        <w:t xml:space="preserve">seende att länsstyrelsens </w:t>
      </w:r>
      <w:r>
        <w:t xml:space="preserve">tillsyn </w:t>
      </w:r>
      <w:r w:rsidRPr="00D64749">
        <w:t>inte omfattar de fall när ett enstaka bygg</w:t>
      </w:r>
      <w:r>
        <w:softHyphen/>
      </w:r>
      <w:r w:rsidRPr="00D64749">
        <w:t xml:space="preserve">nadsverk kan antas bli olämpligt med hänsyn till </w:t>
      </w:r>
      <w:r>
        <w:t xml:space="preserve">bl.a. </w:t>
      </w:r>
      <w:r w:rsidRPr="00D64749">
        <w:t xml:space="preserve">människors hälsa och säkerhet. </w:t>
      </w:r>
    </w:p>
    <w:p w14:paraId="0C2D83A3" w14:textId="77777777" w:rsidR="00DE7975" w:rsidRDefault="00DE7975" w:rsidP="00DE7975">
      <w:pPr>
        <w:pStyle w:val="Brdtextmedindrag"/>
      </w:pPr>
      <w:r w:rsidRPr="00921A74">
        <w:t xml:space="preserve">Regeringen anser att PBL bör ändras så att det framgår att länsstyrelsen även ska överpröva en kommuns beslut att anta, ändra eller upphäva en detaljplan eller områdesbestämmelser, om beslutet kan antas innebära att ett byggnadsverk blir olämpligt med hänsyn till </w:t>
      </w:r>
      <w:r>
        <w:t xml:space="preserve">bl.a. </w:t>
      </w:r>
      <w:r w:rsidRPr="00921A74">
        <w:t xml:space="preserve">människors hälsa och säkerhet. </w:t>
      </w:r>
      <w:r>
        <w:t>Även ett enstaka byggnadsverk kan ha stor betydelse för männi</w:t>
      </w:r>
      <w:r>
        <w:softHyphen/>
        <w:t>skors hälsa och säkerhet, exempelvis när det är fråga om arenor, skol</w:t>
      </w:r>
      <w:r>
        <w:softHyphen/>
        <w:t>bygg</w:t>
      </w:r>
      <w:r>
        <w:softHyphen/>
        <w:t>nader, köpcentrum eller flerbostadshus där många människor be</w:t>
      </w:r>
      <w:r>
        <w:softHyphen/>
        <w:t>finner sig. Enligt regeringens uppfattning är det därför angeläget att länsstyrelsen har möjlighet att överpröva en detaljplan eller områdes</w:t>
      </w:r>
      <w:r>
        <w:softHyphen/>
        <w:t>bestäm</w:t>
      </w:r>
      <w:r>
        <w:softHyphen/>
        <w:t>melser för den händelse att ett kommunalt beslut kan antas leda till att ett bygg</w:t>
      </w:r>
      <w:r>
        <w:softHyphen/>
        <w:t>nads</w:t>
      </w:r>
      <w:r>
        <w:softHyphen/>
        <w:t>verk blir olämp</w:t>
      </w:r>
      <w:r>
        <w:softHyphen/>
        <w:t xml:space="preserve">ligt i dessa avseenden. </w:t>
      </w:r>
    </w:p>
    <w:p w14:paraId="491FC46E" w14:textId="77777777" w:rsidR="00DE7975" w:rsidRDefault="00DE7975" w:rsidP="00DE7975">
      <w:pPr>
        <w:pStyle w:val="Brdtextmedindrag"/>
      </w:pPr>
      <w:bookmarkStart w:id="120" w:name="_Hlk6943835"/>
      <w:r>
        <w:t>Regeringen anser, i likhet med utredningen,</w:t>
      </w:r>
      <w:r w:rsidRPr="00921A74">
        <w:t xml:space="preserve"> </w:t>
      </w:r>
      <w:r>
        <w:t>att</w:t>
      </w:r>
      <w:r w:rsidRPr="00921A74">
        <w:t xml:space="preserve"> ändringen huvudsakligen </w:t>
      </w:r>
      <w:r>
        <w:t xml:space="preserve">är </w:t>
      </w:r>
      <w:r w:rsidRPr="00921A74">
        <w:t xml:space="preserve">av formell karaktär och </w:t>
      </w:r>
      <w:r>
        <w:t xml:space="preserve">att den därmed bör </w:t>
      </w:r>
      <w:r w:rsidRPr="00921A74">
        <w:t>ha begränsad betydelse för länsstyrel</w:t>
      </w:r>
      <w:r w:rsidRPr="00921A74">
        <w:softHyphen/>
        <w:t>sernas verksamhet och för kommunernas planering.</w:t>
      </w:r>
      <w:r>
        <w:t xml:space="preserve"> </w:t>
      </w:r>
      <w:bookmarkEnd w:id="120"/>
      <w:r>
        <w:t>Regeringen delar således inte uppfatt</w:t>
      </w:r>
      <w:r>
        <w:softHyphen/>
        <w:t xml:space="preserve">ningen att förslaget skulle urholka kommunens </w:t>
      </w:r>
      <w:r w:rsidRPr="005E3C4D">
        <w:rPr>
          <w:spacing w:val="-2"/>
        </w:rPr>
        <w:t>ansvar som plan- och bygg</w:t>
      </w:r>
      <w:r w:rsidRPr="005E3C4D">
        <w:rPr>
          <w:spacing w:val="-2"/>
        </w:rPr>
        <w:softHyphen/>
        <w:t>lovs</w:t>
      </w:r>
      <w:r w:rsidRPr="005E3C4D">
        <w:rPr>
          <w:spacing w:val="-2"/>
        </w:rPr>
        <w:softHyphen/>
        <w:t xml:space="preserve">myndighet, som </w:t>
      </w:r>
      <w:r w:rsidRPr="005E3C4D">
        <w:rPr>
          <w:i/>
          <w:spacing w:val="-2"/>
        </w:rPr>
        <w:t>Norrköpings kommun</w:t>
      </w:r>
      <w:r w:rsidRPr="005E3C4D">
        <w:rPr>
          <w:spacing w:val="-2"/>
        </w:rPr>
        <w:t xml:space="preserve"> fram</w:t>
      </w:r>
      <w:r w:rsidRPr="005E3C4D">
        <w:rPr>
          <w:spacing w:val="-2"/>
        </w:rPr>
        <w:softHyphen/>
      </w:r>
      <w:r w:rsidRPr="005E3C4D">
        <w:rPr>
          <w:spacing w:val="-2"/>
        </w:rPr>
        <w:softHyphen/>
      </w:r>
      <w:r w:rsidRPr="005E3C4D">
        <w:rPr>
          <w:spacing w:val="-2"/>
        </w:rPr>
        <w:softHyphen/>
      </w:r>
      <w:r>
        <w:t>för.</w:t>
      </w:r>
    </w:p>
    <w:p w14:paraId="62BF7CFC" w14:textId="77777777" w:rsidR="00DE7975" w:rsidRPr="00921A74" w:rsidRDefault="00DE7975" w:rsidP="00DE7975">
      <w:pPr>
        <w:pStyle w:val="Brdtextmedindrag"/>
      </w:pPr>
      <w:r>
        <w:t xml:space="preserve">Som </w:t>
      </w:r>
      <w:r w:rsidRPr="003D5A3E">
        <w:rPr>
          <w:i/>
        </w:rPr>
        <w:t>Örebro kommun</w:t>
      </w:r>
      <w:r>
        <w:t xml:space="preserve"> framför är det inte alltid enkelt att bedöma i </w:t>
      </w:r>
      <w:r w:rsidRPr="00367DD1">
        <w:t>vilken ut</w:t>
      </w:r>
      <w:r>
        <w:softHyphen/>
      </w:r>
      <w:r w:rsidRPr="00367DD1">
        <w:t>sträck</w:t>
      </w:r>
      <w:r>
        <w:softHyphen/>
      </w:r>
      <w:r w:rsidRPr="00367DD1">
        <w:t xml:space="preserve">ning </w:t>
      </w:r>
      <w:r>
        <w:t>som frågor om människors hälsa och säkerhet respek</w:t>
      </w:r>
      <w:r>
        <w:softHyphen/>
        <w:t>tive risken för olyckor, över</w:t>
      </w:r>
      <w:r>
        <w:softHyphen/>
        <w:t xml:space="preserve">svämning och erosion </w:t>
      </w:r>
      <w:r w:rsidRPr="00367DD1">
        <w:t>behöver hanteras i en detaljplan.</w:t>
      </w:r>
      <w:r>
        <w:t xml:space="preserve"> Boverket har på regeringens uppdrag tagit fram vägledning och tillsyns</w:t>
      </w:r>
      <w:r>
        <w:softHyphen/>
        <w:t>väg</w:t>
      </w:r>
      <w:r>
        <w:softHyphen/>
        <w:t>led</w:t>
      </w:r>
      <w:r>
        <w:softHyphen/>
        <w:t>ning för hur olika riskfrågor bör bedömas i planeringen (</w:t>
      </w:r>
      <w:r w:rsidRPr="003D5A3E">
        <w:t>N2017/03117/PBB</w:t>
      </w:r>
      <w:r>
        <w:t xml:space="preserve"> och </w:t>
      </w:r>
      <w:r w:rsidRPr="003D5A3E">
        <w:t>N2019/00989/SPN</w:t>
      </w:r>
      <w:r>
        <w:t xml:space="preserve">). </w:t>
      </w:r>
    </w:p>
    <w:p w14:paraId="639081EE" w14:textId="77777777" w:rsidR="00DE7975" w:rsidRPr="00921A74" w:rsidRDefault="00DE7975" w:rsidP="00DE7975">
      <w:pPr>
        <w:pStyle w:val="Rubrik5utannumrering"/>
      </w:pPr>
      <w:r>
        <w:t>Lagtext</w:t>
      </w:r>
    </w:p>
    <w:p w14:paraId="7470D726" w14:textId="4560C0A6" w:rsidR="00DE7975" w:rsidRDefault="00DE7975" w:rsidP="00DE7975">
      <w:pPr>
        <w:pStyle w:val="Brdtext"/>
      </w:pPr>
      <w:r w:rsidRPr="00921A74">
        <w:t>Bestämmelsen finns i 11 kap. 10 § andra stycket 5 PBL.</w:t>
      </w:r>
      <w:r w:rsidRPr="00BB5725">
        <w:t xml:space="preserve"> </w:t>
      </w:r>
      <w:r>
        <w:t>Vidare medför f</w:t>
      </w:r>
      <w:r w:rsidRPr="00535C21">
        <w:t xml:space="preserve">örslaget </w:t>
      </w:r>
      <w:r>
        <w:t>följdändringar i</w:t>
      </w:r>
      <w:r w:rsidRPr="00535C21">
        <w:t xml:space="preserve"> </w:t>
      </w:r>
      <w:r>
        <w:t>3 kap. 16 § och 5 kap. 14 och 22 </w:t>
      </w:r>
      <w:r w:rsidRPr="00154B6D">
        <w:t>§§</w:t>
      </w:r>
      <w:r w:rsidRPr="00535C21">
        <w:t xml:space="preserve"> </w:t>
      </w:r>
      <w:r>
        <w:t>PBL</w:t>
      </w:r>
      <w:r w:rsidRPr="00535C21">
        <w:t>.</w:t>
      </w:r>
    </w:p>
    <w:p w14:paraId="17C84473" w14:textId="400C708E" w:rsidR="00DE7975" w:rsidRDefault="00DE7975" w:rsidP="00DE7975">
      <w:pPr>
        <w:pStyle w:val="Rubrik1"/>
        <w:spacing w:before="480"/>
      </w:pPr>
      <w:bookmarkStart w:id="121" w:name="_Toc19000342"/>
      <w:bookmarkStart w:id="122" w:name="_Toc23845191"/>
      <w:r w:rsidRPr="007B779F">
        <w:t>Ikraftträdande- och övergångsbestämmelser</w:t>
      </w:r>
      <w:bookmarkEnd w:id="121"/>
      <w:bookmarkEnd w:id="122"/>
    </w:p>
    <w:p w14:paraId="78F6A340" w14:textId="77777777" w:rsidR="00DE7975" w:rsidRDefault="00DE7975" w:rsidP="00DE7975">
      <w:pPr>
        <w:pStyle w:val="Rubrik2"/>
        <w:spacing w:before="0"/>
      </w:pPr>
      <w:bookmarkStart w:id="123" w:name="_Toc19000343"/>
      <w:bookmarkStart w:id="124" w:name="_Toc23845192"/>
      <w:r>
        <w:t>Ikraftträdandebestämmelser och tillämpning</w:t>
      </w:r>
      <w:bookmarkEnd w:id="123"/>
      <w:bookmarkEnd w:id="124"/>
    </w:p>
    <w:p w14:paraId="28E1C649" w14:textId="77777777" w:rsidR="00DE7975" w:rsidRDefault="00DE7975" w:rsidP="00DE7975">
      <w:pPr>
        <w:pStyle w:val="Brdtextram"/>
      </w:pPr>
      <w:r w:rsidRPr="00D91907">
        <w:rPr>
          <w:b/>
        </w:rPr>
        <w:t>Regeringens förslag:</w:t>
      </w:r>
      <w:r w:rsidRPr="00D91907">
        <w:t xml:space="preserve"> </w:t>
      </w:r>
      <w:r>
        <w:t xml:space="preserve">Ändringen i miljöbalken ska träda i kraft den 11 september 2024. Ändringarna i plan- och bygglagen ska träda i kraft den 1 april 2020. </w:t>
      </w:r>
    </w:p>
    <w:p w14:paraId="7880B80E" w14:textId="77777777" w:rsidR="00DE7975" w:rsidRPr="00931D1C" w:rsidRDefault="00DE7975" w:rsidP="00DE7975">
      <w:pPr>
        <w:pStyle w:val="Brdtextmedindragram"/>
      </w:pPr>
      <w:r>
        <w:t xml:space="preserve">Vissa bestämmelser i plan- och bygglagen ska </w:t>
      </w:r>
      <w:r w:rsidRPr="008855BD">
        <w:t xml:space="preserve">dock tillämpas </w:t>
      </w:r>
      <w:r>
        <w:t>för första gången vid den tidpunkt då kom</w:t>
      </w:r>
      <w:r>
        <w:softHyphen/>
        <w:t>munen senast ska ha an</w:t>
      </w:r>
      <w:r>
        <w:softHyphen/>
        <w:t>tagit en planerings</w:t>
      </w:r>
      <w:r>
        <w:softHyphen/>
        <w:t>strategi. Det gäller be</w:t>
      </w:r>
      <w:r>
        <w:softHyphen/>
        <w:t>stäm</w:t>
      </w:r>
      <w:r>
        <w:softHyphen/>
        <w:t>melserna om när en över</w:t>
      </w:r>
      <w:r>
        <w:softHyphen/>
        <w:t>siktsplan ska anses vara aktuell, om att ett utökat planför</w:t>
      </w:r>
      <w:r>
        <w:softHyphen/>
        <w:t>far</w:t>
      </w:r>
      <w:r>
        <w:softHyphen/>
        <w:t>ande ska tillämpas om över</w:t>
      </w:r>
      <w:r>
        <w:softHyphen/>
        <w:t>sikts</w:t>
      </w:r>
      <w:r>
        <w:softHyphen/>
      </w:r>
      <w:r>
        <w:softHyphen/>
        <w:t>planen inte är aktu</w:t>
      </w:r>
      <w:r>
        <w:softHyphen/>
        <w:t>ell och om att en översiktsplan måste vara aktuell för att bestämmelserna om ett sam</w:t>
      </w:r>
      <w:r>
        <w:softHyphen/>
        <w:t>ordnat respektive ett förenklat plan</w:t>
      </w:r>
      <w:r>
        <w:softHyphen/>
        <w:t>förfarande ska vara tillämpliga.</w:t>
      </w:r>
    </w:p>
    <w:p w14:paraId="7D21F39C" w14:textId="77777777" w:rsidR="00DE7975" w:rsidRPr="00811DE2" w:rsidRDefault="00DE7975" w:rsidP="00DE7975">
      <w:pPr>
        <w:pStyle w:val="Brdtextmedindrag"/>
        <w:rPr>
          <w:sz w:val="8"/>
          <w:szCs w:val="8"/>
          <w:highlight w:val="lightGray"/>
        </w:rPr>
      </w:pPr>
    </w:p>
    <w:p w14:paraId="1A8B91B3" w14:textId="77777777" w:rsidR="00DE7975" w:rsidRPr="00D91907" w:rsidRDefault="00DE7975" w:rsidP="00DE7975">
      <w:pPr>
        <w:pStyle w:val="Brdtextmedindrag"/>
      </w:pPr>
      <w:r w:rsidRPr="00D91907">
        <w:rPr>
          <w:b/>
        </w:rPr>
        <w:t>Utredningens förslag:</w:t>
      </w:r>
      <w:r w:rsidRPr="00D91907">
        <w:t xml:space="preserve"> </w:t>
      </w:r>
      <w:r>
        <w:t>Överensstämmer delvis med regeringens. Utred</w:t>
      </w:r>
      <w:r>
        <w:softHyphen/>
        <w:t>ningen föreslår att de föreslagna lagändringarna i huvudsak ska träda i kraft den 1 januari 2020 och att de bestämmelser som enligt rege</w:t>
      </w:r>
      <w:r>
        <w:softHyphen/>
        <w:t>ringens förslag bör träda i kraft eller börja tillämpas för första gången då kommu</w:t>
      </w:r>
      <w:r>
        <w:softHyphen/>
        <w:t>nen senast ska ha antagit en planeringsstrategi ska träda i kraft den 1 janu</w:t>
      </w:r>
      <w:r>
        <w:softHyphen/>
        <w:t>ari 2021.</w:t>
      </w:r>
    </w:p>
    <w:p w14:paraId="78B0EDC6" w14:textId="77777777" w:rsidR="00DE7975" w:rsidRDefault="00DE7975" w:rsidP="00DE7975">
      <w:pPr>
        <w:pStyle w:val="Brdtextmedindrag"/>
      </w:pPr>
      <w:r w:rsidRPr="00FD2CE5">
        <w:rPr>
          <w:b/>
        </w:rPr>
        <w:t>Remissinstanserna:</w:t>
      </w:r>
      <w:r w:rsidRPr="00FD2CE5">
        <w:t xml:space="preserve"> </w:t>
      </w:r>
      <w:r>
        <w:t>Har i allmänhet inte några synpunkter på de före</w:t>
      </w:r>
      <w:r>
        <w:softHyphen/>
        <w:t xml:space="preserve">slagna tidpunkterna för ikraftträdande. </w:t>
      </w:r>
    </w:p>
    <w:p w14:paraId="369ECC7A" w14:textId="77777777" w:rsidR="00DE7975" w:rsidRDefault="00DE7975" w:rsidP="00DE7975">
      <w:pPr>
        <w:pStyle w:val="Brdtextmedindrag"/>
      </w:pPr>
      <w:r w:rsidRPr="00CE4980">
        <w:rPr>
          <w:i/>
        </w:rPr>
        <w:t>Ånge kommun</w:t>
      </w:r>
      <w:r>
        <w:t xml:space="preserve"> anser att tidsrymden för utredningens föreslagna ikraft</w:t>
      </w:r>
      <w:r>
        <w:softHyphen/>
        <w:t xml:space="preserve">trädande förefaller vara väl kort med tanke på att remissvaren ska tas in, bearbetas och eventuella ändringar ska göras i författningsförslagen. Enligt kommunen är det mycket bra om de som berörs av förslaget får möjlighet att i god tid sätta sig in i ändringarna så att vägledningsmaterial, utbildningar, kartmaterial, m.m. finns på plats när införandet sker. </w:t>
      </w:r>
    </w:p>
    <w:p w14:paraId="05172E6E" w14:textId="2BF963E8" w:rsidR="00DE7975" w:rsidRDefault="00DE7975" w:rsidP="009A09BD">
      <w:pPr>
        <w:pStyle w:val="Brdtextmedindrag"/>
      </w:pPr>
      <w:r w:rsidRPr="009D60DC">
        <w:rPr>
          <w:b/>
        </w:rPr>
        <w:t xml:space="preserve">Skälen för regeringens förslag: </w:t>
      </w:r>
      <w:r w:rsidR="0026555D">
        <w:t xml:space="preserve">Regeringen </w:t>
      </w:r>
      <w:r>
        <w:t xml:space="preserve">anser att </w:t>
      </w:r>
      <w:r w:rsidR="0026555D">
        <w:t>lag</w:t>
      </w:r>
      <w:r>
        <w:t>ändringarna i huvudsak bör träda i kraft den 1 april 2020. Det bör ge berörda myndig</w:t>
      </w:r>
      <w:r w:rsidR="0026555D">
        <w:softHyphen/>
      </w:r>
      <w:r>
        <w:t>heter och kommuner tillräckligt med tid för att genomföra nödvändiga förberedelser.</w:t>
      </w:r>
    </w:p>
    <w:p w14:paraId="655CD7B9" w14:textId="77777777" w:rsidR="00DE7975" w:rsidRDefault="00DE7975" w:rsidP="00DE7975">
      <w:pPr>
        <w:pStyle w:val="Brdtextmedindrag"/>
      </w:pPr>
      <w:r>
        <w:t>Till skillnad från utredningen anser regeringen att det föreslagna kravet på att kom</w:t>
      </w:r>
      <w:r>
        <w:softHyphen/>
        <w:t>munfullmäktige ska anta en planeringsstrategi bör tillämpas först efter det ordina</w:t>
      </w:r>
      <w:r>
        <w:softHyphen/>
        <w:t>rie valet 2022 (se avsnitt 5.1). Det bör ge förutsätt</w:t>
      </w:r>
      <w:r>
        <w:softHyphen/>
        <w:t>ningar för att vägledningsmaterial m.m. kan finnas på plats när bestäm</w:t>
      </w:r>
      <w:r>
        <w:softHyphen/>
        <w:t>mel</w:t>
      </w:r>
      <w:r>
        <w:softHyphen/>
        <w:t xml:space="preserve">serna ska börja tillämpas, som </w:t>
      </w:r>
      <w:r w:rsidRPr="00CE4980">
        <w:rPr>
          <w:i/>
        </w:rPr>
        <w:t>Ånge kommun</w:t>
      </w:r>
      <w:r w:rsidRPr="007E5E65">
        <w:t xml:space="preserve"> påtalat behovet av</w:t>
      </w:r>
      <w:r>
        <w:t>. Det inne</w:t>
      </w:r>
      <w:r>
        <w:softHyphen/>
        <w:t>bär dess</w:t>
      </w:r>
      <w:r>
        <w:softHyphen/>
        <w:t>utom att kommu</w:t>
      </w:r>
      <w:r>
        <w:softHyphen/>
        <w:t>nens första planeringsstrategi kommer att kunna baseras på det underlag som länsstyrelsen ska ta fram (se avsnitt 8.4).</w:t>
      </w:r>
    </w:p>
    <w:p w14:paraId="35CCC307" w14:textId="77777777" w:rsidR="00DE7975" w:rsidRDefault="00DE7975" w:rsidP="00DE7975">
      <w:pPr>
        <w:pStyle w:val="Brdtextmedindrag"/>
      </w:pPr>
      <w:r w:rsidRPr="00E80A3E">
        <w:rPr>
          <w:spacing w:val="-2"/>
        </w:rPr>
        <w:t>Kommunfullmäktige ska enligt förslaget anta en planeringsstrategi senast</w:t>
      </w:r>
      <w:r w:rsidRPr="007E5E65">
        <w:t xml:space="preserve"> </w:t>
      </w:r>
      <w:r>
        <w:t>24</w:t>
      </w:r>
      <w:r w:rsidRPr="007E5E65">
        <w:t xml:space="preserve"> månader efter ett ordinarie val.</w:t>
      </w:r>
      <w:r>
        <w:t xml:space="preserve"> Nästa ordinarie val till fullmäktige äger rum den 11 september 2022. Det innebär att fullmäktige ska ha antagit sin första planeringsstrategi senast den 11 september 2024. Det innebär i sin tur att den föreslagna bestämmelsen om när en över</w:t>
      </w:r>
      <w:r>
        <w:softHyphen/>
        <w:t>sikts</w:t>
      </w:r>
      <w:r>
        <w:softHyphen/>
        <w:t>plan ska anses vara akt</w:t>
      </w:r>
      <w:r>
        <w:softHyphen/>
        <w:t xml:space="preserve">uell (3 kap. 25 § PBL), bör tillämpas först vid denna tidpunkt. </w:t>
      </w:r>
    </w:p>
    <w:p w14:paraId="0B62AFD3" w14:textId="77777777" w:rsidR="00DE7975" w:rsidRDefault="00DE7975" w:rsidP="00DE7975">
      <w:pPr>
        <w:pStyle w:val="Brdtextmedindrag"/>
      </w:pPr>
      <w:r>
        <w:t>Några av de föreslagna bestämmelserna är kopplade till de föreslagna bestämmelserna om en aktuell översiktsplan (3 kap. 23–25 §§ PBL). Det är bestämmelserna om vad som avses med ett område för landsbygds</w:t>
      </w:r>
      <w:r>
        <w:softHyphen/>
        <w:t>utveckling i strandnära läge enligt 7 kap. 18 e § miljöbalken, när ett utökat planförfarande ska tilläm</w:t>
      </w:r>
      <w:r>
        <w:softHyphen/>
        <w:t>pas enligt 5 kap. 7 § andra stycket PBL, när bestämmelserna om ett samordnat planförfarande är tillämp</w:t>
      </w:r>
      <w:r>
        <w:softHyphen/>
        <w:t xml:space="preserve">liga enligt 5 kap. 7 a § andra stycket PBL och </w:t>
      </w:r>
      <w:bookmarkStart w:id="125" w:name="_Hlk13664887"/>
      <w:r>
        <w:t>när bestämmelserna om för</w:t>
      </w:r>
      <w:r>
        <w:softHyphen/>
        <w:t>enklat plan</w:t>
      </w:r>
      <w:r>
        <w:softHyphen/>
        <w:t>förfarande är tillämpliga enligt 5 kap. 38 b § fjärde stycket PBL (se avsnitt 5.3)</w:t>
      </w:r>
      <w:bookmarkEnd w:id="125"/>
      <w:r>
        <w:t xml:space="preserve">. Även dessa bestämmelser bör därför </w:t>
      </w:r>
      <w:bookmarkStart w:id="126" w:name="_Hlk13664916"/>
      <w:r>
        <w:t>tillämpas för första gången vid den tidpunkt när kommunen senast ska ha antagit en plane</w:t>
      </w:r>
      <w:r>
        <w:softHyphen/>
        <w:t>rings</w:t>
      </w:r>
      <w:r>
        <w:softHyphen/>
        <w:t>strategi</w:t>
      </w:r>
      <w:bookmarkEnd w:id="126"/>
      <w:r>
        <w:t xml:space="preserve">. </w:t>
      </w:r>
    </w:p>
    <w:p w14:paraId="63FFE1AE" w14:textId="77777777" w:rsidR="00DE7975" w:rsidRDefault="00DE7975" w:rsidP="00DE7975">
      <w:pPr>
        <w:pStyle w:val="Rubrik2"/>
      </w:pPr>
      <w:bookmarkStart w:id="127" w:name="_Toc19000344"/>
      <w:bookmarkStart w:id="128" w:name="_Toc23845193"/>
      <w:r>
        <w:t>Övergångsbestämmelser</w:t>
      </w:r>
      <w:bookmarkEnd w:id="127"/>
      <w:bookmarkEnd w:id="128"/>
    </w:p>
    <w:p w14:paraId="6A81BA9B" w14:textId="77777777" w:rsidR="00DE7975" w:rsidRDefault="00DE7975" w:rsidP="00DE7975">
      <w:pPr>
        <w:pStyle w:val="Brdtextram"/>
      </w:pPr>
      <w:r w:rsidRPr="00D91907">
        <w:rPr>
          <w:b/>
        </w:rPr>
        <w:t>Regeringens förslag:</w:t>
      </w:r>
      <w:r w:rsidRPr="00D91907">
        <w:t xml:space="preserve"> </w:t>
      </w:r>
      <w:r>
        <w:t>Äldre bestämmelser ska, med vissa undantag, fortfarande gälla för ärenden om översiktsplaner, detalj</w:t>
      </w:r>
      <w:r>
        <w:softHyphen/>
        <w:t>planer, områ</w:t>
      </w:r>
      <w:r>
        <w:softHyphen/>
        <w:t>des</w:t>
      </w:r>
      <w:r>
        <w:softHyphen/>
      </w:r>
      <w:r>
        <w:softHyphen/>
        <w:t>bestämmel</w:t>
      </w:r>
      <w:r>
        <w:softHyphen/>
        <w:t>ser och regionplaner som har påbörjats före den 1 april 2020, och för mål och ärenden som avser överklagande och över</w:t>
      </w:r>
      <w:r>
        <w:softHyphen/>
        <w:t>pröv</w:t>
      </w:r>
      <w:r>
        <w:softHyphen/>
        <w:t>ning av sådana planer och bestäm</w:t>
      </w:r>
      <w:r>
        <w:softHyphen/>
        <w:t>melser till dess målet eller ärendet är slutligt avgjort.</w:t>
      </w:r>
    </w:p>
    <w:p w14:paraId="0DE0C9D1" w14:textId="77777777" w:rsidR="00DE7975" w:rsidRPr="00931D1C" w:rsidRDefault="00DE7975" w:rsidP="00DE7975">
      <w:pPr>
        <w:pStyle w:val="Brdtextmedindragram"/>
      </w:pPr>
      <w:r>
        <w:t>När det gäller förslaget om ändring i miljöbalken ska äldre bestäm</w:t>
      </w:r>
      <w:r>
        <w:softHyphen/>
        <w:t>melser fortfarande gälla vid prövningen av en fråga om upphävande av eller dispens från strandskyddet i ärenden som har påbörjats före ikraftträdandet och för mål och ärenden som avser överklagande av sådana ärenden till dess målet eller ärendet är slutligt avgjort.</w:t>
      </w:r>
    </w:p>
    <w:p w14:paraId="03AB13EC" w14:textId="77777777" w:rsidR="00DE7975" w:rsidRPr="00811DE2" w:rsidRDefault="00DE7975" w:rsidP="00DE7975">
      <w:pPr>
        <w:pStyle w:val="Brdtextmedindrag"/>
        <w:rPr>
          <w:sz w:val="8"/>
          <w:szCs w:val="8"/>
          <w:highlight w:val="lightGray"/>
        </w:rPr>
      </w:pPr>
    </w:p>
    <w:p w14:paraId="5527F2AA" w14:textId="77777777" w:rsidR="00DE7975" w:rsidRPr="00D91907" w:rsidRDefault="00DE7975" w:rsidP="00DE7975">
      <w:pPr>
        <w:pStyle w:val="Brdtextmedindrag"/>
      </w:pPr>
      <w:r w:rsidRPr="00D91907">
        <w:rPr>
          <w:b/>
        </w:rPr>
        <w:t>Utredningens förslag:</w:t>
      </w:r>
      <w:r w:rsidRPr="00D91907">
        <w:t xml:space="preserve"> </w:t>
      </w:r>
      <w:r>
        <w:t>Överensstämmer i huvudsak med regeringens. Utredningen föreslår även att kommunen ska anta sin första planerings</w:t>
      </w:r>
      <w:r>
        <w:softHyphen/>
        <w:t xml:space="preserve">strategi senast den 1 januari 2021. </w:t>
      </w:r>
    </w:p>
    <w:p w14:paraId="78954ADB" w14:textId="77777777" w:rsidR="00DE7975" w:rsidRDefault="00DE7975" w:rsidP="00DE7975">
      <w:pPr>
        <w:pStyle w:val="Brdtextmedindrag"/>
      </w:pPr>
      <w:r w:rsidRPr="00FD2CE5">
        <w:rPr>
          <w:b/>
        </w:rPr>
        <w:t>Remissinstanserna:</w:t>
      </w:r>
      <w:r w:rsidRPr="00FD2CE5">
        <w:t xml:space="preserve"> </w:t>
      </w:r>
      <w:r w:rsidRPr="00BE3F73">
        <w:rPr>
          <w:i/>
        </w:rPr>
        <w:t>Statens fastighetsverk</w:t>
      </w:r>
      <w:r w:rsidRPr="00BE3F73">
        <w:t xml:space="preserve"> </w:t>
      </w:r>
      <w:r>
        <w:t>har inga invändningar mot för</w:t>
      </w:r>
      <w:r>
        <w:softHyphen/>
        <w:t xml:space="preserve">slaget. Övriga remissinstanser yttrar sig inte över förslaget i denna del. </w:t>
      </w:r>
    </w:p>
    <w:p w14:paraId="1265B15E" w14:textId="77777777" w:rsidR="00DE7975" w:rsidRDefault="00DE7975" w:rsidP="00DE7975">
      <w:pPr>
        <w:pStyle w:val="Rubrik4utannumrering"/>
      </w:pPr>
      <w:r>
        <w:t>Skälen för regeringens förslag</w:t>
      </w:r>
    </w:p>
    <w:p w14:paraId="625215B9" w14:textId="77777777" w:rsidR="00DE7975" w:rsidRDefault="00DE7975" w:rsidP="00DE7975">
      <w:pPr>
        <w:pStyle w:val="Rubrik5utannumrering"/>
        <w:spacing w:before="0"/>
      </w:pPr>
      <w:r>
        <w:t>Äldre bestämmelser ska i huvudsak gälla för planärenden som påbörjats före ikraftträdandet</w:t>
      </w:r>
    </w:p>
    <w:p w14:paraId="02184B5A" w14:textId="77777777" w:rsidR="00DE7975" w:rsidRDefault="00DE7975" w:rsidP="00DE7975">
      <w:pPr>
        <w:pStyle w:val="Brdtext"/>
      </w:pPr>
      <w:r>
        <w:t>Ändringar i PBL tillämpas vanligtvis inte i påbörjade planärenden, efter</w:t>
      </w:r>
      <w:r>
        <w:softHyphen/>
        <w:t>som det skulle kunna leda till att redan genomfört arbete i pågående pro</w:t>
      </w:r>
      <w:r>
        <w:softHyphen/>
        <w:t>cesser blir onyttigt. Äldre bestämmelser bör således, med vissa undantag, fortfarande gälla för ärenden om översiktsplaner, detalj</w:t>
      </w:r>
      <w:r>
        <w:softHyphen/>
        <w:t>planer, områdes</w:t>
      </w:r>
      <w:r>
        <w:softHyphen/>
        <w:t>bestämmelser</w:t>
      </w:r>
      <w:r w:rsidRPr="0012591A">
        <w:t xml:space="preserve"> </w:t>
      </w:r>
      <w:r>
        <w:t xml:space="preserve">och regionplaner som har påbörjats före den 1 april 2020 och för mål och ärenden som avser överklagande och överprövning av sådana planer och bestämmelser till dess målet eller ärendet är slutligt avgjort. </w:t>
      </w:r>
    </w:p>
    <w:p w14:paraId="790F79CF" w14:textId="77777777" w:rsidR="00DE7975" w:rsidRDefault="00DE7975" w:rsidP="00DE7975">
      <w:pPr>
        <w:pStyle w:val="Brdtextmedindrag"/>
      </w:pPr>
      <w:r>
        <w:t>Efter att beslutet har fått laga kraft, ska äldre bestämmelser inte längre tillämpas på nu berörda planer eller områdesbestämmelser. Det innebär bl.a. att det föreslagna kravet att kommunen ska anta en planeringsstrategi även kommer att omfatta ärenden om översiktsplaner som har antagits med stöd av äldre bestämmelser, när planen har fått laga kraft.</w:t>
      </w:r>
    </w:p>
    <w:p w14:paraId="61C0EA4B" w14:textId="77777777" w:rsidR="00DE7975" w:rsidRDefault="00DE7975" w:rsidP="00DE7975">
      <w:pPr>
        <w:pStyle w:val="Brdtextmedindrag"/>
      </w:pPr>
      <w:r>
        <w:t>E</w:t>
      </w:r>
      <w:r w:rsidRPr="0012591A">
        <w:t>tt detaljplaneärende bör anses ha påbörjats vid den tidpunkt när ett formellt beslut att inleda planläggningen har fattats. Motsvarande bör även gälla i fråga om översiktsplaner, områdesbestämmelser</w:t>
      </w:r>
      <w:r w:rsidRPr="005F5333">
        <w:t xml:space="preserve"> </w:t>
      </w:r>
      <w:r w:rsidRPr="0012591A">
        <w:t>och regionplaner. I den mån ett detaljplaneärende har inletts med ett planprogram bör ärendet emellertid anses ha påbörjats först vid den tidpunkt då kommunen beslutar att upprätta detaljplanen (</w:t>
      </w:r>
      <w:r>
        <w:t xml:space="preserve">se </w:t>
      </w:r>
      <w:r w:rsidRPr="0012591A">
        <w:t>prop. 2013/14:126 s. 234).</w:t>
      </w:r>
    </w:p>
    <w:p w14:paraId="40E925F9" w14:textId="77777777" w:rsidR="00DE7975" w:rsidRDefault="00DE7975" w:rsidP="00DE7975">
      <w:pPr>
        <w:pStyle w:val="Rubrik5utannumrering"/>
      </w:pPr>
      <w:r>
        <w:t>Vissa ändringar ska även gälla för påbörjade planärenden</w:t>
      </w:r>
    </w:p>
    <w:p w14:paraId="4B629C6B" w14:textId="77777777" w:rsidR="00DE7975" w:rsidRDefault="00DE7975" w:rsidP="00DE7975">
      <w:pPr>
        <w:pStyle w:val="Brdtext"/>
      </w:pPr>
      <w:r>
        <w:t>Regeringen anser att vissa bestämmelser bör tillämpas direkt vid ikraft</w:t>
      </w:r>
      <w:r>
        <w:softHyphen/>
        <w:t>trädandet, oberoende av när ett planärende har påbörjats. Det gäller följ</w:t>
      </w:r>
      <w:r>
        <w:softHyphen/>
        <w:t>ande bestämmelser:</w:t>
      </w:r>
    </w:p>
    <w:p w14:paraId="2117A258" w14:textId="77777777" w:rsidR="00DE7975" w:rsidRDefault="00DE7975" w:rsidP="00DE7975">
      <w:pPr>
        <w:pStyle w:val="Strecklista"/>
      </w:pPr>
      <w:r>
        <w:t>Att k</w:t>
      </w:r>
      <w:r w:rsidRPr="00FA4E09">
        <w:t>ommunen senast dagen efter att beslutet</w:t>
      </w:r>
      <w:r>
        <w:t xml:space="preserve"> </w:t>
      </w:r>
      <w:r w:rsidRPr="00FA4E09">
        <w:t xml:space="preserve">att anta översiktsplanen har tillkännagetts </w:t>
      </w:r>
      <w:r>
        <w:t xml:space="preserve">ska skicka bl.a. </w:t>
      </w:r>
      <w:r w:rsidRPr="00FA4E09">
        <w:t>ett meddelande om detta till läns</w:t>
      </w:r>
      <w:r>
        <w:softHyphen/>
      </w:r>
      <w:r w:rsidRPr="00FA4E09">
        <w:t xml:space="preserve">styrelsen </w:t>
      </w:r>
      <w:r>
        <w:t xml:space="preserve">och </w:t>
      </w:r>
      <w:r w:rsidRPr="00FA4E09">
        <w:t>hålla planen tillgänglig på sin webbplat</w:t>
      </w:r>
      <w:r>
        <w:t>s (3 kap. 19 a § PBL).</w:t>
      </w:r>
    </w:p>
    <w:p w14:paraId="22BBCBE8" w14:textId="77777777" w:rsidR="00DE7975" w:rsidRDefault="00DE7975" w:rsidP="00DE7975">
      <w:pPr>
        <w:pStyle w:val="Strecklista"/>
      </w:pPr>
      <w:r w:rsidRPr="00BA3ED7">
        <w:rPr>
          <w:spacing w:val="-2"/>
        </w:rPr>
        <w:t>Att kommunen och regionen ska skicka vissa hand</w:t>
      </w:r>
      <w:r w:rsidRPr="00BA3ED7">
        <w:rPr>
          <w:spacing w:val="-2"/>
        </w:rPr>
        <w:softHyphen/>
        <w:t>lingar till lant</w:t>
      </w:r>
      <w:r w:rsidRPr="00BA3ED7">
        <w:rPr>
          <w:spacing w:val="-2"/>
        </w:rPr>
        <w:softHyphen/>
        <w:t>mäteri</w:t>
      </w:r>
      <w:r w:rsidRPr="00BA3ED7">
        <w:rPr>
          <w:spacing w:val="-2"/>
        </w:rPr>
        <w:softHyphen/>
      </w:r>
      <w:r w:rsidRPr="00BA3ED7">
        <w:rPr>
          <w:spacing w:val="-2"/>
        </w:rPr>
        <w:softHyphen/>
      </w:r>
      <w:r w:rsidRPr="00BA3ED7">
        <w:rPr>
          <w:spacing w:val="-2"/>
        </w:rPr>
        <w:softHyphen/>
      </w:r>
      <w:r>
        <w:t>myndigheten (3 kap. 22 § och 7 kap. 10 § PBL).</w:t>
      </w:r>
    </w:p>
    <w:p w14:paraId="198A5721" w14:textId="77777777" w:rsidR="00DE7975" w:rsidRDefault="00DE7975" w:rsidP="00DE7975">
      <w:pPr>
        <w:pStyle w:val="Strecklista"/>
      </w:pPr>
      <w:r>
        <w:t>Bemyndigandet att regeringen eller den myndighet som regeringen bestämmer ska få meddela föreskrifter om standarder för utformning av översiktsplaner, områdesbestämmelser och region</w:t>
      </w:r>
      <w:r>
        <w:softHyphen/>
        <w:t>planer (16 kap. 1 a § PBL).</w:t>
      </w:r>
    </w:p>
    <w:p w14:paraId="6B3D4A47" w14:textId="77777777" w:rsidR="00DE7975" w:rsidRDefault="00DE7975" w:rsidP="00DE7975">
      <w:pPr>
        <w:pStyle w:val="Brdtextefterstrecklista"/>
      </w:pPr>
      <w:r>
        <w:t>Förslaget att k</w:t>
      </w:r>
      <w:r w:rsidRPr="00FA4E09">
        <w:t>ommunen senast dagen efter att beslutet</w:t>
      </w:r>
      <w:r>
        <w:t xml:space="preserve"> </w:t>
      </w:r>
      <w:r w:rsidRPr="00FA4E09">
        <w:t>att anta översikts</w:t>
      </w:r>
      <w:r>
        <w:softHyphen/>
      </w:r>
      <w:r w:rsidRPr="00FA4E09">
        <w:t xml:space="preserve">planen har tillkännagetts </w:t>
      </w:r>
      <w:r>
        <w:t xml:space="preserve">ska dels skicka </w:t>
      </w:r>
      <w:r w:rsidRPr="00FA4E09">
        <w:t xml:space="preserve">ett meddelande om detta </w:t>
      </w:r>
      <w:r>
        <w:t>och ett protokollsutdrag med beslutet</w:t>
      </w:r>
      <w:r w:rsidRPr="00FA4E09">
        <w:t xml:space="preserve"> till länsstyrelsen</w:t>
      </w:r>
      <w:r>
        <w:t>, dels</w:t>
      </w:r>
      <w:r w:rsidRPr="00FA4E09">
        <w:t xml:space="preserve"> hålla planen tillgäng</w:t>
      </w:r>
      <w:r>
        <w:softHyphen/>
      </w:r>
      <w:r w:rsidRPr="00FA4E09">
        <w:t>lig på sin webbplat</w:t>
      </w:r>
      <w:r>
        <w:t>s, bör enligt regeringens uppfattning tillämpas i redan pågående ärenden. Behovet av att länsstyrelsen och allmänheten får känne</w:t>
      </w:r>
      <w:r>
        <w:softHyphen/>
        <w:t>dom om att kommunen har antagit en ny översiktsplan gäller även i ären</w:t>
      </w:r>
      <w:r>
        <w:softHyphen/>
        <w:t xml:space="preserve">den som har påbörjats före ikraftträdandet. </w:t>
      </w:r>
    </w:p>
    <w:p w14:paraId="295775F6" w14:textId="77777777" w:rsidR="00DE7975" w:rsidRDefault="00DE7975" w:rsidP="00DE7975">
      <w:pPr>
        <w:pStyle w:val="Brdtextmedindrag"/>
      </w:pPr>
      <w:r>
        <w:t>Även förslaget att kommunen eller regionen ska skicka vissa hand</w:t>
      </w:r>
      <w:r>
        <w:softHyphen/>
        <w:t>lingar till lantmäteri</w:t>
      </w:r>
      <w:r>
        <w:softHyphen/>
        <w:t>myndigheten bör tillämpas i ärenden som har påbörjats före ikraftträdandet. Regeringen avser att ändra 2 kap. 4 § plan- och bygg</w:t>
      </w:r>
      <w:r>
        <w:softHyphen/>
        <w:t>förordningen (2011:338) så att läns</w:t>
      </w:r>
      <w:r>
        <w:softHyphen/>
        <w:t>styrelsen från och med den 1 april 2020 inte längre ska behöva under</w:t>
      </w:r>
      <w:r>
        <w:softHyphen/>
        <w:t>rätta lantmäterimyndig</w:t>
      </w:r>
      <w:r>
        <w:softHyphen/>
        <w:t>heten när ett beslut om en översikts</w:t>
      </w:r>
      <w:r>
        <w:softHyphen/>
        <w:t>plan eller en region</w:t>
      </w:r>
      <w:r>
        <w:softHyphen/>
        <w:t>plan har fått laga kraft (se avsnitt 6.3). Anledningen till att de nya bestäm</w:t>
      </w:r>
      <w:r>
        <w:softHyphen/>
        <w:t>melserna i 3 kap. 22 § och 7 kap. 10 § PBL bör omfatta även pågående ärenden är att det kan antas vara svårt för länsstyrelsen att känna till när ett visst ärende har påbörjats, eftersom ärendet inleds hos kommunen respektive regionen. Mot den bakgrunden anser regeringen att alla ärenden bör hanteras på samma sätt i detta avseende. Det innebär således att kommunen respektive regionen får ansvar för att skicka vissa planhandlingar i samtliga planärenden till lant</w:t>
      </w:r>
      <w:r>
        <w:softHyphen/>
        <w:t>mäterimyndigheten från och med den 1 april 2020, oberoende av när ärendet har påbörjats.</w:t>
      </w:r>
    </w:p>
    <w:p w14:paraId="1B553510" w14:textId="77777777" w:rsidR="00DE7975" w:rsidRDefault="00DE7975" w:rsidP="00DE7975">
      <w:pPr>
        <w:pStyle w:val="Brdtextmedindrag"/>
      </w:pPr>
      <w:r>
        <w:t>Även bemyndigandet att regeringen eller den myndighet som regeringen bestämmer ska få meddela föreskrifter om standarder för utformning av över</w:t>
      </w:r>
      <w:r>
        <w:softHyphen/>
        <w:t>siktsplaner, områdes</w:t>
      </w:r>
      <w:r>
        <w:softHyphen/>
        <w:t>bestämmelser och regionplaner bör träda i kraft den 1 april 2020 (avsnitt 7.8.1). Alternativet att bemyndigandet inte skulle gälla redan påbörjade ärenden, skulle kunna leda till att det blir oklart när bemyndig</w:t>
      </w:r>
      <w:r>
        <w:softHyphen/>
        <w:t>andet får tas i anspråk. Regeringen anser att behovet av even</w:t>
      </w:r>
      <w:r>
        <w:softHyphen/>
        <w:t>tu</w:t>
      </w:r>
      <w:r>
        <w:softHyphen/>
        <w:t>ella över</w:t>
      </w:r>
      <w:r>
        <w:softHyphen/>
        <w:t>gångsbestämmelser när det gäller redan påbörjade ärenden i stället får be</w:t>
      </w:r>
      <w:r>
        <w:softHyphen/>
        <w:t>dömas i samband med att regeringen eller den myndighet som regeringen bestämmer utformar de föreskrifter som avses i bemyndigan</w:t>
      </w:r>
      <w:r>
        <w:softHyphen/>
        <w:t>det.</w:t>
      </w:r>
    </w:p>
    <w:p w14:paraId="2EE1605C" w14:textId="77777777" w:rsidR="00DE7975" w:rsidRDefault="00DE7975" w:rsidP="00DE7975">
      <w:pPr>
        <w:pStyle w:val="Rubrik5utannumrering"/>
      </w:pPr>
      <w:r>
        <w:t>Det behövs inga övergångsbestämmelser för att reglera när den första planeringsstrategin ska antas</w:t>
      </w:r>
    </w:p>
    <w:p w14:paraId="173A7015" w14:textId="77777777" w:rsidR="00DE7975" w:rsidRDefault="00DE7975" w:rsidP="00DE7975">
      <w:pPr>
        <w:pStyle w:val="Brdtext"/>
      </w:pPr>
      <w:r>
        <w:t>Regeringen har i avsnitt 9.1 föreslagit att bestämmelsen om när översikts</w:t>
      </w:r>
      <w:r>
        <w:softHyphen/>
        <w:t>planen ska anses vara aktuell (3 kap. 25 § PBL) ska tillämpas för första gången vid den tidpunkt när kommunen senast ska ha antagit en plane</w:t>
      </w:r>
      <w:r>
        <w:softHyphen/>
        <w:t>ringsstrategi, dvs. 24 månader efter det ordinarie valet 2022. Regeringen har även föreslagit att de lag</w:t>
      </w:r>
      <w:r w:rsidRPr="006914AA">
        <w:t xml:space="preserve">ändringar som </w:t>
      </w:r>
      <w:r>
        <w:t>kopplar samman översikts</w:t>
      </w:r>
      <w:r>
        <w:softHyphen/>
        <w:t xml:space="preserve">planens aktualitet med kraven på när ett visst </w:t>
      </w:r>
      <w:r w:rsidRPr="006914AA">
        <w:t>planförfarande</w:t>
      </w:r>
      <w:r>
        <w:t xml:space="preserve"> ska tillämpas respektive när planen ska vara vägledande vid utpekande av s.k. LIS-områ</w:t>
      </w:r>
      <w:r>
        <w:softHyphen/>
        <w:t>den ska tillämpas för första gången vid samma tidpunkt</w:t>
      </w:r>
      <w:r w:rsidRPr="006914AA">
        <w:t>.</w:t>
      </w:r>
      <w:r>
        <w:t xml:space="preserve"> Förslagen innebär sammantaget att det inte behövs några övergångsbestämmelser för att reglera frågan om när kom</w:t>
      </w:r>
      <w:r>
        <w:softHyphen/>
        <w:t xml:space="preserve">munen ska anta den första planeringsstrategin, vilket utredningens förslag förutsätter. </w:t>
      </w:r>
    </w:p>
    <w:p w14:paraId="37EA941F" w14:textId="77777777" w:rsidR="00DE7975" w:rsidRDefault="00DE7975" w:rsidP="00DE7975">
      <w:pPr>
        <w:pStyle w:val="Rubrik5utannumrering"/>
      </w:pPr>
      <w:r>
        <w:t>Äldre bestämmelser ska gälla för ärenden om landsbygdsutveckling i strandnära lägen som påbörjats före lagens ikraftträdande</w:t>
      </w:r>
    </w:p>
    <w:p w14:paraId="3D412F78" w14:textId="77777777" w:rsidR="00DE7975" w:rsidRDefault="00DE7975" w:rsidP="00DE7975">
      <w:pPr>
        <w:pStyle w:val="Brdtext"/>
      </w:pPr>
      <w:r>
        <w:t>När det gäller den föreslagna ändringen i miljöbalken bör äldre bestäm</w:t>
      </w:r>
      <w:r>
        <w:softHyphen/>
        <w:t>melser fortfarande gälla vid prövningen av en fråga om upphävande av eller dispens från strandskyddet i ärenden som har påbörjats före ikraft</w:t>
      </w:r>
      <w:r>
        <w:softHyphen/>
        <w:t>trädandet och för mål och ärenden som avser överklagande av sådana ärenden till dess målet eller ärendet är slutligt avgjort.</w:t>
      </w:r>
    </w:p>
    <w:p w14:paraId="08C6F001" w14:textId="77777777" w:rsidR="00DE7975" w:rsidRDefault="00DE7975" w:rsidP="00DE7975">
      <w:pPr>
        <w:pStyle w:val="Brdtextmedindrag"/>
      </w:pPr>
      <w:r>
        <w:t>Vid tillämpningen av övergångsbestämmelsen bör ett ärende om detalj</w:t>
      </w:r>
      <w:r>
        <w:softHyphen/>
        <w:t>plan, i vilket kommunen beslutar att upphäva strandskyddet genom en bestämmelse i planen, anses ha påbörjats vid den tidpunkt när ett formellt beslut att inleda planläggningen har fattats. I den mån planärendet har in</w:t>
      </w:r>
      <w:r>
        <w:softHyphen/>
        <w:t>letts med ett detaljplaneprogram bör ärendet emellertid anses ha på</w:t>
      </w:r>
      <w:r>
        <w:softHyphen/>
        <w:t>börjats först vid den tidpunkt då kommunen beslutar att upprätta detaljplanen (se prop. 2013/14:126 s. 234).</w:t>
      </w:r>
    </w:p>
    <w:p w14:paraId="52F20EEF" w14:textId="77777777" w:rsidR="00DE7975" w:rsidRPr="002375DA" w:rsidRDefault="00DE7975" w:rsidP="00DE7975">
      <w:pPr>
        <w:pStyle w:val="Brdtextmedindrag"/>
      </w:pPr>
      <w:r>
        <w:t>När länsstyrelsen prövar om strandskydd kan upphävas till följd av att ett område avses att omfattas av en detaljplan (7 kap. 18 § första stycket 3 miljöbalken), bör ärendet anses ha påbörjats när en ansökan om upp</w:t>
      </w:r>
      <w:r>
        <w:softHyphen/>
        <w:t>hävande inkommer till länsstyrelsen.</w:t>
      </w:r>
    </w:p>
    <w:p w14:paraId="2B33C5FC" w14:textId="77777777" w:rsidR="00DE7975" w:rsidRPr="00A715B9" w:rsidRDefault="00DE7975" w:rsidP="00DE7975">
      <w:pPr>
        <w:pStyle w:val="Rubrik2"/>
      </w:pPr>
      <w:bookmarkStart w:id="129" w:name="_Toc19000345"/>
      <w:bookmarkStart w:id="130" w:name="_Toc23845194"/>
      <w:r w:rsidRPr="00A715B9">
        <w:t>Äldre översiktsplaner upphör att gälla</w:t>
      </w:r>
      <w:bookmarkEnd w:id="129"/>
      <w:bookmarkEnd w:id="130"/>
    </w:p>
    <w:p w14:paraId="7C3F223F" w14:textId="77777777" w:rsidR="00DE7975" w:rsidRPr="00A715B9" w:rsidRDefault="00DE7975" w:rsidP="00DE7975">
      <w:pPr>
        <w:pStyle w:val="Brdtextram"/>
      </w:pPr>
      <w:r w:rsidRPr="00A715B9">
        <w:rPr>
          <w:b/>
        </w:rPr>
        <w:t>Regeringens förslag:</w:t>
      </w:r>
      <w:r w:rsidRPr="00A715B9">
        <w:t xml:space="preserve"> Översiktsplaner som har antagits före den 1</w:t>
      </w:r>
      <w:r>
        <w:t> </w:t>
      </w:r>
      <w:r w:rsidRPr="00A715B9">
        <w:t>janu</w:t>
      </w:r>
      <w:r>
        <w:softHyphen/>
      </w:r>
      <w:r w:rsidRPr="00A715B9">
        <w:t xml:space="preserve">ari 2004, ska upphöra att gälla </w:t>
      </w:r>
      <w:r>
        <w:t>vid utgången av 2025</w:t>
      </w:r>
      <w:r w:rsidRPr="00A715B9">
        <w:t>.</w:t>
      </w:r>
      <w:r w:rsidRPr="002E5DDD">
        <w:t xml:space="preserve"> </w:t>
      </w:r>
      <w:bookmarkStart w:id="131" w:name="_Hlk6172157"/>
      <w:r>
        <w:t>Det ska även gälla i de fall kommunen efter den 1 januari 2004 i en kommun</w:t>
      </w:r>
      <w:r>
        <w:softHyphen/>
        <w:t>omfattande över</w:t>
      </w:r>
      <w:r>
        <w:softHyphen/>
        <w:t>siktsplan har förklarat att en sådan äldre fördjupning ska anses utgöra en del av den kommunomfattande planen.</w:t>
      </w:r>
    </w:p>
    <w:bookmarkEnd w:id="131"/>
    <w:p w14:paraId="1D11B297" w14:textId="77777777" w:rsidR="00DE7975" w:rsidRPr="00A715B9" w:rsidRDefault="00DE7975" w:rsidP="00DE7975">
      <w:pPr>
        <w:pStyle w:val="Brdtextmedindrag"/>
        <w:rPr>
          <w:sz w:val="8"/>
          <w:szCs w:val="8"/>
        </w:rPr>
      </w:pPr>
    </w:p>
    <w:p w14:paraId="4AFD0D51" w14:textId="77777777" w:rsidR="00DE7975" w:rsidRPr="00A715B9" w:rsidRDefault="00DE7975" w:rsidP="00DE7975">
      <w:pPr>
        <w:pStyle w:val="Brdtextmedindrag"/>
      </w:pPr>
      <w:r w:rsidRPr="00A715B9">
        <w:rPr>
          <w:b/>
        </w:rPr>
        <w:t>Utredningens förslag:</w:t>
      </w:r>
      <w:r w:rsidRPr="00A715B9">
        <w:t xml:space="preserve"> </w:t>
      </w:r>
      <w:r>
        <w:t xml:space="preserve">Överensstämmer i huvudsak med regeringens. Utredningen föreslår dock att berörda översiktsplaner ska upphöra att gälla vid utgången av 2024. </w:t>
      </w:r>
    </w:p>
    <w:p w14:paraId="68F4BAAF" w14:textId="77777777" w:rsidR="00DE7975" w:rsidRDefault="00DE7975" w:rsidP="00DE7975">
      <w:pPr>
        <w:pStyle w:val="Brdtextmedindrag"/>
      </w:pPr>
      <w:r w:rsidRPr="006457CC">
        <w:rPr>
          <w:b/>
        </w:rPr>
        <w:t>Remissinstanserna:</w:t>
      </w:r>
      <w:r w:rsidRPr="006457CC">
        <w:t xml:space="preserve"> </w:t>
      </w:r>
      <w:r>
        <w:t>Nästan alla</w:t>
      </w:r>
      <w:r w:rsidRPr="006457CC">
        <w:t xml:space="preserve"> remissinstanser som yttra</w:t>
      </w:r>
      <w:r>
        <w:t>r</w:t>
      </w:r>
      <w:r w:rsidRPr="006457CC">
        <w:t xml:space="preserve"> sig över </w:t>
      </w:r>
      <w:r>
        <w:t xml:space="preserve">förslaget är positiva, däribland </w:t>
      </w:r>
      <w:r w:rsidRPr="004D32B5">
        <w:rPr>
          <w:i/>
        </w:rPr>
        <w:t>Statens fastighetsverk</w:t>
      </w:r>
      <w:r>
        <w:t xml:space="preserve">, </w:t>
      </w:r>
      <w:r w:rsidRPr="004D32B5">
        <w:rPr>
          <w:i/>
        </w:rPr>
        <w:t>Statskontoret</w:t>
      </w:r>
      <w:r>
        <w:t xml:space="preserve">, </w:t>
      </w:r>
      <w:r w:rsidRPr="000635B2">
        <w:rPr>
          <w:i/>
        </w:rPr>
        <w:t>Lunds universitet</w:t>
      </w:r>
      <w:r>
        <w:t xml:space="preserve">, </w:t>
      </w:r>
      <w:r w:rsidRPr="00CE7687">
        <w:rPr>
          <w:i/>
        </w:rPr>
        <w:t>Sveriges lantbruksuniversitet</w:t>
      </w:r>
      <w:r>
        <w:t xml:space="preserve">, länsstyrelserna i </w:t>
      </w:r>
      <w:r w:rsidRPr="006457CC">
        <w:rPr>
          <w:i/>
        </w:rPr>
        <w:t>Blekinge</w:t>
      </w:r>
      <w:r>
        <w:t xml:space="preserve">, </w:t>
      </w:r>
      <w:r w:rsidRPr="004D32B5">
        <w:rPr>
          <w:i/>
        </w:rPr>
        <w:t>Hallands</w:t>
      </w:r>
      <w:r>
        <w:t xml:space="preserve">, </w:t>
      </w:r>
      <w:r w:rsidRPr="004D32B5">
        <w:rPr>
          <w:i/>
        </w:rPr>
        <w:t>Jönköpings</w:t>
      </w:r>
      <w:r>
        <w:t xml:space="preserve">, </w:t>
      </w:r>
      <w:r w:rsidRPr="004D32B5">
        <w:rPr>
          <w:i/>
        </w:rPr>
        <w:t>Kronobergs</w:t>
      </w:r>
      <w:r>
        <w:t xml:space="preserve">, </w:t>
      </w:r>
      <w:r w:rsidRPr="004D32B5">
        <w:rPr>
          <w:i/>
        </w:rPr>
        <w:t>Södermanlands</w:t>
      </w:r>
      <w:r>
        <w:t xml:space="preserve"> respektive </w:t>
      </w:r>
      <w:r w:rsidRPr="004D32B5">
        <w:rPr>
          <w:i/>
        </w:rPr>
        <w:t>Öster</w:t>
      </w:r>
      <w:r>
        <w:rPr>
          <w:i/>
        </w:rPr>
        <w:softHyphen/>
      </w:r>
      <w:r w:rsidRPr="004D32B5">
        <w:rPr>
          <w:i/>
        </w:rPr>
        <w:t>götlands län</w:t>
      </w:r>
      <w:r>
        <w:t xml:space="preserve"> och </w:t>
      </w:r>
      <w:r w:rsidRPr="00CE7687">
        <w:rPr>
          <w:i/>
        </w:rPr>
        <w:t>SmåKom</w:t>
      </w:r>
      <w:r>
        <w:t xml:space="preserve">. </w:t>
      </w:r>
      <w:r w:rsidRPr="006457CC">
        <w:rPr>
          <w:i/>
        </w:rPr>
        <w:t>L</w:t>
      </w:r>
      <w:r>
        <w:rPr>
          <w:i/>
        </w:rPr>
        <w:t>u</w:t>
      </w:r>
      <w:r w:rsidRPr="006457CC">
        <w:rPr>
          <w:i/>
        </w:rPr>
        <w:t>leå tekniska universitet</w:t>
      </w:r>
      <w:r>
        <w:t xml:space="preserve"> framhåller att äldre översiktsplaner och fördjupningar inte har miljöbedömts och inte heller är utformade med hänsyn till gällande miljökvalitetsnormer. </w:t>
      </w:r>
      <w:r w:rsidRPr="006457CC">
        <w:rPr>
          <w:i/>
        </w:rPr>
        <w:t>Linköpings kommun</w:t>
      </w:r>
      <w:r>
        <w:t xml:space="preserve"> framhåller att i dagens läge med kommande klimatförändringar är det viktigt att kommunerna verkar för en hållbar samhällsutveckling och har aktuella översiktsplaner. </w:t>
      </w:r>
      <w:r w:rsidRPr="000635B2">
        <w:rPr>
          <w:i/>
        </w:rPr>
        <w:t>Sveriges Arkitekter</w:t>
      </w:r>
      <w:r>
        <w:t xml:space="preserve"> framhåller att förslaget medför att ett antal kommuner får behov av ökade resurser och kan behöva förstärka sina plankontor. Länsstyrelserna i </w:t>
      </w:r>
      <w:r>
        <w:rPr>
          <w:i/>
        </w:rPr>
        <w:t>Uppsala</w:t>
      </w:r>
      <w:r>
        <w:t xml:space="preserve"> respektive </w:t>
      </w:r>
      <w:r w:rsidRPr="009C681F">
        <w:rPr>
          <w:i/>
        </w:rPr>
        <w:t>Värm</w:t>
      </w:r>
      <w:r>
        <w:rPr>
          <w:i/>
        </w:rPr>
        <w:softHyphen/>
      </w:r>
      <w:r w:rsidRPr="009C681F">
        <w:rPr>
          <w:i/>
        </w:rPr>
        <w:t>lands</w:t>
      </w:r>
      <w:r>
        <w:t xml:space="preserve"> </w:t>
      </w:r>
      <w:r w:rsidRPr="000635B2">
        <w:rPr>
          <w:i/>
        </w:rPr>
        <w:t>län</w:t>
      </w:r>
      <w:r>
        <w:t xml:space="preserve"> konstaterar att flertalet av de översiktsplaner som berörs av förslaget sannolikt ändå kommer att ha ersatts av nya planer vid utgången av 2024. </w:t>
      </w:r>
    </w:p>
    <w:p w14:paraId="0FAAB8BF" w14:textId="77777777" w:rsidR="00DE7975" w:rsidRDefault="00DE7975" w:rsidP="00DE7975">
      <w:pPr>
        <w:pStyle w:val="Brdtextmedindrag"/>
      </w:pPr>
      <w:r>
        <w:t xml:space="preserve">Länsstyrelserna i </w:t>
      </w:r>
      <w:r w:rsidRPr="006360C7">
        <w:rPr>
          <w:i/>
        </w:rPr>
        <w:t>Skåne</w:t>
      </w:r>
      <w:r>
        <w:t xml:space="preserve"> respektive </w:t>
      </w:r>
      <w:r w:rsidRPr="006360C7">
        <w:rPr>
          <w:i/>
        </w:rPr>
        <w:t>Västra Götalands län</w:t>
      </w:r>
      <w:r>
        <w:t xml:space="preserve"> är tveksamma till förslaget eftersom det enligt länsstyrelserna kan leda till att kommuner kan komma att stå utan översiktsplan. Det blir då oklart hur prövningar ska hanteras i de fall där översiktsplanen utgör en grundförutsättning. </w:t>
      </w:r>
      <w:r w:rsidRPr="00F7606A">
        <w:rPr>
          <w:i/>
        </w:rPr>
        <w:t>Sveriges Stads</w:t>
      </w:r>
      <w:r w:rsidRPr="00F7606A">
        <w:rPr>
          <w:i/>
        </w:rPr>
        <w:softHyphen/>
        <w:t>arkitekt</w:t>
      </w:r>
      <w:r>
        <w:rPr>
          <w:i/>
        </w:rPr>
        <w:softHyphen/>
      </w:r>
      <w:r w:rsidRPr="00F7606A">
        <w:rPr>
          <w:i/>
        </w:rPr>
        <w:t>förening</w:t>
      </w:r>
      <w:r w:rsidRPr="00F7606A">
        <w:t xml:space="preserve"> </w:t>
      </w:r>
      <w:r>
        <w:t>anser att det kan</w:t>
      </w:r>
      <w:r w:rsidRPr="00F7606A">
        <w:t xml:space="preserve"> finnas skäl att föreslå ett senare datum för att alla kommuner ska hinna med att aktualisera sina planer.</w:t>
      </w:r>
    </w:p>
    <w:p w14:paraId="237E43D1" w14:textId="77777777" w:rsidR="00DE7975" w:rsidRDefault="00DE7975" w:rsidP="00DE7975">
      <w:pPr>
        <w:pStyle w:val="Brdtextmedindrag"/>
      </w:pPr>
      <w:r>
        <w:t xml:space="preserve">Några remissinstanser anser att även senare antagna översiktsplaner borde upphöra att gälla. </w:t>
      </w:r>
      <w:r w:rsidRPr="009C681F">
        <w:rPr>
          <w:i/>
        </w:rPr>
        <w:t>Länsstyrelsen i Kalmar län</w:t>
      </w:r>
      <w:r>
        <w:t xml:space="preserve"> anser att gränsen för att släcka ut översiktsplaner hade kunnat dras vid planer som är äldre än exempelvis 2010. </w:t>
      </w:r>
      <w:r w:rsidRPr="00032D2F">
        <w:rPr>
          <w:i/>
        </w:rPr>
        <w:t>Länsstyrelsen i Västmanlands län</w:t>
      </w:r>
      <w:r>
        <w:t xml:space="preserve"> anser att gränsen bör dras vid 2009 då frågan om hälsa och säkerhet fick större betydelse och översvämningsdirektivet infördes i svensk rätt. </w:t>
      </w:r>
      <w:r w:rsidRPr="00032D2F">
        <w:rPr>
          <w:i/>
        </w:rPr>
        <w:t>Naturvårdsverket</w:t>
      </w:r>
      <w:r>
        <w:t xml:space="preserve"> fram</w:t>
      </w:r>
      <w:r>
        <w:softHyphen/>
        <w:t>håller att utredningen motiverar sitt förslag med att planer som har antagits för 2004 inte har miljöbedömts och att sådana planer inte är utformade med hänsyn till gällande miljökvalitets</w:t>
      </w:r>
      <w:r>
        <w:softHyphen/>
        <w:t>normer. Verket påpekar att ett fler</w:t>
      </w:r>
      <w:r>
        <w:softHyphen/>
        <w:t>tal av miljökvalitetsnormerna för utomhusluft infördes först senare, vilket kan ha medfört att dessa normer inte uppmärksammades i tillräcklig ut</w:t>
      </w:r>
      <w:r>
        <w:softHyphen/>
        <w:t>sträckning när planerna togs fram. Verket anser att tidpunkten bör senare</w:t>
      </w:r>
      <w:r>
        <w:softHyphen/>
        <w:t>läggas.</w:t>
      </w:r>
    </w:p>
    <w:p w14:paraId="3DFC66E4" w14:textId="77777777" w:rsidR="00DE7975" w:rsidRDefault="00DE7975" w:rsidP="00DE7975">
      <w:pPr>
        <w:pStyle w:val="Brdtextmedindrag"/>
        <w:rPr>
          <w:highlight w:val="lightGray"/>
        </w:rPr>
      </w:pPr>
      <w:r w:rsidRPr="00FA0610">
        <w:rPr>
          <w:i/>
        </w:rPr>
        <w:t>Statens geotekniska institut</w:t>
      </w:r>
      <w:r>
        <w:t xml:space="preserve"> (SGI) och </w:t>
      </w:r>
      <w:r w:rsidRPr="00FA0610">
        <w:rPr>
          <w:i/>
        </w:rPr>
        <w:t>Östra Göinge kommun</w:t>
      </w:r>
      <w:r>
        <w:t xml:space="preserve"> anser att det bör finnas en längsta giltighetstid för översiktsplanen och delar således inte utredningens bedömning i detta avseende. SGI framhåller att förslaget innebär att en översiktsplan kan ges aktualitet i åtskilliga mandatperioder trots att förutsättningarna för planeringen ändras, exempelvis genom klimatförändringar, översvämnings-, skred- och miljörisker och miljökrav. Enligt Östra Göinge kommun skulle en längsta giltighetstid på förslagsvis 12 år medföra att planeringsstrategin inte behövs.</w:t>
      </w:r>
    </w:p>
    <w:p w14:paraId="17041AFD" w14:textId="77777777" w:rsidR="00DE7975" w:rsidRPr="00217FAB" w:rsidRDefault="00DE7975" w:rsidP="00DE7975">
      <w:pPr>
        <w:pStyle w:val="Rubrik4utannumrering"/>
      </w:pPr>
      <w:r w:rsidRPr="00217FAB">
        <w:t>Skälen för regeringens förslag</w:t>
      </w:r>
    </w:p>
    <w:p w14:paraId="138C0D71" w14:textId="77777777" w:rsidR="00DE7975" w:rsidRDefault="00DE7975" w:rsidP="00DE7975">
      <w:pPr>
        <w:pStyle w:val="Rubrik5utannumrering"/>
        <w:spacing w:before="0"/>
      </w:pPr>
      <w:r>
        <w:t>Bakgrund</w:t>
      </w:r>
    </w:p>
    <w:p w14:paraId="7EEC5DFF" w14:textId="77777777" w:rsidR="00DE7975" w:rsidRDefault="00DE7975" w:rsidP="00DE7975">
      <w:pPr>
        <w:pStyle w:val="Brdtext"/>
      </w:pPr>
      <w:r>
        <w:t xml:space="preserve">Utredningen konstaterar att </w:t>
      </w:r>
      <w:r w:rsidRPr="00217FAB">
        <w:t>översiktsplane</w:t>
      </w:r>
      <w:r>
        <w:t>r</w:t>
      </w:r>
      <w:r w:rsidRPr="00217FAB">
        <w:t>n</w:t>
      </w:r>
      <w:r>
        <w:t>a är gamla i många kommu</w:t>
      </w:r>
      <w:r>
        <w:softHyphen/>
        <w:t xml:space="preserve">ner. </w:t>
      </w:r>
      <w:r w:rsidRPr="00CE237D">
        <w:t>I ett begränsat antal kommuner är den kommunomfattande översikts</w:t>
      </w:r>
      <w:r>
        <w:softHyphen/>
      </w:r>
      <w:r w:rsidRPr="00CE237D">
        <w:t>planen från 1990-talet – enligt utredningens genomgång är 15 över</w:t>
      </w:r>
      <w:r>
        <w:softHyphen/>
      </w:r>
      <w:r w:rsidRPr="00CE237D">
        <w:t>sikts</w:t>
      </w:r>
      <w:r>
        <w:softHyphen/>
      </w:r>
      <w:r w:rsidRPr="00CE237D">
        <w:t xml:space="preserve">planer så gamla. </w:t>
      </w:r>
      <w:r>
        <w:t>Väsentligt fler kommuner har dock gamla s.k. fördjup</w:t>
      </w:r>
      <w:r>
        <w:softHyphen/>
        <w:t xml:space="preserve">ningar av planen. </w:t>
      </w:r>
    </w:p>
    <w:p w14:paraId="4CDEF772" w14:textId="77777777" w:rsidR="00DE7975" w:rsidRDefault="00DE7975" w:rsidP="00DE7975">
      <w:pPr>
        <w:pStyle w:val="Brdtextmedindrag"/>
      </w:pPr>
      <w:r>
        <w:t>Enligt utredningen består översiktsplanen i en majoritet av kom</w:t>
      </w:r>
      <w:r>
        <w:softHyphen/>
        <w:t>mu</w:t>
      </w:r>
      <w:r>
        <w:softHyphen/>
        <w:t>nerna av flera olika delar. Cirka 80 procent av alla kommuner har förutom den kommunomfattande planen minst en fördjupning eller ett tillägg till pla</w:t>
      </w:r>
      <w:r>
        <w:softHyphen/>
        <w:t>nen. Några kommuner utmärker sig med ett stort antal fördjupningar. Det är särskilt vanligt med fördjupningar för tätorts</w:t>
      </w:r>
      <w:r>
        <w:softHyphen/>
        <w:t>områden.</w:t>
      </w:r>
    </w:p>
    <w:p w14:paraId="20C7BB57" w14:textId="77777777" w:rsidR="00DE7975" w:rsidRDefault="00DE7975" w:rsidP="00DE7975">
      <w:pPr>
        <w:pStyle w:val="Brdtextmedindrag"/>
      </w:pPr>
      <w:r>
        <w:t>Många kommuner har fördjupningar från 1990-talet. Även äldre för</w:t>
      </w:r>
      <w:r>
        <w:softHyphen/>
        <w:t>djupningar förekommer. Enligt utredningen är det vanligt att äldre för</w:t>
      </w:r>
      <w:r>
        <w:softHyphen/>
        <w:t>djup</w:t>
      </w:r>
      <w:r>
        <w:softHyphen/>
        <w:t xml:space="preserve">ningar förblir separata dokument, även i de fall när kommunen antar </w:t>
      </w:r>
      <w:r>
        <w:rPr>
          <w:noProof/>
        </w:rPr>
        <w:t>en ny kommunomfattande</w:t>
      </w:r>
      <w:r>
        <w:t xml:space="preserve"> översiktsplan. </w:t>
      </w:r>
    </w:p>
    <w:p w14:paraId="296AB3CD" w14:textId="77777777" w:rsidR="00DE7975" w:rsidRDefault="00DE7975" w:rsidP="00DE7975">
      <w:pPr>
        <w:pStyle w:val="Brdtextmedindrag"/>
      </w:pPr>
      <w:r w:rsidRPr="00217FAB">
        <w:t>Att planerna är gamla innebär att de är utformade utan hänsyn till de krav och intressen som har tillkommit senare</w:t>
      </w:r>
      <w:r>
        <w:t>. Vissa planeringsförutsätt</w:t>
      </w:r>
      <w:r>
        <w:softHyphen/>
        <w:t>ningar som t.ex. klimatförändringar har således inte behandlats i planen. Många planer har inte miljöbedömts enligt nuvarande bestämmelser i PBL och miljöbalken och inte heller utformats med hänsyn till gällande miljö</w:t>
      </w:r>
      <w:r>
        <w:softHyphen/>
        <w:t>kvalitetsnormer enligt 5 kap. miljöbalken. Utredningen framhåller även a</w:t>
      </w:r>
      <w:r w:rsidRPr="00217FAB">
        <w:t>tt flera riksintressen enligt 3</w:t>
      </w:r>
      <w:r>
        <w:t> </w:t>
      </w:r>
      <w:r w:rsidRPr="00217FAB">
        <w:t>kap. miljöbalken har tillkommit eller ändrats sedan de första översikts</w:t>
      </w:r>
      <w:r>
        <w:softHyphen/>
      </w:r>
      <w:r w:rsidRPr="00217FAB">
        <w:t>planerna antogs. Även kunskapsunderlag om andra allmänna intressen har tillkommit eller ändrats.</w:t>
      </w:r>
    </w:p>
    <w:p w14:paraId="7D8085FA" w14:textId="77777777" w:rsidR="00DE7975" w:rsidRDefault="00DE7975" w:rsidP="00DE7975">
      <w:pPr>
        <w:pStyle w:val="Brdtextmedindrag"/>
      </w:pPr>
      <w:r>
        <w:t>Mot den bakgrunden har utredningen föreslagit att ö</w:t>
      </w:r>
      <w:r w:rsidRPr="00A715B9">
        <w:t xml:space="preserve">versiktsplaner som har antagits före den 1 januari 2004 ska upphöra att gälla vid utgången av </w:t>
      </w:r>
      <w:r>
        <w:t xml:space="preserve">år </w:t>
      </w:r>
      <w:r w:rsidRPr="00A715B9">
        <w:t>2024.</w:t>
      </w:r>
    </w:p>
    <w:p w14:paraId="46A0C51A" w14:textId="77777777" w:rsidR="00DE7975" w:rsidRPr="00217FAB" w:rsidRDefault="00DE7975" w:rsidP="00DE7975">
      <w:pPr>
        <w:pStyle w:val="Rubrik5utannumrering"/>
      </w:pPr>
      <w:r>
        <w:t>Äldre översiktsplaner ska upphöra att gälla</w:t>
      </w:r>
    </w:p>
    <w:p w14:paraId="20B644E6" w14:textId="77777777" w:rsidR="00DE7975" w:rsidRDefault="00DE7975" w:rsidP="00DE7975">
      <w:pPr>
        <w:pStyle w:val="Brdtext"/>
      </w:pPr>
      <w:bookmarkStart w:id="132" w:name="_Hlk7073846"/>
      <w:r>
        <w:t>Enligt regeringen är det inte lämpligt att det i flera kom</w:t>
      </w:r>
      <w:r>
        <w:softHyphen/>
        <w:t>muner finns äldre planer som inte har miljöbedömts eller utformats med tillräcklig hänsyn till exempelvis miljökvalitetsnormer och översväm</w:t>
      </w:r>
      <w:r>
        <w:softHyphen/>
        <w:t xml:space="preserve">ningsrisker. </w:t>
      </w:r>
      <w:bookmarkEnd w:id="132"/>
      <w:r>
        <w:t>Från ett statligt per</w:t>
      </w:r>
      <w:r>
        <w:softHyphen/>
        <w:t>spek</w:t>
      </w:r>
      <w:r>
        <w:softHyphen/>
        <w:t>tiv</w:t>
      </w:r>
      <w:r w:rsidRPr="00217FAB">
        <w:t xml:space="preserve"> bör idealet vara att ing</w:t>
      </w:r>
      <w:r>
        <w:t>a</w:t>
      </w:r>
      <w:r w:rsidRPr="00217FAB">
        <w:t xml:space="preserve"> översiktsplan</w:t>
      </w:r>
      <w:r>
        <w:t>er</w:t>
      </w:r>
      <w:r w:rsidRPr="00217FAB">
        <w:t xml:space="preserve"> är äldre än att planerna uppfyller kraven i gällande lagstiftning. </w:t>
      </w:r>
      <w:r>
        <w:t xml:space="preserve">Regeringen anser således att det finns skäl att upphäva de allra äldsta planerna. </w:t>
      </w:r>
    </w:p>
    <w:p w14:paraId="0B7DE5DA" w14:textId="77777777" w:rsidR="00DE7975" w:rsidRDefault="00DE7975" w:rsidP="00DE7975">
      <w:pPr>
        <w:pStyle w:val="Brdtextmedindrag"/>
      </w:pPr>
      <w:r>
        <w:t xml:space="preserve">En kommun kan dock, som utredningen redovisar, ha hanterat </w:t>
      </w:r>
      <w:r w:rsidRPr="00217FAB">
        <w:t>föränd</w:t>
      </w:r>
      <w:r>
        <w:softHyphen/>
      </w:r>
      <w:r w:rsidRPr="00217FAB">
        <w:t xml:space="preserve">rade förutsättningar </w:t>
      </w:r>
      <w:r>
        <w:t xml:space="preserve">för en äldre plan </w:t>
      </w:r>
      <w:r w:rsidRPr="00217FAB">
        <w:t>genom för</w:t>
      </w:r>
      <w:r>
        <w:softHyphen/>
      </w:r>
      <w:r w:rsidRPr="00217FAB">
        <w:t>djup</w:t>
      </w:r>
      <w:r>
        <w:softHyphen/>
      </w:r>
      <w:r w:rsidRPr="00217FAB">
        <w:t>ningar av eller tillägg till planen. Fallet kan även vara det motsatta, dvs. att kommunen har hanterat nya förutsättningar i en ny kommun</w:t>
      </w:r>
      <w:r>
        <w:softHyphen/>
      </w:r>
      <w:r w:rsidRPr="00217FAB">
        <w:t xml:space="preserve">omfattande översiktsplan men har kvar äldre fördjupningar </w:t>
      </w:r>
      <w:r>
        <w:t>eftersom</w:t>
      </w:r>
      <w:r w:rsidRPr="00217FAB">
        <w:t xml:space="preserve"> mark- och vattenanvändningen fort</w:t>
      </w:r>
      <w:r>
        <w:softHyphen/>
      </w:r>
      <w:r w:rsidRPr="00217FAB">
        <w:t xml:space="preserve">farande </w:t>
      </w:r>
      <w:r>
        <w:t>anses</w:t>
      </w:r>
      <w:r w:rsidRPr="00217FAB">
        <w:t xml:space="preserve"> </w:t>
      </w:r>
      <w:r>
        <w:t xml:space="preserve">vara </w:t>
      </w:r>
      <w:r w:rsidRPr="00217FAB">
        <w:t xml:space="preserve">aktuell. </w:t>
      </w:r>
      <w:r>
        <w:t>Det innebär sammantaget att det inte finns något</w:t>
      </w:r>
      <w:r w:rsidRPr="00217FAB">
        <w:t xml:space="preserve"> </w:t>
      </w:r>
      <w:r>
        <w:t>givet</w:t>
      </w:r>
      <w:r w:rsidRPr="00217FAB">
        <w:t xml:space="preserve"> svar på när en översiktsplan blir för gammal. </w:t>
      </w:r>
    </w:p>
    <w:p w14:paraId="77E79BCE" w14:textId="77777777" w:rsidR="00DE7975" w:rsidRPr="00217FAB" w:rsidRDefault="00DE7975" w:rsidP="00DE7975">
      <w:pPr>
        <w:pStyle w:val="Brdtextmedindrag"/>
      </w:pPr>
      <w:r w:rsidRPr="00217FAB">
        <w:t xml:space="preserve">Om kravet </w:t>
      </w:r>
      <w:r>
        <w:t xml:space="preserve">ställs för högt, </w:t>
      </w:r>
      <w:r w:rsidRPr="00217FAB">
        <w:t>skulle det leda till att ett stort antal översikts</w:t>
      </w:r>
      <w:r>
        <w:softHyphen/>
      </w:r>
      <w:r w:rsidRPr="00217FAB">
        <w:t xml:space="preserve">planer behöver göras om. </w:t>
      </w:r>
      <w:r>
        <w:t xml:space="preserve">Som utredningen framhåller </w:t>
      </w:r>
      <w:r w:rsidRPr="00217FAB">
        <w:t xml:space="preserve">skulle </w:t>
      </w:r>
      <w:r>
        <w:t>en konse</w:t>
      </w:r>
      <w:r>
        <w:softHyphen/>
        <w:t xml:space="preserve">kvens av ett alltför högt ställt krav kunna </w:t>
      </w:r>
      <w:r w:rsidRPr="00217FAB">
        <w:t>dra stora resurser från annat ange</w:t>
      </w:r>
      <w:r>
        <w:softHyphen/>
      </w:r>
      <w:r w:rsidRPr="00217FAB">
        <w:t>läget planeringsarbete</w:t>
      </w:r>
      <w:r>
        <w:t>. Det skulle även kunna leda till att planer som fortfarande speglar kommunens aktuella uppfattning skulle kunna upp</w:t>
      </w:r>
      <w:r>
        <w:softHyphen/>
        <w:t>hävas, vilket vore olämpligt i förhållande till den kommunala självstyrel</w:t>
      </w:r>
      <w:r>
        <w:softHyphen/>
        <w:t xml:space="preserve">sen. </w:t>
      </w:r>
    </w:p>
    <w:p w14:paraId="0B513635" w14:textId="77777777" w:rsidR="00DE7975" w:rsidRPr="00217FAB" w:rsidRDefault="00DE7975" w:rsidP="00DE7975">
      <w:pPr>
        <w:pStyle w:val="Brdtextmedindrag"/>
      </w:pPr>
      <w:r>
        <w:t xml:space="preserve">Regeringen har förståelse för synpunkterna från </w:t>
      </w:r>
      <w:r w:rsidRPr="0031175C">
        <w:rPr>
          <w:i/>
        </w:rPr>
        <w:t>Naturvårdsverket</w:t>
      </w:r>
      <w:r>
        <w:t xml:space="preserve"> och länsstyrelserna i </w:t>
      </w:r>
      <w:r w:rsidRPr="0031175C">
        <w:rPr>
          <w:i/>
        </w:rPr>
        <w:t>Kalmar</w:t>
      </w:r>
      <w:r>
        <w:t xml:space="preserve"> respektive </w:t>
      </w:r>
      <w:r w:rsidRPr="0031175C">
        <w:rPr>
          <w:i/>
        </w:rPr>
        <w:t>Västmanlands län</w:t>
      </w:r>
      <w:r>
        <w:t xml:space="preserve"> – utredningens för</w:t>
      </w:r>
      <w:r>
        <w:softHyphen/>
        <w:t>slag innebär ett förhållandevis lågt ställt krav. Samtidigt är det möjligt att flera kom</w:t>
      </w:r>
      <w:r>
        <w:softHyphen/>
        <w:t>muner kan ha kompenserat eventuella brister i sina gamla över</w:t>
      </w:r>
      <w:r>
        <w:softHyphen/>
        <w:t>siktsplaner genom senare tillägg. Regeringen konstaterar även att det inte finns något underlag som redovisar vilka konsekvenser det skulle medföra om även nyare översiktsplaner skulle upphöra att gälla. Mot den bak</w:t>
      </w:r>
      <w:r>
        <w:softHyphen/>
        <w:t>grunden anser regeringen, i likhet med utredningen, att endast ö</w:t>
      </w:r>
      <w:r w:rsidRPr="00A715B9">
        <w:t>ver</w:t>
      </w:r>
      <w:r>
        <w:softHyphen/>
      </w:r>
      <w:r w:rsidRPr="00A715B9">
        <w:t>sikts</w:t>
      </w:r>
      <w:r>
        <w:softHyphen/>
      </w:r>
      <w:r w:rsidRPr="00A715B9">
        <w:t>planer som har antagits före den 1 janu</w:t>
      </w:r>
      <w:r>
        <w:softHyphen/>
      </w:r>
      <w:r w:rsidRPr="00A715B9">
        <w:t>ari 2004</w:t>
      </w:r>
      <w:r>
        <w:t xml:space="preserve"> bör upphöra att gälla. </w:t>
      </w:r>
      <w:r w:rsidRPr="00217FAB">
        <w:t xml:space="preserve">Detta </w:t>
      </w:r>
      <w:r>
        <w:t>bör även gälla i de fall som</w:t>
      </w:r>
      <w:r w:rsidRPr="00217FAB">
        <w:t xml:space="preserve"> översiktsplanen har aktualitetsprövats senare.</w:t>
      </w:r>
      <w:r>
        <w:t xml:space="preserve"> Utredningen anger att </w:t>
      </w:r>
      <w:r w:rsidRPr="00217FAB">
        <w:t>ett 40-tal kommuner har en kommun</w:t>
      </w:r>
      <w:r>
        <w:softHyphen/>
      </w:r>
      <w:r w:rsidRPr="00217FAB">
        <w:t xml:space="preserve">omfattande översiktsplan som </w:t>
      </w:r>
      <w:r>
        <w:t>har</w:t>
      </w:r>
      <w:r w:rsidRPr="00217FAB">
        <w:t xml:space="preserve"> antagits före 2004</w:t>
      </w:r>
      <w:r>
        <w:t xml:space="preserve">, vilket </w:t>
      </w:r>
      <w:r w:rsidRPr="00217FAB">
        <w:t>motsvara</w:t>
      </w:r>
      <w:r>
        <w:t>r</w:t>
      </w:r>
      <w:r w:rsidRPr="00217FAB">
        <w:t xml:space="preserve"> ca 15 procent av kommunerna. </w:t>
      </w:r>
      <w:r>
        <w:t>Samtidigt uppger utredningen att det bland dessa kom</w:t>
      </w:r>
      <w:r>
        <w:softHyphen/>
        <w:t>mu</w:t>
      </w:r>
      <w:r>
        <w:softHyphen/>
        <w:t>ner pågår arbete med att se över översiktsplanen i nästan alla kom</w:t>
      </w:r>
      <w:r>
        <w:softHyphen/>
        <w:t xml:space="preserve">muner.   </w:t>
      </w:r>
    </w:p>
    <w:p w14:paraId="45995935" w14:textId="77777777" w:rsidR="00DE7975" w:rsidRPr="00217FAB" w:rsidRDefault="00DE7975" w:rsidP="00DE7975">
      <w:pPr>
        <w:pStyle w:val="Brdtextmedindrag"/>
      </w:pPr>
      <w:r w:rsidRPr="00217FAB">
        <w:t>Att ta fram en ny översiktsplan kan vara ett omfattande projekt</w:t>
      </w:r>
      <w:r>
        <w:t>, inte minst för en liten kommun med begränsade resurser. Regeringen anser att de kommuner som berörs av förslaget</w:t>
      </w:r>
      <w:r w:rsidRPr="00217FAB">
        <w:t xml:space="preserve"> behöver </w:t>
      </w:r>
      <w:r>
        <w:t xml:space="preserve">få </w:t>
      </w:r>
      <w:r w:rsidRPr="00217FAB">
        <w:t xml:space="preserve">god tid på sig för att anta en ny översiktsplan. </w:t>
      </w:r>
      <w:r>
        <w:t xml:space="preserve">Regeringen anser att </w:t>
      </w:r>
      <w:r w:rsidRPr="00217FAB">
        <w:t xml:space="preserve">de planer som antagits före den 1 januari 2004 bör upphöra </w:t>
      </w:r>
      <w:r>
        <w:t xml:space="preserve">att gälla vid utgången av 2025, </w:t>
      </w:r>
      <w:bookmarkStart w:id="133" w:name="_Hlk7073462"/>
      <w:r>
        <w:t>med anledning av att lagförslagen i huvudsak bör träda i kraft den 1 april 2020</w:t>
      </w:r>
      <w:bookmarkEnd w:id="133"/>
      <w:r>
        <w:t xml:space="preserve"> (se avsnitt 9.1)</w:t>
      </w:r>
      <w:r w:rsidRPr="00217FAB">
        <w:t xml:space="preserve">. </w:t>
      </w:r>
      <w:bookmarkStart w:id="134" w:name="_Hlk7073446"/>
      <w:r w:rsidRPr="00217FAB">
        <w:t xml:space="preserve">Det ger berörda kommuner </w:t>
      </w:r>
      <w:r>
        <w:t>nästan sex</w:t>
      </w:r>
      <w:r w:rsidRPr="00217FAB">
        <w:t xml:space="preserve"> år </w:t>
      </w:r>
      <w:r>
        <w:t xml:space="preserve">på sig för </w:t>
      </w:r>
      <w:r w:rsidRPr="00217FAB">
        <w:t>att ta fram en ny översikts</w:t>
      </w:r>
      <w:r>
        <w:softHyphen/>
      </w:r>
      <w:r w:rsidRPr="00217FAB">
        <w:t xml:space="preserve">plan, </w:t>
      </w:r>
      <w:r>
        <w:t>från</w:t>
      </w:r>
      <w:r w:rsidRPr="00217FAB">
        <w:t xml:space="preserve"> det att </w:t>
      </w:r>
      <w:r>
        <w:t xml:space="preserve">lagen med det föreslagna </w:t>
      </w:r>
      <w:r w:rsidRPr="00217FAB">
        <w:t xml:space="preserve">kravet </w:t>
      </w:r>
      <w:r>
        <w:t>utfärdas</w:t>
      </w:r>
      <w:r w:rsidRPr="00217FAB">
        <w:t xml:space="preserve">. Den föreslagna tidpunkten innebär </w:t>
      </w:r>
      <w:r>
        <w:t xml:space="preserve">vidare </w:t>
      </w:r>
      <w:r w:rsidRPr="00217FAB">
        <w:t xml:space="preserve">att de översiktsplaner som upphör att gälla </w:t>
      </w:r>
      <w:r>
        <w:t>vid utgången av 2025</w:t>
      </w:r>
      <w:r w:rsidRPr="00217FAB">
        <w:t xml:space="preserve"> skulle vara </w:t>
      </w:r>
      <w:r>
        <w:t xml:space="preserve">mer än </w:t>
      </w:r>
      <w:r w:rsidRPr="00217FAB">
        <w:t>20 år</w:t>
      </w:r>
      <w:r>
        <w:t xml:space="preserve"> gamla</w:t>
      </w:r>
      <w:r w:rsidRPr="00217FAB">
        <w:t>.</w:t>
      </w:r>
      <w:bookmarkEnd w:id="134"/>
    </w:p>
    <w:p w14:paraId="27002ACF" w14:textId="77777777" w:rsidR="00DE7975" w:rsidRDefault="00DE7975" w:rsidP="00DE7975">
      <w:pPr>
        <w:pStyle w:val="Brdtextmedindrag"/>
      </w:pPr>
      <w:r>
        <w:t xml:space="preserve">Förslaget innebär </w:t>
      </w:r>
      <w:r w:rsidRPr="00217FAB">
        <w:t xml:space="preserve">även </w:t>
      </w:r>
      <w:r>
        <w:t xml:space="preserve">att </w:t>
      </w:r>
      <w:r w:rsidRPr="00217FAB">
        <w:t xml:space="preserve">fördjupningar av översiktsplanen som </w:t>
      </w:r>
      <w:r>
        <w:t>har antagits</w:t>
      </w:r>
      <w:r w:rsidRPr="00217FAB">
        <w:t xml:space="preserve"> före </w:t>
      </w:r>
      <w:r>
        <w:t xml:space="preserve">år </w:t>
      </w:r>
      <w:r w:rsidRPr="00217FAB">
        <w:t xml:space="preserve">2004 </w:t>
      </w:r>
      <w:r>
        <w:t xml:space="preserve">kommer att </w:t>
      </w:r>
      <w:r w:rsidRPr="00217FAB">
        <w:t xml:space="preserve">upphöra att gälla </w:t>
      </w:r>
      <w:r>
        <w:t>vid utgången av 2025</w:t>
      </w:r>
      <w:r w:rsidRPr="00217FAB">
        <w:t>.</w:t>
      </w:r>
      <w:r>
        <w:t xml:space="preserve"> </w:t>
      </w:r>
      <w:bookmarkStart w:id="135" w:name="_Hlk6069748"/>
      <w:r>
        <w:t>Det ska även gälla i de fall kommunen efter den 1 januari 2004 i en kom</w:t>
      </w:r>
      <w:r>
        <w:softHyphen/>
        <w:t>mun</w:t>
      </w:r>
      <w:r>
        <w:softHyphen/>
        <w:t xml:space="preserve">omfattande översiktsplan har förklarat att en sådan äldre fördjupning ska anses utgöra en del av den kommunomfattande planen. </w:t>
      </w:r>
      <w:bookmarkEnd w:id="135"/>
    </w:p>
    <w:p w14:paraId="4C7717E6" w14:textId="77777777" w:rsidR="00DE7975" w:rsidRDefault="00DE7975" w:rsidP="00DE7975">
      <w:pPr>
        <w:pStyle w:val="Brdtextmedindrag"/>
      </w:pPr>
      <w:bookmarkStart w:id="136" w:name="_Hlk7073386"/>
      <w:r>
        <w:t xml:space="preserve">Utredningen anför att det är </w:t>
      </w:r>
      <w:r w:rsidRPr="00217FAB">
        <w:t>vanligt med brister i äldre fördjup</w:t>
      </w:r>
      <w:r>
        <w:softHyphen/>
      </w:r>
      <w:r w:rsidRPr="00217FAB">
        <w:t xml:space="preserve">ningar, </w:t>
      </w:r>
      <w:r>
        <w:t>även i de fall</w:t>
      </w:r>
      <w:r w:rsidRPr="00217FAB">
        <w:t xml:space="preserve"> de senare har bedömts vara aktuella i den kommun</w:t>
      </w:r>
      <w:r>
        <w:softHyphen/>
      </w:r>
      <w:r w:rsidRPr="00217FAB">
        <w:t>omfattan</w:t>
      </w:r>
      <w:r>
        <w:softHyphen/>
      </w:r>
      <w:r w:rsidRPr="00217FAB">
        <w:t xml:space="preserve">de översiktsplanen. </w:t>
      </w:r>
      <w:r>
        <w:t xml:space="preserve">Enligt utredningen kan det exempelvis </w:t>
      </w:r>
      <w:r w:rsidRPr="00217FAB">
        <w:t xml:space="preserve">handla om att frågan om miljökvalitetsnormer inte har behandlats tillräckligt grundligt i samband med aktualitetsförklaringen av fördjupningen. </w:t>
      </w:r>
      <w:bookmarkEnd w:id="136"/>
      <w:r w:rsidRPr="00217FAB">
        <w:t>Även stora ålders</w:t>
      </w:r>
      <w:r>
        <w:softHyphen/>
      </w:r>
      <w:r w:rsidRPr="00217FAB">
        <w:t xml:space="preserve">skillnader mellan en fördjupning och den kommunomfattande planen </w:t>
      </w:r>
      <w:r>
        <w:t xml:space="preserve">kan, enligt utredningen, </w:t>
      </w:r>
      <w:r w:rsidRPr="00217FAB">
        <w:t xml:space="preserve">försvåra läsbarheten av översiktsplanen som helhet. </w:t>
      </w:r>
    </w:p>
    <w:p w14:paraId="0FDC9E16" w14:textId="77777777" w:rsidR="00DE7975" w:rsidRDefault="00DE7975" w:rsidP="00DE7975">
      <w:pPr>
        <w:pStyle w:val="Brdtextmedindrag"/>
      </w:pPr>
      <w:r>
        <w:t>Utredningens genomgång visar att det finns ca 230 gällande fördjup</w:t>
      </w:r>
      <w:r>
        <w:softHyphen/>
        <w:t>ningar som har antagits före den 1 januari 2004, även om den kommun</w:t>
      </w:r>
      <w:r>
        <w:softHyphen/>
        <w:t>omfattande planen kan ha antagits efter denna tidpunkt. Sammanlagt berörs knappt 80 kommuner, vilket motsvarar ungefär 27,5 procent av kom</w:t>
      </w:r>
      <w:r>
        <w:softHyphen/>
        <w:t xml:space="preserve">munerna. </w:t>
      </w:r>
    </w:p>
    <w:p w14:paraId="1DA96911" w14:textId="77777777" w:rsidR="00DE7975" w:rsidRDefault="00DE7975" w:rsidP="00DE7975">
      <w:pPr>
        <w:pStyle w:val="Brdtextmedindrag"/>
      </w:pPr>
      <w:r>
        <w:t xml:space="preserve">Länsstyrelserna i </w:t>
      </w:r>
      <w:r w:rsidRPr="006360C7">
        <w:rPr>
          <w:i/>
        </w:rPr>
        <w:t>Skåne</w:t>
      </w:r>
      <w:r>
        <w:t xml:space="preserve"> respektive </w:t>
      </w:r>
      <w:r w:rsidRPr="006360C7">
        <w:rPr>
          <w:i/>
        </w:rPr>
        <w:t>Västra Götalands län</w:t>
      </w:r>
      <w:r>
        <w:t xml:space="preserve"> anför att för</w:t>
      </w:r>
      <w:r>
        <w:softHyphen/>
        <w:t>slaget i enstaka fall skulle kunna tänkas leda till att kommunen står utan en översiktsplan den 1 januari 2025 (den 1 januari 2026 med reger</w:t>
      </w:r>
      <w:r>
        <w:softHyphen/>
        <w:t>ingens förslag). Regeringen vill framhålla att det enligt 3 kap. 1 § PBL finns en skyldighet för</w:t>
      </w:r>
      <w:r w:rsidRPr="0005686E">
        <w:rPr>
          <w:rFonts w:ascii="inherit" w:hAnsi="inherit"/>
          <w:color w:val="000000"/>
          <w:sz w:val="22"/>
          <w:shd w:val="clear" w:color="auto" w:fill="FFFFFF"/>
        </w:rPr>
        <w:t xml:space="preserve"> </w:t>
      </w:r>
      <w:r>
        <w:t>v</w:t>
      </w:r>
      <w:r w:rsidRPr="0005686E">
        <w:t xml:space="preserve">arje kommun </w:t>
      </w:r>
      <w:r>
        <w:t>att</w:t>
      </w:r>
      <w:r w:rsidRPr="0005686E">
        <w:t xml:space="preserve"> ha en aktuell översiktsplan, som omfattar hela kommunen.</w:t>
      </w:r>
      <w:r>
        <w:t xml:space="preserve"> Som utredningen har redogjort för redovisar dock f</w:t>
      </w:r>
      <w:r w:rsidRPr="00217FAB">
        <w:t>ler</w:t>
      </w:r>
      <w:r>
        <w:softHyphen/>
      </w:r>
      <w:r w:rsidRPr="00217FAB">
        <w:t xml:space="preserve">talet av </w:t>
      </w:r>
      <w:r>
        <w:t>det 40-tal</w:t>
      </w:r>
      <w:r w:rsidRPr="00217FAB">
        <w:t xml:space="preserve"> kommuner </w:t>
      </w:r>
      <w:r>
        <w:t xml:space="preserve">som berörs </w:t>
      </w:r>
      <w:r w:rsidRPr="00217FAB">
        <w:t>på sina webb</w:t>
      </w:r>
      <w:r>
        <w:softHyphen/>
      </w:r>
      <w:r w:rsidRPr="00217FAB">
        <w:t>platser att arbete med en ny kommun</w:t>
      </w:r>
      <w:r>
        <w:softHyphen/>
      </w:r>
      <w:r w:rsidRPr="00217FAB">
        <w:t>omfattande översikts</w:t>
      </w:r>
      <w:r>
        <w:softHyphen/>
      </w:r>
      <w:r w:rsidRPr="00217FAB">
        <w:t>plan har inletts.</w:t>
      </w:r>
      <w:r>
        <w:t xml:space="preserve"> Reger</w:t>
      </w:r>
      <w:r>
        <w:softHyphen/>
        <w:t>ingen anser att den föreslagna övergångsperioden – fem år – är till</w:t>
      </w:r>
      <w:r>
        <w:softHyphen/>
        <w:t>räckligt lång och att det därmed inte finns skäl att befara att berörda kom</w:t>
      </w:r>
      <w:r>
        <w:softHyphen/>
        <w:t>muner inte skulle hinna anta en ny översiktsplan till dess att bestäm</w:t>
      </w:r>
      <w:r>
        <w:softHyphen/>
        <w:t xml:space="preserve">melsen föreslås träda i kraft. </w:t>
      </w:r>
    </w:p>
    <w:p w14:paraId="2BCB877C" w14:textId="21F900AE" w:rsidR="00DE7975" w:rsidRDefault="00DE7975" w:rsidP="00DE7975">
      <w:pPr>
        <w:pStyle w:val="Brdtextmedindrag"/>
      </w:pPr>
      <w:r>
        <w:t>Som utredningen framhåller kan även en kommunomfattande över</w:t>
      </w:r>
      <w:r>
        <w:softHyphen/>
        <w:t>sikts</w:t>
      </w:r>
      <w:r>
        <w:softHyphen/>
        <w:t xml:space="preserve">plan eller en äldre </w:t>
      </w:r>
      <w:r w:rsidRPr="00217FAB">
        <w:t xml:space="preserve">fördjupning </w:t>
      </w:r>
      <w:r>
        <w:t xml:space="preserve">som </w:t>
      </w:r>
      <w:r w:rsidRPr="00217FAB">
        <w:t>upphör</w:t>
      </w:r>
      <w:r>
        <w:t>t</w:t>
      </w:r>
      <w:r w:rsidRPr="00217FAB">
        <w:t xml:space="preserve"> att gälla fungera som ett plane</w:t>
      </w:r>
      <w:r>
        <w:softHyphen/>
      </w:r>
      <w:r w:rsidRPr="00217FAB">
        <w:t>rings</w:t>
      </w:r>
      <w:r>
        <w:softHyphen/>
      </w:r>
      <w:r w:rsidRPr="00217FAB">
        <w:t>underlag för kommunen</w:t>
      </w:r>
      <w:r>
        <w:t xml:space="preserve"> vid efterföljande plane</w:t>
      </w:r>
      <w:r>
        <w:softHyphen/>
        <w:t>ring och pröv</w:t>
      </w:r>
      <w:r>
        <w:softHyphen/>
        <w:t>ning</w:t>
      </w:r>
      <w:r w:rsidRPr="00217FAB">
        <w:t>.</w:t>
      </w:r>
      <w:r>
        <w:t xml:space="preserve"> Även detta talar enligt regeringen för att riskerna är små för att för</w:t>
      </w:r>
      <w:r>
        <w:softHyphen/>
        <w:t>slaget ska medföra oönskade konsekvenser.</w:t>
      </w:r>
    </w:p>
    <w:p w14:paraId="689BCF60" w14:textId="77777777" w:rsidR="00DE7975" w:rsidRPr="00D14760" w:rsidRDefault="00DE7975" w:rsidP="00DE7975">
      <w:pPr>
        <w:pStyle w:val="Brdtextmedindrag"/>
        <w:sectPr w:rsidR="00DE7975" w:rsidRPr="00D14760" w:rsidSect="00155500">
          <w:headerReference w:type="even" r:id="rId34"/>
          <w:headerReference w:type="default" r:id="rId35"/>
          <w:footerReference w:type="even" r:id="rId36"/>
          <w:footerReference w:type="default" r:id="rId37"/>
          <w:headerReference w:type="first" r:id="rId38"/>
          <w:footerReference w:type="first" r:id="rId39"/>
          <w:type w:val="continuous"/>
          <w:pgSz w:w="9356" w:h="13721" w:code="9"/>
          <w:pgMar w:top="794" w:right="2438" w:bottom="1191" w:left="1021" w:header="0" w:footer="709" w:gutter="0"/>
          <w:cols w:space="708"/>
          <w:docGrid w:linePitch="360"/>
        </w:sectPr>
      </w:pPr>
    </w:p>
    <w:p w14:paraId="74C9B316" w14:textId="77777777" w:rsidR="00DE7975" w:rsidRDefault="00DE7975" w:rsidP="00DE7975">
      <w:pPr>
        <w:pStyle w:val="Rubrik1"/>
      </w:pPr>
      <w:bookmarkStart w:id="137" w:name="_Toc19000346"/>
      <w:bookmarkStart w:id="138" w:name="_Toc23845195"/>
      <w:r>
        <w:t>Konsekvenser</w:t>
      </w:r>
      <w:bookmarkEnd w:id="137"/>
      <w:bookmarkEnd w:id="138"/>
    </w:p>
    <w:p w14:paraId="78E84987" w14:textId="77777777" w:rsidR="00DE7975" w:rsidRDefault="00DE7975" w:rsidP="00DE7975">
      <w:pPr>
        <w:pStyle w:val="Rubrik2"/>
        <w:spacing w:before="0"/>
      </w:pPr>
      <w:bookmarkStart w:id="139" w:name="_Toc19000347"/>
      <w:bookmarkStart w:id="140" w:name="_Toc23845196"/>
      <w:r>
        <w:t>Konsekvenser för kommuner</w:t>
      </w:r>
      <w:bookmarkEnd w:id="139"/>
      <w:bookmarkEnd w:id="140"/>
    </w:p>
    <w:p w14:paraId="0259A7AC" w14:textId="77777777" w:rsidR="00DE7975" w:rsidRDefault="00DE7975" w:rsidP="00DE7975">
      <w:pPr>
        <w:pStyle w:val="Rubrik4utannumrering"/>
        <w:spacing w:before="0"/>
      </w:pPr>
      <w:r>
        <w:t>En kontinuerlig översiktsplanering</w:t>
      </w:r>
    </w:p>
    <w:p w14:paraId="44822D0D" w14:textId="77777777" w:rsidR="00DE7975" w:rsidRDefault="00DE7975" w:rsidP="00DE7975">
      <w:pPr>
        <w:pStyle w:val="Brdtext"/>
      </w:pPr>
      <w:r>
        <w:t>I avsnitt 5.1 föreslås i huvudsak att k</w:t>
      </w:r>
      <w:r w:rsidRPr="009A443E">
        <w:t xml:space="preserve">ommunfullmäktige senast </w:t>
      </w:r>
      <w:r>
        <w:t>24</w:t>
      </w:r>
      <w:r w:rsidRPr="009A443E">
        <w:t xml:space="preserve"> månader efter ett ordinarie val </w:t>
      </w:r>
      <w:r>
        <w:t xml:space="preserve">ska </w:t>
      </w:r>
      <w:r w:rsidRPr="009A443E">
        <w:t>anta en planeringsstrategi. I strategin ska full</w:t>
      </w:r>
      <w:r>
        <w:softHyphen/>
      </w:r>
      <w:r w:rsidRPr="009A443E">
        <w:t>mäk</w:t>
      </w:r>
      <w:r>
        <w:softHyphen/>
      </w:r>
      <w:r w:rsidRPr="009A443E">
        <w:t>tige ta ställning till ändrade planeringsförutsättningar av betydelse för översiktsplanens aktualitet och till kommunens fortsatta arbete med över</w:t>
      </w:r>
      <w:r>
        <w:softHyphen/>
      </w:r>
      <w:r w:rsidRPr="00354B40">
        <w:rPr>
          <w:spacing w:val="-2"/>
        </w:rPr>
        <w:t>siktsplaneringen. Fullmäktige ska även bedöma i vilken utsträckning planen</w:t>
      </w:r>
      <w:r w:rsidRPr="009A443E">
        <w:t xml:space="preserve"> är aktuell.</w:t>
      </w:r>
      <w:r>
        <w:t xml:space="preserve"> Förslaget ersätter den nuvarande aktualitetsprövningen. </w:t>
      </w:r>
    </w:p>
    <w:p w14:paraId="51073513" w14:textId="77777777" w:rsidR="00DE7975" w:rsidRDefault="00DE7975" w:rsidP="00DE7975">
      <w:pPr>
        <w:pStyle w:val="Brdtextmedindrag"/>
      </w:pPr>
      <w:r>
        <w:t>Jämfört med det nuvarande kravet på aktualitetsprövning är skillnaderna begränsade. I princip kommer kommunen på motsvarande sätt som i dag kunna an</w:t>
      </w:r>
      <w:r>
        <w:softHyphen/>
        <w:t>passa omfattningen och innehållet i planeringsstrategin utifrån kom</w:t>
      </w:r>
      <w:r>
        <w:softHyphen/>
        <w:t>mu</w:t>
      </w:r>
      <w:r>
        <w:softHyphen/>
        <w:t xml:space="preserve">nens behov och förutsättningar. Därmed bör kommunens arbete med planeringsstrategin i praktiken inte medföra någon förändring av vilka resurser som kommer att behövas för arbetet. </w:t>
      </w:r>
    </w:p>
    <w:p w14:paraId="7CA8A6AE" w14:textId="77777777" w:rsidR="00DE7975" w:rsidRDefault="00DE7975" w:rsidP="00DE7975">
      <w:pPr>
        <w:pStyle w:val="Brdtextmedindrag"/>
      </w:pPr>
      <w:r>
        <w:t xml:space="preserve">Den främsta skillnaden är kravet på att planeringsstrategin ska antas </w:t>
      </w:r>
      <w:r w:rsidRPr="009A443E">
        <w:t xml:space="preserve">senast </w:t>
      </w:r>
      <w:r>
        <w:t>24</w:t>
      </w:r>
      <w:r w:rsidRPr="009A443E">
        <w:t xml:space="preserve"> månader efter ett ordinarie val</w:t>
      </w:r>
      <w:r>
        <w:t>. Om kommunen inte antar plane</w:t>
      </w:r>
      <w:r>
        <w:softHyphen/>
        <w:t xml:space="preserve">ringsstrategin inom den angivna tiden, leder det till vissa rättsverkningar för efterföljande planering (se beskrivningen av förslagen i avsnitt 5.3 nedan). </w:t>
      </w:r>
    </w:p>
    <w:p w14:paraId="6D0F647C" w14:textId="77777777" w:rsidR="00DE7975" w:rsidRDefault="00DE7975" w:rsidP="00DE7975">
      <w:pPr>
        <w:pStyle w:val="Brdtextmedindrag"/>
      </w:pPr>
      <w:r>
        <w:t>Kravet att kommunfullmäktige ska anta planeringsstrategin inom en viss tid efter ett ordinarie val bör leda till att översiktsplanen hålls aktuell i högre utsträckning. Därmed bör planen kunna ge bättre stöd för efter</w:t>
      </w:r>
      <w:r>
        <w:softHyphen/>
        <w:t xml:space="preserve">följande planering och prövning. </w:t>
      </w:r>
    </w:p>
    <w:p w14:paraId="028ECBE2" w14:textId="77777777" w:rsidR="00DE7975" w:rsidRDefault="00DE7975" w:rsidP="00DE7975">
      <w:pPr>
        <w:pStyle w:val="Brdtextmedindrag"/>
      </w:pPr>
      <w:r>
        <w:t xml:space="preserve">Förslaget att kommunfullmäktige även ska </w:t>
      </w:r>
      <w:r w:rsidRPr="009A443E">
        <w:t>bedöma i vilken utsträckning planen är aktuell</w:t>
      </w:r>
      <w:r>
        <w:t xml:space="preserve"> bör leda till en mer nyanserad syn på översiktsplanens aktualitet</w:t>
      </w:r>
      <w:r w:rsidRPr="009A443E">
        <w:t>.</w:t>
      </w:r>
      <w:r>
        <w:t xml:space="preserve"> Därmed bör det bli lättare för fullmäktige att förklara att en del av pla</w:t>
      </w:r>
      <w:r>
        <w:softHyphen/>
        <w:t xml:space="preserve">nen inte längre är aktuell och att denna del således bör ändras. </w:t>
      </w:r>
    </w:p>
    <w:p w14:paraId="3B3040B1" w14:textId="77777777" w:rsidR="00DE7975" w:rsidRDefault="00DE7975" w:rsidP="00DE7975">
      <w:pPr>
        <w:pStyle w:val="Brdtextmedindrag"/>
      </w:pPr>
      <w:r>
        <w:t xml:space="preserve">Förslagen innebär vidare att kommunen, när </w:t>
      </w:r>
      <w:r w:rsidRPr="002B3FC6">
        <w:t xml:space="preserve">planeringsstrategin </w:t>
      </w:r>
      <w:r>
        <w:t>har antagits,</w:t>
      </w:r>
      <w:r w:rsidRPr="002B3FC6">
        <w:t xml:space="preserve"> </w:t>
      </w:r>
      <w:r>
        <w:t xml:space="preserve">inom två veckor efter att beslutet har tillkännagetts ska </w:t>
      </w:r>
      <w:r w:rsidRPr="002B3FC6">
        <w:t>skicka strategin till Boverket, läns</w:t>
      </w:r>
      <w:r>
        <w:softHyphen/>
      </w:r>
      <w:r w:rsidRPr="002B3FC6">
        <w:t xml:space="preserve">styrelsen, </w:t>
      </w:r>
      <w:r>
        <w:t>regionen</w:t>
      </w:r>
      <w:r w:rsidRPr="002B3FC6">
        <w:t xml:space="preserve"> och de kommuner som berörs.</w:t>
      </w:r>
      <w:r w:rsidRPr="00626DFC">
        <w:t xml:space="preserve"> </w:t>
      </w:r>
      <w:r>
        <w:t>Motsvarande skyldighet finns i dag i 2 kap. 7 § plan- och bygg</w:t>
      </w:r>
      <w:r>
        <w:softHyphen/>
        <w:t>förord</w:t>
      </w:r>
      <w:r>
        <w:softHyphen/>
        <w:t xml:space="preserve">ningen (2011:338), förkortad PBF. </w:t>
      </w:r>
    </w:p>
    <w:p w14:paraId="452EAADB" w14:textId="57B337F1" w:rsidR="00DE7975" w:rsidRDefault="00DE7975" w:rsidP="00DE7975">
      <w:pPr>
        <w:pStyle w:val="Brdtextmedindrag"/>
      </w:pPr>
      <w:r>
        <w:t>Enligt</w:t>
      </w:r>
      <w:r w:rsidRPr="0007179B">
        <w:t xml:space="preserve"> 14</w:t>
      </w:r>
      <w:r>
        <w:t> </w:t>
      </w:r>
      <w:r w:rsidRPr="0007179B">
        <w:t>kap. 3</w:t>
      </w:r>
      <w:r>
        <w:t> </w:t>
      </w:r>
      <w:r w:rsidRPr="0007179B">
        <w:t xml:space="preserve">§ regeringsformen </w:t>
      </w:r>
      <w:r>
        <w:t>bör</w:t>
      </w:r>
      <w:r w:rsidRPr="0007179B">
        <w:t xml:space="preserve"> en inskränkning i den kom</w:t>
      </w:r>
      <w:r>
        <w:softHyphen/>
      </w:r>
      <w:r w:rsidRPr="0007179B">
        <w:t>mun</w:t>
      </w:r>
      <w:r>
        <w:softHyphen/>
      </w:r>
      <w:r w:rsidRPr="0007179B">
        <w:t>ala självstyrelsen inte gå utöver vad som är nödvändigt med hän</w:t>
      </w:r>
      <w:r>
        <w:softHyphen/>
      </w:r>
      <w:r w:rsidRPr="0007179B">
        <w:t xml:space="preserve">syn till de ändamål som </w:t>
      </w:r>
      <w:r>
        <w:t xml:space="preserve">har </w:t>
      </w:r>
      <w:r w:rsidRPr="0007179B">
        <w:t xml:space="preserve">föranlett </w:t>
      </w:r>
      <w:r>
        <w:t>den</w:t>
      </w:r>
      <w:r w:rsidRPr="0007179B">
        <w:t xml:space="preserve">. </w:t>
      </w:r>
      <w:r>
        <w:t>Kravet att kommun</w:t>
      </w:r>
      <w:r>
        <w:softHyphen/>
        <w:t>fullmäktige ska anta planeringsstrategin inom en viss tid efter ett ordinarie val innebär en begränsning av själv</w:t>
      </w:r>
      <w:r>
        <w:softHyphen/>
        <w:t>styrelsen. Inskränkningen ger länsstyrelsen och andra statliga myndig</w:t>
      </w:r>
      <w:r>
        <w:softHyphen/>
        <w:t>heter möjlig</w:t>
      </w:r>
      <w:r>
        <w:softHyphen/>
        <w:t>het att förutse när beslutet om planerings</w:t>
      </w:r>
      <w:r>
        <w:softHyphen/>
        <w:t>strate</w:t>
      </w:r>
      <w:r>
        <w:softHyphen/>
        <w:t>gin kommer att fattas. Dessutom är det angeläget att beslutet fattas tidigt i mandatperioden eftersom det annars finns risk för att fullmäktiges ställ</w:t>
      </w:r>
      <w:r>
        <w:softHyphen/>
      </w:r>
      <w:r w:rsidRPr="006D3F32">
        <w:rPr>
          <w:spacing w:val="-2"/>
        </w:rPr>
        <w:t>nings</w:t>
      </w:r>
      <w:r w:rsidRPr="006D3F32">
        <w:rPr>
          <w:spacing w:val="-2"/>
        </w:rPr>
        <w:softHyphen/>
        <w:t>tagande kan bli inaktuellt, om full</w:t>
      </w:r>
      <w:r w:rsidRPr="006D3F32">
        <w:rPr>
          <w:spacing w:val="-2"/>
        </w:rPr>
        <w:softHyphen/>
        <w:t>mäktige som tillträder efter följande</w:t>
      </w:r>
      <w:r>
        <w:t xml:space="preserve"> val har en annan syn på hur över</w:t>
      </w:r>
      <w:r>
        <w:softHyphen/>
        <w:t>siktsplaneringen bör bedrivas. Om tid</w:t>
      </w:r>
      <w:r w:rsidR="006D3F32">
        <w:softHyphen/>
      </w:r>
      <w:r>
        <w:t>punkten inte regleras, finns således risk för att reformen inte kommer att leda till att översikts</w:t>
      </w:r>
      <w:r>
        <w:softHyphen/>
        <w:t xml:space="preserve">planerna hålls aktuella. Inskränkningen görs alltså för att tillgodose angelägna intressen. </w:t>
      </w:r>
      <w:r w:rsidRPr="007475E6">
        <w:t xml:space="preserve">Detta kan inte </w:t>
      </w:r>
      <w:r>
        <w:t xml:space="preserve">heller </w:t>
      </w:r>
      <w:r w:rsidRPr="007475E6">
        <w:t>åstadkommas på ett, för den kommunala själv</w:t>
      </w:r>
      <w:r>
        <w:softHyphen/>
      </w:r>
      <w:r w:rsidRPr="007475E6">
        <w:t>styrel</w:t>
      </w:r>
      <w:r>
        <w:softHyphen/>
      </w:r>
      <w:r w:rsidRPr="007475E6">
        <w:t>sen, mindre ingripande sätt. Mot</w:t>
      </w:r>
      <w:r>
        <w:t xml:space="preserve"> denna bakgrund gör regeringen </w:t>
      </w:r>
      <w:r w:rsidRPr="007475E6">
        <w:t>bedömningen att för</w:t>
      </w:r>
      <w:r w:rsidRPr="007475E6">
        <w:softHyphen/>
        <w:t>slaget utgör ett proportioner</w:t>
      </w:r>
      <w:r w:rsidR="006D3F32">
        <w:softHyphen/>
      </w:r>
      <w:r w:rsidRPr="007475E6">
        <w:t xml:space="preserve">ligt </w:t>
      </w:r>
      <w:r>
        <w:t xml:space="preserve">och berättigat </w:t>
      </w:r>
      <w:r w:rsidRPr="007475E6">
        <w:t>ingrepp i den kom</w:t>
      </w:r>
      <w:r>
        <w:softHyphen/>
      </w:r>
      <w:r w:rsidRPr="007475E6">
        <w:t>munala själv</w:t>
      </w:r>
      <w:r w:rsidRPr="007475E6">
        <w:softHyphen/>
        <w:t>styrelsen.</w:t>
      </w:r>
    </w:p>
    <w:p w14:paraId="2A5D7B43" w14:textId="7267A060" w:rsidR="00DE7975" w:rsidRDefault="00DE7975" w:rsidP="00DE7975">
      <w:pPr>
        <w:pStyle w:val="Brdtextmedindrag"/>
      </w:pPr>
      <w:r>
        <w:t xml:space="preserve">I avsnitt 5.2 föreslås tydligare bestämmelser för när översiktsplanen ska anses vara aktuell. Förslaget innebär att </w:t>
      </w:r>
      <w:bookmarkStart w:id="141" w:name="_Hlk6993633"/>
      <w:r>
        <w:t>en översiktsplan är aktuell från det att planen får laga kraft eller kommunfullmäktige antar en planerings</w:t>
      </w:r>
      <w:r>
        <w:softHyphen/>
        <w:t xml:space="preserve">strategi </w:t>
      </w:r>
      <w:r w:rsidR="006D1439" w:rsidRPr="006D1439">
        <w:t>och fram till 24 månader efter nästa ordinarie val, om inte fullmäk</w:t>
      </w:r>
      <w:r w:rsidR="006D1439" w:rsidRPr="006D1439">
        <w:softHyphen/>
        <w:t>tige i en sådan strategi har bedömt att planen helt eller delvis inte är aktuell</w:t>
      </w:r>
      <w:r>
        <w:t>.</w:t>
      </w:r>
      <w:bookmarkEnd w:id="141"/>
      <w:r>
        <w:t xml:space="preserve"> </w:t>
      </w:r>
    </w:p>
    <w:p w14:paraId="5F4E7BCD" w14:textId="77777777" w:rsidR="00DE7975" w:rsidRDefault="00DE7975" w:rsidP="00DE7975">
      <w:pPr>
        <w:pStyle w:val="Brdtextmedindrag"/>
      </w:pPr>
      <w:r>
        <w:t>Tillsammans med förslaget att kommunfullmäktige ska anta en plane</w:t>
      </w:r>
      <w:r>
        <w:softHyphen/>
        <w:t>ringsstrategi bör förslaget leda till att det kommer att bli lättare för andra aktörer, t.ex. statliga myndig</w:t>
      </w:r>
      <w:r>
        <w:softHyphen/>
        <w:t>heter, att bedöma i vilken utsträckning som över</w:t>
      </w:r>
      <w:r>
        <w:softHyphen/>
        <w:t xml:space="preserve">siktsplanen är aktuell. </w:t>
      </w:r>
    </w:p>
    <w:p w14:paraId="60F045BB" w14:textId="77777777" w:rsidR="00DE7975" w:rsidRDefault="00DE7975" w:rsidP="00DE7975">
      <w:pPr>
        <w:pStyle w:val="Brdtextmedindrag"/>
      </w:pPr>
      <w:r>
        <w:t>Om kommunen inte antar en planeringsstrategi inom den föreskrivna tiden, kommer översiktsplanen per automatik upphöra att vara aktuell. Det innebär i så fall att kom</w:t>
      </w:r>
      <w:r>
        <w:softHyphen/>
        <w:t>munen kommer att behöva ta fram en helt ny översikts</w:t>
      </w:r>
      <w:r>
        <w:softHyphen/>
        <w:t xml:space="preserve">plan. Förslaget innebär således en risk för att kommunen kommer att behöva göra om översiktsplanen, trots att planen speglar kommunens uppfattning om den </w:t>
      </w:r>
      <w:r w:rsidRPr="00BA475A">
        <w:t>långsiktiga utvecklingen av den fysiska miljön.</w:t>
      </w:r>
      <w:r>
        <w:t xml:space="preserve"> Under remissbehandlingen har bl.a. </w:t>
      </w:r>
      <w:r w:rsidRPr="00D505EE">
        <w:rPr>
          <w:i/>
        </w:rPr>
        <w:t>Statens jordbruksverk</w:t>
      </w:r>
      <w:r>
        <w:rPr>
          <w:i/>
        </w:rPr>
        <w:t xml:space="preserve">, </w:t>
      </w:r>
      <w:r w:rsidRPr="00D505EE">
        <w:rPr>
          <w:i/>
        </w:rPr>
        <w:t xml:space="preserve">Katrineholms </w:t>
      </w:r>
      <w:r>
        <w:t>och</w:t>
      </w:r>
      <w:r w:rsidRPr="008D4BE2">
        <w:t xml:space="preserve"> </w:t>
      </w:r>
      <w:r w:rsidRPr="00D505EE">
        <w:rPr>
          <w:i/>
        </w:rPr>
        <w:t>Nyköpings kommun</w:t>
      </w:r>
      <w:r>
        <w:rPr>
          <w:i/>
        </w:rPr>
        <w:t xml:space="preserve">er </w:t>
      </w:r>
      <w:r>
        <w:t xml:space="preserve">pekat på risken för att små kommuner kan ha särskilt svårt för att tillgodose de föreslagna kraven. </w:t>
      </w:r>
    </w:p>
    <w:p w14:paraId="7CB0041A" w14:textId="1C8256AB" w:rsidR="00DE7975" w:rsidRDefault="00DE7975" w:rsidP="00DE7975">
      <w:pPr>
        <w:pStyle w:val="Brdtextmedindrag"/>
      </w:pPr>
      <w:r>
        <w:t xml:space="preserve">Regeringen konstaterar att förslaget i den delen visserligen innebär en risk, men att denna risk är liten. De formella kraven på planeringsstrategin är begränsade och den arbetsinsats som krävs av kommunen är således också begränsad. Även i de fall en kommun skulle stå utan personal med sådan särskild </w:t>
      </w:r>
      <w:r w:rsidRPr="008C2CA8">
        <w:t>kompe</w:t>
      </w:r>
      <w:r>
        <w:softHyphen/>
      </w:r>
      <w:r w:rsidRPr="008C2CA8">
        <w:t xml:space="preserve">tens som </w:t>
      </w:r>
      <w:r>
        <w:t>kommunen</w:t>
      </w:r>
      <w:r w:rsidRPr="008C2CA8">
        <w:t xml:space="preserve"> </w:t>
      </w:r>
      <w:r>
        <w:t xml:space="preserve">förväntas ha för att </w:t>
      </w:r>
      <w:r w:rsidRPr="008C2CA8">
        <w:t>kunna full</w:t>
      </w:r>
      <w:r w:rsidR="00215F7F">
        <w:softHyphen/>
      </w:r>
      <w:r w:rsidRPr="008C2CA8">
        <w:t xml:space="preserve">göra sina uppgifter </w:t>
      </w:r>
      <w:r>
        <w:t xml:space="preserve">inom PBL-området </w:t>
      </w:r>
      <w:r w:rsidRPr="008C2CA8">
        <w:t>på ett till</w:t>
      </w:r>
      <w:r>
        <w:softHyphen/>
      </w:r>
      <w:r w:rsidRPr="008C2CA8">
        <w:t>freds</w:t>
      </w:r>
      <w:r>
        <w:softHyphen/>
      </w:r>
      <w:r w:rsidRPr="008C2CA8">
        <w:t>ställande sätt</w:t>
      </w:r>
      <w:r>
        <w:t xml:space="preserve"> (se 12 kap. 7 § PBL) bör kommunen relativt enkelt kunna ta fram och anta en planerings</w:t>
      </w:r>
      <w:r>
        <w:softHyphen/>
        <w:t>strategi. Det bör även framhållas att kommun</w:t>
      </w:r>
      <w:r>
        <w:softHyphen/>
        <w:t>fullmäktige har två år på sig att anta plane</w:t>
      </w:r>
      <w:r>
        <w:softHyphen/>
        <w:t>rings</w:t>
      </w:r>
      <w:r>
        <w:softHyphen/>
        <w:t xml:space="preserve">strategin, vilket är en relativt lång tid. </w:t>
      </w:r>
    </w:p>
    <w:p w14:paraId="079A4C3D" w14:textId="77777777" w:rsidR="00DE7975" w:rsidRDefault="00DE7975" w:rsidP="00DE7975">
      <w:pPr>
        <w:pStyle w:val="Brdtextmedindrag"/>
      </w:pPr>
      <w:r>
        <w:t>Konsekvenserna av att översiktsplanen inte längre är aktuell är dessutom begränsade. Bland annat kan konsekvensen bli att den myndighet eller domstol som ska tillämpa översiktsplanen inte får något stöd från planen när det gäller hur en viss bedömning bör göras, exempelvis om vad som utgör en lämplig användning av mark och vatten. Myndig</w:t>
      </w:r>
      <w:r>
        <w:softHyphen/>
        <w:t>heten kan där</w:t>
      </w:r>
      <w:r>
        <w:softHyphen/>
        <w:t>med behöva göra en bredare prövning av förutsätt</w:t>
      </w:r>
      <w:r>
        <w:softHyphen/>
        <w:t>ningarna för att använda eller bebygga ett område på visst sätt, vil</w:t>
      </w:r>
      <w:r>
        <w:softHyphen/>
        <w:t>ket kan kräva ett mer omfattande underlag i sam</w:t>
      </w:r>
      <w:r>
        <w:softHyphen/>
        <w:t>band med efterföljande planering och prövningar. Även om översikts</w:t>
      </w:r>
      <w:r>
        <w:softHyphen/>
        <w:t>planen inte längre är aktuell, kan planen ändå fungera som ett viktigt beslutsunderlag genom att den kan innehålla information om plane</w:t>
      </w:r>
      <w:r>
        <w:softHyphen/>
        <w:t>rings</w:t>
      </w:r>
      <w:r>
        <w:softHyphen/>
        <w:t>förutsättningarna. Dessutom kan läns</w:t>
      </w:r>
      <w:r>
        <w:softHyphen/>
        <w:t>styrelsens gransknings</w:t>
      </w:r>
      <w:r>
        <w:softHyphen/>
        <w:t>yttrande inne</w:t>
      </w:r>
      <w:r>
        <w:softHyphen/>
        <w:t>hålla värdefull information om hur vissa frågor bör bedömas i ett visst område, även om översiktsplanen inte längre är aktuell.</w:t>
      </w:r>
    </w:p>
    <w:p w14:paraId="456B7E20" w14:textId="77777777" w:rsidR="00DE7975" w:rsidRDefault="00DE7975" w:rsidP="00DE7975">
      <w:pPr>
        <w:pStyle w:val="Brdtextmedindrag"/>
      </w:pPr>
      <w:r>
        <w:t xml:space="preserve">I avsnitt 5.3 föreslås att en översiktsplan som inte är aktuell ska påverka förutsättningarna för andra beslut. Bland annat ska detaljplaner handläggas med det utökade förfarandet, om översiktsplanen inte är aktuell. </w:t>
      </w:r>
    </w:p>
    <w:p w14:paraId="47D273C8" w14:textId="77777777" w:rsidR="00DE7975" w:rsidRDefault="00DE7975" w:rsidP="00DE7975">
      <w:pPr>
        <w:pStyle w:val="Brdtextmedindrag"/>
      </w:pPr>
      <w:r w:rsidRPr="00ED279B">
        <w:t xml:space="preserve">De </w:t>
      </w:r>
      <w:r>
        <w:t>detalj</w:t>
      </w:r>
      <w:r w:rsidRPr="00ED279B">
        <w:t>planer som ska handläggas med det utökade förfarandet omfat</w:t>
      </w:r>
      <w:r>
        <w:softHyphen/>
      </w:r>
      <w:r w:rsidRPr="00ED279B">
        <w:t>tas av fler krav än vad som gäller för planer som kan handläggas med</w:t>
      </w:r>
      <w:r>
        <w:t xml:space="preserve"> det s.k. </w:t>
      </w:r>
      <w:r w:rsidRPr="00ED279B">
        <w:t>standardförfarandet. I det utökade förfarandet finns bl.a. krav på att plan</w:t>
      </w:r>
      <w:r>
        <w:softHyphen/>
      </w:r>
      <w:r w:rsidRPr="00ED279B">
        <w:t>förslaget ska kungöras i ortstidning, att samrådet ska ha en viss minsta längd, att samrådssynpunkter ska redovisas i en separat samråds</w:t>
      </w:r>
      <w:r>
        <w:softHyphen/>
      </w:r>
      <w:r w:rsidRPr="00ED279B">
        <w:t>redo</w:t>
      </w:r>
      <w:r>
        <w:softHyphen/>
      </w:r>
      <w:r w:rsidRPr="00ED279B">
        <w:t>görel</w:t>
      </w:r>
      <w:r>
        <w:softHyphen/>
      </w:r>
      <w:r w:rsidRPr="00ED279B">
        <w:t>se och att planförslaget ska granskas under viss tid innan det får antas.</w:t>
      </w:r>
      <w:r>
        <w:t xml:space="preserve"> Det innebär att det krävs något fler moment för att kommunen ska kunna anta detaljplanen när det utökade förfarandet ska tillämpas, men sammantaget är skillnaderna av begränsad omfattning. </w:t>
      </w:r>
    </w:p>
    <w:p w14:paraId="6FB0978B" w14:textId="77777777" w:rsidR="00DE7975" w:rsidRDefault="00DE7975" w:rsidP="00DE7975">
      <w:pPr>
        <w:pStyle w:val="Brdtextmedindrag"/>
      </w:pPr>
      <w:r>
        <w:t>Som utredningen anför kan förslaget att kravet på att över</w:t>
      </w:r>
      <w:r>
        <w:softHyphen/>
        <w:t>siktsplanen ska vara aktuell för att standardförfarandet ska kunna tilläm</w:t>
      </w:r>
      <w:r>
        <w:softHyphen/>
        <w:t>pas, uppfattas som att förslaget motverkar den övergripande ambitionen att åstadkomma en enklare plan- och byggprocess. I likhet med ut</w:t>
      </w:r>
      <w:r>
        <w:softHyphen/>
        <w:t>red</w:t>
      </w:r>
      <w:r>
        <w:softHyphen/>
        <w:t>ning</w:t>
      </w:r>
      <w:r>
        <w:softHyphen/>
        <w:t>en anser rege</w:t>
      </w:r>
      <w:r>
        <w:softHyphen/>
        <w:t>ringen emellertid att en kontinuerlig översiktsplanering är en förutsättning för enkla och effektiva detaljplaneprocesser. Därför blir det en logisk följd att kommunen inte kan tillämpa det enklare stan</w:t>
      </w:r>
      <w:r>
        <w:softHyphen/>
        <w:t>dard</w:t>
      </w:r>
      <w:r>
        <w:softHyphen/>
        <w:t>för</w:t>
      </w:r>
      <w:r>
        <w:softHyphen/>
        <w:t>far</w:t>
      </w:r>
      <w:r>
        <w:softHyphen/>
        <w:t>andet, om kom</w:t>
      </w:r>
      <w:r>
        <w:softHyphen/>
        <w:t>munen inte håller planen aktuell. Att PBL-systemet inne</w:t>
      </w:r>
      <w:r>
        <w:softHyphen/>
        <w:t>håller incitament för att översiktsplanen ska hållas aktuell bör på en över</w:t>
      </w:r>
      <w:r>
        <w:softHyphen/>
        <w:t>gripande nivå tvärt</w:t>
      </w:r>
      <w:r>
        <w:softHyphen/>
        <w:t>om ge bättre förutsättningar för effektiva detalj</w:t>
      </w:r>
      <w:r>
        <w:softHyphen/>
        <w:t>plane</w:t>
      </w:r>
      <w:r>
        <w:softHyphen/>
        <w:t xml:space="preserve">processer. </w:t>
      </w:r>
    </w:p>
    <w:p w14:paraId="64B2B22B" w14:textId="77777777" w:rsidR="00DE7975" w:rsidRDefault="00DE7975" w:rsidP="00DE7975">
      <w:pPr>
        <w:pStyle w:val="Brdtextmedindrag"/>
      </w:pPr>
      <w:r>
        <w:t xml:space="preserve">Jämfört med utredningens förslag innebär regeringens förslag att en planläggning som har inletts med standardförfarandet ska kunna slutföras med det valda förfarandet. Risken för tids- och kostnadskrävande omtag i processen som remissinstanserna, bl.a. </w:t>
      </w:r>
      <w:r w:rsidRPr="004A03F2">
        <w:rPr>
          <w:i/>
        </w:rPr>
        <w:t>Boverket</w:t>
      </w:r>
      <w:r>
        <w:t xml:space="preserve"> och </w:t>
      </w:r>
      <w:r w:rsidRPr="00EE5773">
        <w:rPr>
          <w:i/>
        </w:rPr>
        <w:t>Sveriges Bygg</w:t>
      </w:r>
      <w:r>
        <w:rPr>
          <w:i/>
        </w:rPr>
        <w:softHyphen/>
      </w:r>
      <w:r w:rsidRPr="00EE5773">
        <w:rPr>
          <w:i/>
        </w:rPr>
        <w:t>indu</w:t>
      </w:r>
      <w:r>
        <w:rPr>
          <w:i/>
        </w:rPr>
        <w:softHyphen/>
      </w:r>
      <w:r>
        <w:rPr>
          <w:i/>
        </w:rPr>
        <w:softHyphen/>
      </w:r>
      <w:r w:rsidRPr="00EE5773">
        <w:rPr>
          <w:i/>
        </w:rPr>
        <w:t>strier</w:t>
      </w:r>
      <w:r>
        <w:t>, framför kommer således inte kunna uppstå med den reglering som regeringen föreslår.</w:t>
      </w:r>
    </w:p>
    <w:p w14:paraId="366A136F" w14:textId="77777777" w:rsidR="00DE7975" w:rsidRDefault="00DE7975" w:rsidP="00DE7975">
      <w:pPr>
        <w:pStyle w:val="Brdtextmedindrag"/>
      </w:pPr>
      <w:bookmarkStart w:id="142" w:name="_Hlk13665287"/>
      <w:r>
        <w:t>Enligt förslaget krävs även att översiktsplanen ska vara aktuell för att det samordnade förfarandet enligt 5 kap. 7 a § PBL och det för</w:t>
      </w:r>
      <w:r>
        <w:softHyphen/>
        <w:t>enk</w:t>
      </w:r>
      <w:r>
        <w:softHyphen/>
        <w:t>lade förfarandet enligt 5 kap. 38 b och 38 c §§ PBL ska kunna tilläm</w:t>
      </w:r>
      <w:r>
        <w:softHyphen/>
        <w:t>pas. Detta är en följd av förslaget att det utökade förfarandet ska tillämpas när över</w:t>
      </w:r>
      <w:r>
        <w:softHyphen/>
        <w:t xml:space="preserve">siktsplanen inte är aktuell.     </w:t>
      </w:r>
    </w:p>
    <w:bookmarkEnd w:id="142"/>
    <w:p w14:paraId="1E784DD0" w14:textId="77777777" w:rsidR="00DE7975" w:rsidRDefault="00DE7975" w:rsidP="00DE7975">
      <w:pPr>
        <w:pStyle w:val="Brdtextmedindrag"/>
      </w:pPr>
      <w:r>
        <w:t>Förslagen kan anses utgöra en inskränkning i den kommunala själv</w:t>
      </w:r>
      <w:r>
        <w:softHyphen/>
        <w:t>styrel</w:t>
      </w:r>
      <w:r>
        <w:softHyphen/>
        <w:t>sen genom att kommunen kan behöva tillämpa ett mer omfattande för</w:t>
      </w:r>
      <w:r>
        <w:softHyphen/>
        <w:t>farande för att ta fram en detaljplan, om översiktsplanen inte längre ska anses vara aktuell till följd av att fullmäktige inte har antagit en planerings</w:t>
      </w:r>
      <w:r>
        <w:softHyphen/>
        <w:t>strategi inom den föreslagna tidsfristen. Redan i dag gäller dock att kom</w:t>
      </w:r>
      <w:r>
        <w:softHyphen/>
        <w:t>munen ska tillämpa det utökade förfaran</w:t>
      </w:r>
      <w:r>
        <w:softHyphen/>
        <w:t>det i vissa fall, bl.a. om förslaget till en detalj</w:t>
      </w:r>
      <w:r>
        <w:softHyphen/>
        <w:t>plan inte är förenligt med översiktsplanen eller länsstyrelsens gransknings</w:t>
      </w:r>
      <w:r>
        <w:softHyphen/>
        <w:t>yttrande (se 5 kap. 7 § 1 PBL). På så sätt innebär den före</w:t>
      </w:r>
      <w:r>
        <w:softHyphen/>
        <w:t>slagna regle</w:t>
      </w:r>
      <w:r>
        <w:softHyphen/>
        <w:t>ringen att förut</w:t>
      </w:r>
      <w:r>
        <w:softHyphen/>
        <w:t>sätt</w:t>
      </w:r>
      <w:r>
        <w:softHyphen/>
        <w:t>ningarna för att ta fram en detaljplan när översiktsplanen inte är aktuell jämställs med situationen när ett förslag till detaljplan inte är förenligt med översikts</w:t>
      </w:r>
      <w:r>
        <w:softHyphen/>
        <w:t xml:space="preserve">planen. Som beskrivits ovan är skillnaderna mellan de båda förfarandena av begränsad omfattning. Det medför att konsekvenserna av förslaget är begränsade. </w:t>
      </w:r>
    </w:p>
    <w:p w14:paraId="084DD8CB" w14:textId="77777777" w:rsidR="00DE7975" w:rsidRDefault="00DE7975" w:rsidP="00DE7975">
      <w:pPr>
        <w:pStyle w:val="Brdtextmedindrag"/>
      </w:pPr>
      <w:r>
        <w:t>Förslaget bör leda till att översiktsplanen hålls aktuell i högre utsträck</w:t>
      </w:r>
      <w:r>
        <w:softHyphen/>
        <w:t>ning. Därmed bör planen kunna ge bättre stöd för efter</w:t>
      </w:r>
      <w:r>
        <w:softHyphen/>
        <w:t>följande planering och prövning, vilket generellt bör leda till effektivare plan- och bygg</w:t>
      </w:r>
      <w:r>
        <w:softHyphen/>
        <w:t xml:space="preserve">processer i kommunen. Inskränkningen görs således för att tillgodose ett angeläget intresse. </w:t>
      </w:r>
      <w:r w:rsidRPr="007475E6">
        <w:t xml:space="preserve">Detta kan inte </w:t>
      </w:r>
      <w:r>
        <w:t xml:space="preserve">heller </w:t>
      </w:r>
      <w:r w:rsidRPr="007475E6">
        <w:t>åstadkommas på ett, för den kom</w:t>
      </w:r>
      <w:r>
        <w:softHyphen/>
      </w:r>
      <w:r w:rsidRPr="007475E6">
        <w:t>munala själv</w:t>
      </w:r>
      <w:r>
        <w:softHyphen/>
      </w:r>
      <w:r w:rsidRPr="007475E6">
        <w:t>styrel</w:t>
      </w:r>
      <w:r>
        <w:softHyphen/>
      </w:r>
      <w:r w:rsidRPr="007475E6">
        <w:t>sen, mindre ingripande sätt. Mot</w:t>
      </w:r>
      <w:r>
        <w:t xml:space="preserve"> denna bakgrund gör rege</w:t>
      </w:r>
      <w:r>
        <w:softHyphen/>
        <w:t xml:space="preserve">ringen </w:t>
      </w:r>
      <w:r w:rsidRPr="007475E6">
        <w:t>bedömningen att för</w:t>
      </w:r>
      <w:r w:rsidRPr="007475E6">
        <w:softHyphen/>
        <w:t xml:space="preserve">slaget utgör ett proportionerligt </w:t>
      </w:r>
      <w:r>
        <w:t>och berät</w:t>
      </w:r>
      <w:r>
        <w:softHyphen/>
        <w:t xml:space="preserve">tigat </w:t>
      </w:r>
      <w:r w:rsidRPr="007475E6">
        <w:t>ingrepp i den kom</w:t>
      </w:r>
      <w:r>
        <w:softHyphen/>
      </w:r>
      <w:r w:rsidRPr="007475E6">
        <w:t>munala själv</w:t>
      </w:r>
      <w:r w:rsidRPr="007475E6">
        <w:softHyphen/>
        <w:t>styrelsen.</w:t>
      </w:r>
    </w:p>
    <w:p w14:paraId="2D828803" w14:textId="77777777" w:rsidR="00DE7975" w:rsidRDefault="00DE7975" w:rsidP="00DE7975">
      <w:pPr>
        <w:pStyle w:val="Brdtextmedindrag"/>
      </w:pPr>
      <w:r>
        <w:t>Förslagen i avsnitt 5.3 innebär vidare att översiktsplanen ska vara aktuell f</w:t>
      </w:r>
      <w:r w:rsidRPr="00A240B8">
        <w:t>ör att kunna ge vägledning vid bedöm</w:t>
      </w:r>
      <w:r>
        <w:softHyphen/>
      </w:r>
      <w:r w:rsidRPr="00A240B8">
        <w:t>ningen av om en plats ligger inom ett område som är lämpligt för lands</w:t>
      </w:r>
      <w:r>
        <w:softHyphen/>
      </w:r>
      <w:r w:rsidRPr="00A240B8">
        <w:t>bygdsutveckling i strandnära lägen.</w:t>
      </w:r>
      <w:r>
        <w:t xml:space="preserve"> Som l</w:t>
      </w:r>
      <w:r w:rsidRPr="004B690D">
        <w:t>änsstyrelserna i</w:t>
      </w:r>
      <w:r w:rsidRPr="004B690D">
        <w:rPr>
          <w:i/>
        </w:rPr>
        <w:t xml:space="preserve"> Kalmar </w:t>
      </w:r>
      <w:r w:rsidRPr="004B690D">
        <w:t>respektive</w:t>
      </w:r>
      <w:r>
        <w:rPr>
          <w:i/>
        </w:rPr>
        <w:t xml:space="preserve"> Värmlands </w:t>
      </w:r>
      <w:r w:rsidRPr="004B690D">
        <w:rPr>
          <w:i/>
        </w:rPr>
        <w:t>län</w:t>
      </w:r>
      <w:r>
        <w:t xml:space="preserve"> framhåller finns det risk för oönskade konsekvenser för pågående projekt inom LIS-områ</w:t>
      </w:r>
      <w:r>
        <w:softHyphen/>
        <w:t>den, om översiktsplanen upphör att vara aktuell och LIS-områdena därmed i praktiken upphör. Som regeringen har redogjort för i avsnitt 5.3 kan det visserligen inte uteslutas att oönskade konsekvenser kan uppstå i sådana fall, men att riskerna för detta bör vara små. Detta då Mark- och miljö</w:t>
      </w:r>
      <w:r>
        <w:softHyphen/>
        <w:t>över</w:t>
      </w:r>
      <w:r>
        <w:softHyphen/>
        <w:t>domstolen har funnit att den omständigheten att en plats inte har redovisats som ett LIS-område i en översiktsplan inte utesluter att platsen ändå kan anses ligga inom ett sådant område. I sådana fall får det enligt domstolen i stället ske en bedöm</w:t>
      </w:r>
      <w:r>
        <w:softHyphen/>
        <w:t>ning i det enskilda fallet av om kriterierna i 7 kap. 18 e § miljöbalken är upp</w:t>
      </w:r>
      <w:r>
        <w:softHyphen/>
        <w:t xml:space="preserve">fyllda (dom den </w:t>
      </w:r>
      <w:r w:rsidRPr="002B1455">
        <w:t>14</w:t>
      </w:r>
      <w:r>
        <w:t xml:space="preserve"> februari 2018 i mål nr </w:t>
      </w:r>
      <w:r w:rsidRPr="002B1455">
        <w:t>M</w:t>
      </w:r>
      <w:r>
        <w:t> </w:t>
      </w:r>
      <w:r w:rsidRPr="002B1455">
        <w:rPr>
          <w:noProof/>
        </w:rPr>
        <w:t>6166-17</w:t>
      </w:r>
      <w:r>
        <w:t xml:space="preserve">). </w:t>
      </w:r>
    </w:p>
    <w:p w14:paraId="03A8B1A3" w14:textId="77777777" w:rsidR="00DE7975" w:rsidRDefault="00DE7975" w:rsidP="00DE7975">
      <w:pPr>
        <w:pStyle w:val="Brdtextmedindrag"/>
      </w:pPr>
      <w:r>
        <w:t>Övriga förslag i kapitel 5 bör ha liten eller ingen betydelse för kom</w:t>
      </w:r>
      <w:r>
        <w:softHyphen/>
        <w:t>mun</w:t>
      </w:r>
      <w:r>
        <w:softHyphen/>
        <w:t xml:space="preserve">erna. </w:t>
      </w:r>
    </w:p>
    <w:p w14:paraId="79B365D2" w14:textId="77777777" w:rsidR="00DE7975" w:rsidRDefault="00DE7975" w:rsidP="00DE7975">
      <w:pPr>
        <w:pStyle w:val="Rubrik4utannumrering"/>
      </w:pPr>
      <w:r>
        <w:t>Att ta fram en översiktsplan</w:t>
      </w:r>
    </w:p>
    <w:p w14:paraId="72561E8D" w14:textId="77777777" w:rsidR="00DE7975" w:rsidRDefault="00DE7975" w:rsidP="00DE7975">
      <w:pPr>
        <w:pStyle w:val="Brdtext"/>
      </w:pPr>
      <w:r>
        <w:t>I avsnitt 6.1 föreslås att kommunen under samrådet inte längre ska behöva redovisa det plane</w:t>
      </w:r>
      <w:r>
        <w:softHyphen/>
        <w:t>rings</w:t>
      </w:r>
      <w:r>
        <w:softHyphen/>
        <w:t>underlag som har betydelse från nationell, regional, mellan</w:t>
      </w:r>
      <w:r>
        <w:softHyphen/>
        <w:t>kom</w:t>
      </w:r>
      <w:r>
        <w:softHyphen/>
        <w:t>munal eller annan synpunkt, utan endast det underlag som har betyd</w:t>
      </w:r>
      <w:r>
        <w:softHyphen/>
        <w:t>else för bedöm</w:t>
      </w:r>
      <w:r>
        <w:softHyphen/>
        <w:t xml:space="preserve">ningen av planförslaget. </w:t>
      </w:r>
    </w:p>
    <w:p w14:paraId="6CDEEB66" w14:textId="77777777" w:rsidR="00DE7975" w:rsidRDefault="00DE7975" w:rsidP="00DE7975">
      <w:pPr>
        <w:pStyle w:val="Brdtextmedindrag"/>
      </w:pPr>
      <w:r>
        <w:t>Förslaget innebär att det blir tydligt att det enbart är sådana planerings</w:t>
      </w:r>
      <w:r>
        <w:softHyphen/>
        <w:t>underlag som har betydelse för bedömningen av planförslaget som be</w:t>
      </w:r>
      <w:r>
        <w:softHyphen/>
        <w:t>höv</w:t>
      </w:r>
      <w:r>
        <w:softHyphen/>
        <w:t>er redovisas under samrådet. Motsatsvis kommer det således inte längre vara nödvändigt att redovisa plane</w:t>
      </w:r>
      <w:r>
        <w:softHyphen/>
        <w:t>rings</w:t>
      </w:r>
      <w:r>
        <w:softHyphen/>
        <w:t>underlag som har betydelse från nationell, regional, mellan</w:t>
      </w:r>
      <w:r>
        <w:softHyphen/>
        <w:t>kom</w:t>
      </w:r>
      <w:r>
        <w:softHyphen/>
        <w:t>munal eller annan synpunkt, om detta inte har någon betydelse för bedömningen av planförslaget. Mot bak</w:t>
      </w:r>
      <w:r>
        <w:softHyphen/>
        <w:t>grund av hur den nuvarande bestämmelsen tillämpas i praktiken bör dock förslaget endast leda till begrän</w:t>
      </w:r>
      <w:r>
        <w:softHyphen/>
        <w:t>sade konsekvenser när det gäller kom</w:t>
      </w:r>
      <w:r>
        <w:softHyphen/>
        <w:t>mu</w:t>
      </w:r>
      <w:r>
        <w:softHyphen/>
        <w:t>nens redo</w:t>
      </w:r>
      <w:r>
        <w:softHyphen/>
        <w:t xml:space="preserve">visning av planeringsunderlag. </w:t>
      </w:r>
    </w:p>
    <w:p w14:paraId="3EF9A2B6" w14:textId="77777777" w:rsidR="00DE7975" w:rsidRDefault="00DE7975" w:rsidP="00DE7975">
      <w:pPr>
        <w:pStyle w:val="Brdtextmedindrag"/>
      </w:pPr>
      <w:r>
        <w:t>I avsnitt 6.2 föreslås att utställningen under över</w:t>
      </w:r>
      <w:r>
        <w:softHyphen/>
        <w:t>sikts</w:t>
      </w:r>
      <w:r>
        <w:softHyphen/>
        <w:t>plane</w:t>
      </w:r>
      <w:r>
        <w:softHyphen/>
        <w:t>processen i stället ska kallas gransk</w:t>
      </w:r>
      <w:r>
        <w:softHyphen/>
        <w:t>ning. Som regeringen har redogjort för i det av</w:t>
      </w:r>
      <w:r>
        <w:softHyphen/>
        <w:t>snittet kan den nuvarande termen vara vilseledande, eftersom termen kan skapa förväntningar om att det utställda materialet ska vara mer om</w:t>
      </w:r>
      <w:r>
        <w:softHyphen/>
        <w:t>fatt</w:t>
      </w:r>
      <w:r>
        <w:softHyphen/>
        <w:t>ande än det som kommunen tillhandahåller på sin webbplats. I prak</w:t>
      </w:r>
      <w:r>
        <w:softHyphen/>
        <w:t>tik</w:t>
      </w:r>
      <w:r>
        <w:softHyphen/>
        <w:t xml:space="preserve">en bör ändringen ha liten praktisk betydelse för kommunerna. </w:t>
      </w:r>
    </w:p>
    <w:p w14:paraId="09E4074C" w14:textId="77777777" w:rsidR="00DE7975" w:rsidRDefault="00DE7975" w:rsidP="00DE7975">
      <w:pPr>
        <w:pStyle w:val="Brdtextmedindrag"/>
      </w:pPr>
      <w:r>
        <w:t>I avsnitt 6.3 föreslås att kommunen senast dagen efter att beslutet att anta översikts</w:t>
      </w:r>
      <w:r>
        <w:softHyphen/>
        <w:t>planen har tillkännagetts ska skicka ett meddelande om detta och ett proto</w:t>
      </w:r>
      <w:r>
        <w:softHyphen/>
        <w:t>kollsutdrag med beslutet till länsstyrelsen. Förslaget kan medföra ett visst merarbete för kommunen, men eftersom kommunens beslut om att anta eller ändra över</w:t>
      </w:r>
      <w:r>
        <w:softHyphen/>
        <w:t xml:space="preserve">siktsplanen normalt ändå expedieras till flera instanser inom och utom kommunen bör detta merarbete vara av begränsad omfattning. </w:t>
      </w:r>
    </w:p>
    <w:p w14:paraId="0BF8A6A9" w14:textId="77777777" w:rsidR="00DE7975" w:rsidRDefault="00DE7975" w:rsidP="00DE7975">
      <w:pPr>
        <w:pStyle w:val="Brdtextmedindrag"/>
      </w:pPr>
      <w:r>
        <w:t>I samma avsnitt föreslås även att kommunen själv ska skicka en laga</w:t>
      </w:r>
      <w:r>
        <w:softHyphen/>
        <w:t xml:space="preserve">kraftvunnen översiktsplan m.fl. handlingar till lantmäterimyndigheten i syfte att myndigheten ska registrera planen i fastighetsregistret. I de fall kommunen har övertagit lantmäteriverksamheten enligt lagen </w:t>
      </w:r>
      <w:r w:rsidRPr="00FC4BF2">
        <w:t>(1995:1393)</w:t>
      </w:r>
      <w:r>
        <w:t xml:space="preserve"> </w:t>
      </w:r>
      <w:r w:rsidRPr="00FC4BF2">
        <w:t>om kommu</w:t>
      </w:r>
      <w:r>
        <w:softHyphen/>
      </w:r>
      <w:r w:rsidRPr="00FC4BF2">
        <w:t>nal lantmäteri</w:t>
      </w:r>
      <w:r>
        <w:softHyphen/>
      </w:r>
      <w:r w:rsidRPr="00FC4BF2">
        <w:t>myndig</w:t>
      </w:r>
      <w:r>
        <w:softHyphen/>
      </w:r>
      <w:r w:rsidRPr="00FC4BF2">
        <w:t>het</w:t>
      </w:r>
      <w:r w:rsidRPr="009E00A6">
        <w:t xml:space="preserve">, är det alltså kommunen </w:t>
      </w:r>
      <w:r>
        <w:t xml:space="preserve">själv </w:t>
      </w:r>
      <w:r w:rsidRPr="009E00A6">
        <w:t xml:space="preserve">som ska </w:t>
      </w:r>
      <w:r>
        <w:t>föra in</w:t>
      </w:r>
      <w:r w:rsidRPr="009E00A6">
        <w:t xml:space="preserve"> planen i registret.</w:t>
      </w:r>
      <w:r>
        <w:t xml:space="preserve"> Förslaget kan medföra ett visst mer</w:t>
      </w:r>
      <w:r>
        <w:softHyphen/>
        <w:t>arbete för kommu</w:t>
      </w:r>
      <w:r>
        <w:softHyphen/>
        <w:t>nen,</w:t>
      </w:r>
      <w:r w:rsidRPr="00C7437E">
        <w:t xml:space="preserve"> </w:t>
      </w:r>
      <w:r>
        <w:t>men eftersom kommunens beslut ändå behöver expedieras till flera instanser bör även detta merarbete vara av begränsad omfattning.</w:t>
      </w:r>
    </w:p>
    <w:p w14:paraId="5D1E4FC6" w14:textId="77777777" w:rsidR="00DE7975" w:rsidRDefault="00DE7975" w:rsidP="00DE7975">
      <w:pPr>
        <w:pStyle w:val="Brdtextmedindrag"/>
      </w:pPr>
      <w:r>
        <w:t>I avsnitt 6.4 föreslås tydligare bestämmelser om strategiska miljö</w:t>
      </w:r>
      <w:r>
        <w:softHyphen/>
        <w:t>bedöm</w:t>
      </w:r>
      <w:r>
        <w:softHyphen/>
        <w:t>ningar. Förslaget bör underlätta kommunernas arbete med översiktsplaner och detaljplaner, genom att det blir tydligare hur regelverket ska tillämpas.</w:t>
      </w:r>
    </w:p>
    <w:p w14:paraId="6EE7497A" w14:textId="77777777" w:rsidR="00DE7975" w:rsidRDefault="00DE7975" w:rsidP="00DE7975">
      <w:pPr>
        <w:pStyle w:val="Brdtextmedindrag"/>
      </w:pPr>
      <w:r>
        <w:t>Övriga förslag i kapitel 6 bör ha liten eller ingen betydelse för kommu</w:t>
      </w:r>
      <w:r>
        <w:softHyphen/>
        <w:t xml:space="preserve">nerna. </w:t>
      </w:r>
    </w:p>
    <w:p w14:paraId="39FAB266" w14:textId="77777777" w:rsidR="00DE7975" w:rsidRDefault="00DE7975" w:rsidP="00DE7975">
      <w:pPr>
        <w:pStyle w:val="Rubrik4utannumrering"/>
      </w:pPr>
      <w:r>
        <w:t>Översiktsplanens innehåll och utformning</w:t>
      </w:r>
    </w:p>
    <w:p w14:paraId="619ACE3E" w14:textId="4B6DECF1" w:rsidR="00DE7975" w:rsidRDefault="00DE7975" w:rsidP="00DE7975">
      <w:pPr>
        <w:pStyle w:val="Brdtext"/>
      </w:pPr>
      <w:r>
        <w:t xml:space="preserve">I avsnitt 7.3 föreslås att översiktsplanens redovisning </w:t>
      </w:r>
      <w:r w:rsidR="00215F7F">
        <w:t xml:space="preserve">i fråga om </w:t>
      </w:r>
      <w:r>
        <w:t>grund</w:t>
      </w:r>
      <w:r w:rsidR="00215F7F">
        <w:softHyphen/>
      </w:r>
      <w:r>
        <w:t>dragen av den av</w:t>
      </w:r>
      <w:r>
        <w:softHyphen/>
        <w:t>sedda användningen ska redovisas för hela kommunen. Grund</w:t>
      </w:r>
      <w:r>
        <w:softHyphen/>
        <w:t xml:space="preserve">dragen ska framgå av en karta. </w:t>
      </w:r>
    </w:p>
    <w:p w14:paraId="0AE6FC8A" w14:textId="77777777" w:rsidR="00DE7975" w:rsidRDefault="00DE7975" w:rsidP="00DE7975">
      <w:pPr>
        <w:pStyle w:val="Brdtextmedindrag"/>
      </w:pPr>
      <w:r>
        <w:t>Förslaget innebär att kommunens redovisning av den avsedda använd</w:t>
      </w:r>
      <w:r>
        <w:softHyphen/>
        <w:t>ningen av mark- och vattenområden ska om</w:t>
      </w:r>
      <w:r>
        <w:softHyphen/>
        <w:t>fatta hela kom</w:t>
      </w:r>
      <w:r>
        <w:softHyphen/>
        <w:t>munen, bl.a. eftersom översiktsplanen kan behöva ge väg</w:t>
      </w:r>
      <w:r>
        <w:softHyphen/>
        <w:t>led</w:t>
      </w:r>
      <w:r>
        <w:softHyphen/>
        <w:t>ning för bygg</w:t>
      </w:r>
      <w:r>
        <w:softHyphen/>
        <w:t>lov och till</w:t>
      </w:r>
      <w:r>
        <w:softHyphen/>
        <w:t>ståndspliktiga verksamheter på alla platser i kommunen. Om kommunen bedömer att det finns områden där det inte behövs några särskilda plane</w:t>
      </w:r>
      <w:r>
        <w:softHyphen/>
        <w:t>ringsöverväganden, ska grunddragen kunna redovisas genom att kommu</w:t>
      </w:r>
      <w:r>
        <w:softHyphen/>
        <w:t>nen anger att den markanvändning som pågår i huvudsak kan fortgå oför</w:t>
      </w:r>
      <w:r>
        <w:softHyphen/>
        <w:t>änd</w:t>
      </w:r>
      <w:r>
        <w:softHyphen/>
        <w:t>rad (jfr prop. 1985/86:1 s. 127 och 132). Förslaget medför således inte något krav på att kommunen behöver hän</w:t>
      </w:r>
      <w:r>
        <w:softHyphen/>
        <w:t>föra användningen inom ett visst område till vissa förutbestämda kate</w:t>
      </w:r>
      <w:r>
        <w:softHyphen/>
        <w:t xml:space="preserve">gorier på det sätt som utredningen föreslagit. </w:t>
      </w:r>
    </w:p>
    <w:p w14:paraId="5A72EFB5" w14:textId="77777777" w:rsidR="00DE7975" w:rsidRDefault="00DE7975" w:rsidP="00DE7975">
      <w:pPr>
        <w:pStyle w:val="Brdtextmedindrag"/>
      </w:pPr>
      <w:r>
        <w:t>Förslaget kan förväntas medföra ett visst merarbete för kommunen. Arbetsinsatsen med att bedöma om gällande markanvändning i huvudsak kan fortgå oför</w:t>
      </w:r>
      <w:r>
        <w:softHyphen/>
        <w:t>änd</w:t>
      </w:r>
      <w:r>
        <w:softHyphen/>
        <w:t xml:space="preserve">rad för sådana områden där planeringsöverväganden saknas sedan tidigare, bör dock i normalfallet vara begränsad. </w:t>
      </w:r>
    </w:p>
    <w:p w14:paraId="0662C7BA" w14:textId="7C1F8BA5" w:rsidR="00DE7975" w:rsidRDefault="00DE7975" w:rsidP="00DE7975">
      <w:pPr>
        <w:pStyle w:val="Brdtextmedindrag"/>
      </w:pPr>
      <w:r>
        <w:t xml:space="preserve">Förslaget att grunddragen ska redovisas på en karta bör i praktiken inte medföra något ytterligare arbete för kommunen. Redan enligt gällande rätt torde det vara nödvändigt med en karta för att kommunen ska kunna redovisa grunddragen i </w:t>
      </w:r>
      <w:r w:rsidR="00215F7F">
        <w:t xml:space="preserve">fråga om </w:t>
      </w:r>
      <w:r>
        <w:t>den avsedda användningen på ett ända</w:t>
      </w:r>
      <w:r w:rsidR="00215F7F">
        <w:softHyphen/>
      </w:r>
      <w:r>
        <w:t xml:space="preserve">målsenligt sätt. </w:t>
      </w:r>
    </w:p>
    <w:p w14:paraId="1694DD4D" w14:textId="77777777" w:rsidR="00DE7975" w:rsidRDefault="00DE7975" w:rsidP="00DE7975">
      <w:pPr>
        <w:pStyle w:val="Brdtextmedindrag"/>
      </w:pPr>
      <w:r>
        <w:t>I avsnitt 7.4 föreslås att kommunen inte längre ska behöva redovisa sin bedömning av hur skyldigheten att ta hänsyn till allmänna intressen, vid beslut om användningen av mark- och vattenområden, kommer att till</w:t>
      </w:r>
      <w:r>
        <w:softHyphen/>
        <w:t>godoses. I stället ska k</w:t>
      </w:r>
      <w:r w:rsidRPr="00A81009">
        <w:t>ommunen redovisa de förhållanden som med hän</w:t>
      </w:r>
      <w:r>
        <w:softHyphen/>
      </w:r>
      <w:r w:rsidRPr="00A81009">
        <w:t>syn till de allmänna intressena i 2</w:t>
      </w:r>
      <w:r>
        <w:t> </w:t>
      </w:r>
      <w:r w:rsidRPr="00A81009">
        <w:t xml:space="preserve">kap. </w:t>
      </w:r>
      <w:r>
        <w:t>PBL</w:t>
      </w:r>
      <w:r w:rsidRPr="00A81009">
        <w:t xml:space="preserve"> kan ha en väsentlig betydelse för beslut om hur mark- och vattenområden ska användas</w:t>
      </w:r>
      <w:r>
        <w:t xml:space="preserve"> och hur dessa förhållanden bör beaktas vid sådana beslut. R</w:t>
      </w:r>
      <w:r w:rsidRPr="00210624">
        <w:t xml:space="preserve">iksintressen enligt 3 och 4 kap. miljöbalken </w:t>
      </w:r>
      <w:r w:rsidRPr="00626771">
        <w:t xml:space="preserve">ska </w:t>
      </w:r>
      <w:r>
        <w:t>dock alltid redovisas.</w:t>
      </w:r>
    </w:p>
    <w:p w14:paraId="67FA8553" w14:textId="77777777" w:rsidR="00DE7975" w:rsidRDefault="00DE7975" w:rsidP="00DE7975">
      <w:pPr>
        <w:pStyle w:val="Brdtextmedindrag"/>
      </w:pPr>
      <w:r>
        <w:t>Förslaget medför att kommunen ges större möjlighet att bedöma vilka förhållanden som behöver redovisas i planen, vilket ger kommunen bättre möjligheter att utforma översiktsplanen efter sina egna behov och förut</w:t>
      </w:r>
      <w:r>
        <w:softHyphen/>
        <w:t>sätt</w:t>
      </w:r>
      <w:r>
        <w:softHyphen/>
        <w:t>ningar. Kommunen kommer även i fortsättningen behöva förhålla sig till samtliga allmänna intressen enligt 2 kap. PBL, men det är bara sådana för</w:t>
      </w:r>
      <w:r>
        <w:softHyphen/>
        <w:t>hållan</w:t>
      </w:r>
      <w:r>
        <w:softHyphen/>
        <w:t xml:space="preserve">den som </w:t>
      </w:r>
      <w:r w:rsidRPr="00386A62">
        <w:t>med hänsyn till de allmänna intressena kan ha en väsent</w:t>
      </w:r>
      <w:r>
        <w:softHyphen/>
      </w:r>
      <w:r w:rsidRPr="00386A62">
        <w:t xml:space="preserve">lig betydelse för </w:t>
      </w:r>
      <w:r>
        <w:t xml:space="preserve">vissa </w:t>
      </w:r>
      <w:r w:rsidRPr="00386A62">
        <w:t>beslut</w:t>
      </w:r>
      <w:r>
        <w:t xml:space="preserve"> som kommer att behöva redovisas i översikts</w:t>
      </w:r>
      <w:r>
        <w:softHyphen/>
        <w:t>planen. Det gäller beslut om dels hur mark- och vattenområden ska an</w:t>
      </w:r>
      <w:r>
        <w:softHyphen/>
        <w:t>vändas, dels hur den byggda miljön ska användas, utvecklas och bevaras.</w:t>
      </w:r>
    </w:p>
    <w:p w14:paraId="10D99D64" w14:textId="77777777" w:rsidR="00DE7975" w:rsidRDefault="00DE7975" w:rsidP="00DE7975">
      <w:pPr>
        <w:pStyle w:val="Brdtextmedindrag"/>
      </w:pPr>
      <w:r>
        <w:t>De lättnader som det innebär för kommunen att kunna avstå från att redo</w:t>
      </w:r>
      <w:r>
        <w:softHyphen/>
        <w:t xml:space="preserve">visa vissa förhållanden vägs i viss mån upp av det nya kravet på att översiktsplanen ska innehålla en redovisning av kommunens </w:t>
      </w:r>
      <w:r w:rsidRPr="00386A62">
        <w:t>syn på hur dessa förhållan</w:t>
      </w:r>
      <w:r>
        <w:t xml:space="preserve">den </w:t>
      </w:r>
      <w:r w:rsidRPr="00386A62">
        <w:t xml:space="preserve">bör beaktas </w:t>
      </w:r>
      <w:r>
        <w:t xml:space="preserve">vid nämnda beslut. </w:t>
      </w:r>
    </w:p>
    <w:p w14:paraId="0777CFD0" w14:textId="77777777" w:rsidR="00DE7975" w:rsidRDefault="00DE7975" w:rsidP="00DE7975">
      <w:pPr>
        <w:pStyle w:val="Brdtextmedindrag"/>
      </w:pPr>
      <w:r>
        <w:t>Förslaget kan förväntas leda till en diskussion mellan kommunen och statliga myndigheter om vilka förhållanden som ska anses vara väsentliga och som därmed ska redovisas i översiktsplanen. Samtidigt bör förslagen leda till att det blir lättare för berörda myndigheter att tillämpa planen. Det ger förutsättningar för ett ökat genomslag för kommunens intentioner när andra myndigheter fattar beslut i ärenden där översiktsplanen ska tilläm</w:t>
      </w:r>
      <w:r>
        <w:softHyphen/>
        <w:t>pas.</w:t>
      </w:r>
    </w:p>
    <w:p w14:paraId="1A6C00CF" w14:textId="77777777" w:rsidR="00DE7975" w:rsidRDefault="00DE7975" w:rsidP="00DE7975">
      <w:pPr>
        <w:pStyle w:val="Brdtextmedindrag"/>
      </w:pPr>
      <w:r>
        <w:t>Den förväntade arbetsinsatsen för att kommunen ska kunna fullgöra den föreslagna skyldigheten är svår att bedöma. Arbetsinsatsen kan antas vara jämförbar med den insats som krävs för att kommunen ska kunna tillgodo</w:t>
      </w:r>
      <w:r>
        <w:softHyphen/>
        <w:t xml:space="preserve">se kravet i den nu gällande regleringen. </w:t>
      </w:r>
    </w:p>
    <w:p w14:paraId="3C67B90D" w14:textId="77777777" w:rsidR="00DE7975" w:rsidRDefault="00DE7975" w:rsidP="00DE7975">
      <w:pPr>
        <w:pStyle w:val="Brdtextmedindrag"/>
      </w:pPr>
      <w:r>
        <w:t>I avsnitt 7.5 föreslås att det av översiktsplanen även ska framgå områ</w:t>
      </w:r>
      <w:r>
        <w:softHyphen/>
        <w:t>den eller verk</w:t>
      </w:r>
      <w:r>
        <w:softHyphen/>
        <w:t>samheter som angår flera kommuner eller är av regional betyd</w:t>
      </w:r>
      <w:r>
        <w:softHyphen/>
        <w:t>else. Förslaget kan för</w:t>
      </w:r>
      <w:r>
        <w:softHyphen/>
        <w:t>väntas leda till visst merarbete för kommunerna under översiktsplaneprocessen. Samtidigt bör det leda till att det blir lättare för kommunen att nå en samsyn med länsstyrelsen – och i vissa fall reg</w:t>
      </w:r>
      <w:r>
        <w:softHyphen/>
        <w:t>ionen – när det gäller frågan om vilka regionala och mellankommunala hänsyn som kan behöva tas i efter</w:t>
      </w:r>
      <w:r>
        <w:softHyphen/>
        <w:t>följande planering. Det bör i sin tur leda till att länsstyrelsen i något färre fall behöver överpröva detaljplaner och områdesbestämmelser utifrån ingripandegrunden mellankommunal sam</w:t>
      </w:r>
      <w:r>
        <w:softHyphen/>
        <w:t>ordning, dvs. till följd av att</w:t>
      </w:r>
      <w:r w:rsidRPr="00203D9C">
        <w:t xml:space="preserve"> sådana frågor om användningen av mark- och vattenområden som angår flera kommuner inte </w:t>
      </w:r>
      <w:r>
        <w:t xml:space="preserve">har </w:t>
      </w:r>
      <w:r w:rsidRPr="00203D9C">
        <w:t>samordna</w:t>
      </w:r>
      <w:r>
        <w:t>t</w:t>
      </w:r>
      <w:r w:rsidRPr="00203D9C">
        <w:t>s på ett lämpligt sätt</w:t>
      </w:r>
      <w:r>
        <w:t xml:space="preserve"> (se 11 kap. 10 § andra stycket 2 PBL). Det merarbete som förslaget kan medföra under arbetet med att ta fram översiktsplanen kan således leda till minskad risk för förgävesprojektering under detaljplane</w:t>
      </w:r>
      <w:r>
        <w:softHyphen/>
        <w:t xml:space="preserve">processen. </w:t>
      </w:r>
    </w:p>
    <w:p w14:paraId="7232F5DF" w14:textId="77777777" w:rsidR="00DE7975" w:rsidRDefault="00DE7975" w:rsidP="00DE7975">
      <w:pPr>
        <w:pStyle w:val="Brdtextmedindrag"/>
      </w:pPr>
      <w:r>
        <w:t>I avsnitt 7.6 föreslås att översiktsplanen enbart behöver innehålla en redovisning</w:t>
      </w:r>
      <w:r w:rsidRPr="00D01064">
        <w:t xml:space="preserve"> </w:t>
      </w:r>
      <w:r>
        <w:t>av</w:t>
      </w:r>
      <w:r w:rsidRPr="00D01064">
        <w:t xml:space="preserve"> plan</w:t>
      </w:r>
      <w:r>
        <w:softHyphen/>
      </w:r>
      <w:r w:rsidRPr="00D01064">
        <w:t>ens väsentliga konsekvenser</w:t>
      </w:r>
      <w:r>
        <w:t>. Förslaget bör ha liten praktisk betydelse för vilka konsekvenser som redovisas i planen eftersom försla</w:t>
      </w:r>
      <w:r>
        <w:softHyphen/>
        <w:t>get främst utgör en kodifi</w:t>
      </w:r>
      <w:r>
        <w:softHyphen/>
        <w:t>ering av hur kommunerna redan i dag redo</w:t>
      </w:r>
      <w:r>
        <w:softHyphen/>
        <w:t>visar konsekvenser i sina översikts</w:t>
      </w:r>
      <w:r>
        <w:softHyphen/>
        <w:t>planer. Förslaget påverkar inte vilka konsekvenser som behöver redovisas inom ramen för en strategisk miljö</w:t>
      </w:r>
      <w:r>
        <w:softHyphen/>
        <w:t xml:space="preserve">bedömning. </w:t>
      </w:r>
    </w:p>
    <w:p w14:paraId="280F5729" w14:textId="77777777" w:rsidR="00DE7975" w:rsidRDefault="00DE7975" w:rsidP="00DE7975">
      <w:pPr>
        <w:pStyle w:val="Brdtextmedindrag"/>
      </w:pPr>
      <w:r>
        <w:t>I avsnitt 7.8.1 föreslås att regeringen eller den myndighet som reger</w:t>
      </w:r>
      <w:r>
        <w:softHyphen/>
        <w:t>ingen bestämmer ska få meddela föreskrifter om standarder för utform</w:t>
      </w:r>
      <w:r>
        <w:softHyphen/>
        <w:t xml:space="preserve">ning av översiktsplaner, regionplaner och områdesbestämmelser. </w:t>
      </w:r>
      <w:r w:rsidRPr="008733A6">
        <w:t xml:space="preserve">Förslaget </w:t>
      </w:r>
      <w:r>
        <w:t>med</w:t>
      </w:r>
      <w:r>
        <w:softHyphen/>
        <w:t>för</w:t>
      </w:r>
      <w:r w:rsidRPr="008733A6">
        <w:t xml:space="preserve"> inledningsvis endast att regeringen eller den myndighet som regeringen bestämmer </w:t>
      </w:r>
      <w:r>
        <w:t>ges möjlighet att meddela sådana föreskrifter</w:t>
      </w:r>
      <w:r w:rsidRPr="008733A6">
        <w:t xml:space="preserve">. </w:t>
      </w:r>
    </w:p>
    <w:p w14:paraId="6F8F9024" w14:textId="77777777" w:rsidR="00DE7975" w:rsidRDefault="00DE7975" w:rsidP="00DE7975">
      <w:pPr>
        <w:pStyle w:val="Brdtextmedindrag"/>
      </w:pPr>
      <w:r w:rsidRPr="00CA54F2">
        <w:t xml:space="preserve">Kommunernas arbete med </w:t>
      </w:r>
      <w:r>
        <w:t xml:space="preserve">översiktsplaner och områdesbestämmelser </w:t>
      </w:r>
      <w:r w:rsidRPr="00CA54F2">
        <w:t xml:space="preserve">regleras i </w:t>
      </w:r>
      <w:r>
        <w:t>3</w:t>
      </w:r>
      <w:r w:rsidRPr="00CA54F2">
        <w:t xml:space="preserve"> respektive </w:t>
      </w:r>
      <w:r>
        <w:t>4</w:t>
      </w:r>
      <w:r w:rsidRPr="00CA54F2">
        <w:t xml:space="preserve"> kap. PBL. Föreskrifter om nya standarder innebär förändrade krav när det gäller detta arbete. Samtidigt finns det anledning att anta att </w:t>
      </w:r>
      <w:r>
        <w:t>kommunernas mallar för översiktsplaner</w:t>
      </w:r>
      <w:r w:rsidRPr="00CA54F2">
        <w:t xml:space="preserve"> </w:t>
      </w:r>
      <w:r>
        <w:t>och områdes</w:t>
      </w:r>
      <w:r>
        <w:softHyphen/>
        <w:t>bestäm</w:t>
      </w:r>
      <w:r>
        <w:softHyphen/>
        <w:t>melser med begrän</w:t>
      </w:r>
      <w:r>
        <w:softHyphen/>
        <w:t xml:space="preserve">sade insatser kan </w:t>
      </w:r>
      <w:r w:rsidRPr="00CA54F2">
        <w:t xml:space="preserve">konverteras till de standarder som kommer att anges i föreskrifterna. Ett införande av enhetliga standarder för utformning kan dock kräva att de databaser som </w:t>
      </w:r>
      <w:r>
        <w:t>översiktsplanen respektive områdes</w:t>
      </w:r>
      <w:r>
        <w:softHyphen/>
      </w:r>
      <w:r>
        <w:softHyphen/>
        <w:t>bestäm</w:t>
      </w:r>
      <w:r>
        <w:softHyphen/>
        <w:t>melserna</w:t>
      </w:r>
      <w:r w:rsidRPr="00CA54F2">
        <w:t xml:space="preserve"> lagras i behöver struktureras om. Det kan även kräva en upp</w:t>
      </w:r>
      <w:r>
        <w:softHyphen/>
      </w:r>
      <w:r w:rsidRPr="00CA54F2">
        <w:t xml:space="preserve">datering av befintlig programvara </w:t>
      </w:r>
      <w:r>
        <w:t>eller</w:t>
      </w:r>
      <w:r w:rsidRPr="00CA54F2">
        <w:t xml:space="preserve"> inköp av ny programvara. Kom</w:t>
      </w:r>
      <w:r>
        <w:softHyphen/>
      </w:r>
      <w:r w:rsidRPr="00CA54F2">
        <w:t>munerna kan även behöva utbilda sin personal. Mindre kommuner</w:t>
      </w:r>
      <w:r>
        <w:t xml:space="preserve"> </w:t>
      </w:r>
      <w:r w:rsidRPr="00CA54F2">
        <w:t xml:space="preserve">kan behöva konsulthjälp för att </w:t>
      </w:r>
      <w:r>
        <w:t>anpassa en ny översiktsplan eller nya områdes</w:t>
      </w:r>
      <w:r>
        <w:softHyphen/>
        <w:t>bestämmelser till ett digitalt arbetssätt</w:t>
      </w:r>
      <w:r w:rsidRPr="00CA54F2">
        <w:t xml:space="preserve">. </w:t>
      </w:r>
    </w:p>
    <w:p w14:paraId="7199A385" w14:textId="77777777" w:rsidR="00DE7975" w:rsidRDefault="00DE7975" w:rsidP="00DE7975">
      <w:pPr>
        <w:pStyle w:val="Brdtextmedindrag"/>
      </w:pPr>
      <w:r w:rsidRPr="00CA54F2">
        <w:t>En stor del av kommunerna driver redan i dag et</w:t>
      </w:r>
      <w:r>
        <w:t>t aktivt arbete för att ta fram översiktsplaner och områdesbestämmelser i en digital miljö. Vissa har även</w:t>
      </w:r>
      <w:r w:rsidRPr="00CA54F2">
        <w:t xml:space="preserve"> </w:t>
      </w:r>
      <w:r>
        <w:t>bildat</w:t>
      </w:r>
      <w:r w:rsidRPr="00CA54F2">
        <w:t xml:space="preserve"> nätverk för att utbyta erfarenheter och kompetens för att anpassa framtagandet av planer till de krav som den nya regleringen innebär. </w:t>
      </w:r>
      <w:r>
        <w:t xml:space="preserve">Kommunerna bör även ha nytta av den omställningsprocess som redan påbörjats till följd av de föreskrifter om standarder som nu tas fram för detaljplaner och grundkartor (se 2 kap. 5 a och 5 b §§ och 10 kap. 29 och 30 §§ PBF). </w:t>
      </w:r>
      <w:r w:rsidRPr="00CA54F2">
        <w:t>Kommunerna kan behöva visst stöd från Boverket och Lantmäteriet i detta arbete och de mindre kommunerna kan behöva särskilt stöd för att klara av omställning</w:t>
      </w:r>
      <w:r>
        <w:t>en</w:t>
      </w:r>
      <w:r w:rsidRPr="00CA54F2">
        <w:t xml:space="preserve"> till de nya kraven.</w:t>
      </w:r>
    </w:p>
    <w:p w14:paraId="2E231BA1" w14:textId="77777777" w:rsidR="00DE7975" w:rsidRDefault="00DE7975" w:rsidP="00DE7975">
      <w:pPr>
        <w:pStyle w:val="Brdtextmedindrag"/>
      </w:pPr>
      <w:r w:rsidRPr="00AC4F13">
        <w:t xml:space="preserve">De faktiska kostnaderna för kommunerna </w:t>
      </w:r>
      <w:r>
        <w:t xml:space="preserve">kan bedömas </w:t>
      </w:r>
      <w:r w:rsidRPr="00AC4F13">
        <w:t>först vid fram</w:t>
      </w:r>
      <w:r>
        <w:softHyphen/>
      </w:r>
      <w:r w:rsidRPr="00AC4F13">
        <w:t>tagan</w:t>
      </w:r>
      <w:r>
        <w:softHyphen/>
      </w:r>
      <w:r w:rsidRPr="00AC4F13">
        <w:t>det av föreskrifter</w:t>
      </w:r>
      <w:r>
        <w:t>na</w:t>
      </w:r>
      <w:r w:rsidRPr="00AC4F13">
        <w:t xml:space="preserve">, </w:t>
      </w:r>
      <w:r>
        <w:t>eftersom</w:t>
      </w:r>
      <w:r w:rsidRPr="00AC4F13">
        <w:t xml:space="preserve"> kostnaderna beror på vilka krav som ställs i före</w:t>
      </w:r>
      <w:r>
        <w:softHyphen/>
      </w:r>
      <w:r w:rsidRPr="00AC4F13">
        <w:t>skrifterna och i vilken takt omställningen ska genomföras.</w:t>
      </w:r>
      <w:r>
        <w:t xml:space="preserve"> Exem</w:t>
      </w:r>
      <w:r>
        <w:softHyphen/>
        <w:t>pelvis skulle föreskrifterna kunna innebära att översiktsplanen ska utformas på ett sätt som uppfyller vissa krav om planen tas fram i en digital miljö, men att möjligheten att utforma översiktsplanen på tradi</w:t>
      </w:r>
      <w:r>
        <w:softHyphen/>
        <w:t>tionellt vis behålls. Därmed skulle kommunerna kunna undvika sådana kostnader som kan vara förenade med att ta fram planen i en digital miljö. Om det inte uppstår några nya statliga åligganden för kommunen, uppstår inte hellre några kostnader för staten till följd av den s.k. kommunala finansierings</w:t>
      </w:r>
      <w:r>
        <w:softHyphen/>
        <w:t>principen. Nackdelen med att göra det möjligt att välja utformning för kommunen är dock att det skulle försena övergången till en digital sam</w:t>
      </w:r>
      <w:r>
        <w:softHyphen/>
        <w:t>hälls</w:t>
      </w:r>
      <w:r>
        <w:softHyphen/>
        <w:t>bygg</w:t>
      </w:r>
      <w:r>
        <w:softHyphen/>
        <w:t>nads</w:t>
      </w:r>
      <w:r>
        <w:softHyphen/>
        <w:t xml:space="preserve">process. Frågan får övervägas i annat sammanhang. </w:t>
      </w:r>
    </w:p>
    <w:p w14:paraId="13E7C223" w14:textId="77777777" w:rsidR="00DE7975" w:rsidRDefault="00DE7975" w:rsidP="00DE7975">
      <w:pPr>
        <w:pStyle w:val="Brdtextmedindrag"/>
      </w:pPr>
      <w:r>
        <w:t>När det gäller områdesbestämmelser får kommunen (byggnadsnämn</w:t>
      </w:r>
      <w:r>
        <w:softHyphen/>
        <w:t>den) ta ut en plan</w:t>
      </w:r>
      <w:r>
        <w:softHyphen/>
        <w:t>avgift för att täcka programkostnader och kostnader för andra åtgärder som behövs för att upprätta eller ändra områdes</w:t>
      </w:r>
      <w:r>
        <w:softHyphen/>
        <w:t>bestäm</w:t>
      </w:r>
      <w:r>
        <w:softHyphen/>
        <w:t>mel</w:t>
      </w:r>
      <w:r>
        <w:softHyphen/>
        <w:t xml:space="preserve">ser i vissa fall (se 12 kap. 9 § PBL). Därmed har kommunen möjlighet att ta ut de ökade kostnaderna via avgiftsfinansiering. </w:t>
      </w:r>
      <w:r w:rsidRPr="00AC4F13">
        <w:t>Kommunerna ingår även i regeringens kompetens</w:t>
      </w:r>
      <w:r>
        <w:softHyphen/>
      </w:r>
      <w:r w:rsidRPr="00AC4F13">
        <w:t>sats</w:t>
      </w:r>
      <w:r>
        <w:softHyphen/>
      </w:r>
      <w:r w:rsidRPr="00AC4F13">
        <w:t>ning i digitaliseringsarbetet genom att Boverket tilldela</w:t>
      </w:r>
      <w:r>
        <w:t>t</w:t>
      </w:r>
      <w:r w:rsidRPr="00AC4F13">
        <w:t>s medel för att stödja kommunerna i arbetet med den digitala omställningen i samhälls</w:t>
      </w:r>
      <w:r>
        <w:softHyphen/>
      </w:r>
      <w:r w:rsidRPr="00AC4F13">
        <w:t xml:space="preserve">byggnadsprocessen (jfr prop. 2017/18:1 utg.omr. 18 </w:t>
      </w:r>
      <w:r>
        <w:t>avsnitt 3.7.4</w:t>
      </w:r>
      <w:r w:rsidRPr="00AC4F13">
        <w:t>).</w:t>
      </w:r>
    </w:p>
    <w:p w14:paraId="3D0F799A" w14:textId="77777777" w:rsidR="00DE7975" w:rsidRDefault="00DE7975" w:rsidP="00DE7975">
      <w:pPr>
        <w:pStyle w:val="Brdtextmedindrag"/>
      </w:pPr>
      <w:r>
        <w:t>Förslaget kan leda till att regeringen, eller den myndighet regeringen be</w:t>
      </w:r>
      <w:r>
        <w:softHyphen/>
        <w:t>stämmer, inför en</w:t>
      </w:r>
      <w:r w:rsidRPr="0007179B">
        <w:t xml:space="preserve"> skyl</w:t>
      </w:r>
      <w:r>
        <w:softHyphen/>
      </w:r>
      <w:r w:rsidRPr="0007179B">
        <w:t>dig</w:t>
      </w:r>
      <w:r>
        <w:softHyphen/>
      </w:r>
      <w:r w:rsidRPr="0007179B">
        <w:t>het för kommuner att tillämpa enhetliga stan</w:t>
      </w:r>
      <w:r>
        <w:softHyphen/>
      </w:r>
      <w:r w:rsidRPr="0007179B">
        <w:t>dar</w:t>
      </w:r>
      <w:r>
        <w:softHyphen/>
      </w:r>
      <w:r w:rsidRPr="0007179B">
        <w:t xml:space="preserve">der för utformningen av </w:t>
      </w:r>
      <w:r>
        <w:t xml:space="preserve">översiktsplaner och områdesbestämmelser. Det </w:t>
      </w:r>
      <w:r w:rsidRPr="0007179B">
        <w:t xml:space="preserve">medför </w:t>
      </w:r>
      <w:r>
        <w:t xml:space="preserve">en </w:t>
      </w:r>
      <w:r w:rsidRPr="0007179B">
        <w:t>viss inskränk</w:t>
      </w:r>
      <w:r>
        <w:softHyphen/>
      </w:r>
      <w:r w:rsidRPr="0007179B">
        <w:t>ning i de</w:t>
      </w:r>
      <w:r>
        <w:t>n</w:t>
      </w:r>
      <w:r w:rsidRPr="0007179B">
        <w:t xml:space="preserve"> kommunala självstyre</w:t>
      </w:r>
      <w:r>
        <w:t>lsen</w:t>
      </w:r>
      <w:r w:rsidRPr="0007179B">
        <w:t>. Försla</w:t>
      </w:r>
      <w:r>
        <w:softHyphen/>
      </w:r>
      <w:r w:rsidRPr="0007179B">
        <w:t>get ändrar dock inte de grund</w:t>
      </w:r>
      <w:r>
        <w:softHyphen/>
      </w:r>
      <w:r w:rsidRPr="0007179B">
        <w:t>läggande förhållandena om kommuners besluts</w:t>
      </w:r>
      <w:r>
        <w:softHyphen/>
      </w:r>
      <w:r w:rsidRPr="0007179B">
        <w:t>rätt om markanvändning och fysisk planering. Förslagets syfte, dvs. att effek</w:t>
      </w:r>
      <w:r>
        <w:softHyphen/>
      </w:r>
      <w:r w:rsidRPr="0007179B">
        <w:t>tivisera samhälls</w:t>
      </w:r>
      <w:r>
        <w:softHyphen/>
      </w:r>
      <w:r w:rsidRPr="0007179B">
        <w:t>byggnadsprocessen med hjälp av enhetliga stand</w:t>
      </w:r>
      <w:r>
        <w:softHyphen/>
      </w:r>
      <w:r w:rsidRPr="0007179B">
        <w:t xml:space="preserve">arder, bedöms inte </w:t>
      </w:r>
      <w:r>
        <w:t xml:space="preserve">heller kunna </w:t>
      </w:r>
      <w:r w:rsidRPr="0007179B">
        <w:t>uppnås på ett mindre ingripande sätt. Reger</w:t>
      </w:r>
      <w:r>
        <w:softHyphen/>
      </w:r>
      <w:r w:rsidRPr="0007179B">
        <w:t>ingen bedömer därmed att inskränkningen i den kommunala själv</w:t>
      </w:r>
      <w:r>
        <w:softHyphen/>
      </w:r>
      <w:r w:rsidRPr="0007179B">
        <w:t>styrelsen är proportionerlig.</w:t>
      </w:r>
    </w:p>
    <w:p w14:paraId="15B8EE54" w14:textId="77777777" w:rsidR="00DE7975" w:rsidRDefault="00DE7975" w:rsidP="00DE7975">
      <w:pPr>
        <w:pStyle w:val="Brdtextmedindrag"/>
      </w:pPr>
      <w:bookmarkStart w:id="143" w:name="_Hlk7102259"/>
      <w:r>
        <w:t xml:space="preserve">I avsnitt 7.8.2 föreslås att kommunen senast dagen efter det att beslutet om att anta en översiktsplan har tillkännagetts ska hålla planen tillgänglig på sin webbplats. Under granskningstiden ska kommunen även se till att det förslag som samrådet avsett finns tillgängligt. </w:t>
      </w:r>
    </w:p>
    <w:p w14:paraId="729BB6C6" w14:textId="77777777" w:rsidR="00DE7975" w:rsidRDefault="00DE7975" w:rsidP="00DE7975">
      <w:pPr>
        <w:pStyle w:val="Brdtextmedindrag"/>
      </w:pPr>
      <w:r>
        <w:t>I praktiken håller nästan alla kommuner sin översiktsplan till</w:t>
      </w:r>
      <w:r>
        <w:softHyphen/>
        <w:t>gänglig på sin webbplats. Förslaget bör därmed ha liten praktisk betyd</w:t>
      </w:r>
      <w:r>
        <w:softHyphen/>
        <w:t>else för kom</w:t>
      </w:r>
      <w:r>
        <w:softHyphen/>
        <w:t>munerna. Däremot är det vanligt att kommunen tar bort det planförslag som samrådet avsett från webbplatsen i samband med att kom</w:t>
      </w:r>
      <w:r>
        <w:softHyphen/>
        <w:t>munen ställer ut planförslaget. I praktiken medför den tillkommande skyl</w:t>
      </w:r>
      <w:r>
        <w:softHyphen/>
        <w:t xml:space="preserve">digheten enbart försumbara konsekvenser för kommunen. </w:t>
      </w:r>
    </w:p>
    <w:bookmarkEnd w:id="143"/>
    <w:p w14:paraId="5ABFB4DA" w14:textId="77777777" w:rsidR="00DE7975" w:rsidRDefault="00DE7975" w:rsidP="00DE7975">
      <w:pPr>
        <w:pStyle w:val="Brdtextmedindrag"/>
      </w:pPr>
      <w:r>
        <w:t>Övriga förslag i kapitel 7 bör ha liten eller ingen betydelse för kommu</w:t>
      </w:r>
      <w:r>
        <w:softHyphen/>
        <w:t xml:space="preserve">nerna. </w:t>
      </w:r>
    </w:p>
    <w:p w14:paraId="0789F0D5" w14:textId="77777777" w:rsidR="00DE7975" w:rsidRPr="000573FB" w:rsidRDefault="00DE7975" w:rsidP="00DE7975">
      <w:pPr>
        <w:pStyle w:val="Rubrik4utannumrering"/>
      </w:pPr>
      <w:r>
        <w:t>Statens medverkan i översiktsplaneprocessen</w:t>
      </w:r>
    </w:p>
    <w:p w14:paraId="51E8C27E" w14:textId="77777777" w:rsidR="00DE7975" w:rsidRDefault="00DE7975" w:rsidP="00DE7975">
      <w:pPr>
        <w:pStyle w:val="Brdtext"/>
      </w:pPr>
      <w:r>
        <w:t>I avsnitt 8.2 föreslås att länsstyrelsen även bör ge råd om tillämpningen av PBL inom ramen för ett samråd om ett förslag till översiktsplan, om det behövs från allmän synpunkt. Förslaget syftar till att länsstyrelsen ska bidra till att översiktsplaner blir formellt korrekta och således uppmärk</w:t>
      </w:r>
      <w:r>
        <w:softHyphen/>
        <w:t xml:space="preserve">samma kommunen på eventuella brister i formellt hänseende. </w:t>
      </w:r>
    </w:p>
    <w:p w14:paraId="697A2E91" w14:textId="77777777" w:rsidR="00DE7975" w:rsidRDefault="00DE7975" w:rsidP="00DE7975">
      <w:pPr>
        <w:pStyle w:val="Brdtextmedindrag"/>
      </w:pPr>
      <w:r>
        <w:t>Det förekommer redan i dag att länsstyrel</w:t>
      </w:r>
      <w:r>
        <w:softHyphen/>
        <w:t>serna påpekar eventuella brist</w:t>
      </w:r>
      <w:r>
        <w:softHyphen/>
        <w:t>er i ett planförslag under planprocessen, men det finns ingen skyldighet för länsstyrelsen att göra så. Förslaget bör i viss mån bidra till att antagna översiktsplaner i högre grad är formellt korrekta. Det bör minska risken för att en antagen översiktsplan upphävs efter över</w:t>
      </w:r>
      <w:r>
        <w:softHyphen/>
        <w:t>klagande, vilket min</w:t>
      </w:r>
      <w:r>
        <w:softHyphen/>
        <w:t>skar risken för att kommunen behöver göra om hela eller delar av över</w:t>
      </w:r>
      <w:r>
        <w:softHyphen/>
        <w:t xml:space="preserve">siktsplaneprocessen. </w:t>
      </w:r>
    </w:p>
    <w:p w14:paraId="0F5965DE" w14:textId="77777777" w:rsidR="00DE7975" w:rsidRDefault="00DE7975" w:rsidP="00DE7975">
      <w:pPr>
        <w:pStyle w:val="Brdtextmedindrag"/>
      </w:pPr>
      <w:r w:rsidRPr="00732BF8">
        <w:t>Sammantaget bedöms konsekvenserna av förslaget för kommunernas del</w:t>
      </w:r>
      <w:r w:rsidRPr="00EB3C5D">
        <w:t xml:space="preserve"> </w:t>
      </w:r>
      <w:r>
        <w:t>vara övervägande positiva men inte av någon betydande omfattning</w:t>
      </w:r>
      <w:r w:rsidRPr="00732BF8">
        <w:t xml:space="preserve">. </w:t>
      </w:r>
    </w:p>
    <w:p w14:paraId="73A5AC6B" w14:textId="77777777" w:rsidR="00DE7975" w:rsidRDefault="00DE7975" w:rsidP="00DE7975">
      <w:pPr>
        <w:pStyle w:val="Brdtextmedindrag"/>
      </w:pPr>
      <w:r>
        <w:t>I avsnitt 8.3.1 föreslås att det av länsstyrelsens g</w:t>
      </w:r>
      <w:r w:rsidRPr="00502000">
        <w:t xml:space="preserve">ranskningsyttrande </w:t>
      </w:r>
      <w:r>
        <w:t>en</w:t>
      </w:r>
      <w:r>
        <w:softHyphen/>
        <w:t>bart ska framgå hur kommunens förslag till översiktsplan förhåller sig till granskningsgrunderna. Förslaget innebär således en begränsning av vad länsstyrelserna får redovisa i granskningsyttrandet. Förslaget bör leda till att det blir tydligt hur planförslaget förhåller sig till granskningsgrunderna och att det därmed blir lättare för kommunen att förstå gransknings</w:t>
      </w:r>
      <w:r>
        <w:softHyphen/>
        <w:t>yttran</w:t>
      </w:r>
      <w:r>
        <w:softHyphen/>
        <w:t xml:space="preserve">det. </w:t>
      </w:r>
    </w:p>
    <w:p w14:paraId="35D47C9C" w14:textId="77777777" w:rsidR="00DE7975" w:rsidRDefault="00DE7975" w:rsidP="00DE7975">
      <w:pPr>
        <w:pStyle w:val="Brdtextmedindrag"/>
      </w:pPr>
      <w:r>
        <w:t>Även om förslaget begränsar vilka synpunkter som kan ingå i gransk</w:t>
      </w:r>
      <w:r>
        <w:softHyphen/>
        <w:t>nings</w:t>
      </w:r>
      <w:r>
        <w:softHyphen/>
        <w:t xml:space="preserve">yttrandet finns det emellertid inget som hindrar länsstyrelsen från att under granskningstiden lämna andra synpunkter på planen än de som avser granskningsgrunderna. Om så sker, ska sådana synpunkter redovisas i det särskilda utlåtande som kommunen ska upprätta efter granskningstiden där kommunen ska sammanställa </w:t>
      </w:r>
      <w:r w:rsidRPr="00EB669D">
        <w:t>de synpunkter som kom</w:t>
      </w:r>
      <w:r>
        <w:softHyphen/>
      </w:r>
      <w:r w:rsidRPr="00EB669D">
        <w:t xml:space="preserve">mit fram </w:t>
      </w:r>
      <w:r>
        <w:t>och redo</w:t>
      </w:r>
      <w:r>
        <w:softHyphen/>
        <w:t>visa de förslag som syn</w:t>
      </w:r>
      <w:r w:rsidRPr="00EB669D">
        <w:t>punkterna gett anledning till</w:t>
      </w:r>
      <w:r>
        <w:t xml:space="preserve"> (3 kap. 17 § PBL)</w:t>
      </w:r>
      <w:r w:rsidRPr="00EB669D">
        <w:t>.</w:t>
      </w:r>
    </w:p>
    <w:p w14:paraId="33BD2A57" w14:textId="77777777" w:rsidR="00DE7975" w:rsidRDefault="00DE7975" w:rsidP="00DE7975">
      <w:pPr>
        <w:pStyle w:val="Brdtextmedindrag"/>
      </w:pPr>
      <w:r>
        <w:t>Innehållet i granskningsyttrandet har betydelse för detalj</w:t>
      </w:r>
      <w:r>
        <w:softHyphen/>
        <w:t>plane</w:t>
      </w:r>
      <w:r>
        <w:softHyphen/>
        <w:t>processen,</w:t>
      </w:r>
      <w:r w:rsidRPr="007531F4">
        <w:t xml:space="preserve"> </w:t>
      </w:r>
      <w:r>
        <w:t xml:space="preserve">eftersom ett utökat förfarande ska tillämpas för ett förslag till detaljplan som </w:t>
      </w:r>
      <w:r w:rsidRPr="007531F4">
        <w:t>inte är förenlig</w:t>
      </w:r>
      <w:r>
        <w:t>t</w:t>
      </w:r>
      <w:r w:rsidRPr="007531F4">
        <w:t xml:space="preserve"> med översiktsplanen eller länsstyrelsens </w:t>
      </w:r>
      <w:r>
        <w:t>gransknings</w:t>
      </w:r>
      <w:r>
        <w:softHyphen/>
      </w:r>
      <w:r w:rsidRPr="007531F4">
        <w:t>yttrande</w:t>
      </w:r>
      <w:r>
        <w:t xml:space="preserve"> (5 kap. 7 § 1 PBL). Därmed skulle en begränsning av innehållet i yttrandet kunna förväntas leda till att fler plan</w:t>
      </w:r>
      <w:r>
        <w:softHyphen/>
        <w:t>för</w:t>
      </w:r>
      <w:r>
        <w:softHyphen/>
        <w:t>slag skulle kunna hand</w:t>
      </w:r>
      <w:r>
        <w:softHyphen/>
        <w:t xml:space="preserve">läggas med det enklare standardförfarandet. Antalet detaljplaner som handläggs med det utökade planförfarandet på grund av att planförslaget strider mot översiktsplanen eller granskningsyttrandet är dock begränsat. Av Boverkets uppföljning av tillämpningen av PBL under 2018 framgår att 39 detaljplaner antogs som enligt </w:t>
      </w:r>
      <w:r w:rsidRPr="00D45E36">
        <w:t>länsstyrelsens uppfatt</w:t>
      </w:r>
      <w:r>
        <w:softHyphen/>
      </w:r>
      <w:r w:rsidRPr="00D45E36">
        <w:t xml:space="preserve">ning </w:t>
      </w:r>
      <w:r>
        <w:t>stred</w:t>
      </w:r>
      <w:r w:rsidRPr="00D45E36">
        <w:t xml:space="preserve"> mot </w:t>
      </w:r>
      <w:r>
        <w:t>översiktsplanen</w:t>
      </w:r>
      <w:r w:rsidRPr="00D45E36">
        <w:t xml:space="preserve"> eller granskningsyttrande</w:t>
      </w:r>
      <w:r>
        <w:t>t, vilket utgör knappt 15 procent av de detaljplaner där det utökade planförfarandet hade tillämpats (eller knappt 3 procent av de planer som antogs med stöd av PBL). Det framgår inte av statistiken hur många detaljplaner som hand</w:t>
      </w:r>
      <w:r>
        <w:softHyphen/>
        <w:t>läggs med det utökade planförfarandet på grund av att planförslaget inte är förenligt med gransk</w:t>
      </w:r>
      <w:r>
        <w:softHyphen/>
        <w:t>ningsyttrandet, eftersom det redovisade antalet även avser de planer som inte är förenliga med översiktsplanen. Inte heller går det att utläsa av stati</w:t>
      </w:r>
      <w:r>
        <w:softHyphen/>
        <w:t>stiken på vilket sätt som detaljplanen inte är förenlig med gransknings</w:t>
      </w:r>
      <w:r>
        <w:softHyphen/>
        <w:t>yttrandet. De detaljplaner som handläggs med det utökade planförfarandet på grund av att planförslaget inte är förenligt med granskningsyttrandet kan dock i hög grad antas bero på att länsstyrelsen har lämnat synpunkter som är kopplade till någon av gransknings</w:t>
      </w:r>
      <w:r>
        <w:softHyphen/>
        <w:t>grunderna. Förslaget kan där</w:t>
      </w:r>
      <w:r>
        <w:softHyphen/>
        <w:t>med antas ha liten betydelse för antalet detalj</w:t>
      </w:r>
      <w:r>
        <w:softHyphen/>
        <w:t>planer som handläggs med det utökade planförfarandet.</w:t>
      </w:r>
    </w:p>
    <w:p w14:paraId="7B0E11E3" w14:textId="5836C681" w:rsidR="00DE7975" w:rsidRDefault="00DE7975" w:rsidP="00DE7975">
      <w:pPr>
        <w:pStyle w:val="Brdtextmedindrag"/>
      </w:pPr>
      <w:r>
        <w:t>I avsnitt 8.3.2 föreslås att länsstyrelsen, på kommunens begäran, ska till</w:t>
      </w:r>
      <w:r>
        <w:softHyphen/>
        <w:t>handa</w:t>
      </w:r>
      <w:r>
        <w:softHyphen/>
        <w:t>hålla ett reviderat granskningsyttrande om kommunen ändrar plan</w:t>
      </w:r>
      <w:r>
        <w:softHyphen/>
        <w:t>förslaget efter gransk</w:t>
      </w:r>
      <w:r>
        <w:softHyphen/>
        <w:t xml:space="preserve">ningstiden utan att en ny granskning äger rum och länsstyrelsens yttrande till följd av ändringen helt eller delvis </w:t>
      </w:r>
      <w:r w:rsidR="00E0069B">
        <w:t>inte längre är relevant</w:t>
      </w:r>
      <w:r>
        <w:t>. Förslaget innebär att kommunen inte behöver redovisa inaktu</w:t>
      </w:r>
      <w:r w:rsidR="00E0069B">
        <w:softHyphen/>
      </w:r>
      <w:r>
        <w:t>ella invändningar från länsstyrelsen i granskningsyttrandet, om kommu</w:t>
      </w:r>
      <w:r w:rsidR="00E0069B">
        <w:softHyphen/>
      </w:r>
      <w:r>
        <w:t>nen har ändrat plan</w:t>
      </w:r>
      <w:r>
        <w:softHyphen/>
        <w:t>för</w:t>
      </w:r>
      <w:r>
        <w:softHyphen/>
        <w:t>sla</w:t>
      </w:r>
      <w:r>
        <w:softHyphen/>
        <w:t xml:space="preserve">get efter granskningstiden på ett sådant sätt att yttrandet helt eller delvis blir inaktuellt. Förslaget bör därmed göra det lättare att förstå </w:t>
      </w:r>
      <w:r>
        <w:softHyphen/>
        <w:t>yttrandet i förhållande till det planförslag som kommun</w:t>
      </w:r>
      <w:r>
        <w:softHyphen/>
        <w:t>fullmäktige senare antar.</w:t>
      </w:r>
    </w:p>
    <w:p w14:paraId="65D119D7" w14:textId="77777777" w:rsidR="00DE7975" w:rsidRDefault="00DE7975" w:rsidP="00DE7975">
      <w:pPr>
        <w:pStyle w:val="Brdtextmedindrag"/>
      </w:pPr>
      <w:r>
        <w:t>I avsnitt 8.4 föreslås att länsstyrelsen under den andra halvan av tiden mellan två ordinarie val ska redovisa ett underlag till kommunen i fråga om sådana statliga och mellankommunala intressen som kan ha betydelse för över</w:t>
      </w:r>
      <w:r>
        <w:softHyphen/>
        <w:t>sikts</w:t>
      </w:r>
      <w:r>
        <w:softHyphen/>
        <w:t>planens aktualitet. I underlaget ska länsstyrelsen ange hur dessa in</w:t>
      </w:r>
      <w:r>
        <w:softHyphen/>
        <w:t>tres</w:t>
      </w:r>
      <w:r>
        <w:softHyphen/>
        <w:t>sen förhåller sig till översiktsplanen och om läns</w:t>
      </w:r>
      <w:r>
        <w:softHyphen/>
        <w:t>styrelsens gransk</w:t>
      </w:r>
      <w:r>
        <w:softHyphen/>
        <w:t>nings</w:t>
      </w:r>
      <w:r>
        <w:softHyphen/>
        <w:t>yttrande i någon del inte längre gäller.</w:t>
      </w:r>
    </w:p>
    <w:p w14:paraId="21D927FF" w14:textId="77777777" w:rsidR="00DE7975" w:rsidRDefault="00DE7975" w:rsidP="00DE7975">
      <w:pPr>
        <w:pStyle w:val="Brdtextmedindrag"/>
      </w:pPr>
      <w:r>
        <w:t>Förslaget innebär att det blir tydligare att länsstyrelsen ska redovisa ett underlag till kommunen. Den föreslagna regleringen innebär även att det blir tydligt när kommunen kan förvänta sig underlaget från läns</w:t>
      </w:r>
      <w:r>
        <w:softHyphen/>
        <w:t xml:space="preserve">styrelsen. Tidpunkten innebär att underlaget kommer att finnas tillgängligt när kommunen ska ta fram sin planeringsstrategi. Liksom i dag kommer det även vara möjligt för kommunen att begära underlaget från länsstyrelsen vid någon annan tidpunkt. </w:t>
      </w:r>
    </w:p>
    <w:p w14:paraId="22E021C7" w14:textId="77777777" w:rsidR="00DE7975" w:rsidRDefault="00DE7975" w:rsidP="00DE7975">
      <w:pPr>
        <w:pStyle w:val="Brdtextmedindrag"/>
      </w:pPr>
      <w:r>
        <w:t xml:space="preserve">Förslaget innebär att länsstyrelsen i underlaget ska ange hur </w:t>
      </w:r>
      <w:r w:rsidRPr="009F1A33">
        <w:t>sådana stat</w:t>
      </w:r>
      <w:r>
        <w:softHyphen/>
      </w:r>
      <w:r w:rsidRPr="009F1A33">
        <w:t>liga och mellankommunala intressen som kan ha betydelse för översikts</w:t>
      </w:r>
      <w:r>
        <w:softHyphen/>
      </w:r>
      <w:r w:rsidRPr="009F1A33">
        <w:t>planens aktualitet</w:t>
      </w:r>
      <w:r>
        <w:t xml:space="preserve"> förhåller sig till översiktsplanen. Det kan exempelvis handla om att läns</w:t>
      </w:r>
      <w:r>
        <w:softHyphen/>
        <w:t>styrelsen bedömer att över</w:t>
      </w:r>
      <w:r>
        <w:softHyphen/>
        <w:t>siktsplanen är förenlig med ett nytt riksintresse</w:t>
      </w:r>
      <w:r>
        <w:softHyphen/>
        <w:t>anspråk eller att det inte längre är lämpligt att bebygga ett område på grund av risken för över</w:t>
      </w:r>
      <w:r>
        <w:softHyphen/>
        <w:t>svämning. Bestämmelsen motsvarar i sak delar av den nuvarande regleringen och medför således inga nya konsekvenser för kommunen.</w:t>
      </w:r>
    </w:p>
    <w:p w14:paraId="0B7C955B" w14:textId="77777777" w:rsidR="00DE7975" w:rsidRDefault="00DE7975" w:rsidP="00DE7975">
      <w:pPr>
        <w:pStyle w:val="Brdtextmedindrag"/>
      </w:pPr>
      <w:r>
        <w:t>I underlaget ska länsstyrelsen även ange om länsstyrelsens gransknings</w:t>
      </w:r>
      <w:r>
        <w:softHyphen/>
        <w:t>yttrande i någon del inte längre gäller. Det kan exempelvis handla om att länsstyrelsen i yttrandet har motsatt sig ny bebyggelse i ett område som när översiktsplanen upprättades utgjorde en del av ett större vägreservat av riksintresse. När den slutliga vägsträckningen väl lagts fast kan syn</w:t>
      </w:r>
      <w:r>
        <w:softHyphen/>
        <w:t>punkterna i yttrandet ha förlorat i aktualitet. Kom</w:t>
      </w:r>
      <w:r>
        <w:softHyphen/>
        <w:t>mun</w:t>
      </w:r>
      <w:r>
        <w:softHyphen/>
        <w:t>en ska då under</w:t>
      </w:r>
      <w:r>
        <w:softHyphen/>
        <w:t xml:space="preserve">rättas om att länsstyrelsens tidigare framförda synpunkt inte längre gäller, vilket bör underlätta kommunens framtida planering. </w:t>
      </w:r>
    </w:p>
    <w:p w14:paraId="457A712A" w14:textId="77777777" w:rsidR="00DE7975" w:rsidRDefault="00DE7975" w:rsidP="00DE7975">
      <w:pPr>
        <w:pStyle w:val="Brdtextmedindrag"/>
      </w:pPr>
      <w:r>
        <w:t>I avsnitt 8.5 föreslår regeringen att länsstyrelsen ska överpröva kom</w:t>
      </w:r>
      <w:r>
        <w:softHyphen/>
        <w:t>munala beslut om detaljplaner och områdesbestämmelser, om beslutet kan antas innebära att ett byggnadsverk blir olämpligt med hänsyn till männi</w:t>
      </w:r>
      <w:r>
        <w:softHyphen/>
        <w:t>skors hälsa eller säkerhet eller till risken för olyckor, översvämning eller erosion. Ä</w:t>
      </w:r>
      <w:r w:rsidRPr="00921A74">
        <w:t>nd</w:t>
      </w:r>
      <w:r>
        <w:softHyphen/>
      </w:r>
      <w:r w:rsidRPr="00921A74">
        <w:t xml:space="preserve">ringen </w:t>
      </w:r>
      <w:r>
        <w:t xml:space="preserve">är </w:t>
      </w:r>
      <w:r w:rsidRPr="00921A74">
        <w:t>huvudsakligen av formell karaktär</w:t>
      </w:r>
      <w:r>
        <w:t xml:space="preserve"> vilket inne</w:t>
      </w:r>
      <w:r>
        <w:softHyphen/>
        <w:t xml:space="preserve">bär att den enbart bör </w:t>
      </w:r>
      <w:r w:rsidRPr="00921A74">
        <w:t xml:space="preserve">ha begränsad betydelse för </w:t>
      </w:r>
      <w:r>
        <w:t>kommunen</w:t>
      </w:r>
      <w:r w:rsidRPr="00921A74">
        <w:t>.</w:t>
      </w:r>
    </w:p>
    <w:p w14:paraId="05543F70" w14:textId="77777777" w:rsidR="00DE7975" w:rsidRDefault="00DE7975" w:rsidP="00DE7975">
      <w:pPr>
        <w:pStyle w:val="Rubrik4utannumrering"/>
      </w:pPr>
      <w:r>
        <w:t>Äldre översiktsplaner upphör att gälla</w:t>
      </w:r>
    </w:p>
    <w:p w14:paraId="0C1263BD" w14:textId="77777777" w:rsidR="00DE7975" w:rsidRDefault="00DE7975" w:rsidP="00DE7975">
      <w:pPr>
        <w:pStyle w:val="Brdtext"/>
      </w:pPr>
      <w:r>
        <w:t>I avsnitt 9.3 föreslås att ö</w:t>
      </w:r>
      <w:r w:rsidRPr="00A715B9">
        <w:t>versiktsplaner som har antagits före den 1 janu</w:t>
      </w:r>
      <w:r>
        <w:softHyphen/>
      </w:r>
      <w:r w:rsidRPr="00A715B9">
        <w:t xml:space="preserve">ari 2004, ska upphöra att gälla </w:t>
      </w:r>
      <w:r>
        <w:t>vid utgången av 2025</w:t>
      </w:r>
      <w:r w:rsidRPr="00A715B9">
        <w:t>.</w:t>
      </w:r>
      <w:r w:rsidRPr="002E5DDD">
        <w:t xml:space="preserve"> </w:t>
      </w:r>
      <w:r>
        <w:t>Det ska även gälla i de fall kommunen efter den 1 januari 2004 i en kommun</w:t>
      </w:r>
      <w:r>
        <w:softHyphen/>
        <w:t xml:space="preserve">omfattande översikts-plan har förklarat att en sådan äldre fördjupning ska anses utgöra en del av den kommunomfattande planen. </w:t>
      </w:r>
    </w:p>
    <w:p w14:paraId="3888F80B" w14:textId="5A453FCD" w:rsidR="00DE7975" w:rsidRDefault="00DE7975" w:rsidP="00DE7975">
      <w:pPr>
        <w:pStyle w:val="Brdtextmedindrag"/>
      </w:pPr>
      <w:r>
        <w:t>Utredningen har redogjort för att det endast är ett fåtal kommuner som har en kommunomfattande översiktsplan som har antagits före den 1 janu</w:t>
      </w:r>
      <w:r>
        <w:softHyphen/>
        <w:t>ari 2004 och där det inte finns några uppgifter om att kommunen arbetar med att ta fram en ny översiktsplan. Enligt utredningen handlar det om ungefär fem kommuner. Enligt utredningens bedömning bör utredningens sam</w:t>
      </w:r>
      <w:r>
        <w:softHyphen/>
        <w:t>lade för</w:t>
      </w:r>
      <w:r>
        <w:softHyphen/>
        <w:t>slag – som i huvudsak överensstämmer med regeringens för</w:t>
      </w:r>
      <w:r>
        <w:softHyphen/>
        <w:t>slag – och förändrade förutsättningar som påverkar samhälls</w:t>
      </w:r>
      <w:r>
        <w:softHyphen/>
        <w:t>byggnads</w:t>
      </w:r>
      <w:r>
        <w:softHyphen/>
        <w:t>pro</w:t>
      </w:r>
      <w:r>
        <w:softHyphen/>
        <w:t>cess</w:t>
      </w:r>
      <w:r>
        <w:softHyphen/>
        <w:t>en i stort, leda till att dessa kommuner startar en ny översikts</w:t>
      </w:r>
      <w:r>
        <w:softHyphen/>
        <w:t>plane</w:t>
      </w:r>
      <w:r>
        <w:softHyphen/>
        <w:t>process de närmaste åren. Det medför att det sannolikt inte kommer att finnas någon kom</w:t>
      </w:r>
      <w:r>
        <w:softHyphen/>
        <w:t>mun som har en kommunomfattande översiktsplan som har antagits före den 1 januari 2004 när bestämmelsen träder i kraft vid utgången av 2025. Den före</w:t>
      </w:r>
      <w:r>
        <w:softHyphen/>
        <w:t>slagna solned</w:t>
      </w:r>
      <w:r>
        <w:softHyphen/>
        <w:t>gångsbestämmelsen kan dock i sig leda till att dessa kom</w:t>
      </w:r>
      <w:r>
        <w:softHyphen/>
        <w:t>mun</w:t>
      </w:r>
      <w:r>
        <w:softHyphen/>
        <w:t>er tar initiativ till att se över sin översikts</w:t>
      </w:r>
      <w:r>
        <w:softHyphen/>
        <w:t>plan, efter</w:t>
      </w:r>
      <w:r>
        <w:softHyphen/>
        <w:t>som kommunen är skyldig att ha en aktuell översiktsplan för hela kom</w:t>
      </w:r>
      <w:r>
        <w:softHyphen/>
        <w:t>mu</w:t>
      </w:r>
      <w:r>
        <w:softHyphen/>
        <w:t xml:space="preserve">nen (se 3 kap. 1 § PBL). </w:t>
      </w:r>
    </w:p>
    <w:p w14:paraId="79A0822D" w14:textId="3D693588" w:rsidR="00DE7975" w:rsidRDefault="00DE7975" w:rsidP="00DE7975">
      <w:pPr>
        <w:pStyle w:val="Brdtextmedindrag"/>
      </w:pPr>
      <w:r>
        <w:t>Enligt utredningens kartläggning är det däremot många kommuner som har äldre s.k. fördjupningar av översiktsplanen som kommer att upphävas den 1 januari 2026 – enligt utredningen berörs ca 27,5 procent av kom</w:t>
      </w:r>
      <w:r>
        <w:softHyphen/>
        <w:t>munerna. Sådana fördjupningar avser oftast stadsdelar, tät</w:t>
      </w:r>
      <w:r>
        <w:softHyphen/>
        <w:t>orter och andra orter. Ofta har dessa tagits fram för att ge vägledning för detaljplanering och bygglovsprövning. De fördjupningar som omfattas kommer även efter upphävandet kunna fungera som planeringsunderlag för kommunen. Många fördjup</w:t>
      </w:r>
      <w:r>
        <w:softHyphen/>
        <w:t xml:space="preserve">ningar kommer dock sannolikt </w:t>
      </w:r>
      <w:r w:rsidR="00B36C7D">
        <w:t>upphöra att gälla</w:t>
      </w:r>
      <w:r>
        <w:t xml:space="preserve"> i samband med att nya kommun</w:t>
      </w:r>
      <w:r>
        <w:softHyphen/>
        <w:t>omfattande översiktsplaner antas fram till utgången av 2025. Förslagets konsekvenser i denna del är därmed behäftade med väsentliga osäkerheter.</w:t>
      </w:r>
    </w:p>
    <w:p w14:paraId="1DAF03CB" w14:textId="77777777" w:rsidR="00DE7975" w:rsidRDefault="00DE7975" w:rsidP="00DE7975">
      <w:pPr>
        <w:pStyle w:val="Brdtextmedindrag"/>
      </w:pPr>
      <w:r>
        <w:t>För kommunen kan det vara ett avbräck om en äldre fördjupning upp</w:t>
      </w:r>
      <w:r>
        <w:softHyphen/>
        <w:t>hävs, om fördjupningen fortfarande speglar kommunens intentioner om hur bebyggelsen bör utvecklas inom det område som fördjupningen avser. Som utredningen anför är det emellertid vanligt med brister i äldre för</w:t>
      </w:r>
      <w:r>
        <w:softHyphen/>
        <w:t>djup</w:t>
      </w:r>
      <w:r>
        <w:softHyphen/>
        <w:t>ningar, även om fördjupningarna senare har bedömts vara aktuella i den kom</w:t>
      </w:r>
      <w:r>
        <w:softHyphen/>
        <w:t>mun</w:t>
      </w:r>
      <w:r>
        <w:softHyphen/>
      </w:r>
      <w:r>
        <w:softHyphen/>
        <w:t>omfattande översiktsplanen. Det kan exempelvis handla om att frågan om miljökvalitetsnormer inte har behandlats tillräckligt grund</w:t>
      </w:r>
      <w:r>
        <w:softHyphen/>
        <w:t>ligt i samband med aktualitetsförklaringen av fördjupningen.</w:t>
      </w:r>
    </w:p>
    <w:p w14:paraId="5E313792" w14:textId="77777777" w:rsidR="00DE7975" w:rsidRDefault="00DE7975" w:rsidP="00DE7975">
      <w:pPr>
        <w:pStyle w:val="Brdtextmedindrag"/>
      </w:pPr>
      <w:r>
        <w:t>Förslaget innebär att de fördjupningar som skulle upphöra att gälla vid utgången av 2025 kommer att vara mer än 20 år gamla. Enligt regeringens upp</w:t>
      </w:r>
      <w:r>
        <w:softHyphen/>
        <w:t xml:space="preserve">fattning bör det vara ovanligt att så gamla planer kan ge en helt rättvisande bild av vilken utveckling som bör eftersträvas. Tvärtom bör det nästan alltid finnas behov av att se över planer som har blivit så gamla. </w:t>
      </w:r>
    </w:p>
    <w:p w14:paraId="212DB80E" w14:textId="77777777" w:rsidR="00DE7975" w:rsidRDefault="00DE7975" w:rsidP="00DE7975">
      <w:pPr>
        <w:pStyle w:val="Brdtextmedindrag"/>
      </w:pPr>
      <w:r>
        <w:t>Med utgångspunkt i att lagförslagen i huvudsak föreslås träda i kraft den 1 april 2020 kommer berörda kommuner att ha nästan sex år på sig för att ta fram nya översiktsplaner och fördjupningar, från det att lagen med det föreslagna kravet utfärdas. Kommunerna kommer således att ha gott om tid på sig att ta fram nya planer för de områden som berörs. Till skillnad från de nu gällande planer</w:t>
      </w:r>
      <w:r>
        <w:softHyphen/>
        <w:t>na kommer de nya planerna dessutom att ha miljöbedömts och utformats med tillräcklig hänsyn till miljö</w:t>
      </w:r>
      <w:r>
        <w:softHyphen/>
        <w:t>kvalitets</w:t>
      </w:r>
      <w:r>
        <w:softHyphen/>
        <w:t>normer och översväm</w:t>
      </w:r>
      <w:r>
        <w:softHyphen/>
        <w:t>ningsrisker, m.m.</w:t>
      </w:r>
    </w:p>
    <w:p w14:paraId="71FAA6A8" w14:textId="77777777" w:rsidR="00DE7975" w:rsidRDefault="00DE7975" w:rsidP="00DE7975">
      <w:pPr>
        <w:pStyle w:val="Brdtextmedindrag"/>
      </w:pPr>
      <w:r>
        <w:t>Förslaget att upphäva äldre fördjupningar genom en s.k. solnedgångs</w:t>
      </w:r>
      <w:r>
        <w:softHyphen/>
        <w:t xml:space="preserve">bestämmelse innebär en viss </w:t>
      </w:r>
      <w:r w:rsidRPr="0007179B">
        <w:t>inskränk</w:t>
      </w:r>
      <w:r>
        <w:softHyphen/>
      </w:r>
      <w:r w:rsidRPr="0007179B">
        <w:t>ning i de</w:t>
      </w:r>
      <w:r>
        <w:t>n</w:t>
      </w:r>
      <w:r w:rsidRPr="0007179B">
        <w:t xml:space="preserve"> kommu</w:t>
      </w:r>
      <w:r>
        <w:t>nala självstyrel</w:t>
      </w:r>
      <w:r>
        <w:softHyphen/>
        <w:t>sen</w:t>
      </w:r>
      <w:r w:rsidRPr="0007179B">
        <w:t>. Förslaget ändrar dock inte de grund</w:t>
      </w:r>
      <w:r>
        <w:softHyphen/>
      </w:r>
      <w:r w:rsidRPr="0007179B">
        <w:t>läggande förhållandena om kom</w:t>
      </w:r>
      <w:r>
        <w:softHyphen/>
      </w:r>
      <w:r w:rsidRPr="0007179B">
        <w:t xml:space="preserve">muners beslutsrätt om markanvändning och fysisk planering. Förslagets </w:t>
      </w:r>
      <w:r>
        <w:t xml:space="preserve">övergripande </w:t>
      </w:r>
      <w:r w:rsidRPr="0007179B">
        <w:t xml:space="preserve">syfte, dvs. att </w:t>
      </w:r>
      <w:r>
        <w:t>kommunens översiktsplaner inte ska vara för gamla</w:t>
      </w:r>
      <w:r w:rsidRPr="0007179B">
        <w:t xml:space="preserve">, bedöms inte </w:t>
      </w:r>
      <w:r>
        <w:t xml:space="preserve">heller kunna </w:t>
      </w:r>
      <w:r w:rsidRPr="0007179B">
        <w:t>uppnås på ett mindre ingripande sätt. Regeringen bedömer därmed att inskränkningen i den kommunala själv</w:t>
      </w:r>
      <w:r>
        <w:softHyphen/>
      </w:r>
      <w:r w:rsidRPr="0007179B">
        <w:t>styrelsen är proportionerlig.</w:t>
      </w:r>
    </w:p>
    <w:p w14:paraId="37D8765D" w14:textId="77777777" w:rsidR="00DE7975" w:rsidRDefault="00DE7975" w:rsidP="00DE7975">
      <w:pPr>
        <w:pStyle w:val="Rubrik4utannumrering"/>
      </w:pPr>
      <w:r>
        <w:t>Finansiella konsekvenser</w:t>
      </w:r>
    </w:p>
    <w:p w14:paraId="0641A707" w14:textId="77777777" w:rsidR="00DE7975" w:rsidRDefault="00DE7975" w:rsidP="00DE7975">
      <w:pPr>
        <w:pStyle w:val="Brdtext"/>
      </w:pPr>
      <w:r>
        <w:t>Kravet på att kommunfullmäktige ska anta en planerings</w:t>
      </w:r>
      <w:r>
        <w:softHyphen/>
        <w:t>strate</w:t>
      </w:r>
      <w:r>
        <w:softHyphen/>
        <w:t>gi är delvis en ny uppgift för kommunerna. Därmed om</w:t>
      </w:r>
      <w:r>
        <w:softHyphen/>
        <w:t>fattas regleringen av den kommunala finansierings</w:t>
      </w:r>
      <w:r>
        <w:softHyphen/>
        <w:t>prin</w:t>
      </w:r>
      <w:r>
        <w:softHyphen/>
        <w:t>cipen. Finansi</w:t>
      </w:r>
      <w:r>
        <w:softHyphen/>
        <w:t>eringsprincipen omfattar stat</w:t>
      </w:r>
      <w:r>
        <w:softHyphen/>
        <w:t>ligt beslutade obligatoriska åt</w:t>
      </w:r>
      <w:r>
        <w:softHyphen/>
        <w:t>gär</w:t>
      </w:r>
      <w:r>
        <w:softHyphen/>
        <w:t>der som direkt tar sikte på kommunal verk</w:t>
      </w:r>
      <w:r>
        <w:softHyphen/>
        <w:t>samhet. Kravet på att kommun</w:t>
      </w:r>
      <w:r>
        <w:softHyphen/>
        <w:t>full</w:t>
      </w:r>
      <w:r>
        <w:softHyphen/>
        <w:t>mäk</w:t>
      </w:r>
      <w:r>
        <w:softHyphen/>
        <w:t>tige ska anta en plane</w:t>
      </w:r>
      <w:r>
        <w:softHyphen/>
        <w:t>rings</w:t>
      </w:r>
      <w:r>
        <w:softHyphen/>
        <w:t>strategi motsvarar i huvudsak det nuvarande kravet på aktua</w:t>
      </w:r>
      <w:r>
        <w:softHyphen/>
        <w:t>litetsprövning av översiktsplanen. På motsvarande sätt som i dag ska fullmäktige i plane</w:t>
      </w:r>
      <w:r>
        <w:softHyphen/>
        <w:t>ringsstrategin bedöma om den gällande översiktsplanen är aktuell. Jämfört med den nuvarande regleringen föreslås även att det uttryckligen ska fram</w:t>
      </w:r>
      <w:r>
        <w:softHyphen/>
        <w:t>gå att fullmäktige i strategin ska ta ställning till om planerings</w:t>
      </w:r>
      <w:r>
        <w:softHyphen/>
        <w:t>förutsätt</w:t>
      </w:r>
      <w:r>
        <w:softHyphen/>
        <w:t>ning</w:t>
      </w:r>
      <w:r>
        <w:softHyphen/>
        <w:t>arna har förändrats. I praktiken behöver emellertid fullmäktige redan med den nuvarande regleringen bedöma om plane</w:t>
      </w:r>
      <w:r>
        <w:softHyphen/>
        <w:t>ringsförutsättningarna har förändrats för att kunna ta ställning till om översiktsplanen är aktuell.</w:t>
      </w:r>
    </w:p>
    <w:p w14:paraId="1FB177D5" w14:textId="77777777" w:rsidR="00DE7975" w:rsidRDefault="00DE7975" w:rsidP="00DE7975">
      <w:pPr>
        <w:pStyle w:val="Brdtextmedindrag"/>
      </w:pPr>
      <w:r>
        <w:t>En annan skillnad mot den nuvarande regleringen är att fullmäktige i planerings</w:t>
      </w:r>
      <w:r>
        <w:softHyphen/>
        <w:t>strategin ska ta ställning till kommunens fortsatta arbete med översikts</w:t>
      </w:r>
      <w:r>
        <w:softHyphen/>
        <w:t xml:space="preserve">planeringen. En ytterligare skillnad mot aktualitetsprövningen är att tidpunkten regleras när kommunen ska ha antagit planeringsstrategin. </w:t>
      </w:r>
    </w:p>
    <w:p w14:paraId="764EFA5F" w14:textId="77777777" w:rsidR="00DE7975" w:rsidRDefault="00DE7975" w:rsidP="00DE7975">
      <w:pPr>
        <w:pStyle w:val="Brdtextmedindrag"/>
      </w:pPr>
      <w:r>
        <w:t>Kommunen kommer att ha stora möjligheter att själv välja hur plane</w:t>
      </w:r>
      <w:r>
        <w:softHyphen/>
        <w:t>ringsstrategin ska utformas. Kommunen kan därmed själv påverka vilka resurser som krävs för att ta fram strategin. Det medför att det inte är möjligt att bedöma vilka resurser som arbetet med strategin kommer att medföra för kommunerna. Motsvarande gäller för övrigt redan för kom</w:t>
      </w:r>
      <w:r>
        <w:softHyphen/>
        <w:t>munernas arbete med aktua</w:t>
      </w:r>
      <w:r>
        <w:softHyphen/>
        <w:t>litets</w:t>
      </w:r>
      <w:r>
        <w:softHyphen/>
        <w:t>prövningen, där den enskilda kom</w:t>
      </w:r>
      <w:r>
        <w:softHyphen/>
        <w:t>munen har stora möjligheter att anpassa arbetsinsatsen utifrån kommunens ambi</w:t>
      </w:r>
      <w:r>
        <w:softHyphen/>
        <w:t>tionsnivå.</w:t>
      </w:r>
    </w:p>
    <w:p w14:paraId="4EE8001A" w14:textId="22F7DF3F" w:rsidR="00DE7975" w:rsidRDefault="00DE7975" w:rsidP="00DE7975">
      <w:pPr>
        <w:pStyle w:val="Brdtextmedindrag"/>
      </w:pPr>
      <w:r>
        <w:t>I förhållande till det nuvarande kravet på aktualitetsprövning bör plane</w:t>
      </w:r>
      <w:r>
        <w:softHyphen/>
        <w:t>ringsstrategin enbart leda till begränsade merkostnader för kom</w:t>
      </w:r>
      <w:r>
        <w:softHyphen/>
        <w:t>mun</w:t>
      </w:r>
      <w:r>
        <w:softHyphen/>
        <w:t xml:space="preserve">erna. Samtidigt bör planeringsstrategin leda till att kommunernas interna arbete med översiktsplaneringen förenklas, vilket på sikt kan leda till lägre kostnader för kommunen. Därtill bör förutsättningarna vara goda för att kommunerna kan samarbeta kring denna fråga, t.ex. genom att Sveriges Kommuner och </w:t>
      </w:r>
      <w:r w:rsidR="006D7215">
        <w:t xml:space="preserve">Regioner </w:t>
      </w:r>
      <w:r>
        <w:t>tar fram ett normalförslag på hur en planerings</w:t>
      </w:r>
      <w:r>
        <w:softHyphen/>
        <w:t>strategi kan utformas. Därigenom kan merarbetet för den enskil</w:t>
      </w:r>
      <w:r>
        <w:softHyphen/>
        <w:t>da kom</w:t>
      </w:r>
      <w:r>
        <w:softHyphen/>
        <w:t>munen begränsas. Kravet på planeringsstrategin bör sammantaget således inte innebära annat än försumbara kostnader för kommunerna.</w:t>
      </w:r>
    </w:p>
    <w:p w14:paraId="3558CD5F" w14:textId="77777777" w:rsidR="00DE7975" w:rsidRDefault="00DE7975" w:rsidP="00DE7975">
      <w:pPr>
        <w:pStyle w:val="Brdtextmedindrag"/>
      </w:pPr>
      <w:r>
        <w:t>I likhet med utredningen bedömer regeringen att inte heller de samlade förslagen i övrigt medför några negativa ekonomiska konsekvenser för kom</w:t>
      </w:r>
      <w:r>
        <w:softHyphen/>
        <w:t>munerna jämfört med de kostnader det innebär att ta fram en ny översikts</w:t>
      </w:r>
      <w:r>
        <w:softHyphen/>
        <w:t>plan enligt gällande rätt. Därtill bör de nya kraven i många fall leda till att det blir lättare att genomföra annan planering och prövning, vilket i sin tur kan ge minskade kostnader för kommunen.</w:t>
      </w:r>
    </w:p>
    <w:p w14:paraId="2ACB8CE1" w14:textId="77777777" w:rsidR="00DE7975" w:rsidRDefault="00DE7975" w:rsidP="00DE7975">
      <w:pPr>
        <w:pStyle w:val="Rubrik2"/>
      </w:pPr>
      <w:bookmarkStart w:id="144" w:name="_Toc19000348"/>
      <w:bookmarkStart w:id="145" w:name="_Toc23845197"/>
      <w:r>
        <w:t>Konsekvenser för regioner</w:t>
      </w:r>
      <w:bookmarkEnd w:id="144"/>
      <w:bookmarkEnd w:id="145"/>
    </w:p>
    <w:p w14:paraId="5DE865A2" w14:textId="06273A44" w:rsidR="00DE7975" w:rsidRDefault="00DE7975" w:rsidP="009A09BD">
      <w:pPr>
        <w:pStyle w:val="Brdtext"/>
      </w:pPr>
      <w:r>
        <w:t xml:space="preserve">Inledningsvis kan konstateras att förslagen i denna </w:t>
      </w:r>
      <w:r w:rsidR="00297B57">
        <w:t xml:space="preserve">proposition </w:t>
      </w:r>
      <w:r>
        <w:t>främst berör regionerna i Stockholms län och i Skåne län, dvs. de län där regional fysisk planering ska ske (se 7 kap. 1 § PBL). För övriga regioner är för</w:t>
      </w:r>
      <w:r>
        <w:softHyphen/>
        <w:t>slagen i huvudsak av liten betydelse</w:t>
      </w:r>
      <w:r w:rsidR="00B375FA">
        <w:t xml:space="preserve">, </w:t>
      </w:r>
      <w:r w:rsidR="00E2642B">
        <w:t>så länge</w:t>
      </w:r>
      <w:r w:rsidR="00B375FA" w:rsidRPr="00B375FA">
        <w:t xml:space="preserve"> det inte </w:t>
      </w:r>
      <w:r w:rsidR="00B375FA">
        <w:t>uppstår</w:t>
      </w:r>
      <w:r w:rsidR="00B375FA" w:rsidRPr="00B375FA">
        <w:t xml:space="preserve"> behov av och förutsättningar för sådan planering i dessa </w:t>
      </w:r>
      <w:r w:rsidR="00310A6C">
        <w:t xml:space="preserve">regioners </w:t>
      </w:r>
      <w:r w:rsidR="00B375FA" w:rsidRPr="00B375FA">
        <w:t>län</w:t>
      </w:r>
      <w:r>
        <w:t xml:space="preserve">. </w:t>
      </w:r>
    </w:p>
    <w:p w14:paraId="378FE626" w14:textId="77777777" w:rsidR="00DE7975" w:rsidRDefault="00DE7975" w:rsidP="00DE7975">
      <w:pPr>
        <w:pStyle w:val="Rubrik4utannumrering"/>
      </w:pPr>
      <w:r>
        <w:t>En kontinuerlig översiktsplanering</w:t>
      </w:r>
    </w:p>
    <w:p w14:paraId="267D01AB" w14:textId="77777777" w:rsidR="00DE7975" w:rsidRDefault="00DE7975" w:rsidP="00DE7975">
      <w:pPr>
        <w:pStyle w:val="Brdtext"/>
      </w:pPr>
      <w:r>
        <w:t>I kapitel 5 föreslås i huvudsak att kommunen varje mandatperiod ska ta fram en plane</w:t>
      </w:r>
      <w:r>
        <w:softHyphen/>
        <w:t>ringsstrategi, tydligare bestämmelser för när översiktsplanen ska anses vara aktuell och att översiktsplanen måste vara aktuell för att det s.k. standardförfarandet ska få tillämpas och f</w:t>
      </w:r>
      <w:r w:rsidRPr="000573FB">
        <w:t>ör att kunna ge vägledning vid bedömningen av om en plats ligger inom ett område som är lämpligt för landsbygdsutveckling i strandnära lägen.</w:t>
      </w:r>
      <w:r>
        <w:t xml:space="preserve"> Dessa förslag bedöms i huvudsak ge små konsekvenser för regionerna. </w:t>
      </w:r>
    </w:p>
    <w:p w14:paraId="24B5CA00" w14:textId="77777777" w:rsidR="00DE7975" w:rsidRDefault="00DE7975" w:rsidP="00DE7975">
      <w:pPr>
        <w:pStyle w:val="Brdtextmedindrag"/>
      </w:pPr>
      <w:r>
        <w:t>Förslagen kan förväntas leda till att kommunerna i högre grad håller sina översiktsplaner aktuella. Det bör gynna samspelet med den regionala fys</w:t>
      </w:r>
      <w:r>
        <w:softHyphen/>
        <w:t xml:space="preserve">iska planeringen som sker i Stockholms respektive Skåne län. </w:t>
      </w:r>
    </w:p>
    <w:p w14:paraId="6D132369" w14:textId="77777777" w:rsidR="00DE7975" w:rsidRDefault="00DE7975" w:rsidP="00DE7975">
      <w:pPr>
        <w:pStyle w:val="Rubrik4utannumrering"/>
      </w:pPr>
      <w:r>
        <w:t>Att ta fram en översiktsplan</w:t>
      </w:r>
    </w:p>
    <w:p w14:paraId="124262F1" w14:textId="77777777" w:rsidR="00DE7975" w:rsidRDefault="00DE7975" w:rsidP="00DE7975">
      <w:pPr>
        <w:pStyle w:val="Brdtext"/>
      </w:pPr>
      <w:r>
        <w:t>I kapitel 6 föreslås bl.a. att utställningen ska ersättas av granskning, att kommunen senast dagen efter att beslutet att anta översikts</w:t>
      </w:r>
      <w:r>
        <w:softHyphen/>
        <w:t>planen har till</w:t>
      </w:r>
      <w:r>
        <w:softHyphen/>
        <w:t>kännagetts ska skicka ett meddelande om detta och ett proto</w:t>
      </w:r>
      <w:r>
        <w:softHyphen/>
        <w:t>kolls</w:t>
      </w:r>
      <w:r>
        <w:softHyphen/>
        <w:t>utdrag med beslutet till läns</w:t>
      </w:r>
      <w:r>
        <w:softHyphen/>
        <w:t>styrel</w:t>
      </w:r>
      <w:r>
        <w:softHyphen/>
        <w:t xml:space="preserve">sen samt tydligare bestämmelser om strategiska miljöbedömningar. </w:t>
      </w:r>
    </w:p>
    <w:p w14:paraId="17DA6B54" w14:textId="77777777" w:rsidR="00DE7975" w:rsidRDefault="00DE7975" w:rsidP="00DE7975">
      <w:pPr>
        <w:pStyle w:val="Brdtextmedindrag"/>
      </w:pPr>
      <w:r>
        <w:t>Eftersom bestämmelserna om översiktsplaner i huvudsak även ska till</w:t>
      </w:r>
      <w:r>
        <w:softHyphen/>
        <w:t>lämpas när en regionplan tas fram (se 7 kap. 5 § PBL) påverkas även de regioner där regional fysisk planering ska ske. För dessa regioner ger för</w:t>
      </w:r>
      <w:r>
        <w:softHyphen/>
        <w:t xml:space="preserve">slagen upphov till liknande konsekvenser som för en kommun, se avsnitt 10.1. </w:t>
      </w:r>
    </w:p>
    <w:p w14:paraId="31543CB3" w14:textId="77777777" w:rsidR="00DE7975" w:rsidRDefault="00DE7975" w:rsidP="00DE7975">
      <w:pPr>
        <w:pStyle w:val="Brdtextmedindrag"/>
      </w:pPr>
      <w:r>
        <w:t>I avsnitt 6.1 föreslås att kommunen under samrådet inte längre ska be</w:t>
      </w:r>
      <w:r>
        <w:softHyphen/>
        <w:t>höva redovisa det plane</w:t>
      </w:r>
      <w:r>
        <w:softHyphen/>
        <w:t>rings</w:t>
      </w:r>
      <w:r>
        <w:softHyphen/>
        <w:t>underlag som har betydelse från nationell, regional, mellan</w:t>
      </w:r>
      <w:r>
        <w:softHyphen/>
        <w:t>kom</w:t>
      </w:r>
      <w:r>
        <w:softHyphen/>
        <w:t>munal eller annan synpunkt, utan endast det underlag som har betyd</w:t>
      </w:r>
      <w:r>
        <w:softHyphen/>
        <w:t>else för bedöm</w:t>
      </w:r>
      <w:r>
        <w:softHyphen/>
        <w:t>ningen av planförslaget. Förslaget påverkar dels vilket underlag som regionen behöver redovisa under ett samråd om ett förslag till regionplan, dels i vilken utsträckning som en kommun under ett samråd om ett förslag till översiktsplan kan förväntas redovisa plane</w:t>
      </w:r>
      <w:r>
        <w:softHyphen/>
        <w:t>rings</w:t>
      </w:r>
      <w:r>
        <w:softHyphen/>
        <w:t xml:space="preserve">underlag av regional betydelse. </w:t>
      </w:r>
    </w:p>
    <w:p w14:paraId="07A967F0" w14:textId="77777777" w:rsidR="00DE7975" w:rsidRDefault="00DE7975" w:rsidP="00DE7975">
      <w:pPr>
        <w:pStyle w:val="Brdtextmedindrag"/>
      </w:pPr>
      <w:r>
        <w:t>Förslaget kan i viss utsträck</w:t>
      </w:r>
      <w:r>
        <w:softHyphen/>
        <w:t>ning på</w:t>
      </w:r>
      <w:r>
        <w:softHyphen/>
        <w:t>verka kommu</w:t>
      </w:r>
      <w:r>
        <w:softHyphen/>
        <w:t>nens ambition att redo</w:t>
      </w:r>
      <w:r>
        <w:softHyphen/>
        <w:t>visa sådant underlag. Mot bak</w:t>
      </w:r>
      <w:r>
        <w:softHyphen/>
        <w:t>grund av hur den nuvarande bestämmelsen tillämpas i praktiken bör dock förslaget endast leda till begrän</w:t>
      </w:r>
      <w:r>
        <w:softHyphen/>
        <w:t>sade konse</w:t>
      </w:r>
      <w:r>
        <w:softHyphen/>
        <w:t>kvenser när det gäller kom</w:t>
      </w:r>
      <w:r>
        <w:softHyphen/>
        <w:t>mu</w:t>
      </w:r>
      <w:r>
        <w:softHyphen/>
        <w:t>nens redo</w:t>
      </w:r>
      <w:r>
        <w:softHyphen/>
        <w:t>visning av sådana planerings</w:t>
      </w:r>
      <w:r>
        <w:softHyphen/>
        <w:t>under</w:t>
      </w:r>
      <w:r>
        <w:softHyphen/>
        <w:t>lag som är av intresse från regional synpunkt.</w:t>
      </w:r>
    </w:p>
    <w:p w14:paraId="09050B8D" w14:textId="77777777" w:rsidR="00DE7975" w:rsidRDefault="00DE7975" w:rsidP="00DE7975">
      <w:pPr>
        <w:pStyle w:val="Brdtextmedindrag"/>
      </w:pPr>
      <w:r>
        <w:t>I avsnitt 6.3 föreslås även att regionen själv ska skicka en laga</w:t>
      </w:r>
      <w:r>
        <w:softHyphen/>
        <w:t>kraft</w:t>
      </w:r>
      <w:r>
        <w:softHyphen/>
        <w:t>vunnen regionplan m.fl. handlingar till den statliga lantmäteri</w:t>
      </w:r>
      <w:r>
        <w:softHyphen/>
        <w:t>myndig</w:t>
      </w:r>
      <w:r>
        <w:softHyphen/>
        <w:t>heten i syfte att myndigheten ska registrera planen i fastighetsregistret. Förslaget kan medföra ett visst mer</w:t>
      </w:r>
      <w:r>
        <w:softHyphen/>
        <w:t>arbete för regionen,</w:t>
      </w:r>
      <w:r w:rsidRPr="00C7437E">
        <w:t xml:space="preserve"> </w:t>
      </w:r>
      <w:r>
        <w:t>men eftersom regionens beslut ändå behöver expedieras till flera instanser bör detta merarbete vara av begränsad omfattning.</w:t>
      </w:r>
    </w:p>
    <w:p w14:paraId="2198DDE4" w14:textId="77777777" w:rsidR="00DE7975" w:rsidRDefault="00DE7975" w:rsidP="00DE7975">
      <w:pPr>
        <w:pStyle w:val="Rubrik4utannumrering"/>
      </w:pPr>
      <w:r>
        <w:t>Översiktsplanens innehåll och utformning</w:t>
      </w:r>
    </w:p>
    <w:p w14:paraId="00853A1D" w14:textId="6D14F190" w:rsidR="00DE7975" w:rsidRDefault="00DE7975" w:rsidP="00DE7975">
      <w:pPr>
        <w:pStyle w:val="Brdtext"/>
      </w:pPr>
      <w:r>
        <w:t xml:space="preserve">I avsnitt 7.3 föreslås att översiktsplanens redovisning av grunddragen </w:t>
      </w:r>
      <w:r w:rsidR="00E0069B">
        <w:t xml:space="preserve">i fråga om </w:t>
      </w:r>
      <w:r>
        <w:t>den av</w:t>
      </w:r>
      <w:r>
        <w:softHyphen/>
        <w:t xml:space="preserve">sedda användningen </w:t>
      </w:r>
      <w:r w:rsidRPr="00107962">
        <w:t xml:space="preserve">av mark- och vattenområden </w:t>
      </w:r>
      <w:r>
        <w:t>ska redovisas för hela kommunen och att grund</w:t>
      </w:r>
      <w:r>
        <w:softHyphen/>
        <w:t xml:space="preserve">dragen ska framgå av en karta. Förslagen bör göra det lättare att tillämpa översiktsplanerna för de regioner som bedriver regional fysisk planering. </w:t>
      </w:r>
    </w:p>
    <w:p w14:paraId="12132C8D" w14:textId="77777777" w:rsidR="00DE7975" w:rsidRDefault="00DE7975" w:rsidP="00DE7975">
      <w:pPr>
        <w:pStyle w:val="Brdtextmedindrag"/>
      </w:pPr>
      <w:r>
        <w:t>I avsnitt 7.4 föreslås att kommunen inte längre ska behöva redovisa sin bedömning av hur skyldigheten att ta hänsyn till allmänna intressen, vid beslut om användningen av mark- och vattenområden, kommer att till</w:t>
      </w:r>
      <w:r>
        <w:softHyphen/>
        <w:t>godoses. I stället ska k</w:t>
      </w:r>
      <w:r w:rsidRPr="00A81009">
        <w:t>ommunen redovisa de förhållanden som med hän</w:t>
      </w:r>
      <w:r>
        <w:softHyphen/>
      </w:r>
      <w:r w:rsidRPr="00A81009">
        <w:t>syn till de allmänna intressena i 2</w:t>
      </w:r>
      <w:r>
        <w:t> </w:t>
      </w:r>
      <w:r w:rsidRPr="00A81009">
        <w:t xml:space="preserve">kap. </w:t>
      </w:r>
      <w:r>
        <w:t>PBL</w:t>
      </w:r>
      <w:r w:rsidRPr="00A81009">
        <w:t xml:space="preserve"> kan ha en väsentlig betydelse för beslut om hur mark- och vattenområden ska användas</w:t>
      </w:r>
      <w:r>
        <w:t xml:space="preserve"> och hur dessa förhållanden bör beaktas vid sådana beslut. Förslaget kan förväntas leda till en diskussion mellan kommunen och regionen om vilka förhållanden som ska anses vara väsentliga och som därmed ska redovisas i planen. Förslaget att det tydligt ska framgå att kommunen ska ange hur redovisade förhållanden bör beaktas bör leda till att det blir tydligare vad som utgör redovisning av olika planeringsförutsättningar och vad som utgör ställ</w:t>
      </w:r>
      <w:r>
        <w:softHyphen/>
        <w:t>nings</w:t>
      </w:r>
      <w:r>
        <w:softHyphen/>
        <w:t>taganden från kommunens sida. Det bör göra det lättare för regionen att lämna synpunkter på hur kommunen avser att beakta planerings</w:t>
      </w:r>
      <w:r>
        <w:softHyphen/>
        <w:t>förut</w:t>
      </w:r>
      <w:r>
        <w:softHyphen/>
        <w:t xml:space="preserve">sättningarna i samband med efterföljande planering och prövning. </w:t>
      </w:r>
    </w:p>
    <w:p w14:paraId="04A0D1AD" w14:textId="77777777" w:rsidR="00DE7975" w:rsidRDefault="00DE7975" w:rsidP="00DE7975">
      <w:pPr>
        <w:pStyle w:val="Brdtextmedindrag"/>
      </w:pPr>
      <w:r>
        <w:t>I avsnitt 7.5 föreslås att det av översiktsplanen även ska framgå områ</w:t>
      </w:r>
      <w:r>
        <w:softHyphen/>
        <w:t>den eller verk</w:t>
      </w:r>
      <w:r>
        <w:softHyphen/>
        <w:t>samheter som angår flera kommuner eller är av regional betyd</w:t>
      </w:r>
      <w:r>
        <w:softHyphen/>
        <w:t>else. Redovis</w:t>
      </w:r>
      <w:r>
        <w:softHyphen/>
        <w:t>ningen bör främja dialogen mellan regionen och kom</w:t>
      </w:r>
      <w:r>
        <w:softHyphen/>
        <w:t>mu</w:t>
      </w:r>
      <w:r>
        <w:softHyphen/>
        <w:t xml:space="preserve">nen </w:t>
      </w:r>
      <w:r w:rsidRPr="00354B40">
        <w:rPr>
          <w:spacing w:val="-2"/>
        </w:rPr>
        <w:t>om vilka frågor som är av mellankommunal eller regional betydelse. Redo</w:t>
      </w:r>
      <w:r w:rsidRPr="00354B40">
        <w:rPr>
          <w:spacing w:val="-2"/>
        </w:rPr>
        <w:softHyphen/>
      </w:r>
      <w:r>
        <w:t>vis</w:t>
      </w:r>
      <w:r>
        <w:softHyphen/>
        <w:t>ningen bör även göra det lättare för region</w:t>
      </w:r>
      <w:r>
        <w:softHyphen/>
        <w:t>erna att bedöma hur kom</w:t>
      </w:r>
      <w:r>
        <w:softHyphen/>
        <w:t>mun</w:t>
      </w:r>
      <w:r>
        <w:softHyphen/>
        <w:t xml:space="preserve">en avser att hantera sådana frågor i efterföljande planering m.m. </w:t>
      </w:r>
    </w:p>
    <w:p w14:paraId="28989E85" w14:textId="77777777" w:rsidR="00DE7975" w:rsidRDefault="00DE7975" w:rsidP="00DE7975">
      <w:pPr>
        <w:pStyle w:val="Brdtextmedindrag"/>
      </w:pPr>
      <w:r>
        <w:t>I avsnitt 7.8.1 föreslås att regeringen eller den myndighet som reger</w:t>
      </w:r>
      <w:r>
        <w:softHyphen/>
        <w:t>ingen bestämmer ska få meddela föreskrifter om standarder för utform</w:t>
      </w:r>
      <w:r>
        <w:softHyphen/>
        <w:t>ning av bl.a. regionplaner. För de regioner där regional fysisk planering ska ske ger förslagen upp</w:t>
      </w:r>
      <w:r>
        <w:softHyphen/>
        <w:t>hov till liknande konsekvenser som för en kommun, se avsnitt 10.1.</w:t>
      </w:r>
    </w:p>
    <w:p w14:paraId="02062D26" w14:textId="77777777" w:rsidR="00DE7975" w:rsidRDefault="00DE7975" w:rsidP="00DE7975">
      <w:pPr>
        <w:pStyle w:val="Brdtextmedindrag"/>
      </w:pPr>
      <w:r>
        <w:t>Övriga förslag i kapitel 7 bör ha liten eller ingen betydelse för reg</w:t>
      </w:r>
      <w:r>
        <w:softHyphen/>
        <w:t>ion</w:t>
      </w:r>
      <w:r>
        <w:softHyphen/>
        <w:t xml:space="preserve">erna. </w:t>
      </w:r>
    </w:p>
    <w:p w14:paraId="41FEB7F3" w14:textId="77777777" w:rsidR="00DE7975" w:rsidRPr="000573FB" w:rsidRDefault="00DE7975" w:rsidP="00DE7975">
      <w:pPr>
        <w:pStyle w:val="Rubrik4utannumrering"/>
      </w:pPr>
      <w:r>
        <w:t>Statens medverkan i översiktsplaneprocessen</w:t>
      </w:r>
    </w:p>
    <w:p w14:paraId="63E3BCC2" w14:textId="32BFF67E" w:rsidR="00DE7975" w:rsidRDefault="00DE7975" w:rsidP="00DE7975">
      <w:pPr>
        <w:pStyle w:val="Brdtext"/>
      </w:pPr>
      <w:r>
        <w:t>I kapitel 8 föreslås bl.a. att länsstyrelsen även bör ge råd om tillämpningen av PBL inom ramen för ett samråd om ett förslag till översiktsplan och att det av länsstyrelsens g</w:t>
      </w:r>
      <w:r w:rsidRPr="00502000">
        <w:t xml:space="preserve">ranskningsyttrande </w:t>
      </w:r>
      <w:r>
        <w:t>en</w:t>
      </w:r>
      <w:r>
        <w:softHyphen/>
        <w:t>bart ska framgå hur plan</w:t>
      </w:r>
      <w:r>
        <w:softHyphen/>
        <w:t>förslaget förhåller sig till granskningsgrunderna. Vidare föreslås att läns</w:t>
      </w:r>
      <w:r>
        <w:softHyphen/>
        <w:t>styrelsen, på kom</w:t>
      </w:r>
      <w:r>
        <w:softHyphen/>
        <w:t>munens begäran, ska till</w:t>
      </w:r>
      <w:r>
        <w:softHyphen/>
        <w:t>handa</w:t>
      </w:r>
      <w:r>
        <w:softHyphen/>
        <w:t>hålla ett reviderat gransk</w:t>
      </w:r>
      <w:r>
        <w:softHyphen/>
        <w:t>ningsyttrande om kommunen ändrar plan</w:t>
      </w:r>
      <w:r>
        <w:softHyphen/>
        <w:t>förslaget efter gransk</w:t>
      </w:r>
      <w:r>
        <w:softHyphen/>
        <w:t>ningstiden utan att en ny granskning äger rum och länsstyrelsens yttrande till följd av ändringen helt eller delvis</w:t>
      </w:r>
      <w:r w:rsidR="00E0069B">
        <w:t xml:space="preserve"> inte längre är relevant</w:t>
      </w:r>
      <w:r>
        <w:t xml:space="preserve">. </w:t>
      </w:r>
    </w:p>
    <w:p w14:paraId="32CD3E9C" w14:textId="77777777" w:rsidR="00DE7975" w:rsidRDefault="00DE7975" w:rsidP="00DE7975">
      <w:pPr>
        <w:pStyle w:val="Brdtextmedindrag"/>
      </w:pPr>
      <w:r>
        <w:t>Eftersom bestämmelserna om översiktsplaner i huvudsak även ska till</w:t>
      </w:r>
      <w:r>
        <w:softHyphen/>
        <w:t>lämpas när en regionplan tas fram (se 7 kap. 5 § PBL) påverkas även de regioner där regional fysisk planering ska ske. För dessa regioner ger för</w:t>
      </w:r>
      <w:r>
        <w:softHyphen/>
        <w:t>slagen upphov till liknande konsekvenser som för en kommun, se avsnitt 10.1.</w:t>
      </w:r>
    </w:p>
    <w:p w14:paraId="06E7C23D" w14:textId="77777777" w:rsidR="00DE7975" w:rsidRDefault="00DE7975" w:rsidP="00DE7975">
      <w:pPr>
        <w:pStyle w:val="Brdtextmedindrag"/>
      </w:pPr>
      <w:r>
        <w:t>I avsnitt 8.4 föreslås att länsstyrelsen ska redovisa ett underlag till reg</w:t>
      </w:r>
      <w:r>
        <w:softHyphen/>
        <w:t>ionen i fråga om sådana statliga och mellankommunala intressen som kan ha betydelse vid aktualitetsprövningen. I underlaget ska länsstyrelsen ange hur dessa in</w:t>
      </w:r>
      <w:r>
        <w:softHyphen/>
        <w:t>tres</w:t>
      </w:r>
      <w:r>
        <w:softHyphen/>
        <w:t>sen förhåller sig till regionplanen och om läns</w:t>
      </w:r>
      <w:r>
        <w:softHyphen/>
        <w:t>styrelsens gransk</w:t>
      </w:r>
      <w:r>
        <w:softHyphen/>
        <w:t>nings</w:t>
      </w:r>
      <w:r>
        <w:softHyphen/>
        <w:t>yttrande i någon del inte längre gäller.</w:t>
      </w:r>
    </w:p>
    <w:p w14:paraId="0413504B" w14:textId="77777777" w:rsidR="00DE7975" w:rsidRDefault="00DE7975" w:rsidP="00DE7975">
      <w:pPr>
        <w:pStyle w:val="Brdtextmedindrag"/>
      </w:pPr>
      <w:r>
        <w:t>För de regioner där regional fysisk planering ska ske ger förslagen upp</w:t>
      </w:r>
      <w:r>
        <w:softHyphen/>
        <w:t>hov till liknande konsekvenser som för en kommun, se avsnitt 10.1. Lik</w:t>
      </w:r>
      <w:r>
        <w:softHyphen/>
        <w:t xml:space="preserve">som tidigare ska länsstyrelsen redovisa underlaget när regionen begär detta, vilket är en skillnad i förhållande till kommunen där länsstyrelsen alltid ska redovisa underlaget under den andra halvan av tiden mellan två ordinarie val. </w:t>
      </w:r>
    </w:p>
    <w:p w14:paraId="73FBEE36" w14:textId="77777777" w:rsidR="00DE7975" w:rsidRDefault="00DE7975" w:rsidP="00DE7975">
      <w:pPr>
        <w:pStyle w:val="Brdtextmedindrag"/>
      </w:pPr>
      <w:r>
        <w:t>Övriga förslag i kapitel 8 bör ha liten eller ingen betydelse för region</w:t>
      </w:r>
      <w:r>
        <w:softHyphen/>
        <w:t xml:space="preserve">erna. </w:t>
      </w:r>
    </w:p>
    <w:p w14:paraId="22EE8AD3" w14:textId="77777777" w:rsidR="00DE7975" w:rsidRDefault="00DE7975" w:rsidP="00DE7975">
      <w:pPr>
        <w:pStyle w:val="Rubrik4utannumrering"/>
      </w:pPr>
      <w:r>
        <w:t>Äldre översiktsplaner upphör att gälla</w:t>
      </w:r>
    </w:p>
    <w:p w14:paraId="34508836" w14:textId="77777777" w:rsidR="00DE7975" w:rsidRDefault="00DE7975" w:rsidP="00DE7975">
      <w:pPr>
        <w:pStyle w:val="Brdtext"/>
      </w:pPr>
      <w:r>
        <w:t>I avsnitt 9.3 föreslås att ö</w:t>
      </w:r>
      <w:r w:rsidRPr="00A715B9">
        <w:t>versiktsplaner som har antagits före den 1 janu</w:t>
      </w:r>
      <w:r>
        <w:softHyphen/>
      </w:r>
      <w:r w:rsidRPr="00A715B9">
        <w:t xml:space="preserve">ari 2004, ska upphöra att gälla </w:t>
      </w:r>
      <w:r>
        <w:t>vid utgången av 2025</w:t>
      </w:r>
      <w:r w:rsidRPr="00A715B9">
        <w:t>.</w:t>
      </w:r>
      <w:r w:rsidRPr="002E5DDD">
        <w:t xml:space="preserve"> </w:t>
      </w:r>
      <w:r>
        <w:t>Det ska även gälla i de fall kommunen efter den 1 januari 2004 i en kommun</w:t>
      </w:r>
      <w:r>
        <w:softHyphen/>
        <w:t>omfattande översikts</w:t>
      </w:r>
      <w:r>
        <w:softHyphen/>
        <w:t xml:space="preserve">plan har förklarat att en sådan äldre fördjupning ska anses utgöra en del av den kommunomfattande planen. </w:t>
      </w:r>
    </w:p>
    <w:p w14:paraId="10864501" w14:textId="77777777" w:rsidR="00DE7975" w:rsidRDefault="00DE7975" w:rsidP="00DE7975">
      <w:pPr>
        <w:pStyle w:val="Brdtextmedindrag"/>
      </w:pPr>
      <w:r>
        <w:t>Förslaget medför att sådana äldre översiktsplaner och fördjupningar som har tillkommit utan hänsyn till vissa regionala intressen kommer att upp</w:t>
      </w:r>
      <w:r>
        <w:softHyphen/>
        <w:t>hävas. Detta bör förbättra förutsättningarna för att sådana regionala intres</w:t>
      </w:r>
      <w:r>
        <w:softHyphen/>
        <w:t>sen uppmärksammas i den kommunala planeringen. Förslaget bör ge över</w:t>
      </w:r>
      <w:r>
        <w:softHyphen/>
        <w:t>väg</w:t>
      </w:r>
      <w:r>
        <w:softHyphen/>
        <w:t xml:space="preserve">ande positiva men små konsekvenser för regionerna. </w:t>
      </w:r>
    </w:p>
    <w:p w14:paraId="0A11F27C" w14:textId="77777777" w:rsidR="00DE7975" w:rsidRDefault="00DE7975" w:rsidP="00DE7975">
      <w:pPr>
        <w:pStyle w:val="Rubrik2"/>
      </w:pPr>
      <w:bookmarkStart w:id="146" w:name="_Toc19000349"/>
      <w:bookmarkStart w:id="147" w:name="_Toc23845198"/>
      <w:r>
        <w:t>Konsekvenser för staten</w:t>
      </w:r>
      <w:bookmarkEnd w:id="146"/>
      <w:bookmarkEnd w:id="147"/>
    </w:p>
    <w:p w14:paraId="6D903E95" w14:textId="77777777" w:rsidR="00DE7975" w:rsidRDefault="00DE7975" w:rsidP="00DE7975">
      <w:pPr>
        <w:pStyle w:val="Rubrik4utannumrering"/>
        <w:spacing w:before="0"/>
      </w:pPr>
      <w:r>
        <w:t>En kontinuerlig översiktsplanering</w:t>
      </w:r>
    </w:p>
    <w:p w14:paraId="51BDDB88" w14:textId="77777777" w:rsidR="00DE7975" w:rsidRDefault="00DE7975" w:rsidP="00DE7975">
      <w:pPr>
        <w:pStyle w:val="Brdtext"/>
      </w:pPr>
      <w:r>
        <w:t>I kapitel 5 föreslås i huvudsak att kommunen varje mandatperiod ska ta fram en plane</w:t>
      </w:r>
      <w:r>
        <w:softHyphen/>
        <w:t>ringsstrategi, tydligare bestämmelser för när översiktsplanen ska anses vara aktuell och att översiktsplanen måste vara aktuell för att det s.k. standardförfarandet ska få tillämpas och f</w:t>
      </w:r>
      <w:r w:rsidRPr="000573FB">
        <w:t>ör att kunna ge vägledning vid bedömningen av om en plats ligger inom ett område som är lämpligt för landsbygdsutveckling i strandnära lägen.</w:t>
      </w:r>
      <w:r>
        <w:t xml:space="preserve"> Dessa förslag bedöms ge övervägande positiva men små konsekvenser för staten. </w:t>
      </w:r>
    </w:p>
    <w:p w14:paraId="7B9BBE8E" w14:textId="77777777" w:rsidR="00DE7975" w:rsidRDefault="00DE7975" w:rsidP="00DE7975">
      <w:pPr>
        <w:pStyle w:val="Brdtextmedindrag"/>
      </w:pPr>
      <w:r>
        <w:t>Förslagen kan förväntas leda till att kommunerna i högre grad håller sina översiktsplaner aktuella. Det bör i sin tur leda till att kommunerna i högre grad förhåller sig till statliga intressen och planeringsunderlag i sina översikts</w:t>
      </w:r>
      <w:r>
        <w:softHyphen/>
        <w:t>planer, vilket kan förväntas leda till ett ökat genomslag för de stat</w:t>
      </w:r>
      <w:r>
        <w:softHyphen/>
        <w:t>liga intres</w:t>
      </w:r>
      <w:r>
        <w:softHyphen/>
        <w:t>sena. Att översiktsplanerna hålls aktuella bör även leda till att plan</w:t>
      </w:r>
      <w:r>
        <w:softHyphen/>
        <w:t>erna i högre grad kan fungera som stöd vid planering och vid prövning av överklagade PBL-ärenden och enligt annan lagstiftning där översiktsplanen ska tillämpas (jfr 5 § f</w:t>
      </w:r>
      <w:r w:rsidRPr="00950893">
        <w:t>ör</w:t>
      </w:r>
      <w:r>
        <w:softHyphen/>
      </w:r>
      <w:r w:rsidRPr="00950893">
        <w:t>ord</w:t>
      </w:r>
      <w:r>
        <w:softHyphen/>
      </w:r>
      <w:r w:rsidRPr="00950893">
        <w:t>ning</w:t>
      </w:r>
      <w:r>
        <w:t>en</w:t>
      </w:r>
      <w:r w:rsidRPr="00950893">
        <w:t xml:space="preserve"> </w:t>
      </w:r>
      <w:r>
        <w:t>[</w:t>
      </w:r>
      <w:r w:rsidRPr="00950893">
        <w:t>1998:896</w:t>
      </w:r>
      <w:r>
        <w:t>]</w:t>
      </w:r>
      <w:r w:rsidRPr="00950893">
        <w:t xml:space="preserve"> om hushåll</w:t>
      </w:r>
      <w:r>
        <w:softHyphen/>
      </w:r>
      <w:r w:rsidRPr="00950893">
        <w:t>ning med mark- och vatten</w:t>
      </w:r>
      <w:r>
        <w:softHyphen/>
      </w:r>
      <w:r w:rsidRPr="00950893">
        <w:t>områden</w:t>
      </w:r>
      <w:r>
        <w:t>). Även de nya bestämmelserna om när översiktsplanen ska anses vara aktuell bör under</w:t>
      </w:r>
      <w:r>
        <w:softHyphen/>
        <w:t>lätta sådan plane</w:t>
      </w:r>
      <w:r>
        <w:softHyphen/>
        <w:t xml:space="preserve">ring och prövning. </w:t>
      </w:r>
    </w:p>
    <w:p w14:paraId="20EA38BC" w14:textId="77777777" w:rsidR="00DE7975" w:rsidRDefault="00DE7975" w:rsidP="00DE7975">
      <w:pPr>
        <w:pStyle w:val="Rubrik4utannumrering"/>
      </w:pPr>
      <w:r>
        <w:t>Att ta fram en översiktsplan</w:t>
      </w:r>
    </w:p>
    <w:p w14:paraId="548F548B" w14:textId="77777777" w:rsidR="00DE7975" w:rsidRDefault="00DE7975" w:rsidP="00DE7975">
      <w:pPr>
        <w:pStyle w:val="Brdtext"/>
      </w:pPr>
      <w:r>
        <w:t>I avsnitt 6.1 föreslås att kommunen under samrådet inte längre ska behöva redovisa det plane</w:t>
      </w:r>
      <w:r>
        <w:softHyphen/>
        <w:t>rings</w:t>
      </w:r>
      <w:r>
        <w:softHyphen/>
        <w:t>underlag som har betydelse från nationell, regional, mellan</w:t>
      </w:r>
      <w:r>
        <w:softHyphen/>
        <w:t>kom</w:t>
      </w:r>
      <w:r>
        <w:softHyphen/>
        <w:t>munal eller annan synpunkt, utan endast det underlag som har betyd</w:t>
      </w:r>
      <w:r>
        <w:softHyphen/>
        <w:t>else för bedöm</w:t>
      </w:r>
      <w:r>
        <w:softHyphen/>
        <w:t>ningen av planförslaget. Förslaget kan i viss utsträck</w:t>
      </w:r>
      <w:r>
        <w:softHyphen/>
        <w:t>ning påverka kommu</w:t>
      </w:r>
      <w:r>
        <w:softHyphen/>
        <w:t>nens ambition att redovisa sådant underlag. Mot bak</w:t>
      </w:r>
      <w:r>
        <w:softHyphen/>
        <w:t>grund av hur den nuvarande bestämmelsen tillämpas i praktiken bör dock förslaget endast leda till begrän</w:t>
      </w:r>
      <w:r>
        <w:softHyphen/>
        <w:t>sade konsekvenser när det gäller kom</w:t>
      </w:r>
      <w:r>
        <w:softHyphen/>
        <w:t>mu</w:t>
      </w:r>
      <w:r>
        <w:softHyphen/>
        <w:t xml:space="preserve">nens redovisning av sådana planeringsunderlag som är av intresse från statlig synpunkt. </w:t>
      </w:r>
    </w:p>
    <w:p w14:paraId="19AB46F1" w14:textId="77777777" w:rsidR="00DE7975" w:rsidRDefault="00DE7975" w:rsidP="00DE7975">
      <w:pPr>
        <w:pStyle w:val="Brdtextmedindrag"/>
      </w:pPr>
      <w:r>
        <w:t>I avsnitt 6.3 föreslås att kommunen senast dagen efter det att beslutet att anta översikts</w:t>
      </w:r>
      <w:r>
        <w:softHyphen/>
        <w:t>planen har tillkännagetts ska skicka ett meddelande om detta och ett proto</w:t>
      </w:r>
      <w:r>
        <w:softHyphen/>
        <w:t>kollsutdrag med beslutet till länsstyrelsen. Förslaget bör bidra till att ge länsstyrelserna en bättre överblick över aktualiteten av över</w:t>
      </w:r>
      <w:r>
        <w:softHyphen/>
        <w:t>siktsplanerna i länet. Förslaget kan medföra ett visst merarbete för läns</w:t>
      </w:r>
      <w:r>
        <w:softHyphen/>
        <w:t>styrel</w:t>
      </w:r>
      <w:r>
        <w:softHyphen/>
        <w:t>serna genom att dessa i vissa fall kan behöva under</w:t>
      </w:r>
      <w:r>
        <w:softHyphen/>
        <w:t>rätta andra statliga myndig</w:t>
      </w:r>
      <w:r>
        <w:softHyphen/>
        <w:t>heter om att kommunen har an</w:t>
      </w:r>
      <w:r>
        <w:softHyphen/>
        <w:t xml:space="preserve">tagit en ny översiktsplan. </w:t>
      </w:r>
    </w:p>
    <w:p w14:paraId="5ACD5B59" w14:textId="77777777" w:rsidR="00DE7975" w:rsidRDefault="00DE7975" w:rsidP="00DE7975">
      <w:pPr>
        <w:pStyle w:val="Brdtextmedindrag"/>
      </w:pPr>
      <w:r>
        <w:t>I samma avsnitt föreslås vidare att kommunen själv ska skicka en laga</w:t>
      </w:r>
      <w:r>
        <w:softHyphen/>
        <w:t>kraftvunnen översiktsplan m.fl. handlingar till lantmäterimyndigheten. Förslaget bör dels förbättra ajourhåll</w:t>
      </w:r>
      <w:r>
        <w:softHyphen/>
        <w:t>ningen av det statliga fastighetsregist</w:t>
      </w:r>
      <w:r>
        <w:softHyphen/>
        <w:t>ret, dels underlätta läns</w:t>
      </w:r>
      <w:r>
        <w:softHyphen/>
        <w:t>styrel</w:t>
      </w:r>
      <w:r>
        <w:softHyphen/>
        <w:t xml:space="preserve">sernas arbete genom att dessa slipper skicka planerna till lantmäterimyndigheten. </w:t>
      </w:r>
    </w:p>
    <w:p w14:paraId="13365055" w14:textId="77777777" w:rsidR="00DE7975" w:rsidRDefault="00DE7975" w:rsidP="00DE7975">
      <w:pPr>
        <w:pStyle w:val="Brdtextmedindrag"/>
      </w:pPr>
      <w:r>
        <w:t>I avsnitt 6.4 föreslås tydligare bestämmelser om strategiska miljö</w:t>
      </w:r>
      <w:r>
        <w:softHyphen/>
        <w:t>bedöm</w:t>
      </w:r>
      <w:r>
        <w:softHyphen/>
        <w:t xml:space="preserve">ningar. Förslaget bör underlätta ärendehandläggningen för länsstyrelserna genom att det blir tydligare för kommunerna hur regelverket ska tillämpas. </w:t>
      </w:r>
    </w:p>
    <w:p w14:paraId="25B48F0B" w14:textId="77777777" w:rsidR="00DE7975" w:rsidRDefault="00DE7975" w:rsidP="00DE7975">
      <w:pPr>
        <w:pStyle w:val="Brdtextmedindrag"/>
      </w:pPr>
      <w:r>
        <w:t xml:space="preserve">Övriga förslag i kapitel 6 bör ha liten eller ingen betydelse för staten. </w:t>
      </w:r>
    </w:p>
    <w:p w14:paraId="1AE05B63" w14:textId="77777777" w:rsidR="00DE7975" w:rsidRDefault="00DE7975" w:rsidP="00DE7975">
      <w:pPr>
        <w:pStyle w:val="Rubrik4utannumrering"/>
      </w:pPr>
      <w:r>
        <w:t>Översiktsplanens innehåll och utformning</w:t>
      </w:r>
    </w:p>
    <w:p w14:paraId="2C1E95E5" w14:textId="4283E797" w:rsidR="00DE7975" w:rsidRDefault="00DE7975" w:rsidP="00DE7975">
      <w:pPr>
        <w:pStyle w:val="Brdtext"/>
      </w:pPr>
      <w:r>
        <w:t xml:space="preserve">I avsnitt 7.3 föreslås att översiktsplanens redovisning av grunddragen </w:t>
      </w:r>
      <w:r w:rsidR="00E0069B">
        <w:t xml:space="preserve">i fråga om </w:t>
      </w:r>
      <w:r>
        <w:t>den av</w:t>
      </w:r>
      <w:r>
        <w:softHyphen/>
        <w:t>sedda användningen ska redovisas för hela kommunen och att grund</w:t>
      </w:r>
      <w:r>
        <w:softHyphen/>
        <w:t xml:space="preserve">dragen ska framgå av en karta. Förslagen bör göra det lättare för statliga myndigheter att tillämpa översiktsplanen. </w:t>
      </w:r>
    </w:p>
    <w:p w14:paraId="2C693D1F" w14:textId="77777777" w:rsidR="00DE7975" w:rsidRDefault="00DE7975" w:rsidP="00DE7975">
      <w:pPr>
        <w:pStyle w:val="Brdtextmedindrag"/>
      </w:pPr>
      <w:r>
        <w:t>I avsnitt 7.4 föreslås att kommunen inte längre ska behöva redovisa sin bedömning av hur skyldigheten att ta hänsyn till allmänna intressen, vid beslut om användningen av mark- och vattenområden, kommer att till</w:t>
      </w:r>
      <w:r>
        <w:softHyphen/>
        <w:t>godoses. I stället ska k</w:t>
      </w:r>
      <w:r w:rsidRPr="00A81009">
        <w:t>ommunen redovisa de förhållanden som med hän</w:t>
      </w:r>
      <w:r>
        <w:softHyphen/>
      </w:r>
      <w:r w:rsidRPr="00A81009">
        <w:t>syn till de allmänna intressena i 2</w:t>
      </w:r>
      <w:r>
        <w:t> </w:t>
      </w:r>
      <w:r w:rsidRPr="00A81009">
        <w:t xml:space="preserve">kap. </w:t>
      </w:r>
      <w:r>
        <w:t>PBL</w:t>
      </w:r>
      <w:r w:rsidRPr="00A81009">
        <w:t xml:space="preserve"> kan ha en väsentlig betydelse för beslut om hur mark- och vattenområden ska användas</w:t>
      </w:r>
      <w:r>
        <w:t xml:space="preserve"> och hur dessa förhållanden bör beaktas vid sådana beslut. Förslaget kan förväntas leda till en diskussion mellan kommunen och statliga myndigheter om vilka förhållanden som ska anses vara väsentliga och som därmed ska redovisas i planen. Samtidigt bör förslagen leda till att det blir lättare för statliga myndigheter att tillämpa översiktsplanen, inte minst när det gäller för</w:t>
      </w:r>
      <w:r>
        <w:softHyphen/>
        <w:t>slaget att det ska framgå av planen hur kommunen anser att nu avsedda förhållanden bör beaktas vid beslut om dels hur mark- och vattenområden ska användas, dels hur den byggda miljön ska användas, utveck</w:t>
      </w:r>
      <w:r>
        <w:softHyphen/>
        <w:t>las och bevaras. Förslaget att det tydligt ska framgå att kommunen ska ange hur redovisade förhållanden bör beaktas bör leda till att det blir enklare att för</w:t>
      </w:r>
      <w:r>
        <w:softHyphen/>
        <w:t>stå vad som utgör redovisning av olika planeringsförutsättningar och vad som utgör ställningstaganden från kommunens sida. Det bör göra det lättare för staten att lämna synpunkter på hur kommunen avser att beakta planerings</w:t>
      </w:r>
      <w:r>
        <w:softHyphen/>
        <w:t xml:space="preserve">förutsättningarna i samband med efterföljande planering och prövning. </w:t>
      </w:r>
    </w:p>
    <w:p w14:paraId="5C5A9A50" w14:textId="77777777" w:rsidR="00DE7975" w:rsidRDefault="00DE7975" w:rsidP="00DE7975">
      <w:pPr>
        <w:pStyle w:val="Brdtextmedindrag"/>
      </w:pPr>
      <w:r>
        <w:t>I avsnitt 7.5 föreslås att det av översiktsplanen även ska framgå områ</w:t>
      </w:r>
      <w:r>
        <w:softHyphen/>
        <w:t>den eller verk</w:t>
      </w:r>
      <w:r>
        <w:softHyphen/>
        <w:t>samheter som angår flera kommuner eller är av regional betyd</w:t>
      </w:r>
      <w:r>
        <w:softHyphen/>
        <w:t>else. Förslaget kan för</w:t>
      </w:r>
      <w:r>
        <w:softHyphen/>
        <w:t>väntas leda till visst merarbete för länsstyrelserna i arbetet med att ta fram en översiktsplan. Samtidigt bör det leda till att det blir lättare för kommunen att ta de regionala och mellankommunala hän</w:t>
      </w:r>
      <w:r>
        <w:softHyphen/>
        <w:t>syn som kan behövas i efter</w:t>
      </w:r>
      <w:r>
        <w:softHyphen/>
        <w:t xml:space="preserve">följande planering. Det bör i sin tur leda till att </w:t>
      </w:r>
      <w:r w:rsidRPr="006D3F32">
        <w:rPr>
          <w:spacing w:val="-2"/>
        </w:rPr>
        <w:t>länsstyrelsen i något färre fall behöver överpröva detaljplaner och områd</w:t>
      </w:r>
      <w:r w:rsidRPr="006D3F32">
        <w:rPr>
          <w:spacing w:val="-2"/>
        </w:rPr>
        <w:softHyphen/>
        <w:t>es</w:t>
      </w:r>
      <w:r w:rsidRPr="006D3F32">
        <w:rPr>
          <w:spacing w:val="-2"/>
        </w:rPr>
        <w:softHyphen/>
      </w:r>
      <w:r>
        <w:t>bestämmelser utifrån ingripandegrunden mellankommunal sam</w:t>
      </w:r>
      <w:r>
        <w:softHyphen/>
        <w:t>ordning, dvs. till följd av att</w:t>
      </w:r>
      <w:r w:rsidRPr="00203D9C">
        <w:t xml:space="preserve"> sådana frågor om användningen av mark- och vatten</w:t>
      </w:r>
      <w:r>
        <w:softHyphen/>
      </w:r>
      <w:r w:rsidRPr="00203D9C">
        <w:t xml:space="preserve">områden som angår flera kommuner inte </w:t>
      </w:r>
      <w:r>
        <w:t xml:space="preserve">har </w:t>
      </w:r>
      <w:r w:rsidRPr="00203D9C">
        <w:t>samordna</w:t>
      </w:r>
      <w:r>
        <w:t>t</w:t>
      </w:r>
      <w:r w:rsidRPr="00203D9C">
        <w:t>s på ett lämpligt sätt</w:t>
      </w:r>
      <w:r>
        <w:t xml:space="preserve"> (se 11 kap. 10 § andra stycket 2 PBL). </w:t>
      </w:r>
    </w:p>
    <w:p w14:paraId="1ADED6EA" w14:textId="77777777" w:rsidR="00DE7975" w:rsidRDefault="00DE7975" w:rsidP="00DE7975">
      <w:pPr>
        <w:pStyle w:val="Brdtextmedindrag"/>
      </w:pPr>
      <w:r>
        <w:t>I avsnitt 7.6 föreslås att översiktsplanen enbart behöver innehålla en redovisning</w:t>
      </w:r>
      <w:r w:rsidRPr="00D01064">
        <w:t xml:space="preserve"> </w:t>
      </w:r>
      <w:r>
        <w:t>av</w:t>
      </w:r>
      <w:r w:rsidRPr="00D01064">
        <w:t xml:space="preserve"> plan</w:t>
      </w:r>
      <w:r>
        <w:softHyphen/>
      </w:r>
      <w:r w:rsidRPr="00D01064">
        <w:t>ens väsentliga konsekvenser</w:t>
      </w:r>
      <w:r>
        <w:t>. Förslaget bör ha liten praktisk påverkan på vilka konsekvenser som redovisas i planen. Förslaget utgör främst en kodifi</w:t>
      </w:r>
      <w:r>
        <w:softHyphen/>
        <w:t>ering av hur kommunerna redan i dag redovisar konsekvenser i översikts</w:t>
      </w:r>
      <w:r>
        <w:softHyphen/>
        <w:t xml:space="preserve">planen och bör därmed ha liten betydelse för staten. </w:t>
      </w:r>
    </w:p>
    <w:p w14:paraId="71E79F67" w14:textId="77777777" w:rsidR="00DE7975" w:rsidRDefault="00DE7975" w:rsidP="00DE7975">
      <w:pPr>
        <w:pStyle w:val="Brdtextmedindrag"/>
      </w:pPr>
      <w:r>
        <w:t>I avsnitt 7.8.1 föreslås att regeringen eller den myndighet som reger</w:t>
      </w:r>
      <w:r>
        <w:softHyphen/>
        <w:t>ingen bestämmer ska få meddela föreskrifter om standarder för utform</w:t>
      </w:r>
      <w:r>
        <w:softHyphen/>
        <w:t xml:space="preserve">ning av översiktsplaner, områdesbestämmelser och regionplaner. </w:t>
      </w:r>
      <w:r w:rsidRPr="008733A6">
        <w:t xml:space="preserve">Förslaget </w:t>
      </w:r>
      <w:r>
        <w:t>medför</w:t>
      </w:r>
      <w:r w:rsidRPr="008733A6">
        <w:t xml:space="preserve"> inledningsvis endast att regeringen eller den myndighet som reger</w:t>
      </w:r>
      <w:r>
        <w:softHyphen/>
      </w:r>
      <w:r w:rsidRPr="008733A6">
        <w:t xml:space="preserve">ingen bestämmer </w:t>
      </w:r>
      <w:r>
        <w:t>ges möjlighet att meddela sådana föreskrifter</w:t>
      </w:r>
      <w:r w:rsidRPr="008733A6">
        <w:t xml:space="preserve">. </w:t>
      </w:r>
      <w:r>
        <w:t>Förslaget berör inledningsvis främst Boverket. Även Lant</w:t>
      </w:r>
      <w:r>
        <w:softHyphen/>
        <w:t xml:space="preserve">mäteriet kan i viss mån beröras av förslaget. </w:t>
      </w:r>
    </w:p>
    <w:p w14:paraId="5DDB2ECC" w14:textId="77777777" w:rsidR="00DE7975" w:rsidRDefault="00DE7975" w:rsidP="00DE7975">
      <w:pPr>
        <w:pStyle w:val="Brdtextmedindrag"/>
      </w:pPr>
      <w:r w:rsidRPr="00405C05">
        <w:t xml:space="preserve">Länsstyrelserna och andra statliga myndigheter berörs av förslaget i egenskap av samrådsparter </w:t>
      </w:r>
      <w:r>
        <w:t>när</w:t>
      </w:r>
      <w:r w:rsidRPr="00405C05">
        <w:t xml:space="preserve"> kommunerna </w:t>
      </w:r>
      <w:r>
        <w:t>tar fram över</w:t>
      </w:r>
      <w:r>
        <w:softHyphen/>
        <w:t>siktsplaner</w:t>
      </w:r>
      <w:r w:rsidRPr="00405C05">
        <w:t>. Även Sveriges Domstolar påverkas av förslaget genom att de digitala akter som skapas av kommunerna ska kunna tas emot och hanteras av dom</w:t>
      </w:r>
      <w:r>
        <w:softHyphen/>
      </w:r>
      <w:r w:rsidRPr="00405C05">
        <w:t xml:space="preserve">stolarna </w:t>
      </w:r>
      <w:r>
        <w:t>om</w:t>
      </w:r>
      <w:r w:rsidRPr="00405C05">
        <w:t xml:space="preserve"> beslut överklagas. Dessa statliga myndigheter </w:t>
      </w:r>
      <w:r>
        <w:t>har</w:t>
      </w:r>
      <w:r w:rsidRPr="00405C05">
        <w:t xml:space="preserve"> redan en digital ärendehantering, </w:t>
      </w:r>
      <w:r>
        <w:t xml:space="preserve">om än </w:t>
      </w:r>
      <w:r w:rsidRPr="00405C05">
        <w:t>i varierad omfatt</w:t>
      </w:r>
      <w:r>
        <w:softHyphen/>
      </w:r>
      <w:r w:rsidRPr="00405C05">
        <w:t>ning. Förslaget gör det möjligt för statliga myndigheter att ta emot stand</w:t>
      </w:r>
      <w:r>
        <w:softHyphen/>
      </w:r>
      <w:r w:rsidRPr="00405C05">
        <w:t>ardi</w:t>
      </w:r>
      <w:r>
        <w:softHyphen/>
      </w:r>
      <w:r w:rsidRPr="00405C05">
        <w:t>serad information, vilket kan leda till effektiviseringsvinster och under</w:t>
      </w:r>
      <w:r>
        <w:softHyphen/>
      </w:r>
      <w:r w:rsidRPr="00405C05">
        <w:t>lätta utvecklingen av e</w:t>
      </w:r>
      <w:r>
        <w:t>-</w:t>
      </w:r>
      <w:r w:rsidRPr="00405C05">
        <w:t>tjänster. Det finns dock inte något hinder mot att under en övergångs</w:t>
      </w:r>
      <w:r>
        <w:softHyphen/>
      </w:r>
      <w:r w:rsidRPr="00405C05">
        <w:t xml:space="preserve">period exempelvis ta emot pappershandlingar eller handlingar i pdf-format. </w:t>
      </w:r>
      <w:r>
        <w:t>R</w:t>
      </w:r>
      <w:r w:rsidRPr="00405C05">
        <w:t>egeringen</w:t>
      </w:r>
      <w:r>
        <w:t xml:space="preserve"> har initierat en pågående</w:t>
      </w:r>
      <w:r w:rsidRPr="00405C05">
        <w:t xml:space="preserve"> satsning </w:t>
      </w:r>
      <w:r>
        <w:t xml:space="preserve">för </w:t>
      </w:r>
      <w:r w:rsidRPr="00405C05">
        <w:t>att öka kunska</w:t>
      </w:r>
      <w:r>
        <w:softHyphen/>
      </w:r>
      <w:r w:rsidRPr="00405C05">
        <w:t>pen och kompetensen i digitaliseringsarbetet genom att Boverket ges medel för att stödja läns</w:t>
      </w:r>
      <w:r>
        <w:softHyphen/>
      </w:r>
      <w:r w:rsidRPr="00405C05">
        <w:t>styrelserna, Sveriges Domstolar och andra statliga myndigheter i omställ</w:t>
      </w:r>
      <w:r>
        <w:softHyphen/>
      </w:r>
      <w:r w:rsidRPr="00405C05">
        <w:t>ningen till en enhetlig digital ärendehantering i sam</w:t>
      </w:r>
      <w:r>
        <w:softHyphen/>
      </w:r>
      <w:r w:rsidRPr="00405C05">
        <w:t>hälls</w:t>
      </w:r>
      <w:r>
        <w:softHyphen/>
      </w:r>
      <w:r w:rsidRPr="00405C05">
        <w:t>byggnads</w:t>
      </w:r>
      <w:r>
        <w:softHyphen/>
      </w:r>
      <w:r w:rsidRPr="00405C05">
        <w:t>pro</w:t>
      </w:r>
      <w:r>
        <w:softHyphen/>
      </w:r>
      <w:r w:rsidRPr="00405C05">
        <w:t>cess</w:t>
      </w:r>
      <w:r>
        <w:softHyphen/>
      </w:r>
      <w:r w:rsidRPr="00405C05">
        <w:t xml:space="preserve">en (jfr prop. 2017/18:1 utg.omr. 18 </w:t>
      </w:r>
      <w:r>
        <w:t>avsnitt 3.7.4</w:t>
      </w:r>
      <w:r w:rsidRPr="00405C05">
        <w:t>).</w:t>
      </w:r>
    </w:p>
    <w:p w14:paraId="3C9F3608" w14:textId="77777777" w:rsidR="00DE7975" w:rsidRDefault="00DE7975" w:rsidP="00DE7975">
      <w:pPr>
        <w:pStyle w:val="Brdtextmedindrag"/>
      </w:pPr>
      <w:r>
        <w:t xml:space="preserve">I avsnitt 7.8.2 föreslås att kommunen senast dagen efter det att beslutet om att anta en översiktsplan har tillkännagetts ska hålla planen tillgänglig på sin webbplats. Under granskningstiden ska kommunen även se till att det förslag som samrådet avsett finns tillgängligt. Förslagen bör bidra till att det blir lättare för staten att hitta den aktuella översiktsplanen. I praktiken bör dock förslaget ha begränsade konsekvenser för staten. </w:t>
      </w:r>
    </w:p>
    <w:p w14:paraId="42E8964A" w14:textId="77777777" w:rsidR="00DE7975" w:rsidRDefault="00DE7975" w:rsidP="00DE7975">
      <w:pPr>
        <w:pStyle w:val="Brdtextmedindrag"/>
      </w:pPr>
      <w:r>
        <w:t xml:space="preserve">Övriga förslag i kapitel 7 bör ha liten eller ingen betydelse för staten. </w:t>
      </w:r>
    </w:p>
    <w:p w14:paraId="6FDA765D" w14:textId="77777777" w:rsidR="00DE7975" w:rsidRPr="000573FB" w:rsidRDefault="00DE7975" w:rsidP="00DE7975">
      <w:pPr>
        <w:pStyle w:val="Rubrik4utannumrering"/>
      </w:pPr>
      <w:r>
        <w:t>Statens medverkan i översiktsplaneprocessen</w:t>
      </w:r>
    </w:p>
    <w:p w14:paraId="2AFBB3B0" w14:textId="77777777" w:rsidR="00DE7975" w:rsidRDefault="00DE7975" w:rsidP="00DE7975">
      <w:pPr>
        <w:pStyle w:val="Brdtext"/>
      </w:pPr>
      <w:r>
        <w:t>I avsnitt 8.2 föreslås att länsstyrelsen även bör ge råd om tillämpningen av PBL inom ramen för ett samråd om ett förslag till översiktsplan, om det behövs från allmän synpunkt. Förslaget syftar till att länsstyrelsen ska bidra till att översiktsplaner blir formellt korrekta och således upp</w:t>
      </w:r>
      <w:r>
        <w:softHyphen/>
        <w:t>märk</w:t>
      </w:r>
      <w:r>
        <w:softHyphen/>
        <w:t xml:space="preserve">samma kommunen på eventuella brister i formellt hänseende. Förslaget berör även arbetet med regionernas arbete med regionplaner, i de län där regional fysisk planering ska ske (jfr 7 kap. 1 § PBL). </w:t>
      </w:r>
    </w:p>
    <w:p w14:paraId="152941FA" w14:textId="77777777" w:rsidR="00DE7975" w:rsidRDefault="00DE7975" w:rsidP="00DE7975">
      <w:pPr>
        <w:pStyle w:val="Brdtextmedindrag"/>
      </w:pPr>
      <w:r>
        <w:t>Redan i dag förekommer det att länsstyrelserna påtalar eventuella fel</w:t>
      </w:r>
      <w:r>
        <w:softHyphen/>
        <w:t>aktig</w:t>
      </w:r>
      <w:r>
        <w:softHyphen/>
      </w:r>
      <w:r>
        <w:softHyphen/>
        <w:t>heter under planprocessen. Genom att uppgiften inte är uttalad finns det emellertid ingen skyldighet för länsstyrelserna att göra det. I de fall som länsstyrelsen inte redan i dag lämnar råd i fråga om sådana for</w:t>
      </w:r>
      <w:r>
        <w:softHyphen/>
        <w:t>mella fel medför förslaget en viss utvidgning av länsstyrelsens upp</w:t>
      </w:r>
      <w:r>
        <w:softHyphen/>
        <w:t>gifter under samrådet. Genom att förslaget enbart tar sikte på väsentliga fel bör upp</w:t>
      </w:r>
      <w:r>
        <w:softHyphen/>
        <w:t>giften dock vara av begränsad omfattning.</w:t>
      </w:r>
      <w:r w:rsidRPr="00ED1D29">
        <w:t xml:space="preserve"> </w:t>
      </w:r>
      <w:r>
        <w:t>Sammantaget bedöms uppgif</w:t>
      </w:r>
      <w:r>
        <w:softHyphen/>
        <w:t>ten inte medföra något behov av ytterligare resurser.</w:t>
      </w:r>
    </w:p>
    <w:p w14:paraId="6AD4E1E5" w14:textId="77777777" w:rsidR="00DE7975" w:rsidRDefault="00DE7975" w:rsidP="00DE7975">
      <w:pPr>
        <w:pStyle w:val="Brdtextmedindrag"/>
      </w:pPr>
      <w:r>
        <w:t>I avsnitt 8.3.1 föreslås att det av länsstyrelsens g</w:t>
      </w:r>
      <w:r w:rsidRPr="00502000">
        <w:t xml:space="preserve">ranskningsyttrande </w:t>
      </w:r>
      <w:r>
        <w:t>en</w:t>
      </w:r>
      <w:r>
        <w:softHyphen/>
        <w:t xml:space="preserve">bart ska framgå hur kommunens förslag till översiktsplan förhåller sig till granskningsgrunderna. Förslaget innebär således en begränsning av vad länsstyrelserna får redovisa i ett sådant yttrande. Förslaget bör leda till att det blir tydligt hur planförslaget förhåller sig till granskningsgrunderna och att det därmed blir lättare för kommunen och andra aktörer att förstå granskningsyttrandet. </w:t>
      </w:r>
    </w:p>
    <w:p w14:paraId="03EAF260" w14:textId="77777777" w:rsidR="00DE7975" w:rsidRDefault="00DE7975" w:rsidP="00DE7975">
      <w:pPr>
        <w:pStyle w:val="Brdtextmedindrag"/>
      </w:pPr>
      <w:r>
        <w:t>Under remissbehandlingen har flera länsstyrelser ställt sig negativa till förslaget, huvudsakligen eftersom de anser sig ha en skyldighet att upplysa kommunen om annan lagstiftning som kan vara relevant för att översikts</w:t>
      </w:r>
      <w:r>
        <w:softHyphen/>
        <w:t>planens inten</w:t>
      </w:r>
      <w:r>
        <w:softHyphen/>
        <w:t>tioner ska kunna genomföras (jfr det allmänna intresset att p</w:t>
      </w:r>
      <w:r w:rsidRPr="00D46A35">
        <w:t xml:space="preserve">lanläggning och annan prövning enligt </w:t>
      </w:r>
      <w:r>
        <w:t>PBL</w:t>
      </w:r>
      <w:r w:rsidRPr="00D46A35">
        <w:t xml:space="preserve"> som avser en användning av ett mark- eller vattenområde som också har prövats eller ska prövas enligt annan lag </w:t>
      </w:r>
      <w:r>
        <w:t xml:space="preserve">i vissa fall </w:t>
      </w:r>
      <w:r w:rsidRPr="00D46A35">
        <w:t>ska samordnas med det andra arbetet</w:t>
      </w:r>
      <w:r>
        <w:t>, se 2 kap. 11 §). Även om förslaget begränsar vilka synpunkter som kan ingå i gransk</w:t>
      </w:r>
      <w:r>
        <w:softHyphen/>
        <w:t>nings</w:t>
      </w:r>
      <w:r>
        <w:softHyphen/>
        <w:t>yttrandet finns det inget som hindrar länsstyrelsen att på annat sätt lämna andra synpunkter på planen än sådana som avser gransknings</w:t>
      </w:r>
      <w:r>
        <w:softHyphen/>
        <w:t>grunderna. Enda skill</w:t>
      </w:r>
      <w:r>
        <w:softHyphen/>
        <w:t>naden är att kommunen inte be</w:t>
      </w:r>
      <w:r>
        <w:softHyphen/>
        <w:t>höver redovisa sådana andra syn</w:t>
      </w:r>
      <w:r>
        <w:softHyphen/>
        <w:t>punkter i det yttrande som ska fogas till planen. Förslaget innebär således ingen betyd</w:t>
      </w:r>
      <w:r>
        <w:softHyphen/>
        <w:t>else</w:t>
      </w:r>
      <w:r>
        <w:softHyphen/>
        <w:t>full begränsning av statens möjlig</w:t>
      </w:r>
      <w:r>
        <w:softHyphen/>
        <w:t>heter att lämna syn</w:t>
      </w:r>
      <w:r>
        <w:softHyphen/>
        <w:t>punkter på över</w:t>
      </w:r>
      <w:r>
        <w:softHyphen/>
        <w:t xml:space="preserve">siktsplanen i fråga om sådana andra statliga intressen som inte omfattas av granskningsgrunderna. </w:t>
      </w:r>
    </w:p>
    <w:p w14:paraId="6760FACE" w14:textId="15ACECEE" w:rsidR="00DE7975" w:rsidRDefault="00DE7975" w:rsidP="00DE7975">
      <w:pPr>
        <w:pStyle w:val="Brdtextmedindrag"/>
      </w:pPr>
      <w:r>
        <w:t>I avsnitt 8.3.2 föreslås att länsstyrelsen, på kommunens begäran, ska till</w:t>
      </w:r>
      <w:r>
        <w:softHyphen/>
        <w:t>handa</w:t>
      </w:r>
      <w:r>
        <w:softHyphen/>
        <w:t>hålla ett reviderat granskningsyttrande om kommunen ändrar plan</w:t>
      </w:r>
      <w:r>
        <w:softHyphen/>
        <w:t>förslaget efter gransk</w:t>
      </w:r>
      <w:r>
        <w:softHyphen/>
        <w:t>ningstiden utan att en ny granskning äger rum och länsstyrelsens yttrande till följd av ändringen helt eller delvis blir in</w:t>
      </w:r>
      <w:r>
        <w:softHyphen/>
        <w:t>aktu</w:t>
      </w:r>
      <w:r>
        <w:softHyphen/>
        <w:t xml:space="preserve">ellt. Förslaget innebär en delvis ny uppgift för länsstyrelserna, även om det redan finns möjligheter att utan en ny utställning (granskning) göra mindre justeringar i planförslaget för att tillgodose synpunkter från staten (jfr prop. 1985/86:1 s. 535). </w:t>
      </w:r>
      <w:r w:rsidRPr="00006E2B">
        <w:t>Möjligheten att begära ett reviderat gransknings</w:t>
      </w:r>
      <w:r>
        <w:softHyphen/>
      </w:r>
      <w:r w:rsidRPr="00006E2B">
        <w:t xml:space="preserve">yttrande förutsätter att kommunen ändrar planförslaget på ett sådant sätt </w:t>
      </w:r>
      <w:r w:rsidRPr="006D3F32">
        <w:rPr>
          <w:spacing w:val="-2"/>
        </w:rPr>
        <w:t>att länsstyrelsens gransk</w:t>
      </w:r>
      <w:r w:rsidRPr="006D3F32">
        <w:rPr>
          <w:spacing w:val="-2"/>
        </w:rPr>
        <w:softHyphen/>
        <w:t>ningsyttrande därigenom helt eller delvis</w:t>
      </w:r>
      <w:r w:rsidR="00E0069B" w:rsidRPr="006D3F32">
        <w:rPr>
          <w:spacing w:val="-2"/>
        </w:rPr>
        <w:t xml:space="preserve"> inte längre</w:t>
      </w:r>
      <w:r w:rsidR="00E0069B">
        <w:t xml:space="preserve"> är relevant</w:t>
      </w:r>
      <w:r w:rsidRPr="00006E2B">
        <w:t>. Om länsstyrelsen konstaterar att synpunkterna i gransknings</w:t>
      </w:r>
      <w:r>
        <w:softHyphen/>
      </w:r>
      <w:r w:rsidRPr="00006E2B">
        <w:t>ytt</w:t>
      </w:r>
      <w:r>
        <w:softHyphen/>
      </w:r>
      <w:r w:rsidRPr="00006E2B">
        <w:t xml:space="preserve">randet har tillgodosetts, bör länsstyrelsen </w:t>
      </w:r>
      <w:r>
        <w:t xml:space="preserve">i sådana fall </w:t>
      </w:r>
      <w:r w:rsidRPr="00006E2B">
        <w:t>enkelt kunna läm</w:t>
      </w:r>
      <w:r>
        <w:softHyphen/>
      </w:r>
      <w:r w:rsidRPr="00006E2B">
        <w:t>na ett nytt granskningsyttrande där de synpunkter som tidigare lämnats har tagits bort.</w:t>
      </w:r>
      <w:r>
        <w:t xml:space="preserve"> </w:t>
      </w:r>
      <w:r w:rsidRPr="00006E2B">
        <w:t xml:space="preserve">Det </w:t>
      </w:r>
      <w:r>
        <w:t>bör således i normalfallet vara fråga om en ringa arbets</w:t>
      </w:r>
      <w:r>
        <w:softHyphen/>
        <w:t xml:space="preserve">insats för länsstyrelsen. </w:t>
      </w:r>
    </w:p>
    <w:p w14:paraId="0E8297F1" w14:textId="77777777" w:rsidR="00DE7975" w:rsidRDefault="00DE7975" w:rsidP="00DE7975">
      <w:pPr>
        <w:pStyle w:val="Brdtextmedindrag"/>
      </w:pPr>
      <w:r>
        <w:t xml:space="preserve">I avsnitt 8.4 föreslås att </w:t>
      </w:r>
      <w:bookmarkStart w:id="148" w:name="_Hlk6915290"/>
      <w:r>
        <w:t>länsstyrelsen under den andra halvan av varje mandatperiod ska redovisa ett underlag till kommunen i fråga om sådana statliga och mellankommunala intressen som kan ha betydelse för över</w:t>
      </w:r>
      <w:r>
        <w:softHyphen/>
        <w:t>sikts</w:t>
      </w:r>
      <w:r>
        <w:softHyphen/>
        <w:t xml:space="preserve">planens aktualitet. </w:t>
      </w:r>
      <w:bookmarkEnd w:id="148"/>
      <w:r>
        <w:t>I underlaget ska länsstyrelsen ange hur dessa in</w:t>
      </w:r>
      <w:r>
        <w:softHyphen/>
        <w:t>tres</w:t>
      </w:r>
      <w:r>
        <w:softHyphen/>
        <w:t>sen förhåller sig till översiktsplanen och om läns</w:t>
      </w:r>
      <w:r>
        <w:softHyphen/>
        <w:t>styrelsens gransk</w:t>
      </w:r>
      <w:r>
        <w:softHyphen/>
        <w:t>nings</w:t>
      </w:r>
      <w:r>
        <w:softHyphen/>
        <w:t>yttrande i någon del inte längre gäller.</w:t>
      </w:r>
    </w:p>
    <w:p w14:paraId="430BA9A1" w14:textId="260A11D9" w:rsidR="00DE7975" w:rsidRDefault="00DE7975" w:rsidP="00DE7975">
      <w:pPr>
        <w:pStyle w:val="Brdtextmedindrag"/>
      </w:pPr>
      <w:r>
        <w:t>Den övergripande intentionen med försla</w:t>
      </w:r>
      <w:r>
        <w:softHyphen/>
        <w:t>get är avsedd att vara den</w:t>
      </w:r>
      <w:r>
        <w:softHyphen/>
        <w:t>sam</w:t>
      </w:r>
      <w:r>
        <w:softHyphen/>
        <w:t>ma som dagens sammanfattande redo</w:t>
      </w:r>
      <w:r>
        <w:softHyphen/>
        <w:t>görelse. Det medför att arbets</w:t>
      </w:r>
      <w:r>
        <w:softHyphen/>
        <w:t>insat</w:t>
      </w:r>
      <w:r>
        <w:softHyphen/>
        <w:t>sen för länsstyrelsen i huvudsak bör motsvara den som föranleds av nu gällande bestämmelser. Förslaget innebär dock att läns</w:t>
      </w:r>
      <w:r>
        <w:softHyphen/>
        <w:t>styrelsens arbete i dessa avseenden koncentreras till den andra halvan av tiden mellan två ordinarie val. Begränsningen i tid för kommunens planerings</w:t>
      </w:r>
      <w:r>
        <w:softHyphen/>
        <w:t>strategi kan också innebära att flera kommuners översiktplaneprocesser sker sam</w:t>
      </w:r>
      <w:r>
        <w:softHyphen/>
        <w:t>tidigt. Enligt utredningen är dock detta fallet för många läns</w:t>
      </w:r>
      <w:r>
        <w:softHyphen/>
        <w:t>styrelser redan i dag, där antalet antagna kommunomfattande över</w:t>
      </w:r>
      <w:r>
        <w:softHyphen/>
        <w:t>sikts</w:t>
      </w:r>
      <w:r>
        <w:softHyphen/>
        <w:t>planer ofta ökar i slutet av mandat</w:t>
      </w:r>
      <w:r>
        <w:softHyphen/>
        <w:t>perioden.</w:t>
      </w:r>
    </w:p>
    <w:p w14:paraId="31775E5B" w14:textId="77777777" w:rsidR="00DE7975" w:rsidRDefault="00DE7975" w:rsidP="00DE7975">
      <w:pPr>
        <w:pStyle w:val="Brdtextmedindrag"/>
      </w:pPr>
      <w:r>
        <w:t>Förslaget kan initialt medföra behov av utökade resurser hos länsstyrel</w:t>
      </w:r>
      <w:r>
        <w:softHyphen/>
        <w:t>serna för att hantera handläggningen av översiktsplaner utifrån förslaget. Som utredningen framhåller bör förslaget på sikt kunna ligga till grund för mer kontinuerliga rutiner för handläggningen. I likhet med utredningen be</w:t>
      </w:r>
      <w:r>
        <w:softHyphen/>
        <w:t>dömer regeringen att konsekvenserna för länsstyrelsernas ärende</w:t>
      </w:r>
      <w:r>
        <w:softHyphen/>
        <w:t>hanter</w:t>
      </w:r>
      <w:r>
        <w:softHyphen/>
        <w:t xml:space="preserve">ing bör vara begränsad. </w:t>
      </w:r>
    </w:p>
    <w:p w14:paraId="4B6B8CDE" w14:textId="77777777" w:rsidR="00DE7975" w:rsidRPr="00E66721" w:rsidRDefault="00DE7975" w:rsidP="00DE7975">
      <w:pPr>
        <w:pStyle w:val="Brdtextmedindrag"/>
      </w:pPr>
      <w:r>
        <w:t xml:space="preserve">Förslaget kan i viss mån påverka andra statliga myndigheter som bidrar i länsstyrelsernas arbete med att tillhandahålla underlag. Att arbetsinsatsen koncentreras till vissa år under mandatperioden bör samtidigt bidra till att det blir lättare att planera insatserna för berörda myndigheter. </w:t>
      </w:r>
    </w:p>
    <w:p w14:paraId="7808093F" w14:textId="77777777" w:rsidR="00DE7975" w:rsidRDefault="00DE7975" w:rsidP="00DE7975">
      <w:pPr>
        <w:pStyle w:val="Brdtextmedindrag"/>
      </w:pPr>
      <w:r>
        <w:t>I avsnitt 8.5 föreslår regeringen att länsstyrelsen ska överpröva kom</w:t>
      </w:r>
      <w:r>
        <w:softHyphen/>
        <w:t>mun</w:t>
      </w:r>
      <w:r>
        <w:softHyphen/>
        <w:t>ala beslut om detaljplaner och områdesbestämmelser, om beslutet kan antas innebära att ett byggnadsverk blir olämpligt med hänsyn till människors hälsa eller säkerhet eller till risken för olyckor, översvämning eller erosion. Ä</w:t>
      </w:r>
      <w:r w:rsidRPr="00921A74">
        <w:t>nd</w:t>
      </w:r>
      <w:r>
        <w:softHyphen/>
      </w:r>
      <w:r w:rsidRPr="00921A74">
        <w:t xml:space="preserve">ringen </w:t>
      </w:r>
      <w:r>
        <w:t xml:space="preserve">är </w:t>
      </w:r>
      <w:r w:rsidRPr="00921A74">
        <w:t>huvudsakligen av formell karaktär</w:t>
      </w:r>
      <w:r>
        <w:t xml:space="preserve"> vilket inne</w:t>
      </w:r>
      <w:r>
        <w:softHyphen/>
        <w:t xml:space="preserve">bär att den enbart bör </w:t>
      </w:r>
      <w:r w:rsidRPr="00921A74">
        <w:t>ha begränsad betydelse för länsstyrel</w:t>
      </w:r>
      <w:r w:rsidRPr="00921A74">
        <w:softHyphen/>
        <w:t>sernas verksam</w:t>
      </w:r>
      <w:r>
        <w:softHyphen/>
      </w:r>
      <w:r w:rsidRPr="00921A74">
        <w:t>het.</w:t>
      </w:r>
    </w:p>
    <w:p w14:paraId="6757A59A" w14:textId="77777777" w:rsidR="00DE7975" w:rsidRDefault="00DE7975" w:rsidP="00DE7975">
      <w:pPr>
        <w:pStyle w:val="Rubrik4utannumrering"/>
      </w:pPr>
      <w:r>
        <w:t>Äldre översiktsplaner upphör att gälla</w:t>
      </w:r>
    </w:p>
    <w:p w14:paraId="2878FE8E" w14:textId="77777777" w:rsidR="00DE7975" w:rsidRDefault="00DE7975" w:rsidP="00DE7975">
      <w:pPr>
        <w:pStyle w:val="Brdtext"/>
      </w:pPr>
      <w:r>
        <w:t>I avsnitt 9.3 föreslås att ö</w:t>
      </w:r>
      <w:r w:rsidRPr="00A715B9">
        <w:t>versiktsplaner som har antagits före den 1 janu</w:t>
      </w:r>
      <w:r>
        <w:softHyphen/>
      </w:r>
      <w:r w:rsidRPr="00A715B9">
        <w:t xml:space="preserve">ari 2004, ska upphöra att gälla </w:t>
      </w:r>
      <w:r>
        <w:t>vid utgången av 2025</w:t>
      </w:r>
      <w:r w:rsidRPr="00A715B9">
        <w:t>.</w:t>
      </w:r>
      <w:r w:rsidRPr="002E5DDD">
        <w:t xml:space="preserve"> </w:t>
      </w:r>
      <w:r>
        <w:t>Det ska även gälla i de fall kommunen efter den 1 januari 2004 i en kommun</w:t>
      </w:r>
      <w:r>
        <w:softHyphen/>
        <w:t>omfattande över</w:t>
      </w:r>
      <w:r>
        <w:softHyphen/>
        <w:t xml:space="preserve">siktsplan har förklarat att en sådan äldre fördjupning ska anses utgöra en del av den kommunomfattande planen. </w:t>
      </w:r>
    </w:p>
    <w:p w14:paraId="44CA5FDB" w14:textId="77777777" w:rsidR="00DE7975" w:rsidRDefault="00DE7975" w:rsidP="00DE7975">
      <w:pPr>
        <w:pStyle w:val="Brdtextmedindrag"/>
      </w:pPr>
      <w:r>
        <w:t>Förslaget medför att sådana äldre översiktsplaner och fördjupningar som har tillkommit utan hänsyn till vissa statliga intressen kommer att upp</w:t>
      </w:r>
      <w:r>
        <w:softHyphen/>
        <w:t xml:space="preserve">hävas. Detta bör förbättra förutsättningarna för att sådana statliga intressen uppmärksammas i den kommunala planeringen. Förslaget bör ge </w:t>
      </w:r>
      <w:r w:rsidRPr="009E669E">
        <w:t>över</w:t>
      </w:r>
      <w:r>
        <w:softHyphen/>
      </w:r>
      <w:r w:rsidRPr="009E669E">
        <w:t>väg</w:t>
      </w:r>
      <w:r>
        <w:softHyphen/>
      </w:r>
      <w:r w:rsidRPr="009E669E">
        <w:t xml:space="preserve">ande positiva men små </w:t>
      </w:r>
      <w:r>
        <w:t xml:space="preserve">konsekvenser för staten. </w:t>
      </w:r>
    </w:p>
    <w:p w14:paraId="22CC3F55" w14:textId="77777777" w:rsidR="00DE7975" w:rsidRDefault="00DE7975" w:rsidP="00DE7975">
      <w:pPr>
        <w:pStyle w:val="Rubrik4utannumrering"/>
      </w:pPr>
      <w:r>
        <w:t>Övriga konsekvenser för staten</w:t>
      </w:r>
    </w:p>
    <w:p w14:paraId="10A67381" w14:textId="38530C6C" w:rsidR="00DE7975" w:rsidRDefault="00DE7975" w:rsidP="00DE7975">
      <w:pPr>
        <w:pStyle w:val="Brdtext"/>
      </w:pPr>
      <w:r>
        <w:t xml:space="preserve">Boverket är förvaltningsmyndighet för frågor om byggd miljö och fysisk planering. Boverket ska inom sitt verksamhetsområde bl.a. verka för en ökad kunskap hos kommuner, statliga myndigheter och andra berörda. För Boverkets del medför förslaget bl.a. ett behov </w:t>
      </w:r>
      <w:r w:rsidR="00E0069B">
        <w:t>av</w:t>
      </w:r>
      <w:r>
        <w:t xml:space="preserve"> att se över olika väg</w:t>
      </w:r>
      <w:r>
        <w:softHyphen/>
        <w:t>ledningar, vilket kommer att medföra visst merarbete.</w:t>
      </w:r>
    </w:p>
    <w:p w14:paraId="5CA9C440" w14:textId="77777777" w:rsidR="00DE7975" w:rsidRDefault="00DE7975" w:rsidP="00DE7975">
      <w:pPr>
        <w:pStyle w:val="Brdtextmedindrag"/>
      </w:pPr>
      <w:r>
        <w:t xml:space="preserve">Förslagen bedöms inte ha annat än försumbar betydelse för de domstolar som prövar överklagade PBL-beslut.  </w:t>
      </w:r>
    </w:p>
    <w:p w14:paraId="77DAA16A" w14:textId="7404682F" w:rsidR="00DE7975" w:rsidRDefault="00DE7975" w:rsidP="00DE7975">
      <w:pPr>
        <w:pStyle w:val="Brdtextmedindrag"/>
      </w:pPr>
      <w:r>
        <w:t>De samlade konsekvenserna för staten bedöms vara av begränsad om</w:t>
      </w:r>
      <w:r>
        <w:softHyphen/>
        <w:t xml:space="preserve">fattning. De merkostnader som </w:t>
      </w:r>
      <w:r w:rsidR="00B555F2">
        <w:t xml:space="preserve">lagändringarna </w:t>
      </w:r>
      <w:r>
        <w:t>kan komma att medföra be</w:t>
      </w:r>
      <w:r>
        <w:softHyphen/>
        <w:t>döms på sikt vara av så begränsad omfattning att de kan hanteras inom ramen för befintliga anslag.</w:t>
      </w:r>
    </w:p>
    <w:p w14:paraId="196F5B5E" w14:textId="77777777" w:rsidR="00DE7975" w:rsidRDefault="00DE7975" w:rsidP="00DE7975">
      <w:pPr>
        <w:pStyle w:val="Rubrik2"/>
      </w:pPr>
      <w:bookmarkStart w:id="149" w:name="_Toc19000350"/>
      <w:bookmarkStart w:id="150" w:name="_Toc23845199"/>
      <w:r>
        <w:t>Konsekvenser för företag</w:t>
      </w:r>
      <w:bookmarkEnd w:id="149"/>
      <w:bookmarkEnd w:id="150"/>
    </w:p>
    <w:p w14:paraId="6010E25D" w14:textId="77777777" w:rsidR="00DE7975" w:rsidRDefault="00DE7975" w:rsidP="00DE7975">
      <w:pPr>
        <w:pStyle w:val="Rubrik4utannumrering"/>
        <w:spacing w:before="0"/>
      </w:pPr>
      <w:r>
        <w:t>En kontinuerlig översiktsplanering</w:t>
      </w:r>
    </w:p>
    <w:p w14:paraId="02C8F2FD" w14:textId="77777777" w:rsidR="00DE7975" w:rsidRDefault="00DE7975" w:rsidP="00DE7975">
      <w:pPr>
        <w:pStyle w:val="Brdtext"/>
      </w:pPr>
      <w:r>
        <w:t>I kapitel 5 föreslås i huvudsak att kommunen varje mandatperiod ska ta fram en plane</w:t>
      </w:r>
      <w:r>
        <w:softHyphen/>
        <w:t>ringsstrategi, tydligare bestämmelser för när översiktsplanen ska anses vara aktuell och att översiktsplanen måste vara aktuell för att det s.k. standardförfarandet ska få tillämpas och f</w:t>
      </w:r>
      <w:r w:rsidRPr="000573FB">
        <w:t>ör att kunna ge vägledning vid bedömningen av om en plats ligger inom ett område som är lämpligt för landsbygdsutveckling i strandnära lägen.</w:t>
      </w:r>
      <w:r>
        <w:t xml:space="preserve"> </w:t>
      </w:r>
    </w:p>
    <w:p w14:paraId="721E8848" w14:textId="77777777" w:rsidR="00DE7975" w:rsidRPr="000573FB" w:rsidRDefault="00DE7975" w:rsidP="00DE7975">
      <w:pPr>
        <w:pStyle w:val="Brdtextmedindrag"/>
      </w:pPr>
      <w:r>
        <w:t>På ett övergripande plan kan förslagen förväntas leda till att kommun</w:t>
      </w:r>
      <w:r>
        <w:softHyphen/>
        <w:t>erna i högre grad håller sina översiktsplaner aktuella. Att översiktsplanerna hålls aktuella bör även leda till att plan</w:t>
      </w:r>
      <w:r>
        <w:softHyphen/>
        <w:t>erna i högre grad kan fungera som stöd vid efterföljande planering och prövning. Bland annat bör risken minska för att länsstyrelsen motsätter sig en detaljplan som är förenlig med en aktuell översiktsplan. Därmed bör förslagen leda till minskad risk för förgävesprojektering för sådana företag som för sin verksamhet är beroen</w:t>
      </w:r>
      <w:r>
        <w:softHyphen/>
        <w:t xml:space="preserve">de av att kommunen antar, ändrar eller upphäver en detaljplan. </w:t>
      </w:r>
    </w:p>
    <w:p w14:paraId="185F3117" w14:textId="77777777" w:rsidR="00DE7975" w:rsidRDefault="00DE7975" w:rsidP="00DE7975">
      <w:pPr>
        <w:pStyle w:val="Brdtextmedindrag"/>
      </w:pPr>
      <w:r>
        <w:t>Förslagen att kommunen ska anta en planeringsstrategi och tydligare bestämmelser om när översiktsplanen ska anses vara aktuell bör leda till att det blir lättare för det enskilda företaget att bedöma om översiktsplanen fortfaran</w:t>
      </w:r>
      <w:r>
        <w:softHyphen/>
        <w:t xml:space="preserve">de är aktuell i de avseenden som berör företaget. </w:t>
      </w:r>
    </w:p>
    <w:p w14:paraId="16EAFE5F" w14:textId="57927275" w:rsidR="00DE7975" w:rsidRDefault="00DE7975" w:rsidP="00DE7975">
      <w:pPr>
        <w:pStyle w:val="Brdtextmedindrag"/>
      </w:pPr>
      <w:r>
        <w:t>Förslaget att översiktsplanen måste vara aktuell för att det s.k. standard</w:t>
      </w:r>
      <w:r>
        <w:softHyphen/>
        <w:t>förfarandet ska få tillämpas m.m. kan medföra vissa merkostnader för de företag som vill bebygga ett område i en kommun vars översiktsplan inte är aktuell. Merkostnaderna för att ta fram en detaljplan med det utökade förfarandet jämfört med standardförfarandet är dock begränsade. Mer</w:t>
      </w:r>
      <w:r>
        <w:softHyphen/>
        <w:t>kost</w:t>
      </w:r>
      <w:r>
        <w:softHyphen/>
        <w:t>naderna är framför allt kopplade till kravet att planförslaget måste kun</w:t>
      </w:r>
      <w:r>
        <w:softHyphen/>
        <w:t>göras i en eller flera ortstidningar när det utökade förfarandet ska tilläm</w:t>
      </w:r>
      <w:r>
        <w:softHyphen/>
        <w:t>pas. Där</w:t>
      </w:r>
      <w:r>
        <w:softHyphen/>
        <w:t xml:space="preserve">utöver kan begränsade merkostnader uppstå för företag till följd av att </w:t>
      </w:r>
      <w:r w:rsidR="00680486">
        <w:t xml:space="preserve">planprocesser </w:t>
      </w:r>
      <w:r>
        <w:t xml:space="preserve">tar längre tid </w:t>
      </w:r>
      <w:r w:rsidR="000A5151">
        <w:t xml:space="preserve">eftersom </w:t>
      </w:r>
      <w:r>
        <w:t>planförslag i sådana fall ska antas av kommun</w:t>
      </w:r>
      <w:r>
        <w:softHyphen/>
        <w:t>fullmäktige, vilket bl.a. kan medföra ökade ränte</w:t>
      </w:r>
      <w:r>
        <w:softHyphen/>
        <w:t>kostna</w:t>
      </w:r>
      <w:r>
        <w:softHyphen/>
        <w:t>der för företags mark</w:t>
      </w:r>
      <w:r>
        <w:softHyphen/>
        <w:t>inne</w:t>
      </w:r>
      <w:r>
        <w:softHyphen/>
        <w:t xml:space="preserve">hav innan </w:t>
      </w:r>
      <w:r w:rsidR="00680486">
        <w:t xml:space="preserve">innehaven </w:t>
      </w:r>
      <w:r>
        <w:t xml:space="preserve">kan ge avkastning. </w:t>
      </w:r>
    </w:p>
    <w:p w14:paraId="502D5322" w14:textId="77777777" w:rsidR="00DE7975" w:rsidRDefault="00DE7975" w:rsidP="00DE7975">
      <w:pPr>
        <w:pStyle w:val="Rubrik4utannumrering"/>
      </w:pPr>
      <w:r>
        <w:t>Att ta fram en översiktsplan</w:t>
      </w:r>
    </w:p>
    <w:p w14:paraId="75DB2A45" w14:textId="77777777" w:rsidR="00DE7975" w:rsidRDefault="00DE7975" w:rsidP="00DE7975">
      <w:pPr>
        <w:pStyle w:val="Brdtext"/>
      </w:pPr>
      <w:r>
        <w:t>I avsnitt 6.4 föreslås tydligare bestämmelser om strategiska miljö</w:t>
      </w:r>
      <w:r>
        <w:softHyphen/>
        <w:t>bedöm</w:t>
      </w:r>
      <w:r>
        <w:softHyphen/>
        <w:t>ningar. Förslaget avser både översiktsplaner och detaljplaner. Genom att det blir tydligare hur regelverket ska tillämpas bör det bli lättare för kom</w:t>
      </w:r>
      <w:r>
        <w:softHyphen/>
        <w:t>munen att tillämpa bestämmelserna på ett korrekt sätt när en detaljplan tas fram. Därigenom kan förslaget även underlätta för de företag som för sin verksamhet är beroen</w:t>
      </w:r>
      <w:r>
        <w:softHyphen/>
        <w:t xml:space="preserve">de av att en detaljplan får laga kraft. </w:t>
      </w:r>
    </w:p>
    <w:p w14:paraId="73F1A0FC" w14:textId="77777777" w:rsidR="00DE7975" w:rsidRDefault="00DE7975" w:rsidP="00DE7975">
      <w:pPr>
        <w:pStyle w:val="Brdtextmedindrag"/>
      </w:pPr>
      <w:r>
        <w:t xml:space="preserve">Övriga förslag i kapitel 6 bör ha liten eller ingen betydelse för företag. </w:t>
      </w:r>
    </w:p>
    <w:p w14:paraId="17B9D092" w14:textId="77777777" w:rsidR="00DE7975" w:rsidRDefault="00DE7975" w:rsidP="00DE7975">
      <w:pPr>
        <w:pStyle w:val="Rubrik4utannumrering"/>
      </w:pPr>
      <w:r>
        <w:t>Översiktsplanens innehåll och utformning</w:t>
      </w:r>
    </w:p>
    <w:p w14:paraId="4E832F9B" w14:textId="77777777" w:rsidR="00DE7975" w:rsidRPr="007D660A" w:rsidRDefault="00DE7975" w:rsidP="00DE7975">
      <w:pPr>
        <w:pStyle w:val="Brdtext"/>
      </w:pPr>
      <w:r>
        <w:t>Företag som för sin verksamhet är beroen</w:t>
      </w:r>
      <w:r>
        <w:softHyphen/>
        <w:t xml:space="preserve">de av att kommunen antar, ändrar eller upphäver en detaljplan har i allmänhet nytta av att översiktsplanen är tydlig när det gäller förutsättningarna för att bebygga en viss plats. På ett övergripande plan bör förslagen i kapitel 7 således gynna sådana företag. </w:t>
      </w:r>
    </w:p>
    <w:p w14:paraId="19C61A7D" w14:textId="168CD9E5" w:rsidR="00DE7975" w:rsidRDefault="00DE7975" w:rsidP="00DE7975">
      <w:pPr>
        <w:pStyle w:val="Brdtextmedindrag"/>
      </w:pPr>
      <w:r>
        <w:t>I avsnitt 7.8.1 föreslås att regeringen eller den myndighet som reger</w:t>
      </w:r>
      <w:r>
        <w:softHyphen/>
        <w:t>ingen bestämmer ska få meddela föreskrifter om standarder för utform</w:t>
      </w:r>
      <w:r>
        <w:softHyphen/>
        <w:t xml:space="preserve">ning </w:t>
      </w:r>
      <w:r w:rsidRPr="006D3F32">
        <w:rPr>
          <w:spacing w:val="-2"/>
        </w:rPr>
        <w:t>av översiktsplaner, regionplaner och områdesbestämmelser. Förslaget med</w:t>
      </w:r>
      <w:r w:rsidR="00E0069B" w:rsidRPr="006D3F32">
        <w:rPr>
          <w:spacing w:val="-2"/>
        </w:rPr>
        <w:softHyphen/>
      </w:r>
      <w:r>
        <w:softHyphen/>
      </w:r>
      <w:r>
        <w:softHyphen/>
        <w:t>för</w:t>
      </w:r>
      <w:r w:rsidRPr="008733A6">
        <w:t xml:space="preserve"> inledningsvis endast att regeringen eller den myndighet som rege</w:t>
      </w:r>
      <w:r>
        <w:softHyphen/>
      </w:r>
      <w:r w:rsidRPr="008733A6">
        <w:t>r</w:t>
      </w:r>
      <w:r w:rsidR="00E0069B">
        <w:softHyphen/>
      </w:r>
      <w:r w:rsidRPr="008733A6">
        <w:t xml:space="preserve">ingen bestämmer </w:t>
      </w:r>
      <w:r>
        <w:t>ges möjlighet att meddela sådana föreskrifter</w:t>
      </w:r>
      <w:r w:rsidRPr="008733A6">
        <w:t xml:space="preserve">. </w:t>
      </w:r>
      <w:r>
        <w:t>På sikt kan en övergång till mer digitala arbetssätt emellertid under en över</w:t>
      </w:r>
      <w:r>
        <w:softHyphen/>
        <w:t>gångsperiod leda till att kommuner i högre grad anlitar konsulter för att kunna anpassa sin verksamhet till det föreslagna regelverket. Därmed kan förslaget i begränsad utsträckning gynna teknikkonsulter som är verk</w:t>
      </w:r>
      <w:r>
        <w:softHyphen/>
        <w:t>samma inom samhälls</w:t>
      </w:r>
      <w:r>
        <w:softHyphen/>
        <w:t>planering.</w:t>
      </w:r>
    </w:p>
    <w:p w14:paraId="5FF2E455" w14:textId="77777777" w:rsidR="00DE7975" w:rsidRPr="000573FB" w:rsidRDefault="00DE7975" w:rsidP="00DE7975">
      <w:pPr>
        <w:pStyle w:val="Rubrik4utannumrering"/>
      </w:pPr>
      <w:r>
        <w:t>Statens medverkan i översiktsplaneprocessen</w:t>
      </w:r>
    </w:p>
    <w:p w14:paraId="042E7031" w14:textId="77777777" w:rsidR="00DE7975" w:rsidRDefault="00DE7975" w:rsidP="00DE7975">
      <w:pPr>
        <w:pStyle w:val="Brdtext"/>
      </w:pPr>
      <w:r>
        <w:t xml:space="preserve">Bortsett från att även företag har nytta av att översiktsplanen hålls aktuell bör förslagen i kapitel 8 ha liten eller ingen betydelse för företag. </w:t>
      </w:r>
    </w:p>
    <w:p w14:paraId="0492BD14" w14:textId="77777777" w:rsidR="00DE7975" w:rsidRDefault="00DE7975" w:rsidP="00DE7975">
      <w:pPr>
        <w:pStyle w:val="Rubrik4utannumrering"/>
      </w:pPr>
      <w:r>
        <w:t>Äldre översiktsplaner upphör att gälla</w:t>
      </w:r>
    </w:p>
    <w:p w14:paraId="0C6C615D" w14:textId="77777777" w:rsidR="00DE7975" w:rsidRDefault="00DE7975" w:rsidP="00DE7975">
      <w:pPr>
        <w:pStyle w:val="Brdtext"/>
      </w:pPr>
      <w:r>
        <w:t xml:space="preserve">Förslagen i avsnitt 9.3 bör ha liten eller ingen betydelse för företag. </w:t>
      </w:r>
    </w:p>
    <w:p w14:paraId="34DFEFFF" w14:textId="77777777" w:rsidR="00DE7975" w:rsidRDefault="00DE7975" w:rsidP="00DE7975">
      <w:pPr>
        <w:pStyle w:val="Rubrik2"/>
      </w:pPr>
      <w:bookmarkStart w:id="151" w:name="_Toc19000351"/>
      <w:bookmarkStart w:id="152" w:name="_Toc23845200"/>
      <w:r>
        <w:t>Konsekvenser för enskilda</w:t>
      </w:r>
      <w:bookmarkEnd w:id="151"/>
      <w:bookmarkEnd w:id="152"/>
    </w:p>
    <w:p w14:paraId="0E06E0DB" w14:textId="77777777" w:rsidR="00DE7975" w:rsidRDefault="00DE7975" w:rsidP="00DE7975">
      <w:pPr>
        <w:pStyle w:val="Rubrik4utannumrering"/>
        <w:spacing w:before="0"/>
      </w:pPr>
      <w:r>
        <w:t>En kontinuerlig översiktsplanering</w:t>
      </w:r>
    </w:p>
    <w:p w14:paraId="38ECF585" w14:textId="77777777" w:rsidR="00DE7975" w:rsidRDefault="00DE7975" w:rsidP="00DE7975">
      <w:pPr>
        <w:pStyle w:val="Brdtext"/>
      </w:pPr>
      <w:r>
        <w:t>I kapitel 5 föreslås i huvudsak att kommunen varje mandatperiod ska ta fram en plane</w:t>
      </w:r>
      <w:r>
        <w:softHyphen/>
        <w:t>ringsstrategi, tydligare bestämmelser för när översiktsplanen ska anses vara aktuell och att översiktsplanen måste vara aktuell för att det s.k. standardförfarandet ska få tillämpas och f</w:t>
      </w:r>
      <w:r w:rsidRPr="000573FB">
        <w:t>ör att kunna ge vägledning vid bedömningen av om en plats ligger inom ett område som är lämpligt för landsbygdsutveckling i strandnära lägen.</w:t>
      </w:r>
      <w:r>
        <w:t xml:space="preserve"> </w:t>
      </w:r>
    </w:p>
    <w:p w14:paraId="7593BF7D" w14:textId="77777777" w:rsidR="00DE7975" w:rsidRDefault="00DE7975" w:rsidP="00DE7975">
      <w:pPr>
        <w:pStyle w:val="Brdtextmedindrag"/>
      </w:pPr>
      <w:r>
        <w:t>På ett övergripande plan kan förslagen förväntas leda till att kommun</w:t>
      </w:r>
      <w:r>
        <w:softHyphen/>
        <w:t>erna i högre grad håller sina översiktsplaner aktuella. Det ger enskilda bättre möjligheter till insyn i kommunens planering för den långsiktiga utvecklingen av den fysiska miljön. Även förslaget att kommun</w:t>
      </w:r>
      <w:r>
        <w:softHyphen/>
        <w:t>fullmäk</w:t>
      </w:r>
      <w:r>
        <w:softHyphen/>
        <w:t>tige regelbundet ska anta en planeringsstrategi där fullmäktige ska ta ställ</w:t>
      </w:r>
      <w:r>
        <w:softHyphen/>
        <w:t>ning till</w:t>
      </w:r>
      <w:r w:rsidRPr="007B1551">
        <w:t xml:space="preserve"> kommunens fortsatta arbete med översiktsplaneringen</w:t>
      </w:r>
      <w:r>
        <w:t xml:space="preserve"> ger kom</w:t>
      </w:r>
      <w:r>
        <w:softHyphen/>
        <w:t>munens medlemmar bättre möjlig</w:t>
      </w:r>
      <w:r>
        <w:softHyphen/>
        <w:t>het till insyn och därmed även bättre förutsättningar för att påver</w:t>
      </w:r>
      <w:r>
        <w:softHyphen/>
        <w:t xml:space="preserve">ka de förtroendevalda. </w:t>
      </w:r>
    </w:p>
    <w:p w14:paraId="402605E3" w14:textId="77777777" w:rsidR="00DE7975" w:rsidRDefault="00DE7975" w:rsidP="00DE7975">
      <w:pPr>
        <w:pStyle w:val="Rubrik4utannumrering"/>
      </w:pPr>
      <w:r>
        <w:t>Att ta fram en översiktsplan</w:t>
      </w:r>
    </w:p>
    <w:p w14:paraId="0DBCA976" w14:textId="77777777" w:rsidR="00DE7975" w:rsidRDefault="00DE7975" w:rsidP="00DE7975">
      <w:pPr>
        <w:pStyle w:val="Brdtext"/>
      </w:pPr>
      <w:r>
        <w:t>I avsnitt 6.1 föreslås att kommunen under samrådet inte längre ska behöva redovisa det plane</w:t>
      </w:r>
      <w:r>
        <w:softHyphen/>
        <w:t>rings</w:t>
      </w:r>
      <w:r>
        <w:softHyphen/>
        <w:t>underlag som har betydelse från nationell, regional, mellan</w:t>
      </w:r>
      <w:r>
        <w:softHyphen/>
        <w:t>kom</w:t>
      </w:r>
      <w:r>
        <w:softHyphen/>
        <w:t>munal eller annan synpunkt, utan endast det underlag som har betyd</w:t>
      </w:r>
      <w:r>
        <w:softHyphen/>
        <w:t>else för bedöm</w:t>
      </w:r>
      <w:r>
        <w:softHyphen/>
        <w:t xml:space="preserve">ningen av planförslaget. </w:t>
      </w:r>
    </w:p>
    <w:p w14:paraId="19BDDF19" w14:textId="77777777" w:rsidR="00DE7975" w:rsidRDefault="00DE7975" w:rsidP="00DE7975">
      <w:pPr>
        <w:pStyle w:val="Brdtextmedindrag"/>
      </w:pPr>
      <w:r>
        <w:t>Förslaget innebär att det blir tydligt att det enbart är sådana planerings</w:t>
      </w:r>
      <w:r>
        <w:softHyphen/>
        <w:t>underlag som har betydelse för bedömningen av planförslaget som be</w:t>
      </w:r>
      <w:r>
        <w:softHyphen/>
        <w:t>höv</w:t>
      </w:r>
      <w:r>
        <w:softHyphen/>
        <w:t>er redovisas under samrådet. Motsatsvis kommer det således inte längre vara nödvändigt att redovisa plane</w:t>
      </w:r>
      <w:r>
        <w:softHyphen/>
        <w:t>rings</w:t>
      </w:r>
      <w:r>
        <w:softHyphen/>
        <w:t>underlag som har betydelse från nationell, regional, mellan</w:t>
      </w:r>
      <w:r>
        <w:softHyphen/>
        <w:t>kom</w:t>
      </w:r>
      <w:r>
        <w:softHyphen/>
        <w:t>munal eller annan synpunkt, om detta inte har någon betydelse för bedömningen av planförslaget. Det bör göra det lättare för enskilda att överblicka planeringsunderlaget och därmed att bedöma om kommunens planförslag är relevant eller inte. Mot bak</w:t>
      </w:r>
      <w:r>
        <w:softHyphen/>
        <w:t xml:space="preserve">grund av hur den nuvarande bestämmelsen tillämpas i praktiken bör ändringen dock ha begränsad betydelse för enskilda. </w:t>
      </w:r>
    </w:p>
    <w:p w14:paraId="242483A5" w14:textId="77777777" w:rsidR="00DE7975" w:rsidRDefault="00DE7975" w:rsidP="00DE7975">
      <w:pPr>
        <w:pStyle w:val="Brdtextmedindrag"/>
      </w:pPr>
      <w:r>
        <w:t>I avsnitt 6.2 föreslås att utställningen under över</w:t>
      </w:r>
      <w:r>
        <w:softHyphen/>
        <w:t>sikts</w:t>
      </w:r>
      <w:r>
        <w:softHyphen/>
        <w:t>plane</w:t>
      </w:r>
      <w:r>
        <w:softHyphen/>
        <w:t>processen i stället ska benämnas gransk</w:t>
      </w:r>
      <w:r>
        <w:softHyphen/>
        <w:t>ning. Som regeringen har redogjort för i det avsnittet kan den nuvarande termen vara vilseledande, eftersom termen kan skapa förväntningar från den enskilde om att det utställda materialet ska vara mer om</w:t>
      </w:r>
      <w:r>
        <w:softHyphen/>
        <w:t>fattande än det som kommunen tillhandahåller på sin webb</w:t>
      </w:r>
      <w:r>
        <w:softHyphen/>
        <w:t>plats. I prak</w:t>
      </w:r>
      <w:r>
        <w:softHyphen/>
        <w:t>tik</w:t>
      </w:r>
      <w:r>
        <w:softHyphen/>
        <w:t>en bör ändringen dock ha liten praktisk betydelse för enskilda.</w:t>
      </w:r>
    </w:p>
    <w:p w14:paraId="27DB284F" w14:textId="77777777" w:rsidR="00DE7975" w:rsidRDefault="00DE7975" w:rsidP="00DE7975">
      <w:pPr>
        <w:pStyle w:val="Brdtextmedindrag"/>
      </w:pPr>
      <w:r>
        <w:t>I avsnitt 6.4 föreslås tydligare bestämmelser om strategiska miljö</w:t>
      </w:r>
      <w:r>
        <w:softHyphen/>
        <w:t>bedöm</w:t>
      </w:r>
      <w:r>
        <w:softHyphen/>
        <w:t>ningar. Förslaget avser både översiktsplaner och detaljplaner. Genom att det blir tydligare hur regelverket ska tillämpas bör det även bli lättare för enskilda att bedöma om kom</w:t>
      </w:r>
      <w:r>
        <w:softHyphen/>
        <w:t xml:space="preserve">munen tillämpar bestämmelserna på ett korrekt sätt. </w:t>
      </w:r>
    </w:p>
    <w:p w14:paraId="1DA63099" w14:textId="77777777" w:rsidR="00DE7975" w:rsidRDefault="00DE7975" w:rsidP="00DE7975">
      <w:pPr>
        <w:pStyle w:val="Brdtextmedindrag"/>
      </w:pPr>
      <w:r>
        <w:t xml:space="preserve">Övriga förslag i kapitel 6 bör ha liten eller ingen betydelse för enskilda. </w:t>
      </w:r>
    </w:p>
    <w:p w14:paraId="0BA32584" w14:textId="77777777" w:rsidR="00DE7975" w:rsidRDefault="00DE7975" w:rsidP="00DE7975">
      <w:pPr>
        <w:pStyle w:val="Rubrik4utannumrering"/>
      </w:pPr>
      <w:r>
        <w:t>Översiktsplanens innehåll och utformning</w:t>
      </w:r>
    </w:p>
    <w:p w14:paraId="0CE2FAD2" w14:textId="77777777" w:rsidR="00DE7975" w:rsidRDefault="00DE7975" w:rsidP="00DE7975">
      <w:pPr>
        <w:pStyle w:val="Brdtext"/>
      </w:pPr>
      <w:r>
        <w:t>Enskilda som överväger att bygga i ett område som inte omfattas av detalj</w:t>
      </w:r>
      <w:r>
        <w:softHyphen/>
        <w:t xml:space="preserve">plan har i allmänhet nytta av att översiktsplanen är tydlig när det gäller förutsättningarna för att bebygga en viss plats. På ett övergripande plan bör förslagen i kapitel 7 således gynna enskilda byggherrar. </w:t>
      </w:r>
    </w:p>
    <w:p w14:paraId="7ABCF0CD" w14:textId="7A6F0F81" w:rsidR="00DE7975" w:rsidRDefault="00DE7975" w:rsidP="00DE7975">
      <w:pPr>
        <w:pStyle w:val="Brdtextmedindrag"/>
      </w:pPr>
      <w:r>
        <w:t xml:space="preserve">I avsnitt 7.3 föreslås att översiktsplanens redovisning av grunddragen </w:t>
      </w:r>
      <w:r w:rsidR="00E0069B">
        <w:t xml:space="preserve">i fråga om </w:t>
      </w:r>
      <w:r>
        <w:t>den av</w:t>
      </w:r>
      <w:r>
        <w:softHyphen/>
        <w:t>sedda användningen ska redovisas för hela kommunen. Grund</w:t>
      </w:r>
      <w:r>
        <w:softHyphen/>
        <w:t xml:space="preserve">dragen ska framgå av en karta. </w:t>
      </w:r>
    </w:p>
    <w:p w14:paraId="3D6ED040" w14:textId="77777777" w:rsidR="00DE7975" w:rsidRDefault="00DE7975" w:rsidP="00DE7975">
      <w:pPr>
        <w:pStyle w:val="Brdtextmedindrag"/>
      </w:pPr>
      <w:r>
        <w:t>Förslaget innebär att kommunens redovisning av den avsedda använd</w:t>
      </w:r>
      <w:r>
        <w:softHyphen/>
        <w:t>ningen av mark- och vattenområden ska om</w:t>
      </w:r>
      <w:r>
        <w:softHyphen/>
        <w:t>fatta hela kom</w:t>
      </w:r>
      <w:r>
        <w:softHyphen/>
        <w:t>munen, bl.a. eftersom översiktsplanen kan behöva ge väg</w:t>
      </w:r>
      <w:r>
        <w:softHyphen/>
        <w:t>led</w:t>
      </w:r>
      <w:r>
        <w:softHyphen/>
        <w:t>ning för bygg</w:t>
      </w:r>
      <w:r>
        <w:softHyphen/>
        <w:t>lov och till</w:t>
      </w:r>
      <w:r>
        <w:softHyphen/>
        <w:t>ståndspliktiga verksamheter på alla platser i kommunen. Det bör under</w:t>
      </w:r>
      <w:r>
        <w:softHyphen/>
        <w:t xml:space="preserve">lätta för enskilda byggherrar som önskar bygga. </w:t>
      </w:r>
    </w:p>
    <w:p w14:paraId="5F37F0C1" w14:textId="77777777" w:rsidR="00DE7975" w:rsidRDefault="00DE7975" w:rsidP="00DE7975">
      <w:pPr>
        <w:pStyle w:val="Brdtextmedindrag"/>
      </w:pPr>
      <w:r>
        <w:t>I avsnitt 7.4 föreslås att kommunen inte längre ska behöva redovisa sin bedömning av hur skyldigheten att ta hänsyn till allmänna intressen, vid beslut om användningen av mark- och vattenområden, kommer att till</w:t>
      </w:r>
      <w:r>
        <w:softHyphen/>
        <w:t>godoses. I stället ska k</w:t>
      </w:r>
      <w:r w:rsidRPr="00A81009">
        <w:t>ommunen redovisa de förhållanden som med hän</w:t>
      </w:r>
      <w:r>
        <w:softHyphen/>
      </w:r>
      <w:r w:rsidRPr="00A81009">
        <w:t>syn till de allmänna intressena i 2</w:t>
      </w:r>
      <w:r>
        <w:t> </w:t>
      </w:r>
      <w:r w:rsidRPr="00A81009">
        <w:t xml:space="preserve">kap. </w:t>
      </w:r>
      <w:r>
        <w:t>PBL</w:t>
      </w:r>
      <w:r w:rsidRPr="00A81009">
        <w:t xml:space="preserve"> kan </w:t>
      </w:r>
      <w:bookmarkStart w:id="153" w:name="_Hlk7099343"/>
      <w:r w:rsidRPr="00A81009">
        <w:t>ha en väsentlig betydelse för beslut om hur mark- och vattenområden ska användas</w:t>
      </w:r>
      <w:r>
        <w:t xml:space="preserve"> </w:t>
      </w:r>
      <w:bookmarkEnd w:id="153"/>
      <w:r>
        <w:t>och hur dessa förhållanden bör beaktas vid sådana beslut. R</w:t>
      </w:r>
      <w:r w:rsidRPr="00210624">
        <w:t xml:space="preserve">iksintressen enligt 3 och 4 kap. miljöbalken </w:t>
      </w:r>
      <w:r w:rsidRPr="00626771">
        <w:t xml:space="preserve">ska </w:t>
      </w:r>
      <w:r>
        <w:t>dock alltid redovisas.</w:t>
      </w:r>
    </w:p>
    <w:p w14:paraId="001BFD39" w14:textId="77777777" w:rsidR="00DE7975" w:rsidRDefault="00DE7975" w:rsidP="00DE7975">
      <w:pPr>
        <w:pStyle w:val="Brdtextmedindrag"/>
      </w:pPr>
      <w:r>
        <w:t>Förslagen bör underlätta för enskilda att förstå vilka hänsyn som kom</w:t>
      </w:r>
      <w:r>
        <w:softHyphen/>
        <w:t xml:space="preserve">munen avser att ta till olika förhållanden som kan ha </w:t>
      </w:r>
      <w:r w:rsidRPr="00A81009">
        <w:t>en väsentlig betydelse för beslut om hur mark- och vattenområden ska användas</w:t>
      </w:r>
      <w:r>
        <w:t xml:space="preserve">. </w:t>
      </w:r>
    </w:p>
    <w:p w14:paraId="4CCE36C4" w14:textId="77777777" w:rsidR="00DE7975" w:rsidRDefault="00DE7975" w:rsidP="00DE7975">
      <w:pPr>
        <w:pStyle w:val="Brdtextmedindrag"/>
      </w:pPr>
      <w:r>
        <w:t xml:space="preserve">Begränsningen att kommunen enbart behöver </w:t>
      </w:r>
      <w:r w:rsidRPr="00A81009">
        <w:t xml:space="preserve">redovisa </w:t>
      </w:r>
      <w:r>
        <w:t>sådana</w:t>
      </w:r>
      <w:r w:rsidRPr="00A81009">
        <w:t xml:space="preserve"> förhållan</w:t>
      </w:r>
      <w:r>
        <w:softHyphen/>
      </w:r>
      <w:r w:rsidRPr="00A81009">
        <w:t xml:space="preserve">den </w:t>
      </w:r>
      <w:r>
        <w:t xml:space="preserve">som </w:t>
      </w:r>
      <w:r w:rsidRPr="00A81009">
        <w:t>kan ha en väsentlig betydelse</w:t>
      </w:r>
      <w:r>
        <w:t xml:space="preserve"> för vissa beslut bör i normalfallet göra att det blir lättare för den enskilde att överblicka översikts</w:t>
      </w:r>
      <w:r>
        <w:softHyphen/>
        <w:t>planens innehåll. I enstaka fall kan den enskilde och kommunen dock tänkas ha olika upp</w:t>
      </w:r>
      <w:r>
        <w:softHyphen/>
        <w:t>fattning om vilka förhållanden det är som kan antas ha väsentlig betydelse. I sådana fall skulle förslaget kunna leda till att den enskilde uppfattar att översiktsplanen är ofullständig. Sådana situationer kan dock även uppstå med den nuvarande regleringen, eftersom många av de all</w:t>
      </w:r>
      <w:r>
        <w:softHyphen/>
        <w:t>männa intressena i 2 kap. PBL kan vara svåra att ta ställning till i den kommun</w:t>
      </w:r>
      <w:r>
        <w:softHyphen/>
        <w:t>omfattande planens skala (se avsnitt 7.4).</w:t>
      </w:r>
    </w:p>
    <w:p w14:paraId="1E17ECDA" w14:textId="77777777" w:rsidR="00DE7975" w:rsidRDefault="00DE7975" w:rsidP="00DE7975">
      <w:pPr>
        <w:pStyle w:val="Brdtextmedindrag"/>
      </w:pPr>
      <w:r>
        <w:t>I avsnitt 7.5 föreslås att det av översiktsplanen även ska framgå områ</w:t>
      </w:r>
      <w:r>
        <w:softHyphen/>
        <w:t>den eller verk</w:t>
      </w:r>
      <w:r>
        <w:softHyphen/>
        <w:t>samheter som angår flera kommuner eller är av regional betyd</w:t>
      </w:r>
      <w:r>
        <w:softHyphen/>
        <w:t xml:space="preserve">else. Även om redovisningen i vissa fall kan vara av intresse för den enskilde, t.ex. när det gäller regionala natur- eller kulturvärden, kan dock antas att redovisningen normalt har ett begränsat informationsvärde för enskilda. </w:t>
      </w:r>
    </w:p>
    <w:p w14:paraId="16E61B6C" w14:textId="77777777" w:rsidR="00DE7975" w:rsidRDefault="00DE7975" w:rsidP="00DE7975">
      <w:pPr>
        <w:pStyle w:val="Brdtextmedindrag"/>
      </w:pPr>
      <w:r>
        <w:t>I avsnitt 7.6 föreslås att översiktsplanen enbart behöver innehålla en redovisning</w:t>
      </w:r>
      <w:r w:rsidRPr="00D01064">
        <w:t xml:space="preserve"> </w:t>
      </w:r>
      <w:r>
        <w:t>av</w:t>
      </w:r>
      <w:r w:rsidRPr="00D01064">
        <w:t xml:space="preserve"> plan</w:t>
      </w:r>
      <w:r>
        <w:softHyphen/>
      </w:r>
      <w:r w:rsidRPr="00D01064">
        <w:t>ens väsentliga konsekvenser</w:t>
      </w:r>
      <w:r>
        <w:t>. Förslaget bör ha liten praktisk betydelse för vilka konsekvenser som redovisas i planen eftersom förslaget främst utgör en kodifi</w:t>
      </w:r>
      <w:r>
        <w:softHyphen/>
        <w:t>ering av hur kommunerna redan i dag redo</w:t>
      </w:r>
      <w:r>
        <w:softHyphen/>
        <w:t>visar konsekvenser i sina översikts</w:t>
      </w:r>
      <w:r>
        <w:softHyphen/>
        <w:t>planer. Förslaget påverkar inte vilka konse</w:t>
      </w:r>
      <w:r>
        <w:softHyphen/>
        <w:t>kvenser som behöver redovisas inom ramen för en strategisk miljö</w:t>
      </w:r>
      <w:r>
        <w:softHyphen/>
        <w:t xml:space="preserve">bedömning. </w:t>
      </w:r>
    </w:p>
    <w:p w14:paraId="14B6C8DE" w14:textId="77777777" w:rsidR="00DE7975" w:rsidRDefault="00DE7975" w:rsidP="00DE7975">
      <w:pPr>
        <w:pStyle w:val="Brdtextmedindrag"/>
      </w:pPr>
      <w:r>
        <w:t xml:space="preserve">I avsnitt 7.8.2 föreslås att kommunen senast dagen efter att beslutet om att anta en översiktsplan har tillkännagetts ska hålla planen tillgänglig på sin webbplats. Under granskningstiden ska kommunen även se till att det förslag som samrådet avsett finns tillgängligt. </w:t>
      </w:r>
    </w:p>
    <w:p w14:paraId="43449CD4" w14:textId="77777777" w:rsidR="00DE7975" w:rsidRDefault="00DE7975" w:rsidP="00DE7975">
      <w:pPr>
        <w:pStyle w:val="Brdtextmedindrag"/>
      </w:pPr>
      <w:r>
        <w:t>I praktiken håller nästan alla kommuner sin översiktsplan till</w:t>
      </w:r>
      <w:r>
        <w:softHyphen/>
        <w:t>gänglig på sin webbplats. Förslaget bör därmed ha liten praktisk betyd</w:t>
      </w:r>
      <w:r>
        <w:softHyphen/>
        <w:t>else för en</w:t>
      </w:r>
      <w:r>
        <w:softHyphen/>
        <w:t>skilda. Förslaget att kommunen ska hålla planen tillgänglig på sin webb</w:t>
      </w:r>
      <w:r>
        <w:softHyphen/>
        <w:t>plats senast dagen efter att beslutet om att anta en översiktsplan har till</w:t>
      </w:r>
      <w:r>
        <w:softHyphen/>
        <w:t>kännagetts kan dock antas leda till att kommunen publicerar den antagna planen snabbare på sin webbplats. Det underlättar för enskilda som över</w:t>
      </w:r>
      <w:r>
        <w:softHyphen/>
        <w:t xml:space="preserve">väger att överklaga beslutet. </w:t>
      </w:r>
    </w:p>
    <w:p w14:paraId="3A4142FD" w14:textId="77777777" w:rsidR="00DE7975" w:rsidRDefault="00DE7975" w:rsidP="00DE7975">
      <w:pPr>
        <w:pStyle w:val="Brdtextmedindrag"/>
      </w:pPr>
      <w:r>
        <w:t>Därutöver är det vanligt att kommunen tar bort det planförslag som sam</w:t>
      </w:r>
      <w:r>
        <w:softHyphen/>
        <w:t>rådet avsett från webbplatsen i samband med att kommunen ställer ut plan</w:t>
      </w:r>
      <w:r>
        <w:softHyphen/>
        <w:t>förslaget. Förslaget underlättar för enskilda som vill jämföra vilka änd</w:t>
      </w:r>
      <w:r>
        <w:softHyphen/>
        <w:t>ring</w:t>
      </w:r>
      <w:r>
        <w:softHyphen/>
        <w:t>ar som har skett i planförslaget mellan samråds- och gransknings</w:t>
      </w:r>
      <w:r>
        <w:softHyphen/>
        <w:t xml:space="preserve">skedet. </w:t>
      </w:r>
    </w:p>
    <w:p w14:paraId="74B3B2CF" w14:textId="77777777" w:rsidR="00DE7975" w:rsidRDefault="00DE7975" w:rsidP="00DE7975">
      <w:pPr>
        <w:pStyle w:val="Brdtextmedindrag"/>
      </w:pPr>
      <w:r>
        <w:t>Förslaget att översiktsplanen ska publiceras på kommunens webbplats bör – tillsammans med de möjligheter som tillgängliga digitala hjälpmedel kan ge – göra det lättare för personer med funktionsnedsättning att ta del av över</w:t>
      </w:r>
      <w:r>
        <w:softHyphen/>
        <w:t xml:space="preserve">siktsplanen. </w:t>
      </w:r>
    </w:p>
    <w:p w14:paraId="2CDF934E" w14:textId="77777777" w:rsidR="00DE7975" w:rsidRDefault="00DE7975" w:rsidP="00DE7975">
      <w:pPr>
        <w:pStyle w:val="Brdtextmedindrag"/>
      </w:pPr>
      <w:r>
        <w:t xml:space="preserve">Övriga förslag i kapitel 7 bör ha liten eller ingen betydelse för enskilda. </w:t>
      </w:r>
    </w:p>
    <w:p w14:paraId="1822E497" w14:textId="77777777" w:rsidR="00DE7975" w:rsidRPr="000573FB" w:rsidRDefault="00DE7975" w:rsidP="00DE7975">
      <w:pPr>
        <w:pStyle w:val="Rubrik4utannumrering"/>
      </w:pPr>
      <w:r>
        <w:t>Statens medverkan i översiktsplaneprocessen</w:t>
      </w:r>
    </w:p>
    <w:p w14:paraId="0DA832C0" w14:textId="77777777" w:rsidR="00DE7975" w:rsidRDefault="00DE7975" w:rsidP="00DE7975">
      <w:pPr>
        <w:pStyle w:val="Brdtext"/>
      </w:pPr>
      <w:r>
        <w:t xml:space="preserve">Bortsett från att även enskilda har nytta av att översiktsplanen hålls aktuell bör förslagen i kapitel 8 ha liten eller ingen betydelse för enskilda. </w:t>
      </w:r>
    </w:p>
    <w:p w14:paraId="08AFA494" w14:textId="77777777" w:rsidR="00DE7975" w:rsidRDefault="00DE7975" w:rsidP="00DE7975">
      <w:pPr>
        <w:pStyle w:val="Rubrik4utannumrering"/>
      </w:pPr>
      <w:r>
        <w:t>Äldre översiktsplaner upphör att gälla</w:t>
      </w:r>
    </w:p>
    <w:p w14:paraId="5549776A" w14:textId="77777777" w:rsidR="00DE7975" w:rsidRDefault="00DE7975" w:rsidP="00DE7975">
      <w:pPr>
        <w:pStyle w:val="Brdtext"/>
      </w:pPr>
      <w:r>
        <w:t xml:space="preserve">Förslagen i avsnitt 9.3 bör ha liten eller ingen betydelse för enskilda. </w:t>
      </w:r>
    </w:p>
    <w:p w14:paraId="7E76F971" w14:textId="77777777" w:rsidR="00DE7975" w:rsidRDefault="00DE7975" w:rsidP="00DE7975">
      <w:pPr>
        <w:pStyle w:val="Rubrik2"/>
      </w:pPr>
      <w:bookmarkStart w:id="154" w:name="_Toc19000352"/>
      <w:bookmarkStart w:id="155" w:name="_Toc23845201"/>
      <w:r>
        <w:t>Konsekvenser för miljön</w:t>
      </w:r>
      <w:bookmarkEnd w:id="154"/>
      <w:bookmarkEnd w:id="155"/>
    </w:p>
    <w:p w14:paraId="354C5F62" w14:textId="77777777" w:rsidR="00DE7975" w:rsidRDefault="00DE7975" w:rsidP="00DE7975">
      <w:pPr>
        <w:pStyle w:val="Brdtext"/>
      </w:pPr>
      <w:r>
        <w:t>Inled</w:t>
      </w:r>
      <w:r>
        <w:softHyphen/>
        <w:t>ningsvis finns anledning att påminna om översiktsplaneringens be</w:t>
      </w:r>
      <w:r>
        <w:softHyphen/>
        <w:t>tyd</w:t>
      </w:r>
      <w:r>
        <w:softHyphen/>
        <w:t>else för miljöfrågorna, i syfte att ge en bakgrund inför redovisningen av förslagens konsekvenser för miljön. Den nedanstående redogörelsen bygger huvudsak</w:t>
      </w:r>
      <w:r>
        <w:softHyphen/>
        <w:t>ligen på utdrag från proposi</w:t>
      </w:r>
      <w:r>
        <w:softHyphen/>
        <w:t>tionen Kommunal översikts</w:t>
      </w:r>
      <w:r>
        <w:softHyphen/>
        <w:t xml:space="preserve">planering enligt plan- och bygglagen, m.m. (prop. 1994/95:230 s. 30 f.).  </w:t>
      </w:r>
    </w:p>
    <w:p w14:paraId="4DF40BD7" w14:textId="77777777" w:rsidR="00DE7975" w:rsidRDefault="00DE7975" w:rsidP="00DE7975">
      <w:pPr>
        <w:pStyle w:val="Brdtextmedindrag"/>
      </w:pPr>
      <w:r>
        <w:t>Den byggda miljön – dvs. tätorter och annan bebyggelse, kommunika</w:t>
      </w:r>
      <w:r>
        <w:softHyphen/>
        <w:t>tionsleder, anläggningar och teknisk infrastruktur – är en del av grunden för välfärdssamhället. Den ger inte bara ramarna för utvecklingen av när</w:t>
      </w:r>
      <w:r>
        <w:softHyphen/>
        <w:t>ingslivet och ekonomin. Den utgör också basen för människors vardagsliv. Den är bärare av kulturhistoriska och konstnärliga värden och utgör en del av samhällets identitet och kulturarv. Samtidigt är det uppenbart att an</w:t>
      </w:r>
      <w:r>
        <w:softHyphen/>
        <w:t>vänd</w:t>
      </w:r>
      <w:r>
        <w:softHyphen/>
        <w:t xml:space="preserve">ningen av mark- och vattenområden för bebyggelse och anläggningar har påtagliga effekter för miljön i både begränsad och vid mening. Miljön utsätts för påfrestningar genom bl.a. ingrepp i mark- och vattenområden och genom förbrukning av naturresurser och energi. </w:t>
      </w:r>
    </w:p>
    <w:p w14:paraId="26771DC2" w14:textId="77777777" w:rsidR="00DE7975" w:rsidRDefault="00DE7975" w:rsidP="00DE7975">
      <w:pPr>
        <w:pStyle w:val="Brdtextmedindrag"/>
      </w:pPr>
      <w:r>
        <w:t>Avfall, restprodukter, miljöstörande utsläpp och andra störningar som mark, luft och vatten utsätts för är i hög grad ett resultat av det moderna industrisamhället. Med en framsynt fysisk planering som samordnas med insatser på andra områden finns det emellertid möjligheter att i betydande utsträckning förebygga – och i många fall också eliminera – olika miljö</w:t>
      </w:r>
      <w:r>
        <w:softHyphen/>
        <w:t>problem.</w:t>
      </w:r>
    </w:p>
    <w:p w14:paraId="42BD6F79" w14:textId="77777777" w:rsidR="00DE7975" w:rsidRDefault="00DE7975" w:rsidP="00DE7975">
      <w:pPr>
        <w:pStyle w:val="Brdtextmedindrag"/>
      </w:pPr>
      <w:r>
        <w:t>Förutsättningarna för att kunna skapa en långsiktigt god livsmiljö be</w:t>
      </w:r>
      <w:r>
        <w:softHyphen/>
        <w:t>stäms i betydande utsträckning av hur den byggda miljön utvecklas och bevaras. Den fysiska planeringen, med dess uppgift att söka den lokali</w:t>
      </w:r>
      <w:r>
        <w:softHyphen/>
        <w:t>sering eller den fysiska struktur som är lämpligast för olika anläggningar och verksam</w:t>
      </w:r>
      <w:r>
        <w:softHyphen/>
        <w:t>heter, har således stor betydelse för miljöutvecklingen. I detta sammanhang finns anledning att betona att natur- och kulturmiljön utgör viktiga värden som måste beaktas i den fysiska planeringen. Vissa natur- och kulturvärden måste bevaras oföränd</w:t>
      </w:r>
      <w:r>
        <w:softHyphen/>
        <w:t>rade på grund av deras särart eller karaktär medan andra kan ingå som delar i förändringen och utvecklingen av den byggda miljön. De senare mer vardagliga miljöerna kräver också hänsyn och omsorg i den fysiska planeringen.</w:t>
      </w:r>
    </w:p>
    <w:p w14:paraId="786A402F" w14:textId="77777777" w:rsidR="00DE7975" w:rsidRPr="003F3BD7" w:rsidRDefault="00DE7975" w:rsidP="00DE7975">
      <w:pPr>
        <w:pStyle w:val="Brdtextmedindrag"/>
      </w:pPr>
      <w:r w:rsidRPr="00772DE3">
        <w:rPr>
          <w:spacing w:val="-2"/>
        </w:rPr>
        <w:t>Med miljöproblemens förändring – från industriella verksamheters punkt</w:t>
      </w:r>
      <w:r w:rsidRPr="00772DE3">
        <w:rPr>
          <w:spacing w:val="-2"/>
        </w:rPr>
        <w:softHyphen/>
      </w:r>
      <w:r w:rsidRPr="003F3BD7">
        <w:t xml:space="preserve">visa utsläpp till diffusa utsläpp </w:t>
      </w:r>
      <w:r>
        <w:t>–</w:t>
      </w:r>
      <w:r w:rsidRPr="003F3BD7">
        <w:t xml:space="preserve"> ökar behovet av en allmän insikt</w:t>
      </w:r>
      <w:r>
        <w:t xml:space="preserve"> </w:t>
      </w:r>
      <w:r w:rsidRPr="003F3BD7">
        <w:t>om sam</w:t>
      </w:r>
      <w:r>
        <w:softHyphen/>
      </w:r>
      <w:r w:rsidRPr="003F3BD7">
        <w:t>banden mellan miljöförändringar i stort och lokalt livsmönster i</w:t>
      </w:r>
      <w:r>
        <w:t xml:space="preserve"> </w:t>
      </w:r>
      <w:r w:rsidRPr="003F3BD7">
        <w:t xml:space="preserve">det moderna samhället. </w:t>
      </w:r>
      <w:r>
        <w:t xml:space="preserve">I den kommunala planeringen finns en potential för </w:t>
      </w:r>
      <w:r w:rsidRPr="003F3BD7">
        <w:t>kretslopps</w:t>
      </w:r>
      <w:r>
        <w:softHyphen/>
      </w:r>
      <w:r w:rsidRPr="003F3BD7">
        <w:t xml:space="preserve">tänkande och </w:t>
      </w:r>
      <w:r>
        <w:t xml:space="preserve">möjligheter att finna </w:t>
      </w:r>
      <w:r w:rsidRPr="003F3BD7">
        <w:t>former för en hållbar</w:t>
      </w:r>
      <w:r>
        <w:t xml:space="preserve"> </w:t>
      </w:r>
      <w:r w:rsidRPr="003F3BD7">
        <w:t>sam</w:t>
      </w:r>
      <w:r>
        <w:softHyphen/>
      </w:r>
      <w:r w:rsidRPr="003F3BD7">
        <w:t>hällsutveckling</w:t>
      </w:r>
      <w:r>
        <w:t>,</w:t>
      </w:r>
      <w:r w:rsidRPr="003F3BD7">
        <w:t xml:space="preserve"> </w:t>
      </w:r>
      <w:r>
        <w:t xml:space="preserve">där inte minst översiktsplaneringen kan </w:t>
      </w:r>
      <w:r w:rsidRPr="003F3BD7">
        <w:t>beskriva kom</w:t>
      </w:r>
      <w:r>
        <w:softHyphen/>
      </w:r>
      <w:r w:rsidRPr="003F3BD7">
        <w:t>plexa</w:t>
      </w:r>
      <w:r>
        <w:t xml:space="preserve"> </w:t>
      </w:r>
      <w:r w:rsidRPr="003F3BD7">
        <w:t>samband och tydliggöra effekter av olika handlingsalternativ i ett mer</w:t>
      </w:r>
      <w:r>
        <w:t xml:space="preserve"> </w:t>
      </w:r>
      <w:r w:rsidRPr="003F3BD7">
        <w:t>övergripande perspektiv.</w:t>
      </w:r>
    </w:p>
    <w:p w14:paraId="1F2D3301" w14:textId="77777777" w:rsidR="00DE7975" w:rsidRDefault="00DE7975" w:rsidP="00DE7975">
      <w:pPr>
        <w:pStyle w:val="Brdtextmedindrag"/>
      </w:pPr>
      <w:r>
        <w:t>Översiktsplaneringen ger i detta sammanhang goda möjligheter att på lokal nivå bättre och mer samordnat ta om hand miljöfrågorna liksom andra angelägna framtidsfrågor. Genom att den är sektorsövergripande till sin karaktär, kan denna planering medverka till en hållbar utveckling. Lika viktigt är emellertid att erinra den fysiska planeringens begränsningar så att inte uppmärksamheten tas från områden där åtgärder kan vara mer verksamma.</w:t>
      </w:r>
    </w:p>
    <w:p w14:paraId="240A5E71" w14:textId="77777777" w:rsidR="00DE7975" w:rsidRDefault="00DE7975" w:rsidP="00DE7975">
      <w:pPr>
        <w:pStyle w:val="Brdtextmedindrag"/>
      </w:pPr>
      <w:r>
        <w:t>Med detta som bakgrund finns anledning att beskriva förslagens konse</w:t>
      </w:r>
      <w:r>
        <w:softHyphen/>
        <w:t xml:space="preserve">kvenser för miljön.  </w:t>
      </w:r>
    </w:p>
    <w:p w14:paraId="3CD5EDEB" w14:textId="77777777" w:rsidR="00DE7975" w:rsidRDefault="00DE7975" w:rsidP="00DE7975">
      <w:pPr>
        <w:pStyle w:val="Rubrik4utannumrering"/>
      </w:pPr>
      <w:r>
        <w:t>En kontinuerlig översiktsplanering</w:t>
      </w:r>
    </w:p>
    <w:p w14:paraId="7615142E" w14:textId="77777777" w:rsidR="00DE7975" w:rsidRDefault="00DE7975" w:rsidP="00DE7975">
      <w:pPr>
        <w:pStyle w:val="Brdtext"/>
      </w:pPr>
      <w:r>
        <w:t>I kapitel 5 föreslås i huvudsak att kommunen varje mandatperiod ska ta fram en plane</w:t>
      </w:r>
      <w:r>
        <w:softHyphen/>
        <w:t>ringsstrategi och tydligare bestämmelser för när översikts</w:t>
      </w:r>
      <w:r>
        <w:softHyphen/>
        <w:t xml:space="preserve">planen ska anses vara aktuell. </w:t>
      </w:r>
    </w:p>
    <w:p w14:paraId="21B41150" w14:textId="77777777" w:rsidR="00DE7975" w:rsidRDefault="00DE7975" w:rsidP="00DE7975">
      <w:pPr>
        <w:pStyle w:val="Brdtextmedindrag"/>
      </w:pPr>
      <w:r>
        <w:t>På ett övergripande plan kan förslagen förväntas leda till att kommun</w:t>
      </w:r>
      <w:r>
        <w:softHyphen/>
        <w:t>erna i högre grad håller sina översiktsplaner aktuella. Att översiktsplanen hålls aktuell bör generellt sett vara positivt för miljön. Det beror bl.a. på att aktuella bygg- och utvecklingsprojekt kan sättas in i ett större samman</w:t>
      </w:r>
      <w:r>
        <w:softHyphen/>
        <w:t>hang än vad som ofta är fallet när det är fråga om en enskild detaljplan. När en ny över</w:t>
      </w:r>
      <w:r>
        <w:softHyphen/>
        <w:t>siktsplan tas fram – för att ersätta en äldre plan – ges även möjlighet att om</w:t>
      </w:r>
      <w:r>
        <w:softHyphen/>
      </w:r>
      <w:r>
        <w:softHyphen/>
        <w:t>pröva gamla ställningstaganden, där förutsättningarna ofta har förändrats och nya kunskaper kan ha tillkommit. Det gäller bl.a. behovet av hänsyn till miljö</w:t>
      </w:r>
      <w:r>
        <w:softHyphen/>
        <w:t>kvalitetsnormer, klimatförändringar och risken för olyckor, översvämning, skred och erosion. Dessutom medför en ny plan normalt att den önskade bebyggelseutvecklingen kommer att miljö</w:t>
      </w:r>
      <w:r>
        <w:softHyphen/>
        <w:t xml:space="preserve">bedömas, vilket inte alltid har varit fallet med de gällande planerna. </w:t>
      </w:r>
    </w:p>
    <w:p w14:paraId="1408F36C" w14:textId="77777777" w:rsidR="00DE7975" w:rsidRDefault="00DE7975" w:rsidP="00DE7975">
      <w:pPr>
        <w:pStyle w:val="Brdtextmedindrag"/>
      </w:pPr>
      <w:r>
        <w:t>I avsnitt 5.3 föreslås att översiktsplanen måste vara aktuell för att det s.k. standardförfarandet och det samordnade förfarandet ska få tillämpas</w:t>
      </w:r>
      <w:r w:rsidRPr="000573FB">
        <w:t>.</w:t>
      </w:r>
      <w:r>
        <w:t xml:space="preserve"> Även detta för</w:t>
      </w:r>
      <w:r>
        <w:softHyphen/>
        <w:t>slag bedöms vara positivt från miljösynpunkt. Dels direkt, genom att det utökade förfarandet ger allmänheten och miljö</w:t>
      </w:r>
      <w:r>
        <w:softHyphen/>
        <w:t>organisa</w:t>
      </w:r>
      <w:r>
        <w:softHyphen/>
        <w:t>tioner m.fl. bättre möjligheter att lämna synpunkter på de åtgärder som detaljplanen möjlig</w:t>
      </w:r>
      <w:r>
        <w:softHyphen/>
        <w:t>gör. Det är angeläget när översiktsplanen inte är aktuell och där</w:t>
      </w:r>
      <w:r>
        <w:softHyphen/>
        <w:t>med inte kan ge vägledning för hur mark och vatten bör användas. Dels in</w:t>
      </w:r>
      <w:r>
        <w:softHyphen/>
        <w:t xml:space="preserve">direkt, genom att kravet bör fungera som incitament för kommunen att hålla översiktsplanen aktuell. </w:t>
      </w:r>
    </w:p>
    <w:p w14:paraId="366F230B" w14:textId="77777777" w:rsidR="00DE7975" w:rsidRDefault="00DE7975" w:rsidP="00DE7975">
      <w:pPr>
        <w:pStyle w:val="Brdtextmedindrag"/>
      </w:pPr>
      <w:r>
        <w:t>I avsnitt 5.3 föreslås även att översiktsplanen måste vara aktuell för att</w:t>
      </w:r>
      <w:r w:rsidRPr="000573FB">
        <w:t xml:space="preserve"> </w:t>
      </w:r>
      <w:r>
        <w:t xml:space="preserve">planen ska </w:t>
      </w:r>
      <w:r w:rsidRPr="000573FB">
        <w:t>kunna ge vägledning vid bedömningen av om en plats ligger inom ett område som är lämpligt för landsbygdsutveckling i strandnära lägen</w:t>
      </w:r>
      <w:r>
        <w:t xml:space="preserve">. Även detta förslag bör vara positivt för miljön. </w:t>
      </w:r>
    </w:p>
    <w:p w14:paraId="60A0284C" w14:textId="77777777" w:rsidR="00DE7975" w:rsidRDefault="00DE7975" w:rsidP="00DE7975">
      <w:pPr>
        <w:pStyle w:val="Rubrik4utannumrering"/>
      </w:pPr>
      <w:r>
        <w:t>Att ta fram en översiktsplan</w:t>
      </w:r>
    </w:p>
    <w:p w14:paraId="7B36DA80" w14:textId="77777777" w:rsidR="00DE7975" w:rsidRDefault="00DE7975" w:rsidP="00DE7975">
      <w:pPr>
        <w:pStyle w:val="Brdtext"/>
      </w:pPr>
      <w:r>
        <w:t>I avsnitt 6.4 föreslås tydligare bestämmelser om strategiska miljö</w:t>
      </w:r>
      <w:r>
        <w:softHyphen/>
        <w:t>bedöm</w:t>
      </w:r>
      <w:r>
        <w:softHyphen/>
        <w:t>ningar. Förslaget avser både översiktsplaner och detaljplaner. Genom att det blir tydligare hur regelverket ska tillämpas bör det även bli lättare för andra aktörer att bedöma om kom</w:t>
      </w:r>
      <w:r>
        <w:softHyphen/>
        <w:t>munen tillämpar bestämmelserna på ett korrekt sätt. Det bör i begränsad utsträckning kunna leda till att miljö</w:t>
      </w:r>
      <w:r>
        <w:softHyphen/>
        <w:t>aspekter uppmärksammas i fler fall. När det gäller översiktsplaner görs redan i dag nästan alltid en strategisk miljöbedömning, mot bakgrund av att översiktsplanen normalt ska antas medföra en betydande miljöpåverk</w:t>
      </w:r>
      <w:r>
        <w:softHyphen/>
        <w:t>an utifrån kriterierna i miljöbedömningsförordningen (2017:966). När det gäller detaljplaner är det mindre vanligt att planen miljöbedöms, vilket medför att ett tydligare regelverk kan förväntas leda till en marginell ök</w:t>
      </w:r>
      <w:r>
        <w:softHyphen/>
        <w:t xml:space="preserve">ning av antalet detaljplaner som miljöbedöms. </w:t>
      </w:r>
    </w:p>
    <w:p w14:paraId="02695A1D" w14:textId="77777777" w:rsidR="00DE7975" w:rsidRDefault="00DE7975" w:rsidP="00DE7975">
      <w:pPr>
        <w:pStyle w:val="Brdtextmedindrag"/>
      </w:pPr>
      <w:r>
        <w:t xml:space="preserve">Övriga förslag i kapitel 6 bör ha liten eller ingen påverkan på miljön. </w:t>
      </w:r>
    </w:p>
    <w:p w14:paraId="1EB2B685" w14:textId="77777777" w:rsidR="00DE7975" w:rsidRDefault="00DE7975" w:rsidP="00DE7975">
      <w:pPr>
        <w:pStyle w:val="Rubrik4utannumrering"/>
      </w:pPr>
      <w:r>
        <w:t>Översiktsplanens innehåll och utformning</w:t>
      </w:r>
    </w:p>
    <w:p w14:paraId="4910D7B2" w14:textId="2D23C193" w:rsidR="00DE7975" w:rsidRDefault="00DE7975" w:rsidP="00DE7975">
      <w:pPr>
        <w:pStyle w:val="Brdtext"/>
      </w:pPr>
      <w:r>
        <w:t xml:space="preserve">I avsnitt 7.3 föreslås att översiktsplanens redovisning av grunddragen </w:t>
      </w:r>
      <w:r w:rsidR="00E0069B">
        <w:t xml:space="preserve">i fråga om </w:t>
      </w:r>
      <w:r>
        <w:t>den av</w:t>
      </w:r>
      <w:r>
        <w:softHyphen/>
        <w:t>sedda användningen ska redovisas för hela kommunen. Grund</w:t>
      </w:r>
      <w:r>
        <w:softHyphen/>
        <w:t xml:space="preserve">dragen ska framgå av en karta. </w:t>
      </w:r>
    </w:p>
    <w:p w14:paraId="262FAE2B" w14:textId="77777777" w:rsidR="00DE7975" w:rsidRDefault="00DE7975" w:rsidP="00DE7975">
      <w:pPr>
        <w:pStyle w:val="Brdtextmedindrag"/>
      </w:pPr>
      <w:r>
        <w:t>I många översiktsplaner ligger tyngdpunkten ofta på utvecklingen av den byggda miljön, medan landsbygdsfrågorna kan behandlas på ett mer summariskt sätt. Förslaget att planens redovisning av den avsedda använd</w:t>
      </w:r>
      <w:r>
        <w:softHyphen/>
        <w:t>ningen ska redovisas för hela kommunen bör kunna leda till att lands</w:t>
      </w:r>
      <w:r>
        <w:softHyphen/>
        <w:t>bygds</w:t>
      </w:r>
      <w:r>
        <w:softHyphen/>
        <w:t xml:space="preserve">frågorna kan uppmärksammas på ett bättre sätt i planen. Förslaget kan även ha betydelse för redovisningen av landskapsfrågorna (se även avsnitt 10.8 om förhållandet till den europeiska landskapskonventionen). </w:t>
      </w:r>
    </w:p>
    <w:p w14:paraId="0E396DAF" w14:textId="77777777" w:rsidR="00DE7975" w:rsidRDefault="00DE7975" w:rsidP="00DE7975">
      <w:pPr>
        <w:pStyle w:val="Brdtextmedindrag"/>
      </w:pPr>
      <w:r>
        <w:t>I avsnitt 7.4 föreslås att kommunen inte längre ska behöva redovisa sin bedömning av hur skyldigheten att ta hänsyn till allmänna intressen, vid beslut om användningen av mark- och vattenområden, kommer att till</w:t>
      </w:r>
      <w:r>
        <w:softHyphen/>
        <w:t>godoses. I stället ska k</w:t>
      </w:r>
      <w:r w:rsidRPr="00A81009">
        <w:t>ommunen redovisa de förhållanden som med hän</w:t>
      </w:r>
      <w:r>
        <w:softHyphen/>
      </w:r>
      <w:r w:rsidRPr="00A81009">
        <w:t>syn till de allmänna intressena i 2</w:t>
      </w:r>
      <w:r>
        <w:t> </w:t>
      </w:r>
      <w:r w:rsidRPr="00A81009">
        <w:t xml:space="preserve">kap. </w:t>
      </w:r>
      <w:r>
        <w:t>PBL</w:t>
      </w:r>
      <w:r w:rsidRPr="00A81009">
        <w:t xml:space="preserve"> kan ha en väsentlig betydelse för beslut om hur mark- och vattenområden ska användas</w:t>
      </w:r>
      <w:r>
        <w:t xml:space="preserve"> </w:t>
      </w:r>
      <w:r w:rsidRPr="007925B2">
        <w:t>och hur den byggda miljön ska användas, utvecklas och bevaras</w:t>
      </w:r>
      <w:r>
        <w:t>. R</w:t>
      </w:r>
      <w:r w:rsidRPr="00210624">
        <w:t xml:space="preserve">iksintressen enligt 3 och 4 kap. miljöbalken </w:t>
      </w:r>
      <w:r w:rsidRPr="00626771">
        <w:t xml:space="preserve">ska </w:t>
      </w:r>
      <w:r>
        <w:t>dock alltid redovisas.</w:t>
      </w:r>
    </w:p>
    <w:p w14:paraId="4C317FAE" w14:textId="77777777" w:rsidR="00DE7975" w:rsidRDefault="00DE7975" w:rsidP="00DE7975">
      <w:pPr>
        <w:pStyle w:val="Brdtextmedindrag"/>
      </w:pPr>
      <w:r>
        <w:t>Förslaget medför att kommunen ges större möjlighet att bedöma vilka förhållanden som behöver redovisas i planen, vilket ger kommunen bättre möjligheter att utforma översiktsplanen efter sina egna behov och förut</w:t>
      </w:r>
      <w:r>
        <w:softHyphen/>
        <w:t>sätt</w:t>
      </w:r>
      <w:r>
        <w:softHyphen/>
        <w:t>ningar. Kommunen kommer även i fortsättningen behöva förhålla sig till samtliga allmänna intressen enligt 2 kap. PBL, men det är bara sådana för</w:t>
      </w:r>
      <w:r>
        <w:softHyphen/>
        <w:t>hållan</w:t>
      </w:r>
      <w:r>
        <w:softHyphen/>
        <w:t xml:space="preserve">den som </w:t>
      </w:r>
      <w:r w:rsidRPr="00386A62">
        <w:t>med hänsyn till de allmänna intressena kan ha en väsent</w:t>
      </w:r>
      <w:r>
        <w:softHyphen/>
      </w:r>
      <w:r w:rsidRPr="00386A62">
        <w:t xml:space="preserve">lig betydelse för </w:t>
      </w:r>
      <w:r>
        <w:t xml:space="preserve">angivna </w:t>
      </w:r>
      <w:r w:rsidRPr="00386A62">
        <w:t>beslut</w:t>
      </w:r>
      <w:r>
        <w:t xml:space="preserve"> som kommer att behöva redovisas i över</w:t>
      </w:r>
      <w:r>
        <w:softHyphen/>
        <w:t>sikts</w:t>
      </w:r>
      <w:r>
        <w:softHyphen/>
        <w:t xml:space="preserve">planen. </w:t>
      </w:r>
    </w:p>
    <w:p w14:paraId="21FC1D64" w14:textId="77777777" w:rsidR="00DE7975" w:rsidRDefault="00DE7975" w:rsidP="00DE7975">
      <w:pPr>
        <w:pStyle w:val="Brdtextmedindrag"/>
      </w:pPr>
      <w:r>
        <w:t>Förslaget innebär även att kommunen ska redovisa sin syn på hur nämn</w:t>
      </w:r>
      <w:r>
        <w:softHyphen/>
        <w:t>da förhållanden bör beaktas. Det medför att redovis</w:t>
      </w:r>
      <w:r>
        <w:softHyphen/>
        <w:t>ningen även ska om</w:t>
      </w:r>
      <w:r>
        <w:softHyphen/>
        <w:t>fatta kom</w:t>
      </w:r>
      <w:r>
        <w:softHyphen/>
        <w:t>munens syn på hur olika miljöförhållanden bör beaktas, förut</w:t>
      </w:r>
      <w:r>
        <w:softHyphen/>
        <w:t xml:space="preserve">satt att dessa kan ha väsentlig betydelse för </w:t>
      </w:r>
      <w:r w:rsidRPr="00A81009">
        <w:t>beslut om hur mark- och vatten</w:t>
      </w:r>
      <w:r>
        <w:softHyphen/>
      </w:r>
      <w:r w:rsidRPr="00A81009">
        <w:t>områden ska användas</w:t>
      </w:r>
      <w:r>
        <w:t xml:space="preserve"> </w:t>
      </w:r>
      <w:r w:rsidRPr="007925B2">
        <w:t>och hur den byggda miljön ska användas, utvecklas och bevaras</w:t>
      </w:r>
      <w:r>
        <w:t xml:space="preserve">. Jämfört med den nuvarande regleringen bör detta leda till att kommunens ställningstaganden kring olika miljöförhållanden bör bli tydligare, vilket bör vara gynnsamt från miljösynpunkt.  </w:t>
      </w:r>
    </w:p>
    <w:p w14:paraId="60003D5F" w14:textId="77777777" w:rsidR="00DE7975" w:rsidRDefault="00DE7975" w:rsidP="00DE7975">
      <w:pPr>
        <w:pStyle w:val="Brdtextmedindrag"/>
      </w:pPr>
      <w:r>
        <w:t>I fråga om riksintressen</w:t>
      </w:r>
      <w:r w:rsidRPr="007925B2">
        <w:t xml:space="preserve"> </w:t>
      </w:r>
      <w:r>
        <w:t>och miljökvalitetsnormer enligt 5 kap. miljö</w:t>
      </w:r>
      <w:r>
        <w:softHyphen/>
        <w:t xml:space="preserve">balken gäller dock att </w:t>
      </w:r>
      <w:r w:rsidRPr="007925B2">
        <w:t xml:space="preserve">kommunen </w:t>
      </w:r>
      <w:r>
        <w:t xml:space="preserve">ska förhålla sig till dessa på samma sätt som i dag. Det innebär att kommunen ska </w:t>
      </w:r>
      <w:r w:rsidRPr="007925B2">
        <w:t>redo</w:t>
      </w:r>
      <w:r>
        <w:softHyphen/>
      </w:r>
      <w:r w:rsidRPr="007925B2">
        <w:t xml:space="preserve">visa hur </w:t>
      </w:r>
      <w:r>
        <w:t>riksintressen</w:t>
      </w:r>
      <w:r w:rsidRPr="007925B2">
        <w:t xml:space="preserve"> ska tillgodoses</w:t>
      </w:r>
      <w:r>
        <w:t xml:space="preserve"> och hur</w:t>
      </w:r>
      <w:r w:rsidRPr="007925B2">
        <w:t xml:space="preserve"> </w:t>
      </w:r>
      <w:r>
        <w:t xml:space="preserve">gällande </w:t>
      </w:r>
      <w:r w:rsidRPr="007925B2">
        <w:t>miljökvalitetsnormer ska följas.</w:t>
      </w:r>
      <w:r>
        <w:t xml:space="preserve"> </w:t>
      </w:r>
    </w:p>
    <w:p w14:paraId="043F609F" w14:textId="77777777" w:rsidR="00DE7975" w:rsidRDefault="00DE7975" w:rsidP="00DE7975">
      <w:pPr>
        <w:pStyle w:val="Brdtextmedindrag"/>
      </w:pPr>
      <w:r>
        <w:t xml:space="preserve">Förslaget kan förväntas leda till en diskussion mellan kommunen och statliga och andra myndigheter om vilka förhållanden som ska anses vara väsentliga och som därmed ska redovisas i översiktsplanen. Det bör gynna dialogen om hur olika miljöfrågor bör hanteras. </w:t>
      </w:r>
    </w:p>
    <w:p w14:paraId="0E6A77F3" w14:textId="77777777" w:rsidR="00DE7975" w:rsidRDefault="00DE7975" w:rsidP="00DE7975">
      <w:pPr>
        <w:pStyle w:val="Brdtextmedindrag"/>
      </w:pPr>
      <w:r>
        <w:t>I avsnitt 7.5 föreslås att det av översiktsplanen även ska framgå områ</w:t>
      </w:r>
      <w:r>
        <w:softHyphen/>
        <w:t>den eller verk</w:t>
      </w:r>
      <w:r>
        <w:softHyphen/>
        <w:t>samheter som angår flera kommuner eller är av regional betyd</w:t>
      </w:r>
      <w:r>
        <w:softHyphen/>
        <w:t xml:space="preserve">else. Förslaget medför att det blir tydligare om det förekommer natur- och kulturvärden av regional eller mellankommunal betydelse i kommunen och vilka områden som i så fall berörs av detta. </w:t>
      </w:r>
    </w:p>
    <w:p w14:paraId="258863FF" w14:textId="77777777" w:rsidR="00DE7975" w:rsidRDefault="00DE7975" w:rsidP="00DE7975">
      <w:pPr>
        <w:pStyle w:val="Brdtextmedindrag"/>
      </w:pPr>
      <w:r>
        <w:t>I avsnitt 7.6 föreslås att översiktsplanen enbart ska behöva innehålla en redovisning</w:t>
      </w:r>
      <w:r w:rsidRPr="00D01064">
        <w:t xml:space="preserve"> </w:t>
      </w:r>
      <w:r>
        <w:t>av</w:t>
      </w:r>
      <w:r w:rsidRPr="00D01064">
        <w:t xml:space="preserve"> plan</w:t>
      </w:r>
      <w:r>
        <w:softHyphen/>
      </w:r>
      <w:r w:rsidRPr="00D01064">
        <w:t>ens väsentliga konsekvenser</w:t>
      </w:r>
      <w:r>
        <w:t>. Förslaget bör ha liten praktisk betydelse för vilka konsekvenser som redovisas i planen eftersom försla</w:t>
      </w:r>
      <w:r>
        <w:softHyphen/>
        <w:t>get främst utgör en kodifi</w:t>
      </w:r>
      <w:r>
        <w:softHyphen/>
        <w:t>ering av hur kommunerna redan i dag redo</w:t>
      </w:r>
      <w:r>
        <w:softHyphen/>
        <w:t>visar konsekvenser i sina översikts</w:t>
      </w:r>
      <w:r>
        <w:softHyphen/>
        <w:t>planer. Förslaget påverkar inte vilka konsekvenser som behöver redovisas inom ramen för en strategisk miljö</w:t>
      </w:r>
      <w:r>
        <w:softHyphen/>
        <w:t xml:space="preserve">bedömning. </w:t>
      </w:r>
    </w:p>
    <w:p w14:paraId="7C70E262" w14:textId="77777777" w:rsidR="00DE7975" w:rsidRDefault="00DE7975" w:rsidP="00DE7975">
      <w:pPr>
        <w:pStyle w:val="Brdtextmedindrag"/>
      </w:pPr>
      <w:r>
        <w:t xml:space="preserve">Övriga förslag i kapitel 7 bör ha liten eller ingen påverkan på miljön. </w:t>
      </w:r>
    </w:p>
    <w:p w14:paraId="11A9C503" w14:textId="77777777" w:rsidR="00DE7975" w:rsidRPr="000573FB" w:rsidRDefault="00DE7975" w:rsidP="00DE7975">
      <w:pPr>
        <w:pStyle w:val="Rubrik4utannumrering"/>
      </w:pPr>
      <w:r>
        <w:t>Statens medverkan i översiktsplaneprocessen</w:t>
      </w:r>
    </w:p>
    <w:p w14:paraId="38F7BDDC" w14:textId="77777777" w:rsidR="00DE7975" w:rsidRDefault="00DE7975" w:rsidP="00DE7975">
      <w:pPr>
        <w:pStyle w:val="Brdtext"/>
      </w:pPr>
      <w:r>
        <w:t xml:space="preserve">I avsnitt 8.2 föreslås att länsstyrelsen även bör ge råd om tillämpningen av PBL inom ramen för ett samråd om ett förslag till översiktsplan, om det behövs från allmän synpunkt. Förslaget avser huvudsakligen råd om den formella tillämpningen av PBL och har således begränsad betydelse från miljösynpunkt. Redan i dag framgår dock att länsstyrelsen under samrådet ska </w:t>
      </w:r>
      <w:r w:rsidRPr="00E13510">
        <w:t>tillhandahålla underlag för kommunens bedömningar och ge råd i fråga om sådana allmänna intressen enligt 2 kap. som hänsyn bör tas till vid beslut om användningen av mark- och vattenområden</w:t>
      </w:r>
      <w:r>
        <w:t xml:space="preserve"> (3 kap. 10 § 2 PBL). Det innebär att länsstyrelsen redan i dag ska tillhandahålla underlag och ge råd i olika miljöfrågor. </w:t>
      </w:r>
    </w:p>
    <w:p w14:paraId="133B7C7D" w14:textId="77777777" w:rsidR="00DE7975" w:rsidRDefault="00DE7975" w:rsidP="00DE7975">
      <w:pPr>
        <w:pStyle w:val="Brdtextmedindrag"/>
      </w:pPr>
      <w:r>
        <w:t>I avsnitt 8.3.1 föreslås att det av länsstyrelsens g</w:t>
      </w:r>
      <w:r w:rsidRPr="00502000">
        <w:t xml:space="preserve">ranskningsyttrande </w:t>
      </w:r>
      <w:r>
        <w:t>en</w:t>
      </w:r>
      <w:r>
        <w:softHyphen/>
        <w:t>bart ska framgå hur kommunens förslag till översiktsplan förhåller sig till de s.k. granskningsgrunderna. Förslaget innebär således en begränsning av vad länsstyrelserna får redovisa i granskningsyttrandet. Det innebär att läns</w:t>
      </w:r>
      <w:r>
        <w:softHyphen/>
        <w:t>styrelsen inte heller får redovisa invändningar som kan vara motivera</w:t>
      </w:r>
      <w:r>
        <w:softHyphen/>
        <w:t>de från miljösynpunkt i yttrandet, om dessa inte har någon koppling till gransk</w:t>
      </w:r>
      <w:r>
        <w:softHyphen/>
        <w:t xml:space="preserve">ningsgrunderna. Många miljöfrågor torde dock ha sådan koppling, t.ex. frågor om riksintressen, miljökvalitetsnormer, strandskydd, natur- och kulturvärden av regional eller mellankommunal betydelse eller frågor som innebär att en bebyggelse </w:t>
      </w:r>
      <w:r w:rsidRPr="006C1888">
        <w:t xml:space="preserve">eller ett byggnadsverk </w:t>
      </w:r>
      <w:r>
        <w:t>kan antas bli</w:t>
      </w:r>
      <w:r w:rsidRPr="006C1888">
        <w:t xml:space="preserve"> olämp</w:t>
      </w:r>
      <w:r>
        <w:softHyphen/>
      </w:r>
      <w:r w:rsidRPr="006C1888">
        <w:t>ligt med hänsyn till människors hälsa eller säkerhet eller till risken för olyckor, översvämning eller erosion</w:t>
      </w:r>
      <w:r>
        <w:t xml:space="preserve"> (se 3 kap. 16 § PBL)</w:t>
      </w:r>
      <w:r w:rsidRPr="006C1888">
        <w:t>.</w:t>
      </w:r>
      <w:r>
        <w:t xml:space="preserve"> </w:t>
      </w:r>
    </w:p>
    <w:p w14:paraId="6C237989" w14:textId="77777777" w:rsidR="00DE7975" w:rsidRDefault="00DE7975" w:rsidP="00DE7975">
      <w:pPr>
        <w:pStyle w:val="Brdtextmedindrag"/>
      </w:pPr>
      <w:r>
        <w:t>Även om förslaget begränsar vilka synpunkter som kan ingå i gransk</w:t>
      </w:r>
      <w:r>
        <w:softHyphen/>
        <w:t>nings</w:t>
      </w:r>
      <w:r>
        <w:softHyphen/>
        <w:t>yttrandet finns det emellertid inget som hindrar länsstyrelsen från att under granskningstiden på annat sätt lämna andra synpunkter på översikts</w:t>
      </w:r>
      <w:r>
        <w:softHyphen/>
        <w:t>planen än de som avser granskningsgrunderna. Om så sker, ska sådana synpunkter redo</w:t>
      </w:r>
      <w:r>
        <w:softHyphen/>
        <w:t>visas i det särskilda utlåtande som kommunen ska upprätta efter gransk</w:t>
      </w:r>
      <w:r>
        <w:softHyphen/>
        <w:t xml:space="preserve">ningstiden där kommunen ska sammanställa </w:t>
      </w:r>
      <w:r w:rsidRPr="00EB669D">
        <w:t>de synpunkter som kom</w:t>
      </w:r>
      <w:r>
        <w:softHyphen/>
      </w:r>
      <w:r w:rsidRPr="00EB669D">
        <w:t xml:space="preserve">mit fram </w:t>
      </w:r>
      <w:r>
        <w:t>och redo</w:t>
      </w:r>
      <w:r>
        <w:softHyphen/>
        <w:t>visa de förslag som syn</w:t>
      </w:r>
      <w:r w:rsidRPr="00EB669D">
        <w:t>punkterna gett anled</w:t>
      </w:r>
      <w:r>
        <w:softHyphen/>
      </w:r>
      <w:r w:rsidRPr="00EB669D">
        <w:t>ning till</w:t>
      </w:r>
      <w:r>
        <w:t xml:space="preserve"> (3 kap. 17 § PBL)</w:t>
      </w:r>
      <w:r w:rsidRPr="00EB669D">
        <w:t>.</w:t>
      </w:r>
      <w:r>
        <w:t xml:space="preserve"> Det innebär att länsstyrelsen även i fortsätt</w:t>
      </w:r>
      <w:r>
        <w:softHyphen/>
        <w:t>ningen kan förmedla de synpunkter som myndigheten har på kommunens förslag till översikts</w:t>
      </w:r>
      <w:r>
        <w:softHyphen/>
        <w:t>plan. Det är dock enbart granskningsyttrandet som kommunen behöver redovisa tillsammans med den antagna planen. Det medför potentiellt att det kan bli något svårare för den som ska tillämpa planen att uppmärk</w:t>
      </w:r>
      <w:r>
        <w:softHyphen/>
        <w:t>samma sådana miljöfrågor som inte berör gransknings</w:t>
      </w:r>
      <w:r>
        <w:softHyphen/>
        <w:t xml:space="preserve">grunderna.   </w:t>
      </w:r>
    </w:p>
    <w:p w14:paraId="27FA6A77" w14:textId="77777777" w:rsidR="00DE7975" w:rsidRDefault="00DE7975" w:rsidP="00DE7975">
      <w:pPr>
        <w:pStyle w:val="Brdtextmedindrag"/>
      </w:pPr>
      <w:r>
        <w:t xml:space="preserve">Sammanfattningsvis bör förslaget ha begränsad betydelse för miljön. </w:t>
      </w:r>
    </w:p>
    <w:p w14:paraId="4CD32E12" w14:textId="77777777" w:rsidR="00DE7975" w:rsidRDefault="00DE7975" w:rsidP="00DE7975">
      <w:pPr>
        <w:pStyle w:val="Brdtextmedindrag"/>
      </w:pPr>
      <w:r>
        <w:t>I avsnitt 8.4 föreslås att länsstyrelsen under den andra halvan av tiden mellan två ordinarie val ska redovisa ett underlag till kommunen i fråga om sådana statliga och mellankommunala intressen som kan ha betydelse för över</w:t>
      </w:r>
      <w:r>
        <w:softHyphen/>
        <w:t>sikts</w:t>
      </w:r>
      <w:r>
        <w:softHyphen/>
        <w:t>planens aktualitet. I underlaget ska länsstyrelsen ange hur dessa in</w:t>
      </w:r>
      <w:r>
        <w:softHyphen/>
        <w:t>tres</w:t>
      </w:r>
      <w:r>
        <w:softHyphen/>
        <w:t>sen förhåller sig till översiktsplanen och om läns</w:t>
      </w:r>
      <w:r>
        <w:softHyphen/>
        <w:t>styrelsens gransk</w:t>
      </w:r>
      <w:r>
        <w:softHyphen/>
        <w:t>nings</w:t>
      </w:r>
      <w:r>
        <w:softHyphen/>
        <w:t>yttrande i någon del inte längre gäller.</w:t>
      </w:r>
    </w:p>
    <w:p w14:paraId="5C9B5662" w14:textId="77777777" w:rsidR="00DE7975" w:rsidRDefault="00DE7975" w:rsidP="00DE7975">
      <w:pPr>
        <w:pStyle w:val="Brdtextmedindrag"/>
      </w:pPr>
      <w:r>
        <w:t>Förslaget innebär att det blir tydligare att länsstyrelsen ska redovisa ett underlag till kommunen. Även olika miljöfrågor kan utgöra sådana statliga och mellankommunala intressen av betydelse för över</w:t>
      </w:r>
      <w:r>
        <w:softHyphen/>
        <w:t>sikts</w:t>
      </w:r>
      <w:r>
        <w:softHyphen/>
        <w:t>planens aktua</w:t>
      </w:r>
      <w:r>
        <w:softHyphen/>
        <w:t>litet. Att det blir tydligare att länsstyrelsen regelbundet ska redovisa ett sådant underlag bör ha betydelse för vilka miljöfrågor som kommunen upp</w:t>
      </w:r>
      <w:r>
        <w:softHyphen/>
        <w:t>märk</w:t>
      </w:r>
      <w:r>
        <w:softHyphen/>
        <w:t>sammar. Det gäller i första hand kommunfullmäktiges arbete med plane</w:t>
      </w:r>
      <w:r>
        <w:softHyphen/>
        <w:t>rings</w:t>
      </w:r>
      <w:r>
        <w:softHyphen/>
        <w:t>strategin och bedömningen av i vilken utsträckning den gällan</w:t>
      </w:r>
      <w:r>
        <w:softHyphen/>
        <w:t xml:space="preserve">de planen är aktuell. Därmed kan det även få betydelse för vilka frågor som kommunen uppmärksammar vid en översyn av planen. </w:t>
      </w:r>
    </w:p>
    <w:p w14:paraId="4E4DD261" w14:textId="77777777" w:rsidR="00DE7975" w:rsidRDefault="00DE7975" w:rsidP="00DE7975">
      <w:pPr>
        <w:pStyle w:val="Brdtextmedindrag"/>
      </w:pPr>
      <w:r>
        <w:t xml:space="preserve">Förslaget innebär att länsstyrelsen i underlaget ska ange hur </w:t>
      </w:r>
      <w:r w:rsidRPr="009F1A33">
        <w:t>sådana stat</w:t>
      </w:r>
      <w:r>
        <w:softHyphen/>
      </w:r>
      <w:r w:rsidRPr="009F1A33">
        <w:t>liga och mellankommunala intressen som kan ha betydelse för översikts</w:t>
      </w:r>
      <w:r>
        <w:softHyphen/>
      </w:r>
      <w:r w:rsidRPr="009F1A33">
        <w:t>planens aktualitet</w:t>
      </w:r>
      <w:r>
        <w:t xml:space="preserve"> förhåller sig till översiktsplanen. Det kan exempelvis handla om att läns</w:t>
      </w:r>
      <w:r>
        <w:softHyphen/>
        <w:t>styrelsen bedömer att över</w:t>
      </w:r>
      <w:r>
        <w:softHyphen/>
        <w:t>siktsplanen är förenlig med ett nytt riksintresse</w:t>
      </w:r>
      <w:r>
        <w:softHyphen/>
        <w:t>anspråk eller att det inte längre är lämpligt att bebygga ett område på grund av risken för över</w:t>
      </w:r>
      <w:r>
        <w:softHyphen/>
        <w:t xml:space="preserve">svämning. Även det bör ge positiva konsekvenser för miljön. </w:t>
      </w:r>
    </w:p>
    <w:p w14:paraId="1A8CB8D8" w14:textId="77777777" w:rsidR="00DE7975" w:rsidRDefault="00DE7975" w:rsidP="00DE7975">
      <w:pPr>
        <w:pStyle w:val="Brdtextmedindrag"/>
      </w:pPr>
      <w:r>
        <w:t>I underlaget ska länsstyrelsen även ange om länsstyrelsens gransknings</w:t>
      </w:r>
      <w:r>
        <w:softHyphen/>
        <w:t>yttrande i någon del inte längre gäller. Det kan exempelvis handla om att länsstyrelsen i yttrandet har motsatt sig ny bebyggelse i ett område som när översiktsplanen upprättades utgjorde en del av ett större vägreservat av riksintresse. När den slutliga vägsträckningen väl lagts fast kan syn</w:t>
      </w:r>
      <w:r>
        <w:softHyphen/>
        <w:t>punkterna i yttrandet ha förlorat i aktualitet. Kom</w:t>
      </w:r>
      <w:r>
        <w:softHyphen/>
        <w:t>mun</w:t>
      </w:r>
      <w:r>
        <w:softHyphen/>
        <w:t>en ska då under</w:t>
      </w:r>
      <w:r>
        <w:softHyphen/>
        <w:t>rättas om att länsstyrelsens tidigare framförda synpunkt inte längre gäller. Det skulle indirekt kunna gynna miljön, t.ex. om en tidigare uttalad restriktion inte längre gäller vilket skulle kunna leda till att en ny bebyggelse görs tätare och därmed resurs</w:t>
      </w:r>
      <w:r>
        <w:softHyphen/>
        <w:t xml:space="preserve">effektivare. </w:t>
      </w:r>
    </w:p>
    <w:p w14:paraId="239BF5A3" w14:textId="77777777" w:rsidR="00DE7975" w:rsidRDefault="00DE7975" w:rsidP="00DE7975">
      <w:pPr>
        <w:pStyle w:val="Brdtextmedindrag"/>
      </w:pPr>
      <w:r>
        <w:t>I avsnitt 8.5 föreslår regeringen att länsstyrelsen ska överpröva kom</w:t>
      </w:r>
      <w:r>
        <w:softHyphen/>
        <w:t>munala beslut om detaljplaner och områdesbestämmelser, om beslutet kan antas innebära att ett byggnadsverk blir olämpligt med hänsyn till männi</w:t>
      </w:r>
      <w:r>
        <w:softHyphen/>
        <w:t>skors hälsa eller säkerhet eller till risken för olyckor, översvämning eller erosion. Ä</w:t>
      </w:r>
      <w:r w:rsidRPr="00921A74">
        <w:t>nd</w:t>
      </w:r>
      <w:r>
        <w:softHyphen/>
      </w:r>
      <w:r w:rsidRPr="00921A74">
        <w:t xml:space="preserve">ringen </w:t>
      </w:r>
      <w:r>
        <w:t xml:space="preserve">är </w:t>
      </w:r>
      <w:r w:rsidRPr="00921A74">
        <w:t>huvudsakligen av formell karaktär</w:t>
      </w:r>
      <w:r>
        <w:t xml:space="preserve"> vilket inne</w:t>
      </w:r>
      <w:r>
        <w:softHyphen/>
        <w:t xml:space="preserve">bär att den bör </w:t>
      </w:r>
      <w:r w:rsidRPr="00921A74">
        <w:t xml:space="preserve">ha begränsad betydelse för </w:t>
      </w:r>
      <w:r>
        <w:t>miljön</w:t>
      </w:r>
      <w:r w:rsidRPr="00921A74">
        <w:t>.</w:t>
      </w:r>
    </w:p>
    <w:p w14:paraId="312B266A" w14:textId="77777777" w:rsidR="00DE7975" w:rsidRDefault="00DE7975" w:rsidP="00DE7975">
      <w:pPr>
        <w:pStyle w:val="Brdtextmedindrag"/>
      </w:pPr>
      <w:r>
        <w:t xml:space="preserve">Övriga förslag i kapitel 8 bör ha liten eller ingen påverkan på miljön. </w:t>
      </w:r>
    </w:p>
    <w:p w14:paraId="5F6D6CD3" w14:textId="77777777" w:rsidR="00DE7975" w:rsidRDefault="00DE7975" w:rsidP="00DE7975">
      <w:pPr>
        <w:pStyle w:val="Rubrik4utannumrering"/>
      </w:pPr>
      <w:r>
        <w:t>Äldre översiktsplaner upphör att gälla</w:t>
      </w:r>
    </w:p>
    <w:p w14:paraId="03F4BCF6" w14:textId="77777777" w:rsidR="00DE7975" w:rsidRDefault="00DE7975" w:rsidP="00DE7975">
      <w:pPr>
        <w:pStyle w:val="Brdtext"/>
      </w:pPr>
      <w:r>
        <w:t>Att äldre översiktsplaner upphävs bör huvudsakligen vara positivt från miljösynpunkt. Även detta förslag kan på ett övergripande plan förväntas leda till att kommun</w:t>
      </w:r>
      <w:r>
        <w:softHyphen/>
        <w:t xml:space="preserve">erna i högre grad håller sina översiktsplaner aktuella. Som anförts ovan (under rubriken </w:t>
      </w:r>
      <w:r w:rsidRPr="00613893">
        <w:t>En kontinuerlig översiktsplanering</w:t>
      </w:r>
      <w:r>
        <w:t>) beror det bl.a. på att aktuella bygg- och utvecklingsprojekt kan sättas in i ett större samman</w:t>
      </w:r>
      <w:r>
        <w:softHyphen/>
        <w:t>hang än vad som ofta är fallet när det är fråga om en enskild detaljplan. När en ny över</w:t>
      </w:r>
      <w:r>
        <w:softHyphen/>
        <w:t>siktsplan tas fram – för att ersätta en äldre plan – ges även möjlighet att om</w:t>
      </w:r>
      <w:r>
        <w:softHyphen/>
      </w:r>
      <w:r>
        <w:softHyphen/>
        <w:t>pröva gamla ställningstaganden, där förutsätt</w:t>
      </w:r>
      <w:r>
        <w:softHyphen/>
        <w:t>ningarna ofta har förändrats och nya kunskaper kan ha tillkommit. Det gäller bl.a. behovet av hänsyn till miljö</w:t>
      </w:r>
      <w:r>
        <w:softHyphen/>
        <w:t>kvalitetsnormer, klimat</w:t>
      </w:r>
      <w:r>
        <w:softHyphen/>
        <w:t>föränd</w:t>
      </w:r>
      <w:r>
        <w:softHyphen/>
        <w:t>ring</w:t>
      </w:r>
      <w:r>
        <w:softHyphen/>
        <w:t>ar och risken för olyckor, översvämning, skred och erosion. Dessutom medför en ny plan normalt att den önskade bebyggelse</w:t>
      </w:r>
      <w:r>
        <w:softHyphen/>
        <w:t>utvecklingen kom</w:t>
      </w:r>
      <w:r>
        <w:softHyphen/>
        <w:t>mer att miljö</w:t>
      </w:r>
      <w:r>
        <w:softHyphen/>
        <w:t xml:space="preserve">bedömas, vilket inte alltid har varit fallet med de gällande planerna. </w:t>
      </w:r>
    </w:p>
    <w:p w14:paraId="5F01E8D4" w14:textId="77777777" w:rsidR="00DE7975" w:rsidRDefault="00DE7975" w:rsidP="00DE7975">
      <w:pPr>
        <w:pStyle w:val="Brdtextmedindrag"/>
      </w:pPr>
      <w:r>
        <w:t>I enstaka fall skulle ett upphävande av äldre planer kunna leda till att byggandet i stället sker planlöst, vilket ofta är sämre från miljösynpunkt. Även om kommunen väljer att inte ta fram en ny fördjupning för en viss tätort, kommer den upphävda planen fortfarande kunna fungera som ett plane</w:t>
      </w:r>
      <w:r>
        <w:softHyphen/>
        <w:t xml:space="preserve">ringsunderlag vid efterföljande planering och prövning. </w:t>
      </w:r>
    </w:p>
    <w:p w14:paraId="674E0772" w14:textId="77777777" w:rsidR="00DE7975" w:rsidRDefault="00DE7975" w:rsidP="00DE7975">
      <w:pPr>
        <w:pStyle w:val="Brdtextmedindrag"/>
      </w:pPr>
      <w:r>
        <w:t xml:space="preserve">Sammantaget bör förslaget i huvudsak vara positivt från miljösynpunkt. </w:t>
      </w:r>
    </w:p>
    <w:p w14:paraId="378098F9" w14:textId="77777777" w:rsidR="00DE7975" w:rsidRDefault="00DE7975" w:rsidP="00DE7975">
      <w:pPr>
        <w:pStyle w:val="Rubrik4utannumrering"/>
      </w:pPr>
      <w:r>
        <w:t>Särskilt om d</w:t>
      </w:r>
      <w:r w:rsidRPr="00E66721">
        <w:t>e nationella miljö</w:t>
      </w:r>
      <w:r>
        <w:t>kvalitets</w:t>
      </w:r>
      <w:r w:rsidRPr="00E66721">
        <w:t>målen</w:t>
      </w:r>
    </w:p>
    <w:p w14:paraId="5B796C43" w14:textId="77777777" w:rsidR="00DE7975" w:rsidRDefault="00DE7975" w:rsidP="00DE7975">
      <w:pPr>
        <w:pStyle w:val="Brdtext"/>
      </w:pPr>
      <w:r>
        <w:t>Kommunernas översiktsplanering påverkar möjligheterna att nå de natio</w:t>
      </w:r>
      <w:r>
        <w:softHyphen/>
        <w:t>nella miljökvalitetsmålen. I stort sett alla de 16 miljökvalitetsmålen på</w:t>
      </w:r>
      <w:r>
        <w:softHyphen/>
        <w:t>ver</w:t>
      </w:r>
      <w:r>
        <w:softHyphen/>
        <w:t>kas av fysisk planering och i synnerhet miljökvalitetsmålet God bebyggd miljö. Att översiktsplaneringen sker kontinuerligt och att översiktsplanen därmed hålls aktuell främjar möjligheterna att nå de nationella miljö</w:t>
      </w:r>
      <w:r>
        <w:softHyphen/>
        <w:t>kvalitets</w:t>
      </w:r>
      <w:r>
        <w:softHyphen/>
      </w:r>
      <w:r>
        <w:softHyphen/>
        <w:t>målen.</w:t>
      </w:r>
    </w:p>
    <w:p w14:paraId="5C3B1E14" w14:textId="77777777" w:rsidR="00DE7975" w:rsidRDefault="00DE7975" w:rsidP="00DE7975">
      <w:pPr>
        <w:pStyle w:val="Rubrik2"/>
      </w:pPr>
      <w:bookmarkStart w:id="156" w:name="_Toc19000353"/>
      <w:bookmarkStart w:id="157" w:name="_Toc23845202"/>
      <w:r>
        <w:t>Konsekvenser för bostadsbyggandet</w:t>
      </w:r>
      <w:bookmarkEnd w:id="156"/>
      <w:bookmarkEnd w:id="157"/>
    </w:p>
    <w:p w14:paraId="62FDDA01" w14:textId="77777777" w:rsidR="00DE7975" w:rsidRDefault="00DE7975" w:rsidP="00DE7975">
      <w:pPr>
        <w:pStyle w:val="Brdtext"/>
      </w:pPr>
      <w:r>
        <w:t>Den tid som åtgår för plan- och byggprocessen i dag är relativt lång, vilket bl.a. påverkar förutsättningarna för en effektiv konkurrens i byggsektorn. De långa processerna kan innebära att stora personella och ekonomiska resurser tas i anspråk från byggherren. Detta medför t.ex. att många mindre aktörer i byggsektorn i dag saknar förutsättningar för att genomföra bygg</w:t>
      </w:r>
      <w:r>
        <w:softHyphen/>
        <w:t>projekt som förutsätter detalj</w:t>
      </w:r>
      <w:r>
        <w:softHyphen/>
        <w:t>plane</w:t>
      </w:r>
      <w:r>
        <w:softHyphen/>
        <w:t xml:space="preserve">läggning. </w:t>
      </w:r>
    </w:p>
    <w:p w14:paraId="3FA1320E" w14:textId="77777777" w:rsidR="00DE7975" w:rsidRDefault="00DE7975" w:rsidP="00DE7975">
      <w:pPr>
        <w:pStyle w:val="Brdtextmedindrag"/>
      </w:pPr>
      <w:r>
        <w:t xml:space="preserve">Regeringens förslag om tydligare krav på översiktsplanens innehåll, att </w:t>
      </w:r>
      <w:r w:rsidRPr="000E3821">
        <w:rPr>
          <w:spacing w:val="-2"/>
        </w:rPr>
        <w:t>regeringen eller den myndighet som regeringen bestämmer ska kunna med</w:t>
      </w:r>
      <w:r w:rsidRPr="000E3821">
        <w:rPr>
          <w:spacing w:val="-2"/>
        </w:rPr>
        <w:softHyphen/>
      </w:r>
      <w:r>
        <w:t>dela föreskrifter om standarder och att kommunen ska anta en plane</w:t>
      </w:r>
      <w:r>
        <w:softHyphen/>
        <w:t>rings</w:t>
      </w:r>
      <w:r>
        <w:softHyphen/>
        <w:t>strategi varje mandatperiod bör leda till att byggföretag m.fl. får bättre möjlighet att bedöma förutsättningarna för detaljplanering och bygg</w:t>
      </w:r>
      <w:r>
        <w:softHyphen/>
      </w:r>
      <w:r>
        <w:softHyphen/>
        <w:t xml:space="preserve">lov. </w:t>
      </w:r>
      <w:r w:rsidRPr="009337B8">
        <w:t xml:space="preserve">Regeringen bedömer att det </w:t>
      </w:r>
      <w:r>
        <w:t>i förlängningen bidrar till att för</w:t>
      </w:r>
      <w:r>
        <w:softHyphen/>
        <w:t>bättra förut</w:t>
      </w:r>
      <w:r>
        <w:softHyphen/>
        <w:t>sättningarna för bostads</w:t>
      </w:r>
      <w:r>
        <w:softHyphen/>
        <w:t>byggan</w:t>
      </w:r>
      <w:r>
        <w:softHyphen/>
        <w:t>det</w:t>
      </w:r>
      <w:bookmarkStart w:id="158" w:name="_Hlk13665990"/>
      <w:r>
        <w:t xml:space="preserve">, </w:t>
      </w:r>
      <w:r w:rsidRPr="009337B8">
        <w:t>genom en mer effek</w:t>
      </w:r>
      <w:r>
        <w:softHyphen/>
      </w:r>
      <w:r w:rsidRPr="009337B8">
        <w:t>tiv plan- och bygg</w:t>
      </w:r>
      <w:r>
        <w:softHyphen/>
      </w:r>
      <w:r w:rsidRPr="009337B8">
        <w:t>process,</w:t>
      </w:r>
      <w:r>
        <w:t xml:space="preserve"> </w:t>
      </w:r>
      <w:bookmarkEnd w:id="158"/>
      <w:r>
        <w:t xml:space="preserve">även om förslagen inte kan antas medföra fler bostäder i sig. </w:t>
      </w:r>
    </w:p>
    <w:p w14:paraId="260A06D3" w14:textId="77777777" w:rsidR="00DE7975" w:rsidRDefault="00DE7975" w:rsidP="00DE7975">
      <w:pPr>
        <w:pStyle w:val="Brdtextmedindrag"/>
      </w:pPr>
      <w:r>
        <w:t>Ökad förutse</w:t>
      </w:r>
      <w:r>
        <w:softHyphen/>
        <w:t>barhet för efterföljande planering och prövning bidrar även till bättre förutsättningar för små företags arbetsförutsättningar, kon</w:t>
      </w:r>
      <w:r>
        <w:softHyphen/>
        <w:t>kur</w:t>
      </w:r>
      <w:r>
        <w:softHyphen/>
        <w:t>rens</w:t>
      </w:r>
      <w:r>
        <w:softHyphen/>
        <w:t>förmåga och villkor i övrigt.</w:t>
      </w:r>
    </w:p>
    <w:p w14:paraId="69B487EB" w14:textId="77777777" w:rsidR="00DE7975" w:rsidRDefault="00DE7975" w:rsidP="00DE7975">
      <w:pPr>
        <w:pStyle w:val="Rubrik2"/>
      </w:pPr>
      <w:bookmarkStart w:id="159" w:name="_Toc19000354"/>
      <w:bookmarkStart w:id="160" w:name="_Toc23845203"/>
      <w:r>
        <w:t>EU-rätten och andra internationella åtaganden</w:t>
      </w:r>
      <w:bookmarkEnd w:id="159"/>
      <w:bookmarkEnd w:id="160"/>
    </w:p>
    <w:p w14:paraId="4DCF3636" w14:textId="77777777" w:rsidR="00DE7975" w:rsidRDefault="00DE7975" w:rsidP="00DE7975">
      <w:pPr>
        <w:pStyle w:val="Brdtext"/>
      </w:pPr>
      <w:r>
        <w:t>Sverige har ratificerat den s.k. Århuskonventionen (konventionen om till</w:t>
      </w:r>
      <w:r>
        <w:softHyphen/>
        <w:t>gång till information, allmänhetens deltagande i beslutsprocesser och tillgång till rättslig prövning i miljöfrågor). I konventionen förklaras att ett till</w:t>
      </w:r>
      <w:r>
        <w:softHyphen/>
        <w:t xml:space="preserve">fredsställande miljöskydd är väsentligt för människors välbefinnande och för deras åtnjutande av grundläggande mänskliga rättigheter (se prop. 2009/10:184 s. 57). Enligt konventionen har varje människa rätt att leva i en miljö som är förenlig med hälsa och välbefinnande men har också en skyldighet att skydda och förbättra miljön för nuvarande och kommande generationer. För att åstadkomma dessa rättigheter och skyldigheter anger konventionen att medborgarna måste ha tillgång till miljöinformation, rätt att delta i beslutsprocesser och tillgång till rättslig prövning i miljöfrågor. Enligt konventionen har miljöorganisationer en särskilt viktig roll och tillerkänns därför samma rättigheter som den berörda allmänheten i övrigt. </w:t>
      </w:r>
    </w:p>
    <w:p w14:paraId="215F886A" w14:textId="709AF536" w:rsidR="00DE7975" w:rsidRDefault="00DE7975" w:rsidP="00DE7975">
      <w:pPr>
        <w:pStyle w:val="Brdtextmedindrag"/>
      </w:pPr>
      <w:r>
        <w:t xml:space="preserve">Förslagen i denna </w:t>
      </w:r>
      <w:r w:rsidR="00297B57">
        <w:t xml:space="preserve">proposition </w:t>
      </w:r>
      <w:r>
        <w:t>får begränsad betydelse för allmän</w:t>
      </w:r>
      <w:r>
        <w:softHyphen/>
        <w:t xml:space="preserve">hetens </w:t>
      </w:r>
      <w:r w:rsidRPr="002D658B">
        <w:rPr>
          <w:spacing w:val="-2"/>
        </w:rPr>
        <w:t>och enskildas möjligheter till delaktighet och insyn. Förslaget att översikts</w:t>
      </w:r>
      <w:r w:rsidR="002D658B" w:rsidRPr="002D658B">
        <w:rPr>
          <w:spacing w:val="-2"/>
        </w:rPr>
        <w:softHyphen/>
      </w:r>
      <w:r>
        <w:t>planer ska finnas tillgängliga på kommunens webbplats (avsnitt 7.8.2) bidrar till ökad insyn, men eftersom kommunerna redan i dag i hög utsträckning tillhandahåller översiktsplanerna på webben får det liten praktisk betydelse. Förslaget att det ska framgå att kommunens beslut om plane</w:t>
      </w:r>
      <w:r>
        <w:softHyphen/>
        <w:t>ringsstrategi får överklagas enligt 13 kap. 1 § PBL säkerställer till</w:t>
      </w:r>
      <w:r>
        <w:softHyphen/>
        <w:t>gången till rättslig prövning (avsnitt 5.1).</w:t>
      </w:r>
    </w:p>
    <w:p w14:paraId="69011955" w14:textId="593DD0C0" w:rsidR="00DE7975" w:rsidRDefault="00DE7975" w:rsidP="00DE7975">
      <w:pPr>
        <w:pStyle w:val="Brdtextmedindrag"/>
      </w:pPr>
      <w:r>
        <w:t xml:space="preserve">I </w:t>
      </w:r>
      <w:r w:rsidR="00297B57">
        <w:t xml:space="preserve">propositionen </w:t>
      </w:r>
      <w:r>
        <w:t>föreslås tydligare bestämmelser om strategiska miljö</w:t>
      </w:r>
      <w:r>
        <w:softHyphen/>
        <w:t>bedöm</w:t>
      </w:r>
      <w:r>
        <w:softHyphen/>
        <w:t>ningar. Förslaget berör kraven i det s.k. SMB-direktivet (se avsnitt 6.4).</w:t>
      </w:r>
    </w:p>
    <w:p w14:paraId="6A35AF03" w14:textId="41EEE43C" w:rsidR="00DE7975" w:rsidRDefault="00DE7975" w:rsidP="00DE7975">
      <w:pPr>
        <w:pStyle w:val="Brdtextmedindrag"/>
      </w:pPr>
      <w:r>
        <w:t xml:space="preserve">Förslagen i </w:t>
      </w:r>
      <w:r w:rsidR="00297B57">
        <w:t xml:space="preserve">propositionen </w:t>
      </w:r>
      <w:r>
        <w:t>bedöms vara förenliga med EU-rätten.</w:t>
      </w:r>
    </w:p>
    <w:p w14:paraId="2887FDD4" w14:textId="77777777" w:rsidR="00DE7975" w:rsidRDefault="00DE7975" w:rsidP="00DE7975">
      <w:pPr>
        <w:pStyle w:val="Brdtextmedindrag"/>
      </w:pPr>
      <w:r w:rsidRPr="00E74434">
        <w:rPr>
          <w:i/>
        </w:rPr>
        <w:t>Sveriges Hembygdsförbund</w:t>
      </w:r>
      <w:r>
        <w:t xml:space="preserve"> uppmärksammar att utredningen</w:t>
      </w:r>
      <w:r w:rsidRPr="00E74434">
        <w:t xml:space="preserve"> inte </w:t>
      </w:r>
      <w:r>
        <w:t xml:space="preserve">berör den </w:t>
      </w:r>
      <w:r w:rsidRPr="00E74434">
        <w:t>europeiska landskapskonventionen</w:t>
      </w:r>
      <w:r>
        <w:t xml:space="preserve"> (SÖ </w:t>
      </w:r>
      <w:r w:rsidRPr="00E74434">
        <w:t>2011:5</w:t>
      </w:r>
      <w:r>
        <w:t>), som Sverige ratifice</w:t>
      </w:r>
      <w:r>
        <w:softHyphen/>
        <w:t>rade 2010. Förbundet framhåller att översiktsplaneinstrumentet sannolikt är ett av de bästa legala styrmedlen för att skapa en helhetssyn som främjar en god hushållning med landskapet i respektive kommun. För</w:t>
      </w:r>
      <w:r>
        <w:softHyphen/>
        <w:t>bun</w:t>
      </w:r>
      <w:r>
        <w:softHyphen/>
        <w:t>det anser bl.a. att betänkandet behöver kompletteras med uppgifter om hur över</w:t>
      </w:r>
      <w:r>
        <w:softHyphen/>
        <w:t>sikts</w:t>
      </w:r>
      <w:r>
        <w:softHyphen/>
        <w:t>planeringen ska ta hand om intentionerna i konventionen.</w:t>
      </w:r>
    </w:p>
    <w:p w14:paraId="04216B89" w14:textId="77777777" w:rsidR="00DE7975" w:rsidRDefault="00DE7975" w:rsidP="00DE7975">
      <w:pPr>
        <w:pStyle w:val="Brdtextmedindrag"/>
      </w:pPr>
      <w:r w:rsidRPr="008F0A67">
        <w:t>Den europeiska landskapskonventionen är en regional konven</w:t>
      </w:r>
      <w:r>
        <w:softHyphen/>
      </w:r>
      <w:r w:rsidRPr="008F0A67">
        <w:t xml:space="preserve">tion för Europa </w:t>
      </w:r>
      <w:r>
        <w:t xml:space="preserve">som handlar </w:t>
      </w:r>
      <w:r w:rsidRPr="008F0A67">
        <w:t>om att slå vakt om och erkänna betydelsen av det omgiv</w:t>
      </w:r>
      <w:r>
        <w:softHyphen/>
      </w:r>
      <w:r w:rsidRPr="008F0A67">
        <w:t>ande land</w:t>
      </w:r>
      <w:r>
        <w:softHyphen/>
      </w:r>
      <w:r w:rsidRPr="008F0A67">
        <w:t>skapet. Konventionen syftar till att förbättra skydd, för</w:t>
      </w:r>
      <w:r>
        <w:softHyphen/>
      </w:r>
      <w:r w:rsidRPr="008F0A67">
        <w:t>valtning och plane</w:t>
      </w:r>
      <w:r>
        <w:softHyphen/>
      </w:r>
      <w:r w:rsidRPr="008F0A67">
        <w:t>ring av europeiska landskap. Ett annat syfte är att främja samarbetet kring landskapsfrågor inom Europa och att stärka allmänhetens och lokal</w:t>
      </w:r>
      <w:r>
        <w:softHyphen/>
      </w:r>
      <w:r w:rsidRPr="008F0A67">
        <w:t>sam</w:t>
      </w:r>
      <w:r>
        <w:softHyphen/>
      </w:r>
      <w:r w:rsidRPr="008F0A67">
        <w:t>hällets delaktighet i det arbetet. Konventionen innefattar alla typer av land</w:t>
      </w:r>
      <w:r>
        <w:softHyphen/>
      </w:r>
      <w:r w:rsidRPr="008F0A67">
        <w:t>skap, såväl agrara som urbana</w:t>
      </w:r>
      <w:r>
        <w:t xml:space="preserve"> (skr. 2009/10:94 s. 13)</w:t>
      </w:r>
      <w:r w:rsidRPr="008F0A67">
        <w:t>.</w:t>
      </w:r>
      <w:r>
        <w:t xml:space="preserve"> </w:t>
      </w:r>
    </w:p>
    <w:p w14:paraId="11271F1E" w14:textId="28FD7195" w:rsidR="00DE7975" w:rsidRDefault="00DE7975" w:rsidP="00DE7975">
      <w:pPr>
        <w:pStyle w:val="Brdtextmedindrag"/>
      </w:pPr>
      <w:r>
        <w:t xml:space="preserve">I avsnitt 7.3 föreslås att översiktsplanens redovisning av grunddragen </w:t>
      </w:r>
      <w:r w:rsidR="00E0069B">
        <w:t xml:space="preserve">i fråga om </w:t>
      </w:r>
      <w:r>
        <w:t>den av</w:t>
      </w:r>
      <w:r>
        <w:softHyphen/>
        <w:t>sedda användningen ska redovisas för hela kommunen. Grund</w:t>
      </w:r>
      <w:r>
        <w:softHyphen/>
        <w:t>drag</w:t>
      </w:r>
      <w:r>
        <w:softHyphen/>
        <w:t>en ska framgå av en karta. Som framhållits i avsnitt 10.6 ligger tyngd</w:t>
      </w:r>
      <w:r>
        <w:softHyphen/>
        <w:t>punkten i många översiktsplaner på utvecklingen av den byggda miljön, medan landsbygden ibland behandlas på ett mer summariskt sätt. Förslaget att planens redovisning av den avsedda använd</w:t>
      </w:r>
      <w:r>
        <w:softHyphen/>
        <w:t>ningen ska redo</w:t>
      </w:r>
      <w:r w:rsidR="00E0069B">
        <w:softHyphen/>
      </w:r>
      <w:r>
        <w:t>visas för hela kommunen bör leda till att både landsbygds- och landskaps</w:t>
      </w:r>
      <w:r w:rsidR="00E0069B">
        <w:softHyphen/>
      </w:r>
      <w:r>
        <w:t xml:space="preserve">frågorna uppmärksammas på ett bättre sätt i planen. </w:t>
      </w:r>
    </w:p>
    <w:p w14:paraId="24E18C28" w14:textId="33493BCB" w:rsidR="00DE7975" w:rsidRPr="00260413" w:rsidRDefault="00DE7975" w:rsidP="00DE7975">
      <w:pPr>
        <w:pStyle w:val="Brdtextmedindrag"/>
      </w:pPr>
      <w:r>
        <w:t xml:space="preserve">Regeringen anser att förslagen i </w:t>
      </w:r>
      <w:r w:rsidR="00297B57">
        <w:t xml:space="preserve">propositionen </w:t>
      </w:r>
      <w:r>
        <w:t>är förenliga med kon</w:t>
      </w:r>
      <w:r>
        <w:softHyphen/>
        <w:t xml:space="preserve">ventionen. </w:t>
      </w:r>
    </w:p>
    <w:p w14:paraId="7BCA8E3A" w14:textId="77777777" w:rsidR="00DE7975" w:rsidRPr="00E66721" w:rsidRDefault="00DE7975" w:rsidP="00DE7975">
      <w:pPr>
        <w:pStyle w:val="Rubrik2"/>
      </w:pPr>
      <w:bookmarkStart w:id="161" w:name="_Toc19000355"/>
      <w:bookmarkStart w:id="162" w:name="_Toc23845204"/>
      <w:r>
        <w:t>Övriga konsekvenser</w:t>
      </w:r>
      <w:bookmarkEnd w:id="161"/>
      <w:bookmarkEnd w:id="162"/>
    </w:p>
    <w:p w14:paraId="24BF5403" w14:textId="7CD78695" w:rsidR="00DE7975" w:rsidRDefault="00DE7975" w:rsidP="00DE7975">
      <w:pPr>
        <w:pStyle w:val="Brdtext"/>
      </w:pPr>
      <w:r w:rsidRPr="0019744E">
        <w:t xml:space="preserve">Konsekvenserna av en </w:t>
      </w:r>
      <w:r>
        <w:t>utvecklad översikts</w:t>
      </w:r>
      <w:r w:rsidRPr="0019744E">
        <w:t xml:space="preserve">planering genom en förbättrad samhällsplanering </w:t>
      </w:r>
      <w:r>
        <w:t xml:space="preserve">bör </w:t>
      </w:r>
      <w:r w:rsidRPr="0019744E">
        <w:t xml:space="preserve">i förlängningen komma enskilda till del, exempelvis i </w:t>
      </w:r>
      <w:r w:rsidR="00846835">
        <w:t>form</w:t>
      </w:r>
      <w:r w:rsidR="00846835" w:rsidRPr="0019744E">
        <w:t xml:space="preserve"> </w:t>
      </w:r>
      <w:r w:rsidRPr="0019744E">
        <w:t>av en bättre bostadsförsörjning, möjligheter till förbättrad arbets</w:t>
      </w:r>
      <w:r>
        <w:softHyphen/>
      </w:r>
      <w:r w:rsidRPr="0019744E">
        <w:t>pendling</w:t>
      </w:r>
      <w:r>
        <w:t>,</w:t>
      </w:r>
      <w:r w:rsidRPr="0019744E">
        <w:t xml:space="preserve"> starkare lokalt och regionalt näringsliv</w:t>
      </w:r>
      <w:r>
        <w:t xml:space="preserve"> och ökad hänsyn till natur- och kulturvärden. En utvecklad översiktsplanering </w:t>
      </w:r>
      <w:r w:rsidRPr="0019744E">
        <w:t xml:space="preserve">bör </w:t>
      </w:r>
      <w:r>
        <w:t xml:space="preserve">även </w:t>
      </w:r>
      <w:r w:rsidRPr="0019744E">
        <w:t xml:space="preserve">leda till en ökad publik debatt kring </w:t>
      </w:r>
      <w:r>
        <w:t>kommunernas</w:t>
      </w:r>
      <w:r w:rsidRPr="0019744E">
        <w:t xml:space="preserve"> fysiska utveckling, vilket </w:t>
      </w:r>
      <w:r>
        <w:t>bör stärka</w:t>
      </w:r>
      <w:r w:rsidRPr="0019744E">
        <w:t xml:space="preserve"> förutsättningarna för allmänheten att delta i olika former av med</w:t>
      </w:r>
      <w:r>
        <w:softHyphen/>
      </w:r>
      <w:r w:rsidRPr="0019744E">
        <w:t>borgardialog.</w:t>
      </w:r>
    </w:p>
    <w:p w14:paraId="5B06C431" w14:textId="77777777" w:rsidR="00DE7975" w:rsidRDefault="00DE7975" w:rsidP="00DE7975">
      <w:pPr>
        <w:pStyle w:val="Brdtextmedindrag"/>
      </w:pPr>
      <w:r>
        <w:t>En utvecklad översiktsplanering kan i förlängningen även påverka syssel</w:t>
      </w:r>
      <w:r>
        <w:softHyphen/>
      </w:r>
      <w:r>
        <w:softHyphen/>
        <w:t>sättningen och den offentliga servicen i olika delar av landet. För</w:t>
      </w:r>
      <w:r>
        <w:softHyphen/>
        <w:t xml:space="preserve">slagens konsekvenser i dessa avseenden är dock svåra att bedöma.  </w:t>
      </w:r>
    </w:p>
    <w:p w14:paraId="2DA1621F" w14:textId="77777777" w:rsidR="00DE7975" w:rsidRDefault="00DE7975" w:rsidP="00DE7975">
      <w:pPr>
        <w:pStyle w:val="Brdtextmedindrag"/>
      </w:pPr>
      <w:r>
        <w:t>Förslaget att översiktsplanens redovisning ska täcka hela kommunen bör ge förutsättningar för att landsbygdsfrågorna ska uppmärksammas bättre i planen (se avsnitt 10.8).</w:t>
      </w:r>
    </w:p>
    <w:p w14:paraId="7FF5BB3E" w14:textId="77777777" w:rsidR="00DE7975" w:rsidRPr="00E66721" w:rsidRDefault="00DE7975" w:rsidP="00DE7975">
      <w:pPr>
        <w:pStyle w:val="Brdtextmedindrag"/>
      </w:pPr>
      <w:r w:rsidRPr="0019744E">
        <w:rPr>
          <w:rFonts w:eastAsiaTheme="minorHAnsi" w:cstheme="minorBidi"/>
          <w:szCs w:val="22"/>
        </w:rPr>
        <w:t>Förslagen</w:t>
      </w:r>
      <w:r>
        <w:t xml:space="preserve"> bör inte påverka jämställdheten mellan män och kvinnor eller möjligheterna att nå de integrationspolitiska målen.</w:t>
      </w:r>
    </w:p>
    <w:p w14:paraId="5B53A87E" w14:textId="77777777" w:rsidR="00110C85" w:rsidRPr="00025171" w:rsidRDefault="00110C85" w:rsidP="009C61A6">
      <w:pPr>
        <w:pStyle w:val="Brdtextmedindrag"/>
        <w:sectPr w:rsidR="00110C85" w:rsidRPr="00025171" w:rsidSect="00155500">
          <w:headerReference w:type="even" r:id="rId40"/>
          <w:headerReference w:type="default" r:id="rId41"/>
          <w:footerReference w:type="even" r:id="rId42"/>
          <w:footerReference w:type="default" r:id="rId43"/>
          <w:headerReference w:type="first" r:id="rId44"/>
          <w:footerReference w:type="first" r:id="rId45"/>
          <w:type w:val="continuous"/>
          <w:pgSz w:w="9356" w:h="13721" w:code="9"/>
          <w:pgMar w:top="794" w:right="2438" w:bottom="1191" w:left="1021" w:header="0" w:footer="709" w:gutter="0"/>
          <w:cols w:space="708"/>
          <w:docGrid w:linePitch="360"/>
        </w:sectPr>
      </w:pPr>
    </w:p>
    <w:p w14:paraId="6F638D09" w14:textId="77777777" w:rsidR="005C6D6B" w:rsidRDefault="005C6D6B">
      <w:pPr>
        <w:spacing w:line="2" w:lineRule="auto"/>
        <w:rPr>
          <w:rFonts w:ascii="Times New Roman" w:eastAsiaTheme="minorHAnsi" w:hAnsi="Times New Roman" w:cstheme="minorBidi"/>
          <w:kern w:val="28"/>
          <w:sz w:val="30"/>
          <w:szCs w:val="22"/>
        </w:rPr>
      </w:pPr>
      <w:bookmarkStart w:id="163" w:name="_Toc19000356"/>
      <w:bookmarkStart w:id="164" w:name="_Toc23845205"/>
      <w:r>
        <w:br w:type="page"/>
      </w:r>
    </w:p>
    <w:p w14:paraId="50197378" w14:textId="53CCB5B4" w:rsidR="00DE7975" w:rsidRDefault="00DE7975" w:rsidP="00DE7975">
      <w:pPr>
        <w:pStyle w:val="Rubrik1"/>
      </w:pPr>
      <w:r>
        <w:t>Författningskommentar</w:t>
      </w:r>
      <w:bookmarkEnd w:id="163"/>
      <w:bookmarkEnd w:id="164"/>
    </w:p>
    <w:p w14:paraId="7B6F928A" w14:textId="77777777" w:rsidR="00DE7975" w:rsidRDefault="00DE7975" w:rsidP="00DE7975">
      <w:pPr>
        <w:pStyle w:val="Brdtext"/>
      </w:pPr>
      <w:r>
        <w:t xml:space="preserve">I följande avsnitt kommenteras förslaget till lag om ändring i miljöbalken och förslaget till lag om ändring i plan- och bygglagen (2010:900). </w:t>
      </w:r>
    </w:p>
    <w:p w14:paraId="0255B112" w14:textId="77777777" w:rsidR="00DE7975" w:rsidRPr="00B04D0B" w:rsidRDefault="00DE7975" w:rsidP="00DE7975">
      <w:pPr>
        <w:pStyle w:val="Brdtextmedindrag"/>
      </w:pPr>
      <w:r>
        <w:t xml:space="preserve">De ändringar som enbart innebär att en bestämmelse byter beteckning kommenteras inte särskilt.  </w:t>
      </w:r>
    </w:p>
    <w:p w14:paraId="2C76B99C" w14:textId="77777777" w:rsidR="00DE7975" w:rsidRDefault="00DE7975" w:rsidP="006D3F32">
      <w:pPr>
        <w:pStyle w:val="Rubrik2"/>
        <w:spacing w:before="360"/>
      </w:pPr>
      <w:bookmarkStart w:id="165" w:name="_Toc19000357"/>
      <w:bookmarkStart w:id="166" w:name="_Toc23845206"/>
      <w:r>
        <w:t>Förslaget till lag om ändring i miljöbalken</w:t>
      </w:r>
      <w:bookmarkEnd w:id="165"/>
      <w:bookmarkEnd w:id="166"/>
    </w:p>
    <w:p w14:paraId="61BB66BF" w14:textId="77777777" w:rsidR="00DE7975" w:rsidRDefault="00DE7975" w:rsidP="006D3F32">
      <w:pPr>
        <w:pStyle w:val="Rubrik4utannumrering"/>
        <w:spacing w:before="0"/>
      </w:pPr>
      <w:r w:rsidRPr="00683E9B">
        <w:t>7</w:t>
      </w:r>
      <w:r>
        <w:t> </w:t>
      </w:r>
      <w:r w:rsidRPr="00683E9B">
        <w:t>kap</w:t>
      </w:r>
      <w:r>
        <w:t xml:space="preserve">. Skydd av områden </w:t>
      </w:r>
    </w:p>
    <w:p w14:paraId="6D618C65" w14:textId="77777777" w:rsidR="00DE7975" w:rsidRPr="000D7178" w:rsidRDefault="00DE7975" w:rsidP="00DE7975">
      <w:pPr>
        <w:pStyle w:val="Brdtext"/>
        <w:rPr>
          <w:sz w:val="18"/>
          <w:szCs w:val="18"/>
        </w:rPr>
      </w:pPr>
      <w:r w:rsidRPr="000D7178">
        <w:rPr>
          <w:sz w:val="18"/>
          <w:szCs w:val="18"/>
        </w:rPr>
        <w:t>18 e §   </w:t>
      </w:r>
      <w:r>
        <w:rPr>
          <w:sz w:val="18"/>
          <w:szCs w:val="18"/>
        </w:rPr>
        <w:t> </w:t>
      </w:r>
      <w:r w:rsidRPr="000D7178">
        <w:rPr>
          <w:sz w:val="18"/>
          <w:szCs w:val="18"/>
        </w:rPr>
        <w:t xml:space="preserve">Med </w:t>
      </w:r>
      <w:r w:rsidRPr="009D60DC">
        <w:rPr>
          <w:i/>
          <w:sz w:val="18"/>
          <w:szCs w:val="18"/>
        </w:rPr>
        <w:t>område för landsbygdsutveckling i strandnära lägen</w:t>
      </w:r>
      <w:r w:rsidRPr="000D7178">
        <w:rPr>
          <w:sz w:val="18"/>
          <w:szCs w:val="18"/>
        </w:rPr>
        <w:t xml:space="preserve"> avses vid </w:t>
      </w:r>
      <w:r w:rsidRPr="000D7178">
        <w:rPr>
          <w:noProof/>
          <w:sz w:val="18"/>
          <w:szCs w:val="18"/>
        </w:rPr>
        <w:t>till</w:t>
      </w:r>
      <w:r>
        <w:rPr>
          <w:noProof/>
          <w:sz w:val="18"/>
          <w:szCs w:val="18"/>
        </w:rPr>
        <w:softHyphen/>
        <w:t>l</w:t>
      </w:r>
      <w:r w:rsidRPr="000D7178">
        <w:rPr>
          <w:noProof/>
          <w:sz w:val="18"/>
          <w:szCs w:val="18"/>
        </w:rPr>
        <w:t>ämpningen</w:t>
      </w:r>
      <w:r w:rsidRPr="000D7178">
        <w:rPr>
          <w:sz w:val="18"/>
          <w:szCs w:val="18"/>
        </w:rPr>
        <w:t xml:space="preserve"> av 18 d § ett område som</w:t>
      </w:r>
    </w:p>
    <w:p w14:paraId="5253E4D1" w14:textId="77777777" w:rsidR="00DE7975" w:rsidRPr="000D7178" w:rsidRDefault="00DE7975" w:rsidP="00DE7975">
      <w:pPr>
        <w:pStyle w:val="Brdtextmedindrag"/>
        <w:rPr>
          <w:sz w:val="18"/>
          <w:szCs w:val="18"/>
        </w:rPr>
      </w:pPr>
      <w:r w:rsidRPr="000D7178">
        <w:rPr>
          <w:sz w:val="18"/>
          <w:szCs w:val="18"/>
        </w:rPr>
        <w:t>1. är lämpligt för utvecklingen av landsbygden,</w:t>
      </w:r>
    </w:p>
    <w:p w14:paraId="777E15F1" w14:textId="77777777" w:rsidR="00DE7975" w:rsidRPr="000D7178" w:rsidRDefault="00DE7975" w:rsidP="00DE7975">
      <w:pPr>
        <w:pStyle w:val="Brdtextmedindrag"/>
        <w:rPr>
          <w:sz w:val="18"/>
          <w:szCs w:val="18"/>
        </w:rPr>
      </w:pPr>
      <w:r w:rsidRPr="000D7178">
        <w:rPr>
          <w:sz w:val="18"/>
          <w:szCs w:val="18"/>
        </w:rPr>
        <w:t>2. är av ett sådant slag och har en så begränsad omfattning att strandskyddets syften fortfarande tillgodoses långsiktigt,</w:t>
      </w:r>
    </w:p>
    <w:p w14:paraId="3B1CAD98" w14:textId="77777777" w:rsidR="00DE7975" w:rsidRPr="000D7178" w:rsidRDefault="00DE7975" w:rsidP="00DE7975">
      <w:pPr>
        <w:pStyle w:val="Brdtextmedindrag"/>
        <w:rPr>
          <w:sz w:val="18"/>
          <w:szCs w:val="18"/>
        </w:rPr>
      </w:pPr>
      <w:r w:rsidRPr="000D7178">
        <w:rPr>
          <w:sz w:val="18"/>
          <w:szCs w:val="18"/>
        </w:rPr>
        <w:t>3. endast har en liten betydelse för att tillgodose strandskyddets syften,</w:t>
      </w:r>
    </w:p>
    <w:p w14:paraId="563C818D" w14:textId="77777777" w:rsidR="00DE7975" w:rsidRPr="000D7178" w:rsidRDefault="00DE7975" w:rsidP="00DE7975">
      <w:pPr>
        <w:pStyle w:val="Brdtextmedindrag"/>
        <w:rPr>
          <w:sz w:val="18"/>
          <w:szCs w:val="18"/>
        </w:rPr>
      </w:pPr>
      <w:r w:rsidRPr="000D7178">
        <w:rPr>
          <w:sz w:val="18"/>
          <w:szCs w:val="18"/>
        </w:rPr>
        <w:t>a) i eller i närheten av tätorter,</w:t>
      </w:r>
    </w:p>
    <w:p w14:paraId="6A42D630" w14:textId="77777777" w:rsidR="00DE7975" w:rsidRPr="000D7178" w:rsidRDefault="00DE7975" w:rsidP="00DE7975">
      <w:pPr>
        <w:pStyle w:val="Brdtextmedindrag"/>
        <w:rPr>
          <w:sz w:val="18"/>
          <w:szCs w:val="18"/>
        </w:rPr>
      </w:pPr>
      <w:r w:rsidRPr="000D7178">
        <w:rPr>
          <w:sz w:val="18"/>
          <w:szCs w:val="18"/>
        </w:rPr>
        <w:t>b) i ett kust- eller kustskärgårdsområde från Forsmark till Klockestrand vid Ångermanälven eller från Skataudden vid Näskefjärden till gränsen mot Finland,</w:t>
      </w:r>
    </w:p>
    <w:p w14:paraId="211FD2B8" w14:textId="77777777" w:rsidR="00DE7975" w:rsidRPr="000D7178" w:rsidRDefault="00DE7975" w:rsidP="00DE7975">
      <w:pPr>
        <w:pStyle w:val="Brdtextmedindrag"/>
        <w:rPr>
          <w:sz w:val="18"/>
          <w:szCs w:val="18"/>
        </w:rPr>
      </w:pPr>
      <w:r w:rsidRPr="000D7178">
        <w:rPr>
          <w:sz w:val="18"/>
          <w:szCs w:val="18"/>
        </w:rPr>
        <w:t>c) på Gotland, eller</w:t>
      </w:r>
    </w:p>
    <w:p w14:paraId="5CE3AA2B" w14:textId="77777777" w:rsidR="00DE7975" w:rsidRPr="000D7178" w:rsidRDefault="00DE7975" w:rsidP="00DE7975">
      <w:pPr>
        <w:pStyle w:val="Brdtextmedindrag"/>
        <w:rPr>
          <w:sz w:val="18"/>
          <w:szCs w:val="18"/>
        </w:rPr>
      </w:pPr>
      <w:r w:rsidRPr="000D7178">
        <w:rPr>
          <w:sz w:val="18"/>
          <w:szCs w:val="18"/>
        </w:rPr>
        <w:t>d) vid Vänern, Vättern, Mälaren, Siljan, Orsasjön, Skattungen, Oresjön eller Oreälven mellan Orsasjön och Skattungen, om det råder stor efterfrågan på mark för bebyggelse i området, och</w:t>
      </w:r>
    </w:p>
    <w:p w14:paraId="25041ED8" w14:textId="77777777" w:rsidR="00DE7975" w:rsidRPr="000D7178" w:rsidRDefault="00DE7975" w:rsidP="00DE7975">
      <w:pPr>
        <w:pStyle w:val="Brdtextmedindrag"/>
        <w:rPr>
          <w:sz w:val="18"/>
          <w:szCs w:val="18"/>
        </w:rPr>
      </w:pPr>
      <w:r w:rsidRPr="000D7178">
        <w:rPr>
          <w:sz w:val="18"/>
          <w:szCs w:val="18"/>
        </w:rPr>
        <w:t>4. inte är ett kust- eller kustskärgårdsområde från gränsen mot Norge till Fors</w:t>
      </w:r>
      <w:r>
        <w:rPr>
          <w:sz w:val="18"/>
          <w:szCs w:val="18"/>
        </w:rPr>
        <w:softHyphen/>
      </w:r>
      <w:r w:rsidRPr="000D7178">
        <w:rPr>
          <w:sz w:val="18"/>
          <w:szCs w:val="18"/>
        </w:rPr>
        <w:t>mark, utmed Ölands kust eller i Ångermanland från Klockestrand vid Ångerman</w:t>
      </w:r>
      <w:r>
        <w:rPr>
          <w:sz w:val="18"/>
          <w:szCs w:val="18"/>
        </w:rPr>
        <w:softHyphen/>
      </w:r>
      <w:r w:rsidRPr="000D7178">
        <w:rPr>
          <w:sz w:val="18"/>
          <w:szCs w:val="18"/>
        </w:rPr>
        <w:t xml:space="preserve">älven till </w:t>
      </w:r>
      <w:r w:rsidRPr="000D7178">
        <w:rPr>
          <w:noProof/>
          <w:sz w:val="18"/>
          <w:szCs w:val="18"/>
        </w:rPr>
        <w:t>Skataudden</w:t>
      </w:r>
      <w:r w:rsidRPr="000D7178">
        <w:rPr>
          <w:sz w:val="18"/>
          <w:szCs w:val="18"/>
        </w:rPr>
        <w:t xml:space="preserve"> vid </w:t>
      </w:r>
      <w:r w:rsidRPr="000D7178">
        <w:rPr>
          <w:noProof/>
          <w:sz w:val="18"/>
          <w:szCs w:val="18"/>
        </w:rPr>
        <w:t>Näskefjärden</w:t>
      </w:r>
      <w:r w:rsidRPr="000D7178">
        <w:rPr>
          <w:sz w:val="18"/>
          <w:szCs w:val="18"/>
        </w:rPr>
        <w:t>.</w:t>
      </w:r>
    </w:p>
    <w:p w14:paraId="2A201B89" w14:textId="77777777" w:rsidR="00DE7975" w:rsidRPr="00055706" w:rsidRDefault="00DE7975" w:rsidP="00DE7975">
      <w:pPr>
        <w:pStyle w:val="Brdtextmedindrag"/>
        <w:rPr>
          <w:sz w:val="18"/>
          <w:szCs w:val="18"/>
        </w:rPr>
      </w:pPr>
      <w:r w:rsidRPr="000D7178">
        <w:rPr>
          <w:sz w:val="18"/>
          <w:szCs w:val="18"/>
        </w:rPr>
        <w:t xml:space="preserve">En </w:t>
      </w:r>
      <w:r w:rsidRPr="000D7178">
        <w:rPr>
          <w:i/>
          <w:sz w:val="18"/>
          <w:szCs w:val="18"/>
        </w:rPr>
        <w:t>aktuell</w:t>
      </w:r>
      <w:r w:rsidRPr="000D7178">
        <w:rPr>
          <w:sz w:val="18"/>
          <w:szCs w:val="18"/>
        </w:rPr>
        <w:t xml:space="preserve"> översiktsplan enligt 3 kap. 1</w:t>
      </w:r>
      <w:r>
        <w:rPr>
          <w:sz w:val="18"/>
          <w:szCs w:val="18"/>
        </w:rPr>
        <w:t xml:space="preserve"> </w:t>
      </w:r>
      <w:r w:rsidRPr="00F15713">
        <w:rPr>
          <w:i/>
          <w:sz w:val="18"/>
          <w:szCs w:val="18"/>
        </w:rPr>
        <w:t>och 25 §</w:t>
      </w:r>
      <w:r w:rsidRPr="009D60DC">
        <w:rPr>
          <w:sz w:val="18"/>
          <w:szCs w:val="18"/>
        </w:rPr>
        <w:t>§</w:t>
      </w:r>
      <w:r w:rsidRPr="000D7178">
        <w:rPr>
          <w:sz w:val="18"/>
          <w:szCs w:val="18"/>
        </w:rPr>
        <w:t xml:space="preserve"> plan- och bygglagen (2010:900) ska ge vägledning vid bedömningen av om en plats ligger inom ett sådant område som avses i första stycket.</w:t>
      </w:r>
      <w:r>
        <w:rPr>
          <w:sz w:val="18"/>
          <w:szCs w:val="18"/>
        </w:rPr>
        <w:t xml:space="preserve"> </w:t>
      </w:r>
      <w:r w:rsidRPr="00055706">
        <w:rPr>
          <w:sz w:val="18"/>
          <w:szCs w:val="18"/>
        </w:rPr>
        <w:t>Översiktsplanen är inte bindande.</w:t>
      </w:r>
    </w:p>
    <w:p w14:paraId="2CCD3328" w14:textId="77777777" w:rsidR="00DE7975" w:rsidRDefault="00DE7975" w:rsidP="00DE7975">
      <w:pPr>
        <w:pStyle w:val="Brdtextmedindrag"/>
      </w:pPr>
    </w:p>
    <w:p w14:paraId="57305DF2" w14:textId="77777777" w:rsidR="00DE7975" w:rsidRDefault="00DE7975" w:rsidP="00DE7975">
      <w:pPr>
        <w:pStyle w:val="Brdtext"/>
      </w:pPr>
      <w:r>
        <w:t>Paragrafen innehåller bestämmelser om vad som avses med område för landsbygdsutveckling i strandnära lägen.</w:t>
      </w:r>
    </w:p>
    <w:p w14:paraId="7590F3A3" w14:textId="77777777" w:rsidR="00DE7975" w:rsidRDefault="00DE7975" w:rsidP="00DE7975">
      <w:pPr>
        <w:pStyle w:val="Brdtextmedindrag"/>
      </w:pPr>
      <w:r>
        <w:t xml:space="preserve">Ändringen i </w:t>
      </w:r>
      <w:r w:rsidRPr="009D176E">
        <w:rPr>
          <w:i/>
        </w:rPr>
        <w:t>andra stycket</w:t>
      </w:r>
      <w:r>
        <w:t xml:space="preserve"> innebär ett krav på att översiktsplanen ska vara aktuell för att ge vägledning vid bedömningen av om en plats ligger inom ett sådant område. Bestämmelser om när översiktsplanen är aktuell finns i 3 kap. 25 § plan- och bygglagen (2010:900). </w:t>
      </w:r>
      <w:r w:rsidRPr="008F45F8">
        <w:t>Att över</w:t>
      </w:r>
      <w:r>
        <w:softHyphen/>
      </w:r>
      <w:r w:rsidRPr="008F45F8">
        <w:t>sikts</w:t>
      </w:r>
      <w:r>
        <w:softHyphen/>
      </w:r>
      <w:r w:rsidRPr="008F45F8">
        <w:t xml:space="preserve">planen kan vara helt eller delvis aktuell framgår av </w:t>
      </w:r>
      <w:r>
        <w:t xml:space="preserve">3 kap. </w:t>
      </w:r>
      <w:r w:rsidRPr="008F45F8">
        <w:t>23</w:t>
      </w:r>
      <w:r>
        <w:t> </w:t>
      </w:r>
      <w:r w:rsidRPr="008F45F8">
        <w:t>§ första stycket</w:t>
      </w:r>
      <w:r>
        <w:t> </w:t>
      </w:r>
      <w:r w:rsidRPr="008F45F8">
        <w:t>2</w:t>
      </w:r>
      <w:r>
        <w:t xml:space="preserve"> samma lag</w:t>
      </w:r>
      <w:r w:rsidRPr="008F45F8">
        <w:t>.</w:t>
      </w:r>
      <w:r>
        <w:t xml:space="preserve"> </w:t>
      </w:r>
    </w:p>
    <w:p w14:paraId="54DFB58A" w14:textId="437A30F0" w:rsidR="00DE7975" w:rsidRDefault="00DE7975" w:rsidP="00DE7975">
      <w:pPr>
        <w:pStyle w:val="Brdtextmedindrag"/>
      </w:pPr>
      <w:r>
        <w:t>Kravet på att över</w:t>
      </w:r>
      <w:r>
        <w:softHyphen/>
        <w:t>siktsplanen ska vara aktuell gäller enbart de</w:t>
      </w:r>
      <w:r w:rsidR="007E2E94">
        <w:t>n</w:t>
      </w:r>
      <w:r>
        <w:t xml:space="preserve"> </w:t>
      </w:r>
      <w:r w:rsidR="007E2E94">
        <w:t xml:space="preserve">del av planen </w:t>
      </w:r>
      <w:r>
        <w:t xml:space="preserve">som </w:t>
      </w:r>
      <w:r w:rsidR="007E2E94">
        <w:t xml:space="preserve">har betydelse vid bedömningen av om en plats ligger inom ett </w:t>
      </w:r>
      <w:r w:rsidR="009A567A">
        <w:t>område för landsbygdsutveckling i strandnära lägen</w:t>
      </w:r>
      <w:r w:rsidR="007E2E94">
        <w:t>.</w:t>
      </w:r>
      <w:r>
        <w:t xml:space="preserve"> Planens vägledande funktion påverkas alltså inte av att planen inte är aktuell i någon annan del än den som </w:t>
      </w:r>
      <w:r w:rsidR="00572B4C">
        <w:t>har betydelse</w:t>
      </w:r>
      <w:r w:rsidR="009A567A">
        <w:t xml:space="preserve"> vid en sådan bedömning</w:t>
      </w:r>
      <w:r>
        <w:t>.</w:t>
      </w:r>
    </w:p>
    <w:p w14:paraId="25445CC1" w14:textId="77777777" w:rsidR="00DE7975" w:rsidRDefault="00DE7975" w:rsidP="00DE7975">
      <w:pPr>
        <w:pStyle w:val="Brdtextmedindrag"/>
      </w:pPr>
      <w:r>
        <w:t>Övervägandena finns i avsnitt 5.3.</w:t>
      </w:r>
    </w:p>
    <w:p w14:paraId="1B8F4816" w14:textId="77777777" w:rsidR="00DE7975" w:rsidRDefault="00DE7975" w:rsidP="00DE7975">
      <w:pPr>
        <w:pStyle w:val="Rubrik4utannumrering"/>
      </w:pPr>
      <w:r>
        <w:t>Ikraftträdande</w:t>
      </w:r>
      <w:r w:rsidRPr="00FC2BE7">
        <w:t>-</w:t>
      </w:r>
      <w:r>
        <w:t xml:space="preserve"> och övergångsbestämmelser</w:t>
      </w:r>
    </w:p>
    <w:p w14:paraId="62CD3900" w14:textId="77777777" w:rsidR="00DE7975" w:rsidRPr="00E61CD8" w:rsidRDefault="00DE7975" w:rsidP="00DE7975">
      <w:pPr>
        <w:pStyle w:val="Brdtextmedindrag"/>
        <w:rPr>
          <w:sz w:val="18"/>
          <w:szCs w:val="18"/>
        </w:rPr>
      </w:pPr>
      <w:r>
        <w:rPr>
          <w:sz w:val="18"/>
          <w:szCs w:val="18"/>
        </w:rPr>
        <w:t>1. </w:t>
      </w:r>
      <w:r w:rsidRPr="00E61CD8">
        <w:rPr>
          <w:sz w:val="18"/>
          <w:szCs w:val="18"/>
        </w:rPr>
        <w:t xml:space="preserve">Denna lag träder i kraft den </w:t>
      </w:r>
      <w:r>
        <w:rPr>
          <w:sz w:val="18"/>
          <w:szCs w:val="18"/>
        </w:rPr>
        <w:t>11 september</w:t>
      </w:r>
      <w:r w:rsidRPr="00E61CD8">
        <w:rPr>
          <w:sz w:val="18"/>
          <w:szCs w:val="18"/>
        </w:rPr>
        <w:t xml:space="preserve"> 202</w:t>
      </w:r>
      <w:r>
        <w:rPr>
          <w:sz w:val="18"/>
          <w:szCs w:val="18"/>
        </w:rPr>
        <w:t>4</w:t>
      </w:r>
      <w:r w:rsidRPr="00E61CD8">
        <w:rPr>
          <w:sz w:val="18"/>
          <w:szCs w:val="18"/>
        </w:rPr>
        <w:t>.</w:t>
      </w:r>
    </w:p>
    <w:p w14:paraId="76109A00" w14:textId="77777777" w:rsidR="00DE7975" w:rsidRPr="00E61CD8" w:rsidRDefault="00DE7975" w:rsidP="00DE7975">
      <w:pPr>
        <w:pStyle w:val="Brdtextmedindrag"/>
        <w:rPr>
          <w:sz w:val="18"/>
          <w:szCs w:val="18"/>
        </w:rPr>
      </w:pPr>
      <w:r>
        <w:rPr>
          <w:sz w:val="18"/>
          <w:szCs w:val="18"/>
        </w:rPr>
        <w:t>2. </w:t>
      </w:r>
      <w:r w:rsidRPr="00E61CD8">
        <w:rPr>
          <w:sz w:val="18"/>
          <w:szCs w:val="18"/>
        </w:rPr>
        <w:t>Äldre bestämmelser gäller fortfarande</w:t>
      </w:r>
      <w:r>
        <w:rPr>
          <w:sz w:val="18"/>
          <w:szCs w:val="18"/>
        </w:rPr>
        <w:t xml:space="preserve"> </w:t>
      </w:r>
      <w:r w:rsidRPr="00E61CD8">
        <w:rPr>
          <w:sz w:val="18"/>
          <w:szCs w:val="18"/>
        </w:rPr>
        <w:t>vid prövningen av en fråga om upp</w:t>
      </w:r>
      <w:r>
        <w:rPr>
          <w:sz w:val="18"/>
          <w:szCs w:val="18"/>
        </w:rPr>
        <w:softHyphen/>
      </w:r>
      <w:r w:rsidRPr="00E61CD8">
        <w:rPr>
          <w:sz w:val="18"/>
          <w:szCs w:val="18"/>
        </w:rPr>
        <w:t>hävande av eller dispens från</w:t>
      </w:r>
      <w:r>
        <w:rPr>
          <w:sz w:val="18"/>
          <w:szCs w:val="18"/>
        </w:rPr>
        <w:t xml:space="preserve"> </w:t>
      </w:r>
      <w:r w:rsidRPr="00E61CD8">
        <w:rPr>
          <w:sz w:val="18"/>
          <w:szCs w:val="18"/>
        </w:rPr>
        <w:t>strandskyddet i ärenden som har påbörjats före ikraft</w:t>
      </w:r>
      <w:r>
        <w:rPr>
          <w:sz w:val="18"/>
          <w:szCs w:val="18"/>
        </w:rPr>
        <w:softHyphen/>
      </w:r>
      <w:r w:rsidRPr="00E61CD8">
        <w:rPr>
          <w:sz w:val="18"/>
          <w:szCs w:val="18"/>
        </w:rPr>
        <w:t>trädandet och</w:t>
      </w:r>
      <w:r>
        <w:rPr>
          <w:sz w:val="18"/>
          <w:szCs w:val="18"/>
        </w:rPr>
        <w:t xml:space="preserve"> </w:t>
      </w:r>
      <w:r w:rsidRPr="00E61CD8">
        <w:rPr>
          <w:sz w:val="18"/>
          <w:szCs w:val="18"/>
        </w:rPr>
        <w:t>för mål och ärenden som avser överklagande av sådana ärenden</w:t>
      </w:r>
      <w:r>
        <w:rPr>
          <w:sz w:val="18"/>
          <w:szCs w:val="18"/>
        </w:rPr>
        <w:t xml:space="preserve"> </w:t>
      </w:r>
      <w:r w:rsidRPr="00E61CD8">
        <w:rPr>
          <w:sz w:val="18"/>
          <w:szCs w:val="18"/>
        </w:rPr>
        <w:t xml:space="preserve">till dess målet eller ärendet är slutligt avgjort. </w:t>
      </w:r>
    </w:p>
    <w:p w14:paraId="36AE1078" w14:textId="77777777" w:rsidR="00DE7975" w:rsidRDefault="00DE7975" w:rsidP="00DE7975">
      <w:pPr>
        <w:pStyle w:val="Brdtext"/>
      </w:pPr>
      <w:r>
        <w:t xml:space="preserve">Enligt </w:t>
      </w:r>
      <w:r w:rsidRPr="00DE70AC">
        <w:rPr>
          <w:i/>
        </w:rPr>
        <w:t>punkten</w:t>
      </w:r>
      <w:r>
        <w:t xml:space="preserve"> </w:t>
      </w:r>
      <w:r w:rsidRPr="009D60DC">
        <w:rPr>
          <w:i/>
        </w:rPr>
        <w:t>1</w:t>
      </w:r>
      <w:r>
        <w:t xml:space="preserve"> träder lagen i kraft den 11 september 2024, vilket innebär att kravet på att översiktsplanen ska vara aktuell inte börjar gälla förrän den tidpunkt då kommunen senast ska ha antagit en planerings</w:t>
      </w:r>
      <w:r>
        <w:softHyphen/>
        <w:t xml:space="preserve">strategi enligt 3 kap. 23 § plan- och bygglagen (2010:900). </w:t>
      </w:r>
    </w:p>
    <w:p w14:paraId="4EBA8BF5" w14:textId="77777777" w:rsidR="00DE7975" w:rsidRDefault="00DE7975" w:rsidP="00DE7975">
      <w:pPr>
        <w:pStyle w:val="Brdtextmedindrag"/>
      </w:pPr>
      <w:r>
        <w:t xml:space="preserve">Enligt </w:t>
      </w:r>
      <w:r w:rsidRPr="00E61CD8">
        <w:rPr>
          <w:i/>
        </w:rPr>
        <w:t>punkten</w:t>
      </w:r>
      <w:r w:rsidDel="00DE70AC">
        <w:t xml:space="preserve"> </w:t>
      </w:r>
      <w:r w:rsidRPr="00085D23" w:rsidDel="00DE70AC">
        <w:rPr>
          <w:i/>
        </w:rPr>
        <w:t>2</w:t>
      </w:r>
      <w:r>
        <w:t xml:space="preserve"> ska äldre bestämmelser fortfarande gälla vid pröv</w:t>
      </w:r>
      <w:r>
        <w:softHyphen/>
        <w:t>ningen av en fråga om upphävande av eller dispens från strandskyddet i ärenden som har påbörjats före ikraftträdandet och för mål och ärenden som avser överklagande av sådana ärenden till dess målet eller ärendet är slutligt avgjort.</w:t>
      </w:r>
    </w:p>
    <w:p w14:paraId="659810F7" w14:textId="77777777" w:rsidR="00DE7975" w:rsidRDefault="00DE7975" w:rsidP="00DE7975">
      <w:pPr>
        <w:pStyle w:val="Brdtextmedindrag"/>
      </w:pPr>
      <w:r>
        <w:t>Ett ärende om detaljplan i vilket kommunen beslutar att upphäva strand</w:t>
      </w:r>
      <w:r>
        <w:softHyphen/>
        <w:t xml:space="preserve">skyddet genom en bestämmelse i planen, bör anses ha påbörjats vid den tidpunkt när ett formellt beslut att inleda planläggningen har fattats. I den </w:t>
      </w:r>
      <w:r w:rsidRPr="009D60DC">
        <w:rPr>
          <w:spacing w:val="-2"/>
        </w:rPr>
        <w:t>mån planärendet har inletts med ett detaljplaneprogram bör ärendet emeller</w:t>
      </w:r>
      <w:r w:rsidRPr="009D60DC">
        <w:rPr>
          <w:spacing w:val="-2"/>
        </w:rPr>
        <w:softHyphen/>
      </w:r>
      <w:r>
        <w:t>tid anses ha påbörjats först vid den tidpunkt då kommunen beslutar att upprätta detaljplanen (jfr prop. 2013/14:126 s. 234).</w:t>
      </w:r>
    </w:p>
    <w:p w14:paraId="15CFC134" w14:textId="77777777" w:rsidR="00DE7975" w:rsidRDefault="00DE7975" w:rsidP="00DE7975">
      <w:pPr>
        <w:pStyle w:val="Brdtextmedindrag"/>
      </w:pPr>
      <w:r>
        <w:t>När länsstyrelsen prövar om strandskyddet kan upphävas till följd av att ett område avses att omfattas av en detaljplan (jfr 7 kap. 18 § första stycket 3), bör ärendet anses ha påbörjats när en ansökan om upphävande inkom</w:t>
      </w:r>
      <w:r>
        <w:softHyphen/>
        <w:t>mer till länsstyrelsen.</w:t>
      </w:r>
    </w:p>
    <w:p w14:paraId="5E33A9D3" w14:textId="71932BB8" w:rsidR="00DE7975" w:rsidRDefault="00DE7975" w:rsidP="00DE7975">
      <w:pPr>
        <w:pStyle w:val="Brdtextmedindrag"/>
      </w:pPr>
      <w:r>
        <w:t xml:space="preserve">Övervägandena finns i avsnitt 9.1 och 9.2. </w:t>
      </w:r>
    </w:p>
    <w:p w14:paraId="6F77A800" w14:textId="77777777" w:rsidR="00DE7975" w:rsidRDefault="00DE7975" w:rsidP="00DE7975">
      <w:pPr>
        <w:pStyle w:val="Rubrik2"/>
      </w:pPr>
      <w:bookmarkStart w:id="167" w:name="_Toc19000358"/>
      <w:bookmarkStart w:id="168" w:name="_Toc23845207"/>
      <w:r>
        <w:t>Förslaget till lag om ändring i plan- och bygglagen (2010:900)</w:t>
      </w:r>
      <w:bookmarkEnd w:id="167"/>
      <w:bookmarkEnd w:id="168"/>
    </w:p>
    <w:p w14:paraId="5C74FDB6" w14:textId="77777777" w:rsidR="00DE7975" w:rsidRDefault="00DE7975" w:rsidP="00DE7975">
      <w:pPr>
        <w:pStyle w:val="Rubrik4utannumrering"/>
      </w:pPr>
      <w:r>
        <w:t>3 kap. Översiktsplan</w:t>
      </w:r>
    </w:p>
    <w:p w14:paraId="0F3616BF" w14:textId="77777777" w:rsidR="00DE7975" w:rsidRPr="00E7664D" w:rsidRDefault="00DE7975" w:rsidP="00DE7975">
      <w:pPr>
        <w:pStyle w:val="Rubrik4utannumrering"/>
        <w:spacing w:before="0"/>
        <w:rPr>
          <w:i/>
          <w:sz w:val="18"/>
          <w:szCs w:val="18"/>
        </w:rPr>
      </w:pPr>
      <w:r w:rsidRPr="00E7664D">
        <w:rPr>
          <w:i/>
          <w:sz w:val="18"/>
          <w:szCs w:val="18"/>
        </w:rPr>
        <w:t>Översiktsplanens syfte</w:t>
      </w:r>
    </w:p>
    <w:p w14:paraId="291358E2" w14:textId="77777777" w:rsidR="00DE7975" w:rsidRPr="00C010F5" w:rsidRDefault="00DE7975" w:rsidP="00DE7975">
      <w:pPr>
        <w:pStyle w:val="Brdtext"/>
        <w:rPr>
          <w:sz w:val="18"/>
          <w:szCs w:val="18"/>
        </w:rPr>
      </w:pPr>
      <w:r w:rsidRPr="00C010F5">
        <w:rPr>
          <w:sz w:val="18"/>
          <w:szCs w:val="18"/>
        </w:rPr>
        <w:t>2 §    Översiktsplanen ska ange inriktningen för den långsiktiga utvecklingen av den fysiska miljön.</w:t>
      </w:r>
    </w:p>
    <w:p w14:paraId="6645921E" w14:textId="45C44A2E" w:rsidR="00DE7975" w:rsidRPr="00E7664D" w:rsidRDefault="00DE7975" w:rsidP="009A09BD">
      <w:pPr>
        <w:pStyle w:val="Brdtextmedindrag"/>
        <w:rPr>
          <w:i/>
          <w:sz w:val="18"/>
          <w:szCs w:val="18"/>
        </w:rPr>
      </w:pPr>
      <w:r w:rsidRPr="00E7664D">
        <w:rPr>
          <w:i/>
          <w:sz w:val="18"/>
          <w:szCs w:val="18"/>
        </w:rPr>
        <w:t>Planen ska även ge vägledning för beslut om</w:t>
      </w:r>
    </w:p>
    <w:p w14:paraId="160375B2" w14:textId="1864292B" w:rsidR="00DE7975" w:rsidRPr="00E7664D" w:rsidRDefault="00DE7975" w:rsidP="009A09BD">
      <w:pPr>
        <w:pStyle w:val="Brdtextmedindrag"/>
        <w:rPr>
          <w:i/>
          <w:sz w:val="18"/>
          <w:szCs w:val="18"/>
        </w:rPr>
      </w:pPr>
      <w:r w:rsidRPr="00E7664D">
        <w:rPr>
          <w:i/>
          <w:sz w:val="18"/>
          <w:szCs w:val="18"/>
        </w:rPr>
        <w:t>1. </w:t>
      </w:r>
      <w:r w:rsidR="00F4353E">
        <w:rPr>
          <w:i/>
          <w:sz w:val="18"/>
          <w:szCs w:val="18"/>
        </w:rPr>
        <w:t xml:space="preserve">hur </w:t>
      </w:r>
      <w:r w:rsidRPr="00E7664D">
        <w:rPr>
          <w:i/>
          <w:sz w:val="18"/>
          <w:szCs w:val="18"/>
        </w:rPr>
        <w:t xml:space="preserve">mark- och vattenområden ska användas, och </w:t>
      </w:r>
    </w:p>
    <w:p w14:paraId="1DC6FD9D" w14:textId="34E220F0" w:rsidR="00DE7975" w:rsidRPr="00E7664D" w:rsidRDefault="00DE7975" w:rsidP="009A09BD">
      <w:pPr>
        <w:pStyle w:val="Brdtextmedindrag"/>
        <w:rPr>
          <w:i/>
          <w:sz w:val="18"/>
          <w:szCs w:val="18"/>
        </w:rPr>
      </w:pPr>
      <w:r w:rsidRPr="00E7664D">
        <w:rPr>
          <w:i/>
          <w:sz w:val="18"/>
          <w:szCs w:val="18"/>
        </w:rPr>
        <w:t>2. </w:t>
      </w:r>
      <w:r w:rsidR="00F4353E">
        <w:rPr>
          <w:i/>
          <w:sz w:val="18"/>
          <w:szCs w:val="18"/>
        </w:rPr>
        <w:t xml:space="preserve">hur </w:t>
      </w:r>
      <w:r w:rsidRPr="00E7664D">
        <w:rPr>
          <w:i/>
          <w:sz w:val="18"/>
          <w:szCs w:val="18"/>
        </w:rPr>
        <w:t>den byggda miljön ska användas, utvecklas och bevaras.</w:t>
      </w:r>
    </w:p>
    <w:p w14:paraId="75FC429A" w14:textId="77777777" w:rsidR="00DE7975" w:rsidRPr="00E7664D" w:rsidRDefault="00DE7975" w:rsidP="00DE7975">
      <w:pPr>
        <w:pStyle w:val="Brdtextmedindrag"/>
        <w:rPr>
          <w:i/>
          <w:sz w:val="18"/>
          <w:szCs w:val="18"/>
        </w:rPr>
      </w:pPr>
      <w:r w:rsidRPr="00E7664D">
        <w:rPr>
          <w:i/>
          <w:sz w:val="18"/>
          <w:szCs w:val="18"/>
        </w:rPr>
        <w:t>Planen är inte bindande.</w:t>
      </w:r>
    </w:p>
    <w:p w14:paraId="69941497" w14:textId="77777777" w:rsidR="00DE7975" w:rsidRDefault="00DE7975" w:rsidP="00DE7975">
      <w:pPr>
        <w:pStyle w:val="Brdtext"/>
      </w:pPr>
    </w:p>
    <w:p w14:paraId="70E6CE6D" w14:textId="77777777" w:rsidR="00DE7975" w:rsidRDefault="00DE7975" w:rsidP="00DE7975">
      <w:pPr>
        <w:pStyle w:val="Brdtext"/>
      </w:pPr>
      <w:r>
        <w:t>Paragrafen innehåller bestämmelser om översiktsplanens övergripande syfte.</w:t>
      </w:r>
    </w:p>
    <w:p w14:paraId="618A292D" w14:textId="77777777" w:rsidR="00DE7975" w:rsidRDefault="00DE7975" w:rsidP="00DE7975">
      <w:pPr>
        <w:pStyle w:val="Brdtextmedindrag"/>
      </w:pPr>
      <w:r w:rsidRPr="00C010F5">
        <w:rPr>
          <w:i/>
        </w:rPr>
        <w:t>Första stycket</w:t>
      </w:r>
      <w:r>
        <w:t xml:space="preserve"> motsvarar första meningen i nuvarande lydelse av para</w:t>
      </w:r>
      <w:r>
        <w:softHyphen/>
        <w:t>grafen.</w:t>
      </w:r>
    </w:p>
    <w:p w14:paraId="0C5A8DAD" w14:textId="77777777" w:rsidR="00DE7975" w:rsidRDefault="00DE7975" w:rsidP="00DE7975">
      <w:pPr>
        <w:pStyle w:val="Brdtextmedindrag"/>
      </w:pPr>
      <w:r w:rsidRPr="00C010F5">
        <w:rPr>
          <w:i/>
        </w:rPr>
        <w:t>Andra stycket</w:t>
      </w:r>
      <w:r>
        <w:t>, som är nytt, motsvarar i sak andra meningen i nuvarande lydelse av paragrafen.</w:t>
      </w:r>
    </w:p>
    <w:p w14:paraId="08F9CFA9" w14:textId="77777777" w:rsidR="00DE7975" w:rsidRDefault="00DE7975" w:rsidP="00DE7975">
      <w:pPr>
        <w:pStyle w:val="Brdtextmedindrag"/>
      </w:pPr>
      <w:r w:rsidRPr="00C010F5">
        <w:rPr>
          <w:i/>
        </w:rPr>
        <w:t>Tredje stycket</w:t>
      </w:r>
      <w:r>
        <w:t>, som är nytt, motsvarar i sak nuvarande lydelse av 3 §.</w:t>
      </w:r>
    </w:p>
    <w:p w14:paraId="72A04781" w14:textId="77777777" w:rsidR="00DE7975" w:rsidRDefault="00DE7975" w:rsidP="00DE7975">
      <w:pPr>
        <w:pStyle w:val="Brdtextmedindrag"/>
      </w:pPr>
      <w:r>
        <w:t>Övervägandena finns i avsnitt 7.2.</w:t>
      </w:r>
    </w:p>
    <w:p w14:paraId="09E41A26" w14:textId="77777777" w:rsidR="00DE7975" w:rsidRPr="00E7664D" w:rsidRDefault="00DE7975" w:rsidP="00DE7975">
      <w:pPr>
        <w:pStyle w:val="Rubrik4utannumrering"/>
        <w:rPr>
          <w:i/>
          <w:sz w:val="18"/>
          <w:szCs w:val="18"/>
        </w:rPr>
      </w:pPr>
      <w:r w:rsidRPr="00E7664D">
        <w:rPr>
          <w:i/>
          <w:sz w:val="18"/>
          <w:szCs w:val="18"/>
        </w:rPr>
        <w:t>Översiktsplanens innehåll</w:t>
      </w:r>
    </w:p>
    <w:p w14:paraId="0ECBE811" w14:textId="684026C8" w:rsidR="00DE7975" w:rsidRPr="004D17DD" w:rsidRDefault="00DE7975" w:rsidP="009A09BD">
      <w:pPr>
        <w:pStyle w:val="Brdtext"/>
        <w:rPr>
          <w:i/>
          <w:sz w:val="18"/>
          <w:szCs w:val="18"/>
        </w:rPr>
      </w:pPr>
      <w:r w:rsidRPr="00DE1819">
        <w:rPr>
          <w:sz w:val="18"/>
          <w:szCs w:val="18"/>
        </w:rPr>
        <w:t>3 §    </w:t>
      </w:r>
      <w:bookmarkStart w:id="169" w:name="_Hlk12451290"/>
      <w:r>
        <w:rPr>
          <w:i/>
          <w:sz w:val="18"/>
          <w:szCs w:val="18"/>
        </w:rPr>
        <w:t>Kommunen ska i</w:t>
      </w:r>
      <w:r w:rsidRPr="004D17DD">
        <w:rPr>
          <w:i/>
          <w:sz w:val="18"/>
          <w:szCs w:val="18"/>
        </w:rPr>
        <w:t xml:space="preserve"> </w:t>
      </w:r>
      <w:bookmarkEnd w:id="169"/>
      <w:r w:rsidRPr="004D17DD">
        <w:rPr>
          <w:i/>
          <w:sz w:val="18"/>
          <w:szCs w:val="18"/>
        </w:rPr>
        <w:t xml:space="preserve">översiktsplanen </w:t>
      </w:r>
      <w:r>
        <w:rPr>
          <w:i/>
          <w:sz w:val="18"/>
          <w:szCs w:val="18"/>
        </w:rPr>
        <w:t xml:space="preserve">redovisa </w:t>
      </w:r>
      <w:r w:rsidRPr="004D17DD">
        <w:rPr>
          <w:i/>
          <w:sz w:val="18"/>
          <w:szCs w:val="18"/>
        </w:rPr>
        <w:t xml:space="preserve">grunddragen </w:t>
      </w:r>
      <w:r w:rsidR="00F4353E">
        <w:rPr>
          <w:i/>
          <w:sz w:val="18"/>
          <w:szCs w:val="18"/>
        </w:rPr>
        <w:t>i fråga om</w:t>
      </w:r>
      <w:r w:rsidR="00F4353E" w:rsidRPr="004D17DD">
        <w:rPr>
          <w:i/>
          <w:sz w:val="18"/>
          <w:szCs w:val="18"/>
        </w:rPr>
        <w:t xml:space="preserve"> </w:t>
      </w:r>
      <w:r w:rsidRPr="004D17DD">
        <w:rPr>
          <w:i/>
          <w:sz w:val="18"/>
          <w:szCs w:val="18"/>
        </w:rPr>
        <w:t xml:space="preserve">den avsedda användningen av mark- och vattenområden för hela kommunen. </w:t>
      </w:r>
      <w:bookmarkStart w:id="170" w:name="_Hlk12451309"/>
      <w:r>
        <w:rPr>
          <w:i/>
          <w:sz w:val="18"/>
          <w:szCs w:val="18"/>
        </w:rPr>
        <w:t>Grund</w:t>
      </w:r>
      <w:r w:rsidR="007F4BD6">
        <w:rPr>
          <w:i/>
          <w:sz w:val="18"/>
          <w:szCs w:val="18"/>
        </w:rPr>
        <w:softHyphen/>
      </w:r>
      <w:r>
        <w:rPr>
          <w:i/>
          <w:sz w:val="18"/>
          <w:szCs w:val="18"/>
        </w:rPr>
        <w:t xml:space="preserve">dragen ska framgå </w:t>
      </w:r>
      <w:bookmarkStart w:id="171" w:name="_Hlk12451317"/>
      <w:bookmarkEnd w:id="170"/>
      <w:r>
        <w:rPr>
          <w:i/>
          <w:sz w:val="18"/>
          <w:szCs w:val="18"/>
        </w:rPr>
        <w:t>av en karta.</w:t>
      </w:r>
      <w:bookmarkEnd w:id="171"/>
      <w:r>
        <w:rPr>
          <w:i/>
          <w:sz w:val="18"/>
          <w:szCs w:val="18"/>
        </w:rPr>
        <w:t xml:space="preserve"> </w:t>
      </w:r>
    </w:p>
    <w:p w14:paraId="3F9299DC" w14:textId="77777777" w:rsidR="00DE7975" w:rsidRPr="004D17DD" w:rsidRDefault="00DE7975" w:rsidP="00DE7975">
      <w:pPr>
        <w:pStyle w:val="Brdtextmedindrag"/>
        <w:rPr>
          <w:i/>
          <w:sz w:val="18"/>
          <w:szCs w:val="18"/>
        </w:rPr>
      </w:pPr>
      <w:r w:rsidRPr="004D17DD">
        <w:rPr>
          <w:i/>
          <w:sz w:val="18"/>
          <w:szCs w:val="18"/>
        </w:rPr>
        <w:t xml:space="preserve">Av planen ska </w:t>
      </w:r>
      <w:r>
        <w:rPr>
          <w:i/>
          <w:sz w:val="18"/>
          <w:szCs w:val="18"/>
        </w:rPr>
        <w:t xml:space="preserve">det </w:t>
      </w:r>
      <w:r w:rsidRPr="004D17DD">
        <w:rPr>
          <w:i/>
          <w:sz w:val="18"/>
          <w:szCs w:val="18"/>
        </w:rPr>
        <w:t xml:space="preserve">även framgå </w:t>
      </w:r>
      <w:r>
        <w:rPr>
          <w:i/>
          <w:sz w:val="18"/>
          <w:szCs w:val="18"/>
        </w:rPr>
        <w:t xml:space="preserve">hur </w:t>
      </w:r>
      <w:r w:rsidRPr="004D17DD">
        <w:rPr>
          <w:i/>
          <w:sz w:val="18"/>
          <w:szCs w:val="18"/>
        </w:rPr>
        <w:t>kommunen</w:t>
      </w:r>
      <w:r>
        <w:rPr>
          <w:i/>
          <w:sz w:val="18"/>
          <w:szCs w:val="18"/>
        </w:rPr>
        <w:t xml:space="preserve"> anser att</w:t>
      </w:r>
      <w:r w:rsidRPr="004D17DD">
        <w:rPr>
          <w:i/>
          <w:sz w:val="18"/>
          <w:szCs w:val="18"/>
        </w:rPr>
        <w:t xml:space="preserve"> den byggda miljön ska användas, utvecklas och bevaras.</w:t>
      </w:r>
    </w:p>
    <w:p w14:paraId="762563E9" w14:textId="77777777" w:rsidR="00DE7975" w:rsidRPr="00DE1819" w:rsidRDefault="00DE7975" w:rsidP="00DE7975">
      <w:pPr>
        <w:pStyle w:val="Brdtextmedindrag"/>
      </w:pPr>
    </w:p>
    <w:p w14:paraId="1376DD6E" w14:textId="77777777" w:rsidR="00DE7975" w:rsidRDefault="00DE7975" w:rsidP="00DE7975">
      <w:pPr>
        <w:pStyle w:val="Brdtext"/>
      </w:pPr>
      <w:r>
        <w:t>I paragrafen, som har ett nytt innehåll, finns bestämmelser om översikts</w:t>
      </w:r>
      <w:r>
        <w:softHyphen/>
        <w:t>planens innehåll.</w:t>
      </w:r>
    </w:p>
    <w:p w14:paraId="52197B22" w14:textId="77777777" w:rsidR="00DE7975" w:rsidRDefault="00DE7975" w:rsidP="00DE7975">
      <w:pPr>
        <w:pStyle w:val="Brdtextmedindrag"/>
      </w:pPr>
      <w:r w:rsidRPr="00DE1819">
        <w:rPr>
          <w:i/>
        </w:rPr>
        <w:t xml:space="preserve">Första stycket </w:t>
      </w:r>
      <w:r>
        <w:t>motsvarar delvis nuvarande bestämmelse i 5 § 1. Bestäm</w:t>
      </w:r>
      <w:r>
        <w:softHyphen/>
        <w:t xml:space="preserve">melsen ändras så att </w:t>
      </w:r>
      <w:bookmarkStart w:id="172" w:name="_Hlk12451340"/>
      <w:r>
        <w:t>kommunen har en skyldighet att visa grunddragen för hela kommunen</w:t>
      </w:r>
      <w:bookmarkEnd w:id="172"/>
      <w:r>
        <w:t xml:space="preserve">. Det ska alltså inte finnas några vita fläckar eller hål i planen (jfr prop. 1985/86:1 s. 127). </w:t>
      </w:r>
    </w:p>
    <w:p w14:paraId="3695ADB4" w14:textId="77777777" w:rsidR="00DE7975" w:rsidRDefault="00DE7975" w:rsidP="00DE7975">
      <w:pPr>
        <w:pStyle w:val="Brdtextmedindrag"/>
      </w:pPr>
      <w:r>
        <w:t>Vidare ändras bestämmelsen så att det uttryckligen framgår att grund</w:t>
      </w:r>
      <w:r>
        <w:softHyphen/>
        <w:t>dragen ska framgå av en karta (jfr bet. BoU 1986/87:1 s. 30). Att grund</w:t>
      </w:r>
      <w:r>
        <w:softHyphen/>
        <w:t>dragen ska framgå av en karta hindrar inte att redo</w:t>
      </w:r>
      <w:r>
        <w:softHyphen/>
        <w:t>visningen kan delas upp på flera kartor.</w:t>
      </w:r>
    </w:p>
    <w:p w14:paraId="2735B0E1" w14:textId="77777777" w:rsidR="00DE7975" w:rsidRDefault="00DE7975" w:rsidP="00DE7975">
      <w:pPr>
        <w:pStyle w:val="Brdtextmedindrag"/>
      </w:pPr>
      <w:r w:rsidRPr="00DE1819">
        <w:rPr>
          <w:i/>
        </w:rPr>
        <w:t>Andra stycket</w:t>
      </w:r>
      <w:r>
        <w:t xml:space="preserve"> motsvarar i sak nuvarande bestämmelse i 5 § 2. </w:t>
      </w:r>
    </w:p>
    <w:p w14:paraId="51CF5D16" w14:textId="77777777" w:rsidR="00DE7975" w:rsidRDefault="00DE7975" w:rsidP="00DE7975">
      <w:pPr>
        <w:pStyle w:val="Brdtextmedindrag"/>
      </w:pPr>
      <w:r>
        <w:t xml:space="preserve">Övriga ändringar är endast språkliga. </w:t>
      </w:r>
    </w:p>
    <w:p w14:paraId="1B32FB6C" w14:textId="77777777" w:rsidR="00DE7975" w:rsidRDefault="00DE7975" w:rsidP="00DE7975">
      <w:pPr>
        <w:pStyle w:val="Brdtextmedindrag"/>
      </w:pPr>
      <w:r>
        <w:t>Övervägandena finns i avsnitt 7.3.</w:t>
      </w:r>
    </w:p>
    <w:p w14:paraId="0DE41D54" w14:textId="77777777" w:rsidR="00DE7975" w:rsidRDefault="00DE7975" w:rsidP="00DE7975">
      <w:pPr>
        <w:pStyle w:val="Brdtext"/>
      </w:pPr>
    </w:p>
    <w:p w14:paraId="0345D0BF" w14:textId="77777777" w:rsidR="00DE7975" w:rsidRPr="002E1B00" w:rsidRDefault="00DE7975" w:rsidP="00DE7975">
      <w:pPr>
        <w:pStyle w:val="Brdtext"/>
        <w:rPr>
          <w:i/>
          <w:sz w:val="18"/>
          <w:szCs w:val="18"/>
        </w:rPr>
      </w:pPr>
      <w:r w:rsidRPr="00DE1819">
        <w:rPr>
          <w:sz w:val="18"/>
          <w:szCs w:val="18"/>
        </w:rPr>
        <w:t>4 §    </w:t>
      </w:r>
      <w:r w:rsidRPr="00354B40">
        <w:rPr>
          <w:sz w:val="18"/>
          <w:szCs w:val="18"/>
        </w:rPr>
        <w:t>Kommunen ska i översiktsplanen</w:t>
      </w:r>
      <w:r w:rsidRPr="00363100">
        <w:rPr>
          <w:i/>
          <w:sz w:val="18"/>
          <w:szCs w:val="18"/>
        </w:rPr>
        <w:t xml:space="preserve"> </w:t>
      </w:r>
      <w:r w:rsidRPr="009D60DC">
        <w:rPr>
          <w:sz w:val="18"/>
          <w:szCs w:val="18"/>
        </w:rPr>
        <w:t>redovisa</w:t>
      </w:r>
      <w:r w:rsidRPr="00970B44">
        <w:rPr>
          <w:i/>
          <w:sz w:val="18"/>
          <w:szCs w:val="18"/>
        </w:rPr>
        <w:t xml:space="preserve"> de förhållanden som med hänsyn till de allmänna intressena i 2 kap. kan ha en väsentlig betydelse för </w:t>
      </w:r>
      <w:r>
        <w:rPr>
          <w:i/>
          <w:sz w:val="18"/>
          <w:szCs w:val="18"/>
        </w:rPr>
        <w:t xml:space="preserve">sådana </w:t>
      </w:r>
      <w:r w:rsidRPr="00970B44">
        <w:rPr>
          <w:i/>
          <w:sz w:val="18"/>
          <w:szCs w:val="18"/>
        </w:rPr>
        <w:t xml:space="preserve">beslut </w:t>
      </w:r>
      <w:r>
        <w:rPr>
          <w:i/>
          <w:sz w:val="18"/>
          <w:szCs w:val="18"/>
        </w:rPr>
        <w:t xml:space="preserve">som avses i 2 § andra </w:t>
      </w:r>
      <w:r w:rsidRPr="00837AE8">
        <w:rPr>
          <w:i/>
          <w:sz w:val="18"/>
          <w:szCs w:val="18"/>
        </w:rPr>
        <w:t xml:space="preserve">stycket. </w:t>
      </w:r>
      <w:bookmarkStart w:id="173" w:name="_Hlk5726435"/>
      <w:r w:rsidRPr="00363100">
        <w:rPr>
          <w:i/>
          <w:sz w:val="18"/>
          <w:szCs w:val="18"/>
        </w:rPr>
        <w:t>Riksintresse</w:t>
      </w:r>
      <w:r>
        <w:rPr>
          <w:i/>
          <w:sz w:val="18"/>
          <w:szCs w:val="18"/>
        </w:rPr>
        <w:t>n</w:t>
      </w:r>
      <w:r w:rsidRPr="002E1B00">
        <w:rPr>
          <w:i/>
          <w:sz w:val="18"/>
          <w:szCs w:val="18"/>
        </w:rPr>
        <w:t xml:space="preserve"> enligt 3 eller 4 kap. miljöbalken ska alltid </w:t>
      </w:r>
      <w:r>
        <w:rPr>
          <w:i/>
          <w:sz w:val="18"/>
          <w:szCs w:val="18"/>
        </w:rPr>
        <w:t>redovisas</w:t>
      </w:r>
      <w:r w:rsidRPr="002E1B00">
        <w:rPr>
          <w:i/>
          <w:sz w:val="18"/>
          <w:szCs w:val="18"/>
        </w:rPr>
        <w:t xml:space="preserve">. </w:t>
      </w:r>
      <w:bookmarkEnd w:id="173"/>
    </w:p>
    <w:p w14:paraId="2865EFD4" w14:textId="77777777" w:rsidR="00DE7975" w:rsidRDefault="00DE7975" w:rsidP="00DE7975">
      <w:pPr>
        <w:pStyle w:val="Brdtextmedindrag"/>
        <w:rPr>
          <w:i/>
          <w:sz w:val="18"/>
          <w:szCs w:val="18"/>
        </w:rPr>
      </w:pPr>
      <w:r>
        <w:rPr>
          <w:i/>
          <w:sz w:val="18"/>
          <w:szCs w:val="18"/>
        </w:rPr>
        <w:t>Av planen ska det även framgå hur kommunen anser att</w:t>
      </w:r>
      <w:r w:rsidRPr="00F111C1">
        <w:rPr>
          <w:i/>
          <w:sz w:val="18"/>
          <w:szCs w:val="18"/>
        </w:rPr>
        <w:t xml:space="preserve"> </w:t>
      </w:r>
    </w:p>
    <w:p w14:paraId="69AE5395" w14:textId="77777777" w:rsidR="00DE7975" w:rsidRDefault="00DE7975" w:rsidP="00DE7975">
      <w:pPr>
        <w:pStyle w:val="Brdtextmedindrag"/>
        <w:rPr>
          <w:i/>
          <w:sz w:val="18"/>
          <w:szCs w:val="18"/>
        </w:rPr>
      </w:pPr>
      <w:r>
        <w:rPr>
          <w:i/>
          <w:sz w:val="18"/>
          <w:szCs w:val="18"/>
        </w:rPr>
        <w:t>1. </w:t>
      </w:r>
      <w:r w:rsidRPr="00F111C1">
        <w:rPr>
          <w:i/>
          <w:sz w:val="18"/>
          <w:szCs w:val="18"/>
        </w:rPr>
        <w:t>riksintressen ska tillgodoses</w:t>
      </w:r>
      <w:r>
        <w:rPr>
          <w:i/>
          <w:sz w:val="18"/>
          <w:szCs w:val="18"/>
        </w:rPr>
        <w:t>,</w:t>
      </w:r>
      <w:r w:rsidRPr="00F111C1">
        <w:rPr>
          <w:i/>
          <w:sz w:val="18"/>
          <w:szCs w:val="18"/>
        </w:rPr>
        <w:t xml:space="preserve"> </w:t>
      </w:r>
    </w:p>
    <w:p w14:paraId="5FC97B7B" w14:textId="77777777" w:rsidR="00DE7975" w:rsidRDefault="00DE7975" w:rsidP="00DE7975">
      <w:pPr>
        <w:pStyle w:val="Brdtextmedindrag"/>
        <w:rPr>
          <w:i/>
          <w:sz w:val="18"/>
          <w:szCs w:val="18"/>
        </w:rPr>
      </w:pPr>
      <w:r>
        <w:rPr>
          <w:i/>
          <w:sz w:val="18"/>
          <w:szCs w:val="18"/>
        </w:rPr>
        <w:t xml:space="preserve">2. gällande </w:t>
      </w:r>
      <w:r w:rsidRPr="00F111C1">
        <w:rPr>
          <w:i/>
          <w:sz w:val="18"/>
          <w:szCs w:val="18"/>
        </w:rPr>
        <w:t>miljökvalitets</w:t>
      </w:r>
      <w:r>
        <w:rPr>
          <w:i/>
          <w:sz w:val="18"/>
          <w:szCs w:val="18"/>
        </w:rPr>
        <w:softHyphen/>
      </w:r>
      <w:r w:rsidRPr="00F111C1">
        <w:rPr>
          <w:i/>
          <w:sz w:val="18"/>
          <w:szCs w:val="18"/>
        </w:rPr>
        <w:t>normer</w:t>
      </w:r>
      <w:r>
        <w:rPr>
          <w:i/>
          <w:sz w:val="18"/>
          <w:szCs w:val="18"/>
        </w:rPr>
        <w:t xml:space="preserve"> enligt 5 kap. miljöbalken ska följas, och </w:t>
      </w:r>
    </w:p>
    <w:p w14:paraId="4F92FD4B" w14:textId="77777777" w:rsidR="00DE7975" w:rsidRDefault="00DE7975" w:rsidP="00DE7975">
      <w:pPr>
        <w:pStyle w:val="Brdtextmedindrag"/>
        <w:rPr>
          <w:i/>
          <w:sz w:val="18"/>
          <w:szCs w:val="18"/>
        </w:rPr>
      </w:pPr>
      <w:r>
        <w:rPr>
          <w:i/>
          <w:sz w:val="18"/>
          <w:szCs w:val="18"/>
        </w:rPr>
        <w:t xml:space="preserve">3. förhållanden av väsentlig betydelse i övrigt bör beaktas. </w:t>
      </w:r>
    </w:p>
    <w:p w14:paraId="550BF764" w14:textId="77777777" w:rsidR="00DE7975" w:rsidRDefault="00DE7975" w:rsidP="00DE7975">
      <w:pPr>
        <w:pStyle w:val="Brdtextmedindrag"/>
      </w:pPr>
      <w:r>
        <w:rPr>
          <w:i/>
          <w:sz w:val="18"/>
          <w:szCs w:val="18"/>
        </w:rPr>
        <w:t xml:space="preserve"> </w:t>
      </w:r>
    </w:p>
    <w:p w14:paraId="471EACAA" w14:textId="77777777" w:rsidR="00DE7975" w:rsidRDefault="00DE7975" w:rsidP="00DE7975">
      <w:pPr>
        <w:pStyle w:val="Brdtext"/>
      </w:pPr>
      <w:r>
        <w:t>Av paragrafen framgår vad kom</w:t>
      </w:r>
      <w:r>
        <w:softHyphen/>
        <w:t>munen ska redovisa i översiktsplanen i vissa avseenden.</w:t>
      </w:r>
    </w:p>
    <w:p w14:paraId="7ED2E0D4" w14:textId="77777777" w:rsidR="00DE7975" w:rsidRDefault="00DE7975" w:rsidP="00DE7975">
      <w:pPr>
        <w:pStyle w:val="Brdtextmedindrag"/>
      </w:pPr>
      <w:r w:rsidRPr="00DD36F8">
        <w:rPr>
          <w:i/>
        </w:rPr>
        <w:t xml:space="preserve">Första stycket </w:t>
      </w:r>
      <w:r>
        <w:rPr>
          <w:i/>
        </w:rPr>
        <w:t>första meningen</w:t>
      </w:r>
      <w:r>
        <w:t xml:space="preserve"> anger att kommunen i översiktsplanen ska redovisa de för</w:t>
      </w:r>
      <w:r>
        <w:softHyphen/>
        <w:t xml:space="preserve">hållanden som med hänsyn till de allmänna intressena i 2 kap. kan ha en väsentlig betydelse för sådana </w:t>
      </w:r>
      <w:r w:rsidDel="00B715DB">
        <w:t xml:space="preserve">beslut </w:t>
      </w:r>
      <w:r>
        <w:t>som avses i 2 § andra stycket, dvs. beslut om hur mark- och vattenområden ska användas och den byggda miljön ska användas, utvecklas och bevaras. Om ett förhållande bara omfattar en del av kommunen, bör det framgå av en karta inom vilket område som för</w:t>
      </w:r>
      <w:r>
        <w:softHyphen/>
        <w:t>hållandet gäller. Om förhållandet däremot gäller inom hela kommunen, kan det vara tillräckligt att redovisa detta i text.</w:t>
      </w:r>
    </w:p>
    <w:p w14:paraId="7B081481" w14:textId="77777777" w:rsidR="00DE7975" w:rsidRDefault="00DE7975" w:rsidP="00DE7975">
      <w:pPr>
        <w:pStyle w:val="Brdtextmedindrag"/>
      </w:pPr>
      <w:r>
        <w:t>Redovisningen av förhållan</w:t>
      </w:r>
      <w:r>
        <w:softHyphen/>
        <w:t xml:space="preserve">den som kan ha väsentlig betydelse medför inget krav på </w:t>
      </w:r>
      <w:r w:rsidRPr="000F3251">
        <w:t>detaljerade beskriv</w:t>
      </w:r>
      <w:r>
        <w:softHyphen/>
      </w:r>
      <w:r w:rsidRPr="000F3251">
        <w:t>ningar av de förhållanden som</w:t>
      </w:r>
      <w:r>
        <w:t xml:space="preserve"> ska redo</w:t>
      </w:r>
      <w:r>
        <w:softHyphen/>
        <w:t>visas</w:t>
      </w:r>
      <w:r w:rsidRPr="000F3251">
        <w:t xml:space="preserve">. </w:t>
      </w:r>
      <w:r>
        <w:t>Det är normalt till</w:t>
      </w:r>
      <w:r>
        <w:softHyphen/>
        <w:t>räck</w:t>
      </w:r>
      <w:r>
        <w:softHyphen/>
        <w:t xml:space="preserve">ligt att hänvisa till var ytterligare information kan hämtas. </w:t>
      </w:r>
    </w:p>
    <w:p w14:paraId="0007A3DC" w14:textId="33665563" w:rsidR="00DE7975" w:rsidRDefault="00DE7975" w:rsidP="00DE7975">
      <w:pPr>
        <w:pStyle w:val="Brdtextmedindrag"/>
      </w:pPr>
      <w:r>
        <w:t>Kravet på redovisning gäller bara förhållanden som kan ha väsentlig betydelse</w:t>
      </w:r>
      <w:r w:rsidRPr="00ED360A">
        <w:t xml:space="preserve"> </w:t>
      </w:r>
      <w:r>
        <w:t>för beslut om användningen av mark- och vattenområden m.m. Motsatsvis ska kommunen alltså kunna avstå från att redovisa de för</w:t>
      </w:r>
      <w:r>
        <w:softHyphen/>
        <w:t>håll</w:t>
      </w:r>
      <w:r>
        <w:softHyphen/>
        <w:t>anden som har en begränsad eller liten betydelse för sådana beslut. De lokala förut</w:t>
      </w:r>
      <w:r>
        <w:softHyphen/>
        <w:t>sättningarna är således utgångs</w:t>
      </w:r>
      <w:r>
        <w:softHyphen/>
        <w:t>punkten för bedömningen av om ett förhållande kan anses ha väsent</w:t>
      </w:r>
      <w:r>
        <w:softHyphen/>
        <w:t>lig betydelse. Även om förhållan</w:t>
      </w:r>
      <w:r>
        <w:softHyphen/>
        <w:t>dena behöver bedömas utifrån förutsättningarna i det enskilda fallet bör kommunens uppfattning tillmätas stor betydelse när det gäller vilka för</w:t>
      </w:r>
      <w:r>
        <w:softHyphen/>
        <w:t>hållanden som ska anses vara av väsentlig betydelse. Däremot bör en utgångspunkt vara att miljö</w:t>
      </w:r>
      <w:r>
        <w:softHyphen/>
        <w:t>kvalitets</w:t>
      </w:r>
      <w:r>
        <w:softHyphen/>
        <w:t>normer enligt 5 kap. miljöbalken ska redo</w:t>
      </w:r>
      <w:r>
        <w:softHyphen/>
        <w:t>visas i planen. En norm bör dock kunna utelämnas, t.ex. för en viss vattenförekomst, om det framstår som sannolikt att normen kommer att följas eller om den inte heller i övrigt kan förväntas ha någon väsentlig betydelse för de beslut som översiktsplanen ska ge vägledning för. Vidare innebär kravet på väsent</w:t>
      </w:r>
      <w:r>
        <w:softHyphen/>
        <w:t>lig</w:t>
      </w:r>
      <w:r>
        <w:softHyphen/>
        <w:t>het att det i första hand är förhål</w:t>
      </w:r>
      <w:r>
        <w:softHyphen/>
        <w:t>landen som är knutna till bestäm</w:t>
      </w:r>
      <w:r>
        <w:softHyphen/>
        <w:t>mel</w:t>
      </w:r>
      <w:r>
        <w:softHyphen/>
        <w:t xml:space="preserve">serna i 2 kap. </w:t>
      </w:r>
      <w:r w:rsidRPr="006E7E3C">
        <w:t>2–5 och 10</w:t>
      </w:r>
      <w:r>
        <w:t> </w:t>
      </w:r>
      <w:r w:rsidRPr="006E7E3C">
        <w:t xml:space="preserve">§§ </w:t>
      </w:r>
      <w:r>
        <w:t>som behöver redo</w:t>
      </w:r>
      <w:r>
        <w:softHyphen/>
        <w:t>visas i översikts</w:t>
      </w:r>
      <w:r>
        <w:softHyphen/>
        <w:t>planen. Det ute</w:t>
      </w:r>
      <w:r>
        <w:softHyphen/>
        <w:t>sluter emellertid inte att även förhållanden som är knutna till andra allmänna intressen i 2 kap. kan behöva redovisas, exem</w:t>
      </w:r>
      <w:r>
        <w:softHyphen/>
        <w:t>pelvis om över</w:t>
      </w:r>
      <w:r>
        <w:softHyphen/>
        <w:t>siktsplanen avser en s.k. fördjupning för ett visst område. Skyldig</w:t>
      </w:r>
      <w:r>
        <w:softHyphen/>
        <w:t>heten att förhålla sig till de allmänna intressena i 2 kap. gäller även om kommunen har bedömt att ett förhållande är av sådant slag att det inte behöver redovisas i översikts</w:t>
      </w:r>
      <w:r>
        <w:softHyphen/>
        <w:t>planen. Väg</w:t>
      </w:r>
      <w:r>
        <w:softHyphen/>
        <w:t>ledning för att avgöra vad som utgör förhållanden av väsentlig betydelse kan tas fram av de centrala myndig</w:t>
      </w:r>
      <w:r>
        <w:softHyphen/>
        <w:t>heterna, bl.a. Boverket, Natur</w:t>
      </w:r>
      <w:r>
        <w:softHyphen/>
        <w:t>vårds</w:t>
      </w:r>
      <w:r>
        <w:softHyphen/>
        <w:t>verket och Riks</w:t>
      </w:r>
      <w:r>
        <w:softHyphen/>
        <w:t>antikvarie</w:t>
      </w:r>
      <w:r>
        <w:softHyphen/>
        <w:t xml:space="preserve">ämbetet. </w:t>
      </w:r>
    </w:p>
    <w:p w14:paraId="4025E04D" w14:textId="77777777" w:rsidR="00DE7975" w:rsidRDefault="00DE7975" w:rsidP="00DE7975">
      <w:pPr>
        <w:pStyle w:val="Brdtextmedindrag"/>
      </w:pPr>
      <w:r w:rsidRPr="00DD36F8">
        <w:rPr>
          <w:i/>
        </w:rPr>
        <w:t xml:space="preserve">Första stycket </w:t>
      </w:r>
      <w:r>
        <w:rPr>
          <w:i/>
        </w:rPr>
        <w:t>andra meningen</w:t>
      </w:r>
      <w:r>
        <w:t xml:space="preserve"> anger att r</w:t>
      </w:r>
      <w:r w:rsidRPr="00210624">
        <w:t>iksintresse</w:t>
      </w:r>
      <w:r>
        <w:t>n</w:t>
      </w:r>
      <w:r w:rsidRPr="00210624">
        <w:t xml:space="preserve"> enligt 3 </w:t>
      </w:r>
      <w:r>
        <w:t>eller</w:t>
      </w:r>
      <w:r w:rsidRPr="00210624">
        <w:t xml:space="preserve"> 4 kap. miljöbalken alltid </w:t>
      </w:r>
      <w:r w:rsidRPr="00626771">
        <w:t xml:space="preserve">ska </w:t>
      </w:r>
      <w:r>
        <w:t xml:space="preserve">redovisas. Kommunen ska således alltid redovisa förekommande riksintressen i översiktsplanen. Bestämmelsen motsvarar i sak nuvarande 4 § första stycket andra meningen. </w:t>
      </w:r>
    </w:p>
    <w:p w14:paraId="081AB85A" w14:textId="77777777" w:rsidR="00DE7975" w:rsidRDefault="00DE7975" w:rsidP="00DE7975">
      <w:pPr>
        <w:pStyle w:val="Brdtextmedindrag"/>
        <w:rPr>
          <w:i/>
        </w:rPr>
      </w:pPr>
      <w:r w:rsidRPr="0005427F">
        <w:rPr>
          <w:i/>
        </w:rPr>
        <w:t>Andra stycket</w:t>
      </w:r>
      <w:r w:rsidRPr="0005427F">
        <w:t xml:space="preserve"> </w:t>
      </w:r>
      <w:r w:rsidRPr="0055567C">
        <w:rPr>
          <w:i/>
        </w:rPr>
        <w:t>1</w:t>
      </w:r>
      <w:r>
        <w:rPr>
          <w:i/>
        </w:rPr>
        <w:t xml:space="preserve"> och </w:t>
      </w:r>
      <w:r w:rsidRPr="0055567C">
        <w:rPr>
          <w:i/>
        </w:rPr>
        <w:t>2</w:t>
      </w:r>
      <w:r>
        <w:t xml:space="preserve"> </w:t>
      </w:r>
      <w:r w:rsidRPr="0005427F">
        <w:t>anger att det även ska framgå av översikts</w:t>
      </w:r>
      <w:r>
        <w:softHyphen/>
      </w:r>
      <w:r w:rsidRPr="0005427F">
        <w:t xml:space="preserve">planen hur kommunen anser att riksintressen ska tillgodoses </w:t>
      </w:r>
      <w:r>
        <w:t xml:space="preserve">och </w:t>
      </w:r>
      <w:r w:rsidRPr="0005427F">
        <w:t>gällande miljö</w:t>
      </w:r>
      <w:r>
        <w:softHyphen/>
      </w:r>
      <w:r w:rsidRPr="0005427F">
        <w:t>kvalitets</w:t>
      </w:r>
      <w:r w:rsidRPr="0005427F">
        <w:softHyphen/>
        <w:t>normer enligt 5 kap. miljöbalken följas. Bestämmelsen mot</w:t>
      </w:r>
      <w:r>
        <w:softHyphen/>
      </w:r>
      <w:r w:rsidRPr="0005427F">
        <w:t xml:space="preserve">svarar i sak nuvarande 5 § 3. Jämfört med nuvarande lydelse </w:t>
      </w:r>
      <w:r>
        <w:t xml:space="preserve">förtydligas </w:t>
      </w:r>
      <w:r w:rsidRPr="0005427F">
        <w:t>bestäm</w:t>
      </w:r>
      <w:r>
        <w:softHyphen/>
      </w:r>
      <w:r w:rsidRPr="0005427F">
        <w:t>melsen så att det framgår att redovis</w:t>
      </w:r>
      <w:r w:rsidRPr="00430A0C">
        <w:t xml:space="preserve">ningen inte bara ska omfatta hur </w:t>
      </w:r>
      <w:r w:rsidRPr="0005427F">
        <w:t>kommunen avser att tillgodose riksintressen och följa gällande miljö</w:t>
      </w:r>
      <w:r w:rsidRPr="0005427F">
        <w:softHyphen/>
        <w:t>kvalitetsnormer, utan hur även andra aktörer bör agera för att riks</w:t>
      </w:r>
      <w:r w:rsidRPr="0005427F">
        <w:softHyphen/>
        <w:t>intres</w:t>
      </w:r>
      <w:r>
        <w:softHyphen/>
      </w:r>
      <w:r w:rsidRPr="0005427F">
        <w:t>sena ska kunna tillgodoses och gällande miljökvalitets</w:t>
      </w:r>
      <w:r w:rsidRPr="0005427F">
        <w:softHyphen/>
        <w:t xml:space="preserve">normer ska kunna följas. </w:t>
      </w:r>
      <w:r>
        <w:t>Vägledning för vad som avses med tillgodoses respektive följas kan hämtas från förarbeten till nuvarande bestämmelse i 5 § 3 (se bl.a. prop. 1985/86:1 s. 532 f., prop. 1997/98:90 s. 163 och 302, prop. 2006/07:122 s. 63 och prop. 2009/10:184 s. 37).</w:t>
      </w:r>
      <w:bookmarkStart w:id="174" w:name="_Hlk21699887"/>
    </w:p>
    <w:p w14:paraId="041F15AA" w14:textId="469A4C61" w:rsidR="00DE7975" w:rsidRPr="009D60DC" w:rsidRDefault="00DE7975" w:rsidP="00DE7975">
      <w:pPr>
        <w:pStyle w:val="Brdtextmedindrag"/>
        <w:rPr>
          <w:i/>
        </w:rPr>
      </w:pPr>
      <w:r>
        <w:rPr>
          <w:i/>
        </w:rPr>
        <w:t>Andra stycket</w:t>
      </w:r>
      <w:r w:rsidRPr="0055567C">
        <w:rPr>
          <w:i/>
        </w:rPr>
        <w:t xml:space="preserve"> 3</w:t>
      </w:r>
      <w:r>
        <w:t xml:space="preserve"> anger att det av översiktsplanen även ska framgå hur kom</w:t>
      </w:r>
      <w:r>
        <w:softHyphen/>
        <w:t xml:space="preserve">munen anser att </w:t>
      </w:r>
      <w:r w:rsidRPr="0005427F">
        <w:t>förhållanden av väsentlig betydelse i övrigt bör beaktas.</w:t>
      </w:r>
      <w:r>
        <w:t xml:space="preserve"> </w:t>
      </w:r>
      <w:bookmarkStart w:id="175" w:name="_Hlk21700228"/>
      <w:bookmarkEnd w:id="174"/>
      <w:r>
        <w:t>Uttrycket i övrigt tar sikte på andra för</w:t>
      </w:r>
      <w:r>
        <w:softHyphen/>
        <w:t>hållanden än riksintressen och miljökvalitetsnormer som är av sådan väsentlig betydelse som avses i första stycket.</w:t>
      </w:r>
      <w:r w:rsidRPr="0005427F">
        <w:t xml:space="preserve"> </w:t>
      </w:r>
      <w:bookmarkEnd w:id="175"/>
      <w:r>
        <w:t>Med uttrycket beakta avses att kommunen ska redogöra för vilken betydelse som kommunen anser att förhållandet behöver tillmätas vid en senare prövning. I vissa fall kan kommunen bekräfta att förhållandet behöver tillgodoses vid efter</w:t>
      </w:r>
      <w:r>
        <w:softHyphen/>
        <w:t xml:space="preserve">följande prövning, exempelvis att en brytvärd fyndighet av bergmaterial så långt </w:t>
      </w:r>
      <w:r w:rsidR="00B059C1">
        <w:t xml:space="preserve">som </w:t>
      </w:r>
      <w:r>
        <w:t xml:space="preserve">möjligt ska skyddas mot åtgärder </w:t>
      </w:r>
      <w:r w:rsidRPr="006D3F32">
        <w:rPr>
          <w:spacing w:val="-2"/>
        </w:rPr>
        <w:t>som påtagligt kan försvåra utvinningen av fyndig</w:t>
      </w:r>
      <w:r w:rsidRPr="006D3F32">
        <w:rPr>
          <w:spacing w:val="-2"/>
        </w:rPr>
        <w:softHyphen/>
        <w:t>heten (jfr 3 kap. 8 § första</w:t>
      </w:r>
      <w:r>
        <w:t xml:space="preserve"> stycket miljö</w:t>
      </w:r>
      <w:r>
        <w:softHyphen/>
        <w:t>balken). Ett annat sådant exempel är att kommunen anger att byggnader som placeras under en viss nivå behöver utformas med hänsyn till risken för över</w:t>
      </w:r>
      <w:r>
        <w:softHyphen/>
        <w:t>svämning, men att någon hänsyn inte behöver tas till denna risk för byggnader som placeras över en sådan nivå.</w:t>
      </w:r>
      <w:r w:rsidDel="00837AE8">
        <w:t xml:space="preserve"> </w:t>
      </w:r>
      <w:r>
        <w:t>I andra fall kan kom</w:t>
      </w:r>
      <w:r>
        <w:softHyphen/>
        <w:t xml:space="preserve">munen tvärtom ange att en viss åtgärd inte bör vidtas, exempelvis att en fyndighet inte bör utvinnas eftersom det även finns höga naturvärden i området som bör bevaras. </w:t>
      </w:r>
    </w:p>
    <w:p w14:paraId="378EBA61" w14:textId="77777777" w:rsidR="00DE7975" w:rsidRDefault="00DE7975" w:rsidP="00DE7975">
      <w:pPr>
        <w:pStyle w:val="Brdtextmedindrag"/>
      </w:pPr>
      <w:r>
        <w:t>Övervägandena finns i avsnitt 7.4.</w:t>
      </w:r>
    </w:p>
    <w:p w14:paraId="7990E7BD" w14:textId="77777777" w:rsidR="00DE7975" w:rsidRDefault="00DE7975" w:rsidP="00DE7975">
      <w:pPr>
        <w:pStyle w:val="Brdtext"/>
      </w:pPr>
    </w:p>
    <w:p w14:paraId="471728F5" w14:textId="77777777" w:rsidR="00DE7975" w:rsidRPr="00DD36F8" w:rsidRDefault="00DE7975" w:rsidP="00DE7975">
      <w:pPr>
        <w:pStyle w:val="Brdtext"/>
        <w:keepNext/>
        <w:rPr>
          <w:sz w:val="18"/>
          <w:szCs w:val="18"/>
        </w:rPr>
      </w:pPr>
      <w:r w:rsidRPr="00055706">
        <w:rPr>
          <w:sz w:val="18"/>
          <w:szCs w:val="18"/>
        </w:rPr>
        <w:t>5 §    </w:t>
      </w:r>
      <w:r w:rsidRPr="00DD36F8">
        <w:rPr>
          <w:sz w:val="18"/>
          <w:szCs w:val="18"/>
        </w:rPr>
        <w:t xml:space="preserve">Av översiktsplanen ska </w:t>
      </w:r>
      <w:r w:rsidRPr="00BB6F2D">
        <w:rPr>
          <w:i/>
          <w:sz w:val="18"/>
          <w:szCs w:val="18"/>
        </w:rPr>
        <w:t>även följande</w:t>
      </w:r>
      <w:r>
        <w:rPr>
          <w:sz w:val="18"/>
          <w:szCs w:val="18"/>
        </w:rPr>
        <w:t xml:space="preserve"> </w:t>
      </w:r>
      <w:r w:rsidRPr="00DD36F8">
        <w:rPr>
          <w:sz w:val="18"/>
          <w:szCs w:val="18"/>
        </w:rPr>
        <w:t>framgå</w:t>
      </w:r>
    </w:p>
    <w:p w14:paraId="5E8B1D0A" w14:textId="77777777" w:rsidR="00DE7975" w:rsidRPr="00DD36F8" w:rsidRDefault="00DE7975" w:rsidP="00DE7975">
      <w:pPr>
        <w:pStyle w:val="Brdtextmedindrag"/>
        <w:keepNext/>
        <w:rPr>
          <w:sz w:val="18"/>
          <w:szCs w:val="18"/>
        </w:rPr>
      </w:pPr>
      <w:bookmarkStart w:id="176" w:name="_Hlk11824966"/>
      <w:r>
        <w:rPr>
          <w:i/>
          <w:sz w:val="18"/>
          <w:szCs w:val="18"/>
        </w:rPr>
        <w:t>1</w:t>
      </w:r>
      <w:r w:rsidRPr="00DD36F8">
        <w:rPr>
          <w:sz w:val="18"/>
          <w:szCs w:val="18"/>
        </w:rPr>
        <w:t xml:space="preserve">. hur kommunen avser att tillgodose det långsiktiga behovet av bostäder, </w:t>
      </w:r>
    </w:p>
    <w:p w14:paraId="19E5E0E7" w14:textId="77777777" w:rsidR="00DE7975" w:rsidRPr="00363100" w:rsidRDefault="00DE7975" w:rsidP="00DE7975">
      <w:pPr>
        <w:pStyle w:val="Brdtextmedindrag"/>
        <w:rPr>
          <w:sz w:val="18"/>
          <w:szCs w:val="18"/>
        </w:rPr>
      </w:pPr>
      <w:r>
        <w:rPr>
          <w:i/>
          <w:sz w:val="18"/>
          <w:szCs w:val="18"/>
        </w:rPr>
        <w:t>2</w:t>
      </w:r>
      <w:r w:rsidRPr="00363100">
        <w:rPr>
          <w:sz w:val="18"/>
          <w:szCs w:val="18"/>
        </w:rPr>
        <w:t>. </w:t>
      </w:r>
      <w:r w:rsidRPr="00FD2C05">
        <w:rPr>
          <w:i/>
          <w:sz w:val="18"/>
          <w:szCs w:val="18"/>
        </w:rPr>
        <w:t>hur kommunen i den fysiska planeringen avser att ta hänsyn till och samordna översiktsplanen med relevanta nationella och regionala mål, planer och program av bety</w:t>
      </w:r>
      <w:r w:rsidRPr="00FD2C05">
        <w:rPr>
          <w:i/>
          <w:sz w:val="18"/>
          <w:szCs w:val="18"/>
        </w:rPr>
        <w:softHyphen/>
        <w:t>delse för en hållbar utveckling inom kommunen,</w:t>
      </w:r>
    </w:p>
    <w:bookmarkEnd w:id="176"/>
    <w:p w14:paraId="22F1B059" w14:textId="77777777" w:rsidR="00DE7975" w:rsidRPr="00DD36F8" w:rsidRDefault="00DE7975" w:rsidP="00DE7975">
      <w:pPr>
        <w:pStyle w:val="Brdtextmedindrag"/>
        <w:rPr>
          <w:sz w:val="18"/>
          <w:szCs w:val="18"/>
        </w:rPr>
      </w:pPr>
      <w:r>
        <w:rPr>
          <w:i/>
          <w:sz w:val="18"/>
          <w:szCs w:val="18"/>
        </w:rPr>
        <w:t>3</w:t>
      </w:r>
      <w:r w:rsidRPr="00DD36F8">
        <w:rPr>
          <w:sz w:val="18"/>
          <w:szCs w:val="18"/>
        </w:rPr>
        <w:t xml:space="preserve">. sådana områden för landsbygdsutveckling i strandnära lägen som avses i 7 kap. 18 e § första stycket miljöbalken, </w:t>
      </w:r>
    </w:p>
    <w:p w14:paraId="2D07032D" w14:textId="77777777" w:rsidR="00DE7975" w:rsidRPr="00DD36F8" w:rsidRDefault="00DE7975" w:rsidP="00DE7975">
      <w:pPr>
        <w:pStyle w:val="Brdtextmedindrag"/>
        <w:rPr>
          <w:sz w:val="18"/>
          <w:szCs w:val="18"/>
        </w:rPr>
      </w:pPr>
      <w:r>
        <w:rPr>
          <w:i/>
          <w:sz w:val="18"/>
          <w:szCs w:val="18"/>
        </w:rPr>
        <w:t>4</w:t>
      </w:r>
      <w:r w:rsidRPr="00DD36F8">
        <w:rPr>
          <w:sz w:val="18"/>
          <w:szCs w:val="18"/>
        </w:rPr>
        <w:t xml:space="preserve">. kommunens syn på risken för skador på den byggda miljön som kan följa av översvämning, ras, skred och erosion som är klimatrelaterade samt på hur sådana risker kan minska eller upphöra, </w:t>
      </w:r>
    </w:p>
    <w:p w14:paraId="01119BB6" w14:textId="77777777" w:rsidR="00DE7975" w:rsidRPr="00F111C1" w:rsidRDefault="00DE7975" w:rsidP="00DE7975">
      <w:pPr>
        <w:pStyle w:val="Brdtextmedindrag"/>
        <w:rPr>
          <w:i/>
          <w:sz w:val="18"/>
          <w:szCs w:val="18"/>
        </w:rPr>
      </w:pPr>
      <w:r>
        <w:rPr>
          <w:i/>
          <w:sz w:val="18"/>
          <w:szCs w:val="18"/>
        </w:rPr>
        <w:t>5</w:t>
      </w:r>
      <w:r w:rsidRPr="00F111C1">
        <w:rPr>
          <w:i/>
          <w:sz w:val="18"/>
          <w:szCs w:val="18"/>
        </w:rPr>
        <w:t>. </w:t>
      </w:r>
      <w:r w:rsidRPr="005211F5">
        <w:rPr>
          <w:sz w:val="18"/>
          <w:szCs w:val="18"/>
        </w:rPr>
        <w:t>om översiktsplanen avviker från en regionplan för länet, på vilket sätt den gör det och skälen för avvikelsen</w:t>
      </w:r>
      <w:r>
        <w:rPr>
          <w:sz w:val="18"/>
          <w:szCs w:val="18"/>
        </w:rPr>
        <w:t>,</w:t>
      </w:r>
      <w:r w:rsidRPr="005211F5">
        <w:rPr>
          <w:sz w:val="18"/>
          <w:szCs w:val="18"/>
        </w:rPr>
        <w:t xml:space="preserve"> </w:t>
      </w:r>
      <w:r w:rsidRPr="007F69AF">
        <w:rPr>
          <w:i/>
          <w:sz w:val="18"/>
          <w:szCs w:val="18"/>
        </w:rPr>
        <w:t>och</w:t>
      </w:r>
      <w:r w:rsidRPr="00F111C1">
        <w:rPr>
          <w:i/>
          <w:sz w:val="18"/>
          <w:szCs w:val="18"/>
        </w:rPr>
        <w:t xml:space="preserve"> </w:t>
      </w:r>
    </w:p>
    <w:p w14:paraId="1B8F37BD" w14:textId="77777777" w:rsidR="00DE7975" w:rsidRPr="00F111C1" w:rsidRDefault="00DE7975" w:rsidP="00DE7975">
      <w:pPr>
        <w:pStyle w:val="Brdtextmedindrag"/>
        <w:rPr>
          <w:i/>
          <w:sz w:val="18"/>
          <w:szCs w:val="18"/>
        </w:rPr>
      </w:pPr>
      <w:r>
        <w:rPr>
          <w:i/>
          <w:sz w:val="18"/>
          <w:szCs w:val="18"/>
        </w:rPr>
        <w:t>6</w:t>
      </w:r>
      <w:r w:rsidRPr="00F111C1">
        <w:rPr>
          <w:i/>
          <w:sz w:val="18"/>
          <w:szCs w:val="18"/>
        </w:rPr>
        <w:t xml:space="preserve">. sådana områden och verksamheter som angår </w:t>
      </w:r>
      <w:r>
        <w:rPr>
          <w:i/>
          <w:sz w:val="18"/>
          <w:szCs w:val="18"/>
        </w:rPr>
        <w:t xml:space="preserve">två eller </w:t>
      </w:r>
      <w:r w:rsidRPr="00F111C1">
        <w:rPr>
          <w:i/>
          <w:sz w:val="18"/>
          <w:szCs w:val="18"/>
        </w:rPr>
        <w:t>flera kommuner eller är av regional betydelse.</w:t>
      </w:r>
    </w:p>
    <w:p w14:paraId="6059FDFD" w14:textId="77777777" w:rsidR="00DE7975" w:rsidRPr="006D3F32" w:rsidRDefault="00DE7975" w:rsidP="00DE7975">
      <w:pPr>
        <w:pStyle w:val="Brdtextmedindrag"/>
        <w:rPr>
          <w:i/>
          <w:spacing w:val="-2"/>
          <w:sz w:val="18"/>
          <w:szCs w:val="18"/>
        </w:rPr>
      </w:pPr>
      <w:bookmarkStart w:id="177" w:name="_Hlk5719474"/>
      <w:r w:rsidRPr="006D3F32">
        <w:rPr>
          <w:i/>
          <w:spacing w:val="-2"/>
          <w:sz w:val="18"/>
          <w:szCs w:val="18"/>
        </w:rPr>
        <w:t xml:space="preserve">Om länsstyrelsen </w:t>
      </w:r>
      <w:bookmarkEnd w:id="177"/>
      <w:r w:rsidRPr="006D3F32">
        <w:rPr>
          <w:i/>
          <w:spacing w:val="-2"/>
          <w:sz w:val="18"/>
          <w:szCs w:val="18"/>
        </w:rPr>
        <w:t>inte har godtagit planen i en viss del, ska det anmärkas i planen.</w:t>
      </w:r>
    </w:p>
    <w:p w14:paraId="7771BE51" w14:textId="77777777" w:rsidR="00DE7975" w:rsidRDefault="00DE7975" w:rsidP="00DE7975">
      <w:pPr>
        <w:pStyle w:val="Brdtextmedindrag"/>
      </w:pPr>
    </w:p>
    <w:p w14:paraId="619F250E" w14:textId="77777777" w:rsidR="00DE7975" w:rsidRDefault="00DE7975" w:rsidP="00DE7975">
      <w:pPr>
        <w:pStyle w:val="Brdtext"/>
      </w:pPr>
      <w:r>
        <w:t>Paragrafen ställer krav på att vissa uppgifter ska redovisas i översikts</w:t>
      </w:r>
      <w:r>
        <w:softHyphen/>
        <w:t>planen.</w:t>
      </w:r>
    </w:p>
    <w:p w14:paraId="315D7F33" w14:textId="77777777" w:rsidR="00DE7975" w:rsidRDefault="00DE7975" w:rsidP="00DE7975">
      <w:pPr>
        <w:pStyle w:val="Brdtextmedindrag"/>
      </w:pPr>
      <w:r>
        <w:rPr>
          <w:i/>
        </w:rPr>
        <w:t>Första stycket 1–5</w:t>
      </w:r>
      <w:r>
        <w:t xml:space="preserve"> motsvarar punkterna 4–8 i nuvarande lydelse av paragrafen, med den ändringen att nuvarande punkt 5 placeras före punkt 4. Ändringen är enbart redaktionell. </w:t>
      </w:r>
    </w:p>
    <w:p w14:paraId="6AE59DB1" w14:textId="15DB3AA7" w:rsidR="00DE7975" w:rsidRDefault="00DE7975" w:rsidP="00DE7975">
      <w:pPr>
        <w:pStyle w:val="Brdtextmedindrag"/>
      </w:pPr>
      <w:r>
        <w:rPr>
          <w:i/>
        </w:rPr>
        <w:t>Första stycket 6</w:t>
      </w:r>
      <w:r>
        <w:t xml:space="preserve">, som har ett nytt innehåll, anger att </w:t>
      </w:r>
      <w:r w:rsidR="00B059C1">
        <w:t xml:space="preserve">det </w:t>
      </w:r>
      <w:r>
        <w:t>av översikts</w:t>
      </w:r>
      <w:r w:rsidR="00867EBD">
        <w:softHyphen/>
      </w:r>
      <w:r>
        <w:t>planen ska fram</w:t>
      </w:r>
      <w:r>
        <w:softHyphen/>
        <w:t>gå sådana områden och verksamheter som angår två eller flera kom</w:t>
      </w:r>
      <w:r>
        <w:softHyphen/>
        <w:t>muner eller är av regional betydelse. De områden och verksam</w:t>
      </w:r>
      <w:r w:rsidR="00867EBD">
        <w:softHyphen/>
      </w:r>
      <w:r>
        <w:t>heter som ska fram</w:t>
      </w:r>
      <w:r>
        <w:softHyphen/>
        <w:t>gå bör redovisas på en karta. Vilka förhållanden som ska redo</w:t>
      </w:r>
      <w:r>
        <w:softHyphen/>
        <w:t xml:space="preserve">visas behöver anpassas till förutsättningarna i det enskilda fallet </w:t>
      </w:r>
      <w:r w:rsidRPr="007E0B0D">
        <w:t>för att översiktsplanen ska ge tillräcklig vägledning för efterföljande planer</w:t>
      </w:r>
      <w:r w:rsidR="00615E50" w:rsidRPr="007E0B0D">
        <w:softHyphen/>
      </w:r>
      <w:r>
        <w:t xml:space="preserve">ing och prövning. Hänsyn kan även behöva </w:t>
      </w:r>
      <w:r w:rsidRPr="00633006">
        <w:t>tas till mellankommu</w:t>
      </w:r>
      <w:r w:rsidR="006D3F32">
        <w:softHyphen/>
      </w:r>
      <w:r w:rsidRPr="00633006">
        <w:t>nala och regionala förhållanden som berör andra länder.</w:t>
      </w:r>
    </w:p>
    <w:p w14:paraId="05DF8B29" w14:textId="77777777" w:rsidR="00DE7975" w:rsidRDefault="00DE7975" w:rsidP="00DE7975">
      <w:pPr>
        <w:pStyle w:val="Brdtextmedindrag"/>
      </w:pPr>
      <w:r>
        <w:t>Vägledning om vilka områden och anläggningar som bör redovisas finns i äldre förarbeten. Som exempel nämns lokaliseringen av flygplatser, sträckningen av vägar, banor och ledningar, läget för större täkter, anlägg</w:t>
      </w:r>
      <w:r>
        <w:softHyphen/>
        <w:t>ningar för sophantering, större serviceanläggningar, småbåts</w:t>
      </w:r>
      <w:r>
        <w:softHyphen/>
        <w:t>hamnar och andra fritidsanläggningar. Ett annat exempel är större detalj</w:t>
      </w:r>
      <w:r>
        <w:softHyphen/>
        <w:t>handels</w:t>
      </w:r>
      <w:r>
        <w:softHyphen/>
        <w:t>anlägg</w:t>
      </w:r>
      <w:r>
        <w:softHyphen/>
        <w:t xml:space="preserve">ningar med ett upptagningsområde som omfattar mer än en kommun. Hit </w:t>
      </w:r>
      <w:r w:rsidRPr="00FD2C05">
        <w:rPr>
          <w:spacing w:val="-2"/>
        </w:rPr>
        <w:t>hör också bevarandet av regionalt betydelsefulla frilufts</w:t>
      </w:r>
      <w:r w:rsidRPr="00FD2C05">
        <w:rPr>
          <w:spacing w:val="-2"/>
        </w:rPr>
        <w:softHyphen/>
        <w:t>områden och kultur</w:t>
      </w:r>
      <w:r w:rsidRPr="00FD2C05">
        <w:rPr>
          <w:spacing w:val="-2"/>
        </w:rPr>
        <w:softHyphen/>
      </w:r>
      <w:r>
        <w:t xml:space="preserve">miljöer liksom större sammanhängande grönområden (se prop. 1985/86:1 s. 337). I senare förarbeten framhålls även </w:t>
      </w:r>
      <w:r w:rsidRPr="00430A0C">
        <w:t>övergripande fysiska strukturer för bebyggelse och tillhörande anläggningar, huvudstråk, städer eller tät</w:t>
      </w:r>
      <w:r>
        <w:softHyphen/>
      </w:r>
      <w:r w:rsidRPr="00430A0C">
        <w:t>orter av särskild regional betydelse (s.k. regionala kärnor), natur- och grönområden, infrastruktur för transporter, energi- och vatten</w:t>
      </w:r>
      <w:r>
        <w:softHyphen/>
      </w:r>
      <w:r w:rsidRPr="00430A0C">
        <w:t>försörj</w:t>
      </w:r>
      <w:r>
        <w:softHyphen/>
      </w:r>
      <w:r w:rsidRPr="00430A0C">
        <w:t>ning, avlopp och strukturer som kan minska klimatpåverkan. Det kan vidare avse strukturer för strandskyddsområden och landsbygdsutveckling i strandnära lägen. Bebyggelsestrukturer och tillhörande anlägg</w:t>
      </w:r>
      <w:r>
        <w:softHyphen/>
      </w:r>
      <w:r w:rsidRPr="00430A0C">
        <w:t>ningar kan exempelvis avse områden och byggnader för bostäder, närings</w:t>
      </w:r>
      <w:r>
        <w:softHyphen/>
      </w:r>
      <w:r w:rsidRPr="00430A0C">
        <w:t>verksamhet, offentlig verksamhet, kulturverksamhet, idrott och friluftsliv</w:t>
      </w:r>
      <w:r>
        <w:t xml:space="preserve"> (se prop. 2017/18:266 s. 95).</w:t>
      </w:r>
    </w:p>
    <w:p w14:paraId="6BEA611C" w14:textId="791248F2" w:rsidR="00DE7975" w:rsidRDefault="00DE7975" w:rsidP="00DE7975">
      <w:pPr>
        <w:pStyle w:val="Brdtextmedindrag"/>
      </w:pPr>
      <w:r>
        <w:t xml:space="preserve">Av </w:t>
      </w:r>
      <w:r w:rsidRPr="004F691A">
        <w:rPr>
          <w:i/>
        </w:rPr>
        <w:t>andra stycket</w:t>
      </w:r>
      <w:r>
        <w:t>, som är nytt, framgår att det ska anmärkas i översikts</w:t>
      </w:r>
      <w:r>
        <w:softHyphen/>
        <w:t>planen om läns</w:t>
      </w:r>
      <w:r>
        <w:softHyphen/>
        <w:t>styrelsen inte har godtagit planen i en viss del. Bestäm</w:t>
      </w:r>
      <w:r>
        <w:softHyphen/>
        <w:t xml:space="preserve">melsen motsvarar nuvarande 20 § andra meningen.   </w:t>
      </w:r>
    </w:p>
    <w:p w14:paraId="199C5860" w14:textId="77777777" w:rsidR="00DE7975" w:rsidRDefault="00DE7975" w:rsidP="00DE7975">
      <w:pPr>
        <w:pStyle w:val="Brdtextmedindrag"/>
      </w:pPr>
      <w:r>
        <w:t>Övriga ändringar är endast redaktionella.</w:t>
      </w:r>
    </w:p>
    <w:p w14:paraId="1DF70F41" w14:textId="77777777" w:rsidR="00DE7975" w:rsidRDefault="00DE7975" w:rsidP="00DE7975">
      <w:pPr>
        <w:pStyle w:val="Brdtextmedindrag"/>
      </w:pPr>
      <w:r>
        <w:t>Övervägandena finns i avsnitt 7.5 och 8.3.2.</w:t>
      </w:r>
    </w:p>
    <w:p w14:paraId="64DA3A39" w14:textId="77777777" w:rsidR="00DE7975" w:rsidRPr="006139E9" w:rsidRDefault="00DE7975" w:rsidP="00DE7975">
      <w:pPr>
        <w:pStyle w:val="Brdtext"/>
        <w:rPr>
          <w:sz w:val="18"/>
          <w:szCs w:val="18"/>
        </w:rPr>
      </w:pPr>
      <w:r w:rsidRPr="006139E9">
        <w:rPr>
          <w:sz w:val="18"/>
          <w:szCs w:val="18"/>
        </w:rPr>
        <w:t>6 §    Översiktsplanen ska utformas så att innebörden av den tydligt framgår.</w:t>
      </w:r>
    </w:p>
    <w:p w14:paraId="22F895CB" w14:textId="51084FB4" w:rsidR="00DE7975" w:rsidRPr="00F111C1" w:rsidRDefault="00DE7975" w:rsidP="009A09BD">
      <w:pPr>
        <w:pStyle w:val="Brdtextmedindrag"/>
        <w:rPr>
          <w:i/>
          <w:sz w:val="18"/>
          <w:szCs w:val="18"/>
        </w:rPr>
      </w:pPr>
      <w:r w:rsidRPr="00F111C1">
        <w:rPr>
          <w:i/>
          <w:sz w:val="18"/>
          <w:szCs w:val="18"/>
        </w:rPr>
        <w:t xml:space="preserve">Planen får </w:t>
      </w:r>
      <w:r w:rsidR="00754090" w:rsidRPr="00F111C1">
        <w:rPr>
          <w:i/>
          <w:sz w:val="18"/>
          <w:szCs w:val="18"/>
        </w:rPr>
        <w:t xml:space="preserve">för en viss del av kommunen </w:t>
      </w:r>
      <w:r w:rsidRPr="00F111C1">
        <w:rPr>
          <w:i/>
          <w:sz w:val="18"/>
          <w:szCs w:val="18"/>
        </w:rPr>
        <w:t>redovisas med en annan detaljerings</w:t>
      </w:r>
      <w:r>
        <w:rPr>
          <w:i/>
          <w:sz w:val="18"/>
          <w:szCs w:val="18"/>
        </w:rPr>
        <w:softHyphen/>
      </w:r>
      <w:r w:rsidRPr="00F111C1">
        <w:rPr>
          <w:i/>
          <w:sz w:val="18"/>
          <w:szCs w:val="18"/>
        </w:rPr>
        <w:t xml:space="preserve">grad än för </w:t>
      </w:r>
      <w:r w:rsidR="00754090">
        <w:rPr>
          <w:i/>
          <w:sz w:val="18"/>
          <w:szCs w:val="18"/>
        </w:rPr>
        <w:t xml:space="preserve">kommunen </w:t>
      </w:r>
      <w:r w:rsidRPr="00F111C1">
        <w:rPr>
          <w:i/>
          <w:sz w:val="18"/>
          <w:szCs w:val="18"/>
        </w:rPr>
        <w:t>i övrigt.</w:t>
      </w:r>
    </w:p>
    <w:p w14:paraId="3597549A" w14:textId="77777777" w:rsidR="00DE7975" w:rsidRPr="006139E9" w:rsidRDefault="00DE7975" w:rsidP="00DE7975">
      <w:pPr>
        <w:pStyle w:val="Brdtextmedindrag"/>
      </w:pPr>
    </w:p>
    <w:p w14:paraId="09957935" w14:textId="77777777" w:rsidR="00DE7975" w:rsidRDefault="00DE7975" w:rsidP="00DE7975">
      <w:pPr>
        <w:pStyle w:val="Brdtext"/>
      </w:pPr>
      <w:r>
        <w:t>Paragrafen anger att översiktsplanen ska utformas så att innebörden och konsekvenserna av den tydligt framgår.</w:t>
      </w:r>
    </w:p>
    <w:p w14:paraId="465790E3" w14:textId="77777777" w:rsidR="00DE7975" w:rsidRDefault="00DE7975" w:rsidP="00DE7975">
      <w:pPr>
        <w:pStyle w:val="Brdtextmedindrag"/>
      </w:pPr>
      <w:r w:rsidRPr="006139E9">
        <w:rPr>
          <w:i/>
        </w:rPr>
        <w:t>Första stycket</w:t>
      </w:r>
      <w:r>
        <w:t xml:space="preserve"> ändras genom att kravet på att översiktsplanen ska redovisa planens konsekvenser flyttas till 6 a §.</w:t>
      </w:r>
    </w:p>
    <w:p w14:paraId="285E3BDE" w14:textId="36EE17EB" w:rsidR="00DE7975" w:rsidRDefault="00DE7975" w:rsidP="009A09BD">
      <w:pPr>
        <w:pStyle w:val="Brdtextmedindrag"/>
      </w:pPr>
      <w:r>
        <w:rPr>
          <w:i/>
        </w:rPr>
        <w:t>A</w:t>
      </w:r>
      <w:r w:rsidRPr="006139E9">
        <w:rPr>
          <w:i/>
        </w:rPr>
        <w:t>ndra stycket</w:t>
      </w:r>
      <w:r w:rsidRPr="008F0371">
        <w:t>, som är nytt,</w:t>
      </w:r>
      <w:r>
        <w:t xml:space="preserve"> motsvarar delvis nuvarande lydel</w:t>
      </w:r>
      <w:r>
        <w:softHyphen/>
        <w:t xml:space="preserve">se av 23 § andra stycket. Ändringen i förhållande till den bestämmelsen innebär att det uttryckligen framgår att det inte krävs en ändring av </w:t>
      </w:r>
      <w:r w:rsidR="00D6050F">
        <w:t>översikts</w:t>
      </w:r>
      <w:r>
        <w:t>planen för att kom</w:t>
      </w:r>
      <w:r>
        <w:softHyphen/>
        <w:t xml:space="preserve">munen </w:t>
      </w:r>
      <w:r w:rsidR="00D6050F">
        <w:t xml:space="preserve">i planen </w:t>
      </w:r>
      <w:r>
        <w:t xml:space="preserve">ska få redovisa en viss del av kommunen med en annan detaljeringsgrad än för </w:t>
      </w:r>
      <w:r w:rsidR="00754090">
        <w:t xml:space="preserve">kommunen </w:t>
      </w:r>
      <w:r>
        <w:t xml:space="preserve">i övrigt </w:t>
      </w:r>
      <w:r w:rsidRPr="003940D0">
        <w:t>(</w:t>
      </w:r>
      <w:r w:rsidRPr="008F0371">
        <w:t xml:space="preserve">jfr </w:t>
      </w:r>
      <w:r>
        <w:t>prop. 1985/86:1 s. 131)</w:t>
      </w:r>
      <w:r w:rsidRPr="008F0371">
        <w:t>.</w:t>
      </w:r>
      <w:r w:rsidR="00D6050F">
        <w:t xml:space="preserve"> </w:t>
      </w:r>
    </w:p>
    <w:p w14:paraId="422B809A" w14:textId="77777777" w:rsidR="00DE7975" w:rsidRDefault="00DE7975" w:rsidP="00DE7975">
      <w:pPr>
        <w:pStyle w:val="Brdtextmedindrag"/>
      </w:pPr>
      <w:r>
        <w:t xml:space="preserve">Övervägandena finns i avsnitt 7.7. </w:t>
      </w:r>
    </w:p>
    <w:p w14:paraId="19F15C54" w14:textId="77777777" w:rsidR="00DE7975" w:rsidRDefault="00DE7975" w:rsidP="00DE7975">
      <w:pPr>
        <w:pStyle w:val="Brdtext"/>
      </w:pPr>
    </w:p>
    <w:p w14:paraId="5B6FC7D3" w14:textId="77777777" w:rsidR="00DE7975" w:rsidRPr="00F111C1" w:rsidRDefault="00DE7975" w:rsidP="00DE7975">
      <w:pPr>
        <w:pStyle w:val="Brdtext"/>
        <w:keepNext/>
        <w:rPr>
          <w:i/>
          <w:sz w:val="18"/>
          <w:szCs w:val="18"/>
        </w:rPr>
      </w:pPr>
      <w:r w:rsidRPr="00F111C1">
        <w:rPr>
          <w:i/>
          <w:sz w:val="18"/>
          <w:szCs w:val="18"/>
        </w:rPr>
        <w:t>6 a §    </w:t>
      </w:r>
      <w:r>
        <w:rPr>
          <w:i/>
          <w:sz w:val="18"/>
          <w:szCs w:val="18"/>
        </w:rPr>
        <w:t>Kommunen ska i ö</w:t>
      </w:r>
      <w:r w:rsidRPr="00F111C1">
        <w:rPr>
          <w:i/>
          <w:sz w:val="18"/>
          <w:szCs w:val="18"/>
        </w:rPr>
        <w:t>versiktsplanen redovis</w:t>
      </w:r>
      <w:r>
        <w:rPr>
          <w:i/>
          <w:sz w:val="18"/>
          <w:szCs w:val="18"/>
        </w:rPr>
        <w:t>a</w:t>
      </w:r>
      <w:r w:rsidRPr="00F111C1">
        <w:rPr>
          <w:i/>
          <w:sz w:val="18"/>
          <w:szCs w:val="18"/>
        </w:rPr>
        <w:t xml:space="preserve"> planens väsentliga konse</w:t>
      </w:r>
      <w:r>
        <w:rPr>
          <w:i/>
          <w:sz w:val="18"/>
          <w:szCs w:val="18"/>
        </w:rPr>
        <w:softHyphen/>
      </w:r>
      <w:r w:rsidRPr="00F111C1">
        <w:rPr>
          <w:i/>
          <w:sz w:val="18"/>
          <w:szCs w:val="18"/>
        </w:rPr>
        <w:t>kven</w:t>
      </w:r>
      <w:r>
        <w:rPr>
          <w:i/>
          <w:sz w:val="18"/>
          <w:szCs w:val="18"/>
        </w:rPr>
        <w:softHyphen/>
      </w:r>
      <w:r w:rsidRPr="00F111C1">
        <w:rPr>
          <w:i/>
          <w:sz w:val="18"/>
          <w:szCs w:val="18"/>
        </w:rPr>
        <w:t xml:space="preserve">ser. </w:t>
      </w:r>
    </w:p>
    <w:p w14:paraId="6A51C42A" w14:textId="77777777" w:rsidR="00DE7975" w:rsidRDefault="00DE7975" w:rsidP="00DE7975">
      <w:pPr>
        <w:pStyle w:val="Brdtextmedindrag"/>
      </w:pPr>
    </w:p>
    <w:p w14:paraId="5DDF6948" w14:textId="77777777" w:rsidR="00DE7975" w:rsidRDefault="00DE7975" w:rsidP="00DE7975">
      <w:pPr>
        <w:pStyle w:val="Brdtext"/>
      </w:pPr>
      <w:r>
        <w:t>Paragrafen, som är ny, anger att översiktsplanen ska innehålla en redo</w:t>
      </w:r>
      <w:r>
        <w:softHyphen/>
        <w:t>visning av planens väsentliga konsekvenser.</w:t>
      </w:r>
    </w:p>
    <w:p w14:paraId="5ED6C9D1" w14:textId="77777777" w:rsidR="00DE7975" w:rsidRDefault="00DE7975" w:rsidP="00DE7975">
      <w:pPr>
        <w:pStyle w:val="Brdtextmedindrag"/>
      </w:pPr>
      <w:r>
        <w:t>Bestämmelsen innebär, jämfört med nuvarande bestämmelse i 6 §, att skyldigheten enbart gäller sådana</w:t>
      </w:r>
      <w:r w:rsidDel="00233BC5">
        <w:t xml:space="preserve"> </w:t>
      </w:r>
      <w:r>
        <w:t>konse</w:t>
      </w:r>
      <w:r>
        <w:softHyphen/>
        <w:t>kvenser som är väsentliga. Mot</w:t>
      </w:r>
      <w:r>
        <w:softHyphen/>
        <w:t>satsvis behöver alltså inte konsekvenser av begränsad eller liten betydelse redovisas i planen. Det innebär bl.a. att konsekvenser som enbart berör ett mindre antal fastighetsägare inte behöver redovisas, annat än i undan</w:t>
      </w:r>
      <w:r>
        <w:softHyphen/>
        <w:t>tags</w:t>
      </w:r>
      <w:r>
        <w:softHyphen/>
        <w:t>fall. Även konsekvenser som berör enstaka fastighetsägare bör redovisas i de fall konsekvenserna för fastig</w:t>
      </w:r>
      <w:r>
        <w:softHyphen/>
        <w:t>hets</w:t>
      </w:r>
      <w:r>
        <w:softHyphen/>
        <w:t xml:space="preserve">ägarna kan förväntas bli långtgående, </w:t>
      </w:r>
      <w:r w:rsidRPr="0035787B">
        <w:rPr>
          <w:spacing w:val="-2"/>
        </w:rPr>
        <w:t>exempelvis om genomförandet av plane</w:t>
      </w:r>
      <w:r w:rsidRPr="0035787B">
        <w:rPr>
          <w:spacing w:val="-2"/>
        </w:rPr>
        <w:softHyphen/>
        <w:t>rings</w:t>
      </w:r>
      <w:r w:rsidRPr="0035787B">
        <w:rPr>
          <w:spacing w:val="-2"/>
        </w:rPr>
        <w:softHyphen/>
        <w:t>inriktningen förutsätter expro</w:t>
      </w:r>
      <w:r w:rsidRPr="0035787B">
        <w:rPr>
          <w:spacing w:val="-2"/>
        </w:rPr>
        <w:softHyphen/>
      </w:r>
      <w:r>
        <w:t>priation eller på annat sätt kan komma att väsentligt inskränka fastighets</w:t>
      </w:r>
      <w:r>
        <w:softHyphen/>
        <w:t>ägarnas möjligheter att förfoga över sin egendom. Bestämmelsen utgör inget hinder mot att kommunen även redovisar konsekvenser som inte är väsentliga. Kommunen ska kunna välja inrikt</w:t>
      </w:r>
      <w:r>
        <w:softHyphen/>
        <w:t>ning och omfattning i varje särskilt fall (jfr prop. 1994/95:230 s. 62). I redo</w:t>
      </w:r>
      <w:r>
        <w:softHyphen/>
        <w:t>vis</w:t>
      </w:r>
      <w:r>
        <w:softHyphen/>
        <w:t>ningen behöver konse</w:t>
      </w:r>
      <w:r>
        <w:softHyphen/>
        <w:t>kvenser som är följden av en ändrad plane</w:t>
      </w:r>
      <w:r>
        <w:softHyphen/>
        <w:t>rings</w:t>
      </w:r>
      <w:r>
        <w:softHyphen/>
        <w:t>inriktning normalt upp</w:t>
      </w:r>
      <w:r>
        <w:softHyphen/>
        <w:t>märk</w:t>
      </w:r>
      <w:r>
        <w:softHyphen/>
        <w:t>sammas i större utsträckning än så</w:t>
      </w:r>
      <w:r>
        <w:softHyphen/>
        <w:t>da</w:t>
      </w:r>
      <w:r>
        <w:softHyphen/>
        <w:t>na som är följden av ställ</w:t>
      </w:r>
      <w:r>
        <w:softHyphen/>
        <w:t>nings</w:t>
      </w:r>
      <w:r>
        <w:softHyphen/>
        <w:t>taganden som antingen överens</w:t>
      </w:r>
      <w:r>
        <w:softHyphen/>
        <w:t>stämmer med den gällande översikts</w:t>
      </w:r>
      <w:r>
        <w:softHyphen/>
        <w:t>planen eller som enbart bekräftar den pågående användningen av mark- och vatten</w:t>
      </w:r>
      <w:r>
        <w:softHyphen/>
        <w:t>områden. Redovisningens omfattning och detaljerings</w:t>
      </w:r>
      <w:r>
        <w:softHyphen/>
        <w:t>grad kan även anpassas till att vissa frågor kan bedömas bättre i samband med pröv</w:t>
      </w:r>
      <w:r>
        <w:softHyphen/>
        <w:t>ningen av andra planer och program m.m. (jfr 6 kap. 12 § 4 miljöbalken). Om det är fråga om en ändring av översikts</w:t>
      </w:r>
      <w:r>
        <w:softHyphen/>
        <w:t>planen, ska kom</w:t>
      </w:r>
      <w:r>
        <w:softHyphen/>
        <w:t>munen även redovisa konsekven</w:t>
      </w:r>
      <w:r>
        <w:softHyphen/>
        <w:t xml:space="preserve">serna för planen som helhet (se 27 § andra stycket). </w:t>
      </w:r>
    </w:p>
    <w:p w14:paraId="71094EE2" w14:textId="77777777" w:rsidR="00DE7975" w:rsidRDefault="00DE7975" w:rsidP="00DE7975">
      <w:pPr>
        <w:pStyle w:val="Brdtextmedindrag"/>
      </w:pPr>
      <w:r>
        <w:t xml:space="preserve">Övervägandena finns i avsnitt 7.6. </w:t>
      </w:r>
    </w:p>
    <w:p w14:paraId="0D242CE4" w14:textId="77777777" w:rsidR="00DE7975" w:rsidRDefault="00DE7975" w:rsidP="00DE7975">
      <w:pPr>
        <w:pStyle w:val="Brdtext"/>
      </w:pPr>
    </w:p>
    <w:p w14:paraId="3FDAD2D0" w14:textId="77777777" w:rsidR="00DE7975" w:rsidRPr="00F111C1" w:rsidRDefault="00DE7975" w:rsidP="00DE7975">
      <w:pPr>
        <w:pStyle w:val="Brdtext"/>
        <w:rPr>
          <w:i/>
          <w:sz w:val="18"/>
          <w:szCs w:val="18"/>
        </w:rPr>
      </w:pPr>
      <w:r w:rsidRPr="00F111C1">
        <w:rPr>
          <w:i/>
          <w:sz w:val="18"/>
          <w:szCs w:val="18"/>
        </w:rPr>
        <w:t xml:space="preserve">6 b §    Om en betydande miljöpåverkan kan antas enligt </w:t>
      </w:r>
      <w:r>
        <w:rPr>
          <w:i/>
          <w:sz w:val="18"/>
          <w:szCs w:val="18"/>
        </w:rPr>
        <w:t xml:space="preserve">det beslut som avses i </w:t>
      </w:r>
      <w:r w:rsidRPr="00F111C1">
        <w:rPr>
          <w:i/>
          <w:sz w:val="18"/>
          <w:szCs w:val="18"/>
        </w:rPr>
        <w:t>9 §</w:t>
      </w:r>
      <w:r>
        <w:rPr>
          <w:i/>
          <w:sz w:val="18"/>
          <w:szCs w:val="18"/>
        </w:rPr>
        <w:t xml:space="preserve"> </w:t>
      </w:r>
      <w:r w:rsidRPr="00220091">
        <w:rPr>
          <w:i/>
          <w:sz w:val="18"/>
          <w:szCs w:val="18"/>
        </w:rPr>
        <w:t>andra stycket eller föreskrifter som regeringen har meddelat med stöd av 6 kap. 4</w:t>
      </w:r>
      <w:r>
        <w:rPr>
          <w:i/>
          <w:sz w:val="18"/>
          <w:szCs w:val="18"/>
        </w:rPr>
        <w:t> </w:t>
      </w:r>
      <w:r w:rsidRPr="00220091">
        <w:rPr>
          <w:i/>
          <w:sz w:val="18"/>
          <w:szCs w:val="18"/>
        </w:rPr>
        <w:t>§ miljöbalken</w:t>
      </w:r>
      <w:r w:rsidRPr="00F111C1">
        <w:rPr>
          <w:i/>
          <w:sz w:val="18"/>
          <w:szCs w:val="18"/>
        </w:rPr>
        <w:t>, ska kommunen redo</w:t>
      </w:r>
      <w:r>
        <w:rPr>
          <w:i/>
          <w:sz w:val="18"/>
          <w:szCs w:val="18"/>
        </w:rPr>
        <w:softHyphen/>
      </w:r>
      <w:r w:rsidRPr="00F111C1">
        <w:rPr>
          <w:i/>
          <w:sz w:val="18"/>
          <w:szCs w:val="18"/>
        </w:rPr>
        <w:t>visa miljökonsekvenser i översiktsplanen på ett sätt som uppfyller kraven i 6 kap. 11, 12 och 16 §§ miljöbalken.</w:t>
      </w:r>
    </w:p>
    <w:p w14:paraId="48D640F1" w14:textId="77777777" w:rsidR="00DE7975" w:rsidRPr="00F111C1" w:rsidRDefault="00DE7975" w:rsidP="00DE7975">
      <w:pPr>
        <w:pStyle w:val="Brdtextmedindrag"/>
        <w:rPr>
          <w:i/>
          <w:sz w:val="18"/>
          <w:szCs w:val="18"/>
        </w:rPr>
      </w:pPr>
      <w:r w:rsidRPr="00F111C1">
        <w:rPr>
          <w:i/>
          <w:sz w:val="18"/>
          <w:szCs w:val="18"/>
        </w:rPr>
        <w:t xml:space="preserve">Om en betydande miljöpåverkan </w:t>
      </w:r>
      <w:r w:rsidRPr="0078009E">
        <w:rPr>
          <w:i/>
          <w:sz w:val="18"/>
          <w:szCs w:val="18"/>
        </w:rPr>
        <w:t>inte kan antas</w:t>
      </w:r>
      <w:r w:rsidRPr="00F111C1">
        <w:rPr>
          <w:i/>
          <w:sz w:val="18"/>
          <w:szCs w:val="18"/>
        </w:rPr>
        <w:t xml:space="preserve"> enligt </w:t>
      </w:r>
      <w:r>
        <w:rPr>
          <w:i/>
          <w:sz w:val="18"/>
          <w:szCs w:val="18"/>
        </w:rPr>
        <w:t xml:space="preserve">det beslut som avses i </w:t>
      </w:r>
      <w:r w:rsidRPr="00F111C1">
        <w:rPr>
          <w:i/>
          <w:sz w:val="18"/>
          <w:szCs w:val="18"/>
        </w:rPr>
        <w:t>9 §</w:t>
      </w:r>
      <w:r>
        <w:rPr>
          <w:i/>
          <w:sz w:val="18"/>
          <w:szCs w:val="18"/>
        </w:rPr>
        <w:t xml:space="preserve"> andra stycket</w:t>
      </w:r>
      <w:r w:rsidRPr="0078009E">
        <w:rPr>
          <w:i/>
          <w:sz w:val="18"/>
          <w:szCs w:val="18"/>
        </w:rPr>
        <w:t>, ska kommunen i planen redovisa skälen för sin bedömning i den frågan.</w:t>
      </w:r>
    </w:p>
    <w:p w14:paraId="5C7B1AD8" w14:textId="77777777" w:rsidR="00DE7975" w:rsidRDefault="00DE7975" w:rsidP="00DE7975">
      <w:pPr>
        <w:pStyle w:val="Brdtext"/>
      </w:pPr>
      <w:r>
        <w:t>Paragrafen, som är ny, anger vilka krav på redovisning av miljö</w:t>
      </w:r>
      <w:r>
        <w:softHyphen/>
        <w:t>konse</w:t>
      </w:r>
      <w:r>
        <w:softHyphen/>
        <w:t xml:space="preserve">kvenser som gäller beroende på om genomförandet av översiktsplanen kan antas medföra en betydande miljöpåverkan eller inte (jfr 9 §). </w:t>
      </w:r>
    </w:p>
    <w:p w14:paraId="79C1C97A" w14:textId="77777777" w:rsidR="00DE7975" w:rsidRDefault="00DE7975" w:rsidP="00DE7975">
      <w:pPr>
        <w:pStyle w:val="Brdtextmedindrag"/>
      </w:pPr>
      <w:r>
        <w:t xml:space="preserve">Bestämmelsen motsvarar i sak nuvarande lydelse av 4 § andra och tredje styckena. </w:t>
      </w:r>
    </w:p>
    <w:p w14:paraId="1A5B3493" w14:textId="77777777" w:rsidR="00DE7975" w:rsidRDefault="00DE7975" w:rsidP="00DE7975">
      <w:pPr>
        <w:pStyle w:val="Brdtextmedindrag"/>
      </w:pPr>
      <w:r>
        <w:t xml:space="preserve">Bestämmelsen i </w:t>
      </w:r>
      <w:r w:rsidRPr="003127E3">
        <w:rPr>
          <w:i/>
        </w:rPr>
        <w:t>andra stycket</w:t>
      </w:r>
      <w:r>
        <w:t xml:space="preserve"> innebär att kommunen i planen ska redovisa skälen för sin bedömning, om kom</w:t>
      </w:r>
      <w:r>
        <w:softHyphen/>
        <w:t>munen efter undersökningen i sitt beslut enligt 9 § andra stycket kommit fram till att en betydande miljö</w:t>
      </w:r>
      <w:r>
        <w:softHyphen/>
        <w:t>påverkan inte kan antas. Bestämmelsen medför inte någon redovis</w:t>
      </w:r>
      <w:r>
        <w:softHyphen/>
        <w:t>nings</w:t>
      </w:r>
      <w:r>
        <w:softHyphen/>
        <w:t>skyldighet för de fall en betydande miljö</w:t>
      </w:r>
      <w:r>
        <w:softHyphen/>
        <w:t>påverkan inte ska antas enligt föreskrifter som regeringen har meddelat med stöd av 6 kap. 4 § miljö</w:t>
      </w:r>
      <w:r>
        <w:softHyphen/>
        <w:t xml:space="preserve">balken (jfr 6 kap. 5 § 1 miljöbalken; se prop. 2016/17:200 s. 227).  </w:t>
      </w:r>
    </w:p>
    <w:p w14:paraId="37FCAA91" w14:textId="77777777" w:rsidR="00DE7975" w:rsidRDefault="00DE7975" w:rsidP="00DE7975">
      <w:pPr>
        <w:pStyle w:val="Brdtextmedindrag"/>
      </w:pPr>
      <w:r>
        <w:t>Övriga ändringar är endast redaktionella.</w:t>
      </w:r>
    </w:p>
    <w:p w14:paraId="73285B3C" w14:textId="77777777" w:rsidR="00DE7975" w:rsidRDefault="00DE7975" w:rsidP="00DE7975">
      <w:pPr>
        <w:pStyle w:val="Brdtextmedindrag"/>
      </w:pPr>
      <w:r>
        <w:t>Övervägandena finns i avsnitt 6.4.</w:t>
      </w:r>
    </w:p>
    <w:p w14:paraId="6E40EF7A" w14:textId="77777777" w:rsidR="00DE7975" w:rsidRPr="00F111C1" w:rsidRDefault="00DE7975" w:rsidP="00DE7975">
      <w:pPr>
        <w:pStyle w:val="Rubrik4utannumrering"/>
        <w:rPr>
          <w:i/>
          <w:sz w:val="18"/>
          <w:szCs w:val="18"/>
        </w:rPr>
      </w:pPr>
      <w:r>
        <w:rPr>
          <w:i/>
          <w:sz w:val="18"/>
          <w:szCs w:val="18"/>
        </w:rPr>
        <w:t xml:space="preserve">Att ta fram en </w:t>
      </w:r>
      <w:r w:rsidRPr="00FD2C05">
        <w:rPr>
          <w:sz w:val="18"/>
          <w:szCs w:val="18"/>
        </w:rPr>
        <w:t>översiktsplan</w:t>
      </w:r>
      <w:r>
        <w:rPr>
          <w:i/>
          <w:sz w:val="18"/>
          <w:szCs w:val="18"/>
        </w:rPr>
        <w:t xml:space="preserve"> </w:t>
      </w:r>
    </w:p>
    <w:p w14:paraId="4C2FFDB3" w14:textId="77777777" w:rsidR="00DE7975" w:rsidRPr="00E30864" w:rsidRDefault="00DE7975" w:rsidP="00DE7975">
      <w:pPr>
        <w:pStyle w:val="Brdtext"/>
        <w:rPr>
          <w:sz w:val="18"/>
          <w:szCs w:val="18"/>
        </w:rPr>
      </w:pPr>
      <w:r w:rsidRPr="00E30864">
        <w:rPr>
          <w:sz w:val="18"/>
          <w:szCs w:val="18"/>
        </w:rPr>
        <w:t>7 § </w:t>
      </w:r>
      <w:r w:rsidRPr="00F111C1">
        <w:rPr>
          <w:i/>
          <w:sz w:val="18"/>
          <w:szCs w:val="18"/>
        </w:rPr>
        <w:t>   </w:t>
      </w:r>
      <w:r w:rsidRPr="00E30864">
        <w:rPr>
          <w:sz w:val="18"/>
          <w:szCs w:val="18"/>
        </w:rPr>
        <w:t>Innan kommunen antar en översiktsplan ska kommunen</w:t>
      </w:r>
    </w:p>
    <w:p w14:paraId="6824A8E5" w14:textId="77777777" w:rsidR="00DE7975" w:rsidRPr="00E30864" w:rsidRDefault="00DE7975" w:rsidP="00DE7975">
      <w:pPr>
        <w:pStyle w:val="Brdtextmedindrag"/>
        <w:rPr>
          <w:sz w:val="18"/>
          <w:szCs w:val="18"/>
        </w:rPr>
      </w:pPr>
      <w:r w:rsidRPr="00E30864">
        <w:rPr>
          <w:sz w:val="18"/>
          <w:szCs w:val="18"/>
        </w:rPr>
        <w:t xml:space="preserve">1. upprätta ett förslag till plan som uppfyller kraven i </w:t>
      </w:r>
      <w:r w:rsidRPr="001E3F57">
        <w:rPr>
          <w:i/>
          <w:sz w:val="18"/>
          <w:szCs w:val="18"/>
        </w:rPr>
        <w:t>3–6 b</w:t>
      </w:r>
      <w:r w:rsidRPr="00E30864">
        <w:rPr>
          <w:sz w:val="18"/>
          <w:szCs w:val="18"/>
        </w:rPr>
        <w:t xml:space="preserve"> §§,</w:t>
      </w:r>
    </w:p>
    <w:p w14:paraId="61705678" w14:textId="77777777" w:rsidR="00DE7975" w:rsidRPr="00E30864" w:rsidRDefault="00DE7975" w:rsidP="00DE7975">
      <w:pPr>
        <w:pStyle w:val="Brdtextmedindrag"/>
        <w:rPr>
          <w:sz w:val="18"/>
          <w:szCs w:val="18"/>
        </w:rPr>
      </w:pPr>
      <w:r w:rsidRPr="00E30864">
        <w:rPr>
          <w:sz w:val="18"/>
          <w:szCs w:val="18"/>
        </w:rPr>
        <w:t>2. </w:t>
      </w:r>
      <w:r>
        <w:rPr>
          <w:sz w:val="18"/>
          <w:szCs w:val="18"/>
        </w:rPr>
        <w:t xml:space="preserve">vid upprättandet av förslaget </w:t>
      </w:r>
      <w:r w:rsidRPr="009004ED">
        <w:rPr>
          <w:i/>
          <w:sz w:val="18"/>
          <w:szCs w:val="18"/>
        </w:rPr>
        <w:t xml:space="preserve">genomföra </w:t>
      </w:r>
      <w:r>
        <w:rPr>
          <w:i/>
          <w:sz w:val="18"/>
          <w:szCs w:val="18"/>
        </w:rPr>
        <w:t xml:space="preserve">ett </w:t>
      </w:r>
      <w:r w:rsidRPr="009004ED">
        <w:rPr>
          <w:i/>
          <w:sz w:val="18"/>
          <w:szCs w:val="18"/>
        </w:rPr>
        <w:t>samråd</w:t>
      </w:r>
      <w:r w:rsidRPr="00E30864">
        <w:rPr>
          <w:sz w:val="18"/>
          <w:szCs w:val="18"/>
        </w:rPr>
        <w:t xml:space="preserve"> enligt 8–11 §§, och</w:t>
      </w:r>
    </w:p>
    <w:p w14:paraId="2DB22E69" w14:textId="77777777" w:rsidR="00DE7975" w:rsidRPr="00E30864" w:rsidRDefault="00DE7975" w:rsidP="00DE7975">
      <w:pPr>
        <w:pStyle w:val="Brdtextmedindrag"/>
        <w:rPr>
          <w:sz w:val="18"/>
          <w:szCs w:val="18"/>
        </w:rPr>
      </w:pPr>
      <w:r w:rsidRPr="00E30864">
        <w:rPr>
          <w:sz w:val="18"/>
          <w:szCs w:val="18"/>
        </w:rPr>
        <w:t>3. </w:t>
      </w:r>
      <w:r w:rsidRPr="001E3F57">
        <w:rPr>
          <w:i/>
          <w:sz w:val="18"/>
          <w:szCs w:val="18"/>
        </w:rPr>
        <w:t>låta</w:t>
      </w:r>
      <w:r w:rsidRPr="00E30864">
        <w:rPr>
          <w:sz w:val="18"/>
          <w:szCs w:val="18"/>
        </w:rPr>
        <w:t xml:space="preserve"> förslaget granskas enligt 12–</w:t>
      </w:r>
      <w:r w:rsidRPr="00C210C8">
        <w:rPr>
          <w:i/>
          <w:sz w:val="18"/>
          <w:szCs w:val="18"/>
        </w:rPr>
        <w:t>18 a</w:t>
      </w:r>
      <w:r>
        <w:rPr>
          <w:sz w:val="18"/>
          <w:szCs w:val="18"/>
        </w:rPr>
        <w:t> </w:t>
      </w:r>
      <w:r w:rsidRPr="00E30864">
        <w:rPr>
          <w:sz w:val="18"/>
          <w:szCs w:val="18"/>
        </w:rPr>
        <w:t>§§.</w:t>
      </w:r>
    </w:p>
    <w:p w14:paraId="27AB2C71" w14:textId="77777777" w:rsidR="00DE7975" w:rsidRDefault="00DE7975" w:rsidP="00DE7975">
      <w:pPr>
        <w:pStyle w:val="Brdtext"/>
      </w:pPr>
    </w:p>
    <w:p w14:paraId="6CD4AAAA" w14:textId="77777777" w:rsidR="00DE7975" w:rsidRDefault="00DE7975" w:rsidP="00DE7975">
      <w:pPr>
        <w:pStyle w:val="Brdtext"/>
      </w:pPr>
      <w:r>
        <w:t>Paragrafen redogör för de olika moment i översiktsplaneprocessen som kommunen måste göra innan den antar en översiktsplan.</w:t>
      </w:r>
      <w:r w:rsidRPr="00FA4A35">
        <w:t xml:space="preserve"> </w:t>
      </w:r>
      <w:r w:rsidDel="0090046C">
        <w:t xml:space="preserve">Att </w:t>
      </w:r>
      <w:r>
        <w:t>bestäm</w:t>
      </w:r>
      <w:r>
        <w:softHyphen/>
        <w:t>mel</w:t>
      </w:r>
      <w:r>
        <w:softHyphen/>
        <w:t>serna</w:t>
      </w:r>
      <w:r w:rsidDel="0090046C">
        <w:t xml:space="preserve"> även ska tillämpas vid en ändring av översiktsplanen framgår av 27 §. De redaktionella ändringar som </w:t>
      </w:r>
      <w:r>
        <w:t>görs</w:t>
      </w:r>
      <w:r w:rsidDel="0090046C">
        <w:t xml:space="preserve"> i detta hänseende innebär </w:t>
      </w:r>
      <w:r>
        <w:t>ing</w:t>
      </w:r>
      <w:r>
        <w:softHyphen/>
        <w:t>en</w:t>
      </w:r>
      <w:r w:rsidDel="0090046C">
        <w:t xml:space="preserve"> ändring i sak. </w:t>
      </w:r>
    </w:p>
    <w:p w14:paraId="35A41DC4" w14:textId="77777777" w:rsidR="00DE7975" w:rsidRDefault="00DE7975" w:rsidP="00DE7975">
      <w:pPr>
        <w:pStyle w:val="Brdtextmedindrag"/>
      </w:pPr>
      <w:r w:rsidRPr="000E3821">
        <w:rPr>
          <w:i/>
        </w:rPr>
        <w:t>Punkten 1</w:t>
      </w:r>
      <w:r>
        <w:t xml:space="preserve"> ändras även på så sätt att hänvisningen utökas till att omfatta 3 § och de nya paragraferna 6 a och 6 b §§.</w:t>
      </w:r>
    </w:p>
    <w:p w14:paraId="7416B228" w14:textId="77777777" w:rsidR="00DE7975" w:rsidRDefault="00DE7975" w:rsidP="00DE7975">
      <w:pPr>
        <w:pStyle w:val="Brdtextmedindrag"/>
      </w:pPr>
      <w:r>
        <w:rPr>
          <w:i/>
        </w:rPr>
        <w:t>P</w:t>
      </w:r>
      <w:r w:rsidRPr="00C101B2">
        <w:rPr>
          <w:i/>
        </w:rPr>
        <w:t>unkten 2</w:t>
      </w:r>
      <w:r>
        <w:t xml:space="preserve"> ändras endast redaktionellt. </w:t>
      </w:r>
    </w:p>
    <w:p w14:paraId="25BD8D16" w14:textId="048F69E8" w:rsidR="00DE7975" w:rsidRDefault="00DE7975" w:rsidP="009A09BD">
      <w:pPr>
        <w:pStyle w:val="Brdtextmedindrag"/>
      </w:pPr>
      <w:r w:rsidRPr="00DE5AF2">
        <w:rPr>
          <w:i/>
          <w:spacing w:val="-2"/>
        </w:rPr>
        <w:t>Punkten 3</w:t>
      </w:r>
      <w:r w:rsidRPr="00DE5AF2">
        <w:rPr>
          <w:spacing w:val="-2"/>
        </w:rPr>
        <w:t xml:space="preserve"> följdändras på grund av att ett krav på granskning av plan</w:t>
      </w:r>
      <w:r w:rsidRPr="00DE5AF2">
        <w:rPr>
          <w:spacing w:val="-2"/>
        </w:rPr>
        <w:softHyphen/>
      </w:r>
      <w:r>
        <w:softHyphen/>
        <w:t>försla</w:t>
      </w:r>
      <w:r>
        <w:softHyphen/>
        <w:t xml:space="preserve">get ersätter kravet på utställning (se 12 § första stycket). </w:t>
      </w:r>
      <w:r w:rsidR="00BE28F7">
        <w:t xml:space="preserve">Ändringen är enbart språklig. </w:t>
      </w:r>
      <w:r>
        <w:t>Vidare utökas hänvisningen till att omfatta den nya para</w:t>
      </w:r>
      <w:r w:rsidR="00BE28F7">
        <w:softHyphen/>
      </w:r>
      <w:r>
        <w:t xml:space="preserve">grafen 18 a §. </w:t>
      </w:r>
    </w:p>
    <w:p w14:paraId="73DA55D6" w14:textId="77777777" w:rsidR="00DE7975" w:rsidRDefault="00DE7975" w:rsidP="00DE7975">
      <w:pPr>
        <w:pStyle w:val="Brdtextmedindrag"/>
      </w:pPr>
      <w:r>
        <w:t>Övervägandena finns i avsnitt 6.2 och 6.4.</w:t>
      </w:r>
    </w:p>
    <w:p w14:paraId="1A1BF293" w14:textId="77777777" w:rsidR="00DE7975" w:rsidRDefault="00DE7975" w:rsidP="00DE7975">
      <w:pPr>
        <w:pStyle w:val="Brdtextmedindrag"/>
      </w:pPr>
    </w:p>
    <w:p w14:paraId="3D35A062" w14:textId="77777777" w:rsidR="00DE7975" w:rsidRPr="00E30864" w:rsidRDefault="00DE7975" w:rsidP="00DE7975">
      <w:pPr>
        <w:pStyle w:val="Brdtext"/>
        <w:rPr>
          <w:sz w:val="18"/>
          <w:szCs w:val="18"/>
        </w:rPr>
      </w:pPr>
      <w:r w:rsidRPr="00E30864">
        <w:rPr>
          <w:sz w:val="18"/>
          <w:szCs w:val="18"/>
        </w:rPr>
        <w:t>8 §    När kommunen upprättar ett förslag till översiktsplan ska kommunen sam</w:t>
      </w:r>
      <w:r>
        <w:rPr>
          <w:sz w:val="18"/>
          <w:szCs w:val="18"/>
        </w:rPr>
        <w:softHyphen/>
      </w:r>
      <w:r w:rsidRPr="00E30864">
        <w:rPr>
          <w:sz w:val="18"/>
          <w:szCs w:val="18"/>
        </w:rPr>
        <w:t xml:space="preserve">råda med länsstyrelsen, </w:t>
      </w:r>
      <w:r>
        <w:rPr>
          <w:sz w:val="18"/>
          <w:szCs w:val="18"/>
        </w:rPr>
        <w:t>regionen</w:t>
      </w:r>
      <w:r w:rsidRPr="00E30864">
        <w:rPr>
          <w:sz w:val="18"/>
          <w:szCs w:val="18"/>
        </w:rPr>
        <w:t xml:space="preserve"> och de kommuner som berörs. Kommunen ska också ge kommunens medlemmar, de andra myndigheter, sammanslutningar och enskilda i övrigt som har ett väsentligt intresse av förslaget tillfälle att delta i sam</w:t>
      </w:r>
      <w:r>
        <w:rPr>
          <w:sz w:val="18"/>
          <w:szCs w:val="18"/>
        </w:rPr>
        <w:softHyphen/>
      </w:r>
      <w:r w:rsidRPr="00E30864">
        <w:rPr>
          <w:sz w:val="18"/>
          <w:szCs w:val="18"/>
        </w:rPr>
        <w:t>rådet.</w:t>
      </w:r>
    </w:p>
    <w:p w14:paraId="4D56A52B" w14:textId="77777777" w:rsidR="00DE7975" w:rsidRPr="00E30864" w:rsidRDefault="00DE7975" w:rsidP="00DE7975">
      <w:pPr>
        <w:pStyle w:val="Brdtextmedindrag"/>
        <w:rPr>
          <w:sz w:val="18"/>
          <w:szCs w:val="18"/>
        </w:rPr>
      </w:pPr>
      <w:r w:rsidRPr="00E30864">
        <w:rPr>
          <w:sz w:val="18"/>
          <w:szCs w:val="18"/>
        </w:rPr>
        <w:t>Syftet med samrådet är att få fram ett så bra beslutsunderlag som möjligt och att ge möjlighet till insyn och påverkan.</w:t>
      </w:r>
    </w:p>
    <w:p w14:paraId="100B4D19" w14:textId="77777777" w:rsidR="00DE7975" w:rsidRPr="00E30864" w:rsidRDefault="00DE7975" w:rsidP="00DE7975">
      <w:pPr>
        <w:pStyle w:val="Brdtextmedindrag"/>
        <w:rPr>
          <w:sz w:val="18"/>
          <w:szCs w:val="18"/>
        </w:rPr>
      </w:pPr>
      <w:r w:rsidRPr="00E30864">
        <w:rPr>
          <w:sz w:val="18"/>
          <w:szCs w:val="18"/>
        </w:rPr>
        <w:t>Under samrådet ska kommunen redovisa förslagets innebörd, skälen för försla</w:t>
      </w:r>
      <w:r>
        <w:rPr>
          <w:sz w:val="18"/>
          <w:szCs w:val="18"/>
        </w:rPr>
        <w:softHyphen/>
      </w:r>
      <w:r w:rsidRPr="00E30864">
        <w:rPr>
          <w:sz w:val="18"/>
          <w:szCs w:val="18"/>
        </w:rPr>
        <w:t xml:space="preserve">get, förslagets konsekvenser och det planeringsunderlag som har betydelse </w:t>
      </w:r>
      <w:r w:rsidRPr="001E3F57">
        <w:rPr>
          <w:i/>
          <w:sz w:val="18"/>
          <w:szCs w:val="18"/>
        </w:rPr>
        <w:t>för bedömningen av förslaget</w:t>
      </w:r>
      <w:r w:rsidRPr="00E30864">
        <w:rPr>
          <w:sz w:val="18"/>
          <w:szCs w:val="18"/>
        </w:rPr>
        <w:t>.</w:t>
      </w:r>
    </w:p>
    <w:p w14:paraId="1C996FD5" w14:textId="77777777" w:rsidR="00DE7975" w:rsidRPr="00E30864" w:rsidRDefault="00DE7975" w:rsidP="00DE7975">
      <w:pPr>
        <w:pStyle w:val="Brdtextmedindrag"/>
      </w:pPr>
    </w:p>
    <w:p w14:paraId="4563F740" w14:textId="77777777" w:rsidR="00DE7975" w:rsidRDefault="00DE7975" w:rsidP="00DE7975">
      <w:pPr>
        <w:pStyle w:val="Brdtext"/>
      </w:pPr>
      <w:r>
        <w:t>Paragrafen innehåller förfarandebestämmelser om samråd när ett förslag till översiktsplan upprättas. Att bestäm</w:t>
      </w:r>
      <w:r>
        <w:softHyphen/>
        <w:t>melserna även ska tillämpas vid en ändring av översiktsplanen framgår av 27 §.</w:t>
      </w:r>
    </w:p>
    <w:p w14:paraId="271126EC" w14:textId="77777777" w:rsidR="00DE7975" w:rsidRDefault="00DE7975" w:rsidP="00DE7975">
      <w:pPr>
        <w:pStyle w:val="Brdtextmedindrag"/>
      </w:pPr>
      <w:r>
        <w:t xml:space="preserve">Ändringen i </w:t>
      </w:r>
      <w:r w:rsidRPr="00E30864">
        <w:rPr>
          <w:i/>
        </w:rPr>
        <w:t>tredje stycket</w:t>
      </w:r>
      <w:r>
        <w:t xml:space="preserve"> innebär att kravet tas bort på att kommunen under samrådet ska redovisa planeringsunderlag av betydelse från natio</w:t>
      </w:r>
      <w:r>
        <w:softHyphen/>
        <w:t>nell, regional, mellankommunal eller annan synpunkt. I stället ska kom</w:t>
      </w:r>
      <w:r>
        <w:softHyphen/>
        <w:t>mun</w:t>
      </w:r>
      <w:r>
        <w:softHyphen/>
        <w:t>en redovisa det planeringsunderlag som har betydelse för bedöm</w:t>
      </w:r>
      <w:r>
        <w:softHyphen/>
        <w:t xml:space="preserve">ningen av förslaget. Bestämmelsen motsvarar i huvudsak den ursprungliga lydelsen av 4 kap. 8 § första stycket 4 i den upphävda plan- och bygglagen (1987:10), vilket innebär att tidigare förarbeten är tillämpliga (prop. 1985/86:1 s. 543). Bestämmelsen medför inte något krav på att underlaget ska vara en del av </w:t>
      </w:r>
      <w:r w:rsidRPr="001E6467">
        <w:t>förslaget. Om planerings</w:t>
      </w:r>
      <w:r w:rsidRPr="00BE2D59">
        <w:softHyphen/>
        <w:t>underlag av nationell, regional eller mellan</w:t>
      </w:r>
      <w:r w:rsidRPr="00BE2D59">
        <w:softHyphen/>
        <w:t>kommunal betydelse har</w:t>
      </w:r>
      <w:r>
        <w:t xml:space="preserve"> betydelse för bedömningen av för</w:t>
      </w:r>
      <w:r>
        <w:softHyphen/>
        <w:t xml:space="preserve">slaget, ska sådant planeringsunderlag redovisas. </w:t>
      </w:r>
    </w:p>
    <w:p w14:paraId="580EE8F3" w14:textId="77777777" w:rsidR="00DE7975" w:rsidRDefault="00DE7975" w:rsidP="00DE7975">
      <w:pPr>
        <w:pStyle w:val="Brdtextmedindrag"/>
      </w:pPr>
      <w:r>
        <w:t xml:space="preserve">Övriga ändringar är endast redaktionella.  </w:t>
      </w:r>
    </w:p>
    <w:p w14:paraId="4F0B9B7A" w14:textId="77777777" w:rsidR="00DE7975" w:rsidRDefault="00DE7975" w:rsidP="00DE7975">
      <w:pPr>
        <w:pStyle w:val="Brdtextmedindrag"/>
      </w:pPr>
      <w:r>
        <w:t>Övervägandena finns i avsnitt 6.1.</w:t>
      </w:r>
    </w:p>
    <w:p w14:paraId="0B587210" w14:textId="77777777" w:rsidR="00DE7975" w:rsidRDefault="00DE7975" w:rsidP="00DE7975">
      <w:pPr>
        <w:pStyle w:val="Brdtext"/>
      </w:pPr>
    </w:p>
    <w:p w14:paraId="5B1C8203" w14:textId="77777777" w:rsidR="00DE7975" w:rsidRPr="00E172FC" w:rsidRDefault="00DE7975" w:rsidP="00DE7975">
      <w:pPr>
        <w:pStyle w:val="Brdtext"/>
        <w:rPr>
          <w:i/>
        </w:rPr>
      </w:pPr>
      <w:r w:rsidRPr="001E3F57">
        <w:rPr>
          <w:i/>
          <w:sz w:val="18"/>
          <w:szCs w:val="18"/>
        </w:rPr>
        <w:t>9</w:t>
      </w:r>
      <w:r>
        <w:rPr>
          <w:i/>
          <w:sz w:val="18"/>
          <w:szCs w:val="18"/>
        </w:rPr>
        <w:t> </w:t>
      </w:r>
      <w:r w:rsidRPr="001E3F57">
        <w:rPr>
          <w:i/>
          <w:sz w:val="18"/>
          <w:szCs w:val="18"/>
        </w:rPr>
        <w:t>§</w:t>
      </w:r>
      <w:r>
        <w:rPr>
          <w:i/>
          <w:sz w:val="18"/>
          <w:szCs w:val="18"/>
        </w:rPr>
        <w:t>    </w:t>
      </w:r>
      <w:r w:rsidRPr="001E3F57">
        <w:rPr>
          <w:i/>
          <w:sz w:val="18"/>
          <w:szCs w:val="18"/>
        </w:rPr>
        <w:t xml:space="preserve">Inom ramen för samrådet enligt 8 § ska kommunen </w:t>
      </w:r>
      <w:r>
        <w:rPr>
          <w:i/>
          <w:sz w:val="18"/>
          <w:szCs w:val="18"/>
        </w:rPr>
        <w:t>undersöka om genom</w:t>
      </w:r>
      <w:r>
        <w:rPr>
          <w:i/>
          <w:sz w:val="18"/>
          <w:szCs w:val="18"/>
        </w:rPr>
        <w:softHyphen/>
        <w:t xml:space="preserve">förandet av översiktsplanen kan antas medföra en betydande miljöpåverkan. Undersökningen ska ske på det sätt som anges i </w:t>
      </w:r>
      <w:r w:rsidRPr="001E3F57">
        <w:rPr>
          <w:i/>
          <w:sz w:val="18"/>
          <w:szCs w:val="18"/>
        </w:rPr>
        <w:t>6 k</w:t>
      </w:r>
      <w:r>
        <w:rPr>
          <w:i/>
          <w:sz w:val="18"/>
          <w:szCs w:val="18"/>
        </w:rPr>
        <w:t>ap. 6 § miljöbalken och</w:t>
      </w:r>
      <w:r w:rsidRPr="001E3F57">
        <w:rPr>
          <w:i/>
          <w:sz w:val="18"/>
          <w:szCs w:val="18"/>
        </w:rPr>
        <w:t xml:space="preserve"> före</w:t>
      </w:r>
      <w:r>
        <w:rPr>
          <w:i/>
          <w:sz w:val="18"/>
          <w:szCs w:val="18"/>
        </w:rPr>
        <w:softHyphen/>
      </w:r>
      <w:r w:rsidRPr="001E3F57">
        <w:rPr>
          <w:i/>
          <w:sz w:val="18"/>
          <w:szCs w:val="18"/>
        </w:rPr>
        <w:t xml:space="preserve">skrifter som </w:t>
      </w:r>
      <w:r>
        <w:rPr>
          <w:i/>
          <w:sz w:val="18"/>
          <w:szCs w:val="18"/>
        </w:rPr>
        <w:t>regeringen har med</w:t>
      </w:r>
      <w:r>
        <w:rPr>
          <w:i/>
          <w:sz w:val="18"/>
          <w:szCs w:val="18"/>
        </w:rPr>
        <w:softHyphen/>
        <w:t>delat</w:t>
      </w:r>
      <w:r w:rsidRPr="001E3F57">
        <w:rPr>
          <w:i/>
          <w:sz w:val="18"/>
          <w:szCs w:val="18"/>
        </w:rPr>
        <w:t xml:space="preserve"> i anslutning till den bestämmelsen. </w:t>
      </w:r>
    </w:p>
    <w:p w14:paraId="6FB4A1C0" w14:textId="77777777" w:rsidR="00DE7975" w:rsidRDefault="00DE7975" w:rsidP="00DE7975">
      <w:pPr>
        <w:pStyle w:val="Brdtextmedindrag"/>
        <w:rPr>
          <w:i/>
          <w:sz w:val="18"/>
          <w:szCs w:val="18"/>
        </w:rPr>
      </w:pPr>
      <w:r w:rsidRPr="00055706">
        <w:rPr>
          <w:i/>
          <w:sz w:val="18"/>
          <w:szCs w:val="18"/>
        </w:rPr>
        <w:t xml:space="preserve">Kommunen ska efter undersökningen </w:t>
      </w:r>
      <w:r>
        <w:rPr>
          <w:i/>
          <w:sz w:val="18"/>
          <w:szCs w:val="18"/>
        </w:rPr>
        <w:t xml:space="preserve">avgöra frågan </w:t>
      </w:r>
      <w:r w:rsidRPr="00055706">
        <w:rPr>
          <w:i/>
          <w:sz w:val="18"/>
          <w:szCs w:val="18"/>
        </w:rPr>
        <w:t xml:space="preserve">i ett särskilt beslut </w:t>
      </w:r>
      <w:r>
        <w:rPr>
          <w:i/>
          <w:sz w:val="18"/>
          <w:szCs w:val="18"/>
        </w:rPr>
        <w:t>på det sätt och med det innehåll som anges i 6 kap. 7 </w:t>
      </w:r>
      <w:r w:rsidRPr="00055706">
        <w:rPr>
          <w:i/>
          <w:sz w:val="18"/>
          <w:szCs w:val="18"/>
        </w:rPr>
        <w:t xml:space="preserve">§ </w:t>
      </w:r>
      <w:r>
        <w:rPr>
          <w:i/>
          <w:sz w:val="18"/>
          <w:szCs w:val="18"/>
        </w:rPr>
        <w:t xml:space="preserve">första och </w:t>
      </w:r>
      <w:r w:rsidRPr="00055706">
        <w:rPr>
          <w:i/>
          <w:sz w:val="18"/>
          <w:szCs w:val="18"/>
        </w:rPr>
        <w:t>andra stycke</w:t>
      </w:r>
      <w:r>
        <w:rPr>
          <w:i/>
          <w:sz w:val="18"/>
          <w:szCs w:val="18"/>
        </w:rPr>
        <w:t>na</w:t>
      </w:r>
      <w:r w:rsidRPr="00055706">
        <w:rPr>
          <w:i/>
          <w:sz w:val="18"/>
          <w:szCs w:val="18"/>
        </w:rPr>
        <w:t xml:space="preserve"> miljö</w:t>
      </w:r>
      <w:r>
        <w:rPr>
          <w:i/>
          <w:sz w:val="18"/>
          <w:szCs w:val="18"/>
        </w:rPr>
        <w:softHyphen/>
      </w:r>
      <w:r w:rsidRPr="00055706">
        <w:rPr>
          <w:i/>
          <w:sz w:val="18"/>
          <w:szCs w:val="18"/>
        </w:rPr>
        <w:t xml:space="preserve">balken. </w:t>
      </w:r>
    </w:p>
    <w:p w14:paraId="7FAE3BD5" w14:textId="77777777" w:rsidR="00DE7975" w:rsidRPr="001E3F57" w:rsidRDefault="00DE7975" w:rsidP="00DE7975">
      <w:pPr>
        <w:pStyle w:val="Brdtextmedindrag"/>
        <w:rPr>
          <w:i/>
          <w:sz w:val="18"/>
          <w:szCs w:val="18"/>
        </w:rPr>
      </w:pPr>
      <w:r>
        <w:rPr>
          <w:i/>
          <w:sz w:val="18"/>
          <w:szCs w:val="18"/>
        </w:rPr>
        <w:t>Kraven enligt f</w:t>
      </w:r>
      <w:r w:rsidRPr="001E3F57">
        <w:rPr>
          <w:i/>
          <w:sz w:val="18"/>
          <w:szCs w:val="18"/>
        </w:rPr>
        <w:t xml:space="preserve">örsta </w:t>
      </w:r>
      <w:r>
        <w:rPr>
          <w:i/>
          <w:sz w:val="18"/>
          <w:szCs w:val="18"/>
        </w:rPr>
        <w:t xml:space="preserve">och andra </w:t>
      </w:r>
      <w:r w:rsidRPr="001E3F57">
        <w:rPr>
          <w:i/>
          <w:sz w:val="18"/>
          <w:szCs w:val="18"/>
        </w:rPr>
        <w:t>stycke</w:t>
      </w:r>
      <w:r>
        <w:rPr>
          <w:i/>
          <w:sz w:val="18"/>
          <w:szCs w:val="18"/>
        </w:rPr>
        <w:t>na</w:t>
      </w:r>
      <w:r w:rsidRPr="001E3F57">
        <w:rPr>
          <w:i/>
          <w:sz w:val="18"/>
          <w:szCs w:val="18"/>
        </w:rPr>
        <w:t xml:space="preserve"> gäller inte om frågan om betydande miljö</w:t>
      </w:r>
      <w:r>
        <w:rPr>
          <w:i/>
          <w:sz w:val="18"/>
          <w:szCs w:val="18"/>
        </w:rPr>
        <w:softHyphen/>
      </w:r>
      <w:r w:rsidRPr="001E3F57">
        <w:rPr>
          <w:i/>
          <w:sz w:val="18"/>
          <w:szCs w:val="18"/>
        </w:rPr>
        <w:t xml:space="preserve">påverkan </w:t>
      </w:r>
      <w:r>
        <w:rPr>
          <w:i/>
          <w:sz w:val="18"/>
          <w:szCs w:val="18"/>
        </w:rPr>
        <w:t xml:space="preserve">redan </w:t>
      </w:r>
      <w:r w:rsidRPr="001E3F57">
        <w:rPr>
          <w:i/>
          <w:sz w:val="18"/>
          <w:szCs w:val="18"/>
        </w:rPr>
        <w:t>är avgjord i föreskrifter som regeringen har meddelat med stöd av 6 kap. 4 § miljö</w:t>
      </w:r>
      <w:r>
        <w:rPr>
          <w:i/>
          <w:sz w:val="18"/>
          <w:szCs w:val="18"/>
        </w:rPr>
        <w:softHyphen/>
      </w:r>
      <w:r w:rsidRPr="001E3F57">
        <w:rPr>
          <w:i/>
          <w:sz w:val="18"/>
          <w:szCs w:val="18"/>
        </w:rPr>
        <w:t>balken.</w:t>
      </w:r>
    </w:p>
    <w:p w14:paraId="5A3A4899" w14:textId="77777777" w:rsidR="00DE7975" w:rsidRDefault="00DE7975" w:rsidP="00DE7975">
      <w:pPr>
        <w:pStyle w:val="Brdtextmedindrag"/>
      </w:pPr>
    </w:p>
    <w:p w14:paraId="08FFF6EB" w14:textId="77777777" w:rsidR="00DE7975" w:rsidRDefault="00DE7975" w:rsidP="00DE7975">
      <w:pPr>
        <w:pStyle w:val="Brdtext"/>
      </w:pPr>
      <w:r>
        <w:t>Paragrafen ställer krav på kommunen att i vissa fall genomföra samrådet enligt 8 § så att det även uppfyller vissa krav om samråd i 6 kap. miljö</w:t>
      </w:r>
      <w:r>
        <w:softHyphen/>
        <w:t xml:space="preserve">balken. </w:t>
      </w:r>
    </w:p>
    <w:p w14:paraId="5EB046F9" w14:textId="77777777" w:rsidR="00DE7975" w:rsidRDefault="00DE7975" w:rsidP="00DE7975">
      <w:pPr>
        <w:pStyle w:val="Brdtextmedindrag"/>
      </w:pPr>
      <w:r>
        <w:t>Paragrafen har arbetats om i syfte att på ett bättre sätt i PBL inte</w:t>
      </w:r>
      <w:r>
        <w:softHyphen/>
        <w:t xml:space="preserve">grera bestämmelserna om miljöbedömning i miljöbalken (jfr prop. 2016/17:200 s. 86). </w:t>
      </w:r>
    </w:p>
    <w:p w14:paraId="2B9FA1BD" w14:textId="71600316" w:rsidR="00DE7975" w:rsidRDefault="00DE7975" w:rsidP="00DE7975">
      <w:pPr>
        <w:pStyle w:val="Brdtextmedindrag"/>
      </w:pPr>
      <w:r w:rsidRPr="001D53ED">
        <w:rPr>
          <w:i/>
        </w:rPr>
        <w:t xml:space="preserve">Första stycket </w:t>
      </w:r>
      <w:r>
        <w:t>innebär att kommunen inom ramen för samrådet enligt 8 § ska undersöka om genomförandet av översiktsplanen kan antas med</w:t>
      </w:r>
      <w:r>
        <w:softHyphen/>
        <w:t xml:space="preserve">föra en betydande miljöpåverkan. </w:t>
      </w:r>
      <w:r w:rsidR="006064E0">
        <w:t xml:space="preserve">Resultatet </w:t>
      </w:r>
      <w:r>
        <w:t>av undersökningen får betyd</w:t>
      </w:r>
      <w:r>
        <w:softHyphen/>
        <w:t>else för hur miljö</w:t>
      </w:r>
      <w:r>
        <w:softHyphen/>
        <w:t>konsekvenserna ska redovisas i översiktsplanen (jfr 6 b §). Kravet gäller inte om frågan om betydande miljöpåverkan redan är avgjord i föreskrifter från regeringen (se tredje stycket).</w:t>
      </w:r>
    </w:p>
    <w:p w14:paraId="260C9CFD" w14:textId="50B6FF32" w:rsidR="00DE7975" w:rsidRDefault="00DE7975" w:rsidP="00DE7975">
      <w:pPr>
        <w:pStyle w:val="Brdtextmedindrag"/>
      </w:pPr>
      <w:r>
        <w:t>Undersökningen ska göras på det sätt som anges dels i 6 kap. 6 § miljö</w:t>
      </w:r>
      <w:r>
        <w:softHyphen/>
        <w:t>balken, dels i föreskrifter som har meddelats i anslutning till den bestäm</w:t>
      </w:r>
      <w:r>
        <w:softHyphen/>
        <w:t>melsen. Det innebär att kommunen ska identifiera omständigheter som talar för eller emot en betydande miljö</w:t>
      </w:r>
      <w:r>
        <w:softHyphen/>
        <w:t>påverkan. Regeringen har meddelat föreskrifter om vilka omständigheter som vid undersökningen ska tala för eller emot en betydande miljö</w:t>
      </w:r>
      <w:r>
        <w:softHyphen/>
        <w:t>påverkan (se 5 § miljöbedömnings</w:t>
      </w:r>
      <w:r>
        <w:softHyphen/>
        <w:t>för</w:t>
      </w:r>
      <w:r>
        <w:softHyphen/>
        <w:t>ord</w:t>
      </w:r>
      <w:r>
        <w:softHyphen/>
        <w:t>ningen [2017:966]). Kommunen ska även genomföra ett s.k. undersök</w:t>
      </w:r>
      <w:r>
        <w:softHyphen/>
        <w:t>nings</w:t>
      </w:r>
      <w:r>
        <w:softHyphen/>
      </w:r>
      <w:r>
        <w:softHyphen/>
        <w:t>samråd. Det inne</w:t>
      </w:r>
      <w:r>
        <w:softHyphen/>
        <w:t>bär att kommunen ska samråda i frågan om betyd</w:t>
      </w:r>
      <w:r>
        <w:softHyphen/>
        <w:t>ande miljö</w:t>
      </w:r>
      <w:r>
        <w:softHyphen/>
        <w:t>påverkan med de kommuner och länsstyrelser m.fl. som på grund av sitt särskilda miljö</w:t>
      </w:r>
      <w:r>
        <w:softHyphen/>
        <w:t xml:space="preserve">ansvar kan antas bli berörda av planen eller programmet. Kravet </w:t>
      </w:r>
      <w:r w:rsidR="00175FCB">
        <w:t>på att kommunen ska genomföra ett undersöknings</w:t>
      </w:r>
      <w:r w:rsidR="00175FCB">
        <w:softHyphen/>
        <w:t xml:space="preserve">samråd </w:t>
      </w:r>
      <w:r>
        <w:t>gäller inte om kom</w:t>
      </w:r>
      <w:r>
        <w:softHyphen/>
        <w:t>munen redan vid identifieringen har kommit fram till att en betyd</w:t>
      </w:r>
      <w:r>
        <w:softHyphen/>
        <w:t>ande miljö</w:t>
      </w:r>
      <w:r w:rsidR="00175FCB">
        <w:softHyphen/>
      </w:r>
      <w:r w:rsidRPr="00175FCB">
        <w:t>påverkan inte kan antas. Att kommunens undersökningssamråd inte behöver</w:t>
      </w:r>
      <w:r>
        <w:t xml:space="preserve"> omfatta andra</w:t>
      </w:r>
      <w:r w:rsidRPr="0054536A">
        <w:t xml:space="preserve"> statliga myndigheter </w:t>
      </w:r>
      <w:r>
        <w:t>än</w:t>
      </w:r>
      <w:r w:rsidRPr="0054536A">
        <w:t xml:space="preserve"> länsstyrelsen</w:t>
      </w:r>
      <w:r>
        <w:t xml:space="preserve"> följer av 9 a § andra stycket</w:t>
      </w:r>
      <w:r w:rsidRPr="0054536A">
        <w:t>.</w:t>
      </w:r>
    </w:p>
    <w:p w14:paraId="4CEF5AC5" w14:textId="77777777" w:rsidR="00DE7975" w:rsidRPr="00F26BE7" w:rsidRDefault="00DE7975" w:rsidP="00DE7975">
      <w:pPr>
        <w:pStyle w:val="Brdtextmedindrag"/>
      </w:pPr>
      <w:r w:rsidRPr="00055706">
        <w:rPr>
          <w:i/>
        </w:rPr>
        <w:t>Andra stycket</w:t>
      </w:r>
      <w:r w:rsidRPr="00F26BE7">
        <w:t xml:space="preserve"> innebär att </w:t>
      </w:r>
      <w:r w:rsidRPr="00055706">
        <w:t xml:space="preserve">ett sådant särskilt beslut </w:t>
      </w:r>
      <w:r>
        <w:t xml:space="preserve">ska fattas </w:t>
      </w:r>
      <w:r w:rsidRPr="00055706">
        <w:t>som avses i 6 kap. 7 § första stycket miljöbalken med det innehåll som framgår av 6 kap. 7 § andra stycket samma balk. Det innebär att beslutet ska redovisa de omständig</w:t>
      </w:r>
      <w:r>
        <w:softHyphen/>
      </w:r>
      <w:r w:rsidRPr="00055706">
        <w:t>heter som talar för eller emot en betydande miljöpåverkan.</w:t>
      </w:r>
      <w:r>
        <w:t xml:space="preserve"> Att ett sådant beslut inte får överklagas särskilt framgår av 13 kap. 2 § tredje stycket.  </w:t>
      </w:r>
    </w:p>
    <w:p w14:paraId="157A0EA3" w14:textId="77777777" w:rsidR="00DE7975" w:rsidRDefault="00DE7975" w:rsidP="00DE7975">
      <w:pPr>
        <w:pStyle w:val="Brdtextmedindrag"/>
      </w:pPr>
      <w:r>
        <w:rPr>
          <w:i/>
        </w:rPr>
        <w:t xml:space="preserve">Tredje </w:t>
      </w:r>
      <w:r w:rsidRPr="001D53ED">
        <w:rPr>
          <w:i/>
        </w:rPr>
        <w:t>stycket</w:t>
      </w:r>
      <w:r>
        <w:t xml:space="preserve"> innebär att kraven i första och andra styckena inte gäller om frågan om betydande miljöpåverkan är avgjord i föreskrifter som rege</w:t>
      </w:r>
      <w:r>
        <w:softHyphen/>
        <w:t>ringen har meddelat med stöd av 6 kap. 4 § miljöbalken. Sådana före</w:t>
      </w:r>
      <w:r>
        <w:softHyphen/>
        <w:t>skrift</w:t>
      </w:r>
      <w:r>
        <w:softHyphen/>
        <w:t>er finns i 2 § 2 c och 3 § 3 miljöbedömningsförordningen. Föreskrifterna innebär att en undersökning enligt första stycket normalt endast kommer att krävas för små ändringar av översiktsplanen. I övriga fall ska översikts</w:t>
      </w:r>
      <w:r>
        <w:softHyphen/>
        <w:t>planen antas medföra en betydande miljöpåverkan.</w:t>
      </w:r>
    </w:p>
    <w:p w14:paraId="0690393E" w14:textId="77777777" w:rsidR="00DE7975" w:rsidRDefault="00DE7975" w:rsidP="00DE7975">
      <w:pPr>
        <w:pStyle w:val="Brdtextmedindrag"/>
      </w:pPr>
      <w:r>
        <w:t>Övervägandena finns i avsnitt 6.4.</w:t>
      </w:r>
    </w:p>
    <w:p w14:paraId="65F0B193" w14:textId="77777777" w:rsidR="00DE7975" w:rsidRDefault="00DE7975" w:rsidP="00DE7975">
      <w:pPr>
        <w:pStyle w:val="Brdtextmedindrag"/>
      </w:pPr>
    </w:p>
    <w:p w14:paraId="5DD93B21" w14:textId="77777777" w:rsidR="00DE7975" w:rsidRPr="007D3B26" w:rsidRDefault="00DE7975" w:rsidP="00DE7975">
      <w:pPr>
        <w:pStyle w:val="Brdtext"/>
        <w:rPr>
          <w:i/>
          <w:sz w:val="18"/>
          <w:szCs w:val="18"/>
        </w:rPr>
      </w:pPr>
      <w:r w:rsidRPr="007D3B26">
        <w:rPr>
          <w:i/>
          <w:sz w:val="18"/>
          <w:szCs w:val="18"/>
        </w:rPr>
        <w:t>9 </w:t>
      </w:r>
      <w:r>
        <w:rPr>
          <w:i/>
          <w:sz w:val="18"/>
          <w:szCs w:val="18"/>
        </w:rPr>
        <w:t>a </w:t>
      </w:r>
      <w:r w:rsidRPr="007D3B26">
        <w:rPr>
          <w:i/>
          <w:sz w:val="18"/>
          <w:szCs w:val="18"/>
        </w:rPr>
        <w:t xml:space="preserve">§    Om </w:t>
      </w:r>
      <w:r>
        <w:rPr>
          <w:i/>
          <w:sz w:val="18"/>
          <w:szCs w:val="18"/>
        </w:rPr>
        <w:t>genomförandet av översikts</w:t>
      </w:r>
      <w:r w:rsidRPr="007D3B26">
        <w:rPr>
          <w:i/>
          <w:sz w:val="18"/>
          <w:szCs w:val="18"/>
        </w:rPr>
        <w:t>planen kan antas medföra en betydande miljöpåverkan, ska kommunen inom ramen för samrådet enligt 8 § även uppfylla kraven på avgräns</w:t>
      </w:r>
      <w:r>
        <w:rPr>
          <w:i/>
          <w:sz w:val="18"/>
          <w:szCs w:val="18"/>
        </w:rPr>
        <w:softHyphen/>
      </w:r>
      <w:r w:rsidRPr="007D3B26">
        <w:rPr>
          <w:i/>
          <w:sz w:val="18"/>
          <w:szCs w:val="18"/>
        </w:rPr>
        <w:t xml:space="preserve">ningssamråd i 6 kap. 9 och 10 §§ miljöbalken. </w:t>
      </w:r>
    </w:p>
    <w:p w14:paraId="71BE3BF3" w14:textId="7FA34508" w:rsidR="00DE7975" w:rsidRDefault="00DE7975" w:rsidP="009A09BD">
      <w:pPr>
        <w:pStyle w:val="Brdtextmedindrag"/>
        <w:rPr>
          <w:i/>
          <w:sz w:val="18"/>
          <w:szCs w:val="18"/>
        </w:rPr>
      </w:pPr>
      <w:r w:rsidRPr="001E3F57">
        <w:rPr>
          <w:i/>
          <w:sz w:val="18"/>
          <w:szCs w:val="18"/>
        </w:rPr>
        <w:t>Trots det som sägs i 6 kap. 6 och 10 §§ miljöbalken om samråd med andra myndigheter som på grund av sitt särskilda miljöansvar kan antas bli berörda av planen, ska kommunen i fråga om statliga myndigheter enbart sam</w:t>
      </w:r>
      <w:r>
        <w:rPr>
          <w:i/>
          <w:sz w:val="18"/>
          <w:szCs w:val="18"/>
        </w:rPr>
        <w:softHyphen/>
      </w:r>
      <w:r w:rsidRPr="001E3F57">
        <w:rPr>
          <w:i/>
          <w:sz w:val="18"/>
          <w:szCs w:val="18"/>
        </w:rPr>
        <w:t>råda med läns</w:t>
      </w:r>
      <w:r w:rsidR="007D0548">
        <w:rPr>
          <w:i/>
          <w:sz w:val="18"/>
          <w:szCs w:val="18"/>
        </w:rPr>
        <w:softHyphen/>
      </w:r>
      <w:r w:rsidRPr="001E3F57">
        <w:rPr>
          <w:i/>
          <w:sz w:val="18"/>
          <w:szCs w:val="18"/>
        </w:rPr>
        <w:t>styrelsen.</w:t>
      </w:r>
    </w:p>
    <w:p w14:paraId="2A0EC6C0" w14:textId="77777777" w:rsidR="00DE7975" w:rsidRDefault="00DE7975" w:rsidP="00DE7975">
      <w:pPr>
        <w:pStyle w:val="Brdtextmedindrag"/>
        <w:rPr>
          <w:i/>
          <w:sz w:val="18"/>
          <w:szCs w:val="18"/>
        </w:rPr>
      </w:pPr>
    </w:p>
    <w:p w14:paraId="13EB75C4" w14:textId="77777777" w:rsidR="00DE7975" w:rsidRDefault="00DE7975" w:rsidP="00DE7975">
      <w:pPr>
        <w:pStyle w:val="Brdtext"/>
      </w:pPr>
      <w:r>
        <w:t>Paragrafen, som är ny, innehåller bestämmelser om att kommunen i vissa fall ska genomföra samrådet så att det även uppfyller vissa krav om samråd i 6 kap. miljöbalken.</w:t>
      </w:r>
    </w:p>
    <w:p w14:paraId="4B1194A7" w14:textId="77777777" w:rsidR="00DE7975" w:rsidRDefault="00DE7975" w:rsidP="00DE7975">
      <w:pPr>
        <w:pStyle w:val="Brdtextmedindrag"/>
      </w:pPr>
      <w:r>
        <w:t>Syftet med paragrafen är att på ett bättre sätt än tidigare i PBL inte</w:t>
      </w:r>
      <w:r>
        <w:softHyphen/>
        <w:t>grera bestämmelserna om miljöbedömning i miljöbalken (jfr prop. 2016/17:200 s. 86).</w:t>
      </w:r>
    </w:p>
    <w:p w14:paraId="7C80AA33" w14:textId="63F0E041" w:rsidR="00DE7975" w:rsidRDefault="00DE7975" w:rsidP="00DE7975">
      <w:pPr>
        <w:pStyle w:val="Brdtextmedindrag"/>
      </w:pPr>
      <w:r w:rsidRPr="00DE1819">
        <w:rPr>
          <w:i/>
        </w:rPr>
        <w:t>Första stycket</w:t>
      </w:r>
      <w:r>
        <w:rPr>
          <w:i/>
        </w:rPr>
        <w:t xml:space="preserve">, </w:t>
      </w:r>
      <w:r w:rsidRPr="00333BBE">
        <w:t xml:space="preserve">som </w:t>
      </w:r>
      <w:r>
        <w:t>i sak motsvarar nuvarande bestämmelse i 9 § första meningen, anger att kommunen inom ramen för samrådet enligt 8 § även ska uppfylla kraven på avgränsningssamråd i 6 kap. 9 och 10 §§ miljö</w:t>
      </w:r>
      <w:r>
        <w:softHyphen/>
      </w:r>
      <w:r w:rsidRPr="0054536A">
        <w:rPr>
          <w:spacing w:val="-2"/>
        </w:rPr>
        <w:t>balken. Det förutsätter att antingen undersökningen enligt 9 § första stycket</w:t>
      </w:r>
      <w:r>
        <w:t xml:space="preserve"> eller </w:t>
      </w:r>
      <w:r w:rsidR="007D0548">
        <w:t xml:space="preserve">de </w:t>
      </w:r>
      <w:r>
        <w:t xml:space="preserve">föreskrifter </w:t>
      </w:r>
      <w:r w:rsidR="007D0548">
        <w:t xml:space="preserve">som avses i </w:t>
      </w:r>
      <w:r>
        <w:t>9 § tredje stycket innebär att genomföran</w:t>
      </w:r>
      <w:r w:rsidR="007D0548">
        <w:softHyphen/>
      </w:r>
      <w:r>
        <w:t xml:space="preserve">det av </w:t>
      </w:r>
      <w:r w:rsidRPr="0054536A">
        <w:rPr>
          <w:spacing w:val="-2"/>
        </w:rPr>
        <w:t>planen kan antas medföra en betydande miljöpåverkan. Kraven på avgräns</w:t>
      </w:r>
      <w:r w:rsidRPr="0054536A">
        <w:rPr>
          <w:spacing w:val="-2"/>
        </w:rPr>
        <w:softHyphen/>
      </w:r>
      <w:r>
        <w:t>nings</w:t>
      </w:r>
      <w:r>
        <w:softHyphen/>
        <w:t>samråd innebär dels att kommunen ska samråda om hur omfattningen av och detaljerings</w:t>
      </w:r>
      <w:r>
        <w:softHyphen/>
        <w:t>graden i miljökonsekvensbeskrivningen ska avgränsas (se 6 kap. 9 § 1 miljöbalken), dels att avgränsningssamrådet ska ske med de kommuner, länsstyrelser och andra myndigheter som på grund av sitt särskilda miljöansvar kan antas bli berörda av planen (se 6 kap. 10 § miljöbalken).</w:t>
      </w:r>
    </w:p>
    <w:p w14:paraId="6F0E5711" w14:textId="77777777" w:rsidR="00DE7975" w:rsidRDefault="00DE7975" w:rsidP="00DE7975">
      <w:pPr>
        <w:pStyle w:val="Brdtextmedindrag"/>
      </w:pPr>
      <w:r>
        <w:rPr>
          <w:i/>
        </w:rPr>
        <w:t xml:space="preserve">Andra </w:t>
      </w:r>
      <w:r w:rsidRPr="009A0B66">
        <w:rPr>
          <w:i/>
        </w:rPr>
        <w:t>stycket</w:t>
      </w:r>
      <w:r>
        <w:t xml:space="preserve">, </w:t>
      </w:r>
      <w:r w:rsidRPr="00042948">
        <w:t xml:space="preserve">som </w:t>
      </w:r>
      <w:r>
        <w:t>i sak motsvarar nuvarande bestämmelse i 9 § andra meningen, innehåller en begränsning i förhållande till kraven i 6 kap. 6 och 10 §§ miljöbalken när det gäller vilka kommunen behöver samråda med under undersöknings- och avgränsningssamrådet. Begränsningen innebär att kommunen inte behöver samråda med andra statliga myndig</w:t>
      </w:r>
      <w:r>
        <w:softHyphen/>
        <w:t>heter än länsstyrelsen.</w:t>
      </w:r>
    </w:p>
    <w:p w14:paraId="6F09915D" w14:textId="5CAA50FC" w:rsidR="00DE7975" w:rsidRDefault="00DE7975" w:rsidP="00F12DE2">
      <w:pPr>
        <w:pStyle w:val="Brdtextmedindrag"/>
      </w:pPr>
      <w:r>
        <w:t>Övervägandena finns i avsnitt 6.4.</w:t>
      </w:r>
    </w:p>
    <w:p w14:paraId="5D1A8E86" w14:textId="77777777" w:rsidR="00DE7975" w:rsidRDefault="00DE7975" w:rsidP="00DE7975">
      <w:pPr>
        <w:pStyle w:val="Brdtext"/>
        <w:rPr>
          <w:sz w:val="18"/>
          <w:szCs w:val="18"/>
        </w:rPr>
      </w:pPr>
    </w:p>
    <w:p w14:paraId="0453835E" w14:textId="77777777" w:rsidR="00DE7975" w:rsidRPr="009A0B66" w:rsidRDefault="00DE7975" w:rsidP="00DE7975">
      <w:pPr>
        <w:pStyle w:val="Brdtext"/>
        <w:rPr>
          <w:sz w:val="18"/>
          <w:szCs w:val="18"/>
        </w:rPr>
      </w:pPr>
      <w:r w:rsidRPr="009A0B66">
        <w:rPr>
          <w:sz w:val="18"/>
          <w:szCs w:val="18"/>
        </w:rPr>
        <w:t>10 §    Under samrådet ska länsstyrelsen särskilt</w:t>
      </w:r>
    </w:p>
    <w:p w14:paraId="12E35131" w14:textId="77777777" w:rsidR="00DE7975" w:rsidRPr="009A0B66" w:rsidRDefault="00DE7975" w:rsidP="00DE7975">
      <w:pPr>
        <w:pStyle w:val="Brdtextmedindrag"/>
        <w:rPr>
          <w:sz w:val="18"/>
          <w:szCs w:val="18"/>
        </w:rPr>
      </w:pPr>
      <w:r w:rsidRPr="009A0B66">
        <w:rPr>
          <w:sz w:val="18"/>
          <w:szCs w:val="18"/>
        </w:rPr>
        <w:t>1. ta till vara och samordna statens intressen,</w:t>
      </w:r>
    </w:p>
    <w:p w14:paraId="35AE8670" w14:textId="77777777" w:rsidR="00DE7975" w:rsidRPr="009A0B66" w:rsidRDefault="00DE7975" w:rsidP="00DE7975">
      <w:pPr>
        <w:pStyle w:val="Brdtextmedindrag"/>
        <w:rPr>
          <w:sz w:val="18"/>
          <w:szCs w:val="18"/>
        </w:rPr>
      </w:pPr>
      <w:r w:rsidRPr="009A0B66">
        <w:rPr>
          <w:sz w:val="18"/>
          <w:szCs w:val="18"/>
        </w:rPr>
        <w:t>2. tillhandahålla underlag för kommunens bedömningar och ge råd i fråga om sådana allmänna intressen enligt 2 kap. som hänsyn bör tas till vid beslut om användningen av mark- och vattenområden,</w:t>
      </w:r>
    </w:p>
    <w:p w14:paraId="03685507" w14:textId="77777777" w:rsidR="00DE7975" w:rsidRPr="009A0B66" w:rsidRDefault="00DE7975" w:rsidP="00DE7975">
      <w:pPr>
        <w:pStyle w:val="Brdtextmedindrag"/>
        <w:rPr>
          <w:sz w:val="18"/>
          <w:szCs w:val="18"/>
        </w:rPr>
      </w:pPr>
      <w:r w:rsidRPr="009A0B66">
        <w:rPr>
          <w:sz w:val="18"/>
          <w:szCs w:val="18"/>
        </w:rPr>
        <w:t xml:space="preserve">3. verka för att riksintressen enligt 3 och 4 kap. miljöbalken tillgodoses, att miljökvalitetsnormer enligt 5 kap. miljöbalken följs </w:t>
      </w:r>
      <w:r>
        <w:rPr>
          <w:sz w:val="18"/>
          <w:szCs w:val="18"/>
        </w:rPr>
        <w:t xml:space="preserve">och </w:t>
      </w:r>
      <w:r w:rsidRPr="009A0B66">
        <w:rPr>
          <w:sz w:val="18"/>
          <w:szCs w:val="18"/>
        </w:rPr>
        <w:t>att redovisningen av om</w:t>
      </w:r>
      <w:r>
        <w:rPr>
          <w:sz w:val="18"/>
          <w:szCs w:val="18"/>
        </w:rPr>
        <w:softHyphen/>
      </w:r>
      <w:r w:rsidRPr="009A0B66">
        <w:rPr>
          <w:sz w:val="18"/>
          <w:szCs w:val="18"/>
        </w:rPr>
        <w:t>rå</w:t>
      </w:r>
      <w:r>
        <w:rPr>
          <w:sz w:val="18"/>
          <w:szCs w:val="18"/>
        </w:rPr>
        <w:softHyphen/>
      </w:r>
      <w:r w:rsidRPr="009A0B66">
        <w:rPr>
          <w:sz w:val="18"/>
          <w:szCs w:val="18"/>
        </w:rPr>
        <w:t>den för landsbygdsutveckling i strandnära lägen är förenlig med 7 kap. 18 e § första stycket miljöbalken,</w:t>
      </w:r>
    </w:p>
    <w:p w14:paraId="549294F4" w14:textId="77777777" w:rsidR="00DE7975" w:rsidRPr="009A0B66" w:rsidRDefault="00DE7975" w:rsidP="00DE7975">
      <w:pPr>
        <w:pStyle w:val="Brdtextmedindrag"/>
        <w:rPr>
          <w:sz w:val="18"/>
          <w:szCs w:val="18"/>
        </w:rPr>
      </w:pPr>
      <w:r w:rsidRPr="009A0B66">
        <w:rPr>
          <w:sz w:val="18"/>
          <w:szCs w:val="18"/>
        </w:rPr>
        <w:t>4. verka för att sådana frågor om användningen av mark- och vattenområden som angår två eller flera kommuner samordnas på ett lämpligt sätt, och</w:t>
      </w:r>
    </w:p>
    <w:p w14:paraId="16694350" w14:textId="77777777" w:rsidR="00DE7975" w:rsidRPr="009A0B66" w:rsidRDefault="00DE7975" w:rsidP="00DE7975">
      <w:pPr>
        <w:pStyle w:val="Brdtextmedindrag"/>
        <w:rPr>
          <w:sz w:val="18"/>
          <w:szCs w:val="18"/>
        </w:rPr>
      </w:pPr>
      <w:r w:rsidRPr="009A0B66">
        <w:rPr>
          <w:sz w:val="18"/>
          <w:szCs w:val="18"/>
        </w:rPr>
        <w:t>5. verka för att bebyggelse och byggnadsverk inte blir olämpliga med hänsyn till människors hälsa eller säkerhet eller till risken för olyckor, översvämning eller erosion.</w:t>
      </w:r>
    </w:p>
    <w:p w14:paraId="5F481267" w14:textId="77777777" w:rsidR="00DE7975" w:rsidRPr="009A0B66" w:rsidRDefault="00DE7975" w:rsidP="00DE7975">
      <w:pPr>
        <w:pStyle w:val="Brdtextmedindrag"/>
        <w:rPr>
          <w:sz w:val="18"/>
          <w:szCs w:val="18"/>
        </w:rPr>
      </w:pPr>
      <w:r w:rsidRPr="001E3F57">
        <w:rPr>
          <w:i/>
          <w:sz w:val="18"/>
          <w:szCs w:val="18"/>
        </w:rPr>
        <w:t>Länsstyrelsen ska dessutom ge råd i övrigt om tillämpningen av bestämmelserna i denna lag, om det behövs från allmän synpunkt</w:t>
      </w:r>
      <w:r w:rsidRPr="009A0B66">
        <w:rPr>
          <w:sz w:val="18"/>
          <w:szCs w:val="18"/>
        </w:rPr>
        <w:t>.</w:t>
      </w:r>
    </w:p>
    <w:p w14:paraId="6AF6D80D" w14:textId="77777777" w:rsidR="00DE7975" w:rsidRDefault="00DE7975" w:rsidP="00DE7975">
      <w:pPr>
        <w:pStyle w:val="Brdtextmedindrag"/>
      </w:pPr>
    </w:p>
    <w:p w14:paraId="1ACB5460" w14:textId="77777777" w:rsidR="00DE7975" w:rsidRDefault="00DE7975" w:rsidP="00DE7975">
      <w:pPr>
        <w:pStyle w:val="Brdtext"/>
      </w:pPr>
      <w:r>
        <w:t>Paragrafen anger länsstyrelsens uppgifter under samrådet.</w:t>
      </w:r>
    </w:p>
    <w:p w14:paraId="05709EDA" w14:textId="77777777" w:rsidR="00DE7975" w:rsidRDefault="00DE7975" w:rsidP="00DE7975">
      <w:pPr>
        <w:pStyle w:val="Brdtextmedindrag"/>
      </w:pPr>
      <w:r>
        <w:t xml:space="preserve">Det nya </w:t>
      </w:r>
      <w:r w:rsidRPr="009A6D7D">
        <w:rPr>
          <w:i/>
        </w:rPr>
        <w:t>andra stycket</w:t>
      </w:r>
      <w:r>
        <w:t xml:space="preserve"> innebär att länsstyrelsen inte bara ska ge råd om 2 kap. (jfr första stycket 2), utan även om tillämpningen av övriga bestäm</w:t>
      </w:r>
      <w:r>
        <w:softHyphen/>
        <w:t>melser i lagen. Kravet gäller enbart i de fall det behövs från allmän syn</w:t>
      </w:r>
      <w:r>
        <w:softHyphen/>
        <w:t>punkt, exempelvis för att förhindra väsentliga fel. Det kan exempelvis handla om att det från allmän syn</w:t>
      </w:r>
      <w:r>
        <w:softHyphen/>
        <w:t>punkt finns ett behov av att uppmärk</w:t>
      </w:r>
      <w:r>
        <w:softHyphen/>
        <w:t>samma kommunen på</w:t>
      </w:r>
    </w:p>
    <w:p w14:paraId="4C8AB89B" w14:textId="77777777" w:rsidR="00DE7975" w:rsidRDefault="00DE7975" w:rsidP="00DE7975">
      <w:pPr>
        <w:pStyle w:val="Strecklista"/>
      </w:pPr>
      <w:r>
        <w:t>att ytterligare konse</w:t>
      </w:r>
      <w:r>
        <w:softHyphen/>
        <w:t xml:space="preserve">kvenser behöver beskrivas i planen (se föreslagna 6 a §), </w:t>
      </w:r>
    </w:p>
    <w:p w14:paraId="00D900FB" w14:textId="77777777" w:rsidR="00DE7975" w:rsidRDefault="00DE7975" w:rsidP="00DE7975">
      <w:pPr>
        <w:pStyle w:val="Strecklista"/>
      </w:pPr>
      <w:r>
        <w:t xml:space="preserve">att översiktsplanen innehåller felaktig information om vilka åtgärder som bör föregås av detaljplaneläggning (jfr 4 kap. 2 och 3 §§), </w:t>
      </w:r>
    </w:p>
    <w:p w14:paraId="20075B87" w14:textId="5A3FB05F" w:rsidR="00DE7975" w:rsidRDefault="00DE7975" w:rsidP="00DE7975">
      <w:pPr>
        <w:pStyle w:val="Strecklista"/>
      </w:pPr>
      <w:r>
        <w:t>förutsätt</w:t>
      </w:r>
      <w:r>
        <w:softHyphen/>
        <w:t>ning</w:t>
      </w:r>
      <w:r>
        <w:softHyphen/>
        <w:t>arna för enskilt huvud</w:t>
      </w:r>
      <w:r>
        <w:softHyphen/>
        <w:t>mannaskap i fråga om all</w:t>
      </w:r>
      <w:r>
        <w:softHyphen/>
        <w:t xml:space="preserve">männa platser (se 4 kap. 7 §), </w:t>
      </w:r>
    </w:p>
    <w:p w14:paraId="554F0250" w14:textId="77777777" w:rsidR="00DE7975" w:rsidRDefault="00DE7975" w:rsidP="00DE7975">
      <w:pPr>
        <w:pStyle w:val="Strecklista"/>
      </w:pPr>
      <w:r>
        <w:t>vilka krav som kan ställas i ett exploa</w:t>
      </w:r>
      <w:r>
        <w:softHyphen/>
        <w:t xml:space="preserve">teringsavtal (se 6 kap. 39–42 §§), eller  </w:t>
      </w:r>
    </w:p>
    <w:p w14:paraId="5318AC36" w14:textId="77777777" w:rsidR="00DE7975" w:rsidRDefault="00DE7975" w:rsidP="00DE7975">
      <w:pPr>
        <w:pStyle w:val="Strecklista"/>
      </w:pPr>
      <w:r>
        <w:t xml:space="preserve">vilka åtgärder som omfattas av krav på bygglov (se 9 kap. 2–9 §§). </w:t>
      </w:r>
    </w:p>
    <w:p w14:paraId="74938069" w14:textId="77777777" w:rsidR="00DE7975" w:rsidRDefault="00DE7975" w:rsidP="00DE7975">
      <w:pPr>
        <w:pStyle w:val="Brdtextefterstrecklista"/>
      </w:pPr>
      <w:r>
        <w:t>Bestämmelsen ansluter till motsvarande skyldighet under detaljplane</w:t>
      </w:r>
      <w:r>
        <w:softHyphen/>
        <w:t>processen (se 5 kap. 14 § andra stycket).</w:t>
      </w:r>
    </w:p>
    <w:p w14:paraId="59B23274" w14:textId="77777777" w:rsidR="00DE7975" w:rsidRDefault="00DE7975" w:rsidP="00DE7975">
      <w:pPr>
        <w:pStyle w:val="Brdtextmedindrag"/>
      </w:pPr>
      <w:r>
        <w:t>Övervägandena finns i avsnitt 8.2.</w:t>
      </w:r>
    </w:p>
    <w:p w14:paraId="24468527" w14:textId="77777777" w:rsidR="00DE7975" w:rsidRPr="00F111C1" w:rsidRDefault="00DE7975" w:rsidP="00DE7975">
      <w:pPr>
        <w:pStyle w:val="Rubrik4utannumrering"/>
        <w:rPr>
          <w:i/>
          <w:sz w:val="18"/>
          <w:szCs w:val="18"/>
        </w:rPr>
      </w:pPr>
      <w:r>
        <w:rPr>
          <w:i/>
          <w:sz w:val="18"/>
          <w:szCs w:val="18"/>
        </w:rPr>
        <w:t xml:space="preserve">Granskning </w:t>
      </w:r>
      <w:r w:rsidRPr="00FD2C05">
        <w:rPr>
          <w:sz w:val="18"/>
          <w:szCs w:val="18"/>
        </w:rPr>
        <w:t>av kommunens förslag</w:t>
      </w:r>
      <w:r>
        <w:rPr>
          <w:i/>
          <w:sz w:val="18"/>
          <w:szCs w:val="18"/>
        </w:rPr>
        <w:t xml:space="preserve"> </w:t>
      </w:r>
    </w:p>
    <w:p w14:paraId="406EEA0E" w14:textId="77777777" w:rsidR="00DE7975" w:rsidRPr="009A6D7D" w:rsidRDefault="00DE7975" w:rsidP="00DE7975">
      <w:pPr>
        <w:pStyle w:val="Brdtext"/>
        <w:rPr>
          <w:sz w:val="18"/>
          <w:szCs w:val="18"/>
        </w:rPr>
      </w:pPr>
      <w:r w:rsidRPr="009A6D7D">
        <w:rPr>
          <w:sz w:val="18"/>
          <w:szCs w:val="18"/>
        </w:rPr>
        <w:t xml:space="preserve">12 §    Kommunen ska </w:t>
      </w:r>
      <w:r w:rsidRPr="001E3F57">
        <w:rPr>
          <w:i/>
          <w:sz w:val="18"/>
          <w:szCs w:val="18"/>
        </w:rPr>
        <w:t xml:space="preserve">låta </w:t>
      </w:r>
      <w:r w:rsidRPr="00055706">
        <w:rPr>
          <w:sz w:val="18"/>
          <w:szCs w:val="18"/>
        </w:rPr>
        <w:t>planförslaget</w:t>
      </w:r>
      <w:r w:rsidRPr="001E3F57">
        <w:rPr>
          <w:i/>
          <w:sz w:val="18"/>
          <w:szCs w:val="18"/>
        </w:rPr>
        <w:t xml:space="preserve"> granskas</w:t>
      </w:r>
      <w:r w:rsidRPr="009A6D7D">
        <w:rPr>
          <w:sz w:val="18"/>
          <w:szCs w:val="18"/>
        </w:rPr>
        <w:t xml:space="preserve"> under minst två månader </w:t>
      </w:r>
      <w:r w:rsidRPr="001E3F57">
        <w:rPr>
          <w:i/>
          <w:sz w:val="18"/>
          <w:szCs w:val="18"/>
        </w:rPr>
        <w:t>(granskningstid)</w:t>
      </w:r>
      <w:r w:rsidRPr="009A6D7D">
        <w:rPr>
          <w:sz w:val="18"/>
          <w:szCs w:val="18"/>
        </w:rPr>
        <w:t>.</w:t>
      </w:r>
    </w:p>
    <w:p w14:paraId="7A160076" w14:textId="634E79A0" w:rsidR="00DE7975" w:rsidRPr="001E3F57" w:rsidRDefault="00DE7975" w:rsidP="00DE7975">
      <w:pPr>
        <w:pStyle w:val="Brdtextmedindrag"/>
        <w:rPr>
          <w:i/>
          <w:sz w:val="18"/>
          <w:szCs w:val="18"/>
        </w:rPr>
      </w:pPr>
      <w:r w:rsidRPr="001E3F57">
        <w:rPr>
          <w:i/>
          <w:sz w:val="18"/>
          <w:szCs w:val="18"/>
        </w:rPr>
        <w:t xml:space="preserve">Under granskningstiden ska kommunen hålla förslaget </w:t>
      </w:r>
      <w:r>
        <w:rPr>
          <w:i/>
          <w:sz w:val="18"/>
          <w:szCs w:val="18"/>
        </w:rPr>
        <w:t>tillgängligt för gransk</w:t>
      </w:r>
      <w:r>
        <w:rPr>
          <w:i/>
          <w:sz w:val="18"/>
          <w:szCs w:val="18"/>
        </w:rPr>
        <w:softHyphen/>
        <w:t xml:space="preserve">ning. Kommunen ska också se till att </w:t>
      </w:r>
      <w:r w:rsidRPr="001E3F57">
        <w:rPr>
          <w:i/>
          <w:sz w:val="18"/>
          <w:szCs w:val="18"/>
        </w:rPr>
        <w:t>samråds</w:t>
      </w:r>
      <w:r>
        <w:rPr>
          <w:i/>
          <w:sz w:val="18"/>
          <w:szCs w:val="18"/>
        </w:rPr>
        <w:softHyphen/>
      </w:r>
      <w:r w:rsidRPr="001E3F57">
        <w:rPr>
          <w:i/>
          <w:sz w:val="18"/>
          <w:szCs w:val="18"/>
        </w:rPr>
        <w:t xml:space="preserve">redogörelsen </w:t>
      </w:r>
      <w:r>
        <w:rPr>
          <w:i/>
          <w:sz w:val="18"/>
          <w:szCs w:val="18"/>
        </w:rPr>
        <w:t xml:space="preserve">och det förslag som samrådet </w:t>
      </w:r>
      <w:r w:rsidR="00BE6F98">
        <w:rPr>
          <w:i/>
          <w:sz w:val="18"/>
          <w:szCs w:val="18"/>
        </w:rPr>
        <w:t xml:space="preserve">har </w:t>
      </w:r>
      <w:r>
        <w:rPr>
          <w:i/>
          <w:sz w:val="18"/>
          <w:szCs w:val="18"/>
        </w:rPr>
        <w:t xml:space="preserve">avsett finns </w:t>
      </w:r>
      <w:r w:rsidRPr="001E3F57">
        <w:rPr>
          <w:i/>
          <w:sz w:val="18"/>
          <w:szCs w:val="18"/>
        </w:rPr>
        <w:t>tillgängliga.</w:t>
      </w:r>
    </w:p>
    <w:p w14:paraId="391CA5DB" w14:textId="77777777" w:rsidR="00DE7975" w:rsidRPr="009A6D7D" w:rsidRDefault="00DE7975" w:rsidP="00DE7975">
      <w:pPr>
        <w:pStyle w:val="Brdtextmedindrag"/>
      </w:pPr>
    </w:p>
    <w:p w14:paraId="1B13871F" w14:textId="77777777" w:rsidR="00DE7975" w:rsidRDefault="00DE7975" w:rsidP="00DE7975">
      <w:pPr>
        <w:pStyle w:val="Brdtext"/>
      </w:pPr>
      <w:r>
        <w:t>Paragrafen anger att kommunen är skyldig att ställa ut plan</w:t>
      </w:r>
      <w:r>
        <w:softHyphen/>
        <w:t>för</w:t>
      </w:r>
      <w:r>
        <w:softHyphen/>
        <w:t>slaget under minst två månader.</w:t>
      </w:r>
    </w:p>
    <w:p w14:paraId="57336B74" w14:textId="77777777" w:rsidR="00DE7975" w:rsidRDefault="00DE7975" w:rsidP="00DE7975">
      <w:pPr>
        <w:pStyle w:val="Brdtextmedindrag"/>
      </w:pPr>
      <w:r>
        <w:t xml:space="preserve">Ändringen i </w:t>
      </w:r>
      <w:r w:rsidRPr="009A6D7D">
        <w:rPr>
          <w:i/>
        </w:rPr>
        <w:t>första stycket</w:t>
      </w:r>
      <w:r>
        <w:t xml:space="preserve"> innebär att ett krav på granskning av plan</w:t>
      </w:r>
      <w:r>
        <w:softHyphen/>
      </w:r>
      <w:r w:rsidRPr="00FD2C05">
        <w:rPr>
          <w:spacing w:val="-2"/>
        </w:rPr>
        <w:t>förslaget ersätter kravet på utställning. Av 28 § framgår att tiden för gransk</w:t>
      </w:r>
      <w:r w:rsidRPr="00FD2C05">
        <w:rPr>
          <w:spacing w:val="-2"/>
        </w:rPr>
        <w:softHyphen/>
      </w:r>
      <w:r w:rsidRPr="005F3157">
        <w:t>ning bara behöver vara sex veckor om planförslaget avser en viss del av kommunen.</w:t>
      </w:r>
    </w:p>
    <w:p w14:paraId="6AAE2E02" w14:textId="086DDA6B" w:rsidR="00DE7975" w:rsidRPr="00401564" w:rsidRDefault="00DE7975" w:rsidP="00DE7975">
      <w:pPr>
        <w:pStyle w:val="Brdtextmedindrag"/>
      </w:pPr>
      <w:r>
        <w:t xml:space="preserve">Det nya </w:t>
      </w:r>
      <w:r w:rsidRPr="009A6D7D">
        <w:rPr>
          <w:i/>
        </w:rPr>
        <w:t>andra stycket</w:t>
      </w:r>
      <w:r>
        <w:t xml:space="preserve"> anger att kommunen under granskningstiden ska hålla förslaget tillgängligt för granskning. Kommunen ska också se till att samrådsredogörelsen och det förslag som samrådet </w:t>
      </w:r>
      <w:r w:rsidR="00C12657">
        <w:t xml:space="preserve">har </w:t>
      </w:r>
      <w:r>
        <w:t>avsett finns till</w:t>
      </w:r>
      <w:r>
        <w:softHyphen/>
        <w:t>gäng</w:t>
      </w:r>
      <w:r>
        <w:softHyphen/>
        <w:t xml:space="preserve">liga. Bestämmelsen motsvarar i sak nuvarande 24 § första stycket andra meningen med tillägget att även det förslag som samrådet </w:t>
      </w:r>
      <w:r w:rsidR="00C12657">
        <w:t xml:space="preserve">har </w:t>
      </w:r>
      <w:r>
        <w:t>avsett ska finnas tillgängligt. Att kommunen ska kungöra var planförslaget hålls tillgängligt för granskning framgår av 13 § första stycket 1. För att under</w:t>
      </w:r>
      <w:r w:rsidR="00C12657">
        <w:softHyphen/>
      </w:r>
      <w:r>
        <w:t>lätta för kom</w:t>
      </w:r>
      <w:r>
        <w:softHyphen/>
        <w:t>munens invånare bör planen, samrådsredo</w:t>
      </w:r>
      <w:r>
        <w:softHyphen/>
        <w:t xml:space="preserve">görelsen och det förslag som </w:t>
      </w:r>
      <w:r w:rsidRPr="009D60DC">
        <w:rPr>
          <w:spacing w:val="-2"/>
        </w:rPr>
        <w:t>sam</w:t>
      </w:r>
      <w:r w:rsidRPr="009D60DC">
        <w:rPr>
          <w:spacing w:val="-2"/>
        </w:rPr>
        <w:softHyphen/>
      </w:r>
      <w:r w:rsidRPr="009D60DC">
        <w:rPr>
          <w:spacing w:val="-2"/>
        </w:rPr>
        <w:softHyphen/>
        <w:t>rådet avsett redovisas på kommunens webbplats (jfr prop. 2009/10:170</w:t>
      </w:r>
      <w:r w:rsidRPr="00F23FAD">
        <w:t xml:space="preserve"> del </w:t>
      </w:r>
      <w:r w:rsidRPr="00F80FCA">
        <w:t>1 s. 424).</w:t>
      </w:r>
    </w:p>
    <w:p w14:paraId="37280002" w14:textId="77777777" w:rsidR="00DE7975" w:rsidRPr="005F3157" w:rsidRDefault="00DE7975" w:rsidP="00DE7975">
      <w:pPr>
        <w:pStyle w:val="Brdtextmedindrag"/>
      </w:pPr>
      <w:r>
        <w:t>Ett samråd kan avse flera olika planförslag, där planeringsinriktningen successivt förfinas. Behovet av att kommunen under granskningstiden ska hålla flera olika planförslag från samrådet tillgängliga får bedömas från fall till fall. Vanligtvis avslutas samrådsskedet med en förhandsremiss där ett eller flera sammanvägda förslag skickas ut till samtliga berörda aktörer (se prop. 1985/86:1 s. 137). Det är normalt tillräckligt att sådana förslag som har varit föremål för den avslutande förhands</w:t>
      </w:r>
      <w:r>
        <w:softHyphen/>
        <w:t>remissen hålls tillgäng</w:t>
      </w:r>
      <w:r>
        <w:softHyphen/>
        <w:t>liga under granskningstiden.</w:t>
      </w:r>
      <w:r w:rsidRPr="00CD3002">
        <w:t xml:space="preserve"> </w:t>
      </w:r>
    </w:p>
    <w:p w14:paraId="14951B2E" w14:textId="77777777" w:rsidR="00DE7975" w:rsidRDefault="00DE7975" w:rsidP="00DE7975">
      <w:pPr>
        <w:pStyle w:val="Brdtextmedindrag"/>
      </w:pPr>
      <w:r>
        <w:t>Övervägandena finns i avsnitt 6.2 och 7.8.2.</w:t>
      </w:r>
    </w:p>
    <w:p w14:paraId="37406E02" w14:textId="77777777" w:rsidR="00DE7975" w:rsidRDefault="00DE7975" w:rsidP="00DE7975">
      <w:pPr>
        <w:pStyle w:val="Brdtext"/>
      </w:pPr>
    </w:p>
    <w:p w14:paraId="3DC90257" w14:textId="77777777" w:rsidR="00DE7975" w:rsidRPr="009A6D7D" w:rsidRDefault="00DE7975" w:rsidP="00DE7975">
      <w:pPr>
        <w:pStyle w:val="Brdtext"/>
        <w:rPr>
          <w:sz w:val="18"/>
          <w:szCs w:val="18"/>
        </w:rPr>
      </w:pPr>
      <w:r w:rsidRPr="009A6D7D">
        <w:rPr>
          <w:sz w:val="18"/>
          <w:szCs w:val="18"/>
        </w:rPr>
        <w:t>13 §    Kommunen ska</w:t>
      </w:r>
      <w:r>
        <w:rPr>
          <w:sz w:val="18"/>
          <w:szCs w:val="18"/>
        </w:rPr>
        <w:t xml:space="preserve"> </w:t>
      </w:r>
      <w:r w:rsidRPr="009D60DC">
        <w:rPr>
          <w:i/>
          <w:sz w:val="18"/>
          <w:szCs w:val="18"/>
        </w:rPr>
        <w:t xml:space="preserve">före </w:t>
      </w:r>
      <w:r w:rsidRPr="00E855C6">
        <w:rPr>
          <w:i/>
          <w:sz w:val="18"/>
          <w:szCs w:val="18"/>
        </w:rPr>
        <w:t>gransknings</w:t>
      </w:r>
      <w:r w:rsidRPr="00E855C6">
        <w:rPr>
          <w:i/>
          <w:sz w:val="18"/>
          <w:szCs w:val="18"/>
        </w:rPr>
        <w:softHyphen/>
        <w:t>tidens</w:t>
      </w:r>
      <w:r w:rsidRPr="009D60DC">
        <w:rPr>
          <w:i/>
          <w:sz w:val="18"/>
          <w:szCs w:val="18"/>
        </w:rPr>
        <w:t xml:space="preserve"> början kungöra</w:t>
      </w:r>
      <w:r w:rsidRPr="009A6D7D">
        <w:rPr>
          <w:sz w:val="18"/>
          <w:szCs w:val="18"/>
        </w:rPr>
        <w:t xml:space="preserve"> </w:t>
      </w:r>
      <w:r w:rsidRPr="003B4A45">
        <w:rPr>
          <w:i/>
          <w:sz w:val="18"/>
          <w:szCs w:val="18"/>
        </w:rPr>
        <w:t>att planförslaget finns tillgängligt</w:t>
      </w:r>
      <w:r>
        <w:rPr>
          <w:sz w:val="18"/>
          <w:szCs w:val="18"/>
        </w:rPr>
        <w:t xml:space="preserve"> </w:t>
      </w:r>
      <w:r w:rsidRPr="00FD2C05">
        <w:rPr>
          <w:i/>
          <w:sz w:val="18"/>
          <w:szCs w:val="18"/>
        </w:rPr>
        <w:t>för</w:t>
      </w:r>
      <w:r>
        <w:rPr>
          <w:sz w:val="18"/>
          <w:szCs w:val="18"/>
        </w:rPr>
        <w:t xml:space="preserve"> </w:t>
      </w:r>
      <w:r w:rsidRPr="001E3F57">
        <w:rPr>
          <w:i/>
          <w:sz w:val="18"/>
          <w:szCs w:val="18"/>
        </w:rPr>
        <w:t>granskning</w:t>
      </w:r>
      <w:r w:rsidRPr="009A6D7D">
        <w:rPr>
          <w:sz w:val="18"/>
          <w:szCs w:val="18"/>
        </w:rPr>
        <w:t>. Kommunen ska anslå kungörelsen på kommun</w:t>
      </w:r>
      <w:r>
        <w:rPr>
          <w:sz w:val="18"/>
          <w:szCs w:val="18"/>
        </w:rPr>
        <w:softHyphen/>
      </w:r>
      <w:r w:rsidRPr="009A6D7D">
        <w:rPr>
          <w:sz w:val="18"/>
          <w:szCs w:val="18"/>
        </w:rPr>
        <w:t xml:space="preserve">ens anslagstavla och införa den i en ortstidning. Av kungörelsen ska det framgå </w:t>
      </w:r>
    </w:p>
    <w:p w14:paraId="636BA59C" w14:textId="77777777" w:rsidR="00DE7975" w:rsidRPr="001E3F57" w:rsidRDefault="00DE7975" w:rsidP="00DE7975">
      <w:pPr>
        <w:pStyle w:val="Brdtextmedindrag"/>
        <w:rPr>
          <w:i/>
          <w:sz w:val="18"/>
          <w:szCs w:val="18"/>
        </w:rPr>
      </w:pPr>
      <w:r w:rsidRPr="001E3F57">
        <w:rPr>
          <w:i/>
          <w:sz w:val="18"/>
          <w:szCs w:val="18"/>
        </w:rPr>
        <w:t>1. var planförslaget hålls tillgängligt för granskning,</w:t>
      </w:r>
    </w:p>
    <w:p w14:paraId="33BD41FE" w14:textId="77777777" w:rsidR="00DE7975" w:rsidRPr="001E3F57" w:rsidRDefault="00DE7975" w:rsidP="00DE7975">
      <w:pPr>
        <w:pStyle w:val="Brdtextmedindrag"/>
        <w:rPr>
          <w:i/>
          <w:sz w:val="18"/>
          <w:szCs w:val="18"/>
        </w:rPr>
      </w:pPr>
      <w:r w:rsidRPr="001E3F57">
        <w:rPr>
          <w:i/>
          <w:sz w:val="18"/>
          <w:szCs w:val="18"/>
        </w:rPr>
        <w:t>2. att den som vill lämna synpunkter på förslaget ska göra det senast under granskningstiden, och</w:t>
      </w:r>
    </w:p>
    <w:p w14:paraId="7E996B76" w14:textId="77777777" w:rsidR="00DE7975" w:rsidRPr="001E3F57" w:rsidRDefault="00DE7975" w:rsidP="00DE7975">
      <w:pPr>
        <w:pStyle w:val="Brdtextmedindrag"/>
        <w:rPr>
          <w:i/>
          <w:sz w:val="18"/>
          <w:szCs w:val="18"/>
        </w:rPr>
      </w:pPr>
      <w:r w:rsidRPr="001E3F57">
        <w:rPr>
          <w:i/>
          <w:sz w:val="18"/>
          <w:szCs w:val="18"/>
        </w:rPr>
        <w:t>3. </w:t>
      </w:r>
      <w:r w:rsidRPr="00C101B2">
        <w:rPr>
          <w:sz w:val="18"/>
          <w:szCs w:val="18"/>
        </w:rPr>
        <w:t>på vilket sätt och till vem synpunkter på förslaget ska lämnas.</w:t>
      </w:r>
    </w:p>
    <w:p w14:paraId="5EBC84ED" w14:textId="77777777" w:rsidR="00DE7975" w:rsidRPr="009A6D7D" w:rsidRDefault="00DE7975" w:rsidP="00DE7975">
      <w:pPr>
        <w:pStyle w:val="Brdtextmedindrag"/>
        <w:rPr>
          <w:sz w:val="18"/>
          <w:szCs w:val="18"/>
        </w:rPr>
      </w:pPr>
      <w:r w:rsidRPr="009A6D7D">
        <w:rPr>
          <w:sz w:val="18"/>
          <w:szCs w:val="18"/>
        </w:rPr>
        <w:t>Kungörandet ska ske enligt lagen (1977:654) om kungörande i mål och ärenden hos myndighet m.m.</w:t>
      </w:r>
    </w:p>
    <w:p w14:paraId="01446A11" w14:textId="77777777" w:rsidR="00DE7975" w:rsidRDefault="00DE7975" w:rsidP="00DE7975">
      <w:pPr>
        <w:pStyle w:val="Brdtextmedindrag"/>
      </w:pPr>
    </w:p>
    <w:p w14:paraId="38A5CC38" w14:textId="77777777" w:rsidR="00DE7975" w:rsidRDefault="00DE7975" w:rsidP="00DE7975">
      <w:pPr>
        <w:pStyle w:val="Brdtext"/>
      </w:pPr>
      <w:r>
        <w:t>Paragrafen anger att kommunen är skyldig att kungöra utställningen av planförslaget före utställningstidens början.</w:t>
      </w:r>
    </w:p>
    <w:p w14:paraId="4B98431B" w14:textId="77777777" w:rsidR="00DE7975" w:rsidRDefault="00DE7975" w:rsidP="00DE7975">
      <w:pPr>
        <w:pStyle w:val="Brdtextmedindrag"/>
      </w:pPr>
      <w:r>
        <w:t>Paragrafen följdändras på grund av att ett krav på granskning av plan</w:t>
      </w:r>
      <w:r>
        <w:softHyphen/>
        <w:t>förslaget ersätter kravet på utställning (se 12 § första stycket). Bestäm</w:t>
      </w:r>
      <w:r>
        <w:softHyphen/>
        <w:t>melsen motsvarar i sak nuvarande lydelse av 24 § andra stycket 2–4, med undantag för att granskningstiden enligt 12 § första stycket ska vara två månader.</w:t>
      </w:r>
    </w:p>
    <w:p w14:paraId="2B53420B" w14:textId="77777777" w:rsidR="00DE7975" w:rsidRDefault="00DE7975" w:rsidP="00DE7975">
      <w:pPr>
        <w:pStyle w:val="Brdtextmedindrag"/>
      </w:pPr>
      <w:r>
        <w:t xml:space="preserve">Övriga ändringar är endast redaktionella. </w:t>
      </w:r>
    </w:p>
    <w:p w14:paraId="341974AB" w14:textId="77777777" w:rsidR="00DE7975" w:rsidRDefault="00DE7975" w:rsidP="00DE7975">
      <w:pPr>
        <w:pStyle w:val="Brdtextmedindrag"/>
      </w:pPr>
      <w:r>
        <w:t>Övervägandena finns i avsnitt 6.2.</w:t>
      </w:r>
    </w:p>
    <w:p w14:paraId="4F9D8156" w14:textId="77777777" w:rsidR="00DE7975" w:rsidRDefault="00DE7975" w:rsidP="00DE7975">
      <w:pPr>
        <w:pStyle w:val="Brdtext"/>
      </w:pPr>
    </w:p>
    <w:p w14:paraId="6877A970" w14:textId="77777777" w:rsidR="00DE7975" w:rsidRPr="001E1E6C" w:rsidRDefault="00DE7975" w:rsidP="00DE7975">
      <w:pPr>
        <w:pStyle w:val="Brdtext"/>
        <w:rPr>
          <w:sz w:val="18"/>
          <w:szCs w:val="18"/>
        </w:rPr>
      </w:pPr>
      <w:r w:rsidRPr="001E6467">
        <w:rPr>
          <w:sz w:val="18"/>
          <w:szCs w:val="18"/>
        </w:rPr>
        <w:t>14 §    </w:t>
      </w:r>
      <w:r w:rsidRPr="001E6467">
        <w:rPr>
          <w:i/>
          <w:sz w:val="18"/>
          <w:szCs w:val="18"/>
        </w:rPr>
        <w:t>Kommunen sk</w:t>
      </w:r>
      <w:r w:rsidRPr="006F2FD7">
        <w:rPr>
          <w:i/>
          <w:sz w:val="18"/>
          <w:szCs w:val="18"/>
        </w:rPr>
        <w:t>a senast den dag då kungörelsen anslås på kommunens anslagstavla</w:t>
      </w:r>
      <w:r w:rsidRPr="006F2FD7">
        <w:rPr>
          <w:sz w:val="18"/>
          <w:szCs w:val="18"/>
        </w:rPr>
        <w:t xml:space="preserve"> skicka</w:t>
      </w:r>
      <w:r w:rsidRPr="00E83B06">
        <w:rPr>
          <w:sz w:val="18"/>
          <w:szCs w:val="18"/>
        </w:rPr>
        <w:t xml:space="preserve"> planförslaget och kungörelsen till länsstyrelsen, </w:t>
      </w:r>
      <w:r>
        <w:rPr>
          <w:sz w:val="18"/>
          <w:szCs w:val="18"/>
        </w:rPr>
        <w:t>regionen</w:t>
      </w:r>
      <w:r w:rsidRPr="00E83B06">
        <w:rPr>
          <w:sz w:val="18"/>
          <w:szCs w:val="18"/>
        </w:rPr>
        <w:t xml:space="preserve"> och de kommuner som berörs.</w:t>
      </w:r>
    </w:p>
    <w:p w14:paraId="51AC2ECA" w14:textId="77777777" w:rsidR="00DE7975" w:rsidRPr="001804B5" w:rsidRDefault="00DE7975" w:rsidP="00DE7975">
      <w:pPr>
        <w:pStyle w:val="Brdtext"/>
      </w:pPr>
    </w:p>
    <w:p w14:paraId="558BD3F2" w14:textId="77777777" w:rsidR="00DE7975" w:rsidRPr="00FE57B0" w:rsidRDefault="00DE7975" w:rsidP="00DE7975">
      <w:pPr>
        <w:pStyle w:val="Brdtext"/>
      </w:pPr>
      <w:r w:rsidRPr="00FE57B0">
        <w:t xml:space="preserve">Paragrafen anger att </w:t>
      </w:r>
      <w:r w:rsidRPr="00E83B06">
        <w:t>kommunen</w:t>
      </w:r>
      <w:r w:rsidRPr="00FE57B0">
        <w:t xml:space="preserve"> är skyldig att </w:t>
      </w:r>
      <w:r w:rsidRPr="00FE57B0" w:rsidDel="00427854">
        <w:t xml:space="preserve">innan utställningen äger rum </w:t>
      </w:r>
      <w:r w:rsidRPr="00FE57B0">
        <w:t xml:space="preserve">skicka planförslaget och kungörelsen till länsstyrelsen, </w:t>
      </w:r>
      <w:r>
        <w:t>regionen</w:t>
      </w:r>
      <w:r w:rsidRPr="00FE57B0">
        <w:t xml:space="preserve"> och </w:t>
      </w:r>
      <w:r w:rsidRPr="003B4A45">
        <w:t xml:space="preserve">de </w:t>
      </w:r>
      <w:r w:rsidRPr="001804B5">
        <w:t>kommuner</w:t>
      </w:r>
      <w:r w:rsidRPr="003B4A45">
        <w:t xml:space="preserve"> som berörs</w:t>
      </w:r>
      <w:r>
        <w:t xml:space="preserve">. </w:t>
      </w:r>
      <w:r w:rsidRPr="00FE57B0">
        <w:t xml:space="preserve"> </w:t>
      </w:r>
    </w:p>
    <w:p w14:paraId="704EDF93" w14:textId="77777777" w:rsidR="00DE7975" w:rsidRDefault="00DE7975" w:rsidP="00DE7975">
      <w:pPr>
        <w:pStyle w:val="Brdtextmedindrag"/>
      </w:pPr>
      <w:r>
        <w:t>Paragrafen följdändras på grund av att ett krav på granskning av plan</w:t>
      </w:r>
      <w:r>
        <w:softHyphen/>
        <w:t>förslaget ersätter kravet på utställning (se 12 § första stycket). Bestäm</w:t>
      </w:r>
      <w:r>
        <w:softHyphen/>
        <w:t>melsen motsvarar i sak nuvarande lydelse av 25 § första stycket 1.</w:t>
      </w:r>
    </w:p>
    <w:p w14:paraId="1CE4037D" w14:textId="77777777" w:rsidR="00DE7975" w:rsidRDefault="00DE7975" w:rsidP="00DE7975">
      <w:pPr>
        <w:pStyle w:val="Brdtextmedindrag"/>
      </w:pPr>
      <w:r>
        <w:t>Övervägandena finns i avsnitt 6.2.</w:t>
      </w:r>
    </w:p>
    <w:p w14:paraId="72669A43" w14:textId="77777777" w:rsidR="00DE7975" w:rsidRDefault="00DE7975" w:rsidP="00DE7975">
      <w:pPr>
        <w:pStyle w:val="Brdtextmedindrag"/>
      </w:pPr>
    </w:p>
    <w:p w14:paraId="653903F5" w14:textId="77777777" w:rsidR="00DE7975" w:rsidRPr="009A6D7D" w:rsidRDefault="00DE7975" w:rsidP="00DE7975">
      <w:pPr>
        <w:pStyle w:val="Brdtext"/>
        <w:rPr>
          <w:sz w:val="18"/>
          <w:szCs w:val="18"/>
        </w:rPr>
      </w:pPr>
      <w:r w:rsidRPr="009A6D7D">
        <w:rPr>
          <w:sz w:val="18"/>
          <w:szCs w:val="18"/>
        </w:rPr>
        <w:t xml:space="preserve">15 §    Den som vill lämna synpunkter på planförslaget ska göra det skriftligen under </w:t>
      </w:r>
      <w:r w:rsidRPr="001E3F57">
        <w:rPr>
          <w:i/>
          <w:sz w:val="18"/>
          <w:szCs w:val="18"/>
        </w:rPr>
        <w:t>granskningstiden</w:t>
      </w:r>
      <w:r w:rsidRPr="009A6D7D">
        <w:rPr>
          <w:sz w:val="18"/>
          <w:szCs w:val="18"/>
        </w:rPr>
        <w:t>.</w:t>
      </w:r>
    </w:p>
    <w:p w14:paraId="5759C583" w14:textId="77777777" w:rsidR="00DE7975" w:rsidRPr="009A6D7D" w:rsidRDefault="00DE7975" w:rsidP="00DE7975">
      <w:pPr>
        <w:pStyle w:val="Brdtextmedindrag"/>
      </w:pPr>
    </w:p>
    <w:p w14:paraId="29FB27EE" w14:textId="77777777" w:rsidR="00DE7975" w:rsidRDefault="00DE7975" w:rsidP="00DE7975">
      <w:pPr>
        <w:pStyle w:val="Brdtext"/>
      </w:pPr>
      <w:r>
        <w:t xml:space="preserve">Paragrafen anger att den som vill lämna synpunkter på planförslaget ska göra det skriftligen under </w:t>
      </w:r>
      <w:r w:rsidDel="001E6467">
        <w:t>utställningstiden</w:t>
      </w:r>
      <w:r>
        <w:t>.</w:t>
      </w:r>
    </w:p>
    <w:p w14:paraId="23379A2C" w14:textId="77777777" w:rsidR="00DE7975" w:rsidRDefault="00DE7975" w:rsidP="00DE7975">
      <w:pPr>
        <w:pStyle w:val="Brdtextmedindrag"/>
      </w:pPr>
      <w:r>
        <w:t>Paragrafen följdändras på grund av att ett krav på granskning av plan</w:t>
      </w:r>
      <w:r>
        <w:softHyphen/>
        <w:t>förslaget ersätter kravet på utställning (se 12 § första stycket).</w:t>
      </w:r>
    </w:p>
    <w:p w14:paraId="2722531E" w14:textId="77777777" w:rsidR="00DE7975" w:rsidRDefault="00DE7975" w:rsidP="00DE7975">
      <w:pPr>
        <w:pStyle w:val="Brdtextmedindrag"/>
      </w:pPr>
      <w:r>
        <w:t>Övervägandena finns i avsnitt 6.2.</w:t>
      </w:r>
    </w:p>
    <w:p w14:paraId="6ADB6429" w14:textId="77777777" w:rsidR="00DE7975" w:rsidRDefault="00DE7975" w:rsidP="00DE7975">
      <w:pPr>
        <w:pStyle w:val="Brdtextmedindrag"/>
      </w:pPr>
    </w:p>
    <w:p w14:paraId="7D9E76EC" w14:textId="77777777" w:rsidR="00DE7975" w:rsidRPr="00573C09" w:rsidRDefault="00DE7975" w:rsidP="00DE7975">
      <w:pPr>
        <w:pStyle w:val="Brdtext"/>
        <w:rPr>
          <w:sz w:val="18"/>
          <w:szCs w:val="18"/>
        </w:rPr>
      </w:pPr>
      <w:r w:rsidRPr="00573C09">
        <w:rPr>
          <w:sz w:val="18"/>
          <w:szCs w:val="18"/>
        </w:rPr>
        <w:t xml:space="preserve">16 §    Länsstyrelsen ska under </w:t>
      </w:r>
      <w:r w:rsidRPr="001E3F57">
        <w:rPr>
          <w:i/>
          <w:sz w:val="18"/>
          <w:szCs w:val="18"/>
        </w:rPr>
        <w:t>granskningstiden</w:t>
      </w:r>
      <w:r>
        <w:rPr>
          <w:sz w:val="18"/>
          <w:szCs w:val="18"/>
        </w:rPr>
        <w:t xml:space="preserve"> </w:t>
      </w:r>
      <w:r w:rsidRPr="00DD1257">
        <w:rPr>
          <w:i/>
          <w:sz w:val="18"/>
          <w:szCs w:val="18"/>
        </w:rPr>
        <w:t>lämna</w:t>
      </w:r>
      <w:r>
        <w:rPr>
          <w:sz w:val="18"/>
          <w:szCs w:val="18"/>
        </w:rPr>
        <w:t xml:space="preserve"> ett gransknings</w:t>
      </w:r>
      <w:r w:rsidRPr="00573C09">
        <w:rPr>
          <w:sz w:val="18"/>
          <w:szCs w:val="18"/>
        </w:rPr>
        <w:t>yttrande över planförslaget.</w:t>
      </w:r>
    </w:p>
    <w:p w14:paraId="434529A8" w14:textId="53BCE2B8" w:rsidR="00DE7975" w:rsidRPr="00D9042D" w:rsidRDefault="00F4353E" w:rsidP="009A09BD">
      <w:pPr>
        <w:pStyle w:val="Brdtextmedindrag"/>
        <w:rPr>
          <w:sz w:val="18"/>
        </w:rPr>
      </w:pPr>
      <w:r w:rsidRPr="00F4353E">
        <w:rPr>
          <w:i/>
          <w:sz w:val="18"/>
        </w:rPr>
        <w:t>Länsstyrelsen</w:t>
      </w:r>
      <w:r>
        <w:rPr>
          <w:i/>
          <w:sz w:val="18"/>
        </w:rPr>
        <w:t xml:space="preserve"> ska i</w:t>
      </w:r>
      <w:r>
        <w:rPr>
          <w:sz w:val="18"/>
        </w:rPr>
        <w:t xml:space="preserve"> </w:t>
      </w:r>
      <w:r w:rsidR="00DE7975" w:rsidRPr="00D9042D">
        <w:rPr>
          <w:sz w:val="18"/>
        </w:rPr>
        <w:t xml:space="preserve">yttrandet </w:t>
      </w:r>
      <w:r w:rsidR="00DE7975" w:rsidRPr="00D9042D">
        <w:rPr>
          <w:i/>
          <w:sz w:val="18"/>
        </w:rPr>
        <w:t>enbart</w:t>
      </w:r>
      <w:r>
        <w:rPr>
          <w:i/>
          <w:sz w:val="18"/>
        </w:rPr>
        <w:t xml:space="preserve"> ange</w:t>
      </w:r>
      <w:r w:rsidR="00DE7975" w:rsidRPr="00D9042D">
        <w:rPr>
          <w:i/>
          <w:sz w:val="18"/>
        </w:rPr>
        <w:t xml:space="preserve"> </w:t>
      </w:r>
      <w:r w:rsidR="00DE7975" w:rsidRPr="00D9042D">
        <w:rPr>
          <w:sz w:val="18"/>
        </w:rPr>
        <w:t>om</w:t>
      </w:r>
    </w:p>
    <w:p w14:paraId="4F5BD77D" w14:textId="77777777" w:rsidR="00DE7975" w:rsidRPr="00573C09" w:rsidRDefault="00DE7975" w:rsidP="00DE7975">
      <w:pPr>
        <w:pStyle w:val="Brdtextmedindrag"/>
        <w:rPr>
          <w:sz w:val="18"/>
          <w:szCs w:val="18"/>
        </w:rPr>
      </w:pPr>
      <w:r w:rsidRPr="00573C09">
        <w:rPr>
          <w:sz w:val="18"/>
          <w:szCs w:val="18"/>
        </w:rPr>
        <w:t>1. förslaget inte tillgodoser ett riksintresse enligt 3 eller 4 kap. miljöbalken,</w:t>
      </w:r>
    </w:p>
    <w:p w14:paraId="1166BEDD" w14:textId="77777777" w:rsidR="00DE7975" w:rsidRPr="00573C09" w:rsidRDefault="00DE7975" w:rsidP="00DE7975">
      <w:pPr>
        <w:pStyle w:val="Brdtextmedindrag"/>
        <w:rPr>
          <w:sz w:val="18"/>
          <w:szCs w:val="18"/>
        </w:rPr>
      </w:pPr>
      <w:r w:rsidRPr="00573C09">
        <w:rPr>
          <w:sz w:val="18"/>
          <w:szCs w:val="18"/>
        </w:rPr>
        <w:t>2. förslaget kan medverka till att en miljökvalitetsnorm enligt 5 kap. miljöbalken inte följs,</w:t>
      </w:r>
    </w:p>
    <w:p w14:paraId="2DB4DFB4" w14:textId="77777777" w:rsidR="00DE7975" w:rsidRPr="00573C09" w:rsidRDefault="00DE7975" w:rsidP="00DE7975">
      <w:pPr>
        <w:pStyle w:val="Brdtextmedindrag"/>
        <w:rPr>
          <w:sz w:val="18"/>
          <w:szCs w:val="18"/>
        </w:rPr>
      </w:pPr>
      <w:r w:rsidRPr="00573C09">
        <w:rPr>
          <w:sz w:val="18"/>
          <w:szCs w:val="18"/>
        </w:rPr>
        <w:t>3. redovisningen av områden för landsbygdsutveckling i strandnära lägen inte är förenlig med 7 kap. 18 e § första stycket miljöbalken,</w:t>
      </w:r>
    </w:p>
    <w:p w14:paraId="0EF6D7CE" w14:textId="77777777" w:rsidR="00DE7975" w:rsidRPr="00573C09" w:rsidRDefault="00DE7975" w:rsidP="00DE7975">
      <w:pPr>
        <w:pStyle w:val="Brdtextmedindrag"/>
        <w:rPr>
          <w:sz w:val="18"/>
          <w:szCs w:val="18"/>
        </w:rPr>
      </w:pPr>
      <w:r w:rsidRPr="00573C09">
        <w:rPr>
          <w:sz w:val="18"/>
          <w:szCs w:val="18"/>
        </w:rPr>
        <w:t>4. sådana frågor rörande användningen av mark- och vattenområden som angår två eller flera kommuner inte samordnas på ett lämpligt sätt, och</w:t>
      </w:r>
    </w:p>
    <w:p w14:paraId="2EC1C464" w14:textId="77777777" w:rsidR="00DE7975" w:rsidRPr="00573C09" w:rsidRDefault="00DE7975" w:rsidP="00DE7975">
      <w:pPr>
        <w:pStyle w:val="Brdtextmedindrag"/>
        <w:rPr>
          <w:sz w:val="18"/>
          <w:szCs w:val="18"/>
        </w:rPr>
      </w:pPr>
      <w:r w:rsidRPr="00573C09">
        <w:rPr>
          <w:sz w:val="18"/>
          <w:szCs w:val="18"/>
        </w:rPr>
        <w:t xml:space="preserve">5. en bebyggelse </w:t>
      </w:r>
      <w:r w:rsidRPr="001E3F57">
        <w:rPr>
          <w:i/>
          <w:sz w:val="18"/>
          <w:szCs w:val="18"/>
        </w:rPr>
        <w:t>blir olämplig</w:t>
      </w:r>
      <w:r w:rsidRPr="00573C09">
        <w:rPr>
          <w:sz w:val="18"/>
          <w:szCs w:val="18"/>
        </w:rPr>
        <w:t xml:space="preserve"> eller ett byggnadsverk olämpligt med hänsyn till människors hälsa eller säkerhet eller till risken för olyckor, översvämning eller erosion.</w:t>
      </w:r>
    </w:p>
    <w:p w14:paraId="5A97FFE7" w14:textId="77777777" w:rsidR="00DE7975" w:rsidRPr="00573C09" w:rsidRDefault="00DE7975" w:rsidP="00DE7975">
      <w:pPr>
        <w:pStyle w:val="Brdtextmedindrag"/>
      </w:pPr>
    </w:p>
    <w:p w14:paraId="14411703" w14:textId="77777777" w:rsidR="00DE7975" w:rsidRDefault="00DE7975" w:rsidP="00DE7975">
      <w:pPr>
        <w:pStyle w:val="Brdtext"/>
      </w:pPr>
      <w:r w:rsidRPr="00FD2C05">
        <w:rPr>
          <w:spacing w:val="-2"/>
        </w:rPr>
        <w:t>Paragrafen innehåller bestämmelser om att länsstyrelsen under utställ</w:t>
      </w:r>
      <w:r w:rsidRPr="00FD2C05">
        <w:rPr>
          <w:spacing w:val="-2"/>
        </w:rPr>
        <w:softHyphen/>
        <w:t>nings</w:t>
      </w:r>
      <w:r w:rsidRPr="00FD2C05">
        <w:rPr>
          <w:spacing w:val="-2"/>
        </w:rPr>
        <w:softHyphen/>
      </w:r>
      <w:r>
        <w:t>tiden ska avge ett granskningsyttrande över planförslaget.</w:t>
      </w:r>
    </w:p>
    <w:p w14:paraId="201C9C9E" w14:textId="77777777" w:rsidR="00DE7975" w:rsidRDefault="00DE7975" w:rsidP="00DE7975">
      <w:pPr>
        <w:pStyle w:val="Brdtextmedindrag"/>
      </w:pPr>
      <w:r w:rsidRPr="00573C09">
        <w:rPr>
          <w:i/>
        </w:rPr>
        <w:t>Första stycket</w:t>
      </w:r>
      <w:r>
        <w:t xml:space="preserve"> följdändras på grund av att ett krav på granskning av plan</w:t>
      </w:r>
      <w:r>
        <w:softHyphen/>
        <w:t>förslaget ersätter kravet på utställning (se 12 § första stycket). Bestäm</w:t>
      </w:r>
      <w:r>
        <w:softHyphen/>
        <w:t>melsen ändras även språkligt.</w:t>
      </w:r>
    </w:p>
    <w:p w14:paraId="16CE9EBF" w14:textId="279E3250" w:rsidR="00C93DED" w:rsidRPr="00372EE1" w:rsidRDefault="00DE7975" w:rsidP="009A09BD">
      <w:pPr>
        <w:pStyle w:val="Brdtextmedindrag"/>
        <w:rPr>
          <w:spacing w:val="-4"/>
        </w:rPr>
      </w:pPr>
      <w:r>
        <w:t xml:space="preserve">I </w:t>
      </w:r>
      <w:r w:rsidRPr="00573C09">
        <w:rPr>
          <w:i/>
        </w:rPr>
        <w:t xml:space="preserve">andra stycket </w:t>
      </w:r>
      <w:r>
        <w:t xml:space="preserve">görs en ändring som innebär en begränsning av vad som får framgå av granskningsyttrandet. Det är enbart synpunkter som ansluter </w:t>
      </w:r>
      <w:r w:rsidRPr="00F12DE2">
        <w:rPr>
          <w:spacing w:val="-2"/>
        </w:rPr>
        <w:t>till de s.k. ingripandegrunderna i 11 kap. 10 § andra stycket som ska fram</w:t>
      </w:r>
      <w:r w:rsidRPr="00F12DE2">
        <w:rPr>
          <w:spacing w:val="-2"/>
        </w:rPr>
        <w:softHyphen/>
        <w:t xml:space="preserve">gå. </w:t>
      </w:r>
      <w:r w:rsidR="00126348" w:rsidRPr="00F12DE2">
        <w:rPr>
          <w:spacing w:val="-2"/>
        </w:rPr>
        <w:t xml:space="preserve">Granskningsyttrandet blir dock inte ogiltigt, om länsstyrelsen lämnar </w:t>
      </w:r>
      <w:r w:rsidR="00E56EFB" w:rsidRPr="00F12DE2">
        <w:rPr>
          <w:spacing w:val="-2"/>
        </w:rPr>
        <w:t>andra</w:t>
      </w:r>
      <w:r w:rsidR="00E56EFB">
        <w:t xml:space="preserve"> </w:t>
      </w:r>
      <w:r w:rsidR="00126348" w:rsidRPr="00126348">
        <w:t xml:space="preserve">synpunkter. </w:t>
      </w:r>
      <w:r w:rsidR="00E56EFB">
        <w:t>S</w:t>
      </w:r>
      <w:r w:rsidR="00126348" w:rsidRPr="00126348">
        <w:t xml:space="preserve">ådana synpunkter </w:t>
      </w:r>
      <w:r w:rsidR="00E56EFB">
        <w:t xml:space="preserve">ska dock inte beaktas vid </w:t>
      </w:r>
      <w:r w:rsidR="00126348" w:rsidRPr="00126348">
        <w:t>bedöm</w:t>
      </w:r>
      <w:r w:rsidR="00E56EFB">
        <w:softHyphen/>
      </w:r>
      <w:r w:rsidR="00126348" w:rsidRPr="00126348">
        <w:t xml:space="preserve">ningen av om ett förslag till detaljplan är förenligt med länsstyrelsens </w:t>
      </w:r>
      <w:r w:rsidR="00126348" w:rsidRPr="00372EE1">
        <w:rPr>
          <w:spacing w:val="-4"/>
        </w:rPr>
        <w:t>gransknings</w:t>
      </w:r>
      <w:r w:rsidR="006B0B8E">
        <w:rPr>
          <w:spacing w:val="-4"/>
        </w:rPr>
        <w:softHyphen/>
      </w:r>
      <w:r w:rsidR="00126348" w:rsidRPr="00372EE1">
        <w:rPr>
          <w:spacing w:val="-4"/>
        </w:rPr>
        <w:t xml:space="preserve">yttrande (jfr 5 kap. 7 § 1, 7 a §, 38 b § första stycket 1 och 38 c §). </w:t>
      </w:r>
    </w:p>
    <w:p w14:paraId="04B11AAA" w14:textId="7C885FC2" w:rsidR="00DE7975" w:rsidRDefault="00DE7975" w:rsidP="00DE7975">
      <w:pPr>
        <w:pStyle w:val="Brdtextmedindrag"/>
      </w:pPr>
      <w:r>
        <w:t>Begränsningen förhindrar inte att länsstyrelsen under gransknings</w:t>
      </w:r>
      <w:r>
        <w:softHyphen/>
        <w:t>skedet förmedlar syn</w:t>
      </w:r>
      <w:r w:rsidR="00126348">
        <w:softHyphen/>
      </w:r>
      <w:r>
        <w:t>punkter på planen i andra avseenden till kommunen på annat sätt, t.ex. genom en annan skrivelse än gransk</w:t>
      </w:r>
      <w:r>
        <w:softHyphen/>
        <w:t>nings</w:t>
      </w:r>
      <w:r>
        <w:softHyphen/>
        <w:t>yttrandet. Det är emel</w:t>
      </w:r>
      <w:r>
        <w:softHyphen/>
        <w:t>ler</w:t>
      </w:r>
      <w:r>
        <w:softHyphen/>
        <w:t>tid endast gransknings</w:t>
      </w:r>
      <w:r>
        <w:softHyphen/>
        <w:t>yttrandet som kommunen behöver redo</w:t>
      </w:r>
      <w:r>
        <w:softHyphen/>
        <w:t xml:space="preserve">visa </w:t>
      </w:r>
      <w:r w:rsidRPr="004B3BAC">
        <w:t>till</w:t>
      </w:r>
      <w:r>
        <w:softHyphen/>
      </w:r>
      <w:r w:rsidRPr="004B3BAC">
        <w:t>sam</w:t>
      </w:r>
      <w:r w:rsidR="00126348">
        <w:softHyphen/>
      </w:r>
      <w:r w:rsidRPr="004B3BAC">
        <w:t>mans med översikts</w:t>
      </w:r>
      <w:r>
        <w:softHyphen/>
      </w:r>
      <w:r w:rsidRPr="004B3BAC">
        <w:t>planen</w:t>
      </w:r>
      <w:r>
        <w:t xml:space="preserve"> (20 §)</w:t>
      </w:r>
      <w:r w:rsidRPr="004B3BAC">
        <w:t>.</w:t>
      </w:r>
      <w:r>
        <w:t xml:space="preserve"> </w:t>
      </w:r>
    </w:p>
    <w:p w14:paraId="1958A741" w14:textId="77777777" w:rsidR="00DE7975" w:rsidRDefault="00DE7975" w:rsidP="00DE7975">
      <w:pPr>
        <w:pStyle w:val="Brdtextmedindrag"/>
      </w:pPr>
      <w:r>
        <w:t xml:space="preserve">Ändringen i </w:t>
      </w:r>
      <w:r w:rsidRPr="00573C09">
        <w:rPr>
          <w:i/>
        </w:rPr>
        <w:t>andra stycket 5</w:t>
      </w:r>
      <w:r>
        <w:t xml:space="preserve"> är endast språklig.</w:t>
      </w:r>
    </w:p>
    <w:p w14:paraId="791524A1" w14:textId="77777777" w:rsidR="00DE7975" w:rsidRDefault="00DE7975" w:rsidP="00DE7975">
      <w:pPr>
        <w:pStyle w:val="Brdtextmedindrag"/>
      </w:pPr>
      <w:r>
        <w:t>Övervägandena finns i avsnitt 6.2, 8.3.1 och 8.5.</w:t>
      </w:r>
    </w:p>
    <w:p w14:paraId="3B2B2149" w14:textId="77777777" w:rsidR="00DE7975" w:rsidRDefault="00DE7975" w:rsidP="00DE7975">
      <w:pPr>
        <w:pStyle w:val="Brdtextmedindrag"/>
      </w:pPr>
    </w:p>
    <w:p w14:paraId="00A8BD79" w14:textId="77777777" w:rsidR="00DE7975" w:rsidRPr="00AF2B5A" w:rsidRDefault="00DE7975" w:rsidP="00DE7975">
      <w:pPr>
        <w:pStyle w:val="Brdtext"/>
        <w:rPr>
          <w:sz w:val="18"/>
          <w:szCs w:val="18"/>
        </w:rPr>
      </w:pPr>
      <w:r w:rsidRPr="00AF2B5A">
        <w:rPr>
          <w:sz w:val="18"/>
          <w:szCs w:val="18"/>
        </w:rPr>
        <w:t xml:space="preserve">17 §    Efter </w:t>
      </w:r>
      <w:r w:rsidRPr="001E3F57">
        <w:rPr>
          <w:i/>
          <w:sz w:val="18"/>
          <w:szCs w:val="18"/>
        </w:rPr>
        <w:t>granskningstiden</w:t>
      </w:r>
      <w:r w:rsidRPr="00AF2B5A">
        <w:rPr>
          <w:sz w:val="18"/>
          <w:szCs w:val="18"/>
        </w:rPr>
        <w:t xml:space="preserve"> ska kommunen i ett särskilt utlåtande sammanställa de synpunkter som kommit fram och redovisa de förslag som synpunkterna gett anledning till.</w:t>
      </w:r>
    </w:p>
    <w:p w14:paraId="6479772A" w14:textId="77777777" w:rsidR="00DE7975" w:rsidRPr="00AF2B5A" w:rsidRDefault="00DE7975" w:rsidP="00DE7975">
      <w:pPr>
        <w:pStyle w:val="Brdtextmedindrag"/>
      </w:pPr>
    </w:p>
    <w:p w14:paraId="22DD668B" w14:textId="77777777" w:rsidR="00DE7975" w:rsidRDefault="00DE7975" w:rsidP="00DE7975">
      <w:pPr>
        <w:pStyle w:val="Brdtext"/>
      </w:pPr>
      <w:r>
        <w:t xml:space="preserve">Paragrafen anger vad kommunen ska göra med de synpunkter som kommit fram under </w:t>
      </w:r>
      <w:r w:rsidDel="0039516D">
        <w:t>utställningstiden</w:t>
      </w:r>
      <w:r>
        <w:t>.</w:t>
      </w:r>
    </w:p>
    <w:p w14:paraId="22B3B119" w14:textId="77777777" w:rsidR="00DE7975" w:rsidRDefault="00DE7975" w:rsidP="00DE7975">
      <w:pPr>
        <w:pStyle w:val="Brdtextmedindrag"/>
      </w:pPr>
      <w:r>
        <w:t>Paragrafen följdändras på grund av att ett krav på granskning av plan</w:t>
      </w:r>
      <w:r>
        <w:softHyphen/>
        <w:t>förslaget ersätter kravet på utställning (se 12 § första stycket).</w:t>
      </w:r>
    </w:p>
    <w:p w14:paraId="1E442405" w14:textId="1681C917" w:rsidR="006B0B8E" w:rsidRDefault="00DE7975" w:rsidP="00DE7975">
      <w:pPr>
        <w:pStyle w:val="Brdtextmedindrag"/>
      </w:pPr>
      <w:r>
        <w:t>Övervägandena finns i avsnitt 6.2.</w:t>
      </w:r>
    </w:p>
    <w:p w14:paraId="5BE6DECC" w14:textId="3DFAF76F" w:rsidR="00DE7975" w:rsidRDefault="00DE7975" w:rsidP="00DE7975">
      <w:pPr>
        <w:pStyle w:val="Brdtext"/>
      </w:pPr>
    </w:p>
    <w:p w14:paraId="689944A7" w14:textId="77777777" w:rsidR="00DE7975" w:rsidRPr="00AF2B5A" w:rsidRDefault="00DE7975" w:rsidP="00F12DE2">
      <w:pPr>
        <w:pStyle w:val="Brdtext"/>
        <w:keepNext/>
        <w:rPr>
          <w:sz w:val="18"/>
          <w:szCs w:val="18"/>
        </w:rPr>
      </w:pPr>
      <w:r w:rsidRPr="00AF2B5A">
        <w:rPr>
          <w:sz w:val="18"/>
          <w:szCs w:val="18"/>
        </w:rPr>
        <w:t xml:space="preserve">18 §    Om planförslaget ändras väsentligt efter </w:t>
      </w:r>
      <w:r w:rsidRPr="001E3F57">
        <w:rPr>
          <w:i/>
          <w:sz w:val="18"/>
          <w:szCs w:val="18"/>
        </w:rPr>
        <w:t>granskningstiden</w:t>
      </w:r>
      <w:r w:rsidRPr="00AF2B5A">
        <w:rPr>
          <w:sz w:val="18"/>
          <w:szCs w:val="18"/>
        </w:rPr>
        <w:t xml:space="preserve">, ska kommunen </w:t>
      </w:r>
      <w:r w:rsidRPr="00055706">
        <w:rPr>
          <w:i/>
          <w:sz w:val="18"/>
          <w:szCs w:val="18"/>
        </w:rPr>
        <w:t>låta</w:t>
      </w:r>
      <w:r w:rsidRPr="00AF2B5A">
        <w:rPr>
          <w:sz w:val="18"/>
          <w:szCs w:val="18"/>
        </w:rPr>
        <w:t xml:space="preserve"> förslaget </w:t>
      </w:r>
      <w:r w:rsidRPr="001E3F57">
        <w:rPr>
          <w:i/>
          <w:sz w:val="18"/>
          <w:szCs w:val="18"/>
        </w:rPr>
        <w:t>granskas</w:t>
      </w:r>
      <w:r w:rsidRPr="00AF2B5A">
        <w:rPr>
          <w:sz w:val="18"/>
          <w:szCs w:val="18"/>
        </w:rPr>
        <w:t xml:space="preserve"> på nytt.</w:t>
      </w:r>
    </w:p>
    <w:p w14:paraId="5AEBB579" w14:textId="77777777" w:rsidR="00DE7975" w:rsidRPr="00AF2B5A" w:rsidRDefault="00DE7975" w:rsidP="00F12DE2">
      <w:pPr>
        <w:pStyle w:val="Brdtextmedindrag"/>
        <w:keepNext/>
      </w:pPr>
    </w:p>
    <w:p w14:paraId="1F9DD7FF" w14:textId="77777777" w:rsidR="00DE7975" w:rsidRDefault="00DE7975" w:rsidP="00DE7975">
      <w:pPr>
        <w:pStyle w:val="Brdtext"/>
      </w:pPr>
      <w:r>
        <w:t xml:space="preserve">Paragrafen anger vad kommunen är skyldig att göra om förslaget ändras väsentligt efter </w:t>
      </w:r>
      <w:r w:rsidDel="0039516D">
        <w:t>utställningen</w:t>
      </w:r>
      <w:r>
        <w:t>.</w:t>
      </w:r>
    </w:p>
    <w:p w14:paraId="057420D7" w14:textId="77777777" w:rsidR="00DE7975" w:rsidRDefault="00DE7975" w:rsidP="00DE7975">
      <w:pPr>
        <w:pStyle w:val="Brdtextmedindrag"/>
      </w:pPr>
      <w:r>
        <w:t>Paragrafen följdändras på grund av att ett krav på granskning av plan</w:t>
      </w:r>
      <w:r>
        <w:softHyphen/>
        <w:t>förslaget ersätter kravet på utställning (se 12 § första stycket).</w:t>
      </w:r>
    </w:p>
    <w:p w14:paraId="531C8B5B" w14:textId="77777777" w:rsidR="00DE7975" w:rsidRDefault="00DE7975" w:rsidP="00DE7975">
      <w:pPr>
        <w:pStyle w:val="Brdtextmedindrag"/>
      </w:pPr>
      <w:r>
        <w:t>Övervägandena finns i avsnitt 6.2.</w:t>
      </w:r>
    </w:p>
    <w:p w14:paraId="091B0531" w14:textId="77777777" w:rsidR="00DE7975" w:rsidRDefault="00DE7975" w:rsidP="00DE7975">
      <w:pPr>
        <w:pStyle w:val="Brdtextmedindrag"/>
      </w:pPr>
    </w:p>
    <w:p w14:paraId="6CA2E830" w14:textId="77777777" w:rsidR="00DE7975" w:rsidRPr="001E3F57" w:rsidRDefault="00DE7975" w:rsidP="00DE7975">
      <w:pPr>
        <w:pStyle w:val="Brdtext"/>
        <w:rPr>
          <w:i/>
          <w:sz w:val="18"/>
          <w:szCs w:val="18"/>
        </w:rPr>
      </w:pPr>
      <w:r w:rsidRPr="001E3F57">
        <w:rPr>
          <w:i/>
          <w:sz w:val="18"/>
          <w:szCs w:val="18"/>
        </w:rPr>
        <w:t>18 a §    På kommunens begäran ska länsstyrelsen tillhandahålla ett reviderat granskningsyttrande enligt 16 §, om</w:t>
      </w:r>
    </w:p>
    <w:p w14:paraId="40B26CE7" w14:textId="77777777" w:rsidR="00DE7975" w:rsidRPr="001E3F57" w:rsidRDefault="00DE7975" w:rsidP="00DE7975">
      <w:pPr>
        <w:pStyle w:val="Brdtextmedindrag"/>
        <w:rPr>
          <w:i/>
          <w:sz w:val="18"/>
          <w:szCs w:val="18"/>
        </w:rPr>
      </w:pPr>
      <w:r w:rsidRPr="001E3F57">
        <w:rPr>
          <w:i/>
          <w:sz w:val="18"/>
          <w:szCs w:val="18"/>
        </w:rPr>
        <w:t>1. kommunen ändrar planförslaget efter granskningstiden utan att en ny gransk</w:t>
      </w:r>
      <w:r>
        <w:rPr>
          <w:i/>
          <w:sz w:val="18"/>
          <w:szCs w:val="18"/>
        </w:rPr>
        <w:softHyphen/>
      </w:r>
      <w:r w:rsidRPr="001E3F57">
        <w:rPr>
          <w:i/>
          <w:sz w:val="18"/>
          <w:szCs w:val="18"/>
        </w:rPr>
        <w:t>ning enligt 18 § äger rum, och</w:t>
      </w:r>
    </w:p>
    <w:p w14:paraId="1808B050" w14:textId="2B977894" w:rsidR="00DE7975" w:rsidRPr="001E3F57" w:rsidRDefault="00DE7975" w:rsidP="00DE7975">
      <w:pPr>
        <w:pStyle w:val="Brdtextmedindrag"/>
        <w:rPr>
          <w:i/>
          <w:sz w:val="18"/>
          <w:szCs w:val="18"/>
        </w:rPr>
      </w:pPr>
      <w:r w:rsidRPr="001E3F57">
        <w:rPr>
          <w:i/>
          <w:sz w:val="18"/>
          <w:szCs w:val="18"/>
        </w:rPr>
        <w:t xml:space="preserve">2. länsstyrelsens yttrande till följd av ändringen helt eller delvis </w:t>
      </w:r>
      <w:r>
        <w:rPr>
          <w:i/>
          <w:sz w:val="18"/>
          <w:szCs w:val="18"/>
        </w:rPr>
        <w:t xml:space="preserve">inte längre är </w:t>
      </w:r>
      <w:r w:rsidR="00BE6F98">
        <w:rPr>
          <w:i/>
          <w:sz w:val="18"/>
          <w:szCs w:val="18"/>
        </w:rPr>
        <w:t>relevant</w:t>
      </w:r>
      <w:r w:rsidRPr="001E3F57">
        <w:rPr>
          <w:i/>
          <w:sz w:val="18"/>
          <w:szCs w:val="18"/>
        </w:rPr>
        <w:t>.</w:t>
      </w:r>
    </w:p>
    <w:p w14:paraId="2060B11A" w14:textId="77777777" w:rsidR="00DE7975" w:rsidRDefault="00DE7975" w:rsidP="00DE7975">
      <w:pPr>
        <w:pStyle w:val="Brdtextmedindrag"/>
      </w:pPr>
    </w:p>
    <w:p w14:paraId="3876E339" w14:textId="77777777" w:rsidR="00DE7975" w:rsidRDefault="00DE7975" w:rsidP="00DE7975">
      <w:pPr>
        <w:pStyle w:val="Brdtext"/>
      </w:pPr>
      <w:r>
        <w:t>Paragrafen, som är ny, innehåller bestämmelser om att länsstyrelsen på kommunens begäran under vissa förutsättningar ska tillhandahålla ett revid</w:t>
      </w:r>
      <w:r>
        <w:softHyphen/>
        <w:t xml:space="preserve">erat granskningsyttrande enligt 16 §. </w:t>
      </w:r>
      <w:r w:rsidDel="0090046C">
        <w:t xml:space="preserve">Att </w:t>
      </w:r>
      <w:r>
        <w:t>bestäm</w:t>
      </w:r>
      <w:r>
        <w:softHyphen/>
        <w:t>mel</w:t>
      </w:r>
      <w:r>
        <w:softHyphen/>
        <w:t>serna</w:t>
      </w:r>
      <w:r w:rsidDel="0090046C">
        <w:t xml:space="preserve"> även ska tillämpas vid en ändring av översiktsplanen framgår av 27 §.</w:t>
      </w:r>
    </w:p>
    <w:p w14:paraId="43F7E510" w14:textId="7E47D874" w:rsidR="00DE7975" w:rsidRDefault="00DE7975" w:rsidP="00DE7975">
      <w:pPr>
        <w:pStyle w:val="Brdtextmedindrag"/>
      </w:pPr>
      <w:r>
        <w:t>Förutsättningarna för att länsstyrelsen ska vara skyldig att tillmötesgå en sådan begäran från kommunen är att kom</w:t>
      </w:r>
      <w:r>
        <w:softHyphen/>
        <w:t>munen ändrar planförslaget efter granskningstiden utan att en ny gransk</w:t>
      </w:r>
      <w:r>
        <w:softHyphen/>
        <w:t xml:space="preserve">ning enligt 18 § äger rum och att länsstyrelsens yttrande till följd av ändringen helt eller delvis inte längre är </w:t>
      </w:r>
      <w:r w:rsidR="00BE6F98">
        <w:t>relevant</w:t>
      </w:r>
      <w:r>
        <w:t xml:space="preserve">. </w:t>
      </w:r>
    </w:p>
    <w:p w14:paraId="181B6B1C" w14:textId="77777777" w:rsidR="00DE7975" w:rsidRDefault="00DE7975" w:rsidP="00DE7975">
      <w:pPr>
        <w:pStyle w:val="Brdtextmedindrag"/>
      </w:pPr>
      <w:r>
        <w:t xml:space="preserve">Kommunens begäran bör innehålla en redogörelse för vilka ändringar som kommunen avser att göra i planförslaget i syfte att tillgodose en eller </w:t>
      </w:r>
      <w:r w:rsidRPr="009D60DC">
        <w:rPr>
          <w:spacing w:val="-2"/>
        </w:rPr>
        <w:t>flera synpunkter som länsstyrelsen har angett i granskningsyttrandet. Vidare</w:t>
      </w:r>
      <w:r>
        <w:t xml:space="preserve"> bör den även innehålla en redogörelse för vilken ändring av yttrandet som begäran avser. </w:t>
      </w:r>
    </w:p>
    <w:p w14:paraId="6EE8D1E8" w14:textId="4EDA6112" w:rsidR="00DE7975" w:rsidRPr="000E35FD" w:rsidRDefault="00DE7975" w:rsidP="00DE7975">
      <w:pPr>
        <w:pStyle w:val="Brdtextmedindrag"/>
      </w:pPr>
      <w:r>
        <w:t xml:space="preserve">Det är länsstyrelsen som avgör om en ändring av planförslaget medför att granskningsyttrandet helt eller delvis inte längre är </w:t>
      </w:r>
      <w:r w:rsidR="00BE6F98">
        <w:t>relevant</w:t>
      </w:r>
      <w:r>
        <w:t xml:space="preserve">. Om den ändring som kommunen avser göra </w:t>
      </w:r>
      <w:r w:rsidR="006064E0">
        <w:t xml:space="preserve">i </w:t>
      </w:r>
      <w:r>
        <w:t>planförslaget enligt läns</w:t>
      </w:r>
      <w:r>
        <w:softHyphen/>
        <w:t>styrelsens bedömning är att anse som väsentlig, behöver en ny gransk</w:t>
      </w:r>
      <w:r>
        <w:softHyphen/>
        <w:t>ning ske (18 §). Förutsättningarna för ett reviderat gransknings</w:t>
      </w:r>
      <w:r>
        <w:softHyphen/>
        <w:t>yttrande kom</w:t>
      </w:r>
      <w:r>
        <w:softHyphen/>
        <w:t xml:space="preserve">mer då inte att </w:t>
      </w:r>
      <w:r w:rsidRPr="009D60DC">
        <w:rPr>
          <w:spacing w:val="-2"/>
        </w:rPr>
        <w:t>vara uppfyllda med följden att länsstyrelsen ska avslå kommunens begäran.</w:t>
      </w:r>
      <w:r>
        <w:t xml:space="preserve"> Ett sådant beslut kan inte överklagas (13 kap. 4 § 1).</w:t>
      </w:r>
    </w:p>
    <w:p w14:paraId="74C9AF15" w14:textId="49DA0CD2" w:rsidR="00DE7975" w:rsidRPr="000E35FD" w:rsidRDefault="00DE7975" w:rsidP="00DE7975">
      <w:pPr>
        <w:pStyle w:val="Brdtextmedindrag"/>
      </w:pPr>
      <w:bookmarkStart w:id="178" w:name="_Hlk12455079"/>
      <w:r>
        <w:t>Hänvisningen i första meningen till 16 § innebär att om länsstyrelsen har tillhandahållit ett reviderat granskningsyttrande är det detta gransknings</w:t>
      </w:r>
      <w:r>
        <w:softHyphen/>
        <w:t>yttrande som kommunen ska redovisa tillsammans med översiktsplanen enligt 20 § och som kommunen ska skicka till vissa myndigheter och kommuner enligt 22 § n</w:t>
      </w:r>
      <w:r w:rsidRPr="00805B06">
        <w:t>är ett beslut att anta översiktsplanen har fått laga kraft</w:t>
      </w:r>
      <w:r>
        <w:t xml:space="preserve">. </w:t>
      </w:r>
    </w:p>
    <w:bookmarkEnd w:id="178"/>
    <w:p w14:paraId="784EB7EE" w14:textId="77777777" w:rsidR="00DE7975" w:rsidRDefault="00DE7975" w:rsidP="00DE7975">
      <w:pPr>
        <w:pStyle w:val="Brdtextmedindrag"/>
      </w:pPr>
      <w:r>
        <w:t>Övervägandena finns i avsnitt 6.2 och 8.3.2.</w:t>
      </w:r>
    </w:p>
    <w:p w14:paraId="7EF316AD" w14:textId="77777777" w:rsidR="00DE7975" w:rsidRDefault="00DE7975" w:rsidP="00DE7975">
      <w:pPr>
        <w:pStyle w:val="Brdtextmedindrag"/>
      </w:pPr>
    </w:p>
    <w:p w14:paraId="4EB9D65F" w14:textId="77777777" w:rsidR="00DE7975" w:rsidRPr="003A560F" w:rsidRDefault="00DE7975" w:rsidP="00DE7975">
      <w:pPr>
        <w:pStyle w:val="Brdtext"/>
        <w:rPr>
          <w:sz w:val="18"/>
          <w:szCs w:val="18"/>
        </w:rPr>
      </w:pPr>
      <w:r w:rsidRPr="003A560F">
        <w:rPr>
          <w:sz w:val="18"/>
          <w:szCs w:val="18"/>
        </w:rPr>
        <w:t>19 §    Kommunfullmäktige beslutar i frågor om antagande av översikts</w:t>
      </w:r>
      <w:r w:rsidRPr="003A560F">
        <w:rPr>
          <w:sz w:val="18"/>
          <w:szCs w:val="18"/>
        </w:rPr>
        <w:softHyphen/>
        <w:t>planen.</w:t>
      </w:r>
    </w:p>
    <w:p w14:paraId="4A61C72A" w14:textId="77777777" w:rsidR="00DE7975" w:rsidRDefault="00DE7975" w:rsidP="00DE7975">
      <w:pPr>
        <w:pStyle w:val="Brdtextmedindrag"/>
      </w:pPr>
    </w:p>
    <w:p w14:paraId="24226921" w14:textId="77777777" w:rsidR="00DE7975" w:rsidRDefault="00DE7975" w:rsidP="00DE7975">
      <w:pPr>
        <w:pStyle w:val="Brdtext"/>
      </w:pPr>
      <w:r>
        <w:t>Paragrafen anger att k</w:t>
      </w:r>
      <w:r w:rsidRPr="008A72DD">
        <w:t>ommunfullmäktige beslutar i frågor om antagande av översikts</w:t>
      </w:r>
      <w:r w:rsidRPr="008A72DD">
        <w:softHyphen/>
        <w:t>planen.</w:t>
      </w:r>
    </w:p>
    <w:p w14:paraId="5727ECC8" w14:textId="77777777" w:rsidR="00DE7975" w:rsidRDefault="00DE7975" w:rsidP="00DE7975">
      <w:pPr>
        <w:pStyle w:val="Brdtextmedindrag"/>
      </w:pPr>
      <w:r>
        <w:t>Att bestäm</w:t>
      </w:r>
      <w:r>
        <w:softHyphen/>
        <w:t>mel</w:t>
      </w:r>
      <w:r>
        <w:softHyphen/>
        <w:t>sen även ska tillämpas vid en ändring av översiktsplanen framgår av 27 §. De redaktionella ändringar som görs i detta hänseende innebär ing</w:t>
      </w:r>
      <w:r>
        <w:softHyphen/>
        <w:t xml:space="preserve">en ändring i sak. </w:t>
      </w:r>
    </w:p>
    <w:p w14:paraId="31B38DAC" w14:textId="77777777" w:rsidR="00DE7975" w:rsidRDefault="00DE7975" w:rsidP="00DE7975">
      <w:pPr>
        <w:pStyle w:val="Brdtext"/>
      </w:pPr>
    </w:p>
    <w:p w14:paraId="504ED13B" w14:textId="77777777" w:rsidR="00DE7975" w:rsidRDefault="00DE7975" w:rsidP="00DE7975">
      <w:pPr>
        <w:pStyle w:val="Brdtext"/>
        <w:rPr>
          <w:i/>
          <w:sz w:val="18"/>
          <w:szCs w:val="18"/>
        </w:rPr>
      </w:pPr>
      <w:r w:rsidRPr="001E3F57">
        <w:rPr>
          <w:i/>
          <w:sz w:val="18"/>
          <w:szCs w:val="18"/>
        </w:rPr>
        <w:t>19 a §    </w:t>
      </w:r>
      <w:r>
        <w:rPr>
          <w:i/>
          <w:sz w:val="18"/>
          <w:szCs w:val="18"/>
        </w:rPr>
        <w:t>Kommunen ska senast dagen efter det att</w:t>
      </w:r>
      <w:r w:rsidRPr="001E3F57">
        <w:rPr>
          <w:i/>
          <w:sz w:val="18"/>
          <w:szCs w:val="18"/>
        </w:rPr>
        <w:t xml:space="preserve"> </w:t>
      </w:r>
      <w:r>
        <w:rPr>
          <w:i/>
          <w:sz w:val="18"/>
          <w:szCs w:val="18"/>
        </w:rPr>
        <w:t xml:space="preserve">beslutet att anta </w:t>
      </w:r>
      <w:r w:rsidRPr="001E3F57">
        <w:rPr>
          <w:i/>
          <w:sz w:val="18"/>
          <w:szCs w:val="18"/>
        </w:rPr>
        <w:t xml:space="preserve">översiktsplanen har </w:t>
      </w:r>
      <w:r>
        <w:rPr>
          <w:i/>
          <w:sz w:val="18"/>
          <w:szCs w:val="18"/>
        </w:rPr>
        <w:t>tillkännagetts</w:t>
      </w:r>
      <w:r w:rsidRPr="001E3F57">
        <w:rPr>
          <w:i/>
          <w:sz w:val="18"/>
          <w:szCs w:val="18"/>
        </w:rPr>
        <w:t xml:space="preserve"> </w:t>
      </w:r>
    </w:p>
    <w:p w14:paraId="7ABDA4CA" w14:textId="77777777" w:rsidR="00DE7975" w:rsidRDefault="00DE7975" w:rsidP="00DE7975">
      <w:pPr>
        <w:pStyle w:val="Brdtextmedindrag"/>
        <w:rPr>
          <w:i/>
          <w:sz w:val="18"/>
          <w:szCs w:val="18"/>
        </w:rPr>
      </w:pPr>
      <w:r w:rsidRPr="00C83F01">
        <w:rPr>
          <w:i/>
          <w:sz w:val="18"/>
          <w:szCs w:val="18"/>
        </w:rPr>
        <w:t>1.</w:t>
      </w:r>
      <w:r>
        <w:rPr>
          <w:i/>
          <w:sz w:val="18"/>
          <w:szCs w:val="18"/>
        </w:rPr>
        <w:t> </w:t>
      </w:r>
      <w:r w:rsidRPr="00C83F01">
        <w:rPr>
          <w:i/>
          <w:sz w:val="18"/>
          <w:szCs w:val="18"/>
        </w:rPr>
        <w:t>skicka ett meddelande om detta och ett protokollsutdrag med beslutet till läns</w:t>
      </w:r>
      <w:r>
        <w:rPr>
          <w:i/>
          <w:sz w:val="18"/>
          <w:szCs w:val="18"/>
        </w:rPr>
        <w:softHyphen/>
      </w:r>
      <w:r w:rsidRPr="00C83F01">
        <w:rPr>
          <w:i/>
          <w:sz w:val="18"/>
          <w:szCs w:val="18"/>
        </w:rPr>
        <w:t>styrelsen</w:t>
      </w:r>
      <w:r>
        <w:rPr>
          <w:i/>
          <w:sz w:val="18"/>
          <w:szCs w:val="18"/>
        </w:rPr>
        <w:t>, och</w:t>
      </w:r>
    </w:p>
    <w:p w14:paraId="5867C9D9" w14:textId="77777777" w:rsidR="00DE7975" w:rsidRDefault="00DE7975" w:rsidP="00DE7975">
      <w:pPr>
        <w:pStyle w:val="Brdtextmedindrag"/>
        <w:rPr>
          <w:i/>
          <w:sz w:val="18"/>
          <w:szCs w:val="18"/>
        </w:rPr>
      </w:pPr>
      <w:r>
        <w:rPr>
          <w:i/>
          <w:sz w:val="18"/>
          <w:szCs w:val="18"/>
        </w:rPr>
        <w:t>2. </w:t>
      </w:r>
      <w:r w:rsidRPr="00C83F01">
        <w:rPr>
          <w:i/>
          <w:sz w:val="18"/>
          <w:szCs w:val="18"/>
        </w:rPr>
        <w:t>hålla planen tillgänglig på sin webbplats.</w:t>
      </w:r>
    </w:p>
    <w:p w14:paraId="20B77C66" w14:textId="77777777" w:rsidR="00DE7975" w:rsidRPr="003B4A45" w:rsidRDefault="00DE7975" w:rsidP="00DE7975">
      <w:pPr>
        <w:pStyle w:val="Brdtextmedindrag"/>
        <w:rPr>
          <w:i/>
          <w:sz w:val="18"/>
          <w:szCs w:val="18"/>
        </w:rPr>
      </w:pPr>
      <w:bookmarkStart w:id="179" w:name="_Hlk6157674"/>
      <w:r w:rsidRPr="003B4A45">
        <w:rPr>
          <w:i/>
          <w:sz w:val="18"/>
          <w:szCs w:val="18"/>
        </w:rPr>
        <w:t>Skyldigheten enligt första stycket</w:t>
      </w:r>
      <w:r w:rsidRPr="00E01884">
        <w:rPr>
          <w:i/>
          <w:sz w:val="18"/>
          <w:szCs w:val="18"/>
        </w:rPr>
        <w:t> </w:t>
      </w:r>
      <w:r w:rsidRPr="003B4A45">
        <w:rPr>
          <w:i/>
          <w:sz w:val="18"/>
          <w:szCs w:val="18"/>
        </w:rPr>
        <w:t xml:space="preserve">2 upphör om beslutet upphävs </w:t>
      </w:r>
      <w:r w:rsidRPr="00E01884">
        <w:rPr>
          <w:i/>
          <w:sz w:val="18"/>
          <w:szCs w:val="18"/>
        </w:rPr>
        <w:t>ef</w:t>
      </w:r>
      <w:r w:rsidRPr="00E01884">
        <w:rPr>
          <w:i/>
          <w:sz w:val="18"/>
          <w:szCs w:val="18"/>
        </w:rPr>
        <w:softHyphen/>
        <w:t>ter</w:t>
      </w:r>
      <w:r>
        <w:rPr>
          <w:i/>
          <w:sz w:val="18"/>
          <w:szCs w:val="18"/>
        </w:rPr>
        <w:t xml:space="preserve"> ett över</w:t>
      </w:r>
      <w:r>
        <w:rPr>
          <w:i/>
          <w:sz w:val="18"/>
          <w:szCs w:val="18"/>
        </w:rPr>
        <w:softHyphen/>
        <w:t xml:space="preserve">klagande </w:t>
      </w:r>
      <w:r w:rsidRPr="003B4A45">
        <w:rPr>
          <w:i/>
          <w:sz w:val="18"/>
          <w:szCs w:val="18"/>
        </w:rPr>
        <w:t xml:space="preserve">eller </w:t>
      </w:r>
      <w:r>
        <w:rPr>
          <w:i/>
          <w:sz w:val="18"/>
          <w:szCs w:val="18"/>
        </w:rPr>
        <w:t xml:space="preserve">när </w:t>
      </w:r>
      <w:r w:rsidRPr="00E01884">
        <w:rPr>
          <w:i/>
          <w:sz w:val="18"/>
          <w:szCs w:val="18"/>
        </w:rPr>
        <w:t>plan</w:t>
      </w:r>
      <w:r w:rsidRPr="00E01884">
        <w:rPr>
          <w:i/>
          <w:sz w:val="18"/>
          <w:szCs w:val="18"/>
        </w:rPr>
        <w:softHyphen/>
        <w:t>en</w:t>
      </w:r>
      <w:r>
        <w:rPr>
          <w:i/>
          <w:sz w:val="18"/>
          <w:szCs w:val="18"/>
        </w:rPr>
        <w:t xml:space="preserve"> inte längre gäller </w:t>
      </w:r>
      <w:r w:rsidRPr="00E01884">
        <w:rPr>
          <w:i/>
          <w:sz w:val="18"/>
          <w:szCs w:val="18"/>
        </w:rPr>
        <w:t>därför</w:t>
      </w:r>
      <w:r>
        <w:rPr>
          <w:i/>
          <w:sz w:val="18"/>
          <w:szCs w:val="18"/>
        </w:rPr>
        <w:t xml:space="preserve"> att</w:t>
      </w:r>
      <w:r w:rsidRPr="003B4A45">
        <w:rPr>
          <w:i/>
          <w:sz w:val="18"/>
          <w:szCs w:val="18"/>
        </w:rPr>
        <w:t xml:space="preserve"> </w:t>
      </w:r>
      <w:r w:rsidRPr="00E01884">
        <w:rPr>
          <w:i/>
          <w:sz w:val="18"/>
          <w:szCs w:val="18"/>
        </w:rPr>
        <w:t>ett beslut att anta</w:t>
      </w:r>
      <w:r>
        <w:rPr>
          <w:i/>
          <w:sz w:val="18"/>
          <w:szCs w:val="18"/>
        </w:rPr>
        <w:t xml:space="preserve"> </w:t>
      </w:r>
      <w:r w:rsidRPr="003B4A45">
        <w:rPr>
          <w:i/>
          <w:sz w:val="18"/>
          <w:szCs w:val="18"/>
        </w:rPr>
        <w:t xml:space="preserve">en ny </w:t>
      </w:r>
      <w:r w:rsidRPr="00E01884">
        <w:rPr>
          <w:i/>
          <w:sz w:val="18"/>
          <w:szCs w:val="18"/>
        </w:rPr>
        <w:t xml:space="preserve">plan har </w:t>
      </w:r>
      <w:r>
        <w:rPr>
          <w:i/>
          <w:sz w:val="18"/>
          <w:szCs w:val="18"/>
        </w:rPr>
        <w:t>fått</w:t>
      </w:r>
      <w:r w:rsidRPr="003B4A45">
        <w:rPr>
          <w:i/>
          <w:sz w:val="18"/>
          <w:szCs w:val="18"/>
        </w:rPr>
        <w:t xml:space="preserve"> laga kraft.</w:t>
      </w:r>
      <w:bookmarkEnd w:id="179"/>
    </w:p>
    <w:p w14:paraId="3A2C247B" w14:textId="77777777" w:rsidR="00DE7975" w:rsidRPr="00AF45E5" w:rsidRDefault="00DE7975" w:rsidP="00DE7975">
      <w:pPr>
        <w:pStyle w:val="Brdtextmedindrag"/>
      </w:pPr>
    </w:p>
    <w:p w14:paraId="4A804AD7" w14:textId="77777777" w:rsidR="00DE7975" w:rsidRDefault="00DE7975" w:rsidP="00DE7975">
      <w:pPr>
        <w:pStyle w:val="Brdtext"/>
      </w:pPr>
      <w:r>
        <w:t xml:space="preserve">Paragrafen, som är ny, innehåller bestämmelser om att kommunen ska dels skicka ett meddelande och ett protokollsutdrag till länsstyrelsen, dels hålla planen tillgänglig på sin webbplats. </w:t>
      </w:r>
    </w:p>
    <w:p w14:paraId="36C3F0E0" w14:textId="77777777" w:rsidR="00DE7975" w:rsidRDefault="00DE7975" w:rsidP="00DE7975">
      <w:pPr>
        <w:pStyle w:val="Brdtextmedindrag"/>
      </w:pPr>
      <w:r>
        <w:t xml:space="preserve">Kommunens skyldigheter ska fullgöras senast </w:t>
      </w:r>
      <w:bookmarkStart w:id="180" w:name="_Hlk12455100"/>
      <w:r>
        <w:t xml:space="preserve">dagen efter det att </w:t>
      </w:r>
      <w:bookmarkEnd w:id="180"/>
      <w:r>
        <w:t>beslutet att anta översiktsplanen har</w:t>
      </w:r>
      <w:r w:rsidDel="00857CC5">
        <w:t xml:space="preserve"> </w:t>
      </w:r>
      <w:r>
        <w:t>tillkännagetts. Bestämmelser om tillkänna</w:t>
      </w:r>
      <w:r>
        <w:softHyphen/>
        <w:t>giv</w:t>
      </w:r>
      <w:r>
        <w:softHyphen/>
        <w:t>a</w:t>
      </w:r>
      <w:r>
        <w:softHyphen/>
      </w:r>
      <w:r>
        <w:softHyphen/>
        <w:t>n</w:t>
      </w:r>
      <w:r>
        <w:softHyphen/>
        <w:t xml:space="preserve">de av kommunala beslut finns i 8 kap. 12 § kommunallagen (2017:725). Meddelandet och protokollsutdraget kan skickas elektroniskt (jfr prop. 2010/11:63 s. 52). </w:t>
      </w:r>
      <w:r w:rsidDel="0090046C">
        <w:t xml:space="preserve">Att </w:t>
      </w:r>
      <w:r>
        <w:t>bestäm</w:t>
      </w:r>
      <w:r>
        <w:softHyphen/>
        <w:t>mel</w:t>
      </w:r>
      <w:r>
        <w:softHyphen/>
        <w:t>serna</w:t>
      </w:r>
      <w:r w:rsidDel="0090046C">
        <w:t xml:space="preserve"> även ska tillämpas vid en ändring av översiktsplanen framgår av 27 §.</w:t>
      </w:r>
    </w:p>
    <w:p w14:paraId="15FC81E4" w14:textId="092E16CD" w:rsidR="00DE7975" w:rsidRPr="00FC30C4" w:rsidRDefault="00DE7975" w:rsidP="00DE7975">
      <w:pPr>
        <w:pStyle w:val="Brdtextmedindrag"/>
      </w:pPr>
      <w:r>
        <w:t>Kravet att översiktsplanen ska hållas tillgänglig på kommunens webb</w:t>
      </w:r>
      <w:r>
        <w:softHyphen/>
        <w:t xml:space="preserve">plats enligt </w:t>
      </w:r>
      <w:r w:rsidRPr="00FC30C4">
        <w:rPr>
          <w:i/>
        </w:rPr>
        <w:t>första stycket 2</w:t>
      </w:r>
      <w:r>
        <w:t xml:space="preserve"> omfattar även länsstyrelsens gransknings</w:t>
      </w:r>
      <w:r>
        <w:softHyphen/>
        <w:t>yttrande enligt 16 §</w:t>
      </w:r>
      <w:r w:rsidR="000E1ECA">
        <w:t>, vilket</w:t>
      </w:r>
      <w:r>
        <w:t xml:space="preserve"> följer av 20 §.  </w:t>
      </w:r>
    </w:p>
    <w:p w14:paraId="130FCA5E" w14:textId="77777777" w:rsidR="00DE7975" w:rsidRPr="00646BF3" w:rsidRDefault="00DE7975" w:rsidP="00DE7975">
      <w:pPr>
        <w:pStyle w:val="Brdtextmedindrag"/>
      </w:pPr>
      <w:r>
        <w:t xml:space="preserve">Enligt </w:t>
      </w:r>
      <w:r w:rsidRPr="00646BF3">
        <w:rPr>
          <w:i/>
        </w:rPr>
        <w:t>andra stycket</w:t>
      </w:r>
      <w:r>
        <w:t xml:space="preserve"> upphör s</w:t>
      </w:r>
      <w:r w:rsidRPr="00FE0BE4">
        <w:t xml:space="preserve">kyldigheten </w:t>
      </w:r>
      <w:r>
        <w:t>att hålla planen tillgänglig på kommunens webbplats</w:t>
      </w:r>
      <w:r w:rsidRPr="00FE0BE4">
        <w:t xml:space="preserve"> om beslutet upphävs </w:t>
      </w:r>
      <w:r>
        <w:t xml:space="preserve">efter ett överklagande (se 13 kap. 1 §) </w:t>
      </w:r>
      <w:r w:rsidRPr="00FE0BE4">
        <w:t xml:space="preserve">eller </w:t>
      </w:r>
      <w:r>
        <w:t>när planen inte längre gäller därför att ett beslut att anta en</w:t>
      </w:r>
      <w:r w:rsidRPr="00FE0BE4">
        <w:t xml:space="preserve"> ny plan </w:t>
      </w:r>
      <w:r>
        <w:t>har fått</w:t>
      </w:r>
      <w:r w:rsidRPr="00FE0BE4">
        <w:t xml:space="preserve"> laga kraft. </w:t>
      </w:r>
      <w:r>
        <w:t xml:space="preserve">Det innebär att under en viss tid finns en </w:t>
      </w:r>
      <w:r w:rsidRPr="00F12DE2">
        <w:rPr>
          <w:spacing w:val="-2"/>
        </w:rPr>
        <w:t>skyl</w:t>
      </w:r>
      <w:r w:rsidRPr="00F12DE2">
        <w:rPr>
          <w:spacing w:val="-2"/>
        </w:rPr>
        <w:softHyphen/>
        <w:t>dighet för kommunen att hålla både den antagna men ej lagakraft</w:t>
      </w:r>
      <w:r w:rsidRPr="00F12DE2">
        <w:rPr>
          <w:spacing w:val="-2"/>
        </w:rPr>
        <w:softHyphen/>
        <w:t>vunna</w:t>
      </w:r>
      <w:r>
        <w:t xml:space="preserve"> planen och den gällande planen tillgängliga på webb</w:t>
      </w:r>
      <w:r>
        <w:softHyphen/>
        <w:t>platsen. Skyldigheten att hål</w:t>
      </w:r>
      <w:r>
        <w:softHyphen/>
        <w:t>la en lagakraftvunnen plan tillgänglig på webbplatsen påverkas inte av att översikts</w:t>
      </w:r>
      <w:r>
        <w:softHyphen/>
        <w:t>planen inte längre är aktuell (se 23 § första stycket 2 och 25 §).</w:t>
      </w:r>
    </w:p>
    <w:p w14:paraId="5FD33703" w14:textId="77777777" w:rsidR="00DE7975" w:rsidRDefault="00DE7975" w:rsidP="00DE7975">
      <w:pPr>
        <w:pStyle w:val="Brdtextmedindrag"/>
      </w:pPr>
      <w:r>
        <w:t>Övervägandena finns i avsnitt 6.3 och 7.8.2.</w:t>
      </w:r>
    </w:p>
    <w:p w14:paraId="44F25724" w14:textId="77777777" w:rsidR="00DE7975" w:rsidRDefault="00DE7975" w:rsidP="00DE7975">
      <w:pPr>
        <w:pStyle w:val="Brdtext"/>
      </w:pPr>
    </w:p>
    <w:p w14:paraId="2005CCE2" w14:textId="77777777" w:rsidR="00DE7975" w:rsidRDefault="00DE7975" w:rsidP="00DE7975">
      <w:pPr>
        <w:pStyle w:val="Brdtext"/>
        <w:rPr>
          <w:sz w:val="18"/>
          <w:szCs w:val="18"/>
        </w:rPr>
      </w:pPr>
      <w:r w:rsidRPr="00AF45E5">
        <w:rPr>
          <w:sz w:val="18"/>
          <w:szCs w:val="18"/>
        </w:rPr>
        <w:t>2</w:t>
      </w:r>
      <w:r>
        <w:rPr>
          <w:sz w:val="18"/>
          <w:szCs w:val="18"/>
        </w:rPr>
        <w:t>0</w:t>
      </w:r>
      <w:r w:rsidRPr="00AF45E5">
        <w:rPr>
          <w:sz w:val="18"/>
          <w:szCs w:val="18"/>
        </w:rPr>
        <w:t> §    </w:t>
      </w:r>
      <w:r w:rsidRPr="00813E0A">
        <w:rPr>
          <w:sz w:val="18"/>
          <w:szCs w:val="18"/>
        </w:rPr>
        <w:t>Kommunen ska redovisa läns</w:t>
      </w:r>
      <w:r w:rsidRPr="00813E0A">
        <w:rPr>
          <w:sz w:val="18"/>
          <w:szCs w:val="18"/>
        </w:rPr>
        <w:softHyphen/>
        <w:t>styrelsens granskningsyttrande en</w:t>
      </w:r>
      <w:r w:rsidRPr="00813E0A">
        <w:rPr>
          <w:sz w:val="18"/>
          <w:szCs w:val="18"/>
        </w:rPr>
        <w:softHyphen/>
        <w:t>ligt 16 § till</w:t>
      </w:r>
      <w:r>
        <w:rPr>
          <w:sz w:val="18"/>
          <w:szCs w:val="18"/>
        </w:rPr>
        <w:softHyphen/>
      </w:r>
      <w:r w:rsidRPr="00813E0A">
        <w:rPr>
          <w:sz w:val="18"/>
          <w:szCs w:val="18"/>
        </w:rPr>
        <w:t>sammans med över</w:t>
      </w:r>
      <w:r w:rsidRPr="00813E0A">
        <w:rPr>
          <w:sz w:val="18"/>
          <w:szCs w:val="18"/>
        </w:rPr>
        <w:softHyphen/>
        <w:t>siktsplanen.</w:t>
      </w:r>
    </w:p>
    <w:p w14:paraId="1991B48C" w14:textId="77777777" w:rsidR="00DE7975" w:rsidRPr="00AF45E5" w:rsidRDefault="00DE7975" w:rsidP="00DE7975">
      <w:pPr>
        <w:pStyle w:val="Brdtextmedindrag"/>
      </w:pPr>
    </w:p>
    <w:p w14:paraId="05C82C6A" w14:textId="77777777" w:rsidR="00DE7975" w:rsidRDefault="00DE7975" w:rsidP="00DE7975">
      <w:pPr>
        <w:pStyle w:val="Brdtext"/>
      </w:pPr>
      <w:r>
        <w:t>Paragrafen innehåller bestämmelser om hur länsstyrelsens synpunkter i gransk</w:t>
      </w:r>
      <w:r>
        <w:softHyphen/>
        <w:t>nings</w:t>
      </w:r>
      <w:r>
        <w:softHyphen/>
        <w:t>yttrandet ska redovisas. Den ändras på så sätt att kravet på att det ska anmärkas i planen om länsstyrelsen inte har godtagit planen i en viss del, flyttas till 5 § andra stycket.</w:t>
      </w:r>
    </w:p>
    <w:p w14:paraId="6B5C91E8" w14:textId="77777777" w:rsidR="00DE7975" w:rsidRPr="00813E0A" w:rsidRDefault="00DE7975" w:rsidP="00DE7975">
      <w:pPr>
        <w:pStyle w:val="Brdtextmedindrag"/>
      </w:pPr>
      <w:r>
        <w:t>Övervägandena finns i avsnitt 7.7.</w:t>
      </w:r>
    </w:p>
    <w:p w14:paraId="59566259" w14:textId="77777777" w:rsidR="00DE7975" w:rsidRPr="00813E0A" w:rsidRDefault="00DE7975" w:rsidP="00DE7975">
      <w:pPr>
        <w:pStyle w:val="Brdtextmedindrag"/>
      </w:pPr>
    </w:p>
    <w:p w14:paraId="6207CDEA" w14:textId="77777777" w:rsidR="00DE7975" w:rsidRPr="00AF45E5" w:rsidRDefault="00DE7975" w:rsidP="00DE7975">
      <w:pPr>
        <w:pStyle w:val="Brdtext"/>
        <w:rPr>
          <w:sz w:val="18"/>
          <w:szCs w:val="18"/>
        </w:rPr>
      </w:pPr>
      <w:r w:rsidRPr="00AF45E5">
        <w:rPr>
          <w:sz w:val="18"/>
          <w:szCs w:val="18"/>
        </w:rPr>
        <w:t xml:space="preserve">21 §    Ett beslut att anta översiktsplanen gäller först sedan beslutet har </w:t>
      </w:r>
      <w:r w:rsidRPr="001E3F57">
        <w:rPr>
          <w:i/>
          <w:sz w:val="18"/>
          <w:szCs w:val="18"/>
        </w:rPr>
        <w:t>fått</w:t>
      </w:r>
      <w:r w:rsidRPr="00AF45E5">
        <w:rPr>
          <w:sz w:val="18"/>
          <w:szCs w:val="18"/>
        </w:rPr>
        <w:t xml:space="preserve"> laga kraft.</w:t>
      </w:r>
    </w:p>
    <w:p w14:paraId="60738530" w14:textId="77777777" w:rsidR="00DE7975" w:rsidRPr="00AF45E5" w:rsidRDefault="00DE7975" w:rsidP="00DE7975">
      <w:pPr>
        <w:pStyle w:val="Brdtextmedindrag"/>
      </w:pPr>
    </w:p>
    <w:p w14:paraId="4AC973F4" w14:textId="77777777" w:rsidR="00DE7975" w:rsidRDefault="00DE7975" w:rsidP="00DE7975">
      <w:pPr>
        <w:pStyle w:val="Brdtext"/>
      </w:pPr>
      <w:r>
        <w:t>Paragrafen innehåller bestämmelser om när ett beslut att anta översikts</w:t>
      </w:r>
      <w:r>
        <w:softHyphen/>
        <w:t>planen börjar gälla.</w:t>
      </w:r>
      <w:r w:rsidRPr="0058471B">
        <w:t xml:space="preserve"> </w:t>
      </w:r>
      <w:r>
        <w:t>Att bestäm</w:t>
      </w:r>
      <w:r>
        <w:softHyphen/>
        <w:t>melserna även ska tillämpas vid en ändring av översiktsplanen framgår av 27 §.</w:t>
      </w:r>
    </w:p>
    <w:p w14:paraId="2D723899" w14:textId="77777777" w:rsidR="00DE7975" w:rsidRDefault="00DE7975" w:rsidP="00DE7975">
      <w:pPr>
        <w:pStyle w:val="Brdtextmedindrag"/>
      </w:pPr>
      <w:r>
        <w:t xml:space="preserve">Paragrafen ändras endast språkligt och redaktionellt. </w:t>
      </w:r>
    </w:p>
    <w:p w14:paraId="10EB8110" w14:textId="77777777" w:rsidR="00DE7975" w:rsidRPr="00AF45E5" w:rsidRDefault="00DE7975" w:rsidP="00DE7975">
      <w:pPr>
        <w:pStyle w:val="Brdtext"/>
        <w:rPr>
          <w:sz w:val="18"/>
          <w:szCs w:val="18"/>
        </w:rPr>
      </w:pPr>
      <w:r w:rsidRPr="00AF45E5">
        <w:rPr>
          <w:sz w:val="18"/>
          <w:szCs w:val="18"/>
        </w:rPr>
        <w:t xml:space="preserve">22 §    När ett beslut att anta översiktsplanen har fått laga kraft, ska kommunen </w:t>
      </w:r>
      <w:r w:rsidRPr="00055706">
        <w:rPr>
          <w:i/>
          <w:sz w:val="18"/>
          <w:szCs w:val="18"/>
        </w:rPr>
        <w:t>inom sex veckor</w:t>
      </w:r>
      <w:r w:rsidRPr="00AF45E5">
        <w:rPr>
          <w:sz w:val="18"/>
          <w:szCs w:val="18"/>
        </w:rPr>
        <w:t xml:space="preserve"> skicka följande handlingar till Boverket, länsstyrelsen, </w:t>
      </w:r>
      <w:r w:rsidRPr="001E3F57">
        <w:rPr>
          <w:i/>
          <w:sz w:val="18"/>
          <w:szCs w:val="18"/>
        </w:rPr>
        <w:t>lantmäteri</w:t>
      </w:r>
      <w:r>
        <w:rPr>
          <w:i/>
          <w:sz w:val="18"/>
          <w:szCs w:val="18"/>
        </w:rPr>
        <w:softHyphen/>
      </w:r>
      <w:r w:rsidRPr="001E3F57">
        <w:rPr>
          <w:i/>
          <w:sz w:val="18"/>
          <w:szCs w:val="18"/>
        </w:rPr>
        <w:t>myndigheten</w:t>
      </w:r>
      <w:r>
        <w:rPr>
          <w:sz w:val="18"/>
          <w:szCs w:val="18"/>
        </w:rPr>
        <w:t>, regionen</w:t>
      </w:r>
      <w:r w:rsidRPr="00AF45E5">
        <w:rPr>
          <w:sz w:val="18"/>
          <w:szCs w:val="18"/>
        </w:rPr>
        <w:t xml:space="preserve"> och de kommuner som berörs:</w:t>
      </w:r>
    </w:p>
    <w:p w14:paraId="35C30E44" w14:textId="77777777" w:rsidR="00DE7975" w:rsidRPr="00AF45E5" w:rsidRDefault="00DE7975" w:rsidP="00DE7975">
      <w:pPr>
        <w:pStyle w:val="Brdtextmedindrag"/>
        <w:rPr>
          <w:sz w:val="18"/>
          <w:szCs w:val="18"/>
        </w:rPr>
      </w:pPr>
      <w:r w:rsidRPr="00AF45E5">
        <w:rPr>
          <w:sz w:val="18"/>
          <w:szCs w:val="18"/>
        </w:rPr>
        <w:t>1. översiktsplanen,</w:t>
      </w:r>
    </w:p>
    <w:p w14:paraId="17071D2C" w14:textId="77777777" w:rsidR="00DE7975" w:rsidRPr="00AF45E5" w:rsidRDefault="00DE7975" w:rsidP="00DE7975">
      <w:pPr>
        <w:pStyle w:val="Brdtextmedindrag"/>
        <w:rPr>
          <w:sz w:val="18"/>
          <w:szCs w:val="18"/>
        </w:rPr>
      </w:pPr>
      <w:r w:rsidRPr="00AF45E5">
        <w:rPr>
          <w:sz w:val="18"/>
          <w:szCs w:val="18"/>
        </w:rPr>
        <w:t>2. den samrådsredogörelse som avses i 11 §,</w:t>
      </w:r>
    </w:p>
    <w:p w14:paraId="06F6EBFE" w14:textId="77777777" w:rsidR="00DE7975" w:rsidRPr="00AF45E5" w:rsidRDefault="00DE7975" w:rsidP="00DE7975">
      <w:pPr>
        <w:pStyle w:val="Brdtextmedindrag"/>
        <w:rPr>
          <w:sz w:val="18"/>
          <w:szCs w:val="18"/>
        </w:rPr>
      </w:pPr>
      <w:r w:rsidRPr="00AF45E5">
        <w:rPr>
          <w:sz w:val="18"/>
          <w:szCs w:val="18"/>
        </w:rPr>
        <w:t>3. det granskningsyttrande som avses i 16 §,</w:t>
      </w:r>
    </w:p>
    <w:p w14:paraId="49C81BEE" w14:textId="77777777" w:rsidR="00DE7975" w:rsidRPr="00AF45E5" w:rsidRDefault="00DE7975" w:rsidP="00DE7975">
      <w:pPr>
        <w:pStyle w:val="Brdtextmedindrag"/>
        <w:rPr>
          <w:sz w:val="18"/>
          <w:szCs w:val="18"/>
        </w:rPr>
      </w:pPr>
      <w:r w:rsidRPr="00AF45E5">
        <w:rPr>
          <w:sz w:val="18"/>
          <w:szCs w:val="18"/>
        </w:rPr>
        <w:t>4. det utlåtande som avses i 17 §, och</w:t>
      </w:r>
    </w:p>
    <w:p w14:paraId="1CE45D31" w14:textId="77777777" w:rsidR="00DE7975" w:rsidRPr="00AF45E5" w:rsidRDefault="00DE7975" w:rsidP="00DE7975">
      <w:pPr>
        <w:pStyle w:val="Brdtextmedindrag"/>
        <w:rPr>
          <w:sz w:val="18"/>
          <w:szCs w:val="18"/>
        </w:rPr>
      </w:pPr>
      <w:r w:rsidRPr="00AF45E5">
        <w:rPr>
          <w:sz w:val="18"/>
          <w:szCs w:val="18"/>
        </w:rPr>
        <w:t>5. ett protokollsutdrag med beslutet.</w:t>
      </w:r>
    </w:p>
    <w:p w14:paraId="7FD7F192" w14:textId="77777777" w:rsidR="00DE7975" w:rsidRPr="00AF45E5" w:rsidRDefault="00DE7975" w:rsidP="00DE7975">
      <w:pPr>
        <w:pStyle w:val="Brdtextmedindrag"/>
      </w:pPr>
    </w:p>
    <w:p w14:paraId="1A5B66E7" w14:textId="77777777" w:rsidR="00DE7975" w:rsidRDefault="00DE7975" w:rsidP="00DE7975">
      <w:pPr>
        <w:pStyle w:val="Brdtext"/>
      </w:pPr>
      <w:r>
        <w:t>Paragrafen innehåller förfarandebestämmelser för när ett beslut att anta en översiktsplan har fått laga kraft.</w:t>
      </w:r>
      <w:r w:rsidRPr="00A3200F">
        <w:t xml:space="preserve"> </w:t>
      </w:r>
      <w:r>
        <w:t>Att bestäm</w:t>
      </w:r>
      <w:r>
        <w:softHyphen/>
        <w:t>melsen även ska tillämpas vid en ändring av översiktsplanen framgår av 27 §.</w:t>
      </w:r>
    </w:p>
    <w:p w14:paraId="3F875EF2" w14:textId="77777777" w:rsidR="00DE7975" w:rsidRDefault="00DE7975" w:rsidP="00DE7975">
      <w:pPr>
        <w:pStyle w:val="Brdtextmedindrag"/>
      </w:pPr>
      <w:r>
        <w:t>Paragrafen ändras på så sätt att den tid inom vilken kommunen ska skicka vissa handlingar preciseras till sex veckor. Vidare utökas kretsen av mottagare genom att även lantmäteri</w:t>
      </w:r>
      <w:r>
        <w:softHyphen/>
        <w:t xml:space="preserve">myndigheten ska få del av dessa handlingar. </w:t>
      </w:r>
    </w:p>
    <w:p w14:paraId="47523824" w14:textId="77777777" w:rsidR="00DE7975" w:rsidRDefault="00DE7975" w:rsidP="00DE7975">
      <w:pPr>
        <w:pStyle w:val="Brdtextmedindrag"/>
      </w:pPr>
      <w:r>
        <w:t>I övrigt ändras paragrafen endast redaktionellt.</w:t>
      </w:r>
    </w:p>
    <w:p w14:paraId="384088D5" w14:textId="77777777" w:rsidR="00DE7975" w:rsidRDefault="00DE7975" w:rsidP="00DE7975">
      <w:pPr>
        <w:pStyle w:val="Brdtextmedindrag"/>
      </w:pPr>
      <w:r>
        <w:t>Övervägandena finns i avsnitt 6.3.</w:t>
      </w:r>
    </w:p>
    <w:p w14:paraId="1ECE1F5C" w14:textId="77777777" w:rsidR="00DE7975" w:rsidRPr="00056F2E" w:rsidRDefault="00DE7975" w:rsidP="00DE7975">
      <w:pPr>
        <w:pStyle w:val="Rubrik4utannumrering"/>
        <w:rPr>
          <w:i/>
          <w:sz w:val="18"/>
          <w:szCs w:val="18"/>
        </w:rPr>
      </w:pPr>
      <w:r>
        <w:rPr>
          <w:i/>
          <w:sz w:val="18"/>
          <w:szCs w:val="18"/>
        </w:rPr>
        <w:t xml:space="preserve">Översyn av planens aktualitet </w:t>
      </w:r>
    </w:p>
    <w:p w14:paraId="6495C6F0" w14:textId="77777777" w:rsidR="00DE7975" w:rsidRPr="00CD78AC" w:rsidRDefault="00DE7975" w:rsidP="00DE7975">
      <w:pPr>
        <w:pStyle w:val="Brdtext"/>
        <w:rPr>
          <w:i/>
          <w:sz w:val="18"/>
          <w:szCs w:val="18"/>
        </w:rPr>
      </w:pPr>
      <w:r w:rsidRPr="0008182C">
        <w:rPr>
          <w:sz w:val="18"/>
          <w:szCs w:val="18"/>
        </w:rPr>
        <w:t>23 §    </w:t>
      </w:r>
      <w:r w:rsidRPr="00CD78AC">
        <w:rPr>
          <w:i/>
          <w:sz w:val="18"/>
          <w:szCs w:val="18"/>
        </w:rPr>
        <w:t xml:space="preserve">Kommunfullmäktige ska anta en planeringsstrategi senast </w:t>
      </w:r>
      <w:r>
        <w:rPr>
          <w:i/>
          <w:sz w:val="18"/>
          <w:szCs w:val="18"/>
        </w:rPr>
        <w:t>24</w:t>
      </w:r>
      <w:r w:rsidRPr="00CD78AC">
        <w:rPr>
          <w:i/>
          <w:sz w:val="18"/>
          <w:szCs w:val="18"/>
        </w:rPr>
        <w:t xml:space="preserve"> månader efter ett ordinarie val. I strategin ska fullmäktige </w:t>
      </w:r>
    </w:p>
    <w:p w14:paraId="60FDE011" w14:textId="77777777" w:rsidR="00DE7975" w:rsidRPr="00CD78AC" w:rsidRDefault="00DE7975" w:rsidP="00DE7975">
      <w:pPr>
        <w:pStyle w:val="Brdtextmedindrag"/>
        <w:rPr>
          <w:i/>
          <w:sz w:val="18"/>
          <w:szCs w:val="18"/>
        </w:rPr>
      </w:pPr>
      <w:r w:rsidRPr="00CD78AC">
        <w:rPr>
          <w:i/>
          <w:sz w:val="18"/>
          <w:szCs w:val="18"/>
        </w:rPr>
        <w:t xml:space="preserve">1. ta ställning till </w:t>
      </w:r>
      <w:r>
        <w:rPr>
          <w:i/>
          <w:sz w:val="18"/>
          <w:szCs w:val="18"/>
        </w:rPr>
        <w:t xml:space="preserve">dels </w:t>
      </w:r>
      <w:r w:rsidRPr="00CD78AC">
        <w:rPr>
          <w:i/>
          <w:sz w:val="18"/>
          <w:szCs w:val="18"/>
        </w:rPr>
        <w:t xml:space="preserve">ändrade planeringsförutsättningar av betydelse för översiktsplanens aktualitet, </w:t>
      </w:r>
      <w:r>
        <w:rPr>
          <w:i/>
          <w:sz w:val="18"/>
          <w:szCs w:val="18"/>
        </w:rPr>
        <w:t xml:space="preserve">dels </w:t>
      </w:r>
      <w:r w:rsidRPr="00CD78AC">
        <w:rPr>
          <w:i/>
          <w:sz w:val="18"/>
          <w:szCs w:val="18"/>
        </w:rPr>
        <w:t>kommunens fortsatta arbete med översikts</w:t>
      </w:r>
      <w:r>
        <w:rPr>
          <w:i/>
          <w:sz w:val="18"/>
          <w:szCs w:val="18"/>
        </w:rPr>
        <w:softHyphen/>
      </w:r>
      <w:r w:rsidRPr="00CD78AC">
        <w:rPr>
          <w:i/>
          <w:sz w:val="18"/>
          <w:szCs w:val="18"/>
        </w:rPr>
        <w:t>planeringen, och</w:t>
      </w:r>
    </w:p>
    <w:p w14:paraId="0689E830" w14:textId="77777777" w:rsidR="00DE7975" w:rsidRDefault="00DE7975" w:rsidP="00DE7975">
      <w:pPr>
        <w:pStyle w:val="Brdtextmedindrag"/>
        <w:rPr>
          <w:i/>
          <w:sz w:val="18"/>
          <w:szCs w:val="18"/>
        </w:rPr>
      </w:pPr>
      <w:r>
        <w:rPr>
          <w:i/>
          <w:sz w:val="18"/>
          <w:szCs w:val="18"/>
        </w:rPr>
        <w:t>2</w:t>
      </w:r>
      <w:r w:rsidRPr="00CD78AC">
        <w:rPr>
          <w:i/>
          <w:sz w:val="18"/>
          <w:szCs w:val="18"/>
        </w:rPr>
        <w:t>. </w:t>
      </w:r>
      <w:r>
        <w:rPr>
          <w:i/>
          <w:sz w:val="18"/>
          <w:szCs w:val="18"/>
        </w:rPr>
        <w:t xml:space="preserve">bedöma </w:t>
      </w:r>
      <w:r w:rsidRPr="000D1207">
        <w:rPr>
          <w:i/>
          <w:sz w:val="18"/>
          <w:szCs w:val="18"/>
        </w:rPr>
        <w:t xml:space="preserve">i </w:t>
      </w:r>
      <w:bookmarkStart w:id="181" w:name="_Hlk6992293"/>
      <w:r w:rsidRPr="000D1207">
        <w:rPr>
          <w:i/>
          <w:sz w:val="18"/>
          <w:szCs w:val="18"/>
        </w:rPr>
        <w:t xml:space="preserve">vilken utsträckning planen är </w:t>
      </w:r>
      <w:bookmarkEnd w:id="181"/>
      <w:r w:rsidRPr="000D1207">
        <w:rPr>
          <w:i/>
          <w:sz w:val="18"/>
          <w:szCs w:val="18"/>
        </w:rPr>
        <w:t>aktuell</w:t>
      </w:r>
      <w:bookmarkStart w:id="182" w:name="_Hlk12455977"/>
      <w:r>
        <w:rPr>
          <w:i/>
          <w:sz w:val="18"/>
          <w:szCs w:val="18"/>
        </w:rPr>
        <w:t xml:space="preserve"> i förhållande till kraven i 3 §, 4 § andra stycket 1 och 2 samt 5 §</w:t>
      </w:r>
      <w:bookmarkEnd w:id="182"/>
      <w:r w:rsidRPr="00CD78AC">
        <w:rPr>
          <w:i/>
          <w:sz w:val="18"/>
          <w:szCs w:val="18"/>
        </w:rPr>
        <w:t>.</w:t>
      </w:r>
    </w:p>
    <w:p w14:paraId="739D1E26" w14:textId="77777777" w:rsidR="00DE7975" w:rsidRPr="00CD78AC" w:rsidRDefault="00DE7975" w:rsidP="00DE7975">
      <w:pPr>
        <w:pStyle w:val="Brdtextmedindrag"/>
        <w:rPr>
          <w:i/>
          <w:sz w:val="18"/>
          <w:szCs w:val="18"/>
        </w:rPr>
      </w:pPr>
      <w:bookmarkStart w:id="183" w:name="_Hlk12456010"/>
      <w:r>
        <w:rPr>
          <w:i/>
          <w:sz w:val="18"/>
          <w:szCs w:val="18"/>
        </w:rPr>
        <w:t>En planeringsstrategi kan ändras fram till nästa ordinarie val.</w:t>
      </w:r>
      <w:bookmarkEnd w:id="183"/>
      <w:r>
        <w:rPr>
          <w:i/>
          <w:sz w:val="18"/>
          <w:szCs w:val="18"/>
        </w:rPr>
        <w:t xml:space="preserve"> </w:t>
      </w:r>
    </w:p>
    <w:p w14:paraId="6D9A9828" w14:textId="77777777" w:rsidR="00DE7975" w:rsidRPr="00CD78AC" w:rsidRDefault="00DE7975" w:rsidP="00DE7975">
      <w:pPr>
        <w:pStyle w:val="Brdtextmedindrag"/>
        <w:rPr>
          <w:i/>
          <w:sz w:val="18"/>
          <w:szCs w:val="18"/>
        </w:rPr>
      </w:pPr>
      <w:r>
        <w:rPr>
          <w:i/>
          <w:sz w:val="18"/>
          <w:szCs w:val="18"/>
        </w:rPr>
        <w:t>Kraven i första stycket</w:t>
      </w:r>
      <w:r w:rsidRPr="00CD78AC">
        <w:rPr>
          <w:i/>
          <w:sz w:val="18"/>
          <w:szCs w:val="18"/>
        </w:rPr>
        <w:t xml:space="preserve"> gäller </w:t>
      </w:r>
      <w:r>
        <w:rPr>
          <w:i/>
          <w:sz w:val="18"/>
          <w:szCs w:val="18"/>
        </w:rPr>
        <w:t xml:space="preserve">dock </w:t>
      </w:r>
      <w:r w:rsidRPr="00CD78AC">
        <w:rPr>
          <w:i/>
          <w:sz w:val="18"/>
          <w:szCs w:val="18"/>
        </w:rPr>
        <w:t xml:space="preserve">inte om fullmäktige </w:t>
      </w:r>
      <w:r>
        <w:rPr>
          <w:i/>
          <w:sz w:val="18"/>
          <w:szCs w:val="18"/>
        </w:rPr>
        <w:t>i stället</w:t>
      </w:r>
      <w:r w:rsidRPr="00CD78AC">
        <w:rPr>
          <w:i/>
          <w:sz w:val="18"/>
          <w:szCs w:val="18"/>
        </w:rPr>
        <w:t xml:space="preserve"> antar en ny översiktsplan </w:t>
      </w:r>
      <w:r>
        <w:rPr>
          <w:i/>
          <w:sz w:val="18"/>
          <w:szCs w:val="18"/>
        </w:rPr>
        <w:t>inom</w:t>
      </w:r>
      <w:r w:rsidRPr="00CD78AC">
        <w:rPr>
          <w:i/>
          <w:sz w:val="18"/>
          <w:szCs w:val="18"/>
        </w:rPr>
        <w:t xml:space="preserve"> </w:t>
      </w:r>
      <w:r>
        <w:rPr>
          <w:i/>
          <w:sz w:val="18"/>
          <w:szCs w:val="18"/>
        </w:rPr>
        <w:t>den tid som anges</w:t>
      </w:r>
      <w:r w:rsidRPr="00CD78AC">
        <w:rPr>
          <w:i/>
          <w:sz w:val="18"/>
          <w:szCs w:val="18"/>
        </w:rPr>
        <w:t xml:space="preserve"> </w:t>
      </w:r>
      <w:r>
        <w:rPr>
          <w:i/>
          <w:sz w:val="18"/>
          <w:szCs w:val="18"/>
        </w:rPr>
        <w:t>där</w:t>
      </w:r>
      <w:r w:rsidRPr="00CD78AC">
        <w:rPr>
          <w:i/>
          <w:sz w:val="18"/>
          <w:szCs w:val="18"/>
        </w:rPr>
        <w:t>.</w:t>
      </w:r>
    </w:p>
    <w:p w14:paraId="5ECC1637" w14:textId="77777777" w:rsidR="00DE7975" w:rsidRPr="00AF45E5" w:rsidRDefault="00DE7975" w:rsidP="00DE7975">
      <w:pPr>
        <w:pStyle w:val="Brdtextmedindrag"/>
      </w:pPr>
    </w:p>
    <w:p w14:paraId="567D142C" w14:textId="77777777" w:rsidR="00DE7975" w:rsidRDefault="00DE7975" w:rsidP="00DE7975">
      <w:pPr>
        <w:pStyle w:val="Brdtext"/>
      </w:pPr>
      <w:r>
        <w:t>Paragrafen, som har ett nytt innehåll, innehåller bestämmelser om att kom</w:t>
      </w:r>
      <w:r>
        <w:softHyphen/>
        <w:t>munfullmäktige ska anta en planeringsstrategi.</w:t>
      </w:r>
      <w:r w:rsidRPr="00DD2053">
        <w:t xml:space="preserve"> </w:t>
      </w:r>
      <w:r>
        <w:t>Bestämmelsen motsvarar i sak delvis nuvarande lydelse av 27 §.</w:t>
      </w:r>
    </w:p>
    <w:p w14:paraId="177BADCF" w14:textId="540D9444" w:rsidR="00DE7975" w:rsidRDefault="00DE7975" w:rsidP="00DE7975">
      <w:pPr>
        <w:pStyle w:val="Brdtextmedindrag"/>
      </w:pPr>
      <w:r w:rsidRPr="0008182C">
        <w:rPr>
          <w:i/>
        </w:rPr>
        <w:t>Första stycket</w:t>
      </w:r>
      <w:r>
        <w:t xml:space="preserve"> anger att kommunfullmäktige ska anta en planerings</w:t>
      </w:r>
      <w:r>
        <w:softHyphen/>
        <w:t>stra</w:t>
      </w:r>
      <w:r>
        <w:softHyphen/>
        <w:t>tegi senast 24 månader efter ett ordinarie val. I strategin ska fullmäkt</w:t>
      </w:r>
      <w:r>
        <w:softHyphen/>
        <w:t>ige för det första ta ställning till dels ändrade planeringsförutsättningar av betydelse för översikts</w:t>
      </w:r>
      <w:r>
        <w:softHyphen/>
        <w:t xml:space="preserve">planens aktualitet, dels kommunens fortsatta arbete med översiktsplaneringen. För det andra ska fullmäktige bedöma i </w:t>
      </w:r>
      <w:r w:rsidRPr="00DD201B">
        <w:t xml:space="preserve">vilken utsträckning planen är </w:t>
      </w:r>
      <w:r>
        <w:t xml:space="preserve">aktuell </w:t>
      </w:r>
      <w:r w:rsidRPr="004937C8">
        <w:t>i förhållande till kraven i 3</w:t>
      </w:r>
      <w:r w:rsidR="00F74DB3">
        <w:t> </w:t>
      </w:r>
      <w:r w:rsidRPr="004937C8">
        <w:t>§, 4</w:t>
      </w:r>
      <w:r w:rsidR="00F74DB3">
        <w:t> </w:t>
      </w:r>
      <w:r w:rsidRPr="004937C8">
        <w:t xml:space="preserve">§ andra stycket 1 och 2 </w:t>
      </w:r>
      <w:r>
        <w:t>samt</w:t>
      </w:r>
      <w:r w:rsidRPr="004937C8">
        <w:t xml:space="preserve"> 5</w:t>
      </w:r>
      <w:r w:rsidR="00F74DB3">
        <w:t> </w:t>
      </w:r>
      <w:r w:rsidRPr="004937C8">
        <w:t>§</w:t>
      </w:r>
      <w:r>
        <w:t>. Den angivna fristen innebär att full</w:t>
      </w:r>
      <w:r>
        <w:softHyphen/>
        <w:t>mäktige ska anta planeringsstrategin senast under perioden 8–14 september det andra året efter att ett ordinarie val till fullmäktige har hållits, eftersom ett ordi</w:t>
      </w:r>
      <w:r>
        <w:softHyphen/>
        <w:t>narie val ska hållas den andra söndagen i september (se 1 kap. 3 § vallagen [2005:837]). Ett extra val enligt 5 kap. 10 § kommunal</w:t>
      </w:r>
      <w:r>
        <w:softHyphen/>
        <w:t>lagen (2017:725) medför ingen skyldighet att anta en planeringsstrategi.</w:t>
      </w:r>
    </w:p>
    <w:p w14:paraId="7EC79F29" w14:textId="77777777" w:rsidR="00DE7975" w:rsidRDefault="00DE7975" w:rsidP="00DE7975">
      <w:pPr>
        <w:pStyle w:val="Brdtextmedindrag"/>
      </w:pPr>
      <w:r>
        <w:t>Kravet att fullmäktige ska ta ställning till ändrade planerings</w:t>
      </w:r>
      <w:r>
        <w:softHyphen/>
        <w:t>förut</w:t>
      </w:r>
      <w:r>
        <w:softHyphen/>
        <w:t>sätt</w:t>
      </w:r>
      <w:r>
        <w:softHyphen/>
        <w:t xml:space="preserve">ningar hänger samman med länsstyrelsens skyldighet att </w:t>
      </w:r>
      <w:bookmarkStart w:id="184" w:name="_Hlk12456107"/>
      <w:r>
        <w:t>under den andra halvan av tiden mellan två ordinarie val</w:t>
      </w:r>
      <w:bookmarkEnd w:id="184"/>
      <w:r>
        <w:t xml:space="preserve"> redovisa ett underlag </w:t>
      </w:r>
      <w:bookmarkStart w:id="185" w:name="_Hlk12456148"/>
      <w:r>
        <w:t xml:space="preserve">i fråga om vissa intressen </w:t>
      </w:r>
      <w:bookmarkEnd w:id="185"/>
      <w:r>
        <w:t>som kan ha betydelse för översiktsplanens aktualitet (se 26 §). Ett sådant underlag kan exempel</w:t>
      </w:r>
      <w:r>
        <w:softHyphen/>
        <w:t>vis innebära att ett område som enligt översiktsplanen har bedömts vara lämpligt för bebygg</w:t>
      </w:r>
      <w:r>
        <w:softHyphen/>
        <w:t>else visar sig vara olämpligt för detta ändamål till följd av nya kunskaper om risken för över</w:t>
      </w:r>
      <w:r>
        <w:softHyphen/>
        <w:t>sväm</w:t>
      </w:r>
      <w:r>
        <w:softHyphen/>
        <w:t>ning eller förekomsten av mark</w:t>
      </w:r>
      <w:r>
        <w:softHyphen/>
        <w:t>för</w:t>
      </w:r>
      <w:r>
        <w:softHyphen/>
        <w:t>oren</w:t>
      </w:r>
      <w:r>
        <w:softHyphen/>
        <w:t>ingar. Kravet innebär att fullmäktige ska ta ställning till bl.a. de underlag som läns</w:t>
      </w:r>
      <w:r>
        <w:softHyphen/>
        <w:t>styrel</w:t>
      </w:r>
      <w:r>
        <w:softHyphen/>
        <w:t>sen har redovisat genom att redogöra för om och hur underlaget har beaktats.</w:t>
      </w:r>
    </w:p>
    <w:p w14:paraId="4B31D43E" w14:textId="77777777" w:rsidR="00DE7975" w:rsidRDefault="00DE7975" w:rsidP="00DE7975">
      <w:pPr>
        <w:pStyle w:val="Brdtextmedindrag"/>
      </w:pPr>
      <w:r>
        <w:t>När det gäller kommunens fortsatta arbete med översiktsplaneringen, kan det exempelvis handla om att fullmäktige anser att planen bör revi</w:t>
      </w:r>
      <w:r>
        <w:softHyphen/>
        <w:t>de</w:t>
      </w:r>
      <w:r>
        <w:softHyphen/>
        <w:t xml:space="preserve">ras i vissa avseenden, att en fördjupning bör tas fram för en tätort eller en stadsdel, eller att ett arbete ska påbörjas med att se över översiktsplanen. </w:t>
      </w:r>
      <w:bookmarkStart w:id="186" w:name="_Hlk11760367"/>
      <w:r>
        <w:t>Vidare kan fullmäktiges s</w:t>
      </w:r>
      <w:bookmarkEnd w:id="186"/>
      <w:r>
        <w:t>tällningstagande vara att den befintliga planen behöver kom</w:t>
      </w:r>
      <w:r>
        <w:softHyphen/>
        <w:t>pletteras med överväganden i för</w:t>
      </w:r>
      <w:r>
        <w:softHyphen/>
        <w:t>hållan</w:t>
      </w:r>
      <w:r>
        <w:softHyphen/>
        <w:t>de till ett visst allmänt intresse enligt 2 kap., t.ex. vindkraft, strandskydd, grönområden, utbygg</w:t>
      </w:r>
      <w:r>
        <w:softHyphen/>
      </w:r>
      <w:r w:rsidRPr="00F732AD">
        <w:rPr>
          <w:spacing w:val="-2"/>
        </w:rPr>
        <w:t>nad av kom</w:t>
      </w:r>
      <w:r w:rsidRPr="00F732AD">
        <w:rPr>
          <w:spacing w:val="-2"/>
        </w:rPr>
        <w:softHyphen/>
      </w:r>
      <w:r w:rsidRPr="00F732AD">
        <w:rPr>
          <w:spacing w:val="-2"/>
        </w:rPr>
        <w:softHyphen/>
        <w:t>mu</w:t>
      </w:r>
      <w:r w:rsidRPr="00F732AD">
        <w:rPr>
          <w:spacing w:val="-2"/>
        </w:rPr>
        <w:softHyphen/>
        <w:t>nika</w:t>
      </w:r>
      <w:r w:rsidRPr="00F732AD">
        <w:rPr>
          <w:spacing w:val="-2"/>
        </w:rPr>
        <w:softHyphen/>
        <w:t>tions</w:t>
      </w:r>
      <w:r w:rsidRPr="00F732AD">
        <w:rPr>
          <w:spacing w:val="-2"/>
        </w:rPr>
        <w:softHyphen/>
        <w:t>leder, kulturmiljöfrågor, miljökvalitetsmål, vatten</w:t>
      </w:r>
      <w:r w:rsidRPr="00F732AD">
        <w:rPr>
          <w:spacing w:val="-2"/>
        </w:rPr>
        <w:softHyphen/>
      </w:r>
      <w:r>
        <w:softHyphen/>
      </w:r>
      <w:r>
        <w:softHyphen/>
        <w:t>kraft, bostadsförsörjning eller områden för jordbruket och öppna landskap (jfr prop. 2006/07:122 s. 39 f.). Det kan även avse att det inte finns något behov av arbete med kommunens över</w:t>
      </w:r>
      <w:r>
        <w:softHyphen/>
        <w:t>sikts</w:t>
      </w:r>
      <w:r>
        <w:softHyphen/>
        <w:t>plan. Fullmäktiges ställnings</w:t>
      </w:r>
      <w:r>
        <w:softHyphen/>
        <w:t>tagande bör avse åt</w:t>
      </w:r>
      <w:r>
        <w:softHyphen/>
        <w:t>gär</w:t>
      </w:r>
      <w:r>
        <w:softHyphen/>
        <w:t>der som är avsedda att inledas eller vidtas under den nuvarande eller den efter</w:t>
      </w:r>
      <w:r>
        <w:softHyphen/>
        <w:t>följande mandatperioden. Det finns inget krav på att fullmäktige ska ange på vilket sätt arbetet ska bedrivas.</w:t>
      </w:r>
    </w:p>
    <w:p w14:paraId="51A81B2D" w14:textId="03308222" w:rsidR="00DE7975" w:rsidRDefault="00DE7975" w:rsidP="00DE7975">
      <w:pPr>
        <w:pStyle w:val="Brdtextmedindrag"/>
      </w:pPr>
      <w:r>
        <w:t xml:space="preserve">Kravet på att fullmäktige ska bedöma i </w:t>
      </w:r>
      <w:r w:rsidRPr="0037651A">
        <w:t xml:space="preserve">vilken utsträckning planen är </w:t>
      </w:r>
      <w:r w:rsidDel="000D1207">
        <w:t>aktuell</w:t>
      </w:r>
      <w:r>
        <w:t xml:space="preserve"> </w:t>
      </w:r>
      <w:r w:rsidRPr="004937C8">
        <w:t>i förhållande till kraven i 3</w:t>
      </w:r>
      <w:r w:rsidR="008809D6">
        <w:t> </w:t>
      </w:r>
      <w:r w:rsidRPr="004937C8">
        <w:t>§, 4</w:t>
      </w:r>
      <w:r w:rsidR="008809D6">
        <w:t> </w:t>
      </w:r>
      <w:r w:rsidRPr="004937C8">
        <w:t xml:space="preserve">§ andra stycket 1 och 2 </w:t>
      </w:r>
      <w:r w:rsidR="008E68C6">
        <w:t>samt</w:t>
      </w:r>
      <w:r w:rsidR="008E68C6" w:rsidRPr="004937C8">
        <w:t xml:space="preserve"> </w:t>
      </w:r>
      <w:r w:rsidRPr="004937C8">
        <w:t>5</w:t>
      </w:r>
      <w:r w:rsidR="008809D6">
        <w:t> </w:t>
      </w:r>
      <w:r w:rsidRPr="004937C8">
        <w:t>§</w:t>
      </w:r>
      <w:r>
        <w:t xml:space="preserve"> motsvarar delvis den nuvarande lydelsen av 27 §, med tillägget att bedöm</w:t>
      </w:r>
      <w:r>
        <w:softHyphen/>
        <w:t xml:space="preserve">ningen även ska avse om planen är aktuell i förhållande till kravet att det av översiktsplanen ska framgå </w:t>
      </w:r>
      <w:r w:rsidRPr="001356C4">
        <w:t xml:space="preserve">sådana områden och verksamheter som </w:t>
      </w:r>
      <w:r w:rsidRPr="00D85CBC">
        <w:rPr>
          <w:spacing w:val="-2"/>
        </w:rPr>
        <w:t>angår flera kommuner eller är av regional betydelse (se 5 § första stycket 6).</w:t>
      </w:r>
      <w:r>
        <w:t xml:space="preserve"> I bedömningen ligger även att fullmäktige ska bedöma om planens inten</w:t>
      </w:r>
      <w:r>
        <w:softHyphen/>
        <w:t>tioner fortfarande är giltiga (jfr prop. 1994/95:230 s. 115). Om fullmäktige bedömer att över</w:t>
      </w:r>
      <w:r>
        <w:softHyphen/>
        <w:t>sikts</w:t>
      </w:r>
      <w:r>
        <w:softHyphen/>
      </w:r>
      <w:r>
        <w:softHyphen/>
        <w:t>planen inte längre är aktuell, ska det framgå av planerings</w:t>
      </w:r>
      <w:r>
        <w:softHyphen/>
        <w:t>strategin. Om översikts</w:t>
      </w:r>
      <w:r>
        <w:softHyphen/>
        <w:t>planen endast delvis har upphört att vara aktuell, ska det framgå i vilken del detta gäller. Med del avses både geo</w:t>
      </w:r>
      <w:r w:rsidR="008E68C6">
        <w:softHyphen/>
      </w:r>
      <w:r>
        <w:t>grafiska och tematiska delar. Det kan exempelvis handla om att översikts</w:t>
      </w:r>
      <w:r w:rsidR="008E68C6">
        <w:softHyphen/>
      </w:r>
      <w:r>
        <w:t>planens vägledning för en viss tät</w:t>
      </w:r>
      <w:r>
        <w:softHyphen/>
        <w:t>ort eller för hur ett visst allmänt intresse bör beaktas inte längre är aktu</w:t>
      </w:r>
      <w:r>
        <w:softHyphen/>
        <w:t xml:space="preserve">ell. Översiktsplanen kan alltså vara </w:t>
      </w:r>
      <w:r w:rsidRPr="009D60DC">
        <w:rPr>
          <w:spacing w:val="-2"/>
        </w:rPr>
        <w:t>aktuell i vissa delar, även om det finns brister i andra delar. Att fullmäktige, inom ramen för sitt ställningstagande till det fortsatta arbetet med översikts</w:t>
      </w:r>
      <w:r>
        <w:rPr>
          <w:spacing w:val="-2"/>
        </w:rPr>
        <w:softHyphen/>
      </w:r>
      <w:r w:rsidRPr="006728A8">
        <w:t>planer</w:t>
      </w:r>
      <w:r w:rsidR="008E68C6">
        <w:softHyphen/>
      </w:r>
      <w:r w:rsidRPr="006728A8">
        <w:t>ingen</w:t>
      </w:r>
      <w:r>
        <w:t xml:space="preserve">, bedömer att planen behöver kompletteras eller ändras i en </w:t>
      </w:r>
      <w:r w:rsidRPr="009D60DC">
        <w:rPr>
          <w:spacing w:val="-2"/>
        </w:rPr>
        <w:t>viss del, medför inte per automatik att översiktsplanen inte längre är aktuell</w:t>
      </w:r>
      <w:r>
        <w:t xml:space="preserve"> i dessa delar.</w:t>
      </w:r>
    </w:p>
    <w:p w14:paraId="39276038" w14:textId="68F0F5EB" w:rsidR="00DE7975" w:rsidRDefault="00DE7975" w:rsidP="00DE7975">
      <w:pPr>
        <w:pStyle w:val="Brdtextmedindrag"/>
      </w:pPr>
      <w:r>
        <w:t>Avsikten är att hela översiktsplanen ska bedömas, dvs. även s.k. för</w:t>
      </w:r>
      <w:r>
        <w:softHyphen/>
        <w:t>djup</w:t>
      </w:r>
      <w:r>
        <w:softHyphen/>
        <w:t xml:space="preserve">ningar och tillägg till planen (se 27 §). Fullmäktiges ställningstagande i planeringsstrategin innebär inte i sig att översiktsplanen ändras. </w:t>
      </w:r>
      <w:bookmarkStart w:id="187" w:name="_Hlk12456257"/>
      <w:r>
        <w:t>Plane</w:t>
      </w:r>
      <w:r w:rsidR="00F12DE2">
        <w:softHyphen/>
      </w:r>
      <w:r>
        <w:t>rings</w:t>
      </w:r>
      <w:r>
        <w:softHyphen/>
        <w:t xml:space="preserve">strategin omfattas inte av kravet på miljöbedömning enligt 6 kap. miljöbalken.    </w:t>
      </w:r>
    </w:p>
    <w:bookmarkEnd w:id="187"/>
    <w:p w14:paraId="36A31A23" w14:textId="2165F870" w:rsidR="00DE7975" w:rsidRDefault="00DE7975" w:rsidP="00DE7975">
      <w:pPr>
        <w:pStyle w:val="Brdtextmedindrag"/>
      </w:pPr>
      <w:r w:rsidRPr="0008182C">
        <w:rPr>
          <w:i/>
        </w:rPr>
        <w:t>Andra stycket</w:t>
      </w:r>
      <w:r>
        <w:t xml:space="preserve"> </w:t>
      </w:r>
      <w:bookmarkStart w:id="188" w:name="_Hlk12456266"/>
      <w:r>
        <w:t>anger att en planeringsstrategi kan ändras fram till nästa ordinarie val. Bestämmelsen innebär att fullmäktige kan ändra de ställ</w:t>
      </w:r>
      <w:r>
        <w:softHyphen/>
        <w:t>ningstaganden som har gjorts</w:t>
      </w:r>
      <w:r w:rsidR="006064E0">
        <w:t xml:space="preserve"> i</w:t>
      </w:r>
      <w:r>
        <w:t xml:space="preserve"> strategin. Det kan exempelvis handla om att fullmäktige bedömer att någon del av översikts</w:t>
      </w:r>
      <w:r>
        <w:softHyphen/>
        <w:t>planen inte längre är aktuell till följd av ett myndighetsbeslut. Det kan även handla om att fullmäktige bedömer att det finns behov av ytter</w:t>
      </w:r>
      <w:r>
        <w:softHyphen/>
        <w:t>ligare planerings</w:t>
      </w:r>
      <w:r>
        <w:softHyphen/>
        <w:t>insatser, exempelvis att en fördjupning behöver tas fram för ytterligare någon tätort.</w:t>
      </w:r>
    </w:p>
    <w:p w14:paraId="2A2E89BB" w14:textId="77777777" w:rsidR="00DE7975" w:rsidRDefault="00DE7975" w:rsidP="00DE7975">
      <w:pPr>
        <w:pStyle w:val="Brdtextmedindrag"/>
      </w:pPr>
      <w:r>
        <w:t>Möjligheten att ändra planeringsstrategin gäller endast fram till nästa ordinarie val eftersom fullmäktige därefter ska anta en ny planerings</w:t>
      </w:r>
      <w:r>
        <w:softHyphen/>
        <w:t>strategi (se första stycket). Det innebär att fullmäktige inte kan fullgöra sin skyldighet att anta en planeringsstrategi genom att besluta om en ändring i den gällande planeringsstrategin.</w:t>
      </w:r>
      <w:bookmarkEnd w:id="188"/>
      <w:r>
        <w:t xml:space="preserve"> </w:t>
      </w:r>
    </w:p>
    <w:p w14:paraId="56669CAE" w14:textId="77777777" w:rsidR="00DE7975" w:rsidRDefault="00DE7975" w:rsidP="00DE7975">
      <w:pPr>
        <w:pStyle w:val="Brdtextmedindrag"/>
      </w:pPr>
      <w:r w:rsidRPr="0006791E">
        <w:rPr>
          <w:i/>
        </w:rPr>
        <w:t>Tredje stycket</w:t>
      </w:r>
      <w:r>
        <w:t xml:space="preserve"> innebär att kraven i första stycket inte gäller om kommun</w:t>
      </w:r>
      <w:r>
        <w:softHyphen/>
        <w:t xml:space="preserve">fullmäktige antar en ny översiktsplan senast 24 månader efter ett ordinarie val. </w:t>
      </w:r>
    </w:p>
    <w:p w14:paraId="39959F92" w14:textId="77777777" w:rsidR="00DE7975" w:rsidRDefault="00DE7975" w:rsidP="00DE7975">
      <w:pPr>
        <w:pStyle w:val="Brdtextmedindrag"/>
      </w:pPr>
      <w:r>
        <w:t>Övervägandena finns i avsnitt 5.1.</w:t>
      </w:r>
    </w:p>
    <w:p w14:paraId="3C176E25" w14:textId="77777777" w:rsidR="00DE7975" w:rsidRDefault="00DE7975" w:rsidP="00DE7975">
      <w:pPr>
        <w:pStyle w:val="Brdtext"/>
      </w:pPr>
    </w:p>
    <w:p w14:paraId="69E94D91" w14:textId="77777777" w:rsidR="00DE7975" w:rsidRPr="00CD78AC" w:rsidRDefault="00DE7975" w:rsidP="00DE7975">
      <w:pPr>
        <w:pStyle w:val="Brdtext"/>
        <w:keepNext/>
        <w:rPr>
          <w:i/>
          <w:sz w:val="18"/>
          <w:szCs w:val="18"/>
        </w:rPr>
      </w:pPr>
      <w:r w:rsidRPr="007A67AB">
        <w:rPr>
          <w:sz w:val="18"/>
          <w:szCs w:val="18"/>
        </w:rPr>
        <w:t>24 §</w:t>
      </w:r>
      <w:r w:rsidRPr="00CD78AC">
        <w:rPr>
          <w:i/>
          <w:sz w:val="18"/>
          <w:szCs w:val="18"/>
        </w:rPr>
        <w:t xml:space="preserve">    När kommunfullmäktige har antagit </w:t>
      </w:r>
      <w:r>
        <w:rPr>
          <w:i/>
          <w:sz w:val="18"/>
          <w:szCs w:val="18"/>
        </w:rPr>
        <w:t>eller ändrat planerings</w:t>
      </w:r>
      <w:r w:rsidRPr="00CD78AC">
        <w:rPr>
          <w:i/>
          <w:sz w:val="18"/>
          <w:szCs w:val="18"/>
        </w:rPr>
        <w:t>strategi</w:t>
      </w:r>
      <w:r>
        <w:rPr>
          <w:i/>
          <w:sz w:val="18"/>
          <w:szCs w:val="18"/>
        </w:rPr>
        <w:t>n</w:t>
      </w:r>
      <w:r w:rsidRPr="00CD78AC">
        <w:rPr>
          <w:i/>
          <w:sz w:val="18"/>
          <w:szCs w:val="18"/>
        </w:rPr>
        <w:t xml:space="preserve"> ska kommunen </w:t>
      </w:r>
      <w:r>
        <w:rPr>
          <w:i/>
          <w:sz w:val="18"/>
          <w:szCs w:val="18"/>
        </w:rPr>
        <w:t>inom två veckor från det att beslutet har tillkännagetts</w:t>
      </w:r>
    </w:p>
    <w:p w14:paraId="3651A27F" w14:textId="77777777" w:rsidR="00DE7975" w:rsidRPr="00CD78AC" w:rsidRDefault="00DE7975" w:rsidP="00DE7975">
      <w:pPr>
        <w:pStyle w:val="Brdtextmedindrag"/>
        <w:rPr>
          <w:i/>
          <w:sz w:val="18"/>
          <w:szCs w:val="18"/>
        </w:rPr>
      </w:pPr>
      <w:r w:rsidRPr="00CD78AC">
        <w:rPr>
          <w:i/>
          <w:sz w:val="18"/>
          <w:szCs w:val="18"/>
        </w:rPr>
        <w:t>1. skicka strategin och ett protokollsutdrag med beslutet till Boverket, läns</w:t>
      </w:r>
      <w:r>
        <w:rPr>
          <w:i/>
          <w:sz w:val="18"/>
          <w:szCs w:val="18"/>
        </w:rPr>
        <w:softHyphen/>
      </w:r>
      <w:r w:rsidRPr="00CD78AC">
        <w:rPr>
          <w:i/>
          <w:sz w:val="18"/>
          <w:szCs w:val="18"/>
        </w:rPr>
        <w:t>styrelsen,</w:t>
      </w:r>
      <w:r>
        <w:rPr>
          <w:i/>
          <w:sz w:val="18"/>
          <w:szCs w:val="18"/>
        </w:rPr>
        <w:t xml:space="preserve"> regionen</w:t>
      </w:r>
      <w:r w:rsidRPr="00CD78AC">
        <w:rPr>
          <w:i/>
          <w:sz w:val="18"/>
          <w:szCs w:val="18"/>
        </w:rPr>
        <w:t xml:space="preserve"> och de kommuner som berörs, och</w:t>
      </w:r>
    </w:p>
    <w:p w14:paraId="74D3AE69" w14:textId="77777777" w:rsidR="00DE7975" w:rsidRDefault="00DE7975" w:rsidP="00DE7975">
      <w:pPr>
        <w:pStyle w:val="Brdtextmedindrag"/>
      </w:pPr>
      <w:r w:rsidRPr="00CD78AC">
        <w:rPr>
          <w:i/>
          <w:sz w:val="18"/>
          <w:szCs w:val="18"/>
        </w:rPr>
        <w:t>2. hålla strategin tillgänglig på kommunens webbplats</w:t>
      </w:r>
      <w:r>
        <w:rPr>
          <w:i/>
          <w:sz w:val="18"/>
          <w:szCs w:val="18"/>
        </w:rPr>
        <w:t>, tills en ny strategi antas</w:t>
      </w:r>
      <w:r w:rsidRPr="00CD78AC">
        <w:rPr>
          <w:i/>
          <w:sz w:val="18"/>
          <w:szCs w:val="18"/>
        </w:rPr>
        <w:t>.</w:t>
      </w:r>
    </w:p>
    <w:p w14:paraId="77D6EEE6" w14:textId="77777777" w:rsidR="00DE7975" w:rsidRPr="0008182C" w:rsidRDefault="00DE7975" w:rsidP="00DE7975">
      <w:pPr>
        <w:pStyle w:val="Brdtextmedindrag"/>
      </w:pPr>
    </w:p>
    <w:p w14:paraId="0B97D808" w14:textId="77777777" w:rsidR="00DE7975" w:rsidRDefault="00DE7975" w:rsidP="00DE7975">
      <w:pPr>
        <w:pStyle w:val="Brdtext"/>
      </w:pPr>
      <w:r>
        <w:t>I paragrafen, som har ett nytt innehåll, finns förfarandebestämmelser om vad som ska ske efter det att kommunfullmäktige har antagit eller ändrat en planerings</w:t>
      </w:r>
      <w:r>
        <w:softHyphen/>
        <w:t>strategi.</w:t>
      </w:r>
    </w:p>
    <w:p w14:paraId="5B4762BA" w14:textId="77777777" w:rsidR="00DE7975" w:rsidRDefault="00DE7975" w:rsidP="00DE7975">
      <w:pPr>
        <w:pStyle w:val="Brdtextmedindrag"/>
      </w:pPr>
      <w:r>
        <w:rPr>
          <w:i/>
        </w:rPr>
        <w:t>P</w:t>
      </w:r>
      <w:r w:rsidRPr="00055706">
        <w:rPr>
          <w:i/>
        </w:rPr>
        <w:t>unkten</w:t>
      </w:r>
      <w:r w:rsidRPr="003F79E7">
        <w:rPr>
          <w:i/>
        </w:rPr>
        <w:t xml:space="preserve"> 1</w:t>
      </w:r>
      <w:r>
        <w:t xml:space="preserve"> anger att kommunen, när kommunfullmäktige har antagit eller ändrat en planeringsstrategi, ska skicka strategin och ett protokolls</w:t>
      </w:r>
      <w:r>
        <w:softHyphen/>
        <w:t>utdrag med beslutet till Boverk</w:t>
      </w:r>
      <w:r>
        <w:softHyphen/>
        <w:t>et, länsstyrelsen, regionen och de kom</w:t>
      </w:r>
      <w:r>
        <w:softHyphen/>
        <w:t>muner som berörs. Detta ska göras inom två veckor efter att beslutet har tillkännagetts. Strategin och protokollsutdraget kan skickas elektron</w:t>
      </w:r>
      <w:r>
        <w:softHyphen/>
        <w:t>iskt (jfr prop. 2010/11:63 s. 52). Bestämmelser om att fullmäkti</w:t>
      </w:r>
      <w:r>
        <w:softHyphen/>
        <w:t>ges protokoll</w:t>
      </w:r>
      <w:r w:rsidRPr="000C347D">
        <w:t xml:space="preserve"> ska tillkännages på </w:t>
      </w:r>
      <w:r>
        <w:t>kommunens anslagstavla</w:t>
      </w:r>
      <w:r w:rsidRPr="000C347D">
        <w:t xml:space="preserve"> finns i 8</w:t>
      </w:r>
      <w:r>
        <w:t> </w:t>
      </w:r>
      <w:r w:rsidRPr="000C347D">
        <w:t>kap. 12</w:t>
      </w:r>
      <w:r>
        <w:t> </w:t>
      </w:r>
      <w:r w:rsidRPr="000C347D">
        <w:t>§</w:t>
      </w:r>
      <w:r>
        <w:t xml:space="preserve"> kommu</w:t>
      </w:r>
      <w:r>
        <w:softHyphen/>
        <w:t>nal</w:t>
      </w:r>
      <w:r>
        <w:softHyphen/>
      </w:r>
      <w:r>
        <w:softHyphen/>
        <w:t>lagen (</w:t>
      </w:r>
      <w:r w:rsidRPr="000C347D">
        <w:t>2017:725).</w:t>
      </w:r>
      <w:r>
        <w:t xml:space="preserve"> Bestämmelsen motsvarar delvis nuvar</w:t>
      </w:r>
      <w:r>
        <w:softHyphen/>
        <w:t>an</w:t>
      </w:r>
      <w:r>
        <w:softHyphen/>
      </w:r>
      <w:r>
        <w:softHyphen/>
        <w:t>de lydelse av 2 kap. 7 § plan- och byggförordningen (2011:338), som hör samman med bemyndigandet i gällande 16 kap. 1 § 1.</w:t>
      </w:r>
    </w:p>
    <w:p w14:paraId="5CA35FC5" w14:textId="77777777" w:rsidR="00DE7975" w:rsidRDefault="00DE7975" w:rsidP="00DE7975">
      <w:pPr>
        <w:pStyle w:val="Brdtextmedindrag"/>
      </w:pPr>
      <w:r>
        <w:rPr>
          <w:i/>
        </w:rPr>
        <w:t>P</w:t>
      </w:r>
      <w:r w:rsidRPr="00055706">
        <w:rPr>
          <w:i/>
        </w:rPr>
        <w:t>unkten</w:t>
      </w:r>
      <w:r>
        <w:t xml:space="preserve"> </w:t>
      </w:r>
      <w:r w:rsidRPr="003F79E7">
        <w:rPr>
          <w:i/>
        </w:rPr>
        <w:t>2</w:t>
      </w:r>
      <w:r>
        <w:t xml:space="preserve"> anger att kommunen ska hålla planeringsstrategin till</w:t>
      </w:r>
      <w:r>
        <w:softHyphen/>
        <w:t>gänglig på kommunens webbplats. Detta ska göras inom två veckor från det att beslutet har tillkännagetts. Det gäller även om beslutet att anta eller ändra en planeringsstrategi överklagas. Skyldigheten upphör när en ny plan</w:t>
      </w:r>
      <w:r>
        <w:softHyphen/>
        <w:t>erings</w:t>
      </w:r>
      <w:r>
        <w:softHyphen/>
        <w:t xml:space="preserve">strategi antas. </w:t>
      </w:r>
    </w:p>
    <w:p w14:paraId="029DFF7B" w14:textId="77777777" w:rsidR="00DE7975" w:rsidRDefault="00DE7975" w:rsidP="00DE7975">
      <w:pPr>
        <w:pStyle w:val="Brdtextmedindrag"/>
      </w:pPr>
      <w:r>
        <w:t>Övervägandena finns i avsnitt 5.1.</w:t>
      </w:r>
    </w:p>
    <w:p w14:paraId="025ECF47" w14:textId="77777777" w:rsidR="00DE7975" w:rsidRDefault="00DE7975" w:rsidP="00DE7975">
      <w:pPr>
        <w:pStyle w:val="Brdtextmedindrag"/>
      </w:pPr>
    </w:p>
    <w:p w14:paraId="0A42961D" w14:textId="56A47969" w:rsidR="00DE7975" w:rsidRPr="00801FC7" w:rsidRDefault="00DE7975" w:rsidP="009A09BD">
      <w:pPr>
        <w:pStyle w:val="Brdtext"/>
        <w:keepNext/>
        <w:rPr>
          <w:i/>
          <w:sz w:val="18"/>
          <w:szCs w:val="18"/>
        </w:rPr>
      </w:pPr>
      <w:r w:rsidRPr="00A24846">
        <w:rPr>
          <w:sz w:val="18"/>
          <w:szCs w:val="18"/>
        </w:rPr>
        <w:t>25 §</w:t>
      </w:r>
      <w:r w:rsidRPr="003E5341">
        <w:rPr>
          <w:sz w:val="18"/>
          <w:szCs w:val="18"/>
        </w:rPr>
        <w:t>    </w:t>
      </w:r>
      <w:r w:rsidRPr="00056F2E">
        <w:rPr>
          <w:i/>
          <w:sz w:val="18"/>
          <w:szCs w:val="18"/>
        </w:rPr>
        <w:t xml:space="preserve">En översiktsplan är aktuell </w:t>
      </w:r>
      <w:r>
        <w:rPr>
          <w:i/>
          <w:sz w:val="18"/>
          <w:szCs w:val="18"/>
        </w:rPr>
        <w:t xml:space="preserve">från det att </w:t>
      </w:r>
      <w:r w:rsidRPr="00056F2E">
        <w:rPr>
          <w:i/>
          <w:sz w:val="18"/>
          <w:szCs w:val="18"/>
        </w:rPr>
        <w:t>plan</w:t>
      </w:r>
      <w:r>
        <w:rPr>
          <w:i/>
          <w:sz w:val="18"/>
          <w:szCs w:val="18"/>
        </w:rPr>
        <w:t>en</w:t>
      </w:r>
      <w:r w:rsidRPr="00056F2E">
        <w:rPr>
          <w:i/>
          <w:sz w:val="18"/>
          <w:szCs w:val="18"/>
        </w:rPr>
        <w:t xml:space="preserve"> </w:t>
      </w:r>
      <w:r>
        <w:rPr>
          <w:i/>
          <w:sz w:val="18"/>
          <w:szCs w:val="18"/>
        </w:rPr>
        <w:t xml:space="preserve">har </w:t>
      </w:r>
      <w:r w:rsidRPr="00056F2E">
        <w:rPr>
          <w:i/>
          <w:sz w:val="18"/>
          <w:szCs w:val="18"/>
        </w:rPr>
        <w:t>få</w:t>
      </w:r>
      <w:r>
        <w:rPr>
          <w:i/>
          <w:sz w:val="18"/>
          <w:szCs w:val="18"/>
        </w:rPr>
        <w:t>tt</w:t>
      </w:r>
      <w:r w:rsidRPr="00056F2E">
        <w:rPr>
          <w:i/>
          <w:sz w:val="18"/>
          <w:szCs w:val="18"/>
        </w:rPr>
        <w:t xml:space="preserve"> laga kraft eller </w:t>
      </w:r>
      <w:r w:rsidRPr="00451607">
        <w:rPr>
          <w:i/>
          <w:sz w:val="18"/>
          <w:szCs w:val="18"/>
        </w:rPr>
        <w:t>kommun</w:t>
      </w:r>
      <w:r>
        <w:rPr>
          <w:i/>
          <w:sz w:val="18"/>
          <w:szCs w:val="18"/>
        </w:rPr>
        <w:softHyphen/>
      </w:r>
      <w:r w:rsidRPr="00451607">
        <w:rPr>
          <w:i/>
          <w:sz w:val="18"/>
          <w:szCs w:val="18"/>
        </w:rPr>
        <w:t>fullmäktige</w:t>
      </w:r>
      <w:r w:rsidRPr="00801FC7">
        <w:rPr>
          <w:i/>
          <w:sz w:val="18"/>
          <w:szCs w:val="18"/>
        </w:rPr>
        <w:t xml:space="preserve"> </w:t>
      </w:r>
      <w:r>
        <w:rPr>
          <w:i/>
          <w:sz w:val="18"/>
          <w:szCs w:val="18"/>
        </w:rPr>
        <w:t xml:space="preserve">har </w:t>
      </w:r>
      <w:r w:rsidRPr="00801FC7">
        <w:rPr>
          <w:i/>
          <w:sz w:val="18"/>
          <w:szCs w:val="18"/>
        </w:rPr>
        <w:t>anta</w:t>
      </w:r>
      <w:r>
        <w:rPr>
          <w:i/>
          <w:sz w:val="18"/>
          <w:szCs w:val="18"/>
        </w:rPr>
        <w:t>git</w:t>
      </w:r>
      <w:r w:rsidRPr="00801FC7">
        <w:rPr>
          <w:i/>
          <w:sz w:val="18"/>
          <w:szCs w:val="18"/>
        </w:rPr>
        <w:t xml:space="preserve"> en planeringsstrategi enligt 23 §</w:t>
      </w:r>
      <w:r w:rsidRPr="00F22078">
        <w:rPr>
          <w:i/>
          <w:sz w:val="18"/>
          <w:szCs w:val="18"/>
        </w:rPr>
        <w:t xml:space="preserve"> och fram till </w:t>
      </w:r>
      <w:r w:rsidR="00B84D24">
        <w:rPr>
          <w:i/>
          <w:sz w:val="18"/>
          <w:szCs w:val="18"/>
        </w:rPr>
        <w:t xml:space="preserve">24 månader efter </w:t>
      </w:r>
      <w:r w:rsidRPr="00F22078">
        <w:rPr>
          <w:i/>
          <w:sz w:val="18"/>
          <w:szCs w:val="18"/>
        </w:rPr>
        <w:t>nästa ordinarie val</w:t>
      </w:r>
      <w:r w:rsidR="00B84D24">
        <w:rPr>
          <w:i/>
          <w:sz w:val="18"/>
          <w:szCs w:val="18"/>
        </w:rPr>
        <w:t>, om inte fullmäktige i en sådan strategi har bedömt att planen helt eller delvis inte är aktuell</w:t>
      </w:r>
      <w:r w:rsidRPr="00DE4904">
        <w:rPr>
          <w:i/>
          <w:sz w:val="18"/>
          <w:szCs w:val="18"/>
        </w:rPr>
        <w:t>.</w:t>
      </w:r>
      <w:r w:rsidRPr="00774E21">
        <w:rPr>
          <w:i/>
          <w:sz w:val="18"/>
          <w:szCs w:val="18"/>
        </w:rPr>
        <w:t xml:space="preserve"> </w:t>
      </w:r>
    </w:p>
    <w:p w14:paraId="37858D4E" w14:textId="7ED28E5A" w:rsidR="00DE7975" w:rsidRDefault="00DE7975" w:rsidP="009A09BD">
      <w:pPr>
        <w:pStyle w:val="Brdtextmedindrag"/>
      </w:pPr>
      <w:r w:rsidRPr="00533A87">
        <w:rPr>
          <w:i/>
          <w:sz w:val="18"/>
          <w:szCs w:val="18"/>
        </w:rPr>
        <w:t>En översiktsplan upphör att vara aktuell när den tid som anges i första stycket har löpt ut, om inte fullmäktige innan dess antar en planer</w:t>
      </w:r>
      <w:r>
        <w:rPr>
          <w:i/>
          <w:sz w:val="18"/>
          <w:szCs w:val="18"/>
        </w:rPr>
        <w:softHyphen/>
      </w:r>
      <w:r w:rsidRPr="00533A87">
        <w:rPr>
          <w:i/>
          <w:sz w:val="18"/>
          <w:szCs w:val="18"/>
        </w:rPr>
        <w:t>ings</w:t>
      </w:r>
      <w:r>
        <w:rPr>
          <w:i/>
          <w:sz w:val="18"/>
          <w:szCs w:val="18"/>
        </w:rPr>
        <w:softHyphen/>
      </w:r>
      <w:r w:rsidRPr="00533A87">
        <w:rPr>
          <w:i/>
          <w:sz w:val="18"/>
          <w:szCs w:val="18"/>
        </w:rPr>
        <w:t>strategi</w:t>
      </w:r>
      <w:r>
        <w:rPr>
          <w:i/>
          <w:sz w:val="18"/>
          <w:szCs w:val="18"/>
        </w:rPr>
        <w:t>.</w:t>
      </w:r>
    </w:p>
    <w:p w14:paraId="79051AC5" w14:textId="77777777" w:rsidR="00DE7975" w:rsidRPr="003E5341" w:rsidRDefault="00DE7975" w:rsidP="00DE7975">
      <w:pPr>
        <w:pStyle w:val="Brdtextmedindrag"/>
      </w:pPr>
    </w:p>
    <w:p w14:paraId="53E0F838" w14:textId="77777777" w:rsidR="00DE7975" w:rsidRDefault="00DE7975" w:rsidP="00DE7975">
      <w:pPr>
        <w:pStyle w:val="Brdtext"/>
      </w:pPr>
      <w:r>
        <w:t xml:space="preserve">Paragrafen, som har ett nytt innehåll, anger när en översiktsplan </w:t>
      </w:r>
      <w:r w:rsidRPr="00DE6E1B">
        <w:t>ska anses vara</w:t>
      </w:r>
      <w:r w:rsidRPr="00DE6E1B" w:rsidDel="00DE6E1B">
        <w:t xml:space="preserve"> </w:t>
      </w:r>
      <w:r>
        <w:t>aktuell.</w:t>
      </w:r>
    </w:p>
    <w:p w14:paraId="1307E2C4" w14:textId="41E8318C" w:rsidR="00DE7975" w:rsidRPr="00451607" w:rsidRDefault="00DE7975" w:rsidP="009A09BD">
      <w:pPr>
        <w:pStyle w:val="Brdtextmedindrag"/>
      </w:pPr>
      <w:r w:rsidRPr="003E5341">
        <w:rPr>
          <w:i/>
        </w:rPr>
        <w:t>Första stycket</w:t>
      </w:r>
      <w:r>
        <w:t xml:space="preserve"> anger att översiktsplanen är aktuell </w:t>
      </w:r>
      <w:r w:rsidRPr="00451607">
        <w:t xml:space="preserve">från det att planen </w:t>
      </w:r>
      <w:r>
        <w:t xml:space="preserve">har </w:t>
      </w:r>
      <w:r w:rsidRPr="00451607">
        <w:t>få</w:t>
      </w:r>
      <w:r>
        <w:t>tt</w:t>
      </w:r>
      <w:r w:rsidRPr="00451607">
        <w:t xml:space="preserve"> laga kraft eller kommun</w:t>
      </w:r>
      <w:r w:rsidRPr="00451607">
        <w:softHyphen/>
        <w:t xml:space="preserve">fullmäktige </w:t>
      </w:r>
      <w:r>
        <w:t xml:space="preserve">har </w:t>
      </w:r>
      <w:r w:rsidRPr="00451607">
        <w:t>anta</w:t>
      </w:r>
      <w:r>
        <w:t>git</w:t>
      </w:r>
      <w:r w:rsidRPr="00451607">
        <w:t xml:space="preserve"> en planerings</w:t>
      </w:r>
      <w:r>
        <w:softHyphen/>
      </w:r>
      <w:r w:rsidRPr="00451607">
        <w:t xml:space="preserve">strategi enligt 23 § och fram till </w:t>
      </w:r>
      <w:r w:rsidR="00B84D24">
        <w:t xml:space="preserve">24 månader efter </w:t>
      </w:r>
      <w:r w:rsidRPr="00451607">
        <w:t>nästa ordinarie val</w:t>
      </w:r>
      <w:r w:rsidR="00B84D24">
        <w:t>, om inte fullmäktige i en sådan strategi har bedömt att planen helt eller delvis inte är aktuell</w:t>
      </w:r>
      <w:r w:rsidRPr="00451607">
        <w:t xml:space="preserve">. </w:t>
      </w:r>
      <w:r>
        <w:t xml:space="preserve">Det </w:t>
      </w:r>
      <w:r w:rsidR="00B84D24">
        <w:t xml:space="preserve">första ledet </w:t>
      </w:r>
      <w:r>
        <w:t>innebär att en översiktsplan är aktuell från den tidpunkt då en antagen plan har fått laga kraft eller fullmäktige har antagit en planeringsstrategi på det sätt och inom den tid som anges i 23 §</w:t>
      </w:r>
      <w:r w:rsidR="00B84D24">
        <w:t>.</w:t>
      </w:r>
      <w:r>
        <w:t xml:space="preserve"> </w:t>
      </w:r>
      <w:r w:rsidR="00FE3046">
        <w:t>Planen är därefter aktuell</w:t>
      </w:r>
      <w:r w:rsidR="00B84D24">
        <w:t xml:space="preserve"> </w:t>
      </w:r>
      <w:r>
        <w:t xml:space="preserve">fram till </w:t>
      </w:r>
      <w:r w:rsidR="00B84D24">
        <w:t xml:space="preserve">24 månader har </w:t>
      </w:r>
      <w:r w:rsidR="00FE3046">
        <w:t xml:space="preserve">passerat efter det </w:t>
      </w:r>
      <w:r>
        <w:t>ordinarie val till kommun</w:t>
      </w:r>
      <w:r>
        <w:softHyphen/>
        <w:t>fullmäktige som är närmast kommande, dvs. fram till den tid</w:t>
      </w:r>
      <w:r w:rsidR="00A123DA">
        <w:softHyphen/>
      </w:r>
      <w:r w:rsidR="00FE3046">
        <w:t>punkt</w:t>
      </w:r>
      <w:r>
        <w:t xml:space="preserve"> då fullmäktige senast ska ha antagit en ny planerings</w:t>
      </w:r>
      <w:r>
        <w:softHyphen/>
        <w:t>strategi (se 23 §). Det innebär att planen är aktuell till någon gång under perioden 8–14 september, 24 månader efter det att ett ordi</w:t>
      </w:r>
      <w:r>
        <w:softHyphen/>
        <w:t xml:space="preserve">narie val till fullmäktige har hållits (jfr 1 kap. 3 § vallagen [2005:837]). Detta gäller under förutsättning </w:t>
      </w:r>
      <w:r w:rsidRPr="00F12DE2">
        <w:rPr>
          <w:spacing w:val="-2"/>
        </w:rPr>
        <w:t>att en ny översiktsplan har fått laga kraft eller att fullmäktige har antagit en planeringsstrategi (jfr första stycket).</w:t>
      </w:r>
      <w:r w:rsidR="00FE3046" w:rsidRPr="00F12DE2">
        <w:rPr>
          <w:spacing w:val="-2"/>
        </w:rPr>
        <w:t xml:space="preserve"> Det andra ledet innebär att översikts</w:t>
      </w:r>
      <w:r w:rsidR="00FE3046" w:rsidRPr="00F12DE2">
        <w:rPr>
          <w:spacing w:val="-2"/>
        </w:rPr>
        <w:softHyphen/>
      </w:r>
      <w:r w:rsidR="008E68C6">
        <w:softHyphen/>
      </w:r>
      <w:r w:rsidR="00FE3046">
        <w:t xml:space="preserve">planen, trots det första ledet, inte är aktuell </w:t>
      </w:r>
      <w:r w:rsidR="00FE3046" w:rsidRPr="00451607">
        <w:t>om full</w:t>
      </w:r>
      <w:r w:rsidR="00C02EBE">
        <w:softHyphen/>
      </w:r>
      <w:r w:rsidR="00FE3046" w:rsidRPr="00451607">
        <w:t>mäktige i planerings</w:t>
      </w:r>
      <w:r w:rsidR="00FE3046">
        <w:softHyphen/>
      </w:r>
      <w:r w:rsidR="00FE3046" w:rsidRPr="00451607">
        <w:t>strategin</w:t>
      </w:r>
      <w:r w:rsidR="00FE3046">
        <w:t xml:space="preserve"> har bedömt att översiktsplanen i sin helhet eller i en viss del inte längre är aktuell. Att fullmäktige i planerings</w:t>
      </w:r>
      <w:r w:rsidR="00A26418">
        <w:softHyphen/>
      </w:r>
      <w:r w:rsidR="00FE3046">
        <w:t>strate</w:t>
      </w:r>
      <w:r w:rsidR="00A26418">
        <w:softHyphen/>
      </w:r>
      <w:r w:rsidR="00FE3046">
        <w:t xml:space="preserve">gin har bedömt att planen inte längre är aktuell i en eller flera delar innebär således inte att översiktsplanen har upphört att vara aktuell i övriga delar. </w:t>
      </w:r>
      <w:r w:rsidR="00FE3046" w:rsidRPr="00D77B70">
        <w:t>Att planen kan vara helt eller delvis aktuell framgår av 23</w:t>
      </w:r>
      <w:r w:rsidR="00FE3046">
        <w:t> </w:t>
      </w:r>
      <w:r w:rsidR="00FE3046" w:rsidRPr="00D77B70">
        <w:t xml:space="preserve">§ första stycket </w:t>
      </w:r>
      <w:r w:rsidR="00FE3046">
        <w:t>2</w:t>
      </w:r>
      <w:r w:rsidR="00FE3046" w:rsidRPr="00D77B70">
        <w:t>.</w:t>
      </w:r>
      <w:r w:rsidR="00FE3046">
        <w:t xml:space="preserve"> </w:t>
      </w:r>
    </w:p>
    <w:p w14:paraId="3093458E" w14:textId="57488984" w:rsidR="00DE7975" w:rsidRDefault="00DE7975" w:rsidP="00DE7975">
      <w:pPr>
        <w:pStyle w:val="Brdtextmedindrag"/>
      </w:pPr>
      <w:r w:rsidRPr="00451607">
        <w:rPr>
          <w:i/>
        </w:rPr>
        <w:t>Andra stycket</w:t>
      </w:r>
      <w:r>
        <w:t xml:space="preserve"> anger att e</w:t>
      </w:r>
      <w:r w:rsidRPr="00451607">
        <w:t>n översiktsplan upphör att vara aktuell när den tid som anges i första stycket har löpt ut, om inte full</w:t>
      </w:r>
      <w:r>
        <w:softHyphen/>
      </w:r>
      <w:r w:rsidRPr="00451607">
        <w:t xml:space="preserve">mäktige innan dess </w:t>
      </w:r>
      <w:r w:rsidRPr="00F12DE2">
        <w:rPr>
          <w:spacing w:val="-2"/>
        </w:rPr>
        <w:t>antar en planer</w:t>
      </w:r>
      <w:r w:rsidRPr="00F12DE2">
        <w:rPr>
          <w:spacing w:val="-2"/>
        </w:rPr>
        <w:softHyphen/>
        <w:t>ings</w:t>
      </w:r>
      <w:r w:rsidRPr="00F12DE2">
        <w:rPr>
          <w:spacing w:val="-2"/>
        </w:rPr>
        <w:softHyphen/>
        <w:t>strategi. Om fullmäktige inte har beslutat om planerings</w:t>
      </w:r>
      <w:r>
        <w:softHyphen/>
        <w:t xml:space="preserve">strategin senast 24 månader efter ett ordinarie val, upphör </w:t>
      </w:r>
      <w:r w:rsidR="00FE3046">
        <w:t xml:space="preserve">alltså </w:t>
      </w:r>
      <w:r>
        <w:t>över</w:t>
      </w:r>
      <w:r>
        <w:softHyphen/>
        <w:t xml:space="preserve">siktsplanen </w:t>
      </w:r>
      <w:r w:rsidR="00FE3046">
        <w:t xml:space="preserve">i sin helhet </w:t>
      </w:r>
      <w:r>
        <w:t>att vara aktuell. Att fullmäktige beslutar om en planerings</w:t>
      </w:r>
      <w:r>
        <w:softHyphen/>
        <w:t xml:space="preserve">strategi när det har gått mer än 24 månader efter ett ordinarie val, medför inte att översiktsplanen blir aktuell. Av </w:t>
      </w:r>
      <w:r w:rsidRPr="00256EB0">
        <w:t>1</w:t>
      </w:r>
      <w:r>
        <w:t> </w:t>
      </w:r>
      <w:r w:rsidRPr="00256EB0">
        <w:t xml:space="preserve">§ </w:t>
      </w:r>
      <w:r>
        <w:t>fram</w:t>
      </w:r>
      <w:r>
        <w:softHyphen/>
        <w:t>går att v</w:t>
      </w:r>
      <w:r w:rsidRPr="00256EB0">
        <w:t xml:space="preserve">arje kommun ska ha en aktuell översiktsplan, som omfattar hela kommunen. </w:t>
      </w:r>
      <w:r>
        <w:t>Det innebär att om planen har upphört att vara aktuell, krävs det att kom</w:t>
      </w:r>
      <w:r>
        <w:softHyphen/>
        <w:t>munen antar en ny över</w:t>
      </w:r>
      <w:r>
        <w:softHyphen/>
        <w:t>siktsplan.</w:t>
      </w:r>
    </w:p>
    <w:p w14:paraId="66D7AFF7" w14:textId="77777777" w:rsidR="00FE3046" w:rsidRDefault="00FE3046" w:rsidP="009A09BD">
      <w:pPr>
        <w:pStyle w:val="Brdtextmedindrag"/>
      </w:pPr>
      <w:r>
        <w:t xml:space="preserve">Paragrafen har utformats i enlighet med </w:t>
      </w:r>
      <w:r>
        <w:rPr>
          <w:i/>
          <w:iCs/>
        </w:rPr>
        <w:t xml:space="preserve">Lagrådets </w:t>
      </w:r>
      <w:r>
        <w:t>förslag.</w:t>
      </w:r>
    </w:p>
    <w:p w14:paraId="60826B31" w14:textId="7EFA2211" w:rsidR="00DE7975" w:rsidRDefault="00DE7975" w:rsidP="00DE7975">
      <w:pPr>
        <w:pStyle w:val="Brdtextmedindrag"/>
      </w:pPr>
      <w:r>
        <w:t>Övervägandena finns i avsnitt 5.2.</w:t>
      </w:r>
    </w:p>
    <w:p w14:paraId="06570E52" w14:textId="77777777" w:rsidR="00DE7975" w:rsidRDefault="00DE7975" w:rsidP="00DE7975">
      <w:pPr>
        <w:pStyle w:val="Brdtextmedindrag"/>
      </w:pPr>
    </w:p>
    <w:p w14:paraId="54CD1942" w14:textId="77777777" w:rsidR="00DE7975" w:rsidRDefault="00DE7975" w:rsidP="00DE7975">
      <w:pPr>
        <w:pStyle w:val="Brdtext"/>
        <w:rPr>
          <w:i/>
          <w:sz w:val="18"/>
          <w:szCs w:val="18"/>
        </w:rPr>
      </w:pPr>
      <w:r w:rsidRPr="0023003B">
        <w:rPr>
          <w:sz w:val="18"/>
          <w:szCs w:val="18"/>
        </w:rPr>
        <w:t>26 §    </w:t>
      </w:r>
      <w:r w:rsidRPr="00D47E1C">
        <w:rPr>
          <w:i/>
          <w:sz w:val="18"/>
          <w:szCs w:val="18"/>
        </w:rPr>
        <w:t xml:space="preserve">Länsstyrelsen ska i ett underlag till kommunen </w:t>
      </w:r>
      <w:r>
        <w:rPr>
          <w:i/>
          <w:sz w:val="18"/>
          <w:szCs w:val="18"/>
        </w:rPr>
        <w:t xml:space="preserve">redovisa </w:t>
      </w:r>
      <w:r w:rsidRPr="00D47E1C">
        <w:rPr>
          <w:i/>
          <w:sz w:val="18"/>
          <w:szCs w:val="18"/>
        </w:rPr>
        <w:t>sådana statliga och mellankommunala intressen som kan ha betydelse för översiktsplanens aktualitet.</w:t>
      </w:r>
      <w:r>
        <w:rPr>
          <w:i/>
          <w:sz w:val="18"/>
          <w:szCs w:val="18"/>
        </w:rPr>
        <w:t xml:space="preserve"> Redovisningen ska göras </w:t>
      </w:r>
      <w:r w:rsidRPr="00D47E1C">
        <w:rPr>
          <w:i/>
          <w:sz w:val="18"/>
          <w:szCs w:val="18"/>
        </w:rPr>
        <w:t>under de</w:t>
      </w:r>
      <w:r>
        <w:rPr>
          <w:i/>
          <w:sz w:val="18"/>
          <w:szCs w:val="18"/>
        </w:rPr>
        <w:t>n andra halvan av tiden mellan två ordinarie val till kommunfullmäktige.</w:t>
      </w:r>
      <w:r w:rsidRPr="00D47E1C">
        <w:rPr>
          <w:i/>
          <w:sz w:val="18"/>
          <w:szCs w:val="18"/>
        </w:rPr>
        <w:t xml:space="preserve"> </w:t>
      </w:r>
    </w:p>
    <w:p w14:paraId="5B4EDF07" w14:textId="77777777" w:rsidR="00DE7975" w:rsidRPr="00D47E1C" w:rsidRDefault="00DE7975" w:rsidP="00DE7975">
      <w:pPr>
        <w:pStyle w:val="Brdtextmedindrag"/>
        <w:rPr>
          <w:i/>
          <w:sz w:val="18"/>
          <w:szCs w:val="18"/>
        </w:rPr>
      </w:pPr>
      <w:r w:rsidRPr="00D47E1C">
        <w:rPr>
          <w:i/>
          <w:sz w:val="18"/>
          <w:szCs w:val="18"/>
        </w:rPr>
        <w:t xml:space="preserve">I underlaget ska länsstyrelsen ange </w:t>
      </w:r>
    </w:p>
    <w:p w14:paraId="7BCEF884" w14:textId="77777777" w:rsidR="00DE7975" w:rsidRPr="00D47E1C" w:rsidRDefault="00DE7975" w:rsidP="00DE7975">
      <w:pPr>
        <w:pStyle w:val="Brdtextmedindrag"/>
        <w:rPr>
          <w:i/>
          <w:sz w:val="18"/>
          <w:szCs w:val="18"/>
        </w:rPr>
      </w:pPr>
      <w:r w:rsidRPr="00D47E1C">
        <w:rPr>
          <w:i/>
          <w:sz w:val="18"/>
          <w:szCs w:val="18"/>
        </w:rPr>
        <w:t>1. hur dessa intressen förhåller sig till översiktsplan</w:t>
      </w:r>
      <w:r>
        <w:rPr>
          <w:i/>
          <w:sz w:val="18"/>
          <w:szCs w:val="18"/>
        </w:rPr>
        <w:t>en</w:t>
      </w:r>
      <w:r w:rsidRPr="00D47E1C">
        <w:rPr>
          <w:i/>
          <w:sz w:val="18"/>
          <w:szCs w:val="18"/>
        </w:rPr>
        <w:t>, och</w:t>
      </w:r>
    </w:p>
    <w:p w14:paraId="4E20CC26" w14:textId="77777777" w:rsidR="00DE7975" w:rsidRPr="00D47E1C" w:rsidRDefault="00DE7975" w:rsidP="00DE7975">
      <w:pPr>
        <w:pStyle w:val="Brdtextmedindrag"/>
        <w:rPr>
          <w:i/>
          <w:sz w:val="18"/>
          <w:szCs w:val="18"/>
        </w:rPr>
      </w:pPr>
      <w:r w:rsidRPr="00D47E1C">
        <w:rPr>
          <w:i/>
          <w:sz w:val="18"/>
          <w:szCs w:val="18"/>
        </w:rPr>
        <w:t>2. om länsstyrelsens granskningsyttrande i någon del inte längre gäller.</w:t>
      </w:r>
    </w:p>
    <w:p w14:paraId="5B44B2BB" w14:textId="77777777" w:rsidR="00DE7975" w:rsidRPr="00D47E1C" w:rsidRDefault="00DE7975" w:rsidP="00DE7975">
      <w:pPr>
        <w:pStyle w:val="Brdtextmedindrag"/>
        <w:rPr>
          <w:i/>
          <w:sz w:val="18"/>
          <w:szCs w:val="18"/>
        </w:rPr>
      </w:pPr>
      <w:r w:rsidRPr="00D47E1C">
        <w:rPr>
          <w:i/>
          <w:sz w:val="18"/>
          <w:szCs w:val="18"/>
        </w:rPr>
        <w:t xml:space="preserve">Länsstyrelsen ska </w:t>
      </w:r>
      <w:r>
        <w:rPr>
          <w:i/>
          <w:sz w:val="18"/>
          <w:szCs w:val="18"/>
        </w:rPr>
        <w:t xml:space="preserve">även </w:t>
      </w:r>
      <w:r w:rsidRPr="00D47E1C">
        <w:rPr>
          <w:i/>
          <w:sz w:val="18"/>
          <w:szCs w:val="18"/>
        </w:rPr>
        <w:t>lämna ett sådant underlag till kommunen när kommunen begär det.</w:t>
      </w:r>
    </w:p>
    <w:p w14:paraId="7589A378" w14:textId="77777777" w:rsidR="00DE7975" w:rsidRPr="0023003B" w:rsidRDefault="00DE7975" w:rsidP="00DE7975">
      <w:pPr>
        <w:pStyle w:val="Brdtextmedindrag"/>
      </w:pPr>
    </w:p>
    <w:p w14:paraId="3C51363E" w14:textId="77777777" w:rsidR="00DE7975" w:rsidRDefault="00DE7975" w:rsidP="00DE7975">
      <w:pPr>
        <w:pStyle w:val="Brdtext"/>
      </w:pPr>
      <w:r>
        <w:t>Paragrafen, som har ett nytt innehåll, innebär ett krav på länsstyrelsen att redovisa underlag.</w:t>
      </w:r>
    </w:p>
    <w:p w14:paraId="129AC7E9" w14:textId="77777777" w:rsidR="00DE7975" w:rsidRDefault="00DE7975" w:rsidP="00DE7975">
      <w:pPr>
        <w:pStyle w:val="Brdtextmedindrag"/>
      </w:pPr>
      <w:r w:rsidRPr="00A24846">
        <w:rPr>
          <w:i/>
        </w:rPr>
        <w:t>Första stycket</w:t>
      </w:r>
      <w:r w:rsidRPr="00A24846">
        <w:t xml:space="preserve"> anger att länsstyrelsen under den andra halvan av </w:t>
      </w:r>
      <w:r w:rsidRPr="00451607">
        <w:t>tiden mellan två ordinarie val</w:t>
      </w:r>
      <w:r w:rsidRPr="00A24846" w:rsidDel="00892DF9">
        <w:t xml:space="preserve"> </w:t>
      </w:r>
      <w:r>
        <w:t>till fullmäktige i ett underlag till kommunen ska redovisa sådana statliga och mellankommunala intres</w:t>
      </w:r>
      <w:r>
        <w:softHyphen/>
        <w:t>s</w:t>
      </w:r>
      <w:r>
        <w:softHyphen/>
        <w:t>en som kan ha betydelse för över</w:t>
      </w:r>
      <w:r>
        <w:softHyphen/>
        <w:t xml:space="preserve">siktsplanens aktualitet. Underlaget kan exempelvis bestå av </w:t>
      </w:r>
      <w:r w:rsidDel="00F869BE">
        <w:t>information</w:t>
      </w:r>
      <w:r>
        <w:t xml:space="preserve"> om ny lag</w:t>
      </w:r>
      <w:r>
        <w:softHyphen/>
        <w:t>stiftning, nya nationella mål eller planerings</w:t>
      </w:r>
      <w:r>
        <w:softHyphen/>
        <w:t>under</w:t>
      </w:r>
      <w:r>
        <w:softHyphen/>
        <w:t>lag avseende nya riksintresseanspråk, samman</w:t>
      </w:r>
      <w:r>
        <w:softHyphen/>
        <w:t>ställ</w:t>
      </w:r>
      <w:r>
        <w:softHyphen/>
        <w:t>ningar över natur- och kulturvärden, översväm</w:t>
      </w:r>
      <w:r>
        <w:softHyphen/>
        <w:t>ningsanalyser, regio</w:t>
      </w:r>
      <w:r>
        <w:softHyphen/>
        <w:t>nala trans</w:t>
      </w:r>
      <w:r>
        <w:softHyphen/>
        <w:t>port</w:t>
      </w:r>
      <w:r>
        <w:softHyphen/>
        <w:t>frågor och lik</w:t>
      </w:r>
      <w:r>
        <w:softHyphen/>
        <w:t xml:space="preserve">nande. Det är vanligtvis inte tillräckligt att länsstyrelsen anger vilket </w:t>
      </w:r>
      <w:r w:rsidRPr="0021001B">
        <w:rPr>
          <w:spacing w:val="-2"/>
        </w:rPr>
        <w:t>statligt eller mellankommunalt intresse det handlar om – underlaget behöver</w:t>
      </w:r>
      <w:r>
        <w:t xml:space="preserve"> göra det möjligt att förstå </w:t>
      </w:r>
      <w:r w:rsidRPr="00DF34F3">
        <w:t>innebörden</w:t>
      </w:r>
      <w:r>
        <w:t xml:space="preserve"> av intresset. Det kan exempelvis handla om att underlaget behöver innehålla en redovisning av intressets geo</w:t>
      </w:r>
      <w:r>
        <w:softHyphen/>
        <w:t>grafiska utbred</w:t>
      </w:r>
      <w:r>
        <w:softHyphen/>
      </w:r>
      <w:r>
        <w:softHyphen/>
        <w:t>ning, vilka värden som konsti</w:t>
      </w:r>
      <w:r>
        <w:softHyphen/>
        <w:t>tuerar intres</w:t>
      </w:r>
      <w:r>
        <w:softHyphen/>
        <w:t>set, vilka hän</w:t>
      </w:r>
      <w:r>
        <w:softHyphen/>
        <w:t>syn som kan behöva tas till intresset vid planering och prövning, vilken myndighet som har beslutat anspråket eller intresset, när detta beslutades och var det finns ytterligare information att hämta. Samtidigt är det ofta tillräckligt att läns</w:t>
      </w:r>
      <w:r>
        <w:softHyphen/>
        <w:t>styrelsen underrättar kom</w:t>
      </w:r>
      <w:r>
        <w:softHyphen/>
        <w:t>munen om var den information som ingår i under</w:t>
      </w:r>
      <w:r>
        <w:softHyphen/>
      </w:r>
      <w:r>
        <w:softHyphen/>
        <w:t>laget finns tillgängligt. Kravet på redo</w:t>
      </w:r>
      <w:r>
        <w:softHyphen/>
        <w:t>vis</w:t>
      </w:r>
      <w:r>
        <w:softHyphen/>
        <w:t>ning innebär således inte att de handlingar som ingår i underlaget behöver skickas till kommunen.</w:t>
      </w:r>
    </w:p>
    <w:p w14:paraId="56F3F1E3" w14:textId="48699DEB" w:rsidR="00DE7975" w:rsidRDefault="00DE7975" w:rsidP="00DE7975">
      <w:pPr>
        <w:pStyle w:val="Brdtextmedindrag"/>
      </w:pPr>
      <w:r>
        <w:t>Det är normalt tillräckligt att länsstyrelsen redovisar nytt under</w:t>
      </w:r>
      <w:r>
        <w:softHyphen/>
        <w:t>lag, dvs. de mål och det plane</w:t>
      </w:r>
      <w:r>
        <w:softHyphen/>
        <w:t>ringsunderlag m.m. som har tillkommit sedan läns</w:t>
      </w:r>
      <w:r>
        <w:softHyphen/>
        <w:t>styrelsen senast samman</w:t>
      </w:r>
      <w:r>
        <w:softHyphen/>
        <w:t xml:space="preserve">ställde ett sådant underlag. Det finns således inte </w:t>
      </w:r>
      <w:r w:rsidRPr="00FD2C05">
        <w:rPr>
          <w:spacing w:val="-2"/>
        </w:rPr>
        <w:t xml:space="preserve">något </w:t>
      </w:r>
      <w:r w:rsidR="002E3AD6">
        <w:rPr>
          <w:spacing w:val="-2"/>
        </w:rPr>
        <w:t>krav på</w:t>
      </w:r>
      <w:r w:rsidRPr="00FD2C05">
        <w:rPr>
          <w:spacing w:val="-2"/>
        </w:rPr>
        <w:t xml:space="preserve"> att länsstyrel</w:t>
      </w:r>
      <w:r w:rsidRPr="00FD2C05">
        <w:rPr>
          <w:spacing w:val="-2"/>
        </w:rPr>
        <w:softHyphen/>
        <w:t>sen även ska tillhandahålla underlag om sådana</w:t>
      </w:r>
      <w:r>
        <w:t xml:space="preserve"> statliga</w:t>
      </w:r>
      <w:r w:rsidRPr="003A4F6D">
        <w:t xml:space="preserve"> </w:t>
      </w:r>
      <w:r>
        <w:t>och mellan</w:t>
      </w:r>
      <w:r>
        <w:softHyphen/>
        <w:t xml:space="preserve">kommunala </w:t>
      </w:r>
      <w:r w:rsidRPr="003A4F6D">
        <w:t xml:space="preserve">intressen </w:t>
      </w:r>
      <w:r>
        <w:t xml:space="preserve">som kommunen redan tidigare har fått del av. </w:t>
      </w:r>
    </w:p>
    <w:p w14:paraId="67936CCD" w14:textId="77777777" w:rsidR="00DE7975" w:rsidRDefault="00DE7975" w:rsidP="00DE7975">
      <w:pPr>
        <w:pStyle w:val="Brdtextmedindrag"/>
      </w:pPr>
      <w:r>
        <w:t xml:space="preserve">Kravet att länsstyrelsen ska redovisa underlaget </w:t>
      </w:r>
      <w:bookmarkStart w:id="189" w:name="_Hlk11766814"/>
      <w:r>
        <w:t xml:space="preserve">under </w:t>
      </w:r>
      <w:r w:rsidRPr="00563AFA">
        <w:t>den andra halvan av tiden mellan två ordinarie val</w:t>
      </w:r>
      <w:bookmarkEnd w:id="189"/>
      <w:r>
        <w:t xml:space="preserve"> innebär att länsstyrelsen ska lämna under</w:t>
      </w:r>
      <w:r>
        <w:softHyphen/>
      </w:r>
      <w:r w:rsidRPr="00FD2C05">
        <w:rPr>
          <w:spacing w:val="-2"/>
        </w:rPr>
        <w:t>laget tidigast någon gång under perioden 8–14 september, 24 månader efter ett ordinarie val till kommunfullmäktige (jfr 1 kap. 3 § vallagen [2005:837]).</w:t>
      </w:r>
      <w:r>
        <w:t xml:space="preserve"> Under</w:t>
      </w:r>
      <w:r>
        <w:softHyphen/>
        <w:t>laget har betydelse för kommun</w:t>
      </w:r>
      <w:r>
        <w:softHyphen/>
        <w:t>fullmäktiges beslut om planerings</w:t>
      </w:r>
      <w:r>
        <w:softHyphen/>
        <w:t>strategi (jfr 23 §).</w:t>
      </w:r>
    </w:p>
    <w:p w14:paraId="1DC1DE6C" w14:textId="77777777" w:rsidR="00DE7975" w:rsidRDefault="00DE7975" w:rsidP="00DE7975">
      <w:pPr>
        <w:pStyle w:val="Brdtextmedindrag"/>
      </w:pPr>
      <w:r w:rsidRPr="00717B47">
        <w:rPr>
          <w:i/>
        </w:rPr>
        <w:t>Andra stycket</w:t>
      </w:r>
      <w:r>
        <w:t xml:space="preserve"> anger att länsstyrelsen i underlaget även ska redovisa sin uppfattning i vissa avseenden. Enligt </w:t>
      </w:r>
      <w:r>
        <w:rPr>
          <w:i/>
        </w:rPr>
        <w:t>andra stycket</w:t>
      </w:r>
      <w:r w:rsidRPr="00AC2BFD">
        <w:rPr>
          <w:i/>
        </w:rPr>
        <w:t xml:space="preserve"> 1</w:t>
      </w:r>
      <w:r>
        <w:t xml:space="preserve"> ska läns</w:t>
      </w:r>
      <w:r>
        <w:softHyphen/>
        <w:t>styrel</w:t>
      </w:r>
      <w:r>
        <w:softHyphen/>
        <w:t>sen ange hur de statliga och mellan</w:t>
      </w:r>
      <w:r>
        <w:softHyphen/>
        <w:t>kommu</w:t>
      </w:r>
      <w:r>
        <w:softHyphen/>
        <w:t>na</w:t>
      </w:r>
      <w:r>
        <w:softHyphen/>
        <w:t xml:space="preserve">la intressen </w:t>
      </w:r>
      <w:r w:rsidRPr="00763BF2">
        <w:t>som kan ha betydelse för över</w:t>
      </w:r>
      <w:r>
        <w:softHyphen/>
      </w:r>
      <w:r w:rsidRPr="00763BF2">
        <w:t>siktsplanens aktualitet</w:t>
      </w:r>
      <w:r>
        <w:t xml:space="preserve"> för</w:t>
      </w:r>
      <w:r>
        <w:softHyphen/>
        <w:t>håller sig till översikts</w:t>
      </w:r>
      <w:r>
        <w:softHyphen/>
        <w:t>planen. Det kan exempel</w:t>
      </w:r>
      <w:r>
        <w:softHyphen/>
        <w:t>vis handla om att läns</w:t>
      </w:r>
      <w:r>
        <w:softHyphen/>
        <w:t>styrelsen be</w:t>
      </w:r>
      <w:r>
        <w:softHyphen/>
        <w:t>dömer att över</w:t>
      </w:r>
      <w:r>
        <w:softHyphen/>
        <w:t>siktsplanen är förenlig med ett nytt riksintresse</w:t>
      </w:r>
      <w:r>
        <w:softHyphen/>
        <w:t>anspråk eller att det inte längre är lämpligt att bebygga ett område på grund av risken för över</w:t>
      </w:r>
      <w:r>
        <w:softHyphen/>
        <w:t>svämning. L</w:t>
      </w:r>
      <w:r w:rsidRPr="00261BCD">
        <w:t>äns</w:t>
      </w:r>
      <w:r>
        <w:softHyphen/>
      </w:r>
      <w:r w:rsidRPr="00261BCD">
        <w:t>styrel</w:t>
      </w:r>
      <w:r>
        <w:softHyphen/>
      </w:r>
      <w:r w:rsidRPr="00261BCD">
        <w:t xml:space="preserve">sens </w:t>
      </w:r>
      <w:r>
        <w:t>bedömning</w:t>
      </w:r>
      <w:r w:rsidRPr="00261BCD">
        <w:t xml:space="preserve"> </w:t>
      </w:r>
      <w:r>
        <w:t xml:space="preserve">i detta avseende </w:t>
      </w:r>
      <w:r w:rsidRPr="00261BCD">
        <w:t>inne</w:t>
      </w:r>
      <w:r>
        <w:softHyphen/>
      </w:r>
      <w:r w:rsidRPr="00261BCD">
        <w:t>fatta</w:t>
      </w:r>
      <w:r>
        <w:t>r</w:t>
      </w:r>
      <w:r w:rsidRPr="00261BCD">
        <w:t xml:space="preserve"> </w:t>
      </w:r>
      <w:r>
        <w:t xml:space="preserve">inte </w:t>
      </w:r>
      <w:r w:rsidRPr="00261BCD">
        <w:t>några slutliga av</w:t>
      </w:r>
      <w:r>
        <w:softHyphen/>
      </w:r>
      <w:r w:rsidRPr="00261BCD">
        <w:t>väg</w:t>
      </w:r>
      <w:r>
        <w:softHyphen/>
      </w:r>
      <w:r>
        <w:softHyphen/>
      </w:r>
      <w:r w:rsidRPr="00261BCD">
        <w:t>ningar mellan motstående intressen</w:t>
      </w:r>
      <w:r>
        <w:t xml:space="preserve"> (se prop. 1994/95:230 s. 68). Bestämmelsen motsvarar i sak delvis nuvar</w:t>
      </w:r>
      <w:r>
        <w:softHyphen/>
        <w:t>ande lydelse av 28 § första stycket.</w:t>
      </w:r>
    </w:p>
    <w:p w14:paraId="317EA8EE" w14:textId="77777777" w:rsidR="00DE7975" w:rsidRDefault="00DE7975" w:rsidP="00DE7975">
      <w:pPr>
        <w:pStyle w:val="Brdtextmedindrag"/>
      </w:pPr>
      <w:r>
        <w:t xml:space="preserve">I underlaget ska länsstyrelsen enligt </w:t>
      </w:r>
      <w:r>
        <w:rPr>
          <w:i/>
        </w:rPr>
        <w:t>andra stycket</w:t>
      </w:r>
      <w:r w:rsidRPr="00AC2BFD">
        <w:rPr>
          <w:i/>
        </w:rPr>
        <w:t xml:space="preserve"> 2</w:t>
      </w:r>
      <w:r>
        <w:t xml:space="preserve"> även ange om läns</w:t>
      </w:r>
      <w:r>
        <w:softHyphen/>
        <w:t>styrelsens gransknings</w:t>
      </w:r>
      <w:r>
        <w:softHyphen/>
        <w:t xml:space="preserve">yttrande i någon del inte längre gäller. Det kan exempelvis handla om att länsstyrelsen i granskningsyttrandet har motsatt </w:t>
      </w:r>
      <w:r w:rsidRPr="009D60DC">
        <w:rPr>
          <w:spacing w:val="-2"/>
        </w:rPr>
        <w:t>sig ny bebyggelse i ett område som när översiktsplanen upprättades utgjorde</w:t>
      </w:r>
      <w:r>
        <w:t xml:space="preserve"> en del av ett större vägreservat av riksintresse. När den slutliga vägsträck</w:t>
      </w:r>
      <w:r>
        <w:softHyphen/>
      </w:r>
      <w:r w:rsidRPr="009D60DC">
        <w:rPr>
          <w:spacing w:val="-2"/>
        </w:rPr>
        <w:t>ningen väl har lagts fast kan synpunkterna i granskningsyttrandet ha förlorat</w:t>
      </w:r>
      <w:r>
        <w:t xml:space="preserve"> i aktualitet. Kom</w:t>
      </w:r>
      <w:r>
        <w:softHyphen/>
        <w:t>mun</w:t>
      </w:r>
      <w:r>
        <w:softHyphen/>
        <w:t>en ska då underrättas om att länsstyrelsens tidigare framförda synpunkt inte längre gäller. Bestämmelsen innebär inte att läns</w:t>
      </w:r>
      <w:r>
        <w:softHyphen/>
        <w:t xml:space="preserve">styrelsen kan komplettera granskningsyttrandet med nya synpunkter efter att översiktsplanen har antagits. </w:t>
      </w:r>
    </w:p>
    <w:p w14:paraId="6323882D" w14:textId="77777777" w:rsidR="00DE7975" w:rsidRDefault="00DE7975" w:rsidP="00DE7975">
      <w:pPr>
        <w:pStyle w:val="Brdtextmedindrag"/>
      </w:pPr>
      <w:r>
        <w:rPr>
          <w:i/>
        </w:rPr>
        <w:t>Tredje</w:t>
      </w:r>
      <w:r w:rsidRPr="0023003B">
        <w:rPr>
          <w:i/>
        </w:rPr>
        <w:t xml:space="preserve"> stycket</w:t>
      </w:r>
      <w:r>
        <w:t>, som är nytt, anger att länsstyrelsen ska lämna ett sådant underlag till kommunen också när kommunen begär det. Bestämmelsen motsvarar i sak nuvarande lydelse av 28 § andra stycket.</w:t>
      </w:r>
    </w:p>
    <w:p w14:paraId="652C1EC1" w14:textId="77777777" w:rsidR="00DE7975" w:rsidRDefault="00DE7975" w:rsidP="00DE7975">
      <w:pPr>
        <w:pStyle w:val="Brdtextmedindrag"/>
      </w:pPr>
      <w:r>
        <w:t>Övervägandena finns i avsnitt 8.4.</w:t>
      </w:r>
    </w:p>
    <w:p w14:paraId="68A4CE58" w14:textId="77777777" w:rsidR="00DE7975" w:rsidRPr="00D47E1C" w:rsidRDefault="00DE7975" w:rsidP="00DE7975">
      <w:pPr>
        <w:pStyle w:val="Rubrik4utannumrering"/>
        <w:rPr>
          <w:i/>
          <w:sz w:val="18"/>
          <w:szCs w:val="18"/>
        </w:rPr>
      </w:pPr>
      <w:r>
        <w:rPr>
          <w:i/>
          <w:sz w:val="18"/>
          <w:szCs w:val="18"/>
        </w:rPr>
        <w:t>Ändringar</w:t>
      </w:r>
    </w:p>
    <w:p w14:paraId="158CE5F4" w14:textId="77777777" w:rsidR="00DE7975" w:rsidRPr="00D47E1C" w:rsidRDefault="00DE7975" w:rsidP="00DE7975">
      <w:pPr>
        <w:pStyle w:val="Brdtext"/>
        <w:rPr>
          <w:i/>
          <w:sz w:val="18"/>
          <w:szCs w:val="18"/>
        </w:rPr>
      </w:pPr>
      <w:r w:rsidRPr="00D47E1C">
        <w:rPr>
          <w:sz w:val="18"/>
          <w:szCs w:val="18"/>
        </w:rPr>
        <w:t>27 § </w:t>
      </w:r>
      <w:r>
        <w:rPr>
          <w:sz w:val="18"/>
          <w:szCs w:val="18"/>
        </w:rPr>
        <w:t>   </w:t>
      </w:r>
      <w:r w:rsidRPr="00D47E1C">
        <w:rPr>
          <w:i/>
          <w:sz w:val="18"/>
          <w:szCs w:val="18"/>
        </w:rPr>
        <w:t xml:space="preserve">En översiktsplan kan ändras för en viss del av kommunen. Den kan också ändras genom ett tillägg för att tillgodose ett </w:t>
      </w:r>
      <w:r>
        <w:rPr>
          <w:i/>
          <w:sz w:val="18"/>
          <w:szCs w:val="18"/>
        </w:rPr>
        <w:t>visst</w:t>
      </w:r>
      <w:r w:rsidRPr="00D47E1C">
        <w:rPr>
          <w:i/>
          <w:sz w:val="18"/>
          <w:szCs w:val="18"/>
        </w:rPr>
        <w:t xml:space="preserve"> allmänt intresse. Om inte annat följer av 28 §, ska 1–22</w:t>
      </w:r>
      <w:r w:rsidRPr="00D47E1C" w:rsidDel="004E4564">
        <w:rPr>
          <w:i/>
          <w:sz w:val="18"/>
          <w:szCs w:val="18"/>
        </w:rPr>
        <w:t> </w:t>
      </w:r>
      <w:r w:rsidRPr="00D47E1C">
        <w:rPr>
          <w:i/>
          <w:sz w:val="18"/>
          <w:szCs w:val="18"/>
        </w:rPr>
        <w:t>§§ tillämpas när planen ändras.</w:t>
      </w:r>
    </w:p>
    <w:p w14:paraId="595E8F44" w14:textId="77777777" w:rsidR="00DE7975" w:rsidRPr="00D47E1C" w:rsidRDefault="00DE7975" w:rsidP="00DE7975">
      <w:pPr>
        <w:pStyle w:val="Brdtextmedindrag"/>
        <w:rPr>
          <w:i/>
          <w:sz w:val="18"/>
          <w:szCs w:val="18"/>
        </w:rPr>
      </w:pPr>
      <w:r w:rsidRPr="00D47E1C">
        <w:rPr>
          <w:i/>
          <w:sz w:val="18"/>
          <w:szCs w:val="18"/>
        </w:rPr>
        <w:t xml:space="preserve">När planen ändras ska sambanden med och konsekvenserna för </w:t>
      </w:r>
      <w:r>
        <w:rPr>
          <w:i/>
          <w:sz w:val="18"/>
          <w:szCs w:val="18"/>
        </w:rPr>
        <w:t xml:space="preserve">den </w:t>
      </w:r>
      <w:r w:rsidRPr="00D47E1C">
        <w:rPr>
          <w:i/>
          <w:sz w:val="18"/>
          <w:szCs w:val="18"/>
        </w:rPr>
        <w:t>som helhet redovisas.</w:t>
      </w:r>
    </w:p>
    <w:p w14:paraId="1BAB0470" w14:textId="77777777" w:rsidR="00DE7975" w:rsidRPr="00C9706A" w:rsidRDefault="00DE7975" w:rsidP="00DE7975">
      <w:pPr>
        <w:pStyle w:val="Brdtextmedindrag"/>
      </w:pPr>
    </w:p>
    <w:p w14:paraId="0AD60346" w14:textId="77777777" w:rsidR="00DE7975" w:rsidRDefault="00DE7975" w:rsidP="00DE7975">
      <w:pPr>
        <w:pStyle w:val="Brdtext"/>
      </w:pPr>
      <w:r>
        <w:t>Paragrafen, som har ett nytt innehåll, anger hur en översiktsplan kan ändras.</w:t>
      </w:r>
    </w:p>
    <w:p w14:paraId="4F484BF3" w14:textId="76BA2CC0" w:rsidR="00DE7975" w:rsidRDefault="00DE7975" w:rsidP="00DE7975">
      <w:pPr>
        <w:pStyle w:val="Brdtextmedindrag"/>
      </w:pPr>
      <w:r w:rsidRPr="00C9706A">
        <w:rPr>
          <w:i/>
        </w:rPr>
        <w:t>Första stycket</w:t>
      </w:r>
      <w:r>
        <w:t xml:space="preserve"> anger att en översiktsplan kan ändras för en viss del av kommunen. Den kan också ändras genom ett tillägg för att tillgodose ett visst allmänt intresse. Bestämmelse</w:t>
      </w:r>
      <w:r w:rsidR="00D63F38">
        <w:t>r</w:t>
      </w:r>
      <w:r>
        <w:t>n</w:t>
      </w:r>
      <w:r w:rsidR="00D63F38">
        <w:t>a</w:t>
      </w:r>
      <w:r>
        <w:t xml:space="preserve"> överensstämmer i huvudsak med nuvarande lydelse av 23 § första stycket.</w:t>
      </w:r>
    </w:p>
    <w:p w14:paraId="239699F9" w14:textId="77777777" w:rsidR="00DE7975" w:rsidRDefault="00DE7975" w:rsidP="00DE7975">
      <w:pPr>
        <w:pStyle w:val="Brdtextmedindrag"/>
      </w:pPr>
      <w:r w:rsidRPr="00C9706A">
        <w:rPr>
          <w:i/>
        </w:rPr>
        <w:t>Andra stycket</w:t>
      </w:r>
      <w:r>
        <w:t xml:space="preserve"> anger att när en översiktsplan ändras, ska sambanden med och konsekvenserna för planen som helhet redovisas. Bestämmelsen överens</w:t>
      </w:r>
      <w:r>
        <w:softHyphen/>
        <w:t>stämmer i huvudsak med nuvarande lydelse av 23 § tredje stycket.</w:t>
      </w:r>
      <w:r w:rsidRPr="00FE4DA5">
        <w:t xml:space="preserve"> </w:t>
      </w:r>
      <w:r>
        <w:t>Någon ändring i sak är inte avsedd.</w:t>
      </w:r>
    </w:p>
    <w:p w14:paraId="639DA020" w14:textId="77777777" w:rsidR="00DE7975" w:rsidRDefault="00DE7975" w:rsidP="00DE7975">
      <w:pPr>
        <w:pStyle w:val="Brdtext"/>
      </w:pPr>
    </w:p>
    <w:p w14:paraId="3114CE15" w14:textId="77777777" w:rsidR="00DE7975" w:rsidRPr="00C9706A" w:rsidRDefault="00DE7975" w:rsidP="00DE7975">
      <w:pPr>
        <w:pStyle w:val="Brdtext"/>
        <w:rPr>
          <w:sz w:val="18"/>
          <w:szCs w:val="18"/>
        </w:rPr>
      </w:pPr>
      <w:r w:rsidRPr="00C9706A">
        <w:rPr>
          <w:sz w:val="18"/>
          <w:szCs w:val="18"/>
        </w:rPr>
        <w:t>28 §    </w:t>
      </w:r>
      <w:r w:rsidRPr="00055706">
        <w:rPr>
          <w:i/>
          <w:sz w:val="18"/>
          <w:szCs w:val="18"/>
        </w:rPr>
        <w:t>Om ett förslag till ändring avser endast en viss del av kommunen är det</w:t>
      </w:r>
      <w:r>
        <w:rPr>
          <w:i/>
          <w:sz w:val="18"/>
          <w:szCs w:val="18"/>
        </w:rPr>
        <w:t>, trots det som sägs i 12 §,</w:t>
      </w:r>
      <w:r w:rsidRPr="00055706">
        <w:rPr>
          <w:i/>
          <w:sz w:val="18"/>
          <w:szCs w:val="18"/>
        </w:rPr>
        <w:t xml:space="preserve"> tillräckligt </w:t>
      </w:r>
      <w:r>
        <w:rPr>
          <w:i/>
          <w:sz w:val="18"/>
          <w:szCs w:val="18"/>
        </w:rPr>
        <w:t>att</w:t>
      </w:r>
      <w:r w:rsidRPr="00055706">
        <w:rPr>
          <w:i/>
          <w:sz w:val="18"/>
          <w:szCs w:val="18"/>
        </w:rPr>
        <w:t xml:space="preserve"> granskningstiden är sex veckor.</w:t>
      </w:r>
    </w:p>
    <w:p w14:paraId="0632C909" w14:textId="77777777" w:rsidR="00DE7975" w:rsidRDefault="00DE7975" w:rsidP="00DE7975">
      <w:pPr>
        <w:pStyle w:val="Brdtext"/>
      </w:pPr>
    </w:p>
    <w:p w14:paraId="655703BB" w14:textId="77777777" w:rsidR="00DE7975" w:rsidRDefault="00DE7975" w:rsidP="00DE7975">
      <w:pPr>
        <w:pStyle w:val="Brdtext"/>
      </w:pPr>
      <w:r>
        <w:t>Paragrafen, som har ett nytt innehåll, anger att för ett förslag till ändring som endast avser en viss del av kommunen, är det tillräckligt om gransk</w:t>
      </w:r>
      <w:r>
        <w:softHyphen/>
        <w:t>nings</w:t>
      </w:r>
      <w:r>
        <w:softHyphen/>
        <w:t>tiden är minst sex veckor (i stället för två månader).</w:t>
      </w:r>
    </w:p>
    <w:p w14:paraId="5637163E" w14:textId="77777777" w:rsidR="00DE7975" w:rsidRDefault="00DE7975" w:rsidP="00DE7975">
      <w:pPr>
        <w:pStyle w:val="Brdtextmedindrag"/>
      </w:pPr>
      <w:r>
        <w:t>Bestämmelsen motsvarar i sak delvis nuvarande lydelse av 24 § andra stycket 3.</w:t>
      </w:r>
    </w:p>
    <w:p w14:paraId="1A5D254A" w14:textId="77777777" w:rsidR="00DE7975" w:rsidRDefault="00DE7975" w:rsidP="00DE7975">
      <w:pPr>
        <w:pStyle w:val="Rubrik4utannumrering"/>
      </w:pPr>
      <w:r>
        <w:t xml:space="preserve">4 kap. </w:t>
      </w:r>
      <w:r w:rsidRPr="00D47E1C">
        <w:t>Reglering med detaljplan och områdesbestämmelser</w:t>
      </w:r>
    </w:p>
    <w:p w14:paraId="026C366B" w14:textId="77777777" w:rsidR="00DE7975" w:rsidRPr="00711028" w:rsidRDefault="00DE7975" w:rsidP="00DE7975">
      <w:pPr>
        <w:pStyle w:val="Brdtext"/>
        <w:rPr>
          <w:sz w:val="18"/>
          <w:szCs w:val="18"/>
        </w:rPr>
      </w:pPr>
      <w:r w:rsidRPr="00711028">
        <w:rPr>
          <w:sz w:val="18"/>
          <w:szCs w:val="18"/>
        </w:rPr>
        <w:t xml:space="preserve">33 b §    Om </w:t>
      </w:r>
      <w:r w:rsidRPr="00F12DE2">
        <w:rPr>
          <w:sz w:val="18"/>
          <w:szCs w:val="18"/>
        </w:rPr>
        <w:t>en</w:t>
      </w:r>
      <w:r w:rsidRPr="00D47E1C">
        <w:rPr>
          <w:i/>
          <w:sz w:val="18"/>
          <w:szCs w:val="18"/>
        </w:rPr>
        <w:t xml:space="preserve"> betydande miljöpåverkan inte kan antas enligt </w:t>
      </w:r>
      <w:r>
        <w:rPr>
          <w:i/>
          <w:sz w:val="18"/>
          <w:szCs w:val="18"/>
        </w:rPr>
        <w:t xml:space="preserve">det beslut som avses i </w:t>
      </w:r>
      <w:r w:rsidRPr="00D47E1C">
        <w:rPr>
          <w:i/>
          <w:sz w:val="18"/>
          <w:szCs w:val="18"/>
        </w:rPr>
        <w:t xml:space="preserve">5 kap. 11 a § </w:t>
      </w:r>
      <w:r>
        <w:rPr>
          <w:i/>
          <w:sz w:val="18"/>
          <w:szCs w:val="18"/>
        </w:rPr>
        <w:t>andra</w:t>
      </w:r>
      <w:r w:rsidRPr="00D47E1C">
        <w:rPr>
          <w:i/>
          <w:sz w:val="18"/>
          <w:szCs w:val="18"/>
        </w:rPr>
        <w:t xml:space="preserve"> stycket</w:t>
      </w:r>
      <w:r w:rsidRPr="00711028">
        <w:rPr>
          <w:sz w:val="18"/>
          <w:szCs w:val="18"/>
        </w:rPr>
        <w:t xml:space="preserve">, ska </w:t>
      </w:r>
      <w:r>
        <w:rPr>
          <w:sz w:val="18"/>
          <w:szCs w:val="18"/>
        </w:rPr>
        <w:t xml:space="preserve">skälen för bedömningen i den frågan </w:t>
      </w:r>
      <w:r w:rsidRPr="00711028">
        <w:rPr>
          <w:sz w:val="18"/>
          <w:szCs w:val="18"/>
        </w:rPr>
        <w:t>anges i redovisningen enligt 33 § första stycket 4.</w:t>
      </w:r>
    </w:p>
    <w:p w14:paraId="0C7052A2" w14:textId="77777777" w:rsidR="00DE7975" w:rsidRDefault="00DE7975" w:rsidP="00DE7975">
      <w:pPr>
        <w:pStyle w:val="Brdtext"/>
      </w:pPr>
    </w:p>
    <w:p w14:paraId="4C1EC754" w14:textId="77777777" w:rsidR="00DE7975" w:rsidRDefault="00DE7975" w:rsidP="00DE7975">
      <w:pPr>
        <w:pStyle w:val="Brdtext"/>
      </w:pPr>
      <w:r>
        <w:t>Paragrafen, som innehåller bestämmelser om innehållet i plan</w:t>
      </w:r>
      <w:r>
        <w:softHyphen/>
        <w:t>beskriv</w:t>
      </w:r>
      <w:r>
        <w:softHyphen/>
        <w:t>ning</w:t>
      </w:r>
      <w:r>
        <w:softHyphen/>
        <w:t>en, har arbetats om i syfte att förtydliga vad som utlöser den redovisnings</w:t>
      </w:r>
      <w:r>
        <w:softHyphen/>
        <w:t>skyldighet som följer av paragrafen.</w:t>
      </w:r>
    </w:p>
    <w:p w14:paraId="53D1AE02" w14:textId="77777777" w:rsidR="00DE7975" w:rsidRDefault="00DE7975" w:rsidP="00DE7975">
      <w:pPr>
        <w:pStyle w:val="Brdtextmedindrag"/>
      </w:pPr>
      <w:r>
        <w:t>Övervägandena finns i avsnitt 6.4.</w:t>
      </w:r>
    </w:p>
    <w:p w14:paraId="2E0D5EBD" w14:textId="77777777" w:rsidR="00DE7975" w:rsidRDefault="00DE7975" w:rsidP="00DE7975">
      <w:pPr>
        <w:pStyle w:val="Brdtextmedindrag"/>
      </w:pPr>
    </w:p>
    <w:p w14:paraId="51F85499" w14:textId="77777777" w:rsidR="00DE7975" w:rsidRPr="00D47E1C" w:rsidRDefault="00DE7975" w:rsidP="00DE7975">
      <w:pPr>
        <w:pStyle w:val="Brdtext"/>
        <w:rPr>
          <w:sz w:val="18"/>
          <w:szCs w:val="18"/>
        </w:rPr>
      </w:pPr>
      <w:r w:rsidRPr="00D47E1C">
        <w:rPr>
          <w:sz w:val="18"/>
          <w:szCs w:val="18"/>
        </w:rPr>
        <w:t>34 §    </w:t>
      </w:r>
      <w:r w:rsidRPr="00B41B5C">
        <w:rPr>
          <w:i/>
          <w:spacing w:val="-2"/>
          <w:sz w:val="18"/>
          <w:szCs w:val="18"/>
        </w:rPr>
        <w:t xml:space="preserve">Om en betydande miljöpåverkan kan antas enligt </w:t>
      </w:r>
      <w:r>
        <w:rPr>
          <w:i/>
          <w:spacing w:val="-2"/>
          <w:sz w:val="18"/>
          <w:szCs w:val="18"/>
        </w:rPr>
        <w:t xml:space="preserve">det beslut som avses i </w:t>
      </w:r>
      <w:r w:rsidRPr="00B41B5C">
        <w:rPr>
          <w:i/>
          <w:spacing w:val="-2"/>
          <w:sz w:val="18"/>
          <w:szCs w:val="18"/>
        </w:rPr>
        <w:t>5 kap. 11 a § andra stycket</w:t>
      </w:r>
      <w:r w:rsidRPr="00220091">
        <w:rPr>
          <w:i/>
          <w:sz w:val="18"/>
          <w:szCs w:val="18"/>
        </w:rPr>
        <w:t xml:space="preserve"> eller föreskrifter som regeringen har meddelat med stöd av 6</w:t>
      </w:r>
      <w:r>
        <w:rPr>
          <w:i/>
          <w:sz w:val="18"/>
          <w:szCs w:val="18"/>
        </w:rPr>
        <w:t> </w:t>
      </w:r>
      <w:r w:rsidRPr="00220091">
        <w:rPr>
          <w:i/>
          <w:sz w:val="18"/>
          <w:szCs w:val="18"/>
        </w:rPr>
        <w:t>kap. 4 § miljö</w:t>
      </w:r>
      <w:r>
        <w:rPr>
          <w:i/>
          <w:sz w:val="18"/>
          <w:szCs w:val="18"/>
        </w:rPr>
        <w:softHyphen/>
      </w:r>
      <w:r w:rsidRPr="00220091">
        <w:rPr>
          <w:i/>
          <w:sz w:val="18"/>
          <w:szCs w:val="18"/>
        </w:rPr>
        <w:t>balken</w:t>
      </w:r>
      <w:r w:rsidRPr="00D47E1C">
        <w:rPr>
          <w:sz w:val="18"/>
          <w:szCs w:val="18"/>
        </w:rPr>
        <w:t>, ska redo</w:t>
      </w:r>
      <w:r>
        <w:rPr>
          <w:sz w:val="18"/>
          <w:szCs w:val="18"/>
        </w:rPr>
        <w:softHyphen/>
      </w:r>
      <w:r w:rsidRPr="00D47E1C">
        <w:rPr>
          <w:sz w:val="18"/>
          <w:szCs w:val="18"/>
        </w:rPr>
        <w:t>visningen enligt 33 § första stycket 4 i fråga om miljö</w:t>
      </w:r>
      <w:r>
        <w:rPr>
          <w:sz w:val="18"/>
          <w:szCs w:val="18"/>
        </w:rPr>
        <w:softHyphen/>
      </w:r>
      <w:r w:rsidRPr="00D47E1C">
        <w:rPr>
          <w:sz w:val="18"/>
          <w:szCs w:val="18"/>
        </w:rPr>
        <w:t>konsekvenserna ha det inne</w:t>
      </w:r>
      <w:r>
        <w:rPr>
          <w:sz w:val="18"/>
          <w:szCs w:val="18"/>
        </w:rPr>
        <w:softHyphen/>
      </w:r>
      <w:r w:rsidRPr="00D47E1C">
        <w:rPr>
          <w:sz w:val="18"/>
          <w:szCs w:val="18"/>
        </w:rPr>
        <w:t>håll som följer av 6 kap. 11, 12 och 16 §§ miljö</w:t>
      </w:r>
      <w:r>
        <w:rPr>
          <w:sz w:val="18"/>
          <w:szCs w:val="18"/>
        </w:rPr>
        <w:softHyphen/>
      </w:r>
      <w:r w:rsidRPr="00D47E1C">
        <w:rPr>
          <w:sz w:val="18"/>
          <w:szCs w:val="18"/>
        </w:rPr>
        <w:t>balken.</w:t>
      </w:r>
    </w:p>
    <w:p w14:paraId="3ED2468D" w14:textId="76E48E24" w:rsidR="00DE7975" w:rsidRPr="00D47E1C" w:rsidRDefault="00DE7975" w:rsidP="00DE7975">
      <w:pPr>
        <w:pStyle w:val="Brdtextmedindrag"/>
        <w:rPr>
          <w:sz w:val="18"/>
          <w:szCs w:val="18"/>
        </w:rPr>
      </w:pPr>
      <w:r w:rsidRPr="00D47E1C">
        <w:rPr>
          <w:sz w:val="18"/>
          <w:szCs w:val="18"/>
        </w:rPr>
        <w:t xml:space="preserve">Redovisningen ska också uppfylla kraven i 6 kap. 35, 37 och 43 §§ miljöbalken </w:t>
      </w:r>
      <w:r w:rsidRPr="00F12DE2">
        <w:rPr>
          <w:spacing w:val="-2"/>
          <w:sz w:val="18"/>
          <w:szCs w:val="18"/>
        </w:rPr>
        <w:t>och föreskrifter som har meddelats i anslutning till dessa bestämmelser, om genom</w:t>
      </w:r>
      <w:r w:rsidR="00BD6666" w:rsidRPr="00F12DE2">
        <w:rPr>
          <w:spacing w:val="-2"/>
          <w:sz w:val="18"/>
          <w:szCs w:val="18"/>
        </w:rPr>
        <w:softHyphen/>
      </w:r>
      <w:r w:rsidRPr="00D47E1C">
        <w:rPr>
          <w:sz w:val="18"/>
          <w:szCs w:val="18"/>
        </w:rPr>
        <w:t>förandet av detaljplanen kan antas medföra en betydande miljöpåverkan på grund av att planområdet får tas i anspråk för</w:t>
      </w:r>
    </w:p>
    <w:p w14:paraId="23E96850" w14:textId="77777777" w:rsidR="00DE7975" w:rsidRPr="00D47E1C" w:rsidRDefault="00DE7975" w:rsidP="00DE7975">
      <w:pPr>
        <w:pStyle w:val="Brdtextmedindrag"/>
        <w:rPr>
          <w:sz w:val="18"/>
          <w:szCs w:val="18"/>
        </w:rPr>
      </w:pPr>
      <w:r w:rsidRPr="00D47E1C">
        <w:rPr>
          <w:sz w:val="18"/>
          <w:szCs w:val="18"/>
        </w:rPr>
        <w:t>1. industriändamål,</w:t>
      </w:r>
    </w:p>
    <w:p w14:paraId="4C539DC7" w14:textId="209C23DC" w:rsidR="00DE7975" w:rsidRPr="00D47E1C" w:rsidRDefault="00DE7975" w:rsidP="00DE7975">
      <w:pPr>
        <w:pStyle w:val="Brdtextmedindrag"/>
        <w:rPr>
          <w:sz w:val="18"/>
          <w:szCs w:val="18"/>
        </w:rPr>
      </w:pPr>
      <w:r w:rsidRPr="00F12DE2">
        <w:rPr>
          <w:spacing w:val="-2"/>
          <w:sz w:val="18"/>
          <w:szCs w:val="18"/>
        </w:rPr>
        <w:t>2. ett köpcentrum, en parkeringsanläggning eller något annat projekt för samman</w:t>
      </w:r>
      <w:r w:rsidR="00BD6666" w:rsidRPr="00F12DE2">
        <w:rPr>
          <w:spacing w:val="-2"/>
          <w:sz w:val="18"/>
          <w:szCs w:val="18"/>
        </w:rPr>
        <w:softHyphen/>
      </w:r>
      <w:r w:rsidRPr="00D47E1C">
        <w:rPr>
          <w:sz w:val="18"/>
          <w:szCs w:val="18"/>
        </w:rPr>
        <w:t>hållen bebyggelse,</w:t>
      </w:r>
    </w:p>
    <w:p w14:paraId="3ED8B788" w14:textId="77777777" w:rsidR="00DE7975" w:rsidRPr="00D47E1C" w:rsidRDefault="00DE7975" w:rsidP="00DE7975">
      <w:pPr>
        <w:pStyle w:val="Brdtextmedindrag"/>
        <w:rPr>
          <w:sz w:val="18"/>
          <w:szCs w:val="18"/>
        </w:rPr>
      </w:pPr>
      <w:r w:rsidRPr="00D47E1C">
        <w:rPr>
          <w:sz w:val="18"/>
          <w:szCs w:val="18"/>
        </w:rPr>
        <w:t>3. en skidbacke, skidlift eller linbana med tillhörande anläggningar,</w:t>
      </w:r>
    </w:p>
    <w:p w14:paraId="1B05A6E3" w14:textId="77777777" w:rsidR="00DE7975" w:rsidRPr="00D47E1C" w:rsidRDefault="00DE7975" w:rsidP="00DE7975">
      <w:pPr>
        <w:pStyle w:val="Brdtextmedindrag"/>
        <w:rPr>
          <w:sz w:val="18"/>
          <w:szCs w:val="18"/>
        </w:rPr>
      </w:pPr>
      <w:r w:rsidRPr="00D47E1C">
        <w:rPr>
          <w:sz w:val="18"/>
          <w:szCs w:val="18"/>
        </w:rPr>
        <w:t>4. en hamn för fritidsbåtar,</w:t>
      </w:r>
    </w:p>
    <w:p w14:paraId="42E01B12" w14:textId="77777777" w:rsidR="00DE7975" w:rsidRPr="00D47E1C" w:rsidRDefault="00DE7975" w:rsidP="00DE7975">
      <w:pPr>
        <w:pStyle w:val="Brdtextmedindrag"/>
        <w:rPr>
          <w:sz w:val="18"/>
          <w:szCs w:val="18"/>
        </w:rPr>
      </w:pPr>
      <w:r w:rsidRPr="00D47E1C">
        <w:rPr>
          <w:sz w:val="18"/>
          <w:szCs w:val="18"/>
        </w:rPr>
        <w:t>5. ett hotellkomplex eller en fritidsby med tillhörande anläggningar, utanför sammanhållen bebyggelse,</w:t>
      </w:r>
    </w:p>
    <w:p w14:paraId="2A7B5BC1" w14:textId="77777777" w:rsidR="00DE7975" w:rsidRPr="00D47E1C" w:rsidRDefault="00DE7975" w:rsidP="00DE7975">
      <w:pPr>
        <w:pStyle w:val="Brdtextmedindrag"/>
        <w:rPr>
          <w:sz w:val="18"/>
          <w:szCs w:val="18"/>
        </w:rPr>
      </w:pPr>
      <w:r w:rsidRPr="00D47E1C">
        <w:rPr>
          <w:sz w:val="18"/>
          <w:szCs w:val="18"/>
        </w:rPr>
        <w:t>6. en permanent campingplats,</w:t>
      </w:r>
    </w:p>
    <w:p w14:paraId="597BC943" w14:textId="77777777" w:rsidR="00DE7975" w:rsidRPr="00D47E1C" w:rsidRDefault="00DE7975" w:rsidP="00DE7975">
      <w:pPr>
        <w:pStyle w:val="Brdtextmedindrag"/>
        <w:rPr>
          <w:sz w:val="18"/>
          <w:szCs w:val="18"/>
        </w:rPr>
      </w:pPr>
      <w:r w:rsidRPr="00D47E1C">
        <w:rPr>
          <w:sz w:val="18"/>
          <w:szCs w:val="18"/>
        </w:rPr>
        <w:t>7. en nöjespark,</w:t>
      </w:r>
    </w:p>
    <w:p w14:paraId="7CE4FA7C" w14:textId="77777777" w:rsidR="00DE7975" w:rsidRPr="00D47E1C" w:rsidRDefault="00DE7975" w:rsidP="00DE7975">
      <w:pPr>
        <w:pStyle w:val="Brdtextmedindrag"/>
        <w:rPr>
          <w:sz w:val="18"/>
          <w:szCs w:val="18"/>
        </w:rPr>
      </w:pPr>
      <w:r w:rsidRPr="00D47E1C">
        <w:rPr>
          <w:sz w:val="18"/>
          <w:szCs w:val="18"/>
        </w:rPr>
        <w:t>8. en djurpark,</w:t>
      </w:r>
    </w:p>
    <w:p w14:paraId="776A5D81" w14:textId="77777777" w:rsidR="00DE7975" w:rsidRPr="00D47E1C" w:rsidRDefault="00DE7975" w:rsidP="00DE7975">
      <w:pPr>
        <w:pStyle w:val="Brdtextmedindrag"/>
        <w:rPr>
          <w:sz w:val="18"/>
          <w:szCs w:val="18"/>
        </w:rPr>
      </w:pPr>
      <w:r w:rsidRPr="00D47E1C">
        <w:rPr>
          <w:sz w:val="18"/>
          <w:szCs w:val="18"/>
        </w:rPr>
        <w:t>9. en spårväg, eller</w:t>
      </w:r>
    </w:p>
    <w:p w14:paraId="469224CF" w14:textId="77777777" w:rsidR="00DE7975" w:rsidRPr="00D47E1C" w:rsidRDefault="00DE7975" w:rsidP="00DE7975">
      <w:pPr>
        <w:pStyle w:val="Brdtextmedindrag"/>
        <w:rPr>
          <w:sz w:val="18"/>
          <w:szCs w:val="18"/>
        </w:rPr>
      </w:pPr>
      <w:r w:rsidRPr="00D47E1C">
        <w:rPr>
          <w:sz w:val="18"/>
          <w:szCs w:val="18"/>
        </w:rPr>
        <w:t>10. en tunnelbana.</w:t>
      </w:r>
    </w:p>
    <w:p w14:paraId="6F9AF848" w14:textId="77777777" w:rsidR="00DE7975" w:rsidRPr="00711028" w:rsidRDefault="00DE7975" w:rsidP="00DE7975">
      <w:pPr>
        <w:pStyle w:val="Brdtextmedindrag"/>
      </w:pPr>
    </w:p>
    <w:p w14:paraId="2733CF41" w14:textId="77777777" w:rsidR="00DE7975" w:rsidRDefault="00DE7975" w:rsidP="00DE7975">
      <w:pPr>
        <w:pStyle w:val="Brdtext"/>
      </w:pPr>
      <w:r>
        <w:t>Paragrafen innehåller bestämmelser om innehållet i planbeskrivningen.</w:t>
      </w:r>
    </w:p>
    <w:p w14:paraId="09A2B613" w14:textId="77777777" w:rsidR="00DE7975" w:rsidRDefault="00DE7975" w:rsidP="00DE7975">
      <w:pPr>
        <w:pStyle w:val="Brdtextmedindrag"/>
      </w:pPr>
      <w:r w:rsidRPr="00711028">
        <w:rPr>
          <w:i/>
        </w:rPr>
        <w:t>Första stycket</w:t>
      </w:r>
      <w:r>
        <w:t xml:space="preserve"> har arbetats om i syfte att förtydliga vad som utlöser den redovisningsskyldighet som följer av paragrafen.</w:t>
      </w:r>
    </w:p>
    <w:p w14:paraId="422FB8FD" w14:textId="77777777" w:rsidR="00DE7975" w:rsidRDefault="00DE7975" w:rsidP="00DE7975">
      <w:pPr>
        <w:pStyle w:val="Brdtextmedindrag"/>
      </w:pPr>
      <w:r>
        <w:t>Övervägandena finns i avsnitt 6.4.</w:t>
      </w:r>
    </w:p>
    <w:p w14:paraId="14826F60" w14:textId="77777777" w:rsidR="00DE7975" w:rsidRDefault="00DE7975" w:rsidP="00DE7975">
      <w:pPr>
        <w:pStyle w:val="Rubrik4utannumrering"/>
      </w:pPr>
      <w:r>
        <w:t xml:space="preserve">5 kap. </w:t>
      </w:r>
      <w:r w:rsidRPr="00D47E1C">
        <w:t>Att ta fram detaljplaner och områdesbestämmelser</w:t>
      </w:r>
    </w:p>
    <w:p w14:paraId="6AF770C4" w14:textId="77777777" w:rsidR="00DE7975" w:rsidRDefault="00DE7975" w:rsidP="00DE7975">
      <w:pPr>
        <w:pStyle w:val="Brdtext"/>
        <w:rPr>
          <w:sz w:val="18"/>
          <w:szCs w:val="18"/>
        </w:rPr>
      </w:pPr>
      <w:r w:rsidRPr="00711028">
        <w:rPr>
          <w:sz w:val="18"/>
          <w:szCs w:val="18"/>
        </w:rPr>
        <w:t>6 §    Innan kommunen antar en detaljplan ska kommunen ha tagit fram ett plan</w:t>
      </w:r>
      <w:r>
        <w:rPr>
          <w:sz w:val="18"/>
          <w:szCs w:val="18"/>
        </w:rPr>
        <w:softHyphen/>
      </w:r>
      <w:r w:rsidRPr="00711028">
        <w:rPr>
          <w:sz w:val="18"/>
          <w:szCs w:val="18"/>
        </w:rPr>
        <w:t>förslag, samrått om förslaget och låtit det granskas enligt 8</w:t>
      </w:r>
      <w:r w:rsidRPr="00D47E1C">
        <w:rPr>
          <w:i/>
          <w:sz w:val="18"/>
          <w:szCs w:val="18"/>
        </w:rPr>
        <w:t>–10</w:t>
      </w:r>
      <w:r w:rsidRPr="00711028">
        <w:rPr>
          <w:sz w:val="18"/>
          <w:szCs w:val="18"/>
        </w:rPr>
        <w:t xml:space="preserve"> </w:t>
      </w:r>
      <w:r w:rsidRPr="00D47E1C">
        <w:rPr>
          <w:i/>
          <w:sz w:val="18"/>
          <w:szCs w:val="18"/>
        </w:rPr>
        <w:t>och 11–37</w:t>
      </w:r>
      <w:r w:rsidRPr="00711028">
        <w:rPr>
          <w:sz w:val="18"/>
          <w:szCs w:val="18"/>
        </w:rPr>
        <w:t> §§.</w:t>
      </w:r>
    </w:p>
    <w:p w14:paraId="31AE0691" w14:textId="4278E407" w:rsidR="00DE7975" w:rsidRPr="00C50873" w:rsidRDefault="00DE7975" w:rsidP="00DE7975">
      <w:pPr>
        <w:pStyle w:val="Brdtextmedindrag"/>
        <w:rPr>
          <w:sz w:val="18"/>
        </w:rPr>
      </w:pPr>
      <w:r w:rsidRPr="00C50873">
        <w:rPr>
          <w:sz w:val="18"/>
        </w:rPr>
        <w:t>För vissa detaljplaner gäller enligt 7 och 7 a §§ även särskilda bestämmelser.</w:t>
      </w:r>
    </w:p>
    <w:p w14:paraId="7C3EA9C9" w14:textId="77777777" w:rsidR="00DE7975" w:rsidRPr="00711028" w:rsidRDefault="00DE7975" w:rsidP="00DE7975">
      <w:pPr>
        <w:pStyle w:val="Brdtextmedindrag"/>
      </w:pPr>
    </w:p>
    <w:p w14:paraId="0B047E4E" w14:textId="77777777" w:rsidR="00DE7975" w:rsidRDefault="00DE7975" w:rsidP="00DE7975">
      <w:pPr>
        <w:pStyle w:val="Brdtext"/>
      </w:pPr>
      <w:r>
        <w:t xml:space="preserve">Paragrafen innehåller en redogörelse för de olika stegen i planprocessen innan en ny detaljplan kan antas. </w:t>
      </w:r>
    </w:p>
    <w:p w14:paraId="406F4B82" w14:textId="76DE7277" w:rsidR="00DF4D28" w:rsidRDefault="00DE7975" w:rsidP="00DE7975">
      <w:pPr>
        <w:pStyle w:val="Brdtextmedindrag"/>
      </w:pPr>
      <w:r>
        <w:t xml:space="preserve">Ändringen i </w:t>
      </w:r>
      <w:r w:rsidRPr="00C50873">
        <w:rPr>
          <w:i/>
        </w:rPr>
        <w:t>första stycket</w:t>
      </w:r>
      <w:r>
        <w:t xml:space="preserve"> innebär att hänvisningen till bestämmelserna om planerings</w:t>
      </w:r>
      <w:r>
        <w:softHyphen/>
        <w:t>besked i 10 a–10 f §§ tas bort, eftersom planerings</w:t>
      </w:r>
      <w:r>
        <w:softHyphen/>
        <w:t>besked inte är ett obligatoriskt inslag när en ny detaljplan tas fram.</w:t>
      </w:r>
    </w:p>
    <w:p w14:paraId="0DCAC545" w14:textId="77777777" w:rsidR="00DE7975" w:rsidRDefault="00DE7975" w:rsidP="00DE7975">
      <w:pPr>
        <w:pStyle w:val="Brdtext"/>
      </w:pPr>
    </w:p>
    <w:p w14:paraId="36FE98B2" w14:textId="2D728ACC" w:rsidR="00DE7975" w:rsidRPr="00711028" w:rsidRDefault="00DE7975" w:rsidP="00DE7975">
      <w:pPr>
        <w:pStyle w:val="Brdtext"/>
        <w:rPr>
          <w:sz w:val="18"/>
          <w:szCs w:val="18"/>
        </w:rPr>
      </w:pPr>
      <w:r w:rsidRPr="00A46996">
        <w:rPr>
          <w:sz w:val="18"/>
          <w:szCs w:val="18"/>
        </w:rPr>
        <w:t>7 §</w:t>
      </w:r>
      <w:r w:rsidRPr="00711028">
        <w:rPr>
          <w:sz w:val="18"/>
          <w:szCs w:val="18"/>
        </w:rPr>
        <w:t xml:space="preserve">    Särskilda bestämmelser om ett utökat planförfarande finns i </w:t>
      </w:r>
      <w:r w:rsidRPr="00D47E1C">
        <w:rPr>
          <w:i/>
          <w:sz w:val="18"/>
          <w:szCs w:val="18"/>
        </w:rPr>
        <w:t>11 </w:t>
      </w:r>
      <w:r>
        <w:rPr>
          <w:i/>
          <w:sz w:val="18"/>
          <w:szCs w:val="18"/>
        </w:rPr>
        <w:t>c</w:t>
      </w:r>
      <w:r w:rsidRPr="00D47E1C">
        <w:rPr>
          <w:i/>
          <w:sz w:val="18"/>
          <w:szCs w:val="18"/>
        </w:rPr>
        <w:t> §</w:t>
      </w:r>
      <w:r w:rsidRPr="00711028">
        <w:rPr>
          <w:sz w:val="18"/>
          <w:szCs w:val="18"/>
        </w:rPr>
        <w:t xml:space="preserve"> första stycket, </w:t>
      </w:r>
      <w:r w:rsidRPr="00D47E1C">
        <w:rPr>
          <w:i/>
          <w:sz w:val="18"/>
          <w:szCs w:val="18"/>
        </w:rPr>
        <w:t>11 </w:t>
      </w:r>
      <w:r>
        <w:rPr>
          <w:i/>
          <w:sz w:val="18"/>
          <w:szCs w:val="18"/>
        </w:rPr>
        <w:t>d</w:t>
      </w:r>
      <w:r w:rsidRPr="00D47E1C">
        <w:rPr>
          <w:i/>
          <w:sz w:val="18"/>
          <w:szCs w:val="18"/>
        </w:rPr>
        <w:t>, 11 </w:t>
      </w:r>
      <w:r>
        <w:rPr>
          <w:i/>
          <w:sz w:val="18"/>
          <w:szCs w:val="18"/>
        </w:rPr>
        <w:t>e</w:t>
      </w:r>
      <w:r w:rsidRPr="00D47E1C">
        <w:rPr>
          <w:i/>
          <w:sz w:val="18"/>
          <w:szCs w:val="18"/>
        </w:rPr>
        <w:t xml:space="preserve"> </w:t>
      </w:r>
      <w:r w:rsidRPr="001961C4">
        <w:rPr>
          <w:sz w:val="18"/>
          <w:szCs w:val="18"/>
        </w:rPr>
        <w:t>och</w:t>
      </w:r>
      <w:r w:rsidRPr="00D47E1C">
        <w:rPr>
          <w:i/>
          <w:sz w:val="18"/>
          <w:szCs w:val="18"/>
        </w:rPr>
        <w:t xml:space="preserve"> 17 §§</w:t>
      </w:r>
      <w:r w:rsidRPr="00711028">
        <w:rPr>
          <w:sz w:val="18"/>
          <w:szCs w:val="18"/>
        </w:rPr>
        <w:t>, 18 § andra och tredje styckena samt 25 § för en detaljplan som</w:t>
      </w:r>
    </w:p>
    <w:p w14:paraId="6034BA15" w14:textId="77777777" w:rsidR="00DE7975" w:rsidRPr="00711028" w:rsidRDefault="00DE7975" w:rsidP="00DE7975">
      <w:pPr>
        <w:pStyle w:val="Brdtextmedindrag"/>
        <w:rPr>
          <w:sz w:val="18"/>
          <w:szCs w:val="18"/>
        </w:rPr>
      </w:pPr>
      <w:r w:rsidRPr="00711028">
        <w:rPr>
          <w:sz w:val="18"/>
          <w:szCs w:val="18"/>
        </w:rPr>
        <w:t>1. inte är förenlig med översiktsplanen eller länsstyrelsens granskningsyttrande enligt 3 kap. 16 §,</w:t>
      </w:r>
    </w:p>
    <w:p w14:paraId="61D3942A" w14:textId="77777777" w:rsidR="00DE7975" w:rsidRPr="00711028" w:rsidRDefault="00DE7975" w:rsidP="00DE7975">
      <w:pPr>
        <w:pStyle w:val="Brdtextmedindrag"/>
        <w:rPr>
          <w:sz w:val="18"/>
          <w:szCs w:val="18"/>
        </w:rPr>
      </w:pPr>
      <w:r w:rsidRPr="00711028">
        <w:rPr>
          <w:sz w:val="18"/>
          <w:szCs w:val="18"/>
        </w:rPr>
        <w:t>2. är av betydande intresse för allmänhete</w:t>
      </w:r>
      <w:r>
        <w:rPr>
          <w:sz w:val="18"/>
          <w:szCs w:val="18"/>
        </w:rPr>
        <w:t>n eller i övrigt av stor betyd</w:t>
      </w:r>
      <w:r w:rsidRPr="00711028">
        <w:rPr>
          <w:sz w:val="18"/>
          <w:szCs w:val="18"/>
        </w:rPr>
        <w:t>else, eller</w:t>
      </w:r>
    </w:p>
    <w:p w14:paraId="0CE7F59D" w14:textId="77777777" w:rsidR="00DE7975" w:rsidRPr="00711028" w:rsidRDefault="00DE7975" w:rsidP="00DE7975">
      <w:pPr>
        <w:pStyle w:val="Brdtextmedindrag"/>
        <w:rPr>
          <w:sz w:val="18"/>
          <w:szCs w:val="18"/>
        </w:rPr>
      </w:pPr>
      <w:r w:rsidRPr="00711028">
        <w:rPr>
          <w:sz w:val="18"/>
          <w:szCs w:val="18"/>
        </w:rPr>
        <w:t>3. kan antas medföra en betydande miljöpåverkan.</w:t>
      </w:r>
    </w:p>
    <w:p w14:paraId="39C64028" w14:textId="1F907354" w:rsidR="00DE7975" w:rsidRPr="00D47E1C" w:rsidRDefault="00DE7975" w:rsidP="009A09BD">
      <w:pPr>
        <w:pStyle w:val="Brdtextmedindrag"/>
        <w:rPr>
          <w:i/>
          <w:sz w:val="18"/>
          <w:szCs w:val="18"/>
        </w:rPr>
      </w:pPr>
      <w:r w:rsidRPr="00D47E1C">
        <w:rPr>
          <w:i/>
          <w:sz w:val="18"/>
          <w:szCs w:val="18"/>
        </w:rPr>
        <w:t xml:space="preserve">Det utökade </w:t>
      </w:r>
      <w:r>
        <w:rPr>
          <w:i/>
          <w:sz w:val="18"/>
          <w:szCs w:val="18"/>
        </w:rPr>
        <w:t>plan</w:t>
      </w:r>
      <w:r w:rsidRPr="00D47E1C">
        <w:rPr>
          <w:i/>
          <w:sz w:val="18"/>
          <w:szCs w:val="18"/>
        </w:rPr>
        <w:t xml:space="preserve">förfarandet ska även tillämpas om </w:t>
      </w:r>
      <w:r w:rsidR="00F4353E">
        <w:rPr>
          <w:i/>
          <w:sz w:val="18"/>
          <w:szCs w:val="18"/>
        </w:rPr>
        <w:t xml:space="preserve">den del av </w:t>
      </w:r>
      <w:r w:rsidRPr="00D47E1C">
        <w:rPr>
          <w:i/>
          <w:sz w:val="18"/>
          <w:szCs w:val="18"/>
        </w:rPr>
        <w:t>översiktsplanen</w:t>
      </w:r>
      <w:r w:rsidRPr="00540D42">
        <w:rPr>
          <w:i/>
          <w:sz w:val="18"/>
          <w:szCs w:val="18"/>
        </w:rPr>
        <w:t xml:space="preserve"> </w:t>
      </w:r>
      <w:r w:rsidR="00F4353E">
        <w:rPr>
          <w:i/>
          <w:sz w:val="18"/>
          <w:szCs w:val="18"/>
        </w:rPr>
        <w:t xml:space="preserve">som har betydelse för planförslaget inte är aktuell </w:t>
      </w:r>
      <w:r>
        <w:rPr>
          <w:i/>
          <w:sz w:val="18"/>
          <w:szCs w:val="18"/>
        </w:rPr>
        <w:t>enligt 3 kap. 25 §</w:t>
      </w:r>
      <w:r w:rsidRPr="00D47E1C">
        <w:rPr>
          <w:i/>
          <w:sz w:val="18"/>
          <w:szCs w:val="18"/>
        </w:rPr>
        <w:t xml:space="preserve"> </w:t>
      </w:r>
      <w:r>
        <w:rPr>
          <w:i/>
          <w:sz w:val="18"/>
          <w:szCs w:val="18"/>
        </w:rPr>
        <w:t>när</w:t>
      </w:r>
      <w:r w:rsidRPr="00055706">
        <w:rPr>
          <w:i/>
          <w:sz w:val="18"/>
          <w:szCs w:val="18"/>
        </w:rPr>
        <w:t xml:space="preserve"> ärendet </w:t>
      </w:r>
      <w:r>
        <w:rPr>
          <w:i/>
          <w:sz w:val="18"/>
          <w:szCs w:val="18"/>
        </w:rPr>
        <w:t>påbörja</w:t>
      </w:r>
      <w:r w:rsidRPr="00055706">
        <w:rPr>
          <w:i/>
          <w:sz w:val="18"/>
          <w:szCs w:val="18"/>
        </w:rPr>
        <w:t xml:space="preserve">s. </w:t>
      </w:r>
    </w:p>
    <w:p w14:paraId="05981A3F" w14:textId="77777777" w:rsidR="00DE7975" w:rsidRPr="00711028" w:rsidRDefault="00DE7975" w:rsidP="00DE7975">
      <w:pPr>
        <w:pStyle w:val="Brdtextmedindrag"/>
      </w:pPr>
    </w:p>
    <w:p w14:paraId="3733A2F4" w14:textId="77777777" w:rsidR="00DE7975" w:rsidRDefault="00DE7975" w:rsidP="00DE7975">
      <w:pPr>
        <w:pStyle w:val="Brdtext"/>
      </w:pPr>
      <w:r>
        <w:t>Paragrafen innehåller hänvisningar till de särskilda bestämmelser i kapitlet som reglerar ett utökat planförfarande. I paragrafen anges även för vilka detaljplaner det utökade förfarandet är tillämpligt.</w:t>
      </w:r>
    </w:p>
    <w:p w14:paraId="52FF29BB" w14:textId="782AFDF9" w:rsidR="00DE7975" w:rsidRDefault="00DE7975" w:rsidP="00DE7975">
      <w:pPr>
        <w:pStyle w:val="Brdtextmedindrag"/>
      </w:pPr>
      <w:r w:rsidRPr="00F12DE2" w:rsidDel="00EA0663">
        <w:rPr>
          <w:spacing w:val="-2"/>
        </w:rPr>
        <w:t>Ändringen i</w:t>
      </w:r>
      <w:r w:rsidRPr="00F12DE2">
        <w:rPr>
          <w:spacing w:val="-2"/>
        </w:rPr>
        <w:t xml:space="preserve"> </w:t>
      </w:r>
      <w:r w:rsidRPr="00F12DE2">
        <w:rPr>
          <w:i/>
          <w:spacing w:val="-2"/>
        </w:rPr>
        <w:t xml:space="preserve">första stycket </w:t>
      </w:r>
      <w:r w:rsidRPr="00F12DE2" w:rsidDel="00DF4D28">
        <w:rPr>
          <w:spacing w:val="-2"/>
        </w:rPr>
        <w:t xml:space="preserve">innebär </w:t>
      </w:r>
      <w:r w:rsidRPr="00F12DE2">
        <w:rPr>
          <w:spacing w:val="-2"/>
        </w:rPr>
        <w:t>att hänvisningen till 17 § första stycket</w:t>
      </w:r>
      <w:r>
        <w:t xml:space="preserve"> ersätts med en hänvisning till 17 §, då nämnda bestämmelse enbart </w:t>
      </w:r>
      <w:r w:rsidRPr="00226A51">
        <w:rPr>
          <w:spacing w:val="-2"/>
        </w:rPr>
        <w:t>består av ett stycke. I övrigt följdändras första stycket på grund av att nuvar</w:t>
      </w:r>
      <w:r w:rsidRPr="00226A51">
        <w:rPr>
          <w:spacing w:val="-2"/>
        </w:rPr>
        <w:softHyphen/>
      </w:r>
      <w:r>
        <w:t>ande bestämmelser i 11 a–11 c §§ får nya beteckningar.</w:t>
      </w:r>
    </w:p>
    <w:p w14:paraId="21F0C287" w14:textId="50F3BAEC" w:rsidR="00DE7975" w:rsidRDefault="00DE7975" w:rsidP="009A09BD">
      <w:pPr>
        <w:pStyle w:val="Brdtextmedindrag"/>
      </w:pPr>
      <w:r w:rsidRPr="000F562E">
        <w:rPr>
          <w:i/>
        </w:rPr>
        <w:t>Andra stycket</w:t>
      </w:r>
      <w:r w:rsidRPr="000F562E">
        <w:t xml:space="preserve">, som är nytt, innebär att det utökade förfarandet även ska tillämpas om </w:t>
      </w:r>
      <w:r w:rsidR="00F4353E">
        <w:t xml:space="preserve">den del av </w:t>
      </w:r>
      <w:r w:rsidRPr="000F562E">
        <w:t xml:space="preserve">översiktsplanen </w:t>
      </w:r>
      <w:r w:rsidR="00F4353E">
        <w:t>som har betydelse för plan</w:t>
      </w:r>
      <w:r w:rsidR="009F3DE1">
        <w:softHyphen/>
      </w:r>
      <w:r w:rsidR="00F4353E">
        <w:t>försla</w:t>
      </w:r>
      <w:r w:rsidR="009F3DE1">
        <w:softHyphen/>
      </w:r>
      <w:r w:rsidR="00F4353E">
        <w:t xml:space="preserve">get </w:t>
      </w:r>
      <w:r>
        <w:t xml:space="preserve">inte </w:t>
      </w:r>
      <w:r w:rsidRPr="000F562E">
        <w:t>är</w:t>
      </w:r>
      <w:r>
        <w:t xml:space="preserve"> </w:t>
      </w:r>
      <w:r w:rsidRPr="000F562E">
        <w:t xml:space="preserve">aktuell </w:t>
      </w:r>
      <w:r w:rsidR="00F4353E">
        <w:t xml:space="preserve">enligt 3 kap. 25 § </w:t>
      </w:r>
      <w:r>
        <w:t>när detaljplaneärendet på</w:t>
      </w:r>
      <w:r>
        <w:softHyphen/>
        <w:t>börjas</w:t>
      </w:r>
      <w:r w:rsidRPr="000F562E">
        <w:t>. Förut</w:t>
      </w:r>
      <w:r w:rsidR="00A123DA">
        <w:softHyphen/>
      </w:r>
      <w:r w:rsidRPr="000F562E">
        <w:t>sätt</w:t>
      </w:r>
      <w:r w:rsidR="00A123DA">
        <w:softHyphen/>
      </w:r>
      <w:r>
        <w:softHyphen/>
      </w:r>
      <w:r w:rsidRPr="000F562E">
        <w:t xml:space="preserve">ningen att översiktsplanen </w:t>
      </w:r>
      <w:r>
        <w:t>inte är</w:t>
      </w:r>
      <w:r w:rsidRPr="000F562E">
        <w:t xml:space="preserve"> aktuell gäller </w:t>
      </w:r>
      <w:r w:rsidR="00BC5D3C">
        <w:t xml:space="preserve">i första hand </w:t>
      </w:r>
      <w:r w:rsidRPr="000F562E">
        <w:t xml:space="preserve">det område som </w:t>
      </w:r>
      <w:r w:rsidR="00F4353E">
        <w:t>planförslaget</w:t>
      </w:r>
      <w:r w:rsidR="00F4353E" w:rsidRPr="000F562E">
        <w:t xml:space="preserve"> </w:t>
      </w:r>
      <w:r w:rsidRPr="000F562E">
        <w:t>avser</w:t>
      </w:r>
      <w:r w:rsidR="008979B3">
        <w:t>, dvs. planområdet</w:t>
      </w:r>
      <w:r w:rsidRPr="000F562E">
        <w:t xml:space="preserve">. </w:t>
      </w:r>
      <w:r w:rsidR="008979B3">
        <w:t xml:space="preserve">I vissa fall kan dock även andra delar av översiktsplanen ha betydelse för planförslaget, exempelvis om möjligheten att </w:t>
      </w:r>
      <w:r w:rsidR="003A5AEC">
        <w:t xml:space="preserve">trafikförsörja </w:t>
      </w:r>
      <w:r w:rsidR="008979B3">
        <w:t xml:space="preserve">planområdet förutsätter byggandet av en avfart från en </w:t>
      </w:r>
      <w:r w:rsidR="003A5AEC">
        <w:t>större väg i när</w:t>
      </w:r>
      <w:r w:rsidR="003A5AEC">
        <w:softHyphen/>
        <w:t>heten</w:t>
      </w:r>
      <w:r w:rsidR="00FA6E67">
        <w:t xml:space="preserve"> men där den del av översiktsplanen som avser avfarten har bedömts vara inte aktuell</w:t>
      </w:r>
      <w:r w:rsidR="003A5AEC">
        <w:t xml:space="preserve">. </w:t>
      </w:r>
      <w:r w:rsidR="006966B8">
        <w:t xml:space="preserve">Det kan även handla om att översiktsplanen inte är aktuell när det gäller exempelvis hur ett riksintresse ska tillgodoses eller </w:t>
      </w:r>
      <w:r w:rsidR="00D61FD6">
        <w:t xml:space="preserve">hur </w:t>
      </w:r>
      <w:r w:rsidR="006966B8">
        <w:t>ett förhållande av väsentlig betydelse bör beaktas</w:t>
      </w:r>
      <w:r w:rsidR="00D61FD6">
        <w:t>, om detta</w:t>
      </w:r>
      <w:r w:rsidR="006966B8">
        <w:t xml:space="preserve"> har betydelse för planförslaget (jfr 3 kap. 4 §). </w:t>
      </w:r>
      <w:r w:rsidRPr="000F562E">
        <w:t>Bestämmelsen ska inte tillämpas om över</w:t>
      </w:r>
      <w:r>
        <w:softHyphen/>
      </w:r>
      <w:r w:rsidRPr="000F562E">
        <w:t>sikts</w:t>
      </w:r>
      <w:r w:rsidRPr="000F562E">
        <w:softHyphen/>
        <w:t xml:space="preserve">planen är aktuell i </w:t>
      </w:r>
      <w:r w:rsidR="008979B3">
        <w:t xml:space="preserve">de delar som har betydelse för planförslaget </w:t>
      </w:r>
      <w:r w:rsidRPr="000F562E">
        <w:t xml:space="preserve">men </w:t>
      </w:r>
      <w:r>
        <w:t xml:space="preserve">inte </w:t>
      </w:r>
      <w:r w:rsidRPr="000F562E">
        <w:t>aktuell i någon annan del.</w:t>
      </w:r>
      <w:r w:rsidRPr="00055706">
        <w:t xml:space="preserve"> </w:t>
      </w:r>
    </w:p>
    <w:p w14:paraId="2C63757C" w14:textId="04F19CF0" w:rsidR="00DE7975" w:rsidRPr="000F562E" w:rsidRDefault="00DE7975" w:rsidP="00DE7975">
      <w:pPr>
        <w:pStyle w:val="Brdtextmedindrag"/>
      </w:pPr>
      <w:r w:rsidRPr="00055706">
        <w:t>Ett plan</w:t>
      </w:r>
      <w:r>
        <w:t>ärende</w:t>
      </w:r>
      <w:r w:rsidRPr="00055706">
        <w:t xml:space="preserve"> bör anses ha påbörjats vid den tidpunkt när ett formellt beslut att inleda plan</w:t>
      </w:r>
      <w:r>
        <w:softHyphen/>
      </w:r>
      <w:r w:rsidRPr="00055706">
        <w:t>lägg</w:t>
      </w:r>
      <w:r>
        <w:softHyphen/>
      </w:r>
      <w:r w:rsidRPr="00055706">
        <w:t>ningen har fattats. I den mån planärendet har in</w:t>
      </w:r>
      <w:r w:rsidR="00A123DA">
        <w:softHyphen/>
      </w:r>
      <w:r w:rsidRPr="00055706">
        <w:t>letts med ett detaljplane</w:t>
      </w:r>
      <w:r>
        <w:softHyphen/>
      </w:r>
      <w:r w:rsidRPr="00055706">
        <w:t>program bör ärendet emellertid anses ha på</w:t>
      </w:r>
      <w:r>
        <w:softHyphen/>
      </w:r>
      <w:r w:rsidRPr="00055706">
        <w:t>börjats först vid den tidpunkt då kommu</w:t>
      </w:r>
      <w:r>
        <w:softHyphen/>
      </w:r>
      <w:r w:rsidRPr="00055706">
        <w:t>nen beslutar att upprätta detalj</w:t>
      </w:r>
      <w:r>
        <w:softHyphen/>
      </w:r>
      <w:r w:rsidRPr="00055706">
        <w:t>planen (jfr prop. 2013/14:126 s.</w:t>
      </w:r>
      <w:r>
        <w:t> </w:t>
      </w:r>
      <w:r w:rsidRPr="00055706">
        <w:t>234).</w:t>
      </w:r>
    </w:p>
    <w:p w14:paraId="767FD2EB" w14:textId="48868E1C" w:rsidR="00EC2D93" w:rsidRDefault="00801979" w:rsidP="009A09BD">
      <w:pPr>
        <w:pStyle w:val="Brdtextmedindrag"/>
      </w:pPr>
      <w:r>
        <w:t>Paragrafen</w:t>
      </w:r>
      <w:r w:rsidR="00EC2D93">
        <w:t xml:space="preserve"> har utformats i enlighet med </w:t>
      </w:r>
      <w:r w:rsidR="00EC2D93">
        <w:rPr>
          <w:i/>
          <w:iCs/>
        </w:rPr>
        <w:t xml:space="preserve">Lagrådets </w:t>
      </w:r>
      <w:r w:rsidR="00EC2D93">
        <w:t>förslag.</w:t>
      </w:r>
    </w:p>
    <w:p w14:paraId="7E9ED19D" w14:textId="1861AEE9" w:rsidR="00DE7975" w:rsidRDefault="00DE7975" w:rsidP="00DE7975">
      <w:pPr>
        <w:pStyle w:val="Brdtextmedindrag"/>
      </w:pPr>
      <w:r>
        <w:t>Övervägandena finns i avsnitt 5.3.</w:t>
      </w:r>
    </w:p>
    <w:p w14:paraId="2DDC5D63" w14:textId="77777777" w:rsidR="00DE7975" w:rsidRDefault="00DE7975" w:rsidP="00DE7975">
      <w:pPr>
        <w:pStyle w:val="Brdtext"/>
      </w:pPr>
    </w:p>
    <w:p w14:paraId="79F7616C" w14:textId="7FC40773" w:rsidR="00DE7975" w:rsidRPr="00D47E1C" w:rsidRDefault="00DE7975" w:rsidP="00DE7975">
      <w:pPr>
        <w:pStyle w:val="Brdtext"/>
        <w:rPr>
          <w:sz w:val="18"/>
          <w:szCs w:val="18"/>
        </w:rPr>
      </w:pPr>
      <w:r w:rsidRPr="00D47E1C">
        <w:rPr>
          <w:sz w:val="18"/>
          <w:szCs w:val="18"/>
        </w:rPr>
        <w:t>7 a §</w:t>
      </w:r>
      <w:r w:rsidRPr="00711028">
        <w:rPr>
          <w:sz w:val="18"/>
          <w:szCs w:val="18"/>
        </w:rPr>
        <w:t>    </w:t>
      </w:r>
      <w:r w:rsidRPr="00D47E1C">
        <w:rPr>
          <w:sz w:val="18"/>
          <w:szCs w:val="18"/>
        </w:rPr>
        <w:t xml:space="preserve">Särskilda bestämmelser om ett samordnat planförfarande finns i </w:t>
      </w:r>
      <w:r w:rsidRPr="00D47E1C">
        <w:rPr>
          <w:i/>
          <w:sz w:val="18"/>
          <w:szCs w:val="18"/>
        </w:rPr>
        <w:t>11 </w:t>
      </w:r>
      <w:r>
        <w:rPr>
          <w:i/>
          <w:sz w:val="18"/>
          <w:szCs w:val="18"/>
        </w:rPr>
        <w:t>c</w:t>
      </w:r>
      <w:r w:rsidRPr="00D47E1C">
        <w:rPr>
          <w:i/>
          <w:sz w:val="18"/>
          <w:szCs w:val="18"/>
        </w:rPr>
        <w:t> §</w:t>
      </w:r>
      <w:r w:rsidRPr="00D47E1C">
        <w:rPr>
          <w:sz w:val="18"/>
          <w:szCs w:val="18"/>
        </w:rPr>
        <w:t xml:space="preserve"> </w:t>
      </w:r>
      <w:r w:rsidRPr="003D6BB1">
        <w:rPr>
          <w:spacing w:val="-2"/>
          <w:sz w:val="18"/>
          <w:szCs w:val="18"/>
        </w:rPr>
        <w:t>andra stycket, 16 och 18 a §§, 21 § andra stycket och 23 § andra stycket för en</w:t>
      </w:r>
      <w:r w:rsidRPr="00D47E1C">
        <w:rPr>
          <w:sz w:val="18"/>
          <w:szCs w:val="18"/>
        </w:rPr>
        <w:t xml:space="preserve"> detalj</w:t>
      </w:r>
      <w:r w:rsidR="00E119A4">
        <w:rPr>
          <w:sz w:val="18"/>
          <w:szCs w:val="18"/>
        </w:rPr>
        <w:softHyphen/>
      </w:r>
      <w:r w:rsidRPr="00D47E1C">
        <w:rPr>
          <w:sz w:val="18"/>
          <w:szCs w:val="18"/>
        </w:rPr>
        <w:t xml:space="preserve">plan som är förenlig med </w:t>
      </w:r>
      <w:r w:rsidRPr="00E36979">
        <w:rPr>
          <w:sz w:val="18"/>
          <w:szCs w:val="18"/>
        </w:rPr>
        <w:t>översiktsplanen</w:t>
      </w:r>
      <w:r w:rsidRPr="00D47E1C">
        <w:rPr>
          <w:sz w:val="18"/>
          <w:szCs w:val="18"/>
        </w:rPr>
        <w:t xml:space="preserve"> och länsstyrelsens gransknings</w:t>
      </w:r>
      <w:r>
        <w:rPr>
          <w:sz w:val="18"/>
          <w:szCs w:val="18"/>
        </w:rPr>
        <w:softHyphen/>
      </w:r>
      <w:r w:rsidRPr="00D47E1C">
        <w:rPr>
          <w:sz w:val="18"/>
          <w:szCs w:val="18"/>
        </w:rPr>
        <w:t>yttrande enligt 3 kap. 16 § och som enbart gäller</w:t>
      </w:r>
    </w:p>
    <w:p w14:paraId="226170DC" w14:textId="77777777" w:rsidR="00DE7975" w:rsidRPr="00D47E1C" w:rsidRDefault="00DE7975" w:rsidP="00DE7975">
      <w:pPr>
        <w:pStyle w:val="Brdtextmedindrag"/>
        <w:rPr>
          <w:sz w:val="18"/>
          <w:szCs w:val="18"/>
        </w:rPr>
      </w:pPr>
      <w:r w:rsidRPr="00D47E1C">
        <w:rPr>
          <w:sz w:val="18"/>
          <w:szCs w:val="18"/>
        </w:rPr>
        <w:t>1. en verksamhet som har tillståndsprövats eller ska tillståndsprövas enligt före</w:t>
      </w:r>
      <w:r>
        <w:rPr>
          <w:sz w:val="18"/>
          <w:szCs w:val="18"/>
        </w:rPr>
        <w:softHyphen/>
      </w:r>
      <w:r w:rsidRPr="00D47E1C">
        <w:rPr>
          <w:sz w:val="18"/>
          <w:szCs w:val="18"/>
        </w:rPr>
        <w:t>skrifter som har meddelats med stöd av 9 kap. 6 § miljöbalken, eller</w:t>
      </w:r>
    </w:p>
    <w:p w14:paraId="0F336EE2" w14:textId="77777777" w:rsidR="00DE7975" w:rsidRDefault="00DE7975" w:rsidP="00DE7975">
      <w:pPr>
        <w:pStyle w:val="Brdtextmedindrag"/>
        <w:rPr>
          <w:sz w:val="18"/>
          <w:szCs w:val="18"/>
        </w:rPr>
      </w:pPr>
      <w:r w:rsidRPr="00D47E1C">
        <w:rPr>
          <w:sz w:val="18"/>
          <w:szCs w:val="18"/>
        </w:rPr>
        <w:t>2. en åtgärd som har prövats eller ska prövas genom upprättande och fastställan</w:t>
      </w:r>
      <w:r>
        <w:rPr>
          <w:sz w:val="18"/>
          <w:szCs w:val="18"/>
        </w:rPr>
        <w:softHyphen/>
      </w:r>
      <w:r w:rsidRPr="00D47E1C">
        <w:rPr>
          <w:sz w:val="18"/>
          <w:szCs w:val="18"/>
        </w:rPr>
        <w:t>de av en vägplan enligt väglagen (1971:948) eller en järnvägsplan enligt lagen (1995:1649) om byggande av järnväg.</w:t>
      </w:r>
    </w:p>
    <w:p w14:paraId="4331881A" w14:textId="3A9C4DC9" w:rsidR="00DE7975" w:rsidRPr="00E36979" w:rsidRDefault="00DE7975" w:rsidP="009A09BD">
      <w:pPr>
        <w:pStyle w:val="Brdtextmedindrag"/>
        <w:rPr>
          <w:i/>
          <w:sz w:val="18"/>
          <w:szCs w:val="18"/>
        </w:rPr>
      </w:pPr>
      <w:r w:rsidRPr="00E36979">
        <w:rPr>
          <w:i/>
          <w:sz w:val="18"/>
          <w:szCs w:val="18"/>
        </w:rPr>
        <w:t>Bestämmelserna om ett samordnat planförfarande är endast ti</w:t>
      </w:r>
      <w:r w:rsidRPr="00B75954">
        <w:rPr>
          <w:i/>
          <w:sz w:val="18"/>
          <w:szCs w:val="18"/>
        </w:rPr>
        <w:t xml:space="preserve">llämpliga om </w:t>
      </w:r>
      <w:r w:rsidR="00F4353E">
        <w:rPr>
          <w:i/>
          <w:sz w:val="18"/>
          <w:szCs w:val="18"/>
        </w:rPr>
        <w:t xml:space="preserve">den del av </w:t>
      </w:r>
      <w:r w:rsidRPr="00B75954">
        <w:rPr>
          <w:i/>
          <w:sz w:val="18"/>
          <w:szCs w:val="18"/>
        </w:rPr>
        <w:t xml:space="preserve">översiktsplanen </w:t>
      </w:r>
      <w:r w:rsidR="00F4353E">
        <w:rPr>
          <w:i/>
          <w:sz w:val="18"/>
          <w:szCs w:val="18"/>
        </w:rPr>
        <w:t xml:space="preserve">som har betydelse för planförslaget är aktuell </w:t>
      </w:r>
      <w:r w:rsidRPr="00E36979">
        <w:rPr>
          <w:i/>
          <w:sz w:val="18"/>
          <w:szCs w:val="18"/>
        </w:rPr>
        <w:t xml:space="preserve">enligt 3 kap. 25 § </w:t>
      </w:r>
      <w:r w:rsidRPr="00B75954">
        <w:rPr>
          <w:i/>
          <w:sz w:val="18"/>
          <w:szCs w:val="18"/>
        </w:rPr>
        <w:t>när ärendet påbörja</w:t>
      </w:r>
      <w:r w:rsidRPr="00E36979">
        <w:rPr>
          <w:i/>
          <w:sz w:val="18"/>
          <w:szCs w:val="18"/>
        </w:rPr>
        <w:t xml:space="preserve">s. </w:t>
      </w:r>
    </w:p>
    <w:p w14:paraId="5E3F2988" w14:textId="77777777" w:rsidR="00DE7975" w:rsidRPr="009568B4" w:rsidRDefault="00DE7975" w:rsidP="00DE7975">
      <w:pPr>
        <w:pStyle w:val="Brdtextmedindrag"/>
      </w:pPr>
    </w:p>
    <w:p w14:paraId="38292950" w14:textId="77777777" w:rsidR="00DE7975" w:rsidRDefault="00DE7975" w:rsidP="00DE7975">
      <w:pPr>
        <w:pStyle w:val="Brdtext"/>
      </w:pPr>
      <w:r>
        <w:t>Paragrafen innehåller bestämmelser om ett samordnat förfarande med bestämmelser i miljöbalken, väglagen (1971:948) och lagen (1995:1649) om byggande av järnväg.</w:t>
      </w:r>
    </w:p>
    <w:p w14:paraId="1E22B2EA" w14:textId="4C16B77F" w:rsidR="00DE7975" w:rsidRDefault="00DE7975" w:rsidP="00DE7975">
      <w:pPr>
        <w:pStyle w:val="Brdtextmedindrag"/>
        <w:rPr>
          <w:i/>
        </w:rPr>
      </w:pPr>
      <w:r w:rsidRPr="00226A51">
        <w:rPr>
          <w:i/>
          <w:spacing w:val="-2"/>
        </w:rPr>
        <w:t xml:space="preserve">Första stycket </w:t>
      </w:r>
      <w:r w:rsidRPr="00226A51">
        <w:rPr>
          <w:spacing w:val="-2"/>
        </w:rPr>
        <w:t>följdändras på grund av att nuvarande bestämmelse i 11 a §</w:t>
      </w:r>
      <w:r>
        <w:t xml:space="preserve"> får en ny beteckning.</w:t>
      </w:r>
    </w:p>
    <w:p w14:paraId="34366E1C" w14:textId="1AE54255" w:rsidR="00DE7975" w:rsidRDefault="00DE7975" w:rsidP="009A09BD">
      <w:pPr>
        <w:pStyle w:val="Brdtextmedindrag"/>
      </w:pPr>
      <w:r w:rsidRPr="00E36979">
        <w:rPr>
          <w:i/>
        </w:rPr>
        <w:t>Andra stycket</w:t>
      </w:r>
      <w:r>
        <w:t xml:space="preserve">, som är nytt, innebär ett krav på att </w:t>
      </w:r>
      <w:r w:rsidR="00F4353E">
        <w:t xml:space="preserve">den del av </w:t>
      </w:r>
      <w:r w:rsidRPr="00510A87">
        <w:t>översikts</w:t>
      </w:r>
      <w:r w:rsidR="009F3DE1">
        <w:softHyphen/>
      </w:r>
      <w:r w:rsidRPr="00510A87">
        <w:t xml:space="preserve">planen </w:t>
      </w:r>
      <w:r w:rsidR="00F4353E">
        <w:t xml:space="preserve">som har betydelse för planförslaget </w:t>
      </w:r>
      <w:r>
        <w:t xml:space="preserve">är </w:t>
      </w:r>
      <w:r w:rsidRPr="00510A87">
        <w:t>aktuell enligt 3 kap. 25 § när detaljplaneärendet påbörj</w:t>
      </w:r>
      <w:r>
        <w:t>a</w:t>
      </w:r>
      <w:r w:rsidRPr="00510A87">
        <w:t>s</w:t>
      </w:r>
      <w:r>
        <w:t>, för att bestäm</w:t>
      </w:r>
      <w:r>
        <w:softHyphen/>
        <w:t>melserna om ett samordnat planförfarande ska vara tillämpliga</w:t>
      </w:r>
      <w:r w:rsidRPr="00E36979">
        <w:t>.</w:t>
      </w:r>
      <w:r w:rsidRPr="000F562E">
        <w:t xml:space="preserve"> Förutsätt</w:t>
      </w:r>
      <w:r>
        <w:softHyphen/>
      </w:r>
      <w:r w:rsidRPr="000F562E">
        <w:t xml:space="preserve">ningen att översiktsplanen ska vara aktuell gäller </w:t>
      </w:r>
      <w:r w:rsidR="00DD3B03">
        <w:t xml:space="preserve">i första hand </w:t>
      </w:r>
      <w:r w:rsidRPr="000F562E">
        <w:t xml:space="preserve">det område som </w:t>
      </w:r>
      <w:r w:rsidR="00F4353E">
        <w:t>planförslaget</w:t>
      </w:r>
      <w:r w:rsidR="00F4353E" w:rsidRPr="000F562E">
        <w:t xml:space="preserve"> </w:t>
      </w:r>
      <w:r w:rsidRPr="000F562E">
        <w:t>avser</w:t>
      </w:r>
      <w:r w:rsidR="003A5AEC">
        <w:t>, dvs. planområdet</w:t>
      </w:r>
      <w:r w:rsidRPr="000F562E">
        <w:t xml:space="preserve">. </w:t>
      </w:r>
      <w:r w:rsidR="00DD3B03">
        <w:t>Det</w:t>
      </w:r>
      <w:r w:rsidR="003A5AEC">
        <w:t xml:space="preserve"> kan även </w:t>
      </w:r>
      <w:r w:rsidR="00DD3B03">
        <w:t>handla om att översikts</w:t>
      </w:r>
      <w:r w:rsidR="00891788">
        <w:softHyphen/>
      </w:r>
      <w:r w:rsidR="00DD3B03">
        <w:t xml:space="preserve">planen inte </w:t>
      </w:r>
      <w:r w:rsidR="00891788">
        <w:t xml:space="preserve">längre </w:t>
      </w:r>
      <w:r w:rsidR="00DD3B03">
        <w:t xml:space="preserve">är aktuell när det gäller exempelvis hur ett riksintresse ska tillgodoses eller </w:t>
      </w:r>
      <w:r w:rsidR="00DD3B03" w:rsidRPr="00A123DA">
        <w:rPr>
          <w:spacing w:val="-2"/>
        </w:rPr>
        <w:t>hur ett förhållande</w:t>
      </w:r>
      <w:r w:rsidR="003A5AEC" w:rsidRPr="00A123DA">
        <w:rPr>
          <w:spacing w:val="-2"/>
        </w:rPr>
        <w:t xml:space="preserve"> av </w:t>
      </w:r>
      <w:r w:rsidR="00DD3B03" w:rsidRPr="00A123DA">
        <w:rPr>
          <w:spacing w:val="-2"/>
        </w:rPr>
        <w:t>väsentlig</w:t>
      </w:r>
      <w:r w:rsidR="003A5AEC" w:rsidRPr="00A123DA">
        <w:rPr>
          <w:spacing w:val="-2"/>
        </w:rPr>
        <w:t xml:space="preserve"> betydelse </w:t>
      </w:r>
      <w:r w:rsidR="00DD3B03" w:rsidRPr="00A123DA">
        <w:rPr>
          <w:spacing w:val="-2"/>
        </w:rPr>
        <w:t>bör beaktas, om detta har betydelse</w:t>
      </w:r>
      <w:r w:rsidR="00DD3B03">
        <w:t xml:space="preserve"> för planförslaget (jfr 3 kap. 4 §).</w:t>
      </w:r>
      <w:r w:rsidR="003A5AEC">
        <w:t xml:space="preserve"> </w:t>
      </w:r>
      <w:r w:rsidRPr="000F562E">
        <w:t>Bestäm</w:t>
      </w:r>
      <w:r>
        <w:softHyphen/>
      </w:r>
      <w:r w:rsidRPr="000F562E">
        <w:t xml:space="preserve">melsen </w:t>
      </w:r>
      <w:r>
        <w:t>kan</w:t>
      </w:r>
      <w:r w:rsidRPr="000F562E">
        <w:t xml:space="preserve"> alltså tillämpas om över</w:t>
      </w:r>
      <w:r>
        <w:softHyphen/>
      </w:r>
      <w:r w:rsidRPr="000F562E">
        <w:t>sikts</w:t>
      </w:r>
      <w:r w:rsidRPr="000F562E">
        <w:softHyphen/>
        <w:t xml:space="preserve">planen är aktuell i </w:t>
      </w:r>
      <w:r w:rsidR="008979B3">
        <w:t xml:space="preserve">de delar som har betydelse för planförslaget </w:t>
      </w:r>
      <w:r>
        <w:t>trots att planen</w:t>
      </w:r>
      <w:r w:rsidRPr="000F562E">
        <w:t xml:space="preserve"> </w:t>
      </w:r>
      <w:r>
        <w:t xml:space="preserve">inte är </w:t>
      </w:r>
      <w:r w:rsidRPr="000F562E">
        <w:t>aktuell i någon annan del.</w:t>
      </w:r>
      <w:r w:rsidRPr="00055706">
        <w:t xml:space="preserve"> </w:t>
      </w:r>
    </w:p>
    <w:p w14:paraId="272AFD5E" w14:textId="77777777" w:rsidR="00DE7975" w:rsidRDefault="00DE7975" w:rsidP="00DE7975">
      <w:pPr>
        <w:pStyle w:val="Brdtextmedindrag"/>
      </w:pPr>
      <w:r w:rsidRPr="000F562E">
        <w:t xml:space="preserve">Ett </w:t>
      </w:r>
      <w:r w:rsidRPr="00BF6910">
        <w:t>ärende om detalj</w:t>
      </w:r>
      <w:r>
        <w:softHyphen/>
      </w:r>
      <w:r w:rsidRPr="00BF6910">
        <w:t>plan bör anses ha på</w:t>
      </w:r>
      <w:r>
        <w:softHyphen/>
      </w:r>
      <w:r w:rsidRPr="00BF6910">
        <w:t>börjats vid den tidpunkt när ett formellt beslut att inleda plan</w:t>
      </w:r>
      <w:r>
        <w:softHyphen/>
      </w:r>
      <w:r w:rsidRPr="00BF6910">
        <w:t>lägg</w:t>
      </w:r>
      <w:r>
        <w:softHyphen/>
      </w:r>
      <w:r w:rsidRPr="00BF6910">
        <w:t>ningen har fattats. I den mån planärendet har inletts med ett detalj</w:t>
      </w:r>
      <w:r>
        <w:softHyphen/>
      </w:r>
      <w:r w:rsidRPr="00BF6910">
        <w:t>plane</w:t>
      </w:r>
      <w:r>
        <w:softHyphen/>
      </w:r>
      <w:r w:rsidRPr="00BF6910">
        <w:t>program bör ärendet emellertid anses ha påbörjats först vid den tidpunkt då kommu</w:t>
      </w:r>
      <w:r>
        <w:softHyphen/>
      </w:r>
      <w:r w:rsidRPr="00BF6910">
        <w:t>nen beslutar att upprätta detalj</w:t>
      </w:r>
      <w:r>
        <w:softHyphen/>
      </w:r>
      <w:r w:rsidRPr="00BF6910">
        <w:t>planen (jfr prop. 2013/14:126 s. 234).</w:t>
      </w:r>
    </w:p>
    <w:p w14:paraId="7DC08B9A" w14:textId="390D74A1" w:rsidR="00EC2D93" w:rsidRDefault="00801979" w:rsidP="009A09BD">
      <w:pPr>
        <w:pStyle w:val="Brdtextmedindrag"/>
      </w:pPr>
      <w:r>
        <w:t>Paragrafen</w:t>
      </w:r>
      <w:r w:rsidR="00EC2D93">
        <w:t xml:space="preserve"> har utformats i enlighet med </w:t>
      </w:r>
      <w:r w:rsidR="00EC2D93">
        <w:rPr>
          <w:i/>
          <w:iCs/>
        </w:rPr>
        <w:t xml:space="preserve">Lagrådets </w:t>
      </w:r>
      <w:r w:rsidR="00EC2D93">
        <w:t>förslag.</w:t>
      </w:r>
    </w:p>
    <w:p w14:paraId="3746C6C8" w14:textId="3AE852E2" w:rsidR="00DE7975" w:rsidRDefault="00DE7975" w:rsidP="00DE7975">
      <w:pPr>
        <w:pStyle w:val="Brdtextmedindrag"/>
      </w:pPr>
      <w:r>
        <w:t>Övervägandena finns i avsnitt 5.3.</w:t>
      </w:r>
    </w:p>
    <w:p w14:paraId="3144B302" w14:textId="77777777" w:rsidR="00DE7975" w:rsidRDefault="00DE7975" w:rsidP="00DE7975">
      <w:pPr>
        <w:pStyle w:val="Brdtext"/>
      </w:pPr>
    </w:p>
    <w:p w14:paraId="33943117" w14:textId="77777777" w:rsidR="00DE7975" w:rsidRPr="00570EDE" w:rsidRDefault="00DE7975" w:rsidP="00DE7975">
      <w:pPr>
        <w:pStyle w:val="Brdtext"/>
        <w:rPr>
          <w:sz w:val="18"/>
          <w:szCs w:val="18"/>
        </w:rPr>
      </w:pPr>
      <w:r w:rsidRPr="00570EDE">
        <w:rPr>
          <w:sz w:val="18"/>
          <w:szCs w:val="18"/>
        </w:rPr>
        <w:t>11 §    I arbetet med att ta fram ett program enligt 10 § eller ett förslag till en detalj</w:t>
      </w:r>
      <w:r>
        <w:rPr>
          <w:sz w:val="18"/>
          <w:szCs w:val="18"/>
        </w:rPr>
        <w:softHyphen/>
      </w:r>
      <w:r w:rsidRPr="00570EDE">
        <w:rPr>
          <w:sz w:val="18"/>
          <w:szCs w:val="18"/>
        </w:rPr>
        <w:t xml:space="preserve">plan ska kommunen samråda med </w:t>
      </w:r>
    </w:p>
    <w:p w14:paraId="572BFF45" w14:textId="77777777" w:rsidR="00DE7975" w:rsidRPr="00570EDE" w:rsidRDefault="00DE7975" w:rsidP="00DE7975">
      <w:pPr>
        <w:pStyle w:val="Brdtextmedindrag"/>
        <w:rPr>
          <w:sz w:val="18"/>
          <w:szCs w:val="18"/>
        </w:rPr>
      </w:pPr>
      <w:r w:rsidRPr="00570EDE">
        <w:rPr>
          <w:sz w:val="18"/>
          <w:szCs w:val="18"/>
        </w:rPr>
        <w:t>1. länsstyrelsen, lantmäterimyndigheten och de kommuner som berörs,</w:t>
      </w:r>
    </w:p>
    <w:p w14:paraId="4DECD195" w14:textId="77777777" w:rsidR="00DE7975" w:rsidRPr="00570EDE" w:rsidRDefault="00DE7975" w:rsidP="00DE7975">
      <w:pPr>
        <w:pStyle w:val="Brdtextmedindrag"/>
        <w:rPr>
          <w:sz w:val="18"/>
          <w:szCs w:val="18"/>
        </w:rPr>
      </w:pPr>
      <w:r w:rsidRPr="00570EDE">
        <w:rPr>
          <w:sz w:val="18"/>
          <w:szCs w:val="18"/>
        </w:rPr>
        <w:t>2. de kända sakägarna och de kända bostadsrättshavare, hyresgäster och boende som berörs,</w:t>
      </w:r>
    </w:p>
    <w:p w14:paraId="113120F7" w14:textId="77777777" w:rsidR="00DE7975" w:rsidRPr="00570EDE" w:rsidRDefault="00DE7975" w:rsidP="00DE7975">
      <w:pPr>
        <w:pStyle w:val="Brdtextmedindrag"/>
        <w:rPr>
          <w:sz w:val="18"/>
          <w:szCs w:val="18"/>
        </w:rPr>
      </w:pPr>
      <w:r w:rsidRPr="00570EDE">
        <w:rPr>
          <w:sz w:val="18"/>
          <w:szCs w:val="18"/>
        </w:rPr>
        <w:t>3. de kända organisationer av hyresgäster som har avtal om förhandlingsordning för en berörd fastighet eller, om någon förhandlingsordning inte gäller, som är anslutna till en riksorganisation inom vars verksamhetsområde en berörd fastighet är belägen, och</w:t>
      </w:r>
    </w:p>
    <w:p w14:paraId="24CA636C" w14:textId="77777777" w:rsidR="00DE7975" w:rsidRPr="00570EDE" w:rsidRDefault="00DE7975" w:rsidP="00DE7975">
      <w:pPr>
        <w:pStyle w:val="Brdtextmedindrag"/>
        <w:rPr>
          <w:sz w:val="18"/>
          <w:szCs w:val="18"/>
        </w:rPr>
      </w:pPr>
      <w:r w:rsidRPr="00570EDE">
        <w:rPr>
          <w:sz w:val="18"/>
          <w:szCs w:val="18"/>
        </w:rPr>
        <w:t>4. de myndigheter, sammanslutningar och enskilda i övrigt som har ett väsentligt intresse av förslaget.</w:t>
      </w:r>
    </w:p>
    <w:p w14:paraId="0354E8DA" w14:textId="77777777" w:rsidR="00DE7975" w:rsidRPr="00570EDE" w:rsidRDefault="00DE7975" w:rsidP="00DE7975">
      <w:pPr>
        <w:pStyle w:val="Brdtextmedindrag"/>
        <w:rPr>
          <w:sz w:val="18"/>
          <w:szCs w:val="18"/>
        </w:rPr>
      </w:pPr>
      <w:r w:rsidRPr="00570EDE">
        <w:rPr>
          <w:sz w:val="18"/>
          <w:szCs w:val="18"/>
        </w:rPr>
        <w:t>Kommunen behöver dock inte samråda med bostadsrättshavare, hyresgäster, boende eller organisationer av hyresgäster, om det är uppenbart att förslaget saknar betydelse för dem.</w:t>
      </w:r>
    </w:p>
    <w:p w14:paraId="6B7592AA" w14:textId="77777777" w:rsidR="00DE7975" w:rsidRPr="00570EDE" w:rsidRDefault="00DE7975" w:rsidP="00DE7975">
      <w:pPr>
        <w:pStyle w:val="Brdtextmedindrag"/>
        <w:rPr>
          <w:sz w:val="18"/>
          <w:szCs w:val="18"/>
        </w:rPr>
      </w:pPr>
      <w:r w:rsidRPr="00570EDE">
        <w:rPr>
          <w:sz w:val="18"/>
          <w:szCs w:val="18"/>
        </w:rPr>
        <w:t>För samråd enligt första stycket 2–4 är det tillräckligt att kommunen ger tillfälle till samråd.</w:t>
      </w:r>
    </w:p>
    <w:p w14:paraId="188868B1" w14:textId="77777777" w:rsidR="00DE7975" w:rsidRDefault="00DE7975" w:rsidP="00DE7975">
      <w:pPr>
        <w:pStyle w:val="Brdtextmedindrag"/>
      </w:pPr>
    </w:p>
    <w:p w14:paraId="44250C1E" w14:textId="77777777" w:rsidR="00DE7975" w:rsidRDefault="00DE7975" w:rsidP="00DE7975">
      <w:pPr>
        <w:pStyle w:val="Brdtext"/>
      </w:pPr>
      <w:r>
        <w:t>Paragrafen reglerar vilka kommunen ska samråda med i arbetet med att ta fram ett program eller ett förslag till detaljplan.</w:t>
      </w:r>
    </w:p>
    <w:p w14:paraId="5C4EAF1E" w14:textId="393724AA" w:rsidR="00DE7975" w:rsidRDefault="00DE7975" w:rsidP="009A09BD">
      <w:pPr>
        <w:pStyle w:val="Brdtextmedindrag"/>
      </w:pPr>
      <w:r>
        <w:t>Ändringen innebär att det fjärde stycket tas bort (jfr 11 a </w:t>
      </w:r>
      <w:r w:rsidR="006064E0">
        <w:t>och 11 b §</w:t>
      </w:r>
      <w:r>
        <w:t>§).</w:t>
      </w:r>
    </w:p>
    <w:p w14:paraId="51A0F208" w14:textId="77777777" w:rsidR="00DE7975" w:rsidRDefault="00DE7975" w:rsidP="00DE7975">
      <w:pPr>
        <w:pStyle w:val="Brdtextmedindrag"/>
      </w:pPr>
      <w:r>
        <w:t>Övervägandena finns i avsnitt 6.4.</w:t>
      </w:r>
    </w:p>
    <w:p w14:paraId="2671F878" w14:textId="77777777" w:rsidR="00DE7975" w:rsidRDefault="00DE7975" w:rsidP="00DE7975">
      <w:pPr>
        <w:pStyle w:val="Brdtextmedindrag"/>
      </w:pPr>
    </w:p>
    <w:p w14:paraId="7D55EC15" w14:textId="77777777" w:rsidR="00DE7975" w:rsidRDefault="00DE7975" w:rsidP="00DE7975">
      <w:pPr>
        <w:pStyle w:val="Brdtext"/>
        <w:rPr>
          <w:i/>
          <w:sz w:val="18"/>
          <w:szCs w:val="18"/>
        </w:rPr>
      </w:pPr>
      <w:r w:rsidRPr="00672CC1">
        <w:rPr>
          <w:i/>
          <w:sz w:val="18"/>
          <w:szCs w:val="18"/>
        </w:rPr>
        <w:t>11 a §</w:t>
      </w:r>
      <w:r w:rsidRPr="00EF3EC0">
        <w:rPr>
          <w:sz w:val="18"/>
          <w:szCs w:val="18"/>
        </w:rPr>
        <w:t>    </w:t>
      </w:r>
      <w:r w:rsidRPr="0040445B">
        <w:rPr>
          <w:i/>
          <w:spacing w:val="-2"/>
          <w:sz w:val="18"/>
          <w:szCs w:val="18"/>
        </w:rPr>
        <w:t>Inom ramen för samrådet enligt 11 § ska kommunen undersöka om genom</w:t>
      </w:r>
      <w:r w:rsidRPr="0040445B">
        <w:rPr>
          <w:i/>
          <w:spacing w:val="-2"/>
          <w:sz w:val="18"/>
          <w:szCs w:val="18"/>
        </w:rPr>
        <w:softHyphen/>
      </w:r>
      <w:r>
        <w:rPr>
          <w:i/>
          <w:sz w:val="18"/>
          <w:szCs w:val="18"/>
        </w:rPr>
        <w:t>förandet av detaljplanen kan antas medföra en betydande miljöpåverkan. Under</w:t>
      </w:r>
      <w:r>
        <w:rPr>
          <w:i/>
          <w:sz w:val="18"/>
          <w:szCs w:val="18"/>
        </w:rPr>
        <w:softHyphen/>
        <w:t>sökningen ska ske på det sätt som anges i 6 kap. 6 § miljöbalken och</w:t>
      </w:r>
      <w:r w:rsidRPr="00D47E1C">
        <w:rPr>
          <w:i/>
          <w:sz w:val="18"/>
          <w:szCs w:val="18"/>
        </w:rPr>
        <w:t xml:space="preserve"> föreskrifter som </w:t>
      </w:r>
      <w:r>
        <w:rPr>
          <w:i/>
          <w:sz w:val="18"/>
          <w:szCs w:val="18"/>
        </w:rPr>
        <w:t>regeringen har meddelat</w:t>
      </w:r>
      <w:r w:rsidRPr="00D47E1C">
        <w:rPr>
          <w:i/>
          <w:sz w:val="18"/>
          <w:szCs w:val="18"/>
        </w:rPr>
        <w:t xml:space="preserve"> i anslutning till den bestämmelsen. </w:t>
      </w:r>
    </w:p>
    <w:p w14:paraId="644ECF52" w14:textId="77777777" w:rsidR="00DE7975" w:rsidRPr="000F562E" w:rsidRDefault="00DE7975" w:rsidP="00DE7975">
      <w:pPr>
        <w:pStyle w:val="Brdtextmedindrag"/>
        <w:rPr>
          <w:i/>
          <w:sz w:val="18"/>
          <w:szCs w:val="18"/>
        </w:rPr>
      </w:pPr>
      <w:r w:rsidRPr="00BF6910">
        <w:rPr>
          <w:i/>
          <w:sz w:val="18"/>
          <w:szCs w:val="18"/>
        </w:rPr>
        <w:t xml:space="preserve">Kommunen ska efter undersökningen </w:t>
      </w:r>
      <w:r>
        <w:rPr>
          <w:i/>
          <w:sz w:val="18"/>
          <w:szCs w:val="18"/>
        </w:rPr>
        <w:t xml:space="preserve">avgöra frågan </w:t>
      </w:r>
      <w:r w:rsidRPr="00BF6910">
        <w:rPr>
          <w:i/>
          <w:sz w:val="18"/>
          <w:szCs w:val="18"/>
        </w:rPr>
        <w:t xml:space="preserve">i ett särskilt beslut </w:t>
      </w:r>
      <w:r>
        <w:rPr>
          <w:i/>
          <w:sz w:val="18"/>
          <w:szCs w:val="18"/>
        </w:rPr>
        <w:t>på det sätt och med det innehåll som anges i 6 kap. 7 </w:t>
      </w:r>
      <w:r w:rsidRPr="00BF6910">
        <w:rPr>
          <w:i/>
          <w:sz w:val="18"/>
          <w:szCs w:val="18"/>
        </w:rPr>
        <w:t xml:space="preserve">§ </w:t>
      </w:r>
      <w:r>
        <w:rPr>
          <w:i/>
          <w:sz w:val="18"/>
          <w:szCs w:val="18"/>
        </w:rPr>
        <w:t>första och andra styckena</w:t>
      </w:r>
      <w:r w:rsidRPr="00BF6910">
        <w:rPr>
          <w:i/>
          <w:sz w:val="18"/>
          <w:szCs w:val="18"/>
        </w:rPr>
        <w:t xml:space="preserve"> miljö</w:t>
      </w:r>
      <w:r>
        <w:rPr>
          <w:i/>
          <w:sz w:val="18"/>
          <w:szCs w:val="18"/>
        </w:rPr>
        <w:softHyphen/>
      </w:r>
      <w:r w:rsidRPr="00BF6910">
        <w:rPr>
          <w:i/>
          <w:sz w:val="18"/>
          <w:szCs w:val="18"/>
        </w:rPr>
        <w:t>balken</w:t>
      </w:r>
      <w:r>
        <w:rPr>
          <w:i/>
          <w:sz w:val="18"/>
          <w:szCs w:val="18"/>
        </w:rPr>
        <w:t xml:space="preserve">. </w:t>
      </w:r>
    </w:p>
    <w:p w14:paraId="3E7479FF" w14:textId="77777777" w:rsidR="00DE7975" w:rsidRPr="00D47E1C" w:rsidRDefault="00DE7975" w:rsidP="00DE7975">
      <w:pPr>
        <w:pStyle w:val="Brdtextmedindrag"/>
        <w:rPr>
          <w:i/>
          <w:sz w:val="18"/>
          <w:szCs w:val="18"/>
        </w:rPr>
      </w:pPr>
      <w:r>
        <w:rPr>
          <w:i/>
          <w:sz w:val="18"/>
          <w:szCs w:val="18"/>
        </w:rPr>
        <w:t>Kraven enligt f</w:t>
      </w:r>
      <w:r w:rsidRPr="00D47E1C">
        <w:rPr>
          <w:i/>
          <w:sz w:val="18"/>
          <w:szCs w:val="18"/>
        </w:rPr>
        <w:t xml:space="preserve">örsta </w:t>
      </w:r>
      <w:r>
        <w:rPr>
          <w:i/>
          <w:sz w:val="18"/>
          <w:szCs w:val="18"/>
        </w:rPr>
        <w:t xml:space="preserve">och andra </w:t>
      </w:r>
      <w:r w:rsidRPr="00D47E1C">
        <w:rPr>
          <w:i/>
          <w:sz w:val="18"/>
          <w:szCs w:val="18"/>
        </w:rPr>
        <w:t>stycke</w:t>
      </w:r>
      <w:r>
        <w:rPr>
          <w:i/>
          <w:sz w:val="18"/>
          <w:szCs w:val="18"/>
        </w:rPr>
        <w:t>na</w:t>
      </w:r>
      <w:r w:rsidRPr="00D47E1C">
        <w:rPr>
          <w:i/>
          <w:sz w:val="18"/>
          <w:szCs w:val="18"/>
        </w:rPr>
        <w:t xml:space="preserve"> gäller inte om frågan om betydande miljö</w:t>
      </w:r>
      <w:r>
        <w:rPr>
          <w:i/>
          <w:sz w:val="18"/>
          <w:szCs w:val="18"/>
        </w:rPr>
        <w:softHyphen/>
      </w:r>
      <w:r w:rsidRPr="00D47E1C">
        <w:rPr>
          <w:i/>
          <w:sz w:val="18"/>
          <w:szCs w:val="18"/>
        </w:rPr>
        <w:t xml:space="preserve">påverkan </w:t>
      </w:r>
      <w:r>
        <w:rPr>
          <w:i/>
          <w:sz w:val="18"/>
          <w:szCs w:val="18"/>
        </w:rPr>
        <w:t xml:space="preserve">redan </w:t>
      </w:r>
      <w:r w:rsidRPr="00D47E1C">
        <w:rPr>
          <w:i/>
          <w:sz w:val="18"/>
          <w:szCs w:val="18"/>
        </w:rPr>
        <w:t>är avgjord i föreskrifter som regeringen har meddelat med stöd av 6 kap. 4 § miljö</w:t>
      </w:r>
      <w:r>
        <w:rPr>
          <w:i/>
          <w:sz w:val="18"/>
          <w:szCs w:val="18"/>
        </w:rPr>
        <w:softHyphen/>
      </w:r>
      <w:r w:rsidRPr="00D47E1C">
        <w:rPr>
          <w:i/>
          <w:sz w:val="18"/>
          <w:szCs w:val="18"/>
        </w:rPr>
        <w:t>balken</w:t>
      </w:r>
      <w:r>
        <w:rPr>
          <w:i/>
          <w:sz w:val="18"/>
          <w:szCs w:val="18"/>
        </w:rPr>
        <w:t xml:space="preserve"> </w:t>
      </w:r>
      <w:r w:rsidRPr="006C7103">
        <w:rPr>
          <w:i/>
          <w:sz w:val="18"/>
          <w:szCs w:val="18"/>
        </w:rPr>
        <w:t>eller om planen omfattas av undan</w:t>
      </w:r>
      <w:r w:rsidRPr="006C7103">
        <w:rPr>
          <w:i/>
          <w:sz w:val="18"/>
          <w:szCs w:val="18"/>
        </w:rPr>
        <w:softHyphen/>
        <w:t>taget i 6 kap. 3 § andra stycket 1</w:t>
      </w:r>
      <w:r>
        <w:rPr>
          <w:i/>
          <w:sz w:val="18"/>
          <w:szCs w:val="18"/>
        </w:rPr>
        <w:t xml:space="preserve"> samma balk</w:t>
      </w:r>
      <w:r w:rsidRPr="00D47E1C">
        <w:rPr>
          <w:i/>
          <w:sz w:val="18"/>
          <w:szCs w:val="18"/>
        </w:rPr>
        <w:t>.</w:t>
      </w:r>
    </w:p>
    <w:p w14:paraId="1578F31F" w14:textId="77777777" w:rsidR="00DE7975" w:rsidRPr="00EF3EC0" w:rsidRDefault="00DE7975" w:rsidP="00DE7975">
      <w:pPr>
        <w:pStyle w:val="Brdtextmedindrag"/>
      </w:pPr>
    </w:p>
    <w:p w14:paraId="5C13AAAD" w14:textId="77777777" w:rsidR="00DE7975" w:rsidRDefault="00DE7975" w:rsidP="00DE7975">
      <w:pPr>
        <w:pStyle w:val="Brdtext"/>
      </w:pPr>
      <w:r>
        <w:t>I paragrafen, som har ett nytt innehåll, finns bestämmelser om att kom</w:t>
      </w:r>
      <w:r>
        <w:softHyphen/>
        <w:t>munen i vissa fall ska genomföra samrådet så att det även uppfyller vissa krav om samråd i 6 kap. miljöbalken. Bestämmelsen motsvarar i sak delvis nu</w:t>
      </w:r>
      <w:r>
        <w:softHyphen/>
        <w:t>varande lydelse av 11 § fjärde stycket första meningen.</w:t>
      </w:r>
    </w:p>
    <w:p w14:paraId="79879472" w14:textId="77777777" w:rsidR="00DE7975" w:rsidRDefault="00DE7975" w:rsidP="00DE7975">
      <w:pPr>
        <w:pStyle w:val="Brdtextmedindrag"/>
      </w:pPr>
      <w:r>
        <w:t>Bestämmelsen har arbetats om i syfte att på ett bättre sätt än tidigare i PBL inte</w:t>
      </w:r>
      <w:r>
        <w:softHyphen/>
        <w:t>grera bestämmelserna om miljöbedömning i miljöbalken.</w:t>
      </w:r>
    </w:p>
    <w:p w14:paraId="6156E54E" w14:textId="77777777" w:rsidR="00DE7975" w:rsidRDefault="00DE7975" w:rsidP="00DE7975">
      <w:pPr>
        <w:pStyle w:val="Brdtextmedindrag"/>
      </w:pPr>
      <w:r>
        <w:t>Se även kommentaren till 3 kap. 9 och 9 a §§.</w:t>
      </w:r>
    </w:p>
    <w:p w14:paraId="5DA7BFF8" w14:textId="77777777" w:rsidR="00DE7975" w:rsidRDefault="00DE7975" w:rsidP="00DE7975">
      <w:pPr>
        <w:pStyle w:val="Brdtextmedindrag"/>
      </w:pPr>
      <w:r>
        <w:t>Övervägandena finns i avsnitt 6.4.</w:t>
      </w:r>
    </w:p>
    <w:p w14:paraId="077C76BF" w14:textId="77777777" w:rsidR="00DE7975" w:rsidRDefault="00DE7975" w:rsidP="00DE7975">
      <w:pPr>
        <w:pStyle w:val="Brdtextmedindrag"/>
      </w:pPr>
    </w:p>
    <w:p w14:paraId="4CE43535" w14:textId="77777777" w:rsidR="00DE7975" w:rsidRPr="00660877" w:rsidRDefault="00DE7975" w:rsidP="009A09BD">
      <w:pPr>
        <w:pStyle w:val="Brdtext"/>
        <w:rPr>
          <w:i/>
          <w:sz w:val="18"/>
          <w:szCs w:val="18"/>
        </w:rPr>
      </w:pPr>
      <w:r w:rsidRPr="00672CC1">
        <w:rPr>
          <w:i/>
          <w:sz w:val="18"/>
          <w:szCs w:val="18"/>
        </w:rPr>
        <w:t>11 b §</w:t>
      </w:r>
      <w:r w:rsidRPr="00660877">
        <w:rPr>
          <w:i/>
          <w:sz w:val="18"/>
          <w:szCs w:val="18"/>
        </w:rPr>
        <w:t xml:space="preserve">    Om </w:t>
      </w:r>
      <w:r>
        <w:rPr>
          <w:i/>
          <w:sz w:val="18"/>
          <w:szCs w:val="18"/>
        </w:rPr>
        <w:t>genomförandet av detaljplanen</w:t>
      </w:r>
      <w:r w:rsidRPr="00660877">
        <w:rPr>
          <w:i/>
          <w:sz w:val="18"/>
          <w:szCs w:val="18"/>
        </w:rPr>
        <w:t xml:space="preserve"> kan antas medföra en betydande miljö</w:t>
      </w:r>
      <w:r>
        <w:rPr>
          <w:i/>
          <w:sz w:val="18"/>
          <w:szCs w:val="18"/>
        </w:rPr>
        <w:softHyphen/>
      </w:r>
      <w:r w:rsidRPr="00660877">
        <w:rPr>
          <w:i/>
          <w:sz w:val="18"/>
          <w:szCs w:val="18"/>
        </w:rPr>
        <w:t>påverkan, ska kommun</w:t>
      </w:r>
      <w:r>
        <w:rPr>
          <w:i/>
          <w:sz w:val="18"/>
          <w:szCs w:val="18"/>
        </w:rPr>
        <w:softHyphen/>
      </w:r>
      <w:r w:rsidRPr="00660877">
        <w:rPr>
          <w:i/>
          <w:sz w:val="18"/>
          <w:szCs w:val="18"/>
        </w:rPr>
        <w:t>en inom ramen för samrådet enligt 11</w:t>
      </w:r>
      <w:r>
        <w:rPr>
          <w:i/>
          <w:sz w:val="18"/>
          <w:szCs w:val="18"/>
        </w:rPr>
        <w:t> </w:t>
      </w:r>
      <w:r w:rsidRPr="00660877">
        <w:rPr>
          <w:i/>
          <w:sz w:val="18"/>
          <w:szCs w:val="18"/>
        </w:rPr>
        <w:t xml:space="preserve">§ även uppfylla kraven på avgränsningssamråd i 6 kap. 9 och 10 §§ miljöbalken. </w:t>
      </w:r>
    </w:p>
    <w:p w14:paraId="69DA1874" w14:textId="35CDDF86" w:rsidR="00DE7975" w:rsidRPr="00D47E1C" w:rsidRDefault="00DE7975" w:rsidP="009A09BD">
      <w:pPr>
        <w:pStyle w:val="Brdtextmedindrag"/>
        <w:rPr>
          <w:i/>
          <w:sz w:val="18"/>
          <w:szCs w:val="18"/>
        </w:rPr>
      </w:pPr>
      <w:r w:rsidRPr="00D47E1C">
        <w:rPr>
          <w:i/>
          <w:sz w:val="18"/>
          <w:szCs w:val="18"/>
        </w:rPr>
        <w:t>Trots det som sägs i 6 kap. 6 och 10 §§ miljöbalken om samråd med andra myndig</w:t>
      </w:r>
      <w:r>
        <w:rPr>
          <w:i/>
          <w:sz w:val="18"/>
          <w:szCs w:val="18"/>
        </w:rPr>
        <w:softHyphen/>
      </w:r>
      <w:r w:rsidRPr="00D47E1C">
        <w:rPr>
          <w:i/>
          <w:sz w:val="18"/>
          <w:szCs w:val="18"/>
        </w:rPr>
        <w:t>heter som på grund av sitt särskilda miljöansvar kan antas bli berörda av planen, ska kommunen i fråga om statliga myndigheter enbart samråda med länsstyrelsen.</w:t>
      </w:r>
    </w:p>
    <w:p w14:paraId="6EE9110D" w14:textId="77777777" w:rsidR="00DE7975" w:rsidRDefault="00DE7975" w:rsidP="00DE7975">
      <w:pPr>
        <w:pStyle w:val="Brdtextmedindrag"/>
      </w:pPr>
    </w:p>
    <w:p w14:paraId="7E4003AC" w14:textId="77777777" w:rsidR="00DE7975" w:rsidRDefault="00DE7975" w:rsidP="00DE7975">
      <w:pPr>
        <w:pStyle w:val="Brdtext"/>
      </w:pPr>
      <w:r>
        <w:t>I paragrafen, som har ett nytt innehåll, finns bestämmelser om att kom</w:t>
      </w:r>
      <w:r>
        <w:softHyphen/>
        <w:t>munen i vissa fall ska genomföra samrådet så att det även uppfyller vissa krav om samråd i 6 kap. miljöbalken. Bestämmelsen motsvarar i sak delvis nu</w:t>
      </w:r>
      <w:r>
        <w:softHyphen/>
        <w:t>varande lydelse av 11 § fjärde stycket.</w:t>
      </w:r>
    </w:p>
    <w:p w14:paraId="78D9E9AC" w14:textId="77777777" w:rsidR="00DE7975" w:rsidRDefault="00DE7975" w:rsidP="00DE7975">
      <w:pPr>
        <w:pStyle w:val="Brdtextmedindrag"/>
      </w:pPr>
      <w:r>
        <w:t>Syftet med paragrafen är att på ett bättre sätt än tidigare i PBL inte</w:t>
      </w:r>
      <w:r>
        <w:softHyphen/>
        <w:t>grera bestämmelserna om miljöbedömning i miljöbalken.</w:t>
      </w:r>
    </w:p>
    <w:p w14:paraId="5AE665FE" w14:textId="77777777" w:rsidR="00DE7975" w:rsidRDefault="00DE7975" w:rsidP="00DE7975">
      <w:pPr>
        <w:pStyle w:val="Brdtextmedindrag"/>
      </w:pPr>
      <w:r>
        <w:t>Se även kommentaren till 3 kap. 9 och 9 a §§.</w:t>
      </w:r>
    </w:p>
    <w:p w14:paraId="53E39A83" w14:textId="77777777" w:rsidR="00DE7975" w:rsidRDefault="00DE7975" w:rsidP="00DE7975">
      <w:pPr>
        <w:pStyle w:val="Brdtextmedindrag"/>
      </w:pPr>
      <w:r>
        <w:t>Övervägandena finns i avsnitt 6.4.</w:t>
      </w:r>
    </w:p>
    <w:p w14:paraId="5DAB7A3D" w14:textId="77777777" w:rsidR="00DE7975" w:rsidRDefault="00DE7975" w:rsidP="00DE7975">
      <w:pPr>
        <w:pStyle w:val="Brdtext"/>
      </w:pPr>
    </w:p>
    <w:p w14:paraId="167D7085" w14:textId="77777777" w:rsidR="00DE7975" w:rsidRPr="00A23AA9" w:rsidRDefault="00DE7975" w:rsidP="00315A8F">
      <w:pPr>
        <w:pStyle w:val="Brdtext"/>
        <w:keepNext/>
        <w:rPr>
          <w:sz w:val="18"/>
          <w:szCs w:val="18"/>
        </w:rPr>
      </w:pPr>
      <w:r w:rsidRPr="00EF3EC0">
        <w:rPr>
          <w:sz w:val="18"/>
          <w:szCs w:val="18"/>
        </w:rPr>
        <w:t>1</w:t>
      </w:r>
      <w:r>
        <w:rPr>
          <w:sz w:val="18"/>
          <w:szCs w:val="18"/>
        </w:rPr>
        <w:t>4</w:t>
      </w:r>
      <w:r w:rsidRPr="00EF3EC0">
        <w:rPr>
          <w:sz w:val="18"/>
          <w:szCs w:val="18"/>
        </w:rPr>
        <w:t> §    </w:t>
      </w:r>
      <w:r w:rsidRPr="00A23AA9">
        <w:rPr>
          <w:sz w:val="18"/>
          <w:szCs w:val="18"/>
        </w:rPr>
        <w:t>Under samrådet ska länsstyrelsen särskilt</w:t>
      </w:r>
    </w:p>
    <w:p w14:paraId="6552698B" w14:textId="77777777" w:rsidR="00DE7975" w:rsidRPr="00A23AA9" w:rsidRDefault="00DE7975" w:rsidP="00315A8F">
      <w:pPr>
        <w:pStyle w:val="Brdtextmedindrag"/>
        <w:keepNext/>
        <w:rPr>
          <w:sz w:val="18"/>
          <w:szCs w:val="18"/>
        </w:rPr>
      </w:pPr>
      <w:r w:rsidRPr="00A23AA9">
        <w:rPr>
          <w:sz w:val="18"/>
          <w:szCs w:val="18"/>
        </w:rPr>
        <w:t>1.</w:t>
      </w:r>
      <w:r>
        <w:rPr>
          <w:sz w:val="18"/>
          <w:szCs w:val="18"/>
        </w:rPr>
        <w:t> </w:t>
      </w:r>
      <w:r w:rsidRPr="00A23AA9">
        <w:rPr>
          <w:sz w:val="18"/>
          <w:szCs w:val="18"/>
        </w:rPr>
        <w:t>ta till vara och samordna statens intressen,</w:t>
      </w:r>
    </w:p>
    <w:p w14:paraId="25A7E16C" w14:textId="77777777" w:rsidR="00DE7975" w:rsidRDefault="00DE7975" w:rsidP="00DE7975">
      <w:pPr>
        <w:pStyle w:val="Brdtextmedindrag"/>
        <w:rPr>
          <w:sz w:val="18"/>
          <w:szCs w:val="18"/>
        </w:rPr>
      </w:pPr>
      <w:r w:rsidRPr="00A23AA9">
        <w:rPr>
          <w:sz w:val="18"/>
          <w:szCs w:val="18"/>
        </w:rPr>
        <w:t>2.</w:t>
      </w:r>
      <w:r>
        <w:rPr>
          <w:sz w:val="18"/>
          <w:szCs w:val="18"/>
        </w:rPr>
        <w:t> </w:t>
      </w:r>
      <w:r w:rsidRPr="00A23AA9">
        <w:rPr>
          <w:sz w:val="18"/>
          <w:szCs w:val="18"/>
        </w:rPr>
        <w:t>verka för att riksintressen enligt 3 och 4</w:t>
      </w:r>
      <w:r>
        <w:rPr>
          <w:sz w:val="18"/>
          <w:szCs w:val="18"/>
        </w:rPr>
        <w:t> </w:t>
      </w:r>
      <w:r w:rsidRPr="00A23AA9">
        <w:rPr>
          <w:sz w:val="18"/>
          <w:szCs w:val="18"/>
        </w:rPr>
        <w:t>kap. miljöbalken tillgodoses, att miljö</w:t>
      </w:r>
      <w:r>
        <w:rPr>
          <w:sz w:val="18"/>
          <w:szCs w:val="18"/>
        </w:rPr>
        <w:softHyphen/>
      </w:r>
      <w:r w:rsidRPr="00A23AA9">
        <w:rPr>
          <w:sz w:val="18"/>
          <w:szCs w:val="18"/>
        </w:rPr>
        <w:t>kvalitetsnormer enligt 5</w:t>
      </w:r>
      <w:r>
        <w:rPr>
          <w:sz w:val="18"/>
          <w:szCs w:val="18"/>
        </w:rPr>
        <w:t> </w:t>
      </w:r>
      <w:r w:rsidRPr="00A23AA9">
        <w:rPr>
          <w:sz w:val="18"/>
          <w:szCs w:val="18"/>
        </w:rPr>
        <w:t>kap. miljöbalken följs och att strandskydd enligt 7</w:t>
      </w:r>
      <w:r>
        <w:rPr>
          <w:sz w:val="18"/>
          <w:szCs w:val="18"/>
        </w:rPr>
        <w:t> </w:t>
      </w:r>
      <w:r w:rsidRPr="00A23AA9">
        <w:rPr>
          <w:sz w:val="18"/>
          <w:szCs w:val="18"/>
        </w:rPr>
        <w:t>kap. miljöbalken inte upphävs i strid med gällande bestämmelser,</w:t>
      </w:r>
    </w:p>
    <w:p w14:paraId="347FC39A" w14:textId="77777777" w:rsidR="00DE7975" w:rsidRDefault="00DE7975" w:rsidP="00DE7975">
      <w:pPr>
        <w:pStyle w:val="Brdtextmedindrag"/>
        <w:rPr>
          <w:sz w:val="18"/>
          <w:szCs w:val="18"/>
        </w:rPr>
      </w:pPr>
      <w:r w:rsidRPr="005F7236">
        <w:rPr>
          <w:sz w:val="18"/>
          <w:szCs w:val="18"/>
        </w:rPr>
        <w:t>3. verka för att sådana frågor om användningen av mark- och vattenområden som angår två eller flera kommuner samordnas på ett lämpligt sätt, och</w:t>
      </w:r>
    </w:p>
    <w:p w14:paraId="247FBCD8" w14:textId="77777777" w:rsidR="00DE7975" w:rsidRDefault="00DE7975" w:rsidP="00DE7975">
      <w:pPr>
        <w:pStyle w:val="Brdtextmedindrag"/>
        <w:rPr>
          <w:sz w:val="18"/>
          <w:szCs w:val="18"/>
        </w:rPr>
      </w:pPr>
      <w:r w:rsidRPr="005F7236">
        <w:rPr>
          <w:sz w:val="18"/>
          <w:szCs w:val="18"/>
        </w:rPr>
        <w:t xml:space="preserve">4. verka för att en bebyggelse </w:t>
      </w:r>
      <w:r w:rsidRPr="00455F6D">
        <w:rPr>
          <w:i/>
          <w:sz w:val="18"/>
          <w:szCs w:val="18"/>
        </w:rPr>
        <w:t>inte blir olämplig</w:t>
      </w:r>
      <w:r w:rsidRPr="005F7236">
        <w:rPr>
          <w:sz w:val="18"/>
          <w:szCs w:val="18"/>
        </w:rPr>
        <w:t xml:space="preserve"> eller ett byggnadsverk </w:t>
      </w:r>
      <w:r w:rsidRPr="00455F6D">
        <w:rPr>
          <w:i/>
          <w:sz w:val="18"/>
          <w:szCs w:val="18"/>
        </w:rPr>
        <w:t>olämpligt</w:t>
      </w:r>
      <w:r w:rsidRPr="005F7236">
        <w:rPr>
          <w:sz w:val="18"/>
          <w:szCs w:val="18"/>
        </w:rPr>
        <w:t xml:space="preserve"> med hänsyn till människors hälsa eller säkerhet eller till risken för olyckor, över</w:t>
      </w:r>
      <w:r>
        <w:rPr>
          <w:sz w:val="18"/>
          <w:szCs w:val="18"/>
        </w:rPr>
        <w:softHyphen/>
      </w:r>
      <w:r w:rsidRPr="005F7236">
        <w:rPr>
          <w:sz w:val="18"/>
          <w:szCs w:val="18"/>
        </w:rPr>
        <w:t>svämning eller erosion.</w:t>
      </w:r>
    </w:p>
    <w:p w14:paraId="537C7266" w14:textId="77777777" w:rsidR="00DE7975" w:rsidRDefault="00DE7975" w:rsidP="00DE7975">
      <w:pPr>
        <w:pStyle w:val="Brdtextmedindrag"/>
        <w:rPr>
          <w:sz w:val="18"/>
          <w:szCs w:val="18"/>
        </w:rPr>
      </w:pPr>
      <w:r w:rsidRPr="005F7236">
        <w:rPr>
          <w:sz w:val="18"/>
          <w:szCs w:val="18"/>
        </w:rPr>
        <w:t>Under samrådet ska länsstyrelsen också särskilt ge råd om tillämpningen av 2</w:t>
      </w:r>
      <w:r>
        <w:rPr>
          <w:sz w:val="18"/>
          <w:szCs w:val="18"/>
        </w:rPr>
        <w:t> </w:t>
      </w:r>
      <w:r w:rsidRPr="005F7236">
        <w:rPr>
          <w:sz w:val="18"/>
          <w:szCs w:val="18"/>
        </w:rPr>
        <w:t>kap. Länsstyrelsen ska dessutom ge råd i övrigt om tillämpningen av bestämmel</w:t>
      </w:r>
      <w:r>
        <w:rPr>
          <w:sz w:val="18"/>
          <w:szCs w:val="18"/>
        </w:rPr>
        <w:softHyphen/>
      </w:r>
      <w:r w:rsidRPr="005F7236">
        <w:rPr>
          <w:sz w:val="18"/>
          <w:szCs w:val="18"/>
        </w:rPr>
        <w:t>serna i denna lag, om det behövs från allmän synpunkt.</w:t>
      </w:r>
    </w:p>
    <w:p w14:paraId="683D9B47" w14:textId="77777777" w:rsidR="00DE7975" w:rsidRDefault="00DE7975" w:rsidP="00DE7975">
      <w:pPr>
        <w:pStyle w:val="Brdtextmedindrag"/>
      </w:pPr>
    </w:p>
    <w:p w14:paraId="1E7AE609" w14:textId="77777777" w:rsidR="00DE7975" w:rsidRDefault="00DE7975" w:rsidP="00DE7975">
      <w:pPr>
        <w:pStyle w:val="Brdtext"/>
      </w:pPr>
      <w:r>
        <w:t>Paragrafen anger länsstyrelsens uppgifter under samrådet.</w:t>
      </w:r>
    </w:p>
    <w:p w14:paraId="6BD7A8AE" w14:textId="77777777" w:rsidR="00DE7975" w:rsidRDefault="00DE7975" w:rsidP="00DE7975">
      <w:pPr>
        <w:pStyle w:val="Brdtextmedindrag"/>
      </w:pPr>
      <w:r>
        <w:t xml:space="preserve">Ändringen i </w:t>
      </w:r>
      <w:r>
        <w:rPr>
          <w:i/>
        </w:rPr>
        <w:t>första stycket 4</w:t>
      </w:r>
      <w:r>
        <w:t xml:space="preserve"> är endast språklig.</w:t>
      </w:r>
    </w:p>
    <w:p w14:paraId="4B6F0B01" w14:textId="77777777" w:rsidR="00DE7975" w:rsidRDefault="00DE7975" w:rsidP="00DE7975">
      <w:pPr>
        <w:pStyle w:val="Brdtextmedindrag"/>
      </w:pPr>
      <w:r>
        <w:t>Övervägandena finns i avsnitt 8.5.</w:t>
      </w:r>
    </w:p>
    <w:p w14:paraId="7E05FF80" w14:textId="77777777" w:rsidR="00DE7975" w:rsidRPr="00A23AA9" w:rsidRDefault="00DE7975" w:rsidP="00DE7975">
      <w:pPr>
        <w:pStyle w:val="Brdtextmedindrag"/>
      </w:pPr>
    </w:p>
    <w:p w14:paraId="4727BF0C" w14:textId="77777777" w:rsidR="00DE7975" w:rsidRDefault="00DE7975" w:rsidP="00DE7975">
      <w:pPr>
        <w:pStyle w:val="Brdtext"/>
        <w:rPr>
          <w:sz w:val="18"/>
          <w:szCs w:val="18"/>
        </w:rPr>
      </w:pPr>
      <w:r w:rsidRPr="00EF3EC0">
        <w:rPr>
          <w:sz w:val="18"/>
          <w:szCs w:val="18"/>
        </w:rPr>
        <w:t>18 §    När samrådet enligt 11–17 §§ är klart ska kommunen i en underrättelse informera om sitt planförslag och låta det granskas under en viss tid (gransknings</w:t>
      </w:r>
      <w:r>
        <w:rPr>
          <w:sz w:val="18"/>
          <w:szCs w:val="18"/>
        </w:rPr>
        <w:softHyphen/>
      </w:r>
      <w:r w:rsidRPr="00EF3EC0">
        <w:rPr>
          <w:sz w:val="18"/>
          <w:szCs w:val="18"/>
        </w:rPr>
        <w:t xml:space="preserve">tid). Om de som kommunen har samrått med enligt 11 § har godkänt planförslaget, behöver underrättelse inte lämnas. </w:t>
      </w:r>
    </w:p>
    <w:p w14:paraId="5AD8F86A" w14:textId="77777777" w:rsidR="00DE7975" w:rsidRPr="006A7515" w:rsidRDefault="00DE7975" w:rsidP="00DE7975">
      <w:pPr>
        <w:pStyle w:val="Brdtextmedindrag"/>
        <w:rPr>
          <w:sz w:val="18"/>
          <w:szCs w:val="18"/>
        </w:rPr>
      </w:pPr>
      <w:r w:rsidRPr="006A7515">
        <w:rPr>
          <w:sz w:val="18"/>
          <w:szCs w:val="18"/>
        </w:rPr>
        <w:t>Granskningstiden ska vara minst två veckor, men den får göras kortare, om alla berörda är överens om det. För ett sådant plan</w:t>
      </w:r>
      <w:r w:rsidRPr="006A7515">
        <w:rPr>
          <w:sz w:val="18"/>
          <w:szCs w:val="18"/>
        </w:rPr>
        <w:softHyphen/>
        <w:t>förslag som avses i 7 § 1 och 2 ska granskningstiden dock vara minst tre veckor och för ett sådant planförslag som avses i 7 § 3 minst 30 dagar.</w:t>
      </w:r>
    </w:p>
    <w:p w14:paraId="50BED82B" w14:textId="77777777" w:rsidR="00DE7975" w:rsidRPr="00EF3EC0" w:rsidRDefault="00DE7975" w:rsidP="00DE7975">
      <w:pPr>
        <w:pStyle w:val="Brdtextmedindrag"/>
        <w:rPr>
          <w:sz w:val="18"/>
          <w:szCs w:val="18"/>
        </w:rPr>
      </w:pPr>
      <w:r w:rsidRPr="00EF3EC0">
        <w:rPr>
          <w:sz w:val="18"/>
          <w:szCs w:val="18"/>
        </w:rPr>
        <w:t xml:space="preserve">Om kommunen när samrådet är klart bedömer att planförslaget är ett sådant som avses i 7 §, ska kommunen dessutom kungöra förslaget på det sätt som anges i </w:t>
      </w:r>
      <w:r w:rsidRPr="007C210E">
        <w:rPr>
          <w:i/>
          <w:sz w:val="18"/>
          <w:szCs w:val="18"/>
        </w:rPr>
        <w:t>11 </w:t>
      </w:r>
      <w:r>
        <w:rPr>
          <w:i/>
          <w:sz w:val="18"/>
          <w:szCs w:val="18"/>
        </w:rPr>
        <w:t>d</w:t>
      </w:r>
      <w:r w:rsidRPr="007C210E">
        <w:rPr>
          <w:i/>
          <w:sz w:val="18"/>
          <w:szCs w:val="18"/>
        </w:rPr>
        <w:t> §</w:t>
      </w:r>
      <w:r w:rsidRPr="00EF3EC0">
        <w:rPr>
          <w:sz w:val="18"/>
          <w:szCs w:val="18"/>
        </w:rPr>
        <w:t xml:space="preserve">, om förslaget inte har kungjorts tidigare eller det har ändrats väsentligt. Det som sägs om samrådstid i </w:t>
      </w:r>
      <w:r w:rsidRPr="007C210E">
        <w:rPr>
          <w:i/>
          <w:sz w:val="18"/>
          <w:szCs w:val="18"/>
        </w:rPr>
        <w:t>11 </w:t>
      </w:r>
      <w:r>
        <w:rPr>
          <w:i/>
          <w:sz w:val="18"/>
          <w:szCs w:val="18"/>
        </w:rPr>
        <w:t>d</w:t>
      </w:r>
      <w:r w:rsidRPr="007C210E">
        <w:rPr>
          <w:i/>
          <w:sz w:val="18"/>
          <w:szCs w:val="18"/>
        </w:rPr>
        <w:t> §</w:t>
      </w:r>
      <w:r w:rsidRPr="00EF3EC0">
        <w:rPr>
          <w:sz w:val="18"/>
          <w:szCs w:val="18"/>
        </w:rPr>
        <w:t xml:space="preserve"> ska då i stället avse granskningstid.</w:t>
      </w:r>
    </w:p>
    <w:p w14:paraId="4477C569" w14:textId="77777777" w:rsidR="00DE7975" w:rsidRPr="00EF3EC0" w:rsidRDefault="00DE7975" w:rsidP="00DE7975">
      <w:pPr>
        <w:pStyle w:val="Brdtextmedindrag"/>
      </w:pPr>
    </w:p>
    <w:p w14:paraId="41DD142D" w14:textId="77777777" w:rsidR="00DE7975" w:rsidRDefault="00DE7975" w:rsidP="00DE7975">
      <w:pPr>
        <w:pStyle w:val="Brdtext"/>
      </w:pPr>
      <w:r>
        <w:t>Paragrafen, som innehåller bestämmelser om granskning, följdändras på grund av att nuvarande bestämmelse i 11 b § får en ny beteckning.</w:t>
      </w:r>
    </w:p>
    <w:p w14:paraId="595BE3AE" w14:textId="77777777" w:rsidR="00DE7975" w:rsidRPr="00B715DB" w:rsidRDefault="00DE7975" w:rsidP="00DE7975">
      <w:pPr>
        <w:pStyle w:val="Brdtextmedindrag"/>
      </w:pPr>
      <w:r>
        <w:t>Övervägandena finns i avsnitt 6.4.</w:t>
      </w:r>
    </w:p>
    <w:p w14:paraId="353A622E" w14:textId="77777777" w:rsidR="00DE7975" w:rsidRDefault="00DE7975" w:rsidP="00DE7975">
      <w:pPr>
        <w:pStyle w:val="Brdtext"/>
      </w:pPr>
    </w:p>
    <w:p w14:paraId="1BD53BA1" w14:textId="77777777" w:rsidR="00DE7975" w:rsidRPr="00EF3EC0" w:rsidRDefault="00DE7975" w:rsidP="00DE7975">
      <w:pPr>
        <w:pStyle w:val="Brdtext"/>
        <w:rPr>
          <w:sz w:val="18"/>
          <w:szCs w:val="18"/>
        </w:rPr>
      </w:pPr>
      <w:r w:rsidRPr="00EF3EC0">
        <w:rPr>
          <w:sz w:val="18"/>
          <w:szCs w:val="18"/>
        </w:rPr>
        <w:t xml:space="preserve">18 a §    Om planförslaget är ett sådant som avses i 7 a §, ska kommunen kungöra förslaget på det sätt som anges i </w:t>
      </w:r>
      <w:r w:rsidRPr="007C210E">
        <w:rPr>
          <w:i/>
          <w:sz w:val="18"/>
          <w:szCs w:val="18"/>
        </w:rPr>
        <w:t xml:space="preserve">11 </w:t>
      </w:r>
      <w:r>
        <w:rPr>
          <w:i/>
          <w:sz w:val="18"/>
          <w:szCs w:val="18"/>
        </w:rPr>
        <w:t>d</w:t>
      </w:r>
      <w:r w:rsidRPr="007C210E">
        <w:rPr>
          <w:i/>
          <w:sz w:val="18"/>
          <w:szCs w:val="18"/>
        </w:rPr>
        <w:t xml:space="preserve"> §</w:t>
      </w:r>
      <w:r w:rsidRPr="00EF3EC0">
        <w:rPr>
          <w:sz w:val="18"/>
          <w:szCs w:val="18"/>
        </w:rPr>
        <w:t xml:space="preserve"> och låta det granskas. Det som sägs om samrådstid i </w:t>
      </w:r>
      <w:r w:rsidRPr="007C210E">
        <w:rPr>
          <w:i/>
          <w:sz w:val="18"/>
          <w:szCs w:val="18"/>
        </w:rPr>
        <w:t>11 </w:t>
      </w:r>
      <w:r>
        <w:rPr>
          <w:i/>
          <w:sz w:val="18"/>
          <w:szCs w:val="18"/>
        </w:rPr>
        <w:t>d</w:t>
      </w:r>
      <w:r w:rsidRPr="007C210E">
        <w:rPr>
          <w:i/>
          <w:sz w:val="18"/>
          <w:szCs w:val="18"/>
        </w:rPr>
        <w:t> §</w:t>
      </w:r>
      <w:r w:rsidRPr="00EF3EC0">
        <w:rPr>
          <w:sz w:val="18"/>
          <w:szCs w:val="18"/>
        </w:rPr>
        <w:t xml:space="preserve"> ska då i stället avse granskningstid. Granskningstiden ska vara minst tre veckor.</w:t>
      </w:r>
    </w:p>
    <w:p w14:paraId="5E5D5CD0" w14:textId="77777777" w:rsidR="00DE7975" w:rsidRPr="00EF3EC0" w:rsidRDefault="00DE7975" w:rsidP="00DE7975">
      <w:pPr>
        <w:pStyle w:val="Brdtextmedindrag"/>
        <w:rPr>
          <w:sz w:val="18"/>
          <w:szCs w:val="18"/>
        </w:rPr>
      </w:pPr>
      <w:r w:rsidRPr="00EF3EC0">
        <w:rPr>
          <w:sz w:val="18"/>
          <w:szCs w:val="18"/>
        </w:rPr>
        <w:t>Kungörandet får samordnas med det kungörande som ska ske i det andra ärendet som avses i 7 a §.</w:t>
      </w:r>
    </w:p>
    <w:p w14:paraId="3EBE82C9" w14:textId="77777777" w:rsidR="00DE7975" w:rsidRPr="00EF3EC0" w:rsidRDefault="00DE7975" w:rsidP="00DE7975">
      <w:pPr>
        <w:pStyle w:val="Brdtextmedindrag"/>
      </w:pPr>
    </w:p>
    <w:p w14:paraId="2DAC3016" w14:textId="77777777" w:rsidR="00DE7975" w:rsidRDefault="00DE7975" w:rsidP="00DE7975">
      <w:pPr>
        <w:pStyle w:val="Brdtext"/>
      </w:pPr>
      <w:r>
        <w:t>Paragrafen, som innehåller bestämmelser om kungörelse av planförslag, följdändras på grund av att nuvarande bestämmelse i 11 b § får en ny beteckning.</w:t>
      </w:r>
    </w:p>
    <w:p w14:paraId="41BD9861" w14:textId="77777777" w:rsidR="00DE7975" w:rsidRPr="00B715DB" w:rsidRDefault="00DE7975" w:rsidP="00DE7975">
      <w:pPr>
        <w:pStyle w:val="Brdtextmedindrag"/>
      </w:pPr>
      <w:r>
        <w:t>Övervägandena finns i avsnitt 6.4.</w:t>
      </w:r>
    </w:p>
    <w:p w14:paraId="218B99A8" w14:textId="77777777" w:rsidR="00DE7975" w:rsidRDefault="00DE7975" w:rsidP="00DE7975">
      <w:pPr>
        <w:pStyle w:val="Brdtext"/>
      </w:pPr>
    </w:p>
    <w:p w14:paraId="03928266" w14:textId="77777777" w:rsidR="00DE7975" w:rsidRDefault="00DE7975" w:rsidP="00DE7975">
      <w:pPr>
        <w:pStyle w:val="Brdtext"/>
        <w:rPr>
          <w:sz w:val="18"/>
          <w:szCs w:val="18"/>
        </w:rPr>
      </w:pPr>
      <w:r>
        <w:rPr>
          <w:sz w:val="18"/>
          <w:szCs w:val="18"/>
        </w:rPr>
        <w:t>22 </w:t>
      </w:r>
      <w:r w:rsidRPr="005F7236">
        <w:rPr>
          <w:sz w:val="18"/>
          <w:szCs w:val="18"/>
        </w:rPr>
        <w:t>§    Under granskningstiden ska länsstyrelsen yttra sig över planförslaget, om förslaget enligt länsstyrelsens bedömning innebär att</w:t>
      </w:r>
    </w:p>
    <w:p w14:paraId="26A137A8" w14:textId="77777777" w:rsidR="00DE7975" w:rsidRPr="005F7236" w:rsidRDefault="00DE7975" w:rsidP="00DE7975">
      <w:pPr>
        <w:pStyle w:val="Brdtextmedindrag"/>
        <w:rPr>
          <w:sz w:val="18"/>
          <w:szCs w:val="18"/>
        </w:rPr>
      </w:pPr>
      <w:r w:rsidRPr="005F7236">
        <w:rPr>
          <w:sz w:val="18"/>
          <w:szCs w:val="18"/>
        </w:rPr>
        <w:t>1.</w:t>
      </w:r>
      <w:r>
        <w:rPr>
          <w:sz w:val="18"/>
          <w:szCs w:val="18"/>
        </w:rPr>
        <w:t> </w:t>
      </w:r>
      <w:r w:rsidRPr="005F7236">
        <w:rPr>
          <w:sz w:val="18"/>
          <w:szCs w:val="18"/>
        </w:rPr>
        <w:t>ett riksintresse enligt 3 eller 4</w:t>
      </w:r>
      <w:r>
        <w:rPr>
          <w:sz w:val="18"/>
          <w:szCs w:val="18"/>
        </w:rPr>
        <w:t> </w:t>
      </w:r>
      <w:r w:rsidRPr="005F7236">
        <w:rPr>
          <w:sz w:val="18"/>
          <w:szCs w:val="18"/>
        </w:rPr>
        <w:t>kap. miljöbalken inte tillgodoses,</w:t>
      </w:r>
    </w:p>
    <w:p w14:paraId="11E0EF24" w14:textId="77777777" w:rsidR="00DE7975" w:rsidRPr="005F7236" w:rsidRDefault="00DE7975" w:rsidP="00DE7975">
      <w:pPr>
        <w:pStyle w:val="Brdtextmedindrag"/>
        <w:rPr>
          <w:sz w:val="18"/>
          <w:szCs w:val="18"/>
        </w:rPr>
      </w:pPr>
      <w:r w:rsidRPr="005F7236">
        <w:rPr>
          <w:sz w:val="18"/>
          <w:szCs w:val="18"/>
        </w:rPr>
        <w:t>2.</w:t>
      </w:r>
      <w:r>
        <w:rPr>
          <w:sz w:val="18"/>
          <w:szCs w:val="18"/>
        </w:rPr>
        <w:t> </w:t>
      </w:r>
      <w:r w:rsidRPr="005F7236">
        <w:rPr>
          <w:sz w:val="18"/>
          <w:szCs w:val="18"/>
        </w:rPr>
        <w:t>en miljökvalitetsnorm enligt 5</w:t>
      </w:r>
      <w:r>
        <w:rPr>
          <w:sz w:val="18"/>
          <w:szCs w:val="18"/>
        </w:rPr>
        <w:t> </w:t>
      </w:r>
      <w:r w:rsidRPr="005F7236">
        <w:rPr>
          <w:sz w:val="18"/>
          <w:szCs w:val="18"/>
        </w:rPr>
        <w:t>kap. miljöbalken inte följs,</w:t>
      </w:r>
    </w:p>
    <w:p w14:paraId="7D42FA03" w14:textId="77777777" w:rsidR="00DE7975" w:rsidRPr="005F7236" w:rsidRDefault="00DE7975" w:rsidP="00DE7975">
      <w:pPr>
        <w:pStyle w:val="Brdtextmedindrag"/>
        <w:rPr>
          <w:sz w:val="18"/>
          <w:szCs w:val="18"/>
        </w:rPr>
      </w:pPr>
      <w:r w:rsidRPr="005F7236">
        <w:rPr>
          <w:sz w:val="18"/>
          <w:szCs w:val="18"/>
        </w:rPr>
        <w:t>3.</w:t>
      </w:r>
      <w:r>
        <w:rPr>
          <w:sz w:val="18"/>
          <w:szCs w:val="18"/>
        </w:rPr>
        <w:t> </w:t>
      </w:r>
      <w:r w:rsidRPr="005F7236">
        <w:rPr>
          <w:sz w:val="18"/>
          <w:szCs w:val="18"/>
        </w:rPr>
        <w:t>strandskydd enligt 7 kap. miljöbalken upphävs i strid med gällande bestäm</w:t>
      </w:r>
      <w:r>
        <w:rPr>
          <w:sz w:val="18"/>
          <w:szCs w:val="18"/>
        </w:rPr>
        <w:softHyphen/>
      </w:r>
      <w:r w:rsidRPr="005F7236">
        <w:rPr>
          <w:sz w:val="18"/>
          <w:szCs w:val="18"/>
        </w:rPr>
        <w:t>melser,</w:t>
      </w:r>
    </w:p>
    <w:p w14:paraId="0D7E3F4D" w14:textId="77777777" w:rsidR="00DE7975" w:rsidRDefault="00DE7975" w:rsidP="00DE7975">
      <w:pPr>
        <w:pStyle w:val="Brdtextmedindrag"/>
        <w:rPr>
          <w:sz w:val="18"/>
          <w:szCs w:val="18"/>
        </w:rPr>
      </w:pPr>
      <w:r w:rsidRPr="005F7236">
        <w:rPr>
          <w:sz w:val="18"/>
          <w:szCs w:val="18"/>
        </w:rPr>
        <w:t>4.</w:t>
      </w:r>
      <w:r>
        <w:rPr>
          <w:sz w:val="18"/>
          <w:szCs w:val="18"/>
        </w:rPr>
        <w:t> </w:t>
      </w:r>
      <w:r w:rsidRPr="005F7236">
        <w:rPr>
          <w:sz w:val="18"/>
          <w:szCs w:val="18"/>
        </w:rPr>
        <w:t>regleringen av sådana frågor om användningen av mark- och vatten</w:t>
      </w:r>
      <w:r w:rsidRPr="005F7236">
        <w:rPr>
          <w:sz w:val="18"/>
          <w:szCs w:val="18"/>
        </w:rPr>
        <w:softHyphen/>
        <w:t>områden som angår flera kommuner inte har samordnats på ett lämpligt sätt, eller</w:t>
      </w:r>
    </w:p>
    <w:p w14:paraId="3F4F2A57" w14:textId="77777777" w:rsidR="00DE7975" w:rsidRPr="005F7236" w:rsidRDefault="00DE7975" w:rsidP="00DE7975">
      <w:pPr>
        <w:pStyle w:val="Brdtextmedindrag"/>
        <w:rPr>
          <w:sz w:val="18"/>
          <w:szCs w:val="18"/>
        </w:rPr>
      </w:pPr>
      <w:r w:rsidRPr="005F7236">
        <w:rPr>
          <w:sz w:val="18"/>
          <w:szCs w:val="18"/>
        </w:rPr>
        <w:t xml:space="preserve">5. en bebyggelse </w:t>
      </w:r>
      <w:r w:rsidRPr="005F7236">
        <w:rPr>
          <w:i/>
          <w:sz w:val="18"/>
          <w:szCs w:val="18"/>
        </w:rPr>
        <w:t>annars blir olämplig</w:t>
      </w:r>
      <w:r w:rsidRPr="005F7236">
        <w:rPr>
          <w:sz w:val="18"/>
          <w:szCs w:val="18"/>
        </w:rPr>
        <w:t xml:space="preserve"> eller ett bygg</w:t>
      </w:r>
      <w:r w:rsidRPr="005F7236">
        <w:rPr>
          <w:sz w:val="18"/>
          <w:szCs w:val="18"/>
        </w:rPr>
        <w:softHyphen/>
        <w:t xml:space="preserve">nadsverk </w:t>
      </w:r>
      <w:r w:rsidRPr="005F7236">
        <w:rPr>
          <w:i/>
          <w:sz w:val="18"/>
          <w:szCs w:val="18"/>
        </w:rPr>
        <w:t>olämpligt</w:t>
      </w:r>
      <w:r w:rsidRPr="005F7236">
        <w:rPr>
          <w:sz w:val="18"/>
          <w:szCs w:val="18"/>
        </w:rPr>
        <w:t xml:space="preserve"> med hänsyn till männ</w:t>
      </w:r>
      <w:r w:rsidRPr="005F7236">
        <w:rPr>
          <w:sz w:val="18"/>
          <w:szCs w:val="18"/>
        </w:rPr>
        <w:softHyphen/>
        <w:t>iskors hälsa eller säkerhet eller till risken för olyckor, översväm</w:t>
      </w:r>
      <w:r>
        <w:rPr>
          <w:sz w:val="18"/>
          <w:szCs w:val="18"/>
        </w:rPr>
        <w:softHyphen/>
      </w:r>
      <w:r w:rsidRPr="005F7236">
        <w:rPr>
          <w:sz w:val="18"/>
          <w:szCs w:val="18"/>
        </w:rPr>
        <w:t>ning eller erosion.</w:t>
      </w:r>
    </w:p>
    <w:p w14:paraId="5B181C60" w14:textId="77777777" w:rsidR="00DE7975" w:rsidRDefault="00DE7975" w:rsidP="00DE7975">
      <w:pPr>
        <w:pStyle w:val="Brdtextmedindrag"/>
      </w:pPr>
    </w:p>
    <w:p w14:paraId="470587BC" w14:textId="77777777" w:rsidR="00DE7975" w:rsidRDefault="00DE7975" w:rsidP="00DE7975">
      <w:pPr>
        <w:pStyle w:val="Brdtext"/>
      </w:pPr>
      <w:r w:rsidRPr="00BB5725">
        <w:t xml:space="preserve">Paragrafen innehåller bestämmelser om att länsstyrelsen under </w:t>
      </w:r>
      <w:r>
        <w:t>gransk</w:t>
      </w:r>
      <w:r>
        <w:softHyphen/>
        <w:t>nings</w:t>
      </w:r>
      <w:r>
        <w:softHyphen/>
        <w:t>tiden i vissa fall</w:t>
      </w:r>
      <w:r w:rsidRPr="00BB5725">
        <w:t xml:space="preserve"> ska </w:t>
      </w:r>
      <w:r>
        <w:t>yttra</w:t>
      </w:r>
      <w:r w:rsidRPr="00BB5725">
        <w:t xml:space="preserve"> över planförslaget.</w:t>
      </w:r>
    </w:p>
    <w:p w14:paraId="3A35109D" w14:textId="77777777" w:rsidR="00DE7975" w:rsidRDefault="00DE7975" w:rsidP="00DE7975">
      <w:pPr>
        <w:pStyle w:val="Brdtextmedindrag"/>
      </w:pPr>
      <w:r w:rsidRPr="00BB5725">
        <w:t xml:space="preserve">Ändringen i </w:t>
      </w:r>
      <w:r w:rsidRPr="00BB5725">
        <w:rPr>
          <w:i/>
        </w:rPr>
        <w:t>femte punkten</w:t>
      </w:r>
      <w:r w:rsidRPr="00BB5725">
        <w:t xml:space="preserve"> är endast språklig.</w:t>
      </w:r>
    </w:p>
    <w:p w14:paraId="20CB1E4B" w14:textId="77777777" w:rsidR="00DE7975" w:rsidRDefault="00DE7975" w:rsidP="00DE7975">
      <w:pPr>
        <w:pStyle w:val="Brdtextmedindrag"/>
      </w:pPr>
      <w:r>
        <w:t>Övervägandena finns i avsnitt 8.5.</w:t>
      </w:r>
    </w:p>
    <w:p w14:paraId="2B55F31F" w14:textId="77777777" w:rsidR="00DE7975" w:rsidRPr="00BB5725" w:rsidRDefault="00DE7975" w:rsidP="00DE7975">
      <w:pPr>
        <w:pStyle w:val="Brdtextmedindrag"/>
      </w:pPr>
    </w:p>
    <w:p w14:paraId="1B5CB7DE" w14:textId="77777777" w:rsidR="00DE7975" w:rsidRPr="003F7FCF" w:rsidRDefault="00DE7975" w:rsidP="00DE7975">
      <w:pPr>
        <w:pStyle w:val="Brdtext"/>
        <w:rPr>
          <w:sz w:val="18"/>
          <w:szCs w:val="18"/>
        </w:rPr>
      </w:pPr>
      <w:r w:rsidRPr="003F7FCF">
        <w:rPr>
          <w:sz w:val="18"/>
          <w:szCs w:val="18"/>
        </w:rPr>
        <w:t xml:space="preserve">25 §    Om kommunen efter granskningstiden ändrar sitt förslag väsentligt, ska kommunen låta granska det ändrade förslaget enligt 18 § första och </w:t>
      </w:r>
      <w:r w:rsidRPr="00FB5F26">
        <w:rPr>
          <w:i/>
          <w:sz w:val="18"/>
          <w:szCs w:val="18"/>
        </w:rPr>
        <w:t>andra</w:t>
      </w:r>
      <w:r w:rsidRPr="003F7FCF">
        <w:rPr>
          <w:sz w:val="18"/>
          <w:szCs w:val="18"/>
        </w:rPr>
        <w:t xml:space="preserve"> styckena samt 19–24 §§. Om kommunen bedömer att förslaget är ett sådant som avses i 7 § och det inte har kungjorts tidigare, ska kommunen dessutom kungöra det ändrade förslaget på det sätt som anges i </w:t>
      </w:r>
      <w:r w:rsidRPr="007C210E">
        <w:rPr>
          <w:i/>
          <w:sz w:val="18"/>
          <w:szCs w:val="18"/>
        </w:rPr>
        <w:t>11 </w:t>
      </w:r>
      <w:r>
        <w:rPr>
          <w:i/>
          <w:sz w:val="18"/>
          <w:szCs w:val="18"/>
        </w:rPr>
        <w:t>d</w:t>
      </w:r>
      <w:r w:rsidRPr="007C210E">
        <w:rPr>
          <w:i/>
          <w:sz w:val="18"/>
          <w:szCs w:val="18"/>
        </w:rPr>
        <w:t> §</w:t>
      </w:r>
      <w:r w:rsidRPr="003F7FCF">
        <w:rPr>
          <w:sz w:val="18"/>
          <w:szCs w:val="18"/>
        </w:rPr>
        <w:t xml:space="preserve">. Det som sägs om samrådstid i </w:t>
      </w:r>
      <w:r w:rsidRPr="007C210E">
        <w:rPr>
          <w:i/>
          <w:sz w:val="18"/>
          <w:szCs w:val="18"/>
        </w:rPr>
        <w:t>11 </w:t>
      </w:r>
      <w:r>
        <w:rPr>
          <w:i/>
          <w:sz w:val="18"/>
          <w:szCs w:val="18"/>
        </w:rPr>
        <w:t>d</w:t>
      </w:r>
      <w:r w:rsidRPr="007C210E">
        <w:rPr>
          <w:i/>
          <w:sz w:val="18"/>
          <w:szCs w:val="18"/>
        </w:rPr>
        <w:t> §</w:t>
      </w:r>
      <w:r w:rsidRPr="003F7FCF">
        <w:rPr>
          <w:sz w:val="18"/>
          <w:szCs w:val="18"/>
        </w:rPr>
        <w:t xml:space="preserve"> ska då i stället avse granskningstid.</w:t>
      </w:r>
    </w:p>
    <w:p w14:paraId="4F067DB0" w14:textId="77777777" w:rsidR="00DE7975" w:rsidRPr="00EF3EC0" w:rsidRDefault="00DE7975" w:rsidP="00DE7975">
      <w:pPr>
        <w:pStyle w:val="Brdtextmedindrag"/>
      </w:pPr>
    </w:p>
    <w:p w14:paraId="4710B210" w14:textId="77777777" w:rsidR="00DE7975" w:rsidRDefault="00DE7975" w:rsidP="00DE7975">
      <w:pPr>
        <w:pStyle w:val="Brdtext"/>
      </w:pPr>
      <w:r>
        <w:t xml:space="preserve">Paragrafen, som innehåller bestämmelser om kungörelse och granskning </w:t>
      </w:r>
      <w:r w:rsidRPr="00CE61D3">
        <w:rPr>
          <w:spacing w:val="-2"/>
        </w:rPr>
        <w:t>av planförslag som har ändrats väsentligt efter granskningstiden, följd</w:t>
      </w:r>
      <w:r w:rsidRPr="00CE61D3">
        <w:rPr>
          <w:spacing w:val="-2"/>
        </w:rPr>
        <w:softHyphen/>
        <w:t>ändras</w:t>
      </w:r>
      <w:r>
        <w:t xml:space="preserve"> på grund av att nuvarande bestämmelse i 11 b § får en ny beteck</w:t>
      </w:r>
      <w:r>
        <w:softHyphen/>
        <w:t>ning.</w:t>
      </w:r>
    </w:p>
    <w:p w14:paraId="668BE395" w14:textId="77777777" w:rsidR="00DE7975" w:rsidRPr="00845853" w:rsidRDefault="00DE7975" w:rsidP="00DE7975">
      <w:pPr>
        <w:pStyle w:val="Brdtextmedindrag"/>
      </w:pPr>
      <w:r>
        <w:t xml:space="preserve">I övrigt har hänvisningen i paragrafens första mening </w:t>
      </w:r>
      <w:r w:rsidRPr="00845853">
        <w:t>ändrats redak</w:t>
      </w:r>
      <w:r>
        <w:softHyphen/>
      </w:r>
      <w:r w:rsidRPr="00845853">
        <w:t>tionellt så att den har fått den lydelse som den rätteligen ska ha.</w:t>
      </w:r>
    </w:p>
    <w:p w14:paraId="1FA6A7D1" w14:textId="77777777" w:rsidR="00DE7975" w:rsidRPr="00B715DB" w:rsidRDefault="00DE7975" w:rsidP="00DE7975">
      <w:pPr>
        <w:pStyle w:val="Brdtextmedindrag"/>
      </w:pPr>
      <w:r>
        <w:t>Övervägandena finns i avsnitt 6.4.</w:t>
      </w:r>
    </w:p>
    <w:p w14:paraId="5780CADA" w14:textId="77777777" w:rsidR="00DE7975" w:rsidRDefault="00DE7975" w:rsidP="00DE7975">
      <w:pPr>
        <w:pStyle w:val="Brdtext"/>
      </w:pPr>
    </w:p>
    <w:p w14:paraId="02F2E371" w14:textId="77777777" w:rsidR="00DE7975" w:rsidRPr="00901C84" w:rsidRDefault="00DE7975" w:rsidP="00DE7975">
      <w:pPr>
        <w:pStyle w:val="Brdtext"/>
        <w:keepNext/>
        <w:rPr>
          <w:sz w:val="18"/>
          <w:szCs w:val="18"/>
        </w:rPr>
      </w:pPr>
      <w:r w:rsidRPr="00901C84">
        <w:rPr>
          <w:sz w:val="18"/>
          <w:szCs w:val="18"/>
        </w:rPr>
        <w:t xml:space="preserve">32 §    När beslutet att anta detaljplanen har </w:t>
      </w:r>
      <w:r w:rsidRPr="007C210E">
        <w:rPr>
          <w:i/>
          <w:sz w:val="18"/>
          <w:szCs w:val="18"/>
        </w:rPr>
        <w:t>fått</w:t>
      </w:r>
      <w:r w:rsidRPr="00901C84">
        <w:rPr>
          <w:sz w:val="18"/>
          <w:szCs w:val="18"/>
        </w:rPr>
        <w:t xml:space="preserve"> laga kraft ska kommunen</w:t>
      </w:r>
    </w:p>
    <w:p w14:paraId="3B0C1C26" w14:textId="77777777" w:rsidR="00DE7975" w:rsidRPr="00901C84" w:rsidRDefault="00DE7975" w:rsidP="00DE7975">
      <w:pPr>
        <w:pStyle w:val="Brdtextmedindrag"/>
        <w:rPr>
          <w:sz w:val="18"/>
          <w:szCs w:val="18"/>
        </w:rPr>
      </w:pPr>
      <w:r w:rsidRPr="00901C84">
        <w:rPr>
          <w:sz w:val="18"/>
          <w:szCs w:val="18"/>
        </w:rPr>
        <w:t xml:space="preserve">1. på planhandlingarna anteckna det datum då planen </w:t>
      </w:r>
      <w:r w:rsidRPr="007C210E">
        <w:rPr>
          <w:i/>
          <w:sz w:val="18"/>
          <w:szCs w:val="18"/>
        </w:rPr>
        <w:t>fick</w:t>
      </w:r>
      <w:r w:rsidRPr="00901C84">
        <w:rPr>
          <w:sz w:val="18"/>
          <w:szCs w:val="18"/>
        </w:rPr>
        <w:t xml:space="preserve"> laga kraft och, om ett förordnande enligt 13 kap. 17 § tredje stycket har meddelats, det datum då förord</w:t>
      </w:r>
      <w:r>
        <w:rPr>
          <w:sz w:val="18"/>
          <w:szCs w:val="18"/>
        </w:rPr>
        <w:softHyphen/>
      </w:r>
      <w:r w:rsidRPr="00901C84">
        <w:rPr>
          <w:sz w:val="18"/>
          <w:szCs w:val="18"/>
        </w:rPr>
        <w:t>nandet meddelades,</w:t>
      </w:r>
    </w:p>
    <w:p w14:paraId="5AA0BD30" w14:textId="77777777" w:rsidR="00DE7975" w:rsidRPr="00901C84" w:rsidRDefault="00DE7975" w:rsidP="00DE7975">
      <w:pPr>
        <w:pStyle w:val="Brdtextmedindrag"/>
        <w:rPr>
          <w:sz w:val="18"/>
          <w:szCs w:val="18"/>
        </w:rPr>
      </w:pPr>
      <w:r w:rsidRPr="00901C84">
        <w:rPr>
          <w:sz w:val="18"/>
          <w:szCs w:val="18"/>
        </w:rPr>
        <w:t>2. inom två veckor skicka planen, planbeskrivningen och fastighets</w:t>
      </w:r>
      <w:r w:rsidRPr="00901C84">
        <w:rPr>
          <w:sz w:val="18"/>
          <w:szCs w:val="18"/>
        </w:rPr>
        <w:softHyphen/>
        <w:t>förteck</w:t>
      </w:r>
      <w:r>
        <w:rPr>
          <w:sz w:val="18"/>
          <w:szCs w:val="18"/>
        </w:rPr>
        <w:softHyphen/>
      </w:r>
      <w:r w:rsidRPr="00901C84">
        <w:rPr>
          <w:sz w:val="18"/>
          <w:szCs w:val="18"/>
        </w:rPr>
        <w:t>ningen enligt 9 § till länsstyrelsen och lantmäterimyndigheten, och</w:t>
      </w:r>
    </w:p>
    <w:p w14:paraId="6386D40B" w14:textId="77777777" w:rsidR="00DE7975" w:rsidRPr="00901C84" w:rsidRDefault="00DE7975" w:rsidP="00DE7975">
      <w:pPr>
        <w:pStyle w:val="Brdtextmedindrag"/>
        <w:rPr>
          <w:sz w:val="18"/>
          <w:szCs w:val="18"/>
        </w:rPr>
      </w:pPr>
      <w:r w:rsidRPr="00901C84">
        <w:rPr>
          <w:sz w:val="18"/>
          <w:szCs w:val="18"/>
        </w:rPr>
        <w:t xml:space="preserve">3. med en kungörelse på det sätt som anges i </w:t>
      </w:r>
      <w:r w:rsidRPr="007C210E">
        <w:rPr>
          <w:i/>
          <w:sz w:val="18"/>
          <w:szCs w:val="18"/>
        </w:rPr>
        <w:t>11 </w:t>
      </w:r>
      <w:r>
        <w:rPr>
          <w:i/>
          <w:sz w:val="18"/>
          <w:szCs w:val="18"/>
        </w:rPr>
        <w:t>d</w:t>
      </w:r>
      <w:r w:rsidRPr="007C210E">
        <w:rPr>
          <w:i/>
          <w:sz w:val="18"/>
          <w:szCs w:val="18"/>
        </w:rPr>
        <w:t> §</w:t>
      </w:r>
      <w:r w:rsidRPr="00901C84">
        <w:rPr>
          <w:sz w:val="18"/>
          <w:szCs w:val="18"/>
        </w:rPr>
        <w:t xml:space="preserve"> eller med ett skriftligt med</w:t>
      </w:r>
      <w:r>
        <w:rPr>
          <w:sz w:val="18"/>
          <w:szCs w:val="18"/>
        </w:rPr>
        <w:softHyphen/>
      </w:r>
      <w:r w:rsidRPr="00901C84">
        <w:rPr>
          <w:sz w:val="18"/>
          <w:szCs w:val="18"/>
        </w:rPr>
        <w:t>delande underrätta de fastighetsägare som kan ha rätt till ersättning enligt 14 kap. 5, 6, 7, 9, 10 eller 11 § och dem som enligt 14 kap. 12 § kan ha mot</w:t>
      </w:r>
      <w:r>
        <w:rPr>
          <w:sz w:val="18"/>
          <w:szCs w:val="18"/>
        </w:rPr>
        <w:softHyphen/>
      </w:r>
      <w:r w:rsidRPr="00901C84">
        <w:rPr>
          <w:sz w:val="18"/>
          <w:szCs w:val="18"/>
        </w:rPr>
        <w:t>svarande rätt till ersättning samt i underrättelsen upplysa om innehållet i 15 kap. 5 §.</w:t>
      </w:r>
    </w:p>
    <w:p w14:paraId="4681A2A1" w14:textId="77777777" w:rsidR="00DE7975" w:rsidRPr="00901C84" w:rsidRDefault="00DE7975" w:rsidP="00DE7975">
      <w:pPr>
        <w:pStyle w:val="Brdtextmedindrag"/>
      </w:pPr>
    </w:p>
    <w:p w14:paraId="7648E542" w14:textId="77777777" w:rsidR="00DE7975" w:rsidRDefault="00DE7975" w:rsidP="00DE7975">
      <w:pPr>
        <w:pStyle w:val="Brdtext"/>
      </w:pPr>
      <w:r w:rsidRPr="00CE61D3">
        <w:rPr>
          <w:spacing w:val="-2"/>
        </w:rPr>
        <w:t>Paragrafen, som innehåller förfarandebestämmelser för när ett beslut att anta</w:t>
      </w:r>
      <w:r>
        <w:t xml:space="preserve"> en detaljplan har fått laga kraft, följdändras på grund av att nuvar</w:t>
      </w:r>
      <w:r>
        <w:softHyphen/>
        <w:t>ande bestämmelse i 11 b § får en ny beteckning.</w:t>
      </w:r>
    </w:p>
    <w:p w14:paraId="65900EF5" w14:textId="77777777" w:rsidR="00DE7975" w:rsidRDefault="00DE7975" w:rsidP="00DE7975">
      <w:pPr>
        <w:pStyle w:val="Brdtextmedindrag"/>
      </w:pPr>
      <w:r>
        <w:t>Bestämmelsen ändras även språkligt.</w:t>
      </w:r>
    </w:p>
    <w:p w14:paraId="629AC21D" w14:textId="77777777" w:rsidR="00DE7975" w:rsidRDefault="00DE7975" w:rsidP="00DE7975">
      <w:pPr>
        <w:pStyle w:val="Brdtextmedindrag"/>
      </w:pPr>
      <w:r>
        <w:t>Övervägandena finns i avsnitt 6.4.</w:t>
      </w:r>
    </w:p>
    <w:p w14:paraId="6615CF10" w14:textId="77777777" w:rsidR="00DE7975" w:rsidRDefault="00DE7975" w:rsidP="00DE7975">
      <w:pPr>
        <w:pStyle w:val="Brdtext"/>
      </w:pPr>
    </w:p>
    <w:p w14:paraId="6DB594AB" w14:textId="77777777" w:rsidR="00DE7975" w:rsidRDefault="00DE7975" w:rsidP="00DE7975">
      <w:pPr>
        <w:pStyle w:val="Brdtext"/>
        <w:rPr>
          <w:sz w:val="18"/>
          <w:szCs w:val="18"/>
        </w:rPr>
      </w:pPr>
      <w:r w:rsidRPr="00901C84">
        <w:rPr>
          <w:sz w:val="18"/>
          <w:szCs w:val="18"/>
        </w:rPr>
        <w:t>3</w:t>
      </w:r>
      <w:r>
        <w:rPr>
          <w:sz w:val="18"/>
          <w:szCs w:val="18"/>
        </w:rPr>
        <w:t>8 a </w:t>
      </w:r>
      <w:r w:rsidRPr="00901C84">
        <w:rPr>
          <w:sz w:val="18"/>
          <w:szCs w:val="18"/>
        </w:rPr>
        <w:t>§    </w:t>
      </w:r>
      <w:r w:rsidRPr="000305AC">
        <w:rPr>
          <w:sz w:val="18"/>
          <w:szCs w:val="18"/>
        </w:rPr>
        <w:t>Vid förlängning av genom</w:t>
      </w:r>
      <w:r w:rsidRPr="000305AC">
        <w:rPr>
          <w:sz w:val="18"/>
          <w:szCs w:val="18"/>
        </w:rPr>
        <w:softHyphen/>
        <w:t>för</w:t>
      </w:r>
      <w:r w:rsidRPr="000305AC">
        <w:rPr>
          <w:sz w:val="18"/>
          <w:szCs w:val="18"/>
        </w:rPr>
        <w:softHyphen/>
      </w:r>
      <w:r w:rsidRPr="000305AC">
        <w:rPr>
          <w:sz w:val="18"/>
          <w:szCs w:val="18"/>
        </w:rPr>
        <w:softHyphen/>
        <w:t>an</w:t>
      </w:r>
      <w:r w:rsidRPr="000305AC">
        <w:rPr>
          <w:sz w:val="18"/>
          <w:szCs w:val="18"/>
        </w:rPr>
        <w:softHyphen/>
        <w:t>de</w:t>
      </w:r>
      <w:r w:rsidRPr="000305AC">
        <w:rPr>
          <w:sz w:val="18"/>
          <w:szCs w:val="18"/>
        </w:rPr>
        <w:softHyphen/>
      </w:r>
      <w:r w:rsidRPr="000305AC">
        <w:rPr>
          <w:sz w:val="18"/>
          <w:szCs w:val="18"/>
        </w:rPr>
        <w:softHyphen/>
        <w:t xml:space="preserve">tiden enligt 4 kap. 24 § behöver 18 § första och </w:t>
      </w:r>
      <w:r w:rsidRPr="00F12DE2">
        <w:rPr>
          <w:i/>
          <w:sz w:val="18"/>
          <w:szCs w:val="18"/>
        </w:rPr>
        <w:t>andra</w:t>
      </w:r>
      <w:r w:rsidRPr="000305AC">
        <w:rPr>
          <w:sz w:val="18"/>
          <w:szCs w:val="18"/>
        </w:rPr>
        <w:t xml:space="preserve"> styckena samt 19–25 §§ inte tillämpas. Samråd enligt 11 § krävs endast med lant</w:t>
      </w:r>
      <w:r w:rsidRPr="000305AC">
        <w:rPr>
          <w:sz w:val="18"/>
          <w:szCs w:val="18"/>
        </w:rPr>
        <w:softHyphen/>
        <w:t>mäterimyndigheten och kända sak</w:t>
      </w:r>
      <w:r w:rsidRPr="000305AC">
        <w:rPr>
          <w:sz w:val="18"/>
          <w:szCs w:val="18"/>
        </w:rPr>
        <w:softHyphen/>
        <w:t>ägare inom det berörda området.</w:t>
      </w:r>
    </w:p>
    <w:p w14:paraId="6A1547A0" w14:textId="77777777" w:rsidR="00DE7975" w:rsidRDefault="00DE7975" w:rsidP="00DE7975">
      <w:pPr>
        <w:pStyle w:val="Brdtextmedindrag"/>
      </w:pPr>
    </w:p>
    <w:p w14:paraId="4D69A75B" w14:textId="77777777" w:rsidR="00DE7975" w:rsidRDefault="00DE7975" w:rsidP="00DE7975">
      <w:pPr>
        <w:pStyle w:val="Brdtext"/>
      </w:pPr>
      <w:r w:rsidRPr="00D314F5">
        <w:rPr>
          <w:spacing w:val="-2"/>
        </w:rPr>
        <w:t>Paragrafen innehåller bestämmelser som gör det möjligt att förlänga genom</w:t>
      </w:r>
      <w:r>
        <w:softHyphen/>
        <w:t xml:space="preserve">förandetiden med ett förenklat planförfarande. </w:t>
      </w:r>
    </w:p>
    <w:p w14:paraId="69462CEA" w14:textId="689B2B79" w:rsidR="00DE7975" w:rsidRDefault="00DE7975" w:rsidP="00DE7975">
      <w:pPr>
        <w:pStyle w:val="Brdtextmedindrag"/>
      </w:pPr>
      <w:r>
        <w:t xml:space="preserve">Paragrafen har ändrats redaktionellt så att den har fått den lydelse som den rätteligen ska ha. </w:t>
      </w:r>
    </w:p>
    <w:p w14:paraId="44360B90" w14:textId="77777777" w:rsidR="00DE7975" w:rsidRPr="00D314F5" w:rsidRDefault="00DE7975" w:rsidP="00DE7975">
      <w:pPr>
        <w:pStyle w:val="Brdtextmedindrag"/>
      </w:pPr>
    </w:p>
    <w:p w14:paraId="68666522" w14:textId="77777777" w:rsidR="00DE7975" w:rsidRPr="00901C84" w:rsidRDefault="00DE7975" w:rsidP="00DE7975">
      <w:pPr>
        <w:pStyle w:val="Brdtext"/>
        <w:rPr>
          <w:sz w:val="18"/>
          <w:szCs w:val="18"/>
        </w:rPr>
      </w:pPr>
      <w:r w:rsidRPr="00901C84">
        <w:rPr>
          <w:sz w:val="18"/>
          <w:szCs w:val="18"/>
        </w:rPr>
        <w:t>3</w:t>
      </w:r>
      <w:r>
        <w:rPr>
          <w:sz w:val="18"/>
          <w:szCs w:val="18"/>
        </w:rPr>
        <w:t>8 b </w:t>
      </w:r>
      <w:r w:rsidRPr="00901C84">
        <w:rPr>
          <w:sz w:val="18"/>
          <w:szCs w:val="18"/>
        </w:rPr>
        <w:t>§    </w:t>
      </w:r>
      <w:r w:rsidRPr="008772F8">
        <w:rPr>
          <w:sz w:val="18"/>
          <w:szCs w:val="18"/>
        </w:rPr>
        <w:t xml:space="preserve">I fråga om förslag till att upphäva en detaljplan behöver 18 § första och </w:t>
      </w:r>
      <w:r w:rsidRPr="00FB5F26">
        <w:rPr>
          <w:i/>
          <w:sz w:val="18"/>
          <w:szCs w:val="18"/>
        </w:rPr>
        <w:t>andra</w:t>
      </w:r>
      <w:r w:rsidRPr="008772F8">
        <w:rPr>
          <w:sz w:val="18"/>
          <w:szCs w:val="18"/>
        </w:rPr>
        <w:t xml:space="preserve"> styckena samt 19</w:t>
      </w:r>
      <w:r>
        <w:rPr>
          <w:sz w:val="18"/>
          <w:szCs w:val="18"/>
        </w:rPr>
        <w:t>–</w:t>
      </w:r>
      <w:r w:rsidRPr="008772F8">
        <w:rPr>
          <w:sz w:val="18"/>
          <w:szCs w:val="18"/>
        </w:rPr>
        <w:t>25 §§ inte tillämpas när planens genomförandetid har gått ut, och upphävandet av planen</w:t>
      </w:r>
    </w:p>
    <w:p w14:paraId="3B42B0AE" w14:textId="77777777" w:rsidR="00DE7975" w:rsidRDefault="00DE7975" w:rsidP="00DE7975">
      <w:pPr>
        <w:pStyle w:val="Brdtextmedindrag"/>
        <w:rPr>
          <w:sz w:val="18"/>
          <w:szCs w:val="18"/>
        </w:rPr>
      </w:pPr>
      <w:r w:rsidRPr="00901C84">
        <w:rPr>
          <w:sz w:val="18"/>
          <w:szCs w:val="18"/>
        </w:rPr>
        <w:t>1. </w:t>
      </w:r>
      <w:r w:rsidRPr="008772F8">
        <w:rPr>
          <w:sz w:val="18"/>
          <w:szCs w:val="18"/>
        </w:rPr>
        <w:t>är förenligt med översiktsplanen och länsstyrelsens granskningsyttrande en</w:t>
      </w:r>
      <w:r>
        <w:rPr>
          <w:sz w:val="18"/>
          <w:szCs w:val="18"/>
        </w:rPr>
        <w:softHyphen/>
      </w:r>
      <w:r w:rsidRPr="008772F8">
        <w:rPr>
          <w:sz w:val="18"/>
          <w:szCs w:val="18"/>
        </w:rPr>
        <w:t>ligt 3 kap. 16 §</w:t>
      </w:r>
      <w:r w:rsidRPr="00901C84">
        <w:rPr>
          <w:sz w:val="18"/>
          <w:szCs w:val="18"/>
        </w:rPr>
        <w:t>,</w:t>
      </w:r>
    </w:p>
    <w:p w14:paraId="0880C933" w14:textId="77777777" w:rsidR="00DE7975" w:rsidRPr="00F12DE2" w:rsidRDefault="00DE7975" w:rsidP="00DE7975">
      <w:pPr>
        <w:pStyle w:val="Brdtextmedindrag"/>
        <w:rPr>
          <w:spacing w:val="-2"/>
          <w:sz w:val="18"/>
          <w:szCs w:val="18"/>
        </w:rPr>
      </w:pPr>
      <w:r w:rsidRPr="00F12DE2">
        <w:rPr>
          <w:spacing w:val="-2"/>
          <w:sz w:val="18"/>
          <w:szCs w:val="18"/>
        </w:rPr>
        <w:t>2. inte är av betydande intresse för allmänheten eller i övrigt av stor betydelse, och</w:t>
      </w:r>
    </w:p>
    <w:p w14:paraId="4FB34FAA" w14:textId="77777777" w:rsidR="00DE7975" w:rsidRDefault="00DE7975" w:rsidP="00DE7975">
      <w:pPr>
        <w:pStyle w:val="Brdtextmedindrag"/>
        <w:rPr>
          <w:sz w:val="18"/>
          <w:szCs w:val="18"/>
        </w:rPr>
      </w:pPr>
      <w:r w:rsidRPr="008772F8">
        <w:rPr>
          <w:sz w:val="18"/>
          <w:szCs w:val="18"/>
        </w:rPr>
        <w:t>3. inte kan antas medföra en betydande miljöpåverkan.</w:t>
      </w:r>
    </w:p>
    <w:p w14:paraId="2D04180E" w14:textId="77777777" w:rsidR="00DE7975" w:rsidRPr="008772F8" w:rsidRDefault="00DE7975" w:rsidP="00DE7975">
      <w:pPr>
        <w:pStyle w:val="Brdtextmedindrag"/>
        <w:rPr>
          <w:sz w:val="18"/>
          <w:szCs w:val="18"/>
        </w:rPr>
      </w:pPr>
      <w:r w:rsidRPr="008772F8">
        <w:rPr>
          <w:sz w:val="18"/>
          <w:szCs w:val="18"/>
        </w:rPr>
        <w:t>I fall som avses i första stycket, ska kommunen så snart som möjligt skicka samrådsredogörelsen eller ett meddelande om var den finns tillgänglig till dem som inte har fått sina synpunkter tillgodosedda.</w:t>
      </w:r>
    </w:p>
    <w:p w14:paraId="111BAF20" w14:textId="77777777" w:rsidR="00DE7975" w:rsidRDefault="00DE7975" w:rsidP="00DE7975">
      <w:pPr>
        <w:pStyle w:val="Brdtextmedindrag"/>
        <w:rPr>
          <w:sz w:val="18"/>
          <w:szCs w:val="18"/>
        </w:rPr>
      </w:pPr>
      <w:r w:rsidRPr="008772F8">
        <w:rPr>
          <w:sz w:val="18"/>
          <w:szCs w:val="18"/>
        </w:rPr>
        <w:t xml:space="preserve">Om kommunen efter att samrådet är klart ändrar sitt förslag väsentligt, ska kommunen trots första stycket låta granska det ändrade förslaget enligt 18 § första och </w:t>
      </w:r>
      <w:r w:rsidRPr="00602C36">
        <w:rPr>
          <w:i/>
          <w:sz w:val="18"/>
          <w:szCs w:val="18"/>
        </w:rPr>
        <w:t>andra</w:t>
      </w:r>
      <w:r w:rsidRPr="008772F8">
        <w:rPr>
          <w:sz w:val="18"/>
          <w:szCs w:val="18"/>
        </w:rPr>
        <w:t xml:space="preserve"> styckena samt 19–24 §§.</w:t>
      </w:r>
    </w:p>
    <w:p w14:paraId="6E1A1086" w14:textId="7945BA7A" w:rsidR="00DE7975" w:rsidRPr="008772F8" w:rsidRDefault="00DE7975" w:rsidP="009A09BD">
      <w:pPr>
        <w:pStyle w:val="Brdtextmedindrag"/>
        <w:rPr>
          <w:i/>
          <w:sz w:val="18"/>
          <w:szCs w:val="18"/>
        </w:rPr>
      </w:pPr>
      <w:r w:rsidRPr="008772F8">
        <w:rPr>
          <w:i/>
          <w:sz w:val="18"/>
          <w:szCs w:val="18"/>
        </w:rPr>
        <w:t xml:space="preserve">Bestämmelserna </w:t>
      </w:r>
      <w:r>
        <w:rPr>
          <w:i/>
          <w:sz w:val="18"/>
          <w:szCs w:val="18"/>
        </w:rPr>
        <w:t xml:space="preserve">i första–tredje styckena </w:t>
      </w:r>
      <w:r w:rsidRPr="008772F8">
        <w:rPr>
          <w:i/>
          <w:sz w:val="18"/>
          <w:szCs w:val="18"/>
        </w:rPr>
        <w:t>är endast tillämp</w:t>
      </w:r>
      <w:r w:rsidRPr="008772F8">
        <w:rPr>
          <w:i/>
          <w:sz w:val="18"/>
          <w:szCs w:val="18"/>
        </w:rPr>
        <w:softHyphen/>
        <w:t xml:space="preserve">liga om </w:t>
      </w:r>
      <w:r w:rsidR="008979B3">
        <w:rPr>
          <w:i/>
          <w:sz w:val="18"/>
          <w:szCs w:val="18"/>
        </w:rPr>
        <w:t xml:space="preserve">den del av </w:t>
      </w:r>
      <w:r w:rsidRPr="008772F8">
        <w:rPr>
          <w:i/>
          <w:sz w:val="18"/>
          <w:szCs w:val="18"/>
        </w:rPr>
        <w:t>över</w:t>
      </w:r>
      <w:r>
        <w:rPr>
          <w:i/>
          <w:sz w:val="18"/>
          <w:szCs w:val="18"/>
        </w:rPr>
        <w:softHyphen/>
      </w:r>
      <w:r w:rsidRPr="008772F8">
        <w:rPr>
          <w:i/>
          <w:sz w:val="18"/>
          <w:szCs w:val="18"/>
        </w:rPr>
        <w:t>sikts</w:t>
      </w:r>
      <w:r>
        <w:rPr>
          <w:i/>
          <w:sz w:val="18"/>
          <w:szCs w:val="18"/>
        </w:rPr>
        <w:softHyphen/>
      </w:r>
      <w:r w:rsidRPr="008772F8">
        <w:rPr>
          <w:i/>
          <w:sz w:val="18"/>
          <w:szCs w:val="18"/>
        </w:rPr>
        <w:t xml:space="preserve">planen </w:t>
      </w:r>
      <w:r w:rsidR="008979B3">
        <w:rPr>
          <w:i/>
          <w:sz w:val="18"/>
          <w:szCs w:val="18"/>
        </w:rPr>
        <w:t xml:space="preserve">som har betydelse för upphävandet är aktuell </w:t>
      </w:r>
      <w:r>
        <w:rPr>
          <w:i/>
          <w:sz w:val="18"/>
          <w:szCs w:val="18"/>
        </w:rPr>
        <w:t xml:space="preserve">enligt 3 kap. 25 § </w:t>
      </w:r>
      <w:r w:rsidRPr="008772F8">
        <w:rPr>
          <w:i/>
          <w:sz w:val="18"/>
          <w:szCs w:val="18"/>
        </w:rPr>
        <w:t xml:space="preserve">när </w:t>
      </w:r>
      <w:r w:rsidRPr="004732C6">
        <w:rPr>
          <w:i/>
          <w:sz w:val="18"/>
          <w:szCs w:val="18"/>
        </w:rPr>
        <w:softHyphen/>
        <w:t>ärendet</w:t>
      </w:r>
      <w:r w:rsidRPr="008772F8">
        <w:rPr>
          <w:i/>
          <w:sz w:val="18"/>
          <w:szCs w:val="18"/>
        </w:rPr>
        <w:t xml:space="preserve"> påbörjas.</w:t>
      </w:r>
    </w:p>
    <w:p w14:paraId="78F8E3D4" w14:textId="77777777" w:rsidR="00DE7975" w:rsidRDefault="00DE7975" w:rsidP="00DE7975">
      <w:pPr>
        <w:pStyle w:val="Brdtextmedindrag"/>
      </w:pPr>
    </w:p>
    <w:p w14:paraId="7F4945A8" w14:textId="77777777" w:rsidR="00DE7975" w:rsidRDefault="00DE7975" w:rsidP="00DE7975">
      <w:pPr>
        <w:pStyle w:val="Brdtext"/>
      </w:pPr>
      <w:r>
        <w:t>Paragrafen innehåller bestämmelser som gör det möjligt att upphäva en detalj</w:t>
      </w:r>
      <w:r>
        <w:softHyphen/>
        <w:t xml:space="preserve">plan med ett förenklat planförfarande. </w:t>
      </w:r>
    </w:p>
    <w:p w14:paraId="390231CC" w14:textId="77777777" w:rsidR="00DE7975" w:rsidRDefault="00DE7975" w:rsidP="00DE7975">
      <w:pPr>
        <w:pStyle w:val="Brdtextmedindrag"/>
      </w:pPr>
      <w:r w:rsidRPr="00CE61D3">
        <w:rPr>
          <w:spacing w:val="-2"/>
        </w:rPr>
        <w:t>Paragrafen följdändras på grund av de nya bestämmelserna om en aktuell</w:t>
      </w:r>
      <w:r>
        <w:t xml:space="preserve"> översiktsplan (se 3 kap. 25 </w:t>
      </w:r>
      <w:r w:rsidRPr="000F562E">
        <w:t xml:space="preserve">§). </w:t>
      </w:r>
    </w:p>
    <w:p w14:paraId="243D2B04" w14:textId="21859CE1" w:rsidR="00DE7975" w:rsidRPr="00EC4AEF" w:rsidRDefault="00DE7975" w:rsidP="009A09BD">
      <w:pPr>
        <w:pStyle w:val="Brdtextmedindrag"/>
      </w:pPr>
      <w:r>
        <w:rPr>
          <w:i/>
        </w:rPr>
        <w:t>Fjärde</w:t>
      </w:r>
      <w:r w:rsidRPr="00E36979">
        <w:rPr>
          <w:i/>
        </w:rPr>
        <w:t xml:space="preserve"> stycket</w:t>
      </w:r>
      <w:r>
        <w:t xml:space="preserve">, som är nytt, innebär ett krav på att </w:t>
      </w:r>
      <w:r w:rsidR="008979B3">
        <w:t xml:space="preserve">den del av </w:t>
      </w:r>
      <w:r w:rsidRPr="00510A87">
        <w:t>översikts</w:t>
      </w:r>
      <w:r w:rsidR="003A5AEC">
        <w:softHyphen/>
      </w:r>
      <w:r w:rsidRPr="00510A87">
        <w:t xml:space="preserve">planen </w:t>
      </w:r>
      <w:r w:rsidR="008979B3">
        <w:t xml:space="preserve">som har betydelse för upphävandet </w:t>
      </w:r>
      <w:r>
        <w:t xml:space="preserve">är </w:t>
      </w:r>
      <w:r w:rsidRPr="00510A87">
        <w:t xml:space="preserve">aktuell enligt 3 kap. 25 § när </w:t>
      </w:r>
      <w:r w:rsidRPr="004732C6">
        <w:t>ärendet</w:t>
      </w:r>
      <w:r w:rsidRPr="00510A87">
        <w:t xml:space="preserve"> påbörj</w:t>
      </w:r>
      <w:r>
        <w:t>a</w:t>
      </w:r>
      <w:r w:rsidRPr="00510A87">
        <w:t>s</w:t>
      </w:r>
      <w:r>
        <w:t>, för att bestäm</w:t>
      </w:r>
      <w:r>
        <w:softHyphen/>
        <w:t>melserna om ett förenklat planförfarande ska vara tillämpliga</w:t>
      </w:r>
      <w:r w:rsidRPr="00E36979">
        <w:t>.</w:t>
      </w:r>
    </w:p>
    <w:p w14:paraId="59A7EC01" w14:textId="502ADAA2" w:rsidR="00DE7975" w:rsidRDefault="00BA65D6" w:rsidP="009A09BD">
      <w:pPr>
        <w:pStyle w:val="Brdtextmedindrag"/>
      </w:pPr>
      <w:r w:rsidRPr="000F562E">
        <w:t>Bestäm</w:t>
      </w:r>
      <w:r>
        <w:softHyphen/>
      </w:r>
      <w:r w:rsidRPr="000F562E">
        <w:t xml:space="preserve">melsen </w:t>
      </w:r>
      <w:r>
        <w:t>kan</w:t>
      </w:r>
      <w:r w:rsidRPr="000F562E">
        <w:t xml:space="preserve"> alltså til</w:t>
      </w:r>
      <w:r>
        <w:t>l</w:t>
      </w:r>
      <w:r w:rsidRPr="000F562E">
        <w:t>ämpas om över</w:t>
      </w:r>
      <w:r>
        <w:softHyphen/>
      </w:r>
      <w:r w:rsidRPr="000F562E">
        <w:t>sikts</w:t>
      </w:r>
      <w:r w:rsidRPr="000F562E">
        <w:softHyphen/>
        <w:t xml:space="preserve">planen är aktuell i den berörda delen </w:t>
      </w:r>
      <w:r>
        <w:t>trots att planen</w:t>
      </w:r>
      <w:r w:rsidRPr="000F562E">
        <w:t xml:space="preserve"> </w:t>
      </w:r>
      <w:r>
        <w:t xml:space="preserve">inte är </w:t>
      </w:r>
      <w:r w:rsidRPr="000F562E">
        <w:t>aktuell i någon annan del.</w:t>
      </w:r>
      <w:r w:rsidR="00A54EBF">
        <w:t xml:space="preserve"> </w:t>
      </w:r>
      <w:r w:rsidR="00DE7975" w:rsidRPr="000F562E">
        <w:t>Förutsätt</w:t>
      </w:r>
      <w:r w:rsidR="00DE7975">
        <w:softHyphen/>
      </w:r>
      <w:r w:rsidR="00DE7975" w:rsidRPr="000F562E">
        <w:t xml:space="preserve">ningen att översiktsplanen ska vara aktuell </w:t>
      </w:r>
      <w:r w:rsidR="00A54EBF">
        <w:t xml:space="preserve">kommer </w:t>
      </w:r>
      <w:r w:rsidR="00345F76">
        <w:t xml:space="preserve">i normalfallet </w:t>
      </w:r>
      <w:r w:rsidR="00DE7975" w:rsidRPr="000F562E">
        <w:t xml:space="preserve">enbart </w:t>
      </w:r>
      <w:r w:rsidR="00A54EBF">
        <w:t xml:space="preserve">att </w:t>
      </w:r>
      <w:r w:rsidR="00697001">
        <w:t>omfatta</w:t>
      </w:r>
      <w:r w:rsidR="00A54EBF">
        <w:t xml:space="preserve"> </w:t>
      </w:r>
      <w:r w:rsidR="00DE7975" w:rsidRPr="000F562E">
        <w:t xml:space="preserve">det område som </w:t>
      </w:r>
      <w:r w:rsidR="00DE7975" w:rsidRPr="004732C6">
        <w:t>upphävandet</w:t>
      </w:r>
      <w:r w:rsidR="00DE7975">
        <w:t xml:space="preserve"> </w:t>
      </w:r>
      <w:r w:rsidR="00DE7975" w:rsidRPr="000F562E">
        <w:t xml:space="preserve">avser. </w:t>
      </w:r>
    </w:p>
    <w:p w14:paraId="1A15BB02" w14:textId="113FF56F" w:rsidR="00DE7975" w:rsidRDefault="00DE7975" w:rsidP="00DE7975">
      <w:pPr>
        <w:pStyle w:val="Brdtextmedindrag"/>
      </w:pPr>
      <w:r w:rsidRPr="000F562E">
        <w:t xml:space="preserve">Ett </w:t>
      </w:r>
      <w:r w:rsidRPr="004732C6">
        <w:t xml:space="preserve">ärende </w:t>
      </w:r>
      <w:r w:rsidRPr="00BF6910">
        <w:t>bör anses ha på</w:t>
      </w:r>
      <w:r>
        <w:softHyphen/>
      </w:r>
      <w:r w:rsidRPr="00BF6910">
        <w:t>börjats vid den tidpunkt när ett formellt beslut att inleda plan</w:t>
      </w:r>
      <w:r>
        <w:softHyphen/>
      </w:r>
      <w:r w:rsidRPr="00BF6910">
        <w:t>lägg</w:t>
      </w:r>
      <w:r>
        <w:softHyphen/>
      </w:r>
      <w:r w:rsidRPr="00BF6910">
        <w:t>ningen har fattats (jfr prop.</w:t>
      </w:r>
      <w:r w:rsidR="00B51057">
        <w:t xml:space="preserve"> </w:t>
      </w:r>
      <w:r w:rsidRPr="00BF6910">
        <w:t xml:space="preserve"> 2013/14:126 s. 234).</w:t>
      </w:r>
    </w:p>
    <w:p w14:paraId="4EB3EAA2" w14:textId="77777777" w:rsidR="00DE7975" w:rsidRDefault="00DE7975" w:rsidP="00DE7975">
      <w:pPr>
        <w:pStyle w:val="Brdtextmedindrag"/>
      </w:pPr>
      <w:r>
        <w:t>Ändringen får även betydelse vid tillämpningen av 38 c §, eftersom den paragrafen anger att b</w:t>
      </w:r>
      <w:r w:rsidRPr="00EC4AEF">
        <w:t xml:space="preserve">estämmelserna i 38 b § </w:t>
      </w:r>
      <w:r>
        <w:t xml:space="preserve">även ska </w:t>
      </w:r>
      <w:r w:rsidRPr="00EC4AEF">
        <w:t>tillämpas i fråga om förslag till att upphäva en detaljplanebestämmelse enligt 4</w:t>
      </w:r>
      <w:r>
        <w:t> </w:t>
      </w:r>
      <w:r w:rsidRPr="00EC4AEF">
        <w:t>kap. 18</w:t>
      </w:r>
      <w:r>
        <w:t> </w:t>
      </w:r>
      <w:r w:rsidRPr="00EC4AEF">
        <w:t>§ andra stycket 1 eller 2 eller motsvarande åtgärder enligt äldre bestämmelser.</w:t>
      </w:r>
      <w:r>
        <w:t xml:space="preserve"> </w:t>
      </w:r>
    </w:p>
    <w:p w14:paraId="673D1773" w14:textId="77777777" w:rsidR="00DE7975" w:rsidRDefault="00DE7975" w:rsidP="00DE7975">
      <w:pPr>
        <w:pStyle w:val="Brdtextmedindrag"/>
      </w:pPr>
      <w:r>
        <w:t xml:space="preserve">I övrigt har två hänvisningar i första och tredje styckena </w:t>
      </w:r>
      <w:r w:rsidRPr="00845853">
        <w:t>ändrats redak</w:t>
      </w:r>
      <w:r>
        <w:softHyphen/>
      </w:r>
      <w:r w:rsidRPr="00845853">
        <w:t>tionellt så att de har fått den lydelse som de rätteligen ska ha.</w:t>
      </w:r>
    </w:p>
    <w:p w14:paraId="6730DC1B" w14:textId="76B0C997" w:rsidR="008A0FEF" w:rsidRDefault="008A0FEF" w:rsidP="009A09BD">
      <w:pPr>
        <w:pStyle w:val="Brdtextmedindrag"/>
      </w:pPr>
      <w:r>
        <w:t xml:space="preserve">Paragrafen har utformats i enlighet med </w:t>
      </w:r>
      <w:r>
        <w:rPr>
          <w:i/>
          <w:iCs/>
        </w:rPr>
        <w:t xml:space="preserve">Lagrådets </w:t>
      </w:r>
      <w:r>
        <w:t>förslag.</w:t>
      </w:r>
    </w:p>
    <w:p w14:paraId="2DB9855F" w14:textId="71125417" w:rsidR="00DE7975" w:rsidRDefault="00DE7975" w:rsidP="00DE7975">
      <w:pPr>
        <w:pStyle w:val="Brdtextmedindrag"/>
      </w:pPr>
      <w:r>
        <w:t>Övervägandena finns i avsnitt 5.3.</w:t>
      </w:r>
    </w:p>
    <w:p w14:paraId="413E6B3F" w14:textId="77777777" w:rsidR="00DE7975" w:rsidRPr="00901C84" w:rsidRDefault="00DE7975" w:rsidP="00DE7975">
      <w:pPr>
        <w:pStyle w:val="Brdtextmedindrag"/>
      </w:pPr>
    </w:p>
    <w:p w14:paraId="12A532A5" w14:textId="77777777" w:rsidR="00DE7975" w:rsidRPr="00901C84" w:rsidRDefault="00DE7975" w:rsidP="00DE7975">
      <w:pPr>
        <w:pStyle w:val="Brdtext"/>
        <w:rPr>
          <w:sz w:val="18"/>
          <w:szCs w:val="18"/>
        </w:rPr>
      </w:pPr>
      <w:r w:rsidRPr="00901C84">
        <w:rPr>
          <w:sz w:val="18"/>
          <w:szCs w:val="18"/>
        </w:rPr>
        <w:t>39 §    I fråga om förslag till och beslut om att anta, ändra eller upphäva områdes</w:t>
      </w:r>
      <w:r>
        <w:rPr>
          <w:sz w:val="18"/>
          <w:szCs w:val="18"/>
        </w:rPr>
        <w:softHyphen/>
      </w:r>
      <w:r w:rsidRPr="00901C84">
        <w:rPr>
          <w:sz w:val="18"/>
          <w:szCs w:val="18"/>
        </w:rPr>
        <w:t>bestämmelser ska kommunen tillämpa bestämmelserna om förslag till och an</w:t>
      </w:r>
      <w:r>
        <w:rPr>
          <w:sz w:val="18"/>
          <w:szCs w:val="18"/>
        </w:rPr>
        <w:softHyphen/>
      </w:r>
      <w:r w:rsidRPr="00901C84">
        <w:rPr>
          <w:sz w:val="18"/>
          <w:szCs w:val="18"/>
        </w:rPr>
        <w:t>tag</w:t>
      </w:r>
      <w:r>
        <w:rPr>
          <w:sz w:val="18"/>
          <w:szCs w:val="18"/>
        </w:rPr>
        <w:softHyphen/>
      </w:r>
      <w:r w:rsidRPr="00901C84">
        <w:rPr>
          <w:sz w:val="18"/>
          <w:szCs w:val="18"/>
        </w:rPr>
        <w:t xml:space="preserve">ande av en detaljplan i 7 §, 8 § i den del som avser fastighetsförteckning, 9, 10 </w:t>
      </w:r>
      <w:r w:rsidRPr="007C210E">
        <w:rPr>
          <w:i/>
          <w:sz w:val="18"/>
          <w:szCs w:val="18"/>
        </w:rPr>
        <w:t>och 11</w:t>
      </w:r>
      <w:r w:rsidRPr="00901C84">
        <w:rPr>
          <w:sz w:val="18"/>
          <w:szCs w:val="18"/>
        </w:rPr>
        <w:t xml:space="preserve"> §§, </w:t>
      </w:r>
      <w:r w:rsidRPr="00EB6FB8">
        <w:rPr>
          <w:i/>
          <w:sz w:val="18"/>
          <w:szCs w:val="18"/>
        </w:rPr>
        <w:t>11 c §</w:t>
      </w:r>
      <w:r w:rsidRPr="007C089A">
        <w:rPr>
          <w:i/>
          <w:sz w:val="18"/>
          <w:szCs w:val="18"/>
        </w:rPr>
        <w:t xml:space="preserve"> första stycket</w:t>
      </w:r>
      <w:r w:rsidRPr="00901C84">
        <w:rPr>
          <w:sz w:val="18"/>
          <w:szCs w:val="18"/>
        </w:rPr>
        <w:t xml:space="preserve">, </w:t>
      </w:r>
      <w:r w:rsidRPr="007C210E">
        <w:rPr>
          <w:i/>
          <w:sz w:val="18"/>
          <w:szCs w:val="18"/>
        </w:rPr>
        <w:t>11 </w:t>
      </w:r>
      <w:r>
        <w:rPr>
          <w:i/>
          <w:sz w:val="18"/>
          <w:szCs w:val="18"/>
        </w:rPr>
        <w:t>d</w:t>
      </w:r>
      <w:r w:rsidRPr="007C210E">
        <w:rPr>
          <w:sz w:val="18"/>
          <w:szCs w:val="18"/>
        </w:rPr>
        <w:t>–</w:t>
      </w:r>
      <w:r w:rsidRPr="00901C84">
        <w:rPr>
          <w:sz w:val="18"/>
          <w:szCs w:val="18"/>
        </w:rPr>
        <w:t>15 §§, 17, 18, 19 och 20 §§, 21 § första stycket, 22 och 22 a §§, 23 § första stycket, 24, 25, 27, 29 och 30 §§, 32 § 1 och 2, 33–35 och 38 </w:t>
      </w:r>
      <w:r w:rsidRPr="000305AC">
        <w:rPr>
          <w:sz w:val="18"/>
          <w:szCs w:val="18"/>
        </w:rPr>
        <w:t>§</w:t>
      </w:r>
      <w:r w:rsidRPr="00042894">
        <w:rPr>
          <w:i/>
          <w:sz w:val="18"/>
          <w:szCs w:val="18"/>
        </w:rPr>
        <w:t>§</w:t>
      </w:r>
      <w:r w:rsidRPr="00901C84">
        <w:rPr>
          <w:sz w:val="18"/>
          <w:szCs w:val="18"/>
        </w:rPr>
        <w:t>. Vid tillämpningen ska det som sägs om detaljplan avse områdes</w:t>
      </w:r>
      <w:r w:rsidRPr="00901C84">
        <w:rPr>
          <w:sz w:val="18"/>
          <w:szCs w:val="18"/>
        </w:rPr>
        <w:softHyphen/>
        <w:t>bestäm</w:t>
      </w:r>
      <w:r>
        <w:rPr>
          <w:sz w:val="18"/>
          <w:szCs w:val="18"/>
        </w:rPr>
        <w:softHyphen/>
      </w:r>
      <w:r w:rsidRPr="00901C84">
        <w:rPr>
          <w:sz w:val="18"/>
          <w:szCs w:val="18"/>
        </w:rPr>
        <w:t>melserna.</w:t>
      </w:r>
    </w:p>
    <w:p w14:paraId="6694A6DA" w14:textId="77777777" w:rsidR="00DE7975" w:rsidRDefault="00DE7975" w:rsidP="00DE7975">
      <w:pPr>
        <w:pStyle w:val="Brdtextmedindrag"/>
      </w:pPr>
    </w:p>
    <w:p w14:paraId="6FD1DAE6" w14:textId="77777777" w:rsidR="00DE7975" w:rsidRDefault="00DE7975" w:rsidP="00DE7975">
      <w:pPr>
        <w:pStyle w:val="Brdtext"/>
      </w:pPr>
      <w:r>
        <w:t>Paragrafen, som innehåller hänvisningar till bestämmelserna om plan</w:t>
      </w:r>
      <w:r>
        <w:softHyphen/>
        <w:t xml:space="preserve">förfarandet när det gäller områdesbestämmelser, följdändras på grund av att nuvarande bestämmelser i 11 a–11 c §§ får nya beteckningar. </w:t>
      </w:r>
    </w:p>
    <w:p w14:paraId="60C7A45C" w14:textId="77777777" w:rsidR="00DE7975" w:rsidRDefault="00DE7975" w:rsidP="00DE7975">
      <w:pPr>
        <w:pStyle w:val="Brdtextmedindrag"/>
      </w:pPr>
      <w:r>
        <w:t>Övriga ändringar är endast redaktionella.</w:t>
      </w:r>
    </w:p>
    <w:p w14:paraId="65F95288" w14:textId="77777777" w:rsidR="00DE7975" w:rsidRDefault="00DE7975" w:rsidP="00DE7975">
      <w:pPr>
        <w:pStyle w:val="Brdtextmedindrag"/>
      </w:pPr>
      <w:r>
        <w:t>Övervägandena finns i avsnitt 6.4.</w:t>
      </w:r>
    </w:p>
    <w:p w14:paraId="28E027F0" w14:textId="77777777" w:rsidR="00DE7975" w:rsidRDefault="00DE7975" w:rsidP="00DE7975">
      <w:pPr>
        <w:pStyle w:val="Rubrik4utannumrering"/>
      </w:pPr>
      <w:r>
        <w:t xml:space="preserve">7 kap. </w:t>
      </w:r>
      <w:r w:rsidRPr="007C210E">
        <w:t>Regional fysisk planering</w:t>
      </w:r>
    </w:p>
    <w:p w14:paraId="3A68F7AE" w14:textId="77777777" w:rsidR="00DE7975" w:rsidRPr="00C12B88" w:rsidRDefault="00DE7975" w:rsidP="00DE7975">
      <w:pPr>
        <w:pStyle w:val="Brdtext"/>
        <w:rPr>
          <w:sz w:val="18"/>
          <w:szCs w:val="18"/>
        </w:rPr>
      </w:pPr>
      <w:r>
        <w:rPr>
          <w:sz w:val="18"/>
          <w:szCs w:val="18"/>
        </w:rPr>
        <w:t>1 §    </w:t>
      </w:r>
      <w:r w:rsidRPr="00C12B88">
        <w:rPr>
          <w:sz w:val="18"/>
          <w:szCs w:val="18"/>
        </w:rPr>
        <w:t xml:space="preserve">Regional fysisk planering ska ske i Stockholms län och i Skåne län. </w:t>
      </w:r>
      <w:r>
        <w:rPr>
          <w:sz w:val="18"/>
          <w:szCs w:val="18"/>
        </w:rPr>
        <w:t>Regionen</w:t>
      </w:r>
      <w:r w:rsidRPr="00C12B88">
        <w:rPr>
          <w:sz w:val="18"/>
          <w:szCs w:val="18"/>
        </w:rPr>
        <w:t xml:space="preserve"> ansvarar för denna planering.</w:t>
      </w:r>
    </w:p>
    <w:p w14:paraId="67F2B1B7" w14:textId="77777777" w:rsidR="00DE7975" w:rsidRPr="00C12B88" w:rsidRDefault="00DE7975" w:rsidP="00DE7975">
      <w:pPr>
        <w:pStyle w:val="Brdtextmedindrag"/>
        <w:rPr>
          <w:sz w:val="18"/>
          <w:szCs w:val="18"/>
        </w:rPr>
      </w:pPr>
      <w:r>
        <w:rPr>
          <w:sz w:val="18"/>
          <w:szCs w:val="18"/>
        </w:rPr>
        <w:t>Regionen</w:t>
      </w:r>
      <w:r w:rsidRPr="00C12B88">
        <w:rPr>
          <w:sz w:val="18"/>
          <w:szCs w:val="18"/>
        </w:rPr>
        <w:t xml:space="preserve"> ska</w:t>
      </w:r>
    </w:p>
    <w:p w14:paraId="64989BB6" w14:textId="77777777" w:rsidR="00DE7975" w:rsidRPr="00C12B88" w:rsidRDefault="00DE7975" w:rsidP="00DE7975">
      <w:pPr>
        <w:pStyle w:val="Brdtextmedindrag"/>
        <w:rPr>
          <w:sz w:val="18"/>
          <w:szCs w:val="18"/>
        </w:rPr>
      </w:pPr>
      <w:r w:rsidRPr="00C12B88">
        <w:rPr>
          <w:sz w:val="18"/>
          <w:szCs w:val="18"/>
        </w:rPr>
        <w:t>1. utreda regionala frågor av betydelse för länets fysiska miljö,</w:t>
      </w:r>
    </w:p>
    <w:p w14:paraId="4D9A73FA" w14:textId="77777777" w:rsidR="00DE7975" w:rsidRPr="00C12B88" w:rsidRDefault="00DE7975" w:rsidP="00DE7975">
      <w:pPr>
        <w:pStyle w:val="Brdtextmedindrag"/>
        <w:rPr>
          <w:sz w:val="18"/>
          <w:szCs w:val="18"/>
        </w:rPr>
      </w:pPr>
      <w:r w:rsidRPr="00C12B88">
        <w:rPr>
          <w:sz w:val="18"/>
          <w:szCs w:val="18"/>
        </w:rPr>
        <w:t>2. upprätta ett förslag till regionplan enligt 2–4 §§ eller förslag till ändring av en sådan plan,</w:t>
      </w:r>
    </w:p>
    <w:p w14:paraId="39601603" w14:textId="77777777" w:rsidR="00DE7975" w:rsidRPr="00C12B88" w:rsidRDefault="00DE7975" w:rsidP="00DE7975">
      <w:pPr>
        <w:pStyle w:val="Brdtextmedindrag"/>
        <w:rPr>
          <w:sz w:val="18"/>
          <w:szCs w:val="18"/>
        </w:rPr>
      </w:pPr>
      <w:r w:rsidRPr="00C12B88">
        <w:rPr>
          <w:sz w:val="18"/>
          <w:szCs w:val="18"/>
        </w:rPr>
        <w:t>3. anta, pröva aktualiteten hos och vid behov ändra planen,</w:t>
      </w:r>
    </w:p>
    <w:p w14:paraId="363942EA" w14:textId="77777777" w:rsidR="00DE7975" w:rsidRPr="00C12B88" w:rsidRDefault="00DE7975" w:rsidP="00DE7975">
      <w:pPr>
        <w:pStyle w:val="Brdtextmedindrag"/>
        <w:rPr>
          <w:sz w:val="18"/>
          <w:szCs w:val="18"/>
        </w:rPr>
      </w:pPr>
      <w:r w:rsidRPr="00C12B88">
        <w:rPr>
          <w:sz w:val="18"/>
          <w:szCs w:val="18"/>
        </w:rPr>
        <w:t xml:space="preserve">4. lämna underlag om regionala frågor av betydelse för länets fysiska miljö till länsstyrelsen, andra berörda </w:t>
      </w:r>
      <w:r>
        <w:rPr>
          <w:sz w:val="18"/>
          <w:szCs w:val="18"/>
        </w:rPr>
        <w:t>regioner</w:t>
      </w:r>
      <w:r w:rsidRPr="00C12B88">
        <w:rPr>
          <w:sz w:val="18"/>
          <w:szCs w:val="18"/>
        </w:rPr>
        <w:t xml:space="preserve"> och de kommuner, regio</w:t>
      </w:r>
      <w:r w:rsidRPr="00C12B88">
        <w:rPr>
          <w:sz w:val="18"/>
          <w:szCs w:val="18"/>
        </w:rPr>
        <w:softHyphen/>
        <w:t>nala kollektivtrafik</w:t>
      </w:r>
      <w:r>
        <w:rPr>
          <w:sz w:val="18"/>
          <w:szCs w:val="18"/>
        </w:rPr>
        <w:softHyphen/>
      </w:r>
      <w:r w:rsidRPr="00C12B88">
        <w:rPr>
          <w:sz w:val="18"/>
          <w:szCs w:val="18"/>
        </w:rPr>
        <w:t>myndigheter och andra myndigheter som berörs,</w:t>
      </w:r>
    </w:p>
    <w:p w14:paraId="4DC8CBF8" w14:textId="77777777" w:rsidR="00DE7975" w:rsidRDefault="00DE7975" w:rsidP="00DE7975">
      <w:pPr>
        <w:pStyle w:val="Brdtextmedindrag"/>
        <w:rPr>
          <w:sz w:val="18"/>
          <w:szCs w:val="18"/>
        </w:rPr>
      </w:pPr>
      <w:r w:rsidRPr="00C12B88">
        <w:rPr>
          <w:sz w:val="18"/>
          <w:szCs w:val="18"/>
        </w:rPr>
        <w:t>5. yttra sig över förslag till över</w:t>
      </w:r>
      <w:r w:rsidRPr="00C12B88">
        <w:rPr>
          <w:sz w:val="18"/>
          <w:szCs w:val="18"/>
        </w:rPr>
        <w:softHyphen/>
        <w:t xml:space="preserve">siktsplaner inom länet under </w:t>
      </w:r>
      <w:r w:rsidRPr="00C12B88">
        <w:rPr>
          <w:i/>
          <w:sz w:val="18"/>
          <w:szCs w:val="18"/>
        </w:rPr>
        <w:t>gransk</w:t>
      </w:r>
      <w:r w:rsidRPr="00C12B88">
        <w:rPr>
          <w:i/>
          <w:sz w:val="18"/>
          <w:szCs w:val="18"/>
        </w:rPr>
        <w:softHyphen/>
        <w:t>ningstiden</w:t>
      </w:r>
      <w:r w:rsidRPr="00C12B88">
        <w:rPr>
          <w:sz w:val="18"/>
          <w:szCs w:val="18"/>
        </w:rPr>
        <w:t xml:space="preserve"> i fråga om hur dessa planer förhåller sig till region</w:t>
      </w:r>
      <w:r w:rsidRPr="00C12B88">
        <w:rPr>
          <w:sz w:val="18"/>
          <w:szCs w:val="18"/>
        </w:rPr>
        <w:softHyphen/>
        <w:t>pla</w:t>
      </w:r>
      <w:r w:rsidRPr="00C12B88">
        <w:rPr>
          <w:sz w:val="18"/>
          <w:szCs w:val="18"/>
        </w:rPr>
        <w:softHyphen/>
        <w:t>nen,</w:t>
      </w:r>
    </w:p>
    <w:p w14:paraId="2B45D571" w14:textId="77777777" w:rsidR="00DE7975" w:rsidRPr="00C12B88" w:rsidRDefault="00DE7975" w:rsidP="00DE7975">
      <w:pPr>
        <w:pStyle w:val="Brdtextmedindrag"/>
        <w:rPr>
          <w:sz w:val="18"/>
          <w:szCs w:val="18"/>
        </w:rPr>
      </w:pPr>
      <w:r w:rsidRPr="00C12B88">
        <w:rPr>
          <w:sz w:val="18"/>
          <w:szCs w:val="18"/>
        </w:rPr>
        <w:t>6. verka för insatser som kan bidra till att det långsiktiga behovet av bostäder kan tillgodoses, och</w:t>
      </w:r>
    </w:p>
    <w:p w14:paraId="311A1C8E" w14:textId="77777777" w:rsidR="00DE7975" w:rsidRPr="00C12B88" w:rsidRDefault="00DE7975" w:rsidP="00DE7975">
      <w:pPr>
        <w:pStyle w:val="Brdtextmedindrag"/>
        <w:rPr>
          <w:sz w:val="18"/>
          <w:szCs w:val="18"/>
        </w:rPr>
      </w:pPr>
      <w:r w:rsidRPr="00C12B88">
        <w:rPr>
          <w:sz w:val="18"/>
          <w:szCs w:val="18"/>
        </w:rPr>
        <w:t>7. verka för insatser som kan bidra till att minska länets klimatpåverkan och dess effekter.</w:t>
      </w:r>
    </w:p>
    <w:p w14:paraId="51C63885" w14:textId="77777777" w:rsidR="00DE7975" w:rsidRDefault="00DE7975" w:rsidP="00DE7975">
      <w:pPr>
        <w:pStyle w:val="Brdtextmedindrag"/>
        <w:rPr>
          <w:sz w:val="18"/>
          <w:szCs w:val="18"/>
        </w:rPr>
      </w:pPr>
      <w:r>
        <w:rPr>
          <w:sz w:val="18"/>
          <w:szCs w:val="18"/>
        </w:rPr>
        <w:t>Regioner</w:t>
      </w:r>
      <w:r w:rsidRPr="00C12B88">
        <w:rPr>
          <w:sz w:val="18"/>
          <w:szCs w:val="18"/>
        </w:rPr>
        <w:t xml:space="preserve"> ska lämna regeringen de uppgifter om den regionala fysiska plane</w:t>
      </w:r>
      <w:r>
        <w:rPr>
          <w:sz w:val="18"/>
          <w:szCs w:val="18"/>
        </w:rPr>
        <w:softHyphen/>
      </w:r>
      <w:r w:rsidRPr="00C12B88">
        <w:rPr>
          <w:sz w:val="18"/>
          <w:szCs w:val="18"/>
        </w:rPr>
        <w:t>ringen som regeringen begär.</w:t>
      </w:r>
    </w:p>
    <w:p w14:paraId="3C73245A" w14:textId="77777777" w:rsidR="00DE7975" w:rsidRDefault="00DE7975" w:rsidP="00DE7975">
      <w:pPr>
        <w:pStyle w:val="Brdtextmedindrag"/>
        <w:rPr>
          <w:sz w:val="18"/>
          <w:szCs w:val="18"/>
        </w:rPr>
      </w:pPr>
    </w:p>
    <w:p w14:paraId="284668F6" w14:textId="77777777" w:rsidR="00DE7975" w:rsidRDefault="00DE7975" w:rsidP="00DE7975">
      <w:pPr>
        <w:pStyle w:val="Brdtext"/>
        <w:rPr>
          <w:rFonts w:eastAsiaTheme="minorHAnsi"/>
        </w:rPr>
      </w:pPr>
      <w:r>
        <w:rPr>
          <w:rFonts w:eastAsiaTheme="minorHAnsi"/>
        </w:rPr>
        <w:t xml:space="preserve">I paragrafen ställs det krav på regional fysisk planering i Stockholms län och i Skåne län. Vidare slås det fast att regionen har ansvaret för sådan planering. </w:t>
      </w:r>
    </w:p>
    <w:p w14:paraId="30357E29" w14:textId="77777777" w:rsidR="00DE7975" w:rsidRDefault="00DE7975" w:rsidP="00DE7975">
      <w:pPr>
        <w:pStyle w:val="Brdtextmedindrag"/>
      </w:pPr>
      <w:r>
        <w:t>Paragrafen följdändras på grund av att ett krav på granskning av förslag till översiktsplan ersätter kravet på utställning (se 3 kap. 12 §).</w:t>
      </w:r>
    </w:p>
    <w:p w14:paraId="0F35A7BD" w14:textId="77777777" w:rsidR="00DE7975" w:rsidRPr="00C12B88" w:rsidRDefault="00DE7975" w:rsidP="00DE7975">
      <w:pPr>
        <w:pStyle w:val="Brdtextmedindrag"/>
        <w:rPr>
          <w:sz w:val="18"/>
          <w:szCs w:val="18"/>
        </w:rPr>
      </w:pPr>
      <w:r>
        <w:t xml:space="preserve">Övervägandena finns i avsnitt 6.2. </w:t>
      </w:r>
    </w:p>
    <w:p w14:paraId="1870C405" w14:textId="77777777" w:rsidR="00DE7975" w:rsidRPr="00F12DE2" w:rsidRDefault="00DE7975" w:rsidP="00DE7975">
      <w:pPr>
        <w:pStyle w:val="Brdtextmedindrag"/>
        <w:rPr>
          <w:sz w:val="18"/>
        </w:rPr>
      </w:pPr>
    </w:p>
    <w:p w14:paraId="391CBCCC" w14:textId="77777777" w:rsidR="00DE7975" w:rsidRPr="00901C84" w:rsidRDefault="00DE7975" w:rsidP="00DE7975">
      <w:pPr>
        <w:pStyle w:val="Brdtext"/>
        <w:keepNext/>
        <w:rPr>
          <w:sz w:val="18"/>
          <w:szCs w:val="18"/>
        </w:rPr>
      </w:pPr>
      <w:r w:rsidRPr="00901C84">
        <w:rPr>
          <w:sz w:val="18"/>
          <w:szCs w:val="18"/>
        </w:rPr>
        <w:t>3 §    Av regionplanen ska det framgå</w:t>
      </w:r>
    </w:p>
    <w:p w14:paraId="1E83B4CE" w14:textId="77777777" w:rsidR="00DE7975" w:rsidRPr="00901C84" w:rsidRDefault="00DE7975" w:rsidP="00DE7975">
      <w:pPr>
        <w:pStyle w:val="Brdtextmedindrag"/>
        <w:rPr>
          <w:sz w:val="18"/>
          <w:szCs w:val="18"/>
        </w:rPr>
      </w:pPr>
      <w:r w:rsidRPr="00901C84">
        <w:rPr>
          <w:sz w:val="18"/>
          <w:szCs w:val="18"/>
        </w:rPr>
        <w:t>1. hur hänsyn har tagits till allmänna intressen enligt 2 kap., hur riksintressen enligt 3 och 4 kap. miljöbalken har tillgodosetts och på vilket sätt miljökvalitets</w:t>
      </w:r>
      <w:r>
        <w:rPr>
          <w:sz w:val="18"/>
          <w:szCs w:val="18"/>
        </w:rPr>
        <w:softHyphen/>
      </w:r>
      <w:r w:rsidRPr="00901C84">
        <w:rPr>
          <w:sz w:val="18"/>
          <w:szCs w:val="18"/>
        </w:rPr>
        <w:t>normer enligt 5 kap. miljöbalken har följts,</w:t>
      </w:r>
    </w:p>
    <w:p w14:paraId="3DBBFC62" w14:textId="77777777" w:rsidR="00DE7975" w:rsidRPr="00901C84" w:rsidRDefault="00DE7975" w:rsidP="00DE7975">
      <w:pPr>
        <w:pStyle w:val="Brdtextmedindrag"/>
        <w:rPr>
          <w:sz w:val="18"/>
          <w:szCs w:val="18"/>
        </w:rPr>
      </w:pPr>
      <w:r w:rsidRPr="00901C84">
        <w:rPr>
          <w:sz w:val="18"/>
          <w:szCs w:val="18"/>
        </w:rPr>
        <w:t>2. hur hänsyn har tagits till och hur planen har samordnats med den regionala utvecklingsstrategin, länsplanen för regional transportinfrastruktur, trafik</w:t>
      </w:r>
      <w:r>
        <w:rPr>
          <w:sz w:val="18"/>
          <w:szCs w:val="18"/>
        </w:rPr>
        <w:softHyphen/>
      </w:r>
      <w:r w:rsidRPr="00901C84">
        <w:rPr>
          <w:sz w:val="18"/>
          <w:szCs w:val="18"/>
        </w:rPr>
        <w:t>försörj</w:t>
      </w:r>
      <w:r>
        <w:rPr>
          <w:sz w:val="18"/>
          <w:szCs w:val="18"/>
        </w:rPr>
        <w:softHyphen/>
      </w:r>
      <w:r w:rsidRPr="00901C84">
        <w:rPr>
          <w:sz w:val="18"/>
          <w:szCs w:val="18"/>
        </w:rPr>
        <w:t>ningsprogram och kommunala riktlinjer för bostadsförsörjning samt nationella och andra regionala och kommunala mål, planer och program av betydelse för en hållbar utveckling i länet, och</w:t>
      </w:r>
    </w:p>
    <w:p w14:paraId="6FCE0242" w14:textId="77777777" w:rsidR="00DE7975" w:rsidRDefault="00DE7975" w:rsidP="00DE7975">
      <w:pPr>
        <w:pStyle w:val="Brdtextmedindrag"/>
        <w:rPr>
          <w:sz w:val="18"/>
          <w:szCs w:val="18"/>
        </w:rPr>
      </w:pPr>
      <w:r w:rsidRPr="00901C84">
        <w:rPr>
          <w:sz w:val="18"/>
          <w:szCs w:val="18"/>
        </w:rPr>
        <w:t>3. hur planen är avsedd att genomföras.</w:t>
      </w:r>
    </w:p>
    <w:p w14:paraId="4D3982D4" w14:textId="77777777" w:rsidR="00DE7975" w:rsidRDefault="00DE7975" w:rsidP="00DE7975">
      <w:pPr>
        <w:pStyle w:val="Brdtextmedindrag"/>
        <w:rPr>
          <w:sz w:val="18"/>
          <w:szCs w:val="18"/>
        </w:rPr>
      </w:pPr>
      <w:r w:rsidRPr="00DD784E">
        <w:rPr>
          <w:i/>
          <w:sz w:val="18"/>
          <w:szCs w:val="18"/>
        </w:rPr>
        <w:t>Planen ska även ha det innehåll som följer av</w:t>
      </w:r>
      <w:r>
        <w:rPr>
          <w:sz w:val="18"/>
          <w:szCs w:val="18"/>
        </w:rPr>
        <w:t xml:space="preserve"> 3 kap. </w:t>
      </w:r>
      <w:r w:rsidRPr="00055706">
        <w:rPr>
          <w:i/>
          <w:sz w:val="18"/>
          <w:szCs w:val="18"/>
        </w:rPr>
        <w:t>6 b</w:t>
      </w:r>
      <w:r>
        <w:rPr>
          <w:sz w:val="18"/>
          <w:szCs w:val="18"/>
        </w:rPr>
        <w:t> </w:t>
      </w:r>
      <w:r w:rsidRPr="00901C84">
        <w:rPr>
          <w:sz w:val="18"/>
          <w:szCs w:val="18"/>
        </w:rPr>
        <w:t>§. Vid tillämpningen ska det som sägs där om övers</w:t>
      </w:r>
      <w:r>
        <w:rPr>
          <w:sz w:val="18"/>
          <w:szCs w:val="18"/>
        </w:rPr>
        <w:t>iktsplan i stället gälla region</w:t>
      </w:r>
      <w:r w:rsidRPr="00901C84">
        <w:rPr>
          <w:sz w:val="18"/>
          <w:szCs w:val="18"/>
        </w:rPr>
        <w:t xml:space="preserve">plan och det som sägs om kommunen gälla </w:t>
      </w:r>
      <w:r>
        <w:rPr>
          <w:sz w:val="18"/>
          <w:szCs w:val="18"/>
        </w:rPr>
        <w:t>regionen</w:t>
      </w:r>
      <w:r w:rsidRPr="00901C84">
        <w:rPr>
          <w:sz w:val="18"/>
          <w:szCs w:val="18"/>
        </w:rPr>
        <w:t>.</w:t>
      </w:r>
    </w:p>
    <w:p w14:paraId="325CEBBD" w14:textId="77777777" w:rsidR="00DE7975" w:rsidRDefault="00DE7975" w:rsidP="00DE7975">
      <w:pPr>
        <w:pStyle w:val="Brdtextmedindrag"/>
        <w:rPr>
          <w:sz w:val="18"/>
          <w:szCs w:val="18"/>
        </w:rPr>
      </w:pPr>
      <w:r w:rsidRPr="00901C84">
        <w:rPr>
          <w:sz w:val="18"/>
          <w:szCs w:val="18"/>
        </w:rPr>
        <w:t>Länsstyrelsens granskningsyttrande över planförslaget ska redovisas tillsam</w:t>
      </w:r>
      <w:r>
        <w:rPr>
          <w:sz w:val="18"/>
          <w:szCs w:val="18"/>
        </w:rPr>
        <w:softHyphen/>
      </w:r>
      <w:r w:rsidRPr="00901C84">
        <w:rPr>
          <w:sz w:val="18"/>
          <w:szCs w:val="18"/>
        </w:rPr>
        <w:t>mans med regionplanen. Om länsstyrelsen inte har godtagit planen i en viss del, ska det anmärkas i planen.</w:t>
      </w:r>
    </w:p>
    <w:p w14:paraId="31CC7AA4" w14:textId="77777777" w:rsidR="00DE7975" w:rsidRDefault="00DE7975" w:rsidP="00DE7975">
      <w:pPr>
        <w:pStyle w:val="Brdtextmedindrag"/>
        <w:rPr>
          <w:sz w:val="18"/>
          <w:szCs w:val="18"/>
        </w:rPr>
      </w:pPr>
    </w:p>
    <w:p w14:paraId="0C89BC46" w14:textId="77777777" w:rsidR="00DE7975" w:rsidRDefault="00DE7975" w:rsidP="00DE7975">
      <w:pPr>
        <w:pStyle w:val="Brdtext"/>
        <w:rPr>
          <w:rFonts w:ascii="TimesNewRomanPSMT" w:eastAsiaTheme="minorHAnsi" w:hAnsi="TimesNewRomanPSMT" w:cs="TimesNewRomanPSMT"/>
        </w:rPr>
      </w:pPr>
      <w:r>
        <w:rPr>
          <w:rFonts w:eastAsiaTheme="minorHAnsi"/>
        </w:rPr>
        <w:t>I paragrafen finns bestämmelser om hur hänsyn har tagits i regionplanen till vissa intressen och viss annan regional planering samt om hur region</w:t>
      </w:r>
      <w:r>
        <w:rPr>
          <w:rFonts w:eastAsiaTheme="minorHAnsi"/>
        </w:rPr>
        <w:softHyphen/>
        <w:t xml:space="preserve">planen ska genomföras. </w:t>
      </w:r>
    </w:p>
    <w:p w14:paraId="1B0882FA" w14:textId="77777777" w:rsidR="00DE7975" w:rsidRDefault="00DE7975" w:rsidP="00DE7975">
      <w:pPr>
        <w:pStyle w:val="Brdtextmedindrag"/>
        <w:rPr>
          <w:rFonts w:eastAsiaTheme="minorHAnsi"/>
        </w:rPr>
      </w:pPr>
      <w:r w:rsidRPr="00C12B88">
        <w:rPr>
          <w:rFonts w:eastAsiaTheme="minorHAnsi"/>
        </w:rPr>
        <w:t xml:space="preserve">Paragrafen följdändras på grund av den nya bestämmelsen </w:t>
      </w:r>
      <w:r>
        <w:rPr>
          <w:rFonts w:eastAsiaTheme="minorHAnsi"/>
        </w:rPr>
        <w:t xml:space="preserve">i </w:t>
      </w:r>
      <w:r w:rsidRPr="00C12B88">
        <w:rPr>
          <w:rFonts w:eastAsiaTheme="minorHAnsi"/>
        </w:rPr>
        <w:t>3 kap. 6 b §.</w:t>
      </w:r>
    </w:p>
    <w:p w14:paraId="3095777B" w14:textId="77777777" w:rsidR="00DE7975" w:rsidRPr="00C12B88" w:rsidRDefault="00DE7975" w:rsidP="00DE7975">
      <w:pPr>
        <w:pStyle w:val="Brdtextmedindrag"/>
        <w:rPr>
          <w:sz w:val="18"/>
          <w:szCs w:val="18"/>
        </w:rPr>
      </w:pPr>
      <w:r>
        <w:t xml:space="preserve">Övervägandena finns i avsnitt 6.4. </w:t>
      </w:r>
    </w:p>
    <w:p w14:paraId="7115682C" w14:textId="77777777" w:rsidR="00DE7975" w:rsidRPr="00F12DE2" w:rsidRDefault="00DE7975" w:rsidP="00DE7975">
      <w:pPr>
        <w:pStyle w:val="Brdtextmedindrag"/>
        <w:rPr>
          <w:sz w:val="18"/>
        </w:rPr>
      </w:pPr>
    </w:p>
    <w:p w14:paraId="5D4A4C8E" w14:textId="77777777" w:rsidR="00DE7975" w:rsidRPr="00E5223A" w:rsidRDefault="00DE7975" w:rsidP="00DE7975">
      <w:pPr>
        <w:pStyle w:val="Brdtext"/>
        <w:rPr>
          <w:sz w:val="18"/>
          <w:szCs w:val="18"/>
        </w:rPr>
      </w:pPr>
      <w:r w:rsidRPr="00E5223A">
        <w:rPr>
          <w:sz w:val="18"/>
          <w:szCs w:val="18"/>
        </w:rPr>
        <w:t>5 §    Bestämmelserna i 3 kap. 7 § 2 och 3 och 8–</w:t>
      </w:r>
      <w:r w:rsidRPr="00055706">
        <w:rPr>
          <w:i/>
          <w:sz w:val="18"/>
          <w:szCs w:val="18"/>
        </w:rPr>
        <w:t>18 a</w:t>
      </w:r>
      <w:r w:rsidRPr="00E5223A">
        <w:rPr>
          <w:sz w:val="18"/>
          <w:szCs w:val="18"/>
        </w:rPr>
        <w:t> §§ om samråd och gransk</w:t>
      </w:r>
      <w:r>
        <w:rPr>
          <w:sz w:val="18"/>
          <w:szCs w:val="18"/>
        </w:rPr>
        <w:softHyphen/>
      </w:r>
      <w:r w:rsidRPr="00E5223A">
        <w:rPr>
          <w:sz w:val="18"/>
          <w:szCs w:val="18"/>
        </w:rPr>
        <w:t>ning gäller i tillämpliga delar också i fråga om förslag till regionplan eller förslag till ändring av en sådan plan. Vid tillämpningen ska det som sägs där om översikts</w:t>
      </w:r>
      <w:r>
        <w:rPr>
          <w:sz w:val="18"/>
          <w:szCs w:val="18"/>
        </w:rPr>
        <w:softHyphen/>
      </w:r>
      <w:r w:rsidRPr="00E5223A">
        <w:rPr>
          <w:sz w:val="18"/>
          <w:szCs w:val="18"/>
        </w:rPr>
        <w:t xml:space="preserve">plan i stället gälla regionplan och det som sägs om kommunen gälla </w:t>
      </w:r>
      <w:r>
        <w:rPr>
          <w:sz w:val="18"/>
          <w:szCs w:val="18"/>
        </w:rPr>
        <w:t>regionen</w:t>
      </w:r>
      <w:r w:rsidRPr="00E5223A">
        <w:rPr>
          <w:sz w:val="18"/>
          <w:szCs w:val="18"/>
        </w:rPr>
        <w:t xml:space="preserve">. </w:t>
      </w:r>
      <w:r w:rsidRPr="00055706">
        <w:rPr>
          <w:i/>
          <w:sz w:val="18"/>
          <w:szCs w:val="18"/>
        </w:rPr>
        <w:t>Granskningstiden</w:t>
      </w:r>
      <w:r w:rsidRPr="00E5223A">
        <w:rPr>
          <w:sz w:val="18"/>
          <w:szCs w:val="18"/>
        </w:rPr>
        <w:t xml:space="preserve"> ska dock vara minst tre månader.</w:t>
      </w:r>
    </w:p>
    <w:p w14:paraId="56000314" w14:textId="77777777" w:rsidR="00DE7975" w:rsidRDefault="00DE7975" w:rsidP="00DE7975">
      <w:pPr>
        <w:pStyle w:val="Brdtext"/>
        <w:rPr>
          <w:rFonts w:eastAsiaTheme="minorHAnsi"/>
        </w:rPr>
      </w:pPr>
      <w:r>
        <w:rPr>
          <w:rFonts w:eastAsiaTheme="minorHAnsi"/>
        </w:rPr>
        <w:t>I paragrafen regleras förfarandet när det gäller samråd, utställning och granskning av ett förslag till regionplan eller förslag till ändring av en sådan plan.</w:t>
      </w:r>
      <w:r w:rsidRPr="00C12B88">
        <w:rPr>
          <w:rFonts w:eastAsiaTheme="minorHAnsi"/>
        </w:rPr>
        <w:t xml:space="preserve"> </w:t>
      </w:r>
    </w:p>
    <w:p w14:paraId="5982F14D" w14:textId="77777777" w:rsidR="00DE7975" w:rsidRDefault="00DE7975" w:rsidP="00DE7975">
      <w:pPr>
        <w:pStyle w:val="Brdtextmedindrag"/>
        <w:rPr>
          <w:rFonts w:eastAsiaTheme="minorHAnsi"/>
        </w:rPr>
      </w:pPr>
      <w:r w:rsidRPr="00C12B88">
        <w:rPr>
          <w:rFonts w:eastAsiaTheme="minorHAnsi"/>
        </w:rPr>
        <w:t>Paragrafen</w:t>
      </w:r>
      <w:r>
        <w:rPr>
          <w:rFonts w:eastAsiaTheme="minorHAnsi"/>
        </w:rPr>
        <w:t xml:space="preserve"> </w:t>
      </w:r>
      <w:r w:rsidRPr="00C12B88">
        <w:rPr>
          <w:rFonts w:eastAsiaTheme="minorHAnsi"/>
        </w:rPr>
        <w:t>ändras på så sätt att ett krav på granskning av plan</w:t>
      </w:r>
      <w:r>
        <w:rPr>
          <w:rFonts w:eastAsiaTheme="minorHAnsi"/>
        </w:rPr>
        <w:softHyphen/>
      </w:r>
      <w:r w:rsidRPr="00C12B88">
        <w:rPr>
          <w:rFonts w:eastAsiaTheme="minorHAnsi"/>
        </w:rPr>
        <w:t>för</w:t>
      </w:r>
      <w:r>
        <w:rPr>
          <w:rFonts w:eastAsiaTheme="minorHAnsi"/>
        </w:rPr>
        <w:softHyphen/>
      </w:r>
      <w:r w:rsidRPr="00C12B88">
        <w:rPr>
          <w:rFonts w:eastAsiaTheme="minorHAnsi"/>
        </w:rPr>
        <w:t xml:space="preserve">slaget </w:t>
      </w:r>
      <w:r>
        <w:rPr>
          <w:rFonts w:eastAsiaTheme="minorHAnsi"/>
        </w:rPr>
        <w:t xml:space="preserve">ersätter </w:t>
      </w:r>
      <w:r w:rsidRPr="00C12B88">
        <w:rPr>
          <w:rFonts w:eastAsiaTheme="minorHAnsi"/>
        </w:rPr>
        <w:t xml:space="preserve">kravet på utställning. Vidare </w:t>
      </w:r>
      <w:r>
        <w:rPr>
          <w:rFonts w:eastAsiaTheme="minorHAnsi"/>
        </w:rPr>
        <w:t xml:space="preserve">utökas </w:t>
      </w:r>
      <w:r w:rsidRPr="00C12B88">
        <w:rPr>
          <w:rFonts w:eastAsiaTheme="minorHAnsi"/>
        </w:rPr>
        <w:t>hänvisningen till att även omfatta den nya bestämmelsen om reviderat gransk</w:t>
      </w:r>
      <w:r w:rsidRPr="00C12B88">
        <w:rPr>
          <w:rFonts w:eastAsiaTheme="minorHAnsi"/>
        </w:rPr>
        <w:softHyphen/>
        <w:t>nings</w:t>
      </w:r>
      <w:r w:rsidRPr="00C12B88">
        <w:rPr>
          <w:rFonts w:eastAsiaTheme="minorHAnsi"/>
        </w:rPr>
        <w:softHyphen/>
        <w:t>yttrande i 3 kap. 18 a §.</w:t>
      </w:r>
    </w:p>
    <w:p w14:paraId="0F700B6A" w14:textId="77777777" w:rsidR="00DE7975" w:rsidRPr="00C12B88" w:rsidRDefault="00DE7975" w:rsidP="00DE7975">
      <w:pPr>
        <w:pStyle w:val="Brdtextmedindrag"/>
        <w:rPr>
          <w:sz w:val="18"/>
          <w:szCs w:val="18"/>
        </w:rPr>
      </w:pPr>
      <w:r>
        <w:t xml:space="preserve">Övervägandena finns i avsnitt 6.2 och 8.3.2. </w:t>
      </w:r>
    </w:p>
    <w:p w14:paraId="58729F53" w14:textId="77777777" w:rsidR="00DE7975" w:rsidRDefault="00DE7975" w:rsidP="00DE7975">
      <w:pPr>
        <w:pStyle w:val="Brdtext"/>
      </w:pPr>
      <w:r>
        <w:t xml:space="preserve"> </w:t>
      </w:r>
    </w:p>
    <w:p w14:paraId="4057075F" w14:textId="77777777" w:rsidR="00DE7975" w:rsidRDefault="00DE7975" w:rsidP="00DE7975">
      <w:pPr>
        <w:pStyle w:val="Brdtext"/>
        <w:rPr>
          <w:sz w:val="18"/>
          <w:szCs w:val="18"/>
        </w:rPr>
      </w:pPr>
      <w:r>
        <w:rPr>
          <w:sz w:val="18"/>
          <w:szCs w:val="18"/>
        </w:rPr>
        <w:t>6</w:t>
      </w:r>
      <w:r w:rsidRPr="00C12B88">
        <w:rPr>
          <w:sz w:val="18"/>
          <w:szCs w:val="18"/>
        </w:rPr>
        <w:t> §    </w:t>
      </w:r>
      <w:r>
        <w:rPr>
          <w:sz w:val="18"/>
          <w:szCs w:val="18"/>
        </w:rPr>
        <w:t>Regionen</w:t>
      </w:r>
      <w:r w:rsidRPr="00C12B88">
        <w:rPr>
          <w:sz w:val="18"/>
          <w:szCs w:val="18"/>
        </w:rPr>
        <w:t xml:space="preserve"> ska minst en gång under </w:t>
      </w:r>
      <w:r w:rsidRPr="00CB7207">
        <w:rPr>
          <w:i/>
          <w:sz w:val="18"/>
          <w:szCs w:val="18"/>
        </w:rPr>
        <w:t xml:space="preserve">tiden mellan två ordinarie </w:t>
      </w:r>
      <w:r w:rsidRPr="00B75954">
        <w:rPr>
          <w:i/>
          <w:sz w:val="18"/>
          <w:szCs w:val="18"/>
        </w:rPr>
        <w:t>val</w:t>
      </w:r>
      <w:r>
        <w:rPr>
          <w:i/>
          <w:sz w:val="18"/>
          <w:szCs w:val="18"/>
        </w:rPr>
        <w:t xml:space="preserve"> till full</w:t>
      </w:r>
      <w:r>
        <w:rPr>
          <w:i/>
          <w:sz w:val="18"/>
          <w:szCs w:val="18"/>
        </w:rPr>
        <w:softHyphen/>
      </w:r>
      <w:r w:rsidRPr="001162EF">
        <w:rPr>
          <w:i/>
          <w:spacing w:val="-2"/>
          <w:sz w:val="18"/>
          <w:szCs w:val="18"/>
        </w:rPr>
        <w:t xml:space="preserve">mäktige </w:t>
      </w:r>
      <w:r w:rsidRPr="001162EF">
        <w:rPr>
          <w:spacing w:val="-2"/>
          <w:sz w:val="18"/>
          <w:szCs w:val="18"/>
        </w:rPr>
        <w:t>pröva om regionplanen är aktuell i förhållande till kraven i 2–4 §§ (aktuali</w:t>
      </w:r>
      <w:r w:rsidRPr="001162EF">
        <w:rPr>
          <w:spacing w:val="-2"/>
          <w:sz w:val="18"/>
          <w:szCs w:val="18"/>
        </w:rPr>
        <w:softHyphen/>
      </w:r>
      <w:r w:rsidRPr="00C12B88">
        <w:rPr>
          <w:sz w:val="18"/>
          <w:szCs w:val="18"/>
        </w:rPr>
        <w:t xml:space="preserve">tetsprövning). Vid denna prövning ska </w:t>
      </w:r>
      <w:r>
        <w:rPr>
          <w:sz w:val="18"/>
          <w:szCs w:val="18"/>
        </w:rPr>
        <w:t>regionen</w:t>
      </w:r>
      <w:r w:rsidRPr="00C12B88">
        <w:rPr>
          <w:sz w:val="18"/>
          <w:szCs w:val="18"/>
        </w:rPr>
        <w:t xml:space="preserve"> begära länsstyrelsens och berörda kommuners syn</w:t>
      </w:r>
      <w:r>
        <w:rPr>
          <w:sz w:val="18"/>
          <w:szCs w:val="18"/>
        </w:rPr>
        <w:softHyphen/>
      </w:r>
      <w:r w:rsidRPr="00C12B88">
        <w:rPr>
          <w:sz w:val="18"/>
          <w:szCs w:val="18"/>
        </w:rPr>
        <w:t>punkter i fråga om sådana intressen som anges i 7 och 8 §§.</w:t>
      </w:r>
    </w:p>
    <w:p w14:paraId="65C2A7A5" w14:textId="77777777" w:rsidR="00DE7975" w:rsidRPr="00C12B88" w:rsidRDefault="00DE7975" w:rsidP="00DE7975">
      <w:pPr>
        <w:pStyle w:val="Brdtextmedindrag"/>
      </w:pPr>
    </w:p>
    <w:p w14:paraId="77A64080" w14:textId="77777777" w:rsidR="00DE7975" w:rsidRDefault="00DE7975" w:rsidP="00DE7975">
      <w:pPr>
        <w:pStyle w:val="Brdtext"/>
      </w:pPr>
      <w:r>
        <w:rPr>
          <w:rFonts w:ascii="TimesNewRomanPSMT" w:eastAsiaTheme="minorHAnsi" w:hAnsi="TimesNewRomanPSMT" w:cs="TimesNewRomanPSMT"/>
        </w:rPr>
        <w:t>Paragrafen, som innehåller bestämmelser om prövning av regionplanens aktualitet</w:t>
      </w:r>
      <w:r>
        <w:t xml:space="preserve">, </w:t>
      </w:r>
      <w:bookmarkStart w:id="190" w:name="_Hlk11767816"/>
      <w:r>
        <w:t>följdändras på grund av de nya bestämmelserna om över</w:t>
      </w:r>
      <w:r>
        <w:softHyphen/>
        <w:t>sikts</w:t>
      </w:r>
      <w:r>
        <w:softHyphen/>
        <w:t xml:space="preserve">planens aktualitet (se 3 kap. 23–26 §§). </w:t>
      </w:r>
    </w:p>
    <w:p w14:paraId="40056D5B" w14:textId="7875D390" w:rsidR="00DE7975" w:rsidRDefault="00DE7975" w:rsidP="00DE7975">
      <w:pPr>
        <w:pStyle w:val="Brdtextmedindrag"/>
      </w:pPr>
      <w:r>
        <w:t xml:space="preserve">Den angivna fristen innebär att regionen ska pröva om regionplanen är aktuell någon </w:t>
      </w:r>
      <w:r w:rsidR="00CD3AA3">
        <w:t xml:space="preserve">gång </w:t>
      </w:r>
      <w:r>
        <w:t>i tiden från den 8–14 september det första året till samma period det fjärde året eftersom ett ordinarie val till kommun</w:t>
      </w:r>
      <w:r w:rsidR="00CD3AA3">
        <w:softHyphen/>
      </w:r>
      <w:r>
        <w:t>full</w:t>
      </w:r>
      <w:r w:rsidR="00CD3AA3">
        <w:softHyphen/>
      </w:r>
      <w:r>
        <w:t>mäktige ska hållas den andra sön</w:t>
      </w:r>
      <w:r>
        <w:softHyphen/>
        <w:t>dagen i september (se 1 kap. 3 § vallagen [2005:837]). Ett extra val enligt 5 kap. 10 § kommunal</w:t>
      </w:r>
      <w:r>
        <w:softHyphen/>
        <w:t>lagen (2017:725) medför ingen skyldighet att pröva regionplanens aktualitet</w:t>
      </w:r>
      <w:bookmarkEnd w:id="190"/>
      <w:r>
        <w:t>.</w:t>
      </w:r>
    </w:p>
    <w:p w14:paraId="2B410378" w14:textId="77777777" w:rsidR="00DE7975" w:rsidRDefault="00DE7975" w:rsidP="00DE7975">
      <w:pPr>
        <w:pStyle w:val="Brdtext"/>
      </w:pPr>
    </w:p>
    <w:p w14:paraId="782ECA0A" w14:textId="77777777" w:rsidR="00DE7975" w:rsidRPr="00C12B88" w:rsidRDefault="00DE7975" w:rsidP="00DE7975">
      <w:pPr>
        <w:pStyle w:val="Brdtext"/>
        <w:rPr>
          <w:i/>
          <w:sz w:val="18"/>
          <w:szCs w:val="18"/>
        </w:rPr>
      </w:pPr>
      <w:r>
        <w:rPr>
          <w:sz w:val="18"/>
          <w:szCs w:val="18"/>
        </w:rPr>
        <w:t>7</w:t>
      </w:r>
      <w:r w:rsidRPr="00600259">
        <w:rPr>
          <w:sz w:val="18"/>
          <w:szCs w:val="18"/>
        </w:rPr>
        <w:t> §    </w:t>
      </w:r>
      <w:r w:rsidRPr="007E3C7D">
        <w:rPr>
          <w:sz w:val="18"/>
          <w:szCs w:val="18"/>
        </w:rPr>
        <w:t>När regionen begär länsstyrel</w:t>
      </w:r>
      <w:r w:rsidRPr="007E3C7D">
        <w:rPr>
          <w:sz w:val="18"/>
          <w:szCs w:val="18"/>
        </w:rPr>
        <w:softHyphen/>
        <w:t>sens synpunkter enligt 6 §, ska läns</w:t>
      </w:r>
      <w:r w:rsidRPr="007E3C7D">
        <w:rPr>
          <w:sz w:val="18"/>
          <w:szCs w:val="18"/>
        </w:rPr>
        <w:softHyphen/>
        <w:t>sty</w:t>
      </w:r>
      <w:r w:rsidRPr="007E3C7D">
        <w:rPr>
          <w:sz w:val="18"/>
          <w:szCs w:val="18"/>
        </w:rPr>
        <w:softHyphen/>
        <w:t xml:space="preserve">relsen </w:t>
      </w:r>
      <w:r w:rsidRPr="007E3C7D">
        <w:rPr>
          <w:i/>
          <w:sz w:val="18"/>
          <w:szCs w:val="18"/>
        </w:rPr>
        <w:t xml:space="preserve">i ett underlag till regionen redovisa </w:t>
      </w:r>
      <w:r w:rsidRPr="007E3C7D">
        <w:rPr>
          <w:sz w:val="18"/>
          <w:szCs w:val="18"/>
        </w:rPr>
        <w:t>sådana stat</w:t>
      </w:r>
      <w:r w:rsidRPr="007E3C7D">
        <w:rPr>
          <w:sz w:val="18"/>
          <w:szCs w:val="18"/>
        </w:rPr>
        <w:softHyphen/>
        <w:t>liga och mellankommunala intres</w:t>
      </w:r>
      <w:r w:rsidRPr="007E3C7D">
        <w:rPr>
          <w:sz w:val="18"/>
          <w:szCs w:val="18"/>
        </w:rPr>
        <w:softHyphen/>
        <w:t>sen som kan ha betydelse vid aktua</w:t>
      </w:r>
      <w:r w:rsidRPr="007E3C7D">
        <w:rPr>
          <w:sz w:val="18"/>
          <w:szCs w:val="18"/>
        </w:rPr>
        <w:softHyphen/>
        <w:t>litets</w:t>
      </w:r>
      <w:r w:rsidRPr="007E3C7D">
        <w:rPr>
          <w:sz w:val="18"/>
          <w:szCs w:val="18"/>
        </w:rPr>
        <w:softHyphen/>
        <w:t xml:space="preserve">prövningen. </w:t>
      </w:r>
      <w:r w:rsidRPr="00C12B88">
        <w:rPr>
          <w:i/>
          <w:sz w:val="18"/>
          <w:szCs w:val="18"/>
        </w:rPr>
        <w:t>I under</w:t>
      </w:r>
      <w:r w:rsidRPr="00C12B88">
        <w:rPr>
          <w:i/>
          <w:sz w:val="18"/>
          <w:szCs w:val="18"/>
        </w:rPr>
        <w:softHyphen/>
        <w:t xml:space="preserve">laget ska länsstyrelsen ange </w:t>
      </w:r>
    </w:p>
    <w:p w14:paraId="3609CB5C" w14:textId="77777777" w:rsidR="00DE7975" w:rsidRPr="00C12B88" w:rsidRDefault="00DE7975" w:rsidP="00DE7975">
      <w:pPr>
        <w:pStyle w:val="Brdtextmedindrag"/>
        <w:rPr>
          <w:i/>
          <w:sz w:val="18"/>
          <w:szCs w:val="18"/>
        </w:rPr>
      </w:pPr>
      <w:r w:rsidRPr="00C12B88">
        <w:rPr>
          <w:i/>
          <w:sz w:val="18"/>
          <w:szCs w:val="18"/>
        </w:rPr>
        <w:t>1. hur dessa intressen förhåller sig till regionplanen, och</w:t>
      </w:r>
    </w:p>
    <w:p w14:paraId="30CB474A" w14:textId="77777777" w:rsidR="00DE7975" w:rsidRPr="00C12B88" w:rsidRDefault="00DE7975" w:rsidP="00DE7975">
      <w:pPr>
        <w:pStyle w:val="Brdtextmedindrag"/>
        <w:rPr>
          <w:i/>
          <w:sz w:val="18"/>
          <w:szCs w:val="18"/>
        </w:rPr>
      </w:pPr>
      <w:r w:rsidRPr="00B54840">
        <w:rPr>
          <w:i/>
          <w:sz w:val="18"/>
          <w:szCs w:val="18"/>
        </w:rPr>
        <w:t>2. om länsstyrelsens gransk</w:t>
      </w:r>
      <w:r w:rsidRPr="00B54840">
        <w:rPr>
          <w:i/>
          <w:sz w:val="18"/>
          <w:szCs w:val="18"/>
        </w:rPr>
        <w:softHyphen/>
        <w:t>nings</w:t>
      </w:r>
      <w:r w:rsidRPr="00C12B88">
        <w:rPr>
          <w:i/>
          <w:sz w:val="18"/>
          <w:szCs w:val="18"/>
        </w:rPr>
        <w:t xml:space="preserve">yttrande i någon del inte längre gäller. </w:t>
      </w:r>
    </w:p>
    <w:p w14:paraId="017AA493" w14:textId="77777777" w:rsidR="00DE7975" w:rsidRPr="00600259" w:rsidRDefault="00DE7975" w:rsidP="00DE7975">
      <w:pPr>
        <w:pStyle w:val="Brdtextmedindrag"/>
        <w:ind w:firstLine="0"/>
      </w:pPr>
    </w:p>
    <w:p w14:paraId="590841D7" w14:textId="77777777" w:rsidR="00DE7975" w:rsidRDefault="00DE7975" w:rsidP="00DE7975">
      <w:pPr>
        <w:pStyle w:val="Brdtext"/>
        <w:rPr>
          <w:rFonts w:ascii="TimesNewRomanPSMT" w:eastAsiaTheme="minorHAnsi" w:hAnsi="TimesNewRomanPSMT" w:cs="TimesNewRomanPSMT"/>
        </w:rPr>
      </w:pPr>
      <w:r>
        <w:rPr>
          <w:rFonts w:eastAsiaTheme="minorHAnsi"/>
        </w:rPr>
        <w:t>Paragrafen reglerar länsstyrelsens uppgift att yttra sig över en</w:t>
      </w:r>
      <w:r>
        <w:rPr>
          <w:rFonts w:ascii="TimesNewRomanPSMT" w:eastAsiaTheme="minorHAnsi" w:hAnsi="TimesNewRomanPSMT" w:cs="TimesNewRomanPSMT"/>
        </w:rPr>
        <w:t xml:space="preserve"> region</w:t>
      </w:r>
      <w:r>
        <w:rPr>
          <w:rFonts w:ascii="TimesNewRomanPSMT" w:eastAsiaTheme="minorHAnsi" w:hAnsi="TimesNewRomanPSMT" w:cs="TimesNewRomanPSMT"/>
        </w:rPr>
        <w:softHyphen/>
        <w:t>plans aktualitet.</w:t>
      </w:r>
    </w:p>
    <w:p w14:paraId="2CD2B5EA" w14:textId="2DFE0088" w:rsidR="00DE7975" w:rsidRDefault="00DE7975" w:rsidP="00DE7975">
      <w:pPr>
        <w:pStyle w:val="Brdtextmedindrag"/>
        <w:rPr>
          <w:rFonts w:eastAsiaTheme="minorHAnsi"/>
        </w:rPr>
      </w:pPr>
      <w:r w:rsidRPr="00C12B88">
        <w:rPr>
          <w:rFonts w:eastAsiaTheme="minorHAnsi"/>
        </w:rPr>
        <w:t xml:space="preserve">Paragrafen ändras </w:t>
      </w:r>
      <w:r>
        <w:rPr>
          <w:rFonts w:eastAsiaTheme="minorHAnsi"/>
        </w:rPr>
        <w:t xml:space="preserve">för att stämma överens med de nya kraven i </w:t>
      </w:r>
      <w:r w:rsidRPr="00C12B88">
        <w:rPr>
          <w:rFonts w:eastAsiaTheme="minorHAnsi"/>
        </w:rPr>
        <w:t xml:space="preserve">3 kap. </w:t>
      </w:r>
      <w:r>
        <w:rPr>
          <w:rFonts w:eastAsiaTheme="minorHAnsi"/>
        </w:rPr>
        <w:t>26</w:t>
      </w:r>
      <w:r w:rsidRPr="00C12B88">
        <w:rPr>
          <w:rFonts w:eastAsiaTheme="minorHAnsi"/>
        </w:rPr>
        <w:t> §.</w:t>
      </w:r>
      <w:r>
        <w:rPr>
          <w:rFonts w:eastAsiaTheme="minorHAnsi"/>
        </w:rPr>
        <w:t xml:space="preserve"> Ändringen innebär att länsstyrelsen har ansvar för att i ett under</w:t>
      </w:r>
      <w:r>
        <w:rPr>
          <w:rFonts w:eastAsiaTheme="minorHAnsi"/>
        </w:rPr>
        <w:softHyphen/>
        <w:t>lag till regionen redovisa sådana</w:t>
      </w:r>
      <w:r w:rsidRPr="004171CC">
        <w:rPr>
          <w:rFonts w:eastAsiaTheme="minorHAnsi"/>
        </w:rPr>
        <w:t xml:space="preserve"> statliga och mellankommunala intres</w:t>
      </w:r>
      <w:r>
        <w:rPr>
          <w:rFonts w:eastAsiaTheme="minorHAnsi"/>
        </w:rPr>
        <w:softHyphen/>
      </w:r>
      <w:r w:rsidRPr="004171CC">
        <w:rPr>
          <w:rFonts w:eastAsiaTheme="minorHAnsi"/>
        </w:rPr>
        <w:t xml:space="preserve">sen </w:t>
      </w:r>
      <w:r>
        <w:rPr>
          <w:rFonts w:eastAsiaTheme="minorHAnsi"/>
        </w:rPr>
        <w:t>på motsvarande sätt som länsstyrelsen har i förhållande till en kommun enligt 3 kap. 26 §. Det gäller dock endast i de län där regional fysisk plane</w:t>
      </w:r>
      <w:r>
        <w:rPr>
          <w:rFonts w:eastAsiaTheme="minorHAnsi"/>
        </w:rPr>
        <w:softHyphen/>
        <w:t>ring ska ske (</w:t>
      </w:r>
      <w:r w:rsidR="006064E0">
        <w:rPr>
          <w:rFonts w:eastAsiaTheme="minorHAnsi"/>
        </w:rPr>
        <w:t xml:space="preserve">se </w:t>
      </w:r>
      <w:r>
        <w:rPr>
          <w:rFonts w:eastAsiaTheme="minorHAnsi"/>
        </w:rPr>
        <w:t>1 § första stycket). Länsstyrelsen ska redovisa underlaget när regionen</w:t>
      </w:r>
      <w:r w:rsidRPr="004171CC">
        <w:rPr>
          <w:rFonts w:eastAsiaTheme="minorHAnsi"/>
        </w:rPr>
        <w:t xml:space="preserve"> begär</w:t>
      </w:r>
      <w:r>
        <w:rPr>
          <w:rFonts w:eastAsiaTheme="minorHAnsi"/>
        </w:rPr>
        <w:t xml:space="preserve"> synpunkter enligt 6 §. Ändringarna i para</w:t>
      </w:r>
      <w:r>
        <w:rPr>
          <w:rFonts w:eastAsiaTheme="minorHAnsi"/>
        </w:rPr>
        <w:softHyphen/>
        <w:t xml:space="preserve">grafen har samma innebörd som i 3 kap. 26 §.    </w:t>
      </w:r>
    </w:p>
    <w:p w14:paraId="2A99AB06" w14:textId="77777777" w:rsidR="00DE7975" w:rsidRDefault="00DE7975" w:rsidP="00DE7975">
      <w:pPr>
        <w:pStyle w:val="Brdtextmedindrag"/>
      </w:pPr>
      <w:r>
        <w:t xml:space="preserve">Övervägandena finns i avsnitt </w:t>
      </w:r>
      <w:r w:rsidRPr="00606212">
        <w:t>8.4.</w:t>
      </w:r>
      <w:r w:rsidRPr="00B715DB">
        <w:t xml:space="preserve"> </w:t>
      </w:r>
    </w:p>
    <w:p w14:paraId="6442D6ED" w14:textId="77777777" w:rsidR="00DE7975" w:rsidRDefault="00DE7975" w:rsidP="00DE7975">
      <w:pPr>
        <w:pStyle w:val="Brdtextmedindrag"/>
      </w:pPr>
    </w:p>
    <w:p w14:paraId="733C2274" w14:textId="77777777" w:rsidR="00DE7975" w:rsidRPr="0088706A" w:rsidRDefault="00DE7975" w:rsidP="00DE7975">
      <w:pPr>
        <w:pStyle w:val="Brdtext"/>
        <w:rPr>
          <w:sz w:val="18"/>
          <w:szCs w:val="18"/>
        </w:rPr>
      </w:pPr>
      <w:r w:rsidRPr="0088706A">
        <w:rPr>
          <w:sz w:val="18"/>
          <w:szCs w:val="18"/>
        </w:rPr>
        <w:t>10 §    </w:t>
      </w:r>
      <w:r w:rsidRPr="00CE61D3">
        <w:rPr>
          <w:spacing w:val="-2"/>
          <w:sz w:val="18"/>
          <w:szCs w:val="18"/>
        </w:rPr>
        <w:t>När regionen antar, prövar aktualiteten hos eller ändrar en regionplan ska den</w:t>
      </w:r>
    </w:p>
    <w:p w14:paraId="6502AC9B" w14:textId="77777777" w:rsidR="00DE7975" w:rsidRPr="0088706A" w:rsidRDefault="00DE7975" w:rsidP="00DE7975">
      <w:pPr>
        <w:pStyle w:val="Brdtext"/>
        <w:rPr>
          <w:sz w:val="18"/>
          <w:szCs w:val="18"/>
        </w:rPr>
      </w:pPr>
      <w:r w:rsidRPr="0088706A">
        <w:rPr>
          <w:sz w:val="18"/>
          <w:szCs w:val="18"/>
        </w:rPr>
        <w:t xml:space="preserve">    1. senast dagen efter att beslutet </w:t>
      </w:r>
      <w:r w:rsidRPr="001A4F86">
        <w:rPr>
          <w:i/>
          <w:sz w:val="18"/>
          <w:szCs w:val="18"/>
        </w:rPr>
        <w:t xml:space="preserve">har </w:t>
      </w:r>
      <w:r w:rsidRPr="0088706A">
        <w:rPr>
          <w:sz w:val="18"/>
          <w:szCs w:val="18"/>
        </w:rPr>
        <w:t>tillkännagetts skicka ett meddelande om till</w:t>
      </w:r>
      <w:r>
        <w:rPr>
          <w:sz w:val="18"/>
          <w:szCs w:val="18"/>
        </w:rPr>
        <w:softHyphen/>
      </w:r>
      <w:r w:rsidRPr="0088706A">
        <w:rPr>
          <w:sz w:val="18"/>
          <w:szCs w:val="18"/>
        </w:rPr>
        <w:t>kännagivandet och ett protokollsutdrag med beslutet till länsstyrelsen och kom</w:t>
      </w:r>
      <w:r>
        <w:rPr>
          <w:sz w:val="18"/>
          <w:szCs w:val="18"/>
        </w:rPr>
        <w:softHyphen/>
      </w:r>
      <w:r w:rsidRPr="0088706A">
        <w:rPr>
          <w:sz w:val="18"/>
          <w:szCs w:val="18"/>
        </w:rPr>
        <w:t>munerna i länet, och</w:t>
      </w:r>
    </w:p>
    <w:p w14:paraId="32A4A8E0" w14:textId="77777777" w:rsidR="00DE7975" w:rsidRDefault="00DE7975" w:rsidP="00DE7975">
      <w:pPr>
        <w:pStyle w:val="Brdtextmedindrag"/>
        <w:rPr>
          <w:sz w:val="18"/>
          <w:szCs w:val="18"/>
        </w:rPr>
      </w:pPr>
      <w:r w:rsidRPr="0088706A">
        <w:rPr>
          <w:sz w:val="18"/>
          <w:szCs w:val="18"/>
        </w:rPr>
        <w:t>2. skicka planen eller beslutet om aktualitetsprövning till Boverket,</w:t>
      </w:r>
      <w:r>
        <w:rPr>
          <w:sz w:val="18"/>
          <w:szCs w:val="18"/>
        </w:rPr>
        <w:t xml:space="preserve"> länsstyrel</w:t>
      </w:r>
      <w:r>
        <w:rPr>
          <w:sz w:val="18"/>
          <w:szCs w:val="18"/>
        </w:rPr>
        <w:softHyphen/>
        <w:t>sen</w:t>
      </w:r>
      <w:r w:rsidRPr="0088706A">
        <w:rPr>
          <w:sz w:val="18"/>
          <w:szCs w:val="18"/>
        </w:rPr>
        <w:t xml:space="preserve"> och kommunerna i länet när beslutet har fått laga kraft.</w:t>
      </w:r>
    </w:p>
    <w:p w14:paraId="71EF68CC" w14:textId="77777777" w:rsidR="00DE7975" w:rsidRPr="00583FE0" w:rsidRDefault="00DE7975" w:rsidP="00DE7975">
      <w:pPr>
        <w:pStyle w:val="Brdtextmedindrag"/>
        <w:rPr>
          <w:i/>
          <w:sz w:val="18"/>
          <w:szCs w:val="18"/>
        </w:rPr>
      </w:pPr>
      <w:r w:rsidRPr="00583FE0">
        <w:rPr>
          <w:i/>
          <w:sz w:val="18"/>
          <w:szCs w:val="18"/>
        </w:rPr>
        <w:t xml:space="preserve">När </w:t>
      </w:r>
      <w:r>
        <w:rPr>
          <w:i/>
          <w:sz w:val="18"/>
          <w:szCs w:val="18"/>
        </w:rPr>
        <w:t>regionen</w:t>
      </w:r>
      <w:r w:rsidRPr="00583FE0">
        <w:rPr>
          <w:i/>
          <w:sz w:val="18"/>
          <w:szCs w:val="18"/>
        </w:rPr>
        <w:t xml:space="preserve"> antar eller ändrar en regionplan ska det även skicka planen till den statliga lantmäterimyndigheten. </w:t>
      </w:r>
    </w:p>
    <w:p w14:paraId="089448A2" w14:textId="77777777" w:rsidR="00DE7975" w:rsidRDefault="00DE7975" w:rsidP="00DE7975">
      <w:pPr>
        <w:pStyle w:val="Brdtextmedindrag"/>
        <w:rPr>
          <w:sz w:val="18"/>
          <w:szCs w:val="18"/>
        </w:rPr>
      </w:pPr>
    </w:p>
    <w:p w14:paraId="3BB31F55" w14:textId="77777777" w:rsidR="00DE7975" w:rsidRPr="00EF6555" w:rsidRDefault="00DE7975" w:rsidP="00DE7975">
      <w:pPr>
        <w:pStyle w:val="Brdtext"/>
        <w:rPr>
          <w:rFonts w:eastAsiaTheme="minorHAnsi"/>
        </w:rPr>
      </w:pPr>
      <w:r w:rsidRPr="00EF6555">
        <w:rPr>
          <w:rFonts w:eastAsiaTheme="minorHAnsi"/>
        </w:rPr>
        <w:t xml:space="preserve">I paragrafen finns bestämmelser om </w:t>
      </w:r>
      <w:r>
        <w:rPr>
          <w:rFonts w:eastAsiaTheme="minorHAnsi"/>
        </w:rPr>
        <w:t>regionens</w:t>
      </w:r>
      <w:r w:rsidRPr="00EF6555">
        <w:rPr>
          <w:rFonts w:eastAsiaTheme="minorHAnsi"/>
        </w:rPr>
        <w:t xml:space="preserve"> uppgifter i fråga om expe</w:t>
      </w:r>
      <w:r>
        <w:rPr>
          <w:rFonts w:eastAsiaTheme="minorHAnsi"/>
        </w:rPr>
        <w:softHyphen/>
      </w:r>
      <w:r w:rsidRPr="00EF6555">
        <w:rPr>
          <w:rFonts w:eastAsiaTheme="minorHAnsi"/>
        </w:rPr>
        <w:t>diering efter beslut om regionplan.</w:t>
      </w:r>
    </w:p>
    <w:p w14:paraId="61C5C75C" w14:textId="77777777" w:rsidR="00DE7975" w:rsidRDefault="00DE7975" w:rsidP="00DE7975">
      <w:pPr>
        <w:pStyle w:val="Brdtextmedindrag"/>
      </w:pPr>
      <w:r>
        <w:rPr>
          <w:i/>
        </w:rPr>
        <w:t>Andra</w:t>
      </w:r>
      <w:r w:rsidRPr="00E36979">
        <w:rPr>
          <w:i/>
        </w:rPr>
        <w:t xml:space="preserve"> stycket</w:t>
      </w:r>
      <w:r>
        <w:t xml:space="preserve">, som är nytt, innebär ett krav på </w:t>
      </w:r>
      <w:r w:rsidRPr="00EF6555">
        <w:t xml:space="preserve">att </w:t>
      </w:r>
      <w:r>
        <w:t>regionen</w:t>
      </w:r>
      <w:r w:rsidRPr="00EF6555">
        <w:t xml:space="preserve"> även ska </w:t>
      </w:r>
      <w:r>
        <w:t>skicka</w:t>
      </w:r>
      <w:r w:rsidRPr="00EF6555">
        <w:t xml:space="preserve"> planen</w:t>
      </w:r>
      <w:r w:rsidRPr="00EF6555" w:rsidDel="00EF6555">
        <w:t xml:space="preserve"> </w:t>
      </w:r>
      <w:bookmarkStart w:id="191" w:name="_Hlk12457745"/>
      <w:r>
        <w:t xml:space="preserve">eller en ändring av denna </w:t>
      </w:r>
      <w:bookmarkEnd w:id="191"/>
      <w:r w:rsidRPr="00EF6555">
        <w:t xml:space="preserve">till </w:t>
      </w:r>
      <w:r>
        <w:t xml:space="preserve">den statliga </w:t>
      </w:r>
      <w:r w:rsidRPr="00EF6555">
        <w:t>lantmäteri</w:t>
      </w:r>
      <w:r>
        <w:softHyphen/>
      </w:r>
      <w:r w:rsidRPr="00EF6555">
        <w:t>myndig</w:t>
      </w:r>
      <w:r>
        <w:softHyphen/>
      </w:r>
      <w:r w:rsidRPr="00EF6555">
        <w:t xml:space="preserve">heten när </w:t>
      </w:r>
      <w:r>
        <w:t>beslutet</w:t>
      </w:r>
      <w:r w:rsidRPr="00EF6555">
        <w:t xml:space="preserve"> har fått laga kraft.</w:t>
      </w:r>
      <w:r>
        <w:t xml:space="preserve"> </w:t>
      </w:r>
    </w:p>
    <w:p w14:paraId="7B7DF932" w14:textId="77777777" w:rsidR="00DE7975" w:rsidRPr="00EF6555" w:rsidRDefault="00DE7975" w:rsidP="00DE7975">
      <w:pPr>
        <w:pStyle w:val="Brdtextmedindrag"/>
      </w:pPr>
      <w:bookmarkStart w:id="192" w:name="_Hlk12457758"/>
      <w:r>
        <w:t xml:space="preserve">Övriga ändringar är endast språkliga. </w:t>
      </w:r>
    </w:p>
    <w:bookmarkEnd w:id="192"/>
    <w:p w14:paraId="2ACDFF22" w14:textId="77777777" w:rsidR="00DE7975" w:rsidRDefault="00DE7975" w:rsidP="00DE7975">
      <w:pPr>
        <w:pStyle w:val="Brdtextmedindrag"/>
      </w:pPr>
      <w:r>
        <w:t>Övervägandena finns i avsnitt 6.3.</w:t>
      </w:r>
    </w:p>
    <w:p w14:paraId="3BC17A84" w14:textId="77777777" w:rsidR="00DE7975" w:rsidRDefault="00DE7975" w:rsidP="00DE7975">
      <w:pPr>
        <w:pStyle w:val="Rubrik4utannumrering"/>
      </w:pPr>
      <w:r>
        <w:t xml:space="preserve">11 kap. </w:t>
      </w:r>
      <w:r w:rsidRPr="007C210E">
        <w:t>Tillsyn, tillträde, ingripanden och påföljder</w:t>
      </w:r>
    </w:p>
    <w:p w14:paraId="0885F884" w14:textId="77777777" w:rsidR="00DE7975" w:rsidRPr="0088706A" w:rsidRDefault="00DE7975" w:rsidP="00DE7975">
      <w:pPr>
        <w:pStyle w:val="Brdtext"/>
        <w:rPr>
          <w:sz w:val="18"/>
          <w:szCs w:val="18"/>
        </w:rPr>
      </w:pPr>
      <w:r w:rsidRPr="0088706A">
        <w:rPr>
          <w:sz w:val="18"/>
          <w:szCs w:val="18"/>
        </w:rPr>
        <w:t>10 §    När länsstyrelsen enligt 5 kap. 29, 38 eller 39 § har fått ett meddelande om att en kommun beslutat att anta, ändra eller upphäva en detaljplan eller områdes</w:t>
      </w:r>
      <w:r>
        <w:rPr>
          <w:sz w:val="18"/>
          <w:szCs w:val="18"/>
        </w:rPr>
        <w:softHyphen/>
      </w:r>
      <w:r w:rsidRPr="0088706A">
        <w:rPr>
          <w:sz w:val="18"/>
          <w:szCs w:val="18"/>
        </w:rPr>
        <w:t>bestämmelser, ska länsstyrelsen inom tre veckor besluta om den ska överpröva kommunens beslut eller inte.</w:t>
      </w:r>
    </w:p>
    <w:p w14:paraId="169B9C46" w14:textId="77777777" w:rsidR="00DE7975" w:rsidRPr="0088706A" w:rsidRDefault="00DE7975" w:rsidP="00DE7975">
      <w:pPr>
        <w:pStyle w:val="Brdtextmedindrag"/>
        <w:rPr>
          <w:sz w:val="18"/>
          <w:szCs w:val="18"/>
        </w:rPr>
      </w:pPr>
      <w:r w:rsidRPr="0088706A">
        <w:rPr>
          <w:sz w:val="18"/>
          <w:szCs w:val="18"/>
        </w:rPr>
        <w:t xml:space="preserve">Länsstyrelsen ska överpröva kommunens beslut, om beslutet kan antas innebära att </w:t>
      </w:r>
    </w:p>
    <w:p w14:paraId="6AC6E55F" w14:textId="77777777" w:rsidR="00DE7975" w:rsidRPr="0088706A" w:rsidRDefault="00DE7975" w:rsidP="00DE7975">
      <w:pPr>
        <w:pStyle w:val="Brdtextmedindrag"/>
        <w:rPr>
          <w:sz w:val="18"/>
          <w:szCs w:val="18"/>
        </w:rPr>
      </w:pPr>
      <w:r w:rsidRPr="0088706A">
        <w:rPr>
          <w:sz w:val="18"/>
          <w:szCs w:val="18"/>
        </w:rPr>
        <w:t>1. ett riksintresse enligt 3 eller 4 kap. miljöbalken inte tillgodoses,</w:t>
      </w:r>
    </w:p>
    <w:p w14:paraId="6B5A5356" w14:textId="77777777" w:rsidR="00DE7975" w:rsidRPr="0088706A" w:rsidRDefault="00DE7975" w:rsidP="00DE7975">
      <w:pPr>
        <w:pStyle w:val="Brdtextmedindrag"/>
        <w:rPr>
          <w:sz w:val="18"/>
          <w:szCs w:val="18"/>
        </w:rPr>
      </w:pPr>
      <w:r w:rsidRPr="0088706A">
        <w:rPr>
          <w:sz w:val="18"/>
          <w:szCs w:val="18"/>
        </w:rPr>
        <w:t>2. regleringen av sådana frågor om användningen av mark- och vattenområden som angår flera kommuner inte samordnas på ett lämpligt sätt,</w:t>
      </w:r>
    </w:p>
    <w:p w14:paraId="033C04C1" w14:textId="77777777" w:rsidR="00DE7975" w:rsidRPr="0088706A" w:rsidRDefault="00DE7975" w:rsidP="00DE7975">
      <w:pPr>
        <w:pStyle w:val="Brdtextmedindrag"/>
        <w:rPr>
          <w:sz w:val="18"/>
          <w:szCs w:val="18"/>
        </w:rPr>
      </w:pPr>
      <w:r w:rsidRPr="0088706A">
        <w:rPr>
          <w:sz w:val="18"/>
          <w:szCs w:val="18"/>
        </w:rPr>
        <w:t>3. en miljökvalitetsnorm enligt 5</w:t>
      </w:r>
      <w:r>
        <w:rPr>
          <w:sz w:val="18"/>
          <w:szCs w:val="18"/>
        </w:rPr>
        <w:t> </w:t>
      </w:r>
      <w:r w:rsidRPr="0088706A">
        <w:rPr>
          <w:sz w:val="18"/>
          <w:szCs w:val="18"/>
        </w:rPr>
        <w:t>kap. miljöbalken inte följs,</w:t>
      </w:r>
    </w:p>
    <w:p w14:paraId="308F12FE" w14:textId="77777777" w:rsidR="00DE7975" w:rsidRPr="0088706A" w:rsidRDefault="00DE7975" w:rsidP="00DE7975">
      <w:pPr>
        <w:pStyle w:val="Brdtextmedindrag"/>
        <w:rPr>
          <w:sz w:val="18"/>
          <w:szCs w:val="18"/>
        </w:rPr>
      </w:pPr>
      <w:r w:rsidRPr="0088706A">
        <w:rPr>
          <w:sz w:val="18"/>
          <w:szCs w:val="18"/>
        </w:rPr>
        <w:t>4. strandskydd enligt 7</w:t>
      </w:r>
      <w:r>
        <w:rPr>
          <w:sz w:val="18"/>
          <w:szCs w:val="18"/>
        </w:rPr>
        <w:t> </w:t>
      </w:r>
      <w:r w:rsidRPr="0088706A">
        <w:rPr>
          <w:sz w:val="18"/>
          <w:szCs w:val="18"/>
        </w:rPr>
        <w:t>kap. miljöbalken upphävs i strid med gällande bestäm</w:t>
      </w:r>
      <w:r>
        <w:rPr>
          <w:sz w:val="18"/>
          <w:szCs w:val="18"/>
        </w:rPr>
        <w:softHyphen/>
      </w:r>
      <w:r w:rsidRPr="0088706A">
        <w:rPr>
          <w:sz w:val="18"/>
          <w:szCs w:val="18"/>
        </w:rPr>
        <w:t>melser, eller</w:t>
      </w:r>
    </w:p>
    <w:p w14:paraId="7BD85A90" w14:textId="77777777" w:rsidR="00DE7975" w:rsidRPr="0088706A" w:rsidRDefault="00DE7975" w:rsidP="00DE7975">
      <w:pPr>
        <w:pStyle w:val="Brdtextmedindrag"/>
        <w:rPr>
          <w:sz w:val="18"/>
          <w:szCs w:val="18"/>
        </w:rPr>
      </w:pPr>
      <w:r w:rsidRPr="0088706A">
        <w:rPr>
          <w:sz w:val="18"/>
          <w:szCs w:val="18"/>
        </w:rPr>
        <w:t xml:space="preserve">5. en bebyggelse blir olämplig </w:t>
      </w:r>
      <w:r w:rsidRPr="007C210E">
        <w:rPr>
          <w:i/>
          <w:sz w:val="18"/>
          <w:szCs w:val="18"/>
        </w:rPr>
        <w:t>eller ett byggnadsverk olämpligt</w:t>
      </w:r>
      <w:r w:rsidRPr="0088706A">
        <w:rPr>
          <w:sz w:val="18"/>
          <w:szCs w:val="18"/>
        </w:rPr>
        <w:t xml:space="preserve"> med hänsyn till människors hälsa eller säkerhet eller till risken för olyckor, översvämning eller erosion.</w:t>
      </w:r>
    </w:p>
    <w:p w14:paraId="36173150" w14:textId="77777777" w:rsidR="00DE7975" w:rsidRDefault="00DE7975" w:rsidP="00DE7975">
      <w:pPr>
        <w:pStyle w:val="Brdtext"/>
      </w:pPr>
    </w:p>
    <w:p w14:paraId="32CB8C3A" w14:textId="77777777" w:rsidR="00DE7975" w:rsidRDefault="00DE7975" w:rsidP="00DE7975">
      <w:pPr>
        <w:pStyle w:val="Brdtext"/>
      </w:pPr>
      <w:r w:rsidRPr="00F12DE2">
        <w:rPr>
          <w:spacing w:val="-2"/>
        </w:rPr>
        <w:t>Paragrafen innehåller bestämmelser om länsstyrelsens skyldigheter att under</w:t>
      </w:r>
      <w:r>
        <w:t xml:space="preserve"> vissa omständigheter överpröva ett beslut av kommunen att anta, ändra eller upphäva en detaljplan eller områdesbestämmelser.</w:t>
      </w:r>
    </w:p>
    <w:p w14:paraId="45CF4F75" w14:textId="77777777" w:rsidR="00DE7975" w:rsidRDefault="00DE7975" w:rsidP="00DE7975">
      <w:pPr>
        <w:pStyle w:val="Brdtextmedindrag"/>
      </w:pPr>
      <w:r>
        <w:t xml:space="preserve">Ändringen i </w:t>
      </w:r>
      <w:r w:rsidRPr="0088706A">
        <w:rPr>
          <w:i/>
        </w:rPr>
        <w:t>andra stycket 5</w:t>
      </w:r>
      <w:r>
        <w:t xml:space="preserve"> innebär att länsstyrelsen även ska överpröva kommunens beslut om beslutet kan antas innebära att ett byggnadsverk blir olämpligt med hänsyn till människors hälsa eller säkerhet eller till risken för olyckor, översvämning eller erosion. Termen byggnadsverk definieras som en byggnad eller annan anläggning (1 kap. 4 §). Övriga ändringar är endast språkliga.</w:t>
      </w:r>
    </w:p>
    <w:p w14:paraId="3D2812CC" w14:textId="77777777" w:rsidR="00DE7975" w:rsidRDefault="00DE7975" w:rsidP="00DE7975">
      <w:pPr>
        <w:pStyle w:val="Brdtextmedindrag"/>
      </w:pPr>
      <w:r>
        <w:t>Övervägandena finns i avsnitt 8.5.</w:t>
      </w:r>
    </w:p>
    <w:p w14:paraId="4565E70A" w14:textId="77777777" w:rsidR="00DE7975" w:rsidRDefault="00DE7975" w:rsidP="00DE7975">
      <w:pPr>
        <w:pStyle w:val="Rubrik4utannumrering"/>
      </w:pPr>
      <w:r>
        <w:t xml:space="preserve">13 kap. </w:t>
      </w:r>
      <w:r w:rsidRPr="007C210E">
        <w:t>Överklagande</w:t>
      </w:r>
    </w:p>
    <w:p w14:paraId="715D36AF" w14:textId="77777777" w:rsidR="00DE7975" w:rsidRPr="007C210E" w:rsidRDefault="00DE7975" w:rsidP="00DE7975">
      <w:pPr>
        <w:pStyle w:val="Brdtext"/>
        <w:rPr>
          <w:sz w:val="18"/>
          <w:szCs w:val="18"/>
        </w:rPr>
      </w:pPr>
      <w:r w:rsidRPr="007C210E">
        <w:rPr>
          <w:sz w:val="18"/>
          <w:szCs w:val="18"/>
        </w:rPr>
        <w:t>1 §    Följande beslut enligt denna lag får överklagas i den ordning som gäller för laglighetsprövning enligt 13 kap. kommunallagen (2017:725):</w:t>
      </w:r>
    </w:p>
    <w:p w14:paraId="2007BF6D" w14:textId="77777777" w:rsidR="00DE7975" w:rsidRPr="007C210E" w:rsidRDefault="00DE7975" w:rsidP="00DE7975">
      <w:pPr>
        <w:pStyle w:val="Brdtextmedindrag"/>
        <w:rPr>
          <w:sz w:val="18"/>
          <w:szCs w:val="18"/>
        </w:rPr>
      </w:pPr>
      <w:r w:rsidRPr="007C210E">
        <w:rPr>
          <w:sz w:val="18"/>
          <w:szCs w:val="18"/>
        </w:rPr>
        <w:t>1. kommunfullmäktiges beslut om översiktsplan,</w:t>
      </w:r>
    </w:p>
    <w:p w14:paraId="64478925" w14:textId="77777777" w:rsidR="00DE7975" w:rsidRPr="007C210E" w:rsidRDefault="00DE7975" w:rsidP="00DE7975">
      <w:pPr>
        <w:pStyle w:val="Brdtextmedindrag"/>
        <w:rPr>
          <w:i/>
          <w:sz w:val="18"/>
          <w:szCs w:val="18"/>
        </w:rPr>
      </w:pPr>
      <w:r w:rsidRPr="007C210E">
        <w:rPr>
          <w:i/>
          <w:sz w:val="18"/>
          <w:szCs w:val="18"/>
        </w:rPr>
        <w:t>2. kommunfullmäktiges beslut om planeringsstrategi för översiktsplanering,</w:t>
      </w:r>
    </w:p>
    <w:p w14:paraId="27653466" w14:textId="77777777" w:rsidR="00DE7975" w:rsidRPr="007C210E" w:rsidRDefault="00DE7975" w:rsidP="00DE7975">
      <w:pPr>
        <w:pStyle w:val="Brdtextmedindrag"/>
        <w:rPr>
          <w:sz w:val="18"/>
          <w:szCs w:val="18"/>
        </w:rPr>
      </w:pPr>
      <w:r w:rsidRPr="007C210E">
        <w:rPr>
          <w:i/>
          <w:sz w:val="18"/>
          <w:szCs w:val="18"/>
        </w:rPr>
        <w:t>3</w:t>
      </w:r>
      <w:r w:rsidRPr="007C210E">
        <w:rPr>
          <w:sz w:val="18"/>
          <w:szCs w:val="18"/>
        </w:rPr>
        <w:t>. kommunfullmäktiges beslut om uppdrag åt byggnadsnämnden att anta, ändra eller upphäva detalj</w:t>
      </w:r>
      <w:r>
        <w:rPr>
          <w:sz w:val="18"/>
          <w:szCs w:val="18"/>
        </w:rPr>
        <w:t>planer eller områdes</w:t>
      </w:r>
      <w:r w:rsidRPr="007C210E">
        <w:rPr>
          <w:sz w:val="18"/>
          <w:szCs w:val="18"/>
        </w:rPr>
        <w:t>bestämmelser,</w:t>
      </w:r>
    </w:p>
    <w:p w14:paraId="7097EC5E" w14:textId="77777777" w:rsidR="00DE7975" w:rsidRPr="007C210E" w:rsidRDefault="00DE7975" w:rsidP="00DE7975">
      <w:pPr>
        <w:pStyle w:val="Brdtextmedindrag"/>
        <w:rPr>
          <w:sz w:val="18"/>
          <w:szCs w:val="18"/>
        </w:rPr>
      </w:pPr>
      <w:r w:rsidRPr="007C210E">
        <w:rPr>
          <w:i/>
          <w:sz w:val="18"/>
          <w:szCs w:val="18"/>
        </w:rPr>
        <w:t>4</w:t>
      </w:r>
      <w:r w:rsidRPr="007C210E">
        <w:rPr>
          <w:sz w:val="18"/>
          <w:szCs w:val="18"/>
        </w:rPr>
        <w:t>. kommunfullmäktiges beslut om uppdrag åt byggnadsnämnden att fatta beslut om skyldighet för fastighetsägare att betala kostnader för gator och andra allmänna platser eller att fatta beslut om villkoren för sådan betalning,</w:t>
      </w:r>
      <w:r w:rsidRPr="007C210E">
        <w:rPr>
          <w:sz w:val="18"/>
          <w:szCs w:val="18"/>
        </w:rPr>
        <w:tab/>
      </w:r>
    </w:p>
    <w:p w14:paraId="0F53BEA6" w14:textId="77777777" w:rsidR="00DE7975" w:rsidRPr="007C210E" w:rsidRDefault="00DE7975" w:rsidP="00DE7975">
      <w:pPr>
        <w:pStyle w:val="Brdtextmedindrag"/>
        <w:rPr>
          <w:sz w:val="18"/>
          <w:szCs w:val="18"/>
        </w:rPr>
      </w:pPr>
      <w:r w:rsidRPr="007C210E">
        <w:rPr>
          <w:i/>
          <w:sz w:val="18"/>
          <w:szCs w:val="18"/>
        </w:rPr>
        <w:t>5</w:t>
      </w:r>
      <w:r w:rsidRPr="007C210E">
        <w:rPr>
          <w:sz w:val="18"/>
          <w:szCs w:val="18"/>
        </w:rPr>
        <w:t>. kommunfullmäktiges eller byggnadsnämndens beslut att inte anta, ändra eller upphäva en detaljplan eller områdesbestämmelser,</w:t>
      </w:r>
    </w:p>
    <w:p w14:paraId="1AC59A62" w14:textId="77777777" w:rsidR="00DE7975" w:rsidRPr="007C210E" w:rsidRDefault="00DE7975" w:rsidP="00DE7975">
      <w:pPr>
        <w:pStyle w:val="Brdtextmedindrag"/>
        <w:rPr>
          <w:sz w:val="18"/>
          <w:szCs w:val="18"/>
        </w:rPr>
      </w:pPr>
      <w:r w:rsidRPr="007C210E">
        <w:rPr>
          <w:i/>
          <w:sz w:val="18"/>
          <w:szCs w:val="18"/>
        </w:rPr>
        <w:t>6</w:t>
      </w:r>
      <w:r w:rsidRPr="007C210E">
        <w:rPr>
          <w:sz w:val="18"/>
          <w:szCs w:val="18"/>
        </w:rPr>
        <w:t>. kommunfullmäktiges eller byggnadsnämndens beslut om grunderna för skyl</w:t>
      </w:r>
      <w:r>
        <w:rPr>
          <w:sz w:val="18"/>
          <w:szCs w:val="18"/>
        </w:rPr>
        <w:softHyphen/>
      </w:r>
      <w:r w:rsidRPr="007C210E">
        <w:rPr>
          <w:sz w:val="18"/>
          <w:szCs w:val="18"/>
        </w:rPr>
        <w:t>dighet att betala kostnader för gator och andra allmänna platser och om generella villkor för sådan betalning,</w:t>
      </w:r>
    </w:p>
    <w:p w14:paraId="29C05E4C" w14:textId="77777777" w:rsidR="00DE7975" w:rsidRPr="007C210E" w:rsidRDefault="00DE7975" w:rsidP="00DE7975">
      <w:pPr>
        <w:pStyle w:val="Brdtextmedindrag"/>
        <w:rPr>
          <w:sz w:val="18"/>
          <w:szCs w:val="18"/>
        </w:rPr>
      </w:pPr>
      <w:r w:rsidRPr="007C210E">
        <w:rPr>
          <w:i/>
          <w:sz w:val="18"/>
          <w:szCs w:val="18"/>
        </w:rPr>
        <w:t>7</w:t>
      </w:r>
      <w:r w:rsidRPr="007C210E">
        <w:rPr>
          <w:sz w:val="18"/>
          <w:szCs w:val="18"/>
        </w:rPr>
        <w:t xml:space="preserve">. kommunfullmäktiges beslut om taxa </w:t>
      </w:r>
      <w:r>
        <w:rPr>
          <w:sz w:val="18"/>
          <w:szCs w:val="18"/>
        </w:rPr>
        <w:t>i ärenden hos byggnads</w:t>
      </w:r>
      <w:r w:rsidRPr="007C210E">
        <w:rPr>
          <w:sz w:val="18"/>
          <w:szCs w:val="18"/>
        </w:rPr>
        <w:t>nämnden,</w:t>
      </w:r>
    </w:p>
    <w:p w14:paraId="53EE4208" w14:textId="77777777" w:rsidR="00DE7975" w:rsidRPr="007C210E" w:rsidRDefault="00DE7975" w:rsidP="00DE7975">
      <w:pPr>
        <w:pStyle w:val="Brdtextmedindrag"/>
        <w:rPr>
          <w:sz w:val="18"/>
          <w:szCs w:val="18"/>
        </w:rPr>
      </w:pPr>
      <w:r w:rsidRPr="007C210E">
        <w:rPr>
          <w:i/>
          <w:sz w:val="18"/>
          <w:szCs w:val="18"/>
        </w:rPr>
        <w:t>8</w:t>
      </w:r>
      <w:r w:rsidRPr="007C210E">
        <w:rPr>
          <w:sz w:val="18"/>
          <w:szCs w:val="18"/>
        </w:rPr>
        <w:t>. kommunens beslut om riktlinjer för exploateringsavtal</w:t>
      </w:r>
      <w:r>
        <w:rPr>
          <w:sz w:val="18"/>
          <w:szCs w:val="18"/>
        </w:rPr>
        <w:t>,</w:t>
      </w:r>
      <w:r w:rsidRPr="007C210E" w:rsidDel="00DC2F04">
        <w:rPr>
          <w:sz w:val="18"/>
          <w:szCs w:val="18"/>
        </w:rPr>
        <w:t xml:space="preserve"> </w:t>
      </w:r>
    </w:p>
    <w:p w14:paraId="7667FE20" w14:textId="77777777" w:rsidR="00DE7975" w:rsidRPr="007C210E" w:rsidRDefault="00DE7975" w:rsidP="00DE7975">
      <w:pPr>
        <w:pStyle w:val="Brdtextmedindrag"/>
        <w:rPr>
          <w:sz w:val="18"/>
          <w:szCs w:val="18"/>
        </w:rPr>
      </w:pPr>
      <w:r w:rsidRPr="007C210E">
        <w:rPr>
          <w:i/>
          <w:sz w:val="18"/>
          <w:szCs w:val="18"/>
        </w:rPr>
        <w:t>9</w:t>
      </w:r>
      <w:r w:rsidRPr="007C210E">
        <w:rPr>
          <w:sz w:val="18"/>
          <w:szCs w:val="18"/>
        </w:rPr>
        <w:t>. </w:t>
      </w:r>
      <w:r>
        <w:rPr>
          <w:sz w:val="18"/>
          <w:szCs w:val="18"/>
        </w:rPr>
        <w:t>regionfullmäktiges</w:t>
      </w:r>
      <w:r w:rsidRPr="007C210E">
        <w:rPr>
          <w:sz w:val="18"/>
          <w:szCs w:val="18"/>
        </w:rPr>
        <w:t xml:space="preserve"> beslut om regionplan, </w:t>
      </w:r>
      <w:r w:rsidRPr="00FE790E">
        <w:rPr>
          <w:i/>
          <w:sz w:val="18"/>
          <w:szCs w:val="18"/>
        </w:rPr>
        <w:t>och</w:t>
      </w:r>
    </w:p>
    <w:p w14:paraId="0E8D0DEF" w14:textId="77777777" w:rsidR="00DE7975" w:rsidRPr="00215AD1" w:rsidRDefault="00DE7975" w:rsidP="00DE7975">
      <w:pPr>
        <w:pStyle w:val="Brdtextmedindrag"/>
        <w:rPr>
          <w:i/>
          <w:sz w:val="18"/>
          <w:szCs w:val="18"/>
        </w:rPr>
      </w:pPr>
      <w:r w:rsidRPr="00215AD1">
        <w:rPr>
          <w:i/>
          <w:sz w:val="18"/>
          <w:szCs w:val="18"/>
        </w:rPr>
        <w:t>10. </w:t>
      </w:r>
      <w:r>
        <w:rPr>
          <w:i/>
          <w:sz w:val="18"/>
          <w:szCs w:val="18"/>
        </w:rPr>
        <w:t>regionfullmäktiges</w:t>
      </w:r>
      <w:r w:rsidRPr="00215AD1">
        <w:rPr>
          <w:i/>
          <w:sz w:val="18"/>
          <w:szCs w:val="18"/>
        </w:rPr>
        <w:t xml:space="preserve"> beslut om aktualitetsprövning</w:t>
      </w:r>
      <w:r>
        <w:rPr>
          <w:i/>
          <w:sz w:val="18"/>
          <w:szCs w:val="18"/>
        </w:rPr>
        <w:t xml:space="preserve"> av regionplan</w:t>
      </w:r>
      <w:r w:rsidRPr="00215AD1">
        <w:rPr>
          <w:i/>
          <w:sz w:val="18"/>
          <w:szCs w:val="18"/>
        </w:rPr>
        <w:t>.</w:t>
      </w:r>
    </w:p>
    <w:p w14:paraId="545C4A7D" w14:textId="77777777" w:rsidR="00DE7975" w:rsidRPr="00E560FA" w:rsidRDefault="00DE7975" w:rsidP="00DE7975">
      <w:pPr>
        <w:pStyle w:val="Brdtextmedindrag"/>
      </w:pPr>
    </w:p>
    <w:p w14:paraId="73A26DE1" w14:textId="77777777" w:rsidR="00DE7975" w:rsidRDefault="00DE7975" w:rsidP="00DE7975">
      <w:pPr>
        <w:pStyle w:val="Brdtext"/>
      </w:pPr>
      <w:r>
        <w:t>Paragrafen anger vilka beslut som kan överklagas i den ordning som gäller för laglighetsprövning enligt 13 kap. kommunallagen (2017:725).</w:t>
      </w:r>
    </w:p>
    <w:p w14:paraId="395E5417" w14:textId="77777777" w:rsidR="00DE7975" w:rsidRDefault="00DE7975" w:rsidP="00DE7975">
      <w:pPr>
        <w:pStyle w:val="Brdtextmedindrag"/>
      </w:pPr>
      <w:r>
        <w:rPr>
          <w:i/>
        </w:rPr>
        <w:t>Punkten</w:t>
      </w:r>
      <w:r w:rsidRPr="00906BDA">
        <w:rPr>
          <w:i/>
        </w:rPr>
        <w:t xml:space="preserve"> 2</w:t>
      </w:r>
      <w:r>
        <w:t>, som har ett nytt innehåll, anger att kommunfullmäktiges beslut om planeringsstrategi för översiktsplanering får överklagas enligt nämn</w:t>
      </w:r>
      <w:r>
        <w:softHyphen/>
        <w:t>da ordning.</w:t>
      </w:r>
    </w:p>
    <w:p w14:paraId="72CCB9DD" w14:textId="77777777" w:rsidR="00DE7975" w:rsidRDefault="00DE7975" w:rsidP="00DE7975">
      <w:pPr>
        <w:pStyle w:val="Brdtextmedindrag"/>
      </w:pPr>
      <w:r>
        <w:rPr>
          <w:i/>
        </w:rPr>
        <w:t>Punkten</w:t>
      </w:r>
      <w:r w:rsidRPr="00906BDA">
        <w:rPr>
          <w:i/>
        </w:rPr>
        <w:t xml:space="preserve"> </w:t>
      </w:r>
      <w:r>
        <w:rPr>
          <w:i/>
        </w:rPr>
        <w:t>10</w:t>
      </w:r>
      <w:r>
        <w:t>, som är ny, anger att region</w:t>
      </w:r>
      <w:r>
        <w:softHyphen/>
        <w:t>fullmäktiges beslut om aktua</w:t>
      </w:r>
      <w:r>
        <w:softHyphen/>
        <w:t>li</w:t>
      </w:r>
      <w:r>
        <w:softHyphen/>
        <w:t>tetsprövning av regionplan får överklagas enligt nämnda ordning.</w:t>
      </w:r>
    </w:p>
    <w:p w14:paraId="33034660" w14:textId="77777777" w:rsidR="00DE7975" w:rsidRDefault="00DE7975" w:rsidP="00DE7975">
      <w:pPr>
        <w:pStyle w:val="Brdtextmedindrag"/>
      </w:pPr>
      <w:r>
        <w:t>Ändringarna i övrigt innebär att vissa punkter får nya beteckningar.</w:t>
      </w:r>
    </w:p>
    <w:p w14:paraId="1FAFAAB7" w14:textId="77777777" w:rsidR="00DE7975" w:rsidRDefault="00DE7975" w:rsidP="00DE7975">
      <w:pPr>
        <w:pStyle w:val="Brdtextmedindrag"/>
      </w:pPr>
      <w:r>
        <w:t>Övervägandena finns i avsnitt 5.1.</w:t>
      </w:r>
    </w:p>
    <w:p w14:paraId="31350027" w14:textId="77777777" w:rsidR="00DE7975" w:rsidRDefault="00DE7975" w:rsidP="00DE7975">
      <w:pPr>
        <w:pStyle w:val="Brdtextmedindrag"/>
      </w:pPr>
    </w:p>
    <w:p w14:paraId="5953B18E" w14:textId="77777777" w:rsidR="00DE7975" w:rsidRPr="003615AE" w:rsidRDefault="00DE7975" w:rsidP="00DE7975">
      <w:pPr>
        <w:pStyle w:val="Brdtextmedindrag"/>
        <w:ind w:firstLine="0"/>
        <w:rPr>
          <w:sz w:val="18"/>
          <w:szCs w:val="18"/>
        </w:rPr>
      </w:pPr>
      <w:bookmarkStart w:id="193" w:name="_Hlk12457804"/>
      <w:r>
        <w:rPr>
          <w:sz w:val="18"/>
          <w:szCs w:val="18"/>
        </w:rPr>
        <w:t>2 §    </w:t>
      </w:r>
      <w:r w:rsidRPr="003615AE">
        <w:rPr>
          <w:sz w:val="18"/>
          <w:szCs w:val="18"/>
        </w:rPr>
        <w:t>Kommunala beslut enligt denna lag får inte överklagas i den del de avser</w:t>
      </w:r>
    </w:p>
    <w:p w14:paraId="7ACF892C" w14:textId="77777777" w:rsidR="00DE7975" w:rsidRPr="003615AE" w:rsidRDefault="00DE7975" w:rsidP="00DE7975">
      <w:pPr>
        <w:pStyle w:val="Brdtextmedindrag"/>
        <w:rPr>
          <w:sz w:val="18"/>
          <w:szCs w:val="18"/>
        </w:rPr>
      </w:pPr>
      <w:r w:rsidRPr="003615AE">
        <w:rPr>
          <w:sz w:val="18"/>
          <w:szCs w:val="18"/>
        </w:rPr>
        <w:t>1. avbrytande av ett planarbete,</w:t>
      </w:r>
    </w:p>
    <w:p w14:paraId="06CE4F1B" w14:textId="77777777" w:rsidR="00DE7975" w:rsidRPr="003615AE" w:rsidRDefault="00DE7975" w:rsidP="00DE7975">
      <w:pPr>
        <w:pStyle w:val="Brdtextmedindrag"/>
        <w:rPr>
          <w:sz w:val="18"/>
          <w:szCs w:val="18"/>
        </w:rPr>
      </w:pPr>
      <w:r w:rsidRPr="003615AE">
        <w:rPr>
          <w:sz w:val="18"/>
          <w:szCs w:val="18"/>
        </w:rPr>
        <w:t>2. planbesked enligt 5 kap. 2 §,</w:t>
      </w:r>
    </w:p>
    <w:p w14:paraId="33BD6480" w14:textId="77777777" w:rsidR="00DE7975" w:rsidRPr="003615AE" w:rsidRDefault="00DE7975" w:rsidP="00DE7975">
      <w:pPr>
        <w:pStyle w:val="Brdtextmedindrag"/>
        <w:rPr>
          <w:sz w:val="18"/>
          <w:szCs w:val="18"/>
        </w:rPr>
      </w:pPr>
      <w:r w:rsidRPr="003615AE">
        <w:rPr>
          <w:sz w:val="18"/>
          <w:szCs w:val="18"/>
        </w:rPr>
        <w:t>3. andra frågor om gatukostnader än de som avses i 1 § </w:t>
      </w:r>
      <w:r w:rsidRPr="00D60FD4">
        <w:rPr>
          <w:i/>
          <w:sz w:val="18"/>
          <w:szCs w:val="18"/>
        </w:rPr>
        <w:t>6</w:t>
      </w:r>
      <w:r w:rsidRPr="003615AE">
        <w:rPr>
          <w:sz w:val="18"/>
          <w:szCs w:val="18"/>
        </w:rPr>
        <w:t>,</w:t>
      </w:r>
    </w:p>
    <w:p w14:paraId="03C543FE" w14:textId="77777777" w:rsidR="00DE7975" w:rsidRPr="003615AE" w:rsidRDefault="00DE7975" w:rsidP="00DE7975">
      <w:pPr>
        <w:pStyle w:val="Brdtextmedindrag"/>
        <w:rPr>
          <w:sz w:val="18"/>
          <w:szCs w:val="18"/>
        </w:rPr>
      </w:pPr>
      <w:r w:rsidRPr="003615AE">
        <w:rPr>
          <w:sz w:val="18"/>
          <w:szCs w:val="18"/>
        </w:rPr>
        <w:t>4. villkorsbesked enligt 9 kap. 19 §,</w:t>
      </w:r>
    </w:p>
    <w:p w14:paraId="41CE114F" w14:textId="77777777" w:rsidR="00DE7975" w:rsidRPr="003615AE" w:rsidRDefault="00DE7975" w:rsidP="00DE7975">
      <w:pPr>
        <w:pStyle w:val="Brdtextmedindrag"/>
        <w:rPr>
          <w:sz w:val="18"/>
          <w:szCs w:val="18"/>
        </w:rPr>
      </w:pPr>
      <w:r w:rsidRPr="003615AE">
        <w:rPr>
          <w:sz w:val="18"/>
          <w:szCs w:val="18"/>
        </w:rPr>
        <w:t>5. förlängd handläggningstid enligt 9 kap. 27 §,</w:t>
      </w:r>
    </w:p>
    <w:p w14:paraId="197AD9B8" w14:textId="77777777" w:rsidR="00DE7975" w:rsidRPr="003615AE" w:rsidRDefault="00DE7975" w:rsidP="00DE7975">
      <w:pPr>
        <w:pStyle w:val="Brdtextmedindrag"/>
        <w:rPr>
          <w:sz w:val="18"/>
          <w:szCs w:val="18"/>
        </w:rPr>
      </w:pPr>
      <w:r w:rsidRPr="003615AE">
        <w:rPr>
          <w:sz w:val="18"/>
          <w:szCs w:val="18"/>
        </w:rPr>
        <w:t>6. behovet av kontrollansvarig, särskilt sakkunnig, tekniskt samråd eller slut</w:t>
      </w:r>
      <w:r>
        <w:rPr>
          <w:sz w:val="18"/>
          <w:szCs w:val="18"/>
        </w:rPr>
        <w:softHyphen/>
      </w:r>
      <w:r w:rsidRPr="003615AE">
        <w:rPr>
          <w:sz w:val="18"/>
          <w:szCs w:val="18"/>
        </w:rPr>
        <w:t>samråd,</w:t>
      </w:r>
    </w:p>
    <w:p w14:paraId="18FF2F67" w14:textId="77777777" w:rsidR="00DE7975" w:rsidRPr="003615AE" w:rsidRDefault="00DE7975" w:rsidP="00DE7975">
      <w:pPr>
        <w:pStyle w:val="Brdtextmedindrag"/>
        <w:rPr>
          <w:sz w:val="18"/>
          <w:szCs w:val="18"/>
        </w:rPr>
      </w:pPr>
      <w:r w:rsidRPr="003615AE">
        <w:rPr>
          <w:sz w:val="18"/>
          <w:szCs w:val="18"/>
        </w:rPr>
        <w:t>7. ingripandebesked enligt 11 kap. 7 §, eller</w:t>
      </w:r>
    </w:p>
    <w:p w14:paraId="10CA47CE" w14:textId="77777777" w:rsidR="00DE7975" w:rsidRPr="003615AE" w:rsidRDefault="00DE7975" w:rsidP="00DE7975">
      <w:pPr>
        <w:pStyle w:val="Brdtextmedindrag"/>
        <w:rPr>
          <w:sz w:val="18"/>
          <w:szCs w:val="18"/>
        </w:rPr>
      </w:pPr>
      <w:r w:rsidRPr="003615AE">
        <w:rPr>
          <w:sz w:val="18"/>
          <w:szCs w:val="18"/>
        </w:rPr>
        <w:t>8. en fråga som redan är avgjord genom en detaljplan, områdesbestäm</w:t>
      </w:r>
      <w:r w:rsidRPr="003615AE">
        <w:rPr>
          <w:sz w:val="18"/>
          <w:szCs w:val="18"/>
        </w:rPr>
        <w:softHyphen/>
        <w:t>melser eller ett förhandsbesked.</w:t>
      </w:r>
    </w:p>
    <w:p w14:paraId="3B3164F4" w14:textId="77777777" w:rsidR="00DE7975" w:rsidRPr="003615AE" w:rsidRDefault="00DE7975" w:rsidP="00DE7975">
      <w:pPr>
        <w:pStyle w:val="Brdtextmedindrag"/>
        <w:rPr>
          <w:sz w:val="18"/>
          <w:szCs w:val="18"/>
        </w:rPr>
      </w:pPr>
      <w:r w:rsidRPr="003615AE">
        <w:rPr>
          <w:sz w:val="18"/>
          <w:szCs w:val="18"/>
        </w:rPr>
        <w:t>Att tvister rörande gatukostnader prövas av mark- och miljödomstol framgår av 15 kap. 10 §.</w:t>
      </w:r>
    </w:p>
    <w:p w14:paraId="70FACA8A" w14:textId="77777777" w:rsidR="00DE7975" w:rsidRDefault="00DE7975" w:rsidP="00DE7975">
      <w:pPr>
        <w:pStyle w:val="Brdtextmedindrag"/>
        <w:rPr>
          <w:i/>
          <w:sz w:val="18"/>
          <w:szCs w:val="18"/>
        </w:rPr>
      </w:pPr>
      <w:r w:rsidRPr="003615AE">
        <w:rPr>
          <w:i/>
          <w:sz w:val="18"/>
          <w:szCs w:val="18"/>
        </w:rPr>
        <w:t>Beslut enligt 3 kap. 9 § andra stycket eller 5 kap. 11 a § andra stycket om huru</w:t>
      </w:r>
      <w:r>
        <w:rPr>
          <w:i/>
          <w:sz w:val="18"/>
          <w:szCs w:val="18"/>
        </w:rPr>
        <w:softHyphen/>
      </w:r>
      <w:r w:rsidRPr="003615AE">
        <w:rPr>
          <w:i/>
          <w:sz w:val="18"/>
          <w:szCs w:val="18"/>
        </w:rPr>
        <w:t>vida en betydande miljöpåverkan kan antas får inte överklagas särskilt.</w:t>
      </w:r>
    </w:p>
    <w:p w14:paraId="60391188" w14:textId="77777777" w:rsidR="00DE7975" w:rsidRDefault="00DE7975" w:rsidP="00DE7975">
      <w:pPr>
        <w:pStyle w:val="Brdtextmedindrag"/>
        <w:rPr>
          <w:i/>
          <w:sz w:val="18"/>
          <w:szCs w:val="18"/>
        </w:rPr>
      </w:pPr>
    </w:p>
    <w:p w14:paraId="086282EC" w14:textId="77777777" w:rsidR="00DE7975" w:rsidRDefault="00DE7975" w:rsidP="00DE7975">
      <w:pPr>
        <w:pStyle w:val="Brdtext"/>
      </w:pPr>
      <w:r>
        <w:t xml:space="preserve">Paragrafen anger vilka kommunala beslut som inte får överklagas. </w:t>
      </w:r>
    </w:p>
    <w:p w14:paraId="46455C85" w14:textId="77777777" w:rsidR="00DE7975" w:rsidRPr="00104DEA" w:rsidRDefault="00DE7975" w:rsidP="00DE7975">
      <w:pPr>
        <w:pStyle w:val="Brdtextmedindrag"/>
      </w:pPr>
      <w:r>
        <w:rPr>
          <w:i/>
        </w:rPr>
        <w:t xml:space="preserve">Första stycket 3 </w:t>
      </w:r>
      <w:r>
        <w:t>följdändras på grund av en ändring i 1 §.</w:t>
      </w:r>
    </w:p>
    <w:p w14:paraId="6DFB2A6A" w14:textId="77777777" w:rsidR="00DE7975" w:rsidRDefault="00DE7975" w:rsidP="00DE7975">
      <w:pPr>
        <w:pStyle w:val="Brdtextmedindrag"/>
      </w:pPr>
      <w:r>
        <w:rPr>
          <w:i/>
        </w:rPr>
        <w:t>Tredje</w:t>
      </w:r>
      <w:r w:rsidRPr="003615AE">
        <w:rPr>
          <w:i/>
        </w:rPr>
        <w:t xml:space="preserve"> stycket</w:t>
      </w:r>
      <w:r>
        <w:t>, som är nytt, innebär att ett beslut om huruvida genom</w:t>
      </w:r>
      <w:r>
        <w:softHyphen/>
        <w:t>förandet av en över</w:t>
      </w:r>
      <w:r>
        <w:softHyphen/>
        <w:t>siktsplan eller en detaljplan kan antas medföra en betydande miljö</w:t>
      </w:r>
      <w:r>
        <w:softHyphen/>
        <w:t>påver</w:t>
      </w:r>
      <w:r>
        <w:softHyphen/>
        <w:t xml:space="preserve">kan inte får överklagas särskilt. </w:t>
      </w:r>
    </w:p>
    <w:p w14:paraId="57970504" w14:textId="77777777" w:rsidR="00DE7975" w:rsidRPr="00F24020" w:rsidRDefault="00DE7975" w:rsidP="00DE7975">
      <w:pPr>
        <w:pStyle w:val="Brdtextmedindrag"/>
      </w:pPr>
      <w:r>
        <w:t>Syftet med ändringen är att i PBL inte</w:t>
      </w:r>
      <w:r>
        <w:softHyphen/>
        <w:t>grera motsvarande bestäm</w:t>
      </w:r>
      <w:r>
        <w:softHyphen/>
        <w:t xml:space="preserve">melse i 6 kap. 8 § miljöbalken (jfr prop. 2016/17:200 s. 86). </w:t>
      </w:r>
    </w:p>
    <w:p w14:paraId="57A8427E" w14:textId="77777777" w:rsidR="00DE7975" w:rsidRDefault="00DE7975" w:rsidP="00DE7975">
      <w:pPr>
        <w:pStyle w:val="Brdtextmedindrag"/>
      </w:pPr>
    </w:p>
    <w:p w14:paraId="6D0BC605" w14:textId="7EF80246" w:rsidR="00DE7975" w:rsidRPr="00922CAC" w:rsidRDefault="00DE7975" w:rsidP="009A09BD">
      <w:pPr>
        <w:pStyle w:val="Brdtext"/>
        <w:rPr>
          <w:sz w:val="18"/>
          <w:szCs w:val="18"/>
        </w:rPr>
      </w:pPr>
      <w:bookmarkStart w:id="194" w:name="_Hlk5802745"/>
      <w:bookmarkEnd w:id="193"/>
      <w:r>
        <w:rPr>
          <w:sz w:val="18"/>
          <w:szCs w:val="18"/>
        </w:rPr>
        <w:t>4 §    </w:t>
      </w:r>
      <w:r w:rsidR="003A5AEC" w:rsidRPr="003A5AEC">
        <w:rPr>
          <w:i/>
          <w:sz w:val="18"/>
          <w:szCs w:val="18"/>
        </w:rPr>
        <w:t>Följande</w:t>
      </w:r>
      <w:r w:rsidRPr="00922CAC">
        <w:rPr>
          <w:sz w:val="18"/>
          <w:szCs w:val="18"/>
        </w:rPr>
        <w:t xml:space="preserve"> beslut </w:t>
      </w:r>
      <w:r w:rsidR="00460160">
        <w:rPr>
          <w:i/>
          <w:sz w:val="18"/>
          <w:szCs w:val="18"/>
        </w:rPr>
        <w:t xml:space="preserve">av länsstyrelsen </w:t>
      </w:r>
      <w:r w:rsidRPr="00922CAC">
        <w:rPr>
          <w:i/>
          <w:sz w:val="18"/>
          <w:szCs w:val="18"/>
        </w:rPr>
        <w:t>får inte överklagas</w:t>
      </w:r>
      <w:r w:rsidR="003A5AEC">
        <w:rPr>
          <w:i/>
          <w:sz w:val="18"/>
          <w:szCs w:val="18"/>
        </w:rPr>
        <w:t>:</w:t>
      </w:r>
      <w:r w:rsidRPr="00922CAC">
        <w:rPr>
          <w:sz w:val="18"/>
          <w:szCs w:val="18"/>
        </w:rPr>
        <w:t xml:space="preserve">  </w:t>
      </w:r>
    </w:p>
    <w:p w14:paraId="77B89D62" w14:textId="77777777" w:rsidR="00DE7975" w:rsidRPr="00922CAC" w:rsidRDefault="00DE7975" w:rsidP="00DE7975">
      <w:pPr>
        <w:pStyle w:val="Brdtextmedindrag"/>
        <w:rPr>
          <w:i/>
          <w:sz w:val="18"/>
          <w:szCs w:val="18"/>
        </w:rPr>
      </w:pPr>
      <w:r w:rsidRPr="00922CAC">
        <w:rPr>
          <w:i/>
          <w:sz w:val="18"/>
          <w:szCs w:val="18"/>
        </w:rPr>
        <w:t>1. beslut enligt 3 kap. 18 a §</w:t>
      </w:r>
      <w:r>
        <w:rPr>
          <w:i/>
          <w:sz w:val="18"/>
          <w:szCs w:val="18"/>
        </w:rPr>
        <w:t xml:space="preserve"> </w:t>
      </w:r>
      <w:r w:rsidRPr="00922CAC">
        <w:rPr>
          <w:i/>
          <w:sz w:val="18"/>
          <w:szCs w:val="18"/>
        </w:rPr>
        <w:t>om ett reviderat gransk</w:t>
      </w:r>
      <w:r w:rsidRPr="00922CAC">
        <w:rPr>
          <w:i/>
          <w:sz w:val="18"/>
          <w:szCs w:val="18"/>
        </w:rPr>
        <w:softHyphen/>
        <w:t>nings</w:t>
      </w:r>
      <w:r w:rsidRPr="00922CAC">
        <w:rPr>
          <w:i/>
          <w:sz w:val="18"/>
          <w:szCs w:val="18"/>
        </w:rPr>
        <w:softHyphen/>
        <w:t>yttran</w:t>
      </w:r>
      <w:r w:rsidRPr="00922CAC">
        <w:rPr>
          <w:i/>
          <w:sz w:val="18"/>
          <w:szCs w:val="18"/>
        </w:rPr>
        <w:softHyphen/>
        <w:t>de,</w:t>
      </w:r>
    </w:p>
    <w:p w14:paraId="007AA447" w14:textId="77777777" w:rsidR="00DE7975" w:rsidRPr="00922CAC" w:rsidRDefault="00DE7975" w:rsidP="00DE7975">
      <w:pPr>
        <w:pStyle w:val="Brdtextmedindrag"/>
        <w:rPr>
          <w:i/>
          <w:sz w:val="18"/>
          <w:szCs w:val="18"/>
        </w:rPr>
      </w:pPr>
      <w:r w:rsidRPr="00922CAC">
        <w:rPr>
          <w:i/>
          <w:sz w:val="18"/>
          <w:szCs w:val="18"/>
        </w:rPr>
        <w:t>2. </w:t>
      </w:r>
      <w:r w:rsidRPr="00CE61D3">
        <w:rPr>
          <w:i/>
          <w:sz w:val="18"/>
          <w:szCs w:val="18"/>
        </w:rPr>
        <w:t>beslut enligt</w:t>
      </w:r>
      <w:r w:rsidRPr="00922CAC">
        <w:rPr>
          <w:sz w:val="18"/>
          <w:szCs w:val="18"/>
        </w:rPr>
        <w:t xml:space="preserve"> 11 kap. 10 § i frågan om att över</w:t>
      </w:r>
      <w:r w:rsidRPr="00922CAC">
        <w:rPr>
          <w:sz w:val="18"/>
          <w:szCs w:val="18"/>
        </w:rPr>
        <w:softHyphen/>
        <w:t>pröva kommun</w:t>
      </w:r>
      <w:r w:rsidRPr="00922CAC">
        <w:rPr>
          <w:sz w:val="18"/>
          <w:szCs w:val="18"/>
        </w:rPr>
        <w:softHyphen/>
        <w:t>ens beslut</w:t>
      </w:r>
      <w:r w:rsidRPr="00922CAC">
        <w:rPr>
          <w:i/>
          <w:sz w:val="18"/>
          <w:szCs w:val="18"/>
        </w:rPr>
        <w:t>, eller</w:t>
      </w:r>
    </w:p>
    <w:p w14:paraId="7BFCEC04" w14:textId="77777777" w:rsidR="00DE7975" w:rsidRDefault="00DE7975" w:rsidP="00DE7975">
      <w:pPr>
        <w:pStyle w:val="Brdtextmedindrag"/>
        <w:rPr>
          <w:i/>
          <w:sz w:val="18"/>
          <w:szCs w:val="18"/>
        </w:rPr>
      </w:pPr>
      <w:r w:rsidRPr="00922CAC">
        <w:rPr>
          <w:i/>
          <w:sz w:val="18"/>
          <w:szCs w:val="18"/>
        </w:rPr>
        <w:t>3. </w:t>
      </w:r>
      <w:r w:rsidRPr="00922CAC">
        <w:rPr>
          <w:sz w:val="18"/>
          <w:szCs w:val="18"/>
        </w:rPr>
        <w:t>beslut enligt 11 kap. 12 § om att överprövningsbestämmel</w:t>
      </w:r>
      <w:r w:rsidRPr="00922CAC">
        <w:rPr>
          <w:sz w:val="18"/>
          <w:szCs w:val="18"/>
        </w:rPr>
        <w:softHyphen/>
        <w:t>serna också ska gälla lov eller för</w:t>
      </w:r>
      <w:r w:rsidRPr="00922CAC">
        <w:rPr>
          <w:sz w:val="18"/>
          <w:szCs w:val="18"/>
        </w:rPr>
        <w:softHyphen/>
        <w:t>hands</w:t>
      </w:r>
      <w:r w:rsidRPr="00922CAC">
        <w:rPr>
          <w:sz w:val="18"/>
          <w:szCs w:val="18"/>
        </w:rPr>
        <w:softHyphen/>
        <w:t>besked inom ett visst geo</w:t>
      </w:r>
      <w:r w:rsidRPr="00922CAC">
        <w:rPr>
          <w:sz w:val="18"/>
          <w:szCs w:val="18"/>
        </w:rPr>
        <w:softHyphen/>
        <w:t>grafiskt område eller att ett lov eller för</w:t>
      </w:r>
      <w:r w:rsidRPr="00922CAC">
        <w:rPr>
          <w:sz w:val="18"/>
          <w:szCs w:val="18"/>
        </w:rPr>
        <w:softHyphen/>
        <w:t>handsbesked inte ska gälla för</w:t>
      </w:r>
      <w:r w:rsidRPr="00922CAC">
        <w:rPr>
          <w:sz w:val="18"/>
          <w:szCs w:val="18"/>
        </w:rPr>
        <w:softHyphen/>
        <w:t>rän en överprövning har avslutats</w:t>
      </w:r>
      <w:r w:rsidRPr="00922CAC">
        <w:rPr>
          <w:i/>
          <w:sz w:val="18"/>
          <w:szCs w:val="18"/>
        </w:rPr>
        <w:t>. </w:t>
      </w:r>
      <w:bookmarkEnd w:id="194"/>
    </w:p>
    <w:p w14:paraId="30F74673" w14:textId="77777777" w:rsidR="00DE7975" w:rsidRDefault="00DE7975" w:rsidP="00DE7975">
      <w:pPr>
        <w:pStyle w:val="Brdtextmedindrag"/>
        <w:rPr>
          <w:i/>
          <w:sz w:val="18"/>
          <w:szCs w:val="18"/>
        </w:rPr>
      </w:pPr>
    </w:p>
    <w:p w14:paraId="1956657F" w14:textId="77777777" w:rsidR="00DE7975" w:rsidRDefault="00DE7975" w:rsidP="00DE7975">
      <w:pPr>
        <w:pStyle w:val="Brdtext"/>
      </w:pPr>
      <w:r>
        <w:t xml:space="preserve">Paragrafen innehåller bestämmelser om att vissa beslut av länsstyrelsen inte får överklagas. </w:t>
      </w:r>
    </w:p>
    <w:p w14:paraId="22808A10" w14:textId="77777777" w:rsidR="00DE7975" w:rsidRDefault="00DE7975" w:rsidP="00DE7975">
      <w:pPr>
        <w:pStyle w:val="Brdtextmedindrag"/>
      </w:pPr>
      <w:r>
        <w:t>Ändringen innebär att länsstyrelsens beslut enligt 3 kap. 18 a § om ett reviderat gransknings</w:t>
      </w:r>
      <w:r>
        <w:softHyphen/>
        <w:t xml:space="preserve">yttrande inte får överklagas. </w:t>
      </w:r>
    </w:p>
    <w:p w14:paraId="383D41E2" w14:textId="77777777" w:rsidR="00DE7975" w:rsidRDefault="00DE7975" w:rsidP="00DE7975">
      <w:pPr>
        <w:pStyle w:val="Brdtextmedindrag"/>
      </w:pPr>
      <w:r>
        <w:t xml:space="preserve">Övriga ändringar är endast språkliga och redaktionella. </w:t>
      </w:r>
    </w:p>
    <w:p w14:paraId="14FCEB8C" w14:textId="6D94AA04" w:rsidR="009F3DE1" w:rsidRDefault="009F3DE1" w:rsidP="009A09BD">
      <w:pPr>
        <w:pStyle w:val="Brdtextmedindrag"/>
      </w:pPr>
      <w:r>
        <w:t xml:space="preserve">Paragrafen har utformats i enlighet med </w:t>
      </w:r>
      <w:r>
        <w:rPr>
          <w:i/>
          <w:iCs/>
        </w:rPr>
        <w:t xml:space="preserve">Lagrådets </w:t>
      </w:r>
      <w:r>
        <w:t>förslag.</w:t>
      </w:r>
    </w:p>
    <w:p w14:paraId="21154C2D" w14:textId="688A1963" w:rsidR="00DE7975" w:rsidRPr="00AF0FBD" w:rsidRDefault="00DE7975" w:rsidP="00DE7975">
      <w:pPr>
        <w:pStyle w:val="Brdtextmedindrag"/>
      </w:pPr>
      <w:r>
        <w:t>Övervägandena finns i avsnitt 8.3.2.</w:t>
      </w:r>
    </w:p>
    <w:p w14:paraId="4918225B" w14:textId="77777777" w:rsidR="00DE7975" w:rsidRDefault="00DE7975" w:rsidP="00DE7975">
      <w:pPr>
        <w:pStyle w:val="Rubrik4utannumrering"/>
      </w:pPr>
      <w:r>
        <w:t xml:space="preserve">16 kap. </w:t>
      </w:r>
      <w:r w:rsidRPr="007C210E">
        <w:t>Bemyndiganden</w:t>
      </w:r>
    </w:p>
    <w:p w14:paraId="3DEAC5E4" w14:textId="77777777" w:rsidR="00DE7975" w:rsidRPr="00906BDA" w:rsidRDefault="00DE7975" w:rsidP="00DE7975">
      <w:pPr>
        <w:pStyle w:val="Brdtext"/>
        <w:keepNext/>
        <w:rPr>
          <w:sz w:val="18"/>
          <w:szCs w:val="18"/>
        </w:rPr>
      </w:pPr>
      <w:r w:rsidRPr="00906BDA">
        <w:rPr>
          <w:sz w:val="18"/>
          <w:szCs w:val="18"/>
        </w:rPr>
        <w:t>1 §    Regeringen får meddela föreskrifter om</w:t>
      </w:r>
    </w:p>
    <w:p w14:paraId="72B68495" w14:textId="77777777" w:rsidR="00DE7975" w:rsidRPr="00906BDA" w:rsidRDefault="00DE7975" w:rsidP="00DE7975">
      <w:pPr>
        <w:pStyle w:val="Brdtextmedindrag"/>
        <w:rPr>
          <w:sz w:val="18"/>
          <w:szCs w:val="18"/>
        </w:rPr>
      </w:pPr>
      <w:r w:rsidRPr="007C210E">
        <w:rPr>
          <w:i/>
          <w:sz w:val="18"/>
          <w:szCs w:val="18"/>
        </w:rPr>
        <w:t>1</w:t>
      </w:r>
      <w:r w:rsidRPr="00906BDA">
        <w:rPr>
          <w:sz w:val="18"/>
          <w:szCs w:val="18"/>
        </w:rPr>
        <w:t>. när genomförandet av en detaljplan på grund av en sådan användning som avses i 4</w:t>
      </w:r>
      <w:r>
        <w:rPr>
          <w:sz w:val="18"/>
          <w:szCs w:val="18"/>
        </w:rPr>
        <w:t> </w:t>
      </w:r>
      <w:r w:rsidRPr="00906BDA">
        <w:rPr>
          <w:sz w:val="18"/>
          <w:szCs w:val="18"/>
        </w:rPr>
        <w:t>kap. 34</w:t>
      </w:r>
      <w:r>
        <w:rPr>
          <w:sz w:val="18"/>
          <w:szCs w:val="18"/>
        </w:rPr>
        <w:t> </w:t>
      </w:r>
      <w:r w:rsidRPr="00906BDA">
        <w:rPr>
          <w:sz w:val="18"/>
          <w:szCs w:val="18"/>
        </w:rPr>
        <w:t>§ andra stycket kan antas medföra en betydande miljöpåverkan, och</w:t>
      </w:r>
    </w:p>
    <w:p w14:paraId="5F093047" w14:textId="77777777" w:rsidR="00DE7975" w:rsidRPr="00906BDA" w:rsidRDefault="00DE7975" w:rsidP="00DE7975">
      <w:pPr>
        <w:pStyle w:val="Brdtextmedindrag"/>
        <w:rPr>
          <w:sz w:val="18"/>
          <w:szCs w:val="18"/>
        </w:rPr>
      </w:pPr>
      <w:r w:rsidRPr="007C210E">
        <w:rPr>
          <w:i/>
          <w:sz w:val="18"/>
          <w:szCs w:val="18"/>
        </w:rPr>
        <w:t>2</w:t>
      </w:r>
      <w:r w:rsidRPr="00906BDA">
        <w:rPr>
          <w:sz w:val="18"/>
          <w:szCs w:val="18"/>
        </w:rPr>
        <w:t>. undantag från kommunens skyldighet enligt 5 kap. 32 eller 39</w:t>
      </w:r>
      <w:r>
        <w:rPr>
          <w:sz w:val="18"/>
          <w:szCs w:val="18"/>
        </w:rPr>
        <w:t> </w:t>
      </w:r>
      <w:r w:rsidRPr="00906BDA">
        <w:rPr>
          <w:sz w:val="18"/>
          <w:szCs w:val="18"/>
        </w:rPr>
        <w:t>§ att skicka handlingar om d</w:t>
      </w:r>
      <w:r>
        <w:rPr>
          <w:sz w:val="18"/>
          <w:szCs w:val="18"/>
        </w:rPr>
        <w:t>etaljplaner eller områdesbestämm</w:t>
      </w:r>
      <w:r w:rsidRPr="00906BDA">
        <w:rPr>
          <w:sz w:val="18"/>
          <w:szCs w:val="18"/>
        </w:rPr>
        <w:t>elser till länsstyrelsen.</w:t>
      </w:r>
    </w:p>
    <w:p w14:paraId="7E8E0036" w14:textId="77777777" w:rsidR="00DE7975" w:rsidRDefault="00DE7975" w:rsidP="00DE7975">
      <w:pPr>
        <w:pStyle w:val="Brdtext"/>
      </w:pPr>
    </w:p>
    <w:p w14:paraId="28AB1174" w14:textId="77777777" w:rsidR="00DE7975" w:rsidRDefault="00DE7975" w:rsidP="00DE7975">
      <w:pPr>
        <w:pStyle w:val="Brdtext"/>
      </w:pPr>
      <w:r>
        <w:t>Paragrafen innehåller bemyndiganden för regeringen att meddela före</w:t>
      </w:r>
      <w:r>
        <w:softHyphen/>
        <w:t>skrifter i vissa ämnen.</w:t>
      </w:r>
    </w:p>
    <w:p w14:paraId="45C9501A" w14:textId="77777777" w:rsidR="00DE7975" w:rsidRDefault="00DE7975" w:rsidP="00DE7975">
      <w:pPr>
        <w:pStyle w:val="Brdtextmedindrag"/>
      </w:pPr>
      <w:r w:rsidRPr="00906BDA">
        <w:rPr>
          <w:i/>
        </w:rPr>
        <w:t>Punkt</w:t>
      </w:r>
      <w:r>
        <w:rPr>
          <w:i/>
        </w:rPr>
        <w:t>erna</w:t>
      </w:r>
      <w:r w:rsidRPr="00906BDA">
        <w:rPr>
          <w:i/>
        </w:rPr>
        <w:t xml:space="preserve"> 1</w:t>
      </w:r>
      <w:r>
        <w:rPr>
          <w:i/>
        </w:rPr>
        <w:t xml:space="preserve"> och 2 </w:t>
      </w:r>
      <w:r>
        <w:t xml:space="preserve">får nya beteckningar då den nuvarande punkten 1, </w:t>
      </w:r>
      <w:r w:rsidRPr="00CE61D3">
        <w:rPr>
          <w:spacing w:val="-2"/>
        </w:rPr>
        <w:t>som innehåller en föreskriftsrätt för regeringen om att kommunen ska skicka</w:t>
      </w:r>
      <w:r>
        <w:t xml:space="preserve"> beslut om översiktsplanens aktualitet till vissa aktörer, utgår till följd av de nya bestämmelserna om</w:t>
      </w:r>
      <w:bookmarkStart w:id="195" w:name="_Hlk12457840"/>
      <w:r>
        <w:t xml:space="preserve"> att kommun</w:t>
      </w:r>
      <w:r>
        <w:softHyphen/>
        <w:t>fullmäktige ska anta en plane</w:t>
      </w:r>
      <w:r>
        <w:softHyphen/>
        <w:t>rings</w:t>
      </w:r>
      <w:r>
        <w:softHyphen/>
        <w:t>strategi</w:t>
      </w:r>
      <w:bookmarkEnd w:id="195"/>
      <w:r>
        <w:t xml:space="preserve"> (se 3 kap. 23 och 24 §§).</w:t>
      </w:r>
    </w:p>
    <w:p w14:paraId="5712E1CA" w14:textId="77777777" w:rsidR="00DE7975" w:rsidRDefault="00DE7975" w:rsidP="00DE7975">
      <w:pPr>
        <w:pStyle w:val="Brdtextmedindrag"/>
      </w:pPr>
      <w:r>
        <w:t>Övervägandena finns i avsnitt 5.1.</w:t>
      </w:r>
    </w:p>
    <w:p w14:paraId="0A6CF540" w14:textId="77777777" w:rsidR="00DE7975" w:rsidRDefault="00DE7975" w:rsidP="00DE7975">
      <w:pPr>
        <w:pStyle w:val="Brdtext"/>
      </w:pPr>
    </w:p>
    <w:p w14:paraId="11095D30" w14:textId="77777777" w:rsidR="00DE7975" w:rsidRPr="00906BDA" w:rsidRDefault="00DE7975" w:rsidP="00DE7975">
      <w:pPr>
        <w:pStyle w:val="Brdtext"/>
        <w:rPr>
          <w:sz w:val="18"/>
          <w:szCs w:val="18"/>
        </w:rPr>
      </w:pPr>
      <w:r w:rsidRPr="00906BDA">
        <w:rPr>
          <w:sz w:val="18"/>
          <w:szCs w:val="18"/>
        </w:rPr>
        <w:t>1 a §    Regeringen eller den myndighet som regeringen bestämmer får meddela föreskrifter om standarder för utformning av</w:t>
      </w:r>
    </w:p>
    <w:p w14:paraId="2F48B21C" w14:textId="77777777" w:rsidR="00DE7975" w:rsidRPr="00906BDA" w:rsidRDefault="00DE7975" w:rsidP="00DE7975">
      <w:pPr>
        <w:pStyle w:val="Brdtextmedindrag"/>
        <w:rPr>
          <w:sz w:val="18"/>
          <w:szCs w:val="18"/>
        </w:rPr>
      </w:pPr>
      <w:r w:rsidRPr="008E46A9">
        <w:rPr>
          <w:i/>
          <w:sz w:val="18"/>
          <w:szCs w:val="18"/>
        </w:rPr>
        <w:t>1</w:t>
      </w:r>
      <w:r w:rsidRPr="00906BDA">
        <w:rPr>
          <w:sz w:val="18"/>
          <w:szCs w:val="18"/>
        </w:rPr>
        <w:t>. </w:t>
      </w:r>
      <w:r w:rsidRPr="008E46A9">
        <w:rPr>
          <w:i/>
          <w:sz w:val="18"/>
          <w:szCs w:val="18"/>
        </w:rPr>
        <w:t>översiktsplaner enligt 3 kap</w:t>
      </w:r>
      <w:r w:rsidRPr="00906BDA">
        <w:rPr>
          <w:sz w:val="18"/>
          <w:szCs w:val="18"/>
        </w:rPr>
        <w:t>.</w:t>
      </w:r>
      <w:r w:rsidRPr="00F12DE2">
        <w:rPr>
          <w:i/>
          <w:sz w:val="18"/>
          <w:szCs w:val="18"/>
        </w:rPr>
        <w:t>,</w:t>
      </w:r>
    </w:p>
    <w:p w14:paraId="12E5B471" w14:textId="77777777" w:rsidR="00DE7975" w:rsidRPr="00215AD1" w:rsidRDefault="00DE7975" w:rsidP="00DE7975">
      <w:pPr>
        <w:pStyle w:val="Brdtextmedindrag"/>
        <w:rPr>
          <w:i/>
          <w:sz w:val="18"/>
          <w:szCs w:val="18"/>
        </w:rPr>
      </w:pPr>
      <w:r w:rsidRPr="00215AD1">
        <w:rPr>
          <w:i/>
          <w:sz w:val="18"/>
          <w:szCs w:val="18"/>
        </w:rPr>
        <w:t>2. </w:t>
      </w:r>
      <w:r w:rsidRPr="00215AD1">
        <w:rPr>
          <w:sz w:val="18"/>
          <w:szCs w:val="18"/>
        </w:rPr>
        <w:t xml:space="preserve">detaljplaner </w:t>
      </w:r>
      <w:r w:rsidRPr="00455F6D">
        <w:rPr>
          <w:i/>
          <w:sz w:val="18"/>
          <w:szCs w:val="18"/>
        </w:rPr>
        <w:t>med</w:t>
      </w:r>
      <w:r>
        <w:rPr>
          <w:sz w:val="18"/>
          <w:szCs w:val="18"/>
        </w:rPr>
        <w:t xml:space="preserve"> </w:t>
      </w:r>
      <w:r w:rsidRPr="00215AD1">
        <w:rPr>
          <w:sz w:val="18"/>
          <w:szCs w:val="18"/>
        </w:rPr>
        <w:t xml:space="preserve">planbeskrivningar </w:t>
      </w:r>
      <w:r w:rsidRPr="00455F6D">
        <w:rPr>
          <w:i/>
          <w:sz w:val="18"/>
          <w:szCs w:val="18"/>
        </w:rPr>
        <w:t>och områdesbestämmelser</w:t>
      </w:r>
      <w:r>
        <w:rPr>
          <w:sz w:val="18"/>
          <w:szCs w:val="18"/>
        </w:rPr>
        <w:t xml:space="preserve"> </w:t>
      </w:r>
      <w:r w:rsidRPr="00215AD1">
        <w:rPr>
          <w:sz w:val="18"/>
          <w:szCs w:val="18"/>
        </w:rPr>
        <w:t>en</w:t>
      </w:r>
      <w:r w:rsidRPr="00215AD1">
        <w:rPr>
          <w:sz w:val="18"/>
          <w:szCs w:val="18"/>
        </w:rPr>
        <w:softHyphen/>
        <w:t>ligt 4 kap.</w:t>
      </w:r>
      <w:r w:rsidRPr="00215AD1">
        <w:rPr>
          <w:i/>
          <w:sz w:val="18"/>
          <w:szCs w:val="18"/>
        </w:rPr>
        <w:t xml:space="preserve">, </w:t>
      </w:r>
    </w:p>
    <w:p w14:paraId="1148057B" w14:textId="77777777" w:rsidR="00DE7975" w:rsidRPr="00215AD1" w:rsidRDefault="00DE7975" w:rsidP="00DE7975">
      <w:pPr>
        <w:pStyle w:val="Brdtextmedindrag"/>
        <w:rPr>
          <w:i/>
          <w:sz w:val="18"/>
          <w:szCs w:val="18"/>
        </w:rPr>
      </w:pPr>
      <w:r w:rsidRPr="00215AD1">
        <w:rPr>
          <w:i/>
          <w:sz w:val="18"/>
          <w:szCs w:val="18"/>
        </w:rPr>
        <w:t>3. </w:t>
      </w:r>
      <w:r w:rsidRPr="00215AD1">
        <w:rPr>
          <w:sz w:val="18"/>
          <w:szCs w:val="18"/>
        </w:rPr>
        <w:t>grundkartor enligt 5 kap. 8 §</w:t>
      </w:r>
      <w:r w:rsidRPr="00215AD1">
        <w:rPr>
          <w:i/>
          <w:sz w:val="18"/>
          <w:szCs w:val="18"/>
        </w:rPr>
        <w:t>, och</w:t>
      </w:r>
    </w:p>
    <w:p w14:paraId="1306FC87" w14:textId="77777777" w:rsidR="00DE7975" w:rsidRPr="00215AD1" w:rsidRDefault="00DE7975" w:rsidP="00DE7975">
      <w:pPr>
        <w:pStyle w:val="Brdtextmedindrag"/>
        <w:rPr>
          <w:i/>
          <w:sz w:val="18"/>
          <w:szCs w:val="18"/>
        </w:rPr>
      </w:pPr>
      <w:r w:rsidRPr="00215AD1">
        <w:rPr>
          <w:i/>
          <w:sz w:val="18"/>
          <w:szCs w:val="18"/>
        </w:rPr>
        <w:t>4. regionplaner enligt 7 kap.</w:t>
      </w:r>
    </w:p>
    <w:p w14:paraId="0E128D67" w14:textId="77777777" w:rsidR="00DE7975" w:rsidRDefault="00DE7975" w:rsidP="00DE7975">
      <w:pPr>
        <w:pStyle w:val="Brdtext"/>
      </w:pPr>
    </w:p>
    <w:p w14:paraId="78C77165" w14:textId="77777777" w:rsidR="00DE7975" w:rsidRDefault="00DE7975" w:rsidP="00DE7975">
      <w:pPr>
        <w:pStyle w:val="Brdtext"/>
      </w:pPr>
      <w:r>
        <w:t>Paragrafen innehåller bemyndiganden för regeringen att meddela före</w:t>
      </w:r>
      <w:r>
        <w:softHyphen/>
        <w:t>skrifter om vissa standarder vid utformning av bl.a. detaljplaner.</w:t>
      </w:r>
    </w:p>
    <w:p w14:paraId="16562CC0" w14:textId="77777777" w:rsidR="00DE7975" w:rsidRDefault="00DE7975" w:rsidP="00DE7975">
      <w:pPr>
        <w:pStyle w:val="Brdtextmedindrag"/>
      </w:pPr>
      <w:r>
        <w:t>Paragrafen ändras så att även översiktsplaner (</w:t>
      </w:r>
      <w:r w:rsidRPr="00042894">
        <w:rPr>
          <w:i/>
        </w:rPr>
        <w:t>punkten 1</w:t>
      </w:r>
      <w:r>
        <w:t>), områdes</w:t>
      </w:r>
      <w:r>
        <w:softHyphen/>
        <w:t>bestäm</w:t>
      </w:r>
      <w:r>
        <w:softHyphen/>
        <w:t>melser (</w:t>
      </w:r>
      <w:r w:rsidRPr="00042894">
        <w:rPr>
          <w:i/>
        </w:rPr>
        <w:t>punkten 2</w:t>
      </w:r>
      <w:r>
        <w:t>) och region</w:t>
      </w:r>
      <w:r>
        <w:softHyphen/>
        <w:t>planer (</w:t>
      </w:r>
      <w:r w:rsidRPr="00042894">
        <w:rPr>
          <w:i/>
        </w:rPr>
        <w:t>punkten 4</w:t>
      </w:r>
      <w:r>
        <w:t>) omfattas av reger</w:t>
      </w:r>
      <w:r>
        <w:softHyphen/>
        <w:t>ingens föreskriftsrätt. Punkten 2 i övrigt och punkten 3 motsvarar gällande lydelse av paragrafen.</w:t>
      </w:r>
    </w:p>
    <w:p w14:paraId="02FF7B60" w14:textId="77777777" w:rsidR="00DE7975" w:rsidRDefault="00DE7975" w:rsidP="00DE7975">
      <w:pPr>
        <w:pStyle w:val="Brdtextmedindrag"/>
      </w:pPr>
      <w:r>
        <w:t>Ändringen innebär att det bemyndigande som tidigare gällt för detalj</w:t>
      </w:r>
      <w:r>
        <w:softHyphen/>
        <w:t>planer och grundkartor utökas så att regeringen eller den myndighet som regeringen bestämmer även får meddela föreskrifter om standarder för utformning av översiktsplaner, områdes</w:t>
      </w:r>
      <w:r>
        <w:softHyphen/>
        <w:t>bestämmelser och regionplaner.</w:t>
      </w:r>
    </w:p>
    <w:p w14:paraId="1E2CB924" w14:textId="77777777" w:rsidR="00DE7975" w:rsidRDefault="00DE7975" w:rsidP="00DE7975">
      <w:pPr>
        <w:pStyle w:val="Brdtextmedindrag"/>
      </w:pPr>
      <w:r>
        <w:t>Bestämmelser om översiktsplaner finns i 3 kap., om områdesbestäm</w:t>
      </w:r>
      <w:r>
        <w:softHyphen/>
        <w:t>melser i 4 kap. och om regionplaner i 7 kap. Vägledning för vad som avses med standarder för utformning kan fås i förarbeten till den gällande be</w:t>
      </w:r>
      <w:r>
        <w:softHyphen/>
        <w:t>stämmelsen, dvs. bl.a. arbetssätt, gränssnitt och termer (prop. 2017/18:132 s. 12). Liksom tidigare kan standarder exempelvis omfatta metadata, data</w:t>
      </w:r>
      <w:r>
        <w:softHyphen/>
        <w:t>bas</w:t>
      </w:r>
      <w:r>
        <w:softHyphen/>
        <w:t>struktur, krav på kvalitet och validitet samt hur information ska för</w:t>
      </w:r>
      <w:r>
        <w:softHyphen/>
        <w:t>valtas, underhållas och distribueras. Standarder för utformning avser bl.a. tekniskt överföringsformat av planinformation och krav på uppgifter om planen eller bestämmelserna, gränser, områden och planbestämmelser, dvs. prin</w:t>
      </w:r>
      <w:r>
        <w:softHyphen/>
        <w:t>ciper för kodning. När det gäller planernas och områdes</w:t>
      </w:r>
      <w:r>
        <w:softHyphen/>
        <w:t>bestäm</w:t>
      </w:r>
      <w:r>
        <w:softHyphen/>
        <w:t>mel</w:t>
      </w:r>
      <w:r>
        <w:softHyphen/>
        <w:t>sernas utformning avses bl.a. kartornas informationsmängder, infor</w:t>
      </w:r>
      <w:r>
        <w:softHyphen/>
        <w:t>mations</w:t>
      </w:r>
      <w:r>
        <w:softHyphen/>
        <w:t>speci</w:t>
      </w:r>
      <w:r>
        <w:softHyphen/>
        <w:t>fikationer för dessa och utseende (manér), exempelvis färg, textsättning, kartdeklaration och kartbeteckningar.</w:t>
      </w:r>
    </w:p>
    <w:p w14:paraId="34C75473" w14:textId="77777777" w:rsidR="00DE7975" w:rsidRDefault="00DE7975" w:rsidP="00DE7975">
      <w:pPr>
        <w:pStyle w:val="Brdtextmedindrag"/>
      </w:pPr>
      <w:r>
        <w:t>Övervägandena finns i avsnitt 7.8.1.</w:t>
      </w:r>
    </w:p>
    <w:p w14:paraId="78D2DC14" w14:textId="77777777" w:rsidR="00DE7975" w:rsidRDefault="00DE7975">
      <w:pPr>
        <w:pStyle w:val="Rubrik4utannumrering"/>
      </w:pPr>
      <w:r>
        <w:t>Ikraftträdande- och övergångsbestämmelser</w:t>
      </w:r>
    </w:p>
    <w:p w14:paraId="4C51DB0F" w14:textId="77777777" w:rsidR="00DE7975" w:rsidRPr="00160439" w:rsidRDefault="00DE7975" w:rsidP="00F12DE2">
      <w:pPr>
        <w:pStyle w:val="Brdtextmedindrag"/>
        <w:keepNext/>
        <w:rPr>
          <w:sz w:val="18"/>
        </w:rPr>
      </w:pPr>
      <w:r w:rsidRPr="00160439">
        <w:rPr>
          <w:sz w:val="18"/>
        </w:rPr>
        <w:t>1. Denna lag träder i kraft den 1</w:t>
      </w:r>
      <w:r>
        <w:rPr>
          <w:sz w:val="18"/>
        </w:rPr>
        <w:t> </w:t>
      </w:r>
      <w:r w:rsidRPr="00160439">
        <w:rPr>
          <w:sz w:val="18"/>
        </w:rPr>
        <w:t>april 2020.</w:t>
      </w:r>
    </w:p>
    <w:p w14:paraId="7B4DA896" w14:textId="77777777" w:rsidR="00DE7975" w:rsidRPr="00160439" w:rsidRDefault="00DE7975" w:rsidP="00DE7975">
      <w:pPr>
        <w:pStyle w:val="Brdtextmedindrag"/>
        <w:rPr>
          <w:sz w:val="18"/>
        </w:rPr>
      </w:pPr>
      <w:r w:rsidRPr="00160439">
        <w:rPr>
          <w:sz w:val="18"/>
        </w:rPr>
        <w:t>2. Bestämmelserna i 3 kap. 25 §</w:t>
      </w:r>
      <w:r>
        <w:rPr>
          <w:sz w:val="18"/>
        </w:rPr>
        <w:t xml:space="preserve"> </w:t>
      </w:r>
      <w:r w:rsidRPr="00160439">
        <w:rPr>
          <w:sz w:val="18"/>
        </w:rPr>
        <w:t>i den nya lydelsen</w:t>
      </w:r>
      <w:r>
        <w:rPr>
          <w:sz w:val="18"/>
        </w:rPr>
        <w:t xml:space="preserve">, </w:t>
      </w:r>
      <w:r w:rsidRPr="00160439">
        <w:rPr>
          <w:sz w:val="18"/>
        </w:rPr>
        <w:t>5</w:t>
      </w:r>
      <w:r>
        <w:rPr>
          <w:sz w:val="18"/>
        </w:rPr>
        <w:t> </w:t>
      </w:r>
      <w:r w:rsidRPr="00160439">
        <w:rPr>
          <w:sz w:val="18"/>
        </w:rPr>
        <w:t>kap. 7 § andra stycket</w:t>
      </w:r>
      <w:r>
        <w:rPr>
          <w:sz w:val="18"/>
        </w:rPr>
        <w:t>,</w:t>
      </w:r>
      <w:r w:rsidRPr="00160439">
        <w:rPr>
          <w:sz w:val="18"/>
        </w:rPr>
        <w:t xml:space="preserve"> 7 a §</w:t>
      </w:r>
      <w:r>
        <w:rPr>
          <w:sz w:val="18"/>
        </w:rPr>
        <w:t xml:space="preserve"> andra stycket och 38 b § fjärde stycket </w:t>
      </w:r>
      <w:r w:rsidRPr="00160439">
        <w:rPr>
          <w:sz w:val="18"/>
        </w:rPr>
        <w:t xml:space="preserve">tillämpas </w:t>
      </w:r>
      <w:bookmarkStart w:id="196" w:name="_Hlk12457903"/>
      <w:r>
        <w:rPr>
          <w:sz w:val="18"/>
        </w:rPr>
        <w:t>för första gången vid den tidpunkt då en planerings</w:t>
      </w:r>
      <w:r>
        <w:rPr>
          <w:sz w:val="18"/>
        </w:rPr>
        <w:softHyphen/>
        <w:t>strategi senast ska ha antagits</w:t>
      </w:r>
      <w:bookmarkEnd w:id="196"/>
      <w:r w:rsidRPr="00160439">
        <w:rPr>
          <w:sz w:val="18"/>
        </w:rPr>
        <w:t>.</w:t>
      </w:r>
    </w:p>
    <w:p w14:paraId="6D497009" w14:textId="77777777" w:rsidR="00DE7975" w:rsidRPr="00160439" w:rsidRDefault="00DE7975" w:rsidP="00DE7975">
      <w:pPr>
        <w:pStyle w:val="Brdtextmedindrag"/>
        <w:rPr>
          <w:sz w:val="18"/>
        </w:rPr>
      </w:pPr>
      <w:r w:rsidRPr="00160439">
        <w:rPr>
          <w:sz w:val="18"/>
        </w:rPr>
        <w:t>3. Äldre bestämmelser, förutom 3 kap. 19 a och 22 §§, 7 kap. 10 § och 16 kap. 1 a §, gäller fortfarande för ärenden om översiktsplaner, detaljplaner, områdes</w:t>
      </w:r>
      <w:r>
        <w:rPr>
          <w:sz w:val="18"/>
        </w:rPr>
        <w:softHyphen/>
      </w:r>
      <w:r w:rsidRPr="00160439">
        <w:rPr>
          <w:sz w:val="18"/>
        </w:rPr>
        <w:t>bestämmelser och region</w:t>
      </w:r>
      <w:r>
        <w:rPr>
          <w:sz w:val="18"/>
        </w:rPr>
        <w:softHyphen/>
      </w:r>
      <w:r w:rsidRPr="00160439">
        <w:rPr>
          <w:sz w:val="18"/>
        </w:rPr>
        <w:t>planer som har påbörjats före den 1</w:t>
      </w:r>
      <w:r>
        <w:rPr>
          <w:sz w:val="18"/>
        </w:rPr>
        <w:t> </w:t>
      </w:r>
      <w:r w:rsidRPr="00160439">
        <w:rPr>
          <w:sz w:val="18"/>
        </w:rPr>
        <w:t>april 2020 och</w:t>
      </w:r>
      <w:r>
        <w:rPr>
          <w:sz w:val="18"/>
        </w:rPr>
        <w:t xml:space="preserve"> </w:t>
      </w:r>
      <w:r w:rsidRPr="00160439">
        <w:rPr>
          <w:sz w:val="18"/>
        </w:rPr>
        <w:t xml:space="preserve">mål och ärenden som avser överklagande och överprövning av sådana planer och bestämmelser till dess målet eller ärendet är slutligt avgjort. </w:t>
      </w:r>
    </w:p>
    <w:p w14:paraId="355BF8B0" w14:textId="77777777" w:rsidR="00DE7975" w:rsidRPr="00160439" w:rsidRDefault="00DE7975" w:rsidP="00DE7975">
      <w:pPr>
        <w:pStyle w:val="Brdtextmedindrag"/>
        <w:rPr>
          <w:sz w:val="18"/>
        </w:rPr>
      </w:pPr>
      <w:r w:rsidRPr="00160439">
        <w:rPr>
          <w:sz w:val="18"/>
        </w:rPr>
        <w:t>4. Översiktsplaner antagna före den 1</w:t>
      </w:r>
      <w:r>
        <w:rPr>
          <w:sz w:val="18"/>
        </w:rPr>
        <w:t> </w:t>
      </w:r>
      <w:r w:rsidRPr="00160439">
        <w:rPr>
          <w:sz w:val="18"/>
        </w:rPr>
        <w:t xml:space="preserve">januari 2004 ska upphöra att gälla </w:t>
      </w:r>
      <w:r>
        <w:rPr>
          <w:sz w:val="18"/>
        </w:rPr>
        <w:t>vid utgången av</w:t>
      </w:r>
      <w:r w:rsidRPr="00160439">
        <w:rPr>
          <w:sz w:val="18"/>
        </w:rPr>
        <w:t xml:space="preserve"> 2025. Även en översiktsplan som har antagits den 1 januari 2004 eller senare men före den 1</w:t>
      </w:r>
      <w:r>
        <w:rPr>
          <w:sz w:val="18"/>
        </w:rPr>
        <w:t> </w:t>
      </w:r>
      <w:r w:rsidRPr="00160439">
        <w:rPr>
          <w:sz w:val="18"/>
        </w:rPr>
        <w:t xml:space="preserve">april 2020 ska upphöra att gälla </w:t>
      </w:r>
      <w:r>
        <w:rPr>
          <w:sz w:val="18"/>
        </w:rPr>
        <w:t>vid utgången av</w:t>
      </w:r>
      <w:r w:rsidRPr="00160439">
        <w:rPr>
          <w:sz w:val="18"/>
        </w:rPr>
        <w:t xml:space="preserve"> 2025, i den del planen innehåller en sådan ändring som avses i 3 kap. 27 § första stycket första meningen eller motsvarande äldre bestämmelser och där ändringen ursprungligen har antagits före den 1</w:t>
      </w:r>
      <w:r>
        <w:rPr>
          <w:sz w:val="18"/>
        </w:rPr>
        <w:t> </w:t>
      </w:r>
      <w:r w:rsidRPr="00160439">
        <w:rPr>
          <w:sz w:val="18"/>
        </w:rPr>
        <w:t>januari 2004.</w:t>
      </w:r>
    </w:p>
    <w:p w14:paraId="246055AD" w14:textId="77777777" w:rsidR="00DE7975" w:rsidRPr="00B40E1E" w:rsidRDefault="00DE7975" w:rsidP="00DE7975">
      <w:pPr>
        <w:pStyle w:val="Brdtextmedindrag"/>
      </w:pPr>
    </w:p>
    <w:p w14:paraId="1EC38A3E" w14:textId="77777777" w:rsidR="00DE7975" w:rsidRDefault="00DE7975" w:rsidP="00DE7975">
      <w:pPr>
        <w:pStyle w:val="Brdtext"/>
      </w:pPr>
      <w:r>
        <w:t xml:space="preserve">Enligt </w:t>
      </w:r>
      <w:r w:rsidRPr="00B40E1E">
        <w:rPr>
          <w:i/>
        </w:rPr>
        <w:t>punkten</w:t>
      </w:r>
      <w:r>
        <w:t xml:space="preserve"> </w:t>
      </w:r>
      <w:r w:rsidRPr="00FE790E">
        <w:rPr>
          <w:i/>
        </w:rPr>
        <w:t xml:space="preserve">1 </w:t>
      </w:r>
      <w:r>
        <w:t xml:space="preserve">träder lagen i kraft den 1 april 2020. </w:t>
      </w:r>
    </w:p>
    <w:p w14:paraId="4E9B2F6F" w14:textId="77777777" w:rsidR="00DE7975" w:rsidRDefault="00DE7975" w:rsidP="00DE7975">
      <w:pPr>
        <w:pStyle w:val="Brdtextmedindrag"/>
      </w:pPr>
      <w:r>
        <w:t xml:space="preserve">Enligt </w:t>
      </w:r>
      <w:r w:rsidRPr="00844D40">
        <w:rPr>
          <w:i/>
        </w:rPr>
        <w:t xml:space="preserve">punkten </w:t>
      </w:r>
      <w:r w:rsidRPr="003248E2">
        <w:t>2</w:t>
      </w:r>
      <w:r>
        <w:t xml:space="preserve"> ska b</w:t>
      </w:r>
      <w:r w:rsidRPr="00844D40">
        <w:t>estämmelserna i 3 kap. 25 § i den nya lydel</w:t>
      </w:r>
      <w:r>
        <w:softHyphen/>
      </w:r>
      <w:r w:rsidRPr="00844D40">
        <w:t>sen</w:t>
      </w:r>
      <w:r>
        <w:t xml:space="preserve"> och </w:t>
      </w:r>
      <w:r w:rsidRPr="00844D40">
        <w:t>5 kap. 7 § andra stycket</w:t>
      </w:r>
      <w:r>
        <w:t>,</w:t>
      </w:r>
      <w:r w:rsidRPr="00844D40">
        <w:t xml:space="preserve"> 7 a § </w:t>
      </w:r>
      <w:r>
        <w:t xml:space="preserve">andra stycket och 38 b § fjärde stycket </w:t>
      </w:r>
      <w:r w:rsidRPr="00844D40">
        <w:t xml:space="preserve">tillämpas för </w:t>
      </w:r>
      <w:r>
        <w:t>första gången vid den tidpunkt då en planeringsstrategi senast ska ha antagits enligt 3 kap. 23 §.</w:t>
      </w:r>
    </w:p>
    <w:p w14:paraId="32779708" w14:textId="09D08991" w:rsidR="00DE7975" w:rsidRPr="003248E2" w:rsidRDefault="00DE7975" w:rsidP="00DE7975">
      <w:pPr>
        <w:pStyle w:val="Brdtextmedindrag"/>
      </w:pPr>
      <w:bookmarkStart w:id="197" w:name="_Hlk7106961"/>
      <w:r>
        <w:t>Det innebär att</w:t>
      </w:r>
      <w:r w:rsidRPr="00F71E8D">
        <w:t xml:space="preserve"> </w:t>
      </w:r>
      <w:r>
        <w:t xml:space="preserve">bestämmelsen om när översiktsplanen ska anses vara aktuell (3 kap. 25 §) inte ska tillämpas </w:t>
      </w:r>
      <w:bookmarkStart w:id="198" w:name="_Hlk7107257"/>
      <w:bookmarkStart w:id="199" w:name="_Hlk7107668"/>
      <w:r>
        <w:t>förrän 24 månader efter valet till kommun</w:t>
      </w:r>
      <w:r>
        <w:softHyphen/>
      </w:r>
      <w:r>
        <w:softHyphen/>
        <w:t>fullmäktige 2022</w:t>
      </w:r>
      <w:r w:rsidR="00172DCC">
        <w:t>, dvs. den 11 september 2024</w:t>
      </w:r>
      <w:r>
        <w:t xml:space="preserve"> </w:t>
      </w:r>
      <w:bookmarkEnd w:id="197"/>
      <w:bookmarkEnd w:id="198"/>
      <w:r>
        <w:t xml:space="preserve">(se 3 kap. </w:t>
      </w:r>
      <w:r w:rsidRPr="00055706">
        <w:t>23 § första stycket</w:t>
      </w:r>
      <w:r w:rsidRPr="003969F6">
        <w:t>)</w:t>
      </w:r>
      <w:r>
        <w:t xml:space="preserve">. </w:t>
      </w:r>
      <w:bookmarkEnd w:id="199"/>
      <w:r>
        <w:t>Detta gäller även kravet på att översiktsplanen ska vara aktuell för att det s.k. stan</w:t>
      </w:r>
      <w:r>
        <w:softHyphen/>
        <w:t>dard</w:t>
      </w:r>
      <w:r>
        <w:softHyphen/>
        <w:t>förfarandet ska få tillämpas när en detalj</w:t>
      </w:r>
      <w:r>
        <w:softHyphen/>
        <w:t>plan upprättas (5 kap. 7 § andra stycket) och när bestämmelserna om ett sam</w:t>
      </w:r>
      <w:r w:rsidR="00172DCC">
        <w:softHyphen/>
      </w:r>
      <w:r>
        <w:t>ordnat plan</w:t>
      </w:r>
      <w:r>
        <w:softHyphen/>
        <w:t xml:space="preserve">förfarande (5 kap. 7 a § andra stycket) </w:t>
      </w:r>
      <w:bookmarkStart w:id="200" w:name="_Hlk12458123"/>
      <w:r>
        <w:t>respektive ett förenklat planförfarande (5 kap. 38 b § fjärde stycket) är tillämpliga</w:t>
      </w:r>
      <w:bookmarkEnd w:id="200"/>
      <w:r>
        <w:t>.</w:t>
      </w:r>
    </w:p>
    <w:p w14:paraId="30E9E25A" w14:textId="77777777" w:rsidR="00DE7975" w:rsidRDefault="00DE7975" w:rsidP="00DE7975">
      <w:pPr>
        <w:pStyle w:val="Brdtextmedindrag"/>
      </w:pPr>
      <w:r>
        <w:t xml:space="preserve">Enligt </w:t>
      </w:r>
      <w:r w:rsidRPr="00B40E1E">
        <w:rPr>
          <w:i/>
        </w:rPr>
        <w:t>punkten</w:t>
      </w:r>
      <w:r w:rsidRPr="00FE790E">
        <w:rPr>
          <w:i/>
        </w:rPr>
        <w:t xml:space="preserve"> </w:t>
      </w:r>
      <w:r>
        <w:rPr>
          <w:i/>
        </w:rPr>
        <w:t>3</w:t>
      </w:r>
      <w:r>
        <w:t xml:space="preserve"> ska äldre bestämmelser, förutom 3 kap. 19 a och 22 §§, 7 kap. 10 § och 16 kap. 1 a §, fortfarande gälla för ärenden om antagande, ändring eller upphävande av översiktsplaner, detaljplaner, områdes</w:t>
      </w:r>
      <w:r>
        <w:softHyphen/>
        <w:t>be</w:t>
      </w:r>
      <w:r>
        <w:softHyphen/>
        <w:t>stäm</w:t>
      </w:r>
      <w:r>
        <w:softHyphen/>
        <w:t xml:space="preserve">melser och </w:t>
      </w:r>
      <w:r w:rsidRPr="00FE790E">
        <w:t>regionplaner</w:t>
      </w:r>
      <w:r>
        <w:t xml:space="preserve"> som har påbörjats före den 1 april 2020 och för mål och ärenden som avser överklagande och överprövning av sådana planer och bestämmelser till dess målet eller ärendet är slutligt avgjort.</w:t>
      </w:r>
    </w:p>
    <w:p w14:paraId="179D655F" w14:textId="7A4687B2" w:rsidR="00DE7975" w:rsidRDefault="00DE7975" w:rsidP="00DE7975">
      <w:pPr>
        <w:pStyle w:val="Brdtextmedindrag"/>
      </w:pPr>
      <w:r w:rsidRPr="00F12DE2">
        <w:rPr>
          <w:spacing w:val="-2"/>
        </w:rPr>
        <w:t>Såväl ett ärende om detaljplan som ett ärende om översiktsplan, om</w:t>
      </w:r>
      <w:r w:rsidRPr="00F12DE2">
        <w:rPr>
          <w:spacing w:val="-2"/>
        </w:rPr>
        <w:softHyphen/>
        <w:t>råd</w:t>
      </w:r>
      <w:r w:rsidRPr="00F12DE2">
        <w:rPr>
          <w:spacing w:val="-2"/>
        </w:rPr>
        <w:softHyphen/>
        <w:t>es</w:t>
      </w:r>
      <w:r w:rsidR="00172DCC" w:rsidRPr="00F12DE2">
        <w:rPr>
          <w:spacing w:val="-2"/>
        </w:rPr>
        <w:softHyphen/>
      </w:r>
      <w:r>
        <w:t xml:space="preserve">bestämmelser eller </w:t>
      </w:r>
      <w:r w:rsidRPr="00FE790E">
        <w:t>region</w:t>
      </w:r>
      <w:r w:rsidRPr="00FE790E">
        <w:softHyphen/>
        <w:t>plan</w:t>
      </w:r>
      <w:r>
        <w:t xml:space="preserve"> bör anses ha påbörjats vid den tid</w:t>
      </w:r>
      <w:r>
        <w:softHyphen/>
        <w:t>punkt när ett formellt beslut att inleda planläggningen har fattats. I den mån plan</w:t>
      </w:r>
      <w:r>
        <w:softHyphen/>
        <w:t>ärendet har inletts med ett detaljplaneprogram bör ärendet emel</w:t>
      </w:r>
      <w:r>
        <w:softHyphen/>
        <w:t xml:space="preserve">lertid anses </w:t>
      </w:r>
      <w:r w:rsidRPr="00F12DE2">
        <w:rPr>
          <w:spacing w:val="-2"/>
        </w:rPr>
        <w:t>ha påbörjats först vid den tidpunkt då kommunen beslutar att upp</w:t>
      </w:r>
      <w:r w:rsidRPr="00F12DE2">
        <w:rPr>
          <w:spacing w:val="-2"/>
        </w:rPr>
        <w:softHyphen/>
        <w:t>rätta detalj</w:t>
      </w:r>
      <w:r w:rsidR="00172DCC" w:rsidRPr="00F12DE2">
        <w:rPr>
          <w:spacing w:val="-2"/>
        </w:rPr>
        <w:softHyphen/>
      </w:r>
      <w:r>
        <w:t xml:space="preserve">planen (jfr prop. 2013/14:126 s. 234). </w:t>
      </w:r>
    </w:p>
    <w:p w14:paraId="0C46BCB7" w14:textId="77777777" w:rsidR="00DE7975" w:rsidRDefault="00DE7975" w:rsidP="00DE7975">
      <w:pPr>
        <w:pStyle w:val="Brdtextmedindrag"/>
      </w:pPr>
      <w:r>
        <w:t>Efter att kommunens beslut i ett ärende enligt ovan har fått laga kraft ska de bestämmelser som gäller vid den tidpunkten tillämpas på sådana planer eller bestämmelser. Det innebär att kravet på att kommunen ska anta en planeringsstrategi även kommer att omfatta ärenden om översiktsplaner som med stöd av denna punkt har antagits enligt äldre bestämmelser.</w:t>
      </w:r>
    </w:p>
    <w:p w14:paraId="10C26BBC" w14:textId="77777777" w:rsidR="00DE7975" w:rsidRDefault="00DE7975" w:rsidP="00DE7975">
      <w:pPr>
        <w:pStyle w:val="Brdtextmedindrag"/>
      </w:pPr>
      <w:r>
        <w:t>De ändringar som ska tillämpas vid ikraftträdandet oberoende av när ärendet har påbörjats är bestämmelserna om att k</w:t>
      </w:r>
      <w:r w:rsidRPr="00FA4E09">
        <w:t>ommunen senast dagen efter att beslutet</w:t>
      </w:r>
      <w:r>
        <w:t xml:space="preserve"> </w:t>
      </w:r>
      <w:r w:rsidRPr="00FA4E09">
        <w:t xml:space="preserve">att anta översiktsplanen har tillkännagetts </w:t>
      </w:r>
      <w:r>
        <w:t xml:space="preserve">ska skicka bl.a. </w:t>
      </w:r>
      <w:r w:rsidRPr="00FA4E09">
        <w:t>ett meddelande om detta till läns</w:t>
      </w:r>
      <w:r>
        <w:softHyphen/>
      </w:r>
      <w:r w:rsidRPr="00FA4E09">
        <w:t xml:space="preserve">styrelsen </w:t>
      </w:r>
      <w:r>
        <w:t xml:space="preserve">och </w:t>
      </w:r>
      <w:r w:rsidRPr="00FA4E09">
        <w:t>hålla planen tillgänglig på sin webbplat</w:t>
      </w:r>
      <w:r>
        <w:t>s (3 kap. 19 a §), att kommunen eller regionen ska skicka vissa handlingar till lantmäteri</w:t>
      </w:r>
      <w:r>
        <w:softHyphen/>
        <w:t>myndigheten (3 kap. 22 § och 7 kap. 10 §) och</w:t>
      </w:r>
      <w:r w:rsidDel="00831B78">
        <w:t xml:space="preserve"> </w:t>
      </w:r>
      <w:r>
        <w:t>att regeringen eller den myndighet som regeringen bestämmer ska få meddela föreskrifter om standarder för utformning av översiktsplaner, områdesbestämmelser och region</w:t>
      </w:r>
      <w:r>
        <w:softHyphen/>
        <w:t>planer (16 kap. 1 a §).</w:t>
      </w:r>
    </w:p>
    <w:p w14:paraId="0DABC811" w14:textId="77777777" w:rsidR="00DE7975" w:rsidRDefault="00DE7975" w:rsidP="00DE7975">
      <w:pPr>
        <w:pStyle w:val="Brdtextmedindrag"/>
      </w:pPr>
      <w:r>
        <w:t xml:space="preserve">Enligt </w:t>
      </w:r>
      <w:r w:rsidRPr="00B40E1E">
        <w:rPr>
          <w:i/>
        </w:rPr>
        <w:t>punkten</w:t>
      </w:r>
      <w:r w:rsidRPr="00FE790E">
        <w:rPr>
          <w:i/>
        </w:rPr>
        <w:t xml:space="preserve"> </w:t>
      </w:r>
      <w:r>
        <w:rPr>
          <w:i/>
        </w:rPr>
        <w:t>4</w:t>
      </w:r>
      <w:r>
        <w:t xml:space="preserve"> ska översiktsplaner antagna före den 1 januari 2004 upphöra att gälla vid utgången av 2025. Dessutom ska </w:t>
      </w:r>
      <w:r w:rsidRPr="00736266">
        <w:t>en översiktsplan som har antagits den 1 januari 2004 eller senare men före den 1 april 2020 upp</w:t>
      </w:r>
      <w:r>
        <w:softHyphen/>
      </w:r>
      <w:r w:rsidRPr="00736266">
        <w:t xml:space="preserve">höra att gälla </w:t>
      </w:r>
      <w:r>
        <w:t>vid utgången av</w:t>
      </w:r>
      <w:r w:rsidRPr="00736266">
        <w:t xml:space="preserve"> 2025, i den del planen innehåller en sådan ändring som avses i 3</w:t>
      </w:r>
      <w:r>
        <w:t> </w:t>
      </w:r>
      <w:r w:rsidRPr="00736266">
        <w:t>kap. 27</w:t>
      </w:r>
      <w:r>
        <w:t> </w:t>
      </w:r>
      <w:r w:rsidRPr="00736266">
        <w:t xml:space="preserve">§ första stycket </w:t>
      </w:r>
      <w:r>
        <w:t>första meningen</w:t>
      </w:r>
      <w:r w:rsidRPr="00736266">
        <w:t xml:space="preserve"> </w:t>
      </w:r>
      <w:r>
        <w:t xml:space="preserve">eller motsvarande äldre bestämmelser </w:t>
      </w:r>
      <w:r w:rsidRPr="00736266">
        <w:t>och där ändringen ursprung</w:t>
      </w:r>
      <w:r>
        <w:softHyphen/>
      </w:r>
      <w:r w:rsidRPr="00736266">
        <w:t xml:space="preserve">ligen </w:t>
      </w:r>
      <w:r>
        <w:t xml:space="preserve">har </w:t>
      </w:r>
      <w:r w:rsidRPr="00736266">
        <w:t>antagits före den 1</w:t>
      </w:r>
      <w:r>
        <w:t> </w:t>
      </w:r>
      <w:r w:rsidRPr="00736266">
        <w:t xml:space="preserve">januari 2004.   </w:t>
      </w:r>
    </w:p>
    <w:p w14:paraId="1226F391" w14:textId="77777777" w:rsidR="00DE7975" w:rsidRDefault="00DE7975" w:rsidP="00DE7975">
      <w:pPr>
        <w:pStyle w:val="Brdtextmedindrag"/>
      </w:pPr>
      <w:r>
        <w:t>Den första meningen i punkten 4 tar sikte på sådana kommun</w:t>
      </w:r>
      <w:r>
        <w:softHyphen/>
        <w:t>omfat</w:t>
      </w:r>
      <w:r>
        <w:softHyphen/>
        <w:t xml:space="preserve">tande översiktsplaner som i sin helhet har antagits före den 1 januari 2004. Dessa översiktsplaner ska upphöra att gälla vid utgången av 2025. </w:t>
      </w:r>
    </w:p>
    <w:p w14:paraId="7B5ACEC6" w14:textId="77777777" w:rsidR="00DE7975" w:rsidRDefault="00DE7975" w:rsidP="00DE7975">
      <w:pPr>
        <w:pStyle w:val="Brdtextmedindrag"/>
      </w:pPr>
      <w:r>
        <w:t>Den andra meningen i punkten 4 tar sikte på s.k. fördjupningar, dvs. sådana ändringar av översiktsplanen som avses i 3 kap. 27 § första stycket första meningen eller motsvarande äldre bestämmelser. Bestämmelsen gäller dock bara sådana för</w:t>
      </w:r>
      <w:r>
        <w:softHyphen/>
        <w:t>djupningar som ursprungligen har antagits före den 1 januari 2004 och senare förklarats vara aktuella eller på annat sätt införlivats i en kommun</w:t>
      </w:r>
      <w:r>
        <w:softHyphen/>
        <w:t>omfattande översiktsplan som har antagits den 1 april 2004 eller senare men före den 1 april 2020. Sådana fördjupningar ska upphöra att gälla vid utgången av 2025. Det är bara den del av över</w:t>
      </w:r>
      <w:r>
        <w:softHyphen/>
        <w:t>sikts</w:t>
      </w:r>
      <w:r>
        <w:softHyphen/>
        <w:t>planen som utgör en sådan fördjupning som upphör att gälla. Över</w:t>
      </w:r>
      <w:r>
        <w:softHyphen/>
        <w:t>sikts</w:t>
      </w:r>
      <w:r>
        <w:softHyphen/>
        <w:t>planen i övrigt påverkas såled</w:t>
      </w:r>
      <w:r>
        <w:softHyphen/>
        <w:t>es inte av bestämmelsen. Bestämmelsen på</w:t>
      </w:r>
      <w:r>
        <w:softHyphen/>
        <w:t>ver</w:t>
      </w:r>
      <w:r>
        <w:softHyphen/>
        <w:t>kar inte heller sådana för</w:t>
      </w:r>
      <w:r>
        <w:softHyphen/>
        <w:t>djup</w:t>
      </w:r>
      <w:r>
        <w:softHyphen/>
        <w:t xml:space="preserve">ningar som har antagits den 1 januari 2004 eller senare.  </w:t>
      </w:r>
    </w:p>
    <w:p w14:paraId="36011666" w14:textId="64F50A1A" w:rsidR="00DE7975" w:rsidRDefault="00DE7975" w:rsidP="00DE7975">
      <w:pPr>
        <w:pStyle w:val="Brdtextmedindrag"/>
      </w:pPr>
      <w:r>
        <w:t>Övervägandena finns i avsnitt 9.1–9.3.</w:t>
      </w:r>
    </w:p>
    <w:p w14:paraId="62B44E48" w14:textId="77777777" w:rsidR="00110C85" w:rsidRPr="00025171" w:rsidRDefault="00110C85" w:rsidP="009C61A6">
      <w:pPr>
        <w:pStyle w:val="Brdtextmedindrag"/>
        <w:sectPr w:rsidR="00110C85" w:rsidRPr="00025171" w:rsidSect="00155500">
          <w:headerReference w:type="even" r:id="rId46"/>
          <w:headerReference w:type="default" r:id="rId47"/>
          <w:footerReference w:type="even" r:id="rId48"/>
          <w:footerReference w:type="default" r:id="rId49"/>
          <w:headerReference w:type="first" r:id="rId50"/>
          <w:footerReference w:type="first" r:id="rId51"/>
          <w:type w:val="continuous"/>
          <w:pgSz w:w="9356" w:h="13721" w:code="9"/>
          <w:pgMar w:top="794" w:right="2438" w:bottom="1191" w:left="1021" w:header="0" w:footer="709" w:gutter="0"/>
          <w:cols w:space="708"/>
          <w:docGrid w:linePitch="360"/>
        </w:sectPr>
      </w:pPr>
    </w:p>
    <w:p w14:paraId="5FB37865" w14:textId="77777777" w:rsidR="00DE7975" w:rsidRDefault="00DE7975" w:rsidP="00DE7975">
      <w:pPr>
        <w:pStyle w:val="Bilagarubrik"/>
      </w:pPr>
      <w:bookmarkStart w:id="201" w:name="_Toc19000359"/>
      <w:bookmarkStart w:id="202" w:name="_Toc23845208"/>
      <w:bookmarkStart w:id="203" w:name="_Hlk20209649"/>
      <w:r>
        <w:t>Sammanfattning av betänkandet En utvecklad översiktsplanering – Att underlätta efterföljande planering</w:t>
      </w:r>
      <w:r>
        <w:rPr>
          <w:rFonts w:asciiTheme="minorHAnsi" w:hAnsiTheme="minorHAnsi"/>
          <w:sz w:val="22"/>
        </w:rPr>
        <w:t xml:space="preserve"> </w:t>
      </w:r>
      <w:r>
        <w:t>(</w:t>
      </w:r>
      <w:r w:rsidRPr="00132272">
        <w:t>SOU 2018:46</w:t>
      </w:r>
      <w:r>
        <w:t xml:space="preserve"> del 1)</w:t>
      </w:r>
      <w:bookmarkEnd w:id="201"/>
      <w:bookmarkEnd w:id="202"/>
    </w:p>
    <w:bookmarkEnd w:id="203"/>
    <w:p w14:paraId="031E9FA0" w14:textId="77777777" w:rsidR="00DE7975" w:rsidRDefault="00DE7975" w:rsidP="00DE7975">
      <w:pPr>
        <w:pStyle w:val="Rubrik3utannumrering"/>
        <w:spacing w:before="0"/>
      </w:pPr>
      <w:r w:rsidRPr="0060790D">
        <w:t>Översiktsplaneutredningens uppdrag</w:t>
      </w:r>
    </w:p>
    <w:p w14:paraId="48DE63F0" w14:textId="77777777" w:rsidR="00DE7975" w:rsidRDefault="00DE7975" w:rsidP="00DE7975">
      <w:pPr>
        <w:pStyle w:val="Brdtext"/>
      </w:pPr>
      <w:r w:rsidRPr="0060790D">
        <w:t>Vårt uppdrag avser hur översiktsplaneringen enligt plan- och bygglagen</w:t>
      </w:r>
      <w:r>
        <w:t xml:space="preserve"> </w:t>
      </w:r>
      <w:r w:rsidRPr="0060790D">
        <w:t>(2010:900), förkortad PBL, kan utvecklas för att underlätta efterföljande</w:t>
      </w:r>
      <w:r>
        <w:t xml:space="preserve"> </w:t>
      </w:r>
      <w:r w:rsidRPr="0060790D">
        <w:t>planering m.m. och hur dialogen mellan staten och kommunen</w:t>
      </w:r>
      <w:r>
        <w:t xml:space="preserve"> </w:t>
      </w:r>
      <w:r w:rsidRPr="0060790D">
        <w:t>om fysisk planering i större omfattning ska kunna hanteras inom</w:t>
      </w:r>
      <w:r>
        <w:t xml:space="preserve"> </w:t>
      </w:r>
      <w:r w:rsidRPr="0060790D">
        <w:t>ramen för översikts</w:t>
      </w:r>
      <w:r>
        <w:softHyphen/>
      </w:r>
      <w:r w:rsidRPr="0060790D">
        <w:t>planeringen. Vi ska även utreda möjligheten att</w:t>
      </w:r>
      <w:r>
        <w:t xml:space="preserve"> </w:t>
      </w:r>
      <w:r w:rsidRPr="0060790D">
        <w:t>göra översiktsplanen bind</w:t>
      </w:r>
      <w:r>
        <w:softHyphen/>
      </w:r>
      <w:r w:rsidRPr="0060790D">
        <w:t>ande i vissa avseenden och utreda hur redovisningen</w:t>
      </w:r>
      <w:r>
        <w:t xml:space="preserve"> </w:t>
      </w:r>
      <w:r w:rsidRPr="0060790D">
        <w:t>av planhand</w:t>
      </w:r>
      <w:r>
        <w:softHyphen/>
      </w:r>
      <w:r w:rsidRPr="0060790D">
        <w:t>ling</w:t>
      </w:r>
      <w:r>
        <w:softHyphen/>
      </w:r>
      <w:r w:rsidRPr="0060790D">
        <w:t>arna bör göras för att skapa förutsättningar</w:t>
      </w:r>
      <w:r>
        <w:t xml:space="preserve"> </w:t>
      </w:r>
      <w:r w:rsidRPr="0060790D">
        <w:t>för ökad förutsebarhet och en hållbar samhällsutveckling. Uppdraget</w:t>
      </w:r>
      <w:r>
        <w:t xml:space="preserve"> </w:t>
      </w:r>
      <w:r w:rsidRPr="0060790D">
        <w:t>bygger på regeringens bostads</w:t>
      </w:r>
      <w:r>
        <w:softHyphen/>
      </w:r>
      <w:r w:rsidRPr="0060790D">
        <w:t>polit</w:t>
      </w:r>
      <w:r>
        <w:softHyphen/>
      </w:r>
      <w:r w:rsidRPr="0060790D">
        <w:t>iska paket med förslag på 22 åtgärder</w:t>
      </w:r>
      <w:r>
        <w:t xml:space="preserve"> </w:t>
      </w:r>
      <w:r w:rsidRPr="0060790D">
        <w:t>för fler bostäder, som presen</w:t>
      </w:r>
      <w:r>
        <w:softHyphen/>
      </w:r>
      <w:r w:rsidRPr="0060790D">
        <w:t>terades i juni 2016.</w:t>
      </w:r>
    </w:p>
    <w:p w14:paraId="16ACCB7A" w14:textId="77777777" w:rsidR="00DE7975" w:rsidRDefault="00DE7975" w:rsidP="00DE7975">
      <w:pPr>
        <w:pStyle w:val="Brdtextmedindrag"/>
      </w:pPr>
      <w:r>
        <w:t>Samtidigt med detta uppdrag redovisar vi uppdraget att se över behovet av att kommunen ska kunna reglera upplåtelseformer.</w:t>
      </w:r>
    </w:p>
    <w:p w14:paraId="7E06D744" w14:textId="77777777" w:rsidR="00DE7975" w:rsidRDefault="00DE7975" w:rsidP="00DE7975">
      <w:pPr>
        <w:pStyle w:val="Brdtextmedindrag"/>
      </w:pPr>
      <w:r>
        <w:t>Översiktsplaneutredningen redovisade ett första betänkande om detalj</w:t>
      </w:r>
      <w:r>
        <w:softHyphen/>
        <w:t>planekravet i juni 2017 (SOU 2017:64). Senast den 31 januari 2019 ska vi redovisa våra överväganden om behovet av att införa en privat initiativrätt till detaljplaneläggning.</w:t>
      </w:r>
    </w:p>
    <w:p w14:paraId="677D44A3" w14:textId="77777777" w:rsidR="00DE7975" w:rsidRDefault="00DE7975" w:rsidP="00DE7975">
      <w:pPr>
        <w:pStyle w:val="Rubrik3utannumrering"/>
      </w:pPr>
      <w:r w:rsidRPr="0060790D">
        <w:t>Förutsättningar för en utvecklad översiktsplanering</w:t>
      </w:r>
    </w:p>
    <w:p w14:paraId="4BBF01A6" w14:textId="77777777" w:rsidR="00DE7975" w:rsidRDefault="00DE7975" w:rsidP="00DE7975">
      <w:pPr>
        <w:pStyle w:val="Rubrik5utannumrering"/>
        <w:spacing w:before="0"/>
      </w:pPr>
      <w:r w:rsidRPr="0060790D">
        <w:t>Översiktsplanen enligt plan- och bygglagen</w:t>
      </w:r>
    </w:p>
    <w:p w14:paraId="79AF0E60" w14:textId="77777777" w:rsidR="00DE7975" w:rsidRDefault="00DE7975" w:rsidP="00DE7975">
      <w:pPr>
        <w:pStyle w:val="Brdtext"/>
      </w:pPr>
      <w:r w:rsidRPr="0060790D">
        <w:t>Varje kommun ska ha en aktuell översiktsplan, som omfattar hela</w:t>
      </w:r>
      <w:r>
        <w:t xml:space="preserve"> </w:t>
      </w:r>
      <w:r w:rsidRPr="0060790D">
        <w:t>kom</w:t>
      </w:r>
      <w:r>
        <w:softHyphen/>
      </w:r>
      <w:r w:rsidRPr="0060790D">
        <w:t>munen. Översiktsplanen ska ange inriktningen för den långsiktiga</w:t>
      </w:r>
      <w:r>
        <w:t xml:space="preserve"> </w:t>
      </w:r>
      <w:r w:rsidRPr="0060790D">
        <w:t>utveck</w:t>
      </w:r>
      <w:r>
        <w:softHyphen/>
      </w:r>
      <w:r w:rsidRPr="0060790D">
        <w:t>lingen av den fysiska miljön. Planen ska ge vägledning för</w:t>
      </w:r>
      <w:r>
        <w:t xml:space="preserve"> </w:t>
      </w:r>
      <w:r w:rsidRPr="0060790D">
        <w:t>beslut om hur mark- och vattenområden ska användas och hur den</w:t>
      </w:r>
      <w:r>
        <w:t xml:space="preserve"> </w:t>
      </w:r>
      <w:r w:rsidRPr="0060790D">
        <w:t>byggda miljön ska användas, utvecklas och bevaras. Utifrån behov</w:t>
      </w:r>
      <w:r>
        <w:t xml:space="preserve"> </w:t>
      </w:r>
      <w:r w:rsidRPr="0060790D">
        <w:t>kan översiktsplanen änd</w:t>
      </w:r>
      <w:r>
        <w:softHyphen/>
      </w:r>
      <w:r w:rsidRPr="0060790D">
        <w:t>ras genom tillägg, för att tillgodose ett sär</w:t>
      </w:r>
      <w:r>
        <w:t>skilt allmänt intresse, eller för</w:t>
      </w:r>
      <w:r>
        <w:softHyphen/>
        <w:t>djupas för delområden. Översiktsplanens aktualitet ska ses över en gång varje mandatperiod. Översiktsplanen är inte bindande.</w:t>
      </w:r>
    </w:p>
    <w:p w14:paraId="4BC7673E" w14:textId="77777777" w:rsidR="00DE7975" w:rsidRDefault="00DE7975" w:rsidP="00DE7975">
      <w:pPr>
        <w:pStyle w:val="Brdtextmedindrag"/>
      </w:pPr>
      <w:r>
        <w:t>Planläggning och prövning enligt PBL ska ske med hänsyn till de all</w:t>
      </w:r>
      <w:r>
        <w:softHyphen/>
        <w:t>männa och enskilda intressen som anges i 2 kap. PBL. Bestämmelserna om hushållning med mark- och vattenområden i 3 kap. och 4 kap. 1–8 §§ miljöbalken, däribland bestämmelser om riksintressen, utgör en del av de allmänna intressena.</w:t>
      </w:r>
    </w:p>
    <w:p w14:paraId="3BD0A4CB" w14:textId="77777777" w:rsidR="00DE7975" w:rsidRDefault="00DE7975" w:rsidP="00DE7975">
      <w:pPr>
        <w:pStyle w:val="Brdtextmedindrag"/>
      </w:pPr>
      <w:r>
        <w:t>Översiktsplanen ger även vägledning för myndigheters beslut enligt PBL och annan lagstiftning där miljöbalkens hushållningsbestämmelser ska tillämpas. Det gäller bl.a. ärenden enligt miljöbalken, väglagen, mine</w:t>
      </w:r>
      <w:r>
        <w:softHyphen/>
        <w:t>ral</w:t>
      </w:r>
      <w:r>
        <w:softHyphen/>
        <w:t>lagen, m.m.</w:t>
      </w:r>
    </w:p>
    <w:p w14:paraId="4E4ECF78" w14:textId="77777777" w:rsidR="00DE7975" w:rsidRDefault="00DE7975" w:rsidP="00DE7975">
      <w:pPr>
        <w:pStyle w:val="Brdtextmedindrag"/>
      </w:pPr>
      <w:r>
        <w:t>Översiktsplanen är övergripande till sin natur och kan därmed inte ge alla svar, men kunskapen om förutsättningarna behöver vara så ingående att planen kan ligga till grund för en hållbar utveckling. En väl genom</w:t>
      </w:r>
      <w:r>
        <w:softHyphen/>
        <w:t>arbetad, förankrad och aktuell översiktsplan underlättar detaljplanering, bygglovshantering och andra tillståndsprövningar.</w:t>
      </w:r>
    </w:p>
    <w:p w14:paraId="407A12A0" w14:textId="77777777" w:rsidR="00DE7975" w:rsidRDefault="00DE7975" w:rsidP="00DE7975">
      <w:pPr>
        <w:pStyle w:val="Rubrik5utannumrering"/>
      </w:pPr>
      <w:r w:rsidRPr="0060790D">
        <w:t>Våra iakttagelser om översiktsplaneringen i dag</w:t>
      </w:r>
    </w:p>
    <w:p w14:paraId="26294A69" w14:textId="77777777" w:rsidR="00DE7975" w:rsidRDefault="00DE7975" w:rsidP="00DE7975">
      <w:pPr>
        <w:pStyle w:val="Brdtext"/>
      </w:pPr>
      <w:r w:rsidRPr="0060790D">
        <w:t>Vi konstaterar att det i dag finns brister i tillämpningen i vissa avseenden:</w:t>
      </w:r>
    </w:p>
    <w:p w14:paraId="19186029" w14:textId="77777777" w:rsidR="00DE7975" w:rsidRDefault="00DE7975" w:rsidP="00DE7975">
      <w:pPr>
        <w:pStyle w:val="Strecklista"/>
      </w:pPr>
      <w:r>
        <w:t>Att kontinuiteten i översiktsplaneringen brister.</w:t>
      </w:r>
    </w:p>
    <w:p w14:paraId="572DB958" w14:textId="77777777" w:rsidR="00DE7975" w:rsidRDefault="00DE7975" w:rsidP="00DE7975">
      <w:pPr>
        <w:pStyle w:val="Strecklista"/>
      </w:pPr>
      <w:r>
        <w:t>Att det är ett problem med många äldre fördjupningar.</w:t>
      </w:r>
    </w:p>
    <w:p w14:paraId="102C4481" w14:textId="77777777" w:rsidR="00DE7975" w:rsidRDefault="00DE7975" w:rsidP="00DE7975">
      <w:pPr>
        <w:pStyle w:val="Strecklista"/>
      </w:pPr>
      <w:r>
        <w:t>Att länsstyrelsens yttranden uppvisar en stor variation.</w:t>
      </w:r>
    </w:p>
    <w:p w14:paraId="0D4CD30C" w14:textId="77777777" w:rsidR="00DE7975" w:rsidRDefault="00DE7975" w:rsidP="00DE7975">
      <w:pPr>
        <w:pStyle w:val="Strecklista"/>
      </w:pPr>
      <w:r>
        <w:t>Att det finns brister i statens dialog med kommunerna.</w:t>
      </w:r>
    </w:p>
    <w:p w14:paraId="57492017" w14:textId="77777777" w:rsidR="00DE7975" w:rsidRDefault="00DE7975" w:rsidP="00DE7975">
      <w:pPr>
        <w:pStyle w:val="Brdtextefterstrecklista"/>
      </w:pPr>
      <w:r>
        <w:t>Som underlag för vårt arbete har länsstyrelserna lämnat uppgifter om kommunernas översiktsplanering och sitt eget arbete. Boverkets uppfölj</w:t>
      </w:r>
      <w:r>
        <w:softHyphen/>
        <w:t>ningsrapporter är en annan viktig källa för våra studier av hur översikts</w:t>
      </w:r>
      <w:r>
        <w:softHyphen/>
        <w:t>planeringen fungerar i dag, liksom inspel från olika aktörer under utred</w:t>
      </w:r>
      <w:r>
        <w:softHyphen/>
        <w:t>ningsarbetet.</w:t>
      </w:r>
    </w:p>
    <w:p w14:paraId="2B60FD0E" w14:textId="77777777" w:rsidR="00DE7975" w:rsidRDefault="00DE7975" w:rsidP="00DE7975">
      <w:pPr>
        <w:pStyle w:val="Rubrik5utannumrering"/>
      </w:pPr>
      <w:r w:rsidRPr="0060790D">
        <w:t>Exempel från planeringssystem i andra länder</w:t>
      </w:r>
    </w:p>
    <w:p w14:paraId="42D8CEBD" w14:textId="77777777" w:rsidR="00DE7975" w:rsidRDefault="00DE7975" w:rsidP="00DE7975">
      <w:pPr>
        <w:pStyle w:val="Brdtext"/>
      </w:pPr>
      <w:r w:rsidRPr="0060790D">
        <w:t>Vi ger även en översikt över systemen för fysisk planering på kommunal</w:t>
      </w:r>
      <w:r>
        <w:t xml:space="preserve"> </w:t>
      </w:r>
      <w:r w:rsidRPr="0060790D">
        <w:t>nivå i Danmark, Finland, Norge, Tyskland, Singapore och Nya</w:t>
      </w:r>
      <w:r>
        <w:t xml:space="preserve"> </w:t>
      </w:r>
      <w:r w:rsidRPr="0060790D">
        <w:t>Zeeland.</w:t>
      </w:r>
    </w:p>
    <w:p w14:paraId="127FFB89" w14:textId="77777777" w:rsidR="00DE7975" w:rsidRDefault="00DE7975" w:rsidP="00DE7975">
      <w:pPr>
        <w:pStyle w:val="Rubrik3utannumrering"/>
      </w:pPr>
      <w:r w:rsidRPr="0060790D">
        <w:t>Vår syn på reformbehovet</w:t>
      </w:r>
    </w:p>
    <w:p w14:paraId="52E16633" w14:textId="77777777" w:rsidR="00DE7975" w:rsidRDefault="00DE7975" w:rsidP="00DE7975">
      <w:pPr>
        <w:pStyle w:val="Brdtext"/>
      </w:pPr>
      <w:r w:rsidRPr="0060790D">
        <w:t>Vår syn på reformbehovet utgår från tre nyckelbegrepp – kontinuitet,</w:t>
      </w:r>
      <w:r>
        <w:t xml:space="preserve"> </w:t>
      </w:r>
      <w:r w:rsidRPr="0060790D">
        <w:t>god tillämpning och tydliga besked.</w:t>
      </w:r>
    </w:p>
    <w:p w14:paraId="2C1A8B8B" w14:textId="77777777" w:rsidR="00DE7975" w:rsidRDefault="00DE7975" w:rsidP="00DE7975">
      <w:pPr>
        <w:pStyle w:val="Rubrik5utannumrering"/>
      </w:pPr>
      <w:r w:rsidRPr="0060790D">
        <w:t>Översiktsplanering behöver bedrivas med kontinuitet</w:t>
      </w:r>
    </w:p>
    <w:p w14:paraId="1168253F" w14:textId="77777777" w:rsidR="00DE7975" w:rsidRDefault="00DE7975" w:rsidP="00DE7975">
      <w:pPr>
        <w:pStyle w:val="Brdtext"/>
      </w:pPr>
      <w:r w:rsidRPr="0060790D">
        <w:t>Översiktsplanens aktualitet har stor betydelse för att planen ska ge</w:t>
      </w:r>
      <w:r>
        <w:t xml:space="preserve"> </w:t>
      </w:r>
      <w:r w:rsidRPr="0060790D">
        <w:t>till</w:t>
      </w:r>
      <w:r>
        <w:softHyphen/>
      </w:r>
      <w:r w:rsidRPr="0060790D">
        <w:t>räckligt stöd för efterföljande planering. Att översiktsplaneringen</w:t>
      </w:r>
      <w:r>
        <w:t xml:space="preserve"> </w:t>
      </w:r>
      <w:r w:rsidRPr="0060790D">
        <w:t>bedrivs kontinuerligt påverkar effektiviteten i PBL-systemet, men så</w:t>
      </w:r>
      <w:r>
        <w:t xml:space="preserve"> </w:t>
      </w:r>
      <w:r w:rsidRPr="0060790D">
        <w:t>sker inte i alla kommuner i dag. En förutsättning för att översiktsplaneringen</w:t>
      </w:r>
      <w:r>
        <w:t xml:space="preserve"> </w:t>
      </w:r>
      <w:r w:rsidRPr="0060790D">
        <w:t>ska bedrivas med kontinuitet är att det finns ett politiskt</w:t>
      </w:r>
      <w:r>
        <w:t xml:space="preserve"> </w:t>
      </w:r>
      <w:r w:rsidRPr="0060790D">
        <w:t>engagemang i över</w:t>
      </w:r>
      <w:r>
        <w:softHyphen/>
      </w:r>
      <w:r w:rsidRPr="0060790D">
        <w:t>siktsplaneringen. För det behövs rutiner som säkerställer</w:t>
      </w:r>
      <w:r>
        <w:t xml:space="preserve"> </w:t>
      </w:r>
      <w:r w:rsidRPr="0060790D">
        <w:t>att planeringen diskuteras regelbundet.</w:t>
      </w:r>
    </w:p>
    <w:p w14:paraId="63699BE1" w14:textId="77777777" w:rsidR="00DE7975" w:rsidRDefault="00DE7975" w:rsidP="00DE7975">
      <w:pPr>
        <w:pStyle w:val="Rubrik5utannumrering"/>
      </w:pPr>
      <w:r w:rsidRPr="0060790D">
        <w:t>PBL ska ge stöd för god tillämpning</w:t>
      </w:r>
    </w:p>
    <w:p w14:paraId="658DF734" w14:textId="77777777" w:rsidR="00DE7975" w:rsidRDefault="00DE7975" w:rsidP="00DE7975">
      <w:pPr>
        <w:pStyle w:val="Brdtext"/>
      </w:pPr>
      <w:r w:rsidRPr="0060790D">
        <w:t>Översiktsplanen ska göra det möjligt att överblicka den tänkta utveck</w:t>
      </w:r>
      <w:r>
        <w:softHyphen/>
      </w:r>
      <w:r w:rsidRPr="0060790D">
        <w:t>ling</w:t>
      </w:r>
      <w:r>
        <w:softHyphen/>
      </w:r>
      <w:r w:rsidRPr="0060790D">
        <w:t>en</w:t>
      </w:r>
      <w:r>
        <w:t xml:space="preserve"> </w:t>
      </w:r>
      <w:r w:rsidRPr="0060790D">
        <w:t>och ge stöd för efterföljande planering och prövning. Det</w:t>
      </w:r>
      <w:r>
        <w:t xml:space="preserve"> </w:t>
      </w:r>
      <w:r w:rsidRPr="0060790D">
        <w:t>ställer krav på planens innehåll. Bestämmelserna i PBL behöver utvecklas</w:t>
      </w:r>
      <w:r>
        <w:t xml:space="preserve"> </w:t>
      </w:r>
      <w:r w:rsidRPr="0060790D">
        <w:t>för att bli ändamålsenliga och ge stöd för detta.</w:t>
      </w:r>
    </w:p>
    <w:p w14:paraId="12517862" w14:textId="77777777" w:rsidR="00DE7975" w:rsidRDefault="00DE7975" w:rsidP="00DE7975">
      <w:pPr>
        <w:pStyle w:val="Brdtextmedindrag"/>
      </w:pPr>
      <w:r>
        <w:t>För att plansystemet ska vara effektivt behöver det finnas en balans mellan de resurser som planeringen tar i anspråk och den nytta som uppnås genom planen. Kravet bör vara att kommunen i översiktsplanen klarlägger förutsättningarna för den efterföljande planeringen i sådan utsträckning att det i allt väsentligt står klart vad som kommer att krävas för att den inrikt</w:t>
      </w:r>
      <w:r>
        <w:softHyphen/>
        <w:t>ning som planen anger ska kunna genomföras.</w:t>
      </w:r>
    </w:p>
    <w:p w14:paraId="5A84100E" w14:textId="77777777" w:rsidR="00DE7975" w:rsidRDefault="00DE7975" w:rsidP="00DE7975">
      <w:pPr>
        <w:pStyle w:val="Rubrik5utannumrering"/>
      </w:pPr>
      <w:r w:rsidRPr="0060790D">
        <w:t>Staten behöver ge tydliga besked</w:t>
      </w:r>
    </w:p>
    <w:p w14:paraId="1768DBBB" w14:textId="77777777" w:rsidR="00DE7975" w:rsidRDefault="00DE7975" w:rsidP="00DE7975">
      <w:pPr>
        <w:pStyle w:val="Brdtext"/>
      </w:pPr>
      <w:r w:rsidRPr="0060790D">
        <w:t>Översiktsplanen bör även i fortsättningen vara den arena där stat och</w:t>
      </w:r>
      <w:r>
        <w:t xml:space="preserve"> </w:t>
      </w:r>
      <w:r w:rsidRPr="0060790D">
        <w:t>kommun kommer överens om de stora dragen när det gäller hur</w:t>
      </w:r>
      <w:r>
        <w:t xml:space="preserve"> </w:t>
      </w:r>
      <w:r w:rsidRPr="0060790D">
        <w:t>mark- och vattenområden ska användas. Tydliga besked från staten</w:t>
      </w:r>
      <w:r>
        <w:t xml:space="preserve"> </w:t>
      </w:r>
      <w:r w:rsidRPr="0060790D">
        <w:t>har stor betydelse för effektiviteten i systemet. Även detta medför att</w:t>
      </w:r>
      <w:r>
        <w:t xml:space="preserve"> </w:t>
      </w:r>
      <w:r w:rsidRPr="0060790D">
        <w:t>kraven på planens inne</w:t>
      </w:r>
      <w:r>
        <w:softHyphen/>
      </w:r>
      <w:r w:rsidRPr="0060790D">
        <w:t>håll behöver vara ändamålsenligt utformade</w:t>
      </w:r>
      <w:r>
        <w:t xml:space="preserve"> </w:t>
      </w:r>
      <w:r w:rsidRPr="0060790D">
        <w:t>liksom kraven på läns</w:t>
      </w:r>
      <w:r>
        <w:softHyphen/>
      </w:r>
      <w:r w:rsidRPr="0060790D">
        <w:t>styrel</w:t>
      </w:r>
      <w:r>
        <w:softHyphen/>
      </w:r>
      <w:r w:rsidRPr="0060790D">
        <w:t>sens yttranden i olika skeden. Det leder</w:t>
      </w:r>
      <w:r>
        <w:t xml:space="preserve"> </w:t>
      </w:r>
      <w:r w:rsidRPr="0060790D">
        <w:t>även till att statliga intressen kan få större genomslag i planeringen.</w:t>
      </w:r>
    </w:p>
    <w:p w14:paraId="2CC244F7" w14:textId="77777777" w:rsidR="00DE7975" w:rsidRDefault="00DE7975" w:rsidP="00DE7975">
      <w:pPr>
        <w:pStyle w:val="Rubrik3utannumrering"/>
      </w:pPr>
      <w:r w:rsidRPr="0060790D">
        <w:t>Våra förslag</w:t>
      </w:r>
    </w:p>
    <w:p w14:paraId="33DC7BC4" w14:textId="77777777" w:rsidR="00DE7975" w:rsidRDefault="00DE7975" w:rsidP="00DE7975">
      <w:pPr>
        <w:pStyle w:val="Rubrik4utannumrering"/>
        <w:spacing w:before="0"/>
      </w:pPr>
      <w:r w:rsidRPr="0060790D">
        <w:t>Översiktsplanen bör inte vara bindande</w:t>
      </w:r>
    </w:p>
    <w:p w14:paraId="2C84E559" w14:textId="77777777" w:rsidR="00DE7975" w:rsidRDefault="00DE7975" w:rsidP="00DE7975">
      <w:pPr>
        <w:pStyle w:val="Brdtext"/>
      </w:pPr>
      <w:r w:rsidRPr="0060790D">
        <w:t>Vi föreslår att översiktsplanen även fortsättningsvis ska vara vägledande</w:t>
      </w:r>
      <w:r>
        <w:t xml:space="preserve"> </w:t>
      </w:r>
      <w:r w:rsidRPr="0060790D">
        <w:t>för efterföljande planering och prövning. Det hänger bl.a. ihop</w:t>
      </w:r>
      <w:r>
        <w:t xml:space="preserve"> </w:t>
      </w:r>
      <w:r w:rsidRPr="0060790D">
        <w:t>med att det krävs ett omfattande underlag för att det ska vara möjligt</w:t>
      </w:r>
      <w:r>
        <w:t xml:space="preserve"> </w:t>
      </w:r>
      <w:r w:rsidRPr="0060790D">
        <w:t>att i en över</w:t>
      </w:r>
      <w:r>
        <w:softHyphen/>
      </w:r>
      <w:r w:rsidRPr="0060790D">
        <w:t>sikts</w:t>
      </w:r>
      <w:r>
        <w:softHyphen/>
      </w:r>
      <w:r w:rsidRPr="0060790D">
        <w:t>plan säkerställa att ett område är lämpligt för en viss</w:t>
      </w:r>
      <w:r>
        <w:t xml:space="preserve"> </w:t>
      </w:r>
      <w:r w:rsidRPr="0060790D">
        <w:t>användning. Fastig</w:t>
      </w:r>
      <w:r>
        <w:softHyphen/>
      </w:r>
      <w:r w:rsidRPr="0060790D">
        <w:t>hets</w:t>
      </w:r>
      <w:r>
        <w:softHyphen/>
      </w:r>
      <w:r w:rsidRPr="0060790D">
        <w:t>ägarna kan även behöva kompenseras om</w:t>
      </w:r>
      <w:r>
        <w:t xml:space="preserve"> </w:t>
      </w:r>
      <w:r w:rsidRPr="0060790D">
        <w:t>planen innebär att pågående markanvändning avsevärt försvåras. Det</w:t>
      </w:r>
      <w:r>
        <w:t xml:space="preserve"> </w:t>
      </w:r>
      <w:r w:rsidRPr="0060790D">
        <w:t>är vidare svårt att förena en bind</w:t>
      </w:r>
      <w:r>
        <w:softHyphen/>
      </w:r>
      <w:r w:rsidRPr="0060790D">
        <w:t>ande översiktsplan med den önskade</w:t>
      </w:r>
      <w:r>
        <w:t xml:space="preserve"> </w:t>
      </w:r>
      <w:r w:rsidRPr="0060790D">
        <w:t>inriktningen att planen inte ska med</w:t>
      </w:r>
      <w:r>
        <w:softHyphen/>
      </w:r>
      <w:r w:rsidRPr="0060790D">
        <w:t>föra väsentligt ändrade förutsättningar</w:t>
      </w:r>
      <w:r>
        <w:t xml:space="preserve"> </w:t>
      </w:r>
      <w:r w:rsidRPr="0060790D">
        <w:t>för annan planering. Vår bedöm</w:t>
      </w:r>
      <w:r>
        <w:softHyphen/>
      </w:r>
      <w:r w:rsidRPr="0060790D">
        <w:t>ning är att nyttan med att</w:t>
      </w:r>
      <w:r>
        <w:t xml:space="preserve"> </w:t>
      </w:r>
      <w:r w:rsidRPr="0060790D">
        <w:t>införa en bindande översiktsplan inte överväger det merarbete som</w:t>
      </w:r>
      <w:r>
        <w:t xml:space="preserve"> </w:t>
      </w:r>
      <w:r w:rsidRPr="0060790D">
        <w:t>genomförandet av en sådan reform medför.</w:t>
      </w:r>
    </w:p>
    <w:p w14:paraId="015F4454" w14:textId="77777777" w:rsidR="00DE7975" w:rsidRDefault="00DE7975" w:rsidP="00DE7975">
      <w:pPr>
        <w:pStyle w:val="Brdtextmedindrag"/>
      </w:pPr>
      <w:r>
        <w:t>Vi anser att det inte är lämpligt att ge kommunen möjlighet att reglera omfattningen av kraven på bygglov genom föreskrifter i översiktsplanen. Innan ytterligare förändringar sker i regelverket om bygglov behövs en översyn av dessa bestämmelser i PBL.</w:t>
      </w:r>
    </w:p>
    <w:p w14:paraId="3ECCF872" w14:textId="77777777" w:rsidR="00DE7975" w:rsidRDefault="00DE7975" w:rsidP="00DE7975">
      <w:pPr>
        <w:pStyle w:val="Rubrik4utannumrering"/>
      </w:pPr>
      <w:r w:rsidRPr="0060790D">
        <w:t>En planeringsstrategi ger kontinuitet</w:t>
      </w:r>
    </w:p>
    <w:p w14:paraId="58641484" w14:textId="77777777" w:rsidR="00DE7975" w:rsidRDefault="00DE7975" w:rsidP="00DE7975">
      <w:pPr>
        <w:pStyle w:val="Brdtext"/>
      </w:pPr>
      <w:r w:rsidRPr="0060790D">
        <w:t>Med inspiration från Danmark och Norge föreslår vi ett krav på att</w:t>
      </w:r>
      <w:r>
        <w:t xml:space="preserve"> </w:t>
      </w:r>
      <w:r w:rsidRPr="0060790D">
        <w:t>kom</w:t>
      </w:r>
      <w:r>
        <w:softHyphen/>
      </w:r>
      <w:r w:rsidRPr="0060790D">
        <w:t xml:space="preserve">munen varje mandatperiod ska anta en </w:t>
      </w:r>
      <w:r w:rsidRPr="0060790D">
        <w:rPr>
          <w:i/>
        </w:rPr>
        <w:t>planeringsstrategi</w:t>
      </w:r>
      <w:r w:rsidRPr="0060790D">
        <w:t xml:space="preserve"> för ökad</w:t>
      </w:r>
      <w:r>
        <w:t xml:space="preserve"> </w:t>
      </w:r>
      <w:r w:rsidRPr="0060790D">
        <w:t>kon</w:t>
      </w:r>
      <w:r>
        <w:softHyphen/>
      </w:r>
      <w:r w:rsidRPr="0060790D">
        <w:t>ti</w:t>
      </w:r>
      <w:r>
        <w:softHyphen/>
      </w:r>
      <w:r w:rsidRPr="0060790D">
        <w:t>nuitet i planeringen. Planeringsstrategin ska antas senast 15 månader</w:t>
      </w:r>
      <w:r>
        <w:t xml:space="preserve"> </w:t>
      </w:r>
      <w:r w:rsidRPr="0060790D">
        <w:t>efter ett ordinarie val.</w:t>
      </w:r>
    </w:p>
    <w:p w14:paraId="1273EEDD" w14:textId="77777777" w:rsidR="00DE7975" w:rsidRDefault="00DE7975" w:rsidP="00DE7975">
      <w:pPr>
        <w:pStyle w:val="Brdtextmedindrag"/>
      </w:pPr>
      <w:r>
        <w:t>Strategin är en utveckling av dagens krav på att kommunfullmäktige minst en gång varje mandatperiod ska pröva om översiktsplanen är aktuell, men är mer framåtsyftande. I en planeringsstrategi ska fullmäktige ta ställ</w:t>
      </w:r>
      <w:r>
        <w:softHyphen/>
        <w:t>ning till kommunens fortsatta arbete med översiktsplaneringen, och till översiktsplanens aktualitet. Kommunens syn på fortsatt arbete kan handla om att översiktsplanen bör revideras i vissa avseenden, att en fördjupning bör tas fram för en viss tätort eller stadsdel eller att arbete ska påbörjas med att se över den kommunomfattande översiktsplanen.</w:t>
      </w:r>
    </w:p>
    <w:p w14:paraId="049F3EC6" w14:textId="77777777" w:rsidR="00DE7975" w:rsidRDefault="00DE7975" w:rsidP="00DE7975">
      <w:pPr>
        <w:pStyle w:val="Brdtextmedindrag"/>
      </w:pPr>
      <w:r>
        <w:t>Det ska inte krävas något särskilt samrådsförfarande och strategin ska inte heller omfattas av kravet på miljöbedömning.</w:t>
      </w:r>
    </w:p>
    <w:p w14:paraId="6C37E507" w14:textId="77777777" w:rsidR="00DE7975" w:rsidRDefault="00DE7975" w:rsidP="00DE7975">
      <w:pPr>
        <w:pStyle w:val="Rubrik4utannumrering"/>
      </w:pPr>
      <w:r w:rsidRPr="0060790D">
        <w:t>Översiktsplanens aktualitet</w:t>
      </w:r>
    </w:p>
    <w:p w14:paraId="375A391A" w14:textId="77777777" w:rsidR="00DE7975" w:rsidRDefault="00DE7975" w:rsidP="00DE7975">
      <w:pPr>
        <w:pStyle w:val="Brdtext"/>
      </w:pPr>
      <w:r w:rsidRPr="0060790D">
        <w:t>PBL-systemet bygger på att översiktsplanen hålls aktuell, bl.a. som</w:t>
      </w:r>
      <w:r>
        <w:t xml:space="preserve"> </w:t>
      </w:r>
      <w:r w:rsidRPr="0060790D">
        <w:t>stöd för detaljplaneprocesser. I dag kan det vara otydligt om en översiktsplan</w:t>
      </w:r>
      <w:r>
        <w:t xml:space="preserve"> </w:t>
      </w:r>
      <w:r w:rsidRPr="0060790D">
        <w:t>är aktuell, vilket ibland medför att det blir oklart vilken betydelse</w:t>
      </w:r>
      <w:r>
        <w:t xml:space="preserve"> </w:t>
      </w:r>
      <w:r w:rsidRPr="0060790D">
        <w:t>som planen ska tillmätas. Vi föreslår tydliga regler för när</w:t>
      </w:r>
      <w:r>
        <w:t xml:space="preserve"> </w:t>
      </w:r>
      <w:r w:rsidRPr="0060790D">
        <w:t>översiktsplanen ska anses vara aktuell. Bland annat förutsätts att kommunfullmäktige</w:t>
      </w:r>
      <w:r>
        <w:t xml:space="preserve"> </w:t>
      </w:r>
      <w:r w:rsidRPr="0060790D">
        <w:t>i plane</w:t>
      </w:r>
      <w:r>
        <w:softHyphen/>
      </w:r>
      <w:r w:rsidRPr="0060790D">
        <w:t>ringsstrategin har bedömt att planen helt eller</w:t>
      </w:r>
      <w:r>
        <w:t xml:space="preserve"> </w:t>
      </w:r>
      <w:r w:rsidRPr="0060790D">
        <w:t>delvis är aktuell. Har full</w:t>
      </w:r>
      <w:r>
        <w:softHyphen/>
      </w:r>
      <w:r w:rsidRPr="0060790D">
        <w:t>mäktige inte antagit en planeringsstrategi inom</w:t>
      </w:r>
      <w:r>
        <w:t xml:space="preserve"> </w:t>
      </w:r>
      <w:r w:rsidRPr="0060790D">
        <w:t>15 månader efter ordinarie val, upphör planen att vara aktuell.</w:t>
      </w:r>
    </w:p>
    <w:p w14:paraId="1B4D6227" w14:textId="77777777" w:rsidR="00DE7975" w:rsidRDefault="00DE7975" w:rsidP="00DE7975">
      <w:pPr>
        <w:pStyle w:val="Brdtextmedindrag"/>
      </w:pPr>
      <w:r>
        <w:t>Kommunen kan i planeringsstrategin besluta om att översiktsplanen del</w:t>
      </w:r>
      <w:r>
        <w:softHyphen/>
        <w:t>vis behöver revideras utan att översiktsplanens aktualitet som helhet på</w:t>
      </w:r>
      <w:r>
        <w:softHyphen/>
        <w:t>ver</w:t>
      </w:r>
      <w:r>
        <w:softHyphen/>
        <w:t>kas.</w:t>
      </w:r>
    </w:p>
    <w:p w14:paraId="02BB457E" w14:textId="77777777" w:rsidR="00DE7975" w:rsidRDefault="00DE7975" w:rsidP="00DE7975">
      <w:pPr>
        <w:pStyle w:val="Rubrik5utannumrering"/>
      </w:pPr>
      <w:r>
        <w:t>Förutsättningarna för annan planering och prövning påverkas om planen inte är aktuell</w:t>
      </w:r>
    </w:p>
    <w:p w14:paraId="6565A5A6" w14:textId="77777777" w:rsidR="00DE7975" w:rsidRDefault="00DE7975" w:rsidP="00DE7975">
      <w:pPr>
        <w:pStyle w:val="Brdtext"/>
      </w:pPr>
      <w:r w:rsidRPr="0060790D">
        <w:t>En översiktsplan som inte är aktuell ger inte samma stöd för detalj</w:t>
      </w:r>
      <w:r>
        <w:softHyphen/>
      </w:r>
      <w:r w:rsidRPr="0060790D">
        <w:t>plane</w:t>
      </w:r>
      <w:r>
        <w:softHyphen/>
      </w:r>
      <w:r w:rsidRPr="0060790D">
        <w:t>processen.</w:t>
      </w:r>
      <w:r>
        <w:t xml:space="preserve"> </w:t>
      </w:r>
      <w:r w:rsidRPr="0060790D">
        <w:t>En konsekvens av att översiktsplanen inte är aktuell</w:t>
      </w:r>
      <w:r>
        <w:t xml:space="preserve"> </w:t>
      </w:r>
      <w:r w:rsidRPr="0060790D">
        <w:t xml:space="preserve">bör därför vara att kommunen inte ska kunna tillämpa det s.k. </w:t>
      </w:r>
      <w:r>
        <w:t>s</w:t>
      </w:r>
      <w:r w:rsidRPr="0060790D">
        <w:t>tandardförfarandet.</w:t>
      </w:r>
    </w:p>
    <w:p w14:paraId="0790B7F6" w14:textId="77777777" w:rsidR="00DE7975" w:rsidRDefault="00DE7975" w:rsidP="00DE7975">
      <w:pPr>
        <w:pStyle w:val="Brdtextmedindrag"/>
      </w:pPr>
      <w:r>
        <w:t>En annan följd av att planen inte är aktuell bör vara att den inte längre kan ge vägledning för vilka områden som är lämpliga för landsbygds</w:t>
      </w:r>
      <w:r>
        <w:softHyphen/>
        <w:t>utveckling i strandnära lägen enligt miljöbalken.</w:t>
      </w:r>
    </w:p>
    <w:p w14:paraId="55EE1D00" w14:textId="77777777" w:rsidR="00DE7975" w:rsidRDefault="00DE7975" w:rsidP="00DE7975">
      <w:pPr>
        <w:pStyle w:val="Rubrik5utannumrering"/>
      </w:pPr>
      <w:r w:rsidRPr="0060790D">
        <w:t>Äldre översiktsplaner bör upphöra att gälla 2024</w:t>
      </w:r>
    </w:p>
    <w:p w14:paraId="2ADB7187" w14:textId="77777777" w:rsidR="00DE7975" w:rsidRDefault="00DE7975" w:rsidP="00DE7975">
      <w:pPr>
        <w:pStyle w:val="Brdtext"/>
      </w:pPr>
      <w:r w:rsidRPr="0060790D">
        <w:t>Vi föreslår att översiktsplaner som har antagits före årsskiftet</w:t>
      </w:r>
      <w:r>
        <w:t xml:space="preserve"> </w:t>
      </w:r>
      <w:r w:rsidRPr="0060790D">
        <w:t>2003/2004, ska upphöra att gälla den 1 januari 2024. Det gäller även</w:t>
      </w:r>
      <w:r>
        <w:t xml:space="preserve"> </w:t>
      </w:r>
      <w:r w:rsidRPr="0060790D">
        <w:t>fördjupningar av översiktsplaner. Är planen äldre än så har planen</w:t>
      </w:r>
      <w:r>
        <w:t xml:space="preserve"> </w:t>
      </w:r>
      <w:r w:rsidRPr="0060790D">
        <w:t>inte miljöbedömts och den är inte heller utformad med hänsyn till</w:t>
      </w:r>
      <w:r>
        <w:t xml:space="preserve"> </w:t>
      </w:r>
      <w:r w:rsidRPr="0060790D">
        <w:t>gällande miljökvalitetsnormer.</w:t>
      </w:r>
    </w:p>
    <w:p w14:paraId="3F9F0A6E" w14:textId="77777777" w:rsidR="00DE7975" w:rsidRDefault="00DE7975" w:rsidP="00DE7975">
      <w:pPr>
        <w:pStyle w:val="Rubrik4utannumrering"/>
      </w:pPr>
      <w:r>
        <w:t>Översiktsplanens inriktning kan utvecklas med befintliga planinstrument inom PBL</w:t>
      </w:r>
    </w:p>
    <w:p w14:paraId="535FF540" w14:textId="77777777" w:rsidR="00DE7975" w:rsidRDefault="00DE7975" w:rsidP="00DE7975">
      <w:pPr>
        <w:pStyle w:val="Brdtext"/>
      </w:pPr>
      <w:r w:rsidRPr="0060790D">
        <w:t>I våra direktiv framhålls att dagens fördjupningar av översiktsplanen</w:t>
      </w:r>
      <w:r>
        <w:t xml:space="preserve"> </w:t>
      </w:r>
      <w:r w:rsidRPr="0060790D">
        <w:t>nor</w:t>
      </w:r>
      <w:r>
        <w:softHyphen/>
      </w:r>
      <w:r w:rsidRPr="0060790D">
        <w:t>malt inte är tillräckliga för att staten och kommunen ska nå en</w:t>
      </w:r>
      <w:r>
        <w:t xml:space="preserve"> </w:t>
      </w:r>
      <w:r w:rsidRPr="0060790D">
        <w:t>samsyn och att kommunerna behöver ett verktyg som underlättar</w:t>
      </w:r>
      <w:r>
        <w:t xml:space="preserve"> </w:t>
      </w:r>
      <w:r w:rsidRPr="0060790D">
        <w:t>den efterföljande planeringen i högre grad, bl.a. på tätorts- och stadsdelsnivå.</w:t>
      </w:r>
    </w:p>
    <w:p w14:paraId="2350898B" w14:textId="77777777" w:rsidR="00DE7975" w:rsidRDefault="00DE7975" w:rsidP="00DE7975">
      <w:pPr>
        <w:pStyle w:val="Brdtextmedindrag"/>
      </w:pPr>
      <w:r>
        <w:t>Vi ser emellertid inte behov av några nya planinstrument i PBL. Dagens plansystem är enligt oss utformat för en flexibel användning utifrån kom</w:t>
      </w:r>
      <w:r>
        <w:softHyphen/>
        <w:t>munernas olika förutsättningar. För att förbättra kunskapen om, och där</w:t>
      </w:r>
      <w:r>
        <w:softHyphen/>
        <w:t>med tillämpningen av, befintliga planinstrument föreslår vi ytterligare vägledning.</w:t>
      </w:r>
    </w:p>
    <w:p w14:paraId="63B9658C" w14:textId="77777777" w:rsidR="00DE7975" w:rsidRDefault="00DE7975" w:rsidP="00DE7975">
      <w:pPr>
        <w:pStyle w:val="Rubrik4utannumrering"/>
      </w:pPr>
      <w:r w:rsidRPr="0060790D">
        <w:t>Översiktsplanens innehåll</w:t>
      </w:r>
    </w:p>
    <w:p w14:paraId="5A7993B5" w14:textId="77777777" w:rsidR="00DE7975" w:rsidRDefault="00DE7975" w:rsidP="00DE7975">
      <w:pPr>
        <w:pStyle w:val="Brdtext"/>
      </w:pPr>
      <w:r w:rsidRPr="0060790D">
        <w:t>Vi anser att dagens krav på översiktsplanen bör förtydligas, bl.a. när det</w:t>
      </w:r>
      <w:r>
        <w:t xml:space="preserve"> </w:t>
      </w:r>
      <w:r w:rsidRPr="0060790D">
        <w:t>gäller vad som är planens syfte och vad den bör innehålla. De nuvarande</w:t>
      </w:r>
      <w:r>
        <w:t xml:space="preserve"> </w:t>
      </w:r>
      <w:r w:rsidRPr="0060790D">
        <w:t>kraven på hänsyn till allmänna intressen bör nyanseras. Boverkets förslag</w:t>
      </w:r>
      <w:r>
        <w:t xml:space="preserve"> </w:t>
      </w:r>
      <w:r w:rsidRPr="0060790D">
        <w:t>till ÖP-modell har varit en utgångspunkt för våra förslag.</w:t>
      </w:r>
    </w:p>
    <w:p w14:paraId="05247D85" w14:textId="77777777" w:rsidR="00DE7975" w:rsidRDefault="00DE7975" w:rsidP="00DE7975">
      <w:pPr>
        <w:pStyle w:val="Rubrik5utannumrering"/>
      </w:pPr>
      <w:r w:rsidRPr="0060790D">
        <w:t>Grunddragen i avsedd användning av mark- och vattenområden</w:t>
      </w:r>
    </w:p>
    <w:p w14:paraId="63F006F8" w14:textId="77777777" w:rsidR="00DE7975" w:rsidRDefault="00DE7975" w:rsidP="00DE7975">
      <w:pPr>
        <w:pStyle w:val="Brdtext"/>
      </w:pPr>
      <w:r w:rsidRPr="0060790D">
        <w:t>Med ställningstaganden till kommunens utveckling på lång sikt följer</w:t>
      </w:r>
      <w:r>
        <w:t xml:space="preserve"> </w:t>
      </w:r>
      <w:r w:rsidRPr="0060790D">
        <w:t>en rad val, prioriteringar och intresseavvägningar som är viktiga</w:t>
      </w:r>
      <w:r>
        <w:t xml:space="preserve"> </w:t>
      </w:r>
      <w:r w:rsidRPr="0060790D">
        <w:t>att synlig</w:t>
      </w:r>
      <w:r>
        <w:softHyphen/>
      </w:r>
      <w:r w:rsidRPr="0060790D">
        <w:t>göra och diskutera. Detta kräver både att de strategiska frågorna</w:t>
      </w:r>
      <w:r>
        <w:t xml:space="preserve"> </w:t>
      </w:r>
      <w:r w:rsidRPr="0060790D">
        <w:t>och den övergripande strukturen presenteras på ett tydligt och</w:t>
      </w:r>
      <w:r>
        <w:t xml:space="preserve"> </w:t>
      </w:r>
      <w:r w:rsidRPr="0060790D">
        <w:t>lättillgängligt sätt. Som vägledning för efterföljande planering och</w:t>
      </w:r>
      <w:r>
        <w:t xml:space="preserve"> </w:t>
      </w:r>
      <w:r w:rsidRPr="0060790D">
        <w:t>prövning behöver en över</w:t>
      </w:r>
      <w:r>
        <w:softHyphen/>
      </w:r>
      <w:r w:rsidRPr="0060790D">
        <w:t>gripande struktur konkretiseras.</w:t>
      </w:r>
    </w:p>
    <w:p w14:paraId="0A484604" w14:textId="77777777" w:rsidR="00DE7975" w:rsidRDefault="00DE7975" w:rsidP="00DE7975">
      <w:pPr>
        <w:pStyle w:val="Brdtextmedindrag"/>
      </w:pPr>
      <w:r>
        <w:t>Genom en markanvändningskarta visar kommunen sin uppfattning om hur de allmänna intressena enligt 2 kap. PBL bör tillämpas i kommunen. Kartan har stor betydelse för dialogen mellan staten och kommunen om hur mark och vatten bör användas. Vi föreslår sex övergripande kategorier för indelning av mark- och vattenanvändningen:</w:t>
      </w:r>
    </w:p>
    <w:p w14:paraId="11B2CCD7" w14:textId="77777777" w:rsidR="00DE7975" w:rsidRDefault="00DE7975" w:rsidP="00DE7975">
      <w:pPr>
        <w:pStyle w:val="Strecklista"/>
      </w:pPr>
      <w:r>
        <w:t>stadsbygd och tätortsområden</w:t>
      </w:r>
    </w:p>
    <w:p w14:paraId="13690F3A" w14:textId="77777777" w:rsidR="00DE7975" w:rsidRDefault="00DE7975" w:rsidP="00DE7975">
      <w:pPr>
        <w:pStyle w:val="Strecklista"/>
      </w:pPr>
      <w:r>
        <w:t>landsbygd</w:t>
      </w:r>
    </w:p>
    <w:p w14:paraId="4079E39C" w14:textId="77777777" w:rsidR="00DE7975" w:rsidRDefault="00DE7975" w:rsidP="00DE7975">
      <w:pPr>
        <w:pStyle w:val="Strecklista"/>
      </w:pPr>
      <w:r>
        <w:t>verksamheter</w:t>
      </w:r>
    </w:p>
    <w:p w14:paraId="1F1DB2B6" w14:textId="77777777" w:rsidR="00DE7975" w:rsidRDefault="00DE7975" w:rsidP="00DE7975">
      <w:pPr>
        <w:pStyle w:val="Strecklista"/>
      </w:pPr>
      <w:r>
        <w:t>transporter och infrastruktur</w:t>
      </w:r>
    </w:p>
    <w:p w14:paraId="515DBE31" w14:textId="77777777" w:rsidR="00DE7975" w:rsidRDefault="00DE7975" w:rsidP="00DE7975">
      <w:pPr>
        <w:pStyle w:val="Strecklista"/>
      </w:pPr>
      <w:r>
        <w:t>grönstruktur</w:t>
      </w:r>
    </w:p>
    <w:p w14:paraId="145641FC" w14:textId="77777777" w:rsidR="00DE7975" w:rsidRDefault="00DE7975" w:rsidP="00DE7975">
      <w:pPr>
        <w:pStyle w:val="Strecklista"/>
      </w:pPr>
      <w:r>
        <w:t>vatten.</w:t>
      </w:r>
    </w:p>
    <w:p w14:paraId="4C2E0E67" w14:textId="77777777" w:rsidR="00DE7975" w:rsidRDefault="00DE7975" w:rsidP="00DE7975">
      <w:pPr>
        <w:pStyle w:val="Brdtextefterstrecklista"/>
      </w:pPr>
      <w:r>
        <w:t>Kommunen kan själv välja att detaljera indelningen. Grunddragen ska framgå på en eller flera kartor.</w:t>
      </w:r>
    </w:p>
    <w:p w14:paraId="1DEB658E" w14:textId="77777777" w:rsidR="00DE7975" w:rsidRDefault="00DE7975" w:rsidP="00DE7975">
      <w:pPr>
        <w:pStyle w:val="Brdtextmedindrag"/>
      </w:pPr>
      <w:r>
        <w:t>Som stöd för planläggning och lovgivning ska översiktsplanen även innehålla vägledning för var bebyggelse ska lokaliseras och hur den ska utformas, men också hur den byggda miljön ska användas, utvecklas och bevaras.</w:t>
      </w:r>
    </w:p>
    <w:p w14:paraId="6AA3ADC8" w14:textId="77777777" w:rsidR="00DE7975" w:rsidRDefault="00DE7975" w:rsidP="00DE7975">
      <w:pPr>
        <w:pStyle w:val="Rubrik5utannumrering"/>
      </w:pPr>
      <w:r w:rsidRPr="0060790D">
        <w:t>Särskilda förhållanden av väsentlig betydelse för efterföljande beslut</w:t>
      </w:r>
    </w:p>
    <w:p w14:paraId="244ED083" w14:textId="77777777" w:rsidR="00DE7975" w:rsidRDefault="00DE7975" w:rsidP="00DE7975">
      <w:pPr>
        <w:pStyle w:val="Brdtext"/>
      </w:pPr>
      <w:r w:rsidRPr="00C2518B">
        <w:t>I översiktsplanen lägger kommunen fast en inriktning för mark- och</w:t>
      </w:r>
      <w:r>
        <w:t xml:space="preserve"> </w:t>
      </w:r>
      <w:r w:rsidRPr="00C2518B">
        <w:t>vatten</w:t>
      </w:r>
      <w:r>
        <w:softHyphen/>
      </w:r>
      <w:r w:rsidRPr="00C2518B">
        <w:t>användningen. Det innefattar områden med särskilda förhållanden</w:t>
      </w:r>
      <w:r>
        <w:t xml:space="preserve"> </w:t>
      </w:r>
      <w:r w:rsidRPr="00C2518B">
        <w:t>som bör beaktas vid efterföljande planering och prövning. Det</w:t>
      </w:r>
      <w:r>
        <w:t xml:space="preserve"> </w:t>
      </w:r>
      <w:r w:rsidRPr="00C2518B">
        <w:t>är förhållanden som har stor betydelse för dialogen med länsstyrelsen</w:t>
      </w:r>
      <w:r>
        <w:t xml:space="preserve"> </w:t>
      </w:r>
      <w:r w:rsidRPr="00C2518B">
        <w:t>kring de s.k. ingripandegrunderna, dvs. de intressen som länsstyrelsen</w:t>
      </w:r>
      <w:r>
        <w:t xml:space="preserve"> </w:t>
      </w:r>
      <w:r w:rsidRPr="00C2518B">
        <w:t>har tillsyn över. Vi föreslår att kommunen i översiktsplanen ska redovisa</w:t>
      </w:r>
      <w:r>
        <w:t xml:space="preserve"> </w:t>
      </w:r>
      <w:r w:rsidRPr="00C2518B">
        <w:t>sin syn på hur sådana förhållanden som kan ha väsentlig betydelse</w:t>
      </w:r>
      <w:r>
        <w:t xml:space="preserve"> </w:t>
      </w:r>
      <w:r w:rsidRPr="00C2518B">
        <w:t>för efterföljande planering och prövning bör beaktas. Redovisningen</w:t>
      </w:r>
      <w:r>
        <w:t xml:space="preserve"> </w:t>
      </w:r>
      <w:r w:rsidRPr="00C2518B">
        <w:t>bör omfatta natur- och kulturvärden, areella näringar, råvarutillgångar</w:t>
      </w:r>
      <w:r>
        <w:t xml:space="preserve"> </w:t>
      </w:r>
      <w:r w:rsidRPr="00C2518B">
        <w:t>och samhällsviktiga funk</w:t>
      </w:r>
      <w:r>
        <w:softHyphen/>
      </w:r>
      <w:r w:rsidRPr="00C2518B">
        <w:t>tioner, samt miljö, hälsa och säkerhet.</w:t>
      </w:r>
    </w:p>
    <w:p w14:paraId="7EA1F8EB" w14:textId="77777777" w:rsidR="00DE7975" w:rsidRDefault="00DE7975" w:rsidP="00DE7975">
      <w:pPr>
        <w:pStyle w:val="Brdtextmedindrag"/>
      </w:pPr>
      <w:r>
        <w:t>Såsom i dag ska det av redovisningen särskilt framgå hur kommunen avser att tillgodose riksintressen enligt 3 och 4 kap. miljöbalken samt följa gällande miljökvalitetsnormer.</w:t>
      </w:r>
    </w:p>
    <w:p w14:paraId="26D74C94" w14:textId="77777777" w:rsidR="00DE7975" w:rsidRDefault="00DE7975" w:rsidP="00DE7975">
      <w:pPr>
        <w:pStyle w:val="Rubrik5utannumrering"/>
      </w:pPr>
      <w:r w:rsidRPr="00526432">
        <w:t>Särskilda redovisningar</w:t>
      </w:r>
    </w:p>
    <w:p w14:paraId="2CA19153" w14:textId="77777777" w:rsidR="00DE7975" w:rsidRDefault="00DE7975" w:rsidP="00DE7975">
      <w:pPr>
        <w:pStyle w:val="Brdtext"/>
      </w:pPr>
      <w:r w:rsidRPr="00526432">
        <w:t>Vi föreslår därtill att kommunen i översiktsplanen ska redovisa områden</w:t>
      </w:r>
      <w:r>
        <w:t xml:space="preserve"> </w:t>
      </w:r>
      <w:r w:rsidRPr="00526432">
        <w:t>eller verksamheter som angår flera kommuner eller är av regional</w:t>
      </w:r>
      <w:r>
        <w:t xml:space="preserve"> </w:t>
      </w:r>
      <w:r w:rsidRPr="00526432">
        <w:t>betyd</w:t>
      </w:r>
      <w:r>
        <w:softHyphen/>
      </w:r>
      <w:r w:rsidRPr="00526432">
        <w:t>else. Avsikten med denna redovisning är att stat och kommun</w:t>
      </w:r>
      <w:r>
        <w:t xml:space="preserve"> </w:t>
      </w:r>
      <w:r w:rsidRPr="00526432">
        <w:t>gemensamt ska kunna identifiera vilka områden och verksamheter som</w:t>
      </w:r>
      <w:r>
        <w:t xml:space="preserve"> </w:t>
      </w:r>
      <w:r w:rsidRPr="00526432">
        <w:t>har sådan betydelse.</w:t>
      </w:r>
    </w:p>
    <w:p w14:paraId="4D50E289" w14:textId="77777777" w:rsidR="00DE7975" w:rsidRDefault="00DE7975" w:rsidP="00DE7975">
      <w:pPr>
        <w:pStyle w:val="Brdtextmedindrag"/>
      </w:pPr>
      <w:r>
        <w:t>Liksom i dag ska det av översiktsplanen framgå hur kommunen avser att tillgodose det långsiktiga behovet av bostäder och områden för lands</w:t>
      </w:r>
      <w:r>
        <w:softHyphen/>
        <w:t>bygds</w:t>
      </w:r>
      <w:r>
        <w:softHyphen/>
        <w:t>utveckling i strandnära lägen enligt miljöbalken.</w:t>
      </w:r>
    </w:p>
    <w:p w14:paraId="330F8341" w14:textId="77777777" w:rsidR="00DE7975" w:rsidRDefault="00DE7975" w:rsidP="00DE7975">
      <w:pPr>
        <w:pStyle w:val="Brdtextmedindrag"/>
      </w:pPr>
      <w:r>
        <w:t>Av planen bör även framgå kommunens syn på risken för skador på den byggda miljön till följd av översvämningar, ras, skred och erosion som är klimatrelaterade samt hur sådana risker kan minska eller upphöra (jfr regeringens förslag i propositionen Nationell strategi för klimat</w:t>
      </w:r>
      <w:r>
        <w:softHyphen/>
        <w:t>anpass</w:t>
      </w:r>
      <w:r>
        <w:softHyphen/>
        <w:t>ning, prop. 2017/18:163).</w:t>
      </w:r>
    </w:p>
    <w:p w14:paraId="752B1426" w14:textId="77777777" w:rsidR="00DE7975" w:rsidRDefault="00DE7975" w:rsidP="00DE7975">
      <w:pPr>
        <w:pStyle w:val="Rubrik4utannumrering"/>
      </w:pPr>
      <w:r w:rsidRPr="00526432">
        <w:t>Översiktsplanens konsekvenser</w:t>
      </w:r>
    </w:p>
    <w:p w14:paraId="10B0F736" w14:textId="77777777" w:rsidR="00DE7975" w:rsidRDefault="00DE7975" w:rsidP="00DE7975">
      <w:pPr>
        <w:pStyle w:val="Brdtext"/>
      </w:pPr>
      <w:r w:rsidRPr="00526432">
        <w:t>Vi föreslår vidare att kravet på att översiktsplanen ska utformas så att</w:t>
      </w:r>
      <w:r>
        <w:t xml:space="preserve"> </w:t>
      </w:r>
      <w:r w:rsidRPr="00526432">
        <w:t>kon</w:t>
      </w:r>
      <w:r>
        <w:softHyphen/>
      </w:r>
      <w:r w:rsidRPr="00526432">
        <w:t>sekvenserna av den tydligt framgår ska begränsas till att planen ska</w:t>
      </w:r>
      <w:r>
        <w:t xml:space="preserve"> </w:t>
      </w:r>
      <w:r w:rsidRPr="00526432">
        <w:t>redo</w:t>
      </w:r>
      <w:r>
        <w:softHyphen/>
      </w:r>
      <w:r w:rsidRPr="00526432">
        <w:t xml:space="preserve">visa de </w:t>
      </w:r>
      <w:r w:rsidRPr="00526432">
        <w:rPr>
          <w:i/>
        </w:rPr>
        <w:t>väsentliga</w:t>
      </w:r>
      <w:r w:rsidRPr="00526432">
        <w:t xml:space="preserve"> konsekvenserna. Översiktsplanens konsekvenser</w:t>
      </w:r>
      <w:r>
        <w:t xml:space="preserve"> </w:t>
      </w:r>
      <w:r w:rsidRPr="00526432">
        <w:t>ska dessutom bedömas utifrån miljöbalkens krav på strategiska</w:t>
      </w:r>
      <w:r>
        <w:t xml:space="preserve"> </w:t>
      </w:r>
      <w:r w:rsidRPr="00526432">
        <w:t>miljöbedöm</w:t>
      </w:r>
      <w:r>
        <w:softHyphen/>
      </w:r>
      <w:r w:rsidRPr="00526432">
        <w:t>ningar, den nationella strategi för fysisk planering som</w:t>
      </w:r>
      <w:r>
        <w:t xml:space="preserve"> </w:t>
      </w:r>
      <w:r w:rsidRPr="00526432">
        <w:t>regeringen beslutar om samt relevanta regionala mål, planer och</w:t>
      </w:r>
      <w:r>
        <w:t xml:space="preserve"> </w:t>
      </w:r>
      <w:r w:rsidRPr="00526432">
        <w:t>program.</w:t>
      </w:r>
    </w:p>
    <w:p w14:paraId="70087A67" w14:textId="77777777" w:rsidR="00DE7975" w:rsidRDefault="00DE7975" w:rsidP="00DE7975">
      <w:pPr>
        <w:pStyle w:val="Rubrik5utannumrering"/>
      </w:pPr>
      <w:r>
        <w:t xml:space="preserve">Nationella mål, planer och program av betydelse </w:t>
      </w:r>
      <w:r>
        <w:br/>
        <w:t>för en hållbar utveckling</w:t>
      </w:r>
    </w:p>
    <w:p w14:paraId="104CAC92" w14:textId="77777777" w:rsidR="00DE7975" w:rsidRDefault="00DE7975" w:rsidP="00DE7975">
      <w:pPr>
        <w:pStyle w:val="Brdtext"/>
      </w:pPr>
      <w:r w:rsidRPr="00526432">
        <w:t>Vi föreslår att det nuvarande kravet tas bort, när det gäller att det ska</w:t>
      </w:r>
      <w:r>
        <w:t xml:space="preserve"> </w:t>
      </w:r>
      <w:r w:rsidRPr="00526432">
        <w:t>framgå av översiktsplanen hur kommunen avser att ta hänsyn till</w:t>
      </w:r>
      <w:r>
        <w:t xml:space="preserve"> </w:t>
      </w:r>
      <w:r w:rsidRPr="00526432">
        <w:t xml:space="preserve">relevanta </w:t>
      </w:r>
      <w:r w:rsidRPr="00526432">
        <w:rPr>
          <w:i/>
        </w:rPr>
        <w:t>nationella</w:t>
      </w:r>
      <w:r w:rsidRPr="00526432">
        <w:t xml:space="preserve"> mål, planer och program av betydelse för en hållbar</w:t>
      </w:r>
      <w:r>
        <w:t xml:space="preserve"> </w:t>
      </w:r>
      <w:r w:rsidRPr="00526432">
        <w:t>utveckling. Bestämmelsen ger sken av att kommunen måste ta</w:t>
      </w:r>
      <w:r>
        <w:t xml:space="preserve"> </w:t>
      </w:r>
      <w:r w:rsidRPr="00526432">
        <w:t>hänsyn till sådana mål, planer och program, vilket inte är förenligt</w:t>
      </w:r>
      <w:r>
        <w:t xml:space="preserve"> </w:t>
      </w:r>
      <w:r w:rsidRPr="00526432">
        <w:t>med den kommunala själv</w:t>
      </w:r>
      <w:r>
        <w:softHyphen/>
      </w:r>
      <w:r w:rsidRPr="00526432">
        <w:t>styrelsen i regeringsformen. Vi föreslår att</w:t>
      </w:r>
      <w:r>
        <w:t xml:space="preserve"> </w:t>
      </w:r>
      <w:r w:rsidRPr="00526432">
        <w:t>kommunen i stället ska redo</w:t>
      </w:r>
      <w:r>
        <w:softHyphen/>
      </w:r>
      <w:r w:rsidRPr="00526432">
        <w:t>visa hur översiktsplanen förhåller sig till</w:t>
      </w:r>
      <w:r>
        <w:t xml:space="preserve"> </w:t>
      </w:r>
      <w:r w:rsidRPr="00526432">
        <w:t>den nationella strategi för fysisk planering, som för närvarande över</w:t>
      </w:r>
      <w:r>
        <w:t>vägs inom Regeringskansliet. Motsvar</w:t>
      </w:r>
      <w:r>
        <w:softHyphen/>
        <w:t xml:space="preserve">ande krav på hänsyn till relevanta </w:t>
      </w:r>
      <w:r w:rsidRPr="00526432">
        <w:rPr>
          <w:i/>
        </w:rPr>
        <w:t>regionala</w:t>
      </w:r>
      <w:r>
        <w:t xml:space="preserve"> mål, planer och program bör behållas, men kopplas till redovisningen av planens konsekvenser.</w:t>
      </w:r>
    </w:p>
    <w:p w14:paraId="688506EC" w14:textId="77777777" w:rsidR="00DE7975" w:rsidRDefault="00DE7975" w:rsidP="00DE7975">
      <w:pPr>
        <w:pStyle w:val="Rubrik4utannumrering"/>
      </w:pPr>
      <w:r w:rsidRPr="00526432">
        <w:t>Att ta fram en översiktsplan</w:t>
      </w:r>
    </w:p>
    <w:p w14:paraId="52677A2E" w14:textId="77777777" w:rsidR="00DE7975" w:rsidRDefault="00DE7975" w:rsidP="00DE7975">
      <w:pPr>
        <w:pStyle w:val="Brdtext"/>
      </w:pPr>
      <w:r w:rsidRPr="00526432">
        <w:t>Vi anser att kraven på process för översiktsplanen i PBL som helhet är</w:t>
      </w:r>
      <w:r>
        <w:t xml:space="preserve"> </w:t>
      </w:r>
      <w:r w:rsidRPr="00526432">
        <w:t>ändamålsenliga. Vi föreslår dock några mindre justeringar i processen.</w:t>
      </w:r>
    </w:p>
    <w:p w14:paraId="66C70682" w14:textId="77777777" w:rsidR="00DE7975" w:rsidRDefault="00DE7975" w:rsidP="00DE7975">
      <w:pPr>
        <w:pStyle w:val="Strecklista"/>
      </w:pPr>
      <w:r>
        <w:t>”Utställning” under översiktsplaneprocessen bör ändras till ”gransk</w:t>
      </w:r>
      <w:r>
        <w:softHyphen/>
        <w:t>ning”. Det för att tonvikten i första hand bör ligga vid medborgar</w:t>
      </w:r>
      <w:r>
        <w:softHyphen/>
        <w:t>dia</w:t>
      </w:r>
      <w:r>
        <w:softHyphen/>
        <w:t>logen under samrådet, men även för att få en enhetlig terminologi i PBL i förhållande till vad som gäller under detaljplaneprocessen.</w:t>
      </w:r>
    </w:p>
    <w:p w14:paraId="7C519439" w14:textId="77777777" w:rsidR="00DE7975" w:rsidRDefault="00DE7975" w:rsidP="00DE7975">
      <w:pPr>
        <w:pStyle w:val="Strecklista"/>
      </w:pPr>
      <w:r>
        <w:t>Kommunen ska inte behöva redovisa sådant planeringsunderlag som har betydelse från nationell, regional, mellankommunal eller annan syn</w:t>
      </w:r>
      <w:r>
        <w:softHyphen/>
        <w:t>punkt under samrådet. Kommunen ska i stället redovisa det plane</w:t>
      </w:r>
      <w:r>
        <w:softHyphen/>
        <w:t>rings</w:t>
      </w:r>
      <w:r>
        <w:softHyphen/>
        <w:t>underlag som har betydelse för bedömningen av förslaget.</w:t>
      </w:r>
    </w:p>
    <w:p w14:paraId="60B0373B" w14:textId="77777777" w:rsidR="00DE7975" w:rsidRDefault="00DE7975" w:rsidP="00DE7975">
      <w:pPr>
        <w:pStyle w:val="Strecklista"/>
      </w:pPr>
      <w:r>
        <w:t>Kommunen ska ansvara för att planhandlingarna skickas även till lant</w:t>
      </w:r>
      <w:r>
        <w:softHyphen/>
        <w:t>mäterimyndigheten när planen har fått laga kraft. Länsstyrelsen ska då inte längre behöva underrätta lantmäterimyndigheten. Samma ordning ska gälla för regionplaner.</w:t>
      </w:r>
    </w:p>
    <w:p w14:paraId="6343BB42" w14:textId="77777777" w:rsidR="00DE7975" w:rsidRDefault="00DE7975" w:rsidP="00DE7975">
      <w:pPr>
        <w:pStyle w:val="Strecklista"/>
      </w:pPr>
      <w:r>
        <w:t>Bestämmelserna om överklagande av kommunens beslut om översikts</w:t>
      </w:r>
      <w:r>
        <w:softHyphen/>
        <w:t>plan är ändamålsenligt utformade, men de ibland långa handläggnings</w:t>
      </w:r>
      <w:r>
        <w:softHyphen/>
        <w:t>tiderna i förvaltningsdomstolarna behöver kortas.</w:t>
      </w:r>
    </w:p>
    <w:p w14:paraId="3873B13D" w14:textId="77777777" w:rsidR="00DE7975" w:rsidRDefault="00DE7975" w:rsidP="00DE7975">
      <w:pPr>
        <w:pStyle w:val="Brdtextefterstrecklista"/>
      </w:pPr>
      <w:r>
        <w:t>Vi föreslår att bestämmelserna förtydligas när det gäller att PBL-samrådet i vissa fall ska utformas så att detta även uppfyller kraven på samråd enligt bestämmelserna om strategiska miljöbedömningar i miljöbalken. PBL ska uttryckligen ange vilka moment i miljöbedömningen som ska genomföras. Förslaget avser både översiktsplaner och detaljplaner.</w:t>
      </w:r>
    </w:p>
    <w:p w14:paraId="496337F8" w14:textId="77777777" w:rsidR="00DE7975" w:rsidRDefault="00DE7975" w:rsidP="00DE7975">
      <w:pPr>
        <w:pStyle w:val="Rubrik4utannumrering"/>
      </w:pPr>
      <w:r w:rsidRPr="00526432">
        <w:t>Ingripandegrunderna</w:t>
      </w:r>
    </w:p>
    <w:p w14:paraId="7E66F184" w14:textId="77777777" w:rsidR="00DE7975" w:rsidRDefault="00DE7975" w:rsidP="00DE7975">
      <w:pPr>
        <w:pStyle w:val="Brdtext"/>
      </w:pPr>
      <w:r w:rsidRPr="00526432">
        <w:t>Uppdraget om hur redovisningen av översiktsplanen bör utformas</w:t>
      </w:r>
      <w:r>
        <w:t xml:space="preserve"> </w:t>
      </w:r>
      <w:r w:rsidRPr="00526432">
        <w:t xml:space="preserve">för att </w:t>
      </w:r>
      <w:r w:rsidRPr="00526432">
        <w:rPr>
          <w:i/>
        </w:rPr>
        <w:t>statens intressen</w:t>
      </w:r>
      <w:r w:rsidRPr="00526432">
        <w:t xml:space="preserve"> bättre ska kunna tillgodoses, bedömer vi avser</w:t>
      </w:r>
      <w:r>
        <w:t xml:space="preserve"> </w:t>
      </w:r>
      <w:r w:rsidRPr="00526432">
        <w:t>de intres</w:t>
      </w:r>
      <w:r>
        <w:softHyphen/>
      </w:r>
      <w:r w:rsidRPr="00526432">
        <w:t>sen som omfattas av länsstyrelsens tillsyn över kommunala</w:t>
      </w:r>
      <w:r>
        <w:t xml:space="preserve"> </w:t>
      </w:r>
      <w:r w:rsidRPr="00526432">
        <w:t>beslut, dvs. ingripandegrunderna.</w:t>
      </w:r>
    </w:p>
    <w:p w14:paraId="4E4C5FA5" w14:textId="77777777" w:rsidR="00DE7975" w:rsidRDefault="00DE7975" w:rsidP="00DE7975">
      <w:pPr>
        <w:pStyle w:val="Brdtextmedindrag"/>
      </w:pPr>
      <w:r>
        <w:t>Vi konstaterar att ingripandegrunderna kan leda till mycket arbete under detaljplaneprocessen och att antalet överprövade och upphävda detalj</w:t>
      </w:r>
      <w:r>
        <w:softHyphen/>
        <w:t>planer bara speglar en del av de resurser som läggs på ingripandegrunderna i denna process. Staten har ett stort ansvar för att klarlägga förutsätt</w:t>
      </w:r>
      <w:r>
        <w:softHyphen/>
        <w:t>ningarna för den kommunala planeringen och staten kan göra mer för att underlätta arbetet med ingripandegrunderna. Tydligare vägledning och ändamålsenliga underlag skapar bättre förutsättningar för kommunernas planering.</w:t>
      </w:r>
    </w:p>
    <w:p w14:paraId="62FE1F2C" w14:textId="77777777" w:rsidR="00DE7975" w:rsidRDefault="00DE7975" w:rsidP="00DE7975">
      <w:pPr>
        <w:pStyle w:val="Brdtextmedindrag"/>
      </w:pPr>
      <w:r>
        <w:t>Enligt våra direktiv ska vi inte lägga några förslag om riksintresse</w:t>
      </w:r>
      <w:r>
        <w:softHyphen/>
        <w:t>syste</w:t>
      </w:r>
      <w:r>
        <w:softHyphen/>
        <w:t>met. Vi framhåller dock att det är av stor betydelse för översikts</w:t>
      </w:r>
      <w:r>
        <w:softHyphen/>
        <w:t>plane</w:t>
      </w:r>
      <w:r>
        <w:softHyphen/>
        <w:t>ring</w:t>
      </w:r>
      <w:r>
        <w:softHyphen/>
        <w:t>en att underlagen för de olika riksintressena hålls aktuella.</w:t>
      </w:r>
    </w:p>
    <w:p w14:paraId="49FEB9D8" w14:textId="77777777" w:rsidR="00DE7975" w:rsidRDefault="00DE7975" w:rsidP="00DE7975">
      <w:pPr>
        <w:pStyle w:val="Brdtextmedindrag"/>
      </w:pPr>
      <w:r>
        <w:t>Vårt förslag att översiktsplanen ska visa områden och verksamheter som angår flera kommuner eller är av regional betydelse, bör leda till ökad för</w:t>
      </w:r>
      <w:r>
        <w:softHyphen/>
        <w:t>ut</w:t>
      </w:r>
      <w:r>
        <w:softHyphen/>
        <w:t>sebarhet om vad som kan föranleda ingripanden från länsstyrelsens sida när det gäller mellankommunal samordning. Vi föreslår även att Boverket ska ta fram vägledning för hur mellankommunala och regionala frågor bör hanteras i PBL.</w:t>
      </w:r>
    </w:p>
    <w:p w14:paraId="4C2C6BA9" w14:textId="77777777" w:rsidR="00DE7975" w:rsidRDefault="00DE7975" w:rsidP="00DE7975">
      <w:pPr>
        <w:pStyle w:val="Brdtextmedindrag"/>
      </w:pPr>
      <w:r>
        <w:t>Vi konstaterar att miljökvalitetsnormer för utomhusluft, omgivnings</w:t>
      </w:r>
      <w:r>
        <w:softHyphen/>
        <w:t>buller och fisk- och musselvatten inte utgör något betydande problem, men att miljökvalitetsnormerna för vatten är svåra att hantera i planläggningen. Frågan om hur dessa bör hanteras vid planering enligt PBL bör snarast ses över. Möjligheterna till undantag från EU:s ramvattendirektiv bör tilläm</w:t>
      </w:r>
      <w:r>
        <w:softHyphen/>
        <w:t>pas.</w:t>
      </w:r>
    </w:p>
    <w:p w14:paraId="5F2B0437" w14:textId="77777777" w:rsidR="00DE7975" w:rsidRDefault="00DE7975" w:rsidP="00DE7975">
      <w:pPr>
        <w:pStyle w:val="Brdtextmedindrag"/>
      </w:pPr>
      <w:r>
        <w:t>I dag ska länsstyrelsen verka för att översiktsplanen är lämpligt utformad när det gäller bestämmelserna om landsbygdsutveckling i strandnära lägen i miljöbalken. Vi föreslår att länsstyrelsen även ska verka för att planen är lämpligt utformad i förhållande till strandskyddsbestämmelserna i övrigt. Möjligheten att i översiktsplanen peka ut områden för tätortsutveckling i strandnära lägen bör utredas. Däremot anser vi att det inte är ändamåls</w:t>
      </w:r>
      <w:r>
        <w:softHyphen/>
        <w:t>enligt att med bindande verkan kunna upphäva strandskydd redan i över</w:t>
      </w:r>
      <w:r>
        <w:softHyphen/>
        <w:t>siktsplanen.</w:t>
      </w:r>
    </w:p>
    <w:p w14:paraId="104D994F" w14:textId="77777777" w:rsidR="00DE7975" w:rsidRDefault="00DE7975" w:rsidP="00DE7975">
      <w:pPr>
        <w:pStyle w:val="Brdtextmedindrag"/>
      </w:pPr>
      <w:r>
        <w:t>Vi föreslår att länsstyrelsen även ska överpröva en kommuns beslut att anta, ändra eller upphäva en detaljplan eller områdesbestämmelser, om beslutet kan antas innebära att ett enstaka byggnadsverk blir olämpligt med hänsyn till människors hälsa eller säkerhet eller till risken för olyckor, över</w:t>
      </w:r>
      <w:r>
        <w:softHyphen/>
        <w:t>svämning eller erosion. I dag gäller skyldigheten endast om en hel bebyggelse blir olämplig i detta avseende.</w:t>
      </w:r>
    </w:p>
    <w:p w14:paraId="0BFF31B0" w14:textId="77777777" w:rsidR="00DE7975" w:rsidRDefault="00DE7975" w:rsidP="00DE7975">
      <w:pPr>
        <w:pStyle w:val="Rubrik4utannumrering"/>
      </w:pPr>
      <w:r w:rsidRPr="00526432">
        <w:t>Statens medverkan i översiktsplaneprocessen</w:t>
      </w:r>
    </w:p>
    <w:p w14:paraId="5821D313" w14:textId="77777777" w:rsidR="00DE7975" w:rsidRDefault="00DE7975" w:rsidP="00DE7975">
      <w:pPr>
        <w:pStyle w:val="Brdtext"/>
      </w:pPr>
      <w:r w:rsidRPr="00526432">
        <w:t>Genom PBL har länsstyrelsen uppdraget att i översiktsplaneringen</w:t>
      </w:r>
      <w:r>
        <w:t xml:space="preserve"> </w:t>
      </w:r>
      <w:r w:rsidRPr="00526432">
        <w:t>samlat företräda de statliga myndigheternas intressen. Länsstyrelsen</w:t>
      </w:r>
      <w:r>
        <w:t xml:space="preserve"> </w:t>
      </w:r>
      <w:r w:rsidRPr="00526432">
        <w:t>ska i sin tur hålla berörda statliga myndigheter underrättade om planarbetet</w:t>
      </w:r>
      <w:r>
        <w:t xml:space="preserve"> </w:t>
      </w:r>
      <w:r w:rsidRPr="00526432">
        <w:t>samt in</w:t>
      </w:r>
      <w:r>
        <w:softHyphen/>
      </w:r>
      <w:r w:rsidRPr="00526432">
        <w:t>hämta synpunkter från dessa för samordning. För att</w:t>
      </w:r>
      <w:r>
        <w:t xml:space="preserve"> </w:t>
      </w:r>
      <w:r w:rsidRPr="00526432">
        <w:t>länsstyrelsen ska kunna fullgöra sin uppgift behöver både de statliga</w:t>
      </w:r>
      <w:r>
        <w:t xml:space="preserve"> </w:t>
      </w:r>
      <w:r w:rsidRPr="00526432">
        <w:t>myndigheter som berörs och kommunen förstå hur ansvaret inom</w:t>
      </w:r>
      <w:r>
        <w:t xml:space="preserve"> </w:t>
      </w:r>
      <w:r w:rsidRPr="00526432">
        <w:t>staten är fördelat.</w:t>
      </w:r>
    </w:p>
    <w:p w14:paraId="24AB6B34" w14:textId="77777777" w:rsidR="00DE7975" w:rsidRDefault="00DE7975" w:rsidP="00DE7975">
      <w:pPr>
        <w:pStyle w:val="Brdtextmedindrag"/>
      </w:pPr>
      <w:r>
        <w:t>Vi konstaterar att länsstyrelserna gör olika bedömningar om vilka myn</w:t>
      </w:r>
      <w:r>
        <w:softHyphen/>
        <w:t>digheter som bör underrättas i arbetet med att ta fram en översiktsplan. Boverket bör få i uppdrag att ta fram vägledning för hur statliga myndig</w:t>
      </w:r>
      <w:r>
        <w:softHyphen/>
        <w:t>heter bör samverka med länsstyrelsen i planprocessen.</w:t>
      </w:r>
    </w:p>
    <w:p w14:paraId="5F3C6190" w14:textId="77777777" w:rsidR="00DE7975" w:rsidRDefault="00DE7975" w:rsidP="00DE7975">
      <w:pPr>
        <w:pStyle w:val="Rubrik5utannumrering"/>
      </w:pPr>
      <w:r w:rsidRPr="00526432">
        <w:t>Länsstyrelsens råd under samrådet</w:t>
      </w:r>
    </w:p>
    <w:p w14:paraId="2A77A994" w14:textId="77777777" w:rsidR="00DE7975" w:rsidRPr="00526432" w:rsidRDefault="00DE7975" w:rsidP="00DE7975">
      <w:pPr>
        <w:pStyle w:val="Brdtext"/>
      </w:pPr>
      <w:r w:rsidRPr="00526432">
        <w:t>Vi föreslår att länsstyrelsen under samrådet om ett förslag till översiktsplan</w:t>
      </w:r>
    </w:p>
    <w:p w14:paraId="4BB16B8E" w14:textId="77777777" w:rsidR="00DE7975" w:rsidRDefault="00DE7975" w:rsidP="00DE7975">
      <w:pPr>
        <w:pStyle w:val="Brdtext"/>
      </w:pPr>
      <w:r w:rsidRPr="00526432">
        <w:t>ska ge råd om tillämpningen av bestämmelserna i PBL, om</w:t>
      </w:r>
      <w:r>
        <w:t xml:space="preserve"> </w:t>
      </w:r>
      <w:r w:rsidRPr="00526432">
        <w:t>det behövs från allmän synpunkt.</w:t>
      </w:r>
    </w:p>
    <w:p w14:paraId="707809CA" w14:textId="77777777" w:rsidR="00DE7975" w:rsidRDefault="00DE7975" w:rsidP="00DE7975">
      <w:pPr>
        <w:pStyle w:val="Rubrik5utannumrering"/>
      </w:pPr>
      <w:r w:rsidRPr="00526432">
        <w:t>Länsstyrelsens granskningsyttrande</w:t>
      </w:r>
    </w:p>
    <w:p w14:paraId="481C771B" w14:textId="77777777" w:rsidR="00DE7975" w:rsidRDefault="00DE7975" w:rsidP="00DE7975">
      <w:pPr>
        <w:pStyle w:val="Brdtext"/>
      </w:pPr>
      <w:r w:rsidRPr="00526432">
        <w:t>Vi föreslår att länsstyrelsens granskningsyttrande ska utformas som</w:t>
      </w:r>
      <w:r>
        <w:t xml:space="preserve"> </w:t>
      </w:r>
      <w:r w:rsidRPr="00526432">
        <w:t>ett ”kvitto” från staten på kommunens översiktsplan. Av PBL bör</w:t>
      </w:r>
      <w:r>
        <w:t xml:space="preserve"> </w:t>
      </w:r>
      <w:r w:rsidRPr="00526432">
        <w:t>därför fram</w:t>
      </w:r>
      <w:r>
        <w:softHyphen/>
      </w:r>
      <w:r w:rsidRPr="00526432">
        <w:t xml:space="preserve">gå att granskningsyttrandet </w:t>
      </w:r>
      <w:r w:rsidRPr="00526432">
        <w:rPr>
          <w:i/>
        </w:rPr>
        <w:t>enbart</w:t>
      </w:r>
      <w:r w:rsidRPr="00526432">
        <w:t xml:space="preserve"> ska ange hur planförslaget</w:t>
      </w:r>
      <w:r>
        <w:t xml:space="preserve"> </w:t>
      </w:r>
      <w:r w:rsidRPr="00526432">
        <w:t>för</w:t>
      </w:r>
      <w:r>
        <w:softHyphen/>
      </w:r>
      <w:r w:rsidRPr="00526432">
        <w:t>håller sig till ingripandegrunderna.</w:t>
      </w:r>
    </w:p>
    <w:p w14:paraId="07120FDE" w14:textId="77777777" w:rsidR="00DE7975" w:rsidRDefault="00DE7975" w:rsidP="00DE7975">
      <w:pPr>
        <w:pStyle w:val="Brdtextmedindrag"/>
      </w:pPr>
      <w:r>
        <w:t>Vi föreslår också att länsstyrelsen ska tillhandahålla ett reviderat gransk</w:t>
      </w:r>
      <w:r>
        <w:softHyphen/>
        <w:t>ningsyttrande, om kommunen så begär. Detta om kommunen ändrar plan</w:t>
      </w:r>
      <w:r>
        <w:softHyphen/>
        <w:t>förslaget efter granskningstiden utan att en ny granskning äger rum.</w:t>
      </w:r>
    </w:p>
    <w:p w14:paraId="5AF76EF2" w14:textId="77777777" w:rsidR="00DE7975" w:rsidRDefault="00DE7975" w:rsidP="00DE7975">
      <w:pPr>
        <w:pStyle w:val="Rubrik5utannumrering"/>
      </w:pPr>
      <w:r>
        <w:t xml:space="preserve">Statliga och mellankommunala intressen som kan ha betydelse </w:t>
      </w:r>
      <w:r>
        <w:br/>
        <w:t>för översiktsplanens aktualitet</w:t>
      </w:r>
    </w:p>
    <w:p w14:paraId="616815B3" w14:textId="77777777" w:rsidR="00DE7975" w:rsidRDefault="00DE7975" w:rsidP="00DE7975">
      <w:pPr>
        <w:pStyle w:val="Brdtext"/>
      </w:pPr>
      <w:r w:rsidRPr="002309DF">
        <w:t>Vi föreslår att länsstyrelsen det tredje året varje mandatperiod till kom</w:t>
      </w:r>
      <w:r>
        <w:softHyphen/>
      </w:r>
      <w:r w:rsidRPr="002309DF">
        <w:t>munen</w:t>
      </w:r>
      <w:r>
        <w:t xml:space="preserve"> </w:t>
      </w:r>
      <w:r w:rsidRPr="002309DF">
        <w:t>ska redovisa ett underlag om sådana statliga och mellankommunala</w:t>
      </w:r>
      <w:r>
        <w:t xml:space="preserve"> </w:t>
      </w:r>
      <w:r w:rsidRPr="002309DF">
        <w:t>intressen som kan ha betydelse för översiktsplanens aktualitet.</w:t>
      </w:r>
      <w:r>
        <w:t xml:space="preserve"> </w:t>
      </w:r>
      <w:r w:rsidRPr="002309DF">
        <w:t>I redo</w:t>
      </w:r>
      <w:r>
        <w:softHyphen/>
      </w:r>
      <w:r w:rsidRPr="002309DF">
        <w:t>vis</w:t>
      </w:r>
      <w:r>
        <w:softHyphen/>
      </w:r>
      <w:r w:rsidRPr="002309DF">
        <w:t>ningen ska länsstyrelsen ange hur dessa intressen förhåller sig</w:t>
      </w:r>
      <w:r>
        <w:t xml:space="preserve"> </w:t>
      </w:r>
      <w:r w:rsidRPr="002309DF">
        <w:t>till kom</w:t>
      </w:r>
      <w:r>
        <w:softHyphen/>
      </w:r>
      <w:r w:rsidRPr="002309DF">
        <w:t>mu</w:t>
      </w:r>
      <w:r>
        <w:softHyphen/>
      </w:r>
      <w:r w:rsidRPr="002309DF">
        <w:t>nens översiktsplan.</w:t>
      </w:r>
    </w:p>
    <w:p w14:paraId="7115616C" w14:textId="77777777" w:rsidR="00DE7975" w:rsidRDefault="00DE7975" w:rsidP="00DE7975">
      <w:pPr>
        <w:pStyle w:val="Brdtextmedindrag"/>
      </w:pPr>
      <w:r>
        <w:t>Intentionen med vårt förslag är detsamma som med dagens samman</w:t>
      </w:r>
      <w:r>
        <w:softHyphen/>
        <w:t>fattande redogörelse. Av begreppet sammanfattande redogörelse framgår dock inte att syftet handlar om att länsstyrelsen ska lämna ett underlag inför kommunens ställningstagande till översiktsplanens aktualitet.</w:t>
      </w:r>
    </w:p>
    <w:p w14:paraId="5C474D91" w14:textId="77777777" w:rsidR="00DE7975" w:rsidRDefault="00DE7975" w:rsidP="00DE7975">
      <w:pPr>
        <w:pStyle w:val="Rubrik5utannumrering"/>
      </w:pPr>
      <w:r>
        <w:t xml:space="preserve">Länsstyrelsens samordnande roll kräver kompetens </w:t>
      </w:r>
      <w:r>
        <w:br/>
        <w:t>och tillräckliga resurser</w:t>
      </w:r>
    </w:p>
    <w:p w14:paraId="36778BB8" w14:textId="77777777" w:rsidR="00DE7975" w:rsidRDefault="00DE7975" w:rsidP="00DE7975">
      <w:pPr>
        <w:pStyle w:val="Brdtext"/>
      </w:pPr>
      <w:r w:rsidRPr="002309DF">
        <w:t>Vi anser att län</w:t>
      </w:r>
      <w:r>
        <w:rPr>
          <w:i/>
        </w:rPr>
        <w:t>s</w:t>
      </w:r>
      <w:r w:rsidRPr="002309DF">
        <w:t>styrelsernas nuvarande resurser inte är tillräckliga för</w:t>
      </w:r>
      <w:r>
        <w:rPr>
          <w:i/>
        </w:rPr>
        <w:t xml:space="preserve"> </w:t>
      </w:r>
      <w:r w:rsidRPr="002309DF">
        <w:t>att de ska kunna fullgöra sitt uppdrag inom PBL-området. Vi föreslår</w:t>
      </w:r>
      <w:r>
        <w:rPr>
          <w:i/>
        </w:rPr>
        <w:t xml:space="preserve"> </w:t>
      </w:r>
      <w:r w:rsidRPr="002309DF">
        <w:t>därför att länsstyrelsernas samordnande länsarkitektfunktion stärks</w:t>
      </w:r>
      <w:r>
        <w:rPr>
          <w:i/>
        </w:rPr>
        <w:t xml:space="preserve"> </w:t>
      </w:r>
      <w:r w:rsidRPr="002309DF">
        <w:t>genom ökad kompetens och ytterligare ekonomiska resurser.</w:t>
      </w:r>
    </w:p>
    <w:p w14:paraId="2337D5BB" w14:textId="77777777" w:rsidR="00DE7975" w:rsidRDefault="00DE7975" w:rsidP="00DE7975">
      <w:pPr>
        <w:pStyle w:val="Rubrik4utannumrering"/>
      </w:pPr>
      <w:r w:rsidRPr="002309DF">
        <w:t>Våra förslag i övrigt</w:t>
      </w:r>
    </w:p>
    <w:p w14:paraId="300F3024" w14:textId="77777777" w:rsidR="00DE7975" w:rsidRDefault="00DE7975" w:rsidP="00DE7975">
      <w:pPr>
        <w:pStyle w:val="Rubrik5utannumrering"/>
        <w:spacing w:before="0"/>
      </w:pPr>
      <w:r w:rsidRPr="002309DF">
        <w:t>En digital översiktsplan</w:t>
      </w:r>
    </w:p>
    <w:p w14:paraId="51B69A50" w14:textId="77777777" w:rsidR="00DE7975" w:rsidRDefault="00DE7975" w:rsidP="00DE7975">
      <w:pPr>
        <w:pStyle w:val="Brdtext"/>
      </w:pPr>
      <w:r>
        <w:t>Regeringen, eller den myndighet som regeringen bestämmer, ska få med</w:t>
      </w:r>
      <w:r>
        <w:softHyphen/>
        <w:t>dela föreskrifter om standarder för utformning av digitala översiktsplaner, regionplaner och områdesbestämmelser. Vi föreslår också att Lant</w:t>
      </w:r>
      <w:r>
        <w:softHyphen/>
        <w:t>mäteri</w:t>
      </w:r>
      <w:r>
        <w:softHyphen/>
        <w:t>ets uppdrag om nationellt tillhandahållande av detaljplaner även ska om</w:t>
      </w:r>
      <w:r>
        <w:softHyphen/>
        <w:t>fatta kommunernas översiktsplaner. En plattform för att tillhandahålla översiktsplaner nationellt bör utvecklas i samverkan med att Boverket tar fram en standard för digitala översiktsplaner.</w:t>
      </w:r>
    </w:p>
    <w:p w14:paraId="654AC29B" w14:textId="77777777" w:rsidR="00DE7975" w:rsidRDefault="00DE7975" w:rsidP="00DE7975">
      <w:pPr>
        <w:pStyle w:val="Brdtextmedindrag"/>
      </w:pPr>
      <w:r>
        <w:t>När ett beslut om att anta eller ändra en översiktsplan har fått laga kraft, ska kommunen hålla översiktsplanen tillgänglig på kommunens webb</w:t>
      </w:r>
      <w:r>
        <w:softHyphen/>
        <w:t>plats.</w:t>
      </w:r>
    </w:p>
    <w:p w14:paraId="0018A275" w14:textId="77777777" w:rsidR="00DE7975" w:rsidRDefault="00DE7975" w:rsidP="00DE7975">
      <w:pPr>
        <w:pStyle w:val="Rubrik5utannumrering"/>
      </w:pPr>
      <w:r w:rsidRPr="002309DF">
        <w:t>Länsstyrelsernas gemensamma projekt Planeringskatalogen</w:t>
      </w:r>
    </w:p>
    <w:p w14:paraId="4C1D166E" w14:textId="77777777" w:rsidR="00DE7975" w:rsidRDefault="00DE7975" w:rsidP="00DE7975">
      <w:pPr>
        <w:pStyle w:val="Brdtext"/>
      </w:pPr>
      <w:r>
        <w:t>Vi föreslår att regeringen bör ta de initiativ som behövs för att säkerställa att projektet Planeringskatalogen slutförs och ges förutsättningar för att framgent fungera som en digital plattform för länsstyrelsernas kunskaps</w:t>
      </w:r>
      <w:r>
        <w:softHyphen/>
        <w:t>förmedling om statliga och allmänna intressen.</w:t>
      </w:r>
    </w:p>
    <w:p w14:paraId="12F24F15" w14:textId="77777777" w:rsidR="00DE7975" w:rsidRDefault="00DE7975" w:rsidP="00DE7975">
      <w:pPr>
        <w:pStyle w:val="Rubrik5utannumrering"/>
      </w:pPr>
      <w:r w:rsidRPr="002309DF">
        <w:t>Inget ändrat detaljplanekrav</w:t>
      </w:r>
    </w:p>
    <w:p w14:paraId="74D0A6ED" w14:textId="77777777" w:rsidR="00DE7975" w:rsidRPr="002309DF" w:rsidRDefault="00DE7975" w:rsidP="00DE7975">
      <w:pPr>
        <w:pStyle w:val="Brdtext"/>
      </w:pPr>
      <w:r>
        <w:t>Våra förslag om en utvecklad översiktsplanering ger inte anledning att föreslå ytterligare ändringar i kravet på detaljplan, utöver dem vi föreslog i vårt första delbetänkande.</w:t>
      </w:r>
    </w:p>
    <w:p w14:paraId="03A0CB30" w14:textId="77777777" w:rsidR="00DE7975" w:rsidRDefault="00DE7975" w:rsidP="00DE7975">
      <w:pPr>
        <w:pStyle w:val="Rubrik3utannumrering"/>
      </w:pPr>
      <w:r w:rsidRPr="002309DF">
        <w:t>Ikraftträdande och övergångsbestämmelser</w:t>
      </w:r>
    </w:p>
    <w:p w14:paraId="4A9F91EE" w14:textId="77777777" w:rsidR="00DE7975" w:rsidRDefault="00DE7975" w:rsidP="00DE7975">
      <w:pPr>
        <w:pStyle w:val="Brdtext"/>
      </w:pPr>
      <w:r w:rsidRPr="002309DF">
        <w:t>Författningsförslagen föreslås träda i kraft den 1 januari 2020. Det</w:t>
      </w:r>
      <w:r>
        <w:t xml:space="preserve"> </w:t>
      </w:r>
      <w:r w:rsidRPr="002309DF">
        <w:t>bör dock inte gälla bestämmelsen om när en översiktsplan är att anse</w:t>
      </w:r>
      <w:r>
        <w:t xml:space="preserve"> </w:t>
      </w:r>
      <w:r w:rsidRPr="002309DF">
        <w:t>som aktu</w:t>
      </w:r>
      <w:r>
        <w:softHyphen/>
      </w:r>
      <w:r w:rsidRPr="002309DF">
        <w:t>ell eller bestämmelserna om att översiktsplanen måste vara</w:t>
      </w:r>
      <w:r>
        <w:t xml:space="preserve"> </w:t>
      </w:r>
      <w:r w:rsidRPr="002309DF">
        <w:t>aktuell för att bestämmelserna om landsbygdsutveckling i strandnära</w:t>
      </w:r>
      <w:r>
        <w:t xml:space="preserve"> </w:t>
      </w:r>
      <w:r w:rsidRPr="002309DF">
        <w:t>lägen och stand</w:t>
      </w:r>
      <w:r>
        <w:softHyphen/>
      </w:r>
      <w:r w:rsidRPr="002309DF">
        <w:t>ard</w:t>
      </w:r>
      <w:r>
        <w:softHyphen/>
      </w:r>
      <w:r w:rsidRPr="002309DF">
        <w:t>förfarande vid detaljplaneläggning ska få tillämpas.</w:t>
      </w:r>
      <w:r>
        <w:t xml:space="preserve"> </w:t>
      </w:r>
      <w:r w:rsidRPr="002309DF">
        <w:t>Dessa bestäm</w:t>
      </w:r>
      <w:r>
        <w:softHyphen/>
      </w:r>
      <w:r w:rsidRPr="002309DF">
        <w:t>mel</w:t>
      </w:r>
      <w:r>
        <w:softHyphen/>
      </w:r>
      <w:r w:rsidRPr="002309DF">
        <w:t>ser ska i stället träda i kraft den 1 januari 2021, då</w:t>
      </w:r>
      <w:r>
        <w:t xml:space="preserve"> </w:t>
      </w:r>
      <w:r w:rsidRPr="002309DF">
        <w:t>kommunen ska ha antagit sin första planeringsstrategi.</w:t>
      </w:r>
    </w:p>
    <w:p w14:paraId="66AE38B7" w14:textId="77777777" w:rsidR="00DE7975" w:rsidRDefault="00DE7975" w:rsidP="00DE7975">
      <w:pPr>
        <w:pStyle w:val="Brdtextmedindrag"/>
      </w:pPr>
      <w:r>
        <w:t>Äldre bestämmelser i PBL föreslås fortfarande gälla för regionplaner, översiktsplaner, detaljplaner och områdesbestämmelser som har påbörjats före den 1 januari 2020. Detta föreslås även gälla för mål och ärenden som avser överklagande och överprövning av sådana planer och bestämmelser till dess målet eller ärendet är slutligt avgjort.</w:t>
      </w:r>
    </w:p>
    <w:p w14:paraId="44C2BBD7" w14:textId="77777777" w:rsidR="00DE7975" w:rsidRDefault="00DE7975" w:rsidP="00DE7975">
      <w:pPr>
        <w:pStyle w:val="Rubrik3utannumrering"/>
      </w:pPr>
      <w:r w:rsidRPr="002309DF">
        <w:t>Genomförandefrågor</w:t>
      </w:r>
    </w:p>
    <w:p w14:paraId="7DAD0E81" w14:textId="77777777" w:rsidR="00DE7975" w:rsidRDefault="00DE7975" w:rsidP="00DE7975">
      <w:pPr>
        <w:pStyle w:val="Rubrik5utannumrering"/>
        <w:spacing w:before="0"/>
      </w:pPr>
      <w:r w:rsidRPr="002309DF">
        <w:t>Kommunens finansiering av översiktsplanering</w:t>
      </w:r>
    </w:p>
    <w:p w14:paraId="73125E2D" w14:textId="77777777" w:rsidR="00DE7975" w:rsidRDefault="00DE7975" w:rsidP="00DE7975">
      <w:pPr>
        <w:pStyle w:val="Brdtext"/>
      </w:pPr>
      <w:r w:rsidRPr="002309DF">
        <w:t>Kommunens arbete med översiktsplanering bör även i fortsättningen</w:t>
      </w:r>
      <w:r>
        <w:t xml:space="preserve"> </w:t>
      </w:r>
      <w:r w:rsidRPr="002309DF">
        <w:t>finan</w:t>
      </w:r>
      <w:r>
        <w:softHyphen/>
      </w:r>
      <w:r w:rsidRPr="002309DF">
        <w:t>sieras via kommunala anslag. Kommunal samverkan kan dock</w:t>
      </w:r>
      <w:r>
        <w:t xml:space="preserve"> </w:t>
      </w:r>
      <w:r w:rsidRPr="002309DF">
        <w:t>vara lämplig för att små kommuner ska kunna finansiera och driva en</w:t>
      </w:r>
      <w:r>
        <w:t xml:space="preserve"> </w:t>
      </w:r>
      <w:r w:rsidRPr="002309DF">
        <w:t>konti</w:t>
      </w:r>
      <w:r>
        <w:softHyphen/>
      </w:r>
      <w:r w:rsidRPr="002309DF">
        <w:t>nuerlig översiktsplanering och samutnyttja resurser inom plan</w:t>
      </w:r>
      <w:r>
        <w:t xml:space="preserve">- </w:t>
      </w:r>
      <w:r w:rsidRPr="002309DF">
        <w:t>och</w:t>
      </w:r>
      <w:r>
        <w:t xml:space="preserve"> </w:t>
      </w:r>
      <w:r w:rsidRPr="002309DF">
        <w:t>bygg</w:t>
      </w:r>
      <w:r>
        <w:softHyphen/>
      </w:r>
      <w:r w:rsidRPr="002309DF">
        <w:t>området.</w:t>
      </w:r>
    </w:p>
    <w:p w14:paraId="22B3D32B" w14:textId="77777777" w:rsidR="00DE7975" w:rsidRDefault="00DE7975" w:rsidP="00DE7975">
      <w:pPr>
        <w:pStyle w:val="Rubrik5utannumrering"/>
      </w:pPr>
      <w:r w:rsidRPr="002309DF">
        <w:t>Statliga insatser</w:t>
      </w:r>
    </w:p>
    <w:p w14:paraId="67B8E4F9" w14:textId="77777777" w:rsidR="00DE7975" w:rsidRDefault="00DE7975" w:rsidP="00DE7975">
      <w:pPr>
        <w:pStyle w:val="Brdtext"/>
      </w:pPr>
      <w:r w:rsidRPr="002309DF">
        <w:t>Vi föreslår att Boverket tillförs 5 miljoner kronor för att arbeta fram en</w:t>
      </w:r>
      <w:r>
        <w:t xml:space="preserve"> </w:t>
      </w:r>
      <w:r w:rsidRPr="002309DF">
        <w:t>standard för digitalisering av översiktsplaneringen under 2020–2021.</w:t>
      </w:r>
    </w:p>
    <w:p w14:paraId="3B3501D1" w14:textId="77777777" w:rsidR="00DE7975" w:rsidRDefault="00DE7975" w:rsidP="00DE7975">
      <w:pPr>
        <w:pStyle w:val="Brdtextmedindrag"/>
      </w:pPr>
      <w:r>
        <w:t>Lantmäteriet bör tillföras 2 miljoner kronor för att utveckla en plattform där översiktsplaner tillhandahålls nationellt under 2020–2021.</w:t>
      </w:r>
    </w:p>
    <w:p w14:paraId="7B939533" w14:textId="77777777" w:rsidR="00DE7975" w:rsidRDefault="00DE7975" w:rsidP="00DE7975">
      <w:pPr>
        <w:pStyle w:val="Brdtextmedindrag"/>
      </w:pPr>
      <w:r>
        <w:t>Länsstyrelserna bör tillföras resurser för att slutföra arbetet med Plane</w:t>
      </w:r>
      <w:r>
        <w:softHyphen/>
        <w:t>ringskatalogen. Det är därtill viktigt att resurser finns för den kontinuerliga driften. Vi bedömer preliminärt att länsstyrelserna bör tillföras 2 miljoner kronor per år för att säkerställa en kvalitativ digital plattform även på längre sikt.</w:t>
      </w:r>
    </w:p>
    <w:p w14:paraId="67CFC368" w14:textId="77777777" w:rsidR="00DE7975" w:rsidRDefault="00DE7975" w:rsidP="00DE7975">
      <w:pPr>
        <w:pStyle w:val="Brdtextmedindrag"/>
      </w:pPr>
      <w:r>
        <w:t>Vi föreslår att länsstyrelserna tillförs 21 miljoner kronor per år för sam</w:t>
      </w:r>
      <w:r>
        <w:softHyphen/>
        <w:t>ordning och utveckling av arbetet inom plan- och byggområdet mellan 2020 och 2024.</w:t>
      </w:r>
    </w:p>
    <w:p w14:paraId="28884C9E" w14:textId="77777777" w:rsidR="00DE7975" w:rsidRDefault="00DE7975" w:rsidP="00DE7975">
      <w:pPr>
        <w:pStyle w:val="Rubrik3utannumrering"/>
      </w:pPr>
      <w:r w:rsidRPr="002309DF">
        <w:t>Förslagens konsekvenser</w:t>
      </w:r>
    </w:p>
    <w:p w14:paraId="0FF00917" w14:textId="77777777" w:rsidR="00DE7975" w:rsidRDefault="00DE7975" w:rsidP="00DE7975">
      <w:pPr>
        <w:pStyle w:val="Brdtext"/>
      </w:pPr>
      <w:r w:rsidRPr="002309DF">
        <w:t>Våra förslag leder till en enklare tillämpning och tydligare besked i</w:t>
      </w:r>
      <w:r>
        <w:t xml:space="preserve"> </w:t>
      </w:r>
      <w:r w:rsidRPr="002309DF">
        <w:t>över</w:t>
      </w:r>
      <w:r>
        <w:softHyphen/>
      </w:r>
      <w:r w:rsidRPr="002309DF">
        <w:t>siktsplaneringen. På sikt bedömer vi att våra förslag för en mer</w:t>
      </w:r>
      <w:r>
        <w:t xml:space="preserve"> </w:t>
      </w:r>
      <w:r w:rsidRPr="002309DF">
        <w:t>konti</w:t>
      </w:r>
      <w:r>
        <w:softHyphen/>
      </w:r>
      <w:r w:rsidRPr="002309DF">
        <w:t>nu</w:t>
      </w:r>
      <w:r>
        <w:softHyphen/>
      </w:r>
      <w:r w:rsidRPr="002309DF">
        <w:t>er</w:t>
      </w:r>
      <w:r>
        <w:softHyphen/>
      </w:r>
      <w:r w:rsidRPr="002309DF">
        <w:t>lig översiktsplanering förbättrar förutsättningarna för efterföljande</w:t>
      </w:r>
      <w:r>
        <w:t xml:space="preserve"> </w:t>
      </w:r>
      <w:r w:rsidRPr="002309DF">
        <w:t>plane</w:t>
      </w:r>
      <w:r>
        <w:softHyphen/>
      </w:r>
      <w:r w:rsidRPr="002309DF">
        <w:t>ring och medför positiva effekter för en hållbar utveckling.</w:t>
      </w:r>
      <w:r>
        <w:t xml:space="preserve"> </w:t>
      </w:r>
      <w:r w:rsidRPr="002309DF">
        <w:t>Våra förslag innebär dock inga förändringar av det svenska plansystemet</w:t>
      </w:r>
      <w:r>
        <w:t xml:space="preserve"> </w:t>
      </w:r>
      <w:r w:rsidRPr="002309DF">
        <w:t>i stort.</w:t>
      </w:r>
    </w:p>
    <w:p w14:paraId="069979F8" w14:textId="77777777" w:rsidR="00DE7975" w:rsidRDefault="00DE7975" w:rsidP="00DE7975">
      <w:pPr>
        <w:pStyle w:val="Rubrik4utannumrering"/>
      </w:pPr>
      <w:r w:rsidRPr="002309DF">
        <w:t>Kommunerna</w:t>
      </w:r>
    </w:p>
    <w:p w14:paraId="48E8E4ED" w14:textId="77777777" w:rsidR="00DE7975" w:rsidRDefault="00DE7975" w:rsidP="00DE7975">
      <w:pPr>
        <w:pStyle w:val="Brdtext"/>
      </w:pPr>
      <w:r w:rsidRPr="002309DF">
        <w:t>Våra förslag kompletterar och förtydligar dagens bestämmelser om</w:t>
      </w:r>
      <w:r>
        <w:t xml:space="preserve"> </w:t>
      </w:r>
      <w:r w:rsidRPr="002309DF">
        <w:t>över</w:t>
      </w:r>
      <w:r>
        <w:softHyphen/>
      </w:r>
      <w:r w:rsidRPr="002309DF">
        <w:t>siktsplanering. Förslagen ger kommunerna ett stort utrymme</w:t>
      </w:r>
      <w:r>
        <w:t xml:space="preserve"> </w:t>
      </w:r>
      <w:r w:rsidRPr="002309DF">
        <w:t>att styra sin översiktliga planering utifrån förutsättningar och behov.</w:t>
      </w:r>
    </w:p>
    <w:p w14:paraId="29A33D07" w14:textId="77777777" w:rsidR="00DE7975" w:rsidRDefault="00DE7975" w:rsidP="00DE7975">
      <w:pPr>
        <w:pStyle w:val="Brdtextmedindrag"/>
      </w:pPr>
      <w:r>
        <w:t>Vårt förslag om en planeringsstrategi medför inga extra krav i förhållan</w:t>
      </w:r>
      <w:r>
        <w:softHyphen/>
        <w:t>de till dagens lagstiftning, eftersom krav på aktualitetsprövning av över</w:t>
      </w:r>
      <w:r>
        <w:softHyphen/>
        <w:t>sikts</w:t>
      </w:r>
      <w:r>
        <w:softHyphen/>
        <w:t>planen redan finns i dag. Förslaget om att i tid styra när kommunen ska besluta om en planeringsstrategi medför sannolikt initialt behov av utökade resurser, men bör på sikt ge förutsättningar för effektiviseringar inom kommunen.</w:t>
      </w:r>
    </w:p>
    <w:p w14:paraId="766902B7" w14:textId="77777777" w:rsidR="00DE7975" w:rsidRDefault="00DE7975" w:rsidP="00DE7975">
      <w:pPr>
        <w:pStyle w:val="Brdtextmedindrag"/>
      </w:pPr>
      <w:r>
        <w:t>Cirka 30 procent av kommunerna berörs av vårt förslag om att fördjup</w:t>
      </w:r>
      <w:r>
        <w:softHyphen/>
        <w:t>ningar antagna tidigare än 1 januari 2004 ska upphöra att gälla den 1 janu</w:t>
      </w:r>
      <w:r>
        <w:softHyphen/>
        <w:t>ari 2024. Förslaget medför vissa ekonomiska konsekvenser för kommun</w:t>
      </w:r>
      <w:r>
        <w:softHyphen/>
        <w:t>erna i detta avseende.</w:t>
      </w:r>
    </w:p>
    <w:p w14:paraId="359A2A21" w14:textId="77777777" w:rsidR="00DE7975" w:rsidRDefault="00DE7975" w:rsidP="00DE7975">
      <w:pPr>
        <w:pStyle w:val="Rubrik4utannumrering"/>
      </w:pPr>
      <w:r w:rsidRPr="002309DF">
        <w:t>Statliga myndigheter</w:t>
      </w:r>
    </w:p>
    <w:p w14:paraId="764F135E" w14:textId="77777777" w:rsidR="00DE7975" w:rsidRDefault="00DE7975" w:rsidP="00DE7975">
      <w:pPr>
        <w:pStyle w:val="Brdtext"/>
      </w:pPr>
      <w:r w:rsidRPr="002309DF">
        <w:t>Vårt förslag att Boverket ska utarbeta en digital standard för översikts</w:t>
      </w:r>
      <w:r>
        <w:softHyphen/>
      </w:r>
      <w:r w:rsidRPr="002309DF">
        <w:t>planer</w:t>
      </w:r>
      <w:r>
        <w:t xml:space="preserve"> </w:t>
      </w:r>
      <w:r w:rsidRPr="002309DF">
        <w:t>medför att myndighetens anslag behöver utökas.</w:t>
      </w:r>
    </w:p>
    <w:p w14:paraId="52A7061E" w14:textId="77777777" w:rsidR="00DE7975" w:rsidRDefault="00DE7975" w:rsidP="00DE7975">
      <w:pPr>
        <w:pStyle w:val="Brdtextmedindrag"/>
      </w:pPr>
      <w:r>
        <w:t>Även förslaget att Lantmäteriet ska utveckla en plattform där översikts</w:t>
      </w:r>
      <w:r>
        <w:softHyphen/>
        <w:t>planer tillhandahålls nationellt, medför behov av utökade anslag.</w:t>
      </w:r>
    </w:p>
    <w:p w14:paraId="6CA2883C" w14:textId="77777777" w:rsidR="00DE7975" w:rsidRDefault="00DE7975" w:rsidP="00DE7975">
      <w:pPr>
        <w:pStyle w:val="Brdtextmedindrag"/>
      </w:pPr>
      <w:r>
        <w:t>Vårt förslag att stärka länsstyrelsens samordnande funktion inom plan- och byggområdet samt Planeringskatalogen förutsätter utökade resurser.</w:t>
      </w:r>
    </w:p>
    <w:p w14:paraId="32514FBF" w14:textId="77777777" w:rsidR="00DE7975" w:rsidRDefault="00DE7975" w:rsidP="00DE7975">
      <w:pPr>
        <w:pStyle w:val="Brdtextmedindrag"/>
      </w:pPr>
      <w:r>
        <w:t>Förslaget om att reglera när länsstyrelsen ska lämna ett underlag till kommunerna över relevanta statliga och mellankommunala intressen av betydelse för översiktsplanens aktualitet medför sannolikt att det initialt kommer att krävas utökade resurser hos länsstyrelserna. Vi ser dock att detta krav på sikt är en grund för att utveckla effektivare handlägg</w:t>
      </w:r>
      <w:r>
        <w:softHyphen/>
        <w:t>nings</w:t>
      </w:r>
      <w:r>
        <w:softHyphen/>
        <w:t>rutiner.</w:t>
      </w:r>
    </w:p>
    <w:p w14:paraId="746D263B" w14:textId="77777777" w:rsidR="00DE7975" w:rsidRDefault="00DE7975" w:rsidP="00DE7975">
      <w:pPr>
        <w:pStyle w:val="Rubrik4utannumrering"/>
      </w:pPr>
      <w:r w:rsidRPr="002309DF">
        <w:t>Företag</w:t>
      </w:r>
    </w:p>
    <w:p w14:paraId="23819344" w14:textId="32F485E3" w:rsidR="00110C85" w:rsidRPr="00025171" w:rsidRDefault="00DE7975" w:rsidP="00DE7975">
      <w:pPr>
        <w:pStyle w:val="Brdtext"/>
        <w:sectPr w:rsidR="00110C85" w:rsidRPr="00025171" w:rsidSect="00155500">
          <w:headerReference w:type="even" r:id="rId52"/>
          <w:headerReference w:type="default" r:id="rId53"/>
          <w:footerReference w:type="even" r:id="rId54"/>
          <w:footerReference w:type="default" r:id="rId55"/>
          <w:headerReference w:type="first" r:id="rId56"/>
          <w:footerReference w:type="first" r:id="rId57"/>
          <w:pgSz w:w="9356" w:h="13721" w:code="9"/>
          <w:pgMar w:top="794" w:right="2438" w:bottom="1191" w:left="1021" w:header="0" w:footer="709" w:gutter="0"/>
          <w:cols w:space="708"/>
          <w:docGrid w:linePitch="360"/>
        </w:sectPr>
      </w:pPr>
      <w:r w:rsidRPr="002309DF">
        <w:t>En utvecklad översiktsplanering enligt våra förslag leder till att fler</w:t>
      </w:r>
      <w:r>
        <w:t xml:space="preserve"> </w:t>
      </w:r>
      <w:r w:rsidRPr="002309DF">
        <w:t>aktörer får kunskap om kommunens syn på mark- och vattenanvändningen</w:t>
      </w:r>
      <w:r>
        <w:t xml:space="preserve"> </w:t>
      </w:r>
      <w:r w:rsidRPr="002309DF">
        <w:t>i kom</w:t>
      </w:r>
      <w:r>
        <w:softHyphen/>
      </w:r>
      <w:r w:rsidRPr="002309DF">
        <w:t>munen. Det bidrar till att förbättra förutsättningarna för</w:t>
      </w:r>
      <w:r>
        <w:t xml:space="preserve"> </w:t>
      </w:r>
      <w:r w:rsidRPr="002309DF">
        <w:t>bl.a. byggsektorn och bostadsbyggandet</w:t>
      </w:r>
      <w:r>
        <w:t>.</w:t>
      </w:r>
    </w:p>
    <w:p w14:paraId="747AB8F2" w14:textId="77777777" w:rsidR="00DE7975" w:rsidRDefault="00DE7975" w:rsidP="00DE7975">
      <w:pPr>
        <w:pStyle w:val="Bilagarubrik"/>
      </w:pPr>
      <w:bookmarkStart w:id="204" w:name="_Toc19000360"/>
      <w:bookmarkStart w:id="205" w:name="_Toc23845209"/>
      <w:r>
        <w:t>Betänkandets lagförslag</w:t>
      </w:r>
      <w:bookmarkEnd w:id="204"/>
      <w:bookmarkEnd w:id="205"/>
    </w:p>
    <w:p w14:paraId="23161DFE" w14:textId="77777777" w:rsidR="00DE7975" w:rsidRDefault="00DE7975" w:rsidP="00DE7975">
      <w:pPr>
        <w:pStyle w:val="Rubrik2utannumrering"/>
        <w:spacing w:before="0"/>
      </w:pPr>
      <w:r>
        <w:t>1. Förslag till lag om ändring i miljöbalken</w:t>
      </w:r>
    </w:p>
    <w:p w14:paraId="2289706B" w14:textId="77777777" w:rsidR="00DE7975" w:rsidRDefault="00DE7975" w:rsidP="00DE7975">
      <w:pPr>
        <w:pStyle w:val="Brdtext"/>
      </w:pPr>
      <w:r>
        <w:t xml:space="preserve">Härigenom föreskrivs att 7 kap. 18 e § miljöbalken ska ha följande lydelse. </w:t>
      </w:r>
    </w:p>
    <w:p w14:paraId="0DAA75DE" w14:textId="77777777" w:rsidR="00DE7975" w:rsidRDefault="00DE7975" w:rsidP="00DE7975">
      <w:pPr>
        <w:pStyle w:val="Brdtext"/>
      </w:pPr>
    </w:p>
    <w:tbl>
      <w:tblPr>
        <w:tblW w:w="5000" w:type="pct"/>
        <w:tblCellMar>
          <w:left w:w="125" w:type="dxa"/>
          <w:right w:w="125" w:type="dxa"/>
        </w:tblCellMar>
        <w:tblLook w:val="0000" w:firstRow="0" w:lastRow="0" w:firstColumn="0" w:lastColumn="0" w:noHBand="0" w:noVBand="0"/>
      </w:tblPr>
      <w:tblGrid>
        <w:gridCol w:w="2948"/>
        <w:gridCol w:w="2949"/>
      </w:tblGrid>
      <w:tr w:rsidR="00DE7975" w:rsidRPr="005B0E77" w14:paraId="5B5DAB17" w14:textId="77777777" w:rsidTr="00DE7975">
        <w:tc>
          <w:tcPr>
            <w:tcW w:w="2500" w:type="pct"/>
            <w:shd w:val="clear" w:color="auto" w:fill="auto"/>
            <w:tcMar>
              <w:left w:w="0" w:type="dxa"/>
            </w:tcMar>
          </w:tcPr>
          <w:p w14:paraId="5F787394" w14:textId="77777777" w:rsidR="00DE7975" w:rsidRPr="005B0E77" w:rsidRDefault="00DE7975" w:rsidP="00DE7975">
            <w:pPr>
              <w:pStyle w:val="Brdtext"/>
              <w:rPr>
                <w:i/>
              </w:rPr>
            </w:pPr>
            <w:r w:rsidRPr="005B0E77">
              <w:rPr>
                <w:i/>
              </w:rPr>
              <w:t>Nuvarande lydelse</w:t>
            </w:r>
          </w:p>
        </w:tc>
        <w:tc>
          <w:tcPr>
            <w:tcW w:w="2500" w:type="pct"/>
            <w:shd w:val="clear" w:color="auto" w:fill="auto"/>
            <w:tcMar>
              <w:right w:w="0" w:type="dxa"/>
            </w:tcMar>
          </w:tcPr>
          <w:p w14:paraId="2AF6DBDE" w14:textId="77777777" w:rsidR="00DE7975" w:rsidRPr="005B0E77" w:rsidRDefault="00DE7975" w:rsidP="00DE7975">
            <w:pPr>
              <w:pStyle w:val="Brdtext"/>
              <w:rPr>
                <w:i/>
              </w:rPr>
            </w:pPr>
            <w:r w:rsidRPr="005B0E77">
              <w:rPr>
                <w:i/>
              </w:rPr>
              <w:t>Föreslagen lydelse</w:t>
            </w:r>
          </w:p>
        </w:tc>
      </w:tr>
    </w:tbl>
    <w:p w14:paraId="3AA150F1" w14:textId="77777777" w:rsidR="00DE7975" w:rsidRDefault="00DE7975" w:rsidP="00DE7975">
      <w:pPr>
        <w:pStyle w:val="Brdtext"/>
        <w:spacing w:before="230"/>
        <w:jc w:val="center"/>
        <w:rPr>
          <w:b/>
        </w:rPr>
      </w:pPr>
      <w:r>
        <w:rPr>
          <w:b/>
        </w:rPr>
        <w:t>17 kap.</w:t>
      </w:r>
    </w:p>
    <w:p w14:paraId="7DEC198E" w14:textId="14E71633" w:rsidR="00DE7975" w:rsidRDefault="00DE7975" w:rsidP="00DE7975">
      <w:pPr>
        <w:pStyle w:val="Brdtext"/>
        <w:jc w:val="center"/>
      </w:pPr>
      <w:r>
        <w:t>18 e §</w:t>
      </w:r>
      <w:r>
        <w:rPr>
          <w:rStyle w:val="Fotnotsreferens"/>
        </w:rPr>
        <w:footnoteReference w:id="25"/>
      </w:r>
    </w:p>
    <w:p w14:paraId="190B1600" w14:textId="77777777" w:rsidR="00DE7975" w:rsidRDefault="00DE7975" w:rsidP="00DE7975">
      <w:pPr>
        <w:pStyle w:val="Brdtextmedindrag"/>
      </w:pPr>
      <w:r>
        <w:t>Med område för landsbygdsutveckling i strandnära lägen avses vid till</w:t>
      </w:r>
      <w:r>
        <w:softHyphen/>
        <w:t xml:space="preserve">lämpningen av 18 d § ett område som </w:t>
      </w:r>
    </w:p>
    <w:p w14:paraId="5957C88D" w14:textId="77777777" w:rsidR="00DE7975" w:rsidRDefault="00DE7975" w:rsidP="00DE7975">
      <w:pPr>
        <w:pStyle w:val="Brdtextmedindrag"/>
      </w:pPr>
      <w:r>
        <w:t>1. är lämpligt för utvecklingen av landsbygden,</w:t>
      </w:r>
    </w:p>
    <w:p w14:paraId="17B5BF2A" w14:textId="77777777" w:rsidR="00DE7975" w:rsidRDefault="00DE7975" w:rsidP="00DE7975">
      <w:pPr>
        <w:pStyle w:val="Brdtextmedindrag"/>
      </w:pPr>
      <w:r>
        <w:t>2. är av ett sådant slag och har en så begränsad omfattning att strand</w:t>
      </w:r>
      <w:r>
        <w:softHyphen/>
        <w:t>skyddets syften fortfarande tillgodoses långsiktigt,</w:t>
      </w:r>
    </w:p>
    <w:p w14:paraId="32735DFD" w14:textId="77777777" w:rsidR="00DE7975" w:rsidRDefault="00DE7975" w:rsidP="00DE7975">
      <w:pPr>
        <w:pStyle w:val="Brdtextmedindrag"/>
      </w:pPr>
      <w:r>
        <w:t>3. endast har en liten betydelse för att tillgodose strandskyddets syften,</w:t>
      </w:r>
    </w:p>
    <w:p w14:paraId="0EE98170" w14:textId="77777777" w:rsidR="00DE7975" w:rsidRDefault="00DE7975" w:rsidP="00DE7975">
      <w:pPr>
        <w:pStyle w:val="Brdtextmedindrag"/>
      </w:pPr>
      <w:r>
        <w:t>a) i eller i närheten av tätorter,</w:t>
      </w:r>
    </w:p>
    <w:p w14:paraId="2F1766F4" w14:textId="77777777" w:rsidR="00DE7975" w:rsidRDefault="00DE7975" w:rsidP="00DE7975">
      <w:pPr>
        <w:pStyle w:val="Brdtextmedindrag"/>
      </w:pPr>
      <w:r>
        <w:t>b) i ett kust- eller kustskärgårdsområde från Forsmark till Klockestrand vid Ångermanälven eller från Skataudden vid Näskefjärden till gränsen mot Finland,</w:t>
      </w:r>
    </w:p>
    <w:p w14:paraId="2FD55A23" w14:textId="77777777" w:rsidR="00DE7975" w:rsidRDefault="00DE7975" w:rsidP="00DE7975">
      <w:pPr>
        <w:pStyle w:val="Brdtextmedindrag"/>
      </w:pPr>
      <w:r>
        <w:t>c) på Gotland, eller</w:t>
      </w:r>
    </w:p>
    <w:p w14:paraId="26EFACBC" w14:textId="77777777" w:rsidR="00DE7975" w:rsidRDefault="00DE7975" w:rsidP="00DE7975">
      <w:pPr>
        <w:pStyle w:val="Brdtextmedindrag"/>
      </w:pPr>
      <w:r>
        <w:t>d) vid Vänern, Vättern, Mälaren, Siljan, Orsasjön, Skattungen, Oresjön eller Oreälven mellan Orsasjön och Skattungen, om det råder stor efter</w:t>
      </w:r>
      <w:r>
        <w:softHyphen/>
        <w:t>frågan på mark för bebyggelse i området, och</w:t>
      </w:r>
    </w:p>
    <w:p w14:paraId="53C26EBB" w14:textId="77777777" w:rsidR="00DE7975" w:rsidRDefault="00DE7975" w:rsidP="00DE7975">
      <w:pPr>
        <w:pStyle w:val="Brdtextmedindrag"/>
      </w:pPr>
      <w:r>
        <w:t>4. inte är ett kust- eller kustskärgårdsområde från gränsen mot Norge till Forsmark, utmed Ölands kust eller i Ångermanland från Klockestrand vid Ångermanälven till Skataudden vid Näskefjärden.</w:t>
      </w:r>
    </w:p>
    <w:tbl>
      <w:tblPr>
        <w:tblW w:w="5000" w:type="pct"/>
        <w:tblCellMar>
          <w:left w:w="125" w:type="dxa"/>
          <w:right w:w="125" w:type="dxa"/>
        </w:tblCellMar>
        <w:tblLook w:val="0000" w:firstRow="0" w:lastRow="0" w:firstColumn="0" w:lastColumn="0" w:noHBand="0" w:noVBand="0"/>
      </w:tblPr>
      <w:tblGrid>
        <w:gridCol w:w="2948"/>
        <w:gridCol w:w="2949"/>
      </w:tblGrid>
      <w:tr w:rsidR="00DE7975" w14:paraId="7F48F9C4" w14:textId="77777777" w:rsidTr="00DE7975">
        <w:tc>
          <w:tcPr>
            <w:tcW w:w="2500" w:type="pct"/>
            <w:shd w:val="clear" w:color="auto" w:fill="auto"/>
            <w:tcMar>
              <w:left w:w="0" w:type="dxa"/>
            </w:tcMar>
          </w:tcPr>
          <w:p w14:paraId="651ECBE1" w14:textId="77777777" w:rsidR="00DE7975" w:rsidRDefault="00DE7975" w:rsidP="00DE7975">
            <w:pPr>
              <w:pStyle w:val="Brdtextmedindrag"/>
            </w:pPr>
            <w:r>
              <w:t>En översiktsplan enligt 3 kap. 1 </w:t>
            </w:r>
            <w:r w:rsidRPr="00B93B51">
              <w:t>§ plan- och bygglagen (2010:900) ska ge vägledning vid bedöm</w:t>
            </w:r>
            <w:r>
              <w:softHyphen/>
            </w:r>
            <w:r w:rsidRPr="00B93B51">
              <w:t>ning</w:t>
            </w:r>
            <w:r>
              <w:softHyphen/>
            </w:r>
            <w:r w:rsidRPr="00B93B51">
              <w:t>en av om en plats ligger inom ett sådant område som avses i första stycket. Översiktsplanen är inte bindande.</w:t>
            </w:r>
          </w:p>
        </w:tc>
        <w:tc>
          <w:tcPr>
            <w:tcW w:w="2500" w:type="pct"/>
            <w:shd w:val="clear" w:color="auto" w:fill="auto"/>
            <w:tcMar>
              <w:right w:w="0" w:type="dxa"/>
            </w:tcMar>
          </w:tcPr>
          <w:p w14:paraId="69806FAC" w14:textId="77777777" w:rsidR="00DE7975" w:rsidRDefault="00DE7975" w:rsidP="00DE7975">
            <w:pPr>
              <w:pStyle w:val="Brdtextmedindrag"/>
            </w:pPr>
            <w:r>
              <w:t xml:space="preserve">En </w:t>
            </w:r>
            <w:r w:rsidRPr="00A83530">
              <w:rPr>
                <w:i/>
              </w:rPr>
              <w:t xml:space="preserve">aktuell </w:t>
            </w:r>
            <w:r>
              <w:t>översiktsplan enligt 3 kap. 1 </w:t>
            </w:r>
            <w:r w:rsidRPr="00B93B51">
              <w:t>§ plan- och bygglagen (2010:900) ska ge vägledning vid bedömningen av om en plats ligger inom ett sådant område som avses i första stycket. Översiktsplanen är inte bindande.</w:t>
            </w:r>
          </w:p>
        </w:tc>
      </w:tr>
    </w:tbl>
    <w:p w14:paraId="2DA2BDB4" w14:textId="77777777" w:rsidR="00DE7975" w:rsidRPr="00811E52" w:rsidRDefault="00DE7975" w:rsidP="00DE7975">
      <w:pPr>
        <w:pStyle w:val="Slutstreck"/>
      </w:pPr>
      <w:r w:rsidRPr="00811E52">
        <w:t>                      </w:t>
      </w:r>
    </w:p>
    <w:p w14:paraId="575472A3" w14:textId="77777777" w:rsidR="00DE7975" w:rsidRDefault="00DE7975" w:rsidP="00DE7975">
      <w:pPr>
        <w:pStyle w:val="Brdtextmedindrag"/>
      </w:pPr>
      <w:r>
        <w:t>1. </w:t>
      </w:r>
      <w:r w:rsidRPr="00B93B51">
        <w:t>Denna lag träder i kraft den 1 januari 2021.</w:t>
      </w:r>
    </w:p>
    <w:p w14:paraId="5DBEC5A8" w14:textId="77777777" w:rsidR="00DE7975" w:rsidRDefault="00DE7975" w:rsidP="00DE7975">
      <w:pPr>
        <w:pStyle w:val="Brdtextmedindrag"/>
      </w:pPr>
      <w:r>
        <w:t xml:space="preserve">2. Äldre bestämmelser gäller fortfarande </w:t>
      </w:r>
    </w:p>
    <w:p w14:paraId="7AB1B431" w14:textId="77777777" w:rsidR="00DE7975" w:rsidRDefault="00DE7975" w:rsidP="00DE7975">
      <w:pPr>
        <w:pStyle w:val="Brdtextmedindrag"/>
      </w:pPr>
      <w:r>
        <w:t>a) </w:t>
      </w:r>
      <w:r w:rsidRPr="00B93B51">
        <w:t>vid prövningen av en fråga om upphävande av eller dispens från strandskyddet i ärenden som har påbörjats före ikraftträdandet, och</w:t>
      </w:r>
    </w:p>
    <w:p w14:paraId="763AB749" w14:textId="5C4A063C" w:rsidR="00110C85" w:rsidRDefault="00DE7975" w:rsidP="00DE7975">
      <w:pPr>
        <w:pStyle w:val="Brdtextmedindrag"/>
      </w:pPr>
      <w:r>
        <w:t>b) </w:t>
      </w:r>
      <w:r w:rsidRPr="00B93B51">
        <w:t>för mål och ärenden som avser överklagande av sådana ärenden till dess målet eller ärendet är slutligt avgjort.</w:t>
      </w:r>
    </w:p>
    <w:p w14:paraId="04DD1D23" w14:textId="77777777" w:rsidR="00DE7975" w:rsidRDefault="00DE7975" w:rsidP="00DE7975">
      <w:pPr>
        <w:pStyle w:val="Brdtextmedindrag"/>
        <w:sectPr w:rsidR="00DE7975" w:rsidSect="00155500">
          <w:headerReference w:type="even" r:id="rId58"/>
          <w:headerReference w:type="default" r:id="rId59"/>
          <w:footerReference w:type="even" r:id="rId60"/>
          <w:footerReference w:type="default" r:id="rId61"/>
          <w:headerReference w:type="first" r:id="rId62"/>
          <w:footerReference w:type="first" r:id="rId63"/>
          <w:footnotePr>
            <w:numRestart w:val="eachSect"/>
          </w:footnotePr>
          <w:pgSz w:w="9356" w:h="13721" w:code="9"/>
          <w:pgMar w:top="794" w:right="2438" w:bottom="1191" w:left="1021" w:header="0" w:footer="709" w:gutter="0"/>
          <w:cols w:space="708"/>
          <w:docGrid w:linePitch="360"/>
        </w:sectPr>
      </w:pPr>
    </w:p>
    <w:p w14:paraId="531B2761" w14:textId="77777777" w:rsidR="00DE7975" w:rsidRDefault="00DE7975" w:rsidP="00CD33F1">
      <w:pPr>
        <w:pStyle w:val="Rubrik2utannumrering"/>
        <w:spacing w:before="0"/>
      </w:pPr>
      <w:r>
        <w:t xml:space="preserve">2. Förslag till lag om ändring i plan- och bygglagen (2010:900) </w:t>
      </w:r>
    </w:p>
    <w:p w14:paraId="53C28649" w14:textId="77777777" w:rsidR="00DE7975" w:rsidRDefault="00DE7975" w:rsidP="00DE7975">
      <w:pPr>
        <w:pStyle w:val="Brdtext"/>
      </w:pPr>
      <w:r>
        <w:t xml:space="preserve">Härigenom föreskrivs i fråga om plan- och bygglagen (2010:900) </w:t>
      </w:r>
    </w:p>
    <w:p w14:paraId="68A67463" w14:textId="77777777" w:rsidR="00DE7975" w:rsidRDefault="00DE7975" w:rsidP="00DE7975">
      <w:pPr>
        <w:pStyle w:val="Brdtextmedindrag"/>
      </w:pPr>
      <w:r w:rsidRPr="002B1FAB">
        <w:rPr>
          <w:i/>
        </w:rPr>
        <w:t>dels</w:t>
      </w:r>
      <w:r>
        <w:t xml:space="preserve"> att nuvarande 5 kap. 11 a, 11 b och 11 c §§ ska betecknas 5 kap. 11 b, 11 c och 11 d §§, </w:t>
      </w:r>
    </w:p>
    <w:p w14:paraId="54CBD9F2" w14:textId="77777777" w:rsidR="00DE7975" w:rsidRDefault="00DE7975" w:rsidP="00DE7975">
      <w:pPr>
        <w:pStyle w:val="Brdtextmedindrag"/>
      </w:pPr>
      <w:r w:rsidRPr="002B1FAB">
        <w:rPr>
          <w:i/>
        </w:rPr>
        <w:t>dels</w:t>
      </w:r>
      <w:r>
        <w:t xml:space="preserve"> att 3 kap. 2–6, 7–10, 12–18, 21, 22, 23–28 §§, 4 kap. 33 b och 34 §§, 5 kap. 6–7 a, 11, 11 a, 18, 18 a, 25, 32 och 39 §§, 7 kap. 8 och 9 §§, 11 kap. 10 §, 13 kap 1 §, 16 kap. 1 och 1 a §§ och rubrikerna närmast före 3 kap. 7 och 23 §§ ska ha följande lydelse, </w:t>
      </w:r>
    </w:p>
    <w:p w14:paraId="2B750CE8" w14:textId="77777777" w:rsidR="00DE7975" w:rsidRDefault="00DE7975" w:rsidP="00DE7975">
      <w:pPr>
        <w:pStyle w:val="Brdtextmedindrag"/>
      </w:pPr>
      <w:r w:rsidRPr="002B1FAB">
        <w:rPr>
          <w:i/>
        </w:rPr>
        <w:t>dels</w:t>
      </w:r>
      <w:r>
        <w:t xml:space="preserve"> att det ska införas fem nya paragrafer, 3 kap. 6 a, 6 b, 18 a, 19 a och 22 a §§, och närmast före 3 kap. 2 och 3 §§ nya rubriker av följande lydelse. </w:t>
      </w:r>
    </w:p>
    <w:p w14:paraId="447CDAA7" w14:textId="77777777" w:rsidR="00DE7975" w:rsidRDefault="00DE7975" w:rsidP="00DE7975">
      <w:pPr>
        <w:pStyle w:val="Brdtext"/>
      </w:pPr>
    </w:p>
    <w:tbl>
      <w:tblPr>
        <w:tblW w:w="5000" w:type="pct"/>
        <w:tblCellMar>
          <w:left w:w="125" w:type="dxa"/>
          <w:right w:w="125" w:type="dxa"/>
        </w:tblCellMar>
        <w:tblLook w:val="0000" w:firstRow="0" w:lastRow="0" w:firstColumn="0" w:lastColumn="0" w:noHBand="0" w:noVBand="0"/>
      </w:tblPr>
      <w:tblGrid>
        <w:gridCol w:w="2948"/>
        <w:gridCol w:w="2949"/>
      </w:tblGrid>
      <w:tr w:rsidR="00DE7975" w:rsidRPr="005B0E77" w14:paraId="025FC10C" w14:textId="77777777" w:rsidTr="00DE7975">
        <w:tc>
          <w:tcPr>
            <w:tcW w:w="2500" w:type="pct"/>
            <w:shd w:val="clear" w:color="auto" w:fill="auto"/>
            <w:tcMar>
              <w:left w:w="0" w:type="dxa"/>
            </w:tcMar>
          </w:tcPr>
          <w:p w14:paraId="04DCFF41" w14:textId="77777777" w:rsidR="00DE7975" w:rsidRPr="005B0E77" w:rsidRDefault="00DE7975" w:rsidP="00DE7975">
            <w:pPr>
              <w:pStyle w:val="Brdtext"/>
              <w:rPr>
                <w:i/>
              </w:rPr>
            </w:pPr>
            <w:r w:rsidRPr="005B0E77">
              <w:rPr>
                <w:i/>
              </w:rPr>
              <w:t>Nuvarande lydelse</w:t>
            </w:r>
          </w:p>
        </w:tc>
        <w:tc>
          <w:tcPr>
            <w:tcW w:w="2500" w:type="pct"/>
            <w:shd w:val="clear" w:color="auto" w:fill="auto"/>
            <w:tcMar>
              <w:right w:w="0" w:type="dxa"/>
            </w:tcMar>
          </w:tcPr>
          <w:p w14:paraId="2D391823" w14:textId="77777777" w:rsidR="00DE7975" w:rsidRPr="005B0E77" w:rsidRDefault="00DE7975" w:rsidP="00DE7975">
            <w:pPr>
              <w:pStyle w:val="Brdtext"/>
              <w:rPr>
                <w:i/>
              </w:rPr>
            </w:pPr>
            <w:r w:rsidRPr="005B0E77">
              <w:rPr>
                <w:i/>
              </w:rPr>
              <w:t>Föreslagen lydelse</w:t>
            </w:r>
          </w:p>
        </w:tc>
      </w:tr>
    </w:tbl>
    <w:p w14:paraId="2E7DA408" w14:textId="77777777" w:rsidR="00DE7975" w:rsidRDefault="00DE7975" w:rsidP="00DE7975">
      <w:pPr>
        <w:pStyle w:val="Brdtext"/>
        <w:spacing w:before="230"/>
        <w:jc w:val="center"/>
        <w:rPr>
          <w:b/>
        </w:rPr>
      </w:pPr>
      <w:r>
        <w:rPr>
          <w:b/>
        </w:rPr>
        <w:t>3 kap.</w:t>
      </w:r>
    </w:p>
    <w:p w14:paraId="5D0D7BF7" w14:textId="49AF0116" w:rsidR="00DE7975" w:rsidRDefault="00DE7975" w:rsidP="00DE7975">
      <w:pPr>
        <w:pStyle w:val="Brdtext"/>
        <w:jc w:val="center"/>
      </w:pPr>
      <w:r>
        <w:t>1 §</w:t>
      </w:r>
      <w:r>
        <w:rPr>
          <w:rStyle w:val="Fotnotsreferens"/>
        </w:rPr>
        <w:footnoteReference w:id="26"/>
      </w:r>
    </w:p>
    <w:p w14:paraId="1674D130" w14:textId="77777777" w:rsidR="00DE7975" w:rsidRDefault="00DE7975" w:rsidP="00DE7975">
      <w:pPr>
        <w:pStyle w:val="Brdtextmedindrag"/>
      </w:pPr>
      <w:r>
        <w:t>Varje kommun ska ha en aktuell översiktsplan, som omfattar hela kom</w:t>
      </w:r>
      <w:r>
        <w:softHyphen/>
        <w:t>munen.</w:t>
      </w:r>
    </w:p>
    <w:p w14:paraId="1A89EAF1" w14:textId="77777777" w:rsidR="00DE7975" w:rsidRPr="002B1FAB" w:rsidRDefault="00DE7975" w:rsidP="00DE7975">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DE7975" w14:paraId="504BC8E5" w14:textId="77777777" w:rsidTr="00DE7975">
        <w:tc>
          <w:tcPr>
            <w:tcW w:w="2500" w:type="pct"/>
            <w:shd w:val="clear" w:color="auto" w:fill="auto"/>
            <w:tcMar>
              <w:left w:w="0" w:type="dxa"/>
            </w:tcMar>
          </w:tcPr>
          <w:p w14:paraId="3806E47C" w14:textId="77777777" w:rsidR="00DE7975" w:rsidRDefault="00DE7975" w:rsidP="00DE7975">
            <w:pPr>
              <w:pStyle w:val="Brdtextmedindrag"/>
            </w:pPr>
          </w:p>
        </w:tc>
        <w:tc>
          <w:tcPr>
            <w:tcW w:w="2500" w:type="pct"/>
            <w:shd w:val="clear" w:color="auto" w:fill="auto"/>
            <w:tcMar>
              <w:right w:w="0" w:type="dxa"/>
            </w:tcMar>
          </w:tcPr>
          <w:p w14:paraId="7B784714" w14:textId="77777777" w:rsidR="00DE7975" w:rsidRPr="002B1FAB" w:rsidRDefault="00DE7975" w:rsidP="00DE7975">
            <w:pPr>
              <w:pStyle w:val="Brdtextmedindrag"/>
              <w:rPr>
                <w:b/>
                <w:i/>
              </w:rPr>
            </w:pPr>
            <w:r w:rsidRPr="002B1FAB">
              <w:rPr>
                <w:b/>
                <w:i/>
              </w:rPr>
              <w:t>Översiktsplanens syfte</w:t>
            </w:r>
          </w:p>
        </w:tc>
      </w:tr>
    </w:tbl>
    <w:p w14:paraId="0666D223" w14:textId="77777777" w:rsidR="00DE7975" w:rsidRDefault="00DE7975" w:rsidP="00DE7975">
      <w:pPr>
        <w:pStyle w:val="Brdtext"/>
      </w:pPr>
    </w:p>
    <w:p w14:paraId="31982D22" w14:textId="77777777" w:rsidR="00DE7975" w:rsidRDefault="00DE7975" w:rsidP="00DE7975">
      <w:pPr>
        <w:pStyle w:val="Brdtext"/>
        <w:jc w:val="center"/>
      </w:pPr>
      <w:r>
        <w:t>2 §</w:t>
      </w:r>
    </w:p>
    <w:tbl>
      <w:tblPr>
        <w:tblW w:w="5000" w:type="pct"/>
        <w:tblCellMar>
          <w:left w:w="125" w:type="dxa"/>
          <w:right w:w="125" w:type="dxa"/>
        </w:tblCellMar>
        <w:tblLook w:val="0000" w:firstRow="0" w:lastRow="0" w:firstColumn="0" w:lastColumn="0" w:noHBand="0" w:noVBand="0"/>
      </w:tblPr>
      <w:tblGrid>
        <w:gridCol w:w="2948"/>
        <w:gridCol w:w="2949"/>
      </w:tblGrid>
      <w:tr w:rsidR="00DE7975" w14:paraId="510943E0" w14:textId="77777777" w:rsidTr="00DE7975">
        <w:tc>
          <w:tcPr>
            <w:tcW w:w="2500" w:type="pct"/>
            <w:shd w:val="clear" w:color="auto" w:fill="auto"/>
            <w:tcMar>
              <w:left w:w="0" w:type="dxa"/>
            </w:tcMar>
          </w:tcPr>
          <w:p w14:paraId="36082F78" w14:textId="77777777" w:rsidR="00DE7975" w:rsidRDefault="00DE7975" w:rsidP="00DE7975">
            <w:pPr>
              <w:pStyle w:val="Brdtextmedindrag"/>
            </w:pPr>
            <w:r w:rsidRPr="005C6DAE">
              <w:t>Översiktsplanen ska ange inrikt</w:t>
            </w:r>
            <w:r>
              <w:softHyphen/>
            </w:r>
            <w:r w:rsidRPr="005C6DAE">
              <w:t>ningen för den långsiktiga utveck</w:t>
            </w:r>
            <w:r>
              <w:softHyphen/>
            </w:r>
            <w:r w:rsidRPr="005C6DAE">
              <w:t xml:space="preserve">lingen av den fysiska miljön. </w:t>
            </w:r>
            <w:r w:rsidRPr="005B71FC">
              <w:rPr>
                <w:i/>
              </w:rPr>
              <w:t>Planen ska ge vägledning för beslut om hur mark- och vattenområden ska användas och hur den byggda miljön ska användas, utvecklas och bevaras.</w:t>
            </w:r>
          </w:p>
        </w:tc>
        <w:tc>
          <w:tcPr>
            <w:tcW w:w="2500" w:type="pct"/>
            <w:shd w:val="clear" w:color="auto" w:fill="auto"/>
            <w:tcMar>
              <w:right w:w="0" w:type="dxa"/>
            </w:tcMar>
          </w:tcPr>
          <w:p w14:paraId="7311D852" w14:textId="77777777" w:rsidR="00DE7975" w:rsidRDefault="00DE7975" w:rsidP="00DE7975">
            <w:pPr>
              <w:pStyle w:val="Brdtextmedindrag"/>
            </w:pPr>
            <w:r>
              <w:t>Översiktsplanen ska ange inrikt</w:t>
            </w:r>
            <w:r>
              <w:softHyphen/>
              <w:t>ningen för den långsiktiga utveck</w:t>
            </w:r>
            <w:r>
              <w:softHyphen/>
              <w:t xml:space="preserve">lingen av den fysiska miljön. </w:t>
            </w:r>
          </w:p>
          <w:p w14:paraId="0EA4B7CE" w14:textId="77777777" w:rsidR="00DE7975" w:rsidRDefault="00DE7975" w:rsidP="00DE7975">
            <w:pPr>
              <w:pStyle w:val="Brdtextmedindrag"/>
            </w:pPr>
            <w:r>
              <w:t xml:space="preserve"> </w:t>
            </w:r>
          </w:p>
          <w:p w14:paraId="602C109B" w14:textId="77777777" w:rsidR="00DE7975" w:rsidRDefault="00DE7975" w:rsidP="00DE7975">
            <w:pPr>
              <w:pStyle w:val="Brdtextmedindrag"/>
            </w:pPr>
            <w:r>
              <w:tab/>
            </w:r>
          </w:p>
          <w:p w14:paraId="1586020C" w14:textId="77777777" w:rsidR="00DE7975" w:rsidRDefault="00DE7975" w:rsidP="00DE7975">
            <w:pPr>
              <w:pStyle w:val="Brdtextmedindrag"/>
            </w:pPr>
          </w:p>
        </w:tc>
      </w:tr>
      <w:tr w:rsidR="00DE7975" w14:paraId="190E730C" w14:textId="77777777" w:rsidTr="00DE7975">
        <w:tc>
          <w:tcPr>
            <w:tcW w:w="2500" w:type="pct"/>
            <w:shd w:val="clear" w:color="auto" w:fill="auto"/>
            <w:tcMar>
              <w:left w:w="0" w:type="dxa"/>
            </w:tcMar>
          </w:tcPr>
          <w:p w14:paraId="6B7DC715" w14:textId="77777777" w:rsidR="00DE7975" w:rsidRDefault="00DE7975" w:rsidP="00DE7975">
            <w:pPr>
              <w:pStyle w:val="Brdtextmedindrag"/>
            </w:pPr>
          </w:p>
        </w:tc>
        <w:tc>
          <w:tcPr>
            <w:tcW w:w="2500" w:type="pct"/>
            <w:shd w:val="clear" w:color="auto" w:fill="auto"/>
            <w:tcMar>
              <w:right w:w="0" w:type="dxa"/>
            </w:tcMar>
          </w:tcPr>
          <w:p w14:paraId="534B613F" w14:textId="77777777" w:rsidR="00DE7975" w:rsidRPr="005C6DAE" w:rsidRDefault="00DE7975" w:rsidP="00DE7975">
            <w:pPr>
              <w:pStyle w:val="Brdtextmedindrag"/>
              <w:rPr>
                <w:i/>
              </w:rPr>
            </w:pPr>
            <w:r w:rsidRPr="005C6DAE">
              <w:rPr>
                <w:i/>
              </w:rPr>
              <w:t>Planen ska ge vägledning för beslut om hur</w:t>
            </w:r>
          </w:p>
          <w:p w14:paraId="0DDE8807" w14:textId="77777777" w:rsidR="00DE7975" w:rsidRPr="005C6DAE" w:rsidRDefault="00DE7975" w:rsidP="00DE7975">
            <w:pPr>
              <w:pStyle w:val="Brdtextmedindrag"/>
              <w:rPr>
                <w:i/>
              </w:rPr>
            </w:pPr>
            <w:r>
              <w:rPr>
                <w:i/>
              </w:rPr>
              <w:t>1. </w:t>
            </w:r>
            <w:r w:rsidRPr="005C6DAE">
              <w:rPr>
                <w:i/>
              </w:rPr>
              <w:t>mark- och vattenområden ska användas, och</w:t>
            </w:r>
          </w:p>
          <w:p w14:paraId="2D153BBA" w14:textId="77777777" w:rsidR="00DE7975" w:rsidRPr="005C6DAE" w:rsidRDefault="00DE7975" w:rsidP="00DE7975">
            <w:pPr>
              <w:pStyle w:val="Brdtextmedindrag"/>
              <w:rPr>
                <w:i/>
              </w:rPr>
            </w:pPr>
            <w:r>
              <w:rPr>
                <w:i/>
              </w:rPr>
              <w:t>2. </w:t>
            </w:r>
            <w:r w:rsidRPr="005C6DAE">
              <w:rPr>
                <w:i/>
              </w:rPr>
              <w:t>den byggda miljön ska an-vändas, utvecklas och bevaras.</w:t>
            </w:r>
          </w:p>
          <w:p w14:paraId="22A1177A" w14:textId="77777777" w:rsidR="00DE7975" w:rsidRDefault="00DE7975" w:rsidP="00DE7975">
            <w:pPr>
              <w:pStyle w:val="Brdtextmedindrag"/>
            </w:pPr>
            <w:r w:rsidRPr="005C6DAE">
              <w:rPr>
                <w:i/>
              </w:rPr>
              <w:t>Planen är inte bindande.</w:t>
            </w:r>
          </w:p>
        </w:tc>
      </w:tr>
    </w:tbl>
    <w:p w14:paraId="5A605106" w14:textId="77777777" w:rsidR="00DE7975" w:rsidRDefault="00DE7975" w:rsidP="00DE7975">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DE7975" w14:paraId="29CA1A48" w14:textId="77777777" w:rsidTr="00DE7975">
        <w:tc>
          <w:tcPr>
            <w:tcW w:w="2500" w:type="pct"/>
            <w:shd w:val="clear" w:color="auto" w:fill="auto"/>
            <w:tcMar>
              <w:left w:w="0" w:type="dxa"/>
            </w:tcMar>
          </w:tcPr>
          <w:p w14:paraId="2334B69B" w14:textId="77777777" w:rsidR="00DE7975" w:rsidRDefault="00DE7975" w:rsidP="00DE7975">
            <w:pPr>
              <w:pStyle w:val="Brdtextmedindrag"/>
              <w:keepNext/>
            </w:pPr>
          </w:p>
        </w:tc>
        <w:tc>
          <w:tcPr>
            <w:tcW w:w="2500" w:type="pct"/>
            <w:shd w:val="clear" w:color="auto" w:fill="auto"/>
            <w:tcMar>
              <w:right w:w="0" w:type="dxa"/>
            </w:tcMar>
          </w:tcPr>
          <w:p w14:paraId="384E2ABB" w14:textId="77777777" w:rsidR="00DE7975" w:rsidRPr="005C6DAE" w:rsidRDefault="00DE7975" w:rsidP="00DE7975">
            <w:pPr>
              <w:pStyle w:val="Brdtextmedindrag"/>
              <w:keepNext/>
              <w:jc w:val="left"/>
              <w:rPr>
                <w:b/>
                <w:i/>
              </w:rPr>
            </w:pPr>
            <w:r w:rsidRPr="005C6DAE">
              <w:rPr>
                <w:b/>
                <w:i/>
              </w:rPr>
              <w:t>Översiktsplanens innehåll</w:t>
            </w:r>
          </w:p>
        </w:tc>
      </w:tr>
    </w:tbl>
    <w:p w14:paraId="495F0789" w14:textId="77777777" w:rsidR="00DE7975" w:rsidRDefault="00DE7975" w:rsidP="00DE7975">
      <w:pPr>
        <w:pStyle w:val="Brdtext"/>
        <w:keepNext/>
        <w:spacing w:before="180"/>
        <w:jc w:val="center"/>
      </w:pPr>
      <w:r>
        <w:t>3 §</w:t>
      </w:r>
    </w:p>
    <w:tbl>
      <w:tblPr>
        <w:tblW w:w="5000" w:type="pct"/>
        <w:tblCellMar>
          <w:left w:w="125" w:type="dxa"/>
          <w:right w:w="125" w:type="dxa"/>
        </w:tblCellMar>
        <w:tblLook w:val="0000" w:firstRow="0" w:lastRow="0" w:firstColumn="0" w:lastColumn="0" w:noHBand="0" w:noVBand="0"/>
      </w:tblPr>
      <w:tblGrid>
        <w:gridCol w:w="2948"/>
        <w:gridCol w:w="2949"/>
      </w:tblGrid>
      <w:tr w:rsidR="00DE7975" w14:paraId="506B1CC5" w14:textId="77777777" w:rsidTr="00DE7975">
        <w:tc>
          <w:tcPr>
            <w:tcW w:w="2500" w:type="pct"/>
            <w:shd w:val="clear" w:color="auto" w:fill="auto"/>
            <w:tcMar>
              <w:left w:w="0" w:type="dxa"/>
            </w:tcMar>
          </w:tcPr>
          <w:p w14:paraId="5DB0E244" w14:textId="77777777" w:rsidR="00DE7975" w:rsidRPr="005B71FC" w:rsidRDefault="00DE7975" w:rsidP="00DE7975">
            <w:pPr>
              <w:pStyle w:val="Brdtextmedindrag"/>
              <w:rPr>
                <w:i/>
              </w:rPr>
            </w:pPr>
            <w:r w:rsidRPr="005B71FC">
              <w:rPr>
                <w:i/>
              </w:rPr>
              <w:t>Översiktsplanen är inte bindan</w:t>
            </w:r>
            <w:r>
              <w:rPr>
                <w:i/>
              </w:rPr>
              <w:softHyphen/>
            </w:r>
            <w:r w:rsidRPr="005B71FC">
              <w:rPr>
                <w:i/>
              </w:rPr>
              <w:t>de.</w:t>
            </w:r>
          </w:p>
        </w:tc>
        <w:tc>
          <w:tcPr>
            <w:tcW w:w="2500" w:type="pct"/>
            <w:shd w:val="clear" w:color="auto" w:fill="auto"/>
            <w:tcMar>
              <w:right w:w="0" w:type="dxa"/>
            </w:tcMar>
          </w:tcPr>
          <w:p w14:paraId="65E54030" w14:textId="77777777" w:rsidR="00DE7975" w:rsidRPr="005B71FC" w:rsidRDefault="00DE7975" w:rsidP="00DE7975">
            <w:pPr>
              <w:pStyle w:val="Brdtextmedindrag"/>
              <w:rPr>
                <w:i/>
              </w:rPr>
            </w:pPr>
            <w:r w:rsidRPr="005B71FC">
              <w:rPr>
                <w:i/>
              </w:rPr>
              <w:t>Av översiktsplanen ska på en    karta framgå grunddragen i fråga om den avsedda användningen av mark- och vattenområden för hela kommunen. Planen ska visa indel</w:t>
            </w:r>
            <w:r>
              <w:rPr>
                <w:i/>
              </w:rPr>
              <w:softHyphen/>
            </w:r>
            <w:r w:rsidRPr="005B71FC">
              <w:rPr>
                <w:i/>
              </w:rPr>
              <w:t xml:space="preserve">ningen i </w:t>
            </w:r>
          </w:p>
          <w:p w14:paraId="26DC6A73" w14:textId="77777777" w:rsidR="00DE7975" w:rsidRPr="005B71FC" w:rsidRDefault="00DE7975" w:rsidP="00DE7975">
            <w:pPr>
              <w:pStyle w:val="Brdtextmedindrag"/>
              <w:rPr>
                <w:i/>
              </w:rPr>
            </w:pPr>
            <w:r w:rsidRPr="005B71FC">
              <w:rPr>
                <w:i/>
              </w:rPr>
              <w:t>1. stadsbygd och tätortsområden,</w:t>
            </w:r>
          </w:p>
          <w:p w14:paraId="70EC7EAA" w14:textId="77777777" w:rsidR="00DE7975" w:rsidRPr="005B71FC" w:rsidRDefault="00DE7975" w:rsidP="00DE7975">
            <w:pPr>
              <w:pStyle w:val="Brdtextmedindrag"/>
              <w:rPr>
                <w:i/>
              </w:rPr>
            </w:pPr>
            <w:r w:rsidRPr="005B71FC">
              <w:rPr>
                <w:i/>
              </w:rPr>
              <w:t>2. landsbygd,</w:t>
            </w:r>
          </w:p>
          <w:p w14:paraId="3BC42523" w14:textId="77777777" w:rsidR="00DE7975" w:rsidRPr="005B71FC" w:rsidRDefault="00DE7975" w:rsidP="00DE7975">
            <w:pPr>
              <w:pStyle w:val="Brdtextmedindrag"/>
              <w:rPr>
                <w:i/>
              </w:rPr>
            </w:pPr>
            <w:r w:rsidRPr="005B71FC">
              <w:rPr>
                <w:i/>
              </w:rPr>
              <w:t>3. verksamheter,</w:t>
            </w:r>
          </w:p>
          <w:p w14:paraId="6ED18069" w14:textId="77777777" w:rsidR="00DE7975" w:rsidRPr="005B71FC" w:rsidRDefault="00DE7975" w:rsidP="00DE7975">
            <w:pPr>
              <w:pStyle w:val="Brdtextmedindrag"/>
              <w:rPr>
                <w:i/>
              </w:rPr>
            </w:pPr>
            <w:r w:rsidRPr="005B71FC">
              <w:rPr>
                <w:i/>
              </w:rPr>
              <w:t xml:space="preserve">4. transporter och infrastruktur-tur, </w:t>
            </w:r>
          </w:p>
          <w:p w14:paraId="76382E08" w14:textId="77777777" w:rsidR="00DE7975" w:rsidRPr="005B71FC" w:rsidRDefault="00DE7975" w:rsidP="00DE7975">
            <w:pPr>
              <w:pStyle w:val="Brdtextmedindrag"/>
              <w:rPr>
                <w:i/>
              </w:rPr>
            </w:pPr>
            <w:r w:rsidRPr="005B71FC">
              <w:rPr>
                <w:i/>
              </w:rPr>
              <w:t>5. grönstruktur, och</w:t>
            </w:r>
          </w:p>
          <w:p w14:paraId="644AECB4" w14:textId="77777777" w:rsidR="00DE7975" w:rsidRPr="005B71FC" w:rsidRDefault="00DE7975" w:rsidP="00DE7975">
            <w:pPr>
              <w:pStyle w:val="Brdtextmedindrag"/>
              <w:rPr>
                <w:i/>
              </w:rPr>
            </w:pPr>
            <w:r w:rsidRPr="005B71FC">
              <w:rPr>
                <w:i/>
              </w:rPr>
              <w:t>6. vatten.</w:t>
            </w:r>
          </w:p>
          <w:p w14:paraId="2967A2B6" w14:textId="77777777" w:rsidR="00DE7975" w:rsidRPr="005B71FC" w:rsidRDefault="00DE7975" w:rsidP="00DE7975">
            <w:pPr>
              <w:pStyle w:val="Brdtextmedindrag"/>
              <w:rPr>
                <w:i/>
              </w:rPr>
            </w:pPr>
            <w:r w:rsidRPr="005B71FC">
              <w:rPr>
                <w:i/>
              </w:rPr>
              <w:t>Indelningen i första stycket får vid behov göras mer detaljerad.</w:t>
            </w:r>
          </w:p>
          <w:p w14:paraId="07D9FA7C" w14:textId="77777777" w:rsidR="00DE7975" w:rsidRDefault="00DE7975" w:rsidP="00DE7975">
            <w:pPr>
              <w:pStyle w:val="Brdtextmedindrag"/>
            </w:pPr>
            <w:r w:rsidRPr="005B71FC">
              <w:rPr>
                <w:i/>
              </w:rPr>
              <w:t>Av planen ska även framgå kom</w:t>
            </w:r>
            <w:r>
              <w:rPr>
                <w:i/>
              </w:rPr>
              <w:softHyphen/>
            </w:r>
            <w:r w:rsidRPr="005B71FC">
              <w:rPr>
                <w:i/>
              </w:rPr>
              <w:t>munens syn på hur den byggda mil</w:t>
            </w:r>
            <w:r>
              <w:rPr>
                <w:i/>
              </w:rPr>
              <w:softHyphen/>
            </w:r>
            <w:r w:rsidRPr="005B71FC">
              <w:rPr>
                <w:i/>
              </w:rPr>
              <w:t>jön ska användas, utvecklas och bevaras.</w:t>
            </w:r>
          </w:p>
        </w:tc>
      </w:tr>
    </w:tbl>
    <w:p w14:paraId="61C4291C" w14:textId="77777777" w:rsidR="00DE7975" w:rsidRDefault="00DE7975" w:rsidP="00DE7975">
      <w:pPr>
        <w:pStyle w:val="Brdtext"/>
        <w:spacing w:before="180"/>
        <w:jc w:val="center"/>
      </w:pPr>
      <w:r>
        <w:t>4 §</w:t>
      </w:r>
      <w:r>
        <w:rPr>
          <w:rStyle w:val="Fotnotsreferens"/>
        </w:rPr>
        <w:footnoteReference w:id="27"/>
      </w:r>
    </w:p>
    <w:tbl>
      <w:tblPr>
        <w:tblW w:w="5000" w:type="pct"/>
        <w:tblCellMar>
          <w:left w:w="125" w:type="dxa"/>
          <w:right w:w="125" w:type="dxa"/>
        </w:tblCellMar>
        <w:tblLook w:val="0000" w:firstRow="0" w:lastRow="0" w:firstColumn="0" w:lastColumn="0" w:noHBand="0" w:noVBand="0"/>
      </w:tblPr>
      <w:tblGrid>
        <w:gridCol w:w="2948"/>
        <w:gridCol w:w="2949"/>
      </w:tblGrid>
      <w:tr w:rsidR="00DE7975" w14:paraId="0EE838AD" w14:textId="77777777" w:rsidTr="00DE7975">
        <w:tc>
          <w:tcPr>
            <w:tcW w:w="2500" w:type="pct"/>
            <w:shd w:val="clear" w:color="auto" w:fill="auto"/>
            <w:tcMar>
              <w:left w:w="0" w:type="dxa"/>
            </w:tcMar>
          </w:tcPr>
          <w:p w14:paraId="3D6A1307" w14:textId="77777777" w:rsidR="00DE7975" w:rsidRDefault="00DE7975" w:rsidP="00DE7975">
            <w:pPr>
              <w:pStyle w:val="Brdtextmedindrag"/>
            </w:pPr>
            <w:r w:rsidRPr="00F406F5">
              <w:t>Kommunen ska i översikts</w:t>
            </w:r>
            <w:r>
              <w:softHyphen/>
            </w:r>
            <w:r w:rsidRPr="00F406F5">
              <w:t xml:space="preserve">planen redovisa </w:t>
            </w:r>
            <w:r w:rsidRPr="00700258">
              <w:rPr>
                <w:i/>
              </w:rPr>
              <w:t>sin bedömning av hur skyldigheten att enligt 2</w:t>
            </w:r>
            <w:r>
              <w:rPr>
                <w:i/>
              </w:rPr>
              <w:t> </w:t>
            </w:r>
            <w:r w:rsidRPr="00700258">
              <w:rPr>
                <w:i/>
              </w:rPr>
              <w:t>kap. ta hän</w:t>
            </w:r>
            <w:r>
              <w:rPr>
                <w:i/>
              </w:rPr>
              <w:softHyphen/>
            </w:r>
            <w:r w:rsidRPr="00700258">
              <w:rPr>
                <w:i/>
              </w:rPr>
              <w:t>syn till allmänna</w:t>
            </w:r>
            <w:r>
              <w:rPr>
                <w:i/>
              </w:rPr>
              <w:t xml:space="preserve"> intressen vid beslut om användningen av mark- och vatten</w:t>
            </w:r>
            <w:r w:rsidRPr="00700258">
              <w:rPr>
                <w:i/>
              </w:rPr>
              <w:t>områden kommer att till</w:t>
            </w:r>
            <w:r>
              <w:rPr>
                <w:i/>
              </w:rPr>
              <w:softHyphen/>
            </w:r>
            <w:r w:rsidRPr="00700258">
              <w:rPr>
                <w:i/>
              </w:rPr>
              <w:t>godoses. I redovisningen ska riks</w:t>
            </w:r>
            <w:r>
              <w:rPr>
                <w:i/>
              </w:rPr>
              <w:softHyphen/>
            </w:r>
            <w:r w:rsidRPr="00700258">
              <w:rPr>
                <w:i/>
              </w:rPr>
              <w:t>intressen enligt 3 och 4</w:t>
            </w:r>
            <w:r>
              <w:rPr>
                <w:i/>
              </w:rPr>
              <w:t> </w:t>
            </w:r>
            <w:r w:rsidRPr="00700258">
              <w:rPr>
                <w:i/>
              </w:rPr>
              <w:t>kap. miljö</w:t>
            </w:r>
            <w:r>
              <w:rPr>
                <w:i/>
              </w:rPr>
              <w:softHyphen/>
            </w:r>
            <w:r w:rsidRPr="00700258">
              <w:rPr>
                <w:i/>
              </w:rPr>
              <w:t>balken anges särskilt</w:t>
            </w:r>
            <w:r w:rsidRPr="00F406F5">
              <w:t>.</w:t>
            </w:r>
          </w:p>
        </w:tc>
        <w:tc>
          <w:tcPr>
            <w:tcW w:w="2500" w:type="pct"/>
            <w:shd w:val="clear" w:color="auto" w:fill="auto"/>
            <w:tcMar>
              <w:right w:w="0" w:type="dxa"/>
            </w:tcMar>
          </w:tcPr>
          <w:p w14:paraId="2968D70D" w14:textId="77777777" w:rsidR="00DE7975" w:rsidRDefault="00DE7975" w:rsidP="00DE7975">
            <w:pPr>
              <w:pStyle w:val="Brdtextmedindrag"/>
            </w:pPr>
            <w:r>
              <w:t xml:space="preserve">Kommunen ska i översiktsplanen redovisa </w:t>
            </w:r>
          </w:p>
          <w:p w14:paraId="360EC997" w14:textId="77777777" w:rsidR="00DE7975" w:rsidRPr="00700258" w:rsidRDefault="00DE7975" w:rsidP="00DE7975">
            <w:pPr>
              <w:pStyle w:val="Brdtextmedindrag"/>
              <w:rPr>
                <w:i/>
              </w:rPr>
            </w:pPr>
            <w:r>
              <w:rPr>
                <w:i/>
              </w:rPr>
              <w:t>1. förhållanden som med hän</w:t>
            </w:r>
            <w:r w:rsidRPr="00700258">
              <w:rPr>
                <w:i/>
              </w:rPr>
              <w:t>syn till de allmänna intressena i 2</w:t>
            </w:r>
            <w:r>
              <w:rPr>
                <w:i/>
              </w:rPr>
              <w:t> </w:t>
            </w:r>
            <w:r w:rsidRPr="00700258">
              <w:rPr>
                <w:i/>
              </w:rPr>
              <w:t>kap. kan ha väsentlig betydelse för beslut som avses i 2 § andra stycket, och</w:t>
            </w:r>
          </w:p>
          <w:p w14:paraId="705884B6" w14:textId="77777777" w:rsidR="00DE7975" w:rsidRDefault="00DE7975" w:rsidP="00DE7975">
            <w:pPr>
              <w:pStyle w:val="Brdtextmedindrag"/>
            </w:pPr>
            <w:r w:rsidRPr="00700258">
              <w:rPr>
                <w:i/>
              </w:rPr>
              <w:t>2. kommunens syn på hur dessa förhållanden bör beaktas vid så</w:t>
            </w:r>
            <w:r>
              <w:rPr>
                <w:i/>
              </w:rPr>
              <w:softHyphen/>
            </w:r>
            <w:r w:rsidRPr="00700258">
              <w:rPr>
                <w:i/>
              </w:rPr>
              <w:t>dana beslut.</w:t>
            </w:r>
            <w:r w:rsidRPr="00700258">
              <w:rPr>
                <w:i/>
              </w:rPr>
              <w:tab/>
            </w:r>
            <w:r>
              <w:t>.</w:t>
            </w:r>
          </w:p>
        </w:tc>
      </w:tr>
      <w:tr w:rsidR="00DE7975" w14:paraId="0FB827FB" w14:textId="77777777" w:rsidTr="00DE7975">
        <w:tc>
          <w:tcPr>
            <w:tcW w:w="2500" w:type="pct"/>
            <w:shd w:val="clear" w:color="auto" w:fill="auto"/>
            <w:tcMar>
              <w:left w:w="0" w:type="dxa"/>
            </w:tcMar>
          </w:tcPr>
          <w:p w14:paraId="7DD2F061" w14:textId="77777777" w:rsidR="00DE7975" w:rsidRPr="00700258" w:rsidRDefault="00DE7975" w:rsidP="00DE7975">
            <w:pPr>
              <w:pStyle w:val="Brdtextmedindrag"/>
              <w:rPr>
                <w:i/>
              </w:rPr>
            </w:pPr>
            <w:r w:rsidRPr="00700258">
              <w:rPr>
                <w:i/>
              </w:rPr>
              <w:t>Om en sådan strategisk miljö</w:t>
            </w:r>
            <w:r w:rsidRPr="00700258">
              <w:rPr>
                <w:i/>
              </w:rPr>
              <w:softHyphen/>
              <w:t>bedömning som avses i 6</w:t>
            </w:r>
            <w:r>
              <w:rPr>
                <w:i/>
              </w:rPr>
              <w:t> </w:t>
            </w:r>
            <w:r w:rsidRPr="00700258">
              <w:rPr>
                <w:i/>
              </w:rPr>
              <w:t>kap. miljö</w:t>
            </w:r>
            <w:r>
              <w:rPr>
                <w:i/>
              </w:rPr>
              <w:softHyphen/>
            </w:r>
            <w:r w:rsidRPr="00700258">
              <w:rPr>
                <w:i/>
              </w:rPr>
              <w:t>balken inte ska göras, ska kommunen i översiktsplanen redo</w:t>
            </w:r>
            <w:r w:rsidRPr="00700258">
              <w:rPr>
                <w:i/>
              </w:rPr>
              <w:softHyphen/>
              <w:t>visa skälen för sin bedömning i den frågan.</w:t>
            </w:r>
          </w:p>
        </w:tc>
        <w:tc>
          <w:tcPr>
            <w:tcW w:w="2500" w:type="pct"/>
            <w:shd w:val="clear" w:color="auto" w:fill="auto"/>
            <w:tcMar>
              <w:right w:w="0" w:type="dxa"/>
            </w:tcMar>
          </w:tcPr>
          <w:p w14:paraId="205CA789" w14:textId="77777777" w:rsidR="00DE7975" w:rsidRPr="00700258" w:rsidRDefault="00DE7975" w:rsidP="00DE7975">
            <w:pPr>
              <w:pStyle w:val="Brdtextmedindrag"/>
              <w:rPr>
                <w:i/>
              </w:rPr>
            </w:pPr>
            <w:r w:rsidRPr="00700258">
              <w:rPr>
                <w:i/>
              </w:rPr>
              <w:t xml:space="preserve">Redovisningen enligt första stycket ska omfatta </w:t>
            </w:r>
          </w:p>
          <w:p w14:paraId="1D93F4A2" w14:textId="77777777" w:rsidR="00DE7975" w:rsidRPr="00700258" w:rsidRDefault="00DE7975" w:rsidP="00DE7975">
            <w:pPr>
              <w:pStyle w:val="Brdtextmedindrag"/>
              <w:rPr>
                <w:i/>
              </w:rPr>
            </w:pPr>
            <w:r w:rsidRPr="00700258">
              <w:rPr>
                <w:i/>
              </w:rPr>
              <w:t>1. natur- och kulturmiljövärden,</w:t>
            </w:r>
          </w:p>
          <w:p w14:paraId="501CB7BA" w14:textId="77777777" w:rsidR="00DE7975" w:rsidRPr="00700258" w:rsidRDefault="00DE7975" w:rsidP="00DE7975">
            <w:pPr>
              <w:pStyle w:val="Brdtextmedindrag"/>
              <w:rPr>
                <w:i/>
              </w:rPr>
            </w:pPr>
            <w:r w:rsidRPr="00700258">
              <w:rPr>
                <w:i/>
              </w:rPr>
              <w:t>2. areella näringar,</w:t>
            </w:r>
          </w:p>
          <w:p w14:paraId="78C14258" w14:textId="77777777" w:rsidR="00DE7975" w:rsidRPr="00700258" w:rsidRDefault="00DE7975" w:rsidP="00DE7975">
            <w:pPr>
              <w:pStyle w:val="Brdtextmedindrag"/>
              <w:rPr>
                <w:i/>
              </w:rPr>
            </w:pPr>
            <w:r w:rsidRPr="008D05B6">
              <w:rPr>
                <w:i/>
                <w:spacing w:val="-2"/>
              </w:rPr>
              <w:t>3. råvarutillgångar och samhälls</w:t>
            </w:r>
            <w:r w:rsidRPr="008D05B6">
              <w:rPr>
                <w:i/>
                <w:spacing w:val="-2"/>
              </w:rPr>
              <w:softHyphen/>
            </w:r>
            <w:r w:rsidRPr="00700258">
              <w:rPr>
                <w:i/>
              </w:rPr>
              <w:softHyphen/>
              <w:t>viktiga funktioner, och</w:t>
            </w:r>
          </w:p>
          <w:p w14:paraId="291B19C3" w14:textId="77777777" w:rsidR="00DE7975" w:rsidRPr="00700258" w:rsidRDefault="00DE7975" w:rsidP="00DE7975">
            <w:pPr>
              <w:pStyle w:val="Brdtextmedindrag"/>
              <w:rPr>
                <w:i/>
              </w:rPr>
            </w:pPr>
            <w:r w:rsidRPr="00700258">
              <w:rPr>
                <w:i/>
              </w:rPr>
              <w:t>4. miljö, hälsa och säkerhet.</w:t>
            </w:r>
          </w:p>
        </w:tc>
      </w:tr>
      <w:tr w:rsidR="00DE7975" w14:paraId="6D6132CF" w14:textId="77777777" w:rsidTr="00DE7975">
        <w:tc>
          <w:tcPr>
            <w:tcW w:w="2500" w:type="pct"/>
            <w:shd w:val="clear" w:color="auto" w:fill="auto"/>
            <w:tcMar>
              <w:left w:w="0" w:type="dxa"/>
            </w:tcMar>
          </w:tcPr>
          <w:p w14:paraId="26E28F5E" w14:textId="77777777" w:rsidR="00DE7975" w:rsidRPr="00700258" w:rsidRDefault="00DE7975" w:rsidP="00DE7975">
            <w:pPr>
              <w:pStyle w:val="Brdtextmedindrag"/>
              <w:rPr>
                <w:i/>
              </w:rPr>
            </w:pPr>
            <w:r w:rsidRPr="00700258">
              <w:rPr>
                <w:i/>
              </w:rPr>
              <w:t>Krävs en sådan strategisk miljö</w:t>
            </w:r>
            <w:r>
              <w:rPr>
                <w:i/>
              </w:rPr>
              <w:softHyphen/>
            </w:r>
            <w:r w:rsidRPr="00700258">
              <w:rPr>
                <w:i/>
              </w:rPr>
              <w:t>bedömning som avses i 6 kap. miljöbalken, ska kommunen redo</w:t>
            </w:r>
            <w:r>
              <w:rPr>
                <w:i/>
              </w:rPr>
              <w:softHyphen/>
            </w:r>
            <w:r w:rsidRPr="00700258">
              <w:rPr>
                <w:i/>
              </w:rPr>
              <w:t>visa miljökonsekvenser i planen på ett sätt som uppfyller kraven i 6 kap. 11, 12 och 16 §§ miljö</w:t>
            </w:r>
            <w:r>
              <w:rPr>
                <w:i/>
              </w:rPr>
              <w:softHyphen/>
            </w:r>
            <w:r w:rsidRPr="00700258">
              <w:rPr>
                <w:i/>
              </w:rPr>
              <w:t>balken.</w:t>
            </w:r>
          </w:p>
        </w:tc>
        <w:tc>
          <w:tcPr>
            <w:tcW w:w="2500" w:type="pct"/>
            <w:shd w:val="clear" w:color="auto" w:fill="auto"/>
            <w:tcMar>
              <w:right w:w="0" w:type="dxa"/>
            </w:tcMar>
          </w:tcPr>
          <w:p w14:paraId="5CA2D20D" w14:textId="77777777" w:rsidR="00DE7975" w:rsidRPr="00700258" w:rsidRDefault="00DE7975" w:rsidP="00DE7975">
            <w:pPr>
              <w:pStyle w:val="Brdtextmedindrag"/>
              <w:rPr>
                <w:i/>
              </w:rPr>
            </w:pPr>
            <w:r w:rsidRPr="00700258">
              <w:rPr>
                <w:i/>
              </w:rPr>
              <w:t>I stället för kravet i första stycket 2 ska kommunen i fråga om riks</w:t>
            </w:r>
            <w:r>
              <w:rPr>
                <w:i/>
              </w:rPr>
              <w:softHyphen/>
            </w:r>
            <w:r w:rsidRPr="00700258">
              <w:rPr>
                <w:i/>
              </w:rPr>
              <w:t>intressen enligt 3 och 4 kap. miljö</w:t>
            </w:r>
            <w:r>
              <w:rPr>
                <w:i/>
              </w:rPr>
              <w:softHyphen/>
            </w:r>
            <w:r w:rsidRPr="00700258">
              <w:rPr>
                <w:i/>
              </w:rPr>
              <w:t>balken och gällande miljökvalitets</w:t>
            </w:r>
            <w:r>
              <w:rPr>
                <w:i/>
              </w:rPr>
              <w:softHyphen/>
            </w:r>
            <w:r w:rsidRPr="00700258">
              <w:rPr>
                <w:i/>
              </w:rPr>
              <w:t>normer enligt 5 kap. miljöbalken sär</w:t>
            </w:r>
            <w:r>
              <w:rPr>
                <w:i/>
              </w:rPr>
              <w:softHyphen/>
            </w:r>
            <w:r w:rsidRPr="00700258">
              <w:rPr>
                <w:i/>
              </w:rPr>
              <w:t>skilt ange hur riksintressena ska tillgodoses och miljökvalitets</w:t>
            </w:r>
            <w:r>
              <w:rPr>
                <w:i/>
              </w:rPr>
              <w:softHyphen/>
            </w:r>
            <w:r w:rsidRPr="00700258">
              <w:rPr>
                <w:i/>
              </w:rPr>
              <w:t>norm</w:t>
            </w:r>
            <w:r>
              <w:rPr>
                <w:i/>
              </w:rPr>
              <w:softHyphen/>
            </w:r>
            <w:r w:rsidRPr="00700258">
              <w:rPr>
                <w:i/>
              </w:rPr>
              <w:t>erna ska följas</w:t>
            </w:r>
          </w:p>
        </w:tc>
      </w:tr>
    </w:tbl>
    <w:p w14:paraId="44E7133B" w14:textId="77777777" w:rsidR="00DE7975" w:rsidRDefault="00DE7975" w:rsidP="00DE7975">
      <w:pPr>
        <w:pStyle w:val="Brdtext"/>
        <w:rPr>
          <w:b/>
        </w:rPr>
      </w:pPr>
    </w:p>
    <w:tbl>
      <w:tblPr>
        <w:tblW w:w="5000" w:type="pct"/>
        <w:tblCellMar>
          <w:left w:w="125" w:type="dxa"/>
          <w:right w:w="125" w:type="dxa"/>
        </w:tblCellMar>
        <w:tblLook w:val="0000" w:firstRow="0" w:lastRow="0" w:firstColumn="0" w:lastColumn="0" w:noHBand="0" w:noVBand="0"/>
      </w:tblPr>
      <w:tblGrid>
        <w:gridCol w:w="2948"/>
        <w:gridCol w:w="2949"/>
      </w:tblGrid>
      <w:tr w:rsidR="00DE7975" w:rsidRPr="000E6F0B" w14:paraId="4EB63A23" w14:textId="77777777" w:rsidTr="00DE7975">
        <w:tc>
          <w:tcPr>
            <w:tcW w:w="2500" w:type="pct"/>
            <w:shd w:val="clear" w:color="auto" w:fill="auto"/>
            <w:tcMar>
              <w:left w:w="0" w:type="dxa"/>
            </w:tcMar>
          </w:tcPr>
          <w:p w14:paraId="7207EA6F" w14:textId="77777777" w:rsidR="00DE7975" w:rsidRPr="000E6F0B" w:rsidRDefault="00DE7975" w:rsidP="009D6E82">
            <w:pPr>
              <w:pStyle w:val="Brdtext"/>
              <w:keepNext/>
              <w:rPr>
                <w:i/>
              </w:rPr>
            </w:pPr>
            <w:r>
              <w:rPr>
                <w:i/>
              </w:rPr>
              <w:t>L</w:t>
            </w:r>
            <w:r w:rsidRPr="000E6F0B">
              <w:rPr>
                <w:i/>
              </w:rPr>
              <w:t>ydelse</w:t>
            </w:r>
            <w:r>
              <w:rPr>
                <w:i/>
              </w:rPr>
              <w:t xml:space="preserve"> enligt prop. 2017/18:163</w:t>
            </w:r>
          </w:p>
        </w:tc>
        <w:tc>
          <w:tcPr>
            <w:tcW w:w="2500" w:type="pct"/>
            <w:shd w:val="clear" w:color="auto" w:fill="auto"/>
            <w:tcMar>
              <w:right w:w="0" w:type="dxa"/>
            </w:tcMar>
          </w:tcPr>
          <w:p w14:paraId="34B995D7" w14:textId="77777777" w:rsidR="00DE7975" w:rsidRPr="000E6F0B" w:rsidRDefault="00DE7975" w:rsidP="009D6E82">
            <w:pPr>
              <w:pStyle w:val="Brdtext"/>
              <w:keepNext/>
              <w:rPr>
                <w:i/>
              </w:rPr>
            </w:pPr>
            <w:r w:rsidRPr="000E6F0B">
              <w:rPr>
                <w:i/>
              </w:rPr>
              <w:t>Föreslagen lydelse</w:t>
            </w:r>
          </w:p>
        </w:tc>
      </w:tr>
    </w:tbl>
    <w:p w14:paraId="3FE1332C" w14:textId="77777777" w:rsidR="00DE7975" w:rsidRPr="003C70E6" w:rsidRDefault="00DE7975" w:rsidP="009D6E82">
      <w:pPr>
        <w:pStyle w:val="Brdtextmedindrag"/>
        <w:keepNext/>
        <w:ind w:firstLine="0"/>
      </w:pPr>
    </w:p>
    <w:p w14:paraId="3D74EC63" w14:textId="77777777" w:rsidR="00DE7975" w:rsidRDefault="00DE7975" w:rsidP="009D6E82">
      <w:pPr>
        <w:pStyle w:val="Brdtext"/>
        <w:keepNext/>
        <w:jc w:val="center"/>
      </w:pPr>
      <w:r>
        <w:t>5 §</w:t>
      </w:r>
      <w:r>
        <w:rPr>
          <w:rStyle w:val="Fotnotsreferens"/>
        </w:rPr>
        <w:footnoteReference w:id="28"/>
      </w:r>
    </w:p>
    <w:tbl>
      <w:tblPr>
        <w:tblW w:w="5000" w:type="pct"/>
        <w:tblCellMar>
          <w:left w:w="125" w:type="dxa"/>
          <w:right w:w="125" w:type="dxa"/>
        </w:tblCellMar>
        <w:tblLook w:val="0000" w:firstRow="0" w:lastRow="0" w:firstColumn="0" w:lastColumn="0" w:noHBand="0" w:noVBand="0"/>
      </w:tblPr>
      <w:tblGrid>
        <w:gridCol w:w="2948"/>
        <w:gridCol w:w="2949"/>
      </w:tblGrid>
      <w:tr w:rsidR="00DE7975" w14:paraId="08AB46B0" w14:textId="77777777" w:rsidTr="00DE7975">
        <w:tc>
          <w:tcPr>
            <w:tcW w:w="2500" w:type="pct"/>
            <w:shd w:val="clear" w:color="auto" w:fill="auto"/>
            <w:tcMar>
              <w:left w:w="0" w:type="dxa"/>
            </w:tcMar>
          </w:tcPr>
          <w:p w14:paraId="499D5DCB" w14:textId="77777777" w:rsidR="00DE7975" w:rsidRPr="00F10A1F" w:rsidRDefault="00DE7975" w:rsidP="00DE7975">
            <w:pPr>
              <w:pStyle w:val="Brdtextmedindrag"/>
            </w:pPr>
            <w:r w:rsidRPr="00F10A1F">
              <w:t>Av översiktsplanen ska framgå</w:t>
            </w:r>
          </w:p>
          <w:p w14:paraId="352407B1" w14:textId="77777777" w:rsidR="00DE7975" w:rsidRPr="00F10A1F" w:rsidRDefault="00DE7975" w:rsidP="00DE7975">
            <w:pPr>
              <w:pStyle w:val="Brdtextmedindrag"/>
              <w:rPr>
                <w:i/>
              </w:rPr>
            </w:pPr>
            <w:r w:rsidRPr="00F10A1F">
              <w:rPr>
                <w:i/>
              </w:rPr>
              <w:t>1. grunddragen i fråga om den avsedda användningen av mark- och vattenområden,</w:t>
            </w:r>
            <w:r w:rsidRPr="00F10A1F">
              <w:rPr>
                <w:i/>
              </w:rPr>
              <w:tab/>
            </w:r>
          </w:p>
          <w:p w14:paraId="4247EE10" w14:textId="77777777" w:rsidR="00DE7975" w:rsidRPr="00F10A1F" w:rsidRDefault="00DE7975" w:rsidP="00DE7975">
            <w:pPr>
              <w:pStyle w:val="Brdtextmedindrag"/>
              <w:rPr>
                <w:i/>
              </w:rPr>
            </w:pPr>
            <w:r w:rsidRPr="00F10A1F">
              <w:rPr>
                <w:i/>
              </w:rPr>
              <w:t>2. kommunens syn på hur den byggda miljön ska användas, ut</w:t>
            </w:r>
            <w:r>
              <w:rPr>
                <w:i/>
              </w:rPr>
              <w:softHyphen/>
            </w:r>
            <w:r w:rsidRPr="00F10A1F">
              <w:rPr>
                <w:i/>
              </w:rPr>
              <w:t>vecklas och bevaras,</w:t>
            </w:r>
            <w:r w:rsidRPr="00F10A1F">
              <w:rPr>
                <w:i/>
              </w:rPr>
              <w:tab/>
            </w:r>
          </w:p>
          <w:p w14:paraId="5C84B0B4" w14:textId="77777777" w:rsidR="00DE7975" w:rsidRPr="00F10A1F" w:rsidRDefault="00DE7975" w:rsidP="00DE7975">
            <w:pPr>
              <w:pStyle w:val="Brdtextmedindrag"/>
              <w:rPr>
                <w:i/>
              </w:rPr>
            </w:pPr>
            <w:r w:rsidRPr="00F10A1F">
              <w:rPr>
                <w:i/>
              </w:rPr>
              <w:t>3. hur kommunen avser att till</w:t>
            </w:r>
            <w:r>
              <w:rPr>
                <w:i/>
              </w:rPr>
              <w:softHyphen/>
            </w:r>
            <w:r w:rsidRPr="00F10A1F">
              <w:rPr>
                <w:i/>
              </w:rPr>
              <w:t>godose de redovisade riksintres</w:t>
            </w:r>
            <w:r>
              <w:rPr>
                <w:i/>
              </w:rPr>
              <w:softHyphen/>
            </w:r>
            <w:r w:rsidRPr="00F10A1F">
              <w:rPr>
                <w:i/>
              </w:rPr>
              <w:t>se</w:t>
            </w:r>
            <w:r>
              <w:rPr>
                <w:i/>
              </w:rPr>
              <w:softHyphen/>
            </w:r>
            <w:r w:rsidRPr="00F10A1F">
              <w:rPr>
                <w:i/>
              </w:rPr>
              <w:t>na och följa gällande miljökvali</w:t>
            </w:r>
            <w:r>
              <w:rPr>
                <w:i/>
              </w:rPr>
              <w:softHyphen/>
            </w:r>
            <w:r w:rsidRPr="00F10A1F">
              <w:rPr>
                <w:i/>
              </w:rPr>
              <w:t>tets</w:t>
            </w:r>
            <w:r>
              <w:rPr>
                <w:i/>
              </w:rPr>
              <w:softHyphen/>
            </w:r>
            <w:r w:rsidRPr="00F10A1F">
              <w:rPr>
                <w:i/>
              </w:rPr>
              <w:t>normer,</w:t>
            </w:r>
            <w:r w:rsidRPr="00F10A1F">
              <w:rPr>
                <w:i/>
              </w:rPr>
              <w:tab/>
            </w:r>
          </w:p>
          <w:p w14:paraId="697BE1E0" w14:textId="77777777" w:rsidR="00DE7975" w:rsidRPr="00F10A1F" w:rsidRDefault="00DE7975" w:rsidP="00DE7975">
            <w:pPr>
              <w:pStyle w:val="Brdtextmedindrag"/>
              <w:rPr>
                <w:i/>
              </w:rPr>
            </w:pPr>
            <w:r w:rsidRPr="00F10A1F">
              <w:rPr>
                <w:i/>
              </w:rPr>
              <w:t>4. hur kommunen i den fysiska planeringen avser a</w:t>
            </w:r>
            <w:r>
              <w:rPr>
                <w:i/>
              </w:rPr>
              <w:t>tt ta hän</w:t>
            </w:r>
            <w:r w:rsidRPr="00F10A1F">
              <w:rPr>
                <w:i/>
              </w:rPr>
              <w:t>syn till och samordna över</w:t>
            </w:r>
            <w:r>
              <w:rPr>
                <w:i/>
              </w:rPr>
              <w:t>sikts</w:t>
            </w:r>
            <w:r w:rsidRPr="00F10A1F">
              <w:rPr>
                <w:i/>
              </w:rPr>
              <w:t>planen med relevanta nationella och</w:t>
            </w:r>
            <w:r>
              <w:rPr>
                <w:i/>
              </w:rPr>
              <w:t xml:space="preserve"> regionala mål, planer och pro</w:t>
            </w:r>
            <w:r w:rsidRPr="00F10A1F">
              <w:rPr>
                <w:i/>
              </w:rPr>
              <w:t>gram av bety</w:t>
            </w:r>
            <w:r>
              <w:rPr>
                <w:i/>
              </w:rPr>
              <w:softHyphen/>
            </w:r>
            <w:r w:rsidRPr="008D05B6">
              <w:rPr>
                <w:i/>
                <w:spacing w:val="-2"/>
              </w:rPr>
              <w:t>delse för en hållbar utveckling inom</w:t>
            </w:r>
            <w:r w:rsidRPr="00F10A1F">
              <w:rPr>
                <w:i/>
              </w:rPr>
              <w:t xml:space="preserve"> kommunen,</w:t>
            </w:r>
            <w:r w:rsidRPr="00F10A1F">
              <w:rPr>
                <w:i/>
              </w:rPr>
              <w:tab/>
            </w:r>
          </w:p>
        </w:tc>
        <w:tc>
          <w:tcPr>
            <w:tcW w:w="2500" w:type="pct"/>
            <w:shd w:val="clear" w:color="auto" w:fill="auto"/>
            <w:tcMar>
              <w:right w:w="0" w:type="dxa"/>
            </w:tcMar>
          </w:tcPr>
          <w:p w14:paraId="50952B36" w14:textId="77777777" w:rsidR="00DE7975" w:rsidRDefault="00DE7975" w:rsidP="00DE7975">
            <w:pPr>
              <w:pStyle w:val="Brdtextmedindrag"/>
            </w:pPr>
            <w:r w:rsidRPr="00700258">
              <w:t xml:space="preserve">Av översiktsplanen ska </w:t>
            </w:r>
            <w:r w:rsidRPr="00700258">
              <w:rPr>
                <w:i/>
              </w:rPr>
              <w:t>även</w:t>
            </w:r>
            <w:r w:rsidRPr="00700258">
              <w:t xml:space="preserve"> fram</w:t>
            </w:r>
            <w:r>
              <w:softHyphen/>
            </w:r>
            <w:r w:rsidRPr="00700258">
              <w:t>gå</w:t>
            </w:r>
          </w:p>
          <w:p w14:paraId="05A7927C" w14:textId="77777777" w:rsidR="00DE7975" w:rsidRDefault="00DE7975" w:rsidP="00DE7975">
            <w:pPr>
              <w:pStyle w:val="Brdtextmedindrag"/>
            </w:pPr>
          </w:p>
        </w:tc>
      </w:tr>
      <w:tr w:rsidR="00DE7975" w14:paraId="475EFCFE" w14:textId="77777777" w:rsidTr="00DE7975">
        <w:tc>
          <w:tcPr>
            <w:tcW w:w="2500" w:type="pct"/>
            <w:shd w:val="clear" w:color="auto" w:fill="auto"/>
            <w:tcMar>
              <w:left w:w="0" w:type="dxa"/>
            </w:tcMar>
          </w:tcPr>
          <w:p w14:paraId="2DC384C9" w14:textId="77777777" w:rsidR="00DE7975" w:rsidRDefault="00DE7975" w:rsidP="00DE7975">
            <w:pPr>
              <w:pStyle w:val="Brdtextmedindrag"/>
            </w:pPr>
            <w:r w:rsidRPr="00F10A1F">
              <w:rPr>
                <w:i/>
              </w:rPr>
              <w:t>5</w:t>
            </w:r>
            <w:r>
              <w:t>. hur kommunen avser att till</w:t>
            </w:r>
            <w:r>
              <w:softHyphen/>
              <w:t>godose det långsiktiga behovet av bostäder,</w:t>
            </w:r>
          </w:p>
          <w:p w14:paraId="40C9EB5C" w14:textId="77777777" w:rsidR="00DE7975" w:rsidRDefault="00DE7975" w:rsidP="00DE7975">
            <w:pPr>
              <w:pStyle w:val="Brdtextmedindrag"/>
            </w:pPr>
            <w:r w:rsidRPr="00F10A1F">
              <w:rPr>
                <w:i/>
              </w:rPr>
              <w:t>6</w:t>
            </w:r>
            <w:r>
              <w:t>. sådana områden för lands</w:t>
            </w:r>
            <w:r>
              <w:softHyphen/>
              <w:t>bygds</w:t>
            </w:r>
            <w:r>
              <w:softHyphen/>
              <w:t xml:space="preserve">utveckling i strandnära lägen som avses i 7 kap. 18 e § första stycket miljöbalken, </w:t>
            </w:r>
            <w:r w:rsidRPr="003C70E6">
              <w:rPr>
                <w:i/>
              </w:rPr>
              <w:t>och</w:t>
            </w:r>
          </w:p>
          <w:p w14:paraId="1D57082F" w14:textId="77777777" w:rsidR="00DE7975" w:rsidRDefault="00DE7975" w:rsidP="00DE7975">
            <w:pPr>
              <w:pStyle w:val="Brdtextmedindrag"/>
            </w:pPr>
            <w:r w:rsidRPr="00F10A1F">
              <w:rPr>
                <w:i/>
              </w:rPr>
              <w:t>7</w:t>
            </w:r>
            <w:r>
              <w:t>. kommunens syn på risken för skador på den byggda miljön som kan följa av översvämning, ras, skred och erosion som är klimat</w:t>
            </w:r>
            <w:r>
              <w:softHyphen/>
              <w:t>relaterade samt på hur sådana risker kan minska eller upphöra.</w:t>
            </w:r>
          </w:p>
        </w:tc>
        <w:tc>
          <w:tcPr>
            <w:tcW w:w="2500" w:type="pct"/>
            <w:shd w:val="clear" w:color="auto" w:fill="auto"/>
            <w:tcMar>
              <w:right w:w="0" w:type="dxa"/>
            </w:tcMar>
          </w:tcPr>
          <w:p w14:paraId="2EE1ABCC" w14:textId="77777777" w:rsidR="00DE7975" w:rsidRDefault="00DE7975" w:rsidP="00DE7975">
            <w:pPr>
              <w:pStyle w:val="Brdtextmedindrag"/>
            </w:pPr>
            <w:r w:rsidRPr="00F10A1F">
              <w:rPr>
                <w:i/>
              </w:rPr>
              <w:t>1</w:t>
            </w:r>
            <w:r>
              <w:t>. hur kommunen avser att till</w:t>
            </w:r>
            <w:r>
              <w:softHyphen/>
              <w:t xml:space="preserve">godose det långsiktiga behovet av bostäder, </w:t>
            </w:r>
          </w:p>
          <w:p w14:paraId="228877D8" w14:textId="77777777" w:rsidR="00DE7975" w:rsidRDefault="00DE7975" w:rsidP="00DE7975">
            <w:pPr>
              <w:pStyle w:val="Brdtextmedindrag"/>
            </w:pPr>
            <w:r w:rsidRPr="00F10A1F">
              <w:rPr>
                <w:i/>
              </w:rPr>
              <w:t>2</w:t>
            </w:r>
            <w:r>
              <w:t>. sådana områden för lands</w:t>
            </w:r>
            <w:r>
              <w:softHyphen/>
              <w:t xml:space="preserve">bygdsutveckling i strandnära lägen som avses i 7 kap. 18 e § första stycket miljöbalken, och </w:t>
            </w:r>
          </w:p>
          <w:p w14:paraId="686A5EED" w14:textId="77777777" w:rsidR="00DE7975" w:rsidRDefault="00DE7975" w:rsidP="00DE7975">
            <w:pPr>
              <w:pStyle w:val="Brdtextmedindrag"/>
            </w:pPr>
            <w:r w:rsidRPr="00F10A1F">
              <w:rPr>
                <w:i/>
              </w:rPr>
              <w:t>3</w:t>
            </w:r>
            <w:r>
              <w:t>. kommunens syn på risken för skador på den byggda miljön som kan följa av översvämning, ras, skred och erosion som är klimat</w:t>
            </w:r>
            <w:r>
              <w:softHyphen/>
              <w:t xml:space="preserve">relaterade samt på hur sådana risker kan minska eller upphöra, </w:t>
            </w:r>
            <w:r w:rsidRPr="003C70E6">
              <w:rPr>
                <w:i/>
              </w:rPr>
              <w:t>och</w:t>
            </w:r>
            <w:r>
              <w:t xml:space="preserve"> </w:t>
            </w:r>
          </w:p>
          <w:p w14:paraId="53C8928C" w14:textId="77777777" w:rsidR="00DE7975" w:rsidRPr="003C70E6" w:rsidRDefault="00DE7975" w:rsidP="00DE7975">
            <w:pPr>
              <w:pStyle w:val="Brdtextmedindrag"/>
              <w:rPr>
                <w:i/>
              </w:rPr>
            </w:pPr>
            <w:r w:rsidRPr="008D05B6">
              <w:rPr>
                <w:i/>
                <w:spacing w:val="-2"/>
              </w:rPr>
              <w:t>4. sådana områden och verksam</w:t>
            </w:r>
            <w:r w:rsidRPr="008D05B6">
              <w:rPr>
                <w:i/>
                <w:spacing w:val="-2"/>
              </w:rPr>
              <w:softHyphen/>
            </w:r>
            <w:r w:rsidRPr="003C70E6">
              <w:rPr>
                <w:i/>
              </w:rPr>
              <w:t>heter som angår flera kommuner eller är av regional betydelse.</w:t>
            </w:r>
          </w:p>
          <w:p w14:paraId="50AAE6A4" w14:textId="77777777" w:rsidR="00DE7975" w:rsidRDefault="00DE7975" w:rsidP="00DE7975">
            <w:pPr>
              <w:pStyle w:val="Brdtextmedindrag"/>
            </w:pPr>
            <w:r w:rsidRPr="003C70E6">
              <w:rPr>
                <w:i/>
              </w:rPr>
              <w:t>Av 20 § framgår att det ska an</w:t>
            </w:r>
            <w:r>
              <w:rPr>
                <w:i/>
              </w:rPr>
              <w:softHyphen/>
            </w:r>
            <w:r w:rsidRPr="003C70E6">
              <w:rPr>
                <w:i/>
              </w:rPr>
              <w:t>märkas i översiktsplanen, om läns</w:t>
            </w:r>
            <w:r>
              <w:rPr>
                <w:i/>
              </w:rPr>
              <w:softHyphen/>
            </w:r>
            <w:r w:rsidRPr="003C70E6">
              <w:rPr>
                <w:i/>
              </w:rPr>
              <w:t>styrelsen inte har godtagit pla</w:t>
            </w:r>
            <w:r>
              <w:rPr>
                <w:i/>
              </w:rPr>
              <w:softHyphen/>
            </w:r>
            <w:r w:rsidRPr="003C70E6">
              <w:rPr>
                <w:i/>
              </w:rPr>
              <w:t>nen i viss del.</w:t>
            </w:r>
          </w:p>
        </w:tc>
      </w:tr>
    </w:tbl>
    <w:p w14:paraId="221C66D4" w14:textId="77777777" w:rsidR="00DE7975" w:rsidRDefault="00DE7975" w:rsidP="00DE7975">
      <w:pPr>
        <w:pStyle w:val="Brdtext"/>
        <w:jc w:val="center"/>
        <w:rPr>
          <w:b/>
        </w:rPr>
      </w:pPr>
    </w:p>
    <w:tbl>
      <w:tblPr>
        <w:tblW w:w="5000" w:type="pct"/>
        <w:tblCellMar>
          <w:left w:w="125" w:type="dxa"/>
          <w:right w:w="125" w:type="dxa"/>
        </w:tblCellMar>
        <w:tblLook w:val="0000" w:firstRow="0" w:lastRow="0" w:firstColumn="0" w:lastColumn="0" w:noHBand="0" w:noVBand="0"/>
      </w:tblPr>
      <w:tblGrid>
        <w:gridCol w:w="2948"/>
        <w:gridCol w:w="2949"/>
      </w:tblGrid>
      <w:tr w:rsidR="00DE7975" w:rsidRPr="000E6F0B" w14:paraId="2FEF7B6E" w14:textId="77777777" w:rsidTr="00DE7975">
        <w:tc>
          <w:tcPr>
            <w:tcW w:w="2500" w:type="pct"/>
            <w:shd w:val="clear" w:color="auto" w:fill="auto"/>
            <w:tcMar>
              <w:left w:w="0" w:type="dxa"/>
            </w:tcMar>
          </w:tcPr>
          <w:p w14:paraId="20F4A6DF" w14:textId="77777777" w:rsidR="00DE7975" w:rsidRPr="000E6F0B" w:rsidRDefault="00DE7975" w:rsidP="00DE7975">
            <w:pPr>
              <w:pStyle w:val="Brdtext"/>
              <w:keepNext/>
              <w:rPr>
                <w:i/>
              </w:rPr>
            </w:pPr>
            <w:r w:rsidRPr="000E6F0B">
              <w:rPr>
                <w:i/>
              </w:rPr>
              <w:t>Nuvarande lydelse</w:t>
            </w:r>
          </w:p>
        </w:tc>
        <w:tc>
          <w:tcPr>
            <w:tcW w:w="2500" w:type="pct"/>
            <w:shd w:val="clear" w:color="auto" w:fill="auto"/>
            <w:tcMar>
              <w:right w:w="0" w:type="dxa"/>
            </w:tcMar>
          </w:tcPr>
          <w:p w14:paraId="64B286EF" w14:textId="77777777" w:rsidR="00DE7975" w:rsidRPr="000E6F0B" w:rsidRDefault="00DE7975" w:rsidP="00DE7975">
            <w:pPr>
              <w:pStyle w:val="Brdtext"/>
              <w:keepNext/>
              <w:rPr>
                <w:i/>
              </w:rPr>
            </w:pPr>
            <w:r w:rsidRPr="000E6F0B">
              <w:rPr>
                <w:i/>
              </w:rPr>
              <w:t>Föreslagen lydelse</w:t>
            </w:r>
          </w:p>
        </w:tc>
      </w:tr>
    </w:tbl>
    <w:p w14:paraId="115F076D" w14:textId="77777777" w:rsidR="00DE7975" w:rsidRPr="00991E9F" w:rsidRDefault="00DE7975" w:rsidP="00DE7975">
      <w:pPr>
        <w:pStyle w:val="Brdtextmedindrag"/>
        <w:keepNext/>
        <w:rPr>
          <w:sz w:val="18"/>
        </w:rPr>
      </w:pPr>
    </w:p>
    <w:p w14:paraId="05AC999F" w14:textId="77777777" w:rsidR="00DE7975" w:rsidRPr="002C0B87" w:rsidRDefault="00DE7975" w:rsidP="00DE7975">
      <w:pPr>
        <w:pStyle w:val="Brdtext"/>
        <w:keepNext/>
        <w:jc w:val="center"/>
      </w:pPr>
      <w:r>
        <w:t>6 §</w:t>
      </w:r>
    </w:p>
    <w:tbl>
      <w:tblPr>
        <w:tblW w:w="5000" w:type="pct"/>
        <w:tblCellMar>
          <w:left w:w="125" w:type="dxa"/>
          <w:right w:w="125" w:type="dxa"/>
        </w:tblCellMar>
        <w:tblLook w:val="0000" w:firstRow="0" w:lastRow="0" w:firstColumn="0" w:lastColumn="0" w:noHBand="0" w:noVBand="0"/>
      </w:tblPr>
      <w:tblGrid>
        <w:gridCol w:w="2948"/>
        <w:gridCol w:w="2949"/>
      </w:tblGrid>
      <w:tr w:rsidR="00DE7975" w14:paraId="702B18AA" w14:textId="77777777" w:rsidTr="00DE7975">
        <w:tc>
          <w:tcPr>
            <w:tcW w:w="2500" w:type="pct"/>
            <w:shd w:val="clear" w:color="auto" w:fill="auto"/>
            <w:tcMar>
              <w:left w:w="0" w:type="dxa"/>
            </w:tcMar>
          </w:tcPr>
          <w:p w14:paraId="498E2501" w14:textId="77777777" w:rsidR="00DE7975" w:rsidRDefault="00DE7975" w:rsidP="00DE7975">
            <w:pPr>
              <w:pStyle w:val="Brdtextmedindrag"/>
            </w:pPr>
            <w:r w:rsidRPr="002C0B87">
              <w:t xml:space="preserve">Översiktsplanen ska utformas så att innebörden </w:t>
            </w:r>
            <w:r w:rsidRPr="002C0B87">
              <w:rPr>
                <w:i/>
              </w:rPr>
              <w:t>och konsekvenserna</w:t>
            </w:r>
            <w:r>
              <w:t xml:space="preserve"> av den tydligt framgår.</w:t>
            </w:r>
          </w:p>
        </w:tc>
        <w:tc>
          <w:tcPr>
            <w:tcW w:w="2500" w:type="pct"/>
            <w:shd w:val="clear" w:color="auto" w:fill="auto"/>
            <w:tcMar>
              <w:right w:w="0" w:type="dxa"/>
            </w:tcMar>
          </w:tcPr>
          <w:p w14:paraId="6D2E72B3" w14:textId="77777777" w:rsidR="00DE7975" w:rsidRDefault="00DE7975" w:rsidP="00DE7975">
            <w:pPr>
              <w:pStyle w:val="Brdtextmedindrag"/>
            </w:pPr>
            <w:r w:rsidRPr="002C0B87">
              <w:t>Översiktsplanen ska utformas så att innebörden av den tydligt fram</w:t>
            </w:r>
            <w:r>
              <w:softHyphen/>
            </w:r>
            <w:r w:rsidRPr="002C0B87">
              <w:t>går.</w:t>
            </w:r>
          </w:p>
          <w:p w14:paraId="29F326FA" w14:textId="77777777" w:rsidR="00DE7975" w:rsidRPr="002C0B87" w:rsidRDefault="00DE7975" w:rsidP="00DE7975">
            <w:pPr>
              <w:pStyle w:val="Brdtextmedindrag"/>
              <w:rPr>
                <w:i/>
              </w:rPr>
            </w:pPr>
            <w:r w:rsidRPr="002C0B87">
              <w:rPr>
                <w:i/>
              </w:rPr>
              <w:t>Planen får för en viss del av kom</w:t>
            </w:r>
            <w:r>
              <w:rPr>
                <w:i/>
              </w:rPr>
              <w:softHyphen/>
            </w:r>
            <w:r w:rsidRPr="002C0B87">
              <w:rPr>
                <w:i/>
              </w:rPr>
              <w:t>munen redovisas med en annan detaljeringsgrad än för planen i övrigt.</w:t>
            </w:r>
          </w:p>
        </w:tc>
      </w:tr>
    </w:tbl>
    <w:p w14:paraId="405E156A" w14:textId="77777777" w:rsidR="00DE7975" w:rsidRPr="00991E9F" w:rsidRDefault="00DE7975" w:rsidP="00DE7975">
      <w:pPr>
        <w:pStyle w:val="Brdtextmedindrag"/>
        <w:rPr>
          <w:sz w:val="18"/>
        </w:rPr>
      </w:pPr>
    </w:p>
    <w:tbl>
      <w:tblPr>
        <w:tblW w:w="5000" w:type="pct"/>
        <w:tblCellMar>
          <w:left w:w="125" w:type="dxa"/>
          <w:right w:w="125" w:type="dxa"/>
        </w:tblCellMar>
        <w:tblLook w:val="0000" w:firstRow="0" w:lastRow="0" w:firstColumn="0" w:lastColumn="0" w:noHBand="0" w:noVBand="0"/>
      </w:tblPr>
      <w:tblGrid>
        <w:gridCol w:w="2948"/>
        <w:gridCol w:w="2949"/>
      </w:tblGrid>
      <w:tr w:rsidR="00DE7975" w14:paraId="3CA038B6" w14:textId="77777777" w:rsidTr="00DE7975">
        <w:tc>
          <w:tcPr>
            <w:tcW w:w="2500" w:type="pct"/>
            <w:shd w:val="clear" w:color="auto" w:fill="auto"/>
            <w:tcMar>
              <w:left w:w="0" w:type="dxa"/>
            </w:tcMar>
          </w:tcPr>
          <w:p w14:paraId="520219E8" w14:textId="77777777" w:rsidR="00DE7975" w:rsidRDefault="00DE7975" w:rsidP="00DE7975">
            <w:pPr>
              <w:pStyle w:val="Brdtextmedindrag"/>
            </w:pPr>
          </w:p>
        </w:tc>
        <w:tc>
          <w:tcPr>
            <w:tcW w:w="2500" w:type="pct"/>
            <w:shd w:val="clear" w:color="auto" w:fill="auto"/>
            <w:tcMar>
              <w:right w:w="0" w:type="dxa"/>
            </w:tcMar>
          </w:tcPr>
          <w:p w14:paraId="35A8A8B5" w14:textId="77777777" w:rsidR="00DE7975" w:rsidRPr="002C0B87" w:rsidRDefault="00DE7975" w:rsidP="00DE7975">
            <w:pPr>
              <w:pStyle w:val="Brdtext"/>
              <w:rPr>
                <w:i/>
              </w:rPr>
            </w:pPr>
            <w:r w:rsidRPr="002C0B87">
              <w:rPr>
                <w:i/>
              </w:rPr>
              <w:t>6 a §</w:t>
            </w:r>
          </w:p>
          <w:p w14:paraId="225CEFE9" w14:textId="77777777" w:rsidR="00DE7975" w:rsidRPr="002C0B87" w:rsidRDefault="00DE7975" w:rsidP="00DE7975">
            <w:pPr>
              <w:pStyle w:val="Brdtextmedindrag"/>
              <w:rPr>
                <w:i/>
              </w:rPr>
            </w:pPr>
            <w:r w:rsidRPr="002C0B87">
              <w:rPr>
                <w:i/>
              </w:rPr>
              <w:t xml:space="preserve">Översiktsplanen ska redovisa planens väsentliga konsekvenser. </w:t>
            </w:r>
          </w:p>
          <w:p w14:paraId="626C9469" w14:textId="77777777" w:rsidR="00DE7975" w:rsidRPr="002C0B87" w:rsidRDefault="00DE7975" w:rsidP="00DE7975">
            <w:pPr>
              <w:pStyle w:val="Brdtextmedindrag"/>
              <w:rPr>
                <w:i/>
              </w:rPr>
            </w:pPr>
            <w:r w:rsidRPr="002C0B87">
              <w:rPr>
                <w:i/>
              </w:rPr>
              <w:t>I redovisningen ska anges sär</w:t>
            </w:r>
            <w:r>
              <w:rPr>
                <w:i/>
              </w:rPr>
              <w:softHyphen/>
            </w:r>
            <w:r w:rsidRPr="002C0B87">
              <w:rPr>
                <w:i/>
              </w:rPr>
              <w:t xml:space="preserve">skilt hur planen förhåller sig till </w:t>
            </w:r>
          </w:p>
          <w:p w14:paraId="7A866705" w14:textId="77777777" w:rsidR="00DE7975" w:rsidRPr="002C0B87" w:rsidRDefault="00DE7975" w:rsidP="00DE7975">
            <w:pPr>
              <w:pStyle w:val="Brdtextmedindrag"/>
              <w:rPr>
                <w:i/>
              </w:rPr>
            </w:pPr>
            <w:r w:rsidRPr="002C0B87">
              <w:rPr>
                <w:i/>
              </w:rPr>
              <w:t>1. regeringens nationella strategi för fysisk planering, och</w:t>
            </w:r>
          </w:p>
          <w:p w14:paraId="112B13B8" w14:textId="77777777" w:rsidR="00DE7975" w:rsidRPr="002C0B87" w:rsidRDefault="00DE7975" w:rsidP="00DE7975">
            <w:pPr>
              <w:pStyle w:val="Brdtextmedindrag"/>
              <w:rPr>
                <w:i/>
              </w:rPr>
            </w:pPr>
            <w:r w:rsidRPr="002C0B87">
              <w:rPr>
                <w:i/>
              </w:rPr>
              <w:t>2. relevanta regionala mål, pla</w:t>
            </w:r>
            <w:r>
              <w:rPr>
                <w:i/>
              </w:rPr>
              <w:softHyphen/>
            </w:r>
            <w:r w:rsidRPr="002C0B87">
              <w:rPr>
                <w:i/>
              </w:rPr>
              <w:t>ner och program av betydelse för en hållbar utveckling inom kom</w:t>
            </w:r>
            <w:r>
              <w:rPr>
                <w:i/>
              </w:rPr>
              <w:softHyphen/>
            </w:r>
            <w:r w:rsidRPr="002C0B87">
              <w:rPr>
                <w:i/>
              </w:rPr>
              <w:t>munen.</w:t>
            </w:r>
          </w:p>
        </w:tc>
      </w:tr>
    </w:tbl>
    <w:p w14:paraId="69AC60CD" w14:textId="77777777" w:rsidR="00DE7975" w:rsidRPr="00991E9F" w:rsidRDefault="00DE7975" w:rsidP="00DE7975">
      <w:pPr>
        <w:pStyle w:val="Brdtextmedindrag"/>
        <w:rPr>
          <w:sz w:val="18"/>
        </w:rPr>
      </w:pPr>
    </w:p>
    <w:tbl>
      <w:tblPr>
        <w:tblW w:w="5000" w:type="pct"/>
        <w:tblCellMar>
          <w:left w:w="125" w:type="dxa"/>
          <w:right w:w="125" w:type="dxa"/>
        </w:tblCellMar>
        <w:tblLook w:val="0000" w:firstRow="0" w:lastRow="0" w:firstColumn="0" w:lastColumn="0" w:noHBand="0" w:noVBand="0"/>
      </w:tblPr>
      <w:tblGrid>
        <w:gridCol w:w="2948"/>
        <w:gridCol w:w="2949"/>
      </w:tblGrid>
      <w:tr w:rsidR="00DE7975" w14:paraId="34362CBB" w14:textId="77777777" w:rsidTr="00DE7975">
        <w:tc>
          <w:tcPr>
            <w:tcW w:w="2500" w:type="pct"/>
            <w:shd w:val="clear" w:color="auto" w:fill="auto"/>
            <w:tcMar>
              <w:left w:w="0" w:type="dxa"/>
            </w:tcMar>
          </w:tcPr>
          <w:p w14:paraId="150A8BA4" w14:textId="77777777" w:rsidR="00DE7975" w:rsidRDefault="00DE7975" w:rsidP="00DE7975">
            <w:pPr>
              <w:pStyle w:val="Brdtextmedindrag"/>
            </w:pPr>
          </w:p>
        </w:tc>
        <w:tc>
          <w:tcPr>
            <w:tcW w:w="2500" w:type="pct"/>
            <w:shd w:val="clear" w:color="auto" w:fill="auto"/>
            <w:tcMar>
              <w:right w:w="0" w:type="dxa"/>
            </w:tcMar>
          </w:tcPr>
          <w:p w14:paraId="509BCD06" w14:textId="77777777" w:rsidR="00DE7975" w:rsidRPr="002C0B87" w:rsidRDefault="00DE7975" w:rsidP="00DE7975">
            <w:pPr>
              <w:pStyle w:val="Brdtext"/>
              <w:rPr>
                <w:i/>
              </w:rPr>
            </w:pPr>
            <w:r w:rsidRPr="002C0B87">
              <w:rPr>
                <w:i/>
              </w:rPr>
              <w:t>6 b §</w:t>
            </w:r>
          </w:p>
          <w:p w14:paraId="04152CBC" w14:textId="77777777" w:rsidR="00DE7975" w:rsidRPr="002C0B87" w:rsidRDefault="00DE7975" w:rsidP="00DE7975">
            <w:pPr>
              <w:pStyle w:val="Brdtextmedindrag"/>
              <w:rPr>
                <w:i/>
              </w:rPr>
            </w:pPr>
            <w:r w:rsidRPr="002C0B87">
              <w:rPr>
                <w:i/>
              </w:rPr>
              <w:t>Om en betydande miljöpåverkan kan antas enligt 9 § första eller andra stycket, ska kommunen redo</w:t>
            </w:r>
            <w:r>
              <w:rPr>
                <w:i/>
              </w:rPr>
              <w:softHyphen/>
            </w:r>
            <w:r w:rsidRPr="002C0B87">
              <w:rPr>
                <w:i/>
              </w:rPr>
              <w:t>visa miljökonsekvenser i översikts</w:t>
            </w:r>
            <w:r>
              <w:rPr>
                <w:i/>
              </w:rPr>
              <w:softHyphen/>
            </w:r>
            <w:r w:rsidRPr="002C0B87">
              <w:rPr>
                <w:i/>
              </w:rPr>
              <w:t>planen på ett sätt som uppfyller kraven i 6 kap. 11, 12 och 16</w:t>
            </w:r>
            <w:r>
              <w:rPr>
                <w:i/>
              </w:rPr>
              <w:t> </w:t>
            </w:r>
            <w:r w:rsidRPr="002C0B87">
              <w:rPr>
                <w:i/>
              </w:rPr>
              <w:t>§§</w:t>
            </w:r>
            <w:r>
              <w:rPr>
                <w:i/>
              </w:rPr>
              <w:t xml:space="preserve"> </w:t>
            </w:r>
            <w:r w:rsidRPr="002C0B87">
              <w:rPr>
                <w:i/>
              </w:rPr>
              <w:t>miljöbalken.</w:t>
            </w:r>
          </w:p>
          <w:p w14:paraId="3B61DBB3" w14:textId="77777777" w:rsidR="00DE7975" w:rsidRDefault="00DE7975" w:rsidP="00DE7975">
            <w:pPr>
              <w:pStyle w:val="Brdtextmedindrag"/>
            </w:pPr>
            <w:r w:rsidRPr="002C0B87">
              <w:rPr>
                <w:i/>
              </w:rPr>
              <w:t>Om en betydande miljöpåverkan enligt 9 § första stycket inte kan antas, ska kommunen i planen redovisa skälen för sin bedömning i den frågan.</w:t>
            </w:r>
          </w:p>
        </w:tc>
      </w:tr>
    </w:tbl>
    <w:p w14:paraId="1D5EDF72" w14:textId="77777777" w:rsidR="00DE7975" w:rsidRDefault="00DE7975" w:rsidP="00DE7975">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DE7975" w14:paraId="1E1CDA7D" w14:textId="77777777" w:rsidTr="00DE7975">
        <w:tc>
          <w:tcPr>
            <w:tcW w:w="2500" w:type="pct"/>
            <w:shd w:val="clear" w:color="auto" w:fill="auto"/>
            <w:tcMar>
              <w:left w:w="0" w:type="dxa"/>
            </w:tcMar>
          </w:tcPr>
          <w:p w14:paraId="48736ECD" w14:textId="77777777" w:rsidR="00DE7975" w:rsidRPr="002C0B87" w:rsidRDefault="00DE7975" w:rsidP="00DE7975">
            <w:pPr>
              <w:pStyle w:val="Brdtextmedindrag"/>
              <w:rPr>
                <w:b/>
                <w:i/>
              </w:rPr>
            </w:pPr>
            <w:r w:rsidRPr="002C0B87">
              <w:rPr>
                <w:b/>
                <w:i/>
              </w:rPr>
              <w:t>Förslag till översiktsplan</w:t>
            </w:r>
          </w:p>
        </w:tc>
        <w:tc>
          <w:tcPr>
            <w:tcW w:w="2500" w:type="pct"/>
            <w:shd w:val="clear" w:color="auto" w:fill="auto"/>
            <w:tcMar>
              <w:right w:w="0" w:type="dxa"/>
            </w:tcMar>
          </w:tcPr>
          <w:p w14:paraId="0F6E8624" w14:textId="77777777" w:rsidR="00DE7975" w:rsidRPr="002C0B87" w:rsidRDefault="00DE7975" w:rsidP="00DE7975">
            <w:pPr>
              <w:pStyle w:val="Brdtextmedindrag"/>
              <w:rPr>
                <w:b/>
                <w:i/>
              </w:rPr>
            </w:pPr>
            <w:r w:rsidRPr="002C0B87">
              <w:rPr>
                <w:b/>
                <w:i/>
              </w:rPr>
              <w:t>Att ta fram en översiktsplan</w:t>
            </w:r>
          </w:p>
        </w:tc>
      </w:tr>
    </w:tbl>
    <w:p w14:paraId="53F6A4DB" w14:textId="77777777" w:rsidR="00DE7975" w:rsidRPr="00991E9F" w:rsidRDefault="00DE7975" w:rsidP="00DE7975">
      <w:pPr>
        <w:pStyle w:val="Brdtext"/>
        <w:rPr>
          <w:sz w:val="16"/>
        </w:rPr>
      </w:pPr>
    </w:p>
    <w:p w14:paraId="381F4F49" w14:textId="77777777" w:rsidR="00DE7975" w:rsidRDefault="00DE7975" w:rsidP="00DE7975">
      <w:pPr>
        <w:pStyle w:val="Brdtext"/>
        <w:jc w:val="center"/>
      </w:pPr>
      <w:r>
        <w:t>7 §</w:t>
      </w:r>
      <w:r>
        <w:rPr>
          <w:rStyle w:val="Fotnotsreferens"/>
        </w:rPr>
        <w:footnoteReference w:id="29"/>
      </w:r>
    </w:p>
    <w:p w14:paraId="24316250" w14:textId="77777777" w:rsidR="00DE7975" w:rsidRPr="002C0B87" w:rsidRDefault="00DE7975" w:rsidP="00DE7975">
      <w:pPr>
        <w:pStyle w:val="Brdtextmedindrag"/>
      </w:pPr>
      <w:r w:rsidRPr="002C0B87">
        <w:t>Innan kommunen antar en översiktsplan eller en ändring i den ska kom</w:t>
      </w:r>
      <w:r>
        <w:softHyphen/>
      </w:r>
      <w:r w:rsidRPr="002C0B87">
        <w:t>munen</w:t>
      </w:r>
    </w:p>
    <w:tbl>
      <w:tblPr>
        <w:tblW w:w="5000" w:type="pct"/>
        <w:tblCellMar>
          <w:left w:w="125" w:type="dxa"/>
          <w:right w:w="125" w:type="dxa"/>
        </w:tblCellMar>
        <w:tblLook w:val="0000" w:firstRow="0" w:lastRow="0" w:firstColumn="0" w:lastColumn="0" w:noHBand="0" w:noVBand="0"/>
      </w:tblPr>
      <w:tblGrid>
        <w:gridCol w:w="2948"/>
        <w:gridCol w:w="2949"/>
      </w:tblGrid>
      <w:tr w:rsidR="00DE7975" w14:paraId="314B7533" w14:textId="77777777" w:rsidTr="00DE7975">
        <w:tc>
          <w:tcPr>
            <w:tcW w:w="2500" w:type="pct"/>
            <w:shd w:val="clear" w:color="auto" w:fill="auto"/>
            <w:tcMar>
              <w:left w:w="0" w:type="dxa"/>
            </w:tcMar>
          </w:tcPr>
          <w:p w14:paraId="159552C9" w14:textId="77777777" w:rsidR="00DE7975" w:rsidRDefault="00DE7975" w:rsidP="00DE7975">
            <w:pPr>
              <w:pStyle w:val="Brdtextmedindrag"/>
            </w:pPr>
            <w:r>
              <w:t>1. </w:t>
            </w:r>
            <w:r w:rsidRPr="002C0B87">
              <w:t xml:space="preserve">upprätta ett förslag till plan eller ändring som uppfyller kraven i </w:t>
            </w:r>
            <w:r w:rsidRPr="002C0B87">
              <w:rPr>
                <w:i/>
              </w:rPr>
              <w:t>4–6</w:t>
            </w:r>
            <w:r w:rsidRPr="002C0B87">
              <w:t xml:space="preserve"> §§,</w:t>
            </w:r>
          </w:p>
        </w:tc>
        <w:tc>
          <w:tcPr>
            <w:tcW w:w="2500" w:type="pct"/>
            <w:shd w:val="clear" w:color="auto" w:fill="auto"/>
            <w:tcMar>
              <w:right w:w="0" w:type="dxa"/>
            </w:tcMar>
          </w:tcPr>
          <w:p w14:paraId="1C959395" w14:textId="77777777" w:rsidR="00DE7975" w:rsidRDefault="00DE7975" w:rsidP="00DE7975">
            <w:pPr>
              <w:pStyle w:val="Brdtextmedindrag"/>
            </w:pPr>
            <w:r>
              <w:t>1. </w:t>
            </w:r>
            <w:r w:rsidRPr="002C0B87">
              <w:t xml:space="preserve">upprätta ett förslag till plan eller ändring som uppfyller kraven </w:t>
            </w:r>
            <w:r w:rsidRPr="002C0B87">
              <w:rPr>
                <w:i/>
              </w:rPr>
              <w:t>i 3–6 b</w:t>
            </w:r>
            <w:r w:rsidRPr="002C0B87">
              <w:t xml:space="preserve"> §§,</w:t>
            </w:r>
          </w:p>
        </w:tc>
      </w:tr>
    </w:tbl>
    <w:p w14:paraId="36DBF69A" w14:textId="77777777" w:rsidR="00DE7975" w:rsidRDefault="00DE7975" w:rsidP="00DE7975">
      <w:pPr>
        <w:pStyle w:val="Brdtextmedindrag"/>
      </w:pPr>
      <w:r>
        <w:t>2. </w:t>
      </w:r>
      <w:r w:rsidRPr="002C0B87">
        <w:t>vid upprättandet av förslaget samråda med myndigheter, kommuner och andra som är berörda enligt 8–11 §§, och</w:t>
      </w:r>
    </w:p>
    <w:tbl>
      <w:tblPr>
        <w:tblW w:w="5000" w:type="pct"/>
        <w:tblCellMar>
          <w:left w:w="125" w:type="dxa"/>
          <w:right w:w="125" w:type="dxa"/>
        </w:tblCellMar>
        <w:tblLook w:val="0000" w:firstRow="0" w:lastRow="0" w:firstColumn="0" w:lastColumn="0" w:noHBand="0" w:noVBand="0"/>
      </w:tblPr>
      <w:tblGrid>
        <w:gridCol w:w="2948"/>
        <w:gridCol w:w="2949"/>
      </w:tblGrid>
      <w:tr w:rsidR="00DE7975" w14:paraId="289400B7" w14:textId="77777777" w:rsidTr="00DE7975">
        <w:tc>
          <w:tcPr>
            <w:tcW w:w="2500" w:type="pct"/>
            <w:shd w:val="clear" w:color="auto" w:fill="auto"/>
            <w:tcMar>
              <w:left w:w="0" w:type="dxa"/>
            </w:tcMar>
          </w:tcPr>
          <w:p w14:paraId="2F9039F4" w14:textId="77777777" w:rsidR="00DE7975" w:rsidRDefault="00DE7975" w:rsidP="00DE7975">
            <w:pPr>
              <w:pStyle w:val="Brdtextmedindrag"/>
            </w:pPr>
            <w:r>
              <w:t>3. </w:t>
            </w:r>
            <w:r w:rsidRPr="002C0B87">
              <w:rPr>
                <w:i/>
              </w:rPr>
              <w:t>ställa ut</w:t>
            </w:r>
            <w:r w:rsidRPr="002C0B87">
              <w:t xml:space="preserve"> förslaget och </w:t>
            </w:r>
            <w:r w:rsidRPr="002C0B87">
              <w:rPr>
                <w:i/>
              </w:rPr>
              <w:t>låta det</w:t>
            </w:r>
            <w:r w:rsidRPr="002C0B87">
              <w:t xml:space="preserve"> granskas enligt 12–18 §§.</w:t>
            </w:r>
            <w:r w:rsidRPr="002C0B87">
              <w:tab/>
            </w:r>
          </w:p>
        </w:tc>
        <w:tc>
          <w:tcPr>
            <w:tcW w:w="2500" w:type="pct"/>
            <w:shd w:val="clear" w:color="auto" w:fill="auto"/>
            <w:tcMar>
              <w:right w:w="0" w:type="dxa"/>
            </w:tcMar>
          </w:tcPr>
          <w:p w14:paraId="4B0C0E78" w14:textId="77777777" w:rsidR="00DE7975" w:rsidRDefault="00DE7975" w:rsidP="00DE7975">
            <w:pPr>
              <w:pStyle w:val="Brdtextmedindrag"/>
            </w:pPr>
            <w:r>
              <w:t>3. </w:t>
            </w:r>
            <w:r w:rsidRPr="002C0B87">
              <w:rPr>
                <w:i/>
              </w:rPr>
              <w:t>låta</w:t>
            </w:r>
            <w:r>
              <w:t xml:space="preserve"> förslaget granskas en</w:t>
            </w:r>
            <w:r w:rsidRPr="002C0B87">
              <w:t>ligt 12–18 §§.</w:t>
            </w:r>
          </w:p>
        </w:tc>
      </w:tr>
    </w:tbl>
    <w:p w14:paraId="50EC2E44" w14:textId="77777777" w:rsidR="00DE7975" w:rsidRDefault="00DE7975" w:rsidP="00DE7975">
      <w:pPr>
        <w:pStyle w:val="Brdtextmedindrag"/>
      </w:pPr>
    </w:p>
    <w:p w14:paraId="6FDDC317" w14:textId="77777777" w:rsidR="00DE7975" w:rsidRDefault="00DE7975">
      <w:pPr>
        <w:spacing w:line="2" w:lineRule="auto"/>
        <w:rPr>
          <w:rFonts w:ascii="Times New Roman" w:hAnsi="Times New Roman"/>
          <w:b/>
          <w:sz w:val="20"/>
        </w:rPr>
      </w:pPr>
      <w:r>
        <w:rPr>
          <w:b/>
        </w:rPr>
        <w:br w:type="page"/>
      </w:r>
    </w:p>
    <w:p w14:paraId="3FE5E14C" w14:textId="32A7F138" w:rsidR="00DE7975" w:rsidRDefault="00DE7975" w:rsidP="00DE7975">
      <w:pPr>
        <w:pStyle w:val="Brdtextmedindrag"/>
        <w:keepNext/>
        <w:jc w:val="center"/>
        <w:rPr>
          <w:b/>
        </w:rPr>
      </w:pPr>
      <w:r w:rsidRPr="00151830">
        <w:rPr>
          <w:b/>
        </w:rPr>
        <w:t>Samråd om kommunens förslag</w:t>
      </w:r>
    </w:p>
    <w:p w14:paraId="7100F187" w14:textId="77777777" w:rsidR="00DE7975" w:rsidRDefault="00DE7975" w:rsidP="00DE7975">
      <w:pPr>
        <w:pStyle w:val="Brdtext"/>
        <w:keepNext/>
        <w:jc w:val="center"/>
      </w:pPr>
    </w:p>
    <w:p w14:paraId="4C3ECED7" w14:textId="77777777" w:rsidR="00DE7975" w:rsidRDefault="00DE7975" w:rsidP="00DE7975">
      <w:pPr>
        <w:pStyle w:val="Brdtext"/>
        <w:jc w:val="center"/>
      </w:pPr>
      <w:r>
        <w:t>8 §</w:t>
      </w:r>
      <w:r>
        <w:rPr>
          <w:rStyle w:val="Fotnotsreferens"/>
        </w:rPr>
        <w:footnoteReference w:id="30"/>
      </w:r>
    </w:p>
    <w:p w14:paraId="2091DF41" w14:textId="77777777" w:rsidR="00DE7975" w:rsidRDefault="00DE7975" w:rsidP="00DE7975">
      <w:pPr>
        <w:pStyle w:val="Brdtextmedindrag"/>
      </w:pPr>
      <w:r>
        <w:t>När kommunen upprättar ett förslag till översiktsplan eller ändring i planen ska kommunen samråda med länsstyrelsen samt med de berörda kommuner, regionplaneorgan och kommunala organ i övrigt som har ansvar för regionalt tillväxtarbete och transportinfrastrukturplanering. Kommunen ska också ge kommunens medlemmar, de andra myndigheter, sammanslutningar och enskilda i övrigt som har ett väsentligt intresse av förslaget tillfälle att delta i samrådet.</w:t>
      </w:r>
    </w:p>
    <w:p w14:paraId="172E8F97" w14:textId="77777777" w:rsidR="00DE7975" w:rsidRPr="00151830" w:rsidRDefault="00DE7975" w:rsidP="00DE7975">
      <w:pPr>
        <w:pStyle w:val="Brdtextmedindrag"/>
      </w:pPr>
      <w:r w:rsidRPr="00151830">
        <w:t>Syftet med samrådet är att få fram ett så bra beslutsunderlag som möjligt och att ge möjlighet till insyn och påverkan.</w:t>
      </w:r>
    </w:p>
    <w:tbl>
      <w:tblPr>
        <w:tblW w:w="5000" w:type="pct"/>
        <w:tblCellMar>
          <w:left w:w="125" w:type="dxa"/>
          <w:right w:w="125" w:type="dxa"/>
        </w:tblCellMar>
        <w:tblLook w:val="0000" w:firstRow="0" w:lastRow="0" w:firstColumn="0" w:lastColumn="0" w:noHBand="0" w:noVBand="0"/>
      </w:tblPr>
      <w:tblGrid>
        <w:gridCol w:w="2948"/>
        <w:gridCol w:w="2949"/>
      </w:tblGrid>
      <w:tr w:rsidR="00DE7975" w14:paraId="12237278" w14:textId="77777777" w:rsidTr="00DE7975">
        <w:tc>
          <w:tcPr>
            <w:tcW w:w="2500" w:type="pct"/>
            <w:shd w:val="clear" w:color="auto" w:fill="auto"/>
            <w:tcMar>
              <w:left w:w="0" w:type="dxa"/>
            </w:tcMar>
          </w:tcPr>
          <w:p w14:paraId="70475890" w14:textId="77777777" w:rsidR="00DE7975" w:rsidRDefault="00DE7975" w:rsidP="00DE7975">
            <w:pPr>
              <w:pStyle w:val="Brdtextmedindrag"/>
            </w:pPr>
            <w:r>
              <w:t>Under samrådet ska kommunen redovisa förslagets innebörd, skä</w:t>
            </w:r>
            <w:r>
              <w:softHyphen/>
              <w:t>len för förslaget, för</w:t>
            </w:r>
            <w:r w:rsidRPr="00151830">
              <w:t>slagets konse</w:t>
            </w:r>
            <w:r>
              <w:softHyphen/>
            </w:r>
            <w:r w:rsidRPr="00151830">
              <w:t>kvenser och det planeringsund</w:t>
            </w:r>
            <w:r>
              <w:t>erlag som har be</w:t>
            </w:r>
            <w:r w:rsidRPr="00151830">
              <w:t xml:space="preserve">tydelse </w:t>
            </w:r>
            <w:r w:rsidRPr="00151830">
              <w:rPr>
                <w:i/>
              </w:rPr>
              <w:t>från nationell, regional, mellan</w:t>
            </w:r>
            <w:r w:rsidRPr="00151830">
              <w:rPr>
                <w:i/>
              </w:rPr>
              <w:softHyphen/>
              <w:t>kommunal eller annan synpunkt</w:t>
            </w:r>
            <w:r w:rsidRPr="00151830">
              <w:t>.</w:t>
            </w:r>
          </w:p>
        </w:tc>
        <w:tc>
          <w:tcPr>
            <w:tcW w:w="2500" w:type="pct"/>
            <w:shd w:val="clear" w:color="auto" w:fill="auto"/>
            <w:tcMar>
              <w:right w:w="0" w:type="dxa"/>
            </w:tcMar>
          </w:tcPr>
          <w:p w14:paraId="7C1D7BCD" w14:textId="77777777" w:rsidR="00DE7975" w:rsidRDefault="00DE7975" w:rsidP="00DE7975">
            <w:pPr>
              <w:pStyle w:val="Brdtextmedindrag"/>
            </w:pPr>
            <w:r>
              <w:t>Under samrådet ska kom</w:t>
            </w:r>
            <w:r w:rsidRPr="00151830">
              <w:t xml:space="preserve">munen redovisa </w:t>
            </w:r>
            <w:r>
              <w:t>förslagets innebörd, skä</w:t>
            </w:r>
            <w:r>
              <w:softHyphen/>
              <w:t>len för förslaget, för</w:t>
            </w:r>
            <w:r w:rsidRPr="00151830">
              <w:t>slagets konse</w:t>
            </w:r>
            <w:r>
              <w:softHyphen/>
            </w:r>
            <w:r w:rsidRPr="00151830">
              <w:t xml:space="preserve">kvenser och det planeringsunderlag som har betydelse </w:t>
            </w:r>
            <w:r w:rsidRPr="00151830">
              <w:rPr>
                <w:i/>
              </w:rPr>
              <w:t>för bedömningen av förslaget</w:t>
            </w:r>
            <w:r w:rsidRPr="00151830">
              <w:t>.</w:t>
            </w:r>
          </w:p>
        </w:tc>
      </w:tr>
    </w:tbl>
    <w:p w14:paraId="74EB16F8" w14:textId="77777777" w:rsidR="00DE7975" w:rsidRPr="00151830" w:rsidRDefault="00DE7975" w:rsidP="00DE7975">
      <w:pPr>
        <w:pStyle w:val="Brdtextmedindrag"/>
        <w:ind w:firstLine="0"/>
      </w:pPr>
    </w:p>
    <w:p w14:paraId="03CDF341" w14:textId="77777777" w:rsidR="00DE7975" w:rsidRDefault="00DE7975" w:rsidP="00DE7975">
      <w:pPr>
        <w:pStyle w:val="Brdtext"/>
        <w:jc w:val="center"/>
      </w:pPr>
      <w:r>
        <w:t>9 §</w:t>
      </w:r>
      <w:r>
        <w:rPr>
          <w:rStyle w:val="Fotnotsreferens"/>
        </w:rPr>
        <w:footnoteReference w:id="31"/>
      </w:r>
    </w:p>
    <w:tbl>
      <w:tblPr>
        <w:tblW w:w="5000" w:type="pct"/>
        <w:tblCellMar>
          <w:left w:w="125" w:type="dxa"/>
          <w:right w:w="125" w:type="dxa"/>
        </w:tblCellMar>
        <w:tblLook w:val="0000" w:firstRow="0" w:lastRow="0" w:firstColumn="0" w:lastColumn="0" w:noHBand="0" w:noVBand="0"/>
      </w:tblPr>
      <w:tblGrid>
        <w:gridCol w:w="2948"/>
        <w:gridCol w:w="2949"/>
      </w:tblGrid>
      <w:tr w:rsidR="00DE7975" w14:paraId="7A4FF3B5" w14:textId="77777777" w:rsidTr="00DE7975">
        <w:tc>
          <w:tcPr>
            <w:tcW w:w="2500" w:type="pct"/>
            <w:shd w:val="clear" w:color="auto" w:fill="auto"/>
            <w:tcMar>
              <w:left w:w="0" w:type="dxa"/>
            </w:tcMar>
          </w:tcPr>
          <w:p w14:paraId="0EF9AEA7" w14:textId="77777777" w:rsidR="00DE7975" w:rsidRPr="00151830" w:rsidRDefault="00DE7975" w:rsidP="00DE7975">
            <w:pPr>
              <w:pStyle w:val="Brdtextmedindrag"/>
              <w:rPr>
                <w:i/>
              </w:rPr>
            </w:pPr>
            <w:r w:rsidRPr="00151830">
              <w:rPr>
                <w:i/>
              </w:rPr>
              <w:t>Krävs sådant samråd som avses i 6 kap. 6 eller 9 och 10 §§ miljö</w:t>
            </w:r>
            <w:r>
              <w:rPr>
                <w:i/>
              </w:rPr>
              <w:softHyphen/>
            </w:r>
            <w:r w:rsidRPr="00151830">
              <w:rPr>
                <w:i/>
              </w:rPr>
              <w:t>balken, ska samrådet enligt 8 § genomföras så att det uppfyller kraven om samråd i nämnda bestäm</w:t>
            </w:r>
            <w:r>
              <w:rPr>
                <w:i/>
              </w:rPr>
              <w:softHyphen/>
            </w:r>
            <w:r w:rsidRPr="00151830">
              <w:rPr>
                <w:i/>
              </w:rPr>
              <w:t>melser i miljöbalken. Trots det som sägs där om samråd med andra myndigheter som på grund av sitt särskilda miljöansvar kan antas bli berörda av planen eller programmet, ska kommunen i fråga om statliga myndigheter enbart samråda med länsstyrelsen.</w:t>
            </w:r>
            <w:r w:rsidRPr="00151830">
              <w:rPr>
                <w:i/>
              </w:rPr>
              <w:tab/>
            </w:r>
          </w:p>
        </w:tc>
        <w:tc>
          <w:tcPr>
            <w:tcW w:w="2500" w:type="pct"/>
            <w:shd w:val="clear" w:color="auto" w:fill="auto"/>
            <w:tcMar>
              <w:right w:w="0" w:type="dxa"/>
            </w:tcMar>
          </w:tcPr>
          <w:p w14:paraId="1BADEC53" w14:textId="77777777" w:rsidR="00DE7975" w:rsidRPr="00151830" w:rsidRDefault="00DE7975" w:rsidP="00DE7975">
            <w:pPr>
              <w:pStyle w:val="Brdtextmedindrag"/>
              <w:rPr>
                <w:i/>
              </w:rPr>
            </w:pPr>
            <w:r w:rsidRPr="00151830">
              <w:rPr>
                <w:i/>
              </w:rPr>
              <w:t>I</w:t>
            </w:r>
            <w:r>
              <w:rPr>
                <w:i/>
              </w:rPr>
              <w:t>nom ramen för samrådet enligt 8 </w:t>
            </w:r>
            <w:r w:rsidRPr="00151830">
              <w:rPr>
                <w:i/>
              </w:rPr>
              <w:t xml:space="preserve">§ ska kommunen undersöka om </w:t>
            </w:r>
            <w:r w:rsidRPr="00E44BF9">
              <w:rPr>
                <w:i/>
                <w:spacing w:val="-2"/>
              </w:rPr>
              <w:t>översiktsplanen eller ändringen kan</w:t>
            </w:r>
            <w:r w:rsidRPr="00151830">
              <w:rPr>
                <w:i/>
              </w:rPr>
              <w:t xml:space="preserve"> antas medf</w:t>
            </w:r>
            <w:r>
              <w:rPr>
                <w:i/>
              </w:rPr>
              <w:t>öra en betydande miljö</w:t>
            </w:r>
            <w:r>
              <w:rPr>
                <w:i/>
              </w:rPr>
              <w:softHyphen/>
              <w:t xml:space="preserve">påverkan. </w:t>
            </w:r>
            <w:r w:rsidRPr="00151830">
              <w:rPr>
                <w:i/>
              </w:rPr>
              <w:t>Undersökningen ska göras på det sätt som anges i 6 kap. 6 § miljöbalken och i föreskrifter som har meddelats i anslutning till den bestämmelsen.</w:t>
            </w:r>
          </w:p>
        </w:tc>
      </w:tr>
      <w:tr w:rsidR="00DE7975" w14:paraId="739CE476" w14:textId="77777777" w:rsidTr="00DE7975">
        <w:tc>
          <w:tcPr>
            <w:tcW w:w="2500" w:type="pct"/>
            <w:shd w:val="clear" w:color="auto" w:fill="auto"/>
            <w:tcMar>
              <w:left w:w="0" w:type="dxa"/>
            </w:tcMar>
          </w:tcPr>
          <w:p w14:paraId="68455280" w14:textId="77777777" w:rsidR="00DE7975" w:rsidRDefault="00DE7975" w:rsidP="00DE7975">
            <w:pPr>
              <w:pStyle w:val="Brdtextmedindrag"/>
            </w:pPr>
          </w:p>
        </w:tc>
        <w:tc>
          <w:tcPr>
            <w:tcW w:w="2500" w:type="pct"/>
            <w:shd w:val="clear" w:color="auto" w:fill="auto"/>
            <w:tcMar>
              <w:right w:w="0" w:type="dxa"/>
            </w:tcMar>
          </w:tcPr>
          <w:p w14:paraId="467ADA22" w14:textId="77777777" w:rsidR="00DE7975" w:rsidRPr="006A108C" w:rsidRDefault="00DE7975" w:rsidP="00DE7975">
            <w:pPr>
              <w:pStyle w:val="Brdtextmedindrag"/>
              <w:rPr>
                <w:i/>
              </w:rPr>
            </w:pPr>
            <w:r w:rsidRPr="006A108C">
              <w:rPr>
                <w:i/>
              </w:rPr>
              <w:t>Första stycket gäller inte om frågan om betydande miljöpåver</w:t>
            </w:r>
            <w:r>
              <w:rPr>
                <w:i/>
              </w:rPr>
              <w:softHyphen/>
            </w:r>
            <w:r w:rsidRPr="006A108C">
              <w:rPr>
                <w:i/>
              </w:rPr>
              <w:t>kan är avgjord i föreskrifter som regeringen har meddelat med stöd av 6 kap. 4 § miljöbalken.</w:t>
            </w:r>
          </w:p>
          <w:p w14:paraId="720F17D3" w14:textId="77777777" w:rsidR="00DE7975" w:rsidRPr="006A108C" w:rsidRDefault="00DE7975" w:rsidP="00DE7975">
            <w:pPr>
              <w:pStyle w:val="Brdtextmedindrag"/>
              <w:rPr>
                <w:i/>
              </w:rPr>
            </w:pPr>
            <w:r w:rsidRPr="006A108C">
              <w:rPr>
                <w:i/>
              </w:rPr>
              <w:t>Om planen eller ändringen kan antas medföra en betydande miljö</w:t>
            </w:r>
            <w:r>
              <w:rPr>
                <w:i/>
              </w:rPr>
              <w:softHyphen/>
            </w:r>
            <w:r w:rsidRPr="006A108C">
              <w:rPr>
                <w:i/>
              </w:rPr>
              <w:t>påverkan, ska kommunen inom ramen för samrådet enligt 8 § även uppfylla kraven på avgränsnings</w:t>
            </w:r>
            <w:r>
              <w:rPr>
                <w:i/>
              </w:rPr>
              <w:softHyphen/>
            </w:r>
            <w:r w:rsidRPr="006A108C">
              <w:rPr>
                <w:i/>
              </w:rPr>
              <w:t>samråd i 6</w:t>
            </w:r>
            <w:r>
              <w:rPr>
                <w:i/>
              </w:rPr>
              <w:t> </w:t>
            </w:r>
            <w:r w:rsidRPr="006A108C">
              <w:rPr>
                <w:i/>
              </w:rPr>
              <w:t>kap. 9 och 10</w:t>
            </w:r>
            <w:r>
              <w:rPr>
                <w:i/>
              </w:rPr>
              <w:t> </w:t>
            </w:r>
            <w:r w:rsidRPr="006A108C">
              <w:rPr>
                <w:i/>
              </w:rPr>
              <w:t>§§ miljö</w:t>
            </w:r>
            <w:r>
              <w:rPr>
                <w:i/>
              </w:rPr>
              <w:softHyphen/>
            </w:r>
            <w:r w:rsidRPr="006A108C">
              <w:rPr>
                <w:i/>
              </w:rPr>
              <w:t xml:space="preserve">balken. </w:t>
            </w:r>
          </w:p>
          <w:p w14:paraId="4811F2D0" w14:textId="77777777" w:rsidR="00DE7975" w:rsidRDefault="00DE7975" w:rsidP="00DE7975">
            <w:pPr>
              <w:pStyle w:val="Brdtextmedindrag"/>
            </w:pPr>
            <w:r w:rsidRPr="006A108C">
              <w:rPr>
                <w:i/>
              </w:rPr>
              <w:t>Trots det som sägs i 6 kap.  6 och 10 §§ miljöbalken om samråd med andra myndigheter som p</w:t>
            </w:r>
            <w:r>
              <w:rPr>
                <w:i/>
              </w:rPr>
              <w:t>å grund av sitt särskilda miljö</w:t>
            </w:r>
            <w:r w:rsidRPr="006A108C">
              <w:rPr>
                <w:i/>
              </w:rPr>
              <w:t>ansvar kan antas bli berörda av planen, ska kommunen vid samr</w:t>
            </w:r>
            <w:r>
              <w:rPr>
                <w:i/>
              </w:rPr>
              <w:t>ådet enligt 8 § i fråga om stat</w:t>
            </w:r>
            <w:r w:rsidRPr="006A108C">
              <w:rPr>
                <w:i/>
              </w:rPr>
              <w:t>liga myndigheter en</w:t>
            </w:r>
            <w:r>
              <w:rPr>
                <w:i/>
              </w:rPr>
              <w:softHyphen/>
            </w:r>
            <w:r w:rsidRPr="006A108C">
              <w:rPr>
                <w:i/>
              </w:rPr>
              <w:t>bart samråda med länsstyrelsen.</w:t>
            </w:r>
          </w:p>
        </w:tc>
      </w:tr>
    </w:tbl>
    <w:p w14:paraId="64F566F8" w14:textId="77777777" w:rsidR="00DE7975" w:rsidRPr="006A108C" w:rsidRDefault="00DE7975" w:rsidP="00DE7975">
      <w:pPr>
        <w:pStyle w:val="Brdtextmedindrag"/>
        <w:ind w:firstLine="0"/>
      </w:pPr>
    </w:p>
    <w:p w14:paraId="036D8E6B" w14:textId="77777777" w:rsidR="00DE7975" w:rsidRDefault="00DE7975" w:rsidP="00DE7975">
      <w:pPr>
        <w:pStyle w:val="Brdtext"/>
        <w:jc w:val="center"/>
      </w:pPr>
      <w:r>
        <w:t>10 §</w:t>
      </w:r>
    </w:p>
    <w:p w14:paraId="1CFD4983" w14:textId="77777777" w:rsidR="00DE7975" w:rsidRDefault="00DE7975" w:rsidP="00DE7975">
      <w:pPr>
        <w:pStyle w:val="Brdtextmedindrag"/>
      </w:pPr>
      <w:r>
        <w:t>Under samrådet ska länsstyrelsen särskilt</w:t>
      </w:r>
    </w:p>
    <w:p w14:paraId="3BF9D842" w14:textId="77777777" w:rsidR="00DE7975" w:rsidRDefault="00DE7975" w:rsidP="00DE7975">
      <w:pPr>
        <w:pStyle w:val="Brdtextmedindrag"/>
      </w:pPr>
      <w:r>
        <w:t xml:space="preserve"> 1. ta till vara och samordna statens intressen,</w:t>
      </w:r>
    </w:p>
    <w:p w14:paraId="7AEA36F9" w14:textId="77777777" w:rsidR="00DE7975" w:rsidRPr="006A108C" w:rsidRDefault="00DE7975" w:rsidP="00DE7975">
      <w:pPr>
        <w:pStyle w:val="Brdtextmedindrag"/>
      </w:pPr>
      <w:r>
        <w:t xml:space="preserve"> 2. tillhandahålla underlag för kommunens bedömningar och ge råd i fråga om sådana allmänna intressen enligt 2 kap. som hänsyn bör tas till vid beslut om användningen av mark- och vattenområden,</w:t>
      </w:r>
    </w:p>
    <w:tbl>
      <w:tblPr>
        <w:tblW w:w="5000" w:type="pct"/>
        <w:tblCellMar>
          <w:left w:w="125" w:type="dxa"/>
          <w:right w:w="125" w:type="dxa"/>
        </w:tblCellMar>
        <w:tblLook w:val="0000" w:firstRow="0" w:lastRow="0" w:firstColumn="0" w:lastColumn="0" w:noHBand="0" w:noVBand="0"/>
      </w:tblPr>
      <w:tblGrid>
        <w:gridCol w:w="2948"/>
        <w:gridCol w:w="2949"/>
      </w:tblGrid>
      <w:tr w:rsidR="00DE7975" w14:paraId="0850A0C6" w14:textId="77777777" w:rsidTr="00DE7975">
        <w:tc>
          <w:tcPr>
            <w:tcW w:w="2500" w:type="pct"/>
            <w:shd w:val="clear" w:color="auto" w:fill="auto"/>
            <w:tcMar>
              <w:left w:w="0" w:type="dxa"/>
            </w:tcMar>
          </w:tcPr>
          <w:p w14:paraId="064BF2A2" w14:textId="77777777" w:rsidR="00DE7975" w:rsidRDefault="00DE7975" w:rsidP="00DE7975">
            <w:pPr>
              <w:pStyle w:val="Brdtextmedindrag"/>
            </w:pPr>
            <w:r>
              <w:t>3. </w:t>
            </w:r>
            <w:r w:rsidRPr="006A108C">
              <w:t>verka för a</w:t>
            </w:r>
            <w:r>
              <w:t>tt riksintressen en</w:t>
            </w:r>
            <w:r>
              <w:softHyphen/>
              <w:t>ligt 3 och 4 </w:t>
            </w:r>
            <w:r w:rsidRPr="006A108C">
              <w:t>kap. miljöbalken till</w:t>
            </w:r>
            <w:r>
              <w:softHyphen/>
            </w:r>
            <w:r w:rsidRPr="006A108C">
              <w:t>godoses, att miljökvalitet</w:t>
            </w:r>
            <w:r>
              <w:t>snormer enligt 5 kap. miljöbal</w:t>
            </w:r>
            <w:r w:rsidRPr="006A108C">
              <w:t xml:space="preserve">ken följs </w:t>
            </w:r>
            <w:r w:rsidRPr="00E44BF9">
              <w:rPr>
                <w:i/>
              </w:rPr>
              <w:t>och</w:t>
            </w:r>
            <w:r w:rsidRPr="006A108C">
              <w:t xml:space="preserve"> att redovisn</w:t>
            </w:r>
            <w:r>
              <w:t>ingen av områden för landsbygds</w:t>
            </w:r>
            <w:r w:rsidRPr="006A108C">
              <w:t>utveckling i str</w:t>
            </w:r>
            <w:r>
              <w:t>andnära lägen är förenlig med 7 </w:t>
            </w:r>
            <w:r w:rsidRPr="006A108C">
              <w:t>kap.</w:t>
            </w:r>
            <w:r>
              <w:t xml:space="preserve"> 18 e </w:t>
            </w:r>
            <w:r w:rsidRPr="006A108C">
              <w:t>§ första stycket miljöbalken,</w:t>
            </w:r>
          </w:p>
        </w:tc>
        <w:tc>
          <w:tcPr>
            <w:tcW w:w="2500" w:type="pct"/>
            <w:shd w:val="clear" w:color="auto" w:fill="auto"/>
            <w:tcMar>
              <w:right w:w="0" w:type="dxa"/>
            </w:tcMar>
          </w:tcPr>
          <w:p w14:paraId="2AA7F437" w14:textId="77777777" w:rsidR="00DE7975" w:rsidRDefault="00DE7975" w:rsidP="00DE7975">
            <w:pPr>
              <w:pStyle w:val="Brdtextmedindrag"/>
            </w:pPr>
            <w:r>
              <w:t>3. verka för att riksintressen en</w:t>
            </w:r>
            <w:r>
              <w:softHyphen/>
              <w:t>ligt 3 och 4 kap. miljöbalken till</w:t>
            </w:r>
            <w:r>
              <w:softHyphen/>
              <w:t>godoses, att miljökvalitets</w:t>
            </w:r>
            <w:r>
              <w:softHyphen/>
              <w:t>normer enligt 5 kap. miljöbalken följs, att redovisningen av områden för landsbygdsutveckling i strand</w:t>
            </w:r>
            <w:r>
              <w:softHyphen/>
              <w:t xml:space="preserve">nära lägen är förenlig med 7 kap. 18 e § första stycket miljöbalken </w:t>
            </w:r>
            <w:r w:rsidRPr="006A108C">
              <w:rPr>
                <w:i/>
              </w:rPr>
              <w:t>och att planen även i övrigt är lämpligt utformad i förhållande till bestäm</w:t>
            </w:r>
            <w:r>
              <w:rPr>
                <w:i/>
              </w:rPr>
              <w:softHyphen/>
            </w:r>
            <w:r w:rsidRPr="006A108C">
              <w:rPr>
                <w:i/>
              </w:rPr>
              <w:t>melserna om strandskydd i 7 kap. miljöbalken</w:t>
            </w:r>
            <w:r>
              <w:t>,</w:t>
            </w:r>
          </w:p>
        </w:tc>
      </w:tr>
    </w:tbl>
    <w:p w14:paraId="183487A6" w14:textId="77777777" w:rsidR="00DE7975" w:rsidRDefault="00DE7975" w:rsidP="00DE7975">
      <w:pPr>
        <w:pStyle w:val="Brdtextmedindrag"/>
      </w:pPr>
      <w:r>
        <w:t>4. verka för att sådana frågor om användningen av mark- och vatten</w:t>
      </w:r>
      <w:r>
        <w:softHyphen/>
        <w:t>områden som angår två eller flera kommuner samordnas på ett lämpligt sätt, och</w:t>
      </w:r>
    </w:p>
    <w:p w14:paraId="3244BC3A" w14:textId="77777777" w:rsidR="00DE7975" w:rsidRDefault="00DE7975" w:rsidP="00DE7975">
      <w:pPr>
        <w:pStyle w:val="Brdtextmedindrag"/>
      </w:pPr>
      <w:r>
        <w:t xml:space="preserve"> 5. verka för att bebyggelse och byggnadsverk inte blir olämpliga med hänsyn till människors hälsa eller säkerhet eller till risken för olyckor, översvämning eller erosion.</w:t>
      </w:r>
    </w:p>
    <w:tbl>
      <w:tblPr>
        <w:tblW w:w="5000" w:type="pct"/>
        <w:tblCellMar>
          <w:left w:w="125" w:type="dxa"/>
          <w:right w:w="125" w:type="dxa"/>
        </w:tblCellMar>
        <w:tblLook w:val="0000" w:firstRow="0" w:lastRow="0" w:firstColumn="0" w:lastColumn="0" w:noHBand="0" w:noVBand="0"/>
      </w:tblPr>
      <w:tblGrid>
        <w:gridCol w:w="2948"/>
        <w:gridCol w:w="2949"/>
      </w:tblGrid>
      <w:tr w:rsidR="00DE7975" w14:paraId="3C8FB532" w14:textId="77777777" w:rsidTr="00DE7975">
        <w:tc>
          <w:tcPr>
            <w:tcW w:w="2500" w:type="pct"/>
            <w:shd w:val="clear" w:color="auto" w:fill="auto"/>
            <w:tcMar>
              <w:left w:w="0" w:type="dxa"/>
            </w:tcMar>
          </w:tcPr>
          <w:p w14:paraId="11F5DD82" w14:textId="77777777" w:rsidR="00DE7975" w:rsidRDefault="00DE7975" w:rsidP="00DE7975">
            <w:pPr>
              <w:pStyle w:val="Brdtextmedindrag"/>
            </w:pPr>
            <w:r>
              <w:tab/>
            </w:r>
          </w:p>
        </w:tc>
        <w:tc>
          <w:tcPr>
            <w:tcW w:w="2500" w:type="pct"/>
            <w:shd w:val="clear" w:color="auto" w:fill="auto"/>
            <w:tcMar>
              <w:right w:w="0" w:type="dxa"/>
            </w:tcMar>
          </w:tcPr>
          <w:p w14:paraId="203F6EF0" w14:textId="77777777" w:rsidR="00DE7975" w:rsidRPr="006A108C" w:rsidRDefault="00DE7975" w:rsidP="00DE7975">
            <w:pPr>
              <w:pStyle w:val="Brdtextmedindrag"/>
              <w:rPr>
                <w:i/>
              </w:rPr>
            </w:pPr>
            <w:r w:rsidRPr="006A108C">
              <w:rPr>
                <w:i/>
              </w:rPr>
              <w:t>Länsstyrelsen ska dessutom ge råd i övrigt om tillämpningen av bestämmelserna i denna lag, om det behövs från allmän synpunkt.</w:t>
            </w:r>
          </w:p>
        </w:tc>
      </w:tr>
    </w:tbl>
    <w:p w14:paraId="702707FE" w14:textId="77777777" w:rsidR="00DE7975" w:rsidRDefault="00DE7975" w:rsidP="00DE7975">
      <w:pPr>
        <w:pStyle w:val="Brdtext"/>
        <w:jc w:val="center"/>
      </w:pPr>
    </w:p>
    <w:p w14:paraId="246A8A65" w14:textId="77777777" w:rsidR="00DE7975" w:rsidRDefault="00DE7975" w:rsidP="00DE7975">
      <w:pPr>
        <w:pStyle w:val="Brdtext"/>
        <w:jc w:val="center"/>
      </w:pPr>
      <w:r>
        <w:t>11 §</w:t>
      </w:r>
    </w:p>
    <w:p w14:paraId="264C068E" w14:textId="77777777" w:rsidR="00DE7975" w:rsidRDefault="00DE7975" w:rsidP="00DE7975">
      <w:pPr>
        <w:pStyle w:val="Brdtextmedindrag"/>
      </w:pPr>
      <w:r>
        <w:t>Kommunen ska redovisa resultatet av samrådet i en samrådsredogörelse som också ska innehålla de förslag som framförda synpunkter har gett anledning till. Samrådsredogörelsen ska finnas tillsammans med plan</w:t>
      </w:r>
      <w:r>
        <w:softHyphen/>
        <w:t>förslaget.</w:t>
      </w:r>
    </w:p>
    <w:p w14:paraId="4DA44276" w14:textId="77777777" w:rsidR="00DE7975" w:rsidRPr="00D81F97" w:rsidRDefault="00DE7975" w:rsidP="00DE7975">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DE7975" w14:paraId="1AE1F663" w14:textId="77777777" w:rsidTr="00DE7975">
        <w:tc>
          <w:tcPr>
            <w:tcW w:w="2500" w:type="pct"/>
            <w:shd w:val="clear" w:color="auto" w:fill="auto"/>
            <w:tcMar>
              <w:left w:w="0" w:type="dxa"/>
            </w:tcMar>
          </w:tcPr>
          <w:p w14:paraId="06DB663B" w14:textId="77777777" w:rsidR="00DE7975" w:rsidRPr="00E44BF9" w:rsidRDefault="00DE7975" w:rsidP="00DE7975">
            <w:pPr>
              <w:pStyle w:val="Brdtextmedindrag"/>
              <w:rPr>
                <w:b/>
                <w:i/>
              </w:rPr>
            </w:pPr>
            <w:r w:rsidRPr="00E44BF9">
              <w:rPr>
                <w:b/>
                <w:i/>
              </w:rPr>
              <w:t>Utställning och granskning av kommunens förslag</w:t>
            </w:r>
          </w:p>
        </w:tc>
        <w:tc>
          <w:tcPr>
            <w:tcW w:w="2500" w:type="pct"/>
            <w:shd w:val="clear" w:color="auto" w:fill="auto"/>
            <w:tcMar>
              <w:right w:w="0" w:type="dxa"/>
            </w:tcMar>
          </w:tcPr>
          <w:p w14:paraId="29ED97B6" w14:textId="77777777" w:rsidR="00DE7975" w:rsidRPr="00E44BF9" w:rsidRDefault="00DE7975" w:rsidP="00DE7975">
            <w:pPr>
              <w:pStyle w:val="Brdtextmedindrag"/>
              <w:rPr>
                <w:b/>
                <w:i/>
              </w:rPr>
            </w:pPr>
            <w:r w:rsidRPr="00E44BF9">
              <w:rPr>
                <w:b/>
                <w:i/>
              </w:rPr>
              <w:t>Granskning av kommunens förslag</w:t>
            </w:r>
          </w:p>
        </w:tc>
      </w:tr>
    </w:tbl>
    <w:p w14:paraId="69B60290" w14:textId="77777777" w:rsidR="00DE7975" w:rsidRDefault="00DE7975" w:rsidP="00DE7975">
      <w:pPr>
        <w:pStyle w:val="Brdtext"/>
        <w:jc w:val="center"/>
      </w:pPr>
    </w:p>
    <w:p w14:paraId="068D3CE9" w14:textId="77777777" w:rsidR="00DE7975" w:rsidRDefault="00DE7975" w:rsidP="00DE7975">
      <w:pPr>
        <w:pStyle w:val="Brdtext"/>
        <w:jc w:val="center"/>
      </w:pPr>
      <w:r>
        <w:t>12 §</w:t>
      </w:r>
    </w:p>
    <w:tbl>
      <w:tblPr>
        <w:tblW w:w="5000" w:type="pct"/>
        <w:tblCellMar>
          <w:left w:w="125" w:type="dxa"/>
          <w:right w:w="125" w:type="dxa"/>
        </w:tblCellMar>
        <w:tblLook w:val="0000" w:firstRow="0" w:lastRow="0" w:firstColumn="0" w:lastColumn="0" w:noHBand="0" w:noVBand="0"/>
      </w:tblPr>
      <w:tblGrid>
        <w:gridCol w:w="2948"/>
        <w:gridCol w:w="2949"/>
      </w:tblGrid>
      <w:tr w:rsidR="00DE7975" w14:paraId="3128907E" w14:textId="77777777" w:rsidTr="00DE7975">
        <w:tc>
          <w:tcPr>
            <w:tcW w:w="2500" w:type="pct"/>
            <w:shd w:val="clear" w:color="auto" w:fill="auto"/>
            <w:tcMar>
              <w:left w:w="0" w:type="dxa"/>
            </w:tcMar>
          </w:tcPr>
          <w:p w14:paraId="73666E04" w14:textId="77777777" w:rsidR="00DE7975" w:rsidRDefault="00DE7975" w:rsidP="00DE7975">
            <w:pPr>
              <w:pStyle w:val="Brdtextmedindrag"/>
            </w:pPr>
            <w:r w:rsidRPr="00D81F97">
              <w:t xml:space="preserve">Kommunen ska </w:t>
            </w:r>
            <w:r w:rsidRPr="00D81F97">
              <w:rPr>
                <w:i/>
              </w:rPr>
              <w:t>ställa ut</w:t>
            </w:r>
            <w:r w:rsidRPr="00D81F97">
              <w:t xml:space="preserve"> plan</w:t>
            </w:r>
            <w:r>
              <w:softHyphen/>
            </w:r>
            <w:r w:rsidRPr="00D81F97">
              <w:t>förslaget under minst två månader.</w:t>
            </w:r>
          </w:p>
        </w:tc>
        <w:tc>
          <w:tcPr>
            <w:tcW w:w="2500" w:type="pct"/>
            <w:shd w:val="clear" w:color="auto" w:fill="auto"/>
            <w:tcMar>
              <w:right w:w="0" w:type="dxa"/>
            </w:tcMar>
          </w:tcPr>
          <w:p w14:paraId="3B977236" w14:textId="77777777" w:rsidR="00DE7975" w:rsidRDefault="00DE7975" w:rsidP="00DE7975">
            <w:pPr>
              <w:pStyle w:val="Brdtextmedindrag"/>
              <w:rPr>
                <w:i/>
              </w:rPr>
            </w:pPr>
            <w:r>
              <w:t xml:space="preserve">Kommunen ska </w:t>
            </w:r>
            <w:r w:rsidRPr="00D81F97">
              <w:rPr>
                <w:i/>
              </w:rPr>
              <w:t>låta plan</w:t>
            </w:r>
            <w:r>
              <w:rPr>
                <w:i/>
              </w:rPr>
              <w:softHyphen/>
            </w:r>
            <w:r w:rsidRPr="00D81F97">
              <w:rPr>
                <w:i/>
              </w:rPr>
              <w:t>försla</w:t>
            </w:r>
            <w:r>
              <w:rPr>
                <w:i/>
              </w:rPr>
              <w:softHyphen/>
            </w:r>
            <w:r w:rsidRPr="00D81F97">
              <w:rPr>
                <w:i/>
              </w:rPr>
              <w:t>get granskas</w:t>
            </w:r>
            <w:r w:rsidRPr="00D81F97">
              <w:t xml:space="preserve"> under minst två måna</w:t>
            </w:r>
            <w:r>
              <w:softHyphen/>
            </w:r>
            <w:r w:rsidRPr="00D81F97">
              <w:t xml:space="preserve">der </w:t>
            </w:r>
            <w:r w:rsidRPr="00D81F97">
              <w:rPr>
                <w:i/>
              </w:rPr>
              <w:t>(granskningstid).</w:t>
            </w:r>
          </w:p>
          <w:p w14:paraId="3C0544AE" w14:textId="77777777" w:rsidR="00DE7975" w:rsidRPr="00D81F97" w:rsidRDefault="00DE7975" w:rsidP="00DE7975">
            <w:pPr>
              <w:pStyle w:val="Brdtextmedindrag"/>
              <w:rPr>
                <w:i/>
              </w:rPr>
            </w:pPr>
            <w:r w:rsidRPr="00E44BF9">
              <w:rPr>
                <w:i/>
                <w:spacing w:val="-2"/>
              </w:rPr>
              <w:t>Under granskningstiden ska kom</w:t>
            </w:r>
            <w:r w:rsidRPr="00E44BF9">
              <w:rPr>
                <w:i/>
                <w:spacing w:val="-2"/>
              </w:rPr>
              <w:softHyphen/>
            </w:r>
            <w:r w:rsidRPr="00D81F97">
              <w:rPr>
                <w:i/>
              </w:rPr>
              <w:t>munen hålla förslaget och sam</w:t>
            </w:r>
            <w:r>
              <w:rPr>
                <w:i/>
              </w:rPr>
              <w:softHyphen/>
            </w:r>
            <w:r w:rsidRPr="00D81F97">
              <w:rPr>
                <w:i/>
              </w:rPr>
              <w:t>rådsredogörelsen tillgängliga för granskning.</w:t>
            </w:r>
          </w:p>
        </w:tc>
      </w:tr>
    </w:tbl>
    <w:p w14:paraId="7C3BFDF9" w14:textId="77777777" w:rsidR="00DE7975" w:rsidRDefault="00DE7975" w:rsidP="00DE7975">
      <w:pPr>
        <w:pStyle w:val="Brdtext"/>
        <w:jc w:val="center"/>
      </w:pPr>
    </w:p>
    <w:p w14:paraId="12EEE481" w14:textId="77777777" w:rsidR="00DE7975" w:rsidRDefault="00DE7975" w:rsidP="00DE7975">
      <w:pPr>
        <w:pStyle w:val="Brdtext"/>
        <w:jc w:val="center"/>
      </w:pPr>
    </w:p>
    <w:p w14:paraId="71C0F00B" w14:textId="77777777" w:rsidR="00DE7975" w:rsidRDefault="00DE7975" w:rsidP="00DE7975">
      <w:pPr>
        <w:pStyle w:val="Brdtext"/>
        <w:jc w:val="center"/>
      </w:pPr>
      <w:r>
        <w:t>13 §</w:t>
      </w:r>
    </w:p>
    <w:tbl>
      <w:tblPr>
        <w:tblW w:w="5000" w:type="pct"/>
        <w:tblCellMar>
          <w:left w:w="125" w:type="dxa"/>
          <w:right w:w="125" w:type="dxa"/>
        </w:tblCellMar>
        <w:tblLook w:val="0000" w:firstRow="0" w:lastRow="0" w:firstColumn="0" w:lastColumn="0" w:noHBand="0" w:noVBand="0"/>
      </w:tblPr>
      <w:tblGrid>
        <w:gridCol w:w="2948"/>
        <w:gridCol w:w="2949"/>
      </w:tblGrid>
      <w:tr w:rsidR="00DE7975" w14:paraId="40D47CBC" w14:textId="77777777" w:rsidTr="00DE7975">
        <w:tc>
          <w:tcPr>
            <w:tcW w:w="2500" w:type="pct"/>
            <w:shd w:val="clear" w:color="auto" w:fill="auto"/>
            <w:tcMar>
              <w:left w:w="0" w:type="dxa"/>
            </w:tcMar>
          </w:tcPr>
          <w:p w14:paraId="11C5C545" w14:textId="77777777" w:rsidR="00DE7975" w:rsidRDefault="00DE7975" w:rsidP="00DE7975">
            <w:pPr>
              <w:pStyle w:val="Brdtextmedindrag"/>
            </w:pPr>
            <w:r w:rsidRPr="00D81F97">
              <w:t xml:space="preserve">Kommunen ska kungöra </w:t>
            </w:r>
            <w:r w:rsidRPr="00D81F97">
              <w:rPr>
                <w:i/>
              </w:rPr>
              <w:t>utställ</w:t>
            </w:r>
            <w:r>
              <w:rPr>
                <w:i/>
              </w:rPr>
              <w:softHyphen/>
            </w:r>
            <w:r w:rsidRPr="00D81F97">
              <w:rPr>
                <w:i/>
              </w:rPr>
              <w:t xml:space="preserve">ningen </w:t>
            </w:r>
            <w:r w:rsidRPr="00D81F97">
              <w:t>av planförslaget före</w:t>
            </w:r>
            <w:r>
              <w:t xml:space="preserve"> ut</w:t>
            </w:r>
            <w:r>
              <w:softHyphen/>
            </w:r>
            <w:r w:rsidRPr="00E44BF9">
              <w:rPr>
                <w:spacing w:val="-2"/>
              </w:rPr>
              <w:t>ställningstidens början. Kommunen</w:t>
            </w:r>
            <w:r w:rsidRPr="00D81F97">
              <w:t xml:space="preserve"> ska anslå kungörelsen på kommu</w:t>
            </w:r>
            <w:r>
              <w:softHyphen/>
            </w:r>
            <w:r w:rsidRPr="00D81F97">
              <w:t>nens anslagstavla och införa den i en ortstidning. Av kungörelsen ska det framgå var utställningen äger rum samt inom vilken tid, på vilket sätt och till vem synpunkter på förslaget ska lämnas.</w:t>
            </w:r>
          </w:p>
        </w:tc>
        <w:tc>
          <w:tcPr>
            <w:tcW w:w="2500" w:type="pct"/>
            <w:shd w:val="clear" w:color="auto" w:fill="auto"/>
            <w:tcMar>
              <w:right w:w="0" w:type="dxa"/>
            </w:tcMar>
          </w:tcPr>
          <w:p w14:paraId="6B2D9180" w14:textId="77777777" w:rsidR="00DE7975" w:rsidRDefault="00DE7975" w:rsidP="00DE7975">
            <w:pPr>
              <w:pStyle w:val="Brdtextmedindrag"/>
            </w:pPr>
            <w:r>
              <w:t xml:space="preserve">Kommunen ska kungöra </w:t>
            </w:r>
            <w:r w:rsidRPr="00D81F97">
              <w:rPr>
                <w:i/>
              </w:rPr>
              <w:t>gransk</w:t>
            </w:r>
            <w:r>
              <w:rPr>
                <w:i/>
              </w:rPr>
              <w:softHyphen/>
            </w:r>
            <w:r w:rsidRPr="00E44BF9">
              <w:rPr>
                <w:i/>
                <w:spacing w:val="-2"/>
              </w:rPr>
              <w:t>ningen</w:t>
            </w:r>
            <w:r w:rsidRPr="00E44BF9">
              <w:rPr>
                <w:spacing w:val="-2"/>
              </w:rPr>
              <w:t xml:space="preserve"> av planförslaget före gransk</w:t>
            </w:r>
            <w:r>
              <w:rPr>
                <w:spacing w:val="-2"/>
              </w:rPr>
              <w:softHyphen/>
            </w:r>
            <w:r>
              <w:t xml:space="preserve">ningstidens början. Kommunen ska anslå kungörelsen på kommunens anslagstavla och införa den i en ortstidning. Av kungörelsen ska det framgå </w:t>
            </w:r>
          </w:p>
          <w:p w14:paraId="4E33C67F" w14:textId="77777777" w:rsidR="00DE7975" w:rsidRPr="00D81F97" w:rsidRDefault="00DE7975" w:rsidP="00DE7975">
            <w:pPr>
              <w:pStyle w:val="Brdtextmedindrag"/>
              <w:rPr>
                <w:i/>
              </w:rPr>
            </w:pPr>
            <w:r w:rsidRPr="00D81F97">
              <w:rPr>
                <w:i/>
              </w:rPr>
              <w:t>1. var planförslaget hålls till-gängligt för granskning,</w:t>
            </w:r>
          </w:p>
          <w:p w14:paraId="3352DEAA" w14:textId="77777777" w:rsidR="00DE7975" w:rsidRPr="00D81F97" w:rsidRDefault="00DE7975" w:rsidP="00DE7975">
            <w:pPr>
              <w:pStyle w:val="Brdtextmedindrag"/>
              <w:rPr>
                <w:i/>
              </w:rPr>
            </w:pPr>
            <w:r w:rsidRPr="00D81F97">
              <w:rPr>
                <w:i/>
              </w:rPr>
              <w:t>2. att den som vill lämna syn</w:t>
            </w:r>
            <w:r>
              <w:rPr>
                <w:i/>
              </w:rPr>
              <w:softHyphen/>
            </w:r>
            <w:r w:rsidRPr="00D81F97">
              <w:rPr>
                <w:i/>
              </w:rPr>
              <w:t>punkter på förslaget ska göra det senast under granskningstiden, och</w:t>
            </w:r>
          </w:p>
          <w:p w14:paraId="0D34E226" w14:textId="77777777" w:rsidR="00DE7975" w:rsidRDefault="00DE7975" w:rsidP="00DE7975">
            <w:pPr>
              <w:pStyle w:val="Brdtextmedindrag"/>
            </w:pPr>
            <w:r w:rsidRPr="00D81F97">
              <w:rPr>
                <w:i/>
              </w:rPr>
              <w:t>3. på vilket sätt och till vem syn</w:t>
            </w:r>
            <w:r>
              <w:rPr>
                <w:i/>
              </w:rPr>
              <w:softHyphen/>
            </w:r>
            <w:r w:rsidRPr="00D81F97">
              <w:rPr>
                <w:i/>
              </w:rPr>
              <w:t>punkter på förslaget ska lämnas</w:t>
            </w:r>
            <w:r>
              <w:t>.</w:t>
            </w:r>
          </w:p>
        </w:tc>
      </w:tr>
    </w:tbl>
    <w:p w14:paraId="32C2033A" w14:textId="77777777" w:rsidR="00DE7975" w:rsidRDefault="00DE7975" w:rsidP="00DE7975">
      <w:pPr>
        <w:pStyle w:val="Brdtextmedindrag"/>
      </w:pPr>
      <w:r w:rsidRPr="00D81F97">
        <w:t>Kungörandet ska ske enligt lagen (19</w:t>
      </w:r>
      <w:r>
        <w:t xml:space="preserve">77:654) om kungörande i mål och </w:t>
      </w:r>
      <w:r w:rsidRPr="00D81F97">
        <w:t>ärenden hos myndighet m.m.</w:t>
      </w:r>
    </w:p>
    <w:p w14:paraId="5802941F" w14:textId="77777777" w:rsidR="00DE7975" w:rsidRDefault="00DE7975" w:rsidP="00DE7975">
      <w:pPr>
        <w:pStyle w:val="Brdtextmedindrag"/>
      </w:pPr>
    </w:p>
    <w:p w14:paraId="75F9511C" w14:textId="77777777" w:rsidR="00DE7975" w:rsidRDefault="00DE7975" w:rsidP="00DE7975">
      <w:pPr>
        <w:pStyle w:val="Brdtext"/>
        <w:jc w:val="center"/>
      </w:pPr>
      <w:r>
        <w:t>14 §</w:t>
      </w:r>
      <w:r>
        <w:rPr>
          <w:rStyle w:val="Fotnotsreferens"/>
        </w:rPr>
        <w:footnoteReference w:id="32"/>
      </w:r>
    </w:p>
    <w:tbl>
      <w:tblPr>
        <w:tblW w:w="5000" w:type="pct"/>
        <w:tblCellMar>
          <w:left w:w="125" w:type="dxa"/>
          <w:right w:w="125" w:type="dxa"/>
        </w:tblCellMar>
        <w:tblLook w:val="0000" w:firstRow="0" w:lastRow="0" w:firstColumn="0" w:lastColumn="0" w:noHBand="0" w:noVBand="0"/>
      </w:tblPr>
      <w:tblGrid>
        <w:gridCol w:w="2948"/>
        <w:gridCol w:w="2949"/>
      </w:tblGrid>
      <w:tr w:rsidR="00DE7975" w14:paraId="4FA750F8" w14:textId="77777777" w:rsidTr="00DE7975">
        <w:tc>
          <w:tcPr>
            <w:tcW w:w="2500" w:type="pct"/>
            <w:shd w:val="clear" w:color="auto" w:fill="auto"/>
            <w:tcMar>
              <w:left w:w="0" w:type="dxa"/>
            </w:tcMar>
          </w:tcPr>
          <w:p w14:paraId="78A995EE" w14:textId="77777777" w:rsidR="00DE7975" w:rsidRDefault="00DE7975" w:rsidP="00DE7975">
            <w:pPr>
              <w:pStyle w:val="Brdtextmedindrag"/>
            </w:pPr>
            <w:r w:rsidRPr="00EC6D63">
              <w:rPr>
                <w:i/>
              </w:rPr>
              <w:t>Innan utställningen äger rum ska kommunen</w:t>
            </w:r>
            <w:r>
              <w:t xml:space="preserve"> skicka planför</w:t>
            </w:r>
            <w:r w:rsidRPr="00D81F97">
              <w:t>s</w:t>
            </w:r>
            <w:r>
              <w:t>laget och kungörelsen till läns</w:t>
            </w:r>
            <w:r w:rsidRPr="00D81F97">
              <w:t>styrelsen och till de kommuner och kommunala organ som avses</w:t>
            </w:r>
            <w:r>
              <w:t xml:space="preserve"> i 8 </w:t>
            </w:r>
            <w:r w:rsidRPr="00D81F97">
              <w:t>§.</w:t>
            </w:r>
          </w:p>
        </w:tc>
        <w:tc>
          <w:tcPr>
            <w:tcW w:w="2500" w:type="pct"/>
            <w:shd w:val="clear" w:color="auto" w:fill="auto"/>
            <w:tcMar>
              <w:right w:w="0" w:type="dxa"/>
            </w:tcMar>
          </w:tcPr>
          <w:p w14:paraId="1CE9C7EB" w14:textId="77777777" w:rsidR="00DE7975" w:rsidRDefault="00DE7975" w:rsidP="00DE7975">
            <w:pPr>
              <w:pStyle w:val="Brdtextmedindrag"/>
            </w:pPr>
            <w:r w:rsidRPr="00EC6D63">
              <w:rPr>
                <w:i/>
              </w:rPr>
              <w:t>Kommunen ska senast den dag då kungörelsen anslås på kommunens anslagstavla</w:t>
            </w:r>
            <w:r w:rsidRPr="00D81F97">
              <w:t xml:space="preserve"> skicka planförslaget och kungörelsen till länsstyrelsen och till de kommuner oc</w:t>
            </w:r>
            <w:r>
              <w:t>h kom</w:t>
            </w:r>
            <w:r>
              <w:softHyphen/>
              <w:t>mu</w:t>
            </w:r>
            <w:r>
              <w:softHyphen/>
              <w:t>nala organ som avses i 8 </w:t>
            </w:r>
            <w:r w:rsidRPr="00D81F97">
              <w:t>§.</w:t>
            </w:r>
          </w:p>
        </w:tc>
      </w:tr>
    </w:tbl>
    <w:p w14:paraId="60DA28B0" w14:textId="77777777" w:rsidR="00DE7975" w:rsidRDefault="00DE7975" w:rsidP="00DE7975">
      <w:pPr>
        <w:pStyle w:val="Brdtext"/>
        <w:spacing w:before="230"/>
        <w:jc w:val="center"/>
      </w:pPr>
      <w:r>
        <w:t>15 §</w:t>
      </w:r>
    </w:p>
    <w:tbl>
      <w:tblPr>
        <w:tblW w:w="5000" w:type="pct"/>
        <w:tblCellMar>
          <w:left w:w="125" w:type="dxa"/>
          <w:right w:w="125" w:type="dxa"/>
        </w:tblCellMar>
        <w:tblLook w:val="0000" w:firstRow="0" w:lastRow="0" w:firstColumn="0" w:lastColumn="0" w:noHBand="0" w:noVBand="0"/>
      </w:tblPr>
      <w:tblGrid>
        <w:gridCol w:w="2948"/>
        <w:gridCol w:w="2949"/>
      </w:tblGrid>
      <w:tr w:rsidR="00DE7975" w14:paraId="4D921F6F" w14:textId="77777777" w:rsidTr="00DE7975">
        <w:tc>
          <w:tcPr>
            <w:tcW w:w="2500" w:type="pct"/>
            <w:shd w:val="clear" w:color="auto" w:fill="auto"/>
            <w:tcMar>
              <w:left w:w="0" w:type="dxa"/>
            </w:tcMar>
          </w:tcPr>
          <w:p w14:paraId="2C57C5AD" w14:textId="77777777" w:rsidR="00DE7975" w:rsidRDefault="00DE7975" w:rsidP="00DE7975">
            <w:pPr>
              <w:pStyle w:val="Brdtextmedindrag"/>
            </w:pPr>
            <w:r>
              <w:t>Den som vill lämna syn</w:t>
            </w:r>
            <w:r w:rsidRPr="00D81F97">
              <w:t>punkter på planförslaget ska göra det skrift</w:t>
            </w:r>
            <w:r>
              <w:softHyphen/>
            </w:r>
            <w:r w:rsidRPr="00D81F97">
              <w:t xml:space="preserve">ligen under </w:t>
            </w:r>
            <w:r w:rsidRPr="00EC6D63">
              <w:rPr>
                <w:i/>
              </w:rPr>
              <w:t>utställningstiden</w:t>
            </w:r>
            <w:r>
              <w:t>.</w:t>
            </w:r>
          </w:p>
        </w:tc>
        <w:tc>
          <w:tcPr>
            <w:tcW w:w="2500" w:type="pct"/>
            <w:shd w:val="clear" w:color="auto" w:fill="auto"/>
            <w:tcMar>
              <w:right w:w="0" w:type="dxa"/>
            </w:tcMar>
          </w:tcPr>
          <w:p w14:paraId="3E473A3E" w14:textId="77777777" w:rsidR="00DE7975" w:rsidRDefault="00DE7975" w:rsidP="00DE7975">
            <w:pPr>
              <w:pStyle w:val="Brdtextmedindrag"/>
            </w:pPr>
            <w:r w:rsidRPr="00D81F97">
              <w:t>Den som vill lämna sy</w:t>
            </w:r>
            <w:r>
              <w:t>n</w:t>
            </w:r>
            <w:r w:rsidRPr="00D81F97">
              <w:t>punkter på planförslaget ska göra det skrift</w:t>
            </w:r>
            <w:r>
              <w:softHyphen/>
            </w:r>
            <w:r w:rsidRPr="00D81F97">
              <w:t xml:space="preserve">ligen under </w:t>
            </w:r>
            <w:r w:rsidRPr="00EC6D63">
              <w:rPr>
                <w:i/>
              </w:rPr>
              <w:t>granskningstiden</w:t>
            </w:r>
            <w:r w:rsidRPr="00D81F97">
              <w:t>.</w:t>
            </w:r>
          </w:p>
        </w:tc>
      </w:tr>
    </w:tbl>
    <w:p w14:paraId="79CCC707" w14:textId="77777777" w:rsidR="00DE7975" w:rsidRDefault="00DE7975" w:rsidP="00DE7975">
      <w:pPr>
        <w:pStyle w:val="Brdtext"/>
        <w:jc w:val="center"/>
        <w:rPr>
          <w:b/>
        </w:rPr>
      </w:pPr>
    </w:p>
    <w:p w14:paraId="36DCA295" w14:textId="77777777" w:rsidR="00DE7975" w:rsidRDefault="00DE7975" w:rsidP="00DE7975">
      <w:pPr>
        <w:pStyle w:val="Brdtext"/>
        <w:jc w:val="center"/>
      </w:pPr>
      <w:r>
        <w:t>16 §</w:t>
      </w:r>
    </w:p>
    <w:tbl>
      <w:tblPr>
        <w:tblW w:w="5000" w:type="pct"/>
        <w:tblCellMar>
          <w:left w:w="125" w:type="dxa"/>
          <w:right w:w="125" w:type="dxa"/>
        </w:tblCellMar>
        <w:tblLook w:val="0000" w:firstRow="0" w:lastRow="0" w:firstColumn="0" w:lastColumn="0" w:noHBand="0" w:noVBand="0"/>
      </w:tblPr>
      <w:tblGrid>
        <w:gridCol w:w="2948"/>
        <w:gridCol w:w="2949"/>
      </w:tblGrid>
      <w:tr w:rsidR="00DE7975" w14:paraId="5520DF38" w14:textId="77777777" w:rsidTr="00DE7975">
        <w:tc>
          <w:tcPr>
            <w:tcW w:w="2500" w:type="pct"/>
            <w:shd w:val="clear" w:color="auto" w:fill="auto"/>
            <w:tcMar>
              <w:left w:w="0" w:type="dxa"/>
            </w:tcMar>
          </w:tcPr>
          <w:p w14:paraId="4955EDE5" w14:textId="77777777" w:rsidR="00DE7975" w:rsidRDefault="00DE7975" w:rsidP="00DE7975">
            <w:pPr>
              <w:pStyle w:val="Brdtextmedindrag"/>
            </w:pPr>
            <w:r w:rsidRPr="00FF4316">
              <w:t xml:space="preserve">Länsstyrelsen ska under </w:t>
            </w:r>
            <w:r w:rsidRPr="00EC6D63">
              <w:rPr>
                <w:i/>
              </w:rPr>
              <w:t>utställ</w:t>
            </w:r>
            <w:r>
              <w:rPr>
                <w:i/>
              </w:rPr>
              <w:softHyphen/>
            </w:r>
            <w:r w:rsidRPr="00EC6D63">
              <w:rPr>
                <w:i/>
              </w:rPr>
              <w:t>ningstiden</w:t>
            </w:r>
            <w:r>
              <w:t xml:space="preserve"> avge ett gransknings</w:t>
            </w:r>
            <w:r>
              <w:softHyphen/>
              <w:t>yttrande över planförsla</w:t>
            </w:r>
            <w:r w:rsidRPr="00FF4316">
              <w:t>get.</w:t>
            </w:r>
          </w:p>
          <w:p w14:paraId="009433C6" w14:textId="77777777" w:rsidR="00DE7975" w:rsidRDefault="00DE7975" w:rsidP="00DE7975">
            <w:pPr>
              <w:pStyle w:val="Brdtextmedindrag"/>
            </w:pPr>
            <w:r w:rsidRPr="00FF4316">
              <w:t>Av yttrandet ska det framgå om</w:t>
            </w:r>
            <w:r w:rsidRPr="00FF4316">
              <w:tab/>
            </w:r>
            <w:r w:rsidRPr="00FF4316">
              <w:tab/>
            </w:r>
          </w:p>
        </w:tc>
        <w:tc>
          <w:tcPr>
            <w:tcW w:w="2500" w:type="pct"/>
            <w:shd w:val="clear" w:color="auto" w:fill="auto"/>
            <w:tcMar>
              <w:right w:w="0" w:type="dxa"/>
            </w:tcMar>
          </w:tcPr>
          <w:p w14:paraId="5092F4A4" w14:textId="77777777" w:rsidR="00DE7975" w:rsidRDefault="00DE7975" w:rsidP="00DE7975">
            <w:pPr>
              <w:pStyle w:val="Brdtextmedindrag"/>
            </w:pPr>
            <w:r w:rsidRPr="00FF4316">
              <w:t xml:space="preserve">Länsstyrelsen ska under </w:t>
            </w:r>
            <w:r w:rsidRPr="00EC6D63">
              <w:rPr>
                <w:i/>
              </w:rPr>
              <w:t>gransk</w:t>
            </w:r>
            <w:r>
              <w:rPr>
                <w:i/>
              </w:rPr>
              <w:softHyphen/>
            </w:r>
            <w:r w:rsidRPr="00EC6D63">
              <w:rPr>
                <w:i/>
              </w:rPr>
              <w:t>ningstiden</w:t>
            </w:r>
            <w:r w:rsidRPr="00FF4316">
              <w:t xml:space="preserve"> avge ett gransknings</w:t>
            </w:r>
            <w:r>
              <w:softHyphen/>
            </w:r>
            <w:r w:rsidRPr="00FF4316">
              <w:t>yttrande</w:t>
            </w:r>
            <w:r>
              <w:t xml:space="preserve"> över planförsla</w:t>
            </w:r>
            <w:r w:rsidRPr="00FF4316">
              <w:t>get.</w:t>
            </w:r>
          </w:p>
          <w:p w14:paraId="30C01CE2" w14:textId="77777777" w:rsidR="00DE7975" w:rsidRDefault="00DE7975" w:rsidP="00DE7975">
            <w:pPr>
              <w:pStyle w:val="Brdtextmedindrag"/>
            </w:pPr>
            <w:r w:rsidRPr="00FF4316">
              <w:t xml:space="preserve">Av yttrandet ska det </w:t>
            </w:r>
            <w:r w:rsidRPr="00FF4316">
              <w:rPr>
                <w:i/>
              </w:rPr>
              <w:t>enbart</w:t>
            </w:r>
            <w:r w:rsidRPr="00FF4316">
              <w:t xml:space="preserve"> fram</w:t>
            </w:r>
            <w:r>
              <w:softHyphen/>
            </w:r>
            <w:r w:rsidRPr="00FF4316">
              <w:t>gå om</w:t>
            </w:r>
          </w:p>
        </w:tc>
      </w:tr>
    </w:tbl>
    <w:p w14:paraId="69204E5E" w14:textId="77777777" w:rsidR="00DE7975" w:rsidRDefault="00DE7975" w:rsidP="00DE7975">
      <w:pPr>
        <w:pStyle w:val="Brdtextmedindrag"/>
      </w:pPr>
      <w:r>
        <w:t>1. förslaget inte tillgodoser ett riksintresse enligt 3 eller 4 kap. miljö</w:t>
      </w:r>
      <w:r>
        <w:softHyphen/>
        <w:t>balken,</w:t>
      </w:r>
    </w:p>
    <w:p w14:paraId="176B62FD" w14:textId="77777777" w:rsidR="00DE7975" w:rsidRDefault="00DE7975" w:rsidP="00DE7975">
      <w:pPr>
        <w:pStyle w:val="Brdtextmedindrag"/>
      </w:pPr>
      <w:r>
        <w:t>2. förslaget kan medverka till att en miljökvalitetsnorm enligt 5 kap. miljöbalken inte följs,</w:t>
      </w:r>
    </w:p>
    <w:tbl>
      <w:tblPr>
        <w:tblW w:w="5000" w:type="pct"/>
        <w:tblCellMar>
          <w:left w:w="125" w:type="dxa"/>
          <w:right w:w="125" w:type="dxa"/>
        </w:tblCellMar>
        <w:tblLook w:val="0000" w:firstRow="0" w:lastRow="0" w:firstColumn="0" w:lastColumn="0" w:noHBand="0" w:noVBand="0"/>
      </w:tblPr>
      <w:tblGrid>
        <w:gridCol w:w="2948"/>
        <w:gridCol w:w="2949"/>
      </w:tblGrid>
      <w:tr w:rsidR="00DE7975" w14:paraId="21D78004" w14:textId="77777777" w:rsidTr="00DE7975">
        <w:tc>
          <w:tcPr>
            <w:tcW w:w="2500" w:type="pct"/>
            <w:shd w:val="clear" w:color="auto" w:fill="auto"/>
            <w:tcMar>
              <w:left w:w="0" w:type="dxa"/>
            </w:tcMar>
          </w:tcPr>
          <w:p w14:paraId="0DC13A89" w14:textId="77777777" w:rsidR="00DE7975" w:rsidRDefault="00DE7975" w:rsidP="00DE7975">
            <w:pPr>
              <w:pStyle w:val="Brdtextmedindrag"/>
            </w:pPr>
            <w:r w:rsidRPr="00C62B30">
              <w:t>3. redovisningen av områden för landsbygdsutveckling i strandnära lägen</w:t>
            </w:r>
            <w:r>
              <w:t xml:space="preserve"> inte är förenlig med 7 kap. 18 e </w:t>
            </w:r>
            <w:r w:rsidRPr="00C62B30">
              <w:t>§ första stycket miljöbalken,</w:t>
            </w:r>
          </w:p>
        </w:tc>
        <w:tc>
          <w:tcPr>
            <w:tcW w:w="2500" w:type="pct"/>
            <w:shd w:val="clear" w:color="auto" w:fill="auto"/>
            <w:tcMar>
              <w:right w:w="0" w:type="dxa"/>
            </w:tcMar>
          </w:tcPr>
          <w:p w14:paraId="48EF5D34" w14:textId="77777777" w:rsidR="00DE7975" w:rsidRDefault="00DE7975" w:rsidP="00DE7975">
            <w:pPr>
              <w:pStyle w:val="Brdtextmedindrag"/>
            </w:pPr>
            <w:r w:rsidRPr="00C62B30">
              <w:t>3. redovisningen av områden för landsbygdsutveckling i strandnära lägen</w:t>
            </w:r>
            <w:r>
              <w:t xml:space="preserve"> inte är förenlig med </w:t>
            </w:r>
            <w:r w:rsidRPr="00EC6D63">
              <w:t>7</w:t>
            </w:r>
            <w:r>
              <w:t> </w:t>
            </w:r>
            <w:r w:rsidRPr="00EC6D63">
              <w:t>kap</w:t>
            </w:r>
            <w:r>
              <w:t>. 18 e </w:t>
            </w:r>
            <w:r w:rsidRPr="00C62B30">
              <w:t xml:space="preserve">§ första stycket miljöbalken </w:t>
            </w:r>
            <w:r w:rsidRPr="00EC6D63">
              <w:rPr>
                <w:i/>
              </w:rPr>
              <w:t>eller om planen i övrigt är olämp</w:t>
            </w:r>
            <w:r>
              <w:rPr>
                <w:i/>
              </w:rPr>
              <w:softHyphen/>
            </w:r>
            <w:r w:rsidRPr="00EC6D63">
              <w:rPr>
                <w:i/>
              </w:rPr>
              <w:t>ligt utformad i förhållande till bestämmelserna om strand</w:t>
            </w:r>
            <w:r w:rsidRPr="00EC6D63">
              <w:rPr>
                <w:i/>
              </w:rPr>
              <w:softHyphen/>
              <w:t>skydd</w:t>
            </w:r>
            <w:r>
              <w:rPr>
                <w:i/>
              </w:rPr>
              <w:t xml:space="preserve"> i 7 kap. miljöbalken</w:t>
            </w:r>
            <w:r w:rsidRPr="00C62B30">
              <w:t>,</w:t>
            </w:r>
          </w:p>
        </w:tc>
      </w:tr>
    </w:tbl>
    <w:p w14:paraId="6356D10C" w14:textId="76E9B40E" w:rsidR="00DE7975" w:rsidRDefault="00DE7975" w:rsidP="00DE7975">
      <w:pPr>
        <w:pStyle w:val="Brdtextmedindrag"/>
      </w:pPr>
      <w:r w:rsidRPr="00AC354C">
        <w:rPr>
          <w:spacing w:val="-2"/>
        </w:rPr>
        <w:t>4. sådana frågor rörande användningen av mark- och vattenområden som</w:t>
      </w:r>
      <w:r>
        <w:t xml:space="preserve"> angår två eller flera kommuner inte samordnas på ett lämpligt sätt, och</w:t>
      </w:r>
    </w:p>
    <w:tbl>
      <w:tblPr>
        <w:tblW w:w="5000" w:type="pct"/>
        <w:tblCellMar>
          <w:left w:w="125" w:type="dxa"/>
          <w:right w:w="125" w:type="dxa"/>
        </w:tblCellMar>
        <w:tblLook w:val="0000" w:firstRow="0" w:lastRow="0" w:firstColumn="0" w:lastColumn="0" w:noHBand="0" w:noVBand="0"/>
      </w:tblPr>
      <w:tblGrid>
        <w:gridCol w:w="2948"/>
        <w:gridCol w:w="2949"/>
      </w:tblGrid>
      <w:tr w:rsidR="00DE7975" w14:paraId="5C886766" w14:textId="77777777" w:rsidTr="00DE7975">
        <w:tc>
          <w:tcPr>
            <w:tcW w:w="2500" w:type="pct"/>
            <w:shd w:val="clear" w:color="auto" w:fill="auto"/>
            <w:tcMar>
              <w:left w:w="0" w:type="dxa"/>
            </w:tcMar>
          </w:tcPr>
          <w:p w14:paraId="149EB106" w14:textId="77777777" w:rsidR="00DE7975" w:rsidRDefault="00DE7975" w:rsidP="00DE7975">
            <w:pPr>
              <w:pStyle w:val="Brdtextmedindrag"/>
            </w:pPr>
            <w:r w:rsidRPr="00C62B30">
              <w:t>5.</w:t>
            </w:r>
            <w:r>
              <w:t> </w:t>
            </w:r>
            <w:r w:rsidRPr="00C62B30">
              <w:t>en bebyggelse eller ett bygg</w:t>
            </w:r>
            <w:r>
              <w:softHyphen/>
            </w:r>
            <w:r w:rsidRPr="00C62B30">
              <w:t>nads</w:t>
            </w:r>
            <w:r>
              <w:softHyphen/>
            </w:r>
            <w:r w:rsidRPr="00C62B30">
              <w:t xml:space="preserve">verk </w:t>
            </w:r>
            <w:r w:rsidRPr="00EC6D63">
              <w:rPr>
                <w:i/>
              </w:rPr>
              <w:t>blir</w:t>
            </w:r>
            <w:r w:rsidRPr="00C62B30">
              <w:t xml:space="preserve"> olämpligt med hän</w:t>
            </w:r>
            <w:r>
              <w:softHyphen/>
            </w:r>
            <w:r w:rsidRPr="00C62B30">
              <w:t>syn till människors hälsa eller säkerhet eller till risken för olyckor, översvämning eller erosion.</w:t>
            </w:r>
          </w:p>
        </w:tc>
        <w:tc>
          <w:tcPr>
            <w:tcW w:w="2500" w:type="pct"/>
            <w:shd w:val="clear" w:color="auto" w:fill="auto"/>
            <w:tcMar>
              <w:right w:w="0" w:type="dxa"/>
            </w:tcMar>
          </w:tcPr>
          <w:p w14:paraId="26F9E9BB" w14:textId="77777777" w:rsidR="00DE7975" w:rsidRDefault="00DE7975" w:rsidP="00DE7975">
            <w:pPr>
              <w:pStyle w:val="Brdtextmedindrag"/>
            </w:pPr>
            <w:r w:rsidRPr="00C62B30">
              <w:t xml:space="preserve">5. en bebyggelse </w:t>
            </w:r>
            <w:r w:rsidRPr="00C62B30">
              <w:rPr>
                <w:i/>
              </w:rPr>
              <w:t>blir olämplig</w:t>
            </w:r>
            <w:r>
              <w:t xml:space="preserve"> </w:t>
            </w:r>
            <w:r w:rsidRPr="00C62B30">
              <w:t>eller ett byggnadsverk olämpligt med hänsyn till människors hälsa eller säkerhet eller till risken för olyckor, översvämning eller ero</w:t>
            </w:r>
            <w:r>
              <w:softHyphen/>
            </w:r>
            <w:r w:rsidRPr="00C62B30">
              <w:t>sion.</w:t>
            </w:r>
          </w:p>
        </w:tc>
      </w:tr>
    </w:tbl>
    <w:p w14:paraId="77F3A44B" w14:textId="77777777" w:rsidR="00DE7975" w:rsidRDefault="00DE7975" w:rsidP="00DE7975">
      <w:pPr>
        <w:pStyle w:val="Brdtext"/>
        <w:jc w:val="center"/>
      </w:pPr>
    </w:p>
    <w:p w14:paraId="08949048" w14:textId="77777777" w:rsidR="00DE7975" w:rsidRDefault="00DE7975" w:rsidP="00DE7975">
      <w:pPr>
        <w:pStyle w:val="Brdtext"/>
        <w:jc w:val="center"/>
      </w:pPr>
    </w:p>
    <w:p w14:paraId="466FBD26" w14:textId="77777777" w:rsidR="00DE7975" w:rsidRDefault="00DE7975" w:rsidP="00DE7975">
      <w:pPr>
        <w:pStyle w:val="Brdtext"/>
        <w:jc w:val="center"/>
      </w:pPr>
      <w:r>
        <w:t>17 §</w:t>
      </w:r>
    </w:p>
    <w:tbl>
      <w:tblPr>
        <w:tblW w:w="5000" w:type="pct"/>
        <w:tblCellMar>
          <w:left w:w="125" w:type="dxa"/>
          <w:right w:w="125" w:type="dxa"/>
        </w:tblCellMar>
        <w:tblLook w:val="0000" w:firstRow="0" w:lastRow="0" w:firstColumn="0" w:lastColumn="0" w:noHBand="0" w:noVBand="0"/>
      </w:tblPr>
      <w:tblGrid>
        <w:gridCol w:w="2948"/>
        <w:gridCol w:w="2949"/>
      </w:tblGrid>
      <w:tr w:rsidR="00DE7975" w14:paraId="4DF3E328" w14:textId="77777777" w:rsidTr="00DE7975">
        <w:tc>
          <w:tcPr>
            <w:tcW w:w="2500" w:type="pct"/>
            <w:shd w:val="clear" w:color="auto" w:fill="auto"/>
            <w:tcMar>
              <w:left w:w="0" w:type="dxa"/>
            </w:tcMar>
          </w:tcPr>
          <w:p w14:paraId="47B82DFA" w14:textId="77777777" w:rsidR="00DE7975" w:rsidRDefault="00DE7975" w:rsidP="00DE7975">
            <w:pPr>
              <w:pStyle w:val="Brdtextmedindrag"/>
            </w:pPr>
            <w:r w:rsidRPr="00EB669D">
              <w:t xml:space="preserve">Efter </w:t>
            </w:r>
            <w:r w:rsidRPr="00EC6D63">
              <w:rPr>
                <w:i/>
              </w:rPr>
              <w:t>utställningstiden</w:t>
            </w:r>
            <w:r>
              <w:t xml:space="preserve"> ska kom</w:t>
            </w:r>
            <w:r>
              <w:softHyphen/>
              <w:t>munen i ett särskilt utlåtande sam</w:t>
            </w:r>
            <w:r>
              <w:softHyphen/>
              <w:t>manställa de syn</w:t>
            </w:r>
            <w:r w:rsidRPr="00EB669D">
              <w:t>punkter som kom</w:t>
            </w:r>
            <w:r>
              <w:softHyphen/>
            </w:r>
            <w:r w:rsidRPr="00EB669D">
              <w:t xml:space="preserve">mit fram </w:t>
            </w:r>
            <w:r>
              <w:t>och redovisa de förslag som syn</w:t>
            </w:r>
            <w:r w:rsidRPr="00EB669D">
              <w:t>punkterna gett anledning till.</w:t>
            </w:r>
          </w:p>
        </w:tc>
        <w:tc>
          <w:tcPr>
            <w:tcW w:w="2500" w:type="pct"/>
            <w:shd w:val="clear" w:color="auto" w:fill="auto"/>
            <w:tcMar>
              <w:right w:w="0" w:type="dxa"/>
            </w:tcMar>
          </w:tcPr>
          <w:p w14:paraId="7FC89B1F" w14:textId="77777777" w:rsidR="00DE7975" w:rsidRDefault="00DE7975" w:rsidP="00DE7975">
            <w:pPr>
              <w:pStyle w:val="Brdtextmedindrag"/>
            </w:pPr>
            <w:r w:rsidRPr="00EB669D">
              <w:t xml:space="preserve">Efter </w:t>
            </w:r>
            <w:r w:rsidRPr="00EC6D63">
              <w:rPr>
                <w:i/>
              </w:rPr>
              <w:t>granskningstiden</w:t>
            </w:r>
            <w:r>
              <w:t xml:space="preserve"> ska kom</w:t>
            </w:r>
            <w:r>
              <w:softHyphen/>
              <w:t>munen i ett särskilt ut</w:t>
            </w:r>
            <w:r w:rsidRPr="00EB669D">
              <w:t>låtande sam</w:t>
            </w:r>
            <w:r>
              <w:softHyphen/>
            </w:r>
            <w:r w:rsidRPr="00EB669D">
              <w:t>manställa de synpunkter som kom</w:t>
            </w:r>
            <w:r>
              <w:softHyphen/>
            </w:r>
            <w:r w:rsidRPr="00EB669D">
              <w:t xml:space="preserve">mit fram </w:t>
            </w:r>
            <w:r>
              <w:t>och redovisa de förslag som syn</w:t>
            </w:r>
            <w:r w:rsidRPr="00EB669D">
              <w:t>punkterna gett anledning till.</w:t>
            </w:r>
          </w:p>
        </w:tc>
      </w:tr>
    </w:tbl>
    <w:p w14:paraId="205E48C7" w14:textId="77777777" w:rsidR="00DE7975" w:rsidRDefault="00DE7975" w:rsidP="00DE7975">
      <w:pPr>
        <w:pStyle w:val="Brdtext"/>
        <w:jc w:val="center"/>
      </w:pPr>
    </w:p>
    <w:p w14:paraId="5C1ACC90" w14:textId="77777777" w:rsidR="00DE7975" w:rsidRDefault="00DE7975" w:rsidP="00DE7975">
      <w:pPr>
        <w:pStyle w:val="Brdtext"/>
        <w:jc w:val="center"/>
      </w:pPr>
      <w:r>
        <w:t>18 §</w:t>
      </w:r>
    </w:p>
    <w:tbl>
      <w:tblPr>
        <w:tblW w:w="5000" w:type="pct"/>
        <w:tblCellMar>
          <w:left w:w="125" w:type="dxa"/>
          <w:right w:w="125" w:type="dxa"/>
        </w:tblCellMar>
        <w:tblLook w:val="0000" w:firstRow="0" w:lastRow="0" w:firstColumn="0" w:lastColumn="0" w:noHBand="0" w:noVBand="0"/>
      </w:tblPr>
      <w:tblGrid>
        <w:gridCol w:w="2948"/>
        <w:gridCol w:w="2949"/>
      </w:tblGrid>
      <w:tr w:rsidR="00DE7975" w14:paraId="3B584BC9" w14:textId="77777777" w:rsidTr="00DE7975">
        <w:tc>
          <w:tcPr>
            <w:tcW w:w="2500" w:type="pct"/>
            <w:shd w:val="clear" w:color="auto" w:fill="auto"/>
            <w:tcMar>
              <w:left w:w="0" w:type="dxa"/>
            </w:tcMar>
          </w:tcPr>
          <w:p w14:paraId="0B269B17" w14:textId="77777777" w:rsidR="00DE7975" w:rsidRDefault="00DE7975" w:rsidP="00DE7975">
            <w:pPr>
              <w:pStyle w:val="Brdtextmedindrag"/>
            </w:pPr>
            <w:r w:rsidRPr="00964BC5">
              <w:t>Om planförslaget ändras väsent</w:t>
            </w:r>
            <w:r>
              <w:softHyphen/>
            </w:r>
            <w:r w:rsidRPr="00964BC5">
              <w:t xml:space="preserve">ligt efter </w:t>
            </w:r>
            <w:r w:rsidRPr="00EC6D63">
              <w:rPr>
                <w:i/>
              </w:rPr>
              <w:t>utställningen</w:t>
            </w:r>
            <w:r w:rsidRPr="00964BC5">
              <w:t>, ska kommu</w:t>
            </w:r>
            <w:r>
              <w:softHyphen/>
            </w:r>
            <w:r w:rsidRPr="00964BC5">
              <w:t xml:space="preserve">nen </w:t>
            </w:r>
            <w:r w:rsidRPr="00EC6D63">
              <w:rPr>
                <w:i/>
              </w:rPr>
              <w:t>ställa ut</w:t>
            </w:r>
            <w:r w:rsidRPr="00964BC5">
              <w:t xml:space="preserve"> förslaget på nytt.</w:t>
            </w:r>
          </w:p>
        </w:tc>
        <w:tc>
          <w:tcPr>
            <w:tcW w:w="2500" w:type="pct"/>
            <w:shd w:val="clear" w:color="auto" w:fill="auto"/>
            <w:tcMar>
              <w:right w:w="0" w:type="dxa"/>
            </w:tcMar>
          </w:tcPr>
          <w:p w14:paraId="63186E9C" w14:textId="77777777" w:rsidR="00DE7975" w:rsidRDefault="00DE7975" w:rsidP="00DE7975">
            <w:pPr>
              <w:pStyle w:val="Brdtextmedindrag"/>
            </w:pPr>
            <w:r w:rsidRPr="00964BC5">
              <w:t>Om planförslaget ändr</w:t>
            </w:r>
            <w:r>
              <w:t>as väsent</w:t>
            </w:r>
            <w:r>
              <w:softHyphen/>
              <w:t xml:space="preserve">ligt efter </w:t>
            </w:r>
            <w:r w:rsidRPr="00EC6D63">
              <w:rPr>
                <w:i/>
              </w:rPr>
              <w:t>granskningstiden</w:t>
            </w:r>
            <w:r>
              <w:t xml:space="preserve">, ska kommunen </w:t>
            </w:r>
            <w:r w:rsidRPr="00EC6D63">
              <w:rPr>
                <w:i/>
              </w:rPr>
              <w:t>låta</w:t>
            </w:r>
            <w:r>
              <w:t xml:space="preserve"> för</w:t>
            </w:r>
            <w:r w:rsidRPr="00964BC5">
              <w:t xml:space="preserve">slaget </w:t>
            </w:r>
            <w:r w:rsidRPr="00EC6D63">
              <w:rPr>
                <w:i/>
              </w:rPr>
              <w:t>granskas</w:t>
            </w:r>
            <w:r w:rsidRPr="00964BC5">
              <w:t xml:space="preserve"> på nytt.</w:t>
            </w:r>
          </w:p>
        </w:tc>
      </w:tr>
    </w:tbl>
    <w:p w14:paraId="45603430" w14:textId="77777777" w:rsidR="00DE7975" w:rsidRDefault="00DE7975" w:rsidP="00DE7975">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DE7975" w14:paraId="65EE7529" w14:textId="77777777" w:rsidTr="00DE7975">
        <w:tc>
          <w:tcPr>
            <w:tcW w:w="2500" w:type="pct"/>
            <w:shd w:val="clear" w:color="auto" w:fill="auto"/>
            <w:tcMar>
              <w:left w:w="0" w:type="dxa"/>
            </w:tcMar>
          </w:tcPr>
          <w:p w14:paraId="16BEEAEF" w14:textId="77777777" w:rsidR="00DE7975" w:rsidRDefault="00DE7975" w:rsidP="00DE7975">
            <w:pPr>
              <w:pStyle w:val="Brdtextmedindrag"/>
            </w:pPr>
          </w:p>
        </w:tc>
        <w:tc>
          <w:tcPr>
            <w:tcW w:w="2500" w:type="pct"/>
            <w:shd w:val="clear" w:color="auto" w:fill="auto"/>
            <w:tcMar>
              <w:right w:w="0" w:type="dxa"/>
            </w:tcMar>
          </w:tcPr>
          <w:p w14:paraId="35478FF7" w14:textId="77777777" w:rsidR="00DE7975" w:rsidRPr="00EC6D63" w:rsidRDefault="00DE7975" w:rsidP="00DE7975">
            <w:pPr>
              <w:pStyle w:val="Brdtext"/>
              <w:rPr>
                <w:i/>
              </w:rPr>
            </w:pPr>
            <w:r w:rsidRPr="00EC6D63">
              <w:rPr>
                <w:i/>
              </w:rPr>
              <w:t>18 a §</w:t>
            </w:r>
          </w:p>
          <w:p w14:paraId="156AD8F7" w14:textId="77777777" w:rsidR="00DE7975" w:rsidRPr="00964BC5" w:rsidRDefault="00DE7975" w:rsidP="00DE7975">
            <w:pPr>
              <w:pStyle w:val="Brdtextmedindrag"/>
              <w:rPr>
                <w:i/>
              </w:rPr>
            </w:pPr>
            <w:r w:rsidRPr="00964BC5">
              <w:rPr>
                <w:i/>
              </w:rPr>
              <w:t>På kommunens begäran ska läns</w:t>
            </w:r>
            <w:r>
              <w:rPr>
                <w:i/>
              </w:rPr>
              <w:softHyphen/>
            </w:r>
            <w:r w:rsidRPr="00964BC5">
              <w:rPr>
                <w:i/>
              </w:rPr>
              <w:t>styrelsen tillhandahålla ett revide</w:t>
            </w:r>
            <w:r>
              <w:rPr>
                <w:i/>
              </w:rPr>
              <w:softHyphen/>
            </w:r>
            <w:r w:rsidRPr="00964BC5">
              <w:rPr>
                <w:i/>
              </w:rPr>
              <w:t>rat granskningsyttrande enligt 16 §, om</w:t>
            </w:r>
          </w:p>
          <w:p w14:paraId="3F12343A" w14:textId="77777777" w:rsidR="00DE7975" w:rsidRPr="00964BC5" w:rsidRDefault="00DE7975" w:rsidP="00DE7975">
            <w:pPr>
              <w:pStyle w:val="Brdtextmedindrag"/>
              <w:rPr>
                <w:i/>
              </w:rPr>
            </w:pPr>
            <w:r w:rsidRPr="00964BC5">
              <w:rPr>
                <w:i/>
              </w:rPr>
              <w:t>1. kommunen ändrar planförsla</w:t>
            </w:r>
            <w:r>
              <w:rPr>
                <w:i/>
              </w:rPr>
              <w:softHyphen/>
            </w:r>
            <w:r w:rsidRPr="00964BC5">
              <w:rPr>
                <w:i/>
              </w:rPr>
              <w:t>get efter granskningstiden utan att en ny granskning enligt 18</w:t>
            </w:r>
            <w:r>
              <w:rPr>
                <w:i/>
              </w:rPr>
              <w:t> </w:t>
            </w:r>
            <w:r w:rsidRPr="00964BC5">
              <w:rPr>
                <w:i/>
              </w:rPr>
              <w:t>§ äger rum, och</w:t>
            </w:r>
          </w:p>
          <w:p w14:paraId="386A6D43" w14:textId="77777777" w:rsidR="00DE7975" w:rsidRDefault="00DE7975" w:rsidP="00DE7975">
            <w:pPr>
              <w:pStyle w:val="Brdtextmedindrag"/>
            </w:pPr>
            <w:r w:rsidRPr="002E6E2A">
              <w:rPr>
                <w:i/>
                <w:spacing w:val="-2"/>
              </w:rPr>
              <w:t>2. länsstyrelsens yttrande till följd</w:t>
            </w:r>
            <w:r>
              <w:rPr>
                <w:i/>
              </w:rPr>
              <w:t xml:space="preserve"> av ändringen helt eller del</w:t>
            </w:r>
            <w:r w:rsidRPr="00964BC5">
              <w:rPr>
                <w:i/>
              </w:rPr>
              <w:t>vis blir inaktuellt.</w:t>
            </w:r>
          </w:p>
        </w:tc>
      </w:tr>
    </w:tbl>
    <w:p w14:paraId="08118D39" w14:textId="77777777" w:rsidR="00DE7975" w:rsidRDefault="00DE7975" w:rsidP="00DE7975">
      <w:pPr>
        <w:pStyle w:val="Brdtextmedindrag"/>
      </w:pPr>
    </w:p>
    <w:p w14:paraId="13CAB80E" w14:textId="0BA552D7" w:rsidR="00DE7975" w:rsidRPr="00964BC5" w:rsidRDefault="00DE7975" w:rsidP="00DE7975">
      <w:pPr>
        <w:pStyle w:val="Brdtext"/>
        <w:jc w:val="center"/>
        <w:rPr>
          <w:b/>
        </w:rPr>
      </w:pPr>
      <w:r w:rsidRPr="00964BC5">
        <w:rPr>
          <w:b/>
        </w:rPr>
        <w:t>Antagande</w:t>
      </w:r>
    </w:p>
    <w:p w14:paraId="6303AAA1" w14:textId="77777777" w:rsidR="00DE7975" w:rsidRDefault="00DE7975" w:rsidP="00DE7975">
      <w:pPr>
        <w:pStyle w:val="Brdtext"/>
        <w:jc w:val="center"/>
      </w:pPr>
    </w:p>
    <w:p w14:paraId="1EB5CF83" w14:textId="77777777" w:rsidR="00DE7975" w:rsidRDefault="00DE7975" w:rsidP="00DE7975">
      <w:pPr>
        <w:pStyle w:val="Brdtext"/>
        <w:jc w:val="center"/>
      </w:pPr>
      <w:r>
        <w:t>19 §</w:t>
      </w:r>
    </w:p>
    <w:p w14:paraId="3FE69315" w14:textId="43E2B6BA" w:rsidR="00DE7975" w:rsidRDefault="00DE7975" w:rsidP="00DE7975">
      <w:pPr>
        <w:pStyle w:val="Brdtextmedindrag"/>
      </w:pPr>
      <w:r>
        <w:t>Kommunfullmäktige beslutar i frågor om antagande och ändring av översiktsplanen.</w:t>
      </w:r>
    </w:p>
    <w:p w14:paraId="6B88E2F2" w14:textId="77777777" w:rsidR="00DE7975" w:rsidRDefault="00DE7975" w:rsidP="00DE7975">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DE7975" w14:paraId="69E531A6" w14:textId="77777777" w:rsidTr="00DE7975">
        <w:tc>
          <w:tcPr>
            <w:tcW w:w="2500" w:type="pct"/>
            <w:shd w:val="clear" w:color="auto" w:fill="auto"/>
            <w:tcMar>
              <w:left w:w="0" w:type="dxa"/>
            </w:tcMar>
          </w:tcPr>
          <w:p w14:paraId="122E5368" w14:textId="77777777" w:rsidR="00DE7975" w:rsidRDefault="00DE7975" w:rsidP="00DE7975">
            <w:pPr>
              <w:pStyle w:val="Brdtextmedindrag"/>
            </w:pPr>
          </w:p>
        </w:tc>
        <w:tc>
          <w:tcPr>
            <w:tcW w:w="2500" w:type="pct"/>
            <w:shd w:val="clear" w:color="auto" w:fill="auto"/>
            <w:tcMar>
              <w:right w:w="0" w:type="dxa"/>
            </w:tcMar>
          </w:tcPr>
          <w:p w14:paraId="164277D4" w14:textId="77777777" w:rsidR="00DE7975" w:rsidRPr="00964BC5" w:rsidRDefault="00DE7975" w:rsidP="00DE7975">
            <w:pPr>
              <w:pStyle w:val="Brdtext"/>
              <w:rPr>
                <w:i/>
              </w:rPr>
            </w:pPr>
            <w:r w:rsidRPr="00964BC5">
              <w:rPr>
                <w:i/>
              </w:rPr>
              <w:t>19 a §</w:t>
            </w:r>
          </w:p>
          <w:p w14:paraId="0EFBB897" w14:textId="77777777" w:rsidR="00DE7975" w:rsidRDefault="00DE7975" w:rsidP="00DE7975">
            <w:pPr>
              <w:pStyle w:val="Brdtextmedindrag"/>
            </w:pPr>
            <w:r w:rsidRPr="00964BC5">
              <w:rPr>
                <w:i/>
              </w:rPr>
              <w:t>När översiktsplanen har an-tagits eller ändrats ska kommunen skicka ett meddelande om detta till länsstyrelsen.</w:t>
            </w:r>
          </w:p>
        </w:tc>
      </w:tr>
    </w:tbl>
    <w:p w14:paraId="18AEA15F" w14:textId="77777777" w:rsidR="00DE7975" w:rsidRDefault="00DE7975" w:rsidP="00DE7975">
      <w:pPr>
        <w:pStyle w:val="Brdtext"/>
      </w:pPr>
      <w:r>
        <w:tab/>
        <w:t xml:space="preserve"> </w:t>
      </w:r>
    </w:p>
    <w:p w14:paraId="7E717AD9" w14:textId="77777777" w:rsidR="00DE7975" w:rsidRDefault="00DE7975" w:rsidP="00DE7975">
      <w:pPr>
        <w:pStyle w:val="Brdtext"/>
        <w:jc w:val="center"/>
      </w:pPr>
      <w:r>
        <w:t>20 §</w:t>
      </w:r>
    </w:p>
    <w:p w14:paraId="6282BFA8" w14:textId="77777777" w:rsidR="00DE7975" w:rsidRDefault="00DE7975" w:rsidP="00DE7975">
      <w:pPr>
        <w:pStyle w:val="Brdtextmedindrag"/>
      </w:pPr>
      <w:r>
        <w:t>Kommunen ska redovisa länsstyrelsens granskningsyttrande enligt 16 § tillsammans med översiktsplanen. Om länsstyrelsen inte har godtagit pla</w:t>
      </w:r>
      <w:r>
        <w:softHyphen/>
        <w:t>nen i en viss del, ska det anmärkas i planen.</w:t>
      </w:r>
    </w:p>
    <w:p w14:paraId="4CFF6E5E" w14:textId="77777777" w:rsidR="00DE7975" w:rsidRPr="00964BC5" w:rsidRDefault="00DE7975" w:rsidP="00DE7975">
      <w:pPr>
        <w:pStyle w:val="Brdtextmedindrag"/>
      </w:pPr>
    </w:p>
    <w:p w14:paraId="7E39D9EC" w14:textId="77777777" w:rsidR="00DE7975" w:rsidRDefault="00DE7975" w:rsidP="00DE7975">
      <w:pPr>
        <w:pStyle w:val="Brdtext"/>
        <w:jc w:val="center"/>
      </w:pPr>
      <w:r>
        <w:t>21 §</w:t>
      </w:r>
    </w:p>
    <w:tbl>
      <w:tblPr>
        <w:tblW w:w="5000" w:type="pct"/>
        <w:tblCellMar>
          <w:left w:w="125" w:type="dxa"/>
          <w:right w:w="125" w:type="dxa"/>
        </w:tblCellMar>
        <w:tblLook w:val="0000" w:firstRow="0" w:lastRow="0" w:firstColumn="0" w:lastColumn="0" w:noHBand="0" w:noVBand="0"/>
      </w:tblPr>
      <w:tblGrid>
        <w:gridCol w:w="2948"/>
        <w:gridCol w:w="2949"/>
      </w:tblGrid>
      <w:tr w:rsidR="00DE7975" w14:paraId="6187D0C4" w14:textId="77777777" w:rsidTr="00DE7975">
        <w:tc>
          <w:tcPr>
            <w:tcW w:w="2500" w:type="pct"/>
            <w:shd w:val="clear" w:color="auto" w:fill="auto"/>
            <w:tcMar>
              <w:left w:w="0" w:type="dxa"/>
            </w:tcMar>
          </w:tcPr>
          <w:p w14:paraId="0C6A2168" w14:textId="77777777" w:rsidR="00DE7975" w:rsidRDefault="00DE7975" w:rsidP="00DE7975">
            <w:pPr>
              <w:pStyle w:val="Brdtextmedindrag"/>
            </w:pPr>
            <w:r w:rsidRPr="00964BC5">
              <w:t>Ett beslut att anta eller ändra ö</w:t>
            </w:r>
            <w:r>
              <w:t>versiktsplanen gäller först sed</w:t>
            </w:r>
            <w:r w:rsidRPr="00964BC5">
              <w:t xml:space="preserve">an beslutet har </w:t>
            </w:r>
            <w:r w:rsidRPr="00EC6D63">
              <w:rPr>
                <w:i/>
              </w:rPr>
              <w:t>vunnit</w:t>
            </w:r>
            <w:r w:rsidRPr="00964BC5">
              <w:t xml:space="preserve"> laga kraft.</w:t>
            </w:r>
            <w:r w:rsidRPr="00964BC5">
              <w:tab/>
            </w:r>
          </w:p>
        </w:tc>
        <w:tc>
          <w:tcPr>
            <w:tcW w:w="2500" w:type="pct"/>
            <w:shd w:val="clear" w:color="auto" w:fill="auto"/>
            <w:tcMar>
              <w:right w:w="0" w:type="dxa"/>
            </w:tcMar>
          </w:tcPr>
          <w:p w14:paraId="5E905132" w14:textId="77777777" w:rsidR="00DE7975" w:rsidRDefault="00DE7975" w:rsidP="00DE7975">
            <w:pPr>
              <w:pStyle w:val="Brdtextmedindrag"/>
            </w:pPr>
            <w:r w:rsidRPr="00964BC5">
              <w:t xml:space="preserve">Ett beslut att anta eller ändra översiktsplanen gäller först sedan beslutet har </w:t>
            </w:r>
            <w:r w:rsidRPr="00EC6D63">
              <w:rPr>
                <w:i/>
              </w:rPr>
              <w:t>fått</w:t>
            </w:r>
            <w:r w:rsidRPr="00964BC5">
              <w:t xml:space="preserve"> laga kraft.</w:t>
            </w:r>
          </w:p>
        </w:tc>
      </w:tr>
    </w:tbl>
    <w:p w14:paraId="3260D4BB" w14:textId="77777777" w:rsidR="00DE7975" w:rsidRDefault="00DE7975" w:rsidP="00DE7975">
      <w:pPr>
        <w:pStyle w:val="Brdtext"/>
        <w:jc w:val="center"/>
      </w:pPr>
    </w:p>
    <w:p w14:paraId="47CDE87E" w14:textId="77777777" w:rsidR="00DE7975" w:rsidRDefault="00DE7975" w:rsidP="00DE7975">
      <w:pPr>
        <w:pStyle w:val="Brdtext"/>
        <w:jc w:val="center"/>
      </w:pPr>
      <w:r>
        <w:t>22 §</w:t>
      </w:r>
    </w:p>
    <w:tbl>
      <w:tblPr>
        <w:tblW w:w="5000" w:type="pct"/>
        <w:tblCellMar>
          <w:left w:w="125" w:type="dxa"/>
          <w:right w:w="125" w:type="dxa"/>
        </w:tblCellMar>
        <w:tblLook w:val="0000" w:firstRow="0" w:lastRow="0" w:firstColumn="0" w:lastColumn="0" w:noHBand="0" w:noVBand="0"/>
      </w:tblPr>
      <w:tblGrid>
        <w:gridCol w:w="2948"/>
        <w:gridCol w:w="2949"/>
      </w:tblGrid>
      <w:tr w:rsidR="00DE7975" w14:paraId="6B1F1B3D" w14:textId="77777777" w:rsidTr="00DE7975">
        <w:tc>
          <w:tcPr>
            <w:tcW w:w="2500" w:type="pct"/>
            <w:shd w:val="clear" w:color="auto" w:fill="auto"/>
            <w:tcMar>
              <w:left w:w="0" w:type="dxa"/>
            </w:tcMar>
          </w:tcPr>
          <w:p w14:paraId="415D0C74" w14:textId="77777777" w:rsidR="00DE7975" w:rsidRDefault="00DE7975" w:rsidP="00DE7975">
            <w:pPr>
              <w:pStyle w:val="Brdtextmedindrag"/>
            </w:pPr>
            <w:r w:rsidRPr="00964BC5">
              <w:t xml:space="preserve">När ett beslut att anta eller ändra översiktsplanen har </w:t>
            </w:r>
            <w:r w:rsidRPr="00EC6D63">
              <w:rPr>
                <w:i/>
              </w:rPr>
              <w:t>vunnit</w:t>
            </w:r>
            <w:r w:rsidRPr="00964BC5">
              <w:t xml:space="preserve"> laga kraft, ska kommunen utan dröjsmål skicka följande handlingar till Boverket </w:t>
            </w:r>
            <w:r w:rsidRPr="00EC6D63">
              <w:rPr>
                <w:i/>
              </w:rPr>
              <w:t>och</w:t>
            </w:r>
            <w:r w:rsidRPr="00964BC5">
              <w:t xml:space="preserve"> länsstyrelsen samt de </w:t>
            </w:r>
            <w:r>
              <w:t>berörda</w:t>
            </w:r>
            <w:r w:rsidRPr="00964BC5">
              <w:t xml:space="preserve"> kommuner, regionplane</w:t>
            </w:r>
            <w:r>
              <w:softHyphen/>
            </w:r>
            <w:r w:rsidRPr="00964BC5">
              <w:t>organ och kommunala organ i övrigt som har ansvar för regiona</w:t>
            </w:r>
            <w:r>
              <w:t>lt tillväxtarbete och transport</w:t>
            </w:r>
            <w:r>
              <w:softHyphen/>
              <w:t>infra</w:t>
            </w:r>
            <w:r>
              <w:softHyphen/>
              <w:t>struktur</w:t>
            </w:r>
            <w:r w:rsidRPr="00964BC5">
              <w:t>planering:</w:t>
            </w:r>
          </w:p>
        </w:tc>
        <w:tc>
          <w:tcPr>
            <w:tcW w:w="2500" w:type="pct"/>
            <w:shd w:val="clear" w:color="auto" w:fill="auto"/>
            <w:tcMar>
              <w:right w:w="0" w:type="dxa"/>
            </w:tcMar>
          </w:tcPr>
          <w:p w14:paraId="29B3A073" w14:textId="77777777" w:rsidR="00DE7975" w:rsidRDefault="00DE7975" w:rsidP="00DE7975">
            <w:pPr>
              <w:pStyle w:val="Brdtextmedindrag"/>
            </w:pPr>
            <w:r w:rsidRPr="00964BC5">
              <w:t>När ett beslut att anta eller ändra översiktsplanen har</w:t>
            </w:r>
            <w:r w:rsidRPr="00964BC5">
              <w:rPr>
                <w:i/>
              </w:rPr>
              <w:t xml:space="preserve"> fått</w:t>
            </w:r>
            <w:r w:rsidRPr="00964BC5">
              <w:t xml:space="preserve"> laga kraft, </w:t>
            </w:r>
            <w:r w:rsidRPr="002E6E2A">
              <w:rPr>
                <w:spacing w:val="-2"/>
              </w:rPr>
              <w:t>ska kommunen utan dröjsmål skicka</w:t>
            </w:r>
            <w:r>
              <w:t xml:space="preserve"> följande handlingar till Boverket, </w:t>
            </w:r>
            <w:r w:rsidRPr="002E6E2A">
              <w:rPr>
                <w:spacing w:val="-2"/>
              </w:rPr>
              <w:t xml:space="preserve">länsstyrelsen </w:t>
            </w:r>
            <w:r w:rsidRPr="002E6E2A">
              <w:rPr>
                <w:i/>
                <w:spacing w:val="-2"/>
              </w:rPr>
              <w:t>och lant</w:t>
            </w:r>
            <w:r w:rsidRPr="002E6E2A">
              <w:rPr>
                <w:i/>
                <w:spacing w:val="-2"/>
              </w:rPr>
              <w:softHyphen/>
              <w:t>mäteri</w:t>
            </w:r>
            <w:r w:rsidRPr="002E6E2A">
              <w:rPr>
                <w:i/>
                <w:spacing w:val="-2"/>
              </w:rPr>
              <w:softHyphen/>
              <w:t>myndig</w:t>
            </w:r>
            <w:r w:rsidRPr="002E6E2A">
              <w:rPr>
                <w:i/>
                <w:spacing w:val="-2"/>
              </w:rPr>
              <w:softHyphen/>
            </w:r>
            <w:r w:rsidRPr="00EC6D63">
              <w:rPr>
                <w:i/>
              </w:rPr>
              <w:t xml:space="preserve">heten </w:t>
            </w:r>
            <w:r w:rsidRPr="00964BC5">
              <w:t>sa</w:t>
            </w:r>
            <w:r>
              <w:t>mt de berör</w:t>
            </w:r>
            <w:r>
              <w:softHyphen/>
              <w:t>da kommuner, regionplane</w:t>
            </w:r>
            <w:r>
              <w:softHyphen/>
              <w:t>organ och kommu</w:t>
            </w:r>
            <w:r w:rsidRPr="00964BC5">
              <w:t>nala organ i övrigt som ha</w:t>
            </w:r>
            <w:r>
              <w:t>r ansvar för regionalt tillväxt</w:t>
            </w:r>
            <w:r>
              <w:softHyphen/>
              <w:t>ar</w:t>
            </w:r>
            <w:r w:rsidRPr="00964BC5">
              <w:t>be</w:t>
            </w:r>
            <w:r>
              <w:t>t</w:t>
            </w:r>
            <w:r w:rsidRPr="00964BC5">
              <w:t>e och trans</w:t>
            </w:r>
            <w:r>
              <w:softHyphen/>
            </w:r>
            <w:r w:rsidRPr="00964BC5">
              <w:t>port</w:t>
            </w:r>
            <w:r>
              <w:softHyphen/>
            </w:r>
            <w:r w:rsidRPr="00964BC5">
              <w:t>in</w:t>
            </w:r>
            <w:r>
              <w:t>frastruktur</w:t>
            </w:r>
            <w:r>
              <w:softHyphen/>
              <w:t>plan</w:t>
            </w:r>
            <w:r w:rsidRPr="00964BC5">
              <w:t>ering:</w:t>
            </w:r>
          </w:p>
        </w:tc>
      </w:tr>
    </w:tbl>
    <w:p w14:paraId="2364ED98" w14:textId="77777777" w:rsidR="00DE7975" w:rsidRDefault="00DE7975" w:rsidP="00DE7975">
      <w:pPr>
        <w:pStyle w:val="Brdtextmedindrag"/>
      </w:pPr>
      <w:r>
        <w:t>1. översiktsplanen,</w:t>
      </w:r>
    </w:p>
    <w:p w14:paraId="71FBB290" w14:textId="77777777" w:rsidR="00DE7975" w:rsidRDefault="00DE7975" w:rsidP="00DE7975">
      <w:pPr>
        <w:pStyle w:val="Brdtextmedindrag"/>
      </w:pPr>
      <w:r>
        <w:t>2. den samrådsredogörelse som avses i 11 §,</w:t>
      </w:r>
    </w:p>
    <w:p w14:paraId="5FFE300D" w14:textId="77777777" w:rsidR="00DE7975" w:rsidRDefault="00DE7975" w:rsidP="00DE7975">
      <w:pPr>
        <w:pStyle w:val="Brdtextmedindrag"/>
      </w:pPr>
      <w:r>
        <w:t>3. det granskningsyttrande som avses i 16 §,</w:t>
      </w:r>
    </w:p>
    <w:p w14:paraId="358658BC" w14:textId="77777777" w:rsidR="00DE7975" w:rsidRDefault="00DE7975" w:rsidP="00DE7975">
      <w:pPr>
        <w:pStyle w:val="Brdtextmedindrag"/>
      </w:pPr>
      <w:r>
        <w:t>4. det utlåtande som avses i 17 §, och</w:t>
      </w:r>
    </w:p>
    <w:p w14:paraId="7E07015B" w14:textId="77777777" w:rsidR="00DE7975" w:rsidRDefault="00DE7975" w:rsidP="00DE7975">
      <w:pPr>
        <w:pStyle w:val="Brdtextmedindrag"/>
      </w:pPr>
      <w:r>
        <w:t>5. ett protokollsutdrag med beslutet.</w:t>
      </w:r>
    </w:p>
    <w:p w14:paraId="4F1D8B30" w14:textId="77777777" w:rsidR="00DE7975" w:rsidRDefault="00DE7975" w:rsidP="00DE7975">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DE7975" w14:paraId="473FDBA2" w14:textId="77777777" w:rsidTr="00DE7975">
        <w:tc>
          <w:tcPr>
            <w:tcW w:w="2500" w:type="pct"/>
            <w:shd w:val="clear" w:color="auto" w:fill="auto"/>
            <w:tcMar>
              <w:left w:w="0" w:type="dxa"/>
            </w:tcMar>
          </w:tcPr>
          <w:p w14:paraId="3B718615" w14:textId="77777777" w:rsidR="00DE7975" w:rsidRDefault="00DE7975" w:rsidP="00DE7975">
            <w:pPr>
              <w:pStyle w:val="Brdtextmedindrag"/>
            </w:pPr>
          </w:p>
        </w:tc>
        <w:tc>
          <w:tcPr>
            <w:tcW w:w="2500" w:type="pct"/>
            <w:shd w:val="clear" w:color="auto" w:fill="auto"/>
            <w:tcMar>
              <w:right w:w="0" w:type="dxa"/>
            </w:tcMar>
          </w:tcPr>
          <w:p w14:paraId="0D319EB6" w14:textId="77777777" w:rsidR="00DE7975" w:rsidRPr="00B27616" w:rsidRDefault="00DE7975" w:rsidP="00DE7975">
            <w:pPr>
              <w:pStyle w:val="Brdtext"/>
              <w:rPr>
                <w:i/>
              </w:rPr>
            </w:pPr>
            <w:r w:rsidRPr="00B27616">
              <w:rPr>
                <w:i/>
              </w:rPr>
              <w:t>22 a §</w:t>
            </w:r>
          </w:p>
          <w:p w14:paraId="43A25FBE" w14:textId="77777777" w:rsidR="00DE7975" w:rsidRDefault="00DE7975" w:rsidP="00DE7975">
            <w:pPr>
              <w:pStyle w:val="Brdtextmedindrag"/>
            </w:pPr>
            <w:r w:rsidRPr="00B27616">
              <w:rPr>
                <w:i/>
              </w:rPr>
              <w:t>När ett beslut att anta eller ändra översiktsplanen har fått laga kraft, ska kommunen hålla översikts</w:t>
            </w:r>
            <w:r>
              <w:rPr>
                <w:i/>
              </w:rPr>
              <w:softHyphen/>
            </w:r>
            <w:r w:rsidRPr="00B27616">
              <w:rPr>
                <w:i/>
              </w:rPr>
              <w:t>planen tillgänglig på kommunens webbplats.</w:t>
            </w:r>
          </w:p>
        </w:tc>
      </w:tr>
    </w:tbl>
    <w:p w14:paraId="77D9A6FF" w14:textId="77777777" w:rsidR="00DE7975" w:rsidRDefault="00DE7975" w:rsidP="00DE7975">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DE7975" w14:paraId="5B045A5A" w14:textId="77777777" w:rsidTr="00DE7975">
        <w:tc>
          <w:tcPr>
            <w:tcW w:w="2500" w:type="pct"/>
            <w:shd w:val="clear" w:color="auto" w:fill="auto"/>
            <w:tcMar>
              <w:left w:w="0" w:type="dxa"/>
            </w:tcMar>
          </w:tcPr>
          <w:p w14:paraId="73E879F9" w14:textId="77777777" w:rsidR="00DE7975" w:rsidRPr="0023355F" w:rsidRDefault="00DE7975" w:rsidP="00DE7975">
            <w:pPr>
              <w:pStyle w:val="Brdtext"/>
              <w:rPr>
                <w:b/>
                <w:i/>
              </w:rPr>
            </w:pPr>
            <w:r w:rsidRPr="0023355F">
              <w:rPr>
                <w:b/>
                <w:i/>
              </w:rPr>
              <w:t>Ändringar</w:t>
            </w:r>
          </w:p>
        </w:tc>
        <w:tc>
          <w:tcPr>
            <w:tcW w:w="2500" w:type="pct"/>
            <w:shd w:val="clear" w:color="auto" w:fill="auto"/>
            <w:tcMar>
              <w:right w:w="0" w:type="dxa"/>
            </w:tcMar>
          </w:tcPr>
          <w:p w14:paraId="389C30AE" w14:textId="77777777" w:rsidR="00DE7975" w:rsidRPr="00B27616" w:rsidRDefault="00DE7975" w:rsidP="00DE7975">
            <w:pPr>
              <w:pStyle w:val="Brdtext"/>
              <w:rPr>
                <w:b/>
                <w:i/>
              </w:rPr>
            </w:pPr>
            <w:r w:rsidRPr="00B27616">
              <w:rPr>
                <w:b/>
                <w:i/>
              </w:rPr>
              <w:t>Att hålla översiktsplanen aktuell</w:t>
            </w:r>
          </w:p>
        </w:tc>
      </w:tr>
    </w:tbl>
    <w:p w14:paraId="510B120D" w14:textId="77777777" w:rsidR="00DE7975" w:rsidRDefault="00DE7975" w:rsidP="00DE7975">
      <w:pPr>
        <w:pStyle w:val="Brdtextmedindrag"/>
        <w:ind w:firstLine="0"/>
        <w:rPr>
          <w:b/>
        </w:rPr>
      </w:pPr>
    </w:p>
    <w:p w14:paraId="30C05105" w14:textId="77777777" w:rsidR="00DE7975" w:rsidRDefault="00DE7975" w:rsidP="00DE7975">
      <w:pPr>
        <w:pStyle w:val="Brdtext"/>
        <w:jc w:val="center"/>
      </w:pPr>
      <w:r>
        <w:t>23 §</w:t>
      </w:r>
    </w:p>
    <w:tbl>
      <w:tblPr>
        <w:tblW w:w="5000" w:type="pct"/>
        <w:tblCellMar>
          <w:left w:w="125" w:type="dxa"/>
          <w:right w:w="125" w:type="dxa"/>
        </w:tblCellMar>
        <w:tblLook w:val="0000" w:firstRow="0" w:lastRow="0" w:firstColumn="0" w:lastColumn="0" w:noHBand="0" w:noVBand="0"/>
      </w:tblPr>
      <w:tblGrid>
        <w:gridCol w:w="2948"/>
        <w:gridCol w:w="2949"/>
      </w:tblGrid>
      <w:tr w:rsidR="00DE7975" w14:paraId="59C0F0E1" w14:textId="77777777" w:rsidTr="00DE7975">
        <w:tc>
          <w:tcPr>
            <w:tcW w:w="2500" w:type="pct"/>
            <w:shd w:val="clear" w:color="auto" w:fill="auto"/>
            <w:tcMar>
              <w:left w:w="0" w:type="dxa"/>
            </w:tcMar>
          </w:tcPr>
          <w:p w14:paraId="5CF0ED8E" w14:textId="77777777" w:rsidR="00DE7975" w:rsidRPr="0023355F" w:rsidRDefault="00DE7975" w:rsidP="00DE7975">
            <w:pPr>
              <w:pStyle w:val="Brdtextmedindrag"/>
              <w:rPr>
                <w:i/>
              </w:rPr>
            </w:pPr>
            <w:r w:rsidRPr="0023355F">
              <w:rPr>
                <w:i/>
              </w:rPr>
              <w:t>En översiktsplan kan ändras för en viss del av kommunen. Den kan också ändras genom ett tillägg för att tillgodose ett särskilt allmänt intresse. Om inte annat följer av 24–26 §§, ska 1–22 §§ tillämpas när planen ändras.</w:t>
            </w:r>
          </w:p>
        </w:tc>
        <w:tc>
          <w:tcPr>
            <w:tcW w:w="2500" w:type="pct"/>
            <w:shd w:val="clear" w:color="auto" w:fill="auto"/>
            <w:tcMar>
              <w:right w:w="0" w:type="dxa"/>
            </w:tcMar>
          </w:tcPr>
          <w:p w14:paraId="21D63808" w14:textId="77777777" w:rsidR="00DE7975" w:rsidRPr="0023355F" w:rsidRDefault="00DE7975" w:rsidP="00DE7975">
            <w:pPr>
              <w:pStyle w:val="Brdtextmedindrag"/>
              <w:rPr>
                <w:i/>
              </w:rPr>
            </w:pPr>
            <w:r w:rsidRPr="0023355F">
              <w:rPr>
                <w:i/>
              </w:rPr>
              <w:t>Kommunfullmäktige ska senast 15 månader efter ett ordinarie val anta en planeringsstrategi. I strate</w:t>
            </w:r>
            <w:r>
              <w:rPr>
                <w:i/>
              </w:rPr>
              <w:softHyphen/>
            </w:r>
            <w:r w:rsidRPr="0023355F">
              <w:rPr>
                <w:i/>
              </w:rPr>
              <w:t xml:space="preserve">gin ska fullmäktige ta ställning till </w:t>
            </w:r>
          </w:p>
          <w:p w14:paraId="32303D69" w14:textId="77777777" w:rsidR="00DE7975" w:rsidRPr="0023355F" w:rsidRDefault="00DE7975" w:rsidP="00DE7975">
            <w:pPr>
              <w:pStyle w:val="Brdtextmedindrag"/>
              <w:rPr>
                <w:i/>
              </w:rPr>
            </w:pPr>
            <w:r w:rsidRPr="0023355F">
              <w:rPr>
                <w:i/>
              </w:rPr>
              <w:t>1. ändrade planeringsförutsätt</w:t>
            </w:r>
            <w:r>
              <w:rPr>
                <w:i/>
              </w:rPr>
              <w:softHyphen/>
            </w:r>
            <w:r w:rsidRPr="0023355F">
              <w:rPr>
                <w:i/>
              </w:rPr>
              <w:t>ningar av betydelse för översikts</w:t>
            </w:r>
            <w:r>
              <w:rPr>
                <w:i/>
              </w:rPr>
              <w:softHyphen/>
            </w:r>
            <w:r w:rsidRPr="0023355F">
              <w:rPr>
                <w:i/>
              </w:rPr>
              <w:t xml:space="preserve">planens aktualitet, </w:t>
            </w:r>
          </w:p>
          <w:p w14:paraId="7FB0A8F3" w14:textId="77777777" w:rsidR="00DE7975" w:rsidRPr="0023355F" w:rsidRDefault="00DE7975" w:rsidP="00DE7975">
            <w:pPr>
              <w:pStyle w:val="Brdtextmedindrag"/>
              <w:rPr>
                <w:i/>
              </w:rPr>
            </w:pPr>
            <w:r w:rsidRPr="0023355F">
              <w:rPr>
                <w:i/>
              </w:rPr>
              <w:t>2. kommunens fortsatta arbete med översiktsplaneringen, och</w:t>
            </w:r>
          </w:p>
          <w:p w14:paraId="374E813E" w14:textId="77777777" w:rsidR="00DE7975" w:rsidRPr="0023355F" w:rsidRDefault="00DE7975" w:rsidP="00DE7975">
            <w:pPr>
              <w:pStyle w:val="Brdtextmedindrag"/>
              <w:rPr>
                <w:i/>
              </w:rPr>
            </w:pPr>
            <w:r w:rsidRPr="0023355F">
              <w:rPr>
                <w:i/>
              </w:rPr>
              <w:t xml:space="preserve">3. översiktsplanens aktualitet i olika delar. </w:t>
            </w:r>
            <w:r w:rsidRPr="0023355F">
              <w:rPr>
                <w:i/>
              </w:rPr>
              <w:tab/>
            </w:r>
          </w:p>
        </w:tc>
      </w:tr>
      <w:tr w:rsidR="00DE7975" w14:paraId="6E59C171" w14:textId="77777777" w:rsidTr="00DE7975">
        <w:tc>
          <w:tcPr>
            <w:tcW w:w="2500" w:type="pct"/>
            <w:shd w:val="clear" w:color="auto" w:fill="auto"/>
            <w:tcMar>
              <w:left w:w="0" w:type="dxa"/>
            </w:tcMar>
          </w:tcPr>
          <w:p w14:paraId="59E5BAE8" w14:textId="77777777" w:rsidR="00DE7975" w:rsidRDefault="00DE7975" w:rsidP="00DE7975">
            <w:pPr>
              <w:pStyle w:val="Brdtextmedindrag"/>
              <w:rPr>
                <w:i/>
              </w:rPr>
            </w:pPr>
            <w:r w:rsidRPr="0023355F">
              <w:rPr>
                <w:i/>
              </w:rPr>
              <w:t>En ändring av planen för e</w:t>
            </w:r>
            <w:r>
              <w:rPr>
                <w:i/>
              </w:rPr>
              <w:t>n viss del av kommunen får redo</w:t>
            </w:r>
            <w:r w:rsidRPr="0023355F">
              <w:rPr>
                <w:i/>
              </w:rPr>
              <w:t>visas med en annan detaljeringsgrad än för översiktsplanen i övrigt.</w:t>
            </w:r>
          </w:p>
          <w:p w14:paraId="5D4047F2" w14:textId="77777777" w:rsidR="00DE7975" w:rsidRPr="0023355F" w:rsidRDefault="00DE7975" w:rsidP="00DE7975">
            <w:pPr>
              <w:pStyle w:val="Brdtextmedindrag"/>
              <w:rPr>
                <w:i/>
              </w:rPr>
            </w:pPr>
            <w:r>
              <w:rPr>
                <w:i/>
              </w:rPr>
              <w:t xml:space="preserve">Om planen innebär en ändring </w:t>
            </w:r>
            <w:r w:rsidRPr="002E6E2A">
              <w:rPr>
                <w:i/>
                <w:spacing w:val="-2"/>
              </w:rPr>
              <w:t>av den gällande översiktsplanen ska</w:t>
            </w:r>
            <w:r>
              <w:rPr>
                <w:i/>
              </w:rPr>
              <w:t xml:space="preserve"> sambanden med och konse</w:t>
            </w:r>
            <w:r>
              <w:rPr>
                <w:i/>
              </w:rPr>
              <w:softHyphen/>
              <w:t>kven</w:t>
            </w:r>
            <w:r>
              <w:rPr>
                <w:i/>
              </w:rPr>
              <w:softHyphen/>
              <w:t>serna för översiktsplanen som hel</w:t>
            </w:r>
            <w:r>
              <w:rPr>
                <w:i/>
              </w:rPr>
              <w:softHyphen/>
              <w:t xml:space="preserve">het redovisas. </w:t>
            </w:r>
          </w:p>
        </w:tc>
        <w:tc>
          <w:tcPr>
            <w:tcW w:w="2500" w:type="pct"/>
            <w:shd w:val="clear" w:color="auto" w:fill="auto"/>
            <w:tcMar>
              <w:right w:w="0" w:type="dxa"/>
            </w:tcMar>
          </w:tcPr>
          <w:p w14:paraId="0614FDD0" w14:textId="77777777" w:rsidR="00DE7975" w:rsidRPr="0023355F" w:rsidRDefault="00DE7975" w:rsidP="00DE7975">
            <w:pPr>
              <w:pStyle w:val="Brdtextmedindrag"/>
              <w:rPr>
                <w:i/>
              </w:rPr>
            </w:pPr>
            <w:r w:rsidRPr="0023355F">
              <w:rPr>
                <w:i/>
              </w:rPr>
              <w:t>Kraven i första stycket gäller inte om kommunfullmäktige under den tid som där anges antar en ny över</w:t>
            </w:r>
            <w:r>
              <w:rPr>
                <w:i/>
              </w:rPr>
              <w:softHyphen/>
            </w:r>
            <w:r w:rsidRPr="0023355F">
              <w:rPr>
                <w:i/>
              </w:rPr>
              <w:t>siktsplan.</w:t>
            </w:r>
          </w:p>
        </w:tc>
      </w:tr>
    </w:tbl>
    <w:p w14:paraId="045F04B0" w14:textId="77777777" w:rsidR="00DE7975" w:rsidRDefault="00DE7975" w:rsidP="00DE7975">
      <w:pPr>
        <w:pStyle w:val="Brdtext"/>
        <w:jc w:val="center"/>
      </w:pPr>
    </w:p>
    <w:p w14:paraId="54E0CCBF" w14:textId="77777777" w:rsidR="00DE7975" w:rsidRDefault="00DE7975" w:rsidP="00DE7975">
      <w:pPr>
        <w:pStyle w:val="Brdtext"/>
        <w:jc w:val="center"/>
      </w:pPr>
      <w:r>
        <w:t>24 §</w:t>
      </w:r>
    </w:p>
    <w:tbl>
      <w:tblPr>
        <w:tblW w:w="5000" w:type="pct"/>
        <w:tblCellMar>
          <w:left w:w="125" w:type="dxa"/>
          <w:right w:w="125" w:type="dxa"/>
        </w:tblCellMar>
        <w:tblLook w:val="0000" w:firstRow="0" w:lastRow="0" w:firstColumn="0" w:lastColumn="0" w:noHBand="0" w:noVBand="0"/>
      </w:tblPr>
      <w:tblGrid>
        <w:gridCol w:w="2948"/>
        <w:gridCol w:w="2949"/>
      </w:tblGrid>
      <w:tr w:rsidR="00DE7975" w14:paraId="460662E7" w14:textId="77777777" w:rsidTr="00DE7975">
        <w:tc>
          <w:tcPr>
            <w:tcW w:w="2500" w:type="pct"/>
            <w:shd w:val="clear" w:color="auto" w:fill="auto"/>
            <w:tcMar>
              <w:left w:w="0" w:type="dxa"/>
            </w:tcMar>
          </w:tcPr>
          <w:p w14:paraId="4F1BB179" w14:textId="77777777" w:rsidR="00DE7975" w:rsidRPr="00656A11" w:rsidRDefault="00DE7975" w:rsidP="00DE7975">
            <w:pPr>
              <w:pStyle w:val="Brdtextmedindrag"/>
              <w:rPr>
                <w:i/>
              </w:rPr>
            </w:pPr>
            <w:r w:rsidRPr="00656A11">
              <w:rPr>
                <w:i/>
              </w:rPr>
              <w:t>Om ett förslag till ändring avser endast en viss del av kommunen, får kommunen, i stället för att ställa ut det enligt 12 §, anslå en kungörelse om förslaget på kommunens an</w:t>
            </w:r>
            <w:r>
              <w:rPr>
                <w:i/>
              </w:rPr>
              <w:softHyphen/>
            </w:r>
            <w:r w:rsidRPr="00656A11">
              <w:rPr>
                <w:i/>
              </w:rPr>
              <w:t>slagstavla och föra in kungörelsen i en ortstidning. Kommunen ska hålla förslaget, samråds</w:t>
            </w:r>
            <w:r>
              <w:rPr>
                <w:i/>
              </w:rPr>
              <w:softHyphen/>
            </w:r>
            <w:r w:rsidRPr="00656A11">
              <w:rPr>
                <w:i/>
              </w:rPr>
              <w:t>redo</w:t>
            </w:r>
            <w:r>
              <w:rPr>
                <w:i/>
              </w:rPr>
              <w:softHyphen/>
            </w:r>
            <w:r w:rsidRPr="00656A11">
              <w:rPr>
                <w:i/>
              </w:rPr>
              <w:t>görel</w:t>
            </w:r>
            <w:r>
              <w:rPr>
                <w:i/>
              </w:rPr>
              <w:softHyphen/>
            </w:r>
            <w:r w:rsidRPr="00656A11">
              <w:rPr>
                <w:i/>
              </w:rPr>
              <w:t>sen och i förekommande fall miljö</w:t>
            </w:r>
            <w:r>
              <w:rPr>
                <w:i/>
              </w:rPr>
              <w:softHyphen/>
            </w:r>
            <w:r w:rsidRPr="00656A11">
              <w:rPr>
                <w:i/>
              </w:rPr>
              <w:t xml:space="preserve">konsekvensbeskrivningen </w:t>
            </w:r>
            <w:r>
              <w:rPr>
                <w:i/>
              </w:rPr>
              <w:t>t</w:t>
            </w:r>
            <w:r w:rsidRPr="00656A11">
              <w:rPr>
                <w:i/>
              </w:rPr>
              <w:t>illgäng</w:t>
            </w:r>
            <w:r>
              <w:rPr>
                <w:i/>
              </w:rPr>
              <w:softHyphen/>
            </w:r>
            <w:r w:rsidRPr="00656A11">
              <w:rPr>
                <w:i/>
              </w:rPr>
              <w:t>liga för granskning.</w:t>
            </w:r>
          </w:p>
        </w:tc>
        <w:tc>
          <w:tcPr>
            <w:tcW w:w="2500" w:type="pct"/>
            <w:shd w:val="clear" w:color="auto" w:fill="auto"/>
            <w:tcMar>
              <w:right w:w="0" w:type="dxa"/>
            </w:tcMar>
          </w:tcPr>
          <w:p w14:paraId="747452FC" w14:textId="77777777" w:rsidR="00DE7975" w:rsidRPr="00656A11" w:rsidRDefault="00DE7975" w:rsidP="00DE7975">
            <w:pPr>
              <w:pStyle w:val="Brdtextmedindrag"/>
              <w:rPr>
                <w:i/>
              </w:rPr>
            </w:pPr>
            <w:r w:rsidRPr="00656A11">
              <w:rPr>
                <w:i/>
              </w:rPr>
              <w:t>När kommunfullmäktige har an</w:t>
            </w:r>
            <w:r>
              <w:rPr>
                <w:i/>
              </w:rPr>
              <w:softHyphen/>
            </w:r>
            <w:r w:rsidRPr="00656A11">
              <w:rPr>
                <w:i/>
              </w:rPr>
              <w:t>tagit en strategi enligt 23 § ska kommunen utan dröjsmål</w:t>
            </w:r>
          </w:p>
          <w:p w14:paraId="2DA07A32" w14:textId="77777777" w:rsidR="00DE7975" w:rsidRPr="00656A11" w:rsidRDefault="00DE7975" w:rsidP="00DE7975">
            <w:pPr>
              <w:pStyle w:val="Brdtextmedindrag"/>
              <w:rPr>
                <w:i/>
              </w:rPr>
            </w:pPr>
            <w:r w:rsidRPr="00656A11">
              <w:rPr>
                <w:i/>
              </w:rPr>
              <w:t>1. skicka strategin och ett proto</w:t>
            </w:r>
            <w:r>
              <w:rPr>
                <w:i/>
              </w:rPr>
              <w:softHyphen/>
            </w:r>
            <w:r w:rsidRPr="00656A11">
              <w:rPr>
                <w:i/>
              </w:rPr>
              <w:t>kollsutdrag med beslutet till Bover</w:t>
            </w:r>
            <w:r>
              <w:rPr>
                <w:i/>
              </w:rPr>
              <w:softHyphen/>
            </w:r>
            <w:r w:rsidRPr="00656A11">
              <w:rPr>
                <w:i/>
              </w:rPr>
              <w:t>ket, länsstyrelsen samt de berörda kommuner, regionplaneorgan och kommunala organ i övrigt som har ansvar för regionalt tillväxtarbete och transportinfrastruktur</w:t>
            </w:r>
            <w:r>
              <w:rPr>
                <w:i/>
              </w:rPr>
              <w:softHyphen/>
            </w:r>
            <w:r w:rsidRPr="00656A11">
              <w:rPr>
                <w:i/>
              </w:rPr>
              <w:t>plane</w:t>
            </w:r>
            <w:r>
              <w:rPr>
                <w:i/>
              </w:rPr>
              <w:softHyphen/>
            </w:r>
            <w:r w:rsidRPr="00656A11">
              <w:rPr>
                <w:i/>
              </w:rPr>
              <w:t>ring, och</w:t>
            </w:r>
          </w:p>
          <w:p w14:paraId="007C9254" w14:textId="77777777" w:rsidR="00DE7975" w:rsidRDefault="00DE7975" w:rsidP="00DE7975">
            <w:pPr>
              <w:pStyle w:val="Brdtextmedindrag"/>
            </w:pPr>
            <w:r w:rsidRPr="00656A11">
              <w:rPr>
                <w:i/>
              </w:rPr>
              <w:t>2. hålla strategin tillgänglig på kommunens webbplats.</w:t>
            </w:r>
          </w:p>
        </w:tc>
      </w:tr>
      <w:tr w:rsidR="00DE7975" w14:paraId="5E4EB2FE" w14:textId="77777777" w:rsidTr="00DE7975">
        <w:tc>
          <w:tcPr>
            <w:tcW w:w="2500" w:type="pct"/>
            <w:shd w:val="clear" w:color="auto" w:fill="auto"/>
            <w:tcMar>
              <w:left w:w="0" w:type="dxa"/>
            </w:tcMar>
          </w:tcPr>
          <w:p w14:paraId="7E0D0F35" w14:textId="77777777" w:rsidR="00DE7975" w:rsidRPr="0023355F" w:rsidRDefault="00DE7975" w:rsidP="00DE7975">
            <w:pPr>
              <w:pStyle w:val="Brdtextmedindrag"/>
              <w:rPr>
                <w:i/>
              </w:rPr>
            </w:pPr>
            <w:r w:rsidRPr="0023355F">
              <w:rPr>
                <w:i/>
              </w:rPr>
              <w:t>Av kungörelsen ska det framgå</w:t>
            </w:r>
          </w:p>
          <w:p w14:paraId="560D6102" w14:textId="77777777" w:rsidR="00DE7975" w:rsidRPr="0023355F" w:rsidRDefault="00DE7975" w:rsidP="00DE7975">
            <w:pPr>
              <w:pStyle w:val="Brdtextmedindrag"/>
              <w:rPr>
                <w:i/>
              </w:rPr>
            </w:pPr>
            <w:r w:rsidRPr="0023355F">
              <w:rPr>
                <w:i/>
              </w:rPr>
              <w:t>1. var området som avses med ändringen ligger,</w:t>
            </w:r>
            <w:r w:rsidRPr="0023355F">
              <w:rPr>
                <w:i/>
              </w:rPr>
              <w:tab/>
            </w:r>
          </w:p>
          <w:p w14:paraId="5A4F7433" w14:textId="77777777" w:rsidR="00DE7975" w:rsidRPr="0023355F" w:rsidRDefault="00DE7975" w:rsidP="00DE7975">
            <w:pPr>
              <w:pStyle w:val="Brdtextmedindrag"/>
              <w:rPr>
                <w:i/>
              </w:rPr>
            </w:pPr>
            <w:r w:rsidRPr="0023355F">
              <w:rPr>
                <w:i/>
              </w:rPr>
              <w:t>2. var förslaget finns tillgängligt för granskning,</w:t>
            </w:r>
            <w:r w:rsidRPr="0023355F">
              <w:rPr>
                <w:i/>
              </w:rPr>
              <w:tab/>
            </w:r>
          </w:p>
          <w:p w14:paraId="3529A6A3" w14:textId="77777777" w:rsidR="00DE7975" w:rsidRPr="0023355F" w:rsidRDefault="00DE7975" w:rsidP="00DE7975">
            <w:pPr>
              <w:pStyle w:val="Brdtextmedindrag"/>
              <w:rPr>
                <w:i/>
              </w:rPr>
            </w:pPr>
            <w:r w:rsidRPr="0023355F">
              <w:rPr>
                <w:i/>
              </w:rPr>
              <w:t>3. att den som vill granska förslaget och lämna synpunkter får göra det inom en viss tid (gransk</w:t>
            </w:r>
            <w:r>
              <w:rPr>
                <w:i/>
              </w:rPr>
              <w:softHyphen/>
            </w:r>
            <w:r w:rsidRPr="0023355F">
              <w:rPr>
                <w:i/>
              </w:rPr>
              <w:t>ningstid) som ska vara minst sex veckor, och</w:t>
            </w:r>
            <w:r w:rsidRPr="0023355F">
              <w:rPr>
                <w:i/>
              </w:rPr>
              <w:tab/>
            </w:r>
          </w:p>
          <w:p w14:paraId="19EA9A74" w14:textId="77777777" w:rsidR="00DE7975" w:rsidRDefault="00DE7975" w:rsidP="00DE7975">
            <w:pPr>
              <w:pStyle w:val="Brdtextmedindrag"/>
            </w:pPr>
            <w:r w:rsidRPr="0023355F">
              <w:rPr>
                <w:i/>
              </w:rPr>
              <w:t>4. </w:t>
            </w:r>
            <w:r>
              <w:rPr>
                <w:i/>
              </w:rPr>
              <w:t>till vem synpunkter på för</w:t>
            </w:r>
            <w:r>
              <w:rPr>
                <w:i/>
              </w:rPr>
              <w:softHyphen/>
            </w:r>
            <w:r w:rsidRPr="0023355F">
              <w:rPr>
                <w:i/>
              </w:rPr>
              <w:t>slaget ska lämnas.</w:t>
            </w:r>
            <w:r>
              <w:tab/>
            </w:r>
          </w:p>
        </w:tc>
        <w:tc>
          <w:tcPr>
            <w:tcW w:w="2500" w:type="pct"/>
            <w:shd w:val="clear" w:color="auto" w:fill="auto"/>
            <w:tcMar>
              <w:right w:w="0" w:type="dxa"/>
            </w:tcMar>
          </w:tcPr>
          <w:p w14:paraId="58340272" w14:textId="77777777" w:rsidR="00DE7975" w:rsidRDefault="00DE7975" w:rsidP="00DE7975">
            <w:pPr>
              <w:pStyle w:val="Brdtextmedindrag"/>
            </w:pPr>
          </w:p>
        </w:tc>
      </w:tr>
    </w:tbl>
    <w:p w14:paraId="0C35A37A" w14:textId="77777777" w:rsidR="00DE7975" w:rsidRDefault="00DE7975" w:rsidP="00DE7975">
      <w:pPr>
        <w:pStyle w:val="Brdtext"/>
        <w:jc w:val="center"/>
      </w:pPr>
    </w:p>
    <w:p w14:paraId="63BAE1BE" w14:textId="77777777" w:rsidR="00DE7975" w:rsidRDefault="00DE7975" w:rsidP="00DE7975">
      <w:pPr>
        <w:pStyle w:val="Brdtext"/>
        <w:jc w:val="center"/>
      </w:pPr>
      <w:r>
        <w:t>25 §</w:t>
      </w:r>
      <w:r>
        <w:rPr>
          <w:rStyle w:val="Fotnotsreferens"/>
        </w:rPr>
        <w:footnoteReference w:id="33"/>
      </w:r>
    </w:p>
    <w:tbl>
      <w:tblPr>
        <w:tblW w:w="5000" w:type="pct"/>
        <w:tblCellMar>
          <w:left w:w="125" w:type="dxa"/>
          <w:right w:w="125" w:type="dxa"/>
        </w:tblCellMar>
        <w:tblLook w:val="0000" w:firstRow="0" w:lastRow="0" w:firstColumn="0" w:lastColumn="0" w:noHBand="0" w:noVBand="0"/>
      </w:tblPr>
      <w:tblGrid>
        <w:gridCol w:w="2948"/>
        <w:gridCol w:w="2949"/>
      </w:tblGrid>
      <w:tr w:rsidR="00DE7975" w14:paraId="5928EC61" w14:textId="77777777" w:rsidTr="00DE7975">
        <w:tc>
          <w:tcPr>
            <w:tcW w:w="2500" w:type="pct"/>
            <w:shd w:val="clear" w:color="auto" w:fill="auto"/>
            <w:tcMar>
              <w:left w:w="0" w:type="dxa"/>
            </w:tcMar>
          </w:tcPr>
          <w:p w14:paraId="13730F1E" w14:textId="77777777" w:rsidR="00DE7975" w:rsidRPr="00656A11" w:rsidRDefault="00DE7975" w:rsidP="00DE7975">
            <w:pPr>
              <w:pStyle w:val="Brdtextmedindrag"/>
              <w:rPr>
                <w:i/>
              </w:rPr>
            </w:pPr>
            <w:r w:rsidRPr="00656A11">
              <w:rPr>
                <w:i/>
              </w:rPr>
              <w:t>Om kommunen kungör ett plan</w:t>
            </w:r>
            <w:r>
              <w:rPr>
                <w:i/>
              </w:rPr>
              <w:softHyphen/>
            </w:r>
            <w:r w:rsidRPr="00656A11">
              <w:rPr>
                <w:i/>
              </w:rPr>
              <w:t>förslag enligt 24 §, ska kommunen i stället för att skicka handlingar enligt 14 §</w:t>
            </w:r>
          </w:p>
          <w:p w14:paraId="4017A440" w14:textId="77777777" w:rsidR="00DE7975" w:rsidRPr="00656A11" w:rsidRDefault="00DE7975" w:rsidP="00DE7975">
            <w:pPr>
              <w:pStyle w:val="Brdtextmedindrag"/>
              <w:rPr>
                <w:i/>
              </w:rPr>
            </w:pPr>
            <w:r w:rsidRPr="00656A11">
              <w:rPr>
                <w:i/>
              </w:rPr>
              <w:t>1. senast den dag då förslaget kungörs skicka ett meddelande om innehållet i kungörelsen till läns</w:t>
            </w:r>
            <w:r>
              <w:rPr>
                <w:i/>
              </w:rPr>
              <w:softHyphen/>
            </w:r>
            <w:r w:rsidRPr="00656A11">
              <w:rPr>
                <w:i/>
              </w:rPr>
              <w:t>styrelsen samt till de kommuner och kommunala organ enligt 8 § som berörs,</w:t>
            </w:r>
          </w:p>
          <w:p w14:paraId="6605077C" w14:textId="77777777" w:rsidR="00DE7975" w:rsidRPr="00656A11" w:rsidRDefault="00DE7975" w:rsidP="00DE7975">
            <w:pPr>
              <w:pStyle w:val="Brdtextmedindrag"/>
              <w:rPr>
                <w:i/>
              </w:rPr>
            </w:pPr>
            <w:r w:rsidRPr="00656A11">
              <w:rPr>
                <w:i/>
              </w:rPr>
              <w:t>2. skicka förslaget till länssty</w:t>
            </w:r>
            <w:r>
              <w:rPr>
                <w:i/>
              </w:rPr>
              <w:softHyphen/>
            </w:r>
            <w:r w:rsidRPr="00656A11">
              <w:rPr>
                <w:i/>
              </w:rPr>
              <w:t>rel</w:t>
            </w:r>
            <w:r>
              <w:rPr>
                <w:i/>
              </w:rPr>
              <w:softHyphen/>
            </w:r>
            <w:r w:rsidRPr="00656A11">
              <w:rPr>
                <w:i/>
              </w:rPr>
              <w:t>sen, och</w:t>
            </w:r>
          </w:p>
          <w:p w14:paraId="69FD10E3" w14:textId="77777777" w:rsidR="00DE7975" w:rsidRDefault="00DE7975" w:rsidP="00DE7975">
            <w:pPr>
              <w:pStyle w:val="Brdtextmedindrag"/>
            </w:pPr>
            <w:r w:rsidRPr="00656A11">
              <w:rPr>
                <w:i/>
              </w:rPr>
              <w:t>3. under granskningstiden hålla förslaget tillgängligt för dem som vill granska det.</w:t>
            </w:r>
          </w:p>
        </w:tc>
        <w:tc>
          <w:tcPr>
            <w:tcW w:w="2500" w:type="pct"/>
            <w:shd w:val="clear" w:color="auto" w:fill="auto"/>
            <w:tcMar>
              <w:right w:w="0" w:type="dxa"/>
            </w:tcMar>
          </w:tcPr>
          <w:p w14:paraId="2C7DC36F" w14:textId="77777777" w:rsidR="00DE7975" w:rsidRPr="00656A11" w:rsidRDefault="00DE7975" w:rsidP="00DE7975">
            <w:pPr>
              <w:pStyle w:val="Brdtextmedindrag"/>
              <w:rPr>
                <w:i/>
              </w:rPr>
            </w:pPr>
            <w:r w:rsidRPr="00656A11">
              <w:rPr>
                <w:i/>
              </w:rPr>
              <w:t xml:space="preserve">En översiktsplan är aktuell under den mandatperiod då </w:t>
            </w:r>
          </w:p>
          <w:p w14:paraId="6FBF5389" w14:textId="77777777" w:rsidR="00DE7975" w:rsidRPr="00656A11" w:rsidRDefault="00DE7975" w:rsidP="00DE7975">
            <w:pPr>
              <w:pStyle w:val="Brdtextmedindrag"/>
              <w:rPr>
                <w:i/>
              </w:rPr>
            </w:pPr>
            <w:r w:rsidRPr="00656A11">
              <w:rPr>
                <w:i/>
              </w:rPr>
              <w:t xml:space="preserve">1. en antagen plan får laga kraft, eller </w:t>
            </w:r>
          </w:p>
          <w:p w14:paraId="19F4A349" w14:textId="77777777" w:rsidR="00DE7975" w:rsidRDefault="00DE7975" w:rsidP="00DE7975">
            <w:pPr>
              <w:pStyle w:val="Brdtextmedindrag"/>
            </w:pPr>
            <w:r w:rsidRPr="00656A11">
              <w:rPr>
                <w:i/>
              </w:rPr>
              <w:t>2. kommunfullmäktige bedömt att planen är aktuell enligt 23 § första stycket.</w:t>
            </w:r>
          </w:p>
        </w:tc>
      </w:tr>
      <w:tr w:rsidR="00DE7975" w14:paraId="23EEDF7E" w14:textId="77777777" w:rsidTr="00DE7975">
        <w:tc>
          <w:tcPr>
            <w:tcW w:w="2500" w:type="pct"/>
            <w:shd w:val="clear" w:color="auto" w:fill="auto"/>
            <w:tcMar>
              <w:left w:w="0" w:type="dxa"/>
            </w:tcMar>
          </w:tcPr>
          <w:p w14:paraId="12011C4F" w14:textId="77777777" w:rsidR="00DE7975" w:rsidRDefault="00DE7975" w:rsidP="00DE7975">
            <w:pPr>
              <w:pStyle w:val="Brdtextmedindrag"/>
            </w:pPr>
          </w:p>
        </w:tc>
        <w:tc>
          <w:tcPr>
            <w:tcW w:w="2500" w:type="pct"/>
            <w:shd w:val="clear" w:color="auto" w:fill="auto"/>
            <w:tcMar>
              <w:right w:w="0" w:type="dxa"/>
            </w:tcMar>
          </w:tcPr>
          <w:p w14:paraId="4FA7B8B9" w14:textId="77777777" w:rsidR="00DE7975" w:rsidRPr="00656A11" w:rsidRDefault="00DE7975" w:rsidP="00DE7975">
            <w:pPr>
              <w:pStyle w:val="Brdtextmedindrag"/>
              <w:rPr>
                <w:i/>
              </w:rPr>
            </w:pPr>
            <w:r w:rsidRPr="00656A11">
              <w:rPr>
                <w:i/>
              </w:rPr>
              <w:t>Därefter är översiktsplanen aktu</w:t>
            </w:r>
            <w:r>
              <w:rPr>
                <w:i/>
              </w:rPr>
              <w:softHyphen/>
            </w:r>
            <w:r w:rsidRPr="00656A11">
              <w:rPr>
                <w:i/>
              </w:rPr>
              <w:t>ell 15 månader efter ett ordinarie val, om inte kommunfull</w:t>
            </w:r>
            <w:r w:rsidRPr="00656A11">
              <w:rPr>
                <w:i/>
              </w:rPr>
              <w:softHyphen/>
              <w:t xml:space="preserve">mäktige bedömt att planen är inaktuell. </w:t>
            </w:r>
          </w:p>
          <w:p w14:paraId="7066699F" w14:textId="77777777" w:rsidR="00DE7975" w:rsidRDefault="00DE7975" w:rsidP="00DE7975">
            <w:pPr>
              <w:pStyle w:val="Brdtextmedindrag"/>
            </w:pPr>
            <w:r w:rsidRPr="00656A11">
              <w:rPr>
                <w:i/>
              </w:rPr>
              <w:t>Att översiktsplanen kan vara helt eller delvis aktuell framgår av 23 § första stycket 3.</w:t>
            </w:r>
          </w:p>
        </w:tc>
      </w:tr>
    </w:tbl>
    <w:p w14:paraId="1E009973" w14:textId="77777777" w:rsidR="00DE7975" w:rsidRDefault="00DE7975" w:rsidP="00DE7975">
      <w:pPr>
        <w:pStyle w:val="Brdtext"/>
      </w:pPr>
    </w:p>
    <w:p w14:paraId="43BA6CCE" w14:textId="77777777" w:rsidR="00DE7975" w:rsidRDefault="00DE7975" w:rsidP="00DE7975">
      <w:pPr>
        <w:pStyle w:val="Brdtext"/>
        <w:jc w:val="center"/>
      </w:pPr>
      <w:r>
        <w:t>26 §</w:t>
      </w:r>
    </w:p>
    <w:tbl>
      <w:tblPr>
        <w:tblW w:w="5000" w:type="pct"/>
        <w:tblCellMar>
          <w:left w:w="125" w:type="dxa"/>
          <w:right w:w="125" w:type="dxa"/>
        </w:tblCellMar>
        <w:tblLook w:val="0000" w:firstRow="0" w:lastRow="0" w:firstColumn="0" w:lastColumn="0" w:noHBand="0" w:noVBand="0"/>
      </w:tblPr>
      <w:tblGrid>
        <w:gridCol w:w="2948"/>
        <w:gridCol w:w="2949"/>
      </w:tblGrid>
      <w:tr w:rsidR="00DE7975" w14:paraId="55B44B80" w14:textId="77777777" w:rsidTr="00DE7975">
        <w:tc>
          <w:tcPr>
            <w:tcW w:w="2500" w:type="pct"/>
            <w:shd w:val="clear" w:color="auto" w:fill="auto"/>
            <w:tcMar>
              <w:left w:w="0" w:type="dxa"/>
            </w:tcMar>
          </w:tcPr>
          <w:p w14:paraId="61ECE5FD" w14:textId="77777777" w:rsidR="00DE7975" w:rsidRPr="00656A11" w:rsidRDefault="00DE7975" w:rsidP="00DE7975">
            <w:pPr>
              <w:pStyle w:val="Brdtextmedindrag"/>
              <w:rPr>
                <w:i/>
              </w:rPr>
            </w:pPr>
            <w:r w:rsidRPr="00656A11">
              <w:rPr>
                <w:i/>
              </w:rPr>
              <w:t>Om kommunen kungör ett förslag enligt 24 §, ska det som sägs i 15–17 §§ om utställningstiden i stället avse granskningstiden. Om försla</w:t>
            </w:r>
            <w:r>
              <w:rPr>
                <w:i/>
              </w:rPr>
              <w:softHyphen/>
            </w:r>
            <w:r w:rsidRPr="00656A11">
              <w:rPr>
                <w:i/>
              </w:rPr>
              <w:t>get ändras väsentligt efter gransk</w:t>
            </w:r>
            <w:r>
              <w:rPr>
                <w:i/>
              </w:rPr>
              <w:softHyphen/>
            </w:r>
            <w:r w:rsidRPr="00656A11">
              <w:rPr>
                <w:i/>
              </w:rPr>
              <w:t>ningstiden, får kommunen kungöra det ändrade förslaget i stället för att ställa ut det på nytt.</w:t>
            </w:r>
          </w:p>
        </w:tc>
        <w:tc>
          <w:tcPr>
            <w:tcW w:w="2500" w:type="pct"/>
            <w:shd w:val="clear" w:color="auto" w:fill="auto"/>
            <w:tcMar>
              <w:right w:w="0" w:type="dxa"/>
            </w:tcMar>
          </w:tcPr>
          <w:p w14:paraId="583FFBDE" w14:textId="77777777" w:rsidR="00DE7975" w:rsidRPr="00656A11" w:rsidRDefault="00DE7975" w:rsidP="00DE7975">
            <w:pPr>
              <w:pStyle w:val="Brdtextmedindrag"/>
              <w:rPr>
                <w:i/>
              </w:rPr>
            </w:pPr>
            <w:r w:rsidRPr="00656A11">
              <w:rPr>
                <w:i/>
              </w:rPr>
              <w:t>Länsstyrelsen ska under det tredje året varje mandatperiod till kommunen redovisa ett underlag för kommunens översiktsplanering avseende sådana statliga och mellan</w:t>
            </w:r>
            <w:r>
              <w:rPr>
                <w:i/>
              </w:rPr>
              <w:softHyphen/>
            </w:r>
            <w:r w:rsidRPr="00656A11">
              <w:rPr>
                <w:i/>
              </w:rPr>
              <w:t>kommunala intressen som kan ha betydelse för översikts</w:t>
            </w:r>
            <w:r>
              <w:rPr>
                <w:i/>
              </w:rPr>
              <w:softHyphen/>
            </w:r>
            <w:r w:rsidRPr="00656A11">
              <w:rPr>
                <w:i/>
              </w:rPr>
              <w:t xml:space="preserve">planens aktualitet. I underlaget ska länsstyrelsen ange </w:t>
            </w:r>
          </w:p>
          <w:p w14:paraId="29AE4F23" w14:textId="77777777" w:rsidR="00DE7975" w:rsidRPr="00656A11" w:rsidRDefault="00DE7975" w:rsidP="00DE7975">
            <w:pPr>
              <w:pStyle w:val="Brdtextmedindrag"/>
              <w:rPr>
                <w:i/>
              </w:rPr>
            </w:pPr>
            <w:r w:rsidRPr="00656A11">
              <w:rPr>
                <w:i/>
              </w:rPr>
              <w:t>1. hur dessa intressen förhåller sig till kommunens översiktsplan, och</w:t>
            </w:r>
          </w:p>
          <w:p w14:paraId="1F1EC33D" w14:textId="77777777" w:rsidR="00DE7975" w:rsidRPr="00656A11" w:rsidRDefault="00DE7975" w:rsidP="00DE7975">
            <w:pPr>
              <w:pStyle w:val="Brdtextmedindrag"/>
              <w:rPr>
                <w:i/>
              </w:rPr>
            </w:pPr>
            <w:r w:rsidRPr="002E6E2A">
              <w:rPr>
                <w:i/>
                <w:spacing w:val="-2"/>
              </w:rPr>
              <w:t>2. om länsstyrelsens gransk</w:t>
            </w:r>
            <w:r w:rsidRPr="002E6E2A">
              <w:rPr>
                <w:i/>
                <w:spacing w:val="-2"/>
              </w:rPr>
              <w:softHyphen/>
              <w:t>nings</w:t>
            </w:r>
            <w:r w:rsidRPr="002E6E2A">
              <w:rPr>
                <w:i/>
                <w:spacing w:val="-2"/>
              </w:rPr>
              <w:softHyphen/>
            </w:r>
            <w:r w:rsidRPr="002E6E2A">
              <w:rPr>
                <w:i/>
                <w:spacing w:val="-2"/>
              </w:rPr>
              <w:softHyphen/>
            </w:r>
            <w:r w:rsidRPr="002E6E2A">
              <w:rPr>
                <w:i/>
                <w:spacing w:val="-2"/>
              </w:rPr>
              <w:softHyphen/>
            </w:r>
            <w:r w:rsidRPr="00656A11">
              <w:rPr>
                <w:i/>
              </w:rPr>
              <w:t>yttrande i någon del inte längre gäller.</w:t>
            </w:r>
          </w:p>
          <w:p w14:paraId="7A34C69C" w14:textId="77777777" w:rsidR="00DE7975" w:rsidRDefault="00DE7975" w:rsidP="00DE7975">
            <w:pPr>
              <w:pStyle w:val="Brdtextmedindrag"/>
            </w:pPr>
            <w:r w:rsidRPr="00656A11">
              <w:rPr>
                <w:i/>
              </w:rPr>
              <w:t>Länsstyrelsen ska lämna ett så</w:t>
            </w:r>
            <w:r>
              <w:rPr>
                <w:i/>
              </w:rPr>
              <w:softHyphen/>
            </w:r>
            <w:r w:rsidRPr="00656A11">
              <w:rPr>
                <w:i/>
              </w:rPr>
              <w:t>dant underlag till kommunen också när kommunen begär det.</w:t>
            </w:r>
          </w:p>
        </w:tc>
      </w:tr>
    </w:tbl>
    <w:p w14:paraId="00C15F05" w14:textId="77777777" w:rsidR="00DE7975" w:rsidRDefault="00DE7975" w:rsidP="00DE7975">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DE7975" w14:paraId="4C97A3E0" w14:textId="77777777" w:rsidTr="00DE7975">
        <w:tc>
          <w:tcPr>
            <w:tcW w:w="2500" w:type="pct"/>
            <w:shd w:val="clear" w:color="auto" w:fill="auto"/>
            <w:tcMar>
              <w:left w:w="0" w:type="dxa"/>
            </w:tcMar>
          </w:tcPr>
          <w:p w14:paraId="1566FD6A" w14:textId="77777777" w:rsidR="00DE7975" w:rsidRPr="00E0076D" w:rsidRDefault="00DE7975" w:rsidP="00DE7975">
            <w:pPr>
              <w:pStyle w:val="Brdtext"/>
              <w:rPr>
                <w:b/>
                <w:i/>
              </w:rPr>
            </w:pPr>
            <w:r w:rsidRPr="00E0076D">
              <w:rPr>
                <w:b/>
                <w:i/>
              </w:rPr>
              <w:t>Översyn av planens aktualitet</w:t>
            </w:r>
          </w:p>
        </w:tc>
        <w:tc>
          <w:tcPr>
            <w:tcW w:w="2500" w:type="pct"/>
            <w:shd w:val="clear" w:color="auto" w:fill="auto"/>
            <w:tcMar>
              <w:right w:w="0" w:type="dxa"/>
            </w:tcMar>
          </w:tcPr>
          <w:p w14:paraId="2B1480A2" w14:textId="77777777" w:rsidR="00DE7975" w:rsidRPr="00E0076D" w:rsidRDefault="00DE7975" w:rsidP="00DE7975">
            <w:pPr>
              <w:pStyle w:val="Brdtext"/>
              <w:rPr>
                <w:b/>
                <w:i/>
              </w:rPr>
            </w:pPr>
            <w:r w:rsidRPr="00E0076D">
              <w:rPr>
                <w:b/>
                <w:i/>
              </w:rPr>
              <w:t>Ändringar</w:t>
            </w:r>
          </w:p>
        </w:tc>
      </w:tr>
    </w:tbl>
    <w:p w14:paraId="680856B0" w14:textId="77777777" w:rsidR="00DE7975" w:rsidRDefault="00DE7975" w:rsidP="00DE7975">
      <w:pPr>
        <w:pStyle w:val="Brdtext"/>
        <w:jc w:val="center"/>
        <w:rPr>
          <w:b/>
        </w:rPr>
      </w:pPr>
    </w:p>
    <w:p w14:paraId="22F28C75" w14:textId="77777777" w:rsidR="00DE7975" w:rsidRDefault="00DE7975" w:rsidP="00DE7975">
      <w:pPr>
        <w:pStyle w:val="Brdtext"/>
        <w:jc w:val="center"/>
      </w:pPr>
      <w:r>
        <w:t>27 §</w:t>
      </w:r>
    </w:p>
    <w:tbl>
      <w:tblPr>
        <w:tblW w:w="5000" w:type="pct"/>
        <w:tblCellMar>
          <w:left w:w="125" w:type="dxa"/>
          <w:right w:w="125" w:type="dxa"/>
        </w:tblCellMar>
        <w:tblLook w:val="0000" w:firstRow="0" w:lastRow="0" w:firstColumn="0" w:lastColumn="0" w:noHBand="0" w:noVBand="0"/>
      </w:tblPr>
      <w:tblGrid>
        <w:gridCol w:w="2948"/>
        <w:gridCol w:w="2949"/>
      </w:tblGrid>
      <w:tr w:rsidR="00DE7975" w14:paraId="60415B01" w14:textId="77777777" w:rsidTr="00DE7975">
        <w:tc>
          <w:tcPr>
            <w:tcW w:w="2500" w:type="pct"/>
            <w:shd w:val="clear" w:color="auto" w:fill="auto"/>
            <w:tcMar>
              <w:left w:w="0" w:type="dxa"/>
            </w:tcMar>
          </w:tcPr>
          <w:p w14:paraId="4E033B45" w14:textId="77777777" w:rsidR="00DE7975" w:rsidRPr="00E0076D" w:rsidRDefault="00DE7975" w:rsidP="00DE7975">
            <w:pPr>
              <w:pStyle w:val="Brdtextmedindrag"/>
              <w:rPr>
                <w:i/>
              </w:rPr>
            </w:pPr>
            <w:r w:rsidRPr="00E0076D">
              <w:rPr>
                <w:i/>
              </w:rPr>
              <w:t>Kommunfullmäktige ska minst en gång under mandattiden pröva om översiktsplanen är aktuell i för</w:t>
            </w:r>
            <w:r>
              <w:rPr>
                <w:i/>
              </w:rPr>
              <w:softHyphen/>
            </w:r>
            <w:r w:rsidRPr="00E0076D">
              <w:rPr>
                <w:i/>
              </w:rPr>
              <w:t>hål</w:t>
            </w:r>
            <w:r>
              <w:rPr>
                <w:i/>
              </w:rPr>
              <w:softHyphen/>
            </w:r>
            <w:r w:rsidRPr="00E0076D">
              <w:rPr>
                <w:i/>
              </w:rPr>
              <w:t>lande till kraven i 5 §.</w:t>
            </w:r>
          </w:p>
        </w:tc>
        <w:tc>
          <w:tcPr>
            <w:tcW w:w="2500" w:type="pct"/>
            <w:shd w:val="clear" w:color="auto" w:fill="auto"/>
            <w:tcMar>
              <w:right w:w="0" w:type="dxa"/>
            </w:tcMar>
          </w:tcPr>
          <w:p w14:paraId="6D05ACF1" w14:textId="77777777" w:rsidR="00DE7975" w:rsidRPr="00E0076D" w:rsidRDefault="00DE7975" w:rsidP="00DE7975">
            <w:pPr>
              <w:pStyle w:val="Brdtextmedindrag"/>
              <w:rPr>
                <w:i/>
              </w:rPr>
            </w:pPr>
            <w:r w:rsidRPr="00E0076D">
              <w:rPr>
                <w:i/>
              </w:rPr>
              <w:t>En översiktsplan kan ändras för en viss del av kommunen. Den kan också ändras genom ett tillägg för att tillgodose ett särskilt allmänt intresse. Om inte annat följer av 28 §, ska 1–22 a §§ tillämpas när planen ändras.</w:t>
            </w:r>
          </w:p>
          <w:p w14:paraId="0DC88274" w14:textId="77777777" w:rsidR="00DE7975" w:rsidRDefault="00DE7975" w:rsidP="00DE7975">
            <w:pPr>
              <w:pStyle w:val="Brdtextmedindrag"/>
            </w:pPr>
            <w:r w:rsidRPr="00E0076D">
              <w:rPr>
                <w:i/>
              </w:rPr>
              <w:t>När översiktsplanen ändras ska sambanden med och konse</w:t>
            </w:r>
            <w:r w:rsidRPr="00E0076D">
              <w:rPr>
                <w:i/>
              </w:rPr>
              <w:softHyphen/>
              <w:t>kven</w:t>
            </w:r>
            <w:r>
              <w:rPr>
                <w:i/>
              </w:rPr>
              <w:softHyphen/>
            </w:r>
            <w:r w:rsidRPr="00E0076D">
              <w:rPr>
                <w:i/>
              </w:rPr>
              <w:t>serna för översiktsplanen som hel</w:t>
            </w:r>
            <w:r>
              <w:rPr>
                <w:i/>
              </w:rPr>
              <w:softHyphen/>
            </w:r>
            <w:r w:rsidRPr="00E0076D">
              <w:rPr>
                <w:i/>
              </w:rPr>
              <w:t>het redovisas.</w:t>
            </w:r>
          </w:p>
        </w:tc>
      </w:tr>
    </w:tbl>
    <w:p w14:paraId="464D1E6A" w14:textId="77777777" w:rsidR="00DE7975" w:rsidRDefault="00DE7975" w:rsidP="00DE7975">
      <w:pPr>
        <w:pStyle w:val="Brdtext"/>
        <w:jc w:val="center"/>
      </w:pPr>
      <w:r>
        <w:t>28 §</w:t>
      </w:r>
    </w:p>
    <w:tbl>
      <w:tblPr>
        <w:tblW w:w="5000" w:type="pct"/>
        <w:tblCellMar>
          <w:left w:w="125" w:type="dxa"/>
          <w:right w:w="125" w:type="dxa"/>
        </w:tblCellMar>
        <w:tblLook w:val="0000" w:firstRow="0" w:lastRow="0" w:firstColumn="0" w:lastColumn="0" w:noHBand="0" w:noVBand="0"/>
      </w:tblPr>
      <w:tblGrid>
        <w:gridCol w:w="2948"/>
        <w:gridCol w:w="2949"/>
      </w:tblGrid>
      <w:tr w:rsidR="00DE7975" w14:paraId="28666C0F" w14:textId="77777777" w:rsidTr="00DE7975">
        <w:tc>
          <w:tcPr>
            <w:tcW w:w="2500" w:type="pct"/>
            <w:shd w:val="clear" w:color="auto" w:fill="auto"/>
            <w:tcMar>
              <w:left w:w="0" w:type="dxa"/>
            </w:tcMar>
          </w:tcPr>
          <w:p w14:paraId="17949550" w14:textId="77777777" w:rsidR="00DE7975" w:rsidRPr="00FC51E2" w:rsidRDefault="00DE7975" w:rsidP="00DE7975">
            <w:pPr>
              <w:pStyle w:val="Brdtextmedindrag"/>
              <w:rPr>
                <w:i/>
              </w:rPr>
            </w:pPr>
            <w:r w:rsidRPr="00FC51E2">
              <w:rPr>
                <w:i/>
              </w:rPr>
              <w:t>Länsstyrelsen ska minst en gång under den mandattid som avses i 27 § redovisa sina synpunkter i fråga om sådana statliga och mellankommunala intressen som kan ha betydelse för översikts</w:t>
            </w:r>
            <w:r>
              <w:rPr>
                <w:i/>
              </w:rPr>
              <w:softHyphen/>
            </w:r>
            <w:r w:rsidRPr="00FC51E2">
              <w:rPr>
                <w:i/>
              </w:rPr>
              <w:t>pla</w:t>
            </w:r>
            <w:r>
              <w:rPr>
                <w:i/>
              </w:rPr>
              <w:softHyphen/>
            </w:r>
            <w:r w:rsidRPr="00FC51E2">
              <w:rPr>
                <w:i/>
              </w:rPr>
              <w:t xml:space="preserve">nens aktualitet. Synpunkterna ska redovisas i en sammanfattande </w:t>
            </w:r>
            <w:r w:rsidRPr="002E6E2A">
              <w:rPr>
                <w:i/>
                <w:spacing w:val="-2"/>
              </w:rPr>
              <w:t>redo</w:t>
            </w:r>
            <w:r w:rsidRPr="002E6E2A">
              <w:rPr>
                <w:i/>
                <w:spacing w:val="-2"/>
              </w:rPr>
              <w:softHyphen/>
              <w:t>görelse till kommunen. Av redo</w:t>
            </w:r>
            <w:r>
              <w:rPr>
                <w:i/>
              </w:rPr>
              <w:softHyphen/>
            </w:r>
            <w:r w:rsidRPr="00FC51E2">
              <w:rPr>
                <w:i/>
              </w:rPr>
              <w:t xml:space="preserve">görelsen ska </w:t>
            </w:r>
            <w:r>
              <w:rPr>
                <w:i/>
              </w:rPr>
              <w:t>det framgå hur syn</w:t>
            </w:r>
            <w:r>
              <w:rPr>
                <w:i/>
              </w:rPr>
              <w:softHyphen/>
              <w:t>punkterna för</w:t>
            </w:r>
            <w:r w:rsidRPr="00FC51E2">
              <w:rPr>
                <w:i/>
              </w:rPr>
              <w:t>håller sig till över</w:t>
            </w:r>
            <w:r>
              <w:rPr>
                <w:i/>
              </w:rPr>
              <w:softHyphen/>
            </w:r>
            <w:r w:rsidRPr="00FC51E2">
              <w:rPr>
                <w:i/>
              </w:rPr>
              <w:t>sikts</w:t>
            </w:r>
            <w:r>
              <w:rPr>
                <w:i/>
              </w:rPr>
              <w:softHyphen/>
            </w:r>
            <w:r w:rsidRPr="00FC51E2">
              <w:rPr>
                <w:i/>
              </w:rPr>
              <w:t>planen.</w:t>
            </w:r>
          </w:p>
          <w:p w14:paraId="3A30D882" w14:textId="77777777" w:rsidR="00DE7975" w:rsidRDefault="00DE7975" w:rsidP="00DE7975">
            <w:pPr>
              <w:pStyle w:val="Brdtextmedindrag"/>
            </w:pPr>
            <w:r w:rsidRPr="00FC51E2">
              <w:rPr>
                <w:i/>
              </w:rPr>
              <w:t>Länsstyrelsen ska lämna en så</w:t>
            </w:r>
            <w:r>
              <w:rPr>
                <w:i/>
              </w:rPr>
              <w:softHyphen/>
            </w:r>
            <w:r w:rsidRPr="00FC51E2">
              <w:rPr>
                <w:i/>
              </w:rPr>
              <w:t>dan redogörelse till kommune</w:t>
            </w:r>
            <w:r>
              <w:rPr>
                <w:i/>
              </w:rPr>
              <w:t>n också när kommunen begär det.</w:t>
            </w:r>
            <w:r w:rsidRPr="00E0076D">
              <w:tab/>
            </w:r>
          </w:p>
        </w:tc>
        <w:tc>
          <w:tcPr>
            <w:tcW w:w="2500" w:type="pct"/>
            <w:shd w:val="clear" w:color="auto" w:fill="auto"/>
            <w:tcMar>
              <w:right w:w="0" w:type="dxa"/>
            </w:tcMar>
          </w:tcPr>
          <w:p w14:paraId="7EEEC0C6" w14:textId="77777777" w:rsidR="00DE7975" w:rsidRPr="00FC51E2" w:rsidRDefault="00DE7975" w:rsidP="00DE7975">
            <w:pPr>
              <w:pStyle w:val="Brdtextmedindrag"/>
              <w:rPr>
                <w:i/>
              </w:rPr>
            </w:pPr>
            <w:r w:rsidRPr="00FC51E2">
              <w:rPr>
                <w:i/>
              </w:rPr>
              <w:t>Om ett förslag till ändring avser endast en viss del av kommunen, är det tillräckligt om granskningstiden enligt 12 § är sex veckor.</w:t>
            </w:r>
          </w:p>
        </w:tc>
      </w:tr>
    </w:tbl>
    <w:p w14:paraId="7C4C464D" w14:textId="77777777" w:rsidR="00DE7975" w:rsidRPr="00991E9F" w:rsidRDefault="00DE7975" w:rsidP="00DE7975">
      <w:pPr>
        <w:pStyle w:val="Brdtext"/>
        <w:spacing w:before="200"/>
        <w:jc w:val="center"/>
        <w:rPr>
          <w:b/>
          <w:sz w:val="18"/>
        </w:rPr>
      </w:pPr>
      <w:r w:rsidRPr="00991E9F">
        <w:rPr>
          <w:b/>
          <w:sz w:val="18"/>
        </w:rPr>
        <w:t>4 kap.</w:t>
      </w:r>
    </w:p>
    <w:p w14:paraId="1531E36C" w14:textId="77777777" w:rsidR="00DE7975" w:rsidRDefault="00DE7975" w:rsidP="00DE7975">
      <w:pPr>
        <w:pStyle w:val="Brdtext"/>
        <w:jc w:val="center"/>
      </w:pPr>
      <w:r>
        <w:t>33 b §</w:t>
      </w:r>
      <w:r>
        <w:rPr>
          <w:rStyle w:val="Fotnotsreferens"/>
        </w:rPr>
        <w:footnoteReference w:id="34"/>
      </w:r>
    </w:p>
    <w:tbl>
      <w:tblPr>
        <w:tblW w:w="5000" w:type="pct"/>
        <w:tblCellMar>
          <w:left w:w="125" w:type="dxa"/>
          <w:right w:w="125" w:type="dxa"/>
        </w:tblCellMar>
        <w:tblLook w:val="0000" w:firstRow="0" w:lastRow="0" w:firstColumn="0" w:lastColumn="0" w:noHBand="0" w:noVBand="0"/>
      </w:tblPr>
      <w:tblGrid>
        <w:gridCol w:w="2948"/>
        <w:gridCol w:w="2949"/>
      </w:tblGrid>
      <w:tr w:rsidR="00DE7975" w14:paraId="3E1B4818" w14:textId="77777777" w:rsidTr="00DE7975">
        <w:tc>
          <w:tcPr>
            <w:tcW w:w="2500" w:type="pct"/>
            <w:shd w:val="clear" w:color="auto" w:fill="auto"/>
            <w:tcMar>
              <w:left w:w="0" w:type="dxa"/>
            </w:tcMar>
          </w:tcPr>
          <w:p w14:paraId="35EE6BFE" w14:textId="77777777" w:rsidR="00DE7975" w:rsidRDefault="00DE7975" w:rsidP="00DE7975">
            <w:pPr>
              <w:pStyle w:val="Brdtextmedindrag"/>
            </w:pPr>
            <w:r w:rsidRPr="00B82A26">
              <w:t xml:space="preserve">Om en </w:t>
            </w:r>
            <w:r w:rsidRPr="002E6E2A">
              <w:rPr>
                <w:i/>
              </w:rPr>
              <w:t>sådan strategisk miljö</w:t>
            </w:r>
            <w:r w:rsidRPr="002E6E2A">
              <w:rPr>
                <w:i/>
              </w:rPr>
              <w:softHyphen/>
            </w:r>
            <w:r w:rsidRPr="0021225E">
              <w:rPr>
                <w:i/>
                <w:spacing w:val="-2"/>
              </w:rPr>
              <w:t>bedömning som avses i 6 kap. miljö</w:t>
            </w:r>
            <w:r w:rsidRPr="002E6E2A">
              <w:rPr>
                <w:i/>
              </w:rPr>
              <w:softHyphen/>
              <w:t>balken inte ska göras</w:t>
            </w:r>
            <w:r w:rsidRPr="00B82A26">
              <w:t>, ska skä</w:t>
            </w:r>
            <w:r>
              <w:softHyphen/>
            </w:r>
            <w:r w:rsidRPr="00B82A26">
              <w:t>len för bedömningen i den frågan anges i red</w:t>
            </w:r>
            <w:r>
              <w:t>ovisningen enligt 33 </w:t>
            </w:r>
            <w:r w:rsidRPr="00B82A26">
              <w:t>§ första stycket 4.</w:t>
            </w:r>
          </w:p>
        </w:tc>
        <w:tc>
          <w:tcPr>
            <w:tcW w:w="2500" w:type="pct"/>
            <w:shd w:val="clear" w:color="auto" w:fill="auto"/>
            <w:tcMar>
              <w:right w:w="0" w:type="dxa"/>
            </w:tcMar>
          </w:tcPr>
          <w:p w14:paraId="16B1CD3D" w14:textId="77777777" w:rsidR="00DE7975" w:rsidRDefault="00DE7975" w:rsidP="00DE7975">
            <w:pPr>
              <w:pStyle w:val="Brdtextmedindrag"/>
            </w:pPr>
            <w:r>
              <w:t xml:space="preserve">Om en </w:t>
            </w:r>
            <w:r w:rsidRPr="0021225E">
              <w:rPr>
                <w:i/>
              </w:rPr>
              <w:t>betydande miljöpåverkan inte kan antas enligt 5 kap. 11 a § första stycke</w:t>
            </w:r>
            <w:r>
              <w:rPr>
                <w:i/>
              </w:rPr>
              <w:t>t</w:t>
            </w:r>
            <w:r w:rsidRPr="00B82A26">
              <w:t>, ska skä</w:t>
            </w:r>
            <w:r>
              <w:softHyphen/>
            </w:r>
            <w:r w:rsidRPr="00B82A26">
              <w:t>len för be</w:t>
            </w:r>
            <w:r>
              <w:softHyphen/>
            </w:r>
            <w:r w:rsidRPr="00B82A26">
              <w:t>dömningen i den frågan a</w:t>
            </w:r>
            <w:r>
              <w:t>nges i redovisningen enligt 33 </w:t>
            </w:r>
            <w:r w:rsidRPr="00B82A26">
              <w:t>§ första stycket 4.</w:t>
            </w:r>
          </w:p>
        </w:tc>
      </w:tr>
    </w:tbl>
    <w:p w14:paraId="37A99DA1" w14:textId="77777777" w:rsidR="00DE7975" w:rsidRPr="00E0076D" w:rsidRDefault="00DE7975" w:rsidP="00DE7975">
      <w:pPr>
        <w:pStyle w:val="Brdtextmedindrag"/>
      </w:pPr>
    </w:p>
    <w:p w14:paraId="04B01A92" w14:textId="77777777" w:rsidR="00DE7975" w:rsidRDefault="00DE7975" w:rsidP="00DE7975">
      <w:pPr>
        <w:pStyle w:val="Brdtext"/>
        <w:jc w:val="center"/>
      </w:pPr>
      <w:r>
        <w:t>34 §</w:t>
      </w:r>
      <w:r>
        <w:rPr>
          <w:rStyle w:val="Fotnotsreferens"/>
        </w:rPr>
        <w:footnoteReference w:id="35"/>
      </w:r>
    </w:p>
    <w:tbl>
      <w:tblPr>
        <w:tblW w:w="5000" w:type="pct"/>
        <w:tblCellMar>
          <w:left w:w="125" w:type="dxa"/>
          <w:right w:w="125" w:type="dxa"/>
        </w:tblCellMar>
        <w:tblLook w:val="0000" w:firstRow="0" w:lastRow="0" w:firstColumn="0" w:lastColumn="0" w:noHBand="0" w:noVBand="0"/>
      </w:tblPr>
      <w:tblGrid>
        <w:gridCol w:w="2948"/>
        <w:gridCol w:w="2949"/>
      </w:tblGrid>
      <w:tr w:rsidR="00DE7975" w14:paraId="50E5D9E4" w14:textId="77777777" w:rsidTr="00DE7975">
        <w:tc>
          <w:tcPr>
            <w:tcW w:w="2500" w:type="pct"/>
            <w:shd w:val="clear" w:color="auto" w:fill="auto"/>
            <w:tcMar>
              <w:left w:w="0" w:type="dxa"/>
            </w:tcMar>
          </w:tcPr>
          <w:p w14:paraId="72F81353" w14:textId="77777777" w:rsidR="00DE7975" w:rsidRDefault="00DE7975" w:rsidP="00DE7975">
            <w:pPr>
              <w:pStyle w:val="Brdtextmedindrag"/>
            </w:pPr>
            <w:r w:rsidRPr="00B82A26">
              <w:rPr>
                <w:i/>
              </w:rPr>
              <w:t>Krävs en sådan strategisk miljö</w:t>
            </w:r>
            <w:r>
              <w:rPr>
                <w:i/>
              </w:rPr>
              <w:softHyphen/>
            </w:r>
            <w:r w:rsidRPr="0021225E">
              <w:rPr>
                <w:i/>
                <w:spacing w:val="-2"/>
              </w:rPr>
              <w:t>bedömning som avses i 6 kap. miljö</w:t>
            </w:r>
            <w:r w:rsidRPr="0021225E">
              <w:rPr>
                <w:i/>
                <w:spacing w:val="-2"/>
              </w:rPr>
              <w:softHyphen/>
            </w:r>
            <w:r w:rsidRPr="00B82A26">
              <w:rPr>
                <w:i/>
              </w:rPr>
              <w:t>balken,</w:t>
            </w:r>
            <w:r w:rsidRPr="00B82A26">
              <w:t xml:space="preserve"> ska redovisningen</w:t>
            </w:r>
            <w:r>
              <w:t xml:space="preserve"> enligt 33 </w:t>
            </w:r>
            <w:r w:rsidRPr="00B82A26">
              <w:t xml:space="preserve">§ första stycket 4 i fråga om miljökonsekvenserna </w:t>
            </w:r>
            <w:r>
              <w:t>ha det inne</w:t>
            </w:r>
            <w:r>
              <w:softHyphen/>
              <w:t>håll som följer av 6 kap. 11, 12 och 16 </w:t>
            </w:r>
            <w:r w:rsidRPr="00B82A26">
              <w:t>§§ miljöbalken.</w:t>
            </w:r>
          </w:p>
        </w:tc>
        <w:tc>
          <w:tcPr>
            <w:tcW w:w="2500" w:type="pct"/>
            <w:shd w:val="clear" w:color="auto" w:fill="auto"/>
            <w:tcMar>
              <w:right w:w="0" w:type="dxa"/>
            </w:tcMar>
          </w:tcPr>
          <w:p w14:paraId="320A5183" w14:textId="77777777" w:rsidR="00DE7975" w:rsidRPr="00B82A26" w:rsidRDefault="00DE7975" w:rsidP="00DE7975">
            <w:pPr>
              <w:pStyle w:val="Brdtextmedindrag"/>
            </w:pPr>
            <w:r w:rsidRPr="00B82A26">
              <w:rPr>
                <w:i/>
              </w:rPr>
              <w:t>Om en betydande miljöpåverkan kan antas enligt 5 kap. 11 a § första stycket</w:t>
            </w:r>
            <w:r>
              <w:t xml:space="preserve"> </w:t>
            </w:r>
            <w:r w:rsidRPr="00B82A26">
              <w:rPr>
                <w:i/>
              </w:rPr>
              <w:t>eller andra stycket</w:t>
            </w:r>
            <w:r w:rsidRPr="00B82A26">
              <w:t>, ska redovisningen enligt 33 § första stycket 4 i fråga om miljökonse</w:t>
            </w:r>
            <w:r>
              <w:softHyphen/>
            </w:r>
            <w:r w:rsidRPr="00B82A26">
              <w:t>kvenserna ha det innehåll som följer av 6 kap. 11, 12 och 16 §§ miljöbalken.</w:t>
            </w:r>
          </w:p>
        </w:tc>
      </w:tr>
    </w:tbl>
    <w:p w14:paraId="1CE4EEB9" w14:textId="77777777" w:rsidR="00DE7975" w:rsidRPr="00B82A26" w:rsidRDefault="00DE7975" w:rsidP="00DE7975">
      <w:pPr>
        <w:pStyle w:val="Brdtextmedindrag"/>
      </w:pPr>
      <w:r w:rsidRPr="00B82A26">
        <w:t>Redovisningen ska också uppfylla kraven i 6 kap.</w:t>
      </w:r>
      <w:r>
        <w:t xml:space="preserve"> 35, 37 och 43 </w:t>
      </w:r>
      <w:r w:rsidRPr="00B82A26">
        <w:t>§§ miljöbalken och föreskrifter som har meddelats i anslutning till dessa bestämmelser, om genomförandet av detaljplanen kan antas medföra en betydande miljöpåverkan på grund av att planområdet får tas i anspråk för</w:t>
      </w:r>
    </w:p>
    <w:p w14:paraId="15A70275" w14:textId="77777777" w:rsidR="00DE7975" w:rsidRPr="00B82A26" w:rsidRDefault="00DE7975" w:rsidP="00DE7975">
      <w:pPr>
        <w:pStyle w:val="Brdtextmedindrag"/>
      </w:pPr>
      <w:r w:rsidRPr="00B82A26">
        <w:t>1. industriändamål,</w:t>
      </w:r>
    </w:p>
    <w:p w14:paraId="4315EE69" w14:textId="77777777" w:rsidR="00DE7975" w:rsidRPr="00B82A26" w:rsidRDefault="00DE7975" w:rsidP="00DE7975">
      <w:pPr>
        <w:pStyle w:val="Brdtextmedindrag"/>
      </w:pPr>
      <w:r w:rsidRPr="00B82A26">
        <w:t>2. ett köpcentrum, en parkeringsanläggning eller något annat projekt för sammanhållen bebyggelse,</w:t>
      </w:r>
    </w:p>
    <w:p w14:paraId="3B681CEB" w14:textId="77777777" w:rsidR="00DE7975" w:rsidRPr="00B82A26" w:rsidRDefault="00DE7975" w:rsidP="00DE7975">
      <w:pPr>
        <w:pStyle w:val="Brdtextmedindrag"/>
      </w:pPr>
      <w:r w:rsidRPr="00B82A26">
        <w:t>3. en skidbacke, skidlift eller lin</w:t>
      </w:r>
      <w:r>
        <w:t>bana med tillhörande anlägg</w:t>
      </w:r>
      <w:r w:rsidRPr="00B82A26">
        <w:t>ningar,</w:t>
      </w:r>
    </w:p>
    <w:p w14:paraId="242A36FE" w14:textId="77777777" w:rsidR="00DE7975" w:rsidRPr="00B82A26" w:rsidRDefault="00DE7975" w:rsidP="00DE7975">
      <w:pPr>
        <w:pStyle w:val="Brdtextmedindrag"/>
      </w:pPr>
      <w:r w:rsidRPr="00B82A26">
        <w:t>4. en hamn för fritidsbåtar,</w:t>
      </w:r>
    </w:p>
    <w:p w14:paraId="028C7D07" w14:textId="77777777" w:rsidR="00DE7975" w:rsidRPr="00B82A26" w:rsidRDefault="00DE7975" w:rsidP="00DE7975">
      <w:pPr>
        <w:pStyle w:val="Brdtextmedindrag"/>
      </w:pPr>
      <w:r w:rsidRPr="00B82A26">
        <w:t>5.</w:t>
      </w:r>
      <w:r>
        <w:t> </w:t>
      </w:r>
      <w:r w:rsidRPr="00B82A26">
        <w:t>ett hotellkomplex eller en fritidsby med tillhörande anläggningar, utan</w:t>
      </w:r>
      <w:r>
        <w:softHyphen/>
      </w:r>
      <w:r w:rsidRPr="00B82A26">
        <w:t>för sammanhållen bebyggelse,</w:t>
      </w:r>
    </w:p>
    <w:p w14:paraId="62A52558" w14:textId="77777777" w:rsidR="00DE7975" w:rsidRPr="00B82A26" w:rsidRDefault="00DE7975" w:rsidP="00DE7975">
      <w:pPr>
        <w:pStyle w:val="Brdtextmedindrag"/>
      </w:pPr>
      <w:r w:rsidRPr="00B82A26">
        <w:t>6. en permanent campingplats,</w:t>
      </w:r>
    </w:p>
    <w:p w14:paraId="74969CD3" w14:textId="77777777" w:rsidR="00DE7975" w:rsidRPr="00B82A26" w:rsidRDefault="00DE7975" w:rsidP="00DE7975">
      <w:pPr>
        <w:pStyle w:val="Brdtextmedindrag"/>
      </w:pPr>
      <w:r w:rsidRPr="00B82A26">
        <w:t>7. en nöjespark,</w:t>
      </w:r>
    </w:p>
    <w:p w14:paraId="510B4529" w14:textId="77777777" w:rsidR="00DE7975" w:rsidRPr="00B82A26" w:rsidRDefault="00DE7975" w:rsidP="00DE7975">
      <w:pPr>
        <w:pStyle w:val="Brdtextmedindrag"/>
      </w:pPr>
      <w:r w:rsidRPr="00B82A26">
        <w:t>8. en djurpark,</w:t>
      </w:r>
    </w:p>
    <w:p w14:paraId="38690F23" w14:textId="77777777" w:rsidR="00DE7975" w:rsidRDefault="00DE7975" w:rsidP="00DE7975">
      <w:pPr>
        <w:pStyle w:val="Brdtextmedindrag"/>
      </w:pPr>
      <w:r w:rsidRPr="00B82A26">
        <w:t>9. en spårväg, eller</w:t>
      </w:r>
    </w:p>
    <w:p w14:paraId="31767201" w14:textId="77777777" w:rsidR="00DE7975" w:rsidRPr="00B82A26" w:rsidRDefault="00DE7975" w:rsidP="00DE7975">
      <w:pPr>
        <w:pStyle w:val="Brdtextmedindrag"/>
      </w:pPr>
      <w:r w:rsidRPr="00B82A26">
        <w:t>10. en tunnelbana.</w:t>
      </w:r>
    </w:p>
    <w:p w14:paraId="2D93BDD9" w14:textId="77777777" w:rsidR="00DE7975" w:rsidRDefault="00DE7975" w:rsidP="00DE7975">
      <w:pPr>
        <w:pStyle w:val="Brdtext"/>
        <w:spacing w:before="230"/>
        <w:jc w:val="center"/>
        <w:rPr>
          <w:b/>
        </w:rPr>
      </w:pPr>
      <w:r>
        <w:rPr>
          <w:b/>
        </w:rPr>
        <w:t>5 kap.</w:t>
      </w:r>
    </w:p>
    <w:p w14:paraId="17E6EFC6" w14:textId="77777777" w:rsidR="00DE7975" w:rsidRDefault="00DE7975" w:rsidP="00DE7975">
      <w:pPr>
        <w:pStyle w:val="Brdtext"/>
        <w:jc w:val="center"/>
      </w:pPr>
      <w:r>
        <w:t>6 §</w:t>
      </w:r>
    </w:p>
    <w:tbl>
      <w:tblPr>
        <w:tblW w:w="5000" w:type="pct"/>
        <w:tblCellMar>
          <w:left w:w="125" w:type="dxa"/>
          <w:right w:w="125" w:type="dxa"/>
        </w:tblCellMar>
        <w:tblLook w:val="0000" w:firstRow="0" w:lastRow="0" w:firstColumn="0" w:lastColumn="0" w:noHBand="0" w:noVBand="0"/>
      </w:tblPr>
      <w:tblGrid>
        <w:gridCol w:w="2948"/>
        <w:gridCol w:w="2949"/>
      </w:tblGrid>
      <w:tr w:rsidR="00DE7975" w14:paraId="125AD148" w14:textId="77777777" w:rsidTr="00DE7975">
        <w:tc>
          <w:tcPr>
            <w:tcW w:w="2500" w:type="pct"/>
            <w:shd w:val="clear" w:color="auto" w:fill="auto"/>
            <w:tcMar>
              <w:left w:w="0" w:type="dxa"/>
            </w:tcMar>
          </w:tcPr>
          <w:p w14:paraId="11892C6A" w14:textId="77777777" w:rsidR="00DE7975" w:rsidRDefault="00DE7975" w:rsidP="00DE7975">
            <w:pPr>
              <w:pStyle w:val="Brdtextmedindrag"/>
            </w:pPr>
            <w:r w:rsidRPr="00E0076D">
              <w:t>Innan kommunen antar en detalj</w:t>
            </w:r>
            <w:r>
              <w:softHyphen/>
            </w:r>
            <w:r w:rsidRPr="00E0076D">
              <w:t>plan ska kommunen ha tagit fram ett planförslag, samrått om försla</w:t>
            </w:r>
            <w:r>
              <w:softHyphen/>
            </w:r>
            <w:r w:rsidRPr="00E0076D">
              <w:t>get och låtit det gr</w:t>
            </w:r>
            <w:r>
              <w:t>anskas enligt 8–37 </w:t>
            </w:r>
            <w:r w:rsidRPr="00E0076D">
              <w:t>§§.</w:t>
            </w:r>
          </w:p>
        </w:tc>
        <w:tc>
          <w:tcPr>
            <w:tcW w:w="2500" w:type="pct"/>
            <w:shd w:val="clear" w:color="auto" w:fill="auto"/>
            <w:tcMar>
              <w:right w:w="0" w:type="dxa"/>
            </w:tcMar>
          </w:tcPr>
          <w:p w14:paraId="56799BCC" w14:textId="77777777" w:rsidR="00DE7975" w:rsidRDefault="00DE7975" w:rsidP="00DE7975">
            <w:pPr>
              <w:pStyle w:val="Brdtextmedindrag"/>
            </w:pPr>
            <w:r w:rsidRPr="00E0076D">
              <w:t>Innan kommunen antar en detalj</w:t>
            </w:r>
            <w:r>
              <w:softHyphen/>
            </w:r>
            <w:r w:rsidRPr="00E0076D">
              <w:t>plan ska kommunen ha tagit fram et</w:t>
            </w:r>
            <w:r>
              <w:t>t planförslag, sam</w:t>
            </w:r>
            <w:r w:rsidRPr="00E0076D">
              <w:t>rått om försla</w:t>
            </w:r>
            <w:r>
              <w:softHyphen/>
            </w:r>
            <w:r w:rsidRPr="00E0076D">
              <w:t>get och låtit det</w:t>
            </w:r>
            <w:r>
              <w:t xml:space="preserve"> granskas enligt </w:t>
            </w:r>
            <w:r w:rsidRPr="0021225E">
              <w:t>8</w:t>
            </w:r>
            <w:r w:rsidRPr="00CA26F7">
              <w:rPr>
                <w:i/>
              </w:rPr>
              <w:t>–10 och 11–37</w:t>
            </w:r>
            <w:r>
              <w:t> </w:t>
            </w:r>
            <w:r w:rsidRPr="00E0076D">
              <w:t>§§.</w:t>
            </w:r>
          </w:p>
        </w:tc>
      </w:tr>
    </w:tbl>
    <w:p w14:paraId="411B6769" w14:textId="77777777" w:rsidR="00DE7975" w:rsidRDefault="00DE7975" w:rsidP="00DE7975">
      <w:pPr>
        <w:pStyle w:val="Brdtextmedindrag"/>
        <w:rPr>
          <w:b/>
        </w:rPr>
      </w:pPr>
    </w:p>
    <w:p w14:paraId="535B0015" w14:textId="77777777" w:rsidR="00DE7975" w:rsidRDefault="00DE7975" w:rsidP="00DE7975">
      <w:pPr>
        <w:pStyle w:val="Brdtext"/>
        <w:jc w:val="center"/>
      </w:pPr>
      <w:r>
        <w:t>7 §</w:t>
      </w:r>
      <w:r>
        <w:rPr>
          <w:rStyle w:val="Fotnotsreferens"/>
        </w:rPr>
        <w:footnoteReference w:id="36"/>
      </w:r>
    </w:p>
    <w:tbl>
      <w:tblPr>
        <w:tblW w:w="5000" w:type="pct"/>
        <w:tblCellMar>
          <w:left w:w="125" w:type="dxa"/>
          <w:right w:w="125" w:type="dxa"/>
        </w:tblCellMar>
        <w:tblLook w:val="0000" w:firstRow="0" w:lastRow="0" w:firstColumn="0" w:lastColumn="0" w:noHBand="0" w:noVBand="0"/>
      </w:tblPr>
      <w:tblGrid>
        <w:gridCol w:w="2948"/>
        <w:gridCol w:w="2949"/>
      </w:tblGrid>
      <w:tr w:rsidR="00DE7975" w14:paraId="07D95E18" w14:textId="77777777" w:rsidTr="00DE7975">
        <w:tc>
          <w:tcPr>
            <w:tcW w:w="2500" w:type="pct"/>
            <w:shd w:val="clear" w:color="auto" w:fill="auto"/>
            <w:tcMar>
              <w:left w:w="0" w:type="dxa"/>
            </w:tcMar>
          </w:tcPr>
          <w:p w14:paraId="651F16C5" w14:textId="77777777" w:rsidR="00DE7975" w:rsidRDefault="00DE7975" w:rsidP="00DE7975">
            <w:pPr>
              <w:pStyle w:val="Brdtextmedindrag"/>
            </w:pPr>
            <w:r w:rsidRPr="00E0076D">
              <w:t>Särskilda bestämmelser om ett u</w:t>
            </w:r>
            <w:r>
              <w:t xml:space="preserve">tökat planförfarande finns i </w:t>
            </w:r>
            <w:r w:rsidRPr="00CA26F7">
              <w:rPr>
                <w:i/>
              </w:rPr>
              <w:t>11 a §</w:t>
            </w:r>
            <w:r w:rsidRPr="00E0076D">
              <w:t xml:space="preserve"> första sty</w:t>
            </w:r>
            <w:r>
              <w:t xml:space="preserve">cket, </w:t>
            </w:r>
            <w:r w:rsidRPr="00CA26F7">
              <w:rPr>
                <w:i/>
              </w:rPr>
              <w:t>11 b och 11 c §§</w:t>
            </w:r>
            <w:r>
              <w:t>, 17 </w:t>
            </w:r>
            <w:r w:rsidRPr="00E0076D">
              <w:t xml:space="preserve">§ </w:t>
            </w:r>
            <w:r w:rsidRPr="00CA26F7">
              <w:rPr>
                <w:i/>
              </w:rPr>
              <w:t>första stycket</w:t>
            </w:r>
            <w:r>
              <w:t>, 18 </w:t>
            </w:r>
            <w:r w:rsidRPr="00E0076D">
              <w:t>§ an</w:t>
            </w:r>
            <w:r>
              <w:t>dra och tredje styckena samt 25 </w:t>
            </w:r>
            <w:r w:rsidRPr="00E0076D">
              <w:t>§ för en detaljplan som</w:t>
            </w:r>
            <w:r w:rsidRPr="00E0076D">
              <w:tab/>
            </w:r>
          </w:p>
        </w:tc>
        <w:tc>
          <w:tcPr>
            <w:tcW w:w="2500" w:type="pct"/>
            <w:shd w:val="clear" w:color="auto" w:fill="auto"/>
            <w:tcMar>
              <w:right w:w="0" w:type="dxa"/>
            </w:tcMar>
          </w:tcPr>
          <w:p w14:paraId="74B9680B" w14:textId="77777777" w:rsidR="00DE7975" w:rsidRDefault="00DE7975" w:rsidP="00DE7975">
            <w:pPr>
              <w:pStyle w:val="Brdtextmedindrag"/>
            </w:pPr>
            <w:r w:rsidRPr="00E0076D">
              <w:t>Särskilda bestämmelser om ett u</w:t>
            </w:r>
            <w:r>
              <w:t xml:space="preserve">tökat planförfarande finns i </w:t>
            </w:r>
            <w:r w:rsidRPr="00CA26F7">
              <w:rPr>
                <w:i/>
              </w:rPr>
              <w:t>11 b §</w:t>
            </w:r>
            <w:r>
              <w:t xml:space="preserve"> första stycket, </w:t>
            </w:r>
            <w:r w:rsidRPr="00CA26F7">
              <w:rPr>
                <w:i/>
              </w:rPr>
              <w:t>11 </w:t>
            </w:r>
            <w:r>
              <w:rPr>
                <w:i/>
              </w:rPr>
              <w:t>c,</w:t>
            </w:r>
            <w:r w:rsidRPr="00CA26F7">
              <w:rPr>
                <w:i/>
              </w:rPr>
              <w:t xml:space="preserve"> 11 d</w:t>
            </w:r>
            <w:r>
              <w:rPr>
                <w:i/>
              </w:rPr>
              <w:t xml:space="preserve"> och</w:t>
            </w:r>
            <w:r w:rsidRPr="00CA26F7">
              <w:rPr>
                <w:i/>
              </w:rPr>
              <w:t xml:space="preserve"> 17 </w:t>
            </w:r>
            <w:r>
              <w:rPr>
                <w:i/>
              </w:rPr>
              <w:t>§</w:t>
            </w:r>
            <w:r w:rsidRPr="00CA26F7">
              <w:rPr>
                <w:i/>
              </w:rPr>
              <w:t>§</w:t>
            </w:r>
            <w:r>
              <w:t>, 18 </w:t>
            </w:r>
            <w:r w:rsidRPr="00E0076D">
              <w:t>§ an</w:t>
            </w:r>
            <w:r>
              <w:t>dra och tredje styck</w:t>
            </w:r>
            <w:r>
              <w:softHyphen/>
              <w:t>ena samt 25 </w:t>
            </w:r>
            <w:r w:rsidRPr="00E0076D">
              <w:t>§ för en detaljplan som</w:t>
            </w:r>
          </w:p>
        </w:tc>
      </w:tr>
    </w:tbl>
    <w:p w14:paraId="38FB6801" w14:textId="77777777" w:rsidR="00DE7975" w:rsidRDefault="00DE7975" w:rsidP="00DE7975">
      <w:pPr>
        <w:pStyle w:val="Brdtextmedindrag"/>
      </w:pPr>
      <w:r>
        <w:t>1. inte är förenlig med översiktsplanen eller länsstyrelsens gransknings</w:t>
      </w:r>
      <w:r>
        <w:softHyphen/>
        <w:t>yttrande enligt 3 kap. 16 §,</w:t>
      </w:r>
    </w:p>
    <w:p w14:paraId="1FD1CB6D" w14:textId="77777777" w:rsidR="00DE7975" w:rsidRDefault="00DE7975" w:rsidP="00DE7975">
      <w:pPr>
        <w:pStyle w:val="Brdtextmedindrag"/>
      </w:pPr>
      <w:r>
        <w:t>2. är av betydande intresse för allmänheten eller i övrigt av stor betyd</w:t>
      </w:r>
      <w:r>
        <w:softHyphen/>
        <w:t>else, eller</w:t>
      </w:r>
    </w:p>
    <w:p w14:paraId="4E75DF00" w14:textId="77777777" w:rsidR="00DE7975" w:rsidRDefault="00DE7975" w:rsidP="00DE7975">
      <w:pPr>
        <w:pStyle w:val="Brdtextmedindrag"/>
      </w:pPr>
      <w:r>
        <w:t xml:space="preserve"> 3. kan antas medföra en betydande miljöpåverkan.</w:t>
      </w:r>
    </w:p>
    <w:tbl>
      <w:tblPr>
        <w:tblW w:w="5000" w:type="pct"/>
        <w:tblCellMar>
          <w:left w:w="125" w:type="dxa"/>
          <w:right w:w="125" w:type="dxa"/>
        </w:tblCellMar>
        <w:tblLook w:val="0000" w:firstRow="0" w:lastRow="0" w:firstColumn="0" w:lastColumn="0" w:noHBand="0" w:noVBand="0"/>
      </w:tblPr>
      <w:tblGrid>
        <w:gridCol w:w="2948"/>
        <w:gridCol w:w="2949"/>
      </w:tblGrid>
      <w:tr w:rsidR="00DE7975" w14:paraId="1FA9DA05" w14:textId="77777777" w:rsidTr="00DE7975">
        <w:tc>
          <w:tcPr>
            <w:tcW w:w="2500" w:type="pct"/>
            <w:shd w:val="clear" w:color="auto" w:fill="auto"/>
            <w:tcMar>
              <w:left w:w="0" w:type="dxa"/>
            </w:tcMar>
          </w:tcPr>
          <w:p w14:paraId="1AF8EB01" w14:textId="77777777" w:rsidR="00DE7975" w:rsidRDefault="00DE7975" w:rsidP="00DE7975">
            <w:pPr>
              <w:pStyle w:val="Brdtextmedindrag"/>
            </w:pPr>
          </w:p>
        </w:tc>
        <w:tc>
          <w:tcPr>
            <w:tcW w:w="2500" w:type="pct"/>
            <w:shd w:val="clear" w:color="auto" w:fill="auto"/>
            <w:tcMar>
              <w:right w:w="0" w:type="dxa"/>
            </w:tcMar>
          </w:tcPr>
          <w:p w14:paraId="5A5C3D55" w14:textId="77777777" w:rsidR="00DE7975" w:rsidRPr="00CA26F7" w:rsidRDefault="00DE7975" w:rsidP="00DE7975">
            <w:pPr>
              <w:pStyle w:val="Brdtextmedindrag"/>
              <w:rPr>
                <w:i/>
              </w:rPr>
            </w:pPr>
            <w:r w:rsidRPr="00CA26F7">
              <w:rPr>
                <w:i/>
              </w:rPr>
              <w:t>Det utökade förfarandet ska även tillämpas om översiktsplanen är in</w:t>
            </w:r>
            <w:r>
              <w:rPr>
                <w:i/>
              </w:rPr>
              <w:softHyphen/>
            </w:r>
            <w:r w:rsidRPr="00CA26F7">
              <w:rPr>
                <w:i/>
              </w:rPr>
              <w:t>aktuell.</w:t>
            </w:r>
          </w:p>
        </w:tc>
      </w:tr>
    </w:tbl>
    <w:p w14:paraId="521DBA1F" w14:textId="77777777" w:rsidR="00DE7975" w:rsidRDefault="00DE7975" w:rsidP="00DE7975">
      <w:pPr>
        <w:pStyle w:val="Brdtext"/>
        <w:jc w:val="center"/>
        <w:rPr>
          <w:b/>
        </w:rPr>
      </w:pPr>
    </w:p>
    <w:p w14:paraId="3BDDFB61" w14:textId="77777777" w:rsidR="00DE7975" w:rsidRDefault="00DE7975" w:rsidP="00DE7975">
      <w:pPr>
        <w:pStyle w:val="Brdtext"/>
        <w:jc w:val="center"/>
      </w:pPr>
      <w:r>
        <w:t>7 a §</w:t>
      </w:r>
      <w:r>
        <w:rPr>
          <w:rStyle w:val="Fotnotsreferens"/>
        </w:rPr>
        <w:footnoteReference w:id="37"/>
      </w:r>
    </w:p>
    <w:tbl>
      <w:tblPr>
        <w:tblW w:w="5000" w:type="pct"/>
        <w:tblCellMar>
          <w:left w:w="125" w:type="dxa"/>
          <w:right w:w="125" w:type="dxa"/>
        </w:tblCellMar>
        <w:tblLook w:val="0000" w:firstRow="0" w:lastRow="0" w:firstColumn="0" w:lastColumn="0" w:noHBand="0" w:noVBand="0"/>
      </w:tblPr>
      <w:tblGrid>
        <w:gridCol w:w="2948"/>
        <w:gridCol w:w="2949"/>
      </w:tblGrid>
      <w:tr w:rsidR="00DE7975" w14:paraId="5E1FCAC2" w14:textId="77777777" w:rsidTr="00DE7975">
        <w:tc>
          <w:tcPr>
            <w:tcW w:w="2500" w:type="pct"/>
            <w:shd w:val="clear" w:color="auto" w:fill="auto"/>
            <w:tcMar>
              <w:left w:w="0" w:type="dxa"/>
            </w:tcMar>
          </w:tcPr>
          <w:p w14:paraId="4E0186FD" w14:textId="77777777" w:rsidR="00DE7975" w:rsidRDefault="00DE7975" w:rsidP="00DE7975">
            <w:pPr>
              <w:pStyle w:val="Brdtextmedindrag"/>
            </w:pPr>
            <w:r w:rsidRPr="00B32318">
              <w:t>Särskilda bestämmelser om ett samo</w:t>
            </w:r>
            <w:r>
              <w:t xml:space="preserve">rdnat planförfarande finns i </w:t>
            </w:r>
            <w:r w:rsidRPr="00CA26F7">
              <w:rPr>
                <w:i/>
              </w:rPr>
              <w:t>11 a §</w:t>
            </w:r>
            <w:r>
              <w:t xml:space="preserve"> andra stycket, 16 och 18 a §§, 21 § andra stycket och 23 § andra stycket för en detalj</w:t>
            </w:r>
            <w:r w:rsidRPr="00B32318">
              <w:t>plan som är</w:t>
            </w:r>
            <w:r>
              <w:t xml:space="preserve"> förenlig med över</w:t>
            </w:r>
            <w:r w:rsidRPr="00B32318">
              <w:t>sikts</w:t>
            </w:r>
            <w:r>
              <w:softHyphen/>
            </w:r>
            <w:r w:rsidRPr="00B32318">
              <w:t>plan</w:t>
            </w:r>
            <w:r w:rsidRPr="00CA26F7">
              <w:rPr>
                <w:i/>
              </w:rPr>
              <w:t>en</w:t>
            </w:r>
            <w:r w:rsidRPr="00B32318">
              <w:t xml:space="preserve"> och länsstyrelsens gransk</w:t>
            </w:r>
            <w:r>
              <w:softHyphen/>
            </w:r>
            <w:r w:rsidRPr="00B32318">
              <w:t>ningsyttrande enligt</w:t>
            </w:r>
            <w:r>
              <w:t xml:space="preserve"> 3 kap. 16 § och som enbart gäl</w:t>
            </w:r>
            <w:r w:rsidRPr="00B32318">
              <w:t>ler</w:t>
            </w:r>
          </w:p>
        </w:tc>
        <w:tc>
          <w:tcPr>
            <w:tcW w:w="2500" w:type="pct"/>
            <w:shd w:val="clear" w:color="auto" w:fill="auto"/>
            <w:tcMar>
              <w:right w:w="0" w:type="dxa"/>
            </w:tcMar>
          </w:tcPr>
          <w:p w14:paraId="2BA46E14" w14:textId="77777777" w:rsidR="00DE7975" w:rsidRDefault="00DE7975" w:rsidP="00DE7975">
            <w:pPr>
              <w:pStyle w:val="Brdtextmedindrag"/>
            </w:pPr>
            <w:r w:rsidRPr="00B32318">
              <w:t>Särskilda bestämmelser om ett samo</w:t>
            </w:r>
            <w:r>
              <w:t xml:space="preserve">rdnat planförfarande finns i </w:t>
            </w:r>
            <w:r w:rsidRPr="00CA26F7">
              <w:rPr>
                <w:i/>
              </w:rPr>
              <w:t>11 b §</w:t>
            </w:r>
            <w:r>
              <w:t xml:space="preserve"> andra stycket, 16 och 18 a §§, 21 § andra stycket och 23 </w:t>
            </w:r>
            <w:r w:rsidRPr="00B32318">
              <w:t>§ andra stycket f</w:t>
            </w:r>
            <w:r>
              <w:t>ör en detalj</w:t>
            </w:r>
            <w:r w:rsidRPr="00B32318">
              <w:t xml:space="preserve">plan som är förenlig med </w:t>
            </w:r>
            <w:r w:rsidRPr="00CA26F7">
              <w:rPr>
                <w:i/>
              </w:rPr>
              <w:t>en aktuell översiktsplan</w:t>
            </w:r>
            <w:r>
              <w:t xml:space="preserve"> och läns</w:t>
            </w:r>
            <w:r w:rsidRPr="00B32318">
              <w:t>styrelse</w:t>
            </w:r>
            <w:r>
              <w:t>ns granskningsyttrande enligt 3 kap. 16 </w:t>
            </w:r>
            <w:r w:rsidRPr="00B32318">
              <w:t>§ och som e</w:t>
            </w:r>
            <w:r>
              <w:t>n</w:t>
            </w:r>
            <w:r w:rsidRPr="00B32318">
              <w:t>bart gäller</w:t>
            </w:r>
          </w:p>
        </w:tc>
      </w:tr>
    </w:tbl>
    <w:p w14:paraId="04B257FC" w14:textId="77777777" w:rsidR="00DE7975" w:rsidRDefault="00DE7975" w:rsidP="00DE7975">
      <w:pPr>
        <w:pStyle w:val="Brdtextmedindrag"/>
      </w:pPr>
      <w:r>
        <w:t>1. en verksamhet som har tillståndsprövats eller ska tillståndsprövas enligt föreskrifter som har meddelats med stöd av 9 kap. 6 § miljöbalken, eller</w:t>
      </w:r>
    </w:p>
    <w:p w14:paraId="48E61A6A" w14:textId="090CAD19" w:rsidR="00DE7975" w:rsidRDefault="00DE7975" w:rsidP="00DE7975">
      <w:pPr>
        <w:pStyle w:val="Brdtextmedindrag"/>
      </w:pPr>
      <w:r>
        <w:t>2. en åtgärd som har prövats eller ska prövas genom upprättande och fastställande av en vägplan enligt väglagen (1971:948) eller en järn</w:t>
      </w:r>
      <w:r>
        <w:softHyphen/>
        <w:t>vägs</w:t>
      </w:r>
      <w:r w:rsidR="00696D9A">
        <w:softHyphen/>
      </w:r>
      <w:r>
        <w:t>plan enligt lagen (1995:1649) om byggande av järnväg.</w:t>
      </w:r>
    </w:p>
    <w:p w14:paraId="2F64D1AC" w14:textId="77777777" w:rsidR="00DE7975" w:rsidRDefault="00DE7975" w:rsidP="00DE7975">
      <w:pPr>
        <w:pStyle w:val="Brdtext"/>
        <w:keepNext/>
        <w:jc w:val="center"/>
      </w:pPr>
      <w:r>
        <w:t>11 §</w:t>
      </w:r>
      <w:r>
        <w:rPr>
          <w:rStyle w:val="Fotnotsreferens"/>
        </w:rPr>
        <w:footnoteReference w:id="38"/>
      </w:r>
    </w:p>
    <w:p w14:paraId="49CC817C" w14:textId="77777777" w:rsidR="00DE7975" w:rsidRDefault="00DE7975" w:rsidP="00DE7975">
      <w:pPr>
        <w:pStyle w:val="Brdtextmedindrag"/>
      </w:pPr>
      <w:r>
        <w:t xml:space="preserve">I arbetet med att ta fram ett program enligt 10 § eller ett förslag till en detaljplan ska kommunen samråda med </w:t>
      </w:r>
    </w:p>
    <w:p w14:paraId="45904F42" w14:textId="77777777" w:rsidR="00DE7975" w:rsidRDefault="00DE7975" w:rsidP="00DE7975">
      <w:pPr>
        <w:pStyle w:val="Brdtextmedindrag"/>
      </w:pPr>
      <w:r>
        <w:t>1. länsstyrelsen, lantmäterimyndigheten och de kommuner som berörs,</w:t>
      </w:r>
    </w:p>
    <w:p w14:paraId="4C3D6F51" w14:textId="77777777" w:rsidR="00DE7975" w:rsidRDefault="00DE7975" w:rsidP="00DE7975">
      <w:pPr>
        <w:pStyle w:val="Brdtextmedindrag"/>
      </w:pPr>
      <w:r>
        <w:t>2. de kända sakägarna och de kända bostadsrättshavare, hyresgäster och boende som berörs,</w:t>
      </w:r>
    </w:p>
    <w:p w14:paraId="6BE4562F" w14:textId="77777777" w:rsidR="00DE7975" w:rsidRDefault="00DE7975" w:rsidP="00DE7975">
      <w:pPr>
        <w:pStyle w:val="Brdtextmedindrag"/>
      </w:pPr>
      <w:r>
        <w:t>3. de kända organisationer av hyresgäster som har avtal om förhand</w:t>
      </w:r>
      <w:r>
        <w:softHyphen/>
        <w:t>lings</w:t>
      </w:r>
      <w:r>
        <w:softHyphen/>
        <w:t>ordning för en berörd fastighet eller, om någon förhandlingsordning inte gäller, som är anslutna till en riksorganisation inom vars verksamhets</w:t>
      </w:r>
      <w:r>
        <w:softHyphen/>
        <w:t>område en berörd fastighet är belägen, och</w:t>
      </w:r>
    </w:p>
    <w:p w14:paraId="31CB2829" w14:textId="77777777" w:rsidR="00DE7975" w:rsidRDefault="00DE7975" w:rsidP="00DE7975">
      <w:pPr>
        <w:pStyle w:val="Brdtextmedindrag"/>
      </w:pPr>
      <w:r>
        <w:t>4. de myndigheter, sammanslutningar och enskilda i övrigt som har ett väsentligt intresse av förslaget.</w:t>
      </w:r>
    </w:p>
    <w:p w14:paraId="59D073B3" w14:textId="77777777" w:rsidR="00DE7975" w:rsidRDefault="00DE7975" w:rsidP="00DE7975">
      <w:pPr>
        <w:pStyle w:val="Brdtextmedindrag"/>
      </w:pPr>
      <w:r>
        <w:t>Kommunen behöver dock inte samråda med bostadsrättshavare, hyres</w:t>
      </w:r>
      <w:r>
        <w:softHyphen/>
        <w:t>gäster, boende eller organisationer av hyresgäster, om det är uppenbart att förslaget saknar betydelse för dem.</w:t>
      </w:r>
    </w:p>
    <w:p w14:paraId="2CF38CD2" w14:textId="77777777" w:rsidR="00DE7975" w:rsidRPr="00B32318" w:rsidRDefault="00DE7975" w:rsidP="00DE7975">
      <w:pPr>
        <w:pStyle w:val="Brdtextmedindrag"/>
      </w:pPr>
      <w:r>
        <w:t>För samråd enligt första stycket 2–4 är det tillräckligt att kommunen ger tillfälle till samråd.</w:t>
      </w:r>
    </w:p>
    <w:tbl>
      <w:tblPr>
        <w:tblW w:w="5000" w:type="pct"/>
        <w:tblCellMar>
          <w:left w:w="125" w:type="dxa"/>
          <w:right w:w="125" w:type="dxa"/>
        </w:tblCellMar>
        <w:tblLook w:val="0000" w:firstRow="0" w:lastRow="0" w:firstColumn="0" w:lastColumn="0" w:noHBand="0" w:noVBand="0"/>
      </w:tblPr>
      <w:tblGrid>
        <w:gridCol w:w="2948"/>
        <w:gridCol w:w="2949"/>
      </w:tblGrid>
      <w:tr w:rsidR="00DE7975" w14:paraId="1BB24276" w14:textId="77777777" w:rsidTr="00DE7975">
        <w:tc>
          <w:tcPr>
            <w:tcW w:w="2500" w:type="pct"/>
            <w:shd w:val="clear" w:color="auto" w:fill="auto"/>
            <w:tcMar>
              <w:left w:w="0" w:type="dxa"/>
            </w:tcMar>
          </w:tcPr>
          <w:p w14:paraId="166E1242" w14:textId="77777777" w:rsidR="00DE7975" w:rsidRPr="00B32318" w:rsidRDefault="00DE7975" w:rsidP="00DE7975">
            <w:pPr>
              <w:pStyle w:val="Brdtextmedindrag"/>
              <w:rPr>
                <w:i/>
              </w:rPr>
            </w:pPr>
            <w:r w:rsidRPr="00B32318">
              <w:rPr>
                <w:i/>
              </w:rPr>
              <w:t>Krävs sådant samråd som avses i 6 kap. 6 eller 9 och 10 §§ miljö</w:t>
            </w:r>
            <w:r w:rsidRPr="00B32318">
              <w:rPr>
                <w:i/>
              </w:rPr>
              <w:softHyphen/>
              <w:t>balken, ska samrådet enligt första stycket genomföras så att det upp</w:t>
            </w:r>
            <w:r>
              <w:rPr>
                <w:i/>
              </w:rPr>
              <w:softHyphen/>
            </w:r>
            <w:r w:rsidRPr="00B32318">
              <w:rPr>
                <w:i/>
              </w:rPr>
              <w:t>fyller kraven om samråd i nämnda bestämmelser. Trots det som sägs där om samråd med andra myndig</w:t>
            </w:r>
            <w:r>
              <w:rPr>
                <w:i/>
              </w:rPr>
              <w:softHyphen/>
            </w:r>
            <w:r w:rsidRPr="00B32318">
              <w:rPr>
                <w:i/>
              </w:rPr>
              <w:t>heter som på grund av sitt särskilda miljöansvar kan antas bli berörda av planen eller program</w:t>
            </w:r>
            <w:r w:rsidRPr="00B32318">
              <w:rPr>
                <w:i/>
              </w:rPr>
              <w:softHyphen/>
              <w:t>met, ska kommunen i fråga om statliga myn</w:t>
            </w:r>
            <w:r>
              <w:rPr>
                <w:i/>
              </w:rPr>
              <w:softHyphen/>
            </w:r>
            <w:r w:rsidRPr="00B32318">
              <w:rPr>
                <w:i/>
              </w:rPr>
              <w:t>digheter enbart samråda med läns</w:t>
            </w:r>
            <w:r>
              <w:rPr>
                <w:i/>
              </w:rPr>
              <w:softHyphen/>
            </w:r>
            <w:r w:rsidRPr="00B32318">
              <w:rPr>
                <w:i/>
              </w:rPr>
              <w:t>styrelsen.</w:t>
            </w:r>
          </w:p>
        </w:tc>
        <w:tc>
          <w:tcPr>
            <w:tcW w:w="2500" w:type="pct"/>
            <w:shd w:val="clear" w:color="auto" w:fill="auto"/>
            <w:tcMar>
              <w:right w:w="0" w:type="dxa"/>
            </w:tcMar>
          </w:tcPr>
          <w:p w14:paraId="17BF29C6" w14:textId="77777777" w:rsidR="00DE7975" w:rsidRDefault="00DE7975" w:rsidP="00DE7975">
            <w:pPr>
              <w:pStyle w:val="Brdtextmedindrag"/>
            </w:pPr>
          </w:p>
        </w:tc>
      </w:tr>
    </w:tbl>
    <w:p w14:paraId="20AC5ED1" w14:textId="77777777" w:rsidR="00DE7975" w:rsidRDefault="00DE7975" w:rsidP="00DE7975">
      <w:pPr>
        <w:pStyle w:val="Brdtext"/>
        <w:jc w:val="center"/>
      </w:pPr>
    </w:p>
    <w:p w14:paraId="5136EF8E" w14:textId="77777777" w:rsidR="00DE7975" w:rsidRDefault="00DE7975" w:rsidP="00DE7975">
      <w:pPr>
        <w:pStyle w:val="Brdtext"/>
        <w:jc w:val="center"/>
      </w:pPr>
      <w:r>
        <w:t>11 a §</w:t>
      </w:r>
      <w:r>
        <w:rPr>
          <w:rStyle w:val="Fotnotsreferens"/>
        </w:rPr>
        <w:footnoteReference w:id="39"/>
      </w:r>
    </w:p>
    <w:tbl>
      <w:tblPr>
        <w:tblW w:w="5000" w:type="pct"/>
        <w:tblCellMar>
          <w:left w:w="125" w:type="dxa"/>
          <w:right w:w="125" w:type="dxa"/>
        </w:tblCellMar>
        <w:tblLook w:val="0000" w:firstRow="0" w:lastRow="0" w:firstColumn="0" w:lastColumn="0" w:noHBand="0" w:noVBand="0"/>
      </w:tblPr>
      <w:tblGrid>
        <w:gridCol w:w="2948"/>
        <w:gridCol w:w="2949"/>
      </w:tblGrid>
      <w:tr w:rsidR="00DE7975" w14:paraId="202E40DF" w14:textId="77777777" w:rsidTr="00DE7975">
        <w:tc>
          <w:tcPr>
            <w:tcW w:w="2500" w:type="pct"/>
            <w:shd w:val="clear" w:color="auto" w:fill="auto"/>
            <w:tcMar>
              <w:left w:w="0" w:type="dxa"/>
            </w:tcMar>
          </w:tcPr>
          <w:p w14:paraId="4391012A" w14:textId="77777777" w:rsidR="00DE7975" w:rsidRPr="00B32318" w:rsidRDefault="00DE7975" w:rsidP="00DE7975">
            <w:pPr>
              <w:pStyle w:val="Brdtextmedindrag"/>
              <w:rPr>
                <w:i/>
              </w:rPr>
            </w:pPr>
            <w:r w:rsidRPr="00B32318">
              <w:rPr>
                <w:i/>
              </w:rPr>
              <w:t>Om planförslaget är ett sådant förslag som avses i 7 §, ska kom</w:t>
            </w:r>
            <w:r>
              <w:rPr>
                <w:i/>
              </w:rPr>
              <w:softHyphen/>
            </w:r>
            <w:r w:rsidRPr="00B32318">
              <w:rPr>
                <w:i/>
              </w:rPr>
              <w:t>mu</w:t>
            </w:r>
            <w:r>
              <w:rPr>
                <w:i/>
              </w:rPr>
              <w:softHyphen/>
            </w:r>
            <w:r w:rsidRPr="00B32318">
              <w:rPr>
                <w:i/>
              </w:rPr>
              <w:t>nen kungöra förslaget och samråda om det under en viss tid som ska vara minst tre veckor (samrådstid).</w:t>
            </w:r>
          </w:p>
        </w:tc>
        <w:tc>
          <w:tcPr>
            <w:tcW w:w="2500" w:type="pct"/>
            <w:shd w:val="clear" w:color="auto" w:fill="auto"/>
            <w:tcMar>
              <w:right w:w="0" w:type="dxa"/>
            </w:tcMar>
          </w:tcPr>
          <w:p w14:paraId="2CE67549" w14:textId="77777777" w:rsidR="00DE7975" w:rsidRPr="00B32318" w:rsidRDefault="00DE7975" w:rsidP="00DE7975">
            <w:pPr>
              <w:pStyle w:val="Brdtextmedindrag"/>
              <w:rPr>
                <w:i/>
              </w:rPr>
            </w:pPr>
            <w:r w:rsidRPr="00B32318">
              <w:rPr>
                <w:i/>
              </w:rPr>
              <w:t>In</w:t>
            </w:r>
            <w:r>
              <w:rPr>
                <w:i/>
              </w:rPr>
              <w:t>om ramen för samrådet enligt 11 </w:t>
            </w:r>
            <w:r w:rsidRPr="00B32318">
              <w:rPr>
                <w:i/>
              </w:rPr>
              <w:t>§ första stycket ska kommunen undersöka om översiktsplanen eller ändringen kan antas medföra en betydande miljöpåverkan. Under</w:t>
            </w:r>
            <w:r>
              <w:rPr>
                <w:i/>
              </w:rPr>
              <w:softHyphen/>
            </w:r>
            <w:r w:rsidRPr="00B32318">
              <w:rPr>
                <w:i/>
              </w:rPr>
              <w:t xml:space="preserve">sökningen ska </w:t>
            </w:r>
            <w:r>
              <w:rPr>
                <w:i/>
              </w:rPr>
              <w:t>göras på det sätt som anges i 6 kap. 6 </w:t>
            </w:r>
            <w:r w:rsidRPr="00B32318">
              <w:rPr>
                <w:i/>
              </w:rPr>
              <w:t>§ miljöbalken och i föreskrifter som har meddelats i anslutning till den bestämmelsen.</w:t>
            </w:r>
          </w:p>
        </w:tc>
      </w:tr>
      <w:tr w:rsidR="00DE7975" w14:paraId="242AB247" w14:textId="77777777" w:rsidTr="00DE7975">
        <w:tc>
          <w:tcPr>
            <w:tcW w:w="2500" w:type="pct"/>
            <w:shd w:val="clear" w:color="auto" w:fill="auto"/>
            <w:tcMar>
              <w:left w:w="0" w:type="dxa"/>
            </w:tcMar>
          </w:tcPr>
          <w:p w14:paraId="297B6C33" w14:textId="77777777" w:rsidR="00DE7975" w:rsidRPr="00B32318" w:rsidRDefault="00DE7975" w:rsidP="00DE7975">
            <w:pPr>
              <w:pStyle w:val="Brdtextmedindrag"/>
              <w:rPr>
                <w:i/>
              </w:rPr>
            </w:pPr>
            <w:r w:rsidRPr="00B32318">
              <w:rPr>
                <w:i/>
              </w:rPr>
              <w:t>För planförslag som avses i 7 a § finns bestämmelser om kungörelse i 18 a §.</w:t>
            </w:r>
          </w:p>
        </w:tc>
        <w:tc>
          <w:tcPr>
            <w:tcW w:w="2500" w:type="pct"/>
            <w:shd w:val="clear" w:color="auto" w:fill="auto"/>
            <w:tcMar>
              <w:right w:w="0" w:type="dxa"/>
            </w:tcMar>
          </w:tcPr>
          <w:p w14:paraId="7EF2BB69" w14:textId="77777777" w:rsidR="00DE7975" w:rsidRPr="00B32318" w:rsidRDefault="00DE7975" w:rsidP="00DE7975">
            <w:pPr>
              <w:pStyle w:val="Brdtextmedindrag"/>
              <w:rPr>
                <w:i/>
              </w:rPr>
            </w:pPr>
            <w:r w:rsidRPr="00B32318">
              <w:rPr>
                <w:i/>
              </w:rPr>
              <w:t>Första stycket gäller inte om frågan om betydande m</w:t>
            </w:r>
            <w:r>
              <w:rPr>
                <w:i/>
              </w:rPr>
              <w:t>iljö</w:t>
            </w:r>
            <w:r>
              <w:rPr>
                <w:i/>
              </w:rPr>
              <w:softHyphen/>
              <w:t>påver</w:t>
            </w:r>
            <w:r>
              <w:rPr>
                <w:i/>
              </w:rPr>
              <w:softHyphen/>
              <w:t>kan är avgjord i före</w:t>
            </w:r>
            <w:r w:rsidRPr="00B32318">
              <w:rPr>
                <w:i/>
              </w:rPr>
              <w:t>skrifter som regeringen har meddelat med stöd av 6 kap. 4 § miljöbalken.</w:t>
            </w:r>
          </w:p>
          <w:p w14:paraId="410CB803" w14:textId="77777777" w:rsidR="00DE7975" w:rsidRPr="00B32318" w:rsidRDefault="00DE7975" w:rsidP="00DE7975">
            <w:pPr>
              <w:pStyle w:val="Brdtextmedindrag"/>
              <w:rPr>
                <w:i/>
              </w:rPr>
            </w:pPr>
            <w:r w:rsidRPr="00B32318">
              <w:rPr>
                <w:i/>
              </w:rPr>
              <w:t>Om planen kan antas medföra en betydande miljöpåverkan, ska kom</w:t>
            </w:r>
            <w:r>
              <w:rPr>
                <w:i/>
              </w:rPr>
              <w:softHyphen/>
            </w:r>
            <w:r w:rsidRPr="00B32318">
              <w:rPr>
                <w:i/>
              </w:rPr>
              <w:t>munen inom ramen för sam</w:t>
            </w:r>
            <w:r w:rsidRPr="00B32318">
              <w:rPr>
                <w:i/>
              </w:rPr>
              <w:softHyphen/>
              <w:t>rådet enligt 11</w:t>
            </w:r>
            <w:r>
              <w:rPr>
                <w:i/>
              </w:rPr>
              <w:t> </w:t>
            </w:r>
            <w:r w:rsidRPr="00B32318">
              <w:rPr>
                <w:i/>
              </w:rPr>
              <w:t xml:space="preserve">§ första stycket även </w:t>
            </w:r>
            <w:r>
              <w:rPr>
                <w:i/>
              </w:rPr>
              <w:t>upp</w:t>
            </w:r>
            <w:r>
              <w:rPr>
                <w:i/>
              </w:rPr>
              <w:softHyphen/>
              <w:t>fylla kraven på avgränsnings</w:t>
            </w:r>
            <w:r>
              <w:rPr>
                <w:i/>
              </w:rPr>
              <w:softHyphen/>
            </w:r>
            <w:r w:rsidRPr="00B32318">
              <w:rPr>
                <w:i/>
              </w:rPr>
              <w:t>sam</w:t>
            </w:r>
            <w:r>
              <w:rPr>
                <w:i/>
              </w:rPr>
              <w:softHyphen/>
            </w:r>
            <w:r w:rsidRPr="00B32318">
              <w:rPr>
                <w:i/>
              </w:rPr>
              <w:t>råd i 6 kap. 9 och 10 §§ miljö</w:t>
            </w:r>
            <w:r>
              <w:rPr>
                <w:i/>
              </w:rPr>
              <w:softHyphen/>
            </w:r>
            <w:r w:rsidRPr="00B32318">
              <w:rPr>
                <w:i/>
              </w:rPr>
              <w:t xml:space="preserve">balken. </w:t>
            </w:r>
          </w:p>
          <w:p w14:paraId="1FFC1126" w14:textId="77777777" w:rsidR="00DE7975" w:rsidRPr="00B32318" w:rsidRDefault="00DE7975" w:rsidP="00DE7975">
            <w:pPr>
              <w:pStyle w:val="Brdtextmedindrag"/>
              <w:rPr>
                <w:i/>
              </w:rPr>
            </w:pPr>
            <w:r w:rsidRPr="00B32318">
              <w:rPr>
                <w:i/>
              </w:rPr>
              <w:t>Trots det som sägs i 6 kap.  6 och 10 §§ miljöbalken om samråd med andra myndigheter som på grund av sitt särskilda miljöansvar kan antas bli berörda av planen, ska kommunen vid samrådet enligt 11 § första stycket i fråga om statliga myndigheter enbart samråda med länsstyrelsen.</w:t>
            </w:r>
          </w:p>
        </w:tc>
      </w:tr>
    </w:tbl>
    <w:p w14:paraId="15060E9C" w14:textId="77777777" w:rsidR="00DE7975" w:rsidRDefault="00DE7975" w:rsidP="00DE7975">
      <w:pPr>
        <w:pStyle w:val="Brdtext"/>
        <w:jc w:val="center"/>
      </w:pPr>
    </w:p>
    <w:p w14:paraId="3EFD7CBB" w14:textId="77777777" w:rsidR="00DE7975" w:rsidRDefault="00DE7975" w:rsidP="00DE7975">
      <w:pPr>
        <w:pStyle w:val="Brdtext"/>
        <w:jc w:val="center"/>
      </w:pPr>
      <w:r>
        <w:t>18 §</w:t>
      </w:r>
      <w:r>
        <w:rPr>
          <w:rStyle w:val="Fotnotsreferens"/>
        </w:rPr>
        <w:footnoteReference w:id="40"/>
      </w:r>
    </w:p>
    <w:p w14:paraId="1DA6F1FE" w14:textId="77777777" w:rsidR="00DE7975" w:rsidRDefault="00DE7975" w:rsidP="00DE7975">
      <w:pPr>
        <w:pStyle w:val="Brdtextmedindrag"/>
      </w:pPr>
      <w:r>
        <w:t>När samrådet enligt 11–17 §§ är klart ska kommunen i en underrättelse informera om sitt planförslag och låta det granskas under en viss tid (granskningstid). Om de som kommunen har samrått med enligt 11 § har godkänt planförslaget, behöver underrättelse inte lämnas.</w:t>
      </w:r>
    </w:p>
    <w:p w14:paraId="289E71DF" w14:textId="77777777" w:rsidR="00DE7975" w:rsidRDefault="00DE7975" w:rsidP="00DE7975">
      <w:pPr>
        <w:pStyle w:val="Brdtextmedindrag"/>
      </w:pPr>
      <w:r>
        <w:t>Granskningstiden ska vara minst två veckor, men den får göras kortare, om alla berörda är överens om det. För ett sådant planförslag som avses i 7 § 1 och 2 ska granskningstiden dock vara minst tre veckor och för ett sådant planförslag som avses i 7 § 3 minst 30 dagar.</w:t>
      </w:r>
    </w:p>
    <w:tbl>
      <w:tblPr>
        <w:tblW w:w="5000" w:type="pct"/>
        <w:tblCellMar>
          <w:left w:w="125" w:type="dxa"/>
          <w:right w:w="125" w:type="dxa"/>
        </w:tblCellMar>
        <w:tblLook w:val="0000" w:firstRow="0" w:lastRow="0" w:firstColumn="0" w:lastColumn="0" w:noHBand="0" w:noVBand="0"/>
      </w:tblPr>
      <w:tblGrid>
        <w:gridCol w:w="2948"/>
        <w:gridCol w:w="2949"/>
      </w:tblGrid>
      <w:tr w:rsidR="00DE7975" w14:paraId="105D48FA" w14:textId="77777777" w:rsidTr="00DE7975">
        <w:tc>
          <w:tcPr>
            <w:tcW w:w="2500" w:type="pct"/>
            <w:shd w:val="clear" w:color="auto" w:fill="auto"/>
            <w:tcMar>
              <w:left w:w="0" w:type="dxa"/>
            </w:tcMar>
          </w:tcPr>
          <w:p w14:paraId="61832E42" w14:textId="77777777" w:rsidR="00DE7975" w:rsidRDefault="00DE7975" w:rsidP="00DE7975">
            <w:pPr>
              <w:pStyle w:val="Brdtextmedindrag"/>
            </w:pPr>
            <w:r>
              <w:t>Om kommunen när samrådet är klart bedömer att plan</w:t>
            </w:r>
            <w:r w:rsidRPr="00B32318">
              <w:t>försla</w:t>
            </w:r>
            <w:r>
              <w:t>get är ett sådant som avses i 7 </w:t>
            </w:r>
            <w:r w:rsidRPr="00B32318">
              <w:t>§, ska kom</w:t>
            </w:r>
            <w:r>
              <w:softHyphen/>
            </w:r>
            <w:r w:rsidRPr="00B32318">
              <w:t xml:space="preserve">munen dessutom kungöra förslaget på det sätt som anges i </w:t>
            </w:r>
            <w:r>
              <w:rPr>
                <w:i/>
              </w:rPr>
              <w:t>11 b </w:t>
            </w:r>
            <w:r w:rsidRPr="007B6839">
              <w:rPr>
                <w:i/>
              </w:rPr>
              <w:t>§</w:t>
            </w:r>
            <w:r w:rsidRPr="00B32318">
              <w:t>, o</w:t>
            </w:r>
            <w:r>
              <w:t>m för</w:t>
            </w:r>
            <w:r w:rsidRPr="00B32318">
              <w:t>slaget inte har kungjorts tidigare eller det har ändrats väsentligt. Det som sägs om samrådstid</w:t>
            </w:r>
            <w:r>
              <w:t xml:space="preserve"> i </w:t>
            </w:r>
            <w:r w:rsidRPr="007B6839">
              <w:rPr>
                <w:i/>
              </w:rPr>
              <w:t>11 b §</w:t>
            </w:r>
            <w:r>
              <w:t xml:space="preserve"> ska då i stället avse granskningstid.</w:t>
            </w:r>
          </w:p>
        </w:tc>
        <w:tc>
          <w:tcPr>
            <w:tcW w:w="2500" w:type="pct"/>
            <w:shd w:val="clear" w:color="auto" w:fill="auto"/>
            <w:tcMar>
              <w:right w:w="0" w:type="dxa"/>
            </w:tcMar>
          </w:tcPr>
          <w:p w14:paraId="0092874D" w14:textId="77777777" w:rsidR="00DE7975" w:rsidRDefault="00DE7975" w:rsidP="00DE7975">
            <w:pPr>
              <w:pStyle w:val="Brdtextmedindrag"/>
            </w:pPr>
            <w:r>
              <w:t>Om kommunen när samrådet är klart bedömer att plan</w:t>
            </w:r>
            <w:r w:rsidRPr="00B32318">
              <w:t>förslaget är</w:t>
            </w:r>
            <w:r>
              <w:t xml:space="preserve"> ett sådant som avses i 7 </w:t>
            </w:r>
            <w:r w:rsidRPr="00B32318">
              <w:t>§, ska kom</w:t>
            </w:r>
            <w:r>
              <w:softHyphen/>
            </w:r>
            <w:r w:rsidRPr="00B32318">
              <w:t>munen dessutom kungöra försl</w:t>
            </w:r>
            <w:r>
              <w:t xml:space="preserve">aget på det sätt som anges i </w:t>
            </w:r>
            <w:r w:rsidRPr="007B6839">
              <w:rPr>
                <w:i/>
              </w:rPr>
              <w:t>11 c §</w:t>
            </w:r>
            <w:r w:rsidRPr="00B32318">
              <w:t>, om förslaget inte har kungjorts tidigare eller det har ändrats väsentligt. De</w:t>
            </w:r>
            <w:r>
              <w:t xml:space="preserve">t som sägs om samrådstid i </w:t>
            </w:r>
            <w:r w:rsidRPr="007B6839">
              <w:rPr>
                <w:i/>
              </w:rPr>
              <w:t>11 c §</w:t>
            </w:r>
            <w:r w:rsidRPr="00B32318">
              <w:t xml:space="preserve"> sk</w:t>
            </w:r>
            <w:r>
              <w:t>a då i stället avse gransknings</w:t>
            </w:r>
            <w:r w:rsidRPr="00B32318">
              <w:t>tid.</w:t>
            </w:r>
          </w:p>
        </w:tc>
      </w:tr>
    </w:tbl>
    <w:p w14:paraId="65C5548B" w14:textId="77777777" w:rsidR="00DE7975" w:rsidRDefault="00DE7975" w:rsidP="00DE7975">
      <w:pPr>
        <w:pStyle w:val="Brdtext"/>
        <w:jc w:val="center"/>
        <w:rPr>
          <w:b/>
        </w:rPr>
      </w:pPr>
    </w:p>
    <w:p w14:paraId="5E4946E7" w14:textId="77777777" w:rsidR="00DE7975" w:rsidRDefault="00DE7975" w:rsidP="00DE7975">
      <w:pPr>
        <w:pStyle w:val="Brdtext"/>
        <w:jc w:val="center"/>
      </w:pPr>
      <w:r>
        <w:t>18 a §</w:t>
      </w:r>
      <w:r>
        <w:rPr>
          <w:rStyle w:val="Fotnotsreferens"/>
        </w:rPr>
        <w:footnoteReference w:id="41"/>
      </w:r>
    </w:p>
    <w:tbl>
      <w:tblPr>
        <w:tblW w:w="5000" w:type="pct"/>
        <w:tblCellMar>
          <w:left w:w="125" w:type="dxa"/>
          <w:right w:w="125" w:type="dxa"/>
        </w:tblCellMar>
        <w:tblLook w:val="0000" w:firstRow="0" w:lastRow="0" w:firstColumn="0" w:lastColumn="0" w:noHBand="0" w:noVBand="0"/>
      </w:tblPr>
      <w:tblGrid>
        <w:gridCol w:w="2948"/>
        <w:gridCol w:w="2949"/>
      </w:tblGrid>
      <w:tr w:rsidR="00DE7975" w14:paraId="740131FE" w14:textId="77777777" w:rsidTr="00DE7975">
        <w:tc>
          <w:tcPr>
            <w:tcW w:w="2500" w:type="pct"/>
            <w:shd w:val="clear" w:color="auto" w:fill="auto"/>
            <w:tcMar>
              <w:left w:w="0" w:type="dxa"/>
            </w:tcMar>
          </w:tcPr>
          <w:p w14:paraId="3C31EB61" w14:textId="77777777" w:rsidR="00DE7975" w:rsidRDefault="00DE7975" w:rsidP="00DE7975">
            <w:pPr>
              <w:pStyle w:val="Brdtextmedindrag"/>
              <w:keepNext/>
            </w:pPr>
            <w:r w:rsidRPr="007B6839">
              <w:t>Om planförsla</w:t>
            </w:r>
            <w:r>
              <w:t>get är ett sådant som avses i 7 a </w:t>
            </w:r>
            <w:r w:rsidRPr="007B6839">
              <w:t>§, ska kommunen kungöra försl</w:t>
            </w:r>
            <w:r>
              <w:t xml:space="preserve">aget på det sätt som anges i </w:t>
            </w:r>
            <w:r w:rsidRPr="007B6839">
              <w:rPr>
                <w:i/>
              </w:rPr>
              <w:t>11 b §</w:t>
            </w:r>
            <w:r w:rsidRPr="007B6839">
              <w:t xml:space="preserve"> och låta det granskas. </w:t>
            </w:r>
            <w:r w:rsidRPr="0021225E">
              <w:rPr>
                <w:spacing w:val="-2"/>
              </w:rPr>
              <w:t xml:space="preserve">Det som sägs om samrådstid i </w:t>
            </w:r>
            <w:r w:rsidRPr="0021225E">
              <w:rPr>
                <w:i/>
                <w:spacing w:val="-2"/>
              </w:rPr>
              <w:t>11 b §</w:t>
            </w:r>
            <w:r w:rsidRPr="007B6839">
              <w:t xml:space="preserve"> ska då i stället avse granskningstid. Granskningstiden ska vara minst tre veckor.</w:t>
            </w:r>
          </w:p>
        </w:tc>
        <w:tc>
          <w:tcPr>
            <w:tcW w:w="2500" w:type="pct"/>
            <w:shd w:val="clear" w:color="auto" w:fill="auto"/>
            <w:tcMar>
              <w:right w:w="0" w:type="dxa"/>
            </w:tcMar>
          </w:tcPr>
          <w:p w14:paraId="621FAB72" w14:textId="77777777" w:rsidR="00DE7975" w:rsidRDefault="00DE7975" w:rsidP="00DE7975">
            <w:pPr>
              <w:pStyle w:val="Brdtextmedindrag"/>
              <w:keepNext/>
            </w:pPr>
            <w:r w:rsidRPr="007B6839">
              <w:t>Om planförsla</w:t>
            </w:r>
            <w:r>
              <w:t>get är ett sådant som avses i 7 a </w:t>
            </w:r>
            <w:r w:rsidRPr="007B6839">
              <w:t>§, ska kommunen kungöra försl</w:t>
            </w:r>
            <w:r>
              <w:t xml:space="preserve">aget på det sätt som anges i </w:t>
            </w:r>
            <w:r w:rsidRPr="007B6839">
              <w:rPr>
                <w:i/>
              </w:rPr>
              <w:t>11 c §</w:t>
            </w:r>
            <w:r w:rsidRPr="007B6839">
              <w:t xml:space="preserve"> och låta det granskas. </w:t>
            </w:r>
            <w:r w:rsidRPr="0021225E">
              <w:rPr>
                <w:spacing w:val="-2"/>
              </w:rPr>
              <w:t xml:space="preserve">Det som sägs om samrådstid i </w:t>
            </w:r>
            <w:r w:rsidRPr="0021225E">
              <w:rPr>
                <w:i/>
                <w:spacing w:val="-2"/>
              </w:rPr>
              <w:t>11 c §</w:t>
            </w:r>
            <w:r w:rsidRPr="007B6839">
              <w:t xml:space="preserve"> ska då i stället avse granskningstid. Granskningstiden ska vara minst tre veckor.</w:t>
            </w:r>
          </w:p>
        </w:tc>
      </w:tr>
    </w:tbl>
    <w:p w14:paraId="6CE7C798" w14:textId="77777777" w:rsidR="00DE7975" w:rsidRDefault="00DE7975" w:rsidP="00DE7975">
      <w:pPr>
        <w:pStyle w:val="Brdtextmedindrag"/>
        <w:widowControl w:val="0"/>
      </w:pPr>
      <w:r>
        <w:t>Kungörandet får samordnas med det kungörande som ska ske i det andra ärendet som avses i 7 a §.</w:t>
      </w:r>
    </w:p>
    <w:p w14:paraId="52E64BA5" w14:textId="77777777" w:rsidR="00DE7975" w:rsidRPr="00E07E7B" w:rsidRDefault="00DE7975" w:rsidP="00DE7975">
      <w:pPr>
        <w:pStyle w:val="Brdtext"/>
        <w:widowControl w:val="0"/>
        <w:jc w:val="center"/>
        <w:rPr>
          <w:b/>
          <w:sz w:val="6"/>
          <w:szCs w:val="6"/>
        </w:rPr>
      </w:pPr>
      <w:bookmarkStart w:id="206" w:name="_Hlk23331549"/>
    </w:p>
    <w:bookmarkEnd w:id="206"/>
    <w:p w14:paraId="50EE49E1" w14:textId="60952616" w:rsidR="00DE7975" w:rsidRDefault="00DE7975">
      <w:pPr>
        <w:spacing w:line="2" w:lineRule="auto"/>
        <w:rPr>
          <w:rFonts w:ascii="Times New Roman" w:hAnsi="Times New Roman"/>
          <w:sz w:val="20"/>
        </w:rPr>
      </w:pPr>
    </w:p>
    <w:p w14:paraId="58FBB7FC" w14:textId="4D08428F" w:rsidR="00DE7975" w:rsidRDefault="00DE7975" w:rsidP="00DE7975">
      <w:pPr>
        <w:pStyle w:val="Brdtext"/>
        <w:keepNext/>
        <w:widowControl w:val="0"/>
        <w:jc w:val="center"/>
      </w:pPr>
      <w:r>
        <w:t>25 §</w:t>
      </w:r>
      <w:r>
        <w:rPr>
          <w:rStyle w:val="Fotnotsreferens"/>
        </w:rPr>
        <w:footnoteReference w:id="42"/>
      </w:r>
    </w:p>
    <w:tbl>
      <w:tblPr>
        <w:tblW w:w="5000" w:type="pct"/>
        <w:tblCellMar>
          <w:left w:w="125" w:type="dxa"/>
          <w:right w:w="125" w:type="dxa"/>
        </w:tblCellMar>
        <w:tblLook w:val="0000" w:firstRow="0" w:lastRow="0" w:firstColumn="0" w:lastColumn="0" w:noHBand="0" w:noVBand="0"/>
      </w:tblPr>
      <w:tblGrid>
        <w:gridCol w:w="2948"/>
        <w:gridCol w:w="2949"/>
      </w:tblGrid>
      <w:tr w:rsidR="00DE7975" w14:paraId="60A97382" w14:textId="77777777" w:rsidTr="00DE7975">
        <w:tc>
          <w:tcPr>
            <w:tcW w:w="2500" w:type="pct"/>
            <w:shd w:val="clear" w:color="auto" w:fill="auto"/>
            <w:tcMar>
              <w:left w:w="0" w:type="dxa"/>
            </w:tcMar>
          </w:tcPr>
          <w:p w14:paraId="4BCE1457" w14:textId="77777777" w:rsidR="00DE7975" w:rsidRDefault="00DE7975" w:rsidP="00DE7975">
            <w:pPr>
              <w:pStyle w:val="Brdtextmedindrag"/>
            </w:pPr>
            <w:r>
              <w:t>Om kommunen efter gransk</w:t>
            </w:r>
            <w:r>
              <w:softHyphen/>
            </w:r>
            <w:r w:rsidRPr="0021225E">
              <w:rPr>
                <w:spacing w:val="-2"/>
              </w:rPr>
              <w:t>nings</w:t>
            </w:r>
            <w:r w:rsidRPr="0021225E">
              <w:rPr>
                <w:spacing w:val="-2"/>
              </w:rPr>
              <w:softHyphen/>
              <w:t>tiden ändrar sitt förslag väsent</w:t>
            </w:r>
            <w:r w:rsidRPr="0021225E">
              <w:rPr>
                <w:spacing w:val="-2"/>
              </w:rPr>
              <w:softHyphen/>
            </w:r>
            <w:r>
              <w:t>ligt, ska kommun</w:t>
            </w:r>
            <w:r w:rsidRPr="007B6839">
              <w:t xml:space="preserve">en låta granska </w:t>
            </w:r>
            <w:r>
              <w:t>det ändrade förslaget enligt 18 </w:t>
            </w:r>
            <w:r w:rsidRPr="007B6839">
              <w:t>§ första och tredje stycken</w:t>
            </w:r>
            <w:r>
              <w:t>a samt 19–24 §§. Om kommunen bedömer att för</w:t>
            </w:r>
            <w:r w:rsidRPr="007B6839">
              <w:t>sla</w:t>
            </w:r>
            <w:r>
              <w:t>get är ett sådant som avses i 7 </w:t>
            </w:r>
            <w:r w:rsidRPr="007B6839">
              <w:t>§ och det inte har kungjort</w:t>
            </w:r>
            <w:r>
              <w:t>s tidig</w:t>
            </w:r>
            <w:r>
              <w:softHyphen/>
              <w:t>are, ska kommunen dessut</w:t>
            </w:r>
            <w:r w:rsidRPr="007B6839">
              <w:t>om kun</w:t>
            </w:r>
            <w:r>
              <w:softHyphen/>
            </w:r>
            <w:r w:rsidRPr="007B6839">
              <w:t>göra det ändrade försl</w:t>
            </w:r>
            <w:r>
              <w:t xml:space="preserve">aget på det sätt som anges i </w:t>
            </w:r>
            <w:r w:rsidRPr="00D804A8">
              <w:rPr>
                <w:i/>
              </w:rPr>
              <w:t>11 b §</w:t>
            </w:r>
            <w:r w:rsidRPr="00D804A8">
              <w:t xml:space="preserve">. </w:t>
            </w:r>
            <w:r w:rsidRPr="007B6839">
              <w:t xml:space="preserve">Det som </w:t>
            </w:r>
            <w:r>
              <w:t xml:space="preserve">sägs om samrådstid i </w:t>
            </w:r>
            <w:r w:rsidRPr="00D804A8">
              <w:rPr>
                <w:i/>
              </w:rPr>
              <w:t>11 b §</w:t>
            </w:r>
            <w:r w:rsidRPr="007B6839">
              <w:t xml:space="preserve"> ska då i stället avse granskningstid.</w:t>
            </w:r>
          </w:p>
        </w:tc>
        <w:tc>
          <w:tcPr>
            <w:tcW w:w="2500" w:type="pct"/>
            <w:shd w:val="clear" w:color="auto" w:fill="auto"/>
            <w:tcMar>
              <w:right w:w="0" w:type="dxa"/>
            </w:tcMar>
          </w:tcPr>
          <w:p w14:paraId="3BEF269F" w14:textId="77777777" w:rsidR="00DE7975" w:rsidRDefault="00DE7975" w:rsidP="00DE7975">
            <w:pPr>
              <w:pStyle w:val="Brdtextmedindrag"/>
            </w:pPr>
            <w:r>
              <w:t>Om kommunen efter gransk</w:t>
            </w:r>
            <w:r>
              <w:softHyphen/>
            </w:r>
            <w:r w:rsidRPr="0021225E">
              <w:rPr>
                <w:spacing w:val="-2"/>
              </w:rPr>
              <w:t>ningstiden ändrar sitt förslag väsent</w:t>
            </w:r>
            <w:r w:rsidRPr="0021225E">
              <w:rPr>
                <w:spacing w:val="-2"/>
              </w:rPr>
              <w:softHyphen/>
            </w:r>
            <w:r>
              <w:t>ligt, ska kommun</w:t>
            </w:r>
            <w:r w:rsidRPr="007B6839">
              <w:t>en låta granska det ändrade förslaget enligt 18</w:t>
            </w:r>
            <w:r>
              <w:t> </w:t>
            </w:r>
            <w:r w:rsidRPr="007B6839">
              <w:t xml:space="preserve">§ första och tredje styckena samt 19–24 </w:t>
            </w:r>
            <w:r>
              <w:t>§§. Om kommunen bedömer att för</w:t>
            </w:r>
            <w:r w:rsidRPr="007B6839">
              <w:t xml:space="preserve">slaget är ett sådant som avses i </w:t>
            </w:r>
            <w:r>
              <w:t>7 </w:t>
            </w:r>
            <w:r w:rsidRPr="007B6839">
              <w:t>§ och det inte har kungjort</w:t>
            </w:r>
            <w:r>
              <w:t>s tidig</w:t>
            </w:r>
            <w:r>
              <w:softHyphen/>
              <w:t>are, ska kommunen dessut</w:t>
            </w:r>
            <w:r w:rsidRPr="007B6839">
              <w:t>om kun</w:t>
            </w:r>
            <w:r>
              <w:softHyphen/>
            </w:r>
            <w:r w:rsidRPr="007B6839">
              <w:t>göra det ändrade förslaget på det sätt som ange</w:t>
            </w:r>
            <w:r>
              <w:t xml:space="preserve">s i </w:t>
            </w:r>
            <w:r w:rsidRPr="00D804A8">
              <w:rPr>
                <w:i/>
              </w:rPr>
              <w:t>11 c §</w:t>
            </w:r>
            <w:r>
              <w:t>. Det som sägs om sam</w:t>
            </w:r>
            <w:r w:rsidRPr="007B6839">
              <w:t xml:space="preserve">rådstid i </w:t>
            </w:r>
            <w:r w:rsidRPr="00D804A8">
              <w:rPr>
                <w:i/>
              </w:rPr>
              <w:t>11 c §</w:t>
            </w:r>
            <w:r w:rsidRPr="007B6839">
              <w:t xml:space="preserve"> ska då i stället avse granskningstid.</w:t>
            </w:r>
          </w:p>
        </w:tc>
      </w:tr>
    </w:tbl>
    <w:p w14:paraId="5FC12295" w14:textId="77777777" w:rsidR="00DE7975" w:rsidRDefault="00DE7975" w:rsidP="00DE7975">
      <w:pPr>
        <w:pStyle w:val="Brdtext"/>
        <w:jc w:val="center"/>
        <w:rPr>
          <w:b/>
        </w:rPr>
      </w:pPr>
    </w:p>
    <w:p w14:paraId="0F589E99" w14:textId="77777777" w:rsidR="00DE7975" w:rsidRDefault="00DE7975" w:rsidP="00DE7975">
      <w:pPr>
        <w:pStyle w:val="Brdtext"/>
        <w:jc w:val="center"/>
      </w:pPr>
      <w:r>
        <w:t>32 §</w:t>
      </w:r>
      <w:r>
        <w:rPr>
          <w:rStyle w:val="Fotnotsreferens"/>
        </w:rPr>
        <w:footnoteReference w:id="43"/>
      </w:r>
    </w:p>
    <w:tbl>
      <w:tblPr>
        <w:tblW w:w="5000" w:type="pct"/>
        <w:tblCellMar>
          <w:left w:w="125" w:type="dxa"/>
          <w:right w:w="125" w:type="dxa"/>
        </w:tblCellMar>
        <w:tblLook w:val="0000" w:firstRow="0" w:lastRow="0" w:firstColumn="0" w:lastColumn="0" w:noHBand="0" w:noVBand="0"/>
      </w:tblPr>
      <w:tblGrid>
        <w:gridCol w:w="2948"/>
        <w:gridCol w:w="2949"/>
      </w:tblGrid>
      <w:tr w:rsidR="00DE7975" w14:paraId="629040AD" w14:textId="77777777" w:rsidTr="00DE7975">
        <w:tc>
          <w:tcPr>
            <w:tcW w:w="2500" w:type="pct"/>
            <w:shd w:val="clear" w:color="auto" w:fill="auto"/>
            <w:tcMar>
              <w:left w:w="0" w:type="dxa"/>
            </w:tcMar>
          </w:tcPr>
          <w:p w14:paraId="55C91FB5" w14:textId="77777777" w:rsidR="00DE7975" w:rsidRDefault="00DE7975" w:rsidP="00DE7975">
            <w:pPr>
              <w:pStyle w:val="Brdtextmedindrag"/>
            </w:pPr>
            <w:r>
              <w:t>När beslutet att anta detalj</w:t>
            </w:r>
            <w:r w:rsidRPr="007B6839">
              <w:t xml:space="preserve">planen har </w:t>
            </w:r>
            <w:r w:rsidRPr="00925B80">
              <w:rPr>
                <w:i/>
              </w:rPr>
              <w:t>vunnit</w:t>
            </w:r>
            <w:r w:rsidRPr="007B6839">
              <w:t xml:space="preserve"> laga kraft ska kommunen</w:t>
            </w:r>
          </w:p>
        </w:tc>
        <w:tc>
          <w:tcPr>
            <w:tcW w:w="2500" w:type="pct"/>
            <w:shd w:val="clear" w:color="auto" w:fill="auto"/>
            <w:tcMar>
              <w:right w:w="0" w:type="dxa"/>
            </w:tcMar>
          </w:tcPr>
          <w:p w14:paraId="1FD25193" w14:textId="77777777" w:rsidR="00DE7975" w:rsidRDefault="00DE7975" w:rsidP="00DE7975">
            <w:pPr>
              <w:pStyle w:val="Brdtextmedindrag"/>
            </w:pPr>
            <w:r w:rsidRPr="007B6839">
              <w:t>När bes</w:t>
            </w:r>
            <w:r>
              <w:t>lutet att anta detalj</w:t>
            </w:r>
            <w:r w:rsidRPr="007B6839">
              <w:t xml:space="preserve">planen har </w:t>
            </w:r>
            <w:r w:rsidRPr="00925B80">
              <w:rPr>
                <w:i/>
              </w:rPr>
              <w:t>fått</w:t>
            </w:r>
            <w:r w:rsidRPr="007B6839">
              <w:t xml:space="preserve"> laga kraft ska kommunen</w:t>
            </w:r>
          </w:p>
        </w:tc>
      </w:tr>
      <w:tr w:rsidR="00DE7975" w14:paraId="10447E1D" w14:textId="77777777" w:rsidTr="00DE7975">
        <w:tc>
          <w:tcPr>
            <w:tcW w:w="2500" w:type="pct"/>
            <w:shd w:val="clear" w:color="auto" w:fill="auto"/>
            <w:tcMar>
              <w:left w:w="0" w:type="dxa"/>
            </w:tcMar>
          </w:tcPr>
          <w:p w14:paraId="530E299A" w14:textId="77777777" w:rsidR="00DE7975" w:rsidRDefault="00DE7975" w:rsidP="00DE7975">
            <w:pPr>
              <w:pStyle w:val="Brdtextmedindrag"/>
            </w:pPr>
            <w:r>
              <w:t>1. på planhandlingarna an</w:t>
            </w:r>
            <w:r w:rsidRPr="007B6839">
              <w:t xml:space="preserve">teckna det datum då planen </w:t>
            </w:r>
            <w:r w:rsidRPr="008750DC">
              <w:rPr>
                <w:i/>
              </w:rPr>
              <w:t>vann</w:t>
            </w:r>
            <w:r w:rsidRPr="007B6839">
              <w:t xml:space="preserve"> laga kraft och, om ett förordnande</w:t>
            </w:r>
            <w:r>
              <w:t xml:space="preserve"> enligt 13 kap. 17 </w:t>
            </w:r>
            <w:r w:rsidRPr="007B6839">
              <w:t>§ tredje stycket har med</w:t>
            </w:r>
            <w:r>
              <w:softHyphen/>
            </w:r>
            <w:r w:rsidRPr="007B6839">
              <w:t xml:space="preserve">delats, </w:t>
            </w:r>
            <w:r>
              <w:t>det datum då förordnandet meddela</w:t>
            </w:r>
            <w:r w:rsidRPr="007B6839">
              <w:t>des,</w:t>
            </w:r>
            <w:r w:rsidRPr="007B6839">
              <w:tab/>
            </w:r>
          </w:p>
        </w:tc>
        <w:tc>
          <w:tcPr>
            <w:tcW w:w="2500" w:type="pct"/>
            <w:shd w:val="clear" w:color="auto" w:fill="auto"/>
            <w:tcMar>
              <w:right w:w="0" w:type="dxa"/>
            </w:tcMar>
          </w:tcPr>
          <w:p w14:paraId="615EE357" w14:textId="77777777" w:rsidR="00DE7975" w:rsidRDefault="00DE7975" w:rsidP="00DE7975">
            <w:pPr>
              <w:pStyle w:val="Brdtextmedindrag"/>
            </w:pPr>
            <w:r>
              <w:t>1. </w:t>
            </w:r>
            <w:r w:rsidRPr="007B6839">
              <w:t>på planhandlingarna anteckna det datum då planen</w:t>
            </w:r>
            <w:r w:rsidRPr="008750DC">
              <w:rPr>
                <w:i/>
              </w:rPr>
              <w:t xml:space="preserve"> fick</w:t>
            </w:r>
            <w:r>
              <w:t xml:space="preserve"> laga kraft och, om ett förordnande enligt 13 kap. 17 </w:t>
            </w:r>
            <w:r w:rsidRPr="007B6839">
              <w:t>§ tredje stycket har med</w:t>
            </w:r>
            <w:r>
              <w:softHyphen/>
            </w:r>
            <w:r w:rsidRPr="007B6839">
              <w:t xml:space="preserve">delats, </w:t>
            </w:r>
            <w:r>
              <w:t>det datum då förordnandet medde</w:t>
            </w:r>
            <w:r w:rsidRPr="007B6839">
              <w:t>lades,</w:t>
            </w:r>
          </w:p>
        </w:tc>
      </w:tr>
    </w:tbl>
    <w:p w14:paraId="2EA6DB87" w14:textId="77777777" w:rsidR="00DE7975" w:rsidRDefault="00DE7975" w:rsidP="00DE7975">
      <w:pPr>
        <w:pStyle w:val="Brdtextmedindrag"/>
      </w:pPr>
      <w:r>
        <w:t>2. </w:t>
      </w:r>
      <w:r w:rsidRPr="007B6839">
        <w:t>inom två veckor skicka planen, planbeskrivningen och f</w:t>
      </w:r>
      <w:r>
        <w:t>astighets</w:t>
      </w:r>
      <w:r>
        <w:softHyphen/>
        <w:t>förteckningen enligt 9 </w:t>
      </w:r>
      <w:r w:rsidRPr="007B6839">
        <w:t>§ till länsstyrelsen och lantmäterimyndigheten, och</w:t>
      </w:r>
    </w:p>
    <w:tbl>
      <w:tblPr>
        <w:tblW w:w="5000" w:type="pct"/>
        <w:tblCellMar>
          <w:left w:w="125" w:type="dxa"/>
          <w:right w:w="125" w:type="dxa"/>
        </w:tblCellMar>
        <w:tblLook w:val="0000" w:firstRow="0" w:lastRow="0" w:firstColumn="0" w:lastColumn="0" w:noHBand="0" w:noVBand="0"/>
      </w:tblPr>
      <w:tblGrid>
        <w:gridCol w:w="2948"/>
        <w:gridCol w:w="2949"/>
      </w:tblGrid>
      <w:tr w:rsidR="00DE7975" w14:paraId="72D67768" w14:textId="77777777" w:rsidTr="00DE7975">
        <w:tc>
          <w:tcPr>
            <w:tcW w:w="2500" w:type="pct"/>
            <w:shd w:val="clear" w:color="auto" w:fill="auto"/>
            <w:tcMar>
              <w:left w:w="0" w:type="dxa"/>
            </w:tcMar>
          </w:tcPr>
          <w:p w14:paraId="52409E56" w14:textId="77777777" w:rsidR="00DE7975" w:rsidRDefault="00DE7975" w:rsidP="00DE7975">
            <w:pPr>
              <w:pStyle w:val="Brdtextmedindrag"/>
            </w:pPr>
            <w:r>
              <w:t>3. </w:t>
            </w:r>
            <w:r w:rsidRPr="007B6839">
              <w:t>med en kungör</w:t>
            </w:r>
            <w:r>
              <w:t xml:space="preserve">else på det sätt som anges i </w:t>
            </w:r>
            <w:r w:rsidRPr="00F63BE9">
              <w:rPr>
                <w:i/>
              </w:rPr>
              <w:t>11 b §</w:t>
            </w:r>
            <w:r w:rsidRPr="007B6839">
              <w:t xml:space="preserve"> eller med ett skriftligt meddelande underrätta de fastighetsägare som kan ha rätt till ersättning en</w:t>
            </w:r>
            <w:r>
              <w:t>ligt 14 </w:t>
            </w:r>
            <w:r w:rsidRPr="007B6839">
              <w:t>kap. 5, 6, 7, 9, 10 e</w:t>
            </w:r>
            <w:r>
              <w:t>ller 11 § och dem som enligt 14 kap. 12 </w:t>
            </w:r>
            <w:r w:rsidRPr="007B6839">
              <w:t>§ kan ha motsvarande rätt till ersättning samt i under</w:t>
            </w:r>
            <w:r>
              <w:softHyphen/>
            </w:r>
            <w:r w:rsidRPr="007B6839">
              <w:t>rätte</w:t>
            </w:r>
            <w:r>
              <w:t>lsen upplysa om innehållet i 15 kap. 5 </w:t>
            </w:r>
            <w:r w:rsidRPr="007B6839">
              <w:t>§.</w:t>
            </w:r>
          </w:p>
        </w:tc>
        <w:tc>
          <w:tcPr>
            <w:tcW w:w="2500" w:type="pct"/>
            <w:shd w:val="clear" w:color="auto" w:fill="auto"/>
            <w:tcMar>
              <w:right w:w="0" w:type="dxa"/>
            </w:tcMar>
          </w:tcPr>
          <w:p w14:paraId="14073059" w14:textId="77777777" w:rsidR="00DE7975" w:rsidRDefault="00DE7975" w:rsidP="00DE7975">
            <w:pPr>
              <w:pStyle w:val="Brdtextmedindrag"/>
            </w:pPr>
            <w:r>
              <w:t>3. </w:t>
            </w:r>
            <w:r w:rsidRPr="007B6839">
              <w:t>med en kungör</w:t>
            </w:r>
            <w:r>
              <w:t xml:space="preserve">else på det sätt som anges i </w:t>
            </w:r>
            <w:r w:rsidRPr="00F63BE9">
              <w:rPr>
                <w:i/>
              </w:rPr>
              <w:t>11 c §</w:t>
            </w:r>
            <w:r w:rsidRPr="007B6839">
              <w:t xml:space="preserve"> eller med ett skriftligt meddelande underrätta de fastighetsägare som kan ha</w:t>
            </w:r>
            <w:r>
              <w:t xml:space="preserve"> rätt till ersättning enligt 14 </w:t>
            </w:r>
            <w:r w:rsidRPr="007B6839">
              <w:t>kap. 5, 6, 7, 9, 10 eller 1</w:t>
            </w:r>
            <w:r>
              <w:t>1 § och dem som enligt 14 kap. 12 </w:t>
            </w:r>
            <w:r w:rsidRPr="007B6839">
              <w:t>§ kan ha motsvarande rätt till ersättning samt i under</w:t>
            </w:r>
            <w:r>
              <w:softHyphen/>
            </w:r>
            <w:r w:rsidRPr="007B6839">
              <w:t>rättelsen upplysa om innehållet i 15</w:t>
            </w:r>
            <w:r>
              <w:t> </w:t>
            </w:r>
            <w:r w:rsidRPr="007B6839">
              <w:t>k</w:t>
            </w:r>
            <w:r>
              <w:t>ap. 5 </w:t>
            </w:r>
            <w:r w:rsidRPr="007B6839">
              <w:t>§.</w:t>
            </w:r>
          </w:p>
        </w:tc>
      </w:tr>
    </w:tbl>
    <w:p w14:paraId="5A2F3C44" w14:textId="77777777" w:rsidR="00DE7975" w:rsidRDefault="00DE7975" w:rsidP="00DE7975">
      <w:pPr>
        <w:pStyle w:val="Brdtext"/>
        <w:jc w:val="center"/>
      </w:pPr>
    </w:p>
    <w:p w14:paraId="6127E6CD" w14:textId="77777777" w:rsidR="00DE7975" w:rsidRDefault="00DE7975" w:rsidP="00DE7975">
      <w:pPr>
        <w:pStyle w:val="Brdtext"/>
        <w:jc w:val="center"/>
      </w:pPr>
      <w:r>
        <w:t>39 §</w:t>
      </w:r>
      <w:r>
        <w:rPr>
          <w:rStyle w:val="Fotnotsreferens"/>
        </w:rPr>
        <w:footnoteReference w:id="44"/>
      </w:r>
    </w:p>
    <w:tbl>
      <w:tblPr>
        <w:tblW w:w="5000" w:type="pct"/>
        <w:tblCellMar>
          <w:left w:w="125" w:type="dxa"/>
          <w:right w:w="125" w:type="dxa"/>
        </w:tblCellMar>
        <w:tblLook w:val="0000" w:firstRow="0" w:lastRow="0" w:firstColumn="0" w:lastColumn="0" w:noHBand="0" w:noVBand="0"/>
      </w:tblPr>
      <w:tblGrid>
        <w:gridCol w:w="2948"/>
        <w:gridCol w:w="2949"/>
      </w:tblGrid>
      <w:tr w:rsidR="00DE7975" w14:paraId="7FD20050" w14:textId="77777777" w:rsidTr="00DE7975">
        <w:tc>
          <w:tcPr>
            <w:tcW w:w="2500" w:type="pct"/>
            <w:shd w:val="clear" w:color="auto" w:fill="auto"/>
            <w:tcMar>
              <w:left w:w="0" w:type="dxa"/>
            </w:tcMar>
          </w:tcPr>
          <w:p w14:paraId="52CE281A" w14:textId="77777777" w:rsidR="00DE7975" w:rsidRDefault="00DE7975" w:rsidP="00DE7975">
            <w:pPr>
              <w:pStyle w:val="Brdtextmedindrag"/>
            </w:pPr>
            <w:r w:rsidRPr="00F63BE9">
              <w:t>I fråga om förslag till och beslut om att anta, ändra eller upphäva områdesbestämmelser ska kom</w:t>
            </w:r>
            <w:r>
              <w:softHyphen/>
            </w:r>
            <w:r w:rsidRPr="00F63BE9">
              <w:t>munen tillämpa bestämmelserna om förslag till och</w:t>
            </w:r>
            <w:r>
              <w:t xml:space="preserve"> antagande av en detaljplan i 7 </w:t>
            </w:r>
            <w:r w:rsidRPr="00F63BE9">
              <w:t>§,</w:t>
            </w:r>
            <w:r>
              <w:t xml:space="preserve"> 8 § i den del som avser fastig</w:t>
            </w:r>
            <w:r w:rsidRPr="00F63BE9">
              <w:t>hetsförteckning, 9 och 10</w:t>
            </w:r>
            <w:r>
              <w:t> §§, 11 </w:t>
            </w:r>
            <w:r w:rsidRPr="00F63BE9">
              <w:t xml:space="preserve">§ </w:t>
            </w:r>
            <w:r w:rsidRPr="00D804A8">
              <w:rPr>
                <w:i/>
              </w:rPr>
              <w:t>första–tredje styckena</w:t>
            </w:r>
            <w:r>
              <w:t xml:space="preserve">, </w:t>
            </w:r>
            <w:r w:rsidRPr="00976655">
              <w:rPr>
                <w:i/>
              </w:rPr>
              <w:t>11 a §</w:t>
            </w:r>
            <w:r w:rsidRPr="00F63BE9">
              <w:t xml:space="preserve"> första stycket, </w:t>
            </w:r>
            <w:r>
              <w:rPr>
                <w:i/>
              </w:rPr>
              <w:t>11 b och 11 c </w:t>
            </w:r>
            <w:r w:rsidRPr="00976655">
              <w:rPr>
                <w:i/>
              </w:rPr>
              <w:t>§§</w:t>
            </w:r>
            <w:r>
              <w:t xml:space="preserve">, </w:t>
            </w:r>
            <w:r w:rsidRPr="00976655">
              <w:rPr>
                <w:i/>
              </w:rPr>
              <w:t>12</w:t>
            </w:r>
            <w:r>
              <w:t>–15 §§, 17 §, 18, 19 och 20 </w:t>
            </w:r>
            <w:r w:rsidRPr="00F63BE9">
              <w:t>§§, 2</w:t>
            </w:r>
            <w:r>
              <w:t>1 § första stycket, 22 och 22 a </w:t>
            </w:r>
            <w:r w:rsidRPr="00F63BE9">
              <w:t>§§, 23 § första</w:t>
            </w:r>
            <w:r>
              <w:t xml:space="preserve"> stycket, 24, 25, 27, 29 och 30 </w:t>
            </w:r>
            <w:r w:rsidRPr="00F63BE9">
              <w:t>§§</w:t>
            </w:r>
            <w:r>
              <w:t>, 32 § 1 och 2, 33–35 </w:t>
            </w:r>
            <w:r w:rsidRPr="00976655">
              <w:rPr>
                <w:i/>
              </w:rPr>
              <w:t>§§</w:t>
            </w:r>
            <w:r>
              <w:t xml:space="preserve"> och 38 </w:t>
            </w:r>
            <w:r w:rsidRPr="00976655">
              <w:rPr>
                <w:i/>
              </w:rPr>
              <w:t>§</w:t>
            </w:r>
            <w:r w:rsidRPr="00F63BE9">
              <w:t>. Vid tillämpningen ska det som sägs om detaljplan avse områdesbestämmelserna.</w:t>
            </w:r>
          </w:p>
        </w:tc>
        <w:tc>
          <w:tcPr>
            <w:tcW w:w="2500" w:type="pct"/>
            <w:shd w:val="clear" w:color="auto" w:fill="auto"/>
            <w:tcMar>
              <w:right w:w="0" w:type="dxa"/>
            </w:tcMar>
          </w:tcPr>
          <w:p w14:paraId="49E56149" w14:textId="77777777" w:rsidR="00DE7975" w:rsidRDefault="00DE7975" w:rsidP="00DE7975">
            <w:pPr>
              <w:pStyle w:val="Brdtextmedindrag"/>
            </w:pPr>
            <w:r w:rsidRPr="00F63BE9">
              <w:t>I fråga om förslag till och beslut om att anta, ändra eller upphäva områdesbestämmelser ska kom</w:t>
            </w:r>
            <w:r>
              <w:softHyphen/>
            </w:r>
            <w:r w:rsidRPr="00F63BE9">
              <w:t>mun</w:t>
            </w:r>
            <w:r>
              <w:softHyphen/>
            </w:r>
            <w:r w:rsidRPr="00F63BE9">
              <w:t>en tillämpa bestämmel</w:t>
            </w:r>
            <w:r>
              <w:softHyphen/>
            </w:r>
            <w:r w:rsidRPr="00F63BE9">
              <w:t>serna om förslag till och antagande av en detaljplan i 7 §, 8 § i den del som avs</w:t>
            </w:r>
            <w:r>
              <w:t>er fastig</w:t>
            </w:r>
            <w:r w:rsidRPr="00F63BE9">
              <w:t>hetsförteckn</w:t>
            </w:r>
            <w:r>
              <w:t xml:space="preserve">ing, 9, 10 </w:t>
            </w:r>
            <w:r w:rsidRPr="00976655">
              <w:rPr>
                <w:i/>
              </w:rPr>
              <w:t>och 11</w:t>
            </w:r>
            <w:r w:rsidRPr="00F63BE9">
              <w:t xml:space="preserve"> </w:t>
            </w:r>
            <w:r>
              <w:t>§</w:t>
            </w:r>
            <w:r w:rsidRPr="00F63BE9">
              <w:t xml:space="preserve">§, </w:t>
            </w:r>
            <w:r w:rsidRPr="00976655">
              <w:rPr>
                <w:i/>
              </w:rPr>
              <w:t>11 b §</w:t>
            </w:r>
            <w:r>
              <w:t xml:space="preserve"> första stycket, </w:t>
            </w:r>
            <w:r w:rsidRPr="00976655">
              <w:rPr>
                <w:i/>
              </w:rPr>
              <w:t>11 c</w:t>
            </w:r>
            <w:r w:rsidRPr="00F63BE9">
              <w:t>–15 §§, 17 §, 18, 19 och 20 §§, 21 § första stycket, 22 och 22 a §§, 23 § första stycket, 24, 25, 27, 29 oc</w:t>
            </w:r>
            <w:r>
              <w:t xml:space="preserve">h 30 §§, 32 § 1 och 2, 33–35 </w:t>
            </w:r>
            <w:r w:rsidRPr="00F63BE9">
              <w:t xml:space="preserve">och 38 </w:t>
            </w:r>
            <w:r w:rsidRPr="00976655">
              <w:rPr>
                <w:i/>
              </w:rPr>
              <w:t>§§</w:t>
            </w:r>
            <w:r w:rsidRPr="00F63BE9">
              <w:t>. Vid tillämp</w:t>
            </w:r>
            <w:r>
              <w:softHyphen/>
            </w:r>
            <w:r w:rsidRPr="00F63BE9">
              <w:t>ningen ska det som sä</w:t>
            </w:r>
            <w:r>
              <w:t>gs om detaljplan avse områ</w:t>
            </w:r>
            <w:r>
              <w:softHyphen/>
              <w:t>des</w:t>
            </w:r>
            <w:r>
              <w:softHyphen/>
            </w:r>
            <w:r w:rsidRPr="00F63BE9">
              <w:t>bestämmelserna.</w:t>
            </w:r>
          </w:p>
        </w:tc>
      </w:tr>
    </w:tbl>
    <w:p w14:paraId="3662F240" w14:textId="77777777" w:rsidR="00DE7975" w:rsidRDefault="00DE7975" w:rsidP="00DE7975">
      <w:pPr>
        <w:pStyle w:val="Brdtext"/>
        <w:keepNext/>
        <w:spacing w:before="230"/>
        <w:jc w:val="center"/>
        <w:rPr>
          <w:b/>
        </w:rPr>
      </w:pPr>
      <w:r>
        <w:rPr>
          <w:b/>
        </w:rPr>
        <w:t>7 kap.</w:t>
      </w:r>
    </w:p>
    <w:p w14:paraId="0CF45E64" w14:textId="77777777" w:rsidR="00DE7975" w:rsidRDefault="00DE7975" w:rsidP="00DE7975">
      <w:pPr>
        <w:pStyle w:val="Brdtext"/>
        <w:keepNext/>
        <w:jc w:val="center"/>
      </w:pPr>
      <w:r>
        <w:t>8 §</w:t>
      </w:r>
    </w:p>
    <w:tbl>
      <w:tblPr>
        <w:tblW w:w="5000" w:type="pct"/>
        <w:tblCellMar>
          <w:left w:w="125" w:type="dxa"/>
          <w:right w:w="125" w:type="dxa"/>
        </w:tblCellMar>
        <w:tblLook w:val="0000" w:firstRow="0" w:lastRow="0" w:firstColumn="0" w:lastColumn="0" w:noHBand="0" w:noVBand="0"/>
      </w:tblPr>
      <w:tblGrid>
        <w:gridCol w:w="2948"/>
        <w:gridCol w:w="2949"/>
      </w:tblGrid>
      <w:tr w:rsidR="00DE7975" w14:paraId="372FC3F9" w14:textId="77777777" w:rsidTr="00DE7975">
        <w:tc>
          <w:tcPr>
            <w:tcW w:w="2500" w:type="pct"/>
            <w:shd w:val="clear" w:color="auto" w:fill="auto"/>
            <w:tcMar>
              <w:left w:w="0" w:type="dxa"/>
            </w:tcMar>
          </w:tcPr>
          <w:p w14:paraId="15D5CD57" w14:textId="77777777" w:rsidR="00DE7975" w:rsidRDefault="00DE7975" w:rsidP="00DE7975">
            <w:pPr>
              <w:pStyle w:val="Brdtextmedindrag"/>
            </w:pPr>
            <w:r w:rsidRPr="00F63BE9">
              <w:t>Bestämmelserna i 3 kap. 7–</w:t>
            </w:r>
            <w:r w:rsidRPr="00976655">
              <w:rPr>
                <w:i/>
              </w:rPr>
              <w:t>18</w:t>
            </w:r>
            <w:r w:rsidRPr="00F63BE9">
              <w:t xml:space="preserve"> §§ om samråd, </w:t>
            </w:r>
            <w:r w:rsidRPr="00976655">
              <w:rPr>
                <w:i/>
              </w:rPr>
              <w:t>utställning</w:t>
            </w:r>
            <w:r w:rsidRPr="00F63BE9">
              <w:t xml:space="preserve"> och gransk</w:t>
            </w:r>
            <w:r>
              <w:softHyphen/>
            </w:r>
            <w:r w:rsidRPr="00F63BE9">
              <w:t xml:space="preserve">ning ska tillämpas också i fråga om </w:t>
            </w:r>
            <w:r w:rsidRPr="002557D8">
              <w:rPr>
                <w:spacing w:val="-2"/>
              </w:rPr>
              <w:t>regionplaner och även när en region</w:t>
            </w:r>
            <w:r w:rsidRPr="002557D8">
              <w:rPr>
                <w:spacing w:val="-2"/>
              </w:rPr>
              <w:softHyphen/>
            </w:r>
            <w:r w:rsidRPr="00F63BE9">
              <w:t>plan ska ändras eller upphävas. Vid tillämpningen ska det som sägs där om översiktsplan i stället gälla regionplan och det som sägs om kommunen</w:t>
            </w:r>
            <w:r>
              <w:t xml:space="preserve"> gälla region</w:t>
            </w:r>
            <w:r>
              <w:softHyphen/>
              <w:t>plane</w:t>
            </w:r>
            <w:r>
              <w:softHyphen/>
              <w:t>orga</w:t>
            </w:r>
            <w:r>
              <w:softHyphen/>
              <w:t xml:space="preserve">net. </w:t>
            </w:r>
            <w:r w:rsidRPr="00976655">
              <w:rPr>
                <w:i/>
              </w:rPr>
              <w:t>Utställningstiden</w:t>
            </w:r>
            <w:r w:rsidRPr="00F63BE9">
              <w:t xml:space="preserve"> ska dock vara minst tre månader.</w:t>
            </w:r>
          </w:p>
        </w:tc>
        <w:tc>
          <w:tcPr>
            <w:tcW w:w="2500" w:type="pct"/>
            <w:shd w:val="clear" w:color="auto" w:fill="auto"/>
            <w:tcMar>
              <w:right w:w="0" w:type="dxa"/>
            </w:tcMar>
          </w:tcPr>
          <w:p w14:paraId="4633401F" w14:textId="77777777" w:rsidR="00DE7975" w:rsidRDefault="00DE7975" w:rsidP="00DE7975">
            <w:pPr>
              <w:pStyle w:val="Brdtextmedindrag"/>
            </w:pPr>
            <w:r w:rsidRPr="0021225E">
              <w:t>Bestämmelserna i 3 kap. 7–</w:t>
            </w:r>
            <w:r w:rsidRPr="0021225E">
              <w:rPr>
                <w:i/>
              </w:rPr>
              <w:t>18 a </w:t>
            </w:r>
            <w:r w:rsidRPr="0021225E">
              <w:t>§§</w:t>
            </w:r>
            <w:r w:rsidRPr="00F63BE9">
              <w:t xml:space="preserve"> om samråd och granskning ska tillämpas också i fråga om </w:t>
            </w:r>
            <w:r w:rsidRPr="002557D8">
              <w:rPr>
                <w:spacing w:val="-2"/>
              </w:rPr>
              <w:t>region</w:t>
            </w:r>
            <w:r w:rsidRPr="002557D8">
              <w:rPr>
                <w:spacing w:val="-2"/>
              </w:rPr>
              <w:softHyphen/>
              <w:t>planer och även när en region</w:t>
            </w:r>
            <w:r w:rsidRPr="002557D8">
              <w:rPr>
                <w:spacing w:val="-2"/>
              </w:rPr>
              <w:softHyphen/>
            </w:r>
            <w:r w:rsidRPr="00F63BE9">
              <w:t>plan ska ändras eller upphävas. Vid tillämpningen ska det som sägs där om översiktsplan i stället gälla regionplan och det som sägs om kommunen</w:t>
            </w:r>
            <w:r>
              <w:t xml:space="preserve"> gälla region</w:t>
            </w:r>
            <w:r>
              <w:softHyphen/>
              <w:t>planeorga</w:t>
            </w:r>
            <w:r>
              <w:softHyphen/>
              <w:t xml:space="preserve">net. </w:t>
            </w:r>
            <w:r w:rsidRPr="00976655">
              <w:rPr>
                <w:i/>
              </w:rPr>
              <w:t>Granskningstiden</w:t>
            </w:r>
            <w:r w:rsidRPr="00F63BE9">
              <w:t xml:space="preserve"> ska dock vara minst tre månader.</w:t>
            </w:r>
          </w:p>
        </w:tc>
      </w:tr>
    </w:tbl>
    <w:p w14:paraId="3E7DF1B6" w14:textId="77777777" w:rsidR="00DE7975" w:rsidRDefault="00DE7975" w:rsidP="00DE7975">
      <w:pPr>
        <w:pStyle w:val="Brdtext"/>
        <w:spacing w:before="160"/>
        <w:jc w:val="center"/>
      </w:pPr>
      <w:r>
        <w:t>9 §</w:t>
      </w:r>
      <w:r>
        <w:rPr>
          <w:rStyle w:val="Fotnotsreferens"/>
        </w:rPr>
        <w:footnoteReference w:id="45"/>
      </w:r>
    </w:p>
    <w:p w14:paraId="00AEAD2F" w14:textId="77777777" w:rsidR="00DE7975" w:rsidRDefault="00DE7975" w:rsidP="00DE7975">
      <w:pPr>
        <w:pStyle w:val="Brdtextmedindrag"/>
      </w:pPr>
      <w:r>
        <w:t>En regionplan ska antas, ändras och upphävas av fullmäktige i det kommu</w:t>
      </w:r>
      <w:r>
        <w:softHyphen/>
        <w:t>nalförbund eller regionplaneförbund som är regionplaneorgan.</w:t>
      </w:r>
    </w:p>
    <w:p w14:paraId="29F7F513" w14:textId="77777777" w:rsidR="00DE7975" w:rsidRDefault="00DE7975" w:rsidP="00DE7975">
      <w:pPr>
        <w:pStyle w:val="Brdtextmedindrag"/>
      </w:pPr>
      <w:r>
        <w:t>Regionplaneorganet ska se till att</w:t>
      </w:r>
    </w:p>
    <w:p w14:paraId="2881B4DE" w14:textId="77777777" w:rsidR="00DE7975" w:rsidRDefault="00DE7975" w:rsidP="00DE7975">
      <w:pPr>
        <w:pStyle w:val="Brdtextmedindrag"/>
      </w:pPr>
      <w:r>
        <w:t xml:space="preserve"> 1. ett beslut om att anta, ändra eller upphäva en regionplan tillkännages genom att justeringen av protokollet med beslutet tillkännages på för</w:t>
      </w:r>
      <w:r>
        <w:softHyphen/>
        <w:t>bund</w:t>
      </w:r>
      <w:r>
        <w:softHyphen/>
        <w:t>ets anslagstavla,</w:t>
      </w:r>
    </w:p>
    <w:p w14:paraId="13046FC2" w14:textId="77777777" w:rsidR="00DE7975" w:rsidRPr="009D156D" w:rsidRDefault="00DE7975" w:rsidP="00DE7975">
      <w:pPr>
        <w:pStyle w:val="Brdtextmedindrag"/>
      </w:pPr>
      <w:r>
        <w:t xml:space="preserve"> 2. ett meddelande om tillkännagivandet och ett protokollsutdrag med beslutet sänds till de kommuner och länsstyrelser som berörs av planen och till regeringen senast dagen efter tillkännagivandet, och</w:t>
      </w:r>
    </w:p>
    <w:tbl>
      <w:tblPr>
        <w:tblW w:w="5000" w:type="pct"/>
        <w:tblCellMar>
          <w:left w:w="125" w:type="dxa"/>
          <w:right w:w="125" w:type="dxa"/>
        </w:tblCellMar>
        <w:tblLook w:val="0000" w:firstRow="0" w:lastRow="0" w:firstColumn="0" w:lastColumn="0" w:noHBand="0" w:noVBand="0"/>
      </w:tblPr>
      <w:tblGrid>
        <w:gridCol w:w="2948"/>
        <w:gridCol w:w="2949"/>
      </w:tblGrid>
      <w:tr w:rsidR="00DE7975" w14:paraId="6BB61D59" w14:textId="77777777" w:rsidTr="00DE7975">
        <w:tc>
          <w:tcPr>
            <w:tcW w:w="2500" w:type="pct"/>
            <w:shd w:val="clear" w:color="auto" w:fill="auto"/>
            <w:tcMar>
              <w:left w:w="0" w:type="dxa"/>
            </w:tcMar>
          </w:tcPr>
          <w:p w14:paraId="2C40276A" w14:textId="77777777" w:rsidR="00DE7975" w:rsidRDefault="00DE7975" w:rsidP="00DE7975">
            <w:pPr>
              <w:pStyle w:val="Brdtextmedindrag"/>
            </w:pPr>
            <w:r>
              <w:t>3. planen sänds till läns</w:t>
            </w:r>
            <w:r>
              <w:softHyphen/>
              <w:t>styrel</w:t>
            </w:r>
            <w:r>
              <w:softHyphen/>
              <w:t>ser</w:t>
            </w:r>
            <w:r>
              <w:softHyphen/>
              <w:t>na inom regionen</w:t>
            </w:r>
            <w:r w:rsidRPr="00976655">
              <w:rPr>
                <w:i/>
              </w:rPr>
              <w:t xml:space="preserve"> och</w:t>
            </w:r>
            <w:r>
              <w:t xml:space="preserve"> Bover</w:t>
            </w:r>
            <w:r w:rsidRPr="009D156D">
              <w:t>ket, när beslutet har fått laga kraft.</w:t>
            </w:r>
          </w:p>
        </w:tc>
        <w:tc>
          <w:tcPr>
            <w:tcW w:w="2500" w:type="pct"/>
            <w:shd w:val="clear" w:color="auto" w:fill="auto"/>
            <w:tcMar>
              <w:right w:w="0" w:type="dxa"/>
            </w:tcMar>
          </w:tcPr>
          <w:p w14:paraId="3434E15B" w14:textId="77777777" w:rsidR="00DE7975" w:rsidRDefault="00DE7975" w:rsidP="00DE7975">
            <w:pPr>
              <w:pStyle w:val="Brdtextmedindrag"/>
            </w:pPr>
            <w:r>
              <w:t>3. planen sänds till länsstyrel</w:t>
            </w:r>
            <w:r>
              <w:softHyphen/>
              <w:t>ser</w:t>
            </w:r>
            <w:r>
              <w:softHyphen/>
              <w:t>na inom regionen, Bover</w:t>
            </w:r>
            <w:r w:rsidRPr="009D156D">
              <w:t xml:space="preserve">ket </w:t>
            </w:r>
            <w:r w:rsidRPr="00976655">
              <w:rPr>
                <w:i/>
              </w:rPr>
              <w:t>och</w:t>
            </w:r>
            <w:r w:rsidRPr="009D156D">
              <w:t xml:space="preserve"> </w:t>
            </w:r>
            <w:r w:rsidRPr="00976655">
              <w:rPr>
                <w:i/>
              </w:rPr>
              <w:t>lantmäterimyndigheten</w:t>
            </w:r>
            <w:r w:rsidRPr="009D156D">
              <w:t xml:space="preserve"> när beslutet har fått laga kraft.</w:t>
            </w:r>
          </w:p>
        </w:tc>
      </w:tr>
    </w:tbl>
    <w:p w14:paraId="4490CF80" w14:textId="77777777" w:rsidR="00DE7975" w:rsidRDefault="00DE7975" w:rsidP="00DE7975">
      <w:pPr>
        <w:pStyle w:val="Brdtext"/>
        <w:spacing w:before="160"/>
        <w:jc w:val="center"/>
        <w:rPr>
          <w:b/>
        </w:rPr>
      </w:pPr>
      <w:r>
        <w:rPr>
          <w:b/>
        </w:rPr>
        <w:t>11 kap.</w:t>
      </w:r>
    </w:p>
    <w:p w14:paraId="02753832" w14:textId="77777777" w:rsidR="00DE7975" w:rsidRDefault="00DE7975" w:rsidP="00DE7975">
      <w:pPr>
        <w:pStyle w:val="Brdtext"/>
        <w:jc w:val="center"/>
      </w:pPr>
      <w:r>
        <w:t>10 §</w:t>
      </w:r>
    </w:p>
    <w:p w14:paraId="65F98FB5" w14:textId="77777777" w:rsidR="00DE7975" w:rsidRDefault="00DE7975" w:rsidP="00DE7975">
      <w:pPr>
        <w:pStyle w:val="Brdtextmedindrag"/>
      </w:pPr>
      <w:r>
        <w:t>När länsstyrelsen enligt 5 kap. 29, 38 eller 39 § har fått ett meddelande om att en kommun beslutat att anta, ändra eller upphäva en detaljplan eller områdesbestämmelser, ska länsstyrelsen inom tre veckor besluta om den ska överpröva kommunens beslut eller inte.</w:t>
      </w:r>
    </w:p>
    <w:p w14:paraId="320AFFC7" w14:textId="77777777" w:rsidR="00DE7975" w:rsidRDefault="00DE7975" w:rsidP="00DE7975">
      <w:pPr>
        <w:pStyle w:val="Brdtextmedindrag"/>
      </w:pPr>
      <w:r>
        <w:t xml:space="preserve">Länsstyrelsen ska överpröva kommunens beslut, om beslutet kan antas innebära att </w:t>
      </w:r>
    </w:p>
    <w:p w14:paraId="6B034AC9" w14:textId="77777777" w:rsidR="00DE7975" w:rsidRDefault="00DE7975" w:rsidP="00DE7975">
      <w:pPr>
        <w:pStyle w:val="Brdtextmedindrag"/>
      </w:pPr>
      <w:r>
        <w:t>1. ett riksintresse enligt 3 eller 4 kap. miljöbalken inte tillgodoses,</w:t>
      </w:r>
    </w:p>
    <w:p w14:paraId="7858E485" w14:textId="77777777" w:rsidR="00DE7975" w:rsidRDefault="00DE7975" w:rsidP="00DE7975">
      <w:pPr>
        <w:pStyle w:val="Brdtextmedindrag"/>
      </w:pPr>
      <w:r>
        <w:t>2. regleringen av sådana frågor om användningen av mark- och vatten</w:t>
      </w:r>
      <w:r>
        <w:softHyphen/>
        <w:t>områden som angår flera kommuner inte samordnas på ett lämpligt sätt,</w:t>
      </w:r>
    </w:p>
    <w:p w14:paraId="0543CAEA" w14:textId="77777777" w:rsidR="00DE7975" w:rsidRDefault="00DE7975" w:rsidP="00DE7975">
      <w:pPr>
        <w:pStyle w:val="Brdtextmedindrag"/>
      </w:pPr>
      <w:r>
        <w:t>3. en miljökvalitetsnorm enligt 5 kap. miljöbalken inte följs,</w:t>
      </w:r>
    </w:p>
    <w:p w14:paraId="14CC2B95" w14:textId="77777777" w:rsidR="00DE7975" w:rsidRPr="009D156D" w:rsidRDefault="00DE7975" w:rsidP="00DE7975">
      <w:pPr>
        <w:pStyle w:val="Brdtextmedindrag"/>
      </w:pPr>
      <w:r>
        <w:t>4. strandskydd enligt 7 kap. miljöbalken upphävs i strid med gällande bestämmelser, eller</w:t>
      </w:r>
    </w:p>
    <w:tbl>
      <w:tblPr>
        <w:tblW w:w="5000" w:type="pct"/>
        <w:tblCellMar>
          <w:left w:w="125" w:type="dxa"/>
          <w:right w:w="125" w:type="dxa"/>
        </w:tblCellMar>
        <w:tblLook w:val="0000" w:firstRow="0" w:lastRow="0" w:firstColumn="0" w:lastColumn="0" w:noHBand="0" w:noVBand="0"/>
      </w:tblPr>
      <w:tblGrid>
        <w:gridCol w:w="2948"/>
        <w:gridCol w:w="2949"/>
      </w:tblGrid>
      <w:tr w:rsidR="00DE7975" w14:paraId="24B429E3" w14:textId="77777777" w:rsidTr="00DE7975">
        <w:tc>
          <w:tcPr>
            <w:tcW w:w="2500" w:type="pct"/>
            <w:shd w:val="clear" w:color="auto" w:fill="auto"/>
            <w:tcMar>
              <w:left w:w="0" w:type="dxa"/>
            </w:tcMar>
          </w:tcPr>
          <w:p w14:paraId="77B0ABEC" w14:textId="77777777" w:rsidR="00DE7975" w:rsidRDefault="00DE7975" w:rsidP="00DE7975">
            <w:pPr>
              <w:pStyle w:val="Brdtextmedindrag"/>
            </w:pPr>
            <w:r w:rsidRPr="009D156D">
              <w:t>5.</w:t>
            </w:r>
            <w:r>
              <w:t> </w:t>
            </w:r>
            <w:r w:rsidRPr="009D156D">
              <w:t>en bebyggelse blir olämplig med hänsyn till människors hälsa eller säkerhet eller till risken för olyckor, översvämning eller ero</w:t>
            </w:r>
            <w:r>
              <w:softHyphen/>
            </w:r>
            <w:r w:rsidRPr="009D156D">
              <w:t>sion.</w:t>
            </w:r>
          </w:p>
        </w:tc>
        <w:tc>
          <w:tcPr>
            <w:tcW w:w="2500" w:type="pct"/>
            <w:shd w:val="clear" w:color="auto" w:fill="auto"/>
            <w:tcMar>
              <w:right w:w="0" w:type="dxa"/>
            </w:tcMar>
          </w:tcPr>
          <w:p w14:paraId="4FC070CC" w14:textId="77777777" w:rsidR="00DE7975" w:rsidRDefault="00DE7975" w:rsidP="00DE7975">
            <w:pPr>
              <w:pStyle w:val="Brdtextmedindrag"/>
            </w:pPr>
            <w:r w:rsidRPr="009D156D">
              <w:t>5.</w:t>
            </w:r>
            <w:r>
              <w:t> </w:t>
            </w:r>
            <w:r w:rsidRPr="009D156D">
              <w:t xml:space="preserve">en bebyggelse </w:t>
            </w:r>
            <w:r>
              <w:t xml:space="preserve">blir olämplig </w:t>
            </w:r>
            <w:r w:rsidRPr="00976655">
              <w:rPr>
                <w:i/>
              </w:rPr>
              <w:t>eller ett byggnadsverk olämpligt</w:t>
            </w:r>
            <w:r w:rsidRPr="009D156D">
              <w:t xml:space="preserve"> med hänsyn till människors hälsa eller säkerhet eller till risken för olyckor, översvämning eller ero</w:t>
            </w:r>
            <w:r>
              <w:softHyphen/>
            </w:r>
            <w:r w:rsidRPr="009D156D">
              <w:t>sion.</w:t>
            </w:r>
          </w:p>
        </w:tc>
      </w:tr>
    </w:tbl>
    <w:p w14:paraId="2EB7B2E5" w14:textId="77777777" w:rsidR="00DE7975" w:rsidRDefault="00DE7975" w:rsidP="00DE7975">
      <w:pPr>
        <w:pStyle w:val="Brdtext"/>
        <w:spacing w:before="230"/>
        <w:jc w:val="center"/>
        <w:rPr>
          <w:b/>
        </w:rPr>
      </w:pPr>
      <w:r>
        <w:rPr>
          <w:b/>
        </w:rPr>
        <w:t>13 kap.</w:t>
      </w:r>
    </w:p>
    <w:p w14:paraId="5856D554" w14:textId="77777777" w:rsidR="00DE7975" w:rsidRDefault="00DE7975" w:rsidP="00DE7975">
      <w:pPr>
        <w:pStyle w:val="Brdtext"/>
        <w:jc w:val="center"/>
      </w:pPr>
      <w:r>
        <w:t>1 §</w:t>
      </w:r>
      <w:r>
        <w:rPr>
          <w:rStyle w:val="Fotnotsreferens"/>
        </w:rPr>
        <w:footnoteReference w:id="46"/>
      </w:r>
    </w:p>
    <w:p w14:paraId="1642E510" w14:textId="77777777" w:rsidR="00DE7975" w:rsidRDefault="00DE7975" w:rsidP="00DE7975">
      <w:pPr>
        <w:pStyle w:val="Brdtextmedindrag"/>
      </w:pPr>
      <w:r>
        <w:t>Följande beslut enligt denna lag får överklagas i den ordning som gäller för laglighetsprövning enligt 13 kap. kommunallagen (2017:725):</w:t>
      </w:r>
    </w:p>
    <w:p w14:paraId="1F5A5FB8" w14:textId="77777777" w:rsidR="00DE7975" w:rsidRPr="009D156D" w:rsidRDefault="00DE7975" w:rsidP="00DE7975">
      <w:pPr>
        <w:pStyle w:val="Brdtextmedindrag"/>
      </w:pPr>
      <w:r>
        <w:t>1. kommunfullmäktiges beslut om översiktsplan,</w:t>
      </w:r>
    </w:p>
    <w:tbl>
      <w:tblPr>
        <w:tblW w:w="5000" w:type="pct"/>
        <w:tblCellMar>
          <w:left w:w="125" w:type="dxa"/>
          <w:right w:w="125" w:type="dxa"/>
        </w:tblCellMar>
        <w:tblLook w:val="0000" w:firstRow="0" w:lastRow="0" w:firstColumn="0" w:lastColumn="0" w:noHBand="0" w:noVBand="0"/>
      </w:tblPr>
      <w:tblGrid>
        <w:gridCol w:w="2948"/>
        <w:gridCol w:w="2949"/>
      </w:tblGrid>
      <w:tr w:rsidR="00DE7975" w14:paraId="29F757DA" w14:textId="77777777" w:rsidTr="00DE7975">
        <w:tc>
          <w:tcPr>
            <w:tcW w:w="2500" w:type="pct"/>
            <w:shd w:val="clear" w:color="auto" w:fill="auto"/>
            <w:tcMar>
              <w:left w:w="0" w:type="dxa"/>
            </w:tcMar>
          </w:tcPr>
          <w:p w14:paraId="56FDA149" w14:textId="77777777" w:rsidR="00DE7975" w:rsidRDefault="00DE7975" w:rsidP="00DE7975">
            <w:pPr>
              <w:pStyle w:val="Brdtextmedindrag"/>
            </w:pPr>
          </w:p>
        </w:tc>
        <w:tc>
          <w:tcPr>
            <w:tcW w:w="2500" w:type="pct"/>
            <w:shd w:val="clear" w:color="auto" w:fill="auto"/>
            <w:tcMar>
              <w:right w:w="0" w:type="dxa"/>
            </w:tcMar>
          </w:tcPr>
          <w:p w14:paraId="5B215CF0" w14:textId="77777777" w:rsidR="00DE7975" w:rsidRPr="002B42A5" w:rsidRDefault="00DE7975" w:rsidP="00DE7975">
            <w:pPr>
              <w:pStyle w:val="Brdtextmedindrag"/>
              <w:rPr>
                <w:i/>
              </w:rPr>
            </w:pPr>
            <w:r w:rsidRPr="002B42A5">
              <w:rPr>
                <w:i/>
              </w:rPr>
              <w:t>2. kommunfullmäktiges beslut om planeringsstrategi för översikts</w:t>
            </w:r>
            <w:r w:rsidRPr="002B42A5">
              <w:rPr>
                <w:i/>
              </w:rPr>
              <w:softHyphen/>
              <w:t>planeringen,</w:t>
            </w:r>
          </w:p>
        </w:tc>
      </w:tr>
      <w:tr w:rsidR="00DE7975" w14:paraId="0D2C0D55" w14:textId="77777777" w:rsidTr="00DE7975">
        <w:tc>
          <w:tcPr>
            <w:tcW w:w="2500" w:type="pct"/>
            <w:shd w:val="clear" w:color="auto" w:fill="auto"/>
            <w:tcMar>
              <w:left w:w="0" w:type="dxa"/>
            </w:tcMar>
          </w:tcPr>
          <w:p w14:paraId="10F218EB" w14:textId="77777777" w:rsidR="00DE7975" w:rsidRDefault="00DE7975" w:rsidP="00DE7975">
            <w:pPr>
              <w:pStyle w:val="Brdtextmedindrag"/>
            </w:pPr>
            <w:r w:rsidRPr="002B42A5">
              <w:rPr>
                <w:i/>
              </w:rPr>
              <w:t>2</w:t>
            </w:r>
            <w:r>
              <w:t>. kommunfullmäktiges be</w:t>
            </w:r>
            <w:r w:rsidRPr="009D156D">
              <w:t>slut om uppdrag åt byggna</w:t>
            </w:r>
            <w:r>
              <w:t>ds</w:t>
            </w:r>
            <w:r w:rsidRPr="009D156D">
              <w:t>nämnden att anta, ändra eller upphäva detalj</w:t>
            </w:r>
            <w:r>
              <w:softHyphen/>
            </w:r>
            <w:r w:rsidRPr="009D156D">
              <w:t>planer eller områdes</w:t>
            </w:r>
            <w:r>
              <w:softHyphen/>
            </w:r>
            <w:r w:rsidRPr="009D156D">
              <w:t>bestämmelser,</w:t>
            </w:r>
            <w:r>
              <w:t xml:space="preserve"> </w:t>
            </w:r>
          </w:p>
        </w:tc>
        <w:tc>
          <w:tcPr>
            <w:tcW w:w="2500" w:type="pct"/>
            <w:shd w:val="clear" w:color="auto" w:fill="auto"/>
            <w:tcMar>
              <w:right w:w="0" w:type="dxa"/>
            </w:tcMar>
          </w:tcPr>
          <w:p w14:paraId="32B2B73A" w14:textId="77777777" w:rsidR="00DE7975" w:rsidRDefault="00DE7975" w:rsidP="00DE7975">
            <w:pPr>
              <w:pStyle w:val="Brdtextmedindrag"/>
            </w:pPr>
            <w:r w:rsidRPr="002B42A5">
              <w:rPr>
                <w:i/>
              </w:rPr>
              <w:t>3</w:t>
            </w:r>
            <w:r>
              <w:t>. </w:t>
            </w:r>
            <w:r w:rsidRPr="009D156D">
              <w:t>kommunfullmäktiges</w:t>
            </w:r>
            <w:r>
              <w:t xml:space="preserve"> beslut om uppdrag åt byggnads</w:t>
            </w:r>
            <w:r w:rsidRPr="009D156D">
              <w:t>nämnden att anta, ändra eller upphäva detalj</w:t>
            </w:r>
            <w:r>
              <w:softHyphen/>
            </w:r>
            <w:r w:rsidRPr="009D156D">
              <w:t>planer eller områdes</w:t>
            </w:r>
            <w:r>
              <w:softHyphen/>
            </w:r>
            <w:r w:rsidRPr="009D156D">
              <w:t>bestämmelser</w:t>
            </w:r>
            <w:r>
              <w:t>,</w:t>
            </w:r>
          </w:p>
        </w:tc>
      </w:tr>
      <w:tr w:rsidR="00DE7975" w14:paraId="0E35653A" w14:textId="77777777" w:rsidTr="00DE7975">
        <w:tc>
          <w:tcPr>
            <w:tcW w:w="2500" w:type="pct"/>
            <w:shd w:val="clear" w:color="auto" w:fill="auto"/>
            <w:tcMar>
              <w:left w:w="0" w:type="dxa"/>
            </w:tcMar>
          </w:tcPr>
          <w:p w14:paraId="6E082083" w14:textId="77777777" w:rsidR="00DE7975" w:rsidRDefault="00DE7975" w:rsidP="00DE7975">
            <w:pPr>
              <w:pStyle w:val="Brdtextmedindrag"/>
            </w:pPr>
            <w:r w:rsidRPr="002B42A5">
              <w:rPr>
                <w:i/>
              </w:rPr>
              <w:t>3</w:t>
            </w:r>
            <w:r>
              <w:t>. kommunfullmäktiges beslut om uppdrag åt byggnads</w:t>
            </w:r>
            <w:r w:rsidRPr="009D156D">
              <w:t>nämnden att fatta beslut om skyldighet för fastighetsägare att betala kostnader för gator och andra allmänna platser eller att fatta beslut om villkoren för sådan betalning,</w:t>
            </w:r>
          </w:p>
        </w:tc>
        <w:tc>
          <w:tcPr>
            <w:tcW w:w="2500" w:type="pct"/>
            <w:shd w:val="clear" w:color="auto" w:fill="auto"/>
            <w:tcMar>
              <w:right w:w="0" w:type="dxa"/>
            </w:tcMar>
          </w:tcPr>
          <w:p w14:paraId="48D428FE" w14:textId="77777777" w:rsidR="00DE7975" w:rsidRDefault="00DE7975" w:rsidP="00DE7975">
            <w:pPr>
              <w:pStyle w:val="Brdtextmedindrag"/>
            </w:pPr>
            <w:r w:rsidRPr="002B42A5">
              <w:rPr>
                <w:i/>
              </w:rPr>
              <w:t>4</w:t>
            </w:r>
            <w:r>
              <w:t>. kommunfullmäktiges beslut om uppdrag åt byggnads</w:t>
            </w:r>
            <w:r w:rsidRPr="009D156D">
              <w:t>nämnden att fatta beslut om skyldighet för fastighetsägare att betala kostnader för gator och andra allmänna platser eller att fatta beslut om villkoren för sådan betalning,</w:t>
            </w:r>
            <w:r w:rsidRPr="009D156D">
              <w:tab/>
            </w:r>
          </w:p>
        </w:tc>
      </w:tr>
      <w:tr w:rsidR="00DE7975" w14:paraId="11003B4B" w14:textId="77777777" w:rsidTr="00DE7975">
        <w:tc>
          <w:tcPr>
            <w:tcW w:w="2500" w:type="pct"/>
            <w:shd w:val="clear" w:color="auto" w:fill="auto"/>
            <w:tcMar>
              <w:left w:w="0" w:type="dxa"/>
            </w:tcMar>
          </w:tcPr>
          <w:p w14:paraId="31792A74" w14:textId="77777777" w:rsidR="00DE7975" w:rsidRDefault="00DE7975" w:rsidP="00DE7975">
            <w:pPr>
              <w:pStyle w:val="Brdtextmedindrag"/>
            </w:pPr>
            <w:r w:rsidRPr="002B42A5">
              <w:rPr>
                <w:i/>
              </w:rPr>
              <w:t>4</w:t>
            </w:r>
            <w:r>
              <w:t>. </w:t>
            </w:r>
            <w:r w:rsidRPr="009D156D">
              <w:t>kommunfullmäktiges eller byggnadsnämndens beslut att inte anta, ändra eller upphäva en detalj</w:t>
            </w:r>
            <w:r>
              <w:softHyphen/>
            </w:r>
            <w:r w:rsidRPr="009D156D">
              <w:t>plan eller områdesbestäm</w:t>
            </w:r>
            <w:r>
              <w:softHyphen/>
            </w:r>
            <w:r w:rsidRPr="009D156D">
              <w:t>melser,</w:t>
            </w:r>
          </w:p>
        </w:tc>
        <w:tc>
          <w:tcPr>
            <w:tcW w:w="2500" w:type="pct"/>
            <w:shd w:val="clear" w:color="auto" w:fill="auto"/>
            <w:tcMar>
              <w:right w:w="0" w:type="dxa"/>
            </w:tcMar>
          </w:tcPr>
          <w:p w14:paraId="105E6974" w14:textId="77777777" w:rsidR="00DE7975" w:rsidRDefault="00DE7975" w:rsidP="00DE7975">
            <w:pPr>
              <w:pStyle w:val="Brdtextmedindrag"/>
            </w:pPr>
            <w:r w:rsidRPr="002B42A5">
              <w:rPr>
                <w:i/>
              </w:rPr>
              <w:t>5</w:t>
            </w:r>
            <w:r>
              <w:t>. </w:t>
            </w:r>
            <w:r w:rsidRPr="009D156D">
              <w:t>kommunfullmäktiges eller byggnadsnämndens beslut att inte anta, ändra eller upphäva en detalj</w:t>
            </w:r>
            <w:r>
              <w:softHyphen/>
            </w:r>
            <w:r w:rsidRPr="009D156D">
              <w:t>plan eller områdesbestäm</w:t>
            </w:r>
            <w:r>
              <w:softHyphen/>
            </w:r>
            <w:r w:rsidRPr="009D156D">
              <w:t>melser,</w:t>
            </w:r>
          </w:p>
        </w:tc>
      </w:tr>
      <w:tr w:rsidR="00DE7975" w14:paraId="2EE2A283" w14:textId="77777777" w:rsidTr="00DE7975">
        <w:tc>
          <w:tcPr>
            <w:tcW w:w="2500" w:type="pct"/>
            <w:shd w:val="clear" w:color="auto" w:fill="auto"/>
            <w:tcMar>
              <w:left w:w="0" w:type="dxa"/>
            </w:tcMar>
          </w:tcPr>
          <w:p w14:paraId="50EF6FE8" w14:textId="77777777" w:rsidR="00DE7975" w:rsidRDefault="00DE7975" w:rsidP="00DE7975">
            <w:pPr>
              <w:pStyle w:val="Brdtextmedindrag"/>
            </w:pPr>
            <w:r w:rsidRPr="002B42A5">
              <w:rPr>
                <w:i/>
              </w:rPr>
              <w:t>5</w:t>
            </w:r>
            <w:r>
              <w:t>. </w:t>
            </w:r>
            <w:r w:rsidRPr="009D156D">
              <w:t>kommunfullmäktiges eller bygg</w:t>
            </w:r>
            <w:r>
              <w:softHyphen/>
            </w:r>
            <w:r w:rsidRPr="009D156D">
              <w:t>nadsnämndens beslut om grunderna för skyldighet att betala kostnader för gator och andra all</w:t>
            </w:r>
            <w:r>
              <w:softHyphen/>
            </w:r>
            <w:r w:rsidRPr="009D156D">
              <w:t>männa platser och om generella villkor för sådan betalning,</w:t>
            </w:r>
          </w:p>
        </w:tc>
        <w:tc>
          <w:tcPr>
            <w:tcW w:w="2500" w:type="pct"/>
            <w:shd w:val="clear" w:color="auto" w:fill="auto"/>
            <w:tcMar>
              <w:right w:w="0" w:type="dxa"/>
            </w:tcMar>
          </w:tcPr>
          <w:p w14:paraId="0CA4F1F3" w14:textId="77777777" w:rsidR="00DE7975" w:rsidRDefault="00DE7975" w:rsidP="00DE7975">
            <w:pPr>
              <w:pStyle w:val="Brdtextmedindrag"/>
            </w:pPr>
            <w:r w:rsidRPr="002B42A5">
              <w:rPr>
                <w:i/>
              </w:rPr>
              <w:t>6</w:t>
            </w:r>
            <w:r>
              <w:t>. </w:t>
            </w:r>
            <w:r w:rsidRPr="009D156D">
              <w:t>kommunfullmäktiges eller byggnadsnämndens beslut om grunderna för skyldighet att betala kostnader för gator och andra all</w:t>
            </w:r>
            <w:r>
              <w:softHyphen/>
            </w:r>
            <w:r w:rsidRPr="009D156D">
              <w:t>männa platser och om generella villkor för sådan betalning,</w:t>
            </w:r>
          </w:p>
        </w:tc>
      </w:tr>
      <w:tr w:rsidR="00DE7975" w14:paraId="3449E311" w14:textId="77777777" w:rsidTr="00DE7975">
        <w:tc>
          <w:tcPr>
            <w:tcW w:w="2500" w:type="pct"/>
            <w:shd w:val="clear" w:color="auto" w:fill="auto"/>
            <w:tcMar>
              <w:left w:w="0" w:type="dxa"/>
            </w:tcMar>
          </w:tcPr>
          <w:p w14:paraId="47814E03" w14:textId="77777777" w:rsidR="00DE7975" w:rsidRDefault="00DE7975" w:rsidP="00DE7975">
            <w:pPr>
              <w:pStyle w:val="Brdtextmedindrag"/>
            </w:pPr>
            <w:r w:rsidRPr="002B42A5">
              <w:rPr>
                <w:i/>
              </w:rPr>
              <w:t>6</w:t>
            </w:r>
            <w:r>
              <w:t>. kommunfullmäktiges be</w:t>
            </w:r>
            <w:r w:rsidRPr="009D156D">
              <w:t>slut om taxa i ärenden hos byggnads</w:t>
            </w:r>
            <w:r>
              <w:softHyphen/>
            </w:r>
            <w:r w:rsidRPr="009D156D">
              <w:t>nämnden,</w:t>
            </w:r>
          </w:p>
        </w:tc>
        <w:tc>
          <w:tcPr>
            <w:tcW w:w="2500" w:type="pct"/>
            <w:shd w:val="clear" w:color="auto" w:fill="auto"/>
            <w:tcMar>
              <w:right w:w="0" w:type="dxa"/>
            </w:tcMar>
          </w:tcPr>
          <w:p w14:paraId="469A9B70" w14:textId="77777777" w:rsidR="00DE7975" w:rsidRDefault="00DE7975" w:rsidP="00DE7975">
            <w:pPr>
              <w:pStyle w:val="Brdtextmedindrag"/>
            </w:pPr>
            <w:r w:rsidRPr="002B42A5">
              <w:rPr>
                <w:i/>
              </w:rPr>
              <w:t>7</w:t>
            </w:r>
            <w:r>
              <w:t>. </w:t>
            </w:r>
            <w:r w:rsidRPr="009D156D">
              <w:t>kommunfullmäktiges</w:t>
            </w:r>
            <w:r>
              <w:t xml:space="preserve"> be</w:t>
            </w:r>
            <w:r w:rsidRPr="009D156D">
              <w:t>slut om taxa i ärenden hos byggnads</w:t>
            </w:r>
            <w:r>
              <w:softHyphen/>
            </w:r>
            <w:r w:rsidRPr="009D156D">
              <w:t>nämnden,</w:t>
            </w:r>
          </w:p>
        </w:tc>
      </w:tr>
      <w:tr w:rsidR="00DE7975" w14:paraId="0A0CF41B" w14:textId="77777777" w:rsidTr="00DE7975">
        <w:tc>
          <w:tcPr>
            <w:tcW w:w="2500" w:type="pct"/>
            <w:shd w:val="clear" w:color="auto" w:fill="auto"/>
            <w:tcMar>
              <w:left w:w="0" w:type="dxa"/>
            </w:tcMar>
          </w:tcPr>
          <w:p w14:paraId="1198D2AE" w14:textId="77777777" w:rsidR="00DE7975" w:rsidRDefault="00DE7975" w:rsidP="00DE7975">
            <w:pPr>
              <w:pStyle w:val="Brdtextmedindrag"/>
            </w:pPr>
            <w:r w:rsidRPr="002B42A5">
              <w:rPr>
                <w:i/>
              </w:rPr>
              <w:t>7</w:t>
            </w:r>
            <w:r>
              <w:t>. </w:t>
            </w:r>
            <w:r w:rsidRPr="009D156D">
              <w:t>ett kommunalförbunds eller regionplaneförbunds f</w:t>
            </w:r>
            <w:r>
              <w:t>ull</w:t>
            </w:r>
            <w:r w:rsidRPr="009D156D">
              <w:t xml:space="preserve">mäktiges beslut om regionplan, och </w:t>
            </w:r>
          </w:p>
        </w:tc>
        <w:tc>
          <w:tcPr>
            <w:tcW w:w="2500" w:type="pct"/>
            <w:shd w:val="clear" w:color="auto" w:fill="auto"/>
            <w:tcMar>
              <w:right w:w="0" w:type="dxa"/>
            </w:tcMar>
          </w:tcPr>
          <w:p w14:paraId="2ED705F9" w14:textId="77777777" w:rsidR="00DE7975" w:rsidRDefault="00DE7975" w:rsidP="00DE7975">
            <w:pPr>
              <w:pStyle w:val="Brdtextmedindrag"/>
            </w:pPr>
            <w:r w:rsidRPr="00815D7D">
              <w:rPr>
                <w:i/>
              </w:rPr>
              <w:t>8</w:t>
            </w:r>
            <w:r>
              <w:t>. </w:t>
            </w:r>
            <w:r w:rsidRPr="009D156D">
              <w:t>ett kommunalförbunds</w:t>
            </w:r>
            <w:r>
              <w:t xml:space="preserve"> eller regionplaneförbunds full</w:t>
            </w:r>
            <w:r w:rsidRPr="009D156D">
              <w:t xml:space="preserve">mäktiges beslut om regionplan, och </w:t>
            </w:r>
          </w:p>
        </w:tc>
      </w:tr>
      <w:tr w:rsidR="00DE7975" w14:paraId="1FC7709F" w14:textId="77777777" w:rsidTr="00DE7975">
        <w:tc>
          <w:tcPr>
            <w:tcW w:w="2500" w:type="pct"/>
            <w:shd w:val="clear" w:color="auto" w:fill="auto"/>
            <w:tcMar>
              <w:left w:w="0" w:type="dxa"/>
            </w:tcMar>
          </w:tcPr>
          <w:p w14:paraId="2DFD70B3" w14:textId="77777777" w:rsidR="00DE7975" w:rsidRDefault="00DE7975" w:rsidP="00DE7975">
            <w:pPr>
              <w:pStyle w:val="Brdtextmedindrag"/>
            </w:pPr>
            <w:r w:rsidRPr="00815D7D">
              <w:rPr>
                <w:i/>
              </w:rPr>
              <w:t>8</w:t>
            </w:r>
            <w:r w:rsidRPr="009D156D">
              <w:t>. kommunens beslut om rikt</w:t>
            </w:r>
            <w:r>
              <w:softHyphen/>
            </w:r>
            <w:r w:rsidRPr="009D156D">
              <w:t>linjer för exploateringsavtal.</w:t>
            </w:r>
          </w:p>
        </w:tc>
        <w:tc>
          <w:tcPr>
            <w:tcW w:w="2500" w:type="pct"/>
            <w:shd w:val="clear" w:color="auto" w:fill="auto"/>
            <w:tcMar>
              <w:right w:w="0" w:type="dxa"/>
            </w:tcMar>
          </w:tcPr>
          <w:p w14:paraId="6ED9420A" w14:textId="77777777" w:rsidR="00DE7975" w:rsidRDefault="00DE7975" w:rsidP="00DE7975">
            <w:pPr>
              <w:pStyle w:val="Brdtextmedindrag"/>
            </w:pPr>
            <w:r w:rsidRPr="00815D7D">
              <w:rPr>
                <w:i/>
              </w:rPr>
              <w:t>9</w:t>
            </w:r>
            <w:r w:rsidRPr="009D156D">
              <w:t>. kommunens beslut om rikt</w:t>
            </w:r>
            <w:r>
              <w:softHyphen/>
            </w:r>
            <w:r w:rsidRPr="009D156D">
              <w:t>linjer för exploateringsavtal.</w:t>
            </w:r>
          </w:p>
        </w:tc>
      </w:tr>
    </w:tbl>
    <w:p w14:paraId="432E5FF8" w14:textId="77777777" w:rsidR="00DE7975" w:rsidRDefault="00DE7975" w:rsidP="00DE7975">
      <w:pPr>
        <w:pStyle w:val="Brdtext"/>
        <w:spacing w:before="230"/>
        <w:jc w:val="center"/>
        <w:rPr>
          <w:b/>
        </w:rPr>
      </w:pPr>
      <w:r>
        <w:rPr>
          <w:b/>
        </w:rPr>
        <w:t>16 kap.</w:t>
      </w:r>
    </w:p>
    <w:p w14:paraId="65249132" w14:textId="77777777" w:rsidR="00DE7975" w:rsidRDefault="00DE7975" w:rsidP="00DE7975">
      <w:pPr>
        <w:pStyle w:val="Brdtext"/>
        <w:jc w:val="center"/>
      </w:pPr>
      <w:r>
        <w:t>1 §</w:t>
      </w:r>
      <w:r>
        <w:rPr>
          <w:rStyle w:val="Fotnotsreferens"/>
        </w:rPr>
        <w:footnoteReference w:id="47"/>
      </w:r>
    </w:p>
    <w:p w14:paraId="46E31EC7" w14:textId="77777777" w:rsidR="00DE7975" w:rsidRPr="009D156D" w:rsidRDefault="00DE7975" w:rsidP="00DE7975">
      <w:pPr>
        <w:pStyle w:val="Brdtextmedindrag"/>
      </w:pPr>
      <w:r w:rsidRPr="009D156D">
        <w:t>Regeringen får meddela föreskrifter om</w:t>
      </w:r>
    </w:p>
    <w:tbl>
      <w:tblPr>
        <w:tblW w:w="5000" w:type="pct"/>
        <w:tblCellMar>
          <w:left w:w="125" w:type="dxa"/>
          <w:right w:w="125" w:type="dxa"/>
        </w:tblCellMar>
        <w:tblLook w:val="0000" w:firstRow="0" w:lastRow="0" w:firstColumn="0" w:lastColumn="0" w:noHBand="0" w:noVBand="0"/>
      </w:tblPr>
      <w:tblGrid>
        <w:gridCol w:w="2948"/>
        <w:gridCol w:w="2949"/>
      </w:tblGrid>
      <w:tr w:rsidR="00DE7975" w14:paraId="2EE3E25F" w14:textId="77777777" w:rsidTr="00DE7975">
        <w:tc>
          <w:tcPr>
            <w:tcW w:w="2500" w:type="pct"/>
            <w:shd w:val="clear" w:color="auto" w:fill="auto"/>
            <w:tcMar>
              <w:left w:w="0" w:type="dxa"/>
            </w:tcMar>
          </w:tcPr>
          <w:p w14:paraId="12209C8D" w14:textId="77777777" w:rsidR="00DE7975" w:rsidRPr="00662950" w:rsidRDefault="00DE7975" w:rsidP="00DE7975">
            <w:pPr>
              <w:pStyle w:val="Brdtextmedindrag"/>
              <w:rPr>
                <w:i/>
              </w:rPr>
            </w:pPr>
            <w:r w:rsidRPr="00662950">
              <w:rPr>
                <w:i/>
              </w:rPr>
              <w:t>1. att kommunen ska</w:t>
            </w:r>
            <w:r>
              <w:rPr>
                <w:i/>
              </w:rPr>
              <w:t xml:space="preserve"> skicka beslut enligt 3 kap. 27 </w:t>
            </w:r>
            <w:r w:rsidRPr="00662950">
              <w:rPr>
                <w:i/>
              </w:rPr>
              <w:t>§ om över</w:t>
            </w:r>
            <w:r>
              <w:rPr>
                <w:i/>
              </w:rPr>
              <w:softHyphen/>
            </w:r>
            <w:r w:rsidRPr="00662950">
              <w:rPr>
                <w:i/>
              </w:rPr>
              <w:t>siktsplanens aktualitet till myndig</w:t>
            </w:r>
            <w:r>
              <w:rPr>
                <w:i/>
              </w:rPr>
              <w:softHyphen/>
            </w:r>
            <w:r w:rsidRPr="00662950">
              <w:rPr>
                <w:i/>
              </w:rPr>
              <w:t>heter, kommuner och andra berör</w:t>
            </w:r>
            <w:r>
              <w:rPr>
                <w:i/>
              </w:rPr>
              <w:softHyphen/>
            </w:r>
            <w:r w:rsidRPr="00662950">
              <w:rPr>
                <w:i/>
              </w:rPr>
              <w:t>da,</w:t>
            </w:r>
          </w:p>
        </w:tc>
        <w:tc>
          <w:tcPr>
            <w:tcW w:w="2500" w:type="pct"/>
            <w:shd w:val="clear" w:color="auto" w:fill="auto"/>
            <w:tcMar>
              <w:right w:w="0" w:type="dxa"/>
            </w:tcMar>
          </w:tcPr>
          <w:p w14:paraId="0822820D" w14:textId="77777777" w:rsidR="00DE7975" w:rsidRDefault="00DE7975" w:rsidP="00DE7975">
            <w:pPr>
              <w:pStyle w:val="Brdtextmedindrag"/>
            </w:pPr>
          </w:p>
        </w:tc>
      </w:tr>
      <w:tr w:rsidR="00DE7975" w14:paraId="55768AA0" w14:textId="77777777" w:rsidTr="00DE7975">
        <w:tc>
          <w:tcPr>
            <w:tcW w:w="2500" w:type="pct"/>
            <w:shd w:val="clear" w:color="auto" w:fill="auto"/>
            <w:tcMar>
              <w:left w:w="0" w:type="dxa"/>
            </w:tcMar>
          </w:tcPr>
          <w:p w14:paraId="77703272" w14:textId="77777777" w:rsidR="00DE7975" w:rsidRDefault="00DE7975" w:rsidP="00DE7975">
            <w:pPr>
              <w:pStyle w:val="Brdtextmedindrag"/>
            </w:pPr>
            <w:r w:rsidRPr="00C71C50">
              <w:rPr>
                <w:i/>
                <w:spacing w:val="-2"/>
              </w:rPr>
              <w:t>2</w:t>
            </w:r>
            <w:r w:rsidRPr="00C71C50">
              <w:rPr>
                <w:spacing w:val="-2"/>
              </w:rPr>
              <w:t>. när genomförandet av en detalj</w:t>
            </w:r>
            <w:r w:rsidRPr="00C71C50">
              <w:rPr>
                <w:spacing w:val="-2"/>
              </w:rPr>
              <w:softHyphen/>
            </w:r>
            <w:r w:rsidRPr="009D156D">
              <w:t>plan på grund av en sådan använd</w:t>
            </w:r>
            <w:r>
              <w:softHyphen/>
            </w:r>
            <w:r w:rsidRPr="009D156D">
              <w:t>ning som avses i 4 kap. 3</w:t>
            </w:r>
            <w:r>
              <w:t>4 § andra stycket kan antas medföra en bety</w:t>
            </w:r>
            <w:r>
              <w:softHyphen/>
              <w:t>dande miljö</w:t>
            </w:r>
            <w:r w:rsidRPr="009D156D">
              <w:t>påverkan, och</w:t>
            </w:r>
          </w:p>
        </w:tc>
        <w:tc>
          <w:tcPr>
            <w:tcW w:w="2500" w:type="pct"/>
            <w:shd w:val="clear" w:color="auto" w:fill="auto"/>
            <w:tcMar>
              <w:right w:w="0" w:type="dxa"/>
            </w:tcMar>
          </w:tcPr>
          <w:p w14:paraId="264C3ABF" w14:textId="77777777" w:rsidR="00DE7975" w:rsidRDefault="00DE7975" w:rsidP="00DE7975">
            <w:pPr>
              <w:pStyle w:val="Brdtextmedindrag"/>
            </w:pPr>
            <w:r w:rsidRPr="00C71C50">
              <w:rPr>
                <w:i/>
                <w:spacing w:val="-2"/>
              </w:rPr>
              <w:t>1</w:t>
            </w:r>
            <w:r w:rsidRPr="00C71C50">
              <w:rPr>
                <w:spacing w:val="-2"/>
              </w:rPr>
              <w:t>. när genomförandet av en detalj</w:t>
            </w:r>
            <w:r w:rsidRPr="00C71C50">
              <w:rPr>
                <w:spacing w:val="-2"/>
              </w:rPr>
              <w:softHyphen/>
            </w:r>
            <w:r w:rsidRPr="009D156D">
              <w:t>plan på grund av en sådan använd</w:t>
            </w:r>
            <w:r>
              <w:softHyphen/>
            </w:r>
            <w:r w:rsidRPr="009D156D">
              <w:t>ning som avses i 4 kap. 34 § andra stycket kan antas medföra</w:t>
            </w:r>
            <w:r>
              <w:t xml:space="preserve"> en bety</w:t>
            </w:r>
            <w:r>
              <w:softHyphen/>
              <w:t>dande miljö</w:t>
            </w:r>
            <w:r w:rsidRPr="009D156D">
              <w:t>påverkan, och</w:t>
            </w:r>
          </w:p>
        </w:tc>
      </w:tr>
      <w:tr w:rsidR="00DE7975" w14:paraId="7CAEC21C" w14:textId="77777777" w:rsidTr="00DE7975">
        <w:tc>
          <w:tcPr>
            <w:tcW w:w="2500" w:type="pct"/>
            <w:shd w:val="clear" w:color="auto" w:fill="auto"/>
            <w:tcMar>
              <w:left w:w="0" w:type="dxa"/>
            </w:tcMar>
          </w:tcPr>
          <w:p w14:paraId="3FB102C7" w14:textId="77777777" w:rsidR="00DE7975" w:rsidRDefault="00DE7975" w:rsidP="00DE7975">
            <w:pPr>
              <w:pStyle w:val="Brdtextmedindrag"/>
            </w:pPr>
            <w:r>
              <w:t>3. </w:t>
            </w:r>
            <w:r w:rsidRPr="009D156D">
              <w:t>undantag frå</w:t>
            </w:r>
            <w:r>
              <w:t>n kommunens skyldighet enligt 5 kap. 32 eller 39 </w:t>
            </w:r>
            <w:r w:rsidRPr="009D156D">
              <w:t>§ att skicka handlingar om detaljplaner eller områdesbestäm</w:t>
            </w:r>
            <w:r>
              <w:softHyphen/>
            </w:r>
            <w:r w:rsidRPr="009D156D">
              <w:t>melser till länsstyrelsen.</w:t>
            </w:r>
            <w:r w:rsidRPr="009D156D">
              <w:tab/>
            </w:r>
          </w:p>
        </w:tc>
        <w:tc>
          <w:tcPr>
            <w:tcW w:w="2500" w:type="pct"/>
            <w:shd w:val="clear" w:color="auto" w:fill="auto"/>
            <w:tcMar>
              <w:right w:w="0" w:type="dxa"/>
            </w:tcMar>
          </w:tcPr>
          <w:p w14:paraId="04C4604B" w14:textId="77777777" w:rsidR="00DE7975" w:rsidRDefault="00DE7975" w:rsidP="00DE7975">
            <w:pPr>
              <w:pStyle w:val="Brdtextmedindrag"/>
            </w:pPr>
            <w:r>
              <w:t>2. </w:t>
            </w:r>
            <w:r w:rsidRPr="009D156D">
              <w:t>undantag från kommunens</w:t>
            </w:r>
            <w:r>
              <w:t xml:space="preserve"> skyldighet enligt 5 </w:t>
            </w:r>
            <w:r w:rsidRPr="009D156D">
              <w:t>kap. 32 elle</w:t>
            </w:r>
            <w:r>
              <w:t>r 39 </w:t>
            </w:r>
            <w:r w:rsidRPr="009D156D">
              <w:t>§ att skicka handlingar om deta</w:t>
            </w:r>
            <w:r>
              <w:t>ljplaner eller områdes</w:t>
            </w:r>
            <w:r w:rsidRPr="009D156D">
              <w:t>bestäm</w:t>
            </w:r>
            <w:r>
              <w:softHyphen/>
            </w:r>
            <w:r w:rsidRPr="009D156D">
              <w:t>melser till länsstyrelsen.</w:t>
            </w:r>
          </w:p>
        </w:tc>
      </w:tr>
    </w:tbl>
    <w:p w14:paraId="57599419" w14:textId="77777777" w:rsidR="00DE7975" w:rsidRDefault="00DE7975" w:rsidP="00DE7975">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DE7975" w:rsidRPr="005B0E77" w14:paraId="37F6E388" w14:textId="77777777" w:rsidTr="00DE7975">
        <w:tc>
          <w:tcPr>
            <w:tcW w:w="2500" w:type="pct"/>
            <w:shd w:val="clear" w:color="auto" w:fill="auto"/>
            <w:tcMar>
              <w:left w:w="0" w:type="dxa"/>
            </w:tcMar>
          </w:tcPr>
          <w:p w14:paraId="1EF55023" w14:textId="77777777" w:rsidR="00DE7975" w:rsidRPr="009D156D" w:rsidRDefault="00DE7975" w:rsidP="00DE7975">
            <w:pPr>
              <w:pStyle w:val="Brdtext"/>
              <w:rPr>
                <w:i/>
              </w:rPr>
            </w:pPr>
            <w:r w:rsidRPr="009D156D">
              <w:rPr>
                <w:i/>
              </w:rPr>
              <w:t>Lydelse enligt prop. 2017/18:132</w:t>
            </w:r>
          </w:p>
        </w:tc>
        <w:tc>
          <w:tcPr>
            <w:tcW w:w="2500" w:type="pct"/>
            <w:shd w:val="clear" w:color="auto" w:fill="auto"/>
            <w:tcMar>
              <w:right w:w="0" w:type="dxa"/>
            </w:tcMar>
          </w:tcPr>
          <w:p w14:paraId="441014B3" w14:textId="77777777" w:rsidR="00DE7975" w:rsidRPr="005B0E77" w:rsidRDefault="00DE7975" w:rsidP="00DE7975">
            <w:pPr>
              <w:pStyle w:val="Brdtext"/>
              <w:rPr>
                <w:i/>
              </w:rPr>
            </w:pPr>
            <w:r w:rsidRPr="005B0E77">
              <w:rPr>
                <w:i/>
              </w:rPr>
              <w:t>Föreslagen lydelse</w:t>
            </w:r>
          </w:p>
        </w:tc>
      </w:tr>
    </w:tbl>
    <w:p w14:paraId="15839D58" w14:textId="77777777" w:rsidR="00DE7975" w:rsidRDefault="00DE7975" w:rsidP="00DE7975">
      <w:pPr>
        <w:pStyle w:val="Brdtext"/>
        <w:jc w:val="center"/>
      </w:pPr>
    </w:p>
    <w:p w14:paraId="7537F0A3" w14:textId="77777777" w:rsidR="00DE7975" w:rsidRDefault="00DE7975" w:rsidP="00DE7975">
      <w:pPr>
        <w:pStyle w:val="Brdtext"/>
        <w:jc w:val="center"/>
      </w:pPr>
      <w:r>
        <w:t>1 a §</w:t>
      </w:r>
    </w:p>
    <w:tbl>
      <w:tblPr>
        <w:tblW w:w="5000" w:type="pct"/>
        <w:tblCellMar>
          <w:left w:w="125" w:type="dxa"/>
          <w:right w:w="125" w:type="dxa"/>
        </w:tblCellMar>
        <w:tblLook w:val="0000" w:firstRow="0" w:lastRow="0" w:firstColumn="0" w:lastColumn="0" w:noHBand="0" w:noVBand="0"/>
      </w:tblPr>
      <w:tblGrid>
        <w:gridCol w:w="2948"/>
        <w:gridCol w:w="2949"/>
      </w:tblGrid>
      <w:tr w:rsidR="00DE7975" w14:paraId="3758F1A2" w14:textId="77777777" w:rsidTr="00DE7975">
        <w:tc>
          <w:tcPr>
            <w:tcW w:w="2500" w:type="pct"/>
            <w:shd w:val="clear" w:color="auto" w:fill="auto"/>
            <w:tcMar>
              <w:left w:w="0" w:type="dxa"/>
            </w:tcMar>
          </w:tcPr>
          <w:p w14:paraId="7E179BD7" w14:textId="77777777" w:rsidR="00DE7975" w:rsidRDefault="00DE7975" w:rsidP="00DE7975">
            <w:pPr>
              <w:pStyle w:val="Brdtextmedindrag"/>
            </w:pPr>
            <w:r w:rsidRPr="00161279">
              <w:t>Regeringen eller den myndighet</w:t>
            </w:r>
            <w:r>
              <w:t xml:space="preserve"> som regeringen bestäm</w:t>
            </w:r>
            <w:r w:rsidRPr="00161279">
              <w:t>mer får meddela föreskrifter om standarder för utformning av detaljplaner och planbe</w:t>
            </w:r>
            <w:r>
              <w:t xml:space="preserve">skrivningar enligt 4 kap. </w:t>
            </w:r>
            <w:r w:rsidRPr="00662950">
              <w:rPr>
                <w:i/>
              </w:rPr>
              <w:t>samt</w:t>
            </w:r>
            <w:r>
              <w:t xml:space="preserve"> grund</w:t>
            </w:r>
            <w:r w:rsidRPr="00161279">
              <w:t>kartor enligt 5 kap. 8 §.</w:t>
            </w:r>
          </w:p>
        </w:tc>
        <w:tc>
          <w:tcPr>
            <w:tcW w:w="2500" w:type="pct"/>
            <w:shd w:val="clear" w:color="auto" w:fill="auto"/>
            <w:tcMar>
              <w:right w:w="0" w:type="dxa"/>
            </w:tcMar>
          </w:tcPr>
          <w:p w14:paraId="6AC28668" w14:textId="77777777" w:rsidR="00DE7975" w:rsidRDefault="00DE7975" w:rsidP="00DE7975">
            <w:pPr>
              <w:pStyle w:val="Brdtextmedindrag"/>
            </w:pPr>
            <w:r>
              <w:t>Regeringen eller den myndighet som regeringen bestämmer får meddela föreskrifter om standarder för utformning av</w:t>
            </w:r>
          </w:p>
          <w:p w14:paraId="43AB34FF" w14:textId="77777777" w:rsidR="00DE7975" w:rsidRPr="00662950" w:rsidRDefault="00DE7975" w:rsidP="00DE7975">
            <w:pPr>
              <w:pStyle w:val="Brdtextmedindrag"/>
              <w:rPr>
                <w:i/>
              </w:rPr>
            </w:pPr>
            <w:r w:rsidRPr="00662950">
              <w:rPr>
                <w:i/>
              </w:rPr>
              <w:t>1. översiktsplaner enligt 3 kap.,</w:t>
            </w:r>
          </w:p>
          <w:p w14:paraId="1A1D0616" w14:textId="77777777" w:rsidR="00DE7975" w:rsidRPr="00662950" w:rsidRDefault="00DE7975" w:rsidP="00DE7975">
            <w:pPr>
              <w:pStyle w:val="Brdtextmedindrag"/>
              <w:rPr>
                <w:i/>
              </w:rPr>
            </w:pPr>
            <w:r w:rsidRPr="00662950">
              <w:rPr>
                <w:i/>
              </w:rPr>
              <w:t xml:space="preserve">2. regionplaner enligt 7 kap., </w:t>
            </w:r>
          </w:p>
          <w:p w14:paraId="667F3F99" w14:textId="77777777" w:rsidR="00DE7975" w:rsidRDefault="00DE7975" w:rsidP="00DE7975">
            <w:pPr>
              <w:pStyle w:val="Brdtextmedindrag"/>
            </w:pPr>
            <w:r w:rsidRPr="00662950">
              <w:rPr>
                <w:i/>
              </w:rPr>
              <w:t>3</w:t>
            </w:r>
            <w:r>
              <w:t xml:space="preserve">. detaljplaner, </w:t>
            </w:r>
            <w:r w:rsidRPr="00662950">
              <w:rPr>
                <w:i/>
              </w:rPr>
              <w:t>områdesbestäm</w:t>
            </w:r>
            <w:r w:rsidRPr="00662950">
              <w:rPr>
                <w:i/>
              </w:rPr>
              <w:softHyphen/>
              <w:t>mel</w:t>
            </w:r>
            <w:r>
              <w:rPr>
                <w:i/>
              </w:rPr>
              <w:softHyphen/>
            </w:r>
            <w:r w:rsidRPr="00662950">
              <w:rPr>
                <w:i/>
              </w:rPr>
              <w:t>ser</w:t>
            </w:r>
            <w:r>
              <w:t xml:space="preserve"> och planbeskrivningar en</w:t>
            </w:r>
            <w:r>
              <w:softHyphen/>
              <w:t xml:space="preserve">ligt 4 kap., </w:t>
            </w:r>
            <w:r w:rsidRPr="00662950">
              <w:rPr>
                <w:i/>
              </w:rPr>
              <w:t>och</w:t>
            </w:r>
          </w:p>
          <w:p w14:paraId="3AB7C6F8" w14:textId="77777777" w:rsidR="00DE7975" w:rsidRDefault="00DE7975" w:rsidP="00DE7975">
            <w:pPr>
              <w:pStyle w:val="Brdtextmedindrag"/>
            </w:pPr>
            <w:r w:rsidRPr="00662950">
              <w:rPr>
                <w:i/>
              </w:rPr>
              <w:t>4</w:t>
            </w:r>
            <w:r>
              <w:t>. grundkartor enligt 5 kap. 8 §.</w:t>
            </w:r>
          </w:p>
        </w:tc>
      </w:tr>
    </w:tbl>
    <w:p w14:paraId="6A3AB003" w14:textId="77777777" w:rsidR="00DE7975" w:rsidRDefault="00DE7975" w:rsidP="00DE7975">
      <w:pPr>
        <w:pStyle w:val="Brdtextmedindrag"/>
      </w:pPr>
    </w:p>
    <w:p w14:paraId="687F4CF6" w14:textId="77777777" w:rsidR="00DE7975" w:rsidRPr="00811E52" w:rsidRDefault="00DE7975" w:rsidP="00DE7975">
      <w:pPr>
        <w:pStyle w:val="Slutstreck"/>
      </w:pPr>
      <w:r w:rsidRPr="00811E52">
        <w:t>                      </w:t>
      </w:r>
    </w:p>
    <w:p w14:paraId="76B86C74" w14:textId="77777777" w:rsidR="00DE7975" w:rsidRPr="00161279" w:rsidRDefault="00DE7975" w:rsidP="00DE7975">
      <w:pPr>
        <w:pStyle w:val="Brdtextmedindrag"/>
      </w:pPr>
      <w:r>
        <w:t>1. </w:t>
      </w:r>
      <w:r w:rsidRPr="00161279">
        <w:t>Denna lag träder i kraft den 1 januari 2021 i fråga om 5 kap. 7 § andra stycket och i övrigt den 1 januari 2020.</w:t>
      </w:r>
    </w:p>
    <w:p w14:paraId="1C259E58" w14:textId="77777777" w:rsidR="00DE7975" w:rsidRDefault="00DE7975" w:rsidP="00DE7975">
      <w:pPr>
        <w:pStyle w:val="Brdtextmedindrag"/>
      </w:pPr>
      <w:r w:rsidRPr="00161279">
        <w:t>2.</w:t>
      </w:r>
      <w:r>
        <w:t> </w:t>
      </w:r>
      <w:r w:rsidRPr="00161279">
        <w:t xml:space="preserve">Äldre </w:t>
      </w:r>
      <w:r>
        <w:t>bestämmelser, förutom 3 kap. 22 §, 7 kap. 9 </w:t>
      </w:r>
      <w:r w:rsidRPr="00161279">
        <w:t>§ och 16 kap. 1</w:t>
      </w:r>
      <w:r>
        <w:t> a </w:t>
      </w:r>
      <w:r w:rsidRPr="00161279">
        <w:t xml:space="preserve">§, gäller fortfarande för </w:t>
      </w:r>
    </w:p>
    <w:p w14:paraId="6A3867B7" w14:textId="77777777" w:rsidR="00DE7975" w:rsidRDefault="00DE7975" w:rsidP="00DE7975">
      <w:pPr>
        <w:pStyle w:val="Brdtextmedindrag"/>
      </w:pPr>
      <w:r>
        <w:t>a) </w:t>
      </w:r>
      <w:r w:rsidRPr="00161279">
        <w:t>ärenden om regionplaner, översiktsplaner, detaljplaner och områdes</w:t>
      </w:r>
      <w:r>
        <w:softHyphen/>
      </w:r>
      <w:r w:rsidRPr="00161279">
        <w:t>bestämmelser som har påbörjats före den 1 januari 2020, och</w:t>
      </w:r>
    </w:p>
    <w:p w14:paraId="10EFB7D7" w14:textId="77777777" w:rsidR="00DE7975" w:rsidRDefault="00DE7975" w:rsidP="00DE7975">
      <w:pPr>
        <w:pStyle w:val="Brdtextmedindrag"/>
      </w:pPr>
      <w:r w:rsidRPr="00161279">
        <w:t xml:space="preserve">b) mål och ärenden som avser överklagande och överprövning av sådana planer och bestämmelser till dess målet eller ärendet är slutligt avgjort. </w:t>
      </w:r>
    </w:p>
    <w:p w14:paraId="576C7D35" w14:textId="77777777" w:rsidR="00DE7975" w:rsidRDefault="00DE7975" w:rsidP="00DE7975">
      <w:pPr>
        <w:pStyle w:val="Brdtextmedindrag"/>
      </w:pPr>
      <w:r>
        <w:t>3. </w:t>
      </w:r>
      <w:r w:rsidRPr="00161279">
        <w:t xml:space="preserve">I stället för den tid som anges i den nya bestämmelsen i 3 kap. 23 § första stycket, ska kommunens första planeringsstrategi efter denna lags ikraftträdande antas senast den 1 januari 2021. </w:t>
      </w:r>
    </w:p>
    <w:p w14:paraId="284541D3" w14:textId="77777777" w:rsidR="00DE7975" w:rsidRDefault="00DE7975" w:rsidP="00DE7975">
      <w:pPr>
        <w:pStyle w:val="Brdtextmedindrag"/>
      </w:pPr>
      <w:r>
        <w:t>4. </w:t>
      </w:r>
      <w:r w:rsidRPr="00161279">
        <w:t xml:space="preserve">Kravet i den nya bestämmelsen </w:t>
      </w:r>
      <w:r>
        <w:t>i 5 kap. 7 a § på att en detalj</w:t>
      </w:r>
      <w:r w:rsidRPr="00161279">
        <w:t>plan ska vara förenlig med en aktuell</w:t>
      </w:r>
      <w:r>
        <w:t xml:space="preserve"> översiktsplan ska inte tillämpas förrän den 1 </w:t>
      </w:r>
      <w:r w:rsidRPr="00161279">
        <w:t xml:space="preserve">januari 2021.   </w:t>
      </w:r>
    </w:p>
    <w:p w14:paraId="03FAF2A7" w14:textId="77777777" w:rsidR="00DE7975" w:rsidRPr="00161279" w:rsidRDefault="00DE7975" w:rsidP="00DE7975">
      <w:pPr>
        <w:pStyle w:val="Brdtextmedindrag"/>
      </w:pPr>
      <w:r>
        <w:t>5. </w:t>
      </w:r>
      <w:r w:rsidRPr="00161279">
        <w:t xml:space="preserve">Översiktsplaner antagna före den 1 januari 2004 ska upphöra att gälla vid utgången av 2024.  </w:t>
      </w:r>
    </w:p>
    <w:p w14:paraId="1EDE1D2A" w14:textId="24C7177F" w:rsidR="00DE7975" w:rsidRPr="00025171" w:rsidRDefault="00DE7975" w:rsidP="00DE7975">
      <w:pPr>
        <w:pStyle w:val="Brdtextmedindrag"/>
        <w:sectPr w:rsidR="00DE7975" w:rsidRPr="00025171" w:rsidSect="00DE7975">
          <w:headerReference w:type="even" r:id="rId64"/>
          <w:headerReference w:type="default" r:id="rId65"/>
          <w:footerReference w:type="even" r:id="rId66"/>
          <w:footerReference w:type="default" r:id="rId67"/>
          <w:footerReference w:type="first" r:id="rId68"/>
          <w:footnotePr>
            <w:numRestart w:val="eachSect"/>
          </w:footnotePr>
          <w:pgSz w:w="9356" w:h="13721" w:code="9"/>
          <w:pgMar w:top="794" w:right="2438" w:bottom="1191" w:left="1021" w:header="0" w:footer="709" w:gutter="0"/>
          <w:cols w:space="708"/>
          <w:docGrid w:linePitch="360"/>
        </w:sectPr>
      </w:pPr>
    </w:p>
    <w:p w14:paraId="46E6702A" w14:textId="77777777" w:rsidR="00DE7975" w:rsidRPr="00025171" w:rsidRDefault="00DE7975" w:rsidP="00DE7975">
      <w:pPr>
        <w:pStyle w:val="Bilagarubrik"/>
      </w:pPr>
      <w:bookmarkStart w:id="207" w:name="_Toc19000361"/>
      <w:bookmarkStart w:id="208" w:name="_Toc23845210"/>
      <w:r>
        <w:t>Förteckning över remissinstanserna</w:t>
      </w:r>
      <w:bookmarkEnd w:id="207"/>
      <w:bookmarkEnd w:id="208"/>
    </w:p>
    <w:p w14:paraId="31ED8D7F" w14:textId="6ECF5845" w:rsidR="00DE7975" w:rsidRDefault="00DE7975" w:rsidP="00DE7975">
      <w:pPr>
        <w:pStyle w:val="Brdtext"/>
      </w:pPr>
      <w:r>
        <w:t>Följande remissinstanser har yttrat sig: Affärsverket Svenska kraftnät, Akademiska hus, Arken arkitekter, Blekinge tekniska högskola, Bollnäs kommun, Bostadsrätterna, Boverket, Byggherrarna Sverige AB, Delega</w:t>
      </w:r>
      <w:r>
        <w:softHyphen/>
        <w:t xml:space="preserve">tionen mot segregation, Enköpings kommun, Fastighetsägarna Sverige, </w:t>
      </w:r>
      <w:r w:rsidRPr="008F76D7">
        <w:rPr>
          <w:spacing w:val="-2"/>
        </w:rPr>
        <w:t>Forskningsrådet för miljö, areella näringar och samhällsbyggande (Form</w:t>
      </w:r>
      <w:r w:rsidRPr="008F76D7">
        <w:rPr>
          <w:spacing w:val="-2"/>
        </w:rPr>
        <w:softHyphen/>
        <w:t>as),</w:t>
      </w:r>
      <w:r>
        <w:t xml:space="preserve"> Fortifikationsverket, Föreningen Sveriges stadsbyggare, Försvars</w:t>
      </w:r>
      <w:r>
        <w:softHyphen/>
        <w:t>makt</w:t>
      </w:r>
      <w:r>
        <w:softHyphen/>
        <w:t>en, Förvaltningsrätten i Stockholm, Göteborgs kommun, Göteborgs</w:t>
      </w:r>
      <w:r>
        <w:softHyphen/>
        <w:t>regionens kommunalförbund, Havs- och vattenmyndigheten, Hyresgäst</w:t>
      </w:r>
      <w:r>
        <w:softHyphen/>
        <w:t>föreningen Riksförbundet, Härnösands kommun, JM AB, Karlstads kom</w:t>
      </w:r>
      <w:r>
        <w:softHyphen/>
        <w:t>mun, Katrineholms kommun, Konkurrensverket, Kungl. Tekniska hög</w:t>
      </w:r>
      <w:r>
        <w:softHyphen/>
        <w:t>skolan, Lantmäteriet, Linköpings kommun, Luleå tekniska universitet, Lunds universitet, Länsstyrelsen i Blekinge län, Länsstyrelsen i Gotlands län, Länsstyrelsen i Gävleborgs län, Länsstyrelsen i Hallands län, Läns</w:t>
      </w:r>
      <w:r>
        <w:softHyphen/>
        <w:t>styrelsen i Jämtlands län, Länsstyrelsen i Jönköpings län, Länsstyrelsen i Kalmar län, Länsstyrelsen i Kronobergs län, Länsstyrelsen i Norrbottens län, Länsstyrelsen i Skåne län, Länsstyrelsen i Stockholms län, Läns</w:t>
      </w:r>
      <w:r>
        <w:softHyphen/>
        <w:t>styrel</w:t>
      </w:r>
      <w:r>
        <w:softHyphen/>
        <w:t>sen i Södermanlands län, Länsstyrelsen i Uppsala län, Länsstyrelsen i Värmlands län, Länsstyrelsen i Västerbottens län, Länsstyrelsen i Väster</w:t>
      </w:r>
      <w:r>
        <w:softHyphen/>
        <w:t xml:space="preserve">norrlands län, Länsstyrelsen i Västmanlands län, Länsstyrelsen i Västra Götalands län, Länsstyrelsen i Örebro län, Länsstyrelsen i Östergötlands </w:t>
      </w:r>
      <w:r w:rsidRPr="00251E20">
        <w:rPr>
          <w:spacing w:val="-2"/>
        </w:rPr>
        <w:t>län, Malmö kommun, Malung-Sälens kommun, Mittuniversitetet, Myndig</w:t>
      </w:r>
      <w:r w:rsidRPr="00251E20">
        <w:rPr>
          <w:spacing w:val="-2"/>
        </w:rPr>
        <w:softHyphen/>
      </w:r>
      <w:r>
        <w:softHyphen/>
        <w:t xml:space="preserve">heten för delaktighet, Myndigheten för samhällsskydd och beredskap, </w:t>
      </w:r>
      <w:r w:rsidRPr="00ED6DF2">
        <w:rPr>
          <w:spacing w:val="-2"/>
        </w:rPr>
        <w:t>Mäklarsamfundet, Naturvårdsverket, Norrköpings kommun, Post- och tele</w:t>
      </w:r>
      <w:r w:rsidRPr="00ED6DF2">
        <w:rPr>
          <w:spacing w:val="-2"/>
        </w:rPr>
        <w:softHyphen/>
      </w:r>
      <w:r w:rsidRPr="00ED6DF2">
        <w:t>styrelsen, Regelrådet, Riksantikvarieämbetet, Riksbyggen, Same</w:t>
      </w:r>
      <w:r w:rsidRPr="00ED6DF2">
        <w:softHyphen/>
        <w:t>ting</w:t>
      </w:r>
      <w:r w:rsidRPr="00ED6DF2">
        <w:softHyphen/>
        <w:t>et,</w:t>
      </w:r>
      <w:r>
        <w:t xml:space="preserve"> </w:t>
      </w:r>
      <w:r w:rsidRPr="00ED6DF2">
        <w:rPr>
          <w:spacing w:val="-2"/>
        </w:rPr>
        <w:t>Samfundet S:t Erik, Skåne läns landsting, SmåKom, Statens energi</w:t>
      </w:r>
      <w:r w:rsidRPr="00ED6DF2">
        <w:rPr>
          <w:spacing w:val="-2"/>
        </w:rPr>
        <w:softHyphen/>
        <w:t>myndig</w:t>
      </w:r>
      <w:r>
        <w:softHyphen/>
        <w:t>het, Statens fastighetsverk, Statens geotekniska institut, Statens jord</w:t>
      </w:r>
      <w:r>
        <w:softHyphen/>
        <w:t>bruks</w:t>
      </w:r>
      <w:r>
        <w:softHyphen/>
        <w:t xml:space="preserve">verk, Statens konstråd, Statskontoret, Stockholms kommun, Stockholms </w:t>
      </w:r>
      <w:r w:rsidRPr="00ED6DF2">
        <w:rPr>
          <w:spacing w:val="-2"/>
        </w:rPr>
        <w:t>läns landsting (TRF), Strålsäkerhetsmyndigheten, Student</w:t>
      </w:r>
      <w:r w:rsidRPr="00ED6DF2">
        <w:rPr>
          <w:spacing w:val="-2"/>
        </w:rPr>
        <w:softHyphen/>
        <w:t>bostads</w:t>
      </w:r>
      <w:r w:rsidRPr="00ED6DF2">
        <w:rPr>
          <w:spacing w:val="-2"/>
        </w:rPr>
        <w:softHyphen/>
        <w:t>före</w:t>
      </w:r>
      <w:r w:rsidRPr="00ED6DF2">
        <w:rPr>
          <w:spacing w:val="-2"/>
        </w:rPr>
        <w:softHyphen/>
        <w:t>tagen,</w:t>
      </w:r>
      <w:r>
        <w:t xml:space="preserve"> Svea hovrätt (Mark- och miljööverdomstolen), Svenska Bankfören</w:t>
      </w:r>
      <w:r>
        <w:softHyphen/>
        <w:t>ingen, Sveriges Allmännyttiga Bostadsföretag (SABO), Sveriges Arkitekter, Sveriges Byggindustrier, Sveriges geologiska under</w:t>
      </w:r>
      <w:r>
        <w:softHyphen/>
        <w:t>sökning, Sveriges Kommuner och Landsting, Sveriges lantbruks</w:t>
      </w:r>
      <w:r>
        <w:softHyphen/>
        <w:t>universi</w:t>
      </w:r>
      <w:r>
        <w:softHyphen/>
        <w:t>tet, Sveriges Stads</w:t>
      </w:r>
      <w:r>
        <w:softHyphen/>
      </w:r>
      <w:r w:rsidRPr="00ED6DF2">
        <w:rPr>
          <w:spacing w:val="-2"/>
        </w:rPr>
        <w:t>arkitektförening, Tillväxtverket, Totalförsvarets forsk</w:t>
      </w:r>
      <w:r w:rsidRPr="00ED6DF2">
        <w:rPr>
          <w:spacing w:val="-2"/>
        </w:rPr>
        <w:softHyphen/>
        <w:t>ningsinstitut, Trafik</w:t>
      </w:r>
      <w:r w:rsidRPr="00ED6DF2">
        <w:rPr>
          <w:spacing w:val="-2"/>
        </w:rPr>
        <w:softHyphen/>
      </w:r>
      <w:r>
        <w:t>verket, Transportstyrelsen, Trollhättans kommun, Umeå tingsrätt (mark- och miljödomstolen), Uppsala kommun, Väners</w:t>
      </w:r>
      <w:r>
        <w:softHyphen/>
        <w:t xml:space="preserve">borgs tingsrätt (mark- och miljödomstolen), Västerås kommun, Ånge kommun, Örebro universitet, Östersunds kommun, Östersunds tingsrätt (mark- och miljödomstolen), Östhammars kommun och Östra Göinge kommun. </w:t>
      </w:r>
    </w:p>
    <w:p w14:paraId="1AFEEA7C" w14:textId="5F541553" w:rsidR="00DE7975" w:rsidRDefault="00DE7975" w:rsidP="00DE7975">
      <w:pPr>
        <w:pStyle w:val="Brdtextmedindrag"/>
      </w:pPr>
      <w:r>
        <w:t>Även följande remissinstanser har fått tillfälle att yttra sig, men har inte lämnat något svar: Andersson Arfwedson arkitekter, Bengtsfors kommun, Bollebygds kommun, Byggvesta, Chalmers Tekniska högskola, Elmark</w:t>
      </w:r>
      <w:r>
        <w:softHyphen/>
        <w:t>nadsinspektionen, Falköpings kommun, Föreningen för samhälls</w:t>
      </w:r>
      <w:r>
        <w:softHyphen/>
        <w:t>plane</w:t>
      </w:r>
      <w:r>
        <w:softHyphen/>
        <w:t>ring, Företagarna, Försvarets materielverk, Försvarets radioanstalt, För</w:t>
      </w:r>
      <w:r>
        <w:softHyphen/>
        <w:t>valtningsrätten i Växjö, Gävle kommun, Hela Sverige ska leva, HSB Riks</w:t>
      </w:r>
      <w:r>
        <w:softHyphen/>
        <w:t>förbund, ICOMOS Sverige, Ikano Bostad AB, Informationscentrum för hållbart byggande, Jagvillhabostad.nu, Jokkmokks kommun, Riks</w:t>
      </w:r>
      <w:r>
        <w:softHyphen/>
        <w:t>dagens ombudsmän (JO), Kalix kommun, Kommerskollegium, Kvinnors Bygg</w:t>
      </w:r>
      <w:r>
        <w:softHyphen/>
        <w:t>forum, Lantbrukarnas riksförbund, Laxå kommun, Lerums kommun, Lycksele kommun, Länsstyrelsen i Dalarnas län, Mora kommun, Mälar</w:t>
      </w:r>
      <w:r>
        <w:softHyphen/>
      </w:r>
      <w:r w:rsidRPr="00ED6DF2">
        <w:rPr>
          <w:spacing w:val="-2"/>
        </w:rPr>
        <w:t>dalens högskola, Naturskyddsföreningen, Näringslivets transportråd, Nässjö</w:t>
      </w:r>
      <w:r>
        <w:t xml:space="preserve"> </w:t>
      </w:r>
      <w:r w:rsidRPr="00ED6DF2">
        <w:rPr>
          <w:spacing w:val="-2"/>
        </w:rPr>
        <w:t>kommun, Osby kommun, Rikshem, Samhällsbyggarna, Sollefteå kommun,</w:t>
      </w:r>
      <w:r>
        <w:t xml:space="preserve"> Statens centrum för arkitektur och design, Stockholms Bygg</w:t>
      </w:r>
      <w:r>
        <w:softHyphen/>
        <w:t>mästar</w:t>
      </w:r>
      <w:r>
        <w:softHyphen/>
        <w:t>fören</w:t>
      </w:r>
      <w:r>
        <w:softHyphen/>
        <w:t>ing, Stockholms Handelskammare, Svenskt Näringsliv, Sveri</w:t>
      </w:r>
      <w:r>
        <w:softHyphen/>
        <w:t>ges Hamnar, Sveriges åkeriföretag, Torsby kommun, Transport</w:t>
      </w:r>
      <w:r>
        <w:softHyphen/>
        <w:t xml:space="preserve">företagen, </w:t>
      </w:r>
      <w:r w:rsidRPr="00EC2874">
        <w:rPr>
          <w:spacing w:val="-2"/>
        </w:rPr>
        <w:t>Umeå univer</w:t>
      </w:r>
      <w:r>
        <w:rPr>
          <w:spacing w:val="-2"/>
        </w:rPr>
        <w:softHyphen/>
      </w:r>
      <w:r w:rsidRPr="00EC2874">
        <w:rPr>
          <w:spacing w:val="-2"/>
        </w:rPr>
        <w:t>sitet, Uppsala universitet, Wallenstam, Vasakronan, Veidekke,</w:t>
      </w:r>
      <w:r>
        <w:t xml:space="preserve"> White arki</w:t>
      </w:r>
      <w:r>
        <w:softHyphen/>
        <w:t>tekter, Villaägarnas Riksförbund, Vårgårda kommun, Världs</w:t>
      </w:r>
      <w:r>
        <w:softHyphen/>
        <w:t>natur</w:t>
      </w:r>
      <w:r>
        <w:softHyphen/>
        <w:t>fonden WWF, Åsele kommun, Örebro länsmuseum och Östergöt</w:t>
      </w:r>
      <w:r>
        <w:softHyphen/>
        <w:t>lands läns lands</w:t>
      </w:r>
      <w:r>
        <w:softHyphen/>
        <w:t xml:space="preserve">ting. </w:t>
      </w:r>
    </w:p>
    <w:p w14:paraId="40766772" w14:textId="77777777" w:rsidR="00DE7975" w:rsidRPr="005E7F4D" w:rsidRDefault="00DE7975" w:rsidP="00DE7975">
      <w:pPr>
        <w:pStyle w:val="Brdtextmedindrag"/>
      </w:pPr>
      <w:r>
        <w:t>Härutöver har synpunkter kommit in från Arvidsjaurs kommun, Folk</w:t>
      </w:r>
      <w:r>
        <w:softHyphen/>
        <w:t>hälsomyndigheten, kommunsamarbetet MalmöLundregionen, Nyköpings kommun, SBK Värmland AB, kommunsamarbetet Storsthlm, Svenska Byggnadsvårdsföreningen, Sveriges Hembygdsförbund och Örebro kom</w:t>
      </w:r>
      <w:r>
        <w:softHyphen/>
        <w:t xml:space="preserve">mun. </w:t>
      </w:r>
    </w:p>
    <w:p w14:paraId="6B3BD4A4" w14:textId="77777777" w:rsidR="00110C85" w:rsidRPr="00025171" w:rsidRDefault="00110C85" w:rsidP="009C61A6">
      <w:pPr>
        <w:pStyle w:val="Brdtextmedindrag"/>
        <w:sectPr w:rsidR="00110C85" w:rsidRPr="00025171" w:rsidSect="00155500">
          <w:headerReference w:type="even" r:id="rId69"/>
          <w:headerReference w:type="default" r:id="rId70"/>
          <w:footerReference w:type="even" r:id="rId71"/>
          <w:footerReference w:type="default" r:id="rId72"/>
          <w:headerReference w:type="first" r:id="rId73"/>
          <w:footerReference w:type="first" r:id="rId74"/>
          <w:pgSz w:w="9356" w:h="13721" w:code="9"/>
          <w:pgMar w:top="794" w:right="2438" w:bottom="1191" w:left="1021" w:header="0" w:footer="709" w:gutter="0"/>
          <w:cols w:space="708"/>
          <w:docGrid w:linePitch="360"/>
        </w:sectPr>
      </w:pPr>
    </w:p>
    <w:p w14:paraId="044BCAE7" w14:textId="77777777" w:rsidR="00110C85" w:rsidRDefault="00DE7975" w:rsidP="00DE7975">
      <w:pPr>
        <w:pStyle w:val="Bilagarubrik"/>
      </w:pPr>
      <w:bookmarkStart w:id="209" w:name="_Toc23845211"/>
      <w:r>
        <w:t>Lagrådsremissens lagförslag</w:t>
      </w:r>
      <w:bookmarkEnd w:id="209"/>
    </w:p>
    <w:p w14:paraId="6AB3AE39" w14:textId="4F457053" w:rsidR="00DE7975" w:rsidRDefault="00DE7975" w:rsidP="00DE7975">
      <w:pPr>
        <w:pStyle w:val="Rubrik2utannumrering"/>
        <w:spacing w:before="0"/>
      </w:pPr>
      <w:r w:rsidRPr="00731DAD">
        <w:t>1.</w:t>
      </w:r>
      <w:r>
        <w:t xml:space="preserve"> </w:t>
      </w:r>
      <w:r w:rsidRPr="009F7FD6">
        <w:t>Förslag till lag om ändring i miljöbalken</w:t>
      </w:r>
    </w:p>
    <w:p w14:paraId="7855694B" w14:textId="77777777" w:rsidR="00DE7975" w:rsidRDefault="00DE7975" w:rsidP="00DE7975">
      <w:pPr>
        <w:pStyle w:val="Brdtext"/>
      </w:pPr>
      <w:r>
        <w:t xml:space="preserve">Härigenom föreskrivs att 7 kap. 18 e § miljöbalken ska ha följande lydelse. </w:t>
      </w:r>
    </w:p>
    <w:p w14:paraId="7FB56C2F" w14:textId="77777777" w:rsidR="00DE7975" w:rsidRDefault="00DE7975" w:rsidP="00DE7975">
      <w:pPr>
        <w:pStyle w:val="Brdtext"/>
      </w:pPr>
    </w:p>
    <w:tbl>
      <w:tblPr>
        <w:tblW w:w="5000" w:type="pct"/>
        <w:tblCellMar>
          <w:left w:w="125" w:type="dxa"/>
          <w:right w:w="125" w:type="dxa"/>
        </w:tblCellMar>
        <w:tblLook w:val="0000" w:firstRow="0" w:lastRow="0" w:firstColumn="0" w:lastColumn="0" w:noHBand="0" w:noVBand="0"/>
      </w:tblPr>
      <w:tblGrid>
        <w:gridCol w:w="2948"/>
        <w:gridCol w:w="2949"/>
      </w:tblGrid>
      <w:tr w:rsidR="00DE7975" w:rsidRPr="005B0E77" w14:paraId="2D75040B" w14:textId="77777777" w:rsidTr="00DE7975">
        <w:tc>
          <w:tcPr>
            <w:tcW w:w="2500" w:type="pct"/>
            <w:shd w:val="clear" w:color="auto" w:fill="auto"/>
            <w:tcMar>
              <w:left w:w="0" w:type="dxa"/>
            </w:tcMar>
          </w:tcPr>
          <w:p w14:paraId="6E0456B6" w14:textId="77777777" w:rsidR="00DE7975" w:rsidRPr="005B0E77" w:rsidRDefault="00DE7975" w:rsidP="00DE7975">
            <w:pPr>
              <w:pStyle w:val="Brdtext"/>
              <w:rPr>
                <w:i/>
              </w:rPr>
            </w:pPr>
            <w:r w:rsidRPr="005B0E77">
              <w:rPr>
                <w:i/>
              </w:rPr>
              <w:t>Nuvarande lydelse</w:t>
            </w:r>
          </w:p>
        </w:tc>
        <w:tc>
          <w:tcPr>
            <w:tcW w:w="2500" w:type="pct"/>
            <w:shd w:val="clear" w:color="auto" w:fill="auto"/>
            <w:tcMar>
              <w:right w:w="0" w:type="dxa"/>
            </w:tcMar>
          </w:tcPr>
          <w:p w14:paraId="377F65E6" w14:textId="77777777" w:rsidR="00DE7975" w:rsidRPr="005B0E77" w:rsidRDefault="00DE7975" w:rsidP="00DE7975">
            <w:pPr>
              <w:pStyle w:val="Brdtext"/>
              <w:rPr>
                <w:i/>
              </w:rPr>
            </w:pPr>
            <w:r w:rsidRPr="005B0E77">
              <w:rPr>
                <w:i/>
              </w:rPr>
              <w:t>Föreslagen lydelse</w:t>
            </w:r>
          </w:p>
        </w:tc>
      </w:tr>
    </w:tbl>
    <w:p w14:paraId="7D28EB84" w14:textId="77777777" w:rsidR="00DE7975" w:rsidRDefault="00DE7975" w:rsidP="00DE7975">
      <w:pPr>
        <w:pStyle w:val="Brdtext"/>
        <w:spacing w:before="230"/>
        <w:jc w:val="center"/>
        <w:rPr>
          <w:b/>
        </w:rPr>
      </w:pPr>
      <w:r>
        <w:rPr>
          <w:b/>
        </w:rPr>
        <w:t>7 kap.</w:t>
      </w:r>
    </w:p>
    <w:p w14:paraId="25E018C5" w14:textId="702C4552" w:rsidR="00DE7975" w:rsidRDefault="00DE7975" w:rsidP="00DE7975">
      <w:pPr>
        <w:pStyle w:val="Brdtext"/>
        <w:jc w:val="center"/>
      </w:pPr>
      <w:r>
        <w:t>18 e §</w:t>
      </w:r>
      <w:r w:rsidR="00C45DCB">
        <w:rPr>
          <w:rStyle w:val="Fotnotsreferens"/>
        </w:rPr>
        <w:footnoteReference w:id="48"/>
      </w:r>
    </w:p>
    <w:p w14:paraId="2123141C" w14:textId="77777777" w:rsidR="00DE7975" w:rsidRDefault="00DE7975" w:rsidP="00DE7975">
      <w:pPr>
        <w:pStyle w:val="Brdtextmedindrag"/>
      </w:pPr>
      <w:r>
        <w:t xml:space="preserve">Med </w:t>
      </w:r>
      <w:r w:rsidRPr="00106F9E">
        <w:rPr>
          <w:i/>
        </w:rPr>
        <w:t>område för landsbygdsutveckling i strandnära lägen</w:t>
      </w:r>
      <w:r>
        <w:t xml:space="preserve"> avses vid till</w:t>
      </w:r>
      <w:r>
        <w:softHyphen/>
        <w:t xml:space="preserve">lämpningen av 18 d § ett område som </w:t>
      </w:r>
    </w:p>
    <w:p w14:paraId="59C74824" w14:textId="77777777" w:rsidR="00DE7975" w:rsidRDefault="00DE7975" w:rsidP="00DE7975">
      <w:pPr>
        <w:pStyle w:val="Brdtextmedindrag"/>
      </w:pPr>
      <w:r>
        <w:t>1. är lämpligt för utvecklingen av landsbygden,</w:t>
      </w:r>
    </w:p>
    <w:p w14:paraId="4D278257" w14:textId="77777777" w:rsidR="00DE7975" w:rsidRDefault="00DE7975" w:rsidP="00DE7975">
      <w:pPr>
        <w:pStyle w:val="Brdtextmedindrag"/>
      </w:pPr>
      <w:r>
        <w:t>2. är av ett sådant slag och har en så begränsad omfattning att strand</w:t>
      </w:r>
      <w:r>
        <w:softHyphen/>
        <w:t>skyddets syften fortfarande tillgodoses långsiktigt,</w:t>
      </w:r>
    </w:p>
    <w:p w14:paraId="7FC027B5" w14:textId="77777777" w:rsidR="00DE7975" w:rsidRDefault="00DE7975" w:rsidP="00DE7975">
      <w:pPr>
        <w:pStyle w:val="Brdtextmedindrag"/>
      </w:pPr>
      <w:r>
        <w:t>3. endast har en liten betydelse för att tillgodose strandskyddets syften,</w:t>
      </w:r>
    </w:p>
    <w:p w14:paraId="09C03E5F" w14:textId="77777777" w:rsidR="00DE7975" w:rsidRDefault="00DE7975" w:rsidP="00DE7975">
      <w:pPr>
        <w:pStyle w:val="Brdtextmedindrag"/>
      </w:pPr>
      <w:r>
        <w:t>a) i eller i närheten av tätorter,</w:t>
      </w:r>
    </w:p>
    <w:p w14:paraId="2F25807B" w14:textId="77777777" w:rsidR="00DE7975" w:rsidRDefault="00DE7975" w:rsidP="00DE7975">
      <w:pPr>
        <w:pStyle w:val="Brdtextmedindrag"/>
      </w:pPr>
      <w:r>
        <w:t xml:space="preserve">b) i ett kust- eller kustskärgårdsområde från Forsmark till </w:t>
      </w:r>
      <w:r>
        <w:rPr>
          <w:noProof/>
        </w:rPr>
        <w:t>Klockestrand</w:t>
      </w:r>
      <w:r>
        <w:t xml:space="preserve"> vid Ångermanälven eller från </w:t>
      </w:r>
      <w:r>
        <w:rPr>
          <w:noProof/>
        </w:rPr>
        <w:t>Skataudden</w:t>
      </w:r>
      <w:r>
        <w:t xml:space="preserve"> vid </w:t>
      </w:r>
      <w:r>
        <w:rPr>
          <w:noProof/>
        </w:rPr>
        <w:t>Näskefjärden</w:t>
      </w:r>
      <w:r>
        <w:t xml:space="preserve"> till gränsen mot Finland,</w:t>
      </w:r>
    </w:p>
    <w:p w14:paraId="4CBEAA7A" w14:textId="77777777" w:rsidR="00DE7975" w:rsidRDefault="00DE7975" w:rsidP="00DE7975">
      <w:pPr>
        <w:pStyle w:val="Brdtextmedindrag"/>
      </w:pPr>
      <w:r>
        <w:t>c) på Gotland, eller</w:t>
      </w:r>
    </w:p>
    <w:p w14:paraId="499EE236" w14:textId="77777777" w:rsidR="00DE7975" w:rsidRDefault="00DE7975" w:rsidP="00DE7975">
      <w:pPr>
        <w:pStyle w:val="Brdtextmedindrag"/>
      </w:pPr>
      <w:r>
        <w:t xml:space="preserve">d) vid Vänern, Vättern, Mälaren, Siljan, Orsasjön, </w:t>
      </w:r>
      <w:r>
        <w:rPr>
          <w:noProof/>
        </w:rPr>
        <w:t>Skattungen</w:t>
      </w:r>
      <w:r>
        <w:t xml:space="preserve">, Oresjön eller </w:t>
      </w:r>
      <w:r>
        <w:rPr>
          <w:noProof/>
        </w:rPr>
        <w:t>Oreälven</w:t>
      </w:r>
      <w:r>
        <w:t xml:space="preserve"> mellan Orsasjön och </w:t>
      </w:r>
      <w:r>
        <w:rPr>
          <w:noProof/>
        </w:rPr>
        <w:t>Skattungen</w:t>
      </w:r>
      <w:r>
        <w:t>, om det råder stor efter</w:t>
      </w:r>
      <w:r>
        <w:softHyphen/>
        <w:t>frågan på mark för bebyggelse i området, och</w:t>
      </w:r>
    </w:p>
    <w:p w14:paraId="6F590DED" w14:textId="77777777" w:rsidR="00DE7975" w:rsidRDefault="00DE7975" w:rsidP="00DE7975">
      <w:pPr>
        <w:pStyle w:val="Brdtextmedindrag"/>
      </w:pPr>
      <w:r>
        <w:t xml:space="preserve">4. inte är ett kust- eller kustskärgårdsområde från gränsen mot Norge till Forsmark, utmed Ölands kust eller i Ångermanland från </w:t>
      </w:r>
      <w:r>
        <w:rPr>
          <w:noProof/>
        </w:rPr>
        <w:t>Klockestrand</w:t>
      </w:r>
      <w:r>
        <w:t xml:space="preserve"> vid Ångermanälven till </w:t>
      </w:r>
      <w:r>
        <w:rPr>
          <w:noProof/>
        </w:rPr>
        <w:t>Skataudden</w:t>
      </w:r>
      <w:r>
        <w:t xml:space="preserve"> vid </w:t>
      </w:r>
      <w:r>
        <w:rPr>
          <w:noProof/>
        </w:rPr>
        <w:t>Näskefjärden</w:t>
      </w:r>
      <w:r>
        <w:t>.</w:t>
      </w:r>
    </w:p>
    <w:tbl>
      <w:tblPr>
        <w:tblW w:w="5000" w:type="pct"/>
        <w:tblCellMar>
          <w:left w:w="125" w:type="dxa"/>
          <w:right w:w="125" w:type="dxa"/>
        </w:tblCellMar>
        <w:tblLook w:val="0000" w:firstRow="0" w:lastRow="0" w:firstColumn="0" w:lastColumn="0" w:noHBand="0" w:noVBand="0"/>
      </w:tblPr>
      <w:tblGrid>
        <w:gridCol w:w="2948"/>
        <w:gridCol w:w="2949"/>
      </w:tblGrid>
      <w:tr w:rsidR="00DE7975" w14:paraId="6E261372" w14:textId="77777777" w:rsidTr="00DE7975">
        <w:tc>
          <w:tcPr>
            <w:tcW w:w="2500" w:type="pct"/>
            <w:shd w:val="clear" w:color="auto" w:fill="auto"/>
            <w:tcMar>
              <w:left w:w="0" w:type="dxa"/>
            </w:tcMar>
          </w:tcPr>
          <w:p w14:paraId="467834E8" w14:textId="77777777" w:rsidR="00DE7975" w:rsidRDefault="00DE7975" w:rsidP="00DE7975">
            <w:pPr>
              <w:pStyle w:val="Brdtextmedindrag"/>
            </w:pPr>
            <w:r>
              <w:t>En översiktsplan enligt 3 kap. 1 </w:t>
            </w:r>
            <w:r w:rsidRPr="009A2D7F">
              <w:t>§</w:t>
            </w:r>
            <w:r w:rsidRPr="00B93B51">
              <w:t xml:space="preserve"> </w:t>
            </w:r>
            <w:r w:rsidRPr="008A5472">
              <w:rPr>
                <w:spacing w:val="-2"/>
              </w:rPr>
              <w:t>plan- och bygglagen (2010:900) ska</w:t>
            </w:r>
            <w:r w:rsidRPr="00B93B51">
              <w:t xml:space="preserve"> ge vägledning vid bedöm</w:t>
            </w:r>
            <w:r>
              <w:softHyphen/>
            </w:r>
            <w:r w:rsidRPr="00B93B51">
              <w:t>ning</w:t>
            </w:r>
            <w:r>
              <w:softHyphen/>
            </w:r>
            <w:r w:rsidRPr="00B93B51">
              <w:t xml:space="preserve">en av om en plats ligger inom ett sådant område som avses i första stycket. </w:t>
            </w:r>
            <w:r w:rsidRPr="00057B99">
              <w:t>Översiktsplanen är inte bindande.</w:t>
            </w:r>
          </w:p>
        </w:tc>
        <w:tc>
          <w:tcPr>
            <w:tcW w:w="2500" w:type="pct"/>
            <w:shd w:val="clear" w:color="auto" w:fill="auto"/>
            <w:tcMar>
              <w:right w:w="0" w:type="dxa"/>
            </w:tcMar>
          </w:tcPr>
          <w:p w14:paraId="0C929335" w14:textId="77777777" w:rsidR="00DE7975" w:rsidRDefault="00DE7975" w:rsidP="00DE7975">
            <w:pPr>
              <w:pStyle w:val="Brdtextmedindrag"/>
            </w:pPr>
            <w:r>
              <w:t xml:space="preserve">En </w:t>
            </w:r>
            <w:r w:rsidRPr="00A83530">
              <w:rPr>
                <w:i/>
              </w:rPr>
              <w:t xml:space="preserve">aktuell </w:t>
            </w:r>
            <w:r>
              <w:t xml:space="preserve">översiktsplan enligt 3 kap. 1 </w:t>
            </w:r>
            <w:r w:rsidRPr="003C0B65">
              <w:rPr>
                <w:i/>
              </w:rPr>
              <w:t>och 25</w:t>
            </w:r>
            <w:r>
              <w:rPr>
                <w:i/>
              </w:rPr>
              <w:t> </w:t>
            </w:r>
            <w:r w:rsidRPr="003C0B65">
              <w:rPr>
                <w:i/>
              </w:rPr>
              <w:t>§</w:t>
            </w:r>
            <w:r w:rsidRPr="00A76B83">
              <w:t>§</w:t>
            </w:r>
            <w:r w:rsidRPr="00B93B51">
              <w:t xml:space="preserve"> plan- och bygg</w:t>
            </w:r>
            <w:r>
              <w:softHyphen/>
            </w:r>
            <w:r w:rsidRPr="00B93B51">
              <w:t>lagen (2010:900) ska ge vägledning vid bedömningen av om en plats ligger inom ett sådant område som avses i första stycket. Översikts</w:t>
            </w:r>
            <w:r>
              <w:softHyphen/>
            </w:r>
            <w:r w:rsidRPr="00B93B51">
              <w:t>planen är inte bindande.</w:t>
            </w:r>
          </w:p>
        </w:tc>
      </w:tr>
    </w:tbl>
    <w:p w14:paraId="45C4E949" w14:textId="77777777" w:rsidR="00DE7975" w:rsidRPr="00811E52" w:rsidRDefault="00DE7975" w:rsidP="00DE7975">
      <w:pPr>
        <w:pStyle w:val="Slutstreck"/>
      </w:pPr>
      <w:r w:rsidRPr="00811E52">
        <w:t>                      </w:t>
      </w:r>
    </w:p>
    <w:p w14:paraId="2E366C83" w14:textId="77777777" w:rsidR="00DE7975" w:rsidRDefault="00DE7975" w:rsidP="00DE7975">
      <w:pPr>
        <w:pStyle w:val="Brdtextmedindrag"/>
      </w:pPr>
      <w:r>
        <w:t>1. </w:t>
      </w:r>
      <w:r w:rsidRPr="00B93B51">
        <w:t xml:space="preserve">Denna lag träder i kraft den </w:t>
      </w:r>
      <w:r>
        <w:t xml:space="preserve">11 september </w:t>
      </w:r>
      <w:r w:rsidRPr="00B93B51">
        <w:t>202</w:t>
      </w:r>
      <w:r>
        <w:t>4</w:t>
      </w:r>
      <w:r w:rsidRPr="00B93B51">
        <w:t>.</w:t>
      </w:r>
    </w:p>
    <w:p w14:paraId="0FCEA367" w14:textId="77777777" w:rsidR="00DE7975" w:rsidRDefault="00DE7975" w:rsidP="00DE7975">
      <w:pPr>
        <w:pStyle w:val="Brdtextmedindrag"/>
      </w:pPr>
      <w:r>
        <w:t xml:space="preserve">2. Äldre bestämmelser gäller fortfarande </w:t>
      </w:r>
      <w:r w:rsidRPr="00B93B51">
        <w:t>vid prövningen av en fråga om upphävande av eller dispens från strandskyddet i ärenden som har på</w:t>
      </w:r>
      <w:r>
        <w:softHyphen/>
      </w:r>
      <w:r w:rsidRPr="00B93B51">
        <w:t>börj</w:t>
      </w:r>
      <w:r>
        <w:softHyphen/>
      </w:r>
      <w:r w:rsidRPr="00B93B51">
        <w:t>ats före ikraftträdandet och</w:t>
      </w:r>
      <w:r>
        <w:t xml:space="preserve"> </w:t>
      </w:r>
      <w:r w:rsidRPr="00B93B51">
        <w:t>för mål och ärenden som avser överklagande av sådana ärenden till dess målet eller ärendet är slutligt avgjort.</w:t>
      </w:r>
    </w:p>
    <w:p w14:paraId="381F1FCF" w14:textId="77777777" w:rsidR="00DE7975" w:rsidRDefault="00DE7975" w:rsidP="00DE7975">
      <w:pPr>
        <w:pStyle w:val="Brdtextmedindrag"/>
      </w:pPr>
    </w:p>
    <w:p w14:paraId="240282B9" w14:textId="055F67D6" w:rsidR="00DE7975" w:rsidRDefault="00DE7975" w:rsidP="00DE7975">
      <w:pPr>
        <w:pStyle w:val="Brdtextmedindrag"/>
        <w:sectPr w:rsidR="00DE7975" w:rsidSect="00155500">
          <w:headerReference w:type="even" r:id="rId75"/>
          <w:headerReference w:type="default" r:id="rId76"/>
          <w:footerReference w:type="even" r:id="rId77"/>
          <w:footerReference w:type="default" r:id="rId78"/>
          <w:headerReference w:type="first" r:id="rId79"/>
          <w:footerReference w:type="first" r:id="rId80"/>
          <w:footnotePr>
            <w:numRestart w:val="eachSect"/>
          </w:footnotePr>
          <w:endnotePr>
            <w:numRestart w:val="eachSect"/>
          </w:endnotePr>
          <w:pgSz w:w="9356" w:h="13721" w:code="9"/>
          <w:pgMar w:top="794" w:right="2438" w:bottom="1191" w:left="1021" w:header="0" w:footer="709" w:gutter="0"/>
          <w:cols w:space="708"/>
          <w:docGrid w:linePitch="360"/>
        </w:sectPr>
      </w:pPr>
    </w:p>
    <w:p w14:paraId="6DE4306A" w14:textId="3DFDA08D" w:rsidR="00DE7975" w:rsidRDefault="00DE7975" w:rsidP="00DD47B7">
      <w:pPr>
        <w:pStyle w:val="Rubrik2utannumrering"/>
        <w:spacing w:before="0"/>
      </w:pPr>
      <w:r>
        <w:t xml:space="preserve">2. </w:t>
      </w:r>
      <w:r w:rsidRPr="009F7FD6">
        <w:t>Förslag till lag om ändring i plan- och bygglagen (2010:900)</w:t>
      </w:r>
    </w:p>
    <w:p w14:paraId="496D5B14" w14:textId="05A7B12A" w:rsidR="00DE7975" w:rsidRPr="00D44E93" w:rsidRDefault="00DE7975" w:rsidP="00DE7975">
      <w:pPr>
        <w:pStyle w:val="Brdtext"/>
      </w:pPr>
      <w:r w:rsidRPr="00D44E93">
        <w:t>Härigenom föreskrivs i fråga om plan- och bygglagen (2010:900)</w:t>
      </w:r>
      <w:r>
        <w:rPr>
          <w:rStyle w:val="Fotnotsreferens"/>
        </w:rPr>
        <w:footnoteReference w:id="49"/>
      </w:r>
      <w:r w:rsidRPr="00D44E93">
        <w:t xml:space="preserve"> </w:t>
      </w:r>
    </w:p>
    <w:p w14:paraId="034BFB4A" w14:textId="77777777" w:rsidR="00DE7975" w:rsidRPr="00D44E93" w:rsidRDefault="00DE7975" w:rsidP="00DE7975">
      <w:pPr>
        <w:pStyle w:val="Brdtextmedindrag"/>
      </w:pPr>
      <w:r w:rsidRPr="00D44E93">
        <w:rPr>
          <w:i/>
        </w:rPr>
        <w:t>dels</w:t>
      </w:r>
      <w:r w:rsidRPr="00D44E93">
        <w:t xml:space="preserve"> att nuvarande 5 kap. 11 a, 11 b och 11 c §§ ska betecknas 5 kap. 11 </w:t>
      </w:r>
      <w:r>
        <w:t>c</w:t>
      </w:r>
      <w:r w:rsidRPr="00D44E93">
        <w:t>, 11 </w:t>
      </w:r>
      <w:r>
        <w:t>d</w:t>
      </w:r>
      <w:r w:rsidRPr="00D44E93">
        <w:t xml:space="preserve"> och 11 </w:t>
      </w:r>
      <w:r>
        <w:t>e</w:t>
      </w:r>
      <w:r w:rsidRPr="00D44E93">
        <w:t xml:space="preserve"> §§, </w:t>
      </w:r>
    </w:p>
    <w:p w14:paraId="14F40460" w14:textId="77777777" w:rsidR="00DE7975" w:rsidRDefault="00DE7975" w:rsidP="00DE7975">
      <w:pPr>
        <w:pStyle w:val="Brdtextmedindrag"/>
      </w:pPr>
      <w:r w:rsidRPr="00D44E93">
        <w:rPr>
          <w:i/>
        </w:rPr>
        <w:t>dels</w:t>
      </w:r>
      <w:r w:rsidRPr="00D44E93">
        <w:t xml:space="preserve"> att 3 kap. 2–10</w:t>
      </w:r>
      <w:r>
        <w:t xml:space="preserve"> och</w:t>
      </w:r>
      <w:r w:rsidRPr="00D44E93">
        <w:t xml:space="preserve"> 12–28 §§, 4 kap. 33 b och 34 §§, 5 kap. 6–7 a, 11, </w:t>
      </w:r>
      <w:r>
        <w:t xml:space="preserve">14, </w:t>
      </w:r>
      <w:r w:rsidRPr="00D44E93">
        <w:t>18</w:t>
      </w:r>
      <w:r>
        <w:t>, 18 a</w:t>
      </w:r>
      <w:r w:rsidRPr="00D44E93">
        <w:t xml:space="preserve">, </w:t>
      </w:r>
      <w:r>
        <w:t xml:space="preserve">22, </w:t>
      </w:r>
      <w:r w:rsidRPr="00D44E93">
        <w:t>25, 32</w:t>
      </w:r>
      <w:r>
        <w:t>, 38 a, 38 b</w:t>
      </w:r>
      <w:r w:rsidRPr="00D44E93">
        <w:t xml:space="preserve"> och 39 §§, 7 kap. </w:t>
      </w:r>
      <w:r>
        <w:t>1, 3, 5</w:t>
      </w:r>
      <w:r w:rsidRPr="00D44E93">
        <w:t>–</w:t>
      </w:r>
      <w:r>
        <w:t>7</w:t>
      </w:r>
      <w:r w:rsidRPr="00D44E93">
        <w:t xml:space="preserve"> och </w:t>
      </w:r>
      <w:r>
        <w:t>10</w:t>
      </w:r>
      <w:r w:rsidRPr="00D44E93">
        <w:t> §§, 11 kap. 10 §, 13 kap</w:t>
      </w:r>
      <w:r>
        <w:t>.</w:t>
      </w:r>
      <w:r w:rsidRPr="00D44E93">
        <w:t xml:space="preserve"> 1</w:t>
      </w:r>
      <w:r>
        <w:t>, 2</w:t>
      </w:r>
      <w:r w:rsidRPr="00D44E93">
        <w:t> </w:t>
      </w:r>
      <w:r>
        <w:t>och 4 §</w:t>
      </w:r>
      <w:r w:rsidRPr="00D44E93">
        <w:t>§, 16 kap. 1 och 1 a §§ och rubrik</w:t>
      </w:r>
      <w:r>
        <w:softHyphen/>
      </w:r>
      <w:r w:rsidRPr="00D44E93">
        <w:t>erna närmast före 3 kap. 7</w:t>
      </w:r>
      <w:r>
        <w:t xml:space="preserve"> </w:t>
      </w:r>
      <w:r w:rsidRPr="00D44E93">
        <w:t xml:space="preserve">och </w:t>
      </w:r>
      <w:r>
        <w:t>12</w:t>
      </w:r>
      <w:r w:rsidRPr="00D44E93">
        <w:t xml:space="preserve"> §§ ska ha följande lydelse, </w:t>
      </w:r>
    </w:p>
    <w:p w14:paraId="70589D15" w14:textId="77777777" w:rsidR="00DE7975" w:rsidRPr="004B3507" w:rsidRDefault="00DE7975" w:rsidP="00DE7975">
      <w:pPr>
        <w:pStyle w:val="Brdtextmedindrag"/>
        <w:rPr>
          <w:i/>
        </w:rPr>
      </w:pPr>
      <w:r w:rsidRPr="004B3507">
        <w:rPr>
          <w:i/>
        </w:rPr>
        <w:t>dels</w:t>
      </w:r>
      <w:r>
        <w:rPr>
          <w:i/>
        </w:rPr>
        <w:t xml:space="preserve"> </w:t>
      </w:r>
      <w:r>
        <w:t xml:space="preserve">att rubrikerna närmast före </w:t>
      </w:r>
      <w:bookmarkStart w:id="210" w:name="_Hlk19107358"/>
      <w:r w:rsidRPr="003F3D74">
        <w:t>3 kap. 2</w:t>
      </w:r>
      <w:r>
        <w:t>3</w:t>
      </w:r>
      <w:r w:rsidRPr="003F3D74">
        <w:t> </w:t>
      </w:r>
      <w:r>
        <w:t>och</w:t>
      </w:r>
      <w:r w:rsidRPr="003F3D74">
        <w:t xml:space="preserve"> 2</w:t>
      </w:r>
      <w:r>
        <w:t>7</w:t>
      </w:r>
      <w:r w:rsidRPr="003F3D74">
        <w:t> §§</w:t>
      </w:r>
      <w:r>
        <w:t xml:space="preserve"> ska sättas närmast före 3 kap. 27 respektive 23 §</w:t>
      </w:r>
      <w:bookmarkEnd w:id="210"/>
      <w:r>
        <w:t xml:space="preserve">, </w:t>
      </w:r>
    </w:p>
    <w:p w14:paraId="128F270B" w14:textId="77777777" w:rsidR="00DE7975" w:rsidRPr="00D44E93" w:rsidRDefault="00DE7975" w:rsidP="00DE7975">
      <w:pPr>
        <w:pStyle w:val="Brdtextmedindrag"/>
      </w:pPr>
      <w:r w:rsidRPr="00D44E93">
        <w:rPr>
          <w:i/>
        </w:rPr>
        <w:t>dels</w:t>
      </w:r>
      <w:r w:rsidRPr="00D44E93">
        <w:t xml:space="preserve"> att det ska införas </w:t>
      </w:r>
      <w:r>
        <w:t>sju</w:t>
      </w:r>
      <w:r w:rsidRPr="00D44E93">
        <w:t xml:space="preserve"> nya paragrafer, 3 kap. 6 a, 6 b, </w:t>
      </w:r>
      <w:r>
        <w:t xml:space="preserve">9 a, </w:t>
      </w:r>
      <w:r w:rsidRPr="00D44E93">
        <w:t xml:space="preserve">18 a </w:t>
      </w:r>
      <w:r>
        <w:t xml:space="preserve">och </w:t>
      </w:r>
      <w:r w:rsidRPr="00D44E93">
        <w:t>19 a §§</w:t>
      </w:r>
      <w:r>
        <w:t xml:space="preserve"> och 5 kap. 11 a och 11 b §§</w:t>
      </w:r>
      <w:r w:rsidRPr="00D44E93">
        <w:t>, och närmast före 3 kap. 2</w:t>
      </w:r>
      <w:r w:rsidRPr="00A407F7">
        <w:t xml:space="preserve"> </w:t>
      </w:r>
      <w:r>
        <w:t xml:space="preserve">och </w:t>
      </w:r>
      <w:r w:rsidRPr="00D44E93">
        <w:t>3</w:t>
      </w:r>
      <w:r>
        <w:t> </w:t>
      </w:r>
      <w:r w:rsidRPr="00D44E93">
        <w:t xml:space="preserve">§§ nya rubriker av följande lydelse. </w:t>
      </w:r>
    </w:p>
    <w:p w14:paraId="18D98094" w14:textId="77777777" w:rsidR="00DE7975" w:rsidRDefault="00DE7975" w:rsidP="00DE7975">
      <w:pPr>
        <w:pStyle w:val="Brdtext"/>
      </w:pPr>
    </w:p>
    <w:tbl>
      <w:tblPr>
        <w:tblW w:w="5000" w:type="pct"/>
        <w:tblCellMar>
          <w:left w:w="125" w:type="dxa"/>
          <w:right w:w="125" w:type="dxa"/>
        </w:tblCellMar>
        <w:tblLook w:val="0000" w:firstRow="0" w:lastRow="0" w:firstColumn="0" w:lastColumn="0" w:noHBand="0" w:noVBand="0"/>
      </w:tblPr>
      <w:tblGrid>
        <w:gridCol w:w="2948"/>
        <w:gridCol w:w="2949"/>
      </w:tblGrid>
      <w:tr w:rsidR="00DE7975" w:rsidRPr="005B0E77" w14:paraId="72260F7E" w14:textId="77777777" w:rsidTr="00DE7975">
        <w:tc>
          <w:tcPr>
            <w:tcW w:w="2500" w:type="pct"/>
            <w:shd w:val="clear" w:color="auto" w:fill="auto"/>
            <w:tcMar>
              <w:left w:w="0" w:type="dxa"/>
            </w:tcMar>
          </w:tcPr>
          <w:p w14:paraId="6B266E5A" w14:textId="77777777" w:rsidR="00DE7975" w:rsidRPr="005B0E77" w:rsidRDefault="00DE7975" w:rsidP="00DE7975">
            <w:pPr>
              <w:pStyle w:val="Brdtext"/>
              <w:rPr>
                <w:i/>
              </w:rPr>
            </w:pPr>
            <w:r w:rsidRPr="005B0E77">
              <w:rPr>
                <w:i/>
              </w:rPr>
              <w:t>Nuvarande lydelse</w:t>
            </w:r>
          </w:p>
        </w:tc>
        <w:tc>
          <w:tcPr>
            <w:tcW w:w="2500" w:type="pct"/>
            <w:shd w:val="clear" w:color="auto" w:fill="auto"/>
            <w:tcMar>
              <w:right w:w="0" w:type="dxa"/>
            </w:tcMar>
          </w:tcPr>
          <w:p w14:paraId="3C646290" w14:textId="77777777" w:rsidR="00DE7975" w:rsidRPr="005B0E77" w:rsidRDefault="00DE7975" w:rsidP="00DE7975">
            <w:pPr>
              <w:pStyle w:val="Brdtext"/>
              <w:rPr>
                <w:i/>
              </w:rPr>
            </w:pPr>
            <w:r w:rsidRPr="005B0E77">
              <w:rPr>
                <w:i/>
              </w:rPr>
              <w:t>Föreslagen lydelse</w:t>
            </w:r>
          </w:p>
        </w:tc>
      </w:tr>
    </w:tbl>
    <w:p w14:paraId="392D452B" w14:textId="77777777" w:rsidR="00DE7975" w:rsidRDefault="00DE7975" w:rsidP="00DE7975">
      <w:pPr>
        <w:pStyle w:val="Brdtext"/>
        <w:spacing w:before="230"/>
        <w:jc w:val="center"/>
        <w:rPr>
          <w:b/>
        </w:rPr>
      </w:pPr>
      <w:r>
        <w:rPr>
          <w:b/>
        </w:rPr>
        <w:t>3 kap.</w:t>
      </w:r>
    </w:p>
    <w:p w14:paraId="18C347C8" w14:textId="77777777" w:rsidR="00DE7975" w:rsidRPr="002B1FAB" w:rsidRDefault="00DE7975" w:rsidP="00DE7975">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DE7975" w14:paraId="2135C1F2" w14:textId="77777777" w:rsidTr="00DE7975">
        <w:tc>
          <w:tcPr>
            <w:tcW w:w="2500" w:type="pct"/>
            <w:shd w:val="clear" w:color="auto" w:fill="auto"/>
            <w:tcMar>
              <w:left w:w="0" w:type="dxa"/>
            </w:tcMar>
          </w:tcPr>
          <w:p w14:paraId="16A5903C" w14:textId="77777777" w:rsidR="00DE7975" w:rsidRDefault="00DE7975" w:rsidP="00DE7975">
            <w:pPr>
              <w:pStyle w:val="Brdtextmedindrag"/>
            </w:pPr>
          </w:p>
        </w:tc>
        <w:tc>
          <w:tcPr>
            <w:tcW w:w="2500" w:type="pct"/>
            <w:shd w:val="clear" w:color="auto" w:fill="auto"/>
            <w:tcMar>
              <w:right w:w="0" w:type="dxa"/>
            </w:tcMar>
          </w:tcPr>
          <w:p w14:paraId="689B19B2" w14:textId="77777777" w:rsidR="00DE7975" w:rsidRPr="002B1FAB" w:rsidRDefault="00DE7975" w:rsidP="00DE7975">
            <w:pPr>
              <w:pStyle w:val="Brdtextmedindrag"/>
              <w:ind w:firstLine="0"/>
              <w:rPr>
                <w:b/>
                <w:i/>
              </w:rPr>
            </w:pPr>
            <w:r w:rsidRPr="002B1FAB">
              <w:rPr>
                <w:b/>
                <w:i/>
              </w:rPr>
              <w:t>Översiktsplanens syfte</w:t>
            </w:r>
          </w:p>
        </w:tc>
      </w:tr>
    </w:tbl>
    <w:p w14:paraId="265E1331" w14:textId="77777777" w:rsidR="00DE7975" w:rsidRDefault="00DE7975" w:rsidP="00DE7975">
      <w:pPr>
        <w:pStyle w:val="Brdtext"/>
      </w:pPr>
    </w:p>
    <w:p w14:paraId="02131413" w14:textId="77777777" w:rsidR="00DE7975" w:rsidRDefault="00DE7975" w:rsidP="00DE7975">
      <w:pPr>
        <w:pStyle w:val="Brdtext"/>
        <w:jc w:val="center"/>
      </w:pPr>
      <w:r>
        <w:t>2 §</w:t>
      </w:r>
    </w:p>
    <w:tbl>
      <w:tblPr>
        <w:tblW w:w="5000" w:type="pct"/>
        <w:tblCellMar>
          <w:left w:w="125" w:type="dxa"/>
          <w:right w:w="125" w:type="dxa"/>
        </w:tblCellMar>
        <w:tblLook w:val="0000" w:firstRow="0" w:lastRow="0" w:firstColumn="0" w:lastColumn="0" w:noHBand="0" w:noVBand="0"/>
      </w:tblPr>
      <w:tblGrid>
        <w:gridCol w:w="2948"/>
        <w:gridCol w:w="2949"/>
      </w:tblGrid>
      <w:tr w:rsidR="00DE7975" w14:paraId="017C2C19" w14:textId="77777777" w:rsidTr="00DE7975">
        <w:tc>
          <w:tcPr>
            <w:tcW w:w="2500" w:type="pct"/>
            <w:shd w:val="clear" w:color="auto" w:fill="auto"/>
            <w:tcMar>
              <w:left w:w="0" w:type="dxa"/>
            </w:tcMar>
          </w:tcPr>
          <w:p w14:paraId="30F5C524" w14:textId="77777777" w:rsidR="00DE7975" w:rsidRDefault="00DE7975" w:rsidP="00DE7975">
            <w:pPr>
              <w:pStyle w:val="Brdtextmedindrag"/>
            </w:pPr>
            <w:r w:rsidRPr="005C6DAE">
              <w:t>Översiktsplanen ska ange inrikt</w:t>
            </w:r>
            <w:r>
              <w:softHyphen/>
            </w:r>
            <w:r w:rsidRPr="005C6DAE">
              <w:t>ningen för den långsiktiga utveck</w:t>
            </w:r>
            <w:r>
              <w:softHyphen/>
            </w:r>
            <w:r w:rsidRPr="005C6DAE">
              <w:t xml:space="preserve">lingen av den fysiska miljön. </w:t>
            </w:r>
            <w:r w:rsidRPr="005B71FC">
              <w:rPr>
                <w:i/>
              </w:rPr>
              <w:t>Planen ska ge vägledning för beslut om hur mark- och vattenområden ska användas och hur den byggda miljön ska användas, utvecklas och bevaras.</w:t>
            </w:r>
          </w:p>
        </w:tc>
        <w:tc>
          <w:tcPr>
            <w:tcW w:w="2500" w:type="pct"/>
            <w:shd w:val="clear" w:color="auto" w:fill="auto"/>
            <w:tcMar>
              <w:right w:w="0" w:type="dxa"/>
            </w:tcMar>
          </w:tcPr>
          <w:p w14:paraId="5F98BE4F" w14:textId="77777777" w:rsidR="00DE7975" w:rsidRDefault="00DE7975" w:rsidP="00DE7975">
            <w:pPr>
              <w:pStyle w:val="Brdtextmedindrag"/>
            </w:pPr>
            <w:r>
              <w:t>Översiktsplanen ska ange inrikt</w:t>
            </w:r>
            <w:r>
              <w:softHyphen/>
              <w:t>ningen för den långsiktiga utveck</w:t>
            </w:r>
            <w:r>
              <w:softHyphen/>
              <w:t xml:space="preserve">lingen av den fysiska miljön. </w:t>
            </w:r>
          </w:p>
          <w:p w14:paraId="01C9D171" w14:textId="77777777" w:rsidR="00DE7975" w:rsidRDefault="00DE7975" w:rsidP="00DE7975">
            <w:pPr>
              <w:pStyle w:val="Brdtextmedindrag"/>
            </w:pPr>
            <w:r>
              <w:t xml:space="preserve"> </w:t>
            </w:r>
          </w:p>
          <w:p w14:paraId="36748F61" w14:textId="77777777" w:rsidR="00DE7975" w:rsidRDefault="00DE7975" w:rsidP="00DE7975">
            <w:pPr>
              <w:pStyle w:val="Brdtextmedindrag"/>
            </w:pPr>
            <w:r>
              <w:tab/>
            </w:r>
          </w:p>
          <w:p w14:paraId="30AD3FFA" w14:textId="77777777" w:rsidR="00DE7975" w:rsidRDefault="00DE7975" w:rsidP="00DE7975">
            <w:pPr>
              <w:pStyle w:val="Brdtextmedindrag"/>
            </w:pPr>
          </w:p>
        </w:tc>
      </w:tr>
      <w:tr w:rsidR="00DE7975" w14:paraId="68CCAB4F" w14:textId="77777777" w:rsidTr="00DE7975">
        <w:tc>
          <w:tcPr>
            <w:tcW w:w="2500" w:type="pct"/>
            <w:shd w:val="clear" w:color="auto" w:fill="auto"/>
            <w:tcMar>
              <w:left w:w="0" w:type="dxa"/>
            </w:tcMar>
          </w:tcPr>
          <w:p w14:paraId="13B45922" w14:textId="77777777" w:rsidR="00DE7975" w:rsidRDefault="00DE7975" w:rsidP="00DE7975">
            <w:pPr>
              <w:pStyle w:val="Brdtextmedindrag"/>
            </w:pPr>
          </w:p>
        </w:tc>
        <w:tc>
          <w:tcPr>
            <w:tcW w:w="2500" w:type="pct"/>
            <w:shd w:val="clear" w:color="auto" w:fill="auto"/>
            <w:tcMar>
              <w:right w:w="0" w:type="dxa"/>
            </w:tcMar>
          </w:tcPr>
          <w:p w14:paraId="08CC1A9D" w14:textId="77777777" w:rsidR="00DE7975" w:rsidRPr="005C6DAE" w:rsidRDefault="00DE7975" w:rsidP="00DE7975">
            <w:pPr>
              <w:pStyle w:val="Brdtextmedindrag"/>
              <w:rPr>
                <w:i/>
              </w:rPr>
            </w:pPr>
            <w:r w:rsidRPr="005C6DAE">
              <w:rPr>
                <w:i/>
              </w:rPr>
              <w:t xml:space="preserve">Planen ska </w:t>
            </w:r>
            <w:r>
              <w:rPr>
                <w:i/>
              </w:rPr>
              <w:t xml:space="preserve">även </w:t>
            </w:r>
            <w:r w:rsidRPr="005C6DAE">
              <w:rPr>
                <w:i/>
              </w:rPr>
              <w:t>ge vägledning för beslut om hur</w:t>
            </w:r>
          </w:p>
          <w:p w14:paraId="1925ACED" w14:textId="77777777" w:rsidR="00DE7975" w:rsidRPr="005C6DAE" w:rsidRDefault="00DE7975" w:rsidP="00DE7975">
            <w:pPr>
              <w:pStyle w:val="Brdtextmedindrag"/>
              <w:rPr>
                <w:i/>
              </w:rPr>
            </w:pPr>
            <w:r>
              <w:rPr>
                <w:i/>
              </w:rPr>
              <w:t>1. </w:t>
            </w:r>
            <w:r w:rsidRPr="005C6DAE">
              <w:rPr>
                <w:i/>
              </w:rPr>
              <w:t>mark- och vattenområden ska användas, och</w:t>
            </w:r>
          </w:p>
          <w:p w14:paraId="5567BE8D" w14:textId="77777777" w:rsidR="00DE7975" w:rsidRPr="005C6DAE" w:rsidRDefault="00DE7975" w:rsidP="00DE7975">
            <w:pPr>
              <w:pStyle w:val="Brdtextmedindrag"/>
              <w:rPr>
                <w:i/>
              </w:rPr>
            </w:pPr>
            <w:r>
              <w:rPr>
                <w:i/>
              </w:rPr>
              <w:t>2. </w:t>
            </w:r>
            <w:r w:rsidRPr="005C6DAE">
              <w:rPr>
                <w:i/>
              </w:rPr>
              <w:t>den byggda miljön ska an-vändas, utvecklas och bevaras.</w:t>
            </w:r>
          </w:p>
          <w:p w14:paraId="0805FD22" w14:textId="77777777" w:rsidR="00DE7975" w:rsidRDefault="00DE7975" w:rsidP="00DE7975">
            <w:pPr>
              <w:pStyle w:val="Brdtextmedindrag"/>
            </w:pPr>
            <w:r w:rsidRPr="005C6DAE">
              <w:rPr>
                <w:i/>
              </w:rPr>
              <w:t>Planen är inte bindande.</w:t>
            </w:r>
          </w:p>
        </w:tc>
      </w:tr>
    </w:tbl>
    <w:p w14:paraId="0ED4EB1D" w14:textId="77777777" w:rsidR="00DE7975" w:rsidRDefault="00DE7975" w:rsidP="00DE7975">
      <w:pPr>
        <w:pStyle w:val="Brdtextmedindrag"/>
      </w:pPr>
    </w:p>
    <w:p w14:paraId="69F0FBD3" w14:textId="77777777" w:rsidR="00DD47B7" w:rsidRDefault="00DD47B7">
      <w:r>
        <w:br w:type="page"/>
      </w:r>
    </w:p>
    <w:tbl>
      <w:tblPr>
        <w:tblW w:w="5000" w:type="pct"/>
        <w:tblCellMar>
          <w:left w:w="125" w:type="dxa"/>
          <w:right w:w="125" w:type="dxa"/>
        </w:tblCellMar>
        <w:tblLook w:val="0000" w:firstRow="0" w:lastRow="0" w:firstColumn="0" w:lastColumn="0" w:noHBand="0" w:noVBand="0"/>
      </w:tblPr>
      <w:tblGrid>
        <w:gridCol w:w="2948"/>
        <w:gridCol w:w="2949"/>
      </w:tblGrid>
      <w:tr w:rsidR="00DE7975" w:rsidRPr="005C6DAE" w14:paraId="26EA63EA" w14:textId="77777777" w:rsidTr="00DE7975">
        <w:tc>
          <w:tcPr>
            <w:tcW w:w="2500" w:type="pct"/>
            <w:shd w:val="clear" w:color="auto" w:fill="auto"/>
            <w:tcMar>
              <w:left w:w="0" w:type="dxa"/>
            </w:tcMar>
          </w:tcPr>
          <w:p w14:paraId="194C8337" w14:textId="53E09640" w:rsidR="00DE7975" w:rsidRDefault="00DE7975" w:rsidP="00DE7975">
            <w:pPr>
              <w:pStyle w:val="Brdtextmedindrag"/>
              <w:keepNext/>
            </w:pPr>
          </w:p>
        </w:tc>
        <w:tc>
          <w:tcPr>
            <w:tcW w:w="2500" w:type="pct"/>
            <w:shd w:val="clear" w:color="auto" w:fill="auto"/>
            <w:tcMar>
              <w:right w:w="0" w:type="dxa"/>
            </w:tcMar>
          </w:tcPr>
          <w:p w14:paraId="275299FE" w14:textId="77777777" w:rsidR="00DE7975" w:rsidRPr="005C6DAE" w:rsidRDefault="00DE7975" w:rsidP="00DE7975">
            <w:pPr>
              <w:pStyle w:val="Brdtextmedindrag"/>
              <w:keepNext/>
              <w:ind w:firstLine="0"/>
              <w:jc w:val="left"/>
              <w:rPr>
                <w:b/>
                <w:i/>
              </w:rPr>
            </w:pPr>
            <w:r w:rsidRPr="005C6DAE">
              <w:rPr>
                <w:b/>
                <w:i/>
              </w:rPr>
              <w:t>Översiktsplanens innehåll</w:t>
            </w:r>
          </w:p>
        </w:tc>
      </w:tr>
    </w:tbl>
    <w:p w14:paraId="0907DC28" w14:textId="77777777" w:rsidR="00DE7975" w:rsidRDefault="00DE7975" w:rsidP="00DE7975">
      <w:pPr>
        <w:pStyle w:val="Brdtext"/>
        <w:keepNext/>
        <w:jc w:val="center"/>
      </w:pPr>
    </w:p>
    <w:p w14:paraId="0D959D56" w14:textId="77777777" w:rsidR="00DE7975" w:rsidRDefault="00DE7975" w:rsidP="00DE7975">
      <w:pPr>
        <w:pStyle w:val="Brdtext"/>
        <w:keepNext/>
        <w:jc w:val="center"/>
      </w:pPr>
      <w:r>
        <w:t>3 §</w:t>
      </w:r>
    </w:p>
    <w:tbl>
      <w:tblPr>
        <w:tblW w:w="5000" w:type="pct"/>
        <w:tblCellMar>
          <w:left w:w="125" w:type="dxa"/>
          <w:right w:w="125" w:type="dxa"/>
        </w:tblCellMar>
        <w:tblLook w:val="0000" w:firstRow="0" w:lastRow="0" w:firstColumn="0" w:lastColumn="0" w:noHBand="0" w:noVBand="0"/>
      </w:tblPr>
      <w:tblGrid>
        <w:gridCol w:w="2948"/>
        <w:gridCol w:w="2949"/>
      </w:tblGrid>
      <w:tr w:rsidR="00DE7975" w14:paraId="1FA58A04" w14:textId="77777777" w:rsidTr="00DE7975">
        <w:tc>
          <w:tcPr>
            <w:tcW w:w="2500" w:type="pct"/>
            <w:shd w:val="clear" w:color="auto" w:fill="auto"/>
            <w:tcMar>
              <w:left w:w="0" w:type="dxa"/>
            </w:tcMar>
          </w:tcPr>
          <w:p w14:paraId="3FC1A590" w14:textId="77777777" w:rsidR="00DE7975" w:rsidRPr="005B71FC" w:rsidRDefault="00DE7975" w:rsidP="00DE7975">
            <w:pPr>
              <w:pStyle w:val="Brdtextmedindrag"/>
              <w:rPr>
                <w:i/>
              </w:rPr>
            </w:pPr>
            <w:r w:rsidRPr="005B71FC">
              <w:rPr>
                <w:i/>
              </w:rPr>
              <w:t>Översiktsplanen är inte bind</w:t>
            </w:r>
            <w:r>
              <w:rPr>
                <w:i/>
              </w:rPr>
              <w:softHyphen/>
              <w:t>an</w:t>
            </w:r>
            <w:r>
              <w:rPr>
                <w:i/>
              </w:rPr>
              <w:softHyphen/>
            </w:r>
            <w:r w:rsidRPr="005B71FC">
              <w:rPr>
                <w:i/>
              </w:rPr>
              <w:t>de.</w:t>
            </w:r>
          </w:p>
        </w:tc>
        <w:tc>
          <w:tcPr>
            <w:tcW w:w="2500" w:type="pct"/>
            <w:shd w:val="clear" w:color="auto" w:fill="auto"/>
            <w:tcMar>
              <w:right w:w="0" w:type="dxa"/>
            </w:tcMar>
          </w:tcPr>
          <w:p w14:paraId="02F95D6F" w14:textId="77777777" w:rsidR="00DE7975" w:rsidRDefault="00DE7975" w:rsidP="00DE7975">
            <w:pPr>
              <w:pStyle w:val="Brdtextmedindrag"/>
              <w:rPr>
                <w:i/>
              </w:rPr>
            </w:pPr>
            <w:r>
              <w:rPr>
                <w:i/>
              </w:rPr>
              <w:t xml:space="preserve">Kommunen ska i </w:t>
            </w:r>
            <w:r w:rsidRPr="005B71FC">
              <w:rPr>
                <w:i/>
              </w:rPr>
              <w:t xml:space="preserve">översiktsplanen </w:t>
            </w:r>
            <w:r>
              <w:rPr>
                <w:i/>
              </w:rPr>
              <w:t xml:space="preserve">redovisa </w:t>
            </w:r>
            <w:r w:rsidRPr="005B71FC">
              <w:rPr>
                <w:i/>
              </w:rPr>
              <w:t xml:space="preserve">grunddragen </w:t>
            </w:r>
            <w:r>
              <w:rPr>
                <w:i/>
              </w:rPr>
              <w:t>av</w:t>
            </w:r>
            <w:r w:rsidRPr="005B71FC">
              <w:rPr>
                <w:i/>
              </w:rPr>
              <w:t xml:space="preserve"> den av</w:t>
            </w:r>
            <w:r>
              <w:rPr>
                <w:i/>
              </w:rPr>
              <w:softHyphen/>
            </w:r>
            <w:r w:rsidRPr="005B71FC">
              <w:rPr>
                <w:i/>
              </w:rPr>
              <w:t>sedda användningen av mark- och vatten</w:t>
            </w:r>
            <w:r>
              <w:rPr>
                <w:i/>
              </w:rPr>
              <w:softHyphen/>
            </w:r>
            <w:r w:rsidRPr="005B71FC">
              <w:rPr>
                <w:i/>
              </w:rPr>
              <w:t>om</w:t>
            </w:r>
            <w:r>
              <w:rPr>
                <w:i/>
              </w:rPr>
              <w:softHyphen/>
            </w:r>
            <w:r w:rsidRPr="005B71FC">
              <w:rPr>
                <w:i/>
              </w:rPr>
              <w:t>råden för hela kom</w:t>
            </w:r>
            <w:r>
              <w:rPr>
                <w:i/>
              </w:rPr>
              <w:softHyphen/>
            </w:r>
            <w:r w:rsidRPr="005B71FC">
              <w:rPr>
                <w:i/>
              </w:rPr>
              <w:t xml:space="preserve">munen. </w:t>
            </w:r>
          </w:p>
          <w:p w14:paraId="33820FD1" w14:textId="77777777" w:rsidR="00DE7975" w:rsidRDefault="00DE7975" w:rsidP="00DE7975">
            <w:pPr>
              <w:pStyle w:val="Brdtextmedindrag"/>
              <w:ind w:firstLine="0"/>
            </w:pPr>
            <w:r>
              <w:rPr>
                <w:i/>
              </w:rPr>
              <w:t xml:space="preserve">Grunddragen ska framgå av en karta. </w:t>
            </w:r>
          </w:p>
        </w:tc>
      </w:tr>
      <w:tr w:rsidR="00DE7975" w14:paraId="10DCA9B3" w14:textId="77777777" w:rsidTr="00DE7975">
        <w:tc>
          <w:tcPr>
            <w:tcW w:w="2500" w:type="pct"/>
            <w:shd w:val="clear" w:color="auto" w:fill="auto"/>
            <w:tcMar>
              <w:left w:w="0" w:type="dxa"/>
            </w:tcMar>
          </w:tcPr>
          <w:p w14:paraId="2CAC71B4" w14:textId="77777777" w:rsidR="00DE7975" w:rsidRPr="005B71FC" w:rsidRDefault="00DE7975" w:rsidP="00DE7975">
            <w:pPr>
              <w:pStyle w:val="Brdtextmedindrag"/>
              <w:rPr>
                <w:i/>
              </w:rPr>
            </w:pPr>
          </w:p>
        </w:tc>
        <w:tc>
          <w:tcPr>
            <w:tcW w:w="2500" w:type="pct"/>
            <w:shd w:val="clear" w:color="auto" w:fill="auto"/>
            <w:tcMar>
              <w:right w:w="0" w:type="dxa"/>
            </w:tcMar>
          </w:tcPr>
          <w:p w14:paraId="6E92CD58" w14:textId="77777777" w:rsidR="00DE7975" w:rsidRDefault="00DE7975" w:rsidP="00DE7975">
            <w:pPr>
              <w:pStyle w:val="Brdtextmedindrag"/>
              <w:rPr>
                <w:i/>
              </w:rPr>
            </w:pPr>
            <w:r w:rsidRPr="005B71FC">
              <w:rPr>
                <w:i/>
              </w:rPr>
              <w:t xml:space="preserve">Av planen ska </w:t>
            </w:r>
            <w:r>
              <w:rPr>
                <w:i/>
              </w:rPr>
              <w:t xml:space="preserve">det </w:t>
            </w:r>
            <w:r w:rsidRPr="005B71FC">
              <w:rPr>
                <w:i/>
              </w:rPr>
              <w:t xml:space="preserve">även framgå </w:t>
            </w:r>
            <w:r>
              <w:rPr>
                <w:i/>
              </w:rPr>
              <w:t>hur</w:t>
            </w:r>
            <w:r w:rsidRPr="005B71FC">
              <w:rPr>
                <w:i/>
              </w:rPr>
              <w:t xml:space="preserve"> kom</w:t>
            </w:r>
            <w:r>
              <w:rPr>
                <w:i/>
              </w:rPr>
              <w:softHyphen/>
            </w:r>
            <w:r w:rsidRPr="005B71FC">
              <w:rPr>
                <w:i/>
              </w:rPr>
              <w:t>munen</w:t>
            </w:r>
            <w:r>
              <w:rPr>
                <w:i/>
              </w:rPr>
              <w:t xml:space="preserve"> anser att </w:t>
            </w:r>
            <w:r w:rsidRPr="005B71FC">
              <w:rPr>
                <w:i/>
              </w:rPr>
              <w:t>den bygg</w:t>
            </w:r>
            <w:r>
              <w:rPr>
                <w:i/>
              </w:rPr>
              <w:softHyphen/>
            </w:r>
            <w:r w:rsidRPr="005B71FC">
              <w:rPr>
                <w:i/>
              </w:rPr>
              <w:t>da mil</w:t>
            </w:r>
            <w:r>
              <w:rPr>
                <w:i/>
              </w:rPr>
              <w:softHyphen/>
            </w:r>
            <w:r w:rsidRPr="005B71FC">
              <w:rPr>
                <w:i/>
              </w:rPr>
              <w:t>jön ska användas, utvecklas och bevaras.</w:t>
            </w:r>
          </w:p>
        </w:tc>
      </w:tr>
    </w:tbl>
    <w:p w14:paraId="5013FE61" w14:textId="77777777" w:rsidR="00DE7975" w:rsidRDefault="00DE7975" w:rsidP="00DE7975">
      <w:pPr>
        <w:pStyle w:val="Brdtext"/>
        <w:spacing w:before="180"/>
        <w:jc w:val="center"/>
      </w:pPr>
      <w:r>
        <w:t>4 §</w:t>
      </w:r>
      <w:r>
        <w:rPr>
          <w:rStyle w:val="Fotnotsreferens"/>
        </w:rPr>
        <w:footnoteReference w:id="50"/>
      </w:r>
    </w:p>
    <w:tbl>
      <w:tblPr>
        <w:tblW w:w="5000" w:type="pct"/>
        <w:tblCellMar>
          <w:left w:w="125" w:type="dxa"/>
          <w:right w:w="125" w:type="dxa"/>
        </w:tblCellMar>
        <w:tblLook w:val="0000" w:firstRow="0" w:lastRow="0" w:firstColumn="0" w:lastColumn="0" w:noHBand="0" w:noVBand="0"/>
      </w:tblPr>
      <w:tblGrid>
        <w:gridCol w:w="2948"/>
        <w:gridCol w:w="2949"/>
      </w:tblGrid>
      <w:tr w:rsidR="00DE7975" w14:paraId="4C3EE2F6" w14:textId="77777777" w:rsidTr="00DE7975">
        <w:tc>
          <w:tcPr>
            <w:tcW w:w="2500" w:type="pct"/>
            <w:shd w:val="clear" w:color="auto" w:fill="auto"/>
            <w:tcMar>
              <w:left w:w="0" w:type="dxa"/>
            </w:tcMar>
          </w:tcPr>
          <w:p w14:paraId="2A12BE0F" w14:textId="77777777" w:rsidR="00DE7975" w:rsidRDefault="00DE7975" w:rsidP="00DE7975">
            <w:pPr>
              <w:pStyle w:val="Brdtextmedindrag"/>
            </w:pPr>
            <w:r w:rsidRPr="00F406F5">
              <w:t>Kommunen ska i översikts</w:t>
            </w:r>
            <w:r>
              <w:softHyphen/>
            </w:r>
            <w:r w:rsidRPr="00F406F5">
              <w:t xml:space="preserve">planen redovisa </w:t>
            </w:r>
            <w:r w:rsidRPr="00700258">
              <w:rPr>
                <w:i/>
              </w:rPr>
              <w:t>sin bedömning av hur skyldigheten att enligt 2</w:t>
            </w:r>
            <w:r>
              <w:rPr>
                <w:i/>
              </w:rPr>
              <w:t> </w:t>
            </w:r>
            <w:r w:rsidRPr="00700258">
              <w:rPr>
                <w:i/>
              </w:rPr>
              <w:t>kap. ta hän</w:t>
            </w:r>
            <w:r>
              <w:rPr>
                <w:i/>
              </w:rPr>
              <w:softHyphen/>
            </w:r>
            <w:r w:rsidRPr="00700258">
              <w:rPr>
                <w:i/>
              </w:rPr>
              <w:t>syn till allmänna</w:t>
            </w:r>
            <w:r>
              <w:rPr>
                <w:i/>
              </w:rPr>
              <w:t xml:space="preserve"> intressen vid beslut om </w:t>
            </w:r>
            <w:r w:rsidRPr="00DB3376">
              <w:rPr>
                <w:i/>
              </w:rPr>
              <w:t>användningen av mark- och vattenområden</w:t>
            </w:r>
            <w:r w:rsidRPr="00700258">
              <w:rPr>
                <w:i/>
              </w:rPr>
              <w:t xml:space="preserve"> kommer att till</w:t>
            </w:r>
            <w:r>
              <w:rPr>
                <w:i/>
              </w:rPr>
              <w:softHyphen/>
            </w:r>
            <w:r w:rsidRPr="00700258">
              <w:rPr>
                <w:i/>
              </w:rPr>
              <w:t>godoses. I redovisningen ska riks</w:t>
            </w:r>
            <w:r>
              <w:rPr>
                <w:i/>
              </w:rPr>
              <w:softHyphen/>
            </w:r>
            <w:r w:rsidRPr="00700258">
              <w:rPr>
                <w:i/>
              </w:rPr>
              <w:t>intressen enligt 3 och 4</w:t>
            </w:r>
            <w:r>
              <w:rPr>
                <w:i/>
              </w:rPr>
              <w:t> </w:t>
            </w:r>
            <w:r w:rsidRPr="00700258">
              <w:rPr>
                <w:i/>
              </w:rPr>
              <w:t>kap. miljö</w:t>
            </w:r>
            <w:r>
              <w:rPr>
                <w:i/>
              </w:rPr>
              <w:softHyphen/>
            </w:r>
            <w:r w:rsidRPr="00700258">
              <w:rPr>
                <w:i/>
              </w:rPr>
              <w:t>balken anges särskilt</w:t>
            </w:r>
            <w:r w:rsidRPr="00F406F5">
              <w:t>.</w:t>
            </w:r>
          </w:p>
        </w:tc>
        <w:tc>
          <w:tcPr>
            <w:tcW w:w="2500" w:type="pct"/>
            <w:shd w:val="clear" w:color="auto" w:fill="auto"/>
            <w:tcMar>
              <w:right w:w="0" w:type="dxa"/>
            </w:tcMar>
          </w:tcPr>
          <w:p w14:paraId="2C1211BA" w14:textId="77777777" w:rsidR="00DE7975" w:rsidRDefault="00DE7975" w:rsidP="00DE7975">
            <w:pPr>
              <w:pStyle w:val="Brdtextmedindrag"/>
            </w:pPr>
            <w:bookmarkStart w:id="211" w:name="_Hlk5726415"/>
            <w:r>
              <w:t xml:space="preserve">Kommunen ska i översiktsplanen redovisa </w:t>
            </w:r>
            <w:r w:rsidRPr="00903C93">
              <w:rPr>
                <w:i/>
              </w:rPr>
              <w:t>de förhållanden som med hän</w:t>
            </w:r>
            <w:r w:rsidRPr="00903C93">
              <w:rPr>
                <w:i/>
              </w:rPr>
              <w:softHyphen/>
              <w:t>syn till de allmänna intressena i 2 kap. kan ha en väsentlig betydelse för sådana be</w:t>
            </w:r>
            <w:r w:rsidRPr="00903C93">
              <w:rPr>
                <w:i/>
              </w:rPr>
              <w:softHyphen/>
              <w:t>slut som avses i 2 § andra stycket. Riks</w:t>
            </w:r>
            <w:r w:rsidRPr="00903C93">
              <w:rPr>
                <w:i/>
              </w:rPr>
              <w:softHyphen/>
              <w:t>intress</w:t>
            </w:r>
            <w:r w:rsidRPr="00903C93">
              <w:rPr>
                <w:i/>
              </w:rPr>
              <w:softHyphen/>
              <w:t>en enligt 3 eller 4 kap. miljö</w:t>
            </w:r>
            <w:r w:rsidRPr="00903C93">
              <w:rPr>
                <w:i/>
              </w:rPr>
              <w:softHyphen/>
              <w:t>balken ska alltid redo</w:t>
            </w:r>
            <w:r w:rsidRPr="00903C93">
              <w:rPr>
                <w:i/>
              </w:rPr>
              <w:softHyphen/>
              <w:t>vis</w:t>
            </w:r>
            <w:r w:rsidRPr="00903C93">
              <w:rPr>
                <w:i/>
              </w:rPr>
              <w:softHyphen/>
            </w:r>
            <w:r w:rsidRPr="00903C93">
              <w:rPr>
                <w:i/>
              </w:rPr>
              <w:softHyphen/>
              <w:t>as.</w:t>
            </w:r>
            <w:r>
              <w:t xml:space="preserve"> </w:t>
            </w:r>
            <w:bookmarkEnd w:id="211"/>
          </w:p>
        </w:tc>
      </w:tr>
      <w:tr w:rsidR="00DE7975" w14:paraId="7BFF5164" w14:textId="77777777" w:rsidTr="00DE7975">
        <w:tc>
          <w:tcPr>
            <w:tcW w:w="2500" w:type="pct"/>
            <w:shd w:val="clear" w:color="auto" w:fill="auto"/>
            <w:tcMar>
              <w:left w:w="0" w:type="dxa"/>
            </w:tcMar>
          </w:tcPr>
          <w:p w14:paraId="2395E1C4" w14:textId="77777777" w:rsidR="00DE7975" w:rsidRPr="00700258" w:rsidRDefault="00DE7975" w:rsidP="00DE7975">
            <w:pPr>
              <w:pStyle w:val="Brdtextmedindrag"/>
              <w:rPr>
                <w:i/>
              </w:rPr>
            </w:pPr>
            <w:r w:rsidRPr="00700258">
              <w:rPr>
                <w:i/>
              </w:rPr>
              <w:t>Om en sådan strategisk miljö</w:t>
            </w:r>
            <w:r w:rsidRPr="00700258">
              <w:rPr>
                <w:i/>
              </w:rPr>
              <w:softHyphen/>
            </w:r>
            <w:r w:rsidRPr="008A5472">
              <w:rPr>
                <w:i/>
                <w:spacing w:val="-2"/>
              </w:rPr>
              <w:t>bedömning som avses i 6 kap. miljö</w:t>
            </w:r>
            <w:r w:rsidRPr="008A5472">
              <w:rPr>
                <w:i/>
                <w:spacing w:val="-2"/>
              </w:rPr>
              <w:softHyphen/>
              <w:t>-</w:t>
            </w:r>
            <w:r w:rsidRPr="00700258">
              <w:rPr>
                <w:i/>
              </w:rPr>
              <w:t>balken inte ska göras, ska kom</w:t>
            </w:r>
            <w:r>
              <w:rPr>
                <w:i/>
              </w:rPr>
              <w:softHyphen/>
            </w:r>
            <w:r w:rsidRPr="00700258">
              <w:rPr>
                <w:i/>
              </w:rPr>
              <w:t>munen i översiktsplanen redo</w:t>
            </w:r>
            <w:r w:rsidRPr="00700258">
              <w:rPr>
                <w:i/>
              </w:rPr>
              <w:softHyphen/>
              <w:t>visa skälen för sin bedömning i den frågan.</w:t>
            </w:r>
          </w:p>
        </w:tc>
        <w:tc>
          <w:tcPr>
            <w:tcW w:w="2500" w:type="pct"/>
            <w:shd w:val="clear" w:color="auto" w:fill="auto"/>
            <w:tcMar>
              <w:right w:w="0" w:type="dxa"/>
            </w:tcMar>
          </w:tcPr>
          <w:p w14:paraId="4802F358" w14:textId="77777777" w:rsidR="00DE7975" w:rsidRDefault="00DE7975" w:rsidP="00DE7975">
            <w:pPr>
              <w:pStyle w:val="Brdtextmedindrag"/>
              <w:rPr>
                <w:i/>
              </w:rPr>
            </w:pPr>
            <w:bookmarkStart w:id="212" w:name="_Hlk12975774"/>
            <w:bookmarkStart w:id="213" w:name="_Hlk11666980"/>
            <w:r>
              <w:rPr>
                <w:i/>
              </w:rPr>
              <w:t xml:space="preserve">Av planen ska det även framgå hur kommunen anser att </w:t>
            </w:r>
          </w:p>
          <w:p w14:paraId="343E5A53" w14:textId="77777777" w:rsidR="00DE7975" w:rsidRDefault="00DE7975" w:rsidP="00DE7975">
            <w:pPr>
              <w:pStyle w:val="Brdtextmedindrag"/>
              <w:rPr>
                <w:i/>
              </w:rPr>
            </w:pPr>
            <w:r>
              <w:rPr>
                <w:i/>
              </w:rPr>
              <w:t>1. riksintressen ska tillgodoses,</w:t>
            </w:r>
          </w:p>
          <w:p w14:paraId="571BF672" w14:textId="77777777" w:rsidR="00DE7975" w:rsidRDefault="00DE7975" w:rsidP="00DE7975">
            <w:pPr>
              <w:pStyle w:val="Brdtextmedindrag"/>
              <w:rPr>
                <w:i/>
              </w:rPr>
            </w:pPr>
            <w:r>
              <w:rPr>
                <w:i/>
              </w:rPr>
              <w:t>2. gällande miljökvalitetsnormer enligt 5 kap. miljöbalken ska följas</w:t>
            </w:r>
            <w:bookmarkEnd w:id="212"/>
            <w:r>
              <w:rPr>
                <w:i/>
              </w:rPr>
              <w:t>, och</w:t>
            </w:r>
          </w:p>
          <w:p w14:paraId="66CA5A83" w14:textId="77777777" w:rsidR="00DE7975" w:rsidRPr="00700258" w:rsidRDefault="00DE7975" w:rsidP="00DE7975">
            <w:pPr>
              <w:pStyle w:val="Brdtextmedindrag"/>
              <w:rPr>
                <w:i/>
              </w:rPr>
            </w:pPr>
            <w:r>
              <w:rPr>
                <w:i/>
              </w:rPr>
              <w:t>3. förhållanden av väsentlig be</w:t>
            </w:r>
            <w:r>
              <w:rPr>
                <w:i/>
              </w:rPr>
              <w:softHyphen/>
              <w:t>tyd</w:t>
            </w:r>
            <w:r>
              <w:rPr>
                <w:i/>
              </w:rPr>
              <w:softHyphen/>
              <w:t xml:space="preserve">else i övrigt bör beaktas. </w:t>
            </w:r>
            <w:bookmarkEnd w:id="213"/>
          </w:p>
        </w:tc>
      </w:tr>
      <w:tr w:rsidR="00DE7975" w14:paraId="666D2FD1" w14:textId="77777777" w:rsidTr="00DE7975">
        <w:tc>
          <w:tcPr>
            <w:tcW w:w="2500" w:type="pct"/>
            <w:shd w:val="clear" w:color="auto" w:fill="auto"/>
            <w:tcMar>
              <w:left w:w="0" w:type="dxa"/>
            </w:tcMar>
          </w:tcPr>
          <w:p w14:paraId="0CE2688F" w14:textId="77777777" w:rsidR="00DE7975" w:rsidRPr="00700258" w:rsidRDefault="00DE7975" w:rsidP="00DE7975">
            <w:pPr>
              <w:pStyle w:val="Brdtextmedindrag"/>
              <w:rPr>
                <w:i/>
              </w:rPr>
            </w:pPr>
            <w:r w:rsidRPr="00700258">
              <w:rPr>
                <w:i/>
              </w:rPr>
              <w:t>Krävs en sådan strategisk miljö</w:t>
            </w:r>
            <w:r>
              <w:rPr>
                <w:i/>
              </w:rPr>
              <w:softHyphen/>
            </w:r>
            <w:r w:rsidRPr="00FC1806">
              <w:rPr>
                <w:i/>
                <w:spacing w:val="-2"/>
              </w:rPr>
              <w:t>bedömning som avses i 6 kap. miljö-</w:t>
            </w:r>
            <w:r w:rsidRPr="00700258">
              <w:rPr>
                <w:i/>
              </w:rPr>
              <w:t>balken, ska kommunen redo</w:t>
            </w:r>
            <w:r>
              <w:rPr>
                <w:i/>
              </w:rPr>
              <w:softHyphen/>
            </w:r>
            <w:r w:rsidRPr="00700258">
              <w:rPr>
                <w:i/>
              </w:rPr>
              <w:t>visa miljökonsekvenser i planen på ett sätt som uppfyller kraven i 6 kap. 11, 12 och 16 §§ miljö</w:t>
            </w:r>
            <w:r>
              <w:rPr>
                <w:i/>
              </w:rPr>
              <w:softHyphen/>
            </w:r>
            <w:r w:rsidRPr="00700258">
              <w:rPr>
                <w:i/>
              </w:rPr>
              <w:t>bal</w:t>
            </w:r>
            <w:r>
              <w:rPr>
                <w:i/>
              </w:rPr>
              <w:softHyphen/>
            </w:r>
            <w:r w:rsidRPr="00700258">
              <w:rPr>
                <w:i/>
              </w:rPr>
              <w:t>ken.</w:t>
            </w:r>
          </w:p>
        </w:tc>
        <w:tc>
          <w:tcPr>
            <w:tcW w:w="2500" w:type="pct"/>
            <w:shd w:val="clear" w:color="auto" w:fill="auto"/>
            <w:tcMar>
              <w:right w:w="0" w:type="dxa"/>
            </w:tcMar>
          </w:tcPr>
          <w:p w14:paraId="64D1F9E8" w14:textId="77777777" w:rsidR="00DE7975" w:rsidRPr="00700258" w:rsidRDefault="00DE7975" w:rsidP="00DE7975">
            <w:pPr>
              <w:pStyle w:val="Brdtextmedindrag"/>
              <w:rPr>
                <w:i/>
              </w:rPr>
            </w:pPr>
          </w:p>
        </w:tc>
      </w:tr>
    </w:tbl>
    <w:p w14:paraId="05D04C68" w14:textId="77777777" w:rsidR="00DE7975" w:rsidRPr="003C70E6" w:rsidRDefault="00DE7975" w:rsidP="00DE7975">
      <w:pPr>
        <w:pStyle w:val="Brdtextmedindrag"/>
        <w:ind w:firstLine="0"/>
      </w:pPr>
    </w:p>
    <w:p w14:paraId="693DDDAF" w14:textId="77777777" w:rsidR="00DE7975" w:rsidRDefault="00DE7975" w:rsidP="00DE7975">
      <w:pPr>
        <w:pStyle w:val="Brdtext"/>
        <w:keepNext/>
        <w:jc w:val="center"/>
      </w:pPr>
      <w:r>
        <w:t>5 §</w:t>
      </w:r>
      <w:r>
        <w:rPr>
          <w:rStyle w:val="Fotnotsreferens"/>
        </w:rPr>
        <w:footnoteReference w:id="51"/>
      </w:r>
    </w:p>
    <w:tbl>
      <w:tblPr>
        <w:tblW w:w="5000" w:type="pct"/>
        <w:tblCellMar>
          <w:left w:w="125" w:type="dxa"/>
          <w:right w:w="125" w:type="dxa"/>
        </w:tblCellMar>
        <w:tblLook w:val="0000" w:firstRow="0" w:lastRow="0" w:firstColumn="0" w:lastColumn="0" w:noHBand="0" w:noVBand="0"/>
      </w:tblPr>
      <w:tblGrid>
        <w:gridCol w:w="2948"/>
        <w:gridCol w:w="2949"/>
      </w:tblGrid>
      <w:tr w:rsidR="00DE7975" w14:paraId="2C31E4D0" w14:textId="77777777" w:rsidTr="00DE7975">
        <w:tc>
          <w:tcPr>
            <w:tcW w:w="2500" w:type="pct"/>
            <w:shd w:val="clear" w:color="auto" w:fill="auto"/>
            <w:tcMar>
              <w:left w:w="0" w:type="dxa"/>
            </w:tcMar>
          </w:tcPr>
          <w:p w14:paraId="056E6F00" w14:textId="77777777" w:rsidR="00DE7975" w:rsidRPr="00150EA5" w:rsidRDefault="00DE7975" w:rsidP="00DE7975">
            <w:pPr>
              <w:pStyle w:val="Brdtextmedindrag"/>
            </w:pPr>
            <w:r w:rsidRPr="00F10A1F">
              <w:t>Av ö</w:t>
            </w:r>
            <w:r>
              <w:t>versiktsplanen ska framgå</w:t>
            </w:r>
          </w:p>
          <w:p w14:paraId="78A5001B" w14:textId="77777777" w:rsidR="00DE7975" w:rsidRPr="00150EA5" w:rsidRDefault="00DE7975" w:rsidP="00DE7975">
            <w:pPr>
              <w:pStyle w:val="Brdtextmedindrag"/>
              <w:rPr>
                <w:i/>
              </w:rPr>
            </w:pPr>
            <w:r w:rsidRPr="00150EA5">
              <w:rPr>
                <w:i/>
              </w:rPr>
              <w:t>1. grunddragen i fråga om den avsedda användningen av mark- och vattenområden,</w:t>
            </w:r>
            <w:r w:rsidRPr="00150EA5">
              <w:rPr>
                <w:i/>
              </w:rPr>
              <w:tab/>
            </w:r>
          </w:p>
          <w:p w14:paraId="6D01F2FC" w14:textId="77777777" w:rsidR="00DE7975" w:rsidRPr="00150EA5" w:rsidRDefault="00DE7975" w:rsidP="00DE7975">
            <w:pPr>
              <w:pStyle w:val="Brdtextmedindrag"/>
              <w:rPr>
                <w:i/>
              </w:rPr>
            </w:pPr>
            <w:r w:rsidRPr="00150EA5">
              <w:rPr>
                <w:i/>
              </w:rPr>
              <w:t>2. kommunens syn på hur den byggda miljön ska användas, ut</w:t>
            </w:r>
            <w:r>
              <w:rPr>
                <w:i/>
              </w:rPr>
              <w:softHyphen/>
            </w:r>
            <w:r w:rsidRPr="00150EA5">
              <w:rPr>
                <w:i/>
              </w:rPr>
              <w:t>veck</w:t>
            </w:r>
            <w:r>
              <w:rPr>
                <w:i/>
              </w:rPr>
              <w:softHyphen/>
            </w:r>
            <w:r w:rsidRPr="00150EA5">
              <w:rPr>
                <w:i/>
              </w:rPr>
              <w:t>las och bevaras,</w:t>
            </w:r>
          </w:p>
          <w:p w14:paraId="7ED38C07" w14:textId="77777777" w:rsidR="00DE7975" w:rsidRPr="008A5472" w:rsidRDefault="00DE7975" w:rsidP="00DE7975">
            <w:pPr>
              <w:pStyle w:val="Brdtextmedindrag"/>
              <w:rPr>
                <w:i/>
              </w:rPr>
            </w:pPr>
            <w:r w:rsidRPr="00FB3D25">
              <w:rPr>
                <w:i/>
              </w:rPr>
              <w:t>3.</w:t>
            </w:r>
            <w:r w:rsidRPr="00F10A1F">
              <w:rPr>
                <w:i/>
              </w:rPr>
              <w:t> hur kommunen avser att till</w:t>
            </w:r>
            <w:r>
              <w:rPr>
                <w:i/>
              </w:rPr>
              <w:softHyphen/>
            </w:r>
            <w:r w:rsidRPr="00F10A1F">
              <w:rPr>
                <w:i/>
              </w:rPr>
              <w:t>godose de redovisade riksintres</w:t>
            </w:r>
            <w:r>
              <w:rPr>
                <w:i/>
              </w:rPr>
              <w:softHyphen/>
            </w:r>
            <w:r w:rsidRPr="00F10A1F">
              <w:rPr>
                <w:i/>
              </w:rPr>
              <w:t>se</w:t>
            </w:r>
            <w:r>
              <w:rPr>
                <w:i/>
              </w:rPr>
              <w:softHyphen/>
            </w:r>
            <w:r w:rsidRPr="00F10A1F">
              <w:rPr>
                <w:i/>
              </w:rPr>
              <w:t>na och följa gällande miljökvali</w:t>
            </w:r>
            <w:r>
              <w:rPr>
                <w:i/>
              </w:rPr>
              <w:softHyphen/>
            </w:r>
            <w:r w:rsidRPr="00F10A1F">
              <w:rPr>
                <w:i/>
              </w:rPr>
              <w:t>tets</w:t>
            </w:r>
            <w:r>
              <w:rPr>
                <w:i/>
              </w:rPr>
              <w:softHyphen/>
            </w:r>
            <w:r w:rsidRPr="00F10A1F">
              <w:rPr>
                <w:i/>
              </w:rPr>
              <w:t>normer,</w:t>
            </w:r>
          </w:p>
        </w:tc>
        <w:tc>
          <w:tcPr>
            <w:tcW w:w="2500" w:type="pct"/>
            <w:shd w:val="clear" w:color="auto" w:fill="auto"/>
            <w:tcMar>
              <w:right w:w="0" w:type="dxa"/>
            </w:tcMar>
          </w:tcPr>
          <w:p w14:paraId="14AFEAB2" w14:textId="77777777" w:rsidR="00DE7975" w:rsidRDefault="00DE7975" w:rsidP="00DE7975">
            <w:pPr>
              <w:pStyle w:val="Brdtextmedindrag"/>
            </w:pPr>
            <w:r w:rsidRPr="00700258">
              <w:t xml:space="preserve">Av översiktsplanen ska </w:t>
            </w:r>
            <w:r w:rsidRPr="009104F6">
              <w:rPr>
                <w:i/>
              </w:rPr>
              <w:t>även följ</w:t>
            </w:r>
            <w:r>
              <w:rPr>
                <w:i/>
              </w:rPr>
              <w:softHyphen/>
            </w:r>
            <w:r w:rsidRPr="009104F6">
              <w:rPr>
                <w:i/>
              </w:rPr>
              <w:t>ande</w:t>
            </w:r>
            <w:r>
              <w:t xml:space="preserve"> </w:t>
            </w:r>
            <w:r w:rsidRPr="00700258">
              <w:t>fram</w:t>
            </w:r>
            <w:r>
              <w:softHyphen/>
            </w:r>
            <w:r w:rsidRPr="00700258">
              <w:t>gå</w:t>
            </w:r>
          </w:p>
          <w:p w14:paraId="3BCB75C6" w14:textId="77777777" w:rsidR="00DE7975" w:rsidRDefault="00DE7975" w:rsidP="00DE7975">
            <w:pPr>
              <w:pStyle w:val="Brdtextmedindrag"/>
            </w:pPr>
          </w:p>
          <w:p w14:paraId="0771EEDF" w14:textId="77777777" w:rsidR="00DE7975" w:rsidRDefault="00DE7975" w:rsidP="00DE7975">
            <w:pPr>
              <w:pStyle w:val="Brdtextmedindrag"/>
            </w:pPr>
          </w:p>
          <w:p w14:paraId="38E58E7E" w14:textId="77777777" w:rsidR="00DE7975" w:rsidRDefault="00DE7975" w:rsidP="00DE7975">
            <w:pPr>
              <w:pStyle w:val="Brdtextmedindrag"/>
            </w:pPr>
          </w:p>
          <w:p w14:paraId="59985B6D" w14:textId="77777777" w:rsidR="00DE7975" w:rsidRDefault="00DE7975" w:rsidP="00DE7975">
            <w:pPr>
              <w:pStyle w:val="Brdtextmedindrag"/>
            </w:pPr>
          </w:p>
          <w:p w14:paraId="44F854C4" w14:textId="77777777" w:rsidR="00DE7975" w:rsidRDefault="00DE7975" w:rsidP="00DE7975">
            <w:pPr>
              <w:pStyle w:val="Brdtextmedindrag"/>
            </w:pPr>
          </w:p>
          <w:p w14:paraId="05D8B9D3" w14:textId="77777777" w:rsidR="00DE7975" w:rsidRDefault="00DE7975" w:rsidP="00DE7975">
            <w:pPr>
              <w:pStyle w:val="Brdtextmedindrag"/>
            </w:pPr>
          </w:p>
          <w:p w14:paraId="665D863A" w14:textId="77777777" w:rsidR="00DE7975" w:rsidRDefault="00DE7975" w:rsidP="00DE7975">
            <w:pPr>
              <w:pStyle w:val="Brdtextmedindrag"/>
            </w:pPr>
          </w:p>
          <w:p w14:paraId="2CF35037" w14:textId="77777777" w:rsidR="00DE7975" w:rsidRDefault="00DE7975" w:rsidP="00DE7975">
            <w:pPr>
              <w:pStyle w:val="Brdtextmedindrag"/>
            </w:pPr>
          </w:p>
          <w:p w14:paraId="0D590C19" w14:textId="77777777" w:rsidR="00DE7975" w:rsidRPr="00067182" w:rsidRDefault="00DE7975" w:rsidP="00DE7975">
            <w:pPr>
              <w:pStyle w:val="Brdtextmedindrag"/>
            </w:pPr>
          </w:p>
        </w:tc>
      </w:tr>
      <w:tr w:rsidR="00DE7975" w14:paraId="63EC089D" w14:textId="77777777" w:rsidTr="00DE7975">
        <w:trPr>
          <w:cantSplit/>
        </w:trPr>
        <w:tc>
          <w:tcPr>
            <w:tcW w:w="2500" w:type="pct"/>
            <w:shd w:val="clear" w:color="auto" w:fill="auto"/>
            <w:tcMar>
              <w:left w:w="0" w:type="dxa"/>
            </w:tcMar>
          </w:tcPr>
          <w:p w14:paraId="1123CF37" w14:textId="77777777" w:rsidR="00DE7975" w:rsidRPr="00F10A1F" w:rsidRDefault="00DE7975" w:rsidP="00DE7975">
            <w:pPr>
              <w:pStyle w:val="Brdtextmedindrag"/>
              <w:rPr>
                <w:i/>
              </w:rPr>
            </w:pPr>
            <w:r w:rsidRPr="00F10A1F">
              <w:rPr>
                <w:i/>
              </w:rPr>
              <w:t>4</w:t>
            </w:r>
            <w:r w:rsidRPr="005272C2">
              <w:rPr>
                <w:i/>
              </w:rPr>
              <w:t>. hur kommunen i den fysiska planeringen avser att ta hänsyn till och samordna översiktsplanen med relevanta nationella och regionala mål, planer och program av bety</w:t>
            </w:r>
            <w:r w:rsidRPr="005272C2">
              <w:rPr>
                <w:i/>
              </w:rPr>
              <w:softHyphen/>
            </w:r>
            <w:r w:rsidRPr="005272C2">
              <w:rPr>
                <w:i/>
                <w:spacing w:val="-2"/>
              </w:rPr>
              <w:t>delse för en hållbar utveckling inom</w:t>
            </w:r>
            <w:r w:rsidRPr="005272C2">
              <w:rPr>
                <w:i/>
              </w:rPr>
              <w:t xml:space="preserve"> kommunen,</w:t>
            </w:r>
          </w:p>
        </w:tc>
        <w:tc>
          <w:tcPr>
            <w:tcW w:w="2500" w:type="pct"/>
            <w:shd w:val="clear" w:color="auto" w:fill="auto"/>
            <w:tcMar>
              <w:right w:w="0" w:type="dxa"/>
            </w:tcMar>
          </w:tcPr>
          <w:p w14:paraId="25D127AE" w14:textId="77777777" w:rsidR="00DE7975" w:rsidDel="00067182" w:rsidRDefault="00DE7975" w:rsidP="00DE7975">
            <w:pPr>
              <w:pStyle w:val="Brdtextmedindrag"/>
              <w:rPr>
                <w:i/>
              </w:rPr>
            </w:pPr>
          </w:p>
        </w:tc>
      </w:tr>
      <w:tr w:rsidR="00DE7975" w14:paraId="03E2522A" w14:textId="77777777" w:rsidTr="00DE7975">
        <w:tc>
          <w:tcPr>
            <w:tcW w:w="2500" w:type="pct"/>
            <w:shd w:val="clear" w:color="auto" w:fill="auto"/>
            <w:tcMar>
              <w:left w:w="0" w:type="dxa"/>
            </w:tcMar>
          </w:tcPr>
          <w:p w14:paraId="71135708" w14:textId="77777777" w:rsidR="00DE7975" w:rsidRPr="00FB3D25" w:rsidRDefault="00DE7975" w:rsidP="00DE7975">
            <w:pPr>
              <w:pStyle w:val="Brdtextmedindrag"/>
            </w:pPr>
            <w:r w:rsidRPr="00F10A1F">
              <w:rPr>
                <w:i/>
              </w:rPr>
              <w:t>5</w:t>
            </w:r>
            <w:r>
              <w:t>. hur kommunen avser att till</w:t>
            </w:r>
            <w:r>
              <w:softHyphen/>
              <w:t>godose det långsiktiga behovet av bostäder,</w:t>
            </w:r>
          </w:p>
        </w:tc>
        <w:tc>
          <w:tcPr>
            <w:tcW w:w="2500" w:type="pct"/>
            <w:shd w:val="clear" w:color="auto" w:fill="auto"/>
            <w:tcMar>
              <w:right w:w="0" w:type="dxa"/>
            </w:tcMar>
          </w:tcPr>
          <w:p w14:paraId="0DFED29C" w14:textId="77777777" w:rsidR="00DE7975" w:rsidRDefault="00DE7975" w:rsidP="00DE7975">
            <w:pPr>
              <w:pStyle w:val="Brdtextmedindrag"/>
            </w:pPr>
            <w:r>
              <w:rPr>
                <w:i/>
              </w:rPr>
              <w:t>1</w:t>
            </w:r>
            <w:r>
              <w:t>.</w:t>
            </w:r>
            <w:r w:rsidRPr="00FB3D25">
              <w:rPr>
                <w:i/>
              </w:rPr>
              <w:t> </w:t>
            </w:r>
            <w:r w:rsidRPr="00FB3D25">
              <w:t>hur kommunen avser att till</w:t>
            </w:r>
            <w:r w:rsidRPr="00FB3D25">
              <w:softHyphen/>
              <w:t>godose det långsiktiga behovet av bostäder,</w:t>
            </w:r>
            <w:r w:rsidRPr="00FB3D25">
              <w:rPr>
                <w:i/>
              </w:rPr>
              <w:t xml:space="preserve"> </w:t>
            </w:r>
          </w:p>
        </w:tc>
      </w:tr>
      <w:tr w:rsidR="00DE7975" w14:paraId="14C6A1E7" w14:textId="77777777" w:rsidTr="00DE7975">
        <w:tc>
          <w:tcPr>
            <w:tcW w:w="2500" w:type="pct"/>
            <w:shd w:val="clear" w:color="auto" w:fill="auto"/>
            <w:tcMar>
              <w:left w:w="0" w:type="dxa"/>
            </w:tcMar>
          </w:tcPr>
          <w:p w14:paraId="1C76BE2C" w14:textId="77777777" w:rsidR="00DE7975" w:rsidRPr="00F10A1F" w:rsidRDefault="00DE7975" w:rsidP="00DE7975">
            <w:pPr>
              <w:pStyle w:val="Brdtextmedindrag"/>
              <w:rPr>
                <w:i/>
              </w:rPr>
            </w:pPr>
          </w:p>
        </w:tc>
        <w:tc>
          <w:tcPr>
            <w:tcW w:w="2500" w:type="pct"/>
            <w:shd w:val="clear" w:color="auto" w:fill="auto"/>
            <w:tcMar>
              <w:right w:w="0" w:type="dxa"/>
            </w:tcMar>
          </w:tcPr>
          <w:p w14:paraId="126A5835" w14:textId="77777777" w:rsidR="00DE7975" w:rsidRPr="006F6D47" w:rsidRDefault="00DE7975" w:rsidP="00DE7975">
            <w:pPr>
              <w:pStyle w:val="Brdtextmedindrag"/>
              <w:rPr>
                <w:i/>
              </w:rPr>
            </w:pPr>
            <w:r>
              <w:rPr>
                <w:i/>
              </w:rPr>
              <w:t>2</w:t>
            </w:r>
            <w:r w:rsidRPr="006F6D47">
              <w:rPr>
                <w:i/>
              </w:rPr>
              <w:t>. </w:t>
            </w:r>
            <w:r w:rsidRPr="005272C2">
              <w:rPr>
                <w:i/>
              </w:rPr>
              <w:t>hur kommunen i den fysiska planeringen avser att ta hänsyn till och samordna översiktsplanen med relevanta nationella och regionala mål, planer och program av bety</w:t>
            </w:r>
            <w:r w:rsidRPr="005272C2">
              <w:rPr>
                <w:i/>
              </w:rPr>
              <w:softHyphen/>
            </w:r>
            <w:r w:rsidRPr="00D769E1">
              <w:rPr>
                <w:i/>
                <w:spacing w:val="-2"/>
              </w:rPr>
              <w:t>delse för en hållbar utveckling inom</w:t>
            </w:r>
            <w:r w:rsidRPr="00D769E1">
              <w:rPr>
                <w:i/>
              </w:rPr>
              <w:t xml:space="preserve"> kommunen,</w:t>
            </w:r>
          </w:p>
        </w:tc>
      </w:tr>
      <w:tr w:rsidR="00DE7975" w14:paraId="323BD492" w14:textId="77777777" w:rsidTr="00DE7975">
        <w:tc>
          <w:tcPr>
            <w:tcW w:w="2500" w:type="pct"/>
            <w:shd w:val="clear" w:color="auto" w:fill="auto"/>
            <w:tcMar>
              <w:left w:w="0" w:type="dxa"/>
            </w:tcMar>
          </w:tcPr>
          <w:p w14:paraId="233DDAAF" w14:textId="77777777" w:rsidR="00DE7975" w:rsidRDefault="00DE7975" w:rsidP="00DE7975">
            <w:pPr>
              <w:pStyle w:val="Brdtextmedindrag"/>
            </w:pPr>
            <w:r w:rsidRPr="00F10A1F">
              <w:rPr>
                <w:i/>
              </w:rPr>
              <w:t>6</w:t>
            </w:r>
            <w:r>
              <w:t>. sådana områden för lands</w:t>
            </w:r>
            <w:r>
              <w:softHyphen/>
              <w:t>bygds</w:t>
            </w:r>
            <w:r>
              <w:softHyphen/>
              <w:t xml:space="preserve">utveckling i strandnära lägen som avses i 7 kap. 18 e § första stycket miljöbalken, </w:t>
            </w:r>
          </w:p>
          <w:p w14:paraId="16FB3528" w14:textId="77777777" w:rsidR="00DE7975" w:rsidRDefault="00DE7975" w:rsidP="00DE7975">
            <w:pPr>
              <w:pStyle w:val="Brdtextmedindrag"/>
            </w:pPr>
            <w:r w:rsidRPr="00F10A1F">
              <w:rPr>
                <w:i/>
              </w:rPr>
              <w:t>7</w:t>
            </w:r>
            <w:r>
              <w:t>. kommunens syn på risken för skador på den byggda miljön som kan följa av översvämning, ras, skred och erosion som är klimat</w:t>
            </w:r>
            <w:r>
              <w:softHyphen/>
              <w:t xml:space="preserve">relaterade samt på hur sådana risker kan minska eller upphöra, </w:t>
            </w:r>
            <w:r w:rsidRPr="003C70E6">
              <w:rPr>
                <w:i/>
              </w:rPr>
              <w:t>och</w:t>
            </w:r>
          </w:p>
          <w:p w14:paraId="3E33013E" w14:textId="77777777" w:rsidR="00DE7975" w:rsidRPr="00F10A1F" w:rsidRDefault="00DE7975" w:rsidP="00DE7975">
            <w:pPr>
              <w:pStyle w:val="Brdtextmedindrag"/>
              <w:rPr>
                <w:i/>
              </w:rPr>
            </w:pPr>
            <w:r w:rsidRPr="00FB3D25">
              <w:rPr>
                <w:i/>
              </w:rPr>
              <w:t>8</w:t>
            </w:r>
            <w:r>
              <w:t>. </w:t>
            </w:r>
            <w:r w:rsidRPr="00FB3D25">
              <w:t>om översiktsplanen avviker från en regionplan för länet, på vilket sätt den gör det och skälen för avvikelsen.</w:t>
            </w:r>
          </w:p>
        </w:tc>
        <w:tc>
          <w:tcPr>
            <w:tcW w:w="2500" w:type="pct"/>
            <w:shd w:val="clear" w:color="auto" w:fill="auto"/>
            <w:tcMar>
              <w:right w:w="0" w:type="dxa"/>
            </w:tcMar>
          </w:tcPr>
          <w:p w14:paraId="45C38CD4" w14:textId="77777777" w:rsidR="00DE7975" w:rsidRDefault="00DE7975" w:rsidP="00DE7975">
            <w:pPr>
              <w:pStyle w:val="Brdtextmedindrag"/>
            </w:pPr>
            <w:r>
              <w:rPr>
                <w:i/>
              </w:rPr>
              <w:t>3</w:t>
            </w:r>
            <w:r>
              <w:t>. sådana områden för lands</w:t>
            </w:r>
            <w:r>
              <w:softHyphen/>
              <w:t xml:space="preserve">bygdsutveckling i strandnära lägen som avses i 7 kap. 18 e § första stycket miljöbalken, </w:t>
            </w:r>
          </w:p>
          <w:p w14:paraId="79FE6AAB" w14:textId="77777777" w:rsidR="00DE7975" w:rsidRDefault="00DE7975" w:rsidP="00DE7975">
            <w:pPr>
              <w:pStyle w:val="Brdtextmedindrag"/>
            </w:pPr>
            <w:r>
              <w:rPr>
                <w:i/>
              </w:rPr>
              <w:t>4</w:t>
            </w:r>
            <w:r>
              <w:t>. kommunens syn på risken för skador på den byggda miljön som kan följa av översvämning, ras, skred och erosion som är klimat</w:t>
            </w:r>
            <w:r>
              <w:softHyphen/>
              <w:t xml:space="preserve">relaterade samt på hur sådana risker kan minska eller upphöra, </w:t>
            </w:r>
          </w:p>
          <w:p w14:paraId="304F112B" w14:textId="77777777" w:rsidR="00DE7975" w:rsidRDefault="00DE7975" w:rsidP="00DE7975">
            <w:pPr>
              <w:pStyle w:val="Brdtextmedindrag"/>
            </w:pPr>
            <w:r>
              <w:rPr>
                <w:i/>
              </w:rPr>
              <w:t>5</w:t>
            </w:r>
            <w:r>
              <w:t>. </w:t>
            </w:r>
            <w:r w:rsidRPr="00FB3D25">
              <w:t>om översiktsplanen avviker från en regionplan för länet, på vilket sätt den gör det och skälen för avvikelsen</w:t>
            </w:r>
            <w:r>
              <w:t xml:space="preserve">, </w:t>
            </w:r>
            <w:r w:rsidRPr="003C70E6">
              <w:rPr>
                <w:i/>
              </w:rPr>
              <w:t>och</w:t>
            </w:r>
            <w:r>
              <w:t xml:space="preserve"> </w:t>
            </w:r>
          </w:p>
          <w:p w14:paraId="64525996" w14:textId="77777777" w:rsidR="00DE7975" w:rsidRPr="00E30A61" w:rsidRDefault="00DE7975" w:rsidP="00DE7975">
            <w:pPr>
              <w:pStyle w:val="Brdtextmedindrag"/>
              <w:rPr>
                <w:i/>
              </w:rPr>
            </w:pPr>
            <w:r>
              <w:rPr>
                <w:i/>
                <w:spacing w:val="-2"/>
              </w:rPr>
              <w:t>6</w:t>
            </w:r>
            <w:r w:rsidRPr="00E30A61">
              <w:rPr>
                <w:i/>
                <w:spacing w:val="-2"/>
              </w:rPr>
              <w:t>. sådana områden och verk</w:t>
            </w:r>
            <w:r>
              <w:rPr>
                <w:i/>
                <w:spacing w:val="-2"/>
              </w:rPr>
              <w:softHyphen/>
            </w:r>
            <w:r w:rsidRPr="00E30A61">
              <w:rPr>
                <w:i/>
                <w:spacing w:val="-2"/>
              </w:rPr>
              <w:t>sam</w:t>
            </w:r>
            <w:r w:rsidRPr="00E30A61">
              <w:rPr>
                <w:i/>
                <w:spacing w:val="-2"/>
              </w:rPr>
              <w:softHyphen/>
            </w:r>
            <w:r w:rsidRPr="008A5472">
              <w:rPr>
                <w:i/>
                <w:spacing w:val="-2"/>
              </w:rPr>
              <w:t>heter som angår två eller flera kom</w:t>
            </w:r>
            <w:r>
              <w:rPr>
                <w:i/>
                <w:spacing w:val="-2"/>
              </w:rPr>
              <w:softHyphen/>
            </w:r>
            <w:r w:rsidRPr="00E30A61">
              <w:rPr>
                <w:i/>
              </w:rPr>
              <w:t>mu</w:t>
            </w:r>
            <w:r>
              <w:rPr>
                <w:i/>
              </w:rPr>
              <w:softHyphen/>
            </w:r>
            <w:r w:rsidRPr="00E30A61">
              <w:rPr>
                <w:i/>
              </w:rPr>
              <w:t>ner eller är av regional betyd</w:t>
            </w:r>
            <w:r>
              <w:rPr>
                <w:i/>
              </w:rPr>
              <w:softHyphen/>
            </w:r>
            <w:r w:rsidRPr="00E30A61">
              <w:rPr>
                <w:i/>
              </w:rPr>
              <w:t>else.</w:t>
            </w:r>
          </w:p>
          <w:p w14:paraId="4643CDD2" w14:textId="77777777" w:rsidR="00DE7975" w:rsidRDefault="00DE7975" w:rsidP="00DE7975">
            <w:pPr>
              <w:pStyle w:val="Brdtextmedindrag"/>
              <w:rPr>
                <w:i/>
              </w:rPr>
            </w:pPr>
            <w:r>
              <w:rPr>
                <w:i/>
              </w:rPr>
              <w:t xml:space="preserve">Om länsstyrelsen </w:t>
            </w:r>
            <w:r w:rsidRPr="003C70E6">
              <w:rPr>
                <w:i/>
              </w:rPr>
              <w:t>inte har god</w:t>
            </w:r>
            <w:r>
              <w:rPr>
                <w:i/>
              </w:rPr>
              <w:softHyphen/>
            </w:r>
            <w:r w:rsidRPr="003C70E6">
              <w:rPr>
                <w:i/>
              </w:rPr>
              <w:t xml:space="preserve">tagit </w:t>
            </w:r>
            <w:r>
              <w:rPr>
                <w:i/>
              </w:rPr>
              <w:t>planen</w:t>
            </w:r>
            <w:r w:rsidRPr="003C70E6">
              <w:rPr>
                <w:i/>
              </w:rPr>
              <w:t xml:space="preserve"> i </w:t>
            </w:r>
            <w:r>
              <w:rPr>
                <w:i/>
              </w:rPr>
              <w:t xml:space="preserve">en </w:t>
            </w:r>
            <w:r w:rsidRPr="003C70E6">
              <w:rPr>
                <w:i/>
              </w:rPr>
              <w:t>viss del</w:t>
            </w:r>
            <w:r>
              <w:rPr>
                <w:i/>
              </w:rPr>
              <w:t>, ska det anmärkas i planen</w:t>
            </w:r>
            <w:r w:rsidRPr="003C70E6">
              <w:rPr>
                <w:i/>
              </w:rPr>
              <w:t>.</w:t>
            </w:r>
          </w:p>
        </w:tc>
      </w:tr>
    </w:tbl>
    <w:p w14:paraId="3C56B25E" w14:textId="77777777" w:rsidR="00DE7975" w:rsidRPr="00991E9F" w:rsidRDefault="00DE7975" w:rsidP="00DE7975">
      <w:pPr>
        <w:pStyle w:val="Brdtextmedindrag"/>
        <w:keepNext/>
        <w:ind w:firstLine="0"/>
        <w:rPr>
          <w:sz w:val="18"/>
        </w:rPr>
      </w:pPr>
    </w:p>
    <w:p w14:paraId="15F342EC" w14:textId="77777777" w:rsidR="00DE7975" w:rsidRPr="002C0B87" w:rsidRDefault="00DE7975" w:rsidP="00DE7975">
      <w:pPr>
        <w:pStyle w:val="Brdtext"/>
        <w:keepNext/>
        <w:jc w:val="center"/>
      </w:pPr>
      <w:r>
        <w:t>6 §</w:t>
      </w:r>
    </w:p>
    <w:tbl>
      <w:tblPr>
        <w:tblW w:w="5000" w:type="pct"/>
        <w:tblCellMar>
          <w:left w:w="125" w:type="dxa"/>
          <w:right w:w="125" w:type="dxa"/>
        </w:tblCellMar>
        <w:tblLook w:val="0000" w:firstRow="0" w:lastRow="0" w:firstColumn="0" w:lastColumn="0" w:noHBand="0" w:noVBand="0"/>
      </w:tblPr>
      <w:tblGrid>
        <w:gridCol w:w="2948"/>
        <w:gridCol w:w="2949"/>
      </w:tblGrid>
      <w:tr w:rsidR="00DE7975" w14:paraId="4B473D92" w14:textId="77777777" w:rsidTr="00DE7975">
        <w:tc>
          <w:tcPr>
            <w:tcW w:w="2500" w:type="pct"/>
            <w:shd w:val="clear" w:color="auto" w:fill="auto"/>
            <w:tcMar>
              <w:left w:w="0" w:type="dxa"/>
            </w:tcMar>
          </w:tcPr>
          <w:p w14:paraId="305B08F7" w14:textId="77777777" w:rsidR="00DE7975" w:rsidRDefault="00DE7975" w:rsidP="00DE7975">
            <w:pPr>
              <w:pStyle w:val="Brdtextmedindrag"/>
            </w:pPr>
            <w:r w:rsidRPr="002C0B87">
              <w:t xml:space="preserve">Översiktsplanen ska utformas så att innebörden </w:t>
            </w:r>
            <w:r w:rsidRPr="002C0B87">
              <w:rPr>
                <w:i/>
              </w:rPr>
              <w:t>och konsekvenserna</w:t>
            </w:r>
            <w:r>
              <w:t xml:space="preserve"> av den tydligt framgår.</w:t>
            </w:r>
          </w:p>
        </w:tc>
        <w:tc>
          <w:tcPr>
            <w:tcW w:w="2500" w:type="pct"/>
            <w:shd w:val="clear" w:color="auto" w:fill="auto"/>
            <w:tcMar>
              <w:right w:w="0" w:type="dxa"/>
            </w:tcMar>
          </w:tcPr>
          <w:p w14:paraId="2F73AC2C" w14:textId="77777777" w:rsidR="00DE7975" w:rsidRDefault="00DE7975" w:rsidP="00DE7975">
            <w:pPr>
              <w:pStyle w:val="Brdtextmedindrag"/>
            </w:pPr>
            <w:bookmarkStart w:id="214" w:name="_Hlk7007897"/>
            <w:r w:rsidRPr="002C0B87">
              <w:t>Översikts</w:t>
            </w:r>
            <w:bookmarkEnd w:id="214"/>
            <w:r w:rsidRPr="002C0B87">
              <w:t>planen ska utformas så att innebörden av den tydligt fram</w:t>
            </w:r>
            <w:r>
              <w:softHyphen/>
            </w:r>
            <w:r w:rsidRPr="002C0B87">
              <w:t>går.</w:t>
            </w:r>
          </w:p>
          <w:p w14:paraId="03A0CF8E" w14:textId="77777777" w:rsidR="00DE7975" w:rsidRPr="002C0B87" w:rsidRDefault="00DE7975" w:rsidP="00DE7975">
            <w:pPr>
              <w:pStyle w:val="Brdtextmedindrag"/>
              <w:rPr>
                <w:i/>
              </w:rPr>
            </w:pPr>
            <w:r w:rsidRPr="002C0B87">
              <w:rPr>
                <w:i/>
              </w:rPr>
              <w:t>Planen får redovisas med en an</w:t>
            </w:r>
            <w:r>
              <w:rPr>
                <w:i/>
              </w:rPr>
              <w:softHyphen/>
            </w:r>
            <w:r w:rsidRPr="002C0B87">
              <w:rPr>
                <w:i/>
              </w:rPr>
              <w:t>nan detaljeringsgrad</w:t>
            </w:r>
            <w:r>
              <w:rPr>
                <w:i/>
              </w:rPr>
              <w:t xml:space="preserve"> </w:t>
            </w:r>
            <w:r w:rsidRPr="002C0B87">
              <w:rPr>
                <w:i/>
              </w:rPr>
              <w:t>för en viss del av kom</w:t>
            </w:r>
            <w:r>
              <w:rPr>
                <w:i/>
              </w:rPr>
              <w:softHyphen/>
            </w:r>
            <w:r w:rsidRPr="002C0B87">
              <w:rPr>
                <w:i/>
              </w:rPr>
              <w:t>munen än för planen i öv</w:t>
            </w:r>
            <w:r>
              <w:rPr>
                <w:i/>
              </w:rPr>
              <w:softHyphen/>
            </w:r>
            <w:r w:rsidRPr="002C0B87">
              <w:rPr>
                <w:i/>
              </w:rPr>
              <w:t>rigt.</w:t>
            </w:r>
          </w:p>
        </w:tc>
      </w:tr>
    </w:tbl>
    <w:p w14:paraId="0594FE1E" w14:textId="77777777" w:rsidR="00DE7975" w:rsidRPr="00991E9F" w:rsidRDefault="00DE7975" w:rsidP="00DE7975">
      <w:pPr>
        <w:pStyle w:val="Brdtextmedindrag"/>
        <w:rPr>
          <w:sz w:val="18"/>
        </w:rPr>
      </w:pPr>
    </w:p>
    <w:tbl>
      <w:tblPr>
        <w:tblW w:w="5000" w:type="pct"/>
        <w:tblCellMar>
          <w:left w:w="125" w:type="dxa"/>
          <w:right w:w="125" w:type="dxa"/>
        </w:tblCellMar>
        <w:tblLook w:val="0000" w:firstRow="0" w:lastRow="0" w:firstColumn="0" w:lastColumn="0" w:noHBand="0" w:noVBand="0"/>
      </w:tblPr>
      <w:tblGrid>
        <w:gridCol w:w="2948"/>
        <w:gridCol w:w="2949"/>
      </w:tblGrid>
      <w:tr w:rsidR="00DE7975" w14:paraId="47C3D162" w14:textId="77777777" w:rsidTr="00DE7975">
        <w:tc>
          <w:tcPr>
            <w:tcW w:w="2500" w:type="pct"/>
            <w:shd w:val="clear" w:color="auto" w:fill="auto"/>
            <w:tcMar>
              <w:left w:w="0" w:type="dxa"/>
            </w:tcMar>
          </w:tcPr>
          <w:p w14:paraId="3FE56B0A" w14:textId="77777777" w:rsidR="00DE7975" w:rsidRDefault="00DE7975" w:rsidP="00DE7975">
            <w:pPr>
              <w:pStyle w:val="Brdtextmedindrag"/>
            </w:pPr>
          </w:p>
        </w:tc>
        <w:tc>
          <w:tcPr>
            <w:tcW w:w="2500" w:type="pct"/>
            <w:shd w:val="clear" w:color="auto" w:fill="auto"/>
            <w:tcMar>
              <w:right w:w="0" w:type="dxa"/>
            </w:tcMar>
          </w:tcPr>
          <w:p w14:paraId="5F482391" w14:textId="77777777" w:rsidR="00DE7975" w:rsidRPr="002C0B87" w:rsidRDefault="00DE7975" w:rsidP="00DE7975">
            <w:pPr>
              <w:pStyle w:val="Brdtext"/>
              <w:rPr>
                <w:i/>
              </w:rPr>
            </w:pPr>
            <w:r w:rsidRPr="002C0B87">
              <w:rPr>
                <w:i/>
              </w:rPr>
              <w:t>6 a §</w:t>
            </w:r>
          </w:p>
          <w:p w14:paraId="6D894FB5" w14:textId="77777777" w:rsidR="00DE7975" w:rsidRPr="002C0B87" w:rsidRDefault="00DE7975" w:rsidP="00DE7975">
            <w:pPr>
              <w:pStyle w:val="Brdtextmedindrag"/>
              <w:rPr>
                <w:i/>
              </w:rPr>
            </w:pPr>
            <w:r>
              <w:rPr>
                <w:i/>
              </w:rPr>
              <w:t>Kommunen ska i ö</w:t>
            </w:r>
            <w:r w:rsidRPr="002C0B87">
              <w:rPr>
                <w:i/>
              </w:rPr>
              <w:t>versiktsplanen redovis</w:t>
            </w:r>
            <w:r>
              <w:rPr>
                <w:i/>
              </w:rPr>
              <w:t xml:space="preserve">a </w:t>
            </w:r>
            <w:r w:rsidRPr="002C0B87">
              <w:rPr>
                <w:i/>
              </w:rPr>
              <w:t>planens väsentliga konse</w:t>
            </w:r>
            <w:r>
              <w:rPr>
                <w:i/>
              </w:rPr>
              <w:softHyphen/>
            </w:r>
            <w:r w:rsidRPr="002C0B87">
              <w:rPr>
                <w:i/>
              </w:rPr>
              <w:t xml:space="preserve">kvenser. </w:t>
            </w:r>
          </w:p>
        </w:tc>
      </w:tr>
    </w:tbl>
    <w:p w14:paraId="3E44758B" w14:textId="77777777" w:rsidR="00DE7975" w:rsidRPr="00991E9F" w:rsidRDefault="00DE7975" w:rsidP="00DE7975">
      <w:pPr>
        <w:pStyle w:val="Brdtextmedindrag"/>
        <w:rPr>
          <w:sz w:val="18"/>
        </w:rPr>
      </w:pPr>
    </w:p>
    <w:tbl>
      <w:tblPr>
        <w:tblW w:w="5000" w:type="pct"/>
        <w:tblCellMar>
          <w:left w:w="125" w:type="dxa"/>
          <w:right w:w="125" w:type="dxa"/>
        </w:tblCellMar>
        <w:tblLook w:val="0000" w:firstRow="0" w:lastRow="0" w:firstColumn="0" w:lastColumn="0" w:noHBand="0" w:noVBand="0"/>
      </w:tblPr>
      <w:tblGrid>
        <w:gridCol w:w="2948"/>
        <w:gridCol w:w="2949"/>
      </w:tblGrid>
      <w:tr w:rsidR="00DE7975" w14:paraId="16BB74BE" w14:textId="77777777" w:rsidTr="00DE7975">
        <w:trPr>
          <w:cantSplit/>
        </w:trPr>
        <w:tc>
          <w:tcPr>
            <w:tcW w:w="2500" w:type="pct"/>
            <w:shd w:val="clear" w:color="auto" w:fill="auto"/>
            <w:tcMar>
              <w:left w:w="0" w:type="dxa"/>
            </w:tcMar>
          </w:tcPr>
          <w:p w14:paraId="635E2046" w14:textId="77777777" w:rsidR="00DE7975" w:rsidRDefault="00DE7975" w:rsidP="00DE7975">
            <w:pPr>
              <w:pStyle w:val="Brdtextmedindrag"/>
            </w:pPr>
            <w:bookmarkStart w:id="215" w:name="_Hlk7013831"/>
          </w:p>
        </w:tc>
        <w:tc>
          <w:tcPr>
            <w:tcW w:w="2500" w:type="pct"/>
            <w:shd w:val="clear" w:color="auto" w:fill="auto"/>
            <w:tcMar>
              <w:right w:w="0" w:type="dxa"/>
            </w:tcMar>
          </w:tcPr>
          <w:p w14:paraId="2D0901E9" w14:textId="77777777" w:rsidR="00DE7975" w:rsidRDefault="00DE7975" w:rsidP="00DE7975">
            <w:pPr>
              <w:pStyle w:val="Brdtext"/>
            </w:pPr>
            <w:bookmarkStart w:id="216" w:name="_Hlk4412586"/>
            <w:bookmarkStart w:id="217" w:name="_Hlk4410518"/>
            <w:r w:rsidRPr="002C0B87">
              <w:rPr>
                <w:i/>
              </w:rPr>
              <w:t>6 b §</w:t>
            </w:r>
          </w:p>
          <w:p w14:paraId="4D9B1160" w14:textId="77777777" w:rsidR="00DE7975" w:rsidRPr="002C0B87" w:rsidRDefault="00DE7975" w:rsidP="00DE7975">
            <w:pPr>
              <w:pStyle w:val="Brdtextmedindrag"/>
              <w:rPr>
                <w:i/>
              </w:rPr>
            </w:pPr>
            <w:r w:rsidRPr="002C0B87">
              <w:rPr>
                <w:i/>
              </w:rPr>
              <w:t>Om en betydande miljö</w:t>
            </w:r>
            <w:r>
              <w:rPr>
                <w:i/>
              </w:rPr>
              <w:softHyphen/>
            </w:r>
            <w:r w:rsidRPr="002C0B87">
              <w:rPr>
                <w:i/>
              </w:rPr>
              <w:t xml:space="preserve">påverkan </w:t>
            </w:r>
            <w:r w:rsidRPr="00287A39">
              <w:rPr>
                <w:i/>
                <w:spacing w:val="-2"/>
              </w:rPr>
              <w:t>kan antas enligt det beslut som avses</w:t>
            </w:r>
            <w:r w:rsidRPr="00287A39">
              <w:rPr>
                <w:i/>
              </w:rPr>
              <w:t xml:space="preserve"> i </w:t>
            </w:r>
            <w:r w:rsidRPr="002C0B87">
              <w:rPr>
                <w:i/>
              </w:rPr>
              <w:t>9 §</w:t>
            </w:r>
            <w:r>
              <w:rPr>
                <w:i/>
              </w:rPr>
              <w:t xml:space="preserve"> </w:t>
            </w:r>
            <w:r w:rsidRPr="00B41B5C">
              <w:rPr>
                <w:i/>
              </w:rPr>
              <w:t>andra stycket eller föreskrifter som regeringen har meddelat med stöd av 6</w:t>
            </w:r>
            <w:r>
              <w:rPr>
                <w:i/>
              </w:rPr>
              <w:t> </w:t>
            </w:r>
            <w:r w:rsidRPr="00B41B5C">
              <w:rPr>
                <w:i/>
              </w:rPr>
              <w:t>kap. 4</w:t>
            </w:r>
            <w:r>
              <w:rPr>
                <w:i/>
              </w:rPr>
              <w:t> </w:t>
            </w:r>
            <w:r w:rsidRPr="00B41B5C">
              <w:rPr>
                <w:i/>
              </w:rPr>
              <w:t>§ miljöbalken</w:t>
            </w:r>
            <w:r w:rsidRPr="002C0B87">
              <w:rPr>
                <w:i/>
              </w:rPr>
              <w:t>, ska kom</w:t>
            </w:r>
            <w:r>
              <w:rPr>
                <w:i/>
              </w:rPr>
              <w:softHyphen/>
            </w:r>
            <w:r w:rsidRPr="002C0B87">
              <w:rPr>
                <w:i/>
              </w:rPr>
              <w:t>munen redo</w:t>
            </w:r>
            <w:r>
              <w:rPr>
                <w:i/>
              </w:rPr>
              <w:softHyphen/>
            </w:r>
            <w:r>
              <w:rPr>
                <w:i/>
              </w:rPr>
              <w:softHyphen/>
            </w:r>
            <w:r>
              <w:rPr>
                <w:i/>
              </w:rPr>
              <w:softHyphen/>
            </w:r>
            <w:r w:rsidRPr="002C0B87">
              <w:rPr>
                <w:i/>
              </w:rPr>
              <w:t>visa miljö</w:t>
            </w:r>
            <w:r>
              <w:rPr>
                <w:i/>
              </w:rPr>
              <w:softHyphen/>
            </w:r>
            <w:r w:rsidRPr="002C0B87">
              <w:rPr>
                <w:i/>
              </w:rPr>
              <w:t>konse</w:t>
            </w:r>
            <w:r>
              <w:rPr>
                <w:i/>
              </w:rPr>
              <w:softHyphen/>
            </w:r>
            <w:r w:rsidRPr="002C0B87">
              <w:rPr>
                <w:i/>
              </w:rPr>
              <w:t>kvenser i över</w:t>
            </w:r>
            <w:r>
              <w:rPr>
                <w:i/>
              </w:rPr>
              <w:softHyphen/>
            </w:r>
            <w:r w:rsidRPr="002C0B87">
              <w:rPr>
                <w:i/>
              </w:rPr>
              <w:t>sikts</w:t>
            </w:r>
            <w:r>
              <w:rPr>
                <w:i/>
              </w:rPr>
              <w:softHyphen/>
            </w:r>
            <w:r w:rsidRPr="002C0B87">
              <w:rPr>
                <w:i/>
              </w:rPr>
              <w:t>planen på ett sätt som uppfyller kraven i 6 kap. 11, 12 och 16</w:t>
            </w:r>
            <w:r>
              <w:rPr>
                <w:i/>
              </w:rPr>
              <w:t> </w:t>
            </w:r>
            <w:r w:rsidRPr="002C0B87">
              <w:rPr>
                <w:i/>
              </w:rPr>
              <w:t>§§</w:t>
            </w:r>
            <w:r>
              <w:rPr>
                <w:i/>
              </w:rPr>
              <w:t xml:space="preserve"> </w:t>
            </w:r>
            <w:r w:rsidRPr="002C0B87">
              <w:rPr>
                <w:i/>
              </w:rPr>
              <w:t>miljöbalken.</w:t>
            </w:r>
          </w:p>
          <w:bookmarkEnd w:id="216"/>
          <w:p w14:paraId="50F65F86" w14:textId="77777777" w:rsidR="00DE7975" w:rsidRDefault="00DE7975" w:rsidP="00DE7975">
            <w:pPr>
              <w:pStyle w:val="Brdtextmedindrag"/>
            </w:pPr>
            <w:r w:rsidRPr="002C0B87">
              <w:rPr>
                <w:i/>
              </w:rPr>
              <w:t xml:space="preserve">Om en betydande miljöpåverkan inte kan antas enligt </w:t>
            </w:r>
            <w:r>
              <w:rPr>
                <w:i/>
              </w:rPr>
              <w:t xml:space="preserve">det beslut som avses i </w:t>
            </w:r>
            <w:r w:rsidRPr="002C0B87">
              <w:rPr>
                <w:i/>
              </w:rPr>
              <w:t>9 §</w:t>
            </w:r>
            <w:r>
              <w:rPr>
                <w:i/>
              </w:rPr>
              <w:t xml:space="preserve"> andra stycket</w:t>
            </w:r>
            <w:r w:rsidRPr="002C0B87">
              <w:rPr>
                <w:i/>
              </w:rPr>
              <w:t>, ska kom</w:t>
            </w:r>
            <w:r>
              <w:rPr>
                <w:i/>
              </w:rPr>
              <w:softHyphen/>
            </w:r>
            <w:r w:rsidRPr="002C0B87">
              <w:rPr>
                <w:i/>
              </w:rPr>
              <w:t>munen i planen redo</w:t>
            </w:r>
            <w:r>
              <w:rPr>
                <w:i/>
              </w:rPr>
              <w:softHyphen/>
            </w:r>
            <w:r w:rsidRPr="002C0B87">
              <w:rPr>
                <w:i/>
              </w:rPr>
              <w:t>visa</w:t>
            </w:r>
            <w:r>
              <w:rPr>
                <w:i/>
              </w:rPr>
              <w:t xml:space="preserve"> </w:t>
            </w:r>
            <w:r w:rsidRPr="002C0B87">
              <w:rPr>
                <w:i/>
              </w:rPr>
              <w:t>skälen för sin bedömning i den frågan.</w:t>
            </w:r>
            <w:bookmarkEnd w:id="217"/>
          </w:p>
        </w:tc>
      </w:tr>
    </w:tbl>
    <w:p w14:paraId="307A676E" w14:textId="77777777" w:rsidR="00DE7975" w:rsidRDefault="00DE7975" w:rsidP="00DE7975">
      <w:pPr>
        <w:pStyle w:val="Brdtext"/>
      </w:pPr>
    </w:p>
    <w:tbl>
      <w:tblPr>
        <w:tblW w:w="5000" w:type="pct"/>
        <w:tblCellMar>
          <w:left w:w="125" w:type="dxa"/>
          <w:right w:w="125" w:type="dxa"/>
        </w:tblCellMar>
        <w:tblLook w:val="0000" w:firstRow="0" w:lastRow="0" w:firstColumn="0" w:lastColumn="0" w:noHBand="0" w:noVBand="0"/>
      </w:tblPr>
      <w:tblGrid>
        <w:gridCol w:w="2948"/>
        <w:gridCol w:w="2949"/>
      </w:tblGrid>
      <w:tr w:rsidR="00DE7975" w14:paraId="439F9E58" w14:textId="77777777" w:rsidTr="00DE7975">
        <w:tc>
          <w:tcPr>
            <w:tcW w:w="2500" w:type="pct"/>
            <w:shd w:val="clear" w:color="auto" w:fill="auto"/>
            <w:tcMar>
              <w:left w:w="0" w:type="dxa"/>
            </w:tcMar>
          </w:tcPr>
          <w:bookmarkEnd w:id="215"/>
          <w:p w14:paraId="1061C48D" w14:textId="77777777" w:rsidR="00DE7975" w:rsidRPr="002C0B87" w:rsidRDefault="00DE7975" w:rsidP="00DE7975">
            <w:pPr>
              <w:pStyle w:val="Brdtextmedindrag"/>
              <w:ind w:firstLine="0"/>
              <w:rPr>
                <w:b/>
                <w:i/>
              </w:rPr>
            </w:pPr>
            <w:r w:rsidRPr="002C0B87">
              <w:rPr>
                <w:b/>
                <w:i/>
              </w:rPr>
              <w:t xml:space="preserve">Förslag till </w:t>
            </w:r>
            <w:r w:rsidRPr="00AF67F4">
              <w:rPr>
                <w:b/>
              </w:rPr>
              <w:t>översiktsplan</w:t>
            </w:r>
          </w:p>
        </w:tc>
        <w:tc>
          <w:tcPr>
            <w:tcW w:w="2500" w:type="pct"/>
            <w:shd w:val="clear" w:color="auto" w:fill="auto"/>
            <w:tcMar>
              <w:right w:w="0" w:type="dxa"/>
            </w:tcMar>
          </w:tcPr>
          <w:p w14:paraId="11BE1105" w14:textId="77777777" w:rsidR="00DE7975" w:rsidRPr="002C0B87" w:rsidRDefault="00DE7975" w:rsidP="00DE7975">
            <w:pPr>
              <w:pStyle w:val="Brdtextmedindrag"/>
              <w:ind w:firstLine="0"/>
              <w:rPr>
                <w:b/>
                <w:i/>
              </w:rPr>
            </w:pPr>
            <w:r w:rsidRPr="002C0B87">
              <w:rPr>
                <w:b/>
                <w:i/>
              </w:rPr>
              <w:t xml:space="preserve">Att ta fram en </w:t>
            </w:r>
            <w:r w:rsidRPr="00AF67F4">
              <w:rPr>
                <w:b/>
              </w:rPr>
              <w:t>översiktsplan</w:t>
            </w:r>
          </w:p>
        </w:tc>
      </w:tr>
    </w:tbl>
    <w:p w14:paraId="5D8A7247" w14:textId="77777777" w:rsidR="00DE7975" w:rsidRPr="00991E9F" w:rsidRDefault="00DE7975" w:rsidP="00DE7975">
      <w:pPr>
        <w:pStyle w:val="Brdtext"/>
        <w:rPr>
          <w:sz w:val="16"/>
        </w:rPr>
      </w:pPr>
    </w:p>
    <w:p w14:paraId="234F059B" w14:textId="77777777" w:rsidR="00DE7975" w:rsidRDefault="00DE7975" w:rsidP="00DE7975">
      <w:pPr>
        <w:pStyle w:val="Brdtext"/>
        <w:jc w:val="center"/>
      </w:pPr>
      <w:r>
        <w:t>7 §</w:t>
      </w:r>
      <w:r>
        <w:rPr>
          <w:rStyle w:val="Fotnotsreferens"/>
        </w:rPr>
        <w:footnoteReference w:id="52"/>
      </w:r>
    </w:p>
    <w:tbl>
      <w:tblPr>
        <w:tblW w:w="5000" w:type="pct"/>
        <w:tblCellMar>
          <w:left w:w="125" w:type="dxa"/>
          <w:right w:w="125" w:type="dxa"/>
        </w:tblCellMar>
        <w:tblLook w:val="0000" w:firstRow="0" w:lastRow="0" w:firstColumn="0" w:lastColumn="0" w:noHBand="0" w:noVBand="0"/>
      </w:tblPr>
      <w:tblGrid>
        <w:gridCol w:w="2948"/>
        <w:gridCol w:w="2949"/>
      </w:tblGrid>
      <w:tr w:rsidR="00DE7975" w14:paraId="5571A2DF" w14:textId="77777777" w:rsidTr="00DE7975">
        <w:tc>
          <w:tcPr>
            <w:tcW w:w="2500" w:type="pct"/>
            <w:shd w:val="clear" w:color="auto" w:fill="auto"/>
            <w:tcMar>
              <w:left w:w="0" w:type="dxa"/>
            </w:tcMar>
          </w:tcPr>
          <w:p w14:paraId="2996CFCB" w14:textId="77777777" w:rsidR="00DE7975" w:rsidRPr="00C908C9" w:rsidRDefault="00DE7975" w:rsidP="00DE7975">
            <w:pPr>
              <w:pStyle w:val="Brdtextmedindrag"/>
            </w:pPr>
            <w:r w:rsidRPr="00C908C9">
              <w:t>Innan kommunen antar en över</w:t>
            </w:r>
            <w:r>
              <w:softHyphen/>
            </w:r>
            <w:r w:rsidRPr="00C908C9">
              <w:t xml:space="preserve">siktsplan </w:t>
            </w:r>
            <w:r w:rsidRPr="000D0498">
              <w:rPr>
                <w:i/>
              </w:rPr>
              <w:t>eller en ändring</w:t>
            </w:r>
            <w:r w:rsidRPr="00C908C9">
              <w:t xml:space="preserve"> </w:t>
            </w:r>
            <w:r w:rsidRPr="00434F51">
              <w:rPr>
                <w:i/>
              </w:rPr>
              <w:t>i den</w:t>
            </w:r>
            <w:r w:rsidRPr="00C908C9">
              <w:t xml:space="preserve"> ska kom</w:t>
            </w:r>
            <w:r w:rsidRPr="00C908C9">
              <w:softHyphen/>
              <w:t>munen</w:t>
            </w:r>
          </w:p>
        </w:tc>
        <w:tc>
          <w:tcPr>
            <w:tcW w:w="2500" w:type="pct"/>
            <w:shd w:val="clear" w:color="auto" w:fill="auto"/>
            <w:tcMar>
              <w:right w:w="0" w:type="dxa"/>
            </w:tcMar>
          </w:tcPr>
          <w:p w14:paraId="19AE7956" w14:textId="77777777" w:rsidR="00DE7975" w:rsidRDefault="00DE7975" w:rsidP="00DE7975">
            <w:pPr>
              <w:pStyle w:val="Brdtextmedindrag"/>
            </w:pPr>
            <w:r w:rsidRPr="00F40DD5">
              <w:t>Innan kommunen antar en över</w:t>
            </w:r>
            <w:r>
              <w:softHyphen/>
            </w:r>
            <w:r w:rsidRPr="00F40DD5">
              <w:t>siktsplan ska kom</w:t>
            </w:r>
            <w:r w:rsidRPr="00F40DD5">
              <w:softHyphen/>
              <w:t>munen</w:t>
            </w:r>
          </w:p>
        </w:tc>
      </w:tr>
      <w:tr w:rsidR="00DE7975" w14:paraId="7A5184D8" w14:textId="77777777" w:rsidTr="00DE7975">
        <w:tc>
          <w:tcPr>
            <w:tcW w:w="2500" w:type="pct"/>
            <w:shd w:val="clear" w:color="auto" w:fill="auto"/>
            <w:tcMar>
              <w:left w:w="0" w:type="dxa"/>
            </w:tcMar>
          </w:tcPr>
          <w:p w14:paraId="03821B8F" w14:textId="77777777" w:rsidR="00DE7975" w:rsidRDefault="00DE7975" w:rsidP="00DE7975">
            <w:pPr>
              <w:pStyle w:val="Brdtextmedindrag"/>
            </w:pPr>
            <w:r>
              <w:t>1. </w:t>
            </w:r>
            <w:r w:rsidRPr="002C0B87">
              <w:t xml:space="preserve">upprätta ett förslag till plan </w:t>
            </w:r>
            <w:r w:rsidRPr="000D0498">
              <w:rPr>
                <w:i/>
              </w:rPr>
              <w:t>eller ändring</w:t>
            </w:r>
            <w:r w:rsidRPr="002C0B87">
              <w:t xml:space="preserve"> som uppfyller kraven i </w:t>
            </w:r>
            <w:r w:rsidRPr="002C0B87">
              <w:rPr>
                <w:i/>
              </w:rPr>
              <w:t>4–6</w:t>
            </w:r>
            <w:r>
              <w:t> </w:t>
            </w:r>
            <w:r w:rsidRPr="002C0B87">
              <w:t>§§,</w:t>
            </w:r>
          </w:p>
        </w:tc>
        <w:tc>
          <w:tcPr>
            <w:tcW w:w="2500" w:type="pct"/>
            <w:shd w:val="clear" w:color="auto" w:fill="auto"/>
            <w:tcMar>
              <w:right w:w="0" w:type="dxa"/>
            </w:tcMar>
          </w:tcPr>
          <w:p w14:paraId="3167E88F" w14:textId="77777777" w:rsidR="00DE7975" w:rsidRDefault="00DE7975" w:rsidP="00DE7975">
            <w:pPr>
              <w:pStyle w:val="Brdtextmedindrag"/>
            </w:pPr>
            <w:r>
              <w:t>1. </w:t>
            </w:r>
            <w:r w:rsidRPr="002C0B87">
              <w:t xml:space="preserve">upprätta ett förslag till plan som uppfyller kraven </w:t>
            </w:r>
            <w:r w:rsidRPr="002C0B87">
              <w:rPr>
                <w:i/>
              </w:rPr>
              <w:t>i 3–6</w:t>
            </w:r>
            <w:r>
              <w:rPr>
                <w:i/>
              </w:rPr>
              <w:t> </w:t>
            </w:r>
            <w:r w:rsidRPr="002C0B87">
              <w:rPr>
                <w:i/>
              </w:rPr>
              <w:t>b</w:t>
            </w:r>
            <w:r>
              <w:t> </w:t>
            </w:r>
            <w:r w:rsidRPr="002C0B87">
              <w:t>§§,</w:t>
            </w:r>
          </w:p>
        </w:tc>
      </w:tr>
      <w:tr w:rsidR="00DE7975" w14:paraId="0C131CF2" w14:textId="77777777" w:rsidTr="00DE7975">
        <w:tc>
          <w:tcPr>
            <w:tcW w:w="2500" w:type="pct"/>
            <w:shd w:val="clear" w:color="auto" w:fill="auto"/>
            <w:tcMar>
              <w:left w:w="0" w:type="dxa"/>
            </w:tcMar>
          </w:tcPr>
          <w:p w14:paraId="24625CF0" w14:textId="77777777" w:rsidR="00DE7975" w:rsidRDefault="00DE7975" w:rsidP="00DE7975">
            <w:pPr>
              <w:pStyle w:val="Brdtextmedindrag"/>
            </w:pPr>
            <w:r>
              <w:t>2. </w:t>
            </w:r>
            <w:r w:rsidRPr="00903C93">
              <w:t xml:space="preserve">vid upprättandet av förslaget </w:t>
            </w:r>
            <w:r w:rsidRPr="00067182">
              <w:rPr>
                <w:i/>
              </w:rPr>
              <w:t>samråda med myndigheter, kom</w:t>
            </w:r>
            <w:r>
              <w:rPr>
                <w:i/>
              </w:rPr>
              <w:softHyphen/>
            </w:r>
            <w:r w:rsidRPr="00067182">
              <w:rPr>
                <w:i/>
              </w:rPr>
              <w:t>mu</w:t>
            </w:r>
            <w:r>
              <w:rPr>
                <w:i/>
              </w:rPr>
              <w:softHyphen/>
            </w:r>
            <w:r w:rsidRPr="00067182">
              <w:rPr>
                <w:i/>
              </w:rPr>
              <w:t xml:space="preserve">ner och andra som är berörda </w:t>
            </w:r>
            <w:r w:rsidRPr="002C0B87">
              <w:t>enligt 8–11</w:t>
            </w:r>
            <w:r>
              <w:t> </w:t>
            </w:r>
            <w:r w:rsidRPr="002C0B87">
              <w:t>§§, och</w:t>
            </w:r>
          </w:p>
        </w:tc>
        <w:tc>
          <w:tcPr>
            <w:tcW w:w="2500" w:type="pct"/>
            <w:shd w:val="clear" w:color="auto" w:fill="auto"/>
            <w:tcMar>
              <w:right w:w="0" w:type="dxa"/>
            </w:tcMar>
          </w:tcPr>
          <w:p w14:paraId="6C943070" w14:textId="77777777" w:rsidR="00DE7975" w:rsidRDefault="00DE7975" w:rsidP="00DE7975">
            <w:pPr>
              <w:pStyle w:val="Brdtextmedindrag"/>
            </w:pPr>
            <w:r>
              <w:t xml:space="preserve">2. vid upprättandet av förslaget </w:t>
            </w:r>
            <w:r w:rsidRPr="00067182">
              <w:rPr>
                <w:i/>
              </w:rPr>
              <w:t xml:space="preserve">genomföra </w:t>
            </w:r>
            <w:r>
              <w:rPr>
                <w:i/>
              </w:rPr>
              <w:t xml:space="preserve">ett </w:t>
            </w:r>
            <w:r w:rsidRPr="000D5AE0">
              <w:rPr>
                <w:i/>
              </w:rPr>
              <w:t>samråd</w:t>
            </w:r>
            <w:r>
              <w:t xml:space="preserve"> enligt 8–11 </w:t>
            </w:r>
            <w:r w:rsidRPr="002C0B87">
              <w:t>§§, och</w:t>
            </w:r>
          </w:p>
        </w:tc>
      </w:tr>
      <w:tr w:rsidR="00DE7975" w14:paraId="39477034" w14:textId="77777777" w:rsidTr="00DE7975">
        <w:tc>
          <w:tcPr>
            <w:tcW w:w="2500" w:type="pct"/>
            <w:shd w:val="clear" w:color="auto" w:fill="auto"/>
            <w:tcMar>
              <w:left w:w="0" w:type="dxa"/>
            </w:tcMar>
          </w:tcPr>
          <w:p w14:paraId="544A24E3" w14:textId="77777777" w:rsidR="00DE7975" w:rsidRDefault="00DE7975" w:rsidP="00DE7975">
            <w:pPr>
              <w:pStyle w:val="Brdtextmedindrag"/>
            </w:pPr>
            <w:r>
              <w:t>3. </w:t>
            </w:r>
            <w:r w:rsidRPr="002C0B87">
              <w:rPr>
                <w:i/>
              </w:rPr>
              <w:t>ställa ut</w:t>
            </w:r>
            <w:r w:rsidRPr="002C0B87">
              <w:t xml:space="preserve"> förslaget och </w:t>
            </w:r>
            <w:r w:rsidRPr="002C0B87">
              <w:rPr>
                <w:i/>
              </w:rPr>
              <w:t>låta det</w:t>
            </w:r>
            <w:r w:rsidRPr="002C0B87">
              <w:t xml:space="preserve"> granskas enligt 12–</w:t>
            </w:r>
            <w:r w:rsidRPr="00AF67F4">
              <w:rPr>
                <w:i/>
              </w:rPr>
              <w:t>18</w:t>
            </w:r>
            <w:r w:rsidRPr="002C0B87">
              <w:t xml:space="preserve"> §§.</w:t>
            </w:r>
            <w:r w:rsidRPr="002C0B87">
              <w:tab/>
            </w:r>
          </w:p>
        </w:tc>
        <w:tc>
          <w:tcPr>
            <w:tcW w:w="2500" w:type="pct"/>
            <w:shd w:val="clear" w:color="auto" w:fill="auto"/>
            <w:tcMar>
              <w:right w:w="0" w:type="dxa"/>
            </w:tcMar>
          </w:tcPr>
          <w:p w14:paraId="3B76026A" w14:textId="77777777" w:rsidR="00DE7975" w:rsidRDefault="00DE7975" w:rsidP="00DE7975">
            <w:pPr>
              <w:pStyle w:val="Brdtextmedindrag"/>
            </w:pPr>
            <w:r>
              <w:t>3. </w:t>
            </w:r>
            <w:r w:rsidRPr="002C0B87">
              <w:rPr>
                <w:i/>
              </w:rPr>
              <w:t>låta</w:t>
            </w:r>
            <w:r>
              <w:t xml:space="preserve"> förslaget granskas en</w:t>
            </w:r>
            <w:r w:rsidRPr="002C0B87">
              <w:t>ligt 12–</w:t>
            </w:r>
            <w:r w:rsidRPr="00AF67F4">
              <w:rPr>
                <w:i/>
              </w:rPr>
              <w:t>18 a</w:t>
            </w:r>
            <w:r>
              <w:t> </w:t>
            </w:r>
            <w:r w:rsidRPr="002C0B87">
              <w:t>§§.</w:t>
            </w:r>
          </w:p>
        </w:tc>
      </w:tr>
    </w:tbl>
    <w:p w14:paraId="04A8509D" w14:textId="77777777" w:rsidR="00DE7975" w:rsidRDefault="00DE7975" w:rsidP="00DE7975">
      <w:pPr>
        <w:pStyle w:val="Brdtextmedindrag"/>
        <w:ind w:firstLine="0"/>
      </w:pPr>
    </w:p>
    <w:tbl>
      <w:tblPr>
        <w:tblW w:w="5000" w:type="pct"/>
        <w:tblCellMar>
          <w:left w:w="125" w:type="dxa"/>
          <w:right w:w="125" w:type="dxa"/>
        </w:tblCellMar>
        <w:tblLook w:val="0000" w:firstRow="0" w:lastRow="0" w:firstColumn="0" w:lastColumn="0" w:noHBand="0" w:noVBand="0"/>
      </w:tblPr>
      <w:tblGrid>
        <w:gridCol w:w="2948"/>
        <w:gridCol w:w="2949"/>
      </w:tblGrid>
      <w:tr w:rsidR="00DE7975" w:rsidRPr="005B0E77" w14:paraId="528D7BF2" w14:textId="77777777" w:rsidTr="00DE7975">
        <w:tc>
          <w:tcPr>
            <w:tcW w:w="2500" w:type="pct"/>
            <w:shd w:val="clear" w:color="auto" w:fill="auto"/>
            <w:tcMar>
              <w:left w:w="0" w:type="dxa"/>
            </w:tcMar>
          </w:tcPr>
          <w:p w14:paraId="7A3EB3CF" w14:textId="77777777" w:rsidR="00DE7975" w:rsidRPr="005B0E77" w:rsidRDefault="00DE7975" w:rsidP="00DE7975">
            <w:pPr>
              <w:pStyle w:val="Brdtext"/>
              <w:rPr>
                <w:i/>
              </w:rPr>
            </w:pPr>
            <w:r>
              <w:rPr>
                <w:i/>
              </w:rPr>
              <w:t>Lydelse enligt prop. 2018/19:162</w:t>
            </w:r>
          </w:p>
        </w:tc>
        <w:tc>
          <w:tcPr>
            <w:tcW w:w="2500" w:type="pct"/>
            <w:shd w:val="clear" w:color="auto" w:fill="auto"/>
            <w:tcMar>
              <w:right w:w="0" w:type="dxa"/>
            </w:tcMar>
          </w:tcPr>
          <w:p w14:paraId="5284FA91" w14:textId="77777777" w:rsidR="00DE7975" w:rsidRPr="005B0E77" w:rsidRDefault="00DE7975" w:rsidP="00DE7975">
            <w:pPr>
              <w:pStyle w:val="Brdtext"/>
              <w:rPr>
                <w:i/>
              </w:rPr>
            </w:pPr>
            <w:r w:rsidRPr="005B0E77">
              <w:rPr>
                <w:i/>
              </w:rPr>
              <w:t>Föreslagen lydelse</w:t>
            </w:r>
          </w:p>
        </w:tc>
      </w:tr>
    </w:tbl>
    <w:p w14:paraId="18D8C2A4" w14:textId="77777777" w:rsidR="00DE7975" w:rsidRDefault="00DE7975" w:rsidP="00DE7975">
      <w:pPr>
        <w:pStyle w:val="Brdtextmedindrag"/>
        <w:ind w:firstLine="0"/>
      </w:pPr>
    </w:p>
    <w:p w14:paraId="4EAFCB3E" w14:textId="77777777" w:rsidR="00DE7975" w:rsidRDefault="00DE7975" w:rsidP="00DE7975">
      <w:pPr>
        <w:pStyle w:val="Brdtext"/>
        <w:keepNext/>
        <w:jc w:val="center"/>
      </w:pPr>
      <w:r>
        <w:t>8 §</w:t>
      </w:r>
    </w:p>
    <w:tbl>
      <w:tblPr>
        <w:tblW w:w="5000" w:type="pct"/>
        <w:tblCellMar>
          <w:left w:w="125" w:type="dxa"/>
          <w:right w:w="125" w:type="dxa"/>
        </w:tblCellMar>
        <w:tblLook w:val="0000" w:firstRow="0" w:lastRow="0" w:firstColumn="0" w:lastColumn="0" w:noHBand="0" w:noVBand="0"/>
      </w:tblPr>
      <w:tblGrid>
        <w:gridCol w:w="2948"/>
        <w:gridCol w:w="2949"/>
      </w:tblGrid>
      <w:tr w:rsidR="00DE7975" w14:paraId="35838C73" w14:textId="77777777" w:rsidTr="00DE7975">
        <w:tc>
          <w:tcPr>
            <w:tcW w:w="2500" w:type="pct"/>
            <w:shd w:val="clear" w:color="auto" w:fill="auto"/>
            <w:tcMar>
              <w:left w:w="0" w:type="dxa"/>
            </w:tcMar>
          </w:tcPr>
          <w:p w14:paraId="4914F62B" w14:textId="77777777" w:rsidR="00DE7975" w:rsidRDefault="00DE7975" w:rsidP="00DE7975">
            <w:pPr>
              <w:pStyle w:val="Brdtextmedindrag"/>
              <w:widowControl w:val="0"/>
            </w:pPr>
            <w:r>
              <w:t>När kommunen upprättar ett för</w:t>
            </w:r>
            <w:r>
              <w:softHyphen/>
              <w:t xml:space="preserve">slag till översiktsplan </w:t>
            </w:r>
            <w:r w:rsidRPr="000D0498">
              <w:rPr>
                <w:i/>
              </w:rPr>
              <w:t xml:space="preserve">eller ändring i planen </w:t>
            </w:r>
            <w:r>
              <w:t xml:space="preserve">ska kommunen samråda med </w:t>
            </w:r>
            <w:r w:rsidRPr="00D953C1">
              <w:t xml:space="preserve">länsstyrelsen, </w:t>
            </w:r>
            <w:r>
              <w:t>regionen</w:t>
            </w:r>
            <w:r w:rsidRPr="00D953C1">
              <w:t xml:space="preserve"> och de kommuner som berörs</w:t>
            </w:r>
            <w:r>
              <w:t>. Kom</w:t>
            </w:r>
            <w:r>
              <w:softHyphen/>
              <w:t>munen ska också ge kommunens med</w:t>
            </w:r>
            <w:r>
              <w:softHyphen/>
              <w:t>lem-</w:t>
            </w:r>
            <w:r>
              <w:softHyphen/>
            </w:r>
            <w:r>
              <w:br/>
            </w:r>
          </w:p>
        </w:tc>
        <w:tc>
          <w:tcPr>
            <w:tcW w:w="2500" w:type="pct"/>
            <w:shd w:val="clear" w:color="auto" w:fill="auto"/>
            <w:tcMar>
              <w:right w:w="0" w:type="dxa"/>
            </w:tcMar>
          </w:tcPr>
          <w:p w14:paraId="4434B7FF" w14:textId="77777777" w:rsidR="00DE7975" w:rsidRDefault="00DE7975" w:rsidP="00DE7975">
            <w:pPr>
              <w:pStyle w:val="Brdtextmedindrag"/>
              <w:widowControl w:val="0"/>
            </w:pPr>
            <w:r>
              <w:t>När kommunen upprättar ett för</w:t>
            </w:r>
            <w:r>
              <w:softHyphen/>
              <w:t>slag till översiktsplan ska kommun</w:t>
            </w:r>
            <w:r>
              <w:softHyphen/>
              <w:t xml:space="preserve">en samråda med </w:t>
            </w:r>
            <w:r w:rsidRPr="00D953C1">
              <w:t xml:space="preserve">länsstyrelsen, </w:t>
            </w:r>
            <w:r>
              <w:t>regionen</w:t>
            </w:r>
            <w:r w:rsidRPr="00D953C1">
              <w:t xml:space="preserve"> och de kommuner som berörs</w:t>
            </w:r>
            <w:r>
              <w:t>. Kom</w:t>
            </w:r>
            <w:r>
              <w:softHyphen/>
              <w:t>munen ska också ge kommunens medlemmar, de andra</w:t>
            </w:r>
            <w:r>
              <w:br/>
              <w:t xml:space="preserve"> </w:t>
            </w:r>
          </w:p>
        </w:tc>
      </w:tr>
      <w:tr w:rsidR="00DE7975" w14:paraId="7F24579E" w14:textId="77777777" w:rsidTr="00DE7975">
        <w:tc>
          <w:tcPr>
            <w:tcW w:w="2500" w:type="pct"/>
            <w:shd w:val="clear" w:color="auto" w:fill="auto"/>
            <w:tcMar>
              <w:left w:w="0" w:type="dxa"/>
            </w:tcMar>
          </w:tcPr>
          <w:p w14:paraId="12AFF750" w14:textId="77777777" w:rsidR="00DE7975" w:rsidRDefault="00DE7975" w:rsidP="00DE7975">
            <w:pPr>
              <w:pStyle w:val="Brdtext"/>
            </w:pPr>
            <w:r>
              <w:t>mar, de andra myndigheter, sam</w:t>
            </w:r>
            <w:r>
              <w:softHyphen/>
              <w:t>manslutningar och enskilda i övrigt som har ett väsentligt intres</w:t>
            </w:r>
            <w:r>
              <w:softHyphen/>
              <w:t>se av förslaget tillfälle att delta i sam</w:t>
            </w:r>
            <w:r>
              <w:softHyphen/>
              <w:t>rådet.</w:t>
            </w:r>
          </w:p>
        </w:tc>
        <w:tc>
          <w:tcPr>
            <w:tcW w:w="2500" w:type="pct"/>
            <w:shd w:val="clear" w:color="auto" w:fill="auto"/>
            <w:tcMar>
              <w:right w:w="0" w:type="dxa"/>
            </w:tcMar>
          </w:tcPr>
          <w:p w14:paraId="03AF823F" w14:textId="77777777" w:rsidR="00DE7975" w:rsidRDefault="00DE7975" w:rsidP="00DE7975">
            <w:pPr>
              <w:pStyle w:val="Brdtext"/>
            </w:pPr>
            <w:r>
              <w:t>myndigheter, sammanslutningar och enskilda i övrigt som har ett vä</w:t>
            </w:r>
            <w:r>
              <w:softHyphen/>
              <w:t>sent</w:t>
            </w:r>
            <w:r>
              <w:softHyphen/>
              <w:t>ligt intres</w:t>
            </w:r>
            <w:r>
              <w:softHyphen/>
              <w:t>se av förslaget tillfälle att delta i samrådet.</w:t>
            </w:r>
          </w:p>
        </w:tc>
      </w:tr>
    </w:tbl>
    <w:p w14:paraId="30423319" w14:textId="77777777" w:rsidR="00DE7975" w:rsidRPr="00151830" w:rsidRDefault="00DE7975" w:rsidP="00DE7975">
      <w:pPr>
        <w:pStyle w:val="Brdtextmedindrag"/>
      </w:pPr>
      <w:r w:rsidRPr="00151830">
        <w:t>Syftet med samrådet är att få fram ett så bra beslutsunderlag som möjligt och att ge möjlighet till insyn och påverkan.</w:t>
      </w:r>
    </w:p>
    <w:tbl>
      <w:tblPr>
        <w:tblW w:w="5000" w:type="pct"/>
        <w:tblCellMar>
          <w:left w:w="125" w:type="dxa"/>
          <w:right w:w="125" w:type="dxa"/>
        </w:tblCellMar>
        <w:tblLook w:val="0000" w:firstRow="0" w:lastRow="0" w:firstColumn="0" w:lastColumn="0" w:noHBand="0" w:noVBand="0"/>
      </w:tblPr>
      <w:tblGrid>
        <w:gridCol w:w="2948"/>
        <w:gridCol w:w="2949"/>
      </w:tblGrid>
      <w:tr w:rsidR="00DE7975" w14:paraId="5C9E155B" w14:textId="77777777" w:rsidTr="00DE7975">
        <w:tc>
          <w:tcPr>
            <w:tcW w:w="2500" w:type="pct"/>
            <w:shd w:val="clear" w:color="auto" w:fill="auto"/>
            <w:tcMar>
              <w:left w:w="0" w:type="dxa"/>
            </w:tcMar>
          </w:tcPr>
          <w:p w14:paraId="76AF12BB" w14:textId="77777777" w:rsidR="00DE7975" w:rsidRDefault="00DE7975" w:rsidP="00DE7975">
            <w:pPr>
              <w:pStyle w:val="Brdtextmedindrag"/>
            </w:pPr>
            <w:r>
              <w:t>Under samrådet ska kommunen redovisa förslagets innebörd, skä</w:t>
            </w:r>
            <w:r>
              <w:softHyphen/>
              <w:t>len för förslaget, för</w:t>
            </w:r>
            <w:r w:rsidRPr="00151830">
              <w:t>slagets konse</w:t>
            </w:r>
            <w:r>
              <w:softHyphen/>
            </w:r>
            <w:r w:rsidRPr="00151830">
              <w:t>kvenser och det planeringsund</w:t>
            </w:r>
            <w:r>
              <w:t xml:space="preserve">erlag </w:t>
            </w:r>
          </w:p>
          <w:p w14:paraId="356E892B" w14:textId="77777777" w:rsidR="00DE7975" w:rsidRDefault="00DE7975" w:rsidP="00DE7975">
            <w:pPr>
              <w:pStyle w:val="Brdtext"/>
            </w:pPr>
            <w:r>
              <w:t>som har be</w:t>
            </w:r>
            <w:r w:rsidRPr="00151830">
              <w:t xml:space="preserve">tydelse </w:t>
            </w:r>
            <w:r w:rsidRPr="007C7FC2">
              <w:rPr>
                <w:i/>
              </w:rPr>
              <w:t>från nationell, regional, mellan</w:t>
            </w:r>
            <w:r w:rsidRPr="007C7FC2">
              <w:rPr>
                <w:i/>
              </w:rPr>
              <w:softHyphen/>
              <w:t>kommunal eller annan synpunkt</w:t>
            </w:r>
            <w:r w:rsidRPr="00151830">
              <w:t>.</w:t>
            </w:r>
          </w:p>
        </w:tc>
        <w:tc>
          <w:tcPr>
            <w:tcW w:w="2500" w:type="pct"/>
            <w:shd w:val="clear" w:color="auto" w:fill="auto"/>
            <w:tcMar>
              <w:right w:w="0" w:type="dxa"/>
            </w:tcMar>
          </w:tcPr>
          <w:p w14:paraId="6C910C90" w14:textId="77777777" w:rsidR="00DE7975" w:rsidRDefault="00DE7975" w:rsidP="00DE7975">
            <w:pPr>
              <w:pStyle w:val="Brdtextmedindrag"/>
            </w:pPr>
            <w:r>
              <w:t>Under samrådet ska kom</w:t>
            </w:r>
            <w:r w:rsidRPr="00151830">
              <w:t xml:space="preserve">munen redovisa </w:t>
            </w:r>
            <w:r>
              <w:t>förslagets innebörd, skä</w:t>
            </w:r>
            <w:r>
              <w:softHyphen/>
              <w:t>len för förslaget, för</w:t>
            </w:r>
            <w:r w:rsidRPr="00151830">
              <w:t>slagets konse</w:t>
            </w:r>
            <w:r>
              <w:softHyphen/>
            </w:r>
            <w:r w:rsidRPr="00151830">
              <w:t xml:space="preserve">kvenser och det planeringsunderlag </w:t>
            </w:r>
          </w:p>
          <w:p w14:paraId="139BD744" w14:textId="77777777" w:rsidR="00DE7975" w:rsidRDefault="00DE7975" w:rsidP="00DE7975">
            <w:pPr>
              <w:pStyle w:val="Brdtext"/>
            </w:pPr>
            <w:r w:rsidRPr="00151830">
              <w:t xml:space="preserve">som har betydelse </w:t>
            </w:r>
            <w:r w:rsidRPr="007C7FC2">
              <w:rPr>
                <w:i/>
              </w:rPr>
              <w:t>för bedömningen av förslaget</w:t>
            </w:r>
            <w:r w:rsidRPr="00151830">
              <w:t>.</w:t>
            </w:r>
          </w:p>
        </w:tc>
      </w:tr>
    </w:tbl>
    <w:p w14:paraId="37A6331A" w14:textId="77777777" w:rsidR="00DE7975" w:rsidRDefault="00DE7975" w:rsidP="00DE7975">
      <w:pPr>
        <w:pStyle w:val="Brdtextmedindrag"/>
        <w:ind w:firstLine="0"/>
      </w:pPr>
    </w:p>
    <w:tbl>
      <w:tblPr>
        <w:tblW w:w="5000" w:type="pct"/>
        <w:tblCellMar>
          <w:left w:w="125" w:type="dxa"/>
          <w:right w:w="125" w:type="dxa"/>
        </w:tblCellMar>
        <w:tblLook w:val="0000" w:firstRow="0" w:lastRow="0" w:firstColumn="0" w:lastColumn="0" w:noHBand="0" w:noVBand="0"/>
      </w:tblPr>
      <w:tblGrid>
        <w:gridCol w:w="2948"/>
        <w:gridCol w:w="2949"/>
      </w:tblGrid>
      <w:tr w:rsidR="00DE7975" w:rsidRPr="005B0E77" w14:paraId="31F9B897" w14:textId="77777777" w:rsidTr="00DE7975">
        <w:tc>
          <w:tcPr>
            <w:tcW w:w="2500" w:type="pct"/>
            <w:shd w:val="clear" w:color="auto" w:fill="auto"/>
            <w:tcMar>
              <w:left w:w="0" w:type="dxa"/>
            </w:tcMar>
          </w:tcPr>
          <w:p w14:paraId="76030E85" w14:textId="77777777" w:rsidR="00DE7975" w:rsidRPr="005B0E77" w:rsidRDefault="00DE7975" w:rsidP="00DE7975">
            <w:pPr>
              <w:pStyle w:val="Brdtext"/>
              <w:rPr>
                <w:i/>
              </w:rPr>
            </w:pPr>
            <w:r w:rsidRPr="005B0E77">
              <w:rPr>
                <w:i/>
              </w:rPr>
              <w:t>Nuvarande lydelse</w:t>
            </w:r>
          </w:p>
        </w:tc>
        <w:tc>
          <w:tcPr>
            <w:tcW w:w="2500" w:type="pct"/>
            <w:shd w:val="clear" w:color="auto" w:fill="auto"/>
            <w:tcMar>
              <w:right w:w="0" w:type="dxa"/>
            </w:tcMar>
          </w:tcPr>
          <w:p w14:paraId="6E50EF50" w14:textId="77777777" w:rsidR="00DE7975" w:rsidRPr="005B0E77" w:rsidRDefault="00DE7975" w:rsidP="00DE7975">
            <w:pPr>
              <w:pStyle w:val="Brdtext"/>
              <w:rPr>
                <w:i/>
              </w:rPr>
            </w:pPr>
            <w:r w:rsidRPr="005B0E77">
              <w:rPr>
                <w:i/>
              </w:rPr>
              <w:t>Föreslagen lydelse</w:t>
            </w:r>
          </w:p>
        </w:tc>
      </w:tr>
    </w:tbl>
    <w:p w14:paraId="542B3B51" w14:textId="77777777" w:rsidR="00DE7975" w:rsidRPr="00151830" w:rsidRDefault="00DE7975" w:rsidP="00DE7975">
      <w:pPr>
        <w:pStyle w:val="Brdtextmedindrag"/>
        <w:ind w:firstLine="0"/>
      </w:pPr>
    </w:p>
    <w:p w14:paraId="198F70B0" w14:textId="77777777" w:rsidR="00DE7975" w:rsidRDefault="00DE7975" w:rsidP="00DE7975">
      <w:pPr>
        <w:pStyle w:val="Brdtext"/>
        <w:keepNext/>
        <w:jc w:val="center"/>
      </w:pPr>
      <w:r>
        <w:t>9 §</w:t>
      </w:r>
      <w:r>
        <w:rPr>
          <w:rStyle w:val="Fotnotsreferens"/>
        </w:rPr>
        <w:footnoteReference w:id="53"/>
      </w:r>
    </w:p>
    <w:tbl>
      <w:tblPr>
        <w:tblW w:w="5000" w:type="pct"/>
        <w:tblCellMar>
          <w:left w:w="125" w:type="dxa"/>
          <w:right w:w="125" w:type="dxa"/>
        </w:tblCellMar>
        <w:tblLook w:val="0000" w:firstRow="0" w:lastRow="0" w:firstColumn="0" w:lastColumn="0" w:noHBand="0" w:noVBand="0"/>
      </w:tblPr>
      <w:tblGrid>
        <w:gridCol w:w="2948"/>
        <w:gridCol w:w="2949"/>
      </w:tblGrid>
      <w:tr w:rsidR="00DE7975" w14:paraId="1131F4E5" w14:textId="77777777" w:rsidTr="00DE7975">
        <w:tc>
          <w:tcPr>
            <w:tcW w:w="2500" w:type="pct"/>
            <w:shd w:val="clear" w:color="auto" w:fill="auto"/>
            <w:tcMar>
              <w:left w:w="0" w:type="dxa"/>
            </w:tcMar>
          </w:tcPr>
          <w:p w14:paraId="2EE2D6BF" w14:textId="77777777" w:rsidR="00DE7975" w:rsidRPr="00151830" w:rsidRDefault="00DE7975" w:rsidP="00DE7975">
            <w:pPr>
              <w:pStyle w:val="Brdtextmedindrag"/>
              <w:rPr>
                <w:i/>
              </w:rPr>
            </w:pPr>
            <w:bookmarkStart w:id="218" w:name="_Hlk7014273"/>
            <w:bookmarkStart w:id="219" w:name="_Hlk3793284"/>
            <w:r w:rsidRPr="00151830">
              <w:rPr>
                <w:i/>
              </w:rPr>
              <w:t>Krävs sådant samråd som avses i 6 kap. 6 eller 9 och 10 §§ miljö</w:t>
            </w:r>
            <w:r>
              <w:rPr>
                <w:i/>
              </w:rPr>
              <w:softHyphen/>
            </w:r>
            <w:r w:rsidRPr="00151830">
              <w:rPr>
                <w:i/>
              </w:rPr>
              <w:t>balken, ska samrådet enligt 8 § genomföras så att det uppfyller kraven om samråd i nämnda bestäm</w:t>
            </w:r>
            <w:r>
              <w:rPr>
                <w:i/>
              </w:rPr>
              <w:softHyphen/>
            </w:r>
            <w:r w:rsidRPr="00151830">
              <w:rPr>
                <w:i/>
              </w:rPr>
              <w:t>melser i miljöbalken. Trots det som sägs där om samråd med andra myndigheter som på grund av sitt särskilda miljöansvar kan antas bli berörda av planen eller programmet, ska kommunen i fråga om statliga myndigheter enbart samråda med länsstyrelsen.</w:t>
            </w:r>
            <w:r w:rsidRPr="00151830">
              <w:rPr>
                <w:i/>
              </w:rPr>
              <w:tab/>
            </w:r>
          </w:p>
        </w:tc>
        <w:tc>
          <w:tcPr>
            <w:tcW w:w="2500" w:type="pct"/>
            <w:shd w:val="clear" w:color="auto" w:fill="auto"/>
            <w:tcMar>
              <w:right w:w="0" w:type="dxa"/>
            </w:tcMar>
          </w:tcPr>
          <w:p w14:paraId="4F5529D0" w14:textId="77777777" w:rsidR="00DE7975" w:rsidRPr="009A5B4E" w:rsidRDefault="00DE7975" w:rsidP="00DE7975">
            <w:pPr>
              <w:pStyle w:val="Brdtextmedindrag"/>
              <w:rPr>
                <w:i/>
              </w:rPr>
            </w:pPr>
            <w:r w:rsidRPr="009A5B4E">
              <w:rPr>
                <w:i/>
              </w:rPr>
              <w:t xml:space="preserve">Inom ramen för samrådet enligt 8 § ska kommunen </w:t>
            </w:r>
            <w:r w:rsidRPr="001162EF">
              <w:rPr>
                <w:i/>
              </w:rPr>
              <w:t xml:space="preserve">undersöka om genomförandet av översiktsplanen kan antas medföra en betydande </w:t>
            </w:r>
            <w:r w:rsidRPr="009A5B4E">
              <w:rPr>
                <w:i/>
                <w:spacing w:val="-2"/>
              </w:rPr>
              <w:t>miljöpåverkan. Undersökningen ska</w:t>
            </w:r>
            <w:r w:rsidRPr="009A5B4E">
              <w:rPr>
                <w:i/>
              </w:rPr>
              <w:t xml:space="preserve"> ske på det sätt som anges i 6 kap. </w:t>
            </w:r>
            <w:r w:rsidRPr="009A5B4E">
              <w:rPr>
                <w:i/>
                <w:spacing w:val="-2"/>
              </w:rPr>
              <w:t>6 § miljöbalken och föreskrifter som</w:t>
            </w:r>
            <w:r w:rsidRPr="009A5B4E">
              <w:rPr>
                <w:i/>
              </w:rPr>
              <w:t xml:space="preserve"> regeringen har meddelat i anslut</w:t>
            </w:r>
            <w:r w:rsidRPr="009A5B4E">
              <w:rPr>
                <w:i/>
              </w:rPr>
              <w:softHyphen/>
              <w:t xml:space="preserve">ning till den bestämmelsen. </w:t>
            </w:r>
          </w:p>
        </w:tc>
      </w:tr>
      <w:tr w:rsidR="00DE7975" w14:paraId="7FE823FF" w14:textId="77777777" w:rsidTr="00DE7975">
        <w:tc>
          <w:tcPr>
            <w:tcW w:w="2500" w:type="pct"/>
            <w:shd w:val="clear" w:color="auto" w:fill="auto"/>
            <w:tcMar>
              <w:left w:w="0" w:type="dxa"/>
            </w:tcMar>
          </w:tcPr>
          <w:p w14:paraId="448CB0FC" w14:textId="77777777" w:rsidR="00DE7975" w:rsidRDefault="00DE7975" w:rsidP="00DE7975">
            <w:pPr>
              <w:pStyle w:val="Brdtextmedindrag"/>
            </w:pPr>
          </w:p>
        </w:tc>
        <w:tc>
          <w:tcPr>
            <w:tcW w:w="2500" w:type="pct"/>
            <w:shd w:val="clear" w:color="auto" w:fill="auto"/>
            <w:tcMar>
              <w:right w:w="0" w:type="dxa"/>
            </w:tcMar>
          </w:tcPr>
          <w:p w14:paraId="646E8B70" w14:textId="77777777" w:rsidR="00DE7975" w:rsidRDefault="00DE7975" w:rsidP="00DE7975">
            <w:pPr>
              <w:pStyle w:val="Brdtextmedindrag"/>
            </w:pPr>
            <w:r>
              <w:rPr>
                <w:i/>
              </w:rPr>
              <w:t>K</w:t>
            </w:r>
            <w:r w:rsidRPr="002C1709">
              <w:rPr>
                <w:i/>
              </w:rPr>
              <w:t>ommunen ska efter under</w:t>
            </w:r>
            <w:r>
              <w:rPr>
                <w:i/>
              </w:rPr>
              <w:softHyphen/>
            </w:r>
            <w:r w:rsidRPr="002C1709">
              <w:rPr>
                <w:i/>
              </w:rPr>
              <w:t>sök</w:t>
            </w:r>
            <w:r>
              <w:rPr>
                <w:i/>
              </w:rPr>
              <w:softHyphen/>
            </w:r>
            <w:r w:rsidRPr="002C1709">
              <w:rPr>
                <w:i/>
              </w:rPr>
              <w:t xml:space="preserve">ningen </w:t>
            </w:r>
            <w:r>
              <w:rPr>
                <w:i/>
              </w:rPr>
              <w:t xml:space="preserve">avgöra frågan </w:t>
            </w:r>
            <w:r w:rsidRPr="002C1709">
              <w:rPr>
                <w:i/>
              </w:rPr>
              <w:t>i ett särskilt beslut</w:t>
            </w:r>
            <w:r>
              <w:rPr>
                <w:i/>
              </w:rPr>
              <w:t xml:space="preserve"> på det sätt och med det inne</w:t>
            </w:r>
            <w:r>
              <w:rPr>
                <w:i/>
              </w:rPr>
              <w:softHyphen/>
              <w:t xml:space="preserve">håll som anges i 6 kap. 7 § första och andra styckena miljöbalken. </w:t>
            </w:r>
          </w:p>
        </w:tc>
      </w:tr>
      <w:tr w:rsidR="00DE7975" w14:paraId="130591CD" w14:textId="77777777" w:rsidTr="00DE7975">
        <w:tc>
          <w:tcPr>
            <w:tcW w:w="2500" w:type="pct"/>
            <w:shd w:val="clear" w:color="auto" w:fill="auto"/>
            <w:tcMar>
              <w:left w:w="0" w:type="dxa"/>
            </w:tcMar>
          </w:tcPr>
          <w:p w14:paraId="07B9E573" w14:textId="77777777" w:rsidR="00DE7975" w:rsidRDefault="00DE7975" w:rsidP="00DE7975">
            <w:pPr>
              <w:pStyle w:val="Brdtextmedindrag"/>
            </w:pPr>
          </w:p>
        </w:tc>
        <w:tc>
          <w:tcPr>
            <w:tcW w:w="2500" w:type="pct"/>
            <w:shd w:val="clear" w:color="auto" w:fill="auto"/>
            <w:tcMar>
              <w:right w:w="0" w:type="dxa"/>
            </w:tcMar>
          </w:tcPr>
          <w:p w14:paraId="01A43157" w14:textId="77777777" w:rsidR="00DE7975" w:rsidRPr="006A108C" w:rsidRDefault="00DE7975" w:rsidP="00DE7975">
            <w:pPr>
              <w:pStyle w:val="Brdtextmedindrag"/>
              <w:rPr>
                <w:i/>
              </w:rPr>
            </w:pPr>
            <w:r>
              <w:rPr>
                <w:i/>
              </w:rPr>
              <w:t>Kraven enligt f</w:t>
            </w:r>
            <w:r w:rsidRPr="006A108C">
              <w:rPr>
                <w:i/>
              </w:rPr>
              <w:t xml:space="preserve">örsta </w:t>
            </w:r>
            <w:r>
              <w:rPr>
                <w:i/>
              </w:rPr>
              <w:t>och andra styckena</w:t>
            </w:r>
            <w:r w:rsidRPr="006A108C">
              <w:rPr>
                <w:i/>
              </w:rPr>
              <w:t xml:space="preserve"> gäller inte om frågan om betydande miljö</w:t>
            </w:r>
            <w:r>
              <w:rPr>
                <w:i/>
              </w:rPr>
              <w:softHyphen/>
            </w:r>
            <w:r w:rsidRPr="006A108C">
              <w:rPr>
                <w:i/>
              </w:rPr>
              <w:t>påver</w:t>
            </w:r>
            <w:r>
              <w:rPr>
                <w:i/>
              </w:rPr>
              <w:softHyphen/>
            </w:r>
            <w:r w:rsidRPr="006A108C">
              <w:rPr>
                <w:i/>
              </w:rPr>
              <w:t xml:space="preserve">kan </w:t>
            </w:r>
            <w:r>
              <w:rPr>
                <w:i/>
              </w:rPr>
              <w:t xml:space="preserve">redan </w:t>
            </w:r>
            <w:r w:rsidRPr="006A108C">
              <w:rPr>
                <w:i/>
              </w:rPr>
              <w:t>är avgjord i före</w:t>
            </w:r>
            <w:r>
              <w:rPr>
                <w:i/>
              </w:rPr>
              <w:softHyphen/>
            </w:r>
            <w:r w:rsidRPr="006A108C">
              <w:rPr>
                <w:i/>
              </w:rPr>
              <w:t>skrifter som rege</w:t>
            </w:r>
            <w:r>
              <w:rPr>
                <w:i/>
              </w:rPr>
              <w:softHyphen/>
            </w:r>
            <w:r w:rsidRPr="006A108C">
              <w:rPr>
                <w:i/>
              </w:rPr>
              <w:t>ring</w:t>
            </w:r>
            <w:r>
              <w:rPr>
                <w:i/>
              </w:rPr>
              <w:softHyphen/>
            </w:r>
            <w:r w:rsidRPr="006A108C">
              <w:rPr>
                <w:i/>
              </w:rPr>
              <w:t>en har med</w:t>
            </w:r>
            <w:r>
              <w:rPr>
                <w:i/>
              </w:rPr>
              <w:softHyphen/>
            </w:r>
            <w:r w:rsidRPr="006A108C">
              <w:rPr>
                <w:i/>
              </w:rPr>
              <w:t>delat med stöd av 6 kap. 4 § miljö</w:t>
            </w:r>
            <w:r>
              <w:rPr>
                <w:i/>
              </w:rPr>
              <w:softHyphen/>
            </w:r>
            <w:r w:rsidRPr="006A108C">
              <w:rPr>
                <w:i/>
              </w:rPr>
              <w:t>balken.</w:t>
            </w:r>
          </w:p>
        </w:tc>
      </w:tr>
      <w:bookmarkEnd w:id="218"/>
    </w:tbl>
    <w:p w14:paraId="57B72BFB" w14:textId="77777777" w:rsidR="00DE7975" w:rsidRPr="006A108C" w:rsidRDefault="00DE7975" w:rsidP="00DE7975">
      <w:pPr>
        <w:pStyle w:val="Brdtextmedindrag"/>
        <w:ind w:firstLine="0"/>
      </w:pPr>
    </w:p>
    <w:bookmarkEnd w:id="219"/>
    <w:tbl>
      <w:tblPr>
        <w:tblW w:w="5000" w:type="pct"/>
        <w:tblCellMar>
          <w:left w:w="125" w:type="dxa"/>
          <w:right w:w="125" w:type="dxa"/>
        </w:tblCellMar>
        <w:tblLook w:val="0000" w:firstRow="0" w:lastRow="0" w:firstColumn="0" w:lastColumn="0" w:noHBand="0" w:noVBand="0"/>
      </w:tblPr>
      <w:tblGrid>
        <w:gridCol w:w="2948"/>
        <w:gridCol w:w="2949"/>
      </w:tblGrid>
      <w:tr w:rsidR="00DE7975" w14:paraId="37E6E68B" w14:textId="77777777" w:rsidTr="00DE7975">
        <w:tc>
          <w:tcPr>
            <w:tcW w:w="2500" w:type="pct"/>
            <w:shd w:val="clear" w:color="auto" w:fill="auto"/>
            <w:tcMar>
              <w:left w:w="0" w:type="dxa"/>
            </w:tcMar>
          </w:tcPr>
          <w:p w14:paraId="5F414D84" w14:textId="77777777" w:rsidR="00DE7975" w:rsidRDefault="00DE7975" w:rsidP="00DE7975">
            <w:pPr>
              <w:pStyle w:val="Brdtextmedindrag"/>
            </w:pPr>
          </w:p>
        </w:tc>
        <w:tc>
          <w:tcPr>
            <w:tcW w:w="2500" w:type="pct"/>
            <w:shd w:val="clear" w:color="auto" w:fill="auto"/>
            <w:tcMar>
              <w:right w:w="0" w:type="dxa"/>
            </w:tcMar>
          </w:tcPr>
          <w:p w14:paraId="67479F96" w14:textId="77777777" w:rsidR="00DE7975" w:rsidRPr="00314336" w:rsidRDefault="00DE7975" w:rsidP="00DE7975">
            <w:pPr>
              <w:pStyle w:val="Brdtext"/>
              <w:rPr>
                <w:i/>
              </w:rPr>
            </w:pPr>
            <w:r>
              <w:rPr>
                <w:i/>
              </w:rPr>
              <w:t>9 a</w:t>
            </w:r>
            <w:r w:rsidRPr="002C0B87">
              <w:rPr>
                <w:i/>
              </w:rPr>
              <w:t xml:space="preserve"> §</w:t>
            </w:r>
          </w:p>
          <w:p w14:paraId="41C22724" w14:textId="77777777" w:rsidR="00DE7975" w:rsidRPr="006A108C" w:rsidRDefault="00DE7975" w:rsidP="00DE7975">
            <w:pPr>
              <w:pStyle w:val="Brdtextmedindrag"/>
              <w:rPr>
                <w:i/>
              </w:rPr>
            </w:pPr>
            <w:r w:rsidRPr="006A108C">
              <w:rPr>
                <w:i/>
              </w:rPr>
              <w:t xml:space="preserve">Om </w:t>
            </w:r>
            <w:r>
              <w:rPr>
                <w:i/>
              </w:rPr>
              <w:t>genomförandet av översikts</w:t>
            </w:r>
            <w:r>
              <w:rPr>
                <w:i/>
              </w:rPr>
              <w:softHyphen/>
            </w:r>
            <w:r w:rsidRPr="006A108C">
              <w:rPr>
                <w:i/>
              </w:rPr>
              <w:t>planen kan antas med</w:t>
            </w:r>
            <w:r>
              <w:rPr>
                <w:i/>
              </w:rPr>
              <w:softHyphen/>
            </w:r>
            <w:r w:rsidRPr="006A108C">
              <w:rPr>
                <w:i/>
              </w:rPr>
              <w:t>föra en betyd</w:t>
            </w:r>
            <w:r>
              <w:rPr>
                <w:i/>
              </w:rPr>
              <w:softHyphen/>
            </w:r>
            <w:r w:rsidRPr="006A108C">
              <w:rPr>
                <w:i/>
              </w:rPr>
              <w:t>ande miljö</w:t>
            </w:r>
            <w:r>
              <w:rPr>
                <w:i/>
              </w:rPr>
              <w:softHyphen/>
            </w:r>
            <w:r w:rsidRPr="006A108C">
              <w:rPr>
                <w:i/>
              </w:rPr>
              <w:t>påverk</w:t>
            </w:r>
            <w:r>
              <w:rPr>
                <w:i/>
              </w:rPr>
              <w:softHyphen/>
            </w:r>
            <w:r w:rsidRPr="006A108C">
              <w:rPr>
                <w:i/>
              </w:rPr>
              <w:t>an, ska kom</w:t>
            </w:r>
            <w:r>
              <w:rPr>
                <w:i/>
              </w:rPr>
              <w:softHyphen/>
            </w:r>
            <w:r w:rsidRPr="006A108C">
              <w:rPr>
                <w:i/>
              </w:rPr>
              <w:t>mu</w:t>
            </w:r>
            <w:r>
              <w:rPr>
                <w:i/>
              </w:rPr>
              <w:softHyphen/>
            </w:r>
            <w:r w:rsidRPr="006A108C">
              <w:rPr>
                <w:i/>
              </w:rPr>
              <w:t>nen inom ramen för sa</w:t>
            </w:r>
            <w:r>
              <w:rPr>
                <w:i/>
              </w:rPr>
              <w:t>mrådet enligt 8 </w:t>
            </w:r>
            <w:r w:rsidRPr="006A108C">
              <w:rPr>
                <w:i/>
              </w:rPr>
              <w:t>§ även uppfylla kraven på av</w:t>
            </w:r>
            <w:r>
              <w:rPr>
                <w:i/>
              </w:rPr>
              <w:softHyphen/>
            </w:r>
            <w:r w:rsidRPr="006A108C">
              <w:rPr>
                <w:i/>
              </w:rPr>
              <w:t>gränsnings</w:t>
            </w:r>
            <w:r>
              <w:rPr>
                <w:i/>
              </w:rPr>
              <w:softHyphen/>
            </w:r>
            <w:r w:rsidRPr="006A108C">
              <w:rPr>
                <w:i/>
              </w:rPr>
              <w:t>samråd i 6</w:t>
            </w:r>
            <w:r>
              <w:rPr>
                <w:i/>
              </w:rPr>
              <w:t> </w:t>
            </w:r>
            <w:r w:rsidRPr="006A108C">
              <w:rPr>
                <w:i/>
              </w:rPr>
              <w:t>kap. 9 och 10</w:t>
            </w:r>
            <w:r>
              <w:rPr>
                <w:i/>
              </w:rPr>
              <w:t> </w:t>
            </w:r>
            <w:r w:rsidRPr="006A108C">
              <w:rPr>
                <w:i/>
              </w:rPr>
              <w:t>§§ miljö</w:t>
            </w:r>
            <w:r>
              <w:rPr>
                <w:i/>
              </w:rPr>
              <w:softHyphen/>
            </w:r>
            <w:r w:rsidRPr="006A108C">
              <w:rPr>
                <w:i/>
              </w:rPr>
              <w:t xml:space="preserve">balken. </w:t>
            </w:r>
          </w:p>
          <w:p w14:paraId="50646E43" w14:textId="77777777" w:rsidR="00DE7975" w:rsidRDefault="00DE7975" w:rsidP="00DE7975">
            <w:pPr>
              <w:pStyle w:val="Brdtextmedindrag"/>
            </w:pPr>
            <w:r>
              <w:rPr>
                <w:i/>
              </w:rPr>
              <w:t>Trots det som sägs i 6 kap. 6 och 10 </w:t>
            </w:r>
            <w:r w:rsidRPr="006A108C">
              <w:rPr>
                <w:i/>
              </w:rPr>
              <w:t>§§ miljöbalken om samråd med andra myndigheter som p</w:t>
            </w:r>
            <w:r>
              <w:rPr>
                <w:i/>
              </w:rPr>
              <w:t>å grund av sitt särskilda miljö</w:t>
            </w:r>
            <w:r w:rsidRPr="006A108C">
              <w:rPr>
                <w:i/>
              </w:rPr>
              <w:t>ansvar kan antas bli berörda av planen, ska kom</w:t>
            </w:r>
            <w:r>
              <w:rPr>
                <w:i/>
              </w:rPr>
              <w:softHyphen/>
            </w:r>
            <w:r w:rsidRPr="006A108C">
              <w:rPr>
                <w:i/>
              </w:rPr>
              <w:t>munen vid samr</w:t>
            </w:r>
            <w:r>
              <w:rPr>
                <w:i/>
              </w:rPr>
              <w:t>ådet i fråga om stat</w:t>
            </w:r>
            <w:r w:rsidRPr="006A108C">
              <w:rPr>
                <w:i/>
              </w:rPr>
              <w:t>liga myndigheter en</w:t>
            </w:r>
            <w:r>
              <w:rPr>
                <w:i/>
              </w:rPr>
              <w:softHyphen/>
            </w:r>
            <w:r w:rsidRPr="006A108C">
              <w:rPr>
                <w:i/>
              </w:rPr>
              <w:t>bart sam</w:t>
            </w:r>
            <w:r>
              <w:rPr>
                <w:i/>
              </w:rPr>
              <w:softHyphen/>
            </w:r>
            <w:r w:rsidRPr="006A108C">
              <w:rPr>
                <w:i/>
              </w:rPr>
              <w:t>råda med länsstyrelsen.</w:t>
            </w:r>
          </w:p>
        </w:tc>
      </w:tr>
    </w:tbl>
    <w:p w14:paraId="3027330C" w14:textId="77777777" w:rsidR="00DE7975" w:rsidRDefault="00DE7975" w:rsidP="00DE7975">
      <w:pPr>
        <w:pStyle w:val="Brdtext"/>
        <w:jc w:val="center"/>
      </w:pPr>
    </w:p>
    <w:p w14:paraId="3DF2467A" w14:textId="77777777" w:rsidR="00DE7975" w:rsidRDefault="00DE7975" w:rsidP="00DE7975">
      <w:pPr>
        <w:pStyle w:val="Brdtext"/>
        <w:keepNext/>
        <w:jc w:val="center"/>
      </w:pPr>
      <w:r>
        <w:t>10 §</w:t>
      </w:r>
    </w:p>
    <w:p w14:paraId="12867F01" w14:textId="77777777" w:rsidR="00DE7975" w:rsidRDefault="00DE7975" w:rsidP="00DE7975">
      <w:pPr>
        <w:pStyle w:val="Brdtextmedindrag"/>
      </w:pPr>
      <w:r>
        <w:t>Under samrådet ska länsstyrelsen särskilt</w:t>
      </w:r>
    </w:p>
    <w:p w14:paraId="4CC3042E" w14:textId="77777777" w:rsidR="00DE7975" w:rsidRDefault="00DE7975" w:rsidP="00DE7975">
      <w:pPr>
        <w:pStyle w:val="Brdtextmedindrag"/>
      </w:pPr>
      <w:r>
        <w:t>1. ta till vara och samordna statens intressen,</w:t>
      </w:r>
    </w:p>
    <w:p w14:paraId="7084491A" w14:textId="77777777" w:rsidR="00DE7975" w:rsidRDefault="00DE7975" w:rsidP="00DE7975">
      <w:pPr>
        <w:pStyle w:val="Brdtextmedindrag"/>
      </w:pPr>
      <w:r>
        <w:t>2. tillhandahålla underlag för kommunens bedömningar och ge råd i fråga om sådana allmänna intressen enligt 2 kap. som hänsyn bör tas till vid beslut om användningen av mark- och vattenområden,</w:t>
      </w:r>
    </w:p>
    <w:p w14:paraId="1DF555F8" w14:textId="77777777" w:rsidR="00DE7975" w:rsidRPr="006A108C" w:rsidRDefault="00DE7975" w:rsidP="00DE7975">
      <w:pPr>
        <w:pStyle w:val="Brdtextmedindrag"/>
      </w:pPr>
      <w:r>
        <w:t>3. </w:t>
      </w:r>
      <w:r w:rsidRPr="006A108C">
        <w:t>verka för a</w:t>
      </w:r>
      <w:r>
        <w:t>tt riksintressen en</w:t>
      </w:r>
      <w:r>
        <w:softHyphen/>
        <w:t>ligt 3 och 4 </w:t>
      </w:r>
      <w:r w:rsidRPr="006A108C">
        <w:t>kap. miljöbalken till</w:t>
      </w:r>
      <w:r>
        <w:softHyphen/>
      </w:r>
      <w:r w:rsidRPr="006A108C">
        <w:t>godoses, att miljökvalitet</w:t>
      </w:r>
      <w:r>
        <w:t>snormer enligt 5 kap. miljöbal</w:t>
      </w:r>
      <w:r w:rsidRPr="006A108C">
        <w:t xml:space="preserve">ken följs </w:t>
      </w:r>
      <w:r w:rsidRPr="00B741B7">
        <w:t>och</w:t>
      </w:r>
      <w:r w:rsidRPr="006A108C">
        <w:t xml:space="preserve"> att </w:t>
      </w:r>
      <w:r w:rsidRPr="00D624A2">
        <w:t>redovis</w:t>
      </w:r>
      <w:r>
        <w:softHyphen/>
      </w:r>
      <w:r w:rsidRPr="00D624A2">
        <w:t>ningen av områden för landsbygdsutveckling i strandnära lägen är förenlig med 7 kap. 18 e § första stycket miljöbalken</w:t>
      </w:r>
      <w:r w:rsidRPr="00A80257">
        <w:t>,</w:t>
      </w:r>
    </w:p>
    <w:p w14:paraId="67EFD7BE" w14:textId="77777777" w:rsidR="00DE7975" w:rsidRDefault="00DE7975" w:rsidP="00DE7975">
      <w:pPr>
        <w:pStyle w:val="Brdtextmedindrag"/>
      </w:pPr>
      <w:r>
        <w:t>4. verka för att sådana frågor om användningen av mark- och vatten</w:t>
      </w:r>
      <w:r>
        <w:softHyphen/>
        <w:t>områden som angår två eller flera kommuner samordnas på ett lämpligt sätt, och</w:t>
      </w:r>
    </w:p>
    <w:p w14:paraId="77348D41" w14:textId="77777777" w:rsidR="00DE7975" w:rsidRDefault="00DE7975" w:rsidP="00DE7975">
      <w:pPr>
        <w:pStyle w:val="Brdtextmedindrag"/>
      </w:pPr>
      <w:r>
        <w:t>5. verka för att bebyggelse och byggnadsverk inte blir olämpliga med hänsyn till människors hälsa eller säkerhet eller till risken för olyckor, översvämning eller erosion.</w:t>
      </w:r>
    </w:p>
    <w:tbl>
      <w:tblPr>
        <w:tblW w:w="5000" w:type="pct"/>
        <w:tblCellMar>
          <w:left w:w="125" w:type="dxa"/>
          <w:right w:w="125" w:type="dxa"/>
        </w:tblCellMar>
        <w:tblLook w:val="0000" w:firstRow="0" w:lastRow="0" w:firstColumn="0" w:lastColumn="0" w:noHBand="0" w:noVBand="0"/>
      </w:tblPr>
      <w:tblGrid>
        <w:gridCol w:w="2948"/>
        <w:gridCol w:w="2949"/>
      </w:tblGrid>
      <w:tr w:rsidR="00DE7975" w14:paraId="6F192DBE" w14:textId="77777777" w:rsidTr="00DE7975">
        <w:tc>
          <w:tcPr>
            <w:tcW w:w="2500" w:type="pct"/>
            <w:shd w:val="clear" w:color="auto" w:fill="auto"/>
            <w:tcMar>
              <w:left w:w="0" w:type="dxa"/>
            </w:tcMar>
          </w:tcPr>
          <w:p w14:paraId="361BF2C5" w14:textId="77777777" w:rsidR="00DE7975" w:rsidRDefault="00DE7975" w:rsidP="00DE7975">
            <w:pPr>
              <w:pStyle w:val="Brdtextmedindrag"/>
            </w:pPr>
            <w:r>
              <w:tab/>
            </w:r>
          </w:p>
        </w:tc>
        <w:tc>
          <w:tcPr>
            <w:tcW w:w="2500" w:type="pct"/>
            <w:shd w:val="clear" w:color="auto" w:fill="auto"/>
            <w:tcMar>
              <w:right w:w="0" w:type="dxa"/>
            </w:tcMar>
          </w:tcPr>
          <w:p w14:paraId="693D48A7" w14:textId="77777777" w:rsidR="00DE7975" w:rsidRPr="006A108C" w:rsidRDefault="00DE7975" w:rsidP="00DE7975">
            <w:pPr>
              <w:pStyle w:val="Brdtextmedindrag"/>
              <w:rPr>
                <w:i/>
              </w:rPr>
            </w:pPr>
            <w:r w:rsidRPr="006A108C">
              <w:rPr>
                <w:i/>
              </w:rPr>
              <w:t>Länsstyrelsen ska dessutom ge råd i övrigt om tillämpningen av bestämmelserna i denna lag, om det behövs från allmän synpunkt.</w:t>
            </w:r>
          </w:p>
        </w:tc>
      </w:tr>
    </w:tbl>
    <w:p w14:paraId="33FCD4A0" w14:textId="77777777" w:rsidR="00DE7975" w:rsidRDefault="00DE7975" w:rsidP="00DE7975">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DE7975" w14:paraId="7BF66DAF" w14:textId="77777777" w:rsidTr="00DE7975">
        <w:tc>
          <w:tcPr>
            <w:tcW w:w="2500" w:type="pct"/>
            <w:shd w:val="clear" w:color="auto" w:fill="auto"/>
            <w:tcMar>
              <w:left w:w="0" w:type="dxa"/>
            </w:tcMar>
          </w:tcPr>
          <w:p w14:paraId="4D1BA9CC" w14:textId="77777777" w:rsidR="00DE7975" w:rsidRPr="00E44BF9" w:rsidRDefault="00DE7975" w:rsidP="00DE7975">
            <w:pPr>
              <w:pStyle w:val="Brdtextmedindrag"/>
              <w:ind w:firstLine="0"/>
              <w:jc w:val="left"/>
              <w:rPr>
                <w:b/>
                <w:i/>
              </w:rPr>
            </w:pPr>
            <w:r w:rsidRPr="00E44BF9">
              <w:rPr>
                <w:b/>
                <w:i/>
              </w:rPr>
              <w:t xml:space="preserve">Utställning och </w:t>
            </w:r>
            <w:r w:rsidRPr="00127AB9">
              <w:rPr>
                <w:b/>
                <w:i/>
              </w:rPr>
              <w:t>granskning</w:t>
            </w:r>
            <w:r w:rsidRPr="00A37B9F">
              <w:rPr>
                <w:b/>
              </w:rPr>
              <w:t xml:space="preserve"> av kommunens förslag</w:t>
            </w:r>
          </w:p>
        </w:tc>
        <w:tc>
          <w:tcPr>
            <w:tcW w:w="2500" w:type="pct"/>
            <w:shd w:val="clear" w:color="auto" w:fill="auto"/>
            <w:tcMar>
              <w:right w:w="0" w:type="dxa"/>
            </w:tcMar>
          </w:tcPr>
          <w:p w14:paraId="394DE27B" w14:textId="77777777" w:rsidR="00DE7975" w:rsidRPr="00A37B9F" w:rsidRDefault="00DE7975" w:rsidP="00DE7975">
            <w:pPr>
              <w:pStyle w:val="Brdtextmedindrag"/>
              <w:ind w:firstLine="0"/>
              <w:jc w:val="left"/>
              <w:rPr>
                <w:b/>
              </w:rPr>
            </w:pPr>
            <w:r w:rsidRPr="000D0498">
              <w:rPr>
                <w:b/>
                <w:i/>
              </w:rPr>
              <w:t xml:space="preserve">Granskning </w:t>
            </w:r>
            <w:r w:rsidRPr="00A37B9F">
              <w:rPr>
                <w:b/>
              </w:rPr>
              <w:t>av kommunens förslag</w:t>
            </w:r>
          </w:p>
        </w:tc>
      </w:tr>
    </w:tbl>
    <w:p w14:paraId="37DACD15" w14:textId="77777777" w:rsidR="00DE7975" w:rsidRDefault="00DE7975" w:rsidP="00DE7975">
      <w:pPr>
        <w:pStyle w:val="Brdtext"/>
        <w:jc w:val="center"/>
      </w:pPr>
    </w:p>
    <w:p w14:paraId="5FFA77DE" w14:textId="77777777" w:rsidR="00DE7975" w:rsidRDefault="00DE7975" w:rsidP="00DE7975">
      <w:pPr>
        <w:pStyle w:val="Brdtext"/>
        <w:keepNext/>
        <w:jc w:val="center"/>
      </w:pPr>
      <w:r>
        <w:t>12 §</w:t>
      </w:r>
    </w:p>
    <w:tbl>
      <w:tblPr>
        <w:tblW w:w="5000" w:type="pct"/>
        <w:tblCellMar>
          <w:left w:w="125" w:type="dxa"/>
          <w:right w:w="125" w:type="dxa"/>
        </w:tblCellMar>
        <w:tblLook w:val="0000" w:firstRow="0" w:lastRow="0" w:firstColumn="0" w:lastColumn="0" w:noHBand="0" w:noVBand="0"/>
      </w:tblPr>
      <w:tblGrid>
        <w:gridCol w:w="2948"/>
        <w:gridCol w:w="2949"/>
      </w:tblGrid>
      <w:tr w:rsidR="00DE7975" w14:paraId="184235B8" w14:textId="77777777" w:rsidTr="00DE7975">
        <w:tc>
          <w:tcPr>
            <w:tcW w:w="2500" w:type="pct"/>
            <w:shd w:val="clear" w:color="auto" w:fill="auto"/>
            <w:tcMar>
              <w:left w:w="0" w:type="dxa"/>
            </w:tcMar>
          </w:tcPr>
          <w:p w14:paraId="26D5664D" w14:textId="77777777" w:rsidR="00DE7975" w:rsidRDefault="00DE7975" w:rsidP="00DE7975">
            <w:pPr>
              <w:pStyle w:val="Brdtextmedindrag"/>
            </w:pPr>
            <w:r w:rsidRPr="00D81F97">
              <w:t xml:space="preserve">Kommunen ska </w:t>
            </w:r>
            <w:r w:rsidRPr="00D81F97">
              <w:rPr>
                <w:i/>
              </w:rPr>
              <w:t>ställa ut</w:t>
            </w:r>
            <w:r w:rsidRPr="00D81F97">
              <w:t xml:space="preserve"> plan</w:t>
            </w:r>
            <w:r>
              <w:softHyphen/>
            </w:r>
            <w:r w:rsidRPr="00D81F97">
              <w:t>förslaget under minst två månader.</w:t>
            </w:r>
          </w:p>
        </w:tc>
        <w:tc>
          <w:tcPr>
            <w:tcW w:w="2500" w:type="pct"/>
            <w:shd w:val="clear" w:color="auto" w:fill="auto"/>
            <w:tcMar>
              <w:right w:w="0" w:type="dxa"/>
            </w:tcMar>
          </w:tcPr>
          <w:p w14:paraId="63C26BF7" w14:textId="77777777" w:rsidR="00DE7975" w:rsidRDefault="00DE7975" w:rsidP="00DE7975">
            <w:pPr>
              <w:pStyle w:val="Brdtextmedindrag"/>
              <w:rPr>
                <w:i/>
              </w:rPr>
            </w:pPr>
            <w:r>
              <w:t xml:space="preserve">Kommunen ska </w:t>
            </w:r>
            <w:r w:rsidRPr="00D81F97">
              <w:rPr>
                <w:i/>
              </w:rPr>
              <w:t xml:space="preserve">låta </w:t>
            </w:r>
            <w:r w:rsidRPr="00EC043C">
              <w:t>plan</w:t>
            </w:r>
            <w:r w:rsidRPr="00EC043C">
              <w:softHyphen/>
              <w:t>försla</w:t>
            </w:r>
            <w:r w:rsidRPr="00EC043C">
              <w:softHyphen/>
              <w:t>get</w:t>
            </w:r>
            <w:r w:rsidRPr="00D81F97">
              <w:rPr>
                <w:i/>
              </w:rPr>
              <w:t xml:space="preserve"> granskas</w:t>
            </w:r>
            <w:r w:rsidRPr="00D81F97">
              <w:t xml:space="preserve"> under minst två måna</w:t>
            </w:r>
            <w:r>
              <w:softHyphen/>
            </w:r>
            <w:r w:rsidRPr="00D81F97">
              <w:t xml:space="preserve">der </w:t>
            </w:r>
            <w:r w:rsidRPr="00D81F97">
              <w:rPr>
                <w:i/>
              </w:rPr>
              <w:t>(</w:t>
            </w:r>
            <w:r w:rsidRPr="00AD264E">
              <w:rPr>
                <w:i/>
              </w:rPr>
              <w:t>granskningstid</w:t>
            </w:r>
            <w:r w:rsidRPr="00D81F97">
              <w:rPr>
                <w:i/>
              </w:rPr>
              <w:t>).</w:t>
            </w:r>
          </w:p>
          <w:p w14:paraId="34B4D453" w14:textId="77777777" w:rsidR="00DE7975" w:rsidRPr="00D81F97" w:rsidRDefault="00DE7975" w:rsidP="00DE7975">
            <w:pPr>
              <w:pStyle w:val="Brdtextmedindrag"/>
              <w:rPr>
                <w:i/>
              </w:rPr>
            </w:pPr>
            <w:r w:rsidRPr="00B87F1A">
              <w:rPr>
                <w:i/>
                <w:spacing w:val="-2"/>
              </w:rPr>
              <w:t>Under gransknings</w:t>
            </w:r>
            <w:r w:rsidRPr="00B87F1A">
              <w:rPr>
                <w:i/>
                <w:spacing w:val="-2"/>
              </w:rPr>
              <w:softHyphen/>
              <w:t xml:space="preserve">tiden ska </w:t>
            </w:r>
            <w:r>
              <w:rPr>
                <w:i/>
              </w:rPr>
              <w:t>kom</w:t>
            </w:r>
            <w:r>
              <w:rPr>
                <w:i/>
              </w:rPr>
              <w:softHyphen/>
              <w:t>munen hålla förslaget tillgängligt för granskning. Kom</w:t>
            </w:r>
            <w:r>
              <w:rPr>
                <w:i/>
              </w:rPr>
              <w:softHyphen/>
              <w:t>munen ska också se till att samråds</w:t>
            </w:r>
            <w:r>
              <w:rPr>
                <w:i/>
              </w:rPr>
              <w:softHyphen/>
              <w:t>redo</w:t>
            </w:r>
            <w:r>
              <w:rPr>
                <w:i/>
              </w:rPr>
              <w:softHyphen/>
              <w:t>görel</w:t>
            </w:r>
            <w:r>
              <w:rPr>
                <w:i/>
              </w:rPr>
              <w:softHyphen/>
              <w:t>sen och det förslag som sam</w:t>
            </w:r>
            <w:r>
              <w:rPr>
                <w:i/>
              </w:rPr>
              <w:softHyphen/>
              <w:t>rådet avsett finns till</w:t>
            </w:r>
            <w:r>
              <w:rPr>
                <w:i/>
              </w:rPr>
              <w:softHyphen/>
              <w:t>gängliga.</w:t>
            </w:r>
            <w:r>
              <w:rPr>
                <w:rFonts w:asciiTheme="minorHAnsi" w:hAnsiTheme="minorHAnsi"/>
              </w:rPr>
              <w:t xml:space="preserve"> </w:t>
            </w:r>
            <w:r>
              <w:rPr>
                <w:i/>
              </w:rPr>
              <w:t xml:space="preserve"> </w:t>
            </w:r>
          </w:p>
        </w:tc>
      </w:tr>
    </w:tbl>
    <w:p w14:paraId="3F1384D9" w14:textId="77777777" w:rsidR="00DE7975" w:rsidRDefault="00DE7975" w:rsidP="00DE7975">
      <w:pPr>
        <w:pStyle w:val="Brdtext"/>
        <w:jc w:val="center"/>
      </w:pPr>
    </w:p>
    <w:p w14:paraId="1C709229" w14:textId="77777777" w:rsidR="00DE7975" w:rsidRDefault="00DE7975" w:rsidP="00DE7975">
      <w:pPr>
        <w:pStyle w:val="Brdtext"/>
        <w:keepNext/>
        <w:jc w:val="center"/>
      </w:pPr>
      <w:r>
        <w:t>13 §</w:t>
      </w:r>
    </w:p>
    <w:tbl>
      <w:tblPr>
        <w:tblW w:w="5000" w:type="pct"/>
        <w:tblCellMar>
          <w:left w:w="125" w:type="dxa"/>
          <w:right w:w="125" w:type="dxa"/>
        </w:tblCellMar>
        <w:tblLook w:val="0000" w:firstRow="0" w:lastRow="0" w:firstColumn="0" w:lastColumn="0" w:noHBand="0" w:noVBand="0"/>
      </w:tblPr>
      <w:tblGrid>
        <w:gridCol w:w="2948"/>
        <w:gridCol w:w="2949"/>
      </w:tblGrid>
      <w:tr w:rsidR="00DE7975" w14:paraId="6C3724C2" w14:textId="77777777" w:rsidTr="00DE7975">
        <w:trPr>
          <w:cantSplit/>
        </w:trPr>
        <w:tc>
          <w:tcPr>
            <w:tcW w:w="2500" w:type="pct"/>
            <w:shd w:val="clear" w:color="auto" w:fill="auto"/>
            <w:tcMar>
              <w:left w:w="0" w:type="dxa"/>
            </w:tcMar>
          </w:tcPr>
          <w:p w14:paraId="25A3ECF0" w14:textId="77777777" w:rsidR="00DE7975" w:rsidRDefault="00DE7975" w:rsidP="00DE7975">
            <w:pPr>
              <w:pStyle w:val="Brdtextmedindrag"/>
            </w:pPr>
            <w:r w:rsidRPr="00D81F97">
              <w:t xml:space="preserve">Kommunen ska </w:t>
            </w:r>
            <w:r w:rsidRPr="00A80257">
              <w:rPr>
                <w:i/>
              </w:rPr>
              <w:t>kungöra</w:t>
            </w:r>
            <w:r w:rsidRPr="00D81F97">
              <w:t xml:space="preserve"> </w:t>
            </w:r>
            <w:r w:rsidRPr="005D7EE2">
              <w:rPr>
                <w:i/>
              </w:rPr>
              <w:t>utställ</w:t>
            </w:r>
            <w:r w:rsidRPr="005D7EE2">
              <w:rPr>
                <w:i/>
              </w:rPr>
              <w:softHyphen/>
              <w:t xml:space="preserve">ningen </w:t>
            </w:r>
            <w:r w:rsidRPr="00F10FC1">
              <w:rPr>
                <w:i/>
              </w:rPr>
              <w:t>av planförslaget</w:t>
            </w:r>
            <w:r w:rsidRPr="00D81F97">
              <w:t xml:space="preserve"> </w:t>
            </w:r>
            <w:r w:rsidRPr="00A80257">
              <w:rPr>
                <w:i/>
              </w:rPr>
              <w:t>före</w:t>
            </w:r>
            <w:r>
              <w:t xml:space="preserve"> </w:t>
            </w:r>
            <w:r w:rsidRPr="00AF67F4">
              <w:rPr>
                <w:i/>
              </w:rPr>
              <w:t>ut</w:t>
            </w:r>
            <w:r w:rsidRPr="00AF67F4">
              <w:rPr>
                <w:i/>
              </w:rPr>
              <w:softHyphen/>
            </w:r>
            <w:r w:rsidRPr="00AF67F4">
              <w:rPr>
                <w:i/>
                <w:spacing w:val="-2"/>
              </w:rPr>
              <w:t>ställ</w:t>
            </w:r>
            <w:r>
              <w:rPr>
                <w:i/>
                <w:spacing w:val="-2"/>
              </w:rPr>
              <w:softHyphen/>
            </w:r>
            <w:r w:rsidRPr="00AF67F4">
              <w:rPr>
                <w:i/>
                <w:spacing w:val="-2"/>
              </w:rPr>
              <w:t>ningstidens</w:t>
            </w:r>
            <w:r w:rsidRPr="00E44BF9">
              <w:rPr>
                <w:spacing w:val="-2"/>
              </w:rPr>
              <w:t xml:space="preserve"> </w:t>
            </w:r>
            <w:r w:rsidRPr="00A80257">
              <w:rPr>
                <w:i/>
                <w:spacing w:val="-2"/>
              </w:rPr>
              <w:t>början</w:t>
            </w:r>
            <w:r w:rsidRPr="00E44BF9">
              <w:rPr>
                <w:spacing w:val="-2"/>
              </w:rPr>
              <w:t>. Kommunen</w:t>
            </w:r>
            <w:r w:rsidRPr="00D81F97">
              <w:t xml:space="preserve"> ska anslå kungörelsen på kommu</w:t>
            </w:r>
            <w:r>
              <w:softHyphen/>
            </w:r>
            <w:r w:rsidRPr="00D81F97">
              <w:t xml:space="preserve">nens anslagstavla och </w:t>
            </w:r>
            <w:r w:rsidRPr="00087143">
              <w:t>in</w:t>
            </w:r>
            <w:r w:rsidRPr="00D81F97">
              <w:t xml:space="preserve">föra den i en ortstidning. Av kungörelsen ska det framgå </w:t>
            </w:r>
            <w:r w:rsidRPr="00D624A2">
              <w:rPr>
                <w:i/>
              </w:rPr>
              <w:t xml:space="preserve">var utställningen äger rum samt inom vilken tid, </w:t>
            </w:r>
            <w:r w:rsidRPr="00E76432">
              <w:t>på vilket sätt</w:t>
            </w:r>
            <w:r w:rsidRPr="007A01EF">
              <w:t xml:space="preserve"> och till vem synpunkter på förslaget ska lämnas</w:t>
            </w:r>
            <w:r w:rsidRPr="00D624A2">
              <w:rPr>
                <w:i/>
              </w:rPr>
              <w:t>.</w:t>
            </w:r>
          </w:p>
        </w:tc>
        <w:tc>
          <w:tcPr>
            <w:tcW w:w="2500" w:type="pct"/>
            <w:shd w:val="clear" w:color="auto" w:fill="auto"/>
            <w:tcMar>
              <w:right w:w="0" w:type="dxa"/>
            </w:tcMar>
          </w:tcPr>
          <w:p w14:paraId="1CC575F3" w14:textId="77777777" w:rsidR="00DE7975" w:rsidRDefault="00DE7975" w:rsidP="00DE7975">
            <w:pPr>
              <w:pStyle w:val="Brdtextmedindrag"/>
            </w:pPr>
            <w:r w:rsidRPr="001319BB">
              <w:rPr>
                <w:spacing w:val="-2"/>
              </w:rPr>
              <w:t xml:space="preserve">Kommunen ska </w:t>
            </w:r>
            <w:r w:rsidRPr="00A80257">
              <w:rPr>
                <w:i/>
                <w:spacing w:val="-2"/>
              </w:rPr>
              <w:t xml:space="preserve">före </w:t>
            </w:r>
            <w:r w:rsidRPr="001319BB">
              <w:rPr>
                <w:i/>
                <w:spacing w:val="-2"/>
              </w:rPr>
              <w:t>gransk</w:t>
            </w:r>
            <w:r w:rsidRPr="001319BB">
              <w:rPr>
                <w:i/>
                <w:spacing w:val="-2"/>
              </w:rPr>
              <w:softHyphen/>
            </w:r>
            <w:r w:rsidRPr="00A80257">
              <w:rPr>
                <w:i/>
                <w:spacing w:val="-2"/>
              </w:rPr>
              <w:t>nings</w:t>
            </w:r>
            <w:r w:rsidRPr="00A80257">
              <w:rPr>
                <w:i/>
                <w:spacing w:val="-2"/>
              </w:rPr>
              <w:softHyphen/>
            </w:r>
            <w:r w:rsidRPr="00F86F94">
              <w:rPr>
                <w:i/>
              </w:rPr>
              <w:t>tidens</w:t>
            </w:r>
            <w:r w:rsidRPr="00A80257">
              <w:rPr>
                <w:i/>
              </w:rPr>
              <w:t xml:space="preserve"> början kungöra</w:t>
            </w:r>
            <w:r w:rsidRPr="00BE12DD">
              <w:t xml:space="preserve"> </w:t>
            </w:r>
            <w:r w:rsidRPr="00BE12DD">
              <w:rPr>
                <w:i/>
              </w:rPr>
              <w:t>att plan</w:t>
            </w:r>
            <w:r w:rsidRPr="00BE12DD">
              <w:rPr>
                <w:i/>
              </w:rPr>
              <w:softHyphen/>
              <w:t>för</w:t>
            </w:r>
            <w:r w:rsidRPr="00BE12DD">
              <w:rPr>
                <w:i/>
              </w:rPr>
              <w:softHyphen/>
              <w:t xml:space="preserve">slaget </w:t>
            </w:r>
            <w:r>
              <w:rPr>
                <w:i/>
              </w:rPr>
              <w:t xml:space="preserve">finns tillgängligt för </w:t>
            </w:r>
            <w:r w:rsidRPr="00BE12DD">
              <w:rPr>
                <w:i/>
              </w:rPr>
              <w:t>gransk</w:t>
            </w:r>
            <w:r>
              <w:rPr>
                <w:i/>
              </w:rPr>
              <w:softHyphen/>
            </w:r>
            <w:r w:rsidRPr="00BE12DD">
              <w:rPr>
                <w:i/>
              </w:rPr>
              <w:softHyphen/>
            </w:r>
            <w:r>
              <w:rPr>
                <w:i/>
                <w:spacing w:val="-2"/>
              </w:rPr>
              <w:t>ning</w:t>
            </w:r>
            <w:r w:rsidRPr="00BE12DD">
              <w:t>. Kommunen ska anslå kun</w:t>
            </w:r>
            <w:r>
              <w:softHyphen/>
            </w:r>
            <w:r w:rsidRPr="00BE12DD">
              <w:t>gör</w:t>
            </w:r>
            <w:r>
              <w:softHyphen/>
            </w:r>
            <w:r w:rsidRPr="00BE12DD">
              <w:t>elsen på kommunens an</w:t>
            </w:r>
            <w:r>
              <w:softHyphen/>
            </w:r>
            <w:r w:rsidRPr="00BE12DD">
              <w:t>slags</w:t>
            </w:r>
            <w:r>
              <w:softHyphen/>
            </w:r>
            <w:r w:rsidRPr="00BC4EC8">
              <w:rPr>
                <w:spacing w:val="-2"/>
              </w:rPr>
              <w:t xml:space="preserve">tavla och </w:t>
            </w:r>
            <w:r w:rsidRPr="00BC4EC8" w:rsidDel="009B5072">
              <w:rPr>
                <w:spacing w:val="-2"/>
              </w:rPr>
              <w:t>in</w:t>
            </w:r>
            <w:r w:rsidRPr="00BC4EC8">
              <w:rPr>
                <w:spacing w:val="-2"/>
              </w:rPr>
              <w:t>föra den i en orts</w:t>
            </w:r>
            <w:r w:rsidRPr="00BC4EC8">
              <w:rPr>
                <w:spacing w:val="-2"/>
              </w:rPr>
              <w:softHyphen/>
              <w:t>tid</w:t>
            </w:r>
            <w:r w:rsidRPr="00BC4EC8">
              <w:rPr>
                <w:spacing w:val="-2"/>
              </w:rPr>
              <w:softHyphen/>
              <w:t>ning.</w:t>
            </w:r>
            <w:r w:rsidRPr="00BE12DD">
              <w:t xml:space="preserve"> Av kungörelsen ska det fram</w:t>
            </w:r>
            <w:r>
              <w:softHyphen/>
            </w:r>
            <w:r w:rsidRPr="00BE12DD">
              <w:t>gå</w:t>
            </w:r>
            <w:r>
              <w:t xml:space="preserve"> </w:t>
            </w:r>
          </w:p>
          <w:p w14:paraId="5E4ABF0C" w14:textId="77777777" w:rsidR="00DE7975" w:rsidRPr="00D81F97" w:rsidRDefault="00DE7975" w:rsidP="00DE7975">
            <w:pPr>
              <w:pStyle w:val="Brdtextmedindrag"/>
              <w:rPr>
                <w:i/>
              </w:rPr>
            </w:pPr>
            <w:r w:rsidRPr="00D81F97">
              <w:rPr>
                <w:i/>
              </w:rPr>
              <w:t>1. var planförslaget hålls till-gängligt för granskning,</w:t>
            </w:r>
          </w:p>
          <w:p w14:paraId="74900C0B" w14:textId="77777777" w:rsidR="00DE7975" w:rsidRPr="00D81F97" w:rsidRDefault="00DE7975" w:rsidP="00DE7975">
            <w:pPr>
              <w:pStyle w:val="Brdtextmedindrag"/>
              <w:rPr>
                <w:i/>
              </w:rPr>
            </w:pPr>
            <w:r w:rsidRPr="00D81F97">
              <w:rPr>
                <w:i/>
              </w:rPr>
              <w:t>2. att den som vill lämna syn</w:t>
            </w:r>
            <w:r>
              <w:rPr>
                <w:i/>
              </w:rPr>
              <w:softHyphen/>
            </w:r>
            <w:r w:rsidRPr="00D81F97">
              <w:rPr>
                <w:i/>
              </w:rPr>
              <w:t>punkter på förslaget ska göra det senast under granskningstiden, och</w:t>
            </w:r>
          </w:p>
          <w:p w14:paraId="552AF649" w14:textId="77777777" w:rsidR="00DE7975" w:rsidRDefault="00DE7975" w:rsidP="00DE7975">
            <w:pPr>
              <w:pStyle w:val="Brdtextmedindrag"/>
            </w:pPr>
            <w:r w:rsidRPr="00D81F97">
              <w:rPr>
                <w:i/>
              </w:rPr>
              <w:t>3. </w:t>
            </w:r>
            <w:r w:rsidRPr="00D624A2">
              <w:t>på vilket sätt och till vem syn</w:t>
            </w:r>
            <w:r w:rsidRPr="00D624A2">
              <w:softHyphen/>
              <w:t>punkter på förslaget ska lämnas</w:t>
            </w:r>
            <w:r w:rsidRPr="00E76432">
              <w:t>.</w:t>
            </w:r>
          </w:p>
        </w:tc>
      </w:tr>
    </w:tbl>
    <w:p w14:paraId="1A8A294E" w14:textId="77777777" w:rsidR="00DE7975" w:rsidRDefault="00DE7975" w:rsidP="00DE7975">
      <w:pPr>
        <w:pStyle w:val="Brdtextmedindrag"/>
      </w:pPr>
      <w:r w:rsidRPr="00D81F97">
        <w:t>Kungörandet ska ske enligt lagen (19</w:t>
      </w:r>
      <w:r>
        <w:t xml:space="preserve">77:654) om kungörande i mål och </w:t>
      </w:r>
      <w:r w:rsidRPr="00D81F97">
        <w:t>ärenden hos myndighet m.m.</w:t>
      </w:r>
    </w:p>
    <w:p w14:paraId="415F4E82" w14:textId="77777777" w:rsidR="00DE7975" w:rsidRDefault="00DE7975" w:rsidP="00DE7975">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DE7975" w:rsidRPr="005B0E77" w14:paraId="332E75AF" w14:textId="77777777" w:rsidTr="00DE7975">
        <w:tc>
          <w:tcPr>
            <w:tcW w:w="2500" w:type="pct"/>
            <w:shd w:val="clear" w:color="auto" w:fill="auto"/>
            <w:tcMar>
              <w:left w:w="0" w:type="dxa"/>
            </w:tcMar>
          </w:tcPr>
          <w:p w14:paraId="7D242245" w14:textId="77777777" w:rsidR="00DE7975" w:rsidRPr="005B0E77" w:rsidRDefault="00DE7975" w:rsidP="00DE7975">
            <w:pPr>
              <w:pStyle w:val="Brdtext"/>
              <w:rPr>
                <w:i/>
              </w:rPr>
            </w:pPr>
            <w:r>
              <w:rPr>
                <w:i/>
              </w:rPr>
              <w:t>Lydelse enligt prop. 2018/19:162</w:t>
            </w:r>
          </w:p>
        </w:tc>
        <w:tc>
          <w:tcPr>
            <w:tcW w:w="2500" w:type="pct"/>
            <w:shd w:val="clear" w:color="auto" w:fill="auto"/>
            <w:tcMar>
              <w:right w:w="0" w:type="dxa"/>
            </w:tcMar>
          </w:tcPr>
          <w:p w14:paraId="6E439EC2" w14:textId="77777777" w:rsidR="00DE7975" w:rsidRPr="005B0E77" w:rsidRDefault="00DE7975" w:rsidP="00DE7975">
            <w:pPr>
              <w:pStyle w:val="Brdtext"/>
              <w:rPr>
                <w:i/>
              </w:rPr>
            </w:pPr>
            <w:r w:rsidRPr="005B0E77">
              <w:rPr>
                <w:i/>
              </w:rPr>
              <w:t>Föreslagen lydelse</w:t>
            </w:r>
          </w:p>
        </w:tc>
      </w:tr>
    </w:tbl>
    <w:p w14:paraId="18658222" w14:textId="77777777" w:rsidR="00DE7975" w:rsidRDefault="00DE7975" w:rsidP="00DE7975">
      <w:pPr>
        <w:pStyle w:val="Brdtextmedindrag"/>
      </w:pPr>
    </w:p>
    <w:p w14:paraId="093E17BD" w14:textId="77777777" w:rsidR="00DE7975" w:rsidRDefault="00DE7975" w:rsidP="00DE7975">
      <w:pPr>
        <w:pStyle w:val="Brdtext"/>
        <w:jc w:val="center"/>
      </w:pPr>
      <w:r>
        <w:t>14 §</w:t>
      </w:r>
    </w:p>
    <w:tbl>
      <w:tblPr>
        <w:tblW w:w="5000" w:type="pct"/>
        <w:tblCellMar>
          <w:left w:w="125" w:type="dxa"/>
          <w:right w:w="125" w:type="dxa"/>
        </w:tblCellMar>
        <w:tblLook w:val="0000" w:firstRow="0" w:lastRow="0" w:firstColumn="0" w:lastColumn="0" w:noHBand="0" w:noVBand="0"/>
      </w:tblPr>
      <w:tblGrid>
        <w:gridCol w:w="2948"/>
        <w:gridCol w:w="2949"/>
      </w:tblGrid>
      <w:tr w:rsidR="00DE7975" w14:paraId="4AEBD934" w14:textId="77777777" w:rsidTr="00DE7975">
        <w:tc>
          <w:tcPr>
            <w:tcW w:w="2500" w:type="pct"/>
            <w:shd w:val="clear" w:color="auto" w:fill="auto"/>
            <w:tcMar>
              <w:left w:w="0" w:type="dxa"/>
            </w:tcMar>
          </w:tcPr>
          <w:p w14:paraId="2E2168C8" w14:textId="77777777" w:rsidR="00DE7975" w:rsidRDefault="00DE7975" w:rsidP="00DE7975">
            <w:pPr>
              <w:pStyle w:val="Brdtextmedindrag"/>
            </w:pPr>
            <w:r w:rsidRPr="00EC6D63">
              <w:rPr>
                <w:i/>
              </w:rPr>
              <w:t>Innan utställningen äger rum ska kommunen</w:t>
            </w:r>
            <w:r>
              <w:t xml:space="preserve"> skicka planför</w:t>
            </w:r>
            <w:r w:rsidRPr="00D81F97">
              <w:t>s</w:t>
            </w:r>
            <w:r>
              <w:t>laget och kungörelsen till läns</w:t>
            </w:r>
            <w:r w:rsidRPr="00D81F97">
              <w:t>styrelsen</w:t>
            </w:r>
            <w:r>
              <w:t>, reg</w:t>
            </w:r>
            <w:r>
              <w:softHyphen/>
              <w:t>ionen</w:t>
            </w:r>
            <w:r w:rsidRPr="00D81F97">
              <w:t xml:space="preserve"> och de kommuner som</w:t>
            </w:r>
            <w:r>
              <w:t xml:space="preserve"> be</w:t>
            </w:r>
            <w:r>
              <w:softHyphen/>
              <w:t>rörs</w:t>
            </w:r>
            <w:r w:rsidRPr="00D81F97">
              <w:t>.</w:t>
            </w:r>
          </w:p>
        </w:tc>
        <w:tc>
          <w:tcPr>
            <w:tcW w:w="2500" w:type="pct"/>
            <w:shd w:val="clear" w:color="auto" w:fill="auto"/>
            <w:tcMar>
              <w:right w:w="0" w:type="dxa"/>
            </w:tcMar>
          </w:tcPr>
          <w:p w14:paraId="52BD8032" w14:textId="77777777" w:rsidR="00DE7975" w:rsidRDefault="00DE7975" w:rsidP="00DE7975">
            <w:pPr>
              <w:pStyle w:val="Brdtextmedindrag"/>
            </w:pPr>
            <w:r w:rsidRPr="00EC6D63">
              <w:rPr>
                <w:i/>
              </w:rPr>
              <w:t>Kommunen ska senast den dag då kungörelsen anslås på kommunens anslagstavla</w:t>
            </w:r>
            <w:r w:rsidRPr="00D81F97">
              <w:t xml:space="preserve"> skicka planförslaget och kungörelsen till </w:t>
            </w:r>
            <w:r w:rsidRPr="0001452F">
              <w:t xml:space="preserve">länsstyrelsen, </w:t>
            </w:r>
            <w:r>
              <w:t>regionen</w:t>
            </w:r>
            <w:r w:rsidRPr="0001452F">
              <w:t xml:space="preserve"> och de kommuner som be</w:t>
            </w:r>
            <w:r>
              <w:softHyphen/>
            </w:r>
            <w:r w:rsidRPr="0001452F">
              <w:t>rörs</w:t>
            </w:r>
            <w:r>
              <w:t>.</w:t>
            </w:r>
          </w:p>
        </w:tc>
      </w:tr>
    </w:tbl>
    <w:p w14:paraId="54F86DF7" w14:textId="77777777" w:rsidR="00DE7975" w:rsidRDefault="00DE7975" w:rsidP="00DE7975">
      <w:pPr>
        <w:pStyle w:val="Brdtext"/>
      </w:pPr>
    </w:p>
    <w:tbl>
      <w:tblPr>
        <w:tblW w:w="5000" w:type="pct"/>
        <w:tblCellMar>
          <w:left w:w="125" w:type="dxa"/>
          <w:right w:w="125" w:type="dxa"/>
        </w:tblCellMar>
        <w:tblLook w:val="0000" w:firstRow="0" w:lastRow="0" w:firstColumn="0" w:lastColumn="0" w:noHBand="0" w:noVBand="0"/>
      </w:tblPr>
      <w:tblGrid>
        <w:gridCol w:w="2948"/>
        <w:gridCol w:w="2949"/>
      </w:tblGrid>
      <w:tr w:rsidR="00DE7975" w:rsidRPr="005B0E77" w14:paraId="7BA42391" w14:textId="77777777" w:rsidTr="00DE7975">
        <w:tc>
          <w:tcPr>
            <w:tcW w:w="2500" w:type="pct"/>
            <w:shd w:val="clear" w:color="auto" w:fill="auto"/>
            <w:tcMar>
              <w:left w:w="0" w:type="dxa"/>
            </w:tcMar>
          </w:tcPr>
          <w:p w14:paraId="0B0F2CC6" w14:textId="77777777" w:rsidR="00DE7975" w:rsidRPr="005B0E77" w:rsidRDefault="00DE7975" w:rsidP="00DE7975">
            <w:pPr>
              <w:pStyle w:val="Brdtext"/>
              <w:rPr>
                <w:i/>
              </w:rPr>
            </w:pPr>
            <w:r w:rsidRPr="005B0E77">
              <w:rPr>
                <w:i/>
              </w:rPr>
              <w:t>Nuvarande lydelse</w:t>
            </w:r>
          </w:p>
        </w:tc>
        <w:tc>
          <w:tcPr>
            <w:tcW w:w="2500" w:type="pct"/>
            <w:shd w:val="clear" w:color="auto" w:fill="auto"/>
            <w:tcMar>
              <w:right w:w="0" w:type="dxa"/>
            </w:tcMar>
          </w:tcPr>
          <w:p w14:paraId="60356658" w14:textId="77777777" w:rsidR="00DE7975" w:rsidRPr="005B0E77" w:rsidRDefault="00DE7975" w:rsidP="00DE7975">
            <w:pPr>
              <w:pStyle w:val="Brdtext"/>
              <w:rPr>
                <w:i/>
              </w:rPr>
            </w:pPr>
            <w:r w:rsidRPr="005B0E77">
              <w:rPr>
                <w:i/>
              </w:rPr>
              <w:t>Föreslagen lydelse</w:t>
            </w:r>
          </w:p>
        </w:tc>
      </w:tr>
    </w:tbl>
    <w:p w14:paraId="62F57D91" w14:textId="77777777" w:rsidR="00DE7975" w:rsidRDefault="00DE7975" w:rsidP="00DE7975">
      <w:pPr>
        <w:pStyle w:val="Brdtext"/>
        <w:keepNext/>
        <w:spacing w:before="230"/>
        <w:jc w:val="center"/>
      </w:pPr>
      <w:r>
        <w:t>15 §</w:t>
      </w:r>
    </w:p>
    <w:tbl>
      <w:tblPr>
        <w:tblW w:w="5000" w:type="pct"/>
        <w:tblCellMar>
          <w:left w:w="125" w:type="dxa"/>
          <w:right w:w="125" w:type="dxa"/>
        </w:tblCellMar>
        <w:tblLook w:val="0000" w:firstRow="0" w:lastRow="0" w:firstColumn="0" w:lastColumn="0" w:noHBand="0" w:noVBand="0"/>
      </w:tblPr>
      <w:tblGrid>
        <w:gridCol w:w="2948"/>
        <w:gridCol w:w="2949"/>
      </w:tblGrid>
      <w:tr w:rsidR="00DE7975" w14:paraId="5F2A86AA" w14:textId="77777777" w:rsidTr="00DE7975">
        <w:tc>
          <w:tcPr>
            <w:tcW w:w="2500" w:type="pct"/>
            <w:shd w:val="clear" w:color="auto" w:fill="auto"/>
            <w:tcMar>
              <w:left w:w="0" w:type="dxa"/>
            </w:tcMar>
          </w:tcPr>
          <w:p w14:paraId="7EDF024F" w14:textId="77777777" w:rsidR="00DE7975" w:rsidRDefault="00DE7975" w:rsidP="00DE7975">
            <w:pPr>
              <w:pStyle w:val="Brdtextmedindrag"/>
            </w:pPr>
            <w:r>
              <w:t>Den som vill lämna syn</w:t>
            </w:r>
            <w:r w:rsidRPr="00D81F97">
              <w:t>punkter på planförslaget ska göra det skrift</w:t>
            </w:r>
            <w:r>
              <w:softHyphen/>
            </w:r>
            <w:r w:rsidRPr="00D81F97">
              <w:t xml:space="preserve">ligen under </w:t>
            </w:r>
            <w:r w:rsidRPr="00EC6D63">
              <w:rPr>
                <w:i/>
              </w:rPr>
              <w:t>utställningstiden</w:t>
            </w:r>
            <w:r>
              <w:t>.</w:t>
            </w:r>
          </w:p>
        </w:tc>
        <w:tc>
          <w:tcPr>
            <w:tcW w:w="2500" w:type="pct"/>
            <w:shd w:val="clear" w:color="auto" w:fill="auto"/>
            <w:tcMar>
              <w:right w:w="0" w:type="dxa"/>
            </w:tcMar>
          </w:tcPr>
          <w:p w14:paraId="4C687A59" w14:textId="77777777" w:rsidR="00DE7975" w:rsidRDefault="00DE7975" w:rsidP="00DE7975">
            <w:pPr>
              <w:pStyle w:val="Brdtextmedindrag"/>
            </w:pPr>
            <w:r w:rsidRPr="00D81F97">
              <w:t>Den som vill lämna sy</w:t>
            </w:r>
            <w:r>
              <w:t>n</w:t>
            </w:r>
            <w:r w:rsidRPr="00D81F97">
              <w:t>punkter på planförslaget ska göra det skrift</w:t>
            </w:r>
            <w:r>
              <w:softHyphen/>
            </w:r>
            <w:r w:rsidRPr="00D81F97">
              <w:t xml:space="preserve">ligen under </w:t>
            </w:r>
            <w:r w:rsidRPr="00EC6D63">
              <w:rPr>
                <w:i/>
              </w:rPr>
              <w:t>granskningstiden</w:t>
            </w:r>
            <w:r w:rsidRPr="00D81F97">
              <w:t>.</w:t>
            </w:r>
          </w:p>
        </w:tc>
      </w:tr>
    </w:tbl>
    <w:p w14:paraId="4AD916B7" w14:textId="77777777" w:rsidR="00DE7975" w:rsidRDefault="00DE7975" w:rsidP="00DE7975">
      <w:pPr>
        <w:pStyle w:val="Brdtext"/>
        <w:jc w:val="center"/>
      </w:pPr>
    </w:p>
    <w:p w14:paraId="3EFF3105" w14:textId="36AAA06C" w:rsidR="00DE7975" w:rsidRDefault="00DE7975" w:rsidP="00DE7975">
      <w:pPr>
        <w:pStyle w:val="Brdtext"/>
        <w:jc w:val="center"/>
      </w:pPr>
      <w:r>
        <w:t>16 §</w:t>
      </w:r>
    </w:p>
    <w:tbl>
      <w:tblPr>
        <w:tblW w:w="5000" w:type="pct"/>
        <w:tblCellMar>
          <w:left w:w="125" w:type="dxa"/>
          <w:right w:w="125" w:type="dxa"/>
        </w:tblCellMar>
        <w:tblLook w:val="0000" w:firstRow="0" w:lastRow="0" w:firstColumn="0" w:lastColumn="0" w:noHBand="0" w:noVBand="0"/>
      </w:tblPr>
      <w:tblGrid>
        <w:gridCol w:w="2948"/>
        <w:gridCol w:w="2949"/>
      </w:tblGrid>
      <w:tr w:rsidR="00DE7975" w14:paraId="6EAB33BC" w14:textId="77777777" w:rsidTr="00DE7975">
        <w:tc>
          <w:tcPr>
            <w:tcW w:w="2500" w:type="pct"/>
            <w:shd w:val="clear" w:color="auto" w:fill="auto"/>
            <w:tcMar>
              <w:left w:w="0" w:type="dxa"/>
            </w:tcMar>
          </w:tcPr>
          <w:p w14:paraId="5F086501" w14:textId="77777777" w:rsidR="00DE7975" w:rsidRDefault="00DE7975" w:rsidP="00DE7975">
            <w:pPr>
              <w:pStyle w:val="Brdtextmedindrag"/>
            </w:pPr>
            <w:r w:rsidRPr="00FF4316">
              <w:t xml:space="preserve">Länsstyrelsen ska under </w:t>
            </w:r>
            <w:r w:rsidRPr="00EC6D63">
              <w:rPr>
                <w:i/>
              </w:rPr>
              <w:t>utställ</w:t>
            </w:r>
            <w:r>
              <w:rPr>
                <w:i/>
              </w:rPr>
              <w:softHyphen/>
            </w:r>
            <w:r w:rsidRPr="00EC6D63">
              <w:rPr>
                <w:i/>
              </w:rPr>
              <w:t>ningstiden</w:t>
            </w:r>
            <w:r>
              <w:t xml:space="preserve"> </w:t>
            </w:r>
            <w:r w:rsidRPr="009B29C4">
              <w:rPr>
                <w:i/>
              </w:rPr>
              <w:t>avge</w:t>
            </w:r>
            <w:r>
              <w:t xml:space="preserve"> ett gransknings</w:t>
            </w:r>
            <w:r>
              <w:softHyphen/>
              <w:t>yttrande över planförsla</w:t>
            </w:r>
            <w:r w:rsidRPr="00FF4316">
              <w:t>get.</w:t>
            </w:r>
          </w:p>
          <w:p w14:paraId="6017CF8C" w14:textId="77777777" w:rsidR="00DE7975" w:rsidRDefault="00DE7975" w:rsidP="00DE7975">
            <w:pPr>
              <w:pStyle w:val="Brdtextmedindrag"/>
            </w:pPr>
            <w:r w:rsidRPr="00FF4316">
              <w:t>Av yttrandet ska det framgå om</w:t>
            </w:r>
            <w:r w:rsidRPr="00FF4316">
              <w:tab/>
            </w:r>
            <w:r w:rsidRPr="00FF4316">
              <w:tab/>
            </w:r>
          </w:p>
        </w:tc>
        <w:tc>
          <w:tcPr>
            <w:tcW w:w="2500" w:type="pct"/>
            <w:shd w:val="clear" w:color="auto" w:fill="auto"/>
            <w:tcMar>
              <w:right w:w="0" w:type="dxa"/>
            </w:tcMar>
          </w:tcPr>
          <w:p w14:paraId="0C821530" w14:textId="77777777" w:rsidR="00DE7975" w:rsidRDefault="00DE7975" w:rsidP="00DE7975">
            <w:pPr>
              <w:pStyle w:val="Brdtextmedindrag"/>
            </w:pPr>
            <w:r w:rsidRPr="00FF4316">
              <w:t xml:space="preserve">Länsstyrelsen ska under </w:t>
            </w:r>
            <w:r w:rsidRPr="00EC6D63">
              <w:rPr>
                <w:i/>
              </w:rPr>
              <w:t>gransk</w:t>
            </w:r>
            <w:r>
              <w:rPr>
                <w:i/>
              </w:rPr>
              <w:softHyphen/>
            </w:r>
            <w:r w:rsidRPr="00EC6D63">
              <w:rPr>
                <w:i/>
              </w:rPr>
              <w:t>ningstiden</w:t>
            </w:r>
            <w:r w:rsidRPr="00FF4316">
              <w:t xml:space="preserve"> </w:t>
            </w:r>
            <w:r w:rsidRPr="009B29C4">
              <w:rPr>
                <w:i/>
              </w:rPr>
              <w:t>lämna</w:t>
            </w:r>
            <w:r w:rsidRPr="00FF4316">
              <w:t xml:space="preserve"> ett gransknings</w:t>
            </w:r>
            <w:r>
              <w:softHyphen/>
            </w:r>
            <w:r w:rsidRPr="00FF4316">
              <w:t>yttrande</w:t>
            </w:r>
            <w:r>
              <w:t xml:space="preserve"> över planförsla</w:t>
            </w:r>
            <w:r w:rsidRPr="00FF4316">
              <w:t>get.</w:t>
            </w:r>
          </w:p>
          <w:p w14:paraId="7573986B" w14:textId="77777777" w:rsidR="00DE7975" w:rsidRDefault="00DE7975" w:rsidP="00DE7975">
            <w:pPr>
              <w:pStyle w:val="Brdtextmedindrag"/>
            </w:pPr>
            <w:r w:rsidRPr="00FF4316">
              <w:t xml:space="preserve">Av yttrandet ska det </w:t>
            </w:r>
            <w:r w:rsidRPr="00FF4316">
              <w:rPr>
                <w:i/>
              </w:rPr>
              <w:t>enbart</w:t>
            </w:r>
            <w:r w:rsidRPr="00FF4316">
              <w:t xml:space="preserve"> fram</w:t>
            </w:r>
            <w:r>
              <w:softHyphen/>
            </w:r>
            <w:r w:rsidRPr="00FF4316">
              <w:t>gå om</w:t>
            </w:r>
          </w:p>
        </w:tc>
      </w:tr>
    </w:tbl>
    <w:p w14:paraId="38EC9EAB" w14:textId="77777777" w:rsidR="00DE7975" w:rsidRDefault="00DE7975" w:rsidP="00DE7975">
      <w:pPr>
        <w:pStyle w:val="Brdtextmedindrag"/>
      </w:pPr>
      <w:r>
        <w:t>1. förslaget inte tillgodoser ett riksintresse enligt 3 eller 4 kap. miljö</w:t>
      </w:r>
      <w:r>
        <w:softHyphen/>
        <w:t>balken,</w:t>
      </w:r>
    </w:p>
    <w:p w14:paraId="688FEB32" w14:textId="77777777" w:rsidR="00DE7975" w:rsidRDefault="00DE7975" w:rsidP="00DE7975">
      <w:pPr>
        <w:pStyle w:val="Brdtextmedindrag"/>
      </w:pPr>
      <w:r>
        <w:t>2. förslaget kan medverka till att en miljökvalitetsnorm enligt 5 kap. miljöbalken inte följs,</w:t>
      </w:r>
    </w:p>
    <w:p w14:paraId="743EDEA3" w14:textId="77777777" w:rsidR="00DE7975" w:rsidRDefault="00DE7975" w:rsidP="00DE7975">
      <w:pPr>
        <w:pStyle w:val="Brdtextmedindrag"/>
      </w:pPr>
      <w:r w:rsidRPr="00C62B30">
        <w:t>3.</w:t>
      </w:r>
      <w:r>
        <w:t> </w:t>
      </w:r>
      <w:r w:rsidRPr="00C62B30">
        <w:t>redovisningen av områden för landsbygdsutveckling i strandnära lägen</w:t>
      </w:r>
      <w:r>
        <w:t xml:space="preserve"> inte är förenlig med 7 kap. 18 e </w:t>
      </w:r>
      <w:r w:rsidRPr="00C62B30">
        <w:t>§ första stycket miljöbalken,</w:t>
      </w:r>
    </w:p>
    <w:p w14:paraId="2AF00EA0" w14:textId="77777777" w:rsidR="00DE7975" w:rsidRDefault="00DE7975" w:rsidP="00DE7975">
      <w:pPr>
        <w:pStyle w:val="Brdtextmedindrag"/>
      </w:pPr>
      <w:r>
        <w:t>4. sådana frågor rörande användningen av mark- och vattenområden som angår två eller flera kommuner inte samordnas på ett lämpligt sätt, och</w:t>
      </w:r>
    </w:p>
    <w:tbl>
      <w:tblPr>
        <w:tblW w:w="5000" w:type="pct"/>
        <w:tblCellMar>
          <w:left w:w="125" w:type="dxa"/>
          <w:right w:w="125" w:type="dxa"/>
        </w:tblCellMar>
        <w:tblLook w:val="0000" w:firstRow="0" w:lastRow="0" w:firstColumn="0" w:lastColumn="0" w:noHBand="0" w:noVBand="0"/>
      </w:tblPr>
      <w:tblGrid>
        <w:gridCol w:w="2948"/>
        <w:gridCol w:w="2949"/>
      </w:tblGrid>
      <w:tr w:rsidR="00DE7975" w14:paraId="5C6C919A" w14:textId="77777777" w:rsidTr="00DE7975">
        <w:tc>
          <w:tcPr>
            <w:tcW w:w="2500" w:type="pct"/>
            <w:shd w:val="clear" w:color="auto" w:fill="auto"/>
            <w:tcMar>
              <w:left w:w="0" w:type="dxa"/>
            </w:tcMar>
          </w:tcPr>
          <w:p w14:paraId="566DC9E5" w14:textId="77777777" w:rsidR="00DE7975" w:rsidRDefault="00DE7975" w:rsidP="00DE7975">
            <w:pPr>
              <w:pStyle w:val="Brdtextmedindrag"/>
            </w:pPr>
            <w:r w:rsidRPr="00C62B30">
              <w:t>5.</w:t>
            </w:r>
            <w:r>
              <w:t> </w:t>
            </w:r>
            <w:r w:rsidRPr="00C62B30">
              <w:t>en bebyggelse eller ett bygg</w:t>
            </w:r>
            <w:r>
              <w:softHyphen/>
            </w:r>
            <w:r w:rsidRPr="00C62B30">
              <w:t>nads</w:t>
            </w:r>
            <w:r>
              <w:softHyphen/>
            </w:r>
            <w:r w:rsidRPr="00C62B30">
              <w:t xml:space="preserve">verk </w:t>
            </w:r>
            <w:r w:rsidRPr="00EC6D63">
              <w:rPr>
                <w:i/>
              </w:rPr>
              <w:t>blir</w:t>
            </w:r>
            <w:r w:rsidRPr="00C62B30">
              <w:t xml:space="preserve"> olämpligt med hän</w:t>
            </w:r>
            <w:r>
              <w:softHyphen/>
            </w:r>
            <w:r w:rsidRPr="00C62B30">
              <w:t>syn till människors hälsa eller säkerhet eller till risken för olyckor, översvämning eller erosion.</w:t>
            </w:r>
          </w:p>
        </w:tc>
        <w:tc>
          <w:tcPr>
            <w:tcW w:w="2500" w:type="pct"/>
            <w:shd w:val="clear" w:color="auto" w:fill="auto"/>
            <w:tcMar>
              <w:right w:w="0" w:type="dxa"/>
            </w:tcMar>
          </w:tcPr>
          <w:p w14:paraId="4CE731C1" w14:textId="77777777" w:rsidR="00DE7975" w:rsidRDefault="00DE7975" w:rsidP="00DE7975">
            <w:pPr>
              <w:pStyle w:val="Brdtextmedindrag"/>
            </w:pPr>
            <w:r w:rsidRPr="00C62B30">
              <w:t>5.</w:t>
            </w:r>
            <w:r>
              <w:t> </w:t>
            </w:r>
            <w:r w:rsidRPr="00C62B30">
              <w:t xml:space="preserve">en bebyggelse </w:t>
            </w:r>
            <w:r w:rsidRPr="00C62B30">
              <w:rPr>
                <w:i/>
              </w:rPr>
              <w:t>blir olämplig</w:t>
            </w:r>
            <w:r>
              <w:t xml:space="preserve"> </w:t>
            </w:r>
            <w:r w:rsidRPr="00C62B30">
              <w:t>eller ett byggnadsverk olämpligt med hänsyn till människors hälsa eller säkerhet eller till risken för olyckor, översvämning eller ero</w:t>
            </w:r>
            <w:r>
              <w:softHyphen/>
            </w:r>
            <w:r w:rsidRPr="00C62B30">
              <w:t>sion.</w:t>
            </w:r>
          </w:p>
        </w:tc>
      </w:tr>
    </w:tbl>
    <w:p w14:paraId="4C1AAEA4" w14:textId="77777777" w:rsidR="00DE7975" w:rsidRDefault="00DE7975" w:rsidP="00DE7975">
      <w:pPr>
        <w:pStyle w:val="Brdtext"/>
        <w:jc w:val="center"/>
      </w:pPr>
    </w:p>
    <w:p w14:paraId="2D4B738F" w14:textId="77777777" w:rsidR="00DE7975" w:rsidRDefault="00DE7975" w:rsidP="00DE7975">
      <w:pPr>
        <w:pStyle w:val="Brdtext"/>
        <w:keepNext/>
        <w:jc w:val="center"/>
      </w:pPr>
      <w:r>
        <w:t>17 §</w:t>
      </w:r>
    </w:p>
    <w:tbl>
      <w:tblPr>
        <w:tblW w:w="5000" w:type="pct"/>
        <w:tblCellMar>
          <w:left w:w="125" w:type="dxa"/>
          <w:right w:w="125" w:type="dxa"/>
        </w:tblCellMar>
        <w:tblLook w:val="0000" w:firstRow="0" w:lastRow="0" w:firstColumn="0" w:lastColumn="0" w:noHBand="0" w:noVBand="0"/>
      </w:tblPr>
      <w:tblGrid>
        <w:gridCol w:w="2948"/>
        <w:gridCol w:w="2949"/>
      </w:tblGrid>
      <w:tr w:rsidR="00DE7975" w14:paraId="54BFBEAD" w14:textId="77777777" w:rsidTr="00DE7975">
        <w:tc>
          <w:tcPr>
            <w:tcW w:w="2500" w:type="pct"/>
            <w:shd w:val="clear" w:color="auto" w:fill="auto"/>
            <w:tcMar>
              <w:left w:w="0" w:type="dxa"/>
            </w:tcMar>
          </w:tcPr>
          <w:p w14:paraId="429D0DF7" w14:textId="77777777" w:rsidR="00DE7975" w:rsidRDefault="00DE7975" w:rsidP="00DE7975">
            <w:pPr>
              <w:pStyle w:val="Brdtextmedindrag"/>
            </w:pPr>
            <w:r w:rsidRPr="007C03A0">
              <w:rPr>
                <w:spacing w:val="-2"/>
              </w:rPr>
              <w:t xml:space="preserve">Efter </w:t>
            </w:r>
            <w:r w:rsidRPr="007C03A0">
              <w:rPr>
                <w:i/>
                <w:spacing w:val="-2"/>
              </w:rPr>
              <w:t>utställningstiden</w:t>
            </w:r>
            <w:r w:rsidRPr="007C03A0">
              <w:rPr>
                <w:spacing w:val="-2"/>
              </w:rPr>
              <w:t xml:space="preserve"> ska kom</w:t>
            </w:r>
            <w:r>
              <w:rPr>
                <w:spacing w:val="-2"/>
              </w:rPr>
              <w:softHyphen/>
            </w:r>
            <w:r>
              <w:t>munen i ett särskilt utlåtande sam</w:t>
            </w:r>
            <w:r>
              <w:softHyphen/>
              <w:t>manställa de syn</w:t>
            </w:r>
            <w:r w:rsidRPr="00EB669D">
              <w:t>punkter som kom</w:t>
            </w:r>
            <w:r>
              <w:softHyphen/>
            </w:r>
            <w:r w:rsidRPr="00EB669D">
              <w:t xml:space="preserve">mit fram </w:t>
            </w:r>
            <w:r>
              <w:t>och redovisa de förslag som syn</w:t>
            </w:r>
            <w:r w:rsidRPr="00EB669D">
              <w:t>punkterna gett anledning till.</w:t>
            </w:r>
          </w:p>
        </w:tc>
        <w:tc>
          <w:tcPr>
            <w:tcW w:w="2500" w:type="pct"/>
            <w:shd w:val="clear" w:color="auto" w:fill="auto"/>
            <w:tcMar>
              <w:right w:w="0" w:type="dxa"/>
            </w:tcMar>
          </w:tcPr>
          <w:p w14:paraId="1E2D8E7B" w14:textId="77777777" w:rsidR="00DE7975" w:rsidRDefault="00DE7975" w:rsidP="00DE7975">
            <w:pPr>
              <w:pStyle w:val="Brdtextmedindrag"/>
            </w:pPr>
            <w:r w:rsidRPr="007C03A0">
              <w:rPr>
                <w:spacing w:val="-2"/>
              </w:rPr>
              <w:t xml:space="preserve">Efter </w:t>
            </w:r>
            <w:r w:rsidRPr="007C03A0">
              <w:rPr>
                <w:i/>
                <w:spacing w:val="-2"/>
              </w:rPr>
              <w:t>granskningstiden</w:t>
            </w:r>
            <w:r w:rsidRPr="007C03A0">
              <w:rPr>
                <w:spacing w:val="-2"/>
              </w:rPr>
              <w:t xml:space="preserve"> ska kom</w:t>
            </w:r>
            <w:r>
              <w:rPr>
                <w:spacing w:val="-2"/>
              </w:rPr>
              <w:softHyphen/>
            </w:r>
            <w:r>
              <w:t>munen i ett särskilt ut</w:t>
            </w:r>
            <w:r w:rsidRPr="00EB669D">
              <w:t>låtande sam</w:t>
            </w:r>
            <w:r>
              <w:softHyphen/>
            </w:r>
            <w:r w:rsidRPr="00EB669D">
              <w:t>manställa de synpunkter som kom</w:t>
            </w:r>
            <w:r>
              <w:softHyphen/>
            </w:r>
            <w:r w:rsidRPr="00EB669D">
              <w:t xml:space="preserve">mit fram </w:t>
            </w:r>
            <w:r>
              <w:t>och redovisa de förslag som syn</w:t>
            </w:r>
            <w:r w:rsidRPr="00EB669D">
              <w:t>punkterna gett anledning till.</w:t>
            </w:r>
          </w:p>
        </w:tc>
      </w:tr>
    </w:tbl>
    <w:p w14:paraId="5B02E350" w14:textId="77777777" w:rsidR="00DE7975" w:rsidRDefault="00DE7975" w:rsidP="00DE7975">
      <w:pPr>
        <w:pStyle w:val="Brdtext"/>
        <w:jc w:val="center"/>
      </w:pPr>
    </w:p>
    <w:p w14:paraId="18D7668E" w14:textId="77777777" w:rsidR="00DE7975" w:rsidRDefault="00DE7975" w:rsidP="00DE7975">
      <w:pPr>
        <w:pStyle w:val="Brdtext"/>
        <w:keepNext/>
        <w:jc w:val="center"/>
      </w:pPr>
      <w:r>
        <w:t>18 §</w:t>
      </w:r>
    </w:p>
    <w:tbl>
      <w:tblPr>
        <w:tblW w:w="5000" w:type="pct"/>
        <w:tblCellMar>
          <w:left w:w="125" w:type="dxa"/>
          <w:right w:w="125" w:type="dxa"/>
        </w:tblCellMar>
        <w:tblLook w:val="0000" w:firstRow="0" w:lastRow="0" w:firstColumn="0" w:lastColumn="0" w:noHBand="0" w:noVBand="0"/>
      </w:tblPr>
      <w:tblGrid>
        <w:gridCol w:w="2948"/>
        <w:gridCol w:w="2949"/>
      </w:tblGrid>
      <w:tr w:rsidR="00DE7975" w14:paraId="4DB64BD2" w14:textId="77777777" w:rsidTr="00DE7975">
        <w:tc>
          <w:tcPr>
            <w:tcW w:w="2500" w:type="pct"/>
            <w:shd w:val="clear" w:color="auto" w:fill="auto"/>
            <w:tcMar>
              <w:left w:w="0" w:type="dxa"/>
            </w:tcMar>
          </w:tcPr>
          <w:p w14:paraId="1A861E0B" w14:textId="77777777" w:rsidR="00DE7975" w:rsidRDefault="00DE7975" w:rsidP="00DE7975">
            <w:pPr>
              <w:pStyle w:val="Brdtextmedindrag"/>
            </w:pPr>
            <w:r w:rsidRPr="00964BC5">
              <w:t>Om planförslaget ändras väsent</w:t>
            </w:r>
            <w:r>
              <w:softHyphen/>
            </w:r>
            <w:r w:rsidRPr="00964BC5">
              <w:t xml:space="preserve">ligt efter </w:t>
            </w:r>
            <w:r w:rsidRPr="00EC6D63">
              <w:rPr>
                <w:i/>
              </w:rPr>
              <w:t>utställningen</w:t>
            </w:r>
            <w:r w:rsidRPr="00964BC5">
              <w:t>, ska kom</w:t>
            </w:r>
            <w:r>
              <w:softHyphen/>
            </w:r>
            <w:r w:rsidRPr="00964BC5">
              <w:t xml:space="preserve">munen </w:t>
            </w:r>
            <w:r w:rsidRPr="00EC6D63">
              <w:rPr>
                <w:i/>
              </w:rPr>
              <w:t>ställa ut</w:t>
            </w:r>
            <w:r w:rsidRPr="00964BC5">
              <w:t xml:space="preserve"> förslaget på nytt.</w:t>
            </w:r>
          </w:p>
        </w:tc>
        <w:tc>
          <w:tcPr>
            <w:tcW w:w="2500" w:type="pct"/>
            <w:shd w:val="clear" w:color="auto" w:fill="auto"/>
            <w:tcMar>
              <w:right w:w="0" w:type="dxa"/>
            </w:tcMar>
          </w:tcPr>
          <w:p w14:paraId="263B5846" w14:textId="77777777" w:rsidR="00DE7975" w:rsidRDefault="00DE7975" w:rsidP="00DE7975">
            <w:pPr>
              <w:pStyle w:val="Brdtextmedindrag"/>
            </w:pPr>
            <w:r w:rsidRPr="00964BC5">
              <w:t>Om planförslaget ändr</w:t>
            </w:r>
            <w:r>
              <w:t>as väsent</w:t>
            </w:r>
            <w:r>
              <w:softHyphen/>
            </w:r>
            <w:r w:rsidRPr="005D67CC">
              <w:t xml:space="preserve">ligt efter </w:t>
            </w:r>
            <w:r w:rsidRPr="005D67CC">
              <w:rPr>
                <w:i/>
              </w:rPr>
              <w:t>granskningstiden</w:t>
            </w:r>
            <w:r w:rsidRPr="005D67CC">
              <w:t xml:space="preserve">, ska </w:t>
            </w:r>
            <w:r w:rsidRPr="005D67CC">
              <w:rPr>
                <w:spacing w:val="-2"/>
              </w:rPr>
              <w:t>kom</w:t>
            </w:r>
            <w:r w:rsidRPr="005D67CC">
              <w:rPr>
                <w:spacing w:val="-2"/>
              </w:rPr>
              <w:softHyphen/>
            </w:r>
            <w:r>
              <w:rPr>
                <w:spacing w:val="-2"/>
              </w:rPr>
              <w:softHyphen/>
            </w:r>
            <w:r>
              <w:t xml:space="preserve">munen </w:t>
            </w:r>
            <w:r w:rsidRPr="00EC6D63">
              <w:rPr>
                <w:i/>
              </w:rPr>
              <w:t>låta</w:t>
            </w:r>
            <w:r>
              <w:t xml:space="preserve"> för</w:t>
            </w:r>
            <w:r w:rsidRPr="00964BC5">
              <w:t xml:space="preserve">slaget </w:t>
            </w:r>
            <w:r w:rsidRPr="00EC6D63">
              <w:rPr>
                <w:i/>
              </w:rPr>
              <w:t>granskas</w:t>
            </w:r>
            <w:r w:rsidRPr="00964BC5">
              <w:t xml:space="preserve"> på nytt.</w:t>
            </w:r>
          </w:p>
        </w:tc>
      </w:tr>
    </w:tbl>
    <w:p w14:paraId="6587A1AF" w14:textId="77777777" w:rsidR="00DE7975" w:rsidRDefault="00DE7975" w:rsidP="00DE7975">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DE7975" w14:paraId="2F09E69B" w14:textId="77777777" w:rsidTr="00DE7975">
        <w:tc>
          <w:tcPr>
            <w:tcW w:w="2500" w:type="pct"/>
            <w:shd w:val="clear" w:color="auto" w:fill="auto"/>
            <w:tcMar>
              <w:left w:w="0" w:type="dxa"/>
            </w:tcMar>
          </w:tcPr>
          <w:p w14:paraId="1F52B415" w14:textId="77777777" w:rsidR="00DE7975" w:rsidRDefault="00DE7975" w:rsidP="00DE7975">
            <w:pPr>
              <w:pStyle w:val="Brdtextmedindrag"/>
            </w:pPr>
          </w:p>
        </w:tc>
        <w:tc>
          <w:tcPr>
            <w:tcW w:w="2500" w:type="pct"/>
            <w:shd w:val="clear" w:color="auto" w:fill="auto"/>
            <w:tcMar>
              <w:right w:w="0" w:type="dxa"/>
            </w:tcMar>
          </w:tcPr>
          <w:p w14:paraId="42D3469F" w14:textId="77777777" w:rsidR="00DE7975" w:rsidRPr="00EC6D63" w:rsidRDefault="00DE7975" w:rsidP="00DE7975">
            <w:pPr>
              <w:pStyle w:val="Brdtext"/>
              <w:rPr>
                <w:i/>
              </w:rPr>
            </w:pPr>
            <w:r w:rsidRPr="00EC6D63">
              <w:rPr>
                <w:i/>
              </w:rPr>
              <w:t>18 a §</w:t>
            </w:r>
          </w:p>
          <w:p w14:paraId="3E49160E" w14:textId="77777777" w:rsidR="00DE7975" w:rsidRPr="00964BC5" w:rsidRDefault="00DE7975" w:rsidP="00DE7975">
            <w:pPr>
              <w:pStyle w:val="Brdtextmedindrag"/>
              <w:rPr>
                <w:i/>
              </w:rPr>
            </w:pPr>
            <w:r w:rsidRPr="00964BC5">
              <w:rPr>
                <w:i/>
              </w:rPr>
              <w:t>På kommunens begäran ska läns</w:t>
            </w:r>
            <w:r>
              <w:rPr>
                <w:i/>
              </w:rPr>
              <w:softHyphen/>
            </w:r>
            <w:r w:rsidRPr="00964BC5">
              <w:rPr>
                <w:i/>
              </w:rPr>
              <w:t xml:space="preserve">styrelsen tillhandahålla ett </w:t>
            </w:r>
            <w:r w:rsidRPr="00396203">
              <w:rPr>
                <w:i/>
                <w:spacing w:val="-2"/>
              </w:rPr>
              <w:t>revide</w:t>
            </w:r>
            <w:r w:rsidRPr="00396203">
              <w:rPr>
                <w:i/>
                <w:spacing w:val="-2"/>
              </w:rPr>
              <w:softHyphen/>
              <w:t>rat granskningsyttrande enligt 16 §,</w:t>
            </w:r>
            <w:r w:rsidRPr="00964BC5">
              <w:rPr>
                <w:i/>
              </w:rPr>
              <w:t xml:space="preserve"> om</w:t>
            </w:r>
          </w:p>
          <w:p w14:paraId="14DFFE31" w14:textId="77777777" w:rsidR="00DE7975" w:rsidRPr="00964BC5" w:rsidRDefault="00DE7975" w:rsidP="00DE7975">
            <w:pPr>
              <w:pStyle w:val="Brdtextmedindrag"/>
              <w:rPr>
                <w:i/>
              </w:rPr>
            </w:pPr>
            <w:r w:rsidRPr="00964BC5">
              <w:rPr>
                <w:i/>
              </w:rPr>
              <w:t>1. kommunen ändrar planförsla</w:t>
            </w:r>
            <w:r>
              <w:rPr>
                <w:i/>
              </w:rPr>
              <w:softHyphen/>
            </w:r>
            <w:r w:rsidRPr="00964BC5">
              <w:rPr>
                <w:i/>
              </w:rPr>
              <w:t>get efter granskningstiden utan att en ny granskning enligt 18</w:t>
            </w:r>
            <w:r>
              <w:rPr>
                <w:i/>
              </w:rPr>
              <w:t> </w:t>
            </w:r>
            <w:r w:rsidRPr="00964BC5">
              <w:rPr>
                <w:i/>
              </w:rPr>
              <w:t>§ äger rum, och</w:t>
            </w:r>
          </w:p>
          <w:p w14:paraId="70274EE0" w14:textId="77777777" w:rsidR="00DE7975" w:rsidRDefault="00DE7975" w:rsidP="00DE7975">
            <w:pPr>
              <w:pStyle w:val="Brdtextmedindrag"/>
            </w:pPr>
            <w:r w:rsidRPr="002E6E2A">
              <w:rPr>
                <w:i/>
                <w:spacing w:val="-2"/>
              </w:rPr>
              <w:t>2. länsstyrelsens yttrande till följd</w:t>
            </w:r>
            <w:r>
              <w:rPr>
                <w:i/>
              </w:rPr>
              <w:t xml:space="preserve"> av ändringen helt eller del</w:t>
            </w:r>
            <w:r w:rsidRPr="00964BC5">
              <w:rPr>
                <w:i/>
              </w:rPr>
              <w:t>vis</w:t>
            </w:r>
            <w:r>
              <w:rPr>
                <w:i/>
              </w:rPr>
              <w:t xml:space="preserve"> inte längre är aktuellt</w:t>
            </w:r>
            <w:r w:rsidRPr="00964BC5">
              <w:rPr>
                <w:i/>
              </w:rPr>
              <w:t>.</w:t>
            </w:r>
            <w:r>
              <w:rPr>
                <w:i/>
              </w:rPr>
              <w:t xml:space="preserve"> </w:t>
            </w:r>
          </w:p>
        </w:tc>
      </w:tr>
    </w:tbl>
    <w:p w14:paraId="29E08C45" w14:textId="77777777" w:rsidR="00DE7975" w:rsidRDefault="00DE7975" w:rsidP="00DE7975">
      <w:pPr>
        <w:pStyle w:val="Brdtext"/>
        <w:jc w:val="center"/>
      </w:pPr>
    </w:p>
    <w:p w14:paraId="2672033E" w14:textId="77777777" w:rsidR="00DE7975" w:rsidRDefault="00DE7975" w:rsidP="00DE7975">
      <w:pPr>
        <w:pStyle w:val="Brdtext"/>
        <w:keepNext/>
        <w:jc w:val="center"/>
      </w:pPr>
      <w:r>
        <w:t>19 §</w:t>
      </w:r>
    </w:p>
    <w:tbl>
      <w:tblPr>
        <w:tblW w:w="5000" w:type="pct"/>
        <w:tblCellMar>
          <w:left w:w="125" w:type="dxa"/>
          <w:right w:w="125" w:type="dxa"/>
        </w:tblCellMar>
        <w:tblLook w:val="0000" w:firstRow="0" w:lastRow="0" w:firstColumn="0" w:lastColumn="0" w:noHBand="0" w:noVBand="0"/>
      </w:tblPr>
      <w:tblGrid>
        <w:gridCol w:w="2948"/>
        <w:gridCol w:w="2949"/>
      </w:tblGrid>
      <w:tr w:rsidR="00DE7975" w14:paraId="0A4051FA" w14:textId="77777777" w:rsidTr="00DE7975">
        <w:tc>
          <w:tcPr>
            <w:tcW w:w="2500" w:type="pct"/>
            <w:shd w:val="clear" w:color="auto" w:fill="auto"/>
            <w:tcMar>
              <w:left w:w="0" w:type="dxa"/>
            </w:tcMar>
          </w:tcPr>
          <w:p w14:paraId="7EF322A2" w14:textId="77777777" w:rsidR="00DE7975" w:rsidRDefault="00DE7975" w:rsidP="00DE7975">
            <w:pPr>
              <w:pStyle w:val="Brdtextmedindrag"/>
            </w:pPr>
            <w:r>
              <w:t xml:space="preserve">Kommunfullmäktige beslutar i frågor om antagande </w:t>
            </w:r>
            <w:r w:rsidRPr="002059F0">
              <w:rPr>
                <w:i/>
              </w:rPr>
              <w:t>och ändring</w:t>
            </w:r>
            <w:r>
              <w:t xml:space="preserve"> av översiktsplanen.</w:t>
            </w:r>
          </w:p>
        </w:tc>
        <w:tc>
          <w:tcPr>
            <w:tcW w:w="2500" w:type="pct"/>
            <w:shd w:val="clear" w:color="auto" w:fill="auto"/>
            <w:tcMar>
              <w:right w:w="0" w:type="dxa"/>
            </w:tcMar>
          </w:tcPr>
          <w:p w14:paraId="50849B22" w14:textId="77777777" w:rsidR="00DE7975" w:rsidRDefault="00DE7975" w:rsidP="00DE7975">
            <w:pPr>
              <w:pStyle w:val="Brdtextmedindrag"/>
            </w:pPr>
            <w:r>
              <w:t>Kommunfullmäktige beslutar i frågor om antagande av översikts</w:t>
            </w:r>
            <w:r>
              <w:softHyphen/>
              <w:t>planen.</w:t>
            </w:r>
          </w:p>
        </w:tc>
      </w:tr>
    </w:tbl>
    <w:p w14:paraId="6095A981" w14:textId="77777777" w:rsidR="00DE7975" w:rsidRPr="00964BC5" w:rsidDel="001F0FF0" w:rsidRDefault="00DE7975" w:rsidP="00DE7975">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DE7975" w14:paraId="0E726B6F" w14:textId="77777777" w:rsidTr="00DE7975">
        <w:tc>
          <w:tcPr>
            <w:tcW w:w="2500" w:type="pct"/>
            <w:shd w:val="clear" w:color="auto" w:fill="auto"/>
            <w:tcMar>
              <w:left w:w="0" w:type="dxa"/>
            </w:tcMar>
          </w:tcPr>
          <w:p w14:paraId="57FF8C3D" w14:textId="77777777" w:rsidR="00DE7975" w:rsidRDefault="00DE7975" w:rsidP="00DE7975">
            <w:pPr>
              <w:pStyle w:val="Brdtextmedindrag"/>
            </w:pPr>
            <w:r>
              <w:br w:type="page"/>
            </w:r>
          </w:p>
        </w:tc>
        <w:tc>
          <w:tcPr>
            <w:tcW w:w="2500" w:type="pct"/>
            <w:shd w:val="clear" w:color="auto" w:fill="auto"/>
            <w:tcMar>
              <w:right w:w="0" w:type="dxa"/>
            </w:tcMar>
          </w:tcPr>
          <w:p w14:paraId="01B3EED5" w14:textId="77777777" w:rsidR="00DE7975" w:rsidRPr="00964BC5" w:rsidRDefault="00DE7975" w:rsidP="00DE7975">
            <w:pPr>
              <w:pStyle w:val="Brdtext"/>
              <w:rPr>
                <w:i/>
              </w:rPr>
            </w:pPr>
            <w:r w:rsidRPr="00964BC5">
              <w:rPr>
                <w:i/>
              </w:rPr>
              <w:t>19 a §</w:t>
            </w:r>
          </w:p>
          <w:p w14:paraId="6EDE1FB7" w14:textId="77777777" w:rsidR="00DE7975" w:rsidRDefault="00DE7975" w:rsidP="00DE7975">
            <w:pPr>
              <w:pStyle w:val="Brdtextmedindrag"/>
              <w:rPr>
                <w:i/>
              </w:rPr>
            </w:pPr>
            <w:bookmarkStart w:id="220" w:name="_Hlk6208706"/>
            <w:bookmarkStart w:id="221" w:name="_Hlk6299388"/>
            <w:r w:rsidRPr="001C08F9">
              <w:rPr>
                <w:i/>
                <w:spacing w:val="-2"/>
              </w:rPr>
              <w:t>Kommunen ska senast dagen eft</w:t>
            </w:r>
            <w:r w:rsidRPr="001C08F9">
              <w:rPr>
                <w:i/>
                <w:spacing w:val="-2"/>
              </w:rPr>
              <w:softHyphen/>
              <w:t>er</w:t>
            </w:r>
            <w:r w:rsidRPr="00334D26">
              <w:rPr>
                <w:i/>
              </w:rPr>
              <w:t xml:space="preserve"> </w:t>
            </w:r>
            <w:r>
              <w:rPr>
                <w:i/>
              </w:rPr>
              <w:t xml:space="preserve">det </w:t>
            </w:r>
            <w:r w:rsidRPr="00334D26">
              <w:rPr>
                <w:i/>
              </w:rPr>
              <w:t xml:space="preserve">att beslutet </w:t>
            </w:r>
            <w:bookmarkStart w:id="222" w:name="_Hlk6208723"/>
            <w:bookmarkEnd w:id="220"/>
            <w:r w:rsidRPr="00334D26">
              <w:rPr>
                <w:i/>
              </w:rPr>
              <w:t>att anta över</w:t>
            </w:r>
            <w:r>
              <w:rPr>
                <w:i/>
              </w:rPr>
              <w:softHyphen/>
            </w:r>
            <w:r w:rsidRPr="00334D26">
              <w:rPr>
                <w:i/>
              </w:rPr>
              <w:t>sikts</w:t>
            </w:r>
            <w:r>
              <w:rPr>
                <w:i/>
              </w:rPr>
              <w:softHyphen/>
            </w:r>
            <w:r w:rsidRPr="00334D26">
              <w:rPr>
                <w:i/>
              </w:rPr>
              <w:t>planen har till</w:t>
            </w:r>
            <w:r w:rsidRPr="00334D26">
              <w:rPr>
                <w:i/>
              </w:rPr>
              <w:softHyphen/>
              <w:t>känna</w:t>
            </w:r>
            <w:r w:rsidRPr="00334D26">
              <w:rPr>
                <w:i/>
              </w:rPr>
              <w:softHyphen/>
              <w:t xml:space="preserve">getts </w:t>
            </w:r>
            <w:bookmarkEnd w:id="222"/>
          </w:p>
          <w:bookmarkEnd w:id="221"/>
          <w:p w14:paraId="5A73B47B" w14:textId="77777777" w:rsidR="00DE7975" w:rsidRDefault="00DE7975" w:rsidP="00DE7975">
            <w:pPr>
              <w:pStyle w:val="Brdtextmedindrag"/>
              <w:rPr>
                <w:i/>
              </w:rPr>
            </w:pPr>
            <w:r>
              <w:rPr>
                <w:i/>
              </w:rPr>
              <w:t>1. </w:t>
            </w:r>
            <w:bookmarkStart w:id="223" w:name="_Hlk6208745"/>
            <w:r w:rsidRPr="00334D26">
              <w:rPr>
                <w:i/>
              </w:rPr>
              <w:t>skicka ett meddelande om detta och ett protokollsutdrag med beslutet till läns</w:t>
            </w:r>
            <w:r w:rsidRPr="00334D26">
              <w:rPr>
                <w:i/>
              </w:rPr>
              <w:softHyphen/>
              <w:t>styrelsen</w:t>
            </w:r>
            <w:bookmarkEnd w:id="223"/>
            <w:r>
              <w:rPr>
                <w:i/>
              </w:rPr>
              <w:t>, och </w:t>
            </w:r>
          </w:p>
          <w:p w14:paraId="23DFACF9" w14:textId="77777777" w:rsidR="00DE7975" w:rsidRDefault="00DE7975" w:rsidP="00DE7975">
            <w:pPr>
              <w:pStyle w:val="Brdtextmedindrag"/>
              <w:rPr>
                <w:i/>
              </w:rPr>
            </w:pPr>
            <w:r>
              <w:rPr>
                <w:i/>
              </w:rPr>
              <w:t>2</w:t>
            </w:r>
            <w:bookmarkStart w:id="224" w:name="_Hlk6299431"/>
            <w:r>
              <w:rPr>
                <w:i/>
              </w:rPr>
              <w:t>. </w:t>
            </w:r>
            <w:bookmarkStart w:id="225" w:name="_Hlk6208763"/>
            <w:bookmarkStart w:id="226" w:name="_Hlk6157658"/>
            <w:r>
              <w:rPr>
                <w:i/>
              </w:rPr>
              <w:t>hålla planen till</w:t>
            </w:r>
            <w:r>
              <w:rPr>
                <w:i/>
              </w:rPr>
              <w:softHyphen/>
              <w:t>gänglig på sin webbplats</w:t>
            </w:r>
            <w:bookmarkEnd w:id="225"/>
            <w:r>
              <w:rPr>
                <w:i/>
              </w:rPr>
              <w:t>.</w:t>
            </w:r>
            <w:bookmarkEnd w:id="226"/>
          </w:p>
          <w:p w14:paraId="56FBA193" w14:textId="1EACBCEF" w:rsidR="00DE7975" w:rsidRPr="0057745B" w:rsidRDefault="00DE7975" w:rsidP="00DE7975">
            <w:pPr>
              <w:pStyle w:val="Brdtextmedindrag"/>
              <w:rPr>
                <w:i/>
              </w:rPr>
            </w:pPr>
            <w:bookmarkStart w:id="227" w:name="_Hlk7100428"/>
            <w:r>
              <w:rPr>
                <w:i/>
              </w:rPr>
              <w:t xml:space="preserve">Skyldigheten enligt första styck-et 2 upphör om beslutet upphävs </w:t>
            </w:r>
            <w:r>
              <w:rPr>
                <w:i/>
              </w:rPr>
              <w:br/>
            </w:r>
            <w:bookmarkEnd w:id="224"/>
            <w:bookmarkEnd w:id="227"/>
          </w:p>
        </w:tc>
      </w:tr>
      <w:tr w:rsidR="00DE7975" w14:paraId="3E39ED1E" w14:textId="77777777" w:rsidTr="00DE7975">
        <w:tc>
          <w:tcPr>
            <w:tcW w:w="2500" w:type="pct"/>
            <w:shd w:val="clear" w:color="auto" w:fill="auto"/>
            <w:tcMar>
              <w:left w:w="0" w:type="dxa"/>
            </w:tcMar>
          </w:tcPr>
          <w:p w14:paraId="6ED37E0A" w14:textId="77777777" w:rsidR="00DE7975" w:rsidRDefault="00DE7975" w:rsidP="00DE7975">
            <w:pPr>
              <w:pStyle w:val="Brdtextmedindrag"/>
            </w:pPr>
          </w:p>
        </w:tc>
        <w:tc>
          <w:tcPr>
            <w:tcW w:w="2500" w:type="pct"/>
            <w:shd w:val="clear" w:color="auto" w:fill="auto"/>
            <w:tcMar>
              <w:right w:w="0" w:type="dxa"/>
            </w:tcMar>
          </w:tcPr>
          <w:p w14:paraId="42973786" w14:textId="63D8D8FD" w:rsidR="00DE7975" w:rsidRPr="00964BC5" w:rsidRDefault="00DE7975" w:rsidP="00DE7975">
            <w:pPr>
              <w:pStyle w:val="Brdtext"/>
              <w:rPr>
                <w:i/>
              </w:rPr>
            </w:pPr>
            <w:r>
              <w:rPr>
                <w:i/>
              </w:rPr>
              <w:t>efter ett överklagande eller när pla</w:t>
            </w:r>
            <w:r>
              <w:rPr>
                <w:i/>
              </w:rPr>
              <w:softHyphen/>
              <w:t>n</w:t>
            </w:r>
            <w:r>
              <w:rPr>
                <w:i/>
              </w:rPr>
              <w:softHyphen/>
              <w:t>en inte längre gäller därför att ett beslut att anta en ny plan har fått laga kraft.</w:t>
            </w:r>
          </w:p>
        </w:tc>
      </w:tr>
    </w:tbl>
    <w:p w14:paraId="6C02FB3E" w14:textId="1BDA2D1F" w:rsidR="00DE7975" w:rsidRDefault="00DE7975" w:rsidP="00DE7975">
      <w:pPr>
        <w:pStyle w:val="Brdtext"/>
      </w:pPr>
    </w:p>
    <w:p w14:paraId="00C3242C" w14:textId="77777777" w:rsidR="00DE7975" w:rsidRDefault="00DE7975" w:rsidP="00DE7975">
      <w:pPr>
        <w:pStyle w:val="Brdtext"/>
        <w:keepNext/>
        <w:jc w:val="center"/>
      </w:pPr>
      <w:r>
        <w:t>20 §</w:t>
      </w:r>
    </w:p>
    <w:tbl>
      <w:tblPr>
        <w:tblW w:w="5000" w:type="pct"/>
        <w:tblCellMar>
          <w:left w:w="125" w:type="dxa"/>
          <w:right w:w="125" w:type="dxa"/>
        </w:tblCellMar>
        <w:tblLook w:val="0000" w:firstRow="0" w:lastRow="0" w:firstColumn="0" w:lastColumn="0" w:noHBand="0" w:noVBand="0"/>
      </w:tblPr>
      <w:tblGrid>
        <w:gridCol w:w="2948"/>
        <w:gridCol w:w="2949"/>
      </w:tblGrid>
      <w:tr w:rsidR="00DE7975" w14:paraId="33692A04" w14:textId="77777777" w:rsidTr="00DE7975">
        <w:tc>
          <w:tcPr>
            <w:tcW w:w="2500" w:type="pct"/>
            <w:shd w:val="clear" w:color="auto" w:fill="auto"/>
            <w:tcMar>
              <w:left w:w="0" w:type="dxa"/>
            </w:tcMar>
          </w:tcPr>
          <w:p w14:paraId="594F5737" w14:textId="77777777" w:rsidR="00DE7975" w:rsidRPr="000D0498" w:rsidRDefault="00DE7975" w:rsidP="00DE7975">
            <w:pPr>
              <w:pStyle w:val="Brdtextmedindrag"/>
              <w:rPr>
                <w:i/>
              </w:rPr>
            </w:pPr>
            <w:r>
              <w:t>Kommunen ska redovisa läns</w:t>
            </w:r>
            <w:r>
              <w:softHyphen/>
              <w:t>styrelsens granskningsyttrande en</w:t>
            </w:r>
            <w:r>
              <w:softHyphen/>
              <w:t>ligt 16 § tillsammans med över</w:t>
            </w:r>
            <w:r>
              <w:softHyphen/>
              <w:t xml:space="preserve">siktsplanen. </w:t>
            </w:r>
            <w:r w:rsidRPr="000D0498">
              <w:rPr>
                <w:i/>
              </w:rPr>
              <w:t>Om länsstyrelsen inte har godtagit pla</w:t>
            </w:r>
            <w:r w:rsidRPr="000D0498">
              <w:rPr>
                <w:i/>
              </w:rPr>
              <w:softHyphen/>
              <w:t>nen i en viss del, ska det anmärkas i planen.</w:t>
            </w:r>
            <w:r w:rsidRPr="000D0498" w:rsidDel="000D0498">
              <w:rPr>
                <w:i/>
              </w:rPr>
              <w:t xml:space="preserve"> </w:t>
            </w:r>
          </w:p>
        </w:tc>
        <w:tc>
          <w:tcPr>
            <w:tcW w:w="2500" w:type="pct"/>
            <w:shd w:val="clear" w:color="auto" w:fill="auto"/>
            <w:tcMar>
              <w:right w:w="0" w:type="dxa"/>
            </w:tcMar>
          </w:tcPr>
          <w:p w14:paraId="53D1D1C4" w14:textId="77777777" w:rsidR="00DE7975" w:rsidRDefault="00DE7975" w:rsidP="00DE7975">
            <w:pPr>
              <w:pStyle w:val="Brdtextmedindrag"/>
            </w:pPr>
            <w:bookmarkStart w:id="228" w:name="_Hlk5869470"/>
            <w:r>
              <w:t>Kommunen ska redovisa läns</w:t>
            </w:r>
            <w:r>
              <w:softHyphen/>
              <w:t>styrelsens granskningsyttrande en</w:t>
            </w:r>
            <w:r>
              <w:softHyphen/>
              <w:t>ligt 16 § tillsammans med över</w:t>
            </w:r>
            <w:r>
              <w:softHyphen/>
              <w:t>siktsplanen.</w:t>
            </w:r>
            <w:bookmarkEnd w:id="228"/>
          </w:p>
        </w:tc>
      </w:tr>
    </w:tbl>
    <w:p w14:paraId="647D9ED0" w14:textId="77777777" w:rsidR="00DE7975" w:rsidRPr="00964BC5" w:rsidRDefault="00DE7975" w:rsidP="00DE7975">
      <w:pPr>
        <w:pStyle w:val="Brdtextmedindrag"/>
      </w:pPr>
    </w:p>
    <w:p w14:paraId="424276B7" w14:textId="77777777" w:rsidR="00DE7975" w:rsidRDefault="00DE7975" w:rsidP="00DE7975">
      <w:pPr>
        <w:pStyle w:val="Brdtext"/>
        <w:keepNext/>
        <w:jc w:val="center"/>
      </w:pPr>
      <w:r>
        <w:t>21 §</w:t>
      </w:r>
    </w:p>
    <w:tbl>
      <w:tblPr>
        <w:tblW w:w="5000" w:type="pct"/>
        <w:tblCellMar>
          <w:left w:w="125" w:type="dxa"/>
          <w:right w:w="125" w:type="dxa"/>
        </w:tblCellMar>
        <w:tblLook w:val="0000" w:firstRow="0" w:lastRow="0" w:firstColumn="0" w:lastColumn="0" w:noHBand="0" w:noVBand="0"/>
      </w:tblPr>
      <w:tblGrid>
        <w:gridCol w:w="2948"/>
        <w:gridCol w:w="2949"/>
      </w:tblGrid>
      <w:tr w:rsidR="00DE7975" w14:paraId="514A1B3B" w14:textId="77777777" w:rsidTr="00DE7975">
        <w:tc>
          <w:tcPr>
            <w:tcW w:w="2500" w:type="pct"/>
            <w:shd w:val="clear" w:color="auto" w:fill="auto"/>
            <w:tcMar>
              <w:left w:w="0" w:type="dxa"/>
            </w:tcMar>
          </w:tcPr>
          <w:p w14:paraId="0AD12C91" w14:textId="77777777" w:rsidR="00DE7975" w:rsidRDefault="00DE7975" w:rsidP="00DE7975">
            <w:pPr>
              <w:pStyle w:val="Brdtextmedindrag"/>
            </w:pPr>
            <w:r w:rsidRPr="00964BC5">
              <w:t xml:space="preserve">Ett beslut att anta </w:t>
            </w:r>
            <w:r w:rsidRPr="00E45BB3">
              <w:rPr>
                <w:i/>
              </w:rPr>
              <w:t>eller ändra</w:t>
            </w:r>
            <w:r w:rsidRPr="00964BC5">
              <w:t xml:space="preserve"> ö</w:t>
            </w:r>
            <w:r>
              <w:t>versiktsplanen gäller först sed</w:t>
            </w:r>
            <w:r w:rsidRPr="00964BC5">
              <w:t xml:space="preserve">an beslutet har </w:t>
            </w:r>
            <w:r w:rsidRPr="00EC6D63">
              <w:rPr>
                <w:i/>
              </w:rPr>
              <w:t>vunnit</w:t>
            </w:r>
            <w:r w:rsidRPr="00964BC5">
              <w:t xml:space="preserve"> laga kraft.</w:t>
            </w:r>
            <w:r w:rsidRPr="00964BC5">
              <w:tab/>
            </w:r>
          </w:p>
        </w:tc>
        <w:tc>
          <w:tcPr>
            <w:tcW w:w="2500" w:type="pct"/>
            <w:shd w:val="clear" w:color="auto" w:fill="auto"/>
            <w:tcMar>
              <w:right w:w="0" w:type="dxa"/>
            </w:tcMar>
          </w:tcPr>
          <w:p w14:paraId="15A7613D" w14:textId="77777777" w:rsidR="00DE7975" w:rsidRDefault="00DE7975" w:rsidP="00DE7975">
            <w:pPr>
              <w:pStyle w:val="Brdtextmedindrag"/>
            </w:pPr>
            <w:r w:rsidRPr="00964BC5">
              <w:t xml:space="preserve">Ett beslut att anta översiktsplanen gäller först sedan beslutet har </w:t>
            </w:r>
            <w:r w:rsidRPr="00EC6D63">
              <w:rPr>
                <w:i/>
              </w:rPr>
              <w:t>fått</w:t>
            </w:r>
            <w:r w:rsidRPr="00964BC5">
              <w:t xml:space="preserve"> laga kraft.</w:t>
            </w:r>
          </w:p>
        </w:tc>
      </w:tr>
    </w:tbl>
    <w:p w14:paraId="23037782" w14:textId="77777777" w:rsidR="00DE7975" w:rsidRDefault="00DE7975" w:rsidP="00DE7975">
      <w:pPr>
        <w:pStyle w:val="Brdtext"/>
        <w:jc w:val="center"/>
      </w:pPr>
    </w:p>
    <w:tbl>
      <w:tblPr>
        <w:tblW w:w="5000" w:type="pct"/>
        <w:tblCellMar>
          <w:left w:w="125" w:type="dxa"/>
          <w:right w:w="125" w:type="dxa"/>
        </w:tblCellMar>
        <w:tblLook w:val="0000" w:firstRow="0" w:lastRow="0" w:firstColumn="0" w:lastColumn="0" w:noHBand="0" w:noVBand="0"/>
      </w:tblPr>
      <w:tblGrid>
        <w:gridCol w:w="2948"/>
        <w:gridCol w:w="2949"/>
      </w:tblGrid>
      <w:tr w:rsidR="00DE7975" w:rsidRPr="005B0E77" w14:paraId="4146C53E" w14:textId="77777777" w:rsidTr="00DE7975">
        <w:tc>
          <w:tcPr>
            <w:tcW w:w="2500" w:type="pct"/>
            <w:shd w:val="clear" w:color="auto" w:fill="auto"/>
            <w:tcMar>
              <w:left w:w="0" w:type="dxa"/>
            </w:tcMar>
          </w:tcPr>
          <w:p w14:paraId="570C7E3B" w14:textId="77777777" w:rsidR="00DE7975" w:rsidRPr="005B0E77" w:rsidRDefault="00DE7975" w:rsidP="00DE7975">
            <w:pPr>
              <w:pStyle w:val="Brdtext"/>
              <w:rPr>
                <w:i/>
              </w:rPr>
            </w:pPr>
            <w:r>
              <w:rPr>
                <w:i/>
              </w:rPr>
              <w:t>Lydelse enligt prop. 2018/19:162</w:t>
            </w:r>
          </w:p>
        </w:tc>
        <w:tc>
          <w:tcPr>
            <w:tcW w:w="2500" w:type="pct"/>
            <w:shd w:val="clear" w:color="auto" w:fill="auto"/>
            <w:tcMar>
              <w:right w:w="0" w:type="dxa"/>
            </w:tcMar>
          </w:tcPr>
          <w:p w14:paraId="15538CA1" w14:textId="77777777" w:rsidR="00DE7975" w:rsidRPr="005B0E77" w:rsidRDefault="00DE7975" w:rsidP="00DE7975">
            <w:pPr>
              <w:pStyle w:val="Brdtext"/>
              <w:rPr>
                <w:i/>
              </w:rPr>
            </w:pPr>
            <w:r w:rsidRPr="005B0E77">
              <w:rPr>
                <w:i/>
              </w:rPr>
              <w:t>Föreslagen lydelse</w:t>
            </w:r>
          </w:p>
        </w:tc>
      </w:tr>
    </w:tbl>
    <w:p w14:paraId="5309C3AC" w14:textId="77777777" w:rsidR="00DE7975" w:rsidRPr="001A0667" w:rsidRDefault="00DE7975" w:rsidP="00DE7975">
      <w:pPr>
        <w:pStyle w:val="Brdtextmedindrag"/>
      </w:pPr>
    </w:p>
    <w:p w14:paraId="38A489C2" w14:textId="77777777" w:rsidR="00DE7975" w:rsidRDefault="00DE7975" w:rsidP="00DE7975">
      <w:pPr>
        <w:pStyle w:val="Brdtext"/>
        <w:keepNext/>
        <w:jc w:val="center"/>
      </w:pPr>
      <w:r>
        <w:t>22 §</w:t>
      </w:r>
    </w:p>
    <w:tbl>
      <w:tblPr>
        <w:tblW w:w="5000" w:type="pct"/>
        <w:tblCellMar>
          <w:left w:w="125" w:type="dxa"/>
          <w:right w:w="125" w:type="dxa"/>
        </w:tblCellMar>
        <w:tblLook w:val="0000" w:firstRow="0" w:lastRow="0" w:firstColumn="0" w:lastColumn="0" w:noHBand="0" w:noVBand="0"/>
      </w:tblPr>
      <w:tblGrid>
        <w:gridCol w:w="2948"/>
        <w:gridCol w:w="2949"/>
      </w:tblGrid>
      <w:tr w:rsidR="00DE7975" w14:paraId="575A7A1A" w14:textId="77777777" w:rsidTr="00DE7975">
        <w:tc>
          <w:tcPr>
            <w:tcW w:w="2500" w:type="pct"/>
            <w:shd w:val="clear" w:color="auto" w:fill="auto"/>
            <w:tcMar>
              <w:left w:w="0" w:type="dxa"/>
            </w:tcMar>
          </w:tcPr>
          <w:p w14:paraId="1B459D03" w14:textId="77777777" w:rsidR="00DE7975" w:rsidRDefault="00DE7975" w:rsidP="00DE7975">
            <w:pPr>
              <w:pStyle w:val="Brdtextmedindrag"/>
            </w:pPr>
            <w:r w:rsidRPr="00814705">
              <w:t xml:space="preserve">När ett beslut att anta </w:t>
            </w:r>
            <w:r w:rsidRPr="00BF309C">
              <w:rPr>
                <w:i/>
              </w:rPr>
              <w:t>eller ändra</w:t>
            </w:r>
            <w:r w:rsidRPr="00814705">
              <w:t xml:space="preserve"> översiktsplanen har fått laga kraft, ska kommunen </w:t>
            </w:r>
            <w:r w:rsidRPr="00207D56">
              <w:rPr>
                <w:i/>
              </w:rPr>
              <w:t>utan dröjsmål</w:t>
            </w:r>
            <w:r w:rsidRPr="00814705">
              <w:t xml:space="preserve"> skicka följande handlingar till Boverket, länsstyrelsen, </w:t>
            </w:r>
            <w:r>
              <w:t>regionen</w:t>
            </w:r>
            <w:r w:rsidRPr="00814705">
              <w:t xml:space="preserve"> och de kommuner som berörs:</w:t>
            </w:r>
          </w:p>
        </w:tc>
        <w:tc>
          <w:tcPr>
            <w:tcW w:w="2500" w:type="pct"/>
            <w:shd w:val="clear" w:color="auto" w:fill="auto"/>
            <w:tcMar>
              <w:right w:w="0" w:type="dxa"/>
            </w:tcMar>
          </w:tcPr>
          <w:p w14:paraId="58A54525" w14:textId="77777777" w:rsidR="00DE7975" w:rsidRDefault="00DE7975" w:rsidP="00DE7975">
            <w:pPr>
              <w:pStyle w:val="Brdtextmedindrag"/>
            </w:pPr>
            <w:r w:rsidRPr="00814705">
              <w:t>När ett beslut att anta översikts</w:t>
            </w:r>
            <w:r>
              <w:softHyphen/>
            </w:r>
            <w:r w:rsidRPr="00814705">
              <w:t>planen har fått laga kraft, ska kom</w:t>
            </w:r>
            <w:r>
              <w:softHyphen/>
            </w:r>
            <w:r w:rsidRPr="00814705">
              <w:t xml:space="preserve">munen </w:t>
            </w:r>
            <w:r w:rsidRPr="00207D56">
              <w:rPr>
                <w:i/>
              </w:rPr>
              <w:t>inom sex veckor</w:t>
            </w:r>
            <w:r w:rsidRPr="00814705">
              <w:t xml:space="preserve"> skicka följ</w:t>
            </w:r>
            <w:r>
              <w:softHyphen/>
            </w:r>
            <w:r w:rsidRPr="00814705">
              <w:t>ande handlingar till Bover</w:t>
            </w:r>
            <w:r>
              <w:t>ket, läns</w:t>
            </w:r>
            <w:r>
              <w:softHyphen/>
              <w:t xml:space="preserve">styrelsen, </w:t>
            </w:r>
            <w:r w:rsidRPr="00814705">
              <w:rPr>
                <w:i/>
              </w:rPr>
              <w:t>lant</w:t>
            </w:r>
            <w:r>
              <w:rPr>
                <w:i/>
              </w:rPr>
              <w:softHyphen/>
            </w:r>
            <w:r w:rsidRPr="00814705">
              <w:rPr>
                <w:i/>
              </w:rPr>
              <w:t>mät</w:t>
            </w:r>
            <w:r>
              <w:rPr>
                <w:i/>
              </w:rPr>
              <w:softHyphen/>
            </w:r>
            <w:r w:rsidRPr="00814705">
              <w:rPr>
                <w:i/>
              </w:rPr>
              <w:t>eri</w:t>
            </w:r>
            <w:r>
              <w:rPr>
                <w:i/>
              </w:rPr>
              <w:softHyphen/>
            </w:r>
            <w:r w:rsidRPr="00814705">
              <w:rPr>
                <w:i/>
              </w:rPr>
              <w:t>myndigheten</w:t>
            </w:r>
            <w:r w:rsidRPr="004A580E">
              <w:rPr>
                <w:i/>
              </w:rPr>
              <w:t>,</w:t>
            </w:r>
            <w:r>
              <w:t xml:space="preserve"> regionen </w:t>
            </w:r>
            <w:r w:rsidRPr="00814705">
              <w:t>och de kommuner som berörs:</w:t>
            </w:r>
          </w:p>
        </w:tc>
      </w:tr>
    </w:tbl>
    <w:p w14:paraId="450B133C" w14:textId="77777777" w:rsidR="00DE7975" w:rsidRDefault="00DE7975" w:rsidP="00DE7975">
      <w:pPr>
        <w:pStyle w:val="Brdtextmedindrag"/>
      </w:pPr>
      <w:r>
        <w:t>1. översiktsplanen,</w:t>
      </w:r>
    </w:p>
    <w:p w14:paraId="54EDABD4" w14:textId="77777777" w:rsidR="00DE7975" w:rsidRDefault="00DE7975" w:rsidP="00DE7975">
      <w:pPr>
        <w:pStyle w:val="Brdtextmedindrag"/>
      </w:pPr>
      <w:r>
        <w:t>2. den samrådsredogörelse som avses i 11 §,</w:t>
      </w:r>
    </w:p>
    <w:p w14:paraId="3CE5C559" w14:textId="77777777" w:rsidR="00DE7975" w:rsidRDefault="00DE7975" w:rsidP="00DE7975">
      <w:pPr>
        <w:pStyle w:val="Brdtextmedindrag"/>
      </w:pPr>
      <w:r>
        <w:t>3. det granskningsyttrande som avses i 16 §,</w:t>
      </w:r>
    </w:p>
    <w:p w14:paraId="55D0BF4C" w14:textId="77777777" w:rsidR="00DE7975" w:rsidRDefault="00DE7975" w:rsidP="00DE7975">
      <w:pPr>
        <w:pStyle w:val="Brdtextmedindrag"/>
      </w:pPr>
      <w:r>
        <w:t>4. det utlåtande som avses i 17 §, och</w:t>
      </w:r>
    </w:p>
    <w:p w14:paraId="4447A9E4" w14:textId="77777777" w:rsidR="00DE7975" w:rsidRDefault="00DE7975" w:rsidP="00DE7975">
      <w:pPr>
        <w:pStyle w:val="Brdtextmedindrag"/>
      </w:pPr>
      <w:r>
        <w:t>5. ett protokollsutdrag med beslutet.</w:t>
      </w:r>
    </w:p>
    <w:p w14:paraId="0C4D5D28" w14:textId="77777777" w:rsidR="00DE7975" w:rsidRDefault="00DE7975" w:rsidP="00DE7975">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DE7975" w:rsidRPr="005B0E77" w14:paraId="21FCAA6A" w14:textId="77777777" w:rsidTr="00DE7975">
        <w:tc>
          <w:tcPr>
            <w:tcW w:w="2500" w:type="pct"/>
            <w:shd w:val="clear" w:color="auto" w:fill="auto"/>
            <w:tcMar>
              <w:left w:w="0" w:type="dxa"/>
            </w:tcMar>
          </w:tcPr>
          <w:p w14:paraId="2E3512DB" w14:textId="77777777" w:rsidR="00DE7975" w:rsidRPr="005B0E77" w:rsidRDefault="00DE7975" w:rsidP="00DE7975">
            <w:pPr>
              <w:pStyle w:val="Brdtext"/>
              <w:rPr>
                <w:i/>
              </w:rPr>
            </w:pPr>
            <w:r w:rsidRPr="005B0E77">
              <w:rPr>
                <w:i/>
              </w:rPr>
              <w:t>Nuvarande lydelse</w:t>
            </w:r>
          </w:p>
        </w:tc>
        <w:tc>
          <w:tcPr>
            <w:tcW w:w="2500" w:type="pct"/>
            <w:shd w:val="clear" w:color="auto" w:fill="auto"/>
            <w:tcMar>
              <w:right w:w="0" w:type="dxa"/>
            </w:tcMar>
          </w:tcPr>
          <w:p w14:paraId="45211A59" w14:textId="77777777" w:rsidR="00DE7975" w:rsidRPr="005B0E77" w:rsidRDefault="00DE7975" w:rsidP="00DE7975">
            <w:pPr>
              <w:pStyle w:val="Brdtext"/>
              <w:rPr>
                <w:i/>
              </w:rPr>
            </w:pPr>
            <w:r w:rsidRPr="005B0E77">
              <w:rPr>
                <w:i/>
              </w:rPr>
              <w:t>Föreslagen lydelse</w:t>
            </w:r>
          </w:p>
        </w:tc>
      </w:tr>
    </w:tbl>
    <w:p w14:paraId="7522756D" w14:textId="77777777" w:rsidR="00DE7975" w:rsidRDefault="00DE7975" w:rsidP="00DE7975">
      <w:pPr>
        <w:pStyle w:val="Brdtext"/>
        <w:keepNext/>
        <w:jc w:val="center"/>
      </w:pPr>
      <w:bookmarkStart w:id="229" w:name="_Hlk5280130"/>
    </w:p>
    <w:p w14:paraId="45FFDD65" w14:textId="77777777" w:rsidR="00DE7975" w:rsidRDefault="00DE7975" w:rsidP="00DE7975">
      <w:pPr>
        <w:pStyle w:val="Brdtext"/>
        <w:keepNext/>
        <w:jc w:val="center"/>
      </w:pPr>
      <w:r>
        <w:t>23 §</w:t>
      </w:r>
    </w:p>
    <w:tbl>
      <w:tblPr>
        <w:tblW w:w="5000" w:type="pct"/>
        <w:tblCellMar>
          <w:left w:w="125" w:type="dxa"/>
          <w:right w:w="125" w:type="dxa"/>
        </w:tblCellMar>
        <w:tblLook w:val="0000" w:firstRow="0" w:lastRow="0" w:firstColumn="0" w:lastColumn="0" w:noHBand="0" w:noVBand="0"/>
      </w:tblPr>
      <w:tblGrid>
        <w:gridCol w:w="2948"/>
        <w:gridCol w:w="2949"/>
      </w:tblGrid>
      <w:tr w:rsidR="00DE7975" w14:paraId="031233EE" w14:textId="77777777" w:rsidTr="00DE7975">
        <w:tc>
          <w:tcPr>
            <w:tcW w:w="2500" w:type="pct"/>
            <w:shd w:val="clear" w:color="auto" w:fill="auto"/>
            <w:tcMar>
              <w:left w:w="0" w:type="dxa"/>
            </w:tcMar>
          </w:tcPr>
          <w:p w14:paraId="03DD3CD8" w14:textId="77777777" w:rsidR="00DE7975" w:rsidRPr="0023355F" w:rsidRDefault="00DE7975" w:rsidP="00DE7975">
            <w:pPr>
              <w:pStyle w:val="Brdtextmedindrag"/>
              <w:rPr>
                <w:i/>
              </w:rPr>
            </w:pPr>
            <w:r w:rsidRPr="0023355F">
              <w:rPr>
                <w:i/>
              </w:rPr>
              <w:t>En översiktsplan kan ändras för en viss del av kommunen. Den kan också ändras genom ett tillägg för att tillgodose ett särskilt allmänt intresse. Om inte annat följer av 24–26 §§, ska 1–22 §§ tillämpas när planen ändras.</w:t>
            </w:r>
          </w:p>
        </w:tc>
        <w:tc>
          <w:tcPr>
            <w:tcW w:w="2500" w:type="pct"/>
            <w:shd w:val="clear" w:color="auto" w:fill="auto"/>
            <w:tcMar>
              <w:right w:w="0" w:type="dxa"/>
            </w:tcMar>
          </w:tcPr>
          <w:p w14:paraId="5973D314" w14:textId="77777777" w:rsidR="00DE7975" w:rsidRPr="0023355F" w:rsidRDefault="00DE7975" w:rsidP="00DE7975">
            <w:pPr>
              <w:pStyle w:val="Brdtextmedindrag"/>
              <w:rPr>
                <w:i/>
              </w:rPr>
            </w:pPr>
            <w:bookmarkStart w:id="230" w:name="_Hlk6498638"/>
            <w:bookmarkStart w:id="231" w:name="_Hlk5280153"/>
            <w:bookmarkStart w:id="232" w:name="_Hlk11159903"/>
            <w:r w:rsidRPr="0023355F">
              <w:rPr>
                <w:i/>
              </w:rPr>
              <w:t>Kommunfullmäktige ska anta en planeringsstrategi</w:t>
            </w:r>
            <w:r>
              <w:rPr>
                <w:i/>
              </w:rPr>
              <w:t xml:space="preserve"> </w:t>
            </w:r>
            <w:r w:rsidRPr="0023355F">
              <w:rPr>
                <w:i/>
              </w:rPr>
              <w:t xml:space="preserve">senast </w:t>
            </w:r>
            <w:r>
              <w:rPr>
                <w:i/>
              </w:rPr>
              <w:t>24</w:t>
            </w:r>
            <w:r w:rsidRPr="0023355F">
              <w:rPr>
                <w:i/>
              </w:rPr>
              <w:t xml:space="preserve"> måna</w:t>
            </w:r>
            <w:r>
              <w:rPr>
                <w:i/>
              </w:rPr>
              <w:softHyphen/>
            </w:r>
            <w:r w:rsidRPr="0023355F">
              <w:rPr>
                <w:i/>
              </w:rPr>
              <w:t>der efter ett ordinarie val. I strate</w:t>
            </w:r>
            <w:r>
              <w:rPr>
                <w:i/>
              </w:rPr>
              <w:softHyphen/>
            </w:r>
            <w:r w:rsidRPr="0023355F">
              <w:rPr>
                <w:i/>
              </w:rPr>
              <w:t xml:space="preserve">gin ska fullmäktige </w:t>
            </w:r>
          </w:p>
          <w:bookmarkEnd w:id="230"/>
          <w:p w14:paraId="4B759156" w14:textId="77777777" w:rsidR="00DE7975" w:rsidRPr="0023355F" w:rsidRDefault="00DE7975" w:rsidP="00DE7975">
            <w:pPr>
              <w:pStyle w:val="Brdtextmedindrag"/>
              <w:rPr>
                <w:i/>
              </w:rPr>
            </w:pPr>
            <w:r w:rsidRPr="0023355F">
              <w:rPr>
                <w:i/>
              </w:rPr>
              <w:t xml:space="preserve">1. ta ställning till </w:t>
            </w:r>
            <w:r>
              <w:rPr>
                <w:i/>
              </w:rPr>
              <w:t xml:space="preserve">dels </w:t>
            </w:r>
            <w:r w:rsidRPr="0023355F">
              <w:rPr>
                <w:i/>
              </w:rPr>
              <w:t>ändrade plane</w:t>
            </w:r>
            <w:r>
              <w:rPr>
                <w:i/>
              </w:rPr>
              <w:softHyphen/>
            </w:r>
            <w:r w:rsidRPr="0023355F">
              <w:rPr>
                <w:i/>
              </w:rPr>
              <w:t>ringsförutsätt</w:t>
            </w:r>
            <w:r>
              <w:rPr>
                <w:i/>
              </w:rPr>
              <w:softHyphen/>
            </w:r>
            <w:r w:rsidRPr="0023355F">
              <w:rPr>
                <w:i/>
              </w:rPr>
              <w:t>ningar av be</w:t>
            </w:r>
            <w:r>
              <w:rPr>
                <w:i/>
              </w:rPr>
              <w:softHyphen/>
            </w:r>
            <w:r w:rsidRPr="0023355F">
              <w:rPr>
                <w:i/>
              </w:rPr>
              <w:t>tyd</w:t>
            </w:r>
            <w:r>
              <w:rPr>
                <w:i/>
              </w:rPr>
              <w:softHyphen/>
            </w:r>
            <w:r w:rsidRPr="0023355F">
              <w:rPr>
                <w:i/>
              </w:rPr>
              <w:t>else för översikts</w:t>
            </w:r>
            <w:r>
              <w:rPr>
                <w:i/>
              </w:rPr>
              <w:softHyphen/>
            </w:r>
            <w:r w:rsidRPr="0023355F">
              <w:rPr>
                <w:i/>
              </w:rPr>
              <w:t>planens aktu</w:t>
            </w:r>
            <w:r>
              <w:rPr>
                <w:i/>
              </w:rPr>
              <w:softHyphen/>
            </w:r>
            <w:r w:rsidRPr="0023355F">
              <w:rPr>
                <w:i/>
              </w:rPr>
              <w:t>alitet</w:t>
            </w:r>
            <w:r>
              <w:rPr>
                <w:i/>
              </w:rPr>
              <w:t xml:space="preserve">, dels </w:t>
            </w:r>
            <w:bookmarkStart w:id="233" w:name="_Hlk4074038"/>
            <w:r w:rsidRPr="0023355F">
              <w:rPr>
                <w:i/>
              </w:rPr>
              <w:t>kommunens fort</w:t>
            </w:r>
            <w:r>
              <w:rPr>
                <w:i/>
              </w:rPr>
              <w:softHyphen/>
            </w:r>
            <w:r w:rsidRPr="0023355F">
              <w:rPr>
                <w:i/>
              </w:rPr>
              <w:t>satta arbete med översikts</w:t>
            </w:r>
            <w:r>
              <w:rPr>
                <w:i/>
              </w:rPr>
              <w:softHyphen/>
            </w:r>
            <w:r w:rsidRPr="0023355F">
              <w:rPr>
                <w:i/>
              </w:rPr>
              <w:t>planeringen, och</w:t>
            </w:r>
          </w:p>
          <w:p w14:paraId="78557FBB" w14:textId="77777777" w:rsidR="00DE7975" w:rsidRPr="0023355F" w:rsidRDefault="00DE7975" w:rsidP="00DE7975">
            <w:pPr>
              <w:pStyle w:val="Brdtextmedindrag"/>
              <w:rPr>
                <w:i/>
              </w:rPr>
            </w:pPr>
            <w:r>
              <w:rPr>
                <w:i/>
              </w:rPr>
              <w:t>2</w:t>
            </w:r>
            <w:r w:rsidRPr="0023355F">
              <w:rPr>
                <w:i/>
              </w:rPr>
              <w:t>.</w:t>
            </w:r>
            <w:r>
              <w:rPr>
                <w:i/>
              </w:rPr>
              <w:t xml:space="preserve"> bedöma </w:t>
            </w:r>
            <w:r w:rsidRPr="00150D16">
              <w:rPr>
                <w:i/>
              </w:rPr>
              <w:t>i vilken utsträckning plan</w:t>
            </w:r>
            <w:r>
              <w:rPr>
                <w:i/>
              </w:rPr>
              <w:softHyphen/>
            </w:r>
            <w:r w:rsidRPr="00150D16">
              <w:rPr>
                <w:i/>
              </w:rPr>
              <w:t xml:space="preserve">en är </w:t>
            </w:r>
            <w:bookmarkEnd w:id="231"/>
            <w:bookmarkEnd w:id="233"/>
            <w:r w:rsidRPr="00150D16">
              <w:rPr>
                <w:i/>
              </w:rPr>
              <w:t>aktuell</w:t>
            </w:r>
            <w:r>
              <w:rPr>
                <w:i/>
              </w:rPr>
              <w:t xml:space="preserve"> i förhållande till kraven i 3 §, 4 § andra stycket 1 och 2 samt 5 §</w:t>
            </w:r>
            <w:r w:rsidRPr="0023355F">
              <w:rPr>
                <w:i/>
              </w:rPr>
              <w:t xml:space="preserve">. </w:t>
            </w:r>
            <w:bookmarkEnd w:id="232"/>
          </w:p>
        </w:tc>
      </w:tr>
      <w:tr w:rsidR="00DE7975" w14:paraId="2FCFC6C7" w14:textId="77777777" w:rsidTr="00DE7975">
        <w:tc>
          <w:tcPr>
            <w:tcW w:w="2500" w:type="pct"/>
            <w:shd w:val="clear" w:color="auto" w:fill="auto"/>
            <w:tcMar>
              <w:left w:w="0" w:type="dxa"/>
            </w:tcMar>
          </w:tcPr>
          <w:p w14:paraId="6C5EE2D6" w14:textId="77777777" w:rsidR="00DE7975" w:rsidRPr="0023355F" w:rsidRDefault="00DE7975" w:rsidP="00DE7975">
            <w:pPr>
              <w:pStyle w:val="Brdtextmedindrag"/>
              <w:rPr>
                <w:i/>
              </w:rPr>
            </w:pPr>
            <w:r w:rsidRPr="0023355F">
              <w:rPr>
                <w:i/>
              </w:rPr>
              <w:t>En ändring av planen för e</w:t>
            </w:r>
            <w:r>
              <w:rPr>
                <w:i/>
              </w:rPr>
              <w:t>n viss del av kommunen får redo</w:t>
            </w:r>
            <w:r w:rsidRPr="0023355F">
              <w:rPr>
                <w:i/>
              </w:rPr>
              <w:t>visas med en annan detaljeringsgrad än för översiktsplanen i övrigt.</w:t>
            </w:r>
            <w:r w:rsidDel="00D67E32">
              <w:rPr>
                <w:i/>
              </w:rPr>
              <w:t xml:space="preserve"> </w:t>
            </w:r>
          </w:p>
        </w:tc>
        <w:tc>
          <w:tcPr>
            <w:tcW w:w="2500" w:type="pct"/>
            <w:shd w:val="clear" w:color="auto" w:fill="auto"/>
            <w:tcMar>
              <w:right w:w="0" w:type="dxa"/>
            </w:tcMar>
          </w:tcPr>
          <w:p w14:paraId="0F31207C" w14:textId="77777777" w:rsidR="00DE7975" w:rsidRDefault="00DE7975" w:rsidP="00DE7975">
            <w:pPr>
              <w:pStyle w:val="Brdtextmedindrag"/>
              <w:rPr>
                <w:i/>
              </w:rPr>
            </w:pPr>
            <w:bookmarkStart w:id="234" w:name="_Hlk11754898"/>
            <w:bookmarkStart w:id="235" w:name="_Hlk11159920"/>
            <w:r>
              <w:rPr>
                <w:i/>
              </w:rPr>
              <w:t>En planeringsstrategi kan änd</w:t>
            </w:r>
            <w:r>
              <w:rPr>
                <w:i/>
              </w:rPr>
              <w:softHyphen/>
              <w:t xml:space="preserve">ras fram till nästa ordinarie val. </w:t>
            </w:r>
          </w:p>
          <w:bookmarkEnd w:id="234"/>
          <w:bookmarkEnd w:id="235"/>
          <w:p w14:paraId="6AB7FF73" w14:textId="77777777" w:rsidR="00DE7975" w:rsidRPr="0023355F" w:rsidRDefault="00DE7975" w:rsidP="00DE7975">
            <w:pPr>
              <w:pStyle w:val="Brdtextmedindrag"/>
              <w:rPr>
                <w:i/>
              </w:rPr>
            </w:pPr>
          </w:p>
        </w:tc>
      </w:tr>
      <w:bookmarkEnd w:id="229"/>
      <w:tr w:rsidR="00DE7975" w:rsidRPr="0023355F" w14:paraId="0F087D03" w14:textId="77777777" w:rsidTr="00DE7975">
        <w:tc>
          <w:tcPr>
            <w:tcW w:w="2500" w:type="pct"/>
            <w:shd w:val="clear" w:color="auto" w:fill="auto"/>
            <w:tcMar>
              <w:left w:w="0" w:type="dxa"/>
            </w:tcMar>
          </w:tcPr>
          <w:p w14:paraId="51099EA1" w14:textId="77777777" w:rsidR="00DE7975" w:rsidRPr="0023355F" w:rsidRDefault="00DE7975" w:rsidP="00DE7975">
            <w:pPr>
              <w:pStyle w:val="Brdtextmedindrag"/>
              <w:rPr>
                <w:i/>
              </w:rPr>
            </w:pPr>
            <w:r>
              <w:rPr>
                <w:i/>
              </w:rPr>
              <w:t xml:space="preserve">Om planen innebär en ändring </w:t>
            </w:r>
            <w:r w:rsidRPr="002E6E2A">
              <w:rPr>
                <w:i/>
                <w:spacing w:val="-2"/>
              </w:rPr>
              <w:t>av den gällande översiktsplanen ska</w:t>
            </w:r>
            <w:r>
              <w:rPr>
                <w:i/>
              </w:rPr>
              <w:t xml:space="preserve"> sambanden med och konse</w:t>
            </w:r>
            <w:r>
              <w:rPr>
                <w:i/>
              </w:rPr>
              <w:softHyphen/>
              <w:t>kven</w:t>
            </w:r>
            <w:r>
              <w:rPr>
                <w:i/>
              </w:rPr>
              <w:softHyphen/>
              <w:t>serna för översiktsplanen som hel</w:t>
            </w:r>
            <w:r>
              <w:rPr>
                <w:i/>
              </w:rPr>
              <w:softHyphen/>
              <w:t>het redovisas.</w:t>
            </w:r>
          </w:p>
        </w:tc>
        <w:tc>
          <w:tcPr>
            <w:tcW w:w="2500" w:type="pct"/>
            <w:shd w:val="clear" w:color="auto" w:fill="auto"/>
            <w:tcMar>
              <w:right w:w="0" w:type="dxa"/>
            </w:tcMar>
          </w:tcPr>
          <w:p w14:paraId="79175443" w14:textId="77777777" w:rsidR="00DE7975" w:rsidRPr="0023355F" w:rsidRDefault="00DE7975" w:rsidP="00DE7975">
            <w:pPr>
              <w:pStyle w:val="Brdtextmedindrag"/>
              <w:rPr>
                <w:i/>
              </w:rPr>
            </w:pPr>
            <w:bookmarkStart w:id="236" w:name="_Hlk11754909"/>
            <w:r w:rsidRPr="00603003">
              <w:rPr>
                <w:i/>
              </w:rPr>
              <w:t>Kraven i första stycket gäller dock inte om fullmäktige i stället antar en ny över</w:t>
            </w:r>
            <w:r w:rsidRPr="00603003">
              <w:rPr>
                <w:i/>
              </w:rPr>
              <w:softHyphen/>
              <w:t>sikts</w:t>
            </w:r>
            <w:r w:rsidRPr="00603003">
              <w:rPr>
                <w:i/>
              </w:rPr>
              <w:softHyphen/>
              <w:t>plan inom den tid som anges</w:t>
            </w:r>
            <w:r>
              <w:rPr>
                <w:i/>
              </w:rPr>
              <w:t xml:space="preserve"> där</w:t>
            </w:r>
            <w:r w:rsidRPr="00603003">
              <w:rPr>
                <w:i/>
              </w:rPr>
              <w:t>.</w:t>
            </w:r>
            <w:bookmarkEnd w:id="236"/>
          </w:p>
        </w:tc>
      </w:tr>
    </w:tbl>
    <w:p w14:paraId="53B09A81" w14:textId="77777777" w:rsidR="00DE7975" w:rsidRDefault="00DE7975" w:rsidP="00DE7975">
      <w:pPr>
        <w:pStyle w:val="Brdtext"/>
        <w:jc w:val="center"/>
      </w:pPr>
    </w:p>
    <w:p w14:paraId="502799A0" w14:textId="77777777" w:rsidR="00DE7975" w:rsidRDefault="00DE7975" w:rsidP="00DE7975">
      <w:pPr>
        <w:pStyle w:val="Brdtext"/>
        <w:keepNext/>
        <w:jc w:val="center"/>
      </w:pPr>
      <w:r>
        <w:t>24 §</w:t>
      </w:r>
    </w:p>
    <w:tbl>
      <w:tblPr>
        <w:tblW w:w="5000" w:type="pct"/>
        <w:tblCellMar>
          <w:left w:w="125" w:type="dxa"/>
          <w:right w:w="125" w:type="dxa"/>
        </w:tblCellMar>
        <w:tblLook w:val="0000" w:firstRow="0" w:lastRow="0" w:firstColumn="0" w:lastColumn="0" w:noHBand="0" w:noVBand="0"/>
      </w:tblPr>
      <w:tblGrid>
        <w:gridCol w:w="2948"/>
        <w:gridCol w:w="2949"/>
      </w:tblGrid>
      <w:tr w:rsidR="00DE7975" w14:paraId="7FF2595E" w14:textId="77777777" w:rsidTr="00DE7975">
        <w:tc>
          <w:tcPr>
            <w:tcW w:w="2500" w:type="pct"/>
            <w:shd w:val="clear" w:color="auto" w:fill="auto"/>
            <w:tcMar>
              <w:left w:w="0" w:type="dxa"/>
            </w:tcMar>
          </w:tcPr>
          <w:p w14:paraId="1A3D6BD0" w14:textId="77777777" w:rsidR="00DE7975" w:rsidRPr="00656A11" w:rsidRDefault="00DE7975" w:rsidP="00DE7975">
            <w:pPr>
              <w:pStyle w:val="Brdtextmedindrag"/>
              <w:rPr>
                <w:i/>
              </w:rPr>
            </w:pPr>
            <w:r w:rsidRPr="00656A11">
              <w:rPr>
                <w:i/>
              </w:rPr>
              <w:t>Om ett förslag till ändring avser endast en viss del av kommunen, får kommunen, i stället för att ställa ut det enligt 12 §, anslå en kungörelse om förslaget på kommunens an</w:t>
            </w:r>
            <w:r>
              <w:rPr>
                <w:i/>
              </w:rPr>
              <w:softHyphen/>
            </w:r>
            <w:r w:rsidRPr="00656A11">
              <w:rPr>
                <w:i/>
              </w:rPr>
              <w:t>slagstavla och föra in kungörelsen i en ortstidning. Kommunen ska hålla förslaget, samråds</w:t>
            </w:r>
            <w:r>
              <w:rPr>
                <w:i/>
              </w:rPr>
              <w:softHyphen/>
            </w:r>
            <w:r w:rsidRPr="00656A11">
              <w:rPr>
                <w:i/>
              </w:rPr>
              <w:t>redo</w:t>
            </w:r>
            <w:r>
              <w:rPr>
                <w:i/>
              </w:rPr>
              <w:softHyphen/>
            </w:r>
            <w:r w:rsidRPr="00656A11">
              <w:rPr>
                <w:i/>
              </w:rPr>
              <w:t>görel</w:t>
            </w:r>
            <w:r>
              <w:rPr>
                <w:i/>
              </w:rPr>
              <w:softHyphen/>
            </w:r>
            <w:r w:rsidRPr="00656A11">
              <w:rPr>
                <w:i/>
              </w:rPr>
              <w:t>sen och i förekommande fall miljö</w:t>
            </w:r>
            <w:r>
              <w:rPr>
                <w:i/>
              </w:rPr>
              <w:softHyphen/>
            </w:r>
            <w:r w:rsidRPr="00656A11">
              <w:rPr>
                <w:i/>
              </w:rPr>
              <w:t xml:space="preserve">konsekvensbeskrivningen </w:t>
            </w:r>
            <w:r>
              <w:rPr>
                <w:i/>
              </w:rPr>
              <w:t>t</w:t>
            </w:r>
            <w:r w:rsidRPr="00656A11">
              <w:rPr>
                <w:i/>
              </w:rPr>
              <w:t>illgäng</w:t>
            </w:r>
            <w:r>
              <w:rPr>
                <w:i/>
              </w:rPr>
              <w:softHyphen/>
            </w:r>
            <w:r w:rsidRPr="00656A11">
              <w:rPr>
                <w:i/>
              </w:rPr>
              <w:t>liga för granskning.</w:t>
            </w:r>
          </w:p>
        </w:tc>
        <w:tc>
          <w:tcPr>
            <w:tcW w:w="2500" w:type="pct"/>
            <w:shd w:val="clear" w:color="auto" w:fill="auto"/>
            <w:tcMar>
              <w:right w:w="0" w:type="dxa"/>
            </w:tcMar>
          </w:tcPr>
          <w:p w14:paraId="415DD87D" w14:textId="77777777" w:rsidR="00DE7975" w:rsidRPr="00656A11" w:rsidRDefault="00DE7975" w:rsidP="00DE7975">
            <w:pPr>
              <w:pStyle w:val="Brdtextmedindrag"/>
              <w:rPr>
                <w:i/>
              </w:rPr>
            </w:pPr>
            <w:bookmarkStart w:id="237" w:name="_Hlk6141405"/>
            <w:r w:rsidRPr="00656A11">
              <w:rPr>
                <w:i/>
              </w:rPr>
              <w:t>När kommunfullmäktige har an</w:t>
            </w:r>
            <w:r>
              <w:rPr>
                <w:i/>
              </w:rPr>
              <w:softHyphen/>
            </w:r>
            <w:r w:rsidRPr="00656A11">
              <w:rPr>
                <w:i/>
              </w:rPr>
              <w:t>tagit</w:t>
            </w:r>
            <w:r>
              <w:rPr>
                <w:i/>
              </w:rPr>
              <w:t xml:space="preserve"> eller ändrat planering</w:t>
            </w:r>
            <w:r w:rsidRPr="00656A11">
              <w:rPr>
                <w:i/>
              </w:rPr>
              <w:t>s</w:t>
            </w:r>
            <w:r>
              <w:rPr>
                <w:i/>
              </w:rPr>
              <w:softHyphen/>
              <w:t>s</w:t>
            </w:r>
            <w:r w:rsidRPr="00656A11">
              <w:rPr>
                <w:i/>
              </w:rPr>
              <w:t>trate</w:t>
            </w:r>
            <w:r>
              <w:rPr>
                <w:i/>
              </w:rPr>
              <w:softHyphen/>
            </w:r>
            <w:r w:rsidRPr="00656A11">
              <w:rPr>
                <w:i/>
              </w:rPr>
              <w:t>gi</w:t>
            </w:r>
            <w:r>
              <w:rPr>
                <w:i/>
              </w:rPr>
              <w:t xml:space="preserve">n </w:t>
            </w:r>
            <w:r w:rsidRPr="00656A11">
              <w:rPr>
                <w:i/>
              </w:rPr>
              <w:t>ska kom</w:t>
            </w:r>
            <w:r>
              <w:rPr>
                <w:i/>
              </w:rPr>
              <w:softHyphen/>
            </w:r>
            <w:r w:rsidRPr="00656A11">
              <w:rPr>
                <w:i/>
              </w:rPr>
              <w:t xml:space="preserve">munen </w:t>
            </w:r>
            <w:r>
              <w:rPr>
                <w:i/>
              </w:rPr>
              <w:t>inom två veckor från det att beslutet har till</w:t>
            </w:r>
            <w:r>
              <w:rPr>
                <w:i/>
              </w:rPr>
              <w:softHyphen/>
              <w:t>känna</w:t>
            </w:r>
            <w:r>
              <w:rPr>
                <w:i/>
              </w:rPr>
              <w:softHyphen/>
              <w:t xml:space="preserve">getts </w:t>
            </w:r>
          </w:p>
          <w:p w14:paraId="484709A7" w14:textId="77777777" w:rsidR="00DE7975" w:rsidRPr="00B6479D" w:rsidRDefault="00DE7975" w:rsidP="00DE7975">
            <w:pPr>
              <w:pStyle w:val="Brdtextmedindrag"/>
              <w:rPr>
                <w:i/>
              </w:rPr>
            </w:pPr>
            <w:r w:rsidRPr="00656A11">
              <w:rPr>
                <w:i/>
              </w:rPr>
              <w:t>1. </w:t>
            </w:r>
            <w:r w:rsidRPr="00B6479D">
              <w:rPr>
                <w:i/>
              </w:rPr>
              <w:t>skicka strategin och ett proto</w:t>
            </w:r>
            <w:r w:rsidRPr="00B6479D">
              <w:rPr>
                <w:i/>
              </w:rPr>
              <w:softHyphen/>
              <w:t>kollsutdrag med beslutet till Bo</w:t>
            </w:r>
            <w:r>
              <w:rPr>
                <w:i/>
              </w:rPr>
              <w:softHyphen/>
            </w:r>
            <w:r w:rsidRPr="00B6479D">
              <w:rPr>
                <w:i/>
              </w:rPr>
              <w:t>verket, länsstyrelsen</w:t>
            </w:r>
            <w:r>
              <w:rPr>
                <w:i/>
              </w:rPr>
              <w:t xml:space="preserve">, </w:t>
            </w:r>
            <w:bookmarkEnd w:id="237"/>
            <w:r>
              <w:rPr>
                <w:i/>
                <w:spacing w:val="-2"/>
              </w:rPr>
              <w:t>regionen</w:t>
            </w:r>
            <w:r w:rsidRPr="00EE74FC">
              <w:rPr>
                <w:i/>
                <w:spacing w:val="-2"/>
              </w:rPr>
              <w:t xml:space="preserve"> och de kom</w:t>
            </w:r>
            <w:r>
              <w:rPr>
                <w:i/>
              </w:rPr>
              <w:softHyphen/>
            </w:r>
            <w:r w:rsidRPr="00B6479D">
              <w:rPr>
                <w:i/>
              </w:rPr>
              <w:t>muner som berörs, och</w:t>
            </w:r>
          </w:p>
          <w:p w14:paraId="684A2821" w14:textId="77777777" w:rsidR="00DE7975" w:rsidRDefault="00DE7975" w:rsidP="00DE7975">
            <w:pPr>
              <w:pStyle w:val="Brdtextmedindrag"/>
            </w:pPr>
            <w:r w:rsidRPr="00B6479D">
              <w:rPr>
                <w:i/>
              </w:rPr>
              <w:t>2. hålla strategin tillgänglig på kommunens webbplats</w:t>
            </w:r>
            <w:r>
              <w:rPr>
                <w:i/>
              </w:rPr>
              <w:t>, tills en ny strategi antas</w:t>
            </w:r>
            <w:r w:rsidRPr="00B6479D">
              <w:rPr>
                <w:i/>
              </w:rPr>
              <w:t>.</w:t>
            </w:r>
          </w:p>
        </w:tc>
      </w:tr>
      <w:tr w:rsidR="00DE7975" w14:paraId="3137761C" w14:textId="77777777" w:rsidTr="00DE7975">
        <w:tc>
          <w:tcPr>
            <w:tcW w:w="2500" w:type="pct"/>
            <w:shd w:val="clear" w:color="auto" w:fill="auto"/>
            <w:tcMar>
              <w:left w:w="0" w:type="dxa"/>
            </w:tcMar>
          </w:tcPr>
          <w:p w14:paraId="0F5B741F" w14:textId="77777777" w:rsidR="00DE7975" w:rsidRPr="0023355F" w:rsidRDefault="00DE7975" w:rsidP="00DE7975">
            <w:pPr>
              <w:pStyle w:val="Brdtextmedindrag"/>
              <w:rPr>
                <w:i/>
              </w:rPr>
            </w:pPr>
            <w:r w:rsidRPr="0023355F">
              <w:rPr>
                <w:i/>
              </w:rPr>
              <w:t>Av kungörelsen ska det framgå</w:t>
            </w:r>
          </w:p>
          <w:p w14:paraId="42827E3C" w14:textId="77777777" w:rsidR="00DE7975" w:rsidRPr="0023355F" w:rsidRDefault="00DE7975" w:rsidP="00DE7975">
            <w:pPr>
              <w:pStyle w:val="Brdtextmedindrag"/>
              <w:rPr>
                <w:i/>
              </w:rPr>
            </w:pPr>
            <w:r w:rsidRPr="0023355F">
              <w:rPr>
                <w:i/>
              </w:rPr>
              <w:t>1. var området som avses med ändringen ligger,</w:t>
            </w:r>
            <w:r w:rsidRPr="0023355F">
              <w:rPr>
                <w:i/>
              </w:rPr>
              <w:tab/>
            </w:r>
          </w:p>
          <w:p w14:paraId="2331ADBF" w14:textId="77777777" w:rsidR="00DE7975" w:rsidRPr="0023355F" w:rsidRDefault="00DE7975" w:rsidP="00DE7975">
            <w:pPr>
              <w:pStyle w:val="Brdtextmedindrag"/>
              <w:rPr>
                <w:i/>
              </w:rPr>
            </w:pPr>
            <w:r w:rsidRPr="0023355F">
              <w:rPr>
                <w:i/>
              </w:rPr>
              <w:t>2. var förslaget finns tillgängligt för granskning,</w:t>
            </w:r>
            <w:r w:rsidRPr="0023355F">
              <w:rPr>
                <w:i/>
              </w:rPr>
              <w:tab/>
            </w:r>
          </w:p>
          <w:p w14:paraId="43E34C15" w14:textId="77777777" w:rsidR="00DE7975" w:rsidRPr="0023355F" w:rsidRDefault="00DE7975" w:rsidP="00DE7975">
            <w:pPr>
              <w:pStyle w:val="Brdtextmedindrag"/>
              <w:rPr>
                <w:i/>
              </w:rPr>
            </w:pPr>
            <w:r w:rsidRPr="0023355F">
              <w:rPr>
                <w:i/>
              </w:rPr>
              <w:t>3. att den som vill granska för</w:t>
            </w:r>
            <w:r>
              <w:rPr>
                <w:i/>
              </w:rPr>
              <w:softHyphen/>
            </w:r>
            <w:r w:rsidRPr="0023355F">
              <w:rPr>
                <w:i/>
              </w:rPr>
              <w:t>sla</w:t>
            </w:r>
            <w:r>
              <w:rPr>
                <w:i/>
              </w:rPr>
              <w:softHyphen/>
            </w:r>
            <w:r w:rsidRPr="0023355F">
              <w:rPr>
                <w:i/>
              </w:rPr>
              <w:t>get och lämna synpunkter får göra det inom en viss tid (gransk</w:t>
            </w:r>
            <w:r>
              <w:rPr>
                <w:i/>
              </w:rPr>
              <w:softHyphen/>
            </w:r>
            <w:r w:rsidRPr="0023355F">
              <w:rPr>
                <w:i/>
              </w:rPr>
              <w:t>nings</w:t>
            </w:r>
            <w:r>
              <w:rPr>
                <w:i/>
              </w:rPr>
              <w:softHyphen/>
            </w:r>
            <w:r w:rsidRPr="0023355F">
              <w:rPr>
                <w:i/>
              </w:rPr>
              <w:t>tid) som ska vara minst sex veckor, och</w:t>
            </w:r>
            <w:r w:rsidRPr="0023355F">
              <w:rPr>
                <w:i/>
              </w:rPr>
              <w:tab/>
            </w:r>
          </w:p>
          <w:p w14:paraId="01EA975A" w14:textId="77777777" w:rsidR="00DE7975" w:rsidRDefault="00DE7975" w:rsidP="00DE7975">
            <w:pPr>
              <w:pStyle w:val="Brdtextmedindrag"/>
            </w:pPr>
            <w:r w:rsidRPr="0023355F">
              <w:rPr>
                <w:i/>
              </w:rPr>
              <w:t>4. </w:t>
            </w:r>
            <w:r>
              <w:rPr>
                <w:i/>
              </w:rPr>
              <w:t>till vem synpunkter på för</w:t>
            </w:r>
            <w:r>
              <w:rPr>
                <w:i/>
              </w:rPr>
              <w:softHyphen/>
            </w:r>
            <w:r w:rsidRPr="0023355F">
              <w:rPr>
                <w:i/>
              </w:rPr>
              <w:t>slaget ska lämnas.</w:t>
            </w:r>
            <w:r>
              <w:tab/>
            </w:r>
          </w:p>
        </w:tc>
        <w:tc>
          <w:tcPr>
            <w:tcW w:w="2500" w:type="pct"/>
            <w:shd w:val="clear" w:color="auto" w:fill="auto"/>
            <w:tcMar>
              <w:right w:w="0" w:type="dxa"/>
            </w:tcMar>
          </w:tcPr>
          <w:p w14:paraId="1FBD0361" w14:textId="77777777" w:rsidR="00DE7975" w:rsidRPr="00B366D4" w:rsidRDefault="00DE7975" w:rsidP="00DE7975">
            <w:pPr>
              <w:pStyle w:val="Brdtextmedindrag"/>
              <w:rPr>
                <w:i/>
              </w:rPr>
            </w:pPr>
            <w:bookmarkStart w:id="238" w:name="_Hlk11765568"/>
            <w:bookmarkEnd w:id="238"/>
          </w:p>
        </w:tc>
      </w:tr>
    </w:tbl>
    <w:p w14:paraId="37BAE0CC" w14:textId="77777777" w:rsidR="00DE7975" w:rsidRDefault="00DE7975" w:rsidP="00DE7975">
      <w:pPr>
        <w:pStyle w:val="Brdtext"/>
        <w:jc w:val="center"/>
      </w:pPr>
    </w:p>
    <w:p w14:paraId="2BF9BBF9" w14:textId="77777777" w:rsidR="00DE7975" w:rsidRDefault="00DE7975" w:rsidP="00DE7975">
      <w:pPr>
        <w:pStyle w:val="Brdtext"/>
        <w:jc w:val="center"/>
      </w:pPr>
      <w:r>
        <w:t>25 §</w:t>
      </w:r>
      <w:r>
        <w:rPr>
          <w:rStyle w:val="Fotnotsreferens"/>
        </w:rPr>
        <w:footnoteReference w:id="54"/>
      </w:r>
    </w:p>
    <w:tbl>
      <w:tblPr>
        <w:tblW w:w="5000" w:type="pct"/>
        <w:tblCellMar>
          <w:left w:w="125" w:type="dxa"/>
          <w:right w:w="125" w:type="dxa"/>
        </w:tblCellMar>
        <w:tblLook w:val="0000" w:firstRow="0" w:lastRow="0" w:firstColumn="0" w:lastColumn="0" w:noHBand="0" w:noVBand="0"/>
      </w:tblPr>
      <w:tblGrid>
        <w:gridCol w:w="2948"/>
        <w:gridCol w:w="2949"/>
      </w:tblGrid>
      <w:tr w:rsidR="00DE7975" w14:paraId="630D0D7C" w14:textId="77777777" w:rsidTr="00DE7975">
        <w:tc>
          <w:tcPr>
            <w:tcW w:w="2500" w:type="pct"/>
            <w:shd w:val="clear" w:color="auto" w:fill="auto"/>
            <w:tcMar>
              <w:left w:w="0" w:type="dxa"/>
            </w:tcMar>
          </w:tcPr>
          <w:p w14:paraId="26AD1866" w14:textId="77777777" w:rsidR="00DE7975" w:rsidRPr="00656A11" w:rsidRDefault="00DE7975" w:rsidP="00DE7975">
            <w:pPr>
              <w:pStyle w:val="Brdtextmedindrag"/>
              <w:rPr>
                <w:i/>
              </w:rPr>
            </w:pPr>
            <w:bookmarkStart w:id="239" w:name="_Hlk12954418"/>
            <w:r w:rsidRPr="00656A11">
              <w:rPr>
                <w:i/>
              </w:rPr>
              <w:t>Om kommunen kungör ett plan</w:t>
            </w:r>
            <w:r>
              <w:rPr>
                <w:i/>
              </w:rPr>
              <w:softHyphen/>
            </w:r>
            <w:r w:rsidRPr="00656A11">
              <w:rPr>
                <w:i/>
              </w:rPr>
              <w:t>förslag enligt 24 §, ska kommunen i stället för att skicka handlingar enligt 14 §</w:t>
            </w:r>
          </w:p>
          <w:p w14:paraId="598DCBD5" w14:textId="77777777" w:rsidR="00DE7975" w:rsidRPr="00656A11" w:rsidRDefault="00DE7975" w:rsidP="00DE7975">
            <w:pPr>
              <w:pStyle w:val="Brdtextmedindrag"/>
              <w:rPr>
                <w:i/>
              </w:rPr>
            </w:pPr>
            <w:r w:rsidRPr="00656A11">
              <w:rPr>
                <w:i/>
              </w:rPr>
              <w:t>1. senast den dag då förslaget kungörs skicka ett meddelande om innehållet i kungörelsen till läns</w:t>
            </w:r>
            <w:r>
              <w:rPr>
                <w:i/>
              </w:rPr>
              <w:softHyphen/>
            </w:r>
            <w:r w:rsidRPr="00656A11">
              <w:rPr>
                <w:i/>
              </w:rPr>
              <w:t>styrelsen samt till de kommuner och kommunala organ enligt 8 § som berörs,</w:t>
            </w:r>
          </w:p>
          <w:p w14:paraId="2FD18EDC" w14:textId="77777777" w:rsidR="00DE7975" w:rsidRPr="00656A11" w:rsidRDefault="00DE7975" w:rsidP="00DE7975">
            <w:pPr>
              <w:pStyle w:val="Brdtextmedindrag"/>
              <w:rPr>
                <w:i/>
              </w:rPr>
            </w:pPr>
            <w:r w:rsidRPr="00656A11">
              <w:rPr>
                <w:i/>
              </w:rPr>
              <w:t>2. skicka förslaget till länssty</w:t>
            </w:r>
            <w:r>
              <w:rPr>
                <w:i/>
              </w:rPr>
              <w:softHyphen/>
            </w:r>
            <w:r w:rsidRPr="00656A11">
              <w:rPr>
                <w:i/>
              </w:rPr>
              <w:t>rel</w:t>
            </w:r>
            <w:r>
              <w:rPr>
                <w:i/>
              </w:rPr>
              <w:softHyphen/>
            </w:r>
            <w:r w:rsidRPr="00656A11">
              <w:rPr>
                <w:i/>
              </w:rPr>
              <w:t>sen, och</w:t>
            </w:r>
          </w:p>
          <w:p w14:paraId="156257A7" w14:textId="77777777" w:rsidR="00DE7975" w:rsidRDefault="00DE7975" w:rsidP="00DE7975">
            <w:pPr>
              <w:pStyle w:val="Brdtextmedindrag"/>
            </w:pPr>
            <w:r w:rsidRPr="00656A11">
              <w:rPr>
                <w:i/>
              </w:rPr>
              <w:t>3. under granskningstiden hålla förslaget tillgängligt för dem som vill granska det.</w:t>
            </w:r>
          </w:p>
        </w:tc>
        <w:tc>
          <w:tcPr>
            <w:tcW w:w="2500" w:type="pct"/>
            <w:shd w:val="clear" w:color="auto" w:fill="auto"/>
            <w:tcMar>
              <w:right w:w="0" w:type="dxa"/>
            </w:tcMar>
          </w:tcPr>
          <w:p w14:paraId="78C97150" w14:textId="77777777" w:rsidR="00DE7975" w:rsidRDefault="00DE7975" w:rsidP="00DE7975">
            <w:pPr>
              <w:pStyle w:val="Brdtextmedindrag"/>
            </w:pPr>
            <w:bookmarkStart w:id="240" w:name="_Hlk10108888"/>
            <w:bookmarkStart w:id="241" w:name="_Hlk11159949"/>
            <w:bookmarkStart w:id="242" w:name="_Hlk11410184"/>
            <w:bookmarkStart w:id="243" w:name="_Hlk11411453"/>
            <w:r w:rsidRPr="00656A11">
              <w:rPr>
                <w:i/>
              </w:rPr>
              <w:t xml:space="preserve">En översiktsplan är aktuell </w:t>
            </w:r>
            <w:r>
              <w:rPr>
                <w:i/>
              </w:rPr>
              <w:t xml:space="preserve">från det att planen har fått laga kraft eller </w:t>
            </w:r>
            <w:r w:rsidRPr="00656A11">
              <w:rPr>
                <w:i/>
              </w:rPr>
              <w:t>kom</w:t>
            </w:r>
            <w:r>
              <w:rPr>
                <w:i/>
              </w:rPr>
              <w:softHyphen/>
            </w:r>
            <w:r w:rsidRPr="00656A11">
              <w:rPr>
                <w:i/>
              </w:rPr>
              <w:t>mun</w:t>
            </w:r>
            <w:r>
              <w:rPr>
                <w:i/>
              </w:rPr>
              <w:softHyphen/>
            </w:r>
            <w:r>
              <w:rPr>
                <w:i/>
              </w:rPr>
              <w:softHyphen/>
            </w:r>
            <w:r w:rsidRPr="00656A11">
              <w:rPr>
                <w:i/>
              </w:rPr>
              <w:t>fullmäktige</w:t>
            </w:r>
            <w:r>
              <w:rPr>
                <w:i/>
              </w:rPr>
              <w:t xml:space="preserve"> har an</w:t>
            </w:r>
            <w:r>
              <w:rPr>
                <w:i/>
              </w:rPr>
              <w:softHyphen/>
              <w:t>tagit en plane</w:t>
            </w:r>
            <w:r>
              <w:rPr>
                <w:i/>
              </w:rPr>
              <w:softHyphen/>
              <w:t>r</w:t>
            </w:r>
            <w:r>
              <w:rPr>
                <w:i/>
              </w:rPr>
              <w:softHyphen/>
              <w:t>ings</w:t>
            </w:r>
            <w:r>
              <w:rPr>
                <w:i/>
              </w:rPr>
              <w:softHyphen/>
            </w:r>
            <w:r>
              <w:rPr>
                <w:i/>
              </w:rPr>
              <w:softHyphen/>
            </w:r>
            <w:r>
              <w:rPr>
                <w:i/>
              </w:rPr>
              <w:softHyphen/>
              <w:t>strategi enligt 23 § och fram till nästa ordinarie val. Därefter är p</w:t>
            </w:r>
            <w:r w:rsidRPr="00656A11">
              <w:rPr>
                <w:i/>
              </w:rPr>
              <w:t>lan</w:t>
            </w:r>
            <w:r>
              <w:rPr>
                <w:i/>
              </w:rPr>
              <w:softHyphen/>
              <w:t>en ak</w:t>
            </w:r>
            <w:r>
              <w:rPr>
                <w:i/>
              </w:rPr>
              <w:softHyphen/>
              <w:t>tu</w:t>
            </w:r>
            <w:r>
              <w:rPr>
                <w:i/>
              </w:rPr>
              <w:softHyphen/>
              <w:t>ell under ytter</w:t>
            </w:r>
            <w:r>
              <w:rPr>
                <w:i/>
              </w:rPr>
              <w:softHyphen/>
            </w:r>
            <w:r>
              <w:rPr>
                <w:i/>
              </w:rPr>
              <w:softHyphen/>
              <w:t>ligare 24 mån</w:t>
            </w:r>
            <w:r>
              <w:rPr>
                <w:i/>
              </w:rPr>
              <w:softHyphen/>
              <w:t>ader.</w:t>
            </w:r>
            <w:bookmarkEnd w:id="240"/>
            <w:r>
              <w:rPr>
                <w:i/>
              </w:rPr>
              <w:t xml:space="preserve"> </w:t>
            </w:r>
            <w:bookmarkEnd w:id="241"/>
            <w:bookmarkEnd w:id="242"/>
            <w:bookmarkEnd w:id="243"/>
          </w:p>
        </w:tc>
      </w:tr>
      <w:tr w:rsidR="00DE7975" w14:paraId="05DDDB6F" w14:textId="77777777" w:rsidTr="00DE7975">
        <w:tc>
          <w:tcPr>
            <w:tcW w:w="2500" w:type="pct"/>
            <w:shd w:val="clear" w:color="auto" w:fill="auto"/>
            <w:tcMar>
              <w:left w:w="0" w:type="dxa"/>
            </w:tcMar>
          </w:tcPr>
          <w:p w14:paraId="06CB3EF8" w14:textId="77777777" w:rsidR="00DE7975" w:rsidRDefault="00DE7975" w:rsidP="00DE7975">
            <w:pPr>
              <w:pStyle w:val="Brdtextmedindrag"/>
            </w:pPr>
          </w:p>
        </w:tc>
        <w:tc>
          <w:tcPr>
            <w:tcW w:w="2500" w:type="pct"/>
            <w:shd w:val="clear" w:color="auto" w:fill="auto"/>
            <w:tcMar>
              <w:right w:w="0" w:type="dxa"/>
            </w:tcMar>
          </w:tcPr>
          <w:p w14:paraId="3E3B594E" w14:textId="77777777" w:rsidR="00DE7975" w:rsidRPr="0086191C" w:rsidRDefault="00DE7975" w:rsidP="00DE7975">
            <w:pPr>
              <w:pStyle w:val="Brdtextmedindrag"/>
              <w:rPr>
                <w:i/>
              </w:rPr>
            </w:pPr>
            <w:bookmarkStart w:id="244" w:name="_Hlk10108929"/>
            <w:bookmarkStart w:id="245" w:name="_Hlk10108902"/>
            <w:r>
              <w:rPr>
                <w:i/>
              </w:rPr>
              <w:t>En översiktsplan upphör att vara aktuell när den tid som anges i för</w:t>
            </w:r>
            <w:r>
              <w:rPr>
                <w:i/>
              </w:rPr>
              <w:softHyphen/>
              <w:t>sta stycket andra meningen har löpt ut, om inte full</w:t>
            </w:r>
            <w:r>
              <w:rPr>
                <w:i/>
              </w:rPr>
              <w:softHyphen/>
              <w:t xml:space="preserve">mäktige innan dess antar en </w:t>
            </w:r>
            <w:r w:rsidRPr="003F3981">
              <w:rPr>
                <w:i/>
              </w:rPr>
              <w:t>planeringsstrategi</w:t>
            </w:r>
            <w:r>
              <w:rPr>
                <w:i/>
              </w:rPr>
              <w:t>.</w:t>
            </w:r>
            <w:bookmarkEnd w:id="244"/>
            <w:r>
              <w:rPr>
                <w:i/>
              </w:rPr>
              <w:t xml:space="preserve"> </w:t>
            </w:r>
            <w:bookmarkEnd w:id="245"/>
          </w:p>
        </w:tc>
      </w:tr>
      <w:tr w:rsidR="00DE7975" w14:paraId="330D1558" w14:textId="77777777" w:rsidTr="00DE7975">
        <w:tc>
          <w:tcPr>
            <w:tcW w:w="2500" w:type="pct"/>
            <w:shd w:val="clear" w:color="auto" w:fill="auto"/>
            <w:tcMar>
              <w:left w:w="0" w:type="dxa"/>
            </w:tcMar>
          </w:tcPr>
          <w:p w14:paraId="2B37D97D" w14:textId="77777777" w:rsidR="00DE7975" w:rsidRDefault="00DE7975" w:rsidP="00DE7975">
            <w:pPr>
              <w:pStyle w:val="Brdtextmedindrag"/>
            </w:pPr>
          </w:p>
        </w:tc>
        <w:tc>
          <w:tcPr>
            <w:tcW w:w="2500" w:type="pct"/>
            <w:shd w:val="clear" w:color="auto" w:fill="auto"/>
            <w:tcMar>
              <w:right w:w="0" w:type="dxa"/>
            </w:tcMar>
          </w:tcPr>
          <w:p w14:paraId="189F51AD" w14:textId="77777777" w:rsidR="00DE7975" w:rsidRPr="008B6186" w:rsidRDefault="00DE7975" w:rsidP="00DE7975">
            <w:pPr>
              <w:pStyle w:val="Brdtextmedindrag"/>
              <w:rPr>
                <w:i/>
              </w:rPr>
            </w:pPr>
            <w:bookmarkStart w:id="246" w:name="_Hlk11159978"/>
            <w:r>
              <w:rPr>
                <w:i/>
              </w:rPr>
              <w:t xml:space="preserve">Trots första stycket är </w:t>
            </w:r>
            <w:r>
              <w:rPr>
                <w:i/>
              </w:rPr>
              <w:softHyphen/>
              <w:t>planen inte aktuell om full</w:t>
            </w:r>
            <w:r>
              <w:rPr>
                <w:i/>
              </w:rPr>
              <w:softHyphen/>
              <w:t>mäktige har gjort en sådan bedöm</w:t>
            </w:r>
            <w:r>
              <w:rPr>
                <w:i/>
              </w:rPr>
              <w:softHyphen/>
              <w:t>ning i plan</w:t>
            </w:r>
            <w:r>
              <w:rPr>
                <w:i/>
              </w:rPr>
              <w:softHyphen/>
              <w:t>erings</w:t>
            </w:r>
            <w:r>
              <w:rPr>
                <w:i/>
              </w:rPr>
              <w:softHyphen/>
              <w:t>strategin.</w:t>
            </w:r>
            <w:bookmarkEnd w:id="246"/>
          </w:p>
        </w:tc>
      </w:tr>
      <w:bookmarkEnd w:id="239"/>
    </w:tbl>
    <w:p w14:paraId="17F88CFD" w14:textId="77777777" w:rsidR="00DE7975" w:rsidRDefault="00DE7975" w:rsidP="00DE7975">
      <w:pPr>
        <w:pStyle w:val="Brdtext"/>
      </w:pPr>
    </w:p>
    <w:p w14:paraId="19B20485" w14:textId="77777777" w:rsidR="00DE7975" w:rsidRDefault="00DE7975" w:rsidP="00DE7975">
      <w:pPr>
        <w:pStyle w:val="Brdtext"/>
        <w:jc w:val="center"/>
      </w:pPr>
      <w:r>
        <w:t>26 §</w:t>
      </w:r>
    </w:p>
    <w:tbl>
      <w:tblPr>
        <w:tblW w:w="5000" w:type="pct"/>
        <w:tblCellMar>
          <w:left w:w="125" w:type="dxa"/>
          <w:right w:w="125" w:type="dxa"/>
        </w:tblCellMar>
        <w:tblLook w:val="0000" w:firstRow="0" w:lastRow="0" w:firstColumn="0" w:lastColumn="0" w:noHBand="0" w:noVBand="0"/>
      </w:tblPr>
      <w:tblGrid>
        <w:gridCol w:w="2948"/>
        <w:gridCol w:w="2949"/>
      </w:tblGrid>
      <w:tr w:rsidR="00DE7975" w14:paraId="290A1D65" w14:textId="77777777" w:rsidTr="00DE7975">
        <w:tc>
          <w:tcPr>
            <w:tcW w:w="2500" w:type="pct"/>
            <w:shd w:val="clear" w:color="auto" w:fill="auto"/>
            <w:tcMar>
              <w:left w:w="0" w:type="dxa"/>
            </w:tcMar>
          </w:tcPr>
          <w:p w14:paraId="5D6417E3" w14:textId="77777777" w:rsidR="00DE7975" w:rsidRPr="00656A11" w:rsidRDefault="00DE7975" w:rsidP="00DE7975">
            <w:pPr>
              <w:pStyle w:val="Brdtextmedindrag"/>
              <w:rPr>
                <w:i/>
              </w:rPr>
            </w:pPr>
            <w:r w:rsidRPr="00656A11">
              <w:rPr>
                <w:i/>
              </w:rPr>
              <w:t>Om kommunen kungör ett förslag enligt 24 §, ska det som sägs i 15–17 §§ om utställningstiden i stället avse granskningstiden. Om försla</w:t>
            </w:r>
            <w:r>
              <w:rPr>
                <w:i/>
              </w:rPr>
              <w:softHyphen/>
            </w:r>
            <w:r w:rsidRPr="00656A11">
              <w:rPr>
                <w:i/>
              </w:rPr>
              <w:t>get ändras väsentligt efter gransk</w:t>
            </w:r>
            <w:r>
              <w:rPr>
                <w:i/>
              </w:rPr>
              <w:softHyphen/>
            </w:r>
            <w:r w:rsidRPr="00656A11">
              <w:rPr>
                <w:i/>
              </w:rPr>
              <w:t>ningstiden, får kommunen kungöra det ändrade förslaget i stället för att ställa ut det på nytt.</w:t>
            </w:r>
          </w:p>
        </w:tc>
        <w:tc>
          <w:tcPr>
            <w:tcW w:w="2500" w:type="pct"/>
            <w:shd w:val="clear" w:color="auto" w:fill="auto"/>
            <w:tcMar>
              <w:right w:w="0" w:type="dxa"/>
            </w:tcMar>
          </w:tcPr>
          <w:p w14:paraId="63F55ACC" w14:textId="77777777" w:rsidR="00DE7975" w:rsidRDefault="00DE7975" w:rsidP="00DE7975">
            <w:pPr>
              <w:pStyle w:val="Brdtextmedindrag"/>
              <w:rPr>
                <w:i/>
              </w:rPr>
            </w:pPr>
            <w:bookmarkStart w:id="247" w:name="_Hlk11329413"/>
            <w:bookmarkStart w:id="248" w:name="_Hlk11159993"/>
            <w:r w:rsidRPr="00DC4421">
              <w:rPr>
                <w:i/>
              </w:rPr>
              <w:t xml:space="preserve">Länsstyrelsen ska i ett underlag </w:t>
            </w:r>
            <w:r w:rsidRPr="0010662C">
              <w:rPr>
                <w:i/>
                <w:spacing w:val="-2"/>
              </w:rPr>
              <w:t>till kommun</w:t>
            </w:r>
            <w:r w:rsidRPr="0010662C">
              <w:rPr>
                <w:i/>
                <w:spacing w:val="-2"/>
              </w:rPr>
              <w:softHyphen/>
              <w:t>en redovisa sådana stat</w:t>
            </w:r>
            <w:r w:rsidRPr="0010662C">
              <w:rPr>
                <w:i/>
                <w:spacing w:val="-2"/>
              </w:rPr>
              <w:softHyphen/>
            </w:r>
            <w:r w:rsidRPr="0010662C">
              <w:rPr>
                <w:i/>
                <w:spacing w:val="-2"/>
              </w:rPr>
              <w:softHyphen/>
            </w:r>
            <w:r w:rsidRPr="00DC4421">
              <w:rPr>
                <w:i/>
              </w:rPr>
              <w:t>liga och mellan</w:t>
            </w:r>
            <w:r w:rsidRPr="00DC4421">
              <w:rPr>
                <w:i/>
              </w:rPr>
              <w:softHyphen/>
              <w:t>kom</w:t>
            </w:r>
            <w:r w:rsidRPr="00DC4421">
              <w:rPr>
                <w:i/>
              </w:rPr>
              <w:softHyphen/>
              <w:t>munala intres</w:t>
            </w:r>
            <w:r>
              <w:rPr>
                <w:i/>
              </w:rPr>
              <w:softHyphen/>
            </w:r>
            <w:r w:rsidRPr="00DC4421">
              <w:rPr>
                <w:i/>
              </w:rPr>
              <w:t>sen som kan ha betyd</w:t>
            </w:r>
            <w:r w:rsidRPr="00DC4421">
              <w:rPr>
                <w:i/>
              </w:rPr>
              <w:softHyphen/>
              <w:t>else för över</w:t>
            </w:r>
            <w:r>
              <w:rPr>
                <w:i/>
              </w:rPr>
              <w:softHyphen/>
            </w:r>
            <w:r w:rsidRPr="00DC4421">
              <w:rPr>
                <w:i/>
              </w:rPr>
              <w:t>sikts</w:t>
            </w:r>
            <w:r w:rsidRPr="00DC4421">
              <w:rPr>
                <w:i/>
              </w:rPr>
              <w:softHyphen/>
              <w:t>planens aktualitet</w:t>
            </w:r>
            <w:r w:rsidRPr="00656A11">
              <w:rPr>
                <w:i/>
              </w:rPr>
              <w:t>.</w:t>
            </w:r>
            <w:r>
              <w:rPr>
                <w:i/>
              </w:rPr>
              <w:t xml:space="preserve"> Redovis</w:t>
            </w:r>
            <w:r>
              <w:rPr>
                <w:i/>
              </w:rPr>
              <w:softHyphen/>
              <w:t>ning</w:t>
            </w:r>
            <w:r>
              <w:rPr>
                <w:i/>
              </w:rPr>
              <w:softHyphen/>
              <w:t xml:space="preserve">en ska göras </w:t>
            </w:r>
            <w:r w:rsidRPr="00656A11">
              <w:rPr>
                <w:i/>
              </w:rPr>
              <w:t>under de</w:t>
            </w:r>
            <w:r>
              <w:rPr>
                <w:i/>
              </w:rPr>
              <w:t>n and</w:t>
            </w:r>
            <w:r>
              <w:rPr>
                <w:i/>
              </w:rPr>
              <w:softHyphen/>
              <w:t>ra halvan av tiden mellan två ordina</w:t>
            </w:r>
            <w:r>
              <w:rPr>
                <w:i/>
              </w:rPr>
              <w:softHyphen/>
              <w:t xml:space="preserve">rie val till kommunfullmäktige. </w:t>
            </w:r>
          </w:p>
          <w:bookmarkEnd w:id="247"/>
          <w:p w14:paraId="56A91D33" w14:textId="77777777" w:rsidR="00DE7975" w:rsidRPr="00656A11" w:rsidRDefault="00DE7975" w:rsidP="00DE7975">
            <w:pPr>
              <w:pStyle w:val="Brdtextmedindrag"/>
              <w:rPr>
                <w:i/>
              </w:rPr>
            </w:pPr>
            <w:r w:rsidRPr="00656A11">
              <w:rPr>
                <w:i/>
              </w:rPr>
              <w:t>I underlaget ska läns</w:t>
            </w:r>
            <w:r>
              <w:rPr>
                <w:i/>
              </w:rPr>
              <w:softHyphen/>
            </w:r>
            <w:r w:rsidRPr="00656A11">
              <w:rPr>
                <w:i/>
              </w:rPr>
              <w:t>styrel</w:t>
            </w:r>
            <w:r>
              <w:rPr>
                <w:i/>
              </w:rPr>
              <w:softHyphen/>
            </w:r>
            <w:r w:rsidRPr="00656A11">
              <w:rPr>
                <w:i/>
              </w:rPr>
              <w:t xml:space="preserve">sen ange </w:t>
            </w:r>
          </w:p>
          <w:p w14:paraId="30D2063E" w14:textId="77777777" w:rsidR="00DE7975" w:rsidRPr="00656A11" w:rsidRDefault="00DE7975" w:rsidP="00DE7975">
            <w:pPr>
              <w:pStyle w:val="Brdtextmedindrag"/>
              <w:rPr>
                <w:i/>
              </w:rPr>
            </w:pPr>
            <w:r w:rsidRPr="00656A11">
              <w:rPr>
                <w:i/>
              </w:rPr>
              <w:t>1. hur dessa intressen förhåller sig till översiktsplan</w:t>
            </w:r>
            <w:r>
              <w:rPr>
                <w:i/>
              </w:rPr>
              <w:t>en</w:t>
            </w:r>
            <w:r w:rsidRPr="00656A11">
              <w:rPr>
                <w:i/>
              </w:rPr>
              <w:t>, och</w:t>
            </w:r>
          </w:p>
          <w:p w14:paraId="044654C4" w14:textId="77777777" w:rsidR="00DE7975" w:rsidRPr="00656A11" w:rsidRDefault="00DE7975" w:rsidP="00DE7975">
            <w:pPr>
              <w:pStyle w:val="Brdtextmedindrag"/>
              <w:rPr>
                <w:i/>
              </w:rPr>
            </w:pPr>
            <w:r w:rsidRPr="002E6E2A">
              <w:rPr>
                <w:i/>
                <w:spacing w:val="-2"/>
              </w:rPr>
              <w:t>2. om länsstyrelsens gransk</w:t>
            </w:r>
            <w:r w:rsidRPr="002E6E2A">
              <w:rPr>
                <w:i/>
                <w:spacing w:val="-2"/>
              </w:rPr>
              <w:softHyphen/>
              <w:t>nings</w:t>
            </w:r>
            <w:r w:rsidRPr="002E6E2A">
              <w:rPr>
                <w:i/>
                <w:spacing w:val="-2"/>
              </w:rPr>
              <w:softHyphen/>
            </w:r>
            <w:r w:rsidRPr="002E6E2A">
              <w:rPr>
                <w:i/>
                <w:spacing w:val="-2"/>
              </w:rPr>
              <w:softHyphen/>
            </w:r>
            <w:r w:rsidRPr="002E6E2A">
              <w:rPr>
                <w:i/>
                <w:spacing w:val="-2"/>
              </w:rPr>
              <w:softHyphen/>
            </w:r>
            <w:r w:rsidRPr="00656A11">
              <w:rPr>
                <w:i/>
              </w:rPr>
              <w:t>yttrande i någon del inte längre gäller.</w:t>
            </w:r>
          </w:p>
          <w:p w14:paraId="192E8752" w14:textId="77777777" w:rsidR="00DE7975" w:rsidRDefault="00DE7975" w:rsidP="00DE7975">
            <w:pPr>
              <w:pStyle w:val="Brdtextmedindrag"/>
            </w:pPr>
            <w:r w:rsidRPr="00656A11">
              <w:rPr>
                <w:i/>
              </w:rPr>
              <w:t xml:space="preserve">Länsstyrelsen ska </w:t>
            </w:r>
            <w:r>
              <w:rPr>
                <w:i/>
              </w:rPr>
              <w:t xml:space="preserve">även </w:t>
            </w:r>
            <w:r w:rsidRPr="00656A11">
              <w:rPr>
                <w:i/>
              </w:rPr>
              <w:t>lämna ett så</w:t>
            </w:r>
            <w:r>
              <w:rPr>
                <w:i/>
              </w:rPr>
              <w:softHyphen/>
            </w:r>
            <w:r w:rsidRPr="00656A11">
              <w:rPr>
                <w:i/>
              </w:rPr>
              <w:t>dant underlag till kommunen när kommunen begär det.</w:t>
            </w:r>
            <w:bookmarkEnd w:id="248"/>
          </w:p>
        </w:tc>
      </w:tr>
    </w:tbl>
    <w:p w14:paraId="041685E9" w14:textId="77777777" w:rsidR="00DE7975" w:rsidRDefault="00DE7975" w:rsidP="00DE7975">
      <w:pPr>
        <w:pStyle w:val="Brdtextmedindrag"/>
      </w:pPr>
    </w:p>
    <w:p w14:paraId="3700A137" w14:textId="77777777" w:rsidR="00DE7975" w:rsidRDefault="00DE7975" w:rsidP="00DE7975">
      <w:pPr>
        <w:pStyle w:val="Brdtext"/>
        <w:keepNext/>
        <w:jc w:val="center"/>
      </w:pPr>
      <w:r>
        <w:t>27 §</w:t>
      </w:r>
    </w:p>
    <w:tbl>
      <w:tblPr>
        <w:tblW w:w="5000" w:type="pct"/>
        <w:tblCellMar>
          <w:left w:w="125" w:type="dxa"/>
          <w:right w:w="125" w:type="dxa"/>
        </w:tblCellMar>
        <w:tblLook w:val="0000" w:firstRow="0" w:lastRow="0" w:firstColumn="0" w:lastColumn="0" w:noHBand="0" w:noVBand="0"/>
      </w:tblPr>
      <w:tblGrid>
        <w:gridCol w:w="2948"/>
        <w:gridCol w:w="2949"/>
      </w:tblGrid>
      <w:tr w:rsidR="00DE7975" w14:paraId="368C9678" w14:textId="77777777" w:rsidTr="00DE7975">
        <w:tc>
          <w:tcPr>
            <w:tcW w:w="2500" w:type="pct"/>
            <w:shd w:val="clear" w:color="auto" w:fill="auto"/>
            <w:tcMar>
              <w:left w:w="0" w:type="dxa"/>
            </w:tcMar>
          </w:tcPr>
          <w:p w14:paraId="2E357E31" w14:textId="77777777" w:rsidR="00DE7975" w:rsidRPr="00E0076D" w:rsidRDefault="00DE7975" w:rsidP="00DE7975">
            <w:pPr>
              <w:pStyle w:val="Brdtextmedindrag"/>
              <w:rPr>
                <w:i/>
              </w:rPr>
            </w:pPr>
            <w:r w:rsidRPr="00E0076D">
              <w:rPr>
                <w:i/>
              </w:rPr>
              <w:t>Kommunfullmäktige ska minst en gång under mandattiden pröva om översiktsplanen är aktuell i för</w:t>
            </w:r>
            <w:r>
              <w:rPr>
                <w:i/>
              </w:rPr>
              <w:softHyphen/>
            </w:r>
            <w:r w:rsidRPr="00E0076D">
              <w:rPr>
                <w:i/>
              </w:rPr>
              <w:t>hål</w:t>
            </w:r>
            <w:r>
              <w:rPr>
                <w:i/>
              </w:rPr>
              <w:softHyphen/>
            </w:r>
            <w:r w:rsidRPr="00E0076D">
              <w:rPr>
                <w:i/>
              </w:rPr>
              <w:t>lande till kraven i 5 §.</w:t>
            </w:r>
          </w:p>
        </w:tc>
        <w:tc>
          <w:tcPr>
            <w:tcW w:w="2500" w:type="pct"/>
            <w:shd w:val="clear" w:color="auto" w:fill="auto"/>
            <w:tcMar>
              <w:right w:w="0" w:type="dxa"/>
            </w:tcMar>
          </w:tcPr>
          <w:p w14:paraId="5536F504" w14:textId="77777777" w:rsidR="00DE7975" w:rsidRPr="00E0076D" w:rsidRDefault="00DE7975" w:rsidP="00DE7975">
            <w:pPr>
              <w:pStyle w:val="Brdtextmedindrag"/>
              <w:rPr>
                <w:i/>
              </w:rPr>
            </w:pPr>
            <w:r w:rsidRPr="00E0076D">
              <w:rPr>
                <w:i/>
              </w:rPr>
              <w:t xml:space="preserve">En översiktsplan kan ändras för en viss del av kommunen. Den kan också ändras genom ett tillägg för att tillgodose ett </w:t>
            </w:r>
            <w:r>
              <w:rPr>
                <w:i/>
              </w:rPr>
              <w:t>visst</w:t>
            </w:r>
            <w:r w:rsidRPr="00E0076D">
              <w:rPr>
                <w:i/>
              </w:rPr>
              <w:t xml:space="preserve"> allmänt in</w:t>
            </w:r>
            <w:r>
              <w:rPr>
                <w:i/>
              </w:rPr>
              <w:softHyphen/>
            </w:r>
            <w:r w:rsidRPr="00E0076D">
              <w:rPr>
                <w:i/>
              </w:rPr>
              <w:t>tresse. Om inte annat följer av 28 §, ska 1–22 §§ tillämpas när planen ändras.</w:t>
            </w:r>
          </w:p>
          <w:p w14:paraId="386284C7" w14:textId="77777777" w:rsidR="00DE7975" w:rsidRDefault="00DE7975" w:rsidP="00DE7975">
            <w:pPr>
              <w:pStyle w:val="Brdtextmedindrag"/>
            </w:pPr>
            <w:r w:rsidRPr="00E0076D">
              <w:rPr>
                <w:i/>
              </w:rPr>
              <w:t>När</w:t>
            </w:r>
            <w:r>
              <w:rPr>
                <w:i/>
              </w:rPr>
              <w:t xml:space="preserve"> </w:t>
            </w:r>
            <w:r w:rsidRPr="00E0076D">
              <w:rPr>
                <w:i/>
              </w:rPr>
              <w:t>planen ändras ska sam</w:t>
            </w:r>
            <w:r>
              <w:rPr>
                <w:i/>
              </w:rPr>
              <w:softHyphen/>
            </w:r>
            <w:r w:rsidRPr="00E0076D">
              <w:rPr>
                <w:i/>
              </w:rPr>
              <w:t>banden med och konse</w:t>
            </w:r>
            <w:r w:rsidRPr="00E0076D">
              <w:rPr>
                <w:i/>
              </w:rPr>
              <w:softHyphen/>
              <w:t>kven</w:t>
            </w:r>
            <w:r>
              <w:rPr>
                <w:i/>
              </w:rPr>
              <w:softHyphen/>
            </w:r>
            <w:r w:rsidRPr="00E0076D">
              <w:rPr>
                <w:i/>
              </w:rPr>
              <w:t xml:space="preserve">serna för </w:t>
            </w:r>
            <w:r>
              <w:rPr>
                <w:i/>
              </w:rPr>
              <w:t>den</w:t>
            </w:r>
            <w:r w:rsidRPr="00E0076D">
              <w:rPr>
                <w:i/>
              </w:rPr>
              <w:t xml:space="preserve"> som hel</w:t>
            </w:r>
            <w:r>
              <w:rPr>
                <w:i/>
              </w:rPr>
              <w:softHyphen/>
            </w:r>
            <w:r w:rsidRPr="00E0076D">
              <w:rPr>
                <w:i/>
              </w:rPr>
              <w:t>het redo</w:t>
            </w:r>
            <w:r>
              <w:rPr>
                <w:i/>
              </w:rPr>
              <w:softHyphen/>
            </w:r>
            <w:r w:rsidRPr="00E0076D">
              <w:rPr>
                <w:i/>
              </w:rPr>
              <w:t>visas.</w:t>
            </w:r>
          </w:p>
        </w:tc>
      </w:tr>
    </w:tbl>
    <w:p w14:paraId="4A753AB5" w14:textId="77777777" w:rsidR="00DE7975" w:rsidRDefault="00DE7975" w:rsidP="00DE7975">
      <w:pPr>
        <w:pStyle w:val="Brdtext"/>
        <w:jc w:val="center"/>
      </w:pPr>
    </w:p>
    <w:p w14:paraId="497A0D78" w14:textId="77777777" w:rsidR="00DE7975" w:rsidRDefault="00DE7975" w:rsidP="00DE7975">
      <w:pPr>
        <w:pStyle w:val="Brdtext"/>
        <w:keepNext/>
        <w:jc w:val="center"/>
      </w:pPr>
      <w:r>
        <w:t>28 §</w:t>
      </w:r>
    </w:p>
    <w:tbl>
      <w:tblPr>
        <w:tblW w:w="5000" w:type="pct"/>
        <w:tblCellMar>
          <w:left w:w="125" w:type="dxa"/>
          <w:right w:w="125" w:type="dxa"/>
        </w:tblCellMar>
        <w:tblLook w:val="0000" w:firstRow="0" w:lastRow="0" w:firstColumn="0" w:lastColumn="0" w:noHBand="0" w:noVBand="0"/>
      </w:tblPr>
      <w:tblGrid>
        <w:gridCol w:w="2948"/>
        <w:gridCol w:w="2949"/>
      </w:tblGrid>
      <w:tr w:rsidR="00DE7975" w14:paraId="6EFEF555" w14:textId="77777777" w:rsidTr="00DE7975">
        <w:trPr>
          <w:cantSplit/>
        </w:trPr>
        <w:tc>
          <w:tcPr>
            <w:tcW w:w="2500" w:type="pct"/>
            <w:shd w:val="clear" w:color="auto" w:fill="auto"/>
            <w:tcMar>
              <w:left w:w="0" w:type="dxa"/>
            </w:tcMar>
          </w:tcPr>
          <w:p w14:paraId="6A639DCA" w14:textId="77777777" w:rsidR="00DE7975" w:rsidRPr="00FC51E2" w:rsidRDefault="00DE7975" w:rsidP="00DE7975">
            <w:pPr>
              <w:pStyle w:val="Brdtextmedindrag"/>
              <w:rPr>
                <w:i/>
              </w:rPr>
            </w:pPr>
            <w:r w:rsidRPr="00FC51E2">
              <w:rPr>
                <w:i/>
              </w:rPr>
              <w:t>Länsstyrelsen ska minst en gång under den mandattid som avses i 27 § redovisa sina synpunkter i fråga om sådana statliga och mellankommunala intressen som kan ha betydelse för översikts</w:t>
            </w:r>
            <w:r>
              <w:rPr>
                <w:i/>
              </w:rPr>
              <w:softHyphen/>
            </w:r>
            <w:r w:rsidRPr="00FC51E2">
              <w:rPr>
                <w:i/>
              </w:rPr>
              <w:t>pla</w:t>
            </w:r>
            <w:r>
              <w:rPr>
                <w:i/>
              </w:rPr>
              <w:softHyphen/>
            </w:r>
            <w:r w:rsidRPr="00FC51E2">
              <w:rPr>
                <w:i/>
              </w:rPr>
              <w:t xml:space="preserve">nens aktualitet. Synpunkterna ska redovisas i en sammanfattande </w:t>
            </w:r>
            <w:r w:rsidRPr="002E6E2A">
              <w:rPr>
                <w:i/>
                <w:spacing w:val="-2"/>
              </w:rPr>
              <w:t>redo</w:t>
            </w:r>
            <w:r w:rsidRPr="002E6E2A">
              <w:rPr>
                <w:i/>
                <w:spacing w:val="-2"/>
              </w:rPr>
              <w:softHyphen/>
              <w:t>görelse till kommunen. Av redo</w:t>
            </w:r>
            <w:r>
              <w:rPr>
                <w:i/>
              </w:rPr>
              <w:softHyphen/>
            </w:r>
            <w:r w:rsidRPr="00FC51E2">
              <w:rPr>
                <w:i/>
              </w:rPr>
              <w:t xml:space="preserve">görelsen ska </w:t>
            </w:r>
            <w:r>
              <w:rPr>
                <w:i/>
              </w:rPr>
              <w:t>det framgå hur syn</w:t>
            </w:r>
            <w:r>
              <w:rPr>
                <w:i/>
              </w:rPr>
              <w:softHyphen/>
              <w:t>punkterna för</w:t>
            </w:r>
            <w:r w:rsidRPr="00FC51E2">
              <w:rPr>
                <w:i/>
              </w:rPr>
              <w:t>håller sig till över</w:t>
            </w:r>
            <w:r>
              <w:rPr>
                <w:i/>
              </w:rPr>
              <w:softHyphen/>
            </w:r>
            <w:r w:rsidRPr="00FC51E2">
              <w:rPr>
                <w:i/>
              </w:rPr>
              <w:t>sikts</w:t>
            </w:r>
            <w:r>
              <w:rPr>
                <w:i/>
              </w:rPr>
              <w:softHyphen/>
            </w:r>
            <w:r w:rsidRPr="00FC51E2">
              <w:rPr>
                <w:i/>
              </w:rPr>
              <w:t>planen.</w:t>
            </w:r>
          </w:p>
          <w:p w14:paraId="0AA94F7D" w14:textId="77777777" w:rsidR="00DE7975" w:rsidRDefault="00DE7975" w:rsidP="00DE7975">
            <w:pPr>
              <w:pStyle w:val="Brdtextmedindrag"/>
            </w:pPr>
            <w:r w:rsidRPr="00FC51E2">
              <w:rPr>
                <w:i/>
              </w:rPr>
              <w:t>Länsstyrelsen ska lämna en så</w:t>
            </w:r>
            <w:r>
              <w:rPr>
                <w:i/>
              </w:rPr>
              <w:softHyphen/>
            </w:r>
            <w:r w:rsidRPr="00FC51E2">
              <w:rPr>
                <w:i/>
              </w:rPr>
              <w:t>dan redogörelse till kommune</w:t>
            </w:r>
            <w:r>
              <w:rPr>
                <w:i/>
              </w:rPr>
              <w:t>n också när kommunen begär det.</w:t>
            </w:r>
            <w:r w:rsidRPr="00E0076D">
              <w:tab/>
            </w:r>
          </w:p>
        </w:tc>
        <w:tc>
          <w:tcPr>
            <w:tcW w:w="2500" w:type="pct"/>
            <w:shd w:val="clear" w:color="auto" w:fill="auto"/>
            <w:tcMar>
              <w:right w:w="0" w:type="dxa"/>
            </w:tcMar>
          </w:tcPr>
          <w:p w14:paraId="1C5B209D" w14:textId="77777777" w:rsidR="00DE7975" w:rsidRPr="00FC51E2" w:rsidRDefault="00DE7975" w:rsidP="00DE7975">
            <w:pPr>
              <w:pStyle w:val="Brdtextmedindrag"/>
              <w:rPr>
                <w:i/>
              </w:rPr>
            </w:pPr>
            <w:r w:rsidRPr="00FC51E2">
              <w:rPr>
                <w:i/>
              </w:rPr>
              <w:t>Om ett förslag till ändring avser endast en viss del av kommunen är det,</w:t>
            </w:r>
            <w:r>
              <w:rPr>
                <w:i/>
              </w:rPr>
              <w:t xml:space="preserve"> trots det som sägs i 12 §, </w:t>
            </w:r>
            <w:r w:rsidRPr="00FC51E2">
              <w:rPr>
                <w:i/>
              </w:rPr>
              <w:t>till</w:t>
            </w:r>
            <w:r>
              <w:rPr>
                <w:i/>
              </w:rPr>
              <w:softHyphen/>
            </w:r>
            <w:r w:rsidRPr="00FC51E2">
              <w:rPr>
                <w:i/>
              </w:rPr>
              <w:t xml:space="preserve">räckligt </w:t>
            </w:r>
            <w:r>
              <w:rPr>
                <w:i/>
              </w:rPr>
              <w:t>att</w:t>
            </w:r>
            <w:r w:rsidRPr="00FC51E2">
              <w:rPr>
                <w:i/>
              </w:rPr>
              <w:t xml:space="preserve"> granskningstiden är sex veckor.</w:t>
            </w:r>
          </w:p>
        </w:tc>
      </w:tr>
    </w:tbl>
    <w:p w14:paraId="4616B6F7" w14:textId="77777777" w:rsidR="00DE7975" w:rsidRPr="00903C93" w:rsidRDefault="00DE7975" w:rsidP="00DE7975">
      <w:pPr>
        <w:pStyle w:val="Brdtext"/>
        <w:keepNext/>
        <w:spacing w:before="200"/>
        <w:jc w:val="center"/>
        <w:rPr>
          <w:b/>
        </w:rPr>
      </w:pPr>
      <w:r w:rsidRPr="00903C93">
        <w:rPr>
          <w:b/>
        </w:rPr>
        <w:t>4 kap.</w:t>
      </w:r>
    </w:p>
    <w:p w14:paraId="7075E996" w14:textId="77777777" w:rsidR="00DE7975" w:rsidRDefault="00DE7975" w:rsidP="00DE7975">
      <w:pPr>
        <w:pStyle w:val="Brdtext"/>
        <w:jc w:val="center"/>
      </w:pPr>
      <w:r>
        <w:t>33 b §</w:t>
      </w:r>
      <w:r>
        <w:rPr>
          <w:rStyle w:val="Fotnotsreferens"/>
        </w:rPr>
        <w:footnoteReference w:id="55"/>
      </w:r>
    </w:p>
    <w:tbl>
      <w:tblPr>
        <w:tblW w:w="5000" w:type="pct"/>
        <w:tblCellMar>
          <w:left w:w="125" w:type="dxa"/>
          <w:right w:w="125" w:type="dxa"/>
        </w:tblCellMar>
        <w:tblLook w:val="0000" w:firstRow="0" w:lastRow="0" w:firstColumn="0" w:lastColumn="0" w:noHBand="0" w:noVBand="0"/>
      </w:tblPr>
      <w:tblGrid>
        <w:gridCol w:w="2948"/>
        <w:gridCol w:w="2949"/>
      </w:tblGrid>
      <w:tr w:rsidR="00DE7975" w14:paraId="4ED5C49A" w14:textId="77777777" w:rsidTr="00DE7975">
        <w:tc>
          <w:tcPr>
            <w:tcW w:w="2500" w:type="pct"/>
            <w:shd w:val="clear" w:color="auto" w:fill="auto"/>
            <w:tcMar>
              <w:left w:w="0" w:type="dxa"/>
            </w:tcMar>
          </w:tcPr>
          <w:p w14:paraId="768F00BF" w14:textId="77777777" w:rsidR="00DE7975" w:rsidRDefault="00DE7975" w:rsidP="00DE7975">
            <w:pPr>
              <w:pStyle w:val="Brdtextmedindrag"/>
            </w:pPr>
            <w:r w:rsidRPr="00B82A26">
              <w:t xml:space="preserve">Om en </w:t>
            </w:r>
            <w:r w:rsidRPr="002E6E2A">
              <w:rPr>
                <w:i/>
              </w:rPr>
              <w:t>sådan strategisk miljö</w:t>
            </w:r>
            <w:r w:rsidRPr="002E6E2A">
              <w:rPr>
                <w:i/>
              </w:rPr>
              <w:softHyphen/>
            </w:r>
            <w:r w:rsidRPr="0021225E">
              <w:rPr>
                <w:i/>
                <w:spacing w:val="-2"/>
              </w:rPr>
              <w:t>bedömning som avses i 6 kap. miljö</w:t>
            </w:r>
            <w:r w:rsidRPr="002E6E2A">
              <w:rPr>
                <w:i/>
              </w:rPr>
              <w:softHyphen/>
              <w:t>balken inte ska göras</w:t>
            </w:r>
            <w:r w:rsidRPr="00B82A26">
              <w:t xml:space="preserve">, ska </w:t>
            </w:r>
            <w:r w:rsidRPr="001D1845">
              <w:t>skä</w:t>
            </w:r>
            <w:r w:rsidRPr="001D1845">
              <w:softHyphen/>
              <w:t>len för bedömningen i den frågan</w:t>
            </w:r>
            <w:r w:rsidRPr="00B82A26">
              <w:t xml:space="preserve"> anges i red</w:t>
            </w:r>
            <w:r>
              <w:t>ovisningen enligt 33 </w:t>
            </w:r>
            <w:r w:rsidRPr="00B82A26">
              <w:t>§ första stycket 4.</w:t>
            </w:r>
          </w:p>
        </w:tc>
        <w:tc>
          <w:tcPr>
            <w:tcW w:w="2500" w:type="pct"/>
            <w:shd w:val="clear" w:color="auto" w:fill="auto"/>
            <w:tcMar>
              <w:right w:w="0" w:type="dxa"/>
            </w:tcMar>
          </w:tcPr>
          <w:p w14:paraId="671C96E5" w14:textId="77777777" w:rsidR="00DE7975" w:rsidRDefault="00DE7975" w:rsidP="00DE7975">
            <w:pPr>
              <w:pStyle w:val="Brdtextmedindrag"/>
            </w:pPr>
            <w:r>
              <w:t xml:space="preserve">Om en </w:t>
            </w:r>
            <w:r w:rsidRPr="0021225E">
              <w:rPr>
                <w:i/>
              </w:rPr>
              <w:t xml:space="preserve">betydande miljöpåverkan inte kan antas enligt </w:t>
            </w:r>
            <w:r>
              <w:rPr>
                <w:i/>
              </w:rPr>
              <w:t xml:space="preserve">det beslut som avses i </w:t>
            </w:r>
            <w:r w:rsidRPr="0021225E">
              <w:rPr>
                <w:i/>
              </w:rPr>
              <w:t xml:space="preserve">5 kap. 11 a § </w:t>
            </w:r>
            <w:r>
              <w:rPr>
                <w:i/>
              </w:rPr>
              <w:t xml:space="preserve">andra </w:t>
            </w:r>
            <w:r w:rsidRPr="0021225E">
              <w:rPr>
                <w:i/>
              </w:rPr>
              <w:t>stycke</w:t>
            </w:r>
            <w:r>
              <w:rPr>
                <w:i/>
              </w:rPr>
              <w:t>t</w:t>
            </w:r>
            <w:r w:rsidRPr="00B82A26">
              <w:t>, ska skä</w:t>
            </w:r>
            <w:r>
              <w:softHyphen/>
            </w:r>
            <w:r w:rsidRPr="00B82A26">
              <w:t>len för be</w:t>
            </w:r>
            <w:r>
              <w:softHyphen/>
            </w:r>
            <w:r w:rsidRPr="00B82A26">
              <w:t>dömningen i den frågan a</w:t>
            </w:r>
            <w:r>
              <w:t>nges i redo</w:t>
            </w:r>
            <w:r>
              <w:softHyphen/>
              <w:t>visningen enligt 33 </w:t>
            </w:r>
            <w:r w:rsidRPr="00B82A26">
              <w:t>§ första stycket 4.</w:t>
            </w:r>
            <w:r>
              <w:t xml:space="preserve"> </w:t>
            </w:r>
          </w:p>
        </w:tc>
      </w:tr>
    </w:tbl>
    <w:p w14:paraId="79E439FC" w14:textId="77777777" w:rsidR="00DE7975" w:rsidRPr="00E0076D" w:rsidRDefault="00DE7975" w:rsidP="00DE7975">
      <w:pPr>
        <w:pStyle w:val="Brdtextmedindrag"/>
      </w:pPr>
    </w:p>
    <w:p w14:paraId="6829B3E7" w14:textId="77777777" w:rsidR="00DE7975" w:rsidRDefault="00DE7975" w:rsidP="00DE7975">
      <w:pPr>
        <w:pStyle w:val="Brdtext"/>
        <w:jc w:val="center"/>
      </w:pPr>
      <w:r>
        <w:t>34 §</w:t>
      </w:r>
      <w:r>
        <w:rPr>
          <w:rStyle w:val="Fotnotsreferens"/>
        </w:rPr>
        <w:footnoteReference w:id="56"/>
      </w:r>
    </w:p>
    <w:tbl>
      <w:tblPr>
        <w:tblW w:w="5000" w:type="pct"/>
        <w:tblCellMar>
          <w:left w:w="125" w:type="dxa"/>
          <w:right w:w="125" w:type="dxa"/>
        </w:tblCellMar>
        <w:tblLook w:val="0000" w:firstRow="0" w:lastRow="0" w:firstColumn="0" w:lastColumn="0" w:noHBand="0" w:noVBand="0"/>
      </w:tblPr>
      <w:tblGrid>
        <w:gridCol w:w="2948"/>
        <w:gridCol w:w="2949"/>
      </w:tblGrid>
      <w:tr w:rsidR="00DE7975" w14:paraId="6D0597A2" w14:textId="77777777" w:rsidTr="00DE7975">
        <w:tc>
          <w:tcPr>
            <w:tcW w:w="2500" w:type="pct"/>
            <w:shd w:val="clear" w:color="auto" w:fill="auto"/>
            <w:tcMar>
              <w:left w:w="0" w:type="dxa"/>
            </w:tcMar>
          </w:tcPr>
          <w:p w14:paraId="22E7880D" w14:textId="77777777" w:rsidR="00DE7975" w:rsidRDefault="00DE7975" w:rsidP="00DE7975">
            <w:pPr>
              <w:pStyle w:val="Brdtextmedindrag"/>
            </w:pPr>
            <w:r w:rsidRPr="00B82A26">
              <w:rPr>
                <w:i/>
              </w:rPr>
              <w:t>Krävs en sådan strategisk miljö</w:t>
            </w:r>
            <w:r>
              <w:rPr>
                <w:i/>
              </w:rPr>
              <w:softHyphen/>
            </w:r>
            <w:r w:rsidRPr="0021225E">
              <w:rPr>
                <w:i/>
                <w:spacing w:val="-2"/>
              </w:rPr>
              <w:t>bedömning som avses i 6 kap. miljö</w:t>
            </w:r>
            <w:r w:rsidRPr="0021225E">
              <w:rPr>
                <w:i/>
                <w:spacing w:val="-2"/>
              </w:rPr>
              <w:softHyphen/>
            </w:r>
            <w:r w:rsidRPr="00B82A26">
              <w:rPr>
                <w:i/>
              </w:rPr>
              <w:t>balken,</w:t>
            </w:r>
            <w:r w:rsidRPr="00B82A26">
              <w:t xml:space="preserve"> ska redovisningen</w:t>
            </w:r>
            <w:r>
              <w:t xml:space="preserve"> enligt 33 </w:t>
            </w:r>
            <w:r w:rsidRPr="00B82A26">
              <w:t xml:space="preserve">§ första stycket 4 i fråga om miljökonsekvenserna </w:t>
            </w:r>
            <w:r>
              <w:t>ha det inne</w:t>
            </w:r>
            <w:r>
              <w:softHyphen/>
              <w:t>håll som följer av 6 kap. 11, 12 och 16 </w:t>
            </w:r>
            <w:r w:rsidRPr="00B82A26">
              <w:t>§§ miljöbalken.</w:t>
            </w:r>
          </w:p>
        </w:tc>
        <w:tc>
          <w:tcPr>
            <w:tcW w:w="2500" w:type="pct"/>
            <w:shd w:val="clear" w:color="auto" w:fill="auto"/>
            <w:tcMar>
              <w:right w:w="0" w:type="dxa"/>
            </w:tcMar>
          </w:tcPr>
          <w:p w14:paraId="275B1A1D" w14:textId="77777777" w:rsidR="00DE7975" w:rsidRPr="00B82A26" w:rsidRDefault="00DE7975" w:rsidP="00DE7975">
            <w:pPr>
              <w:pStyle w:val="Brdtextmedindrag"/>
            </w:pPr>
            <w:r w:rsidRPr="00B82A26">
              <w:rPr>
                <w:i/>
              </w:rPr>
              <w:t xml:space="preserve">Om en betydande miljöpåverkan </w:t>
            </w:r>
            <w:r w:rsidRPr="00B41B5C">
              <w:rPr>
                <w:i/>
                <w:spacing w:val="-2"/>
              </w:rPr>
              <w:t xml:space="preserve">kan antas enligt </w:t>
            </w:r>
            <w:r>
              <w:rPr>
                <w:i/>
                <w:spacing w:val="-2"/>
              </w:rPr>
              <w:t xml:space="preserve">det beslut som avses </w:t>
            </w:r>
            <w:r w:rsidRPr="00BE4AF7">
              <w:rPr>
                <w:i/>
              </w:rPr>
              <w:t>i 5 kap. 11 a § andra stycket eller före</w:t>
            </w:r>
            <w:r w:rsidRPr="00BE4AF7">
              <w:rPr>
                <w:i/>
              </w:rPr>
              <w:softHyphen/>
            </w:r>
            <w:r w:rsidRPr="00B41B5C">
              <w:rPr>
                <w:i/>
              </w:rPr>
              <w:t>skrifter som reger</w:t>
            </w:r>
            <w:r>
              <w:rPr>
                <w:i/>
              </w:rPr>
              <w:softHyphen/>
            </w:r>
            <w:r w:rsidRPr="00B41B5C">
              <w:rPr>
                <w:i/>
              </w:rPr>
              <w:t>ingen har med</w:t>
            </w:r>
            <w:r>
              <w:rPr>
                <w:i/>
              </w:rPr>
              <w:softHyphen/>
            </w:r>
            <w:r>
              <w:rPr>
                <w:i/>
              </w:rPr>
              <w:softHyphen/>
            </w:r>
            <w:r>
              <w:rPr>
                <w:i/>
              </w:rPr>
              <w:softHyphen/>
            </w:r>
            <w:r w:rsidRPr="00B41B5C">
              <w:rPr>
                <w:i/>
              </w:rPr>
              <w:t>delat med stöd av 6</w:t>
            </w:r>
            <w:r>
              <w:rPr>
                <w:i/>
              </w:rPr>
              <w:t> </w:t>
            </w:r>
            <w:r w:rsidRPr="00B41B5C">
              <w:rPr>
                <w:i/>
              </w:rPr>
              <w:t>kap. 4</w:t>
            </w:r>
            <w:r>
              <w:rPr>
                <w:i/>
              </w:rPr>
              <w:t> </w:t>
            </w:r>
            <w:r w:rsidRPr="00B41B5C">
              <w:rPr>
                <w:i/>
              </w:rPr>
              <w:t>§ miljöbalken</w:t>
            </w:r>
            <w:r w:rsidRPr="00B82A26">
              <w:t>, ska redo</w:t>
            </w:r>
            <w:r>
              <w:softHyphen/>
            </w:r>
            <w:r w:rsidRPr="00B82A26">
              <w:t>visningen en</w:t>
            </w:r>
            <w:r>
              <w:softHyphen/>
            </w:r>
            <w:r w:rsidRPr="00B82A26">
              <w:t>ligt 33 § första stycket 4 i fråga om miljökonse</w:t>
            </w:r>
            <w:r>
              <w:softHyphen/>
            </w:r>
            <w:r w:rsidRPr="00B82A26">
              <w:t>kvenserna ha det inne</w:t>
            </w:r>
            <w:r>
              <w:softHyphen/>
            </w:r>
            <w:r w:rsidRPr="00B82A26">
              <w:t>håll som följer av 6 kap. 11, 12 och 16 §§ miljöbalken.</w:t>
            </w:r>
          </w:p>
        </w:tc>
      </w:tr>
    </w:tbl>
    <w:p w14:paraId="0A971E89" w14:textId="77777777" w:rsidR="00DE7975" w:rsidRPr="00B82A26" w:rsidRDefault="00DE7975" w:rsidP="00DE7975">
      <w:pPr>
        <w:pStyle w:val="Brdtextmedindrag"/>
      </w:pPr>
      <w:r w:rsidRPr="00B82A26">
        <w:t>Redovisninge</w:t>
      </w:r>
      <w:r>
        <w:t>n ska också uppfylla kraven i 6 </w:t>
      </w:r>
      <w:r w:rsidRPr="00B82A26">
        <w:t>kap.</w:t>
      </w:r>
      <w:r>
        <w:t xml:space="preserve"> 35, 37 och 43 </w:t>
      </w:r>
      <w:r w:rsidRPr="00B82A26">
        <w:t>§§ miljöbalken och föreskrifter som har meddelats i anslutning till dessa bestämmelser, om genomförandet av detaljplanen kan antas medföra en betydande miljöpåverkan på grund av att planområdet får tas i anspråk för</w:t>
      </w:r>
    </w:p>
    <w:p w14:paraId="627B2AD6" w14:textId="77777777" w:rsidR="00DE7975" w:rsidRPr="00B82A26" w:rsidRDefault="00DE7975" w:rsidP="00DE7975">
      <w:pPr>
        <w:pStyle w:val="Brdtextmedindrag"/>
      </w:pPr>
      <w:r>
        <w:t>1. </w:t>
      </w:r>
      <w:r w:rsidRPr="00B82A26">
        <w:t>industriändamål,</w:t>
      </w:r>
    </w:p>
    <w:p w14:paraId="2A272F02" w14:textId="77777777" w:rsidR="00DE7975" w:rsidRPr="00B82A26" w:rsidRDefault="00DE7975" w:rsidP="00DE7975">
      <w:pPr>
        <w:pStyle w:val="Brdtextmedindrag"/>
      </w:pPr>
      <w:r>
        <w:t>2. </w:t>
      </w:r>
      <w:r w:rsidRPr="00B82A26">
        <w:t>ett köpcentrum, en parkeringsanläggning eller något annat projekt för sammanhållen bebyggelse,</w:t>
      </w:r>
    </w:p>
    <w:p w14:paraId="3C431C58" w14:textId="77777777" w:rsidR="00DE7975" w:rsidRPr="00B82A26" w:rsidRDefault="00DE7975" w:rsidP="00DE7975">
      <w:pPr>
        <w:pStyle w:val="Brdtextmedindrag"/>
      </w:pPr>
      <w:r>
        <w:t>3. </w:t>
      </w:r>
      <w:r w:rsidRPr="00B82A26">
        <w:t>en skidbacke, skidlift eller lin</w:t>
      </w:r>
      <w:r>
        <w:t>bana med tillhörande anlägg</w:t>
      </w:r>
      <w:r w:rsidRPr="00B82A26">
        <w:t>ningar,</w:t>
      </w:r>
    </w:p>
    <w:p w14:paraId="75A333C8" w14:textId="77777777" w:rsidR="00DE7975" w:rsidRPr="00B82A26" w:rsidRDefault="00DE7975" w:rsidP="00DE7975">
      <w:pPr>
        <w:pStyle w:val="Brdtextmedindrag"/>
      </w:pPr>
      <w:r>
        <w:t>4. </w:t>
      </w:r>
      <w:r w:rsidRPr="00B82A26">
        <w:t>en hamn för fritidsbåtar,</w:t>
      </w:r>
    </w:p>
    <w:p w14:paraId="11067B5E" w14:textId="77777777" w:rsidR="00DE7975" w:rsidRPr="00B82A26" w:rsidRDefault="00DE7975" w:rsidP="00DE7975">
      <w:pPr>
        <w:pStyle w:val="Brdtextmedindrag"/>
      </w:pPr>
      <w:r w:rsidRPr="00B82A26">
        <w:t>5.</w:t>
      </w:r>
      <w:r>
        <w:t> </w:t>
      </w:r>
      <w:r w:rsidRPr="00B82A26">
        <w:t>ett hotellkomplex eller en fritidsby med tillhörande anläggningar, utan</w:t>
      </w:r>
      <w:r>
        <w:softHyphen/>
      </w:r>
      <w:r w:rsidRPr="00B82A26">
        <w:t>för sammanhållen bebyggelse,</w:t>
      </w:r>
    </w:p>
    <w:p w14:paraId="40B7746E" w14:textId="77777777" w:rsidR="00DE7975" w:rsidRPr="00B82A26" w:rsidRDefault="00DE7975" w:rsidP="00DE7975">
      <w:pPr>
        <w:pStyle w:val="Brdtextmedindrag"/>
      </w:pPr>
      <w:r>
        <w:t>6. </w:t>
      </w:r>
      <w:r w:rsidRPr="00B82A26">
        <w:t>en permanent campingplats,</w:t>
      </w:r>
    </w:p>
    <w:p w14:paraId="58FA6B0A" w14:textId="77777777" w:rsidR="00DE7975" w:rsidRPr="00B82A26" w:rsidRDefault="00DE7975" w:rsidP="00DE7975">
      <w:pPr>
        <w:pStyle w:val="Brdtextmedindrag"/>
      </w:pPr>
      <w:r>
        <w:t>7. </w:t>
      </w:r>
      <w:r w:rsidRPr="00B82A26">
        <w:t>en nöjespark,</w:t>
      </w:r>
    </w:p>
    <w:p w14:paraId="19E938A0" w14:textId="77777777" w:rsidR="00DE7975" w:rsidRPr="00B82A26" w:rsidRDefault="00DE7975" w:rsidP="00DE7975">
      <w:pPr>
        <w:pStyle w:val="Brdtextmedindrag"/>
      </w:pPr>
      <w:r>
        <w:t>8. </w:t>
      </w:r>
      <w:r w:rsidRPr="00B82A26">
        <w:t>en djurpark,</w:t>
      </w:r>
    </w:p>
    <w:p w14:paraId="232E0B5F" w14:textId="77777777" w:rsidR="00DE7975" w:rsidRDefault="00DE7975" w:rsidP="00DE7975">
      <w:pPr>
        <w:pStyle w:val="Brdtextmedindrag"/>
      </w:pPr>
      <w:r>
        <w:t>9. </w:t>
      </w:r>
      <w:r w:rsidRPr="00B82A26">
        <w:t>en spårväg, eller</w:t>
      </w:r>
    </w:p>
    <w:p w14:paraId="38770CA9" w14:textId="77777777" w:rsidR="00DE7975" w:rsidRPr="00B82A26" w:rsidRDefault="00DE7975" w:rsidP="00DE7975">
      <w:pPr>
        <w:pStyle w:val="Brdtextmedindrag"/>
      </w:pPr>
      <w:r>
        <w:t>10. </w:t>
      </w:r>
      <w:r w:rsidRPr="00B82A26">
        <w:t>en tunnelbana.</w:t>
      </w:r>
    </w:p>
    <w:p w14:paraId="44786554" w14:textId="77777777" w:rsidR="00DE7975" w:rsidRDefault="00DE7975" w:rsidP="00DE7975">
      <w:pPr>
        <w:pStyle w:val="Brdtext"/>
        <w:keepNext/>
        <w:spacing w:before="230"/>
        <w:jc w:val="center"/>
        <w:rPr>
          <w:b/>
        </w:rPr>
      </w:pPr>
      <w:r>
        <w:rPr>
          <w:b/>
        </w:rPr>
        <w:t>5 kap.</w:t>
      </w:r>
    </w:p>
    <w:p w14:paraId="59D4185D" w14:textId="77777777" w:rsidR="00DE7975" w:rsidRDefault="00DE7975" w:rsidP="00DE7975">
      <w:pPr>
        <w:pStyle w:val="Brdtext"/>
        <w:keepNext/>
        <w:jc w:val="center"/>
      </w:pPr>
      <w:r>
        <w:t>6 §</w:t>
      </w:r>
      <w:r>
        <w:rPr>
          <w:rStyle w:val="Fotnotsreferens"/>
        </w:rPr>
        <w:footnoteReference w:id="57"/>
      </w:r>
    </w:p>
    <w:tbl>
      <w:tblPr>
        <w:tblW w:w="5000" w:type="pct"/>
        <w:tblCellMar>
          <w:left w:w="125" w:type="dxa"/>
          <w:right w:w="125" w:type="dxa"/>
        </w:tblCellMar>
        <w:tblLook w:val="0000" w:firstRow="0" w:lastRow="0" w:firstColumn="0" w:lastColumn="0" w:noHBand="0" w:noVBand="0"/>
      </w:tblPr>
      <w:tblGrid>
        <w:gridCol w:w="2948"/>
        <w:gridCol w:w="2949"/>
      </w:tblGrid>
      <w:tr w:rsidR="00DE7975" w14:paraId="079C620D" w14:textId="77777777" w:rsidTr="00DE7975">
        <w:tc>
          <w:tcPr>
            <w:tcW w:w="2500" w:type="pct"/>
            <w:shd w:val="clear" w:color="auto" w:fill="auto"/>
            <w:tcMar>
              <w:left w:w="0" w:type="dxa"/>
            </w:tcMar>
          </w:tcPr>
          <w:p w14:paraId="38B78140" w14:textId="77777777" w:rsidR="00DE7975" w:rsidRDefault="00DE7975" w:rsidP="00DE7975">
            <w:pPr>
              <w:pStyle w:val="Brdtextmedindrag"/>
            </w:pPr>
            <w:r w:rsidRPr="00E0076D">
              <w:t>Innan kommunen antar en detalj</w:t>
            </w:r>
            <w:r>
              <w:softHyphen/>
            </w:r>
            <w:r w:rsidRPr="00E0076D">
              <w:t>plan ska kommunen ha tagit fram ett planförslag, samrått om försla</w:t>
            </w:r>
            <w:r>
              <w:softHyphen/>
            </w:r>
            <w:r w:rsidRPr="00E0076D">
              <w:t>get och låtit det gr</w:t>
            </w:r>
            <w:r>
              <w:t>anskas enligt 8–37 </w:t>
            </w:r>
            <w:r w:rsidRPr="00E0076D">
              <w:t>§§.</w:t>
            </w:r>
          </w:p>
        </w:tc>
        <w:tc>
          <w:tcPr>
            <w:tcW w:w="2500" w:type="pct"/>
            <w:shd w:val="clear" w:color="auto" w:fill="auto"/>
            <w:tcMar>
              <w:right w:w="0" w:type="dxa"/>
            </w:tcMar>
          </w:tcPr>
          <w:p w14:paraId="72E64971" w14:textId="77777777" w:rsidR="00DE7975" w:rsidRDefault="00DE7975" w:rsidP="00DE7975">
            <w:pPr>
              <w:pStyle w:val="Brdtextmedindrag"/>
            </w:pPr>
            <w:r w:rsidRPr="00E0076D">
              <w:t>Innan kommunen antar en detalj</w:t>
            </w:r>
            <w:r>
              <w:softHyphen/>
            </w:r>
            <w:r w:rsidRPr="00E0076D">
              <w:t>plan ska kommunen ha tagit fram et</w:t>
            </w:r>
            <w:r>
              <w:t>t planförslag, sam</w:t>
            </w:r>
            <w:r w:rsidRPr="00E0076D">
              <w:t>rått om försla</w:t>
            </w:r>
            <w:r>
              <w:softHyphen/>
            </w:r>
            <w:r w:rsidRPr="00E0076D">
              <w:t>get och låtit det</w:t>
            </w:r>
            <w:r>
              <w:t xml:space="preserve"> granskas enligt </w:t>
            </w:r>
            <w:r w:rsidRPr="0021225E">
              <w:t>8</w:t>
            </w:r>
            <w:r w:rsidRPr="00CA26F7">
              <w:rPr>
                <w:i/>
              </w:rPr>
              <w:t>–10 och 11–37</w:t>
            </w:r>
            <w:r>
              <w:t> </w:t>
            </w:r>
            <w:r w:rsidRPr="00E0076D">
              <w:t>§§.</w:t>
            </w:r>
          </w:p>
        </w:tc>
      </w:tr>
    </w:tbl>
    <w:p w14:paraId="156A32B7" w14:textId="77777777" w:rsidR="00DE7975" w:rsidRPr="00D624A2" w:rsidRDefault="00DE7975" w:rsidP="00DE7975">
      <w:pPr>
        <w:pStyle w:val="Brdtextmedindrag"/>
      </w:pPr>
      <w:r w:rsidRPr="00D624A2">
        <w:t>För vissa detaljplaner gäller enligt 7 och 7</w:t>
      </w:r>
      <w:r>
        <w:t> </w:t>
      </w:r>
      <w:r w:rsidRPr="00D624A2">
        <w:t>a §§ även särskilda bestäm</w:t>
      </w:r>
      <w:r>
        <w:softHyphen/>
      </w:r>
      <w:r w:rsidRPr="00D624A2">
        <w:t>melser.</w:t>
      </w:r>
    </w:p>
    <w:p w14:paraId="26284D7B" w14:textId="77777777" w:rsidR="00DE7975" w:rsidRDefault="00DE7975" w:rsidP="00DE7975">
      <w:pPr>
        <w:pStyle w:val="Brdtext"/>
        <w:jc w:val="center"/>
      </w:pPr>
    </w:p>
    <w:p w14:paraId="73312798" w14:textId="77777777" w:rsidR="00DE7975" w:rsidRDefault="00DE7975" w:rsidP="00DE7975">
      <w:pPr>
        <w:pStyle w:val="Brdtext"/>
        <w:keepNext/>
        <w:jc w:val="center"/>
      </w:pPr>
      <w:r>
        <w:t>7 §</w:t>
      </w:r>
      <w:r>
        <w:rPr>
          <w:rStyle w:val="Fotnotsreferens"/>
        </w:rPr>
        <w:footnoteReference w:id="58"/>
      </w:r>
    </w:p>
    <w:tbl>
      <w:tblPr>
        <w:tblW w:w="5000" w:type="pct"/>
        <w:tblCellMar>
          <w:left w:w="125" w:type="dxa"/>
          <w:right w:w="125" w:type="dxa"/>
        </w:tblCellMar>
        <w:tblLook w:val="0000" w:firstRow="0" w:lastRow="0" w:firstColumn="0" w:lastColumn="0" w:noHBand="0" w:noVBand="0"/>
      </w:tblPr>
      <w:tblGrid>
        <w:gridCol w:w="2948"/>
        <w:gridCol w:w="2949"/>
      </w:tblGrid>
      <w:tr w:rsidR="00DE7975" w14:paraId="65A1CD0F" w14:textId="77777777" w:rsidTr="00DE7975">
        <w:tc>
          <w:tcPr>
            <w:tcW w:w="2500" w:type="pct"/>
            <w:shd w:val="clear" w:color="auto" w:fill="auto"/>
            <w:tcMar>
              <w:left w:w="0" w:type="dxa"/>
            </w:tcMar>
          </w:tcPr>
          <w:p w14:paraId="3FC8F019" w14:textId="77777777" w:rsidR="00DE7975" w:rsidRDefault="00DE7975" w:rsidP="00DE7975">
            <w:pPr>
              <w:pStyle w:val="Brdtextmedindrag"/>
            </w:pPr>
            <w:r w:rsidRPr="00E0076D">
              <w:t>Särskilda bestämmelser om ett u</w:t>
            </w:r>
            <w:r>
              <w:t xml:space="preserve">tökat planförfarande finns i </w:t>
            </w:r>
            <w:r w:rsidRPr="00CA26F7">
              <w:rPr>
                <w:i/>
              </w:rPr>
              <w:t>11 a §</w:t>
            </w:r>
            <w:r w:rsidRPr="00E0076D">
              <w:t xml:space="preserve"> första sty</w:t>
            </w:r>
            <w:r>
              <w:t xml:space="preserve">cket, </w:t>
            </w:r>
            <w:r w:rsidRPr="00CA26F7">
              <w:rPr>
                <w:i/>
              </w:rPr>
              <w:t xml:space="preserve">11 b </w:t>
            </w:r>
            <w:r w:rsidRPr="00314336">
              <w:t>och</w:t>
            </w:r>
            <w:r w:rsidRPr="00CA26F7">
              <w:rPr>
                <w:i/>
              </w:rPr>
              <w:t xml:space="preserve"> 11 c §§</w:t>
            </w:r>
            <w:r>
              <w:t xml:space="preserve">, </w:t>
            </w:r>
            <w:r w:rsidRPr="00EE74FC">
              <w:rPr>
                <w:i/>
              </w:rPr>
              <w:t>17 §</w:t>
            </w:r>
            <w:r w:rsidRPr="00E0076D">
              <w:t xml:space="preserve"> </w:t>
            </w:r>
            <w:r w:rsidRPr="00CA26F7">
              <w:rPr>
                <w:i/>
              </w:rPr>
              <w:t>första stycket</w:t>
            </w:r>
            <w:r>
              <w:t>, 18 </w:t>
            </w:r>
            <w:r w:rsidRPr="00E0076D">
              <w:t>§ an</w:t>
            </w:r>
            <w:r>
              <w:t>dra och tredje styckena samt 25 </w:t>
            </w:r>
            <w:r w:rsidRPr="00E0076D">
              <w:t>§ för en detaljplan som</w:t>
            </w:r>
            <w:r w:rsidRPr="00E0076D">
              <w:tab/>
            </w:r>
          </w:p>
        </w:tc>
        <w:tc>
          <w:tcPr>
            <w:tcW w:w="2500" w:type="pct"/>
            <w:shd w:val="clear" w:color="auto" w:fill="auto"/>
            <w:tcMar>
              <w:right w:w="0" w:type="dxa"/>
            </w:tcMar>
          </w:tcPr>
          <w:p w14:paraId="1AAFCEEB" w14:textId="77777777" w:rsidR="00DE7975" w:rsidRDefault="00DE7975" w:rsidP="00DE7975">
            <w:pPr>
              <w:pStyle w:val="Brdtextmedindrag"/>
            </w:pPr>
            <w:r w:rsidRPr="00E0076D">
              <w:t>Särskilda bestämmelser om ett u</w:t>
            </w:r>
            <w:r>
              <w:t xml:space="preserve">tökat planförfarande finns i </w:t>
            </w:r>
            <w:r w:rsidRPr="00CA26F7">
              <w:rPr>
                <w:i/>
              </w:rPr>
              <w:t>11 </w:t>
            </w:r>
            <w:r>
              <w:rPr>
                <w:i/>
              </w:rPr>
              <w:t>c</w:t>
            </w:r>
            <w:r w:rsidRPr="00CA26F7">
              <w:rPr>
                <w:i/>
              </w:rPr>
              <w:t> §</w:t>
            </w:r>
            <w:r>
              <w:t xml:space="preserve"> första stycket, </w:t>
            </w:r>
            <w:r w:rsidRPr="00CA26F7">
              <w:rPr>
                <w:i/>
              </w:rPr>
              <w:t>11 d</w:t>
            </w:r>
            <w:r>
              <w:rPr>
                <w:i/>
              </w:rPr>
              <w:t>,</w:t>
            </w:r>
            <w:r w:rsidRPr="00CA26F7">
              <w:rPr>
                <w:i/>
              </w:rPr>
              <w:t xml:space="preserve"> 11 </w:t>
            </w:r>
            <w:r>
              <w:rPr>
                <w:i/>
              </w:rPr>
              <w:t xml:space="preserve">e </w:t>
            </w:r>
            <w:r w:rsidRPr="00314336">
              <w:t>och</w:t>
            </w:r>
            <w:r w:rsidRPr="00CA26F7">
              <w:rPr>
                <w:i/>
              </w:rPr>
              <w:t xml:space="preserve"> 17 </w:t>
            </w:r>
            <w:r>
              <w:rPr>
                <w:i/>
              </w:rPr>
              <w:t>§</w:t>
            </w:r>
            <w:r w:rsidRPr="00CA26F7">
              <w:rPr>
                <w:i/>
              </w:rPr>
              <w:t>§</w:t>
            </w:r>
            <w:r>
              <w:t>, 18 </w:t>
            </w:r>
            <w:r w:rsidRPr="00E0076D">
              <w:t>§ an</w:t>
            </w:r>
            <w:r>
              <w:t>dra och tredje styck</w:t>
            </w:r>
            <w:r>
              <w:softHyphen/>
              <w:t>ena samt 25 </w:t>
            </w:r>
            <w:r w:rsidRPr="00E0076D">
              <w:t>§ för en detaljplan som</w:t>
            </w:r>
          </w:p>
        </w:tc>
      </w:tr>
    </w:tbl>
    <w:p w14:paraId="0B44A16D" w14:textId="77777777" w:rsidR="00DE7975" w:rsidRDefault="00DE7975" w:rsidP="00DE7975">
      <w:pPr>
        <w:pStyle w:val="Brdtextmedindrag"/>
      </w:pPr>
      <w:r>
        <w:t>1. inte är förenlig med översiktsplanen eller länsstyrelsens gransknings</w:t>
      </w:r>
      <w:r>
        <w:softHyphen/>
        <w:t>yttrande enligt 3 kap. 16 §,</w:t>
      </w:r>
    </w:p>
    <w:p w14:paraId="62F1986E" w14:textId="77777777" w:rsidR="00DE7975" w:rsidRDefault="00DE7975" w:rsidP="00DE7975">
      <w:pPr>
        <w:pStyle w:val="Brdtextmedindrag"/>
      </w:pPr>
      <w:r>
        <w:t>2. är av betydande intresse för allmänheten eller i övrigt av stor betyd</w:t>
      </w:r>
      <w:r>
        <w:softHyphen/>
        <w:t>else, eller</w:t>
      </w:r>
    </w:p>
    <w:p w14:paraId="697198E3" w14:textId="77777777" w:rsidR="00DE7975" w:rsidRDefault="00DE7975" w:rsidP="00DE7975">
      <w:pPr>
        <w:pStyle w:val="Brdtextmedindrag"/>
      </w:pPr>
      <w:r>
        <w:t>3. kan antas medföra en betydande miljöpåverkan.</w:t>
      </w:r>
    </w:p>
    <w:tbl>
      <w:tblPr>
        <w:tblW w:w="5000" w:type="pct"/>
        <w:tblCellMar>
          <w:left w:w="125" w:type="dxa"/>
          <w:right w:w="125" w:type="dxa"/>
        </w:tblCellMar>
        <w:tblLook w:val="0000" w:firstRow="0" w:lastRow="0" w:firstColumn="0" w:lastColumn="0" w:noHBand="0" w:noVBand="0"/>
      </w:tblPr>
      <w:tblGrid>
        <w:gridCol w:w="2948"/>
        <w:gridCol w:w="2949"/>
      </w:tblGrid>
      <w:tr w:rsidR="00DE7975" w14:paraId="0042869E" w14:textId="77777777" w:rsidTr="00DE7975">
        <w:tc>
          <w:tcPr>
            <w:tcW w:w="2500" w:type="pct"/>
            <w:shd w:val="clear" w:color="auto" w:fill="auto"/>
            <w:tcMar>
              <w:left w:w="0" w:type="dxa"/>
            </w:tcMar>
          </w:tcPr>
          <w:p w14:paraId="46033001" w14:textId="77777777" w:rsidR="00DE7975" w:rsidRPr="0032769D" w:rsidRDefault="00DE7975" w:rsidP="00DE7975">
            <w:pPr>
              <w:pStyle w:val="Brdtextmedindrag"/>
              <w:rPr>
                <w:i/>
              </w:rPr>
            </w:pPr>
          </w:p>
        </w:tc>
        <w:tc>
          <w:tcPr>
            <w:tcW w:w="2500" w:type="pct"/>
            <w:shd w:val="clear" w:color="auto" w:fill="auto"/>
            <w:tcMar>
              <w:right w:w="0" w:type="dxa"/>
            </w:tcMar>
          </w:tcPr>
          <w:p w14:paraId="035573A7" w14:textId="77777777" w:rsidR="00DE7975" w:rsidRPr="00CA26F7" w:rsidRDefault="00DE7975" w:rsidP="00DE7975">
            <w:pPr>
              <w:pStyle w:val="Brdtextmedindrag"/>
              <w:rPr>
                <w:i/>
              </w:rPr>
            </w:pPr>
            <w:r w:rsidRPr="00CA26F7">
              <w:rPr>
                <w:i/>
              </w:rPr>
              <w:t xml:space="preserve">Det utökade </w:t>
            </w:r>
            <w:r>
              <w:rPr>
                <w:i/>
              </w:rPr>
              <w:t>plan</w:t>
            </w:r>
            <w:r w:rsidRPr="00CA26F7">
              <w:rPr>
                <w:i/>
              </w:rPr>
              <w:t>förfarandet ska äv</w:t>
            </w:r>
            <w:r>
              <w:rPr>
                <w:i/>
              </w:rPr>
              <w:t xml:space="preserve">en tillämpas om översiktsplanen enligt 3 kap. 25 § inte </w:t>
            </w:r>
            <w:r w:rsidRPr="00CA26F7" w:rsidDel="00E71976">
              <w:rPr>
                <w:i/>
              </w:rPr>
              <w:t xml:space="preserve">är </w:t>
            </w:r>
            <w:r w:rsidRPr="00CA26F7">
              <w:rPr>
                <w:i/>
              </w:rPr>
              <w:t>aktuell</w:t>
            </w:r>
            <w:r>
              <w:rPr>
                <w:i/>
              </w:rPr>
              <w:t xml:space="preserve"> när äre</w:t>
            </w:r>
            <w:r w:rsidRPr="007C605A">
              <w:rPr>
                <w:i/>
              </w:rPr>
              <w:t>ndet</w:t>
            </w:r>
            <w:r>
              <w:rPr>
                <w:i/>
              </w:rPr>
              <w:t xml:space="preserve"> </w:t>
            </w:r>
            <w:r w:rsidRPr="007C605A">
              <w:rPr>
                <w:i/>
              </w:rPr>
              <w:t>på</w:t>
            </w:r>
            <w:r>
              <w:rPr>
                <w:i/>
              </w:rPr>
              <w:softHyphen/>
            </w:r>
            <w:r w:rsidRPr="007C605A">
              <w:rPr>
                <w:i/>
              </w:rPr>
              <w:t>börjas.</w:t>
            </w:r>
            <w:r>
              <w:rPr>
                <w:i/>
              </w:rPr>
              <w:t xml:space="preserve"> </w:t>
            </w:r>
          </w:p>
        </w:tc>
      </w:tr>
    </w:tbl>
    <w:p w14:paraId="133310AD" w14:textId="77777777" w:rsidR="00DE7975" w:rsidRDefault="00DE7975" w:rsidP="00DE7975">
      <w:pPr>
        <w:pStyle w:val="Brdtext"/>
        <w:jc w:val="center"/>
        <w:rPr>
          <w:b/>
        </w:rPr>
      </w:pPr>
    </w:p>
    <w:p w14:paraId="40E1C84B" w14:textId="77777777" w:rsidR="00DE7975" w:rsidRDefault="00DE7975" w:rsidP="00DE7975">
      <w:pPr>
        <w:pStyle w:val="Brdtext"/>
        <w:jc w:val="center"/>
      </w:pPr>
      <w:r>
        <w:t>7 a §</w:t>
      </w:r>
      <w:r>
        <w:rPr>
          <w:rStyle w:val="Fotnotsreferens"/>
        </w:rPr>
        <w:footnoteReference w:id="59"/>
      </w:r>
    </w:p>
    <w:tbl>
      <w:tblPr>
        <w:tblW w:w="5000" w:type="pct"/>
        <w:tblCellMar>
          <w:left w:w="125" w:type="dxa"/>
          <w:right w:w="125" w:type="dxa"/>
        </w:tblCellMar>
        <w:tblLook w:val="0000" w:firstRow="0" w:lastRow="0" w:firstColumn="0" w:lastColumn="0" w:noHBand="0" w:noVBand="0"/>
      </w:tblPr>
      <w:tblGrid>
        <w:gridCol w:w="2948"/>
        <w:gridCol w:w="2949"/>
      </w:tblGrid>
      <w:tr w:rsidR="00DE7975" w14:paraId="3A2FCB02" w14:textId="77777777" w:rsidTr="00DE7975">
        <w:tc>
          <w:tcPr>
            <w:tcW w:w="2500" w:type="pct"/>
            <w:shd w:val="clear" w:color="auto" w:fill="auto"/>
            <w:tcMar>
              <w:left w:w="0" w:type="dxa"/>
            </w:tcMar>
          </w:tcPr>
          <w:p w14:paraId="30CDBDD0" w14:textId="77777777" w:rsidR="00DE7975" w:rsidRDefault="00DE7975" w:rsidP="00DE7975">
            <w:pPr>
              <w:pStyle w:val="Brdtextmedindrag"/>
            </w:pPr>
            <w:r w:rsidRPr="00B32318">
              <w:t>Särskilda bestämmelser om ett samo</w:t>
            </w:r>
            <w:r>
              <w:t xml:space="preserve">rdnat planförfarande finns i </w:t>
            </w:r>
            <w:r w:rsidRPr="00CA26F7">
              <w:rPr>
                <w:i/>
              </w:rPr>
              <w:t>11 a §</w:t>
            </w:r>
            <w:r>
              <w:t xml:space="preserve"> andra stycket, 16 och 18 a §§, 21 § andra stycket och 23 § andra stycket för en detalj</w:t>
            </w:r>
            <w:r w:rsidRPr="00B32318">
              <w:t>plan som är</w:t>
            </w:r>
            <w:r>
              <w:t xml:space="preserve"> förenlig med </w:t>
            </w:r>
            <w:r w:rsidRPr="00C101B2">
              <w:t>översikts</w:t>
            </w:r>
            <w:r w:rsidRPr="00C101B2">
              <w:softHyphen/>
              <w:t>planen</w:t>
            </w:r>
            <w:r w:rsidRPr="00B32318">
              <w:t xml:space="preserve"> och länsstyrelsens gransk</w:t>
            </w:r>
            <w:r>
              <w:softHyphen/>
            </w:r>
            <w:r w:rsidRPr="00B32318">
              <w:t>ningsyttrande enligt</w:t>
            </w:r>
            <w:r>
              <w:t xml:space="preserve"> 3 kap. 16 § och som enbart gäl</w:t>
            </w:r>
            <w:r w:rsidRPr="00B32318">
              <w:t>ler</w:t>
            </w:r>
          </w:p>
        </w:tc>
        <w:tc>
          <w:tcPr>
            <w:tcW w:w="2500" w:type="pct"/>
            <w:shd w:val="clear" w:color="auto" w:fill="auto"/>
            <w:tcMar>
              <w:right w:w="0" w:type="dxa"/>
            </w:tcMar>
          </w:tcPr>
          <w:p w14:paraId="5FF7A2DC" w14:textId="77777777" w:rsidR="00DE7975" w:rsidRDefault="00DE7975" w:rsidP="00DE7975">
            <w:pPr>
              <w:pStyle w:val="Brdtextmedindrag"/>
            </w:pPr>
            <w:r w:rsidRPr="00B32318">
              <w:t>Särskilda bestämmelser om ett samo</w:t>
            </w:r>
            <w:r>
              <w:t xml:space="preserve">rdnat planförfarande finns i </w:t>
            </w:r>
            <w:r w:rsidRPr="00CA26F7">
              <w:rPr>
                <w:i/>
              </w:rPr>
              <w:t>11 </w:t>
            </w:r>
            <w:r>
              <w:rPr>
                <w:i/>
              </w:rPr>
              <w:t>c</w:t>
            </w:r>
            <w:r w:rsidRPr="00CA26F7">
              <w:rPr>
                <w:i/>
              </w:rPr>
              <w:t> §</w:t>
            </w:r>
            <w:r>
              <w:t xml:space="preserve"> andra stycket, 16 och 18 a §§, 21 § andra stycket och 23 </w:t>
            </w:r>
            <w:r w:rsidRPr="00B32318">
              <w:t>§ andra stycket f</w:t>
            </w:r>
            <w:r>
              <w:t>ör en detalj</w:t>
            </w:r>
            <w:r w:rsidRPr="00B32318">
              <w:t xml:space="preserve">plan som är förenlig med </w:t>
            </w:r>
            <w:r w:rsidRPr="00C101B2">
              <w:t>översikts</w:t>
            </w:r>
            <w:r w:rsidRPr="00C101B2">
              <w:softHyphen/>
              <w:t>planen</w:t>
            </w:r>
            <w:r>
              <w:t xml:space="preserve"> och läns</w:t>
            </w:r>
            <w:r w:rsidRPr="00B32318">
              <w:t>styrelse</w:t>
            </w:r>
            <w:r>
              <w:t>ns gransk</w:t>
            </w:r>
            <w:r>
              <w:softHyphen/>
              <w:t>ningsyttrande enligt 3 kap. 16 </w:t>
            </w:r>
            <w:r w:rsidRPr="00B32318">
              <w:t>§ och som e</w:t>
            </w:r>
            <w:r>
              <w:t>n</w:t>
            </w:r>
            <w:r w:rsidRPr="00B32318">
              <w:t>bart gäller</w:t>
            </w:r>
          </w:p>
        </w:tc>
      </w:tr>
    </w:tbl>
    <w:p w14:paraId="568BD395" w14:textId="77777777" w:rsidR="00DE7975" w:rsidRDefault="00DE7975" w:rsidP="00DE7975">
      <w:pPr>
        <w:pStyle w:val="Brdtextmedindrag"/>
      </w:pPr>
      <w:r>
        <w:t>1. en verksamhet som har tillståndsprövats eller ska tillståndsprövas enligt föreskrifter som har meddelats med stöd av 9 kap. 6 § miljöbalken, eller</w:t>
      </w:r>
    </w:p>
    <w:p w14:paraId="4D40DC63" w14:textId="77777777" w:rsidR="00DE7975" w:rsidRDefault="00DE7975" w:rsidP="00DE7975">
      <w:pPr>
        <w:pStyle w:val="Brdtextmedindrag"/>
      </w:pPr>
      <w:r>
        <w:t>2. en åtgärd som har prövats eller ska prövas genom upprättande och fastställande av en vägplan enligt väglagen (1971:948) eller en järn</w:t>
      </w:r>
      <w:r>
        <w:softHyphen/>
        <w:t>vägs</w:t>
      </w:r>
      <w:r>
        <w:softHyphen/>
        <w:t>plan enligt lagen (1995:1649) om byggande av järnväg.</w:t>
      </w:r>
    </w:p>
    <w:tbl>
      <w:tblPr>
        <w:tblW w:w="5000" w:type="pct"/>
        <w:tblCellMar>
          <w:left w:w="125" w:type="dxa"/>
          <w:right w:w="125" w:type="dxa"/>
        </w:tblCellMar>
        <w:tblLook w:val="0000" w:firstRow="0" w:lastRow="0" w:firstColumn="0" w:lastColumn="0" w:noHBand="0" w:noVBand="0"/>
      </w:tblPr>
      <w:tblGrid>
        <w:gridCol w:w="2948"/>
        <w:gridCol w:w="2949"/>
      </w:tblGrid>
      <w:tr w:rsidR="00DE7975" w14:paraId="6DBE2884" w14:textId="77777777" w:rsidTr="00DE7975">
        <w:tc>
          <w:tcPr>
            <w:tcW w:w="2500" w:type="pct"/>
            <w:shd w:val="clear" w:color="auto" w:fill="auto"/>
            <w:tcMar>
              <w:left w:w="0" w:type="dxa"/>
            </w:tcMar>
          </w:tcPr>
          <w:p w14:paraId="4C5392F6" w14:textId="77777777" w:rsidR="00DE7975" w:rsidRDefault="00DE7975" w:rsidP="00DE7975">
            <w:pPr>
              <w:pStyle w:val="Brdtextmedindrag"/>
            </w:pPr>
          </w:p>
        </w:tc>
        <w:tc>
          <w:tcPr>
            <w:tcW w:w="2500" w:type="pct"/>
            <w:shd w:val="clear" w:color="auto" w:fill="auto"/>
            <w:tcMar>
              <w:right w:w="0" w:type="dxa"/>
            </w:tcMar>
          </w:tcPr>
          <w:p w14:paraId="3D39CEC5" w14:textId="77777777" w:rsidR="00DE7975" w:rsidRPr="00C64ACB" w:rsidRDefault="00DE7975" w:rsidP="00DE7975">
            <w:pPr>
              <w:pStyle w:val="Brdtextmedindrag"/>
              <w:rPr>
                <w:i/>
              </w:rPr>
            </w:pPr>
            <w:r w:rsidRPr="00C64ACB">
              <w:rPr>
                <w:i/>
              </w:rPr>
              <w:t>Bestäm</w:t>
            </w:r>
            <w:r w:rsidRPr="00C64ACB">
              <w:rPr>
                <w:i/>
              </w:rPr>
              <w:softHyphen/>
              <w:t>mel</w:t>
            </w:r>
            <w:r w:rsidRPr="00C64ACB">
              <w:rPr>
                <w:i/>
              </w:rPr>
              <w:softHyphen/>
              <w:t>serna om ett sam</w:t>
            </w:r>
            <w:r>
              <w:rPr>
                <w:i/>
              </w:rPr>
              <w:softHyphen/>
            </w:r>
            <w:r w:rsidRPr="00C64ACB">
              <w:rPr>
                <w:i/>
              </w:rPr>
              <w:t>ord</w:t>
            </w:r>
            <w:r>
              <w:rPr>
                <w:i/>
              </w:rPr>
              <w:softHyphen/>
            </w:r>
            <w:r w:rsidRPr="00C64ACB">
              <w:rPr>
                <w:i/>
              </w:rPr>
              <w:t>nat planförfaran</w:t>
            </w:r>
            <w:r w:rsidRPr="00C64ACB">
              <w:rPr>
                <w:i/>
              </w:rPr>
              <w:softHyphen/>
              <w:t xml:space="preserve">de är endast </w:t>
            </w:r>
            <w:r w:rsidRPr="00C64ACB">
              <w:rPr>
                <w:i/>
                <w:noProof/>
              </w:rPr>
              <w:t>till</w:t>
            </w:r>
            <w:r>
              <w:rPr>
                <w:i/>
                <w:noProof/>
              </w:rPr>
              <w:softHyphen/>
              <w:t>läm</w:t>
            </w:r>
            <w:r w:rsidRPr="00C64ACB">
              <w:rPr>
                <w:i/>
                <w:noProof/>
              </w:rPr>
              <w:t>pli</w:t>
            </w:r>
            <w:r>
              <w:rPr>
                <w:i/>
                <w:noProof/>
              </w:rPr>
              <w:t>g</w:t>
            </w:r>
            <w:r w:rsidRPr="00C64ACB">
              <w:rPr>
                <w:i/>
                <w:noProof/>
              </w:rPr>
              <w:t>a</w:t>
            </w:r>
            <w:r w:rsidRPr="00C64ACB">
              <w:rPr>
                <w:i/>
              </w:rPr>
              <w:t xml:space="preserve"> om över</w:t>
            </w:r>
            <w:r w:rsidRPr="00C64ACB">
              <w:rPr>
                <w:i/>
              </w:rPr>
              <w:softHyphen/>
              <w:t>sikts</w:t>
            </w:r>
            <w:r w:rsidRPr="00C64ACB">
              <w:rPr>
                <w:i/>
              </w:rPr>
              <w:softHyphen/>
            </w:r>
            <w:r>
              <w:rPr>
                <w:i/>
              </w:rPr>
              <w:t>planen</w:t>
            </w:r>
            <w:r w:rsidRPr="00C64ACB">
              <w:rPr>
                <w:i/>
                <w:spacing w:val="-2"/>
              </w:rPr>
              <w:t xml:space="preserve"> enligt 3 kap. 25 §</w:t>
            </w:r>
            <w:r>
              <w:rPr>
                <w:i/>
              </w:rPr>
              <w:t xml:space="preserve"> är </w:t>
            </w:r>
            <w:r w:rsidRPr="00C64ACB">
              <w:rPr>
                <w:i/>
              </w:rPr>
              <w:t>aktuell</w:t>
            </w:r>
            <w:r w:rsidRPr="00C64ACB">
              <w:rPr>
                <w:i/>
                <w:spacing w:val="-2"/>
              </w:rPr>
              <w:t xml:space="preserve"> när </w:t>
            </w:r>
            <w:r w:rsidRPr="00C64ACB">
              <w:rPr>
                <w:i/>
              </w:rPr>
              <w:t>ären</w:t>
            </w:r>
            <w:r w:rsidRPr="00C64ACB">
              <w:rPr>
                <w:i/>
              </w:rPr>
              <w:softHyphen/>
              <w:t>det påbörjas.</w:t>
            </w:r>
          </w:p>
        </w:tc>
      </w:tr>
    </w:tbl>
    <w:p w14:paraId="33253EB3" w14:textId="77777777" w:rsidR="00DE7975" w:rsidRPr="00B32318" w:rsidRDefault="00DE7975" w:rsidP="00DE7975">
      <w:pPr>
        <w:pStyle w:val="Brdtextmedindrag"/>
      </w:pPr>
    </w:p>
    <w:p w14:paraId="40398F07" w14:textId="77777777" w:rsidR="00DE7975" w:rsidRDefault="00DE7975" w:rsidP="00DE7975">
      <w:pPr>
        <w:pStyle w:val="Brdtext"/>
        <w:keepNext/>
        <w:jc w:val="center"/>
      </w:pPr>
      <w:r>
        <w:t>11 §</w:t>
      </w:r>
      <w:r>
        <w:rPr>
          <w:rStyle w:val="Fotnotsreferens"/>
        </w:rPr>
        <w:footnoteReference w:id="60"/>
      </w:r>
    </w:p>
    <w:p w14:paraId="7B30DC4D" w14:textId="77777777" w:rsidR="00DE7975" w:rsidRDefault="00DE7975" w:rsidP="00DE7975">
      <w:pPr>
        <w:pStyle w:val="Brdtextmedindrag"/>
      </w:pPr>
      <w:r>
        <w:t xml:space="preserve">I arbetet med att ta fram ett program enligt 10 § eller ett förslag till en detaljplan ska kommunen samråda med </w:t>
      </w:r>
    </w:p>
    <w:p w14:paraId="1C80713B" w14:textId="77777777" w:rsidR="00DE7975" w:rsidRDefault="00DE7975" w:rsidP="00DE7975">
      <w:pPr>
        <w:pStyle w:val="Brdtextmedindrag"/>
      </w:pPr>
      <w:r>
        <w:t>1. länsstyrelsen, lantmäterimyndigheten och de kommuner som berörs,</w:t>
      </w:r>
    </w:p>
    <w:p w14:paraId="0684B6A2" w14:textId="77777777" w:rsidR="00DE7975" w:rsidRDefault="00DE7975" w:rsidP="00DE7975">
      <w:pPr>
        <w:pStyle w:val="Brdtextmedindrag"/>
      </w:pPr>
      <w:r>
        <w:t>2. de kända sakägarna och de kända bostadsrättshavare, hyresgäster och boende som berörs,</w:t>
      </w:r>
    </w:p>
    <w:p w14:paraId="2C5F224B" w14:textId="77777777" w:rsidR="00DE7975" w:rsidRDefault="00DE7975" w:rsidP="00DE7975">
      <w:pPr>
        <w:pStyle w:val="Brdtextmedindrag"/>
      </w:pPr>
      <w:r>
        <w:t>3. de kända organisationer av hyresgäster som har avtal om förhand</w:t>
      </w:r>
      <w:r>
        <w:softHyphen/>
        <w:t>lings</w:t>
      </w:r>
      <w:r>
        <w:softHyphen/>
        <w:t>ordning för en berörd fastighet eller, om någon förhandlingsordning inte gäller, som är anslutna till en riksorganisation inom vars verksamhets</w:t>
      </w:r>
      <w:r>
        <w:softHyphen/>
        <w:t>område en berörd fastighet är belägen, och</w:t>
      </w:r>
    </w:p>
    <w:p w14:paraId="58B36EFC" w14:textId="77777777" w:rsidR="00DE7975" w:rsidRDefault="00DE7975" w:rsidP="00DE7975">
      <w:pPr>
        <w:pStyle w:val="Brdtextmedindrag"/>
      </w:pPr>
      <w:r>
        <w:t>4. de myndigheter, sammanslutningar och enskilda i övrigt som har ett väsentligt intresse av förslaget.</w:t>
      </w:r>
    </w:p>
    <w:p w14:paraId="76B5AE48" w14:textId="77777777" w:rsidR="00DE7975" w:rsidRDefault="00DE7975" w:rsidP="00DE7975">
      <w:pPr>
        <w:pStyle w:val="Brdtextmedindrag"/>
      </w:pPr>
      <w:r>
        <w:t>Kommunen behöver dock inte samråda med bostadsrättshavare, hyres</w:t>
      </w:r>
      <w:r>
        <w:softHyphen/>
        <w:t>gäster, boende eller organisationer av hyresgäster, om det är uppenbart att förslaget saknar betydelse för dem.</w:t>
      </w:r>
    </w:p>
    <w:p w14:paraId="32EC0036" w14:textId="77777777" w:rsidR="00DE7975" w:rsidRPr="00B32318" w:rsidRDefault="00DE7975" w:rsidP="00DE7975">
      <w:pPr>
        <w:pStyle w:val="Brdtextmedindrag"/>
      </w:pPr>
      <w:r>
        <w:t>För samråd enligt första stycket 2–4 är det tillräckligt att kommunen ger tillfälle till samråd.</w:t>
      </w:r>
    </w:p>
    <w:tbl>
      <w:tblPr>
        <w:tblW w:w="5000" w:type="pct"/>
        <w:tblCellMar>
          <w:left w:w="125" w:type="dxa"/>
          <w:right w:w="125" w:type="dxa"/>
        </w:tblCellMar>
        <w:tblLook w:val="0000" w:firstRow="0" w:lastRow="0" w:firstColumn="0" w:lastColumn="0" w:noHBand="0" w:noVBand="0"/>
      </w:tblPr>
      <w:tblGrid>
        <w:gridCol w:w="2948"/>
        <w:gridCol w:w="2949"/>
      </w:tblGrid>
      <w:tr w:rsidR="00DE7975" w14:paraId="3892E6E2" w14:textId="77777777" w:rsidTr="00DE7975">
        <w:tc>
          <w:tcPr>
            <w:tcW w:w="2500" w:type="pct"/>
            <w:shd w:val="clear" w:color="auto" w:fill="auto"/>
            <w:tcMar>
              <w:left w:w="0" w:type="dxa"/>
            </w:tcMar>
          </w:tcPr>
          <w:p w14:paraId="22D0DB6E" w14:textId="77777777" w:rsidR="00DE7975" w:rsidRPr="00B32318" w:rsidRDefault="00DE7975" w:rsidP="00DE7975">
            <w:pPr>
              <w:pStyle w:val="Brdtextmedindrag"/>
              <w:rPr>
                <w:i/>
              </w:rPr>
            </w:pPr>
            <w:r w:rsidRPr="00B32318">
              <w:rPr>
                <w:i/>
              </w:rPr>
              <w:t>Krävs sådant samråd som avses i 6 kap. 6 eller 9 och 10 §§ miljö</w:t>
            </w:r>
            <w:r w:rsidRPr="00B32318">
              <w:rPr>
                <w:i/>
              </w:rPr>
              <w:softHyphen/>
              <w:t>balken, ska samrådet enligt första stycket genomföras så att det upp</w:t>
            </w:r>
            <w:r>
              <w:rPr>
                <w:i/>
              </w:rPr>
              <w:softHyphen/>
            </w:r>
            <w:r w:rsidRPr="00B32318">
              <w:rPr>
                <w:i/>
              </w:rPr>
              <w:t>fyller kraven om samråd i nämnda bestämmelser. Trots det som sägs där om samråd med andra myndig</w:t>
            </w:r>
            <w:r>
              <w:rPr>
                <w:i/>
              </w:rPr>
              <w:softHyphen/>
            </w:r>
            <w:r w:rsidRPr="00B32318">
              <w:rPr>
                <w:i/>
              </w:rPr>
              <w:t>heter som på grund av sitt särskilda miljöansvar kan antas bli berörda av planen eller program</w:t>
            </w:r>
            <w:r w:rsidRPr="00B32318">
              <w:rPr>
                <w:i/>
              </w:rPr>
              <w:softHyphen/>
              <w:t>met, ska kommunen i fråga om statliga myn</w:t>
            </w:r>
            <w:r>
              <w:rPr>
                <w:i/>
              </w:rPr>
              <w:softHyphen/>
            </w:r>
            <w:r w:rsidRPr="00B32318">
              <w:rPr>
                <w:i/>
              </w:rPr>
              <w:t>digheter enbart samråda med läns</w:t>
            </w:r>
            <w:r>
              <w:rPr>
                <w:i/>
              </w:rPr>
              <w:softHyphen/>
            </w:r>
            <w:r w:rsidRPr="00B32318">
              <w:rPr>
                <w:i/>
              </w:rPr>
              <w:t>styrelsen.</w:t>
            </w:r>
          </w:p>
        </w:tc>
        <w:tc>
          <w:tcPr>
            <w:tcW w:w="2500" w:type="pct"/>
            <w:shd w:val="clear" w:color="auto" w:fill="auto"/>
            <w:tcMar>
              <w:right w:w="0" w:type="dxa"/>
            </w:tcMar>
          </w:tcPr>
          <w:p w14:paraId="417ECD33" w14:textId="77777777" w:rsidR="00DE7975" w:rsidRDefault="00DE7975" w:rsidP="00DE7975">
            <w:pPr>
              <w:pStyle w:val="Brdtextmedindrag"/>
            </w:pPr>
          </w:p>
        </w:tc>
      </w:tr>
    </w:tbl>
    <w:p w14:paraId="76B03F45" w14:textId="77777777" w:rsidR="00DE7975" w:rsidRDefault="00DE7975" w:rsidP="00DE7975">
      <w:pPr>
        <w:pStyle w:val="Brdtext"/>
      </w:pPr>
    </w:p>
    <w:tbl>
      <w:tblPr>
        <w:tblW w:w="5000" w:type="pct"/>
        <w:tblCellMar>
          <w:left w:w="125" w:type="dxa"/>
          <w:right w:w="125" w:type="dxa"/>
        </w:tblCellMar>
        <w:tblLook w:val="0000" w:firstRow="0" w:lastRow="0" w:firstColumn="0" w:lastColumn="0" w:noHBand="0" w:noVBand="0"/>
      </w:tblPr>
      <w:tblGrid>
        <w:gridCol w:w="2948"/>
        <w:gridCol w:w="2949"/>
      </w:tblGrid>
      <w:tr w:rsidR="00DE7975" w14:paraId="414F2220" w14:textId="77777777" w:rsidTr="00DE7975">
        <w:tc>
          <w:tcPr>
            <w:tcW w:w="2500" w:type="pct"/>
            <w:shd w:val="clear" w:color="auto" w:fill="auto"/>
            <w:tcMar>
              <w:left w:w="0" w:type="dxa"/>
            </w:tcMar>
          </w:tcPr>
          <w:p w14:paraId="3A2D096C" w14:textId="77777777" w:rsidR="00DE7975" w:rsidRPr="00B32318" w:rsidRDefault="00DE7975" w:rsidP="00DE7975">
            <w:pPr>
              <w:pStyle w:val="Brdtextmedindrag"/>
              <w:rPr>
                <w:i/>
              </w:rPr>
            </w:pPr>
          </w:p>
        </w:tc>
        <w:tc>
          <w:tcPr>
            <w:tcW w:w="2500" w:type="pct"/>
            <w:shd w:val="clear" w:color="auto" w:fill="auto"/>
            <w:tcMar>
              <w:right w:w="0" w:type="dxa"/>
            </w:tcMar>
          </w:tcPr>
          <w:p w14:paraId="6CCF47C7" w14:textId="77777777" w:rsidR="00DE7975" w:rsidRPr="009A5B4E" w:rsidRDefault="00DE7975" w:rsidP="00DE7975">
            <w:pPr>
              <w:pStyle w:val="Brdtext"/>
              <w:rPr>
                <w:i/>
              </w:rPr>
            </w:pPr>
            <w:r w:rsidRPr="009A5B4E">
              <w:rPr>
                <w:i/>
              </w:rPr>
              <w:t>11 a §</w:t>
            </w:r>
          </w:p>
          <w:p w14:paraId="67018B6F" w14:textId="293DFCAB" w:rsidR="00DE7975" w:rsidRPr="009A5B4E" w:rsidRDefault="00DE7975" w:rsidP="00DE7975">
            <w:pPr>
              <w:pStyle w:val="Brdtextmedindrag"/>
              <w:rPr>
                <w:i/>
              </w:rPr>
            </w:pPr>
            <w:r w:rsidRPr="009A5B4E">
              <w:rPr>
                <w:i/>
              </w:rPr>
              <w:t xml:space="preserve">Inom ramen för samrådet enligt 11 § ska kommunen </w:t>
            </w:r>
            <w:r w:rsidRPr="00E179FC">
              <w:rPr>
                <w:i/>
              </w:rPr>
              <w:t>undersöka om genomförandet a</w:t>
            </w:r>
            <w:r w:rsidRPr="009E3884">
              <w:rPr>
                <w:i/>
              </w:rPr>
              <w:t>v detaljplanen kan</w:t>
            </w:r>
            <w:r w:rsidRPr="00321231">
              <w:rPr>
                <w:i/>
              </w:rPr>
              <w:t xml:space="preserve"> </w:t>
            </w:r>
          </w:p>
        </w:tc>
      </w:tr>
      <w:tr w:rsidR="00DE7975" w14:paraId="2B876A0A" w14:textId="77777777" w:rsidTr="00DE7975">
        <w:tc>
          <w:tcPr>
            <w:tcW w:w="2500" w:type="pct"/>
            <w:shd w:val="clear" w:color="auto" w:fill="auto"/>
            <w:tcMar>
              <w:left w:w="0" w:type="dxa"/>
            </w:tcMar>
          </w:tcPr>
          <w:p w14:paraId="0BF9148C" w14:textId="77777777" w:rsidR="00DE7975" w:rsidRPr="00B32318" w:rsidRDefault="00DE7975" w:rsidP="00DE7975">
            <w:pPr>
              <w:pStyle w:val="Brdtextmedindrag"/>
              <w:rPr>
                <w:i/>
              </w:rPr>
            </w:pPr>
          </w:p>
        </w:tc>
        <w:tc>
          <w:tcPr>
            <w:tcW w:w="2500" w:type="pct"/>
            <w:shd w:val="clear" w:color="auto" w:fill="auto"/>
            <w:tcMar>
              <w:right w:w="0" w:type="dxa"/>
            </w:tcMar>
          </w:tcPr>
          <w:p w14:paraId="6D95EBE4" w14:textId="4A13055C" w:rsidR="00DE7975" w:rsidRPr="00A66AAB" w:rsidRDefault="00DE7975" w:rsidP="00DE7975">
            <w:pPr>
              <w:pStyle w:val="Brdtext"/>
              <w:rPr>
                <w:i/>
              </w:rPr>
            </w:pPr>
            <w:r w:rsidRPr="00A66AAB">
              <w:rPr>
                <w:i/>
              </w:rPr>
              <w:t>antas medföra en betydande miljö</w:t>
            </w:r>
            <w:r w:rsidRPr="00A66AAB">
              <w:rPr>
                <w:i/>
              </w:rPr>
              <w:softHyphen/>
              <w:t>påverkan. Under</w:t>
            </w:r>
            <w:r w:rsidRPr="00A66AAB">
              <w:rPr>
                <w:i/>
              </w:rPr>
              <w:softHyphen/>
              <w:t>sökningen ska ske på det sätt som anges i 6 kap. 6 § miljöbalken och föreskrifter som regeringen har meddelat i anslut</w:t>
            </w:r>
            <w:r w:rsidRPr="00A66AAB">
              <w:rPr>
                <w:i/>
              </w:rPr>
              <w:softHyphen/>
              <w:t>ning till den bestämmelsen.</w:t>
            </w:r>
          </w:p>
        </w:tc>
      </w:tr>
      <w:tr w:rsidR="00DE7975" w14:paraId="19D2B9DE" w14:textId="77777777" w:rsidTr="00DE7975">
        <w:tc>
          <w:tcPr>
            <w:tcW w:w="2500" w:type="pct"/>
            <w:shd w:val="clear" w:color="auto" w:fill="auto"/>
            <w:tcMar>
              <w:left w:w="0" w:type="dxa"/>
            </w:tcMar>
          </w:tcPr>
          <w:p w14:paraId="13DD08AF" w14:textId="77777777" w:rsidR="00DE7975" w:rsidRPr="00B32318" w:rsidRDefault="00DE7975" w:rsidP="00DE7975">
            <w:pPr>
              <w:pStyle w:val="Brdtextmedindrag"/>
              <w:rPr>
                <w:i/>
              </w:rPr>
            </w:pPr>
          </w:p>
        </w:tc>
        <w:tc>
          <w:tcPr>
            <w:tcW w:w="2500" w:type="pct"/>
            <w:shd w:val="clear" w:color="auto" w:fill="auto"/>
            <w:tcMar>
              <w:right w:w="0" w:type="dxa"/>
            </w:tcMar>
          </w:tcPr>
          <w:p w14:paraId="21A2D9FF" w14:textId="77777777" w:rsidR="00DE7975" w:rsidRDefault="00DE7975" w:rsidP="00DE7975">
            <w:pPr>
              <w:pStyle w:val="Brdtextmedindrag"/>
              <w:rPr>
                <w:i/>
              </w:rPr>
            </w:pPr>
            <w:r>
              <w:rPr>
                <w:i/>
              </w:rPr>
              <w:t>K</w:t>
            </w:r>
            <w:r w:rsidRPr="002C1709">
              <w:rPr>
                <w:i/>
              </w:rPr>
              <w:t>ommunen ska efter under</w:t>
            </w:r>
            <w:r>
              <w:rPr>
                <w:i/>
              </w:rPr>
              <w:softHyphen/>
            </w:r>
            <w:r w:rsidRPr="002C1709">
              <w:rPr>
                <w:i/>
              </w:rPr>
              <w:t>sök</w:t>
            </w:r>
            <w:r>
              <w:rPr>
                <w:i/>
              </w:rPr>
              <w:softHyphen/>
            </w:r>
            <w:r w:rsidRPr="002C1709">
              <w:rPr>
                <w:i/>
              </w:rPr>
              <w:t xml:space="preserve">ningen </w:t>
            </w:r>
            <w:r>
              <w:rPr>
                <w:i/>
              </w:rPr>
              <w:t xml:space="preserve">avgöra frågan </w:t>
            </w:r>
            <w:r w:rsidRPr="002C1709">
              <w:rPr>
                <w:i/>
              </w:rPr>
              <w:t xml:space="preserve">i ett särskilt beslut </w:t>
            </w:r>
            <w:r>
              <w:rPr>
                <w:i/>
              </w:rPr>
              <w:t>på det sätt och med det inne</w:t>
            </w:r>
            <w:r>
              <w:rPr>
                <w:i/>
              </w:rPr>
              <w:softHyphen/>
              <w:t>håll som anges i 6 kap. 7 § första och andra styckena miljöbalken.</w:t>
            </w:r>
          </w:p>
          <w:p w14:paraId="7F91DCDB" w14:textId="77777777" w:rsidR="00DE7975" w:rsidRPr="00B32318" w:rsidRDefault="00DE7975" w:rsidP="00DE7975">
            <w:pPr>
              <w:pStyle w:val="Brdtextmedindrag"/>
              <w:rPr>
                <w:i/>
              </w:rPr>
            </w:pPr>
            <w:r>
              <w:rPr>
                <w:i/>
              </w:rPr>
              <w:t>Kraven enligt f</w:t>
            </w:r>
            <w:r w:rsidRPr="00B32318">
              <w:rPr>
                <w:i/>
              </w:rPr>
              <w:t xml:space="preserve">örsta </w:t>
            </w:r>
            <w:r>
              <w:rPr>
                <w:i/>
              </w:rPr>
              <w:t xml:space="preserve">och andra </w:t>
            </w:r>
            <w:r w:rsidRPr="00B32318">
              <w:rPr>
                <w:i/>
              </w:rPr>
              <w:t>stycke</w:t>
            </w:r>
            <w:r>
              <w:rPr>
                <w:i/>
              </w:rPr>
              <w:t>na</w:t>
            </w:r>
            <w:r w:rsidRPr="00B32318">
              <w:rPr>
                <w:i/>
              </w:rPr>
              <w:t xml:space="preserve"> gäller inte om frågan om be</w:t>
            </w:r>
            <w:r>
              <w:rPr>
                <w:i/>
              </w:rPr>
              <w:softHyphen/>
            </w:r>
            <w:r w:rsidRPr="00B32318">
              <w:rPr>
                <w:i/>
              </w:rPr>
              <w:t>ty</w:t>
            </w:r>
            <w:r>
              <w:rPr>
                <w:i/>
              </w:rPr>
              <w:softHyphen/>
            </w:r>
            <w:r w:rsidRPr="00B32318">
              <w:rPr>
                <w:i/>
              </w:rPr>
              <w:t>dande m</w:t>
            </w:r>
            <w:r>
              <w:rPr>
                <w:i/>
              </w:rPr>
              <w:t>iljö</w:t>
            </w:r>
            <w:r>
              <w:rPr>
                <w:i/>
              </w:rPr>
              <w:softHyphen/>
              <w:t>påver</w:t>
            </w:r>
            <w:r>
              <w:rPr>
                <w:i/>
              </w:rPr>
              <w:softHyphen/>
              <w:t>kan redan är av</w:t>
            </w:r>
            <w:r>
              <w:rPr>
                <w:i/>
              </w:rPr>
              <w:softHyphen/>
              <w:t>gjord i före</w:t>
            </w:r>
            <w:r w:rsidRPr="00B32318">
              <w:rPr>
                <w:i/>
              </w:rPr>
              <w:t>skrifter som regering</w:t>
            </w:r>
            <w:r>
              <w:rPr>
                <w:i/>
              </w:rPr>
              <w:softHyphen/>
            </w:r>
            <w:r w:rsidRPr="00B32318">
              <w:rPr>
                <w:i/>
              </w:rPr>
              <w:t>en har meddelat med stöd av 6</w:t>
            </w:r>
            <w:r>
              <w:rPr>
                <w:i/>
              </w:rPr>
              <w:t> </w:t>
            </w:r>
            <w:r w:rsidRPr="00B32318">
              <w:rPr>
                <w:i/>
              </w:rPr>
              <w:t>kap. 4</w:t>
            </w:r>
            <w:r>
              <w:rPr>
                <w:i/>
              </w:rPr>
              <w:t> </w:t>
            </w:r>
            <w:r w:rsidRPr="00B32318">
              <w:rPr>
                <w:i/>
              </w:rPr>
              <w:t>§ miljöbalken</w:t>
            </w:r>
            <w:r>
              <w:rPr>
                <w:i/>
              </w:rPr>
              <w:t xml:space="preserve"> eller om planen omfattas av undan</w:t>
            </w:r>
            <w:r>
              <w:rPr>
                <w:i/>
              </w:rPr>
              <w:softHyphen/>
              <w:t>taget i 6 kap. 3 § andra stycket 1 samma balk</w:t>
            </w:r>
            <w:r w:rsidRPr="00B32318">
              <w:rPr>
                <w:i/>
              </w:rPr>
              <w:t>.</w:t>
            </w:r>
          </w:p>
        </w:tc>
      </w:tr>
    </w:tbl>
    <w:p w14:paraId="44313A50" w14:textId="77777777" w:rsidR="00DE7975" w:rsidRDefault="00DE7975" w:rsidP="00DE7975">
      <w:pPr>
        <w:pStyle w:val="Brdtext"/>
        <w:keepNext/>
      </w:pPr>
    </w:p>
    <w:tbl>
      <w:tblPr>
        <w:tblW w:w="5000" w:type="pct"/>
        <w:tblCellMar>
          <w:left w:w="125" w:type="dxa"/>
          <w:right w:w="125" w:type="dxa"/>
        </w:tblCellMar>
        <w:tblLook w:val="0000" w:firstRow="0" w:lastRow="0" w:firstColumn="0" w:lastColumn="0" w:noHBand="0" w:noVBand="0"/>
      </w:tblPr>
      <w:tblGrid>
        <w:gridCol w:w="2948"/>
        <w:gridCol w:w="2949"/>
      </w:tblGrid>
      <w:tr w:rsidR="00DE7975" w14:paraId="41DA72DD" w14:textId="77777777" w:rsidTr="00DE7975">
        <w:trPr>
          <w:cantSplit/>
        </w:trPr>
        <w:tc>
          <w:tcPr>
            <w:tcW w:w="2500" w:type="pct"/>
            <w:shd w:val="clear" w:color="auto" w:fill="auto"/>
            <w:tcMar>
              <w:left w:w="0" w:type="dxa"/>
            </w:tcMar>
          </w:tcPr>
          <w:p w14:paraId="3FF4B998" w14:textId="77777777" w:rsidR="00DE7975" w:rsidRDefault="00DE7975" w:rsidP="00DE7975">
            <w:pPr>
              <w:pStyle w:val="Brdtextmedindrag"/>
            </w:pPr>
          </w:p>
        </w:tc>
        <w:tc>
          <w:tcPr>
            <w:tcW w:w="2500" w:type="pct"/>
            <w:shd w:val="clear" w:color="auto" w:fill="auto"/>
            <w:tcMar>
              <w:right w:w="0" w:type="dxa"/>
            </w:tcMar>
          </w:tcPr>
          <w:p w14:paraId="2A80C786" w14:textId="77777777" w:rsidR="00DE7975" w:rsidRPr="00FC2890" w:rsidRDefault="00DE7975" w:rsidP="00DE7975">
            <w:pPr>
              <w:pStyle w:val="Brdtext"/>
              <w:rPr>
                <w:rFonts w:asciiTheme="minorHAnsi" w:hAnsiTheme="minorHAnsi"/>
                <w:i/>
                <w:sz w:val="22"/>
              </w:rPr>
            </w:pPr>
            <w:r w:rsidRPr="00FC2890">
              <w:rPr>
                <w:i/>
              </w:rPr>
              <w:t>11 b §</w:t>
            </w:r>
          </w:p>
          <w:p w14:paraId="29732836" w14:textId="77777777" w:rsidR="00DE7975" w:rsidRPr="00573791" w:rsidRDefault="00DE7975" w:rsidP="00DE7975">
            <w:pPr>
              <w:pStyle w:val="Brdtextmedindrag"/>
              <w:rPr>
                <w:i/>
              </w:rPr>
            </w:pPr>
            <w:r w:rsidRPr="00B32318">
              <w:rPr>
                <w:i/>
              </w:rPr>
              <w:t xml:space="preserve">Om </w:t>
            </w:r>
            <w:r>
              <w:rPr>
                <w:i/>
              </w:rPr>
              <w:t>genomförandet av detalj</w:t>
            </w:r>
            <w:r>
              <w:rPr>
                <w:i/>
              </w:rPr>
              <w:softHyphen/>
            </w:r>
            <w:r w:rsidRPr="00B32318">
              <w:rPr>
                <w:i/>
              </w:rPr>
              <w:t>planen kan antas med</w:t>
            </w:r>
            <w:r>
              <w:rPr>
                <w:i/>
              </w:rPr>
              <w:softHyphen/>
            </w:r>
            <w:r w:rsidRPr="00B32318">
              <w:rPr>
                <w:i/>
              </w:rPr>
              <w:t>föra en betyd</w:t>
            </w:r>
            <w:r>
              <w:rPr>
                <w:i/>
              </w:rPr>
              <w:softHyphen/>
            </w:r>
            <w:r w:rsidRPr="00B32318">
              <w:rPr>
                <w:i/>
              </w:rPr>
              <w:t>ande miljö</w:t>
            </w:r>
            <w:r>
              <w:rPr>
                <w:i/>
              </w:rPr>
              <w:softHyphen/>
            </w:r>
            <w:r w:rsidRPr="00B32318">
              <w:rPr>
                <w:i/>
              </w:rPr>
              <w:t>på</w:t>
            </w:r>
            <w:r>
              <w:rPr>
                <w:i/>
              </w:rPr>
              <w:softHyphen/>
            </w:r>
            <w:r w:rsidRPr="00B32318">
              <w:rPr>
                <w:i/>
              </w:rPr>
              <w:t>verkan, ska kom</w:t>
            </w:r>
            <w:r>
              <w:rPr>
                <w:i/>
              </w:rPr>
              <w:softHyphen/>
            </w:r>
            <w:r w:rsidRPr="00B32318">
              <w:rPr>
                <w:i/>
              </w:rPr>
              <w:t>mu</w:t>
            </w:r>
            <w:r>
              <w:rPr>
                <w:i/>
              </w:rPr>
              <w:softHyphen/>
            </w:r>
            <w:r w:rsidRPr="00B32318">
              <w:rPr>
                <w:i/>
              </w:rPr>
              <w:t>nen inom ramen för sam</w:t>
            </w:r>
            <w:r w:rsidRPr="00B32318">
              <w:rPr>
                <w:i/>
              </w:rPr>
              <w:softHyphen/>
              <w:t>rådet enligt 11</w:t>
            </w:r>
            <w:r>
              <w:rPr>
                <w:i/>
              </w:rPr>
              <w:t> </w:t>
            </w:r>
            <w:r w:rsidRPr="00B32318">
              <w:rPr>
                <w:i/>
              </w:rPr>
              <w:t xml:space="preserve">§ även </w:t>
            </w:r>
            <w:r>
              <w:rPr>
                <w:i/>
              </w:rPr>
              <w:t>upp</w:t>
            </w:r>
            <w:r>
              <w:rPr>
                <w:i/>
              </w:rPr>
              <w:softHyphen/>
              <w:t>fylla kraven på av</w:t>
            </w:r>
            <w:r>
              <w:rPr>
                <w:i/>
              </w:rPr>
              <w:softHyphen/>
              <w:t>gränsnings</w:t>
            </w:r>
            <w:r>
              <w:rPr>
                <w:i/>
              </w:rPr>
              <w:softHyphen/>
            </w:r>
            <w:r w:rsidRPr="00B32318">
              <w:rPr>
                <w:i/>
              </w:rPr>
              <w:t>sam</w:t>
            </w:r>
            <w:r>
              <w:rPr>
                <w:i/>
              </w:rPr>
              <w:softHyphen/>
            </w:r>
            <w:r w:rsidRPr="00B32318">
              <w:rPr>
                <w:i/>
              </w:rPr>
              <w:t>råd i 6 kap. 9 och 10 §§ miljö</w:t>
            </w:r>
            <w:r>
              <w:rPr>
                <w:i/>
              </w:rPr>
              <w:softHyphen/>
            </w:r>
            <w:r w:rsidRPr="00B32318">
              <w:rPr>
                <w:i/>
              </w:rPr>
              <w:t xml:space="preserve">balken. </w:t>
            </w:r>
          </w:p>
        </w:tc>
      </w:tr>
      <w:tr w:rsidR="00DE7975" w14:paraId="4388711E" w14:textId="77777777" w:rsidTr="00DE7975">
        <w:trPr>
          <w:cantSplit/>
        </w:trPr>
        <w:tc>
          <w:tcPr>
            <w:tcW w:w="2500" w:type="pct"/>
            <w:shd w:val="clear" w:color="auto" w:fill="auto"/>
            <w:tcMar>
              <w:left w:w="0" w:type="dxa"/>
            </w:tcMar>
          </w:tcPr>
          <w:p w14:paraId="74755A8E" w14:textId="77777777" w:rsidR="00DE7975" w:rsidRPr="00573791" w:rsidRDefault="00DE7975" w:rsidP="00DE7975">
            <w:pPr>
              <w:pStyle w:val="Brdtextmedindrag"/>
              <w:rPr>
                <w:i/>
              </w:rPr>
            </w:pPr>
          </w:p>
        </w:tc>
        <w:tc>
          <w:tcPr>
            <w:tcW w:w="2500" w:type="pct"/>
            <w:shd w:val="clear" w:color="auto" w:fill="auto"/>
            <w:tcMar>
              <w:right w:w="0" w:type="dxa"/>
            </w:tcMar>
          </w:tcPr>
          <w:p w14:paraId="551FE45C" w14:textId="77777777" w:rsidR="00DE7975" w:rsidRPr="00B32318" w:rsidRDefault="00DE7975" w:rsidP="00DE7975">
            <w:pPr>
              <w:pStyle w:val="Brdtextmedindrag"/>
              <w:rPr>
                <w:i/>
              </w:rPr>
            </w:pPr>
            <w:r w:rsidRPr="00B32318">
              <w:rPr>
                <w:i/>
              </w:rPr>
              <w:t>Trots det som sägs i 6 kap. 6 och 10 §§ miljöbalken om samråd med andra myndigheter som på grund av sitt särskilda miljöansvar kan antas bli berörda av planen, ska kommunen vid samrådet i fråga om statliga myndigheter en</w:t>
            </w:r>
            <w:r>
              <w:rPr>
                <w:i/>
              </w:rPr>
              <w:softHyphen/>
            </w:r>
            <w:r w:rsidRPr="00B32318">
              <w:rPr>
                <w:i/>
              </w:rPr>
              <w:t>bart sam</w:t>
            </w:r>
            <w:r>
              <w:rPr>
                <w:i/>
              </w:rPr>
              <w:softHyphen/>
            </w:r>
            <w:r w:rsidRPr="00B32318">
              <w:rPr>
                <w:i/>
              </w:rPr>
              <w:t>råda med länsstyrelsen.</w:t>
            </w:r>
          </w:p>
        </w:tc>
      </w:tr>
    </w:tbl>
    <w:p w14:paraId="6468619D" w14:textId="77777777" w:rsidR="00DE7975" w:rsidRDefault="00DE7975" w:rsidP="00DE7975">
      <w:pPr>
        <w:pStyle w:val="Brdtext"/>
        <w:keepNext/>
        <w:jc w:val="center"/>
      </w:pPr>
    </w:p>
    <w:p w14:paraId="5E4E3A92" w14:textId="77777777" w:rsidR="00DE7975" w:rsidRDefault="00DE7975" w:rsidP="00DE7975">
      <w:pPr>
        <w:pStyle w:val="Brdtext"/>
        <w:keepNext/>
        <w:jc w:val="center"/>
      </w:pPr>
      <w:r>
        <w:t>14 §</w:t>
      </w:r>
      <w:r>
        <w:rPr>
          <w:rStyle w:val="Fotnotsreferens"/>
        </w:rPr>
        <w:footnoteReference w:id="61"/>
      </w:r>
    </w:p>
    <w:p w14:paraId="7A29DDE2" w14:textId="77777777" w:rsidR="00DE7975" w:rsidRDefault="00DE7975" w:rsidP="00DE7975">
      <w:pPr>
        <w:pStyle w:val="Brdtextmedindrag"/>
      </w:pPr>
      <w:r w:rsidRPr="00BE5E86">
        <w:t>Under samrådet ska länsstyrelsen särskilt</w:t>
      </w:r>
    </w:p>
    <w:p w14:paraId="3332280E" w14:textId="77777777" w:rsidR="00DE7975" w:rsidRDefault="00DE7975" w:rsidP="00DE7975">
      <w:pPr>
        <w:pStyle w:val="Brdtextmedindrag"/>
      </w:pPr>
      <w:r>
        <w:t>1. ta till vara och samordna statens intressen,</w:t>
      </w:r>
    </w:p>
    <w:p w14:paraId="26376BCB" w14:textId="77777777" w:rsidR="00DE7975" w:rsidRDefault="00DE7975" w:rsidP="00DE7975">
      <w:pPr>
        <w:pStyle w:val="Brdtextmedindrag"/>
      </w:pPr>
      <w:r>
        <w:t>2. verka för att riksintressen enligt 3 och 4 kap. miljöbalken tillgodoses, att miljökvalitetsnormer enligt 5 kap. miljöbalken följs och att strandskydd enligt 7 kap. miljöbalken inte upphävs i strid med gällande bestämmelser,</w:t>
      </w:r>
    </w:p>
    <w:p w14:paraId="372F01E5" w14:textId="77777777" w:rsidR="00DE7975" w:rsidRDefault="00DE7975" w:rsidP="00DE7975">
      <w:pPr>
        <w:pStyle w:val="Brdtextmedindrag"/>
      </w:pPr>
      <w:r>
        <w:t>3. verka för att sådana frågor om användningen av mark- och vatten</w:t>
      </w:r>
      <w:r>
        <w:softHyphen/>
        <w:t>områden som angår två eller flera kommuner samordnas på ett lämpligt sätt, och</w:t>
      </w:r>
    </w:p>
    <w:tbl>
      <w:tblPr>
        <w:tblW w:w="5000" w:type="pct"/>
        <w:tblCellMar>
          <w:left w:w="125" w:type="dxa"/>
          <w:right w:w="125" w:type="dxa"/>
        </w:tblCellMar>
        <w:tblLook w:val="0000" w:firstRow="0" w:lastRow="0" w:firstColumn="0" w:lastColumn="0" w:noHBand="0" w:noVBand="0"/>
      </w:tblPr>
      <w:tblGrid>
        <w:gridCol w:w="2948"/>
        <w:gridCol w:w="2949"/>
      </w:tblGrid>
      <w:tr w:rsidR="00DE7975" w14:paraId="774B14A5" w14:textId="77777777" w:rsidTr="00DE7975">
        <w:trPr>
          <w:cantSplit/>
        </w:trPr>
        <w:tc>
          <w:tcPr>
            <w:tcW w:w="2500" w:type="pct"/>
            <w:shd w:val="clear" w:color="auto" w:fill="auto"/>
            <w:tcMar>
              <w:left w:w="0" w:type="dxa"/>
            </w:tcMar>
          </w:tcPr>
          <w:p w14:paraId="21687C0B" w14:textId="77777777" w:rsidR="00DE7975" w:rsidRPr="00BE5E86" w:rsidRDefault="00DE7975" w:rsidP="00DE7975">
            <w:pPr>
              <w:pStyle w:val="Brdtextmedindrag"/>
            </w:pPr>
            <w:r w:rsidRPr="00BE5E86">
              <w:t>4.</w:t>
            </w:r>
            <w:r>
              <w:t> </w:t>
            </w:r>
            <w:r w:rsidRPr="00BE5E86">
              <w:t xml:space="preserve">verka för att en bebyggelse eller ett byggnadsverk </w:t>
            </w:r>
            <w:r w:rsidRPr="00BE5E86">
              <w:rPr>
                <w:i/>
              </w:rPr>
              <w:t>inte blir oläm</w:t>
            </w:r>
            <w:r w:rsidRPr="00BE5E86">
              <w:rPr>
                <w:i/>
              </w:rPr>
              <w:softHyphen/>
              <w:t>plig</w:t>
            </w:r>
            <w:r w:rsidRPr="00BE5E86">
              <w:t xml:space="preserve"> med hänsyn till männ</w:t>
            </w:r>
            <w:r>
              <w:softHyphen/>
            </w:r>
            <w:r w:rsidRPr="00BE5E86">
              <w:t>iskors hälsa eller säkerhet eller till risken för olyckor, översvämning eller erosion.</w:t>
            </w:r>
          </w:p>
        </w:tc>
        <w:tc>
          <w:tcPr>
            <w:tcW w:w="2500" w:type="pct"/>
            <w:shd w:val="clear" w:color="auto" w:fill="auto"/>
            <w:tcMar>
              <w:right w:w="0" w:type="dxa"/>
            </w:tcMar>
          </w:tcPr>
          <w:p w14:paraId="406B8145" w14:textId="77777777" w:rsidR="00DE7975" w:rsidRDefault="00DE7975" w:rsidP="00DE7975">
            <w:pPr>
              <w:pStyle w:val="Brdtextmedindrag"/>
            </w:pPr>
            <w:r w:rsidRPr="00BE5E86">
              <w:t>4.</w:t>
            </w:r>
            <w:r>
              <w:t> </w:t>
            </w:r>
            <w:r w:rsidRPr="00BE5E86">
              <w:t xml:space="preserve">verka för att en bebyggelse </w:t>
            </w:r>
            <w:r w:rsidRPr="00BE5E86">
              <w:rPr>
                <w:i/>
              </w:rPr>
              <w:t>inte blir olämplig</w:t>
            </w:r>
            <w:r>
              <w:t xml:space="preserve"> </w:t>
            </w:r>
            <w:r w:rsidRPr="00BE5E86">
              <w:t>eller ett byggnads</w:t>
            </w:r>
            <w:r>
              <w:softHyphen/>
            </w:r>
            <w:r w:rsidRPr="00BE5E86">
              <w:t xml:space="preserve">verk </w:t>
            </w:r>
            <w:r w:rsidRPr="00BE5E86">
              <w:rPr>
                <w:i/>
              </w:rPr>
              <w:t>oläm</w:t>
            </w:r>
            <w:r w:rsidRPr="00BE5E86">
              <w:rPr>
                <w:i/>
              </w:rPr>
              <w:softHyphen/>
              <w:t>pligt</w:t>
            </w:r>
            <w:r w:rsidRPr="00BE5E86">
              <w:t xml:space="preserve"> med hänsyn till människors hälsa eller säkerhet eller till risken för olyckor, över</w:t>
            </w:r>
            <w:r>
              <w:softHyphen/>
            </w:r>
            <w:r w:rsidRPr="00BE5E86">
              <w:t>svämning eller erosion.</w:t>
            </w:r>
          </w:p>
        </w:tc>
      </w:tr>
    </w:tbl>
    <w:p w14:paraId="16640351" w14:textId="77777777" w:rsidR="00DE7975" w:rsidRDefault="00DE7975" w:rsidP="00DE7975">
      <w:pPr>
        <w:pStyle w:val="Brdtextmedindrag"/>
      </w:pPr>
      <w:r w:rsidRPr="00BE5E86">
        <w:t>Under samrådet ska länsstyrelsen också särskilt ge råd om tillämpningen av 2</w:t>
      </w:r>
      <w:r>
        <w:t> </w:t>
      </w:r>
      <w:r w:rsidRPr="00BE5E86">
        <w:t>kap. Länsstyrelsen ska dessutom ge råd i övrigt om tillämpningen av bestämmelserna i denna lag, om det behövs från allmän synpunkt.</w:t>
      </w:r>
    </w:p>
    <w:p w14:paraId="28557CEC" w14:textId="77777777" w:rsidR="00DE7975" w:rsidRDefault="00DE7975" w:rsidP="00DE7975">
      <w:pPr>
        <w:pStyle w:val="Brdtextmedindrag"/>
      </w:pPr>
    </w:p>
    <w:p w14:paraId="72A63F00" w14:textId="77777777" w:rsidR="00DE7975" w:rsidRDefault="00DE7975" w:rsidP="00DE7975">
      <w:pPr>
        <w:pStyle w:val="Brdtext"/>
        <w:keepNext/>
        <w:jc w:val="center"/>
      </w:pPr>
      <w:r>
        <w:t>18 §</w:t>
      </w:r>
      <w:r>
        <w:rPr>
          <w:rStyle w:val="Fotnotsreferens"/>
        </w:rPr>
        <w:footnoteReference w:id="62"/>
      </w:r>
    </w:p>
    <w:p w14:paraId="6ECBD7F6" w14:textId="77777777" w:rsidR="00DE7975" w:rsidRDefault="00DE7975" w:rsidP="00DE7975">
      <w:pPr>
        <w:pStyle w:val="Brdtextmedindrag"/>
      </w:pPr>
      <w:r>
        <w:t>När samrådet enligt 11–17 §§ är klart ska kommunen i en underrättelse informera om sitt planförslag och låta det granskas under en viss tid (granskningstid). Om de som kommunen har samrått med enligt 11 § har godkänt planförslaget, behöver underrättelse inte lämnas.</w:t>
      </w:r>
    </w:p>
    <w:p w14:paraId="1D28E70A" w14:textId="77777777" w:rsidR="00DE7975" w:rsidRDefault="00DE7975" w:rsidP="00DE7975">
      <w:pPr>
        <w:pStyle w:val="Brdtextmedindrag"/>
      </w:pPr>
      <w:r>
        <w:t>Granskningstiden ska vara minst två veckor, men den får göras kortare, om alla berörda är överens om det. För ett sådant planförslag som avses i 7 § 1 och 2 ska granskningstiden dock vara minst tre veckor och för ett sådant planförslag som avses i 7 § 3 minst 30 dagar.</w:t>
      </w:r>
    </w:p>
    <w:tbl>
      <w:tblPr>
        <w:tblW w:w="5000" w:type="pct"/>
        <w:tblCellMar>
          <w:left w:w="125" w:type="dxa"/>
          <w:right w:w="125" w:type="dxa"/>
        </w:tblCellMar>
        <w:tblLook w:val="0000" w:firstRow="0" w:lastRow="0" w:firstColumn="0" w:lastColumn="0" w:noHBand="0" w:noVBand="0"/>
      </w:tblPr>
      <w:tblGrid>
        <w:gridCol w:w="2948"/>
        <w:gridCol w:w="2949"/>
      </w:tblGrid>
      <w:tr w:rsidR="00DE7975" w14:paraId="0D0740E6" w14:textId="77777777" w:rsidTr="00DE7975">
        <w:tc>
          <w:tcPr>
            <w:tcW w:w="2500" w:type="pct"/>
            <w:shd w:val="clear" w:color="auto" w:fill="auto"/>
            <w:tcMar>
              <w:left w:w="0" w:type="dxa"/>
            </w:tcMar>
          </w:tcPr>
          <w:p w14:paraId="4534290C" w14:textId="77777777" w:rsidR="00DE7975" w:rsidRDefault="00DE7975" w:rsidP="00DE7975">
            <w:pPr>
              <w:pStyle w:val="Brdtextmedindrag"/>
            </w:pPr>
            <w:r>
              <w:t>Om kommunen när samrådet är klart bedömer att plan</w:t>
            </w:r>
            <w:r w:rsidRPr="00B32318">
              <w:t>försla</w:t>
            </w:r>
            <w:r>
              <w:t>get är ett sådant som avses i 7 </w:t>
            </w:r>
            <w:r w:rsidRPr="00B32318">
              <w:t>§, ska kom</w:t>
            </w:r>
            <w:r>
              <w:softHyphen/>
            </w:r>
            <w:r w:rsidRPr="00B32318">
              <w:t xml:space="preserve">munen dessutom kungöra förslaget på det sätt som anges i </w:t>
            </w:r>
            <w:r>
              <w:rPr>
                <w:i/>
              </w:rPr>
              <w:t>11 b </w:t>
            </w:r>
            <w:r w:rsidRPr="007B6839">
              <w:rPr>
                <w:i/>
              </w:rPr>
              <w:t>§</w:t>
            </w:r>
            <w:r w:rsidRPr="00B32318">
              <w:t>, o</w:t>
            </w:r>
            <w:r>
              <w:t>m för</w:t>
            </w:r>
            <w:r w:rsidRPr="00B32318">
              <w:t>slaget inte har kungjorts tidigare eller det har ändrats väsentligt. Det som sägs om samrådstid</w:t>
            </w:r>
            <w:r>
              <w:t xml:space="preserve"> i </w:t>
            </w:r>
            <w:r w:rsidRPr="007B6839">
              <w:rPr>
                <w:i/>
              </w:rPr>
              <w:t>11 b §</w:t>
            </w:r>
            <w:r>
              <w:t xml:space="preserve"> ska då i stället avse granskningstid.</w:t>
            </w:r>
          </w:p>
        </w:tc>
        <w:tc>
          <w:tcPr>
            <w:tcW w:w="2500" w:type="pct"/>
            <w:shd w:val="clear" w:color="auto" w:fill="auto"/>
            <w:tcMar>
              <w:right w:w="0" w:type="dxa"/>
            </w:tcMar>
          </w:tcPr>
          <w:p w14:paraId="7D1796F5" w14:textId="77777777" w:rsidR="00DE7975" w:rsidRDefault="00DE7975" w:rsidP="00DE7975">
            <w:pPr>
              <w:pStyle w:val="Brdtextmedindrag"/>
            </w:pPr>
            <w:r>
              <w:t>Om kommunen när samrådet är klart bedömer att plan</w:t>
            </w:r>
            <w:r w:rsidRPr="00B32318">
              <w:t>förslaget är</w:t>
            </w:r>
            <w:r>
              <w:t xml:space="preserve"> ett sådant som avses i 7 </w:t>
            </w:r>
            <w:r w:rsidRPr="00B32318">
              <w:t>§, ska kom</w:t>
            </w:r>
            <w:r>
              <w:softHyphen/>
            </w:r>
            <w:r w:rsidRPr="00B32318">
              <w:t>munen dessutom kungöra försl</w:t>
            </w:r>
            <w:r>
              <w:t xml:space="preserve">aget på det sätt som anges i </w:t>
            </w:r>
            <w:r w:rsidRPr="007B6839">
              <w:rPr>
                <w:i/>
              </w:rPr>
              <w:t>11 </w:t>
            </w:r>
            <w:r>
              <w:rPr>
                <w:i/>
              </w:rPr>
              <w:t>d</w:t>
            </w:r>
            <w:r w:rsidRPr="007B6839">
              <w:rPr>
                <w:i/>
              </w:rPr>
              <w:t> §</w:t>
            </w:r>
            <w:r w:rsidRPr="00B32318">
              <w:t>, om förslaget inte har kungjorts tidigare eller det har ändrats väsentligt. De</w:t>
            </w:r>
            <w:r>
              <w:t xml:space="preserve">t som sägs om samrådstid i </w:t>
            </w:r>
            <w:r w:rsidRPr="007B6839">
              <w:rPr>
                <w:i/>
              </w:rPr>
              <w:t>11 </w:t>
            </w:r>
            <w:r>
              <w:rPr>
                <w:i/>
              </w:rPr>
              <w:t>d</w:t>
            </w:r>
            <w:r w:rsidRPr="007B6839">
              <w:rPr>
                <w:i/>
              </w:rPr>
              <w:t> §</w:t>
            </w:r>
            <w:r w:rsidRPr="00B32318">
              <w:t xml:space="preserve"> sk</w:t>
            </w:r>
            <w:r>
              <w:t>a då i stället avse gransknings</w:t>
            </w:r>
            <w:r w:rsidRPr="00B32318">
              <w:t>tid.</w:t>
            </w:r>
          </w:p>
        </w:tc>
      </w:tr>
    </w:tbl>
    <w:p w14:paraId="391E478D" w14:textId="77777777" w:rsidR="00DE7975" w:rsidRDefault="00DE7975" w:rsidP="00DE7975">
      <w:pPr>
        <w:pStyle w:val="Brdtext"/>
        <w:keepNext/>
        <w:jc w:val="center"/>
      </w:pPr>
    </w:p>
    <w:p w14:paraId="6D555B4E" w14:textId="729E2C81" w:rsidR="00DE7975" w:rsidRDefault="00DE7975" w:rsidP="00DE7975">
      <w:pPr>
        <w:pStyle w:val="Brdtext"/>
        <w:keepNext/>
        <w:jc w:val="center"/>
      </w:pPr>
      <w:r>
        <w:t>18 a §</w:t>
      </w:r>
      <w:r>
        <w:rPr>
          <w:rStyle w:val="Fotnotsreferens"/>
        </w:rPr>
        <w:footnoteReference w:id="63"/>
      </w:r>
    </w:p>
    <w:tbl>
      <w:tblPr>
        <w:tblW w:w="5000" w:type="pct"/>
        <w:tblCellMar>
          <w:left w:w="125" w:type="dxa"/>
          <w:right w:w="125" w:type="dxa"/>
        </w:tblCellMar>
        <w:tblLook w:val="0000" w:firstRow="0" w:lastRow="0" w:firstColumn="0" w:lastColumn="0" w:noHBand="0" w:noVBand="0"/>
      </w:tblPr>
      <w:tblGrid>
        <w:gridCol w:w="2948"/>
        <w:gridCol w:w="2949"/>
      </w:tblGrid>
      <w:tr w:rsidR="00DE7975" w14:paraId="6AC9839C" w14:textId="77777777" w:rsidTr="00DE7975">
        <w:tc>
          <w:tcPr>
            <w:tcW w:w="2500" w:type="pct"/>
            <w:shd w:val="clear" w:color="auto" w:fill="auto"/>
            <w:tcMar>
              <w:left w:w="0" w:type="dxa"/>
            </w:tcMar>
          </w:tcPr>
          <w:p w14:paraId="7E9CC408" w14:textId="77777777" w:rsidR="00DE7975" w:rsidRDefault="00DE7975" w:rsidP="00DE7975">
            <w:pPr>
              <w:pStyle w:val="Brdtextmedindrag"/>
            </w:pPr>
            <w:r w:rsidRPr="007B6839">
              <w:t>Om planförsla</w:t>
            </w:r>
            <w:r>
              <w:t>get är ett sådant som avses i 7 a </w:t>
            </w:r>
            <w:r w:rsidRPr="007B6839">
              <w:t>§, ska kommunen kungöra försl</w:t>
            </w:r>
            <w:r>
              <w:t xml:space="preserve">aget på det sätt som anges i </w:t>
            </w:r>
            <w:r w:rsidRPr="007B6839">
              <w:rPr>
                <w:i/>
              </w:rPr>
              <w:t>11 b §</w:t>
            </w:r>
            <w:r w:rsidRPr="007B6839">
              <w:t xml:space="preserve"> och låta det granskas. </w:t>
            </w:r>
            <w:r w:rsidRPr="0021225E">
              <w:rPr>
                <w:spacing w:val="-2"/>
              </w:rPr>
              <w:t xml:space="preserve">Det som sägs om samrådstid i </w:t>
            </w:r>
            <w:r w:rsidRPr="0021225E">
              <w:rPr>
                <w:i/>
                <w:spacing w:val="-2"/>
              </w:rPr>
              <w:t>11 b §</w:t>
            </w:r>
            <w:r w:rsidRPr="007B6839">
              <w:t xml:space="preserve"> ska då i stället avse granskningstid. Granskningstiden ska vara minst tre veckor.</w:t>
            </w:r>
          </w:p>
        </w:tc>
        <w:tc>
          <w:tcPr>
            <w:tcW w:w="2500" w:type="pct"/>
            <w:shd w:val="clear" w:color="auto" w:fill="auto"/>
            <w:tcMar>
              <w:right w:w="0" w:type="dxa"/>
            </w:tcMar>
          </w:tcPr>
          <w:p w14:paraId="5F195B1E" w14:textId="77777777" w:rsidR="00DE7975" w:rsidRDefault="00DE7975" w:rsidP="00DE7975">
            <w:pPr>
              <w:pStyle w:val="Brdtextmedindrag"/>
            </w:pPr>
            <w:r w:rsidRPr="007B6839">
              <w:t>Om planförsla</w:t>
            </w:r>
            <w:r>
              <w:t>get är ett sådant som avses i 7 a </w:t>
            </w:r>
            <w:r w:rsidRPr="007B6839">
              <w:t>§, ska kommunen kungöra försl</w:t>
            </w:r>
            <w:r>
              <w:t xml:space="preserve">aget på det sätt som anges i </w:t>
            </w:r>
            <w:r w:rsidRPr="007B6839">
              <w:rPr>
                <w:i/>
              </w:rPr>
              <w:t>11 </w:t>
            </w:r>
            <w:r>
              <w:rPr>
                <w:i/>
              </w:rPr>
              <w:t>d</w:t>
            </w:r>
            <w:r w:rsidRPr="007B6839">
              <w:rPr>
                <w:i/>
              </w:rPr>
              <w:t> §</w:t>
            </w:r>
            <w:r w:rsidRPr="007B6839">
              <w:t xml:space="preserve"> och låta det granskas. </w:t>
            </w:r>
            <w:r w:rsidRPr="0021225E">
              <w:rPr>
                <w:spacing w:val="-2"/>
              </w:rPr>
              <w:t xml:space="preserve">Det som sägs om samrådstid i </w:t>
            </w:r>
            <w:r w:rsidRPr="0021225E">
              <w:rPr>
                <w:i/>
                <w:spacing w:val="-2"/>
              </w:rPr>
              <w:t>11 </w:t>
            </w:r>
            <w:r>
              <w:rPr>
                <w:i/>
                <w:spacing w:val="-2"/>
              </w:rPr>
              <w:t>d</w:t>
            </w:r>
            <w:r w:rsidRPr="0021225E">
              <w:rPr>
                <w:i/>
                <w:spacing w:val="-2"/>
              </w:rPr>
              <w:t> §</w:t>
            </w:r>
            <w:r w:rsidRPr="007B6839">
              <w:t xml:space="preserve"> ska då i stället avse granskningstid. Granskningstiden ska vara minst tre veckor.</w:t>
            </w:r>
          </w:p>
        </w:tc>
      </w:tr>
    </w:tbl>
    <w:p w14:paraId="4FCADF39" w14:textId="77777777" w:rsidR="00DE7975" w:rsidRDefault="00DE7975" w:rsidP="00DE7975">
      <w:pPr>
        <w:pStyle w:val="Brdtextmedindrag"/>
      </w:pPr>
      <w:r>
        <w:t>Kungörandet får samordnas med det kungörande som ska ske i det andra ärendet som avses i 7 a §.</w:t>
      </w:r>
    </w:p>
    <w:p w14:paraId="34E268BF" w14:textId="77777777" w:rsidR="00DE7975" w:rsidRDefault="00DE7975" w:rsidP="00DE7975">
      <w:pPr>
        <w:pStyle w:val="Brdtext"/>
        <w:jc w:val="center"/>
      </w:pPr>
    </w:p>
    <w:p w14:paraId="6CD93576" w14:textId="77777777" w:rsidR="00DE7975" w:rsidRDefault="00DE7975" w:rsidP="00DE7975">
      <w:pPr>
        <w:pStyle w:val="Brdtext"/>
        <w:keepNext/>
        <w:jc w:val="center"/>
      </w:pPr>
      <w:r>
        <w:t>22 §</w:t>
      </w:r>
    </w:p>
    <w:p w14:paraId="63E4D40B" w14:textId="77777777" w:rsidR="00DE7975" w:rsidRDefault="00DE7975" w:rsidP="00DE7975">
      <w:pPr>
        <w:pStyle w:val="Brdtextmedindrag"/>
      </w:pPr>
      <w:r w:rsidRPr="00E342CD">
        <w:t>Under granskningstiden ska länsstyrelsen yttra sig över planförslaget, om förslaget enligt länsstyrelsens bedömning innebär att</w:t>
      </w:r>
    </w:p>
    <w:p w14:paraId="5CA7A4A7" w14:textId="77777777" w:rsidR="00DE7975" w:rsidRDefault="00DE7975" w:rsidP="00DE7975">
      <w:pPr>
        <w:pStyle w:val="Brdtextmedindrag"/>
      </w:pPr>
      <w:r>
        <w:t>1. ett riksintresse enligt 3 eller 4 kap. miljöbalken inte tillgodoses,</w:t>
      </w:r>
    </w:p>
    <w:p w14:paraId="266481C5" w14:textId="77777777" w:rsidR="00DE7975" w:rsidRDefault="00DE7975" w:rsidP="00DE7975">
      <w:pPr>
        <w:pStyle w:val="Brdtextmedindrag"/>
      </w:pPr>
      <w:r>
        <w:t>2. en miljökvalitetsnorm enligt 5 kap. miljöbalken inte följs,</w:t>
      </w:r>
    </w:p>
    <w:p w14:paraId="78D33A01" w14:textId="77777777" w:rsidR="00DE7975" w:rsidRDefault="00DE7975" w:rsidP="00DE7975">
      <w:pPr>
        <w:pStyle w:val="Brdtextmedindrag"/>
      </w:pPr>
      <w:r>
        <w:t>3. strandskydd enligt 7 kap. miljöbalken upphävs i strid med gällande bestämmelser,</w:t>
      </w:r>
    </w:p>
    <w:p w14:paraId="5A653797" w14:textId="77777777" w:rsidR="00DE7975" w:rsidRDefault="00DE7975" w:rsidP="00DE7975">
      <w:pPr>
        <w:pStyle w:val="Brdtextmedindrag"/>
      </w:pPr>
      <w:r>
        <w:t>4. regleringen av sådana frågor om användningen av mark- och vatten</w:t>
      </w:r>
      <w:r>
        <w:softHyphen/>
        <w:t>områden som angår flera kommuner inte har samordnats på ett lämpligt sätt, eller</w:t>
      </w:r>
    </w:p>
    <w:tbl>
      <w:tblPr>
        <w:tblW w:w="5000" w:type="pct"/>
        <w:tblCellMar>
          <w:left w:w="125" w:type="dxa"/>
          <w:right w:w="125" w:type="dxa"/>
        </w:tblCellMar>
        <w:tblLook w:val="0000" w:firstRow="0" w:lastRow="0" w:firstColumn="0" w:lastColumn="0" w:noHBand="0" w:noVBand="0"/>
      </w:tblPr>
      <w:tblGrid>
        <w:gridCol w:w="2948"/>
        <w:gridCol w:w="2949"/>
      </w:tblGrid>
      <w:tr w:rsidR="00DE7975" w14:paraId="4B885FBA" w14:textId="77777777" w:rsidTr="00DE7975">
        <w:tc>
          <w:tcPr>
            <w:tcW w:w="2500" w:type="pct"/>
            <w:shd w:val="clear" w:color="auto" w:fill="auto"/>
            <w:tcMar>
              <w:left w:w="0" w:type="dxa"/>
            </w:tcMar>
          </w:tcPr>
          <w:p w14:paraId="7812862D" w14:textId="77777777" w:rsidR="00DE7975" w:rsidRPr="00BE5E86" w:rsidRDefault="00DE7975" w:rsidP="00DE7975">
            <w:pPr>
              <w:pStyle w:val="Brdtextmedindrag"/>
            </w:pPr>
            <w:r w:rsidRPr="00E342CD">
              <w:t>5.</w:t>
            </w:r>
            <w:r>
              <w:t> </w:t>
            </w:r>
            <w:r w:rsidRPr="00E342CD">
              <w:t>en bebyggelse eller ett bygg</w:t>
            </w:r>
            <w:r>
              <w:softHyphen/>
            </w:r>
            <w:r w:rsidRPr="00E342CD">
              <w:t xml:space="preserve">nadsverk </w:t>
            </w:r>
            <w:r w:rsidRPr="004C65A1">
              <w:rPr>
                <w:i/>
              </w:rPr>
              <w:t>a</w:t>
            </w:r>
            <w:r w:rsidRPr="00E342CD">
              <w:rPr>
                <w:i/>
              </w:rPr>
              <w:t>nnars blir olämplig</w:t>
            </w:r>
            <w:r w:rsidRPr="00E342CD">
              <w:t xml:space="preserve"> med hänsyn till människors hälsa eller säkerhet eller till risken för olyckor, översvämning eller erosion.</w:t>
            </w:r>
          </w:p>
        </w:tc>
        <w:tc>
          <w:tcPr>
            <w:tcW w:w="2500" w:type="pct"/>
            <w:shd w:val="clear" w:color="auto" w:fill="auto"/>
            <w:tcMar>
              <w:right w:w="0" w:type="dxa"/>
            </w:tcMar>
          </w:tcPr>
          <w:p w14:paraId="79B262E2" w14:textId="77777777" w:rsidR="00DE7975" w:rsidRDefault="00DE7975" w:rsidP="00DE7975">
            <w:pPr>
              <w:pStyle w:val="Brdtextmedindrag"/>
            </w:pPr>
            <w:r w:rsidRPr="00E342CD">
              <w:t>5.</w:t>
            </w:r>
            <w:r>
              <w:t> </w:t>
            </w:r>
            <w:r w:rsidRPr="00E342CD">
              <w:t xml:space="preserve">en bebyggelse </w:t>
            </w:r>
            <w:r w:rsidRPr="00E342CD">
              <w:rPr>
                <w:i/>
              </w:rPr>
              <w:t>annars blir olämp</w:t>
            </w:r>
            <w:r>
              <w:rPr>
                <w:i/>
              </w:rPr>
              <w:softHyphen/>
            </w:r>
            <w:r w:rsidRPr="00E342CD">
              <w:rPr>
                <w:i/>
              </w:rPr>
              <w:t>lig</w:t>
            </w:r>
            <w:r>
              <w:t xml:space="preserve"> </w:t>
            </w:r>
            <w:r w:rsidRPr="00E342CD">
              <w:t>eller ett bygg</w:t>
            </w:r>
            <w:r>
              <w:softHyphen/>
            </w:r>
            <w:r w:rsidRPr="00E342CD">
              <w:t xml:space="preserve">nadsverk </w:t>
            </w:r>
            <w:r w:rsidRPr="00E342CD">
              <w:rPr>
                <w:i/>
              </w:rPr>
              <w:t>olämpligt</w:t>
            </w:r>
            <w:r w:rsidRPr="00E342CD">
              <w:t xml:space="preserve"> med hänsyn till männ</w:t>
            </w:r>
            <w:r>
              <w:softHyphen/>
            </w:r>
            <w:r w:rsidRPr="00E342CD">
              <w:t>iskors hälsa eller säkerhet eller till risken för olyckor, översvämning eller erosion.</w:t>
            </w:r>
          </w:p>
        </w:tc>
      </w:tr>
    </w:tbl>
    <w:p w14:paraId="49CD4480" w14:textId="77777777" w:rsidR="00DE7975" w:rsidRPr="00E342CD" w:rsidRDefault="00DE7975" w:rsidP="00DE7975">
      <w:pPr>
        <w:pStyle w:val="Brdtextmedindrag"/>
      </w:pPr>
    </w:p>
    <w:p w14:paraId="2C885CA0" w14:textId="77777777" w:rsidR="00DE7975" w:rsidRDefault="00DE7975" w:rsidP="00DE7975">
      <w:pPr>
        <w:pStyle w:val="Brdtext"/>
        <w:keepNext/>
        <w:jc w:val="center"/>
      </w:pPr>
      <w:r>
        <w:t>25 §</w:t>
      </w:r>
      <w:r>
        <w:rPr>
          <w:rStyle w:val="Fotnotsreferens"/>
        </w:rPr>
        <w:footnoteReference w:id="64"/>
      </w:r>
    </w:p>
    <w:tbl>
      <w:tblPr>
        <w:tblW w:w="5000" w:type="pct"/>
        <w:tblCellMar>
          <w:left w:w="125" w:type="dxa"/>
          <w:right w:w="125" w:type="dxa"/>
        </w:tblCellMar>
        <w:tblLook w:val="0000" w:firstRow="0" w:lastRow="0" w:firstColumn="0" w:lastColumn="0" w:noHBand="0" w:noVBand="0"/>
      </w:tblPr>
      <w:tblGrid>
        <w:gridCol w:w="2948"/>
        <w:gridCol w:w="2949"/>
      </w:tblGrid>
      <w:tr w:rsidR="00DE7975" w14:paraId="69A7F6EE" w14:textId="77777777" w:rsidTr="00DE7975">
        <w:tc>
          <w:tcPr>
            <w:tcW w:w="2500" w:type="pct"/>
            <w:shd w:val="clear" w:color="auto" w:fill="auto"/>
            <w:tcMar>
              <w:left w:w="0" w:type="dxa"/>
            </w:tcMar>
          </w:tcPr>
          <w:p w14:paraId="06563BC6" w14:textId="77777777" w:rsidR="00DE7975" w:rsidRDefault="00DE7975" w:rsidP="00DE7975">
            <w:pPr>
              <w:pStyle w:val="Brdtextmedindrag"/>
            </w:pPr>
            <w:r>
              <w:t>Om kommunen efter gransk</w:t>
            </w:r>
            <w:r>
              <w:softHyphen/>
            </w:r>
            <w:r w:rsidRPr="0021225E">
              <w:rPr>
                <w:spacing w:val="-2"/>
              </w:rPr>
              <w:t>nings</w:t>
            </w:r>
            <w:r w:rsidRPr="0021225E">
              <w:rPr>
                <w:spacing w:val="-2"/>
              </w:rPr>
              <w:softHyphen/>
              <w:t>tiden ändrar sitt förslag väsent</w:t>
            </w:r>
            <w:r w:rsidRPr="0021225E">
              <w:rPr>
                <w:spacing w:val="-2"/>
              </w:rPr>
              <w:softHyphen/>
            </w:r>
            <w:r>
              <w:t>ligt, ska kommun</w:t>
            </w:r>
            <w:r w:rsidRPr="007B6839">
              <w:t xml:space="preserve">en låta granska </w:t>
            </w:r>
            <w:r>
              <w:t>det ändrade förslaget enligt 18 </w:t>
            </w:r>
            <w:r w:rsidRPr="007B6839">
              <w:t xml:space="preserve">§ första och </w:t>
            </w:r>
            <w:r w:rsidRPr="00903C93">
              <w:rPr>
                <w:i/>
              </w:rPr>
              <w:t>tredje</w:t>
            </w:r>
            <w:r w:rsidRPr="007B6839">
              <w:t xml:space="preserve"> stycken</w:t>
            </w:r>
            <w:r>
              <w:t>a samt 19–24 §§. Om kommunen bedömer att för</w:t>
            </w:r>
            <w:r w:rsidRPr="007B6839">
              <w:t>sla</w:t>
            </w:r>
            <w:r>
              <w:t>get är ett sådant som avses i 7 </w:t>
            </w:r>
            <w:r w:rsidRPr="007B6839">
              <w:t>§ och det inte har kungjort</w:t>
            </w:r>
            <w:r>
              <w:t>s tidig</w:t>
            </w:r>
            <w:r>
              <w:softHyphen/>
              <w:t>are, ska kommunen dessut</w:t>
            </w:r>
            <w:r w:rsidRPr="007B6839">
              <w:t>om kun</w:t>
            </w:r>
            <w:r>
              <w:softHyphen/>
            </w:r>
            <w:r w:rsidRPr="007B6839">
              <w:t>göra det ändrade försl</w:t>
            </w:r>
            <w:r>
              <w:t xml:space="preserve">aget på det sätt som anges i </w:t>
            </w:r>
            <w:r w:rsidRPr="00D804A8">
              <w:rPr>
                <w:i/>
              </w:rPr>
              <w:t>11 b §</w:t>
            </w:r>
            <w:r w:rsidRPr="00D804A8">
              <w:t xml:space="preserve">. </w:t>
            </w:r>
            <w:r w:rsidRPr="007B6839">
              <w:t xml:space="preserve">Det som </w:t>
            </w:r>
            <w:r>
              <w:t xml:space="preserve">sägs om samrådstid i </w:t>
            </w:r>
            <w:r w:rsidRPr="00D804A8">
              <w:rPr>
                <w:i/>
              </w:rPr>
              <w:t>11 b §</w:t>
            </w:r>
            <w:r w:rsidRPr="007B6839">
              <w:t xml:space="preserve"> ska då i stället avse granskningstid.</w:t>
            </w:r>
          </w:p>
        </w:tc>
        <w:tc>
          <w:tcPr>
            <w:tcW w:w="2500" w:type="pct"/>
            <w:shd w:val="clear" w:color="auto" w:fill="auto"/>
            <w:tcMar>
              <w:right w:w="0" w:type="dxa"/>
            </w:tcMar>
          </w:tcPr>
          <w:p w14:paraId="353FBFA5" w14:textId="77777777" w:rsidR="00DE7975" w:rsidRDefault="00DE7975" w:rsidP="00DE7975">
            <w:pPr>
              <w:pStyle w:val="Brdtextmedindrag"/>
            </w:pPr>
            <w:r>
              <w:t>Om kommunen efter gransk</w:t>
            </w:r>
            <w:r>
              <w:softHyphen/>
            </w:r>
            <w:r w:rsidRPr="0021225E">
              <w:rPr>
                <w:spacing w:val="-2"/>
              </w:rPr>
              <w:t>ningstiden ändrar sitt förslag väsent</w:t>
            </w:r>
            <w:r w:rsidRPr="0021225E">
              <w:rPr>
                <w:spacing w:val="-2"/>
              </w:rPr>
              <w:softHyphen/>
            </w:r>
            <w:r>
              <w:t>ligt, ska kommun</w:t>
            </w:r>
            <w:r w:rsidRPr="007B6839">
              <w:t>en låta granska det ändrade förslaget enligt 18</w:t>
            </w:r>
            <w:r>
              <w:t> </w:t>
            </w:r>
            <w:r w:rsidRPr="007B6839">
              <w:t xml:space="preserve">§ första och </w:t>
            </w:r>
            <w:r w:rsidRPr="00903C93">
              <w:rPr>
                <w:i/>
              </w:rPr>
              <w:t>andra</w:t>
            </w:r>
            <w:r w:rsidRPr="007B6839">
              <w:t xml:space="preserve"> styckena samt 19–24</w:t>
            </w:r>
            <w:r>
              <w:t> §§. Om kommunen bedömer att för</w:t>
            </w:r>
            <w:r w:rsidRPr="007B6839">
              <w:t xml:space="preserve">slaget är ett sådant som avses i </w:t>
            </w:r>
            <w:r>
              <w:t>7 </w:t>
            </w:r>
            <w:r w:rsidRPr="007B6839">
              <w:t>§ och det inte har kungjort</w:t>
            </w:r>
            <w:r>
              <w:t>s tidig</w:t>
            </w:r>
            <w:r>
              <w:softHyphen/>
              <w:t>are, ska kommunen dessut</w:t>
            </w:r>
            <w:r w:rsidRPr="007B6839">
              <w:t>om kun</w:t>
            </w:r>
            <w:r>
              <w:softHyphen/>
            </w:r>
            <w:r w:rsidRPr="007B6839">
              <w:t>göra det ändrade förslaget på det sätt som ange</w:t>
            </w:r>
            <w:r>
              <w:t xml:space="preserve">s i </w:t>
            </w:r>
            <w:r w:rsidRPr="00D804A8">
              <w:rPr>
                <w:i/>
              </w:rPr>
              <w:t>11</w:t>
            </w:r>
            <w:r>
              <w:rPr>
                <w:i/>
              </w:rPr>
              <w:t> d </w:t>
            </w:r>
            <w:r w:rsidRPr="00D804A8">
              <w:rPr>
                <w:i/>
              </w:rPr>
              <w:t>§</w:t>
            </w:r>
            <w:r>
              <w:t>. Det som sägs om sam</w:t>
            </w:r>
            <w:r w:rsidRPr="007B6839">
              <w:t xml:space="preserve">rådstid i </w:t>
            </w:r>
            <w:r w:rsidRPr="00D804A8">
              <w:rPr>
                <w:i/>
              </w:rPr>
              <w:t>11 </w:t>
            </w:r>
            <w:r>
              <w:rPr>
                <w:i/>
              </w:rPr>
              <w:t>d</w:t>
            </w:r>
            <w:r w:rsidRPr="00D804A8">
              <w:rPr>
                <w:i/>
              </w:rPr>
              <w:t> §</w:t>
            </w:r>
            <w:r w:rsidRPr="007B6839">
              <w:t xml:space="preserve"> ska då i stället avse granskningstid.</w:t>
            </w:r>
          </w:p>
        </w:tc>
      </w:tr>
    </w:tbl>
    <w:p w14:paraId="6BB8E811" w14:textId="77777777" w:rsidR="00DE7975" w:rsidRDefault="00DE7975" w:rsidP="00DE7975">
      <w:pPr>
        <w:pStyle w:val="Brdtext"/>
        <w:jc w:val="center"/>
        <w:rPr>
          <w:b/>
        </w:rPr>
      </w:pPr>
    </w:p>
    <w:p w14:paraId="04EAF638" w14:textId="77777777" w:rsidR="00DE7975" w:rsidRDefault="00DE7975" w:rsidP="00DE7975">
      <w:pPr>
        <w:pStyle w:val="Brdtext"/>
        <w:jc w:val="center"/>
      </w:pPr>
      <w:r>
        <w:t>32 §</w:t>
      </w:r>
      <w:r>
        <w:rPr>
          <w:rStyle w:val="Fotnotsreferens"/>
        </w:rPr>
        <w:footnoteReference w:id="65"/>
      </w:r>
    </w:p>
    <w:tbl>
      <w:tblPr>
        <w:tblW w:w="5000" w:type="pct"/>
        <w:tblCellMar>
          <w:left w:w="125" w:type="dxa"/>
          <w:right w:w="125" w:type="dxa"/>
        </w:tblCellMar>
        <w:tblLook w:val="0000" w:firstRow="0" w:lastRow="0" w:firstColumn="0" w:lastColumn="0" w:noHBand="0" w:noVBand="0"/>
      </w:tblPr>
      <w:tblGrid>
        <w:gridCol w:w="2948"/>
        <w:gridCol w:w="2949"/>
      </w:tblGrid>
      <w:tr w:rsidR="00DE7975" w14:paraId="0DBE3DF4" w14:textId="77777777" w:rsidTr="00DE7975">
        <w:tc>
          <w:tcPr>
            <w:tcW w:w="2500" w:type="pct"/>
            <w:shd w:val="clear" w:color="auto" w:fill="auto"/>
            <w:tcMar>
              <w:left w:w="0" w:type="dxa"/>
            </w:tcMar>
          </w:tcPr>
          <w:p w14:paraId="44F482B5" w14:textId="77777777" w:rsidR="00DE7975" w:rsidRDefault="00DE7975" w:rsidP="00DE7975">
            <w:pPr>
              <w:pStyle w:val="Brdtextmedindrag"/>
            </w:pPr>
            <w:r>
              <w:t>När beslutet att anta detalj</w:t>
            </w:r>
            <w:r w:rsidRPr="007B6839">
              <w:t xml:space="preserve">planen har </w:t>
            </w:r>
            <w:r w:rsidRPr="00925B80">
              <w:rPr>
                <w:i/>
              </w:rPr>
              <w:t>vunnit</w:t>
            </w:r>
            <w:r w:rsidRPr="007B6839">
              <w:t xml:space="preserve"> laga kraft ska kommunen</w:t>
            </w:r>
          </w:p>
        </w:tc>
        <w:tc>
          <w:tcPr>
            <w:tcW w:w="2500" w:type="pct"/>
            <w:shd w:val="clear" w:color="auto" w:fill="auto"/>
            <w:tcMar>
              <w:right w:w="0" w:type="dxa"/>
            </w:tcMar>
          </w:tcPr>
          <w:p w14:paraId="734734B7" w14:textId="77777777" w:rsidR="00DE7975" w:rsidRDefault="00DE7975" w:rsidP="00DE7975">
            <w:pPr>
              <w:pStyle w:val="Brdtextmedindrag"/>
            </w:pPr>
            <w:r w:rsidRPr="007B6839">
              <w:t>När bes</w:t>
            </w:r>
            <w:r>
              <w:t>lutet att anta detalj</w:t>
            </w:r>
            <w:r w:rsidRPr="007B6839">
              <w:t xml:space="preserve">planen har </w:t>
            </w:r>
            <w:r w:rsidRPr="00925B80">
              <w:rPr>
                <w:i/>
              </w:rPr>
              <w:t>fått</w:t>
            </w:r>
            <w:r w:rsidRPr="007B6839">
              <w:t xml:space="preserve"> laga kraft ska kommunen</w:t>
            </w:r>
          </w:p>
        </w:tc>
      </w:tr>
      <w:tr w:rsidR="00DE7975" w14:paraId="33EA9E38" w14:textId="77777777" w:rsidTr="00DE7975">
        <w:tc>
          <w:tcPr>
            <w:tcW w:w="2500" w:type="pct"/>
            <w:shd w:val="clear" w:color="auto" w:fill="auto"/>
            <w:tcMar>
              <w:left w:w="0" w:type="dxa"/>
            </w:tcMar>
          </w:tcPr>
          <w:p w14:paraId="565B7BA7" w14:textId="77777777" w:rsidR="00DE7975" w:rsidRDefault="00DE7975" w:rsidP="00DE7975">
            <w:pPr>
              <w:pStyle w:val="Brdtextmedindrag"/>
            </w:pPr>
            <w:r>
              <w:t>1. på planhandlingarna an</w:t>
            </w:r>
            <w:r w:rsidRPr="007B6839">
              <w:t xml:space="preserve">teckna det datum då planen </w:t>
            </w:r>
            <w:r w:rsidRPr="008750DC">
              <w:rPr>
                <w:i/>
              </w:rPr>
              <w:t>vann</w:t>
            </w:r>
            <w:r w:rsidRPr="007B6839">
              <w:t xml:space="preserve"> laga kraft och, om ett förordnande</w:t>
            </w:r>
            <w:r>
              <w:t xml:space="preserve"> enligt 13 kap. 17 </w:t>
            </w:r>
            <w:r w:rsidRPr="007B6839">
              <w:t>§ tredje stycket har med</w:t>
            </w:r>
            <w:r>
              <w:softHyphen/>
            </w:r>
            <w:r w:rsidRPr="007B6839">
              <w:t xml:space="preserve">delats, </w:t>
            </w:r>
            <w:r>
              <w:t>det datum då förordnandet meddela</w:t>
            </w:r>
            <w:r w:rsidRPr="007B6839">
              <w:t>des,</w:t>
            </w:r>
            <w:r w:rsidRPr="007B6839">
              <w:tab/>
            </w:r>
          </w:p>
        </w:tc>
        <w:tc>
          <w:tcPr>
            <w:tcW w:w="2500" w:type="pct"/>
            <w:shd w:val="clear" w:color="auto" w:fill="auto"/>
            <w:tcMar>
              <w:right w:w="0" w:type="dxa"/>
            </w:tcMar>
          </w:tcPr>
          <w:p w14:paraId="0EA3907C" w14:textId="77777777" w:rsidR="00DE7975" w:rsidRDefault="00DE7975" w:rsidP="00DE7975">
            <w:pPr>
              <w:pStyle w:val="Brdtextmedindrag"/>
            </w:pPr>
            <w:r>
              <w:t>1. </w:t>
            </w:r>
            <w:r w:rsidRPr="007B6839">
              <w:t>på planhandlingarna anteckna det datum då planen</w:t>
            </w:r>
            <w:r w:rsidRPr="008750DC">
              <w:rPr>
                <w:i/>
              </w:rPr>
              <w:t xml:space="preserve"> fick</w:t>
            </w:r>
            <w:r>
              <w:t xml:space="preserve"> laga kraft och, om ett förordnande enligt 13 kap. 17 </w:t>
            </w:r>
            <w:r w:rsidRPr="007B6839">
              <w:t>§ tredje stycket har med</w:t>
            </w:r>
            <w:r>
              <w:softHyphen/>
            </w:r>
            <w:r w:rsidRPr="007B6839">
              <w:t xml:space="preserve">delats, </w:t>
            </w:r>
            <w:r>
              <w:t>det datum då förordnandet medde</w:t>
            </w:r>
            <w:r w:rsidRPr="007B6839">
              <w:t>lades,</w:t>
            </w:r>
          </w:p>
        </w:tc>
      </w:tr>
    </w:tbl>
    <w:p w14:paraId="4AC49486" w14:textId="77777777" w:rsidR="00DE7975" w:rsidRDefault="00DE7975" w:rsidP="00DE7975">
      <w:pPr>
        <w:pStyle w:val="Brdtextmedindrag"/>
      </w:pPr>
      <w:r>
        <w:t>2. </w:t>
      </w:r>
      <w:r w:rsidRPr="007B6839">
        <w:t>inom två veckor skicka planen, planbeskrivningen och f</w:t>
      </w:r>
      <w:r>
        <w:t>astighets</w:t>
      </w:r>
      <w:r>
        <w:softHyphen/>
        <w:t>förteckningen enligt 9 </w:t>
      </w:r>
      <w:r w:rsidRPr="007B6839">
        <w:t>§ till länsstyrelsen och lantmäterimyndigheten, och</w:t>
      </w:r>
    </w:p>
    <w:tbl>
      <w:tblPr>
        <w:tblW w:w="5000" w:type="pct"/>
        <w:tblCellMar>
          <w:left w:w="125" w:type="dxa"/>
          <w:right w:w="125" w:type="dxa"/>
        </w:tblCellMar>
        <w:tblLook w:val="0000" w:firstRow="0" w:lastRow="0" w:firstColumn="0" w:lastColumn="0" w:noHBand="0" w:noVBand="0"/>
      </w:tblPr>
      <w:tblGrid>
        <w:gridCol w:w="2948"/>
        <w:gridCol w:w="2949"/>
      </w:tblGrid>
      <w:tr w:rsidR="00DE7975" w14:paraId="41B8AE24" w14:textId="77777777" w:rsidTr="00DE7975">
        <w:tc>
          <w:tcPr>
            <w:tcW w:w="2500" w:type="pct"/>
            <w:shd w:val="clear" w:color="auto" w:fill="auto"/>
            <w:tcMar>
              <w:left w:w="0" w:type="dxa"/>
            </w:tcMar>
          </w:tcPr>
          <w:p w14:paraId="7282ABC6" w14:textId="0319167F" w:rsidR="00DE7975" w:rsidRDefault="00DE7975" w:rsidP="00DE7975">
            <w:pPr>
              <w:pStyle w:val="Brdtextmedindrag"/>
            </w:pPr>
            <w:r>
              <w:t>3. </w:t>
            </w:r>
            <w:r w:rsidRPr="007B6839">
              <w:t>med en kungör</w:t>
            </w:r>
            <w:r>
              <w:t xml:space="preserve">else på det sätt som anges i </w:t>
            </w:r>
            <w:r w:rsidRPr="00F63BE9">
              <w:rPr>
                <w:i/>
              </w:rPr>
              <w:t>11 b §</w:t>
            </w:r>
            <w:r w:rsidRPr="007B6839">
              <w:t xml:space="preserve"> eller med ett skriftligt meddelande underrätta de fastighetsägare som kan ha rätt till ersättning en</w:t>
            </w:r>
            <w:r>
              <w:t>ligt 14 </w:t>
            </w:r>
            <w:r w:rsidRPr="007B6839">
              <w:t>kap. 5, 6, 7, 9, 10 e</w:t>
            </w:r>
            <w:r>
              <w:t>ller 11 § och dem som enligt 14 kap. 12 </w:t>
            </w:r>
            <w:r w:rsidRPr="007B6839">
              <w:t>§ kan ha motsvarande</w:t>
            </w:r>
            <w:r>
              <w:br/>
            </w:r>
          </w:p>
        </w:tc>
        <w:tc>
          <w:tcPr>
            <w:tcW w:w="2500" w:type="pct"/>
            <w:shd w:val="clear" w:color="auto" w:fill="auto"/>
            <w:tcMar>
              <w:right w:w="0" w:type="dxa"/>
            </w:tcMar>
          </w:tcPr>
          <w:p w14:paraId="1A04B5A1" w14:textId="5DB923A0" w:rsidR="00DE7975" w:rsidRDefault="00DE7975" w:rsidP="00DE7975">
            <w:pPr>
              <w:pStyle w:val="Brdtextmedindrag"/>
            </w:pPr>
            <w:r>
              <w:t>3. </w:t>
            </w:r>
            <w:r w:rsidRPr="007B6839">
              <w:t>med en kungör</w:t>
            </w:r>
            <w:r>
              <w:t xml:space="preserve">else på det sätt som anges i </w:t>
            </w:r>
            <w:r w:rsidRPr="00F63BE9">
              <w:rPr>
                <w:i/>
              </w:rPr>
              <w:t>11 </w:t>
            </w:r>
            <w:r>
              <w:rPr>
                <w:i/>
              </w:rPr>
              <w:t>d</w:t>
            </w:r>
            <w:r w:rsidRPr="00F63BE9">
              <w:rPr>
                <w:i/>
              </w:rPr>
              <w:t> §</w:t>
            </w:r>
            <w:r w:rsidRPr="007B6839">
              <w:t xml:space="preserve"> eller med ett skriftl</w:t>
            </w:r>
            <w:r>
              <w:softHyphen/>
            </w:r>
            <w:r w:rsidRPr="007B6839">
              <w:t>igt meddelande underrätta de fastighetsägare som kan ha</w:t>
            </w:r>
            <w:r>
              <w:t xml:space="preserve"> rätt till ersättning enligt 14 </w:t>
            </w:r>
            <w:r w:rsidRPr="007B6839">
              <w:t>kap. 5, 6, 7, 9, 10 eller 1</w:t>
            </w:r>
            <w:r>
              <w:t>1 § och dem som enligt 14 kap. 12 </w:t>
            </w:r>
            <w:r w:rsidRPr="007B6839">
              <w:t xml:space="preserve">§ kan ha motsvarande </w:t>
            </w:r>
            <w:r>
              <w:br/>
            </w:r>
          </w:p>
        </w:tc>
      </w:tr>
      <w:tr w:rsidR="00DE7975" w14:paraId="3A0696CD" w14:textId="77777777" w:rsidTr="00DE7975">
        <w:tc>
          <w:tcPr>
            <w:tcW w:w="2500" w:type="pct"/>
            <w:shd w:val="clear" w:color="auto" w:fill="auto"/>
            <w:tcMar>
              <w:left w:w="0" w:type="dxa"/>
            </w:tcMar>
          </w:tcPr>
          <w:p w14:paraId="526D552E" w14:textId="7480A993" w:rsidR="00DE7975" w:rsidRDefault="00DE7975" w:rsidP="00DE7975">
            <w:pPr>
              <w:pStyle w:val="Brdtext"/>
            </w:pPr>
            <w:r w:rsidRPr="007B6839">
              <w:t>rätt till ersättning samt i under</w:t>
            </w:r>
            <w:r>
              <w:softHyphen/>
            </w:r>
            <w:r w:rsidRPr="007B6839">
              <w:t>rätte</w:t>
            </w:r>
            <w:r>
              <w:t>lsen upplysa om innehållet i 15 kap. 5 </w:t>
            </w:r>
            <w:r w:rsidRPr="007B6839">
              <w:t>§.</w:t>
            </w:r>
          </w:p>
        </w:tc>
        <w:tc>
          <w:tcPr>
            <w:tcW w:w="2500" w:type="pct"/>
            <w:shd w:val="clear" w:color="auto" w:fill="auto"/>
            <w:tcMar>
              <w:right w:w="0" w:type="dxa"/>
            </w:tcMar>
          </w:tcPr>
          <w:p w14:paraId="47699F06" w14:textId="22989083" w:rsidR="00DE7975" w:rsidRDefault="00DE7975" w:rsidP="00DE7975">
            <w:pPr>
              <w:pStyle w:val="Brdtext"/>
            </w:pPr>
            <w:r w:rsidRPr="007B6839">
              <w:t>rätt till ersättning samt i under</w:t>
            </w:r>
            <w:r>
              <w:softHyphen/>
            </w:r>
            <w:r w:rsidRPr="007B6839">
              <w:t>rättelsen upplysa om innehållet i 15</w:t>
            </w:r>
            <w:r>
              <w:t> </w:t>
            </w:r>
            <w:r w:rsidRPr="007B6839">
              <w:t>k</w:t>
            </w:r>
            <w:r>
              <w:t>ap. 5 </w:t>
            </w:r>
            <w:r w:rsidRPr="007B6839">
              <w:t>§.</w:t>
            </w:r>
          </w:p>
        </w:tc>
      </w:tr>
    </w:tbl>
    <w:p w14:paraId="64FD6DF2" w14:textId="77777777" w:rsidR="00DE7975" w:rsidRDefault="00DE7975" w:rsidP="00DE7975">
      <w:pPr>
        <w:pStyle w:val="Brdtext"/>
        <w:jc w:val="center"/>
      </w:pPr>
    </w:p>
    <w:p w14:paraId="12A67B85" w14:textId="77777777" w:rsidR="00DE7975" w:rsidRDefault="00DE7975" w:rsidP="00DE7975">
      <w:pPr>
        <w:pStyle w:val="Brdtext"/>
        <w:keepNext/>
        <w:jc w:val="center"/>
      </w:pPr>
      <w:bookmarkStart w:id="249" w:name="_Hlk12445214"/>
      <w:r>
        <w:t>38 a §</w:t>
      </w:r>
      <w:r>
        <w:rPr>
          <w:rStyle w:val="Fotnotsreferens"/>
        </w:rPr>
        <w:footnoteReference w:id="66"/>
      </w:r>
    </w:p>
    <w:tbl>
      <w:tblPr>
        <w:tblW w:w="5000" w:type="pct"/>
        <w:tblCellMar>
          <w:left w:w="125" w:type="dxa"/>
          <w:right w:w="125" w:type="dxa"/>
        </w:tblCellMar>
        <w:tblLook w:val="0000" w:firstRow="0" w:lastRow="0" w:firstColumn="0" w:lastColumn="0" w:noHBand="0" w:noVBand="0"/>
      </w:tblPr>
      <w:tblGrid>
        <w:gridCol w:w="2948"/>
        <w:gridCol w:w="2949"/>
      </w:tblGrid>
      <w:tr w:rsidR="00DE7975" w14:paraId="687D4518" w14:textId="77777777" w:rsidTr="00DE7975">
        <w:tc>
          <w:tcPr>
            <w:tcW w:w="2500" w:type="pct"/>
            <w:shd w:val="clear" w:color="auto" w:fill="auto"/>
            <w:tcMar>
              <w:left w:w="0" w:type="dxa"/>
            </w:tcMar>
          </w:tcPr>
          <w:p w14:paraId="17DD615B" w14:textId="77777777" w:rsidR="00DE7975" w:rsidRDefault="00DE7975" w:rsidP="00DE7975">
            <w:pPr>
              <w:pStyle w:val="Brdtextmedindrag"/>
            </w:pPr>
            <w:r>
              <w:t>Vid förlängning av genom</w:t>
            </w:r>
            <w:r>
              <w:softHyphen/>
              <w:t>för</w:t>
            </w:r>
            <w:r>
              <w:softHyphen/>
            </w:r>
            <w:r>
              <w:softHyphen/>
              <w:t>an</w:t>
            </w:r>
            <w:r>
              <w:softHyphen/>
              <w:t>de</w:t>
            </w:r>
            <w:r>
              <w:softHyphen/>
            </w:r>
            <w:r>
              <w:softHyphen/>
              <w:t xml:space="preserve">tiden enligt 4 kap. 24 § behöver </w:t>
            </w:r>
            <w:r w:rsidRPr="00085D23">
              <w:rPr>
                <w:spacing w:val="-2"/>
              </w:rPr>
              <w:t xml:space="preserve">18 § första och </w:t>
            </w:r>
            <w:r w:rsidRPr="00085D23">
              <w:rPr>
                <w:i/>
                <w:spacing w:val="-2"/>
              </w:rPr>
              <w:t>tredje</w:t>
            </w:r>
            <w:r w:rsidRPr="00085D23">
              <w:rPr>
                <w:spacing w:val="-2"/>
              </w:rPr>
              <w:t xml:space="preserve"> styckena samt</w:t>
            </w:r>
            <w:r w:rsidRPr="00085D23">
              <w:t xml:space="preserve"> 19</w:t>
            </w:r>
            <w:r>
              <w:t>–25 §§ inte tillämpas. Samråd enligt 11 § krävs endast med lant</w:t>
            </w:r>
            <w:r>
              <w:softHyphen/>
              <w:t>mäterimyndigheten och kända sak</w:t>
            </w:r>
            <w:r>
              <w:softHyphen/>
              <w:t>ägare inom det berörda området.</w:t>
            </w:r>
          </w:p>
        </w:tc>
        <w:tc>
          <w:tcPr>
            <w:tcW w:w="2500" w:type="pct"/>
            <w:shd w:val="clear" w:color="auto" w:fill="auto"/>
            <w:tcMar>
              <w:right w:w="0" w:type="dxa"/>
            </w:tcMar>
          </w:tcPr>
          <w:p w14:paraId="22EC90D7" w14:textId="77777777" w:rsidR="00DE7975" w:rsidRPr="00040A19" w:rsidRDefault="00DE7975" w:rsidP="00DE7975">
            <w:pPr>
              <w:pStyle w:val="Brdtextmedindrag"/>
              <w:rPr>
                <w:i/>
              </w:rPr>
            </w:pPr>
            <w:r>
              <w:t>Vid förlängning av genom</w:t>
            </w:r>
            <w:r>
              <w:softHyphen/>
              <w:t>för</w:t>
            </w:r>
            <w:r>
              <w:softHyphen/>
            </w:r>
            <w:r>
              <w:softHyphen/>
              <w:t>an</w:t>
            </w:r>
            <w:r>
              <w:softHyphen/>
              <w:t>de</w:t>
            </w:r>
            <w:r>
              <w:softHyphen/>
            </w:r>
            <w:r>
              <w:softHyphen/>
              <w:t xml:space="preserve">tiden enligt 4 kap. 24 § behöver </w:t>
            </w:r>
            <w:r w:rsidRPr="00085D23">
              <w:rPr>
                <w:spacing w:val="-2"/>
              </w:rPr>
              <w:t xml:space="preserve">18 § första och </w:t>
            </w:r>
            <w:r w:rsidRPr="00085D23">
              <w:rPr>
                <w:i/>
                <w:spacing w:val="-2"/>
              </w:rPr>
              <w:t>andra</w:t>
            </w:r>
            <w:r w:rsidRPr="00085D23">
              <w:rPr>
                <w:spacing w:val="-2"/>
              </w:rPr>
              <w:t xml:space="preserve"> styckena samt</w:t>
            </w:r>
            <w:r>
              <w:t xml:space="preserve"> 19–25 §§ inte tillämpas. Samråd enligt 11 § krävs endast med lant</w:t>
            </w:r>
            <w:r>
              <w:softHyphen/>
              <w:t>mäterimyndigheten och kända sak</w:t>
            </w:r>
            <w:r>
              <w:softHyphen/>
              <w:t>ägare inom det berörda området.</w:t>
            </w:r>
          </w:p>
        </w:tc>
      </w:tr>
    </w:tbl>
    <w:p w14:paraId="28D0A461" w14:textId="77777777" w:rsidR="00DE7975" w:rsidRPr="00085D23" w:rsidRDefault="00DE7975" w:rsidP="00DE7975">
      <w:pPr>
        <w:pStyle w:val="Brdtextmedindrag"/>
      </w:pPr>
    </w:p>
    <w:p w14:paraId="673EDDF9" w14:textId="77777777" w:rsidR="00DE7975" w:rsidRDefault="00DE7975" w:rsidP="00DE7975">
      <w:pPr>
        <w:pStyle w:val="Brdtext"/>
        <w:keepNext/>
        <w:jc w:val="center"/>
      </w:pPr>
      <w:r>
        <w:t>38 b §</w:t>
      </w:r>
      <w:r>
        <w:rPr>
          <w:rStyle w:val="Fotnotsreferens"/>
        </w:rPr>
        <w:footnoteReference w:id="67"/>
      </w:r>
    </w:p>
    <w:tbl>
      <w:tblPr>
        <w:tblW w:w="5000" w:type="pct"/>
        <w:tblCellMar>
          <w:left w:w="125" w:type="dxa"/>
          <w:right w:w="125" w:type="dxa"/>
        </w:tblCellMar>
        <w:tblLook w:val="0000" w:firstRow="0" w:lastRow="0" w:firstColumn="0" w:lastColumn="0" w:noHBand="0" w:noVBand="0"/>
      </w:tblPr>
      <w:tblGrid>
        <w:gridCol w:w="2948"/>
        <w:gridCol w:w="2949"/>
      </w:tblGrid>
      <w:tr w:rsidR="00DE7975" w14:paraId="500EBB37" w14:textId="77777777" w:rsidTr="00DE7975">
        <w:tc>
          <w:tcPr>
            <w:tcW w:w="2500" w:type="pct"/>
            <w:shd w:val="clear" w:color="auto" w:fill="auto"/>
            <w:tcMar>
              <w:left w:w="0" w:type="dxa"/>
            </w:tcMar>
          </w:tcPr>
          <w:p w14:paraId="71D69742" w14:textId="77777777" w:rsidR="00DE7975" w:rsidRDefault="00DE7975" w:rsidP="00DE7975">
            <w:pPr>
              <w:pStyle w:val="Brdtextmedindrag"/>
            </w:pPr>
            <w:r w:rsidRPr="00D85000">
              <w:t>I fråga om förslag till att upphäva en detaljplan behöver 18</w:t>
            </w:r>
            <w:r w:rsidRPr="00602C36">
              <w:rPr>
                <w:i/>
              </w:rPr>
              <w:t> </w:t>
            </w:r>
            <w:r w:rsidRPr="004F1303">
              <w:t xml:space="preserve">§ första och </w:t>
            </w:r>
            <w:r w:rsidRPr="00602C36">
              <w:rPr>
                <w:i/>
              </w:rPr>
              <w:t>tredje</w:t>
            </w:r>
            <w:r w:rsidRPr="004F1303">
              <w:t xml:space="preserve"> styckena samt 19</w:t>
            </w:r>
            <w:r>
              <w:t>–</w:t>
            </w:r>
            <w:r w:rsidRPr="00D85000">
              <w:t>25</w:t>
            </w:r>
            <w:r>
              <w:t> </w:t>
            </w:r>
            <w:r w:rsidRPr="00D85000">
              <w:t>§§ inte tillämpas när planens genom</w:t>
            </w:r>
            <w:r>
              <w:softHyphen/>
            </w:r>
            <w:r w:rsidRPr="00D85000">
              <w:t>förandetid har gått ut, och upp</w:t>
            </w:r>
            <w:r>
              <w:softHyphen/>
            </w:r>
            <w:r w:rsidRPr="00D85000">
              <w:t>häv</w:t>
            </w:r>
            <w:r>
              <w:softHyphen/>
            </w:r>
            <w:r w:rsidRPr="00D85000">
              <w:t>an</w:t>
            </w:r>
            <w:r>
              <w:softHyphen/>
            </w:r>
            <w:r w:rsidRPr="00D85000">
              <w:t>det av planen</w:t>
            </w:r>
          </w:p>
        </w:tc>
        <w:tc>
          <w:tcPr>
            <w:tcW w:w="2500" w:type="pct"/>
            <w:shd w:val="clear" w:color="auto" w:fill="auto"/>
            <w:tcMar>
              <w:right w:w="0" w:type="dxa"/>
            </w:tcMar>
          </w:tcPr>
          <w:p w14:paraId="5075BE34" w14:textId="77777777" w:rsidR="00DE7975" w:rsidRPr="00040A19" w:rsidRDefault="00DE7975" w:rsidP="00DE7975">
            <w:pPr>
              <w:pStyle w:val="Brdtextmedindrag"/>
              <w:rPr>
                <w:i/>
              </w:rPr>
            </w:pPr>
            <w:r w:rsidRPr="00D85000">
              <w:t>I fråga om förslag till att upphäva en detaljplan behöver 18</w:t>
            </w:r>
            <w:r w:rsidRPr="00602C36">
              <w:rPr>
                <w:i/>
              </w:rPr>
              <w:t> </w:t>
            </w:r>
            <w:r w:rsidRPr="004F1303">
              <w:t xml:space="preserve">§ första och </w:t>
            </w:r>
            <w:r w:rsidRPr="004F1303">
              <w:rPr>
                <w:i/>
              </w:rPr>
              <w:t>andra</w:t>
            </w:r>
            <w:r w:rsidRPr="004F1303">
              <w:t xml:space="preserve"> styckena samt 19</w:t>
            </w:r>
            <w:r>
              <w:t>–</w:t>
            </w:r>
            <w:r w:rsidRPr="00D85000">
              <w:t>25</w:t>
            </w:r>
            <w:r>
              <w:t> </w:t>
            </w:r>
            <w:r w:rsidRPr="00D85000">
              <w:t>§§ inte tillämpas när planens genom</w:t>
            </w:r>
            <w:r>
              <w:softHyphen/>
            </w:r>
            <w:r w:rsidRPr="00D85000">
              <w:t>föran</w:t>
            </w:r>
            <w:r>
              <w:softHyphen/>
            </w:r>
            <w:r w:rsidRPr="00D85000">
              <w:t>detid har gått ut, och upphäv</w:t>
            </w:r>
            <w:r>
              <w:softHyphen/>
            </w:r>
            <w:r w:rsidRPr="00D85000">
              <w:t>andet av planen</w:t>
            </w:r>
          </w:p>
        </w:tc>
      </w:tr>
    </w:tbl>
    <w:p w14:paraId="6030FD27" w14:textId="77777777" w:rsidR="00DE7975" w:rsidRDefault="00DE7975" w:rsidP="00DE7975">
      <w:pPr>
        <w:pStyle w:val="Brdtextmedindrag"/>
      </w:pPr>
      <w:r>
        <w:t>1. är förenligt med översiktsplanen och länsstyrelsens gransknings</w:t>
      </w:r>
      <w:r>
        <w:softHyphen/>
        <w:t>yttrande enligt 3 kap. 16 §,</w:t>
      </w:r>
    </w:p>
    <w:p w14:paraId="526CA8A5" w14:textId="77777777" w:rsidR="00DE7975" w:rsidRDefault="00DE7975" w:rsidP="00DE7975">
      <w:pPr>
        <w:pStyle w:val="Brdtextmedindrag"/>
      </w:pPr>
      <w:r>
        <w:t>2. inte är av betydande intresse för allmänheten eller i övrigt av stor betydelse, och</w:t>
      </w:r>
    </w:p>
    <w:p w14:paraId="2D8E95DD" w14:textId="77777777" w:rsidR="00DE7975" w:rsidRDefault="00DE7975" w:rsidP="00DE7975">
      <w:pPr>
        <w:pStyle w:val="Brdtextmedindrag"/>
      </w:pPr>
      <w:r>
        <w:t>3. inte kan antas medföra en betydande miljöpåverkan.</w:t>
      </w:r>
    </w:p>
    <w:p w14:paraId="5218038B" w14:textId="77777777" w:rsidR="00DE7975" w:rsidRDefault="00DE7975" w:rsidP="00DE7975">
      <w:pPr>
        <w:pStyle w:val="Brdtextmedindrag"/>
      </w:pPr>
      <w:r>
        <w:t>I fall som avses i första stycket, ska kommunen så snart som möjligt skicka samrådsredogörelsen eller ett meddelande om var den finns till</w:t>
      </w:r>
      <w:r>
        <w:softHyphen/>
        <w:t>gänglig till dem som inte har fått sina synpunkter tillgodosedda.</w:t>
      </w:r>
    </w:p>
    <w:p w14:paraId="7E4CD78A" w14:textId="77777777" w:rsidR="00DE7975" w:rsidRDefault="00DE7975" w:rsidP="00DE7975">
      <w:pPr>
        <w:pStyle w:val="Brdtextmedindrag"/>
      </w:pPr>
      <w:r>
        <w:t>Om kommunen efter att samrådet är klart ändrar sitt förslag väsentligt, ska kommunen trots första stycket låta granska det ändrade förslaget enligt 18 § första och tredje styckena samt 19–24 §§.</w:t>
      </w:r>
    </w:p>
    <w:tbl>
      <w:tblPr>
        <w:tblW w:w="5000" w:type="pct"/>
        <w:tblCellMar>
          <w:left w:w="125" w:type="dxa"/>
          <w:right w:w="125" w:type="dxa"/>
        </w:tblCellMar>
        <w:tblLook w:val="0000" w:firstRow="0" w:lastRow="0" w:firstColumn="0" w:lastColumn="0" w:noHBand="0" w:noVBand="0"/>
      </w:tblPr>
      <w:tblGrid>
        <w:gridCol w:w="2948"/>
        <w:gridCol w:w="2949"/>
      </w:tblGrid>
      <w:tr w:rsidR="00DE7975" w14:paraId="172D476D" w14:textId="77777777" w:rsidTr="00DE7975">
        <w:tc>
          <w:tcPr>
            <w:tcW w:w="2500" w:type="pct"/>
            <w:shd w:val="clear" w:color="auto" w:fill="auto"/>
            <w:tcMar>
              <w:left w:w="0" w:type="dxa"/>
            </w:tcMar>
          </w:tcPr>
          <w:p w14:paraId="64F5C67C" w14:textId="77777777" w:rsidR="00DE7975" w:rsidRDefault="00DE7975" w:rsidP="00DE7975">
            <w:pPr>
              <w:pStyle w:val="Brdtextmedindrag"/>
            </w:pPr>
            <w:r>
              <w:t>Om kommunen efter att samrådet är klart ändrar sitt förslag väsent</w:t>
            </w:r>
            <w:r>
              <w:softHyphen/>
              <w:t xml:space="preserve">ligt, ska kommunen trots första stycket låta granska det ändrade förslaget enligt 18 § första och </w:t>
            </w:r>
            <w:r w:rsidRPr="00602C36">
              <w:rPr>
                <w:i/>
              </w:rPr>
              <w:t>tredje</w:t>
            </w:r>
            <w:r>
              <w:t xml:space="preserve"> styckena samt 19–24 §§.</w:t>
            </w:r>
          </w:p>
        </w:tc>
        <w:tc>
          <w:tcPr>
            <w:tcW w:w="2500" w:type="pct"/>
            <w:shd w:val="clear" w:color="auto" w:fill="auto"/>
            <w:tcMar>
              <w:right w:w="0" w:type="dxa"/>
            </w:tcMar>
          </w:tcPr>
          <w:p w14:paraId="43CC7EE7" w14:textId="77777777" w:rsidR="00DE7975" w:rsidRPr="00040A19" w:rsidRDefault="00DE7975" w:rsidP="00DE7975">
            <w:pPr>
              <w:pStyle w:val="Brdtextmedindrag"/>
              <w:rPr>
                <w:i/>
              </w:rPr>
            </w:pPr>
            <w:r>
              <w:t>Om kommunen efter att samrådet är klart ändrar sitt förslag väsent</w:t>
            </w:r>
            <w:r>
              <w:softHyphen/>
              <w:t xml:space="preserve">ligt, ska kommunen trots första stycket låta granska det ändrade förslaget enligt 18 § första och </w:t>
            </w:r>
            <w:r w:rsidRPr="00602C36">
              <w:rPr>
                <w:i/>
              </w:rPr>
              <w:t>andra</w:t>
            </w:r>
            <w:r>
              <w:t xml:space="preserve"> styckena samt 19–24 §§.</w:t>
            </w:r>
          </w:p>
        </w:tc>
      </w:tr>
      <w:tr w:rsidR="00DE7975" w14:paraId="4AA96A8C" w14:textId="77777777" w:rsidTr="00DE7975">
        <w:tc>
          <w:tcPr>
            <w:tcW w:w="2500" w:type="pct"/>
            <w:shd w:val="clear" w:color="auto" w:fill="auto"/>
            <w:tcMar>
              <w:left w:w="0" w:type="dxa"/>
            </w:tcMar>
          </w:tcPr>
          <w:p w14:paraId="3F19DC77" w14:textId="77777777" w:rsidR="00DE7975" w:rsidRDefault="00DE7975" w:rsidP="00DE7975">
            <w:pPr>
              <w:pStyle w:val="Brdtextmedindrag"/>
            </w:pPr>
          </w:p>
        </w:tc>
        <w:tc>
          <w:tcPr>
            <w:tcW w:w="2500" w:type="pct"/>
            <w:shd w:val="clear" w:color="auto" w:fill="auto"/>
            <w:tcMar>
              <w:right w:w="0" w:type="dxa"/>
            </w:tcMar>
          </w:tcPr>
          <w:p w14:paraId="5E2BA017" w14:textId="77777777" w:rsidR="00DE7975" w:rsidRPr="00040A19" w:rsidRDefault="00DE7975" w:rsidP="00DE7975">
            <w:pPr>
              <w:pStyle w:val="Brdtextmedindrag"/>
              <w:rPr>
                <w:i/>
              </w:rPr>
            </w:pPr>
            <w:r w:rsidRPr="00040A19">
              <w:rPr>
                <w:i/>
              </w:rPr>
              <w:t xml:space="preserve">Bestämmelserna </w:t>
            </w:r>
            <w:r>
              <w:rPr>
                <w:i/>
              </w:rPr>
              <w:t xml:space="preserve">i första–tredje styckena </w:t>
            </w:r>
            <w:r w:rsidRPr="00040A19">
              <w:rPr>
                <w:i/>
              </w:rPr>
              <w:t>är endast tillämp</w:t>
            </w:r>
            <w:r>
              <w:rPr>
                <w:i/>
              </w:rPr>
              <w:softHyphen/>
            </w:r>
            <w:r w:rsidRPr="00040A19">
              <w:rPr>
                <w:i/>
              </w:rPr>
              <w:t xml:space="preserve">liga om översiktsplanen </w:t>
            </w:r>
            <w:r>
              <w:rPr>
                <w:i/>
              </w:rPr>
              <w:t xml:space="preserve">enligt 3 kap. 25 § </w:t>
            </w:r>
            <w:r w:rsidRPr="00040A19">
              <w:rPr>
                <w:i/>
              </w:rPr>
              <w:t>är aktuell när ärendet på</w:t>
            </w:r>
            <w:r>
              <w:rPr>
                <w:i/>
              </w:rPr>
              <w:softHyphen/>
            </w:r>
            <w:r w:rsidRPr="00040A19">
              <w:rPr>
                <w:i/>
              </w:rPr>
              <w:t>börjas.</w:t>
            </w:r>
          </w:p>
        </w:tc>
      </w:tr>
      <w:bookmarkEnd w:id="249"/>
    </w:tbl>
    <w:p w14:paraId="60694EAE" w14:textId="77777777" w:rsidR="00DE7975" w:rsidRPr="00D85000" w:rsidRDefault="00DE7975" w:rsidP="00DE7975">
      <w:pPr>
        <w:pStyle w:val="Brdtextmedindrag"/>
      </w:pPr>
    </w:p>
    <w:p w14:paraId="35625576" w14:textId="77777777" w:rsidR="00DE7975" w:rsidRDefault="00DE7975" w:rsidP="00DE7975">
      <w:pPr>
        <w:pStyle w:val="Brdtext"/>
        <w:keepNext/>
        <w:jc w:val="center"/>
      </w:pPr>
      <w:r>
        <w:t>39 §</w:t>
      </w:r>
      <w:r>
        <w:rPr>
          <w:rStyle w:val="Fotnotsreferens"/>
        </w:rPr>
        <w:footnoteReference w:id="68"/>
      </w:r>
    </w:p>
    <w:tbl>
      <w:tblPr>
        <w:tblW w:w="5000" w:type="pct"/>
        <w:tblCellMar>
          <w:left w:w="125" w:type="dxa"/>
          <w:right w:w="125" w:type="dxa"/>
        </w:tblCellMar>
        <w:tblLook w:val="0000" w:firstRow="0" w:lastRow="0" w:firstColumn="0" w:lastColumn="0" w:noHBand="0" w:noVBand="0"/>
      </w:tblPr>
      <w:tblGrid>
        <w:gridCol w:w="2948"/>
        <w:gridCol w:w="2949"/>
      </w:tblGrid>
      <w:tr w:rsidR="00DE7975" w14:paraId="2A574FF3" w14:textId="77777777" w:rsidTr="00DE7975">
        <w:trPr>
          <w:cantSplit/>
        </w:trPr>
        <w:tc>
          <w:tcPr>
            <w:tcW w:w="2500" w:type="pct"/>
            <w:shd w:val="clear" w:color="auto" w:fill="auto"/>
            <w:tcMar>
              <w:left w:w="0" w:type="dxa"/>
            </w:tcMar>
          </w:tcPr>
          <w:p w14:paraId="187559F9" w14:textId="77777777" w:rsidR="00DE7975" w:rsidRDefault="00DE7975" w:rsidP="00DE7975">
            <w:pPr>
              <w:pStyle w:val="Brdtextmedindrag"/>
            </w:pPr>
            <w:r w:rsidRPr="00F63BE9">
              <w:t>I fråga om förslag till och beslut om att anta, ändra eller upphäva områdesbestämmelser ska kom</w:t>
            </w:r>
            <w:r>
              <w:softHyphen/>
            </w:r>
            <w:r w:rsidRPr="00F63BE9">
              <w:t>munen tillämpa bestämmelserna om förslag till och</w:t>
            </w:r>
            <w:r>
              <w:t xml:space="preserve"> antagande av en detaljplan i 7 </w:t>
            </w:r>
            <w:r w:rsidRPr="00F63BE9">
              <w:t>§,</w:t>
            </w:r>
            <w:r>
              <w:t xml:space="preserve"> 8 § i den del som avser fastig</w:t>
            </w:r>
            <w:r w:rsidRPr="00F63BE9">
              <w:t xml:space="preserve">hetsförteckning, 9 </w:t>
            </w:r>
            <w:r w:rsidRPr="00E95C13">
              <w:rPr>
                <w:i/>
              </w:rPr>
              <w:t>och</w:t>
            </w:r>
            <w:r w:rsidRPr="00F63BE9">
              <w:t xml:space="preserve"> 10</w:t>
            </w:r>
            <w:r>
              <w:t xml:space="preserve"> §§, </w:t>
            </w:r>
            <w:r w:rsidRPr="00E95C13">
              <w:rPr>
                <w:i/>
              </w:rPr>
              <w:t>11 §</w:t>
            </w:r>
            <w:r w:rsidRPr="00F63BE9">
              <w:t xml:space="preserve"> </w:t>
            </w:r>
            <w:r w:rsidRPr="00D804A8">
              <w:rPr>
                <w:i/>
              </w:rPr>
              <w:t>första–tredje styckena</w:t>
            </w:r>
            <w:r>
              <w:t xml:space="preserve">, </w:t>
            </w:r>
            <w:r w:rsidRPr="00976655">
              <w:rPr>
                <w:i/>
              </w:rPr>
              <w:t>11 a </w:t>
            </w:r>
            <w:r w:rsidRPr="00E50B90">
              <w:rPr>
                <w:i/>
              </w:rPr>
              <w:t>§</w:t>
            </w:r>
            <w:r w:rsidRPr="00E95C13">
              <w:rPr>
                <w:i/>
              </w:rPr>
              <w:t xml:space="preserve"> första stycket</w:t>
            </w:r>
            <w:r w:rsidRPr="00F63BE9">
              <w:t xml:space="preserve">, </w:t>
            </w:r>
            <w:r>
              <w:rPr>
                <w:i/>
              </w:rPr>
              <w:t>11 b och 11 c </w:t>
            </w:r>
            <w:r w:rsidRPr="00976655">
              <w:rPr>
                <w:i/>
              </w:rPr>
              <w:t>§§</w:t>
            </w:r>
            <w:r>
              <w:t xml:space="preserve">, </w:t>
            </w:r>
            <w:r w:rsidRPr="00976655">
              <w:rPr>
                <w:i/>
              </w:rPr>
              <w:t>12</w:t>
            </w:r>
            <w:r>
              <w:t>–15 §§, 17 </w:t>
            </w:r>
            <w:r w:rsidRPr="00E95C13">
              <w:rPr>
                <w:i/>
              </w:rPr>
              <w:t>§</w:t>
            </w:r>
            <w:r>
              <w:t>, 18, 19 och 20 </w:t>
            </w:r>
            <w:r w:rsidRPr="00F63BE9">
              <w:t>§§, 2</w:t>
            </w:r>
            <w:r>
              <w:t>1 § första stycket, 22 och 22 a </w:t>
            </w:r>
            <w:r w:rsidRPr="00F63BE9">
              <w:t>§§, 23</w:t>
            </w:r>
            <w:r>
              <w:t> </w:t>
            </w:r>
            <w:r w:rsidRPr="00F63BE9">
              <w:t>§ första</w:t>
            </w:r>
            <w:r>
              <w:t xml:space="preserve"> stycket, 24, 25, 27, 29 och 30 </w:t>
            </w:r>
            <w:r w:rsidRPr="00F63BE9">
              <w:t>§§</w:t>
            </w:r>
            <w:r>
              <w:t>, 32 § 1 och 2, 33–35 </w:t>
            </w:r>
            <w:r w:rsidRPr="00976655">
              <w:rPr>
                <w:i/>
              </w:rPr>
              <w:t>§§</w:t>
            </w:r>
            <w:r>
              <w:t xml:space="preserve"> och 38 </w:t>
            </w:r>
            <w:r w:rsidRPr="00326F9B">
              <w:t>§</w:t>
            </w:r>
            <w:r w:rsidRPr="00F63BE9">
              <w:t>. Vid tillämpningen ska det som sägs om detaljplan avse områdesbestämmelserna.</w:t>
            </w:r>
          </w:p>
        </w:tc>
        <w:tc>
          <w:tcPr>
            <w:tcW w:w="2500" w:type="pct"/>
            <w:shd w:val="clear" w:color="auto" w:fill="auto"/>
            <w:tcMar>
              <w:right w:w="0" w:type="dxa"/>
            </w:tcMar>
          </w:tcPr>
          <w:p w14:paraId="69097195" w14:textId="77777777" w:rsidR="00DE7975" w:rsidRDefault="00DE7975" w:rsidP="00DE7975">
            <w:pPr>
              <w:pStyle w:val="Brdtextmedindrag"/>
            </w:pPr>
            <w:r w:rsidRPr="00F63BE9">
              <w:t>I fråga om förslag till och beslut om att anta, ändra eller upphäva områdesbestämmelser ska kom</w:t>
            </w:r>
            <w:r>
              <w:softHyphen/>
            </w:r>
            <w:r w:rsidRPr="00F63BE9">
              <w:t>mun</w:t>
            </w:r>
            <w:r>
              <w:softHyphen/>
            </w:r>
            <w:r w:rsidRPr="00F63BE9">
              <w:t>en tillämpa bestämmel</w:t>
            </w:r>
            <w:r>
              <w:softHyphen/>
            </w:r>
            <w:r w:rsidRPr="00F63BE9">
              <w:t>serna om förslag till och antagande av en detaljplan i 7 §, 8 § i den del som avs</w:t>
            </w:r>
            <w:r>
              <w:t>er fastig</w:t>
            </w:r>
            <w:r w:rsidRPr="00F63BE9">
              <w:t>hetsförteckn</w:t>
            </w:r>
            <w:r>
              <w:t>ing, 9</w:t>
            </w:r>
            <w:r w:rsidRPr="00E95C13">
              <w:rPr>
                <w:i/>
              </w:rPr>
              <w:t>,</w:t>
            </w:r>
            <w:r>
              <w:t xml:space="preserve"> 10 </w:t>
            </w:r>
            <w:r w:rsidRPr="00E50B90">
              <w:rPr>
                <w:i/>
              </w:rPr>
              <w:t>och</w:t>
            </w:r>
            <w:r w:rsidRPr="00976655">
              <w:rPr>
                <w:i/>
              </w:rPr>
              <w:t xml:space="preserve"> 11</w:t>
            </w:r>
            <w:r>
              <w:t> §</w:t>
            </w:r>
            <w:r w:rsidRPr="00F63BE9">
              <w:t xml:space="preserve">§, </w:t>
            </w:r>
            <w:r w:rsidRPr="00976655">
              <w:rPr>
                <w:i/>
              </w:rPr>
              <w:t>11</w:t>
            </w:r>
            <w:r>
              <w:rPr>
                <w:i/>
              </w:rPr>
              <w:t> c </w:t>
            </w:r>
            <w:r w:rsidRPr="00E50B90">
              <w:rPr>
                <w:i/>
              </w:rPr>
              <w:t>§</w:t>
            </w:r>
            <w:r w:rsidRPr="00E95C13">
              <w:rPr>
                <w:i/>
              </w:rPr>
              <w:t xml:space="preserve"> första stycket</w:t>
            </w:r>
            <w:r>
              <w:t xml:space="preserve">, </w:t>
            </w:r>
            <w:r w:rsidRPr="00976655">
              <w:rPr>
                <w:i/>
              </w:rPr>
              <w:t>11 </w:t>
            </w:r>
            <w:r>
              <w:rPr>
                <w:i/>
              </w:rPr>
              <w:t>d</w:t>
            </w:r>
            <w:r w:rsidRPr="00F63BE9">
              <w:t>–15</w:t>
            </w:r>
            <w:r>
              <w:t> </w:t>
            </w:r>
            <w:r w:rsidRPr="00F63BE9">
              <w:t>§§, 17, 18, 19 och 20</w:t>
            </w:r>
            <w:r>
              <w:t> </w:t>
            </w:r>
            <w:r w:rsidRPr="00F63BE9">
              <w:t>§§, 21</w:t>
            </w:r>
            <w:r>
              <w:t> </w:t>
            </w:r>
            <w:r w:rsidRPr="00F63BE9">
              <w:t>§</w:t>
            </w:r>
            <w:r w:rsidRPr="00E50B90">
              <w:t xml:space="preserve"> första</w:t>
            </w:r>
            <w:r w:rsidRPr="00F63BE9">
              <w:t xml:space="preserve"> stycket, 22 och 22 a</w:t>
            </w:r>
            <w:r>
              <w:t> </w:t>
            </w:r>
            <w:r w:rsidRPr="00F63BE9">
              <w:t>§§, 23</w:t>
            </w:r>
            <w:r>
              <w:t> </w:t>
            </w:r>
            <w:r w:rsidRPr="00F63BE9">
              <w:t>§ första stycket, 24, 25, 27, 29 oc</w:t>
            </w:r>
            <w:r>
              <w:t xml:space="preserve">h 30 §§, 32 § 1 och 2, 33–35 </w:t>
            </w:r>
            <w:r w:rsidRPr="00F63BE9">
              <w:t>och 38</w:t>
            </w:r>
            <w:r>
              <w:t> </w:t>
            </w:r>
            <w:r w:rsidRPr="00326F9B">
              <w:t>§</w:t>
            </w:r>
            <w:r w:rsidRPr="00976655">
              <w:rPr>
                <w:i/>
              </w:rPr>
              <w:t>§</w:t>
            </w:r>
            <w:r w:rsidRPr="00F63BE9">
              <w:t>. Vid tillämpningen ska det som sä</w:t>
            </w:r>
            <w:r>
              <w:t>gs om detaljplan avse områ</w:t>
            </w:r>
            <w:r>
              <w:softHyphen/>
              <w:t>des</w:t>
            </w:r>
            <w:r w:rsidRPr="00F63BE9">
              <w:t>bestämmelserna.</w:t>
            </w:r>
          </w:p>
        </w:tc>
      </w:tr>
    </w:tbl>
    <w:p w14:paraId="5D06C001" w14:textId="77777777" w:rsidR="00DE7975" w:rsidRDefault="00DE7975" w:rsidP="00DE7975">
      <w:pPr>
        <w:pStyle w:val="Brdtext"/>
      </w:pPr>
    </w:p>
    <w:tbl>
      <w:tblPr>
        <w:tblW w:w="5000" w:type="pct"/>
        <w:tblCellMar>
          <w:left w:w="125" w:type="dxa"/>
          <w:right w:w="125" w:type="dxa"/>
        </w:tblCellMar>
        <w:tblLook w:val="0000" w:firstRow="0" w:lastRow="0" w:firstColumn="0" w:lastColumn="0" w:noHBand="0" w:noVBand="0"/>
      </w:tblPr>
      <w:tblGrid>
        <w:gridCol w:w="2948"/>
        <w:gridCol w:w="2949"/>
      </w:tblGrid>
      <w:tr w:rsidR="00DE7975" w:rsidRPr="005B0E77" w14:paraId="62CE279A" w14:textId="77777777" w:rsidTr="00DE7975">
        <w:tc>
          <w:tcPr>
            <w:tcW w:w="2500" w:type="pct"/>
            <w:shd w:val="clear" w:color="auto" w:fill="auto"/>
            <w:tcMar>
              <w:left w:w="0" w:type="dxa"/>
            </w:tcMar>
          </w:tcPr>
          <w:p w14:paraId="6700D375" w14:textId="77777777" w:rsidR="00DE7975" w:rsidRPr="005B0E77" w:rsidRDefault="00DE7975" w:rsidP="00DE7975">
            <w:pPr>
              <w:pStyle w:val="Brdtext"/>
              <w:keepNext/>
              <w:rPr>
                <w:i/>
              </w:rPr>
            </w:pPr>
            <w:r>
              <w:rPr>
                <w:i/>
              </w:rPr>
              <w:t>Lydelse enligt prop. 2018/19:162</w:t>
            </w:r>
          </w:p>
        </w:tc>
        <w:tc>
          <w:tcPr>
            <w:tcW w:w="2500" w:type="pct"/>
            <w:shd w:val="clear" w:color="auto" w:fill="auto"/>
            <w:tcMar>
              <w:right w:w="0" w:type="dxa"/>
            </w:tcMar>
          </w:tcPr>
          <w:p w14:paraId="25BD1B54" w14:textId="77777777" w:rsidR="00DE7975" w:rsidRPr="005B0E77" w:rsidRDefault="00DE7975" w:rsidP="00DE7975">
            <w:pPr>
              <w:pStyle w:val="Brdtext"/>
              <w:keepNext/>
              <w:rPr>
                <w:i/>
              </w:rPr>
            </w:pPr>
            <w:r w:rsidRPr="005B0E77">
              <w:rPr>
                <w:i/>
              </w:rPr>
              <w:t>Föreslagen lydelse</w:t>
            </w:r>
          </w:p>
        </w:tc>
      </w:tr>
    </w:tbl>
    <w:p w14:paraId="19D220BB" w14:textId="77777777" w:rsidR="00DE7975" w:rsidRDefault="00DE7975" w:rsidP="00DE7975">
      <w:pPr>
        <w:pStyle w:val="Brdtext"/>
        <w:keepNext/>
        <w:spacing w:before="230"/>
        <w:jc w:val="center"/>
        <w:rPr>
          <w:b/>
        </w:rPr>
      </w:pPr>
      <w:r>
        <w:rPr>
          <w:b/>
        </w:rPr>
        <w:t>7 kap.</w:t>
      </w:r>
    </w:p>
    <w:p w14:paraId="2D3E5AFC" w14:textId="77777777" w:rsidR="00DE7975" w:rsidRDefault="00DE7975" w:rsidP="00DE7975">
      <w:pPr>
        <w:pStyle w:val="Brdtext"/>
        <w:keepNext/>
        <w:jc w:val="center"/>
      </w:pPr>
      <w:r>
        <w:t>1 §</w:t>
      </w:r>
    </w:p>
    <w:p w14:paraId="4C35401A" w14:textId="77777777" w:rsidR="00DE7975" w:rsidRDefault="00DE7975" w:rsidP="00DE7975">
      <w:pPr>
        <w:pStyle w:val="Brdtextmedindrag"/>
      </w:pPr>
      <w:r w:rsidRPr="007F6A5C">
        <w:t xml:space="preserve">Regional fysisk planering ska ske i Stockholms län och i Skåne län. </w:t>
      </w:r>
      <w:r>
        <w:t>Regionen</w:t>
      </w:r>
      <w:r w:rsidRPr="007F6A5C">
        <w:t xml:space="preserve"> ansvarar för denna planering.</w:t>
      </w:r>
    </w:p>
    <w:p w14:paraId="31E8F505" w14:textId="77777777" w:rsidR="00DE7975" w:rsidRDefault="00DE7975" w:rsidP="00DE7975">
      <w:pPr>
        <w:pStyle w:val="Brdtextmedindrag"/>
      </w:pPr>
      <w:r>
        <w:t>Regionen</w:t>
      </w:r>
      <w:r w:rsidRPr="007F6A5C">
        <w:t xml:space="preserve"> ska</w:t>
      </w:r>
    </w:p>
    <w:p w14:paraId="510C96E9" w14:textId="77777777" w:rsidR="00DE7975" w:rsidRDefault="00DE7975" w:rsidP="00DE7975">
      <w:pPr>
        <w:pStyle w:val="Brdtextmedindrag"/>
      </w:pPr>
      <w:r>
        <w:t>1. utreda regionala frågor av betydelse för länets fysiska miljö,</w:t>
      </w:r>
    </w:p>
    <w:p w14:paraId="6B06372B" w14:textId="77777777" w:rsidR="00DE7975" w:rsidRDefault="00DE7975" w:rsidP="00DE7975">
      <w:pPr>
        <w:pStyle w:val="Brdtextmedindrag"/>
      </w:pPr>
      <w:r>
        <w:t>2. upprätta ett förslag till regionplan enligt 2–4 §§ eller förslag till ändring av en sådan plan,</w:t>
      </w:r>
    </w:p>
    <w:p w14:paraId="687F543F" w14:textId="77777777" w:rsidR="00DE7975" w:rsidRDefault="00DE7975" w:rsidP="00DE7975">
      <w:pPr>
        <w:pStyle w:val="Brdtextmedindrag"/>
      </w:pPr>
      <w:r>
        <w:t>3. anta, pröva aktualiteten hos och vid behov ändra planen,</w:t>
      </w:r>
    </w:p>
    <w:p w14:paraId="77CFD6D1" w14:textId="77777777" w:rsidR="00DE7975" w:rsidRDefault="00DE7975" w:rsidP="00DE7975">
      <w:pPr>
        <w:pStyle w:val="Brdtextmedindrag"/>
      </w:pPr>
      <w:r>
        <w:t xml:space="preserve">4. lämna underlag om regionala frågor av betydelse för länets fysiska </w:t>
      </w:r>
      <w:r w:rsidRPr="001A0667">
        <w:rPr>
          <w:spacing w:val="-2"/>
        </w:rPr>
        <w:t>miljö till länsstyrelsen, andra berörda regioner och de kommuner, regio</w:t>
      </w:r>
      <w:r w:rsidRPr="001A0667">
        <w:rPr>
          <w:spacing w:val="-2"/>
        </w:rPr>
        <w:softHyphen/>
        <w:t>nala</w:t>
      </w:r>
      <w:r>
        <w:t xml:space="preserve"> kollektivtrafikmyndigheter och andra myndigheter som berörs,</w:t>
      </w:r>
    </w:p>
    <w:tbl>
      <w:tblPr>
        <w:tblW w:w="5000" w:type="pct"/>
        <w:tblCellMar>
          <w:left w:w="125" w:type="dxa"/>
          <w:right w:w="125" w:type="dxa"/>
        </w:tblCellMar>
        <w:tblLook w:val="0000" w:firstRow="0" w:lastRow="0" w:firstColumn="0" w:lastColumn="0" w:noHBand="0" w:noVBand="0"/>
      </w:tblPr>
      <w:tblGrid>
        <w:gridCol w:w="2948"/>
        <w:gridCol w:w="2949"/>
      </w:tblGrid>
      <w:tr w:rsidR="00DE7975" w14:paraId="06432AF4" w14:textId="77777777" w:rsidTr="00DE7975">
        <w:tc>
          <w:tcPr>
            <w:tcW w:w="2500" w:type="pct"/>
            <w:shd w:val="clear" w:color="auto" w:fill="auto"/>
            <w:tcMar>
              <w:left w:w="0" w:type="dxa"/>
            </w:tcMar>
          </w:tcPr>
          <w:p w14:paraId="7B70F946" w14:textId="77777777" w:rsidR="00DE7975" w:rsidRDefault="00DE7975" w:rsidP="00DE7975">
            <w:pPr>
              <w:pStyle w:val="Brdtextmedindrag"/>
            </w:pPr>
            <w:r w:rsidRPr="007F6A5C">
              <w:t>5.</w:t>
            </w:r>
            <w:r>
              <w:t> </w:t>
            </w:r>
            <w:r w:rsidRPr="007F6A5C">
              <w:t>yttra sig över förslag till över</w:t>
            </w:r>
            <w:r>
              <w:softHyphen/>
            </w:r>
            <w:r w:rsidRPr="007F6A5C">
              <w:rPr>
                <w:spacing w:val="-2"/>
              </w:rPr>
              <w:t xml:space="preserve">siktsplaner inom länet under </w:t>
            </w:r>
            <w:r w:rsidRPr="007F6A5C">
              <w:rPr>
                <w:i/>
                <w:spacing w:val="-2"/>
              </w:rPr>
              <w:t>ut</w:t>
            </w:r>
            <w:r w:rsidRPr="007F6A5C">
              <w:rPr>
                <w:i/>
                <w:spacing w:val="-2"/>
              </w:rPr>
              <w:softHyphen/>
              <w:t>ställ</w:t>
            </w:r>
            <w:r w:rsidRPr="007F6A5C">
              <w:rPr>
                <w:i/>
                <w:spacing w:val="-2"/>
              </w:rPr>
              <w:softHyphen/>
            </w:r>
            <w:r>
              <w:rPr>
                <w:i/>
                <w:spacing w:val="-2"/>
              </w:rPr>
              <w:t>n</w:t>
            </w:r>
            <w:r w:rsidRPr="007F6A5C">
              <w:rPr>
                <w:i/>
              </w:rPr>
              <w:t>ingstiden</w:t>
            </w:r>
            <w:r w:rsidRPr="007F6A5C">
              <w:t xml:space="preserve"> i fråga om hur dessa planer förhåller sig till region</w:t>
            </w:r>
            <w:r>
              <w:softHyphen/>
            </w:r>
            <w:r w:rsidRPr="007F6A5C">
              <w:t>pla</w:t>
            </w:r>
            <w:r>
              <w:softHyphen/>
            </w:r>
            <w:r w:rsidRPr="007F6A5C">
              <w:t>nen,</w:t>
            </w:r>
          </w:p>
        </w:tc>
        <w:tc>
          <w:tcPr>
            <w:tcW w:w="2500" w:type="pct"/>
            <w:shd w:val="clear" w:color="auto" w:fill="auto"/>
            <w:tcMar>
              <w:right w:w="0" w:type="dxa"/>
            </w:tcMar>
          </w:tcPr>
          <w:p w14:paraId="3817DB41" w14:textId="77777777" w:rsidR="00DE7975" w:rsidRDefault="00DE7975" w:rsidP="00DE7975">
            <w:pPr>
              <w:pStyle w:val="Brdtextmedindrag"/>
            </w:pPr>
            <w:r w:rsidRPr="007F6A5C">
              <w:t>5.</w:t>
            </w:r>
            <w:r>
              <w:t> </w:t>
            </w:r>
            <w:r w:rsidRPr="007F6A5C">
              <w:t>yttra sig över förslag till över</w:t>
            </w:r>
            <w:r>
              <w:softHyphen/>
            </w:r>
            <w:r w:rsidRPr="007F6A5C">
              <w:rPr>
                <w:spacing w:val="-2"/>
              </w:rPr>
              <w:t xml:space="preserve">siktsplaner inom länet under </w:t>
            </w:r>
            <w:r w:rsidRPr="007F6A5C">
              <w:rPr>
                <w:i/>
                <w:spacing w:val="-2"/>
              </w:rPr>
              <w:t>gransk</w:t>
            </w:r>
            <w:r>
              <w:rPr>
                <w:i/>
                <w:spacing w:val="-2"/>
              </w:rPr>
              <w:softHyphen/>
            </w:r>
            <w:r w:rsidRPr="007F6A5C">
              <w:rPr>
                <w:i/>
              </w:rPr>
              <w:t>ningstiden</w:t>
            </w:r>
            <w:r w:rsidRPr="007F6A5C">
              <w:t xml:space="preserve"> i fråga om hur dessa planer förhåller sig till region</w:t>
            </w:r>
            <w:r>
              <w:softHyphen/>
            </w:r>
            <w:r w:rsidRPr="007F6A5C">
              <w:t>pla</w:t>
            </w:r>
            <w:r>
              <w:softHyphen/>
            </w:r>
            <w:r w:rsidRPr="007F6A5C">
              <w:t>nen,</w:t>
            </w:r>
          </w:p>
        </w:tc>
      </w:tr>
    </w:tbl>
    <w:p w14:paraId="59D37A0D" w14:textId="77777777" w:rsidR="00DE7975" w:rsidRDefault="00DE7975" w:rsidP="00DE7975">
      <w:pPr>
        <w:pStyle w:val="Brdtextmedindrag"/>
      </w:pPr>
      <w:r>
        <w:t>6. verka för insatser som kan bidra till att det långsiktiga behovet av bostäder kan tillgodoses, och</w:t>
      </w:r>
    </w:p>
    <w:p w14:paraId="20FE3365" w14:textId="77777777" w:rsidR="00DE7975" w:rsidRDefault="00DE7975" w:rsidP="00DE7975">
      <w:pPr>
        <w:pStyle w:val="Brdtextmedindrag"/>
      </w:pPr>
      <w:r>
        <w:t>7. verka för insatser som kan bidra till att minska länets klimatpåverkan och dess effekter.</w:t>
      </w:r>
    </w:p>
    <w:p w14:paraId="53066808" w14:textId="77777777" w:rsidR="00DE7975" w:rsidRDefault="00DE7975" w:rsidP="00DE7975">
      <w:pPr>
        <w:pStyle w:val="Brdtextmedindrag"/>
      </w:pPr>
      <w:r>
        <w:t>Regionen</w:t>
      </w:r>
      <w:r w:rsidRPr="007F6A5C">
        <w:t xml:space="preserve"> ska lämna regeringen de uppgifter om den regionala fysiska planeringen som regeringen begär.</w:t>
      </w:r>
    </w:p>
    <w:p w14:paraId="37D1D98B" w14:textId="77777777" w:rsidR="00DE7975" w:rsidRPr="007F6A5C" w:rsidRDefault="00DE7975" w:rsidP="00DE7975">
      <w:pPr>
        <w:pStyle w:val="Brdtextmedindrag"/>
      </w:pPr>
    </w:p>
    <w:p w14:paraId="3F93E46B" w14:textId="77777777" w:rsidR="00DE7975" w:rsidRDefault="00DE7975" w:rsidP="00DE7975">
      <w:pPr>
        <w:pStyle w:val="Brdtext"/>
        <w:keepNext/>
        <w:jc w:val="center"/>
      </w:pPr>
      <w:r>
        <w:t>3 §</w:t>
      </w:r>
    </w:p>
    <w:p w14:paraId="27AEA135" w14:textId="77777777" w:rsidR="00DE7975" w:rsidRDefault="00DE7975" w:rsidP="00DE7975">
      <w:pPr>
        <w:pStyle w:val="Brdtextmedindrag"/>
        <w:keepNext/>
      </w:pPr>
      <w:r>
        <w:t>Av regionplanen ska det framgå</w:t>
      </w:r>
    </w:p>
    <w:p w14:paraId="716B3AE7" w14:textId="77777777" w:rsidR="00DE7975" w:rsidRDefault="00DE7975" w:rsidP="00DE7975">
      <w:pPr>
        <w:pStyle w:val="Brdtextmedindrag"/>
      </w:pPr>
      <w:r>
        <w:t>1. hur hänsyn har tagits till allmänna intressen enligt 2 kap., hur riks</w:t>
      </w:r>
      <w:r>
        <w:softHyphen/>
        <w:t>intressen enligt 3 och 4 kap. miljöbalken har tillgodosetts och på vilket sätt miljökvalitetsnormer enligt 5 kap. miljöbalken har följts,</w:t>
      </w:r>
    </w:p>
    <w:p w14:paraId="39BFA927" w14:textId="77777777" w:rsidR="00DE7975" w:rsidRDefault="00DE7975" w:rsidP="00DE7975">
      <w:pPr>
        <w:pStyle w:val="Brdtextmedindrag"/>
      </w:pPr>
      <w:r>
        <w:t>2. hur hänsyn har tagits till och hur planen har samordnats med den regionala utvecklingsstrategin, länsplanen för regional transport</w:t>
      </w:r>
      <w:r>
        <w:softHyphen/>
        <w:t>infrastruk</w:t>
      </w:r>
      <w:r>
        <w:softHyphen/>
        <w:t>tur, trafikförsörjningsprogram och kommunala riktlinjer för bostads</w:t>
      </w:r>
      <w:r>
        <w:softHyphen/>
        <w:t>försörjning samt nationella och andra regionala och kommunala mål, planer och program av betydelse för en hållbar utveckling i länet, och</w:t>
      </w:r>
    </w:p>
    <w:p w14:paraId="08C9131D" w14:textId="77777777" w:rsidR="00DE7975" w:rsidRPr="003503F0" w:rsidRDefault="00DE7975" w:rsidP="00DE7975">
      <w:pPr>
        <w:pStyle w:val="Brdtextmedindrag"/>
      </w:pPr>
      <w:r>
        <w:t>3. hur planen är avsedd att genomföras.</w:t>
      </w:r>
    </w:p>
    <w:tbl>
      <w:tblPr>
        <w:tblW w:w="5000" w:type="pct"/>
        <w:tblCellMar>
          <w:left w:w="125" w:type="dxa"/>
          <w:right w:w="125" w:type="dxa"/>
        </w:tblCellMar>
        <w:tblLook w:val="0000" w:firstRow="0" w:lastRow="0" w:firstColumn="0" w:lastColumn="0" w:noHBand="0" w:noVBand="0"/>
      </w:tblPr>
      <w:tblGrid>
        <w:gridCol w:w="2948"/>
        <w:gridCol w:w="2949"/>
      </w:tblGrid>
      <w:tr w:rsidR="00DE7975" w14:paraId="7F39F418" w14:textId="77777777" w:rsidTr="00DE7975">
        <w:tc>
          <w:tcPr>
            <w:tcW w:w="2500" w:type="pct"/>
            <w:shd w:val="clear" w:color="auto" w:fill="auto"/>
            <w:tcMar>
              <w:left w:w="0" w:type="dxa"/>
            </w:tcMar>
          </w:tcPr>
          <w:p w14:paraId="24EF0020" w14:textId="77777777" w:rsidR="00DE7975" w:rsidRDefault="00DE7975" w:rsidP="00DE7975">
            <w:pPr>
              <w:pStyle w:val="Brdtextmedindrag"/>
            </w:pPr>
            <w:r w:rsidRPr="004B3507">
              <w:rPr>
                <w:i/>
              </w:rPr>
              <w:t>I fråga om strategisk miljö</w:t>
            </w:r>
            <w:r w:rsidRPr="004B3507">
              <w:rPr>
                <w:i/>
              </w:rPr>
              <w:softHyphen/>
              <w:t>bedömning gäller</w:t>
            </w:r>
            <w:r>
              <w:t xml:space="preserve"> 3 kap. </w:t>
            </w:r>
            <w:r w:rsidRPr="00A61290">
              <w:rPr>
                <w:i/>
              </w:rPr>
              <w:t>4 </w:t>
            </w:r>
            <w:r w:rsidRPr="00326F9B">
              <w:t>§</w:t>
            </w:r>
            <w:r w:rsidRPr="00A61290">
              <w:rPr>
                <w:i/>
              </w:rPr>
              <w:t xml:space="preserve"> andra och tredje styckena</w:t>
            </w:r>
            <w:r w:rsidRPr="00A61290">
              <w:t>. Vid tillämp</w:t>
            </w:r>
            <w:r>
              <w:softHyphen/>
            </w:r>
            <w:r w:rsidRPr="00A61290">
              <w:t>ningen ska det som sägs där om översiktsplan i stället gälla region</w:t>
            </w:r>
            <w:r>
              <w:softHyphen/>
            </w:r>
            <w:r w:rsidRPr="00A61290">
              <w:t>plan och det som sägs om kom</w:t>
            </w:r>
            <w:r>
              <w:softHyphen/>
            </w:r>
            <w:r w:rsidRPr="00A61290">
              <w:t xml:space="preserve">munen gälla </w:t>
            </w:r>
            <w:r>
              <w:t>regionen</w:t>
            </w:r>
            <w:r w:rsidRPr="00A61290">
              <w:t>.</w:t>
            </w:r>
          </w:p>
        </w:tc>
        <w:tc>
          <w:tcPr>
            <w:tcW w:w="2500" w:type="pct"/>
            <w:shd w:val="clear" w:color="auto" w:fill="auto"/>
            <w:tcMar>
              <w:right w:w="0" w:type="dxa"/>
            </w:tcMar>
          </w:tcPr>
          <w:p w14:paraId="7FE49520" w14:textId="77777777" w:rsidR="00DE7975" w:rsidRDefault="00DE7975" w:rsidP="00DE7975">
            <w:pPr>
              <w:pStyle w:val="Brdtextmedindrag"/>
            </w:pPr>
            <w:r w:rsidRPr="002432E3">
              <w:rPr>
                <w:i/>
              </w:rPr>
              <w:t>Planen ska även ha det innehåll som följer av</w:t>
            </w:r>
            <w:r>
              <w:t xml:space="preserve"> 3 kap. </w:t>
            </w:r>
            <w:r w:rsidRPr="00A61290">
              <w:rPr>
                <w:i/>
              </w:rPr>
              <w:t>6 b </w:t>
            </w:r>
            <w:r w:rsidRPr="00326F9B">
              <w:t>§</w:t>
            </w:r>
            <w:r w:rsidRPr="00A61290">
              <w:t xml:space="preserve">. Vid </w:t>
            </w:r>
            <w:r w:rsidRPr="00A61290">
              <w:rPr>
                <w:noProof/>
              </w:rPr>
              <w:t>till</w:t>
            </w:r>
            <w:r>
              <w:rPr>
                <w:noProof/>
              </w:rPr>
              <w:softHyphen/>
              <w:t>l</w:t>
            </w:r>
            <w:r w:rsidRPr="00A61290">
              <w:rPr>
                <w:noProof/>
              </w:rPr>
              <w:t>ämp</w:t>
            </w:r>
            <w:r>
              <w:rPr>
                <w:noProof/>
              </w:rPr>
              <w:softHyphen/>
            </w:r>
            <w:r w:rsidRPr="00A61290">
              <w:rPr>
                <w:noProof/>
              </w:rPr>
              <w:t>ningen</w:t>
            </w:r>
            <w:r w:rsidRPr="00A61290">
              <w:t xml:space="preserve"> ska det som sägs där om översiktsplan i stället gälla region</w:t>
            </w:r>
            <w:r>
              <w:softHyphen/>
            </w:r>
            <w:r w:rsidRPr="00A61290">
              <w:t xml:space="preserve">plan och det som sägs om kommunen gälla </w:t>
            </w:r>
            <w:r>
              <w:t>regionen</w:t>
            </w:r>
            <w:r w:rsidRPr="00A61290">
              <w:t>.</w:t>
            </w:r>
          </w:p>
        </w:tc>
      </w:tr>
    </w:tbl>
    <w:p w14:paraId="6D562624" w14:textId="77777777" w:rsidR="00DE7975" w:rsidRDefault="00DE7975" w:rsidP="00DE7975">
      <w:pPr>
        <w:pStyle w:val="Brdtextmedindrag"/>
      </w:pPr>
      <w:r w:rsidRPr="00A61290">
        <w:t>Länsstyrelsens granskningsyttrande över planförslaget ska redovisas tillsammans med regionplanen. Om länsstyrelsen inte har godtagit planen i en viss del, ska det anmärkas i planen.</w:t>
      </w:r>
    </w:p>
    <w:p w14:paraId="1D0222CC" w14:textId="77777777" w:rsidR="00DE7975" w:rsidRDefault="00DE7975" w:rsidP="00DE7975">
      <w:pPr>
        <w:pStyle w:val="Brdtext"/>
        <w:keepNext/>
        <w:jc w:val="center"/>
      </w:pPr>
    </w:p>
    <w:p w14:paraId="58464B9B" w14:textId="77777777" w:rsidR="00DE7975" w:rsidRDefault="00DE7975" w:rsidP="00DE7975">
      <w:pPr>
        <w:pStyle w:val="Brdtext"/>
        <w:keepNext/>
        <w:jc w:val="center"/>
      </w:pPr>
      <w:r>
        <w:t>5 §</w:t>
      </w:r>
    </w:p>
    <w:tbl>
      <w:tblPr>
        <w:tblW w:w="5000" w:type="pct"/>
        <w:tblCellMar>
          <w:left w:w="125" w:type="dxa"/>
          <w:right w:w="125" w:type="dxa"/>
        </w:tblCellMar>
        <w:tblLook w:val="0000" w:firstRow="0" w:lastRow="0" w:firstColumn="0" w:lastColumn="0" w:noHBand="0" w:noVBand="0"/>
      </w:tblPr>
      <w:tblGrid>
        <w:gridCol w:w="2948"/>
        <w:gridCol w:w="2949"/>
      </w:tblGrid>
      <w:tr w:rsidR="00DE7975" w14:paraId="165ECC5A" w14:textId="77777777" w:rsidTr="00DE7975">
        <w:trPr>
          <w:cantSplit/>
        </w:trPr>
        <w:tc>
          <w:tcPr>
            <w:tcW w:w="2500" w:type="pct"/>
            <w:shd w:val="clear" w:color="auto" w:fill="auto"/>
            <w:tcMar>
              <w:left w:w="0" w:type="dxa"/>
            </w:tcMar>
          </w:tcPr>
          <w:p w14:paraId="1BCF6E20" w14:textId="77777777" w:rsidR="00DE7975" w:rsidRDefault="00DE7975" w:rsidP="00DE7975">
            <w:pPr>
              <w:pStyle w:val="Brdtextmedindrag"/>
            </w:pPr>
            <w:r>
              <w:t>Bestämmelserna i 3 </w:t>
            </w:r>
            <w:r w:rsidRPr="00A61290">
              <w:t>kap</w:t>
            </w:r>
            <w:r>
              <w:t>. 7 </w:t>
            </w:r>
            <w:r w:rsidRPr="00A61290">
              <w:t>§ 2 och 3 och 8–</w:t>
            </w:r>
            <w:r w:rsidRPr="002455D7">
              <w:rPr>
                <w:i/>
              </w:rPr>
              <w:t>18</w:t>
            </w:r>
            <w:r w:rsidRPr="00A61290">
              <w:t xml:space="preserve"> §§ om samråd</w:t>
            </w:r>
            <w:r w:rsidRPr="00A61290">
              <w:rPr>
                <w:i/>
              </w:rPr>
              <w:t xml:space="preserve">, utställning </w:t>
            </w:r>
            <w:r w:rsidRPr="00A61290">
              <w:t xml:space="preserve">och granskning gäller i tillämpliga delar också i fråga om förslag till regionplan eller förslag till ändring av en sådan plan. Vid tillämpningen ska det som sägs där om översiktsplan i stället gälla regionplan och det som sägs om kommunen </w:t>
            </w:r>
            <w:r w:rsidRPr="004B3507">
              <w:rPr>
                <w:i/>
              </w:rPr>
              <w:t>i stället</w:t>
            </w:r>
            <w:r w:rsidRPr="00A61290">
              <w:t xml:space="preserve"> gälla </w:t>
            </w:r>
            <w:r>
              <w:t>regionen</w:t>
            </w:r>
            <w:r w:rsidRPr="00A61290">
              <w:t xml:space="preserve">. </w:t>
            </w:r>
            <w:r w:rsidRPr="00A61290">
              <w:rPr>
                <w:i/>
              </w:rPr>
              <w:t>Utställningstiden</w:t>
            </w:r>
            <w:r w:rsidRPr="00A61290">
              <w:t xml:space="preserve"> ska dock vara minst tre månader.</w:t>
            </w:r>
          </w:p>
        </w:tc>
        <w:tc>
          <w:tcPr>
            <w:tcW w:w="2500" w:type="pct"/>
            <w:shd w:val="clear" w:color="auto" w:fill="auto"/>
            <w:tcMar>
              <w:right w:w="0" w:type="dxa"/>
            </w:tcMar>
          </w:tcPr>
          <w:p w14:paraId="7FC07BEA" w14:textId="77777777" w:rsidR="00DE7975" w:rsidRDefault="00DE7975" w:rsidP="00DE7975">
            <w:pPr>
              <w:pStyle w:val="Brdtextmedindrag"/>
            </w:pPr>
            <w:r w:rsidRPr="0021225E">
              <w:t xml:space="preserve">Bestämmelserna i </w:t>
            </w:r>
            <w:r>
              <w:t>3 </w:t>
            </w:r>
            <w:r w:rsidRPr="00A61290">
              <w:t>kap</w:t>
            </w:r>
            <w:r>
              <w:t>. 7 </w:t>
            </w:r>
            <w:r w:rsidRPr="00A61290">
              <w:t>§ 2 och 3 och 8–</w:t>
            </w:r>
            <w:r w:rsidRPr="002455D7">
              <w:rPr>
                <w:i/>
              </w:rPr>
              <w:t>18</w:t>
            </w:r>
            <w:r w:rsidRPr="00CA3453">
              <w:rPr>
                <w:i/>
              </w:rPr>
              <w:t> </w:t>
            </w:r>
            <w:r w:rsidRPr="00A61290">
              <w:rPr>
                <w:i/>
              </w:rPr>
              <w:t>a</w:t>
            </w:r>
            <w:r>
              <w:t> </w:t>
            </w:r>
            <w:r w:rsidRPr="00A61290">
              <w:t xml:space="preserve">§§ </w:t>
            </w:r>
            <w:r w:rsidRPr="00F63BE9">
              <w:t xml:space="preserve">om samråd och granskning </w:t>
            </w:r>
            <w:r w:rsidRPr="00A61290">
              <w:t>gäller i tillämpliga delar också i fråga om förslag till regionplan eller förslag till ändri</w:t>
            </w:r>
            <w:r>
              <w:t>ng av en sådan plan. Vid tillämp</w:t>
            </w:r>
            <w:r>
              <w:softHyphen/>
            </w:r>
            <w:r w:rsidRPr="00A61290">
              <w:t>ningen ska det som sägs där om översiktsplan i stället gälla region</w:t>
            </w:r>
            <w:r>
              <w:softHyphen/>
            </w:r>
            <w:r w:rsidRPr="00A61290">
              <w:t>plan och det som sägs om kommun</w:t>
            </w:r>
            <w:r>
              <w:softHyphen/>
            </w:r>
            <w:r w:rsidRPr="00D973E0">
              <w:rPr>
                <w:spacing w:val="-2"/>
              </w:rPr>
              <w:t xml:space="preserve">en gälla regionen. </w:t>
            </w:r>
            <w:r w:rsidRPr="00D973E0">
              <w:rPr>
                <w:i/>
                <w:spacing w:val="-2"/>
              </w:rPr>
              <w:t>Gransknings</w:t>
            </w:r>
            <w:r w:rsidRPr="00D973E0">
              <w:rPr>
                <w:i/>
                <w:spacing w:val="-2"/>
              </w:rPr>
              <w:softHyphen/>
              <w:t>tiden</w:t>
            </w:r>
            <w:r w:rsidRPr="00F63BE9">
              <w:t xml:space="preserve"> ska dock vara minst tre månader.</w:t>
            </w:r>
          </w:p>
        </w:tc>
      </w:tr>
    </w:tbl>
    <w:p w14:paraId="4DD2546A" w14:textId="77777777" w:rsidR="00DE7975" w:rsidRDefault="00DE7975" w:rsidP="00DE7975">
      <w:pPr>
        <w:pStyle w:val="Brdtext"/>
        <w:jc w:val="center"/>
      </w:pPr>
    </w:p>
    <w:p w14:paraId="2906C989" w14:textId="77777777" w:rsidR="00DE7975" w:rsidRDefault="00DE7975" w:rsidP="00DE7975">
      <w:pPr>
        <w:pStyle w:val="Brdtext"/>
        <w:keepNext/>
        <w:jc w:val="center"/>
      </w:pPr>
      <w:r>
        <w:t>6 §</w:t>
      </w:r>
    </w:p>
    <w:tbl>
      <w:tblPr>
        <w:tblW w:w="5000" w:type="pct"/>
        <w:tblCellMar>
          <w:left w:w="125" w:type="dxa"/>
          <w:right w:w="125" w:type="dxa"/>
        </w:tblCellMar>
        <w:tblLook w:val="0000" w:firstRow="0" w:lastRow="0" w:firstColumn="0" w:lastColumn="0" w:noHBand="0" w:noVBand="0"/>
      </w:tblPr>
      <w:tblGrid>
        <w:gridCol w:w="2948"/>
        <w:gridCol w:w="2949"/>
      </w:tblGrid>
      <w:tr w:rsidR="00DE7975" w14:paraId="265D8275" w14:textId="77777777" w:rsidTr="00DE7975">
        <w:tc>
          <w:tcPr>
            <w:tcW w:w="2500" w:type="pct"/>
            <w:shd w:val="clear" w:color="auto" w:fill="auto"/>
            <w:tcMar>
              <w:left w:w="0" w:type="dxa"/>
            </w:tcMar>
          </w:tcPr>
          <w:p w14:paraId="046E4E8F" w14:textId="77777777" w:rsidR="00DE7975" w:rsidRDefault="00DE7975" w:rsidP="00DE7975">
            <w:pPr>
              <w:pStyle w:val="Brdtextmedindrag"/>
            </w:pPr>
            <w:r>
              <w:t xml:space="preserve">Regionen ska minst en gång </w:t>
            </w:r>
            <w:r w:rsidRPr="002672C7">
              <w:rPr>
                <w:spacing w:val="-2"/>
              </w:rPr>
              <w:t xml:space="preserve">under </w:t>
            </w:r>
            <w:r w:rsidRPr="006F05D4">
              <w:rPr>
                <w:i/>
                <w:spacing w:val="-2"/>
              </w:rPr>
              <w:t>fullmäktiges</w:t>
            </w:r>
            <w:r w:rsidRPr="002672C7">
              <w:rPr>
                <w:spacing w:val="-2"/>
              </w:rPr>
              <w:t xml:space="preserve"> </w:t>
            </w:r>
            <w:r w:rsidRPr="002672C7">
              <w:rPr>
                <w:i/>
                <w:spacing w:val="-2"/>
              </w:rPr>
              <w:t>mandattid</w:t>
            </w:r>
            <w:r w:rsidRPr="002672C7">
              <w:rPr>
                <w:spacing w:val="-2"/>
              </w:rPr>
              <w:t xml:space="preserve"> pröva</w:t>
            </w:r>
            <w:r>
              <w:t xml:space="preserve"> om regionplanen är aktuell i för</w:t>
            </w:r>
            <w:r>
              <w:softHyphen/>
              <w:t>hållande till kraven i 2–4 §§ (aktu</w:t>
            </w:r>
            <w:r>
              <w:softHyphen/>
              <w:t>alitetsprövning). Vid denna pröv</w:t>
            </w:r>
            <w:r>
              <w:softHyphen/>
              <w:t>ning ska regionen begära läns</w:t>
            </w:r>
            <w:r>
              <w:softHyphen/>
              <w:t>styrelsens och berörda kom</w:t>
            </w:r>
            <w:r>
              <w:softHyphen/>
              <w:t>muners synpunkter i fråga om sådana intressen som anges i 7 och 8 §§.</w:t>
            </w:r>
          </w:p>
        </w:tc>
        <w:tc>
          <w:tcPr>
            <w:tcW w:w="2500" w:type="pct"/>
            <w:shd w:val="clear" w:color="auto" w:fill="auto"/>
            <w:tcMar>
              <w:right w:w="0" w:type="dxa"/>
            </w:tcMar>
          </w:tcPr>
          <w:p w14:paraId="16C889DC" w14:textId="77777777" w:rsidR="00DE7975" w:rsidRDefault="00DE7975" w:rsidP="00DE7975">
            <w:pPr>
              <w:pStyle w:val="Brdtextmedindrag"/>
            </w:pPr>
            <w:bookmarkStart w:id="250" w:name="_Hlk11399140"/>
            <w:r>
              <w:t xml:space="preserve">Regionen ska minst en gång </w:t>
            </w:r>
            <w:r w:rsidRPr="003679F1">
              <w:rPr>
                <w:spacing w:val="-2"/>
              </w:rPr>
              <w:t xml:space="preserve">under </w:t>
            </w:r>
            <w:r w:rsidRPr="003679F1">
              <w:rPr>
                <w:i/>
                <w:spacing w:val="-2"/>
              </w:rPr>
              <w:t>tiden mellan två</w:t>
            </w:r>
            <w:r w:rsidRPr="003679F1">
              <w:rPr>
                <w:spacing w:val="-2"/>
              </w:rPr>
              <w:t xml:space="preserve"> </w:t>
            </w:r>
            <w:r w:rsidRPr="003679F1">
              <w:rPr>
                <w:i/>
                <w:spacing w:val="-2"/>
              </w:rPr>
              <w:t>ordinarie val</w:t>
            </w:r>
            <w:r>
              <w:rPr>
                <w:i/>
              </w:rPr>
              <w:t xml:space="preserve"> till fullmäktige </w:t>
            </w:r>
            <w:r>
              <w:t>pröva om region</w:t>
            </w:r>
            <w:r>
              <w:softHyphen/>
              <w:t>planen är aktuell i för</w:t>
            </w:r>
            <w:r>
              <w:softHyphen/>
              <w:t>hållande till kraven i 2–4 §§ (aktu</w:t>
            </w:r>
            <w:r>
              <w:softHyphen/>
              <w:t>alitetspröv</w:t>
            </w:r>
            <w:r>
              <w:softHyphen/>
              <w:t>ning). Vid denna pröv</w:t>
            </w:r>
            <w:r>
              <w:softHyphen/>
            </w:r>
            <w:r>
              <w:softHyphen/>
            </w:r>
            <w:r>
              <w:softHyphen/>
              <w:t>ning ska regionen begära läns</w:t>
            </w:r>
            <w:r>
              <w:softHyphen/>
              <w:t>styrelsens och berörda kom</w:t>
            </w:r>
            <w:r>
              <w:softHyphen/>
              <w:t>muners synpunkter i fråga om sådana intressen som anges i 7 och 8 §§.</w:t>
            </w:r>
            <w:bookmarkEnd w:id="250"/>
          </w:p>
        </w:tc>
      </w:tr>
    </w:tbl>
    <w:p w14:paraId="6C628B8E" w14:textId="77777777" w:rsidR="00DE7975" w:rsidRDefault="00DE7975" w:rsidP="00DE7975">
      <w:pPr>
        <w:pStyle w:val="Brdtext"/>
        <w:jc w:val="center"/>
      </w:pPr>
    </w:p>
    <w:p w14:paraId="1CD4A00E" w14:textId="77777777" w:rsidR="00DE7975" w:rsidRDefault="00DE7975">
      <w:pPr>
        <w:spacing w:line="2" w:lineRule="auto"/>
        <w:rPr>
          <w:rFonts w:ascii="Times New Roman" w:hAnsi="Times New Roman"/>
          <w:sz w:val="20"/>
        </w:rPr>
      </w:pPr>
      <w:r>
        <w:br w:type="page"/>
      </w:r>
    </w:p>
    <w:p w14:paraId="7371C55C" w14:textId="578B7A03" w:rsidR="00DE7975" w:rsidRDefault="00DE7975" w:rsidP="00DE7975">
      <w:pPr>
        <w:pStyle w:val="Brdtext"/>
        <w:keepNext/>
        <w:jc w:val="center"/>
      </w:pPr>
      <w:r>
        <w:t>7 §</w:t>
      </w:r>
    </w:p>
    <w:tbl>
      <w:tblPr>
        <w:tblW w:w="5000" w:type="pct"/>
        <w:tblCellMar>
          <w:left w:w="125" w:type="dxa"/>
          <w:right w:w="125" w:type="dxa"/>
        </w:tblCellMar>
        <w:tblLook w:val="0000" w:firstRow="0" w:lastRow="0" w:firstColumn="0" w:lastColumn="0" w:noHBand="0" w:noVBand="0"/>
      </w:tblPr>
      <w:tblGrid>
        <w:gridCol w:w="2948"/>
        <w:gridCol w:w="2949"/>
      </w:tblGrid>
      <w:tr w:rsidR="00DE7975" w14:paraId="6EBC4A0E" w14:textId="77777777" w:rsidTr="00DE7975">
        <w:tc>
          <w:tcPr>
            <w:tcW w:w="2500" w:type="pct"/>
            <w:shd w:val="clear" w:color="auto" w:fill="auto"/>
            <w:tcMar>
              <w:left w:w="0" w:type="dxa"/>
            </w:tcMar>
          </w:tcPr>
          <w:p w14:paraId="6EAD5AFF" w14:textId="77777777" w:rsidR="00DE7975" w:rsidRDefault="00DE7975" w:rsidP="00DE7975">
            <w:pPr>
              <w:pStyle w:val="Brdtextmedindrag"/>
            </w:pPr>
            <w:r w:rsidRPr="00D973E0">
              <w:rPr>
                <w:spacing w:val="-2"/>
              </w:rPr>
              <w:t>När regionen begär länsstyrel</w:t>
            </w:r>
            <w:r w:rsidRPr="00D973E0">
              <w:rPr>
                <w:spacing w:val="-2"/>
              </w:rPr>
              <w:softHyphen/>
            </w:r>
            <w:r w:rsidRPr="00D4137C">
              <w:rPr>
                <w:spacing w:val="-2"/>
              </w:rPr>
              <w:t>sens</w:t>
            </w:r>
            <w:r w:rsidRPr="00825192">
              <w:rPr>
                <w:spacing w:val="-2"/>
              </w:rPr>
              <w:t xml:space="preserve"> synpunkter enligt 6 §, ska läns</w:t>
            </w:r>
            <w:r>
              <w:rPr>
                <w:spacing w:val="-2"/>
              </w:rPr>
              <w:softHyphen/>
            </w:r>
            <w:r w:rsidRPr="007F6A5C">
              <w:t>sty</w:t>
            </w:r>
            <w:r>
              <w:softHyphen/>
            </w:r>
            <w:r w:rsidRPr="007F6A5C">
              <w:t xml:space="preserve">relsen redovisa </w:t>
            </w:r>
            <w:r w:rsidRPr="00F67B09">
              <w:rPr>
                <w:i/>
              </w:rPr>
              <w:t>sina synpunkter</w:t>
            </w:r>
            <w:r w:rsidRPr="000E1FD7">
              <w:t xml:space="preserve"> i </w:t>
            </w:r>
            <w:r w:rsidRPr="001C08F9">
              <w:rPr>
                <w:spacing w:val="-2"/>
              </w:rPr>
              <w:t>fråga om sådana statliga och mellan</w:t>
            </w:r>
            <w:r w:rsidRPr="001C08F9">
              <w:rPr>
                <w:spacing w:val="-2"/>
              </w:rPr>
              <w:softHyphen/>
            </w:r>
            <w:r w:rsidRPr="001C08F9">
              <w:rPr>
                <w:spacing w:val="-2"/>
              </w:rPr>
              <w:softHyphen/>
              <w:t>-</w:t>
            </w:r>
            <w:r w:rsidRPr="007F6A5C">
              <w:t xml:space="preserve">kommunala intressen som kan ha </w:t>
            </w:r>
            <w:r w:rsidRPr="00627473">
              <w:rPr>
                <w:spacing w:val="-2"/>
              </w:rPr>
              <w:t>betydelse vid aktualitets</w:t>
            </w:r>
            <w:r w:rsidRPr="00627473">
              <w:rPr>
                <w:spacing w:val="-2"/>
              </w:rPr>
              <w:softHyphen/>
              <w:t>pröv</w:t>
            </w:r>
            <w:r w:rsidRPr="00627473">
              <w:rPr>
                <w:spacing w:val="-2"/>
              </w:rPr>
              <w:softHyphen/>
              <w:t>ning</w:t>
            </w:r>
            <w:r w:rsidRPr="00627473">
              <w:rPr>
                <w:spacing w:val="-2"/>
              </w:rPr>
              <w:softHyphen/>
              <w:t>en.</w:t>
            </w:r>
            <w:r w:rsidRPr="00F67B09">
              <w:rPr>
                <w:spacing w:val="-2"/>
              </w:rPr>
              <w:t xml:space="preserve"> </w:t>
            </w:r>
            <w:r w:rsidRPr="00F67B09">
              <w:rPr>
                <w:i/>
                <w:spacing w:val="-2"/>
              </w:rPr>
              <w:t>Synpunkterna ska redo</w:t>
            </w:r>
            <w:r w:rsidRPr="00F67B09">
              <w:rPr>
                <w:i/>
                <w:spacing w:val="-2"/>
              </w:rPr>
              <w:softHyphen/>
            </w:r>
            <w:r w:rsidRPr="00F67B09">
              <w:rPr>
                <w:i/>
                <w:spacing w:val="-2"/>
              </w:rPr>
              <w:softHyphen/>
            </w:r>
            <w:r>
              <w:rPr>
                <w:i/>
              </w:rPr>
              <w:t>v</w:t>
            </w:r>
            <w:r w:rsidRPr="00F67B09">
              <w:rPr>
                <w:i/>
              </w:rPr>
              <w:t>isas i en sammanfattande redo</w:t>
            </w:r>
            <w:r>
              <w:rPr>
                <w:i/>
              </w:rPr>
              <w:softHyphen/>
            </w:r>
            <w:r w:rsidRPr="00F67B09">
              <w:rPr>
                <w:i/>
              </w:rPr>
              <w:t>görelse.</w:t>
            </w:r>
            <w:r w:rsidRPr="007F6A5C">
              <w:t xml:space="preserve"> </w:t>
            </w:r>
            <w:r w:rsidRPr="000E1FD7">
              <w:rPr>
                <w:i/>
              </w:rPr>
              <w:t>Av redo</w:t>
            </w:r>
            <w:r>
              <w:rPr>
                <w:i/>
              </w:rPr>
              <w:softHyphen/>
            </w:r>
            <w:r w:rsidRPr="000E1FD7">
              <w:rPr>
                <w:i/>
              </w:rPr>
              <w:t>görelsen ska det framgå hur synpunkterna för</w:t>
            </w:r>
            <w:r w:rsidRPr="000E1FD7">
              <w:rPr>
                <w:i/>
              </w:rPr>
              <w:softHyphen/>
              <w:t>håller sig till pla</w:t>
            </w:r>
            <w:r>
              <w:rPr>
                <w:i/>
              </w:rPr>
              <w:softHyphen/>
            </w:r>
            <w:r w:rsidRPr="000E1FD7">
              <w:rPr>
                <w:i/>
              </w:rPr>
              <w:t>nen.</w:t>
            </w:r>
          </w:p>
        </w:tc>
        <w:tc>
          <w:tcPr>
            <w:tcW w:w="2500" w:type="pct"/>
            <w:shd w:val="clear" w:color="auto" w:fill="auto"/>
            <w:tcMar>
              <w:right w:w="0" w:type="dxa"/>
            </w:tcMar>
          </w:tcPr>
          <w:p w14:paraId="0B88DD27" w14:textId="77777777" w:rsidR="00DE7975" w:rsidRDefault="00DE7975" w:rsidP="00DE7975">
            <w:pPr>
              <w:pStyle w:val="Brdtextmedindrag"/>
            </w:pPr>
            <w:r w:rsidRPr="00D973E0">
              <w:rPr>
                <w:spacing w:val="-2"/>
              </w:rPr>
              <w:t>När regionen begär länsstyrel</w:t>
            </w:r>
            <w:r w:rsidRPr="00D973E0">
              <w:rPr>
                <w:spacing w:val="-2"/>
              </w:rPr>
              <w:softHyphen/>
            </w:r>
            <w:r w:rsidRPr="00D4137C">
              <w:rPr>
                <w:spacing w:val="-2"/>
              </w:rPr>
              <w:t>sens</w:t>
            </w:r>
            <w:r w:rsidRPr="00AD5D28">
              <w:rPr>
                <w:spacing w:val="-2"/>
              </w:rPr>
              <w:t xml:space="preserve"> synpunkter enligt 6 §,</w:t>
            </w:r>
            <w:r>
              <w:rPr>
                <w:spacing w:val="-2"/>
              </w:rPr>
              <w:t xml:space="preserve"> </w:t>
            </w:r>
            <w:r w:rsidRPr="00AD5D28">
              <w:rPr>
                <w:spacing w:val="-2"/>
              </w:rPr>
              <w:t>ska läns</w:t>
            </w:r>
            <w:r w:rsidRPr="00AD5D28">
              <w:rPr>
                <w:spacing w:val="-2"/>
              </w:rPr>
              <w:softHyphen/>
            </w:r>
            <w:r w:rsidRPr="007F6A5C">
              <w:t>sty</w:t>
            </w:r>
            <w:r>
              <w:softHyphen/>
            </w:r>
            <w:r w:rsidRPr="007F6A5C">
              <w:t xml:space="preserve">relsen </w:t>
            </w:r>
            <w:r w:rsidRPr="00326F9B">
              <w:rPr>
                <w:i/>
              </w:rPr>
              <w:t xml:space="preserve">i </w:t>
            </w:r>
            <w:r w:rsidRPr="00F67B09">
              <w:rPr>
                <w:i/>
              </w:rPr>
              <w:t xml:space="preserve">ett underlag till </w:t>
            </w:r>
            <w:r>
              <w:rPr>
                <w:i/>
              </w:rPr>
              <w:t>regionen</w:t>
            </w:r>
            <w:r w:rsidRPr="00F67B09">
              <w:rPr>
                <w:i/>
              </w:rPr>
              <w:t xml:space="preserve"> </w:t>
            </w:r>
            <w:r w:rsidRPr="00326F9B">
              <w:rPr>
                <w:i/>
              </w:rPr>
              <w:t>redovisa</w:t>
            </w:r>
            <w:r w:rsidRPr="00F67B09">
              <w:rPr>
                <w:i/>
              </w:rPr>
              <w:t xml:space="preserve"> </w:t>
            </w:r>
            <w:r w:rsidRPr="00F67B09">
              <w:t>sådana stat</w:t>
            </w:r>
            <w:r>
              <w:softHyphen/>
            </w:r>
            <w:r w:rsidRPr="00F67B09">
              <w:t>liga och mellankommunala intres</w:t>
            </w:r>
            <w:r>
              <w:softHyphen/>
            </w:r>
            <w:r w:rsidRPr="00F67B09">
              <w:t xml:space="preserve">sen som kan ha betydelse </w:t>
            </w:r>
            <w:r w:rsidRPr="00AD5D28">
              <w:t>vid aktua</w:t>
            </w:r>
            <w:r>
              <w:softHyphen/>
            </w:r>
            <w:r w:rsidRPr="00AD5D28">
              <w:t>litets</w:t>
            </w:r>
            <w:r w:rsidRPr="00AD5D28">
              <w:softHyphen/>
            </w:r>
            <w:r w:rsidRPr="00AD5D28">
              <w:rPr>
                <w:spacing w:val="-2"/>
              </w:rPr>
              <w:t>prövningen</w:t>
            </w:r>
            <w:r w:rsidRPr="00F67B09">
              <w:t xml:space="preserve">. </w:t>
            </w:r>
            <w:r w:rsidRPr="000E1FD7">
              <w:rPr>
                <w:i/>
              </w:rPr>
              <w:t>I under</w:t>
            </w:r>
            <w:r w:rsidRPr="000E1FD7">
              <w:rPr>
                <w:i/>
              </w:rPr>
              <w:softHyphen/>
              <w:t>laget ska läns</w:t>
            </w:r>
            <w:r>
              <w:rPr>
                <w:i/>
              </w:rPr>
              <w:softHyphen/>
            </w:r>
            <w:r w:rsidRPr="000E1FD7">
              <w:rPr>
                <w:i/>
              </w:rPr>
              <w:t xml:space="preserve">styrelsen ange </w:t>
            </w:r>
          </w:p>
          <w:p w14:paraId="1C98E608" w14:textId="77777777" w:rsidR="00DE7975" w:rsidRPr="00F67B09" w:rsidRDefault="00DE7975" w:rsidP="00DE7975">
            <w:pPr>
              <w:pStyle w:val="Brdtextmedindrag"/>
              <w:rPr>
                <w:i/>
              </w:rPr>
            </w:pPr>
            <w:r w:rsidRPr="00F67B09">
              <w:rPr>
                <w:i/>
              </w:rPr>
              <w:t>1. hur dessa intressen förhåller sig till regionplanen, och</w:t>
            </w:r>
          </w:p>
          <w:p w14:paraId="30BD719C" w14:textId="77777777" w:rsidR="00DE7975" w:rsidRDefault="00DE7975" w:rsidP="00DE7975">
            <w:pPr>
              <w:pStyle w:val="Brdtextmedindrag"/>
            </w:pPr>
            <w:r w:rsidRPr="00F67B09">
              <w:rPr>
                <w:i/>
                <w:spacing w:val="-2"/>
              </w:rPr>
              <w:t>2. om länsstyrelsens gransk</w:t>
            </w:r>
            <w:r w:rsidRPr="00F67B09">
              <w:rPr>
                <w:i/>
                <w:spacing w:val="-2"/>
              </w:rPr>
              <w:softHyphen/>
              <w:t>nings-</w:t>
            </w:r>
            <w:r>
              <w:rPr>
                <w:i/>
              </w:rPr>
              <w:t xml:space="preserve"> </w:t>
            </w:r>
            <w:r w:rsidRPr="00F67B09">
              <w:rPr>
                <w:i/>
              </w:rPr>
              <w:t>yttrande i någon del inte längre gäller.</w:t>
            </w:r>
            <w:r>
              <w:t xml:space="preserve"> </w:t>
            </w:r>
          </w:p>
        </w:tc>
      </w:tr>
    </w:tbl>
    <w:p w14:paraId="4871F9DD" w14:textId="77777777" w:rsidR="00DE7975" w:rsidRPr="00E64283" w:rsidRDefault="00DE7975" w:rsidP="00DE7975">
      <w:pPr>
        <w:pStyle w:val="Brdtextmedindrag"/>
      </w:pPr>
    </w:p>
    <w:p w14:paraId="6E8CF960" w14:textId="77777777" w:rsidR="00DE7975" w:rsidRDefault="00DE7975" w:rsidP="00DE7975">
      <w:pPr>
        <w:pStyle w:val="Brdtext"/>
        <w:keepNext/>
        <w:jc w:val="center"/>
      </w:pPr>
      <w:r>
        <w:t>10 §</w:t>
      </w:r>
    </w:p>
    <w:p w14:paraId="3147D72E" w14:textId="77777777" w:rsidR="00DE7975" w:rsidRDefault="00DE7975" w:rsidP="00DE7975">
      <w:pPr>
        <w:pStyle w:val="Brdtextmedindrag"/>
      </w:pPr>
      <w:r>
        <w:t>När regionen antar, prövar aktualiteten hos eller ändrar en regionplan ska den</w:t>
      </w:r>
    </w:p>
    <w:tbl>
      <w:tblPr>
        <w:tblW w:w="5000" w:type="pct"/>
        <w:tblCellMar>
          <w:left w:w="125" w:type="dxa"/>
          <w:right w:w="125" w:type="dxa"/>
        </w:tblCellMar>
        <w:tblLook w:val="0000" w:firstRow="0" w:lastRow="0" w:firstColumn="0" w:lastColumn="0" w:noHBand="0" w:noVBand="0"/>
      </w:tblPr>
      <w:tblGrid>
        <w:gridCol w:w="2948"/>
        <w:gridCol w:w="2949"/>
      </w:tblGrid>
      <w:tr w:rsidR="00DE7975" w14:paraId="3C92BB73" w14:textId="77777777" w:rsidTr="00DE7975">
        <w:tc>
          <w:tcPr>
            <w:tcW w:w="2500" w:type="pct"/>
            <w:shd w:val="clear" w:color="auto" w:fill="auto"/>
            <w:tcMar>
              <w:left w:w="0" w:type="dxa"/>
            </w:tcMar>
          </w:tcPr>
          <w:p w14:paraId="2C16CA91" w14:textId="77777777" w:rsidR="00DE7975" w:rsidRDefault="00DE7975" w:rsidP="00DE7975">
            <w:pPr>
              <w:pStyle w:val="Brdtextmedindrag"/>
            </w:pPr>
            <w:r>
              <w:t>1. senast dagen efter att beslutet tillkännagetts skicka ett medde</w:t>
            </w:r>
            <w:r>
              <w:softHyphen/>
              <w:t>lande om tillkännagivandet och ett protokollsutdrag med beslutet till länsstyrelsen och kommunerna i länet, och</w:t>
            </w:r>
          </w:p>
        </w:tc>
        <w:tc>
          <w:tcPr>
            <w:tcW w:w="2500" w:type="pct"/>
            <w:shd w:val="clear" w:color="auto" w:fill="auto"/>
            <w:tcMar>
              <w:right w:w="0" w:type="dxa"/>
            </w:tcMar>
          </w:tcPr>
          <w:p w14:paraId="0165E1C4" w14:textId="77777777" w:rsidR="00DE7975" w:rsidRDefault="00DE7975" w:rsidP="00DE7975">
            <w:pPr>
              <w:pStyle w:val="Brdtextmedindrag"/>
            </w:pPr>
            <w:r>
              <w:t xml:space="preserve">1. senast dagen efter att beslutet </w:t>
            </w:r>
            <w:r w:rsidRPr="003258FA">
              <w:rPr>
                <w:i/>
              </w:rPr>
              <w:t>har</w:t>
            </w:r>
            <w:r>
              <w:t xml:space="preserve"> tillkännagetts skicka ett medde</w:t>
            </w:r>
            <w:r>
              <w:softHyphen/>
              <w:t>lande om tillkännagivandet och ett protokollsutdrag med beslutet till länsstyrelsen och kommunerna i länet, och</w:t>
            </w:r>
          </w:p>
        </w:tc>
      </w:tr>
    </w:tbl>
    <w:p w14:paraId="642DFACD" w14:textId="77777777" w:rsidR="00DE7975" w:rsidRDefault="00DE7975" w:rsidP="00DE7975">
      <w:pPr>
        <w:pStyle w:val="Brdtextmedindrag"/>
      </w:pPr>
      <w:bookmarkStart w:id="251" w:name="_Hlk12445446"/>
      <w:r w:rsidRPr="00C64ACB">
        <w:t>2.</w:t>
      </w:r>
      <w:r>
        <w:t> </w:t>
      </w:r>
      <w:r w:rsidRPr="00C64ACB">
        <w:t>skicka planen eller beslutet om aktualitets</w:t>
      </w:r>
      <w:r w:rsidRPr="00C64ACB">
        <w:softHyphen/>
        <w:t>pröv</w:t>
      </w:r>
      <w:r w:rsidRPr="00C64ACB">
        <w:softHyphen/>
        <w:t>ning till Boverket, läns</w:t>
      </w:r>
      <w:r>
        <w:softHyphen/>
      </w:r>
      <w:r w:rsidRPr="00C64ACB">
        <w:t>styrel</w:t>
      </w:r>
      <w:r w:rsidRPr="00C64ACB">
        <w:softHyphen/>
        <w:t>sen och kom</w:t>
      </w:r>
      <w:r w:rsidRPr="00C64ACB">
        <w:softHyphen/>
        <w:t>mun</w:t>
      </w:r>
      <w:r w:rsidRPr="00C64ACB">
        <w:softHyphen/>
        <w:t>erna i länet när beslutet har fått laga kraft.</w:t>
      </w:r>
    </w:p>
    <w:bookmarkEnd w:id="251"/>
    <w:tbl>
      <w:tblPr>
        <w:tblW w:w="5000" w:type="pct"/>
        <w:tblCellMar>
          <w:left w:w="125" w:type="dxa"/>
          <w:right w:w="125" w:type="dxa"/>
        </w:tblCellMar>
        <w:tblLook w:val="0000" w:firstRow="0" w:lastRow="0" w:firstColumn="0" w:lastColumn="0" w:noHBand="0" w:noVBand="0"/>
      </w:tblPr>
      <w:tblGrid>
        <w:gridCol w:w="2948"/>
        <w:gridCol w:w="2949"/>
      </w:tblGrid>
      <w:tr w:rsidR="00DE7975" w:rsidRPr="00A36682" w14:paraId="2CF10166" w14:textId="77777777" w:rsidTr="00DE7975">
        <w:tc>
          <w:tcPr>
            <w:tcW w:w="2500" w:type="pct"/>
            <w:shd w:val="clear" w:color="auto" w:fill="auto"/>
            <w:tcMar>
              <w:left w:w="0" w:type="dxa"/>
            </w:tcMar>
          </w:tcPr>
          <w:p w14:paraId="52FB6F7A" w14:textId="77777777" w:rsidR="00DE7975" w:rsidRDefault="00DE7975" w:rsidP="00DE7975">
            <w:pPr>
              <w:pStyle w:val="Brdtextmedindrag"/>
            </w:pPr>
          </w:p>
        </w:tc>
        <w:tc>
          <w:tcPr>
            <w:tcW w:w="2500" w:type="pct"/>
            <w:shd w:val="clear" w:color="auto" w:fill="auto"/>
            <w:tcMar>
              <w:right w:w="0" w:type="dxa"/>
            </w:tcMar>
          </w:tcPr>
          <w:p w14:paraId="12F06F78" w14:textId="77777777" w:rsidR="00DE7975" w:rsidRPr="00A36682" w:rsidRDefault="00DE7975" w:rsidP="00DE7975">
            <w:pPr>
              <w:pStyle w:val="Brdtextmedindrag"/>
              <w:rPr>
                <w:i/>
              </w:rPr>
            </w:pPr>
            <w:r w:rsidRPr="00A36682">
              <w:rPr>
                <w:i/>
              </w:rPr>
              <w:t xml:space="preserve">När </w:t>
            </w:r>
            <w:r>
              <w:rPr>
                <w:i/>
              </w:rPr>
              <w:t>regionen</w:t>
            </w:r>
            <w:r w:rsidRPr="00A36682">
              <w:rPr>
                <w:i/>
              </w:rPr>
              <w:t xml:space="preserve"> antar eller änd</w:t>
            </w:r>
            <w:r>
              <w:rPr>
                <w:i/>
              </w:rPr>
              <w:softHyphen/>
            </w:r>
            <w:r w:rsidRPr="00A36682">
              <w:rPr>
                <w:i/>
              </w:rPr>
              <w:t xml:space="preserve">rar en regionplan ska </w:t>
            </w:r>
            <w:r>
              <w:rPr>
                <w:i/>
              </w:rPr>
              <w:t>den</w:t>
            </w:r>
            <w:r w:rsidRPr="00A36682">
              <w:rPr>
                <w:i/>
              </w:rPr>
              <w:t xml:space="preserve"> även skicka planen till den statliga lant</w:t>
            </w:r>
            <w:r>
              <w:rPr>
                <w:i/>
              </w:rPr>
              <w:softHyphen/>
            </w:r>
            <w:r w:rsidRPr="00A36682">
              <w:rPr>
                <w:i/>
              </w:rPr>
              <w:t>mät</w:t>
            </w:r>
            <w:r>
              <w:rPr>
                <w:i/>
              </w:rPr>
              <w:softHyphen/>
            </w:r>
            <w:r w:rsidRPr="00A36682">
              <w:rPr>
                <w:i/>
              </w:rPr>
              <w:t>eri</w:t>
            </w:r>
            <w:r>
              <w:rPr>
                <w:i/>
              </w:rPr>
              <w:softHyphen/>
            </w:r>
            <w:r w:rsidRPr="00A36682">
              <w:rPr>
                <w:i/>
              </w:rPr>
              <w:t xml:space="preserve">myndigheten.  </w:t>
            </w:r>
          </w:p>
        </w:tc>
      </w:tr>
    </w:tbl>
    <w:p w14:paraId="34CF5F60" w14:textId="77777777" w:rsidR="00DE7975" w:rsidRDefault="00DE7975" w:rsidP="00DE7975">
      <w:pPr>
        <w:pStyle w:val="Brdtext"/>
      </w:pPr>
    </w:p>
    <w:tbl>
      <w:tblPr>
        <w:tblW w:w="5000" w:type="pct"/>
        <w:tblCellMar>
          <w:left w:w="125" w:type="dxa"/>
          <w:right w:w="125" w:type="dxa"/>
        </w:tblCellMar>
        <w:tblLook w:val="0000" w:firstRow="0" w:lastRow="0" w:firstColumn="0" w:lastColumn="0" w:noHBand="0" w:noVBand="0"/>
      </w:tblPr>
      <w:tblGrid>
        <w:gridCol w:w="2948"/>
        <w:gridCol w:w="2949"/>
      </w:tblGrid>
      <w:tr w:rsidR="00DE7975" w:rsidRPr="005B0E77" w14:paraId="020E7E4B" w14:textId="77777777" w:rsidTr="00DE7975">
        <w:tc>
          <w:tcPr>
            <w:tcW w:w="2500" w:type="pct"/>
            <w:shd w:val="clear" w:color="auto" w:fill="auto"/>
            <w:tcMar>
              <w:left w:w="0" w:type="dxa"/>
            </w:tcMar>
          </w:tcPr>
          <w:p w14:paraId="7BC382CF" w14:textId="77777777" w:rsidR="00DE7975" w:rsidRPr="005B0E77" w:rsidRDefault="00DE7975" w:rsidP="00DE7975">
            <w:pPr>
              <w:pStyle w:val="Brdtext"/>
              <w:rPr>
                <w:i/>
              </w:rPr>
            </w:pPr>
            <w:r w:rsidRPr="005B0E77">
              <w:rPr>
                <w:i/>
              </w:rPr>
              <w:t>Nuvarande lydelse</w:t>
            </w:r>
          </w:p>
        </w:tc>
        <w:tc>
          <w:tcPr>
            <w:tcW w:w="2500" w:type="pct"/>
            <w:shd w:val="clear" w:color="auto" w:fill="auto"/>
            <w:tcMar>
              <w:right w:w="0" w:type="dxa"/>
            </w:tcMar>
          </w:tcPr>
          <w:p w14:paraId="167E3045" w14:textId="77777777" w:rsidR="00DE7975" w:rsidRPr="005B0E77" w:rsidRDefault="00DE7975" w:rsidP="00DE7975">
            <w:pPr>
              <w:pStyle w:val="Brdtext"/>
              <w:rPr>
                <w:i/>
              </w:rPr>
            </w:pPr>
            <w:r w:rsidRPr="005B0E77">
              <w:rPr>
                <w:i/>
              </w:rPr>
              <w:t>Föreslagen lydelse</w:t>
            </w:r>
          </w:p>
        </w:tc>
      </w:tr>
    </w:tbl>
    <w:p w14:paraId="010FB1B5" w14:textId="77777777" w:rsidR="00DE7975" w:rsidRDefault="00DE7975" w:rsidP="00DE7975">
      <w:pPr>
        <w:pStyle w:val="Brdtext"/>
        <w:keepNext/>
        <w:spacing w:before="160"/>
        <w:jc w:val="center"/>
        <w:rPr>
          <w:b/>
        </w:rPr>
      </w:pPr>
      <w:r>
        <w:rPr>
          <w:b/>
        </w:rPr>
        <w:t>11 kap.</w:t>
      </w:r>
    </w:p>
    <w:p w14:paraId="5221118C" w14:textId="77777777" w:rsidR="00DE7975" w:rsidRDefault="00DE7975" w:rsidP="00DE7975">
      <w:pPr>
        <w:pStyle w:val="Brdtext"/>
        <w:keepNext/>
        <w:jc w:val="center"/>
      </w:pPr>
      <w:r>
        <w:t>10 §</w:t>
      </w:r>
    </w:p>
    <w:p w14:paraId="59AAF973" w14:textId="77777777" w:rsidR="00DE7975" w:rsidRDefault="00DE7975" w:rsidP="00DE7975">
      <w:pPr>
        <w:pStyle w:val="Brdtextmedindrag"/>
      </w:pPr>
      <w:r>
        <w:t>När länsstyrelsen enligt 5 kap. 29, 38 eller 39 § har fått ett meddelande om att en kommun beslutat att anta, ändra eller upphäva en detaljplan eller områdesbestämmelser, ska länsstyrelsen inom tre veckor besluta om den ska överpröva kommunens beslut eller inte.</w:t>
      </w:r>
    </w:p>
    <w:p w14:paraId="0F309675" w14:textId="77777777" w:rsidR="00DE7975" w:rsidRDefault="00DE7975" w:rsidP="00DE7975">
      <w:pPr>
        <w:pStyle w:val="Brdtextmedindrag"/>
      </w:pPr>
      <w:r>
        <w:t xml:space="preserve">Länsstyrelsen ska överpröva kommunens beslut, om beslutet kan antas innebära att </w:t>
      </w:r>
    </w:p>
    <w:p w14:paraId="5608CCA3" w14:textId="77777777" w:rsidR="00DE7975" w:rsidRDefault="00DE7975" w:rsidP="00DE7975">
      <w:pPr>
        <w:pStyle w:val="Brdtextmedindrag"/>
      </w:pPr>
      <w:r>
        <w:t>1. ett riksintresse enligt 3 eller 4 kap. miljöbalken inte tillgodoses,</w:t>
      </w:r>
    </w:p>
    <w:p w14:paraId="2A9F63A8" w14:textId="77777777" w:rsidR="00DE7975" w:rsidRDefault="00DE7975" w:rsidP="00DE7975">
      <w:pPr>
        <w:pStyle w:val="Brdtextmedindrag"/>
      </w:pPr>
      <w:r>
        <w:t>2. regleringen av sådana frågor om användningen av mark- och vatten</w:t>
      </w:r>
      <w:r>
        <w:softHyphen/>
        <w:t>områden som angår flera kommuner inte samordnas på ett lämpligt sätt,</w:t>
      </w:r>
    </w:p>
    <w:p w14:paraId="3FBEE0B9" w14:textId="77777777" w:rsidR="00DE7975" w:rsidRDefault="00DE7975" w:rsidP="00DE7975">
      <w:pPr>
        <w:pStyle w:val="Brdtextmedindrag"/>
      </w:pPr>
      <w:r>
        <w:t>3. en miljökvalitetsnorm enligt 5 kap. miljöbalken inte följs,</w:t>
      </w:r>
    </w:p>
    <w:p w14:paraId="18BFF7FE" w14:textId="77777777" w:rsidR="00DE7975" w:rsidRPr="009D156D" w:rsidRDefault="00DE7975" w:rsidP="00DE7975">
      <w:pPr>
        <w:pStyle w:val="Brdtextmedindrag"/>
      </w:pPr>
      <w:r>
        <w:t>4. strandskydd enligt 7 kap. miljöbalken upphävs i strid med gällande bestämmelser, eller</w:t>
      </w:r>
    </w:p>
    <w:tbl>
      <w:tblPr>
        <w:tblW w:w="5000" w:type="pct"/>
        <w:tblCellMar>
          <w:left w:w="125" w:type="dxa"/>
          <w:right w:w="125" w:type="dxa"/>
        </w:tblCellMar>
        <w:tblLook w:val="0000" w:firstRow="0" w:lastRow="0" w:firstColumn="0" w:lastColumn="0" w:noHBand="0" w:noVBand="0"/>
      </w:tblPr>
      <w:tblGrid>
        <w:gridCol w:w="2948"/>
        <w:gridCol w:w="2949"/>
      </w:tblGrid>
      <w:tr w:rsidR="00DE7975" w14:paraId="045F0839" w14:textId="77777777" w:rsidTr="00DE7975">
        <w:tc>
          <w:tcPr>
            <w:tcW w:w="2500" w:type="pct"/>
            <w:shd w:val="clear" w:color="auto" w:fill="auto"/>
            <w:tcMar>
              <w:left w:w="0" w:type="dxa"/>
            </w:tcMar>
          </w:tcPr>
          <w:p w14:paraId="17999C80" w14:textId="77777777" w:rsidR="00DE7975" w:rsidRDefault="00DE7975" w:rsidP="00DE7975">
            <w:pPr>
              <w:pStyle w:val="Brdtextmedindrag"/>
            </w:pPr>
            <w:r w:rsidRPr="009D156D">
              <w:t>5.</w:t>
            </w:r>
            <w:r>
              <w:t> </w:t>
            </w:r>
            <w:r w:rsidRPr="009D156D">
              <w:t xml:space="preserve">en bebyggelse blir olämplig med hänsyn till människors hälsa eller säkerhet eller till risken för </w:t>
            </w:r>
            <w:r>
              <w:br/>
            </w:r>
          </w:p>
        </w:tc>
        <w:tc>
          <w:tcPr>
            <w:tcW w:w="2500" w:type="pct"/>
            <w:shd w:val="clear" w:color="auto" w:fill="auto"/>
            <w:tcMar>
              <w:right w:w="0" w:type="dxa"/>
            </w:tcMar>
          </w:tcPr>
          <w:p w14:paraId="7B158A14" w14:textId="77777777" w:rsidR="00DE7975" w:rsidRDefault="00DE7975" w:rsidP="00DE7975">
            <w:pPr>
              <w:pStyle w:val="Brdtextmedindrag"/>
            </w:pPr>
            <w:r w:rsidRPr="009D156D">
              <w:t>5.</w:t>
            </w:r>
            <w:r>
              <w:t> </w:t>
            </w:r>
            <w:r w:rsidRPr="009D156D">
              <w:t xml:space="preserve">en bebyggelse </w:t>
            </w:r>
            <w:r>
              <w:t xml:space="preserve">blir olämplig </w:t>
            </w:r>
            <w:r w:rsidRPr="00976655">
              <w:rPr>
                <w:i/>
              </w:rPr>
              <w:t>eller ett byggnadsverk olämpligt</w:t>
            </w:r>
            <w:r w:rsidRPr="009D156D">
              <w:t xml:space="preserve"> med hänsyn till människors hälsa</w:t>
            </w:r>
            <w:r>
              <w:br/>
            </w:r>
            <w:r w:rsidRPr="009D156D">
              <w:t xml:space="preserve"> </w:t>
            </w:r>
          </w:p>
        </w:tc>
      </w:tr>
      <w:tr w:rsidR="00DE7975" w14:paraId="792DE264" w14:textId="77777777" w:rsidTr="00DE7975">
        <w:tc>
          <w:tcPr>
            <w:tcW w:w="2500" w:type="pct"/>
            <w:shd w:val="clear" w:color="auto" w:fill="auto"/>
            <w:tcMar>
              <w:left w:w="0" w:type="dxa"/>
            </w:tcMar>
          </w:tcPr>
          <w:p w14:paraId="4CCB15FF" w14:textId="77777777" w:rsidR="00DE7975" w:rsidRPr="009D156D" w:rsidRDefault="00DE7975" w:rsidP="00DE7975">
            <w:pPr>
              <w:pStyle w:val="Brdtext"/>
            </w:pPr>
            <w:r w:rsidRPr="009D156D">
              <w:t>olyckor, översvämning eller ero</w:t>
            </w:r>
            <w:r>
              <w:softHyphen/>
            </w:r>
            <w:r w:rsidRPr="009D156D">
              <w:t>sion.</w:t>
            </w:r>
          </w:p>
        </w:tc>
        <w:tc>
          <w:tcPr>
            <w:tcW w:w="2500" w:type="pct"/>
            <w:shd w:val="clear" w:color="auto" w:fill="auto"/>
            <w:tcMar>
              <w:right w:w="0" w:type="dxa"/>
            </w:tcMar>
          </w:tcPr>
          <w:p w14:paraId="2617C6AF" w14:textId="77777777" w:rsidR="00DE7975" w:rsidRPr="009D156D" w:rsidRDefault="00DE7975" w:rsidP="00DE7975">
            <w:pPr>
              <w:pStyle w:val="Brdtext"/>
            </w:pPr>
            <w:r w:rsidRPr="009D156D">
              <w:t>eller säkerhet eller till risken för olyckor, översvämning eller ero</w:t>
            </w:r>
            <w:r>
              <w:softHyphen/>
            </w:r>
            <w:r w:rsidRPr="009D156D">
              <w:t>sion.</w:t>
            </w:r>
          </w:p>
        </w:tc>
      </w:tr>
    </w:tbl>
    <w:p w14:paraId="705306B8" w14:textId="77777777" w:rsidR="00DE7975" w:rsidRPr="00D4137C" w:rsidRDefault="00DE7975" w:rsidP="00DE7975">
      <w:pPr>
        <w:pStyle w:val="Brdtext"/>
      </w:pPr>
    </w:p>
    <w:tbl>
      <w:tblPr>
        <w:tblW w:w="5000" w:type="pct"/>
        <w:tblCellMar>
          <w:left w:w="125" w:type="dxa"/>
          <w:right w:w="125" w:type="dxa"/>
        </w:tblCellMar>
        <w:tblLook w:val="0000" w:firstRow="0" w:lastRow="0" w:firstColumn="0" w:lastColumn="0" w:noHBand="0" w:noVBand="0"/>
      </w:tblPr>
      <w:tblGrid>
        <w:gridCol w:w="2948"/>
        <w:gridCol w:w="2949"/>
      </w:tblGrid>
      <w:tr w:rsidR="00DE7975" w:rsidRPr="005B0E77" w14:paraId="25BEBBCC" w14:textId="77777777" w:rsidTr="00DE7975">
        <w:tc>
          <w:tcPr>
            <w:tcW w:w="2500" w:type="pct"/>
            <w:shd w:val="clear" w:color="auto" w:fill="auto"/>
            <w:tcMar>
              <w:left w:w="0" w:type="dxa"/>
            </w:tcMar>
          </w:tcPr>
          <w:p w14:paraId="033FE94E" w14:textId="77777777" w:rsidR="00DE7975" w:rsidRPr="005B0E77" w:rsidRDefault="00DE7975" w:rsidP="00DE7975">
            <w:pPr>
              <w:pStyle w:val="Brdtext"/>
              <w:keepNext/>
              <w:rPr>
                <w:i/>
              </w:rPr>
            </w:pPr>
            <w:r>
              <w:rPr>
                <w:i/>
              </w:rPr>
              <w:t>Lydelse enligt prop. 2018/19:162</w:t>
            </w:r>
          </w:p>
        </w:tc>
        <w:tc>
          <w:tcPr>
            <w:tcW w:w="2500" w:type="pct"/>
            <w:shd w:val="clear" w:color="auto" w:fill="auto"/>
            <w:tcMar>
              <w:right w:w="0" w:type="dxa"/>
            </w:tcMar>
          </w:tcPr>
          <w:p w14:paraId="45E60E48" w14:textId="77777777" w:rsidR="00DE7975" w:rsidRPr="005B0E77" w:rsidRDefault="00DE7975" w:rsidP="00DE7975">
            <w:pPr>
              <w:pStyle w:val="Brdtext"/>
              <w:keepNext/>
              <w:rPr>
                <w:i/>
              </w:rPr>
            </w:pPr>
            <w:r w:rsidRPr="005B0E77">
              <w:rPr>
                <w:i/>
              </w:rPr>
              <w:t>Föreslagen lydelse</w:t>
            </w:r>
          </w:p>
        </w:tc>
      </w:tr>
    </w:tbl>
    <w:p w14:paraId="21375136" w14:textId="77777777" w:rsidR="00DE7975" w:rsidRDefault="00DE7975" w:rsidP="00DE7975">
      <w:pPr>
        <w:pStyle w:val="Brdtext"/>
        <w:keepNext/>
        <w:spacing w:before="230"/>
        <w:jc w:val="center"/>
        <w:rPr>
          <w:b/>
        </w:rPr>
      </w:pPr>
      <w:r>
        <w:rPr>
          <w:b/>
        </w:rPr>
        <w:t>13 kap.</w:t>
      </w:r>
    </w:p>
    <w:p w14:paraId="62333EC3" w14:textId="77777777" w:rsidR="00DE7975" w:rsidRDefault="00DE7975" w:rsidP="00DE7975">
      <w:pPr>
        <w:pStyle w:val="Brdtext"/>
        <w:keepNext/>
        <w:jc w:val="center"/>
      </w:pPr>
      <w:r>
        <w:t>1 §</w:t>
      </w:r>
    </w:p>
    <w:p w14:paraId="62FB96E1" w14:textId="77777777" w:rsidR="00DE7975" w:rsidRDefault="00DE7975" w:rsidP="00DE7975">
      <w:pPr>
        <w:pStyle w:val="Brdtextmedindrag"/>
      </w:pPr>
      <w:r>
        <w:t>Följande beslut enligt denna lag får överklagas i den ordning som gäller för laglighetsprövning enligt 13 kap. kommunallagen (2017:725):</w:t>
      </w:r>
    </w:p>
    <w:p w14:paraId="68D81FFC" w14:textId="77777777" w:rsidR="00DE7975" w:rsidRPr="009D156D" w:rsidRDefault="00DE7975" w:rsidP="00DE7975">
      <w:pPr>
        <w:pStyle w:val="Brdtextmedindrag"/>
      </w:pPr>
      <w:r>
        <w:t>1. kommunfullmäktiges beslut om översiktsplan,</w:t>
      </w:r>
    </w:p>
    <w:tbl>
      <w:tblPr>
        <w:tblW w:w="5000" w:type="pct"/>
        <w:tblCellMar>
          <w:left w:w="125" w:type="dxa"/>
          <w:right w:w="125" w:type="dxa"/>
        </w:tblCellMar>
        <w:tblLook w:val="0000" w:firstRow="0" w:lastRow="0" w:firstColumn="0" w:lastColumn="0" w:noHBand="0" w:noVBand="0"/>
      </w:tblPr>
      <w:tblGrid>
        <w:gridCol w:w="2948"/>
        <w:gridCol w:w="2949"/>
      </w:tblGrid>
      <w:tr w:rsidR="00DE7975" w14:paraId="47D5C5E5" w14:textId="77777777" w:rsidTr="00DE7975">
        <w:tc>
          <w:tcPr>
            <w:tcW w:w="2500" w:type="pct"/>
            <w:shd w:val="clear" w:color="auto" w:fill="auto"/>
            <w:tcMar>
              <w:left w:w="0" w:type="dxa"/>
            </w:tcMar>
          </w:tcPr>
          <w:p w14:paraId="464FF61D" w14:textId="77777777" w:rsidR="00DE7975" w:rsidRDefault="00DE7975" w:rsidP="00DE7975">
            <w:pPr>
              <w:pStyle w:val="Brdtextmedindrag"/>
            </w:pPr>
          </w:p>
        </w:tc>
        <w:tc>
          <w:tcPr>
            <w:tcW w:w="2500" w:type="pct"/>
            <w:shd w:val="clear" w:color="auto" w:fill="auto"/>
            <w:tcMar>
              <w:right w:w="0" w:type="dxa"/>
            </w:tcMar>
          </w:tcPr>
          <w:p w14:paraId="04A1A223" w14:textId="77777777" w:rsidR="00DE7975" w:rsidRPr="002B42A5" w:rsidRDefault="00DE7975" w:rsidP="00DE7975">
            <w:pPr>
              <w:pStyle w:val="Brdtextmedindrag"/>
              <w:rPr>
                <w:i/>
              </w:rPr>
            </w:pPr>
            <w:r w:rsidRPr="002B42A5">
              <w:rPr>
                <w:i/>
              </w:rPr>
              <w:t>2. kommunfullmäktiges beslut om planeringsstrategi för översikts</w:t>
            </w:r>
            <w:r w:rsidRPr="002B42A5">
              <w:rPr>
                <w:i/>
              </w:rPr>
              <w:softHyphen/>
              <w:t>planering,</w:t>
            </w:r>
          </w:p>
        </w:tc>
      </w:tr>
      <w:tr w:rsidR="00DE7975" w14:paraId="48392F99" w14:textId="77777777" w:rsidTr="00DE7975">
        <w:tc>
          <w:tcPr>
            <w:tcW w:w="2500" w:type="pct"/>
            <w:shd w:val="clear" w:color="auto" w:fill="auto"/>
            <w:tcMar>
              <w:left w:w="0" w:type="dxa"/>
            </w:tcMar>
          </w:tcPr>
          <w:p w14:paraId="6F15D055" w14:textId="77777777" w:rsidR="00DE7975" w:rsidRDefault="00DE7975" w:rsidP="00DE7975">
            <w:pPr>
              <w:pStyle w:val="Brdtextmedindrag"/>
            </w:pPr>
            <w:r w:rsidRPr="002B42A5">
              <w:rPr>
                <w:i/>
              </w:rPr>
              <w:t>2</w:t>
            </w:r>
            <w:r>
              <w:t>. kommunfullmäktiges be</w:t>
            </w:r>
            <w:r w:rsidRPr="009D156D">
              <w:t>slut om uppdrag åt byggna</w:t>
            </w:r>
            <w:r>
              <w:t>ds</w:t>
            </w:r>
            <w:r w:rsidRPr="009D156D">
              <w:t>nämnden att anta, ändra eller upphäva detalj</w:t>
            </w:r>
            <w:r>
              <w:softHyphen/>
            </w:r>
            <w:r w:rsidRPr="009D156D">
              <w:t>planer eller områdes</w:t>
            </w:r>
            <w:r>
              <w:softHyphen/>
            </w:r>
            <w:r w:rsidRPr="009D156D">
              <w:t>bestämmelser,</w:t>
            </w:r>
            <w:r>
              <w:t xml:space="preserve"> </w:t>
            </w:r>
          </w:p>
        </w:tc>
        <w:tc>
          <w:tcPr>
            <w:tcW w:w="2500" w:type="pct"/>
            <w:shd w:val="clear" w:color="auto" w:fill="auto"/>
            <w:tcMar>
              <w:right w:w="0" w:type="dxa"/>
            </w:tcMar>
          </w:tcPr>
          <w:p w14:paraId="32E64D88" w14:textId="77777777" w:rsidR="00DE7975" w:rsidRDefault="00DE7975" w:rsidP="00DE7975">
            <w:pPr>
              <w:pStyle w:val="Brdtextmedindrag"/>
            </w:pPr>
            <w:r w:rsidRPr="002B42A5">
              <w:rPr>
                <w:i/>
              </w:rPr>
              <w:t>3</w:t>
            </w:r>
            <w:r>
              <w:t>. </w:t>
            </w:r>
            <w:r w:rsidRPr="009D156D">
              <w:t>kommunfullmäktiges</w:t>
            </w:r>
            <w:r>
              <w:t xml:space="preserve"> beslut om uppdrag åt byggnads</w:t>
            </w:r>
            <w:r w:rsidRPr="009D156D">
              <w:t>nämnden att anta, ändra eller upphäva detalj</w:t>
            </w:r>
            <w:r>
              <w:softHyphen/>
            </w:r>
            <w:r w:rsidRPr="009D156D">
              <w:t>planer eller områdes</w:t>
            </w:r>
            <w:r>
              <w:softHyphen/>
            </w:r>
            <w:r w:rsidRPr="009D156D">
              <w:t>bestämmelser</w:t>
            </w:r>
            <w:r>
              <w:t>,</w:t>
            </w:r>
          </w:p>
        </w:tc>
      </w:tr>
      <w:tr w:rsidR="00DE7975" w14:paraId="278E0C43" w14:textId="77777777" w:rsidTr="00DE7975">
        <w:tc>
          <w:tcPr>
            <w:tcW w:w="2500" w:type="pct"/>
            <w:shd w:val="clear" w:color="auto" w:fill="auto"/>
            <w:tcMar>
              <w:left w:w="0" w:type="dxa"/>
            </w:tcMar>
          </w:tcPr>
          <w:p w14:paraId="54E3EE93" w14:textId="77777777" w:rsidR="00DE7975" w:rsidRDefault="00DE7975" w:rsidP="00DE7975">
            <w:pPr>
              <w:pStyle w:val="Brdtextmedindrag"/>
            </w:pPr>
            <w:r w:rsidRPr="002B42A5">
              <w:rPr>
                <w:i/>
              </w:rPr>
              <w:t>3</w:t>
            </w:r>
            <w:r>
              <w:t>. kommunfullmäktiges beslut om uppdrag åt byggnads</w:t>
            </w:r>
            <w:r w:rsidRPr="009D156D">
              <w:t>nämnden att fatta beslut om skyldighet för fastighetsägare att betala kostnader för gator och andra allmänna platser eller att fatta beslut om villkoren för sådan betalning,</w:t>
            </w:r>
          </w:p>
        </w:tc>
        <w:tc>
          <w:tcPr>
            <w:tcW w:w="2500" w:type="pct"/>
            <w:shd w:val="clear" w:color="auto" w:fill="auto"/>
            <w:tcMar>
              <w:right w:w="0" w:type="dxa"/>
            </w:tcMar>
          </w:tcPr>
          <w:p w14:paraId="4744701E" w14:textId="77777777" w:rsidR="00DE7975" w:rsidRDefault="00DE7975" w:rsidP="00DE7975">
            <w:pPr>
              <w:pStyle w:val="Brdtextmedindrag"/>
            </w:pPr>
            <w:r w:rsidRPr="002B42A5">
              <w:rPr>
                <w:i/>
              </w:rPr>
              <w:t>4</w:t>
            </w:r>
            <w:r>
              <w:t>. kommunfullmäktiges beslut om uppdrag åt byggnads</w:t>
            </w:r>
            <w:r w:rsidRPr="009D156D">
              <w:t>nämnden att fatta beslut om skyldighet för fastighetsägare att betala kostnader för gator och andra allmänna platser eller att fatta beslut om villkoren för sådan betalning,</w:t>
            </w:r>
            <w:r w:rsidRPr="009D156D">
              <w:tab/>
            </w:r>
          </w:p>
        </w:tc>
      </w:tr>
      <w:tr w:rsidR="00DE7975" w14:paraId="3D90C8D2" w14:textId="77777777" w:rsidTr="00DE7975">
        <w:tc>
          <w:tcPr>
            <w:tcW w:w="2500" w:type="pct"/>
            <w:shd w:val="clear" w:color="auto" w:fill="auto"/>
            <w:tcMar>
              <w:left w:w="0" w:type="dxa"/>
            </w:tcMar>
          </w:tcPr>
          <w:p w14:paraId="0F792642" w14:textId="77777777" w:rsidR="00DE7975" w:rsidRDefault="00DE7975" w:rsidP="00DE7975">
            <w:pPr>
              <w:pStyle w:val="Brdtextmedindrag"/>
            </w:pPr>
            <w:r w:rsidRPr="002B42A5">
              <w:rPr>
                <w:i/>
              </w:rPr>
              <w:t>4</w:t>
            </w:r>
            <w:r>
              <w:t>. </w:t>
            </w:r>
            <w:r w:rsidRPr="009D156D">
              <w:t>kommunfullmäktiges eller byggnadsnämndens beslut att inte anta, ändra eller upphäva en detalj</w:t>
            </w:r>
            <w:r>
              <w:softHyphen/>
            </w:r>
            <w:r w:rsidRPr="009D156D">
              <w:t>plan eller områdesbestäm</w:t>
            </w:r>
            <w:r>
              <w:softHyphen/>
            </w:r>
            <w:r w:rsidRPr="009D156D">
              <w:t>melser,</w:t>
            </w:r>
          </w:p>
        </w:tc>
        <w:tc>
          <w:tcPr>
            <w:tcW w:w="2500" w:type="pct"/>
            <w:shd w:val="clear" w:color="auto" w:fill="auto"/>
            <w:tcMar>
              <w:right w:w="0" w:type="dxa"/>
            </w:tcMar>
          </w:tcPr>
          <w:p w14:paraId="35BD6321" w14:textId="77777777" w:rsidR="00DE7975" w:rsidRDefault="00DE7975" w:rsidP="00DE7975">
            <w:pPr>
              <w:pStyle w:val="Brdtextmedindrag"/>
            </w:pPr>
            <w:r w:rsidRPr="002B42A5">
              <w:rPr>
                <w:i/>
              </w:rPr>
              <w:t>5</w:t>
            </w:r>
            <w:r>
              <w:t>. </w:t>
            </w:r>
            <w:r w:rsidRPr="009D156D">
              <w:t>kommunfullmäktiges eller byggnadsnämndens beslut att inte anta, ändra eller upphäva en detalj</w:t>
            </w:r>
            <w:r>
              <w:softHyphen/>
            </w:r>
            <w:r w:rsidRPr="009D156D">
              <w:t>plan eller områdesbestäm</w:t>
            </w:r>
            <w:r>
              <w:softHyphen/>
            </w:r>
            <w:r w:rsidRPr="009D156D">
              <w:t>melser,</w:t>
            </w:r>
          </w:p>
        </w:tc>
      </w:tr>
      <w:tr w:rsidR="00DE7975" w14:paraId="2ECBBA0A" w14:textId="77777777" w:rsidTr="00DE7975">
        <w:tc>
          <w:tcPr>
            <w:tcW w:w="2500" w:type="pct"/>
            <w:shd w:val="clear" w:color="auto" w:fill="auto"/>
            <w:tcMar>
              <w:left w:w="0" w:type="dxa"/>
            </w:tcMar>
          </w:tcPr>
          <w:p w14:paraId="76750657" w14:textId="77777777" w:rsidR="00DE7975" w:rsidRDefault="00DE7975" w:rsidP="00DE7975">
            <w:pPr>
              <w:pStyle w:val="Brdtextmedindrag"/>
            </w:pPr>
            <w:r w:rsidRPr="002B42A5">
              <w:rPr>
                <w:i/>
              </w:rPr>
              <w:t>5</w:t>
            </w:r>
            <w:r>
              <w:t>. </w:t>
            </w:r>
            <w:r w:rsidRPr="009D156D">
              <w:t>kommunfullmäktiges eller bygg</w:t>
            </w:r>
            <w:r>
              <w:softHyphen/>
            </w:r>
            <w:r w:rsidRPr="009D156D">
              <w:t>nadsnämndens beslut om grunderna för skyldighet att betala kostnader för gator och andra all</w:t>
            </w:r>
            <w:r>
              <w:softHyphen/>
            </w:r>
            <w:r w:rsidRPr="009D156D">
              <w:t>männa platser och om generella villkor för sådan betalning,</w:t>
            </w:r>
          </w:p>
        </w:tc>
        <w:tc>
          <w:tcPr>
            <w:tcW w:w="2500" w:type="pct"/>
            <w:shd w:val="clear" w:color="auto" w:fill="auto"/>
            <w:tcMar>
              <w:right w:w="0" w:type="dxa"/>
            </w:tcMar>
          </w:tcPr>
          <w:p w14:paraId="02812096" w14:textId="77777777" w:rsidR="00DE7975" w:rsidRDefault="00DE7975" w:rsidP="00DE7975">
            <w:pPr>
              <w:pStyle w:val="Brdtextmedindrag"/>
            </w:pPr>
            <w:r w:rsidRPr="002B42A5">
              <w:rPr>
                <w:i/>
              </w:rPr>
              <w:t>6</w:t>
            </w:r>
            <w:r>
              <w:t>. </w:t>
            </w:r>
            <w:r w:rsidRPr="009D156D">
              <w:t>kommunfullmäktiges eller byggnadsnämndens beslut om grunderna för skyldighet att betala kostnader för gator och andra all</w:t>
            </w:r>
            <w:r>
              <w:softHyphen/>
            </w:r>
            <w:r w:rsidRPr="009D156D">
              <w:t>männa platser och om generella villkor för sådan betalning,</w:t>
            </w:r>
          </w:p>
        </w:tc>
      </w:tr>
      <w:tr w:rsidR="00DE7975" w14:paraId="72A123CD" w14:textId="77777777" w:rsidTr="00DE7975">
        <w:tc>
          <w:tcPr>
            <w:tcW w:w="2500" w:type="pct"/>
            <w:shd w:val="clear" w:color="auto" w:fill="auto"/>
            <w:tcMar>
              <w:left w:w="0" w:type="dxa"/>
            </w:tcMar>
          </w:tcPr>
          <w:p w14:paraId="58ACD72B" w14:textId="77777777" w:rsidR="00DE7975" w:rsidRDefault="00DE7975" w:rsidP="00DE7975">
            <w:pPr>
              <w:pStyle w:val="Brdtextmedindrag"/>
            </w:pPr>
            <w:r w:rsidRPr="002B42A5">
              <w:rPr>
                <w:i/>
              </w:rPr>
              <w:t>6</w:t>
            </w:r>
            <w:r>
              <w:t>. kommunfullmäktiges be</w:t>
            </w:r>
            <w:r w:rsidRPr="009D156D">
              <w:t>slut om taxa i ärenden hos byggnads</w:t>
            </w:r>
            <w:r>
              <w:softHyphen/>
            </w:r>
            <w:r w:rsidRPr="009D156D">
              <w:t>nämnden,</w:t>
            </w:r>
          </w:p>
        </w:tc>
        <w:tc>
          <w:tcPr>
            <w:tcW w:w="2500" w:type="pct"/>
            <w:shd w:val="clear" w:color="auto" w:fill="auto"/>
            <w:tcMar>
              <w:right w:w="0" w:type="dxa"/>
            </w:tcMar>
          </w:tcPr>
          <w:p w14:paraId="79C76CAD" w14:textId="77777777" w:rsidR="00DE7975" w:rsidRDefault="00DE7975" w:rsidP="00DE7975">
            <w:pPr>
              <w:pStyle w:val="Brdtextmedindrag"/>
            </w:pPr>
            <w:r w:rsidRPr="002B42A5">
              <w:rPr>
                <w:i/>
              </w:rPr>
              <w:t>7</w:t>
            </w:r>
            <w:r>
              <w:t>. </w:t>
            </w:r>
            <w:r w:rsidRPr="009D156D">
              <w:t>kommunfullmäktiges</w:t>
            </w:r>
            <w:r>
              <w:t xml:space="preserve"> be</w:t>
            </w:r>
            <w:r w:rsidRPr="009D156D">
              <w:t>slut om taxa i ärenden hos byggnads</w:t>
            </w:r>
            <w:r>
              <w:softHyphen/>
            </w:r>
            <w:r w:rsidRPr="009D156D">
              <w:t>nämnden,</w:t>
            </w:r>
          </w:p>
        </w:tc>
      </w:tr>
      <w:tr w:rsidR="00DE7975" w14:paraId="74878C6B" w14:textId="77777777" w:rsidTr="00DE7975">
        <w:tc>
          <w:tcPr>
            <w:tcW w:w="2500" w:type="pct"/>
            <w:shd w:val="clear" w:color="auto" w:fill="auto"/>
            <w:tcMar>
              <w:left w:w="0" w:type="dxa"/>
            </w:tcMar>
          </w:tcPr>
          <w:p w14:paraId="2AE77286" w14:textId="77777777" w:rsidR="00DE7975" w:rsidRDefault="00DE7975" w:rsidP="00DE7975">
            <w:pPr>
              <w:pStyle w:val="Brdtextmedindrag"/>
            </w:pPr>
            <w:r w:rsidRPr="002B42A5">
              <w:rPr>
                <w:i/>
              </w:rPr>
              <w:t>7</w:t>
            </w:r>
            <w:r>
              <w:t>. </w:t>
            </w:r>
            <w:r w:rsidRPr="009D156D">
              <w:t>kommunens beslut om rikt</w:t>
            </w:r>
            <w:r>
              <w:softHyphen/>
            </w:r>
            <w:r w:rsidRPr="009D156D">
              <w:t>linjer för exploate</w:t>
            </w:r>
            <w:r>
              <w:softHyphen/>
            </w:r>
            <w:r w:rsidRPr="009D156D">
              <w:t xml:space="preserve">ringsavtal, </w:t>
            </w:r>
            <w:r w:rsidRPr="000E1FD7">
              <w:rPr>
                <w:i/>
              </w:rPr>
              <w:t xml:space="preserve">och </w:t>
            </w:r>
          </w:p>
        </w:tc>
        <w:tc>
          <w:tcPr>
            <w:tcW w:w="2500" w:type="pct"/>
            <w:shd w:val="clear" w:color="auto" w:fill="auto"/>
            <w:tcMar>
              <w:right w:w="0" w:type="dxa"/>
            </w:tcMar>
          </w:tcPr>
          <w:p w14:paraId="0C214CAF" w14:textId="77777777" w:rsidR="00DE7975" w:rsidRDefault="00DE7975" w:rsidP="00DE7975">
            <w:pPr>
              <w:pStyle w:val="Brdtextmedindrag"/>
            </w:pPr>
            <w:r w:rsidRPr="00815D7D">
              <w:rPr>
                <w:i/>
              </w:rPr>
              <w:t>8</w:t>
            </w:r>
            <w:r>
              <w:t>. </w:t>
            </w:r>
            <w:r w:rsidRPr="009D156D">
              <w:t>kommunens beslut om rikt</w:t>
            </w:r>
            <w:r>
              <w:softHyphen/>
            </w:r>
            <w:r w:rsidRPr="009D156D">
              <w:t>linjer för exploate</w:t>
            </w:r>
            <w:r>
              <w:softHyphen/>
            </w:r>
            <w:r w:rsidRPr="009D156D">
              <w:t xml:space="preserve">ringsavtal, </w:t>
            </w:r>
          </w:p>
        </w:tc>
      </w:tr>
      <w:tr w:rsidR="00DE7975" w14:paraId="260909DA" w14:textId="77777777" w:rsidTr="00DE7975">
        <w:tc>
          <w:tcPr>
            <w:tcW w:w="2500" w:type="pct"/>
            <w:shd w:val="clear" w:color="auto" w:fill="auto"/>
            <w:tcMar>
              <w:left w:w="0" w:type="dxa"/>
            </w:tcMar>
          </w:tcPr>
          <w:p w14:paraId="0F22E394" w14:textId="77777777" w:rsidR="00DE7975" w:rsidRDefault="00DE7975" w:rsidP="00DE7975">
            <w:pPr>
              <w:pStyle w:val="Brdtextmedindrag"/>
            </w:pPr>
            <w:r w:rsidRPr="00815D7D">
              <w:rPr>
                <w:i/>
              </w:rPr>
              <w:t>8</w:t>
            </w:r>
            <w:r w:rsidRPr="009D156D">
              <w:t>.</w:t>
            </w:r>
            <w:r>
              <w:t> region</w:t>
            </w:r>
            <w:r>
              <w:softHyphen/>
            </w:r>
            <w:r w:rsidRPr="00741735">
              <w:t>fullmäktiges beslut om region</w:t>
            </w:r>
            <w:r>
              <w:softHyphen/>
            </w:r>
            <w:r w:rsidRPr="00741735">
              <w:t>plan</w:t>
            </w:r>
            <w:r w:rsidRPr="00903C93">
              <w:rPr>
                <w:i/>
              </w:rPr>
              <w:t>.</w:t>
            </w:r>
          </w:p>
        </w:tc>
        <w:tc>
          <w:tcPr>
            <w:tcW w:w="2500" w:type="pct"/>
            <w:shd w:val="clear" w:color="auto" w:fill="auto"/>
            <w:tcMar>
              <w:right w:w="0" w:type="dxa"/>
            </w:tcMar>
          </w:tcPr>
          <w:p w14:paraId="48815E3C" w14:textId="77777777" w:rsidR="00DE7975" w:rsidRDefault="00DE7975" w:rsidP="00DE7975">
            <w:pPr>
              <w:pStyle w:val="Brdtextmedindrag"/>
            </w:pPr>
            <w:r w:rsidRPr="00815D7D">
              <w:rPr>
                <w:i/>
              </w:rPr>
              <w:t>9</w:t>
            </w:r>
            <w:r w:rsidRPr="009D156D">
              <w:t>.</w:t>
            </w:r>
            <w:r>
              <w:t> region</w:t>
            </w:r>
            <w:r>
              <w:softHyphen/>
            </w:r>
            <w:r w:rsidRPr="00741735">
              <w:t>fullmäktiges beslut om region</w:t>
            </w:r>
            <w:r>
              <w:softHyphen/>
            </w:r>
            <w:r w:rsidRPr="00741735">
              <w:t>plan</w:t>
            </w:r>
            <w:r>
              <w:t xml:space="preserve">, </w:t>
            </w:r>
            <w:r w:rsidRPr="000E1FD7">
              <w:rPr>
                <w:i/>
              </w:rPr>
              <w:t>och</w:t>
            </w:r>
          </w:p>
        </w:tc>
      </w:tr>
      <w:tr w:rsidR="00DE7975" w14:paraId="657198D5" w14:textId="77777777" w:rsidTr="00DE7975">
        <w:tc>
          <w:tcPr>
            <w:tcW w:w="2500" w:type="pct"/>
            <w:shd w:val="clear" w:color="auto" w:fill="auto"/>
            <w:tcMar>
              <w:left w:w="0" w:type="dxa"/>
            </w:tcMar>
          </w:tcPr>
          <w:p w14:paraId="43CBB2CF" w14:textId="77777777" w:rsidR="00DE7975" w:rsidRPr="00815D7D" w:rsidRDefault="00DE7975" w:rsidP="00DE7975">
            <w:pPr>
              <w:pStyle w:val="Brdtextmedindrag"/>
              <w:rPr>
                <w:i/>
              </w:rPr>
            </w:pPr>
          </w:p>
        </w:tc>
        <w:tc>
          <w:tcPr>
            <w:tcW w:w="2500" w:type="pct"/>
            <w:shd w:val="clear" w:color="auto" w:fill="auto"/>
            <w:tcMar>
              <w:right w:w="0" w:type="dxa"/>
            </w:tcMar>
          </w:tcPr>
          <w:p w14:paraId="78977507" w14:textId="77777777" w:rsidR="00DE7975" w:rsidRPr="00815D7D" w:rsidRDefault="00DE7975" w:rsidP="00DE7975">
            <w:pPr>
              <w:pStyle w:val="Brdtextmedindrag"/>
              <w:rPr>
                <w:i/>
              </w:rPr>
            </w:pPr>
            <w:bookmarkStart w:id="252" w:name="_Hlk5365687"/>
            <w:r>
              <w:rPr>
                <w:i/>
              </w:rPr>
              <w:t>10. region</w:t>
            </w:r>
            <w:r>
              <w:rPr>
                <w:i/>
              </w:rPr>
              <w:softHyphen/>
            </w:r>
            <w:r w:rsidRPr="000E1FD7">
              <w:rPr>
                <w:i/>
              </w:rPr>
              <w:t>fullmäktiges beslut om aktu</w:t>
            </w:r>
            <w:r>
              <w:rPr>
                <w:i/>
              </w:rPr>
              <w:softHyphen/>
            </w:r>
            <w:r w:rsidRPr="000E1FD7">
              <w:rPr>
                <w:i/>
              </w:rPr>
              <w:t>alitets</w:t>
            </w:r>
            <w:r>
              <w:rPr>
                <w:i/>
              </w:rPr>
              <w:t>prövning av region</w:t>
            </w:r>
            <w:r>
              <w:rPr>
                <w:i/>
              </w:rPr>
              <w:softHyphen/>
              <w:t>plan</w:t>
            </w:r>
            <w:r w:rsidRPr="000A6464">
              <w:rPr>
                <w:i/>
              </w:rPr>
              <w:t>.</w:t>
            </w:r>
            <w:bookmarkEnd w:id="252"/>
          </w:p>
        </w:tc>
      </w:tr>
    </w:tbl>
    <w:p w14:paraId="520116FE" w14:textId="77777777" w:rsidR="00DE7975" w:rsidRDefault="00DE7975" w:rsidP="00DE7975">
      <w:pPr>
        <w:pStyle w:val="Brdtext"/>
        <w:jc w:val="center"/>
      </w:pPr>
    </w:p>
    <w:tbl>
      <w:tblPr>
        <w:tblW w:w="5000" w:type="pct"/>
        <w:tblCellMar>
          <w:left w:w="125" w:type="dxa"/>
          <w:right w:w="125" w:type="dxa"/>
        </w:tblCellMar>
        <w:tblLook w:val="0000" w:firstRow="0" w:lastRow="0" w:firstColumn="0" w:lastColumn="0" w:noHBand="0" w:noVBand="0"/>
      </w:tblPr>
      <w:tblGrid>
        <w:gridCol w:w="2948"/>
        <w:gridCol w:w="2949"/>
      </w:tblGrid>
      <w:tr w:rsidR="00DE7975" w:rsidRPr="005B0E77" w14:paraId="11CB6F86" w14:textId="77777777" w:rsidTr="00DE7975">
        <w:tc>
          <w:tcPr>
            <w:tcW w:w="2500" w:type="pct"/>
            <w:shd w:val="clear" w:color="auto" w:fill="auto"/>
            <w:tcMar>
              <w:left w:w="0" w:type="dxa"/>
            </w:tcMar>
          </w:tcPr>
          <w:p w14:paraId="7E552DE1" w14:textId="77777777" w:rsidR="00DE7975" w:rsidRPr="005B0E77" w:rsidRDefault="00DE7975" w:rsidP="00DE7975">
            <w:pPr>
              <w:pStyle w:val="Brdtext"/>
              <w:rPr>
                <w:i/>
              </w:rPr>
            </w:pPr>
            <w:r w:rsidRPr="005B0E77">
              <w:rPr>
                <w:i/>
              </w:rPr>
              <w:t>Nuvarande lydelse</w:t>
            </w:r>
          </w:p>
        </w:tc>
        <w:tc>
          <w:tcPr>
            <w:tcW w:w="2500" w:type="pct"/>
            <w:shd w:val="clear" w:color="auto" w:fill="auto"/>
            <w:tcMar>
              <w:right w:w="0" w:type="dxa"/>
            </w:tcMar>
          </w:tcPr>
          <w:p w14:paraId="24CE1A15" w14:textId="77777777" w:rsidR="00DE7975" w:rsidRPr="005B0E77" w:rsidRDefault="00DE7975" w:rsidP="00DE7975">
            <w:pPr>
              <w:pStyle w:val="Brdtext"/>
              <w:rPr>
                <w:i/>
              </w:rPr>
            </w:pPr>
            <w:r w:rsidRPr="005B0E77">
              <w:rPr>
                <w:i/>
              </w:rPr>
              <w:t>Föreslagen lydelse</w:t>
            </w:r>
          </w:p>
        </w:tc>
      </w:tr>
    </w:tbl>
    <w:p w14:paraId="44821DA1" w14:textId="77777777" w:rsidR="00DE7975" w:rsidRPr="00A50EFD" w:rsidRDefault="00DE7975" w:rsidP="00DE7975">
      <w:pPr>
        <w:pStyle w:val="Brdtextmedindrag"/>
      </w:pPr>
    </w:p>
    <w:p w14:paraId="4EB77AEF" w14:textId="77777777" w:rsidR="00DE7975" w:rsidRDefault="00DE7975" w:rsidP="00DE7975">
      <w:pPr>
        <w:pStyle w:val="Brdtext"/>
        <w:jc w:val="center"/>
      </w:pPr>
      <w:bookmarkStart w:id="253" w:name="_Hlk8989991"/>
      <w:r w:rsidRPr="003A06BE">
        <w:t>2 §</w:t>
      </w:r>
    </w:p>
    <w:p w14:paraId="6FF40DAB" w14:textId="77777777" w:rsidR="00DE7975" w:rsidRDefault="00DE7975" w:rsidP="00DE7975">
      <w:pPr>
        <w:pStyle w:val="Brdtextmedindrag"/>
      </w:pPr>
      <w:r>
        <w:t>Kommunala beslut enligt denna lag får inte överklagas i den del de avser</w:t>
      </w:r>
    </w:p>
    <w:p w14:paraId="00BD5A14" w14:textId="77777777" w:rsidR="00DE7975" w:rsidRDefault="00DE7975" w:rsidP="00DE7975">
      <w:pPr>
        <w:pStyle w:val="Brdtextmedindrag"/>
      </w:pPr>
      <w:r>
        <w:t>1. avbrytande av ett planarbete,</w:t>
      </w:r>
    </w:p>
    <w:p w14:paraId="7B35559A" w14:textId="77777777" w:rsidR="00DE7975" w:rsidRDefault="00DE7975" w:rsidP="00DE7975">
      <w:pPr>
        <w:pStyle w:val="Brdtextmedindrag"/>
      </w:pPr>
      <w:r>
        <w:t>2. planbesked enligt 5 kap. 2 §,</w:t>
      </w:r>
    </w:p>
    <w:tbl>
      <w:tblPr>
        <w:tblW w:w="5000" w:type="pct"/>
        <w:tblCellMar>
          <w:left w:w="125" w:type="dxa"/>
          <w:right w:w="125" w:type="dxa"/>
        </w:tblCellMar>
        <w:tblLook w:val="0000" w:firstRow="0" w:lastRow="0" w:firstColumn="0" w:lastColumn="0" w:noHBand="0" w:noVBand="0"/>
      </w:tblPr>
      <w:tblGrid>
        <w:gridCol w:w="2948"/>
        <w:gridCol w:w="2949"/>
      </w:tblGrid>
      <w:tr w:rsidR="00DE7975" w14:paraId="4D0A0670" w14:textId="77777777" w:rsidTr="00DE7975">
        <w:tc>
          <w:tcPr>
            <w:tcW w:w="2500" w:type="pct"/>
            <w:shd w:val="clear" w:color="auto" w:fill="auto"/>
            <w:tcMar>
              <w:left w:w="0" w:type="dxa"/>
            </w:tcMar>
          </w:tcPr>
          <w:p w14:paraId="4821F8D2" w14:textId="77777777" w:rsidR="00DE7975" w:rsidRDefault="00DE7975" w:rsidP="00DE7975">
            <w:pPr>
              <w:pStyle w:val="Brdtextmedindrag"/>
            </w:pPr>
            <w:r>
              <w:t>3. andra frågor om gatukostnader än de som avses i 1 § </w:t>
            </w:r>
            <w:r w:rsidRPr="00D7184B">
              <w:rPr>
                <w:i/>
              </w:rPr>
              <w:t>5</w:t>
            </w:r>
            <w:r>
              <w:t>,</w:t>
            </w:r>
          </w:p>
        </w:tc>
        <w:tc>
          <w:tcPr>
            <w:tcW w:w="2500" w:type="pct"/>
            <w:shd w:val="clear" w:color="auto" w:fill="auto"/>
            <w:tcMar>
              <w:right w:w="0" w:type="dxa"/>
            </w:tcMar>
          </w:tcPr>
          <w:p w14:paraId="5A5369AD" w14:textId="77777777" w:rsidR="00DE7975" w:rsidRPr="003A06BE" w:rsidRDefault="00DE7975" w:rsidP="00DE7975">
            <w:pPr>
              <w:pStyle w:val="Brdtextmedindrag"/>
              <w:rPr>
                <w:i/>
              </w:rPr>
            </w:pPr>
            <w:r>
              <w:t>3. andra frågor om gatukostnader än de som avses i 1 § </w:t>
            </w:r>
            <w:r w:rsidRPr="00D7184B">
              <w:rPr>
                <w:i/>
              </w:rPr>
              <w:t>6</w:t>
            </w:r>
            <w:r>
              <w:t>,</w:t>
            </w:r>
          </w:p>
        </w:tc>
      </w:tr>
    </w:tbl>
    <w:p w14:paraId="14A5C271" w14:textId="77777777" w:rsidR="00DE7975" w:rsidRDefault="00DE7975" w:rsidP="00DE7975">
      <w:pPr>
        <w:pStyle w:val="Brdtextmedindrag"/>
      </w:pPr>
      <w:r>
        <w:t>4. villkorsbesked enligt 9 kap. 19 §,</w:t>
      </w:r>
    </w:p>
    <w:p w14:paraId="36213507" w14:textId="77777777" w:rsidR="00DE7975" w:rsidRDefault="00DE7975" w:rsidP="00DE7975">
      <w:pPr>
        <w:pStyle w:val="Brdtextmedindrag"/>
      </w:pPr>
      <w:r>
        <w:t>5. förlängd handläggningstid enligt 9 kap. 27 §,</w:t>
      </w:r>
    </w:p>
    <w:p w14:paraId="32FC2E6D" w14:textId="77777777" w:rsidR="00DE7975" w:rsidRDefault="00DE7975" w:rsidP="00DE7975">
      <w:pPr>
        <w:pStyle w:val="Brdtextmedindrag"/>
      </w:pPr>
      <w:r>
        <w:t>6. behovet av kontrollansvarig, särskilt sakkunnig, tekniskt samråd eller slutsamråd,</w:t>
      </w:r>
    </w:p>
    <w:p w14:paraId="0F8DE01F" w14:textId="77777777" w:rsidR="00DE7975" w:rsidRDefault="00DE7975" w:rsidP="00DE7975">
      <w:pPr>
        <w:pStyle w:val="Brdtextmedindrag"/>
      </w:pPr>
      <w:r>
        <w:t>7. ingripandebesked enligt 11 kap. 7 §, eller</w:t>
      </w:r>
    </w:p>
    <w:p w14:paraId="50DBB48A" w14:textId="77777777" w:rsidR="00DE7975" w:rsidRDefault="00DE7975" w:rsidP="00DE7975">
      <w:pPr>
        <w:pStyle w:val="Brdtextmedindrag"/>
      </w:pPr>
      <w:r>
        <w:t>8. en fråga som redan är avgjord genom en detaljplan, områdesbestäm</w:t>
      </w:r>
      <w:r>
        <w:softHyphen/>
        <w:t>melser eller ett förhandsbesked.</w:t>
      </w:r>
    </w:p>
    <w:p w14:paraId="17AA0394" w14:textId="77777777" w:rsidR="00DE7975" w:rsidRPr="003A06BE" w:rsidRDefault="00DE7975" w:rsidP="00DE7975">
      <w:pPr>
        <w:pStyle w:val="Brdtextmedindrag"/>
      </w:pPr>
      <w:r>
        <w:t>Att tvister rörande gatukostnader prövas av mark- och miljödomstol framgår av 15 kap. 10 §.</w:t>
      </w:r>
    </w:p>
    <w:tbl>
      <w:tblPr>
        <w:tblW w:w="5000" w:type="pct"/>
        <w:tblCellMar>
          <w:left w:w="125" w:type="dxa"/>
          <w:right w:w="125" w:type="dxa"/>
        </w:tblCellMar>
        <w:tblLook w:val="0000" w:firstRow="0" w:lastRow="0" w:firstColumn="0" w:lastColumn="0" w:noHBand="0" w:noVBand="0"/>
      </w:tblPr>
      <w:tblGrid>
        <w:gridCol w:w="2948"/>
        <w:gridCol w:w="2949"/>
      </w:tblGrid>
      <w:tr w:rsidR="00DE7975" w14:paraId="45FB0F56" w14:textId="77777777" w:rsidTr="00DE7975">
        <w:tc>
          <w:tcPr>
            <w:tcW w:w="2500" w:type="pct"/>
            <w:shd w:val="clear" w:color="auto" w:fill="auto"/>
            <w:tcMar>
              <w:left w:w="0" w:type="dxa"/>
            </w:tcMar>
          </w:tcPr>
          <w:p w14:paraId="7057F863" w14:textId="77777777" w:rsidR="00DE7975" w:rsidRDefault="00DE7975" w:rsidP="00DE7975">
            <w:pPr>
              <w:pStyle w:val="Brdtextmedindrag"/>
            </w:pPr>
          </w:p>
        </w:tc>
        <w:tc>
          <w:tcPr>
            <w:tcW w:w="2500" w:type="pct"/>
            <w:shd w:val="clear" w:color="auto" w:fill="auto"/>
            <w:tcMar>
              <w:right w:w="0" w:type="dxa"/>
            </w:tcMar>
          </w:tcPr>
          <w:p w14:paraId="79E0F3EF" w14:textId="77777777" w:rsidR="00DE7975" w:rsidRPr="003A06BE" w:rsidRDefault="00DE7975" w:rsidP="00DE7975">
            <w:pPr>
              <w:pStyle w:val="Brdtextmedindrag"/>
              <w:rPr>
                <w:i/>
              </w:rPr>
            </w:pPr>
            <w:r>
              <w:rPr>
                <w:i/>
              </w:rPr>
              <w:t>Beslut enligt 3 kap. 9 § andra stycket eller 5 kap. 11 a § andra stycket om huruvida en betydande miljöpåverkan kan antas får inte överklagas särskilt.  </w:t>
            </w:r>
          </w:p>
        </w:tc>
      </w:tr>
      <w:bookmarkEnd w:id="253"/>
    </w:tbl>
    <w:p w14:paraId="4B88254B" w14:textId="77777777" w:rsidR="00DE7975" w:rsidRDefault="00DE7975" w:rsidP="00DE7975">
      <w:pPr>
        <w:pStyle w:val="Brdtextmedindrag"/>
        <w:ind w:firstLine="0"/>
      </w:pPr>
    </w:p>
    <w:p w14:paraId="681F2478" w14:textId="77777777" w:rsidR="00DE7975" w:rsidRDefault="00DE7975" w:rsidP="00DE7975">
      <w:pPr>
        <w:pStyle w:val="Brdtext"/>
        <w:keepNext/>
        <w:jc w:val="center"/>
      </w:pPr>
      <w:r>
        <w:t>4 §</w:t>
      </w:r>
    </w:p>
    <w:tbl>
      <w:tblPr>
        <w:tblW w:w="5000" w:type="pct"/>
        <w:tblCellMar>
          <w:left w:w="125" w:type="dxa"/>
          <w:right w:w="125" w:type="dxa"/>
        </w:tblCellMar>
        <w:tblLook w:val="0000" w:firstRow="0" w:lastRow="0" w:firstColumn="0" w:lastColumn="0" w:noHBand="0" w:noVBand="0"/>
      </w:tblPr>
      <w:tblGrid>
        <w:gridCol w:w="2948"/>
        <w:gridCol w:w="2949"/>
      </w:tblGrid>
      <w:tr w:rsidR="00DE7975" w14:paraId="5C8FB0C8" w14:textId="77777777" w:rsidTr="00DE7975">
        <w:tc>
          <w:tcPr>
            <w:tcW w:w="2500" w:type="pct"/>
            <w:shd w:val="clear" w:color="auto" w:fill="auto"/>
            <w:tcMar>
              <w:left w:w="0" w:type="dxa"/>
            </w:tcMar>
          </w:tcPr>
          <w:p w14:paraId="0DC707DB" w14:textId="77777777" w:rsidR="00DE7975" w:rsidRDefault="00DE7975" w:rsidP="00DE7975">
            <w:pPr>
              <w:pStyle w:val="Brdtextmedindrag"/>
            </w:pPr>
            <w:r>
              <w:t>Länsstyrelsens beslut enligt 11 kap. 10 § i frågan om att över</w:t>
            </w:r>
            <w:r>
              <w:softHyphen/>
              <w:t xml:space="preserve">pröva kommunens beslut </w:t>
            </w:r>
            <w:r w:rsidRPr="00903C93">
              <w:rPr>
                <w:i/>
              </w:rPr>
              <w:t>får inte överklagas</w:t>
            </w:r>
            <w:r w:rsidRPr="004B7EFD">
              <w:rPr>
                <w:i/>
              </w:rPr>
              <w:t>.</w:t>
            </w:r>
            <w:r w:rsidRPr="001C0393">
              <w:rPr>
                <w:i/>
              </w:rPr>
              <w:t xml:space="preserve"> Detsamma gäller läns</w:t>
            </w:r>
            <w:r w:rsidRPr="001C0393">
              <w:rPr>
                <w:i/>
              </w:rPr>
              <w:softHyphen/>
              <w:t xml:space="preserve">styrelsens </w:t>
            </w:r>
            <w:r>
              <w:t xml:space="preserve">beslut enligt 11 kap. 12 § </w:t>
            </w:r>
            <w:r w:rsidRPr="00D17B1D">
              <w:t>om att överprövningsbestämmel</w:t>
            </w:r>
            <w:r>
              <w:softHyphen/>
            </w:r>
            <w:r w:rsidRPr="00D17B1D">
              <w:t>serna också ska gälla lov eller för</w:t>
            </w:r>
            <w:r>
              <w:softHyphen/>
            </w:r>
            <w:r w:rsidRPr="00D17B1D">
              <w:t>handsbesked inom ett visst geo</w:t>
            </w:r>
            <w:r>
              <w:softHyphen/>
              <w:t>grafiskt område eller att ett lov eller förhandsbesked inte ska gälla för</w:t>
            </w:r>
            <w:r>
              <w:softHyphen/>
              <w:t>rän en överprövning har avslutats.</w:t>
            </w:r>
          </w:p>
        </w:tc>
        <w:tc>
          <w:tcPr>
            <w:tcW w:w="2500" w:type="pct"/>
            <w:shd w:val="clear" w:color="auto" w:fill="auto"/>
            <w:tcMar>
              <w:right w:w="0" w:type="dxa"/>
            </w:tcMar>
          </w:tcPr>
          <w:p w14:paraId="2785247E" w14:textId="77777777" w:rsidR="00DE7975" w:rsidRDefault="00DE7975" w:rsidP="00DE7975">
            <w:pPr>
              <w:pStyle w:val="Brdtextmedindrag"/>
            </w:pPr>
            <w:r>
              <w:t xml:space="preserve">Länsstyrelsens beslut enligt </w:t>
            </w:r>
            <w:r w:rsidRPr="001C0393">
              <w:rPr>
                <w:i/>
              </w:rPr>
              <w:t>den</w:t>
            </w:r>
            <w:r w:rsidRPr="001C0393">
              <w:rPr>
                <w:i/>
              </w:rPr>
              <w:softHyphen/>
              <w:t xml:space="preserve">na lag får inte överklagas om de avser  </w:t>
            </w:r>
          </w:p>
          <w:p w14:paraId="39D5B7A3" w14:textId="77777777" w:rsidR="00DE7975" w:rsidRDefault="00DE7975" w:rsidP="00DE7975">
            <w:pPr>
              <w:pStyle w:val="Brdtextmedindrag"/>
              <w:rPr>
                <w:i/>
              </w:rPr>
            </w:pPr>
            <w:r w:rsidRPr="001C0393">
              <w:rPr>
                <w:i/>
              </w:rPr>
              <w:t>1. </w:t>
            </w:r>
            <w:r>
              <w:rPr>
                <w:i/>
              </w:rPr>
              <w:t xml:space="preserve">beslut </w:t>
            </w:r>
            <w:r w:rsidRPr="001C0393">
              <w:rPr>
                <w:i/>
              </w:rPr>
              <w:t>enligt 3 kap. 18 a §</w:t>
            </w:r>
            <w:r>
              <w:rPr>
                <w:i/>
              </w:rPr>
              <w:t xml:space="preserve"> om </w:t>
            </w:r>
            <w:r w:rsidRPr="001C0393">
              <w:rPr>
                <w:i/>
              </w:rPr>
              <w:t>ett reviderat gransk</w:t>
            </w:r>
            <w:r w:rsidRPr="001C0393">
              <w:rPr>
                <w:i/>
              </w:rPr>
              <w:softHyphen/>
              <w:t>nings</w:t>
            </w:r>
            <w:r w:rsidRPr="001C0393">
              <w:rPr>
                <w:i/>
              </w:rPr>
              <w:softHyphen/>
              <w:t>yttran</w:t>
            </w:r>
            <w:r>
              <w:rPr>
                <w:i/>
              </w:rPr>
              <w:softHyphen/>
            </w:r>
            <w:r w:rsidRPr="001C0393">
              <w:rPr>
                <w:i/>
              </w:rPr>
              <w:t>de,</w:t>
            </w:r>
          </w:p>
          <w:p w14:paraId="56F2B517" w14:textId="77777777" w:rsidR="00DE7975" w:rsidRPr="00D17B1D" w:rsidRDefault="00DE7975" w:rsidP="00DE7975">
            <w:pPr>
              <w:pStyle w:val="Brdtextmedindrag"/>
            </w:pPr>
            <w:r w:rsidRPr="001C0393">
              <w:rPr>
                <w:i/>
              </w:rPr>
              <w:t>2.</w:t>
            </w:r>
            <w:r w:rsidRPr="007F6E9C">
              <w:t> </w:t>
            </w:r>
            <w:r w:rsidRPr="00326F9B">
              <w:rPr>
                <w:i/>
              </w:rPr>
              <w:t xml:space="preserve">beslut enligt </w:t>
            </w:r>
            <w:r>
              <w:t>11 kap. 10 § i frågan om att över</w:t>
            </w:r>
            <w:r>
              <w:softHyphen/>
              <w:t>pröva kommun</w:t>
            </w:r>
            <w:r>
              <w:softHyphen/>
              <w:t>ens beslut</w:t>
            </w:r>
            <w:r w:rsidRPr="001C0393">
              <w:rPr>
                <w:i/>
              </w:rPr>
              <w:t xml:space="preserve">, </w:t>
            </w:r>
            <w:r>
              <w:rPr>
                <w:i/>
              </w:rPr>
              <w:t>eller</w:t>
            </w:r>
          </w:p>
          <w:p w14:paraId="381A1B22" w14:textId="77777777" w:rsidR="00DE7975" w:rsidRDefault="00DE7975" w:rsidP="00DE7975">
            <w:pPr>
              <w:pStyle w:val="Brdtextmedindrag"/>
            </w:pPr>
            <w:r w:rsidRPr="001C0393">
              <w:rPr>
                <w:i/>
              </w:rPr>
              <w:t>3.</w:t>
            </w:r>
            <w:r>
              <w:t> beslut enligt 11 kap. 12 § om att överprövningsbestämmel</w:t>
            </w:r>
            <w:r>
              <w:softHyphen/>
              <w:t>serna också ska gälla lov eller för</w:t>
            </w:r>
            <w:r>
              <w:softHyphen/>
              <w:t>hands</w:t>
            </w:r>
            <w:r>
              <w:softHyphen/>
              <w:t>besked inom ett visst geo</w:t>
            </w:r>
            <w:r>
              <w:softHyphen/>
              <w:t>grafiskt område eller att ett lov eller för</w:t>
            </w:r>
            <w:r>
              <w:softHyphen/>
              <w:t>handsbesked inte ska gälla för</w:t>
            </w:r>
            <w:r>
              <w:softHyphen/>
              <w:t>rän en överprövning har avslutats.</w:t>
            </w:r>
          </w:p>
        </w:tc>
      </w:tr>
    </w:tbl>
    <w:p w14:paraId="66F93FC4" w14:textId="77777777" w:rsidR="00DE7975" w:rsidRDefault="00DE7975" w:rsidP="00DE7975">
      <w:pPr>
        <w:pStyle w:val="Brdtext"/>
        <w:keepNext/>
        <w:spacing w:before="230"/>
        <w:jc w:val="center"/>
        <w:rPr>
          <w:b/>
        </w:rPr>
      </w:pPr>
      <w:r>
        <w:rPr>
          <w:b/>
        </w:rPr>
        <w:t>16 kap.</w:t>
      </w:r>
    </w:p>
    <w:p w14:paraId="03102723" w14:textId="77777777" w:rsidR="00DE7975" w:rsidRDefault="00DE7975" w:rsidP="00DE7975">
      <w:pPr>
        <w:pStyle w:val="Brdtext"/>
        <w:keepNext/>
        <w:jc w:val="center"/>
      </w:pPr>
      <w:r>
        <w:t>1 §</w:t>
      </w:r>
      <w:r>
        <w:rPr>
          <w:rStyle w:val="Fotnotsreferens"/>
        </w:rPr>
        <w:footnoteReference w:id="69"/>
      </w:r>
    </w:p>
    <w:p w14:paraId="1DBA1088" w14:textId="77777777" w:rsidR="00DE7975" w:rsidRPr="009D156D" w:rsidRDefault="00DE7975" w:rsidP="00DE7975">
      <w:pPr>
        <w:pStyle w:val="Brdtextmedindrag"/>
        <w:keepNext/>
      </w:pPr>
      <w:r w:rsidRPr="009D156D">
        <w:t>Regeringen får meddela föreskrifter om</w:t>
      </w:r>
    </w:p>
    <w:tbl>
      <w:tblPr>
        <w:tblW w:w="5000" w:type="pct"/>
        <w:tblCellMar>
          <w:left w:w="125" w:type="dxa"/>
          <w:right w:w="125" w:type="dxa"/>
        </w:tblCellMar>
        <w:tblLook w:val="0000" w:firstRow="0" w:lastRow="0" w:firstColumn="0" w:lastColumn="0" w:noHBand="0" w:noVBand="0"/>
      </w:tblPr>
      <w:tblGrid>
        <w:gridCol w:w="2948"/>
        <w:gridCol w:w="2949"/>
      </w:tblGrid>
      <w:tr w:rsidR="00DE7975" w14:paraId="03129B97" w14:textId="77777777" w:rsidTr="00DE7975">
        <w:tc>
          <w:tcPr>
            <w:tcW w:w="2500" w:type="pct"/>
            <w:shd w:val="clear" w:color="auto" w:fill="auto"/>
            <w:tcMar>
              <w:left w:w="0" w:type="dxa"/>
            </w:tcMar>
          </w:tcPr>
          <w:p w14:paraId="0618E856" w14:textId="77777777" w:rsidR="00DE7975" w:rsidRPr="00662950" w:rsidRDefault="00DE7975" w:rsidP="00DE7975">
            <w:pPr>
              <w:pStyle w:val="Brdtextmedindrag"/>
              <w:rPr>
                <w:i/>
              </w:rPr>
            </w:pPr>
            <w:r w:rsidRPr="00662950">
              <w:rPr>
                <w:i/>
              </w:rPr>
              <w:t>1. att kommunen ska</w:t>
            </w:r>
            <w:r>
              <w:rPr>
                <w:i/>
              </w:rPr>
              <w:t xml:space="preserve"> skicka be</w:t>
            </w:r>
            <w:r>
              <w:rPr>
                <w:i/>
              </w:rPr>
              <w:softHyphen/>
              <w:t>slut enligt 3 kap. 27 </w:t>
            </w:r>
            <w:r w:rsidRPr="00662950">
              <w:rPr>
                <w:i/>
              </w:rPr>
              <w:t>§ om över</w:t>
            </w:r>
            <w:r>
              <w:rPr>
                <w:i/>
              </w:rPr>
              <w:softHyphen/>
            </w:r>
            <w:r w:rsidRPr="00662950">
              <w:rPr>
                <w:i/>
              </w:rPr>
              <w:t>sikts</w:t>
            </w:r>
            <w:r>
              <w:rPr>
                <w:i/>
              </w:rPr>
              <w:softHyphen/>
            </w:r>
            <w:r w:rsidRPr="00662950">
              <w:rPr>
                <w:i/>
              </w:rPr>
              <w:t>planens aktualitet till myndig</w:t>
            </w:r>
            <w:r>
              <w:rPr>
                <w:i/>
              </w:rPr>
              <w:softHyphen/>
            </w:r>
            <w:r w:rsidRPr="00662950">
              <w:rPr>
                <w:i/>
              </w:rPr>
              <w:t>heter, kommuner och andra berör</w:t>
            </w:r>
            <w:r>
              <w:rPr>
                <w:i/>
              </w:rPr>
              <w:softHyphen/>
            </w:r>
            <w:r w:rsidRPr="00662950">
              <w:rPr>
                <w:i/>
              </w:rPr>
              <w:t>da,</w:t>
            </w:r>
          </w:p>
        </w:tc>
        <w:tc>
          <w:tcPr>
            <w:tcW w:w="2500" w:type="pct"/>
            <w:shd w:val="clear" w:color="auto" w:fill="auto"/>
            <w:tcMar>
              <w:right w:w="0" w:type="dxa"/>
            </w:tcMar>
          </w:tcPr>
          <w:p w14:paraId="0495D4D5" w14:textId="77777777" w:rsidR="00DE7975" w:rsidRDefault="00DE7975" w:rsidP="00DE7975">
            <w:pPr>
              <w:pStyle w:val="Brdtextmedindrag"/>
            </w:pPr>
          </w:p>
        </w:tc>
      </w:tr>
      <w:tr w:rsidR="00DE7975" w14:paraId="335C354A" w14:textId="77777777" w:rsidTr="00DE7975">
        <w:tc>
          <w:tcPr>
            <w:tcW w:w="2500" w:type="pct"/>
            <w:shd w:val="clear" w:color="auto" w:fill="auto"/>
            <w:tcMar>
              <w:left w:w="0" w:type="dxa"/>
            </w:tcMar>
          </w:tcPr>
          <w:p w14:paraId="7BE7A9C6" w14:textId="77777777" w:rsidR="00DE7975" w:rsidRDefault="00DE7975" w:rsidP="00DE7975">
            <w:pPr>
              <w:pStyle w:val="Brdtextmedindrag"/>
            </w:pPr>
            <w:r w:rsidRPr="00C71C50">
              <w:rPr>
                <w:i/>
                <w:spacing w:val="-2"/>
              </w:rPr>
              <w:t>2</w:t>
            </w:r>
            <w:r w:rsidRPr="00C71C50">
              <w:rPr>
                <w:spacing w:val="-2"/>
              </w:rPr>
              <w:t>. när genomförandet av en detalj</w:t>
            </w:r>
            <w:r w:rsidRPr="00C71C50">
              <w:rPr>
                <w:spacing w:val="-2"/>
              </w:rPr>
              <w:softHyphen/>
            </w:r>
            <w:r w:rsidRPr="009D156D">
              <w:t>plan på grund av en sådan använd</w:t>
            </w:r>
            <w:r>
              <w:softHyphen/>
            </w:r>
            <w:r w:rsidRPr="009D156D">
              <w:t>ning som avses i 4</w:t>
            </w:r>
            <w:r>
              <w:t> </w:t>
            </w:r>
            <w:r w:rsidRPr="009D156D">
              <w:t>kap. 3</w:t>
            </w:r>
            <w:r>
              <w:t>4 § andra stycket kan antas medföra en bety</w:t>
            </w:r>
            <w:r>
              <w:softHyphen/>
              <w:t>dande miljö</w:t>
            </w:r>
            <w:r w:rsidRPr="009D156D">
              <w:t>påverkan, och</w:t>
            </w:r>
          </w:p>
        </w:tc>
        <w:tc>
          <w:tcPr>
            <w:tcW w:w="2500" w:type="pct"/>
            <w:shd w:val="clear" w:color="auto" w:fill="auto"/>
            <w:tcMar>
              <w:right w:w="0" w:type="dxa"/>
            </w:tcMar>
          </w:tcPr>
          <w:p w14:paraId="0168FA6F" w14:textId="77777777" w:rsidR="00DE7975" w:rsidRDefault="00DE7975" w:rsidP="00DE7975">
            <w:pPr>
              <w:pStyle w:val="Brdtextmedindrag"/>
            </w:pPr>
            <w:r w:rsidRPr="00C71C50">
              <w:rPr>
                <w:i/>
                <w:spacing w:val="-2"/>
              </w:rPr>
              <w:t>1</w:t>
            </w:r>
            <w:r w:rsidRPr="00C71C50">
              <w:rPr>
                <w:spacing w:val="-2"/>
              </w:rPr>
              <w:t>. när genomförandet av en detalj</w:t>
            </w:r>
            <w:r w:rsidRPr="00C71C50">
              <w:rPr>
                <w:spacing w:val="-2"/>
              </w:rPr>
              <w:softHyphen/>
            </w:r>
            <w:r w:rsidRPr="009D156D">
              <w:t>plan på grund av en sådan använd</w:t>
            </w:r>
            <w:r>
              <w:softHyphen/>
            </w:r>
            <w:r w:rsidRPr="009D156D">
              <w:t>ning som avses i 4</w:t>
            </w:r>
            <w:r>
              <w:t> </w:t>
            </w:r>
            <w:r w:rsidRPr="009D156D">
              <w:t>kap. 34</w:t>
            </w:r>
            <w:r>
              <w:t> </w:t>
            </w:r>
            <w:r w:rsidRPr="009D156D">
              <w:t>§ andra stycket kan antas medföra</w:t>
            </w:r>
            <w:r>
              <w:t xml:space="preserve"> en bety</w:t>
            </w:r>
            <w:r>
              <w:softHyphen/>
              <w:t>dande miljö</w:t>
            </w:r>
            <w:r w:rsidRPr="009D156D">
              <w:t>påverkan, och</w:t>
            </w:r>
          </w:p>
        </w:tc>
      </w:tr>
      <w:tr w:rsidR="00DE7975" w14:paraId="136ACB5E" w14:textId="77777777" w:rsidTr="00DD47B7">
        <w:trPr>
          <w:cantSplit/>
        </w:trPr>
        <w:tc>
          <w:tcPr>
            <w:tcW w:w="2500" w:type="pct"/>
            <w:shd w:val="clear" w:color="auto" w:fill="auto"/>
            <w:tcMar>
              <w:left w:w="0" w:type="dxa"/>
            </w:tcMar>
          </w:tcPr>
          <w:p w14:paraId="73751DDD" w14:textId="77777777" w:rsidR="00DE7975" w:rsidRDefault="00DE7975" w:rsidP="00DE7975">
            <w:pPr>
              <w:pStyle w:val="Brdtextmedindrag"/>
            </w:pPr>
            <w:r w:rsidRPr="004B3507">
              <w:rPr>
                <w:i/>
              </w:rPr>
              <w:t>3</w:t>
            </w:r>
            <w:r>
              <w:t>. </w:t>
            </w:r>
            <w:r w:rsidRPr="009D156D">
              <w:t>undantag frå</w:t>
            </w:r>
            <w:r>
              <w:t>n kommunens skyldighet enligt 5 kap. 32 eller 39 </w:t>
            </w:r>
            <w:r w:rsidRPr="009D156D">
              <w:t>§ att skicka handlingar om detaljplaner eller områdesbestäm</w:t>
            </w:r>
            <w:r>
              <w:softHyphen/>
            </w:r>
            <w:r w:rsidRPr="009D156D">
              <w:t>melser till länsstyrelsen.</w:t>
            </w:r>
            <w:r w:rsidRPr="009D156D">
              <w:tab/>
            </w:r>
          </w:p>
        </w:tc>
        <w:tc>
          <w:tcPr>
            <w:tcW w:w="2500" w:type="pct"/>
            <w:shd w:val="clear" w:color="auto" w:fill="auto"/>
            <w:tcMar>
              <w:right w:w="0" w:type="dxa"/>
            </w:tcMar>
          </w:tcPr>
          <w:p w14:paraId="6F07A5A6" w14:textId="77777777" w:rsidR="00DE7975" w:rsidRDefault="00DE7975" w:rsidP="00DE7975">
            <w:pPr>
              <w:pStyle w:val="Brdtextmedindrag"/>
            </w:pPr>
            <w:r w:rsidRPr="004B3507">
              <w:rPr>
                <w:i/>
              </w:rPr>
              <w:t>2</w:t>
            </w:r>
            <w:r>
              <w:t>. </w:t>
            </w:r>
            <w:r w:rsidRPr="009D156D">
              <w:t>undantag från kommunens</w:t>
            </w:r>
            <w:r>
              <w:t xml:space="preserve"> skyldighet enligt 5 </w:t>
            </w:r>
            <w:r w:rsidRPr="009D156D">
              <w:t>kap. 32 elle</w:t>
            </w:r>
            <w:r>
              <w:t>r 39 </w:t>
            </w:r>
            <w:r w:rsidRPr="009D156D">
              <w:t>§ att skicka handlingar om deta</w:t>
            </w:r>
            <w:r>
              <w:t>ljplaner eller områdes</w:t>
            </w:r>
            <w:r w:rsidRPr="009D156D">
              <w:t>bestäm</w:t>
            </w:r>
            <w:r>
              <w:softHyphen/>
            </w:r>
            <w:r w:rsidRPr="009D156D">
              <w:t>melser till länsstyrelsen.</w:t>
            </w:r>
          </w:p>
        </w:tc>
      </w:tr>
    </w:tbl>
    <w:p w14:paraId="03088495" w14:textId="77777777" w:rsidR="00DE7975" w:rsidRDefault="00DE7975" w:rsidP="00DE7975">
      <w:pPr>
        <w:pStyle w:val="Brdtext"/>
      </w:pPr>
    </w:p>
    <w:p w14:paraId="40625AB6" w14:textId="77777777" w:rsidR="00DE7975" w:rsidRDefault="00DE7975" w:rsidP="00DE7975">
      <w:pPr>
        <w:pStyle w:val="Brdtext"/>
        <w:keepNext/>
        <w:jc w:val="center"/>
      </w:pPr>
      <w:r>
        <w:t>1 a §</w:t>
      </w:r>
      <w:r>
        <w:rPr>
          <w:rStyle w:val="Fotnotsreferens"/>
        </w:rPr>
        <w:footnoteReference w:id="70"/>
      </w:r>
    </w:p>
    <w:tbl>
      <w:tblPr>
        <w:tblW w:w="5000" w:type="pct"/>
        <w:tblCellMar>
          <w:left w:w="125" w:type="dxa"/>
          <w:right w:w="125" w:type="dxa"/>
        </w:tblCellMar>
        <w:tblLook w:val="0000" w:firstRow="0" w:lastRow="0" w:firstColumn="0" w:lastColumn="0" w:noHBand="0" w:noVBand="0"/>
      </w:tblPr>
      <w:tblGrid>
        <w:gridCol w:w="2948"/>
        <w:gridCol w:w="2949"/>
      </w:tblGrid>
      <w:tr w:rsidR="00DE7975" w14:paraId="256CEF43" w14:textId="77777777" w:rsidTr="00DE7975">
        <w:tc>
          <w:tcPr>
            <w:tcW w:w="2500" w:type="pct"/>
            <w:shd w:val="clear" w:color="auto" w:fill="auto"/>
            <w:tcMar>
              <w:left w:w="0" w:type="dxa"/>
            </w:tcMar>
          </w:tcPr>
          <w:p w14:paraId="183EDCAC" w14:textId="77777777" w:rsidR="00DE7975" w:rsidRDefault="00DE7975" w:rsidP="00DE7975">
            <w:pPr>
              <w:pStyle w:val="Brdtextmedindrag"/>
            </w:pPr>
            <w:r w:rsidRPr="00161279">
              <w:t>Regeringen eller den myndighet</w:t>
            </w:r>
            <w:r>
              <w:t xml:space="preserve"> som regeringen bestäm</w:t>
            </w:r>
            <w:r w:rsidRPr="00161279">
              <w:t xml:space="preserve">mer får meddela föreskrifter om standarder för utformning av detaljplaner </w:t>
            </w:r>
            <w:r w:rsidRPr="00903C93">
              <w:rPr>
                <w:i/>
              </w:rPr>
              <w:t>och</w:t>
            </w:r>
            <w:r w:rsidRPr="00161279">
              <w:t xml:space="preserve"> planbe</w:t>
            </w:r>
            <w:r>
              <w:t xml:space="preserve">skrivningar enligt 4 kap. </w:t>
            </w:r>
            <w:r w:rsidRPr="00662950">
              <w:rPr>
                <w:i/>
              </w:rPr>
              <w:t>samt</w:t>
            </w:r>
            <w:r>
              <w:t xml:space="preserve"> grund</w:t>
            </w:r>
            <w:r w:rsidRPr="00161279">
              <w:t>kartor enligt 5 kap. 8 §.</w:t>
            </w:r>
          </w:p>
        </w:tc>
        <w:tc>
          <w:tcPr>
            <w:tcW w:w="2500" w:type="pct"/>
            <w:shd w:val="clear" w:color="auto" w:fill="auto"/>
            <w:tcMar>
              <w:right w:w="0" w:type="dxa"/>
            </w:tcMar>
          </w:tcPr>
          <w:p w14:paraId="3EA4832F" w14:textId="77777777" w:rsidR="00DE7975" w:rsidRDefault="00DE7975" w:rsidP="00DE7975">
            <w:pPr>
              <w:pStyle w:val="Brdtextmedindrag"/>
            </w:pPr>
            <w:bookmarkStart w:id="254" w:name="_Hlk6209003"/>
            <w:r>
              <w:t>Regeringen eller den myndighet som regeringen bestämmer får meddela föreskrifter om standarder för utformning av</w:t>
            </w:r>
          </w:p>
          <w:p w14:paraId="48496D9A" w14:textId="77777777" w:rsidR="00DE7975" w:rsidRPr="00662950" w:rsidRDefault="00DE7975" w:rsidP="00DE7975">
            <w:pPr>
              <w:pStyle w:val="Brdtextmedindrag"/>
              <w:rPr>
                <w:i/>
              </w:rPr>
            </w:pPr>
            <w:r w:rsidRPr="00662950">
              <w:rPr>
                <w:i/>
              </w:rPr>
              <w:t>1.</w:t>
            </w:r>
            <w:r>
              <w:rPr>
                <w:i/>
              </w:rPr>
              <w:t> </w:t>
            </w:r>
            <w:r w:rsidRPr="00662950">
              <w:rPr>
                <w:i/>
              </w:rPr>
              <w:t>översiktsplaner enligt 3</w:t>
            </w:r>
            <w:r>
              <w:rPr>
                <w:i/>
              </w:rPr>
              <w:t> </w:t>
            </w:r>
            <w:r w:rsidRPr="00662950">
              <w:rPr>
                <w:i/>
              </w:rPr>
              <w:t>kap.,</w:t>
            </w:r>
          </w:p>
          <w:p w14:paraId="43FE8A62" w14:textId="77777777" w:rsidR="00DE7975" w:rsidRPr="00662950" w:rsidRDefault="00DE7975" w:rsidP="00DE7975">
            <w:pPr>
              <w:pStyle w:val="Brdtextmedindrag"/>
              <w:rPr>
                <w:i/>
              </w:rPr>
            </w:pPr>
            <w:bookmarkStart w:id="255" w:name="_Hlk5366339"/>
            <w:r w:rsidRPr="00662950">
              <w:rPr>
                <w:i/>
              </w:rPr>
              <w:t>2.</w:t>
            </w:r>
            <w:r>
              <w:rPr>
                <w:i/>
              </w:rPr>
              <w:t> </w:t>
            </w:r>
            <w:r>
              <w:t xml:space="preserve">detaljplaner </w:t>
            </w:r>
            <w:r w:rsidRPr="00903C93">
              <w:rPr>
                <w:i/>
              </w:rPr>
              <w:t>med</w:t>
            </w:r>
            <w:r>
              <w:t xml:space="preserve"> planbeskriv</w:t>
            </w:r>
            <w:r>
              <w:softHyphen/>
              <w:t xml:space="preserve">ningar </w:t>
            </w:r>
            <w:r w:rsidRPr="001162EF">
              <w:rPr>
                <w:i/>
              </w:rPr>
              <w:t>och områdesbestämmelser</w:t>
            </w:r>
            <w:r>
              <w:t xml:space="preserve"> en</w:t>
            </w:r>
            <w:r>
              <w:softHyphen/>
              <w:t xml:space="preserve">ligt 4 kap., </w:t>
            </w:r>
          </w:p>
          <w:p w14:paraId="170F987D" w14:textId="77777777" w:rsidR="00DE7975" w:rsidRDefault="00DE7975" w:rsidP="00DE7975">
            <w:pPr>
              <w:pStyle w:val="Brdtextmedindrag"/>
            </w:pPr>
            <w:r w:rsidRPr="00662950">
              <w:rPr>
                <w:i/>
              </w:rPr>
              <w:t>3</w:t>
            </w:r>
            <w:r>
              <w:t xml:space="preserve">. grundkartor enligt 5 kap. 8 §, </w:t>
            </w:r>
            <w:r w:rsidRPr="00662950">
              <w:rPr>
                <w:i/>
              </w:rPr>
              <w:t>och</w:t>
            </w:r>
          </w:p>
          <w:p w14:paraId="4C59A071" w14:textId="77777777" w:rsidR="00DE7975" w:rsidRDefault="00DE7975" w:rsidP="00DE7975">
            <w:pPr>
              <w:pStyle w:val="Brdtextmedindrag"/>
            </w:pPr>
            <w:r w:rsidRPr="00662950">
              <w:rPr>
                <w:i/>
              </w:rPr>
              <w:t>4</w:t>
            </w:r>
            <w:r>
              <w:t>. </w:t>
            </w:r>
            <w:r w:rsidRPr="00662950">
              <w:rPr>
                <w:i/>
              </w:rPr>
              <w:t>regionplaner enligt 7</w:t>
            </w:r>
            <w:r>
              <w:rPr>
                <w:i/>
              </w:rPr>
              <w:t> </w:t>
            </w:r>
            <w:r w:rsidRPr="00662950">
              <w:rPr>
                <w:i/>
              </w:rPr>
              <w:t>kap</w:t>
            </w:r>
            <w:r>
              <w:t>.</w:t>
            </w:r>
            <w:bookmarkEnd w:id="254"/>
            <w:bookmarkEnd w:id="255"/>
          </w:p>
        </w:tc>
      </w:tr>
    </w:tbl>
    <w:p w14:paraId="04627F17" w14:textId="77777777" w:rsidR="00DE7975" w:rsidRPr="00811E52" w:rsidRDefault="00DE7975" w:rsidP="00DE7975">
      <w:pPr>
        <w:pStyle w:val="Slutstreck"/>
      </w:pPr>
      <w:r w:rsidRPr="00811E52">
        <w:t>                      </w:t>
      </w:r>
    </w:p>
    <w:p w14:paraId="51B2435C" w14:textId="77777777" w:rsidR="00DE7975" w:rsidRPr="00161279" w:rsidRDefault="00DE7975" w:rsidP="00DE7975">
      <w:pPr>
        <w:pStyle w:val="Brdtextmedindrag"/>
        <w:keepNext/>
      </w:pPr>
      <w:bookmarkStart w:id="256" w:name="_Hlk7102129"/>
      <w:r>
        <w:t>1. </w:t>
      </w:r>
      <w:r w:rsidRPr="00161279">
        <w:t xml:space="preserve">Denna lag träder i kraft </w:t>
      </w:r>
      <w:r>
        <w:t xml:space="preserve">den </w:t>
      </w:r>
      <w:r w:rsidRPr="00161279">
        <w:t>1</w:t>
      </w:r>
      <w:r>
        <w:t> april</w:t>
      </w:r>
      <w:r w:rsidRPr="00161279">
        <w:t xml:space="preserve"> 2020.</w:t>
      </w:r>
    </w:p>
    <w:p w14:paraId="3ECF0E7E" w14:textId="77777777" w:rsidR="00DE7975" w:rsidRDefault="00DE7975" w:rsidP="00DE7975">
      <w:pPr>
        <w:pStyle w:val="Brdtextmedindrag"/>
      </w:pPr>
      <w:r w:rsidRPr="00161279">
        <w:t>2.</w:t>
      </w:r>
      <w:r>
        <w:t> Bestämmelserna i 3 kap. 25 § i den nya lydelsen, 5 kap. 7 § andra stycket, 7 a</w:t>
      </w:r>
      <w:r w:rsidRPr="00321595">
        <w:t xml:space="preserve"> § </w:t>
      </w:r>
      <w:r>
        <w:t xml:space="preserve">andra stycket och 38 b § fjärde stycket tillämpas för första gången </w:t>
      </w:r>
      <w:bookmarkStart w:id="257" w:name="_Hlk12445624"/>
      <w:r>
        <w:t>vid den tidpunkt då en planeringsstrategi senast ska ha antagits</w:t>
      </w:r>
      <w:bookmarkEnd w:id="257"/>
      <w:r>
        <w:t>.</w:t>
      </w:r>
    </w:p>
    <w:p w14:paraId="286BCB18" w14:textId="77777777" w:rsidR="00DE7975" w:rsidRDefault="00DE7975" w:rsidP="00DE7975">
      <w:pPr>
        <w:pStyle w:val="Brdtextmedindrag"/>
      </w:pPr>
      <w:r>
        <w:t>3. </w:t>
      </w:r>
      <w:r w:rsidRPr="00161279" w:rsidDel="00E30BD8">
        <w:t xml:space="preserve">Äldre </w:t>
      </w:r>
      <w:r w:rsidDel="00E30BD8">
        <w:t xml:space="preserve">bestämmelser, förutom 3 kap. </w:t>
      </w:r>
      <w:r>
        <w:t>19 a och 22 §§, 7 kap. 10 § och 16 </w:t>
      </w:r>
      <w:r w:rsidRPr="00161279">
        <w:t>kap. 1</w:t>
      </w:r>
      <w:r>
        <w:t> a </w:t>
      </w:r>
      <w:r w:rsidRPr="00161279">
        <w:t>§, gäller fortfarande för ärenden om översiktsplaner, detalj</w:t>
      </w:r>
      <w:r>
        <w:softHyphen/>
      </w:r>
      <w:r w:rsidRPr="00161279">
        <w:t>planer</w:t>
      </w:r>
      <w:r>
        <w:t xml:space="preserve">, </w:t>
      </w:r>
      <w:r w:rsidRPr="00161279">
        <w:t xml:space="preserve">områdesbestämmelser </w:t>
      </w:r>
      <w:r>
        <w:t xml:space="preserve">och </w:t>
      </w:r>
      <w:r w:rsidRPr="00161279">
        <w:t>regionplaner</w:t>
      </w:r>
      <w:r>
        <w:t xml:space="preserve"> </w:t>
      </w:r>
      <w:r w:rsidRPr="00161279">
        <w:t xml:space="preserve">som har påbörjats före den 1 </w:t>
      </w:r>
      <w:r>
        <w:t>april</w:t>
      </w:r>
      <w:r w:rsidRPr="00161279">
        <w:t xml:space="preserve"> 2020 och mål och ärenden som avser överklagande och överpröv</w:t>
      </w:r>
      <w:r>
        <w:softHyphen/>
      </w:r>
      <w:r w:rsidRPr="00161279">
        <w:t xml:space="preserve">ning av sådana planer och bestämmelser till dess målet eller ärendet är slutligt avgjort. </w:t>
      </w:r>
    </w:p>
    <w:p w14:paraId="4A5B30F5" w14:textId="77777777" w:rsidR="00DE7975" w:rsidRDefault="00DE7975" w:rsidP="00DE7975">
      <w:pPr>
        <w:pStyle w:val="Brdtextmedindrag"/>
      </w:pPr>
      <w:r>
        <w:t>4. </w:t>
      </w:r>
      <w:r w:rsidRPr="00161279">
        <w:t xml:space="preserve">Översiktsplaner antagna före den 1 januari 2004 ska upphöra att gälla </w:t>
      </w:r>
      <w:r>
        <w:t>vid utgången av 2025</w:t>
      </w:r>
      <w:r w:rsidRPr="00B80137">
        <w:t>.</w:t>
      </w:r>
      <w:r>
        <w:t xml:space="preserve"> </w:t>
      </w:r>
      <w:r w:rsidRPr="00D7330E">
        <w:t>Även en översiktspl</w:t>
      </w:r>
      <w:r w:rsidRPr="00B80137">
        <w:t>an som har antagits den 1</w:t>
      </w:r>
      <w:r>
        <w:t> </w:t>
      </w:r>
      <w:r w:rsidRPr="00D7330E">
        <w:t>janu</w:t>
      </w:r>
      <w:r>
        <w:softHyphen/>
      </w:r>
      <w:r w:rsidRPr="00D7330E">
        <w:t xml:space="preserve">ari 2004 </w:t>
      </w:r>
      <w:r>
        <w:t xml:space="preserve">eller senare </w:t>
      </w:r>
      <w:r w:rsidRPr="00D7330E">
        <w:t>men före den 1</w:t>
      </w:r>
      <w:r>
        <w:t> </w:t>
      </w:r>
      <w:r w:rsidRPr="00D7330E">
        <w:t xml:space="preserve">april 2020 ska upphöra att gälla </w:t>
      </w:r>
      <w:r>
        <w:t xml:space="preserve">vid utgången av </w:t>
      </w:r>
      <w:r w:rsidRPr="00D7330E">
        <w:t>2025, i den del planen innehåller en sådan ändring som avses i 3</w:t>
      </w:r>
      <w:r>
        <w:t> </w:t>
      </w:r>
      <w:r w:rsidRPr="00D7330E">
        <w:t>kap. 27</w:t>
      </w:r>
      <w:r>
        <w:t> </w:t>
      </w:r>
      <w:r w:rsidRPr="00D7330E">
        <w:t xml:space="preserve">§ första stycket </w:t>
      </w:r>
      <w:r>
        <w:t>första meningen eller motsvarande äldre be</w:t>
      </w:r>
      <w:r>
        <w:softHyphen/>
        <w:t>stäm</w:t>
      </w:r>
      <w:r>
        <w:softHyphen/>
      </w:r>
      <w:r>
        <w:softHyphen/>
        <w:t xml:space="preserve">melser och </w:t>
      </w:r>
      <w:r w:rsidRPr="00D7330E">
        <w:t xml:space="preserve">där ändringen ursprungligen </w:t>
      </w:r>
      <w:r>
        <w:t>har antagits</w:t>
      </w:r>
      <w:r w:rsidRPr="00D7330E">
        <w:t xml:space="preserve"> före den 1</w:t>
      </w:r>
      <w:r>
        <w:t> </w:t>
      </w:r>
      <w:r w:rsidRPr="00D7330E">
        <w:t>januari 2004.</w:t>
      </w:r>
    </w:p>
    <w:bookmarkEnd w:id="256"/>
    <w:p w14:paraId="27720DA8" w14:textId="77777777" w:rsidR="00DE7975" w:rsidRPr="00D953C1" w:rsidRDefault="00DE7975" w:rsidP="00DE7975">
      <w:pPr>
        <w:pStyle w:val="Brdtextmedindrag"/>
      </w:pPr>
    </w:p>
    <w:p w14:paraId="5D82BA06" w14:textId="77777777" w:rsidR="00DE7975" w:rsidRPr="00025171" w:rsidRDefault="00DE7975" w:rsidP="00DE7975">
      <w:pPr>
        <w:pStyle w:val="Brdtextmedindrag"/>
        <w:sectPr w:rsidR="00DE7975" w:rsidRPr="00025171" w:rsidSect="00DE7975">
          <w:headerReference w:type="even" r:id="rId81"/>
          <w:headerReference w:type="default" r:id="rId82"/>
          <w:footerReference w:type="even" r:id="rId83"/>
          <w:footerReference w:type="default" r:id="rId84"/>
          <w:footerReference w:type="first" r:id="rId85"/>
          <w:footnotePr>
            <w:numRestart w:val="eachSect"/>
          </w:footnotePr>
          <w:type w:val="continuous"/>
          <w:pgSz w:w="9356" w:h="13721" w:code="9"/>
          <w:pgMar w:top="794" w:right="2438" w:bottom="1191" w:left="1021" w:header="0" w:footer="709" w:gutter="0"/>
          <w:cols w:space="708"/>
          <w:docGrid w:linePitch="360"/>
        </w:sectPr>
      </w:pPr>
    </w:p>
    <w:p w14:paraId="1C01C645" w14:textId="77777777" w:rsidR="00DE7975" w:rsidRPr="006434AD" w:rsidRDefault="00DE7975" w:rsidP="00DE7975">
      <w:pPr>
        <w:pStyle w:val="Brdtextmedindrag"/>
        <w:sectPr w:rsidR="00DE7975" w:rsidRPr="006434AD" w:rsidSect="00DE7975">
          <w:headerReference w:type="even" r:id="rId86"/>
          <w:headerReference w:type="default" r:id="rId87"/>
          <w:footerReference w:type="even" r:id="rId88"/>
          <w:footerReference w:type="default" r:id="rId89"/>
          <w:footerReference w:type="first" r:id="rId90"/>
          <w:footnotePr>
            <w:numRestart w:val="eachSect"/>
          </w:footnotePr>
          <w:type w:val="continuous"/>
          <w:pgSz w:w="9356" w:h="13721" w:code="9"/>
          <w:pgMar w:top="794" w:right="2438" w:bottom="1191" w:left="1021" w:header="0" w:footer="709" w:gutter="0"/>
          <w:cols w:space="708"/>
          <w:docGrid w:linePitch="360"/>
        </w:sectPr>
      </w:pPr>
    </w:p>
    <w:p w14:paraId="064E03A0" w14:textId="77777777" w:rsidR="00646DAD" w:rsidRDefault="00646DAD" w:rsidP="00DD47B7">
      <w:pPr>
        <w:pStyle w:val="Bilagarubrik"/>
      </w:pPr>
      <w:bookmarkStart w:id="258" w:name="_Toc23845212"/>
      <w:bookmarkEnd w:id="258"/>
      <w:r>
        <w:t>Lagrådets yttrande</w:t>
      </w:r>
    </w:p>
    <w:p w14:paraId="79EDC5CC" w14:textId="77777777" w:rsidR="00646DAD" w:rsidRDefault="00646DAD" w:rsidP="00DD47B7">
      <w:pPr>
        <w:pStyle w:val="Brdtext"/>
      </w:pPr>
      <w:r>
        <w:t>Utdrag ur protokoll vid sammanträde 2019-11-07</w:t>
      </w:r>
    </w:p>
    <w:p w14:paraId="31CA178D" w14:textId="77777777" w:rsidR="00646DAD" w:rsidRDefault="00646DAD" w:rsidP="00DD47B7">
      <w:pPr>
        <w:pStyle w:val="Brdtext"/>
      </w:pPr>
    </w:p>
    <w:p w14:paraId="30F63A31" w14:textId="77777777" w:rsidR="00646DAD" w:rsidRDefault="00646DAD" w:rsidP="00DD47B7">
      <w:pPr>
        <w:pStyle w:val="Brdtext"/>
      </w:pPr>
      <w:r w:rsidRPr="00646DAD">
        <w:rPr>
          <w:b/>
        </w:rPr>
        <w:t>Närvarande:</w:t>
      </w:r>
      <w:r>
        <w:t xml:space="preserve"> F.d. justitierådet Eskil Nord samt justitieråden </w:t>
      </w:r>
    </w:p>
    <w:p w14:paraId="71232597" w14:textId="77777777" w:rsidR="00646DAD" w:rsidRDefault="00646DAD" w:rsidP="00DD47B7">
      <w:pPr>
        <w:pStyle w:val="Brdtext"/>
      </w:pPr>
      <w:r>
        <w:t>Kerstin Calissendorff och Inga-Lill Askersjö</w:t>
      </w:r>
    </w:p>
    <w:p w14:paraId="6C66101B" w14:textId="77777777" w:rsidR="00646DAD" w:rsidRDefault="00646DAD" w:rsidP="00DD47B7">
      <w:pPr>
        <w:pStyle w:val="Brdtext"/>
      </w:pPr>
    </w:p>
    <w:p w14:paraId="2284DE90" w14:textId="77777777" w:rsidR="00646DAD" w:rsidRPr="00646DAD" w:rsidRDefault="00646DAD" w:rsidP="00DD47B7">
      <w:pPr>
        <w:pStyle w:val="Brdtext"/>
        <w:rPr>
          <w:b/>
        </w:rPr>
      </w:pPr>
      <w:r w:rsidRPr="00646DAD">
        <w:rPr>
          <w:b/>
        </w:rPr>
        <w:t>En utvecklad översiktsplanering</w:t>
      </w:r>
    </w:p>
    <w:p w14:paraId="5E5AEC70" w14:textId="77777777" w:rsidR="00646DAD" w:rsidRDefault="00646DAD" w:rsidP="00DD47B7">
      <w:pPr>
        <w:pStyle w:val="Brdtext"/>
      </w:pPr>
    </w:p>
    <w:p w14:paraId="612D7261" w14:textId="77777777" w:rsidR="00646DAD" w:rsidRDefault="00646DAD" w:rsidP="00DD47B7">
      <w:pPr>
        <w:pStyle w:val="Brdtext"/>
      </w:pPr>
      <w:r w:rsidRPr="00646DAD">
        <w:rPr>
          <w:spacing w:val="-2"/>
        </w:rPr>
        <w:t>Enligt en lagrådsremiss den 24 oktober 2019 har regeringen (Finansdeparte</w:t>
      </w:r>
      <w:r w:rsidRPr="00646DAD">
        <w:rPr>
          <w:spacing w:val="-2"/>
        </w:rPr>
        <w:softHyphen/>
      </w:r>
      <w:r>
        <w:t xml:space="preserve">mentet) beslutat inhämta Lagrådets yttrande över förslag till </w:t>
      </w:r>
    </w:p>
    <w:p w14:paraId="2789F072" w14:textId="77777777" w:rsidR="00646DAD" w:rsidRDefault="00646DAD" w:rsidP="00DD47B7">
      <w:pPr>
        <w:pStyle w:val="Brdtext"/>
      </w:pPr>
    </w:p>
    <w:p w14:paraId="71DA0CE5" w14:textId="77777777" w:rsidR="00646DAD" w:rsidRDefault="00646DAD" w:rsidP="00DD47B7">
      <w:pPr>
        <w:pStyle w:val="Brdtext"/>
      </w:pPr>
      <w:r>
        <w:t>1. lag om ändring i miljöbalken,</w:t>
      </w:r>
    </w:p>
    <w:p w14:paraId="552D91F8" w14:textId="77777777" w:rsidR="00646DAD" w:rsidRDefault="00646DAD" w:rsidP="00DD47B7">
      <w:pPr>
        <w:pStyle w:val="Brdtext"/>
      </w:pPr>
      <w:r>
        <w:t>2. lag om ändring i plan- och bygglagen (2010:900).</w:t>
      </w:r>
    </w:p>
    <w:p w14:paraId="5045BCC5" w14:textId="77777777" w:rsidR="00646DAD" w:rsidRDefault="00646DAD" w:rsidP="00DD47B7">
      <w:pPr>
        <w:pStyle w:val="Brdtext"/>
      </w:pPr>
    </w:p>
    <w:p w14:paraId="1E67BE11" w14:textId="77777777" w:rsidR="00646DAD" w:rsidRDefault="00646DAD" w:rsidP="00DD47B7">
      <w:pPr>
        <w:pStyle w:val="Brdtext"/>
      </w:pPr>
      <w:r>
        <w:t>Förslagen har inför Lagrådet föredragits av rättssakkunnige Joel Björk-Werner, biträdd av kanslirådet Johan Hjalmarsson.</w:t>
      </w:r>
    </w:p>
    <w:p w14:paraId="0CF34641" w14:textId="77777777" w:rsidR="00646DAD" w:rsidRDefault="00646DAD" w:rsidP="00DD47B7">
      <w:pPr>
        <w:pStyle w:val="Brdtext"/>
      </w:pPr>
    </w:p>
    <w:p w14:paraId="6BDAE84E" w14:textId="77777777" w:rsidR="00646DAD" w:rsidRDefault="00646DAD" w:rsidP="00DD47B7">
      <w:pPr>
        <w:pStyle w:val="Brdtext"/>
      </w:pPr>
      <w:r>
        <w:t>Förslagen föranleder följande yttrande.</w:t>
      </w:r>
    </w:p>
    <w:p w14:paraId="480ED71F" w14:textId="77777777" w:rsidR="00646DAD" w:rsidRDefault="00646DAD" w:rsidP="00DD47B7">
      <w:pPr>
        <w:pStyle w:val="Brdtext"/>
      </w:pPr>
    </w:p>
    <w:p w14:paraId="7C5F918E" w14:textId="77777777" w:rsidR="00646DAD" w:rsidRPr="00646DAD" w:rsidRDefault="00646DAD" w:rsidP="00DD47B7">
      <w:pPr>
        <w:pStyle w:val="Brdtext"/>
        <w:rPr>
          <w:u w:val="single"/>
        </w:rPr>
      </w:pPr>
      <w:r w:rsidRPr="00646DAD">
        <w:rPr>
          <w:u w:val="single"/>
        </w:rPr>
        <w:t>Lagen om ändring i plan- och bygglagen</w:t>
      </w:r>
    </w:p>
    <w:p w14:paraId="795FF7DB" w14:textId="77777777" w:rsidR="00646DAD" w:rsidRDefault="00646DAD" w:rsidP="00DD47B7">
      <w:pPr>
        <w:pStyle w:val="Brdtextmedindrag"/>
      </w:pPr>
    </w:p>
    <w:p w14:paraId="71B495C0" w14:textId="77777777" w:rsidR="00646DAD" w:rsidRDefault="00646DAD" w:rsidP="00DD47B7">
      <w:pPr>
        <w:pStyle w:val="Brdtext"/>
      </w:pPr>
      <w:r>
        <w:t>3 kap. 25 §</w:t>
      </w:r>
    </w:p>
    <w:p w14:paraId="37E1D711" w14:textId="77777777" w:rsidR="00646DAD" w:rsidRDefault="00646DAD" w:rsidP="00DD47B7">
      <w:pPr>
        <w:pStyle w:val="Brdtext"/>
      </w:pPr>
    </w:p>
    <w:p w14:paraId="6E048BCD" w14:textId="74C2FEBE" w:rsidR="00646DAD" w:rsidRDefault="00646DAD" w:rsidP="00DD47B7">
      <w:pPr>
        <w:pStyle w:val="Brdtext"/>
      </w:pPr>
      <w:r>
        <w:t>Paragrafen anger när en översiktsplan ska anses vara aktuell. Så ska som huvudregel anses vara fallet om inte kommunfullmäktige i en planerings</w:t>
      </w:r>
      <w:r w:rsidR="00A90E76">
        <w:softHyphen/>
      </w:r>
      <w:r>
        <w:t>strategi gjort en annan bedömning beträffande hela planen eller delar av den.</w:t>
      </w:r>
    </w:p>
    <w:p w14:paraId="3F743581" w14:textId="77777777" w:rsidR="00646DAD" w:rsidRDefault="00646DAD" w:rsidP="00DD47B7">
      <w:pPr>
        <w:pStyle w:val="Brdtext"/>
      </w:pPr>
    </w:p>
    <w:p w14:paraId="68355D6B" w14:textId="77777777" w:rsidR="00646DAD" w:rsidRDefault="00646DAD" w:rsidP="00DD47B7">
      <w:pPr>
        <w:pStyle w:val="Brdtext"/>
      </w:pPr>
      <w:r>
        <w:t xml:space="preserve">Det tredje stycket är utformat som ett undantag från huvudregeln och kan ge intryck av att planen som helhet ska anses aktuell även om den delvis bedömts inte vara det. Det framgår av författnings-kommentaren att detta inte är avsikten utan att avsikten med det tredje stycket är att planen inte är aktuell ”i den utsträckning som fullmäktige i planeringsstrategin bedömt att så är fallet.” </w:t>
      </w:r>
    </w:p>
    <w:p w14:paraId="624DBD9E" w14:textId="77777777" w:rsidR="00646DAD" w:rsidRDefault="00646DAD" w:rsidP="00DD47B7">
      <w:pPr>
        <w:pStyle w:val="Brdtext"/>
      </w:pPr>
    </w:p>
    <w:p w14:paraId="5B7037E1" w14:textId="77777777" w:rsidR="00646DAD" w:rsidRPr="00646DAD" w:rsidRDefault="00646DAD" w:rsidP="00DD47B7">
      <w:pPr>
        <w:pStyle w:val="Brdtext"/>
      </w:pPr>
      <w:r>
        <w:t>För att detta ska tydligt framgå bör det tredje stycket utgå och i stället inarbetas i första stycket enligt följande.</w:t>
      </w:r>
    </w:p>
    <w:p w14:paraId="7B1C98A3" w14:textId="77777777" w:rsidR="00646DAD" w:rsidRDefault="00646DAD" w:rsidP="00DD47B7">
      <w:pPr>
        <w:pStyle w:val="Brdtext"/>
      </w:pPr>
    </w:p>
    <w:p w14:paraId="1318A69E" w14:textId="77777777" w:rsidR="00646DAD" w:rsidRDefault="00646DAD" w:rsidP="00DD47B7">
      <w:pPr>
        <w:pStyle w:val="Brdtext"/>
      </w:pPr>
      <w:r>
        <w:t>En översiktsplan är aktuell från det att planen fått laga kraft eller kommun</w:t>
      </w:r>
      <w:r>
        <w:softHyphen/>
        <w:t>fullmäktige har antagit en planeringsstrategi enligt 23 § och fram till 24 månader efter nästa ordinarie val, om inte fullmäktige i en sådan strategi har bedömt att planen helt eller delvis inte är aktuell.</w:t>
      </w:r>
    </w:p>
    <w:p w14:paraId="33BCC98D" w14:textId="77777777" w:rsidR="00646DAD" w:rsidRDefault="00646DAD" w:rsidP="00DD47B7">
      <w:pPr>
        <w:pStyle w:val="Brdtextmedindrag"/>
      </w:pPr>
      <w:r>
        <w:t>En översiktsplan upphör att vara aktuell när den tid som anges i första stycket har löpt ut, om inte fullmäktige innan dess antar en planerings</w:t>
      </w:r>
      <w:r>
        <w:softHyphen/>
        <w:t>strategi.</w:t>
      </w:r>
    </w:p>
    <w:p w14:paraId="6C8CEB01" w14:textId="77777777" w:rsidR="00646DAD" w:rsidRDefault="00646DAD" w:rsidP="00DD47B7">
      <w:pPr>
        <w:pStyle w:val="Brdtextmedindrag"/>
      </w:pPr>
    </w:p>
    <w:p w14:paraId="75207BD2" w14:textId="77777777" w:rsidR="00646DAD" w:rsidRDefault="00646DAD" w:rsidP="00DD47B7">
      <w:pPr>
        <w:pStyle w:val="Brdtext"/>
        <w:keepNext/>
      </w:pPr>
      <w:r>
        <w:t>5 kap. 7 §</w:t>
      </w:r>
    </w:p>
    <w:p w14:paraId="7A3B2E3B" w14:textId="77777777" w:rsidR="00646DAD" w:rsidRDefault="00646DAD" w:rsidP="00DD47B7">
      <w:pPr>
        <w:pStyle w:val="Brdtext"/>
        <w:keepNext/>
      </w:pPr>
    </w:p>
    <w:p w14:paraId="4B6992E1" w14:textId="77777777" w:rsidR="00646DAD" w:rsidRDefault="00646DAD" w:rsidP="00DD47B7">
      <w:pPr>
        <w:pStyle w:val="Brdtext"/>
      </w:pPr>
      <w:r>
        <w:t>Med anledning av Lagrådets förslag beträffande 3 kap. 25 § bör andra stycket få följande lydelse.</w:t>
      </w:r>
    </w:p>
    <w:p w14:paraId="2C34AEE9" w14:textId="77777777" w:rsidR="00646DAD" w:rsidRDefault="00646DAD" w:rsidP="00DD47B7">
      <w:pPr>
        <w:pStyle w:val="Brdtext"/>
      </w:pPr>
    </w:p>
    <w:p w14:paraId="7C26ED11" w14:textId="77777777" w:rsidR="00646DAD" w:rsidRDefault="00646DAD" w:rsidP="00DD47B7">
      <w:pPr>
        <w:pStyle w:val="Brdtext"/>
      </w:pPr>
      <w:r>
        <w:t>Det utökade planförfarandet ska även tillämpas om den del av översikts</w:t>
      </w:r>
      <w:r>
        <w:softHyphen/>
        <w:t>planen som har betydelse för planförslaget inte är aktuell enligt 3 kap. 25 § när ärendet påbörjas.</w:t>
      </w:r>
    </w:p>
    <w:p w14:paraId="7C61AFDD" w14:textId="77777777" w:rsidR="00646DAD" w:rsidRDefault="00646DAD" w:rsidP="00DD47B7">
      <w:pPr>
        <w:pStyle w:val="Brdtextmedindrag"/>
      </w:pPr>
    </w:p>
    <w:p w14:paraId="4AA4B9E1" w14:textId="77777777" w:rsidR="00646DAD" w:rsidRDefault="00646DAD" w:rsidP="00DD47B7">
      <w:pPr>
        <w:pStyle w:val="Brdtext"/>
      </w:pPr>
      <w:r>
        <w:t>5 kap. 7 a §</w:t>
      </w:r>
    </w:p>
    <w:p w14:paraId="2C7BCBAD" w14:textId="77777777" w:rsidR="00646DAD" w:rsidRDefault="00646DAD" w:rsidP="00DD47B7">
      <w:pPr>
        <w:pStyle w:val="Brdtext"/>
      </w:pPr>
    </w:p>
    <w:p w14:paraId="244164A5" w14:textId="77777777" w:rsidR="00646DAD" w:rsidRDefault="00646DAD" w:rsidP="00DD47B7">
      <w:pPr>
        <w:pStyle w:val="Brdtext"/>
      </w:pPr>
      <w:r>
        <w:t>Med anledning av Lagrådets förslag beträffande 3 kap. 25 § bör andra stycket få följande lydelse.</w:t>
      </w:r>
    </w:p>
    <w:p w14:paraId="7BBEDBA4" w14:textId="77777777" w:rsidR="00646DAD" w:rsidRDefault="00646DAD" w:rsidP="00DD47B7">
      <w:pPr>
        <w:pStyle w:val="Brdtext"/>
      </w:pPr>
    </w:p>
    <w:p w14:paraId="63FD0A47" w14:textId="77777777" w:rsidR="00646DAD" w:rsidRDefault="00646DAD" w:rsidP="00DD47B7">
      <w:pPr>
        <w:pStyle w:val="Brdtext"/>
      </w:pPr>
      <w:r>
        <w:t xml:space="preserve">Bestämmelserna om ett samordnat planförfarande är endast tillämpliga om den del av översiktsplanen som har betydelse för planförslaget är aktuell enligt 3 kap. 25 § när ärendet påbörjas. </w:t>
      </w:r>
    </w:p>
    <w:p w14:paraId="7D802E9D" w14:textId="77777777" w:rsidR="00646DAD" w:rsidRDefault="00646DAD" w:rsidP="00DD47B7">
      <w:pPr>
        <w:pStyle w:val="Brdtext"/>
      </w:pPr>
    </w:p>
    <w:p w14:paraId="398941A9" w14:textId="77777777" w:rsidR="00646DAD" w:rsidRDefault="00646DAD" w:rsidP="00DD47B7">
      <w:pPr>
        <w:pStyle w:val="Brdtext"/>
      </w:pPr>
    </w:p>
    <w:p w14:paraId="61A8B75A" w14:textId="77777777" w:rsidR="00646DAD" w:rsidRDefault="00646DAD" w:rsidP="00DD47B7">
      <w:pPr>
        <w:pStyle w:val="Brdtext"/>
      </w:pPr>
      <w:r>
        <w:t>5 kap. 38 b §</w:t>
      </w:r>
    </w:p>
    <w:p w14:paraId="208ED210" w14:textId="77777777" w:rsidR="00646DAD" w:rsidRDefault="00646DAD" w:rsidP="00DD47B7">
      <w:pPr>
        <w:pStyle w:val="Brdtext"/>
      </w:pPr>
    </w:p>
    <w:p w14:paraId="221D658A" w14:textId="77777777" w:rsidR="00646DAD" w:rsidRDefault="00646DAD" w:rsidP="00DD47B7">
      <w:pPr>
        <w:pStyle w:val="Brdtext"/>
      </w:pPr>
      <w:r>
        <w:t>Med anledning av Lagrådets förslag beträffande 3 kap. 25 § bör det fjärde stycket få följande lydelse.</w:t>
      </w:r>
    </w:p>
    <w:p w14:paraId="5CCD1BAC" w14:textId="77777777" w:rsidR="00646DAD" w:rsidRDefault="00646DAD" w:rsidP="00DD47B7">
      <w:pPr>
        <w:pStyle w:val="Brdtext"/>
      </w:pPr>
    </w:p>
    <w:p w14:paraId="43AB8CB2" w14:textId="77777777" w:rsidR="00646DAD" w:rsidRDefault="00646DAD" w:rsidP="00DD47B7">
      <w:pPr>
        <w:pStyle w:val="Brdtext"/>
      </w:pPr>
      <w:r>
        <w:t>Bestämmelserna i första–tredje styckena är endast tillämpliga om den del av översiktsplanen som har betydelse för upphävandet är aktuell enligt 3 kap. 25 § när ärendet påbörjas.</w:t>
      </w:r>
    </w:p>
    <w:p w14:paraId="27416221" w14:textId="77777777" w:rsidR="00646DAD" w:rsidRDefault="00646DAD" w:rsidP="00DD47B7">
      <w:pPr>
        <w:pStyle w:val="Brdtext"/>
      </w:pPr>
    </w:p>
    <w:p w14:paraId="125E612F" w14:textId="77777777" w:rsidR="00646DAD" w:rsidRDefault="00646DAD" w:rsidP="00DD47B7">
      <w:pPr>
        <w:pStyle w:val="Brdtext"/>
      </w:pPr>
      <w:r>
        <w:t>13 kap. 4 §</w:t>
      </w:r>
    </w:p>
    <w:p w14:paraId="49C30FB5" w14:textId="77777777" w:rsidR="00646DAD" w:rsidRDefault="00646DAD" w:rsidP="00DD47B7">
      <w:pPr>
        <w:pStyle w:val="Brdtext"/>
      </w:pPr>
    </w:p>
    <w:p w14:paraId="5B3E5F1B" w14:textId="77777777" w:rsidR="00646DAD" w:rsidRDefault="00646DAD" w:rsidP="00DD47B7">
      <w:pPr>
        <w:pStyle w:val="Brdtext"/>
      </w:pPr>
      <w:r>
        <w:t>När paragrafen enligt den föreslagna lydelsen redigeras om på så sätt att uppräkningen av vilka beslut som inte får överklagas anges i punktform bör paragrafen inledas på ett tydligare sätt.</w:t>
      </w:r>
    </w:p>
    <w:p w14:paraId="02D36C2C" w14:textId="77777777" w:rsidR="00646DAD" w:rsidRDefault="00646DAD" w:rsidP="00DD47B7">
      <w:pPr>
        <w:pStyle w:val="Brdtext"/>
      </w:pPr>
    </w:p>
    <w:p w14:paraId="03E993E7" w14:textId="77777777" w:rsidR="00646DAD" w:rsidRDefault="00646DAD" w:rsidP="00DD47B7">
      <w:pPr>
        <w:pStyle w:val="Brdtext"/>
      </w:pPr>
      <w:r>
        <w:t>Lagrådet föreslår att paragrafen får följande lydelse.</w:t>
      </w:r>
    </w:p>
    <w:p w14:paraId="32DBB613" w14:textId="77777777" w:rsidR="00646DAD" w:rsidRDefault="00646DAD" w:rsidP="00DD47B7">
      <w:pPr>
        <w:pStyle w:val="Brdtextmedindrag"/>
      </w:pPr>
    </w:p>
    <w:p w14:paraId="31E4C75E" w14:textId="77777777" w:rsidR="00646DAD" w:rsidRDefault="00646DAD" w:rsidP="00DD47B7">
      <w:pPr>
        <w:pStyle w:val="Brdtext"/>
      </w:pPr>
      <w:r>
        <w:t>Följande beslut av länsstyrelsen får inte överklagas:</w:t>
      </w:r>
    </w:p>
    <w:p w14:paraId="30C12EE3" w14:textId="18567897" w:rsidR="00646DAD" w:rsidRDefault="00646DAD" w:rsidP="00DD47B7">
      <w:pPr>
        <w:pStyle w:val="Numreradlista"/>
      </w:pPr>
      <w:r>
        <w:t>beslut enligt 3 kap. 18</w:t>
      </w:r>
      <w:r w:rsidR="00574447">
        <w:t> </w:t>
      </w:r>
      <w:r>
        <w:t>a</w:t>
      </w:r>
      <w:r w:rsidR="00574447">
        <w:t> </w:t>
      </w:r>
      <w:r>
        <w:t>§ om ett reviderat granskningsyttrande,</w:t>
      </w:r>
    </w:p>
    <w:p w14:paraId="7E309277" w14:textId="0EEFECBE" w:rsidR="00646DAD" w:rsidRDefault="00646DAD" w:rsidP="00DD47B7">
      <w:pPr>
        <w:pStyle w:val="Numreradlista"/>
      </w:pPr>
      <w:r>
        <w:t>beslut enligt 11 kap. 10</w:t>
      </w:r>
      <w:r w:rsidR="00574447">
        <w:t> </w:t>
      </w:r>
      <w:r>
        <w:t>§ i frågan om att överpröva kommunens beslut, eller</w:t>
      </w:r>
    </w:p>
    <w:p w14:paraId="286FD92E" w14:textId="2559EBDF" w:rsidR="00646DAD" w:rsidRDefault="00646DAD" w:rsidP="00DD47B7">
      <w:pPr>
        <w:pStyle w:val="Numreradlista"/>
      </w:pPr>
      <w:r>
        <w:t>beslut enligt 11 kap. 12</w:t>
      </w:r>
      <w:r w:rsidR="00574447">
        <w:t> </w:t>
      </w:r>
      <w:r>
        <w:t>§ om att övergångsbestämmelserna också ska gälla lov eller förhandsbesked inom ett visst geografiskt område eller att ett lov eller förhandsbesked inte ska gälla förrän en överprövning har avslutats.</w:t>
      </w:r>
    </w:p>
    <w:p w14:paraId="65EB71D5" w14:textId="77777777" w:rsidR="00646DAD" w:rsidRDefault="00646DAD" w:rsidP="00DD47B7">
      <w:pPr>
        <w:pStyle w:val="Numreradlista"/>
        <w:numPr>
          <w:ilvl w:val="0"/>
          <w:numId w:val="0"/>
        </w:numPr>
      </w:pPr>
    </w:p>
    <w:p w14:paraId="147AD418" w14:textId="77777777" w:rsidR="00646DAD" w:rsidRPr="00646DAD" w:rsidRDefault="00646DAD" w:rsidP="00DD47B7">
      <w:pPr>
        <w:pStyle w:val="Brdtext"/>
        <w:rPr>
          <w:u w:val="single"/>
        </w:rPr>
      </w:pPr>
      <w:r w:rsidRPr="00646DAD">
        <w:rPr>
          <w:u w:val="single"/>
        </w:rPr>
        <w:t>Övrigt lagförslag</w:t>
      </w:r>
    </w:p>
    <w:p w14:paraId="47275CC8" w14:textId="77777777" w:rsidR="00646DAD" w:rsidRDefault="00646DAD" w:rsidP="00DD47B7">
      <w:pPr>
        <w:pStyle w:val="Brdtext"/>
      </w:pPr>
    </w:p>
    <w:p w14:paraId="4C1F4A1C" w14:textId="77777777" w:rsidR="00646DAD" w:rsidRPr="00646DAD" w:rsidRDefault="00646DAD" w:rsidP="00DD47B7">
      <w:pPr>
        <w:pStyle w:val="Brdtext"/>
      </w:pPr>
      <w:r>
        <w:t>Lagrådet lämnar förslaget utan erinran.</w:t>
      </w:r>
    </w:p>
    <w:p w14:paraId="676AEBC3" w14:textId="77777777" w:rsidR="00646DAD" w:rsidRDefault="00646DAD" w:rsidP="00646DAD">
      <w:pPr>
        <w:pStyle w:val="Brdtext"/>
      </w:pPr>
    </w:p>
    <w:p w14:paraId="1D7FC930" w14:textId="22B14919" w:rsidR="00646DAD" w:rsidRPr="00646DAD" w:rsidRDefault="00646DAD" w:rsidP="00646DAD">
      <w:pPr>
        <w:pStyle w:val="Brdtext"/>
      </w:pPr>
    </w:p>
    <w:p w14:paraId="43186321" w14:textId="0485113F" w:rsidR="00646DAD" w:rsidRPr="00646DAD" w:rsidRDefault="00646DAD" w:rsidP="00646DAD">
      <w:pPr>
        <w:pStyle w:val="Brdtext"/>
        <w:sectPr w:rsidR="00646DAD" w:rsidRPr="00646DAD" w:rsidSect="00155500">
          <w:headerReference w:type="even" r:id="rId91"/>
          <w:headerReference w:type="default" r:id="rId92"/>
          <w:footerReference w:type="even" r:id="rId93"/>
          <w:footerReference w:type="default" r:id="rId94"/>
          <w:headerReference w:type="first" r:id="rId95"/>
          <w:footerReference w:type="first" r:id="rId96"/>
          <w:pgSz w:w="9356" w:h="13721" w:code="9"/>
          <w:pgMar w:top="794" w:right="2438" w:bottom="1191" w:left="1021" w:header="0" w:footer="709" w:gutter="0"/>
          <w:cols w:space="708"/>
          <w:docGrid w:linePitch="360"/>
        </w:sectPr>
      </w:pPr>
    </w:p>
    <w:sdt>
      <w:sdtPr>
        <w:alias w:val="Departementsnamn"/>
        <w:tag w:val="Departementsnamn"/>
        <w:id w:val="-137580982"/>
        <w:lock w:val="sdtLocked"/>
        <w:dataBinding w:prefixMappings="xmlns:ns0='http://rkdhs/mallar/lagstiftning/Prop/Prop.xsd'" w:xpath="/ns0:dokumentvärden[1]/ns0:departementsnamn[1]" w:storeItemID="{068625C3-B546-44A5-B525-B7CC092E5AD6}"/>
        <w:text/>
      </w:sdtPr>
      <w:sdtEndPr/>
      <w:sdtContent>
        <w:p w14:paraId="2123EB1E" w14:textId="409F031A" w:rsidR="00DE7975" w:rsidRDefault="00DE7975" w:rsidP="00DE7975">
          <w:pPr>
            <w:pStyle w:val="Proprubrik"/>
            <w:spacing w:before="720" w:after="190"/>
          </w:pPr>
          <w:r>
            <w:t>Finansdepartementet</w:t>
          </w:r>
        </w:p>
      </w:sdtContent>
    </w:sdt>
    <w:p w14:paraId="79FFB124" w14:textId="101AEE39" w:rsidR="00DE7975" w:rsidRDefault="00DE7975" w:rsidP="00DE7975">
      <w:pPr>
        <w:pStyle w:val="Proputdrag"/>
      </w:pPr>
      <w:bookmarkStart w:id="259" w:name="_Toc23845213"/>
      <w:r>
        <w:t xml:space="preserve">Utdrag ur protokoll vid regeringssammanträde </w:t>
      </w:r>
      <w:sdt>
        <w:sdtPr>
          <w:alias w:val="Datum"/>
          <w:tag w:val="Datum"/>
          <w:id w:val="679708000"/>
          <w:date w:fullDate="2019-12-05T00:00:00Z">
            <w:dateFormat w:val="'den' d MMMM yyyy"/>
            <w:lid w:val="sv-SE"/>
            <w:storeMappedDataAs w:val="dateTime"/>
            <w:calendar w:val="gregorian"/>
          </w:date>
        </w:sdtPr>
        <w:sdtEndPr/>
        <w:sdtContent>
          <w:r w:rsidR="00350031">
            <w:t>den 5 december 2019</w:t>
          </w:r>
        </w:sdtContent>
      </w:sdt>
      <w:bookmarkEnd w:id="259"/>
    </w:p>
    <w:p w14:paraId="613BAAB6" w14:textId="77777777" w:rsidR="00DE7975" w:rsidRDefault="00DE7975" w:rsidP="00DE7975">
      <w:pPr>
        <w:pStyle w:val="Brdtext"/>
        <w:jc w:val="left"/>
      </w:pPr>
    </w:p>
    <w:p w14:paraId="4910F30A" w14:textId="07879511" w:rsidR="00DE7975" w:rsidRDefault="00DE7975" w:rsidP="00DE7975">
      <w:pPr>
        <w:pStyle w:val="Brdtext"/>
        <w:jc w:val="left"/>
      </w:pPr>
      <w:r>
        <w:t xml:space="preserve">Närvarande: </w:t>
      </w:r>
      <w:sdt>
        <w:sdtPr>
          <w:alias w:val="Narvarande"/>
          <w:tag w:val="Narvarande"/>
          <w:id w:val="2036694613"/>
          <w:lock w:val="sdtLocked"/>
          <w:dataBinding w:prefixMappings="xmlns:ns0='http://rkdhs/mallar/lagstiftning/Prop/Prop.xsd'" w:xpath="/ns0:dokumentvärden[1]/ns0:närvarande[1]" w:storeItemID="{068625C3-B546-44A5-B525-B7CC092E5AD6}"/>
          <w:text w:multiLine="1"/>
        </w:sdtPr>
        <w:sdtEndPr/>
        <w:sdtContent>
          <w:r w:rsidR="00E036EB">
            <w:t>statsminister Löfven, ordförande, och statsråden Lövin, Johansson, Hallengren, Hultqvist, Bolund, Damberg, Shekarabi, Ygeman, Eriksson, Ekström, Eneroth, Dahlgren, Nilsson, Ernkrans, Lind, Hallberg, Nordmark, Micko</w:t>
          </w:r>
        </w:sdtContent>
      </w:sdt>
    </w:p>
    <w:p w14:paraId="2A48A831" w14:textId="77777777" w:rsidR="00DE7975" w:rsidRDefault="00DE7975" w:rsidP="00DE7975">
      <w:pPr>
        <w:pStyle w:val="Brdtext"/>
        <w:jc w:val="left"/>
      </w:pPr>
    </w:p>
    <w:p w14:paraId="4069264F" w14:textId="478E4026" w:rsidR="00DE7975" w:rsidRDefault="00DE7975" w:rsidP="00DE7975">
      <w:pPr>
        <w:pStyle w:val="Brdtext"/>
        <w:jc w:val="left"/>
      </w:pPr>
      <w:r>
        <w:t xml:space="preserve">Föredragande: statsrådet </w:t>
      </w:r>
      <w:sdt>
        <w:sdtPr>
          <w:alias w:val="Foredragande"/>
          <w:tag w:val="Foredragande"/>
          <w:id w:val="1160741249"/>
          <w:text w:multiLine="1"/>
        </w:sdtPr>
        <w:sdtEndPr/>
        <w:sdtContent>
          <w:r w:rsidR="00350031">
            <w:t>Bolund</w:t>
          </w:r>
        </w:sdtContent>
      </w:sdt>
    </w:p>
    <w:p w14:paraId="1CEF7B9E" w14:textId="77777777" w:rsidR="00DE7975" w:rsidRPr="00827386" w:rsidRDefault="00DE7975" w:rsidP="00DE7975">
      <w:pPr>
        <w:pStyle w:val="Brdtext"/>
        <w:jc w:val="left"/>
        <w:rPr>
          <w:szCs w:val="21"/>
        </w:rPr>
      </w:pPr>
    </w:p>
    <w:p w14:paraId="2A662ADA" w14:textId="77777777" w:rsidR="00DE7975" w:rsidRPr="00915BF3" w:rsidRDefault="00DE7975" w:rsidP="00DE7975">
      <w:pPr>
        <w:pStyle w:val="Slutstreck"/>
      </w:pPr>
      <w:r w:rsidRPr="008B7E85">
        <w:t>                    </w:t>
      </w:r>
    </w:p>
    <w:p w14:paraId="2C86A77E" w14:textId="77777777" w:rsidR="00DE7975" w:rsidRPr="006E102E" w:rsidRDefault="00DE7975" w:rsidP="00DE7975">
      <w:pPr>
        <w:pStyle w:val="Brdtext"/>
        <w:jc w:val="left"/>
        <w:rPr>
          <w:sz w:val="18"/>
          <w:szCs w:val="18"/>
        </w:rPr>
      </w:pPr>
    </w:p>
    <w:p w14:paraId="44D44C63" w14:textId="77777777" w:rsidR="00DE7975" w:rsidRDefault="00DE7975" w:rsidP="00DE7975">
      <w:pPr>
        <w:pStyle w:val="Brdtext"/>
        <w:jc w:val="left"/>
      </w:pPr>
    </w:p>
    <w:p w14:paraId="1F8353F9" w14:textId="61F892C6" w:rsidR="00DE7975" w:rsidRDefault="00DE7975" w:rsidP="00DE7975">
      <w:pPr>
        <w:pStyle w:val="Brdtext"/>
        <w:jc w:val="left"/>
      </w:pPr>
      <w:r>
        <w:t xml:space="preserve">Regeringen beslutar proposition </w:t>
      </w:r>
      <w:sdt>
        <w:sdtPr>
          <w:alias w:val="Rubrik"/>
          <w:tag w:val="Rubrik"/>
          <w:id w:val="1055821273"/>
          <w:lock w:val="sdtContentLocked"/>
          <w:dataBinding w:prefixMappings="xmlns:ns0='http://rkdhs/mallar/lagstiftning/Prop/Prop.xsd'" w:xpath="/ns0:dokumentvärden[1]/ns0:titel[1]" w:storeItemID="{068625C3-B546-44A5-B525-B7CC092E5AD6}"/>
          <w:text w:multiLine="1"/>
        </w:sdtPr>
        <w:sdtEndPr/>
        <w:sdtContent>
          <w:r>
            <w:t>En utvecklad översiktsplanering</w:t>
          </w:r>
        </w:sdtContent>
      </w:sdt>
    </w:p>
    <w:p w14:paraId="0C39416A" w14:textId="77777777" w:rsidR="00DE7975" w:rsidRDefault="00DE7975" w:rsidP="00DE7975">
      <w:pPr>
        <w:pStyle w:val="Brdtext"/>
      </w:pPr>
    </w:p>
    <w:p w14:paraId="0B8F3DB4" w14:textId="77777777" w:rsidR="00110C85" w:rsidRPr="00025171" w:rsidRDefault="00110C85" w:rsidP="009C61A6">
      <w:pPr>
        <w:pStyle w:val="Brdtextmedindrag"/>
      </w:pPr>
    </w:p>
    <w:sectPr w:rsidR="00110C85" w:rsidRPr="00025171" w:rsidSect="00155500">
      <w:headerReference w:type="even" r:id="rId97"/>
      <w:headerReference w:type="default" r:id="rId98"/>
      <w:footerReference w:type="even" r:id="rId99"/>
      <w:footerReference w:type="default" r:id="rId100"/>
      <w:headerReference w:type="first" r:id="rId101"/>
      <w:footerReference w:type="first" r:id="rId102"/>
      <w:pgSz w:w="9356" w:h="13721" w:code="9"/>
      <w:pgMar w:top="794" w:right="2438" w:bottom="1191" w:left="1021" w:header="0" w:footer="709"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endnote w:type="separator" w:id="-1">
    <w:p w14:paraId="3D24EE03" w14:textId="77777777" w:rsidR="0096403B" w:rsidRDefault="0096403B" w:rsidP="00F8009C">
      <w:r>
        <w:separator/>
      </w:r>
    </w:p>
  </w:endnote>
  <w:endnote w:type="continuationSeparator" w:id="0">
    <w:p w14:paraId="3FA03A88" w14:textId="77777777" w:rsidR="0096403B" w:rsidRDefault="0096403B" w:rsidP="00F8009C">
      <w:r>
        <w:continuationSeparator/>
      </w:r>
    </w:p>
  </w:endnote>
  <w:endnote w:type="continuationNotice" w:id="1">
    <w:p w14:paraId="6879535A" w14:textId="77777777" w:rsidR="0096403B" w:rsidRDefault="0096403B">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0002EFF" w:usb1="C0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Trade Gothic Pro">
    <w:panose1 w:val="02000500000000000000"/>
    <w:charset w:val="00"/>
    <w:family w:val="modern"/>
    <w:notTrueType/>
    <w:pitch w:val="variable"/>
    <w:sig w:usb0="800000AF" w:usb1="5000204A" w:usb2="00000000" w:usb3="00000000" w:csb0="0000009B" w:csb1="00000000"/>
  </w:font>
  <w:font w:name="TradeGothic CondEighteen">
    <w:panose1 w:val="00000400000000000000"/>
    <w:charset w:val="00"/>
    <w:family w:val="auto"/>
    <w:pitch w:val="variable"/>
    <w:sig w:usb0="00000003" w:usb1="00000000" w:usb2="00000000" w:usb3="00000000" w:csb0="00000001" w:csb1="00000000"/>
  </w:font>
  <w:font w:name="Trade Gothic LT Std Cn">
    <w:panose1 w:val="00000506000000000000"/>
    <w:charset w:val="00"/>
    <w:family w:val="modern"/>
    <w:notTrueType/>
    <w:pitch w:val="variable"/>
    <w:sig w:usb0="800000AF" w:usb1="4000204A" w:usb2="00000000" w:usb3="00000000" w:csb0="00000001" w:csb1="00000000"/>
  </w:font>
  <w:font w:name="Tahoma">
    <w:panose1 w:val="020B0604030504040204"/>
    <w:charset w:val="00"/>
    <w:family w:val="swiss"/>
    <w:pitch w:val="variable"/>
    <w:sig w:usb0="E1002EFF" w:usb1="C000605B" w:usb2="00000029" w:usb3="00000000" w:csb0="000101FF" w:csb1="00000000"/>
  </w:font>
  <w:font w:name="Arial">
    <w:panose1 w:val="020B0604020202020204"/>
    <w:charset w:val="00"/>
    <w:family w:val="swiss"/>
    <w:pitch w:val="variable"/>
    <w:sig w:usb0="E0002EFF" w:usb1="C000785B" w:usb2="00000009" w:usb3="00000000" w:csb0="000001FF" w:csb1="00000000"/>
  </w:font>
  <w:font w:name="inherit">
    <w:altName w:val="Cambria"/>
    <w:panose1 w:val="00000000000000000000"/>
    <w:charset w:val="00"/>
    <w:family w:val="roman"/>
    <w:notTrueType/>
    <w:pitch w:val="default"/>
  </w:font>
  <w:font w:name="TimesNewRomanPSMT">
    <w:altName w:val="Times New Roman"/>
    <w:panose1 w:val="00000000000000000000"/>
    <w:charset w:val="00"/>
    <w:family w:val="roman"/>
    <w:notTrueType/>
    <w:pitch w:val="default"/>
    <w:sig w:usb0="00000003" w:usb1="00000000" w:usb2="00000000" w:usb3="00000000" w:csb0="0000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6AA7C4E" w14:textId="77777777" w:rsidR="0096403B" w:rsidRDefault="0096403B" w:rsidP="009C2B67">
    <w:pPr>
      <w:pStyle w:val="Brdtext"/>
    </w:pPr>
    <w:r>
      <w:rPr>
        <w:noProof/>
        <w:lang w:eastAsia="sv-SE"/>
      </w:rPr>
      <mc:AlternateContent>
        <mc:Choice Requires="wps">
          <w:drawing>
            <wp:anchor distT="0" distB="0" distL="0" distR="0" simplePos="0" relativeHeight="25165830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35"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150250D" w14:textId="77777777" w:rsidR="0096403B" w:rsidRPr="00756E21" w:rsidRDefault="0096403B"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4" o:spid="_x0000_s1029" type="#_x0000_t202" style="position:absolute;left:0;text-align:left;margin-left:5.4pt;margin-top:610.95pt;width:44.2pt;height:9.6pt;z-index:25165830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0vZjqjwIAAJEFAAAOAAAAZHJzL2Uyb0RvYy54bWysVMFu2zAMvQ/YPwi6r47TpFuDOkXWosOA&#10;oi2WDj0rstQYk0VNYmJnXz9KtpOs66XDLrYkPpLi0yMvLtvasK3yoQJb8PxkxJmyEsrKPhf8++PN&#10;h0+cBRS2FAasKvhOBX45f//uonEzNYY1mFJ5RkFsmDWu4GtEN8uyINeqFuEEnLJk1OBrgbT1z1np&#10;RUPRa5ONR6OzrAFfOg9ShUCn152Rz1N8rZXEe62DQmYKTnfD9PXpu4rfbH4hZs9euHUl+2uIf7hF&#10;LSpLSfehrgUKtvHVX6HqSnoIoPFEQp2B1pVUqQaqJh+9qGa5Fk6lWoic4PY0hf8XVt5tHzyryoKf&#10;TjmzoqY3elQt+g0VMIn0NC7MCLV0hMP2M7T0zMN5oMNYdat9Hf9UDyM7Eb3bk0vBmKTD6Vl+OiGL&#10;JFM+zs/Hifzs4Ox8wC8KahYXBff0dolSsb0NSBch6ACJuQKYqrypjEmbqBd1ZTzbCnppg+mK5PEH&#10;yljWFPzsdDpKgS1E9y6ysTGMSorp08XCuwLTCndGRYyx35QmxlKdr+QWUiq7z5/QEaUp1Vsce/zh&#10;Vm9x7uogj5QZLO6d68qCT9WnFjtQVv4YKNMdngg/qjsusV21SSrj4f1XUO5IFh66vgpO3lT0eLci&#10;4IPw1Ej03jQc8J4+2gCRD/2KszX4X6+dRzzpm6ycNdSYBQ8/N8IrzsxXS8o/zydRRpg2k+lH0hHz&#10;x5bVscVu6isgReQ0hpxMy4hHMyy1h/qJZsgiZiWTsJJyFxyH5RV244JmkFSLRQJR7zqBt3bpZAwd&#10;WY7SfGyfhHe9fpGEfwdDC4vZCxl32OgZ3GKDJMWk8chzx2rPP/V9kn4/o+JgOd4n1GGSzn8D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DS9mOqPAgAAkQ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7150250D" w14:textId="77777777" w:rsidR="0096403B" w:rsidRPr="00756E21" w:rsidRDefault="0096403B"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3612885" w14:textId="77777777" w:rsidR="0096403B" w:rsidRDefault="0096403B" w:rsidP="00EE1584">
    <w:pPr>
      <w:pStyle w:val="Brdtext"/>
    </w:pPr>
    <w:r>
      <w:rPr>
        <w:noProof/>
        <w:lang w:eastAsia="sv-SE"/>
      </w:rPr>
      <mc:AlternateContent>
        <mc:Choice Requires="wps">
          <w:drawing>
            <wp:anchor distT="0" distB="0" distL="0" distR="0" simplePos="0" relativeHeight="25165824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89C856D" w14:textId="77777777" w:rsidR="0096403B" w:rsidRPr="00756E21" w:rsidRDefault="0096403B"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 o:spid="_x0000_s1030" type="#_x0000_t202" style="position:absolute;left:0;text-align:left;margin-left:393pt;margin-top:611.25pt;width:44.2pt;height:9.6pt;z-index:2516582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1q2AzjgIAAJEFAAAOAAAAZHJzL2Uyb0RvYy54bWysVMFu2zAMvQ/YPwi6r47TNluDOEXWosOA&#10;oi3WDj0rspQYk0VNYmJnXz9KtpOs66XDLrYkPpLi0yNnl21t2Fb5UIEteH4y4kxZCWVlVwX//nTz&#10;4RNnAYUthQGrCr5TgV/O37+bNW6qxrAGUyrPKIgN08YVfI3oplkW5FrVIpyAU5aMGnwtkLZ+lZVe&#10;NBS9Ntl4NJpkDfjSeZAqBDq97ox8nuJrrSTeax0UMlNwuhumr0/fZfxm85mYrrxw60r21xD/cIta&#10;VJaS7kNdCxRs46u/QtWV9BBA44mEOgOtK6lSDVRNPnpRzeNaOJVqIXKC29MU/l9Yebd98KwqC346&#10;4cyKmt7oSbXoN1RAHulpXJgS6tERDtvP0NIzD+eBDmPVrfZ1/FM9jOxE9G5PLgVjkg7PJ/npGVkk&#10;mfJxfjFO5GcHZ+cDflFQs7gouKe3S5SK7W1AughBB0jMFcBU5U1lTNpEvagr49lW0EsbTFckjz9Q&#10;xrKm4JPT81EKbCG6d5GNjWFUUkyfLhbeFZhWuDMqYoz9pjQxlup8JbeQUtl9/oSOKE2p3uLY4w+3&#10;eotzVwd5pMxgce9cVxZ8qj612IGy8sdAme7wRPhR3XGJ7bLtpDK8/xLKHcnCQ9dXwcmbih7vVgR8&#10;EJ4aid6bhgPe00cbIPKhX3G2Bv/rtfOIJ32TlbOGGrPg4edGeMWZ+WpJ+Rf5WZQRps3Z+UfSEfPH&#10;luWxxW7qKyBF5DSGnEzLiEczLLWH+plmyCJmJZOwknIXHIflFXbjgmaQVItFAlHvOoG39tHJGDqy&#10;HKX51D4L73r9Ign/DoYWFtMXMu6w0TO4xQZJiknjkeeO1Z5/6vsk/X5GxcFyvE+owySd/wY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C1q2AzjgIAAJE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289C856D" w14:textId="77777777" w:rsidR="0096403B" w:rsidRPr="00756E21" w:rsidRDefault="0096403B"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DDB1A95" w14:textId="77777777" w:rsidR="0096403B" w:rsidRDefault="0096403B" w:rsidP="00EE1584">
    <w:pPr>
      <w:pStyle w:val="Brdtext"/>
    </w:pPr>
    <w:r>
      <w:rPr>
        <w:noProof/>
        <w:lang w:eastAsia="sv-SE"/>
      </w:rPr>
      <mc:AlternateContent>
        <mc:Choice Requires="wps">
          <w:drawing>
            <wp:anchor distT="0" distB="0" distL="0" distR="0" simplePos="0" relativeHeight="251658241"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6F36996" w14:textId="77777777" w:rsidR="0096403B" w:rsidRPr="00756E21" w:rsidRDefault="0096403B"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1" type="#_x0000_t202" style="position:absolute;left:0;text-align:left;margin-left:393pt;margin-top:611.25pt;width:44.2pt;height:9.6pt;z-index:25165824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8X9bajwIAAJEFAAAOAAAAZHJzL2Uyb0RvYy54bWysVMFu2zAMvQ/YPwi6r47TtFuDOEXWosOA&#10;oi3WDj0rspQYk0VNYmJnXz9KtpOs66XDLrYkPpLi0yNnl21t2Fb5UIEteH4y4kxZCWVlVwX//nTz&#10;4RNnAYUthQGrCr5TgV/O37+bNW6qxrAGUyrPKIgN08YVfI3oplkW5FrVIpyAU5aMGnwtkLZ+lZVe&#10;NBS9Ntl4NDrPGvCl8yBVCHR63Rn5PMXXWkm81zooZKbgdDdMX5++y/jN5jMxXXnh1pXsryH+4Ra1&#10;qCwl3Ye6FijYxld/haor6SGAxhMJdQZaV1KlGqiafPSimse1cCrVQuQEt6cp/L+w8m774FlVFvx0&#10;wpkVNb3Rk2rRb6iAPNLTuDAl1KMjHLafoaVnHs4DHcaqW+3r+Kd6GNmJ6N2eXArGJB2eneenE7JI&#10;MuXj/GKcyM8Ozs4H/KKgZnFRcE9vlygV29uAdBGCDpCYK4CpypvKmLSJelFXxrOtoJc2mK5IHn+g&#10;jGVNwc9Pz0YpsIXo3kU2NoZRSTF9ulh4V2Ba4c6oiDH2m9LEWKrzldxCSmX3+RM6ojSleotjjz/c&#10;6i3OXR3kkTKDxb1zXVnwqfrUYgfKyh8DZbrDE+FHdccltss2SWUyvP8Syh3JwkPXV8HJm4oe71YE&#10;fBCeGonem4YD3tNHGyDyoV9xtgb/67XziCd9k5Wzhhqz4OHnRnjFmflqSfkX+STKCNNmcvaRdMT8&#10;sWV5bLGb+gpIETmNISfTMuLRDEvtoX6mGbKIWckkrKTcBcdheYXduKAZJNVikUDUu07grX10MoaO&#10;LEdpPrXPwrtev0jCv4OhhcX0hYw7bPQMbrFBkmLSeOS5Y7Xnn/o+Sb+fUXGwHO8T6jBJ578B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PF/W2o8CAACR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46F36996" w14:textId="77777777" w:rsidR="0096403B" w:rsidRPr="00756E21" w:rsidRDefault="0096403B"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5C9DDB9" w14:textId="77777777" w:rsidR="0096403B" w:rsidRDefault="0096403B" w:rsidP="009C2B67">
    <w:pPr>
      <w:pStyle w:val="Brdtext"/>
    </w:pPr>
    <w:r>
      <w:rPr>
        <w:noProof/>
        <w:lang w:eastAsia="sv-SE"/>
      </w:rPr>
      <mc:AlternateContent>
        <mc:Choice Requires="wps">
          <w:drawing>
            <wp:anchor distT="0" distB="0" distL="0" distR="0" simplePos="0" relativeHeight="251658301"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38"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C61636B" w14:textId="77777777" w:rsidR="0096403B" w:rsidRPr="00756E21" w:rsidRDefault="0096403B"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34" type="#_x0000_t202" style="position:absolute;left:0;text-align:left;margin-left:5.4pt;margin-top:610.95pt;width:44.2pt;height:9.6pt;z-index:25165830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84w2jwIAAJEFAAAOAAAAZHJzL2Uyb0RvYy54bWysVFFP2zAQfp+0/2D5faQpBUZFijoQ0yQE&#10;aGXi2XVsGs2xPdtt0v16PjtJ2zFemPaS2L7v7nzffb6Ly7ZWZCOcr4wuaH40okRobspKPxf0x+PN&#10;p8+U+MB0yZTRoqBb4enl7OOHi8ZOxdisjCqFIwii/bSxBV2FYKdZ5vlK1MwfGSs0jNK4mgVs3XNW&#10;OtYgeq2y8Wh0mjXGldYZLrzH6XVnpLMUX0rBw72UXgSiCoq7hfR16buM32x2wabPjtlVxftrsH+4&#10;Rc0qjaS7UNcsMLJ21V+h6oo7440MR9zUmZGy4iLVgGry0atqFitmRaoF5Hi7o8n/v7D8bvPgSFUW&#10;9Bid0qxGjx5FG9waBUwiPY31U6AWFrjQfjEt2jycexzGqlvp6vhHPQR2EL3dkYtghOPw5DQ/nsDC&#10;YcrH+fk4kZ/tna3z4aswNYmLgjr0LlHKNrc+4CKADpCYyxtVlTeVUmkT9SKulCMbhk6rkK4Ijz9Q&#10;SpOmoKfHJ6MUWJvo3kVWOoYRSTF9ulh4V2Baha0SEaP0dyHBWKrzjdyMc6F3+RM6oiRSvcexx+9v&#10;9R7nrg54pMxGh51zXWnjUvXpie0pK38OlMkOD8IP6o7L0C7bJJWzof9LU24hC2e6d+Utv6nQvFvm&#10;wwNzeEjoN4ZDuMdHKgPyTb+iZGXc77fOIx76hpWSBg+zoP7XmjlBifqmofzzfBJlFNJmcnIGHRF3&#10;aFkeWvS6vjJQRI4xZHlaRnxQw1I6Uz9hhsxjVpiY5shd0DAsr0I3LjCDuJjPEwhv17JwqxeWx9CR&#10;5SjNx/aJOdvrN0D4d2Z4wmz6SsYdNnp6O18HSDFpPPLcsdrzj3efpN/PqDhYDvcJtZ+ksxcA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L7zjDaPAgAAkQ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4C61636B" w14:textId="77777777" w:rsidR="0096403B" w:rsidRPr="00756E21" w:rsidRDefault="0096403B"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B3B5BB7" w14:textId="77777777" w:rsidR="0096403B" w:rsidRDefault="0096403B" w:rsidP="00EE1584">
    <w:pPr>
      <w:pStyle w:val="Brdtext"/>
    </w:pPr>
    <w:r>
      <w:rPr>
        <w:noProof/>
        <w:lang w:eastAsia="sv-SE"/>
      </w:rPr>
      <mc:AlternateContent>
        <mc:Choice Requires="wps">
          <w:drawing>
            <wp:anchor distT="0" distB="0" distL="0" distR="0" simplePos="0" relativeHeight="25165824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3AF32DD" w14:textId="77777777" w:rsidR="0096403B" w:rsidRPr="00756E21" w:rsidRDefault="0096403B"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5" type="#_x0000_t202" style="position:absolute;left:0;text-align:left;margin-left:393pt;margin-top:611.25pt;width:44.2pt;height:9.6pt;z-index:25165824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0L0XPjwIAAJEFAAAOAAAAZHJzL2Uyb0RvYy54bWysVFFP2zAQfp+0/2D5faRpgUFFijoQ0yQE&#10;aDDx7Dp2G83xefa1SffrOTtJ2zFemPaS2L7v7nyfv7uLy7Y2bKN8qMAWPD8acaashLKyy4L/eLr5&#10;dMZZQGFLYcCqgm9V4Jezjx8uGjdVY1iBKZVnFMSGaeMKvkJ00ywLcqVqEY7AKUtGDb4WSFu/zEov&#10;Gopem2w8Gp1mDfjSeZAqBDq97ox8luJrrSTeax0UMlNwuhumr0/fRfxmswsxXXrhVpXsryH+4Ra1&#10;qCwl3YW6FijY2ld/haor6SGAxiMJdQZaV1KlGqiafPSqmseVcCrVQuQEt6Mp/L+w8m7z4FlVFnxy&#10;zpkVNb3Rk2rRr6mAPNLTuDAl1KMjHLZfoKVnHs4DHcaqW+3r+Kd6GNmJ6O2OXArGJB2enOaTY7JI&#10;MuXj/HycyM/2zs4H/KqgZnFRcE9vlygVm9uAdBGCDpCYK4CpypvKmLSJelFXxrONoJc2mK5IHn+g&#10;jGVNwU8nJ6MU2EJ07yIbG8OopJg+XSy8KzCtcGtUxBj7XWliLNX5Rm4hpbK7/AkdUZpSvcexx+9v&#10;9R7nrg7ySJnB4s65riz4VH1qsT1l5c+BMt3hifCDuuMS20WbpHI2vP8Cyi3JwkPXV8HJm4oe71YE&#10;fBCeGonem4YD3tNHGyDyoV9xtgL/+63ziCd9k5Wzhhqz4OHXWnjFmflmSfnn+XGUEabN8cln0hHz&#10;h5bFocWu6ysgReQ0hpxMy4hHMyy1h/qZZsg8ZiWTsJJyFxyH5RV244JmkFTzeQJR7zqBt/bRyRg6&#10;shyl+dQ+C+96/SIJ/w6GFhbTVzLusNEzuPkaSYpJ45HnjtWef+r7JP1+RsXBcrhPqP0knb0A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dC9Fz48CAACR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13AF32DD" w14:textId="77777777" w:rsidR="0096403B" w:rsidRPr="00756E21" w:rsidRDefault="0096403B"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3A5AFF7" w14:textId="77777777" w:rsidR="0096403B" w:rsidRDefault="0096403B" w:rsidP="00EE1584">
    <w:pPr>
      <w:pStyle w:val="Brdtext"/>
    </w:pPr>
    <w:r>
      <w:rPr>
        <w:noProof/>
        <w:lang w:eastAsia="sv-SE"/>
      </w:rPr>
      <mc:AlternateContent>
        <mc:Choice Requires="wps">
          <w:drawing>
            <wp:anchor distT="0" distB="0" distL="0" distR="0" simplePos="0" relativeHeight="251658243"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89F7D1D" w14:textId="77777777" w:rsidR="0096403B" w:rsidRPr="00756E21" w:rsidRDefault="0096403B"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6" type="#_x0000_t202" style="position:absolute;left:0;text-align:left;margin-left:393pt;margin-top:611.25pt;width:44.2pt;height:9.6pt;z-index:25165824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MNpvkjwIAAJEFAAAOAAAAZHJzL2Uyb0RvYy54bWysVE1v2zAMvQ/YfxB0Xx0n/ViDOkXWosOA&#10;oi3WDj0rspQYk0VNYmJnv76UbCdZ10uHXWxJfCTFp0deXLa1YRvlQwW24PnRiDNlJZSVXRb8x9PN&#10;p8+cBRS2FAasKvhWBX45+/jhonFTNYYVmFJ5RkFsmDau4CtEN82yIFeqFuEInLJk1OBrgbT1y6z0&#10;oqHotcnGo9Fp1oAvnQepQqDT687IZym+1krivdZBITMFp7th+vr0XcRvNrsQ06UXblXJ/hriH25R&#10;i8pS0l2oa4GCrX31V6i6kh4CaDySUGegdSVVqoGqyUevqnlcCadSLUROcDuawv8LK+82D55VZcEn&#10;Z5xZUdMbPakW/ZoKyCM9jQtTQj06wmH7BVp65uE80GGsutW+jn+qh5GdiN7uyKVgTNLhyWk+OSaL&#10;JFM+zs/Hifxs7+x8wK8KahYXBff0dolSsbkNSBch6ACJuQKYqrypjEmbqBd1ZTzbCHppg+mK5PEH&#10;yljWFPx0cjJKgS1E9y6ysTGMSorp08XCuwLTCrdGRYyx35UmxlKdb+QWUiq7y5/QEaUp1Xsce/z+&#10;Vu9x7uogj5QZLO6c68qCT9WnFttTVv4cKNMdngg/qDsusV20SSrnw/svoNySLDx0fRWcvKno8W5F&#10;wAfhqZHovWk44D19tAEiH/oVZyvwv986j3jSN1k5a6gxCx5+rYVXnJlvlpR/nh9HGWHaHJ+ckY6Y&#10;P7QsDi12XV8BKSKnMeRkWkY8mmGpPdTPNEPmMSuZhJWUu+A4LK+wGxc0g6SazxOIetcJvLWPTsbQ&#10;keUozaf2WXjX6xdJ+HcwtLCYvpJxh42ewc3XSFJMGo88d6z2/FPfJ+n3MyoOlsN9Qu0n6ewF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DDab5I8CAACR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389F7D1D" w14:textId="77777777" w:rsidR="0096403B" w:rsidRPr="00756E21" w:rsidRDefault="0096403B"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032CC32" w14:textId="77777777" w:rsidR="0096403B" w:rsidRDefault="0096403B" w:rsidP="009C2B67">
    <w:pPr>
      <w:pStyle w:val="Brdtext"/>
    </w:pPr>
    <w:r>
      <w:rPr>
        <w:noProof/>
        <w:lang w:eastAsia="sv-SE"/>
      </w:rPr>
      <mc:AlternateContent>
        <mc:Choice Requires="wps">
          <w:drawing>
            <wp:anchor distT="0" distB="0" distL="0" distR="0" simplePos="0" relativeHeight="25165830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41"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0989679" w14:textId="77777777" w:rsidR="0096403B" w:rsidRPr="00756E21" w:rsidRDefault="0096403B"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39" type="#_x0000_t202" style="position:absolute;left:0;text-align:left;margin-left:5.4pt;margin-top:610.95pt;width:44.2pt;height:9.6pt;z-index:25165830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MPvtEjgIAAJIFAAAOAAAAZHJzL2Uyb0RvYy54bWysVF1v2yAUfZ+0/4B4Xx2nabdGcaqsVadJ&#10;VVutnfpMMCTWMDAgsbNfvwO2k6zrS6e92MA99+vcA7PLtlZkK5yvjC5ofjKiRGhuykqvCvr96ebD&#10;J0p8YLpkymhR0J3w9HL+/t2ssVMxNmujSuEIgmg/bWxB1yHYaZZ5vhY18yfGCg2jNK5mAVu3ykrH&#10;GkSvVTYejc6zxrjSOsOF9zi97ox0nuJLKXi4l9KLQFRBUVtIX5e+y/jN5jM2XTlm1xXvy2D/UEXN&#10;Ko2k+1DXLDCycdVfoeqKO+ONDCfc1JmRsuIi9YBu8tGLbh7XzIrUC8jxdk+T/39h+d32wZGqLOgk&#10;p0SzGjN6Em1wGzQwifQ01k+BerTAhfazaTHm4dzjMHbdSlfHP/ohsIPo3Z5cBCMch2fn+ekEFg5T&#10;Ps4vxon87OBsnQ9fhKlJXBTUYXaJUra99QGFADpAYi5vVFXeVEqlTdSLuFKObBkmrUIqER5/oJQm&#10;TUHPT89GKbA20b2LrHQMI5Ji+nSx8a7BtAo7JSJG6W9CgrHU5yu5GedC7/MndERJpHqLY48/VPUW&#10;564PeKTMRoe9c11p41L36YodKCt/DJTJDg/Cj/qOy9Au2ySVfDwIYGnKHXThTHexvOU3FaZ3y3x4&#10;YA43CQPH6xDu8ZHKgH3TryhZG/frtfOIh8BhpaTBzSyo/7lhTlCivmpI/yKfRB2FtJmcfYSQiDu2&#10;LI8telNfGUgC6kZ1aRnxQQ1L6Uz9jEdkEbPCxDRH7oKGYXkVuvcCjxAXi0UC4fJaFm71o+UxdKQ5&#10;avOpfWbO9gIOUP6dGe4wm77QcYeNnt4uNgFaTCKPRHes9gPAxU/a7x+p+LIc7xPq8JTOfwMAAP//&#10;AwBQSwMEFAAGAAgAAAAhAJYR8IjfAAAACwEAAA8AAABkcnMvZG93bnJldi54bWxMj0FrwzAMhe+D&#10;/gejwW6rk1BGk8Up69gOK5SydrCrG2txWCyH2Gmzfz/11J7Ekx5P3ytXk+vECYfQelKQzhMQSLU3&#10;LTUKvg7vj0sQIWoyuvOECv4wwKqa3ZW6MP5Mn3jax0ZwCIVCK7Ax9oWUobbodJj7HolvP35wOrIc&#10;GmkGfeZw18ksSZ6k0y3xB6t7fLVY/+5Hp+CwXZtRmsl8vNXbzQ6/5cYudko93E8vzyAiTvFqhgs+&#10;o0PFTEc/kgmiY50weeSZZWkOgh15noE4XjaLNAVZlfK2Q/UPAAD//wMAUEsBAi0AFAAGAAgAAAAh&#10;ALaDOJL+AAAA4QEAABMAAAAAAAAAAAAAAAAAAAAAAFtDb250ZW50X1R5cGVzXS54bWxQSwECLQAU&#10;AAYACAAAACEAOP0h/9YAAACUAQAACwAAAAAAAAAAAAAAAAAvAQAAX3JlbHMvLnJlbHNQSwECLQAU&#10;AAYACAAAACEATD77RI4CAACSBQAADgAAAAAAAAAAAAAAAAAuAgAAZHJzL2Uyb0RvYy54bWxQSwEC&#10;LQAUAAYACAAAACEAlhHwiN8AAAALAQAADwAAAAAAAAAAAAAAAADoBAAAZHJzL2Rvd25yZXYueG1s&#10;UEsFBgAAAAAEAAQA8wAAAPQFAAAAAA==&#10;" o:allowoverlap="f" fillcolor="white [3201]" stroked="f" strokeweight=".5pt">
              <v:textbox style="mso-fit-shape-to-text:t">
                <w:txbxContent>
                  <w:p w14:paraId="70989679" w14:textId="77777777" w:rsidR="0096403B" w:rsidRPr="00756E21" w:rsidRDefault="0096403B"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DCBED21" w14:textId="77777777" w:rsidR="0096403B" w:rsidRDefault="0096403B" w:rsidP="00EE1584">
    <w:pPr>
      <w:pStyle w:val="Brdtext"/>
    </w:pPr>
    <w:r>
      <w:rPr>
        <w:noProof/>
        <w:lang w:eastAsia="sv-SE"/>
      </w:rPr>
      <mc:AlternateContent>
        <mc:Choice Requires="wps">
          <w:drawing>
            <wp:anchor distT="0" distB="0" distL="0" distR="0" simplePos="0" relativeHeight="25165824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065F91C" w14:textId="77777777" w:rsidR="0096403B" w:rsidRPr="00756E21" w:rsidRDefault="0096403B"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0" type="#_x0000_t202" style="position:absolute;left:0;text-align:left;margin-left:393pt;margin-top:611.25pt;width:44.2pt;height:9.6pt;z-index:2516582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5L3LkAIAAJIFAAAOAAAAZHJzL2Uyb0RvYy54bWysVMFu2zAMvQ/YPwi6r47TtFuDOEXWosOA&#10;oi3WDj0rspQYk0VNYmJnXz9KtpOs66XDLrYkPpLi0yNnl21t2Fb5UIEteH4y4kxZCWVlVwX//nTz&#10;4RNnAYUthQGrCr5TgV/O37+bNW6qxrAGUyrPKIgN08YVfI3oplkW5FrVIpyAU5aMGnwtkLZ+lZVe&#10;NBS9Ntl4NDrPGvCl8yBVCHR63Rn5PMXXWkm81zooZKbgdDdMX5++y/jN5jMxXXnh1pXsryH+4Ra1&#10;qCwl3Ye6FijYxld/haor6SGAxhMJdQZaV1KlGqiafPSimse1cCrVQuQEt6cp/L+w8m774FlVFnwy&#10;5syKmt7oSbXoN1RAHulpXJgS6tERDtvP0NIzD+eBDmPVrfZ1/FM9jOxE9G5PLgVjkg7PzvPTCVkk&#10;mfJxfjFO5GcHZ+cDflFQs7gouKe3S5SK7W1AughBB0jMFcBU5U1lTNpEvagr49lW0EsbTFckjz9Q&#10;xrKm4OenZ6MU2EJ07yIbG8OopJg+XSy8KzCtcGdUxBj7TWliLNX5Sm4hpbL7/AkdUZpSvcWxxx9u&#10;9Rbnrg7ySJnB4t65riz4VH1qsQNl5Y+BMt3hifCjuuMS22WbpJKfDgJYQrkjXXjoGis4eVPR692K&#10;gA/CUyfRg9N0wHv6aAPEPvQrztbgf712HvEkcLJy1lBnFjz83AivODNfLUn/Ip9EHWHaTM4+kpCY&#10;P7Ysjy12U18BSSKnOeRkWkY8mmGpPdTPNEQWMSuZhJWUu+A4LK+wmxc0hKRaLBKImtcJvLWPTsbQ&#10;keaozaf2WXjXCxhJ+Xcw9LCYvtBxh42ewS02SFpMIo9Ed6z2D0CNn7TfD6k4WY73CXUYpfP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Izkvcu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2065F91C" w14:textId="77777777" w:rsidR="0096403B" w:rsidRPr="00756E21" w:rsidRDefault="0096403B"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E9875ED" w14:textId="77777777" w:rsidR="0096403B" w:rsidRDefault="0096403B" w:rsidP="00EE1584">
    <w:pPr>
      <w:pStyle w:val="Brdtext"/>
    </w:pPr>
    <w:r>
      <w:rPr>
        <w:noProof/>
        <w:lang w:eastAsia="sv-SE"/>
      </w:rPr>
      <mc:AlternateContent>
        <mc:Choice Requires="wps">
          <w:drawing>
            <wp:anchor distT="0" distB="0" distL="0" distR="0" simplePos="0" relativeHeight="251658245"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313F4B3" w14:textId="77777777" w:rsidR="0096403B" w:rsidRPr="00756E21" w:rsidRDefault="0096403B"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1" type="#_x0000_t202" style="position:absolute;left:0;text-align:left;margin-left:393pt;margin-top:611.25pt;width:44.2pt;height:9.6pt;z-index:25165824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cn9M0jwIAAJIFAAAOAAAAZHJzL2Uyb0RvYy54bWysVMFu2zAMvQ/YPwi6r47TtFuDOEXWosOA&#10;oi3WDj0rspQYk0VNYmJnXz9KtpOs66XDLrYkPpLi0yNnl21t2Fb5UIEteH4y4kxZCWVlVwX//nTz&#10;4RNnAYUthQGrCr5TgV/O37+bNW6qxrAGUyrPKIgN08YVfI3oplkW5FrVIpyAU5aMGnwtkLZ+lZVe&#10;NBS9Ntl4NDrPGvCl8yBVCHR63Rn5PMXXWkm81zooZKbgdDdMX5++y/jN5jMxXXnh1pXsryH+4Ra1&#10;qCwl3Ye6FijYxld/haor6SGAxhMJdQZaV1KlGqiafPSimse1cCrVQuQEt6cp/L+w8m774FlVFnxC&#10;9FhR0xs9qRb9hgrIIz2NC1NCPTrCYfsZWnrm4TzQYay61b6Of6qHkZ0i7fbkUjAm6fDsPD+NOSSZ&#10;8nF+MU7kZwdn5wN+UVCzuCi4p7dLlIrtbUC6CEEHSMwVwFTlTWVM2kS9qCvj2VbQSxtMVySPP1DG&#10;sqbg56dnoxTYQnTvIhsbw6ikmD5dLLwrMK1wZ1TEGPtNaWIs1flKbiGlsvv8CR1RmlK9xbHHH271&#10;FueuDvJImcHi3rmuLPhUfWqxA2Xlj4Ey3eGJ8KO64xLbZZukkk8GASyh3JEuPHSNFZy8qej1bkXA&#10;B+Gpk+jBaTrgPX20AWIf+hVna/C/XjuPeBI4WTlrqDMLHn5uhFecma+WpH+RT6KOMG0mZx9JSMwf&#10;W5bHFrupr4AkkdMccjItIx7NsNQe6mcaIouYlUzCSspdcByWV9jNCxpCUi0WCUTN6wTe2kcnY+hI&#10;c9TmU/ssvOsFjKT8Oxh6WExf6LjDRs/gFhskLSaRR6I7VvsHoMZP2u+HVJwsx/uEOozS+W8A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3J/TNI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4313F4B3" w14:textId="77777777" w:rsidR="0096403B" w:rsidRPr="00756E21" w:rsidRDefault="0096403B"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E5A2E03" w14:textId="77777777" w:rsidR="0096403B" w:rsidRDefault="0096403B" w:rsidP="009C2B67">
    <w:pPr>
      <w:pStyle w:val="Brdtext"/>
    </w:pPr>
    <w:r>
      <w:rPr>
        <w:noProof/>
        <w:lang w:eastAsia="sv-SE"/>
      </w:rPr>
      <mc:AlternateContent>
        <mc:Choice Requires="wps">
          <w:drawing>
            <wp:anchor distT="0" distB="0" distL="0" distR="0" simplePos="0" relativeHeight="251658303"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44"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63772A3" w14:textId="77777777" w:rsidR="0096403B" w:rsidRPr="00756E21" w:rsidRDefault="0096403B"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44" type="#_x0000_t202" style="position:absolute;left:0;text-align:left;margin-left:5.4pt;margin-top:610.95pt;width:44.2pt;height:9.6pt;z-index:25165830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nJTaFkAIAAJIFAAAOAAAAZHJzL2Uyb0RvYy54bWysVFFP2zAQfp+0/2D5faQpBUZFijoQ0yQE&#10;aGXi2XVsGs3xefa1SffrOTtJ2zFemPaS2L7v7nyfv7uLy7Y2bKN8qMAWPD8acaashLKyzwX/8Xjz&#10;6TNnAYUthQGrCr5VgV/OPn64aNxUjWEFplSeURAbpo0r+ArRTbMsyJWqRTgCpywZNfhaIG39c1Z6&#10;0VD02mTj0eg0a8CXzoNUIdDpdWfksxRfayXxXuugkJmC090wfX36LuM3m12I6bMXblXJ/hriH25R&#10;i8pS0l2oa4GCrX31V6i6kh4CaDySUGegdSVVqoGqyUevqlmshFOpFiInuB1N4f+FlXebB8+qsuCT&#10;CWdW1PRGj6pFv6YCJpGexoUpoRaOcNh+gZaeeTgPdBirbrWv45/qYWQnorc7cikYk3R4cpofT8gi&#10;yZSP8/NxIj/bOzsf8KuCmsVFwT29XaJUbG4D0kUIOkBirgCmKm8qY9Im6kVdGc82gl7aYLoiefyB&#10;MpY1BT89PhmlwBaiexfZ2BhGJcX06WLhXYFphVujIsbY70oTY6nON3ILKZXd5U/oiNKU6j2OPX5/&#10;q/c4d3WQR8oMFnfOdWXBp+pTi+0pK38OlOkOT4Qf1B2X2C7bJJX8bBDAEsot6cJD11jByZuKXu9W&#10;BHwQnjqJHpymA97TRxsg9qFfcbYC//ut84gngZOVs4Y6s+Dh11p4xZn5Zkn65/kk6gjTZnJyRkJi&#10;/tCyPLTYdX0FJImc5pCTaRnxaIal9lA/0RCZx6xkElZS7oLjsLzCbl7QEJJqPk8gal4n8NYunIyh&#10;I81Rm4/tk/CuFzCS8u9g6GExfaXjDhs9g5uvkbSYRB6J7ljtH4AaP2m/H1JxshzuE2o/Smcv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CnJTaF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363772A3" w14:textId="77777777" w:rsidR="0096403B" w:rsidRPr="00756E21" w:rsidRDefault="0096403B"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1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AFF23FE" w14:textId="77777777" w:rsidR="0096403B" w:rsidRDefault="0096403B" w:rsidP="00EE1584">
    <w:pPr>
      <w:pStyle w:val="Brdtext"/>
    </w:pPr>
    <w:r>
      <w:rPr>
        <w:noProof/>
        <w:lang w:eastAsia="sv-SE"/>
      </w:rPr>
      <mc:AlternateContent>
        <mc:Choice Requires="wps">
          <w:drawing>
            <wp:anchor distT="0" distB="0" distL="0" distR="0" simplePos="0" relativeHeight="25165824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C46C516" w14:textId="77777777" w:rsidR="0096403B" w:rsidRPr="00756E21" w:rsidRDefault="0096403B"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5" type="#_x0000_t202" style="position:absolute;left:0;text-align:left;margin-left:393pt;margin-top:611.25pt;width:44.2pt;height:9.6pt;z-index:25165824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1upk8kAIAAJIFAAAOAAAAZHJzL2Uyb0RvYy54bWysVFFP2zAQfp+0/2D5faQpLYOKFHUgpkkI&#10;0GDi2XVsGs3xefa1SffrOTtJ2zFemPaS2L7v7nyfv7vzi7Y2bKN8qMAWPD8acaashLKyzwX/8Xj9&#10;6ZSzgMKWwoBVBd+qwC/mHz+cN26mxrACUyrPKIgNs8YVfIXoZlkW5ErVIhyBU5aMGnwtkLb+OSu9&#10;aCh6bbLxaHSSNeBL50GqEOj0qjPyeYqvtZJ4p3VQyEzB6W6Yvj59l/Gbzc/F7NkLt6pkfw3xD7eo&#10;RWUp6S7UlUDB1r76K1RdSQ8BNB5JqDPQupIq1UDV5KNX1TyshFOpFiInuB1N4f+Flbebe8+qsuCT&#10;KWdW1PRGj6pFv6YC8khP48KMUA+OcNh+gZaeeTgPdBirbrWv45/qYWQnorc7cikYk3Q4PcmPJ2SR&#10;ZMrH+dk4kZ/tnZ0P+FVBzeKi4J7eLlEqNjcB6SIEHSAxVwBTldeVMWkT9aIujWcbQS9tMF2RPP5A&#10;Gcuagp8cT0cpsIXo3kU2NoZRSTF9ulh4V2Ba4daoiDH2u9LEWKrzjdxCSmV3+RM6ojSleo9jj9/f&#10;6j3OXR3kkTKDxZ1zXVnwqfrUYnvKyp8DZbrDE+EHdccltss2SSU/HQSwhHJLuvDQNVZw8rqi17sR&#10;Ae+Fp06iB6fpgHf00QaIfehXnK3A/37rPOJJ4GTlrKHOLHj4tRZecWa+WZL+WT6JOsK0mUw/k5CY&#10;P7QsDy12XV8CSSKnOeRkWkY8mmGpPdRPNEQWMSuZhJWUu+A4LC+xmxc0hKRaLBKImtcJvLEPTsbQ&#10;keaozcf2SXjXCxhJ+bcw9LCYvdJxh42ewS3WSFpMIo9Ed6z2D0CNn7TfD6k4WQ73CbUfpfMX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PW6mTy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0C46C516" w14:textId="77777777" w:rsidR="0096403B" w:rsidRPr="00756E21" w:rsidRDefault="0096403B"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350B10E" w14:textId="77777777" w:rsidR="0096403B" w:rsidRDefault="0096403B" w:rsidP="00EE1584">
    <w:pPr>
      <w:pStyle w:val="Brdtext"/>
    </w:pPr>
    <w:r>
      <w:rPr>
        <w:noProof/>
        <w:lang w:eastAsia="sv-SE"/>
      </w:rPr>
      <mc:AlternateContent>
        <mc:Choice Requires="wps">
          <w:drawing>
            <wp:anchor distT="0" distB="0" distL="0" distR="0" simplePos="0" relativeHeight="251658247"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4851090" w14:textId="77777777" w:rsidR="0096403B" w:rsidRPr="00756E21" w:rsidRDefault="0096403B"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6" type="#_x0000_t202" style="position:absolute;left:0;text-align:left;margin-left:393pt;margin-top:611.25pt;width:44.2pt;height:9.6pt;z-index:25165824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5vZL6kAIAAJIFAAAOAAAAZHJzL2Uyb0RvYy54bWysVMFu2zAMvQ/YPwi6r47TtFuDOEXWosOA&#10;oi3WDD0rstQYk0VNYmJnXz9KtpOs66XDLrYkPpLi0yNnl21t2Fb5UIEteH4y4kxZCWVlnwv+fXnz&#10;4RNnAYUthQGrCr5TgV/O37+bNW6qxrAGUyrPKIgN08YVfI3oplkW5FrVIpyAU5aMGnwtkLb+OSu9&#10;aCh6bbLxaHSeNeBL50GqEOj0ujPyeYqvtZJ4r3VQyEzB6W6Yvj59V/GbzWdi+uyFW1eyv4b4h1vU&#10;orKUdB/qWqBgG1/9FaqupIcAGk8k1BloXUmVaqBq8tGLah7XwqlUC5ET3J6m8P/Cyrvtg2dVWfDJ&#10;KWdW1PRGS9Wi31ABeaSncWFKqEdHOGw/Q0vPPJwHOoxVt9rX8U/1MLIT0bs9uRSMSTo8O89PJ2SR&#10;ZMrH+cU4kZ8dnJ0P+EVBzeKi4J7eLlEqtrcB6SIEHSAxVwBTlTeVMWkT9aKujGdbQS9tMF2RPP5A&#10;Gcuagp+fno1SYAvRvYtsbAyjkmL6dLHwrsC0wp1REWPsN6WJsVTnK7mFlMru8yd0RGlK9RbHHn+4&#10;1VucuzrII2UGi3vnurLgU/WpxQ6UlT8GynSHJ8KP6o5LbFdtkkp+MQhgBeWOdOGha6zg5E1Fr3cr&#10;Aj4IT51ED07TAe/pow0Q+9CvOFuD//XaecSTwMnKWUOdWfDwcyO84sx8tST9i3wSdYRpMzn7SEJi&#10;/tiyOrbYTX0FJImc5pCTaRnxaIal9lA/0RBZxKxkElZS7oLjsLzCbl7QEJJqsUggal4n8NY+OhlD&#10;R5qjNpftk/CuFzCS8u9g6GExfaHjDhs9g1tskLSYRB6J7ljtH4AaP2m/H1JxshzvE+owSue/AQ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Pm9kvq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64851090" w14:textId="77777777" w:rsidR="0096403B" w:rsidRPr="00756E21" w:rsidRDefault="0096403B"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B67756D" w14:textId="77777777" w:rsidR="0096403B" w:rsidRDefault="0096403B" w:rsidP="009C2B67">
    <w:pPr>
      <w:pStyle w:val="Brdtext"/>
    </w:pPr>
    <w:r>
      <w:rPr>
        <w:noProof/>
        <w:lang w:eastAsia="sv-SE"/>
      </w:rPr>
      <mc:AlternateContent>
        <mc:Choice Requires="wps">
          <w:drawing>
            <wp:anchor distT="0" distB="0" distL="0" distR="0" simplePos="0" relativeHeight="25165830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47"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A43AD82" w14:textId="77777777" w:rsidR="0096403B" w:rsidRPr="00756E21" w:rsidRDefault="0096403B"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49" type="#_x0000_t202" style="position:absolute;left:0;text-align:left;margin-left:5.4pt;margin-top:610.95pt;width:44.2pt;height:9.6pt;z-index:25165830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f6H/MkAIAAJIFAAAOAAAAZHJzL2Uyb0RvYy54bWysVFFP2zAQfp+0/2D5faQpBUZFijoQ0yQE&#10;aGXi2XVsGs3xefa1SffrOTtJ2zFemPaS2L7v7nyfv7uLy7Y2bKN8qMAWPD8acaashLKyzwX/8Xjz&#10;6TNnAYUthQGrCr5VgV/OPn64aNxUjWEFplSeURAbpo0r+ArRTbMsyJWqRTgCpywZNfhaIG39c1Z6&#10;0VD02mTj0eg0a8CXzoNUIdDpdWfksxRfayXxXuugkJmC090wfX36LuM3m12I6bMXblXJ/hriH25R&#10;i8pS0l2oa4GCrX31V6i6kh4CaDySUGegdSVVqoGqyUevqlmshFOpFiInuB1N4f+FlXebB8+qsuCT&#10;M86sqOmNHlWLfk0FTCI9jQtTQi0c4bD9Ai0983Ae6DBW3Wpfxz/Vw8hORG935FIwJunw5DQ/npBF&#10;kikf5+fjRH62d3Y+4FcFNYuLgnt6u0Sp2NwGpIsQdIDEXAFMVd5UxqRN1Iu6Mp5tBL20wXRF8vgD&#10;ZSxrCn56fDJKgS1E9y6ysTGMSorp08XCuwLTCrdGRYyx35UmxlKdb+QWUiq7y5/QEaUp1Xsce/z+&#10;Vu9x7uogj5QZLO6c68qCT9WnFttTVv4cKNMdngg/qDsusV22SSrj8SCAJZRb0oWHrrGCkzcVvd6t&#10;CPggPHUSPThNB7ynjzZA7EO/4mwF/vdb5xFPAicrZw11ZsHDr7XwijPzzZL0z/NJ1BGmzeTkjITE&#10;/KFleWix6/oKSBI5zSEn0zLi0QxL7aF+oiEyj1nJJKyk3AXHYXmF3bygISTVfJ5A1LxO4K1dOBlD&#10;R5qjNh/bJ+FdL2Ak5d/B0MNi+krHHTZ6BjdfI2kxiTwS3bHaPwA1ftJ+P6TiZDncJ9R+lM5e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Bf6H/M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1A43AD82" w14:textId="77777777" w:rsidR="0096403B" w:rsidRPr="00756E21" w:rsidRDefault="0096403B"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1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5E731CB" w14:textId="77777777" w:rsidR="0096403B" w:rsidRDefault="0096403B" w:rsidP="00EE1584">
    <w:pPr>
      <w:pStyle w:val="Brdtext"/>
    </w:pPr>
    <w:r>
      <w:rPr>
        <w:noProof/>
        <w:lang w:eastAsia="sv-SE"/>
      </w:rPr>
      <mc:AlternateContent>
        <mc:Choice Requires="wps">
          <w:drawing>
            <wp:anchor distT="0" distB="0" distL="0" distR="0" simplePos="0" relativeHeight="25165824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D53C7E7" w14:textId="77777777" w:rsidR="0096403B" w:rsidRPr="00756E21" w:rsidRDefault="0096403B"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0" type="#_x0000_t202" style="position:absolute;left:0;text-align:left;margin-left:393pt;margin-top:611.25pt;width:44.2pt;height:9.6pt;z-index:2516582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5WLBlkAIAAJIFAAAOAAAAZHJzL2Uyb0RvYy54bWysVFFv2yAQfp+0/4B4Xx2nabdGcaqsVadJ&#10;VVutnfpMMCTWMDAgsbNfvw9sJ1nXl057sYH77o777uNml22tyFY4Xxld0PxkRInQ3JSVXhX0+9PN&#10;h0+U+MB0yZTRoqA74enl/P27WWOnYmzWRpXCEQTRftrYgq5DsNMs83wtauZPjBUaRmlczQK2bpWV&#10;jjWIXqtsPBqdZ41xpXWGC+9xet0Z6TzFl1LwcC+lF4GoguJuIX1d+i7jN5vP2HTlmF1XvL8G+4db&#10;1KzSSLoPdc0CIxtX/RWqrrgz3shwwk2dGSkrLlINqCYfvajmcc2sSLWAHG/3NPn/F5bfbR8cqcqC&#10;TtApzWr06Em0wW1QQB7paayfAvVogQvtZ9OizcO5x2GsupWujn/UQ2AH0bs9uQhGOA7PzvPTCSwc&#10;pnycX4wT+dnB2TofvghTk7goqEPvEqVse+sDLgLoAIm5vFFVeVMplTZRL+JKObJl6LQK6Yrw+AOl&#10;NGkKen56NkqBtYnuXWSlYxiRFNOni4V3BaZV2CkRMUp/ExKMpTpfyc04F3qfP6EjSiLVWxx7/OFW&#10;b3Hu6oBHymx02DvXlTYuVZ+e2IGy8sdAmezwIPyo7rgM7bJNUhmfDgJYmnIHXTjTPSxv+U2F7t0y&#10;Hx6Yw0tCwzEdwj0+Uhmwb/oVJWvjfr12HvEQOKyUNHiZBfU/N8wJStRXDelf5JOoo5A2k7OPEBJx&#10;x5blsUVv6isDSeSYQ5anZcQHNSylM/UzhsgiZoWJaY7cBQ3D8ip08wJDiIvFIoHweC0Lt/rR8hg6&#10;0hy1+dQ+M2d7AQco/84Mb5hNX+i4w0ZPbxebAC0mkUeiO1b7BuDhJ+33QypOluN9Qh1G6fw3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HlYsGW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3D53C7E7" w14:textId="77777777" w:rsidR="0096403B" w:rsidRPr="00756E21" w:rsidRDefault="0096403B"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F0B62CE" w14:textId="77777777" w:rsidR="0096403B" w:rsidRDefault="0096403B" w:rsidP="00EE1584">
    <w:pPr>
      <w:pStyle w:val="Brdtext"/>
    </w:pPr>
    <w:r>
      <w:rPr>
        <w:noProof/>
        <w:lang w:eastAsia="sv-SE"/>
      </w:rPr>
      <mc:AlternateContent>
        <mc:Choice Requires="wps">
          <w:drawing>
            <wp:anchor distT="0" distB="0" distL="0" distR="0" simplePos="0" relativeHeight="251658249"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4DBE9E4" w14:textId="77777777" w:rsidR="0096403B" w:rsidRPr="00756E21" w:rsidRDefault="0096403B"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1" type="#_x0000_t202" style="position:absolute;left:0;text-align:left;margin-left:393pt;margin-top:611.25pt;width:44.2pt;height:9.6pt;z-index:25165824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SVe8kAIAAJIFAAAOAAAAZHJzL2Uyb0RvYy54bWysVMFu2zAMvQ/YPwi6r47TNFuDOkXWosOA&#10;oi2WDj0rstQYk0VNYmJnXz9KtpOs66XDLrYkPpLi0yMvLtvasK3yoQJb8PxkxJmyEsrKPhf8++PN&#10;h0+cBRS2FAasKvhOBX45f//uonEzNYY1mFJ5RkFsmDWu4GtEN8uyINeqFuEEnLJk1OBrgbT1z1np&#10;RUPRa5ONR6Np1oAvnQepQqDT687I5ym+1krivdZBITMFp7th+vr0XcVvNr8Qs2cv3LqS/TXEP9yi&#10;FpWlpPtQ1wIF2/jqr1B1JT0E0Hgioc5A60qqVANVk49eVLNcC6dSLUROcHuawv8LK++2D55VZcEn&#10;U86sqOmNHlWLfkMF5JGexoUZoZaOcNh+hpaeeTgPdBirbrWv45/qYWQnond7cikYk3R4Ns1PJ2SR&#10;ZMrH+fk4kZ8dnJ0P+EVBzeKi4J7eLlEqtrcB6SIEHSAxVwBTlTeVMWkT9aKujGdbQS9tMF2RPP5A&#10;Gcuagk9Pz0YpsIXo3kU2NoZRSTF9ulh4V2Ba4c6oiDH2m9LEWKrzldxCSmX3+RM6ojSleotjjz/c&#10;6i3OXR3kkTKDxb1zXVnwqfrUYgfKyh8DZbrDE+FHdccltqs2SWU8GQSwgnJHuvDQNVZw8qai17sV&#10;AR+Ep06iB6fpgPf00QaIfehXnK3B/3rtPOJJ4GTlrKHOLHj4uRFecWa+WpL+eT6JOsK0mZx9JCEx&#10;f2xZHVvspr4CkkROc8jJtIx4NMNSe6ifaIgsYlYyCSspd8FxWF5hNy9oCEm1WCQQNa8TeGuXTsbQ&#10;keaozcf2SXjXCxhJ+Xcw9LCYvdBxh42ewS02SFpMIo9Ed6z2D0CNn7TfD6k4WY73CXUYpfP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M9JV7y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64DBE9E4" w14:textId="77777777" w:rsidR="0096403B" w:rsidRPr="00756E21" w:rsidRDefault="0096403B"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AEFFC05" w14:textId="77777777" w:rsidR="0096403B" w:rsidRDefault="0096403B" w:rsidP="009C2B67">
    <w:pPr>
      <w:pStyle w:val="Brdtext"/>
    </w:pPr>
    <w:r>
      <w:rPr>
        <w:noProof/>
        <w:lang w:eastAsia="sv-SE"/>
      </w:rPr>
      <mc:AlternateContent>
        <mc:Choice Requires="wps">
          <w:drawing>
            <wp:anchor distT="0" distB="0" distL="0" distR="0" simplePos="0" relativeHeight="251658305"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50"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2630FA5" w14:textId="77777777" w:rsidR="0096403B" w:rsidRPr="00756E21" w:rsidRDefault="0096403B"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54" type="#_x0000_t202" style="position:absolute;left:0;text-align:left;margin-left:5.4pt;margin-top:610.95pt;width:44.2pt;height:9.6pt;z-index:25165830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ycJx7jwIAAJIFAAAOAAAAZHJzL2Uyb0RvYy54bWysVFFP2zAQfp+0/2D5faQpBUZFijoQ0yQE&#10;aGXi2XVsGs2xPdtt0v16PjtJ2zFemPaS2L7v7nyfv7uLy7ZWZCOcr4wuaH40okRobspKPxf0x+PN&#10;p8+U+MB0yZTRoqBb4enl7OOHi8ZOxdisjCqFIwii/bSxBV2FYKdZ5vlK1MwfGSs0jNK4mgVs3XNW&#10;OtYgeq2y8Wh0mjXGldYZLrzH6XVnpLMUX0rBw72UXgSiCoq7hfR16buM32x2wabPjtlVxftrsH+4&#10;Rc0qjaS7UNcsMLJ21V+h6oo7440MR9zUmZGy4iLVgGry0atqFitmRaoF5Hi7o8n/v7D8bvPgSFUW&#10;9AT0aFbjjR5FG9waBUwiPY31U6AWFrjQfjEtnnk49ziMVbfS1fGPegjsiLTdkYtghOPw5DQ/nsDC&#10;YcrH+fk4kZ/tna3z4aswNYmLgjq8XaKUbW59wEUAHSAxlzeqKm8qpdIm6kVcKUc2DC+tQroiPP5A&#10;KU2agp4eo9TopE107yIrHU9EUkyfLhbeFZhWYatExCj9XUgwlup8IzfjXOhd/oSOKIlU73Hs8ftb&#10;vce5qwMeKbPRYedcV9q4VH1qsT1l5c+BMtnhQfhB3XEZ2mWbpDI+GwSwNOUWunCmayxv+U2F17tl&#10;Pjwwh07Cg2M6hHt8pDJg3/QrSlbG/X7rPOIhcFgpadCZBfW/1swJStQ3Demf55Ooo5A2k5MzCIm4&#10;Q8vy0KLX9ZWBJHLMIcvTMuKDGpbSmfoJQ2Qes8LENEfugoZheRW6eYEhxMV8nkBoXsvCrV5YHkNH&#10;mqM2H9sn5mwv4ADl35mhh9n0lY47bPT0dr4O0GISeSS6Y7V/ADR+0n4/pOJkOdwn1H6Uzl4A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HJwnHuPAgAAkg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52630FA5" w14:textId="77777777" w:rsidR="0096403B" w:rsidRPr="00756E21" w:rsidRDefault="0096403B"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1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D3B06D1" w14:textId="77777777" w:rsidR="0096403B" w:rsidRDefault="0096403B" w:rsidP="00EE1584">
    <w:pPr>
      <w:pStyle w:val="Brdtext"/>
    </w:pPr>
    <w:r>
      <w:rPr>
        <w:noProof/>
        <w:lang w:eastAsia="sv-SE"/>
      </w:rPr>
      <mc:AlternateContent>
        <mc:Choice Requires="wps">
          <w:drawing>
            <wp:anchor distT="0" distB="0" distL="0" distR="0" simplePos="0" relativeHeight="25165825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5D216A7" w14:textId="77777777" w:rsidR="0096403B" w:rsidRPr="00756E21" w:rsidRDefault="0096403B"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5" type="#_x0000_t202" style="position:absolute;left:0;text-align:left;margin-left:393pt;margin-top:611.25pt;width:44.2pt;height:9.6pt;z-index:25165825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g7zPCjgIAAJIFAAAOAAAAZHJzL2Uyb0RvYy54bWysVF1P2zAUfZ+0/2D5faQplEFFijoQ0yQE&#10;aGXi2XVsGs2xPdtt0v16jp2k7RgvTHtJbN9zv8499sVlWyuyEc5XRhc0PxpRIjQ3ZaWfC/rj8ebT&#10;GSU+MF0yZbQo6FZ4ejn7+OGisVMxNiujSuEIgmg/bWxBVyHYaZZ5vhI180fGCg2jNK5mAVv3nJWO&#10;NYheq2w8Gp1mjXGldYYL73F63RnpLMWXUvBwL6UXgaiCoraQvi59l/GbzS7Y9Nkxu6p4Xwb7hypq&#10;Vmkk3YW6ZoGRtav+ClVX3BlvZDjips6MlBUXqQd0k49edbNYMStSLyDH2x1N/v+F5XebB0eqsqCT&#10;nBLNaszoUbTBrdFAHulprJ8CtbDAhfaLaTHm4dzjMHbdSlfHP/ohsIPo7Y5cBCMch5PT/PgEFg5T&#10;Ps7Px4n8bO9snQ9fhalJXBTUYXaJUra59QGFADpAYi5vVFXeVEqlTdSLuFKObBgmrUIqER5/oJQm&#10;TUFPjyejFFib6N5FVjqGEUkxfbrYeNdgWoWtEhGj9HchwVjq843cjHOhd/kTOqIkUr3Hscfvq3qP&#10;c9cHPFJmo8POua60can7dMX2lJU/B8pkhwfhB33HZWiXbZLK+GwQwNKUW+jCme5iectvKkzvlvnw&#10;wBxuEgaO1yHc4yOVAfumX1GyMu73W+cRD4HDSkmDm1lQ/2vNnKBEfdOQ/nl+EnUU0uZk8hlCIu7Q&#10;sjy06HV9ZSAJqBvVpWXEBzUspTP1Ex6RecwKE9McuQsahuVV6N4LPEJczOcJhMtrWbjVC8tj6Ehz&#10;1OZj+8Sc7QUcoPw7M9xhNn2l4w4bPb2drwO0mEQeie5Y7QeAi5+03z9S8WU53CfU/imdvQA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Ag7zPCjgIAAJI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55D216A7" w14:textId="77777777" w:rsidR="0096403B" w:rsidRPr="00756E21" w:rsidRDefault="0096403B"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28E55AE" w14:textId="77777777" w:rsidR="0096403B" w:rsidRDefault="0096403B" w:rsidP="00EE1584">
    <w:pPr>
      <w:pStyle w:val="Brdtext"/>
    </w:pPr>
    <w:r>
      <w:rPr>
        <w:noProof/>
        <w:lang w:eastAsia="sv-SE"/>
      </w:rPr>
      <mc:AlternateContent>
        <mc:Choice Requires="wps">
          <w:drawing>
            <wp:anchor distT="0" distB="0" distL="0" distR="0" simplePos="0" relativeHeight="251658251"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576B068" w14:textId="77777777" w:rsidR="0096403B" w:rsidRPr="00756E21" w:rsidRDefault="0096403B"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6" type="#_x0000_t202" style="position:absolute;left:0;text-align:left;margin-left:393pt;margin-top:611.25pt;width:44.2pt;height:9.6pt;z-index:25165825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MAZ9UkAIAAJIFAAAOAAAAZHJzL2Uyb0RvYy54bWysVMFu2zAMvQ/YPwi6r47TtFuCOkXWosOA&#10;oi2WDj0rstQYk0VNYmJnXz9KtpOs66XDLrYkPpLi0yMvLtvasK3yoQJb8PxkxJmyEsrKPhf8++PN&#10;h0+cBRS2FAasKvhOBX45f//uonEzNYY1mFJ5RkFsmDWu4GtEN8uyINeqFuEEnLJk1OBrgbT1z1np&#10;RUPRa5ONR6PzrAFfOg9ShUCn152Rz1N8rZXEe62DQmYKTnfD9PXpu4rfbH4hZs9euHUl+2uIf7hF&#10;LSpLSfehrgUKtvHVX6HqSnoIoPFEQp2B1pVUqQaqJh+9qGa5Fk6lWoic4PY0hf8XVt5tHzyryoJP&#10;ppxZUdMbPaoW/YYKyCM9jQszQi0d4bD9DC0983Ae6DBW3Wpfxz/Vw8hORO/25FIwJunw7Dw/nZBF&#10;kikf59NxIj87ODsf8IuCmsVFwT29XaJUbG8D0kUIOkBirgCmKm8qY9Im6kVdGc+2gl7aYLoiefyB&#10;MpY1BT8/PRulwBaiexfZ2BhGJcX06WLhXYFphTujIsbYb0oTY6nOV3ILKZXd50/oiNKU6i2OPf5w&#10;q7c4d3WQR8oMFvfOdWXBp+pTix0oK38MlOkOT4Qf1R2X2K7aJJXxdBDACsod6cJD11jByZuKXu9W&#10;BHwQnjqJHpymA97TRxsg9qFfcbYG/+u184gngZOVs4Y6s+Dh50Z4xZn5akn603wSdYRpMzn7SEJi&#10;/tiyOrbYTX0FJImc5pCTaRnxaIal9lA/0RBZxKxkElZS7oLjsLzCbl7QEJJqsUggal4n8NYunYyh&#10;I81Rm4/tk/CuFzCS8u9g6GExe6HjDhs9g1tskLSYRB6J7ljtH4AaP2m/H1JxshzvE+owSue/AQ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AwBn1S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7576B068" w14:textId="77777777" w:rsidR="0096403B" w:rsidRPr="00756E21" w:rsidRDefault="0096403B"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301C7F9" w14:textId="77777777" w:rsidR="0096403B" w:rsidRDefault="0096403B" w:rsidP="009C2B67">
    <w:pPr>
      <w:pStyle w:val="Brdtext"/>
    </w:pPr>
    <w:r>
      <w:rPr>
        <w:noProof/>
        <w:lang w:eastAsia="sv-SE"/>
      </w:rPr>
      <mc:AlternateContent>
        <mc:Choice Requires="wps">
          <w:drawing>
            <wp:anchor distT="0" distB="0" distL="0" distR="0" simplePos="0" relativeHeight="25165830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53"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D54E238" w14:textId="77777777" w:rsidR="0096403B" w:rsidRPr="00756E21" w:rsidRDefault="0096403B"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59" type="#_x0000_t202" style="position:absolute;left:0;text-align:left;margin-left:5.4pt;margin-top:610.95pt;width:44.2pt;height:9.6pt;z-index:25165830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1/XppkAIAAJIFAAAOAAAAZHJzL2Uyb0RvYy54bWysVE1v2zAMvQ/YfxB0Xx3no1uDOkXWosOA&#10;oi3WDj0rstQYk0VNYmJnv36UbCdZ10uHXWxJfCTFp0eeX7S1YVvlQwW24PnJiDNlJZSVfS7498fr&#10;D584CyhsKQxYVfCdCvxi8f7deePmagxrMKXyjILYMG9cwdeIbp5lQa5VLcIJOGXJqMHXAmnrn7PS&#10;i4ai1yYbj0anWQO+dB6kCoFOrzojX6T4WiuJd1oHhcwUnO6G6evTdxW/2eJczJ+9cOtK9tcQ/3CL&#10;WlSWku5DXQkUbOOrv0LVlfQQQOOJhDoDrSupUg1UTT56Uc3DWjiVaiFygtvTFP5fWHm7vfesKgs+&#10;m3BmRU1v9Kha9BsqYBrpaVyYE+rBEQ7bz9DSMw/ngQ5j1a32dfxTPYzsRPRuTy4FY5IOZ6f5ZEoW&#10;SaZ8nJ+NE/nZwdn5gF8U1CwuCu7p7RKlYnsTkC5C0AEScwUwVXldGZM2US/q0ni2FfTSBtMVyeMP&#10;lLGsKfjpZDZKgS1E9y6ysTGMSorp08XCuwLTCndGRYyx35QmxlKdr+QWUiq7z5/QEaUp1Vsce/zh&#10;Vm9x7uogj5QZLO6d68qCT9WnFjtQVv4YKNMdngg/qjsusV21SSqT8SCAFZQ70oWHrrGCk9cVvd6N&#10;CHgvPHUSPThNB7yjjzZA7EO/4mwN/tdr5xFPAicrZw11ZsHDz43wijPz1ZL0z/Jp1BGmzXT2kYTE&#10;/LFldWyxm/oSSBI5zSEn0zLi0QxL7aF+oiGyjFnJJKyk3AXHYXmJ3bygISTVcplA1LxO4I19cDKG&#10;jjRHbT62T8K7XsBIyr+FoYfF/IWOO2z0DG65QdJiEnkkumO1fwBq/KT9fkjFyXK8T6jDKF38Bg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D1/Xpp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4D54E238" w14:textId="77777777" w:rsidR="0096403B" w:rsidRPr="00756E21" w:rsidRDefault="0096403B"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9DDB07B" w14:textId="77777777" w:rsidR="0096403B" w:rsidRDefault="0096403B" w:rsidP="00EE1584">
    <w:pPr>
      <w:pStyle w:val="Brdtext"/>
    </w:pPr>
    <w:r>
      <w:rPr>
        <w:noProof/>
        <w:lang w:eastAsia="sv-SE"/>
      </w:rPr>
      <mc:AlternateContent>
        <mc:Choice Requires="wps">
          <w:drawing>
            <wp:anchor distT="0" distB="0" distL="0" distR="0" simplePos="0" relativeHeight="25165825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259F93E" w14:textId="77777777" w:rsidR="0096403B" w:rsidRPr="00756E21" w:rsidRDefault="0096403B"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0" type="#_x0000_t202" style="position:absolute;left:0;text-align:left;margin-left:393pt;margin-top:611.25pt;width:44.2pt;height:9.6pt;z-index:2516582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o/GtNkAIAAJIFAAAOAAAAZHJzL2Uyb0RvYy54bWysVE1v2zAMvQ/YfxB0Xx3no1uDOkXWosOA&#10;oi3WDj0rstQYk0VNYmJnv36UbCdZ10uHXWxJfCTFp0eeX7S1YVvlQwW24PnJiDNlJZSVfS7498fr&#10;D584CyhsKQxYVfCdCvxi8f7deePmagxrMKXyjILYMG9cwdeIbp5lQa5VLcIJOGXJqMHXAmnrn7PS&#10;i4ai1yYbj0anWQO+dB6kCoFOrzojX6T4WiuJd1oHhcwUnO6G6evTdxW/2eJczJ+9cOtK9tcQ/3CL&#10;WlSWku5DXQkUbOOrv0LVlfQQQOOJhDoDrSupUg1UTT56Uc3DWjiVaiFygtvTFP5fWHm7vfesKgs+&#10;m3JmRU1v9Kha9BsqII/0NC7MCfXgCIftZ2jpmYfzQIex6lb7Ov6pHkZ2Inq3J5eCMUmHs9N8MiWL&#10;JFM+zs/Gifzs4Ox8wC8KahYXBff0dolSsb0JSBch6ACJuQKYqryujEmbqBd1aTzbCnppg+mK5PEH&#10;yljWFPx0MhulwBaiexfZ2BhGJcX06WLhXYFphTujIsbYb0oTY6nOV3ILKZXd50/oiNKU6i2OPf5w&#10;q7c4d3WQR8oMFvfOdWXBp+pTix0oK38MlOkOT4Qf1R2X2K7aJJXJZBDACsod6cJD11jByeuKXu9G&#10;BLwXnjqJHpymA97RRxsg9qFfcbYG/+u184gngZOVs4Y6s+Dh50Z4xZn5akn6Z/k06gjTZjr7SEJi&#10;/tiyOrbYTX0JJImc5pCTaRnxaIal9lA/0RBZxqxkElZS7oLjsLzEbl7QEJJquUwgal4n8MY+OBlD&#10;R5qjNh/bJ+FdL2Ak5d/C0MNi/kLHHTZ6BrfcIGkxiTwS3bHaPwA1ftJ+P6TiZDneJ9RhlC5+Aw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Kj8a02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7259F93E" w14:textId="77777777" w:rsidR="0096403B" w:rsidRPr="00756E21" w:rsidRDefault="0096403B"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7D87829" w14:textId="77777777" w:rsidR="0096403B" w:rsidRDefault="0096403B" w:rsidP="00EE1584">
    <w:pPr>
      <w:pStyle w:val="Brdtext"/>
    </w:pPr>
    <w:r>
      <w:rPr>
        <w:noProof/>
        <w:lang w:eastAsia="sv-SE"/>
      </w:rPr>
      <mc:AlternateContent>
        <mc:Choice Requires="wps">
          <w:drawing>
            <wp:anchor distT="0" distB="0" distL="0" distR="0" simplePos="0" relativeHeight="251658253"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0031197" w14:textId="77777777" w:rsidR="0096403B" w:rsidRPr="00756E21" w:rsidRDefault="0096403B"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1" type="#_x0000_t202" style="position:absolute;left:0;text-align:left;margin-left:393pt;margin-top:611.25pt;width:44.2pt;height:9.6pt;z-index:25165825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lXFIZkAIAAJIFAAAOAAAAZHJzL2Uyb0RvYy54bWysVMFu2zAMvQ/YPwi6r47TpFuDOkXWosOA&#10;oi2WDj0rstQYk0VNYmJnXz9KtpOs66XDLrYkPpLi0yMvLtvasK3yoQJb8PxkxJmyEsrKPhf8++PN&#10;h0+cBRS2FAasKvhOBX45f//uonEzNYY1mFJ5RkFsmDWu4GtEN8uyINeqFuEEnLJk1OBrgbT1z1np&#10;RUPRa5ONR6OzrAFfOg9ShUCn152Rz1N8rZXEe62DQmYKTnfD9PXpu4rfbH4hZs9euHUl+2uIf7hF&#10;LSpLSfehrgUKtvHVX6HqSnoIoPFEQp2B1pVUqQaqJh+9qGa5Fk6lWoic4PY0hf8XVt5tHzyryoJP&#10;x5xZUdMbPaoW/YYKyCM9jQszQi0d4bD9DC0983Ae6DBW3Wpfxz/Vw8hORO/25FIwJulwepafTsgi&#10;yZSP8/NxIj87ODsf8IuCmsVFwT29XaJUbG8D0kUIOkBirgCmKm8qY9Im6kVdGc+2gl7aYLoiefyB&#10;MpY1BT87nY5SYAvRvYtsbAyjkmL6dLHwrsC0wp1REWPsN6WJsVTnK7mFlMru8yd0RGlK9RbHHn+4&#10;1VucuzrII2UGi3vnurLgU/WpxQ6UlT8GynSHJ8KP6o5LbFdtksrpZBDACsod6cJD11jByZuKXu9W&#10;BHwQnjqJHpymA97TRxsg9qFfcbYG/+u184gngZOVs4Y6s+Dh50Z4xZn5akn65/kk6gjTZjL9SEJi&#10;/tiyOrbYTX0FJImc5pCTaRnxaIal9lA/0RBZxKxkElZS7oLjsLzCbl7QEJJqsUggal4n8NYunYyh&#10;I81Rm4/tk/CuFzCS8u9g6GExe6HjDhs9g1tskLSYRB6J7ljtH4AaP2m/H1JxshzvE+owSue/AQ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GVcUhm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60031197" w14:textId="77777777" w:rsidR="0096403B" w:rsidRPr="00756E21" w:rsidRDefault="0096403B"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5F253BB" w14:textId="77777777" w:rsidR="0096403B" w:rsidRDefault="0096403B" w:rsidP="009C2B67">
    <w:pPr>
      <w:pStyle w:val="Brdtext"/>
    </w:pPr>
    <w:r>
      <w:rPr>
        <w:noProof/>
        <w:lang w:eastAsia="sv-SE"/>
      </w:rPr>
      <mc:AlternateContent>
        <mc:Choice Requires="wps">
          <w:drawing>
            <wp:anchor distT="0" distB="0" distL="0" distR="0" simplePos="0" relativeHeight="251658307"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56"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5F3AF2A" w14:textId="77777777" w:rsidR="0096403B" w:rsidRPr="00756E21" w:rsidRDefault="0096403B"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64" type="#_x0000_t202" style="position:absolute;left:0;text-align:left;margin-left:5.4pt;margin-top:610.95pt;width:44.2pt;height:9.6pt;z-index:25165830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e5reokAIAAJIFAAAOAAAAZHJzL2Uyb0RvYy54bWysVMFu2zAMvQ/YPwi6r47TJFuDOkXWosOA&#10;oi3WDj0rstQYk0VNYmJnXz9KtpOs66XDLrYkPpLi0yPPL9rasK3yoQJb8PxkxJmyEsrKPhf8++P1&#10;h0+cBRS2FAasKvhOBX6xeP/uvHFzNYY1mFJ5RkFsmDeu4GtEN8+yINeqFuEEnLJk1OBrgbT1z1np&#10;RUPRa5ONR6NZ1oAvnQepQqDTq87IFym+1krindZBITMFp7th+vr0XcVvtjgX82cv3LqS/TXEP9yi&#10;FpWlpPtQVwIF2/jqr1B1JT0E0Hgioc5A60qqVANVk49eVPOwFk6lWoic4PY0hf8XVt5u7z2ryoJP&#10;Z5xZUdMbPaoW/YYKmER6GhfmhHpwhMP2M7T0zMN5oMNYdat9Hf9UDyM7Eb3bk0vBmKTD6Sw/nZBF&#10;kikf52fjRH52cHY+4BcFNYuLgnt6u0Sp2N4EpIsQdIDEXAFMVV5XxqRN1Iu6NJ5tBb20wXRF8vgD&#10;ZSxrCj47nY5SYAvRvYtsbAyjkmL6dLHwrsC0wp1REWPsN6WJsVTnK7mFlMru8yd0RGlK9RbHHn+4&#10;1VucuzrII2UGi3vnurLgU/WpxQ6UlT8GynSHJ8KP6o5LbFdtksrpx0EAKyh3pAsPXWMFJ68rer0b&#10;EfBeeOokenCaDnhHH22A2Id+xdka/K/XziOeBE5WzhrqzIKHnxvhFWfmqyXpn+WTqCNMm8n0IwmJ&#10;+WPL6thiN/UlkCRymkNOpmXEoxmW2kP9RENkGbOSSVhJuQuOw/ISu3lBQ0iq5TKBqHmdwBv74GQM&#10;HWmO2nxsn4R3vYCRlH8LQw+L+Qsdd9joGdxyg6TFJPJIdMdq/wDU+En7/ZCKk+V4n1CHUbr4DQ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Ae5reo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05F3AF2A" w14:textId="77777777" w:rsidR="0096403B" w:rsidRPr="00756E21" w:rsidRDefault="0096403B"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86489CD" w14:textId="77777777" w:rsidR="0096403B" w:rsidRDefault="0096403B" w:rsidP="00EE1584">
    <w:pPr>
      <w:pStyle w:val="Brdtext"/>
    </w:pPr>
    <w:r>
      <w:rPr>
        <w:noProof/>
        <w:lang w:eastAsia="sv-SE"/>
      </w:rPr>
      <mc:AlternateContent>
        <mc:Choice Requires="wps">
          <w:drawing>
            <wp:anchor distT="0" distB="0" distL="0" distR="0" simplePos="0" relativeHeight="25165825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7DEE98B" w14:textId="77777777" w:rsidR="0096403B" w:rsidRPr="00756E21" w:rsidRDefault="0096403B"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5" type="#_x0000_t202" style="position:absolute;left:0;text-align:left;margin-left:393pt;margin-top:611.25pt;width:44.2pt;height:9.6pt;z-index:25165825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MeRgRkAIAAJIFAAAOAAAAZHJzL2Uyb0RvYy54bWysVE1v2zAMvQ/YfxB0Xx2nTT+COkXWosOA&#10;oi2WDj0rstQYk0VNYmJnv36UbCdZ10uHXWxJfCTFp0deXrW1YRvlQwW24PnRiDNlJZSVfSn496fb&#10;T+ecBRS2FAasKvhWBX41+/jhsnFTNYYVmFJ5RkFsmDau4CtEN82yIFeqFuEInLJk1OBrgbT1L1np&#10;RUPRa5ONR6PTrAFfOg9ShUCnN52Rz1J8rZXEB62DQmYKTnfD9PXpu4zfbHYppi9euFUl+2uIf7hF&#10;LSpLSXehbgQKtvbVX6HqSnoIoPFIQp2B1pVUqQaqJh+9qmaxEk6lWoic4HY0hf8XVt5vHj2ryoJP&#10;zjizoqY3elIt+jUVkEd6GhemhFo4wmH7GVp65uE80GGsutW+jn+qh5GdiN7uyKVgTNLh5DQ/PiGL&#10;JFM+zi/Gifxs7+x8wC8KahYXBff0dolSsbkLSBch6ACJuQKYqrytjEmbqBd1bTzbCHppg+mK5PEH&#10;yljWFPz0eDJKgS1E9y6ysTGMSorp08XCuwLTCrdGRYyx35QmxlKdb+QWUiq7y5/QEaUp1Xsce/z+&#10;Vu9x7uogj5QZLO6c68qCT9WnFttTVv4YKNMdngg/qDsusV22SSrH54MAllBuSRceusYKTt5W9Hp3&#10;IuCj8NRJ9OA0HfCBPtoAsQ/9irMV+F9vnUc8CZysnDXUmQUPP9fCK87MV0vSv8hPoo4wbU4mZyQk&#10;5g8ty0OLXdfXQJLIaQ45mZYRj2ZYag/1Mw2RecxKJmEl5S44Dstr7OYFDSGp5vMEouZ1Au/swskY&#10;OtIctfnUPgvvegEjKf8ehh4W01c67rDRM7j5GkmLSeSR6I7V/gGo8ZP2+yEVJ8vhPqH2o3T2Gw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Ex5GBG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47DEE98B" w14:textId="77777777" w:rsidR="0096403B" w:rsidRPr="00756E21" w:rsidRDefault="0096403B"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DF53ECF" w14:textId="77777777" w:rsidR="0096403B" w:rsidRDefault="0096403B" w:rsidP="00EE1584">
    <w:pPr>
      <w:pStyle w:val="Brdtext"/>
    </w:pPr>
    <w:r>
      <w:rPr>
        <w:noProof/>
        <w:lang w:eastAsia="sv-SE"/>
      </w:rPr>
      <mc:AlternateContent>
        <mc:Choice Requires="wps">
          <w:drawing>
            <wp:anchor distT="0" distB="0" distL="0" distR="0" simplePos="0" relativeHeight="251658255"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85A4E35" w14:textId="77777777" w:rsidR="0096403B" w:rsidRPr="00756E21" w:rsidRDefault="0096403B"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6" type="#_x0000_t202" style="position:absolute;left:0;text-align:left;margin-left:393pt;margin-top:611.25pt;width:44.2pt;height:9.6pt;z-index:25165825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dpUR8kAIAAJIFAAAOAAAAZHJzL2Uyb0RvYy54bWysVMFu2zAMvQ/YPwi6r47TpluDOEXWosOA&#10;oi3WDD0rstQYk0VNYmJnXz9KtpOs66XDLrYkPpLi0yNnl21t2Fb5UIEteH4y4kxZCWVlnwv+fXnz&#10;4RNnAYUthQGrCr5TgV/O37+bNW6qxrAGUyrPKIgN08YVfI3oplkW5FrVIpyAU5aMGnwtkLb+OSu9&#10;aCh6bbLxaHSeNeBL50GqEOj0ujPyeYqvtZJ4r3VQyEzB6W6Yvj59V/GbzWdi+uyFW1eyv4b4h1vU&#10;orKUdB/qWqBgG1/9FaqupIcAGk8k1BloXUmVaqBq8tGLah7XwqlUC5ET3J6m8P/Cyrvtg2dVWfDJ&#10;hDMranqjpWrRb6iAPNLTuDAl1KMjHLafoaVnHs4DHcaqW+3r+Kd6GNmJ6N2eXArGJB1OzvPTM7JI&#10;MuXj/GKcyM8Ozs4H/KKgZnFRcE9vlygV29uAdBGCDpCYK4CpypvKmLSJelFXxrOtoJc2mK5IHn+g&#10;jGVNwc9PJ6MU2EJ07yIbG8OopJg+XSy8KzCtcGdUxBj7TWliLNX5Sm4hpbL7/AkdUZpSvcWxxx9u&#10;9Rbnrg7ySJnB4t65riz4VH1qsQNl5Y+BMt3hifCjuuMS21WbpHJ6MQhgBeWOdOGha6zg5E1Fr3cr&#10;Aj4IT51ED07TAe/pow0Q+9CvOFuD//XaecSTwMnKWUOdWfDwcyO84sx8tST9i/ws6gjT5mzykYTE&#10;/LFldWyxm/oKSBI5zSEn0zLi0QxL7aF+oiGyiFnJJKyk3AXHYXmF3bygISTVYpFA1LxO4K19dDKG&#10;jjRHbS7bJ+FdL2Ak5d/B0MNi+kLHHTZ6BrfYIGkxiTwS3bHaPwA1ftJ+P6TiZDneJ9RhlM5/Aw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N2lRHy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685A4E35" w14:textId="77777777" w:rsidR="0096403B" w:rsidRPr="00756E21" w:rsidRDefault="0096403B"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66970AE" w14:textId="77777777" w:rsidR="0096403B" w:rsidRDefault="0096403B" w:rsidP="009C2B67">
    <w:pPr>
      <w:pStyle w:val="Brdtext"/>
    </w:pPr>
    <w:r>
      <w:rPr>
        <w:noProof/>
        <w:lang w:eastAsia="sv-SE"/>
      </w:rPr>
      <mc:AlternateContent>
        <mc:Choice Requires="wps">
          <w:drawing>
            <wp:anchor distT="0" distB="0" distL="0" distR="0" simplePos="0" relativeHeight="25165830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59"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A2D01EE" w14:textId="77777777" w:rsidR="0096403B" w:rsidRPr="00756E21" w:rsidRDefault="0096403B"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69" type="#_x0000_t202" style="position:absolute;left:0;text-align:left;margin-left:5.4pt;margin-top:610.95pt;width:44.2pt;height:9.6pt;z-index:25165830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wSlwkAIAAJIFAAAOAAAAZHJzL2Uyb0RvYy54bWysVMFu2zAMvQ/YPwi6r47TpFuCOkXWosOA&#10;oi3WDj0rstQYk0VNYmJnXz9KtpOs66XDLrYkPpLi0yPPL9rasK3yoQJb8PxkxJmyEsrKPhf8++P1&#10;h0+cBRS2FAasKvhOBX6xeP/uvHFzNYY1mFJ5RkFsmDeu4GtEN8+yINeqFuEEnLJk1OBrgbT1z1np&#10;RUPRa5ONR6OzrAFfOg9ShUCnV52RL1J8rZXEO62DQmYKTnfD9PXpu4rfbHEu5s9euHUl+2uIf7hF&#10;LSpLSfehrgQKtvHVX6HqSnoIoPFEQp2B1pVUqQaqJh+9qOZhLZxKtRA5we1pCv8vrLzd3ntWlQWf&#10;zjizoqY3elQt+g0VMIn0NC7MCfXgCIftZ2jpmYfzQIex6lb7Ov6pHkZ2Inq3J5eCMUmH07P8dEIW&#10;SaZ8nM/Gifzs4Ox8wC8KahYXBff0dolSsb0JSBch6ACJuQKYqryujEmbqBd1aTzbCnppg+mK5PEH&#10;yljWFPzsdDpKgS1E9y6ysTGMSorp08XCuwLTCndGRYyx35QmxlKdr+QWUiq7z5/QEaUp1Vsce/zh&#10;Vm9x7uogj5QZLO6d68qCT9WnFjtQVv4YKNMdngg/qjsusV21SSqT8SCAFZQ70oWHrrGCk9cVvd6N&#10;CHgvPHUSPThNB7yjjzZA7EO/4mwN/tdr5xFPAicrZw11ZsHDz43wijPz1ZL0Z/kk6gjTZjL9SEJi&#10;/tiyOrbYTX0JJImc5pCTaRnxaIal9lA/0RBZxqxkElZS7oLjsLzEbl7QEJJquUwgal4n8MY+OBlD&#10;R5qjNh/bJ+FdL2Ak5d/C0MNi/kLHHTZ6BrfcIGkxiTwS3bHaPwA1ftJ+P6TiZDneJ9RhlC5+Aw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D+wSlw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6A2D01EE" w14:textId="77777777" w:rsidR="0096403B" w:rsidRPr="00756E21" w:rsidRDefault="0096403B"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928ED32" w14:textId="77777777" w:rsidR="0096403B" w:rsidRDefault="0096403B" w:rsidP="00EE1584">
    <w:pPr>
      <w:pStyle w:val="Brdtext"/>
    </w:pPr>
    <w:r>
      <w:rPr>
        <w:noProof/>
        <w:lang w:eastAsia="sv-SE"/>
      </w:rPr>
      <mc:AlternateContent>
        <mc:Choice Requires="wps">
          <w:drawing>
            <wp:anchor distT="0" distB="0" distL="0" distR="0" simplePos="0" relativeHeight="25165825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9CBE58B" w14:textId="77777777" w:rsidR="0096403B" w:rsidRPr="00756E21" w:rsidRDefault="0096403B"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0" type="#_x0000_t202" style="position:absolute;left:0;text-align:left;margin-left:393pt;margin-top:611.25pt;width:44.2pt;height:9.6pt;z-index:2516582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S9ZVDjwIAAJIFAAAOAAAAZHJzL2Uyb0RvYy54bWysVFFv2yAQfp+0/4B4Xx2nabdGcaqsVadJ&#10;VVutnfpMMCTWMDAgsbNfvw9sJ1nXl057sYH77o77+O5ml22tyFY4Xxld0PxkRInQ3JSVXhX0+9PN&#10;h0+U+MB0yZTRoqA74enl/P27WWOnYmzWRpXCEQTRftrYgq5DsNMs83wtauZPjBUaRmlczQK2bpWV&#10;jjWIXqtsPBqdZ41xpXWGC+9xet0Z6TzFl1LwcC+lF4GoguJuIX1d+i7jN5vP2HTlmF1XvL8G+4db&#10;1KzSSLoPdc0CIxtX/RWqrrgz3shwwk2dGSkrLlINqCYfvajmcc2sSLWAHG/3NPn/F5bfbR8cqcqC&#10;noMezWq80ZNog9uggDzS01g/BerRAhfaz6bFMw/nHoex6la6Ov5RD4EdkXZ7chGMcByeneenE1g4&#10;TPk4vxgn8rODs3U+fBGmJnFRUIe3S5Sy7a0PuAigAyTm8kZV5U2lVNpEvYgr5ciW4aVVSFeExx8o&#10;pUmDQk/PRimwNtG9i6x0DCOSYvp0sfCuwLQKOyUiRulvQoKxVOcruRnnQu/zJ3RESaR6i2OPP9zq&#10;Lc5dHfBImY0Oe+e60sal6lOLHSgrfwyUyQ4Pwo/qjsvQLtsklcnpIIClKXfQhTNdY3nLbyq83i3z&#10;4YE5dBIeHNMh3OMjlQH7pl9Rsjbu12vnEQ+Bw0pJg84sqP+5YU5Qor5qSP8in0QdhbSZnH2EkIg7&#10;tiyPLXpTXxlIIsccsjwtIz6oYSmdqZ8xRBYxK0xMc+QuaBiWV6GbFxhCXCwWCYTmtSzc6kfLY+hI&#10;c9TmU/vMnO0FHKD8OzP0MJu+0HGHjZ7eLjYBWkwij0R3rPYPgMZP2u+HVJwsx/uEOozS+W8A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kvWVQ4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79CBE58B" w14:textId="77777777" w:rsidR="0096403B" w:rsidRPr="00756E21" w:rsidRDefault="0096403B"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1F853B9" w14:textId="77777777" w:rsidR="0096403B" w:rsidRDefault="0096403B" w:rsidP="00EE1584">
    <w:pPr>
      <w:pStyle w:val="Brdtext"/>
    </w:pPr>
    <w:r>
      <w:rPr>
        <w:noProof/>
        <w:lang w:eastAsia="sv-SE"/>
      </w:rPr>
      <mc:AlternateContent>
        <mc:Choice Requires="wps">
          <w:drawing>
            <wp:anchor distT="0" distB="0" distL="0" distR="0" simplePos="0" relativeHeight="251658257"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84DBD6C" w14:textId="77777777" w:rsidR="0096403B" w:rsidRPr="00756E21" w:rsidRDefault="0096403B"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1" type="#_x0000_t202" style="position:absolute;left:0;text-align:left;margin-left:393pt;margin-top:611.25pt;width:44.2pt;height:9.6pt;z-index:25165825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uYAEAjwIAAJIFAAAOAAAAZHJzL2Uyb0RvYy54bWysVFFv2yAQfp+0/4B4Xx2nSbdGdaqsVadJ&#10;VVstnfpMMDTWMDAgsbNfvw9sJ1nXl057sYH77o777uMuLttaka1wvjK6oPnJiBKhuSkr/VzQ7483&#10;Hz5R4gPTJVNGi4LuhKeX8/fvLho7E2OzNqoUjiCI9rPGFnQdgp1lmedrUTN/YqzQMErjahawdc9Z&#10;6ViD6LXKxqPRWdYYV1pnuPAep9edkc5TfCkFD/dSehGIKijuFtLXpe8qfrP5BZs9O2bXFe+vwf7h&#10;FjWrNJLuQ12zwMjGVX+FqivujDcynHBTZ0bKiotUA6rJRy+qWa6ZFakWkOPtnib//8Lyu+2DI1VZ&#10;0Ck6pVmNHj2KNrgNCsgjPY31M6CWFrjQfjYt2jycexzGqlvp6vhHPQR2EL3bk4tghONwepafTmDh&#10;MOXj/HycyM8Oztb58EWYmsRFQR16lyhl21sfcBFAB0jM5Y2qyptKqbSJehFXypEtQ6dVSFeExx8o&#10;pUlT0LPT6SgF1ia6d5GVjmFEUkyfLhbeFZhWYadExCj9TUgwlup8JTfjXOh9/oSOKIlUb3Hs8Ydb&#10;vcW5qwMeKbPRYe9cV9q4VH16YgfKyh8DZbLDg/CjuuMytKs2SWUyGQSwMuUOunCme1je8psK3btl&#10;Pjwwh5eEhmM6hHt8pDJg3/QrStbG/XrtPOIhcFgpafAyC+p/bpgTlKivGtI/zydRRyFtJtOPEBJx&#10;x5bVsUVv6isDSeSYQ5anZcQHNSylM/UThsgiZoWJaY7cBQ3D8ip08wJDiIvFIoHweC0Lt3ppeQwd&#10;aY7afGyfmLO9gAOUf2eGN8xmL3TcYaOnt4tNgBaTyCPRHat9A/Dwk/b7IRUny/E+oQ6jdP4b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bmABAI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784DBD6C" w14:textId="77777777" w:rsidR="0096403B" w:rsidRPr="00756E21" w:rsidRDefault="0096403B"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C2AD5CF" w14:textId="77777777" w:rsidR="0096403B" w:rsidRDefault="0096403B" w:rsidP="009C2B67">
    <w:pPr>
      <w:pStyle w:val="Brdtext"/>
    </w:pPr>
    <w:r>
      <w:rPr>
        <w:noProof/>
        <w:lang w:eastAsia="sv-SE"/>
      </w:rPr>
      <mc:AlternateContent>
        <mc:Choice Requires="wps">
          <w:drawing>
            <wp:anchor distT="0" distB="0" distL="0" distR="0" simplePos="0" relativeHeight="251658309"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62"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6E3FC90" w14:textId="77777777" w:rsidR="0096403B" w:rsidRPr="00756E21" w:rsidRDefault="0096403B"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74" type="#_x0000_t202" style="position:absolute;left:0;text-align:left;margin-left:5.4pt;margin-top:610.95pt;width:44.2pt;height:9.6pt;z-index:25165830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70mmjwIAAJIFAAAOAAAAZHJzL2Uyb0RvYy54bWysVFFP2zAQfp+0/2D5faQpBUZFijoQ0yQE&#10;aGXi2XVsGs2xPdtt0v16PjtJ2zFemPaS2L7v7nyfv7uLy7ZWZCOcr4wuaH40okRobspKPxf0x+PN&#10;p8+U+MB0yZTRoqBb4enl7OOHi8ZOxdisjCqFIwii/bSxBV2FYKdZ5vlK1MwfGSs0jNK4mgVs3XNW&#10;OtYgeq2y8Wh0mjXGldYZLrzH6XVnpLMUX0rBw72UXgSiCoq7hfR16buM32x2wabPjtlVxftrsH+4&#10;Rc0qjaS7UNcsMLJ21V+h6oo7440MR9zUmZGy4iLVgGry0atqFitmRaoF5Hi7o8n/v7D8bvPgSFUW&#10;9HRMiWY13uhRtMGtUcAk0tNYPwVqYYEL7RfT4pmHc4/DWHUrXR3/qIfADqK3O3IRjHAcnpzmxxNY&#10;OEz5OD8fJ/KzvbN1PnwVpiZxUVCHt0uUss2tD7gIoAMk5vJGVeVNpVTaRL2IK+XIhuGlVUhXhMcf&#10;KKVJg0KPT0YpsDbRvYusdAwjkmL6dLHwrsC0ClslIkbp70KCsVTnG7kZ50Lv8id0REmkeo9jj9/f&#10;6j3OXR3wSJmNDjvnutLGpepTi+0pK38OlMkOD8IP6o7L0C7bJJXJ2SCApSm30IUzXWN5y28qvN4t&#10;8+GBOXQSHhzTIdzjI5UB+6ZfUbIy7vdb5xEPgcNKSYPOLKj/tWZOUKK+aUj/PJ9EHYW0mZycQUjE&#10;HVqWhxa9rq8MJJFjDlmelhEf1LCUztRPGCLzmBUmpjlyFzQMy6vQzQsMIS7m8wRC81oWbvXC8hg6&#10;0hy1+dg+MWd7AQco/84MPcymr3TcYaOnt/N1gBaTyCPRHav9A6Dxk/b7IRUny+E+ofajdPYC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CTvSaaPAgAAkg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66E3FC90" w14:textId="77777777" w:rsidR="0096403B" w:rsidRPr="00756E21" w:rsidRDefault="0096403B"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5A9E5A7" w14:textId="77777777" w:rsidR="0096403B" w:rsidRDefault="0096403B" w:rsidP="00EE1584">
    <w:pPr>
      <w:pStyle w:val="Brdtext"/>
    </w:pPr>
    <w:r>
      <w:rPr>
        <w:noProof/>
        <w:lang w:eastAsia="sv-SE"/>
      </w:rPr>
      <mc:AlternateContent>
        <mc:Choice Requires="wps">
          <w:drawing>
            <wp:anchor distT="0" distB="0" distL="0" distR="0" simplePos="0" relativeHeight="25165825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182B925" w14:textId="77777777" w:rsidR="0096403B" w:rsidRPr="00756E21" w:rsidRDefault="0096403B"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5" type="#_x0000_t202" style="position:absolute;left:0;text-align:left;margin-left:393pt;margin-top:611.25pt;width:44.2pt;height:9.6pt;z-index:25165825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2cOYfjwIAAJIFAAAOAAAAZHJzL2Uyb0RvYy54bWysVFFP2zAQfp+0/2D5faQphUFFijoQ0yQE&#10;aGXi2XVsGs3xefa1SffrOTtJ2zFemPaS2L7v7nyfv7uLy7Y2bKN8qMAWPD8acaashLKyzwX/8Xjz&#10;6YyzgMKWwoBVBd+qwC9nHz9cNG6qxrACUyrPKIgN08YVfIXoplkW5ErVIhyBU5aMGnwtkLb+OSu9&#10;aCh6bbLxaHSaNeBL50GqEOj0ujPyWYqvtZJ4r3VQyEzB6W6Yvj59l/GbzS7E9NkLt6pkfw3xD7eo&#10;RWUp6S7UtUDB1r76K1RdSQ8BNB5JqDPQupIq1UDV5KNX1SxWwqlUC5ET3I6m8P/CyrvNg2dVWfDT&#10;Y86sqOmNHlWLfk0F5JGexoUpoRaOcNh+gZaeeTgPdBirbrWv45/qYWQnorc7cikYk3R4cpofT8gi&#10;yZSP8/NxIj/bOzsf8KuCmsVFwT29XaJUbG4D0kUIOkBirgCmKm8qY9Im6kVdGc82gl7aYLoiefyB&#10;MpY1sdCTUQpsIbp3kY2NYVRSTJ8uFt4VmFa4NSpijP2uNDGW6nwjt5BS2V3+hI4oTane49jj97d6&#10;j3NXB3mkzGBx51xXFnyqPrXYnrLy50CZ7vBE+EHdcYntsk1SmZwNAlhCuSVdeOgaKzh5U9Hr3YqA&#10;D8JTJ9GD03TAe/poA8Q+9CvOVuB/v3Ue8SRwsnLWUGcWPPxaC684M98sSf88n0QdYdpMTj6TkJg/&#10;tCwPLXZdXwFJIqc55GRaRjyaYak91E80ROYxK5mElZS74Dgsr7CbFzSEpJrPE4ia1wm8tQsnY+hI&#10;c9TmY/skvOsFjKT8Oxh6WExf6bjDRs/g5mskLSaRR6I7VvsHoMZP2u+HVJwsh/uE2o/S2QsA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dnDmH4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7182B925" w14:textId="77777777" w:rsidR="0096403B" w:rsidRPr="00756E21" w:rsidRDefault="0096403B"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8268BF4" w14:textId="77777777" w:rsidR="0096403B" w:rsidRDefault="0096403B" w:rsidP="00EE1584">
    <w:pPr>
      <w:pStyle w:val="Brdtext"/>
    </w:pPr>
    <w:r>
      <w:rPr>
        <w:noProof/>
        <w:lang w:eastAsia="sv-SE"/>
      </w:rPr>
      <mc:AlternateContent>
        <mc:Choice Requires="wps">
          <w:drawing>
            <wp:anchor distT="0" distB="0" distL="0" distR="0" simplePos="0" relativeHeight="251658259"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C91B7FC" w14:textId="77777777" w:rsidR="0096403B" w:rsidRPr="00756E21" w:rsidRDefault="0096403B"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6" type="#_x0000_t202" style="position:absolute;left:0;text-align:left;margin-left:393pt;margin-top:611.25pt;width:44.2pt;height:9.6pt;z-index:25165825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nrLpyjgIAAJIFAAAOAAAAZHJzL2Uyb0RvYy54bWysVF1v2yAUfZ+0/4B4Xx2nabdGcaqsVadJ&#10;VVutmfpMMDTWMDAgsbNfvwO2k6zrS6e92MA99+vcA7PLtlZkK5yvjC5ofjKiRGhuyko/F/T78ubD&#10;J0p8YLpkymhR0J3w9HL+/t2ssVMxNmujSuEIgmg/bWxB1yHYaZZ5vhY18yfGCg2jNK5mAVv3nJWO&#10;NYheq2w8Gp1njXGldYYL73F63RnpPMWXUvBwL6UXgaiCoraQvi59V/GbzWds+uyYXVe8L4P9QxU1&#10;qzSS7kNds8DIxlV/haor7ow3MpxwU2dGyoqL1AO6yUcvunlcMytSLyDH2z1N/v+F5XfbB0eqsqDn&#10;OSWa1ZjRUrTBbdBAHulprJ8C9WiBC+1n02LMw7nHYey6la6Of/RDYAfRuz25CEY4Ds/O89MJLBym&#10;fJxfjBP52cHZOh++CFOTuCiow+wSpWx76wMKAXSAxFzeqKq8qZRKm6gXcaUc2TJMWoVUIjz+QClN&#10;GjR6ejZKgbWJ7l1kpWMYkRTTp4uNdw2mVdgpETFKfxMSjKU+X8nNOBd6nz+hI0oi1Vsce/yhqrc4&#10;d33AI2U2Ouyd60obl7pPV+xAWfljoEx2eBB+1HdchnbVJqlMLgYBrEy5gy6c6S6Wt/ymwvRumQ8P&#10;zOEmYeB4HcI9PlIZsG/6FSVr4369dh7xEDislDS4mQX1PzfMCUrUVw3pX+STqKOQNpOzjxAScceW&#10;1bFFb+orA0lA3aguLSM+qGEpnamf8IgsYlaYmObIXdAwLK9C917gEeJisUggXF7Lwq1+tDyGjjRH&#10;bS7bJ+ZsL+AA5d+Z4Q6z6Qsdd9jo6e1iE6DFJPJIdMdqPwBc/KT9/pGKL8vxPqEOT+n8NwA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DnrLpyjgIAAJI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5C91B7FC" w14:textId="77777777" w:rsidR="0096403B" w:rsidRPr="00756E21" w:rsidRDefault="0096403B"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824E6DE" w14:textId="77777777" w:rsidR="0096403B" w:rsidRDefault="0096403B" w:rsidP="009C2B67">
    <w:pPr>
      <w:pStyle w:val="Brdtext"/>
    </w:pPr>
    <w:r>
      <w:rPr>
        <w:noProof/>
        <w:lang w:eastAsia="sv-SE"/>
      </w:rPr>
      <mc:AlternateContent>
        <mc:Choice Requires="wps">
          <w:drawing>
            <wp:anchor distT="0" distB="0" distL="0" distR="0" simplePos="0" relativeHeight="25165831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65"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7CCBBEC" w14:textId="77777777" w:rsidR="0096403B" w:rsidRPr="00756E21" w:rsidRDefault="0096403B"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79" type="#_x0000_t202" style="position:absolute;left:0;text-align:left;margin-left:5.4pt;margin-top:610.95pt;width:44.2pt;height:9.6pt;z-index:25165831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ufgfjwIAAJIFAAAOAAAAZHJzL2Uyb0RvYy54bWysVFFv2yAQfp+0/4B4Xx2nSbdGdaqsVadJ&#10;VVstnfpMMDTWMDAgsbNfvw9sJ1nXl057sYH77o77+O4uLttaka1wvjK6oPnJiBKhuSkr/VzQ7483&#10;Hz5R4gPTJVNGi4LuhKeX8/fvLho7E2OzNqoUjiCI9rPGFnQdgp1lmedrUTN/YqzQMErjahawdc9Z&#10;6ViD6LXKxqPRWdYYV1pnuPAep9edkc5TfCkFD/dSehGIKijuFtLXpe8qfrP5BZs9O2bXFe+vwf7h&#10;FjWrNJLuQ12zwMjGVX+FqivujDcynHBTZ0bKiotUA6rJRy+qWa6ZFakWkOPtnib//8Lyu+2DI1VZ&#10;0LMpJZrVeKNH0Qa3QQGTSE9j/QyopQUutJ9Ni2cezj0OY9WtdHX8ox4CO4je7clFMMJxOD3LTyew&#10;cJjycX4+TuRnB2frfPgiTE3ioqAOb5coZdtbH3ARQAdIzOWNqsqbSqm0iXoRV8qRLcNLq5CuCI8/&#10;UEqTBoWeTkcpsDbRvYusdAwjkmL6dLHwrsC0CjslIkbpb0KCsVTnK7kZ50Lv8yd0REmkeotjjz/c&#10;6i3OXR3wSJmNDnvnutLGpepTix0oK38MlMkOD8KP6o7L0K7aJJXpeBDAypQ76MKZrrG85TcVXu+W&#10;+fDAHDoJD47pEO7xkcqAfdOvKFkb9+u184iHwGGlpEFnFtT/3DAnKFFfNaR/nk+ijkLaTKYfISTi&#10;ji2rY4ve1FcGksgxhyxPy4gPalhKZ+onDJFFzAoT0xy5CxqG5VXo5gWGEBeLRQKheS0Lt3ppeQwd&#10;aY7afGyfmLO9gAOUf2eGHmazFzrusNHT28UmQItJ5JHojtX+AdD4Sfv9kIqT5XifUIdROv8N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D65+B+PAgAAkg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77CCBBEC" w14:textId="77777777" w:rsidR="0096403B" w:rsidRPr="00756E21" w:rsidRDefault="0096403B"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3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325131B" w14:textId="77777777" w:rsidR="0096403B" w:rsidRDefault="0096403B" w:rsidP="00EE1584">
    <w:pPr>
      <w:pStyle w:val="Brdtext"/>
    </w:pPr>
    <w:r>
      <w:rPr>
        <w:noProof/>
        <w:lang w:eastAsia="sv-SE"/>
      </w:rPr>
      <mc:AlternateContent>
        <mc:Choice Requires="wps">
          <w:drawing>
            <wp:anchor distT="0" distB="0" distL="0" distR="0" simplePos="0" relativeHeight="25165826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E969BD3" w14:textId="77777777" w:rsidR="0096403B" w:rsidRPr="00756E21" w:rsidRDefault="0096403B"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80" type="#_x0000_t202" style="position:absolute;left:0;text-align:left;margin-left:393pt;margin-top:611.25pt;width:44.2pt;height:9.6pt;z-index:2516582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Y76QjwIAAJIFAAAOAAAAZHJzL2Uyb0RvYy54bWysVFFv2yAQfp+0/4B4Xx2nTbZGdaqsVadJ&#10;VVstnfpMMDTWMDAgsbNfvw9sJ1nXl057sYH77o77+O4uLttaka1wvjK6oPnJiBKhuSkr/VzQ7483&#10;Hz5R4gPTJVNGi4LuhKeX8/fvLho7E2OzNqoUjiCI9rPGFnQdgp1lmedrUTN/YqzQMErjahawdc9Z&#10;6ViD6LXKxqPRNGuMK60zXHiP0+vOSOcpvpSCh3spvQhEFRR3C+nr0ncVv9n8gs2eHbPrivfXYP9w&#10;i5pVGkn3oa5ZYGTjqr9C1RV3xhsZTripMyNlxUWqAdXkoxfVLNfMilQLyPF2T5P/f2H53fbBkaos&#10;6HRKiWY13uhRtMFtUEAe6WmsnwG1tMCF9rNp8czDucdhrLqVro5/1ENgB9G7PbkIRjgOJ9P89AwW&#10;DlM+zs/Hifzs4GydD1+EqUlcFNTh7RKlbHvrAy4C6ACJubxRVXlTKZU2US/iSjmyZXhpFdIV4fEH&#10;SmnSoNDTySgF1ia6d5GVjmFEUkyfLhbeFZhWYadExCj9TUgwlup8JTfjXOh9/oSOKIlUb3Hs8Ydb&#10;vcW5qwMeKbPRYe9cV9q4VH1qsQNl5Y+BMtnhQfhR3XEZ2lWbpDI5HQSwMuUOunCmayxv+U2F17tl&#10;Pjwwh07Cg2M6hHt8pDJg3/QrStbG/XrtPOIhcFgpadCZBfU/N8wJStRXDemf52dRRyFtziYfISTi&#10;ji2rY4ve1FcGksgxhyxPy4gPalhKZ+onDJFFzAoT0xy5CxqG5VXo5gWGEBeLRQKheS0Lt3ppeQwd&#10;aY7afGyfmLO9gAOUf2eGHmazFzrusNHT28UmQItJ5JHojtX+AdD4Sfv9kIqT5XifUIdROv8N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mO+kI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0E969BD3" w14:textId="77777777" w:rsidR="0096403B" w:rsidRPr="00756E21" w:rsidRDefault="0096403B"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1E63827" w14:textId="77777777" w:rsidR="0096403B" w:rsidRDefault="0096403B" w:rsidP="00EE1584">
    <w:pPr>
      <w:pStyle w:val="Brdtext"/>
    </w:pPr>
    <w:r>
      <w:rPr>
        <w:noProof/>
        <w:lang w:eastAsia="sv-SE"/>
      </w:rPr>
      <mc:AlternateContent>
        <mc:Choice Requires="wps">
          <w:drawing>
            <wp:anchor distT="0" distB="0" distL="0" distR="0" simplePos="0" relativeHeight="251658261"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1CB16CF" w14:textId="77777777" w:rsidR="0096403B" w:rsidRPr="00756E21" w:rsidRDefault="0096403B"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81" type="#_x0000_t202" style="position:absolute;left:0;text-align:left;margin-left:393pt;margin-top:611.25pt;width:44.2pt;height:9.6pt;z-index:25165826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uGNBvjwIAAJIFAAAOAAAAZHJzL2Uyb0RvYy54bWysVFFv2yAQfp+0/4B4Xx2nSbdGdaqsVadJ&#10;VVstnfpMMDTWMDAgsbNfvw9sJ1nXl057sYH77o77+O4uLttaka1wvjK6oPnJiBKhuSkr/VzQ7483&#10;Hz5R4gPTJVNGi4LuhKeX8/fvLho7E2OzNqoUjiCI9rPGFnQdgp1lmedrUTN/YqzQMErjahawdc9Z&#10;6ViD6LXKxqPRWdYYV1pnuPAep9edkc5TfCkFD/dSehGIKijuFtLXpe8qfrP5BZs9O2bXFe+vwf7h&#10;FjWrNJLuQ12zwMjGVX+FqivujDcynHBTZ0bKiotUA6rJRy+qWa6ZFakWkOPtnib//8Lyu+2DI1VZ&#10;0LMJJZrVeKNH0Qa3QQF5pKexfgbU0gIX2s+mxTMP5x6HsepWujr+UQ+BHUTv9uQiGOE4nJ7lpxNY&#10;OEz5OD8fJ/Kzg7N1PnwRpiZxUVCHt0uUsu2tD7gIoAMk5vJGVeVNpVTaRL2IK+XIluGlVUhXhMcf&#10;KKVJg0JPp6MUWJvo3kVWOoYRSTF9ulh4V2BahZ0SEaP0NyHBWKrzldyMc6H3+RM6oiRSvcWxxx9u&#10;9Rbnrg54pMxGh71zXWnjUvWpxQ6UlT8GymSHB+FHdcdlaFdtksp0MghgZcoddOFM11je8psKr3fL&#10;fHhgDp2EB8d0CPf4SGXAvulXlKyN+/XaecRD4LBS0qAzC+p/bpgTlKivGtI/zydRRyFtJtOPEBJx&#10;x5bVsUVv6isDSeSYQ5anZcQHNSylM/UThsgiZoWJaY7cBQ3D8ip08wJDiIvFIoHQvJaFW720PIaO&#10;NEdtPrZPzNlewAHKvzNDD7PZCx132Ojp7WIToMUk8kh0x2r/AGj8pP1+SMXJcrxPqMMonf8G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rhjQb4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01CB16CF" w14:textId="77777777" w:rsidR="0096403B" w:rsidRPr="00756E21" w:rsidRDefault="0096403B"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F5D505F" w14:textId="77777777" w:rsidR="0096403B" w:rsidRDefault="0096403B" w:rsidP="009C2B67">
    <w:pPr>
      <w:pStyle w:val="Brdtext"/>
    </w:pPr>
    <w:r>
      <w:rPr>
        <w:noProof/>
        <w:lang w:eastAsia="sv-SE"/>
      </w:rPr>
      <mc:AlternateContent>
        <mc:Choice Requires="wps">
          <w:drawing>
            <wp:anchor distT="0" distB="0" distL="0" distR="0" simplePos="0" relativeHeight="251658311"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68"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B6D4313" w14:textId="77777777" w:rsidR="0096403B" w:rsidRPr="00756E21" w:rsidRDefault="0096403B"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84" type="#_x0000_t202" style="position:absolute;left:0;text-align:left;margin-left:5.4pt;margin-top:610.95pt;width:44.2pt;height:9.6pt;z-index:25165831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uE+tTjwIAAJIFAAAOAAAAZHJzL2Uyb0RvYy54bWysVFFP2zAQfp+0/2D5faQpLYyKFHUgpkkI&#10;0GDi2XVsGs2xPdtt0v16PjtJ2zFemPaS2L7v7nzffb7zi7ZWZCOcr4wuaH40okRobspKPxf0x+P1&#10;p8+U+MB0yZTRoqBb4enF/OOH88bOxNisjCqFIwii/ayxBV2FYGdZ5vlK1MwfGSs0jNK4mgVs3XNW&#10;OtYgeq2y8Wh0kjXGldYZLrzH6VVnpPMUX0rBw52UXgSiCoq7hfR16buM32x+zmbPjtlVxftrsH+4&#10;Rc0qjaS7UFcsMLJ21V+h6oo7440MR9zUmZGy4iLVgGry0atqHlbMilQLyPF2R5P/f2H57ebekaos&#10;6Ak6pVmNHj2KNrg1CphEehrrZ0A9WOBC+8W0aPNw7nEYq26lq+Mf9RDYQfR2Ry6CEY7D6Ul+PIGF&#10;w5SP87NxIj/bO1vnw1dhahIXBXXoXaKUbW58wEUAHSAxlzeqKq8rpdIm6kVcKkc2DJ1WIV0RHn+g&#10;lCYNCj2ejlJgbaJ7F1npGEYkxfTpYuFdgWkVtkpEjNLfhQRjqc43cjPOhd7lT+iIkkj1Hscev7/V&#10;e5y7OuCRMhsdds51pY1L1acntqes/DlQJjs8CD+oOy5Du2yTVKangwCWptxCF850D8tbfl2hezfM&#10;h3vm8JLQcEyHcIePVAbsm35Fycq432+dRzwEDislDV5mQf2vNXOCEvVNQ/pn+STqKKTNZHoKIRF3&#10;aFkeWvS6vjSQRI45ZHlaRnxQw1I6Uz9hiCxiVpiY5shd0DAsL0M3LzCEuFgsEgiP17Jwox8sj6Ej&#10;zVGbj+0Tc7YXcIDyb83whtnslY47bPT0drEO0GISeSS6Y7VvAB5+0n4/pOJkOdwn1H6Uzl8A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K4T61OPAgAAkg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3B6D4313" w14:textId="77777777" w:rsidR="0096403B" w:rsidRPr="00756E21" w:rsidRDefault="0096403B"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3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372BC3E" w14:textId="77777777" w:rsidR="0096403B" w:rsidRDefault="0096403B" w:rsidP="00EE1584">
    <w:pPr>
      <w:pStyle w:val="Brdtext"/>
    </w:pPr>
    <w:r>
      <w:rPr>
        <w:noProof/>
        <w:lang w:eastAsia="sv-SE"/>
      </w:rPr>
      <mc:AlternateContent>
        <mc:Choice Requires="wps">
          <w:drawing>
            <wp:anchor distT="0" distB="0" distL="0" distR="0" simplePos="0" relativeHeight="25165826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8391A05" w14:textId="77777777" w:rsidR="0096403B" w:rsidRPr="00756E21" w:rsidRDefault="0096403B"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85" type="#_x0000_t202" style="position:absolute;left:0;text-align:left;margin-left:393pt;margin-top:611.25pt;width:44.2pt;height:9.6pt;z-index:25165826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8jETqjwIAAJIFAAAOAAAAZHJzL2Uyb0RvYy54bWysVFFP2zAQfp+0/2D5faQplNGKFHUgpkkI&#10;0GDi2XVsGs2xPdtt0v16PjtJ2zFemPaS2L7v7nyfv7vzi7ZWZCOcr4wuaH40okRobspKPxf0x+P1&#10;pzNKfGC6ZMpoUdCt8PRi/vHDeWNnYmxWRpXCEQTRftbYgq5CsLMs83wlauaPjBUaRmlczQK27jkr&#10;HWsQvVbZeDQ6zRrjSusMF97j9Koz0nmKL6Xg4U5KLwJRBcXdQvq69F3GbzY/Z7Nnx+yq4v012D/c&#10;omaVRtJdqCsWGFm76q9QdcWd8UaGI27qzEhZcZFqQDX56FU1DytmRaoF5Hi7o8n/v7D8dnPvSFUW&#10;9HRKiWY13uhRtMGtUUAe6WmsnwH1YIEL7RfT4pmHc4/DWHUrXR3/qIfADqK3O3IRjHAcTk7z4xNY&#10;OEz5OJ+OE/nZ3tk6H74KU5O4KKjD2yVK2ebGB1wE0AESc3mjqvK6Uiptol7EpXJkw/DSKqQrwuMP&#10;lNKkQaHHk1EKrE107yIrHcOIpJg+XSy8KzCtwlaJiFH6u5BgLNX5Rm7GudC7/AkdURKp3uPY4/e3&#10;eo9zVwc8Umajw865rrRxqfrUYnvKyp8DZbLDg/CDuuMytMs2SWVyNghgacotdOFM11je8usKr3fD&#10;fLhnDp2EB8d0CHf4SGXAvulXlKyM+/3WecRD4LBS0qAzC+p/rZkTlKhvGtKf5idRRyFtTiafISTi&#10;Di3LQ4te15cGksgxhyxPy4gPalhKZ+onDJFFzAoT0xy5CxqG5WXo5gWGEBeLRQKheS0LN/rB8hg6&#10;0hy1+dg+MWd7AQco/9YMPcxmr3TcYaOnt4t1gBaTyCPRHav9A6Dxk/b7IRUny+E+ofajdP4C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IxE6o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58391A05" w14:textId="77777777" w:rsidR="0096403B" w:rsidRPr="00756E21" w:rsidRDefault="0096403B"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8D97F17" w14:textId="77777777" w:rsidR="0096403B" w:rsidRDefault="0096403B" w:rsidP="00EE1584">
    <w:pPr>
      <w:pStyle w:val="Brdtext"/>
    </w:pPr>
    <w:r>
      <w:rPr>
        <w:noProof/>
        <w:lang w:eastAsia="sv-SE"/>
      </w:rPr>
      <mc:AlternateContent>
        <mc:Choice Requires="wps">
          <w:drawing>
            <wp:anchor distT="0" distB="0" distL="0" distR="0" simplePos="0" relativeHeight="251658263"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ED1A1DE" w14:textId="77777777" w:rsidR="0096403B" w:rsidRPr="00756E21" w:rsidRDefault="0096403B"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86" type="#_x0000_t202" style="position:absolute;left:0;text-align:left;margin-left:393pt;margin-top:611.25pt;width:44.2pt;height:9.6pt;z-index:25165826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LOpGhjwIAAJIFAAAOAAAAZHJzL2Uyb0RvYy54bWysVFFP2zAQfp+0/2D5faQpFNaKFHUgpkkI&#10;0GDi2XVsGs2xPdtt0v16PjtJ2zFemPaS2L7v7nyfv7vzi7ZWZCOcr4wuaH40okRobspKPxf0x+P1&#10;p8+U+MB0yZTRoqBb4enF/OOH88bOxNisjCqFIwii/ayxBV2FYGdZ5vlK1MwfGSs0jNK4mgVs3XNW&#10;OtYgeq2y8Wh0mjXGldYZLrzH6VVnpPMUX0rBw52UXgSiCoq7hfR16buM32x+zmbPjtlVxftrsH+4&#10;Rc0qjaS7UFcsMLJ21V+h6oo7440MR9zUmZGy4iLVgGry0atqHlbMilQLyPF2R5P/f2H57ebekaos&#10;6OkZJZrVeKNH0Qa3RgF5pKexfgbUgwUutF9Mi2cezj0OY9WtdHX8ox4CO4je7shFMMJxODnNj09g&#10;4TDl43w6TuRne2frfPgqTE3ioqAOb5coZZsbH3ARQAdIzOWNqsrrSqm0iXoRl8qRDcNLq5CuCI8/&#10;UEqTBoUeT0YpsDbRvYusdAwjkmL6dLHwrsC0ClslIkbp70KCsVTnG7kZ50Lv8id0REmkeo9jj9/f&#10;6j3OXR3wSJmNDjvnutLGpepTi+0pK38OlMkOD8IP6o7L0C7bJJXJdBDA0pRb6MKZrrG85dcVXu+G&#10;+XDPHDoJD47pEO7wkcqAfdOvKFkZ9/ut84iHwGGlpEFnFtT/WjMnKFHfNKQ/zU+ijkLanEzOICTi&#10;Di3LQ4te15cGksgxhyxPy4gPalhKZ+onDJFFzAoT0xy5CxqG5WXo5gWGEBeLRQKheS0LN/rB8hg6&#10;0hy1+dg+MWd7AQco/9YMPcxmr3TcYaOnt4t1gBaTyCPRHav9A6Dxk/b7IRUny+E+ofajdP4C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izqRoY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6ED1A1DE" w14:textId="77777777" w:rsidR="0096403B" w:rsidRPr="00756E21" w:rsidRDefault="0096403B"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1A1BEF8" w14:textId="77777777" w:rsidR="0096403B" w:rsidRDefault="0096403B" w:rsidP="009C2B67">
    <w:pPr>
      <w:pStyle w:val="Brdtext"/>
    </w:pPr>
    <w:r>
      <w:rPr>
        <w:noProof/>
        <w:lang w:eastAsia="sv-SE"/>
      </w:rPr>
      <mc:AlternateContent>
        <mc:Choice Requires="wps">
          <w:drawing>
            <wp:anchor distT="0" distB="0" distL="0" distR="0" simplePos="0" relativeHeight="25165831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71"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E7F5124" w14:textId="77777777" w:rsidR="0096403B" w:rsidRPr="00756E21" w:rsidRDefault="0096403B"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89" type="#_x0000_t202" style="position:absolute;left:0;text-align:left;margin-left:5.4pt;margin-top:610.95pt;width:44.2pt;height:9.6pt;z-index:25165831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r7FLhjgIAAJIFAAAOAAAAZHJzL2Uyb0RvYy54bWysVF1P2zAUfZ+0/2D5faQppYyKFHUgpkkI&#10;0GDi2XVsGs2xPdtt0v16jp2k7RgvTHtJbN9zv8499vlFWyuyEc5XRhc0PxpRIjQ3ZaWfC/rj8frT&#10;Z0p8YLpkymhR0K3w9GL+8cN5Y2dibFZGlcIRBNF+1tiCrkKwsyzzfCVq5o+MFRpGaVzNArbuOSsd&#10;axC9Vtl4NJpmjXGldYYL73F61RnpPMWXUvBwJ6UXgaiCoraQvi59l/Gbzc/Z7Nkxu6p4Xwb7hypq&#10;Vmkk3YW6YoGRtav+ClVX3BlvZDjips6MlBUXqQd0k49edfOwYlakXkCOtzua/P8Ly283945UZUFP&#10;c0o0qzGjR9EGt0YDk0hPY/0MqAcLXGi/mBZjHs49DmPXrXR1/KMfAjuI3u7IRTDCcXgyzY8nsHCY&#10;8nF+Nk7kZ3tn63z4KkxN4qKgDrNLlLLNjQ8oBNABEnN5o6ryulIqbaJexKVyZMMwaRVSifD4A6U0&#10;aQo6PT4ZpcDaRPcustIxjEiK6dPFxrsG0ypslYgYpb8LCcZSn2/kZpwLvcuf0BElkeo9jj1+X9V7&#10;nLs+4JEyGx12znWljUvdpyu2p6z8OVAmOzwIP+g7LkO7bJNUpuNBAEtTbqELZ7qL5S2/rjC9G+bD&#10;PXO4SRg4Xodwh49UBuybfkXJyrjfb51HPAQOKyUNbmZB/a81c4IS9U1D+mf5JOoopM3k5BRCIu7Q&#10;sjy06HV9aSAJqBvVpWXEBzUspTP1Ex6RRcwKE9McuQsahuVl6N4LPEJcLBYJhMtrWbjRD5bH0JHm&#10;qM3H9ok52ws4QPm3ZrjDbPZKxx02enq7WAdoMYk8Et2x2g8AFz9pv3+k4styuE+o/VM6fwEAAP//&#10;AwBQSwMEFAAGAAgAAAAhAJYR8IjfAAAACwEAAA8AAABkcnMvZG93bnJldi54bWxMj0FrwzAMhe+D&#10;/gejwW6rk1BGk8Up69gOK5SydrCrG2txWCyH2Gmzfz/11J7Ekx5P3ytXk+vECYfQelKQzhMQSLU3&#10;LTUKvg7vj0sQIWoyuvOECv4wwKqa3ZW6MP5Mn3jax0ZwCIVCK7Ax9oWUobbodJj7HolvP35wOrIc&#10;GmkGfeZw18ksSZ6k0y3xB6t7fLVY/+5Hp+CwXZtRmsl8vNXbzQ6/5cYudko93E8vzyAiTvFqhgs+&#10;o0PFTEc/kgmiY50weeSZZWkOgh15noE4XjaLNAVZlfK2Q/UPAAD//wMAUEsBAi0AFAAGAAgAAAAh&#10;ALaDOJL+AAAA4QEAABMAAAAAAAAAAAAAAAAAAAAAAFtDb250ZW50X1R5cGVzXS54bWxQSwECLQAU&#10;AAYACAAAACEAOP0h/9YAAACUAQAACwAAAAAAAAAAAAAAAAAvAQAAX3JlbHMvLnJlbHNQSwECLQAU&#10;AAYACAAAACEA6+xS4Y4CAACSBQAADgAAAAAAAAAAAAAAAAAuAgAAZHJzL2Uyb0RvYy54bWxQSwEC&#10;LQAUAAYACAAAACEAlhHwiN8AAAALAQAADwAAAAAAAAAAAAAAAADoBAAAZHJzL2Rvd25yZXYueG1s&#10;UEsFBgAAAAAEAAQA8wAAAPQFAAAAAA==&#10;" o:allowoverlap="f" fillcolor="white [3201]" stroked="f" strokeweight=".5pt">
              <v:textbox style="mso-fit-shape-to-text:t">
                <w:txbxContent>
                  <w:p w14:paraId="3E7F5124" w14:textId="77777777" w:rsidR="0096403B" w:rsidRPr="00756E21" w:rsidRDefault="0096403B"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3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2612F3B" w14:textId="77777777" w:rsidR="0096403B" w:rsidRDefault="0096403B" w:rsidP="00EE1584">
    <w:pPr>
      <w:pStyle w:val="Brdtext"/>
    </w:pPr>
    <w:r>
      <w:rPr>
        <w:noProof/>
        <w:lang w:eastAsia="sv-SE"/>
      </w:rPr>
      <mc:AlternateContent>
        <mc:Choice Requires="wps">
          <w:drawing>
            <wp:anchor distT="0" distB="0" distL="0" distR="0" simplePos="0" relativeHeight="25165826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D654DBF" w14:textId="77777777" w:rsidR="0096403B" w:rsidRPr="00756E21" w:rsidRDefault="0096403B"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90" type="#_x0000_t202" style="position:absolute;left:0;text-align:left;margin-left:393pt;margin-top:611.25pt;width:44.2pt;height:9.6pt;z-index:2516582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rNhRukAIAAJIFAAAOAAAAZHJzL2Uyb0RvYy54bWysVFFP2zAQfp+0/2D5faQpUEZFijoQ0yQE&#10;aGXi2XVsGs3xefa1SffrOTtJ2zFemPaS2L7v7nyfv7uLy7Y2bKN8qMAWPD8acaashLKyzwX/8Xjz&#10;6TNnAYUthQGrCr5VgV/OPn64aNxUjWEFplSeURAbpo0r+ArRTbMsyJWqRTgCpywZNfhaIG39c1Z6&#10;0VD02mTj0WiSNeBL50GqEOj0ujPyWYqvtZJ4r3VQyEzB6W6Yvj59l/GbzS7E9NkLt6pkfw3xD7eo&#10;RWUp6S7UtUDB1r76K1RdSQ8BNB5JqDPQupIq1UDV5KNX1SxWwqlUC5ET3I6m8P/CyrvNg2dVWfCz&#10;MWdW1PRGj6pFv6YC8khP48KUUAtHOGy/QEvPPJwHOoxVt9rX8U/1MLIT0dsduRSMSTo8neTHJ2SR&#10;ZMrH+fk4kZ/tnZ0P+FVBzeKi4J7eLlEqNrcB6SIEHSAxVwBTlTeVMWkT9aKujGcbQS9tMF2RPP5A&#10;Gcuagk+OT0cpsIXo3kU2NoZRSTF9ulh4V2Ba4daoiDH2u9LEWKrzjdxCSmV3+RM6ojSleo9jj9/f&#10;6j3OXR3kkTKDxZ1zXVnwqfrUYnvKyp8DZbrDE+EHdccltss2SWVyPAhgCeWWdOGha6zg5E1Fr3cr&#10;Aj4IT51ED07TAe/pow0Q+9CvOFuB//3WecSTwMnKWUOdWfDway284sx8syT98/wk6gjT5uT0jITE&#10;/KFleWix6/oKSBI5zSEn0zLi0QxL7aF+oiEyj1nJJKyk3AXHYXmF3bygISTVfJ5A1LxO4K1dOBlD&#10;R5qjNh/bJ+FdL2Ak5d/B0MNi+krHHTZ6BjdfI2kxiTwS3bHaPwA1ftJ+P6TiZDncJ9R+lM5e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Cs2FG6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7D654DBF" w14:textId="77777777" w:rsidR="0096403B" w:rsidRPr="00756E21" w:rsidRDefault="0096403B"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972C042" w14:textId="77777777" w:rsidR="0096403B" w:rsidRDefault="0096403B" w:rsidP="00EE1584">
    <w:pPr>
      <w:pStyle w:val="Brdtext"/>
    </w:pPr>
    <w:r>
      <w:rPr>
        <w:noProof/>
        <w:lang w:eastAsia="sv-SE"/>
      </w:rPr>
      <mc:AlternateContent>
        <mc:Choice Requires="wps">
          <w:drawing>
            <wp:anchor distT="0" distB="0" distL="0" distR="0" simplePos="0" relativeHeight="251658265"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EA9AE46" w14:textId="77777777" w:rsidR="0096403B" w:rsidRPr="00756E21" w:rsidRDefault="0096403B"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91" type="#_x0000_t202" style="position:absolute;left:0;text-align:left;margin-left:393pt;margin-top:611.25pt;width:44.2pt;height:9.6pt;z-index:25165826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7TXqRjwIAAJIFAAAOAAAAZHJzL2Uyb0RvYy54bWysVFFP2zAQfp+0/2D5faQppYyKFHUgpkkI&#10;0GDi2XVsGs2xPdtt0v16PjtJ2zFemPaS2L7v7nyfv7vzi7ZWZCOcr4wuaH40okRobspKPxf0x+P1&#10;p8+U+MB0yZTRoqBb4enF/OOH88bOxNisjCqFIwii/ayxBV2FYGdZ5vlK1MwfGSs0jNK4mgVs3XNW&#10;OtYgeq2y8Wg0zRrjSusMF97j9Koz0nmKL6Xg4U5KLwJRBcXdQvq69F3GbzY/Z7Nnx+yq4v012D/c&#10;omaVRtJdqCsWGFm76q9QdcWd8UaGI27qzEhZcZFqQDX56FU1DytmRaoF5Hi7o8n/v7D8dnPvSFUW&#10;9BT0aFbjjR5FG9waBeSRnsb6GVAPFrjQfjEtnnk49ziMVbfS1fGPegjsiLTdkYtghOPwZJofT2Dh&#10;MOXj/GycyM/2ztb58FWYmsRFQR3eLlHKNjc+4CKADpCYyxtVldeVUmkT9SIulSMbhpdWIV0RHn+g&#10;lCZNQafHJ6MUWJvo3kVWOoYRSTF9ulh4V2Baha0SEaP0dyHBWKrzjdyMc6F3+RM6oiRSvcexx+9v&#10;9R7nrg54pMxGh51zXWnjUvWpxfaUlT8HymSHB+EHdcdlaJdtksp0MghgacotdOFM11je8usKr3fD&#10;fLhnDp2EB8d0CHf4SGXAvulXlKyM+/3WecRD4LBS0qAzC+p/rZkTlKhvGtI/yydRRyFtJienEBJx&#10;h5bloUWv60sDSeSYQ5anZcQHNSylM/UThsgiZoWJaY7cBQ3D8jJ08wJDiIvFIoHQvJaFG/1geQwd&#10;aY7afGyfmLO9gAOUf2uGHmazVzrusNHT28U6QItJ5JHojtX+AdD4Sfv9kIqT5XCfUPtROn8B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e016kY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0EA9AE46" w14:textId="77777777" w:rsidR="0096403B" w:rsidRPr="00756E21" w:rsidRDefault="0096403B"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4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1239ACB" w14:textId="77777777" w:rsidR="0096403B" w:rsidRDefault="0096403B" w:rsidP="009C2B67">
    <w:pPr>
      <w:pStyle w:val="Brdtext"/>
    </w:pPr>
    <w:r>
      <w:rPr>
        <w:noProof/>
        <w:lang w:eastAsia="sv-SE"/>
      </w:rPr>
      <mc:AlternateContent>
        <mc:Choice Requires="wps">
          <w:drawing>
            <wp:anchor distT="0" distB="0" distL="0" distR="0" simplePos="0" relativeHeight="251658313"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74"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9ECC63A" w14:textId="77777777" w:rsidR="0096403B" w:rsidRPr="00756E21" w:rsidRDefault="0096403B"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94" type="#_x0000_t202" style="position:absolute;left:0;text-align:left;margin-left:5.4pt;margin-top:610.95pt;width:44.2pt;height:9.6pt;z-index:25165831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A958gkAIAAJIFAAAOAAAAZHJzL2Uyb0RvYy54bWysVFFP2zAQfp+0/2D5faQppYyKFHUgpkkI&#10;0GDi2XVsGs3xefa1SffrOTtJ2zFemPaS2L7v7nyfv7vzi7Y2bKN8qMAWPD8acaashLKyzwX/8Xj9&#10;6TNnAYUthQGrCr5VgV/MP344b9xMjWEFplSeURAbZo0r+ArRzbIsyJWqRTgCpywZNfhaIG39c1Z6&#10;0VD02mTj0WiaNeBL50GqEOj0qjPyeYqvtZJ4p3VQyEzB6W6Yvj59l/Gbzc/F7NkLt6pkfw3xD7eo&#10;RWUp6S7UlUDB1r76K1RdSQ8BNB5JqDPQupIq1UDV5KNX1TyshFOpFiInuB1N4f+Flbebe8+qsuCn&#10;E86sqOmNHlWLfk0FTCI9jQszQj04wmH7BVp65uE80GGsutW+jn+qh5GdiN7uyKVgTNLhyTQ/npBF&#10;kikf52fjRH62d3Y+4FcFNYuLgnt6u0Sp2NwEpIsQdIDEXAFMVV5XxqRN1Iu6NJ5tBL20wXRF8vgD&#10;ZSxrCj49PhmlwBaiexfZ2BhGJcX06WLhXYFphVujIsbY70oTY6nON3ILKZXd5U/oiNKU6j2OPX5/&#10;q/c4d3WQR8oMFnfOdWXBp+pTi+0pK38OlOkOT4Qf1B2X2C7bJJXp6SCAJZRb0oWHrrGCk9cVvd6N&#10;CHgvPHUSPThNB7yjjzZA7EO/4mwF/vdb5xFPAicrZw11ZsHDr7XwijPzzZL0z/JJ1BGmzeTklITE&#10;/KFleWix6/oSSBI5zSEn0zLi0QxL7aF+oiGyiFnJJKyk3AXHYXmJ3bygISTVYpFA1LxO4I19cDKG&#10;jjRHbT62T8K7XsBIyr+FoYfF7JWOO2z0DG6xRtJiEnkkumO1fwBq/KT9fkjFyXK4T6j9KJ2/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AA958g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59ECC63A" w14:textId="77777777" w:rsidR="0096403B" w:rsidRPr="00756E21" w:rsidRDefault="0096403B"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4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7CDD1BB" w14:textId="77777777" w:rsidR="0096403B" w:rsidRDefault="0096403B" w:rsidP="00EE1584">
    <w:pPr>
      <w:pStyle w:val="Brdtext"/>
    </w:pPr>
    <w:r>
      <w:rPr>
        <w:noProof/>
        <w:lang w:eastAsia="sv-SE"/>
      </w:rPr>
      <mc:AlternateContent>
        <mc:Choice Requires="wps">
          <w:drawing>
            <wp:anchor distT="0" distB="0" distL="0" distR="0" simplePos="0" relativeHeight="25165826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8276B15" w14:textId="77777777" w:rsidR="0096403B" w:rsidRPr="00756E21" w:rsidRDefault="0096403B"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95" type="#_x0000_t202" style="position:absolute;left:0;text-align:left;margin-left:393pt;margin-top:611.25pt;width:44.2pt;height:9.6pt;z-index:25165826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SaDCZkAIAAJIFAAAOAAAAZHJzL2Uyb0RvYy54bWysVFFP2zAQfp+0/2D5faQptEBFijoQ0yQE&#10;aDDx7Do2jeb4PPvapPv1OztJ2zFemPaS2L7v7nyfv7uLy7Y2bKN8qMAWPD8acaashLKyLwX//nTz&#10;6YyzgMKWwoBVBd+qwC/nHz9cNG6mxrACUyrPKIgNs8YVfIXoZlkW5ErVIhyBU5aMGnwtkLb+JSu9&#10;aCh6bbLxaDTNGvCl8yBVCHR63Rn5PMXXWkm81zooZKbgdDdMX5++y/jN5hdi9uKFW1Wyv4b4h1vU&#10;orKUdBfqWqBga1/9FaqupIcAGo8k1BloXUmVaqBq8tGrah5XwqlUC5ET3I6m8P/CyrvNg2dVWfDT&#10;CWdW1PRGT6pFv6YC8khP48KMUI+OcNh+hpaeeTgPdBirbrWv45/qYWQnorc7cikYk3Q4mebHJ2SR&#10;ZMrH+fk4kZ/tnZ0P+EVBzeKi4J7eLlEqNrcB6SIEHSAxVwBTlTeVMWkT9aKujGcbQS9tMF2RPP5A&#10;Gcuagk+PJ6MU2EJ07yIbG8OopJg+XSy8KzCtcGtUxBj7TWliLNX5Rm4hpbK7/AkdUZpSvcexx+9v&#10;9R7nrg7ySJnB4s65riz4VH1qsT1l5Y+BMt3hifCDuuMS22WbpDI9GwSwhHJLuvDQNVZw8qai17sV&#10;AR+Ep06iB6fpgPf00QaIfehXnK3A/3rrPOJJ4GTlrKHOLHj4uRZecWa+WpL+eX4SdYRpczI5JSEx&#10;f2hZHlrsur4CkkROc8jJtIx4NMNSe6ifaYgsYlYyCSspd8FxWF5hNy9oCEm1WCQQNa8TeGsfnYyh&#10;I81Rm0/ts/CuFzCS8u9g6GExe6XjDhs9g1uskbSYRB6J7ljtH4AaP2m/H1JxshzuE2o/Sue/AQ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FJoMJm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28276B15" w14:textId="77777777" w:rsidR="0096403B" w:rsidRPr="00756E21" w:rsidRDefault="0096403B"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4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9D05511" w14:textId="77777777" w:rsidR="0096403B" w:rsidRDefault="0096403B" w:rsidP="00EE1584">
    <w:pPr>
      <w:pStyle w:val="Brdtext"/>
    </w:pPr>
    <w:r>
      <w:rPr>
        <w:noProof/>
        <w:lang w:eastAsia="sv-SE"/>
      </w:rPr>
      <mc:AlternateContent>
        <mc:Choice Requires="wps">
          <w:drawing>
            <wp:anchor distT="0" distB="0" distL="0" distR="0" simplePos="0" relativeHeight="251658267"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E8F11D0" w14:textId="77777777" w:rsidR="0096403B" w:rsidRPr="00756E21" w:rsidRDefault="0096403B"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96" type="#_x0000_t202" style="position:absolute;left:0;text-align:left;margin-left:393pt;margin-top:611.25pt;width:44.2pt;height:9.6pt;z-index:25165826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ebztfkAIAAJIFAAAOAAAAZHJzL2Uyb0RvYy54bWysVFFP2zAQfp+0/2D5faQpUNaKFHUgpkkI&#10;0GDi2XVsGs3xefa1SffrOTtJ2zFemPaS2L7v7nyfv7vzi7Y2bKN8qMAWPD8acaashLKyzwX/8Xj9&#10;6TNnAYUthQGrCr5VgV/MP344b9xMjWEFplSeURAbZo0r+ArRzbIsyJWqRTgCpywZNfhaIG39c1Z6&#10;0VD02mTj0WiSNeBL50GqEOj0qjPyeYqvtZJ4p3VQyEzB6W6Yvj59l/Gbzc/F7NkLt6pkfw3xD7eo&#10;RWUp6S7UlUDB1r76K1RdSQ8BNB5JqDPQupIq1UDV5KNX1TyshFOpFiInuB1N4f+Flbebe8+qsuBn&#10;x5xZUdMbPaoW/ZoKyCM9jQszQj04wmH7BVp65uE80GGsutW+jn+qh5GdiN7uyKVgTNLh6SQ/PiGL&#10;JFM+zqfjRH62d3Y+4FcFNYuLgnt6u0Sp2NwEpIsQdIDEXAFMVV5XxqRN1Iu6NJ5tBL20wXRF8vgD&#10;ZSxrCj45Ph2lwBaiexfZ2BhGJcX06WLhXYFphVujIsbY70oTY6nON3ILKZXd5U/oiNKU6j2OPX5/&#10;q/c4d3WQR8oMFnfOdWXBp+pTi+0pK38OlOkOT4Qf1B2X2C7bJJXJdBDAEsot6cJD11jByeuKXu9G&#10;BLwXnjqJHpymA97RRxsg9qFfcbYC//ut84gngZOVs4Y6s+Dh11p4xZn5Zkn60/wk6gjT5uT0jITE&#10;/KFleWix6/oSSBI5zSEn0zLi0QxL7aF+oiGyiFnJJKyk3AXHYXmJ3bygISTVYpFA1LxO4I19cDKG&#10;jjRHbT62T8K7XsBIyr+FoYfF7JWOO2z0DG6xRtJiEnkkumO1fwBq/KT9fkjFyXK4T6j9KJ2/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F5vO1+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3E8F11D0" w14:textId="77777777" w:rsidR="0096403B" w:rsidRPr="00756E21" w:rsidRDefault="0096403B"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4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3337835" w14:textId="77777777" w:rsidR="0096403B" w:rsidRDefault="0096403B" w:rsidP="009C2B67">
    <w:pPr>
      <w:pStyle w:val="Brdtext"/>
    </w:pPr>
    <w:r>
      <w:rPr>
        <w:noProof/>
        <w:lang w:eastAsia="sv-SE"/>
      </w:rPr>
      <mc:AlternateContent>
        <mc:Choice Requires="wps">
          <w:drawing>
            <wp:anchor distT="0" distB="0" distL="0" distR="0" simplePos="0" relativeHeight="25165831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77"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F6776CF" w14:textId="77777777" w:rsidR="0096403B" w:rsidRPr="00756E21" w:rsidRDefault="0096403B"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99" type="#_x0000_t202" style="position:absolute;left:0;text-align:left;margin-left:5.4pt;margin-top:610.95pt;width:44.2pt;height:9.6pt;z-index:25165831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HenkyjwIAAJIFAAAOAAAAZHJzL2Uyb0RvYy54bWysVFFP2zAQfp+0/2D5faQpBUZFijoQ0yQE&#10;aGXi2XVsGs3xefa1SffrOTtJ2zFemPaS2L7v7nyfv7uLy7Y2bKN8qMAWPD8acaashLKyzwX/8Xjz&#10;6TNnAYUthQGrCr5VgV/OPn64aNxUjWEFplSeURAbpo0r+ArRTbMsyJWqRTgCpywZNfhaIG39c1Z6&#10;0VD02mTj0eg0a8CXzoNUIdDpdWfksxRfayXxXuugkJmC090wfX36LuM3m12I6bMXblXJ/hriH25R&#10;i8pS0l2oa4GCrX31V6i6kh4CaDySUGegdSVVqoGqyUevqlmshFOpFiInuB1N4f+FlXebB8+qsuBn&#10;Z5xZUdMbPaoW/ZoKmER6GhemhFo4wmH7BVp65uE80GGsutW+jn+qh5GdiN7uyKVgTNLhyWl+PCGL&#10;JFM+zs/Hifxs7+x8wK8KahYXBff0dolSsbkNSBch6ACJuQKYqrypjEmbqBd1ZTzbCHppg+mK5PEH&#10;yljWFPz0+GSUAluI7l1kY2MYlRTTp4uFdwWmFW6NihhjvytNjKU638gtpFR2lz+hI0pTqvc49vj9&#10;rd7j3NVBHikzWNw515UFn6pPLbanrPw5UKY7PBF+UHdcYrtsO6mMBwEsodySLjx0jRWcvKno9W5F&#10;wAfhqZPowWk64D19tAFiH/oVZyvwv986j3gSOFk5a6gzCx5+rYVXnJlvlqR/nk+ijjBtJidnJCTm&#10;Dy3LQ4td11dAkshpDjmZlhGPZlhqD/UTDZF5zEomYSXlLjgOyyvs5gUNIanm8wSi5nUCb+3CyRg6&#10;0hy1+dg+Ce96ASMp/w6GHhbTVzrusNEzuPkaSYtJ5JHojtX+Aajxk/b7IRUny+E+ofajdPYC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Id6eTKPAgAAkg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5F6776CF" w14:textId="77777777" w:rsidR="0096403B" w:rsidRPr="00756E21" w:rsidRDefault="0096403B"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4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14C9BFC" w14:textId="77777777" w:rsidR="0096403B" w:rsidRDefault="0096403B" w:rsidP="00EE1584">
    <w:pPr>
      <w:pStyle w:val="Brdtext"/>
    </w:pPr>
    <w:r>
      <w:rPr>
        <w:noProof/>
        <w:lang w:eastAsia="sv-SE"/>
      </w:rPr>
      <mc:AlternateContent>
        <mc:Choice Requires="wps">
          <w:drawing>
            <wp:anchor distT="0" distB="0" distL="0" distR="0" simplePos="0" relativeHeight="25165826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767BA10" w14:textId="77777777" w:rsidR="0096403B" w:rsidRPr="00756E21" w:rsidRDefault="0096403B"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00" type="#_x0000_t202" style="position:absolute;left:0;text-align:left;margin-left:393pt;margin-top:611.25pt;width:44.2pt;height:9.6pt;z-index:2516582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hyrabjwIAAJIFAAAOAAAAZHJzL2Uyb0RvYy54bWysVF1v2yAUfZ+0/4B4Xx2nX2sUp8padZpU&#10;tdXaqc8EQ2INAwMSO/v1PWA7ybq+dNqLDdxz7+Wee7jTy7ZWZCOcr4wuaH40okRobspKLwv64+nm&#10;02dKfGC6ZMpoUdCt8PRy9vHDtLETMTYro0rhCIJoP2lsQVch2EmWeb4SNfNHxgoNozSuZgFbt8xK&#10;xxpEr1U2Ho3Ossa40jrDhfc4ve6MdJbiSyl4uJfSi0BUQXG3kL4ufRfxm82mbLJ0zK4q3l+D/cMt&#10;alZpJN2FumaBkbWr/gpVV9wZb2Q44qbOjJQVF6kGVJOPXlXzuGJWpFpAjrc7mvz/C8vvNg+OVGVB&#10;z9EpzWr06Em0wa1RQB7paayfAPVogQvtF9OizcO5x2GsupWujn/UQ2AH0dsduQhGOA5Pz/LjE1g4&#10;TPk4vxgn8rO9s3U+fBWmJnFRUIfeJUrZ5tYHXATQARJzeaOq8qZSKm2iXsSVcmTD0GkV0hXh8QdK&#10;adIU9Oz4dJQCaxPdu8hKxzAiKaZPFwvvCkyrsFUiYpT+LiQYS3W+kZtxLvQuf0JHlESq9zj2+P2t&#10;3uPc1QGPlNnosHOuK21cqj49sT1l5c+BMtnhQfhB3XEZ2kXbSeV4EMDClFvowpnuYXnLbyp075b5&#10;8MAcXhIajukQ7vGRyoB9068oWRn3+63ziIfAYaWkwcssqP+1Zk5Qor5pSP8iP4k6CmlzcnoOIRF3&#10;aFkcWvS6vjKQRI45ZHlaRnxQw1I6Uz9jiMxjVpiY5shd0DAsr0I3LzCEuJjPEwiP17Jwqx8tj6Ej&#10;zVGbT+0zc7YXcIDy78zwhtnklY47bPT0dr4O0GISeSS6Y7VvAB5+0n4/pOJkOdwn1H6Uzl4A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ocq2m4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7767BA10" w14:textId="77777777" w:rsidR="0096403B" w:rsidRPr="00756E21" w:rsidRDefault="0096403B"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4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6D64EB8" w14:textId="77777777" w:rsidR="0096403B" w:rsidRDefault="0096403B" w:rsidP="00EE1584">
    <w:pPr>
      <w:pStyle w:val="Brdtext"/>
    </w:pPr>
    <w:r>
      <w:rPr>
        <w:noProof/>
        <w:lang w:eastAsia="sv-SE"/>
      </w:rPr>
      <mc:AlternateContent>
        <mc:Choice Requires="wps">
          <w:drawing>
            <wp:anchor distT="0" distB="0" distL="0" distR="0" simplePos="0" relativeHeight="251658269"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B8DCC20" w14:textId="77777777" w:rsidR="0096403B" w:rsidRPr="00756E21" w:rsidRDefault="0096403B"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01" type="#_x0000_t202" style="position:absolute;left:0;text-align:left;margin-left:393pt;margin-top:611.25pt;width:44.2pt;height:9.6pt;z-index:25165826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X21FCjwIAAJIFAAAOAAAAZHJzL2Uyb0RvYy54bWysVFFP2zAQfp+0/2D5faQppYyKFHUgpkkI&#10;0GDi2XVsGs3xefa1SffrOTtJ2zFemPaS2L7v7nyfv7vzi7Y2bKN8qMAWPD8acaashLKyzwX/8Xj9&#10;6TNnAYUthQGrCr5VgV/MP344b9xMjWEFplSeURAbZo0r+ArRzbIsyJWqRTgCpywZNfhaIG39c1Z6&#10;0VD02mTj0WiaNeBL50GqEOj0qjPyeYqvtZJ4p3VQyEzB6W6Yvj59l/Gbzc/F7NkLt6pkfw3xD7eo&#10;RWUp6S7UlUDB1r76K1RdSQ8BNB5JqDPQupIq1UDV5KNX1TyshFOpFiInuB1N4f+Flbebe8+qsuCn&#10;U86sqOmNHlWLfk0F5JGexoUZoR4c4bD9Ai0983Ae6DBW3Wpfxz/Vw8hORG935FIwJunwZJofT8gi&#10;yZSP87NxIj/bOzsf8KuCmsVFwT29XaJUbG4C0kUIOkBirgCmKq8rY9Im6kVdGs82gl7aYLoiefyB&#10;MpY1BZ8en4xSYAvRvYtsbAyjkmL6dLHwrsC0wq1REWPsd6WJsVTnG7mFlMru8id0RGlK9R7HHr+/&#10;1XucuzrII2UGizvnurLgU/WpxfaUlT8HynSHJ8IP6o5LbJdtJ5XJIIAllFvShYeusYKT1xW93o0I&#10;eC88dRI9OE0HvKOPNkDsQ7/ibAX+91vnEU8CJytnDXVmwcOvtfCKM/PNkvTP8knUEabN5OSUhMT8&#10;oWV5aLHr+hJIEjnNISfTMuLRDEvtoX6iIbKIWckkrKTcBcdheYndvKAhJNVikUDUvE7gjX1wMoaO&#10;NEdtPrZPwrtewEjKv4Whh8XslY47bPQMbrFG0mISeSS6Y7V/AGr8pP1+SMXJcrhPqP0onb8A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F9tRQo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2B8DCC20" w14:textId="77777777" w:rsidR="0096403B" w:rsidRPr="00756E21" w:rsidRDefault="0096403B"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footnote w:type="separator" w:id="-1">
    <w:p w14:paraId="23F9C085" w14:textId="77777777" w:rsidR="0096403B" w:rsidRDefault="0096403B" w:rsidP="006923D1">
      <w:pPr>
        <w:pStyle w:val="Sidfot"/>
      </w:pPr>
    </w:p>
  </w:footnote>
  <w:footnote w:type="continuationSeparator" w:id="0">
    <w:p w14:paraId="341348C2" w14:textId="77777777" w:rsidR="0096403B" w:rsidRPr="006923D1" w:rsidRDefault="0096403B" w:rsidP="006923D1">
      <w:pPr>
        <w:pStyle w:val="Sidfot"/>
      </w:pPr>
    </w:p>
  </w:footnote>
  <w:footnote w:type="continuationNotice" w:id="1">
    <w:p w14:paraId="08260A6E" w14:textId="77777777" w:rsidR="0096403B" w:rsidRDefault="0096403B" w:rsidP="006923D1">
      <w:pPr>
        <w:pStyle w:val="RKbas"/>
      </w:pPr>
    </w:p>
  </w:footnote>
  <w:footnote w:id="2">
    <w:p w14:paraId="507C1ED3" w14:textId="1E4091DF" w:rsidR="0096403B" w:rsidRDefault="0096403B">
      <w:pPr>
        <w:pStyle w:val="Fotnotstext"/>
      </w:pPr>
      <w:r>
        <w:rPr>
          <w:rStyle w:val="Fotnotsreferens"/>
        </w:rPr>
        <w:footnoteRef/>
      </w:r>
      <w:r>
        <w:t xml:space="preserve"> Senaste lydelse 2011:393.</w:t>
      </w:r>
    </w:p>
  </w:footnote>
  <w:footnote w:id="3">
    <w:p w14:paraId="4D943335" w14:textId="77777777" w:rsidR="0096403B" w:rsidRDefault="0096403B" w:rsidP="00DE7975">
      <w:pPr>
        <w:pStyle w:val="Fotnotstext"/>
      </w:pPr>
      <w:r>
        <w:rPr>
          <w:rStyle w:val="Fotnotsreferens"/>
        </w:rPr>
        <w:footnoteRef/>
      </w:r>
      <w:r>
        <w:t xml:space="preserve"> Senaste lydelse av </w:t>
      </w:r>
    </w:p>
    <w:p w14:paraId="497D66FF" w14:textId="77777777" w:rsidR="0096403B" w:rsidRDefault="0096403B" w:rsidP="00DE7975">
      <w:pPr>
        <w:pStyle w:val="Fotnotstext"/>
      </w:pPr>
      <w:r>
        <w:t>5 kap. 11 a § 2014:900</w:t>
      </w:r>
    </w:p>
    <w:p w14:paraId="6AE5304E" w14:textId="77777777" w:rsidR="0096403B" w:rsidRDefault="0096403B" w:rsidP="00DE7975">
      <w:pPr>
        <w:pStyle w:val="Fotnotstext"/>
      </w:pPr>
      <w:r>
        <w:t>5 kap. 11 b § 2014:900</w:t>
      </w:r>
    </w:p>
    <w:p w14:paraId="2077705D" w14:textId="757B2136" w:rsidR="0096403B" w:rsidRDefault="0096403B" w:rsidP="00DE7975">
      <w:pPr>
        <w:pStyle w:val="Fotnotstext"/>
      </w:pPr>
      <w:r>
        <w:t>5 kap. 11 c § 2014:900.</w:t>
      </w:r>
    </w:p>
  </w:footnote>
  <w:footnote w:id="4">
    <w:p w14:paraId="7FB7F7ED" w14:textId="77777777" w:rsidR="0096403B" w:rsidRDefault="0096403B" w:rsidP="00DE7975">
      <w:pPr>
        <w:pStyle w:val="Fotnotstext"/>
      </w:pPr>
      <w:r>
        <w:rPr>
          <w:rStyle w:val="Fotnotsreferens"/>
        </w:rPr>
        <w:footnoteRef/>
      </w:r>
      <w:r>
        <w:t xml:space="preserve"> Senaste lydelse 2017:965. </w:t>
      </w:r>
    </w:p>
  </w:footnote>
  <w:footnote w:id="5">
    <w:p w14:paraId="4FAF393B" w14:textId="77777777" w:rsidR="0096403B" w:rsidRDefault="0096403B" w:rsidP="00DE7975">
      <w:pPr>
        <w:pStyle w:val="Fotnotstext"/>
      </w:pPr>
      <w:r>
        <w:rPr>
          <w:rStyle w:val="Fotnotsreferens"/>
        </w:rPr>
        <w:footnoteRef/>
      </w:r>
      <w:r>
        <w:t xml:space="preserve"> Senaste lydelse 2018:1732. </w:t>
      </w:r>
    </w:p>
  </w:footnote>
  <w:footnote w:id="6">
    <w:p w14:paraId="41BE0F93" w14:textId="77777777" w:rsidR="0096403B" w:rsidRDefault="0096403B" w:rsidP="00DE7975">
      <w:pPr>
        <w:pStyle w:val="Fotnotstext"/>
      </w:pPr>
      <w:r>
        <w:rPr>
          <w:rStyle w:val="Fotnotsreferens"/>
        </w:rPr>
        <w:footnoteRef/>
      </w:r>
      <w:r>
        <w:t xml:space="preserve"> Senaste lydelse 2017:965. </w:t>
      </w:r>
    </w:p>
  </w:footnote>
  <w:footnote w:id="7">
    <w:p w14:paraId="042F70FE" w14:textId="7E010C56" w:rsidR="0096403B" w:rsidRDefault="0096403B" w:rsidP="00DE7975">
      <w:pPr>
        <w:pStyle w:val="Fotnotstext"/>
      </w:pPr>
      <w:r>
        <w:rPr>
          <w:rStyle w:val="Fotnotsreferens"/>
        </w:rPr>
        <w:footnoteRef/>
      </w:r>
      <w:r>
        <w:t xml:space="preserve"> Senaste lydelse 2017:965. </w:t>
      </w:r>
    </w:p>
  </w:footnote>
  <w:footnote w:id="8">
    <w:p w14:paraId="4E4A47B1" w14:textId="77777777" w:rsidR="0096403B" w:rsidRDefault="0096403B" w:rsidP="00DE7975">
      <w:pPr>
        <w:pStyle w:val="Fotnotstext"/>
      </w:pPr>
      <w:r>
        <w:rPr>
          <w:rStyle w:val="Fotnotsreferens"/>
        </w:rPr>
        <w:footnoteRef/>
      </w:r>
      <w:r>
        <w:t xml:space="preserve"> Senaste lydelse 2017:965. </w:t>
      </w:r>
    </w:p>
  </w:footnote>
  <w:footnote w:id="9">
    <w:p w14:paraId="71C916F1" w14:textId="77777777" w:rsidR="0096403B" w:rsidRDefault="0096403B" w:rsidP="00DE7975">
      <w:pPr>
        <w:pStyle w:val="Fotnotstext"/>
      </w:pPr>
      <w:r>
        <w:rPr>
          <w:rStyle w:val="Fotnotsreferens"/>
        </w:rPr>
        <w:footnoteRef/>
      </w:r>
      <w:r>
        <w:t xml:space="preserve"> Senaste lydelse 2017:965. </w:t>
      </w:r>
    </w:p>
  </w:footnote>
  <w:footnote w:id="10">
    <w:p w14:paraId="4A821130" w14:textId="77777777" w:rsidR="0096403B" w:rsidRDefault="0096403B" w:rsidP="00DE7975">
      <w:pPr>
        <w:pStyle w:val="Fotnotstext"/>
      </w:pPr>
      <w:r>
        <w:rPr>
          <w:rStyle w:val="Fotnotsreferens"/>
        </w:rPr>
        <w:footnoteRef/>
      </w:r>
      <w:r>
        <w:t xml:space="preserve"> Senaste lydelse 2017:965. </w:t>
      </w:r>
    </w:p>
  </w:footnote>
  <w:footnote w:id="11">
    <w:p w14:paraId="605B63B8" w14:textId="77777777" w:rsidR="0096403B" w:rsidRDefault="0096403B" w:rsidP="00DE7975">
      <w:pPr>
        <w:pStyle w:val="Fotnotstext"/>
      </w:pPr>
      <w:r>
        <w:rPr>
          <w:rStyle w:val="Fotnotsreferens"/>
        </w:rPr>
        <w:footnoteRef/>
      </w:r>
      <w:r>
        <w:t xml:space="preserve"> Senaste lydelse 2014:900. </w:t>
      </w:r>
    </w:p>
  </w:footnote>
  <w:footnote w:id="12">
    <w:p w14:paraId="2D0D743E" w14:textId="77777777" w:rsidR="0096403B" w:rsidRDefault="0096403B" w:rsidP="00DE7975">
      <w:pPr>
        <w:pStyle w:val="Fotnotstext"/>
      </w:pPr>
      <w:r>
        <w:rPr>
          <w:rStyle w:val="Fotnotsreferens"/>
        </w:rPr>
        <w:footnoteRef/>
      </w:r>
      <w:r>
        <w:t xml:space="preserve"> Senaste lydelse 2014:900. </w:t>
      </w:r>
    </w:p>
  </w:footnote>
  <w:footnote w:id="13">
    <w:p w14:paraId="783145A9" w14:textId="77777777" w:rsidR="0096403B" w:rsidRDefault="0096403B" w:rsidP="00DE7975">
      <w:pPr>
        <w:pStyle w:val="Fotnotstext"/>
      </w:pPr>
      <w:r>
        <w:rPr>
          <w:rStyle w:val="Fotnotsreferens"/>
        </w:rPr>
        <w:footnoteRef/>
      </w:r>
      <w:r>
        <w:t xml:space="preserve"> Senaste lydelse 2014:900. </w:t>
      </w:r>
    </w:p>
  </w:footnote>
  <w:footnote w:id="14">
    <w:p w14:paraId="02C8A620" w14:textId="77777777" w:rsidR="0096403B" w:rsidRDefault="0096403B" w:rsidP="00DE7975">
      <w:pPr>
        <w:pStyle w:val="Fotnotstext"/>
      </w:pPr>
      <w:r>
        <w:rPr>
          <w:rStyle w:val="Fotnotsreferens"/>
        </w:rPr>
        <w:footnoteRef/>
      </w:r>
      <w:r>
        <w:t xml:space="preserve"> Senaste lydelse 2017:965. </w:t>
      </w:r>
    </w:p>
  </w:footnote>
  <w:footnote w:id="15">
    <w:p w14:paraId="034FED08" w14:textId="77777777" w:rsidR="0096403B" w:rsidRDefault="0096403B" w:rsidP="00DE7975">
      <w:pPr>
        <w:pStyle w:val="Fotnotstext"/>
      </w:pPr>
      <w:r>
        <w:rPr>
          <w:rStyle w:val="Fotnotsreferens"/>
        </w:rPr>
        <w:footnoteRef/>
      </w:r>
      <w:r>
        <w:t xml:space="preserve"> Senaste lydelse 2014:900.</w:t>
      </w:r>
    </w:p>
  </w:footnote>
  <w:footnote w:id="16">
    <w:p w14:paraId="379A1812" w14:textId="77777777" w:rsidR="0096403B" w:rsidRDefault="0096403B" w:rsidP="00DE7975">
      <w:pPr>
        <w:pStyle w:val="Fotnotstext"/>
      </w:pPr>
      <w:r>
        <w:rPr>
          <w:rStyle w:val="Fotnotsreferens"/>
        </w:rPr>
        <w:footnoteRef/>
      </w:r>
      <w:r>
        <w:t xml:space="preserve"> Senaste lydelse 2017:965.</w:t>
      </w:r>
    </w:p>
  </w:footnote>
  <w:footnote w:id="17">
    <w:p w14:paraId="5C7E043F" w14:textId="77777777" w:rsidR="0096403B" w:rsidRDefault="0096403B" w:rsidP="00DE7975">
      <w:pPr>
        <w:pStyle w:val="Fotnotstext"/>
      </w:pPr>
      <w:r>
        <w:rPr>
          <w:rStyle w:val="Fotnotsreferens"/>
        </w:rPr>
        <w:footnoteRef/>
      </w:r>
      <w:r>
        <w:t xml:space="preserve"> Senaste lydelse 2014:900. </w:t>
      </w:r>
    </w:p>
  </w:footnote>
  <w:footnote w:id="18">
    <w:p w14:paraId="436654BE" w14:textId="77777777" w:rsidR="0096403B" w:rsidRDefault="0096403B" w:rsidP="00DE7975">
      <w:pPr>
        <w:pStyle w:val="Fotnotstext"/>
      </w:pPr>
      <w:r>
        <w:rPr>
          <w:rStyle w:val="Fotnotsreferens"/>
        </w:rPr>
        <w:footnoteRef/>
      </w:r>
      <w:r>
        <w:t xml:space="preserve"> Senaste lydelse 2014:900.</w:t>
      </w:r>
    </w:p>
  </w:footnote>
  <w:footnote w:id="19">
    <w:p w14:paraId="22D4F3DC" w14:textId="77777777" w:rsidR="0096403B" w:rsidRDefault="0096403B" w:rsidP="00DE7975">
      <w:pPr>
        <w:pStyle w:val="Fotnotstext"/>
      </w:pPr>
      <w:r>
        <w:rPr>
          <w:rStyle w:val="Fotnotsreferens"/>
        </w:rPr>
        <w:footnoteRef/>
      </w:r>
      <w:r>
        <w:t xml:space="preserve"> Senaste lydelse 2014:900. </w:t>
      </w:r>
    </w:p>
  </w:footnote>
  <w:footnote w:id="20">
    <w:p w14:paraId="57D4C00D" w14:textId="77777777" w:rsidR="0096403B" w:rsidRDefault="0096403B" w:rsidP="00DE7975">
      <w:pPr>
        <w:pStyle w:val="Fotnotstext"/>
      </w:pPr>
      <w:r>
        <w:rPr>
          <w:rStyle w:val="Fotnotsreferens"/>
        </w:rPr>
        <w:footnoteRef/>
      </w:r>
      <w:r>
        <w:t xml:space="preserve"> Senaste lydelse 2014:900. </w:t>
      </w:r>
    </w:p>
  </w:footnote>
  <w:footnote w:id="21">
    <w:p w14:paraId="17D89661" w14:textId="77777777" w:rsidR="0096403B" w:rsidRDefault="0096403B" w:rsidP="00DE7975">
      <w:pPr>
        <w:pStyle w:val="Fotnotstext"/>
      </w:pPr>
      <w:r>
        <w:rPr>
          <w:rStyle w:val="Fotnotsreferens"/>
        </w:rPr>
        <w:footnoteRef/>
      </w:r>
      <w:r>
        <w:t xml:space="preserve"> Senaste lydelse 2014:900. </w:t>
      </w:r>
    </w:p>
  </w:footnote>
  <w:footnote w:id="22">
    <w:p w14:paraId="71B685C4" w14:textId="77777777" w:rsidR="0096403B" w:rsidRDefault="0096403B" w:rsidP="00DE7975">
      <w:pPr>
        <w:pStyle w:val="Fotnotstext"/>
      </w:pPr>
      <w:r>
        <w:rPr>
          <w:rStyle w:val="Fotnotsreferens"/>
        </w:rPr>
        <w:footnoteRef/>
      </w:r>
      <w:r>
        <w:t xml:space="preserve"> Senaste lydelse 2017:965. </w:t>
      </w:r>
    </w:p>
  </w:footnote>
  <w:footnote w:id="23">
    <w:p w14:paraId="3982E7FB" w14:textId="77777777" w:rsidR="0096403B" w:rsidRDefault="0096403B" w:rsidP="00DE7975">
      <w:pPr>
        <w:pStyle w:val="Fotnotstext"/>
      </w:pPr>
      <w:r>
        <w:rPr>
          <w:rStyle w:val="Fotnotsreferens"/>
        </w:rPr>
        <w:footnoteRef/>
      </w:r>
      <w:r>
        <w:t xml:space="preserve"> Senaste lydelse 2011:335.</w:t>
      </w:r>
    </w:p>
  </w:footnote>
  <w:footnote w:id="24">
    <w:p w14:paraId="36878990" w14:textId="77777777" w:rsidR="0096403B" w:rsidRDefault="0096403B" w:rsidP="00DE7975">
      <w:pPr>
        <w:pStyle w:val="Fotnotstext"/>
      </w:pPr>
      <w:r>
        <w:rPr>
          <w:rStyle w:val="Fotnotsreferens"/>
        </w:rPr>
        <w:footnoteRef/>
      </w:r>
      <w:r>
        <w:t xml:space="preserve"> Senaste lydelse 2018:636. </w:t>
      </w:r>
    </w:p>
  </w:footnote>
  <w:footnote w:id="25">
    <w:p w14:paraId="004B68E4" w14:textId="0E8BD4AD" w:rsidR="0096403B" w:rsidRDefault="0096403B">
      <w:pPr>
        <w:pStyle w:val="Fotnotstext"/>
      </w:pPr>
      <w:r>
        <w:rPr>
          <w:rStyle w:val="Fotnotsreferens"/>
        </w:rPr>
        <w:footnoteRef/>
      </w:r>
      <w:r>
        <w:t xml:space="preserve"> Senaste lydelse 2011:393.</w:t>
      </w:r>
    </w:p>
  </w:footnote>
  <w:footnote w:id="26">
    <w:p w14:paraId="59C98228" w14:textId="02F43F47" w:rsidR="0096403B" w:rsidRDefault="0096403B">
      <w:pPr>
        <w:pStyle w:val="Fotnotstext"/>
      </w:pPr>
      <w:r>
        <w:rPr>
          <w:rStyle w:val="Fotnotsreferens"/>
        </w:rPr>
        <w:footnoteRef/>
      </w:r>
      <w:r>
        <w:t xml:space="preserve"> För att göra det lättare att förstå innebörden av våra förslag redovisar vi även de paragrafer i 3 kap. där vi inte förslår någon ändring.</w:t>
      </w:r>
    </w:p>
  </w:footnote>
  <w:footnote w:id="27">
    <w:p w14:paraId="6FD984CA" w14:textId="77777777" w:rsidR="0096403B" w:rsidRDefault="0096403B" w:rsidP="00DE7975">
      <w:pPr>
        <w:pStyle w:val="Fotnotstext"/>
      </w:pPr>
      <w:r>
        <w:rPr>
          <w:rStyle w:val="Fotnotsreferens"/>
        </w:rPr>
        <w:footnoteRef/>
      </w:r>
      <w:r>
        <w:t xml:space="preserve"> Senaste lydelse 2017:965. </w:t>
      </w:r>
    </w:p>
  </w:footnote>
  <w:footnote w:id="28">
    <w:p w14:paraId="36A1A297" w14:textId="77777777" w:rsidR="0096403B" w:rsidRDefault="0096403B" w:rsidP="00DE7975">
      <w:pPr>
        <w:pStyle w:val="Fotnotstext"/>
      </w:pPr>
      <w:r>
        <w:rPr>
          <w:rStyle w:val="Fotnotsreferens"/>
        </w:rPr>
        <w:footnoteRef/>
      </w:r>
      <w:r>
        <w:t xml:space="preserve"> Senaste lydelse 2014:224. </w:t>
      </w:r>
    </w:p>
  </w:footnote>
  <w:footnote w:id="29">
    <w:p w14:paraId="0FB7D2FA" w14:textId="77777777" w:rsidR="0096403B" w:rsidRDefault="0096403B" w:rsidP="00DE7975">
      <w:pPr>
        <w:pStyle w:val="Fotnotstext"/>
      </w:pPr>
      <w:r>
        <w:rPr>
          <w:rStyle w:val="Fotnotsreferens"/>
        </w:rPr>
        <w:footnoteRef/>
      </w:r>
      <w:r>
        <w:t xml:space="preserve"> Senaste lydelse 2017:965. </w:t>
      </w:r>
    </w:p>
  </w:footnote>
  <w:footnote w:id="30">
    <w:p w14:paraId="79DD1CD4" w14:textId="77777777" w:rsidR="0096403B" w:rsidRDefault="0096403B" w:rsidP="00DE7975">
      <w:pPr>
        <w:pStyle w:val="Fotnotstext"/>
      </w:pPr>
      <w:r>
        <w:rPr>
          <w:rStyle w:val="Fotnotsreferens"/>
        </w:rPr>
        <w:footnoteRef/>
      </w:r>
      <w:r>
        <w:t xml:space="preserve"> Senaste lydelse 2017:965. </w:t>
      </w:r>
    </w:p>
  </w:footnote>
  <w:footnote w:id="31">
    <w:p w14:paraId="357C2BB6" w14:textId="77777777" w:rsidR="0096403B" w:rsidRDefault="0096403B" w:rsidP="00DE7975">
      <w:pPr>
        <w:pStyle w:val="Fotnotstext"/>
      </w:pPr>
      <w:r>
        <w:rPr>
          <w:rStyle w:val="Fotnotsreferens"/>
        </w:rPr>
        <w:footnoteRef/>
      </w:r>
      <w:r>
        <w:t xml:space="preserve"> Senaste lydelse 2017:965. </w:t>
      </w:r>
    </w:p>
  </w:footnote>
  <w:footnote w:id="32">
    <w:p w14:paraId="3FFC525A" w14:textId="77777777" w:rsidR="0096403B" w:rsidRDefault="0096403B" w:rsidP="00DE7975">
      <w:pPr>
        <w:pStyle w:val="Fotnotstext"/>
      </w:pPr>
      <w:r>
        <w:rPr>
          <w:rStyle w:val="Fotnotsreferens"/>
        </w:rPr>
        <w:footnoteRef/>
      </w:r>
      <w:r>
        <w:t xml:space="preserve"> Senaste lydelse 2017:965. </w:t>
      </w:r>
    </w:p>
  </w:footnote>
  <w:footnote w:id="33">
    <w:p w14:paraId="180B9EDB" w14:textId="77777777" w:rsidR="0096403B" w:rsidRDefault="0096403B" w:rsidP="00DE7975">
      <w:pPr>
        <w:pStyle w:val="Fotnotstext"/>
      </w:pPr>
      <w:r>
        <w:rPr>
          <w:rStyle w:val="Fotnotsreferens"/>
        </w:rPr>
        <w:footnoteRef/>
      </w:r>
      <w:r>
        <w:t xml:space="preserve"> Senaste lydelse 2017:965. </w:t>
      </w:r>
    </w:p>
  </w:footnote>
  <w:footnote w:id="34">
    <w:p w14:paraId="01110C53" w14:textId="77777777" w:rsidR="0096403B" w:rsidRDefault="0096403B" w:rsidP="00DE7975">
      <w:pPr>
        <w:pStyle w:val="Fotnotstext"/>
      </w:pPr>
      <w:r>
        <w:rPr>
          <w:rStyle w:val="Fotnotsreferens"/>
        </w:rPr>
        <w:footnoteRef/>
      </w:r>
      <w:r>
        <w:t xml:space="preserve"> Senaste lydelse 2017:965. </w:t>
      </w:r>
    </w:p>
  </w:footnote>
  <w:footnote w:id="35">
    <w:p w14:paraId="2800645C" w14:textId="77777777" w:rsidR="0096403B" w:rsidRDefault="0096403B" w:rsidP="00DE7975">
      <w:pPr>
        <w:pStyle w:val="Fotnotstext"/>
      </w:pPr>
      <w:r>
        <w:rPr>
          <w:rStyle w:val="Fotnotsreferens"/>
        </w:rPr>
        <w:footnoteRef/>
      </w:r>
      <w:r>
        <w:t xml:space="preserve"> Senaste lydelse 2017:965. </w:t>
      </w:r>
    </w:p>
  </w:footnote>
  <w:footnote w:id="36">
    <w:p w14:paraId="597A1BF7" w14:textId="77777777" w:rsidR="0096403B" w:rsidRDefault="0096403B" w:rsidP="00DE7975">
      <w:pPr>
        <w:pStyle w:val="Fotnotstext"/>
      </w:pPr>
      <w:r>
        <w:rPr>
          <w:rStyle w:val="Fotnotsreferens"/>
        </w:rPr>
        <w:footnoteRef/>
      </w:r>
      <w:r>
        <w:t xml:space="preserve"> Senaste lydelse 2014:900. </w:t>
      </w:r>
    </w:p>
  </w:footnote>
  <w:footnote w:id="37">
    <w:p w14:paraId="3E90335E" w14:textId="77777777" w:rsidR="0096403B" w:rsidRDefault="0096403B" w:rsidP="00DE7975">
      <w:pPr>
        <w:pStyle w:val="Fotnotstext"/>
      </w:pPr>
      <w:r>
        <w:rPr>
          <w:rStyle w:val="Fotnotsreferens"/>
        </w:rPr>
        <w:footnoteRef/>
      </w:r>
      <w:r>
        <w:t xml:space="preserve"> Senaste lydelse 2014:900. </w:t>
      </w:r>
    </w:p>
  </w:footnote>
  <w:footnote w:id="38">
    <w:p w14:paraId="0FBE4960" w14:textId="77777777" w:rsidR="0096403B" w:rsidRDefault="0096403B" w:rsidP="00DE7975">
      <w:pPr>
        <w:pStyle w:val="Fotnotstext"/>
      </w:pPr>
      <w:r>
        <w:rPr>
          <w:rStyle w:val="Fotnotsreferens"/>
        </w:rPr>
        <w:footnoteRef/>
      </w:r>
      <w:r>
        <w:t xml:space="preserve"> Senaste lydelse 2017:965. </w:t>
      </w:r>
    </w:p>
  </w:footnote>
  <w:footnote w:id="39">
    <w:p w14:paraId="246B2EB8" w14:textId="77777777" w:rsidR="0096403B" w:rsidRDefault="0096403B" w:rsidP="00DE7975">
      <w:pPr>
        <w:pStyle w:val="Fotnotstext"/>
      </w:pPr>
      <w:r>
        <w:rPr>
          <w:rStyle w:val="Fotnotsreferens"/>
        </w:rPr>
        <w:footnoteRef/>
      </w:r>
      <w:r>
        <w:t xml:space="preserve"> Senaste lydelse 2014:900. </w:t>
      </w:r>
    </w:p>
  </w:footnote>
  <w:footnote w:id="40">
    <w:p w14:paraId="12E108D5" w14:textId="5F474AAA" w:rsidR="0096403B" w:rsidRDefault="0096403B" w:rsidP="00DE7975">
      <w:pPr>
        <w:pStyle w:val="Fotnotstext"/>
      </w:pPr>
      <w:r>
        <w:rPr>
          <w:rStyle w:val="Fotnotsreferens"/>
        </w:rPr>
        <w:footnoteRef/>
      </w:r>
      <w:r>
        <w:t xml:space="preserve"> Senaste lydelse 2017:965.</w:t>
      </w:r>
    </w:p>
  </w:footnote>
  <w:footnote w:id="41">
    <w:p w14:paraId="5E1C9B89" w14:textId="77777777" w:rsidR="0096403B" w:rsidRDefault="0096403B" w:rsidP="00DE7975">
      <w:pPr>
        <w:pStyle w:val="Fotnotstext"/>
      </w:pPr>
      <w:r>
        <w:rPr>
          <w:rStyle w:val="Fotnotsreferens"/>
        </w:rPr>
        <w:footnoteRef/>
      </w:r>
      <w:r>
        <w:t xml:space="preserve"> Senaste lydelse 2014:900. </w:t>
      </w:r>
    </w:p>
  </w:footnote>
  <w:footnote w:id="42">
    <w:p w14:paraId="7BCBC70C" w14:textId="77777777" w:rsidR="0096403B" w:rsidRDefault="0096403B" w:rsidP="00DE7975">
      <w:pPr>
        <w:pStyle w:val="Fotnotstext"/>
      </w:pPr>
      <w:r>
        <w:rPr>
          <w:rStyle w:val="Fotnotsreferens"/>
        </w:rPr>
        <w:footnoteRef/>
      </w:r>
      <w:r>
        <w:t xml:space="preserve"> Senaste lydelse 2014:900.</w:t>
      </w:r>
    </w:p>
  </w:footnote>
  <w:footnote w:id="43">
    <w:p w14:paraId="53A00DE5" w14:textId="77777777" w:rsidR="0096403B" w:rsidRDefault="0096403B" w:rsidP="00DE7975">
      <w:pPr>
        <w:pStyle w:val="Fotnotstext"/>
      </w:pPr>
      <w:r>
        <w:rPr>
          <w:rStyle w:val="Fotnotsreferens"/>
        </w:rPr>
        <w:footnoteRef/>
      </w:r>
      <w:r>
        <w:t xml:space="preserve"> Senaste lydelse 2014:900. </w:t>
      </w:r>
    </w:p>
  </w:footnote>
  <w:footnote w:id="44">
    <w:p w14:paraId="4836A44A" w14:textId="77777777" w:rsidR="0096403B" w:rsidRDefault="0096403B" w:rsidP="00DE7975">
      <w:pPr>
        <w:pStyle w:val="Fotnotstext"/>
      </w:pPr>
      <w:r>
        <w:rPr>
          <w:rStyle w:val="Fotnotsreferens"/>
        </w:rPr>
        <w:footnoteRef/>
      </w:r>
      <w:r>
        <w:t xml:space="preserve"> Senaste lydelse 2017:965. </w:t>
      </w:r>
    </w:p>
  </w:footnote>
  <w:footnote w:id="45">
    <w:p w14:paraId="734977E8" w14:textId="77777777" w:rsidR="0096403B" w:rsidRDefault="0096403B" w:rsidP="00DE7975">
      <w:pPr>
        <w:pStyle w:val="Fotnotstext"/>
      </w:pPr>
      <w:r>
        <w:rPr>
          <w:rStyle w:val="Fotnotsreferens"/>
        </w:rPr>
        <w:footnoteRef/>
      </w:r>
      <w:r>
        <w:t xml:space="preserve"> Senaste lydelse 2017:761. </w:t>
      </w:r>
    </w:p>
  </w:footnote>
  <w:footnote w:id="46">
    <w:p w14:paraId="6916E591" w14:textId="77777777" w:rsidR="0096403B" w:rsidRDefault="0096403B" w:rsidP="00DE7975">
      <w:pPr>
        <w:pStyle w:val="Fotnotstext"/>
      </w:pPr>
      <w:r>
        <w:rPr>
          <w:rStyle w:val="Fotnotsreferens"/>
        </w:rPr>
        <w:footnoteRef/>
      </w:r>
      <w:r>
        <w:t xml:space="preserve"> Senaste lydelse 2017:761. </w:t>
      </w:r>
    </w:p>
  </w:footnote>
  <w:footnote w:id="47">
    <w:p w14:paraId="22935A87" w14:textId="77777777" w:rsidR="0096403B" w:rsidRDefault="0096403B" w:rsidP="00DE7975">
      <w:pPr>
        <w:pStyle w:val="Fotnotstext"/>
      </w:pPr>
      <w:r>
        <w:rPr>
          <w:rStyle w:val="Fotnotsreferens"/>
        </w:rPr>
        <w:footnoteRef/>
      </w:r>
      <w:r>
        <w:t xml:space="preserve"> Senaste lydelse 2011:335.</w:t>
      </w:r>
    </w:p>
  </w:footnote>
  <w:footnote w:id="48">
    <w:p w14:paraId="4CCC4F92" w14:textId="260EBC4B" w:rsidR="0096403B" w:rsidRDefault="0096403B">
      <w:pPr>
        <w:pStyle w:val="Fotnotstext"/>
      </w:pPr>
      <w:r>
        <w:rPr>
          <w:rStyle w:val="Fotnotsreferens"/>
        </w:rPr>
        <w:footnoteRef/>
      </w:r>
      <w:r>
        <w:t xml:space="preserve"> Senaste lydelse 2011:393.</w:t>
      </w:r>
    </w:p>
  </w:footnote>
  <w:footnote w:id="49">
    <w:p w14:paraId="63E141A0" w14:textId="77777777" w:rsidR="0096403B" w:rsidRDefault="0096403B" w:rsidP="00DE7975">
      <w:pPr>
        <w:pStyle w:val="Fotnotstext"/>
      </w:pPr>
      <w:r>
        <w:rPr>
          <w:rStyle w:val="Fotnotsreferens"/>
        </w:rPr>
        <w:footnoteRef/>
      </w:r>
      <w:r>
        <w:t xml:space="preserve"> Senaste lydelse av </w:t>
      </w:r>
    </w:p>
    <w:p w14:paraId="539F7F80" w14:textId="77777777" w:rsidR="0096403B" w:rsidRDefault="0096403B" w:rsidP="00DE7975">
      <w:pPr>
        <w:pStyle w:val="Fotnotstext"/>
      </w:pPr>
      <w:r>
        <w:t>5 kap. 11 a § 2014:900</w:t>
      </w:r>
    </w:p>
    <w:p w14:paraId="28EB2C51" w14:textId="77777777" w:rsidR="0096403B" w:rsidRDefault="0096403B" w:rsidP="00DE7975">
      <w:pPr>
        <w:pStyle w:val="Fotnotstext"/>
      </w:pPr>
      <w:r>
        <w:t>5 kap. 11 b § 2014:900</w:t>
      </w:r>
    </w:p>
    <w:p w14:paraId="0D443ABA" w14:textId="610FD898" w:rsidR="0096403B" w:rsidRDefault="0096403B" w:rsidP="00DE7975">
      <w:pPr>
        <w:pStyle w:val="Fotnotstext"/>
      </w:pPr>
      <w:r>
        <w:t>5 kap. 11 c § 2014:900.</w:t>
      </w:r>
    </w:p>
  </w:footnote>
  <w:footnote w:id="50">
    <w:p w14:paraId="230FDF57" w14:textId="77777777" w:rsidR="0096403B" w:rsidRDefault="0096403B" w:rsidP="00DE7975">
      <w:pPr>
        <w:pStyle w:val="Fotnotstext"/>
      </w:pPr>
      <w:r>
        <w:rPr>
          <w:rStyle w:val="Fotnotsreferens"/>
        </w:rPr>
        <w:footnoteRef/>
      </w:r>
      <w:r>
        <w:t xml:space="preserve"> Senaste lydelse 2017:965. </w:t>
      </w:r>
    </w:p>
  </w:footnote>
  <w:footnote w:id="51">
    <w:p w14:paraId="65058501" w14:textId="77777777" w:rsidR="0096403B" w:rsidRDefault="0096403B" w:rsidP="00DE7975">
      <w:pPr>
        <w:pStyle w:val="Fotnotstext"/>
      </w:pPr>
      <w:r>
        <w:rPr>
          <w:rStyle w:val="Fotnotsreferens"/>
        </w:rPr>
        <w:footnoteRef/>
      </w:r>
      <w:r>
        <w:t xml:space="preserve"> Senaste lydelse 2018:1732. </w:t>
      </w:r>
    </w:p>
  </w:footnote>
  <w:footnote w:id="52">
    <w:p w14:paraId="482942B8" w14:textId="77777777" w:rsidR="0096403B" w:rsidRDefault="0096403B" w:rsidP="00DE7975">
      <w:pPr>
        <w:pStyle w:val="Fotnotstext"/>
      </w:pPr>
      <w:r>
        <w:rPr>
          <w:rStyle w:val="Fotnotsreferens"/>
        </w:rPr>
        <w:footnoteRef/>
      </w:r>
      <w:r>
        <w:t xml:space="preserve"> Senaste lydelse 2017:965. </w:t>
      </w:r>
    </w:p>
  </w:footnote>
  <w:footnote w:id="53">
    <w:p w14:paraId="291F1E9B" w14:textId="77777777" w:rsidR="0096403B" w:rsidRDefault="0096403B" w:rsidP="00DE7975">
      <w:pPr>
        <w:pStyle w:val="Fotnotstext"/>
      </w:pPr>
      <w:r>
        <w:rPr>
          <w:rStyle w:val="Fotnotsreferens"/>
        </w:rPr>
        <w:footnoteRef/>
      </w:r>
      <w:r>
        <w:t xml:space="preserve"> Senaste lydelse 2017:965. </w:t>
      </w:r>
    </w:p>
  </w:footnote>
  <w:footnote w:id="54">
    <w:p w14:paraId="35458C58" w14:textId="77777777" w:rsidR="0096403B" w:rsidRDefault="0096403B" w:rsidP="00DE7975">
      <w:pPr>
        <w:pStyle w:val="Fotnotstext"/>
      </w:pPr>
      <w:r>
        <w:rPr>
          <w:rStyle w:val="Fotnotsreferens"/>
        </w:rPr>
        <w:footnoteRef/>
      </w:r>
      <w:r>
        <w:t xml:space="preserve"> Senaste lydelse 2017:965. </w:t>
      </w:r>
    </w:p>
  </w:footnote>
  <w:footnote w:id="55">
    <w:p w14:paraId="439163EB" w14:textId="77777777" w:rsidR="0096403B" w:rsidRDefault="0096403B" w:rsidP="00DE7975">
      <w:pPr>
        <w:pStyle w:val="Fotnotstext"/>
      </w:pPr>
      <w:r>
        <w:rPr>
          <w:rStyle w:val="Fotnotsreferens"/>
        </w:rPr>
        <w:footnoteRef/>
      </w:r>
      <w:r>
        <w:t xml:space="preserve"> Senaste lydelse 2017:965. </w:t>
      </w:r>
    </w:p>
  </w:footnote>
  <w:footnote w:id="56">
    <w:p w14:paraId="4A2D7E5E" w14:textId="77777777" w:rsidR="0096403B" w:rsidRDefault="0096403B" w:rsidP="00DE7975">
      <w:pPr>
        <w:pStyle w:val="Fotnotstext"/>
      </w:pPr>
      <w:r>
        <w:rPr>
          <w:rStyle w:val="Fotnotsreferens"/>
        </w:rPr>
        <w:footnoteRef/>
      </w:r>
      <w:r>
        <w:t xml:space="preserve"> Senaste lydelse 2017:965. </w:t>
      </w:r>
    </w:p>
  </w:footnote>
  <w:footnote w:id="57">
    <w:p w14:paraId="291375F2" w14:textId="77777777" w:rsidR="0096403B" w:rsidRDefault="0096403B" w:rsidP="00DE7975">
      <w:pPr>
        <w:pStyle w:val="Fotnotstext"/>
      </w:pPr>
      <w:r>
        <w:rPr>
          <w:rStyle w:val="Fotnotsreferens"/>
        </w:rPr>
        <w:footnoteRef/>
      </w:r>
      <w:r>
        <w:t xml:space="preserve"> Senaste lydelse 2014:900. </w:t>
      </w:r>
    </w:p>
  </w:footnote>
  <w:footnote w:id="58">
    <w:p w14:paraId="6AA0967D" w14:textId="77777777" w:rsidR="0096403B" w:rsidRDefault="0096403B" w:rsidP="00DE7975">
      <w:pPr>
        <w:pStyle w:val="Fotnotstext"/>
      </w:pPr>
      <w:r>
        <w:rPr>
          <w:rStyle w:val="Fotnotsreferens"/>
        </w:rPr>
        <w:footnoteRef/>
      </w:r>
      <w:r>
        <w:t xml:space="preserve"> Senaste lydelse 2014:900. </w:t>
      </w:r>
    </w:p>
  </w:footnote>
  <w:footnote w:id="59">
    <w:p w14:paraId="36E31E7D" w14:textId="77777777" w:rsidR="0096403B" w:rsidRDefault="0096403B" w:rsidP="00DE7975">
      <w:pPr>
        <w:pStyle w:val="Fotnotstext"/>
      </w:pPr>
      <w:r>
        <w:rPr>
          <w:rStyle w:val="Fotnotsreferens"/>
        </w:rPr>
        <w:footnoteRef/>
      </w:r>
      <w:r>
        <w:t xml:space="preserve"> Senaste lydelse 2014:900. </w:t>
      </w:r>
    </w:p>
  </w:footnote>
  <w:footnote w:id="60">
    <w:p w14:paraId="62782BBB" w14:textId="77777777" w:rsidR="0096403B" w:rsidRDefault="0096403B" w:rsidP="00DE7975">
      <w:pPr>
        <w:pStyle w:val="Fotnotstext"/>
      </w:pPr>
      <w:r>
        <w:rPr>
          <w:rStyle w:val="Fotnotsreferens"/>
        </w:rPr>
        <w:footnoteRef/>
      </w:r>
      <w:r>
        <w:t xml:space="preserve"> Senaste lydelse 2017:965. </w:t>
      </w:r>
    </w:p>
  </w:footnote>
  <w:footnote w:id="61">
    <w:p w14:paraId="4C8DF361" w14:textId="77777777" w:rsidR="0096403B" w:rsidRDefault="0096403B" w:rsidP="00DE7975">
      <w:pPr>
        <w:pStyle w:val="Fotnotstext"/>
      </w:pPr>
      <w:r>
        <w:rPr>
          <w:rStyle w:val="Fotnotsreferens"/>
        </w:rPr>
        <w:footnoteRef/>
      </w:r>
      <w:r>
        <w:t xml:space="preserve"> Senaste lydelse 2014:900.</w:t>
      </w:r>
    </w:p>
  </w:footnote>
  <w:footnote w:id="62">
    <w:p w14:paraId="6A516FD3" w14:textId="77777777" w:rsidR="0096403B" w:rsidRDefault="0096403B" w:rsidP="00DE7975">
      <w:pPr>
        <w:pStyle w:val="Fotnotstext"/>
      </w:pPr>
      <w:r>
        <w:rPr>
          <w:rStyle w:val="Fotnotsreferens"/>
        </w:rPr>
        <w:footnoteRef/>
      </w:r>
      <w:r>
        <w:t xml:space="preserve"> Senaste lydelse 2017:965.</w:t>
      </w:r>
    </w:p>
  </w:footnote>
  <w:footnote w:id="63">
    <w:p w14:paraId="62C9CBD9" w14:textId="77777777" w:rsidR="0096403B" w:rsidRDefault="0096403B" w:rsidP="00DE7975">
      <w:pPr>
        <w:pStyle w:val="Fotnotstext"/>
      </w:pPr>
      <w:r>
        <w:rPr>
          <w:rStyle w:val="Fotnotsreferens"/>
        </w:rPr>
        <w:footnoteRef/>
      </w:r>
      <w:r>
        <w:t xml:space="preserve"> Senaste lydelse 2014:900. </w:t>
      </w:r>
    </w:p>
  </w:footnote>
  <w:footnote w:id="64">
    <w:p w14:paraId="2FABCBB0" w14:textId="77777777" w:rsidR="0096403B" w:rsidRDefault="0096403B" w:rsidP="00DE7975">
      <w:pPr>
        <w:pStyle w:val="Fotnotstext"/>
      </w:pPr>
      <w:r>
        <w:rPr>
          <w:rStyle w:val="Fotnotsreferens"/>
        </w:rPr>
        <w:footnoteRef/>
      </w:r>
      <w:r>
        <w:t xml:space="preserve"> Senaste lydelse 2014:900.</w:t>
      </w:r>
    </w:p>
  </w:footnote>
  <w:footnote w:id="65">
    <w:p w14:paraId="696FD911" w14:textId="77777777" w:rsidR="0096403B" w:rsidRDefault="0096403B" w:rsidP="00DE7975">
      <w:pPr>
        <w:pStyle w:val="Fotnotstext"/>
      </w:pPr>
      <w:r>
        <w:rPr>
          <w:rStyle w:val="Fotnotsreferens"/>
        </w:rPr>
        <w:footnoteRef/>
      </w:r>
      <w:r>
        <w:t xml:space="preserve"> Senaste lydelse 2014:900. </w:t>
      </w:r>
    </w:p>
  </w:footnote>
  <w:footnote w:id="66">
    <w:p w14:paraId="42FC508A" w14:textId="77777777" w:rsidR="0096403B" w:rsidRDefault="0096403B" w:rsidP="00DE7975">
      <w:pPr>
        <w:pStyle w:val="Fotnotstext"/>
      </w:pPr>
      <w:r>
        <w:rPr>
          <w:rStyle w:val="Fotnotsreferens"/>
        </w:rPr>
        <w:footnoteRef/>
      </w:r>
      <w:r>
        <w:t xml:space="preserve"> Senaste lydelse 2014:900. </w:t>
      </w:r>
    </w:p>
  </w:footnote>
  <w:footnote w:id="67">
    <w:p w14:paraId="64AA841D" w14:textId="77777777" w:rsidR="0096403B" w:rsidRDefault="0096403B" w:rsidP="00DE7975">
      <w:pPr>
        <w:pStyle w:val="Fotnotstext"/>
      </w:pPr>
      <w:r>
        <w:rPr>
          <w:rStyle w:val="Fotnotsreferens"/>
        </w:rPr>
        <w:footnoteRef/>
      </w:r>
      <w:r>
        <w:t xml:space="preserve"> Senaste lydelse 2014:900. </w:t>
      </w:r>
    </w:p>
  </w:footnote>
  <w:footnote w:id="68">
    <w:p w14:paraId="6EE6C2FA" w14:textId="77777777" w:rsidR="0096403B" w:rsidRDefault="0096403B" w:rsidP="00DE7975">
      <w:pPr>
        <w:pStyle w:val="Fotnotstext"/>
      </w:pPr>
      <w:r>
        <w:rPr>
          <w:rStyle w:val="Fotnotsreferens"/>
        </w:rPr>
        <w:footnoteRef/>
      </w:r>
      <w:r>
        <w:t xml:space="preserve"> Senaste lydelse 2017:965. </w:t>
      </w:r>
    </w:p>
  </w:footnote>
  <w:footnote w:id="69">
    <w:p w14:paraId="78D2FAC7" w14:textId="77777777" w:rsidR="0096403B" w:rsidRDefault="0096403B" w:rsidP="00DE7975">
      <w:pPr>
        <w:pStyle w:val="Fotnotstext"/>
      </w:pPr>
      <w:r>
        <w:rPr>
          <w:rStyle w:val="Fotnotsreferens"/>
        </w:rPr>
        <w:footnoteRef/>
      </w:r>
      <w:r>
        <w:t xml:space="preserve"> Senaste lydelse 2011:335.</w:t>
      </w:r>
    </w:p>
  </w:footnote>
  <w:footnote w:id="70">
    <w:p w14:paraId="73C4E498" w14:textId="77777777" w:rsidR="0096403B" w:rsidRDefault="0096403B" w:rsidP="00DE7975">
      <w:pPr>
        <w:pStyle w:val="Fotnotstext"/>
      </w:pPr>
      <w:r>
        <w:rPr>
          <w:rStyle w:val="Fotnotsreferens"/>
        </w:rPr>
        <w:footnoteRef/>
      </w:r>
      <w:r>
        <w:t xml:space="preserve"> Senaste lydelse 2018:636. </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D6ED781" w14:textId="77777777" w:rsidR="0096403B" w:rsidRDefault="0096403B" w:rsidP="00664D04">
    <w:pPr>
      <w:pStyle w:val="Brdtext"/>
    </w:pPr>
    <w:r>
      <w:rPr>
        <w:noProof/>
        <w:lang w:eastAsia="sv-SE"/>
      </w:rPr>
      <mc:AlternateContent>
        <mc:Choice Requires="wps">
          <w:drawing>
            <wp:anchor distT="0" distB="0" distL="0" distR="0" simplePos="0" relativeHeight="251658270"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73EE542" w14:textId="7D843E43" w:rsidR="0096403B" w:rsidRPr="00756E21" w:rsidRDefault="00487C86" w:rsidP="00664D04">
                          <w:pPr>
                            <w:pStyle w:val="Brdtext"/>
                            <w:jc w:val="left"/>
                          </w:pPr>
                          <w:sdt>
                            <w:sdtPr>
                              <w:alias w:val="NummerEtikett"/>
                              <w:tag w:val="NummerEtikett"/>
                              <w:id w:val="1909953747"/>
                              <w:lock w:val="sdtContentLocked"/>
                              <w:dataBinding w:prefixMappings="xmlns:ns0='http://rkdhs/mallar/lagstiftning/Prop/Prop.xsd'" w:xpath="/ns0:dokumentvärden[1]/ns0:dokumentnummer[1]/@etikett" w:storeItemID="{068625C3-B546-44A5-B525-B7CC092E5AD6}"/>
                              <w:text/>
                            </w:sdtPr>
                            <w:sdtEndPr/>
                            <w:sdtContent>
                              <w:r w:rsidR="0096403B">
                                <w:t>Prop.</w:t>
                              </w:r>
                            </w:sdtContent>
                          </w:sdt>
                          <w:r w:rsidR="0096403B">
                            <w:t xml:space="preserve"> </w:t>
                          </w:r>
                          <w:sdt>
                            <w:sdtPr>
                              <w:alias w:val="Nummer"/>
                              <w:tag w:val="Nummer"/>
                              <w:id w:val="1135212224"/>
                              <w:lock w:val="sdtContentLocked"/>
                              <w:dataBinding w:prefixMappings="xmlns:ns0='http://rkdhs/mallar/lagstiftning/Prop/Prop.xsd'" w:xpath="/ns0:dokumentvärden[1]/ns0:dokumentnummer[1]" w:storeItemID="{068625C3-B546-44A5-B525-B7CC092E5AD6}"/>
                              <w:text/>
                            </w:sdtPr>
                            <w:sdtEndPr/>
                            <w:sdtContent>
                              <w:r w:rsidR="0096403B">
                                <w:t>2019/20:52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2" o:spid="_x0000_s1027" type="#_x0000_t202" style="position:absolute;left:0;text-align:left;margin-left:29.4pt;margin-top:35.55pt;width:89.85pt;height:9.6pt;z-index:25165827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h2KocjAIAAIoFAAAOAAAAZHJzL2Uyb0RvYy54bWysVE1v2zAMvQ/YfxB0Xx1nabcGdYqsRYcB&#10;RVusHXpWZKkxJokapcTOfn0p2flY10uHXWxJfCTFp0eenXfWsLXC0ICreHk04kw5CXXjnir+4+Hq&#10;w2fOQhSuFgacqvhGBX4+e//urPVTNYYlmFohoyAuTFtf8WWMfloUQS6VFeEIvHJk1IBWRNriU1Gj&#10;aCm6NcV4NDopWsDaI0gVAp1e9kY+y/G1VjLeah1UZKbidLeYv5i/i/QtZmdi+oTCLxs5XEP8wy2s&#10;aBwl3YW6FFGwFTZ/hbKNRAig45EEW4DWjVS5BqqmHL2o5n4pvMq1EDnB72gK/y+svFnfIWvqih9z&#10;5oSlJ3pQXcQV3X+c2Gl9mBLo3hMsdl+go1fengc6TEV3Gm36UzmM7MTzZsctBWMyOZWTkh6MM0m2&#10;clyejjP5xd7bY4hfFViWFhVHertMqVhfh0g3IegWkpIFME191RiTN0kv6sIgWwt6aRPzHcnjD5Rx&#10;rK34ycfjUQ7sILn3kY1LYVRWzJAuVd5XmFdxY1TCGPddaWIsF/pKbiGlcrv8GZ1QmlK9xXHA72/1&#10;Fue+DvLImcHFnbNtHGCuPrfYnrL655Yy3eOJ8IO60zJ2i25QxALqDQkCoW+o4OVVQ692LUK8E0gd&#10;RA9NUyHe0kcbINZhWHG2BPz92nnCk7DJyllLHVnx8GslUHFmvjmS/Gk5maQWzpvJ8ScSEMNDy+LQ&#10;4lb2AkgKJc0fL/My4aPZLjWCfaThMU9ZySScpNwVj9vlReznBA0fqebzDKKm9SJeu3svU+hEb9Lk&#10;Q/co0A/CjST5G9j2rpi+0G+PTZ7Bz1eRNJjFnQjuWR2Ip4bPmh+GU5ooh/uM2o/Q2TMAAAD//wMA&#10;UEsDBBQABgAIAAAAIQCrTYIT3wAAAAgBAAAPAAAAZHJzL2Rvd25yZXYueG1sTI/BTsMwEETvSP0H&#10;aytxo05aCiFkUxUEBypVFS0SVzde4qjxOoqdNvw95gTH0Yxm3hSr0bbiTL1vHCOkswQEceV0wzXC&#10;x+H1JgPhg2KtWseE8E0eVuXkqlC5dhd+p/M+1CKWsM8Vggmhy6X0lSGr/Mx1xNH7cr1VIcq+lrpX&#10;l1huWzlPkjtpVcNxwaiOng1Vp/1gEQ7bJz1IPeq3l2q72dGn3JjbHeL1dFw/ggg0hr8w/OJHdCgj&#10;09ENrL1oEZZZJA8I92kKIvrzRbYEcUR4SBYgy0L+P1D+AAAA//8DAFBLAQItABQABgAIAAAAIQC2&#10;gziS/gAAAOEBAAATAAAAAAAAAAAAAAAAAAAAAABbQ29udGVudF9UeXBlc10ueG1sUEsBAi0AFAAG&#10;AAgAAAAhADj9If/WAAAAlAEAAAsAAAAAAAAAAAAAAAAALwEAAF9yZWxzLy5yZWxzUEsBAi0AFAAG&#10;AAgAAAAhAKHYqhyMAgAAigUAAA4AAAAAAAAAAAAAAAAALgIAAGRycy9lMm9Eb2MueG1sUEsBAi0A&#10;FAAGAAgAAAAhAKtNghPfAAAACAEAAA8AAAAAAAAAAAAAAAAA5gQAAGRycy9kb3ducmV2LnhtbFBL&#10;BQYAAAAABAAEAPMAAADyBQAAAAA=&#10;" o:allowoverlap="f" fillcolor="white [3201]" stroked="f" strokeweight=".5pt">
              <v:textbox style="mso-fit-shape-to-text:t">
                <w:txbxContent>
                  <w:p w14:paraId="373EE542" w14:textId="7D843E43" w:rsidR="0096403B" w:rsidRPr="00756E21" w:rsidRDefault="00634FC5" w:rsidP="00664D04">
                    <w:pPr>
                      <w:pStyle w:val="Brdtext"/>
                      <w:jc w:val="left"/>
                    </w:pPr>
                    <w:sdt>
                      <w:sdtPr>
                        <w:alias w:val="NummerEtikett"/>
                        <w:tag w:val="NummerEtikett"/>
                        <w:id w:val="1909953747"/>
                        <w:lock w:val="sdtContentLocked"/>
                        <w:dataBinding w:prefixMappings="xmlns:ns0='http://rkdhs/mallar/lagstiftning/Prop/Prop.xsd'" w:xpath="/ns0:dokumentvärden[1]/ns0:dokumentnummer[1]/@etikett" w:storeItemID="{068625C3-B546-44A5-B525-B7CC092E5AD6}"/>
                        <w:text/>
                      </w:sdtPr>
                      <w:sdtEndPr/>
                      <w:sdtContent>
                        <w:r w:rsidR="0096403B">
                          <w:t>Prop.</w:t>
                        </w:r>
                      </w:sdtContent>
                    </w:sdt>
                    <w:r w:rsidR="0096403B">
                      <w:t xml:space="preserve"> </w:t>
                    </w:r>
                    <w:sdt>
                      <w:sdtPr>
                        <w:alias w:val="Nummer"/>
                        <w:tag w:val="Nummer"/>
                        <w:id w:val="1135212224"/>
                        <w:lock w:val="sdtContentLocked"/>
                        <w:dataBinding w:prefixMappings="xmlns:ns0='http://rkdhs/mallar/lagstiftning/Prop/Prop.xsd'" w:xpath="/ns0:dokumentvärden[1]/ns0:dokumentnummer[1]" w:storeItemID="{068625C3-B546-44A5-B525-B7CC092E5AD6}"/>
                        <w:text/>
                      </w:sdtPr>
                      <w:sdtEndPr/>
                      <w:sdtContent>
                        <w:r w:rsidR="0096403B">
                          <w:t>2019/20:52</w:t>
                        </w:r>
                      </w:sdtContent>
                    </w:sdt>
                  </w:p>
                </w:txbxContent>
              </v:textbox>
              <w10:wrap type="square" anchorx="page" anchory="page"/>
            </v:shape>
          </w:pict>
        </mc:Fallback>
      </mc:AlternateContent>
    </w:r>
    <w:r>
      <w:t xml:space="preserve"> </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B87E7F4" w14:textId="77777777" w:rsidR="0096403B" w:rsidRDefault="0096403B" w:rsidP="00EE1584">
    <w:pPr>
      <w:pStyle w:val="Brdtext"/>
    </w:pPr>
    <w:r>
      <w:rPr>
        <w:noProof/>
        <w:lang w:eastAsia="sv-SE"/>
      </w:rPr>
      <mc:AlternateContent>
        <mc:Choice Requires="wps">
          <w:drawing>
            <wp:anchor distT="0" distB="0" distL="0" distR="0" simplePos="0" relativeHeight="251658285"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B307AF7" w14:textId="4FED06ED" w:rsidR="0096403B" w:rsidRPr="00756E21" w:rsidRDefault="00487C86" w:rsidP="00A118D8">
                          <w:pPr>
                            <w:pStyle w:val="Brdtext"/>
                            <w:jc w:val="left"/>
                          </w:pPr>
                          <w:sdt>
                            <w:sdtPr>
                              <w:alias w:val="NummerEtikett"/>
                              <w:tag w:val="NummerEtikett"/>
                              <w:id w:val="406809228"/>
                              <w:lock w:val="sdtContentLocked"/>
                              <w:dataBinding w:prefixMappings="xmlns:ns0='http://rkdhs/mallar/lagstiftning/Prop/Prop.xsd'" w:xpath="/ns0:dokumentvärden[1]/ns0:dokumentnummer[1]/@etikett" w:storeItemID="{068625C3-B546-44A5-B525-B7CC092E5AD6}"/>
                              <w:text/>
                            </w:sdtPr>
                            <w:sdtEndPr/>
                            <w:sdtContent>
                              <w:r w:rsidR="0096403B">
                                <w:t>Prop.</w:t>
                              </w:r>
                            </w:sdtContent>
                          </w:sdt>
                          <w:r w:rsidR="0096403B">
                            <w:t xml:space="preserve"> </w:t>
                          </w:r>
                          <w:sdt>
                            <w:sdtPr>
                              <w:alias w:val="Nummer"/>
                              <w:tag w:val="Nummer"/>
                              <w:id w:val="1217775106"/>
                              <w:lock w:val="sdtContentLocked"/>
                              <w:dataBinding w:prefixMappings="xmlns:ns0='http://rkdhs/mallar/lagstiftning/Prop/Prop.xsd'" w:xpath="/ns0:dokumentvärden[1]/ns0:dokumentnummer[1]" w:storeItemID="{068625C3-B546-44A5-B525-B7CC092E5AD6}"/>
                              <w:text/>
                            </w:sdtPr>
                            <w:sdtEndPr/>
                            <w:sdtContent>
                              <w:r w:rsidR="0096403B">
                                <w:t>2019/20:52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3" o:spid="_x0000_s1028" type="#_x0000_t202" style="position:absolute;left:0;text-align:left;margin-left:348pt;margin-top:36pt;width:89.85pt;height:9.6pt;z-index:25165828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9IKCjgIAAJEFAAAOAAAAZHJzL2Uyb0RvYy54bWysVE1v2zAMvQ/YfxB0Xx2nabcGdYqsRYcB&#10;RVusHXpWZKkxJokapcTOfv0o2flY10uHXWxJfCTFp0eeX3TWsLXC0ICreHk04kw5CXXjniv+/fH6&#10;wyfOQhSuFgacqvhGBX4xe//uvPVTNYYlmFohoyAuTFtf8WWMfloUQS6VFeEIvHJk1IBWRNric1Gj&#10;aCm6NcV4NDotWsDaI0gVAp1e9UY+y/G1VjLeaR1UZKbidLeYv5i/i/QtZudi+ozCLxs5XEP8wy2s&#10;aBwl3YW6ElGwFTZ/hbKNRAig45EEW4DWjVS5BqqmHL2o5mEpvMq1EDnB72gK/y+svF3fI2vqik84&#10;c8LSEz2qLuKK7n+c2Gl9mBLowRMsdp+ho1fengc6TEV3Gm36UzmM7MTzZsctBWMyOZWTkh6MM0m2&#10;clyejTP5xd7bY4hfFFiWFhVHertMqVjfhEg3IegWkpIFME193RiTN0kv6tIgWwt6aRPzHcnjD5Rx&#10;rK346fHJKAd2kNz7yMalMCorZkiXKu8rzKu4MSphjPumNDGWC30lt5BSuV3+jE4oTane4jjg97d6&#10;i3NfB3nkzODiztk2DjBXn1tsT1n9Y0uZ7vFE+EHdaRm7RZelshPAAuoN6QKh76vg5XVDj3cjQrwX&#10;SI1E703DId7RRxsg8mFYcbYE/PXaecKTvsnKWUuNWfHwcyVQcWa+OlL+WTmZpE7Om8nJR9IRw0PL&#10;4tDiVvYSSBEljSEv8zLho9kuNYJ9ohkyT1nJJJyk3BWP2+Vl7McFzSCp5vMMot71It64By9T6MRy&#10;kuZj9yTQD/qNpPxb2LawmL6QcY9NnsHPV5GkmDWeeO5ZHfinvs/SH2ZUGiyH+4zaT9LZbwAAAP//&#10;AwBQSwMEFAAGAAgAAAAhABZzEpXgAAAACQEAAA8AAABkcnMvZG93bnJldi54bWxMj0FLw0AQhe+C&#10;/2EZwZvdNGjSptkUFT1YKMVW6HWbHbPB7GzIbtr47x1PenoM7/Hme+V6cp044xBaTwrmswQEUu1N&#10;S42Cj8Pr3QJEiJqM7jyhgm8MsK6ur0pdGH+hdzzvYyO4hEKhFdgY+0LKUFt0Osx8j8Tepx+cjnwO&#10;jTSDvnC562SaJJl0uiX+YHWPzxbrr/3oFBy2T2aUZjJvL/V2s8Oj3Nj7nVK3N9PjCkTEKf6F4Ref&#10;0aFippMfyQTRKciWGW+JCvKUlQOL/CEHcVKwnKcgq1L+X1D9AAAA//8DAFBLAQItABQABgAIAAAA&#10;IQC2gziS/gAAAOEBAAATAAAAAAAAAAAAAAAAAAAAAABbQ29udGVudF9UeXBlc10ueG1sUEsBAi0A&#10;FAAGAAgAAAAhADj9If/WAAAAlAEAAAsAAAAAAAAAAAAAAAAALwEAAF9yZWxzLy5yZWxzUEsBAi0A&#10;FAAGAAgAAAAhAH/0goKOAgAAkQUAAA4AAAAAAAAAAAAAAAAALgIAAGRycy9lMm9Eb2MueG1sUEsB&#10;Ai0AFAAGAAgAAAAhABZzEpXgAAAACQEAAA8AAAAAAAAAAAAAAAAA6AQAAGRycy9kb3ducmV2Lnht&#10;bFBLBQYAAAAABAAEAPMAAAD1BQAAAAA=&#10;" o:allowoverlap="f" fillcolor="white [3201]" stroked="f" strokeweight=".5pt">
              <v:textbox style="mso-fit-shape-to-text:t">
                <w:txbxContent>
                  <w:p w14:paraId="6B307AF7" w14:textId="4FED06ED" w:rsidR="0096403B" w:rsidRPr="00756E21" w:rsidRDefault="00634FC5" w:rsidP="00A118D8">
                    <w:pPr>
                      <w:pStyle w:val="Brdtext"/>
                      <w:jc w:val="left"/>
                    </w:pPr>
                    <w:sdt>
                      <w:sdtPr>
                        <w:alias w:val="NummerEtikett"/>
                        <w:tag w:val="NummerEtikett"/>
                        <w:id w:val="406809228"/>
                        <w:lock w:val="sdtContentLocked"/>
                        <w:dataBinding w:prefixMappings="xmlns:ns0='http://rkdhs/mallar/lagstiftning/Prop/Prop.xsd'" w:xpath="/ns0:dokumentvärden[1]/ns0:dokumentnummer[1]/@etikett" w:storeItemID="{068625C3-B546-44A5-B525-B7CC092E5AD6}"/>
                        <w:text/>
                      </w:sdtPr>
                      <w:sdtEndPr/>
                      <w:sdtContent>
                        <w:r w:rsidR="0096403B">
                          <w:t>Prop.</w:t>
                        </w:r>
                      </w:sdtContent>
                    </w:sdt>
                    <w:r w:rsidR="0096403B">
                      <w:t xml:space="preserve"> </w:t>
                    </w:r>
                    <w:sdt>
                      <w:sdtPr>
                        <w:alias w:val="Nummer"/>
                        <w:tag w:val="Nummer"/>
                        <w:id w:val="1217775106"/>
                        <w:lock w:val="sdtContentLocked"/>
                        <w:dataBinding w:prefixMappings="xmlns:ns0='http://rkdhs/mallar/lagstiftning/Prop/Prop.xsd'" w:xpath="/ns0:dokumentvärden[1]/ns0:dokumentnummer[1]" w:storeItemID="{068625C3-B546-44A5-B525-B7CC092E5AD6}"/>
                        <w:text/>
                      </w:sdtPr>
                      <w:sdtEndPr/>
                      <w:sdtContent>
                        <w:r w:rsidR="0096403B">
                          <w:t>2019/20:52</w:t>
                        </w:r>
                      </w:sdtContent>
                    </w:sdt>
                  </w:p>
                </w:txbxContent>
              </v:textbox>
              <w10:wrap type="square" anchorx="page" anchory="page"/>
            </v:shape>
          </w:pict>
        </mc:Fallback>
      </mc:AlternateContent>
    </w:r>
    <w:r>
      <w:t xml:space="preserve"> </w: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E260BA1" w14:textId="77777777" w:rsidR="0096403B" w:rsidRDefault="0096403B" w:rsidP="00EE1584">
    <w:pPr>
      <w:pStyle w:val="Brdtext"/>
    </w:pPr>
    <w:r>
      <w:t xml:space="preserve"> </w: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68F4887" w14:textId="77777777" w:rsidR="0096403B" w:rsidRDefault="0096403B" w:rsidP="00664D04">
    <w:pPr>
      <w:pStyle w:val="Brdtext"/>
    </w:pPr>
    <w:r>
      <w:rPr>
        <w:noProof/>
        <w:lang w:eastAsia="sv-SE"/>
      </w:rPr>
      <mc:AlternateContent>
        <mc:Choice Requires="wps">
          <w:drawing>
            <wp:anchor distT="0" distB="0" distL="0" distR="0" simplePos="0" relativeHeight="251658271"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E2F9E2E" w14:textId="655CC239" w:rsidR="0096403B" w:rsidRPr="00756E21" w:rsidRDefault="00487C86" w:rsidP="00664D04">
                          <w:pPr>
                            <w:pStyle w:val="Brdtext"/>
                            <w:jc w:val="left"/>
                          </w:pPr>
                          <w:sdt>
                            <w:sdtPr>
                              <w:alias w:val="NummerEtikett"/>
                              <w:tag w:val="NummerEtikett"/>
                              <w:id w:val="1202139070"/>
                              <w:lock w:val="sdtContentLocked"/>
                              <w:dataBinding w:prefixMappings="xmlns:ns0='http://rkdhs/mallar/lagstiftning/Prop/Prop.xsd'" w:xpath="/ns0:dokumentvärden[1]/ns0:dokumentnummer[1]/@etikett" w:storeItemID="{068625C3-B546-44A5-B525-B7CC092E5AD6}"/>
                              <w:text/>
                            </w:sdtPr>
                            <w:sdtEndPr/>
                            <w:sdtContent>
                              <w:r w:rsidR="0096403B">
                                <w:t>Prop.</w:t>
                              </w:r>
                            </w:sdtContent>
                          </w:sdt>
                          <w:r w:rsidR="0096403B">
                            <w:t xml:space="preserve"> </w:t>
                          </w:r>
                          <w:sdt>
                            <w:sdtPr>
                              <w:alias w:val="Nummer"/>
                              <w:tag w:val="Nummer"/>
                              <w:id w:val="-733000663"/>
                              <w:lock w:val="sdtContentLocked"/>
                              <w:dataBinding w:prefixMappings="xmlns:ns0='http://rkdhs/mallar/lagstiftning/Prop/Prop.xsd'" w:xpath="/ns0:dokumentvärden[1]/ns0:dokumentnummer[1]" w:storeItemID="{068625C3-B546-44A5-B525-B7CC092E5AD6}"/>
                              <w:text/>
                            </w:sdtPr>
                            <w:sdtEndPr/>
                            <w:sdtContent>
                              <w:r w:rsidR="0096403B">
                                <w:t>2019/20:52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32" type="#_x0000_t202" style="position:absolute;left:0;text-align:left;margin-left:29.4pt;margin-top:35.55pt;width:89.85pt;height:9.6pt;z-index:25165827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5mpEVjgIAAJEFAAAOAAAAZHJzL2Uyb0RvYy54bWysVFFv2yAQfp+0/4B4XxxnSbtGcaosVaZJ&#10;VVutnfpMMCTWgGNAYme/fge2k6zrS6e92MB9d8d9fHez60YrshfOV2AKmg+GlAjDoazMpqDfn1Yf&#10;PlHiAzMlU2BEQQ/C0+v5+3ez2k7FCLagSuEIBjF+WtuCbkOw0yzzfCs08wOwwqBRgtMs4NZtstKx&#10;GqNrlY2Gw4usBldaB1x4j6c3rZHOU3wpBQ/3UnoRiCoo3i2kr0vfdfxm8xmbbhyz24p312D/cAvN&#10;KoNJj6FuWGBk56q/QumKO/Agw4CDzkDKiotUA1aTD19U87hlVqRakBxvjzT5/xeW3+0fHKnKgl5S&#10;YpjGJ3oSTXA7vP8oslNbP0XQo0VYaD5Dg6/cn3s8jEU30un4x3II2pHnw5FbDEZ4dMrHOT4YJRxt&#10;+Si/GiXys5O3dT58EaBJXBTU4dslStn+1ge8CUJ7SEzmQVXlqlIqbaJexFI5smf40iqkO6LHHyhl&#10;SF3Qi4+TYQpsILq3kZWJYURSTJcuVt5WmFbhoETEKPNNSGQsFfpKbsa5MMf8CR1RElO9xbHDn271&#10;Fue2DvRImcGEo7OuDLhUfWqxE2Xlj54y2eKR8LO64zI06yZJZdILYA3lAXXhoO0rb/mqwse7ZT48&#10;MIeNhO+NwyHc40cqQPKhW1GyBffrtfOIR32jlZIaG7Og/ueOOUGJ+mpQ+Vf5eBw7OW3Gk0vUEXHn&#10;lvW5xez0ElAROY4hy9My4oPql9KBfsYZsohZ0cQMx9wFDf1yGdpxgTOIi8UigbB3LQu35tHyGDqy&#10;HKX51DwzZzv9BlT+HfQtzKYvZNxio6e3i11AKSaNR55bVjv+se+T9LsZFQfL+T6hTpN0/hsAAP//&#10;AwBQSwMEFAAGAAgAAAAhAKtNghPfAAAACAEAAA8AAABkcnMvZG93bnJldi54bWxMj8FOwzAQRO9I&#10;/QdrK3GjTloKIWRTFQQHKlUVLRJXN17iqPE6ip02/D3mBMfRjGbeFKvRtuJMvW8cI6SzBARx5XTD&#10;NcLH4fUmA+GDYq1ax4TwTR5W5eSqULl2F36n8z7UIpawzxWCCaHLpfSVIav8zHXE0ftyvVUhyr6W&#10;uleXWG5bOU+SO2lVw3HBqI6eDVWn/WARDtsnPUg96reXarvZ0afcmNsd4vV0XD+CCDSGvzD84kd0&#10;KCPT0Q2svWgRllkkDwj3aQoi+vNFtgRxRHhIFiDLQv4/UP4AAAD//wMAUEsBAi0AFAAGAAgAAAAh&#10;ALaDOJL+AAAA4QEAABMAAAAAAAAAAAAAAAAAAAAAAFtDb250ZW50X1R5cGVzXS54bWxQSwECLQAU&#10;AAYACAAAACEAOP0h/9YAAACUAQAACwAAAAAAAAAAAAAAAAAvAQAAX3JlbHMvLnJlbHNQSwECLQAU&#10;AAYACAAAACEA+ZqRFY4CAACRBQAADgAAAAAAAAAAAAAAAAAuAgAAZHJzL2Uyb0RvYy54bWxQSwEC&#10;LQAUAAYACAAAACEAq02CE98AAAAIAQAADwAAAAAAAAAAAAAAAADoBAAAZHJzL2Rvd25yZXYueG1s&#10;UEsFBgAAAAAEAAQA8wAAAPQFAAAAAA==&#10;" o:allowoverlap="f" fillcolor="white [3201]" stroked="f" strokeweight=".5pt">
              <v:textbox style="mso-fit-shape-to-text:t">
                <w:txbxContent>
                  <w:p w14:paraId="1E2F9E2E" w14:textId="655CC239" w:rsidR="0096403B" w:rsidRPr="00756E21" w:rsidRDefault="00634FC5" w:rsidP="00664D04">
                    <w:pPr>
                      <w:pStyle w:val="Brdtext"/>
                      <w:jc w:val="left"/>
                    </w:pPr>
                    <w:sdt>
                      <w:sdtPr>
                        <w:alias w:val="NummerEtikett"/>
                        <w:tag w:val="NummerEtikett"/>
                        <w:id w:val="1202139070"/>
                        <w:lock w:val="sdtContentLocked"/>
                        <w:dataBinding w:prefixMappings="xmlns:ns0='http://rkdhs/mallar/lagstiftning/Prop/Prop.xsd'" w:xpath="/ns0:dokumentvärden[1]/ns0:dokumentnummer[1]/@etikett" w:storeItemID="{068625C3-B546-44A5-B525-B7CC092E5AD6}"/>
                        <w:text/>
                      </w:sdtPr>
                      <w:sdtEndPr/>
                      <w:sdtContent>
                        <w:r w:rsidR="0096403B">
                          <w:t>Prop.</w:t>
                        </w:r>
                      </w:sdtContent>
                    </w:sdt>
                    <w:r w:rsidR="0096403B">
                      <w:t xml:space="preserve"> </w:t>
                    </w:r>
                    <w:sdt>
                      <w:sdtPr>
                        <w:alias w:val="Nummer"/>
                        <w:tag w:val="Nummer"/>
                        <w:id w:val="-733000663"/>
                        <w:lock w:val="sdtContentLocked"/>
                        <w:dataBinding w:prefixMappings="xmlns:ns0='http://rkdhs/mallar/lagstiftning/Prop/Prop.xsd'" w:xpath="/ns0:dokumentvärden[1]/ns0:dokumentnummer[1]" w:storeItemID="{068625C3-B546-44A5-B525-B7CC092E5AD6}"/>
                        <w:text/>
                      </w:sdtPr>
                      <w:sdtEndPr/>
                      <w:sdtContent>
                        <w:r w:rsidR="0096403B">
                          <w:t>2019/20:52</w:t>
                        </w:r>
                      </w:sdtContent>
                    </w:sdt>
                  </w:p>
                </w:txbxContent>
              </v:textbox>
              <w10:wrap type="square" anchorx="page" anchory="page"/>
            </v:shape>
          </w:pict>
        </mc:Fallback>
      </mc:AlternateContent>
    </w:r>
    <w:r>
      <w:t xml:space="preserve"> </w: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BE8C924" w14:textId="77777777" w:rsidR="0096403B" w:rsidRDefault="0096403B" w:rsidP="00EE1584">
    <w:pPr>
      <w:pStyle w:val="Brdtext"/>
    </w:pPr>
    <w:r>
      <w:rPr>
        <w:noProof/>
        <w:lang w:eastAsia="sv-SE"/>
      </w:rPr>
      <mc:AlternateContent>
        <mc:Choice Requires="wps">
          <w:drawing>
            <wp:anchor distT="0" distB="0" distL="0" distR="0" simplePos="0" relativeHeight="251658286"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FCC04FC" w14:textId="71FDA24A" w:rsidR="0096403B" w:rsidRPr="00756E21" w:rsidRDefault="00487C86" w:rsidP="00A118D8">
                          <w:pPr>
                            <w:pStyle w:val="Brdtext"/>
                            <w:jc w:val="left"/>
                          </w:pPr>
                          <w:sdt>
                            <w:sdtPr>
                              <w:alias w:val="NummerEtikett"/>
                              <w:tag w:val="NummerEtikett"/>
                              <w:id w:val="-1580208267"/>
                              <w:lock w:val="sdtContentLocked"/>
                              <w:dataBinding w:prefixMappings="xmlns:ns0='http://rkdhs/mallar/lagstiftning/Prop/Prop.xsd'" w:xpath="/ns0:dokumentvärden[1]/ns0:dokumentnummer[1]/@etikett" w:storeItemID="{068625C3-B546-44A5-B525-B7CC092E5AD6}"/>
                              <w:text/>
                            </w:sdtPr>
                            <w:sdtEndPr/>
                            <w:sdtContent>
                              <w:r w:rsidR="0096403B">
                                <w:t>Prop.</w:t>
                              </w:r>
                            </w:sdtContent>
                          </w:sdt>
                          <w:r w:rsidR="0096403B">
                            <w:t xml:space="preserve"> </w:t>
                          </w:r>
                          <w:sdt>
                            <w:sdtPr>
                              <w:alias w:val="Nummer"/>
                              <w:tag w:val="Nummer"/>
                              <w:id w:val="-1118139913"/>
                              <w:lock w:val="sdtContentLocked"/>
                              <w:dataBinding w:prefixMappings="xmlns:ns0='http://rkdhs/mallar/lagstiftning/Prop/Prop.xsd'" w:xpath="/ns0:dokumentvärden[1]/ns0:dokumentnummer[1]" w:storeItemID="{068625C3-B546-44A5-B525-B7CC092E5AD6}"/>
                              <w:text/>
                            </w:sdtPr>
                            <w:sdtEndPr/>
                            <w:sdtContent>
                              <w:r w:rsidR="0096403B">
                                <w:t>2019/20:52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33" type="#_x0000_t202" style="position:absolute;left:0;text-align:left;margin-left:348pt;margin-top:36pt;width:89.85pt;height:9.6pt;z-index:25165828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vj+x9jAIAAJEFAAAOAAAAZHJzL2Uyb0RvYy54bWysVE1PGzEQvVfqf7B8L5sNgZaIDUpBVJUQ&#10;oELF2fHaZFV/1Xaym/76Pns3H6VcqHrZtT1vZjzPb+b8otOKrIUPjTUVLY9GlAjDbd2Y54p+f7z+&#10;8ImSEJmpmbJGVHQjAr2YvX933rqpGNulVbXwBEFMmLauossY3bQoAl8KzcKRdcLAKK3XLGLrn4va&#10;sxbRtSrGo9Fp0VpfO2+5CAGnV72RznJ8KQWPd1IGEYmqKO4W89fn7yJ9i9k5mz575pYNH67B/uEW&#10;mjUGSXehrlhkZOWbv0LphnsbrIxH3OrCStlwkWtANeXoRTUPS+ZErgXkBLejKfy/sPx2fe9JU1f0&#10;lBLDNJ7oUXTRr3D/48RO68IUoAcHWOw+2w6vvD0POExFd9Lr9Ec5BHbwvNlxi2CEJ6dyUuLBKOGw&#10;lePybJzJL/bezof4RVhN0qKiHm+XKWXrmxBxE0C3kJQsWNXU141SeZP0Ii6VJ2uGl1Yx3xEef6CU&#10;IS0KPT4Z5cDGJvc+sjIpjMiKGdKlyvsK8ypulEgYZb4JCcZyoa/kZpwLs8uf0QklkeotjgN+f6u3&#10;OPd1wCNntibunHVjrM/V5xbbU1b/2FImezwIP6g7LWO36AapDMJY2HoDXXjb91Vw/LrB492wEO+Z&#10;RyPhvTEc4h0+UlmQb4cVJUvrf712nvDQN6yUtGjMioafK+YFJeqrgfLPyskkdXLeTE4+QkfEH1oW&#10;hxaz0pcWiigxhhzPy4SParuU3uonzJB5ygoTMxy5Kxq3y8vYjwvMIC7m8wxC7zoWb8yD4yl0YjlJ&#10;87F7Yt4N+o1Q/q3dtjCbvpBxj02ewc1XEVLMGk8896wO/KPvs/SHGZUGy+E+o/aTdPYbAAD//wMA&#10;UEsDBBQABgAIAAAAIQAWcxKV4AAAAAkBAAAPAAAAZHJzL2Rvd25yZXYueG1sTI9BS8NAEIXvgv9h&#10;GcGb3TRo0qbZFBU9WCjFVuh1mx2zwexsyG7a+O8dT3p6DO/x5nvlenKdOOMQWk8K5rMEBFLtTUuN&#10;go/D690CRIiajO48oYJvDLCurq9KXRh/oXc872MjuIRCoRXYGPtCylBbdDrMfI/E3qcfnI58Do00&#10;g75wuetkmiSZdLol/mB1j88W66/96BQctk9mlGYyby/1drPDo9zY+51StzfT4wpExCn+heEXn9Gh&#10;YqaTH8kE0SnIlhlviQrylJUDi/whB3FSsJynIKtS/l9Q/QAAAP//AwBQSwECLQAUAAYACAAAACEA&#10;toM4kv4AAADhAQAAEwAAAAAAAAAAAAAAAAAAAAAAW0NvbnRlbnRfVHlwZXNdLnhtbFBLAQItABQA&#10;BgAIAAAAIQA4/SH/1gAAAJQBAAALAAAAAAAAAAAAAAAAAC8BAABfcmVscy8ucmVsc1BLAQItABQA&#10;BgAIAAAAIQAvj+x9jAIAAJEFAAAOAAAAAAAAAAAAAAAAAC4CAABkcnMvZTJvRG9jLnhtbFBLAQIt&#10;ABQABgAIAAAAIQAWcxKV4AAAAAkBAAAPAAAAAAAAAAAAAAAAAOYEAABkcnMvZG93bnJldi54bWxQ&#10;SwUGAAAAAAQABADzAAAA8wUAAAAA&#10;" o:allowoverlap="f" fillcolor="white [3201]" stroked="f" strokeweight=".5pt">
              <v:textbox style="mso-fit-shape-to-text:t">
                <w:txbxContent>
                  <w:p w14:paraId="7FCC04FC" w14:textId="71FDA24A" w:rsidR="0096403B" w:rsidRPr="00756E21" w:rsidRDefault="00634FC5" w:rsidP="00A118D8">
                    <w:pPr>
                      <w:pStyle w:val="Brdtext"/>
                      <w:jc w:val="left"/>
                    </w:pPr>
                    <w:sdt>
                      <w:sdtPr>
                        <w:alias w:val="NummerEtikett"/>
                        <w:tag w:val="NummerEtikett"/>
                        <w:id w:val="-1580208267"/>
                        <w:lock w:val="sdtContentLocked"/>
                        <w:dataBinding w:prefixMappings="xmlns:ns0='http://rkdhs/mallar/lagstiftning/Prop/Prop.xsd'" w:xpath="/ns0:dokumentvärden[1]/ns0:dokumentnummer[1]/@etikett" w:storeItemID="{068625C3-B546-44A5-B525-B7CC092E5AD6}"/>
                        <w:text/>
                      </w:sdtPr>
                      <w:sdtEndPr/>
                      <w:sdtContent>
                        <w:r w:rsidR="0096403B">
                          <w:t>Prop.</w:t>
                        </w:r>
                      </w:sdtContent>
                    </w:sdt>
                    <w:r w:rsidR="0096403B">
                      <w:t xml:space="preserve"> </w:t>
                    </w:r>
                    <w:sdt>
                      <w:sdtPr>
                        <w:alias w:val="Nummer"/>
                        <w:tag w:val="Nummer"/>
                        <w:id w:val="-1118139913"/>
                        <w:lock w:val="sdtContentLocked"/>
                        <w:dataBinding w:prefixMappings="xmlns:ns0='http://rkdhs/mallar/lagstiftning/Prop/Prop.xsd'" w:xpath="/ns0:dokumentvärden[1]/ns0:dokumentnummer[1]" w:storeItemID="{068625C3-B546-44A5-B525-B7CC092E5AD6}"/>
                        <w:text/>
                      </w:sdtPr>
                      <w:sdtEndPr/>
                      <w:sdtContent>
                        <w:r w:rsidR="0096403B">
                          <w:t>2019/20:52</w:t>
                        </w:r>
                      </w:sdtContent>
                    </w:sdt>
                  </w:p>
                </w:txbxContent>
              </v:textbox>
              <w10:wrap type="square" anchorx="page" anchory="page"/>
            </v:shape>
          </w:pict>
        </mc:Fallback>
      </mc:AlternateContent>
    </w:r>
    <w:r>
      <w:t xml:space="preserve"> </w: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2429E76" w14:textId="77777777" w:rsidR="0096403B" w:rsidRDefault="0096403B" w:rsidP="00EE1584">
    <w:pPr>
      <w:pStyle w:val="Brdtext"/>
    </w:pPr>
    <w:r>
      <w:t xml:space="preserve"> </w:t>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E19DD57" w14:textId="77777777" w:rsidR="0096403B" w:rsidRDefault="0096403B" w:rsidP="00664D04">
    <w:pPr>
      <w:pStyle w:val="Brdtext"/>
    </w:pPr>
    <w:r>
      <w:rPr>
        <w:noProof/>
        <w:lang w:eastAsia="sv-SE"/>
      </w:rPr>
      <mc:AlternateContent>
        <mc:Choice Requires="wps">
          <w:drawing>
            <wp:anchor distT="0" distB="0" distL="0" distR="0" simplePos="0" relativeHeight="251658272"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529520D" w14:textId="2482D01E" w:rsidR="0096403B" w:rsidRPr="00756E21" w:rsidRDefault="00487C86" w:rsidP="00664D04">
                          <w:pPr>
                            <w:pStyle w:val="Brdtext"/>
                            <w:jc w:val="left"/>
                          </w:pPr>
                          <w:sdt>
                            <w:sdtPr>
                              <w:alias w:val="NummerEtikett"/>
                              <w:tag w:val="NummerEtikett"/>
                              <w:id w:val="2054878264"/>
                              <w:lock w:val="sdtContentLocked"/>
                              <w:dataBinding w:prefixMappings="xmlns:ns0='http://rkdhs/mallar/lagstiftning/Prop/Prop.xsd'" w:xpath="/ns0:dokumentvärden[1]/ns0:dokumentnummer[1]/@etikett" w:storeItemID="{068625C3-B546-44A5-B525-B7CC092E5AD6}"/>
                              <w:text/>
                            </w:sdtPr>
                            <w:sdtEndPr/>
                            <w:sdtContent>
                              <w:r w:rsidR="0096403B">
                                <w:t>Prop.</w:t>
                              </w:r>
                            </w:sdtContent>
                          </w:sdt>
                          <w:r w:rsidR="0096403B">
                            <w:t xml:space="preserve"> </w:t>
                          </w:r>
                          <w:sdt>
                            <w:sdtPr>
                              <w:alias w:val="Nummer"/>
                              <w:tag w:val="Nummer"/>
                              <w:id w:val="-1992012809"/>
                              <w:lock w:val="sdtContentLocked"/>
                              <w:dataBinding w:prefixMappings="xmlns:ns0='http://rkdhs/mallar/lagstiftning/Prop/Prop.xsd'" w:xpath="/ns0:dokumentvärden[1]/ns0:dokumentnummer[1]" w:storeItemID="{068625C3-B546-44A5-B525-B7CC092E5AD6}"/>
                              <w:text/>
                            </w:sdtPr>
                            <w:sdtEndPr/>
                            <w:sdtContent>
                              <w:r w:rsidR="0096403B">
                                <w:t>2019/20:52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37" type="#_x0000_t202" style="position:absolute;left:0;text-align:left;margin-left:29.4pt;margin-top:35.55pt;width:89.85pt;height:9.6pt;z-index:2516582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3SJFejAIAAJIFAAAOAAAAZHJzL2Uyb0RvYy54bWysVEtPGzEQvlfqf7B8L5tNAy0RG5SCqCoh&#10;QIWKs+O1yaq2x7Un2U1/PWPv5lHKhaqXXdvzzfubOTvvrGFrFWIDruLl0Ygz5STUjXuq+I+Hqw+f&#10;OYsoXC0MOFXxjYr8fPb+3Vnrp2oMSzC1CoyMuDhtfcWXiH5aFFEulRXxCLxyJNQQrEC6hqeiDqIl&#10;69YU49HopGgh1D6AVDHS62Uv5LNsX2sl8VbrqJCZilNsmL8hfxfpW8zOxPQpCL9s5BCG+IcorGgc&#10;Od2ZuhQo2Co0f5myjQwQQeORBFuA1o1UOQfKphy9yOZ+KbzKuVBxot+VKf4/s/JmfRdYU1f8lDMn&#10;LLXoQXUYVhT/OFWn9XFKoHtPMOy+QEdd3r5HekxJdzrY9Kd0GMmpzptdbckYk0mpnJTUMM4kycpx&#10;eTrOxS/22j5E/KrAsnSoeKDe5ZKK9XVEioSgW0hyFsE09VVjTL4kvqgLE9haUKcN5hhJ4w+Ucayt&#10;+MnH41E27CCp95aNS2ZUZszgLmXeZ5hPuDEqYYz7rjRVLCf6im8hpXI7/xmdUJpcvUVxwO+jeoty&#10;nwdpZM/gcKdsGwchZ59HbF+y+ue2ZLrHU8EP8k5H7BZdpkqZW5eeFlBviBgB+sGKXl411L1rEfFO&#10;BJokajhtB7yljzZA1YfhxNkSwu/X3hOeCE5SzlqazIrHXysRFGfmmyPqn5aTSRrlfJkcfyIisXAo&#10;WRxK3MpeAFGipD3kZT4mPJrtUQewj7RE5skriYST5LviuD1eYL8vaAlJNZ9nEA2vF3jt7r1MplOZ&#10;EzcfukcR/EBgJOrfwHaGxfQFj3ts0ox+vkLiYib5vqpDA2jwM/eHJZU2y+E9o/ardPYMAAD//wMA&#10;UEsDBBQABgAIAAAAIQCrTYIT3wAAAAgBAAAPAAAAZHJzL2Rvd25yZXYueG1sTI/BTsMwEETvSP0H&#10;aytxo05aCiFkUxUEBypVFS0SVzde4qjxOoqdNvw95gTH0Yxm3hSr0bbiTL1vHCOkswQEceV0wzXC&#10;x+H1JgPhg2KtWseE8E0eVuXkqlC5dhd+p/M+1CKWsM8Vggmhy6X0lSGr/Mx1xNH7cr1VIcq+lrpX&#10;l1huWzlPkjtpVcNxwaiOng1Vp/1gEQ7bJz1IPeq3l2q72dGn3JjbHeL1dFw/ggg0hr8w/OJHdCgj&#10;09ENrL1oEZZZJA8I92kKIvrzRbYEcUR4SBYgy0L+P1D+AAAA//8DAFBLAQItABQABgAIAAAAIQC2&#10;gziS/gAAAOEBAAATAAAAAAAAAAAAAAAAAAAAAABbQ29udGVudF9UeXBlc10ueG1sUEsBAi0AFAAG&#10;AAgAAAAhADj9If/WAAAAlAEAAAsAAAAAAAAAAAAAAAAALwEAAF9yZWxzLy5yZWxzUEsBAi0AFAAG&#10;AAgAAAAhAPdIkV6MAgAAkgUAAA4AAAAAAAAAAAAAAAAALgIAAGRycy9lMm9Eb2MueG1sUEsBAi0A&#10;FAAGAAgAAAAhAKtNghPfAAAACAEAAA8AAAAAAAAAAAAAAAAA5gQAAGRycy9kb3ducmV2LnhtbFBL&#10;BQYAAAAABAAEAPMAAADyBQAAAAA=&#10;" o:allowoverlap="f" fillcolor="white [3201]" stroked="f" strokeweight=".5pt">
              <v:textbox style="mso-fit-shape-to-text:t">
                <w:txbxContent>
                  <w:p w14:paraId="2529520D" w14:textId="2482D01E" w:rsidR="0096403B" w:rsidRPr="00756E21" w:rsidRDefault="00634FC5" w:rsidP="00664D04">
                    <w:pPr>
                      <w:pStyle w:val="Brdtext"/>
                      <w:jc w:val="left"/>
                    </w:pPr>
                    <w:sdt>
                      <w:sdtPr>
                        <w:alias w:val="NummerEtikett"/>
                        <w:tag w:val="NummerEtikett"/>
                        <w:id w:val="2054878264"/>
                        <w:lock w:val="sdtContentLocked"/>
                        <w:dataBinding w:prefixMappings="xmlns:ns0='http://rkdhs/mallar/lagstiftning/Prop/Prop.xsd'" w:xpath="/ns0:dokumentvärden[1]/ns0:dokumentnummer[1]/@etikett" w:storeItemID="{068625C3-B546-44A5-B525-B7CC092E5AD6}"/>
                        <w:text/>
                      </w:sdtPr>
                      <w:sdtEndPr/>
                      <w:sdtContent>
                        <w:r w:rsidR="0096403B">
                          <w:t>Prop.</w:t>
                        </w:r>
                      </w:sdtContent>
                    </w:sdt>
                    <w:r w:rsidR="0096403B">
                      <w:t xml:space="preserve"> </w:t>
                    </w:r>
                    <w:sdt>
                      <w:sdtPr>
                        <w:alias w:val="Nummer"/>
                        <w:tag w:val="Nummer"/>
                        <w:id w:val="-1992012809"/>
                        <w:lock w:val="sdtContentLocked"/>
                        <w:dataBinding w:prefixMappings="xmlns:ns0='http://rkdhs/mallar/lagstiftning/Prop/Prop.xsd'" w:xpath="/ns0:dokumentvärden[1]/ns0:dokumentnummer[1]" w:storeItemID="{068625C3-B546-44A5-B525-B7CC092E5AD6}"/>
                        <w:text/>
                      </w:sdtPr>
                      <w:sdtEndPr/>
                      <w:sdtContent>
                        <w:r w:rsidR="0096403B">
                          <w:t>2019/20:52</w:t>
                        </w:r>
                      </w:sdtContent>
                    </w:sdt>
                  </w:p>
                </w:txbxContent>
              </v:textbox>
              <w10:wrap type="square" anchorx="page" anchory="page"/>
            </v:shape>
          </w:pict>
        </mc:Fallback>
      </mc:AlternateContent>
    </w:r>
    <w:r>
      <w:t xml:space="preserve"> </w:t>
    </w: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88DA931" w14:textId="77777777" w:rsidR="0096403B" w:rsidRDefault="0096403B" w:rsidP="00EE1584">
    <w:pPr>
      <w:pStyle w:val="Brdtext"/>
    </w:pPr>
    <w:r>
      <w:rPr>
        <w:noProof/>
        <w:lang w:eastAsia="sv-SE"/>
      </w:rPr>
      <mc:AlternateContent>
        <mc:Choice Requires="wps">
          <w:drawing>
            <wp:anchor distT="0" distB="0" distL="0" distR="0" simplePos="0" relativeHeight="251658287"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D3A10DE" w14:textId="70641C7F" w:rsidR="0096403B" w:rsidRPr="00756E21" w:rsidRDefault="00487C86" w:rsidP="00A118D8">
                          <w:pPr>
                            <w:pStyle w:val="Brdtext"/>
                            <w:jc w:val="left"/>
                          </w:pPr>
                          <w:sdt>
                            <w:sdtPr>
                              <w:alias w:val="NummerEtikett"/>
                              <w:tag w:val="NummerEtikett"/>
                              <w:id w:val="-1354030689"/>
                              <w:lock w:val="sdtContentLocked"/>
                              <w:dataBinding w:prefixMappings="xmlns:ns0='http://rkdhs/mallar/lagstiftning/Prop/Prop.xsd'" w:xpath="/ns0:dokumentvärden[1]/ns0:dokumentnummer[1]/@etikett" w:storeItemID="{068625C3-B546-44A5-B525-B7CC092E5AD6}"/>
                              <w:text/>
                            </w:sdtPr>
                            <w:sdtEndPr/>
                            <w:sdtContent>
                              <w:r w:rsidR="0096403B">
                                <w:t>Prop.</w:t>
                              </w:r>
                            </w:sdtContent>
                          </w:sdt>
                          <w:r w:rsidR="0096403B">
                            <w:t xml:space="preserve"> </w:t>
                          </w:r>
                          <w:sdt>
                            <w:sdtPr>
                              <w:alias w:val="Nummer"/>
                              <w:tag w:val="Nummer"/>
                              <w:id w:val="415301990"/>
                              <w:lock w:val="sdtContentLocked"/>
                              <w:dataBinding w:prefixMappings="xmlns:ns0='http://rkdhs/mallar/lagstiftning/Prop/Prop.xsd'" w:xpath="/ns0:dokumentvärden[1]/ns0:dokumentnummer[1]" w:storeItemID="{068625C3-B546-44A5-B525-B7CC092E5AD6}"/>
                              <w:text/>
                            </w:sdtPr>
                            <w:sdtEndPr/>
                            <w:sdtContent>
                              <w:r w:rsidR="0096403B">
                                <w:t>2019/20:52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38" type="#_x0000_t202" style="position:absolute;left:0;text-align:left;margin-left:348pt;margin-top:36pt;width:89.85pt;height:9.6pt;z-index:25165828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k8Z/jAIAAJIFAAAOAAAAZHJzL2Uyb0RvYy54bWysVFtP2zAUfp+0/2D5faQphY2KFHUgpkkI&#10;0GDi2XVsGs232W6T7tfvs5Nexnhh2kti+9y/851zftFpRdbCh8aaipZHI0qE4bZuzHNFvz9ef/hE&#10;SYjM1ExZIyq6EYFezN6/O2/dVIzt0qpaeAInJkxbV9FljG5aFIEvhWbhyDphIJTWaxZx9c9F7VkL&#10;71oV49HotGitr523XISA16teSGfZv5SCxzspg4hEVRS5xfz1+btI32J2zqbPnrllw4c02D9koVlj&#10;EHTn6opFRla++cuVbri3wcp4xK0urJQNF7kGVFOOXlTzsGRO5FoATnA7mML/c8tv1/eeNHVF0SjD&#10;NFr0KLroV8j/OKHTujCF0oODWuw+2w5d3r4HPKaiO+l1+qMcAjlw3uywhTPCk1E5KdEwSjhk5bg8&#10;G2fwi7218yF+EVaTdKioR+8ypGx9EyIygepWJQULVjX1daNUviS+iEvlyZqh0yrmHGHxh5YypK3o&#10;6fHJKDs2Npn3npVJbkRmzBAuVd5XmE9xo0TSUeabkEAsF/pKbMa5MLv4WTtpSYR6i+Ggv8/qLcZ9&#10;HbDIka2JO2PdGOtz9XnE9pDVP7aQyV4fgB/UnY6xW3SZKuWOAQtbb0AMb/vBCo5fN+jeDQvxnnlM&#10;EhqO7RDv8JHKAn07nChZWv/rtfekD4JDSkmLyaxo+LliXlCivhpQ/6ycTNIo58vk5COIRPyhZHEo&#10;MSt9aUGJEnvI8XxM+lFtj9Jb/YQlMk9RIWKGI3ZF4/Z4Gft9gSXExXyelTC8jsUb8+B4cp1gTtx8&#10;7J6YdwOBI6h/a7czzKYveNzrJsvg5qsILmaSJ6B7VIcGYPAz94cllTbL4T1r7Vfp7DcAAAD//wMA&#10;UEsDBBQABgAIAAAAIQAWcxKV4AAAAAkBAAAPAAAAZHJzL2Rvd25yZXYueG1sTI9BS8NAEIXvgv9h&#10;GcGb3TRo0qbZFBU9WCjFVuh1mx2zwexsyG7a+O8dT3p6DO/x5nvlenKdOOMQWk8K5rMEBFLtTUuN&#10;go/D690CRIiajO48oYJvDLCurq9KXRh/oXc872MjuIRCoRXYGPtCylBbdDrMfI/E3qcfnI58Do00&#10;g75wuetkmiSZdLol/mB1j88W66/96BQctk9mlGYyby/1drPDo9zY+51StzfT4wpExCn+heEXn9Gh&#10;YqaTH8kE0SnIlhlviQrylJUDi/whB3FSsJynIKtS/l9Q/QAAAP//AwBQSwECLQAUAAYACAAAACEA&#10;toM4kv4AAADhAQAAEwAAAAAAAAAAAAAAAAAAAAAAW0NvbnRlbnRfVHlwZXNdLnhtbFBLAQItABQA&#10;BgAIAAAAIQA4/SH/1gAAAJQBAAALAAAAAAAAAAAAAAAAAC8BAABfcmVscy8ucmVsc1BLAQItABQA&#10;BgAIAAAAIQAck8Z/jAIAAJIFAAAOAAAAAAAAAAAAAAAAAC4CAABkcnMvZTJvRG9jLnhtbFBLAQIt&#10;ABQABgAIAAAAIQAWcxKV4AAAAAkBAAAPAAAAAAAAAAAAAAAAAOYEAABkcnMvZG93bnJldi54bWxQ&#10;SwUGAAAAAAQABADzAAAA8wUAAAAA&#10;" o:allowoverlap="f" fillcolor="white [3201]" stroked="f" strokeweight=".5pt">
              <v:textbox style="mso-fit-shape-to-text:t">
                <w:txbxContent>
                  <w:p w14:paraId="1D3A10DE" w14:textId="70641C7F" w:rsidR="0096403B" w:rsidRPr="00756E21" w:rsidRDefault="00634FC5" w:rsidP="00A118D8">
                    <w:pPr>
                      <w:pStyle w:val="Brdtext"/>
                      <w:jc w:val="left"/>
                    </w:pPr>
                    <w:sdt>
                      <w:sdtPr>
                        <w:alias w:val="NummerEtikett"/>
                        <w:tag w:val="NummerEtikett"/>
                        <w:id w:val="-1354030689"/>
                        <w:lock w:val="sdtContentLocked"/>
                        <w:dataBinding w:prefixMappings="xmlns:ns0='http://rkdhs/mallar/lagstiftning/Prop/Prop.xsd'" w:xpath="/ns0:dokumentvärden[1]/ns0:dokumentnummer[1]/@etikett" w:storeItemID="{068625C3-B546-44A5-B525-B7CC092E5AD6}"/>
                        <w:text/>
                      </w:sdtPr>
                      <w:sdtEndPr/>
                      <w:sdtContent>
                        <w:r w:rsidR="0096403B">
                          <w:t>Prop.</w:t>
                        </w:r>
                      </w:sdtContent>
                    </w:sdt>
                    <w:r w:rsidR="0096403B">
                      <w:t xml:space="preserve"> </w:t>
                    </w:r>
                    <w:sdt>
                      <w:sdtPr>
                        <w:alias w:val="Nummer"/>
                        <w:tag w:val="Nummer"/>
                        <w:id w:val="415301990"/>
                        <w:lock w:val="sdtContentLocked"/>
                        <w:dataBinding w:prefixMappings="xmlns:ns0='http://rkdhs/mallar/lagstiftning/Prop/Prop.xsd'" w:xpath="/ns0:dokumentvärden[1]/ns0:dokumentnummer[1]" w:storeItemID="{068625C3-B546-44A5-B525-B7CC092E5AD6}"/>
                        <w:text/>
                      </w:sdtPr>
                      <w:sdtEndPr/>
                      <w:sdtContent>
                        <w:r w:rsidR="0096403B">
                          <w:t>2019/20:52</w:t>
                        </w:r>
                      </w:sdtContent>
                    </w:sdt>
                  </w:p>
                </w:txbxContent>
              </v:textbox>
              <w10:wrap type="square" anchorx="page" anchory="page"/>
            </v:shape>
          </w:pict>
        </mc:Fallback>
      </mc:AlternateContent>
    </w:r>
    <w:r>
      <w:t xml:space="preserve"> </w:t>
    </w: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5DB9E55" w14:textId="77777777" w:rsidR="0096403B" w:rsidRDefault="0096403B" w:rsidP="00664D04">
    <w:pPr>
      <w:pStyle w:val="Brdtext"/>
    </w:pPr>
    <w:r>
      <w:rPr>
        <w:noProof/>
        <w:lang w:eastAsia="sv-SE"/>
      </w:rPr>
      <mc:AlternateContent>
        <mc:Choice Requires="wps">
          <w:drawing>
            <wp:anchor distT="0" distB="0" distL="0" distR="0" simplePos="0" relativeHeight="251658273"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9A8162B" w14:textId="3ED745F2" w:rsidR="0096403B" w:rsidRPr="00756E21" w:rsidRDefault="00487C86" w:rsidP="00664D04">
                          <w:pPr>
                            <w:pStyle w:val="Brdtext"/>
                            <w:jc w:val="left"/>
                          </w:pPr>
                          <w:sdt>
                            <w:sdtPr>
                              <w:alias w:val="NummerEtikett"/>
                              <w:tag w:val="NummerEtikett"/>
                              <w:id w:val="1624116139"/>
                              <w:lock w:val="sdtContentLocked"/>
                              <w:dataBinding w:prefixMappings="xmlns:ns0='http://rkdhs/mallar/lagstiftning/Prop/Prop.xsd'" w:xpath="/ns0:dokumentvärden[1]/ns0:dokumentnummer[1]/@etikett" w:storeItemID="{068625C3-B546-44A5-B525-B7CC092E5AD6}"/>
                              <w:text/>
                            </w:sdtPr>
                            <w:sdtEndPr/>
                            <w:sdtContent>
                              <w:r w:rsidR="0096403B">
                                <w:t>Prop.</w:t>
                              </w:r>
                            </w:sdtContent>
                          </w:sdt>
                          <w:r w:rsidR="0096403B">
                            <w:t xml:space="preserve"> </w:t>
                          </w:r>
                          <w:sdt>
                            <w:sdtPr>
                              <w:alias w:val="Nummer"/>
                              <w:tag w:val="Nummer"/>
                              <w:id w:val="-67047742"/>
                              <w:lock w:val="sdtContentLocked"/>
                              <w:dataBinding w:prefixMappings="xmlns:ns0='http://rkdhs/mallar/lagstiftning/Prop/Prop.xsd'" w:xpath="/ns0:dokumentvärden[1]/ns0:dokumentnummer[1]" w:storeItemID="{068625C3-B546-44A5-B525-B7CC092E5AD6}"/>
                              <w:text/>
                            </w:sdtPr>
                            <w:sdtEndPr/>
                            <w:sdtContent>
                              <w:r w:rsidR="0096403B">
                                <w:t>2019/20:52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42" type="#_x0000_t202" style="position:absolute;left:0;text-align:left;margin-left:29.4pt;margin-top:35.55pt;width:89.85pt;height:9.6pt;z-index:25165827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g5vUAjgIAAJMFAAAOAAAAZHJzL2Uyb0RvYy54bWysVFFv2yAQfp+0/4B4Xx1nabdGcaqsVadJ&#10;VVutnfpMMCTWMDAgsbNf3w9sJ1nXl057sYH77o777jtmF22tyFY4Xxld0PxkRInQ3JSVXhX0x+P1&#10;h8+U+MB0yZTRoqA74enF/P27WWOnYmzWRpXCEQTRftrYgq5DsNMs83wtauZPjBUaRmlczQK2bpWV&#10;jjWIXqtsPBqdZY1xpXWGC+9xetUZ6TzFl1LwcCelF4GoguJuIX1d+i7jN5vP2HTlmF1XvL8G+4db&#10;1KzSSLoPdcUCIxtX/RWqrrgz3shwwk2dGSkrLlINqCYfvajmYc2sSLWAHG/3NPn/F5bfbu8dqUr0&#10;LqdEsxo9ehRtcBsUMI70NNZPgXqwwIX2i2kBHc49DmPVrXR1/KMeAjuI3u3JRTDCo1M+ydExSjhs&#10;+Tg/Hyf2s4O3dT58FaYmcVFQh+YlTtn2xgfcBNABEpN5o6ryulIqbaJgxKVyZMvQahXSHeHxB0pp&#10;0hT07OPpKAXWJrp3kZWOYUSSTJ8uVt5VmFZhp0TEKP1dSFCWCn0lN+Nc6H3+hI4oiVRvcezxh1u9&#10;xbmrAx4ps9Fh71xX2rhUfZqxA2Xlz4Ey2eFB+FHdcRnaZdtp5XRQwNKUOwjDmW6yvOXXFbp3w3y4&#10;Zw6jhIbjeQh3+EhlwL7pV5Ssjfv92nnEQ+GwUtJgNAvqf22YE5SobxraP88nkzjLaTM5/QQhEXds&#10;WR5b9Ka+NJAE5I3bpWXEBzUspTP1E16RRcwKE9McuQsahuVl6B4MvEJcLBYJhOm1LNzoB8tj6Ehz&#10;1OZj+8Sc7QUcIP1bMwwxm77QcYeNnt4uNgFaTCKPRHes9g3A5Cft969UfFqO9wl1eEvnzwAAAP//&#10;AwBQSwMEFAAGAAgAAAAhAKtNghPfAAAACAEAAA8AAABkcnMvZG93bnJldi54bWxMj8FOwzAQRO9I&#10;/QdrK3GjTloKIWRTFQQHKlUVLRJXN17iqPE6ip02/D3mBMfRjGbeFKvRtuJMvW8cI6SzBARx5XTD&#10;NcLH4fUmA+GDYq1ax4TwTR5W5eSqULl2F36n8z7UIpawzxWCCaHLpfSVIav8zHXE0ftyvVUhyr6W&#10;uleXWG5bOU+SO2lVw3HBqI6eDVWn/WARDtsnPUg96reXarvZ0afcmNsd4vV0XD+CCDSGvzD84kd0&#10;KCPT0Q2svWgRllkkDwj3aQoi+vNFtgRxRHhIFiDLQv4/UP4AAAD//wMAUEsBAi0AFAAGAAgAAAAh&#10;ALaDOJL+AAAA4QEAABMAAAAAAAAAAAAAAAAAAAAAAFtDb250ZW50X1R5cGVzXS54bWxQSwECLQAU&#10;AAYACAAAACEAOP0h/9YAAACUAQAACwAAAAAAAAAAAAAAAAAvAQAAX3JlbHMvLnJlbHNQSwECLQAU&#10;AAYACAAAACEAIOb1AI4CAACTBQAADgAAAAAAAAAAAAAAAAAuAgAAZHJzL2Uyb0RvYy54bWxQSwEC&#10;LQAUAAYACAAAACEAq02CE98AAAAIAQAADwAAAAAAAAAAAAAAAADoBAAAZHJzL2Rvd25yZXYueG1s&#10;UEsFBgAAAAAEAAQA8wAAAPQFAAAAAA==&#10;" o:allowoverlap="f" fillcolor="white [3201]" stroked="f" strokeweight=".5pt">
              <v:textbox style="mso-fit-shape-to-text:t">
                <w:txbxContent>
                  <w:p w14:paraId="29A8162B" w14:textId="3ED745F2" w:rsidR="0096403B" w:rsidRPr="00756E21" w:rsidRDefault="00634FC5" w:rsidP="00664D04">
                    <w:pPr>
                      <w:pStyle w:val="Brdtext"/>
                      <w:jc w:val="left"/>
                    </w:pPr>
                    <w:sdt>
                      <w:sdtPr>
                        <w:alias w:val="NummerEtikett"/>
                        <w:tag w:val="NummerEtikett"/>
                        <w:id w:val="1624116139"/>
                        <w:lock w:val="sdtContentLocked"/>
                        <w:dataBinding w:prefixMappings="xmlns:ns0='http://rkdhs/mallar/lagstiftning/Prop/Prop.xsd'" w:xpath="/ns0:dokumentvärden[1]/ns0:dokumentnummer[1]/@etikett" w:storeItemID="{068625C3-B546-44A5-B525-B7CC092E5AD6}"/>
                        <w:text/>
                      </w:sdtPr>
                      <w:sdtEndPr/>
                      <w:sdtContent>
                        <w:r w:rsidR="0096403B">
                          <w:t>Prop.</w:t>
                        </w:r>
                      </w:sdtContent>
                    </w:sdt>
                    <w:r w:rsidR="0096403B">
                      <w:t xml:space="preserve"> </w:t>
                    </w:r>
                    <w:sdt>
                      <w:sdtPr>
                        <w:alias w:val="Nummer"/>
                        <w:tag w:val="Nummer"/>
                        <w:id w:val="-67047742"/>
                        <w:lock w:val="sdtContentLocked"/>
                        <w:dataBinding w:prefixMappings="xmlns:ns0='http://rkdhs/mallar/lagstiftning/Prop/Prop.xsd'" w:xpath="/ns0:dokumentvärden[1]/ns0:dokumentnummer[1]" w:storeItemID="{068625C3-B546-44A5-B525-B7CC092E5AD6}"/>
                        <w:text/>
                      </w:sdtPr>
                      <w:sdtEndPr/>
                      <w:sdtContent>
                        <w:r w:rsidR="0096403B">
                          <w:t>2019/20:52</w:t>
                        </w:r>
                      </w:sdtContent>
                    </w:sdt>
                  </w:p>
                </w:txbxContent>
              </v:textbox>
              <w10:wrap type="square" anchorx="page" anchory="page"/>
            </v:shape>
          </w:pict>
        </mc:Fallback>
      </mc:AlternateContent>
    </w:r>
    <w:r>
      <w:t xml:space="preserve"> </w:t>
    </w: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9152467" w14:textId="77777777" w:rsidR="0096403B" w:rsidRDefault="0096403B" w:rsidP="00EE1584">
    <w:pPr>
      <w:pStyle w:val="Brdtext"/>
    </w:pPr>
    <w:r>
      <w:rPr>
        <w:noProof/>
        <w:lang w:eastAsia="sv-SE"/>
      </w:rPr>
      <mc:AlternateContent>
        <mc:Choice Requires="wps">
          <w:drawing>
            <wp:anchor distT="0" distB="0" distL="0" distR="0" simplePos="0" relativeHeight="251658288"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C6D39ED" w14:textId="06E38CAD" w:rsidR="0096403B" w:rsidRPr="00756E21" w:rsidRDefault="00487C86" w:rsidP="00A118D8">
                          <w:pPr>
                            <w:pStyle w:val="Brdtext"/>
                            <w:jc w:val="left"/>
                          </w:pPr>
                          <w:sdt>
                            <w:sdtPr>
                              <w:alias w:val="NummerEtikett"/>
                              <w:tag w:val="NummerEtikett"/>
                              <w:id w:val="1252475180"/>
                              <w:lock w:val="sdtContentLocked"/>
                              <w:dataBinding w:prefixMappings="xmlns:ns0='http://rkdhs/mallar/lagstiftning/Prop/Prop.xsd'" w:xpath="/ns0:dokumentvärden[1]/ns0:dokumentnummer[1]/@etikett" w:storeItemID="{068625C3-B546-44A5-B525-B7CC092E5AD6}"/>
                              <w:text/>
                            </w:sdtPr>
                            <w:sdtEndPr/>
                            <w:sdtContent>
                              <w:r w:rsidR="0096403B">
                                <w:t>Prop.</w:t>
                              </w:r>
                            </w:sdtContent>
                          </w:sdt>
                          <w:r w:rsidR="0096403B">
                            <w:t xml:space="preserve"> </w:t>
                          </w:r>
                          <w:sdt>
                            <w:sdtPr>
                              <w:alias w:val="Nummer"/>
                              <w:tag w:val="Nummer"/>
                              <w:id w:val="2009409813"/>
                              <w:lock w:val="sdtContentLocked"/>
                              <w:dataBinding w:prefixMappings="xmlns:ns0='http://rkdhs/mallar/lagstiftning/Prop/Prop.xsd'" w:xpath="/ns0:dokumentvärden[1]/ns0:dokumentnummer[1]" w:storeItemID="{068625C3-B546-44A5-B525-B7CC092E5AD6}"/>
                              <w:text/>
                            </w:sdtPr>
                            <w:sdtEndPr/>
                            <w:sdtContent>
                              <w:r w:rsidR="0096403B">
                                <w:t>2019/20:52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43" type="#_x0000_t202" style="position:absolute;left:0;text-align:left;margin-left:348pt;margin-top:36pt;width:89.85pt;height:9.6pt;z-index:25165828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0X0xQjgIAAJMFAAAOAAAAZHJzL2Uyb0RvYy54bWysVFFv2yAQfp+0/4B4Xx2nabdGcaqsVadJ&#10;VVutnfpMMCTWMDAgsbNfvw9sJ1nXl057sYH77o777uNml22tyFY4Xxld0PxkRInQ3JSVXhX0+9PN&#10;h0+U+MB0yZTRoqA74enl/P27WWOnYmzWRpXCEQTRftrYgq5DsNMs83wtauZPjBUaRmlczQK2bpWV&#10;jjWIXqtsPBqdZ41xpXWGC+9xet0Z6TzFl1LwcC+lF4GoguJuIX1d+i7jN5vP2HTlmF1XvL8G+4db&#10;1KzSSLoPdc0CIxtX/RWqrrgz3shwwk2dGSkrLlINqCYfvajmcc2sSLWAHG/3NPn/F5bfbR8cqUr0&#10;DvRoVqNHT6INboMCTiM9jfVToB4tcKH9bFpAh3OPw1h1K10d/6iHwI5Iuz25CEZ4dMonOTpGCYct&#10;H+cX48R+dvC2zocvwtQkLgrq0LzEKdve+oCbADpAYjJvVFXeVEqlTRSMuFKObBlarUK6Izz+QClN&#10;moKen56NUmBtonsXWekYRiTJ9Oli5V2FaRV2SkSM0t+EBGWp0FdyM86F3udP6IiSSPUWxx5/uNVb&#10;nLs64JEyGx32znWljUvVpzd2oKz8MVAmOzwIP6o7LkO7bDutnA8KWJpyB2E4070sb/lNhe7dMh8e&#10;mMNTQsMxHsI9PlIZsG/6FSVr4369dh7xUDislDR4mgX1PzfMCUrUVw3tX+STCcKGtJmcfYSQiDu2&#10;LI8telNfGUgixyCyPC0jPqhhKZ2pnzFFFjErTExz5C5oGJZXoRsYmEJcLBYJhNdrWbjVj5bH0JHm&#10;qM2n9pk52ws4QPp3ZnjEbPpCxx02enq72ARoMYk8Et2x2jcALz9pv59ScbQc7xPqMEvnvwEAAP//&#10;AwBQSwMEFAAGAAgAAAAhABZzEpXgAAAACQEAAA8AAABkcnMvZG93bnJldi54bWxMj0FLw0AQhe+C&#10;/2EZwZvdNGjSptkUFT1YKMVW6HWbHbPB7GzIbtr47x1PenoM7/Hme+V6cp044xBaTwrmswQEUu1N&#10;S42Cj8Pr3QJEiJqM7jyhgm8MsK6ur0pdGH+hdzzvYyO4hEKhFdgY+0LKUFt0Osx8j8Tepx+cjnwO&#10;jTSDvnC562SaJJl0uiX+YHWPzxbrr/3oFBy2T2aUZjJvL/V2s8Oj3Nj7nVK3N9PjCkTEKf6F4Ref&#10;0aFippMfyQTRKciWGW+JCvKUlQOL/CEHcVKwnKcgq1L+X1D9AAAA//8DAFBLAQItABQABgAIAAAA&#10;IQC2gziS/gAAAOEBAAATAAAAAAAAAAAAAAAAAAAAAABbQ29udGVudF9UeXBlc10ueG1sUEsBAi0A&#10;FAAGAAgAAAAhADj9If/WAAAAlAEAAAsAAAAAAAAAAAAAAAAALwEAAF9yZWxzLy5yZWxzUEsBAi0A&#10;FAAGAAgAAAAhAHRfTFCOAgAAkwUAAA4AAAAAAAAAAAAAAAAALgIAAGRycy9lMm9Eb2MueG1sUEsB&#10;Ai0AFAAGAAgAAAAhABZzEpXgAAAACQEAAA8AAAAAAAAAAAAAAAAA6AQAAGRycy9kb3ducmV2Lnht&#10;bFBLBQYAAAAABAAEAPMAAAD1BQAAAAA=&#10;" o:allowoverlap="f" fillcolor="white [3201]" stroked="f" strokeweight=".5pt">
              <v:textbox style="mso-fit-shape-to-text:t">
                <w:txbxContent>
                  <w:p w14:paraId="1C6D39ED" w14:textId="06E38CAD" w:rsidR="0096403B" w:rsidRPr="00756E21" w:rsidRDefault="00634FC5" w:rsidP="00A118D8">
                    <w:pPr>
                      <w:pStyle w:val="Brdtext"/>
                      <w:jc w:val="left"/>
                    </w:pPr>
                    <w:sdt>
                      <w:sdtPr>
                        <w:alias w:val="NummerEtikett"/>
                        <w:tag w:val="NummerEtikett"/>
                        <w:id w:val="1252475180"/>
                        <w:lock w:val="sdtContentLocked"/>
                        <w:dataBinding w:prefixMappings="xmlns:ns0='http://rkdhs/mallar/lagstiftning/Prop/Prop.xsd'" w:xpath="/ns0:dokumentvärden[1]/ns0:dokumentnummer[1]/@etikett" w:storeItemID="{068625C3-B546-44A5-B525-B7CC092E5AD6}"/>
                        <w:text/>
                      </w:sdtPr>
                      <w:sdtEndPr/>
                      <w:sdtContent>
                        <w:r w:rsidR="0096403B">
                          <w:t>Prop.</w:t>
                        </w:r>
                      </w:sdtContent>
                    </w:sdt>
                    <w:r w:rsidR="0096403B">
                      <w:t xml:space="preserve"> </w:t>
                    </w:r>
                    <w:sdt>
                      <w:sdtPr>
                        <w:alias w:val="Nummer"/>
                        <w:tag w:val="Nummer"/>
                        <w:id w:val="2009409813"/>
                        <w:lock w:val="sdtContentLocked"/>
                        <w:dataBinding w:prefixMappings="xmlns:ns0='http://rkdhs/mallar/lagstiftning/Prop/Prop.xsd'" w:xpath="/ns0:dokumentvärden[1]/ns0:dokumentnummer[1]" w:storeItemID="{068625C3-B546-44A5-B525-B7CC092E5AD6}"/>
                        <w:text/>
                      </w:sdtPr>
                      <w:sdtEndPr/>
                      <w:sdtContent>
                        <w:r w:rsidR="0096403B">
                          <w:t>2019/20:52</w:t>
                        </w:r>
                      </w:sdtContent>
                    </w:sdt>
                  </w:p>
                </w:txbxContent>
              </v:textbox>
              <w10:wrap type="square" anchorx="page" anchory="page"/>
            </v:shape>
          </w:pict>
        </mc:Fallback>
      </mc:AlternateContent>
    </w:r>
    <w:r>
      <w:t xml:space="preserve"> </w:t>
    </w: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7E9FC53" w14:textId="77777777" w:rsidR="0096403B" w:rsidRDefault="0096403B" w:rsidP="00EE1584">
    <w:pPr>
      <w:pStyle w:val="Brdtext"/>
    </w:pPr>
    <w:r>
      <w:t xml:space="preserve"> </w:t>
    </w: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6FDDE18" w14:textId="77777777" w:rsidR="0096403B" w:rsidRDefault="0096403B" w:rsidP="00664D04">
    <w:pPr>
      <w:pStyle w:val="Brdtext"/>
    </w:pPr>
    <w:r>
      <w:rPr>
        <w:noProof/>
        <w:lang w:eastAsia="sv-SE"/>
      </w:rPr>
      <mc:AlternateContent>
        <mc:Choice Requires="wps">
          <w:drawing>
            <wp:anchor distT="0" distB="0" distL="0" distR="0" simplePos="0" relativeHeight="251658274"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67D273A" w14:textId="0F5C2886" w:rsidR="0096403B" w:rsidRPr="00756E21" w:rsidRDefault="00487C86" w:rsidP="00664D04">
                          <w:pPr>
                            <w:pStyle w:val="Brdtext"/>
                            <w:jc w:val="left"/>
                          </w:pPr>
                          <w:sdt>
                            <w:sdtPr>
                              <w:alias w:val="NummerEtikett"/>
                              <w:tag w:val="NummerEtikett"/>
                              <w:id w:val="-190000559"/>
                              <w:lock w:val="sdtContentLocked"/>
                              <w:dataBinding w:prefixMappings="xmlns:ns0='http://rkdhs/mallar/lagstiftning/Prop/Prop.xsd'" w:xpath="/ns0:dokumentvärden[1]/ns0:dokumentnummer[1]/@etikett" w:storeItemID="{068625C3-B546-44A5-B525-B7CC092E5AD6}"/>
                              <w:text/>
                            </w:sdtPr>
                            <w:sdtEndPr/>
                            <w:sdtContent>
                              <w:r w:rsidR="0096403B">
                                <w:t>Prop.</w:t>
                              </w:r>
                            </w:sdtContent>
                          </w:sdt>
                          <w:r w:rsidR="0096403B">
                            <w:t xml:space="preserve"> </w:t>
                          </w:r>
                          <w:sdt>
                            <w:sdtPr>
                              <w:alias w:val="Nummer"/>
                              <w:tag w:val="Nummer"/>
                              <w:id w:val="-621991657"/>
                              <w:lock w:val="sdtContentLocked"/>
                              <w:dataBinding w:prefixMappings="xmlns:ns0='http://rkdhs/mallar/lagstiftning/Prop/Prop.xsd'" w:xpath="/ns0:dokumentvärden[1]/ns0:dokumentnummer[1]" w:storeItemID="{068625C3-B546-44A5-B525-B7CC092E5AD6}"/>
                              <w:text/>
                            </w:sdtPr>
                            <w:sdtEndPr/>
                            <w:sdtContent>
                              <w:r w:rsidR="0096403B">
                                <w:t>2019/20:52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47" type="#_x0000_t202" style="position:absolute;left:0;text-align:left;margin-left:29.4pt;margin-top:35.55pt;width:89.85pt;height:9.6pt;z-index:25165827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QLqzqiwIAAJMFAAAOAAAAZHJzL2Uyb0RvYy54bWysVFtP2zAYfZ+0/2D5faQphY2KFHUgpkkI&#10;0GDi2XVsGs232W6T7tfv2EkvY7ww7SWx/Z3vdr7L+UWnFVkLHxprKloejSgRhtu6Mc8V/f54/eET&#10;JSEyUzNljajoRgR6MXv/7rx1UzG2S6tq4QmMmDBtXUWXMbppUQS+FJqFI+uEgVBar1nE1T8XtWct&#10;rGtVjEej06K1vnbechECXq96IZ1l+1IKHu+kDCISVVHEFvPX5+8ifYvZOZs+e+aWDR/CYP8QhWaN&#10;gdOdqSsWGVn55i9TuuHeBivjEbe6sFI2XOQckE05epHNw5I5kXMBOcHtaAr/zyy/Xd970tSo3TEl&#10;hmnU6FF00a+QwDjR07owBerBARe7z7YDdPse8Jiy7qTX6Y98COQgerMjF8YIT0rlpETFKOGQlePy&#10;bJzZL/bazof4RVhN0qGiHsXLnLL1TYiIBNAtJDkLVjX1daNUvqSGEZfKkzVDqVXMMULjD5QypK3o&#10;6fHJKBs2Nqn3lpVJZkRumcFdyrzPMJ/iRomEUeabkKAsJ/qKb8a5MDv/GZ1QEq7eojjg91G9RbnP&#10;AxrZszVxp6wbY33OPs/YnrL6x5Yy2eNB+EHe6Ri7RZd7pS9delrYeoPG8LafrOD4dYPq3bAQ75nH&#10;KKHgWA/xDh+pLNi3w4mSpfW/XntPeHQ4pJS0GM2Khp8r5gUl6qtB75+Vk0ma5XyZnHxENMQfShaH&#10;ErPSlxYtUWIROZ6PCR/V9ii91U/YIvPkFSJmOHxXNG6Pl7FfGNhCXMznGYTpdSzemAfHk+lEc+rN&#10;x+6JeTc0cETr39rtELPpiz7usUkzuPkqohdzk+9ZHQqAyc+9P2yptFoO7xm136Wz3wAAAP//AwBQ&#10;SwMEFAAGAAgAAAAhAKtNghPfAAAACAEAAA8AAABkcnMvZG93bnJldi54bWxMj8FOwzAQRO9I/Qdr&#10;K3GjTloKIWRTFQQHKlUVLRJXN17iqPE6ip02/D3mBMfRjGbeFKvRtuJMvW8cI6SzBARx5XTDNcLH&#10;4fUmA+GDYq1ax4TwTR5W5eSqULl2F36n8z7UIpawzxWCCaHLpfSVIav8zHXE0ftyvVUhyr6WuleX&#10;WG5bOU+SO2lVw3HBqI6eDVWn/WARDtsnPUg96reXarvZ0afcmNsd4vV0XD+CCDSGvzD84kd0KCPT&#10;0Q2svWgRllkkDwj3aQoi+vNFtgRxRHhIFiDLQv4/UP4AAAD//wMAUEsBAi0AFAAGAAgAAAAhALaD&#10;OJL+AAAA4QEAABMAAAAAAAAAAAAAAAAAAAAAAFtDb250ZW50X1R5cGVzXS54bWxQSwECLQAUAAYA&#10;CAAAACEAOP0h/9YAAACUAQAACwAAAAAAAAAAAAAAAAAvAQAAX3JlbHMvLnJlbHNQSwECLQAUAAYA&#10;CAAAACEAUC6s6osCAACTBQAADgAAAAAAAAAAAAAAAAAuAgAAZHJzL2Uyb0RvYy54bWxQSwECLQAU&#10;AAYACAAAACEAq02CE98AAAAIAQAADwAAAAAAAAAAAAAAAADlBAAAZHJzL2Rvd25yZXYueG1sUEsF&#10;BgAAAAAEAAQA8wAAAPEFAAAAAA==&#10;" o:allowoverlap="f" fillcolor="white [3201]" stroked="f" strokeweight=".5pt">
              <v:textbox style="mso-fit-shape-to-text:t">
                <w:txbxContent>
                  <w:p w14:paraId="367D273A" w14:textId="0F5C2886" w:rsidR="0096403B" w:rsidRPr="00756E21" w:rsidRDefault="00634FC5" w:rsidP="00664D04">
                    <w:pPr>
                      <w:pStyle w:val="Brdtext"/>
                      <w:jc w:val="left"/>
                    </w:pPr>
                    <w:sdt>
                      <w:sdtPr>
                        <w:alias w:val="NummerEtikett"/>
                        <w:tag w:val="NummerEtikett"/>
                        <w:id w:val="-190000559"/>
                        <w:lock w:val="sdtContentLocked"/>
                        <w:dataBinding w:prefixMappings="xmlns:ns0='http://rkdhs/mallar/lagstiftning/Prop/Prop.xsd'" w:xpath="/ns0:dokumentvärden[1]/ns0:dokumentnummer[1]/@etikett" w:storeItemID="{068625C3-B546-44A5-B525-B7CC092E5AD6}"/>
                        <w:text/>
                      </w:sdtPr>
                      <w:sdtEndPr/>
                      <w:sdtContent>
                        <w:r w:rsidR="0096403B">
                          <w:t>Prop.</w:t>
                        </w:r>
                      </w:sdtContent>
                    </w:sdt>
                    <w:r w:rsidR="0096403B">
                      <w:t xml:space="preserve"> </w:t>
                    </w:r>
                    <w:sdt>
                      <w:sdtPr>
                        <w:alias w:val="Nummer"/>
                        <w:tag w:val="Nummer"/>
                        <w:id w:val="-621991657"/>
                        <w:lock w:val="sdtContentLocked"/>
                        <w:dataBinding w:prefixMappings="xmlns:ns0='http://rkdhs/mallar/lagstiftning/Prop/Prop.xsd'" w:xpath="/ns0:dokumentvärden[1]/ns0:dokumentnummer[1]" w:storeItemID="{068625C3-B546-44A5-B525-B7CC092E5AD6}"/>
                        <w:text/>
                      </w:sdtPr>
                      <w:sdtEndPr/>
                      <w:sdtContent>
                        <w:r w:rsidR="0096403B">
                          <w:t>2019/20:52</w:t>
                        </w:r>
                      </w:sdtContent>
                    </w:sdt>
                  </w:p>
                </w:txbxContent>
              </v:textbox>
              <w10:wrap type="square" anchorx="page" anchory="page"/>
            </v:shape>
          </w:pict>
        </mc:Fallback>
      </mc:AlternateContent>
    </w:r>
    <w:r>
      <w:t xml:space="preserve"> </w:t>
    </w:r>
  </w:p>
</w:hdr>
</file>

<file path=word/header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C06D192" w14:textId="77777777" w:rsidR="0096403B" w:rsidRDefault="0096403B" w:rsidP="00EE1584">
    <w:pPr>
      <w:pStyle w:val="Brdtext"/>
    </w:pPr>
    <w:r>
      <w:rPr>
        <w:noProof/>
        <w:lang w:eastAsia="sv-SE"/>
      </w:rPr>
      <mc:AlternateContent>
        <mc:Choice Requires="wps">
          <w:drawing>
            <wp:anchor distT="0" distB="0" distL="0" distR="0" simplePos="0" relativeHeight="251658289"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EB973BC" w14:textId="47EA5989" w:rsidR="0096403B" w:rsidRPr="00756E21" w:rsidRDefault="00487C86" w:rsidP="00A118D8">
                          <w:pPr>
                            <w:pStyle w:val="Brdtext"/>
                            <w:jc w:val="left"/>
                          </w:pPr>
                          <w:sdt>
                            <w:sdtPr>
                              <w:alias w:val="NummerEtikett"/>
                              <w:tag w:val="NummerEtikett"/>
                              <w:id w:val="-684585897"/>
                              <w:lock w:val="sdtContentLocked"/>
                              <w:dataBinding w:prefixMappings="xmlns:ns0='http://rkdhs/mallar/lagstiftning/Prop/Prop.xsd'" w:xpath="/ns0:dokumentvärden[1]/ns0:dokumentnummer[1]/@etikett" w:storeItemID="{068625C3-B546-44A5-B525-B7CC092E5AD6}"/>
                              <w:text/>
                            </w:sdtPr>
                            <w:sdtEndPr/>
                            <w:sdtContent>
                              <w:r w:rsidR="0096403B">
                                <w:t>Prop.</w:t>
                              </w:r>
                            </w:sdtContent>
                          </w:sdt>
                          <w:r w:rsidR="0096403B">
                            <w:t xml:space="preserve"> </w:t>
                          </w:r>
                          <w:sdt>
                            <w:sdtPr>
                              <w:alias w:val="Nummer"/>
                              <w:tag w:val="Nummer"/>
                              <w:id w:val="-1301992999"/>
                              <w:lock w:val="sdtContentLocked"/>
                              <w:dataBinding w:prefixMappings="xmlns:ns0='http://rkdhs/mallar/lagstiftning/Prop/Prop.xsd'" w:xpath="/ns0:dokumentvärden[1]/ns0:dokumentnummer[1]" w:storeItemID="{068625C3-B546-44A5-B525-B7CC092E5AD6}"/>
                              <w:text/>
                            </w:sdtPr>
                            <w:sdtEndPr/>
                            <w:sdtContent>
                              <w:r w:rsidR="0096403B">
                                <w:t>2019/20:52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48" type="#_x0000_t202" style="position:absolute;left:0;text-align:left;margin-left:348pt;margin-top:36pt;width:89.85pt;height:9.6pt;z-index:25165828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79fvLjgIAAJMFAAAOAAAAZHJzL2Uyb0RvYy54bWysVE1v2zAMvQ/YfxB0Xx2nabcGdYqsRYcB&#10;RVusHXpWZKkxpq9JSuzs1+9Jdj7W9dJhF5sSH0mRfOT5RacVWQsfGmsqWh6NKBGG27oxzxX9/nj9&#10;4RMlITJTM2WNqOhGBHoxe//uvHVTMbZLq2rhCZyYMG1dRZcxumlRBL4UmoUj64SBUlqvWcTRPxe1&#10;Zy28a1WMR6PTorW+dt5yEQJur3olnWX/Ugoe76QMIhJVUbwt5q/P30X6FrNzNn32zC0bPjyD/cMr&#10;NGsMgu5cXbHIyMo3f7nSDfc2WBmPuNWFlbLhIueAbMrRi2welsyJnAuKE9yuTOH/ueW363tPmhq9&#10;G1NimEaPHkUX/QoJHKfytC5MgXpwwMXus+0A3d4HXKasO+l1+iMfAj0KvdkVF84IT0blpETHKOHQ&#10;lePybJyrX+ytnQ/xi7CaJKGiHs3LNWXrmxDxEkC3kBQsWNXU141S+ZAIIy6VJ2uGVquY3wiLP1DK&#10;kLaip8cno+zY2GTee1YmuRGZMkO4lHmfYZbiRomEUeabkChZTvSV2IxzYXbxMzqhJEK9xXDA71/1&#10;FuM+D1jkyNbEnbFujPU5+zxj+5LVP7Ylkz0eBT/IO4mxW3SZK+MdAxa23oAY3vaTFRy/btC9Gxbi&#10;PfMYJTQc6yHe4SOVRfXtIFGytP7Xa/cJD4ZDS0mL0axo+LliXlCivhpw/6ycTNIs58Pk5COIRPyh&#10;ZnGoMSt9aUGJEovI8SwmfFRbUXqrn7BF5ikqVMxwxK5o3IqXsV8Y2EJczOcZhOl1LN6YB8eT61Tm&#10;xM3H7ol5NxA4gvq3djvEbPqCxz02WQY3X0VwMZM8Fbqv6tAATH7m/rCl0mo5PGfUfpfOfgMAAP//&#10;AwBQSwMEFAAGAAgAAAAhABZzEpXgAAAACQEAAA8AAABkcnMvZG93bnJldi54bWxMj0FLw0AQhe+C&#10;/2EZwZvdNGjSptkUFT1YKMVW6HWbHbPB7GzIbtr47x1PenoM7/Hme+V6cp044xBaTwrmswQEUu1N&#10;S42Cj8Pr3QJEiJqM7jyhgm8MsK6ur0pdGH+hdzzvYyO4hEKhFdgY+0LKUFt0Osx8j8Tepx+cjnwO&#10;jTSDvnC562SaJJl0uiX+YHWPzxbrr/3oFBy2T2aUZjJvL/V2s8Oj3Nj7nVK3N9PjCkTEKf6F4Ref&#10;0aFippMfyQTRKciWGW+JCvKUlQOL/CEHcVKwnKcgq1L+X1D9AAAA//8DAFBLAQItABQABgAIAAAA&#10;IQC2gziS/gAAAOEBAAATAAAAAAAAAAAAAAAAAAAAAABbQ29udGVudF9UeXBlc10ueG1sUEsBAi0A&#10;FAAGAAgAAAAhADj9If/WAAAAlAEAAAsAAAAAAAAAAAAAAAAALwEAAF9yZWxzLy5yZWxzUEsBAi0A&#10;FAAGAAgAAAAhALv1+8uOAgAAkwUAAA4AAAAAAAAAAAAAAAAALgIAAGRycy9lMm9Eb2MueG1sUEsB&#10;Ai0AFAAGAAgAAAAhABZzEpXgAAAACQEAAA8AAAAAAAAAAAAAAAAA6AQAAGRycy9kb3ducmV2Lnht&#10;bFBLBQYAAAAABAAEAPMAAAD1BQAAAAA=&#10;" o:allowoverlap="f" fillcolor="white [3201]" stroked="f" strokeweight=".5pt">
              <v:textbox style="mso-fit-shape-to-text:t">
                <w:txbxContent>
                  <w:p w14:paraId="3EB973BC" w14:textId="47EA5989" w:rsidR="0096403B" w:rsidRPr="00756E21" w:rsidRDefault="00634FC5" w:rsidP="00A118D8">
                    <w:pPr>
                      <w:pStyle w:val="Brdtext"/>
                      <w:jc w:val="left"/>
                    </w:pPr>
                    <w:sdt>
                      <w:sdtPr>
                        <w:alias w:val="NummerEtikett"/>
                        <w:tag w:val="NummerEtikett"/>
                        <w:id w:val="-684585897"/>
                        <w:lock w:val="sdtContentLocked"/>
                        <w:dataBinding w:prefixMappings="xmlns:ns0='http://rkdhs/mallar/lagstiftning/Prop/Prop.xsd'" w:xpath="/ns0:dokumentvärden[1]/ns0:dokumentnummer[1]/@etikett" w:storeItemID="{068625C3-B546-44A5-B525-B7CC092E5AD6}"/>
                        <w:text/>
                      </w:sdtPr>
                      <w:sdtEndPr/>
                      <w:sdtContent>
                        <w:r w:rsidR="0096403B">
                          <w:t>Prop.</w:t>
                        </w:r>
                      </w:sdtContent>
                    </w:sdt>
                    <w:r w:rsidR="0096403B">
                      <w:t xml:space="preserve"> </w:t>
                    </w:r>
                    <w:sdt>
                      <w:sdtPr>
                        <w:alias w:val="Nummer"/>
                        <w:tag w:val="Nummer"/>
                        <w:id w:val="-1301992999"/>
                        <w:lock w:val="sdtContentLocked"/>
                        <w:dataBinding w:prefixMappings="xmlns:ns0='http://rkdhs/mallar/lagstiftning/Prop/Prop.xsd'" w:xpath="/ns0:dokumentvärden[1]/ns0:dokumentnummer[1]" w:storeItemID="{068625C3-B546-44A5-B525-B7CC092E5AD6}"/>
                        <w:text/>
                      </w:sdtPr>
                      <w:sdtEndPr/>
                      <w:sdtContent>
                        <w:r w:rsidR="0096403B">
                          <w:t>2019/20:52</w:t>
                        </w:r>
                      </w:sdtContent>
                    </w:sdt>
                  </w:p>
                </w:txbxContent>
              </v:textbox>
              <w10:wrap type="square" anchorx="page" anchory="page"/>
            </v:shape>
          </w:pict>
        </mc:Fallback>
      </mc:AlternateContent>
    </w:r>
    <w:r>
      <w:t xml:space="preserve"> </w:t>
    </w:r>
  </w:p>
</w:hdr>
</file>

<file path=word/header1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0CE1ED7" w14:textId="77777777" w:rsidR="0096403B" w:rsidRDefault="0096403B" w:rsidP="00EE1584">
    <w:pPr>
      <w:pStyle w:val="Brdtext"/>
    </w:pPr>
    <w:r>
      <w:t xml:space="preserve"> </w:t>
    </w:r>
  </w:p>
</w:hdr>
</file>

<file path=word/header1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27EFF1A" w14:textId="77777777" w:rsidR="0096403B" w:rsidRDefault="0096403B" w:rsidP="00664D04">
    <w:pPr>
      <w:pStyle w:val="Brdtext"/>
    </w:pPr>
    <w:r>
      <w:rPr>
        <w:noProof/>
        <w:lang w:eastAsia="sv-SE"/>
      </w:rPr>
      <mc:AlternateContent>
        <mc:Choice Requires="wps">
          <w:drawing>
            <wp:anchor distT="0" distB="0" distL="0" distR="0" simplePos="0" relativeHeight="251658275"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3F6FEF2" w14:textId="4B9EB902" w:rsidR="0096403B" w:rsidRPr="00756E21" w:rsidRDefault="00487C86" w:rsidP="00664D04">
                          <w:pPr>
                            <w:pStyle w:val="Brdtext"/>
                            <w:jc w:val="left"/>
                          </w:pPr>
                          <w:sdt>
                            <w:sdtPr>
                              <w:alias w:val="NummerEtikett"/>
                              <w:tag w:val="NummerEtikett"/>
                              <w:id w:val="1799187646"/>
                              <w:lock w:val="sdtContentLocked"/>
                              <w:dataBinding w:prefixMappings="xmlns:ns0='http://rkdhs/mallar/lagstiftning/Prop/Prop.xsd'" w:xpath="/ns0:dokumentvärden[1]/ns0:dokumentnummer[1]/@etikett" w:storeItemID="{068625C3-B546-44A5-B525-B7CC092E5AD6}"/>
                              <w:text/>
                            </w:sdtPr>
                            <w:sdtEndPr/>
                            <w:sdtContent>
                              <w:r w:rsidR="0096403B">
                                <w:t>Prop.</w:t>
                              </w:r>
                            </w:sdtContent>
                          </w:sdt>
                          <w:r w:rsidR="0096403B">
                            <w:t xml:space="preserve"> </w:t>
                          </w:r>
                          <w:sdt>
                            <w:sdtPr>
                              <w:alias w:val="Nummer"/>
                              <w:tag w:val="Nummer"/>
                              <w:id w:val="239999291"/>
                              <w:lock w:val="sdtContentLocked"/>
                              <w:dataBinding w:prefixMappings="xmlns:ns0='http://rkdhs/mallar/lagstiftning/Prop/Prop.xsd'" w:xpath="/ns0:dokumentvärden[1]/ns0:dokumentnummer[1]" w:storeItemID="{068625C3-B546-44A5-B525-B7CC092E5AD6}"/>
                              <w:text/>
                            </w:sdtPr>
                            <w:sdtEndPr/>
                            <w:sdtContent>
                              <w:r w:rsidR="0096403B">
                                <w:t>2019/20:52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52" type="#_x0000_t202" style="position:absolute;left:0;text-align:left;margin-left:29.4pt;margin-top:35.55pt;width:89.85pt;height:9.6pt;z-index:25165827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iPSAVjwIAAJMFAAAOAAAAZHJzL2Uyb0RvYy54bWysVMFu2zAMvQ/YPwi6r46zpFuDOkXWosOA&#10;oi2WDj0rstQYkyVNUmJnX98n2U6yrpcOu9iU+EiK5CPPL9paka1wvjK6oPnJiBKhuSkr/VTQHw/X&#10;Hz5T4gPTJVNGi4LuhKcX8/fvzhs7E2OzNqoUjsCJ9rPGFnQdgp1lmedrUTN/YqzQUErjahZwdE9Z&#10;6VgD77XKxqPRadYYV1pnuPAet1edks6TfykFD3dSehGIKijeFtLXpe8qfrP5OZs9OWbXFe+fwf7h&#10;FTWrNILuXV2xwMjGVX+5qivujDcynHBTZ0bKiouUA7LJRy+yWa6ZFSkXFMfbfZn8/3PLb7f3jlQl&#10;ejelRLMaPXoQbXAbJDCO5WmsnwG1tMCF9otpAR3uPS5j1q10dfwjHwI9Cr3bFxfOCI9G+SRHxyjh&#10;0OXj/Gycqp8drK3z4aswNYlCQR2al2rKtjc+4CWADpAYzBtVldeVUukQCSMulSNbhlarkN4Iiz9Q&#10;SpOmoKcfp6PkWJto3nlWOroRiTJ9uJh5l2GSwk6JiFH6u5AoWUr0ldiMc6H38RM6oiRCvcWwxx9e&#10;9RbjLg9YpMhGh71xXWnjUvZpxg4lK38OJZMdHgU/yjuKoV21iSvj6cCAlSl3IIYz3WR5y68rdO+G&#10;+XDPHEYJDcd6CHf4SGVQfdNLlKyN+/3afcSD4dBS0mA0C+p/bZgTlKhvGtw/yyeTOMvpMJl+ApGI&#10;O9asjjV6U18aUCLHIrI8iREf1CBKZ+pHbJFFjAoV0xyxCxoG8TJ0CwNbiIvFIoEwvZaFG720PLqO&#10;ZY7cfGgfmbM9gQOof2uGIWazFzzusNHS28UmgIuJ5LHQXVX7BmDyE/f7LRVXy/E5oQ67dP4MAAD/&#10;/wMAUEsDBBQABgAIAAAAIQCrTYIT3wAAAAgBAAAPAAAAZHJzL2Rvd25yZXYueG1sTI/BTsMwEETv&#10;SP0Haytxo05aCiFkUxUEBypVFS0SVzde4qjxOoqdNvw95gTH0Yxm3hSr0bbiTL1vHCOkswQEceV0&#10;wzXCx+H1JgPhg2KtWseE8E0eVuXkqlC5dhd+p/M+1CKWsM8Vggmhy6X0lSGr/Mx1xNH7cr1VIcq+&#10;lrpXl1huWzlPkjtpVcNxwaiOng1Vp/1gEQ7bJz1IPeq3l2q72dGn3JjbHeL1dFw/ggg0hr8w/OJH&#10;dCgj09ENrL1oEZZZJA8I92kKIvrzRbYEcUR4SBYgy0L+P1D+AAAA//8DAFBLAQItABQABgAIAAAA&#10;IQC2gziS/gAAAOEBAAATAAAAAAAAAAAAAAAAAAAAAABbQ29udGVudF9UeXBlc10ueG1sUEsBAi0A&#10;FAAGAAgAAAAhADj9If/WAAAAlAEAAAsAAAAAAAAAAAAAAAAALwEAAF9yZWxzLy5yZWxzUEsBAi0A&#10;FAAGAAgAAAAhAGI9IBWPAgAAkwUAAA4AAAAAAAAAAAAAAAAALgIAAGRycy9lMm9Eb2MueG1sUEsB&#10;Ai0AFAAGAAgAAAAhAKtNghPfAAAACAEAAA8AAAAAAAAAAAAAAAAA6QQAAGRycy9kb3ducmV2Lnht&#10;bFBLBQYAAAAABAAEAPMAAAD1BQAAAAA=&#10;" o:allowoverlap="f" fillcolor="white [3201]" stroked="f" strokeweight=".5pt">
              <v:textbox style="mso-fit-shape-to-text:t">
                <w:txbxContent>
                  <w:p w14:paraId="03F6FEF2" w14:textId="4B9EB902" w:rsidR="0096403B" w:rsidRPr="00756E21" w:rsidRDefault="00634FC5" w:rsidP="00664D04">
                    <w:pPr>
                      <w:pStyle w:val="Brdtext"/>
                      <w:jc w:val="left"/>
                    </w:pPr>
                    <w:sdt>
                      <w:sdtPr>
                        <w:alias w:val="NummerEtikett"/>
                        <w:tag w:val="NummerEtikett"/>
                        <w:id w:val="1799187646"/>
                        <w:lock w:val="sdtContentLocked"/>
                        <w:dataBinding w:prefixMappings="xmlns:ns0='http://rkdhs/mallar/lagstiftning/Prop/Prop.xsd'" w:xpath="/ns0:dokumentvärden[1]/ns0:dokumentnummer[1]/@etikett" w:storeItemID="{068625C3-B546-44A5-B525-B7CC092E5AD6}"/>
                        <w:text/>
                      </w:sdtPr>
                      <w:sdtEndPr/>
                      <w:sdtContent>
                        <w:r w:rsidR="0096403B">
                          <w:t>Prop.</w:t>
                        </w:r>
                      </w:sdtContent>
                    </w:sdt>
                    <w:r w:rsidR="0096403B">
                      <w:t xml:space="preserve"> </w:t>
                    </w:r>
                    <w:sdt>
                      <w:sdtPr>
                        <w:alias w:val="Nummer"/>
                        <w:tag w:val="Nummer"/>
                        <w:id w:val="239999291"/>
                        <w:lock w:val="sdtContentLocked"/>
                        <w:dataBinding w:prefixMappings="xmlns:ns0='http://rkdhs/mallar/lagstiftning/Prop/Prop.xsd'" w:xpath="/ns0:dokumentvärden[1]/ns0:dokumentnummer[1]" w:storeItemID="{068625C3-B546-44A5-B525-B7CC092E5AD6}"/>
                        <w:text/>
                      </w:sdtPr>
                      <w:sdtEndPr/>
                      <w:sdtContent>
                        <w:r w:rsidR="0096403B">
                          <w:t>2019/20:52</w:t>
                        </w:r>
                      </w:sdtContent>
                    </w:sdt>
                  </w:p>
                </w:txbxContent>
              </v:textbox>
              <w10:wrap type="square" anchorx="page" anchory="page"/>
            </v:shape>
          </w:pict>
        </mc:Fallback>
      </mc:AlternateContent>
    </w:r>
    <w:r>
      <w:t xml:space="preserve"> </w:t>
    </w:r>
  </w:p>
</w:hdr>
</file>

<file path=word/header1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15137D1" w14:textId="77777777" w:rsidR="0096403B" w:rsidRDefault="0096403B" w:rsidP="00EE1584">
    <w:pPr>
      <w:pStyle w:val="Brdtext"/>
    </w:pPr>
    <w:r>
      <w:rPr>
        <w:noProof/>
        <w:lang w:eastAsia="sv-SE"/>
      </w:rPr>
      <mc:AlternateContent>
        <mc:Choice Requires="wps">
          <w:drawing>
            <wp:anchor distT="0" distB="0" distL="0" distR="0" simplePos="0" relativeHeight="251658290"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800A1AA" w14:textId="78D2AF0F" w:rsidR="0096403B" w:rsidRPr="00756E21" w:rsidRDefault="00487C86" w:rsidP="00A118D8">
                          <w:pPr>
                            <w:pStyle w:val="Brdtext"/>
                            <w:jc w:val="left"/>
                          </w:pPr>
                          <w:sdt>
                            <w:sdtPr>
                              <w:alias w:val="NummerEtikett"/>
                              <w:tag w:val="NummerEtikett"/>
                              <w:id w:val="-1232303603"/>
                              <w:lock w:val="sdtContentLocked"/>
                              <w:dataBinding w:prefixMappings="xmlns:ns0='http://rkdhs/mallar/lagstiftning/Prop/Prop.xsd'" w:xpath="/ns0:dokumentvärden[1]/ns0:dokumentnummer[1]/@etikett" w:storeItemID="{068625C3-B546-44A5-B525-B7CC092E5AD6}"/>
                              <w:text/>
                            </w:sdtPr>
                            <w:sdtEndPr/>
                            <w:sdtContent>
                              <w:r w:rsidR="0096403B">
                                <w:t>Prop.</w:t>
                              </w:r>
                            </w:sdtContent>
                          </w:sdt>
                          <w:r w:rsidR="0096403B">
                            <w:t xml:space="preserve"> </w:t>
                          </w:r>
                          <w:sdt>
                            <w:sdtPr>
                              <w:alias w:val="Nummer"/>
                              <w:tag w:val="Nummer"/>
                              <w:id w:val="1833572254"/>
                              <w:lock w:val="sdtContentLocked"/>
                              <w:dataBinding w:prefixMappings="xmlns:ns0='http://rkdhs/mallar/lagstiftning/Prop/Prop.xsd'" w:xpath="/ns0:dokumentvärden[1]/ns0:dokumentnummer[1]" w:storeItemID="{068625C3-B546-44A5-B525-B7CC092E5AD6}"/>
                              <w:text/>
                            </w:sdtPr>
                            <w:sdtEndPr/>
                            <w:sdtContent>
                              <w:r w:rsidR="0096403B">
                                <w:t>2019/20:52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53" type="#_x0000_t202" style="position:absolute;left:0;text-align:left;margin-left:348pt;margin-top:36pt;width:89.85pt;height:9.6pt;z-index:25165829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2hJlFjwIAAJMFAAAOAAAAZHJzL2Uyb0RvYy54bWysVMFu2zAMvQ/YPwi6r47TtFuDOEXWosOA&#10;oi3WDj0rspQYkyVNUmJnX78n2U6yrpcOu9iU+EiK5CNnl22tyFY4Xxld0PxkRInQ3JSVXhX0+9PN&#10;h0+U+MB0yZTRoqA74enl/P27WWOnYmzWRpXCETjRftrYgq5DsNMs83wtauZPjBUaSmlczQKObpWV&#10;jjXwXqtsPBqdZ41xpXWGC+9xe90p6Tz5l1LwcC+lF4GoguJtIX1d+i7jN5vP2HTlmF1XvH8G+4dX&#10;1KzSCLp3dc0CIxtX/eWqrrgz3shwwk2dGSkrLlIOyCYfvcjmcc2sSLmgON7uy+T/n1t+t31wpCrR&#10;uwklmtXo0ZNog9sggdNYnsb6KVCPFrjQfjYtoMO9x2XMupWujn/kQ6BHoXf74sIZ4dEon+ToGCUc&#10;unycX4xT9bODtXU+fBGmJlEoqEPzUk3Z9tYHvATQARKDeaOq8qZSKh0iYcSVcmTL0GoV0hth8QdK&#10;adIU9Pz0bJQcaxPNO89KRzciUaYPFzPvMkxS2CkRMUp/ExIlS4m+EptxLvQ+fkJHlESotxj2+MOr&#10;3mLc5QGLFNnosDeuK21cyj7N2KFk5Y+hZLLDo+BHeUcxtMs2cWV8PjBgacodiOFMN1ne8psK3btl&#10;Pjwwh1FCw7Eewj0+UhlU3/QSJWvjfr12H/FgOLSUNBjNgvqfG+YEJeqrBvcv8skkznI6TM4+gkjE&#10;HWuWxxq9qa8MKJFjEVmexIgPahClM/UztsgiRoWKaY7YBQ2DeBW6hYEtxMVikUCYXsvCrX60PLqO&#10;ZY7cfGqfmbM9gQOof2eGIWbTFzzusNHS28UmgIuJ5LHQXVX7BmDyE/f7LRVXy/E5oQ67dP4bAAD/&#10;/wMAUEsDBBQABgAIAAAAIQAWcxKV4AAAAAkBAAAPAAAAZHJzL2Rvd25yZXYueG1sTI9BS8NAEIXv&#10;gv9hGcGb3TRo0qbZFBU9WCjFVuh1mx2zwexsyG7a+O8dT3p6DO/x5nvlenKdOOMQWk8K5rMEBFLt&#10;TUuNgo/D690CRIiajO48oYJvDLCurq9KXRh/oXc872MjuIRCoRXYGPtCylBbdDrMfI/E3qcfnI58&#10;Do00g75wuetkmiSZdLol/mB1j88W66/96BQctk9mlGYyby/1drPDo9zY+51StzfT4wpExCn+heEX&#10;n9GhYqaTH8kE0SnIlhlviQrylJUDi/whB3FSsJynIKtS/l9Q/QAAAP//AwBQSwECLQAUAAYACAAA&#10;ACEAtoM4kv4AAADhAQAAEwAAAAAAAAAAAAAAAAAAAAAAW0NvbnRlbnRfVHlwZXNdLnhtbFBLAQIt&#10;ABQABgAIAAAAIQA4/SH/1gAAAJQBAAALAAAAAAAAAAAAAAAAAC8BAABfcmVscy8ucmVsc1BLAQIt&#10;ABQABgAIAAAAIQA2hJlFjwIAAJMFAAAOAAAAAAAAAAAAAAAAAC4CAABkcnMvZTJvRG9jLnhtbFBL&#10;AQItABQABgAIAAAAIQAWcxKV4AAAAAkBAAAPAAAAAAAAAAAAAAAAAOkEAABkcnMvZG93bnJldi54&#10;bWxQSwUGAAAAAAQABADzAAAA9gUAAAAA&#10;" o:allowoverlap="f" fillcolor="white [3201]" stroked="f" strokeweight=".5pt">
              <v:textbox style="mso-fit-shape-to-text:t">
                <w:txbxContent>
                  <w:p w14:paraId="4800A1AA" w14:textId="78D2AF0F" w:rsidR="0096403B" w:rsidRPr="00756E21" w:rsidRDefault="00634FC5" w:rsidP="00A118D8">
                    <w:pPr>
                      <w:pStyle w:val="Brdtext"/>
                      <w:jc w:val="left"/>
                    </w:pPr>
                    <w:sdt>
                      <w:sdtPr>
                        <w:alias w:val="NummerEtikett"/>
                        <w:tag w:val="NummerEtikett"/>
                        <w:id w:val="-1232303603"/>
                        <w:lock w:val="sdtContentLocked"/>
                        <w:dataBinding w:prefixMappings="xmlns:ns0='http://rkdhs/mallar/lagstiftning/Prop/Prop.xsd'" w:xpath="/ns0:dokumentvärden[1]/ns0:dokumentnummer[1]/@etikett" w:storeItemID="{068625C3-B546-44A5-B525-B7CC092E5AD6}"/>
                        <w:text/>
                      </w:sdtPr>
                      <w:sdtEndPr/>
                      <w:sdtContent>
                        <w:r w:rsidR="0096403B">
                          <w:t>Prop.</w:t>
                        </w:r>
                      </w:sdtContent>
                    </w:sdt>
                    <w:r w:rsidR="0096403B">
                      <w:t xml:space="preserve"> </w:t>
                    </w:r>
                    <w:sdt>
                      <w:sdtPr>
                        <w:alias w:val="Nummer"/>
                        <w:tag w:val="Nummer"/>
                        <w:id w:val="1833572254"/>
                        <w:lock w:val="sdtContentLocked"/>
                        <w:dataBinding w:prefixMappings="xmlns:ns0='http://rkdhs/mallar/lagstiftning/Prop/Prop.xsd'" w:xpath="/ns0:dokumentvärden[1]/ns0:dokumentnummer[1]" w:storeItemID="{068625C3-B546-44A5-B525-B7CC092E5AD6}"/>
                        <w:text/>
                      </w:sdtPr>
                      <w:sdtEndPr/>
                      <w:sdtContent>
                        <w:r w:rsidR="0096403B">
                          <w:t>2019/20:52</w:t>
                        </w:r>
                      </w:sdtContent>
                    </w:sdt>
                  </w:p>
                </w:txbxContent>
              </v:textbox>
              <w10:wrap type="square" anchorx="page" anchory="page"/>
            </v:shape>
          </w:pict>
        </mc:Fallback>
      </mc:AlternateContent>
    </w:r>
    <w:r>
      <w:t xml:space="preserve"> </w:t>
    </w:r>
  </w:p>
</w:hdr>
</file>

<file path=word/header1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AF5CF92" w14:textId="77777777" w:rsidR="0096403B" w:rsidRDefault="0096403B" w:rsidP="00EE1584">
    <w:pPr>
      <w:pStyle w:val="Brdtext"/>
    </w:pPr>
    <w:r>
      <w:t xml:space="preserve"> </w:t>
    </w:r>
  </w:p>
</w:hdr>
</file>

<file path=word/header1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9B2F7E5" w14:textId="77777777" w:rsidR="0096403B" w:rsidRDefault="0096403B" w:rsidP="00664D04">
    <w:pPr>
      <w:pStyle w:val="Brdtext"/>
    </w:pPr>
    <w:r>
      <w:rPr>
        <w:noProof/>
        <w:lang w:eastAsia="sv-SE"/>
      </w:rPr>
      <mc:AlternateContent>
        <mc:Choice Requires="wps">
          <w:drawing>
            <wp:anchor distT="0" distB="0" distL="0" distR="0" simplePos="0" relativeHeight="251658276"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A13CC92" w14:textId="2B6910B2" w:rsidR="0096403B" w:rsidRDefault="00487C86" w:rsidP="00664D04">
                          <w:pPr>
                            <w:pStyle w:val="Brdtext"/>
                            <w:jc w:val="left"/>
                          </w:pPr>
                          <w:sdt>
                            <w:sdtPr>
                              <w:alias w:val="NummerEtikett"/>
                              <w:tag w:val="NummerEtikett"/>
                              <w:id w:val="154650733"/>
                              <w:lock w:val="sdtContentLocked"/>
                              <w:dataBinding w:prefixMappings="xmlns:ns0='http://rkdhs/mallar/lagstiftning/Prop/Prop.xsd'" w:xpath="/ns0:dokumentvärden[1]/ns0:dokumentnummer[1]/@etikett" w:storeItemID="{068625C3-B546-44A5-B525-B7CC092E5AD6}"/>
                              <w:text/>
                            </w:sdtPr>
                            <w:sdtEndPr/>
                            <w:sdtContent>
                              <w:r w:rsidR="0096403B">
                                <w:t>Prop.</w:t>
                              </w:r>
                            </w:sdtContent>
                          </w:sdt>
                          <w:r w:rsidR="0096403B">
                            <w:t xml:space="preserve"> </w:t>
                          </w:r>
                          <w:sdt>
                            <w:sdtPr>
                              <w:alias w:val="Nummer"/>
                              <w:tag w:val="Nummer"/>
                              <w:id w:val="1535927627"/>
                              <w:lock w:val="sdtContentLocked"/>
                              <w:dataBinding w:prefixMappings="xmlns:ns0='http://rkdhs/mallar/lagstiftning/Prop/Prop.xsd'" w:xpath="/ns0:dokumentvärden[1]/ns0:dokumentnummer[1]" w:storeItemID="{068625C3-B546-44A5-B525-B7CC092E5AD6}"/>
                              <w:text/>
                            </w:sdtPr>
                            <w:sdtEndPr/>
                            <w:sdtContent>
                              <w:r w:rsidR="0096403B">
                                <w:t>2019/20:52</w:t>
                              </w:r>
                            </w:sdtContent>
                          </w:sdt>
                        </w:p>
                        <w:p w14:paraId="2892CFC0" w14:textId="78ADDE9F" w:rsidR="0096403B" w:rsidRPr="00C7375F" w:rsidRDefault="00487C86" w:rsidP="00DE7975">
                          <w:pPr>
                            <w:pStyle w:val="Brdtext"/>
                          </w:pPr>
                          <w:sdt>
                            <w:sdtPr>
                              <w:alias w:val="BilageEtikett"/>
                              <w:tag w:val="BilageEtikett"/>
                              <w:id w:val="-1710640699"/>
                              <w:lock w:val="sdtContentLocked"/>
                              <w:dataBinding w:prefixMappings="xmlns:ns0='http://rkdhs/mallar/lagstiftning/Prop/Prop.xsd'" w:xpath="/ns0:dokumentvärden[1]/ns0:bilagor[1]/ns0:bilaga[1]/@bilageetikett" w:storeItemID="{068625C3-B546-44A5-B525-B7CC092E5AD6}"/>
                              <w:text/>
                            </w:sdtPr>
                            <w:sdtEndPr/>
                            <w:sdtContent>
                              <w:r w:rsidR="0096403B">
                                <w:t>Bilaga</w:t>
                              </w:r>
                            </w:sdtContent>
                          </w:sdt>
                          <w:r w:rsidR="0096403B">
                            <w:t xml:space="preserve"> </w:t>
                          </w:r>
                          <w:sdt>
                            <w:sdtPr>
                              <w:alias w:val="BilageNummer"/>
                              <w:tag w:val="BilageNummer"/>
                              <w:id w:val="568394623"/>
                              <w:lock w:val="sdtContentLocked"/>
                              <w:dataBinding w:prefixMappings="xmlns:ns0='http://rkdhs/mallar/lagstiftning/Prop/Prop.xsd'" w:xpath="/ns0:dokumentvärden[1]/ns0:bilagor[1]/ns0:bilaga[1]/@bilagenummer" w:storeItemID="{068625C3-B546-44A5-B525-B7CC092E5AD6}"/>
                              <w:text/>
                            </w:sdtPr>
                            <w:sdtEndPr/>
                            <w:sdtContent>
                              <w:r w:rsidR="0096403B">
                                <w:t>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57" type="#_x0000_t202" style="position:absolute;left:0;text-align:left;margin-left:29.4pt;margin-top:34.85pt;width:89.85pt;height:9.6pt;z-index:2516582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tdakjgIAAJMFAAAOAAAAZHJzL2Uyb0RvYy54bWysVE1v2zAMvQ/YfxB0Xx2nabcGdYqsRYcB&#10;RVusHXpWZKkxpq9JSuzs1+9Jdj7W9dJhF5sSH0mRfOT5RacVWQsfGmsqWh6NKBGG27oxzxX9/nj9&#10;4RMlITJTM2WNqOhGBHoxe//uvHVTMbZLq2rhCZyYMG1dRZcxumlRBL4UmoUj64SBUlqvWcTRPxe1&#10;Zy28a1WMR6PTorW+dt5yEQJur3olnWX/Ugoe76QMIhJVUbwt5q/P30X6FrNzNn32zC0bPjyD/cMr&#10;NGsMgu5cXbHIyMo3f7nSDfc2WBmPuNWFlbLhIueAbMrRi2welsyJnAuKE9yuTOH/ueW363tPmhq9&#10;+0iJYRo9ehRd9CskME7laV2YAvXggIvdZ9sBur0PuExZd9Lr9Ec+BHoUerMrLpwRnozKSYmOUcKh&#10;K8fl2ThXv9hbOx/iF2E1SUJFPZqXa8rWNyHiJYBuISlYsKqprxul8iERRlwqT9YMrVYxvxEWf6CU&#10;IW1FT49PRtmxscm896xMciMyZYZwKfM+wyzFjRIJo8w3IVGynOgrsRnnwuziZ3RCSYR6i+GA37/q&#10;LcZ9HrDIka2JO2PdGOtz9nnG9iWrf2xLJns8Cn6QdxJjt+gyV45z69LVwtYbEMPbfrKC49cNunfD&#10;QrxnHqOEhmM9xDt8pLKovh0kSpbW/3rtPuHBcGgpaTGaFQ0/V8wLStRXA+6flZNJmuV8mJx8BJGI&#10;P9QsDjVmpS8tKFFiETmexYSPaitKb/UTtsg8RYWKGY7YFY1b8TL2CwNbiIv5PIMwvY7FG/PgeHKd&#10;ypy4+dg9Me8GAkdQ/9Zuh5hNX/C4xybL4OarCC5mku+rOjQAk5+5P2yptFoOzxm136Wz3wAAAP//&#10;AwBQSwMEFAAGAAgAAAAhAJOkePTfAAAACAEAAA8AAABkcnMvZG93bnJldi54bWxMj8FOwzAQRO9I&#10;/IO1SNyoQ6HFTbOpAMGBSlVFi9SrGy9xRLyOYqcNf485wXE0o5k3xWp0rThRHxrPCLeTDARx5U3D&#10;NcLH/vVGgQhRs9GtZ0L4pgCr8vKi0LnxZ36n0y7WIpVwyDWCjbHLpQyVJafDxHfEyfv0vdMxyb6W&#10;ptfnVO5aOc2yuXS64bRgdUfPlqqv3eAQ9psnM0gzmreXarPe0kGu7f0W8fpqfFyCiDTGvzD84id0&#10;KBPT0Q9sgmgRZiqRR4T54gFE8qd3agbiiKDUAmRZyP8Hyh8AAAD//wMAUEsBAi0AFAAGAAgAAAAh&#10;ALaDOJL+AAAA4QEAABMAAAAAAAAAAAAAAAAAAAAAAFtDb250ZW50X1R5cGVzXS54bWxQSwECLQAU&#10;AAYACAAAACEAOP0h/9YAAACUAQAACwAAAAAAAAAAAAAAAAAvAQAAX3JlbHMvLnJlbHNQSwECLQAU&#10;AAYACAAAACEAbbXWpI4CAACTBQAADgAAAAAAAAAAAAAAAAAuAgAAZHJzL2Uyb0RvYy54bWxQSwEC&#10;LQAUAAYACAAAACEAk6R49N8AAAAIAQAADwAAAAAAAAAAAAAAAADoBAAAZHJzL2Rvd25yZXYueG1s&#10;UEsFBgAAAAAEAAQA8wAAAPQFAAAAAA==&#10;" o:allowoverlap="f" fillcolor="white [3201]" stroked="f" strokeweight=".5pt">
              <v:textbox style="mso-fit-shape-to-text:t">
                <w:txbxContent>
                  <w:p w14:paraId="1A13CC92" w14:textId="2B6910B2" w:rsidR="0096403B" w:rsidRDefault="00634FC5" w:rsidP="00664D04">
                    <w:pPr>
                      <w:pStyle w:val="Brdtext"/>
                      <w:jc w:val="left"/>
                    </w:pPr>
                    <w:sdt>
                      <w:sdtPr>
                        <w:alias w:val="NummerEtikett"/>
                        <w:tag w:val="NummerEtikett"/>
                        <w:id w:val="154650733"/>
                        <w:lock w:val="sdtContentLocked"/>
                        <w:dataBinding w:prefixMappings="xmlns:ns0='http://rkdhs/mallar/lagstiftning/Prop/Prop.xsd'" w:xpath="/ns0:dokumentvärden[1]/ns0:dokumentnummer[1]/@etikett" w:storeItemID="{068625C3-B546-44A5-B525-B7CC092E5AD6}"/>
                        <w:text/>
                      </w:sdtPr>
                      <w:sdtEndPr/>
                      <w:sdtContent>
                        <w:r w:rsidR="0096403B">
                          <w:t>Prop.</w:t>
                        </w:r>
                      </w:sdtContent>
                    </w:sdt>
                    <w:r w:rsidR="0096403B">
                      <w:t xml:space="preserve"> </w:t>
                    </w:r>
                    <w:sdt>
                      <w:sdtPr>
                        <w:alias w:val="Nummer"/>
                        <w:tag w:val="Nummer"/>
                        <w:id w:val="1535927627"/>
                        <w:lock w:val="sdtContentLocked"/>
                        <w:dataBinding w:prefixMappings="xmlns:ns0='http://rkdhs/mallar/lagstiftning/Prop/Prop.xsd'" w:xpath="/ns0:dokumentvärden[1]/ns0:dokumentnummer[1]" w:storeItemID="{068625C3-B546-44A5-B525-B7CC092E5AD6}"/>
                        <w:text/>
                      </w:sdtPr>
                      <w:sdtEndPr/>
                      <w:sdtContent>
                        <w:r w:rsidR="0096403B">
                          <w:t>2019/20:52</w:t>
                        </w:r>
                      </w:sdtContent>
                    </w:sdt>
                  </w:p>
                  <w:p w14:paraId="2892CFC0" w14:textId="78ADDE9F" w:rsidR="0096403B" w:rsidRPr="00C7375F" w:rsidRDefault="00634FC5" w:rsidP="00DE7975">
                    <w:pPr>
                      <w:pStyle w:val="Brdtext"/>
                    </w:pPr>
                    <w:sdt>
                      <w:sdtPr>
                        <w:alias w:val="BilageEtikett"/>
                        <w:tag w:val="BilageEtikett"/>
                        <w:id w:val="-1710640699"/>
                        <w:lock w:val="sdtContentLocked"/>
                        <w:dataBinding w:prefixMappings="xmlns:ns0='http://rkdhs/mallar/lagstiftning/Prop/Prop.xsd'" w:xpath="/ns0:dokumentvärden[1]/ns0:bilagor[1]/ns0:bilaga[1]/@bilageetikett" w:storeItemID="{068625C3-B546-44A5-B525-B7CC092E5AD6}"/>
                        <w:text/>
                      </w:sdtPr>
                      <w:sdtEndPr/>
                      <w:sdtContent>
                        <w:r w:rsidR="0096403B">
                          <w:t>Bilaga</w:t>
                        </w:r>
                      </w:sdtContent>
                    </w:sdt>
                    <w:r w:rsidR="0096403B">
                      <w:t xml:space="preserve"> </w:t>
                    </w:r>
                    <w:sdt>
                      <w:sdtPr>
                        <w:alias w:val="BilageNummer"/>
                        <w:tag w:val="BilageNummer"/>
                        <w:id w:val="568394623"/>
                        <w:lock w:val="sdtContentLocked"/>
                        <w:dataBinding w:prefixMappings="xmlns:ns0='http://rkdhs/mallar/lagstiftning/Prop/Prop.xsd'" w:xpath="/ns0:dokumentvärden[1]/ns0:bilagor[1]/ns0:bilaga[1]/@bilagenummer" w:storeItemID="{068625C3-B546-44A5-B525-B7CC092E5AD6}"/>
                        <w:text/>
                      </w:sdtPr>
                      <w:sdtEndPr/>
                      <w:sdtContent>
                        <w:r w:rsidR="0096403B">
                          <w:t>1</w:t>
                        </w:r>
                      </w:sdtContent>
                    </w:sdt>
                  </w:p>
                </w:txbxContent>
              </v:textbox>
              <w10:wrap type="square" anchorx="page" anchory="page"/>
            </v:shape>
          </w:pict>
        </mc:Fallback>
      </mc:AlternateContent>
    </w:r>
    <w:r>
      <w:t xml:space="preserve"> </w:t>
    </w:r>
  </w:p>
</w:hdr>
</file>

<file path=word/header1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C290058" w14:textId="77777777" w:rsidR="0096403B" w:rsidRDefault="0096403B" w:rsidP="00EE1584">
    <w:pPr>
      <w:pStyle w:val="Brdtext"/>
    </w:pPr>
    <w:r>
      <w:rPr>
        <w:noProof/>
        <w:lang w:eastAsia="sv-SE"/>
      </w:rPr>
      <mc:AlternateContent>
        <mc:Choice Requires="wps">
          <w:drawing>
            <wp:anchor distT="0" distB="0" distL="0" distR="0" simplePos="0" relativeHeight="251658291"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3B37A1B" w14:textId="6C2C0A5A" w:rsidR="0096403B" w:rsidRDefault="00487C86" w:rsidP="00A118D8">
                          <w:pPr>
                            <w:pStyle w:val="Brdtext"/>
                            <w:jc w:val="left"/>
                          </w:pPr>
                          <w:sdt>
                            <w:sdtPr>
                              <w:alias w:val="NummerEtikett"/>
                              <w:tag w:val="NummerEtikett"/>
                              <w:id w:val="-289437890"/>
                              <w:lock w:val="sdtContentLocked"/>
                              <w:dataBinding w:prefixMappings="xmlns:ns0='http://rkdhs/mallar/lagstiftning/Prop/Prop.xsd'" w:xpath="/ns0:dokumentvärden[1]/ns0:dokumentnummer[1]/@etikett" w:storeItemID="{068625C3-B546-44A5-B525-B7CC092E5AD6}"/>
                              <w:text/>
                            </w:sdtPr>
                            <w:sdtEndPr/>
                            <w:sdtContent>
                              <w:r w:rsidR="0096403B">
                                <w:t>Prop.</w:t>
                              </w:r>
                            </w:sdtContent>
                          </w:sdt>
                          <w:r w:rsidR="0096403B">
                            <w:t xml:space="preserve"> </w:t>
                          </w:r>
                          <w:sdt>
                            <w:sdtPr>
                              <w:alias w:val="Nummer"/>
                              <w:tag w:val="Nummer"/>
                              <w:id w:val="-1541119513"/>
                              <w:lock w:val="sdtContentLocked"/>
                              <w:dataBinding w:prefixMappings="xmlns:ns0='http://rkdhs/mallar/lagstiftning/Prop/Prop.xsd'" w:xpath="/ns0:dokumentvärden[1]/ns0:dokumentnummer[1]" w:storeItemID="{068625C3-B546-44A5-B525-B7CC092E5AD6}"/>
                              <w:text/>
                            </w:sdtPr>
                            <w:sdtEndPr/>
                            <w:sdtContent>
                              <w:r w:rsidR="0096403B">
                                <w:t>2019/20:52</w:t>
                              </w:r>
                            </w:sdtContent>
                          </w:sdt>
                        </w:p>
                        <w:p w14:paraId="13F632B7" w14:textId="70FB2FB6" w:rsidR="0096403B" w:rsidRPr="00C7375F" w:rsidRDefault="00487C86" w:rsidP="00DE7975">
                          <w:pPr>
                            <w:pStyle w:val="Brdtext"/>
                          </w:pPr>
                          <w:sdt>
                            <w:sdtPr>
                              <w:alias w:val="BilageEtikett"/>
                              <w:tag w:val="BilageEtikett"/>
                              <w:id w:val="-205724955"/>
                              <w:lock w:val="sdtContentLocked"/>
                              <w:dataBinding w:prefixMappings="xmlns:ns0='http://rkdhs/mallar/lagstiftning/Prop/Prop.xsd'" w:xpath="/ns0:dokumentvärden[1]/ns0:bilagor[1]/ns0:bilaga[1]/@bilageetikett" w:storeItemID="{068625C3-B546-44A5-B525-B7CC092E5AD6}"/>
                              <w:text/>
                            </w:sdtPr>
                            <w:sdtEndPr/>
                            <w:sdtContent>
                              <w:r w:rsidR="0096403B">
                                <w:t>Bilaga</w:t>
                              </w:r>
                            </w:sdtContent>
                          </w:sdt>
                          <w:r w:rsidR="0096403B">
                            <w:t xml:space="preserve"> </w:t>
                          </w:r>
                          <w:sdt>
                            <w:sdtPr>
                              <w:alias w:val="BilageNummer"/>
                              <w:tag w:val="BilageNummer"/>
                              <w:id w:val="7733761"/>
                              <w:lock w:val="sdtContentLocked"/>
                              <w:dataBinding w:prefixMappings="xmlns:ns0='http://rkdhs/mallar/lagstiftning/Prop/Prop.xsd'" w:xpath="/ns0:dokumentvärden[1]/ns0:bilagor[1]/ns0:bilaga[1]/@bilagenummer" w:storeItemID="{068625C3-B546-44A5-B525-B7CC092E5AD6}"/>
                              <w:text/>
                            </w:sdtPr>
                            <w:sdtEndPr/>
                            <w:sdtContent>
                              <w:r w:rsidR="0096403B">
                                <w:t>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58" type="#_x0000_t202" style="position:absolute;left:0;text-align:left;margin-left:348.15pt;margin-top:35.45pt;width:89.85pt;height:9.6pt;z-index:25165829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GboGFjgIAAJMFAAAOAAAAZHJzL2Uyb0RvYy54bWysVE1v2zAMvQ/YfxB0Xx2nabcGdYqsRYcB&#10;RVusHXpWZKkxpq9JSuzs1+9Jdj7W9dJhF5sSH0mRfOT5RacVWQsfGmsqWh6NKBGG27oxzxX9/nj9&#10;4RMlITJTM2WNqOhGBHoxe//uvHVTMbZLq2rhCZyYMG1dRZcxumlRBL4UmoUj64SBUlqvWcTRPxe1&#10;Zy28a1WMR6PTorW+dt5yEQJur3olnWX/Ugoe76QMIhJVUbwt5q/P30X6FrNzNn32zC0bPjyD/cMr&#10;NGsMgu5cXbHIyMo3f7nSDfc2WBmPuNWFlbLhIueAbMrRi2welsyJnAuKE9yuTOH/ueW363tPmhq9&#10;O6XEMI0ePYou+hUSOE7laV2YAvXggIvdZ9sBur0PuExZd9Lr9Ec+BHoUerMrLpwRnozKSYmOUcKh&#10;K8fl2ThXv9hbOx/iF2E1SUJFPZqXa8rWNyHiJYBuISlYsKqprxul8iERRlwqT9YMrVYxvxEWf6CU&#10;IW1FT49PRtmxscm896xMciMyZYZwKfM+wyzFjRIJo8w3IVGynOgrsRnnwuziZ3RCSYR6i+GA37/q&#10;LcZ9HrDIka2JO2PdGOtz9nnG9iWrf2xLJns8Cn6QdxJjt+gyV453DFjYegNieNtPVnD8ukH3bliI&#10;98xjlNBwrId4h49UFtW3g0TJ0vpfr90nPBgOLSUtRrOi4eeKeUGJ+mrA/bNyMkmznA+Tk48gEvGH&#10;msWhxqz0pQUlSiwix7OY8FFtRemtfsIWmaeoUDHDEbuicStexn5hYAtxMZ9nEKbXsXhjHhxPrlOZ&#10;Ezcfuyfm3UDgCOrf2u0Qs+kLHvfYZBncfBXBxUzyVOi+qkMDMPmZ+8OWSqvl8JxR+106+w0AAP//&#10;AwBQSwMEFAAGAAgAAAAhADqKEcLfAAAACQEAAA8AAABkcnMvZG93bnJldi54bWxMj8FOwzAQRO9I&#10;/IO1SNyoXUBpE7KpAMGBSlVFi8TVjZc4Iraj2GnD37OcynG1TzNvytXkOnGkIbbBI8xnCgT5OpjW&#10;Nwgf+9ebJYiYtDe6C54QfijCqrq8KHVhwsm/03GXGsEhPhYawabUF1LG2pLTcRZ68vz7CoPTic+h&#10;kWbQJw53nbxVKpNOt54brO7p2VL9vRsdwn7zZEZpJvP2Um/WW/qUa3u/Rby+mh4fQCSa0hmGP31W&#10;h4qdDmH0JooOIcuzO0YRFioHwcBykfG4A0Ku5iCrUv5fUP0CAAD//wMAUEsBAi0AFAAGAAgAAAAh&#10;ALaDOJL+AAAA4QEAABMAAAAAAAAAAAAAAAAAAAAAAFtDb250ZW50X1R5cGVzXS54bWxQSwECLQAU&#10;AAYACAAAACEAOP0h/9YAAACUAQAACwAAAAAAAAAAAAAAAAAvAQAAX3JlbHMvLnJlbHNQSwECLQAU&#10;AAYACAAAACEAhm6BhY4CAACTBQAADgAAAAAAAAAAAAAAAAAuAgAAZHJzL2Uyb0RvYy54bWxQSwEC&#10;LQAUAAYACAAAACEAOooRwt8AAAAJAQAADwAAAAAAAAAAAAAAAADoBAAAZHJzL2Rvd25yZXYueG1s&#10;UEsFBgAAAAAEAAQA8wAAAPQFAAAAAA==&#10;" o:allowoverlap="f" fillcolor="white [3201]" stroked="f" strokeweight=".5pt">
              <v:textbox style="mso-fit-shape-to-text:t">
                <w:txbxContent>
                  <w:p w14:paraId="63B37A1B" w14:textId="6C2C0A5A" w:rsidR="0096403B" w:rsidRDefault="00634FC5" w:rsidP="00A118D8">
                    <w:pPr>
                      <w:pStyle w:val="Brdtext"/>
                      <w:jc w:val="left"/>
                    </w:pPr>
                    <w:sdt>
                      <w:sdtPr>
                        <w:alias w:val="NummerEtikett"/>
                        <w:tag w:val="NummerEtikett"/>
                        <w:id w:val="-289437890"/>
                        <w:lock w:val="sdtContentLocked"/>
                        <w:dataBinding w:prefixMappings="xmlns:ns0='http://rkdhs/mallar/lagstiftning/Prop/Prop.xsd'" w:xpath="/ns0:dokumentvärden[1]/ns0:dokumentnummer[1]/@etikett" w:storeItemID="{068625C3-B546-44A5-B525-B7CC092E5AD6}"/>
                        <w:text/>
                      </w:sdtPr>
                      <w:sdtEndPr/>
                      <w:sdtContent>
                        <w:r w:rsidR="0096403B">
                          <w:t>Prop.</w:t>
                        </w:r>
                      </w:sdtContent>
                    </w:sdt>
                    <w:r w:rsidR="0096403B">
                      <w:t xml:space="preserve"> </w:t>
                    </w:r>
                    <w:sdt>
                      <w:sdtPr>
                        <w:alias w:val="Nummer"/>
                        <w:tag w:val="Nummer"/>
                        <w:id w:val="-1541119513"/>
                        <w:lock w:val="sdtContentLocked"/>
                        <w:dataBinding w:prefixMappings="xmlns:ns0='http://rkdhs/mallar/lagstiftning/Prop/Prop.xsd'" w:xpath="/ns0:dokumentvärden[1]/ns0:dokumentnummer[1]" w:storeItemID="{068625C3-B546-44A5-B525-B7CC092E5AD6}"/>
                        <w:text/>
                      </w:sdtPr>
                      <w:sdtEndPr/>
                      <w:sdtContent>
                        <w:r w:rsidR="0096403B">
                          <w:t>2019/20:52</w:t>
                        </w:r>
                      </w:sdtContent>
                    </w:sdt>
                  </w:p>
                  <w:p w14:paraId="13F632B7" w14:textId="70FB2FB6" w:rsidR="0096403B" w:rsidRPr="00C7375F" w:rsidRDefault="00634FC5" w:rsidP="00DE7975">
                    <w:pPr>
                      <w:pStyle w:val="Brdtext"/>
                    </w:pPr>
                    <w:sdt>
                      <w:sdtPr>
                        <w:alias w:val="BilageEtikett"/>
                        <w:tag w:val="BilageEtikett"/>
                        <w:id w:val="-205724955"/>
                        <w:lock w:val="sdtContentLocked"/>
                        <w:dataBinding w:prefixMappings="xmlns:ns0='http://rkdhs/mallar/lagstiftning/Prop/Prop.xsd'" w:xpath="/ns0:dokumentvärden[1]/ns0:bilagor[1]/ns0:bilaga[1]/@bilageetikett" w:storeItemID="{068625C3-B546-44A5-B525-B7CC092E5AD6}"/>
                        <w:text/>
                      </w:sdtPr>
                      <w:sdtEndPr/>
                      <w:sdtContent>
                        <w:r w:rsidR="0096403B">
                          <w:t>Bilaga</w:t>
                        </w:r>
                      </w:sdtContent>
                    </w:sdt>
                    <w:r w:rsidR="0096403B">
                      <w:t xml:space="preserve"> </w:t>
                    </w:r>
                    <w:sdt>
                      <w:sdtPr>
                        <w:alias w:val="BilageNummer"/>
                        <w:tag w:val="BilageNummer"/>
                        <w:id w:val="7733761"/>
                        <w:lock w:val="sdtContentLocked"/>
                        <w:dataBinding w:prefixMappings="xmlns:ns0='http://rkdhs/mallar/lagstiftning/Prop/Prop.xsd'" w:xpath="/ns0:dokumentvärden[1]/ns0:bilagor[1]/ns0:bilaga[1]/@bilagenummer" w:storeItemID="{068625C3-B546-44A5-B525-B7CC092E5AD6}"/>
                        <w:text/>
                      </w:sdtPr>
                      <w:sdtEndPr/>
                      <w:sdtContent>
                        <w:r w:rsidR="0096403B">
                          <w:t>1</w:t>
                        </w:r>
                      </w:sdtContent>
                    </w:sdt>
                  </w:p>
                </w:txbxContent>
              </v:textbox>
              <w10:wrap type="square" anchorx="page" anchory="page"/>
            </v:shape>
          </w:pict>
        </mc:Fallback>
      </mc:AlternateContent>
    </w:r>
    <w:r>
      <w:t xml:space="preserve"> </w:t>
    </w:r>
  </w:p>
</w:hdr>
</file>

<file path=word/header2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1F18AB2" w14:textId="77777777" w:rsidR="0096403B" w:rsidRDefault="0096403B" w:rsidP="00EE1584">
    <w:pPr>
      <w:pStyle w:val="Brdtext"/>
    </w:pPr>
    <w:r>
      <w:t xml:space="preserve"> </w:t>
    </w:r>
  </w:p>
</w:hdr>
</file>

<file path=word/header2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73C5579" w14:textId="77777777" w:rsidR="0096403B" w:rsidRDefault="0096403B" w:rsidP="00664D04">
    <w:pPr>
      <w:pStyle w:val="Brdtext"/>
    </w:pPr>
    <w:r>
      <w:rPr>
        <w:noProof/>
        <w:lang w:eastAsia="sv-SE"/>
      </w:rPr>
      <mc:AlternateContent>
        <mc:Choice Requires="wps">
          <w:drawing>
            <wp:anchor distT="0" distB="0" distL="0" distR="0" simplePos="0" relativeHeight="251658277"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B96D86F" w14:textId="49297AF1" w:rsidR="0096403B" w:rsidRDefault="00487C86" w:rsidP="00664D04">
                          <w:pPr>
                            <w:pStyle w:val="Brdtext"/>
                            <w:jc w:val="left"/>
                          </w:pPr>
                          <w:sdt>
                            <w:sdtPr>
                              <w:alias w:val="NummerEtikett"/>
                              <w:tag w:val="NummerEtikett"/>
                              <w:id w:val="166920343"/>
                              <w:lock w:val="sdtContentLocked"/>
                              <w:dataBinding w:prefixMappings="xmlns:ns0='http://rkdhs/mallar/lagstiftning/Prop/Prop.xsd'" w:xpath="/ns0:dokumentvärden[1]/ns0:dokumentnummer[1]/@etikett" w:storeItemID="{068625C3-B546-44A5-B525-B7CC092E5AD6}"/>
                              <w:text/>
                            </w:sdtPr>
                            <w:sdtEndPr/>
                            <w:sdtContent>
                              <w:r w:rsidR="0096403B">
                                <w:t>Prop.</w:t>
                              </w:r>
                            </w:sdtContent>
                          </w:sdt>
                          <w:r w:rsidR="0096403B">
                            <w:t xml:space="preserve"> </w:t>
                          </w:r>
                          <w:sdt>
                            <w:sdtPr>
                              <w:alias w:val="Nummer"/>
                              <w:tag w:val="Nummer"/>
                              <w:id w:val="-64334218"/>
                              <w:lock w:val="sdtContentLocked"/>
                              <w:dataBinding w:prefixMappings="xmlns:ns0='http://rkdhs/mallar/lagstiftning/Prop/Prop.xsd'" w:xpath="/ns0:dokumentvärden[1]/ns0:dokumentnummer[1]" w:storeItemID="{068625C3-B546-44A5-B525-B7CC092E5AD6}"/>
                              <w:text/>
                            </w:sdtPr>
                            <w:sdtEndPr/>
                            <w:sdtContent>
                              <w:r w:rsidR="0096403B">
                                <w:t>2019/20:52</w:t>
                              </w:r>
                            </w:sdtContent>
                          </w:sdt>
                        </w:p>
                        <w:p w14:paraId="2348AC9A" w14:textId="77CC9821" w:rsidR="0096403B" w:rsidRPr="00C7375F" w:rsidRDefault="00487C86" w:rsidP="00DE7975">
                          <w:pPr>
                            <w:pStyle w:val="Brdtext"/>
                          </w:pPr>
                          <w:sdt>
                            <w:sdtPr>
                              <w:alias w:val="BilageEtikett"/>
                              <w:tag w:val="BilageEtikett"/>
                              <w:id w:val="1814359887"/>
                              <w:lock w:val="sdtContentLocked"/>
                              <w:dataBinding w:prefixMappings="xmlns:ns0='http://rkdhs/mallar/lagstiftning/Prop/Prop.xsd'" w:xpath="/ns0:dokumentvärden[1]/ns0:bilagor[1]/ns0:bilaga[2]/@bilageetikett" w:storeItemID="{068625C3-B546-44A5-B525-B7CC092E5AD6}"/>
                              <w:text/>
                            </w:sdtPr>
                            <w:sdtEndPr/>
                            <w:sdtContent>
                              <w:r w:rsidR="0096403B">
                                <w:t>Bilaga</w:t>
                              </w:r>
                            </w:sdtContent>
                          </w:sdt>
                          <w:r w:rsidR="0096403B">
                            <w:t xml:space="preserve"> </w:t>
                          </w:r>
                          <w:sdt>
                            <w:sdtPr>
                              <w:alias w:val="BilageNummer"/>
                              <w:tag w:val="BilageNummer"/>
                              <w:id w:val="592517319"/>
                              <w:lock w:val="sdtContentLocked"/>
                              <w:dataBinding w:prefixMappings="xmlns:ns0='http://rkdhs/mallar/lagstiftning/Prop/Prop.xsd'" w:xpath="/ns0:dokumentvärden[1]/ns0:bilagor[1]/ns0:bilaga[2]/@bilagenummer" w:storeItemID="{068625C3-B546-44A5-B525-B7CC092E5AD6}"/>
                              <w:text/>
                            </w:sdtPr>
                            <w:sdtEndPr/>
                            <w:sdtContent>
                              <w:r w:rsidR="0096403B">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62" type="#_x0000_t202" style="position:absolute;left:0;text-align:left;margin-left:29.4pt;margin-top:34.85pt;width:89.85pt;height:9.6pt;z-index:25165827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a0ACckAIAAJMFAAAOAAAAZHJzL2Uyb0RvYy54bWysVMFu2zAMvQ/YPwi6L47TtFuDOkXWIsOA&#10;oi3WDj0rstQYkyVNUmJnX78n2U6yrpcOu9iU+EiK5CMvLttaka1wvjK6oPloTInQ3JSVfi7o98fl&#10;h0+U+MB0yZTRoqA74enl/P27i8bOxMSsjSqFI3Ci/ayxBV2HYGdZ5vla1MyPjBUaSmlczQKO7jkr&#10;HWvgvVbZZDw+yxrjSusMF97j9rpT0nnyL6Xg4U5KLwJRBcXbQvq69F3Fbza/YLNnx+y64v0z2D+8&#10;omaVRtC9q2sWGNm46i9XdcWd8UaGETd1ZqSsuEg5IJt8/CKbhzWzIuWC4ni7L5P/f2757fbekapE&#10;784p0axGjx5FG9wGCUxieRrrZ0A9WOBC+9m0gA73Hpcx61a6Ov6RD4Eehd7tiwtnhEejfJqjY5Rw&#10;6PJJfj5J1c8O1tb58EWYmkShoA7NSzVl2xsf8BJAB0gM5o2qymWlVDpEwogr5ciWodUqpDfC4g+U&#10;0qQp6NnJ6Tg51iaad56Vjm5EokwfLmbeZZiksFMiYpT+JiRKlhJ9JTbjXOh9/ISOKIlQbzHs8YdX&#10;vcW4ywMWKbLRYW9cV9q4lH2asUPJyh9DyWSHR8GP8o5iaFdt4srJ6cCAlSl3IIYz3WR5y5cVunfD&#10;fLhnDqOEhmM9hDt8pDKovuklStbG/XrtPuLBcGgpaTCaBfU/N8wJStRXDe6f59NpnOV0mJ5+BJGI&#10;O9asjjV6U18ZUCLHIrI8iREf1CBKZ+onbJFFjAoV0xyxCxoG8Sp0CwNbiIvFIoEwvZaFG/1geXQd&#10;yxy5+dg+MWd7AgdQ/9YMQ8xmL3jcYaOlt4tNABcTyWOhu6r2DcDkJ+73WyquluNzQh126fw3AA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Ba0ACckAIAAJM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1B96D86F" w14:textId="49297AF1" w:rsidR="0096403B" w:rsidRDefault="00634FC5" w:rsidP="00664D04">
                    <w:pPr>
                      <w:pStyle w:val="Brdtext"/>
                      <w:jc w:val="left"/>
                    </w:pPr>
                    <w:sdt>
                      <w:sdtPr>
                        <w:alias w:val="NummerEtikett"/>
                        <w:tag w:val="NummerEtikett"/>
                        <w:id w:val="166920343"/>
                        <w:lock w:val="sdtContentLocked"/>
                        <w:dataBinding w:prefixMappings="xmlns:ns0='http://rkdhs/mallar/lagstiftning/Prop/Prop.xsd'" w:xpath="/ns0:dokumentvärden[1]/ns0:dokumentnummer[1]/@etikett" w:storeItemID="{068625C3-B546-44A5-B525-B7CC092E5AD6}"/>
                        <w:text/>
                      </w:sdtPr>
                      <w:sdtEndPr/>
                      <w:sdtContent>
                        <w:r w:rsidR="0096403B">
                          <w:t>Prop.</w:t>
                        </w:r>
                      </w:sdtContent>
                    </w:sdt>
                    <w:r w:rsidR="0096403B">
                      <w:t xml:space="preserve"> </w:t>
                    </w:r>
                    <w:sdt>
                      <w:sdtPr>
                        <w:alias w:val="Nummer"/>
                        <w:tag w:val="Nummer"/>
                        <w:id w:val="-64334218"/>
                        <w:lock w:val="sdtContentLocked"/>
                        <w:dataBinding w:prefixMappings="xmlns:ns0='http://rkdhs/mallar/lagstiftning/Prop/Prop.xsd'" w:xpath="/ns0:dokumentvärden[1]/ns0:dokumentnummer[1]" w:storeItemID="{068625C3-B546-44A5-B525-B7CC092E5AD6}"/>
                        <w:text/>
                      </w:sdtPr>
                      <w:sdtEndPr/>
                      <w:sdtContent>
                        <w:r w:rsidR="0096403B">
                          <w:t>2019/20:52</w:t>
                        </w:r>
                      </w:sdtContent>
                    </w:sdt>
                  </w:p>
                  <w:p w14:paraId="2348AC9A" w14:textId="77CC9821" w:rsidR="0096403B" w:rsidRPr="00C7375F" w:rsidRDefault="00634FC5" w:rsidP="00DE7975">
                    <w:pPr>
                      <w:pStyle w:val="Brdtext"/>
                    </w:pPr>
                    <w:sdt>
                      <w:sdtPr>
                        <w:alias w:val="BilageEtikett"/>
                        <w:tag w:val="BilageEtikett"/>
                        <w:id w:val="1814359887"/>
                        <w:lock w:val="sdtContentLocked"/>
                        <w:dataBinding w:prefixMappings="xmlns:ns0='http://rkdhs/mallar/lagstiftning/Prop/Prop.xsd'" w:xpath="/ns0:dokumentvärden[1]/ns0:bilagor[1]/ns0:bilaga[2]/@bilageetikett" w:storeItemID="{068625C3-B546-44A5-B525-B7CC092E5AD6}"/>
                        <w:text/>
                      </w:sdtPr>
                      <w:sdtEndPr/>
                      <w:sdtContent>
                        <w:r w:rsidR="0096403B">
                          <w:t>Bilaga</w:t>
                        </w:r>
                      </w:sdtContent>
                    </w:sdt>
                    <w:r w:rsidR="0096403B">
                      <w:t xml:space="preserve"> </w:t>
                    </w:r>
                    <w:sdt>
                      <w:sdtPr>
                        <w:alias w:val="BilageNummer"/>
                        <w:tag w:val="BilageNummer"/>
                        <w:id w:val="592517319"/>
                        <w:lock w:val="sdtContentLocked"/>
                        <w:dataBinding w:prefixMappings="xmlns:ns0='http://rkdhs/mallar/lagstiftning/Prop/Prop.xsd'" w:xpath="/ns0:dokumentvärden[1]/ns0:bilagor[1]/ns0:bilaga[2]/@bilagenummer" w:storeItemID="{068625C3-B546-44A5-B525-B7CC092E5AD6}"/>
                        <w:text/>
                      </w:sdtPr>
                      <w:sdtEndPr/>
                      <w:sdtContent>
                        <w:r w:rsidR="0096403B">
                          <w:t>2</w:t>
                        </w:r>
                      </w:sdtContent>
                    </w:sdt>
                  </w:p>
                </w:txbxContent>
              </v:textbox>
              <w10:wrap type="square" anchorx="page" anchory="page"/>
            </v:shape>
          </w:pict>
        </mc:Fallback>
      </mc:AlternateContent>
    </w:r>
    <w:r>
      <w:t xml:space="preserve"> </w:t>
    </w:r>
  </w:p>
</w:hdr>
</file>

<file path=word/header2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F791499" w14:textId="77777777" w:rsidR="0096403B" w:rsidRDefault="0096403B" w:rsidP="00EE1584">
    <w:pPr>
      <w:pStyle w:val="Brdtext"/>
    </w:pPr>
    <w:r>
      <w:rPr>
        <w:noProof/>
        <w:lang w:eastAsia="sv-SE"/>
      </w:rPr>
      <mc:AlternateContent>
        <mc:Choice Requires="wps">
          <w:drawing>
            <wp:anchor distT="0" distB="0" distL="0" distR="0" simplePos="0" relativeHeight="251658292"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387ACF4" w14:textId="56469D9B" w:rsidR="0096403B" w:rsidRDefault="00487C86" w:rsidP="00A118D8">
                          <w:pPr>
                            <w:pStyle w:val="Brdtext"/>
                            <w:jc w:val="left"/>
                          </w:pPr>
                          <w:sdt>
                            <w:sdtPr>
                              <w:alias w:val="NummerEtikett"/>
                              <w:tag w:val="NummerEtikett"/>
                              <w:id w:val="1845827082"/>
                              <w:lock w:val="sdtContentLocked"/>
                              <w:dataBinding w:prefixMappings="xmlns:ns0='http://rkdhs/mallar/lagstiftning/Prop/Prop.xsd'" w:xpath="/ns0:dokumentvärden[1]/ns0:dokumentnummer[1]/@etikett" w:storeItemID="{068625C3-B546-44A5-B525-B7CC092E5AD6}"/>
                              <w:text/>
                            </w:sdtPr>
                            <w:sdtEndPr/>
                            <w:sdtContent>
                              <w:r w:rsidR="0096403B">
                                <w:t>Prop.</w:t>
                              </w:r>
                            </w:sdtContent>
                          </w:sdt>
                          <w:r w:rsidR="0096403B">
                            <w:t xml:space="preserve"> </w:t>
                          </w:r>
                          <w:sdt>
                            <w:sdtPr>
                              <w:alias w:val="Nummer"/>
                              <w:tag w:val="Nummer"/>
                              <w:id w:val="-1215576892"/>
                              <w:lock w:val="sdtContentLocked"/>
                              <w:dataBinding w:prefixMappings="xmlns:ns0='http://rkdhs/mallar/lagstiftning/Prop/Prop.xsd'" w:xpath="/ns0:dokumentvärden[1]/ns0:dokumentnummer[1]" w:storeItemID="{068625C3-B546-44A5-B525-B7CC092E5AD6}"/>
                              <w:text/>
                            </w:sdtPr>
                            <w:sdtEndPr/>
                            <w:sdtContent>
                              <w:r w:rsidR="0096403B">
                                <w:t>2019/20:52</w:t>
                              </w:r>
                            </w:sdtContent>
                          </w:sdt>
                        </w:p>
                        <w:p w14:paraId="73C5A5C4" w14:textId="0CDDC3EF" w:rsidR="0096403B" w:rsidRPr="00C7375F" w:rsidRDefault="00487C86" w:rsidP="00DE7975">
                          <w:pPr>
                            <w:pStyle w:val="Brdtext"/>
                          </w:pPr>
                          <w:sdt>
                            <w:sdtPr>
                              <w:alias w:val="BilageEtikett"/>
                              <w:tag w:val="BilageEtikett"/>
                              <w:id w:val="15358899"/>
                              <w:lock w:val="sdtContentLocked"/>
                              <w:dataBinding w:prefixMappings="xmlns:ns0='http://rkdhs/mallar/lagstiftning/Prop/Prop.xsd'" w:xpath="/ns0:dokumentvärden[1]/ns0:bilagor[1]/ns0:bilaga[2]/@bilageetikett" w:storeItemID="{068625C3-B546-44A5-B525-B7CC092E5AD6}"/>
                              <w:text/>
                            </w:sdtPr>
                            <w:sdtEndPr/>
                            <w:sdtContent>
                              <w:r w:rsidR="0096403B">
                                <w:t>Bilaga</w:t>
                              </w:r>
                            </w:sdtContent>
                          </w:sdt>
                          <w:r w:rsidR="0096403B">
                            <w:t xml:space="preserve"> </w:t>
                          </w:r>
                          <w:sdt>
                            <w:sdtPr>
                              <w:alias w:val="BilageNummer"/>
                              <w:tag w:val="BilageNummer"/>
                              <w:id w:val="1107239309"/>
                              <w:lock w:val="sdtContentLocked"/>
                              <w:dataBinding w:prefixMappings="xmlns:ns0='http://rkdhs/mallar/lagstiftning/Prop/Prop.xsd'" w:xpath="/ns0:dokumentvärden[1]/ns0:bilagor[1]/ns0:bilaga[2]/@bilagenummer" w:storeItemID="{068625C3-B546-44A5-B525-B7CC092E5AD6}"/>
                              <w:text/>
                            </w:sdtPr>
                            <w:sdtEndPr/>
                            <w:sdtContent>
                              <w:r w:rsidR="0096403B">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63" type="#_x0000_t202" style="position:absolute;left:0;text-align:left;margin-left:348.15pt;margin-top:35.45pt;width:89.85pt;height:9.6pt;z-index:25165829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OabnMjwIAAJMFAAAOAAAAZHJzL2Uyb0RvYy54bWysVMFu2zAMvQ/YPwi6r47TtFuDOEXWosOA&#10;oi3WDj0rspQYkyVNUmJnX78n2U6yrpcOu9iU+EiK5CNnl22tyFY4Xxld0PxkRInQ3JSVXhX0+9PN&#10;h0+U+MB0yZTRoqA74enl/P27WWOnYmzWRpXCETjRftrYgq5DsNMs83wtauZPjBUaSmlczQKObpWV&#10;jjXwXqtsPBqdZ41xpXWGC+9xe90p6Tz5l1LwcC+lF4GoguJtIX1d+i7jN5vP2HTlmF1XvH8G+4dX&#10;1KzSCLp3dc0CIxtX/eWqrrgz3shwwk2dGSkrLlIOyCYfvcjmcc2sSLmgON7uy+T/n1t+t31wpCrR&#10;O3RKsxo9ehJtcBskcBrL01g/BerRAhfaz6YFdLj3uIxZt9LV8Y98CPQo9G5fXDgjPBrlkxwdo4RD&#10;l4/zi3Gqfnawts6HL8LUJAoFdWheqinb3vqAlwA6QGIwb1RV3lRKpUMkjLhSjmwZWq1CeiMs/kAp&#10;TZqCnp+ejZJjbaJ551np6EYkyvThYuZdhkkKOyUiRulvQqJkKdFXYjPOhd7HT+iIkgj1FsMef3jV&#10;W4y7PGCRIhsd9sZ1pY1L2acZO5Ss/DGUTHZ4FPwo7yiGdtkmrpyeDwxYmnIHYjjTTZa3/KZC926Z&#10;Dw/MYZTQcKyHcI+PVAbVN71Eydq4X6/dRzwYDi0lDUazoP7nhjlBifqqwf2LfDKJs5wOk7OPIBJx&#10;x5rlsUZv6isDSuRYRJYnMeKDGkTpTP2MLbKIUaFimiN2QcMgXoVuYWALcbFYJBCm17Jwqx8tj65j&#10;mSM3n9pn5mxP4ADq35lhiNn0BY87bLT0drEJ4GIieSx0V9W+AZj8xP1+S8XVcnxOqMMunf8GAAD/&#10;/wMAUEsDBBQABgAIAAAAIQA6ihHC3wAAAAkBAAAPAAAAZHJzL2Rvd25yZXYueG1sTI/BTsMwEETv&#10;SPyDtUjcqF1AaROyqQDBgUpVRYvE1Y2XOCK2o9hpw9+znMpxtU8zb8rV5DpxpCG2wSPMZwoE+TqY&#10;1jcIH/vXmyWImLQ3ugueEH4owqq6vCh1YcLJv9NxlxrBIT4WGsGm1BdSxtqS03EWevL8+wqD04nP&#10;oZFm0CcOd528VSqTTreeG6zu6dlS/b0bHcJ+82RGaSbz9lJv1lv6lGt7v0W8vpoeH0AkmtIZhj99&#10;VoeKnQ5h9CaKDiHLsztGERYqB8HAcpHxuANCruYgq1L+X1D9AgAA//8DAFBLAQItABQABgAIAAAA&#10;IQC2gziS/gAAAOEBAAATAAAAAAAAAAAAAAAAAAAAAABbQ29udGVudF9UeXBlc10ueG1sUEsBAi0A&#10;FAAGAAgAAAAhADj9If/WAAAAlAEAAAsAAAAAAAAAAAAAAAAALwEAAF9yZWxzLy5yZWxzUEsBAi0A&#10;FAAGAAgAAAAhAA5pucyPAgAAkwUAAA4AAAAAAAAAAAAAAAAALgIAAGRycy9lMm9Eb2MueG1sUEsB&#10;Ai0AFAAGAAgAAAAhADqKEcLfAAAACQEAAA8AAAAAAAAAAAAAAAAA6QQAAGRycy9kb3ducmV2Lnht&#10;bFBLBQYAAAAABAAEAPMAAAD1BQAAAAA=&#10;" o:allowoverlap="f" fillcolor="white [3201]" stroked="f" strokeweight=".5pt">
              <v:textbox style="mso-fit-shape-to-text:t">
                <w:txbxContent>
                  <w:p w14:paraId="7387ACF4" w14:textId="56469D9B" w:rsidR="0096403B" w:rsidRDefault="00634FC5" w:rsidP="00A118D8">
                    <w:pPr>
                      <w:pStyle w:val="Brdtext"/>
                      <w:jc w:val="left"/>
                    </w:pPr>
                    <w:sdt>
                      <w:sdtPr>
                        <w:alias w:val="NummerEtikett"/>
                        <w:tag w:val="NummerEtikett"/>
                        <w:id w:val="1845827082"/>
                        <w:lock w:val="sdtContentLocked"/>
                        <w:dataBinding w:prefixMappings="xmlns:ns0='http://rkdhs/mallar/lagstiftning/Prop/Prop.xsd'" w:xpath="/ns0:dokumentvärden[1]/ns0:dokumentnummer[1]/@etikett" w:storeItemID="{068625C3-B546-44A5-B525-B7CC092E5AD6}"/>
                        <w:text/>
                      </w:sdtPr>
                      <w:sdtEndPr/>
                      <w:sdtContent>
                        <w:r w:rsidR="0096403B">
                          <w:t>Prop.</w:t>
                        </w:r>
                      </w:sdtContent>
                    </w:sdt>
                    <w:r w:rsidR="0096403B">
                      <w:t xml:space="preserve"> </w:t>
                    </w:r>
                    <w:sdt>
                      <w:sdtPr>
                        <w:alias w:val="Nummer"/>
                        <w:tag w:val="Nummer"/>
                        <w:id w:val="-1215576892"/>
                        <w:lock w:val="sdtContentLocked"/>
                        <w:dataBinding w:prefixMappings="xmlns:ns0='http://rkdhs/mallar/lagstiftning/Prop/Prop.xsd'" w:xpath="/ns0:dokumentvärden[1]/ns0:dokumentnummer[1]" w:storeItemID="{068625C3-B546-44A5-B525-B7CC092E5AD6}"/>
                        <w:text/>
                      </w:sdtPr>
                      <w:sdtEndPr/>
                      <w:sdtContent>
                        <w:r w:rsidR="0096403B">
                          <w:t>2019/20:52</w:t>
                        </w:r>
                      </w:sdtContent>
                    </w:sdt>
                  </w:p>
                  <w:p w14:paraId="73C5A5C4" w14:textId="0CDDC3EF" w:rsidR="0096403B" w:rsidRPr="00C7375F" w:rsidRDefault="00634FC5" w:rsidP="00DE7975">
                    <w:pPr>
                      <w:pStyle w:val="Brdtext"/>
                    </w:pPr>
                    <w:sdt>
                      <w:sdtPr>
                        <w:alias w:val="BilageEtikett"/>
                        <w:tag w:val="BilageEtikett"/>
                        <w:id w:val="15358899"/>
                        <w:lock w:val="sdtContentLocked"/>
                        <w:dataBinding w:prefixMappings="xmlns:ns0='http://rkdhs/mallar/lagstiftning/Prop/Prop.xsd'" w:xpath="/ns0:dokumentvärden[1]/ns0:bilagor[1]/ns0:bilaga[2]/@bilageetikett" w:storeItemID="{068625C3-B546-44A5-B525-B7CC092E5AD6}"/>
                        <w:text/>
                      </w:sdtPr>
                      <w:sdtEndPr/>
                      <w:sdtContent>
                        <w:r w:rsidR="0096403B">
                          <w:t>Bilaga</w:t>
                        </w:r>
                      </w:sdtContent>
                    </w:sdt>
                    <w:r w:rsidR="0096403B">
                      <w:t xml:space="preserve"> </w:t>
                    </w:r>
                    <w:sdt>
                      <w:sdtPr>
                        <w:alias w:val="BilageNummer"/>
                        <w:tag w:val="BilageNummer"/>
                        <w:id w:val="1107239309"/>
                        <w:lock w:val="sdtContentLocked"/>
                        <w:dataBinding w:prefixMappings="xmlns:ns0='http://rkdhs/mallar/lagstiftning/Prop/Prop.xsd'" w:xpath="/ns0:dokumentvärden[1]/ns0:bilagor[1]/ns0:bilaga[2]/@bilagenummer" w:storeItemID="{068625C3-B546-44A5-B525-B7CC092E5AD6}"/>
                        <w:text/>
                      </w:sdtPr>
                      <w:sdtEndPr/>
                      <w:sdtContent>
                        <w:r w:rsidR="0096403B">
                          <w:t>2</w:t>
                        </w:r>
                      </w:sdtContent>
                    </w:sdt>
                  </w:p>
                </w:txbxContent>
              </v:textbox>
              <w10:wrap type="square" anchorx="page" anchory="page"/>
            </v:shape>
          </w:pict>
        </mc:Fallback>
      </mc:AlternateContent>
    </w:r>
    <w:r>
      <w:t xml:space="preserve"> </w:t>
    </w:r>
  </w:p>
</w:hdr>
</file>

<file path=word/header2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3176C9F" w14:textId="77777777" w:rsidR="0096403B" w:rsidRDefault="0096403B" w:rsidP="00EE1584">
    <w:pPr>
      <w:pStyle w:val="Brdtext"/>
    </w:pPr>
    <w:r>
      <w:t xml:space="preserve"> </w:t>
    </w:r>
  </w:p>
</w:hdr>
</file>

<file path=word/header2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8C8290B" w14:textId="77777777" w:rsidR="0096403B" w:rsidRDefault="0096403B" w:rsidP="00664D04">
    <w:pPr>
      <w:pStyle w:val="Brdtext"/>
    </w:pPr>
    <w:r>
      <w:rPr>
        <w:noProof/>
        <w:lang w:eastAsia="sv-SE"/>
      </w:rPr>
      <mc:AlternateContent>
        <mc:Choice Requires="wps">
          <w:drawing>
            <wp:anchor distT="0" distB="0" distL="0" distR="0" simplePos="0" relativeHeight="251658278"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2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A34E566" w14:textId="535519ED" w:rsidR="0096403B" w:rsidRDefault="00487C86" w:rsidP="00664D04">
                          <w:pPr>
                            <w:pStyle w:val="Brdtext"/>
                            <w:jc w:val="left"/>
                          </w:pPr>
                          <w:sdt>
                            <w:sdtPr>
                              <w:alias w:val="NummerEtikett"/>
                              <w:tag w:val="NummerEtikett"/>
                              <w:id w:val="-1264449388"/>
                              <w:lock w:val="sdtContentLocked"/>
                              <w:dataBinding w:prefixMappings="xmlns:ns0='http://rkdhs/mallar/lagstiftning/Prop/Prop.xsd'" w:xpath="/ns0:dokumentvärden[1]/ns0:dokumentnummer[1]/@etikett" w:storeItemID="{068625C3-B546-44A5-B525-B7CC092E5AD6}"/>
                              <w:text/>
                            </w:sdtPr>
                            <w:sdtEndPr/>
                            <w:sdtContent>
                              <w:r w:rsidR="0096403B">
                                <w:t>Prop.</w:t>
                              </w:r>
                            </w:sdtContent>
                          </w:sdt>
                          <w:r w:rsidR="0096403B">
                            <w:t xml:space="preserve"> </w:t>
                          </w:r>
                          <w:sdt>
                            <w:sdtPr>
                              <w:alias w:val="Nummer"/>
                              <w:tag w:val="Nummer"/>
                              <w:id w:val="1707518119"/>
                              <w:lock w:val="sdtContentLocked"/>
                              <w:dataBinding w:prefixMappings="xmlns:ns0='http://rkdhs/mallar/lagstiftning/Prop/Prop.xsd'" w:xpath="/ns0:dokumentvärden[1]/ns0:dokumentnummer[1]" w:storeItemID="{068625C3-B546-44A5-B525-B7CC092E5AD6}"/>
                              <w:text/>
                            </w:sdtPr>
                            <w:sdtEndPr/>
                            <w:sdtContent>
                              <w:r w:rsidR="0096403B">
                                <w:t>2019/20:52</w:t>
                              </w:r>
                            </w:sdtContent>
                          </w:sdt>
                        </w:p>
                        <w:p w14:paraId="2FD990A9" w14:textId="147A3442" w:rsidR="0096403B" w:rsidRPr="00C7375F" w:rsidRDefault="00487C86" w:rsidP="00DE7975">
                          <w:pPr>
                            <w:pStyle w:val="Brdtext"/>
                          </w:pPr>
                          <w:sdt>
                            <w:sdtPr>
                              <w:alias w:val="BilageEtikett"/>
                              <w:tag w:val="BilageEtikett"/>
                              <w:id w:val="-1860272546"/>
                              <w:lock w:val="sdtContentLocked"/>
                              <w:dataBinding w:prefixMappings="xmlns:ns0='http://rkdhs/mallar/lagstiftning/Prop/Prop.xsd'" w:xpath="/ns0:dokumentvärden[1]/ns0:bilagor[1]/ns0:bilaga[2]/@bilageetikett" w:storeItemID="{068625C3-B546-44A5-B525-B7CC092E5AD6}"/>
                              <w:text/>
                            </w:sdtPr>
                            <w:sdtEndPr/>
                            <w:sdtContent>
                              <w:r w:rsidR="0096403B">
                                <w:t>Bilaga</w:t>
                              </w:r>
                            </w:sdtContent>
                          </w:sdt>
                          <w:r w:rsidR="0096403B">
                            <w:t xml:space="preserve"> </w:t>
                          </w:r>
                          <w:sdt>
                            <w:sdtPr>
                              <w:alias w:val="BilageNummer"/>
                              <w:tag w:val="BilageNummer"/>
                              <w:id w:val="855393099"/>
                              <w:lock w:val="sdtContentLocked"/>
                              <w:dataBinding w:prefixMappings="xmlns:ns0='http://rkdhs/mallar/lagstiftning/Prop/Prop.xsd'" w:xpath="/ns0:dokumentvärden[1]/ns0:bilagor[1]/ns0:bilaga[2]/@bilagenummer" w:storeItemID="{068625C3-B546-44A5-B525-B7CC092E5AD6}"/>
                              <w:text/>
                            </w:sdtPr>
                            <w:sdtEndPr/>
                            <w:sdtContent>
                              <w:r w:rsidR="0096403B">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67" type="#_x0000_t202" style="position:absolute;left:0;text-align:left;margin-left:29.4pt;margin-top:34.85pt;width:89.85pt;height:9.6pt;z-index:25165827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5jdseiwIAAJMFAAAOAAAAZHJzL2Uyb0RvYy54bWysVFtP2zAUfp+0/2D5faTpChsVKepATJMQ&#10;oMHEs+vYNJpvs90m3a/ns5Nexnhh2kti+3zn/p1zdt5pRdbCh8aaipZHI0qE4bZuzFNFfzxcffhM&#10;SYjM1ExZIyq6EYGez96/O2vdVIzt0qpaeAIjJkxbV9FljG5aFIEvhWbhyDphIJTWaxZx9U9F7VkL&#10;61oV49HopGitr523XISA18teSGfZvpSCx1spg4hEVRSxxfz1+btI32J2xqZPnrllw4cw2D9EoVlj&#10;4HRn6pJFRla++cuUbri3wcp4xK0urJQNFzkHZFOOXmRzv2RO5FxQnOB2ZQr/zyy/Wd950tQVHZeU&#10;GKbRowfRRb9CAuNUntaFKVD3DrjYfbEd2rx9D3hMWXfS6/RHPgRyFHqzKy6MEZ6UykmJjlHCISvH&#10;5ek4V7/Yazsf4ldhNUmHino0L9eUra9DRCSAbiHJWbCqqa8apfIlEUZcKE/WDK1WMccIjT9QypC2&#10;oicfj0fZsLFJvbesTDIjMmUGdynzPsN8ihslEkaZ70KiZDnRV3wzzoXZ+c/ohJJw9RbFAb+P6i3K&#10;fR7QyJ6tiTtl3Rjrc/Z5xvYlq39uSyZ7PAp+kHc6xm7RZa5McuvS08LWGxDD236yguNXDbp3zUK8&#10;Yx6jhIZjPcRbfKSyqL4dTpQsrf/92nvCg+GQUtJiNCsafq2YF5SobwbcPy0nCIDEfJkcfwKRiD+U&#10;LA4lZqUvLCgBeiO6fEz4qLZH6a1+xBaZJ68QMcPhu6Jxe7yI/cLAFuJiPs8gTK9j8drcO55MpzIn&#10;bj50j8y7gcAR1L+x2yFm0xc87rFJM7j5KoKLmeT7qg4NwORn7g9bKq2Ww3tG7Xfp7BkAAP//AwBQ&#10;SwMEFAAGAAgAAAAhAJOkePTfAAAACAEAAA8AAABkcnMvZG93bnJldi54bWxMj8FOwzAQRO9I/IO1&#10;SNyoQ6HFTbOpAMGBSlVFi9SrGy9xRLyOYqcNf485wXE0o5k3xWp0rThRHxrPCLeTDARx5U3DNcLH&#10;/vVGgQhRs9GtZ0L4pgCr8vKi0LnxZ36n0y7WIpVwyDWCjbHLpQyVJafDxHfEyfv0vdMxyb6Wptfn&#10;VO5aOc2yuXS64bRgdUfPlqqv3eAQ9psnM0gzmreXarPe0kGu7f0W8fpqfFyCiDTGvzD84id0KBPT&#10;0Q9sgmgRZiqRR4T54gFE8qd3agbiiKDUAmRZyP8Hyh8AAAD//wMAUEsBAi0AFAAGAAgAAAAhALaD&#10;OJL+AAAA4QEAABMAAAAAAAAAAAAAAAAAAAAAAFtDb250ZW50X1R5cGVzXS54bWxQSwECLQAUAAYA&#10;CAAAACEAOP0h/9YAAACUAQAACwAAAAAAAAAAAAAAAAAvAQAAX3JlbHMvLnJlbHNQSwECLQAUAAYA&#10;CAAAACEA+Y3bHosCAACTBQAADgAAAAAAAAAAAAAAAAAuAgAAZHJzL2Uyb0RvYy54bWxQSwECLQAU&#10;AAYACAAAACEAk6R49N8AAAAIAQAADwAAAAAAAAAAAAAAAADlBAAAZHJzL2Rvd25yZXYueG1sUEsF&#10;BgAAAAAEAAQA8wAAAPEFAAAAAA==&#10;" o:allowoverlap="f" fillcolor="white [3201]" stroked="f" strokeweight=".5pt">
              <v:textbox style="mso-fit-shape-to-text:t">
                <w:txbxContent>
                  <w:p w14:paraId="7A34E566" w14:textId="535519ED" w:rsidR="0096403B" w:rsidRDefault="00634FC5" w:rsidP="00664D04">
                    <w:pPr>
                      <w:pStyle w:val="Brdtext"/>
                      <w:jc w:val="left"/>
                    </w:pPr>
                    <w:sdt>
                      <w:sdtPr>
                        <w:alias w:val="NummerEtikett"/>
                        <w:tag w:val="NummerEtikett"/>
                        <w:id w:val="-1264449388"/>
                        <w:lock w:val="sdtContentLocked"/>
                        <w:dataBinding w:prefixMappings="xmlns:ns0='http://rkdhs/mallar/lagstiftning/Prop/Prop.xsd'" w:xpath="/ns0:dokumentvärden[1]/ns0:dokumentnummer[1]/@etikett" w:storeItemID="{068625C3-B546-44A5-B525-B7CC092E5AD6}"/>
                        <w:text/>
                      </w:sdtPr>
                      <w:sdtEndPr/>
                      <w:sdtContent>
                        <w:r w:rsidR="0096403B">
                          <w:t>Prop.</w:t>
                        </w:r>
                      </w:sdtContent>
                    </w:sdt>
                    <w:r w:rsidR="0096403B">
                      <w:t xml:space="preserve"> </w:t>
                    </w:r>
                    <w:sdt>
                      <w:sdtPr>
                        <w:alias w:val="Nummer"/>
                        <w:tag w:val="Nummer"/>
                        <w:id w:val="1707518119"/>
                        <w:lock w:val="sdtContentLocked"/>
                        <w:dataBinding w:prefixMappings="xmlns:ns0='http://rkdhs/mallar/lagstiftning/Prop/Prop.xsd'" w:xpath="/ns0:dokumentvärden[1]/ns0:dokumentnummer[1]" w:storeItemID="{068625C3-B546-44A5-B525-B7CC092E5AD6}"/>
                        <w:text/>
                      </w:sdtPr>
                      <w:sdtEndPr/>
                      <w:sdtContent>
                        <w:r w:rsidR="0096403B">
                          <w:t>2019/20:52</w:t>
                        </w:r>
                      </w:sdtContent>
                    </w:sdt>
                  </w:p>
                  <w:p w14:paraId="2FD990A9" w14:textId="147A3442" w:rsidR="0096403B" w:rsidRPr="00C7375F" w:rsidRDefault="00634FC5" w:rsidP="00DE7975">
                    <w:pPr>
                      <w:pStyle w:val="Brdtext"/>
                    </w:pPr>
                    <w:sdt>
                      <w:sdtPr>
                        <w:alias w:val="BilageEtikett"/>
                        <w:tag w:val="BilageEtikett"/>
                        <w:id w:val="-1860272546"/>
                        <w:lock w:val="sdtContentLocked"/>
                        <w:dataBinding w:prefixMappings="xmlns:ns0='http://rkdhs/mallar/lagstiftning/Prop/Prop.xsd'" w:xpath="/ns0:dokumentvärden[1]/ns0:bilagor[1]/ns0:bilaga[2]/@bilageetikett" w:storeItemID="{068625C3-B546-44A5-B525-B7CC092E5AD6}"/>
                        <w:text/>
                      </w:sdtPr>
                      <w:sdtEndPr/>
                      <w:sdtContent>
                        <w:r w:rsidR="0096403B">
                          <w:t>Bilaga</w:t>
                        </w:r>
                      </w:sdtContent>
                    </w:sdt>
                    <w:r w:rsidR="0096403B">
                      <w:t xml:space="preserve"> </w:t>
                    </w:r>
                    <w:sdt>
                      <w:sdtPr>
                        <w:alias w:val="BilageNummer"/>
                        <w:tag w:val="BilageNummer"/>
                        <w:id w:val="855393099"/>
                        <w:lock w:val="sdtContentLocked"/>
                        <w:dataBinding w:prefixMappings="xmlns:ns0='http://rkdhs/mallar/lagstiftning/Prop/Prop.xsd'" w:xpath="/ns0:dokumentvärden[1]/ns0:bilagor[1]/ns0:bilaga[2]/@bilagenummer" w:storeItemID="{068625C3-B546-44A5-B525-B7CC092E5AD6}"/>
                        <w:text/>
                      </w:sdtPr>
                      <w:sdtEndPr/>
                      <w:sdtContent>
                        <w:r w:rsidR="0096403B">
                          <w:t>2</w:t>
                        </w:r>
                      </w:sdtContent>
                    </w:sdt>
                  </w:p>
                </w:txbxContent>
              </v:textbox>
              <w10:wrap type="square" anchorx="page" anchory="page"/>
            </v:shape>
          </w:pict>
        </mc:Fallback>
      </mc:AlternateContent>
    </w:r>
    <w:r>
      <w:t xml:space="preserve"> </w:t>
    </w:r>
  </w:p>
</w:hdr>
</file>

<file path=word/header2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C267ACA" w14:textId="77777777" w:rsidR="0096403B" w:rsidRDefault="0096403B" w:rsidP="00EE1584">
    <w:pPr>
      <w:pStyle w:val="Brdtext"/>
    </w:pPr>
    <w:r>
      <w:rPr>
        <w:noProof/>
        <w:lang w:eastAsia="sv-SE"/>
      </w:rPr>
      <mc:AlternateContent>
        <mc:Choice Requires="wps">
          <w:drawing>
            <wp:anchor distT="0" distB="0" distL="0" distR="0" simplePos="0" relativeHeight="251658293"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2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C3B6A6A" w14:textId="12C7A800" w:rsidR="0096403B" w:rsidRDefault="00487C86" w:rsidP="00A118D8">
                          <w:pPr>
                            <w:pStyle w:val="Brdtext"/>
                            <w:jc w:val="left"/>
                          </w:pPr>
                          <w:sdt>
                            <w:sdtPr>
                              <w:alias w:val="NummerEtikett"/>
                              <w:tag w:val="NummerEtikett"/>
                              <w:id w:val="-52705168"/>
                              <w:lock w:val="sdtContentLocked"/>
                              <w:dataBinding w:prefixMappings="xmlns:ns0='http://rkdhs/mallar/lagstiftning/Prop/Prop.xsd'" w:xpath="/ns0:dokumentvärden[1]/ns0:dokumentnummer[1]/@etikett" w:storeItemID="{068625C3-B546-44A5-B525-B7CC092E5AD6}"/>
                              <w:text/>
                            </w:sdtPr>
                            <w:sdtEndPr/>
                            <w:sdtContent>
                              <w:r w:rsidR="0096403B">
                                <w:t>Prop.</w:t>
                              </w:r>
                            </w:sdtContent>
                          </w:sdt>
                          <w:r w:rsidR="0096403B">
                            <w:t xml:space="preserve"> </w:t>
                          </w:r>
                          <w:sdt>
                            <w:sdtPr>
                              <w:alias w:val="Nummer"/>
                              <w:tag w:val="Nummer"/>
                              <w:id w:val="-820111486"/>
                              <w:lock w:val="sdtContentLocked"/>
                              <w:dataBinding w:prefixMappings="xmlns:ns0='http://rkdhs/mallar/lagstiftning/Prop/Prop.xsd'" w:xpath="/ns0:dokumentvärden[1]/ns0:dokumentnummer[1]" w:storeItemID="{068625C3-B546-44A5-B525-B7CC092E5AD6}"/>
                              <w:text/>
                            </w:sdtPr>
                            <w:sdtEndPr/>
                            <w:sdtContent>
                              <w:r w:rsidR="0096403B">
                                <w:t>2019/20:52</w:t>
                              </w:r>
                            </w:sdtContent>
                          </w:sdt>
                        </w:p>
                        <w:p w14:paraId="17AB2C40" w14:textId="0EFA1B86" w:rsidR="0096403B" w:rsidRPr="00C7375F" w:rsidRDefault="00487C86" w:rsidP="00DE7975">
                          <w:pPr>
                            <w:pStyle w:val="Brdtext"/>
                          </w:pPr>
                          <w:sdt>
                            <w:sdtPr>
                              <w:alias w:val="BilageEtikett"/>
                              <w:tag w:val="BilageEtikett"/>
                              <w:id w:val="966401067"/>
                              <w:lock w:val="sdtContentLocked"/>
                              <w:dataBinding w:prefixMappings="xmlns:ns0='http://rkdhs/mallar/lagstiftning/Prop/Prop.xsd'" w:xpath="/ns0:dokumentvärden[1]/ns0:bilagor[1]/ns0:bilaga[2]/@bilageetikett" w:storeItemID="{068625C3-B546-44A5-B525-B7CC092E5AD6}"/>
                              <w:text/>
                            </w:sdtPr>
                            <w:sdtEndPr/>
                            <w:sdtContent>
                              <w:r w:rsidR="0096403B">
                                <w:t>Bilaga</w:t>
                              </w:r>
                            </w:sdtContent>
                          </w:sdt>
                          <w:r w:rsidR="0096403B">
                            <w:t xml:space="preserve"> </w:t>
                          </w:r>
                          <w:sdt>
                            <w:sdtPr>
                              <w:alias w:val="BilageNummer"/>
                              <w:tag w:val="BilageNummer"/>
                              <w:id w:val="-332682766"/>
                              <w:lock w:val="sdtContentLocked"/>
                              <w:dataBinding w:prefixMappings="xmlns:ns0='http://rkdhs/mallar/lagstiftning/Prop/Prop.xsd'" w:xpath="/ns0:dokumentvärden[1]/ns0:bilagor[1]/ns0:bilaga[2]/@bilagenummer" w:storeItemID="{068625C3-B546-44A5-B525-B7CC092E5AD6}"/>
                              <w:text/>
                            </w:sdtPr>
                            <w:sdtEndPr/>
                            <w:sdtContent>
                              <w:r w:rsidR="0096403B">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68" type="#_x0000_t202" style="position:absolute;left:0;text-align:left;margin-left:348.15pt;margin-top:35.45pt;width:89.85pt;height:9.6pt;z-index:25165829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SVow/jQIAAJMFAAAOAAAAZHJzL2Uyb0RvYy54bWysVE1v2zAMvQ/YfxB0Xx2nabcGdYqsRYcB&#10;RVusHXpWZKkxJomaxMTOfv0o2flY10uHXWxKJB9F8pHnF501bK1CbMBVvDwacaachLpxzxX//nj9&#10;4RNnEYWrhQGnKr5RkV/M3r87b/1UjWEJplaBEYiL09ZXfInop0UR5VJZEY/AK0dKDcEKpGN4Luog&#10;WkK3phiPRqdFC6H2AaSKkW6veiWfZXytlcQ7raNCZipOb8P8Dfm7SN9idi6mz0H4ZSOHZ4h/eIUV&#10;jaOgO6grgYKtQvMXlG1kgAgajyTYArRupMo5UDbl6EU2D0vhVc6FihP9rkzx/8HK2/V9YE1d8TGV&#10;xwlLPXpUHYYVJXCcytP6OCWrB0922H2Gjtq8vY90mbLudLDpT/kw0hPSZldcAmMyOZWTkjrGmSRd&#10;OS7PKCDBF3tvHyJ+UWBZEioeqHm5pmJ9E7E33ZqkYBFMU183xuRDIoy6NIGtBbXaYH4jgf9hZRxr&#10;K356fDLKwA6Se49sXIJRmTJDuJR5n2GWcGNUsjHum9JUspzoK7GFlMrt4mfrZKUp1FscB/v9q97i&#10;3OdBHjkyONw528ZByNnnGduXrP6xLZnu7ak3B3knEbtFl7ky2TFgAfWGiBGgn6zo5XVD3bsREe9F&#10;oFGihtN6wDv6aANUfRgkzpYQfr12n+yJ4aTlrKXRrHj8uRJBcWa+OuL+WTmZECzmw+TkY2JuONQs&#10;DjVuZS+BKFHSIvIyi8kezVbUAewTbZF5ikoq4STFrjhuxUvsFwZtIanm82xE0+sF3rgHLxN0KnPi&#10;5mP3JIIfCIxE/VvYDrGYvuBxb5s8o5+vkLiYSZ4K3Vd1aABNfh6TYUul1XJ4zlb7XTr7DQAA//8D&#10;AFBLAwQUAAYACAAAACEAOooRwt8AAAAJAQAADwAAAGRycy9kb3ducmV2LnhtbEyPwU7DMBBE70j8&#10;g7VI3KhdQGkTsqkAwYFKVUWLxNWNlzgitqPYacPfs5zKcbVPM2/K1eQ6caQhtsEjzGcKBPk6mNY3&#10;CB/715sliJi0N7oLnhB+KMKqurwodWHCyb/TcZcawSE+FhrBptQXUsbaktNxFnry/PsKg9OJz6GR&#10;ZtAnDnedvFUqk063nhus7unZUv29Gx3CfvNkRmkm8/ZSb9Zb+pRre79FvL6aHh9AJJrSGYY/fVaH&#10;ip0OYfQmig4hy7M7RhEWKgfBwHKR8bgDQq7mIKtS/l9Q/QIAAP//AwBQSwECLQAUAAYACAAAACEA&#10;toM4kv4AAADhAQAAEwAAAAAAAAAAAAAAAAAAAAAAW0NvbnRlbnRfVHlwZXNdLnhtbFBLAQItABQA&#10;BgAIAAAAIQA4/SH/1gAAAJQBAAALAAAAAAAAAAAAAAAAAC8BAABfcmVscy8ucmVsc1BLAQItABQA&#10;BgAIAAAAIQASVow/jQIAAJMFAAAOAAAAAAAAAAAAAAAAAC4CAABkcnMvZTJvRG9jLnhtbFBLAQIt&#10;ABQABgAIAAAAIQA6ihHC3wAAAAkBAAAPAAAAAAAAAAAAAAAAAOcEAABkcnMvZG93bnJldi54bWxQ&#10;SwUGAAAAAAQABADzAAAA8wUAAAAA&#10;" o:allowoverlap="f" fillcolor="white [3201]" stroked="f" strokeweight=".5pt">
              <v:textbox style="mso-fit-shape-to-text:t">
                <w:txbxContent>
                  <w:p w14:paraId="2C3B6A6A" w14:textId="12C7A800" w:rsidR="0096403B" w:rsidRDefault="00634FC5" w:rsidP="00A118D8">
                    <w:pPr>
                      <w:pStyle w:val="Brdtext"/>
                      <w:jc w:val="left"/>
                    </w:pPr>
                    <w:sdt>
                      <w:sdtPr>
                        <w:alias w:val="NummerEtikett"/>
                        <w:tag w:val="NummerEtikett"/>
                        <w:id w:val="-52705168"/>
                        <w:lock w:val="sdtContentLocked"/>
                        <w:dataBinding w:prefixMappings="xmlns:ns0='http://rkdhs/mallar/lagstiftning/Prop/Prop.xsd'" w:xpath="/ns0:dokumentvärden[1]/ns0:dokumentnummer[1]/@etikett" w:storeItemID="{068625C3-B546-44A5-B525-B7CC092E5AD6}"/>
                        <w:text/>
                      </w:sdtPr>
                      <w:sdtEndPr/>
                      <w:sdtContent>
                        <w:r w:rsidR="0096403B">
                          <w:t>Prop.</w:t>
                        </w:r>
                      </w:sdtContent>
                    </w:sdt>
                    <w:r w:rsidR="0096403B">
                      <w:t xml:space="preserve"> </w:t>
                    </w:r>
                    <w:sdt>
                      <w:sdtPr>
                        <w:alias w:val="Nummer"/>
                        <w:tag w:val="Nummer"/>
                        <w:id w:val="-820111486"/>
                        <w:lock w:val="sdtContentLocked"/>
                        <w:dataBinding w:prefixMappings="xmlns:ns0='http://rkdhs/mallar/lagstiftning/Prop/Prop.xsd'" w:xpath="/ns0:dokumentvärden[1]/ns0:dokumentnummer[1]" w:storeItemID="{068625C3-B546-44A5-B525-B7CC092E5AD6}"/>
                        <w:text/>
                      </w:sdtPr>
                      <w:sdtEndPr/>
                      <w:sdtContent>
                        <w:r w:rsidR="0096403B">
                          <w:t>2019/20:52</w:t>
                        </w:r>
                      </w:sdtContent>
                    </w:sdt>
                  </w:p>
                  <w:p w14:paraId="17AB2C40" w14:textId="0EFA1B86" w:rsidR="0096403B" w:rsidRPr="00C7375F" w:rsidRDefault="00634FC5" w:rsidP="00DE7975">
                    <w:pPr>
                      <w:pStyle w:val="Brdtext"/>
                    </w:pPr>
                    <w:sdt>
                      <w:sdtPr>
                        <w:alias w:val="BilageEtikett"/>
                        <w:tag w:val="BilageEtikett"/>
                        <w:id w:val="966401067"/>
                        <w:lock w:val="sdtContentLocked"/>
                        <w:dataBinding w:prefixMappings="xmlns:ns0='http://rkdhs/mallar/lagstiftning/Prop/Prop.xsd'" w:xpath="/ns0:dokumentvärden[1]/ns0:bilagor[1]/ns0:bilaga[2]/@bilageetikett" w:storeItemID="{068625C3-B546-44A5-B525-B7CC092E5AD6}"/>
                        <w:text/>
                      </w:sdtPr>
                      <w:sdtEndPr/>
                      <w:sdtContent>
                        <w:r w:rsidR="0096403B">
                          <w:t>Bilaga</w:t>
                        </w:r>
                      </w:sdtContent>
                    </w:sdt>
                    <w:r w:rsidR="0096403B">
                      <w:t xml:space="preserve"> </w:t>
                    </w:r>
                    <w:sdt>
                      <w:sdtPr>
                        <w:alias w:val="BilageNummer"/>
                        <w:tag w:val="BilageNummer"/>
                        <w:id w:val="-332682766"/>
                        <w:lock w:val="sdtContentLocked"/>
                        <w:dataBinding w:prefixMappings="xmlns:ns0='http://rkdhs/mallar/lagstiftning/Prop/Prop.xsd'" w:xpath="/ns0:dokumentvärden[1]/ns0:bilagor[1]/ns0:bilaga[2]/@bilagenummer" w:storeItemID="{068625C3-B546-44A5-B525-B7CC092E5AD6}"/>
                        <w:text/>
                      </w:sdtPr>
                      <w:sdtEndPr/>
                      <w:sdtContent>
                        <w:r w:rsidR="0096403B">
                          <w:t>2</w:t>
                        </w:r>
                      </w:sdtContent>
                    </w:sdt>
                  </w:p>
                </w:txbxContent>
              </v:textbox>
              <w10:wrap type="square" anchorx="page" anchory="page"/>
            </v:shape>
          </w:pict>
        </mc:Fallback>
      </mc:AlternateContent>
    </w:r>
    <w:r>
      <w:t xml:space="preserve"> </w:t>
    </w:r>
  </w:p>
</w:hdr>
</file>

<file path=word/header2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CABFF7C" w14:textId="77777777" w:rsidR="0096403B" w:rsidRDefault="0096403B" w:rsidP="00664D04">
    <w:pPr>
      <w:pStyle w:val="Brdtext"/>
    </w:pPr>
    <w:r>
      <w:rPr>
        <w:noProof/>
        <w:lang w:eastAsia="sv-SE"/>
      </w:rPr>
      <mc:AlternateContent>
        <mc:Choice Requires="wps">
          <w:drawing>
            <wp:anchor distT="0" distB="0" distL="0" distR="0" simplePos="0" relativeHeight="251658279"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2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02D2815" w14:textId="4EE56253" w:rsidR="0096403B" w:rsidRDefault="00487C86" w:rsidP="00664D04">
                          <w:pPr>
                            <w:pStyle w:val="Brdtext"/>
                            <w:jc w:val="left"/>
                          </w:pPr>
                          <w:sdt>
                            <w:sdtPr>
                              <w:alias w:val="NummerEtikett"/>
                              <w:tag w:val="NummerEtikett"/>
                              <w:id w:val="-1093780327"/>
                              <w:lock w:val="sdtContentLocked"/>
                              <w:dataBinding w:prefixMappings="xmlns:ns0='http://rkdhs/mallar/lagstiftning/Prop/Prop.xsd'" w:xpath="/ns0:dokumentvärden[1]/ns0:dokumentnummer[1]/@etikett" w:storeItemID="{068625C3-B546-44A5-B525-B7CC092E5AD6}"/>
                              <w:text/>
                            </w:sdtPr>
                            <w:sdtEndPr/>
                            <w:sdtContent>
                              <w:r w:rsidR="0096403B">
                                <w:t>Prop.</w:t>
                              </w:r>
                            </w:sdtContent>
                          </w:sdt>
                          <w:r w:rsidR="0096403B">
                            <w:t xml:space="preserve"> </w:t>
                          </w:r>
                          <w:sdt>
                            <w:sdtPr>
                              <w:alias w:val="Nummer"/>
                              <w:tag w:val="Nummer"/>
                              <w:id w:val="-111753226"/>
                              <w:lock w:val="sdtContentLocked"/>
                              <w:dataBinding w:prefixMappings="xmlns:ns0='http://rkdhs/mallar/lagstiftning/Prop/Prop.xsd'" w:xpath="/ns0:dokumentvärden[1]/ns0:dokumentnummer[1]" w:storeItemID="{068625C3-B546-44A5-B525-B7CC092E5AD6}"/>
                              <w:text/>
                            </w:sdtPr>
                            <w:sdtEndPr/>
                            <w:sdtContent>
                              <w:r w:rsidR="0096403B">
                                <w:t>2019/20:52</w:t>
                              </w:r>
                            </w:sdtContent>
                          </w:sdt>
                        </w:p>
                        <w:p w14:paraId="4B06A5BB" w14:textId="1F9A57F1" w:rsidR="0096403B" w:rsidRPr="00C7375F" w:rsidRDefault="00487C86" w:rsidP="00DE7975">
                          <w:pPr>
                            <w:pStyle w:val="Brdtext"/>
                          </w:pPr>
                          <w:sdt>
                            <w:sdtPr>
                              <w:alias w:val="BilageEtikett"/>
                              <w:tag w:val="BilageEtikett"/>
                              <w:id w:val="-1306466712"/>
                              <w:lock w:val="sdtContentLocked"/>
                              <w:dataBinding w:prefixMappings="xmlns:ns0='http://rkdhs/mallar/lagstiftning/Prop/Prop.xsd'" w:xpath="/ns0:dokumentvärden[1]/ns0:bilagor[1]/ns0:bilaga[3]/@bilageetikett" w:storeItemID="{068625C3-B546-44A5-B525-B7CC092E5AD6}"/>
                              <w:text/>
                            </w:sdtPr>
                            <w:sdtEndPr/>
                            <w:sdtContent>
                              <w:r w:rsidR="0096403B">
                                <w:t>Bilaga</w:t>
                              </w:r>
                            </w:sdtContent>
                          </w:sdt>
                          <w:r w:rsidR="0096403B">
                            <w:t xml:space="preserve"> </w:t>
                          </w:r>
                          <w:sdt>
                            <w:sdtPr>
                              <w:alias w:val="BilageNummer"/>
                              <w:tag w:val="BilageNummer"/>
                              <w:id w:val="-1801605514"/>
                              <w:lock w:val="sdtContentLocked"/>
                              <w:dataBinding w:prefixMappings="xmlns:ns0='http://rkdhs/mallar/lagstiftning/Prop/Prop.xsd'" w:xpath="/ns0:dokumentvärden[1]/ns0:bilagor[1]/ns0:bilaga[3]/@bilagenummer" w:storeItemID="{068625C3-B546-44A5-B525-B7CC092E5AD6}"/>
                              <w:text/>
                            </w:sdtPr>
                            <w:sdtEndPr/>
                            <w:sdtContent>
                              <w:r w:rsidR="0096403B">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72" type="#_x0000_t202" style="position:absolute;left:0;text-align:left;margin-left:29.4pt;margin-top:34.85pt;width:89.85pt;height:9.6pt;z-index:25165827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JkJvkAIAAJMFAAAOAAAAZHJzL2Uyb0RvYy54bWysVE1v2zAMvQ/YfxB0Xx2nabcacYqsRYcB&#10;RVssGXpWZCkxJomapMTOfv0o2U6yrpcOu9iU+CU+PnJ63WpFdsL5GkxJ87MRJcJwqGqzLun35d2H&#10;T5T4wEzFFBhR0r3w9Hr2/t20sYUYwwZUJRzBIMYXjS3pJgRbZJnnG6GZPwMrDColOM0CHt06qxxr&#10;MLpW2Xg0uswacJV1wIX3eHvbKeksxZdS8PAopReBqJLi20L6uvRdxW82m7Ji7Zjd1Lx/BvuHV2hW&#10;G0x6CHXLAiNbV/8VStfcgQcZzjjoDKSsuUg1YDX56EU1iw2zItWC4Hh7gMn/v7D8YffkSF2VdHxO&#10;iWEae7QUbXBbLGAc4WmsL9BqYdEutJ+hxTYP9x4vY9WtdDr+sR6CegR6fwAXgxEenfJJjh2jhKMu&#10;H+dX44R+dvS2zocvAjSJQkkdNi9hynb3PuBL0HQwick8qLq6q5VKh0gYcaMc2TFstQrpjejxh5Uy&#10;pCnp5fnFKAU2EN27yMrEMCJRpk8XK+8qTFLYKxFtlPkmJEKWCn0lN+NcmEP+ZB2tJKZ6i2Nvf3zV&#10;W5y7OtAjZQYTDs66NuBS9WnGjpBVPwbIZGePgJ/UHcXQrtrElcnFwIAVVHskhoNusrzldzV27575&#10;8MQcjhI2HNdDeMSPVIDoQy9RsgH367X7aI8MRy0lDY5mSf3PLXOCEvXVIPev8skkznI6TC4+IpGI&#10;O9WsTjVmq28AKZHjIrI8idE+qEGUDvQzbpF5zIoqZjjmLmkYxJvQLQzcQlzM58kIp9eycG8WlsfQ&#10;EebIzWX7zJztCRyQ+g8wDDErXvC4s42e3s63AbmYSB6B7lDtG4CTn7jfb6m4Wk7Pyeq4S2e/AQ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DpJkJvkAIAAJM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002D2815" w14:textId="4EE56253" w:rsidR="0096403B" w:rsidRDefault="00634FC5" w:rsidP="00664D04">
                    <w:pPr>
                      <w:pStyle w:val="Brdtext"/>
                      <w:jc w:val="left"/>
                    </w:pPr>
                    <w:sdt>
                      <w:sdtPr>
                        <w:alias w:val="NummerEtikett"/>
                        <w:tag w:val="NummerEtikett"/>
                        <w:id w:val="-1093780327"/>
                        <w:lock w:val="sdtContentLocked"/>
                        <w:dataBinding w:prefixMappings="xmlns:ns0='http://rkdhs/mallar/lagstiftning/Prop/Prop.xsd'" w:xpath="/ns0:dokumentvärden[1]/ns0:dokumentnummer[1]/@etikett" w:storeItemID="{068625C3-B546-44A5-B525-B7CC092E5AD6}"/>
                        <w:text/>
                      </w:sdtPr>
                      <w:sdtEndPr/>
                      <w:sdtContent>
                        <w:r w:rsidR="0096403B">
                          <w:t>Prop.</w:t>
                        </w:r>
                      </w:sdtContent>
                    </w:sdt>
                    <w:r w:rsidR="0096403B">
                      <w:t xml:space="preserve"> </w:t>
                    </w:r>
                    <w:sdt>
                      <w:sdtPr>
                        <w:alias w:val="Nummer"/>
                        <w:tag w:val="Nummer"/>
                        <w:id w:val="-111753226"/>
                        <w:lock w:val="sdtContentLocked"/>
                        <w:dataBinding w:prefixMappings="xmlns:ns0='http://rkdhs/mallar/lagstiftning/Prop/Prop.xsd'" w:xpath="/ns0:dokumentvärden[1]/ns0:dokumentnummer[1]" w:storeItemID="{068625C3-B546-44A5-B525-B7CC092E5AD6}"/>
                        <w:text/>
                      </w:sdtPr>
                      <w:sdtEndPr/>
                      <w:sdtContent>
                        <w:r w:rsidR="0096403B">
                          <w:t>2019/20:52</w:t>
                        </w:r>
                      </w:sdtContent>
                    </w:sdt>
                  </w:p>
                  <w:p w14:paraId="4B06A5BB" w14:textId="1F9A57F1" w:rsidR="0096403B" w:rsidRPr="00C7375F" w:rsidRDefault="00634FC5" w:rsidP="00DE7975">
                    <w:pPr>
                      <w:pStyle w:val="Brdtext"/>
                    </w:pPr>
                    <w:sdt>
                      <w:sdtPr>
                        <w:alias w:val="BilageEtikett"/>
                        <w:tag w:val="BilageEtikett"/>
                        <w:id w:val="-1306466712"/>
                        <w:lock w:val="sdtContentLocked"/>
                        <w:dataBinding w:prefixMappings="xmlns:ns0='http://rkdhs/mallar/lagstiftning/Prop/Prop.xsd'" w:xpath="/ns0:dokumentvärden[1]/ns0:bilagor[1]/ns0:bilaga[3]/@bilageetikett" w:storeItemID="{068625C3-B546-44A5-B525-B7CC092E5AD6}"/>
                        <w:text/>
                      </w:sdtPr>
                      <w:sdtEndPr/>
                      <w:sdtContent>
                        <w:r w:rsidR="0096403B">
                          <w:t>Bilaga</w:t>
                        </w:r>
                      </w:sdtContent>
                    </w:sdt>
                    <w:r w:rsidR="0096403B">
                      <w:t xml:space="preserve"> </w:t>
                    </w:r>
                    <w:sdt>
                      <w:sdtPr>
                        <w:alias w:val="BilageNummer"/>
                        <w:tag w:val="BilageNummer"/>
                        <w:id w:val="-1801605514"/>
                        <w:lock w:val="sdtContentLocked"/>
                        <w:dataBinding w:prefixMappings="xmlns:ns0='http://rkdhs/mallar/lagstiftning/Prop/Prop.xsd'" w:xpath="/ns0:dokumentvärden[1]/ns0:bilagor[1]/ns0:bilaga[3]/@bilagenummer" w:storeItemID="{068625C3-B546-44A5-B525-B7CC092E5AD6}"/>
                        <w:text/>
                      </w:sdtPr>
                      <w:sdtEndPr/>
                      <w:sdtContent>
                        <w:r w:rsidR="0096403B">
                          <w:t>3</w:t>
                        </w:r>
                      </w:sdtContent>
                    </w:sdt>
                  </w:p>
                </w:txbxContent>
              </v:textbox>
              <w10:wrap type="square" anchorx="page" anchory="page"/>
            </v:shape>
          </w:pict>
        </mc:Fallback>
      </mc:AlternateContent>
    </w:r>
    <w:r>
      <w:t xml:space="preserve"> </w:t>
    </w:r>
  </w:p>
</w:hdr>
</file>

<file path=word/header2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EBE4508" w14:textId="77777777" w:rsidR="0096403B" w:rsidRDefault="0096403B" w:rsidP="00EE1584">
    <w:pPr>
      <w:pStyle w:val="Brdtext"/>
    </w:pPr>
    <w:r>
      <w:rPr>
        <w:noProof/>
        <w:lang w:eastAsia="sv-SE"/>
      </w:rPr>
      <mc:AlternateContent>
        <mc:Choice Requires="wps">
          <w:drawing>
            <wp:anchor distT="0" distB="0" distL="0" distR="0" simplePos="0" relativeHeight="251658294"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2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47F057F" w14:textId="1BDD8DC5" w:rsidR="0096403B" w:rsidRDefault="00487C86" w:rsidP="00A118D8">
                          <w:pPr>
                            <w:pStyle w:val="Brdtext"/>
                            <w:jc w:val="left"/>
                          </w:pPr>
                          <w:sdt>
                            <w:sdtPr>
                              <w:alias w:val="NummerEtikett"/>
                              <w:tag w:val="NummerEtikett"/>
                              <w:id w:val="268817494"/>
                              <w:lock w:val="sdtContentLocked"/>
                              <w:dataBinding w:prefixMappings="xmlns:ns0='http://rkdhs/mallar/lagstiftning/Prop/Prop.xsd'" w:xpath="/ns0:dokumentvärden[1]/ns0:dokumentnummer[1]/@etikett" w:storeItemID="{068625C3-B546-44A5-B525-B7CC092E5AD6}"/>
                              <w:text/>
                            </w:sdtPr>
                            <w:sdtEndPr/>
                            <w:sdtContent>
                              <w:r w:rsidR="0096403B">
                                <w:t>Prop.</w:t>
                              </w:r>
                            </w:sdtContent>
                          </w:sdt>
                          <w:r w:rsidR="0096403B">
                            <w:t xml:space="preserve"> </w:t>
                          </w:r>
                          <w:sdt>
                            <w:sdtPr>
                              <w:alias w:val="Nummer"/>
                              <w:tag w:val="Nummer"/>
                              <w:id w:val="1472327680"/>
                              <w:lock w:val="sdtContentLocked"/>
                              <w:dataBinding w:prefixMappings="xmlns:ns0='http://rkdhs/mallar/lagstiftning/Prop/Prop.xsd'" w:xpath="/ns0:dokumentvärden[1]/ns0:dokumentnummer[1]" w:storeItemID="{068625C3-B546-44A5-B525-B7CC092E5AD6}"/>
                              <w:text/>
                            </w:sdtPr>
                            <w:sdtEndPr/>
                            <w:sdtContent>
                              <w:r w:rsidR="0096403B">
                                <w:t>2019/20:52</w:t>
                              </w:r>
                            </w:sdtContent>
                          </w:sdt>
                        </w:p>
                        <w:p w14:paraId="4B2E91D6" w14:textId="3DBD0433" w:rsidR="0096403B" w:rsidRPr="00C7375F" w:rsidRDefault="00487C86" w:rsidP="00DE7975">
                          <w:pPr>
                            <w:pStyle w:val="Brdtext"/>
                          </w:pPr>
                          <w:sdt>
                            <w:sdtPr>
                              <w:alias w:val="BilageEtikett"/>
                              <w:tag w:val="BilageEtikett"/>
                              <w:id w:val="-1455784302"/>
                              <w:lock w:val="sdtContentLocked"/>
                              <w:dataBinding w:prefixMappings="xmlns:ns0='http://rkdhs/mallar/lagstiftning/Prop/Prop.xsd'" w:xpath="/ns0:dokumentvärden[1]/ns0:bilagor[1]/ns0:bilaga[3]/@bilageetikett" w:storeItemID="{068625C3-B546-44A5-B525-B7CC092E5AD6}"/>
                              <w:text/>
                            </w:sdtPr>
                            <w:sdtEndPr/>
                            <w:sdtContent>
                              <w:r w:rsidR="0096403B">
                                <w:t>Bilaga</w:t>
                              </w:r>
                            </w:sdtContent>
                          </w:sdt>
                          <w:r w:rsidR="0096403B">
                            <w:t xml:space="preserve"> </w:t>
                          </w:r>
                          <w:sdt>
                            <w:sdtPr>
                              <w:alias w:val="BilageNummer"/>
                              <w:tag w:val="BilageNummer"/>
                              <w:id w:val="-248573301"/>
                              <w:lock w:val="sdtContentLocked"/>
                              <w:dataBinding w:prefixMappings="xmlns:ns0='http://rkdhs/mallar/lagstiftning/Prop/Prop.xsd'" w:xpath="/ns0:dokumentvärden[1]/ns0:bilagor[1]/ns0:bilaga[3]/@bilagenummer" w:storeItemID="{068625C3-B546-44A5-B525-B7CC092E5AD6}"/>
                              <w:text/>
                            </w:sdtPr>
                            <w:sdtEndPr/>
                            <w:sdtContent>
                              <w:r w:rsidR="0096403B">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73" type="#_x0000_t202" style="position:absolute;left:0;text-align:left;margin-left:348.15pt;margin-top:35.45pt;width:89.85pt;height:9.6pt;z-index:25165829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9n/s/kAIAAJMFAAAOAAAAZHJzL2Uyb0RvYy54bWysVE1v2zAMvQ/YfxB0Xx2nabcacYqsRYcB&#10;RVssGXpWZCkxJomapMTOfv0o2U6yrpcOu9iU+CU+PnJ63WpFdsL5GkxJ87MRJcJwqGqzLun35d2H&#10;T5T4wEzFFBhR0r3w9Hr2/t20sYUYwwZUJRzBIMYXjS3pJgRbZJnnG6GZPwMrDColOM0CHt06qxxr&#10;MLpW2Xg0uswacJV1wIX3eHvbKeksxZdS8PAopReBqJLi20L6uvRdxW82m7Ji7Zjd1Lx/BvuHV2hW&#10;G0x6CHXLAiNbV/8VStfcgQcZzjjoDKSsuUg1YDX56EU1iw2zItWC4Hh7gMn/v7D8YffkSF2VdDym&#10;xDCNPVqKNrgtFnAe4WmsL9BqYdEutJ+hxTYP9x4vY9WtdDr+sR6CegR6fwAXgxEenfJJjh2jhKMu&#10;H+dX44R+dvS2zocvAjSJQkkdNi9hynb3PuBL0HQwick8qLq6q5VKh0gYcaMc2TFstQrpjejxh5Uy&#10;pCnp5fnFKAU2EN27yMrEMCJRpk8XK+8qTFLYKxFtlPkmJEKWCn0lN+NcmEP+ZB2tJKZ6i2Nvf3zV&#10;W5y7OtAjZQYTDs66NuBS9WnGjpBVPwbIZGePgJ/UHcXQrtrElcnlwIAVVHskhoNusrzldzV27575&#10;8MQcjhI2HNdDeMSPVIDoQy9RsgH367X7aI8MRy0lDY5mSf3PLXOCEvXVIPev8skkznI6TC4+IpGI&#10;O9WsTjVmq28AKZHjIrI8idE+qEGUDvQzbpF5zIoqZjjmLmkYxJvQLQzcQlzM58kIp9eycG8WlsfQ&#10;EebIzWX7zJztCRyQ+g8wDDErXvC4s42e3s63AbmYSB6B7lDtG4CTn7jfb6m4Wk7Pyeq4S2e/AQ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C9n/s/kAIAAJM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347F057F" w14:textId="1BDD8DC5" w:rsidR="0096403B" w:rsidRDefault="00634FC5" w:rsidP="00A118D8">
                    <w:pPr>
                      <w:pStyle w:val="Brdtext"/>
                      <w:jc w:val="left"/>
                    </w:pPr>
                    <w:sdt>
                      <w:sdtPr>
                        <w:alias w:val="NummerEtikett"/>
                        <w:tag w:val="NummerEtikett"/>
                        <w:id w:val="268817494"/>
                        <w:lock w:val="sdtContentLocked"/>
                        <w:dataBinding w:prefixMappings="xmlns:ns0='http://rkdhs/mallar/lagstiftning/Prop/Prop.xsd'" w:xpath="/ns0:dokumentvärden[1]/ns0:dokumentnummer[1]/@etikett" w:storeItemID="{068625C3-B546-44A5-B525-B7CC092E5AD6}"/>
                        <w:text/>
                      </w:sdtPr>
                      <w:sdtEndPr/>
                      <w:sdtContent>
                        <w:r w:rsidR="0096403B">
                          <w:t>Prop.</w:t>
                        </w:r>
                      </w:sdtContent>
                    </w:sdt>
                    <w:r w:rsidR="0096403B">
                      <w:t xml:space="preserve"> </w:t>
                    </w:r>
                    <w:sdt>
                      <w:sdtPr>
                        <w:alias w:val="Nummer"/>
                        <w:tag w:val="Nummer"/>
                        <w:id w:val="1472327680"/>
                        <w:lock w:val="sdtContentLocked"/>
                        <w:dataBinding w:prefixMappings="xmlns:ns0='http://rkdhs/mallar/lagstiftning/Prop/Prop.xsd'" w:xpath="/ns0:dokumentvärden[1]/ns0:dokumentnummer[1]" w:storeItemID="{068625C3-B546-44A5-B525-B7CC092E5AD6}"/>
                        <w:text/>
                      </w:sdtPr>
                      <w:sdtEndPr/>
                      <w:sdtContent>
                        <w:r w:rsidR="0096403B">
                          <w:t>2019/20:52</w:t>
                        </w:r>
                      </w:sdtContent>
                    </w:sdt>
                  </w:p>
                  <w:p w14:paraId="4B2E91D6" w14:textId="3DBD0433" w:rsidR="0096403B" w:rsidRPr="00C7375F" w:rsidRDefault="00634FC5" w:rsidP="00DE7975">
                    <w:pPr>
                      <w:pStyle w:val="Brdtext"/>
                    </w:pPr>
                    <w:sdt>
                      <w:sdtPr>
                        <w:alias w:val="BilageEtikett"/>
                        <w:tag w:val="BilageEtikett"/>
                        <w:id w:val="-1455784302"/>
                        <w:lock w:val="sdtContentLocked"/>
                        <w:dataBinding w:prefixMappings="xmlns:ns0='http://rkdhs/mallar/lagstiftning/Prop/Prop.xsd'" w:xpath="/ns0:dokumentvärden[1]/ns0:bilagor[1]/ns0:bilaga[3]/@bilageetikett" w:storeItemID="{068625C3-B546-44A5-B525-B7CC092E5AD6}"/>
                        <w:text/>
                      </w:sdtPr>
                      <w:sdtEndPr/>
                      <w:sdtContent>
                        <w:r w:rsidR="0096403B">
                          <w:t>Bilaga</w:t>
                        </w:r>
                      </w:sdtContent>
                    </w:sdt>
                    <w:r w:rsidR="0096403B">
                      <w:t xml:space="preserve"> </w:t>
                    </w:r>
                    <w:sdt>
                      <w:sdtPr>
                        <w:alias w:val="BilageNummer"/>
                        <w:tag w:val="BilageNummer"/>
                        <w:id w:val="-248573301"/>
                        <w:lock w:val="sdtContentLocked"/>
                        <w:dataBinding w:prefixMappings="xmlns:ns0='http://rkdhs/mallar/lagstiftning/Prop/Prop.xsd'" w:xpath="/ns0:dokumentvärden[1]/ns0:bilagor[1]/ns0:bilaga[3]/@bilagenummer" w:storeItemID="{068625C3-B546-44A5-B525-B7CC092E5AD6}"/>
                        <w:text/>
                      </w:sdtPr>
                      <w:sdtEndPr/>
                      <w:sdtContent>
                        <w:r w:rsidR="0096403B">
                          <w:t>3</w:t>
                        </w:r>
                      </w:sdtContent>
                    </w:sdt>
                  </w:p>
                </w:txbxContent>
              </v:textbox>
              <w10:wrap type="square" anchorx="page" anchory="page"/>
            </v:shape>
          </w:pict>
        </mc:Fallback>
      </mc:AlternateContent>
    </w:r>
    <w:r>
      <w:t xml:space="preserve"> </w:t>
    </w:r>
  </w:p>
</w:hdr>
</file>

<file path=word/header2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AB76D7E" w14:textId="77777777" w:rsidR="0096403B" w:rsidRDefault="0096403B" w:rsidP="00EE1584">
    <w:pPr>
      <w:pStyle w:val="Brdtext"/>
    </w:pPr>
    <w:r>
      <w:t xml:space="preserve"> </w:t>
    </w:r>
  </w:p>
</w:hdr>
</file>

<file path=word/header2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9BE545F" w14:textId="77777777" w:rsidR="0096403B" w:rsidRDefault="0096403B" w:rsidP="00664D04">
    <w:pPr>
      <w:pStyle w:val="Brdtext"/>
    </w:pPr>
    <w:r>
      <w:rPr>
        <w:noProof/>
        <w:lang w:eastAsia="sv-SE"/>
      </w:rPr>
      <mc:AlternateContent>
        <mc:Choice Requires="wps">
          <w:drawing>
            <wp:anchor distT="0" distB="0" distL="0" distR="0" simplePos="0" relativeHeight="251658280"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2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EC5DA90" w14:textId="6488AEEA" w:rsidR="0096403B" w:rsidRDefault="00487C86" w:rsidP="00664D04">
                          <w:pPr>
                            <w:pStyle w:val="Brdtext"/>
                            <w:jc w:val="left"/>
                          </w:pPr>
                          <w:sdt>
                            <w:sdtPr>
                              <w:alias w:val="NummerEtikett"/>
                              <w:tag w:val="NummerEtikett"/>
                              <w:id w:val="-1363362484"/>
                              <w:lock w:val="sdtContentLocked"/>
                              <w:dataBinding w:prefixMappings="xmlns:ns0='http://rkdhs/mallar/lagstiftning/Prop/Prop.xsd'" w:xpath="/ns0:dokumentvärden[1]/ns0:dokumentnummer[1]/@etikett" w:storeItemID="{068625C3-B546-44A5-B525-B7CC092E5AD6}"/>
                              <w:text/>
                            </w:sdtPr>
                            <w:sdtEndPr/>
                            <w:sdtContent>
                              <w:r w:rsidR="0096403B">
                                <w:t>Prop.</w:t>
                              </w:r>
                            </w:sdtContent>
                          </w:sdt>
                          <w:r w:rsidR="0096403B">
                            <w:t xml:space="preserve"> </w:t>
                          </w:r>
                          <w:sdt>
                            <w:sdtPr>
                              <w:alias w:val="Nummer"/>
                              <w:tag w:val="Nummer"/>
                              <w:id w:val="2133581325"/>
                              <w:lock w:val="sdtContentLocked"/>
                              <w:dataBinding w:prefixMappings="xmlns:ns0='http://rkdhs/mallar/lagstiftning/Prop/Prop.xsd'" w:xpath="/ns0:dokumentvärden[1]/ns0:dokumentnummer[1]" w:storeItemID="{068625C3-B546-44A5-B525-B7CC092E5AD6}"/>
                              <w:text/>
                            </w:sdtPr>
                            <w:sdtEndPr/>
                            <w:sdtContent>
                              <w:r w:rsidR="0096403B">
                                <w:t>2019/20:52</w:t>
                              </w:r>
                            </w:sdtContent>
                          </w:sdt>
                        </w:p>
                        <w:p w14:paraId="7D052740" w14:textId="1977CC71" w:rsidR="0096403B" w:rsidRPr="00C7375F" w:rsidRDefault="00487C86" w:rsidP="00DE7975">
                          <w:pPr>
                            <w:pStyle w:val="Brdtext"/>
                          </w:pPr>
                          <w:sdt>
                            <w:sdtPr>
                              <w:alias w:val="BilageEtikett"/>
                              <w:tag w:val="BilageEtikett"/>
                              <w:id w:val="-1820411690"/>
                              <w:lock w:val="sdtContentLocked"/>
                              <w:dataBinding w:prefixMappings="xmlns:ns0='http://rkdhs/mallar/lagstiftning/Prop/Prop.xsd'" w:xpath="/ns0:dokumentvärden[1]/ns0:bilagor[1]/ns0:bilaga[4]/@bilageetikett" w:storeItemID="{068625C3-B546-44A5-B525-B7CC092E5AD6}"/>
                              <w:text/>
                            </w:sdtPr>
                            <w:sdtEndPr/>
                            <w:sdtContent>
                              <w:r w:rsidR="0096403B">
                                <w:t>Bilaga</w:t>
                              </w:r>
                            </w:sdtContent>
                          </w:sdt>
                          <w:r w:rsidR="0096403B">
                            <w:t xml:space="preserve"> </w:t>
                          </w:r>
                          <w:sdt>
                            <w:sdtPr>
                              <w:alias w:val="BilageNummer"/>
                              <w:tag w:val="BilageNummer"/>
                              <w:id w:val="1095833881"/>
                              <w:lock w:val="sdtContentLocked"/>
                              <w:dataBinding w:prefixMappings="xmlns:ns0='http://rkdhs/mallar/lagstiftning/Prop/Prop.xsd'" w:xpath="/ns0:dokumentvärden[1]/ns0:bilagor[1]/ns0:bilaga[4]/@bilagenummer" w:storeItemID="{068625C3-B546-44A5-B525-B7CC092E5AD6}"/>
                              <w:text/>
                            </w:sdtPr>
                            <w:sdtEndPr/>
                            <w:sdtContent>
                              <w:r w:rsidR="0096403B">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77" type="#_x0000_t202" style="position:absolute;left:0;text-align:left;margin-left:29.4pt;margin-top:34.85pt;width:89.85pt;height:9.6pt;z-index:25165828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EFqFQjwIAAJMFAAAOAAAAZHJzL2Uyb0RvYy54bWysVNtOGzEQfa/Uf7D8XjabBloiNigFUVVC&#10;gAoVz47XJqv6VtvJbvr1HHs3l1JeqPqyO/bcPGfOzNl5pxVZCx8aaypaHo0oEYbbujFPFf3xcPXh&#10;MyUhMlMzZY2o6EYEej57/+6sdVMxtkurauEJgpgwbV1FlzG6aVEEvhSahSPrhIFSWq9ZxNE/FbVn&#10;LaJrVYxHo5Oitb523nIRAm4veyWd5fhSCh5vpQwiElVRvC3mr8/fRfoWszM2ffLMLRs+PIP9wys0&#10;awyS7kJdssjIyjd/hdIN9zZYGY+41YWVsuEi14BqytGLau6XzIlcC8AJbgdT+H9h+c36zpOmruj4&#10;mBLDNHr0ILroVyhgnOBpXZjC6t7BLnZfbIc2b+8DLlPVnfQ6/VEPgR5Ab3bgIhjhyamclOgYJRy6&#10;clyejjP6xd7b+RC/CqtJEirq0byMKVtfh4iXwHRrkpIFq5r6qlEqHxJhxIXyZM3QahXzG+Hxh5Uy&#10;pK3oycfjUQ5sbHLvIyuTwohMmSFdqryvMEtxo0SyUea7kIAsF/pKbsa5MLv82TpZSaR6i+Ngv3/V&#10;W5z7OuCRM1sTd866Mdbn6vOM7SGrf24hk709AD+oO4mxW3SZK8BvYMbC1hsQw9t+soLjVw26d81C&#10;vGMeo4SGYz3EW3ykskDfDhIlS+t/v3af7MFwaClpMZoVDb9WzAtK1DcD7p+Wk0ma5XyYHH8CkYg/&#10;1CwONWalLywoUWIROZ7FZB/VVpTe6kdskXnKChUzHLkrGrfiRewXBrYQF/N5NsL0Ohavzb3jKXSC&#10;OXHzoXtk3g0EjqD+jd0OMZu+4HFvmzyDm68iuJhJnoDuUR0agMnP3B+2VFoth+dstd+ls2cAAAD/&#10;/wMAUEsDBBQABgAIAAAAIQCTpHj03wAAAAgBAAAPAAAAZHJzL2Rvd25yZXYueG1sTI/BTsMwEETv&#10;SPyDtUjcqEOhxU2zqQDBgUpVRYvUqxsvcUS8jmKnDX+POcFxNKOZN8VqdK04UR8azwi3kwwEceVN&#10;wzXCx/71RoEIUbPRrWdC+KYAq/LyotC58Wd+p9Mu1iKVcMg1go2xy6UMlSWnw8R3xMn79L3TMcm+&#10;lqbX51TuWjnNsrl0uuG0YHVHz5aqr93gEPabJzNIM5q3l2qz3tJBru39FvH6anxcgog0xr8w/OIn&#10;dCgT09EPbIJoEWYqkUeE+eIBRPKnd2oG4oig1AJkWcj/B8ofAAAA//8DAFBLAQItABQABgAIAAAA&#10;IQC2gziS/gAAAOEBAAATAAAAAAAAAAAAAAAAAAAAAABbQ29udGVudF9UeXBlc10ueG1sUEsBAi0A&#10;FAAGAAgAAAAhADj9If/WAAAAlAEAAAsAAAAAAAAAAAAAAAAALwEAAF9yZWxzLy5yZWxzUEsBAi0A&#10;FAAGAAgAAAAhAMQWoVCPAgAAkwUAAA4AAAAAAAAAAAAAAAAALgIAAGRycy9lMm9Eb2MueG1sUEsB&#10;Ai0AFAAGAAgAAAAhAJOkePTfAAAACAEAAA8AAAAAAAAAAAAAAAAA6QQAAGRycy9kb3ducmV2Lnht&#10;bFBLBQYAAAAABAAEAPMAAAD1BQAAAAA=&#10;" o:allowoverlap="f" fillcolor="white [3201]" stroked="f" strokeweight=".5pt">
              <v:textbox style="mso-fit-shape-to-text:t">
                <w:txbxContent>
                  <w:p w14:paraId="0EC5DA90" w14:textId="6488AEEA" w:rsidR="0096403B" w:rsidRDefault="00634FC5" w:rsidP="00664D04">
                    <w:pPr>
                      <w:pStyle w:val="Brdtext"/>
                      <w:jc w:val="left"/>
                    </w:pPr>
                    <w:sdt>
                      <w:sdtPr>
                        <w:alias w:val="NummerEtikett"/>
                        <w:tag w:val="NummerEtikett"/>
                        <w:id w:val="-1363362484"/>
                        <w:lock w:val="sdtContentLocked"/>
                        <w:dataBinding w:prefixMappings="xmlns:ns0='http://rkdhs/mallar/lagstiftning/Prop/Prop.xsd'" w:xpath="/ns0:dokumentvärden[1]/ns0:dokumentnummer[1]/@etikett" w:storeItemID="{068625C3-B546-44A5-B525-B7CC092E5AD6}"/>
                        <w:text/>
                      </w:sdtPr>
                      <w:sdtEndPr/>
                      <w:sdtContent>
                        <w:r w:rsidR="0096403B">
                          <w:t>Prop.</w:t>
                        </w:r>
                      </w:sdtContent>
                    </w:sdt>
                    <w:r w:rsidR="0096403B">
                      <w:t xml:space="preserve"> </w:t>
                    </w:r>
                    <w:sdt>
                      <w:sdtPr>
                        <w:alias w:val="Nummer"/>
                        <w:tag w:val="Nummer"/>
                        <w:id w:val="2133581325"/>
                        <w:lock w:val="sdtContentLocked"/>
                        <w:dataBinding w:prefixMappings="xmlns:ns0='http://rkdhs/mallar/lagstiftning/Prop/Prop.xsd'" w:xpath="/ns0:dokumentvärden[1]/ns0:dokumentnummer[1]" w:storeItemID="{068625C3-B546-44A5-B525-B7CC092E5AD6}"/>
                        <w:text/>
                      </w:sdtPr>
                      <w:sdtEndPr/>
                      <w:sdtContent>
                        <w:r w:rsidR="0096403B">
                          <w:t>2019/20:52</w:t>
                        </w:r>
                      </w:sdtContent>
                    </w:sdt>
                  </w:p>
                  <w:p w14:paraId="7D052740" w14:textId="1977CC71" w:rsidR="0096403B" w:rsidRPr="00C7375F" w:rsidRDefault="00634FC5" w:rsidP="00DE7975">
                    <w:pPr>
                      <w:pStyle w:val="Brdtext"/>
                    </w:pPr>
                    <w:sdt>
                      <w:sdtPr>
                        <w:alias w:val="BilageEtikett"/>
                        <w:tag w:val="BilageEtikett"/>
                        <w:id w:val="-1820411690"/>
                        <w:lock w:val="sdtContentLocked"/>
                        <w:dataBinding w:prefixMappings="xmlns:ns0='http://rkdhs/mallar/lagstiftning/Prop/Prop.xsd'" w:xpath="/ns0:dokumentvärden[1]/ns0:bilagor[1]/ns0:bilaga[4]/@bilageetikett" w:storeItemID="{068625C3-B546-44A5-B525-B7CC092E5AD6}"/>
                        <w:text/>
                      </w:sdtPr>
                      <w:sdtEndPr/>
                      <w:sdtContent>
                        <w:r w:rsidR="0096403B">
                          <w:t>Bilaga</w:t>
                        </w:r>
                      </w:sdtContent>
                    </w:sdt>
                    <w:r w:rsidR="0096403B">
                      <w:t xml:space="preserve"> </w:t>
                    </w:r>
                    <w:sdt>
                      <w:sdtPr>
                        <w:alias w:val="BilageNummer"/>
                        <w:tag w:val="BilageNummer"/>
                        <w:id w:val="1095833881"/>
                        <w:lock w:val="sdtContentLocked"/>
                        <w:dataBinding w:prefixMappings="xmlns:ns0='http://rkdhs/mallar/lagstiftning/Prop/Prop.xsd'" w:xpath="/ns0:dokumentvärden[1]/ns0:bilagor[1]/ns0:bilaga[4]/@bilagenummer" w:storeItemID="{068625C3-B546-44A5-B525-B7CC092E5AD6}"/>
                        <w:text/>
                      </w:sdtPr>
                      <w:sdtEndPr/>
                      <w:sdtContent>
                        <w:r w:rsidR="0096403B">
                          <w:t>4</w:t>
                        </w:r>
                      </w:sdtContent>
                    </w:sdt>
                  </w:p>
                </w:txbxContent>
              </v:textbox>
              <w10:wrap type="square" anchorx="page" anchory="page"/>
            </v:shape>
          </w:pict>
        </mc:Fallback>
      </mc:AlternateContent>
    </w:r>
    <w:r>
      <w:t xml:space="preserve"> </w:t>
    </w:r>
  </w:p>
</w:hdr>
</file>

<file path=word/header3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25D3AAF" w14:textId="77777777" w:rsidR="0096403B" w:rsidRDefault="0096403B" w:rsidP="00EE1584">
    <w:pPr>
      <w:pStyle w:val="Brdtext"/>
    </w:pPr>
    <w:r>
      <w:rPr>
        <w:noProof/>
        <w:lang w:eastAsia="sv-SE"/>
      </w:rPr>
      <mc:AlternateContent>
        <mc:Choice Requires="wps">
          <w:drawing>
            <wp:anchor distT="0" distB="0" distL="0" distR="0" simplePos="0" relativeHeight="251658295"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2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34DDDB0" w14:textId="44767B37" w:rsidR="0096403B" w:rsidRDefault="00487C86" w:rsidP="00A118D8">
                          <w:pPr>
                            <w:pStyle w:val="Brdtext"/>
                            <w:jc w:val="left"/>
                          </w:pPr>
                          <w:sdt>
                            <w:sdtPr>
                              <w:alias w:val="NummerEtikett"/>
                              <w:tag w:val="NummerEtikett"/>
                              <w:id w:val="-629398332"/>
                              <w:lock w:val="sdtContentLocked"/>
                              <w:dataBinding w:prefixMappings="xmlns:ns0='http://rkdhs/mallar/lagstiftning/Prop/Prop.xsd'" w:xpath="/ns0:dokumentvärden[1]/ns0:dokumentnummer[1]/@etikett" w:storeItemID="{068625C3-B546-44A5-B525-B7CC092E5AD6}"/>
                              <w:text/>
                            </w:sdtPr>
                            <w:sdtEndPr/>
                            <w:sdtContent>
                              <w:r w:rsidR="0096403B">
                                <w:t>Prop.</w:t>
                              </w:r>
                            </w:sdtContent>
                          </w:sdt>
                          <w:r w:rsidR="0096403B">
                            <w:t xml:space="preserve"> </w:t>
                          </w:r>
                          <w:sdt>
                            <w:sdtPr>
                              <w:alias w:val="Nummer"/>
                              <w:tag w:val="Nummer"/>
                              <w:id w:val="-833530235"/>
                              <w:lock w:val="sdtContentLocked"/>
                              <w:dataBinding w:prefixMappings="xmlns:ns0='http://rkdhs/mallar/lagstiftning/Prop/Prop.xsd'" w:xpath="/ns0:dokumentvärden[1]/ns0:dokumentnummer[1]" w:storeItemID="{068625C3-B546-44A5-B525-B7CC092E5AD6}"/>
                              <w:text/>
                            </w:sdtPr>
                            <w:sdtEndPr/>
                            <w:sdtContent>
                              <w:r w:rsidR="0096403B">
                                <w:t>2019/20:52</w:t>
                              </w:r>
                            </w:sdtContent>
                          </w:sdt>
                        </w:p>
                        <w:p w14:paraId="47918A10" w14:textId="05D3676A" w:rsidR="0096403B" w:rsidRPr="00C7375F" w:rsidRDefault="00487C86" w:rsidP="00DE7975">
                          <w:pPr>
                            <w:pStyle w:val="Brdtext"/>
                          </w:pPr>
                          <w:sdt>
                            <w:sdtPr>
                              <w:alias w:val="BilageEtikett"/>
                              <w:tag w:val="BilageEtikett"/>
                              <w:id w:val="1792319354"/>
                              <w:lock w:val="sdtContentLocked"/>
                              <w:dataBinding w:prefixMappings="xmlns:ns0='http://rkdhs/mallar/lagstiftning/Prop/Prop.xsd'" w:xpath="/ns0:dokumentvärden[1]/ns0:bilagor[1]/ns0:bilaga[4]/@bilageetikett" w:storeItemID="{068625C3-B546-44A5-B525-B7CC092E5AD6}"/>
                              <w:text/>
                            </w:sdtPr>
                            <w:sdtEndPr/>
                            <w:sdtContent>
                              <w:r w:rsidR="0096403B">
                                <w:t>Bilaga</w:t>
                              </w:r>
                            </w:sdtContent>
                          </w:sdt>
                          <w:r w:rsidR="0096403B">
                            <w:t xml:space="preserve"> </w:t>
                          </w:r>
                          <w:sdt>
                            <w:sdtPr>
                              <w:alias w:val="BilageNummer"/>
                              <w:tag w:val="BilageNummer"/>
                              <w:id w:val="1861776822"/>
                              <w:lock w:val="sdtContentLocked"/>
                              <w:dataBinding w:prefixMappings="xmlns:ns0='http://rkdhs/mallar/lagstiftning/Prop/Prop.xsd'" w:xpath="/ns0:dokumentvärden[1]/ns0:bilagor[1]/ns0:bilaga[4]/@bilagenummer" w:storeItemID="{068625C3-B546-44A5-B525-B7CC092E5AD6}"/>
                              <w:text/>
                            </w:sdtPr>
                            <w:sdtEndPr/>
                            <w:sdtContent>
                              <w:r w:rsidR="0096403B">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78" type="#_x0000_t202" style="position:absolute;left:0;text-align:left;margin-left:348.15pt;margin-top:35.45pt;width:89.85pt;height:9.6pt;z-index:25165829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vzfZxjwIAAJMFAAAOAAAAZHJzL2Uyb0RvYy54bWysVEtPGzEQvlfqf7B8L5sNgZaIDUpBVJUQ&#10;oELF2fHaZFXb49qT7Ka/vmPv5lHKhaqX3bHn5fnmmzm/6KxhaxViA67i5dGIM+Uk1I17rvj3x+sP&#10;nziLKFwtDDhV8Y2K/GL2/t1566dqDEswtQqMgrg4bX3Fl4h+WhRRLpUV8Qi8cqTUEKxAOobnog6i&#10;pejWFOPR6LRoIdQ+gFQx0u1Vr+SzHF9rJfFO66iQmYrT2zB/Q/4u0reYnYvpcxB+2cjhGeIfXmFF&#10;4yjpLtSVQMFWofkrlG1kgAgajyTYArRupMo1UDXl6EU1D0vhVa6FwIl+B1P8f2Hl7fo+sKau+HjC&#10;mROWevSoOgwrKuA4wdP6OCWrB0922H2Gjtq8vY90marudLDpT/Uw0hPQmx24FIzJ5FROSuoYZ5J0&#10;5bg8G2f0i723DxG/KLAsCRUP1LyMqVjfRKSXkOnWJCWLYJr6ujEmHxJh1KUJbC2o1QbzG8njDyvj&#10;WFvx0+OTUQ7sILn3kY1LYVSmzJAuVd5XmCXcGJVsjPumNEGWC30lt5BSuV3+bJ2sNKV6i+Ngv3/V&#10;W5z7OsgjZwaHO2fbOAi5+jxje8jqH1vIdG9PgB/UnUTsFl3mysmOAQuoN0SMAP1kRS+vG+rejYh4&#10;LwKNEjWc1gPe0UcbIPRhkDhbQvj12n2yJ4aTlrOWRrPi8edKBMWZ+eqI+2flZJJmOR8mJx+JSCwc&#10;ahaHGreyl0CUKGkReZnFZI9mK+oA9om2yDxlJZVwknJXHLfiJfYLg7aQVPN5NqLp9QJv3IOXKXSC&#10;OXHzsXsSwQ8ERqL+LWyHWExf8Li3TZ7Rz1dIXMwkT0D3qA4NoMnP3B+2VFoth+dstd+ls98AAAD/&#10;/wMAUEsDBBQABgAIAAAAIQA6ihHC3wAAAAkBAAAPAAAAZHJzL2Rvd25yZXYueG1sTI/BTsMwEETv&#10;SPyDtUjcqF1AaROyqQDBgUpVRYvE1Y2XOCK2o9hpw9+znMpxtU8zb8rV5DpxpCG2wSPMZwoE+TqY&#10;1jcIH/vXmyWImLQ3ugueEH4owqq6vCh1YcLJv9NxlxrBIT4WGsGm1BdSxtqS03EWevL8+wqD04nP&#10;oZFm0CcOd528VSqTTreeG6zu6dlS/b0bHcJ+82RGaSbz9lJv1lv6lGt7v0W8vpoeH0AkmtIZhj99&#10;VoeKnQ5h9CaKDiHLsztGERYqB8HAcpHxuANCruYgq1L+X1D9AgAA//8DAFBLAQItABQABgAIAAAA&#10;IQC2gziS/gAAAOEBAAATAAAAAAAAAAAAAAAAAAAAAABbQ29udGVudF9UeXBlc10ueG1sUEsBAi0A&#10;FAAGAAgAAAAhADj9If/WAAAAlAEAAAsAAAAAAAAAAAAAAAAALwEAAF9yZWxzLy5yZWxzUEsBAi0A&#10;FAAGAAgAAAAhAC/N9nGPAgAAkwUAAA4AAAAAAAAAAAAAAAAALgIAAGRycy9lMm9Eb2MueG1sUEsB&#10;Ai0AFAAGAAgAAAAhADqKEcLfAAAACQEAAA8AAAAAAAAAAAAAAAAA6QQAAGRycy9kb3ducmV2Lnht&#10;bFBLBQYAAAAABAAEAPMAAAD1BQAAAAA=&#10;" o:allowoverlap="f" fillcolor="white [3201]" stroked="f" strokeweight=".5pt">
              <v:textbox style="mso-fit-shape-to-text:t">
                <w:txbxContent>
                  <w:p w14:paraId="534DDDB0" w14:textId="44767B37" w:rsidR="0096403B" w:rsidRDefault="00634FC5" w:rsidP="00A118D8">
                    <w:pPr>
                      <w:pStyle w:val="Brdtext"/>
                      <w:jc w:val="left"/>
                    </w:pPr>
                    <w:sdt>
                      <w:sdtPr>
                        <w:alias w:val="NummerEtikett"/>
                        <w:tag w:val="NummerEtikett"/>
                        <w:id w:val="-629398332"/>
                        <w:lock w:val="sdtContentLocked"/>
                        <w:dataBinding w:prefixMappings="xmlns:ns0='http://rkdhs/mallar/lagstiftning/Prop/Prop.xsd'" w:xpath="/ns0:dokumentvärden[1]/ns0:dokumentnummer[1]/@etikett" w:storeItemID="{068625C3-B546-44A5-B525-B7CC092E5AD6}"/>
                        <w:text/>
                      </w:sdtPr>
                      <w:sdtEndPr/>
                      <w:sdtContent>
                        <w:r w:rsidR="0096403B">
                          <w:t>Prop.</w:t>
                        </w:r>
                      </w:sdtContent>
                    </w:sdt>
                    <w:r w:rsidR="0096403B">
                      <w:t xml:space="preserve"> </w:t>
                    </w:r>
                    <w:sdt>
                      <w:sdtPr>
                        <w:alias w:val="Nummer"/>
                        <w:tag w:val="Nummer"/>
                        <w:id w:val="-833530235"/>
                        <w:lock w:val="sdtContentLocked"/>
                        <w:dataBinding w:prefixMappings="xmlns:ns0='http://rkdhs/mallar/lagstiftning/Prop/Prop.xsd'" w:xpath="/ns0:dokumentvärden[1]/ns0:dokumentnummer[1]" w:storeItemID="{068625C3-B546-44A5-B525-B7CC092E5AD6}"/>
                        <w:text/>
                      </w:sdtPr>
                      <w:sdtEndPr/>
                      <w:sdtContent>
                        <w:r w:rsidR="0096403B">
                          <w:t>2019/20:52</w:t>
                        </w:r>
                      </w:sdtContent>
                    </w:sdt>
                  </w:p>
                  <w:p w14:paraId="47918A10" w14:textId="05D3676A" w:rsidR="0096403B" w:rsidRPr="00C7375F" w:rsidRDefault="00634FC5" w:rsidP="00DE7975">
                    <w:pPr>
                      <w:pStyle w:val="Brdtext"/>
                    </w:pPr>
                    <w:sdt>
                      <w:sdtPr>
                        <w:alias w:val="BilageEtikett"/>
                        <w:tag w:val="BilageEtikett"/>
                        <w:id w:val="1792319354"/>
                        <w:lock w:val="sdtContentLocked"/>
                        <w:dataBinding w:prefixMappings="xmlns:ns0='http://rkdhs/mallar/lagstiftning/Prop/Prop.xsd'" w:xpath="/ns0:dokumentvärden[1]/ns0:bilagor[1]/ns0:bilaga[4]/@bilageetikett" w:storeItemID="{068625C3-B546-44A5-B525-B7CC092E5AD6}"/>
                        <w:text/>
                      </w:sdtPr>
                      <w:sdtEndPr/>
                      <w:sdtContent>
                        <w:r w:rsidR="0096403B">
                          <w:t>Bilaga</w:t>
                        </w:r>
                      </w:sdtContent>
                    </w:sdt>
                    <w:r w:rsidR="0096403B">
                      <w:t xml:space="preserve"> </w:t>
                    </w:r>
                    <w:sdt>
                      <w:sdtPr>
                        <w:alias w:val="BilageNummer"/>
                        <w:tag w:val="BilageNummer"/>
                        <w:id w:val="1861776822"/>
                        <w:lock w:val="sdtContentLocked"/>
                        <w:dataBinding w:prefixMappings="xmlns:ns0='http://rkdhs/mallar/lagstiftning/Prop/Prop.xsd'" w:xpath="/ns0:dokumentvärden[1]/ns0:bilagor[1]/ns0:bilaga[4]/@bilagenummer" w:storeItemID="{068625C3-B546-44A5-B525-B7CC092E5AD6}"/>
                        <w:text/>
                      </w:sdtPr>
                      <w:sdtEndPr/>
                      <w:sdtContent>
                        <w:r w:rsidR="0096403B">
                          <w:t>4</w:t>
                        </w:r>
                      </w:sdtContent>
                    </w:sdt>
                  </w:p>
                </w:txbxContent>
              </v:textbox>
              <w10:wrap type="square" anchorx="page" anchory="page"/>
            </v:shape>
          </w:pict>
        </mc:Fallback>
      </mc:AlternateContent>
    </w:r>
    <w:r>
      <w:t xml:space="preserve"> </w:t>
    </w:r>
  </w:p>
</w:hdr>
</file>

<file path=word/header3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6915913" w14:textId="77777777" w:rsidR="0096403B" w:rsidRDefault="0096403B" w:rsidP="00EE1584">
    <w:pPr>
      <w:pStyle w:val="Brdtext"/>
    </w:pPr>
    <w:r>
      <w:t xml:space="preserve"> </w:t>
    </w:r>
  </w:p>
</w:hdr>
</file>

<file path=word/header3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6E06879" w14:textId="77777777" w:rsidR="0096403B" w:rsidRDefault="0096403B" w:rsidP="00664D04">
    <w:pPr>
      <w:pStyle w:val="Brdtext"/>
    </w:pPr>
    <w:r>
      <w:rPr>
        <w:noProof/>
        <w:lang w:eastAsia="sv-SE"/>
      </w:rPr>
      <mc:AlternateContent>
        <mc:Choice Requires="wps">
          <w:drawing>
            <wp:anchor distT="0" distB="0" distL="0" distR="0" simplePos="0" relativeHeight="251658281"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2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66313E3" w14:textId="13EF82A0" w:rsidR="0096403B" w:rsidRDefault="00487C86" w:rsidP="00664D04">
                          <w:pPr>
                            <w:pStyle w:val="Brdtext"/>
                            <w:jc w:val="left"/>
                          </w:pPr>
                          <w:sdt>
                            <w:sdtPr>
                              <w:alias w:val="NummerEtikett"/>
                              <w:tag w:val="NummerEtikett"/>
                              <w:id w:val="-2080586141"/>
                              <w:lock w:val="sdtContentLocked"/>
                              <w:dataBinding w:prefixMappings="xmlns:ns0='http://rkdhs/mallar/lagstiftning/Prop/Prop.xsd'" w:xpath="/ns0:dokumentvärden[1]/ns0:dokumentnummer[1]/@etikett" w:storeItemID="{068625C3-B546-44A5-B525-B7CC092E5AD6}"/>
                              <w:text/>
                            </w:sdtPr>
                            <w:sdtEndPr/>
                            <w:sdtContent>
                              <w:r w:rsidR="0096403B">
                                <w:t>Prop.</w:t>
                              </w:r>
                            </w:sdtContent>
                          </w:sdt>
                          <w:r w:rsidR="0096403B">
                            <w:t xml:space="preserve"> </w:t>
                          </w:r>
                          <w:sdt>
                            <w:sdtPr>
                              <w:alias w:val="Nummer"/>
                              <w:tag w:val="Nummer"/>
                              <w:id w:val="795718676"/>
                              <w:lock w:val="sdtContentLocked"/>
                              <w:dataBinding w:prefixMappings="xmlns:ns0='http://rkdhs/mallar/lagstiftning/Prop/Prop.xsd'" w:xpath="/ns0:dokumentvärden[1]/ns0:dokumentnummer[1]" w:storeItemID="{068625C3-B546-44A5-B525-B7CC092E5AD6}"/>
                              <w:text/>
                            </w:sdtPr>
                            <w:sdtEndPr/>
                            <w:sdtContent>
                              <w:r w:rsidR="0096403B">
                                <w:t>2019/20:52</w:t>
                              </w:r>
                            </w:sdtContent>
                          </w:sdt>
                        </w:p>
                        <w:p w14:paraId="6CABDCD1" w14:textId="624DEA33" w:rsidR="0096403B" w:rsidRPr="00C7375F" w:rsidRDefault="00487C86" w:rsidP="00DE7975">
                          <w:pPr>
                            <w:pStyle w:val="Brdtext"/>
                          </w:pPr>
                          <w:sdt>
                            <w:sdtPr>
                              <w:alias w:val="BilageEtikett"/>
                              <w:tag w:val="BilageEtikett"/>
                              <w:id w:val="814139434"/>
                              <w:lock w:val="sdtContentLocked"/>
                              <w:dataBinding w:prefixMappings="xmlns:ns0='http://rkdhs/mallar/lagstiftning/Prop/Prop.xsd'" w:xpath="/ns0:dokumentvärden[1]/ns0:bilagor[1]/ns0:bilaga[4]/@bilageetikett" w:storeItemID="{068625C3-B546-44A5-B525-B7CC092E5AD6}"/>
                              <w:text/>
                            </w:sdtPr>
                            <w:sdtEndPr/>
                            <w:sdtContent>
                              <w:r w:rsidR="0096403B">
                                <w:t>Bilaga</w:t>
                              </w:r>
                            </w:sdtContent>
                          </w:sdt>
                          <w:r w:rsidR="0096403B">
                            <w:t xml:space="preserve"> </w:t>
                          </w:r>
                          <w:sdt>
                            <w:sdtPr>
                              <w:alias w:val="BilageNummer"/>
                              <w:tag w:val="BilageNummer"/>
                              <w:id w:val="1377430179"/>
                              <w:lock w:val="sdtContentLocked"/>
                              <w:dataBinding w:prefixMappings="xmlns:ns0='http://rkdhs/mallar/lagstiftning/Prop/Prop.xsd'" w:xpath="/ns0:dokumentvärden[1]/ns0:bilagor[1]/ns0:bilaga[4]/@bilagenummer" w:storeItemID="{068625C3-B546-44A5-B525-B7CC092E5AD6}"/>
                              <w:text/>
                            </w:sdtPr>
                            <w:sdtEndPr/>
                            <w:sdtContent>
                              <w:r w:rsidR="0096403B">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82" type="#_x0000_t202" style="position:absolute;left:0;text-align:left;margin-left:29.4pt;margin-top:34.85pt;width:89.85pt;height:9.6pt;z-index:25165828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UvTghkAIAAJMFAAAOAAAAZHJzL2Uyb0RvYy54bWysVN9v2jAQfp+0/8Hy+whh0K6ooWJUTJOq&#10;thqd+mwcG6LZPs82JOyv39lJgHV96bSX5Oz75fvuu7u+abQie+F8Baag+WBIiTAcyspsCvr9afnh&#10;EyU+MFMyBUYU9CA8vZm9f3dd26kYwRZUKRzBIMZPa1vQbQh2mmWeb4VmfgBWGFRKcJoFPLpNVjpW&#10;Y3StstFweJHV4ErrgAvv8fa2VdJZii+l4OFBSi8CUQXFt4X0dem7jt9sds2mG8fstuLdM9g/vEKz&#10;ymDSY6hbFhjZueqvULriDjzIMOCgM5Cy4iLVgNXkwxfVrLbMilQLguPtESb//8Ly+/2jI1VZ0NEl&#10;JYZp7NGTaILbYQGjCE9t/RStVhbtQvMZGmxzf+/xMlbdSKfjH+shqEegD0dwMRjh0Skf59gxSjjq&#10;8lF+NUroZydv63z4IkCTKBTUYfMSpmx/5wO+BE17k5jMg6rKZaVUOkTCiIVyZM+w1SqkN6LHH1bK&#10;kLqgFx8nwxTYQHRvIysTw4hEmS5drLytMEnhoES0UeabkAhZKvSV3IxzYY75k3W0kpjqLY6d/elV&#10;b3Fu60CPlBlMODrryoBL1acZO0FW/ughk609An5WdxRDs24SVyaTngFrKA9IDAftZHnLlxV27475&#10;8MgcjhI2HNdDeMCPVIDoQydRsgX367X7aI8MRy0lNY5mQf3PHXOCEvXVIPev8vE4znI6jCeXSCTi&#10;zjXrc43Z6QUgJXJcRJYnMdoH1YvSgX7GLTKPWVHFDMfcBQ29uAjtwsAtxMV8noxwei0Ld2ZleQwd&#10;YY7cfGqembMdgQNS/x76IWbTFzxubaOnt/NdQC4mkkegW1S7BuDkJ+53WyqulvNzsjrt0tlvAA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DUvTghkAIAAJM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266313E3" w14:textId="13EF82A0" w:rsidR="0096403B" w:rsidRDefault="00634FC5" w:rsidP="00664D04">
                    <w:pPr>
                      <w:pStyle w:val="Brdtext"/>
                      <w:jc w:val="left"/>
                    </w:pPr>
                    <w:sdt>
                      <w:sdtPr>
                        <w:alias w:val="NummerEtikett"/>
                        <w:tag w:val="NummerEtikett"/>
                        <w:id w:val="-2080586141"/>
                        <w:lock w:val="sdtContentLocked"/>
                        <w:dataBinding w:prefixMappings="xmlns:ns0='http://rkdhs/mallar/lagstiftning/Prop/Prop.xsd'" w:xpath="/ns0:dokumentvärden[1]/ns0:dokumentnummer[1]/@etikett" w:storeItemID="{068625C3-B546-44A5-B525-B7CC092E5AD6}"/>
                        <w:text/>
                      </w:sdtPr>
                      <w:sdtEndPr/>
                      <w:sdtContent>
                        <w:r w:rsidR="0096403B">
                          <w:t>Prop.</w:t>
                        </w:r>
                      </w:sdtContent>
                    </w:sdt>
                    <w:r w:rsidR="0096403B">
                      <w:t xml:space="preserve"> </w:t>
                    </w:r>
                    <w:sdt>
                      <w:sdtPr>
                        <w:alias w:val="Nummer"/>
                        <w:tag w:val="Nummer"/>
                        <w:id w:val="795718676"/>
                        <w:lock w:val="sdtContentLocked"/>
                        <w:dataBinding w:prefixMappings="xmlns:ns0='http://rkdhs/mallar/lagstiftning/Prop/Prop.xsd'" w:xpath="/ns0:dokumentvärden[1]/ns0:dokumentnummer[1]" w:storeItemID="{068625C3-B546-44A5-B525-B7CC092E5AD6}"/>
                        <w:text/>
                      </w:sdtPr>
                      <w:sdtEndPr/>
                      <w:sdtContent>
                        <w:r w:rsidR="0096403B">
                          <w:t>2019/20:52</w:t>
                        </w:r>
                      </w:sdtContent>
                    </w:sdt>
                  </w:p>
                  <w:p w14:paraId="6CABDCD1" w14:textId="624DEA33" w:rsidR="0096403B" w:rsidRPr="00C7375F" w:rsidRDefault="00634FC5" w:rsidP="00DE7975">
                    <w:pPr>
                      <w:pStyle w:val="Brdtext"/>
                    </w:pPr>
                    <w:sdt>
                      <w:sdtPr>
                        <w:alias w:val="BilageEtikett"/>
                        <w:tag w:val="BilageEtikett"/>
                        <w:id w:val="814139434"/>
                        <w:lock w:val="sdtContentLocked"/>
                        <w:dataBinding w:prefixMappings="xmlns:ns0='http://rkdhs/mallar/lagstiftning/Prop/Prop.xsd'" w:xpath="/ns0:dokumentvärden[1]/ns0:bilagor[1]/ns0:bilaga[4]/@bilageetikett" w:storeItemID="{068625C3-B546-44A5-B525-B7CC092E5AD6}"/>
                        <w:text/>
                      </w:sdtPr>
                      <w:sdtEndPr/>
                      <w:sdtContent>
                        <w:r w:rsidR="0096403B">
                          <w:t>Bilaga</w:t>
                        </w:r>
                      </w:sdtContent>
                    </w:sdt>
                    <w:r w:rsidR="0096403B">
                      <w:t xml:space="preserve"> </w:t>
                    </w:r>
                    <w:sdt>
                      <w:sdtPr>
                        <w:alias w:val="BilageNummer"/>
                        <w:tag w:val="BilageNummer"/>
                        <w:id w:val="1377430179"/>
                        <w:lock w:val="sdtContentLocked"/>
                        <w:dataBinding w:prefixMappings="xmlns:ns0='http://rkdhs/mallar/lagstiftning/Prop/Prop.xsd'" w:xpath="/ns0:dokumentvärden[1]/ns0:bilagor[1]/ns0:bilaga[4]/@bilagenummer" w:storeItemID="{068625C3-B546-44A5-B525-B7CC092E5AD6}"/>
                        <w:text/>
                      </w:sdtPr>
                      <w:sdtEndPr/>
                      <w:sdtContent>
                        <w:r w:rsidR="0096403B">
                          <w:t>4</w:t>
                        </w:r>
                      </w:sdtContent>
                    </w:sdt>
                  </w:p>
                </w:txbxContent>
              </v:textbox>
              <w10:wrap type="square" anchorx="page" anchory="page"/>
            </v:shape>
          </w:pict>
        </mc:Fallback>
      </mc:AlternateContent>
    </w:r>
    <w:r>
      <w:t xml:space="preserve"> </w:t>
    </w:r>
  </w:p>
</w:hdr>
</file>

<file path=word/header3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34736B8" w14:textId="77777777" w:rsidR="0096403B" w:rsidRDefault="0096403B" w:rsidP="00EE1584">
    <w:pPr>
      <w:pStyle w:val="Brdtext"/>
    </w:pPr>
    <w:r>
      <w:rPr>
        <w:noProof/>
        <w:lang w:eastAsia="sv-SE"/>
      </w:rPr>
      <mc:AlternateContent>
        <mc:Choice Requires="wps">
          <w:drawing>
            <wp:anchor distT="0" distB="0" distL="0" distR="0" simplePos="0" relativeHeight="251658296"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2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6E8ADEB" w14:textId="62AFDF28" w:rsidR="0096403B" w:rsidRDefault="00487C86" w:rsidP="00A118D8">
                          <w:pPr>
                            <w:pStyle w:val="Brdtext"/>
                            <w:jc w:val="left"/>
                          </w:pPr>
                          <w:sdt>
                            <w:sdtPr>
                              <w:alias w:val="NummerEtikett"/>
                              <w:tag w:val="NummerEtikett"/>
                              <w:id w:val="1321845348"/>
                              <w:lock w:val="sdtContentLocked"/>
                              <w:dataBinding w:prefixMappings="xmlns:ns0='http://rkdhs/mallar/lagstiftning/Prop/Prop.xsd'" w:xpath="/ns0:dokumentvärden[1]/ns0:dokumentnummer[1]/@etikett" w:storeItemID="{068625C3-B546-44A5-B525-B7CC092E5AD6}"/>
                              <w:text/>
                            </w:sdtPr>
                            <w:sdtEndPr/>
                            <w:sdtContent>
                              <w:r w:rsidR="0096403B">
                                <w:t>Prop.</w:t>
                              </w:r>
                            </w:sdtContent>
                          </w:sdt>
                          <w:r w:rsidR="0096403B">
                            <w:t xml:space="preserve"> </w:t>
                          </w:r>
                          <w:sdt>
                            <w:sdtPr>
                              <w:alias w:val="Nummer"/>
                              <w:tag w:val="Nummer"/>
                              <w:id w:val="-454019043"/>
                              <w:lock w:val="sdtContentLocked"/>
                              <w:dataBinding w:prefixMappings="xmlns:ns0='http://rkdhs/mallar/lagstiftning/Prop/Prop.xsd'" w:xpath="/ns0:dokumentvärden[1]/ns0:dokumentnummer[1]" w:storeItemID="{068625C3-B546-44A5-B525-B7CC092E5AD6}"/>
                              <w:text/>
                            </w:sdtPr>
                            <w:sdtEndPr/>
                            <w:sdtContent>
                              <w:r w:rsidR="0096403B">
                                <w:t>2019/20:52</w:t>
                              </w:r>
                            </w:sdtContent>
                          </w:sdt>
                        </w:p>
                        <w:p w14:paraId="7852B745" w14:textId="2CDA5B9D" w:rsidR="0096403B" w:rsidRPr="00C7375F" w:rsidRDefault="00487C86" w:rsidP="00DE7975">
                          <w:pPr>
                            <w:pStyle w:val="Brdtext"/>
                          </w:pPr>
                          <w:sdt>
                            <w:sdtPr>
                              <w:alias w:val="BilageEtikett"/>
                              <w:tag w:val="BilageEtikett"/>
                              <w:id w:val="815526615"/>
                              <w:lock w:val="sdtContentLocked"/>
                              <w:dataBinding w:prefixMappings="xmlns:ns0='http://rkdhs/mallar/lagstiftning/Prop/Prop.xsd'" w:xpath="/ns0:dokumentvärden[1]/ns0:bilagor[1]/ns0:bilaga[4]/@bilageetikett" w:storeItemID="{068625C3-B546-44A5-B525-B7CC092E5AD6}"/>
                              <w:text/>
                            </w:sdtPr>
                            <w:sdtEndPr/>
                            <w:sdtContent>
                              <w:r w:rsidR="0096403B">
                                <w:t>Bilaga</w:t>
                              </w:r>
                            </w:sdtContent>
                          </w:sdt>
                          <w:r w:rsidR="0096403B">
                            <w:t xml:space="preserve"> </w:t>
                          </w:r>
                          <w:sdt>
                            <w:sdtPr>
                              <w:alias w:val="BilageNummer"/>
                              <w:tag w:val="BilageNummer"/>
                              <w:id w:val="-1896422495"/>
                              <w:lock w:val="sdtContentLocked"/>
                              <w:dataBinding w:prefixMappings="xmlns:ns0='http://rkdhs/mallar/lagstiftning/Prop/Prop.xsd'" w:xpath="/ns0:dokumentvärden[1]/ns0:bilagor[1]/ns0:bilaga[4]/@bilagenummer" w:storeItemID="{068625C3-B546-44A5-B525-B7CC092E5AD6}"/>
                              <w:text/>
                            </w:sdtPr>
                            <w:sdtEndPr/>
                            <w:sdtContent>
                              <w:r w:rsidR="0096403B">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83" type="#_x0000_t202" style="position:absolute;left:0;text-align:left;margin-left:348.15pt;margin-top:35.45pt;width:89.85pt;height:9.6pt;z-index:25165829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ABIFxkAIAAJMFAAAOAAAAZHJzL2Uyb0RvYy54bWysVN9v2jAQfp+0/8Hy+xpCga2IULFWnSah&#10;thpMfTaOXaLZPs82JOyv39lJgHV96bSX5Oz75fvuu5tdN1qRvXC+AlPQ/GJAiTAcyso8F/T7+u7D&#10;J0p8YKZkCowo6EF4ej1//25W26kYwhZUKRzBIMZPa1vQbQh2mmWeb4Vm/gKsMKiU4DQLeHTPWelY&#10;jdG1yoaDwSSrwZXWARfe4+1tq6TzFF9KwcODlF4EogqKbwvp69J3E7/ZfMamz47ZbcW7Z7B/eIVm&#10;lcGkx1C3LDCyc9VfoXTFHXiQ4YKDzkDKiotUA1aTD15Us9oyK1ItCI63R5j8/wvL7/ePjlRlQYcT&#10;SgzT2KO1aILbYQGXEZ7a+ilarSzaheYzNNjm/t7jZay6kU7HP9ZDUI9AH47gYjDCo1M+yrFjlHDU&#10;5cP8apjQz07e1vnwRYAmUSiow+YlTNl+6QO+BE17k5jMg6rKu0qpdIiEETfKkT3DVquQ3ogef1gp&#10;Q+qCTi7HgxTYQHRvIysTw4hEmS5drLytMEnhoES0UeabkAhZKvSV3IxzYY75k3W0kpjqLY6d/elV&#10;b3Fu60CPlBlMODrryoBL1acZO0FW/ughk609An5WdxRDs2kSV8aTngEbKA9IDAftZHnL7yrs3pL5&#10;8MgcjhI2HNdDeMCPVIDoQydRsgX367X7aI8MRy0lNY5mQf3PHXOCEvXVIPev8tEoznI6jMYfkUjE&#10;nWs25xqz0zeAlMhxEVmexGgfVC9KB/oJt8giZkUVMxxzFzT04k1oFwZuIS4Wi2SE02tZWJqV5TF0&#10;hDlyc908MWc7Agek/j30Q8ymL3jc2kZPbxe7gFxMJI9At6h2DcDJT9zvtlRcLefnZHXapfPfAA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CABIFxkAIAAJM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06E8ADEB" w14:textId="62AFDF28" w:rsidR="0096403B" w:rsidRDefault="00634FC5" w:rsidP="00A118D8">
                    <w:pPr>
                      <w:pStyle w:val="Brdtext"/>
                      <w:jc w:val="left"/>
                    </w:pPr>
                    <w:sdt>
                      <w:sdtPr>
                        <w:alias w:val="NummerEtikett"/>
                        <w:tag w:val="NummerEtikett"/>
                        <w:id w:val="1321845348"/>
                        <w:lock w:val="sdtContentLocked"/>
                        <w:dataBinding w:prefixMappings="xmlns:ns0='http://rkdhs/mallar/lagstiftning/Prop/Prop.xsd'" w:xpath="/ns0:dokumentvärden[1]/ns0:dokumentnummer[1]/@etikett" w:storeItemID="{068625C3-B546-44A5-B525-B7CC092E5AD6}"/>
                        <w:text/>
                      </w:sdtPr>
                      <w:sdtEndPr/>
                      <w:sdtContent>
                        <w:r w:rsidR="0096403B">
                          <w:t>Prop.</w:t>
                        </w:r>
                      </w:sdtContent>
                    </w:sdt>
                    <w:r w:rsidR="0096403B">
                      <w:t xml:space="preserve"> </w:t>
                    </w:r>
                    <w:sdt>
                      <w:sdtPr>
                        <w:alias w:val="Nummer"/>
                        <w:tag w:val="Nummer"/>
                        <w:id w:val="-454019043"/>
                        <w:lock w:val="sdtContentLocked"/>
                        <w:dataBinding w:prefixMappings="xmlns:ns0='http://rkdhs/mallar/lagstiftning/Prop/Prop.xsd'" w:xpath="/ns0:dokumentvärden[1]/ns0:dokumentnummer[1]" w:storeItemID="{068625C3-B546-44A5-B525-B7CC092E5AD6}"/>
                        <w:text/>
                      </w:sdtPr>
                      <w:sdtEndPr/>
                      <w:sdtContent>
                        <w:r w:rsidR="0096403B">
                          <w:t>2019/20:52</w:t>
                        </w:r>
                      </w:sdtContent>
                    </w:sdt>
                  </w:p>
                  <w:p w14:paraId="7852B745" w14:textId="2CDA5B9D" w:rsidR="0096403B" w:rsidRPr="00C7375F" w:rsidRDefault="00634FC5" w:rsidP="00DE7975">
                    <w:pPr>
                      <w:pStyle w:val="Brdtext"/>
                    </w:pPr>
                    <w:sdt>
                      <w:sdtPr>
                        <w:alias w:val="BilageEtikett"/>
                        <w:tag w:val="BilageEtikett"/>
                        <w:id w:val="815526615"/>
                        <w:lock w:val="sdtContentLocked"/>
                        <w:dataBinding w:prefixMappings="xmlns:ns0='http://rkdhs/mallar/lagstiftning/Prop/Prop.xsd'" w:xpath="/ns0:dokumentvärden[1]/ns0:bilagor[1]/ns0:bilaga[4]/@bilageetikett" w:storeItemID="{068625C3-B546-44A5-B525-B7CC092E5AD6}"/>
                        <w:text/>
                      </w:sdtPr>
                      <w:sdtEndPr/>
                      <w:sdtContent>
                        <w:r w:rsidR="0096403B">
                          <w:t>Bilaga</w:t>
                        </w:r>
                      </w:sdtContent>
                    </w:sdt>
                    <w:r w:rsidR="0096403B">
                      <w:t xml:space="preserve"> </w:t>
                    </w:r>
                    <w:sdt>
                      <w:sdtPr>
                        <w:alias w:val="BilageNummer"/>
                        <w:tag w:val="BilageNummer"/>
                        <w:id w:val="-1896422495"/>
                        <w:lock w:val="sdtContentLocked"/>
                        <w:dataBinding w:prefixMappings="xmlns:ns0='http://rkdhs/mallar/lagstiftning/Prop/Prop.xsd'" w:xpath="/ns0:dokumentvärden[1]/ns0:bilagor[1]/ns0:bilaga[4]/@bilagenummer" w:storeItemID="{068625C3-B546-44A5-B525-B7CC092E5AD6}"/>
                        <w:text/>
                      </w:sdtPr>
                      <w:sdtEndPr/>
                      <w:sdtContent>
                        <w:r w:rsidR="0096403B">
                          <w:t>4</w:t>
                        </w:r>
                      </w:sdtContent>
                    </w:sdt>
                  </w:p>
                </w:txbxContent>
              </v:textbox>
              <w10:wrap type="square" anchorx="page" anchory="page"/>
            </v:shape>
          </w:pict>
        </mc:Fallback>
      </mc:AlternateContent>
    </w:r>
    <w:r>
      <w:t xml:space="preserve"> </w:t>
    </w:r>
  </w:p>
</w:hdr>
</file>

<file path=word/header3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FAA9E03" w14:textId="77777777" w:rsidR="0096403B" w:rsidRDefault="0096403B" w:rsidP="00664D04">
    <w:pPr>
      <w:pStyle w:val="Brdtext"/>
    </w:pPr>
    <w:r>
      <w:rPr>
        <w:noProof/>
        <w:lang w:eastAsia="sv-SE"/>
      </w:rPr>
      <mc:AlternateContent>
        <mc:Choice Requires="wps">
          <w:drawing>
            <wp:anchor distT="0" distB="0" distL="0" distR="0" simplePos="0" relativeHeight="251658282"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2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FEE79D2" w14:textId="74885CFB" w:rsidR="0096403B" w:rsidRDefault="00487C86" w:rsidP="00664D04">
                          <w:pPr>
                            <w:pStyle w:val="Brdtext"/>
                            <w:jc w:val="left"/>
                          </w:pPr>
                          <w:sdt>
                            <w:sdtPr>
                              <w:alias w:val="NummerEtikett"/>
                              <w:tag w:val="NummerEtikett"/>
                              <w:id w:val="1971858306"/>
                              <w:lock w:val="sdtContentLocked"/>
                              <w:dataBinding w:prefixMappings="xmlns:ns0='http://rkdhs/mallar/lagstiftning/Prop/Prop.xsd'" w:xpath="/ns0:dokumentvärden[1]/ns0:dokumentnummer[1]/@etikett" w:storeItemID="{068625C3-B546-44A5-B525-B7CC092E5AD6}"/>
                              <w:text/>
                            </w:sdtPr>
                            <w:sdtEndPr/>
                            <w:sdtContent>
                              <w:r w:rsidR="0096403B">
                                <w:t>Prop.</w:t>
                              </w:r>
                            </w:sdtContent>
                          </w:sdt>
                          <w:r w:rsidR="0096403B">
                            <w:t xml:space="preserve"> </w:t>
                          </w:r>
                          <w:sdt>
                            <w:sdtPr>
                              <w:alias w:val="Nummer"/>
                              <w:tag w:val="Nummer"/>
                              <w:id w:val="1971017765"/>
                              <w:lock w:val="sdtContentLocked"/>
                              <w:dataBinding w:prefixMappings="xmlns:ns0='http://rkdhs/mallar/lagstiftning/Prop/Prop.xsd'" w:xpath="/ns0:dokumentvärden[1]/ns0:dokumentnummer[1]" w:storeItemID="{068625C3-B546-44A5-B525-B7CC092E5AD6}"/>
                              <w:text/>
                            </w:sdtPr>
                            <w:sdtEndPr/>
                            <w:sdtContent>
                              <w:r w:rsidR="0096403B">
                                <w:t>2019/20:52</w:t>
                              </w:r>
                            </w:sdtContent>
                          </w:sdt>
                        </w:p>
                        <w:p w14:paraId="751A00A1" w14:textId="6980A2CE" w:rsidR="0096403B" w:rsidRPr="00C7375F" w:rsidRDefault="00487C86" w:rsidP="00DE7975">
                          <w:pPr>
                            <w:pStyle w:val="Brdtext"/>
                          </w:pPr>
                          <w:sdt>
                            <w:sdtPr>
                              <w:alias w:val="BilageEtikett"/>
                              <w:tag w:val="BilageEtikett"/>
                              <w:id w:val="53361448"/>
                              <w:lock w:val="sdtContentLocked"/>
                              <w:dataBinding w:prefixMappings="xmlns:ns0='http://rkdhs/mallar/lagstiftning/Prop/Prop.xsd'" w:xpath="/ns0:dokumentvärden[1]/ns0:bilagor[1]/ns0:bilaga[4]/@bilageetikett" w:storeItemID="{068625C3-B546-44A5-B525-B7CC092E5AD6}"/>
                              <w:text/>
                            </w:sdtPr>
                            <w:sdtEndPr/>
                            <w:sdtContent>
                              <w:r w:rsidR="0096403B">
                                <w:t>Bilaga</w:t>
                              </w:r>
                            </w:sdtContent>
                          </w:sdt>
                          <w:r w:rsidR="0096403B">
                            <w:t xml:space="preserve"> </w:t>
                          </w:r>
                          <w:sdt>
                            <w:sdtPr>
                              <w:alias w:val="BilageNummer"/>
                              <w:tag w:val="BilageNummer"/>
                              <w:id w:val="-933055557"/>
                              <w:lock w:val="sdtContentLocked"/>
                              <w:dataBinding w:prefixMappings="xmlns:ns0='http://rkdhs/mallar/lagstiftning/Prop/Prop.xsd'" w:xpath="/ns0:dokumentvärden[1]/ns0:bilagor[1]/ns0:bilaga[4]/@bilagenummer" w:storeItemID="{068625C3-B546-44A5-B525-B7CC092E5AD6}"/>
                              <w:text/>
                            </w:sdtPr>
                            <w:sdtEndPr/>
                            <w:sdtContent>
                              <w:r w:rsidR="0096403B">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87" type="#_x0000_t202" style="position:absolute;left:0;text-align:left;margin-left:29.4pt;margin-top:34.85pt;width:89.85pt;height:9.6pt;z-index:25165828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Duy6CjwIAAJMFAAAOAAAAZHJzL2Uyb0RvYy54bWysVE1v2zAMvQ/YfxB0Xx1nabcGdYqsRYcB&#10;RVusHXpWZKkxJokapcTOfn0p2flY10uHXWxKfCRF8pFn5501bK0wNOAqXh6NOFNOQt24p4r/eLj6&#10;8JmzEIWrhQGnKr5RgZ/P3r87a/1UjWEJplbIyIkL09ZXfBmjnxZFkEtlRTgCrxwpNaAVkY74VNQo&#10;WvJuTTEejU6KFrD2CFKFQLeXvZLPsn+tlYy3WgcVmak4vS3mL+bvIn2L2ZmYPqHwy0YOzxD/8Aor&#10;GkdBd64uRRRshc1frmwjEQLoeCTBFqB1I1XOgbIpRy+yuV8Kr3IuVJzgd2UK/8+tvFnfIWvqio9P&#10;OXPCUo8eVBdxRQmMU3laH6aEuveEi90X6KjN2/tAlynrTqNNf8qHkZ4KvdkVl5wxmYzKSUkd40yS&#10;rhyXp+Nc/WJv7THErwosS0LFkZqXayrW1yHSSwi6haRgAUxTXzXG5EMijLowyNaCWm1ifiNZ/IEy&#10;jrUVP/l4PMqOHSTz3rNxyY3KlBnCpcz7DLMUN0YljHHflaaS5URfiS2kVG4XP6MTSlOotxgO+P2r&#10;3mLc50EWOTK4uDO2jQPM2ecZ25es/rktme7xVPCDvJMYu0WXuXKSW5euFlBviBgI/WQFL68a6t61&#10;CPFOII0SNZzWQ7yljzZA1YdB4mwJ+Pu1+4QnhpOWs5ZGs+Lh10qg4sx8c8T903IySbOcD5PjT0Qk&#10;hoeaxaHGrewFECVKWkReZjHho9mKGsE+0haZp6ikEk5S7IrHrXgR+4VBW0iq+TyDaHq9iNfu3svk&#10;OpU5cfOhexToBwJHov4NbIdYTF/wuMcmy+Dnq0hczCTfV3VoAE1+5v6wpdJqOTxn1H6Xzp4BAAD/&#10;/wMAUEsDBBQABgAIAAAAIQCTpHj03wAAAAgBAAAPAAAAZHJzL2Rvd25yZXYueG1sTI/BTsMwEETv&#10;SPyDtUjcqEOhxU2zqQDBgUpVRYvUqxsvcUS8jmKnDX+POcFxNKOZN8VqdK04UR8azwi3kwwEceVN&#10;wzXCx/71RoEIUbPRrWdC+KYAq/LyotC58Wd+p9Mu1iKVcMg1go2xy6UMlSWnw8R3xMn79L3TMcm+&#10;lqbX51TuWjnNsrl0uuG0YHVHz5aqr93gEPabJzNIM5q3l2qz3tJBru39FvH6anxcgog0xr8w/OIn&#10;dCgT09EPbIJoEWYqkUeE+eIBRPKnd2oG4oig1AJkWcj/B8ofAAAA//8DAFBLAQItABQABgAIAAAA&#10;IQC2gziS/gAAAOEBAAATAAAAAAAAAAAAAAAAAAAAAABbQ29udGVudF9UeXBlc10ueG1sUEsBAi0A&#10;FAAGAAgAAAAhADj9If/WAAAAlAEAAAsAAAAAAAAAAAAAAAAALwEAAF9yZWxzLy5yZWxzUEsBAi0A&#10;FAAGAAgAAAAhAIO7LoKPAgAAkwUAAA4AAAAAAAAAAAAAAAAALgIAAGRycy9lMm9Eb2MueG1sUEsB&#10;Ai0AFAAGAAgAAAAhAJOkePTfAAAACAEAAA8AAAAAAAAAAAAAAAAA6QQAAGRycy9kb3ducmV2Lnht&#10;bFBLBQYAAAAABAAEAPMAAAD1BQAAAAA=&#10;" o:allowoverlap="f" fillcolor="white [3201]" stroked="f" strokeweight=".5pt">
              <v:textbox style="mso-fit-shape-to-text:t">
                <w:txbxContent>
                  <w:p w14:paraId="3FEE79D2" w14:textId="74885CFB" w:rsidR="0096403B" w:rsidRDefault="00634FC5" w:rsidP="00664D04">
                    <w:pPr>
                      <w:pStyle w:val="Brdtext"/>
                      <w:jc w:val="left"/>
                    </w:pPr>
                    <w:sdt>
                      <w:sdtPr>
                        <w:alias w:val="NummerEtikett"/>
                        <w:tag w:val="NummerEtikett"/>
                        <w:id w:val="1971858306"/>
                        <w:lock w:val="sdtContentLocked"/>
                        <w:dataBinding w:prefixMappings="xmlns:ns0='http://rkdhs/mallar/lagstiftning/Prop/Prop.xsd'" w:xpath="/ns0:dokumentvärden[1]/ns0:dokumentnummer[1]/@etikett" w:storeItemID="{068625C3-B546-44A5-B525-B7CC092E5AD6}"/>
                        <w:text/>
                      </w:sdtPr>
                      <w:sdtEndPr/>
                      <w:sdtContent>
                        <w:r w:rsidR="0096403B">
                          <w:t>Prop.</w:t>
                        </w:r>
                      </w:sdtContent>
                    </w:sdt>
                    <w:r w:rsidR="0096403B">
                      <w:t xml:space="preserve"> </w:t>
                    </w:r>
                    <w:sdt>
                      <w:sdtPr>
                        <w:alias w:val="Nummer"/>
                        <w:tag w:val="Nummer"/>
                        <w:id w:val="1971017765"/>
                        <w:lock w:val="sdtContentLocked"/>
                        <w:dataBinding w:prefixMappings="xmlns:ns0='http://rkdhs/mallar/lagstiftning/Prop/Prop.xsd'" w:xpath="/ns0:dokumentvärden[1]/ns0:dokumentnummer[1]" w:storeItemID="{068625C3-B546-44A5-B525-B7CC092E5AD6}"/>
                        <w:text/>
                      </w:sdtPr>
                      <w:sdtEndPr/>
                      <w:sdtContent>
                        <w:r w:rsidR="0096403B">
                          <w:t>2019/20:52</w:t>
                        </w:r>
                      </w:sdtContent>
                    </w:sdt>
                  </w:p>
                  <w:p w14:paraId="751A00A1" w14:textId="6980A2CE" w:rsidR="0096403B" w:rsidRPr="00C7375F" w:rsidRDefault="00634FC5" w:rsidP="00DE7975">
                    <w:pPr>
                      <w:pStyle w:val="Brdtext"/>
                    </w:pPr>
                    <w:sdt>
                      <w:sdtPr>
                        <w:alias w:val="BilageEtikett"/>
                        <w:tag w:val="BilageEtikett"/>
                        <w:id w:val="53361448"/>
                        <w:lock w:val="sdtContentLocked"/>
                        <w:dataBinding w:prefixMappings="xmlns:ns0='http://rkdhs/mallar/lagstiftning/Prop/Prop.xsd'" w:xpath="/ns0:dokumentvärden[1]/ns0:bilagor[1]/ns0:bilaga[4]/@bilageetikett" w:storeItemID="{068625C3-B546-44A5-B525-B7CC092E5AD6}"/>
                        <w:text/>
                      </w:sdtPr>
                      <w:sdtEndPr/>
                      <w:sdtContent>
                        <w:r w:rsidR="0096403B">
                          <w:t>Bilaga</w:t>
                        </w:r>
                      </w:sdtContent>
                    </w:sdt>
                    <w:r w:rsidR="0096403B">
                      <w:t xml:space="preserve"> </w:t>
                    </w:r>
                    <w:sdt>
                      <w:sdtPr>
                        <w:alias w:val="BilageNummer"/>
                        <w:tag w:val="BilageNummer"/>
                        <w:id w:val="-933055557"/>
                        <w:lock w:val="sdtContentLocked"/>
                        <w:dataBinding w:prefixMappings="xmlns:ns0='http://rkdhs/mallar/lagstiftning/Prop/Prop.xsd'" w:xpath="/ns0:dokumentvärden[1]/ns0:bilagor[1]/ns0:bilaga[4]/@bilagenummer" w:storeItemID="{068625C3-B546-44A5-B525-B7CC092E5AD6}"/>
                        <w:text/>
                      </w:sdtPr>
                      <w:sdtEndPr/>
                      <w:sdtContent>
                        <w:r w:rsidR="0096403B">
                          <w:t>4</w:t>
                        </w:r>
                      </w:sdtContent>
                    </w:sdt>
                  </w:p>
                </w:txbxContent>
              </v:textbox>
              <w10:wrap type="square" anchorx="page" anchory="page"/>
            </v:shape>
          </w:pict>
        </mc:Fallback>
      </mc:AlternateContent>
    </w:r>
    <w:r>
      <w:t xml:space="preserve"> </w:t>
    </w:r>
  </w:p>
</w:hdr>
</file>

<file path=word/header3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B184C8F" w14:textId="77777777" w:rsidR="0096403B" w:rsidRDefault="0096403B" w:rsidP="00EE1584">
    <w:pPr>
      <w:pStyle w:val="Brdtext"/>
    </w:pPr>
    <w:r>
      <w:rPr>
        <w:noProof/>
        <w:lang w:eastAsia="sv-SE"/>
      </w:rPr>
      <mc:AlternateContent>
        <mc:Choice Requires="wps">
          <w:drawing>
            <wp:anchor distT="0" distB="0" distL="0" distR="0" simplePos="0" relativeHeight="251658297"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2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6F61B13" w14:textId="4A6ABF18" w:rsidR="0096403B" w:rsidRDefault="00487C86" w:rsidP="00A118D8">
                          <w:pPr>
                            <w:pStyle w:val="Brdtext"/>
                            <w:jc w:val="left"/>
                          </w:pPr>
                          <w:sdt>
                            <w:sdtPr>
                              <w:alias w:val="NummerEtikett"/>
                              <w:tag w:val="NummerEtikett"/>
                              <w:id w:val="-185516141"/>
                              <w:lock w:val="sdtContentLocked"/>
                              <w:dataBinding w:prefixMappings="xmlns:ns0='http://rkdhs/mallar/lagstiftning/Prop/Prop.xsd'" w:xpath="/ns0:dokumentvärden[1]/ns0:dokumentnummer[1]/@etikett" w:storeItemID="{068625C3-B546-44A5-B525-B7CC092E5AD6}"/>
                              <w:text/>
                            </w:sdtPr>
                            <w:sdtEndPr/>
                            <w:sdtContent>
                              <w:r w:rsidR="0096403B">
                                <w:t>Prop.</w:t>
                              </w:r>
                            </w:sdtContent>
                          </w:sdt>
                          <w:r w:rsidR="0096403B">
                            <w:t xml:space="preserve"> </w:t>
                          </w:r>
                          <w:sdt>
                            <w:sdtPr>
                              <w:alias w:val="Nummer"/>
                              <w:tag w:val="Nummer"/>
                              <w:id w:val="1059972030"/>
                              <w:lock w:val="sdtContentLocked"/>
                              <w:dataBinding w:prefixMappings="xmlns:ns0='http://rkdhs/mallar/lagstiftning/Prop/Prop.xsd'" w:xpath="/ns0:dokumentvärden[1]/ns0:dokumentnummer[1]" w:storeItemID="{068625C3-B546-44A5-B525-B7CC092E5AD6}"/>
                              <w:text/>
                            </w:sdtPr>
                            <w:sdtEndPr/>
                            <w:sdtContent>
                              <w:r w:rsidR="0096403B">
                                <w:t>2019/20:52</w:t>
                              </w:r>
                            </w:sdtContent>
                          </w:sdt>
                        </w:p>
                        <w:p w14:paraId="32D9B441" w14:textId="7AF65F14" w:rsidR="0096403B" w:rsidRPr="00C7375F" w:rsidRDefault="00487C86" w:rsidP="00DE7975">
                          <w:pPr>
                            <w:pStyle w:val="Brdtext"/>
                          </w:pPr>
                          <w:sdt>
                            <w:sdtPr>
                              <w:alias w:val="BilageEtikett"/>
                              <w:tag w:val="BilageEtikett"/>
                              <w:id w:val="-909541763"/>
                              <w:lock w:val="sdtContentLocked"/>
                              <w:dataBinding w:prefixMappings="xmlns:ns0='http://rkdhs/mallar/lagstiftning/Prop/Prop.xsd'" w:xpath="/ns0:dokumentvärden[1]/ns0:bilagor[1]/ns0:bilaga[4]/@bilageetikett" w:storeItemID="{068625C3-B546-44A5-B525-B7CC092E5AD6}"/>
                              <w:text/>
                            </w:sdtPr>
                            <w:sdtEndPr/>
                            <w:sdtContent>
                              <w:r w:rsidR="0096403B">
                                <w:t>Bilaga</w:t>
                              </w:r>
                            </w:sdtContent>
                          </w:sdt>
                          <w:r w:rsidR="0096403B">
                            <w:t xml:space="preserve"> </w:t>
                          </w:r>
                          <w:sdt>
                            <w:sdtPr>
                              <w:alias w:val="BilageNummer"/>
                              <w:tag w:val="BilageNummer"/>
                              <w:id w:val="-701165897"/>
                              <w:lock w:val="sdtContentLocked"/>
                              <w:dataBinding w:prefixMappings="xmlns:ns0='http://rkdhs/mallar/lagstiftning/Prop/Prop.xsd'" w:xpath="/ns0:dokumentvärden[1]/ns0:bilagor[1]/ns0:bilaga[4]/@bilagenummer" w:storeItemID="{068625C3-B546-44A5-B525-B7CC092E5AD6}"/>
                              <w:text/>
                            </w:sdtPr>
                            <w:sdtEndPr/>
                            <w:sdtContent>
                              <w:r w:rsidR="0096403B">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88" type="#_x0000_t202" style="position:absolute;left:0;text-align:left;margin-left:348.15pt;margin-top:35.45pt;width:89.85pt;height:9.6pt;z-index:25165829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oYHmjjgIAAJMFAAAOAAAAZHJzL2Uyb0RvYy54bWysVNtOGzEQfa/Uf7D8XjYbAi0RG5SCqCoh&#10;QIWKZ8drk1V9q+1kN/36Hns3l1JeqPqyO/bcPGfOzPlFpxVZCx8aaypaHo0oEYbbujHPFf3+eP3h&#10;EyUhMlMzZY2o6EYEejF7/+68dVMxtkurauEJgpgwbV1FlzG6aVEEvhSahSPrhIFSWq9ZxNE/F7Vn&#10;LaJrVYxHo9Oitb523nIRAm6veiWd5fhSCh7vpAwiElVRvC3mr8/fRfoWs3M2ffbMLRs+PIP9wys0&#10;awyS7kJdscjIyjd/hdIN9zZYGY+41YWVsuEi14BqytGLah6WzIlcC8AJbgdT+H9h+e363pOmrugY&#10;nTJMo0ePoot+hQKOEzytC1NYPTjYxe6z7dDm7X3AZaq6k16nP+oh0APozQ5cBCM8OZWTEh2jhENX&#10;jsuzcUa/2Hs7H+IXYTVJQkU9mpcxZeubEPESmG5NUrJgVVNfN0rlQyKMuFSerBlarWJ+Izz+sFKG&#10;tBU9PT4Z5cDGJvc+sjIpjMiUGdKlyvsKsxQ3SiQbZb4JCchyoa/kZpwLs8ufrZOVRKq3OA72+1e9&#10;xbmvAx45szVx56wbY32uPs/YHrL6xxYy2dsD8IO6kxi7RZe5crpjwMLWGxDD236yguPXDbp3w0K8&#10;Zx6jhIZjPcQ7fKSyQN8OEiVL63+9dp/swXBoKWkxmhUNP1fMC0rUVwPun5WTSZrlfJicfASRiD/U&#10;LA41ZqUvLShRYhE5nsVkH9VWlN7qJ2yRecoKFTMcuSsat+Jl7BcGthAX83k2wvQ6Fm/Mg+MpdII5&#10;cfOxe2LeDQSOoP6t3Q4xm77gcW+bPIObryK4mEmegO5RHRqAyc/cH7ZUWi2H52y136Wz3wAAAP//&#10;AwBQSwMEFAAGAAgAAAAhADqKEcLfAAAACQEAAA8AAABkcnMvZG93bnJldi54bWxMj8FOwzAQRO9I&#10;/IO1SNyoXUBpE7KpAMGBSlVFi8TVjZc4Iraj2GnD37OcynG1TzNvytXkOnGkIbbBI8xnCgT5OpjW&#10;Nwgf+9ebJYiYtDe6C54QfijCqrq8KHVhwsm/03GXGsEhPhYawabUF1LG2pLTcRZ68vz7CoPTic+h&#10;kWbQJw53nbxVKpNOt54brO7p2VL9vRsdwn7zZEZpJvP2Um/WW/qUa3u/Rby+mh4fQCSa0hmGP31W&#10;h4qdDmH0JooOIcuzO0YRFioHwcBykfG4A0Ku5iCrUv5fUP0CAAD//wMAUEsBAi0AFAAGAAgAAAAh&#10;ALaDOJL+AAAA4QEAABMAAAAAAAAAAAAAAAAAAAAAAFtDb250ZW50X1R5cGVzXS54bWxQSwECLQAU&#10;AAYACAAAACEAOP0h/9YAAACUAQAACwAAAAAAAAAAAAAAAAAvAQAAX3JlbHMvLnJlbHNQSwECLQAU&#10;AAYACAAAACEAaGB5o44CAACTBQAADgAAAAAAAAAAAAAAAAAuAgAAZHJzL2Uyb0RvYy54bWxQSwEC&#10;LQAUAAYACAAAACEAOooRwt8AAAAJAQAADwAAAAAAAAAAAAAAAADoBAAAZHJzL2Rvd25yZXYueG1s&#10;UEsFBgAAAAAEAAQA8wAAAPQFAAAAAA==&#10;" o:allowoverlap="f" fillcolor="white [3201]" stroked="f" strokeweight=".5pt">
              <v:textbox style="mso-fit-shape-to-text:t">
                <w:txbxContent>
                  <w:p w14:paraId="16F61B13" w14:textId="4A6ABF18" w:rsidR="0096403B" w:rsidRDefault="00634FC5" w:rsidP="00A118D8">
                    <w:pPr>
                      <w:pStyle w:val="Brdtext"/>
                      <w:jc w:val="left"/>
                    </w:pPr>
                    <w:sdt>
                      <w:sdtPr>
                        <w:alias w:val="NummerEtikett"/>
                        <w:tag w:val="NummerEtikett"/>
                        <w:id w:val="-185516141"/>
                        <w:lock w:val="sdtContentLocked"/>
                        <w:dataBinding w:prefixMappings="xmlns:ns0='http://rkdhs/mallar/lagstiftning/Prop/Prop.xsd'" w:xpath="/ns0:dokumentvärden[1]/ns0:dokumentnummer[1]/@etikett" w:storeItemID="{068625C3-B546-44A5-B525-B7CC092E5AD6}"/>
                        <w:text/>
                      </w:sdtPr>
                      <w:sdtEndPr/>
                      <w:sdtContent>
                        <w:r w:rsidR="0096403B">
                          <w:t>Prop.</w:t>
                        </w:r>
                      </w:sdtContent>
                    </w:sdt>
                    <w:r w:rsidR="0096403B">
                      <w:t xml:space="preserve"> </w:t>
                    </w:r>
                    <w:sdt>
                      <w:sdtPr>
                        <w:alias w:val="Nummer"/>
                        <w:tag w:val="Nummer"/>
                        <w:id w:val="1059972030"/>
                        <w:lock w:val="sdtContentLocked"/>
                        <w:dataBinding w:prefixMappings="xmlns:ns0='http://rkdhs/mallar/lagstiftning/Prop/Prop.xsd'" w:xpath="/ns0:dokumentvärden[1]/ns0:dokumentnummer[1]" w:storeItemID="{068625C3-B546-44A5-B525-B7CC092E5AD6}"/>
                        <w:text/>
                      </w:sdtPr>
                      <w:sdtEndPr/>
                      <w:sdtContent>
                        <w:r w:rsidR="0096403B">
                          <w:t>2019/20:52</w:t>
                        </w:r>
                      </w:sdtContent>
                    </w:sdt>
                  </w:p>
                  <w:p w14:paraId="32D9B441" w14:textId="7AF65F14" w:rsidR="0096403B" w:rsidRPr="00C7375F" w:rsidRDefault="00634FC5" w:rsidP="00DE7975">
                    <w:pPr>
                      <w:pStyle w:val="Brdtext"/>
                    </w:pPr>
                    <w:sdt>
                      <w:sdtPr>
                        <w:alias w:val="BilageEtikett"/>
                        <w:tag w:val="BilageEtikett"/>
                        <w:id w:val="-909541763"/>
                        <w:lock w:val="sdtContentLocked"/>
                        <w:dataBinding w:prefixMappings="xmlns:ns0='http://rkdhs/mallar/lagstiftning/Prop/Prop.xsd'" w:xpath="/ns0:dokumentvärden[1]/ns0:bilagor[1]/ns0:bilaga[4]/@bilageetikett" w:storeItemID="{068625C3-B546-44A5-B525-B7CC092E5AD6}"/>
                        <w:text/>
                      </w:sdtPr>
                      <w:sdtEndPr/>
                      <w:sdtContent>
                        <w:r w:rsidR="0096403B">
                          <w:t>Bilaga</w:t>
                        </w:r>
                      </w:sdtContent>
                    </w:sdt>
                    <w:r w:rsidR="0096403B">
                      <w:t xml:space="preserve"> </w:t>
                    </w:r>
                    <w:sdt>
                      <w:sdtPr>
                        <w:alias w:val="BilageNummer"/>
                        <w:tag w:val="BilageNummer"/>
                        <w:id w:val="-701165897"/>
                        <w:lock w:val="sdtContentLocked"/>
                        <w:dataBinding w:prefixMappings="xmlns:ns0='http://rkdhs/mallar/lagstiftning/Prop/Prop.xsd'" w:xpath="/ns0:dokumentvärden[1]/ns0:bilagor[1]/ns0:bilaga[4]/@bilagenummer" w:storeItemID="{068625C3-B546-44A5-B525-B7CC092E5AD6}"/>
                        <w:text/>
                      </w:sdtPr>
                      <w:sdtEndPr/>
                      <w:sdtContent>
                        <w:r w:rsidR="0096403B">
                          <w:t>4</w:t>
                        </w:r>
                      </w:sdtContent>
                    </w:sdt>
                  </w:p>
                </w:txbxContent>
              </v:textbox>
              <w10:wrap type="square" anchorx="page" anchory="page"/>
            </v:shape>
          </w:pict>
        </mc:Fallback>
      </mc:AlternateContent>
    </w:r>
    <w:r>
      <w:t xml:space="preserve"> </w:t>
    </w:r>
  </w:p>
</w:hdr>
</file>

<file path=word/header3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AA3A4DD" w14:textId="77777777" w:rsidR="0096403B" w:rsidRDefault="0096403B" w:rsidP="00664D04">
    <w:pPr>
      <w:pStyle w:val="Brdtext"/>
    </w:pPr>
    <w:r>
      <w:rPr>
        <w:noProof/>
        <w:lang w:eastAsia="sv-SE"/>
      </w:rPr>
      <mc:AlternateContent>
        <mc:Choice Requires="wps">
          <w:drawing>
            <wp:anchor distT="0" distB="0" distL="0" distR="0" simplePos="0" relativeHeight="251658283"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3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B89252C" w14:textId="1FA6B771" w:rsidR="0096403B" w:rsidRDefault="00487C86" w:rsidP="00664D04">
                          <w:pPr>
                            <w:pStyle w:val="Brdtext"/>
                            <w:jc w:val="left"/>
                          </w:pPr>
                          <w:sdt>
                            <w:sdtPr>
                              <w:alias w:val="NummerEtikett"/>
                              <w:tag w:val="NummerEtikett"/>
                              <w:id w:val="-1362662774"/>
                              <w:lock w:val="sdtContentLocked"/>
                              <w:dataBinding w:prefixMappings="xmlns:ns0='http://rkdhs/mallar/lagstiftning/Prop/Prop.xsd'" w:xpath="/ns0:dokumentvärden[1]/ns0:dokumentnummer[1]/@etikett" w:storeItemID="{068625C3-B546-44A5-B525-B7CC092E5AD6}"/>
                              <w:text/>
                            </w:sdtPr>
                            <w:sdtEndPr/>
                            <w:sdtContent>
                              <w:r w:rsidR="0096403B">
                                <w:t>Prop.</w:t>
                              </w:r>
                            </w:sdtContent>
                          </w:sdt>
                          <w:r w:rsidR="0096403B">
                            <w:t xml:space="preserve"> </w:t>
                          </w:r>
                          <w:sdt>
                            <w:sdtPr>
                              <w:alias w:val="Nummer"/>
                              <w:tag w:val="Nummer"/>
                              <w:id w:val="-2143339181"/>
                              <w:lock w:val="sdtContentLocked"/>
                              <w:dataBinding w:prefixMappings="xmlns:ns0='http://rkdhs/mallar/lagstiftning/Prop/Prop.xsd'" w:xpath="/ns0:dokumentvärden[1]/ns0:dokumentnummer[1]" w:storeItemID="{068625C3-B546-44A5-B525-B7CC092E5AD6}"/>
                              <w:text/>
                            </w:sdtPr>
                            <w:sdtEndPr/>
                            <w:sdtContent>
                              <w:r w:rsidR="0096403B">
                                <w:t>2019/20:52</w:t>
                              </w:r>
                            </w:sdtContent>
                          </w:sdt>
                        </w:p>
                        <w:p w14:paraId="7C1C521A" w14:textId="1E733954" w:rsidR="0096403B" w:rsidRPr="00C7375F" w:rsidRDefault="00487C86" w:rsidP="00DE7975">
                          <w:pPr>
                            <w:pStyle w:val="Brdtext"/>
                          </w:pPr>
                          <w:sdt>
                            <w:sdtPr>
                              <w:alias w:val="BilageEtikett"/>
                              <w:tag w:val="BilageEtikett"/>
                              <w:id w:val="-888343176"/>
                              <w:lock w:val="sdtContentLocked"/>
                              <w:dataBinding w:prefixMappings="xmlns:ns0='http://rkdhs/mallar/lagstiftning/Prop/Prop.xsd'" w:xpath="/ns0:dokumentvärden[1]/ns0:bilagor[1]/ns0:bilaga[5]/@bilageetikett" w:storeItemID="{068625C3-B546-44A5-B525-B7CC092E5AD6}"/>
                              <w:text/>
                            </w:sdtPr>
                            <w:sdtEndPr/>
                            <w:sdtContent>
                              <w:r w:rsidR="0096403B">
                                <w:t>Bilaga</w:t>
                              </w:r>
                            </w:sdtContent>
                          </w:sdt>
                          <w:r w:rsidR="0096403B">
                            <w:t xml:space="preserve"> </w:t>
                          </w:r>
                          <w:sdt>
                            <w:sdtPr>
                              <w:alias w:val="BilageNummer"/>
                              <w:tag w:val="BilageNummer"/>
                              <w:id w:val="1859540367"/>
                              <w:lock w:val="sdtContentLocked"/>
                              <w:dataBinding w:prefixMappings="xmlns:ns0='http://rkdhs/mallar/lagstiftning/Prop/Prop.xsd'" w:xpath="/ns0:dokumentvärden[1]/ns0:bilagor[1]/ns0:bilaga[5]/@bilagenummer" w:storeItemID="{068625C3-B546-44A5-B525-B7CC092E5AD6}"/>
                              <w:text/>
                            </w:sdtPr>
                            <w:sdtEndPr/>
                            <w:sdtContent>
                              <w:r w:rsidR="0096403B">
                                <w:t>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92" type="#_x0000_t202" style="position:absolute;left:0;text-align:left;margin-left:29.4pt;margin-top:34.85pt;width:89.85pt;height:9.6pt;z-index:25165828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QL5xGkAIAAJMFAAAOAAAAZHJzL2Uyb0RvYy54bWysVFFv2yAQfp+0/4B4Xx2nabdGcaqsVadJ&#10;VVutnfpMMCTWMDAgsbNfvw9sJ1nXl057sYH77o777jtml22tyFY4Xxld0PxkRInQ3JSVXhX0+9PN&#10;h0+U+MB0yZTRoqA74enl/P27WWOnYmzWRpXCEQTRftrYgq5DsNMs83wtauZPjBUaRmlczQK2bpWV&#10;jjWIXqtsPBqdZ41xpXWGC+9xet0Z6TzFl1LwcC+lF4GoguJuIX1d+i7jN5vP2HTlmF1XvL8G+4db&#10;1KzSSLoPdc0CIxtX/RWqrrgz3shwwk2dGSkrLlINqCYfvajmcc2sSLWAHG/3NPn/F5bfbR8cqcqC&#10;nuaUaFajR0+iDW6DAsaRnsb6KVCPFrjQfjYt2jycexzGqlvp6vhHPQR2EL3bk4tghEenfJKjY5Rw&#10;2PJxfjFO7GcHb+t8+CJMTeKioA7NS5yy7a0PuAmgAyQm80ZV5U2lVNpEwYgr5ciWodUqpDvC4w+U&#10;0qQp6Pnp2SgF1ia6d5GVjmFEkkyfLlbeVZhWYadExCj9TUhQlgp9JTfjXOh9/oSOKIlUb3Hs8Ydb&#10;vcW5qwMeKbPRYe9cV9q4VH2asQNl5Y+BMtnhQfhR3XEZ2mWbtHJ+NihgacodhOFMN1ne8psK3btl&#10;Pjwwh1FCw/E8hHt8pDJg3/QrStbG/XrtPOKhcFgpaTCaBfU/N8wJStRXDe1f5JNJnOW0mZx9hJCI&#10;O7Ysjy16U18ZSALyxu3SMuKDGpbSmfoZr8giZoWJaY7cBQ3D8ip0DwZeIS4WiwTC9FoWbvWj5TF0&#10;pDlq86l9Zs72Ag6Q/p0ZhphNX+i4w0ZPbxebAC0mkUeiO1b7BmDyk/b7Vyo+Lcf7hDq8pfPfAA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CQL5xGkAIAAJM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7B89252C" w14:textId="1FA6B771" w:rsidR="0096403B" w:rsidRDefault="00634FC5" w:rsidP="00664D04">
                    <w:pPr>
                      <w:pStyle w:val="Brdtext"/>
                      <w:jc w:val="left"/>
                    </w:pPr>
                    <w:sdt>
                      <w:sdtPr>
                        <w:alias w:val="NummerEtikett"/>
                        <w:tag w:val="NummerEtikett"/>
                        <w:id w:val="-1362662774"/>
                        <w:lock w:val="sdtContentLocked"/>
                        <w:dataBinding w:prefixMappings="xmlns:ns0='http://rkdhs/mallar/lagstiftning/Prop/Prop.xsd'" w:xpath="/ns0:dokumentvärden[1]/ns0:dokumentnummer[1]/@etikett" w:storeItemID="{068625C3-B546-44A5-B525-B7CC092E5AD6}"/>
                        <w:text/>
                      </w:sdtPr>
                      <w:sdtEndPr/>
                      <w:sdtContent>
                        <w:r w:rsidR="0096403B">
                          <w:t>Prop.</w:t>
                        </w:r>
                      </w:sdtContent>
                    </w:sdt>
                    <w:r w:rsidR="0096403B">
                      <w:t xml:space="preserve"> </w:t>
                    </w:r>
                    <w:sdt>
                      <w:sdtPr>
                        <w:alias w:val="Nummer"/>
                        <w:tag w:val="Nummer"/>
                        <w:id w:val="-2143339181"/>
                        <w:lock w:val="sdtContentLocked"/>
                        <w:dataBinding w:prefixMappings="xmlns:ns0='http://rkdhs/mallar/lagstiftning/Prop/Prop.xsd'" w:xpath="/ns0:dokumentvärden[1]/ns0:dokumentnummer[1]" w:storeItemID="{068625C3-B546-44A5-B525-B7CC092E5AD6}"/>
                        <w:text/>
                      </w:sdtPr>
                      <w:sdtEndPr/>
                      <w:sdtContent>
                        <w:r w:rsidR="0096403B">
                          <w:t>2019/20:52</w:t>
                        </w:r>
                      </w:sdtContent>
                    </w:sdt>
                  </w:p>
                  <w:p w14:paraId="7C1C521A" w14:textId="1E733954" w:rsidR="0096403B" w:rsidRPr="00C7375F" w:rsidRDefault="00634FC5" w:rsidP="00DE7975">
                    <w:pPr>
                      <w:pStyle w:val="Brdtext"/>
                    </w:pPr>
                    <w:sdt>
                      <w:sdtPr>
                        <w:alias w:val="BilageEtikett"/>
                        <w:tag w:val="BilageEtikett"/>
                        <w:id w:val="-888343176"/>
                        <w:lock w:val="sdtContentLocked"/>
                        <w:dataBinding w:prefixMappings="xmlns:ns0='http://rkdhs/mallar/lagstiftning/Prop/Prop.xsd'" w:xpath="/ns0:dokumentvärden[1]/ns0:bilagor[1]/ns0:bilaga[5]/@bilageetikett" w:storeItemID="{068625C3-B546-44A5-B525-B7CC092E5AD6}"/>
                        <w:text/>
                      </w:sdtPr>
                      <w:sdtEndPr/>
                      <w:sdtContent>
                        <w:r w:rsidR="0096403B">
                          <w:t>Bilaga</w:t>
                        </w:r>
                      </w:sdtContent>
                    </w:sdt>
                    <w:r w:rsidR="0096403B">
                      <w:t xml:space="preserve"> </w:t>
                    </w:r>
                    <w:sdt>
                      <w:sdtPr>
                        <w:alias w:val="BilageNummer"/>
                        <w:tag w:val="BilageNummer"/>
                        <w:id w:val="1859540367"/>
                        <w:lock w:val="sdtContentLocked"/>
                        <w:dataBinding w:prefixMappings="xmlns:ns0='http://rkdhs/mallar/lagstiftning/Prop/Prop.xsd'" w:xpath="/ns0:dokumentvärden[1]/ns0:bilagor[1]/ns0:bilaga[5]/@bilagenummer" w:storeItemID="{068625C3-B546-44A5-B525-B7CC092E5AD6}"/>
                        <w:text/>
                      </w:sdtPr>
                      <w:sdtEndPr/>
                      <w:sdtContent>
                        <w:r w:rsidR="0096403B">
                          <w:t>5</w:t>
                        </w:r>
                      </w:sdtContent>
                    </w:sdt>
                  </w:p>
                </w:txbxContent>
              </v:textbox>
              <w10:wrap type="square" anchorx="page" anchory="page"/>
            </v:shape>
          </w:pict>
        </mc:Fallback>
      </mc:AlternateContent>
    </w:r>
    <w:r>
      <w:t xml:space="preserve"> </w:t>
    </w:r>
  </w:p>
</w:hdr>
</file>

<file path=word/header3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4B25378" w14:textId="77777777" w:rsidR="0096403B" w:rsidRDefault="0096403B" w:rsidP="00EE1584">
    <w:pPr>
      <w:pStyle w:val="Brdtext"/>
    </w:pPr>
    <w:r>
      <w:rPr>
        <w:noProof/>
        <w:lang w:eastAsia="sv-SE"/>
      </w:rPr>
      <mc:AlternateContent>
        <mc:Choice Requires="wps">
          <w:drawing>
            <wp:anchor distT="0" distB="0" distL="0" distR="0" simplePos="0" relativeHeight="251658298"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3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8FC1A94" w14:textId="55083DA9" w:rsidR="0096403B" w:rsidRDefault="00487C86" w:rsidP="00A118D8">
                          <w:pPr>
                            <w:pStyle w:val="Brdtext"/>
                            <w:jc w:val="left"/>
                          </w:pPr>
                          <w:sdt>
                            <w:sdtPr>
                              <w:alias w:val="NummerEtikett"/>
                              <w:tag w:val="NummerEtikett"/>
                              <w:id w:val="891851192"/>
                              <w:lock w:val="sdtContentLocked"/>
                              <w:dataBinding w:prefixMappings="xmlns:ns0='http://rkdhs/mallar/lagstiftning/Prop/Prop.xsd'" w:xpath="/ns0:dokumentvärden[1]/ns0:dokumentnummer[1]/@etikett" w:storeItemID="{068625C3-B546-44A5-B525-B7CC092E5AD6}"/>
                              <w:text/>
                            </w:sdtPr>
                            <w:sdtEndPr/>
                            <w:sdtContent>
                              <w:r w:rsidR="0096403B">
                                <w:t>Prop.</w:t>
                              </w:r>
                            </w:sdtContent>
                          </w:sdt>
                          <w:r w:rsidR="0096403B">
                            <w:t xml:space="preserve"> </w:t>
                          </w:r>
                          <w:sdt>
                            <w:sdtPr>
                              <w:alias w:val="Nummer"/>
                              <w:tag w:val="Nummer"/>
                              <w:id w:val="-1425794078"/>
                              <w:lock w:val="sdtContentLocked"/>
                              <w:dataBinding w:prefixMappings="xmlns:ns0='http://rkdhs/mallar/lagstiftning/Prop/Prop.xsd'" w:xpath="/ns0:dokumentvärden[1]/ns0:dokumentnummer[1]" w:storeItemID="{068625C3-B546-44A5-B525-B7CC092E5AD6}"/>
                              <w:text/>
                            </w:sdtPr>
                            <w:sdtEndPr/>
                            <w:sdtContent>
                              <w:r w:rsidR="0096403B">
                                <w:t>2019/20:52</w:t>
                              </w:r>
                            </w:sdtContent>
                          </w:sdt>
                        </w:p>
                        <w:p w14:paraId="779FFDF9" w14:textId="6F481673" w:rsidR="0096403B" w:rsidRPr="00C7375F" w:rsidRDefault="00487C86" w:rsidP="00DE7975">
                          <w:pPr>
                            <w:pStyle w:val="Brdtext"/>
                          </w:pPr>
                          <w:sdt>
                            <w:sdtPr>
                              <w:alias w:val="BilageEtikett"/>
                              <w:tag w:val="BilageEtikett"/>
                              <w:id w:val="-1614971648"/>
                              <w:lock w:val="sdtContentLocked"/>
                              <w:dataBinding w:prefixMappings="xmlns:ns0='http://rkdhs/mallar/lagstiftning/Prop/Prop.xsd'" w:xpath="/ns0:dokumentvärden[1]/ns0:bilagor[1]/ns0:bilaga[5]/@bilageetikett" w:storeItemID="{068625C3-B546-44A5-B525-B7CC092E5AD6}"/>
                              <w:text/>
                            </w:sdtPr>
                            <w:sdtEndPr/>
                            <w:sdtContent>
                              <w:r w:rsidR="0096403B">
                                <w:t>Bilaga</w:t>
                              </w:r>
                            </w:sdtContent>
                          </w:sdt>
                          <w:r w:rsidR="0096403B">
                            <w:t xml:space="preserve"> </w:t>
                          </w:r>
                          <w:sdt>
                            <w:sdtPr>
                              <w:alias w:val="BilageNummer"/>
                              <w:tag w:val="BilageNummer"/>
                              <w:id w:val="-825828625"/>
                              <w:lock w:val="sdtContentLocked"/>
                              <w:dataBinding w:prefixMappings="xmlns:ns0='http://rkdhs/mallar/lagstiftning/Prop/Prop.xsd'" w:xpath="/ns0:dokumentvärden[1]/ns0:bilagor[1]/ns0:bilaga[5]/@bilagenummer" w:storeItemID="{068625C3-B546-44A5-B525-B7CC092E5AD6}"/>
                              <w:text/>
                            </w:sdtPr>
                            <w:sdtEndPr/>
                            <w:sdtContent>
                              <w:r w:rsidR="0096403B">
                                <w:t>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93" type="#_x0000_t202" style="position:absolute;left:0;text-align:left;margin-left:348.15pt;margin-top:35.45pt;width:89.85pt;height:9.6pt;z-index:25165829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EliUWkAIAAJMFAAAOAAAAZHJzL2Uyb0RvYy54bWysVFFv2yAQfp+0/4B4Xx2nabZGdaqsVadJ&#10;VVstnfpMMDTWMDAgsbNfvw9sJ1nXl057sYH77o777uMuLttaka1wvjK6oPnJiBKhuSkr/VzQ7483&#10;Hz5R4gPTJVNGi4LuhKeX8/fvLho7E2OzNqoUjiCI9rPGFnQdgp1lmedrUTN/YqzQMErjahawdc9Z&#10;6ViD6LXKxqPRNGuMK60zXHiP0+vOSOcpvpSCh3spvQhEFRR3C+nr0ncVv9n8gs2eHbPrivfXYP9w&#10;i5pVGkn3oa5ZYGTjqr9C1RV3xhsZTripMyNlxUWqAdXkoxfVLNfMilQLyPF2T5P/f2H53fbBkaos&#10;6Cno0axGjx5FG9wGBZxGehrrZ0AtLXCh/WxatHk49ziMVbfS1fGPegjsiLTbk4tghEenfJKjY5Rw&#10;2PJxfj5O7GcHb+t8+CJMTeKioA7NS5yy7a0PuAmgAyQm80ZV5U2lVNpEwYgr5ciWodUqpDvC4w+U&#10;0qQp6PT0bJQCaxPdu8hKxzAiSaZPFyvvKkyrsFMiYpT+JiQoS4W+kptxLvQ+f0JHlESqtzj2+MOt&#10;3uLc1QGPlNnosHeuK21cqj69sQNl5Y+BMtnhQfhR3XEZ2lWbtDKdDgpYmXIHYTjTvSxv+U2F7t0y&#10;Hx6Yw1NCwzEewj0+Uhmwb/oVJWvjfr12HvFQOKyUNHiaBfU/N8wJStRXDe2f55MJwoa0mZx9hJCI&#10;O7asji16U18ZSCLHILI8LSM+qGEpnamfMEUWMStMTHPkLmgYllehGxiYQlwsFgmE12tZuNVLy2Po&#10;SHPU5mP7xJztBRwg/TszPGI2e6HjDhs9vV1sArSYRB6J7ljtG4CXn7TfT6k4Wo73CXWYpfPfAA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DEliUWkAIAAJM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18FC1A94" w14:textId="55083DA9" w:rsidR="0096403B" w:rsidRDefault="00634FC5" w:rsidP="00A118D8">
                    <w:pPr>
                      <w:pStyle w:val="Brdtext"/>
                      <w:jc w:val="left"/>
                    </w:pPr>
                    <w:sdt>
                      <w:sdtPr>
                        <w:alias w:val="NummerEtikett"/>
                        <w:tag w:val="NummerEtikett"/>
                        <w:id w:val="891851192"/>
                        <w:lock w:val="sdtContentLocked"/>
                        <w:dataBinding w:prefixMappings="xmlns:ns0='http://rkdhs/mallar/lagstiftning/Prop/Prop.xsd'" w:xpath="/ns0:dokumentvärden[1]/ns0:dokumentnummer[1]/@etikett" w:storeItemID="{068625C3-B546-44A5-B525-B7CC092E5AD6}"/>
                        <w:text/>
                      </w:sdtPr>
                      <w:sdtEndPr/>
                      <w:sdtContent>
                        <w:r w:rsidR="0096403B">
                          <w:t>Prop.</w:t>
                        </w:r>
                      </w:sdtContent>
                    </w:sdt>
                    <w:r w:rsidR="0096403B">
                      <w:t xml:space="preserve"> </w:t>
                    </w:r>
                    <w:sdt>
                      <w:sdtPr>
                        <w:alias w:val="Nummer"/>
                        <w:tag w:val="Nummer"/>
                        <w:id w:val="-1425794078"/>
                        <w:lock w:val="sdtContentLocked"/>
                        <w:dataBinding w:prefixMappings="xmlns:ns0='http://rkdhs/mallar/lagstiftning/Prop/Prop.xsd'" w:xpath="/ns0:dokumentvärden[1]/ns0:dokumentnummer[1]" w:storeItemID="{068625C3-B546-44A5-B525-B7CC092E5AD6}"/>
                        <w:text/>
                      </w:sdtPr>
                      <w:sdtEndPr/>
                      <w:sdtContent>
                        <w:r w:rsidR="0096403B">
                          <w:t>2019/20:52</w:t>
                        </w:r>
                      </w:sdtContent>
                    </w:sdt>
                  </w:p>
                  <w:p w14:paraId="779FFDF9" w14:textId="6F481673" w:rsidR="0096403B" w:rsidRPr="00C7375F" w:rsidRDefault="00634FC5" w:rsidP="00DE7975">
                    <w:pPr>
                      <w:pStyle w:val="Brdtext"/>
                    </w:pPr>
                    <w:sdt>
                      <w:sdtPr>
                        <w:alias w:val="BilageEtikett"/>
                        <w:tag w:val="BilageEtikett"/>
                        <w:id w:val="-1614971648"/>
                        <w:lock w:val="sdtContentLocked"/>
                        <w:dataBinding w:prefixMappings="xmlns:ns0='http://rkdhs/mallar/lagstiftning/Prop/Prop.xsd'" w:xpath="/ns0:dokumentvärden[1]/ns0:bilagor[1]/ns0:bilaga[5]/@bilageetikett" w:storeItemID="{068625C3-B546-44A5-B525-B7CC092E5AD6}"/>
                        <w:text/>
                      </w:sdtPr>
                      <w:sdtEndPr/>
                      <w:sdtContent>
                        <w:r w:rsidR="0096403B">
                          <w:t>Bilaga</w:t>
                        </w:r>
                      </w:sdtContent>
                    </w:sdt>
                    <w:r w:rsidR="0096403B">
                      <w:t xml:space="preserve"> </w:t>
                    </w:r>
                    <w:sdt>
                      <w:sdtPr>
                        <w:alias w:val="BilageNummer"/>
                        <w:tag w:val="BilageNummer"/>
                        <w:id w:val="-825828625"/>
                        <w:lock w:val="sdtContentLocked"/>
                        <w:dataBinding w:prefixMappings="xmlns:ns0='http://rkdhs/mallar/lagstiftning/Prop/Prop.xsd'" w:xpath="/ns0:dokumentvärden[1]/ns0:bilagor[1]/ns0:bilaga[5]/@bilagenummer" w:storeItemID="{068625C3-B546-44A5-B525-B7CC092E5AD6}"/>
                        <w:text/>
                      </w:sdtPr>
                      <w:sdtEndPr/>
                      <w:sdtContent>
                        <w:r w:rsidR="0096403B">
                          <w:t>5</w:t>
                        </w:r>
                      </w:sdtContent>
                    </w:sdt>
                  </w:p>
                </w:txbxContent>
              </v:textbox>
              <w10:wrap type="square" anchorx="page" anchory="page"/>
            </v:shape>
          </w:pict>
        </mc:Fallback>
      </mc:AlternateContent>
    </w:r>
    <w:r>
      <w:t xml:space="preserve"> </w:t>
    </w:r>
  </w:p>
</w:hdr>
</file>

<file path=word/header3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4DCD374" w14:textId="77777777" w:rsidR="0096403B" w:rsidRDefault="0096403B" w:rsidP="00EE1584">
    <w:pPr>
      <w:pStyle w:val="Brdtext"/>
    </w:pPr>
    <w:r>
      <w:t xml:space="preserve"> </w:t>
    </w:r>
  </w:p>
</w:hdr>
</file>

<file path=word/header3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F8BE8AF" w14:textId="77777777" w:rsidR="0096403B" w:rsidRDefault="0096403B" w:rsidP="00664D04">
    <w:pPr>
      <w:pStyle w:val="Brdtext"/>
    </w:pPr>
    <w:r>
      <w:rPr>
        <w:noProof/>
        <w:lang w:eastAsia="sv-SE"/>
      </w:rPr>
      <mc:AlternateContent>
        <mc:Choice Requires="wps">
          <w:drawing>
            <wp:anchor distT="0" distB="0" distL="0" distR="0" simplePos="0" relativeHeight="251658284"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3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CECDC24" w14:textId="7E2E8CF3" w:rsidR="0096403B" w:rsidRPr="00756E21" w:rsidRDefault="00487C86" w:rsidP="00664D04">
                          <w:pPr>
                            <w:pStyle w:val="Brdtext"/>
                            <w:jc w:val="left"/>
                          </w:pPr>
                          <w:sdt>
                            <w:sdtPr>
                              <w:alias w:val="NummerEtikett"/>
                              <w:tag w:val="NummerEtikett"/>
                              <w:id w:val="-343173473"/>
                              <w:lock w:val="sdtContentLocked"/>
                              <w:dataBinding w:prefixMappings="xmlns:ns0='http://rkdhs/mallar/lagstiftning/Prop/Prop.xsd'" w:xpath="/ns0:dokumentvärden[1]/ns0:dokumentnummer[1]/@etikett" w:storeItemID="{068625C3-B546-44A5-B525-B7CC092E5AD6}"/>
                              <w:text/>
                            </w:sdtPr>
                            <w:sdtEndPr/>
                            <w:sdtContent>
                              <w:r w:rsidR="0096403B">
                                <w:t>Prop.</w:t>
                              </w:r>
                            </w:sdtContent>
                          </w:sdt>
                          <w:r w:rsidR="0096403B">
                            <w:t xml:space="preserve"> </w:t>
                          </w:r>
                          <w:sdt>
                            <w:sdtPr>
                              <w:alias w:val="Nummer"/>
                              <w:tag w:val="Nummer"/>
                              <w:id w:val="-1458793465"/>
                              <w:lock w:val="sdtContentLocked"/>
                              <w:dataBinding w:prefixMappings="xmlns:ns0='http://rkdhs/mallar/lagstiftning/Prop/Prop.xsd'" w:xpath="/ns0:dokumentvärden[1]/ns0:dokumentnummer[1]" w:storeItemID="{068625C3-B546-44A5-B525-B7CC092E5AD6}"/>
                              <w:text/>
                            </w:sdtPr>
                            <w:sdtEndPr/>
                            <w:sdtContent>
                              <w:r w:rsidR="0096403B">
                                <w:t>2019/20:52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97" type="#_x0000_t202" style="position:absolute;left:0;text-align:left;margin-left:29.4pt;margin-top:35.55pt;width:89.85pt;height:9.6pt;z-index:25165828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fp2r3jwIAAJMFAAAOAAAAZHJzL2Uyb0RvYy54bWysVE1v2zAMvQ/YfxB0Xx2nabcGdYqsRYcB&#10;RVusHXpWZKkxJomapMTOfv0o2vlY10uHXWxKfCRF8pHnF501bK1CbMBVvDwacaachLpxzxX//nj9&#10;4RNnMQlXCwNOVXyjIr+YvX933vqpGsMSTK0CQycuTltf8WVKfloUUS6VFfEIvHKo1BCsSHgMz0Ud&#10;RIverSnGo9Fp0UKofQCpYsTbq17JZ+RfayXTndZRJWYqjm9L9A30XeRvMTsX0+cg/LKRwzPEP7zC&#10;isZh0J2rK5EEW4XmL1e2kQEi6HQkwRagdSMV5YDZlKMX2TwshVeUCxYn+l2Z4v9zK2/X94E1dcWP&#10;jzlzwmKPHlWXwgoTGOfytD5OEfXgEZe6z9Bhm7f3ES9z1p0ONv8xH4Z6LPRmV1x0xmQ2Kicldowz&#10;ibpyXJ6NqfrF3tqHmL4osCwLFQ/YPKqpWN/EhC9B6BaSg0UwTX3dGEOHTBh1aQJbC2y1SfRGtPgD&#10;ZRxrK356fDIixw6yee/ZuOxGEWWGcDnzPkOS0saojDHum9JYMkr0ldhCSuV28QmdURpDvcVwwO9f&#10;9RbjPg+0oMjg0s7YNg4CZU8zti9Z/WNbMt3jseAHeWcxdYuOuPKRWpevFlBvkBgB+smKXl432L0b&#10;EdO9CDhK2HBcD+kOP9oAVh8GibMlhF+v3Wc8Mhy1nLU4mhWPP1ciKM7MV4fcPysnkzzLdJicfEQi&#10;sXCoWRxq3MpeAlKixEXkJYkZn8xW1AHsE26ReY6KKuEkxq542oqXqV8YuIWkms8JhNPrRbpxD15m&#10;17nMmZuP3ZMIfiBwQurfwnaIxfQFj3tstox+vkrIRSL5vqpDA3DyifvDlsqr5fBMqP0unf0GAAD/&#10;/wMAUEsDBBQABgAIAAAAIQCrTYIT3wAAAAgBAAAPAAAAZHJzL2Rvd25yZXYueG1sTI/BTsMwEETv&#10;SP0Haytxo05aCiFkUxUEBypVFS0SVzde4qjxOoqdNvw95gTH0Yxm3hSr0bbiTL1vHCOkswQEceV0&#10;wzXCx+H1JgPhg2KtWseE8E0eVuXkqlC5dhd+p/M+1CKWsM8Vggmhy6X0lSGr/Mx1xNH7cr1VIcq+&#10;lrpXl1huWzlPkjtpVcNxwaiOng1Vp/1gEQ7bJz1IPeq3l2q72dGn3JjbHeL1dFw/ggg0hr8w/OJH&#10;dCgj09ENrL1oEZZZJA8I92kKIvrzRbYEcUR4SBYgy0L+P1D+AAAA//8DAFBLAQItABQABgAIAAAA&#10;IQC2gziS/gAAAOEBAAATAAAAAAAAAAAAAAAAAAAAAABbQ29udGVudF9UeXBlc10ueG1sUEsBAi0A&#10;FAAGAAgAAAAhADj9If/WAAAAlAEAAAsAAAAAAAAAAAAAAAAALwEAAF9yZWxzLy5yZWxzUEsBAi0A&#10;FAAGAAgAAAAhAJ+navePAgAAkwUAAA4AAAAAAAAAAAAAAAAALgIAAGRycy9lMm9Eb2MueG1sUEsB&#10;Ai0AFAAGAAgAAAAhAKtNghPfAAAACAEAAA8AAAAAAAAAAAAAAAAA6QQAAGRycy9kb3ducmV2Lnht&#10;bFBLBQYAAAAABAAEAPMAAAD1BQAAAAA=&#10;" o:allowoverlap="f" fillcolor="white [3201]" stroked="f" strokeweight=".5pt">
              <v:textbox style="mso-fit-shape-to-text:t">
                <w:txbxContent>
                  <w:p w14:paraId="0CECDC24" w14:textId="7E2E8CF3" w:rsidR="0096403B" w:rsidRPr="00756E21" w:rsidRDefault="00634FC5" w:rsidP="00664D04">
                    <w:pPr>
                      <w:pStyle w:val="Brdtext"/>
                      <w:jc w:val="left"/>
                    </w:pPr>
                    <w:sdt>
                      <w:sdtPr>
                        <w:alias w:val="NummerEtikett"/>
                        <w:tag w:val="NummerEtikett"/>
                        <w:id w:val="-343173473"/>
                        <w:lock w:val="sdtContentLocked"/>
                        <w:dataBinding w:prefixMappings="xmlns:ns0='http://rkdhs/mallar/lagstiftning/Prop/Prop.xsd'" w:xpath="/ns0:dokumentvärden[1]/ns0:dokumentnummer[1]/@etikett" w:storeItemID="{068625C3-B546-44A5-B525-B7CC092E5AD6}"/>
                        <w:text/>
                      </w:sdtPr>
                      <w:sdtEndPr/>
                      <w:sdtContent>
                        <w:r w:rsidR="0096403B">
                          <w:t>Prop.</w:t>
                        </w:r>
                      </w:sdtContent>
                    </w:sdt>
                    <w:r w:rsidR="0096403B">
                      <w:t xml:space="preserve"> </w:t>
                    </w:r>
                    <w:sdt>
                      <w:sdtPr>
                        <w:alias w:val="Nummer"/>
                        <w:tag w:val="Nummer"/>
                        <w:id w:val="-1458793465"/>
                        <w:lock w:val="sdtContentLocked"/>
                        <w:dataBinding w:prefixMappings="xmlns:ns0='http://rkdhs/mallar/lagstiftning/Prop/Prop.xsd'" w:xpath="/ns0:dokumentvärden[1]/ns0:dokumentnummer[1]" w:storeItemID="{068625C3-B546-44A5-B525-B7CC092E5AD6}"/>
                        <w:text/>
                      </w:sdtPr>
                      <w:sdtEndPr/>
                      <w:sdtContent>
                        <w:r w:rsidR="0096403B">
                          <w:t>2019/20:52</w:t>
                        </w:r>
                      </w:sdtContent>
                    </w:sdt>
                  </w:p>
                </w:txbxContent>
              </v:textbox>
              <w10:wrap type="square" anchorx="page" anchory="page"/>
            </v:shape>
          </w:pict>
        </mc:Fallback>
      </mc:AlternateContent>
    </w:r>
    <w:r>
      <w:t xml:space="preserve"> </w:t>
    </w:r>
  </w:p>
</w:hdr>
</file>

<file path=word/header4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53ED8D4" w14:textId="77777777" w:rsidR="0096403B" w:rsidRDefault="0096403B" w:rsidP="00EE1584">
    <w:pPr>
      <w:pStyle w:val="Brdtext"/>
    </w:pPr>
    <w:r>
      <w:rPr>
        <w:noProof/>
        <w:lang w:eastAsia="sv-SE"/>
      </w:rPr>
      <mc:AlternateContent>
        <mc:Choice Requires="wps">
          <w:drawing>
            <wp:anchor distT="0" distB="0" distL="0" distR="0" simplePos="0" relativeHeight="251658299"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3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F3B09CD" w14:textId="332D0BA9" w:rsidR="0096403B" w:rsidRPr="00756E21" w:rsidRDefault="00487C86" w:rsidP="00A118D8">
                          <w:pPr>
                            <w:pStyle w:val="Brdtext"/>
                            <w:jc w:val="left"/>
                          </w:pPr>
                          <w:sdt>
                            <w:sdtPr>
                              <w:alias w:val="NummerEtikett"/>
                              <w:tag w:val="NummerEtikett"/>
                              <w:id w:val="1307042849"/>
                              <w:lock w:val="sdtContentLocked"/>
                              <w:dataBinding w:prefixMappings="xmlns:ns0='http://rkdhs/mallar/lagstiftning/Prop/Prop.xsd'" w:xpath="/ns0:dokumentvärden[1]/ns0:dokumentnummer[1]/@etikett" w:storeItemID="{068625C3-B546-44A5-B525-B7CC092E5AD6}"/>
                              <w:text/>
                            </w:sdtPr>
                            <w:sdtEndPr/>
                            <w:sdtContent>
                              <w:r w:rsidR="0096403B">
                                <w:t>Prop.</w:t>
                              </w:r>
                            </w:sdtContent>
                          </w:sdt>
                          <w:r w:rsidR="0096403B">
                            <w:t xml:space="preserve"> </w:t>
                          </w:r>
                          <w:sdt>
                            <w:sdtPr>
                              <w:alias w:val="Nummer"/>
                              <w:tag w:val="Nummer"/>
                              <w:id w:val="554442520"/>
                              <w:lock w:val="sdtContentLocked"/>
                              <w:dataBinding w:prefixMappings="xmlns:ns0='http://rkdhs/mallar/lagstiftning/Prop/Prop.xsd'" w:xpath="/ns0:dokumentvärden[1]/ns0:dokumentnummer[1]" w:storeItemID="{068625C3-B546-44A5-B525-B7CC092E5AD6}"/>
                              <w:text/>
                            </w:sdtPr>
                            <w:sdtEndPr/>
                            <w:sdtContent>
                              <w:r w:rsidR="0096403B">
                                <w:t>2019/20:52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98" type="#_x0000_t202" style="position:absolute;left:0;text-align:left;margin-left:348pt;margin-top:36pt;width:89.85pt;height:9.6pt;z-index:25165829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0fD3WjwIAAJMFAAAOAAAAZHJzL2Uyb0RvYy54bWysVEtPGzEQvlfqf7B8L5sNgZaIDUpBVJUQ&#10;oELF2fHaZFXb446d7Ka/vmPv5lHKhaqX3bHn5fnmmzm/6Kxha4WhAVfx8mjEmXIS6sY9V/z74/WH&#10;T5yFKFwtDDhV8Y0K/GL2/t1566dqDEswtUJGQVyYtr7iyxj9tCiCXCorwhF45UipAa2IdMTnokbR&#10;UnRrivFodFq0gLVHkCoEur3qlXyW42utZLzTOqjITMXpbTF/MX8X6VvMzsX0GYVfNnJ4hviHV1jR&#10;OEq6C3UlomArbP4KZRuJEEDHIwm2AK0bqXINVE05elHNw1J4lWshcILfwRT+X1h5u75H1tQVPx5z&#10;5oSlHj2qLuKKCjhO8LQ+TMnqwZNd7D5DR23e3ge6TFV3Gm36Uz2M9AT0ZgcuBWMyOZWTkjrGmSRd&#10;OS7Pxhn9Yu/tMcQvCixLQsWRmpcxFeubEOklZLo1SckCmKa+bozJh0QYdWmQrQW12sT8RvL4w8o4&#10;1lb89PhklAM7SO59ZONSGJUpM6RLlfcVZilujEo2xn1TmiDLhb6SW0ip3C5/tk5WmlK9xXGw37/q&#10;Lc59HeSRM4OLO2fbOMBcfZ6xPWT1jy1kurcnwA/qTmLsFl3myscdAxZQb4gYCP1kBS+vG+rejQjx&#10;XiCNEjWc1kO8o482QOjDIHG2BPz12n2yJ4aTlrOWRrPi4edKoOLMfHXE/bNyMkmznA+Tk49EJIaH&#10;msWhxq3sJRAlSlpEXmYx2UezFTWCfaItMk9ZSSWcpNwVj1vxMvYLg7aQVPN5NqLp9SLeuAcvU+gE&#10;c+LmY/ck0A8EjkT9W9gOsZi+4HFvmzyDn68icTGTPAHdozo0gCY/c3/YUmm1HJ6z1X6Xzn4DAAD/&#10;/wMAUEsDBBQABgAIAAAAIQAWcxKV4AAAAAkBAAAPAAAAZHJzL2Rvd25yZXYueG1sTI9BS8NAEIXv&#10;gv9hGcGb3TRo0qbZFBU9WCjFVuh1mx2zwexsyG7a+O8dT3p6DO/x5nvlenKdOOMQWk8K5rMEBFLt&#10;TUuNgo/D690CRIiajO48oYJvDLCurq9KXRh/oXc872MjuIRCoRXYGPtCylBbdDrMfI/E3qcfnI58&#10;Do00g75wuetkmiSZdLol/mB1j88W66/96BQctk9mlGYyby/1drPDo9zY+51StzfT4wpExCn+heEX&#10;n9GhYqaTH8kE0SnIlhlviQrylJUDi/whB3FSsJynIKtS/l9Q/QAAAP//AwBQSwECLQAUAAYACAAA&#10;ACEAtoM4kv4AAADhAQAAEwAAAAAAAAAAAAAAAAAAAAAAW0NvbnRlbnRfVHlwZXNdLnhtbFBLAQIt&#10;ABQABgAIAAAAIQA4/SH/1gAAAJQBAAALAAAAAAAAAAAAAAAAAC8BAABfcmVscy8ucmVsc1BLAQIt&#10;ABQABgAIAAAAIQB0fD3WjwIAAJMFAAAOAAAAAAAAAAAAAAAAAC4CAABkcnMvZTJvRG9jLnhtbFBL&#10;AQItABQABgAIAAAAIQAWcxKV4AAAAAkBAAAPAAAAAAAAAAAAAAAAAOkEAABkcnMvZG93bnJldi54&#10;bWxQSwUGAAAAAAQABADzAAAA9gUAAAAA&#10;" o:allowoverlap="f" fillcolor="white [3201]" stroked="f" strokeweight=".5pt">
              <v:textbox style="mso-fit-shape-to-text:t">
                <w:txbxContent>
                  <w:p w14:paraId="4F3B09CD" w14:textId="332D0BA9" w:rsidR="0096403B" w:rsidRPr="00756E21" w:rsidRDefault="00634FC5" w:rsidP="00A118D8">
                    <w:pPr>
                      <w:pStyle w:val="Brdtext"/>
                      <w:jc w:val="left"/>
                    </w:pPr>
                    <w:sdt>
                      <w:sdtPr>
                        <w:alias w:val="NummerEtikett"/>
                        <w:tag w:val="NummerEtikett"/>
                        <w:id w:val="1307042849"/>
                        <w:lock w:val="sdtContentLocked"/>
                        <w:dataBinding w:prefixMappings="xmlns:ns0='http://rkdhs/mallar/lagstiftning/Prop/Prop.xsd'" w:xpath="/ns0:dokumentvärden[1]/ns0:dokumentnummer[1]/@etikett" w:storeItemID="{068625C3-B546-44A5-B525-B7CC092E5AD6}"/>
                        <w:text/>
                      </w:sdtPr>
                      <w:sdtEndPr/>
                      <w:sdtContent>
                        <w:r w:rsidR="0096403B">
                          <w:t>Prop.</w:t>
                        </w:r>
                      </w:sdtContent>
                    </w:sdt>
                    <w:r w:rsidR="0096403B">
                      <w:t xml:space="preserve"> </w:t>
                    </w:r>
                    <w:sdt>
                      <w:sdtPr>
                        <w:alias w:val="Nummer"/>
                        <w:tag w:val="Nummer"/>
                        <w:id w:val="554442520"/>
                        <w:lock w:val="sdtContentLocked"/>
                        <w:dataBinding w:prefixMappings="xmlns:ns0='http://rkdhs/mallar/lagstiftning/Prop/Prop.xsd'" w:xpath="/ns0:dokumentvärden[1]/ns0:dokumentnummer[1]" w:storeItemID="{068625C3-B546-44A5-B525-B7CC092E5AD6}"/>
                        <w:text/>
                      </w:sdtPr>
                      <w:sdtEndPr/>
                      <w:sdtContent>
                        <w:r w:rsidR="0096403B">
                          <w:t>2019/20:52</w:t>
                        </w:r>
                      </w:sdtContent>
                    </w:sdt>
                  </w:p>
                </w:txbxContent>
              </v:textbox>
              <w10:wrap type="square" anchorx="page" anchory="page"/>
            </v:shape>
          </w:pict>
        </mc:Fallback>
      </mc:AlternateContent>
    </w:r>
    <w:r>
      <w:t xml:space="preserve"> </w:t>
    </w:r>
  </w:p>
</w:hdr>
</file>

<file path=word/header4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C68C2CB" w14:textId="77777777" w:rsidR="0096403B" w:rsidRDefault="0096403B" w:rsidP="00EE1584">
    <w:pPr>
      <w:pStyle w:val="Brdtext"/>
    </w:pPr>
    <w:r>
      <w:t xml:space="preserve"> </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abstractNum w:abstractNumId="0" w15:restartNumberingAfterBreak="0">
    <w:nsid w:val="FFFFFF89"/>
    <w:multiLevelType w:val="singleLevel"/>
    <w:tmpl w:val="B22A75AE"/>
    <w:lvl w:ilvl="0">
      <w:start w:val="1"/>
      <w:numFmt w:val="bullet"/>
      <w:lvlText w:val=""/>
      <w:lvlJc w:val="left"/>
      <w:pPr>
        <w:tabs>
          <w:tab w:val="num" w:pos="360"/>
        </w:tabs>
        <w:ind w:left="360" w:hanging="360"/>
      </w:pPr>
      <w:rPr>
        <w:rFonts w:ascii="Symbol" w:hAnsi="Symbol" w:hint="default"/>
      </w:rPr>
    </w:lvl>
  </w:abstractNum>
  <w:abstractNum w:abstractNumId="1" w15:restartNumberingAfterBreak="0">
    <w:nsid w:val="01B064D1"/>
    <w:multiLevelType w:val="multilevel"/>
    <w:tmpl w:val="4B9E585A"/>
    <w:numStyleLink w:val="RKnummerlista"/>
  </w:abstractNum>
  <w:abstractNum w:abstractNumId="2" w15:restartNumberingAfterBreak="0">
    <w:nsid w:val="026161C1"/>
    <w:multiLevelType w:val="multilevel"/>
    <w:tmpl w:val="089CCD3C"/>
    <w:numStyleLink w:val="RKpunktlistaram"/>
  </w:abstractNum>
  <w:abstractNum w:abstractNumId="3" w15:restartNumberingAfterBreak="0">
    <w:nsid w:val="04206CBB"/>
    <w:multiLevelType w:val="multilevel"/>
    <w:tmpl w:val="A386DF5C"/>
    <w:lvl w:ilvl="0">
      <w:start w:val="3"/>
      <w:numFmt w:val="decimal"/>
      <w:lvlText w:val="%1."/>
      <w:lvlJc w:val="left"/>
      <w:pPr>
        <w:tabs>
          <w:tab w:val="num" w:pos="284"/>
        </w:tabs>
        <w:ind w:left="284" w:hanging="284"/>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4" w15:restartNumberingAfterBreak="0">
    <w:nsid w:val="045727E5"/>
    <w:multiLevelType w:val="multilevel"/>
    <w:tmpl w:val="2EB89F6E"/>
    <w:numStyleLink w:val="RKrubrik1-4"/>
  </w:abstractNum>
  <w:abstractNum w:abstractNumId="5" w15:restartNumberingAfterBreak="0">
    <w:nsid w:val="04B66FE9"/>
    <w:multiLevelType w:val="multilevel"/>
    <w:tmpl w:val="07E8A37C"/>
    <w:styleLink w:val="RKstrecklistaram"/>
    <w:lvl w:ilvl="0">
      <w:start w:val="1"/>
      <w:numFmt w:val="none"/>
      <w:pStyle w:val="Brdtextefterstrlistaram"/>
      <w:suff w:val="nothing"/>
      <w:lvlText w:val=""/>
      <w:lvlJc w:val="left"/>
      <w:pPr>
        <w:ind w:left="0" w:firstLine="0"/>
      </w:pPr>
      <w:rPr>
        <w:rFonts w:hint="default"/>
      </w:rPr>
    </w:lvl>
    <w:lvl w:ilvl="1">
      <w:start w:val="1"/>
      <w:numFmt w:val="bullet"/>
      <w:pStyle w:val="Strecklistaram"/>
      <w:lvlText w:val="–"/>
      <w:lvlJc w:val="left"/>
      <w:pPr>
        <w:tabs>
          <w:tab w:val="num" w:pos="397"/>
        </w:tabs>
        <w:ind w:left="397" w:hanging="284"/>
      </w:pPr>
      <w:rPr>
        <w:rFonts w:ascii="Times New Roman" w:hAnsi="Times New Roman" w:cs="Times New Roman" w:hint="default"/>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6" w15:restartNumberingAfterBreak="0">
    <w:nsid w:val="06441E01"/>
    <w:multiLevelType w:val="multilevel"/>
    <w:tmpl w:val="07E8A37C"/>
    <w:numStyleLink w:val="RKstrecklistaram"/>
  </w:abstractNum>
  <w:abstractNum w:abstractNumId="7" w15:restartNumberingAfterBreak="0">
    <w:nsid w:val="094A1350"/>
    <w:multiLevelType w:val="multilevel"/>
    <w:tmpl w:val="874C1294"/>
    <w:lvl w:ilvl="0">
      <w:start w:val="1"/>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8" w15:restartNumberingAfterBreak="0">
    <w:nsid w:val="0C484E05"/>
    <w:multiLevelType w:val="multilevel"/>
    <w:tmpl w:val="85CA2C1E"/>
    <w:numStyleLink w:val="RKpunktlista"/>
  </w:abstractNum>
  <w:abstractNum w:abstractNumId="9" w15:restartNumberingAfterBreak="0">
    <w:nsid w:val="0D76163D"/>
    <w:multiLevelType w:val="hybridMultilevel"/>
    <w:tmpl w:val="C6D8D278"/>
    <w:lvl w:ilvl="0" w:tplc="FCFCF040">
      <w:start w:val="1"/>
      <w:numFmt w:val="bullet"/>
      <w:lvlText w:val="-"/>
      <w:lvlJc w:val="left"/>
      <w:pPr>
        <w:ind w:left="720" w:hanging="360"/>
      </w:pPr>
      <w:rPr>
        <w:rFonts w:ascii="Courier New" w:hAnsi="Courier New" w:hint="default"/>
      </w:rPr>
    </w:lvl>
    <w:lvl w:ilvl="1" w:tplc="675CCC20" w:tentative="1">
      <w:start w:val="1"/>
      <w:numFmt w:val="bullet"/>
      <w:lvlText w:val="o"/>
      <w:lvlJc w:val="left"/>
      <w:pPr>
        <w:ind w:left="1440" w:hanging="360"/>
      </w:pPr>
      <w:rPr>
        <w:rFonts w:ascii="Courier New" w:hAnsi="Courier New" w:cs="Courier New" w:hint="default"/>
      </w:rPr>
    </w:lvl>
    <w:lvl w:ilvl="2" w:tplc="74F43A9C" w:tentative="1">
      <w:start w:val="1"/>
      <w:numFmt w:val="bullet"/>
      <w:lvlText w:val=""/>
      <w:lvlJc w:val="left"/>
      <w:pPr>
        <w:ind w:left="2160" w:hanging="360"/>
      </w:pPr>
      <w:rPr>
        <w:rFonts w:ascii="Wingdings" w:hAnsi="Wingdings" w:hint="default"/>
      </w:rPr>
    </w:lvl>
    <w:lvl w:ilvl="3" w:tplc="F1EA29D4" w:tentative="1">
      <w:start w:val="1"/>
      <w:numFmt w:val="bullet"/>
      <w:lvlText w:val=""/>
      <w:lvlJc w:val="left"/>
      <w:pPr>
        <w:ind w:left="2880" w:hanging="360"/>
      </w:pPr>
      <w:rPr>
        <w:rFonts w:ascii="Symbol" w:hAnsi="Symbol" w:hint="default"/>
      </w:rPr>
    </w:lvl>
    <w:lvl w:ilvl="4" w:tplc="09A69968" w:tentative="1">
      <w:start w:val="1"/>
      <w:numFmt w:val="bullet"/>
      <w:lvlText w:val="o"/>
      <w:lvlJc w:val="left"/>
      <w:pPr>
        <w:ind w:left="3600" w:hanging="360"/>
      </w:pPr>
      <w:rPr>
        <w:rFonts w:ascii="Courier New" w:hAnsi="Courier New" w:cs="Courier New" w:hint="default"/>
      </w:rPr>
    </w:lvl>
    <w:lvl w:ilvl="5" w:tplc="B380C252" w:tentative="1">
      <w:start w:val="1"/>
      <w:numFmt w:val="bullet"/>
      <w:lvlText w:val=""/>
      <w:lvlJc w:val="left"/>
      <w:pPr>
        <w:ind w:left="4320" w:hanging="360"/>
      </w:pPr>
      <w:rPr>
        <w:rFonts w:ascii="Wingdings" w:hAnsi="Wingdings" w:hint="default"/>
      </w:rPr>
    </w:lvl>
    <w:lvl w:ilvl="6" w:tplc="5AACD5EA" w:tentative="1">
      <w:start w:val="1"/>
      <w:numFmt w:val="bullet"/>
      <w:lvlText w:val=""/>
      <w:lvlJc w:val="left"/>
      <w:pPr>
        <w:ind w:left="5040" w:hanging="360"/>
      </w:pPr>
      <w:rPr>
        <w:rFonts w:ascii="Symbol" w:hAnsi="Symbol" w:hint="default"/>
      </w:rPr>
    </w:lvl>
    <w:lvl w:ilvl="7" w:tplc="E92AB558" w:tentative="1">
      <w:start w:val="1"/>
      <w:numFmt w:val="bullet"/>
      <w:lvlText w:val="o"/>
      <w:lvlJc w:val="left"/>
      <w:pPr>
        <w:ind w:left="5760" w:hanging="360"/>
      </w:pPr>
      <w:rPr>
        <w:rFonts w:ascii="Courier New" w:hAnsi="Courier New" w:cs="Courier New" w:hint="default"/>
      </w:rPr>
    </w:lvl>
    <w:lvl w:ilvl="8" w:tplc="9CB8B256" w:tentative="1">
      <w:start w:val="1"/>
      <w:numFmt w:val="bullet"/>
      <w:lvlText w:val=""/>
      <w:lvlJc w:val="left"/>
      <w:pPr>
        <w:ind w:left="6480" w:hanging="360"/>
      </w:pPr>
      <w:rPr>
        <w:rFonts w:ascii="Wingdings" w:hAnsi="Wingdings" w:hint="default"/>
      </w:rPr>
    </w:lvl>
  </w:abstractNum>
  <w:abstractNum w:abstractNumId="10" w15:restartNumberingAfterBreak="0">
    <w:nsid w:val="12393F3B"/>
    <w:multiLevelType w:val="multilevel"/>
    <w:tmpl w:val="70D898A8"/>
    <w:styleLink w:val="RKstrecklista"/>
    <w:lvl w:ilvl="0">
      <w:start w:val="1"/>
      <w:numFmt w:val="none"/>
      <w:pStyle w:val="Brdtextefterstrecklista"/>
      <w:suff w:val="nothing"/>
      <w:lvlText w:val=""/>
      <w:lvlJc w:val="left"/>
      <w:pPr>
        <w:ind w:left="0" w:firstLine="0"/>
      </w:pPr>
      <w:rPr>
        <w:rFonts w:hint="default"/>
      </w:rPr>
    </w:lvl>
    <w:lvl w:ilvl="1">
      <w:start w:val="1"/>
      <w:numFmt w:val="bullet"/>
      <w:pStyle w:val="Strecklista"/>
      <w:lvlText w:val="–"/>
      <w:lvlJc w:val="left"/>
      <w:pPr>
        <w:ind w:left="284" w:hanging="284"/>
      </w:pPr>
      <w:rPr>
        <w:rFonts w:ascii="Times New Roman" w:hAnsi="Times New Roman" w:cs="Times New Roman" w:hint="default"/>
      </w:rPr>
    </w:lvl>
    <w:lvl w:ilvl="2">
      <w:start w:val="1"/>
      <w:numFmt w:val="none"/>
      <w:lvlRestart w:val="0"/>
      <w:lvlText w:val=""/>
      <w:lvlJc w:val="left"/>
      <w:pPr>
        <w:ind w:left="1440" w:hanging="363"/>
      </w:pPr>
      <w:rPr>
        <w:rFonts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1" w15:restartNumberingAfterBreak="0">
    <w:nsid w:val="17EC6E5E"/>
    <w:multiLevelType w:val="multilevel"/>
    <w:tmpl w:val="4B9E585A"/>
    <w:styleLink w:val="RKnummerlista"/>
    <w:lvl w:ilvl="0">
      <w:start w:val="1"/>
      <w:numFmt w:val="none"/>
      <w:pStyle w:val="Brdtextefternumreradlista"/>
      <w:suff w:val="nothing"/>
      <w:lvlText w:val=""/>
      <w:lvlJc w:val="left"/>
      <w:pPr>
        <w:ind w:left="0" w:firstLine="0"/>
      </w:pPr>
      <w:rPr>
        <w:rFonts w:ascii="Times New Roman" w:hAnsi="Times New Roman" w:hint="default"/>
      </w:rPr>
    </w:lvl>
    <w:lvl w:ilvl="1">
      <w:start w:val="1"/>
      <w:numFmt w:val="decimal"/>
      <w:pStyle w:val="Numreradlista"/>
      <w:lvlText w:val="%2."/>
      <w:lvlJc w:val="left"/>
      <w:pPr>
        <w:ind w:left="284" w:hanging="284"/>
      </w:pPr>
      <w:rPr>
        <w:rFonts w:hint="default"/>
      </w:rPr>
    </w:lvl>
    <w:lvl w:ilvl="2">
      <w:start w:val="1"/>
      <w:numFmt w:val="bullet"/>
      <w:pStyle w:val="Strecklistainumreradlista"/>
      <w:lvlText w:val="–"/>
      <w:lvlJc w:val="left"/>
      <w:pPr>
        <w:ind w:left="567" w:hanging="283"/>
      </w:pPr>
      <w:rPr>
        <w:rFonts w:ascii="Times New Roman" w:hAnsi="Times New Roman" w:cs="Times New Roman"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2" w15:restartNumberingAfterBreak="0">
    <w:nsid w:val="197B46EC"/>
    <w:multiLevelType w:val="multilevel"/>
    <w:tmpl w:val="85CA2C1E"/>
    <w:styleLink w:val="RKpunktlista"/>
    <w:lvl w:ilvl="0">
      <w:start w:val="1"/>
      <w:numFmt w:val="none"/>
      <w:pStyle w:val="Brdtextefterpunktlista"/>
      <w:suff w:val="nothing"/>
      <w:lvlText w:val="%1"/>
      <w:lvlJc w:val="left"/>
      <w:pPr>
        <w:ind w:left="0" w:firstLine="0"/>
      </w:pPr>
      <w:rPr>
        <w:rFonts w:hint="default"/>
        <w:color w:val="auto"/>
      </w:rPr>
    </w:lvl>
    <w:lvl w:ilvl="1">
      <w:start w:val="1"/>
      <w:numFmt w:val="bullet"/>
      <w:pStyle w:val="Punktlista"/>
      <w:lvlText w:val=""/>
      <w:lvlJc w:val="left"/>
      <w:pPr>
        <w:ind w:left="284" w:hanging="284"/>
      </w:pPr>
      <w:rPr>
        <w:rFonts w:ascii="Symbol" w:hAnsi="Symbol" w:hint="default"/>
        <w:color w:val="auto"/>
      </w:rPr>
    </w:lvl>
    <w:lvl w:ilvl="2">
      <w:start w:val="1"/>
      <w:numFmt w:val="bullet"/>
      <w:pStyle w:val="Strecklistaipunktlista"/>
      <w:lvlText w:val="–"/>
      <w:lvlJc w:val="left"/>
      <w:pPr>
        <w:ind w:left="567" w:hanging="283"/>
      </w:pPr>
      <w:rPr>
        <w:rFonts w:ascii="Times New Roman" w:hAnsi="Times New Roman" w:cs="Times New Roman"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3" w15:restartNumberingAfterBreak="0">
    <w:nsid w:val="199F21EB"/>
    <w:multiLevelType w:val="multilevel"/>
    <w:tmpl w:val="EC762F8C"/>
    <w:lvl w:ilvl="0">
      <w:start w:val="1"/>
      <w:numFmt w:val="decimal"/>
      <w:lvlText w:val="%1"/>
      <w:lvlJc w:val="left"/>
      <w:pPr>
        <w:tabs>
          <w:tab w:val="num" w:pos="907"/>
        </w:tabs>
        <w:ind w:left="907" w:hanging="907"/>
      </w:pPr>
      <w:rPr>
        <w:rFonts w:hint="default"/>
      </w:rPr>
    </w:lvl>
    <w:lvl w:ilvl="1">
      <w:start w:val="1"/>
      <w:numFmt w:val="decimal"/>
      <w:lvlText w:val="%1.%2"/>
      <w:lvlJc w:val="left"/>
      <w:pPr>
        <w:tabs>
          <w:tab w:val="num" w:pos="907"/>
        </w:tabs>
        <w:ind w:left="907" w:hanging="907"/>
      </w:pPr>
      <w:rPr>
        <w:rFonts w:hint="default"/>
      </w:rPr>
    </w:lvl>
    <w:lvl w:ilvl="2">
      <w:start w:val="1"/>
      <w:numFmt w:val="decimal"/>
      <w:lvlText w:val="%1.%2.%3"/>
      <w:lvlJc w:val="left"/>
      <w:pPr>
        <w:tabs>
          <w:tab w:val="num" w:pos="907"/>
        </w:tabs>
        <w:ind w:left="907" w:hanging="907"/>
      </w:pPr>
      <w:rPr>
        <w:rFonts w:hint="default"/>
      </w:rPr>
    </w:lvl>
    <w:lvl w:ilvl="3">
      <w:start w:val="1"/>
      <w:numFmt w:val="decimal"/>
      <w:lvlText w:val="%1.%2.%3.%4"/>
      <w:lvlJc w:val="left"/>
      <w:pPr>
        <w:ind w:left="864" w:hanging="864"/>
      </w:pPr>
      <w:rPr>
        <w:rFonts w:hint="default"/>
      </w:rPr>
    </w:lvl>
    <w:lvl w:ilvl="4">
      <w:start w:val="1"/>
      <w:numFmt w:val="decimal"/>
      <w:pStyle w:val="Rubrik5"/>
      <w:lvlText w:val="%1.%2.%3.%4.%5"/>
      <w:lvlJc w:val="left"/>
      <w:pPr>
        <w:ind w:left="1008" w:hanging="1008"/>
      </w:pPr>
      <w:rPr>
        <w:rFonts w:hint="default"/>
      </w:rPr>
    </w:lvl>
    <w:lvl w:ilvl="5">
      <w:start w:val="1"/>
      <w:numFmt w:val="decimal"/>
      <w:pStyle w:val="Rubrik6"/>
      <w:lvlText w:val="%1.%2.%3.%4.%5.%6"/>
      <w:lvlJc w:val="left"/>
      <w:pPr>
        <w:ind w:left="1152" w:hanging="1152"/>
      </w:pPr>
      <w:rPr>
        <w:rFonts w:hint="default"/>
      </w:rPr>
    </w:lvl>
    <w:lvl w:ilvl="6">
      <w:start w:val="1"/>
      <w:numFmt w:val="decimal"/>
      <w:pStyle w:val="Rubrik7"/>
      <w:lvlText w:val="%1.%2.%3.%4.%5.%6.%7"/>
      <w:lvlJc w:val="left"/>
      <w:pPr>
        <w:ind w:left="1296" w:hanging="1296"/>
      </w:pPr>
      <w:rPr>
        <w:rFonts w:hint="default"/>
      </w:rPr>
    </w:lvl>
    <w:lvl w:ilvl="7">
      <w:start w:val="1"/>
      <w:numFmt w:val="decimal"/>
      <w:pStyle w:val="Rubrik8"/>
      <w:lvlText w:val="%1.%2.%3.%4.%5.%6.%7.%8"/>
      <w:lvlJc w:val="left"/>
      <w:pPr>
        <w:ind w:left="1440" w:hanging="1440"/>
      </w:pPr>
      <w:rPr>
        <w:rFonts w:hint="default"/>
      </w:rPr>
    </w:lvl>
    <w:lvl w:ilvl="8">
      <w:start w:val="1"/>
      <w:numFmt w:val="decimal"/>
      <w:pStyle w:val="Rubrik9"/>
      <w:lvlText w:val="%1.%2.%3.%4.%5.%6.%7.%8.%9"/>
      <w:lvlJc w:val="left"/>
      <w:pPr>
        <w:ind w:left="1584" w:hanging="1584"/>
      </w:pPr>
      <w:rPr>
        <w:rFonts w:hint="default"/>
      </w:rPr>
    </w:lvl>
  </w:abstractNum>
  <w:abstractNum w:abstractNumId="14" w15:restartNumberingAfterBreak="0">
    <w:nsid w:val="1D324031"/>
    <w:multiLevelType w:val="multilevel"/>
    <w:tmpl w:val="77F4358A"/>
    <w:numStyleLink w:val="RKnumreradlistaram"/>
  </w:abstractNum>
  <w:abstractNum w:abstractNumId="15" w15:restartNumberingAfterBreak="0">
    <w:nsid w:val="1EAD06AE"/>
    <w:multiLevelType w:val="multilevel"/>
    <w:tmpl w:val="07E8A37C"/>
    <w:numStyleLink w:val="RKstrecklistaram"/>
  </w:abstractNum>
  <w:abstractNum w:abstractNumId="16" w15:restartNumberingAfterBreak="0">
    <w:nsid w:val="24993A85"/>
    <w:multiLevelType w:val="multilevel"/>
    <w:tmpl w:val="2EB89F6E"/>
    <w:styleLink w:val="RKrubrik1-4"/>
    <w:lvl w:ilvl="0">
      <w:start w:val="1"/>
      <w:numFmt w:val="decimal"/>
      <w:pStyle w:val="Rubrik1"/>
      <w:lvlText w:val="%1"/>
      <w:lvlJc w:val="left"/>
      <w:pPr>
        <w:tabs>
          <w:tab w:val="num" w:pos="907"/>
        </w:tabs>
        <w:ind w:left="907" w:hanging="907"/>
      </w:pPr>
      <w:rPr>
        <w:rFonts w:hint="default"/>
      </w:rPr>
    </w:lvl>
    <w:lvl w:ilvl="1">
      <w:start w:val="1"/>
      <w:numFmt w:val="decimal"/>
      <w:pStyle w:val="Rubrik2"/>
      <w:lvlText w:val="%1.%2"/>
      <w:lvlJc w:val="left"/>
      <w:pPr>
        <w:tabs>
          <w:tab w:val="num" w:pos="907"/>
        </w:tabs>
        <w:ind w:left="907" w:hanging="907"/>
      </w:pPr>
      <w:rPr>
        <w:rFonts w:hint="default"/>
      </w:rPr>
    </w:lvl>
    <w:lvl w:ilvl="2">
      <w:start w:val="1"/>
      <w:numFmt w:val="decimal"/>
      <w:pStyle w:val="Rubrik3"/>
      <w:lvlText w:val="%1.%2.%3"/>
      <w:lvlJc w:val="left"/>
      <w:pPr>
        <w:tabs>
          <w:tab w:val="num" w:pos="907"/>
        </w:tabs>
        <w:ind w:left="907" w:hanging="907"/>
      </w:pPr>
      <w:rPr>
        <w:rFonts w:hint="default"/>
      </w:rPr>
    </w:lvl>
    <w:lvl w:ilvl="3">
      <w:start w:val="1"/>
      <w:numFmt w:val="decimal"/>
      <w:pStyle w:val="Rubrik4"/>
      <w:lvlText w:val="%1.%2.%3.%4"/>
      <w:lvlJc w:val="left"/>
      <w:pPr>
        <w:tabs>
          <w:tab w:val="num" w:pos="907"/>
        </w:tabs>
        <w:ind w:left="907" w:hanging="907"/>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7" w15:restartNumberingAfterBreak="0">
    <w:nsid w:val="24F04E30"/>
    <w:multiLevelType w:val="multilevel"/>
    <w:tmpl w:val="07E8A37C"/>
    <w:numStyleLink w:val="RKstrecklistaram"/>
  </w:abstractNum>
  <w:abstractNum w:abstractNumId="18" w15:restartNumberingAfterBreak="0">
    <w:nsid w:val="25B82ACD"/>
    <w:multiLevelType w:val="multilevel"/>
    <w:tmpl w:val="B73C09A4"/>
    <w:lvl w:ilvl="0">
      <w:start w:val="1"/>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19" w15:restartNumberingAfterBreak="0">
    <w:nsid w:val="2A1355EC"/>
    <w:multiLevelType w:val="multilevel"/>
    <w:tmpl w:val="77F4358A"/>
    <w:numStyleLink w:val="RKnumreradlistaram"/>
  </w:abstractNum>
  <w:abstractNum w:abstractNumId="20" w15:restartNumberingAfterBreak="0">
    <w:nsid w:val="2BF62863"/>
    <w:multiLevelType w:val="multilevel"/>
    <w:tmpl w:val="041D001D"/>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21" w15:restartNumberingAfterBreak="0">
    <w:nsid w:val="372C411F"/>
    <w:multiLevelType w:val="multilevel"/>
    <w:tmpl w:val="5B2E566E"/>
    <w:lvl w:ilvl="0">
      <w:start w:val="1"/>
      <w:numFmt w:val="decimal"/>
      <w:lvlText w:val="%1."/>
      <w:lvlJc w:val="left"/>
      <w:pPr>
        <w:tabs>
          <w:tab w:val="num" w:pos="397"/>
        </w:tabs>
        <w:ind w:left="397" w:hanging="284"/>
      </w:pPr>
      <w:rPr>
        <w:rFonts w:ascii="Times New Roman" w:hAnsi="Times New Roman" w:hint="default"/>
        <w:sz w:val="20"/>
      </w:rPr>
    </w:lvl>
    <w:lvl w:ilvl="1">
      <w:start w:val="1"/>
      <w:numFmt w:val="lowerLetter"/>
      <w:lvlText w:val="%2."/>
      <w:lvlJc w:val="left"/>
      <w:pPr>
        <w:tabs>
          <w:tab w:val="num" w:pos="1077"/>
        </w:tabs>
        <w:ind w:left="1361" w:hanging="284"/>
      </w:pPr>
      <w:rPr>
        <w:rFonts w:hint="default"/>
      </w:rPr>
    </w:lvl>
    <w:lvl w:ilvl="2">
      <w:start w:val="1"/>
      <w:numFmt w:val="lowerRoman"/>
      <w:lvlText w:val="%3."/>
      <w:lvlJc w:val="right"/>
      <w:pPr>
        <w:tabs>
          <w:tab w:val="num" w:pos="2154"/>
        </w:tabs>
        <w:ind w:left="2438" w:hanging="284"/>
      </w:pPr>
      <w:rPr>
        <w:rFonts w:hint="default"/>
      </w:rPr>
    </w:lvl>
    <w:lvl w:ilvl="3">
      <w:start w:val="1"/>
      <w:numFmt w:val="decimal"/>
      <w:lvlText w:val="%4."/>
      <w:lvlJc w:val="left"/>
      <w:pPr>
        <w:tabs>
          <w:tab w:val="num" w:pos="3231"/>
        </w:tabs>
        <w:ind w:left="3515" w:hanging="284"/>
      </w:pPr>
      <w:rPr>
        <w:rFonts w:hint="default"/>
      </w:rPr>
    </w:lvl>
    <w:lvl w:ilvl="4">
      <w:start w:val="1"/>
      <w:numFmt w:val="lowerLetter"/>
      <w:lvlText w:val="%5."/>
      <w:lvlJc w:val="left"/>
      <w:pPr>
        <w:tabs>
          <w:tab w:val="num" w:pos="4308"/>
        </w:tabs>
        <w:ind w:left="4592" w:hanging="284"/>
      </w:pPr>
      <w:rPr>
        <w:rFonts w:hint="default"/>
      </w:rPr>
    </w:lvl>
    <w:lvl w:ilvl="5">
      <w:start w:val="1"/>
      <w:numFmt w:val="lowerRoman"/>
      <w:lvlText w:val="%6."/>
      <w:lvlJc w:val="right"/>
      <w:pPr>
        <w:tabs>
          <w:tab w:val="num" w:pos="5385"/>
        </w:tabs>
        <w:ind w:left="5669" w:hanging="284"/>
      </w:pPr>
      <w:rPr>
        <w:rFonts w:hint="default"/>
      </w:rPr>
    </w:lvl>
    <w:lvl w:ilvl="6">
      <w:start w:val="1"/>
      <w:numFmt w:val="decimal"/>
      <w:lvlText w:val="%7."/>
      <w:lvlJc w:val="left"/>
      <w:pPr>
        <w:tabs>
          <w:tab w:val="num" w:pos="6462"/>
        </w:tabs>
        <w:ind w:left="6746" w:hanging="284"/>
      </w:pPr>
      <w:rPr>
        <w:rFonts w:hint="default"/>
      </w:rPr>
    </w:lvl>
    <w:lvl w:ilvl="7">
      <w:start w:val="1"/>
      <w:numFmt w:val="lowerLetter"/>
      <w:lvlText w:val="%8."/>
      <w:lvlJc w:val="left"/>
      <w:pPr>
        <w:tabs>
          <w:tab w:val="num" w:pos="7539"/>
        </w:tabs>
        <w:ind w:left="7823" w:hanging="284"/>
      </w:pPr>
      <w:rPr>
        <w:rFonts w:hint="default"/>
      </w:rPr>
    </w:lvl>
    <w:lvl w:ilvl="8">
      <w:start w:val="1"/>
      <w:numFmt w:val="lowerRoman"/>
      <w:lvlText w:val="%9."/>
      <w:lvlJc w:val="right"/>
      <w:pPr>
        <w:tabs>
          <w:tab w:val="num" w:pos="8616"/>
        </w:tabs>
        <w:ind w:left="8900" w:hanging="284"/>
      </w:pPr>
      <w:rPr>
        <w:rFonts w:hint="default"/>
      </w:rPr>
    </w:lvl>
  </w:abstractNum>
  <w:abstractNum w:abstractNumId="22" w15:restartNumberingAfterBreak="0">
    <w:nsid w:val="39647D17"/>
    <w:multiLevelType w:val="multilevel"/>
    <w:tmpl w:val="2EB89F6E"/>
    <w:numStyleLink w:val="RKrubrik1-4"/>
  </w:abstractNum>
  <w:abstractNum w:abstractNumId="23" w15:restartNumberingAfterBreak="0">
    <w:nsid w:val="3B3772BC"/>
    <w:multiLevelType w:val="hybridMultilevel"/>
    <w:tmpl w:val="6D944974"/>
    <w:lvl w:ilvl="0" w:tplc="7532A3CC">
      <w:start w:val="1"/>
      <w:numFmt w:val="decimal"/>
      <w:pStyle w:val="Innehll4"/>
      <w:lvlText w:val="Bilaga %1"/>
      <w:lvlJc w:val="left"/>
      <w:pPr>
        <w:ind w:left="720" w:hanging="360"/>
      </w:pPr>
      <w:rPr>
        <w:rFonts w:ascii="Times New Roman" w:hAnsi="Times New Roman" w:hint="default"/>
        <w:sz w:val="20"/>
      </w:rPr>
    </w:lvl>
    <w:lvl w:ilvl="1" w:tplc="041D0019" w:tentative="1">
      <w:start w:val="1"/>
      <w:numFmt w:val="lowerLetter"/>
      <w:lvlText w:val="%2."/>
      <w:lvlJc w:val="left"/>
      <w:pPr>
        <w:ind w:left="1440" w:hanging="360"/>
      </w:pPr>
    </w:lvl>
    <w:lvl w:ilvl="2" w:tplc="041D001B" w:tentative="1">
      <w:start w:val="1"/>
      <w:numFmt w:val="lowerRoman"/>
      <w:lvlText w:val="%3."/>
      <w:lvlJc w:val="right"/>
      <w:pPr>
        <w:ind w:left="2160" w:hanging="180"/>
      </w:pPr>
    </w:lvl>
    <w:lvl w:ilvl="3" w:tplc="041D000F" w:tentative="1">
      <w:start w:val="1"/>
      <w:numFmt w:val="decimal"/>
      <w:lvlText w:val="%4."/>
      <w:lvlJc w:val="left"/>
      <w:pPr>
        <w:ind w:left="2880" w:hanging="360"/>
      </w:pPr>
    </w:lvl>
    <w:lvl w:ilvl="4" w:tplc="041D0019" w:tentative="1">
      <w:start w:val="1"/>
      <w:numFmt w:val="lowerLetter"/>
      <w:lvlText w:val="%5."/>
      <w:lvlJc w:val="left"/>
      <w:pPr>
        <w:ind w:left="3600" w:hanging="360"/>
      </w:pPr>
    </w:lvl>
    <w:lvl w:ilvl="5" w:tplc="041D001B" w:tentative="1">
      <w:start w:val="1"/>
      <w:numFmt w:val="lowerRoman"/>
      <w:lvlText w:val="%6."/>
      <w:lvlJc w:val="right"/>
      <w:pPr>
        <w:ind w:left="4320" w:hanging="180"/>
      </w:pPr>
    </w:lvl>
    <w:lvl w:ilvl="6" w:tplc="041D000F" w:tentative="1">
      <w:start w:val="1"/>
      <w:numFmt w:val="decimal"/>
      <w:lvlText w:val="%7."/>
      <w:lvlJc w:val="left"/>
      <w:pPr>
        <w:ind w:left="5040" w:hanging="360"/>
      </w:pPr>
    </w:lvl>
    <w:lvl w:ilvl="7" w:tplc="041D0019" w:tentative="1">
      <w:start w:val="1"/>
      <w:numFmt w:val="lowerLetter"/>
      <w:lvlText w:val="%8."/>
      <w:lvlJc w:val="left"/>
      <w:pPr>
        <w:ind w:left="5760" w:hanging="360"/>
      </w:pPr>
    </w:lvl>
    <w:lvl w:ilvl="8" w:tplc="041D001B" w:tentative="1">
      <w:start w:val="1"/>
      <w:numFmt w:val="lowerRoman"/>
      <w:lvlText w:val="%9."/>
      <w:lvlJc w:val="right"/>
      <w:pPr>
        <w:ind w:left="6480" w:hanging="180"/>
      </w:pPr>
    </w:lvl>
  </w:abstractNum>
  <w:abstractNum w:abstractNumId="24" w15:restartNumberingAfterBreak="0">
    <w:nsid w:val="3FD21564"/>
    <w:multiLevelType w:val="multilevel"/>
    <w:tmpl w:val="85CA2C1E"/>
    <w:numStyleLink w:val="RKpunktlista"/>
  </w:abstractNum>
  <w:abstractNum w:abstractNumId="25" w15:restartNumberingAfterBreak="0">
    <w:nsid w:val="3FF67402"/>
    <w:multiLevelType w:val="multilevel"/>
    <w:tmpl w:val="089CCD3C"/>
    <w:styleLink w:val="RKpunktlistaram"/>
    <w:lvl w:ilvl="0">
      <w:start w:val="1"/>
      <w:numFmt w:val="none"/>
      <w:pStyle w:val="Brdtextefterpkt-listaram"/>
      <w:suff w:val="nothing"/>
      <w:lvlText w:val=""/>
      <w:lvlJc w:val="left"/>
      <w:pPr>
        <w:ind w:left="0" w:firstLine="0"/>
      </w:pPr>
      <w:rPr>
        <w:rFonts w:hint="default"/>
      </w:rPr>
    </w:lvl>
    <w:lvl w:ilvl="1">
      <w:start w:val="1"/>
      <w:numFmt w:val="bullet"/>
      <w:pStyle w:val="Punktlistaram"/>
      <w:lvlText w:val=""/>
      <w:lvlJc w:val="left"/>
      <w:pPr>
        <w:tabs>
          <w:tab w:val="num" w:pos="397"/>
        </w:tabs>
        <w:ind w:left="397" w:hanging="284"/>
      </w:pPr>
      <w:rPr>
        <w:rFonts w:ascii="Symbol" w:hAnsi="Symbol" w:hint="default"/>
        <w:color w:val="auto"/>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26" w15:restartNumberingAfterBreak="0">
    <w:nsid w:val="43612E31"/>
    <w:multiLevelType w:val="multilevel"/>
    <w:tmpl w:val="089CCD3C"/>
    <w:numStyleLink w:val="RKpunktlistaram"/>
  </w:abstractNum>
  <w:abstractNum w:abstractNumId="27" w15:restartNumberingAfterBreak="0">
    <w:nsid w:val="45A626CA"/>
    <w:multiLevelType w:val="multilevel"/>
    <w:tmpl w:val="4B9E585A"/>
    <w:numStyleLink w:val="RKnummerlista"/>
  </w:abstractNum>
  <w:abstractNum w:abstractNumId="28" w15:restartNumberingAfterBreak="0">
    <w:nsid w:val="489C4783"/>
    <w:multiLevelType w:val="multilevel"/>
    <w:tmpl w:val="70D898A8"/>
    <w:numStyleLink w:val="RKstrecklista"/>
  </w:abstractNum>
  <w:abstractNum w:abstractNumId="29" w15:restartNumberingAfterBreak="0">
    <w:nsid w:val="4A5C70C8"/>
    <w:multiLevelType w:val="multilevel"/>
    <w:tmpl w:val="F6D26A78"/>
    <w:lvl w:ilvl="0">
      <w:start w:val="1"/>
      <w:numFmt w:val="decimal"/>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30" w15:restartNumberingAfterBreak="0">
    <w:nsid w:val="4CD01921"/>
    <w:multiLevelType w:val="multilevel"/>
    <w:tmpl w:val="089CCD3C"/>
    <w:numStyleLink w:val="RKpunktlistaram"/>
  </w:abstractNum>
  <w:abstractNum w:abstractNumId="31" w15:restartNumberingAfterBreak="0">
    <w:nsid w:val="53191FCC"/>
    <w:multiLevelType w:val="multilevel"/>
    <w:tmpl w:val="77F4358A"/>
    <w:numStyleLink w:val="RKnumreradlistaram"/>
  </w:abstractNum>
  <w:abstractNum w:abstractNumId="32" w15:restartNumberingAfterBreak="0">
    <w:nsid w:val="58A86BDA"/>
    <w:multiLevelType w:val="multilevel"/>
    <w:tmpl w:val="77F4358A"/>
    <w:styleLink w:val="RKnumreradlistaram"/>
    <w:lvl w:ilvl="0">
      <w:start w:val="1"/>
      <w:numFmt w:val="none"/>
      <w:pStyle w:val="Brdtextefternr-listaram"/>
      <w:suff w:val="nothing"/>
      <w:lvlText w:val=""/>
      <w:lvlJc w:val="left"/>
      <w:pPr>
        <w:ind w:left="0" w:firstLine="0"/>
      </w:pPr>
      <w:rPr>
        <w:rFonts w:ascii="Times New Roman" w:hAnsi="Times New Roman" w:hint="default"/>
        <w:sz w:val="20"/>
      </w:rPr>
    </w:lvl>
    <w:lvl w:ilvl="1">
      <w:start w:val="1"/>
      <w:numFmt w:val="decimal"/>
      <w:pStyle w:val="Numreradlistaram"/>
      <w:lvlText w:val="%2."/>
      <w:lvlJc w:val="left"/>
      <w:pPr>
        <w:tabs>
          <w:tab w:val="num" w:pos="397"/>
        </w:tabs>
        <w:ind w:left="397" w:hanging="284"/>
      </w:pPr>
      <w:rPr>
        <w:rFonts w:ascii="Times New Roman" w:hAnsi="Times New Roman" w:hint="default"/>
        <w:sz w:val="20"/>
      </w:rPr>
    </w:lvl>
    <w:lvl w:ilvl="2">
      <w:start w:val="1"/>
      <w:numFmt w:val="none"/>
      <w:lvlRestart w:val="0"/>
      <w:lvlText w:val="%3"/>
      <w:lvlJc w:val="right"/>
      <w:pPr>
        <w:tabs>
          <w:tab w:val="num" w:pos="1588"/>
        </w:tabs>
        <w:ind w:left="1814" w:hanging="510"/>
      </w:pPr>
      <w:rPr>
        <w:rFonts w:hint="default"/>
      </w:rPr>
    </w:lvl>
    <w:lvl w:ilvl="3">
      <w:start w:val="1"/>
      <w:numFmt w:val="none"/>
      <w:lvlRestart w:val="0"/>
      <w:lvlText w:val="%4"/>
      <w:lvlJc w:val="left"/>
      <w:pPr>
        <w:tabs>
          <w:tab w:val="num" w:pos="2381"/>
        </w:tabs>
        <w:ind w:left="2892" w:hanging="1191"/>
      </w:pPr>
      <w:rPr>
        <w:rFonts w:hint="default"/>
      </w:rPr>
    </w:lvl>
    <w:lvl w:ilvl="4">
      <w:start w:val="1"/>
      <w:numFmt w:val="none"/>
      <w:lvlRestart w:val="0"/>
      <w:lvlText w:val="%5"/>
      <w:lvlJc w:val="left"/>
      <w:pPr>
        <w:tabs>
          <w:tab w:val="num" w:pos="3062"/>
        </w:tabs>
        <w:ind w:left="3345" w:hanging="907"/>
      </w:pPr>
      <w:rPr>
        <w:rFonts w:hint="default"/>
      </w:rPr>
    </w:lvl>
    <w:lvl w:ilvl="5">
      <w:start w:val="1"/>
      <w:numFmt w:val="none"/>
      <w:lvlRestart w:val="0"/>
      <w:lvlText w:val="%6"/>
      <w:lvlJc w:val="right"/>
      <w:pPr>
        <w:tabs>
          <w:tab w:val="num" w:pos="4026"/>
        </w:tabs>
        <w:ind w:left="4593" w:hanging="1248"/>
      </w:pPr>
      <w:rPr>
        <w:rFonts w:hint="default"/>
      </w:rPr>
    </w:lvl>
    <w:lvl w:ilvl="6">
      <w:start w:val="1"/>
      <w:numFmt w:val="none"/>
      <w:lvlRestart w:val="0"/>
      <w:lvlText w:val="%7"/>
      <w:lvlJc w:val="left"/>
      <w:pPr>
        <w:tabs>
          <w:tab w:val="num" w:pos="4423"/>
        </w:tabs>
        <w:ind w:left="4649" w:hanging="623"/>
      </w:pPr>
      <w:rPr>
        <w:rFonts w:hint="default"/>
      </w:rPr>
    </w:lvl>
    <w:lvl w:ilvl="7">
      <w:start w:val="1"/>
      <w:numFmt w:val="none"/>
      <w:lvlRestart w:val="0"/>
      <w:lvlText w:val="%8"/>
      <w:lvlJc w:val="left"/>
      <w:pPr>
        <w:tabs>
          <w:tab w:val="num" w:pos="5160"/>
        </w:tabs>
        <w:ind w:left="5500" w:hanging="2665"/>
      </w:pPr>
      <w:rPr>
        <w:rFonts w:hint="default"/>
      </w:rPr>
    </w:lvl>
    <w:lvl w:ilvl="8">
      <w:start w:val="1"/>
      <w:numFmt w:val="none"/>
      <w:lvlRestart w:val="0"/>
      <w:lvlText w:val="%9"/>
      <w:lvlJc w:val="right"/>
      <w:pPr>
        <w:tabs>
          <w:tab w:val="num" w:pos="5670"/>
        </w:tabs>
        <w:ind w:left="6294" w:hanging="2438"/>
      </w:pPr>
      <w:rPr>
        <w:rFonts w:hint="default"/>
      </w:rPr>
    </w:lvl>
  </w:abstractNum>
  <w:abstractNum w:abstractNumId="33" w15:restartNumberingAfterBreak="0">
    <w:nsid w:val="58FE4B62"/>
    <w:multiLevelType w:val="multilevel"/>
    <w:tmpl w:val="77F4358A"/>
    <w:numStyleLink w:val="RKnumreradlistaram"/>
  </w:abstractNum>
  <w:abstractNum w:abstractNumId="34" w15:restartNumberingAfterBreak="0">
    <w:nsid w:val="59A00B31"/>
    <w:multiLevelType w:val="multilevel"/>
    <w:tmpl w:val="4B9E585A"/>
    <w:numStyleLink w:val="RKnummerlista"/>
  </w:abstractNum>
  <w:abstractNum w:abstractNumId="35" w15:restartNumberingAfterBreak="0">
    <w:nsid w:val="603A5610"/>
    <w:multiLevelType w:val="multilevel"/>
    <w:tmpl w:val="85CA2C1E"/>
    <w:numStyleLink w:val="RKpunktlista"/>
  </w:abstractNum>
  <w:abstractNum w:abstractNumId="36" w15:restartNumberingAfterBreak="0">
    <w:nsid w:val="621E5655"/>
    <w:multiLevelType w:val="multilevel"/>
    <w:tmpl w:val="85CA2C1E"/>
    <w:numStyleLink w:val="RKpunktlista"/>
  </w:abstractNum>
  <w:abstractNum w:abstractNumId="37" w15:restartNumberingAfterBreak="0">
    <w:nsid w:val="62A7665E"/>
    <w:multiLevelType w:val="multilevel"/>
    <w:tmpl w:val="70D898A8"/>
    <w:numStyleLink w:val="RKstrecklista"/>
  </w:abstractNum>
  <w:abstractNum w:abstractNumId="38" w15:restartNumberingAfterBreak="0">
    <w:nsid w:val="6D1E7806"/>
    <w:multiLevelType w:val="multilevel"/>
    <w:tmpl w:val="70D898A8"/>
    <w:numStyleLink w:val="RKstrecklista"/>
  </w:abstractNum>
  <w:abstractNum w:abstractNumId="39" w15:restartNumberingAfterBreak="0">
    <w:nsid w:val="755223B5"/>
    <w:multiLevelType w:val="multilevel"/>
    <w:tmpl w:val="70D898A8"/>
    <w:numStyleLink w:val="RKstrecklista"/>
  </w:abstractNum>
  <w:num w:numId="1">
    <w:abstractNumId w:val="13"/>
  </w:num>
  <w:num w:numId="2">
    <w:abstractNumId w:val="11"/>
  </w:num>
  <w:num w:numId="3">
    <w:abstractNumId w:val="12"/>
  </w:num>
  <w:num w:numId="4">
    <w:abstractNumId w:val="10"/>
  </w:num>
  <w:num w:numId="5">
    <w:abstractNumId w:val="0"/>
  </w:num>
  <w:num w:numId="6">
    <w:abstractNumId w:val="9"/>
  </w:num>
  <w:num w:numId="7">
    <w:abstractNumId w:val="3"/>
  </w:num>
  <w:num w:numId="8">
    <w:abstractNumId w:val="23"/>
  </w:num>
  <w:num w:numId="9">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0">
    <w:abstractNumId w:val="32"/>
  </w:num>
  <w:num w:numId="11">
    <w:abstractNumId w:val="21"/>
  </w:num>
  <w:num w:numId="12">
    <w:abstractNumId w:val="21"/>
    <w:lvlOverride w:ilvl="0">
      <w:startOverride w:val="7"/>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3">
    <w:abstractNumId w:val="7"/>
  </w:num>
  <w:num w:numId="14">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5">
    <w:abstractNumId w:val="18"/>
  </w:num>
  <w:num w:numId="16">
    <w:abstractNumId w:val="27"/>
  </w:num>
  <w:num w:numId="17">
    <w:abstractNumId w:val="33"/>
  </w:num>
  <w:num w:numId="18">
    <w:abstractNumId w:val="8"/>
  </w:num>
  <w:num w:numId="19">
    <w:abstractNumId w:val="39"/>
  </w:num>
  <w:num w:numId="20">
    <w:abstractNumId w:val="37"/>
  </w:num>
  <w:num w:numId="21">
    <w:abstractNumId w:val="14"/>
  </w:num>
  <w:num w:numId="22">
    <w:abstractNumId w:val="20"/>
  </w:num>
  <w:num w:numId="23">
    <w:abstractNumId w:val="16"/>
  </w:num>
  <w:num w:numId="24">
    <w:abstractNumId w:val="4"/>
  </w:num>
  <w:num w:numId="25">
    <w:abstractNumId w:val="22"/>
  </w:num>
  <w:num w:numId="26">
    <w:abstractNumId w:val="34"/>
  </w:num>
  <w:num w:numId="27">
    <w:abstractNumId w:val="1"/>
    <w:lvlOverride w:ilvl="0">
      <w:lvl w:ilvl="0">
        <w:start w:val="1"/>
        <w:numFmt w:val="none"/>
        <w:pStyle w:val="Brdtextefternumreradlista"/>
        <w:suff w:val="nothing"/>
        <w:lvlText w:val=""/>
        <w:lvlJc w:val="left"/>
        <w:pPr>
          <w:ind w:left="0" w:firstLine="0"/>
        </w:pPr>
        <w:rPr>
          <w:rFonts w:ascii="Times New Roman" w:hAnsi="Times New Roman" w:hint="default"/>
        </w:rPr>
      </w:lvl>
    </w:lvlOverride>
    <w:lvlOverride w:ilvl="1">
      <w:lvl w:ilvl="1">
        <w:start w:val="1"/>
        <w:numFmt w:val="decimal"/>
        <w:pStyle w:val="Numreradlista"/>
        <w:lvlText w:val="%2."/>
        <w:lvlJc w:val="left"/>
        <w:pPr>
          <w:ind w:left="284" w:hanging="284"/>
        </w:pPr>
        <w:rPr>
          <w:rFonts w:hint="default"/>
        </w:rPr>
      </w:lvl>
    </w:lvlOverride>
    <w:lvlOverride w:ilvl="2">
      <w:lvl w:ilvl="2">
        <w:start w:val="1"/>
        <w:numFmt w:val="bullet"/>
        <w:pStyle w:val="Strecklistainumreradlista"/>
        <w:lvlText w:val="–"/>
        <w:lvlJc w:val="left"/>
        <w:pPr>
          <w:ind w:left="567" w:hanging="283"/>
        </w:pPr>
        <w:rPr>
          <w:rFonts w:ascii="Times New Roman" w:hAnsi="Times New Roman" w:cs="Times New Roman" w:hint="default"/>
        </w:rPr>
      </w:lvl>
    </w:lvlOverride>
    <w:lvlOverride w:ilvl="3">
      <w:lvl w:ilvl="3">
        <w:start w:val="1"/>
        <w:numFmt w:val="none"/>
        <w:lvlRestart w:val="0"/>
        <w:lvlText w:val=""/>
        <w:lvlJc w:val="left"/>
        <w:pPr>
          <w:ind w:left="1440" w:hanging="360"/>
        </w:pPr>
        <w:rPr>
          <w:rFonts w:hint="default"/>
        </w:rPr>
      </w:lvl>
    </w:lvlOverride>
    <w:lvlOverride w:ilvl="4">
      <w:lvl w:ilvl="4">
        <w:start w:val="1"/>
        <w:numFmt w:val="none"/>
        <w:lvlRestart w:val="0"/>
        <w:lvlText w:val=""/>
        <w:lvlJc w:val="left"/>
        <w:pPr>
          <w:ind w:left="1800" w:hanging="360"/>
        </w:pPr>
        <w:rPr>
          <w:rFonts w:hint="default"/>
        </w:rPr>
      </w:lvl>
    </w:lvlOverride>
    <w:lvlOverride w:ilvl="5">
      <w:lvl w:ilvl="5">
        <w:start w:val="1"/>
        <w:numFmt w:val="none"/>
        <w:lvlRestart w:val="0"/>
        <w:lvlText w:val=""/>
        <w:lvlJc w:val="left"/>
        <w:pPr>
          <w:ind w:left="2160" w:hanging="360"/>
        </w:pPr>
        <w:rPr>
          <w:rFonts w:hint="default"/>
        </w:rPr>
      </w:lvl>
    </w:lvlOverride>
    <w:lvlOverride w:ilvl="6">
      <w:lvl w:ilvl="6">
        <w:start w:val="1"/>
        <w:numFmt w:val="none"/>
        <w:lvlRestart w:val="0"/>
        <w:lvlText w:val=""/>
        <w:lvlJc w:val="left"/>
        <w:pPr>
          <w:ind w:left="2520" w:hanging="360"/>
        </w:pPr>
        <w:rPr>
          <w:rFonts w:hint="default"/>
        </w:rPr>
      </w:lvl>
    </w:lvlOverride>
    <w:lvlOverride w:ilvl="7">
      <w:lvl w:ilvl="7">
        <w:start w:val="1"/>
        <w:numFmt w:val="none"/>
        <w:lvlRestart w:val="0"/>
        <w:lvlText w:val=""/>
        <w:lvlJc w:val="left"/>
        <w:pPr>
          <w:ind w:left="2880" w:hanging="360"/>
        </w:pPr>
        <w:rPr>
          <w:rFonts w:hint="default"/>
        </w:rPr>
      </w:lvl>
    </w:lvlOverride>
    <w:lvlOverride w:ilvl="8">
      <w:lvl w:ilvl="8">
        <w:start w:val="1"/>
        <w:numFmt w:val="none"/>
        <w:lvlRestart w:val="0"/>
        <w:lvlText w:val=""/>
        <w:lvlJc w:val="left"/>
        <w:pPr>
          <w:ind w:left="3240" w:hanging="360"/>
        </w:pPr>
        <w:rPr>
          <w:rFonts w:hint="default"/>
        </w:rPr>
      </w:lvl>
    </w:lvlOverride>
  </w:num>
  <w:num w:numId="28">
    <w:abstractNumId w:val="31"/>
  </w:num>
  <w:num w:numId="29">
    <w:abstractNumId w:val="19"/>
  </w:num>
  <w:num w:numId="30">
    <w:abstractNumId w:val="24"/>
  </w:num>
  <w:num w:numId="31">
    <w:abstractNumId w:val="35"/>
  </w:num>
  <w:num w:numId="32">
    <w:abstractNumId w:val="36"/>
  </w:num>
  <w:num w:numId="33">
    <w:abstractNumId w:val="38"/>
  </w:num>
  <w:num w:numId="34">
    <w:abstractNumId w:val="25"/>
  </w:num>
  <w:num w:numId="35">
    <w:abstractNumId w:val="30"/>
  </w:num>
  <w:num w:numId="36">
    <w:abstractNumId w:val="26"/>
  </w:num>
  <w:num w:numId="37">
    <w:abstractNumId w:val="6"/>
  </w:num>
  <w:num w:numId="38">
    <w:abstractNumId w:val="5"/>
  </w:num>
  <w:num w:numId="39">
    <w:abstractNumId w:val="2"/>
  </w:num>
  <w:num w:numId="40">
    <w:abstractNumId w:val="17"/>
  </w:num>
  <w:num w:numId="41">
    <w:abstractNumId w:val="28"/>
  </w:num>
  <w:num w:numId="42">
    <w:abstractNumId w:val="15"/>
  </w:num>
  <w:num w:numId="43">
    <w:abstractNumId w:val="29"/>
  </w:num>
  <w:num w:numId="44">
    <w:abstractNumId w:val="29"/>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5">
    <w:abstractNumId w:val="1"/>
    <w:lvlOverride w:ilvl="0">
      <w:startOverride w:val="1"/>
      <w:lvl w:ilvl="0">
        <w:start w:val="1"/>
        <w:numFmt w:val="none"/>
        <w:pStyle w:val="Brdtextefternumreradlista"/>
        <w:suff w:val="nothing"/>
        <w:lvlText w:val=""/>
        <w:lvlJc w:val="left"/>
        <w:pPr>
          <w:ind w:left="0" w:firstLine="0"/>
        </w:pPr>
        <w:rPr>
          <w:rFonts w:ascii="Times New Roman" w:hAnsi="Times New Roman" w:hint="default"/>
        </w:rPr>
      </w:lvl>
    </w:lvlOverride>
    <w:lvlOverride w:ilvl="1">
      <w:startOverride w:val="1"/>
      <w:lvl w:ilvl="1">
        <w:start w:val="1"/>
        <w:numFmt w:val="decimal"/>
        <w:pStyle w:val="Numreradlista"/>
        <w:lvlText w:val="%2."/>
        <w:lvlJc w:val="left"/>
        <w:pPr>
          <w:ind w:left="284" w:hanging="284"/>
        </w:pPr>
        <w:rPr>
          <w:rFonts w:hint="default"/>
        </w:rPr>
      </w:lvl>
    </w:lvlOverride>
    <w:lvlOverride w:ilvl="2">
      <w:startOverride w:val="1"/>
      <w:lvl w:ilvl="2">
        <w:start w:val="1"/>
        <w:numFmt w:val="bullet"/>
        <w:pStyle w:val="Strecklistainumreradlista"/>
        <w:lvlText w:val="–"/>
        <w:lvlJc w:val="left"/>
        <w:pPr>
          <w:ind w:left="567" w:hanging="283"/>
        </w:pPr>
        <w:rPr>
          <w:rFonts w:ascii="Times New Roman" w:hAnsi="Times New Roman" w:cs="Times New Roman" w:hint="default"/>
        </w:rPr>
      </w:lvl>
    </w:lvlOverride>
    <w:lvlOverride w:ilvl="3">
      <w:startOverride w:val="1"/>
      <w:lvl w:ilvl="3">
        <w:start w:val="1"/>
        <w:numFmt w:val="none"/>
        <w:lvlRestart w:val="0"/>
        <w:lvlText w:val=""/>
        <w:lvlJc w:val="left"/>
        <w:pPr>
          <w:ind w:left="1440" w:hanging="360"/>
        </w:pPr>
        <w:rPr>
          <w:rFonts w:hint="default"/>
        </w:rPr>
      </w:lvl>
    </w:lvlOverride>
    <w:lvlOverride w:ilvl="4">
      <w:startOverride w:val="1"/>
      <w:lvl w:ilvl="4">
        <w:start w:val="1"/>
        <w:numFmt w:val="none"/>
        <w:lvlRestart w:val="0"/>
        <w:lvlText w:val=""/>
        <w:lvlJc w:val="left"/>
        <w:pPr>
          <w:ind w:left="1800" w:hanging="360"/>
        </w:pPr>
        <w:rPr>
          <w:rFonts w:hint="default"/>
        </w:rPr>
      </w:lvl>
    </w:lvlOverride>
    <w:lvlOverride w:ilvl="5">
      <w:startOverride w:val="1"/>
      <w:lvl w:ilvl="5">
        <w:start w:val="1"/>
        <w:numFmt w:val="none"/>
        <w:lvlRestart w:val="0"/>
        <w:lvlText w:val=""/>
        <w:lvlJc w:val="left"/>
        <w:pPr>
          <w:ind w:left="2160" w:hanging="360"/>
        </w:pPr>
        <w:rPr>
          <w:rFonts w:hint="default"/>
        </w:rPr>
      </w:lvl>
    </w:lvlOverride>
    <w:lvlOverride w:ilvl="6">
      <w:startOverride w:val="1"/>
      <w:lvl w:ilvl="6">
        <w:start w:val="1"/>
        <w:numFmt w:val="none"/>
        <w:lvlRestart w:val="0"/>
        <w:lvlText w:val=""/>
        <w:lvlJc w:val="left"/>
        <w:pPr>
          <w:ind w:left="2520" w:hanging="360"/>
        </w:pPr>
        <w:rPr>
          <w:rFonts w:hint="default"/>
        </w:rPr>
      </w:lvl>
    </w:lvlOverride>
    <w:lvlOverride w:ilvl="7">
      <w:startOverride w:val="1"/>
      <w:lvl w:ilvl="7">
        <w:start w:val="1"/>
        <w:numFmt w:val="none"/>
        <w:lvlRestart w:val="0"/>
        <w:lvlText w:val=""/>
        <w:lvlJc w:val="left"/>
        <w:pPr>
          <w:ind w:left="2880" w:hanging="360"/>
        </w:pPr>
        <w:rPr>
          <w:rFonts w:hint="default"/>
        </w:rPr>
      </w:lvl>
    </w:lvlOverride>
    <w:lvlOverride w:ilvl="8">
      <w:startOverride w:val="1"/>
      <w:lvl w:ilvl="8">
        <w:start w:val="1"/>
        <w:numFmt w:val="none"/>
        <w:lvlRestart w:val="0"/>
        <w:lvlText w:val=""/>
        <w:lvlJc w:val="left"/>
        <w:pPr>
          <w:ind w:left="3240" w:hanging="360"/>
        </w:pPr>
        <w:rPr>
          <w:rFonts w:hint="default"/>
        </w:rPr>
      </w:lvl>
    </w:lvlOverride>
  </w:num>
  <w:num w:numId="46">
    <w:abstractNumId w:val="1"/>
    <w:lvlOverride w:ilvl="0">
      <w:startOverride w:val="1"/>
      <w:lvl w:ilvl="0">
        <w:start w:val="1"/>
        <w:numFmt w:val="none"/>
        <w:pStyle w:val="Brdtextefternumreradlista"/>
        <w:suff w:val="nothing"/>
        <w:lvlText w:val=""/>
        <w:lvlJc w:val="left"/>
        <w:pPr>
          <w:ind w:left="0" w:firstLine="0"/>
        </w:pPr>
        <w:rPr>
          <w:rFonts w:ascii="Times New Roman" w:hAnsi="Times New Roman" w:hint="default"/>
        </w:rPr>
      </w:lvl>
    </w:lvlOverride>
    <w:lvlOverride w:ilvl="1">
      <w:startOverride w:val="1"/>
      <w:lvl w:ilvl="1">
        <w:start w:val="1"/>
        <w:numFmt w:val="decimal"/>
        <w:pStyle w:val="Numreradlista"/>
        <w:lvlText w:val="%2."/>
        <w:lvlJc w:val="left"/>
        <w:pPr>
          <w:ind w:left="284" w:hanging="284"/>
        </w:pPr>
        <w:rPr>
          <w:rFonts w:hint="default"/>
        </w:rPr>
      </w:lvl>
    </w:lvlOverride>
    <w:lvlOverride w:ilvl="2">
      <w:startOverride w:val="1"/>
      <w:lvl w:ilvl="2">
        <w:start w:val="1"/>
        <w:numFmt w:val="bullet"/>
        <w:pStyle w:val="Strecklistainumreradlista"/>
        <w:lvlText w:val="–"/>
        <w:lvlJc w:val="left"/>
        <w:pPr>
          <w:ind w:left="567" w:hanging="283"/>
        </w:pPr>
        <w:rPr>
          <w:rFonts w:ascii="Times New Roman" w:hAnsi="Times New Roman" w:cs="Times New Roman" w:hint="default"/>
        </w:rPr>
      </w:lvl>
    </w:lvlOverride>
    <w:lvlOverride w:ilvl="3">
      <w:startOverride w:val="1"/>
      <w:lvl w:ilvl="3">
        <w:start w:val="1"/>
        <w:numFmt w:val="none"/>
        <w:lvlRestart w:val="0"/>
        <w:lvlText w:val=""/>
        <w:lvlJc w:val="left"/>
        <w:pPr>
          <w:ind w:left="1440" w:hanging="360"/>
        </w:pPr>
        <w:rPr>
          <w:rFonts w:hint="default"/>
        </w:rPr>
      </w:lvl>
    </w:lvlOverride>
    <w:lvlOverride w:ilvl="4">
      <w:startOverride w:val="1"/>
      <w:lvl w:ilvl="4">
        <w:start w:val="1"/>
        <w:numFmt w:val="none"/>
        <w:lvlRestart w:val="0"/>
        <w:lvlText w:val=""/>
        <w:lvlJc w:val="left"/>
        <w:pPr>
          <w:ind w:left="1800" w:hanging="360"/>
        </w:pPr>
        <w:rPr>
          <w:rFonts w:hint="default"/>
        </w:rPr>
      </w:lvl>
    </w:lvlOverride>
    <w:lvlOverride w:ilvl="5">
      <w:startOverride w:val="1"/>
      <w:lvl w:ilvl="5">
        <w:start w:val="1"/>
        <w:numFmt w:val="none"/>
        <w:lvlRestart w:val="0"/>
        <w:lvlText w:val=""/>
        <w:lvlJc w:val="left"/>
        <w:pPr>
          <w:ind w:left="2160" w:hanging="360"/>
        </w:pPr>
        <w:rPr>
          <w:rFonts w:hint="default"/>
        </w:rPr>
      </w:lvl>
    </w:lvlOverride>
    <w:lvlOverride w:ilvl="6">
      <w:startOverride w:val="1"/>
      <w:lvl w:ilvl="6">
        <w:start w:val="1"/>
        <w:numFmt w:val="none"/>
        <w:lvlRestart w:val="0"/>
        <w:lvlText w:val=""/>
        <w:lvlJc w:val="left"/>
        <w:pPr>
          <w:ind w:left="2520" w:hanging="360"/>
        </w:pPr>
        <w:rPr>
          <w:rFonts w:hint="default"/>
        </w:rPr>
      </w:lvl>
    </w:lvlOverride>
    <w:lvlOverride w:ilvl="7">
      <w:startOverride w:val="1"/>
      <w:lvl w:ilvl="7">
        <w:start w:val="1"/>
        <w:numFmt w:val="none"/>
        <w:lvlRestart w:val="0"/>
        <w:lvlText w:val=""/>
        <w:lvlJc w:val="left"/>
        <w:pPr>
          <w:ind w:left="2880" w:hanging="360"/>
        </w:pPr>
        <w:rPr>
          <w:rFonts w:hint="default"/>
        </w:rPr>
      </w:lvl>
    </w:lvlOverride>
    <w:lvlOverride w:ilvl="8">
      <w:startOverride w:val="1"/>
      <w:lvl w:ilvl="8">
        <w:start w:val="1"/>
        <w:numFmt w:val="none"/>
        <w:lvlRestart w:val="0"/>
        <w:lvlText w:val=""/>
        <w:lvlJc w:val="left"/>
        <w:pPr>
          <w:ind w:left="3240" w:hanging="360"/>
        </w:pPr>
        <w:rPr>
          <w:rFonts w:hint="default"/>
        </w:rPr>
      </w:lvl>
    </w:lvlOverride>
  </w:num>
  <w:numIdMacAtCleanup w:val="8"/>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sl="http://schemas.openxmlformats.org/schemaLibrary/2006/main" mc:Ignorable="w14 w15 w16se w16cid">
  <w:zoom w:percent="120"/>
  <w:mirrorMargins/>
  <w:defaultTabStop w:val="1304"/>
  <w:hyphenationZone w:val="425"/>
  <w:evenAndOddHeaders/>
  <w:characterSpacingControl w:val="doNotCompress"/>
  <w:hdrShapeDefaults>
    <o:shapedefaults v:ext="edit" spidmax="81921"/>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4A10BE"/>
    <w:rsid w:val="000023F8"/>
    <w:rsid w:val="000106C3"/>
    <w:rsid w:val="000127FF"/>
    <w:rsid w:val="000140A3"/>
    <w:rsid w:val="000163C7"/>
    <w:rsid w:val="000211BF"/>
    <w:rsid w:val="00023BAB"/>
    <w:rsid w:val="00025171"/>
    <w:rsid w:val="000276E3"/>
    <w:rsid w:val="00032E6D"/>
    <w:rsid w:val="000352FD"/>
    <w:rsid w:val="00040A0F"/>
    <w:rsid w:val="00043AB1"/>
    <w:rsid w:val="00046417"/>
    <w:rsid w:val="00047664"/>
    <w:rsid w:val="00055486"/>
    <w:rsid w:val="00061989"/>
    <w:rsid w:val="0006269E"/>
    <w:rsid w:val="000631A9"/>
    <w:rsid w:val="00066991"/>
    <w:rsid w:val="00072689"/>
    <w:rsid w:val="00072B20"/>
    <w:rsid w:val="000761F8"/>
    <w:rsid w:val="00077AA1"/>
    <w:rsid w:val="000816F8"/>
    <w:rsid w:val="0008203A"/>
    <w:rsid w:val="00085EFF"/>
    <w:rsid w:val="000875C4"/>
    <w:rsid w:val="000879B3"/>
    <w:rsid w:val="00092760"/>
    <w:rsid w:val="0009544E"/>
    <w:rsid w:val="00096CFD"/>
    <w:rsid w:val="000A1209"/>
    <w:rsid w:val="000A3CA6"/>
    <w:rsid w:val="000A40DD"/>
    <w:rsid w:val="000A5151"/>
    <w:rsid w:val="000A5DE7"/>
    <w:rsid w:val="000A6489"/>
    <w:rsid w:val="000A66BE"/>
    <w:rsid w:val="000A6F2D"/>
    <w:rsid w:val="000B063A"/>
    <w:rsid w:val="000B3DDA"/>
    <w:rsid w:val="000B7DEE"/>
    <w:rsid w:val="000C0142"/>
    <w:rsid w:val="000C0772"/>
    <w:rsid w:val="000C2D7D"/>
    <w:rsid w:val="000C36D6"/>
    <w:rsid w:val="000C493D"/>
    <w:rsid w:val="000C5CDD"/>
    <w:rsid w:val="000C7233"/>
    <w:rsid w:val="000D089F"/>
    <w:rsid w:val="000D29A4"/>
    <w:rsid w:val="000D6E1C"/>
    <w:rsid w:val="000E1ECA"/>
    <w:rsid w:val="000E6A30"/>
    <w:rsid w:val="000E7DA9"/>
    <w:rsid w:val="000F1331"/>
    <w:rsid w:val="000F1884"/>
    <w:rsid w:val="000F2475"/>
    <w:rsid w:val="000F4DD6"/>
    <w:rsid w:val="00100C15"/>
    <w:rsid w:val="001028C5"/>
    <w:rsid w:val="00104599"/>
    <w:rsid w:val="00105A4A"/>
    <w:rsid w:val="00105C07"/>
    <w:rsid w:val="00107129"/>
    <w:rsid w:val="00110C85"/>
    <w:rsid w:val="00113CC6"/>
    <w:rsid w:val="00115516"/>
    <w:rsid w:val="00116299"/>
    <w:rsid w:val="001173B4"/>
    <w:rsid w:val="00122565"/>
    <w:rsid w:val="0012360F"/>
    <w:rsid w:val="00125116"/>
    <w:rsid w:val="00126348"/>
    <w:rsid w:val="00131972"/>
    <w:rsid w:val="00132FD8"/>
    <w:rsid w:val="0013464D"/>
    <w:rsid w:val="00135343"/>
    <w:rsid w:val="00137E10"/>
    <w:rsid w:val="00141123"/>
    <w:rsid w:val="00141F7D"/>
    <w:rsid w:val="001422B5"/>
    <w:rsid w:val="00143BE1"/>
    <w:rsid w:val="00144361"/>
    <w:rsid w:val="00151039"/>
    <w:rsid w:val="001531B4"/>
    <w:rsid w:val="00154317"/>
    <w:rsid w:val="00155500"/>
    <w:rsid w:val="00157EF7"/>
    <w:rsid w:val="001607B2"/>
    <w:rsid w:val="00162F32"/>
    <w:rsid w:val="00166139"/>
    <w:rsid w:val="00171022"/>
    <w:rsid w:val="00172DCC"/>
    <w:rsid w:val="00173D72"/>
    <w:rsid w:val="00174E46"/>
    <w:rsid w:val="00175A45"/>
    <w:rsid w:val="00175FCB"/>
    <w:rsid w:val="00181DAB"/>
    <w:rsid w:val="00185AD6"/>
    <w:rsid w:val="0019074D"/>
    <w:rsid w:val="00191859"/>
    <w:rsid w:val="00197B6C"/>
    <w:rsid w:val="001A0FB9"/>
    <w:rsid w:val="001A465E"/>
    <w:rsid w:val="001A4767"/>
    <w:rsid w:val="001A67FA"/>
    <w:rsid w:val="001A6FAB"/>
    <w:rsid w:val="001B07AE"/>
    <w:rsid w:val="001B374D"/>
    <w:rsid w:val="001B3B16"/>
    <w:rsid w:val="001B6683"/>
    <w:rsid w:val="001B7CDA"/>
    <w:rsid w:val="001C4647"/>
    <w:rsid w:val="001D0157"/>
    <w:rsid w:val="001D0638"/>
    <w:rsid w:val="001D20D5"/>
    <w:rsid w:val="001D3465"/>
    <w:rsid w:val="001D4287"/>
    <w:rsid w:val="001D4AF1"/>
    <w:rsid w:val="001D5BC4"/>
    <w:rsid w:val="001D5C26"/>
    <w:rsid w:val="001D7D3E"/>
    <w:rsid w:val="001E4FC3"/>
    <w:rsid w:val="001F30C5"/>
    <w:rsid w:val="001F5CE5"/>
    <w:rsid w:val="001F782A"/>
    <w:rsid w:val="00203904"/>
    <w:rsid w:val="00203FAB"/>
    <w:rsid w:val="00203FF7"/>
    <w:rsid w:val="00204084"/>
    <w:rsid w:val="0020543F"/>
    <w:rsid w:val="00211E15"/>
    <w:rsid w:val="002132D5"/>
    <w:rsid w:val="00214C28"/>
    <w:rsid w:val="00215F7F"/>
    <w:rsid w:val="002178AE"/>
    <w:rsid w:val="00233E31"/>
    <w:rsid w:val="00235765"/>
    <w:rsid w:val="002367E5"/>
    <w:rsid w:val="00241909"/>
    <w:rsid w:val="00244011"/>
    <w:rsid w:val="00244217"/>
    <w:rsid w:val="00245535"/>
    <w:rsid w:val="00252C4D"/>
    <w:rsid w:val="002567C7"/>
    <w:rsid w:val="00263274"/>
    <w:rsid w:val="0026555D"/>
    <w:rsid w:val="002675C4"/>
    <w:rsid w:val="0027285B"/>
    <w:rsid w:val="00281FBA"/>
    <w:rsid w:val="00284FF6"/>
    <w:rsid w:val="002859A1"/>
    <w:rsid w:val="00287045"/>
    <w:rsid w:val="0029293D"/>
    <w:rsid w:val="00292E0F"/>
    <w:rsid w:val="00294B19"/>
    <w:rsid w:val="00295C59"/>
    <w:rsid w:val="00297A80"/>
    <w:rsid w:val="00297B57"/>
    <w:rsid w:val="002A1E80"/>
    <w:rsid w:val="002A2592"/>
    <w:rsid w:val="002A32ED"/>
    <w:rsid w:val="002A4F31"/>
    <w:rsid w:val="002B01BF"/>
    <w:rsid w:val="002B12FD"/>
    <w:rsid w:val="002B2A2A"/>
    <w:rsid w:val="002C14EF"/>
    <w:rsid w:val="002C1EBF"/>
    <w:rsid w:val="002C49A5"/>
    <w:rsid w:val="002C4CEB"/>
    <w:rsid w:val="002C4FAB"/>
    <w:rsid w:val="002C7C1C"/>
    <w:rsid w:val="002D09C9"/>
    <w:rsid w:val="002D386E"/>
    <w:rsid w:val="002D433F"/>
    <w:rsid w:val="002D658B"/>
    <w:rsid w:val="002E219E"/>
    <w:rsid w:val="002E3AD6"/>
    <w:rsid w:val="002E3D1D"/>
    <w:rsid w:val="002E5F6A"/>
    <w:rsid w:val="002E60D4"/>
    <w:rsid w:val="002E694E"/>
    <w:rsid w:val="002F434A"/>
    <w:rsid w:val="002F4A14"/>
    <w:rsid w:val="002F4DD9"/>
    <w:rsid w:val="0031012B"/>
    <w:rsid w:val="00310A6C"/>
    <w:rsid w:val="00312E5A"/>
    <w:rsid w:val="00315A8F"/>
    <w:rsid w:val="00317CC4"/>
    <w:rsid w:val="00320896"/>
    <w:rsid w:val="00320E7E"/>
    <w:rsid w:val="00325417"/>
    <w:rsid w:val="00327E6C"/>
    <w:rsid w:val="00332455"/>
    <w:rsid w:val="00333370"/>
    <w:rsid w:val="003366BE"/>
    <w:rsid w:val="003407D7"/>
    <w:rsid w:val="00342D4D"/>
    <w:rsid w:val="00344E28"/>
    <w:rsid w:val="00345F76"/>
    <w:rsid w:val="0034791C"/>
    <w:rsid w:val="00350031"/>
    <w:rsid w:val="00351E66"/>
    <w:rsid w:val="0035347F"/>
    <w:rsid w:val="0035356C"/>
    <w:rsid w:val="00353E88"/>
    <w:rsid w:val="00355264"/>
    <w:rsid w:val="00355582"/>
    <w:rsid w:val="003558D5"/>
    <w:rsid w:val="00357455"/>
    <w:rsid w:val="003577E8"/>
    <w:rsid w:val="003579B9"/>
    <w:rsid w:val="003605D4"/>
    <w:rsid w:val="00360677"/>
    <w:rsid w:val="00360CED"/>
    <w:rsid w:val="003612EA"/>
    <w:rsid w:val="00361ABA"/>
    <w:rsid w:val="0036299E"/>
    <w:rsid w:val="00362B62"/>
    <w:rsid w:val="0037021E"/>
    <w:rsid w:val="00371D07"/>
    <w:rsid w:val="00372EE1"/>
    <w:rsid w:val="0037387D"/>
    <w:rsid w:val="00376669"/>
    <w:rsid w:val="0037709E"/>
    <w:rsid w:val="00381C02"/>
    <w:rsid w:val="003822A9"/>
    <w:rsid w:val="00382FB4"/>
    <w:rsid w:val="0038525D"/>
    <w:rsid w:val="00385C7A"/>
    <w:rsid w:val="00387851"/>
    <w:rsid w:val="00390A6D"/>
    <w:rsid w:val="003954C2"/>
    <w:rsid w:val="00397521"/>
    <w:rsid w:val="003A1544"/>
    <w:rsid w:val="003A5AEC"/>
    <w:rsid w:val="003B024C"/>
    <w:rsid w:val="003B0EF7"/>
    <w:rsid w:val="003B26C6"/>
    <w:rsid w:val="003B676E"/>
    <w:rsid w:val="003B735E"/>
    <w:rsid w:val="003C0194"/>
    <w:rsid w:val="003C5206"/>
    <w:rsid w:val="003C5568"/>
    <w:rsid w:val="003D02E8"/>
    <w:rsid w:val="003D0E6F"/>
    <w:rsid w:val="003D565A"/>
    <w:rsid w:val="003D6BB1"/>
    <w:rsid w:val="003E1270"/>
    <w:rsid w:val="003E3D11"/>
    <w:rsid w:val="003E4276"/>
    <w:rsid w:val="003F2744"/>
    <w:rsid w:val="003F3D8A"/>
    <w:rsid w:val="003F5426"/>
    <w:rsid w:val="003F6CBA"/>
    <w:rsid w:val="0041399F"/>
    <w:rsid w:val="00414380"/>
    <w:rsid w:val="00414A77"/>
    <w:rsid w:val="004158C3"/>
    <w:rsid w:val="004176A9"/>
    <w:rsid w:val="0042549F"/>
    <w:rsid w:val="0042561B"/>
    <w:rsid w:val="0042584F"/>
    <w:rsid w:val="00432371"/>
    <w:rsid w:val="00441369"/>
    <w:rsid w:val="004457A0"/>
    <w:rsid w:val="00446747"/>
    <w:rsid w:val="004506DF"/>
    <w:rsid w:val="00452D99"/>
    <w:rsid w:val="00454A99"/>
    <w:rsid w:val="00454D1F"/>
    <w:rsid w:val="00460160"/>
    <w:rsid w:val="004606E4"/>
    <w:rsid w:val="00461394"/>
    <w:rsid w:val="00461919"/>
    <w:rsid w:val="00465E66"/>
    <w:rsid w:val="00466385"/>
    <w:rsid w:val="004664AE"/>
    <w:rsid w:val="00466825"/>
    <w:rsid w:val="004727BD"/>
    <w:rsid w:val="00472BDF"/>
    <w:rsid w:val="004734CD"/>
    <w:rsid w:val="00474EF9"/>
    <w:rsid w:val="0047674A"/>
    <w:rsid w:val="00477ABF"/>
    <w:rsid w:val="00484FCB"/>
    <w:rsid w:val="00487BE9"/>
    <w:rsid w:val="00487C86"/>
    <w:rsid w:val="00490ACA"/>
    <w:rsid w:val="004917D3"/>
    <w:rsid w:val="004925BD"/>
    <w:rsid w:val="00492AFA"/>
    <w:rsid w:val="004957CC"/>
    <w:rsid w:val="00496613"/>
    <w:rsid w:val="00496CA6"/>
    <w:rsid w:val="004A10BE"/>
    <w:rsid w:val="004A4D23"/>
    <w:rsid w:val="004B111B"/>
    <w:rsid w:val="004B5C2E"/>
    <w:rsid w:val="004B6A37"/>
    <w:rsid w:val="004B771E"/>
    <w:rsid w:val="004B77B7"/>
    <w:rsid w:val="004C2E3C"/>
    <w:rsid w:val="004C3AEF"/>
    <w:rsid w:val="004C6EBB"/>
    <w:rsid w:val="004C70F2"/>
    <w:rsid w:val="004D1881"/>
    <w:rsid w:val="004D2B9F"/>
    <w:rsid w:val="004D2CD1"/>
    <w:rsid w:val="004D3900"/>
    <w:rsid w:val="004D6D83"/>
    <w:rsid w:val="004D7475"/>
    <w:rsid w:val="004D7813"/>
    <w:rsid w:val="004D7A3D"/>
    <w:rsid w:val="004E0277"/>
    <w:rsid w:val="004E06FE"/>
    <w:rsid w:val="004E0A93"/>
    <w:rsid w:val="004E62A0"/>
    <w:rsid w:val="004E7162"/>
    <w:rsid w:val="004F013F"/>
    <w:rsid w:val="004F2040"/>
    <w:rsid w:val="004F29B2"/>
    <w:rsid w:val="004F4804"/>
    <w:rsid w:val="004F6C60"/>
    <w:rsid w:val="00500B7A"/>
    <w:rsid w:val="0050181A"/>
    <w:rsid w:val="00504ADE"/>
    <w:rsid w:val="00506A6B"/>
    <w:rsid w:val="0050742E"/>
    <w:rsid w:val="00507E50"/>
    <w:rsid w:val="00513F14"/>
    <w:rsid w:val="00514A4D"/>
    <w:rsid w:val="00515EC7"/>
    <w:rsid w:val="005311C5"/>
    <w:rsid w:val="00533460"/>
    <w:rsid w:val="0053355B"/>
    <w:rsid w:val="00535212"/>
    <w:rsid w:val="00536700"/>
    <w:rsid w:val="00537022"/>
    <w:rsid w:val="00537049"/>
    <w:rsid w:val="0054196B"/>
    <w:rsid w:val="005429E7"/>
    <w:rsid w:val="00542FF6"/>
    <w:rsid w:val="00544938"/>
    <w:rsid w:val="005508E7"/>
    <w:rsid w:val="00551589"/>
    <w:rsid w:val="00552E8C"/>
    <w:rsid w:val="00556424"/>
    <w:rsid w:val="00561D74"/>
    <w:rsid w:val="0056410E"/>
    <w:rsid w:val="00564752"/>
    <w:rsid w:val="00564D4D"/>
    <w:rsid w:val="005652A9"/>
    <w:rsid w:val="00565E51"/>
    <w:rsid w:val="00570BF0"/>
    <w:rsid w:val="00571827"/>
    <w:rsid w:val="00571DE0"/>
    <w:rsid w:val="005722ED"/>
    <w:rsid w:val="00572B4C"/>
    <w:rsid w:val="00574282"/>
    <w:rsid w:val="00574447"/>
    <w:rsid w:val="00580C98"/>
    <w:rsid w:val="0058165D"/>
    <w:rsid w:val="00581D69"/>
    <w:rsid w:val="00584FCD"/>
    <w:rsid w:val="005857FB"/>
    <w:rsid w:val="005870F4"/>
    <w:rsid w:val="0059450A"/>
    <w:rsid w:val="0059529C"/>
    <w:rsid w:val="00597024"/>
    <w:rsid w:val="005A0098"/>
    <w:rsid w:val="005A2C12"/>
    <w:rsid w:val="005A3B8A"/>
    <w:rsid w:val="005A72C8"/>
    <w:rsid w:val="005A7EB1"/>
    <w:rsid w:val="005B0EF2"/>
    <w:rsid w:val="005B49A2"/>
    <w:rsid w:val="005C11AF"/>
    <w:rsid w:val="005C2E5B"/>
    <w:rsid w:val="005C5DD2"/>
    <w:rsid w:val="005C6D6B"/>
    <w:rsid w:val="005D31A4"/>
    <w:rsid w:val="005D3B15"/>
    <w:rsid w:val="005D628B"/>
    <w:rsid w:val="005D684B"/>
    <w:rsid w:val="005E1131"/>
    <w:rsid w:val="005E2A98"/>
    <w:rsid w:val="005E3C87"/>
    <w:rsid w:val="005E5E8D"/>
    <w:rsid w:val="005E7780"/>
    <w:rsid w:val="005F089D"/>
    <w:rsid w:val="005F0DB0"/>
    <w:rsid w:val="005F13BA"/>
    <w:rsid w:val="005F2633"/>
    <w:rsid w:val="005F486D"/>
    <w:rsid w:val="005F48D9"/>
    <w:rsid w:val="005F4EBB"/>
    <w:rsid w:val="005F50EC"/>
    <w:rsid w:val="005F5403"/>
    <w:rsid w:val="005F7386"/>
    <w:rsid w:val="00601BA2"/>
    <w:rsid w:val="00602FF7"/>
    <w:rsid w:val="00603CB4"/>
    <w:rsid w:val="006042E5"/>
    <w:rsid w:val="006064E0"/>
    <w:rsid w:val="00607BB3"/>
    <w:rsid w:val="006115D2"/>
    <w:rsid w:val="00615E50"/>
    <w:rsid w:val="00617215"/>
    <w:rsid w:val="00617D56"/>
    <w:rsid w:val="00626B7E"/>
    <w:rsid w:val="00627E68"/>
    <w:rsid w:val="00631BC0"/>
    <w:rsid w:val="00634C6C"/>
    <w:rsid w:val="00634FC5"/>
    <w:rsid w:val="00636289"/>
    <w:rsid w:val="00640C08"/>
    <w:rsid w:val="0064264E"/>
    <w:rsid w:val="0064389E"/>
    <w:rsid w:val="00646DAD"/>
    <w:rsid w:val="00647236"/>
    <w:rsid w:val="0064723F"/>
    <w:rsid w:val="00650A95"/>
    <w:rsid w:val="0065293C"/>
    <w:rsid w:val="00664D04"/>
    <w:rsid w:val="0066533B"/>
    <w:rsid w:val="00667FC2"/>
    <w:rsid w:val="00670FDB"/>
    <w:rsid w:val="006737AA"/>
    <w:rsid w:val="00674574"/>
    <w:rsid w:val="00676265"/>
    <w:rsid w:val="00676699"/>
    <w:rsid w:val="00676752"/>
    <w:rsid w:val="00680486"/>
    <w:rsid w:val="0068579B"/>
    <w:rsid w:val="006923D1"/>
    <w:rsid w:val="006949B8"/>
    <w:rsid w:val="006966B8"/>
    <w:rsid w:val="00696D9A"/>
    <w:rsid w:val="00697001"/>
    <w:rsid w:val="006A2A93"/>
    <w:rsid w:val="006A2EEC"/>
    <w:rsid w:val="006A6361"/>
    <w:rsid w:val="006B0B8E"/>
    <w:rsid w:val="006B2571"/>
    <w:rsid w:val="006B2E43"/>
    <w:rsid w:val="006B6F5C"/>
    <w:rsid w:val="006B7715"/>
    <w:rsid w:val="006C5352"/>
    <w:rsid w:val="006C671A"/>
    <w:rsid w:val="006C69F2"/>
    <w:rsid w:val="006D1439"/>
    <w:rsid w:val="006D232A"/>
    <w:rsid w:val="006D3F32"/>
    <w:rsid w:val="006D4A59"/>
    <w:rsid w:val="006D563E"/>
    <w:rsid w:val="006D6F79"/>
    <w:rsid w:val="006D7215"/>
    <w:rsid w:val="006E0779"/>
    <w:rsid w:val="006E0B12"/>
    <w:rsid w:val="006E234F"/>
    <w:rsid w:val="006E345B"/>
    <w:rsid w:val="006E34F6"/>
    <w:rsid w:val="006E5A48"/>
    <w:rsid w:val="006E5BA0"/>
    <w:rsid w:val="006F1889"/>
    <w:rsid w:val="006F2296"/>
    <w:rsid w:val="006F2EC1"/>
    <w:rsid w:val="006F4745"/>
    <w:rsid w:val="006F62E2"/>
    <w:rsid w:val="007020D6"/>
    <w:rsid w:val="00702A43"/>
    <w:rsid w:val="007030C4"/>
    <w:rsid w:val="007064DA"/>
    <w:rsid w:val="0071263E"/>
    <w:rsid w:val="00712EDD"/>
    <w:rsid w:val="007159FE"/>
    <w:rsid w:val="00716E66"/>
    <w:rsid w:val="00721AAD"/>
    <w:rsid w:val="007262B7"/>
    <w:rsid w:val="00736B5B"/>
    <w:rsid w:val="00751306"/>
    <w:rsid w:val="007524F1"/>
    <w:rsid w:val="00753EFC"/>
    <w:rsid w:val="00754090"/>
    <w:rsid w:val="00756E53"/>
    <w:rsid w:val="00756EAD"/>
    <w:rsid w:val="00762CDA"/>
    <w:rsid w:val="00763A3D"/>
    <w:rsid w:val="007648F2"/>
    <w:rsid w:val="007668B3"/>
    <w:rsid w:val="007705A3"/>
    <w:rsid w:val="00773619"/>
    <w:rsid w:val="007736FE"/>
    <w:rsid w:val="0077500F"/>
    <w:rsid w:val="007751D7"/>
    <w:rsid w:val="00777AB3"/>
    <w:rsid w:val="00777F9B"/>
    <w:rsid w:val="00781161"/>
    <w:rsid w:val="00782D59"/>
    <w:rsid w:val="007854C8"/>
    <w:rsid w:val="00787BEC"/>
    <w:rsid w:val="00790987"/>
    <w:rsid w:val="007932E8"/>
    <w:rsid w:val="007963E5"/>
    <w:rsid w:val="007A0AC8"/>
    <w:rsid w:val="007A2097"/>
    <w:rsid w:val="007A4089"/>
    <w:rsid w:val="007B4854"/>
    <w:rsid w:val="007C1483"/>
    <w:rsid w:val="007C15BE"/>
    <w:rsid w:val="007C1763"/>
    <w:rsid w:val="007C2923"/>
    <w:rsid w:val="007C6631"/>
    <w:rsid w:val="007C6E37"/>
    <w:rsid w:val="007C7F25"/>
    <w:rsid w:val="007D045C"/>
    <w:rsid w:val="007D0548"/>
    <w:rsid w:val="007D13F8"/>
    <w:rsid w:val="007D1B87"/>
    <w:rsid w:val="007E0B0D"/>
    <w:rsid w:val="007E2E94"/>
    <w:rsid w:val="007E44F8"/>
    <w:rsid w:val="007E450C"/>
    <w:rsid w:val="007E70C6"/>
    <w:rsid w:val="007F0C70"/>
    <w:rsid w:val="007F1442"/>
    <w:rsid w:val="007F4BD6"/>
    <w:rsid w:val="007F5652"/>
    <w:rsid w:val="007F6015"/>
    <w:rsid w:val="007F69AF"/>
    <w:rsid w:val="00801979"/>
    <w:rsid w:val="008023A1"/>
    <w:rsid w:val="00803CDB"/>
    <w:rsid w:val="008047BA"/>
    <w:rsid w:val="008054AE"/>
    <w:rsid w:val="00806287"/>
    <w:rsid w:val="00811E52"/>
    <w:rsid w:val="008141FF"/>
    <w:rsid w:val="0081769D"/>
    <w:rsid w:val="0081778B"/>
    <w:rsid w:val="00820514"/>
    <w:rsid w:val="008212D3"/>
    <w:rsid w:val="00823968"/>
    <w:rsid w:val="00823F9F"/>
    <w:rsid w:val="00830602"/>
    <w:rsid w:val="008321F8"/>
    <w:rsid w:val="00833FC3"/>
    <w:rsid w:val="008449F4"/>
    <w:rsid w:val="00845712"/>
    <w:rsid w:val="00845FDF"/>
    <w:rsid w:val="008463D8"/>
    <w:rsid w:val="00846835"/>
    <w:rsid w:val="008478BB"/>
    <w:rsid w:val="008524DA"/>
    <w:rsid w:val="00853C1F"/>
    <w:rsid w:val="0086146D"/>
    <w:rsid w:val="00862380"/>
    <w:rsid w:val="00863AA1"/>
    <w:rsid w:val="00863C1F"/>
    <w:rsid w:val="00863FAF"/>
    <w:rsid w:val="0086735B"/>
    <w:rsid w:val="00867E00"/>
    <w:rsid w:val="00867EBD"/>
    <w:rsid w:val="00872247"/>
    <w:rsid w:val="0087528A"/>
    <w:rsid w:val="0087588D"/>
    <w:rsid w:val="0087615E"/>
    <w:rsid w:val="00876795"/>
    <w:rsid w:val="00877CF7"/>
    <w:rsid w:val="008809D6"/>
    <w:rsid w:val="00882820"/>
    <w:rsid w:val="008834AE"/>
    <w:rsid w:val="00884D66"/>
    <w:rsid w:val="008857B8"/>
    <w:rsid w:val="00887B94"/>
    <w:rsid w:val="00890F70"/>
    <w:rsid w:val="00891788"/>
    <w:rsid w:val="00891DC9"/>
    <w:rsid w:val="008920BE"/>
    <w:rsid w:val="008937E3"/>
    <w:rsid w:val="00893A80"/>
    <w:rsid w:val="00894C42"/>
    <w:rsid w:val="008979B3"/>
    <w:rsid w:val="00897BD6"/>
    <w:rsid w:val="008A0FEF"/>
    <w:rsid w:val="008A48C1"/>
    <w:rsid w:val="008A6942"/>
    <w:rsid w:val="008A6D11"/>
    <w:rsid w:val="008B1C1B"/>
    <w:rsid w:val="008B48D7"/>
    <w:rsid w:val="008B5B8D"/>
    <w:rsid w:val="008B670F"/>
    <w:rsid w:val="008B6943"/>
    <w:rsid w:val="008B708B"/>
    <w:rsid w:val="008C4FA8"/>
    <w:rsid w:val="008C6FA5"/>
    <w:rsid w:val="008C728F"/>
    <w:rsid w:val="008D41D5"/>
    <w:rsid w:val="008D5418"/>
    <w:rsid w:val="008D6A60"/>
    <w:rsid w:val="008D736B"/>
    <w:rsid w:val="008E1047"/>
    <w:rsid w:val="008E3691"/>
    <w:rsid w:val="008E434C"/>
    <w:rsid w:val="008E44C7"/>
    <w:rsid w:val="008E643A"/>
    <w:rsid w:val="008E68C6"/>
    <w:rsid w:val="008F0389"/>
    <w:rsid w:val="008F0733"/>
    <w:rsid w:val="008F2013"/>
    <w:rsid w:val="008F61C6"/>
    <w:rsid w:val="008F6D6F"/>
    <w:rsid w:val="008F7951"/>
    <w:rsid w:val="00900A87"/>
    <w:rsid w:val="009026BB"/>
    <w:rsid w:val="00903C9D"/>
    <w:rsid w:val="00905F85"/>
    <w:rsid w:val="00906FC8"/>
    <w:rsid w:val="00910B3E"/>
    <w:rsid w:val="00914A74"/>
    <w:rsid w:val="00915BF3"/>
    <w:rsid w:val="009161B5"/>
    <w:rsid w:val="009205B3"/>
    <w:rsid w:val="00922AC5"/>
    <w:rsid w:val="00922E83"/>
    <w:rsid w:val="009234AA"/>
    <w:rsid w:val="00923AC6"/>
    <w:rsid w:val="00924B2F"/>
    <w:rsid w:val="0093096C"/>
    <w:rsid w:val="0093193F"/>
    <w:rsid w:val="00931E95"/>
    <w:rsid w:val="00932F55"/>
    <w:rsid w:val="00936B1B"/>
    <w:rsid w:val="009415C3"/>
    <w:rsid w:val="0094324D"/>
    <w:rsid w:val="00947731"/>
    <w:rsid w:val="00947C37"/>
    <w:rsid w:val="00951955"/>
    <w:rsid w:val="00953D04"/>
    <w:rsid w:val="00954DEC"/>
    <w:rsid w:val="00955249"/>
    <w:rsid w:val="0096341D"/>
    <w:rsid w:val="0096403B"/>
    <w:rsid w:val="00966CFC"/>
    <w:rsid w:val="009720ED"/>
    <w:rsid w:val="00972804"/>
    <w:rsid w:val="00975EA3"/>
    <w:rsid w:val="00980016"/>
    <w:rsid w:val="009831A0"/>
    <w:rsid w:val="00983527"/>
    <w:rsid w:val="00987008"/>
    <w:rsid w:val="009937B6"/>
    <w:rsid w:val="00994039"/>
    <w:rsid w:val="009979B7"/>
    <w:rsid w:val="009A09BD"/>
    <w:rsid w:val="009A378F"/>
    <w:rsid w:val="009A46D7"/>
    <w:rsid w:val="009A4FDE"/>
    <w:rsid w:val="009A51D0"/>
    <w:rsid w:val="009A567A"/>
    <w:rsid w:val="009A7B86"/>
    <w:rsid w:val="009B756D"/>
    <w:rsid w:val="009B76BE"/>
    <w:rsid w:val="009C0AD3"/>
    <w:rsid w:val="009C0F31"/>
    <w:rsid w:val="009C2B67"/>
    <w:rsid w:val="009C38E8"/>
    <w:rsid w:val="009C5051"/>
    <w:rsid w:val="009C52B1"/>
    <w:rsid w:val="009C61A6"/>
    <w:rsid w:val="009C6229"/>
    <w:rsid w:val="009D1AD6"/>
    <w:rsid w:val="009D6A5E"/>
    <w:rsid w:val="009D6E82"/>
    <w:rsid w:val="009D7B25"/>
    <w:rsid w:val="009D7EF0"/>
    <w:rsid w:val="009E6734"/>
    <w:rsid w:val="009F2AC6"/>
    <w:rsid w:val="009F38FB"/>
    <w:rsid w:val="009F3DE1"/>
    <w:rsid w:val="00A03664"/>
    <w:rsid w:val="00A06A89"/>
    <w:rsid w:val="00A118D8"/>
    <w:rsid w:val="00A11C77"/>
    <w:rsid w:val="00A11E4B"/>
    <w:rsid w:val="00A123DA"/>
    <w:rsid w:val="00A13A71"/>
    <w:rsid w:val="00A16183"/>
    <w:rsid w:val="00A177C7"/>
    <w:rsid w:val="00A20FD6"/>
    <w:rsid w:val="00A2108E"/>
    <w:rsid w:val="00A22920"/>
    <w:rsid w:val="00A22B78"/>
    <w:rsid w:val="00A24079"/>
    <w:rsid w:val="00A2493F"/>
    <w:rsid w:val="00A26418"/>
    <w:rsid w:val="00A27C03"/>
    <w:rsid w:val="00A30AE8"/>
    <w:rsid w:val="00A32406"/>
    <w:rsid w:val="00A32BF1"/>
    <w:rsid w:val="00A401C4"/>
    <w:rsid w:val="00A4086F"/>
    <w:rsid w:val="00A41715"/>
    <w:rsid w:val="00A4629F"/>
    <w:rsid w:val="00A46AD1"/>
    <w:rsid w:val="00A476E3"/>
    <w:rsid w:val="00A538A3"/>
    <w:rsid w:val="00A54EBF"/>
    <w:rsid w:val="00A640C6"/>
    <w:rsid w:val="00A643CF"/>
    <w:rsid w:val="00A64BA0"/>
    <w:rsid w:val="00A738F0"/>
    <w:rsid w:val="00A73FCD"/>
    <w:rsid w:val="00A76360"/>
    <w:rsid w:val="00A77512"/>
    <w:rsid w:val="00A8095F"/>
    <w:rsid w:val="00A82617"/>
    <w:rsid w:val="00A851EA"/>
    <w:rsid w:val="00A8548C"/>
    <w:rsid w:val="00A856B5"/>
    <w:rsid w:val="00A858C5"/>
    <w:rsid w:val="00A8707F"/>
    <w:rsid w:val="00A90E76"/>
    <w:rsid w:val="00A9223D"/>
    <w:rsid w:val="00A932B0"/>
    <w:rsid w:val="00A93734"/>
    <w:rsid w:val="00A937DF"/>
    <w:rsid w:val="00A950D5"/>
    <w:rsid w:val="00A969A0"/>
    <w:rsid w:val="00AA1AF4"/>
    <w:rsid w:val="00AA371C"/>
    <w:rsid w:val="00AA5DA5"/>
    <w:rsid w:val="00AB35DF"/>
    <w:rsid w:val="00AB67EF"/>
    <w:rsid w:val="00AC3E3B"/>
    <w:rsid w:val="00AC484C"/>
    <w:rsid w:val="00AC4F26"/>
    <w:rsid w:val="00AD4247"/>
    <w:rsid w:val="00AD6662"/>
    <w:rsid w:val="00AE121A"/>
    <w:rsid w:val="00AE41F9"/>
    <w:rsid w:val="00AE553C"/>
    <w:rsid w:val="00AF1194"/>
    <w:rsid w:val="00AF283E"/>
    <w:rsid w:val="00AF2C80"/>
    <w:rsid w:val="00AF4655"/>
    <w:rsid w:val="00AF7BE2"/>
    <w:rsid w:val="00B0103B"/>
    <w:rsid w:val="00B0163B"/>
    <w:rsid w:val="00B04D10"/>
    <w:rsid w:val="00B054A2"/>
    <w:rsid w:val="00B059C1"/>
    <w:rsid w:val="00B07126"/>
    <w:rsid w:val="00B07A32"/>
    <w:rsid w:val="00B16E39"/>
    <w:rsid w:val="00B21971"/>
    <w:rsid w:val="00B21F89"/>
    <w:rsid w:val="00B22069"/>
    <w:rsid w:val="00B23611"/>
    <w:rsid w:val="00B23BE5"/>
    <w:rsid w:val="00B24024"/>
    <w:rsid w:val="00B25DD7"/>
    <w:rsid w:val="00B32167"/>
    <w:rsid w:val="00B33CFE"/>
    <w:rsid w:val="00B36C7D"/>
    <w:rsid w:val="00B36F45"/>
    <w:rsid w:val="00B37458"/>
    <w:rsid w:val="00B375FA"/>
    <w:rsid w:val="00B40CA5"/>
    <w:rsid w:val="00B425C2"/>
    <w:rsid w:val="00B42712"/>
    <w:rsid w:val="00B439B9"/>
    <w:rsid w:val="00B43B55"/>
    <w:rsid w:val="00B43E6A"/>
    <w:rsid w:val="00B444D4"/>
    <w:rsid w:val="00B46EC1"/>
    <w:rsid w:val="00B50A9C"/>
    <w:rsid w:val="00B50C12"/>
    <w:rsid w:val="00B50C1D"/>
    <w:rsid w:val="00B50DBD"/>
    <w:rsid w:val="00B51057"/>
    <w:rsid w:val="00B51666"/>
    <w:rsid w:val="00B531D0"/>
    <w:rsid w:val="00B53F29"/>
    <w:rsid w:val="00B555F2"/>
    <w:rsid w:val="00B5564D"/>
    <w:rsid w:val="00B6054C"/>
    <w:rsid w:val="00B61ED1"/>
    <w:rsid w:val="00B61F4F"/>
    <w:rsid w:val="00B6470E"/>
    <w:rsid w:val="00B669F3"/>
    <w:rsid w:val="00B711B7"/>
    <w:rsid w:val="00B715C1"/>
    <w:rsid w:val="00B72B1A"/>
    <w:rsid w:val="00B7599A"/>
    <w:rsid w:val="00B76245"/>
    <w:rsid w:val="00B7625D"/>
    <w:rsid w:val="00B81207"/>
    <w:rsid w:val="00B82B71"/>
    <w:rsid w:val="00B84D24"/>
    <w:rsid w:val="00B92D32"/>
    <w:rsid w:val="00B9461D"/>
    <w:rsid w:val="00BA65D6"/>
    <w:rsid w:val="00BA6701"/>
    <w:rsid w:val="00BA760C"/>
    <w:rsid w:val="00BA79AD"/>
    <w:rsid w:val="00BB4010"/>
    <w:rsid w:val="00BB4DF4"/>
    <w:rsid w:val="00BC0372"/>
    <w:rsid w:val="00BC06AC"/>
    <w:rsid w:val="00BC4B2B"/>
    <w:rsid w:val="00BC4EBF"/>
    <w:rsid w:val="00BC5D3C"/>
    <w:rsid w:val="00BD1624"/>
    <w:rsid w:val="00BD1EE3"/>
    <w:rsid w:val="00BD60A2"/>
    <w:rsid w:val="00BD6666"/>
    <w:rsid w:val="00BD6947"/>
    <w:rsid w:val="00BD6D6D"/>
    <w:rsid w:val="00BD794E"/>
    <w:rsid w:val="00BE28F7"/>
    <w:rsid w:val="00BE673F"/>
    <w:rsid w:val="00BE67A7"/>
    <w:rsid w:val="00BE6F98"/>
    <w:rsid w:val="00BF1C07"/>
    <w:rsid w:val="00BF34BA"/>
    <w:rsid w:val="00BF449B"/>
    <w:rsid w:val="00BF5F66"/>
    <w:rsid w:val="00C015F7"/>
    <w:rsid w:val="00C026B4"/>
    <w:rsid w:val="00C02EBE"/>
    <w:rsid w:val="00C0514A"/>
    <w:rsid w:val="00C05B93"/>
    <w:rsid w:val="00C06FD5"/>
    <w:rsid w:val="00C12657"/>
    <w:rsid w:val="00C13B63"/>
    <w:rsid w:val="00C15F9D"/>
    <w:rsid w:val="00C17119"/>
    <w:rsid w:val="00C22D5D"/>
    <w:rsid w:val="00C24C3D"/>
    <w:rsid w:val="00C250F3"/>
    <w:rsid w:val="00C30A71"/>
    <w:rsid w:val="00C3241F"/>
    <w:rsid w:val="00C3691B"/>
    <w:rsid w:val="00C44EE8"/>
    <w:rsid w:val="00C45DCB"/>
    <w:rsid w:val="00C47A8A"/>
    <w:rsid w:val="00C511B9"/>
    <w:rsid w:val="00C544DB"/>
    <w:rsid w:val="00C54F93"/>
    <w:rsid w:val="00C5591F"/>
    <w:rsid w:val="00C57E30"/>
    <w:rsid w:val="00C60629"/>
    <w:rsid w:val="00C61006"/>
    <w:rsid w:val="00C6106B"/>
    <w:rsid w:val="00C6365E"/>
    <w:rsid w:val="00C67150"/>
    <w:rsid w:val="00C70289"/>
    <w:rsid w:val="00C71644"/>
    <w:rsid w:val="00C716D6"/>
    <w:rsid w:val="00C746D2"/>
    <w:rsid w:val="00C76EC8"/>
    <w:rsid w:val="00C779B1"/>
    <w:rsid w:val="00C77C20"/>
    <w:rsid w:val="00C80479"/>
    <w:rsid w:val="00C81F4D"/>
    <w:rsid w:val="00C8425B"/>
    <w:rsid w:val="00C92EDF"/>
    <w:rsid w:val="00C93DED"/>
    <w:rsid w:val="00C95AD1"/>
    <w:rsid w:val="00C963DA"/>
    <w:rsid w:val="00C97F02"/>
    <w:rsid w:val="00CA1866"/>
    <w:rsid w:val="00CA1B36"/>
    <w:rsid w:val="00CA5DFA"/>
    <w:rsid w:val="00CA644F"/>
    <w:rsid w:val="00CA7DE3"/>
    <w:rsid w:val="00CB0948"/>
    <w:rsid w:val="00CB67B4"/>
    <w:rsid w:val="00CC0A7B"/>
    <w:rsid w:val="00CC3895"/>
    <w:rsid w:val="00CC3A13"/>
    <w:rsid w:val="00CC3FF6"/>
    <w:rsid w:val="00CC7618"/>
    <w:rsid w:val="00CC7E2B"/>
    <w:rsid w:val="00CD3194"/>
    <w:rsid w:val="00CD33F1"/>
    <w:rsid w:val="00CD3AA3"/>
    <w:rsid w:val="00CD41FA"/>
    <w:rsid w:val="00CE0113"/>
    <w:rsid w:val="00CE2AA2"/>
    <w:rsid w:val="00CE2FA1"/>
    <w:rsid w:val="00CE416C"/>
    <w:rsid w:val="00CE501F"/>
    <w:rsid w:val="00CE5186"/>
    <w:rsid w:val="00CE6442"/>
    <w:rsid w:val="00CF0598"/>
    <w:rsid w:val="00CF2B9C"/>
    <w:rsid w:val="00CF3744"/>
    <w:rsid w:val="00CF66F8"/>
    <w:rsid w:val="00D04A47"/>
    <w:rsid w:val="00D04EC3"/>
    <w:rsid w:val="00D05472"/>
    <w:rsid w:val="00D0611D"/>
    <w:rsid w:val="00D143D5"/>
    <w:rsid w:val="00D2163F"/>
    <w:rsid w:val="00D24555"/>
    <w:rsid w:val="00D25B09"/>
    <w:rsid w:val="00D3197E"/>
    <w:rsid w:val="00D32702"/>
    <w:rsid w:val="00D332B5"/>
    <w:rsid w:val="00D42F0C"/>
    <w:rsid w:val="00D465BF"/>
    <w:rsid w:val="00D50784"/>
    <w:rsid w:val="00D51C77"/>
    <w:rsid w:val="00D51E13"/>
    <w:rsid w:val="00D5221E"/>
    <w:rsid w:val="00D57EA1"/>
    <w:rsid w:val="00D6050F"/>
    <w:rsid w:val="00D60969"/>
    <w:rsid w:val="00D61FD6"/>
    <w:rsid w:val="00D63F38"/>
    <w:rsid w:val="00D70E61"/>
    <w:rsid w:val="00D75981"/>
    <w:rsid w:val="00D76584"/>
    <w:rsid w:val="00D83504"/>
    <w:rsid w:val="00D86036"/>
    <w:rsid w:val="00D9256D"/>
    <w:rsid w:val="00D92C98"/>
    <w:rsid w:val="00D9410D"/>
    <w:rsid w:val="00D947BA"/>
    <w:rsid w:val="00DA25F2"/>
    <w:rsid w:val="00DA477B"/>
    <w:rsid w:val="00DA524D"/>
    <w:rsid w:val="00DA7996"/>
    <w:rsid w:val="00DB073D"/>
    <w:rsid w:val="00DB1CE8"/>
    <w:rsid w:val="00DB3270"/>
    <w:rsid w:val="00DB3C2B"/>
    <w:rsid w:val="00DB5937"/>
    <w:rsid w:val="00DD1584"/>
    <w:rsid w:val="00DD26CE"/>
    <w:rsid w:val="00DD3B03"/>
    <w:rsid w:val="00DD3D39"/>
    <w:rsid w:val="00DD47B7"/>
    <w:rsid w:val="00DD706C"/>
    <w:rsid w:val="00DD7177"/>
    <w:rsid w:val="00DE211C"/>
    <w:rsid w:val="00DE4A8A"/>
    <w:rsid w:val="00DE4DF7"/>
    <w:rsid w:val="00DE5704"/>
    <w:rsid w:val="00DE581C"/>
    <w:rsid w:val="00DE5EEA"/>
    <w:rsid w:val="00DE62BC"/>
    <w:rsid w:val="00DE6481"/>
    <w:rsid w:val="00DE653B"/>
    <w:rsid w:val="00DE7070"/>
    <w:rsid w:val="00DE7975"/>
    <w:rsid w:val="00DF49C5"/>
    <w:rsid w:val="00DF4D28"/>
    <w:rsid w:val="00DF4EDF"/>
    <w:rsid w:val="00DF5852"/>
    <w:rsid w:val="00DF5E55"/>
    <w:rsid w:val="00E0069B"/>
    <w:rsid w:val="00E01018"/>
    <w:rsid w:val="00E036EB"/>
    <w:rsid w:val="00E05B09"/>
    <w:rsid w:val="00E07DD1"/>
    <w:rsid w:val="00E10F67"/>
    <w:rsid w:val="00E119A4"/>
    <w:rsid w:val="00E1430B"/>
    <w:rsid w:val="00E169B3"/>
    <w:rsid w:val="00E16C0A"/>
    <w:rsid w:val="00E22AC9"/>
    <w:rsid w:val="00E24BFB"/>
    <w:rsid w:val="00E24CE3"/>
    <w:rsid w:val="00E2534C"/>
    <w:rsid w:val="00E2570A"/>
    <w:rsid w:val="00E26157"/>
    <w:rsid w:val="00E2642B"/>
    <w:rsid w:val="00E2734F"/>
    <w:rsid w:val="00E35391"/>
    <w:rsid w:val="00E444C3"/>
    <w:rsid w:val="00E46004"/>
    <w:rsid w:val="00E465F6"/>
    <w:rsid w:val="00E50DC6"/>
    <w:rsid w:val="00E52261"/>
    <w:rsid w:val="00E53087"/>
    <w:rsid w:val="00E56EFB"/>
    <w:rsid w:val="00E672A6"/>
    <w:rsid w:val="00E678BE"/>
    <w:rsid w:val="00E71510"/>
    <w:rsid w:val="00E72942"/>
    <w:rsid w:val="00E77951"/>
    <w:rsid w:val="00E77BE5"/>
    <w:rsid w:val="00E80DA0"/>
    <w:rsid w:val="00E81501"/>
    <w:rsid w:val="00E823D2"/>
    <w:rsid w:val="00E871E7"/>
    <w:rsid w:val="00E87289"/>
    <w:rsid w:val="00E87BA7"/>
    <w:rsid w:val="00E90753"/>
    <w:rsid w:val="00E9080B"/>
    <w:rsid w:val="00E92EE5"/>
    <w:rsid w:val="00E93383"/>
    <w:rsid w:val="00E936B1"/>
    <w:rsid w:val="00E93706"/>
    <w:rsid w:val="00EA0663"/>
    <w:rsid w:val="00EA1F6C"/>
    <w:rsid w:val="00EA4366"/>
    <w:rsid w:val="00EA7762"/>
    <w:rsid w:val="00EB2528"/>
    <w:rsid w:val="00EB42E0"/>
    <w:rsid w:val="00EB4337"/>
    <w:rsid w:val="00EB6DD6"/>
    <w:rsid w:val="00EC2D93"/>
    <w:rsid w:val="00EC3063"/>
    <w:rsid w:val="00EC442C"/>
    <w:rsid w:val="00EC460D"/>
    <w:rsid w:val="00EC557E"/>
    <w:rsid w:val="00EC6217"/>
    <w:rsid w:val="00EC75AE"/>
    <w:rsid w:val="00ED2D9D"/>
    <w:rsid w:val="00ED5748"/>
    <w:rsid w:val="00ED604A"/>
    <w:rsid w:val="00ED633C"/>
    <w:rsid w:val="00EE1584"/>
    <w:rsid w:val="00EE3144"/>
    <w:rsid w:val="00EF0E39"/>
    <w:rsid w:val="00EF2268"/>
    <w:rsid w:val="00EF34A0"/>
    <w:rsid w:val="00EF74DE"/>
    <w:rsid w:val="00F007F3"/>
    <w:rsid w:val="00F00C64"/>
    <w:rsid w:val="00F04247"/>
    <w:rsid w:val="00F05B4E"/>
    <w:rsid w:val="00F10357"/>
    <w:rsid w:val="00F10F8D"/>
    <w:rsid w:val="00F11470"/>
    <w:rsid w:val="00F11605"/>
    <w:rsid w:val="00F1266C"/>
    <w:rsid w:val="00F12A03"/>
    <w:rsid w:val="00F12DE2"/>
    <w:rsid w:val="00F137A3"/>
    <w:rsid w:val="00F13B4D"/>
    <w:rsid w:val="00F15228"/>
    <w:rsid w:val="00F16A9C"/>
    <w:rsid w:val="00F214E2"/>
    <w:rsid w:val="00F2564E"/>
    <w:rsid w:val="00F25951"/>
    <w:rsid w:val="00F301F8"/>
    <w:rsid w:val="00F31501"/>
    <w:rsid w:val="00F323C1"/>
    <w:rsid w:val="00F35AB3"/>
    <w:rsid w:val="00F35ED6"/>
    <w:rsid w:val="00F3727B"/>
    <w:rsid w:val="00F378AC"/>
    <w:rsid w:val="00F415DB"/>
    <w:rsid w:val="00F4353E"/>
    <w:rsid w:val="00F5002D"/>
    <w:rsid w:val="00F50DDC"/>
    <w:rsid w:val="00F60AE6"/>
    <w:rsid w:val="00F615FB"/>
    <w:rsid w:val="00F66903"/>
    <w:rsid w:val="00F67AA9"/>
    <w:rsid w:val="00F70B1A"/>
    <w:rsid w:val="00F7204B"/>
    <w:rsid w:val="00F72DEB"/>
    <w:rsid w:val="00F73872"/>
    <w:rsid w:val="00F74DB3"/>
    <w:rsid w:val="00F8009C"/>
    <w:rsid w:val="00F8033E"/>
    <w:rsid w:val="00F827AE"/>
    <w:rsid w:val="00F83776"/>
    <w:rsid w:val="00F85211"/>
    <w:rsid w:val="00F862EE"/>
    <w:rsid w:val="00F874C2"/>
    <w:rsid w:val="00F9229F"/>
    <w:rsid w:val="00F93877"/>
    <w:rsid w:val="00F95D2E"/>
    <w:rsid w:val="00F965F7"/>
    <w:rsid w:val="00F967A3"/>
    <w:rsid w:val="00FA02CF"/>
    <w:rsid w:val="00FA1E93"/>
    <w:rsid w:val="00FA2081"/>
    <w:rsid w:val="00FA60BB"/>
    <w:rsid w:val="00FA63CA"/>
    <w:rsid w:val="00FA6E67"/>
    <w:rsid w:val="00FB0984"/>
    <w:rsid w:val="00FB13A6"/>
    <w:rsid w:val="00FB2317"/>
    <w:rsid w:val="00FB2D6C"/>
    <w:rsid w:val="00FB313F"/>
    <w:rsid w:val="00FB78A1"/>
    <w:rsid w:val="00FB79DA"/>
    <w:rsid w:val="00FC0765"/>
    <w:rsid w:val="00FC0A62"/>
    <w:rsid w:val="00FC153C"/>
    <w:rsid w:val="00FC19E0"/>
    <w:rsid w:val="00FC1A9B"/>
    <w:rsid w:val="00FC2CFD"/>
    <w:rsid w:val="00FC3C49"/>
    <w:rsid w:val="00FC6786"/>
    <w:rsid w:val="00FC6F89"/>
    <w:rsid w:val="00FC72AA"/>
    <w:rsid w:val="00FD1747"/>
    <w:rsid w:val="00FD4D25"/>
    <w:rsid w:val="00FD5004"/>
    <w:rsid w:val="00FD579A"/>
    <w:rsid w:val="00FD5FB3"/>
    <w:rsid w:val="00FD695E"/>
    <w:rsid w:val="00FE09D4"/>
    <w:rsid w:val="00FE0AB2"/>
    <w:rsid w:val="00FE0C4D"/>
    <w:rsid w:val="00FE104B"/>
    <w:rsid w:val="00FE2333"/>
    <w:rsid w:val="00FE3046"/>
    <w:rsid w:val="00FE41DC"/>
    <w:rsid w:val="00FF0E3E"/>
    <w:rsid w:val="00FF3248"/>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shapeDefaults>
    <o:shapedefaults v:ext="edit" spidmax="81921"/>
    <o:shapelayout v:ext="edit">
      <o:idmap v:ext="edit" data="1"/>
    </o:shapelayout>
  </w:shapeDefaults>
  <w:decimalSymbol w:val=","/>
  <w:listSeparator w:val=";"/>
  <w14:docId w14:val="43A81AD0"/>
  <w15:docId w15:val="{11ECF1F5-A44B-4D69-888B-513AFAB31A8B}"/>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docDefaults>
    <w:rPrDefault>
      <w:rPr>
        <w:rFonts w:asciiTheme="minorHAnsi" w:eastAsiaTheme="minorHAnsi" w:hAnsiTheme="minorHAnsi" w:cstheme="minorBidi"/>
        <w:sz w:val="22"/>
        <w:szCs w:val="22"/>
        <w:lang w:val="sv-SE" w:eastAsia="en-US" w:bidi="ar-SA"/>
      </w:rPr>
    </w:rPrDefault>
    <w:pPrDefault>
      <w:pPr>
        <w:spacing w:after="200" w:line="2" w:lineRule="auto"/>
      </w:pPr>
    </w:pPrDefault>
  </w:docDefaults>
  <w:latentStyles w:defLockedState="0" w:defUIPriority="99" w:defSemiHidden="0" w:defUnhideWhenUsed="0" w:defQFormat="0" w:count="375">
    <w:lsdException w:name="Normal" w:semiHidden="1" w:uiPriority="4"/>
    <w:lsdException w:name="heading 1" w:semiHidden="1" w:uiPriority="0" w:qFormat="1"/>
    <w:lsdException w:name="heading 2" w:semiHidden="1" w:uiPriority="0" w:qFormat="1"/>
    <w:lsdException w:name="heading 3" w:semiHidden="1" w:uiPriority="0" w:qFormat="1"/>
    <w:lsdException w:name="heading 4" w:semiHidden="1" w:uiPriority="0" w:qFormat="1"/>
    <w:lsdException w:name="heading 5" w:semiHidden="1" w:uiPriority="0" w:qFormat="1"/>
    <w:lsdException w:name="heading 6" w:semiHidden="1" w:uiPriority="0" w:qFormat="1"/>
    <w:lsdException w:name="heading 7" w:semiHidden="1" w:uiPriority="0" w:qFormat="1"/>
    <w:lsdException w:name="heading 8" w:semiHidden="1" w:uiPriority="0" w:qFormat="1"/>
    <w:lsdException w:name="heading 9" w:semiHidden="1" w:uiPriority="0" w:qFormat="1"/>
    <w:lsdException w:name="index 1" w:semiHidden="1"/>
    <w:lsdException w:name="index 2" w:semiHidden="1"/>
    <w:lsdException w:name="index 3" w:semiHidden="1"/>
    <w:lsdException w:name="index 4" w:semiHidden="1"/>
    <w:lsdException w:name="index 5" w:semiHidden="1"/>
    <w:lsdException w:name="index 6" w:semiHidden="1"/>
    <w:lsdException w:name="index 7" w:semiHidden="1"/>
    <w:lsdException w:name="index 8" w:semiHidden="1"/>
    <w:lsdException w:name="index 9" w:semiHidden="1"/>
    <w:lsdException w:name="toc 1" w:semiHidden="1" w:uiPriority="39"/>
    <w:lsdException w:name="toc 2" w:semiHidden="1" w:uiPriority="39"/>
    <w:lsdException w:name="toc 3" w:semiHidden="1" w:uiPriority="39"/>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lsdException w:name="footnote text" w:semiHidden="1" w:uiPriority="4"/>
    <w:lsdException w:name="annotation text" w:semiHidden="1"/>
    <w:lsdException w:name="header" w:semiHidden="1" w:uiPriority="0"/>
    <w:lsdException w:name="footer" w:semiHidden="1" w:uiPriority="0"/>
    <w:lsdException w:name="index heading" w:semiHidden="1"/>
    <w:lsdException w:name="caption" w:semiHidden="1" w:uiPriority="35" w:qFormat="1"/>
    <w:lsdException w:name="table of figures" w:semiHidden="1"/>
    <w:lsdException w:name="envelope address" w:semiHidden="1"/>
    <w:lsdException w:name="envelope return" w:semiHidden="1"/>
    <w:lsdException w:name="footnote reference" w:semiHidden="1" w:uiPriority="4"/>
    <w:lsdException w:name="annotation reference" w:semiHidden="1"/>
    <w:lsdException w:name="line number" w:semiHidden="1"/>
    <w:lsdException w:name="page number" w:semiHidden="1"/>
    <w:lsdException w:name="endnote reference" w:semiHidden="1"/>
    <w:lsdException w:name="endnote text" w:semiHidden="1"/>
    <w:lsdException w:name="table of authorities" w:semiHidden="1"/>
    <w:lsdException w:name="macro" w:semiHidden="1"/>
    <w:lsdException w:name="toa heading" w:semiHidden="1"/>
    <w:lsdException w:name="List" w:semiHidden="1"/>
    <w:lsdException w:name="List Bullet" w:semiHidden="1" w:uiPriority="11" w:qFormat="1"/>
    <w:lsdException w:name="List Number" w:semiHidden="1" w:uiPriority="4" w:qFormat="1"/>
    <w:lsdException w:name="List 2" w:semiHidden="1"/>
    <w:lsdException w:name="List 3" w:semiHidden="1"/>
    <w:lsdException w:name="List 4" w:semiHidden="1"/>
    <w:lsdException w:name="List 5" w:semiHidden="1"/>
    <w:lsdException w:name="List Bullet 2" w:semiHidden="1"/>
    <w:lsdException w:name="List Bullet 3" w:semiHidden="1"/>
    <w:lsdException w:name="List Bullet 4" w:semiHidden="1"/>
    <w:lsdException w:name="List Bullet 5" w:semiHidden="1"/>
    <w:lsdException w:name="List Number 2" w:semiHidden="1"/>
    <w:lsdException w:name="List Number 3" w:semiHidden="1"/>
    <w:lsdException w:name="List Number 4" w:semiHidden="1"/>
    <w:lsdException w:name="List Number 5" w:semiHidden="1"/>
    <w:lsdException w:name="Title" w:semiHidden="1" w:uiPriority="10" w:qFormat="1"/>
    <w:lsdException w:name="Closing" w:semiHidden="1"/>
    <w:lsdException w:name="Signature" w:semiHidden="1"/>
    <w:lsdException w:name="Default Paragraph Font" w:semiHidden="1" w:uiPriority="1"/>
    <w:lsdException w:name="Body Text" w:semiHidden="1" w:uiPriority="0" w:qFormat="1"/>
    <w:lsdException w:name="Body Text Indent" w:semiHidden="1" w:uiPriority="0" w:qFormat="1"/>
    <w:lsdException w:name="List Continue" w:semiHidden="1"/>
    <w:lsdException w:name="List Continue 2" w:semiHidden="1"/>
    <w:lsdException w:name="List Continue 3" w:semiHidden="1"/>
    <w:lsdException w:name="List Continue 4" w:semiHidden="1"/>
    <w:lsdException w:name="List Continue 5" w:semiHidden="1"/>
    <w:lsdException w:name="Message Header" w:semiHidden="1"/>
    <w:lsdException w:name="Subtitle" w:semiHidden="1" w:uiPriority="11" w:qFormat="1"/>
    <w:lsdException w:name="Salutation" w:semiHidden="1"/>
    <w:lsdException w:name="Date" w:semiHidden="1"/>
    <w:lsdException w:name="Body Text First Indent" w:semiHidden="1"/>
    <w:lsdException w:name="Body Text First Indent 2" w:semiHidden="1"/>
    <w:lsdException w:name="Note Heading" w:semiHidden="1"/>
    <w:lsdException w:name="Body Text 2" w:semiHidden="1"/>
    <w:lsdException w:name="Body Text 3" w:semiHidden="1"/>
    <w:lsdException w:name="Body Text Indent 2" w:semiHidden="1"/>
    <w:lsdException w:name="Body Text Indent 3" w:semiHidden="1"/>
    <w:lsdException w:name="Block Text" w:semiHidden="1"/>
    <w:lsdException w:name="Hyperlink" w:semiHidden="1"/>
    <w:lsdException w:name="FollowedHyperlink" w:semiHidden="1"/>
    <w:lsdException w:name="Strong" w:semiHidden="1" w:uiPriority="22" w:qFormat="1"/>
    <w:lsdException w:name="Emphasis" w:semiHidden="1" w:uiPriority="20" w:qFormat="1"/>
    <w:lsdException w:name="Document Map" w:semiHidden="1"/>
    <w:lsdException w:name="Plain Text" w:semiHidden="1"/>
    <w:lsdException w:name="E-mail Signature" w:semiHidden="1"/>
    <w:lsdException w:name="HTML Top of Form" w:semiHidden="1"/>
    <w:lsdException w:name="HTML Bottom of Form" w:semiHidden="1"/>
    <w:lsdException w:name="Normal (Web)" w:semiHidden="1"/>
    <w:lsdException w:name="HTML Acronym" w:semiHidden="1"/>
    <w:lsdException w:name="HTML Address" w:semiHidden="1"/>
    <w:lsdException w:name="HTML Cite" w:semiHidden="1"/>
    <w:lsdException w:name="HTML Code" w:semiHidden="1"/>
    <w:lsdException w:name="HTML Definition" w:semiHidden="1"/>
    <w:lsdException w:name="HTML Keyboard" w:semiHidden="1"/>
    <w:lsdException w:name="HTML Preformatted" w:semiHidden="1"/>
    <w:lsdException w:name="HTML Sample" w:semiHidden="1"/>
    <w:lsdException w:name="HTML Typewriter" w:semiHidden="1"/>
    <w:lsdException w:name="HTML Variable" w:semiHidden="1"/>
    <w:lsdException w:name="Normal Table" w:semiHidden="1" w:unhideWhenUsed="1"/>
    <w:lsdException w:name="annotation subject" w:semiHidden="1"/>
    <w:lsdException w:name="No List" w:semiHidden="1"/>
    <w:lsdException w:name="Outline List 1" w:semiHidden="1"/>
    <w:lsdException w:name="Outline List 2" w:semiHidden="1"/>
    <w:lsdException w:name="Outline List 3" w:semiHidden="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lsdException w:name="Table Grid" w:uiPriority="59"/>
    <w:lsdException w:name="Table Theme" w:semiHidden="1" w:unhideWhenUsed="1"/>
    <w:lsdException w:name="Placeholder Text" w:semiHidden="1"/>
    <w:lsdException w:name="No Spacing" w:semiHidden="1" w:uiPriority="9"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semiHidden="1" w:uiPriority="4"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lsdException w:name="TOC Heading" w:semiHidden="1" w:uiPriority="39"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lsdException w:name="Smart Hyperlink" w:semiHidden="1"/>
    <w:lsdException w:name="Hashtag" w:semiHidden="1"/>
    <w:lsdException w:name="Unresolved Mention" w:semiHidden="1"/>
  </w:latentStyles>
  <w:style w:type="paragraph" w:default="1" w:styleId="Normal">
    <w:name w:val="Normal"/>
    <w:uiPriority w:val="4"/>
    <w:semiHidden/>
    <w:rsid w:val="00B07A32"/>
    <w:pPr>
      <w:spacing w:line="180" w:lineRule="exact"/>
    </w:pPr>
    <w:rPr>
      <w:rFonts w:eastAsia="Times New Roman" w:cs="Times New Roman"/>
      <w:szCs w:val="20"/>
    </w:rPr>
  </w:style>
  <w:style w:type="paragraph" w:styleId="Rubrik1">
    <w:name w:val="heading 1"/>
    <w:basedOn w:val="RKbas"/>
    <w:next w:val="Brdtext"/>
    <w:link w:val="Rubrik1Char"/>
    <w:qFormat/>
    <w:rsid w:val="00B669F3"/>
    <w:pPr>
      <w:keepNext/>
      <w:numPr>
        <w:numId w:val="25"/>
      </w:numPr>
      <w:spacing w:before="720" w:after="240"/>
      <w:outlineLvl w:val="0"/>
    </w:pPr>
    <w:rPr>
      <w:kern w:val="28"/>
      <w:sz w:val="30"/>
    </w:rPr>
  </w:style>
  <w:style w:type="paragraph" w:styleId="Rubrik2">
    <w:name w:val="heading 2"/>
    <w:basedOn w:val="RKbas"/>
    <w:next w:val="Brdtext"/>
    <w:link w:val="Rubrik2Char"/>
    <w:qFormat/>
    <w:rsid w:val="00B669F3"/>
    <w:pPr>
      <w:keepNext/>
      <w:numPr>
        <w:ilvl w:val="1"/>
        <w:numId w:val="25"/>
      </w:numPr>
      <w:spacing w:before="480" w:after="160"/>
      <w:outlineLvl w:val="1"/>
    </w:pPr>
    <w:rPr>
      <w:sz w:val="26"/>
    </w:rPr>
  </w:style>
  <w:style w:type="paragraph" w:styleId="Rubrik3">
    <w:name w:val="heading 3"/>
    <w:basedOn w:val="RKbas"/>
    <w:next w:val="Brdtext"/>
    <w:link w:val="Rubrik3Char"/>
    <w:qFormat/>
    <w:rsid w:val="00B669F3"/>
    <w:pPr>
      <w:keepNext/>
      <w:numPr>
        <w:ilvl w:val="2"/>
        <w:numId w:val="25"/>
      </w:numPr>
      <w:spacing w:before="400" w:after="120"/>
      <w:outlineLvl w:val="2"/>
    </w:pPr>
    <w:rPr>
      <w:b/>
      <w:sz w:val="23"/>
    </w:rPr>
  </w:style>
  <w:style w:type="paragraph" w:styleId="Rubrik4">
    <w:name w:val="heading 4"/>
    <w:basedOn w:val="RKbas"/>
    <w:next w:val="Brdtext"/>
    <w:link w:val="Rubrik4Char"/>
    <w:semiHidden/>
    <w:qFormat/>
    <w:rsid w:val="00A937DF"/>
    <w:pPr>
      <w:keepNext/>
      <w:numPr>
        <w:ilvl w:val="3"/>
        <w:numId w:val="25"/>
      </w:numPr>
      <w:spacing w:before="320" w:after="80" w:line="210" w:lineRule="exact"/>
      <w:outlineLvl w:val="3"/>
    </w:pPr>
    <w:rPr>
      <w:rFonts w:eastAsiaTheme="majorEastAsia" w:cstheme="majorBidi"/>
      <w:b/>
      <w:bCs/>
      <w:iCs/>
      <w:sz w:val="20"/>
    </w:rPr>
  </w:style>
  <w:style w:type="paragraph" w:styleId="Rubrik5">
    <w:name w:val="heading 5"/>
    <w:basedOn w:val="Normal"/>
    <w:next w:val="Normal"/>
    <w:link w:val="Rubrik5Char"/>
    <w:semiHidden/>
    <w:qFormat/>
    <w:rsid w:val="00712EDD"/>
    <w:pPr>
      <w:keepNext/>
      <w:keepLines/>
      <w:numPr>
        <w:ilvl w:val="4"/>
        <w:numId w:val="1"/>
      </w:numPr>
      <w:spacing w:before="200"/>
      <w:outlineLvl w:val="4"/>
    </w:pPr>
    <w:rPr>
      <w:rFonts w:asciiTheme="majorHAnsi" w:eastAsiaTheme="majorEastAsia" w:hAnsiTheme="majorHAnsi" w:cstheme="majorBidi"/>
      <w:color w:val="243F60" w:themeColor="accent1" w:themeShade="7F"/>
    </w:rPr>
  </w:style>
  <w:style w:type="paragraph" w:styleId="Rubrik6">
    <w:name w:val="heading 6"/>
    <w:basedOn w:val="Normal"/>
    <w:next w:val="Normal"/>
    <w:link w:val="Rubrik6Char"/>
    <w:semiHidden/>
    <w:qFormat/>
    <w:rsid w:val="00712EDD"/>
    <w:pPr>
      <w:keepNext/>
      <w:keepLines/>
      <w:numPr>
        <w:ilvl w:val="5"/>
        <w:numId w:val="1"/>
      </w:numPr>
      <w:spacing w:before="200"/>
      <w:outlineLvl w:val="5"/>
    </w:pPr>
    <w:rPr>
      <w:rFonts w:asciiTheme="majorHAnsi" w:eastAsiaTheme="majorEastAsia" w:hAnsiTheme="majorHAnsi" w:cstheme="majorBidi"/>
      <w:i/>
      <w:iCs/>
      <w:color w:val="243F60" w:themeColor="accent1" w:themeShade="7F"/>
    </w:rPr>
  </w:style>
  <w:style w:type="paragraph" w:styleId="Rubrik7">
    <w:name w:val="heading 7"/>
    <w:basedOn w:val="Normal"/>
    <w:next w:val="Normal"/>
    <w:link w:val="Rubrik7Char"/>
    <w:semiHidden/>
    <w:qFormat/>
    <w:rsid w:val="00712EDD"/>
    <w:pPr>
      <w:keepNext/>
      <w:keepLines/>
      <w:numPr>
        <w:ilvl w:val="6"/>
        <w:numId w:val="1"/>
      </w:numPr>
      <w:spacing w:before="200"/>
      <w:outlineLvl w:val="6"/>
    </w:pPr>
    <w:rPr>
      <w:rFonts w:asciiTheme="majorHAnsi" w:eastAsiaTheme="majorEastAsia" w:hAnsiTheme="majorHAnsi" w:cstheme="majorBidi"/>
      <w:i/>
      <w:iCs/>
      <w:color w:val="404040" w:themeColor="text1" w:themeTint="BF"/>
    </w:rPr>
  </w:style>
  <w:style w:type="paragraph" w:styleId="Rubrik8">
    <w:name w:val="heading 8"/>
    <w:basedOn w:val="Normal"/>
    <w:next w:val="Normal"/>
    <w:link w:val="Rubrik8Char"/>
    <w:semiHidden/>
    <w:qFormat/>
    <w:rsid w:val="00712EDD"/>
    <w:pPr>
      <w:keepNext/>
      <w:keepLines/>
      <w:numPr>
        <w:ilvl w:val="7"/>
        <w:numId w:val="1"/>
      </w:numPr>
      <w:spacing w:before="200"/>
      <w:outlineLvl w:val="7"/>
    </w:pPr>
    <w:rPr>
      <w:rFonts w:asciiTheme="majorHAnsi" w:eastAsiaTheme="majorEastAsia" w:hAnsiTheme="majorHAnsi" w:cstheme="majorBidi"/>
      <w:color w:val="404040" w:themeColor="text1" w:themeTint="BF"/>
      <w:sz w:val="20"/>
    </w:rPr>
  </w:style>
  <w:style w:type="paragraph" w:styleId="Rubrik9">
    <w:name w:val="heading 9"/>
    <w:basedOn w:val="Normal"/>
    <w:next w:val="Normal"/>
    <w:link w:val="Rubrik9Char"/>
    <w:semiHidden/>
    <w:qFormat/>
    <w:rsid w:val="00712EDD"/>
    <w:pPr>
      <w:keepNext/>
      <w:keepLines/>
      <w:numPr>
        <w:ilvl w:val="8"/>
        <w:numId w:val="1"/>
      </w:numPr>
      <w:spacing w:before="200"/>
      <w:outlineLvl w:val="8"/>
    </w:pPr>
    <w:rPr>
      <w:rFonts w:asciiTheme="majorHAnsi" w:eastAsiaTheme="majorEastAsia" w:hAnsiTheme="majorHAnsi" w:cstheme="majorBidi"/>
      <w:i/>
      <w:iCs/>
      <w:color w:val="404040" w:themeColor="text1" w:themeTint="BF"/>
      <w:sz w:val="20"/>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customStyle="1" w:styleId="RKbas">
    <w:name w:val="RKbas"/>
    <w:link w:val="RKbasChar"/>
    <w:uiPriority w:val="14"/>
    <w:semiHidden/>
    <w:rsid w:val="00181DAB"/>
    <w:pPr>
      <w:spacing w:after="0" w:line="240" w:lineRule="auto"/>
    </w:pPr>
    <w:rPr>
      <w:rFonts w:ascii="Times New Roman" w:hAnsi="Times New Roman"/>
      <w:sz w:val="18"/>
    </w:rPr>
  </w:style>
  <w:style w:type="paragraph" w:styleId="Brdtext">
    <w:name w:val="Body Text"/>
    <w:basedOn w:val="RKbas"/>
    <w:next w:val="Brdtextmedindrag"/>
    <w:link w:val="BrdtextChar"/>
    <w:qFormat/>
    <w:rsid w:val="006E0779"/>
    <w:pPr>
      <w:tabs>
        <w:tab w:val="left" w:pos="2268"/>
      </w:tabs>
      <w:overflowPunct w:val="0"/>
      <w:autoSpaceDE w:val="0"/>
      <w:autoSpaceDN w:val="0"/>
      <w:adjustRightInd w:val="0"/>
      <w:jc w:val="both"/>
      <w:textAlignment w:val="baseline"/>
    </w:pPr>
    <w:rPr>
      <w:rFonts w:eastAsia="Times New Roman" w:cs="Times New Roman"/>
      <w:sz w:val="20"/>
      <w:szCs w:val="20"/>
    </w:rPr>
  </w:style>
  <w:style w:type="character" w:customStyle="1" w:styleId="BrdtextChar">
    <w:name w:val="Brödtext Char"/>
    <w:basedOn w:val="Standardstycketeckensnitt"/>
    <w:link w:val="Brdtext"/>
    <w:rsid w:val="000B3DDA"/>
    <w:rPr>
      <w:rFonts w:ascii="Times New Roman" w:eastAsia="Times New Roman" w:hAnsi="Times New Roman" w:cs="Times New Roman"/>
      <w:sz w:val="20"/>
      <w:szCs w:val="20"/>
    </w:rPr>
  </w:style>
  <w:style w:type="paragraph" w:styleId="Brdtextmedindrag">
    <w:name w:val="Body Text Indent"/>
    <w:basedOn w:val="Brdtext"/>
    <w:link w:val="BrdtextmedindragChar"/>
    <w:qFormat/>
    <w:rsid w:val="006E0779"/>
    <w:pPr>
      <w:ind w:firstLine="170"/>
    </w:pPr>
  </w:style>
  <w:style w:type="character" w:customStyle="1" w:styleId="BrdtextmedindragChar">
    <w:name w:val="Brödtext med indrag Char"/>
    <w:basedOn w:val="Standardstycketeckensnitt"/>
    <w:link w:val="Brdtextmedindrag"/>
    <w:rsid w:val="000B3DDA"/>
    <w:rPr>
      <w:rFonts w:ascii="Times New Roman" w:eastAsia="Times New Roman" w:hAnsi="Times New Roman" w:cs="Times New Roman"/>
      <w:sz w:val="20"/>
      <w:szCs w:val="20"/>
    </w:rPr>
  </w:style>
  <w:style w:type="character" w:customStyle="1" w:styleId="Rubrik1Char">
    <w:name w:val="Rubrik 1 Char"/>
    <w:basedOn w:val="Standardstycketeckensnitt"/>
    <w:link w:val="Rubrik1"/>
    <w:rsid w:val="00B0103B"/>
    <w:rPr>
      <w:rFonts w:ascii="Times New Roman" w:hAnsi="Times New Roman"/>
      <w:kern w:val="28"/>
      <w:sz w:val="30"/>
    </w:rPr>
  </w:style>
  <w:style w:type="character" w:customStyle="1" w:styleId="Rubrik2Char">
    <w:name w:val="Rubrik 2 Char"/>
    <w:basedOn w:val="Standardstycketeckensnitt"/>
    <w:link w:val="Rubrik2"/>
    <w:uiPriority w:val="14"/>
    <w:rsid w:val="00B0103B"/>
    <w:rPr>
      <w:rFonts w:ascii="Times New Roman" w:hAnsi="Times New Roman"/>
      <w:sz w:val="26"/>
    </w:rPr>
  </w:style>
  <w:style w:type="character" w:customStyle="1" w:styleId="Rubrik3Char">
    <w:name w:val="Rubrik 3 Char"/>
    <w:basedOn w:val="Standardstycketeckensnitt"/>
    <w:link w:val="Rubrik3"/>
    <w:uiPriority w:val="14"/>
    <w:rsid w:val="00B0103B"/>
    <w:rPr>
      <w:rFonts w:ascii="Times New Roman" w:hAnsi="Times New Roman"/>
      <w:b/>
      <w:sz w:val="23"/>
    </w:rPr>
  </w:style>
  <w:style w:type="character" w:customStyle="1" w:styleId="Rubrik4Char">
    <w:name w:val="Rubrik 4 Char"/>
    <w:basedOn w:val="Standardstycketeckensnitt"/>
    <w:link w:val="Rubrik4"/>
    <w:uiPriority w:val="8"/>
    <w:semiHidden/>
    <w:rsid w:val="00914A74"/>
    <w:rPr>
      <w:rFonts w:ascii="Times New Roman" w:eastAsiaTheme="majorEastAsia" w:hAnsi="Times New Roman" w:cstheme="majorBidi"/>
      <w:b/>
      <w:bCs/>
      <w:iCs/>
      <w:sz w:val="20"/>
    </w:rPr>
  </w:style>
  <w:style w:type="character" w:customStyle="1" w:styleId="Rubrik5Char">
    <w:name w:val="Rubrik 5 Char"/>
    <w:basedOn w:val="Standardstycketeckensnitt"/>
    <w:link w:val="Rubrik5"/>
    <w:uiPriority w:val="8"/>
    <w:semiHidden/>
    <w:rsid w:val="00914A74"/>
    <w:rPr>
      <w:rFonts w:asciiTheme="majorHAnsi" w:eastAsiaTheme="majorEastAsia" w:hAnsiTheme="majorHAnsi" w:cstheme="majorBidi"/>
      <w:color w:val="243F60" w:themeColor="accent1" w:themeShade="7F"/>
      <w:szCs w:val="20"/>
    </w:rPr>
  </w:style>
  <w:style w:type="character" w:customStyle="1" w:styleId="Rubrik6Char">
    <w:name w:val="Rubrik 6 Char"/>
    <w:basedOn w:val="Standardstycketeckensnitt"/>
    <w:link w:val="Rubrik6"/>
    <w:uiPriority w:val="8"/>
    <w:semiHidden/>
    <w:rsid w:val="00914A74"/>
    <w:rPr>
      <w:rFonts w:asciiTheme="majorHAnsi" w:eastAsiaTheme="majorEastAsia" w:hAnsiTheme="majorHAnsi" w:cstheme="majorBidi"/>
      <w:i/>
      <w:iCs/>
      <w:color w:val="243F60" w:themeColor="accent1" w:themeShade="7F"/>
      <w:szCs w:val="20"/>
    </w:rPr>
  </w:style>
  <w:style w:type="character" w:customStyle="1" w:styleId="Rubrik7Char">
    <w:name w:val="Rubrik 7 Char"/>
    <w:basedOn w:val="Standardstycketeckensnitt"/>
    <w:link w:val="Rubrik7"/>
    <w:uiPriority w:val="8"/>
    <w:semiHidden/>
    <w:rsid w:val="00914A74"/>
    <w:rPr>
      <w:rFonts w:asciiTheme="majorHAnsi" w:eastAsiaTheme="majorEastAsia" w:hAnsiTheme="majorHAnsi" w:cstheme="majorBidi"/>
      <w:i/>
      <w:iCs/>
      <w:color w:val="404040" w:themeColor="text1" w:themeTint="BF"/>
      <w:szCs w:val="20"/>
    </w:rPr>
  </w:style>
  <w:style w:type="character" w:customStyle="1" w:styleId="Rubrik8Char">
    <w:name w:val="Rubrik 8 Char"/>
    <w:basedOn w:val="Standardstycketeckensnitt"/>
    <w:link w:val="Rubrik8"/>
    <w:uiPriority w:val="8"/>
    <w:semiHidden/>
    <w:rsid w:val="00914A74"/>
    <w:rPr>
      <w:rFonts w:asciiTheme="majorHAnsi" w:eastAsiaTheme="majorEastAsia" w:hAnsiTheme="majorHAnsi" w:cstheme="majorBidi"/>
      <w:color w:val="404040" w:themeColor="text1" w:themeTint="BF"/>
      <w:sz w:val="20"/>
      <w:szCs w:val="20"/>
    </w:rPr>
  </w:style>
  <w:style w:type="character" w:customStyle="1" w:styleId="Rubrik9Char">
    <w:name w:val="Rubrik 9 Char"/>
    <w:basedOn w:val="Standardstycketeckensnitt"/>
    <w:link w:val="Rubrik9"/>
    <w:uiPriority w:val="8"/>
    <w:semiHidden/>
    <w:rsid w:val="00914A74"/>
    <w:rPr>
      <w:rFonts w:asciiTheme="majorHAnsi" w:eastAsiaTheme="majorEastAsia" w:hAnsiTheme="majorHAnsi" w:cstheme="majorBidi"/>
      <w:i/>
      <w:iCs/>
      <w:color w:val="404040" w:themeColor="text1" w:themeTint="BF"/>
      <w:sz w:val="20"/>
      <w:szCs w:val="20"/>
    </w:rPr>
  </w:style>
  <w:style w:type="paragraph" w:customStyle="1" w:styleId="Rubrik1utannumrering">
    <w:name w:val="Rubrik 1 utan numrering"/>
    <w:basedOn w:val="RKbas"/>
    <w:next w:val="Brdtext"/>
    <w:link w:val="Rubrik1utannumreringChar"/>
    <w:uiPriority w:val="14"/>
    <w:qFormat/>
    <w:rsid w:val="003D0E6F"/>
    <w:pPr>
      <w:keepNext/>
      <w:tabs>
        <w:tab w:val="left" w:pos="907"/>
      </w:tabs>
      <w:spacing w:before="720" w:after="240"/>
    </w:pPr>
    <w:rPr>
      <w:sz w:val="30"/>
    </w:rPr>
  </w:style>
  <w:style w:type="character" w:customStyle="1" w:styleId="RKbasChar">
    <w:name w:val="RKbas Char"/>
    <w:basedOn w:val="Standardstycketeckensnitt"/>
    <w:link w:val="RKbas"/>
    <w:uiPriority w:val="14"/>
    <w:semiHidden/>
    <w:rsid w:val="000A6F2D"/>
    <w:rPr>
      <w:rFonts w:ascii="Times New Roman" w:hAnsi="Times New Roman"/>
      <w:sz w:val="18"/>
    </w:rPr>
  </w:style>
  <w:style w:type="character" w:customStyle="1" w:styleId="Rubrik1utannumreringChar">
    <w:name w:val="Rubrik 1 utan numrering Char"/>
    <w:basedOn w:val="RKbasChar"/>
    <w:link w:val="Rubrik1utannumrering"/>
    <w:uiPriority w:val="14"/>
    <w:rsid w:val="005F48D9"/>
    <w:rPr>
      <w:rFonts w:ascii="Times New Roman" w:hAnsi="Times New Roman"/>
      <w:sz w:val="30"/>
    </w:rPr>
  </w:style>
  <w:style w:type="paragraph" w:customStyle="1" w:styleId="Rubrik2utannumrering">
    <w:name w:val="Rubrik 2 utan numrering"/>
    <w:basedOn w:val="RKbas"/>
    <w:next w:val="Brdtext"/>
    <w:link w:val="Rubrik2utannumreringChar"/>
    <w:uiPriority w:val="14"/>
    <w:qFormat/>
    <w:rsid w:val="003D0E6F"/>
    <w:pPr>
      <w:keepNext/>
      <w:tabs>
        <w:tab w:val="left" w:pos="907"/>
      </w:tabs>
      <w:spacing w:before="480" w:after="160"/>
    </w:pPr>
    <w:rPr>
      <w:sz w:val="26"/>
    </w:rPr>
  </w:style>
  <w:style w:type="character" w:customStyle="1" w:styleId="Rubrik2utannumreringChar">
    <w:name w:val="Rubrik 2 utan numrering Char"/>
    <w:basedOn w:val="RKbasChar"/>
    <w:link w:val="Rubrik2utannumrering"/>
    <w:uiPriority w:val="14"/>
    <w:rsid w:val="005F48D9"/>
    <w:rPr>
      <w:rFonts w:ascii="Times New Roman" w:hAnsi="Times New Roman"/>
      <w:sz w:val="26"/>
    </w:rPr>
  </w:style>
  <w:style w:type="paragraph" w:customStyle="1" w:styleId="Rubrik3utannumrering">
    <w:name w:val="Rubrik 3 utan numrering"/>
    <w:basedOn w:val="RKbas"/>
    <w:next w:val="Brdtext"/>
    <w:link w:val="Rubrik3utannumreringChar"/>
    <w:uiPriority w:val="14"/>
    <w:qFormat/>
    <w:rsid w:val="00B425C2"/>
    <w:pPr>
      <w:keepNext/>
      <w:tabs>
        <w:tab w:val="left" w:pos="907"/>
      </w:tabs>
      <w:spacing w:before="400" w:after="120"/>
    </w:pPr>
    <w:rPr>
      <w:b/>
      <w:sz w:val="23"/>
    </w:rPr>
  </w:style>
  <w:style w:type="character" w:customStyle="1" w:styleId="Rubrik3utannumreringChar">
    <w:name w:val="Rubrik 3 utan numrering Char"/>
    <w:basedOn w:val="RKbasChar"/>
    <w:link w:val="Rubrik3utannumrering"/>
    <w:uiPriority w:val="14"/>
    <w:rsid w:val="005F48D9"/>
    <w:rPr>
      <w:rFonts w:ascii="Times New Roman" w:hAnsi="Times New Roman"/>
      <w:b/>
      <w:sz w:val="23"/>
    </w:rPr>
  </w:style>
  <w:style w:type="paragraph" w:customStyle="1" w:styleId="Rubrik4utannumrering">
    <w:name w:val="Rubrik 4 utan numrering"/>
    <w:basedOn w:val="RKbas"/>
    <w:next w:val="Brdtext"/>
    <w:link w:val="Rubrik4utannumreringChar"/>
    <w:uiPriority w:val="14"/>
    <w:qFormat/>
    <w:rsid w:val="00032E6D"/>
    <w:pPr>
      <w:keepNext/>
      <w:tabs>
        <w:tab w:val="left" w:pos="907"/>
      </w:tabs>
      <w:spacing w:before="320" w:after="80" w:line="210" w:lineRule="exact"/>
    </w:pPr>
    <w:rPr>
      <w:b/>
      <w:sz w:val="20"/>
    </w:rPr>
  </w:style>
  <w:style w:type="character" w:customStyle="1" w:styleId="Rubrik4utannumreringChar">
    <w:name w:val="Rubrik 4 utan numrering Char"/>
    <w:basedOn w:val="RKbasChar"/>
    <w:link w:val="Rubrik4utannumrering"/>
    <w:uiPriority w:val="14"/>
    <w:rsid w:val="005F48D9"/>
    <w:rPr>
      <w:rFonts w:ascii="Times New Roman" w:hAnsi="Times New Roman"/>
      <w:b/>
      <w:sz w:val="20"/>
    </w:rPr>
  </w:style>
  <w:style w:type="paragraph" w:customStyle="1" w:styleId="Rubrik5utannumrering">
    <w:name w:val="Rubrik 5 utan numrering"/>
    <w:basedOn w:val="RKbas"/>
    <w:next w:val="Brdtext"/>
    <w:link w:val="Rubrik5utannumreringChar"/>
    <w:uiPriority w:val="14"/>
    <w:qFormat/>
    <w:rsid w:val="00032E6D"/>
    <w:pPr>
      <w:keepNext/>
      <w:tabs>
        <w:tab w:val="left" w:pos="907"/>
      </w:tabs>
      <w:spacing w:before="240" w:after="80" w:line="210" w:lineRule="exact"/>
    </w:pPr>
    <w:rPr>
      <w:i/>
      <w:sz w:val="20"/>
    </w:rPr>
  </w:style>
  <w:style w:type="character" w:customStyle="1" w:styleId="Rubrik5utannumreringChar">
    <w:name w:val="Rubrik 5 utan numrering Char"/>
    <w:basedOn w:val="RKbasChar"/>
    <w:link w:val="Rubrik5utannumrering"/>
    <w:uiPriority w:val="14"/>
    <w:rsid w:val="005F48D9"/>
    <w:rPr>
      <w:rFonts w:ascii="Times New Roman" w:hAnsi="Times New Roman"/>
      <w:i/>
      <w:sz w:val="20"/>
    </w:rPr>
  </w:style>
  <w:style w:type="paragraph" w:customStyle="1" w:styleId="FigurRubrik">
    <w:name w:val="Figur Rubrik"/>
    <w:basedOn w:val="RKbas"/>
    <w:next w:val="FigurUnderrubrik"/>
    <w:link w:val="FigurRubrikChar"/>
    <w:uiPriority w:val="4"/>
    <w:rsid w:val="0038525D"/>
    <w:pPr>
      <w:keepNext/>
      <w:keepLines/>
      <w:tabs>
        <w:tab w:val="left" w:pos="1134"/>
      </w:tabs>
      <w:overflowPunct w:val="0"/>
      <w:autoSpaceDE w:val="0"/>
      <w:autoSpaceDN w:val="0"/>
      <w:adjustRightInd w:val="0"/>
      <w:spacing w:before="260" w:after="80"/>
      <w:ind w:left="1134" w:hanging="1134"/>
      <w:textAlignment w:val="baseline"/>
    </w:pPr>
    <w:rPr>
      <w:rFonts w:ascii="Trade Gothic Pro" w:eastAsia="Times New Roman" w:hAnsi="Trade Gothic Pro" w:cs="Times New Roman"/>
      <w:b/>
      <w:szCs w:val="20"/>
    </w:rPr>
  </w:style>
  <w:style w:type="character" w:customStyle="1" w:styleId="FigurRubrikChar">
    <w:name w:val="Figur Rubrik Char"/>
    <w:basedOn w:val="RKbasChar"/>
    <w:link w:val="FigurRubrik"/>
    <w:uiPriority w:val="4"/>
    <w:rsid w:val="00CE501F"/>
    <w:rPr>
      <w:rFonts w:ascii="Trade Gothic Pro" w:eastAsia="Times New Roman" w:hAnsi="Trade Gothic Pro" w:cs="Times New Roman"/>
      <w:b/>
      <w:sz w:val="18"/>
      <w:szCs w:val="20"/>
    </w:rPr>
  </w:style>
  <w:style w:type="paragraph" w:customStyle="1" w:styleId="FigurUnderrubrik">
    <w:name w:val="Figur Underrubrik"/>
    <w:basedOn w:val="RKbas"/>
    <w:link w:val="FigurUnderrubrikChar"/>
    <w:uiPriority w:val="4"/>
    <w:rsid w:val="0038525D"/>
    <w:pPr>
      <w:keepNext/>
      <w:keepLines/>
      <w:tabs>
        <w:tab w:val="right" w:pos="5897"/>
      </w:tabs>
      <w:overflowPunct w:val="0"/>
      <w:autoSpaceDE w:val="0"/>
      <w:autoSpaceDN w:val="0"/>
      <w:adjustRightInd w:val="0"/>
      <w:spacing w:after="100" w:line="200" w:lineRule="exact"/>
      <w:ind w:left="1134"/>
      <w:textAlignment w:val="baseline"/>
    </w:pPr>
    <w:rPr>
      <w:rFonts w:ascii="Trade Gothic Pro" w:eastAsia="Times New Roman" w:hAnsi="Trade Gothic Pro" w:cs="Times New Roman"/>
      <w:sz w:val="17"/>
      <w:szCs w:val="20"/>
    </w:rPr>
  </w:style>
  <w:style w:type="character" w:customStyle="1" w:styleId="FigurUnderrubrikChar">
    <w:name w:val="Figur Underrubrik Char"/>
    <w:basedOn w:val="RKbasChar"/>
    <w:link w:val="FigurUnderrubrik"/>
    <w:uiPriority w:val="4"/>
    <w:rsid w:val="00CE501F"/>
    <w:rPr>
      <w:rFonts w:ascii="Trade Gothic Pro" w:eastAsia="Times New Roman" w:hAnsi="Trade Gothic Pro" w:cs="Times New Roman"/>
      <w:sz w:val="17"/>
      <w:szCs w:val="20"/>
    </w:rPr>
  </w:style>
  <w:style w:type="paragraph" w:styleId="Fotnotstext">
    <w:name w:val="footnote text"/>
    <w:basedOn w:val="RKbas"/>
    <w:link w:val="FotnotstextChar"/>
    <w:uiPriority w:val="4"/>
    <w:rsid w:val="00113CC6"/>
    <w:pPr>
      <w:overflowPunct w:val="0"/>
      <w:autoSpaceDE w:val="0"/>
      <w:autoSpaceDN w:val="0"/>
      <w:adjustRightInd w:val="0"/>
      <w:textAlignment w:val="baseline"/>
    </w:pPr>
    <w:rPr>
      <w:rFonts w:eastAsia="Times New Roman" w:cs="Times New Roman"/>
      <w:sz w:val="16"/>
      <w:szCs w:val="20"/>
    </w:rPr>
  </w:style>
  <w:style w:type="character" w:customStyle="1" w:styleId="FotnotstextChar">
    <w:name w:val="Fotnotstext Char"/>
    <w:basedOn w:val="Standardstycketeckensnitt"/>
    <w:link w:val="Fotnotstext"/>
    <w:uiPriority w:val="4"/>
    <w:rsid w:val="00914A74"/>
    <w:rPr>
      <w:rFonts w:ascii="Times New Roman" w:eastAsia="Times New Roman" w:hAnsi="Times New Roman" w:cs="Times New Roman"/>
      <w:sz w:val="16"/>
      <w:szCs w:val="20"/>
    </w:rPr>
  </w:style>
  <w:style w:type="character" w:styleId="Fotnotsreferens">
    <w:name w:val="footnote reference"/>
    <w:basedOn w:val="Standardstycketeckensnitt"/>
    <w:uiPriority w:val="4"/>
    <w:semiHidden/>
    <w:rsid w:val="00113CC6"/>
    <w:rPr>
      <w:vertAlign w:val="superscript"/>
    </w:rPr>
  </w:style>
  <w:style w:type="paragraph" w:customStyle="1" w:styleId="Bilagarubrik">
    <w:name w:val="Bilaga rubrik"/>
    <w:basedOn w:val="Proprubrik"/>
    <w:next w:val="Brdtext"/>
    <w:link w:val="BilagarubrikChar"/>
    <w:rsid w:val="001D0638"/>
    <w:pPr>
      <w:spacing w:after="240"/>
    </w:pPr>
  </w:style>
  <w:style w:type="character" w:customStyle="1" w:styleId="BilagarubrikChar">
    <w:name w:val="Bilaga rubrik Char"/>
    <w:basedOn w:val="RKbasChar"/>
    <w:link w:val="Bilagarubrik"/>
    <w:rsid w:val="000B3DDA"/>
    <w:rPr>
      <w:rFonts w:ascii="Times New Roman" w:eastAsia="Times New Roman" w:hAnsi="Times New Roman" w:cs="Times New Roman"/>
      <w:sz w:val="30"/>
      <w:szCs w:val="20"/>
    </w:rPr>
  </w:style>
  <w:style w:type="paragraph" w:customStyle="1" w:styleId="Proprubrik">
    <w:name w:val="Prop. rubrik"/>
    <w:basedOn w:val="Brdtext"/>
    <w:next w:val="Brdtext"/>
    <w:link w:val="ProprubrikChar"/>
    <w:semiHidden/>
    <w:rsid w:val="00FE0C4D"/>
    <w:pPr>
      <w:jc w:val="left"/>
    </w:pPr>
    <w:rPr>
      <w:sz w:val="30"/>
    </w:rPr>
  </w:style>
  <w:style w:type="character" w:customStyle="1" w:styleId="ProprubrikChar">
    <w:name w:val="Prop. rubrik Char"/>
    <w:basedOn w:val="BrdtextChar"/>
    <w:link w:val="Proprubrik"/>
    <w:semiHidden/>
    <w:rsid w:val="007648F2"/>
    <w:rPr>
      <w:rFonts w:ascii="Times New Roman" w:eastAsia="Times New Roman" w:hAnsi="Times New Roman" w:cs="Times New Roman"/>
      <w:sz w:val="30"/>
      <w:szCs w:val="20"/>
    </w:rPr>
  </w:style>
  <w:style w:type="paragraph" w:customStyle="1" w:styleId="TabellFotnot">
    <w:name w:val="Tabell Fotnot"/>
    <w:basedOn w:val="RKbas"/>
    <w:link w:val="TabellFotnotChar"/>
    <w:uiPriority w:val="18"/>
    <w:rsid w:val="0056410E"/>
    <w:pPr>
      <w:keepNext/>
      <w:keepLines/>
      <w:overflowPunct w:val="0"/>
      <w:autoSpaceDE w:val="0"/>
      <w:autoSpaceDN w:val="0"/>
      <w:adjustRightInd w:val="0"/>
      <w:spacing w:before="40" w:line="160" w:lineRule="exact"/>
      <w:textAlignment w:val="baseline"/>
    </w:pPr>
    <w:rPr>
      <w:rFonts w:ascii="TradeGothic CondEighteen" w:eastAsia="Times New Roman" w:hAnsi="TradeGothic CondEighteen" w:cs="Times New Roman"/>
      <w:spacing w:val="4"/>
      <w:sz w:val="14"/>
      <w:szCs w:val="20"/>
    </w:rPr>
  </w:style>
  <w:style w:type="character" w:customStyle="1" w:styleId="TabellFotnotChar">
    <w:name w:val="Tabell Fotnot Char"/>
    <w:basedOn w:val="RKbasChar"/>
    <w:link w:val="TabellFotnot"/>
    <w:uiPriority w:val="18"/>
    <w:rsid w:val="005F48D9"/>
    <w:rPr>
      <w:rFonts w:ascii="TradeGothic CondEighteen" w:eastAsia="Times New Roman" w:hAnsi="TradeGothic CondEighteen" w:cs="Times New Roman"/>
      <w:spacing w:val="4"/>
      <w:sz w:val="14"/>
      <w:szCs w:val="20"/>
    </w:rPr>
  </w:style>
  <w:style w:type="paragraph" w:customStyle="1" w:styleId="TabellHuvud">
    <w:name w:val="Tabell Huvud"/>
    <w:basedOn w:val="RKbas"/>
    <w:link w:val="TabellHuvudChar"/>
    <w:uiPriority w:val="18"/>
    <w:qFormat/>
    <w:rsid w:val="008463D8"/>
    <w:pPr>
      <w:keepNext/>
      <w:keepLines/>
      <w:overflowPunct w:val="0"/>
      <w:autoSpaceDE w:val="0"/>
      <w:autoSpaceDN w:val="0"/>
      <w:adjustRightInd w:val="0"/>
      <w:spacing w:before="20" w:after="20" w:line="220" w:lineRule="exact"/>
      <w:jc w:val="right"/>
      <w:textAlignment w:val="baseline"/>
    </w:pPr>
    <w:rPr>
      <w:rFonts w:ascii="Trade Gothic LT Std Cn" w:eastAsia="Times New Roman" w:hAnsi="Trade Gothic LT Std Cn" w:cs="Times New Roman"/>
      <w:b/>
      <w:spacing w:val="4"/>
      <w:szCs w:val="20"/>
    </w:rPr>
  </w:style>
  <w:style w:type="character" w:customStyle="1" w:styleId="TabellHuvudChar">
    <w:name w:val="Tabell Huvud Char"/>
    <w:basedOn w:val="RKbasChar"/>
    <w:link w:val="TabellHuvud"/>
    <w:uiPriority w:val="18"/>
    <w:rsid w:val="00B0103B"/>
    <w:rPr>
      <w:rFonts w:ascii="Trade Gothic LT Std Cn" w:eastAsia="Times New Roman" w:hAnsi="Trade Gothic LT Std Cn" w:cs="Times New Roman"/>
      <w:b/>
      <w:spacing w:val="4"/>
      <w:sz w:val="18"/>
      <w:szCs w:val="20"/>
    </w:rPr>
  </w:style>
  <w:style w:type="paragraph" w:customStyle="1" w:styleId="TabellRader">
    <w:name w:val="Tabell Rader"/>
    <w:basedOn w:val="RKbas"/>
    <w:link w:val="TabellRaderChar"/>
    <w:uiPriority w:val="18"/>
    <w:qFormat/>
    <w:rsid w:val="008463D8"/>
    <w:pPr>
      <w:keepNext/>
      <w:keepLines/>
      <w:overflowPunct w:val="0"/>
      <w:autoSpaceDE w:val="0"/>
      <w:autoSpaceDN w:val="0"/>
      <w:adjustRightInd w:val="0"/>
      <w:spacing w:before="20" w:after="20" w:line="220" w:lineRule="exact"/>
      <w:jc w:val="right"/>
      <w:textAlignment w:val="baseline"/>
    </w:pPr>
    <w:rPr>
      <w:rFonts w:ascii="Trade Gothic LT Std Cn" w:eastAsia="Times New Roman" w:hAnsi="Trade Gothic LT Std Cn" w:cs="Times New Roman"/>
      <w:spacing w:val="4"/>
      <w:szCs w:val="20"/>
    </w:rPr>
  </w:style>
  <w:style w:type="character" w:customStyle="1" w:styleId="TabellRaderChar">
    <w:name w:val="Tabell Rader Char"/>
    <w:basedOn w:val="RKbasChar"/>
    <w:link w:val="TabellRader"/>
    <w:uiPriority w:val="18"/>
    <w:rsid w:val="00B0103B"/>
    <w:rPr>
      <w:rFonts w:ascii="Trade Gothic LT Std Cn" w:eastAsia="Times New Roman" w:hAnsi="Trade Gothic LT Std Cn" w:cs="Times New Roman"/>
      <w:spacing w:val="4"/>
      <w:sz w:val="18"/>
      <w:szCs w:val="20"/>
    </w:rPr>
  </w:style>
  <w:style w:type="paragraph" w:customStyle="1" w:styleId="TabellRubrik">
    <w:name w:val="Tabell Rubrik"/>
    <w:basedOn w:val="RKbas"/>
    <w:next w:val="FigurUnderrubrik"/>
    <w:link w:val="TabellRubrikChar"/>
    <w:uiPriority w:val="18"/>
    <w:qFormat/>
    <w:rsid w:val="008463D8"/>
    <w:pPr>
      <w:keepNext/>
      <w:keepLines/>
      <w:tabs>
        <w:tab w:val="left" w:pos="1134"/>
      </w:tabs>
      <w:overflowPunct w:val="0"/>
      <w:autoSpaceDE w:val="0"/>
      <w:autoSpaceDN w:val="0"/>
      <w:adjustRightInd w:val="0"/>
      <w:spacing w:before="260" w:after="80"/>
      <w:ind w:left="1134" w:hanging="1134"/>
      <w:textAlignment w:val="baseline"/>
    </w:pPr>
    <w:rPr>
      <w:rFonts w:ascii="Trade Gothic Pro" w:eastAsia="Times New Roman" w:hAnsi="Trade Gothic Pro" w:cs="Times New Roman"/>
      <w:b/>
      <w:szCs w:val="20"/>
    </w:rPr>
  </w:style>
  <w:style w:type="character" w:customStyle="1" w:styleId="TabellRubrikChar">
    <w:name w:val="Tabell Rubrik Char"/>
    <w:basedOn w:val="RKbasChar"/>
    <w:link w:val="TabellRubrik"/>
    <w:uiPriority w:val="18"/>
    <w:rsid w:val="00B0103B"/>
    <w:rPr>
      <w:rFonts w:ascii="Trade Gothic Pro" w:eastAsia="Times New Roman" w:hAnsi="Trade Gothic Pro" w:cs="Times New Roman"/>
      <w:b/>
      <w:sz w:val="18"/>
      <w:szCs w:val="20"/>
    </w:rPr>
  </w:style>
  <w:style w:type="paragraph" w:customStyle="1" w:styleId="TabellSlutsumma">
    <w:name w:val="Tabell Slutsumma"/>
    <w:basedOn w:val="TabellRader"/>
    <w:link w:val="TabellSlutsummaChar"/>
    <w:uiPriority w:val="18"/>
    <w:qFormat/>
    <w:rsid w:val="005A0098"/>
    <w:rPr>
      <w:b/>
      <w:spacing w:val="0"/>
    </w:rPr>
  </w:style>
  <w:style w:type="character" w:customStyle="1" w:styleId="TabellSlutsummaChar">
    <w:name w:val="Tabell Slutsumma Char"/>
    <w:basedOn w:val="TabellRaderChar"/>
    <w:link w:val="TabellSlutsumma"/>
    <w:uiPriority w:val="18"/>
    <w:rsid w:val="00B0103B"/>
    <w:rPr>
      <w:rFonts w:ascii="Trade Gothic LT Std Cn" w:eastAsia="Times New Roman" w:hAnsi="Trade Gothic LT Std Cn" w:cs="Times New Roman"/>
      <w:b/>
      <w:spacing w:val="4"/>
      <w:sz w:val="18"/>
      <w:szCs w:val="20"/>
    </w:rPr>
  </w:style>
  <w:style w:type="paragraph" w:customStyle="1" w:styleId="TabellUnderrubrik">
    <w:name w:val="Tabell Underrubrik"/>
    <w:basedOn w:val="TabellRubrik"/>
    <w:next w:val="Brdtext"/>
    <w:link w:val="TabellUnderrubrikChar"/>
    <w:uiPriority w:val="18"/>
    <w:qFormat/>
    <w:rsid w:val="005A0098"/>
    <w:pPr>
      <w:tabs>
        <w:tab w:val="clear" w:pos="1134"/>
      </w:tabs>
      <w:spacing w:before="0" w:after="100" w:line="200" w:lineRule="exact"/>
      <w:ind w:firstLine="0"/>
    </w:pPr>
    <w:rPr>
      <w:b w:val="0"/>
      <w:sz w:val="17"/>
    </w:rPr>
  </w:style>
  <w:style w:type="character" w:customStyle="1" w:styleId="TabellUnderrubrikChar">
    <w:name w:val="Tabell Underrubrik Char"/>
    <w:basedOn w:val="TabellRubrikChar"/>
    <w:link w:val="TabellUnderrubrik"/>
    <w:uiPriority w:val="18"/>
    <w:rsid w:val="00B0103B"/>
    <w:rPr>
      <w:rFonts w:ascii="Trade Gothic Pro" w:eastAsia="Times New Roman" w:hAnsi="Trade Gothic Pro" w:cs="Times New Roman"/>
      <w:b w:val="0"/>
      <w:sz w:val="17"/>
      <w:szCs w:val="20"/>
    </w:rPr>
  </w:style>
  <w:style w:type="paragraph" w:styleId="Sidhuvud">
    <w:name w:val="header"/>
    <w:basedOn w:val="Normal"/>
    <w:link w:val="SidhuvudChar"/>
    <w:semiHidden/>
    <w:rsid w:val="00F8009C"/>
    <w:pPr>
      <w:tabs>
        <w:tab w:val="center" w:pos="4536"/>
        <w:tab w:val="right" w:pos="9072"/>
      </w:tabs>
    </w:pPr>
  </w:style>
  <w:style w:type="character" w:customStyle="1" w:styleId="SidhuvudChar">
    <w:name w:val="Sidhuvud Char"/>
    <w:basedOn w:val="Standardstycketeckensnitt"/>
    <w:link w:val="Sidhuvud"/>
    <w:semiHidden/>
    <w:rsid w:val="000A6F2D"/>
    <w:rPr>
      <w:rFonts w:eastAsia="Times New Roman" w:cs="Times New Roman"/>
      <w:szCs w:val="20"/>
    </w:rPr>
  </w:style>
  <w:style w:type="paragraph" w:styleId="Sidfot">
    <w:name w:val="footer"/>
    <w:basedOn w:val="Normal"/>
    <w:link w:val="SidfotChar"/>
    <w:semiHidden/>
    <w:rsid w:val="00F8009C"/>
    <w:pPr>
      <w:tabs>
        <w:tab w:val="center" w:pos="4536"/>
        <w:tab w:val="right" w:pos="9072"/>
      </w:tabs>
    </w:pPr>
  </w:style>
  <w:style w:type="character" w:customStyle="1" w:styleId="SidfotChar">
    <w:name w:val="Sidfot Char"/>
    <w:basedOn w:val="Standardstycketeckensnitt"/>
    <w:link w:val="Sidfot"/>
    <w:semiHidden/>
    <w:rsid w:val="000A6F2D"/>
    <w:rPr>
      <w:rFonts w:eastAsia="Times New Roman" w:cs="Times New Roman"/>
      <w:szCs w:val="20"/>
    </w:rPr>
  </w:style>
  <w:style w:type="paragraph" w:customStyle="1" w:styleId="Prophuvudrubrik">
    <w:name w:val="Prop. huvudrubrik"/>
    <w:basedOn w:val="RKbas"/>
    <w:link w:val="ProphuvudrubrikChar"/>
    <w:semiHidden/>
    <w:rsid w:val="0068579B"/>
    <w:pPr>
      <w:overflowPunct w:val="0"/>
      <w:autoSpaceDE w:val="0"/>
      <w:autoSpaceDN w:val="0"/>
      <w:adjustRightInd w:val="0"/>
      <w:textAlignment w:val="baseline"/>
    </w:pPr>
    <w:rPr>
      <w:rFonts w:eastAsia="Times New Roman" w:cs="Times New Roman"/>
      <w:sz w:val="38"/>
      <w:szCs w:val="20"/>
    </w:rPr>
  </w:style>
  <w:style w:type="character" w:customStyle="1" w:styleId="ProphuvudrubrikChar">
    <w:name w:val="Prop. huvudrubrik Char"/>
    <w:basedOn w:val="RKbasChar"/>
    <w:link w:val="Prophuvudrubrik"/>
    <w:semiHidden/>
    <w:rsid w:val="007648F2"/>
    <w:rPr>
      <w:rFonts w:ascii="Times New Roman" w:eastAsia="Times New Roman" w:hAnsi="Times New Roman" w:cs="Times New Roman"/>
      <w:sz w:val="38"/>
      <w:szCs w:val="20"/>
    </w:rPr>
  </w:style>
  <w:style w:type="paragraph" w:customStyle="1" w:styleId="Propnamnunderskrift1">
    <w:name w:val="Prop. namnunderskrift 1"/>
    <w:basedOn w:val="RKbas"/>
    <w:link w:val="Propnamnunderskrift1Char"/>
    <w:semiHidden/>
    <w:rsid w:val="0068579B"/>
    <w:pPr>
      <w:tabs>
        <w:tab w:val="left" w:pos="2693"/>
      </w:tabs>
      <w:overflowPunct w:val="0"/>
      <w:autoSpaceDE w:val="0"/>
      <w:autoSpaceDN w:val="0"/>
      <w:adjustRightInd w:val="0"/>
      <w:spacing w:before="240" w:after="290"/>
      <w:textAlignment w:val="baseline"/>
    </w:pPr>
    <w:rPr>
      <w:rFonts w:eastAsia="Times New Roman" w:cs="Times New Roman"/>
      <w:i/>
      <w:iCs/>
      <w:sz w:val="20"/>
      <w:szCs w:val="20"/>
    </w:rPr>
  </w:style>
  <w:style w:type="character" w:customStyle="1" w:styleId="Propnamnunderskrift1Char">
    <w:name w:val="Prop. namnunderskrift 1 Char"/>
    <w:basedOn w:val="RKbasChar"/>
    <w:link w:val="Propnamnunderskrift1"/>
    <w:semiHidden/>
    <w:rsid w:val="007648F2"/>
    <w:rPr>
      <w:rFonts w:ascii="Times New Roman" w:eastAsia="Times New Roman" w:hAnsi="Times New Roman" w:cs="Times New Roman"/>
      <w:i/>
      <w:iCs/>
      <w:sz w:val="20"/>
      <w:szCs w:val="20"/>
    </w:rPr>
  </w:style>
  <w:style w:type="paragraph" w:customStyle="1" w:styleId="Propnamnunderskrift2">
    <w:name w:val="Prop. namnunderskrift 2"/>
    <w:basedOn w:val="RKbas"/>
    <w:link w:val="Propnamnunderskrift2Char"/>
    <w:semiHidden/>
    <w:rsid w:val="00FE2333"/>
    <w:pPr>
      <w:tabs>
        <w:tab w:val="left" w:pos="2693"/>
        <w:tab w:val="left" w:pos="7474"/>
      </w:tabs>
      <w:overflowPunct w:val="0"/>
      <w:autoSpaceDE w:val="0"/>
      <w:autoSpaceDN w:val="0"/>
      <w:adjustRightInd w:val="0"/>
      <w:ind w:right="-2268"/>
      <w:textAlignment w:val="baseline"/>
    </w:pPr>
    <w:rPr>
      <w:rFonts w:eastAsia="Times New Roman" w:cs="Times New Roman"/>
      <w:i/>
      <w:iCs/>
      <w:sz w:val="20"/>
      <w:szCs w:val="20"/>
    </w:rPr>
  </w:style>
  <w:style w:type="character" w:customStyle="1" w:styleId="Propnamnunderskrift2Char">
    <w:name w:val="Prop. namnunderskrift 2 Char"/>
    <w:basedOn w:val="RKbasChar"/>
    <w:link w:val="Propnamnunderskrift2"/>
    <w:semiHidden/>
    <w:rsid w:val="007648F2"/>
    <w:rPr>
      <w:rFonts w:ascii="Times New Roman" w:eastAsia="Times New Roman" w:hAnsi="Times New Roman" w:cs="Times New Roman"/>
      <w:i/>
      <w:iCs/>
      <w:sz w:val="20"/>
      <w:szCs w:val="20"/>
    </w:rPr>
  </w:style>
  <w:style w:type="paragraph" w:customStyle="1" w:styleId="Proprdatablad">
    <w:name w:val="Prop. rdatablad"/>
    <w:basedOn w:val="Proprubrik"/>
    <w:next w:val="Brdtext"/>
    <w:link w:val="ProprdatabladChar"/>
    <w:semiHidden/>
    <w:rsid w:val="0081778B"/>
    <w:pPr>
      <w:spacing w:after="80"/>
    </w:pPr>
  </w:style>
  <w:style w:type="character" w:customStyle="1" w:styleId="ProprdatabladChar">
    <w:name w:val="Prop. rdatablad Char"/>
    <w:basedOn w:val="ProprubrikChar"/>
    <w:link w:val="Proprdatablad"/>
    <w:semiHidden/>
    <w:rsid w:val="007648F2"/>
    <w:rPr>
      <w:rFonts w:ascii="Times New Roman" w:eastAsia="Times New Roman" w:hAnsi="Times New Roman" w:cs="Times New Roman"/>
      <w:sz w:val="30"/>
      <w:szCs w:val="20"/>
    </w:rPr>
  </w:style>
  <w:style w:type="paragraph" w:customStyle="1" w:styleId="Proputdrag">
    <w:name w:val="Prop. utdrag"/>
    <w:basedOn w:val="Brdtext"/>
    <w:next w:val="Brdtext"/>
    <w:link w:val="ProputdragChar"/>
    <w:semiHidden/>
    <w:rsid w:val="0081778B"/>
  </w:style>
  <w:style w:type="character" w:customStyle="1" w:styleId="ProputdragChar">
    <w:name w:val="Prop. utdrag Char"/>
    <w:basedOn w:val="BrdtextChar"/>
    <w:link w:val="Proputdrag"/>
    <w:semiHidden/>
    <w:rsid w:val="007648F2"/>
    <w:rPr>
      <w:rFonts w:ascii="Times New Roman" w:eastAsia="Times New Roman" w:hAnsi="Times New Roman" w:cs="Times New Roman"/>
      <w:sz w:val="20"/>
      <w:szCs w:val="20"/>
    </w:rPr>
  </w:style>
  <w:style w:type="paragraph" w:styleId="Innehll1">
    <w:name w:val="toc 1"/>
    <w:basedOn w:val="RKbas"/>
    <w:next w:val="Brdtext"/>
    <w:link w:val="Innehll1Char"/>
    <w:uiPriority w:val="39"/>
    <w:semiHidden/>
    <w:rsid w:val="00B07A32"/>
    <w:pPr>
      <w:tabs>
        <w:tab w:val="right" w:leader="dot" w:pos="5880"/>
      </w:tabs>
      <w:spacing w:before="100"/>
      <w:ind w:left="397" w:right="510" w:hanging="397"/>
    </w:pPr>
    <w:rPr>
      <w:noProof/>
      <w:sz w:val="20"/>
    </w:rPr>
  </w:style>
  <w:style w:type="character" w:customStyle="1" w:styleId="Innehll1Char">
    <w:name w:val="Innehåll 1 Char"/>
    <w:basedOn w:val="RKbasChar"/>
    <w:link w:val="Innehll1"/>
    <w:uiPriority w:val="39"/>
    <w:semiHidden/>
    <w:rsid w:val="00B07A32"/>
    <w:rPr>
      <w:rFonts w:ascii="Times New Roman" w:hAnsi="Times New Roman"/>
      <w:noProof/>
      <w:sz w:val="20"/>
    </w:rPr>
  </w:style>
  <w:style w:type="paragraph" w:styleId="Innehll2">
    <w:name w:val="toc 2"/>
    <w:basedOn w:val="RKbas"/>
    <w:next w:val="Brdtext"/>
    <w:link w:val="Innehll2Char"/>
    <w:uiPriority w:val="39"/>
    <w:semiHidden/>
    <w:rsid w:val="00B07A32"/>
    <w:pPr>
      <w:tabs>
        <w:tab w:val="right" w:leader="dot" w:pos="5880"/>
      </w:tabs>
      <w:overflowPunct w:val="0"/>
      <w:autoSpaceDE w:val="0"/>
      <w:autoSpaceDN w:val="0"/>
      <w:adjustRightInd w:val="0"/>
      <w:ind w:left="1134" w:right="510" w:hanging="737"/>
      <w:textAlignment w:val="baseline"/>
    </w:pPr>
    <w:rPr>
      <w:rFonts w:eastAsia="Times New Roman" w:cs="Times New Roman"/>
      <w:noProof/>
      <w:sz w:val="20"/>
      <w:szCs w:val="20"/>
    </w:rPr>
  </w:style>
  <w:style w:type="character" w:customStyle="1" w:styleId="Innehll2Char">
    <w:name w:val="Innehåll 2 Char"/>
    <w:basedOn w:val="RKbasChar"/>
    <w:link w:val="Innehll2"/>
    <w:uiPriority w:val="39"/>
    <w:semiHidden/>
    <w:rsid w:val="00B07A32"/>
    <w:rPr>
      <w:rFonts w:ascii="Times New Roman" w:eastAsia="Times New Roman" w:hAnsi="Times New Roman" w:cs="Times New Roman"/>
      <w:noProof/>
      <w:sz w:val="20"/>
      <w:szCs w:val="20"/>
    </w:rPr>
  </w:style>
  <w:style w:type="paragraph" w:styleId="Innehll3">
    <w:name w:val="toc 3"/>
    <w:basedOn w:val="RKbas"/>
    <w:next w:val="Brdtext"/>
    <w:link w:val="Innehll3Char"/>
    <w:uiPriority w:val="39"/>
    <w:semiHidden/>
    <w:rsid w:val="00B07A32"/>
    <w:pPr>
      <w:tabs>
        <w:tab w:val="right" w:leader="dot" w:pos="5880"/>
      </w:tabs>
      <w:overflowPunct w:val="0"/>
      <w:autoSpaceDE w:val="0"/>
      <w:autoSpaceDN w:val="0"/>
      <w:adjustRightInd w:val="0"/>
      <w:ind w:left="1985" w:right="510" w:hanging="851"/>
      <w:textAlignment w:val="baseline"/>
    </w:pPr>
    <w:rPr>
      <w:rFonts w:eastAsia="Times New Roman" w:cs="Times New Roman"/>
      <w:noProof/>
      <w:sz w:val="20"/>
      <w:szCs w:val="20"/>
    </w:rPr>
  </w:style>
  <w:style w:type="character" w:customStyle="1" w:styleId="Innehll3Char">
    <w:name w:val="Innehåll 3 Char"/>
    <w:basedOn w:val="RKbasChar"/>
    <w:link w:val="Innehll3"/>
    <w:uiPriority w:val="39"/>
    <w:semiHidden/>
    <w:rsid w:val="00B07A32"/>
    <w:rPr>
      <w:rFonts w:ascii="Times New Roman" w:eastAsia="Times New Roman" w:hAnsi="Times New Roman" w:cs="Times New Roman"/>
      <w:noProof/>
      <w:sz w:val="20"/>
      <w:szCs w:val="20"/>
    </w:rPr>
  </w:style>
  <w:style w:type="paragraph" w:customStyle="1" w:styleId="Innehllsfrteckning">
    <w:name w:val="Innehållsförteckning"/>
    <w:basedOn w:val="RKbas"/>
    <w:next w:val="Brdtext"/>
    <w:link w:val="InnehllsfrteckningChar"/>
    <w:semiHidden/>
    <w:rsid w:val="0031012B"/>
    <w:pPr>
      <w:overflowPunct w:val="0"/>
      <w:autoSpaceDE w:val="0"/>
      <w:autoSpaceDN w:val="0"/>
      <w:adjustRightInd w:val="0"/>
      <w:spacing w:before="520" w:after="280"/>
      <w:textAlignment w:val="baseline"/>
    </w:pPr>
    <w:rPr>
      <w:rFonts w:eastAsia="Times New Roman" w:cs="Times New Roman"/>
      <w:sz w:val="27"/>
      <w:szCs w:val="20"/>
    </w:rPr>
  </w:style>
  <w:style w:type="character" w:customStyle="1" w:styleId="InnehllsfrteckningChar">
    <w:name w:val="Innehållsförteckning Char"/>
    <w:basedOn w:val="RKbasChar"/>
    <w:link w:val="Innehllsfrteckning"/>
    <w:semiHidden/>
    <w:rsid w:val="007648F2"/>
    <w:rPr>
      <w:rFonts w:ascii="Times New Roman" w:eastAsia="Times New Roman" w:hAnsi="Times New Roman" w:cs="Times New Roman"/>
      <w:sz w:val="27"/>
      <w:szCs w:val="20"/>
    </w:rPr>
  </w:style>
  <w:style w:type="character" w:styleId="Platshllartext">
    <w:name w:val="Placeholder Text"/>
    <w:basedOn w:val="Standardstycketeckensnitt"/>
    <w:uiPriority w:val="99"/>
    <w:semiHidden/>
    <w:rsid w:val="00876795"/>
    <w:rPr>
      <w:color w:val="808080"/>
    </w:rPr>
  </w:style>
  <w:style w:type="paragraph" w:styleId="Innehll4">
    <w:name w:val="toc 4"/>
    <w:basedOn w:val="RKbas"/>
    <w:next w:val="Brdtext"/>
    <w:link w:val="Innehll4Char"/>
    <w:uiPriority w:val="39"/>
    <w:semiHidden/>
    <w:rsid w:val="00AF2C80"/>
    <w:pPr>
      <w:numPr>
        <w:numId w:val="8"/>
      </w:numPr>
      <w:tabs>
        <w:tab w:val="left" w:pos="1134"/>
        <w:tab w:val="right" w:leader="dot" w:pos="5880"/>
      </w:tabs>
      <w:spacing w:before="100"/>
      <w:ind w:left="1134" w:right="510" w:hanging="1134"/>
    </w:pPr>
    <w:rPr>
      <w:sz w:val="20"/>
    </w:rPr>
  </w:style>
  <w:style w:type="character" w:customStyle="1" w:styleId="Innehll4Char">
    <w:name w:val="Innehåll 4 Char"/>
    <w:basedOn w:val="RKbasChar"/>
    <w:link w:val="Innehll4"/>
    <w:uiPriority w:val="39"/>
    <w:semiHidden/>
    <w:rsid w:val="00203904"/>
    <w:rPr>
      <w:rFonts w:ascii="Times New Roman" w:hAnsi="Times New Roman"/>
      <w:sz w:val="20"/>
    </w:rPr>
  </w:style>
  <w:style w:type="paragraph" w:styleId="Innehll5">
    <w:name w:val="toc 5"/>
    <w:basedOn w:val="RKbas"/>
    <w:next w:val="Brdtext"/>
    <w:link w:val="Innehll5Char"/>
    <w:uiPriority w:val="39"/>
    <w:semiHidden/>
    <w:rsid w:val="00465E66"/>
    <w:pPr>
      <w:tabs>
        <w:tab w:val="left" w:pos="510"/>
        <w:tab w:val="right" w:leader="dot" w:pos="5880"/>
      </w:tabs>
      <w:spacing w:before="100"/>
      <w:ind w:left="851" w:right="510" w:hanging="851"/>
    </w:pPr>
    <w:rPr>
      <w:sz w:val="20"/>
    </w:rPr>
  </w:style>
  <w:style w:type="character" w:customStyle="1" w:styleId="Innehll5Char">
    <w:name w:val="Innehåll 5 Char"/>
    <w:basedOn w:val="RKbasChar"/>
    <w:link w:val="Innehll5"/>
    <w:uiPriority w:val="39"/>
    <w:semiHidden/>
    <w:rsid w:val="007064DA"/>
    <w:rPr>
      <w:rFonts w:ascii="Times New Roman" w:hAnsi="Times New Roman"/>
      <w:sz w:val="20"/>
    </w:rPr>
  </w:style>
  <w:style w:type="paragraph" w:styleId="Innehll6">
    <w:name w:val="toc 6"/>
    <w:basedOn w:val="RKbas"/>
    <w:next w:val="Brdtext"/>
    <w:link w:val="Innehll6Char"/>
    <w:uiPriority w:val="39"/>
    <w:semiHidden/>
    <w:rsid w:val="00465E66"/>
    <w:pPr>
      <w:tabs>
        <w:tab w:val="left" w:pos="510"/>
        <w:tab w:val="right" w:leader="dot" w:pos="5880"/>
      </w:tabs>
      <w:spacing w:before="100"/>
      <w:ind w:left="851" w:right="510" w:hanging="851"/>
    </w:pPr>
    <w:rPr>
      <w:sz w:val="20"/>
    </w:rPr>
  </w:style>
  <w:style w:type="character" w:customStyle="1" w:styleId="Innehll6Char">
    <w:name w:val="Innehåll 6 Char"/>
    <w:basedOn w:val="RKbasChar"/>
    <w:link w:val="Innehll6"/>
    <w:uiPriority w:val="39"/>
    <w:semiHidden/>
    <w:rsid w:val="007064DA"/>
    <w:rPr>
      <w:rFonts w:ascii="Times New Roman" w:hAnsi="Times New Roman"/>
      <w:sz w:val="20"/>
    </w:rPr>
  </w:style>
  <w:style w:type="paragraph" w:styleId="Ballongtext">
    <w:name w:val="Balloon Text"/>
    <w:basedOn w:val="Normal"/>
    <w:link w:val="BallongtextChar"/>
    <w:uiPriority w:val="99"/>
    <w:semiHidden/>
    <w:unhideWhenUsed/>
    <w:rsid w:val="009D1AD6"/>
    <w:rPr>
      <w:rFonts w:ascii="Tahoma" w:hAnsi="Tahoma" w:cs="Tahoma"/>
      <w:sz w:val="16"/>
      <w:szCs w:val="16"/>
    </w:rPr>
  </w:style>
  <w:style w:type="character" w:customStyle="1" w:styleId="BallongtextChar">
    <w:name w:val="Ballongtext Char"/>
    <w:basedOn w:val="Standardstycketeckensnitt"/>
    <w:link w:val="Ballongtext"/>
    <w:uiPriority w:val="99"/>
    <w:semiHidden/>
    <w:rsid w:val="009D1AD6"/>
    <w:rPr>
      <w:rFonts w:ascii="Tahoma" w:eastAsia="Times New Roman" w:hAnsi="Tahoma" w:cs="Tahoma"/>
      <w:sz w:val="16"/>
      <w:szCs w:val="16"/>
    </w:rPr>
  </w:style>
  <w:style w:type="numbering" w:customStyle="1" w:styleId="RKnummerlista">
    <w:name w:val="RK nummerlista"/>
    <w:uiPriority w:val="99"/>
    <w:semiHidden/>
    <w:rsid w:val="005F4EBB"/>
    <w:pPr>
      <w:numPr>
        <w:numId w:val="2"/>
      </w:numPr>
    </w:pPr>
  </w:style>
  <w:style w:type="numbering" w:customStyle="1" w:styleId="RKpunktlista">
    <w:name w:val="RK punktlista"/>
    <w:uiPriority w:val="99"/>
    <w:semiHidden/>
    <w:rsid w:val="00884D66"/>
    <w:pPr>
      <w:numPr>
        <w:numId w:val="3"/>
      </w:numPr>
    </w:pPr>
  </w:style>
  <w:style w:type="numbering" w:customStyle="1" w:styleId="RKstrecklista">
    <w:name w:val="RK strecklista"/>
    <w:uiPriority w:val="99"/>
    <w:semiHidden/>
    <w:rsid w:val="008B5B8D"/>
    <w:pPr>
      <w:numPr>
        <w:numId w:val="4"/>
      </w:numPr>
    </w:pPr>
  </w:style>
  <w:style w:type="paragraph" w:styleId="Punktlista">
    <w:name w:val="List Bullet"/>
    <w:basedOn w:val="Brdtext"/>
    <w:link w:val="PunktlistaChar"/>
    <w:uiPriority w:val="11"/>
    <w:qFormat/>
    <w:rsid w:val="00884D66"/>
    <w:pPr>
      <w:numPr>
        <w:ilvl w:val="1"/>
        <w:numId w:val="32"/>
      </w:numPr>
      <w:contextualSpacing/>
    </w:pPr>
  </w:style>
  <w:style w:type="character" w:customStyle="1" w:styleId="PunktlistaChar">
    <w:name w:val="Punktlista Char"/>
    <w:basedOn w:val="BrdtextChar"/>
    <w:link w:val="Punktlista"/>
    <w:uiPriority w:val="11"/>
    <w:rsid w:val="00CE501F"/>
    <w:rPr>
      <w:rFonts w:ascii="Times New Roman" w:eastAsia="Times New Roman" w:hAnsi="Times New Roman" w:cs="Times New Roman"/>
      <w:sz w:val="20"/>
      <w:szCs w:val="20"/>
    </w:rPr>
  </w:style>
  <w:style w:type="paragraph" w:customStyle="1" w:styleId="Strecklista">
    <w:name w:val="Strecklista"/>
    <w:basedOn w:val="Punktlista"/>
    <w:link w:val="StrecklistaChar"/>
    <w:uiPriority w:val="14"/>
    <w:qFormat/>
    <w:rsid w:val="008B5B8D"/>
    <w:pPr>
      <w:numPr>
        <w:numId w:val="41"/>
      </w:numPr>
    </w:pPr>
  </w:style>
  <w:style w:type="character" w:customStyle="1" w:styleId="StrecklistaChar">
    <w:name w:val="Strecklista Char"/>
    <w:basedOn w:val="PunktlistaChar"/>
    <w:link w:val="Strecklista"/>
    <w:uiPriority w:val="14"/>
    <w:rsid w:val="000A6F2D"/>
    <w:rPr>
      <w:rFonts w:ascii="Times New Roman" w:eastAsia="Times New Roman" w:hAnsi="Times New Roman" w:cs="Times New Roman"/>
      <w:sz w:val="20"/>
      <w:szCs w:val="20"/>
    </w:rPr>
  </w:style>
  <w:style w:type="paragraph" w:styleId="Numreradlista">
    <w:name w:val="List Number"/>
    <w:basedOn w:val="Brdtext"/>
    <w:link w:val="NumreradlistaChar"/>
    <w:uiPriority w:val="4"/>
    <w:qFormat/>
    <w:rsid w:val="005F4EBB"/>
    <w:pPr>
      <w:numPr>
        <w:ilvl w:val="1"/>
        <w:numId w:val="27"/>
      </w:numPr>
      <w:contextualSpacing/>
    </w:pPr>
  </w:style>
  <w:style w:type="character" w:customStyle="1" w:styleId="NumreradlistaChar">
    <w:name w:val="Numrerad lista Char"/>
    <w:basedOn w:val="BrdtextChar"/>
    <w:link w:val="Numreradlista"/>
    <w:uiPriority w:val="4"/>
    <w:rsid w:val="00914A74"/>
    <w:rPr>
      <w:rFonts w:ascii="Times New Roman" w:eastAsia="Times New Roman" w:hAnsi="Times New Roman" w:cs="Times New Roman"/>
      <w:sz w:val="20"/>
      <w:szCs w:val="20"/>
    </w:rPr>
  </w:style>
  <w:style w:type="paragraph" w:customStyle="1" w:styleId="Brdtextram">
    <w:name w:val="Brödtext ram"/>
    <w:basedOn w:val="Brdtext"/>
    <w:next w:val="Brdtextmedindragram"/>
    <w:link w:val="BrdtextramChar"/>
    <w:uiPriority w:val="2"/>
    <w:qFormat/>
    <w:rsid w:val="00FA1E93"/>
    <w:pPr>
      <w:pBdr>
        <w:top w:val="single" w:sz="4" w:space="2" w:color="auto"/>
        <w:left w:val="single" w:sz="4" w:space="4" w:color="auto"/>
        <w:bottom w:val="single" w:sz="4" w:space="3" w:color="auto"/>
        <w:right w:val="single" w:sz="4" w:space="4" w:color="auto"/>
      </w:pBdr>
      <w:ind w:left="113" w:right="113"/>
    </w:pPr>
  </w:style>
  <w:style w:type="paragraph" w:customStyle="1" w:styleId="Brdtextmedindragram">
    <w:name w:val="Brödtext med indrag ram"/>
    <w:basedOn w:val="Brdtextmedindrag"/>
    <w:link w:val="BrdtextmedindragramChar"/>
    <w:uiPriority w:val="3"/>
    <w:qFormat/>
    <w:rsid w:val="00FA1E93"/>
    <w:pPr>
      <w:pBdr>
        <w:top w:val="single" w:sz="4" w:space="2" w:color="auto"/>
        <w:left w:val="single" w:sz="4" w:space="4" w:color="auto"/>
        <w:bottom w:val="single" w:sz="4" w:space="3" w:color="auto"/>
        <w:right w:val="single" w:sz="4" w:space="4" w:color="auto"/>
      </w:pBdr>
      <w:ind w:left="113" w:right="113"/>
    </w:pPr>
  </w:style>
  <w:style w:type="character" w:customStyle="1" w:styleId="BrdtextramChar">
    <w:name w:val="Brödtext ram Char"/>
    <w:basedOn w:val="BrdtextChar"/>
    <w:link w:val="Brdtextram"/>
    <w:uiPriority w:val="2"/>
    <w:rsid w:val="00CE501F"/>
    <w:rPr>
      <w:rFonts w:ascii="Times New Roman" w:eastAsia="Times New Roman" w:hAnsi="Times New Roman" w:cs="Times New Roman"/>
      <w:sz w:val="20"/>
      <w:szCs w:val="20"/>
    </w:rPr>
  </w:style>
  <w:style w:type="paragraph" w:customStyle="1" w:styleId="Numreradlistaram">
    <w:name w:val="Numrerad lista ram"/>
    <w:basedOn w:val="Numreradlista"/>
    <w:link w:val="NumreradlistaramChar"/>
    <w:uiPriority w:val="6"/>
    <w:qFormat/>
    <w:rsid w:val="00490ACA"/>
    <w:pPr>
      <w:numPr>
        <w:numId w:val="29"/>
      </w:numPr>
      <w:pBdr>
        <w:top w:val="single" w:sz="4" w:space="2" w:color="auto"/>
        <w:left w:val="single" w:sz="4" w:space="4" w:color="auto"/>
        <w:bottom w:val="single" w:sz="4" w:space="3" w:color="auto"/>
        <w:right w:val="single" w:sz="4" w:space="4" w:color="auto"/>
      </w:pBdr>
      <w:ind w:right="113"/>
    </w:pPr>
  </w:style>
  <w:style w:type="character" w:customStyle="1" w:styleId="BrdtextmedindragramChar">
    <w:name w:val="Brödtext med indrag ram Char"/>
    <w:basedOn w:val="BrdtextmedindragChar"/>
    <w:link w:val="Brdtextmedindragram"/>
    <w:uiPriority w:val="3"/>
    <w:rsid w:val="00CE501F"/>
    <w:rPr>
      <w:rFonts w:ascii="Times New Roman" w:eastAsia="Times New Roman" w:hAnsi="Times New Roman" w:cs="Times New Roman"/>
      <w:sz w:val="20"/>
      <w:szCs w:val="20"/>
    </w:rPr>
  </w:style>
  <w:style w:type="paragraph" w:customStyle="1" w:styleId="Strecklistaram">
    <w:name w:val="Strecklista ram"/>
    <w:basedOn w:val="Strecklista"/>
    <w:link w:val="StrecklistaramChar"/>
    <w:uiPriority w:val="16"/>
    <w:qFormat/>
    <w:rsid w:val="00FB2D6C"/>
    <w:pPr>
      <w:numPr>
        <w:numId w:val="42"/>
      </w:numPr>
      <w:pBdr>
        <w:top w:val="single" w:sz="4" w:space="2" w:color="auto"/>
        <w:left w:val="single" w:sz="4" w:space="4" w:color="auto"/>
        <w:bottom w:val="single" w:sz="4" w:space="3" w:color="auto"/>
        <w:right w:val="single" w:sz="4" w:space="4" w:color="auto"/>
      </w:pBdr>
      <w:ind w:right="113"/>
    </w:pPr>
  </w:style>
  <w:style w:type="character" w:customStyle="1" w:styleId="NumreradlistaramChar">
    <w:name w:val="Numrerad lista ram Char"/>
    <w:basedOn w:val="NumreradlistaChar"/>
    <w:link w:val="Numreradlistaram"/>
    <w:uiPriority w:val="6"/>
    <w:rsid w:val="00914A74"/>
    <w:rPr>
      <w:rFonts w:ascii="Times New Roman" w:eastAsia="Times New Roman" w:hAnsi="Times New Roman" w:cs="Times New Roman"/>
      <w:sz w:val="20"/>
      <w:szCs w:val="20"/>
    </w:rPr>
  </w:style>
  <w:style w:type="paragraph" w:customStyle="1" w:styleId="Punktlistaram">
    <w:name w:val="Punktlista ram"/>
    <w:basedOn w:val="Punktlista"/>
    <w:link w:val="PunktlistaramChar"/>
    <w:uiPriority w:val="12"/>
    <w:qFormat/>
    <w:rsid w:val="00A32406"/>
    <w:pPr>
      <w:numPr>
        <w:numId w:val="39"/>
      </w:numPr>
      <w:pBdr>
        <w:top w:val="single" w:sz="4" w:space="2" w:color="auto"/>
        <w:left w:val="single" w:sz="4" w:space="4" w:color="auto"/>
        <w:bottom w:val="single" w:sz="4" w:space="3" w:color="auto"/>
        <w:right w:val="single" w:sz="4" w:space="4" w:color="auto"/>
      </w:pBdr>
      <w:ind w:right="113"/>
    </w:pPr>
  </w:style>
  <w:style w:type="character" w:customStyle="1" w:styleId="StrecklistaramChar">
    <w:name w:val="Strecklista ram Char"/>
    <w:basedOn w:val="StrecklistaChar"/>
    <w:link w:val="Strecklistaram"/>
    <w:uiPriority w:val="16"/>
    <w:rsid w:val="005F48D9"/>
    <w:rPr>
      <w:rFonts w:ascii="Times New Roman" w:eastAsia="Times New Roman" w:hAnsi="Times New Roman" w:cs="Times New Roman"/>
      <w:sz w:val="20"/>
      <w:szCs w:val="20"/>
    </w:rPr>
  </w:style>
  <w:style w:type="character" w:customStyle="1" w:styleId="PunktlistaramChar">
    <w:name w:val="Punktlista ram Char"/>
    <w:basedOn w:val="PunktlistaChar"/>
    <w:link w:val="Punktlistaram"/>
    <w:uiPriority w:val="12"/>
    <w:rsid w:val="00823968"/>
    <w:rPr>
      <w:rFonts w:ascii="Times New Roman" w:eastAsia="Times New Roman" w:hAnsi="Times New Roman" w:cs="Times New Roman"/>
      <w:sz w:val="20"/>
      <w:szCs w:val="20"/>
    </w:rPr>
  </w:style>
  <w:style w:type="paragraph" w:customStyle="1" w:styleId="Slutstreck">
    <w:name w:val="Slutstreck"/>
    <w:basedOn w:val="Brdtext"/>
    <w:next w:val="Brdtextmedindrag"/>
    <w:link w:val="SlutstreckChar"/>
    <w:semiHidden/>
    <w:qFormat/>
    <w:rsid w:val="003B0EF7"/>
    <w:pPr>
      <w:spacing w:after="240"/>
    </w:pPr>
    <w:rPr>
      <w:spacing w:val="34"/>
      <w:u w:val="single"/>
    </w:rPr>
  </w:style>
  <w:style w:type="character" w:customStyle="1" w:styleId="SlutstreckChar">
    <w:name w:val="Slutstreck Char"/>
    <w:basedOn w:val="BrdtextChar"/>
    <w:link w:val="Slutstreck"/>
    <w:semiHidden/>
    <w:rsid w:val="00F214E2"/>
    <w:rPr>
      <w:rFonts w:ascii="Times New Roman" w:eastAsia="Times New Roman" w:hAnsi="Times New Roman" w:cs="Times New Roman"/>
      <w:spacing w:val="34"/>
      <w:sz w:val="20"/>
      <w:szCs w:val="20"/>
      <w:u w:val="single"/>
    </w:rPr>
  </w:style>
  <w:style w:type="paragraph" w:styleId="Citat">
    <w:name w:val="Quote"/>
    <w:basedOn w:val="Brdtext"/>
    <w:next w:val="Brdtext"/>
    <w:link w:val="CitatChar"/>
    <w:uiPriority w:val="4"/>
    <w:qFormat/>
    <w:rsid w:val="00244011"/>
    <w:pPr>
      <w:spacing w:before="120" w:after="240"/>
      <w:ind w:left="454"/>
    </w:pPr>
    <w:rPr>
      <w:iCs/>
      <w:sz w:val="19"/>
    </w:rPr>
  </w:style>
  <w:style w:type="character" w:customStyle="1" w:styleId="CitatChar">
    <w:name w:val="Citat Char"/>
    <w:basedOn w:val="Standardstycketeckensnitt"/>
    <w:link w:val="Citat"/>
    <w:uiPriority w:val="4"/>
    <w:rsid w:val="00CE501F"/>
    <w:rPr>
      <w:rFonts w:ascii="Times New Roman" w:eastAsia="Times New Roman" w:hAnsi="Times New Roman" w:cs="Times New Roman"/>
      <w:iCs/>
      <w:sz w:val="19"/>
      <w:szCs w:val="20"/>
    </w:rPr>
  </w:style>
  <w:style w:type="numbering" w:customStyle="1" w:styleId="RKnumreradlistaram">
    <w:name w:val="RK numrerad lista ram"/>
    <w:basedOn w:val="Ingenlista"/>
    <w:uiPriority w:val="99"/>
    <w:semiHidden/>
    <w:rsid w:val="00490ACA"/>
    <w:pPr>
      <w:numPr>
        <w:numId w:val="10"/>
      </w:numPr>
    </w:pPr>
  </w:style>
  <w:style w:type="paragraph" w:customStyle="1" w:styleId="FigurFotnot">
    <w:name w:val="Figur Fotnot"/>
    <w:basedOn w:val="Brdtext"/>
    <w:next w:val="Brdtext"/>
    <w:link w:val="FigurFotnotChar"/>
    <w:uiPriority w:val="4"/>
    <w:rsid w:val="0056410E"/>
    <w:pPr>
      <w:keepNext/>
      <w:keepLines/>
      <w:spacing w:before="40"/>
      <w:jc w:val="left"/>
    </w:pPr>
    <w:rPr>
      <w:rFonts w:ascii="TradeGothic CondEighteen" w:hAnsi="TradeGothic CondEighteen"/>
      <w:spacing w:val="4"/>
      <w:sz w:val="14"/>
    </w:rPr>
  </w:style>
  <w:style w:type="character" w:customStyle="1" w:styleId="FigurFotnotChar">
    <w:name w:val="Figur Fotnot Char"/>
    <w:basedOn w:val="BrdtextChar"/>
    <w:link w:val="FigurFotnot"/>
    <w:uiPriority w:val="4"/>
    <w:rsid w:val="00CE501F"/>
    <w:rPr>
      <w:rFonts w:ascii="TradeGothic CondEighteen" w:eastAsia="Times New Roman" w:hAnsi="TradeGothic CondEighteen" w:cs="Times New Roman"/>
      <w:spacing w:val="4"/>
      <w:sz w:val="14"/>
      <w:szCs w:val="20"/>
    </w:rPr>
  </w:style>
  <w:style w:type="numbering" w:customStyle="1" w:styleId="RKrubrik1-4">
    <w:name w:val="RK rubrik 1-4"/>
    <w:uiPriority w:val="99"/>
    <w:semiHidden/>
    <w:rsid w:val="00B669F3"/>
    <w:pPr>
      <w:numPr>
        <w:numId w:val="23"/>
      </w:numPr>
    </w:pPr>
  </w:style>
  <w:style w:type="paragraph" w:customStyle="1" w:styleId="Brdtextefternumreradlista">
    <w:name w:val="Brödtext efter numrerad lista"/>
    <w:basedOn w:val="Brdtext"/>
    <w:next w:val="Brdtextmedindrag"/>
    <w:link w:val="BrdtextefternumreradlistaChar"/>
    <w:uiPriority w:val="5"/>
    <w:rsid w:val="00E72942"/>
    <w:pPr>
      <w:numPr>
        <w:numId w:val="27"/>
      </w:numPr>
      <w:spacing w:before="230"/>
    </w:pPr>
  </w:style>
  <w:style w:type="character" w:customStyle="1" w:styleId="BrdtextefternumreradlistaChar">
    <w:name w:val="Brödtext efter numrerad lista Char"/>
    <w:basedOn w:val="BrdtextChar"/>
    <w:link w:val="Brdtextefternumreradlista"/>
    <w:uiPriority w:val="5"/>
    <w:rsid w:val="00E72942"/>
    <w:rPr>
      <w:rFonts w:ascii="Times New Roman" w:eastAsia="Times New Roman" w:hAnsi="Times New Roman" w:cs="Times New Roman"/>
      <w:sz w:val="20"/>
      <w:szCs w:val="20"/>
    </w:rPr>
  </w:style>
  <w:style w:type="paragraph" w:customStyle="1" w:styleId="Strecklistainumreradlista">
    <w:name w:val="Strecklista i numrerad lista"/>
    <w:basedOn w:val="Strecklista"/>
    <w:link w:val="StrecklistainumreradlistaChar"/>
    <w:uiPriority w:val="8"/>
    <w:semiHidden/>
    <w:rsid w:val="005F4EBB"/>
    <w:pPr>
      <w:numPr>
        <w:ilvl w:val="2"/>
        <w:numId w:val="27"/>
      </w:numPr>
    </w:pPr>
  </w:style>
  <w:style w:type="character" w:customStyle="1" w:styleId="StrecklistainumreradlistaChar">
    <w:name w:val="Strecklista i numrerad lista Char"/>
    <w:basedOn w:val="StrecklistaChar"/>
    <w:link w:val="Strecklistainumreradlista"/>
    <w:uiPriority w:val="8"/>
    <w:semiHidden/>
    <w:rsid w:val="00914A74"/>
    <w:rPr>
      <w:rFonts w:ascii="Times New Roman" w:eastAsia="Times New Roman" w:hAnsi="Times New Roman" w:cs="Times New Roman"/>
      <w:sz w:val="20"/>
      <w:szCs w:val="20"/>
    </w:rPr>
  </w:style>
  <w:style w:type="paragraph" w:customStyle="1" w:styleId="Brdtextefternr-listaram">
    <w:name w:val="Brödtext efter nr-lista ram"/>
    <w:basedOn w:val="Brdtext"/>
    <w:next w:val="Brdtextmedindrag"/>
    <w:link w:val="Brdtextefternr-listaramChar"/>
    <w:uiPriority w:val="7"/>
    <w:rsid w:val="00AD6662"/>
    <w:pPr>
      <w:numPr>
        <w:numId w:val="29"/>
      </w:numPr>
      <w:spacing w:before="90"/>
    </w:pPr>
  </w:style>
  <w:style w:type="character" w:customStyle="1" w:styleId="Brdtextefternr-listaramChar">
    <w:name w:val="Brödtext efter nr-lista ram Char"/>
    <w:basedOn w:val="BrdtextChar"/>
    <w:link w:val="Brdtextefternr-listaram"/>
    <w:uiPriority w:val="7"/>
    <w:rsid w:val="00914A74"/>
    <w:rPr>
      <w:rFonts w:ascii="Times New Roman" w:eastAsia="Times New Roman" w:hAnsi="Times New Roman" w:cs="Times New Roman"/>
      <w:sz w:val="20"/>
      <w:szCs w:val="20"/>
    </w:rPr>
  </w:style>
  <w:style w:type="paragraph" w:customStyle="1" w:styleId="Strecklistaipunktlista">
    <w:name w:val="Strecklista i punktlista"/>
    <w:basedOn w:val="Strecklistainumreradlista"/>
    <w:link w:val="StrecklistaipunktlistaChar"/>
    <w:uiPriority w:val="8"/>
    <w:semiHidden/>
    <w:rsid w:val="00884D66"/>
    <w:pPr>
      <w:numPr>
        <w:numId w:val="32"/>
      </w:numPr>
    </w:pPr>
  </w:style>
  <w:style w:type="paragraph" w:customStyle="1" w:styleId="Brdtextefterpunktlista">
    <w:name w:val="Brödtext efter punktlista"/>
    <w:basedOn w:val="Brdtext"/>
    <w:next w:val="Brdtextmedindrag"/>
    <w:link w:val="BrdtextefterpunktlistaChar"/>
    <w:uiPriority w:val="12"/>
    <w:rsid w:val="00E72942"/>
    <w:pPr>
      <w:numPr>
        <w:numId w:val="32"/>
      </w:numPr>
      <w:spacing w:before="230"/>
    </w:pPr>
  </w:style>
  <w:style w:type="character" w:customStyle="1" w:styleId="StrecklistaipunktlistaChar">
    <w:name w:val="Strecklista i punktlista Char"/>
    <w:basedOn w:val="StrecklistainumreradlistaChar"/>
    <w:link w:val="Strecklistaipunktlista"/>
    <w:uiPriority w:val="8"/>
    <w:semiHidden/>
    <w:rsid w:val="00914A74"/>
    <w:rPr>
      <w:rFonts w:ascii="Times New Roman" w:eastAsia="Times New Roman" w:hAnsi="Times New Roman" w:cs="Times New Roman"/>
      <w:sz w:val="20"/>
      <w:szCs w:val="20"/>
    </w:rPr>
  </w:style>
  <w:style w:type="character" w:customStyle="1" w:styleId="BrdtextefterpunktlistaChar">
    <w:name w:val="Brödtext efter punktlista Char"/>
    <w:basedOn w:val="BrdtextChar"/>
    <w:link w:val="Brdtextefterpunktlista"/>
    <w:uiPriority w:val="12"/>
    <w:rsid w:val="00CE501F"/>
    <w:rPr>
      <w:rFonts w:ascii="Times New Roman" w:eastAsia="Times New Roman" w:hAnsi="Times New Roman" w:cs="Times New Roman"/>
      <w:sz w:val="20"/>
      <w:szCs w:val="20"/>
    </w:rPr>
  </w:style>
  <w:style w:type="paragraph" w:customStyle="1" w:styleId="Brdtextefterstrecklista">
    <w:name w:val="Brödtext efter strecklista"/>
    <w:basedOn w:val="Brdtext"/>
    <w:next w:val="Brdtextmedindrag"/>
    <w:link w:val="BrdtextefterstrecklistaChar"/>
    <w:uiPriority w:val="15"/>
    <w:rsid w:val="00E72942"/>
    <w:pPr>
      <w:numPr>
        <w:numId w:val="41"/>
      </w:numPr>
      <w:spacing w:before="230"/>
    </w:pPr>
  </w:style>
  <w:style w:type="character" w:customStyle="1" w:styleId="BrdtextefterstrecklistaChar">
    <w:name w:val="Brödtext efter strecklista Char"/>
    <w:basedOn w:val="BrdtextChar"/>
    <w:link w:val="Brdtextefterstrecklista"/>
    <w:uiPriority w:val="15"/>
    <w:rsid w:val="005F48D9"/>
    <w:rPr>
      <w:rFonts w:ascii="Times New Roman" w:eastAsia="Times New Roman" w:hAnsi="Times New Roman" w:cs="Times New Roman"/>
      <w:sz w:val="20"/>
      <w:szCs w:val="20"/>
    </w:rPr>
  </w:style>
  <w:style w:type="numbering" w:customStyle="1" w:styleId="RKpunktlistaram">
    <w:name w:val="RK punktlista ram"/>
    <w:uiPriority w:val="99"/>
    <w:semiHidden/>
    <w:rsid w:val="00A32406"/>
    <w:pPr>
      <w:numPr>
        <w:numId w:val="34"/>
      </w:numPr>
    </w:pPr>
  </w:style>
  <w:style w:type="paragraph" w:customStyle="1" w:styleId="Brdtextefterpkt-listaram">
    <w:name w:val="Brödtext efter pkt-lista ram"/>
    <w:basedOn w:val="Brdtext"/>
    <w:next w:val="Brdtextmedindrag"/>
    <w:link w:val="Brdtextefterpkt-listaramChar"/>
    <w:uiPriority w:val="13"/>
    <w:rsid w:val="00AD6662"/>
    <w:pPr>
      <w:numPr>
        <w:numId w:val="39"/>
      </w:numPr>
      <w:spacing w:before="90"/>
    </w:pPr>
  </w:style>
  <w:style w:type="character" w:customStyle="1" w:styleId="Brdtextefterpkt-listaramChar">
    <w:name w:val="Brödtext efter pkt-lista ram Char"/>
    <w:basedOn w:val="BrdtextChar"/>
    <w:link w:val="Brdtextefterpkt-listaram"/>
    <w:uiPriority w:val="13"/>
    <w:rsid w:val="00823968"/>
    <w:rPr>
      <w:rFonts w:ascii="Times New Roman" w:eastAsia="Times New Roman" w:hAnsi="Times New Roman" w:cs="Times New Roman"/>
      <w:sz w:val="20"/>
      <w:szCs w:val="20"/>
    </w:rPr>
  </w:style>
  <w:style w:type="numbering" w:customStyle="1" w:styleId="RKstrecklistaram">
    <w:name w:val="RK strecklista ram"/>
    <w:uiPriority w:val="99"/>
    <w:semiHidden/>
    <w:rsid w:val="00FB2D6C"/>
    <w:pPr>
      <w:numPr>
        <w:numId w:val="38"/>
      </w:numPr>
    </w:pPr>
  </w:style>
  <w:style w:type="paragraph" w:customStyle="1" w:styleId="Brdtextefterstrlistaram">
    <w:name w:val="Brödtext efter str.lista ram"/>
    <w:basedOn w:val="Brdtext"/>
    <w:next w:val="Brdtextmedindrag"/>
    <w:link w:val="BrdtextefterstrlistaramChar"/>
    <w:uiPriority w:val="17"/>
    <w:rsid w:val="00AD6662"/>
    <w:pPr>
      <w:numPr>
        <w:numId w:val="42"/>
      </w:numPr>
      <w:spacing w:before="90"/>
    </w:pPr>
  </w:style>
  <w:style w:type="character" w:customStyle="1" w:styleId="BrdtextefterstrlistaramChar">
    <w:name w:val="Brödtext efter str.lista ram Char"/>
    <w:basedOn w:val="BrdtextChar"/>
    <w:link w:val="Brdtextefterstrlistaram"/>
    <w:uiPriority w:val="17"/>
    <w:rsid w:val="005F48D9"/>
    <w:rPr>
      <w:rFonts w:ascii="Times New Roman" w:eastAsia="Times New Roman" w:hAnsi="Times New Roman" w:cs="Times New Roman"/>
      <w:sz w:val="20"/>
      <w:szCs w:val="20"/>
    </w:rPr>
  </w:style>
  <w:style w:type="character" w:styleId="Hyperlnk">
    <w:name w:val="Hyperlink"/>
    <w:basedOn w:val="Standardstycketeckensnitt"/>
    <w:uiPriority w:val="99"/>
    <w:semiHidden/>
    <w:rsid w:val="00CC7E2B"/>
    <w:rPr>
      <w:color w:val="0000FF" w:themeColor="hyperlink"/>
      <w:u w:val="single"/>
    </w:rPr>
  </w:style>
  <w:style w:type="character" w:styleId="Kommentarsreferens">
    <w:name w:val="annotation reference"/>
    <w:basedOn w:val="Standardstycketeckensnitt"/>
    <w:uiPriority w:val="99"/>
    <w:semiHidden/>
    <w:rsid w:val="00C6106B"/>
    <w:rPr>
      <w:sz w:val="16"/>
      <w:szCs w:val="16"/>
    </w:rPr>
  </w:style>
  <w:style w:type="paragraph" w:styleId="Kommentarer">
    <w:name w:val="annotation text"/>
    <w:basedOn w:val="Normal"/>
    <w:link w:val="KommentarerChar"/>
    <w:uiPriority w:val="99"/>
    <w:semiHidden/>
    <w:rsid w:val="00C6106B"/>
    <w:pPr>
      <w:spacing w:line="240" w:lineRule="auto"/>
    </w:pPr>
    <w:rPr>
      <w:sz w:val="20"/>
    </w:rPr>
  </w:style>
  <w:style w:type="character" w:customStyle="1" w:styleId="KommentarerChar">
    <w:name w:val="Kommentarer Char"/>
    <w:basedOn w:val="Standardstycketeckensnitt"/>
    <w:link w:val="Kommentarer"/>
    <w:uiPriority w:val="99"/>
    <w:semiHidden/>
    <w:rsid w:val="00C6106B"/>
    <w:rPr>
      <w:rFonts w:eastAsia="Times New Roman" w:cs="Times New Roman"/>
      <w:sz w:val="20"/>
      <w:szCs w:val="20"/>
    </w:rPr>
  </w:style>
  <w:style w:type="paragraph" w:styleId="Kommentarsmne">
    <w:name w:val="annotation subject"/>
    <w:basedOn w:val="Kommentarer"/>
    <w:next w:val="Kommentarer"/>
    <w:link w:val="KommentarsmneChar"/>
    <w:uiPriority w:val="99"/>
    <w:semiHidden/>
    <w:rsid w:val="00C6106B"/>
    <w:rPr>
      <w:b/>
      <w:bCs/>
    </w:rPr>
  </w:style>
  <w:style w:type="character" w:customStyle="1" w:styleId="KommentarsmneChar">
    <w:name w:val="Kommentarsämne Char"/>
    <w:basedOn w:val="KommentarerChar"/>
    <w:link w:val="Kommentarsmne"/>
    <w:uiPriority w:val="99"/>
    <w:semiHidden/>
    <w:rsid w:val="00C6106B"/>
    <w:rPr>
      <w:rFonts w:eastAsia="Times New Roman" w:cs="Times New Roman"/>
      <w:b/>
      <w:bCs/>
      <w:sz w:val="20"/>
      <w:szCs w:val="20"/>
    </w:rPr>
  </w:style>
  <w:style w:type="paragraph" w:styleId="Revision">
    <w:name w:val="Revision"/>
    <w:hidden/>
    <w:uiPriority w:val="99"/>
    <w:semiHidden/>
    <w:rsid w:val="00E036EB"/>
    <w:pPr>
      <w:spacing w:after="0" w:line="240" w:lineRule="auto"/>
    </w:pPr>
    <w:rPr>
      <w:rFonts w:eastAsia="Times New Roman" w:cs="Times New Roman"/>
      <w:szCs w:val="20"/>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divs>
    <w:div w:id="196940255">
      <w:bodyDiv w:val="1"/>
      <w:marLeft w:val="0"/>
      <w:marRight w:val="0"/>
      <w:marTop w:val="0"/>
      <w:marBottom w:val="0"/>
      <w:divBdr>
        <w:top w:val="none" w:sz="0" w:space="0" w:color="auto"/>
        <w:left w:val="none" w:sz="0" w:space="0" w:color="auto"/>
        <w:bottom w:val="none" w:sz="0" w:space="0" w:color="auto"/>
        <w:right w:val="none" w:sz="0" w:space="0" w:color="auto"/>
      </w:divBdr>
    </w:div>
    <w:div w:id="285235676">
      <w:bodyDiv w:val="1"/>
      <w:marLeft w:val="0"/>
      <w:marRight w:val="0"/>
      <w:marTop w:val="0"/>
      <w:marBottom w:val="0"/>
      <w:divBdr>
        <w:top w:val="none" w:sz="0" w:space="0" w:color="auto"/>
        <w:left w:val="none" w:sz="0" w:space="0" w:color="auto"/>
        <w:bottom w:val="none" w:sz="0" w:space="0" w:color="auto"/>
        <w:right w:val="none" w:sz="0" w:space="0" w:color="auto"/>
      </w:divBdr>
    </w:div>
    <w:div w:id="580022577">
      <w:bodyDiv w:val="1"/>
      <w:marLeft w:val="0"/>
      <w:marRight w:val="0"/>
      <w:marTop w:val="0"/>
      <w:marBottom w:val="0"/>
      <w:divBdr>
        <w:top w:val="none" w:sz="0" w:space="0" w:color="auto"/>
        <w:left w:val="none" w:sz="0" w:space="0" w:color="auto"/>
        <w:bottom w:val="none" w:sz="0" w:space="0" w:color="auto"/>
        <w:right w:val="none" w:sz="0" w:space="0" w:color="auto"/>
      </w:divBdr>
    </w:div>
    <w:div w:id="708189815">
      <w:bodyDiv w:val="1"/>
      <w:marLeft w:val="0"/>
      <w:marRight w:val="0"/>
      <w:marTop w:val="0"/>
      <w:marBottom w:val="0"/>
      <w:divBdr>
        <w:top w:val="none" w:sz="0" w:space="0" w:color="auto"/>
        <w:left w:val="none" w:sz="0" w:space="0" w:color="auto"/>
        <w:bottom w:val="none" w:sz="0" w:space="0" w:color="auto"/>
        <w:right w:val="none" w:sz="0" w:space="0" w:color="auto"/>
      </w:divBdr>
    </w:div>
    <w:div w:id="810176183">
      <w:bodyDiv w:val="1"/>
      <w:marLeft w:val="0"/>
      <w:marRight w:val="0"/>
      <w:marTop w:val="0"/>
      <w:marBottom w:val="0"/>
      <w:divBdr>
        <w:top w:val="none" w:sz="0" w:space="0" w:color="auto"/>
        <w:left w:val="none" w:sz="0" w:space="0" w:color="auto"/>
        <w:bottom w:val="none" w:sz="0" w:space="0" w:color="auto"/>
        <w:right w:val="none" w:sz="0" w:space="0" w:color="auto"/>
      </w:divBdr>
    </w:div>
    <w:div w:id="993754122">
      <w:bodyDiv w:val="1"/>
      <w:marLeft w:val="0"/>
      <w:marRight w:val="0"/>
      <w:marTop w:val="0"/>
      <w:marBottom w:val="0"/>
      <w:divBdr>
        <w:top w:val="none" w:sz="0" w:space="0" w:color="auto"/>
        <w:left w:val="none" w:sz="0" w:space="0" w:color="auto"/>
        <w:bottom w:val="none" w:sz="0" w:space="0" w:color="auto"/>
        <w:right w:val="none" w:sz="0" w:space="0" w:color="auto"/>
      </w:divBdr>
    </w:div>
    <w:div w:id="1190609461">
      <w:bodyDiv w:val="1"/>
      <w:marLeft w:val="0"/>
      <w:marRight w:val="0"/>
      <w:marTop w:val="0"/>
      <w:marBottom w:val="0"/>
      <w:divBdr>
        <w:top w:val="none" w:sz="0" w:space="0" w:color="auto"/>
        <w:left w:val="none" w:sz="0" w:space="0" w:color="auto"/>
        <w:bottom w:val="none" w:sz="0" w:space="0" w:color="auto"/>
        <w:right w:val="none" w:sz="0" w:space="0" w:color="auto"/>
      </w:divBdr>
    </w:div>
    <w:div w:id="1336570863">
      <w:bodyDiv w:val="1"/>
      <w:marLeft w:val="0"/>
      <w:marRight w:val="0"/>
      <w:marTop w:val="0"/>
      <w:marBottom w:val="0"/>
      <w:divBdr>
        <w:top w:val="none" w:sz="0" w:space="0" w:color="auto"/>
        <w:left w:val="none" w:sz="0" w:space="0" w:color="auto"/>
        <w:bottom w:val="none" w:sz="0" w:space="0" w:color="auto"/>
        <w:right w:val="none" w:sz="0" w:space="0" w:color="auto"/>
      </w:divBdr>
    </w:div>
    <w:div w:id="1518543333">
      <w:bodyDiv w:val="1"/>
      <w:marLeft w:val="0"/>
      <w:marRight w:val="0"/>
      <w:marTop w:val="0"/>
      <w:marBottom w:val="0"/>
      <w:divBdr>
        <w:top w:val="none" w:sz="0" w:space="0" w:color="auto"/>
        <w:left w:val="none" w:sz="0" w:space="0" w:color="auto"/>
        <w:bottom w:val="none" w:sz="0" w:space="0" w:color="auto"/>
        <w:right w:val="none" w:sz="0" w:space="0" w:color="auto"/>
      </w:divBdr>
    </w:div>
    <w:div w:id="1669289772">
      <w:bodyDiv w:val="1"/>
      <w:marLeft w:val="0"/>
      <w:marRight w:val="0"/>
      <w:marTop w:val="0"/>
      <w:marBottom w:val="0"/>
      <w:divBdr>
        <w:top w:val="none" w:sz="0" w:space="0" w:color="auto"/>
        <w:left w:val="none" w:sz="0" w:space="0" w:color="auto"/>
        <w:bottom w:val="none" w:sz="0" w:space="0" w:color="auto"/>
        <w:right w:val="none" w:sz="0" w:space="0" w:color="auto"/>
      </w:divBdr>
    </w:div>
    <w:div w:id="1805660180">
      <w:bodyDiv w:val="1"/>
      <w:marLeft w:val="0"/>
      <w:marRight w:val="0"/>
      <w:marTop w:val="0"/>
      <w:marBottom w:val="0"/>
      <w:divBdr>
        <w:top w:val="none" w:sz="0" w:space="0" w:color="auto"/>
        <w:left w:val="none" w:sz="0" w:space="0" w:color="auto"/>
        <w:bottom w:val="none" w:sz="0" w:space="0" w:color="auto"/>
        <w:right w:val="none" w:sz="0" w:space="0" w:color="auto"/>
      </w:divBdr>
    </w:div>
    <w:div w:id="1821338723">
      <w:bodyDiv w:val="1"/>
      <w:marLeft w:val="0"/>
      <w:marRight w:val="0"/>
      <w:marTop w:val="0"/>
      <w:marBottom w:val="0"/>
      <w:divBdr>
        <w:top w:val="none" w:sz="0" w:space="0" w:color="auto"/>
        <w:left w:val="none" w:sz="0" w:space="0" w:color="auto"/>
        <w:bottom w:val="none" w:sz="0" w:space="0" w:color="auto"/>
        <w:right w:val="none" w:sz="0" w:space="0" w:color="auto"/>
      </w:divBdr>
    </w:div>
    <w:div w:id="1844125111">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26" Type="http://schemas.openxmlformats.org/officeDocument/2006/relationships/footer" Target="footer5.xml"/><Relationship Id="rId21" Type="http://schemas.openxmlformats.org/officeDocument/2006/relationships/header" Target="header3.xml"/><Relationship Id="rId42" Type="http://schemas.openxmlformats.org/officeDocument/2006/relationships/footer" Target="footer13.xml"/><Relationship Id="rId47" Type="http://schemas.openxmlformats.org/officeDocument/2006/relationships/header" Target="header16.xml"/><Relationship Id="rId63" Type="http://schemas.openxmlformats.org/officeDocument/2006/relationships/footer" Target="footer24.xml"/><Relationship Id="rId68" Type="http://schemas.openxmlformats.org/officeDocument/2006/relationships/footer" Target="footer27.xml"/><Relationship Id="rId84" Type="http://schemas.openxmlformats.org/officeDocument/2006/relationships/footer" Target="footer35.xml"/><Relationship Id="rId89" Type="http://schemas.openxmlformats.org/officeDocument/2006/relationships/footer" Target="footer38.xml"/><Relationship Id="rId7" Type="http://schemas.openxmlformats.org/officeDocument/2006/relationships/customXml" Target="../customXml/item7.xml"/><Relationship Id="rId71" Type="http://schemas.openxmlformats.org/officeDocument/2006/relationships/footer" Target="footer28.xml"/><Relationship Id="rId92" Type="http://schemas.openxmlformats.org/officeDocument/2006/relationships/header" Target="header37.xml"/><Relationship Id="rId2" Type="http://schemas.openxmlformats.org/officeDocument/2006/relationships/customXml" Target="../customXml/item2.xml"/><Relationship Id="rId16" Type="http://schemas.openxmlformats.org/officeDocument/2006/relationships/image" Target="media/image10.emf"/><Relationship Id="rId29" Type="http://schemas.openxmlformats.org/officeDocument/2006/relationships/header" Target="header7.xml"/><Relationship Id="rId11" Type="http://schemas.openxmlformats.org/officeDocument/2006/relationships/settings" Target="settings.xml"/><Relationship Id="rId24" Type="http://schemas.openxmlformats.org/officeDocument/2006/relationships/header" Target="header5.xml"/><Relationship Id="rId32" Type="http://schemas.openxmlformats.org/officeDocument/2006/relationships/footer" Target="footer8.xml"/><Relationship Id="rId37" Type="http://schemas.openxmlformats.org/officeDocument/2006/relationships/footer" Target="footer11.xml"/><Relationship Id="rId40" Type="http://schemas.openxmlformats.org/officeDocument/2006/relationships/header" Target="header12.xml"/><Relationship Id="rId45" Type="http://schemas.openxmlformats.org/officeDocument/2006/relationships/footer" Target="footer15.xml"/><Relationship Id="rId53" Type="http://schemas.openxmlformats.org/officeDocument/2006/relationships/header" Target="header19.xml"/><Relationship Id="rId58" Type="http://schemas.openxmlformats.org/officeDocument/2006/relationships/header" Target="header21.xml"/><Relationship Id="rId66" Type="http://schemas.openxmlformats.org/officeDocument/2006/relationships/footer" Target="footer25.xml"/><Relationship Id="rId74" Type="http://schemas.openxmlformats.org/officeDocument/2006/relationships/footer" Target="footer30.xml"/><Relationship Id="rId79" Type="http://schemas.openxmlformats.org/officeDocument/2006/relationships/header" Target="header31.xml"/><Relationship Id="rId87" Type="http://schemas.openxmlformats.org/officeDocument/2006/relationships/header" Target="header35.xml"/><Relationship Id="rId102" Type="http://schemas.openxmlformats.org/officeDocument/2006/relationships/footer" Target="footer45.xml"/><Relationship Id="rId5" Type="http://schemas.openxmlformats.org/officeDocument/2006/relationships/customXml" Target="../customXml/item5.xml"/><Relationship Id="rId61" Type="http://schemas.openxmlformats.org/officeDocument/2006/relationships/footer" Target="footer23.xml"/><Relationship Id="rId82" Type="http://schemas.openxmlformats.org/officeDocument/2006/relationships/header" Target="header33.xml"/><Relationship Id="rId90" Type="http://schemas.openxmlformats.org/officeDocument/2006/relationships/footer" Target="footer39.xml"/><Relationship Id="rId95" Type="http://schemas.openxmlformats.org/officeDocument/2006/relationships/header" Target="header38.xml"/><Relationship Id="rId19" Type="http://schemas.openxmlformats.org/officeDocument/2006/relationships/footer" Target="footer1.xml"/><Relationship Id="rId14" Type="http://schemas.openxmlformats.org/officeDocument/2006/relationships/endnotes" Target="endnotes.xml"/><Relationship Id="rId22" Type="http://schemas.openxmlformats.org/officeDocument/2006/relationships/footer" Target="footer3.xml"/><Relationship Id="rId27" Type="http://schemas.openxmlformats.org/officeDocument/2006/relationships/header" Target="header6.xml"/><Relationship Id="rId30" Type="http://schemas.openxmlformats.org/officeDocument/2006/relationships/header" Target="header8.xml"/><Relationship Id="rId35" Type="http://schemas.openxmlformats.org/officeDocument/2006/relationships/header" Target="header10.xml"/><Relationship Id="rId43" Type="http://schemas.openxmlformats.org/officeDocument/2006/relationships/footer" Target="footer14.xml"/><Relationship Id="rId48" Type="http://schemas.openxmlformats.org/officeDocument/2006/relationships/footer" Target="footer16.xml"/><Relationship Id="rId56" Type="http://schemas.openxmlformats.org/officeDocument/2006/relationships/header" Target="header20.xml"/><Relationship Id="rId64" Type="http://schemas.openxmlformats.org/officeDocument/2006/relationships/header" Target="header24.xml"/><Relationship Id="rId69" Type="http://schemas.openxmlformats.org/officeDocument/2006/relationships/header" Target="header26.xml"/><Relationship Id="rId77" Type="http://schemas.openxmlformats.org/officeDocument/2006/relationships/footer" Target="footer31.xml"/><Relationship Id="rId100" Type="http://schemas.openxmlformats.org/officeDocument/2006/relationships/footer" Target="footer44.xml"/><Relationship Id="rId8" Type="http://schemas.openxmlformats.org/officeDocument/2006/relationships/customXml" Target="../customXml/item8.xml"/><Relationship Id="rId51" Type="http://schemas.openxmlformats.org/officeDocument/2006/relationships/footer" Target="footer18.xml"/><Relationship Id="rId72" Type="http://schemas.openxmlformats.org/officeDocument/2006/relationships/footer" Target="footer29.xml"/><Relationship Id="rId80" Type="http://schemas.openxmlformats.org/officeDocument/2006/relationships/footer" Target="footer33.xml"/><Relationship Id="rId85" Type="http://schemas.openxmlformats.org/officeDocument/2006/relationships/footer" Target="footer36.xml"/><Relationship Id="rId93" Type="http://schemas.openxmlformats.org/officeDocument/2006/relationships/footer" Target="footer40.xml"/><Relationship Id="rId98" Type="http://schemas.openxmlformats.org/officeDocument/2006/relationships/header" Target="header40.xml"/><Relationship Id="rId3" Type="http://schemas.openxmlformats.org/officeDocument/2006/relationships/customXml" Target="../customXml/item3.xml"/><Relationship Id="rId12" Type="http://schemas.openxmlformats.org/officeDocument/2006/relationships/webSettings" Target="webSettings.xml"/><Relationship Id="rId17" Type="http://schemas.openxmlformats.org/officeDocument/2006/relationships/header" Target="header1.xml"/><Relationship Id="rId25" Type="http://schemas.openxmlformats.org/officeDocument/2006/relationships/footer" Target="footer4.xml"/><Relationship Id="rId33" Type="http://schemas.openxmlformats.org/officeDocument/2006/relationships/footer" Target="footer9.xml"/><Relationship Id="rId38" Type="http://schemas.openxmlformats.org/officeDocument/2006/relationships/header" Target="header11.xml"/><Relationship Id="rId46" Type="http://schemas.openxmlformats.org/officeDocument/2006/relationships/header" Target="header15.xml"/><Relationship Id="rId59" Type="http://schemas.openxmlformats.org/officeDocument/2006/relationships/header" Target="header22.xml"/><Relationship Id="rId67" Type="http://schemas.openxmlformats.org/officeDocument/2006/relationships/footer" Target="footer26.xml"/><Relationship Id="rId103" Type="http://schemas.openxmlformats.org/officeDocument/2006/relationships/fontTable" Target="fontTable.xml"/><Relationship Id="rId20" Type="http://schemas.openxmlformats.org/officeDocument/2006/relationships/footer" Target="footer2.xml"/><Relationship Id="rId41" Type="http://schemas.openxmlformats.org/officeDocument/2006/relationships/header" Target="header13.xml"/><Relationship Id="rId54" Type="http://schemas.openxmlformats.org/officeDocument/2006/relationships/footer" Target="footer19.xml"/><Relationship Id="rId62" Type="http://schemas.openxmlformats.org/officeDocument/2006/relationships/header" Target="header23.xml"/><Relationship Id="rId70" Type="http://schemas.openxmlformats.org/officeDocument/2006/relationships/header" Target="header27.xml"/><Relationship Id="rId75" Type="http://schemas.openxmlformats.org/officeDocument/2006/relationships/header" Target="header29.xml"/><Relationship Id="rId83" Type="http://schemas.openxmlformats.org/officeDocument/2006/relationships/footer" Target="footer34.xml"/><Relationship Id="rId88" Type="http://schemas.openxmlformats.org/officeDocument/2006/relationships/footer" Target="footer37.xml"/><Relationship Id="rId91" Type="http://schemas.openxmlformats.org/officeDocument/2006/relationships/header" Target="header36.xml"/><Relationship Id="rId96" Type="http://schemas.openxmlformats.org/officeDocument/2006/relationships/footer" Target="footer42.xml"/><Relationship Id="rId1" Type="http://schemas.openxmlformats.org/officeDocument/2006/relationships/customXml" Target="../customXml/item1.xml"/><Relationship Id="rId6" Type="http://schemas.openxmlformats.org/officeDocument/2006/relationships/customXml" Target="../customXml/item6.xml"/><Relationship Id="rId15" Type="http://schemas.openxmlformats.org/officeDocument/2006/relationships/image" Target="media/image1.emf"/><Relationship Id="rId23" Type="http://schemas.openxmlformats.org/officeDocument/2006/relationships/header" Target="header4.xml"/><Relationship Id="rId28" Type="http://schemas.openxmlformats.org/officeDocument/2006/relationships/footer" Target="footer6.xml"/><Relationship Id="rId36" Type="http://schemas.openxmlformats.org/officeDocument/2006/relationships/footer" Target="footer10.xml"/><Relationship Id="rId49" Type="http://schemas.openxmlformats.org/officeDocument/2006/relationships/footer" Target="footer17.xml"/><Relationship Id="rId57" Type="http://schemas.openxmlformats.org/officeDocument/2006/relationships/footer" Target="footer21.xml"/><Relationship Id="rId10" Type="http://schemas.openxmlformats.org/officeDocument/2006/relationships/styles" Target="styles.xml"/><Relationship Id="rId31" Type="http://schemas.openxmlformats.org/officeDocument/2006/relationships/footer" Target="footer7.xml"/><Relationship Id="rId44" Type="http://schemas.openxmlformats.org/officeDocument/2006/relationships/header" Target="header14.xml"/><Relationship Id="rId52" Type="http://schemas.openxmlformats.org/officeDocument/2006/relationships/header" Target="header18.xml"/><Relationship Id="rId60" Type="http://schemas.openxmlformats.org/officeDocument/2006/relationships/footer" Target="footer22.xml"/><Relationship Id="rId65" Type="http://schemas.openxmlformats.org/officeDocument/2006/relationships/header" Target="header25.xml"/><Relationship Id="rId73" Type="http://schemas.openxmlformats.org/officeDocument/2006/relationships/header" Target="header28.xml"/><Relationship Id="rId78" Type="http://schemas.openxmlformats.org/officeDocument/2006/relationships/footer" Target="footer32.xml"/><Relationship Id="rId81" Type="http://schemas.openxmlformats.org/officeDocument/2006/relationships/header" Target="header32.xml"/><Relationship Id="rId86" Type="http://schemas.openxmlformats.org/officeDocument/2006/relationships/header" Target="header34.xml"/><Relationship Id="rId94" Type="http://schemas.openxmlformats.org/officeDocument/2006/relationships/footer" Target="footer41.xml"/><Relationship Id="rId99" Type="http://schemas.openxmlformats.org/officeDocument/2006/relationships/footer" Target="footer43.xml"/><Relationship Id="rId101" Type="http://schemas.openxmlformats.org/officeDocument/2006/relationships/header" Target="header41.xml"/><Relationship Id="rId4" Type="http://schemas.openxmlformats.org/officeDocument/2006/relationships/customXml" Target="../customXml/item4.xml"/><Relationship Id="rId9" Type="http://schemas.openxmlformats.org/officeDocument/2006/relationships/numbering" Target="numbering.xml"/><Relationship Id="rId13" Type="http://schemas.openxmlformats.org/officeDocument/2006/relationships/footnotes" Target="footnotes.xml"/><Relationship Id="rId18" Type="http://schemas.openxmlformats.org/officeDocument/2006/relationships/header" Target="header2.xml"/><Relationship Id="rId39" Type="http://schemas.openxmlformats.org/officeDocument/2006/relationships/footer" Target="footer12.xml"/><Relationship Id="rId34" Type="http://schemas.openxmlformats.org/officeDocument/2006/relationships/header" Target="header9.xml"/><Relationship Id="rId50" Type="http://schemas.openxmlformats.org/officeDocument/2006/relationships/header" Target="header17.xml"/><Relationship Id="rId55" Type="http://schemas.openxmlformats.org/officeDocument/2006/relationships/footer" Target="footer20.xml"/><Relationship Id="rId76" Type="http://schemas.openxmlformats.org/officeDocument/2006/relationships/header" Target="header30.xml"/><Relationship Id="rId97" Type="http://schemas.openxmlformats.org/officeDocument/2006/relationships/header" Target="header39.xml"/><Relationship Id="rId104" Type="http://schemas.openxmlformats.org/officeDocument/2006/relationships/theme" Target="theme/theme1.xml"/></Relationships>
</file>

<file path=word/theme/theme1.xml><?xml version="1.0" encoding="utf-8"?>
<a:theme xmlns:a="http://schemas.openxmlformats.org/drawingml/2006/main" name="Office-tema">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item1.xml><?xml version="1.0" encoding="utf-8"?>
<dokumentvärden xmlns="http://rkdhs/mallar/lagstiftning/Prop/Prop.xsd">
  <departementsnamn>Finansdepartementet</departementsnamn>
  <logos>
    <logo id="26">AQAAAHQAAACnAAAAXQAAANsAAAC7AAAAYxQAAFoLAAC8GgAA1BYAACBFTUYAAAEAWA4AAF8AAAAEAAAADQAAAFgAAAAAAAAAAAQAAAADAABAAQAA8AAAAEEAZABvAGIAZQAgAFMAeQBzAHQAZQBtAHMAAAARAAAADAAAAAgAAAASAAAADAAAAAEAAAAKAAAAEAAAAAAAAAAAAAAADAAAABAAAAAAAAAAAAAAAAkAAAAQAAAA1AEAAE4DAAALAAAAEAAAAJwAAAAaAQAAEwAAAAwAAAACAAAAJwAAABgAAAABAAAAAAAAAAAAAAAAAAAAJQAAAAwAAAABAAAAXwAAADQAAAACAAAALAAAAAAAAAAsAAAAAAAAAAAiAQACAAAAAAAAAAAAAAAAAAAAAAAAACUAAAAMAAAAAgAAADoAAAAMAAAACgAAAF8AAAA0AAAAAwAAACwAAAAAAAAALAAAAAAAAAAFAAAAAAAAAAAAAAAAAAAAAAAAAAAAAAAlAAAADAAAAAMAAAAoAAAADAAAAAIAAABbAAAALAAAAMAAAABcAAAAwgAAAGIAAAABAAAAAgAAAAIAAABDAhYBQwIjAV8AAAA0AAAAAgAAACwAAAAAAAAALAAAAAAAAAAAIgEAAgAAAAAAAAAAAAAAAAAAAAAAAAAlAAAADAAAAAIAAAAoAAAADAAAAAMAAAAnAAAAGAAAAAMAAAABAAAAAAAAAAAAAAAlAAAADAAAAAMAAAAoAAAADAAAAAEAAABaAAAALAAAAMAAAABcAAAAwgAAAGIAAAABAAAAAgAAAAIAAABDAhYBQwIjARMAAAAMAAAAAgAAACcAAAAYAAAAAQAAAAAAAAAAAAAAAAAAACUAAAAMAAAAAQAAACgAAAAMAAAAAwAAAF8AAAA0AAAAAwAAACwAAAAAAAAALAAAAAAAAAAAIgEAAwAAAAAAAAAAAAAAAAAAAAAAAAAlAAAADAAAAAMAAAAoAAAADAAAAAIAAAA6AAAADAAAAAoAAABfAAAANAAAAAIAAAAsAAAAAAAAACwAAAAAAAAABQAAAAAAAAAAAAAAAAAAAAAAAAAAAAAAJQAAAAwAAAACAAAAKAAAAAwAAAADAAAAWwAAACwAAAC+AAAAXgAAAMQAAABgAAAAAQAAAAIAAAACAAAAPAIcAUkCHAFfAAAANAAAAAMAAAAsAAAAAAAAACwAAAAAAAAAACIBAAMAAAAAAAAAAAAAAAAAAAAAAAAAJQAAAAwAAAADAAAAKAAAAAwAAAACAAAAJwAAABgAAAACAAAAAQAAAAAAAAAAAAAAJQAAAAwAAAACAAAAKAAAAAwAAAABAAAAWgAAACwAAAC+AAAAXgAAAMQAAABgAAAAAQAAAAIAAAACAAAAPAIcAUkCHAE6AAAADAAAAAoAAAA7AAAACAAAABsAAAAQAAAATAIAAC0BAABYAAAATAAAAL0AAABgAAAAxQAAAGgAAAAMAAAATAIxAUgCNQFDAjUBPgI1AToCMgE6Ai0BOgIoAT4CJAFDAiQBSAIkAUwCKAFMAi0BPQAAAAgAAAA8AAAACAAAAEAAAAAYAAAAn4YBAJ+GAQBhef7/YXn+/zoAAAAMAAAABwAAADsAAAAIAAAAGwAAABAAAABDAgAAWgEAAFgAAADoAAAAqAAAAGYAAADaAAAAdQAAADMAAABLAloBSwJaAUsCWgFLAkwBSAJAAUgCQAFWAkkBWwJbAVsCWwFrAlsBawJbAWsCWwFkAkoBVQJBAVUCQQFvAkgBewJaAXsCWgGKAloBigJaAYoCWgFuAjUBQwI4AUMCOAFDAjgBQwI4AUMCOAFDAjgBGAI1AfwBWgELAloBCwJaAQsCWgELAloBFwJIATACQQEwAkEBIgJKARsCWwErAlsBKwJbASsCWwErAlsBMAJJAT4CQAE+AkABOwJMATwCWgFDAloBQwJaAUMCWgE9AAAACAAAADwAAAAIAAAAQAAAABgAAACfhgEAn4YBAGF5/v9hef7/OgAAAAwAAAAHAAAAOwAAAAgAAAAbAAAAEAAAAEMCAACOAQAAWAAAAJgCAACmAAAAcgAAANsAAACGAAAAnwAAAIcCjgGHAo4BhwKOAYkCcwGPAl8BjwJfAYECWgGEAmYBhAJmAYQCZgGBAmUBfwJmAX0CZgF6AmgBegJtAXsCcQF+AnIBgAJyAYQCcwGGAnABhgJwAYYCcAGGAnsBeAJ7AWoCewFpAnEBaQJxAWkCcQFrAnMBbgJyAXACcgF0AnEBdAJtAXUCagF0AmgBcgJnAXACZQFsAmYBbAJmAWwCZgFuAl4BZgJeAV4CXgFgAmYBYAJmAWACZgFeAmYBWwJnAVkCZwFXAmkBVwJtAVgCcQFbAnIBXQJyAWACcgFjAnABYwJwAWMCcAFjAnsBUwJ7AUUCewFGAnABRgJwAUYCcAFHAnIBSgJyAUwCcwFPAnIBUAJvAVECbAFRAmkBTwJoAU0CZQFIAmYBSAJmAUoCXgFDAl4BQwJeAUMCXgFDAl4BQwJeAUMCXgE8Al4BPQJmAT0CZgE5AmUBNwJoATUCaQE0AmwBNQJvATYCcgE5AnMBPAJyAT4CcgFAAnABQAJwAUACcAFBAnsBMwJ7ASMCewEjAnABIwJwASMCcAEmAnIBKQJyASsCcgEuAnEBLgJtAS8CaQEtAmcBKwJnASgCZgEmAmYBJgJmASYCZgEoAl4BIAJeARgCXgEaAmYBGgJmARoCZgEWAmUBFAJnARICaAERAmoBEQJtARICcQEVAnIBFwJyARsCcwEcAnEBHAJxARwCcQEcAnsBDgJ7AQACewEAAnABAAJwAQACcAECAnMBBQJyAQgCcgELAnEBCwJtAQsCaAEJAmYBBwJmAQUCZQECAmYBAgJmAQICZgEEAloB9gFfAfYBXwH9AXMB/wGOAUMCjgFDAo4BQwKOAT0AAAAIAAAAPAAAAAgAAABAAAAAGAAAAJ+GAQCfhgEAYXn+/2F5/v86AAAADAAAAAcAAAA7AAAACAAAABsAAAAQAAAAQwIAAC8CAABYAAAAoAAAAKgAAACHAAAA2gAAALsAAAAhAAAAQwIvAnECJwJ8AiICggIfAowCHQKMAgkCjALxAYwC1wGMAtcBjAKXAYwClwGMApcBQwKXAUMClwFDApcBQwKXAUMClwFDApcB+gGXAfoBlwH6AZcB+gHXAfoB1wH6AdcB+gHXAfoB8AH6AQkC+gEdAgQCHwIKAiICFAInAkMCLwJDAi8CPQAAAAgAAAA8AAAACAAAAEAAAAAYAAAAn4YBAJ+GAQBhef7/YXn+/zoAAAAMAAAABwAAADsAAAAIAAAAGwAAABAAAAAiAgAA0gEAAFgAAAAwAQAArAAAAIwAAADAAAAAnAAAAEUAAAA5AtIBOQLSATkC0gE+AqkBPgKpAT4CqQE2AqcBNwKvATcCrwEwAq8BMAK0ATACtAEwArQBMAK3ATICuAE0AroBOAK5ATgCuQE4ArkBNwLCAS4CwgElAsIBJAK5ASQCuQEkArkBJwK6ASgCuQEpArkBLAK4ASwCtAEtAq8BJwKvAScCrwEoAqgBIgKoASICqAEiAqgBHAKoAR4CrwEeAq8BGAKvARgCtAEYArgBGwK5ARwCuQEeAroBIAK5ASACuQEgArkBHwLCARYCwgENAsIBDQK5AQ0CuQENArkBEQK6ARICuAEUArcBFAK0ARQCtAEUArQBFAKvAQ4CrwEOAq8BDgKnAQcCqQEMAtIBDALSAQwC0gE9AAAACAAAADwAAAAIAAAAQAAAABgAAACfhgEAn4YBAGF5/v9hef7/OgAAAAwAAAAHAAAAOwAAAAgAAAAbAAAAEAAAAGUCAADSAQAAWAAAADABAADCAAAAjAAAANYAAACcAAAARQAAAE8C0gFPAtIBTwLSAUkCqQFJAqkBSQKpAVECpwFQAq8BUAKvAVcCrwFXArQBVwK0AVcCtAFXArcBVQK4AVMCugFPArkBTwK5AU8CuQFQAsIBWQLCAWICwgFjArkBYwK5AWMCuQFgAroBXwK5AV4CuQFbArgBWwK0AVsCrwFgAq8BYAKvAV8CqAFlAqgBZQKoAWUCqAFrAqgBaQKvAWkCrwFvAq8BbwK0AW8CuAFsArkBawK5AWkCugFnArkBZwK5AWcCuQFoAsIBcQLCAXoCwgF6ArkBegK5AXoCuQF3AroBdQK4AXMCtwFzArQBcwK0AXMCtAFzAq8BeQKvAXkCrwF5AqcBgAKpAXsC0gF7AtIBewLSAT0AAAAIAAAAPAAAAAgAAABAAAAAGAAAAJ+GAQCfhgEAYXn+/2F5/v86AAAADAAAAAcAAAA7AAAACAAAABsAAAAQAAAAQwIAAAoCAABYAAAAMAEAALcAAACeAAAAzAAAAK8AAABFAAAALAIKAiwCCgIsAgoCJwLfAScC3wEnAt8BLgLeAS0C5gEtAuYBNALlATQC6wE0AusBNALrATUC7gEzAvABMQLxAS0C8AEtAvABLQLwAS4C+gE3AvoBQAL6AUEC8AFBAvABQQLwAT8C8QE9AvABPALwATkC8AE5AusBOQLmAT4C5gE+AuYBPQLfAUQC3wFEAt8BRALfAUoC3gFJAuYBSQLmAU8C5gFPAusBTwLvAUwC8AFLAvEBSQLxAUcC8AFHAvABRwLwAUgC+gFSAvoBWwL6AVwC8AFcAvABXALwAVgC8QFWAvABVALvAVQC7AFUAuwBVALsAVQC5gFcAuYBXALmAVsC3gFiAuABXQIKAl0CCgJdAgoCPQAAAAgAAAA8AAAACAAAAEAAAAAYAAAAn4YBAJ+GAQBhef7/YXn+/ygAAAAMAAAAAgAAACgAAAAMAAAAAwAAAA4AAAAUAAAAAAAAABAAAAAUAAAA</logo>
  </logos>
  <närvarande>statsminister Löfven, ordförande, och statsråden Lövin, Johansson, Hallengren, Hultqvist, Bolund, Damberg, Shekarabi, Ygeman, Eriksson, Ekström, Eneroth, Dahlgren, Nilsson, Ernkrans, Lind, Hallberg, Nordmark, Micko</närvarande>
  <föredragande>statsminister Löfven, ordförande, och statsråden Lövin, Johansson, Baylan, Hallengren, Hultqvist, Andersson, Bolund, Damberg, Shekarabi, Ygeman, Eriksson, Linde, Ekström, Eneroth, Dahlgren, Nilsson, Ernkrans, Lindhagen, Lind, Hallberg, Nordmark, Micko</föredragande>
  <departementsenhet id="Finansdepartementet"/>
  <dokumentnummer etikett="Prop.">2019/20:52</dokumentnummer>
  <titel>En utvecklad översiktsplanering</titel>
  <template id="14"/>
  <kapitel/>
  <avsnitt/>
  <fastaavsnitt/>
  <bilagor>
    <bilaga bilagenummer="1" bilageetikett="Bilaga"/>
    <bilaga bilagenummer="2" bilageetikett="Bilaga"/>
    <bilaga bilagenummer="3" bilageetikett="Bilaga"/>
    <bilaga bilagenummer="4" bilageetikett="Bilaga"/>
    <bilaga bilagenummer="5" bilageetikett="Bilaga"/>
  </bilagor>
</dokumentvärden>
</file>

<file path=customXml/item2.xml><?xml version="1.0" encoding="utf-8"?>
<p:properties xmlns:p="http://schemas.microsoft.com/office/2006/metadata/properties" xmlns:xsi="http://www.w3.org/2001/XMLSchema-instance" xmlns:pc="http://schemas.microsoft.com/office/infopath/2007/PartnerControls">
  <documentManagement>
    <k46d94c0acf84ab9a79866a9d8b1905f xmlns="cc625d36-bb37-4650-91b9-0c96159295ba">
      <Terms xmlns="http://schemas.microsoft.com/office/infopath/2007/PartnerControls">
        <TermInfo xmlns="http://schemas.microsoft.com/office/infopath/2007/PartnerControls">
          <TermName xmlns="http://schemas.microsoft.com/office/infopath/2007/PartnerControls">Finansdepartementet</TermName>
          <TermId xmlns="http://schemas.microsoft.com/office/infopath/2007/PartnerControls">0b2f41b1-db50-472c-80a1-d21b0254fb2b</TermId>
        </TermInfo>
      </Terms>
    </k46d94c0acf84ab9a79866a9d8b1905f>
    <TaxCatchAll xmlns="cc625d36-bb37-4650-91b9-0c96159295ba">
      <Value>25</Value>
    </TaxCatchAll>
    <DirtyMigration xmlns="4e9c2f0c-7bf8-49af-8356-cbf363fc78a7">false</DirtyMigration>
    <edbe0b5c82304c8e847ab7b8c02a77c3 xmlns="cc625d36-bb37-4650-91b9-0c96159295ba">
      <Terms xmlns="http://schemas.microsoft.com/office/infopath/2007/PartnerControls"/>
    </edbe0b5c82304c8e847ab7b8c02a77c3>
    <RecordNumber xmlns="4e9c2f0c-7bf8-49af-8356-cbf363fc78a7" xsi:nil="true"/>
    <RKNyckelord xmlns="18f3d968-6251-40b0-9f11-012b293496c2" xsi:nil="true"/>
    <_dlc_DocId xmlns="4f5ca95d-8798-43a8-9b50-3b2f8b9416bf">6VV7YVCVAJZ7-373442560-8684</_dlc_DocId>
    <_dlc_DocIdUrl xmlns="4f5ca95d-8798-43a8-9b50-3b2f8b9416bf">
      <Url>https://dhs.sp.regeringskansliet.se/yta/sb-gransk/_layouts/15/DocIdRedir.aspx?ID=6VV7YVCVAJZ7-373442560-8684</Url>
      <Description>6VV7YVCVAJZ7-373442560-8684</Description>
    </_dlc_DocIdUrl>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ct:contentTypeSchema xmlns:ct="http://schemas.microsoft.com/office/2006/metadata/contentType" xmlns:ma="http://schemas.microsoft.com/office/2006/metadata/properties/metaAttributes" ct:_="" ma:_="" ma:contentTypeName="RK Dokument" ma:contentTypeID="0x010100BBA312BF02777149882D207184EC35C000A7E881806DB1DF4F99131D47CFDF91B1" ma:contentTypeVersion="23" ma:contentTypeDescription="Skapa ett nytt dokument." ma:contentTypeScope="" ma:versionID="f18a440367f5534b90c68605074977af">
  <xsd:schema xmlns:xsd="http://www.w3.org/2001/XMLSchema" xmlns:xs="http://www.w3.org/2001/XMLSchema" xmlns:p="http://schemas.microsoft.com/office/2006/metadata/properties" xmlns:ns2="4f5ca95d-8798-43a8-9b50-3b2f8b9416bf" xmlns:ns3="cc625d36-bb37-4650-91b9-0c96159295ba" xmlns:ns5="4e9c2f0c-7bf8-49af-8356-cbf363fc78a7" xmlns:ns6="18f3d968-6251-40b0-9f11-012b293496c2" targetNamespace="http://schemas.microsoft.com/office/2006/metadata/properties" ma:root="true" ma:fieldsID="2b0ede1ab7e0c7b45d7ccf63205a16ef" ns2:_="" ns3:_="" ns5:_="" ns6:_="">
    <xsd:import namespace="4f5ca95d-8798-43a8-9b50-3b2f8b9416bf"/>
    <xsd:import namespace="cc625d36-bb37-4650-91b9-0c96159295ba"/>
    <xsd:import namespace="4e9c2f0c-7bf8-49af-8356-cbf363fc78a7"/>
    <xsd:import namespace="18f3d968-6251-40b0-9f11-012b293496c2"/>
    <xsd:element name="properties">
      <xsd:complexType>
        <xsd:sequence>
          <xsd:element name="documentManagement">
            <xsd:complexType>
              <xsd:all>
                <xsd:element ref="ns2:_dlc_DocId" minOccurs="0"/>
                <xsd:element ref="ns2:_dlc_DocIdUrl" minOccurs="0"/>
                <xsd:element ref="ns2:_dlc_DocIdPersistId" minOccurs="0"/>
                <xsd:element ref="ns3:k46d94c0acf84ab9a79866a9d8b1905f" minOccurs="0"/>
                <xsd:element ref="ns3:TaxCatchAll" minOccurs="0"/>
                <xsd:element ref="ns3:TaxCatchAllLabel" minOccurs="0"/>
                <xsd:element ref="ns5:RecordNumber" minOccurs="0"/>
                <xsd:element ref="ns6:RKNyckelord" minOccurs="0"/>
                <xsd:element ref="ns3:edbe0b5c82304c8e847ab7b8c02a77c3" minOccurs="0"/>
                <xsd:element ref="ns5:DirtyMigr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f5ca95d-8798-43a8-9b50-3b2f8b9416bf" elementFormDefault="qualified">
    <xsd:import namespace="http://schemas.microsoft.com/office/2006/documentManagement/types"/>
    <xsd:import namespace="http://schemas.microsoft.com/office/infopath/2007/PartnerControls"/>
    <xsd:element name="_dlc_DocId" ma:index="8" nillable="true" ma:displayName="Dokument-ID-värde" ma:description="Värdet för dokument-ID som tilldelats till det här objektet." ma:internalName="_dlc_DocId" ma:readOnly="true">
      <xsd:simpleType>
        <xsd:restriction base="dms:Text"/>
      </xsd:simpleType>
    </xsd:element>
    <xsd:element name="_dlc_DocIdUrl" ma:index="9" nillable="true" ma:displayName="Dokument-ID" ma:description="Permanent länk till det här dokumente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Spara ID" ma:description="Behåll ID vid tillägg." ma:hidden="true" ma:internalName="_dlc_DocIdPersistId"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cc625d36-bb37-4650-91b9-0c96159295ba" elementFormDefault="qualified">
    <xsd:import namespace="http://schemas.microsoft.com/office/2006/documentManagement/types"/>
    <xsd:import namespace="http://schemas.microsoft.com/office/infopath/2007/PartnerControls"/>
    <xsd:element name="k46d94c0acf84ab9a79866a9d8b1905f" ma:index="11" nillable="true" ma:taxonomy="true" ma:internalName="k46d94c0acf84ab9a79866a9d8b1905f" ma:taxonomyFieldName="Organisation" ma:displayName="Departement/enhet" ma:readOnly="false" ma:default="" ma:fieldId="{446d94c0-acf8-4ab9-a798-66a9d8b1905f}" ma:sspId="d07acfae-4dfa-4949-99a8-259efd31a6ae" ma:termSetId="8c1436be-a8c9-4c8f-93bb-07dc2d5595bf" ma:anchorId="00000000-0000-0000-0000-000000000000" ma:open="false" ma:isKeyword="false">
      <xsd:complexType>
        <xsd:sequence>
          <xsd:element ref="pc:Terms" minOccurs="0" maxOccurs="1"/>
        </xsd:sequence>
      </xsd:complexType>
    </xsd:element>
    <xsd:element name="TaxCatchAll" ma:index="12" nillable="true" ma:displayName="Global taxonomikolumn" ma:description="" ma:hidden="true" ma:list="{2311779a-7458-4354-9411-ec27cd5f36ea}" ma:internalName="TaxCatchAll" ma:readOnly="false" ma:showField="CatchAllData"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TaxCatchAllLabel" ma:index="13" nillable="true" ma:displayName="Global taxonomikolumn1" ma:description="" ma:hidden="true" ma:list="{2311779a-7458-4354-9411-ec27cd5f36ea}" ma:internalName="TaxCatchAllLabel" ma:readOnly="true" ma:showField="CatchAllDataLabel"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edbe0b5c82304c8e847ab7b8c02a77c3" ma:index="18" nillable="true" ma:taxonomy="true" ma:internalName="edbe0b5c82304c8e847ab7b8c02a77c3" ma:taxonomyFieldName="ActivityCategory" ma:displayName="Aktivitetskategori" ma:default="" ma:fieldId="{edbe0b5c-8230-4c8e-847a-b7b8c02a77c3}" ma:sspId="d07acfae-4dfa-4949-99a8-259efd31a6ae" ma:termSetId="8bf97125-e7b6-456b-9da4-c0e62cf3e5a7"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4e9c2f0c-7bf8-49af-8356-cbf363fc78a7" elementFormDefault="qualified">
    <xsd:import namespace="http://schemas.microsoft.com/office/2006/documentManagement/types"/>
    <xsd:import namespace="http://schemas.microsoft.com/office/infopath/2007/PartnerControls"/>
    <xsd:element name="RecordNumber" ma:index="16" nillable="true" ma:displayName="Diarienummer" ma:internalName="RecordNumber">
      <xsd:simpleType>
        <xsd:restriction base="dms:Text">
          <xsd:maxLength value="255"/>
        </xsd:restriction>
      </xsd:simpleType>
    </xsd:element>
    <xsd:element name="DirtyMigration" ma:index="19" nillable="true" ma:displayName="Migrerad inte uppdaterad" ma:default="0" ma:internalName="DirtyMigra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18f3d968-6251-40b0-9f11-012b293496c2" elementFormDefault="qualified">
    <xsd:import namespace="http://schemas.microsoft.com/office/2006/documentManagement/types"/>
    <xsd:import namespace="http://schemas.microsoft.com/office/infopath/2007/PartnerControls"/>
    <xsd:element name="RKNyckelord" ma:index="17" nillable="true" ma:displayName="Nyckelord" ma:internalName="RKNyckelord">
      <xsd:simpleType>
        <xsd:restriction base="dms:Text">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Innehållstyp"/>
        <xsd:element ref="dc:title" minOccurs="0" maxOccurs="1" ma:index="4"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mso-contentType ?>
<SharedContentType xmlns="Microsoft.SharePoint.Taxonomy.ContentTypeSync" SourceId="d07acfae-4dfa-4949-99a8-259efd31a6ae" ContentTypeId="0x010100BBA312BF02777149882D207184EC35C0" PreviousValue="false"/>
</file>

<file path=customXml/item6.xml><?xml version="1.0" encoding="utf-8"?>
<?mso-contentType ?>
<spe:Receivers xmlns:spe="http://schemas.microsoft.com/sharepoint/events">
  <Receiver>
    <Name>Document ID Generator</Name>
    <Synchronization>Synchronous</Synchronization>
    <Type>10001</Type>
    <SequenceNumber>1000</SequenceNumber>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Assembly>Microsoft.Office.DocumentManagement, Version=16.0.0.0, Culture=neutral, PublicKeyToken=71e9bce111e9429c</Assembly>
    <Class>Microsoft.Office.DocumentManagement.Internal.DocIdHandler</Class>
    <Data/>
    <Filter/>
  </Receiver>
</spe:Receivers>
</file>

<file path=customXml/item7.xml><?xml version="1.0" encoding="utf-8"?>
<?mso-contentType ?>
<customXsn xmlns="http://schemas.microsoft.com/office/2006/metadata/customXsn">
  <xsnLocation/>
  <cached>True</cached>
  <openByDefault>False</openByDefault>
  <xsnScope>/yta/sb-gransk/Propositionspublicering</xsnScope>
</customXsn>
</file>

<file path=customXml/item8.xml><?xml version="1.0" encoding="utf-8"?>
<b:Sources xmlns:b="http://schemas.openxmlformats.org/officeDocument/2006/bibliography" xmlns="http://schemas.openxmlformats.org/officeDocument/2006/bibliography" SelectedStyle="\APASixthEditionOfficeOnline.xsl" StyleName="APA" Version="6"/>
</file>

<file path=customXml/itemProps1.xml><?xml version="1.0" encoding="utf-8"?>
<ds:datastoreItem xmlns:ds="http://schemas.openxmlformats.org/officeDocument/2006/customXml" ds:itemID="{068625C3-B546-44A5-B525-B7CC092E5AD6}"/>
</file>

<file path=customXml/itemProps2.xml><?xml version="1.0" encoding="utf-8"?>
<ds:datastoreItem xmlns:ds="http://schemas.openxmlformats.org/officeDocument/2006/customXml" ds:itemID="{5CB78D95-D948-42C6-95B9-C338EF29A682}"/>
</file>

<file path=customXml/itemProps3.xml><?xml version="1.0" encoding="utf-8"?>
<ds:datastoreItem xmlns:ds="http://schemas.openxmlformats.org/officeDocument/2006/customXml" ds:itemID="{59039562-0B7A-440C-958A-302CC3C47813}"/>
</file>

<file path=customXml/itemProps4.xml><?xml version="1.0" encoding="utf-8"?>
<ds:datastoreItem xmlns:ds="http://schemas.openxmlformats.org/officeDocument/2006/customXml" ds:itemID="{98041C54-9285-4E25-A751-9F6B0C7AAF9D}"/>
</file>

<file path=customXml/itemProps5.xml><?xml version="1.0" encoding="utf-8"?>
<ds:datastoreItem xmlns:ds="http://schemas.openxmlformats.org/officeDocument/2006/customXml" ds:itemID="{10C46D55-8F7C-40B5-8918-E2842A021829}"/>
</file>

<file path=customXml/itemProps6.xml><?xml version="1.0" encoding="utf-8"?>
<ds:datastoreItem xmlns:ds="http://schemas.openxmlformats.org/officeDocument/2006/customXml" ds:itemID="{2ABA5646-F7CF-499E-AF7B-507998BF0E26}"/>
</file>

<file path=customXml/itemProps7.xml><?xml version="1.0" encoding="utf-8"?>
<ds:datastoreItem xmlns:ds="http://schemas.openxmlformats.org/officeDocument/2006/customXml" ds:itemID="{C4DC52FA-3CE3-4A44-ADCB-B0123B9FC028}"/>
</file>

<file path=customXml/itemProps8.xml><?xml version="1.0" encoding="utf-8"?>
<ds:datastoreItem xmlns:ds="http://schemas.openxmlformats.org/officeDocument/2006/customXml" ds:itemID="{7067EE5F-6FC9-44EB-8F90-865F5728D3B6}"/>
</file>

<file path=docProps/app.xml><?xml version="1.0" encoding="utf-8"?>
<Properties xmlns="http://schemas.openxmlformats.org/officeDocument/2006/extended-properties" xmlns:vt="http://schemas.openxmlformats.org/officeDocument/2006/docPropsVTypes">
  <Template>Normal</Template>
  <TotalTime>0</TotalTime>
  <Pages>6</Pages>
  <Words>108426</Words>
  <Characters>574664</Characters>
  <Application>Microsoft Office Word</Application>
  <DocSecurity>4</DocSecurity>
  <Lines>4788</Lines>
  <Paragraphs>1363</Paragraphs>
  <ScaleCrop>false</ScaleCrop>
  <HeadingPairs>
    <vt:vector size="2" baseType="variant">
      <vt:variant>
        <vt:lpstr>Rubrik</vt:lpstr>
      </vt:variant>
      <vt:variant>
        <vt:i4>1</vt:i4>
      </vt:variant>
    </vt:vector>
  </HeadingPairs>
  <TitlesOfParts>
    <vt:vector size="1" baseType="lpstr">
      <vt:lpstr>En utvecklad översiktsplanering</vt:lpstr>
    </vt:vector>
  </TitlesOfParts>
  <Company>Regeringskansliet</Company>
  <LinksUpToDate>false</LinksUpToDate>
  <CharactersWithSpaces>681727</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En utvecklad översiktsplanering</dc:title>
  <dc:creator>Johan Hjalmarsson</dc:creator>
  <cp:lastModifiedBy>Mona Wiklund</cp:lastModifiedBy>
  <cp:revision>2</cp:revision>
  <cp:lastPrinted>2019-12-05T14:06:00Z</cp:lastPrinted>
  <dcterms:created xsi:type="dcterms:W3CDTF">2019-12-05T15:33:00Z</dcterms:created>
  <dcterms:modified xsi:type="dcterms:W3CDTF">2019-12-05T15:33:00Z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0x010100BBA312BF02777149882D207184EC35C000A7E881806DB1DF4F99131D47CFDF91B1</vt:lpwstr>
  </property>
  <property fmtid="{D5CDD505-2E9C-101B-9397-08002B2CF9AE}" pid="3" name="Prop nr">
    <vt:lpwstr>2019/20:00</vt:lpwstr>
  </property>
  <property fmtid="{D5CDD505-2E9C-101B-9397-08002B2CF9AE}" pid="4" name="Organisation">
    <vt:lpwstr>25;#Finansdepartementet|0b2f41b1-db50-472c-80a1-d21b0254fb2b</vt:lpwstr>
  </property>
  <property fmtid="{D5CDD505-2E9C-101B-9397-08002B2CF9AE}" pid="5" name="ActivityCategory">
    <vt:lpwstr/>
  </property>
  <property fmtid="{D5CDD505-2E9C-101B-9397-08002B2CF9AE}" pid="6" name="_dlc_DocIdItemGuid">
    <vt:lpwstr>6daf0f85-730c-4000-8264-0bb41bd2b9ef</vt:lpwstr>
  </property>
</Properties>
</file>