
<file path=[Content_Types].xml><?xml version="1.0" encoding="utf-8"?>
<Types xmlns="http://schemas.openxmlformats.org/package/2006/content-types">
  <Default Extension="bin" ContentType="application/vnd.openxmlformats-officedocument.oleObject"/>
  <Default Extension="wmf" ContentType="image/x-wmf"/>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tylesWithEffects.xml" ContentType="application/vnd.ms-word.stylesWithEffect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charts/chart1.xml" ContentType="application/vnd.openxmlformats-officedocument.drawingml.chart+xml"/>
  <Override PartName="/word/drawings/drawing1.xml" ContentType="application/vnd.openxmlformats-officedocument.drawingml.chartshapes+xml"/>
  <Override PartName="/word/charts/chart2.xml" ContentType="application/vnd.openxmlformats-officedocument.drawingml.chart+xml"/>
  <Override PartName="/word/drawings/drawing2.xml" ContentType="application/vnd.openxmlformats-officedocument.drawingml.chartshapes+xml"/>
  <Override PartName="/word/charts/chart3.xml" ContentType="application/vnd.openxmlformats-officedocument.drawingml.chart+xml"/>
  <Override PartName="/word/drawings/drawing3.xml" ContentType="application/vnd.openxmlformats-officedocument.drawingml.chartshapes+xml"/>
  <Override PartName="/word/charts/chart4.xml" ContentType="application/vnd.openxmlformats-officedocument.drawingml.chart+xml"/>
  <Override PartName="/word/drawings/drawing4.xml" ContentType="application/vnd.openxmlformats-officedocument.drawingml.chartshapes+xml"/>
  <Override PartName="/word/charts/chart5.xml" ContentType="application/vnd.openxmlformats-officedocument.drawingml.chart+xml"/>
  <Override PartName="/word/drawings/drawing5.xml" ContentType="application/vnd.openxmlformats-officedocument.drawingml.chartshapes+xml"/>
  <Override PartName="/word/header6.xml" ContentType="application/vnd.openxmlformats-officedocument.wordprocessingml.header+xml"/>
  <Override PartName="/word/header7.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10.xml" ContentType="application/vnd.openxmlformats-officedocument.wordprocessingml.header+xml"/>
  <Override PartName="/word/footer8.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charts/chart6.xml" ContentType="application/vnd.openxmlformats-officedocument.drawingml.chart+xml"/>
  <Override PartName="/word/drawings/drawing6.xml" ContentType="application/vnd.openxmlformats-officedocument.drawingml.chartshapes+xml"/>
  <Override PartName="/word/header13.xml" ContentType="application/vnd.openxmlformats-officedocument.wordprocessingml.header+xml"/>
  <Override PartName="/word/header14.xml" ContentType="application/vnd.openxmlformats-officedocument.wordprocessingml.header+xml"/>
  <Override PartName="/word/footer9.xml" ContentType="application/vnd.openxmlformats-officedocument.wordprocessingml.footer+xml"/>
  <Override PartName="/word/footer10.xml" ContentType="application/vnd.openxmlformats-officedocument.wordprocessingml.footer+xml"/>
  <Override PartName="/word/header15.xml" ContentType="application/vnd.openxmlformats-officedocument.wordprocessingml.header+xml"/>
  <Override PartName="/word/footer11.xml" ContentType="application/vnd.openxmlformats-officedocument.wordprocessingml.footer+xml"/>
  <Override PartName="/word/charts/chart7.xml" ContentType="application/vnd.openxmlformats-officedocument.drawingml.chart+xml"/>
  <Override PartName="/word/drawings/drawing7.xml" ContentType="application/vnd.openxmlformats-officedocument.drawingml.chartshapes+xml"/>
  <Override PartName="/word/header16.xml" ContentType="application/vnd.openxmlformats-officedocument.wordprocessingml.header+xml"/>
  <Override PartName="/word/header17.xml" ContentType="application/vnd.openxmlformats-officedocument.wordprocessingml.header+xml"/>
  <Override PartName="/word/footer12.xml" ContentType="application/vnd.openxmlformats-officedocument.wordprocessingml.footer+xml"/>
  <Override PartName="/word/footer13.xml" ContentType="application/vnd.openxmlformats-officedocument.wordprocessingml.footer+xml"/>
  <Override PartName="/word/header18.xml" ContentType="application/vnd.openxmlformats-officedocument.wordprocessingml.header+xml"/>
  <Override PartName="/word/footer14.xml" ContentType="application/vnd.openxmlformats-officedocument.wordprocessingml.footer+xml"/>
  <Override PartName="/word/charts/chart8.xml" ContentType="application/vnd.openxmlformats-officedocument.drawingml.chart+xml"/>
  <Override PartName="/word/drawings/drawing8.xml" ContentType="application/vnd.openxmlformats-officedocument.drawingml.chartshapes+xml"/>
  <Override PartName="/word/charts/chart9.xml" ContentType="application/vnd.openxmlformats-officedocument.drawingml.chart+xml"/>
  <Override PartName="/word/drawings/drawing9.xml" ContentType="application/vnd.openxmlformats-officedocument.drawingml.chartshapes+xml"/>
  <Override PartName="/word/charts/chart10.xml" ContentType="application/vnd.openxmlformats-officedocument.drawingml.chart+xml"/>
  <Override PartName="/word/drawings/drawing10.xml" ContentType="application/vnd.openxmlformats-officedocument.drawingml.chartshapes+xml"/>
  <Override PartName="/word/charts/chart11.xml" ContentType="application/vnd.openxmlformats-officedocument.drawingml.chart+xml"/>
  <Override PartName="/word/drawings/drawing11.xml" ContentType="application/vnd.openxmlformats-officedocument.drawingml.chartshapes+xml"/>
  <Override PartName="/word/charts/chart12.xml" ContentType="application/vnd.openxmlformats-officedocument.drawingml.chart+xml"/>
  <Override PartName="/word/drawings/drawing12.xml" ContentType="application/vnd.openxmlformats-officedocument.drawingml.chartshapes+xml"/>
  <Override PartName="/word/charts/chart13.xml" ContentType="application/vnd.openxmlformats-officedocument.drawingml.chart+xml"/>
  <Override PartName="/word/drawings/drawing13.xml" ContentType="application/vnd.openxmlformats-officedocument.drawingml.chartshapes+xml"/>
  <Override PartName="/word/charts/chart14.xml" ContentType="application/vnd.openxmlformats-officedocument.drawingml.chart+xml"/>
  <Override PartName="/word/drawings/drawing14.xml" ContentType="application/vnd.openxmlformats-officedocument.drawingml.chartshapes+xml"/>
  <Override PartName="/word/charts/chart15.xml" ContentType="application/vnd.openxmlformats-officedocument.drawingml.chart+xml"/>
  <Override PartName="/word/drawings/drawing15.xml" ContentType="application/vnd.openxmlformats-officedocument.drawingml.chartshapes+xml"/>
  <Override PartName="/word/charts/chart16.xml" ContentType="application/vnd.openxmlformats-officedocument.drawingml.chart+xml"/>
  <Override PartName="/word/drawings/drawing16.xml" ContentType="application/vnd.openxmlformats-officedocument.drawingml.chartshapes+xml"/>
  <Override PartName="/word/charts/chart17.xml" ContentType="application/vnd.openxmlformats-officedocument.drawingml.chart+xml"/>
  <Override PartName="/word/drawings/drawing17.xml" ContentType="application/vnd.openxmlformats-officedocument.drawingml.chartshapes+xml"/>
  <Override PartName="/word/charts/chart18.xml" ContentType="application/vnd.openxmlformats-officedocument.drawingml.chart+xml"/>
  <Override PartName="/word/drawings/drawing18.xml" ContentType="application/vnd.openxmlformats-officedocument.drawingml.chartshapes+xml"/>
  <Override PartName="/word/charts/chart19.xml" ContentType="application/vnd.openxmlformats-officedocument.drawingml.chart+xml"/>
  <Override PartName="/word/drawings/drawing19.xml" ContentType="application/vnd.openxmlformats-officedocument.drawingml.chartshapes+xml"/>
  <Override PartName="/word/charts/chart20.xml" ContentType="application/vnd.openxmlformats-officedocument.drawingml.chart+xml"/>
  <Override PartName="/word/drawings/drawing20.xml" ContentType="application/vnd.openxmlformats-officedocument.drawingml.chartshapes+xml"/>
  <Override PartName="/word/charts/chart21.xml" ContentType="application/vnd.openxmlformats-officedocument.drawingml.chart+xml"/>
  <Override PartName="/word/drawings/drawing21.xml" ContentType="application/vnd.openxmlformats-officedocument.drawingml.chartshapes+xml"/>
  <Override PartName="/word/charts/chart22.xml" ContentType="application/vnd.openxmlformats-officedocument.drawingml.chart+xml"/>
  <Override PartName="/word/drawings/drawing22.xml" ContentType="application/vnd.openxmlformats-officedocument.drawingml.chartshapes+xml"/>
  <Override PartName="/word/charts/chart23.xml" ContentType="application/vnd.openxmlformats-officedocument.drawingml.chart+xml"/>
  <Override PartName="/word/drawings/drawing23.xml" ContentType="application/vnd.openxmlformats-officedocument.drawingml.chartshapes+xml"/>
  <Override PartName="/word/charts/chart24.xml" ContentType="application/vnd.openxmlformats-officedocument.drawingml.chart+xml"/>
  <Override PartName="/word/drawings/drawing24.xml" ContentType="application/vnd.openxmlformats-officedocument.drawingml.chartshapes+xml"/>
  <Override PartName="/word/charts/chart25.xml" ContentType="application/vnd.openxmlformats-officedocument.drawingml.chart+xml"/>
  <Override PartName="/word/drawings/drawing25.xml" ContentType="application/vnd.openxmlformats-officedocument.drawingml.chartshapes+xml"/>
  <Override PartName="/word/header19.xml" ContentType="application/vnd.openxmlformats-officedocument.wordprocessingml.header+xml"/>
  <Override PartName="/word/header20.xml" ContentType="application/vnd.openxmlformats-officedocument.wordprocessingml.header+xml"/>
  <Override PartName="/word/footer15.xml" ContentType="application/vnd.openxmlformats-officedocument.wordprocessingml.footer+xml"/>
  <Override PartName="/word/footer16.xml" ContentType="application/vnd.openxmlformats-officedocument.wordprocessingml.footer+xml"/>
  <Override PartName="/word/header21.xml" ContentType="application/vnd.openxmlformats-officedocument.wordprocessingml.header+xml"/>
  <Override PartName="/word/footer17.xml" ContentType="application/vnd.openxmlformats-officedocument.wordprocessingml.footer+xml"/>
  <Override PartName="/word/header22.xml" ContentType="application/vnd.openxmlformats-officedocument.wordprocessingml.header+xml"/>
  <Override PartName="/word/header23.xml" ContentType="application/vnd.openxmlformats-officedocument.wordprocessingml.header+xml"/>
  <Override PartName="/word/footer18.xml" ContentType="application/vnd.openxmlformats-officedocument.wordprocessingml.footer+xml"/>
  <Override PartName="/word/footer19.xml" ContentType="application/vnd.openxmlformats-officedocument.wordprocessingml.footer+xml"/>
  <Override PartName="/word/header24.xml" ContentType="application/vnd.openxmlformats-officedocument.wordprocessingml.header+xml"/>
  <Override PartName="/word/footer20.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header30.xml" ContentType="application/vnd.openxmlformats-officedocument.wordprocessingml.head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dy>
    <w:p w14:paraId="1530030B" w14:textId="77777777" w:rsidR="002F5464" w:rsidRDefault="001666D3" w:rsidP="00B80C1A">
      <w:pPr>
        <w:pStyle w:val="Prophuvudrubrik"/>
      </w:pPr>
      <w:bookmarkStart w:id="0" w:name="_GoBack"/>
      <w:bookmarkEnd w:id="0"/>
      <w:r>
        <w:t>Regeringens skrivelse</w:t>
      </w:r>
    </w:p>
    <w:p w14:paraId="6DF17604" w14:textId="77777777" w:rsidR="002F5464" w:rsidRDefault="001666D3" w:rsidP="002F5464">
      <w:pPr>
        <w:pStyle w:val="Prophuvudrubrik"/>
      </w:pPr>
      <w:r>
        <w:t>2012/13:102</w:t>
      </w:r>
    </w:p>
    <w:p w14:paraId="63495A0F" w14:textId="77777777" w:rsidR="002F5464" w:rsidRDefault="002F5464" w:rsidP="00A01ED3">
      <w:pPr>
        <w:spacing w:after="40"/>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2F5464" w14:paraId="0D47482E" w14:textId="77777777">
        <w:tc>
          <w:tcPr>
            <w:tcW w:w="5965" w:type="dxa"/>
          </w:tcPr>
          <w:p w14:paraId="1010CCCA" w14:textId="535984DD" w:rsidR="002F5464" w:rsidRDefault="00E80303" w:rsidP="000A13AE">
            <w:pPr>
              <w:pStyle w:val="Proprubrik"/>
            </w:pPr>
            <w:r>
              <w:t>Utvecklingen inom den kommunala sektorn</w:t>
            </w:r>
          </w:p>
        </w:tc>
        <w:tc>
          <w:tcPr>
            <w:tcW w:w="1571" w:type="dxa"/>
          </w:tcPr>
          <w:p w14:paraId="6F8D24F7" w14:textId="77777777" w:rsidR="002F5464" w:rsidRDefault="001666D3" w:rsidP="002F5464">
            <w:pPr>
              <w:pStyle w:val="Proprubrik"/>
            </w:pPr>
            <w:r>
              <w:t>Skr.</w:t>
            </w:r>
          </w:p>
          <w:p w14:paraId="14D011CB" w14:textId="77777777" w:rsidR="002F5464" w:rsidRPr="00141F91" w:rsidRDefault="001666D3" w:rsidP="00141F91">
            <w:pPr>
              <w:pStyle w:val="Proprubrik"/>
              <w:rPr>
                <w:szCs w:val="26"/>
              </w:rPr>
            </w:pPr>
            <w:r>
              <w:rPr>
                <w:szCs w:val="26"/>
              </w:rPr>
              <w:t>2012/13:102</w:t>
            </w:r>
          </w:p>
        </w:tc>
      </w:tr>
    </w:tbl>
    <w:p w14:paraId="02A8BF5E" w14:textId="77777777" w:rsidR="002F5464" w:rsidRDefault="002F5464" w:rsidP="006E5DCA">
      <w:pPr>
        <w:pStyle w:val="Brdtext"/>
        <w:spacing w:before="80"/>
      </w:pPr>
    </w:p>
    <w:p w14:paraId="1EC22489" w14:textId="77777777" w:rsidR="002F5464" w:rsidRDefault="001666D3" w:rsidP="006E5DCA">
      <w:pPr>
        <w:pStyle w:val="Brdtext"/>
      </w:pPr>
      <w:r>
        <w:t>Regeringen överlämnar denna skrivelse till riksdagen.</w:t>
      </w:r>
    </w:p>
    <w:p w14:paraId="190055C5" w14:textId="77777777" w:rsidR="002F5464" w:rsidRDefault="002F5464" w:rsidP="006E5DCA">
      <w:pPr>
        <w:pStyle w:val="Brdtext"/>
      </w:pPr>
    </w:p>
    <w:p w14:paraId="3CE72150" w14:textId="6272944A" w:rsidR="002F5464" w:rsidRDefault="002F5464" w:rsidP="006E5DCA">
      <w:pPr>
        <w:pStyle w:val="Brdtext"/>
      </w:pPr>
      <w:r>
        <w:t xml:space="preserve">Stockholm den </w:t>
      </w:r>
      <w:r w:rsidR="00E80303">
        <w:t xml:space="preserve">27 mars </w:t>
      </w:r>
      <w:r w:rsidR="00372278">
        <w:t>2013</w:t>
      </w:r>
    </w:p>
    <w:p w14:paraId="09F5BD20" w14:textId="77777777" w:rsidR="002F5464" w:rsidRDefault="002F5464" w:rsidP="006E5DCA">
      <w:pPr>
        <w:pStyle w:val="Brdtextmedindrag"/>
      </w:pPr>
    </w:p>
    <w:p w14:paraId="33653DE8" w14:textId="28185C1D" w:rsidR="002F5464" w:rsidRDefault="00E80303" w:rsidP="00BE2545">
      <w:pPr>
        <w:pStyle w:val="Propnamnunderskrift1"/>
      </w:pPr>
      <w:r>
        <w:t>Fredrik Reinfeldt</w:t>
      </w:r>
    </w:p>
    <w:p w14:paraId="4E04B97C" w14:textId="41797B16" w:rsidR="002F5464" w:rsidRDefault="002F5464" w:rsidP="0002470B">
      <w:pPr>
        <w:pStyle w:val="Propnamnunderskrift2"/>
        <w:tabs>
          <w:tab w:val="clear" w:pos="2693"/>
          <w:tab w:val="clear" w:pos="7474"/>
          <w:tab w:val="left" w:pos="2126"/>
        </w:tabs>
      </w:pPr>
      <w:r>
        <w:tab/>
      </w:r>
      <w:r w:rsidR="00E80303">
        <w:t>Peter Norman</w:t>
      </w:r>
    </w:p>
    <w:p w14:paraId="264C9979" w14:textId="77777777" w:rsidR="002F5464" w:rsidRPr="008624B2" w:rsidRDefault="002F5464" w:rsidP="008624B2">
      <w:pPr>
        <w:pStyle w:val="Propnamnunderskrift2"/>
        <w:tabs>
          <w:tab w:val="clear" w:pos="2693"/>
          <w:tab w:val="clear" w:pos="7474"/>
          <w:tab w:val="left" w:pos="2126"/>
        </w:tabs>
        <w:rPr>
          <w:i w:val="0"/>
        </w:rPr>
      </w:pPr>
      <w:r>
        <w:tab/>
      </w:r>
      <w:r w:rsidRPr="008624B2">
        <w:rPr>
          <w:i w:val="0"/>
        </w:rPr>
        <w:t>(</w:t>
      </w:r>
      <w:r w:rsidR="001666D3">
        <w:rPr>
          <w:i w:val="0"/>
        </w:rPr>
        <w:t>Finansdepartementet</w:t>
      </w:r>
      <w:r w:rsidRPr="008624B2">
        <w:rPr>
          <w:i w:val="0"/>
        </w:rPr>
        <w:t>)</w:t>
      </w:r>
    </w:p>
    <w:p w14:paraId="63A87F1C" w14:textId="77777777" w:rsidR="002F5464" w:rsidRDefault="002F5464" w:rsidP="006E5DCA">
      <w:pPr>
        <w:pStyle w:val="Brdtextmedindrag"/>
      </w:pPr>
    </w:p>
    <w:p w14:paraId="5221524D" w14:textId="77777777" w:rsidR="002F5464" w:rsidRDefault="002F5464" w:rsidP="006E5DCA">
      <w:pPr>
        <w:pStyle w:val="Brdtextmedindrag"/>
      </w:pPr>
    </w:p>
    <w:p w14:paraId="635F3AD9" w14:textId="77777777" w:rsidR="002F5464" w:rsidRDefault="002F5464" w:rsidP="006E5DCA">
      <w:pPr>
        <w:pStyle w:val="Brdtextmedindrag"/>
      </w:pPr>
    </w:p>
    <w:p w14:paraId="57617FBB" w14:textId="77777777" w:rsidR="002F5464" w:rsidRDefault="001666D3" w:rsidP="00F94C00">
      <w:pPr>
        <w:pStyle w:val="Proprubrik"/>
        <w:spacing w:before="80" w:after="400"/>
      </w:pPr>
      <w:r>
        <w:t>Skrivelsens huvudsakliga innehåll</w:t>
      </w:r>
    </w:p>
    <w:p w14:paraId="510C4951" w14:textId="0B1315A4" w:rsidR="00B42AB9" w:rsidRDefault="00D76D8A" w:rsidP="00B42AB9">
      <w:pPr>
        <w:pStyle w:val="Brdtext"/>
      </w:pPr>
      <w:r>
        <w:t>I skrivelsen lämnar</w:t>
      </w:r>
      <w:r w:rsidR="00B42AB9">
        <w:t xml:space="preserve"> reger</w:t>
      </w:r>
      <w:r w:rsidR="00B84BC6">
        <w:t>ingen en översiktlig redovisning</w:t>
      </w:r>
      <w:r w:rsidR="00B42AB9">
        <w:t xml:space="preserve"> av hur ekonomin och verksamheten i kommuner och landsting har utvecklats de senaste åren.</w:t>
      </w:r>
    </w:p>
    <w:p w14:paraId="5F658E07" w14:textId="77777777" w:rsidR="00B42AB9" w:rsidRDefault="00B42AB9" w:rsidP="00B42AB9">
      <w:pPr>
        <w:pStyle w:val="Brdtextmedindrag"/>
      </w:pPr>
      <w:r>
        <w:t>Redovisningen av den kommunala ekonomin innefattar i huvudsak resultatutvecklingen för kommuner och landsting, sysselsättnings-utvecklingen samt utvecklingen av statliga bidrag till kommunsektorn.</w:t>
      </w:r>
    </w:p>
    <w:p w14:paraId="56068812" w14:textId="1B654E8E" w:rsidR="00B42AB9" w:rsidRDefault="00B42AB9" w:rsidP="00B42AB9">
      <w:pPr>
        <w:pStyle w:val="Brdtextmedindrag"/>
      </w:pPr>
      <w:r>
        <w:t>Redovisningen av utvecklingen i den kommunala verksamheten om</w:t>
      </w:r>
      <w:r w:rsidR="008D3874">
        <w:t>-</w:t>
      </w:r>
      <w:r>
        <w:t>fattar i första hand de obligatoriska verksamheterna inom skola</w:t>
      </w:r>
      <w:r w:rsidR="00B84BC6">
        <w:t>, vård och omsorg. Innehållet i skrivelsen</w:t>
      </w:r>
      <w:r>
        <w:t xml:space="preserve"> syftar till att beskriva hur dessa verksam</w:t>
      </w:r>
      <w:r w:rsidR="008D3874">
        <w:t>-</w:t>
      </w:r>
      <w:r>
        <w:t>heter utvecklats i förhållande till de nationella mål som riksdagen och regeringen har formulerat.</w:t>
      </w:r>
    </w:p>
    <w:p w14:paraId="526E0E29" w14:textId="584C7825" w:rsidR="002F5464" w:rsidRDefault="00B84BC6" w:rsidP="00CF0AE7">
      <w:pPr>
        <w:pStyle w:val="Brdtextmedindrag"/>
      </w:pPr>
      <w:r>
        <w:t>Uppgifterna</w:t>
      </w:r>
      <w:r w:rsidR="00B42AB9">
        <w:t xml:space="preserve"> avser i huvudsak förhållandena t.o.m. verksamhetsåret 2012, dock omfattar vissa de</w:t>
      </w:r>
      <w:r>
        <w:t>lar</w:t>
      </w:r>
      <w:r w:rsidR="00D76D8A">
        <w:t xml:space="preserve"> endast </w:t>
      </w:r>
      <w:r w:rsidR="00B83E42">
        <w:t>information</w:t>
      </w:r>
      <w:r>
        <w:t xml:space="preserve"> t.o.m. 2011</w:t>
      </w:r>
      <w:r w:rsidR="00B42AB9">
        <w:t xml:space="preserve">. Orsaken </w:t>
      </w:r>
      <w:r w:rsidR="008941A4">
        <w:t xml:space="preserve">till detta </w:t>
      </w:r>
      <w:r w:rsidR="00B42AB9">
        <w:t>är att det ännu inte finns fullständiga uppgifter publicerade om kommunernas och landstingens ekonomi avseende 2012</w:t>
      </w:r>
      <w:r w:rsidR="00D76D8A">
        <w:t>.</w:t>
      </w:r>
    </w:p>
    <w:p w14:paraId="632223F1" w14:textId="77777777" w:rsidR="00714DFD" w:rsidRPr="00714DFD" w:rsidRDefault="00714DFD" w:rsidP="00714DFD">
      <w:pPr>
        <w:pStyle w:val="Brdtext"/>
      </w:pPr>
    </w:p>
    <w:p w14:paraId="2FC9C7B8" w14:textId="77777777" w:rsidR="00714DFD" w:rsidRDefault="00714DFD" w:rsidP="006E5DCA">
      <w:pPr>
        <w:pStyle w:val="Brdtext"/>
        <w:sectPr w:rsidR="00714DFD" w:rsidSect="001666D3">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0" w:header="0" w:footer="709" w:gutter="0"/>
          <w:cols w:space="720"/>
          <w:titlePg/>
          <w:docGrid w:linePitch="245"/>
        </w:sectPr>
      </w:pPr>
    </w:p>
    <w:p w14:paraId="6AFF9849" w14:textId="77777777" w:rsidR="002F5464" w:rsidRDefault="002F5464" w:rsidP="006E5DCA">
      <w:pPr>
        <w:pStyle w:val="Brdtext"/>
        <w:rPr>
          <w:sz w:val="2"/>
        </w:rPr>
      </w:pPr>
      <w:r>
        <w:lastRenderedPageBreak/>
        <w:br w:type="page"/>
      </w:r>
    </w:p>
    <w:p w14:paraId="6A821C6E" w14:textId="77777777" w:rsidR="002F5464" w:rsidRPr="00242B3E" w:rsidRDefault="002F5464" w:rsidP="002F5464">
      <w:pPr>
        <w:pStyle w:val="Innehllsfrteckning"/>
        <w:rPr>
          <w:sz w:val="30"/>
          <w:szCs w:val="30"/>
        </w:rPr>
      </w:pPr>
      <w:bookmarkStart w:id="4" w:name="innfört"/>
      <w:bookmarkEnd w:id="4"/>
      <w:r w:rsidRPr="00242B3E">
        <w:rPr>
          <w:sz w:val="30"/>
          <w:szCs w:val="30"/>
        </w:rPr>
        <w:lastRenderedPageBreak/>
        <w:t>Innehållsförteckning</w:t>
      </w:r>
    </w:p>
    <w:p w14:paraId="0614D16D" w14:textId="77777777" w:rsidR="0052404E" w:rsidRDefault="0052404E" w:rsidP="0052404E">
      <w:pPr>
        <w:pStyle w:val="Innehll1"/>
        <w:ind w:right="510"/>
        <w:rPr>
          <w:rFonts w:asciiTheme="minorHAnsi" w:eastAsiaTheme="minorEastAsia" w:hAnsiTheme="minorHAnsi" w:cstheme="minorBidi"/>
          <w:sz w:val="22"/>
          <w:szCs w:val="22"/>
          <w:lang w:eastAsia="sv-SE"/>
        </w:rPr>
      </w:pPr>
      <w:r>
        <w:rPr>
          <w:sz w:val="25"/>
        </w:rPr>
        <w:fldChar w:fldCharType="begin"/>
      </w:r>
      <w:r>
        <w:rPr>
          <w:sz w:val="25"/>
        </w:rPr>
        <w:instrText xml:space="preserve"> TOC \o "1-3" \z \t "Prop. bilaga;4;Prop. rdatablad;6;Prop. utdrag;5" </w:instrText>
      </w:r>
      <w:r>
        <w:rPr>
          <w:sz w:val="25"/>
        </w:rPr>
        <w:fldChar w:fldCharType="separate"/>
      </w:r>
      <w:r>
        <w:t>Sammanfattning</w:t>
      </w:r>
      <w:r>
        <w:rPr>
          <w:webHidden/>
        </w:rPr>
        <w:tab/>
      </w:r>
      <w:r>
        <w:rPr>
          <w:webHidden/>
        </w:rPr>
        <w:fldChar w:fldCharType="begin"/>
      </w:r>
      <w:r>
        <w:rPr>
          <w:webHidden/>
        </w:rPr>
        <w:instrText xml:space="preserve"> PAGEREF _Toc351646923 \h </w:instrText>
      </w:r>
      <w:r>
        <w:rPr>
          <w:webHidden/>
        </w:rPr>
      </w:r>
      <w:r>
        <w:rPr>
          <w:webHidden/>
        </w:rPr>
        <w:fldChar w:fldCharType="separate"/>
      </w:r>
      <w:r w:rsidR="00756367">
        <w:rPr>
          <w:webHidden/>
        </w:rPr>
        <w:t>6</w:t>
      </w:r>
      <w:r>
        <w:rPr>
          <w:webHidden/>
        </w:rPr>
        <w:fldChar w:fldCharType="end"/>
      </w:r>
    </w:p>
    <w:p w14:paraId="67B2FBFE" w14:textId="77777777" w:rsidR="0052404E" w:rsidRDefault="0052404E" w:rsidP="0052404E">
      <w:pPr>
        <w:pStyle w:val="Innehll1"/>
        <w:ind w:right="510"/>
        <w:rPr>
          <w:rFonts w:asciiTheme="minorHAnsi" w:eastAsiaTheme="minorEastAsia" w:hAnsiTheme="minorHAnsi" w:cstheme="minorBidi"/>
          <w:sz w:val="22"/>
          <w:szCs w:val="22"/>
          <w:lang w:eastAsia="sv-SE"/>
        </w:rPr>
      </w:pPr>
      <w:r>
        <w:t>1</w:t>
      </w:r>
      <w:r>
        <w:rPr>
          <w:rFonts w:asciiTheme="minorHAnsi" w:eastAsiaTheme="minorEastAsia" w:hAnsiTheme="minorHAnsi" w:cstheme="minorBidi"/>
          <w:sz w:val="22"/>
          <w:szCs w:val="22"/>
          <w:lang w:eastAsia="sv-SE"/>
        </w:rPr>
        <w:tab/>
      </w:r>
      <w:r>
        <w:t>Inledning</w:t>
      </w:r>
      <w:r>
        <w:rPr>
          <w:webHidden/>
        </w:rPr>
        <w:tab/>
      </w:r>
      <w:r>
        <w:rPr>
          <w:webHidden/>
        </w:rPr>
        <w:fldChar w:fldCharType="begin"/>
      </w:r>
      <w:r>
        <w:rPr>
          <w:webHidden/>
        </w:rPr>
        <w:instrText xml:space="preserve"> PAGEREF _Toc351646924 \h </w:instrText>
      </w:r>
      <w:r>
        <w:rPr>
          <w:webHidden/>
        </w:rPr>
      </w:r>
      <w:r>
        <w:rPr>
          <w:webHidden/>
        </w:rPr>
        <w:fldChar w:fldCharType="separate"/>
      </w:r>
      <w:r w:rsidR="00756367">
        <w:rPr>
          <w:webHidden/>
        </w:rPr>
        <w:t>10</w:t>
      </w:r>
      <w:r>
        <w:rPr>
          <w:webHidden/>
        </w:rPr>
        <w:fldChar w:fldCharType="end"/>
      </w:r>
    </w:p>
    <w:p w14:paraId="587A1E5B"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1.1</w:t>
      </w:r>
      <w:r>
        <w:rPr>
          <w:rFonts w:asciiTheme="minorHAnsi" w:eastAsiaTheme="minorEastAsia" w:hAnsiTheme="minorHAnsi" w:cstheme="minorBidi"/>
          <w:sz w:val="22"/>
          <w:szCs w:val="22"/>
          <w:lang w:eastAsia="sv-SE"/>
        </w:rPr>
        <w:tab/>
      </w:r>
      <w:r>
        <w:t>Den samhällsekonomiska utvecklingen</w:t>
      </w:r>
      <w:r>
        <w:rPr>
          <w:webHidden/>
        </w:rPr>
        <w:tab/>
      </w:r>
      <w:r>
        <w:rPr>
          <w:webHidden/>
        </w:rPr>
        <w:fldChar w:fldCharType="begin"/>
      </w:r>
      <w:r>
        <w:rPr>
          <w:webHidden/>
        </w:rPr>
        <w:instrText xml:space="preserve"> PAGEREF _Toc351646925 \h </w:instrText>
      </w:r>
      <w:r>
        <w:rPr>
          <w:webHidden/>
        </w:rPr>
      </w:r>
      <w:r>
        <w:rPr>
          <w:webHidden/>
        </w:rPr>
        <w:fldChar w:fldCharType="separate"/>
      </w:r>
      <w:r w:rsidR="00756367">
        <w:rPr>
          <w:webHidden/>
        </w:rPr>
        <w:t>10</w:t>
      </w:r>
      <w:r>
        <w:rPr>
          <w:webHidden/>
        </w:rPr>
        <w:fldChar w:fldCharType="end"/>
      </w:r>
    </w:p>
    <w:p w14:paraId="5FEB7627"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1.2</w:t>
      </w:r>
      <w:r>
        <w:rPr>
          <w:rFonts w:asciiTheme="minorHAnsi" w:eastAsiaTheme="minorEastAsia" w:hAnsiTheme="minorHAnsi" w:cstheme="minorBidi"/>
          <w:sz w:val="22"/>
          <w:szCs w:val="22"/>
          <w:lang w:eastAsia="sv-SE"/>
        </w:rPr>
        <w:tab/>
      </w:r>
      <w:r>
        <w:t>Det kommunala självstyret</w:t>
      </w:r>
      <w:r>
        <w:rPr>
          <w:webHidden/>
        </w:rPr>
        <w:tab/>
      </w:r>
      <w:r>
        <w:rPr>
          <w:webHidden/>
        </w:rPr>
        <w:fldChar w:fldCharType="begin"/>
      </w:r>
      <w:r>
        <w:rPr>
          <w:webHidden/>
        </w:rPr>
        <w:instrText xml:space="preserve"> PAGEREF _Toc351646926 \h </w:instrText>
      </w:r>
      <w:r>
        <w:rPr>
          <w:webHidden/>
        </w:rPr>
      </w:r>
      <w:r>
        <w:rPr>
          <w:webHidden/>
        </w:rPr>
        <w:fldChar w:fldCharType="separate"/>
      </w:r>
      <w:r w:rsidR="00756367">
        <w:rPr>
          <w:webHidden/>
        </w:rPr>
        <w:t>12</w:t>
      </w:r>
      <w:r>
        <w:rPr>
          <w:webHidden/>
        </w:rPr>
        <w:fldChar w:fldCharType="end"/>
      </w:r>
    </w:p>
    <w:p w14:paraId="6720A1FD"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1.3</w:t>
      </w:r>
      <w:r>
        <w:rPr>
          <w:rFonts w:asciiTheme="minorHAnsi" w:eastAsiaTheme="minorEastAsia" w:hAnsiTheme="minorHAnsi" w:cstheme="minorBidi"/>
          <w:sz w:val="22"/>
          <w:szCs w:val="22"/>
          <w:lang w:eastAsia="sv-SE"/>
        </w:rPr>
        <w:tab/>
      </w:r>
      <w:r>
        <w:t>Kommunernas och landstingens uppgifter</w:t>
      </w:r>
      <w:r>
        <w:rPr>
          <w:webHidden/>
        </w:rPr>
        <w:tab/>
      </w:r>
      <w:r>
        <w:rPr>
          <w:webHidden/>
        </w:rPr>
        <w:fldChar w:fldCharType="begin"/>
      </w:r>
      <w:r>
        <w:rPr>
          <w:webHidden/>
        </w:rPr>
        <w:instrText xml:space="preserve"> PAGEREF _Toc351646927 \h </w:instrText>
      </w:r>
      <w:r>
        <w:rPr>
          <w:webHidden/>
        </w:rPr>
      </w:r>
      <w:r>
        <w:rPr>
          <w:webHidden/>
        </w:rPr>
        <w:fldChar w:fldCharType="separate"/>
      </w:r>
      <w:r w:rsidR="00756367">
        <w:rPr>
          <w:webHidden/>
        </w:rPr>
        <w:t>12</w:t>
      </w:r>
      <w:r>
        <w:rPr>
          <w:webHidden/>
        </w:rPr>
        <w:fldChar w:fldCharType="end"/>
      </w:r>
    </w:p>
    <w:p w14:paraId="69F34F5C"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1.4</w:t>
      </w:r>
      <w:r>
        <w:rPr>
          <w:rFonts w:asciiTheme="minorHAnsi" w:eastAsiaTheme="minorEastAsia" w:hAnsiTheme="minorHAnsi" w:cstheme="minorBidi"/>
          <w:sz w:val="22"/>
          <w:szCs w:val="22"/>
          <w:lang w:eastAsia="sv-SE"/>
        </w:rPr>
        <w:tab/>
      </w:r>
      <w:r>
        <w:t>Befolkningsutveckling</w:t>
      </w:r>
      <w:r>
        <w:rPr>
          <w:webHidden/>
        </w:rPr>
        <w:tab/>
      </w:r>
      <w:r>
        <w:rPr>
          <w:webHidden/>
        </w:rPr>
        <w:fldChar w:fldCharType="begin"/>
      </w:r>
      <w:r>
        <w:rPr>
          <w:webHidden/>
        </w:rPr>
        <w:instrText xml:space="preserve"> PAGEREF _Toc351646928 \h </w:instrText>
      </w:r>
      <w:r>
        <w:rPr>
          <w:webHidden/>
        </w:rPr>
      </w:r>
      <w:r>
        <w:rPr>
          <w:webHidden/>
        </w:rPr>
        <w:fldChar w:fldCharType="separate"/>
      </w:r>
      <w:r w:rsidR="00756367">
        <w:rPr>
          <w:webHidden/>
        </w:rPr>
        <w:t>14</w:t>
      </w:r>
      <w:r>
        <w:rPr>
          <w:webHidden/>
        </w:rPr>
        <w:fldChar w:fldCharType="end"/>
      </w:r>
    </w:p>
    <w:p w14:paraId="36385E34" w14:textId="77777777" w:rsidR="0052404E" w:rsidRDefault="0052404E" w:rsidP="0052404E">
      <w:pPr>
        <w:pStyle w:val="Innehll1"/>
        <w:ind w:right="510"/>
        <w:rPr>
          <w:rFonts w:asciiTheme="minorHAnsi" w:eastAsiaTheme="minorEastAsia" w:hAnsiTheme="minorHAnsi" w:cstheme="minorBidi"/>
          <w:sz w:val="22"/>
          <w:szCs w:val="22"/>
          <w:lang w:eastAsia="sv-SE"/>
        </w:rPr>
      </w:pPr>
      <w:r>
        <w:t>2</w:t>
      </w:r>
      <w:r>
        <w:rPr>
          <w:rFonts w:asciiTheme="minorHAnsi" w:eastAsiaTheme="minorEastAsia" w:hAnsiTheme="minorHAnsi" w:cstheme="minorBidi"/>
          <w:sz w:val="22"/>
          <w:szCs w:val="22"/>
          <w:lang w:eastAsia="sv-SE"/>
        </w:rPr>
        <w:tab/>
      </w:r>
      <w:r>
        <w:t>Kommunal ekonomi</w:t>
      </w:r>
      <w:r>
        <w:rPr>
          <w:webHidden/>
        </w:rPr>
        <w:tab/>
      </w:r>
      <w:r>
        <w:rPr>
          <w:webHidden/>
        </w:rPr>
        <w:fldChar w:fldCharType="begin"/>
      </w:r>
      <w:r>
        <w:rPr>
          <w:webHidden/>
        </w:rPr>
        <w:instrText xml:space="preserve"> PAGEREF _Toc351646929 \h </w:instrText>
      </w:r>
      <w:r>
        <w:rPr>
          <w:webHidden/>
        </w:rPr>
      </w:r>
      <w:r>
        <w:rPr>
          <w:webHidden/>
        </w:rPr>
        <w:fldChar w:fldCharType="separate"/>
      </w:r>
      <w:r w:rsidR="00756367">
        <w:rPr>
          <w:webHidden/>
        </w:rPr>
        <w:t>17</w:t>
      </w:r>
      <w:r>
        <w:rPr>
          <w:webHidden/>
        </w:rPr>
        <w:fldChar w:fldCharType="end"/>
      </w:r>
    </w:p>
    <w:p w14:paraId="2B82CC4E"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Mål för den kommunala ekonomin</w:t>
      </w:r>
      <w:r>
        <w:rPr>
          <w:webHidden/>
        </w:rPr>
        <w:tab/>
      </w:r>
      <w:r>
        <w:rPr>
          <w:webHidden/>
        </w:rPr>
        <w:fldChar w:fldCharType="begin"/>
      </w:r>
      <w:r>
        <w:rPr>
          <w:webHidden/>
        </w:rPr>
        <w:instrText xml:space="preserve"> PAGEREF _Toc351646930 \h </w:instrText>
      </w:r>
      <w:r>
        <w:rPr>
          <w:webHidden/>
        </w:rPr>
      </w:r>
      <w:r>
        <w:rPr>
          <w:webHidden/>
        </w:rPr>
        <w:fldChar w:fldCharType="separate"/>
      </w:r>
      <w:r w:rsidR="00756367">
        <w:rPr>
          <w:webHidden/>
        </w:rPr>
        <w:t>17</w:t>
      </w:r>
      <w:r>
        <w:rPr>
          <w:webHidden/>
        </w:rPr>
        <w:fldChar w:fldCharType="end"/>
      </w:r>
    </w:p>
    <w:p w14:paraId="53E496E4"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2.1.1</w:t>
      </w:r>
      <w:r>
        <w:rPr>
          <w:rFonts w:asciiTheme="minorHAnsi" w:eastAsiaTheme="minorEastAsia" w:hAnsiTheme="minorHAnsi" w:cstheme="minorBidi"/>
          <w:sz w:val="22"/>
          <w:szCs w:val="22"/>
          <w:lang w:eastAsia="sv-SE"/>
        </w:rPr>
        <w:tab/>
      </w:r>
      <w:r>
        <w:t>God ekonomisk hushållning</w:t>
      </w:r>
      <w:r>
        <w:rPr>
          <w:webHidden/>
        </w:rPr>
        <w:tab/>
      </w:r>
      <w:r>
        <w:rPr>
          <w:webHidden/>
        </w:rPr>
        <w:fldChar w:fldCharType="begin"/>
      </w:r>
      <w:r>
        <w:rPr>
          <w:webHidden/>
        </w:rPr>
        <w:instrText xml:space="preserve"> PAGEREF _Toc351646931 \h </w:instrText>
      </w:r>
      <w:r>
        <w:rPr>
          <w:webHidden/>
        </w:rPr>
      </w:r>
      <w:r>
        <w:rPr>
          <w:webHidden/>
        </w:rPr>
        <w:fldChar w:fldCharType="separate"/>
      </w:r>
      <w:r w:rsidR="00756367">
        <w:rPr>
          <w:webHidden/>
        </w:rPr>
        <w:t>17</w:t>
      </w:r>
      <w:r>
        <w:rPr>
          <w:webHidden/>
        </w:rPr>
        <w:fldChar w:fldCharType="end"/>
      </w:r>
    </w:p>
    <w:p w14:paraId="037D7868"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2.1.2</w:t>
      </w:r>
      <w:r>
        <w:rPr>
          <w:rFonts w:asciiTheme="minorHAnsi" w:eastAsiaTheme="minorEastAsia" w:hAnsiTheme="minorHAnsi" w:cstheme="minorBidi"/>
          <w:sz w:val="22"/>
          <w:szCs w:val="22"/>
          <w:lang w:eastAsia="sv-SE"/>
        </w:rPr>
        <w:tab/>
      </w:r>
      <w:r>
        <w:t>Balanskravet</w:t>
      </w:r>
      <w:r>
        <w:rPr>
          <w:webHidden/>
        </w:rPr>
        <w:tab/>
      </w:r>
      <w:r>
        <w:rPr>
          <w:webHidden/>
        </w:rPr>
        <w:fldChar w:fldCharType="begin"/>
      </w:r>
      <w:r>
        <w:rPr>
          <w:webHidden/>
        </w:rPr>
        <w:instrText xml:space="preserve"> PAGEREF _Toc351646932 \h </w:instrText>
      </w:r>
      <w:r>
        <w:rPr>
          <w:webHidden/>
        </w:rPr>
      </w:r>
      <w:r>
        <w:rPr>
          <w:webHidden/>
        </w:rPr>
        <w:fldChar w:fldCharType="separate"/>
      </w:r>
      <w:r w:rsidR="00756367">
        <w:rPr>
          <w:webHidden/>
        </w:rPr>
        <w:t>19</w:t>
      </w:r>
      <w:r>
        <w:rPr>
          <w:webHidden/>
        </w:rPr>
        <w:fldChar w:fldCharType="end"/>
      </w:r>
    </w:p>
    <w:p w14:paraId="7F80DD82"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2.2</w:t>
      </w:r>
      <w:r>
        <w:rPr>
          <w:rFonts w:asciiTheme="minorHAnsi" w:eastAsiaTheme="minorEastAsia" w:hAnsiTheme="minorHAnsi" w:cstheme="minorBidi"/>
          <w:sz w:val="22"/>
          <w:szCs w:val="22"/>
          <w:lang w:eastAsia="sv-SE"/>
        </w:rPr>
        <w:tab/>
      </w:r>
      <w:r>
        <w:t>Kommunernas och landstingens resultat</w:t>
      </w:r>
      <w:r>
        <w:rPr>
          <w:webHidden/>
        </w:rPr>
        <w:tab/>
      </w:r>
      <w:r>
        <w:rPr>
          <w:webHidden/>
        </w:rPr>
        <w:fldChar w:fldCharType="begin"/>
      </w:r>
      <w:r>
        <w:rPr>
          <w:webHidden/>
        </w:rPr>
        <w:instrText xml:space="preserve"> PAGEREF _Toc351646933 \h </w:instrText>
      </w:r>
      <w:r>
        <w:rPr>
          <w:webHidden/>
        </w:rPr>
      </w:r>
      <w:r>
        <w:rPr>
          <w:webHidden/>
        </w:rPr>
        <w:fldChar w:fldCharType="separate"/>
      </w:r>
      <w:r w:rsidR="00756367">
        <w:rPr>
          <w:webHidden/>
        </w:rPr>
        <w:t>20</w:t>
      </w:r>
      <w:r>
        <w:rPr>
          <w:webHidden/>
        </w:rPr>
        <w:fldChar w:fldCharType="end"/>
      </w:r>
    </w:p>
    <w:p w14:paraId="0DBEB91E"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2.2.1</w:t>
      </w:r>
      <w:r>
        <w:rPr>
          <w:rFonts w:asciiTheme="minorHAnsi" w:eastAsiaTheme="minorEastAsia" w:hAnsiTheme="minorHAnsi" w:cstheme="minorBidi"/>
          <w:sz w:val="22"/>
          <w:szCs w:val="22"/>
          <w:lang w:eastAsia="sv-SE"/>
        </w:rPr>
        <w:tab/>
      </w:r>
      <w:r>
        <w:t>Resultaträkningen</w:t>
      </w:r>
      <w:r>
        <w:rPr>
          <w:webHidden/>
        </w:rPr>
        <w:tab/>
      </w:r>
      <w:r>
        <w:rPr>
          <w:webHidden/>
        </w:rPr>
        <w:fldChar w:fldCharType="begin"/>
      </w:r>
      <w:r>
        <w:rPr>
          <w:webHidden/>
        </w:rPr>
        <w:instrText xml:space="preserve"> PAGEREF _Toc351646934 \h </w:instrText>
      </w:r>
      <w:r>
        <w:rPr>
          <w:webHidden/>
        </w:rPr>
      </w:r>
      <w:r>
        <w:rPr>
          <w:webHidden/>
        </w:rPr>
        <w:fldChar w:fldCharType="separate"/>
      </w:r>
      <w:r w:rsidR="00756367">
        <w:rPr>
          <w:webHidden/>
        </w:rPr>
        <w:t>20</w:t>
      </w:r>
      <w:r>
        <w:rPr>
          <w:webHidden/>
        </w:rPr>
        <w:fldChar w:fldCharType="end"/>
      </w:r>
    </w:p>
    <w:p w14:paraId="68D07529"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2.2.2</w:t>
      </w:r>
      <w:r>
        <w:rPr>
          <w:rFonts w:asciiTheme="minorHAnsi" w:eastAsiaTheme="minorEastAsia" w:hAnsiTheme="minorHAnsi" w:cstheme="minorBidi"/>
          <w:sz w:val="22"/>
          <w:szCs w:val="22"/>
          <w:lang w:eastAsia="sv-SE"/>
        </w:rPr>
        <w:tab/>
      </w:r>
      <w:r>
        <w:t>Balansräkningen</w:t>
      </w:r>
      <w:r>
        <w:rPr>
          <w:webHidden/>
        </w:rPr>
        <w:tab/>
      </w:r>
      <w:r>
        <w:rPr>
          <w:webHidden/>
        </w:rPr>
        <w:fldChar w:fldCharType="begin"/>
      </w:r>
      <w:r>
        <w:rPr>
          <w:webHidden/>
        </w:rPr>
        <w:instrText xml:space="preserve"> PAGEREF _Toc351646935 \h </w:instrText>
      </w:r>
      <w:r>
        <w:rPr>
          <w:webHidden/>
        </w:rPr>
      </w:r>
      <w:r>
        <w:rPr>
          <w:webHidden/>
        </w:rPr>
        <w:fldChar w:fldCharType="separate"/>
      </w:r>
      <w:r w:rsidR="00756367">
        <w:rPr>
          <w:webHidden/>
        </w:rPr>
        <w:t>30</w:t>
      </w:r>
      <w:r>
        <w:rPr>
          <w:webHidden/>
        </w:rPr>
        <w:fldChar w:fldCharType="end"/>
      </w:r>
    </w:p>
    <w:p w14:paraId="202B87C1"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2.2.3</w:t>
      </w:r>
      <w:r>
        <w:rPr>
          <w:rFonts w:asciiTheme="minorHAnsi" w:eastAsiaTheme="minorEastAsia" w:hAnsiTheme="minorHAnsi" w:cstheme="minorBidi"/>
          <w:sz w:val="22"/>
          <w:szCs w:val="22"/>
          <w:lang w:eastAsia="sv-SE"/>
        </w:rPr>
        <w:tab/>
      </w:r>
      <w:r>
        <w:t>Den sammanställda redovisningen</w:t>
      </w:r>
      <w:r>
        <w:rPr>
          <w:webHidden/>
        </w:rPr>
        <w:tab/>
      </w:r>
      <w:r>
        <w:rPr>
          <w:webHidden/>
        </w:rPr>
        <w:fldChar w:fldCharType="begin"/>
      </w:r>
      <w:r>
        <w:rPr>
          <w:webHidden/>
        </w:rPr>
        <w:instrText xml:space="preserve"> PAGEREF _Toc351646936 \h </w:instrText>
      </w:r>
      <w:r>
        <w:rPr>
          <w:webHidden/>
        </w:rPr>
      </w:r>
      <w:r>
        <w:rPr>
          <w:webHidden/>
        </w:rPr>
        <w:fldChar w:fldCharType="separate"/>
      </w:r>
      <w:r w:rsidR="00756367">
        <w:rPr>
          <w:webHidden/>
        </w:rPr>
        <w:t>35</w:t>
      </w:r>
      <w:r>
        <w:rPr>
          <w:webHidden/>
        </w:rPr>
        <w:fldChar w:fldCharType="end"/>
      </w:r>
    </w:p>
    <w:p w14:paraId="4103B322"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2.3</w:t>
      </w:r>
      <w:r>
        <w:rPr>
          <w:rFonts w:asciiTheme="minorHAnsi" w:eastAsiaTheme="minorEastAsia" w:hAnsiTheme="minorHAnsi" w:cstheme="minorBidi"/>
          <w:sz w:val="22"/>
          <w:szCs w:val="22"/>
          <w:lang w:eastAsia="sv-SE"/>
        </w:rPr>
        <w:tab/>
      </w:r>
      <w:r>
        <w:t>Kommunernas och landstingens intäkter</w:t>
      </w:r>
      <w:r>
        <w:rPr>
          <w:webHidden/>
        </w:rPr>
        <w:tab/>
      </w:r>
      <w:r>
        <w:rPr>
          <w:webHidden/>
        </w:rPr>
        <w:fldChar w:fldCharType="begin"/>
      </w:r>
      <w:r>
        <w:rPr>
          <w:webHidden/>
        </w:rPr>
        <w:instrText xml:space="preserve"> PAGEREF _Toc351646937 \h </w:instrText>
      </w:r>
      <w:r>
        <w:rPr>
          <w:webHidden/>
        </w:rPr>
      </w:r>
      <w:r>
        <w:rPr>
          <w:webHidden/>
        </w:rPr>
        <w:fldChar w:fldCharType="separate"/>
      </w:r>
      <w:r w:rsidR="00756367">
        <w:rPr>
          <w:webHidden/>
        </w:rPr>
        <w:t>40</w:t>
      </w:r>
      <w:r>
        <w:rPr>
          <w:webHidden/>
        </w:rPr>
        <w:fldChar w:fldCharType="end"/>
      </w:r>
    </w:p>
    <w:p w14:paraId="45FBE5C9"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2.3.1</w:t>
      </w:r>
      <w:r>
        <w:rPr>
          <w:rFonts w:asciiTheme="minorHAnsi" w:eastAsiaTheme="minorEastAsia" w:hAnsiTheme="minorHAnsi" w:cstheme="minorBidi"/>
          <w:sz w:val="22"/>
          <w:szCs w:val="22"/>
          <w:lang w:eastAsia="sv-SE"/>
        </w:rPr>
        <w:tab/>
      </w:r>
      <w:r>
        <w:t>Skatteintäkter</w:t>
      </w:r>
      <w:r>
        <w:rPr>
          <w:webHidden/>
        </w:rPr>
        <w:tab/>
      </w:r>
      <w:r>
        <w:rPr>
          <w:webHidden/>
        </w:rPr>
        <w:fldChar w:fldCharType="begin"/>
      </w:r>
      <w:r>
        <w:rPr>
          <w:webHidden/>
        </w:rPr>
        <w:instrText xml:space="preserve"> PAGEREF _Toc351646938 \h </w:instrText>
      </w:r>
      <w:r>
        <w:rPr>
          <w:webHidden/>
        </w:rPr>
      </w:r>
      <w:r>
        <w:rPr>
          <w:webHidden/>
        </w:rPr>
        <w:fldChar w:fldCharType="separate"/>
      </w:r>
      <w:r w:rsidR="00756367">
        <w:rPr>
          <w:webHidden/>
        </w:rPr>
        <w:t>40</w:t>
      </w:r>
      <w:r>
        <w:rPr>
          <w:webHidden/>
        </w:rPr>
        <w:fldChar w:fldCharType="end"/>
      </w:r>
    </w:p>
    <w:p w14:paraId="6BAB1FF7"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2.3.2</w:t>
      </w:r>
      <w:r>
        <w:rPr>
          <w:rFonts w:asciiTheme="minorHAnsi" w:eastAsiaTheme="minorEastAsia" w:hAnsiTheme="minorHAnsi" w:cstheme="minorBidi"/>
          <w:sz w:val="22"/>
          <w:szCs w:val="22"/>
          <w:lang w:eastAsia="sv-SE"/>
        </w:rPr>
        <w:tab/>
      </w:r>
      <w:r>
        <w:t>Den kommunala fastighetsavgiften</w:t>
      </w:r>
      <w:r>
        <w:rPr>
          <w:webHidden/>
        </w:rPr>
        <w:tab/>
      </w:r>
      <w:r>
        <w:rPr>
          <w:webHidden/>
        </w:rPr>
        <w:fldChar w:fldCharType="begin"/>
      </w:r>
      <w:r>
        <w:rPr>
          <w:webHidden/>
        </w:rPr>
        <w:instrText xml:space="preserve"> PAGEREF _Toc351646939 \h </w:instrText>
      </w:r>
      <w:r>
        <w:rPr>
          <w:webHidden/>
        </w:rPr>
      </w:r>
      <w:r>
        <w:rPr>
          <w:webHidden/>
        </w:rPr>
        <w:fldChar w:fldCharType="separate"/>
      </w:r>
      <w:r w:rsidR="00756367">
        <w:rPr>
          <w:webHidden/>
        </w:rPr>
        <w:t>42</w:t>
      </w:r>
      <w:r>
        <w:rPr>
          <w:webHidden/>
        </w:rPr>
        <w:fldChar w:fldCharType="end"/>
      </w:r>
    </w:p>
    <w:p w14:paraId="1EF63FAB"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2.3.3</w:t>
      </w:r>
      <w:r>
        <w:rPr>
          <w:rFonts w:asciiTheme="minorHAnsi" w:eastAsiaTheme="minorEastAsia" w:hAnsiTheme="minorHAnsi" w:cstheme="minorBidi"/>
          <w:sz w:val="22"/>
          <w:szCs w:val="22"/>
          <w:lang w:eastAsia="sv-SE"/>
        </w:rPr>
        <w:tab/>
      </w:r>
      <w:r>
        <w:t>Statsbidrag</w:t>
      </w:r>
      <w:r>
        <w:rPr>
          <w:webHidden/>
        </w:rPr>
        <w:tab/>
      </w:r>
      <w:r>
        <w:rPr>
          <w:webHidden/>
        </w:rPr>
        <w:fldChar w:fldCharType="begin"/>
      </w:r>
      <w:r>
        <w:rPr>
          <w:webHidden/>
        </w:rPr>
        <w:instrText xml:space="preserve"> PAGEREF _Toc351646940 \h </w:instrText>
      </w:r>
      <w:r>
        <w:rPr>
          <w:webHidden/>
        </w:rPr>
      </w:r>
      <w:r>
        <w:rPr>
          <w:webHidden/>
        </w:rPr>
        <w:fldChar w:fldCharType="separate"/>
      </w:r>
      <w:r w:rsidR="00756367">
        <w:rPr>
          <w:webHidden/>
        </w:rPr>
        <w:t>43</w:t>
      </w:r>
      <w:r>
        <w:rPr>
          <w:webHidden/>
        </w:rPr>
        <w:fldChar w:fldCharType="end"/>
      </w:r>
    </w:p>
    <w:p w14:paraId="67F53D0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2.3.4</w:t>
      </w:r>
      <w:r>
        <w:rPr>
          <w:rFonts w:asciiTheme="minorHAnsi" w:eastAsiaTheme="minorEastAsia" w:hAnsiTheme="minorHAnsi" w:cstheme="minorBidi"/>
          <w:sz w:val="22"/>
          <w:szCs w:val="22"/>
          <w:lang w:eastAsia="sv-SE"/>
        </w:rPr>
        <w:tab/>
      </w:r>
      <w:r>
        <w:t>Systemet för kommunalekonomisk utjämning</w:t>
      </w:r>
      <w:r>
        <w:rPr>
          <w:webHidden/>
        </w:rPr>
        <w:tab/>
      </w:r>
      <w:r>
        <w:rPr>
          <w:webHidden/>
        </w:rPr>
        <w:fldChar w:fldCharType="begin"/>
      </w:r>
      <w:r>
        <w:rPr>
          <w:webHidden/>
        </w:rPr>
        <w:instrText xml:space="preserve"> PAGEREF _Toc351646941 \h </w:instrText>
      </w:r>
      <w:r>
        <w:rPr>
          <w:webHidden/>
        </w:rPr>
      </w:r>
      <w:r>
        <w:rPr>
          <w:webHidden/>
        </w:rPr>
        <w:fldChar w:fldCharType="separate"/>
      </w:r>
      <w:r w:rsidR="00756367">
        <w:rPr>
          <w:webHidden/>
        </w:rPr>
        <w:t>46</w:t>
      </w:r>
      <w:r>
        <w:rPr>
          <w:webHidden/>
        </w:rPr>
        <w:fldChar w:fldCharType="end"/>
      </w:r>
    </w:p>
    <w:p w14:paraId="46339222"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2.3.5</w:t>
      </w:r>
      <w:r>
        <w:rPr>
          <w:rFonts w:asciiTheme="minorHAnsi" w:eastAsiaTheme="minorEastAsia" w:hAnsiTheme="minorHAnsi" w:cstheme="minorBidi"/>
          <w:sz w:val="22"/>
          <w:szCs w:val="22"/>
          <w:lang w:eastAsia="sv-SE"/>
        </w:rPr>
        <w:tab/>
      </w:r>
      <w:r>
        <w:t>Kostnadsutjämning för verksamhet för funktionshindrade</w:t>
      </w:r>
      <w:r>
        <w:rPr>
          <w:webHidden/>
        </w:rPr>
        <w:tab/>
      </w:r>
      <w:r>
        <w:rPr>
          <w:webHidden/>
        </w:rPr>
        <w:fldChar w:fldCharType="begin"/>
      </w:r>
      <w:r>
        <w:rPr>
          <w:webHidden/>
        </w:rPr>
        <w:instrText xml:space="preserve"> PAGEREF _Toc351646942 \h </w:instrText>
      </w:r>
      <w:r>
        <w:rPr>
          <w:webHidden/>
        </w:rPr>
      </w:r>
      <w:r>
        <w:rPr>
          <w:webHidden/>
        </w:rPr>
        <w:fldChar w:fldCharType="separate"/>
      </w:r>
      <w:r w:rsidR="00756367">
        <w:rPr>
          <w:webHidden/>
        </w:rPr>
        <w:t>50</w:t>
      </w:r>
      <w:r>
        <w:rPr>
          <w:webHidden/>
        </w:rPr>
        <w:fldChar w:fldCharType="end"/>
      </w:r>
    </w:p>
    <w:p w14:paraId="4379F29A"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2.4</w:t>
      </w:r>
      <w:r>
        <w:rPr>
          <w:rFonts w:asciiTheme="minorHAnsi" w:eastAsiaTheme="minorEastAsia" w:hAnsiTheme="minorHAnsi" w:cstheme="minorBidi"/>
          <w:sz w:val="22"/>
          <w:szCs w:val="22"/>
          <w:lang w:eastAsia="sv-SE"/>
        </w:rPr>
        <w:tab/>
      </w:r>
      <w:r>
        <w:t>Kommunernas och landstingens kostnader</w:t>
      </w:r>
      <w:r>
        <w:rPr>
          <w:webHidden/>
        </w:rPr>
        <w:tab/>
      </w:r>
      <w:r>
        <w:rPr>
          <w:webHidden/>
        </w:rPr>
        <w:fldChar w:fldCharType="begin"/>
      </w:r>
      <w:r>
        <w:rPr>
          <w:webHidden/>
        </w:rPr>
        <w:instrText xml:space="preserve"> PAGEREF _Toc351646943 \h </w:instrText>
      </w:r>
      <w:r>
        <w:rPr>
          <w:webHidden/>
        </w:rPr>
      </w:r>
      <w:r>
        <w:rPr>
          <w:webHidden/>
        </w:rPr>
        <w:fldChar w:fldCharType="separate"/>
      </w:r>
      <w:r w:rsidR="00756367">
        <w:rPr>
          <w:webHidden/>
        </w:rPr>
        <w:t>51</w:t>
      </w:r>
      <w:r>
        <w:rPr>
          <w:webHidden/>
        </w:rPr>
        <w:fldChar w:fldCharType="end"/>
      </w:r>
    </w:p>
    <w:p w14:paraId="385CC607"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2.4.1</w:t>
      </w:r>
      <w:r>
        <w:rPr>
          <w:rFonts w:asciiTheme="minorHAnsi" w:eastAsiaTheme="minorEastAsia" w:hAnsiTheme="minorHAnsi" w:cstheme="minorBidi"/>
          <w:sz w:val="22"/>
          <w:szCs w:val="22"/>
          <w:lang w:eastAsia="sv-SE"/>
        </w:rPr>
        <w:tab/>
      </w:r>
      <w:r>
        <w:t>Verksamhetens kostnader</w:t>
      </w:r>
      <w:r>
        <w:rPr>
          <w:webHidden/>
        </w:rPr>
        <w:tab/>
      </w:r>
      <w:r>
        <w:rPr>
          <w:webHidden/>
        </w:rPr>
        <w:fldChar w:fldCharType="begin"/>
      </w:r>
      <w:r>
        <w:rPr>
          <w:webHidden/>
        </w:rPr>
        <w:instrText xml:space="preserve"> PAGEREF _Toc351646944 \h </w:instrText>
      </w:r>
      <w:r>
        <w:rPr>
          <w:webHidden/>
        </w:rPr>
      </w:r>
      <w:r>
        <w:rPr>
          <w:webHidden/>
        </w:rPr>
        <w:fldChar w:fldCharType="separate"/>
      </w:r>
      <w:r w:rsidR="00756367">
        <w:rPr>
          <w:webHidden/>
        </w:rPr>
        <w:t>52</w:t>
      </w:r>
      <w:r>
        <w:rPr>
          <w:webHidden/>
        </w:rPr>
        <w:fldChar w:fldCharType="end"/>
      </w:r>
    </w:p>
    <w:p w14:paraId="5A25CA57"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2.4.2</w:t>
      </w:r>
      <w:r>
        <w:rPr>
          <w:rFonts w:asciiTheme="minorHAnsi" w:eastAsiaTheme="minorEastAsia" w:hAnsiTheme="minorHAnsi" w:cstheme="minorBidi"/>
          <w:sz w:val="22"/>
          <w:szCs w:val="22"/>
          <w:lang w:eastAsia="sv-SE"/>
        </w:rPr>
        <w:tab/>
      </w:r>
      <w:r>
        <w:t>Kommunal personal</w:t>
      </w:r>
      <w:r>
        <w:rPr>
          <w:webHidden/>
        </w:rPr>
        <w:tab/>
      </w:r>
      <w:r>
        <w:rPr>
          <w:webHidden/>
        </w:rPr>
        <w:fldChar w:fldCharType="begin"/>
      </w:r>
      <w:r>
        <w:rPr>
          <w:webHidden/>
        </w:rPr>
        <w:instrText xml:space="preserve"> PAGEREF _Toc351646945 \h </w:instrText>
      </w:r>
      <w:r>
        <w:rPr>
          <w:webHidden/>
        </w:rPr>
      </w:r>
      <w:r>
        <w:rPr>
          <w:webHidden/>
        </w:rPr>
        <w:fldChar w:fldCharType="separate"/>
      </w:r>
      <w:r w:rsidR="00756367">
        <w:rPr>
          <w:webHidden/>
        </w:rPr>
        <w:t>54</w:t>
      </w:r>
      <w:r>
        <w:rPr>
          <w:webHidden/>
        </w:rPr>
        <w:fldChar w:fldCharType="end"/>
      </w:r>
    </w:p>
    <w:p w14:paraId="76D0569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2.4.3</w:t>
      </w:r>
      <w:r>
        <w:rPr>
          <w:rFonts w:asciiTheme="minorHAnsi" w:eastAsiaTheme="minorEastAsia" w:hAnsiTheme="minorHAnsi" w:cstheme="minorBidi"/>
          <w:sz w:val="22"/>
          <w:szCs w:val="22"/>
          <w:lang w:eastAsia="sv-SE"/>
        </w:rPr>
        <w:tab/>
      </w:r>
      <w:r>
        <w:t>Köp av verksamhet från alternativa utförare</w:t>
      </w:r>
      <w:r>
        <w:rPr>
          <w:webHidden/>
        </w:rPr>
        <w:tab/>
      </w:r>
      <w:r>
        <w:rPr>
          <w:webHidden/>
        </w:rPr>
        <w:fldChar w:fldCharType="begin"/>
      </w:r>
      <w:r>
        <w:rPr>
          <w:webHidden/>
        </w:rPr>
        <w:instrText xml:space="preserve"> PAGEREF _Toc351646946 \h </w:instrText>
      </w:r>
      <w:r>
        <w:rPr>
          <w:webHidden/>
        </w:rPr>
      </w:r>
      <w:r>
        <w:rPr>
          <w:webHidden/>
        </w:rPr>
        <w:fldChar w:fldCharType="separate"/>
      </w:r>
      <w:r w:rsidR="00756367">
        <w:rPr>
          <w:webHidden/>
        </w:rPr>
        <w:t>60</w:t>
      </w:r>
      <w:r>
        <w:rPr>
          <w:webHidden/>
        </w:rPr>
        <w:fldChar w:fldCharType="end"/>
      </w:r>
    </w:p>
    <w:p w14:paraId="31973A79" w14:textId="77777777" w:rsidR="0052404E" w:rsidRDefault="0052404E" w:rsidP="0052404E">
      <w:pPr>
        <w:pStyle w:val="Innehll1"/>
        <w:ind w:right="510"/>
        <w:rPr>
          <w:rFonts w:asciiTheme="minorHAnsi" w:eastAsiaTheme="minorEastAsia" w:hAnsiTheme="minorHAnsi" w:cstheme="minorBidi"/>
          <w:sz w:val="22"/>
          <w:szCs w:val="22"/>
          <w:lang w:eastAsia="sv-SE"/>
        </w:rPr>
      </w:pPr>
      <w:r>
        <w:t>3</w:t>
      </w:r>
      <w:r>
        <w:rPr>
          <w:rFonts w:asciiTheme="minorHAnsi" w:eastAsiaTheme="minorEastAsia" w:hAnsiTheme="minorHAnsi" w:cstheme="minorBidi"/>
          <w:sz w:val="22"/>
          <w:szCs w:val="22"/>
          <w:lang w:eastAsia="sv-SE"/>
        </w:rPr>
        <w:tab/>
      </w:r>
      <w:r>
        <w:t>Hälso - och sjukvård</w:t>
      </w:r>
      <w:r>
        <w:rPr>
          <w:webHidden/>
        </w:rPr>
        <w:tab/>
      </w:r>
      <w:r>
        <w:rPr>
          <w:webHidden/>
        </w:rPr>
        <w:fldChar w:fldCharType="begin"/>
      </w:r>
      <w:r>
        <w:rPr>
          <w:webHidden/>
        </w:rPr>
        <w:instrText xml:space="preserve"> PAGEREF _Toc351646947 \h </w:instrText>
      </w:r>
      <w:r>
        <w:rPr>
          <w:webHidden/>
        </w:rPr>
      </w:r>
      <w:r>
        <w:rPr>
          <w:webHidden/>
        </w:rPr>
        <w:fldChar w:fldCharType="separate"/>
      </w:r>
      <w:r w:rsidR="00756367">
        <w:rPr>
          <w:webHidden/>
        </w:rPr>
        <w:t>68</w:t>
      </w:r>
      <w:r>
        <w:rPr>
          <w:webHidden/>
        </w:rPr>
        <w:fldChar w:fldCharType="end"/>
      </w:r>
    </w:p>
    <w:p w14:paraId="11AAF66C"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3.1</w:t>
      </w:r>
      <w:r>
        <w:rPr>
          <w:rFonts w:asciiTheme="minorHAnsi" w:eastAsiaTheme="minorEastAsia" w:hAnsiTheme="minorHAnsi" w:cstheme="minorBidi"/>
          <w:sz w:val="22"/>
          <w:szCs w:val="22"/>
          <w:lang w:eastAsia="sv-SE"/>
        </w:rPr>
        <w:tab/>
      </w:r>
      <w:r>
        <w:t>Övergripande mål för hälso- och sjukvården och tandvården</w:t>
      </w:r>
      <w:r>
        <w:rPr>
          <w:webHidden/>
        </w:rPr>
        <w:tab/>
      </w:r>
      <w:r>
        <w:rPr>
          <w:webHidden/>
        </w:rPr>
        <w:fldChar w:fldCharType="begin"/>
      </w:r>
      <w:r>
        <w:rPr>
          <w:webHidden/>
        </w:rPr>
        <w:instrText xml:space="preserve"> PAGEREF _Toc351646948 \h </w:instrText>
      </w:r>
      <w:r>
        <w:rPr>
          <w:webHidden/>
        </w:rPr>
      </w:r>
      <w:r>
        <w:rPr>
          <w:webHidden/>
        </w:rPr>
        <w:fldChar w:fldCharType="separate"/>
      </w:r>
      <w:r w:rsidR="00756367">
        <w:rPr>
          <w:webHidden/>
        </w:rPr>
        <w:t>68</w:t>
      </w:r>
      <w:r>
        <w:rPr>
          <w:webHidden/>
        </w:rPr>
        <w:fldChar w:fldCharType="end"/>
      </w:r>
    </w:p>
    <w:p w14:paraId="66BC4521"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3.1.1</w:t>
      </w:r>
      <w:r>
        <w:rPr>
          <w:rFonts w:asciiTheme="minorHAnsi" w:eastAsiaTheme="minorEastAsia" w:hAnsiTheme="minorHAnsi" w:cstheme="minorBidi"/>
          <w:sz w:val="22"/>
          <w:szCs w:val="22"/>
          <w:lang w:eastAsia="sv-SE"/>
        </w:rPr>
        <w:tab/>
      </w:r>
      <w:r>
        <w:t>Mål för arbetet inom hälso- och sjukvården och tandvården</w:t>
      </w:r>
      <w:r>
        <w:rPr>
          <w:webHidden/>
        </w:rPr>
        <w:tab/>
      </w:r>
      <w:r>
        <w:rPr>
          <w:webHidden/>
        </w:rPr>
        <w:fldChar w:fldCharType="begin"/>
      </w:r>
      <w:r>
        <w:rPr>
          <w:webHidden/>
        </w:rPr>
        <w:instrText xml:space="preserve"> PAGEREF _Toc351646949 \h </w:instrText>
      </w:r>
      <w:r>
        <w:rPr>
          <w:webHidden/>
        </w:rPr>
      </w:r>
      <w:r>
        <w:rPr>
          <w:webHidden/>
        </w:rPr>
        <w:fldChar w:fldCharType="separate"/>
      </w:r>
      <w:r w:rsidR="00756367">
        <w:rPr>
          <w:webHidden/>
        </w:rPr>
        <w:t>68</w:t>
      </w:r>
      <w:r>
        <w:rPr>
          <w:webHidden/>
        </w:rPr>
        <w:fldChar w:fldCharType="end"/>
      </w:r>
    </w:p>
    <w:p w14:paraId="5FB4F028"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3.2</w:t>
      </w:r>
      <w:r>
        <w:rPr>
          <w:rFonts w:asciiTheme="minorHAnsi" w:eastAsiaTheme="minorEastAsia" w:hAnsiTheme="minorHAnsi" w:cstheme="minorBidi"/>
          <w:sz w:val="22"/>
          <w:szCs w:val="22"/>
          <w:lang w:eastAsia="sv-SE"/>
        </w:rPr>
        <w:tab/>
      </w:r>
      <w:r>
        <w:t>Måluppfyllelse av vissa riktade statsbidrag</w:t>
      </w:r>
      <w:r>
        <w:rPr>
          <w:webHidden/>
        </w:rPr>
        <w:tab/>
      </w:r>
      <w:r>
        <w:rPr>
          <w:webHidden/>
        </w:rPr>
        <w:fldChar w:fldCharType="begin"/>
      </w:r>
      <w:r>
        <w:rPr>
          <w:webHidden/>
        </w:rPr>
        <w:instrText xml:space="preserve"> PAGEREF _Toc351646950 \h </w:instrText>
      </w:r>
      <w:r>
        <w:rPr>
          <w:webHidden/>
        </w:rPr>
      </w:r>
      <w:r>
        <w:rPr>
          <w:webHidden/>
        </w:rPr>
        <w:fldChar w:fldCharType="separate"/>
      </w:r>
      <w:r w:rsidR="00756367">
        <w:rPr>
          <w:webHidden/>
        </w:rPr>
        <w:t>68</w:t>
      </w:r>
      <w:r>
        <w:rPr>
          <w:webHidden/>
        </w:rPr>
        <w:fldChar w:fldCharType="end"/>
      </w:r>
    </w:p>
    <w:p w14:paraId="3B6E2152"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3.2.1</w:t>
      </w:r>
      <w:r>
        <w:rPr>
          <w:rFonts w:asciiTheme="minorHAnsi" w:eastAsiaTheme="minorEastAsia" w:hAnsiTheme="minorHAnsi" w:cstheme="minorBidi"/>
          <w:sz w:val="22"/>
          <w:szCs w:val="22"/>
          <w:lang w:eastAsia="sv-SE"/>
        </w:rPr>
        <w:tab/>
      </w:r>
      <w:r>
        <w:t>Kömiljarden</w:t>
      </w:r>
      <w:r>
        <w:rPr>
          <w:webHidden/>
        </w:rPr>
        <w:tab/>
      </w:r>
      <w:r>
        <w:rPr>
          <w:webHidden/>
        </w:rPr>
        <w:fldChar w:fldCharType="begin"/>
      </w:r>
      <w:r>
        <w:rPr>
          <w:webHidden/>
        </w:rPr>
        <w:instrText xml:space="preserve"> PAGEREF _Toc351646951 \h </w:instrText>
      </w:r>
      <w:r>
        <w:rPr>
          <w:webHidden/>
        </w:rPr>
      </w:r>
      <w:r>
        <w:rPr>
          <w:webHidden/>
        </w:rPr>
        <w:fldChar w:fldCharType="separate"/>
      </w:r>
      <w:r w:rsidR="00756367">
        <w:rPr>
          <w:webHidden/>
        </w:rPr>
        <w:t>68</w:t>
      </w:r>
      <w:r>
        <w:rPr>
          <w:webHidden/>
        </w:rPr>
        <w:fldChar w:fldCharType="end"/>
      </w:r>
    </w:p>
    <w:p w14:paraId="0B012B1F"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3.2.2</w:t>
      </w:r>
      <w:r>
        <w:rPr>
          <w:rFonts w:asciiTheme="minorHAnsi" w:eastAsiaTheme="minorEastAsia" w:hAnsiTheme="minorHAnsi" w:cstheme="minorBidi"/>
          <w:sz w:val="22"/>
          <w:szCs w:val="22"/>
          <w:lang w:eastAsia="sv-SE"/>
        </w:rPr>
        <w:tab/>
      </w:r>
      <w:r>
        <w:t>Psykiatri och psykisk hälsa</w:t>
      </w:r>
      <w:r>
        <w:rPr>
          <w:webHidden/>
        </w:rPr>
        <w:tab/>
      </w:r>
      <w:r>
        <w:rPr>
          <w:webHidden/>
        </w:rPr>
        <w:fldChar w:fldCharType="begin"/>
      </w:r>
      <w:r>
        <w:rPr>
          <w:webHidden/>
        </w:rPr>
        <w:instrText xml:space="preserve"> PAGEREF _Toc351646952 \h </w:instrText>
      </w:r>
      <w:r>
        <w:rPr>
          <w:webHidden/>
        </w:rPr>
      </w:r>
      <w:r>
        <w:rPr>
          <w:webHidden/>
        </w:rPr>
        <w:fldChar w:fldCharType="separate"/>
      </w:r>
      <w:r w:rsidR="00756367">
        <w:rPr>
          <w:webHidden/>
        </w:rPr>
        <w:t>69</w:t>
      </w:r>
      <w:r>
        <w:rPr>
          <w:webHidden/>
        </w:rPr>
        <w:fldChar w:fldCharType="end"/>
      </w:r>
    </w:p>
    <w:p w14:paraId="46E0000E"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3.3</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_Toc351646953 \h </w:instrText>
      </w:r>
      <w:r>
        <w:rPr>
          <w:webHidden/>
        </w:rPr>
      </w:r>
      <w:r>
        <w:rPr>
          <w:webHidden/>
        </w:rPr>
        <w:fldChar w:fldCharType="separate"/>
      </w:r>
      <w:r w:rsidR="00756367">
        <w:rPr>
          <w:webHidden/>
        </w:rPr>
        <w:t>70</w:t>
      </w:r>
      <w:r>
        <w:rPr>
          <w:webHidden/>
        </w:rPr>
        <w:fldChar w:fldCharType="end"/>
      </w:r>
    </w:p>
    <w:p w14:paraId="1A6EF0FB"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3.3.1</w:t>
      </w:r>
      <w:r>
        <w:rPr>
          <w:rFonts w:asciiTheme="minorHAnsi" w:eastAsiaTheme="minorEastAsia" w:hAnsiTheme="minorHAnsi" w:cstheme="minorBidi"/>
          <w:sz w:val="22"/>
          <w:szCs w:val="22"/>
          <w:lang w:eastAsia="sv-SE"/>
        </w:rPr>
        <w:tab/>
      </w:r>
      <w:r>
        <w:t>Tillgänglighet och valfrihet inom vården</w:t>
      </w:r>
      <w:r>
        <w:rPr>
          <w:webHidden/>
        </w:rPr>
        <w:tab/>
      </w:r>
      <w:r>
        <w:rPr>
          <w:webHidden/>
        </w:rPr>
        <w:fldChar w:fldCharType="begin"/>
      </w:r>
      <w:r>
        <w:rPr>
          <w:webHidden/>
        </w:rPr>
        <w:instrText xml:space="preserve"> PAGEREF _Toc351646954 \h </w:instrText>
      </w:r>
      <w:r>
        <w:rPr>
          <w:webHidden/>
        </w:rPr>
      </w:r>
      <w:r>
        <w:rPr>
          <w:webHidden/>
        </w:rPr>
        <w:fldChar w:fldCharType="separate"/>
      </w:r>
      <w:r w:rsidR="00756367">
        <w:rPr>
          <w:webHidden/>
        </w:rPr>
        <w:t>70</w:t>
      </w:r>
      <w:r>
        <w:rPr>
          <w:webHidden/>
        </w:rPr>
        <w:fldChar w:fldCharType="end"/>
      </w:r>
    </w:p>
    <w:p w14:paraId="2D1F8322"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3.3.2</w:t>
      </w:r>
      <w:r>
        <w:rPr>
          <w:rFonts w:asciiTheme="minorHAnsi" w:eastAsiaTheme="minorEastAsia" w:hAnsiTheme="minorHAnsi" w:cstheme="minorBidi"/>
          <w:sz w:val="22"/>
          <w:szCs w:val="22"/>
          <w:lang w:eastAsia="sv-SE"/>
        </w:rPr>
        <w:tab/>
      </w:r>
      <w:r>
        <w:t>Kunskapsbaserad vård</w:t>
      </w:r>
      <w:r>
        <w:rPr>
          <w:webHidden/>
        </w:rPr>
        <w:tab/>
      </w:r>
      <w:r>
        <w:rPr>
          <w:webHidden/>
        </w:rPr>
        <w:fldChar w:fldCharType="begin"/>
      </w:r>
      <w:r>
        <w:rPr>
          <w:webHidden/>
        </w:rPr>
        <w:instrText xml:space="preserve"> PAGEREF _Toc351646955 \h </w:instrText>
      </w:r>
      <w:r>
        <w:rPr>
          <w:webHidden/>
        </w:rPr>
      </w:r>
      <w:r>
        <w:rPr>
          <w:webHidden/>
        </w:rPr>
        <w:fldChar w:fldCharType="separate"/>
      </w:r>
      <w:r w:rsidR="00756367">
        <w:rPr>
          <w:webHidden/>
        </w:rPr>
        <w:t>77</w:t>
      </w:r>
      <w:r>
        <w:rPr>
          <w:webHidden/>
        </w:rPr>
        <w:fldChar w:fldCharType="end"/>
      </w:r>
    </w:p>
    <w:p w14:paraId="2CF680CD"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3.3.3</w:t>
      </w:r>
      <w:r>
        <w:rPr>
          <w:rFonts w:asciiTheme="minorHAnsi" w:eastAsiaTheme="minorEastAsia" w:hAnsiTheme="minorHAnsi" w:cstheme="minorBidi"/>
          <w:sz w:val="22"/>
          <w:szCs w:val="22"/>
          <w:lang w:eastAsia="sv-SE"/>
        </w:rPr>
        <w:tab/>
      </w:r>
      <w:r>
        <w:t>Delaktighet och självbestämmande i vården</w:t>
      </w:r>
      <w:r>
        <w:rPr>
          <w:webHidden/>
        </w:rPr>
        <w:tab/>
      </w:r>
      <w:r>
        <w:rPr>
          <w:webHidden/>
        </w:rPr>
        <w:fldChar w:fldCharType="begin"/>
      </w:r>
      <w:r>
        <w:rPr>
          <w:webHidden/>
        </w:rPr>
        <w:instrText xml:space="preserve"> PAGEREF _Toc351646956 \h </w:instrText>
      </w:r>
      <w:r>
        <w:rPr>
          <w:webHidden/>
        </w:rPr>
      </w:r>
      <w:r>
        <w:rPr>
          <w:webHidden/>
        </w:rPr>
        <w:fldChar w:fldCharType="separate"/>
      </w:r>
      <w:r w:rsidR="00756367">
        <w:rPr>
          <w:webHidden/>
        </w:rPr>
        <w:t>80</w:t>
      </w:r>
      <w:r>
        <w:rPr>
          <w:webHidden/>
        </w:rPr>
        <w:fldChar w:fldCharType="end"/>
      </w:r>
    </w:p>
    <w:p w14:paraId="07B7FCF6"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bCs/>
        </w:rPr>
        <w:t>3.3.4</w:t>
      </w:r>
      <w:r>
        <w:rPr>
          <w:rFonts w:asciiTheme="minorHAnsi" w:eastAsiaTheme="minorEastAsia" w:hAnsiTheme="minorHAnsi" w:cstheme="minorBidi"/>
          <w:sz w:val="22"/>
          <w:szCs w:val="22"/>
          <w:lang w:eastAsia="sv-SE"/>
        </w:rPr>
        <w:tab/>
      </w:r>
      <w:r w:rsidRPr="00E04F96">
        <w:rPr>
          <w:bCs/>
        </w:rPr>
        <w:t>Systematiskt förbättringsarbete genom nationella kvalitetsregister och öppna jämförelser</w:t>
      </w:r>
      <w:r>
        <w:rPr>
          <w:webHidden/>
        </w:rPr>
        <w:tab/>
      </w:r>
      <w:r>
        <w:rPr>
          <w:webHidden/>
        </w:rPr>
        <w:fldChar w:fldCharType="begin"/>
      </w:r>
      <w:r>
        <w:rPr>
          <w:webHidden/>
        </w:rPr>
        <w:instrText xml:space="preserve"> PAGEREF _Toc351646957 \h </w:instrText>
      </w:r>
      <w:r>
        <w:rPr>
          <w:webHidden/>
        </w:rPr>
      </w:r>
      <w:r>
        <w:rPr>
          <w:webHidden/>
        </w:rPr>
        <w:fldChar w:fldCharType="separate"/>
      </w:r>
      <w:r w:rsidR="00756367">
        <w:rPr>
          <w:webHidden/>
        </w:rPr>
        <w:t>83</w:t>
      </w:r>
      <w:r>
        <w:rPr>
          <w:webHidden/>
        </w:rPr>
        <w:fldChar w:fldCharType="end"/>
      </w:r>
    </w:p>
    <w:p w14:paraId="38701D98"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3.4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_Toc351646958 \h </w:instrText>
      </w:r>
      <w:r>
        <w:rPr>
          <w:webHidden/>
        </w:rPr>
      </w:r>
      <w:r>
        <w:rPr>
          <w:webHidden/>
        </w:rPr>
        <w:fldChar w:fldCharType="separate"/>
      </w:r>
      <w:r w:rsidR="00756367">
        <w:rPr>
          <w:webHidden/>
        </w:rPr>
        <w:t>87</w:t>
      </w:r>
      <w:r>
        <w:rPr>
          <w:webHidden/>
        </w:rPr>
        <w:fldChar w:fldCharType="end"/>
      </w:r>
    </w:p>
    <w:p w14:paraId="402C1AD9"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3.4.1</w:t>
      </w:r>
      <w:r>
        <w:rPr>
          <w:rFonts w:asciiTheme="minorHAnsi" w:eastAsiaTheme="minorEastAsia" w:hAnsiTheme="minorHAnsi" w:cstheme="minorBidi"/>
          <w:sz w:val="22"/>
          <w:szCs w:val="22"/>
          <w:lang w:eastAsia="sv-SE"/>
        </w:rPr>
        <w:tab/>
      </w:r>
      <w:r>
        <w:t>Hälso- och sjukvårdens kostnader</w:t>
      </w:r>
      <w:r>
        <w:rPr>
          <w:webHidden/>
        </w:rPr>
        <w:tab/>
      </w:r>
      <w:r>
        <w:rPr>
          <w:webHidden/>
        </w:rPr>
        <w:fldChar w:fldCharType="begin"/>
      </w:r>
      <w:r>
        <w:rPr>
          <w:webHidden/>
        </w:rPr>
        <w:instrText xml:space="preserve"> PAGEREF _Toc351646959 \h </w:instrText>
      </w:r>
      <w:r>
        <w:rPr>
          <w:webHidden/>
        </w:rPr>
      </w:r>
      <w:r>
        <w:rPr>
          <w:webHidden/>
        </w:rPr>
        <w:fldChar w:fldCharType="separate"/>
      </w:r>
      <w:r w:rsidR="00756367">
        <w:rPr>
          <w:webHidden/>
        </w:rPr>
        <w:t>87</w:t>
      </w:r>
      <w:r>
        <w:rPr>
          <w:webHidden/>
        </w:rPr>
        <w:fldChar w:fldCharType="end"/>
      </w:r>
    </w:p>
    <w:p w14:paraId="770ECD5F"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3.4.2</w:t>
      </w:r>
      <w:r>
        <w:rPr>
          <w:rFonts w:asciiTheme="minorHAnsi" w:eastAsiaTheme="minorEastAsia" w:hAnsiTheme="minorHAnsi" w:cstheme="minorBidi"/>
          <w:sz w:val="22"/>
          <w:szCs w:val="22"/>
          <w:lang w:eastAsia="sv-SE"/>
        </w:rPr>
        <w:tab/>
      </w:r>
      <w:r>
        <w:t>Tandvårdskostnader</w:t>
      </w:r>
      <w:r>
        <w:rPr>
          <w:webHidden/>
        </w:rPr>
        <w:tab/>
      </w:r>
      <w:r>
        <w:rPr>
          <w:webHidden/>
        </w:rPr>
        <w:fldChar w:fldCharType="begin"/>
      </w:r>
      <w:r>
        <w:rPr>
          <w:webHidden/>
        </w:rPr>
        <w:instrText xml:space="preserve"> PAGEREF _Toc351646960 \h </w:instrText>
      </w:r>
      <w:r>
        <w:rPr>
          <w:webHidden/>
        </w:rPr>
      </w:r>
      <w:r>
        <w:rPr>
          <w:webHidden/>
        </w:rPr>
        <w:fldChar w:fldCharType="separate"/>
      </w:r>
      <w:r w:rsidR="00756367">
        <w:rPr>
          <w:webHidden/>
        </w:rPr>
        <w:t>90</w:t>
      </w:r>
      <w:r>
        <w:rPr>
          <w:webHidden/>
        </w:rPr>
        <w:fldChar w:fldCharType="end"/>
      </w:r>
    </w:p>
    <w:p w14:paraId="0DE9ADD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3.4.3</w:t>
      </w:r>
      <w:r>
        <w:rPr>
          <w:rFonts w:asciiTheme="minorHAnsi" w:eastAsiaTheme="minorEastAsia" w:hAnsiTheme="minorHAnsi" w:cstheme="minorBidi"/>
          <w:sz w:val="22"/>
          <w:szCs w:val="22"/>
          <w:lang w:eastAsia="sv-SE"/>
        </w:rPr>
        <w:tab/>
      </w:r>
      <w:r>
        <w:t>Läkemedelskostnader</w:t>
      </w:r>
      <w:r>
        <w:rPr>
          <w:webHidden/>
        </w:rPr>
        <w:tab/>
      </w:r>
      <w:r>
        <w:rPr>
          <w:webHidden/>
        </w:rPr>
        <w:fldChar w:fldCharType="begin"/>
      </w:r>
      <w:r>
        <w:rPr>
          <w:webHidden/>
        </w:rPr>
        <w:instrText xml:space="preserve"> PAGEREF _Toc351646961 \h </w:instrText>
      </w:r>
      <w:r>
        <w:rPr>
          <w:webHidden/>
        </w:rPr>
      </w:r>
      <w:r>
        <w:rPr>
          <w:webHidden/>
        </w:rPr>
        <w:fldChar w:fldCharType="separate"/>
      </w:r>
      <w:r w:rsidR="00756367">
        <w:rPr>
          <w:webHidden/>
        </w:rPr>
        <w:t>92</w:t>
      </w:r>
      <w:r>
        <w:rPr>
          <w:webHidden/>
        </w:rPr>
        <w:fldChar w:fldCharType="end"/>
      </w:r>
    </w:p>
    <w:p w14:paraId="58BF2CBB"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lastRenderedPageBreak/>
        <w:t>3.5</w:t>
      </w:r>
      <w:r>
        <w:rPr>
          <w:rFonts w:asciiTheme="minorHAnsi" w:eastAsiaTheme="minorEastAsia" w:hAnsiTheme="minorHAnsi" w:cstheme="minorBidi"/>
          <w:sz w:val="22"/>
          <w:szCs w:val="22"/>
          <w:lang w:eastAsia="sv-SE"/>
        </w:rPr>
        <w:tab/>
      </w:r>
      <w:r>
        <w:t>Landstingens köp av verksamhet från alternativa utförare</w:t>
      </w:r>
      <w:r>
        <w:rPr>
          <w:webHidden/>
        </w:rPr>
        <w:tab/>
      </w:r>
      <w:r>
        <w:rPr>
          <w:webHidden/>
        </w:rPr>
        <w:fldChar w:fldCharType="begin"/>
      </w:r>
      <w:r>
        <w:rPr>
          <w:webHidden/>
        </w:rPr>
        <w:instrText xml:space="preserve"> PAGEREF _Toc351646962 \h </w:instrText>
      </w:r>
      <w:r>
        <w:rPr>
          <w:webHidden/>
        </w:rPr>
      </w:r>
      <w:r>
        <w:rPr>
          <w:webHidden/>
        </w:rPr>
        <w:fldChar w:fldCharType="separate"/>
      </w:r>
      <w:r w:rsidR="00756367">
        <w:rPr>
          <w:webHidden/>
        </w:rPr>
        <w:t>93</w:t>
      </w:r>
      <w:r>
        <w:rPr>
          <w:webHidden/>
        </w:rPr>
        <w:fldChar w:fldCharType="end"/>
      </w:r>
    </w:p>
    <w:p w14:paraId="3923E60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3.5.1</w:t>
      </w:r>
      <w:r>
        <w:rPr>
          <w:rFonts w:asciiTheme="minorHAnsi" w:eastAsiaTheme="minorEastAsia" w:hAnsiTheme="minorHAnsi" w:cstheme="minorBidi"/>
          <w:sz w:val="22"/>
          <w:szCs w:val="22"/>
          <w:lang w:eastAsia="sv-SE"/>
        </w:rPr>
        <w:tab/>
      </w:r>
      <w:r>
        <w:t>Hälso- och sjukvårdstjänster</w:t>
      </w:r>
      <w:r>
        <w:rPr>
          <w:webHidden/>
        </w:rPr>
        <w:tab/>
      </w:r>
      <w:r>
        <w:rPr>
          <w:webHidden/>
        </w:rPr>
        <w:fldChar w:fldCharType="begin"/>
      </w:r>
      <w:r>
        <w:rPr>
          <w:webHidden/>
        </w:rPr>
        <w:instrText xml:space="preserve"> PAGEREF _Toc351646963 \h </w:instrText>
      </w:r>
      <w:r>
        <w:rPr>
          <w:webHidden/>
        </w:rPr>
      </w:r>
      <w:r>
        <w:rPr>
          <w:webHidden/>
        </w:rPr>
        <w:fldChar w:fldCharType="separate"/>
      </w:r>
      <w:r w:rsidR="00756367">
        <w:rPr>
          <w:webHidden/>
        </w:rPr>
        <w:t>93</w:t>
      </w:r>
      <w:r>
        <w:rPr>
          <w:webHidden/>
        </w:rPr>
        <w:fldChar w:fldCharType="end"/>
      </w:r>
    </w:p>
    <w:p w14:paraId="313CDAE3"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3.5.2</w:t>
      </w:r>
      <w:r>
        <w:rPr>
          <w:rFonts w:asciiTheme="minorHAnsi" w:eastAsiaTheme="minorEastAsia" w:hAnsiTheme="minorHAnsi" w:cstheme="minorBidi"/>
          <w:sz w:val="22"/>
          <w:szCs w:val="22"/>
          <w:lang w:eastAsia="sv-SE"/>
        </w:rPr>
        <w:tab/>
      </w:r>
      <w:r>
        <w:t>Köp av tandvårdstjänster</w:t>
      </w:r>
      <w:r>
        <w:rPr>
          <w:webHidden/>
        </w:rPr>
        <w:tab/>
      </w:r>
      <w:r>
        <w:rPr>
          <w:webHidden/>
        </w:rPr>
        <w:fldChar w:fldCharType="begin"/>
      </w:r>
      <w:r>
        <w:rPr>
          <w:webHidden/>
        </w:rPr>
        <w:instrText xml:space="preserve"> PAGEREF _Toc351646964 \h </w:instrText>
      </w:r>
      <w:r>
        <w:rPr>
          <w:webHidden/>
        </w:rPr>
      </w:r>
      <w:r>
        <w:rPr>
          <w:webHidden/>
        </w:rPr>
        <w:fldChar w:fldCharType="separate"/>
      </w:r>
      <w:r w:rsidR="00756367">
        <w:rPr>
          <w:webHidden/>
        </w:rPr>
        <w:t>96</w:t>
      </w:r>
      <w:r>
        <w:rPr>
          <w:webHidden/>
        </w:rPr>
        <w:fldChar w:fldCharType="end"/>
      </w:r>
    </w:p>
    <w:p w14:paraId="06A5F45C"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3.6</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_Toc351646965 \h </w:instrText>
      </w:r>
      <w:r>
        <w:rPr>
          <w:webHidden/>
        </w:rPr>
      </w:r>
      <w:r>
        <w:rPr>
          <w:webHidden/>
        </w:rPr>
        <w:fldChar w:fldCharType="separate"/>
      </w:r>
      <w:r w:rsidR="00756367">
        <w:rPr>
          <w:webHidden/>
        </w:rPr>
        <w:t>97</w:t>
      </w:r>
      <w:r>
        <w:rPr>
          <w:webHidden/>
        </w:rPr>
        <w:fldChar w:fldCharType="end"/>
      </w:r>
    </w:p>
    <w:p w14:paraId="279C2240" w14:textId="77777777" w:rsidR="0052404E" w:rsidRDefault="0052404E" w:rsidP="0052404E">
      <w:pPr>
        <w:pStyle w:val="Innehll1"/>
        <w:ind w:right="510"/>
        <w:rPr>
          <w:rFonts w:asciiTheme="minorHAnsi" w:eastAsiaTheme="minorEastAsia" w:hAnsiTheme="minorHAnsi" w:cstheme="minorBidi"/>
          <w:sz w:val="22"/>
          <w:szCs w:val="22"/>
          <w:lang w:eastAsia="sv-SE"/>
        </w:rPr>
      </w:pPr>
      <w:r>
        <w:t>4</w:t>
      </w:r>
      <w:r>
        <w:rPr>
          <w:rFonts w:asciiTheme="minorHAnsi" w:eastAsiaTheme="minorEastAsia" w:hAnsiTheme="minorHAnsi" w:cstheme="minorBidi"/>
          <w:sz w:val="22"/>
          <w:szCs w:val="22"/>
          <w:lang w:eastAsia="sv-SE"/>
        </w:rPr>
        <w:tab/>
      </w:r>
      <w:r>
        <w:t>Socialtjänst</w:t>
      </w:r>
      <w:r>
        <w:rPr>
          <w:webHidden/>
        </w:rPr>
        <w:tab/>
      </w:r>
      <w:r>
        <w:rPr>
          <w:webHidden/>
        </w:rPr>
        <w:fldChar w:fldCharType="begin"/>
      </w:r>
      <w:r>
        <w:rPr>
          <w:webHidden/>
        </w:rPr>
        <w:instrText xml:space="preserve"> PAGEREF _Toc351646966 \h </w:instrText>
      </w:r>
      <w:r>
        <w:rPr>
          <w:webHidden/>
        </w:rPr>
      </w:r>
      <w:r>
        <w:rPr>
          <w:webHidden/>
        </w:rPr>
        <w:fldChar w:fldCharType="separate"/>
      </w:r>
      <w:r w:rsidR="00756367">
        <w:rPr>
          <w:webHidden/>
        </w:rPr>
        <w:t>99</w:t>
      </w:r>
      <w:r>
        <w:rPr>
          <w:webHidden/>
        </w:rPr>
        <w:fldChar w:fldCharType="end"/>
      </w:r>
    </w:p>
    <w:p w14:paraId="2BDAA6E6"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Nationella mål och bestämmelser</w:t>
      </w:r>
      <w:r>
        <w:rPr>
          <w:webHidden/>
        </w:rPr>
        <w:tab/>
      </w:r>
      <w:r>
        <w:rPr>
          <w:webHidden/>
        </w:rPr>
        <w:fldChar w:fldCharType="begin"/>
      </w:r>
      <w:r>
        <w:rPr>
          <w:webHidden/>
        </w:rPr>
        <w:instrText xml:space="preserve"> PAGEREF _Toc351646967 \h </w:instrText>
      </w:r>
      <w:r>
        <w:rPr>
          <w:webHidden/>
        </w:rPr>
      </w:r>
      <w:r>
        <w:rPr>
          <w:webHidden/>
        </w:rPr>
        <w:fldChar w:fldCharType="separate"/>
      </w:r>
      <w:r w:rsidR="00756367">
        <w:rPr>
          <w:webHidden/>
        </w:rPr>
        <w:t>99</w:t>
      </w:r>
      <w:r>
        <w:rPr>
          <w:webHidden/>
        </w:rPr>
        <w:fldChar w:fldCharType="end"/>
      </w:r>
    </w:p>
    <w:p w14:paraId="7E41A17D"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Måluppfyllelse av vissa riktade statsbidrag</w:t>
      </w:r>
      <w:r>
        <w:rPr>
          <w:webHidden/>
        </w:rPr>
        <w:tab/>
      </w:r>
      <w:r>
        <w:rPr>
          <w:webHidden/>
        </w:rPr>
        <w:fldChar w:fldCharType="begin"/>
      </w:r>
      <w:r>
        <w:rPr>
          <w:webHidden/>
        </w:rPr>
        <w:instrText xml:space="preserve"> PAGEREF _Toc351646968 \h </w:instrText>
      </w:r>
      <w:r>
        <w:rPr>
          <w:webHidden/>
        </w:rPr>
      </w:r>
      <w:r>
        <w:rPr>
          <w:webHidden/>
        </w:rPr>
        <w:fldChar w:fldCharType="separate"/>
      </w:r>
      <w:r w:rsidR="00756367">
        <w:rPr>
          <w:webHidden/>
        </w:rPr>
        <w:t>99</w:t>
      </w:r>
      <w:r>
        <w:rPr>
          <w:webHidden/>
        </w:rPr>
        <w:fldChar w:fldCharType="end"/>
      </w:r>
    </w:p>
    <w:p w14:paraId="36DD33BE"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4.2.1</w:t>
      </w:r>
      <w:r>
        <w:rPr>
          <w:rFonts w:asciiTheme="minorHAnsi" w:eastAsiaTheme="minorEastAsia" w:hAnsiTheme="minorHAnsi" w:cstheme="minorBidi"/>
          <w:sz w:val="22"/>
          <w:szCs w:val="22"/>
          <w:lang w:eastAsia="sv-SE"/>
        </w:rPr>
        <w:tab/>
      </w:r>
      <w:r>
        <w:t>Stimulansbidrag och åtgärder inom äldrepolitiken</w:t>
      </w:r>
      <w:r>
        <w:rPr>
          <w:webHidden/>
        </w:rPr>
        <w:tab/>
      </w:r>
      <w:r>
        <w:rPr>
          <w:webHidden/>
        </w:rPr>
        <w:fldChar w:fldCharType="begin"/>
      </w:r>
      <w:r>
        <w:rPr>
          <w:webHidden/>
        </w:rPr>
        <w:instrText xml:space="preserve"> PAGEREF _Toc351646969 \h </w:instrText>
      </w:r>
      <w:r>
        <w:rPr>
          <w:webHidden/>
        </w:rPr>
      </w:r>
      <w:r>
        <w:rPr>
          <w:webHidden/>
        </w:rPr>
        <w:fldChar w:fldCharType="separate"/>
      </w:r>
      <w:r w:rsidR="00756367">
        <w:rPr>
          <w:webHidden/>
        </w:rPr>
        <w:t>99</w:t>
      </w:r>
      <w:r>
        <w:rPr>
          <w:webHidden/>
        </w:rPr>
        <w:fldChar w:fldCharType="end"/>
      </w:r>
    </w:p>
    <w:p w14:paraId="5F16D91D"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4.3</w:t>
      </w:r>
      <w:r>
        <w:rPr>
          <w:rFonts w:asciiTheme="minorHAnsi" w:eastAsiaTheme="minorEastAsia" w:hAnsiTheme="minorHAnsi" w:cstheme="minorBidi"/>
          <w:sz w:val="22"/>
          <w:szCs w:val="22"/>
          <w:lang w:eastAsia="sv-SE"/>
        </w:rPr>
        <w:tab/>
      </w:r>
      <w:r>
        <w:t>Prioriterade övergripande områden</w:t>
      </w:r>
      <w:r>
        <w:rPr>
          <w:webHidden/>
        </w:rPr>
        <w:tab/>
      </w:r>
      <w:r>
        <w:rPr>
          <w:webHidden/>
        </w:rPr>
        <w:fldChar w:fldCharType="begin"/>
      </w:r>
      <w:r>
        <w:rPr>
          <w:webHidden/>
        </w:rPr>
        <w:instrText xml:space="preserve"> PAGEREF _Toc351646970 \h </w:instrText>
      </w:r>
      <w:r>
        <w:rPr>
          <w:webHidden/>
        </w:rPr>
      </w:r>
      <w:r>
        <w:rPr>
          <w:webHidden/>
        </w:rPr>
        <w:fldChar w:fldCharType="separate"/>
      </w:r>
      <w:r w:rsidR="00756367">
        <w:rPr>
          <w:webHidden/>
        </w:rPr>
        <w:t>101</w:t>
      </w:r>
      <w:r>
        <w:rPr>
          <w:webHidden/>
        </w:rPr>
        <w:fldChar w:fldCharType="end"/>
      </w:r>
    </w:p>
    <w:p w14:paraId="0A940641"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4.3.1</w:t>
      </w:r>
      <w:r>
        <w:rPr>
          <w:rFonts w:asciiTheme="minorHAnsi" w:eastAsiaTheme="minorEastAsia" w:hAnsiTheme="minorHAnsi" w:cstheme="minorBidi"/>
          <w:sz w:val="22"/>
          <w:szCs w:val="22"/>
          <w:lang w:eastAsia="sv-SE"/>
        </w:rPr>
        <w:tab/>
      </w:r>
      <w:r>
        <w:t>Ökad valfrihet</w:t>
      </w:r>
      <w:r>
        <w:rPr>
          <w:webHidden/>
        </w:rPr>
        <w:tab/>
      </w:r>
      <w:r>
        <w:rPr>
          <w:webHidden/>
        </w:rPr>
        <w:fldChar w:fldCharType="begin"/>
      </w:r>
      <w:r>
        <w:rPr>
          <w:webHidden/>
        </w:rPr>
        <w:instrText xml:space="preserve"> PAGEREF _Toc351646971 \h </w:instrText>
      </w:r>
      <w:r>
        <w:rPr>
          <w:webHidden/>
        </w:rPr>
      </w:r>
      <w:r>
        <w:rPr>
          <w:webHidden/>
        </w:rPr>
        <w:fldChar w:fldCharType="separate"/>
      </w:r>
      <w:r w:rsidR="00756367">
        <w:rPr>
          <w:webHidden/>
        </w:rPr>
        <w:t>101</w:t>
      </w:r>
      <w:r>
        <w:rPr>
          <w:webHidden/>
        </w:rPr>
        <w:fldChar w:fldCharType="end"/>
      </w:r>
    </w:p>
    <w:p w14:paraId="6BC0A17C"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4.3.2</w:t>
      </w:r>
      <w:r>
        <w:rPr>
          <w:rFonts w:asciiTheme="minorHAnsi" w:eastAsiaTheme="minorEastAsia" w:hAnsiTheme="minorHAnsi" w:cstheme="minorBidi"/>
          <w:sz w:val="22"/>
          <w:szCs w:val="22"/>
          <w:lang w:eastAsia="sv-SE"/>
        </w:rPr>
        <w:tab/>
      </w:r>
      <w:r>
        <w:t>Fokus på kunskapsutveckling och kvalitet inom socialtjänsten</w:t>
      </w:r>
      <w:r>
        <w:rPr>
          <w:webHidden/>
        </w:rPr>
        <w:tab/>
      </w:r>
      <w:r>
        <w:rPr>
          <w:webHidden/>
        </w:rPr>
        <w:fldChar w:fldCharType="begin"/>
      </w:r>
      <w:r>
        <w:rPr>
          <w:webHidden/>
        </w:rPr>
        <w:instrText xml:space="preserve"> PAGEREF _Toc351646972 \h </w:instrText>
      </w:r>
      <w:r>
        <w:rPr>
          <w:webHidden/>
        </w:rPr>
      </w:r>
      <w:r>
        <w:rPr>
          <w:webHidden/>
        </w:rPr>
        <w:fldChar w:fldCharType="separate"/>
      </w:r>
      <w:r w:rsidR="00756367">
        <w:rPr>
          <w:webHidden/>
        </w:rPr>
        <w:t>101</w:t>
      </w:r>
      <w:r>
        <w:rPr>
          <w:webHidden/>
        </w:rPr>
        <w:fldChar w:fldCharType="end"/>
      </w:r>
    </w:p>
    <w:p w14:paraId="580002E3"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_Toc351646973 \h </w:instrText>
      </w:r>
      <w:r>
        <w:rPr>
          <w:webHidden/>
        </w:rPr>
      </w:r>
      <w:r>
        <w:rPr>
          <w:webHidden/>
        </w:rPr>
        <w:fldChar w:fldCharType="separate"/>
      </w:r>
      <w:r w:rsidR="00756367">
        <w:rPr>
          <w:webHidden/>
        </w:rPr>
        <w:t>103</w:t>
      </w:r>
      <w:r>
        <w:rPr>
          <w:webHidden/>
        </w:rPr>
        <w:fldChar w:fldCharType="end"/>
      </w:r>
    </w:p>
    <w:p w14:paraId="137BAD70"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4.5</w:t>
      </w:r>
      <w:r>
        <w:rPr>
          <w:rFonts w:asciiTheme="minorHAnsi" w:eastAsiaTheme="minorEastAsia" w:hAnsiTheme="minorHAnsi" w:cstheme="minorBidi"/>
          <w:sz w:val="22"/>
          <w:szCs w:val="22"/>
          <w:lang w:eastAsia="sv-SE"/>
        </w:rPr>
        <w:tab/>
      </w:r>
      <w:r>
        <w:t>Köp av verksamhet från alternativa utförare</w:t>
      </w:r>
      <w:r>
        <w:rPr>
          <w:webHidden/>
        </w:rPr>
        <w:tab/>
      </w:r>
      <w:r>
        <w:rPr>
          <w:webHidden/>
        </w:rPr>
        <w:fldChar w:fldCharType="begin"/>
      </w:r>
      <w:r>
        <w:rPr>
          <w:webHidden/>
        </w:rPr>
        <w:instrText xml:space="preserve"> PAGEREF _Toc351646974 \h </w:instrText>
      </w:r>
      <w:r>
        <w:rPr>
          <w:webHidden/>
        </w:rPr>
      </w:r>
      <w:r>
        <w:rPr>
          <w:webHidden/>
        </w:rPr>
        <w:fldChar w:fldCharType="separate"/>
      </w:r>
      <w:r w:rsidR="00756367">
        <w:rPr>
          <w:webHidden/>
        </w:rPr>
        <w:t>103</w:t>
      </w:r>
      <w:r>
        <w:rPr>
          <w:webHidden/>
        </w:rPr>
        <w:fldChar w:fldCharType="end"/>
      </w:r>
    </w:p>
    <w:p w14:paraId="0AB9558B"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4.6</w:t>
      </w:r>
      <w:r>
        <w:rPr>
          <w:rFonts w:asciiTheme="minorHAnsi" w:eastAsiaTheme="minorEastAsia" w:hAnsiTheme="minorHAnsi" w:cstheme="minorBidi"/>
          <w:sz w:val="22"/>
          <w:szCs w:val="22"/>
          <w:lang w:eastAsia="sv-SE"/>
        </w:rPr>
        <w:tab/>
      </w:r>
      <w:r>
        <w:t>Vård och omsorg om äldre</w:t>
      </w:r>
      <w:r>
        <w:rPr>
          <w:webHidden/>
        </w:rPr>
        <w:tab/>
      </w:r>
      <w:r>
        <w:rPr>
          <w:webHidden/>
        </w:rPr>
        <w:fldChar w:fldCharType="begin"/>
      </w:r>
      <w:r>
        <w:rPr>
          <w:webHidden/>
        </w:rPr>
        <w:instrText xml:space="preserve"> PAGEREF _Toc351646975 \h </w:instrText>
      </w:r>
      <w:r>
        <w:rPr>
          <w:webHidden/>
        </w:rPr>
      </w:r>
      <w:r>
        <w:rPr>
          <w:webHidden/>
        </w:rPr>
        <w:fldChar w:fldCharType="separate"/>
      </w:r>
      <w:r w:rsidR="00756367">
        <w:rPr>
          <w:webHidden/>
        </w:rPr>
        <w:t>105</w:t>
      </w:r>
      <w:r>
        <w:rPr>
          <w:webHidden/>
        </w:rPr>
        <w:fldChar w:fldCharType="end"/>
      </w:r>
    </w:p>
    <w:p w14:paraId="03135D49"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4.6.1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_Toc351646976 \h </w:instrText>
      </w:r>
      <w:r>
        <w:rPr>
          <w:webHidden/>
        </w:rPr>
      </w:r>
      <w:r>
        <w:rPr>
          <w:webHidden/>
        </w:rPr>
        <w:fldChar w:fldCharType="separate"/>
      </w:r>
      <w:r w:rsidR="00756367">
        <w:rPr>
          <w:webHidden/>
        </w:rPr>
        <w:t>105</w:t>
      </w:r>
      <w:r>
        <w:rPr>
          <w:webHidden/>
        </w:rPr>
        <w:fldChar w:fldCharType="end"/>
      </w:r>
    </w:p>
    <w:p w14:paraId="18EE7E4E"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4.6.2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_Toc351646977 \h </w:instrText>
      </w:r>
      <w:r>
        <w:rPr>
          <w:webHidden/>
        </w:rPr>
      </w:r>
      <w:r>
        <w:rPr>
          <w:webHidden/>
        </w:rPr>
        <w:fldChar w:fldCharType="separate"/>
      </w:r>
      <w:r w:rsidR="00756367">
        <w:rPr>
          <w:webHidden/>
        </w:rPr>
        <w:t>106</w:t>
      </w:r>
      <w:r>
        <w:rPr>
          <w:webHidden/>
        </w:rPr>
        <w:fldChar w:fldCharType="end"/>
      </w:r>
    </w:p>
    <w:p w14:paraId="10704671"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4.6.3</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_Toc351646978 \h </w:instrText>
      </w:r>
      <w:r>
        <w:rPr>
          <w:webHidden/>
        </w:rPr>
      </w:r>
      <w:r>
        <w:rPr>
          <w:webHidden/>
        </w:rPr>
        <w:fldChar w:fldCharType="separate"/>
      </w:r>
      <w:r w:rsidR="00756367">
        <w:rPr>
          <w:webHidden/>
        </w:rPr>
        <w:t>109</w:t>
      </w:r>
      <w:r>
        <w:rPr>
          <w:webHidden/>
        </w:rPr>
        <w:fldChar w:fldCharType="end"/>
      </w:r>
    </w:p>
    <w:p w14:paraId="3E4B07D6"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4.6.4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_Toc351646979 \h </w:instrText>
      </w:r>
      <w:r>
        <w:rPr>
          <w:webHidden/>
        </w:rPr>
      </w:r>
      <w:r>
        <w:rPr>
          <w:webHidden/>
        </w:rPr>
        <w:fldChar w:fldCharType="separate"/>
      </w:r>
      <w:r w:rsidR="00756367">
        <w:rPr>
          <w:webHidden/>
        </w:rPr>
        <w:t>110</w:t>
      </w:r>
      <w:r>
        <w:rPr>
          <w:webHidden/>
        </w:rPr>
        <w:fldChar w:fldCharType="end"/>
      </w:r>
    </w:p>
    <w:p w14:paraId="5F786BB7"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4.6.5</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_Toc351646980 \h </w:instrText>
      </w:r>
      <w:r>
        <w:rPr>
          <w:webHidden/>
        </w:rPr>
      </w:r>
      <w:r>
        <w:rPr>
          <w:webHidden/>
        </w:rPr>
        <w:fldChar w:fldCharType="separate"/>
      </w:r>
      <w:r w:rsidR="00756367">
        <w:rPr>
          <w:webHidden/>
        </w:rPr>
        <w:t>112</w:t>
      </w:r>
      <w:r>
        <w:rPr>
          <w:webHidden/>
        </w:rPr>
        <w:fldChar w:fldCharType="end"/>
      </w:r>
    </w:p>
    <w:p w14:paraId="29C9368E"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4.7</w:t>
      </w:r>
      <w:r>
        <w:rPr>
          <w:rFonts w:asciiTheme="minorHAnsi" w:eastAsiaTheme="minorEastAsia" w:hAnsiTheme="minorHAnsi" w:cstheme="minorBidi"/>
          <w:sz w:val="22"/>
          <w:szCs w:val="22"/>
          <w:lang w:eastAsia="sv-SE"/>
        </w:rPr>
        <w:tab/>
      </w:r>
      <w:r>
        <w:t>Insatser för personer med funktionsnedsättning</w:t>
      </w:r>
      <w:r>
        <w:rPr>
          <w:webHidden/>
        </w:rPr>
        <w:tab/>
      </w:r>
      <w:r>
        <w:rPr>
          <w:webHidden/>
        </w:rPr>
        <w:fldChar w:fldCharType="begin"/>
      </w:r>
      <w:r>
        <w:rPr>
          <w:webHidden/>
        </w:rPr>
        <w:instrText xml:space="preserve"> PAGEREF _Toc351646981 \h </w:instrText>
      </w:r>
      <w:r>
        <w:rPr>
          <w:webHidden/>
        </w:rPr>
      </w:r>
      <w:r>
        <w:rPr>
          <w:webHidden/>
        </w:rPr>
        <w:fldChar w:fldCharType="separate"/>
      </w:r>
      <w:r w:rsidR="00756367">
        <w:rPr>
          <w:webHidden/>
        </w:rPr>
        <w:t>113</w:t>
      </w:r>
      <w:r>
        <w:rPr>
          <w:webHidden/>
        </w:rPr>
        <w:fldChar w:fldCharType="end"/>
      </w:r>
    </w:p>
    <w:p w14:paraId="273EAEB8"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4.7.1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_Toc351646982 \h </w:instrText>
      </w:r>
      <w:r>
        <w:rPr>
          <w:webHidden/>
        </w:rPr>
      </w:r>
      <w:r>
        <w:rPr>
          <w:webHidden/>
        </w:rPr>
        <w:fldChar w:fldCharType="separate"/>
      </w:r>
      <w:r w:rsidR="00756367">
        <w:rPr>
          <w:webHidden/>
        </w:rPr>
        <w:t>113</w:t>
      </w:r>
      <w:r>
        <w:rPr>
          <w:webHidden/>
        </w:rPr>
        <w:fldChar w:fldCharType="end"/>
      </w:r>
    </w:p>
    <w:p w14:paraId="2AC1871C"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4.7.2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_Toc351646983 \h </w:instrText>
      </w:r>
      <w:r>
        <w:rPr>
          <w:webHidden/>
        </w:rPr>
      </w:r>
      <w:r>
        <w:rPr>
          <w:webHidden/>
        </w:rPr>
        <w:fldChar w:fldCharType="separate"/>
      </w:r>
      <w:r w:rsidR="00756367">
        <w:rPr>
          <w:webHidden/>
        </w:rPr>
        <w:t>114</w:t>
      </w:r>
      <w:r>
        <w:rPr>
          <w:webHidden/>
        </w:rPr>
        <w:fldChar w:fldCharType="end"/>
      </w:r>
    </w:p>
    <w:p w14:paraId="5D6914D6"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4.7.3</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_Toc351646984 \h </w:instrText>
      </w:r>
      <w:r>
        <w:rPr>
          <w:webHidden/>
        </w:rPr>
      </w:r>
      <w:r>
        <w:rPr>
          <w:webHidden/>
        </w:rPr>
        <w:fldChar w:fldCharType="separate"/>
      </w:r>
      <w:r w:rsidR="00756367">
        <w:rPr>
          <w:webHidden/>
        </w:rPr>
        <w:t>117</w:t>
      </w:r>
      <w:r>
        <w:rPr>
          <w:webHidden/>
        </w:rPr>
        <w:fldChar w:fldCharType="end"/>
      </w:r>
    </w:p>
    <w:p w14:paraId="23514384"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4.7.4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_Toc351646985 \h </w:instrText>
      </w:r>
      <w:r>
        <w:rPr>
          <w:webHidden/>
        </w:rPr>
      </w:r>
      <w:r>
        <w:rPr>
          <w:webHidden/>
        </w:rPr>
        <w:fldChar w:fldCharType="separate"/>
      </w:r>
      <w:r w:rsidR="00756367">
        <w:rPr>
          <w:webHidden/>
        </w:rPr>
        <w:t>120</w:t>
      </w:r>
      <w:r>
        <w:rPr>
          <w:webHidden/>
        </w:rPr>
        <w:fldChar w:fldCharType="end"/>
      </w:r>
    </w:p>
    <w:p w14:paraId="7F97D666"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4.7.5</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_Toc351646986 \h </w:instrText>
      </w:r>
      <w:r>
        <w:rPr>
          <w:webHidden/>
        </w:rPr>
      </w:r>
      <w:r>
        <w:rPr>
          <w:webHidden/>
        </w:rPr>
        <w:fldChar w:fldCharType="separate"/>
      </w:r>
      <w:r w:rsidR="00756367">
        <w:rPr>
          <w:webHidden/>
        </w:rPr>
        <w:t>122</w:t>
      </w:r>
      <w:r>
        <w:rPr>
          <w:webHidden/>
        </w:rPr>
        <w:fldChar w:fldCharType="end"/>
      </w:r>
    </w:p>
    <w:p w14:paraId="7F08F0C6"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4.8</w:t>
      </w:r>
      <w:r>
        <w:rPr>
          <w:rFonts w:asciiTheme="minorHAnsi" w:eastAsiaTheme="minorEastAsia" w:hAnsiTheme="minorHAnsi" w:cstheme="minorBidi"/>
          <w:sz w:val="22"/>
          <w:szCs w:val="22"/>
          <w:lang w:eastAsia="sv-SE"/>
        </w:rPr>
        <w:tab/>
      </w:r>
      <w:r>
        <w:t>Individ och familjeomsorg</w:t>
      </w:r>
      <w:r>
        <w:rPr>
          <w:webHidden/>
        </w:rPr>
        <w:tab/>
      </w:r>
      <w:r>
        <w:rPr>
          <w:webHidden/>
        </w:rPr>
        <w:fldChar w:fldCharType="begin"/>
      </w:r>
      <w:r>
        <w:rPr>
          <w:webHidden/>
        </w:rPr>
        <w:instrText xml:space="preserve"> PAGEREF _Toc351646987 \h </w:instrText>
      </w:r>
      <w:r>
        <w:rPr>
          <w:webHidden/>
        </w:rPr>
      </w:r>
      <w:r>
        <w:rPr>
          <w:webHidden/>
        </w:rPr>
        <w:fldChar w:fldCharType="separate"/>
      </w:r>
      <w:r w:rsidR="00756367">
        <w:rPr>
          <w:webHidden/>
        </w:rPr>
        <w:t>122</w:t>
      </w:r>
      <w:r>
        <w:rPr>
          <w:webHidden/>
        </w:rPr>
        <w:fldChar w:fldCharType="end"/>
      </w:r>
    </w:p>
    <w:p w14:paraId="1509E786"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4.8.1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_Toc351646988 \h </w:instrText>
      </w:r>
      <w:r>
        <w:rPr>
          <w:webHidden/>
        </w:rPr>
      </w:r>
      <w:r>
        <w:rPr>
          <w:webHidden/>
        </w:rPr>
        <w:fldChar w:fldCharType="separate"/>
      </w:r>
      <w:r w:rsidR="00756367">
        <w:rPr>
          <w:webHidden/>
        </w:rPr>
        <w:t>122</w:t>
      </w:r>
      <w:r>
        <w:rPr>
          <w:webHidden/>
        </w:rPr>
        <w:fldChar w:fldCharType="end"/>
      </w:r>
    </w:p>
    <w:p w14:paraId="3803C271"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4.8.2</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_Toc351646989 \h </w:instrText>
      </w:r>
      <w:r>
        <w:rPr>
          <w:webHidden/>
        </w:rPr>
      </w:r>
      <w:r>
        <w:rPr>
          <w:webHidden/>
        </w:rPr>
        <w:fldChar w:fldCharType="separate"/>
      </w:r>
      <w:r w:rsidR="00756367">
        <w:rPr>
          <w:webHidden/>
        </w:rPr>
        <w:t>122</w:t>
      </w:r>
      <w:r>
        <w:rPr>
          <w:webHidden/>
        </w:rPr>
        <w:fldChar w:fldCharType="end"/>
      </w:r>
    </w:p>
    <w:p w14:paraId="03473CD3"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4.8.3</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_Toc351646990 \h </w:instrText>
      </w:r>
      <w:r>
        <w:rPr>
          <w:webHidden/>
        </w:rPr>
      </w:r>
      <w:r>
        <w:rPr>
          <w:webHidden/>
        </w:rPr>
        <w:fldChar w:fldCharType="separate"/>
      </w:r>
      <w:r w:rsidR="00756367">
        <w:rPr>
          <w:webHidden/>
        </w:rPr>
        <w:t>124</w:t>
      </w:r>
      <w:r>
        <w:rPr>
          <w:webHidden/>
        </w:rPr>
        <w:fldChar w:fldCharType="end"/>
      </w:r>
    </w:p>
    <w:p w14:paraId="5EF520F9"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4.9</w:t>
      </w:r>
      <w:r>
        <w:rPr>
          <w:rFonts w:asciiTheme="minorHAnsi" w:eastAsiaTheme="minorEastAsia" w:hAnsiTheme="minorHAnsi" w:cstheme="minorBidi"/>
          <w:sz w:val="22"/>
          <w:szCs w:val="22"/>
          <w:lang w:eastAsia="sv-SE"/>
        </w:rPr>
        <w:tab/>
      </w:r>
      <w:r>
        <w:t>Ekonomiskt bistånd</w:t>
      </w:r>
      <w:r>
        <w:rPr>
          <w:webHidden/>
        </w:rPr>
        <w:tab/>
      </w:r>
      <w:r>
        <w:rPr>
          <w:webHidden/>
        </w:rPr>
        <w:fldChar w:fldCharType="begin"/>
      </w:r>
      <w:r>
        <w:rPr>
          <w:webHidden/>
        </w:rPr>
        <w:instrText xml:space="preserve"> PAGEREF _Toc351646991 \h </w:instrText>
      </w:r>
      <w:r>
        <w:rPr>
          <w:webHidden/>
        </w:rPr>
      </w:r>
      <w:r>
        <w:rPr>
          <w:webHidden/>
        </w:rPr>
        <w:fldChar w:fldCharType="separate"/>
      </w:r>
      <w:r w:rsidR="00756367">
        <w:rPr>
          <w:webHidden/>
        </w:rPr>
        <w:t>124</w:t>
      </w:r>
      <w:r>
        <w:rPr>
          <w:webHidden/>
        </w:rPr>
        <w:fldChar w:fldCharType="end"/>
      </w:r>
    </w:p>
    <w:p w14:paraId="7CFEE4BF"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4.9.1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_Toc351646992 \h </w:instrText>
      </w:r>
      <w:r>
        <w:rPr>
          <w:webHidden/>
        </w:rPr>
      </w:r>
      <w:r>
        <w:rPr>
          <w:webHidden/>
        </w:rPr>
        <w:fldChar w:fldCharType="separate"/>
      </w:r>
      <w:r w:rsidR="00756367">
        <w:rPr>
          <w:webHidden/>
        </w:rPr>
        <w:t>124</w:t>
      </w:r>
      <w:r>
        <w:rPr>
          <w:webHidden/>
        </w:rPr>
        <w:fldChar w:fldCharType="end"/>
      </w:r>
    </w:p>
    <w:p w14:paraId="599A60A2"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4.9.2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_Toc351646993 \h </w:instrText>
      </w:r>
      <w:r>
        <w:rPr>
          <w:webHidden/>
        </w:rPr>
      </w:r>
      <w:r>
        <w:rPr>
          <w:webHidden/>
        </w:rPr>
        <w:fldChar w:fldCharType="separate"/>
      </w:r>
      <w:r w:rsidR="00756367">
        <w:rPr>
          <w:webHidden/>
        </w:rPr>
        <w:t>124</w:t>
      </w:r>
      <w:r>
        <w:rPr>
          <w:webHidden/>
        </w:rPr>
        <w:fldChar w:fldCharType="end"/>
      </w:r>
    </w:p>
    <w:p w14:paraId="1279FA40"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4.9.3</w:t>
      </w:r>
      <w:r>
        <w:rPr>
          <w:rFonts w:asciiTheme="minorHAnsi" w:eastAsiaTheme="minorEastAsia" w:hAnsiTheme="minorHAnsi" w:cstheme="minorBidi"/>
          <w:sz w:val="22"/>
          <w:szCs w:val="22"/>
          <w:lang w:eastAsia="sv-SE"/>
        </w:rPr>
        <w:tab/>
      </w:r>
      <w:r>
        <w:t>Prestationer och kostnader</w:t>
      </w:r>
      <w:r>
        <w:rPr>
          <w:webHidden/>
        </w:rPr>
        <w:tab/>
      </w:r>
      <w:r>
        <w:rPr>
          <w:webHidden/>
        </w:rPr>
        <w:fldChar w:fldCharType="begin"/>
      </w:r>
      <w:r>
        <w:rPr>
          <w:webHidden/>
        </w:rPr>
        <w:instrText xml:space="preserve"> PAGEREF _Toc351646994 \h </w:instrText>
      </w:r>
      <w:r>
        <w:rPr>
          <w:webHidden/>
        </w:rPr>
      </w:r>
      <w:r>
        <w:rPr>
          <w:webHidden/>
        </w:rPr>
        <w:fldChar w:fldCharType="separate"/>
      </w:r>
      <w:r w:rsidR="00756367">
        <w:rPr>
          <w:webHidden/>
        </w:rPr>
        <w:t>126</w:t>
      </w:r>
      <w:r>
        <w:rPr>
          <w:webHidden/>
        </w:rPr>
        <w:fldChar w:fldCharType="end"/>
      </w:r>
    </w:p>
    <w:p w14:paraId="6C822318"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4.10</w:t>
      </w:r>
      <w:r>
        <w:rPr>
          <w:rFonts w:asciiTheme="minorHAnsi" w:eastAsiaTheme="minorEastAsia" w:hAnsiTheme="minorHAnsi" w:cstheme="minorBidi"/>
          <w:sz w:val="22"/>
          <w:szCs w:val="22"/>
          <w:lang w:eastAsia="sv-SE"/>
        </w:rPr>
        <w:tab/>
      </w:r>
      <w:r>
        <w:t>Vuxna personer med missbruks- och beroendeproblem</w:t>
      </w:r>
      <w:r>
        <w:rPr>
          <w:webHidden/>
        </w:rPr>
        <w:tab/>
      </w:r>
      <w:r>
        <w:rPr>
          <w:webHidden/>
        </w:rPr>
        <w:fldChar w:fldCharType="begin"/>
      </w:r>
      <w:r>
        <w:rPr>
          <w:webHidden/>
        </w:rPr>
        <w:instrText xml:space="preserve"> PAGEREF _Toc351646995 \h </w:instrText>
      </w:r>
      <w:r>
        <w:rPr>
          <w:webHidden/>
        </w:rPr>
      </w:r>
      <w:r>
        <w:rPr>
          <w:webHidden/>
        </w:rPr>
        <w:fldChar w:fldCharType="separate"/>
      </w:r>
      <w:r w:rsidR="00756367">
        <w:rPr>
          <w:webHidden/>
        </w:rPr>
        <w:t>129</w:t>
      </w:r>
      <w:r>
        <w:rPr>
          <w:webHidden/>
        </w:rPr>
        <w:fldChar w:fldCharType="end"/>
      </w:r>
    </w:p>
    <w:p w14:paraId="57893240"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4.10.1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_Toc351646996 \h </w:instrText>
      </w:r>
      <w:r>
        <w:rPr>
          <w:webHidden/>
        </w:rPr>
      </w:r>
      <w:r>
        <w:rPr>
          <w:webHidden/>
        </w:rPr>
        <w:fldChar w:fldCharType="separate"/>
      </w:r>
      <w:r w:rsidR="00756367">
        <w:rPr>
          <w:webHidden/>
        </w:rPr>
        <w:t>129</w:t>
      </w:r>
      <w:r>
        <w:rPr>
          <w:webHidden/>
        </w:rPr>
        <w:fldChar w:fldCharType="end"/>
      </w:r>
    </w:p>
    <w:p w14:paraId="455995B2"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4.10.2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_Toc351646997 \h </w:instrText>
      </w:r>
      <w:r>
        <w:rPr>
          <w:webHidden/>
        </w:rPr>
      </w:r>
      <w:r>
        <w:rPr>
          <w:webHidden/>
        </w:rPr>
        <w:fldChar w:fldCharType="separate"/>
      </w:r>
      <w:r w:rsidR="00756367">
        <w:rPr>
          <w:webHidden/>
        </w:rPr>
        <w:t>129</w:t>
      </w:r>
      <w:r>
        <w:rPr>
          <w:webHidden/>
        </w:rPr>
        <w:fldChar w:fldCharType="end"/>
      </w:r>
    </w:p>
    <w:p w14:paraId="18D09C57"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4.10.3</w:t>
      </w:r>
      <w:r>
        <w:rPr>
          <w:rFonts w:asciiTheme="minorHAnsi" w:eastAsiaTheme="minorEastAsia" w:hAnsiTheme="minorHAnsi" w:cstheme="minorBidi"/>
          <w:sz w:val="22"/>
          <w:szCs w:val="22"/>
          <w:lang w:eastAsia="sv-SE"/>
        </w:rPr>
        <w:tab/>
      </w:r>
      <w:r>
        <w:t>Prestationer och kostnader</w:t>
      </w:r>
      <w:r>
        <w:rPr>
          <w:webHidden/>
        </w:rPr>
        <w:tab/>
      </w:r>
      <w:r>
        <w:rPr>
          <w:webHidden/>
        </w:rPr>
        <w:fldChar w:fldCharType="begin"/>
      </w:r>
      <w:r>
        <w:rPr>
          <w:webHidden/>
        </w:rPr>
        <w:instrText xml:space="preserve"> PAGEREF _Toc351646998 \h </w:instrText>
      </w:r>
      <w:r>
        <w:rPr>
          <w:webHidden/>
        </w:rPr>
      </w:r>
      <w:r>
        <w:rPr>
          <w:webHidden/>
        </w:rPr>
        <w:fldChar w:fldCharType="separate"/>
      </w:r>
      <w:r w:rsidR="00756367">
        <w:rPr>
          <w:webHidden/>
        </w:rPr>
        <w:t>130</w:t>
      </w:r>
      <w:r>
        <w:rPr>
          <w:webHidden/>
        </w:rPr>
        <w:fldChar w:fldCharType="end"/>
      </w:r>
    </w:p>
    <w:p w14:paraId="160A84CF"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4.11</w:t>
      </w:r>
      <w:r>
        <w:rPr>
          <w:rFonts w:asciiTheme="minorHAnsi" w:eastAsiaTheme="minorEastAsia" w:hAnsiTheme="minorHAnsi" w:cstheme="minorBidi"/>
          <w:sz w:val="22"/>
          <w:szCs w:val="22"/>
          <w:lang w:eastAsia="sv-SE"/>
        </w:rPr>
        <w:tab/>
      </w:r>
      <w:r>
        <w:t>Barn och ungdom</w:t>
      </w:r>
      <w:r>
        <w:rPr>
          <w:webHidden/>
        </w:rPr>
        <w:tab/>
      </w:r>
      <w:r>
        <w:rPr>
          <w:webHidden/>
        </w:rPr>
        <w:fldChar w:fldCharType="begin"/>
      </w:r>
      <w:r>
        <w:rPr>
          <w:webHidden/>
        </w:rPr>
        <w:instrText xml:space="preserve"> PAGEREF _Toc351646999 \h </w:instrText>
      </w:r>
      <w:r>
        <w:rPr>
          <w:webHidden/>
        </w:rPr>
      </w:r>
      <w:r>
        <w:rPr>
          <w:webHidden/>
        </w:rPr>
        <w:fldChar w:fldCharType="separate"/>
      </w:r>
      <w:r w:rsidR="00756367">
        <w:rPr>
          <w:webHidden/>
        </w:rPr>
        <w:t>131</w:t>
      </w:r>
      <w:r>
        <w:rPr>
          <w:webHidden/>
        </w:rPr>
        <w:fldChar w:fldCharType="end"/>
      </w:r>
    </w:p>
    <w:p w14:paraId="2C95AC74"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4.11.1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_Toc351647000 \h </w:instrText>
      </w:r>
      <w:r>
        <w:rPr>
          <w:webHidden/>
        </w:rPr>
      </w:r>
      <w:r>
        <w:rPr>
          <w:webHidden/>
        </w:rPr>
        <w:fldChar w:fldCharType="separate"/>
      </w:r>
      <w:r w:rsidR="00756367">
        <w:rPr>
          <w:webHidden/>
        </w:rPr>
        <w:t>131</w:t>
      </w:r>
      <w:r>
        <w:rPr>
          <w:webHidden/>
        </w:rPr>
        <w:fldChar w:fldCharType="end"/>
      </w:r>
    </w:p>
    <w:p w14:paraId="05059AE9"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4.11.2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_Toc351647001 \h </w:instrText>
      </w:r>
      <w:r>
        <w:rPr>
          <w:webHidden/>
        </w:rPr>
      </w:r>
      <w:r>
        <w:rPr>
          <w:webHidden/>
        </w:rPr>
        <w:fldChar w:fldCharType="separate"/>
      </w:r>
      <w:r w:rsidR="00756367">
        <w:rPr>
          <w:webHidden/>
        </w:rPr>
        <w:t>132</w:t>
      </w:r>
      <w:r>
        <w:rPr>
          <w:webHidden/>
        </w:rPr>
        <w:fldChar w:fldCharType="end"/>
      </w:r>
    </w:p>
    <w:p w14:paraId="43149C09"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rsidRPr="00E04F96">
        <w:rPr>
          <w14:scene3d>
            <w14:camera w14:prst="orthographicFront"/>
            <w14:lightRig w14:rig="threePt" w14:dir="t">
              <w14:rot w14:lat="0" w14:lon="0" w14:rev="0"/>
            </w14:lightRig>
          </w14:scene3d>
        </w:rPr>
        <w:t>4.11.3</w:t>
      </w:r>
      <w:r>
        <w:rPr>
          <w:rFonts w:asciiTheme="minorHAnsi" w:eastAsiaTheme="minorEastAsia" w:hAnsiTheme="minorHAnsi" w:cstheme="minorBidi"/>
          <w:sz w:val="22"/>
          <w:szCs w:val="22"/>
          <w:lang w:eastAsia="sv-SE"/>
        </w:rPr>
        <w:tab/>
      </w:r>
      <w:r>
        <w:t>Prestationer och kostnader</w:t>
      </w:r>
      <w:r>
        <w:rPr>
          <w:webHidden/>
        </w:rPr>
        <w:tab/>
      </w:r>
      <w:r>
        <w:rPr>
          <w:webHidden/>
        </w:rPr>
        <w:fldChar w:fldCharType="begin"/>
      </w:r>
      <w:r>
        <w:rPr>
          <w:webHidden/>
        </w:rPr>
        <w:instrText xml:space="preserve"> PAGEREF _Toc351647002 \h </w:instrText>
      </w:r>
      <w:r>
        <w:rPr>
          <w:webHidden/>
        </w:rPr>
      </w:r>
      <w:r>
        <w:rPr>
          <w:webHidden/>
        </w:rPr>
        <w:fldChar w:fldCharType="separate"/>
      </w:r>
      <w:r w:rsidR="00756367">
        <w:rPr>
          <w:webHidden/>
        </w:rPr>
        <w:t>134</w:t>
      </w:r>
      <w:r>
        <w:rPr>
          <w:webHidden/>
        </w:rPr>
        <w:fldChar w:fldCharType="end"/>
      </w:r>
    </w:p>
    <w:p w14:paraId="08B2D260" w14:textId="77777777" w:rsidR="0052404E" w:rsidRDefault="0052404E" w:rsidP="0052404E">
      <w:pPr>
        <w:pStyle w:val="Innehll1"/>
        <w:ind w:right="510"/>
        <w:rPr>
          <w:rFonts w:asciiTheme="minorHAnsi" w:eastAsiaTheme="minorEastAsia" w:hAnsiTheme="minorHAnsi" w:cstheme="minorBidi"/>
          <w:sz w:val="22"/>
          <w:szCs w:val="22"/>
          <w:lang w:eastAsia="sv-SE"/>
        </w:rPr>
      </w:pPr>
      <w:r>
        <w:t>5</w:t>
      </w:r>
      <w:r>
        <w:rPr>
          <w:rFonts w:asciiTheme="minorHAnsi" w:eastAsiaTheme="minorEastAsia" w:hAnsiTheme="minorHAnsi" w:cstheme="minorBidi"/>
          <w:sz w:val="22"/>
          <w:szCs w:val="22"/>
          <w:lang w:eastAsia="sv-SE"/>
        </w:rPr>
        <w:tab/>
      </w:r>
      <w:r>
        <w:t>Skolväsendet och annan pedagogisk verksamhet</w:t>
      </w:r>
      <w:r>
        <w:rPr>
          <w:webHidden/>
        </w:rPr>
        <w:tab/>
      </w:r>
      <w:r>
        <w:rPr>
          <w:webHidden/>
        </w:rPr>
        <w:fldChar w:fldCharType="begin"/>
      </w:r>
      <w:r>
        <w:rPr>
          <w:webHidden/>
        </w:rPr>
        <w:instrText xml:space="preserve"> PAGEREF _Toc351647003 \h </w:instrText>
      </w:r>
      <w:r>
        <w:rPr>
          <w:webHidden/>
        </w:rPr>
      </w:r>
      <w:r>
        <w:rPr>
          <w:webHidden/>
        </w:rPr>
        <w:fldChar w:fldCharType="separate"/>
      </w:r>
      <w:r w:rsidR="00756367">
        <w:rPr>
          <w:webHidden/>
        </w:rPr>
        <w:t>136</w:t>
      </w:r>
      <w:r>
        <w:rPr>
          <w:webHidden/>
        </w:rPr>
        <w:fldChar w:fldCharType="end"/>
      </w:r>
    </w:p>
    <w:p w14:paraId="4F3D5CD4"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Måluppfyllelse av vissa riktade statsbidrag</w:t>
      </w:r>
      <w:r>
        <w:rPr>
          <w:webHidden/>
        </w:rPr>
        <w:tab/>
      </w:r>
      <w:r>
        <w:rPr>
          <w:webHidden/>
        </w:rPr>
        <w:fldChar w:fldCharType="begin"/>
      </w:r>
      <w:r>
        <w:rPr>
          <w:webHidden/>
        </w:rPr>
        <w:instrText xml:space="preserve"> PAGEREF _Toc351647004 \h </w:instrText>
      </w:r>
      <w:r>
        <w:rPr>
          <w:webHidden/>
        </w:rPr>
      </w:r>
      <w:r>
        <w:rPr>
          <w:webHidden/>
        </w:rPr>
        <w:fldChar w:fldCharType="separate"/>
      </w:r>
      <w:r w:rsidR="00756367">
        <w:rPr>
          <w:webHidden/>
        </w:rPr>
        <w:t>136</w:t>
      </w:r>
      <w:r>
        <w:rPr>
          <w:webHidden/>
        </w:rPr>
        <w:fldChar w:fldCharType="end"/>
      </w:r>
    </w:p>
    <w:p w14:paraId="001F1473"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Verksamhet utförd av privata leverantörer</w:t>
      </w:r>
      <w:r>
        <w:rPr>
          <w:webHidden/>
        </w:rPr>
        <w:tab/>
      </w:r>
      <w:r>
        <w:rPr>
          <w:webHidden/>
        </w:rPr>
        <w:fldChar w:fldCharType="begin"/>
      </w:r>
      <w:r>
        <w:rPr>
          <w:webHidden/>
        </w:rPr>
        <w:instrText xml:space="preserve"> PAGEREF _Toc351647005 \h </w:instrText>
      </w:r>
      <w:r>
        <w:rPr>
          <w:webHidden/>
        </w:rPr>
      </w:r>
      <w:r>
        <w:rPr>
          <w:webHidden/>
        </w:rPr>
        <w:fldChar w:fldCharType="separate"/>
      </w:r>
      <w:r w:rsidR="00756367">
        <w:rPr>
          <w:webHidden/>
        </w:rPr>
        <w:t>137</w:t>
      </w:r>
      <w:r>
        <w:rPr>
          <w:webHidden/>
        </w:rPr>
        <w:fldChar w:fldCharType="end"/>
      </w:r>
    </w:p>
    <w:p w14:paraId="436034AD"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5.2.1</w:t>
      </w:r>
      <w:r>
        <w:rPr>
          <w:rFonts w:asciiTheme="minorHAnsi" w:eastAsiaTheme="minorEastAsia" w:hAnsiTheme="minorHAnsi" w:cstheme="minorBidi"/>
          <w:sz w:val="22"/>
          <w:szCs w:val="22"/>
          <w:lang w:eastAsia="sv-SE"/>
        </w:rPr>
        <w:tab/>
      </w:r>
      <w:r>
        <w:t>Etablering av fristående skolor</w:t>
      </w:r>
      <w:r>
        <w:rPr>
          <w:webHidden/>
        </w:rPr>
        <w:tab/>
      </w:r>
      <w:r>
        <w:rPr>
          <w:webHidden/>
        </w:rPr>
        <w:fldChar w:fldCharType="begin"/>
      </w:r>
      <w:r>
        <w:rPr>
          <w:webHidden/>
        </w:rPr>
        <w:instrText xml:space="preserve"> PAGEREF _Toc351647006 \h </w:instrText>
      </w:r>
      <w:r>
        <w:rPr>
          <w:webHidden/>
        </w:rPr>
      </w:r>
      <w:r>
        <w:rPr>
          <w:webHidden/>
        </w:rPr>
        <w:fldChar w:fldCharType="separate"/>
      </w:r>
      <w:r w:rsidR="00756367">
        <w:rPr>
          <w:webHidden/>
        </w:rPr>
        <w:t>137</w:t>
      </w:r>
      <w:r>
        <w:rPr>
          <w:webHidden/>
        </w:rPr>
        <w:fldChar w:fldCharType="end"/>
      </w:r>
    </w:p>
    <w:p w14:paraId="5CD1B3D4"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5.2.2</w:t>
      </w:r>
      <w:r>
        <w:rPr>
          <w:rFonts w:asciiTheme="minorHAnsi" w:eastAsiaTheme="minorEastAsia" w:hAnsiTheme="minorHAnsi" w:cstheme="minorBidi"/>
          <w:sz w:val="22"/>
          <w:szCs w:val="22"/>
          <w:lang w:eastAsia="sv-SE"/>
        </w:rPr>
        <w:tab/>
      </w:r>
      <w:r>
        <w:t>Elevutvecklingen i fristående skolor</w:t>
      </w:r>
      <w:r>
        <w:rPr>
          <w:webHidden/>
        </w:rPr>
        <w:tab/>
      </w:r>
      <w:r>
        <w:rPr>
          <w:webHidden/>
        </w:rPr>
        <w:fldChar w:fldCharType="begin"/>
      </w:r>
      <w:r>
        <w:rPr>
          <w:webHidden/>
        </w:rPr>
        <w:instrText xml:space="preserve"> PAGEREF _Toc351647007 \h </w:instrText>
      </w:r>
      <w:r>
        <w:rPr>
          <w:webHidden/>
        </w:rPr>
      </w:r>
      <w:r>
        <w:rPr>
          <w:webHidden/>
        </w:rPr>
        <w:fldChar w:fldCharType="separate"/>
      </w:r>
      <w:r w:rsidR="00756367">
        <w:rPr>
          <w:webHidden/>
        </w:rPr>
        <w:t>139</w:t>
      </w:r>
      <w:r>
        <w:rPr>
          <w:webHidden/>
        </w:rPr>
        <w:fldChar w:fldCharType="end"/>
      </w:r>
    </w:p>
    <w:p w14:paraId="73ECB237"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lastRenderedPageBreak/>
        <w:t>5.3</w:t>
      </w:r>
      <w:r>
        <w:rPr>
          <w:rFonts w:asciiTheme="minorHAnsi" w:eastAsiaTheme="minorEastAsia" w:hAnsiTheme="minorHAnsi" w:cstheme="minorBidi"/>
          <w:sz w:val="22"/>
          <w:szCs w:val="22"/>
          <w:lang w:eastAsia="sv-SE"/>
        </w:rPr>
        <w:tab/>
      </w:r>
      <w:r>
        <w:t>Förskola</w:t>
      </w:r>
      <w:r>
        <w:rPr>
          <w:webHidden/>
        </w:rPr>
        <w:tab/>
      </w:r>
      <w:r>
        <w:rPr>
          <w:webHidden/>
        </w:rPr>
        <w:fldChar w:fldCharType="begin"/>
      </w:r>
      <w:r>
        <w:rPr>
          <w:webHidden/>
        </w:rPr>
        <w:instrText xml:space="preserve"> PAGEREF _Toc351647008 \h </w:instrText>
      </w:r>
      <w:r>
        <w:rPr>
          <w:webHidden/>
        </w:rPr>
      </w:r>
      <w:r>
        <w:rPr>
          <w:webHidden/>
        </w:rPr>
        <w:fldChar w:fldCharType="separate"/>
      </w:r>
      <w:r w:rsidR="00756367">
        <w:rPr>
          <w:webHidden/>
        </w:rPr>
        <w:t>141</w:t>
      </w:r>
      <w:r>
        <w:rPr>
          <w:webHidden/>
        </w:rPr>
        <w:fldChar w:fldCharType="end"/>
      </w:r>
    </w:p>
    <w:p w14:paraId="5A7DDEE4"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5.3.1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_Toc351647009 \h </w:instrText>
      </w:r>
      <w:r>
        <w:rPr>
          <w:webHidden/>
        </w:rPr>
      </w:r>
      <w:r>
        <w:rPr>
          <w:webHidden/>
        </w:rPr>
        <w:fldChar w:fldCharType="separate"/>
      </w:r>
      <w:r w:rsidR="00756367">
        <w:rPr>
          <w:webHidden/>
        </w:rPr>
        <w:t>141</w:t>
      </w:r>
      <w:r>
        <w:rPr>
          <w:webHidden/>
        </w:rPr>
        <w:fldChar w:fldCharType="end"/>
      </w:r>
    </w:p>
    <w:p w14:paraId="29DCB4DC"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5.3.2</w:t>
      </w:r>
      <w:r>
        <w:rPr>
          <w:rFonts w:asciiTheme="minorHAnsi" w:eastAsiaTheme="minorEastAsia" w:hAnsiTheme="minorHAnsi" w:cstheme="minorBidi"/>
          <w:sz w:val="22"/>
          <w:szCs w:val="22"/>
          <w:lang w:eastAsia="sv-SE"/>
        </w:rPr>
        <w:tab/>
      </w:r>
      <w:r>
        <w:t>Uppföljning av verksamheten</w:t>
      </w:r>
      <w:r>
        <w:rPr>
          <w:webHidden/>
        </w:rPr>
        <w:tab/>
      </w:r>
      <w:r>
        <w:rPr>
          <w:webHidden/>
        </w:rPr>
        <w:fldChar w:fldCharType="begin"/>
      </w:r>
      <w:r>
        <w:rPr>
          <w:webHidden/>
        </w:rPr>
        <w:instrText xml:space="preserve"> PAGEREF _Toc351647010 \h </w:instrText>
      </w:r>
      <w:r>
        <w:rPr>
          <w:webHidden/>
        </w:rPr>
      </w:r>
      <w:r>
        <w:rPr>
          <w:webHidden/>
        </w:rPr>
        <w:fldChar w:fldCharType="separate"/>
      </w:r>
      <w:r w:rsidR="00756367">
        <w:rPr>
          <w:webHidden/>
        </w:rPr>
        <w:t>141</w:t>
      </w:r>
      <w:r>
        <w:rPr>
          <w:webHidden/>
        </w:rPr>
        <w:fldChar w:fldCharType="end"/>
      </w:r>
    </w:p>
    <w:p w14:paraId="13132235"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5.3.3</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_Toc351647011 \h </w:instrText>
      </w:r>
      <w:r>
        <w:rPr>
          <w:webHidden/>
        </w:rPr>
      </w:r>
      <w:r>
        <w:rPr>
          <w:webHidden/>
        </w:rPr>
        <w:fldChar w:fldCharType="separate"/>
      </w:r>
      <w:r w:rsidR="00756367">
        <w:rPr>
          <w:webHidden/>
        </w:rPr>
        <w:t>142</w:t>
      </w:r>
      <w:r>
        <w:rPr>
          <w:webHidden/>
        </w:rPr>
        <w:fldChar w:fldCharType="end"/>
      </w:r>
    </w:p>
    <w:p w14:paraId="60140D44"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5.3.4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_Toc351647012 \h </w:instrText>
      </w:r>
      <w:r>
        <w:rPr>
          <w:webHidden/>
        </w:rPr>
      </w:r>
      <w:r>
        <w:rPr>
          <w:webHidden/>
        </w:rPr>
        <w:fldChar w:fldCharType="separate"/>
      </w:r>
      <w:r w:rsidR="00756367">
        <w:rPr>
          <w:webHidden/>
        </w:rPr>
        <w:t>143</w:t>
      </w:r>
      <w:r>
        <w:rPr>
          <w:webHidden/>
        </w:rPr>
        <w:fldChar w:fldCharType="end"/>
      </w:r>
    </w:p>
    <w:p w14:paraId="7C4DC483"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5.3.5</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_Toc351647013 \h </w:instrText>
      </w:r>
      <w:r>
        <w:rPr>
          <w:webHidden/>
        </w:rPr>
      </w:r>
      <w:r>
        <w:rPr>
          <w:webHidden/>
        </w:rPr>
        <w:fldChar w:fldCharType="separate"/>
      </w:r>
      <w:r w:rsidR="00756367">
        <w:rPr>
          <w:webHidden/>
        </w:rPr>
        <w:t>144</w:t>
      </w:r>
      <w:r>
        <w:rPr>
          <w:webHidden/>
        </w:rPr>
        <w:fldChar w:fldCharType="end"/>
      </w:r>
    </w:p>
    <w:p w14:paraId="4E78DB7C"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5.4</w:t>
      </w:r>
      <w:r>
        <w:rPr>
          <w:rFonts w:asciiTheme="minorHAnsi" w:eastAsiaTheme="minorEastAsia" w:hAnsiTheme="minorHAnsi" w:cstheme="minorBidi"/>
          <w:sz w:val="22"/>
          <w:szCs w:val="22"/>
          <w:lang w:eastAsia="sv-SE"/>
        </w:rPr>
        <w:tab/>
      </w:r>
      <w:r>
        <w:t>Annan pedagogisk verksamhet</w:t>
      </w:r>
      <w:r>
        <w:rPr>
          <w:webHidden/>
        </w:rPr>
        <w:tab/>
      </w:r>
      <w:r>
        <w:rPr>
          <w:webHidden/>
        </w:rPr>
        <w:fldChar w:fldCharType="begin"/>
      </w:r>
      <w:r>
        <w:rPr>
          <w:webHidden/>
        </w:rPr>
        <w:instrText xml:space="preserve"> PAGEREF _Toc351647014 \h </w:instrText>
      </w:r>
      <w:r>
        <w:rPr>
          <w:webHidden/>
        </w:rPr>
      </w:r>
      <w:r>
        <w:rPr>
          <w:webHidden/>
        </w:rPr>
        <w:fldChar w:fldCharType="separate"/>
      </w:r>
      <w:r w:rsidR="00756367">
        <w:rPr>
          <w:webHidden/>
        </w:rPr>
        <w:t>144</w:t>
      </w:r>
      <w:r>
        <w:rPr>
          <w:webHidden/>
        </w:rPr>
        <w:fldChar w:fldCharType="end"/>
      </w:r>
    </w:p>
    <w:p w14:paraId="0D8914AB"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5.4.1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_Toc351647015 \h </w:instrText>
      </w:r>
      <w:r>
        <w:rPr>
          <w:webHidden/>
        </w:rPr>
      </w:r>
      <w:r>
        <w:rPr>
          <w:webHidden/>
        </w:rPr>
        <w:fldChar w:fldCharType="separate"/>
      </w:r>
      <w:r w:rsidR="00756367">
        <w:rPr>
          <w:webHidden/>
        </w:rPr>
        <w:t>144</w:t>
      </w:r>
      <w:r>
        <w:rPr>
          <w:webHidden/>
        </w:rPr>
        <w:fldChar w:fldCharType="end"/>
      </w:r>
    </w:p>
    <w:p w14:paraId="5EEA97D2"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5.4.2</w:t>
      </w:r>
      <w:r>
        <w:rPr>
          <w:rFonts w:asciiTheme="minorHAnsi" w:eastAsiaTheme="minorEastAsia" w:hAnsiTheme="minorHAnsi" w:cstheme="minorBidi"/>
          <w:sz w:val="22"/>
          <w:szCs w:val="22"/>
          <w:lang w:eastAsia="sv-SE"/>
        </w:rPr>
        <w:tab/>
      </w:r>
      <w:r>
        <w:t>Uppföljning av verksamheten</w:t>
      </w:r>
      <w:r>
        <w:rPr>
          <w:webHidden/>
        </w:rPr>
        <w:tab/>
      </w:r>
      <w:r>
        <w:rPr>
          <w:webHidden/>
        </w:rPr>
        <w:fldChar w:fldCharType="begin"/>
      </w:r>
      <w:r>
        <w:rPr>
          <w:webHidden/>
        </w:rPr>
        <w:instrText xml:space="preserve"> PAGEREF _Toc351647016 \h </w:instrText>
      </w:r>
      <w:r>
        <w:rPr>
          <w:webHidden/>
        </w:rPr>
      </w:r>
      <w:r>
        <w:rPr>
          <w:webHidden/>
        </w:rPr>
        <w:fldChar w:fldCharType="separate"/>
      </w:r>
      <w:r w:rsidR="00756367">
        <w:rPr>
          <w:webHidden/>
        </w:rPr>
        <w:t>144</w:t>
      </w:r>
      <w:r>
        <w:rPr>
          <w:webHidden/>
        </w:rPr>
        <w:fldChar w:fldCharType="end"/>
      </w:r>
    </w:p>
    <w:p w14:paraId="68CF39DD"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5.4.3</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_Toc351647017 \h </w:instrText>
      </w:r>
      <w:r>
        <w:rPr>
          <w:webHidden/>
        </w:rPr>
      </w:r>
      <w:r>
        <w:rPr>
          <w:webHidden/>
        </w:rPr>
        <w:fldChar w:fldCharType="separate"/>
      </w:r>
      <w:r w:rsidR="00756367">
        <w:rPr>
          <w:webHidden/>
        </w:rPr>
        <w:t>145</w:t>
      </w:r>
      <w:r>
        <w:rPr>
          <w:webHidden/>
        </w:rPr>
        <w:fldChar w:fldCharType="end"/>
      </w:r>
    </w:p>
    <w:p w14:paraId="70EBC6AC"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5.4.4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_Toc351647018 \h </w:instrText>
      </w:r>
      <w:r>
        <w:rPr>
          <w:webHidden/>
        </w:rPr>
      </w:r>
      <w:r>
        <w:rPr>
          <w:webHidden/>
        </w:rPr>
        <w:fldChar w:fldCharType="separate"/>
      </w:r>
      <w:r w:rsidR="00756367">
        <w:rPr>
          <w:webHidden/>
        </w:rPr>
        <w:t>145</w:t>
      </w:r>
      <w:r>
        <w:rPr>
          <w:webHidden/>
        </w:rPr>
        <w:fldChar w:fldCharType="end"/>
      </w:r>
    </w:p>
    <w:p w14:paraId="2031AA33"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5.4.5</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_Toc351647019 \h </w:instrText>
      </w:r>
      <w:r>
        <w:rPr>
          <w:webHidden/>
        </w:rPr>
      </w:r>
      <w:r>
        <w:rPr>
          <w:webHidden/>
        </w:rPr>
        <w:fldChar w:fldCharType="separate"/>
      </w:r>
      <w:r w:rsidR="00756367">
        <w:rPr>
          <w:webHidden/>
        </w:rPr>
        <w:t>146</w:t>
      </w:r>
      <w:r>
        <w:rPr>
          <w:webHidden/>
        </w:rPr>
        <w:fldChar w:fldCharType="end"/>
      </w:r>
    </w:p>
    <w:p w14:paraId="2C5B27CB"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5.5</w:t>
      </w:r>
      <w:r>
        <w:rPr>
          <w:rFonts w:asciiTheme="minorHAnsi" w:eastAsiaTheme="minorEastAsia" w:hAnsiTheme="minorHAnsi" w:cstheme="minorBidi"/>
          <w:sz w:val="22"/>
          <w:szCs w:val="22"/>
          <w:lang w:eastAsia="sv-SE"/>
        </w:rPr>
        <w:tab/>
      </w:r>
      <w:r>
        <w:t>Förskoleklass</w:t>
      </w:r>
      <w:r>
        <w:rPr>
          <w:webHidden/>
        </w:rPr>
        <w:tab/>
      </w:r>
      <w:r>
        <w:rPr>
          <w:webHidden/>
        </w:rPr>
        <w:fldChar w:fldCharType="begin"/>
      </w:r>
      <w:r>
        <w:rPr>
          <w:webHidden/>
        </w:rPr>
        <w:instrText xml:space="preserve"> PAGEREF _Toc351647020 \h </w:instrText>
      </w:r>
      <w:r>
        <w:rPr>
          <w:webHidden/>
        </w:rPr>
      </w:r>
      <w:r>
        <w:rPr>
          <w:webHidden/>
        </w:rPr>
        <w:fldChar w:fldCharType="separate"/>
      </w:r>
      <w:r w:rsidR="00756367">
        <w:rPr>
          <w:webHidden/>
        </w:rPr>
        <w:t>146</w:t>
      </w:r>
      <w:r>
        <w:rPr>
          <w:webHidden/>
        </w:rPr>
        <w:fldChar w:fldCharType="end"/>
      </w:r>
    </w:p>
    <w:p w14:paraId="4012523D"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5.5.1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_Toc351647021 \h </w:instrText>
      </w:r>
      <w:r>
        <w:rPr>
          <w:webHidden/>
        </w:rPr>
      </w:r>
      <w:r>
        <w:rPr>
          <w:webHidden/>
        </w:rPr>
        <w:fldChar w:fldCharType="separate"/>
      </w:r>
      <w:r w:rsidR="00756367">
        <w:rPr>
          <w:webHidden/>
        </w:rPr>
        <w:t>146</w:t>
      </w:r>
      <w:r>
        <w:rPr>
          <w:webHidden/>
        </w:rPr>
        <w:fldChar w:fldCharType="end"/>
      </w:r>
    </w:p>
    <w:p w14:paraId="19E9D08B"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5.5.2</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_Toc351647022 \h </w:instrText>
      </w:r>
      <w:r>
        <w:rPr>
          <w:webHidden/>
        </w:rPr>
      </w:r>
      <w:r>
        <w:rPr>
          <w:webHidden/>
        </w:rPr>
        <w:fldChar w:fldCharType="separate"/>
      </w:r>
      <w:r w:rsidR="00756367">
        <w:rPr>
          <w:webHidden/>
        </w:rPr>
        <w:t>146</w:t>
      </w:r>
      <w:r>
        <w:rPr>
          <w:webHidden/>
        </w:rPr>
        <w:fldChar w:fldCharType="end"/>
      </w:r>
    </w:p>
    <w:p w14:paraId="39F22AEE"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5.5.3</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_Toc351647023 \h </w:instrText>
      </w:r>
      <w:r>
        <w:rPr>
          <w:webHidden/>
        </w:rPr>
      </w:r>
      <w:r>
        <w:rPr>
          <w:webHidden/>
        </w:rPr>
        <w:fldChar w:fldCharType="separate"/>
      </w:r>
      <w:r w:rsidR="00756367">
        <w:rPr>
          <w:webHidden/>
        </w:rPr>
        <w:t>146</w:t>
      </w:r>
      <w:r>
        <w:rPr>
          <w:webHidden/>
        </w:rPr>
        <w:fldChar w:fldCharType="end"/>
      </w:r>
    </w:p>
    <w:p w14:paraId="1A65BC69"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5.5.4</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_Toc351647024 \h </w:instrText>
      </w:r>
      <w:r>
        <w:rPr>
          <w:webHidden/>
        </w:rPr>
      </w:r>
      <w:r>
        <w:rPr>
          <w:webHidden/>
        </w:rPr>
        <w:fldChar w:fldCharType="separate"/>
      </w:r>
      <w:r w:rsidR="00756367">
        <w:rPr>
          <w:webHidden/>
        </w:rPr>
        <w:t>146</w:t>
      </w:r>
      <w:r>
        <w:rPr>
          <w:webHidden/>
        </w:rPr>
        <w:fldChar w:fldCharType="end"/>
      </w:r>
    </w:p>
    <w:p w14:paraId="4BF9DAB7"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5.6</w:t>
      </w:r>
      <w:r>
        <w:rPr>
          <w:rFonts w:asciiTheme="minorHAnsi" w:eastAsiaTheme="minorEastAsia" w:hAnsiTheme="minorHAnsi" w:cstheme="minorBidi"/>
          <w:sz w:val="22"/>
          <w:szCs w:val="22"/>
          <w:lang w:eastAsia="sv-SE"/>
        </w:rPr>
        <w:tab/>
      </w:r>
      <w:r>
        <w:t>Grundskola</w:t>
      </w:r>
      <w:r>
        <w:rPr>
          <w:webHidden/>
        </w:rPr>
        <w:tab/>
      </w:r>
      <w:r>
        <w:rPr>
          <w:webHidden/>
        </w:rPr>
        <w:fldChar w:fldCharType="begin"/>
      </w:r>
      <w:r>
        <w:rPr>
          <w:webHidden/>
        </w:rPr>
        <w:instrText xml:space="preserve"> PAGEREF _Toc351647025 \h </w:instrText>
      </w:r>
      <w:r>
        <w:rPr>
          <w:webHidden/>
        </w:rPr>
      </w:r>
      <w:r>
        <w:rPr>
          <w:webHidden/>
        </w:rPr>
        <w:fldChar w:fldCharType="separate"/>
      </w:r>
      <w:r w:rsidR="00756367">
        <w:rPr>
          <w:webHidden/>
        </w:rPr>
        <w:t>147</w:t>
      </w:r>
      <w:r>
        <w:rPr>
          <w:webHidden/>
        </w:rPr>
        <w:fldChar w:fldCharType="end"/>
      </w:r>
    </w:p>
    <w:p w14:paraId="4B487EC3"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5.6.1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_Toc351647026 \h </w:instrText>
      </w:r>
      <w:r>
        <w:rPr>
          <w:webHidden/>
        </w:rPr>
      </w:r>
      <w:r>
        <w:rPr>
          <w:webHidden/>
        </w:rPr>
        <w:fldChar w:fldCharType="separate"/>
      </w:r>
      <w:r w:rsidR="00756367">
        <w:rPr>
          <w:webHidden/>
        </w:rPr>
        <w:t>147</w:t>
      </w:r>
      <w:r>
        <w:rPr>
          <w:webHidden/>
        </w:rPr>
        <w:fldChar w:fldCharType="end"/>
      </w:r>
    </w:p>
    <w:p w14:paraId="3733E857"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5.6.2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_Toc351647027 \h </w:instrText>
      </w:r>
      <w:r>
        <w:rPr>
          <w:webHidden/>
        </w:rPr>
      </w:r>
      <w:r>
        <w:rPr>
          <w:webHidden/>
        </w:rPr>
        <w:fldChar w:fldCharType="separate"/>
      </w:r>
      <w:r w:rsidR="00756367">
        <w:rPr>
          <w:webHidden/>
        </w:rPr>
        <w:t>147</w:t>
      </w:r>
      <w:r>
        <w:rPr>
          <w:webHidden/>
        </w:rPr>
        <w:fldChar w:fldCharType="end"/>
      </w:r>
    </w:p>
    <w:p w14:paraId="5D6521D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5.6.3</w:t>
      </w:r>
      <w:r>
        <w:rPr>
          <w:rFonts w:asciiTheme="minorHAnsi" w:eastAsiaTheme="minorEastAsia" w:hAnsiTheme="minorHAnsi" w:cstheme="minorBidi"/>
          <w:sz w:val="22"/>
          <w:szCs w:val="22"/>
          <w:lang w:eastAsia="sv-SE"/>
        </w:rPr>
        <w:tab/>
      </w:r>
      <w:r>
        <w:t>Kvalitetsgranskningar</w:t>
      </w:r>
      <w:r>
        <w:rPr>
          <w:webHidden/>
        </w:rPr>
        <w:tab/>
      </w:r>
      <w:r>
        <w:rPr>
          <w:webHidden/>
        </w:rPr>
        <w:fldChar w:fldCharType="begin"/>
      </w:r>
      <w:r>
        <w:rPr>
          <w:webHidden/>
        </w:rPr>
        <w:instrText xml:space="preserve"> PAGEREF _Toc351647028 \h </w:instrText>
      </w:r>
      <w:r>
        <w:rPr>
          <w:webHidden/>
        </w:rPr>
      </w:r>
      <w:r>
        <w:rPr>
          <w:webHidden/>
        </w:rPr>
        <w:fldChar w:fldCharType="separate"/>
      </w:r>
      <w:r w:rsidR="00756367">
        <w:rPr>
          <w:webHidden/>
        </w:rPr>
        <w:t>151</w:t>
      </w:r>
      <w:r>
        <w:rPr>
          <w:webHidden/>
        </w:rPr>
        <w:fldChar w:fldCharType="end"/>
      </w:r>
    </w:p>
    <w:p w14:paraId="0BD096A5"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5.6.4</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_Toc351647029 \h </w:instrText>
      </w:r>
      <w:r>
        <w:rPr>
          <w:webHidden/>
        </w:rPr>
      </w:r>
      <w:r>
        <w:rPr>
          <w:webHidden/>
        </w:rPr>
        <w:fldChar w:fldCharType="separate"/>
      </w:r>
      <w:r w:rsidR="00756367">
        <w:rPr>
          <w:webHidden/>
        </w:rPr>
        <w:t>152</w:t>
      </w:r>
      <w:r>
        <w:rPr>
          <w:webHidden/>
        </w:rPr>
        <w:fldChar w:fldCharType="end"/>
      </w:r>
    </w:p>
    <w:p w14:paraId="5C2FE160"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5.6.5</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_Toc351647030 \h </w:instrText>
      </w:r>
      <w:r>
        <w:rPr>
          <w:webHidden/>
        </w:rPr>
      </w:r>
      <w:r>
        <w:rPr>
          <w:webHidden/>
        </w:rPr>
        <w:fldChar w:fldCharType="separate"/>
      </w:r>
      <w:r w:rsidR="00756367">
        <w:rPr>
          <w:webHidden/>
        </w:rPr>
        <w:t>153</w:t>
      </w:r>
      <w:r>
        <w:rPr>
          <w:webHidden/>
        </w:rPr>
        <w:fldChar w:fldCharType="end"/>
      </w:r>
    </w:p>
    <w:p w14:paraId="33E60AE0"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5.7</w:t>
      </w:r>
      <w:r>
        <w:rPr>
          <w:rFonts w:asciiTheme="minorHAnsi" w:eastAsiaTheme="minorEastAsia" w:hAnsiTheme="minorHAnsi" w:cstheme="minorBidi"/>
          <w:sz w:val="22"/>
          <w:szCs w:val="22"/>
          <w:lang w:eastAsia="sv-SE"/>
        </w:rPr>
        <w:tab/>
      </w:r>
      <w:r>
        <w:t>Grundsärskola</w:t>
      </w:r>
      <w:r>
        <w:rPr>
          <w:webHidden/>
        </w:rPr>
        <w:tab/>
      </w:r>
      <w:r>
        <w:rPr>
          <w:webHidden/>
        </w:rPr>
        <w:fldChar w:fldCharType="begin"/>
      </w:r>
      <w:r>
        <w:rPr>
          <w:webHidden/>
        </w:rPr>
        <w:instrText xml:space="preserve"> PAGEREF _Toc351647031 \h </w:instrText>
      </w:r>
      <w:r>
        <w:rPr>
          <w:webHidden/>
        </w:rPr>
      </w:r>
      <w:r>
        <w:rPr>
          <w:webHidden/>
        </w:rPr>
        <w:fldChar w:fldCharType="separate"/>
      </w:r>
      <w:r w:rsidR="00756367">
        <w:rPr>
          <w:webHidden/>
        </w:rPr>
        <w:t>154</w:t>
      </w:r>
      <w:r>
        <w:rPr>
          <w:webHidden/>
        </w:rPr>
        <w:fldChar w:fldCharType="end"/>
      </w:r>
    </w:p>
    <w:p w14:paraId="1B3BF58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5.7.1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_Toc351647032 \h </w:instrText>
      </w:r>
      <w:r>
        <w:rPr>
          <w:webHidden/>
        </w:rPr>
      </w:r>
      <w:r>
        <w:rPr>
          <w:webHidden/>
        </w:rPr>
        <w:fldChar w:fldCharType="separate"/>
      </w:r>
      <w:r w:rsidR="00756367">
        <w:rPr>
          <w:webHidden/>
        </w:rPr>
        <w:t>154</w:t>
      </w:r>
      <w:r>
        <w:rPr>
          <w:webHidden/>
        </w:rPr>
        <w:fldChar w:fldCharType="end"/>
      </w:r>
    </w:p>
    <w:p w14:paraId="66477184"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5.7.2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_Toc351647033 \h </w:instrText>
      </w:r>
      <w:r>
        <w:rPr>
          <w:webHidden/>
        </w:rPr>
      </w:r>
      <w:r>
        <w:rPr>
          <w:webHidden/>
        </w:rPr>
        <w:fldChar w:fldCharType="separate"/>
      </w:r>
      <w:r w:rsidR="00756367">
        <w:rPr>
          <w:webHidden/>
        </w:rPr>
        <w:t>154</w:t>
      </w:r>
      <w:r>
        <w:rPr>
          <w:webHidden/>
        </w:rPr>
        <w:fldChar w:fldCharType="end"/>
      </w:r>
    </w:p>
    <w:p w14:paraId="5DDAD29B"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5.7.3</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_Toc351647034 \h </w:instrText>
      </w:r>
      <w:r>
        <w:rPr>
          <w:webHidden/>
        </w:rPr>
      </w:r>
      <w:r>
        <w:rPr>
          <w:webHidden/>
        </w:rPr>
        <w:fldChar w:fldCharType="separate"/>
      </w:r>
      <w:r w:rsidR="00756367">
        <w:rPr>
          <w:webHidden/>
        </w:rPr>
        <w:t>154</w:t>
      </w:r>
      <w:r>
        <w:rPr>
          <w:webHidden/>
        </w:rPr>
        <w:fldChar w:fldCharType="end"/>
      </w:r>
    </w:p>
    <w:p w14:paraId="2ECE759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5.7.4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_Toc351647035 \h </w:instrText>
      </w:r>
      <w:r>
        <w:rPr>
          <w:webHidden/>
        </w:rPr>
      </w:r>
      <w:r>
        <w:rPr>
          <w:webHidden/>
        </w:rPr>
        <w:fldChar w:fldCharType="separate"/>
      </w:r>
      <w:r w:rsidR="00756367">
        <w:rPr>
          <w:webHidden/>
        </w:rPr>
        <w:t>154</w:t>
      </w:r>
      <w:r>
        <w:rPr>
          <w:webHidden/>
        </w:rPr>
        <w:fldChar w:fldCharType="end"/>
      </w:r>
    </w:p>
    <w:p w14:paraId="418260FF"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5.7.5</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_Toc351647036 \h </w:instrText>
      </w:r>
      <w:r>
        <w:rPr>
          <w:webHidden/>
        </w:rPr>
      </w:r>
      <w:r>
        <w:rPr>
          <w:webHidden/>
        </w:rPr>
        <w:fldChar w:fldCharType="separate"/>
      </w:r>
      <w:r w:rsidR="00756367">
        <w:rPr>
          <w:webHidden/>
        </w:rPr>
        <w:t>155</w:t>
      </w:r>
      <w:r>
        <w:rPr>
          <w:webHidden/>
        </w:rPr>
        <w:fldChar w:fldCharType="end"/>
      </w:r>
    </w:p>
    <w:p w14:paraId="41CFFE7D"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5.8</w:t>
      </w:r>
      <w:r>
        <w:rPr>
          <w:rFonts w:asciiTheme="minorHAnsi" w:eastAsiaTheme="minorEastAsia" w:hAnsiTheme="minorHAnsi" w:cstheme="minorBidi"/>
          <w:sz w:val="22"/>
          <w:szCs w:val="22"/>
          <w:lang w:eastAsia="sv-SE"/>
        </w:rPr>
        <w:tab/>
      </w:r>
      <w:r>
        <w:t>Fritidshem</w:t>
      </w:r>
      <w:r>
        <w:rPr>
          <w:webHidden/>
        </w:rPr>
        <w:tab/>
      </w:r>
      <w:r>
        <w:rPr>
          <w:webHidden/>
        </w:rPr>
        <w:fldChar w:fldCharType="begin"/>
      </w:r>
      <w:r>
        <w:rPr>
          <w:webHidden/>
        </w:rPr>
        <w:instrText xml:space="preserve"> PAGEREF _Toc351647037 \h </w:instrText>
      </w:r>
      <w:r>
        <w:rPr>
          <w:webHidden/>
        </w:rPr>
      </w:r>
      <w:r>
        <w:rPr>
          <w:webHidden/>
        </w:rPr>
        <w:fldChar w:fldCharType="separate"/>
      </w:r>
      <w:r w:rsidR="00756367">
        <w:rPr>
          <w:webHidden/>
        </w:rPr>
        <w:t>155</w:t>
      </w:r>
      <w:r>
        <w:rPr>
          <w:webHidden/>
        </w:rPr>
        <w:fldChar w:fldCharType="end"/>
      </w:r>
    </w:p>
    <w:p w14:paraId="6362D1CE"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5.8.1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_Toc351647038 \h </w:instrText>
      </w:r>
      <w:r>
        <w:rPr>
          <w:webHidden/>
        </w:rPr>
      </w:r>
      <w:r>
        <w:rPr>
          <w:webHidden/>
        </w:rPr>
        <w:fldChar w:fldCharType="separate"/>
      </w:r>
      <w:r w:rsidR="00756367">
        <w:rPr>
          <w:webHidden/>
        </w:rPr>
        <w:t>155</w:t>
      </w:r>
      <w:r>
        <w:rPr>
          <w:webHidden/>
        </w:rPr>
        <w:fldChar w:fldCharType="end"/>
      </w:r>
    </w:p>
    <w:p w14:paraId="6117C837"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5.8.2</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_Toc351647039 \h </w:instrText>
      </w:r>
      <w:r>
        <w:rPr>
          <w:webHidden/>
        </w:rPr>
      </w:r>
      <w:r>
        <w:rPr>
          <w:webHidden/>
        </w:rPr>
        <w:fldChar w:fldCharType="separate"/>
      </w:r>
      <w:r w:rsidR="00756367">
        <w:rPr>
          <w:webHidden/>
        </w:rPr>
        <w:t>155</w:t>
      </w:r>
      <w:r>
        <w:rPr>
          <w:webHidden/>
        </w:rPr>
        <w:fldChar w:fldCharType="end"/>
      </w:r>
    </w:p>
    <w:p w14:paraId="6868D3E6"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5.8.3</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_Toc351647040 \h </w:instrText>
      </w:r>
      <w:r>
        <w:rPr>
          <w:webHidden/>
        </w:rPr>
      </w:r>
      <w:r>
        <w:rPr>
          <w:webHidden/>
        </w:rPr>
        <w:fldChar w:fldCharType="separate"/>
      </w:r>
      <w:r w:rsidR="00756367">
        <w:rPr>
          <w:webHidden/>
        </w:rPr>
        <w:t>156</w:t>
      </w:r>
      <w:r>
        <w:rPr>
          <w:webHidden/>
        </w:rPr>
        <w:fldChar w:fldCharType="end"/>
      </w:r>
    </w:p>
    <w:p w14:paraId="18960A4E"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5.8.4</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_Toc351647041 \h </w:instrText>
      </w:r>
      <w:r>
        <w:rPr>
          <w:webHidden/>
        </w:rPr>
      </w:r>
      <w:r>
        <w:rPr>
          <w:webHidden/>
        </w:rPr>
        <w:fldChar w:fldCharType="separate"/>
      </w:r>
      <w:r w:rsidR="00756367">
        <w:rPr>
          <w:webHidden/>
        </w:rPr>
        <w:t>156</w:t>
      </w:r>
      <w:r>
        <w:rPr>
          <w:webHidden/>
        </w:rPr>
        <w:fldChar w:fldCharType="end"/>
      </w:r>
    </w:p>
    <w:p w14:paraId="4F160D74"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5.9</w:t>
      </w:r>
      <w:r>
        <w:rPr>
          <w:rFonts w:asciiTheme="minorHAnsi" w:eastAsiaTheme="minorEastAsia" w:hAnsiTheme="minorHAnsi" w:cstheme="minorBidi"/>
          <w:sz w:val="22"/>
          <w:szCs w:val="22"/>
          <w:lang w:eastAsia="sv-SE"/>
        </w:rPr>
        <w:tab/>
      </w:r>
      <w:r>
        <w:t>Gymnasieskola</w:t>
      </w:r>
      <w:r>
        <w:rPr>
          <w:webHidden/>
        </w:rPr>
        <w:tab/>
      </w:r>
      <w:r>
        <w:rPr>
          <w:webHidden/>
        </w:rPr>
        <w:fldChar w:fldCharType="begin"/>
      </w:r>
      <w:r>
        <w:rPr>
          <w:webHidden/>
        </w:rPr>
        <w:instrText xml:space="preserve"> PAGEREF _Toc351647042 \h </w:instrText>
      </w:r>
      <w:r>
        <w:rPr>
          <w:webHidden/>
        </w:rPr>
      </w:r>
      <w:r>
        <w:rPr>
          <w:webHidden/>
        </w:rPr>
        <w:fldChar w:fldCharType="separate"/>
      </w:r>
      <w:r w:rsidR="00756367">
        <w:rPr>
          <w:webHidden/>
        </w:rPr>
        <w:t>157</w:t>
      </w:r>
      <w:r>
        <w:rPr>
          <w:webHidden/>
        </w:rPr>
        <w:fldChar w:fldCharType="end"/>
      </w:r>
    </w:p>
    <w:p w14:paraId="1C0F010C"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5.9.1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_Toc351647043 \h </w:instrText>
      </w:r>
      <w:r>
        <w:rPr>
          <w:webHidden/>
        </w:rPr>
      </w:r>
      <w:r>
        <w:rPr>
          <w:webHidden/>
        </w:rPr>
        <w:fldChar w:fldCharType="separate"/>
      </w:r>
      <w:r w:rsidR="00756367">
        <w:rPr>
          <w:webHidden/>
        </w:rPr>
        <w:t>157</w:t>
      </w:r>
      <w:r>
        <w:rPr>
          <w:webHidden/>
        </w:rPr>
        <w:fldChar w:fldCharType="end"/>
      </w:r>
    </w:p>
    <w:p w14:paraId="06A7DE0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5.9.2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_Toc351647044 \h </w:instrText>
      </w:r>
      <w:r>
        <w:rPr>
          <w:webHidden/>
        </w:rPr>
      </w:r>
      <w:r>
        <w:rPr>
          <w:webHidden/>
        </w:rPr>
        <w:fldChar w:fldCharType="separate"/>
      </w:r>
      <w:r w:rsidR="00756367">
        <w:rPr>
          <w:webHidden/>
        </w:rPr>
        <w:t>157</w:t>
      </w:r>
      <w:r>
        <w:rPr>
          <w:webHidden/>
        </w:rPr>
        <w:fldChar w:fldCharType="end"/>
      </w:r>
    </w:p>
    <w:p w14:paraId="70FDCD58"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5.9.3</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_Toc351647045 \h </w:instrText>
      </w:r>
      <w:r>
        <w:rPr>
          <w:webHidden/>
        </w:rPr>
      </w:r>
      <w:r>
        <w:rPr>
          <w:webHidden/>
        </w:rPr>
        <w:fldChar w:fldCharType="separate"/>
      </w:r>
      <w:r w:rsidR="00756367">
        <w:rPr>
          <w:webHidden/>
        </w:rPr>
        <w:t>161</w:t>
      </w:r>
      <w:r>
        <w:rPr>
          <w:webHidden/>
        </w:rPr>
        <w:fldChar w:fldCharType="end"/>
      </w:r>
    </w:p>
    <w:p w14:paraId="53BB8D26"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5.9.4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_Toc351647046 \h </w:instrText>
      </w:r>
      <w:r>
        <w:rPr>
          <w:webHidden/>
        </w:rPr>
      </w:r>
      <w:r>
        <w:rPr>
          <w:webHidden/>
        </w:rPr>
        <w:fldChar w:fldCharType="separate"/>
      </w:r>
      <w:r w:rsidR="00756367">
        <w:rPr>
          <w:webHidden/>
        </w:rPr>
        <w:t>163</w:t>
      </w:r>
      <w:r>
        <w:rPr>
          <w:webHidden/>
        </w:rPr>
        <w:fldChar w:fldCharType="end"/>
      </w:r>
    </w:p>
    <w:p w14:paraId="5D22BF19"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5.9.5</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_Toc351647047 \h </w:instrText>
      </w:r>
      <w:r>
        <w:rPr>
          <w:webHidden/>
        </w:rPr>
      </w:r>
      <w:r>
        <w:rPr>
          <w:webHidden/>
        </w:rPr>
        <w:fldChar w:fldCharType="separate"/>
      </w:r>
      <w:r w:rsidR="00756367">
        <w:rPr>
          <w:webHidden/>
        </w:rPr>
        <w:t>163</w:t>
      </w:r>
      <w:r>
        <w:rPr>
          <w:webHidden/>
        </w:rPr>
        <w:fldChar w:fldCharType="end"/>
      </w:r>
    </w:p>
    <w:p w14:paraId="190A0930"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5.10</w:t>
      </w:r>
      <w:r>
        <w:rPr>
          <w:rFonts w:asciiTheme="minorHAnsi" w:eastAsiaTheme="minorEastAsia" w:hAnsiTheme="minorHAnsi" w:cstheme="minorBidi"/>
          <w:sz w:val="22"/>
          <w:szCs w:val="22"/>
          <w:lang w:eastAsia="sv-SE"/>
        </w:rPr>
        <w:tab/>
      </w:r>
      <w:r>
        <w:t>Gymnasiesärskola</w:t>
      </w:r>
      <w:r>
        <w:rPr>
          <w:webHidden/>
        </w:rPr>
        <w:tab/>
      </w:r>
      <w:r>
        <w:rPr>
          <w:webHidden/>
        </w:rPr>
        <w:fldChar w:fldCharType="begin"/>
      </w:r>
      <w:r>
        <w:rPr>
          <w:webHidden/>
        </w:rPr>
        <w:instrText xml:space="preserve"> PAGEREF _Toc351647048 \h </w:instrText>
      </w:r>
      <w:r>
        <w:rPr>
          <w:webHidden/>
        </w:rPr>
      </w:r>
      <w:r>
        <w:rPr>
          <w:webHidden/>
        </w:rPr>
        <w:fldChar w:fldCharType="separate"/>
      </w:r>
      <w:r w:rsidR="00756367">
        <w:rPr>
          <w:webHidden/>
        </w:rPr>
        <w:t>164</w:t>
      </w:r>
      <w:r>
        <w:rPr>
          <w:webHidden/>
        </w:rPr>
        <w:fldChar w:fldCharType="end"/>
      </w:r>
    </w:p>
    <w:p w14:paraId="310F2784"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5.10.1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_Toc351647049 \h </w:instrText>
      </w:r>
      <w:r>
        <w:rPr>
          <w:webHidden/>
        </w:rPr>
      </w:r>
      <w:r>
        <w:rPr>
          <w:webHidden/>
        </w:rPr>
        <w:fldChar w:fldCharType="separate"/>
      </w:r>
      <w:r w:rsidR="00756367">
        <w:rPr>
          <w:webHidden/>
        </w:rPr>
        <w:t>164</w:t>
      </w:r>
      <w:r>
        <w:rPr>
          <w:webHidden/>
        </w:rPr>
        <w:fldChar w:fldCharType="end"/>
      </w:r>
    </w:p>
    <w:p w14:paraId="2D6BCBD2"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5.10.2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_Toc351647050 \h </w:instrText>
      </w:r>
      <w:r>
        <w:rPr>
          <w:webHidden/>
        </w:rPr>
      </w:r>
      <w:r>
        <w:rPr>
          <w:webHidden/>
        </w:rPr>
        <w:fldChar w:fldCharType="separate"/>
      </w:r>
      <w:r w:rsidR="00756367">
        <w:rPr>
          <w:webHidden/>
        </w:rPr>
        <w:t>164</w:t>
      </w:r>
      <w:r>
        <w:rPr>
          <w:webHidden/>
        </w:rPr>
        <w:fldChar w:fldCharType="end"/>
      </w:r>
    </w:p>
    <w:p w14:paraId="1B76FB1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5.10.3</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_Toc351647051 \h </w:instrText>
      </w:r>
      <w:r>
        <w:rPr>
          <w:webHidden/>
        </w:rPr>
      </w:r>
      <w:r>
        <w:rPr>
          <w:webHidden/>
        </w:rPr>
        <w:fldChar w:fldCharType="separate"/>
      </w:r>
      <w:r w:rsidR="00756367">
        <w:rPr>
          <w:webHidden/>
        </w:rPr>
        <w:t>164</w:t>
      </w:r>
      <w:r>
        <w:rPr>
          <w:webHidden/>
        </w:rPr>
        <w:fldChar w:fldCharType="end"/>
      </w:r>
    </w:p>
    <w:p w14:paraId="3E8BD6AF"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5.10.4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_Toc351647052 \h </w:instrText>
      </w:r>
      <w:r>
        <w:rPr>
          <w:webHidden/>
        </w:rPr>
      </w:r>
      <w:r>
        <w:rPr>
          <w:webHidden/>
        </w:rPr>
        <w:fldChar w:fldCharType="separate"/>
      </w:r>
      <w:r w:rsidR="00756367">
        <w:rPr>
          <w:webHidden/>
        </w:rPr>
        <w:t>165</w:t>
      </w:r>
      <w:r>
        <w:rPr>
          <w:webHidden/>
        </w:rPr>
        <w:fldChar w:fldCharType="end"/>
      </w:r>
    </w:p>
    <w:p w14:paraId="15B7C0EF"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5.10.5</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_Toc351647053 \h </w:instrText>
      </w:r>
      <w:r>
        <w:rPr>
          <w:webHidden/>
        </w:rPr>
      </w:r>
      <w:r>
        <w:rPr>
          <w:webHidden/>
        </w:rPr>
        <w:fldChar w:fldCharType="separate"/>
      </w:r>
      <w:r w:rsidR="00756367">
        <w:rPr>
          <w:webHidden/>
        </w:rPr>
        <w:t>165</w:t>
      </w:r>
      <w:r>
        <w:rPr>
          <w:webHidden/>
        </w:rPr>
        <w:fldChar w:fldCharType="end"/>
      </w:r>
    </w:p>
    <w:p w14:paraId="45713DA2"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5.11</w:t>
      </w:r>
      <w:r>
        <w:rPr>
          <w:rFonts w:asciiTheme="minorHAnsi" w:eastAsiaTheme="minorEastAsia" w:hAnsiTheme="minorHAnsi" w:cstheme="minorBidi"/>
          <w:sz w:val="22"/>
          <w:szCs w:val="22"/>
          <w:lang w:eastAsia="sv-SE"/>
        </w:rPr>
        <w:tab/>
      </w:r>
      <w:r>
        <w:t>Kommunal vuxenutbildning</w:t>
      </w:r>
      <w:r>
        <w:rPr>
          <w:webHidden/>
        </w:rPr>
        <w:tab/>
      </w:r>
      <w:r>
        <w:rPr>
          <w:webHidden/>
        </w:rPr>
        <w:fldChar w:fldCharType="begin"/>
      </w:r>
      <w:r>
        <w:rPr>
          <w:webHidden/>
        </w:rPr>
        <w:instrText xml:space="preserve"> PAGEREF _Toc351647054 \h </w:instrText>
      </w:r>
      <w:r>
        <w:rPr>
          <w:webHidden/>
        </w:rPr>
      </w:r>
      <w:r>
        <w:rPr>
          <w:webHidden/>
        </w:rPr>
        <w:fldChar w:fldCharType="separate"/>
      </w:r>
      <w:r w:rsidR="00756367">
        <w:rPr>
          <w:webHidden/>
        </w:rPr>
        <w:t>165</w:t>
      </w:r>
      <w:r>
        <w:rPr>
          <w:webHidden/>
        </w:rPr>
        <w:fldChar w:fldCharType="end"/>
      </w:r>
    </w:p>
    <w:p w14:paraId="24563B28"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5.11.1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_Toc351647055 \h </w:instrText>
      </w:r>
      <w:r>
        <w:rPr>
          <w:webHidden/>
        </w:rPr>
      </w:r>
      <w:r>
        <w:rPr>
          <w:webHidden/>
        </w:rPr>
        <w:fldChar w:fldCharType="separate"/>
      </w:r>
      <w:r w:rsidR="00756367">
        <w:rPr>
          <w:webHidden/>
        </w:rPr>
        <w:t>165</w:t>
      </w:r>
      <w:r>
        <w:rPr>
          <w:webHidden/>
        </w:rPr>
        <w:fldChar w:fldCharType="end"/>
      </w:r>
    </w:p>
    <w:p w14:paraId="1B283610"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5.11.2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_Toc351647056 \h </w:instrText>
      </w:r>
      <w:r>
        <w:rPr>
          <w:webHidden/>
        </w:rPr>
      </w:r>
      <w:r>
        <w:rPr>
          <w:webHidden/>
        </w:rPr>
        <w:fldChar w:fldCharType="separate"/>
      </w:r>
      <w:r w:rsidR="00756367">
        <w:rPr>
          <w:webHidden/>
        </w:rPr>
        <w:t>166</w:t>
      </w:r>
      <w:r>
        <w:rPr>
          <w:webHidden/>
        </w:rPr>
        <w:fldChar w:fldCharType="end"/>
      </w:r>
    </w:p>
    <w:p w14:paraId="70AED70E"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5.11.3</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_Toc351647057 \h </w:instrText>
      </w:r>
      <w:r>
        <w:rPr>
          <w:webHidden/>
        </w:rPr>
      </w:r>
      <w:r>
        <w:rPr>
          <w:webHidden/>
        </w:rPr>
        <w:fldChar w:fldCharType="separate"/>
      </w:r>
      <w:r w:rsidR="00756367">
        <w:rPr>
          <w:webHidden/>
        </w:rPr>
        <w:t>166</w:t>
      </w:r>
      <w:r>
        <w:rPr>
          <w:webHidden/>
        </w:rPr>
        <w:fldChar w:fldCharType="end"/>
      </w:r>
    </w:p>
    <w:p w14:paraId="7E7D2CB8"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5.11.4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_Toc351647058 \h </w:instrText>
      </w:r>
      <w:r>
        <w:rPr>
          <w:webHidden/>
        </w:rPr>
      </w:r>
      <w:r>
        <w:rPr>
          <w:webHidden/>
        </w:rPr>
        <w:fldChar w:fldCharType="separate"/>
      </w:r>
      <w:r w:rsidR="00756367">
        <w:rPr>
          <w:webHidden/>
        </w:rPr>
        <w:t>167</w:t>
      </w:r>
      <w:r>
        <w:rPr>
          <w:webHidden/>
        </w:rPr>
        <w:fldChar w:fldCharType="end"/>
      </w:r>
    </w:p>
    <w:p w14:paraId="2329799E"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lastRenderedPageBreak/>
        <w:t>5.11.5</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_Toc351647059 \h </w:instrText>
      </w:r>
      <w:r>
        <w:rPr>
          <w:webHidden/>
        </w:rPr>
      </w:r>
      <w:r>
        <w:rPr>
          <w:webHidden/>
        </w:rPr>
        <w:fldChar w:fldCharType="separate"/>
      </w:r>
      <w:r w:rsidR="00756367">
        <w:rPr>
          <w:webHidden/>
        </w:rPr>
        <w:t>168</w:t>
      </w:r>
      <w:r>
        <w:rPr>
          <w:webHidden/>
        </w:rPr>
        <w:fldChar w:fldCharType="end"/>
      </w:r>
    </w:p>
    <w:p w14:paraId="092B7619"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5.12</w:t>
      </w:r>
      <w:r>
        <w:rPr>
          <w:rFonts w:asciiTheme="minorHAnsi" w:eastAsiaTheme="minorEastAsia" w:hAnsiTheme="minorHAnsi" w:cstheme="minorBidi"/>
          <w:sz w:val="22"/>
          <w:szCs w:val="22"/>
          <w:lang w:eastAsia="sv-SE"/>
        </w:rPr>
        <w:tab/>
      </w:r>
      <w:r>
        <w:t>Särskild utbildning för vuxna</w:t>
      </w:r>
      <w:r>
        <w:rPr>
          <w:webHidden/>
        </w:rPr>
        <w:tab/>
      </w:r>
      <w:r>
        <w:rPr>
          <w:webHidden/>
        </w:rPr>
        <w:fldChar w:fldCharType="begin"/>
      </w:r>
      <w:r>
        <w:rPr>
          <w:webHidden/>
        </w:rPr>
        <w:instrText xml:space="preserve"> PAGEREF _Toc351647060 \h </w:instrText>
      </w:r>
      <w:r>
        <w:rPr>
          <w:webHidden/>
        </w:rPr>
      </w:r>
      <w:r>
        <w:rPr>
          <w:webHidden/>
        </w:rPr>
        <w:fldChar w:fldCharType="separate"/>
      </w:r>
      <w:r w:rsidR="00756367">
        <w:rPr>
          <w:webHidden/>
        </w:rPr>
        <w:t>168</w:t>
      </w:r>
      <w:r>
        <w:rPr>
          <w:webHidden/>
        </w:rPr>
        <w:fldChar w:fldCharType="end"/>
      </w:r>
    </w:p>
    <w:p w14:paraId="635E4C6F"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5.12.1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_Toc351647061 \h </w:instrText>
      </w:r>
      <w:r>
        <w:rPr>
          <w:webHidden/>
        </w:rPr>
      </w:r>
      <w:r>
        <w:rPr>
          <w:webHidden/>
        </w:rPr>
        <w:fldChar w:fldCharType="separate"/>
      </w:r>
      <w:r w:rsidR="00756367">
        <w:rPr>
          <w:webHidden/>
        </w:rPr>
        <w:t>168</w:t>
      </w:r>
      <w:r>
        <w:rPr>
          <w:webHidden/>
        </w:rPr>
        <w:fldChar w:fldCharType="end"/>
      </w:r>
    </w:p>
    <w:p w14:paraId="33A736BC"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5.12.2</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_Toc351647062 \h </w:instrText>
      </w:r>
      <w:r>
        <w:rPr>
          <w:webHidden/>
        </w:rPr>
      </w:r>
      <w:r>
        <w:rPr>
          <w:webHidden/>
        </w:rPr>
        <w:fldChar w:fldCharType="separate"/>
      </w:r>
      <w:r w:rsidR="00756367">
        <w:rPr>
          <w:webHidden/>
        </w:rPr>
        <w:t>168</w:t>
      </w:r>
      <w:r>
        <w:rPr>
          <w:webHidden/>
        </w:rPr>
        <w:fldChar w:fldCharType="end"/>
      </w:r>
    </w:p>
    <w:p w14:paraId="30EBA02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5.12.3</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_Toc351647063 \h </w:instrText>
      </w:r>
      <w:r>
        <w:rPr>
          <w:webHidden/>
        </w:rPr>
      </w:r>
      <w:r>
        <w:rPr>
          <w:webHidden/>
        </w:rPr>
        <w:fldChar w:fldCharType="separate"/>
      </w:r>
      <w:r w:rsidR="00756367">
        <w:rPr>
          <w:webHidden/>
        </w:rPr>
        <w:t>169</w:t>
      </w:r>
      <w:r>
        <w:rPr>
          <w:webHidden/>
        </w:rPr>
        <w:fldChar w:fldCharType="end"/>
      </w:r>
    </w:p>
    <w:p w14:paraId="5A6C4B3D" w14:textId="77777777" w:rsidR="0052404E" w:rsidRDefault="0052404E" w:rsidP="0052404E">
      <w:pPr>
        <w:pStyle w:val="Innehll2"/>
        <w:tabs>
          <w:tab w:val="left" w:pos="510"/>
        </w:tabs>
        <w:ind w:right="510"/>
        <w:rPr>
          <w:rFonts w:asciiTheme="minorHAnsi" w:eastAsiaTheme="minorEastAsia" w:hAnsiTheme="minorHAnsi" w:cstheme="minorBidi"/>
          <w:sz w:val="22"/>
          <w:szCs w:val="22"/>
          <w:lang w:eastAsia="sv-SE"/>
        </w:rPr>
      </w:pPr>
      <w:r>
        <w:t>5.13</w:t>
      </w:r>
      <w:r>
        <w:rPr>
          <w:rFonts w:asciiTheme="minorHAnsi" w:eastAsiaTheme="minorEastAsia" w:hAnsiTheme="minorHAnsi" w:cstheme="minorBidi"/>
          <w:sz w:val="22"/>
          <w:szCs w:val="22"/>
          <w:lang w:eastAsia="sv-SE"/>
        </w:rPr>
        <w:tab/>
      </w:r>
      <w:r>
        <w:t>Utbildning i svenska för invandrare</w:t>
      </w:r>
      <w:r>
        <w:rPr>
          <w:webHidden/>
        </w:rPr>
        <w:tab/>
      </w:r>
      <w:r>
        <w:rPr>
          <w:webHidden/>
        </w:rPr>
        <w:fldChar w:fldCharType="begin"/>
      </w:r>
      <w:r>
        <w:rPr>
          <w:webHidden/>
        </w:rPr>
        <w:instrText xml:space="preserve"> PAGEREF _Toc351647064 \h </w:instrText>
      </w:r>
      <w:r>
        <w:rPr>
          <w:webHidden/>
        </w:rPr>
      </w:r>
      <w:r>
        <w:rPr>
          <w:webHidden/>
        </w:rPr>
        <w:fldChar w:fldCharType="separate"/>
      </w:r>
      <w:r w:rsidR="00756367">
        <w:rPr>
          <w:webHidden/>
        </w:rPr>
        <w:t>169</w:t>
      </w:r>
      <w:r>
        <w:rPr>
          <w:webHidden/>
        </w:rPr>
        <w:fldChar w:fldCharType="end"/>
      </w:r>
    </w:p>
    <w:p w14:paraId="078F5727"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5.13.1</w:t>
      </w:r>
      <w:r>
        <w:rPr>
          <w:rFonts w:asciiTheme="minorHAnsi" w:eastAsiaTheme="minorEastAsia" w:hAnsiTheme="minorHAnsi" w:cstheme="minorBidi"/>
          <w:sz w:val="22"/>
          <w:szCs w:val="22"/>
          <w:lang w:eastAsia="sv-SE"/>
        </w:rPr>
        <w:tab/>
      </w:r>
      <w:r>
        <w:t>Nationella mål</w:t>
      </w:r>
      <w:r>
        <w:rPr>
          <w:webHidden/>
        </w:rPr>
        <w:tab/>
      </w:r>
      <w:r>
        <w:rPr>
          <w:webHidden/>
        </w:rPr>
        <w:fldChar w:fldCharType="begin"/>
      </w:r>
      <w:r>
        <w:rPr>
          <w:webHidden/>
        </w:rPr>
        <w:instrText xml:space="preserve"> PAGEREF _Toc351647065 \h </w:instrText>
      </w:r>
      <w:r>
        <w:rPr>
          <w:webHidden/>
        </w:rPr>
      </w:r>
      <w:r>
        <w:rPr>
          <w:webHidden/>
        </w:rPr>
        <w:fldChar w:fldCharType="separate"/>
      </w:r>
      <w:r w:rsidR="00756367">
        <w:rPr>
          <w:webHidden/>
        </w:rPr>
        <w:t>169</w:t>
      </w:r>
      <w:r>
        <w:rPr>
          <w:webHidden/>
        </w:rPr>
        <w:fldChar w:fldCharType="end"/>
      </w:r>
    </w:p>
    <w:p w14:paraId="210F2D8A"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5.13.2</w:t>
      </w:r>
      <w:r>
        <w:rPr>
          <w:rFonts w:asciiTheme="minorHAnsi" w:eastAsiaTheme="minorEastAsia" w:hAnsiTheme="minorHAnsi" w:cstheme="minorBidi"/>
          <w:sz w:val="22"/>
          <w:szCs w:val="22"/>
          <w:lang w:eastAsia="sv-SE"/>
        </w:rPr>
        <w:tab/>
      </w:r>
      <w:r>
        <w:t>Måluppfyllelse</w:t>
      </w:r>
      <w:r>
        <w:rPr>
          <w:webHidden/>
        </w:rPr>
        <w:tab/>
      </w:r>
      <w:r>
        <w:rPr>
          <w:webHidden/>
        </w:rPr>
        <w:fldChar w:fldCharType="begin"/>
      </w:r>
      <w:r>
        <w:rPr>
          <w:webHidden/>
        </w:rPr>
        <w:instrText xml:space="preserve"> PAGEREF _Toc351647066 \h </w:instrText>
      </w:r>
      <w:r>
        <w:rPr>
          <w:webHidden/>
        </w:rPr>
      </w:r>
      <w:r>
        <w:rPr>
          <w:webHidden/>
        </w:rPr>
        <w:fldChar w:fldCharType="separate"/>
      </w:r>
      <w:r w:rsidR="00756367">
        <w:rPr>
          <w:webHidden/>
        </w:rPr>
        <w:t>170</w:t>
      </w:r>
      <w:r>
        <w:rPr>
          <w:webHidden/>
        </w:rPr>
        <w:fldChar w:fldCharType="end"/>
      </w:r>
    </w:p>
    <w:p w14:paraId="5E52CDB7"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5.13.3</w:t>
      </w:r>
      <w:r>
        <w:rPr>
          <w:rFonts w:asciiTheme="minorHAnsi" w:eastAsiaTheme="minorEastAsia" w:hAnsiTheme="minorHAnsi" w:cstheme="minorBidi"/>
          <w:sz w:val="22"/>
          <w:szCs w:val="22"/>
          <w:lang w:eastAsia="sv-SE"/>
        </w:rPr>
        <w:tab/>
      </w:r>
      <w:r>
        <w:t>Prestationer</w:t>
      </w:r>
      <w:r>
        <w:rPr>
          <w:webHidden/>
        </w:rPr>
        <w:tab/>
      </w:r>
      <w:r>
        <w:rPr>
          <w:webHidden/>
        </w:rPr>
        <w:fldChar w:fldCharType="begin"/>
      </w:r>
      <w:r>
        <w:rPr>
          <w:webHidden/>
        </w:rPr>
        <w:instrText xml:space="preserve"> PAGEREF _Toc351647067 \h </w:instrText>
      </w:r>
      <w:r>
        <w:rPr>
          <w:webHidden/>
        </w:rPr>
      </w:r>
      <w:r>
        <w:rPr>
          <w:webHidden/>
        </w:rPr>
        <w:fldChar w:fldCharType="separate"/>
      </w:r>
      <w:r w:rsidR="00756367">
        <w:rPr>
          <w:webHidden/>
        </w:rPr>
        <w:t>170</w:t>
      </w:r>
      <w:r>
        <w:rPr>
          <w:webHidden/>
        </w:rPr>
        <w:fldChar w:fldCharType="end"/>
      </w:r>
    </w:p>
    <w:p w14:paraId="29AAC35E"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5.13.4</w:t>
      </w:r>
      <w:r>
        <w:rPr>
          <w:rFonts w:asciiTheme="minorHAnsi" w:eastAsiaTheme="minorEastAsia" w:hAnsiTheme="minorHAnsi" w:cstheme="minorBidi"/>
          <w:sz w:val="22"/>
          <w:szCs w:val="22"/>
          <w:lang w:eastAsia="sv-SE"/>
        </w:rPr>
        <w:tab/>
      </w:r>
      <w:r>
        <w:t>Kostnader</w:t>
      </w:r>
      <w:r>
        <w:rPr>
          <w:webHidden/>
        </w:rPr>
        <w:tab/>
      </w:r>
      <w:r>
        <w:rPr>
          <w:webHidden/>
        </w:rPr>
        <w:fldChar w:fldCharType="begin"/>
      </w:r>
      <w:r>
        <w:rPr>
          <w:webHidden/>
        </w:rPr>
        <w:instrText xml:space="preserve"> PAGEREF _Toc351647068 \h </w:instrText>
      </w:r>
      <w:r>
        <w:rPr>
          <w:webHidden/>
        </w:rPr>
      </w:r>
      <w:r>
        <w:rPr>
          <w:webHidden/>
        </w:rPr>
        <w:fldChar w:fldCharType="separate"/>
      </w:r>
      <w:r w:rsidR="00756367">
        <w:rPr>
          <w:webHidden/>
        </w:rPr>
        <w:t>171</w:t>
      </w:r>
      <w:r>
        <w:rPr>
          <w:webHidden/>
        </w:rPr>
        <w:fldChar w:fldCharType="end"/>
      </w:r>
    </w:p>
    <w:p w14:paraId="1715B77B" w14:textId="77777777" w:rsidR="0052404E" w:rsidRDefault="0052404E" w:rsidP="0052404E">
      <w:pPr>
        <w:pStyle w:val="Innehll3"/>
        <w:tabs>
          <w:tab w:val="left" w:pos="510"/>
        </w:tabs>
        <w:ind w:right="510"/>
        <w:rPr>
          <w:rFonts w:asciiTheme="minorHAnsi" w:eastAsiaTheme="minorEastAsia" w:hAnsiTheme="minorHAnsi" w:cstheme="minorBidi"/>
          <w:sz w:val="22"/>
          <w:szCs w:val="22"/>
          <w:lang w:eastAsia="sv-SE"/>
        </w:rPr>
      </w:pPr>
      <w:r>
        <w:t>5.13.5</w:t>
      </w:r>
      <w:r>
        <w:rPr>
          <w:rFonts w:asciiTheme="minorHAnsi" w:eastAsiaTheme="minorEastAsia" w:hAnsiTheme="minorHAnsi" w:cstheme="minorBidi"/>
          <w:sz w:val="22"/>
          <w:szCs w:val="22"/>
          <w:lang w:eastAsia="sv-SE"/>
        </w:rPr>
        <w:tab/>
      </w:r>
      <w:r>
        <w:t>Personalförsörjning</w:t>
      </w:r>
      <w:r>
        <w:rPr>
          <w:webHidden/>
        </w:rPr>
        <w:tab/>
      </w:r>
      <w:r>
        <w:rPr>
          <w:webHidden/>
        </w:rPr>
        <w:fldChar w:fldCharType="begin"/>
      </w:r>
      <w:r>
        <w:rPr>
          <w:webHidden/>
        </w:rPr>
        <w:instrText xml:space="preserve"> PAGEREF _Toc351647069 \h </w:instrText>
      </w:r>
      <w:r>
        <w:rPr>
          <w:webHidden/>
        </w:rPr>
      </w:r>
      <w:r>
        <w:rPr>
          <w:webHidden/>
        </w:rPr>
        <w:fldChar w:fldCharType="separate"/>
      </w:r>
      <w:r w:rsidR="00756367">
        <w:rPr>
          <w:webHidden/>
        </w:rPr>
        <w:t>172</w:t>
      </w:r>
      <w:r>
        <w:rPr>
          <w:webHidden/>
        </w:rPr>
        <w:fldChar w:fldCharType="end"/>
      </w:r>
    </w:p>
    <w:p w14:paraId="372CA45A" w14:textId="588EDAA8" w:rsidR="0052404E" w:rsidRDefault="0052404E" w:rsidP="0052404E">
      <w:pPr>
        <w:pStyle w:val="Innehll4"/>
        <w:ind w:right="510"/>
        <w:rPr>
          <w:rFonts w:asciiTheme="minorHAnsi" w:eastAsiaTheme="minorEastAsia" w:hAnsiTheme="minorHAnsi" w:cstheme="minorBidi"/>
          <w:noProof/>
          <w:sz w:val="22"/>
          <w:szCs w:val="22"/>
          <w:lang w:eastAsia="sv-SE"/>
        </w:rPr>
      </w:pPr>
      <w:r>
        <w:rPr>
          <w:noProof/>
        </w:rPr>
        <w:t>Bilaga 1</w:t>
      </w:r>
      <w:r>
        <w:rPr>
          <w:noProof/>
        </w:rPr>
        <w:tab/>
        <w:t>Kommungrupper</w:t>
      </w:r>
      <w:r>
        <w:rPr>
          <w:noProof/>
          <w:webHidden/>
        </w:rPr>
        <w:tab/>
      </w:r>
      <w:r>
        <w:rPr>
          <w:noProof/>
          <w:webHidden/>
        </w:rPr>
        <w:fldChar w:fldCharType="begin"/>
      </w:r>
      <w:r>
        <w:rPr>
          <w:noProof/>
          <w:webHidden/>
        </w:rPr>
        <w:instrText xml:space="preserve"> PAGEREF _Toc351647070 \h </w:instrText>
      </w:r>
      <w:r>
        <w:rPr>
          <w:noProof/>
          <w:webHidden/>
        </w:rPr>
      </w:r>
      <w:r>
        <w:rPr>
          <w:noProof/>
          <w:webHidden/>
        </w:rPr>
        <w:fldChar w:fldCharType="separate"/>
      </w:r>
      <w:r w:rsidR="00756367">
        <w:rPr>
          <w:noProof/>
          <w:webHidden/>
        </w:rPr>
        <w:t>173</w:t>
      </w:r>
      <w:r>
        <w:rPr>
          <w:noProof/>
          <w:webHidden/>
        </w:rPr>
        <w:fldChar w:fldCharType="end"/>
      </w:r>
    </w:p>
    <w:p w14:paraId="46A9F327" w14:textId="7B674ED2" w:rsidR="0052404E" w:rsidRDefault="0052404E" w:rsidP="0052404E">
      <w:pPr>
        <w:pStyle w:val="Innehll4"/>
        <w:ind w:right="510"/>
        <w:rPr>
          <w:rFonts w:asciiTheme="minorHAnsi" w:eastAsiaTheme="minorEastAsia" w:hAnsiTheme="minorHAnsi" w:cstheme="minorBidi"/>
          <w:noProof/>
          <w:sz w:val="22"/>
          <w:szCs w:val="22"/>
          <w:lang w:eastAsia="sv-SE"/>
        </w:rPr>
      </w:pPr>
      <w:r>
        <w:rPr>
          <w:noProof/>
        </w:rPr>
        <w:t>Bilaga 2</w:t>
      </w:r>
      <w:r>
        <w:rPr>
          <w:noProof/>
        </w:rPr>
        <w:tab/>
        <w:t>Begreppslista</w:t>
      </w:r>
      <w:r>
        <w:rPr>
          <w:noProof/>
          <w:webHidden/>
        </w:rPr>
        <w:tab/>
      </w:r>
      <w:r>
        <w:rPr>
          <w:noProof/>
          <w:webHidden/>
        </w:rPr>
        <w:fldChar w:fldCharType="begin"/>
      </w:r>
      <w:r>
        <w:rPr>
          <w:noProof/>
          <w:webHidden/>
        </w:rPr>
        <w:instrText xml:space="preserve"> PAGEREF _Toc351647071 \h </w:instrText>
      </w:r>
      <w:r>
        <w:rPr>
          <w:noProof/>
          <w:webHidden/>
        </w:rPr>
      </w:r>
      <w:r>
        <w:rPr>
          <w:noProof/>
          <w:webHidden/>
        </w:rPr>
        <w:fldChar w:fldCharType="separate"/>
      </w:r>
      <w:r w:rsidR="00756367">
        <w:rPr>
          <w:noProof/>
          <w:webHidden/>
        </w:rPr>
        <w:t>177</w:t>
      </w:r>
      <w:r>
        <w:rPr>
          <w:noProof/>
          <w:webHidden/>
        </w:rPr>
        <w:fldChar w:fldCharType="end"/>
      </w:r>
    </w:p>
    <w:p w14:paraId="00E1EC93" w14:textId="4547CECB" w:rsidR="0052404E" w:rsidRDefault="0052404E" w:rsidP="0052404E">
      <w:pPr>
        <w:pStyle w:val="Innehll4"/>
        <w:ind w:right="510"/>
        <w:rPr>
          <w:rFonts w:asciiTheme="minorHAnsi" w:eastAsiaTheme="minorEastAsia" w:hAnsiTheme="minorHAnsi" w:cstheme="minorBidi"/>
          <w:noProof/>
          <w:sz w:val="22"/>
          <w:szCs w:val="22"/>
          <w:lang w:eastAsia="sv-SE"/>
        </w:rPr>
      </w:pPr>
      <w:r>
        <w:rPr>
          <w:noProof/>
        </w:rPr>
        <w:t>Bilaga 3</w:t>
      </w:r>
      <w:r>
        <w:rPr>
          <w:noProof/>
        </w:rPr>
        <w:tab/>
        <w:t>Antal invånare samt andel i åldrarna 20-64 år den 31 december 2012</w:t>
      </w:r>
      <w:r>
        <w:rPr>
          <w:noProof/>
          <w:webHidden/>
        </w:rPr>
        <w:tab/>
      </w:r>
      <w:r>
        <w:rPr>
          <w:noProof/>
          <w:webHidden/>
        </w:rPr>
        <w:fldChar w:fldCharType="begin"/>
      </w:r>
      <w:r>
        <w:rPr>
          <w:noProof/>
          <w:webHidden/>
        </w:rPr>
        <w:instrText xml:space="preserve"> PAGEREF _Toc351647072 \h </w:instrText>
      </w:r>
      <w:r>
        <w:rPr>
          <w:noProof/>
          <w:webHidden/>
        </w:rPr>
      </w:r>
      <w:r>
        <w:rPr>
          <w:noProof/>
          <w:webHidden/>
        </w:rPr>
        <w:fldChar w:fldCharType="separate"/>
      </w:r>
      <w:r w:rsidR="00756367">
        <w:rPr>
          <w:noProof/>
          <w:webHidden/>
        </w:rPr>
        <w:t>180</w:t>
      </w:r>
      <w:r>
        <w:rPr>
          <w:noProof/>
          <w:webHidden/>
        </w:rPr>
        <w:fldChar w:fldCharType="end"/>
      </w:r>
    </w:p>
    <w:p w14:paraId="763D68DD" w14:textId="6ED50900" w:rsidR="0052404E" w:rsidRDefault="0052404E" w:rsidP="0052404E">
      <w:pPr>
        <w:pStyle w:val="Innehll4"/>
        <w:ind w:right="510"/>
        <w:rPr>
          <w:rFonts w:asciiTheme="minorHAnsi" w:eastAsiaTheme="minorEastAsia" w:hAnsiTheme="minorHAnsi" w:cstheme="minorBidi"/>
          <w:noProof/>
          <w:sz w:val="22"/>
          <w:szCs w:val="22"/>
          <w:lang w:eastAsia="sv-SE"/>
        </w:rPr>
      </w:pPr>
      <w:r>
        <w:rPr>
          <w:noProof/>
        </w:rPr>
        <w:t>Bilaga 4</w:t>
      </w:r>
      <w:r>
        <w:rPr>
          <w:noProof/>
        </w:rPr>
        <w:tab/>
        <w:t>Tabellbilaga</w:t>
      </w:r>
      <w:r>
        <w:rPr>
          <w:noProof/>
          <w:webHidden/>
        </w:rPr>
        <w:tab/>
      </w:r>
      <w:r>
        <w:rPr>
          <w:noProof/>
          <w:webHidden/>
        </w:rPr>
        <w:fldChar w:fldCharType="begin"/>
      </w:r>
      <w:r>
        <w:rPr>
          <w:noProof/>
          <w:webHidden/>
        </w:rPr>
        <w:instrText xml:space="preserve"> PAGEREF _Toc351647073 \h </w:instrText>
      </w:r>
      <w:r>
        <w:rPr>
          <w:noProof/>
          <w:webHidden/>
        </w:rPr>
      </w:r>
      <w:r>
        <w:rPr>
          <w:noProof/>
          <w:webHidden/>
        </w:rPr>
        <w:fldChar w:fldCharType="separate"/>
      </w:r>
      <w:r w:rsidR="00756367">
        <w:rPr>
          <w:noProof/>
          <w:webHidden/>
        </w:rPr>
        <w:t>190</w:t>
      </w:r>
      <w:r>
        <w:rPr>
          <w:noProof/>
          <w:webHidden/>
        </w:rPr>
        <w:fldChar w:fldCharType="end"/>
      </w:r>
    </w:p>
    <w:p w14:paraId="2CECDF99" w14:textId="77777777" w:rsidR="0052404E" w:rsidRDefault="0052404E" w:rsidP="0052404E">
      <w:pPr>
        <w:pStyle w:val="Innehll5"/>
        <w:ind w:right="510"/>
        <w:rPr>
          <w:rFonts w:asciiTheme="minorHAnsi" w:eastAsiaTheme="minorEastAsia" w:hAnsiTheme="minorHAnsi" w:cstheme="minorBidi"/>
          <w:noProof/>
          <w:sz w:val="22"/>
          <w:szCs w:val="22"/>
          <w:lang w:eastAsia="sv-SE"/>
        </w:rPr>
      </w:pPr>
      <w:r>
        <w:rPr>
          <w:noProof/>
        </w:rPr>
        <w:t>Utdrag ur protokoll vid regeringssammanträde den 27 mars 2013</w:t>
      </w:r>
      <w:r>
        <w:rPr>
          <w:noProof/>
          <w:webHidden/>
        </w:rPr>
        <w:tab/>
      </w:r>
      <w:r>
        <w:rPr>
          <w:noProof/>
          <w:webHidden/>
        </w:rPr>
        <w:fldChar w:fldCharType="begin"/>
      </w:r>
      <w:r>
        <w:rPr>
          <w:noProof/>
          <w:webHidden/>
        </w:rPr>
        <w:instrText xml:space="preserve"> PAGEREF _Toc351647074 \h </w:instrText>
      </w:r>
      <w:r>
        <w:rPr>
          <w:noProof/>
          <w:webHidden/>
        </w:rPr>
      </w:r>
      <w:r>
        <w:rPr>
          <w:noProof/>
          <w:webHidden/>
        </w:rPr>
        <w:fldChar w:fldCharType="separate"/>
      </w:r>
      <w:r w:rsidR="00756367">
        <w:rPr>
          <w:noProof/>
          <w:webHidden/>
        </w:rPr>
        <w:t>201</w:t>
      </w:r>
      <w:r>
        <w:rPr>
          <w:noProof/>
          <w:webHidden/>
        </w:rPr>
        <w:fldChar w:fldCharType="end"/>
      </w:r>
    </w:p>
    <w:p w14:paraId="6A954A5E" w14:textId="39C1A7FF" w:rsidR="002F5464" w:rsidRDefault="0052404E" w:rsidP="0052404E">
      <w:pPr>
        <w:pStyle w:val="Innehllsfrteckning"/>
        <w:ind w:right="510"/>
      </w:pPr>
      <w:r>
        <w:rPr>
          <w:noProof/>
          <w:sz w:val="25"/>
        </w:rPr>
        <w:fldChar w:fldCharType="end"/>
      </w:r>
    </w:p>
    <w:p w14:paraId="7C52EDA2" w14:textId="77777777" w:rsidR="002F5464" w:rsidRDefault="002F5464" w:rsidP="00F00810">
      <w:pPr>
        <w:pStyle w:val="Rubrik1"/>
      </w:pPr>
      <w:r>
        <w:br w:type="page"/>
      </w:r>
    </w:p>
    <w:p w14:paraId="147358DD" w14:textId="77777777" w:rsidR="00F00810" w:rsidRDefault="00F00810" w:rsidP="00F00810">
      <w:pPr>
        <w:sectPr w:rsidR="00F00810" w:rsidSect="001666D3">
          <w:headerReference w:type="even" r:id="rId21"/>
          <w:headerReference w:type="default" r:id="rId22"/>
          <w:type w:val="continuous"/>
          <w:pgSz w:w="9356" w:h="13721" w:code="9"/>
          <w:pgMar w:top="794" w:right="2438" w:bottom="1191" w:left="1020" w:header="0" w:footer="709" w:gutter="0"/>
          <w:cols w:space="720"/>
          <w:docGrid w:linePitch="245"/>
        </w:sectPr>
      </w:pPr>
    </w:p>
    <w:p w14:paraId="4D0B43F0" w14:textId="673A2DE8" w:rsidR="00A41C24" w:rsidRDefault="00C3487C" w:rsidP="00C243CA">
      <w:pPr>
        <w:pStyle w:val="Rubrik1"/>
        <w:numPr>
          <w:ilvl w:val="0"/>
          <w:numId w:val="0"/>
        </w:numPr>
        <w:spacing w:before="0"/>
      </w:pPr>
      <w:bookmarkStart w:id="5" w:name="_Toc351644249"/>
      <w:bookmarkStart w:id="6" w:name="_Toc351646923"/>
      <w:bookmarkStart w:id="7" w:name="_Toc350406771"/>
      <w:bookmarkStart w:id="8" w:name="_Toc349815113"/>
      <w:bookmarkStart w:id="9" w:name="_Toc349816243"/>
      <w:bookmarkStart w:id="10" w:name="_Toc349820225"/>
      <w:bookmarkStart w:id="11" w:name="_Toc350323942"/>
      <w:bookmarkStart w:id="12" w:name="_Toc350326824"/>
      <w:bookmarkStart w:id="13" w:name="_Toc350328933"/>
      <w:bookmarkStart w:id="14" w:name="_Toc350329744"/>
      <w:bookmarkStart w:id="15" w:name="_Toc350331499"/>
      <w:bookmarkStart w:id="16" w:name="_Toc350340365"/>
      <w:bookmarkStart w:id="17" w:name="_Toc350345009"/>
      <w:bookmarkStart w:id="18" w:name="_Toc349815112"/>
      <w:bookmarkStart w:id="19" w:name="_Toc349816242"/>
      <w:bookmarkStart w:id="20" w:name="_Toc349820224"/>
      <w:bookmarkStart w:id="21" w:name="_Toc350323941"/>
      <w:bookmarkStart w:id="22" w:name="_Toc350326823"/>
      <w:bookmarkStart w:id="23" w:name="_Toc350328932"/>
      <w:bookmarkStart w:id="24" w:name="_Toc350329743"/>
      <w:bookmarkStart w:id="25" w:name="_Toc350331498"/>
      <w:bookmarkStart w:id="26" w:name="_Toc350340364"/>
      <w:bookmarkStart w:id="27" w:name="_Toc350345008"/>
      <w:bookmarkStart w:id="28" w:name="_Toc350406770"/>
      <w:r>
        <w:lastRenderedPageBreak/>
        <w:t>Samma</w:t>
      </w:r>
      <w:r w:rsidR="00A41C24" w:rsidRPr="00D46C99">
        <w:t>nfattning</w:t>
      </w:r>
      <w:bookmarkEnd w:id="5"/>
      <w:bookmarkEnd w:id="6"/>
    </w:p>
    <w:p w14:paraId="443A3703" w14:textId="77777777" w:rsidR="00A41C24" w:rsidRDefault="00A41C24" w:rsidP="00EE169A">
      <w:pPr>
        <w:pStyle w:val="Rubrik5utannumrering"/>
      </w:pPr>
      <w:r>
        <w:t>Tillfälliga intäkter medförde rekordhögt resultat för kommunsektorn</w:t>
      </w:r>
    </w:p>
    <w:p w14:paraId="085D4C5A" w14:textId="0B687898" w:rsidR="00A41C24" w:rsidRDefault="00A41C24" w:rsidP="00EE169A">
      <w:pPr>
        <w:pStyle w:val="Brdtext"/>
      </w:pPr>
      <w:r>
        <w:t xml:space="preserve">År 2012 redovisade kommunsektorn ett rekordhögt resultat, 19 miljarder kronor, vilket främst berodde på en tillfällig intäkt som uppgick till drygt 11 miljarder kronor. Av resultatet stod kommunerna för 14 miljarder kronor och landstingen för 5 miljarder kronor. </w:t>
      </w:r>
      <w:r w:rsidR="008941A4">
        <w:t>Jämfört med 2011 ökade a</w:t>
      </w:r>
      <w:r>
        <w:t>ndelen kommuner och landsting som redovisade positiva resultat och uppgick till 93 procent av kommunerna och 85 procent av landstingen. Resultatet före extraordinära poster i kronor per invånare 2012 var högst i kommungruppen storstäder och lägst i kommungruppen kommuner i gles</w:t>
      </w:r>
      <w:r>
        <w:softHyphen/>
        <w:t>befolkad region. Bland landstingen hade Blekinge läns landsting det högsta resultat</w:t>
      </w:r>
      <w:r>
        <w:softHyphen/>
      </w:r>
      <w:r>
        <w:softHyphen/>
        <w:t>et medan Jämtlands läns landsting redovisade det lägsta. Kostnads</w:t>
      </w:r>
      <w:r>
        <w:softHyphen/>
      </w:r>
      <w:r>
        <w:softHyphen/>
        <w:t>ökningen var relativt låg mellan 2011 och 2012. Den genom</w:t>
      </w:r>
      <w:r>
        <w:softHyphen/>
        <w:t xml:space="preserve">snittliga skattesatsen ökade något 2012 och uppgick till 31,60 procent. </w:t>
      </w:r>
    </w:p>
    <w:p w14:paraId="7E46DF80" w14:textId="1F420497" w:rsidR="00A41C24" w:rsidRDefault="008941A4" w:rsidP="00EE169A">
      <w:pPr>
        <w:pStyle w:val="Brdtextmedindrag"/>
      </w:pPr>
      <w:r>
        <w:t>Å</w:t>
      </w:r>
      <w:r w:rsidR="00A41C24">
        <w:t xml:space="preserve">rets resultat har sedan 2005 i genomsnitt uppgått till 2,7 procent </w:t>
      </w:r>
      <w:r>
        <w:t xml:space="preserve">av skatteintäkter och generella statsbidrag </w:t>
      </w:r>
      <w:r w:rsidR="00A41C24">
        <w:t xml:space="preserve">per år för kommunsektorn </w:t>
      </w:r>
      <w:r w:rsidR="00182D00">
        <w:t>som helhet. Skillnaderna är</w:t>
      </w:r>
      <w:r w:rsidR="00A41C24">
        <w:t xml:space="preserve"> </w:t>
      </w:r>
      <w:r w:rsidR="00182D00">
        <w:t xml:space="preserve">dock </w:t>
      </w:r>
      <w:r w:rsidR="00A41C24">
        <w:t>stora mellan enskilda kommuner och lands</w:t>
      </w:r>
      <w:r w:rsidR="008D3874">
        <w:t>-</w:t>
      </w:r>
      <w:r w:rsidR="00A41C24">
        <w:t xml:space="preserve">ting. </w:t>
      </w:r>
      <w:r>
        <w:t>År</w:t>
      </w:r>
      <w:r w:rsidR="003D6417">
        <w:t xml:space="preserve"> 2005–2012</w:t>
      </w:r>
      <w:r w:rsidR="00A41C24">
        <w:t xml:space="preserve"> </w:t>
      </w:r>
      <w:r>
        <w:t>redovisade</w:t>
      </w:r>
      <w:r w:rsidR="00A41C24">
        <w:t xml:space="preserve"> 159 kommuner och </w:t>
      </w:r>
      <w:r w:rsidR="00995AE7">
        <w:t>fyra</w:t>
      </w:r>
      <w:r w:rsidR="008D3874">
        <w:t> landsting</w:t>
      </w:r>
      <w:r w:rsidR="00A41C24">
        <w:t xml:space="preserve"> en andel som i genomsnitt uppgick till 2 procent. Kommungruppen större städer redovisade i genomsnitt den högsta andelen per år</w:t>
      </w:r>
      <w:r w:rsidR="008D3874">
        <w:t>,</w:t>
      </w:r>
      <w:r w:rsidR="00A41C24">
        <w:t xml:space="preserve"> medan kommun</w:t>
      </w:r>
      <w:r w:rsidR="00A41C24">
        <w:softHyphen/>
        <w:t>gruppen glesbygdskommuner redovisade den lägsta andelen. Bland landstingen var det Östergötlands läns landsting som redovisade den högsta andelen</w:t>
      </w:r>
      <w:r>
        <w:t>,</w:t>
      </w:r>
      <w:r w:rsidR="00A41C24">
        <w:t xml:space="preserve"> medan Jämtlands läns landsting redovisade den lägsta. Även de kommun- och landstingsägda företagen omfattas av reglerna för målet om god ekonomisk hushållning. Inkluderas dessa i resultatets andel av skatte</w:t>
      </w:r>
      <w:r w:rsidR="00A41C24">
        <w:softHyphen/>
        <w:t xml:space="preserve">intäkter och generella statsbidrag </w:t>
      </w:r>
      <w:r>
        <w:t>blir</w:t>
      </w:r>
      <w:r w:rsidR="00A41C24">
        <w:t xml:space="preserve"> andelen högre.</w:t>
      </w:r>
    </w:p>
    <w:p w14:paraId="7FF92449" w14:textId="77777777" w:rsidR="00A41C24" w:rsidRDefault="00A41C24" w:rsidP="00EE169A">
      <w:pPr>
        <w:pStyle w:val="Rubrik5utannumrering"/>
      </w:pPr>
      <w:r>
        <w:t>Antalet sysselsatta i kommunsektorn ökade</w:t>
      </w:r>
    </w:p>
    <w:p w14:paraId="13F20F37" w14:textId="412E804F" w:rsidR="00A41C24" w:rsidRDefault="00A41C24" w:rsidP="00EE169A">
      <w:pPr>
        <w:pStyle w:val="Brdtext"/>
      </w:pPr>
      <w:r>
        <w:t xml:space="preserve">Sysselsättningen i kommunsektorn är tillbaka på </w:t>
      </w:r>
      <w:r w:rsidR="00611FDC">
        <w:t xml:space="preserve">samma </w:t>
      </w:r>
      <w:r>
        <w:t>nivå</w:t>
      </w:r>
      <w:r w:rsidR="00611FDC">
        <w:t xml:space="preserve"> som före </w:t>
      </w:r>
      <w:r>
        <w:t>den finansiella krisen och uppgick till 1 207 000 sysselsatta 2012. Det är främst i privata företag som utför arbete på uppdrag av kommuner och landsting som antalet sysselsatta procentuellt har ökat. Till antal</w:t>
      </w:r>
      <w:r w:rsidR="00611FDC">
        <w:t>et</w:t>
      </w:r>
      <w:r>
        <w:t xml:space="preserve"> var det dock sysselsatta i kommunsektorn som ökade mest. Kommuner och landsting svarar för viktiga välfärdstjänster och </w:t>
      </w:r>
      <w:r w:rsidR="00D3605F">
        <w:t xml:space="preserve">har verksamheter som </w:t>
      </w:r>
      <w:r>
        <w:t>är personalintensiva. En stor del av kostnaderna avser personal. Kommun</w:t>
      </w:r>
      <w:r w:rsidR="008D3874">
        <w:t>-</w:t>
      </w:r>
      <w:r>
        <w:t>sektorns kostnader går främst till hälso- och sjukvård, till verksamheterna för äldre- och funk</w:t>
      </w:r>
      <w:r>
        <w:softHyphen/>
        <w:t>tions</w:t>
      </w:r>
      <w:r>
        <w:softHyphen/>
        <w:t xml:space="preserve">hindrade </w:t>
      </w:r>
      <w:r w:rsidR="00D3605F">
        <w:t>och till</w:t>
      </w:r>
      <w:r>
        <w:t xml:space="preserve"> utbildnings</w:t>
      </w:r>
      <w:r>
        <w:softHyphen/>
        <w:t>området. De högsta kostnaderna finns i kommungrupp</w:t>
      </w:r>
      <w:r>
        <w:softHyphen/>
        <w:t>en glesbygds</w:t>
      </w:r>
      <w:r>
        <w:softHyphen/>
        <w:t>kommuner och i Väster</w:t>
      </w:r>
      <w:r>
        <w:softHyphen/>
        <w:t xml:space="preserve">bottens läns landsting. </w:t>
      </w:r>
    </w:p>
    <w:p w14:paraId="483E6CD9" w14:textId="77777777" w:rsidR="00A41C24" w:rsidRDefault="00A41C24" w:rsidP="00EE169A">
      <w:pPr>
        <w:pStyle w:val="Rubrik5utannumrering"/>
      </w:pPr>
      <w:r>
        <w:t>Köp av verksamhet från alternativa utförare ökade</w:t>
      </w:r>
    </w:p>
    <w:p w14:paraId="1DE29FB2" w14:textId="6BFC144B" w:rsidR="00A41C24" w:rsidRDefault="00A41C24" w:rsidP="00EE169A">
      <w:pPr>
        <w:pStyle w:val="Brdtext"/>
      </w:pPr>
      <w:r>
        <w:t>Kommunernas och landstingens samlade kostnad för köp av verksamhet från alternativa utförare fortsatte att öka och uppgick till 117,3 miljarder kronor 2011. De</w:t>
      </w:r>
      <w:r w:rsidR="00F24AF3">
        <w:t>t</w:t>
      </w:r>
      <w:r>
        <w:t xml:space="preserve"> är främst privata företag som kommuner och landsting köper verksamhet från. Kommunernas och landstingens köp av verksamhet från varandra var oförändrad 2011 (21,3 miljarder kronor)</w:t>
      </w:r>
      <w:r w:rsidR="00D03C4A">
        <w:t xml:space="preserve"> </w:t>
      </w:r>
      <w:r w:rsidR="00D3605F">
        <w:t>jämfört med 2010</w:t>
      </w:r>
      <w:r>
        <w:t xml:space="preserve">. Kommunernas andel av köpt verksamhet var högst </w:t>
      </w:r>
      <w:r>
        <w:lastRenderedPageBreak/>
        <w:t xml:space="preserve">inom vård och omsorg och pedagogisk verksamhet. I landstingen var andelen högst inom primärvården. </w:t>
      </w:r>
      <w:r w:rsidR="00D3605F">
        <w:t>Köp av verksamhet som a</w:t>
      </w:r>
      <w:r>
        <w:t>ndel av verksamhet</w:t>
      </w:r>
      <w:r w:rsidR="00D3605F">
        <w:t>ens kostnader</w:t>
      </w:r>
      <w:r>
        <w:t xml:space="preserve"> ökade mest i kommun</w:t>
      </w:r>
      <w:r>
        <w:softHyphen/>
        <w:t>gruppen storstäder och i Stockholms läns landsting.</w:t>
      </w:r>
      <w:r w:rsidRPr="00D47536">
        <w:t xml:space="preserve"> </w:t>
      </w:r>
    </w:p>
    <w:p w14:paraId="1A15217E" w14:textId="77777777" w:rsidR="00A41C24" w:rsidRDefault="00A41C24" w:rsidP="00EE169A">
      <w:pPr>
        <w:pStyle w:val="Rubrik5utannumrering"/>
      </w:pPr>
      <w:r>
        <w:t>Förbättrad tillgänglighet i primärvården</w:t>
      </w:r>
    </w:p>
    <w:p w14:paraId="37B2B099" w14:textId="77777777" w:rsidR="00A41C24" w:rsidRDefault="00A41C24" w:rsidP="00EE169A">
      <w:pPr>
        <w:pStyle w:val="Brdtext"/>
      </w:pPr>
      <w:r>
        <w:t xml:space="preserve">Andel genomförda läkarbesök inom sju dagar har ökat från 88 procent 2007 till 93 procent 2012. Nio av tio samtal till vårdcentralerna besvarades samma dag, vilket är den lagstadgade gränsen enligt vårdgarantin. År 2007 besvarades enbart 68 procent av samtalen samma dag. Den ökade tillgängligheten innebär även att skillnaderna mellan landstingen har minskat under den senaste femårsperioden, dvs. 2007 till 2012. </w:t>
      </w:r>
    </w:p>
    <w:p w14:paraId="5D2D9E8B" w14:textId="77777777" w:rsidR="00A41C24" w:rsidRPr="005C487E" w:rsidRDefault="00A41C24" w:rsidP="00EE169A">
      <w:pPr>
        <w:pStyle w:val="Rubrik5utannumrering"/>
      </w:pPr>
      <w:r>
        <w:t>Väntetiderna till den specialiserade vården fortsatte att minska</w:t>
      </w:r>
    </w:p>
    <w:p w14:paraId="3A2826D8" w14:textId="346ED244" w:rsidR="00A41C24" w:rsidRDefault="00A41C24" w:rsidP="00EE169A">
      <w:pPr>
        <w:pStyle w:val="Brdtext"/>
      </w:pPr>
      <w:r>
        <w:t xml:space="preserve">Mellan 2007 och 2012 minskade antalet patienter som väntade på ett besök eller en behandling inom specialistvården och allt färre av de väntande hade en väntetid </w:t>
      </w:r>
      <w:r w:rsidR="001743CE">
        <w:t xml:space="preserve">på </w:t>
      </w:r>
      <w:r>
        <w:t>över 90 dagar. År 2007 hade 76 respektive 63 procent av patienterna väntat mindre än 90 dagar på besök respektive behandling. År 2012 var andelen 86 respektive 82 procent. Landstingens tillgänglighet inom den specialiserade vården varierar dock. År 2012 varierade andelen patienter som väntat mindre än 60 dagar på specialist</w:t>
      </w:r>
      <w:r w:rsidR="008D3874">
        <w:t>-</w:t>
      </w:r>
      <w:r>
        <w:t xml:space="preserve">besök mellan 62 och 88 procent mellan landstingen. </w:t>
      </w:r>
    </w:p>
    <w:p w14:paraId="3166F8F9" w14:textId="77777777" w:rsidR="00A41C24" w:rsidRDefault="00A41C24" w:rsidP="00EE169A">
      <w:pPr>
        <w:pStyle w:val="Rubrik5utannumrering"/>
      </w:pPr>
      <w:r>
        <w:t>Tillgängligheten för barn och unga med psykisk ohälsa försämrades</w:t>
      </w:r>
    </w:p>
    <w:p w14:paraId="566A2D64" w14:textId="69C1245A" w:rsidR="00A41C24" w:rsidRDefault="00A41C24" w:rsidP="00EE169A">
      <w:pPr>
        <w:pStyle w:val="Brdtext"/>
      </w:pPr>
      <w:r>
        <w:t xml:space="preserve">Resultaten för 2012 var något lägre än 2011 när det gällde tillgänglighet för barn och unga med psykisk ohälsa. </w:t>
      </w:r>
      <w:r w:rsidR="001743CE">
        <w:t>Totalt</w:t>
      </w:r>
      <w:r w:rsidR="00851E65">
        <w:t xml:space="preserve"> 16 landsting klarade kravet</w:t>
      </w:r>
      <w:r>
        <w:t xml:space="preserve"> </w:t>
      </w:r>
      <w:r w:rsidR="00851E65">
        <w:t>på</w:t>
      </w:r>
      <w:r w:rsidR="001743CE">
        <w:t xml:space="preserve"> ett</w:t>
      </w:r>
      <w:r>
        <w:t xml:space="preserve"> första besök inom 30 dagar, vilket kan jämföras med 19 landsting föregående år. </w:t>
      </w:r>
    </w:p>
    <w:p w14:paraId="425C335D" w14:textId="77777777" w:rsidR="00A41C24" w:rsidRDefault="00A41C24" w:rsidP="00EE169A">
      <w:pPr>
        <w:pStyle w:val="Rubrik5utannumrering"/>
      </w:pPr>
      <w:r>
        <w:t>Antalet privata vårdcentraler har ökat</w:t>
      </w:r>
    </w:p>
    <w:p w14:paraId="2B8B8B99" w14:textId="7EB9632F" w:rsidR="00851E65" w:rsidRDefault="00A41C24" w:rsidP="00851E65">
      <w:pPr>
        <w:pStyle w:val="Brdtext"/>
      </w:pPr>
      <w:r>
        <w:t xml:space="preserve">Sedan den 1 januari 2010 är det obligatoriskt för landstingen att erbjuda vårdvalssystem inom primärvården och sådana system finns nu i hela landet. Det är en tydlig ökning av antalet privata vårdcentraler och 2011 uppgick andelen till 40 procent. Nya </w:t>
      </w:r>
      <w:r w:rsidR="00AC3A89">
        <w:t>etableringar har i huvudsak</w:t>
      </w:r>
      <w:r>
        <w:t xml:space="preserve"> skett i områden där tillgängligheten till vård redan är god. Få etableringar har gjorts i glesbygdsområden. Generellt sett har antalet besök i primär</w:t>
      </w:r>
      <w:r w:rsidR="008D3874">
        <w:t>-</w:t>
      </w:r>
      <w:r>
        <w:t>vården ökat relativt kraftigt för samtliga grupper ef</w:t>
      </w:r>
      <w:r w:rsidR="00AC3A89">
        <w:t xml:space="preserve">ter införandet </w:t>
      </w:r>
      <w:r w:rsidR="00EF2FFF">
        <w:t xml:space="preserve">av vårdval. </w:t>
      </w:r>
    </w:p>
    <w:p w14:paraId="26847E84" w14:textId="23774752" w:rsidR="00A41C24" w:rsidRDefault="00A41C24" w:rsidP="00851E65">
      <w:pPr>
        <w:pStyle w:val="Rubrik5utannumrering"/>
      </w:pPr>
      <w:r>
        <w:t>Patienterna var fortsatt nöjda med bemötandet inom vården</w:t>
      </w:r>
    </w:p>
    <w:p w14:paraId="43F64ACC" w14:textId="46EA73F0" w:rsidR="00A41C24" w:rsidRDefault="00A41C24" w:rsidP="00EE169A">
      <w:pPr>
        <w:pStyle w:val="Brdtext"/>
      </w:pPr>
      <w:r>
        <w:t xml:space="preserve">År 2012 genomförde Sveriges Kommuner och Landsting en patientenkät inom den specialiserade vården. Enkäten visade att den patientupplevda kvaliteten var högst inom den öppna specialiserade somatiska vården. Patienterna var särskilt nöjda med bemötandet. Resultatet visade vidare att patienterna inom den psykiatriska öppenvården upplevde att de i hög utsträckning blivit bemötta med hänsyn och respekt. Resultaten var dock lägre än inom andra vårdformer. Flera patienter ansåg att delaktigheten i planeringen av den fortsatta vården och i utvecklingen av vårdplanen </w:t>
      </w:r>
      <w:r>
        <w:lastRenderedPageBreak/>
        <w:t>kund</w:t>
      </w:r>
      <w:r w:rsidR="00EF2FFF">
        <w:t xml:space="preserve">e varit bättre. </w:t>
      </w:r>
      <w:r w:rsidR="002F545D">
        <w:t>Resultaten inom den</w:t>
      </w:r>
      <w:r>
        <w:t xml:space="preserve"> slutna psykiatriska vården </w:t>
      </w:r>
      <w:r w:rsidR="002F545D">
        <w:t>visade på samma förbättringsområden som för den öppna vården, men resu</w:t>
      </w:r>
      <w:r w:rsidR="00320E7B">
        <w:t>ltaten var något sämre.</w:t>
      </w:r>
      <w:r w:rsidR="00EF2FFF">
        <w:t xml:space="preserve"> </w:t>
      </w:r>
    </w:p>
    <w:p w14:paraId="5AA03A77" w14:textId="77777777" w:rsidR="00A41C24" w:rsidRPr="00990E27" w:rsidRDefault="00A41C24" w:rsidP="00EE169A">
      <w:pPr>
        <w:pStyle w:val="Rubrik5utannumrering"/>
      </w:pPr>
      <w:r w:rsidRPr="00990E27">
        <w:t xml:space="preserve">Antal personer över 65 år som har beviljats hemtjänst ökade </w:t>
      </w:r>
    </w:p>
    <w:p w14:paraId="4FEFD693" w14:textId="6CC565D1" w:rsidR="00A41C24" w:rsidRPr="00683C10" w:rsidRDefault="00A41C24" w:rsidP="00EE169A">
      <w:pPr>
        <w:pStyle w:val="Brdtext"/>
      </w:pPr>
      <w:r>
        <w:t>Den 1</w:t>
      </w:r>
      <w:r w:rsidRPr="00683C10">
        <w:t xml:space="preserve"> oktober 2011 var 220 600 personer 65 år och äldre beviljade hemtjänst jämfört med 211 000 personer 2010. </w:t>
      </w:r>
      <w:r w:rsidR="008D3874">
        <w:t xml:space="preserve">Det var </w:t>
      </w:r>
      <w:r w:rsidRPr="00683C10">
        <w:t xml:space="preserve">92 200 personer </w:t>
      </w:r>
      <w:r w:rsidR="008D3874">
        <w:t xml:space="preserve">som </w:t>
      </w:r>
      <w:r w:rsidR="001743CE">
        <w:t xml:space="preserve">hade särskilt boende </w:t>
      </w:r>
      <w:r w:rsidR="008D3874">
        <w:t>2011, medan</w:t>
      </w:r>
      <w:r w:rsidRPr="00683C10">
        <w:t xml:space="preserve"> 7 800 personer</w:t>
      </w:r>
      <w:r w:rsidR="001743CE">
        <w:t xml:space="preserve"> var beviljade korttidsvård</w:t>
      </w:r>
      <w:r w:rsidRPr="00683C10">
        <w:t>. I jämförelse med 2010</w:t>
      </w:r>
      <w:r>
        <w:t xml:space="preserve"> har antalet personer som beviljats</w:t>
      </w:r>
      <w:r w:rsidRPr="00683C10">
        <w:t xml:space="preserve"> hemtjänstinsatser ökat till skillnad fr</w:t>
      </w:r>
      <w:r>
        <w:t xml:space="preserve">ån antalet personer i särskilt boende </w:t>
      </w:r>
      <w:r w:rsidRPr="00683C10">
        <w:t>och korttidsboende som i stället minskat. Andelen av verk</w:t>
      </w:r>
      <w:r>
        <w:t>samheten som utfördes i enskild</w:t>
      </w:r>
      <w:r w:rsidRPr="00683C10">
        <w:t xml:space="preserve"> regi ökade samtidigt något för såvä</w:t>
      </w:r>
      <w:r>
        <w:t xml:space="preserve">l hemtjänst och särskilt boende som för </w:t>
      </w:r>
      <w:r w:rsidRPr="00683C10">
        <w:t xml:space="preserve">korttidsboende. </w:t>
      </w:r>
    </w:p>
    <w:p w14:paraId="3F079C18" w14:textId="77777777" w:rsidR="00A41C24" w:rsidRPr="00A7760C" w:rsidRDefault="00A41C24" w:rsidP="00EE169A">
      <w:pPr>
        <w:pStyle w:val="Rubrik5utannumrering"/>
        <w:rPr>
          <w:color w:val="000000" w:themeColor="text1"/>
        </w:rPr>
      </w:pPr>
      <w:r w:rsidRPr="00A7760C">
        <w:rPr>
          <w:color w:val="000000" w:themeColor="text1"/>
        </w:rPr>
        <w:t>Antal personer med insatser enligt LSS fortsatte att öka</w:t>
      </w:r>
    </w:p>
    <w:p w14:paraId="21FC24A1" w14:textId="707B9843" w:rsidR="00A41C24" w:rsidRPr="004A6EB2" w:rsidRDefault="00A41C24" w:rsidP="00EE169A">
      <w:pPr>
        <w:pStyle w:val="Brdtext"/>
      </w:pPr>
      <w:r w:rsidRPr="00E15DA3">
        <w:t>Den 1 oktober 2011 h</w:t>
      </w:r>
      <w:r>
        <w:t>ade ca</w:t>
      </w:r>
      <w:r w:rsidRPr="00E15DA3">
        <w:t xml:space="preserve"> 63 300 personer en eller flera insatser enligt </w:t>
      </w:r>
      <w:r>
        <w:t>lagen (1993:387) om stöd och service t</w:t>
      </w:r>
      <w:r w:rsidR="008D3874">
        <w:t>ill vissa funktionshindrade</w:t>
      </w:r>
      <w:r>
        <w:t xml:space="preserve"> (LSS)</w:t>
      </w:r>
      <w:r w:rsidRPr="00E15DA3">
        <w:t xml:space="preserve"> </w:t>
      </w:r>
      <w:r w:rsidR="001743CE">
        <w:t xml:space="preserve">vilket är </w:t>
      </w:r>
      <w:r w:rsidRPr="00E15DA3">
        <w:t xml:space="preserve">en ökning med 11 procent sedan 2007. </w:t>
      </w:r>
      <w:r>
        <w:t>Mellan åren 2010 och 2011 har ökningar skett i insatserna personlig assistans, daglig verksam</w:t>
      </w:r>
      <w:r w:rsidR="008D3874">
        <w:t>-</w:t>
      </w:r>
      <w:r>
        <w:t>het och boende för vuxna. Det fanns stora variationer mellan såväl län som kommuner, när det gäller antal personer med beslut om insats enligt LSS i förhållande till befolkningen. I Stockholms län fanns 2011 de lägsta andelarna av befolkningen med LSS-insatser, drygt 0,5 procent. I Västerbottens län och Jämtlands lä</w:t>
      </w:r>
      <w:r w:rsidR="008B6CA4">
        <w:t>n fanns de högsta andelarna, ca </w:t>
      </w:r>
      <w:r>
        <w:t xml:space="preserve">0,9 procent. </w:t>
      </w:r>
    </w:p>
    <w:p w14:paraId="6115FB25" w14:textId="77777777" w:rsidR="00A41C24" w:rsidRPr="00467D31" w:rsidRDefault="00A41C24" w:rsidP="00EE169A">
      <w:pPr>
        <w:pStyle w:val="Rubrik5utannumrering"/>
      </w:pPr>
      <w:r w:rsidRPr="00467D31">
        <w:t>Fortsatt ökning av det långvariga biståndsmottagandet</w:t>
      </w:r>
    </w:p>
    <w:p w14:paraId="23509F4C" w14:textId="77777777" w:rsidR="00A41C24" w:rsidRDefault="00A41C24" w:rsidP="00EE169A">
      <w:pPr>
        <w:pStyle w:val="Brdtext"/>
      </w:pPr>
      <w:r>
        <w:t xml:space="preserve">Mellan 2007 och 2011 har antalet långvariga biståndsmottagare ökat från 132 300 till 164 800 personer. År 2011 fick 39 procent av samtliga vuxna biståndsmottagare bistånd under minst tio månader om året. Därmed har personer med långvarigt beroende av ekonomiskt bistånd kommit att utgöra en allt större andel av samtliga biståndsmottagare. I början av 1990 var andelen 17 procent. </w:t>
      </w:r>
    </w:p>
    <w:p w14:paraId="66FBECD1" w14:textId="77777777" w:rsidR="00A41C24" w:rsidRPr="005930B0" w:rsidRDefault="00A41C24" w:rsidP="00EE169A">
      <w:pPr>
        <w:pStyle w:val="Rubrik5utannumrering"/>
      </w:pPr>
      <w:r>
        <w:t>Lägre andel unga med ekonomiskt bistånd och stor spridning mellan kommunerna i antal barn i bidragshushåll</w:t>
      </w:r>
    </w:p>
    <w:p w14:paraId="69B8EF55" w14:textId="5B2913FA" w:rsidR="00A41C24" w:rsidRDefault="00A41C24" w:rsidP="00EE169A">
      <w:pPr>
        <w:pStyle w:val="Brdtext"/>
      </w:pPr>
      <w:r>
        <w:t>C</w:t>
      </w:r>
      <w:r w:rsidR="008B6CA4">
        <w:t>irka</w:t>
      </w:r>
      <w:r>
        <w:t xml:space="preserve"> 73 000 personer i åldern 18-24 år hade ekonomiskt bistånd någon gång under 2011, vilket motsvarade 8 procent av befolkningen i denna åldersgrupp. Detta var en minskning från en andel på 9 procent 2010. Det var betydligt vanligare att utrikes födda unga hade ekonomiskt bistånd. Det fanns inte någon större skillnad mellan kvinnor och män. </w:t>
      </w:r>
    </w:p>
    <w:p w14:paraId="434298BF" w14:textId="77777777" w:rsidR="00851E65" w:rsidRDefault="00A41C24" w:rsidP="00851E65">
      <w:pPr>
        <w:pStyle w:val="Brdtextmedindrag"/>
      </w:pPr>
      <w:r>
        <w:t>Knappt 137 000 barn levde 2011 i hushåll med ekonomiskt bistånd</w:t>
      </w:r>
      <w:r w:rsidR="00361E6D">
        <w:t xml:space="preserve">, vilket </w:t>
      </w:r>
      <w:r>
        <w:t xml:space="preserve">motsvarade 7 procent av alla barn i befolkningen. Spridningen mellan kommunerna var stor. Den kommun som hade högst andel barn med ekonomiskt bistånd hade en andel på 26 procent. Den kommun vars andel var lägst hade en andel på 0,5 procent. </w:t>
      </w:r>
    </w:p>
    <w:p w14:paraId="1C2200B9" w14:textId="6CEAA8AE" w:rsidR="00A41C24" w:rsidRDefault="00A41C24" w:rsidP="00851E65">
      <w:pPr>
        <w:pStyle w:val="Rubrik5utannumrering"/>
      </w:pPr>
      <w:r w:rsidRPr="00990E27">
        <w:lastRenderedPageBreak/>
        <w:t>Fler barn än någonsin i förskolan</w:t>
      </w:r>
    </w:p>
    <w:p w14:paraId="5F8286E8" w14:textId="260FA884" w:rsidR="00A41C24" w:rsidRDefault="00A41C24" w:rsidP="00EE169A">
      <w:pPr>
        <w:pStyle w:val="Brdtext"/>
      </w:pPr>
      <w:r w:rsidRPr="00C34C08">
        <w:t xml:space="preserve">Hösten 2012 var 482 000 barn inskrivna i förskolan, vilket motsvarade 84 procent av alla 1–5-åringar. Andelen </w:t>
      </w:r>
      <w:r>
        <w:t>har ökat de senaste åren. Andelen som var inskrivna i pedagogisk omsorg minskade samtidigt något jämfört med 2011 till 2,9 procent 2012. Samtidigt ökade antal</w:t>
      </w:r>
      <w:r w:rsidR="00361E6D">
        <w:t>et</w:t>
      </w:r>
      <w:r>
        <w:t xml:space="preserve"> kommuner som erbjöd öppen förskola till 185 och fler barn i åldern </w:t>
      </w:r>
      <w:r w:rsidR="00823319">
        <w:t xml:space="preserve">    </w:t>
      </w:r>
      <w:r w:rsidR="00320E7B">
        <w:t xml:space="preserve"> </w:t>
      </w:r>
      <w:r>
        <w:t>1</w:t>
      </w:r>
      <w:r w:rsidR="00361E6D">
        <w:t>–</w:t>
      </w:r>
      <w:r>
        <w:t xml:space="preserve">12 år, 4 945 </w:t>
      </w:r>
      <w:r w:rsidRPr="00994141">
        <w:t>stycken</w:t>
      </w:r>
      <w:r>
        <w:t xml:space="preserve">, var inskrivna i omsorg under obekväm arbetstid. </w:t>
      </w:r>
    </w:p>
    <w:p w14:paraId="56878389" w14:textId="1738E2AE" w:rsidR="00823319" w:rsidRDefault="00182D00" w:rsidP="00823319">
      <w:pPr>
        <w:pStyle w:val="Brdtextmedindrag"/>
      </w:pPr>
      <w:r>
        <w:t>Av samtliga barn i förskolan</w:t>
      </w:r>
      <w:r w:rsidR="00A41C24" w:rsidRPr="00C34C08">
        <w:t xml:space="preserve"> 2011 gick 20</w:t>
      </w:r>
      <w:r w:rsidR="00A41C24">
        <w:t> </w:t>
      </w:r>
      <w:r w:rsidR="00A41C24" w:rsidRPr="00C34C08">
        <w:t>procent i fristående förskolor.</w:t>
      </w:r>
      <w:r w:rsidR="00A41C24" w:rsidRPr="00990E27">
        <w:rPr>
          <w:color w:val="FF0000"/>
        </w:rPr>
        <w:t xml:space="preserve"> </w:t>
      </w:r>
      <w:r w:rsidR="00A41C24">
        <w:t>Personaltätheten, 5,3 </w:t>
      </w:r>
      <w:r w:rsidR="00A41C24" w:rsidRPr="00FA7E95">
        <w:t>barn per årsarbetare, var oförändrad jäm</w:t>
      </w:r>
      <w:r w:rsidR="00320E7B">
        <w:t>-</w:t>
      </w:r>
      <w:r w:rsidR="00A41C24" w:rsidRPr="00FA7E95">
        <w:t xml:space="preserve">ört </w:t>
      </w:r>
      <w:r w:rsidR="00A41C24">
        <w:t>med 2011</w:t>
      </w:r>
      <w:r w:rsidR="00A41C24" w:rsidRPr="00FA7E95">
        <w:t xml:space="preserve">. </w:t>
      </w:r>
      <w:r w:rsidR="00A41C24" w:rsidRPr="00C01502">
        <w:t>Den genomsnittliga gruppstorleken i förskolan ökade någ</w:t>
      </w:r>
      <w:r w:rsidR="00A41C24">
        <w:t>ot</w:t>
      </w:r>
      <w:r w:rsidR="00A41C24" w:rsidRPr="00C01502">
        <w:t xml:space="preserve"> 2012 jämfört med 2011 och uppgick till 16,9</w:t>
      </w:r>
      <w:r w:rsidR="00A41C24">
        <w:t> </w:t>
      </w:r>
      <w:r w:rsidR="00A41C24" w:rsidRPr="00C01502">
        <w:t xml:space="preserve">barn per avdelning. </w:t>
      </w:r>
    </w:p>
    <w:p w14:paraId="634EDB02" w14:textId="27CE1276" w:rsidR="00A41C24" w:rsidRPr="00990E27" w:rsidRDefault="00A41C24" w:rsidP="00823319">
      <w:pPr>
        <w:pStyle w:val="Rubrik5utannumrering"/>
      </w:pPr>
      <w:r w:rsidRPr="00990E27">
        <w:t>Andelen elever som uppn</w:t>
      </w:r>
      <w:r>
        <w:t>år målen i alla ämnen i grundskolan fortsatte</w:t>
      </w:r>
      <w:r w:rsidRPr="00990E27">
        <w:t xml:space="preserve"> att öka</w:t>
      </w:r>
      <w:r>
        <w:t xml:space="preserve"> </w:t>
      </w:r>
    </w:p>
    <w:p w14:paraId="6334B9FC" w14:textId="131747C7" w:rsidR="00A41C24" w:rsidRDefault="00A41C24" w:rsidP="00EE169A">
      <w:pPr>
        <w:pStyle w:val="Brdtext"/>
      </w:pPr>
      <w:r>
        <w:t>Andelen elever som uppnådde målen i grundskolans samtliga ämnen uppgick våren 2012 till 77,4 procent, vilket var 1,3 procentenheter högre än 2007 och den högsta andelen på över 10 år. Det genomsnittliga meri</w:t>
      </w:r>
      <w:r w:rsidR="00AC3A89">
        <w:t xml:space="preserve">tvärdet fortsatte också att öka och våren 2012 </w:t>
      </w:r>
      <w:r w:rsidR="00361E6D">
        <w:t>uppgick</w:t>
      </w:r>
      <w:r w:rsidR="00AC3A89">
        <w:t xml:space="preserve"> det </w:t>
      </w:r>
      <w:r w:rsidR="00361E6D">
        <w:t xml:space="preserve">till </w:t>
      </w:r>
      <w:r>
        <w:t xml:space="preserve">211,4 av maximala 320, </w:t>
      </w:r>
      <w:r w:rsidR="00361E6D">
        <w:t xml:space="preserve">vilket är </w:t>
      </w:r>
      <w:r>
        <w:t xml:space="preserve">en ökning med 0,9 meritpoäng jämfört med våren 2011. Ökningen skedde både i fristående och kommunala skolor. Eleverna i de fristående grundskolorna hade liksom året </w:t>
      </w:r>
      <w:r w:rsidR="00361E6D">
        <w:t>före</w:t>
      </w:r>
      <w:r>
        <w:t xml:space="preserve"> i genomsnitt högre betyg än eleverna i de kommunala skolorna. </w:t>
      </w:r>
    </w:p>
    <w:p w14:paraId="78CFE5B7" w14:textId="77777777" w:rsidR="00A41C24" w:rsidRPr="008A11F5" w:rsidRDefault="00A41C24" w:rsidP="00EE169A">
      <w:pPr>
        <w:pStyle w:val="Rubrik5utannumrering"/>
      </w:pPr>
      <w:r>
        <w:t>Resultatskillnaderna mellan flickor och pojkar ökade</w:t>
      </w:r>
    </w:p>
    <w:p w14:paraId="5AAC9045" w14:textId="05846637" w:rsidR="00A41C24" w:rsidRPr="00207C3E" w:rsidRDefault="00A41C24" w:rsidP="00EE169A">
      <w:pPr>
        <w:pStyle w:val="Brdtext"/>
      </w:pPr>
      <w:r>
        <w:t>Skillnaden i genomsnittligt meritvärde mellan flickor och pojkar uppgick våren 2012 till 24 meritpoäng till flickornas fördel. Det är något högre än de senaste fem åren, då flickor legat 21</w:t>
      </w:r>
      <w:r w:rsidR="00361E6D">
        <w:t>–</w:t>
      </w:r>
      <w:r>
        <w:t>23 poäng över pojkarnas meritvärde. Flickorna har ökat sitt meritvärde</w:t>
      </w:r>
      <w:r w:rsidR="00361E6D">
        <w:t>,</w:t>
      </w:r>
      <w:r>
        <w:t xml:space="preserve"> oavsett om de har utländsk bakgrund eller inte</w:t>
      </w:r>
      <w:r w:rsidR="00361E6D">
        <w:t>,</w:t>
      </w:r>
      <w:r>
        <w:t xml:space="preserve"> </w:t>
      </w:r>
      <w:r w:rsidR="00320E7B">
        <w:t xml:space="preserve">och </w:t>
      </w:r>
      <w:r>
        <w:t xml:space="preserve">oberoende av föräldrarnas utbildningsbakgrund. </w:t>
      </w:r>
    </w:p>
    <w:p w14:paraId="29278B66" w14:textId="77777777" w:rsidR="00A41C24" w:rsidRPr="00DE0D86" w:rsidRDefault="00A41C24" w:rsidP="00EE169A">
      <w:pPr>
        <w:pStyle w:val="Rubrik5utannumrering"/>
        <w:rPr>
          <w:color w:val="000000" w:themeColor="text1"/>
        </w:rPr>
      </w:pPr>
      <w:r w:rsidRPr="00DE0D86">
        <w:rPr>
          <w:color w:val="000000" w:themeColor="text1"/>
        </w:rPr>
        <w:t>Antalet elever i gymnasieskolor minskade</w:t>
      </w:r>
      <w:r>
        <w:rPr>
          <w:color w:val="000000" w:themeColor="text1"/>
        </w:rPr>
        <w:t xml:space="preserve"> i kommunala och fristående skolor</w:t>
      </w:r>
    </w:p>
    <w:p w14:paraId="6D1B83D8" w14:textId="7E95F1DA" w:rsidR="00A41C24" w:rsidRDefault="00A41C24" w:rsidP="00EE169A">
      <w:pPr>
        <w:pStyle w:val="Brdtext"/>
      </w:pPr>
      <w:r w:rsidRPr="00CF63D3">
        <w:t>Hösten 2012 gick 352</w:t>
      </w:r>
      <w:r>
        <w:t> </w:t>
      </w:r>
      <w:r w:rsidRPr="00CF63D3">
        <w:t>000 elever i gymnasieskolan, vilket innebar en min</w:t>
      </w:r>
      <w:r>
        <w:t>skning med</w:t>
      </w:r>
      <w:r w:rsidRPr="00CF63D3">
        <w:t xml:space="preserve"> 4,7 procent jämfört med läsåret innan. M</w:t>
      </w:r>
      <w:r>
        <w:t>inskningen var 5,2 </w:t>
      </w:r>
      <w:r w:rsidRPr="00CF63D3">
        <w:t>pro</w:t>
      </w:r>
      <w:r>
        <w:t>cent i kommunala gymnasieskolor och 2,7 </w:t>
      </w:r>
      <w:r w:rsidRPr="00CF63D3">
        <w:t>procent i fristående gymnasieskolor.</w:t>
      </w:r>
      <w:r>
        <w:t xml:space="preserve"> Andelen elever i fristående gymnasieskolor ökade till 26 procent. </w:t>
      </w:r>
      <w:r w:rsidR="00361E6D">
        <w:t>Det</w:t>
      </w:r>
      <w:r>
        <w:t xml:space="preserve"> fanns stora skillnader </w:t>
      </w:r>
      <w:r w:rsidR="00361E6D">
        <w:t xml:space="preserve">mellan kommungrupperna </w:t>
      </w:r>
      <w:r>
        <w:t>i hur stor andel av hemkommunens elever som gick i fristående skolor. I storstäderna gick i genomsnitt 41 procent av eleverna i fristående skolor. Motsvarande andel i kommungruppen glesbygdskommun</w:t>
      </w:r>
      <w:r w:rsidR="009A1148">
        <w:t>er var i </w:t>
      </w:r>
      <w:r>
        <w:t xml:space="preserve">genomsnitt 12 procent och i kommungruppen kommuner i glesbefolkad region i genomsnitt 10 procent. </w:t>
      </w:r>
    </w:p>
    <w:p w14:paraId="539DF3B9" w14:textId="77777777" w:rsidR="00A41C24" w:rsidRDefault="00A41C24" w:rsidP="00EE169A">
      <w:pPr>
        <w:pStyle w:val="Rubrik5utannumrering"/>
      </w:pPr>
      <w:r>
        <w:t>Något färre elever i gymnasieskolan nådde grundläggande behörighet</w:t>
      </w:r>
    </w:p>
    <w:p w14:paraId="7BF9C356" w14:textId="596C2A9C" w:rsidR="00A87592" w:rsidRDefault="00A41C24" w:rsidP="00823319">
      <w:pPr>
        <w:pStyle w:val="Brdtext"/>
      </w:pPr>
      <w:r w:rsidRPr="007C762C">
        <w:t>Av</w:t>
      </w:r>
      <w:r w:rsidRPr="00055359">
        <w:t xml:space="preserve"> de drygt 9</w:t>
      </w:r>
      <w:r>
        <w:t>6 </w:t>
      </w:r>
      <w:r w:rsidRPr="00055359">
        <w:t>900 elever som fick ett slutbetyg från gymnasieskolan våren 2012 uppnådde 86,7</w:t>
      </w:r>
      <w:r>
        <w:t> </w:t>
      </w:r>
      <w:r w:rsidRPr="00055359">
        <w:t>procent grundläggande behörighet till hög</w:t>
      </w:r>
      <w:r w:rsidR="009A1148">
        <w:t>-</w:t>
      </w:r>
      <w:r w:rsidRPr="00055359">
        <w:t>skoleutbildning på grundnivå. Det var en liten minskning jämfört</w:t>
      </w:r>
      <w:r w:rsidR="00182D00">
        <w:t xml:space="preserve"> </w:t>
      </w:r>
      <w:r w:rsidRPr="00055359">
        <w:t>med året innan. Av landets invå</w:t>
      </w:r>
      <w:r>
        <w:t>nare som fyllde 20 </w:t>
      </w:r>
      <w:r w:rsidRPr="00055359">
        <w:t xml:space="preserve">år under 2012 </w:t>
      </w:r>
      <w:r w:rsidR="00361E6D">
        <w:t>hade</w:t>
      </w:r>
      <w:r w:rsidRPr="00055359">
        <w:t xml:space="preserve"> 64</w:t>
      </w:r>
      <w:r>
        <w:t> </w:t>
      </w:r>
      <w:r w:rsidRPr="00055359">
        <w:t>procent grundläggande behörighet</w:t>
      </w:r>
      <w:r w:rsidRPr="00CF63D3">
        <w:t xml:space="preserve">. </w:t>
      </w:r>
      <w:r w:rsidR="00A87592">
        <w:br w:type="page"/>
      </w:r>
    </w:p>
    <w:p w14:paraId="37C7BFB1" w14:textId="77777777" w:rsidR="00A87592" w:rsidRDefault="00A87592" w:rsidP="00A87592">
      <w:pPr>
        <w:pStyle w:val="Rubrik1"/>
        <w:numPr>
          <w:ilvl w:val="0"/>
          <w:numId w:val="12"/>
        </w:numPr>
      </w:pPr>
      <w:bookmarkStart w:id="29" w:name="_Toc350951688"/>
      <w:bookmarkStart w:id="30" w:name="_Toc350954473"/>
      <w:bookmarkStart w:id="31" w:name="_Toc350956331"/>
      <w:bookmarkStart w:id="32" w:name="_Toc351010545"/>
      <w:bookmarkStart w:id="33" w:name="_Toc351011762"/>
      <w:bookmarkStart w:id="34" w:name="_Toc351098322"/>
      <w:bookmarkStart w:id="35" w:name="_Toc351548541"/>
      <w:bookmarkStart w:id="36" w:name="_Toc351637504"/>
      <w:bookmarkStart w:id="37" w:name="_Toc351639247"/>
      <w:bookmarkStart w:id="38" w:name="_Toc351642717"/>
      <w:bookmarkStart w:id="39" w:name="_Toc351644250"/>
      <w:bookmarkStart w:id="40" w:name="_Toc351646924"/>
      <w:r>
        <w:lastRenderedPageBreak/>
        <w:t>Inledning</w:t>
      </w:r>
      <w:bookmarkEnd w:id="29"/>
      <w:bookmarkEnd w:id="30"/>
      <w:bookmarkEnd w:id="31"/>
      <w:bookmarkEnd w:id="32"/>
      <w:bookmarkEnd w:id="33"/>
      <w:bookmarkEnd w:id="34"/>
      <w:bookmarkEnd w:id="35"/>
      <w:bookmarkEnd w:id="36"/>
      <w:bookmarkEnd w:id="37"/>
      <w:bookmarkEnd w:id="38"/>
      <w:bookmarkEnd w:id="39"/>
      <w:bookmarkEnd w:id="40"/>
    </w:p>
    <w:p w14:paraId="0511B01D" w14:textId="77777777" w:rsidR="00A87592" w:rsidRDefault="00A87592" w:rsidP="002B2893">
      <w:pPr>
        <w:pStyle w:val="Rubrik2"/>
        <w:spacing w:before="0"/>
      </w:pPr>
      <w:bookmarkStart w:id="41" w:name="_Toc350951689"/>
      <w:bookmarkStart w:id="42" w:name="_Toc350954474"/>
      <w:bookmarkStart w:id="43" w:name="_Toc350956332"/>
      <w:bookmarkStart w:id="44" w:name="_Toc351010546"/>
      <w:bookmarkStart w:id="45" w:name="_Toc351011763"/>
      <w:bookmarkStart w:id="46" w:name="_Toc351098323"/>
      <w:bookmarkStart w:id="47" w:name="_Toc351548542"/>
      <w:bookmarkStart w:id="48" w:name="_Toc351637505"/>
      <w:bookmarkStart w:id="49" w:name="_Toc351639248"/>
      <w:bookmarkStart w:id="50" w:name="_Toc351642718"/>
      <w:bookmarkStart w:id="51" w:name="_Toc351644251"/>
      <w:bookmarkStart w:id="52" w:name="_Toc351646925"/>
      <w:r>
        <w:t>Den samhällsekonomiska utvecklingen</w:t>
      </w:r>
      <w:bookmarkEnd w:id="41"/>
      <w:bookmarkEnd w:id="42"/>
      <w:bookmarkEnd w:id="43"/>
      <w:bookmarkEnd w:id="44"/>
      <w:bookmarkEnd w:id="45"/>
      <w:bookmarkEnd w:id="46"/>
      <w:bookmarkEnd w:id="47"/>
      <w:bookmarkEnd w:id="48"/>
      <w:bookmarkEnd w:id="49"/>
      <w:bookmarkEnd w:id="50"/>
      <w:bookmarkEnd w:id="51"/>
      <w:bookmarkEnd w:id="52"/>
    </w:p>
    <w:p w14:paraId="4FD747E9" w14:textId="77777777" w:rsidR="00A87592" w:rsidRPr="008A59D1" w:rsidRDefault="00A87592" w:rsidP="00392956">
      <w:pPr>
        <w:pStyle w:val="Rubrik5utannumrering"/>
      </w:pPr>
      <w:r w:rsidRPr="008A59D1">
        <w:t>Problem</w:t>
      </w:r>
      <w:r>
        <w:t>en</w:t>
      </w:r>
      <w:r w:rsidRPr="008A59D1">
        <w:t xml:space="preserve"> i omvärlden</w:t>
      </w:r>
      <w:r>
        <w:t xml:space="preserve"> påverkar Sverige</w:t>
      </w:r>
    </w:p>
    <w:p w14:paraId="10EE97CE" w14:textId="1F2C0737" w:rsidR="00A87592" w:rsidRDefault="00A87592" w:rsidP="00A87592">
      <w:pPr>
        <w:pStyle w:val="Brdtext"/>
      </w:pPr>
      <w:r w:rsidRPr="0004678F">
        <w:t xml:space="preserve">Den globala tillväxten har bromsat in i spåren av eurokrisen. </w:t>
      </w:r>
      <w:r>
        <w:t xml:space="preserve">Skuldkrisen i euroområdet tynger svensk ekonomi. </w:t>
      </w:r>
      <w:r w:rsidRPr="002F1206">
        <w:rPr>
          <w:rStyle w:val="BrdtextChar"/>
        </w:rPr>
        <w:t>Till följd av att Sverige är ett litet, öppet och handelsberoende land påverka</w:t>
      </w:r>
      <w:r>
        <w:rPr>
          <w:rStyle w:val="BrdtextChar"/>
        </w:rPr>
        <w:t>de</w:t>
      </w:r>
      <w:r w:rsidRPr="002F1206">
        <w:rPr>
          <w:rStyle w:val="BrdtextChar"/>
        </w:rPr>
        <w:t>s Sveriges ekonomi i hög grad av finanskrisen som började hösten 2008. BNP föll kraftigt 2009</w:t>
      </w:r>
      <w:r w:rsidR="009A59E9">
        <w:rPr>
          <w:rStyle w:val="BrdtextChar"/>
        </w:rPr>
        <w:t xml:space="preserve"> (se diagram 1.1)</w:t>
      </w:r>
      <w:r w:rsidR="00036395">
        <w:rPr>
          <w:rStyle w:val="BrdtextChar"/>
        </w:rPr>
        <w:t>.</w:t>
      </w:r>
      <w:r w:rsidRPr="002F1206">
        <w:rPr>
          <w:rStyle w:val="BrdtextChar"/>
        </w:rPr>
        <w:t xml:space="preserve"> Sysselsättningsnivån var 2008 den högsta sedan 1990</w:t>
      </w:r>
      <w:r w:rsidR="00392956">
        <w:rPr>
          <w:rStyle w:val="BrdtextChar"/>
        </w:rPr>
        <w:t>,</w:t>
      </w:r>
      <w:r w:rsidRPr="002F1206">
        <w:rPr>
          <w:rStyle w:val="BrdtextChar"/>
        </w:rPr>
        <w:t xml:space="preserve"> men till följd av den djupa lågkonjunktu</w:t>
      </w:r>
      <w:r w:rsidRPr="002F1206">
        <w:t>ren försämrades läget på arbets</w:t>
      </w:r>
      <w:r w:rsidR="009A59E9">
        <w:softHyphen/>
      </w:r>
      <w:r w:rsidRPr="002F1206">
        <w:t xml:space="preserve">marknaden. </w:t>
      </w:r>
      <w:r w:rsidR="00036395" w:rsidRPr="002F1206">
        <w:t>En återhämtning i svensk ekonomi har därefter skett.</w:t>
      </w:r>
      <w:r w:rsidR="00036395">
        <w:t xml:space="preserve"> </w:t>
      </w:r>
      <w:r w:rsidR="00036395" w:rsidRPr="00494ADB">
        <w:t>Efter en stark tillväxt</w:t>
      </w:r>
      <w:r w:rsidR="00036395">
        <w:t xml:space="preserve"> som bidrog till en ökning av sysselsättningen </w:t>
      </w:r>
      <w:r w:rsidR="00036395" w:rsidRPr="00494ADB">
        <w:t xml:space="preserve">2010 och 2011 har </w:t>
      </w:r>
      <w:r w:rsidR="00392956">
        <w:t xml:space="preserve">dock </w:t>
      </w:r>
      <w:r w:rsidR="00036395" w:rsidRPr="00494ADB">
        <w:t>svensk ekonomi bromsat in.</w:t>
      </w:r>
      <w:r w:rsidR="00036395">
        <w:t xml:space="preserve"> </w:t>
      </w:r>
    </w:p>
    <w:p w14:paraId="2C426B5D" w14:textId="77777777" w:rsidR="00A87592" w:rsidRDefault="00A87592" w:rsidP="00A87592">
      <w:pPr>
        <w:pStyle w:val="DiagramRubrik"/>
      </w:pPr>
      <w:r>
        <w:t xml:space="preserve">Diagram </w:t>
      </w:r>
      <w:fldSimple w:instr=" STYLEREF 1 \s ">
        <w:r w:rsidR="00756367">
          <w:rPr>
            <w:noProof/>
          </w:rPr>
          <w:t>1</w:t>
        </w:r>
      </w:fldSimple>
      <w:r>
        <w:t>.</w:t>
      </w:r>
      <w:fldSimple w:instr=" SEQ Diagram \* ARABIC \s 1 ">
        <w:r w:rsidR="00756367">
          <w:rPr>
            <w:noProof/>
          </w:rPr>
          <w:t>1</w:t>
        </w:r>
      </w:fldSimple>
      <w:r>
        <w:tab/>
        <w:t xml:space="preserve">BNP och arbetade timmar </w:t>
      </w:r>
    </w:p>
    <w:p w14:paraId="0B1DAB1A" w14:textId="77777777" w:rsidR="00A87592" w:rsidRDefault="00A87592" w:rsidP="00A87592">
      <w:pPr>
        <w:pStyle w:val="DiagramUnderrubrik"/>
        <w:spacing w:after="0"/>
      </w:pPr>
      <w:r>
        <w:t>Procentuell utveckling</w:t>
      </w:r>
    </w:p>
    <w:p w14:paraId="06003444" w14:textId="1D4FBC28" w:rsidR="001A7C3D" w:rsidRPr="001A7C3D" w:rsidRDefault="001A7C3D" w:rsidP="001A7C3D">
      <w:pPr>
        <w:pStyle w:val="Brdtext"/>
      </w:pPr>
      <w:r>
        <w:rPr>
          <w:noProof/>
          <w:lang w:eastAsia="sv-SE"/>
        </w:rPr>
        <w:drawing>
          <wp:inline distT="0" distB="0" distL="0" distR="0" wp14:anchorId="16F20B1F" wp14:editId="4564018B">
            <wp:extent cx="3745230" cy="2675164"/>
            <wp:effectExtent l="0" t="0" r="7620" b="11430"/>
            <wp:docPr id="14" name="Diagram 14"/>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2234DD6B" w14:textId="77777777" w:rsidR="00A87592" w:rsidRDefault="00A87592" w:rsidP="00392956">
      <w:pPr>
        <w:pStyle w:val="Rubrik5utannumrering"/>
      </w:pPr>
      <w:r>
        <w:t>Kommunsektorns finansiella sparande</w:t>
      </w:r>
    </w:p>
    <w:p w14:paraId="611F1C7F" w14:textId="77777777" w:rsidR="00A87592" w:rsidRDefault="00A87592" w:rsidP="00A87592">
      <w:pPr>
        <w:pStyle w:val="Brdtext"/>
      </w:pPr>
      <w:r>
        <w:t xml:space="preserve">Verksamhet som finansieras av kommuner och landsting är av stor betydelse för svensk ekonomi och arbetsmarknad i allmänhet och för tillhandahållandet av välfärdstjänster i synnerhet. Kommunsektorn svarar för närmare </w:t>
      </w:r>
      <w:r w:rsidRPr="00BE5302">
        <w:t>75</w:t>
      </w:r>
      <w:r w:rsidRPr="00E7513D">
        <w:rPr>
          <w:color w:val="FF0000"/>
        </w:rPr>
        <w:t> </w:t>
      </w:r>
      <w:r>
        <w:t>procent av konsumtionsutgifterna i den offentliga sektorn och för närmare hälften av den offentliga sektorns totala utgifter.</w:t>
      </w:r>
    </w:p>
    <w:p w14:paraId="0195310C" w14:textId="69C1C0B0" w:rsidR="00A87592" w:rsidRPr="00360B3B" w:rsidRDefault="00A87592" w:rsidP="00A87592">
      <w:pPr>
        <w:pStyle w:val="Brdtextmedindrag"/>
      </w:pPr>
      <w:r w:rsidRPr="000F02A8">
        <w:t>Riksdagen har beslutat att den offentliga sektorns finansiella sparande ska uppgå till 1 proc</w:t>
      </w:r>
      <w:r w:rsidR="00392956">
        <w:t>ent av BNP</w:t>
      </w:r>
      <w:r w:rsidRPr="000F02A8">
        <w:t xml:space="preserve"> i genomsnitt över en konjunkturcykel (överskottsmålet). Kommunerna</w:t>
      </w:r>
      <w:r w:rsidR="003D6417">
        <w:t>s och lands</w:t>
      </w:r>
      <w:r w:rsidRPr="000F02A8">
        <w:t xml:space="preserve">tingens finansiella sparande är därför av betydelse för uppfyllandet av överskottsmålet. </w:t>
      </w:r>
      <w:r w:rsidR="00B418EE">
        <w:t>D</w:t>
      </w:r>
      <w:r w:rsidRPr="000F02A8">
        <w:t xml:space="preserve">en offentliga sektorns finansiella sparande uppgick </w:t>
      </w:r>
      <w:r w:rsidRPr="00BE5302">
        <w:t xml:space="preserve">preliminärt </w:t>
      </w:r>
      <w:r w:rsidRPr="00360B3B">
        <w:t xml:space="preserve">till </w:t>
      </w:r>
      <w:r w:rsidR="00510CA1">
        <w:noBreakHyphen/>
      </w:r>
      <w:r w:rsidR="00E7513D" w:rsidRPr="00360B3B">
        <w:t>25</w:t>
      </w:r>
      <w:r w:rsidRPr="00360B3B">
        <w:t xml:space="preserve"> miljarder kronor 201</w:t>
      </w:r>
      <w:r w:rsidR="00E7513D" w:rsidRPr="00360B3B">
        <w:t>2</w:t>
      </w:r>
      <w:r w:rsidRPr="00360B3B">
        <w:t xml:space="preserve">, </w:t>
      </w:r>
      <w:r w:rsidR="00392956">
        <w:t xml:space="preserve">eller </w:t>
      </w:r>
      <w:r w:rsidR="00510CA1">
        <w:noBreakHyphen/>
      </w:r>
      <w:r w:rsidR="00E7513D" w:rsidRPr="00360B3B">
        <w:t>0,7 </w:t>
      </w:r>
      <w:r w:rsidRPr="00360B3B">
        <w:t xml:space="preserve">procent </w:t>
      </w:r>
      <w:r w:rsidRPr="00BE5302">
        <w:t xml:space="preserve">av BNP. Det var en </w:t>
      </w:r>
      <w:r w:rsidR="00E7513D" w:rsidRPr="00BE5302">
        <w:t>försämring</w:t>
      </w:r>
      <w:r w:rsidRPr="00BE5302">
        <w:t xml:space="preserve"> med </w:t>
      </w:r>
      <w:r w:rsidR="00BE5302" w:rsidRPr="00360B3B">
        <w:lastRenderedPageBreak/>
        <w:t>26 </w:t>
      </w:r>
      <w:r w:rsidRPr="00360B3B">
        <w:t>miljarder kronor jämfört med 201</w:t>
      </w:r>
      <w:r w:rsidR="00E7513D" w:rsidRPr="00360B3B">
        <w:t>1</w:t>
      </w:r>
      <w:r w:rsidRPr="00360B3B">
        <w:t xml:space="preserve">, då </w:t>
      </w:r>
      <w:r w:rsidR="00B418EE" w:rsidRPr="00360B3B">
        <w:t>det finansiella sparandet</w:t>
      </w:r>
      <w:r w:rsidRPr="00360B3B">
        <w:t xml:space="preserve"> uppgick till</w:t>
      </w:r>
      <w:r w:rsidR="00B418EE" w:rsidRPr="00360B3B">
        <w:t> </w:t>
      </w:r>
      <w:r w:rsidRPr="00360B3B">
        <w:t>0</w:t>
      </w:r>
      <w:r w:rsidR="00E7513D" w:rsidRPr="00360B3B">
        <w:t> </w:t>
      </w:r>
      <w:r w:rsidRPr="00360B3B">
        <w:t xml:space="preserve">procent av BNP. </w:t>
      </w:r>
      <w:r w:rsidR="00972A22">
        <w:t>D</w:t>
      </w:r>
      <w:r w:rsidR="00972A22" w:rsidRPr="00360B3B">
        <w:t xml:space="preserve">et finansiella sparandet i den offentliga </w:t>
      </w:r>
      <w:r w:rsidR="00972A22">
        <w:t xml:space="preserve">uppgick </w:t>
      </w:r>
      <w:r w:rsidRPr="00360B3B">
        <w:t xml:space="preserve">i genomsnitt </w:t>
      </w:r>
      <w:r w:rsidR="00972A22">
        <w:t xml:space="preserve">till </w:t>
      </w:r>
      <w:r w:rsidR="00BE5302" w:rsidRPr="00360B3B">
        <w:t>0,1 </w:t>
      </w:r>
      <w:r w:rsidRPr="00360B3B">
        <w:t>procent av BNP</w:t>
      </w:r>
      <w:r w:rsidR="00972A22">
        <w:t xml:space="preserve"> 2008–2012</w:t>
      </w:r>
      <w:r w:rsidRPr="00360B3B">
        <w:t xml:space="preserve">. </w:t>
      </w:r>
    </w:p>
    <w:p w14:paraId="1B62990C" w14:textId="38E522D8" w:rsidR="00B418EE" w:rsidRDefault="00A87592" w:rsidP="00A87592">
      <w:pPr>
        <w:pStyle w:val="Brdtextmedindrag"/>
      </w:pPr>
      <w:r w:rsidRPr="00FE1094">
        <w:t>Kommunse</w:t>
      </w:r>
      <w:r w:rsidR="00392956">
        <w:t>ktorns finansiella sparande</w:t>
      </w:r>
      <w:r w:rsidRPr="00FE1094">
        <w:t xml:space="preserve"> uppgick preliminärt till</w:t>
      </w:r>
      <w:r w:rsidR="00510CA1">
        <w:t xml:space="preserve"> </w:t>
      </w:r>
      <w:r w:rsidR="00510CA1">
        <w:noBreakHyphen/>
      </w:r>
      <w:r w:rsidR="00360B3B">
        <w:t>10</w:t>
      </w:r>
      <w:r w:rsidRPr="00FE1094">
        <w:t> miljarder kronor</w:t>
      </w:r>
      <w:r w:rsidR="00392956">
        <w:t xml:space="preserve"> 2012,</w:t>
      </w:r>
      <w:r w:rsidRPr="00FE1094">
        <w:t xml:space="preserve"> </w:t>
      </w:r>
      <w:r w:rsidR="00510CA1">
        <w:noBreakHyphen/>
      </w:r>
      <w:r w:rsidRPr="00FE1094">
        <w:t>0,</w:t>
      </w:r>
      <w:r w:rsidR="00360B3B">
        <w:t>3</w:t>
      </w:r>
      <w:r w:rsidRPr="00FE1094">
        <w:t> procent av BNP, vilket var en för</w:t>
      </w:r>
      <w:r w:rsidR="00747113">
        <w:t>sämring</w:t>
      </w:r>
      <w:r w:rsidRPr="00FE1094">
        <w:t xml:space="preserve"> jämfört med 2011, då det finansiella sparandet uppgick till</w:t>
      </w:r>
      <w:r w:rsidR="00360B3B">
        <w:t xml:space="preserve"> </w:t>
      </w:r>
      <w:r w:rsidR="00510CA1">
        <w:noBreakHyphen/>
      </w:r>
      <w:r w:rsidR="00360B3B">
        <w:t>13</w:t>
      </w:r>
      <w:r w:rsidRPr="00FE1094">
        <w:t xml:space="preserve"> miljarder kronor. </w:t>
      </w:r>
      <w:r w:rsidR="00FE1094" w:rsidRPr="00FE1094">
        <w:t>Det finansiella sparandet uppgick i genomsnitt</w:t>
      </w:r>
      <w:r w:rsidR="00B418EE">
        <w:t xml:space="preserve"> </w:t>
      </w:r>
      <w:r w:rsidR="00510CA1">
        <w:noBreakHyphen/>
      </w:r>
      <w:r w:rsidR="00FE1094" w:rsidRPr="00FE1094">
        <w:t>0,</w:t>
      </w:r>
      <w:r w:rsidR="00360B3B">
        <w:t>2 </w:t>
      </w:r>
      <w:r w:rsidR="00FE1094" w:rsidRPr="00FE1094">
        <w:t>procent av BNP</w:t>
      </w:r>
      <w:r w:rsidR="00360B3B">
        <w:t xml:space="preserve"> </w:t>
      </w:r>
      <w:r w:rsidR="00AE46F2">
        <w:t>2008–2012.</w:t>
      </w:r>
    </w:p>
    <w:p w14:paraId="538744F7" w14:textId="648DFBEE" w:rsidR="00A87592" w:rsidRDefault="00A87592" w:rsidP="00A87592">
      <w:pPr>
        <w:pStyle w:val="Brdtextmedindrag"/>
      </w:pPr>
      <w:r w:rsidRPr="006A3E49">
        <w:t>Det finansiella sparandet i kommun</w:t>
      </w:r>
      <w:r w:rsidR="00B418EE">
        <w:softHyphen/>
      </w:r>
      <w:r w:rsidRPr="006A3E49">
        <w:t>sektorn definieras av regelverket för nationalräkenskaperna (NR), medan det ekonomiska resultatet bestäms av sektorns intäkter och kostnader enligt den kommunala redo</w:t>
      </w:r>
      <w:r w:rsidRPr="006A3E49">
        <w:softHyphen/>
        <w:t xml:space="preserve">visningen. Skillnaden mellan det finansiella sparandet och det ekonomiska resultatet förklaras framför allt av att NR </w:t>
      </w:r>
      <w:r w:rsidR="00392956">
        <w:t>och</w:t>
      </w:r>
      <w:r w:rsidRPr="006A3E49">
        <w:t xml:space="preserve"> den kommunala redovisningen </w:t>
      </w:r>
      <w:r w:rsidR="00B418EE">
        <w:t>tillämpar</w:t>
      </w:r>
      <w:r w:rsidRPr="006A3E49">
        <w:t xml:space="preserve"> olika redovisningsprinciper för bl.a. investeringsutgifter och finansiella poster. </w:t>
      </w:r>
    </w:p>
    <w:p w14:paraId="076DAD00" w14:textId="77777777" w:rsidR="00A87592" w:rsidRDefault="00A87592" w:rsidP="00A87592">
      <w:pPr>
        <w:pStyle w:val="Rubrik5utannumrering"/>
      </w:pPr>
      <w:r>
        <w:t>Kommunsektorns inkomster</w:t>
      </w:r>
    </w:p>
    <w:p w14:paraId="15927BD8" w14:textId="3B2D96AA" w:rsidR="00A87592" w:rsidRPr="008D38DE" w:rsidRDefault="00A87592" w:rsidP="00A87592">
      <w:pPr>
        <w:pStyle w:val="Brdtext"/>
      </w:pPr>
      <w:r>
        <w:t>År 2012 uppgick de totala inkomsterna i kommun</w:t>
      </w:r>
      <w:r w:rsidR="00B418EE">
        <w:t xml:space="preserve">sektorn </w:t>
      </w:r>
      <w:r>
        <w:t xml:space="preserve">enligt NR till </w:t>
      </w:r>
      <w:r w:rsidR="00747113">
        <w:t>837 </w:t>
      </w:r>
      <w:r>
        <w:t xml:space="preserve">miljarder kronor. </w:t>
      </w:r>
      <w:r w:rsidRPr="00ED0D0C">
        <w:t>Kommunsektorns inkomster utgörs i huvudsak av skatteintäkter och statsbidrag. Tillsammans utg</w:t>
      </w:r>
      <w:r w:rsidR="00B418EE">
        <w:t>jorde</w:t>
      </w:r>
      <w:r w:rsidRPr="00ED0D0C">
        <w:t xml:space="preserve"> dessa </w:t>
      </w:r>
      <w:r>
        <w:t>knappt 8</w:t>
      </w:r>
      <w:r w:rsidR="00E7513D">
        <w:t>3</w:t>
      </w:r>
      <w:r>
        <w:t> </w:t>
      </w:r>
      <w:r w:rsidRPr="00ED0D0C">
        <w:t>procent av kommun</w:t>
      </w:r>
      <w:r>
        <w:softHyphen/>
      </w:r>
      <w:r w:rsidRPr="00ED0D0C">
        <w:t>sektorns totala inkomster</w:t>
      </w:r>
      <w:r>
        <w:t>. Sk</w:t>
      </w:r>
      <w:r w:rsidR="00B418EE">
        <w:t>atteinkomsterna</w:t>
      </w:r>
      <w:r w:rsidRPr="00ED0D0C">
        <w:t xml:space="preserve"> svara</w:t>
      </w:r>
      <w:r w:rsidR="00B418EE">
        <w:t>de</w:t>
      </w:r>
      <w:r w:rsidRPr="00ED0D0C">
        <w:t xml:space="preserve"> för </w:t>
      </w:r>
      <w:r>
        <w:t>6</w:t>
      </w:r>
      <w:r w:rsidR="00E7513D">
        <w:t>7</w:t>
      </w:r>
      <w:r>
        <w:t> procent av inkomsterna. Utvecklingen av det kommunala skatte</w:t>
      </w:r>
      <w:r w:rsidR="00B418EE">
        <w:softHyphen/>
      </w:r>
      <w:r>
        <w:t>underlaget är därför av central betydelse för kommunsektorns inkomster</w:t>
      </w:r>
      <w:r w:rsidRPr="008D38DE">
        <w:t xml:space="preserve">. </w:t>
      </w:r>
      <w:r w:rsidRPr="00360B3B">
        <w:t xml:space="preserve">År 2012 beräknas det kommunala skatteunderlaget öka med </w:t>
      </w:r>
      <w:r w:rsidR="00FE1094" w:rsidRPr="00360B3B">
        <w:t>3,7</w:t>
      </w:r>
      <w:r w:rsidRPr="00360B3B">
        <w:t> </w:t>
      </w:r>
      <w:r w:rsidR="00FE1094" w:rsidRPr="00360B3B">
        <w:t>procent</w:t>
      </w:r>
      <w:r w:rsidRPr="00360B3B">
        <w:t xml:space="preserve">, vilket </w:t>
      </w:r>
      <w:r w:rsidR="00FE1094" w:rsidRPr="008D38DE">
        <w:t>är högre än</w:t>
      </w:r>
      <w:r w:rsidRPr="008D38DE">
        <w:t xml:space="preserve"> de</w:t>
      </w:r>
      <w:r w:rsidR="00F445FB">
        <w:t>n genomsnittliga tillväxten sedan</w:t>
      </w:r>
      <w:r w:rsidRPr="008D38DE">
        <w:t xml:space="preserve"> 20</w:t>
      </w:r>
      <w:r w:rsidR="00FE1094" w:rsidRPr="008D38DE">
        <w:t>08</w:t>
      </w:r>
      <w:r w:rsidR="00F445FB">
        <w:t>,</w:t>
      </w:r>
      <w:r w:rsidR="00FE1094" w:rsidRPr="008D38DE">
        <w:t xml:space="preserve"> men lägre </w:t>
      </w:r>
      <w:r w:rsidR="00FE1094">
        <w:t>än utfallet för 2011</w:t>
      </w:r>
      <w:r>
        <w:t xml:space="preserve">. </w:t>
      </w:r>
      <w:r w:rsidR="00FE1094">
        <w:t xml:space="preserve">Den svagare utvecklingen på arbetsmarknaden medförde att </w:t>
      </w:r>
      <w:r w:rsidR="00B418EE">
        <w:t xml:space="preserve">tillväxten av </w:t>
      </w:r>
      <w:r w:rsidR="00FE1094">
        <w:t>det kommunala skatteunderlaget</w:t>
      </w:r>
      <w:r w:rsidR="00B418EE">
        <w:t xml:space="preserve"> försvagades </w:t>
      </w:r>
      <w:r w:rsidR="00FE1094">
        <w:t>2012 jämfört med 2011. Till viss del vägdes detta upp av att kommuner</w:t>
      </w:r>
      <w:r w:rsidR="00B418EE">
        <w:t>na</w:t>
      </w:r>
      <w:r w:rsidR="00FE1094">
        <w:t xml:space="preserve"> och landsting</w:t>
      </w:r>
      <w:r w:rsidR="00B418EE">
        <w:t>en</w:t>
      </w:r>
      <w:r w:rsidR="00FE1094">
        <w:t xml:space="preserve"> </w:t>
      </w:r>
      <w:r w:rsidR="00FE1094" w:rsidRPr="008D38DE">
        <w:t xml:space="preserve">höjde medelutdebiteringen. </w:t>
      </w:r>
      <w:r w:rsidRPr="00360B3B">
        <w:t>Skatte</w:t>
      </w:r>
      <w:r w:rsidR="001C2560" w:rsidRPr="00360B3B">
        <w:softHyphen/>
      </w:r>
      <w:r w:rsidRPr="00360B3B">
        <w:t>inkomst</w:t>
      </w:r>
      <w:r w:rsidR="00B418EE" w:rsidRPr="00360B3B">
        <w:softHyphen/>
      </w:r>
      <w:r w:rsidRPr="00360B3B">
        <w:t xml:space="preserve">erna uppgick 2012 till </w:t>
      </w:r>
      <w:r w:rsidR="00E7513D" w:rsidRPr="00360B3B">
        <w:t>562</w:t>
      </w:r>
      <w:r w:rsidRPr="00360B3B">
        <w:t> miljarder kronor</w:t>
      </w:r>
      <w:r w:rsidR="00B418EE" w:rsidRPr="00360B3B">
        <w:t>,</w:t>
      </w:r>
      <w:r w:rsidR="008D38DE" w:rsidRPr="00360B3B">
        <w:t xml:space="preserve"> vilket var en ökning med 4</w:t>
      </w:r>
      <w:r w:rsidR="00747113" w:rsidRPr="00360B3B">
        <w:t>,3</w:t>
      </w:r>
      <w:r w:rsidR="003C0724" w:rsidRPr="00360B3B">
        <w:t> </w:t>
      </w:r>
      <w:r w:rsidR="008D38DE" w:rsidRPr="00360B3B">
        <w:t xml:space="preserve">procent jämfört med 2011. Den genomsnittliga </w:t>
      </w:r>
      <w:r w:rsidR="00B418EE" w:rsidRPr="00360B3B">
        <w:t xml:space="preserve">årliga </w:t>
      </w:r>
      <w:r w:rsidR="00F445FB">
        <w:t>ökningen</w:t>
      </w:r>
      <w:r w:rsidR="008D38DE" w:rsidRPr="00360B3B">
        <w:t xml:space="preserve"> 2008–</w:t>
      </w:r>
      <w:r w:rsidR="00F445FB">
        <w:t>2012 uppgick till</w:t>
      </w:r>
      <w:r w:rsidR="008D38DE" w:rsidRPr="008D38DE">
        <w:t xml:space="preserve"> 3,2 procent.</w:t>
      </w:r>
    </w:p>
    <w:p w14:paraId="2FA5D2B4" w14:textId="7AC9F489" w:rsidR="00A87592" w:rsidRPr="008D38DE" w:rsidRDefault="00A87592" w:rsidP="00A87592">
      <w:pPr>
        <w:pStyle w:val="Brdtextmedindrag"/>
        <w:rPr>
          <w:b/>
        </w:rPr>
      </w:pPr>
      <w:r w:rsidRPr="008D38DE">
        <w:t xml:space="preserve">Statsbidragen minskade 2012, då den sista delen av de tillfälliga statsbidragen på 3 miljarder kronor fasades ut. Utöver de generella statsbidragen, 82 miljarder kronor, betalades </w:t>
      </w:r>
      <w:r w:rsidR="00360B3B" w:rsidRPr="00360B3B">
        <w:t>49</w:t>
      </w:r>
      <w:r w:rsidRPr="00360B3B">
        <w:t> </w:t>
      </w:r>
      <w:r w:rsidRPr="008D38DE">
        <w:t>miljarder kronor ut som specialdestinerade statsbidrag</w:t>
      </w:r>
      <w:r w:rsidR="008D38DE">
        <w:t>.</w:t>
      </w:r>
      <w:r w:rsidR="008D38DE" w:rsidRPr="008D38DE">
        <w:rPr>
          <w:rStyle w:val="Fotnotsreferens"/>
        </w:rPr>
        <w:footnoteReference w:id="2"/>
      </w:r>
      <w:r w:rsidRPr="008D38DE">
        <w:t xml:space="preserve"> </w:t>
      </w:r>
    </w:p>
    <w:p w14:paraId="079116F0" w14:textId="77777777" w:rsidR="00A87592" w:rsidRDefault="00A87592" w:rsidP="00A87592">
      <w:pPr>
        <w:pStyle w:val="Rubrik5utannumrering"/>
      </w:pPr>
      <w:r>
        <w:t>Kommunsektorns utgifter</w:t>
      </w:r>
    </w:p>
    <w:p w14:paraId="6429BCF8" w14:textId="77777777" w:rsidR="00A87592" w:rsidRDefault="00A87592" w:rsidP="00A87592">
      <w:pPr>
        <w:pStyle w:val="Brdtext"/>
      </w:pPr>
      <w:r w:rsidRPr="00ED0D0C">
        <w:t>Utgifterna i kommuner och landsting fördelas enligt NR på kon</w:t>
      </w:r>
      <w:r>
        <w:t>sumtion, investeringar, transfe</w:t>
      </w:r>
      <w:r w:rsidRPr="00ED0D0C">
        <w:t>reringar till företag, hushåll och stat samt räntor. Utgifterna för kommunal konsumtion svarar för merparten av utgifterna.</w:t>
      </w:r>
      <w:r>
        <w:t xml:space="preserve"> Med kommunal konsumtion avses utgifter för tillhandahållande av kommunfinansierade tjänster och varor. Den största delen av utgifterna går till verksamheter inom vård, skola och omsorg. </w:t>
      </w:r>
    </w:p>
    <w:p w14:paraId="30435062" w14:textId="4E783817" w:rsidR="00A87592" w:rsidRPr="008D38DE" w:rsidRDefault="00A87592" w:rsidP="00A87592">
      <w:pPr>
        <w:pStyle w:val="Brdtextmedindrag"/>
      </w:pPr>
      <w:r w:rsidRPr="008D38DE">
        <w:t>År 2012 uppgick de totala utgifterna i kommuner och landsting enligt NR till 8</w:t>
      </w:r>
      <w:r w:rsidR="00E7513D" w:rsidRPr="008D38DE">
        <w:t>4</w:t>
      </w:r>
      <w:r w:rsidR="00747113">
        <w:t>7</w:t>
      </w:r>
      <w:r w:rsidRPr="008D38DE">
        <w:t xml:space="preserve"> miljarder kronor, vilket motsvara</w:t>
      </w:r>
      <w:r w:rsidR="00B418EE">
        <w:t>de</w:t>
      </w:r>
      <w:r w:rsidRPr="008D38DE">
        <w:t xml:space="preserve"> 2</w:t>
      </w:r>
      <w:r w:rsidR="008D38DE">
        <w:t>4</w:t>
      </w:r>
      <w:r w:rsidRPr="008D38DE">
        <w:t xml:space="preserve"> procent av BNP. Utgifterna för investeringar uppgick till </w:t>
      </w:r>
      <w:r w:rsidR="008D38DE" w:rsidRPr="008D38DE">
        <w:t>73</w:t>
      </w:r>
      <w:r w:rsidRPr="008D38DE">
        <w:t xml:space="preserve"> miljarder kronor. Enligt NR </w:t>
      </w:r>
      <w:r w:rsidRPr="008D38DE">
        <w:lastRenderedPageBreak/>
        <w:t xml:space="preserve">fortsatte investeringarna under </w:t>
      </w:r>
      <w:r w:rsidR="00F445FB">
        <w:t xml:space="preserve">2012 </w:t>
      </w:r>
      <w:r w:rsidRPr="008D38DE">
        <w:t xml:space="preserve">att öka kraftigt för andra året i rad. </w:t>
      </w:r>
      <w:r w:rsidR="00A87436">
        <w:t>Utgifterna för trans</w:t>
      </w:r>
      <w:r w:rsidRPr="008D38DE">
        <w:t>fereringar</w:t>
      </w:r>
      <w:r w:rsidR="00F445FB">
        <w:t>, t.ex. ekonomiskt bistånd,</w:t>
      </w:r>
      <w:r w:rsidRPr="008D38DE">
        <w:t xml:space="preserve"> uppgick till </w:t>
      </w:r>
      <w:r w:rsidR="008D38DE" w:rsidRPr="00360B3B">
        <w:t>7</w:t>
      </w:r>
      <w:r w:rsidR="00360B3B">
        <w:t>2</w:t>
      </w:r>
      <w:r w:rsidRPr="00360B3B">
        <w:t> </w:t>
      </w:r>
      <w:r w:rsidR="00F445FB">
        <w:t>miljarder kronor.</w:t>
      </w:r>
    </w:p>
    <w:p w14:paraId="216F94B9" w14:textId="7D8393FD" w:rsidR="00A87592" w:rsidRPr="008D38DE" w:rsidRDefault="00A87592" w:rsidP="00A87592">
      <w:pPr>
        <w:pStyle w:val="Brdtextmedindrag"/>
      </w:pPr>
      <w:r w:rsidRPr="008D38DE">
        <w:t>Den kommunala konsumtionen, som utg</w:t>
      </w:r>
      <w:r w:rsidR="00B418EE">
        <w:t>jorde</w:t>
      </w:r>
      <w:r w:rsidRPr="008D38DE">
        <w:t xml:space="preserve"> ca 8</w:t>
      </w:r>
      <w:r w:rsidR="00E7513D" w:rsidRPr="008D38DE">
        <w:t>2</w:t>
      </w:r>
      <w:r w:rsidRPr="008D38DE">
        <w:t xml:space="preserve"> procent av de totala utgifterna, </w:t>
      </w:r>
      <w:r w:rsidR="00747113">
        <w:t xml:space="preserve">uppgick till </w:t>
      </w:r>
      <w:r w:rsidR="00360B3B">
        <w:t>697 miljarder kronor. Mellan 2011 och 2012 ökade konsumtionsutgifterna med 3,4 procent i löpande priser</w:t>
      </w:r>
      <w:r w:rsidR="00E7513D" w:rsidRPr="008D38DE">
        <w:t>, vilket va</w:t>
      </w:r>
      <w:r w:rsidRPr="008D38DE">
        <w:t xml:space="preserve">r under </w:t>
      </w:r>
      <w:r w:rsidR="00B418EE">
        <w:t xml:space="preserve">det årliga </w:t>
      </w:r>
      <w:r w:rsidR="00F445FB">
        <w:t>genomsnittet för</w:t>
      </w:r>
      <w:r w:rsidR="008D38DE" w:rsidRPr="008D38DE">
        <w:t xml:space="preserve"> 2008–2012</w:t>
      </w:r>
      <w:r w:rsidRPr="008D38DE">
        <w:t>. Den demografiskt betingade efterfrågan ökade tämligen svagt i kommunerna. Detta beror delvis på att elevunderlaget i grund</w:t>
      </w:r>
      <w:r w:rsidR="00510CA1">
        <w:noBreakHyphen/>
      </w:r>
      <w:r w:rsidRPr="008D38DE">
        <w:t xml:space="preserve"> och gymnasieskolan utvecklats förhållandevis svagt. Oavsett förändringen av inkomsterna ökar det kommunala åtagandet i takt med att befolkningen ökar i antal och att andelen äldre personer som är i behov av äldreomsorg blir fler. Generellt är konsumtionsökningen högre i landstingen än i kommunerna. </w:t>
      </w:r>
    </w:p>
    <w:p w14:paraId="64AB624C" w14:textId="31FD847E" w:rsidR="00F00810" w:rsidRPr="002605E2" w:rsidRDefault="00F00810" w:rsidP="00A87592">
      <w:pPr>
        <w:pStyle w:val="Rubrik2"/>
      </w:pPr>
      <w:bookmarkStart w:id="53" w:name="_Toc347128971"/>
      <w:bookmarkStart w:id="54" w:name="_Toc349815114"/>
      <w:bookmarkStart w:id="55" w:name="_Toc349816244"/>
      <w:bookmarkStart w:id="56" w:name="_Toc349820226"/>
      <w:bookmarkStart w:id="57" w:name="_Toc350323943"/>
      <w:bookmarkStart w:id="58" w:name="_Toc350326825"/>
      <w:bookmarkStart w:id="59" w:name="_Toc350328934"/>
      <w:bookmarkStart w:id="60" w:name="_Toc350329745"/>
      <w:bookmarkStart w:id="61" w:name="_Toc350331500"/>
      <w:bookmarkStart w:id="62" w:name="_Toc350340366"/>
      <w:bookmarkStart w:id="63" w:name="_Toc350345010"/>
      <w:bookmarkStart w:id="64" w:name="_Toc350406773"/>
      <w:bookmarkStart w:id="65" w:name="_Toc351098324"/>
      <w:bookmarkStart w:id="66" w:name="_Toc351548543"/>
      <w:bookmarkStart w:id="67" w:name="_Toc351637506"/>
      <w:bookmarkStart w:id="68" w:name="_Toc351639249"/>
      <w:bookmarkStart w:id="69" w:name="_Toc351642719"/>
      <w:bookmarkStart w:id="70" w:name="_Toc351644252"/>
      <w:bookmarkStart w:id="71" w:name="_Toc35164692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r w:rsidRPr="002605E2">
        <w:t>Det kommunala självstyret</w:t>
      </w:r>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p>
    <w:p w14:paraId="1DE6E8E9" w14:textId="3916F7FA" w:rsidR="00F00810" w:rsidRDefault="00F00810" w:rsidP="001B2F73">
      <w:pPr>
        <w:pStyle w:val="Brdtext"/>
      </w:pPr>
      <w:r>
        <w:t>I Sverige finns det 290 kommuner och 20 landsting. Sverige har en lång tradition av kommunalt självstyre. Självstyret innebär att kommuner och landsting styrs av politiska församlingar som utses i val va</w:t>
      </w:r>
      <w:r w:rsidR="00F445FB">
        <w:t>rt fjärde år. Självstyret innebär</w:t>
      </w:r>
      <w:r>
        <w:t xml:space="preserve"> möjligheter för lokala anpassningar av verksamheter utifrån olika behov och förutsättningar. Självstyret ger också med</w:t>
      </w:r>
      <w:r w:rsidR="00A87592">
        <w:softHyphen/>
      </w:r>
      <w:r>
        <w:t>borgarna större möjligheter att få insyn i och påverka politiska beslut i deras vardag. Det kommunala självstyret regleras ytterst i regerings</w:t>
      </w:r>
      <w:r>
        <w:softHyphen/>
        <w:t>formen</w:t>
      </w:r>
      <w:r w:rsidR="00F445FB">
        <w:t>,</w:t>
      </w:r>
      <w:r>
        <w:t xml:space="preserve"> där det </w:t>
      </w:r>
      <w:r w:rsidR="00772DAF">
        <w:t xml:space="preserve">bl.a. </w:t>
      </w:r>
      <w:r>
        <w:t xml:space="preserve">föreskrivs att det finns kommuner på lokal och regional nivå, att beslutanderätten utövas av valda församlingar och att de får ta ut skatt för skötseln av sina uppgifter. Vidare </w:t>
      </w:r>
      <w:r w:rsidR="00772DAF">
        <w:t xml:space="preserve">anges </w:t>
      </w:r>
      <w:r>
        <w:t xml:space="preserve">att grunderna för kommunernas organisation, verksamhetsformer och befogenheter ska bestämmas i lag. </w:t>
      </w:r>
      <w:r w:rsidR="00772DAF">
        <w:t xml:space="preserve">Enligt </w:t>
      </w:r>
      <w:r>
        <w:t xml:space="preserve">regeringsformen </w:t>
      </w:r>
      <w:r w:rsidR="00772DAF">
        <w:t>ska även en</w:t>
      </w:r>
      <w:r w:rsidR="00A87592">
        <w:t xml:space="preserve"> proportionalitets</w:t>
      </w:r>
      <w:r>
        <w:t>bedömning göras vid införande av ny lag som berör det kommunala självstyret, eftersom en inskränkning i det kommunala självstyret aldrig bör gå utöver vad som är nödvändigt med hänsyn till de ändamål som föranlett den.</w:t>
      </w:r>
    </w:p>
    <w:p w14:paraId="3E81EA51" w14:textId="77777777" w:rsidR="00F00810" w:rsidRDefault="00F00810" w:rsidP="00F00810">
      <w:pPr>
        <w:pStyle w:val="Rubrik2"/>
      </w:pPr>
      <w:bookmarkStart w:id="72" w:name="_Toc347128972"/>
      <w:bookmarkStart w:id="73" w:name="_Toc349815115"/>
      <w:bookmarkStart w:id="74" w:name="_Toc349816245"/>
      <w:bookmarkStart w:id="75" w:name="_Toc349820227"/>
      <w:bookmarkStart w:id="76" w:name="_Toc350323944"/>
      <w:bookmarkStart w:id="77" w:name="_Toc350326826"/>
      <w:bookmarkStart w:id="78" w:name="_Toc350328935"/>
      <w:bookmarkStart w:id="79" w:name="_Toc350329746"/>
      <w:bookmarkStart w:id="80" w:name="_Toc350331501"/>
      <w:bookmarkStart w:id="81" w:name="_Toc350340367"/>
      <w:bookmarkStart w:id="82" w:name="_Toc350345011"/>
      <w:bookmarkStart w:id="83" w:name="_Toc350406774"/>
      <w:bookmarkStart w:id="84" w:name="_Toc351098325"/>
      <w:bookmarkStart w:id="85" w:name="_Toc351548544"/>
      <w:bookmarkStart w:id="86" w:name="_Toc351637507"/>
      <w:bookmarkStart w:id="87" w:name="_Toc351639250"/>
      <w:bookmarkStart w:id="88" w:name="_Toc351642720"/>
      <w:bookmarkStart w:id="89" w:name="_Toc351644253"/>
      <w:bookmarkStart w:id="90" w:name="_Toc351646927"/>
      <w:r>
        <w:t>Kommunernas och landstingens uppgifter</w:t>
      </w:r>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p>
    <w:p w14:paraId="1906FDB2" w14:textId="67FE9A4F" w:rsidR="00F00810" w:rsidRDefault="00F00810" w:rsidP="001B2F73">
      <w:pPr>
        <w:pStyle w:val="Brdtext"/>
      </w:pPr>
      <w:r>
        <w:t xml:space="preserve">I kommunallagen (1991:900) anges </w:t>
      </w:r>
      <w:r w:rsidR="00BA0D70">
        <w:t xml:space="preserve">bl.a. </w:t>
      </w:r>
      <w:r>
        <w:t xml:space="preserve">kommunernas och landstingens allmänna befogenheter, verksamhetsformer, regler för de förtroende-valda, medbestämmandeformer, regler för ekonomisk förvaltning, revision och laglighetsprövning. </w:t>
      </w:r>
    </w:p>
    <w:p w14:paraId="3C3F4817" w14:textId="777CE3FF" w:rsidR="00F00810" w:rsidRPr="00A87592" w:rsidRDefault="00F00810" w:rsidP="001B2F73">
      <w:pPr>
        <w:pStyle w:val="Brdtextmedindrag"/>
        <w:rPr>
          <w:rFonts w:ascii="Trade Gothic Pro" w:hAnsi="Trade Gothic Pro"/>
          <w:b/>
          <w:sz w:val="18"/>
        </w:rPr>
      </w:pPr>
      <w:r>
        <w:t>Kommuner och landsting ansvarar för en betydande del av den offentliga verksamheten i Sverige genom både obligatoriska och fri-villiga uppgifter. De obligatoriska uppgifterna läggs fast i bl.a. skollagen (2010:800), socialtjänstlagen (2001:453), hälso- och sjukvårdslagen (1982:763) och miljöbalken. De dominerande verksamheterna i kommunerna är utbildning och omsorg. Landstingens största verksamhet är hälso- och sjukvård</w:t>
      </w:r>
      <w:r w:rsidR="00F445FB">
        <w:t>en. Utöver de obligatoriska verk</w:t>
      </w:r>
      <w:r>
        <w:t xml:space="preserve">samheterna finns det även flera frivilliga verksamheter som kommuner och landsting </w:t>
      </w:r>
      <w:r>
        <w:lastRenderedPageBreak/>
        <w:t xml:space="preserve">bedriver. De obligatoriska verksamheterna samt exempel på frivilliga verksamheter framgår av </w:t>
      </w:r>
      <w:r w:rsidRPr="00A87592">
        <w:t xml:space="preserve">tabell </w:t>
      </w:r>
      <w:r w:rsidRPr="009B2DF5">
        <w:t>1.</w:t>
      </w:r>
      <w:r w:rsidR="00A87592" w:rsidRPr="009B2DF5">
        <w:t>1</w:t>
      </w:r>
      <w:r w:rsidRPr="009B2DF5">
        <w:t>.</w:t>
      </w:r>
    </w:p>
    <w:p w14:paraId="3118829C" w14:textId="77777777" w:rsidR="00F13E7E" w:rsidRDefault="00F13E7E" w:rsidP="00F13E7E">
      <w:pPr>
        <w:pStyle w:val="TabellRubrik"/>
      </w:pPr>
      <w:r>
        <w:t xml:space="preserve">Tabell </w:t>
      </w:r>
      <w:fldSimple w:instr=" STYLEREF 1 \s ">
        <w:r w:rsidR="00756367">
          <w:rPr>
            <w:noProof/>
          </w:rPr>
          <w:t>1</w:t>
        </w:r>
      </w:fldSimple>
      <w:r>
        <w:t>.</w:t>
      </w:r>
      <w:fldSimple w:instr=" SEQ Tabell \* ARABIC \s 1 ">
        <w:r w:rsidR="00756367">
          <w:rPr>
            <w:noProof/>
          </w:rPr>
          <w:t>1</w:t>
        </w:r>
      </w:fldSimple>
      <w:r>
        <w:tab/>
        <w:t>Obligatorisk verksamhet och frivillig verksamhet i kommuner och landsting</w:t>
      </w:r>
    </w:p>
    <w:tbl>
      <w:tblPr>
        <w:tblW w:w="5896" w:type="dxa"/>
        <w:tblLayout w:type="fixed"/>
        <w:tblCellMar>
          <w:left w:w="0" w:type="dxa"/>
        </w:tblCellMar>
        <w:tblLook w:val="04A0" w:firstRow="1" w:lastRow="0" w:firstColumn="1" w:lastColumn="0" w:noHBand="0" w:noVBand="1"/>
      </w:tblPr>
      <w:tblGrid>
        <w:gridCol w:w="2931"/>
        <w:gridCol w:w="2934"/>
        <w:gridCol w:w="31"/>
      </w:tblGrid>
      <w:tr w:rsidR="00F13E7E" w14:paraId="78ECE4F8" w14:textId="77777777" w:rsidTr="0016045D">
        <w:trPr>
          <w:gridAfter w:val="1"/>
          <w:wAfter w:w="31" w:type="dxa"/>
          <w:trHeight w:val="263"/>
        </w:trPr>
        <w:tc>
          <w:tcPr>
            <w:tcW w:w="5865" w:type="dxa"/>
            <w:gridSpan w:val="2"/>
            <w:tcBorders>
              <w:top w:val="single" w:sz="8" w:space="0" w:color="auto"/>
              <w:left w:val="nil"/>
              <w:bottom w:val="nil"/>
              <w:right w:val="nil"/>
            </w:tcBorders>
            <w:hideMark/>
          </w:tcPr>
          <w:p w14:paraId="14576C92" w14:textId="32C339B7" w:rsidR="00F13E7E" w:rsidRDefault="00F13E7E" w:rsidP="0016045D">
            <w:pPr>
              <w:pStyle w:val="TabellHuvud"/>
              <w:jc w:val="center"/>
            </w:pPr>
            <w:r>
              <w:t xml:space="preserve">             Kommuner</w:t>
            </w:r>
          </w:p>
        </w:tc>
      </w:tr>
      <w:tr w:rsidR="00F13E7E" w14:paraId="46E4D567" w14:textId="77777777" w:rsidTr="0016045D">
        <w:trPr>
          <w:gridAfter w:val="1"/>
          <w:wAfter w:w="31" w:type="dxa"/>
          <w:trHeight w:val="278"/>
        </w:trPr>
        <w:tc>
          <w:tcPr>
            <w:tcW w:w="2931" w:type="dxa"/>
            <w:tcBorders>
              <w:top w:val="nil"/>
              <w:left w:val="nil"/>
              <w:bottom w:val="single" w:sz="6" w:space="0" w:color="auto"/>
              <w:right w:val="nil"/>
            </w:tcBorders>
            <w:hideMark/>
          </w:tcPr>
          <w:p w14:paraId="3318E652" w14:textId="77777777" w:rsidR="00F13E7E" w:rsidRDefault="00F13E7E" w:rsidP="0016045D">
            <w:pPr>
              <w:pStyle w:val="TabellRader"/>
              <w:jc w:val="left"/>
              <w:rPr>
                <w:b/>
              </w:rPr>
            </w:pPr>
            <w:r>
              <w:rPr>
                <w:b/>
              </w:rPr>
              <w:t>Obligatorisk verksamhet</w:t>
            </w:r>
          </w:p>
        </w:tc>
        <w:tc>
          <w:tcPr>
            <w:tcW w:w="2934" w:type="dxa"/>
            <w:tcBorders>
              <w:top w:val="nil"/>
              <w:left w:val="nil"/>
              <w:bottom w:val="single" w:sz="6" w:space="0" w:color="auto"/>
              <w:right w:val="nil"/>
            </w:tcBorders>
            <w:hideMark/>
          </w:tcPr>
          <w:p w14:paraId="5D48A4BD" w14:textId="77777777" w:rsidR="00F13E7E" w:rsidRDefault="00F13E7E" w:rsidP="0016045D">
            <w:pPr>
              <w:pStyle w:val="TabellRader"/>
              <w:ind w:left="613"/>
              <w:jc w:val="left"/>
              <w:rPr>
                <w:b/>
              </w:rPr>
            </w:pPr>
            <w:r>
              <w:rPr>
                <w:b/>
              </w:rPr>
              <w:t>Exempel på frivillig verksamhet</w:t>
            </w:r>
          </w:p>
        </w:tc>
      </w:tr>
      <w:tr w:rsidR="00F13E7E" w14:paraId="30B466AC" w14:textId="77777777" w:rsidTr="0016045D">
        <w:trPr>
          <w:gridAfter w:val="1"/>
          <w:wAfter w:w="31" w:type="dxa"/>
          <w:trHeight w:val="263"/>
        </w:trPr>
        <w:tc>
          <w:tcPr>
            <w:tcW w:w="2931" w:type="dxa"/>
            <w:tcBorders>
              <w:top w:val="single" w:sz="6" w:space="0" w:color="auto"/>
              <w:left w:val="nil"/>
              <w:bottom w:val="nil"/>
              <w:right w:val="nil"/>
            </w:tcBorders>
            <w:hideMark/>
          </w:tcPr>
          <w:p w14:paraId="53DBBC17" w14:textId="77777777" w:rsidR="00F13E7E" w:rsidRDefault="00F13E7E" w:rsidP="0016045D">
            <w:pPr>
              <w:pStyle w:val="TabellRader"/>
              <w:jc w:val="left"/>
            </w:pPr>
            <w:r>
              <w:t>Förskoleverksamhet och skolbarnsomsorg</w:t>
            </w:r>
          </w:p>
        </w:tc>
        <w:tc>
          <w:tcPr>
            <w:tcW w:w="2934" w:type="dxa"/>
            <w:tcBorders>
              <w:top w:val="single" w:sz="6" w:space="0" w:color="auto"/>
              <w:left w:val="nil"/>
              <w:bottom w:val="nil"/>
              <w:right w:val="nil"/>
            </w:tcBorders>
            <w:hideMark/>
          </w:tcPr>
          <w:p w14:paraId="2FCB98DF" w14:textId="77777777" w:rsidR="00F13E7E" w:rsidRDefault="00F13E7E" w:rsidP="0016045D">
            <w:pPr>
              <w:pStyle w:val="TabellRader"/>
              <w:ind w:left="613"/>
              <w:jc w:val="left"/>
            </w:pPr>
            <w:r>
              <w:t>Öppen förskola</w:t>
            </w:r>
          </w:p>
        </w:tc>
      </w:tr>
      <w:tr w:rsidR="00F13E7E" w14:paraId="1AAF3FD7" w14:textId="77777777" w:rsidTr="0016045D">
        <w:trPr>
          <w:gridAfter w:val="1"/>
          <w:wAfter w:w="31" w:type="dxa"/>
          <w:trHeight w:val="263"/>
        </w:trPr>
        <w:tc>
          <w:tcPr>
            <w:tcW w:w="2931" w:type="dxa"/>
            <w:hideMark/>
          </w:tcPr>
          <w:p w14:paraId="13D3AF27" w14:textId="77777777" w:rsidR="00F13E7E" w:rsidRDefault="00F13E7E" w:rsidP="0016045D">
            <w:pPr>
              <w:pStyle w:val="TabellRader"/>
              <w:jc w:val="left"/>
            </w:pPr>
            <w:r>
              <w:t>Förskoleklass, grundskola, gymnasieskola och särskola</w:t>
            </w:r>
          </w:p>
        </w:tc>
        <w:tc>
          <w:tcPr>
            <w:tcW w:w="2934" w:type="dxa"/>
            <w:hideMark/>
          </w:tcPr>
          <w:p w14:paraId="3AF31667" w14:textId="77777777" w:rsidR="00F13E7E" w:rsidRDefault="00F13E7E" w:rsidP="0016045D">
            <w:pPr>
              <w:pStyle w:val="TabellRader"/>
              <w:ind w:left="613"/>
              <w:jc w:val="left"/>
            </w:pPr>
            <w:r>
              <w:t>Fritidsverksamhet (t.ex. idrotts- och fritidsanläggningar)</w:t>
            </w:r>
          </w:p>
        </w:tc>
      </w:tr>
      <w:tr w:rsidR="00F13E7E" w14:paraId="58282BD0" w14:textId="77777777" w:rsidTr="0016045D">
        <w:trPr>
          <w:gridAfter w:val="1"/>
          <w:wAfter w:w="31" w:type="dxa"/>
          <w:trHeight w:val="278"/>
        </w:trPr>
        <w:tc>
          <w:tcPr>
            <w:tcW w:w="2931" w:type="dxa"/>
            <w:hideMark/>
          </w:tcPr>
          <w:p w14:paraId="5030ED73" w14:textId="77777777" w:rsidR="00F13E7E" w:rsidRDefault="00F13E7E" w:rsidP="0016045D">
            <w:pPr>
              <w:pStyle w:val="TabellRader"/>
              <w:jc w:val="left"/>
            </w:pPr>
            <w:r>
              <w:t>Kommunal vuxenutbildning</w:t>
            </w:r>
          </w:p>
        </w:tc>
        <w:tc>
          <w:tcPr>
            <w:tcW w:w="2934" w:type="dxa"/>
            <w:hideMark/>
          </w:tcPr>
          <w:p w14:paraId="00124686" w14:textId="77777777" w:rsidR="00F13E7E" w:rsidRDefault="00F13E7E" w:rsidP="0016045D">
            <w:pPr>
              <w:pStyle w:val="TabellRader"/>
              <w:ind w:left="613"/>
              <w:jc w:val="left"/>
            </w:pPr>
            <w:r>
              <w:t>Byggande av bostäder</w:t>
            </w:r>
          </w:p>
        </w:tc>
      </w:tr>
      <w:tr w:rsidR="00F13E7E" w14:paraId="372576DD" w14:textId="77777777" w:rsidTr="0016045D">
        <w:trPr>
          <w:gridAfter w:val="1"/>
          <w:wAfter w:w="31" w:type="dxa"/>
          <w:trHeight w:val="263"/>
        </w:trPr>
        <w:tc>
          <w:tcPr>
            <w:tcW w:w="2931" w:type="dxa"/>
            <w:hideMark/>
          </w:tcPr>
          <w:p w14:paraId="1825C00E" w14:textId="77777777" w:rsidR="00F13E7E" w:rsidRDefault="00F13E7E" w:rsidP="0016045D">
            <w:pPr>
              <w:pStyle w:val="TabellRader"/>
              <w:jc w:val="left"/>
            </w:pPr>
            <w:r>
              <w:t>Svenska för invandrare</w:t>
            </w:r>
          </w:p>
        </w:tc>
        <w:tc>
          <w:tcPr>
            <w:tcW w:w="2934" w:type="dxa"/>
            <w:hideMark/>
          </w:tcPr>
          <w:p w14:paraId="7B459301" w14:textId="77777777" w:rsidR="00F13E7E" w:rsidRDefault="00F13E7E" w:rsidP="0016045D">
            <w:pPr>
              <w:pStyle w:val="TabellRader"/>
              <w:ind w:left="613"/>
              <w:jc w:val="left"/>
            </w:pPr>
            <w:r>
              <w:t>Energi</w:t>
            </w:r>
          </w:p>
        </w:tc>
      </w:tr>
      <w:tr w:rsidR="00F13E7E" w14:paraId="53B259FE" w14:textId="77777777" w:rsidTr="0016045D">
        <w:trPr>
          <w:gridAfter w:val="1"/>
          <w:wAfter w:w="31" w:type="dxa"/>
          <w:trHeight w:val="263"/>
        </w:trPr>
        <w:tc>
          <w:tcPr>
            <w:tcW w:w="2931" w:type="dxa"/>
            <w:hideMark/>
          </w:tcPr>
          <w:p w14:paraId="334DCC89" w14:textId="77777777" w:rsidR="00F13E7E" w:rsidRDefault="00F13E7E" w:rsidP="0016045D">
            <w:pPr>
              <w:pStyle w:val="TabellRader"/>
              <w:jc w:val="left"/>
            </w:pPr>
            <w:r>
              <w:t>Socialtjänst, inklusive individ och familjeomsorg</w:t>
            </w:r>
          </w:p>
        </w:tc>
        <w:tc>
          <w:tcPr>
            <w:tcW w:w="2934" w:type="dxa"/>
            <w:hideMark/>
          </w:tcPr>
          <w:p w14:paraId="4AAC6BDA" w14:textId="77777777" w:rsidR="00F13E7E" w:rsidRDefault="00F13E7E" w:rsidP="0016045D">
            <w:pPr>
              <w:pStyle w:val="TabellRader"/>
              <w:ind w:left="613"/>
              <w:jc w:val="left"/>
            </w:pPr>
            <w:r>
              <w:t>Arbetsmarknadsåtgärder/syssel-sättning</w:t>
            </w:r>
          </w:p>
        </w:tc>
      </w:tr>
      <w:tr w:rsidR="00F13E7E" w14:paraId="7C493CAD" w14:textId="77777777" w:rsidTr="0016045D">
        <w:trPr>
          <w:gridAfter w:val="1"/>
          <w:wAfter w:w="31" w:type="dxa"/>
          <w:trHeight w:val="278"/>
        </w:trPr>
        <w:tc>
          <w:tcPr>
            <w:tcW w:w="2931" w:type="dxa"/>
            <w:hideMark/>
          </w:tcPr>
          <w:p w14:paraId="7C335045" w14:textId="77777777" w:rsidR="00F13E7E" w:rsidRDefault="00F13E7E" w:rsidP="0016045D">
            <w:pPr>
              <w:pStyle w:val="TabellRader"/>
              <w:jc w:val="left"/>
            </w:pPr>
            <w:r>
              <w:t>Hälso- och sjukvård i särskilt boende</w:t>
            </w:r>
          </w:p>
        </w:tc>
        <w:tc>
          <w:tcPr>
            <w:tcW w:w="2934" w:type="dxa"/>
            <w:hideMark/>
          </w:tcPr>
          <w:p w14:paraId="579B4F97" w14:textId="77777777" w:rsidR="00F13E7E" w:rsidRDefault="00F13E7E" w:rsidP="0016045D">
            <w:pPr>
              <w:pStyle w:val="TabellRader"/>
              <w:ind w:left="613"/>
              <w:jc w:val="left"/>
            </w:pPr>
            <w:r>
              <w:t>Näringslivsutveckling</w:t>
            </w:r>
          </w:p>
        </w:tc>
      </w:tr>
      <w:tr w:rsidR="00F13E7E" w14:paraId="04A2D8A2" w14:textId="77777777" w:rsidTr="0016045D">
        <w:trPr>
          <w:gridAfter w:val="1"/>
          <w:wAfter w:w="31" w:type="dxa"/>
          <w:trHeight w:val="263"/>
        </w:trPr>
        <w:tc>
          <w:tcPr>
            <w:tcW w:w="2931" w:type="dxa"/>
            <w:hideMark/>
          </w:tcPr>
          <w:p w14:paraId="20A9BD79" w14:textId="77777777" w:rsidR="00F13E7E" w:rsidRDefault="00F13E7E" w:rsidP="0016045D">
            <w:pPr>
              <w:pStyle w:val="TabellRader"/>
              <w:jc w:val="left"/>
            </w:pPr>
            <w:r>
              <w:t>Renhållning och avfallshantering</w:t>
            </w:r>
          </w:p>
        </w:tc>
        <w:tc>
          <w:tcPr>
            <w:tcW w:w="2934" w:type="dxa"/>
            <w:hideMark/>
          </w:tcPr>
          <w:p w14:paraId="2AD691C4" w14:textId="77777777" w:rsidR="00F13E7E" w:rsidRDefault="00F13E7E" w:rsidP="0016045D">
            <w:pPr>
              <w:pStyle w:val="TabellRader"/>
              <w:ind w:left="613"/>
              <w:jc w:val="left"/>
            </w:pPr>
            <w:r>
              <w:t>Turism</w:t>
            </w:r>
          </w:p>
        </w:tc>
      </w:tr>
      <w:tr w:rsidR="00F13E7E" w14:paraId="01C93D86" w14:textId="77777777" w:rsidTr="0016045D">
        <w:trPr>
          <w:gridAfter w:val="1"/>
          <w:wAfter w:w="31" w:type="dxa"/>
          <w:trHeight w:val="263"/>
        </w:trPr>
        <w:tc>
          <w:tcPr>
            <w:tcW w:w="2931" w:type="dxa"/>
            <w:hideMark/>
          </w:tcPr>
          <w:p w14:paraId="765D7CD0" w14:textId="77777777" w:rsidR="00F13E7E" w:rsidRDefault="00F13E7E" w:rsidP="0016045D">
            <w:pPr>
              <w:pStyle w:val="TabellRader"/>
              <w:jc w:val="left"/>
            </w:pPr>
            <w:r>
              <w:t>Räddningstjänst</w:t>
            </w:r>
          </w:p>
        </w:tc>
        <w:tc>
          <w:tcPr>
            <w:tcW w:w="2934" w:type="dxa"/>
          </w:tcPr>
          <w:p w14:paraId="7B8A4014" w14:textId="77777777" w:rsidR="00F13E7E" w:rsidRDefault="00F13E7E" w:rsidP="0016045D">
            <w:pPr>
              <w:pStyle w:val="TabellRader"/>
              <w:ind w:left="613"/>
              <w:jc w:val="left"/>
            </w:pPr>
          </w:p>
        </w:tc>
      </w:tr>
      <w:tr w:rsidR="00F13E7E" w14:paraId="211F9491" w14:textId="77777777" w:rsidTr="0016045D">
        <w:trPr>
          <w:gridAfter w:val="1"/>
          <w:wAfter w:w="31" w:type="dxa"/>
          <w:trHeight w:val="278"/>
        </w:trPr>
        <w:tc>
          <w:tcPr>
            <w:tcW w:w="2931" w:type="dxa"/>
            <w:hideMark/>
          </w:tcPr>
          <w:p w14:paraId="2049F3B5" w14:textId="77777777" w:rsidR="00F13E7E" w:rsidRDefault="00F13E7E" w:rsidP="0016045D">
            <w:pPr>
              <w:pStyle w:val="TabellRader"/>
              <w:jc w:val="left"/>
            </w:pPr>
            <w:r>
              <w:t>Vatten och avlopp</w:t>
            </w:r>
          </w:p>
        </w:tc>
        <w:tc>
          <w:tcPr>
            <w:tcW w:w="2934" w:type="dxa"/>
          </w:tcPr>
          <w:p w14:paraId="501718CF" w14:textId="77777777" w:rsidR="00F13E7E" w:rsidRDefault="00F13E7E" w:rsidP="0016045D">
            <w:pPr>
              <w:pStyle w:val="TabellRader"/>
              <w:ind w:left="613"/>
              <w:jc w:val="left"/>
            </w:pPr>
          </w:p>
        </w:tc>
      </w:tr>
      <w:tr w:rsidR="00F13E7E" w14:paraId="3232A81B" w14:textId="77777777" w:rsidTr="0016045D">
        <w:trPr>
          <w:gridAfter w:val="1"/>
          <w:wAfter w:w="31" w:type="dxa"/>
          <w:trHeight w:val="263"/>
        </w:trPr>
        <w:tc>
          <w:tcPr>
            <w:tcW w:w="2931" w:type="dxa"/>
            <w:hideMark/>
          </w:tcPr>
          <w:p w14:paraId="53935092" w14:textId="77777777" w:rsidR="00F13E7E" w:rsidRDefault="00F13E7E" w:rsidP="0016045D">
            <w:pPr>
              <w:pStyle w:val="TabellRader"/>
              <w:jc w:val="left"/>
            </w:pPr>
            <w:r>
              <w:t>Bibliotek</w:t>
            </w:r>
          </w:p>
        </w:tc>
        <w:tc>
          <w:tcPr>
            <w:tcW w:w="2934" w:type="dxa"/>
          </w:tcPr>
          <w:p w14:paraId="5586DF55" w14:textId="77777777" w:rsidR="00F13E7E" w:rsidRDefault="00F13E7E" w:rsidP="0016045D">
            <w:pPr>
              <w:pStyle w:val="TabellRader"/>
              <w:ind w:left="613"/>
              <w:jc w:val="left"/>
            </w:pPr>
          </w:p>
        </w:tc>
      </w:tr>
      <w:tr w:rsidR="00F13E7E" w14:paraId="25262321" w14:textId="77777777" w:rsidTr="0016045D">
        <w:trPr>
          <w:gridAfter w:val="1"/>
          <w:wAfter w:w="31" w:type="dxa"/>
          <w:trHeight w:val="263"/>
        </w:trPr>
        <w:tc>
          <w:tcPr>
            <w:tcW w:w="2931" w:type="dxa"/>
            <w:hideMark/>
          </w:tcPr>
          <w:p w14:paraId="5C67E0AF" w14:textId="77777777" w:rsidR="00F13E7E" w:rsidRDefault="00F13E7E" w:rsidP="0016045D">
            <w:pPr>
              <w:pStyle w:val="TabellRader"/>
              <w:jc w:val="left"/>
            </w:pPr>
            <w:r>
              <w:t>Krisberedskap</w:t>
            </w:r>
          </w:p>
        </w:tc>
        <w:tc>
          <w:tcPr>
            <w:tcW w:w="2934" w:type="dxa"/>
          </w:tcPr>
          <w:p w14:paraId="1823815A" w14:textId="77777777" w:rsidR="00F13E7E" w:rsidRDefault="00F13E7E" w:rsidP="0016045D">
            <w:pPr>
              <w:pStyle w:val="TabellRader"/>
              <w:ind w:left="613"/>
              <w:jc w:val="left"/>
            </w:pPr>
          </w:p>
        </w:tc>
      </w:tr>
      <w:tr w:rsidR="00F13E7E" w14:paraId="7BD1A8DE" w14:textId="77777777" w:rsidTr="0016045D">
        <w:trPr>
          <w:gridAfter w:val="1"/>
          <w:wAfter w:w="31" w:type="dxa"/>
          <w:trHeight w:val="278"/>
        </w:trPr>
        <w:tc>
          <w:tcPr>
            <w:tcW w:w="2931" w:type="dxa"/>
            <w:hideMark/>
          </w:tcPr>
          <w:p w14:paraId="431E5CC4" w14:textId="77777777" w:rsidR="00F13E7E" w:rsidRDefault="00F13E7E" w:rsidP="0016045D">
            <w:pPr>
              <w:pStyle w:val="TabellRader"/>
              <w:jc w:val="left"/>
            </w:pPr>
            <w:r>
              <w:t>Kollektivtrafik</w:t>
            </w:r>
          </w:p>
        </w:tc>
        <w:tc>
          <w:tcPr>
            <w:tcW w:w="2934" w:type="dxa"/>
          </w:tcPr>
          <w:p w14:paraId="7ED99262" w14:textId="77777777" w:rsidR="00F13E7E" w:rsidRDefault="00F13E7E" w:rsidP="0016045D">
            <w:pPr>
              <w:pStyle w:val="TabellRader"/>
              <w:ind w:left="613"/>
              <w:jc w:val="left"/>
            </w:pPr>
          </w:p>
        </w:tc>
      </w:tr>
      <w:tr w:rsidR="00F13E7E" w:rsidRPr="00B43F04" w14:paraId="6C23488F" w14:textId="77777777" w:rsidTr="0016045D">
        <w:trPr>
          <w:gridAfter w:val="1"/>
          <w:wAfter w:w="31" w:type="dxa"/>
          <w:trHeight w:val="263"/>
        </w:trPr>
        <w:tc>
          <w:tcPr>
            <w:tcW w:w="2931" w:type="dxa"/>
            <w:hideMark/>
          </w:tcPr>
          <w:p w14:paraId="354842D0" w14:textId="77777777" w:rsidR="00F13E7E" w:rsidRDefault="00F13E7E" w:rsidP="0016045D">
            <w:pPr>
              <w:pStyle w:val="TabellRader"/>
              <w:jc w:val="left"/>
            </w:pPr>
            <w:r>
              <w:t>Bostadsförsörjning</w:t>
            </w:r>
          </w:p>
        </w:tc>
        <w:tc>
          <w:tcPr>
            <w:tcW w:w="2934" w:type="dxa"/>
          </w:tcPr>
          <w:p w14:paraId="3037EA46" w14:textId="77777777" w:rsidR="00F13E7E" w:rsidRDefault="00F13E7E" w:rsidP="0016045D">
            <w:pPr>
              <w:pStyle w:val="TabellRader"/>
              <w:ind w:left="613"/>
              <w:jc w:val="left"/>
            </w:pPr>
          </w:p>
        </w:tc>
      </w:tr>
      <w:tr w:rsidR="00F13E7E" w14:paraId="0103E49B" w14:textId="77777777" w:rsidTr="0016045D">
        <w:trPr>
          <w:gridAfter w:val="1"/>
          <w:wAfter w:w="31" w:type="dxa"/>
          <w:trHeight w:val="263"/>
        </w:trPr>
        <w:tc>
          <w:tcPr>
            <w:tcW w:w="2931" w:type="dxa"/>
            <w:tcBorders>
              <w:top w:val="nil"/>
              <w:left w:val="nil"/>
              <w:bottom w:val="single" w:sz="8" w:space="0" w:color="auto"/>
              <w:right w:val="nil"/>
            </w:tcBorders>
            <w:hideMark/>
          </w:tcPr>
          <w:p w14:paraId="20A37A95" w14:textId="77777777" w:rsidR="00F13E7E" w:rsidRDefault="00F13E7E" w:rsidP="0016045D">
            <w:pPr>
              <w:pStyle w:val="TabellRader"/>
              <w:jc w:val="left"/>
            </w:pPr>
            <w:r>
              <w:t>Hälso- och sjukvård i hemmet*</w:t>
            </w:r>
          </w:p>
        </w:tc>
        <w:tc>
          <w:tcPr>
            <w:tcW w:w="2934" w:type="dxa"/>
            <w:tcBorders>
              <w:top w:val="nil"/>
              <w:left w:val="nil"/>
              <w:bottom w:val="single" w:sz="8" w:space="0" w:color="auto"/>
              <w:right w:val="nil"/>
            </w:tcBorders>
          </w:tcPr>
          <w:p w14:paraId="3AA25782" w14:textId="77777777" w:rsidR="00F13E7E" w:rsidRDefault="00F13E7E" w:rsidP="0016045D">
            <w:pPr>
              <w:pStyle w:val="TabellRader"/>
              <w:ind w:left="613"/>
              <w:jc w:val="left"/>
            </w:pPr>
          </w:p>
        </w:tc>
      </w:tr>
      <w:tr w:rsidR="00F13E7E" w14:paraId="13C24DF4" w14:textId="77777777" w:rsidTr="0016045D">
        <w:trPr>
          <w:gridAfter w:val="1"/>
          <w:wAfter w:w="31" w:type="dxa"/>
          <w:trHeight w:val="263"/>
        </w:trPr>
        <w:tc>
          <w:tcPr>
            <w:tcW w:w="5865" w:type="dxa"/>
            <w:gridSpan w:val="2"/>
            <w:tcBorders>
              <w:top w:val="single" w:sz="8" w:space="0" w:color="auto"/>
              <w:left w:val="nil"/>
              <w:bottom w:val="nil"/>
              <w:right w:val="nil"/>
            </w:tcBorders>
            <w:hideMark/>
          </w:tcPr>
          <w:p w14:paraId="0D65C1A3" w14:textId="77777777" w:rsidR="00F13E7E" w:rsidRDefault="00F13E7E" w:rsidP="0016045D">
            <w:pPr>
              <w:pStyle w:val="TabellRader"/>
              <w:ind w:left="613"/>
              <w:jc w:val="center"/>
              <w:rPr>
                <w:b/>
              </w:rPr>
            </w:pPr>
            <w:r>
              <w:rPr>
                <w:b/>
              </w:rPr>
              <w:t>Landsting</w:t>
            </w:r>
          </w:p>
        </w:tc>
      </w:tr>
      <w:tr w:rsidR="00F13E7E" w14:paraId="08F63247" w14:textId="77777777" w:rsidTr="0016045D">
        <w:trPr>
          <w:gridAfter w:val="1"/>
          <w:wAfter w:w="31" w:type="dxa"/>
          <w:trHeight w:val="278"/>
        </w:trPr>
        <w:tc>
          <w:tcPr>
            <w:tcW w:w="2931" w:type="dxa"/>
            <w:tcBorders>
              <w:top w:val="nil"/>
              <w:left w:val="nil"/>
              <w:bottom w:val="single" w:sz="8" w:space="0" w:color="auto"/>
              <w:right w:val="nil"/>
            </w:tcBorders>
            <w:hideMark/>
          </w:tcPr>
          <w:p w14:paraId="2035506A" w14:textId="77777777" w:rsidR="00F13E7E" w:rsidRDefault="00F13E7E" w:rsidP="0016045D">
            <w:pPr>
              <w:pStyle w:val="TabellRader"/>
              <w:jc w:val="left"/>
              <w:rPr>
                <w:b/>
              </w:rPr>
            </w:pPr>
            <w:r>
              <w:rPr>
                <w:b/>
              </w:rPr>
              <w:t>Obligatorisk verksamhet</w:t>
            </w:r>
          </w:p>
        </w:tc>
        <w:tc>
          <w:tcPr>
            <w:tcW w:w="2934" w:type="dxa"/>
            <w:tcBorders>
              <w:top w:val="nil"/>
              <w:left w:val="nil"/>
              <w:bottom w:val="single" w:sz="8" w:space="0" w:color="auto"/>
              <w:right w:val="nil"/>
            </w:tcBorders>
            <w:hideMark/>
          </w:tcPr>
          <w:p w14:paraId="385AA845" w14:textId="77777777" w:rsidR="00F13E7E" w:rsidRDefault="00F13E7E" w:rsidP="0016045D">
            <w:pPr>
              <w:pStyle w:val="TabellRader"/>
              <w:ind w:left="613"/>
              <w:jc w:val="left"/>
              <w:rPr>
                <w:b/>
              </w:rPr>
            </w:pPr>
            <w:r>
              <w:rPr>
                <w:b/>
              </w:rPr>
              <w:t>Exempel på frivillig verksamhet</w:t>
            </w:r>
          </w:p>
        </w:tc>
      </w:tr>
      <w:tr w:rsidR="00F13E7E" w14:paraId="79EB1321" w14:textId="77777777" w:rsidTr="0016045D">
        <w:trPr>
          <w:gridAfter w:val="1"/>
          <w:wAfter w:w="31" w:type="dxa"/>
          <w:trHeight w:val="263"/>
        </w:trPr>
        <w:tc>
          <w:tcPr>
            <w:tcW w:w="2931" w:type="dxa"/>
            <w:tcBorders>
              <w:top w:val="single" w:sz="8" w:space="0" w:color="auto"/>
              <w:left w:val="nil"/>
              <w:bottom w:val="nil"/>
              <w:right w:val="nil"/>
            </w:tcBorders>
            <w:hideMark/>
          </w:tcPr>
          <w:p w14:paraId="67F3896F" w14:textId="77777777" w:rsidR="00F13E7E" w:rsidRDefault="00F13E7E" w:rsidP="0016045D">
            <w:pPr>
              <w:pStyle w:val="TabellRader"/>
              <w:jc w:val="left"/>
            </w:pPr>
            <w:r>
              <w:t>Hälso- och sjukvård</w:t>
            </w:r>
          </w:p>
        </w:tc>
        <w:tc>
          <w:tcPr>
            <w:tcW w:w="2934" w:type="dxa"/>
            <w:tcBorders>
              <w:top w:val="single" w:sz="8" w:space="0" w:color="auto"/>
              <w:left w:val="nil"/>
              <w:bottom w:val="nil"/>
              <w:right w:val="nil"/>
            </w:tcBorders>
            <w:hideMark/>
          </w:tcPr>
          <w:p w14:paraId="04EC57A5" w14:textId="77777777" w:rsidR="00F13E7E" w:rsidRDefault="00F13E7E" w:rsidP="0016045D">
            <w:pPr>
              <w:pStyle w:val="TabellRader"/>
              <w:ind w:left="613"/>
              <w:jc w:val="left"/>
            </w:pPr>
            <w:r>
              <w:t>Kultur</w:t>
            </w:r>
          </w:p>
        </w:tc>
      </w:tr>
      <w:tr w:rsidR="00F13E7E" w14:paraId="222CAA8F" w14:textId="77777777" w:rsidTr="0016045D">
        <w:trPr>
          <w:gridAfter w:val="1"/>
          <w:wAfter w:w="31" w:type="dxa"/>
          <w:trHeight w:val="263"/>
        </w:trPr>
        <w:tc>
          <w:tcPr>
            <w:tcW w:w="2931" w:type="dxa"/>
            <w:hideMark/>
          </w:tcPr>
          <w:p w14:paraId="4A49D00D" w14:textId="77777777" w:rsidR="00F13E7E" w:rsidRDefault="00F13E7E" w:rsidP="0016045D">
            <w:pPr>
              <w:pStyle w:val="TabellRader"/>
              <w:jc w:val="left"/>
            </w:pPr>
            <w:r>
              <w:t>Tandvård för personer t.o.m. 20 år</w:t>
            </w:r>
          </w:p>
        </w:tc>
        <w:tc>
          <w:tcPr>
            <w:tcW w:w="2934" w:type="dxa"/>
            <w:hideMark/>
          </w:tcPr>
          <w:p w14:paraId="0CBF4E54" w14:textId="77777777" w:rsidR="00F13E7E" w:rsidRDefault="00F13E7E" w:rsidP="0016045D">
            <w:pPr>
              <w:pStyle w:val="TabellRader"/>
              <w:ind w:left="613"/>
              <w:jc w:val="left"/>
            </w:pPr>
            <w:r>
              <w:t>Utbildning</w:t>
            </w:r>
          </w:p>
        </w:tc>
      </w:tr>
      <w:tr w:rsidR="00F13E7E" w14:paraId="756CF826" w14:textId="77777777" w:rsidTr="0016045D">
        <w:trPr>
          <w:gridAfter w:val="1"/>
          <w:wAfter w:w="31" w:type="dxa"/>
          <w:trHeight w:val="263"/>
        </w:trPr>
        <w:tc>
          <w:tcPr>
            <w:tcW w:w="2931" w:type="dxa"/>
            <w:hideMark/>
          </w:tcPr>
          <w:p w14:paraId="2697F2B6" w14:textId="77777777" w:rsidR="00F13E7E" w:rsidRDefault="00F13E7E" w:rsidP="0016045D">
            <w:pPr>
              <w:pStyle w:val="TabellRader"/>
              <w:jc w:val="left"/>
            </w:pPr>
            <w:r>
              <w:t>Kollektivtrafik**</w:t>
            </w:r>
          </w:p>
        </w:tc>
        <w:tc>
          <w:tcPr>
            <w:tcW w:w="2934" w:type="dxa"/>
            <w:hideMark/>
          </w:tcPr>
          <w:p w14:paraId="2E4703E3" w14:textId="77777777" w:rsidR="00F13E7E" w:rsidRDefault="00F13E7E" w:rsidP="0016045D">
            <w:pPr>
              <w:pStyle w:val="TabellRader"/>
              <w:ind w:left="613"/>
              <w:jc w:val="left"/>
            </w:pPr>
            <w:r>
              <w:t>Regional utveckling</w:t>
            </w:r>
          </w:p>
        </w:tc>
      </w:tr>
      <w:tr w:rsidR="00F13E7E" w14:paraId="1590DDE8" w14:textId="77777777" w:rsidTr="0016045D">
        <w:trPr>
          <w:gridAfter w:val="1"/>
          <w:wAfter w:w="31" w:type="dxa"/>
          <w:trHeight w:val="263"/>
        </w:trPr>
        <w:tc>
          <w:tcPr>
            <w:tcW w:w="2931" w:type="dxa"/>
            <w:tcBorders>
              <w:top w:val="nil"/>
              <w:left w:val="nil"/>
              <w:bottom w:val="single" w:sz="8" w:space="0" w:color="auto"/>
              <w:right w:val="nil"/>
            </w:tcBorders>
          </w:tcPr>
          <w:p w14:paraId="7078BE17" w14:textId="77777777" w:rsidR="00F13E7E" w:rsidRDefault="00F13E7E" w:rsidP="0016045D">
            <w:pPr>
              <w:pStyle w:val="TabellRader"/>
              <w:jc w:val="left"/>
            </w:pPr>
          </w:p>
        </w:tc>
        <w:tc>
          <w:tcPr>
            <w:tcW w:w="2934" w:type="dxa"/>
            <w:tcBorders>
              <w:top w:val="nil"/>
              <w:left w:val="nil"/>
              <w:bottom w:val="single" w:sz="8" w:space="0" w:color="auto"/>
              <w:right w:val="nil"/>
            </w:tcBorders>
            <w:hideMark/>
          </w:tcPr>
          <w:p w14:paraId="632174F6" w14:textId="77777777" w:rsidR="00F13E7E" w:rsidRDefault="00F13E7E" w:rsidP="0016045D">
            <w:pPr>
              <w:pStyle w:val="TabellRader"/>
              <w:ind w:left="613"/>
              <w:jc w:val="left"/>
            </w:pPr>
            <w:r>
              <w:t>Turism</w:t>
            </w:r>
          </w:p>
        </w:tc>
      </w:tr>
      <w:tr w:rsidR="00F13E7E" w:rsidRPr="008C51E0" w14:paraId="4DD8AE8D" w14:textId="77777777" w:rsidTr="0016045D">
        <w:tblPrEx>
          <w:tblLook w:val="0000" w:firstRow="0" w:lastRow="0" w:firstColumn="0" w:lastColumn="0" w:noHBand="0" w:noVBand="0"/>
        </w:tblPrEx>
        <w:tc>
          <w:tcPr>
            <w:tcW w:w="5896" w:type="dxa"/>
            <w:gridSpan w:val="3"/>
            <w:tcBorders>
              <w:top w:val="single" w:sz="6" w:space="0" w:color="auto"/>
            </w:tcBorders>
            <w:shd w:val="clear" w:color="auto" w:fill="auto"/>
          </w:tcPr>
          <w:p w14:paraId="719DCD44" w14:textId="44B73BF8" w:rsidR="00F13E7E" w:rsidRPr="008C51E0" w:rsidRDefault="00F13E7E" w:rsidP="0016045D">
            <w:pPr>
              <w:pStyle w:val="TabellFotnot"/>
            </w:pPr>
            <w:r>
              <w:t>*</w:t>
            </w:r>
            <w:r w:rsidR="00FE0A85">
              <w:t xml:space="preserve"> </w:t>
            </w:r>
            <w:r>
              <w:t xml:space="preserve">Hemsjukvården kan efter överenskommelse och skatteväxling skötas av kommunen i stället för landstinget.         </w:t>
            </w:r>
            <w:r w:rsidRPr="008C51E0">
              <w:t>*</w:t>
            </w:r>
            <w:r>
              <w:t>*</w:t>
            </w:r>
            <w:r w:rsidR="008A3906">
              <w:t xml:space="preserve"> </w:t>
            </w:r>
            <w:r w:rsidRPr="008C51E0">
              <w:t>Kollektivtrafiken kan skötas av kommunerna och/eller landstingen.</w:t>
            </w:r>
            <w:r>
              <w:t xml:space="preserve">                                                      </w:t>
            </w:r>
            <w:r w:rsidRPr="008C51E0">
              <w:t>Källa: Finansdepartementet.</w:t>
            </w:r>
          </w:p>
        </w:tc>
      </w:tr>
    </w:tbl>
    <w:p w14:paraId="282EA869" w14:textId="77777777" w:rsidR="00F13E7E" w:rsidRPr="00F13E7E" w:rsidRDefault="00F13E7E" w:rsidP="00F13E7E"/>
    <w:p w14:paraId="62BD7D8F" w14:textId="3C285644" w:rsidR="00F00810" w:rsidRDefault="00A076F6" w:rsidP="00B74A37">
      <w:pPr>
        <w:pStyle w:val="Brdtext"/>
      </w:pPr>
      <w:r>
        <w:t>Kommuner och landsting har även möjlighet att bedriva viss ver</w:t>
      </w:r>
      <w:r w:rsidR="00270A3F">
        <w:t>k</w:t>
      </w:r>
      <w:r>
        <w:t xml:space="preserve">samhet genom andra juridiska personer, t.ex. aktiebolag </w:t>
      </w:r>
      <w:r w:rsidRPr="008D5BBF">
        <w:t xml:space="preserve">(se </w:t>
      </w:r>
      <w:r w:rsidRPr="00BE0414">
        <w:t>avsnitt 2.2.3).</w:t>
      </w:r>
      <w:r w:rsidRPr="00B43F04">
        <w:t xml:space="preserve"> </w:t>
      </w:r>
      <w:r>
        <w:t>Verksamheten i andra juridiska pe</w:t>
      </w:r>
      <w:r w:rsidR="00270A3F">
        <w:t>rsoner omfattas också av reglerna för kommunal kompetens</w:t>
      </w:r>
      <w:r>
        <w:t xml:space="preserve">. </w:t>
      </w:r>
      <w:r w:rsidR="00F00810">
        <w:t>Samverkan inom olika områden mellan kommuner och mellan landsting är omfattande. År 201</w:t>
      </w:r>
      <w:r w:rsidR="005553E4">
        <w:t>2</w:t>
      </w:r>
      <w:r w:rsidR="00F00810">
        <w:t xml:space="preserve"> fanns det </w:t>
      </w:r>
      <w:r w:rsidR="00297BD9">
        <w:t>195 </w:t>
      </w:r>
      <w:r w:rsidR="00F00810">
        <w:t>kommunalförbund (</w:t>
      </w:r>
      <w:r w:rsidR="00F00810" w:rsidRPr="008E6D3C">
        <w:t xml:space="preserve">se tabell </w:t>
      </w:r>
      <w:r w:rsidR="00EE169A" w:rsidRPr="008E6D3C">
        <w:t>8</w:t>
      </w:r>
      <w:r w:rsidR="00F00810" w:rsidRPr="008E6D3C">
        <w:t xml:space="preserve"> i bilaga </w:t>
      </w:r>
      <w:r w:rsidRPr="008E6D3C">
        <w:t>4</w:t>
      </w:r>
      <w:r w:rsidR="00F00810" w:rsidRPr="008E6D3C">
        <w:t>) och</w:t>
      </w:r>
      <w:r w:rsidR="00F00810">
        <w:t xml:space="preserve"> många gemensamma nämnder. Den senaste femårsperioden har antalet kommunalförbund succesivt ökat. </w:t>
      </w:r>
      <w:r w:rsidR="005553E4">
        <w:t>G</w:t>
      </w:r>
      <w:r w:rsidR="00F00810">
        <w:t>ymnasieskolan och räddningstjänsten står för mer än hälften av kommunalförbunde</w:t>
      </w:r>
      <w:r w:rsidR="00297BD9">
        <w:t>n</w:t>
      </w:r>
      <w:r w:rsidR="00F00810">
        <w:t>s totala driftskostnad</w:t>
      </w:r>
      <w:r w:rsidR="00297BD9">
        <w:t>er.</w:t>
      </w:r>
      <w:r w:rsidR="00F00810" w:rsidRPr="00B43F04">
        <w:t xml:space="preserve"> </w:t>
      </w:r>
      <w:r w:rsidR="00F00810">
        <w:t>Kommunal</w:t>
      </w:r>
      <w:r w:rsidR="003D6417">
        <w:t>-</w:t>
      </w:r>
      <w:r w:rsidR="00F00810">
        <w:t>förbunde</w:t>
      </w:r>
      <w:r w:rsidR="00475F81">
        <w:t>n</w:t>
      </w:r>
      <w:r w:rsidR="00270A3F">
        <w:t xml:space="preserve">s största kostnad är, </w:t>
      </w:r>
      <w:r w:rsidR="00F00810">
        <w:t>som för kommunerna, personal</w:t>
      </w:r>
      <w:r w:rsidR="003D6417">
        <w:t xml:space="preserve">-  </w:t>
      </w:r>
      <w:r w:rsidR="00F00810">
        <w:t>kostnader.</w:t>
      </w:r>
    </w:p>
    <w:p w14:paraId="3F0D6677" w14:textId="77777777" w:rsidR="00F00810" w:rsidRDefault="00F00810" w:rsidP="00F00810">
      <w:pPr>
        <w:pStyle w:val="Rubrik2"/>
      </w:pPr>
      <w:bookmarkStart w:id="91" w:name="_Toc347128973"/>
      <w:bookmarkStart w:id="92" w:name="_Toc349815116"/>
      <w:bookmarkStart w:id="93" w:name="_Toc349816246"/>
      <w:bookmarkStart w:id="94" w:name="_Toc349820228"/>
      <w:bookmarkStart w:id="95" w:name="_Toc350323945"/>
      <w:bookmarkStart w:id="96" w:name="_Toc350326827"/>
      <w:bookmarkStart w:id="97" w:name="_Toc350328936"/>
      <w:bookmarkStart w:id="98" w:name="_Toc350329747"/>
      <w:bookmarkStart w:id="99" w:name="_Toc350331502"/>
      <w:bookmarkStart w:id="100" w:name="_Toc350340368"/>
      <w:bookmarkStart w:id="101" w:name="_Toc350345012"/>
      <w:bookmarkStart w:id="102" w:name="_Toc350406775"/>
      <w:bookmarkStart w:id="103" w:name="_Toc351098326"/>
      <w:bookmarkStart w:id="104" w:name="_Toc351548545"/>
      <w:bookmarkStart w:id="105" w:name="_Toc351637508"/>
      <w:bookmarkStart w:id="106" w:name="_Toc351639251"/>
      <w:bookmarkStart w:id="107" w:name="_Toc351642721"/>
      <w:bookmarkStart w:id="108" w:name="_Toc351644254"/>
      <w:bookmarkStart w:id="109" w:name="_Toc351646928"/>
      <w:r>
        <w:lastRenderedPageBreak/>
        <w:t>Befolkningsutveckling</w:t>
      </w:r>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p>
    <w:p w14:paraId="0020B9ED" w14:textId="3E703A9B" w:rsidR="00F00810" w:rsidRDefault="00F00810" w:rsidP="001B2F73">
      <w:pPr>
        <w:pStyle w:val="Brdtext"/>
      </w:pPr>
      <w:r>
        <w:t xml:space="preserve">Antalet invånare i Sverige </w:t>
      </w:r>
      <w:r w:rsidR="00270A3F">
        <w:t>uppgick till</w:t>
      </w:r>
      <w:r>
        <w:t xml:space="preserve"> </w:t>
      </w:r>
      <w:r w:rsidR="005553E4">
        <w:t>9 555</w:t>
      </w:r>
      <w:r w:rsidR="003D6417">
        <w:t> </w:t>
      </w:r>
      <w:r w:rsidR="005553E4">
        <w:t>893</w:t>
      </w:r>
      <w:r w:rsidR="003D6417">
        <w:t xml:space="preserve"> </w:t>
      </w:r>
      <w:r>
        <w:t>vid utgången av 2012. Det innebar en ökning med 73 038 invånare eller 0,8 procent jämfört med året innan. Befolkningen har för riket som helhet i genomsnitt ökat med 0,8 procent per år den senaste femårsperioden</w:t>
      </w:r>
      <w:r w:rsidR="00475F81">
        <w:t>,</w:t>
      </w:r>
      <w:r>
        <w:t xml:space="preserve"> vilket var en något starkare utveckling än för den senaste tioårsperioden. </w:t>
      </w:r>
    </w:p>
    <w:p w14:paraId="028972A6" w14:textId="0AD80295" w:rsidR="00F00810" w:rsidRDefault="00F00810" w:rsidP="001B2F73">
      <w:pPr>
        <w:pStyle w:val="Brdtextmedindrag"/>
      </w:pPr>
      <w:r>
        <w:t xml:space="preserve">Det största länet, sett till antalet invånare, var Stockholms län </w:t>
      </w:r>
      <w:r w:rsidR="005B2BCF">
        <w:t xml:space="preserve">vars invånarantal uppgick till </w:t>
      </w:r>
      <w:r>
        <w:t>drygt en fjä</w:t>
      </w:r>
      <w:r w:rsidR="00DE7F49">
        <w:t>rdedel av det totala antalet in</w:t>
      </w:r>
      <w:r>
        <w:t>vånare i riket</w:t>
      </w:r>
      <w:r w:rsidR="00BA0D70">
        <w:t xml:space="preserve"> </w:t>
      </w:r>
      <w:r w:rsidR="00BA0D70" w:rsidRPr="00BA0D70">
        <w:t>(2 127 006 invånare)</w:t>
      </w:r>
      <w:r>
        <w:t xml:space="preserve">. Minst antal invånare </w:t>
      </w:r>
      <w:r w:rsidR="005553E4">
        <w:t xml:space="preserve">fanns i </w:t>
      </w:r>
      <w:r>
        <w:t>Gotlands län (57 241 invånare)</w:t>
      </w:r>
      <w:r w:rsidR="003D6417">
        <w:t>,</w:t>
      </w:r>
      <w:r>
        <w:t xml:space="preserve"> följt av Jämtlands län (126 201 invånare). Kommun</w:t>
      </w:r>
      <w:r w:rsidR="00FF4545">
        <w:softHyphen/>
      </w:r>
      <w:r>
        <w:t>gruppen större städer hade högst antal invånare och invånarna i gruppen utgjorde knappt 30 procent av det totala antalet invånare 2012. Kommun</w:t>
      </w:r>
      <w:r w:rsidR="00DE7F49">
        <w:softHyphen/>
      </w:r>
      <w:r>
        <w:t>gruppen glesbygdskommuner hade lägst antal invånare</w:t>
      </w:r>
      <w:r w:rsidR="005B2BCF">
        <w:t>,</w:t>
      </w:r>
      <w:r>
        <w:t xml:space="preserve"> knappt 2 procent av det totala antalet invån</w:t>
      </w:r>
      <w:r w:rsidR="003D6417">
        <w:t>are</w:t>
      </w:r>
      <w:r w:rsidR="005B2BCF">
        <w:t xml:space="preserve"> </w:t>
      </w:r>
      <w:r>
        <w:t xml:space="preserve">(se </w:t>
      </w:r>
      <w:r w:rsidR="00B55BEE">
        <w:t xml:space="preserve">invånarantal per kommun och län i </w:t>
      </w:r>
      <w:r>
        <w:t xml:space="preserve">bilaga 3). </w:t>
      </w:r>
    </w:p>
    <w:p w14:paraId="6DFFEA99" w14:textId="77777777" w:rsidR="00F00810" w:rsidRDefault="00F00810" w:rsidP="001B2F73">
      <w:pPr>
        <w:pStyle w:val="Rubrik5utannumrering"/>
      </w:pPr>
      <w:r>
        <w:t>Små kommuner i de norrländska länen har den största befolknings</w:t>
      </w:r>
      <w:r>
        <w:softHyphen/>
        <w:t>minskningen</w:t>
      </w:r>
    </w:p>
    <w:p w14:paraId="2B817F72" w14:textId="77777777" w:rsidR="005B2BCF" w:rsidRDefault="00F00810" w:rsidP="005B2BCF">
      <w:pPr>
        <w:pStyle w:val="Brdtext"/>
      </w:pPr>
      <w:r>
        <w:t xml:space="preserve">Den största befolkningsökningen </w:t>
      </w:r>
      <w:r w:rsidR="001A22AE">
        <w:t>under såväl de senaste fem åren som de senaste tio åren</w:t>
      </w:r>
      <w:r>
        <w:t xml:space="preserve"> hade Stockholms län med </w:t>
      </w:r>
      <w:r w:rsidR="001A22AE">
        <w:t>en genomsnittlig ökning om</w:t>
      </w:r>
      <w:r>
        <w:t xml:space="preserve"> 1,7 procent per år. </w:t>
      </w:r>
      <w:r w:rsidR="00FF4545">
        <w:t xml:space="preserve">Under samma perioder hade </w:t>
      </w:r>
      <w:r>
        <w:t xml:space="preserve">Norrbottens län den största minskningen, i genomsnitt 0,2 procent per år. </w:t>
      </w:r>
    </w:p>
    <w:p w14:paraId="0DD7E2D0" w14:textId="1B728AB9" w:rsidR="00F00810" w:rsidRPr="005B2BCF" w:rsidRDefault="005B2BCF" w:rsidP="005B2BCF">
      <w:pPr>
        <w:pStyle w:val="Brdtextmedindrag"/>
        <w:rPr>
          <w:rStyle w:val="BrdtextmedindragChar"/>
        </w:rPr>
      </w:pPr>
      <w:r>
        <w:rPr>
          <w:rStyle w:val="BrdtextmedindragChar"/>
        </w:rPr>
        <w:t>Befolknings</w:t>
      </w:r>
      <w:r w:rsidR="00F00810" w:rsidRPr="005B2BCF">
        <w:rPr>
          <w:rStyle w:val="BrdtextmedindragChar"/>
        </w:rPr>
        <w:t>minskning i enskilda kommuner skedde 2012 i alla kommungrupper utom i gruppen storstäder. C</w:t>
      </w:r>
      <w:r w:rsidRPr="005B2BCF">
        <w:rPr>
          <w:rStyle w:val="BrdtextmedindragChar"/>
        </w:rPr>
        <w:t>irk</w:t>
      </w:r>
      <w:r w:rsidR="00F00810" w:rsidRPr="005B2BCF">
        <w:rPr>
          <w:rStyle w:val="BrdtextmedindragChar"/>
        </w:rPr>
        <w:t>a hälften av kommunerna ha</w:t>
      </w:r>
      <w:r w:rsidR="00475F81" w:rsidRPr="005B2BCF">
        <w:rPr>
          <w:rStyle w:val="BrdtextmedindragChar"/>
        </w:rPr>
        <w:t>de</w:t>
      </w:r>
      <w:r w:rsidR="00F00810" w:rsidRPr="005B2BCF">
        <w:rPr>
          <w:rStyle w:val="BrdtextmedindragChar"/>
        </w:rPr>
        <w:t xml:space="preserve"> en negativ befolkningsutveckling. Den stö</w:t>
      </w:r>
      <w:r w:rsidRPr="005B2BCF">
        <w:rPr>
          <w:rStyle w:val="BrdtextmedindragChar"/>
        </w:rPr>
        <w:t>rsta befolkningsminskningen</w:t>
      </w:r>
      <w:r w:rsidR="00F00810" w:rsidRPr="005B2BCF">
        <w:rPr>
          <w:rStyle w:val="BrdtextmedindragChar"/>
        </w:rPr>
        <w:t xml:space="preserve"> </w:t>
      </w:r>
      <w:r w:rsidR="005553E4" w:rsidRPr="005B2BCF">
        <w:rPr>
          <w:rStyle w:val="BrdtextmedindragChar"/>
        </w:rPr>
        <w:t xml:space="preserve">under </w:t>
      </w:r>
      <w:r w:rsidRPr="005B2BCF">
        <w:rPr>
          <w:rStyle w:val="BrdtextmedindragChar"/>
        </w:rPr>
        <w:t>den senaste</w:t>
      </w:r>
      <w:r w:rsidR="00F00810" w:rsidRPr="005B2BCF">
        <w:rPr>
          <w:rStyle w:val="BrdtextmedindragChar"/>
        </w:rPr>
        <w:t xml:space="preserve"> tio- </w:t>
      </w:r>
      <w:r w:rsidRPr="005B2BCF">
        <w:rPr>
          <w:rStyle w:val="BrdtextmedindragChar"/>
        </w:rPr>
        <w:t>och femårs</w:t>
      </w:r>
      <w:r w:rsidR="003D6417">
        <w:rPr>
          <w:rStyle w:val="BrdtextmedindragChar"/>
        </w:rPr>
        <w:t xml:space="preserve">-      </w:t>
      </w:r>
      <w:r w:rsidRPr="005B2BCF">
        <w:rPr>
          <w:rStyle w:val="BrdtextmedindragChar"/>
        </w:rPr>
        <w:t>perioderna</w:t>
      </w:r>
      <w:r w:rsidR="00F00810" w:rsidRPr="005B2BCF">
        <w:rPr>
          <w:rStyle w:val="BrdtextmedindragChar"/>
        </w:rPr>
        <w:t xml:space="preserve"> hade kommungruppen glesbygdskommuner medan storstäderna </w:t>
      </w:r>
      <w:r w:rsidRPr="005B2BCF">
        <w:rPr>
          <w:rStyle w:val="BrdtextmedindragChar"/>
        </w:rPr>
        <w:t xml:space="preserve">under samma perioder </w:t>
      </w:r>
      <w:r w:rsidR="00F00810" w:rsidRPr="005B2BCF">
        <w:rPr>
          <w:rStyle w:val="BrdtextmedindragChar"/>
        </w:rPr>
        <w:t>hade den största ökningen</w:t>
      </w:r>
      <w:r w:rsidR="00495C38" w:rsidRPr="005B2BCF">
        <w:rPr>
          <w:rStyle w:val="BrdtextmedindragChar"/>
        </w:rPr>
        <w:t xml:space="preserve"> (se diagram </w:t>
      </w:r>
      <w:r w:rsidR="00D45B5C" w:rsidRPr="005B2BCF">
        <w:rPr>
          <w:rStyle w:val="BrdtextmedindragChar"/>
        </w:rPr>
        <w:t>1</w:t>
      </w:r>
      <w:r w:rsidR="00495C38" w:rsidRPr="005B2BCF">
        <w:rPr>
          <w:rStyle w:val="BrdtextmedindragChar"/>
        </w:rPr>
        <w:t>.</w:t>
      </w:r>
      <w:r w:rsidR="00D45B5C" w:rsidRPr="005B2BCF">
        <w:rPr>
          <w:rStyle w:val="BrdtextmedindragChar"/>
        </w:rPr>
        <w:t>2</w:t>
      </w:r>
      <w:r w:rsidR="00495C38" w:rsidRPr="005B2BCF">
        <w:rPr>
          <w:rStyle w:val="BrdtextmedindragChar"/>
        </w:rPr>
        <w:t>)</w:t>
      </w:r>
      <w:r w:rsidRPr="005B2BCF">
        <w:rPr>
          <w:rStyle w:val="BrdtextmedindragChar"/>
        </w:rPr>
        <w:t>.</w:t>
      </w:r>
    </w:p>
    <w:p w14:paraId="65436589" w14:textId="5D0FC673" w:rsidR="00030B1D" w:rsidRDefault="00030B1D">
      <w:pPr>
        <w:overflowPunct/>
        <w:autoSpaceDE/>
        <w:autoSpaceDN/>
        <w:adjustRightInd/>
        <w:textAlignment w:val="auto"/>
        <w:rPr>
          <w:sz w:val="20"/>
        </w:rPr>
      </w:pPr>
      <w:r>
        <w:br w:type="page"/>
      </w:r>
    </w:p>
    <w:p w14:paraId="48E7B213" w14:textId="77777777" w:rsidR="00030B1D" w:rsidRDefault="00F00810" w:rsidP="00030B1D">
      <w:pPr>
        <w:pStyle w:val="DiagramRubrik"/>
      </w:pPr>
      <w:r>
        <w:lastRenderedPageBreak/>
        <w:t xml:space="preserve">Diagram </w:t>
      </w:r>
      <w:fldSimple w:instr=" STYLEREF 1 \s ">
        <w:r w:rsidR="00756367">
          <w:rPr>
            <w:noProof/>
          </w:rPr>
          <w:t>1</w:t>
        </w:r>
      </w:fldSimple>
      <w:r>
        <w:t>.</w:t>
      </w:r>
      <w:fldSimple w:instr=" SEQ Diagram \* ARABIC \s 1 ">
        <w:r w:rsidR="00756367">
          <w:rPr>
            <w:noProof/>
          </w:rPr>
          <w:t>2</w:t>
        </w:r>
      </w:fldSimple>
      <w:r>
        <w:tab/>
        <w:t xml:space="preserve">Befolkningsförändring </w:t>
      </w:r>
      <w:r w:rsidR="00FF4545">
        <w:t xml:space="preserve">per kommungrupp </w:t>
      </w:r>
      <w:r>
        <w:t>2008–2012</w:t>
      </w:r>
    </w:p>
    <w:p w14:paraId="58E43B2B" w14:textId="59AE1AD5" w:rsidR="00F00810" w:rsidRDefault="00F00810" w:rsidP="00030B1D">
      <w:pPr>
        <w:pStyle w:val="DiagramUnderrubrik"/>
      </w:pPr>
      <w:r>
        <w:t>Procent</w:t>
      </w:r>
    </w:p>
    <w:p w14:paraId="46BECEEA" w14:textId="0991B9E7" w:rsidR="00F00810" w:rsidRDefault="00B51107" w:rsidP="001B2F73">
      <w:pPr>
        <w:pStyle w:val="Brdtext"/>
        <w:spacing w:line="260" w:lineRule="atLeast"/>
      </w:pPr>
      <w:r>
        <w:rPr>
          <w:noProof/>
          <w:lang w:eastAsia="sv-SE"/>
        </w:rPr>
        <w:drawing>
          <wp:inline distT="0" distB="0" distL="0" distR="0" wp14:anchorId="3695954E" wp14:editId="6539392C">
            <wp:extent cx="3780000" cy="2664000"/>
            <wp:effectExtent l="0" t="0" r="0" b="3175"/>
            <wp:docPr id="44" name="Diagram 44"/>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0C1066EA" w14:textId="0FA27116" w:rsidR="00495C38" w:rsidRDefault="00495C38" w:rsidP="00495C38">
      <w:pPr>
        <w:pStyle w:val="Brdtext"/>
      </w:pPr>
      <w:r>
        <w:t>Vid en jämförelse av hur stor andel av kommunerna i respektive kommungrupp som redovisade en negativ befolkningsminskning framkommer att andelen var störst i kommungruppen glesbygds</w:t>
      </w:r>
      <w:r>
        <w:softHyphen/>
        <w:t>kommuner. Den största minskningen för en enskild kommun uppgick till 7 procent för den senaste femårsperioden och den största ökningen uppgick till 13 procent för samma period.</w:t>
      </w:r>
      <w:r w:rsidR="00D45B5C" w:rsidRPr="00D45B5C">
        <w:rPr>
          <w:rStyle w:val="Fotnotsreferens"/>
        </w:rPr>
        <w:t xml:space="preserve"> </w:t>
      </w:r>
      <w:r w:rsidR="00D45B5C">
        <w:rPr>
          <w:rStyle w:val="Fotnotsreferens"/>
        </w:rPr>
        <w:footnoteReference w:id="3"/>
      </w:r>
    </w:p>
    <w:p w14:paraId="2114CF3C" w14:textId="77777777" w:rsidR="00F00810" w:rsidRDefault="00F00810" w:rsidP="001B2F73">
      <w:pPr>
        <w:pStyle w:val="Rubrik5utannumrering"/>
      </w:pPr>
      <w:r>
        <w:t>Befolkningsförändringar kräver anpassning av verksamheten</w:t>
      </w:r>
    </w:p>
    <w:p w14:paraId="365EFDAD" w14:textId="14409F65" w:rsidR="00F00810" w:rsidRDefault="00F00810" w:rsidP="001B2F73">
      <w:pPr>
        <w:pStyle w:val="Brdtext"/>
      </w:pPr>
      <w:r>
        <w:t>I diagram 1.</w:t>
      </w:r>
      <w:r w:rsidR="003C5BFF" w:rsidRPr="008E6D3C">
        <w:t>3</w:t>
      </w:r>
      <w:r w:rsidR="001A22AE" w:rsidRPr="008E6D3C">
        <w:t xml:space="preserve"> </w:t>
      </w:r>
      <w:r w:rsidRPr="008E6D3C">
        <w:t>r</w:t>
      </w:r>
      <w:r>
        <w:t>edovisas befolkningsförändringar per år uppdelat i olika åldersgr</w:t>
      </w:r>
      <w:r w:rsidR="00E34219">
        <w:t>upper</w:t>
      </w:r>
      <w:r>
        <w:t xml:space="preserve"> 2003</w:t>
      </w:r>
      <w:r w:rsidR="00297BD9">
        <w:t>–</w:t>
      </w:r>
      <w:r>
        <w:t>2012. Åldersgruppsindelningen är gjord för att en koppling till de olika kommunala verksamheterna till viss del ska kunna göras. Förändringar av antalet invånare i olika åldersklasser medför att verksamheten behöver anpassas. Till exempel</w:t>
      </w:r>
      <w:r w:rsidR="00E34219">
        <w:t xml:space="preserve"> har antalet invånare i åldern</w:t>
      </w:r>
      <w:r>
        <w:t xml:space="preserve"> 6</w:t>
      </w:r>
      <w:r w:rsidR="00297BD9">
        <w:t>–</w:t>
      </w:r>
      <w:r>
        <w:t>14 år ökat sedan 2005</w:t>
      </w:r>
      <w:r w:rsidR="003D6417">
        <w:t>,</w:t>
      </w:r>
      <w:r>
        <w:t xml:space="preserve"> m</w:t>
      </w:r>
      <w:r w:rsidR="00E34219">
        <w:t>edan antalet invånare i åldern</w:t>
      </w:r>
      <w:r>
        <w:t xml:space="preserve"> 15</w:t>
      </w:r>
      <w:r w:rsidR="00297BD9">
        <w:t>–</w:t>
      </w:r>
      <w:r>
        <w:t xml:space="preserve">18 år har minskat. </w:t>
      </w:r>
    </w:p>
    <w:p w14:paraId="75369742" w14:textId="77777777" w:rsidR="005B6E3C" w:rsidRDefault="005B6E3C">
      <w:pPr>
        <w:overflowPunct/>
        <w:autoSpaceDE/>
        <w:autoSpaceDN/>
        <w:adjustRightInd/>
        <w:textAlignment w:val="auto"/>
        <w:rPr>
          <w:rFonts w:ascii="Trade Gothic Pro" w:hAnsi="Trade Gothic Pro"/>
          <w:b/>
        </w:rPr>
      </w:pPr>
      <w:r>
        <w:br w:type="page"/>
      </w:r>
    </w:p>
    <w:p w14:paraId="541E95B4" w14:textId="77777777" w:rsidR="00F00810" w:rsidRPr="00BB0AC1" w:rsidRDefault="00F00810" w:rsidP="001B2F73">
      <w:pPr>
        <w:pStyle w:val="DiagramRubrik"/>
      </w:pPr>
      <w:r>
        <w:lastRenderedPageBreak/>
        <w:t xml:space="preserve">Diagram </w:t>
      </w:r>
      <w:fldSimple w:instr=" STYLEREF 1 \s ">
        <w:r w:rsidR="00756367">
          <w:rPr>
            <w:noProof/>
          </w:rPr>
          <w:t>1</w:t>
        </w:r>
      </w:fldSimple>
      <w:r>
        <w:t>.</w:t>
      </w:r>
      <w:fldSimple w:instr=" SEQ Diagram \* ARABIC \s 1 ">
        <w:r w:rsidR="00756367">
          <w:rPr>
            <w:noProof/>
          </w:rPr>
          <w:t>3</w:t>
        </w:r>
      </w:fldSimple>
      <w:r>
        <w:tab/>
        <w:t>Befolkningsförändring 2003–2012 fördelat på olika åldersgrupper</w:t>
      </w:r>
    </w:p>
    <w:p w14:paraId="346207F0" w14:textId="77777777" w:rsidR="00F00810" w:rsidRDefault="00F00810" w:rsidP="001B2F73">
      <w:pPr>
        <w:pStyle w:val="DiagramUnderrubrik"/>
        <w:spacing w:after="0"/>
      </w:pPr>
      <w:r>
        <w:t>Procent</w:t>
      </w:r>
    </w:p>
    <w:p w14:paraId="2FD74B18" w14:textId="77777777" w:rsidR="00F00810" w:rsidRDefault="00F00810" w:rsidP="001B2F73">
      <w:pPr>
        <w:pStyle w:val="Brdtext"/>
      </w:pPr>
      <w:r>
        <w:rPr>
          <w:noProof/>
          <w:lang w:eastAsia="sv-SE"/>
        </w:rPr>
        <w:drawing>
          <wp:inline distT="0" distB="0" distL="0" distR="0" wp14:anchorId="2861F8DE" wp14:editId="51951FA2">
            <wp:extent cx="3743325" cy="2676525"/>
            <wp:effectExtent l="0" t="0" r="9525" b="9525"/>
            <wp:docPr id="10" name="Bild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5" cstate="print">
                      <a:extLst>
                        <a:ext uri="{28A0092B-C50C-407E-A947-70E740481C1C}">
                          <a14:useLocalDpi xmlns:a14="http://schemas.microsoft.com/office/drawing/2010/main" val="0"/>
                        </a:ext>
                      </a:extLst>
                    </a:blip>
                    <a:srcRect/>
                    <a:stretch>
                      <a:fillRect/>
                    </a:stretch>
                  </pic:blipFill>
                  <pic:spPr bwMode="auto">
                    <a:xfrm>
                      <a:off x="0" y="0"/>
                      <a:ext cx="3743325" cy="2676525"/>
                    </a:xfrm>
                    <a:prstGeom prst="rect">
                      <a:avLst/>
                    </a:prstGeom>
                    <a:noFill/>
                    <a:ln>
                      <a:noFill/>
                    </a:ln>
                  </pic:spPr>
                </pic:pic>
              </a:graphicData>
            </a:graphic>
          </wp:inline>
        </w:drawing>
      </w:r>
    </w:p>
    <w:p w14:paraId="49ADB1FC" w14:textId="72AE9780" w:rsidR="00F00810" w:rsidRDefault="001B2F73">
      <w:pPr>
        <w:overflowPunct/>
        <w:autoSpaceDE/>
        <w:autoSpaceDN/>
        <w:adjustRightInd/>
        <w:textAlignment w:val="auto"/>
        <w:rPr>
          <w:kern w:val="28"/>
          <w:sz w:val="30"/>
        </w:rPr>
      </w:pPr>
      <w:bookmarkStart w:id="110" w:name="_Toc349815117"/>
      <w:r>
        <w:rPr>
          <w:kern w:val="28"/>
          <w:sz w:val="30"/>
        </w:rPr>
        <w:br w:type="page"/>
      </w:r>
    </w:p>
    <w:p w14:paraId="2791FFE4" w14:textId="77777777" w:rsidR="00F00810" w:rsidRDefault="00F00810" w:rsidP="00F00810">
      <w:pPr>
        <w:pStyle w:val="Rubrik1"/>
      </w:pPr>
      <w:bookmarkStart w:id="111" w:name="_Toc349816247"/>
      <w:bookmarkStart w:id="112" w:name="_Toc349820229"/>
      <w:bookmarkStart w:id="113" w:name="_Toc350323946"/>
      <w:bookmarkStart w:id="114" w:name="_Toc350326828"/>
      <w:bookmarkStart w:id="115" w:name="_Toc350328937"/>
      <w:bookmarkStart w:id="116" w:name="_Toc350329748"/>
      <w:bookmarkStart w:id="117" w:name="_Toc350331503"/>
      <w:bookmarkStart w:id="118" w:name="_Toc350340369"/>
      <w:bookmarkStart w:id="119" w:name="_Toc350345013"/>
      <w:bookmarkStart w:id="120" w:name="_Toc350406776"/>
      <w:bookmarkStart w:id="121" w:name="_Toc351098327"/>
      <w:bookmarkStart w:id="122" w:name="_Toc351548546"/>
      <w:bookmarkStart w:id="123" w:name="_Toc351637509"/>
      <w:bookmarkStart w:id="124" w:name="_Toc351639252"/>
      <w:bookmarkStart w:id="125" w:name="_Toc351642722"/>
      <w:bookmarkStart w:id="126" w:name="_Toc351644255"/>
      <w:bookmarkStart w:id="127" w:name="_Toc351646929"/>
      <w:r>
        <w:lastRenderedPageBreak/>
        <w:t>Kommunal ekonomi</w:t>
      </w:r>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p>
    <w:p w14:paraId="19BCEF99" w14:textId="4637F806" w:rsidR="002E3C65" w:rsidRDefault="002E3C65" w:rsidP="00E80303">
      <w:pPr>
        <w:pStyle w:val="Rubrik2"/>
        <w:spacing w:before="0"/>
      </w:pPr>
      <w:bookmarkStart w:id="128" w:name="_Toc350323947"/>
      <w:bookmarkStart w:id="129" w:name="_Toc350326829"/>
      <w:bookmarkStart w:id="130" w:name="_Toc350328938"/>
      <w:bookmarkStart w:id="131" w:name="_Toc350329749"/>
      <w:bookmarkStart w:id="132" w:name="_Toc350331504"/>
      <w:bookmarkStart w:id="133" w:name="_Toc350340370"/>
      <w:bookmarkStart w:id="134" w:name="_Toc350345014"/>
      <w:bookmarkStart w:id="135" w:name="_Toc350406777"/>
      <w:bookmarkStart w:id="136" w:name="_Toc351098328"/>
      <w:bookmarkStart w:id="137" w:name="_Toc351548547"/>
      <w:bookmarkStart w:id="138" w:name="_Toc351637510"/>
      <w:bookmarkStart w:id="139" w:name="_Toc351639253"/>
      <w:bookmarkStart w:id="140" w:name="_Toc351642723"/>
      <w:bookmarkStart w:id="141" w:name="_Toc351644256"/>
      <w:bookmarkStart w:id="142" w:name="_Toc351646930"/>
      <w:r>
        <w:t>Mål för den kommunala ekonomin</w:t>
      </w:r>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p>
    <w:p w14:paraId="13F81A9E" w14:textId="002C4346" w:rsidR="000E7178" w:rsidRDefault="000E7178" w:rsidP="000E7178">
      <w:pPr>
        <w:pStyle w:val="Brdtext"/>
      </w:pPr>
      <w:r w:rsidRPr="000E7178">
        <w:t>Det övergripande målet för den kommunala ekonomin anges i kommunallagen (1991:900). Kommuner och landsting ska</w:t>
      </w:r>
      <w:r w:rsidR="00D35412">
        <w:t xml:space="preserve"> enligt lagen</w:t>
      </w:r>
      <w:r w:rsidRPr="000E7178">
        <w:t xml:space="preserve"> ha en god ekonomisk hushållning i sin verksamhet och i sådan verksamhet som bedrivs genom andra juridiska personer, t.ex. kommunala bolag. För verksamheten ska anges mål och riktlinjer som är av betydelse för en god ekonomisk hushållning. För ekonomin ska anges de finansiella mål som är av betydelse för en god ekonomisk hush</w:t>
      </w:r>
      <w:r>
        <w:t>ållning. Enligt det s.k. balans</w:t>
      </w:r>
      <w:r w:rsidRPr="000E7178">
        <w:t>kravet ska budgeten upprättas så att intäkterna överstiger kostnaderna såvida det inte finns synnerliga skäl.</w:t>
      </w:r>
    </w:p>
    <w:p w14:paraId="0BF8A000" w14:textId="77777777" w:rsidR="000E7178" w:rsidRPr="000E7178" w:rsidRDefault="000E7178" w:rsidP="000E7178">
      <w:pPr>
        <w:pStyle w:val="Brdtextmedindrag"/>
      </w:pPr>
    </w:p>
    <w:p w14:paraId="004084EC" w14:textId="748AC3E6" w:rsidR="002E3C65" w:rsidRDefault="002E3C65" w:rsidP="00E80303">
      <w:pPr>
        <w:pStyle w:val="Rubrik3"/>
        <w:spacing w:before="0"/>
      </w:pPr>
      <w:bookmarkStart w:id="143" w:name="_Toc350323948"/>
      <w:bookmarkStart w:id="144" w:name="_Toc350326830"/>
      <w:bookmarkStart w:id="145" w:name="_Toc350328939"/>
      <w:bookmarkStart w:id="146" w:name="_Toc350329750"/>
      <w:bookmarkStart w:id="147" w:name="_Toc350331505"/>
      <w:bookmarkStart w:id="148" w:name="_Toc350340371"/>
      <w:bookmarkStart w:id="149" w:name="_Toc350345015"/>
      <w:bookmarkStart w:id="150" w:name="_Toc350406778"/>
      <w:bookmarkStart w:id="151" w:name="_Toc351098329"/>
      <w:bookmarkStart w:id="152" w:name="_Toc351548548"/>
      <w:bookmarkStart w:id="153" w:name="_Toc351637511"/>
      <w:bookmarkStart w:id="154" w:name="_Toc351639254"/>
      <w:bookmarkStart w:id="155" w:name="_Toc351642724"/>
      <w:bookmarkStart w:id="156" w:name="_Toc351644257"/>
      <w:bookmarkStart w:id="157" w:name="_Toc351646931"/>
      <w:r>
        <w:t>God ekonomisk hushållning</w:t>
      </w:r>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p>
    <w:p w14:paraId="0D10FC8C" w14:textId="77777777" w:rsidR="00BB0AC1" w:rsidRPr="00BB0AC1" w:rsidRDefault="00BB0AC1" w:rsidP="00381CF6">
      <w:pPr>
        <w:pStyle w:val="Brdtext"/>
      </w:pPr>
      <w:r w:rsidRPr="00BB0AC1">
        <w:t>God ekonomisk hushållning innebär att varje kommun och landsting har ett ansvar för att ha en långsiktigt hållbar ekonomi. För att en god ekonomisk hushållning ska uppnås bör resultatet för varje enskild kommun och enskilt landsting ligga på en nivå som realt sett konsoliderar ekonomin. En grundläggande princip har sedan länge varit att varje generation ska stå för sina egna kostnader.</w:t>
      </w:r>
    </w:p>
    <w:p w14:paraId="5FB54F2A" w14:textId="3D1D7C24" w:rsidR="00BB0AC1" w:rsidRPr="00BB0AC1" w:rsidRDefault="00BB0AC1" w:rsidP="00381CF6">
      <w:pPr>
        <w:pStyle w:val="Brdtextmedindrag"/>
      </w:pPr>
      <w:r w:rsidRPr="00BB0AC1">
        <w:t xml:space="preserve">Enligt kommunallagen ska kommunerna och landstingen fr.o.m. 2005 ange bl.a. de finansiella mål som är av betydelse för en god ekonomisk hushållning. Ett vanligt förekommande finansiellt mål är att årets resultat ska uppgå till 2 procent av skatteintäkter och generella statsbidrag. Sedan 2005 har kommunsektorn redovisat en andel som i genomsnitt uppgått till 2,7 procent per år. Skillnaderna har dock varit stora mellan enskilda kommuner och landsting samt mellan olika år. Under 2005–2012 var det 159 kommuner och </w:t>
      </w:r>
      <w:r w:rsidR="00E524AD">
        <w:t>fyra</w:t>
      </w:r>
      <w:r w:rsidRPr="00BB0AC1">
        <w:t xml:space="preserve"> landsting som redovisade en andel </w:t>
      </w:r>
      <w:r w:rsidR="002605E2">
        <w:t>som uppgick till minst</w:t>
      </w:r>
      <w:r w:rsidRPr="00BB0AC1">
        <w:t xml:space="preserve"> 2 procent i genomsnitt per år. Kommungruppen större städer redovisade i genomsnitt den högsta andelen (5,0 procent) per år. Kommungruppen glesbygdskommuner redovisade i genomsnitt den lägsta andelen (1,1 procent) per år under samma period. Bland landstingen var det Östergötlands läns landsting som i genomsnitt redovisade den högsta andelen (4,8 procent)</w:t>
      </w:r>
      <w:r w:rsidR="00D35412">
        <w:t>,</w:t>
      </w:r>
      <w:r w:rsidRPr="00BB0AC1">
        <w:t xml:space="preserve"> medan Jämtlands läns landsting haft den genomsnittligt lägsta andelen (-0,9 procent) per år. </w:t>
      </w:r>
    </w:p>
    <w:p w14:paraId="3A2238E2" w14:textId="77777777" w:rsidR="00BB0AC1" w:rsidRDefault="00BB0AC1">
      <w:pPr>
        <w:overflowPunct/>
        <w:autoSpaceDE/>
        <w:autoSpaceDN/>
        <w:adjustRightInd/>
        <w:textAlignment w:val="auto"/>
        <w:rPr>
          <w:rFonts w:ascii="Trade Gothic Pro" w:hAnsi="Trade Gothic Pro"/>
          <w:b/>
        </w:rPr>
      </w:pPr>
      <w:r>
        <w:br w:type="page"/>
      </w:r>
    </w:p>
    <w:p w14:paraId="35836274" w14:textId="795B0F2A" w:rsidR="00E54441" w:rsidRDefault="00E54441" w:rsidP="00BB0AC1">
      <w:pPr>
        <w:pStyle w:val="DiagramRubrik"/>
      </w:pPr>
      <w:r>
        <w:lastRenderedPageBreak/>
        <w:t xml:space="preserve">Diagram </w:t>
      </w:r>
      <w:fldSimple w:instr=" STYLEREF 1 \s ">
        <w:r w:rsidR="00756367">
          <w:rPr>
            <w:noProof/>
          </w:rPr>
          <w:t>2</w:t>
        </w:r>
      </w:fldSimple>
      <w:r>
        <w:t>.</w:t>
      </w:r>
      <w:fldSimple w:instr=" SEQ Diagram \* ARABIC \s 1 ">
        <w:r w:rsidR="00756367">
          <w:rPr>
            <w:noProof/>
          </w:rPr>
          <w:t>1</w:t>
        </w:r>
      </w:fldSimple>
      <w:r>
        <w:tab/>
      </w:r>
      <w:r w:rsidRPr="00BB0AC1">
        <w:t>Resultatets andel av skatteintäkter och generella statsbidrag 2005-2012</w:t>
      </w:r>
    </w:p>
    <w:p w14:paraId="3BD1D601" w14:textId="77777777" w:rsidR="00F761EC" w:rsidRPr="00BB0AC1" w:rsidRDefault="00BB0AC1" w:rsidP="00BB0AC1">
      <w:pPr>
        <w:pStyle w:val="TabellUnderrubrik"/>
      </w:pPr>
      <w:r w:rsidRPr="00BB0AC1">
        <w:t>Procent</w:t>
      </w:r>
    </w:p>
    <w:p w14:paraId="7C0BA7A5" w14:textId="7A20CBEE" w:rsidR="00F761EC" w:rsidRDefault="000471B6" w:rsidP="008376FE">
      <w:pPr>
        <w:pStyle w:val="Brdtext"/>
      </w:pPr>
      <w:r>
        <w:rPr>
          <w:noProof/>
          <w:lang w:eastAsia="sv-SE"/>
        </w:rPr>
        <w:drawing>
          <wp:inline distT="0" distB="0" distL="0" distR="0" wp14:anchorId="573C59D1" wp14:editId="11640BDA">
            <wp:extent cx="3745230" cy="2711104"/>
            <wp:effectExtent l="0" t="0" r="7620" b="0"/>
            <wp:docPr id="86" name="Diagram 86"/>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662B697D" w14:textId="45109023" w:rsidR="00F761EC" w:rsidRPr="00BB0AC1" w:rsidRDefault="00F761EC" w:rsidP="00BB0AC1">
      <w:pPr>
        <w:pStyle w:val="Brdtext"/>
      </w:pPr>
      <w:r w:rsidRPr="00BB0AC1">
        <w:t xml:space="preserve">Som framgår av diagram </w:t>
      </w:r>
      <w:r w:rsidR="00BB0AC1" w:rsidRPr="00BB0AC1">
        <w:t>2</w:t>
      </w:r>
      <w:r w:rsidRPr="00BB0AC1">
        <w:t>.</w:t>
      </w:r>
      <w:r w:rsidR="002605E2">
        <w:t>1</w:t>
      </w:r>
      <w:r w:rsidRPr="00BB0AC1">
        <w:t xml:space="preserve"> uppgick årets resultat som andel av skatteintäkter och generella statsbidrag för sektorn som helhet till 2,9 procent 2012. Kommunernas andel uppgick i genomsnitt till 3,3 procent och landstingens andel till </w:t>
      </w:r>
      <w:r w:rsidR="00D35412" w:rsidRPr="00BB0AC1">
        <w:t xml:space="preserve">i genomsnitt </w:t>
      </w:r>
      <w:r w:rsidRPr="00BB0AC1">
        <w:t xml:space="preserve">2,0 procent. </w:t>
      </w:r>
    </w:p>
    <w:p w14:paraId="2A7AC6B0" w14:textId="0CEC1A0D" w:rsidR="00BB0AC1" w:rsidRDefault="00E524AD" w:rsidP="00BB0AC1">
      <w:pPr>
        <w:pStyle w:val="Brdtextmedindrag"/>
      </w:pPr>
      <w:r>
        <w:t>Resultatets a</w:t>
      </w:r>
      <w:r w:rsidR="00BB0AC1" w:rsidRPr="00BB0AC1">
        <w:t>ndel</w:t>
      </w:r>
      <w:r>
        <w:t xml:space="preserve"> av skatteintäkter och generella statsbidrag</w:t>
      </w:r>
      <w:r w:rsidR="00BB0AC1" w:rsidRPr="00BB0AC1">
        <w:t xml:space="preserve"> för sektorn som helhet</w:t>
      </w:r>
      <w:r w:rsidR="00AD6CC9">
        <w:t xml:space="preserve"> har</w:t>
      </w:r>
      <w:r w:rsidR="00BB0AC1" w:rsidRPr="00BB0AC1">
        <w:t xml:space="preserve"> i genomsnitt varierat mellan 1,0 och 2,9 procent under den senaste femårsperioden. För kommunerna har andelen </w:t>
      </w:r>
      <w:r w:rsidR="00682E16">
        <w:t xml:space="preserve">i genomsnitt </w:t>
      </w:r>
      <w:r w:rsidR="00BB0AC1" w:rsidRPr="00BB0AC1">
        <w:t>varierat mellan 1,6 och 3,4 procent. För landstingen har andel</w:t>
      </w:r>
      <w:r w:rsidR="00AD6CC9">
        <w:t>en</w:t>
      </w:r>
      <w:r w:rsidR="00BB0AC1" w:rsidRPr="00BB0AC1">
        <w:t xml:space="preserve"> varierat mellan -1,1 och 2,1 procent.</w:t>
      </w:r>
    </w:p>
    <w:p w14:paraId="589F9A3C" w14:textId="77777777" w:rsidR="003D6417" w:rsidRDefault="00F761EC" w:rsidP="00CB4C17">
      <w:pPr>
        <w:pStyle w:val="Brdtextmedindrag"/>
      </w:pPr>
      <w:r w:rsidRPr="00F761EC">
        <w:t>Även de kommun</w:t>
      </w:r>
      <w:r w:rsidR="00570F9E">
        <w:t>- och landstingsägda</w:t>
      </w:r>
      <w:r w:rsidRPr="00F761EC">
        <w:t xml:space="preserve"> företagen omfattas av reglerna för målet om god ekonomisk hushållning. </w:t>
      </w:r>
      <w:r w:rsidR="007F3402">
        <w:t>År</w:t>
      </w:r>
      <w:r w:rsidR="00682E16">
        <w:t xml:space="preserve"> 2007–2011</w:t>
      </w:r>
      <w:r w:rsidR="00570F9E">
        <w:t>,</w:t>
      </w:r>
      <w:r w:rsidRPr="00F761EC">
        <w:t xml:space="preserve"> har kommun</w:t>
      </w:r>
      <w:r w:rsidR="00972A22">
        <w:softHyphen/>
      </w:r>
      <w:r w:rsidRPr="00F761EC">
        <w:t>sektorn i den sammanställda redovisningen</w:t>
      </w:r>
      <w:r w:rsidR="00682E16">
        <w:t xml:space="preserve">, som inkluderar företagen, </w:t>
      </w:r>
      <w:r w:rsidRPr="00F761EC">
        <w:t>redovisat en andel som i genomsnitt uppgått till 3,4</w:t>
      </w:r>
      <w:r>
        <w:t> </w:t>
      </w:r>
      <w:r w:rsidRPr="00F761EC">
        <w:t>procent per år</w:t>
      </w:r>
      <w:r w:rsidR="00570F9E">
        <w:t>. År 2011 uppgick andelen till 1,7 procent</w:t>
      </w:r>
      <w:r w:rsidRPr="00F761EC">
        <w:t>. Resultatets andel har den senaste femårsperioden varierat mellan 1,7</w:t>
      </w:r>
      <w:r>
        <w:t> </w:t>
      </w:r>
      <w:r w:rsidRPr="00F761EC">
        <w:t>och 4,4</w:t>
      </w:r>
      <w:r w:rsidR="002605E2" w:rsidRPr="002605E2">
        <w:t xml:space="preserve"> </w:t>
      </w:r>
      <w:r w:rsidR="002605E2" w:rsidRPr="00F761EC">
        <w:t>procent</w:t>
      </w:r>
      <w:r w:rsidR="003B415D">
        <w:t xml:space="preserve">. </w:t>
      </w:r>
      <w:r w:rsidR="007F3402">
        <w:t>Vid en uppdelning</w:t>
      </w:r>
      <w:r w:rsidR="007F3402" w:rsidRPr="00CB4C17">
        <w:t xml:space="preserve"> </w:t>
      </w:r>
      <w:r w:rsidR="00570F9E" w:rsidRPr="00CB4C17">
        <w:t xml:space="preserve">på kommuner respektive landsting framkommer att kommunernas andel i genomsnitt uppgick till 4,7 procent </w:t>
      </w:r>
      <w:r w:rsidR="002605E2">
        <w:t xml:space="preserve">per år </w:t>
      </w:r>
      <w:r w:rsidR="00570F9E" w:rsidRPr="00CB4C17">
        <w:t xml:space="preserve">under perioden 2007–2011. År 2011 uppgick andelen till 3,3 procent. Den genomsnittliga andelen </w:t>
      </w:r>
      <w:r w:rsidR="002605E2" w:rsidRPr="00CB4C17">
        <w:t xml:space="preserve">för landstingen </w:t>
      </w:r>
      <w:r w:rsidR="00570F9E" w:rsidRPr="00CB4C17">
        <w:t>uppgick till 1 procent 2007–2011. År 2011 uppgick den till</w:t>
      </w:r>
      <w:r w:rsidR="00E54441" w:rsidRPr="00CB4C17">
        <w:t xml:space="preserve"> </w:t>
      </w:r>
    </w:p>
    <w:p w14:paraId="2C80A393" w14:textId="306E647D" w:rsidR="00F761EC" w:rsidRPr="00CB4C17" w:rsidRDefault="00570F9E" w:rsidP="003D6417">
      <w:pPr>
        <w:pStyle w:val="Brdtextmedindrag"/>
        <w:ind w:firstLine="0"/>
      </w:pPr>
      <w:r w:rsidRPr="00CB4C17">
        <w:t>-</w:t>
      </w:r>
      <w:r w:rsidR="00E524AD">
        <w:t> 1</w:t>
      </w:r>
      <w:r w:rsidRPr="00CB4C17">
        <w:t>,1 procent för landstingen</w:t>
      </w:r>
      <w:r w:rsidR="002605E2">
        <w:t>.</w:t>
      </w:r>
      <w:r w:rsidR="00E54441" w:rsidRPr="00CB4C17">
        <w:t xml:space="preserve"> Resultatets andel har den senaste femårs</w:t>
      </w:r>
      <w:r w:rsidR="00995AE7">
        <w:softHyphen/>
      </w:r>
      <w:r w:rsidR="00E54441" w:rsidRPr="00CB4C17">
        <w:t>perioden varierat mellan -1,1 och 2,1 procent.</w:t>
      </w:r>
    </w:p>
    <w:p w14:paraId="18393CDE" w14:textId="77777777" w:rsidR="00BB0AC1" w:rsidRDefault="00BB0AC1">
      <w:pPr>
        <w:overflowPunct/>
        <w:autoSpaceDE/>
        <w:autoSpaceDN/>
        <w:adjustRightInd/>
        <w:textAlignment w:val="auto"/>
        <w:rPr>
          <w:rFonts w:ascii="Trade Gothic Pro" w:hAnsi="Trade Gothic Pro"/>
          <w:b/>
        </w:rPr>
      </w:pPr>
      <w:r>
        <w:br w:type="page"/>
      </w:r>
    </w:p>
    <w:p w14:paraId="40459ED2" w14:textId="04643AD2" w:rsidR="00E54441" w:rsidRPr="00BB0AC1" w:rsidRDefault="00E54441" w:rsidP="00E54441">
      <w:pPr>
        <w:pStyle w:val="DiagramRubrik"/>
      </w:pPr>
      <w:r>
        <w:lastRenderedPageBreak/>
        <w:t xml:space="preserve">Diagram </w:t>
      </w:r>
      <w:fldSimple w:instr=" STYLEREF 1 \s ">
        <w:r w:rsidR="00756367">
          <w:rPr>
            <w:noProof/>
          </w:rPr>
          <w:t>2</w:t>
        </w:r>
      </w:fldSimple>
      <w:r>
        <w:t>.</w:t>
      </w:r>
      <w:fldSimple w:instr=" SEQ Diagram \* ARABIC \s 1 ">
        <w:r w:rsidR="00756367">
          <w:rPr>
            <w:noProof/>
          </w:rPr>
          <w:t>2</w:t>
        </w:r>
      </w:fldSimple>
      <w:r>
        <w:tab/>
      </w:r>
      <w:r w:rsidRPr="00BB0AC1">
        <w:t>Resultatets</w:t>
      </w:r>
      <w:r>
        <w:t xml:space="preserve"> </w:t>
      </w:r>
      <w:r w:rsidRPr="00BB0AC1">
        <w:t>andel av skatteintäkter och generella stats</w:t>
      </w:r>
      <w:r w:rsidR="00972A22">
        <w:softHyphen/>
      </w:r>
      <w:r w:rsidRPr="00BB0AC1">
        <w:t>bidrag, genomsnitt 2005</w:t>
      </w:r>
      <w:r w:rsidR="00972A22">
        <w:t>–</w:t>
      </w:r>
      <w:r w:rsidRPr="00BB0AC1">
        <w:t>2012 för enskilda kommuner och landsting</w:t>
      </w:r>
    </w:p>
    <w:p w14:paraId="031AB2FA" w14:textId="77777777" w:rsidR="00F761EC" w:rsidRPr="00BB0AC1" w:rsidRDefault="00BB0AC1" w:rsidP="00BB0AC1">
      <w:pPr>
        <w:pStyle w:val="TabellUnderrubrik"/>
      </w:pPr>
      <w:r w:rsidRPr="00BB0AC1">
        <w:t>Procent</w:t>
      </w:r>
    </w:p>
    <w:p w14:paraId="3250E083" w14:textId="77777777" w:rsidR="00F761EC" w:rsidRPr="00BB0AC1" w:rsidRDefault="00F761EC" w:rsidP="008376FE">
      <w:pPr>
        <w:pStyle w:val="Brdtext"/>
      </w:pPr>
      <w:r w:rsidRPr="00BB0AC1">
        <w:rPr>
          <w:noProof/>
          <w:lang w:eastAsia="sv-SE"/>
        </w:rPr>
        <w:drawing>
          <wp:inline distT="0" distB="0" distL="0" distR="0" wp14:anchorId="00165254" wp14:editId="05BE9372">
            <wp:extent cx="3745230" cy="2681472"/>
            <wp:effectExtent l="0" t="0" r="7620" b="5080"/>
            <wp:docPr id="77" name="Diagram 77"/>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59A5E4D3" w14:textId="20294ACE" w:rsidR="00BB0AC1" w:rsidRDefault="00F761EC" w:rsidP="00BB0AC1">
      <w:pPr>
        <w:pStyle w:val="Brdtext"/>
      </w:pPr>
      <w:r w:rsidRPr="00BB0AC1">
        <w:t>Diagram</w:t>
      </w:r>
      <w:r w:rsidR="00E524AD">
        <w:t xml:space="preserve"> 2.2 </w:t>
      </w:r>
      <w:r w:rsidRPr="00BB0AC1">
        <w:t>visar ett genomsnitt av årets resultat som andel av skatte</w:t>
      </w:r>
      <w:r w:rsidR="00972A22">
        <w:softHyphen/>
      </w:r>
      <w:r w:rsidRPr="00BB0AC1">
        <w:t xml:space="preserve">intäkter och generella statsbidrag </w:t>
      </w:r>
      <w:r w:rsidR="00BB0AC1" w:rsidRPr="00BB0AC1">
        <w:t xml:space="preserve">2005–2012 </w:t>
      </w:r>
      <w:r w:rsidRPr="00BB0AC1">
        <w:t>för varje kommun och landsting.</w:t>
      </w:r>
      <w:r w:rsidR="00C219E3">
        <w:t xml:space="preserve"> </w:t>
      </w:r>
      <w:r w:rsidR="00BB0AC1" w:rsidRPr="00BB0AC1">
        <w:t xml:space="preserve">I diagrammet </w:t>
      </w:r>
      <w:r w:rsidR="00CB4C17">
        <w:t xml:space="preserve">visas </w:t>
      </w:r>
      <w:r w:rsidR="00BB0AC1" w:rsidRPr="00BB0AC1">
        <w:t>spridningen mellan enskilda kommuner och lan</w:t>
      </w:r>
      <w:r w:rsidR="00BB0AC1">
        <w:t>d</w:t>
      </w:r>
      <w:r w:rsidR="00BB0AC1" w:rsidRPr="00BB0AC1">
        <w:t xml:space="preserve">sting. </w:t>
      </w:r>
      <w:r w:rsidR="00DE7ACF">
        <w:t xml:space="preserve">Av kommunerna och </w:t>
      </w:r>
      <w:r w:rsidR="00DE7ACF" w:rsidRPr="00F95DA2">
        <w:t>landstingen har</w:t>
      </w:r>
      <w:r w:rsidR="002605E2" w:rsidRPr="00F95DA2">
        <w:t xml:space="preserve"> 53 procent </w:t>
      </w:r>
      <w:r w:rsidR="00BB0AC1" w:rsidRPr="002A3898">
        <w:t xml:space="preserve">haft en genomsnittlig andel </w:t>
      </w:r>
      <w:r w:rsidR="002605E2" w:rsidRPr="00A2485C">
        <w:t>som uppgått till minst</w:t>
      </w:r>
      <w:r w:rsidR="00BB0AC1" w:rsidRPr="00350EF9">
        <w:t xml:space="preserve"> 2 procent per år under perioden, </w:t>
      </w:r>
      <w:r w:rsidR="00BB0AC1" w:rsidRPr="00BB0AC1">
        <w:t>55</w:t>
      </w:r>
      <w:r w:rsidR="00BB0AC1">
        <w:t> </w:t>
      </w:r>
      <w:r w:rsidR="00BB0AC1" w:rsidRPr="00BB0AC1">
        <w:t>procent av kommunerna och 20</w:t>
      </w:r>
      <w:r w:rsidR="00BB0AC1">
        <w:t> </w:t>
      </w:r>
      <w:r w:rsidR="00BB0AC1" w:rsidRPr="00BB0AC1">
        <w:t>procent av landstingen. En genom</w:t>
      </w:r>
      <w:r w:rsidR="00CF5E41">
        <w:softHyphen/>
      </w:r>
      <w:r w:rsidR="00BB0AC1" w:rsidRPr="00BB0AC1">
        <w:t>snittlig andel över 4</w:t>
      </w:r>
      <w:r w:rsidR="00BB0AC1">
        <w:t> </w:t>
      </w:r>
      <w:r w:rsidR="00BB0AC1" w:rsidRPr="00BB0AC1">
        <w:t xml:space="preserve">procent per år </w:t>
      </w:r>
      <w:r w:rsidR="002605E2">
        <w:t xml:space="preserve">uppnåddes av </w:t>
      </w:r>
      <w:r w:rsidR="00BB0AC1" w:rsidRPr="00BB0AC1">
        <w:t>14</w:t>
      </w:r>
      <w:r w:rsidR="00BB0AC1">
        <w:t> </w:t>
      </w:r>
      <w:r w:rsidR="00BB0AC1" w:rsidRPr="00BB0AC1">
        <w:t>procent av kommunerna</w:t>
      </w:r>
      <w:r w:rsidR="007F3402">
        <w:t>,</w:t>
      </w:r>
      <w:r w:rsidR="00BB0AC1" w:rsidRPr="00BB0AC1">
        <w:t xml:space="preserve"> men endast </w:t>
      </w:r>
      <w:r w:rsidR="007F3402">
        <w:t xml:space="preserve">av </w:t>
      </w:r>
      <w:r w:rsidR="00BB0AC1" w:rsidRPr="00BB0AC1">
        <w:t>5</w:t>
      </w:r>
      <w:r w:rsidR="00BB0AC1">
        <w:t> </w:t>
      </w:r>
      <w:r w:rsidR="00BB0AC1" w:rsidRPr="00BB0AC1">
        <w:t xml:space="preserve">procent av landstingen. </w:t>
      </w:r>
      <w:r w:rsidR="007F3402">
        <w:t>Av landstingen hade 15 procent</w:t>
      </w:r>
      <w:r w:rsidR="00BB0AC1" w:rsidRPr="00BB0AC1">
        <w:t xml:space="preserve"> en genomsnittlig andel under 0</w:t>
      </w:r>
      <w:r w:rsidR="00BB0AC1">
        <w:t> </w:t>
      </w:r>
      <w:r w:rsidR="00BB0AC1" w:rsidRPr="00BB0AC1">
        <w:t>procent per år</w:t>
      </w:r>
      <w:r w:rsidR="00972A22">
        <w:t xml:space="preserve">. Motsvarande </w:t>
      </w:r>
      <w:r w:rsidR="007F3402">
        <w:t xml:space="preserve">andel för kommunerna </w:t>
      </w:r>
      <w:r w:rsidR="00972A22">
        <w:t>uppgick till</w:t>
      </w:r>
      <w:r w:rsidR="007F3402">
        <w:t xml:space="preserve"> </w:t>
      </w:r>
      <w:r w:rsidR="00BB0AC1" w:rsidRPr="00BB0AC1">
        <w:t>5</w:t>
      </w:r>
      <w:r w:rsidR="00BB0AC1">
        <w:t> </w:t>
      </w:r>
      <w:r w:rsidR="00BB0AC1" w:rsidRPr="00BB0AC1">
        <w:t>procent.</w:t>
      </w:r>
      <w:r w:rsidR="00EE169A" w:rsidRPr="00EE169A">
        <w:t xml:space="preserve"> </w:t>
      </w:r>
      <w:r w:rsidR="00EE169A">
        <w:t xml:space="preserve">Det bör i sammanhanget </w:t>
      </w:r>
      <w:r w:rsidR="007F3402">
        <w:t xml:space="preserve">framhållas </w:t>
      </w:r>
      <w:r w:rsidR="00EE169A">
        <w:t>att kommunerna och landstingen kan ha angett olika mål för vad som är en godtagbar resultatnivå på lång sikt.</w:t>
      </w:r>
    </w:p>
    <w:p w14:paraId="6C32D10D" w14:textId="762783CA" w:rsidR="002E3C65" w:rsidRDefault="002E3C65" w:rsidP="00E134C5">
      <w:pPr>
        <w:pStyle w:val="Rubrik3"/>
      </w:pPr>
      <w:bookmarkStart w:id="158" w:name="_Toc350323949"/>
      <w:bookmarkStart w:id="159" w:name="_Toc350326831"/>
      <w:bookmarkStart w:id="160" w:name="_Toc350328940"/>
      <w:bookmarkStart w:id="161" w:name="_Toc350329751"/>
      <w:bookmarkStart w:id="162" w:name="_Toc350331506"/>
      <w:bookmarkStart w:id="163" w:name="_Toc350340372"/>
      <w:bookmarkStart w:id="164" w:name="_Toc350345016"/>
      <w:bookmarkStart w:id="165" w:name="_Toc350406779"/>
      <w:bookmarkStart w:id="166" w:name="_Toc351098330"/>
      <w:bookmarkStart w:id="167" w:name="_Toc351548549"/>
      <w:bookmarkStart w:id="168" w:name="_Toc351637512"/>
      <w:bookmarkStart w:id="169" w:name="_Toc351639255"/>
      <w:bookmarkStart w:id="170" w:name="_Toc351642725"/>
      <w:bookmarkStart w:id="171" w:name="_Toc351644258"/>
      <w:bookmarkStart w:id="172" w:name="_Toc351646932"/>
      <w:r>
        <w:t>Balanskravet</w:t>
      </w:r>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p>
    <w:p w14:paraId="163C2527" w14:textId="3057D383" w:rsidR="00F761EC" w:rsidRDefault="00F761EC" w:rsidP="00F761EC">
      <w:pPr>
        <w:pStyle w:val="Brdtext"/>
      </w:pPr>
      <w:r>
        <w:t xml:space="preserve">Balanskravet innebär enligt kommunallagen att budgeten ska upprättas så att intäkterna överstiger kostnaderna. Om </w:t>
      </w:r>
      <w:r w:rsidR="007F3402">
        <w:t xml:space="preserve">ett </w:t>
      </w:r>
      <w:r>
        <w:t xml:space="preserve">negativt resultat uppstår ska det minskade egna kapitalet som följer av detta återställas inom tre år. Enligt kommunallagen finns det, om synnerliga skäl föreligger, </w:t>
      </w:r>
      <w:r w:rsidR="007F3402">
        <w:t xml:space="preserve">möjlighet </w:t>
      </w:r>
      <w:r>
        <w:t xml:space="preserve">att </w:t>
      </w:r>
      <w:r w:rsidR="007F3402">
        <w:t xml:space="preserve">avstå från att </w:t>
      </w:r>
      <w:r>
        <w:t>reglera ett negativt resultat.</w:t>
      </w:r>
    </w:p>
    <w:p w14:paraId="1C69FBF9" w14:textId="6F67CB3D" w:rsidR="00F761EC" w:rsidRDefault="00F761EC" w:rsidP="00F761EC">
      <w:pPr>
        <w:pStyle w:val="Brdtextmedindrag"/>
      </w:pPr>
      <w:r>
        <w:t xml:space="preserve">Från och med 2008 har kommunerna och landstingen i samband med insamlingen av bokslutsstatistiken svarat på frågor som rör återställande av negativt resultat och synnerliga skäl. </w:t>
      </w:r>
      <w:r w:rsidR="007F3402">
        <w:t>Av svaren framgår att 11 </w:t>
      </w:r>
      <w:r>
        <w:t xml:space="preserve">landsting och 42 kommuner inom samtliga kommungrupper ett eller flera år under 2008–2011 haft </w:t>
      </w:r>
      <w:r w:rsidR="00911A59">
        <w:t xml:space="preserve">ett </w:t>
      </w:r>
      <w:r>
        <w:t xml:space="preserve">negativt resultat kvar att återställa. Endast </w:t>
      </w:r>
      <w:r w:rsidR="00911A59">
        <w:t xml:space="preserve">4 </w:t>
      </w:r>
      <w:r>
        <w:t xml:space="preserve">av kommunerna och </w:t>
      </w:r>
      <w:r w:rsidR="00911A59">
        <w:t xml:space="preserve">2 </w:t>
      </w:r>
      <w:r>
        <w:t xml:space="preserve">av landstingen har haft negativt resultat som </w:t>
      </w:r>
      <w:r w:rsidR="00911A59">
        <w:t xml:space="preserve">inte </w:t>
      </w:r>
      <w:r>
        <w:t>återställts under period</w:t>
      </w:r>
      <w:r w:rsidR="00CB4C17">
        <w:t>en</w:t>
      </w:r>
      <w:r>
        <w:t>.</w:t>
      </w:r>
    </w:p>
    <w:p w14:paraId="3D05A567" w14:textId="687D98FA" w:rsidR="00BB0AC1" w:rsidRPr="00BB0AC1" w:rsidRDefault="00F761EC" w:rsidP="00DF3350">
      <w:pPr>
        <w:pStyle w:val="Brdtextmedindrag"/>
      </w:pPr>
      <w:r>
        <w:lastRenderedPageBreak/>
        <w:t xml:space="preserve">De i kommunallagen angivna skälen till att inte återställa ett negativt resultat är om det negativa resultatet uppkommit till följd av beslut i samband med budgeten eller om det uppstått till följd av orealiserade förluster i värdepapper. Därutöver kan fullmäktige besluta att en reglering av ett negativt resultat inte ska göras om det finns andra </w:t>
      </w:r>
      <w:r w:rsidRPr="00696977">
        <w:t xml:space="preserve">synnerliga skäl. </w:t>
      </w:r>
      <w:r w:rsidR="00911A59">
        <w:t>År 2011</w:t>
      </w:r>
      <w:r w:rsidR="00972A22">
        <w:t xml:space="preserve"> </w:t>
      </w:r>
      <w:r w:rsidR="00911A59">
        <w:t>uppgav</w:t>
      </w:r>
      <w:r w:rsidRPr="00696977">
        <w:t xml:space="preserve"> 86 kommuner, 17 fler än 2010, inom samtliga</w:t>
      </w:r>
      <w:r>
        <w:t xml:space="preserve"> kommungrupper att de använt möjligheten att åberopa synnerliga skäl för att inte behöva återställa hela eller delar av </w:t>
      </w:r>
      <w:r w:rsidRPr="00E369DF">
        <w:t xml:space="preserve">ett negativt resultat. Motsvarande möjlighet har tillämpats av </w:t>
      </w:r>
      <w:r w:rsidR="00911A59">
        <w:t>5 </w:t>
      </w:r>
      <w:r w:rsidRPr="00E369DF">
        <w:t>landsting</w:t>
      </w:r>
      <w:r w:rsidR="00AD6CC9">
        <w:t>,</w:t>
      </w:r>
      <w:r w:rsidRPr="00E369DF">
        <w:t xml:space="preserve"> vilket var </w:t>
      </w:r>
      <w:r w:rsidR="00911A59">
        <w:t>9 </w:t>
      </w:r>
      <w:r w:rsidRPr="00E369DF">
        <w:t>färre än 2010.</w:t>
      </w:r>
    </w:p>
    <w:p w14:paraId="0A8A4937" w14:textId="142AD6E7" w:rsidR="002E3C65" w:rsidRDefault="002E3C65" w:rsidP="00E134C5">
      <w:pPr>
        <w:pStyle w:val="Rubrik2"/>
      </w:pPr>
      <w:bookmarkStart w:id="173" w:name="_Toc350323950"/>
      <w:bookmarkStart w:id="174" w:name="_Toc350326832"/>
      <w:bookmarkStart w:id="175" w:name="_Toc350328941"/>
      <w:bookmarkStart w:id="176" w:name="_Toc350329752"/>
      <w:bookmarkStart w:id="177" w:name="_Toc350331507"/>
      <w:bookmarkStart w:id="178" w:name="_Toc350340373"/>
      <w:bookmarkStart w:id="179" w:name="_Toc350345017"/>
      <w:bookmarkStart w:id="180" w:name="_Toc350406780"/>
      <w:bookmarkStart w:id="181" w:name="_Toc351098331"/>
      <w:bookmarkStart w:id="182" w:name="_Toc351548550"/>
      <w:bookmarkStart w:id="183" w:name="_Toc351637513"/>
      <w:bookmarkStart w:id="184" w:name="_Toc351639256"/>
      <w:bookmarkStart w:id="185" w:name="_Toc351642726"/>
      <w:bookmarkStart w:id="186" w:name="_Toc351644259"/>
      <w:bookmarkStart w:id="187" w:name="_Toc351646933"/>
      <w:r>
        <w:t>Kommunernas och landstingens resultat</w:t>
      </w:r>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p>
    <w:p w14:paraId="4A8310AB" w14:textId="61213C50" w:rsidR="002E3C65" w:rsidRPr="00E134C5" w:rsidRDefault="002E3C65" w:rsidP="00E80303">
      <w:pPr>
        <w:pStyle w:val="Rubrik3"/>
        <w:spacing w:before="0"/>
      </w:pPr>
      <w:bookmarkStart w:id="188" w:name="_Toc350323951"/>
      <w:bookmarkStart w:id="189" w:name="_Toc350326833"/>
      <w:bookmarkStart w:id="190" w:name="_Toc350328942"/>
      <w:bookmarkStart w:id="191" w:name="_Toc350329753"/>
      <w:bookmarkStart w:id="192" w:name="_Toc350331508"/>
      <w:bookmarkStart w:id="193" w:name="_Toc350340374"/>
      <w:bookmarkStart w:id="194" w:name="_Toc350345018"/>
      <w:bookmarkStart w:id="195" w:name="_Toc350406781"/>
      <w:bookmarkStart w:id="196" w:name="_Toc351098332"/>
      <w:bookmarkStart w:id="197" w:name="_Toc351548551"/>
      <w:bookmarkStart w:id="198" w:name="_Toc351637514"/>
      <w:bookmarkStart w:id="199" w:name="_Toc351639257"/>
      <w:bookmarkStart w:id="200" w:name="_Toc351642727"/>
      <w:bookmarkStart w:id="201" w:name="_Toc351644260"/>
      <w:bookmarkStart w:id="202" w:name="_Toc351646934"/>
      <w:r w:rsidRPr="00E134C5">
        <w:t>Resultaträkningen</w:t>
      </w:r>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p>
    <w:p w14:paraId="767D9BFF" w14:textId="11A39FB1" w:rsidR="0094304D" w:rsidRDefault="0094304D" w:rsidP="0094304D">
      <w:pPr>
        <w:pStyle w:val="Brdtext"/>
      </w:pPr>
      <w:r w:rsidRPr="0094304D">
        <w:t>I resultaträkningen redovisas samtliga intäkter och kostnader samt årets resultat (förändringen av det egna kapitalet) för det aktuella räkenskaps-året.</w:t>
      </w:r>
    </w:p>
    <w:p w14:paraId="4D320AA3" w14:textId="383111EA" w:rsidR="0094304D" w:rsidRDefault="0094304D" w:rsidP="0094304D">
      <w:pPr>
        <w:pStyle w:val="Rubrik5utannumrering"/>
      </w:pPr>
      <w:r>
        <w:t>Rekordhög</w:t>
      </w:r>
      <w:r w:rsidR="00C33A04">
        <w:t>t</w:t>
      </w:r>
      <w:r>
        <w:t xml:space="preserve"> resultat för kommunsektorn 2012 främst till följd </w:t>
      </w:r>
      <w:r w:rsidR="00233827">
        <w:t>av till</w:t>
      </w:r>
      <w:r w:rsidR="00233827">
        <w:softHyphen/>
        <w:t>fälliga intäkter</w:t>
      </w:r>
    </w:p>
    <w:p w14:paraId="22B3D977" w14:textId="4D63EC39" w:rsidR="00FB1044" w:rsidRDefault="0094304D" w:rsidP="00FB1044">
      <w:pPr>
        <w:pStyle w:val="Brdtext"/>
      </w:pPr>
      <w:r w:rsidRPr="0094304D">
        <w:t>Resultatet för kommunsektorn som helhet har sedan 2004 varit positivt</w:t>
      </w:r>
      <w:r w:rsidR="00C33A04">
        <w:t xml:space="preserve"> </w:t>
      </w:r>
      <w:r w:rsidR="00C33A04" w:rsidRPr="0094304D">
        <w:t>(se diagram 2.</w:t>
      </w:r>
      <w:r w:rsidR="00EE169A">
        <w:t>3</w:t>
      </w:r>
      <w:r w:rsidR="00C33A04" w:rsidRPr="0094304D">
        <w:t xml:space="preserve">). </w:t>
      </w:r>
      <w:r w:rsidRPr="0094304D">
        <w:t>Enligt uppgifter för 201</w:t>
      </w:r>
      <w:r w:rsidR="00C33A04">
        <w:t>2</w:t>
      </w:r>
      <w:r w:rsidR="00911A59">
        <w:t>,</w:t>
      </w:r>
      <w:r w:rsidR="005E092D">
        <w:rPr>
          <w:rStyle w:val="Fotnotsreferens"/>
        </w:rPr>
        <w:t xml:space="preserve"> </w:t>
      </w:r>
      <w:r w:rsidR="005E092D">
        <w:t xml:space="preserve">som baseras på preliminära bokslutsuppgifter från 287 kommuner och samtliga landsting, </w:t>
      </w:r>
      <w:r w:rsidRPr="0094304D">
        <w:t>uppgick resultat</w:t>
      </w:r>
      <w:r w:rsidR="00A05676">
        <w:softHyphen/>
      </w:r>
      <w:r w:rsidRPr="0094304D">
        <w:t xml:space="preserve">et före extraordinära poster för kommunsektorn som helhet </w:t>
      </w:r>
      <w:r w:rsidR="00911A59">
        <w:t xml:space="preserve">detta år </w:t>
      </w:r>
      <w:r w:rsidRPr="0094304D">
        <w:t xml:space="preserve">till </w:t>
      </w:r>
      <w:r w:rsidR="00C33A04">
        <w:t>19 </w:t>
      </w:r>
      <w:r w:rsidRPr="0094304D">
        <w:t xml:space="preserve">miljarder kronor. Av resultatet stod kommunerna för </w:t>
      </w:r>
      <w:r w:rsidR="00C33A04">
        <w:t>14</w:t>
      </w:r>
      <w:r w:rsidR="00A05676">
        <w:t> </w:t>
      </w:r>
      <w:r w:rsidRPr="0094304D">
        <w:t xml:space="preserve">miljarder kronor och landstingen för </w:t>
      </w:r>
      <w:r w:rsidR="00C33A04">
        <w:t>5</w:t>
      </w:r>
      <w:r w:rsidRPr="0094304D">
        <w:t xml:space="preserve"> miljarder kronor. Jämfört med utfallet för 201</w:t>
      </w:r>
      <w:r w:rsidR="00C33A04">
        <w:t>1</w:t>
      </w:r>
      <w:r w:rsidRPr="0094304D">
        <w:t xml:space="preserve"> har resultatet före extraordinära poster för</w:t>
      </w:r>
      <w:r w:rsidR="00C33A04">
        <w:t xml:space="preserve">bättrats </w:t>
      </w:r>
      <w:r w:rsidRPr="0094304D">
        <w:t>med 12 miljarder kronor</w:t>
      </w:r>
      <w:r w:rsidR="00C33A04">
        <w:t>, 5 miljarder kronor för kommunerna och 7 miljarder kronor för landstingen</w:t>
      </w:r>
      <w:r w:rsidRPr="0094304D">
        <w:t xml:space="preserve">. </w:t>
      </w:r>
      <w:r w:rsidR="00FB1044">
        <w:t xml:space="preserve">Det </w:t>
      </w:r>
      <w:r w:rsidR="00911A59">
        <w:t xml:space="preserve">goda </w:t>
      </w:r>
      <w:r w:rsidR="00FB1044">
        <w:t xml:space="preserve">resultatet för kommunsektorn förklaras främst av tillfälliga intäkter. Under senare delen av 2012 erhöll sektorn </w:t>
      </w:r>
      <w:r w:rsidR="00DF3350">
        <w:t>en återbetalning avseense premier som betalats in till AFA Försäkring 2007 och 2008, vilket gav ett tillskott på drygt 11 miljarder kronor.</w:t>
      </w:r>
      <w:r w:rsidR="00FB1044">
        <w:t xml:space="preserve"> </w:t>
      </w:r>
    </w:p>
    <w:p w14:paraId="215FB238" w14:textId="77777777" w:rsidR="00F761EC" w:rsidRDefault="00F761EC">
      <w:pPr>
        <w:overflowPunct/>
        <w:autoSpaceDE/>
        <w:autoSpaceDN/>
        <w:adjustRightInd/>
        <w:textAlignment w:val="auto"/>
        <w:rPr>
          <w:rFonts w:ascii="Trade Gothic Pro" w:hAnsi="Trade Gothic Pro"/>
          <w:b/>
        </w:rPr>
      </w:pPr>
      <w:r>
        <w:br w:type="page"/>
      </w:r>
    </w:p>
    <w:p w14:paraId="5C1565FA" w14:textId="1076820D" w:rsidR="00C33A04" w:rsidRDefault="00C33A04" w:rsidP="00C33A04">
      <w:pPr>
        <w:pStyle w:val="DiagramRubrik"/>
      </w:pPr>
      <w:r>
        <w:lastRenderedPageBreak/>
        <w:t xml:space="preserve">Diagram </w:t>
      </w:r>
      <w:fldSimple w:instr=" STYLEREF 1 \s ">
        <w:r w:rsidR="00756367">
          <w:rPr>
            <w:noProof/>
          </w:rPr>
          <w:t>2</w:t>
        </w:r>
      </w:fldSimple>
      <w:r>
        <w:t>.</w:t>
      </w:r>
      <w:fldSimple w:instr=" SEQ Diagram \* ARABIC \s 1 ">
        <w:r w:rsidR="00756367">
          <w:rPr>
            <w:noProof/>
          </w:rPr>
          <w:t>3</w:t>
        </w:r>
      </w:fldSimple>
      <w:r>
        <w:tab/>
        <w:t>Resultat för</w:t>
      </w:r>
      <w:r w:rsidR="006E70B7">
        <w:t>e extraordinära poster 2003–2012</w:t>
      </w:r>
    </w:p>
    <w:p w14:paraId="7B125176" w14:textId="77777777" w:rsidR="00C33A04" w:rsidRDefault="00C33A04" w:rsidP="00C33A04">
      <w:pPr>
        <w:pStyle w:val="DiagramUnderrubrik"/>
        <w:spacing w:after="0"/>
      </w:pPr>
      <w:r>
        <w:t>Miljarder kronor</w:t>
      </w:r>
    </w:p>
    <w:p w14:paraId="62B6F471" w14:textId="5123D85B" w:rsidR="00C33A04" w:rsidRDefault="00086FAE" w:rsidP="00C33A04">
      <w:pPr>
        <w:pStyle w:val="Brdtext"/>
      </w:pPr>
      <w:r>
        <w:rPr>
          <w:noProof/>
          <w:lang w:eastAsia="sv-SE"/>
        </w:rPr>
        <w:drawing>
          <wp:inline distT="0" distB="0" distL="0" distR="0" wp14:anchorId="672FF01A" wp14:editId="1AFEF739">
            <wp:extent cx="3745230" cy="2677692"/>
            <wp:effectExtent l="0" t="0" r="7620" b="8890"/>
            <wp:docPr id="16" name="Diagram 16"/>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67BDCAE5" w14:textId="40C405F1" w:rsidR="00455D65" w:rsidRDefault="00233827" w:rsidP="0087498D">
      <w:pPr>
        <w:pStyle w:val="Brdtext"/>
      </w:pPr>
      <w:r>
        <w:t xml:space="preserve">I tabell 2.1 redovisas posterna i resultaträkningen för kommuner och landsting. </w:t>
      </w:r>
      <w:r w:rsidR="00611BE3">
        <w:t>Verksamhetens intäkter ökade kraftigt både jäm</w:t>
      </w:r>
      <w:r w:rsidR="00E81D1F">
        <w:softHyphen/>
      </w:r>
      <w:r w:rsidR="00611BE3">
        <w:t>fört med 2011 och den senaste fem- och tioårsperioden</w:t>
      </w:r>
      <w:r w:rsidR="00AD6CC9">
        <w:t>,</w:t>
      </w:r>
      <w:r w:rsidR="00455D65">
        <w:t xml:space="preserve"> vilket</w:t>
      </w:r>
      <w:r w:rsidR="00AD6CC9">
        <w:t xml:space="preserve"> </w:t>
      </w:r>
      <w:r w:rsidR="00E81D1F">
        <w:t>som nämnts</w:t>
      </w:r>
      <w:r w:rsidR="00455D65">
        <w:t xml:space="preserve"> främst berodde på återbetalning</w:t>
      </w:r>
      <w:r w:rsidR="00911A59">
        <w:t>en</w:t>
      </w:r>
      <w:r w:rsidR="00455D65">
        <w:t xml:space="preserve"> av premier från AFA Försäkring. </w:t>
      </w:r>
    </w:p>
    <w:p w14:paraId="07B229EA" w14:textId="5C15A651" w:rsidR="00233827" w:rsidRPr="00F11564" w:rsidRDefault="00233827" w:rsidP="00455D65">
      <w:pPr>
        <w:pStyle w:val="Brdtextmedindrag"/>
      </w:pPr>
      <w:r w:rsidRPr="00455D65">
        <w:t xml:space="preserve">År 2012 ökade verksamhetens kostnader med </w:t>
      </w:r>
      <w:r w:rsidR="00201131">
        <w:t>25,4 </w:t>
      </w:r>
      <w:r w:rsidRPr="00455D65">
        <w:t xml:space="preserve">miljarder kronor eller </w:t>
      </w:r>
      <w:r w:rsidR="00972A22">
        <w:t xml:space="preserve">med </w:t>
      </w:r>
      <w:r w:rsidR="00201131">
        <w:t>3,2 </w:t>
      </w:r>
      <w:r w:rsidRPr="00455D65">
        <w:t>procent jämfört med 201</w:t>
      </w:r>
      <w:r w:rsidR="00455D65" w:rsidRPr="00455D65">
        <w:t>1</w:t>
      </w:r>
      <w:r w:rsidRPr="00455D65">
        <w:t xml:space="preserve">, vilket </w:t>
      </w:r>
      <w:r w:rsidR="00F11564">
        <w:t>låg i nivå med ökningen 2011</w:t>
      </w:r>
      <w:r w:rsidR="00E524AD">
        <w:t>. Dock</w:t>
      </w:r>
      <w:r w:rsidR="00F11564">
        <w:t xml:space="preserve"> inneb</w:t>
      </w:r>
      <w:r w:rsidR="00E81D1F">
        <w:t>a</w:t>
      </w:r>
      <w:r w:rsidR="00F11564">
        <w:t>r</w:t>
      </w:r>
      <w:r w:rsidRPr="00455D65">
        <w:t xml:space="preserve"> </w:t>
      </w:r>
      <w:r w:rsidR="00E524AD">
        <w:t xml:space="preserve">det </w:t>
      </w:r>
      <w:r w:rsidRPr="00455D65">
        <w:t xml:space="preserve">en </w:t>
      </w:r>
      <w:r w:rsidR="00E81D1F">
        <w:t>läg</w:t>
      </w:r>
      <w:r w:rsidR="00201131">
        <w:t>re</w:t>
      </w:r>
      <w:r w:rsidR="00455D65" w:rsidRPr="00455D65">
        <w:t xml:space="preserve"> ökning</w:t>
      </w:r>
      <w:r w:rsidR="00F11564">
        <w:t>stakt</w:t>
      </w:r>
      <w:r w:rsidR="00455D65" w:rsidRPr="00455D65">
        <w:t xml:space="preserve"> jämfört med den senaste femårs</w:t>
      </w:r>
      <w:r w:rsidR="00E81D1F">
        <w:softHyphen/>
      </w:r>
      <w:r w:rsidR="00455D65" w:rsidRPr="00455D65">
        <w:t>perioden (</w:t>
      </w:r>
      <w:r w:rsidR="00F11564">
        <w:t>3,9 </w:t>
      </w:r>
      <w:r w:rsidR="00455D65" w:rsidRPr="00455D65">
        <w:t>procent).</w:t>
      </w:r>
      <w:r w:rsidRPr="00455D65">
        <w:t xml:space="preserve"> </w:t>
      </w:r>
      <w:r w:rsidR="00201131" w:rsidRPr="00F11564">
        <w:t>Landstingens kostnads</w:t>
      </w:r>
      <w:r w:rsidRPr="00F11564">
        <w:t>ökning</w:t>
      </w:r>
      <w:r w:rsidR="00A2459C">
        <w:t>ar</w:t>
      </w:r>
      <w:r w:rsidRPr="00F11564">
        <w:t xml:space="preserve"> </w:t>
      </w:r>
      <w:r w:rsidR="00201131" w:rsidRPr="00F11564">
        <w:t>uppgick 2012</w:t>
      </w:r>
      <w:r w:rsidR="00911A59">
        <w:t xml:space="preserve"> </w:t>
      </w:r>
      <w:r w:rsidR="00972A22">
        <w:t xml:space="preserve">till </w:t>
      </w:r>
      <w:r w:rsidR="00911A59">
        <w:t>i genomsnitt</w:t>
      </w:r>
      <w:r w:rsidR="00201131" w:rsidRPr="00F11564">
        <w:t xml:space="preserve"> 4,9 procent, vilket </w:t>
      </w:r>
      <w:r w:rsidR="00911A59">
        <w:t>var högre än kommunernas ökningstakt om</w:t>
      </w:r>
      <w:r w:rsidR="00201131" w:rsidRPr="00F11564">
        <w:t xml:space="preserve"> </w:t>
      </w:r>
      <w:r w:rsidR="00F11564" w:rsidRPr="00F11564">
        <w:t>2,4</w:t>
      </w:r>
      <w:r w:rsidR="00201131" w:rsidRPr="00F11564">
        <w:t> procent.</w:t>
      </w:r>
      <w:r w:rsidRPr="00F11564">
        <w:t xml:space="preserve"> Ökningen den senaste femårsperioden har i genomsnitt uppgått till </w:t>
      </w:r>
      <w:r w:rsidR="00201131" w:rsidRPr="00F11564">
        <w:t>4,2</w:t>
      </w:r>
      <w:r w:rsidR="00F11564">
        <w:t> </w:t>
      </w:r>
      <w:r w:rsidRPr="00F11564">
        <w:t>procent per år</w:t>
      </w:r>
      <w:r w:rsidR="00201131" w:rsidRPr="00F11564">
        <w:t xml:space="preserve"> för landstingen</w:t>
      </w:r>
      <w:r w:rsidR="00911A59">
        <w:t>,</w:t>
      </w:r>
      <w:r w:rsidR="00201131" w:rsidRPr="00F11564">
        <w:t xml:space="preserve"> medan kommunernas genomsnittliga ökning uppgått till</w:t>
      </w:r>
      <w:r w:rsidR="00F11564" w:rsidRPr="00F11564">
        <w:t xml:space="preserve"> 3,7 procent.</w:t>
      </w:r>
      <w:r w:rsidRPr="00F11564">
        <w:t xml:space="preserve"> </w:t>
      </w:r>
    </w:p>
    <w:p w14:paraId="45BFD261" w14:textId="77777777" w:rsidR="00F761EC" w:rsidRDefault="00F761EC">
      <w:pPr>
        <w:overflowPunct/>
        <w:autoSpaceDE/>
        <w:autoSpaceDN/>
        <w:adjustRightInd/>
        <w:textAlignment w:val="auto"/>
        <w:rPr>
          <w:rFonts w:ascii="Trade Gothic Pro" w:hAnsi="Trade Gothic Pro"/>
          <w:b/>
        </w:rPr>
      </w:pPr>
      <w:r>
        <w:br w:type="page"/>
      </w:r>
    </w:p>
    <w:p w14:paraId="3D7A7A94" w14:textId="2EA9DE3F" w:rsidR="007125A6" w:rsidRDefault="007125A6" w:rsidP="007125A6">
      <w:pPr>
        <w:pStyle w:val="TabellRubrik"/>
      </w:pPr>
      <w:r>
        <w:lastRenderedPageBreak/>
        <w:t xml:space="preserve">Tabell </w:t>
      </w:r>
      <w:fldSimple w:instr=" STYLEREF 1 \s ">
        <w:r w:rsidR="00756367">
          <w:rPr>
            <w:noProof/>
          </w:rPr>
          <w:t>2</w:t>
        </w:r>
      </w:fldSimple>
      <w:r>
        <w:t>.</w:t>
      </w:r>
      <w:fldSimple w:instr=" SEQ Tabell \* ARABIC \s 1 ">
        <w:r w:rsidR="00756367">
          <w:rPr>
            <w:noProof/>
          </w:rPr>
          <w:t>1</w:t>
        </w:r>
      </w:fldSimple>
      <w:r>
        <w:tab/>
        <w:t>Kommunsektorns resultaträkning 2008–2012</w:t>
      </w:r>
    </w:p>
    <w:tbl>
      <w:tblPr>
        <w:tblW w:w="5954" w:type="dxa"/>
        <w:tblLayout w:type="fixed"/>
        <w:tblCellMar>
          <w:left w:w="0" w:type="dxa"/>
        </w:tblCellMar>
        <w:tblLook w:val="0000" w:firstRow="0" w:lastRow="0" w:firstColumn="0" w:lastColumn="0" w:noHBand="0" w:noVBand="0"/>
      </w:tblPr>
      <w:tblGrid>
        <w:gridCol w:w="2410"/>
        <w:gridCol w:w="567"/>
        <w:gridCol w:w="567"/>
        <w:gridCol w:w="567"/>
        <w:gridCol w:w="567"/>
        <w:gridCol w:w="567"/>
        <w:gridCol w:w="709"/>
      </w:tblGrid>
      <w:tr w:rsidR="007125A6" w:rsidRPr="006C2D1A" w14:paraId="16B7CA8B" w14:textId="77777777" w:rsidTr="00DA6244">
        <w:trPr>
          <w:trHeight w:val="266"/>
        </w:trPr>
        <w:tc>
          <w:tcPr>
            <w:tcW w:w="2410" w:type="dxa"/>
            <w:tcBorders>
              <w:top w:val="single" w:sz="8" w:space="0" w:color="auto"/>
              <w:bottom w:val="single" w:sz="6" w:space="0" w:color="auto"/>
            </w:tcBorders>
          </w:tcPr>
          <w:p w14:paraId="727C3CD2" w14:textId="77777777" w:rsidR="007125A6" w:rsidRDefault="007125A6" w:rsidP="00DA6244">
            <w:pPr>
              <w:pStyle w:val="TabellHuvud"/>
              <w:jc w:val="left"/>
            </w:pPr>
            <w:r>
              <w:t>Miljarder kronor</w:t>
            </w:r>
          </w:p>
        </w:tc>
        <w:tc>
          <w:tcPr>
            <w:tcW w:w="567" w:type="dxa"/>
            <w:tcBorders>
              <w:top w:val="single" w:sz="8" w:space="0" w:color="auto"/>
              <w:bottom w:val="single" w:sz="6" w:space="0" w:color="auto"/>
            </w:tcBorders>
          </w:tcPr>
          <w:p w14:paraId="23363C40" w14:textId="06753F22" w:rsidR="007125A6" w:rsidRDefault="007125A6" w:rsidP="00DA6244">
            <w:pPr>
              <w:pStyle w:val="TabellHuvud"/>
            </w:pPr>
            <w:r>
              <w:t>2008</w:t>
            </w:r>
          </w:p>
        </w:tc>
        <w:tc>
          <w:tcPr>
            <w:tcW w:w="567" w:type="dxa"/>
            <w:tcBorders>
              <w:top w:val="single" w:sz="8" w:space="0" w:color="auto"/>
              <w:bottom w:val="single" w:sz="6" w:space="0" w:color="auto"/>
            </w:tcBorders>
          </w:tcPr>
          <w:p w14:paraId="72B235BE" w14:textId="36C71328" w:rsidR="007125A6" w:rsidRDefault="007125A6" w:rsidP="00DA6244">
            <w:pPr>
              <w:pStyle w:val="TabellHuvud"/>
            </w:pPr>
            <w:r>
              <w:t>2009</w:t>
            </w:r>
          </w:p>
        </w:tc>
        <w:tc>
          <w:tcPr>
            <w:tcW w:w="567" w:type="dxa"/>
            <w:tcBorders>
              <w:top w:val="single" w:sz="8" w:space="0" w:color="auto"/>
              <w:bottom w:val="single" w:sz="6" w:space="0" w:color="auto"/>
            </w:tcBorders>
          </w:tcPr>
          <w:p w14:paraId="39C4B9B4" w14:textId="61A99B9A" w:rsidR="007125A6" w:rsidRDefault="007125A6" w:rsidP="00DA6244">
            <w:pPr>
              <w:pStyle w:val="TabellHuvud"/>
            </w:pPr>
            <w:r w:rsidRPr="006C2D1A">
              <w:t>2010</w:t>
            </w:r>
          </w:p>
        </w:tc>
        <w:tc>
          <w:tcPr>
            <w:tcW w:w="567" w:type="dxa"/>
            <w:tcBorders>
              <w:top w:val="single" w:sz="8" w:space="0" w:color="auto"/>
              <w:bottom w:val="single" w:sz="6" w:space="0" w:color="auto"/>
            </w:tcBorders>
          </w:tcPr>
          <w:p w14:paraId="4B14F5A6" w14:textId="4DD1C3D6" w:rsidR="007125A6" w:rsidRPr="006C2D1A" w:rsidRDefault="007125A6" w:rsidP="00DA6244">
            <w:pPr>
              <w:pStyle w:val="TabellHuvud"/>
            </w:pPr>
            <w:r w:rsidRPr="006C2D1A">
              <w:t>201</w:t>
            </w:r>
            <w:r>
              <w:t>1</w:t>
            </w:r>
          </w:p>
        </w:tc>
        <w:tc>
          <w:tcPr>
            <w:tcW w:w="567" w:type="dxa"/>
            <w:tcBorders>
              <w:top w:val="single" w:sz="8" w:space="0" w:color="auto"/>
              <w:bottom w:val="single" w:sz="6" w:space="0" w:color="auto"/>
            </w:tcBorders>
          </w:tcPr>
          <w:p w14:paraId="7E20B12D" w14:textId="1C32DAF2" w:rsidR="007125A6" w:rsidRPr="006C2D1A" w:rsidRDefault="007125A6" w:rsidP="007125A6">
            <w:pPr>
              <w:pStyle w:val="TabellHuvud"/>
            </w:pPr>
            <w:r w:rsidRPr="006C2D1A">
              <w:t>201</w:t>
            </w:r>
            <w:r>
              <w:t>2</w:t>
            </w:r>
            <w:r w:rsidRPr="006C2D1A">
              <w:t>*</w:t>
            </w:r>
          </w:p>
        </w:tc>
        <w:tc>
          <w:tcPr>
            <w:tcW w:w="709" w:type="dxa"/>
            <w:tcBorders>
              <w:top w:val="single" w:sz="8" w:space="0" w:color="auto"/>
              <w:bottom w:val="single" w:sz="6" w:space="0" w:color="auto"/>
            </w:tcBorders>
          </w:tcPr>
          <w:p w14:paraId="4739FD50" w14:textId="706DDE96" w:rsidR="007125A6" w:rsidRPr="006C2D1A" w:rsidRDefault="007125A6" w:rsidP="00233827">
            <w:pPr>
              <w:pStyle w:val="TabellHuvud"/>
              <w:jc w:val="left"/>
            </w:pPr>
            <w:r>
              <w:t>För</w:t>
            </w:r>
            <w:r w:rsidR="00233827">
              <w:softHyphen/>
              <w:t>-änd</w:t>
            </w:r>
            <w:r>
              <w:t>ring 201</w:t>
            </w:r>
            <w:r w:rsidR="004E6B0E">
              <w:t>1</w:t>
            </w:r>
            <w:r>
              <w:t>/1</w:t>
            </w:r>
            <w:r w:rsidR="004E6B0E">
              <w:t>2</w:t>
            </w:r>
            <w:r>
              <w:t>procent</w:t>
            </w:r>
          </w:p>
        </w:tc>
      </w:tr>
      <w:tr w:rsidR="007125A6" w14:paraId="755BD3FE" w14:textId="77777777" w:rsidTr="00DA6244">
        <w:trPr>
          <w:trHeight w:val="251"/>
        </w:trPr>
        <w:tc>
          <w:tcPr>
            <w:tcW w:w="2410" w:type="dxa"/>
            <w:tcBorders>
              <w:top w:val="single" w:sz="6" w:space="0" w:color="auto"/>
            </w:tcBorders>
          </w:tcPr>
          <w:p w14:paraId="23E2003A" w14:textId="77777777" w:rsidR="007125A6" w:rsidRDefault="007125A6" w:rsidP="00DA6244">
            <w:pPr>
              <w:pStyle w:val="TabellRader"/>
              <w:jc w:val="left"/>
            </w:pPr>
            <w:r>
              <w:t>Verksamhetens intäkter</w:t>
            </w:r>
          </w:p>
        </w:tc>
        <w:tc>
          <w:tcPr>
            <w:tcW w:w="567" w:type="dxa"/>
            <w:tcBorders>
              <w:top w:val="single" w:sz="6" w:space="0" w:color="auto"/>
            </w:tcBorders>
          </w:tcPr>
          <w:p w14:paraId="302F80B8" w14:textId="29212AA5" w:rsidR="007125A6" w:rsidRDefault="007125A6" w:rsidP="00DA6244">
            <w:pPr>
              <w:pStyle w:val="TabellRader"/>
            </w:pPr>
            <w:r>
              <w:t>141,0</w:t>
            </w:r>
          </w:p>
        </w:tc>
        <w:tc>
          <w:tcPr>
            <w:tcW w:w="567" w:type="dxa"/>
            <w:tcBorders>
              <w:top w:val="single" w:sz="6" w:space="0" w:color="auto"/>
            </w:tcBorders>
          </w:tcPr>
          <w:p w14:paraId="2969EFE8" w14:textId="23E6A26C" w:rsidR="007125A6" w:rsidRDefault="007125A6" w:rsidP="00DA6244">
            <w:pPr>
              <w:pStyle w:val="TabellRader"/>
            </w:pPr>
            <w:r>
              <w:t>146,2</w:t>
            </w:r>
          </w:p>
        </w:tc>
        <w:tc>
          <w:tcPr>
            <w:tcW w:w="567" w:type="dxa"/>
            <w:tcBorders>
              <w:top w:val="single" w:sz="6" w:space="0" w:color="auto"/>
            </w:tcBorders>
          </w:tcPr>
          <w:p w14:paraId="602561AF" w14:textId="16313221" w:rsidR="007125A6" w:rsidRDefault="007125A6" w:rsidP="00DA6244">
            <w:pPr>
              <w:pStyle w:val="TabellRader"/>
            </w:pPr>
            <w:r>
              <w:t>152,1</w:t>
            </w:r>
          </w:p>
        </w:tc>
        <w:tc>
          <w:tcPr>
            <w:tcW w:w="567" w:type="dxa"/>
            <w:tcBorders>
              <w:top w:val="single" w:sz="6" w:space="0" w:color="auto"/>
            </w:tcBorders>
          </w:tcPr>
          <w:p w14:paraId="15215E94" w14:textId="03D282F2" w:rsidR="007125A6" w:rsidRDefault="00455D65" w:rsidP="00DA6244">
            <w:pPr>
              <w:pStyle w:val="TabellRader"/>
            </w:pPr>
            <w:r>
              <w:t>155,5</w:t>
            </w:r>
          </w:p>
        </w:tc>
        <w:tc>
          <w:tcPr>
            <w:tcW w:w="567" w:type="dxa"/>
            <w:tcBorders>
              <w:top w:val="single" w:sz="6" w:space="0" w:color="auto"/>
            </w:tcBorders>
          </w:tcPr>
          <w:p w14:paraId="3C360BBD" w14:textId="4CD39BA9" w:rsidR="007125A6" w:rsidRDefault="002731DE" w:rsidP="00DA6244">
            <w:pPr>
              <w:pStyle w:val="TabellRader"/>
            </w:pPr>
            <w:r>
              <w:t>168,9</w:t>
            </w:r>
          </w:p>
        </w:tc>
        <w:tc>
          <w:tcPr>
            <w:tcW w:w="709" w:type="dxa"/>
            <w:tcBorders>
              <w:top w:val="single" w:sz="6" w:space="0" w:color="auto"/>
            </w:tcBorders>
          </w:tcPr>
          <w:p w14:paraId="006D1F71" w14:textId="11CEEA5C" w:rsidR="007125A6" w:rsidRDefault="002731DE" w:rsidP="00233827">
            <w:pPr>
              <w:pStyle w:val="TabellRader"/>
              <w:jc w:val="center"/>
            </w:pPr>
            <w:r>
              <w:t>8,6</w:t>
            </w:r>
          </w:p>
        </w:tc>
      </w:tr>
      <w:tr w:rsidR="007125A6" w14:paraId="344CE1A0" w14:textId="77777777" w:rsidTr="00DA6244">
        <w:trPr>
          <w:trHeight w:val="251"/>
        </w:trPr>
        <w:tc>
          <w:tcPr>
            <w:tcW w:w="2410" w:type="dxa"/>
          </w:tcPr>
          <w:p w14:paraId="5EE09BFA" w14:textId="77777777" w:rsidR="007125A6" w:rsidRDefault="007125A6" w:rsidP="00DA6244">
            <w:pPr>
              <w:pStyle w:val="TabellRader"/>
              <w:jc w:val="left"/>
            </w:pPr>
            <w:r>
              <w:t xml:space="preserve">Verksamhetens kostnader </w:t>
            </w:r>
          </w:p>
        </w:tc>
        <w:tc>
          <w:tcPr>
            <w:tcW w:w="567" w:type="dxa"/>
          </w:tcPr>
          <w:p w14:paraId="69CCAFFE" w14:textId="23D5AD92" w:rsidR="007125A6" w:rsidRDefault="007125A6" w:rsidP="00DA6244">
            <w:pPr>
              <w:pStyle w:val="TabellRader"/>
            </w:pPr>
            <w:r>
              <w:t>-711,0</w:t>
            </w:r>
          </w:p>
        </w:tc>
        <w:tc>
          <w:tcPr>
            <w:tcW w:w="567" w:type="dxa"/>
          </w:tcPr>
          <w:p w14:paraId="6C888BDF" w14:textId="148434CF" w:rsidR="007125A6" w:rsidRDefault="007125A6" w:rsidP="00DA6244">
            <w:pPr>
              <w:pStyle w:val="TabellRader"/>
            </w:pPr>
            <w:r>
              <w:t>-730,6</w:t>
            </w:r>
          </w:p>
        </w:tc>
        <w:tc>
          <w:tcPr>
            <w:tcW w:w="567" w:type="dxa"/>
          </w:tcPr>
          <w:p w14:paraId="4D6AD9BB" w14:textId="7D384019" w:rsidR="007125A6" w:rsidRDefault="007125A6" w:rsidP="00DA6244">
            <w:pPr>
              <w:pStyle w:val="TabellRader"/>
            </w:pPr>
            <w:r>
              <w:t>-758,1</w:t>
            </w:r>
          </w:p>
        </w:tc>
        <w:tc>
          <w:tcPr>
            <w:tcW w:w="567" w:type="dxa"/>
          </w:tcPr>
          <w:p w14:paraId="172FAE2F" w14:textId="75A9198E" w:rsidR="007125A6" w:rsidRDefault="00455D65" w:rsidP="00DA6244">
            <w:pPr>
              <w:pStyle w:val="TabellRader"/>
            </w:pPr>
            <w:r>
              <w:t>-781,3</w:t>
            </w:r>
          </w:p>
        </w:tc>
        <w:tc>
          <w:tcPr>
            <w:tcW w:w="567" w:type="dxa"/>
          </w:tcPr>
          <w:p w14:paraId="1B39ECFC" w14:textId="6D07915C" w:rsidR="007125A6" w:rsidRDefault="002731DE" w:rsidP="00DA6244">
            <w:pPr>
              <w:pStyle w:val="TabellRader"/>
            </w:pPr>
            <w:r>
              <w:t>-806,7</w:t>
            </w:r>
          </w:p>
        </w:tc>
        <w:tc>
          <w:tcPr>
            <w:tcW w:w="709" w:type="dxa"/>
          </w:tcPr>
          <w:p w14:paraId="184543F6" w14:textId="3A9C5129" w:rsidR="002731DE" w:rsidRDefault="002731DE" w:rsidP="00233827">
            <w:pPr>
              <w:pStyle w:val="TabellRader"/>
              <w:jc w:val="center"/>
            </w:pPr>
            <w:r>
              <w:t>3,2</w:t>
            </w:r>
          </w:p>
        </w:tc>
      </w:tr>
      <w:tr w:rsidR="007125A6" w:rsidRPr="007A3C33" w14:paraId="12005220" w14:textId="77777777" w:rsidTr="00DA6244">
        <w:trPr>
          <w:trHeight w:val="266"/>
        </w:trPr>
        <w:tc>
          <w:tcPr>
            <w:tcW w:w="2410" w:type="dxa"/>
          </w:tcPr>
          <w:p w14:paraId="047885E1" w14:textId="77777777" w:rsidR="007125A6" w:rsidRPr="007A3C33" w:rsidRDefault="007125A6" w:rsidP="00DA6244">
            <w:pPr>
              <w:pStyle w:val="TabellRader"/>
              <w:jc w:val="left"/>
            </w:pPr>
            <w:r w:rsidRPr="007A3C33">
              <w:t>Avskrivningar</w:t>
            </w:r>
          </w:p>
        </w:tc>
        <w:tc>
          <w:tcPr>
            <w:tcW w:w="567" w:type="dxa"/>
          </w:tcPr>
          <w:p w14:paraId="1EB4B88B" w14:textId="3383103D" w:rsidR="007125A6" w:rsidRPr="007A3C33" w:rsidRDefault="007125A6" w:rsidP="00DA6244">
            <w:pPr>
              <w:pStyle w:val="TabellRader"/>
            </w:pPr>
            <w:r>
              <w:t>-21,7</w:t>
            </w:r>
          </w:p>
        </w:tc>
        <w:tc>
          <w:tcPr>
            <w:tcW w:w="567" w:type="dxa"/>
          </w:tcPr>
          <w:p w14:paraId="161881FE" w14:textId="5B0B20F2" w:rsidR="007125A6" w:rsidRPr="007A3C33" w:rsidRDefault="007125A6" w:rsidP="00DA6244">
            <w:pPr>
              <w:pStyle w:val="TabellRader"/>
            </w:pPr>
            <w:r>
              <w:t>-22,5</w:t>
            </w:r>
          </w:p>
        </w:tc>
        <w:tc>
          <w:tcPr>
            <w:tcW w:w="567" w:type="dxa"/>
          </w:tcPr>
          <w:p w14:paraId="453FAA6A" w14:textId="5AFB8C25" w:rsidR="007125A6" w:rsidRPr="007A3C33" w:rsidRDefault="007125A6" w:rsidP="00DA6244">
            <w:pPr>
              <w:pStyle w:val="TabellRader"/>
            </w:pPr>
            <w:r>
              <w:t>-23,6</w:t>
            </w:r>
          </w:p>
        </w:tc>
        <w:tc>
          <w:tcPr>
            <w:tcW w:w="567" w:type="dxa"/>
          </w:tcPr>
          <w:p w14:paraId="367986BD" w14:textId="44D24224" w:rsidR="007125A6" w:rsidRPr="007A3C33" w:rsidRDefault="007125A6" w:rsidP="00DA6244">
            <w:pPr>
              <w:pStyle w:val="TabellRader"/>
            </w:pPr>
            <w:r>
              <w:t>-24,3</w:t>
            </w:r>
          </w:p>
        </w:tc>
        <w:tc>
          <w:tcPr>
            <w:tcW w:w="567" w:type="dxa"/>
          </w:tcPr>
          <w:p w14:paraId="6F32DF84" w14:textId="566076FF" w:rsidR="007125A6" w:rsidRPr="007A3C33" w:rsidRDefault="002731DE" w:rsidP="00DA6244">
            <w:pPr>
              <w:pStyle w:val="TabellRader"/>
            </w:pPr>
            <w:r>
              <w:t>-25,5</w:t>
            </w:r>
          </w:p>
        </w:tc>
        <w:tc>
          <w:tcPr>
            <w:tcW w:w="709" w:type="dxa"/>
          </w:tcPr>
          <w:p w14:paraId="0DB5C983" w14:textId="0B2E1795" w:rsidR="007125A6" w:rsidRDefault="00E8209E" w:rsidP="00233827">
            <w:pPr>
              <w:pStyle w:val="TabellRader"/>
              <w:jc w:val="center"/>
            </w:pPr>
            <w:r>
              <w:t>4,8</w:t>
            </w:r>
          </w:p>
        </w:tc>
      </w:tr>
      <w:tr w:rsidR="007125A6" w:rsidRPr="00BD17E5" w14:paraId="54B39A8B" w14:textId="77777777" w:rsidTr="00DA6244">
        <w:trPr>
          <w:trHeight w:val="251"/>
        </w:trPr>
        <w:tc>
          <w:tcPr>
            <w:tcW w:w="2410" w:type="dxa"/>
          </w:tcPr>
          <w:p w14:paraId="315B5D8F" w14:textId="77777777" w:rsidR="007125A6" w:rsidRPr="00BD17E5" w:rsidRDefault="007125A6" w:rsidP="00DA6244">
            <w:pPr>
              <w:pStyle w:val="TabellRader"/>
              <w:jc w:val="left"/>
              <w:rPr>
                <w:b/>
              </w:rPr>
            </w:pPr>
            <w:r>
              <w:rPr>
                <w:b/>
              </w:rPr>
              <w:t>Verksamhetens n</w:t>
            </w:r>
            <w:r w:rsidRPr="00BD17E5">
              <w:rPr>
                <w:b/>
              </w:rPr>
              <w:t>ettokostnader</w:t>
            </w:r>
          </w:p>
        </w:tc>
        <w:tc>
          <w:tcPr>
            <w:tcW w:w="567" w:type="dxa"/>
          </w:tcPr>
          <w:p w14:paraId="1920F8D0" w14:textId="263C3369" w:rsidR="007125A6" w:rsidRPr="00BD17E5" w:rsidRDefault="007125A6" w:rsidP="00DA6244">
            <w:pPr>
              <w:pStyle w:val="TabellRader"/>
              <w:rPr>
                <w:b/>
              </w:rPr>
            </w:pPr>
            <w:r w:rsidRPr="00BD17E5">
              <w:rPr>
                <w:b/>
              </w:rPr>
              <w:t>-591,7</w:t>
            </w:r>
          </w:p>
        </w:tc>
        <w:tc>
          <w:tcPr>
            <w:tcW w:w="567" w:type="dxa"/>
          </w:tcPr>
          <w:p w14:paraId="20F61071" w14:textId="32427366" w:rsidR="007125A6" w:rsidRPr="00BD17E5" w:rsidRDefault="007125A6" w:rsidP="00DA6244">
            <w:pPr>
              <w:pStyle w:val="TabellRader"/>
              <w:rPr>
                <w:b/>
              </w:rPr>
            </w:pPr>
            <w:r w:rsidRPr="00BD17E5">
              <w:rPr>
                <w:b/>
              </w:rPr>
              <w:t>-60</w:t>
            </w:r>
            <w:r>
              <w:rPr>
                <w:b/>
              </w:rPr>
              <w:t>6</w:t>
            </w:r>
            <w:r w:rsidRPr="00BD17E5">
              <w:rPr>
                <w:b/>
              </w:rPr>
              <w:t>,</w:t>
            </w:r>
            <w:r>
              <w:rPr>
                <w:b/>
              </w:rPr>
              <w:t>6</w:t>
            </w:r>
          </w:p>
        </w:tc>
        <w:tc>
          <w:tcPr>
            <w:tcW w:w="567" w:type="dxa"/>
          </w:tcPr>
          <w:p w14:paraId="1AE18077" w14:textId="719E1DD9" w:rsidR="007125A6" w:rsidRPr="00BD17E5" w:rsidRDefault="007125A6" w:rsidP="00DA6244">
            <w:pPr>
              <w:pStyle w:val="TabellRader"/>
              <w:rPr>
                <w:b/>
              </w:rPr>
            </w:pPr>
            <w:r>
              <w:rPr>
                <w:b/>
              </w:rPr>
              <w:t>-629,7</w:t>
            </w:r>
          </w:p>
        </w:tc>
        <w:tc>
          <w:tcPr>
            <w:tcW w:w="567" w:type="dxa"/>
          </w:tcPr>
          <w:p w14:paraId="580A1EA9" w14:textId="7149521B" w:rsidR="007125A6" w:rsidRPr="00BD17E5" w:rsidRDefault="00455D65" w:rsidP="00DA6244">
            <w:pPr>
              <w:pStyle w:val="TabellRader"/>
              <w:rPr>
                <w:b/>
              </w:rPr>
            </w:pPr>
            <w:r>
              <w:rPr>
                <w:b/>
              </w:rPr>
              <w:t>-650,1</w:t>
            </w:r>
          </w:p>
        </w:tc>
        <w:tc>
          <w:tcPr>
            <w:tcW w:w="567" w:type="dxa"/>
          </w:tcPr>
          <w:p w14:paraId="17471389" w14:textId="4DC20926" w:rsidR="007125A6" w:rsidRPr="00BD17E5" w:rsidRDefault="002731DE" w:rsidP="00DA6244">
            <w:pPr>
              <w:pStyle w:val="TabellRader"/>
              <w:rPr>
                <w:b/>
              </w:rPr>
            </w:pPr>
            <w:r>
              <w:rPr>
                <w:b/>
              </w:rPr>
              <w:t>-663,3</w:t>
            </w:r>
          </w:p>
        </w:tc>
        <w:tc>
          <w:tcPr>
            <w:tcW w:w="709" w:type="dxa"/>
          </w:tcPr>
          <w:p w14:paraId="1CC535F4" w14:textId="1DF2C0FB" w:rsidR="007125A6" w:rsidRDefault="002731DE" w:rsidP="00233827">
            <w:pPr>
              <w:pStyle w:val="TabellRader"/>
              <w:jc w:val="center"/>
              <w:rPr>
                <w:b/>
              </w:rPr>
            </w:pPr>
            <w:r>
              <w:rPr>
                <w:b/>
              </w:rPr>
              <w:t>2,0</w:t>
            </w:r>
          </w:p>
        </w:tc>
      </w:tr>
      <w:tr w:rsidR="007125A6" w14:paraId="4C798678" w14:textId="77777777" w:rsidTr="00DA6244">
        <w:trPr>
          <w:trHeight w:val="251"/>
        </w:trPr>
        <w:tc>
          <w:tcPr>
            <w:tcW w:w="2410" w:type="dxa"/>
          </w:tcPr>
          <w:p w14:paraId="093CBC96" w14:textId="77777777" w:rsidR="007125A6" w:rsidRDefault="007125A6" w:rsidP="00DA6244">
            <w:pPr>
              <w:pStyle w:val="TabellRader"/>
              <w:jc w:val="left"/>
            </w:pPr>
            <w:r>
              <w:t>Skatteintäkter</w:t>
            </w:r>
          </w:p>
        </w:tc>
        <w:tc>
          <w:tcPr>
            <w:tcW w:w="567" w:type="dxa"/>
          </w:tcPr>
          <w:p w14:paraId="7A1B8428" w14:textId="7BF9A5CD" w:rsidR="007125A6" w:rsidRDefault="007125A6" w:rsidP="00DA6244">
            <w:pPr>
              <w:pStyle w:val="TabellRader"/>
            </w:pPr>
            <w:r>
              <w:t>502,0</w:t>
            </w:r>
          </w:p>
        </w:tc>
        <w:tc>
          <w:tcPr>
            <w:tcW w:w="567" w:type="dxa"/>
          </w:tcPr>
          <w:p w14:paraId="0CA9DF2E" w14:textId="3790EA94" w:rsidR="007125A6" w:rsidRDefault="007125A6" w:rsidP="00DA6244">
            <w:pPr>
              <w:pStyle w:val="TabellRader"/>
            </w:pPr>
            <w:r>
              <w:t>512,0</w:t>
            </w:r>
          </w:p>
        </w:tc>
        <w:tc>
          <w:tcPr>
            <w:tcW w:w="567" w:type="dxa"/>
          </w:tcPr>
          <w:p w14:paraId="6BE3A9B8" w14:textId="5D4632EB" w:rsidR="007125A6" w:rsidRDefault="007125A6" w:rsidP="00DA6244">
            <w:pPr>
              <w:pStyle w:val="TabellRader"/>
            </w:pPr>
            <w:r>
              <w:t>521,3</w:t>
            </w:r>
          </w:p>
        </w:tc>
        <w:tc>
          <w:tcPr>
            <w:tcW w:w="567" w:type="dxa"/>
          </w:tcPr>
          <w:p w14:paraId="17F2F906" w14:textId="76CE74CF" w:rsidR="007125A6" w:rsidRDefault="007125A6" w:rsidP="00455D65">
            <w:pPr>
              <w:pStyle w:val="TabellRader"/>
            </w:pPr>
            <w:r>
              <w:t>540,</w:t>
            </w:r>
            <w:r w:rsidR="00455D65">
              <w:t>3</w:t>
            </w:r>
          </w:p>
        </w:tc>
        <w:tc>
          <w:tcPr>
            <w:tcW w:w="567" w:type="dxa"/>
          </w:tcPr>
          <w:p w14:paraId="5F481459" w14:textId="285320B1" w:rsidR="007125A6" w:rsidRDefault="002731DE" w:rsidP="00455D65">
            <w:pPr>
              <w:pStyle w:val="TabellRader"/>
            </w:pPr>
            <w:r>
              <w:t>56</w:t>
            </w:r>
            <w:r w:rsidR="00455D65">
              <w:t>1</w:t>
            </w:r>
            <w:r>
              <w:t>,0</w:t>
            </w:r>
          </w:p>
        </w:tc>
        <w:tc>
          <w:tcPr>
            <w:tcW w:w="709" w:type="dxa"/>
          </w:tcPr>
          <w:p w14:paraId="6B418ADF" w14:textId="39A140C1" w:rsidR="007125A6" w:rsidRDefault="00E8209E" w:rsidP="00233827">
            <w:pPr>
              <w:pStyle w:val="TabellRader"/>
              <w:jc w:val="center"/>
            </w:pPr>
            <w:r>
              <w:t>3,8</w:t>
            </w:r>
          </w:p>
        </w:tc>
      </w:tr>
      <w:tr w:rsidR="007125A6" w:rsidRPr="008D2ED2" w14:paraId="1E195975" w14:textId="77777777" w:rsidTr="00DA6244">
        <w:trPr>
          <w:trHeight w:val="1169"/>
        </w:trPr>
        <w:tc>
          <w:tcPr>
            <w:tcW w:w="2410" w:type="dxa"/>
          </w:tcPr>
          <w:p w14:paraId="6D28945D" w14:textId="77777777" w:rsidR="007125A6" w:rsidRDefault="007125A6" w:rsidP="00DA6244">
            <w:pPr>
              <w:pStyle w:val="TabellRader"/>
              <w:jc w:val="left"/>
            </w:pPr>
            <w:r>
              <w:t>Generella statsbidrag</w:t>
            </w:r>
          </w:p>
          <w:p w14:paraId="48D0ADC5" w14:textId="77777777" w:rsidR="007125A6" w:rsidRPr="00284414" w:rsidRDefault="007125A6" w:rsidP="00DA6244">
            <w:pPr>
              <w:pStyle w:val="TabellRader"/>
              <w:jc w:val="left"/>
              <w:rPr>
                <w:i/>
              </w:rPr>
            </w:pPr>
            <w:r>
              <w:rPr>
                <w:i/>
              </w:rPr>
              <w:t>-</w:t>
            </w:r>
            <w:r w:rsidRPr="00284414">
              <w:rPr>
                <w:i/>
              </w:rPr>
              <w:t xml:space="preserve"> varav kommunal </w:t>
            </w:r>
            <w:r>
              <w:rPr>
                <w:i/>
              </w:rPr>
              <w:t xml:space="preserve">         </w:t>
            </w:r>
            <w:r w:rsidRPr="00284414">
              <w:rPr>
                <w:i/>
              </w:rPr>
              <w:t>fastighetsavgift**</w:t>
            </w:r>
          </w:p>
          <w:p w14:paraId="08A72D52" w14:textId="77777777" w:rsidR="007125A6" w:rsidRDefault="007125A6" w:rsidP="00DA6244">
            <w:pPr>
              <w:pStyle w:val="TabellRader"/>
              <w:jc w:val="left"/>
            </w:pPr>
            <w:r>
              <w:rPr>
                <w:i/>
              </w:rPr>
              <w:t xml:space="preserve"> - </w:t>
            </w:r>
            <w:r w:rsidRPr="00284414">
              <w:rPr>
                <w:i/>
              </w:rPr>
              <w:t>varav ersättning för läkemedels</w:t>
            </w:r>
            <w:r w:rsidRPr="00284414">
              <w:rPr>
                <w:i/>
              </w:rPr>
              <w:softHyphen/>
              <w:t>förmånen</w:t>
            </w:r>
            <w:r>
              <w:t>***</w:t>
            </w:r>
          </w:p>
        </w:tc>
        <w:tc>
          <w:tcPr>
            <w:tcW w:w="567" w:type="dxa"/>
          </w:tcPr>
          <w:p w14:paraId="3C02C1E8" w14:textId="77777777" w:rsidR="007125A6" w:rsidRDefault="007125A6" w:rsidP="00DA6244">
            <w:pPr>
              <w:pStyle w:val="TabellRader"/>
            </w:pPr>
            <w:r>
              <w:t>97,0</w:t>
            </w:r>
          </w:p>
          <w:p w14:paraId="50D5A611" w14:textId="77777777" w:rsidR="007125A6" w:rsidRPr="00284414" w:rsidRDefault="007125A6" w:rsidP="00DA6244">
            <w:pPr>
              <w:pStyle w:val="TabellRader"/>
              <w:rPr>
                <w:i/>
              </w:rPr>
            </w:pPr>
            <w:r w:rsidRPr="00284414">
              <w:rPr>
                <w:i/>
              </w:rPr>
              <w:t>12,1</w:t>
            </w:r>
          </w:p>
          <w:p w14:paraId="22159739" w14:textId="77777777" w:rsidR="003910B4" w:rsidRDefault="003910B4" w:rsidP="00DA6244">
            <w:pPr>
              <w:pStyle w:val="TabellRader"/>
              <w:rPr>
                <w:i/>
              </w:rPr>
            </w:pPr>
          </w:p>
          <w:p w14:paraId="31572D0A" w14:textId="77777777" w:rsidR="003910B4" w:rsidRDefault="003910B4" w:rsidP="00DA6244">
            <w:pPr>
              <w:pStyle w:val="TabellRader"/>
              <w:rPr>
                <w:i/>
              </w:rPr>
            </w:pPr>
          </w:p>
          <w:p w14:paraId="1B1C37A0" w14:textId="2F50AA47" w:rsidR="007125A6" w:rsidRPr="00284414" w:rsidRDefault="007125A6" w:rsidP="00DA6244">
            <w:pPr>
              <w:pStyle w:val="TabellRader"/>
              <w:rPr>
                <w:i/>
              </w:rPr>
            </w:pPr>
            <w:r w:rsidRPr="00284414">
              <w:rPr>
                <w:i/>
              </w:rPr>
              <w:t>21,5</w:t>
            </w:r>
          </w:p>
        </w:tc>
        <w:tc>
          <w:tcPr>
            <w:tcW w:w="567" w:type="dxa"/>
          </w:tcPr>
          <w:p w14:paraId="7453123A" w14:textId="77777777" w:rsidR="007125A6" w:rsidRDefault="007125A6" w:rsidP="00DA6244">
            <w:pPr>
              <w:pStyle w:val="TabellRader"/>
            </w:pPr>
            <w:r>
              <w:t>102,5</w:t>
            </w:r>
          </w:p>
          <w:p w14:paraId="31EF2552" w14:textId="77777777" w:rsidR="007125A6" w:rsidRPr="00284414" w:rsidRDefault="007125A6" w:rsidP="00DA6244">
            <w:pPr>
              <w:pStyle w:val="TabellRader"/>
              <w:rPr>
                <w:i/>
              </w:rPr>
            </w:pPr>
            <w:r w:rsidRPr="00284414">
              <w:rPr>
                <w:i/>
              </w:rPr>
              <w:t>13,7</w:t>
            </w:r>
          </w:p>
          <w:p w14:paraId="7867AF79" w14:textId="77777777" w:rsidR="003910B4" w:rsidRDefault="003910B4" w:rsidP="00DA6244">
            <w:pPr>
              <w:pStyle w:val="TabellRader"/>
              <w:rPr>
                <w:i/>
              </w:rPr>
            </w:pPr>
          </w:p>
          <w:p w14:paraId="3CC3A2CD" w14:textId="77777777" w:rsidR="003910B4" w:rsidRDefault="003910B4" w:rsidP="00DA6244">
            <w:pPr>
              <w:pStyle w:val="TabellRader"/>
              <w:rPr>
                <w:i/>
              </w:rPr>
            </w:pPr>
          </w:p>
          <w:p w14:paraId="6804F38A" w14:textId="3E7783FF" w:rsidR="007125A6" w:rsidRPr="00284414" w:rsidRDefault="007125A6" w:rsidP="00DA6244">
            <w:pPr>
              <w:pStyle w:val="TabellRader"/>
              <w:rPr>
                <w:i/>
              </w:rPr>
            </w:pPr>
            <w:r w:rsidRPr="00284414">
              <w:rPr>
                <w:i/>
              </w:rPr>
              <w:t>22,3</w:t>
            </w:r>
          </w:p>
        </w:tc>
        <w:tc>
          <w:tcPr>
            <w:tcW w:w="567" w:type="dxa"/>
          </w:tcPr>
          <w:p w14:paraId="1282488F" w14:textId="77777777" w:rsidR="007125A6" w:rsidRPr="008D2ED2" w:rsidRDefault="007125A6" w:rsidP="00DA6244">
            <w:pPr>
              <w:pStyle w:val="TabellRader"/>
            </w:pPr>
            <w:r>
              <w:t>122,8</w:t>
            </w:r>
          </w:p>
          <w:p w14:paraId="2B265DBB" w14:textId="77777777" w:rsidR="007125A6" w:rsidRPr="008D2ED2" w:rsidRDefault="007125A6" w:rsidP="00DA6244">
            <w:pPr>
              <w:pStyle w:val="TabellRader"/>
              <w:rPr>
                <w:i/>
              </w:rPr>
            </w:pPr>
            <w:r>
              <w:rPr>
                <w:i/>
              </w:rPr>
              <w:t>13,7</w:t>
            </w:r>
          </w:p>
          <w:p w14:paraId="38497741" w14:textId="77777777" w:rsidR="003910B4" w:rsidRDefault="003910B4" w:rsidP="00DA6244">
            <w:pPr>
              <w:pStyle w:val="TabellRader"/>
              <w:rPr>
                <w:i/>
              </w:rPr>
            </w:pPr>
          </w:p>
          <w:p w14:paraId="7570B7DA" w14:textId="77777777" w:rsidR="003910B4" w:rsidRDefault="003910B4" w:rsidP="00DA6244">
            <w:pPr>
              <w:pStyle w:val="TabellRader"/>
              <w:rPr>
                <w:i/>
              </w:rPr>
            </w:pPr>
          </w:p>
          <w:p w14:paraId="58A86918" w14:textId="79E6A938" w:rsidR="007125A6" w:rsidRPr="00284414" w:rsidRDefault="007125A6" w:rsidP="00DA6244">
            <w:pPr>
              <w:pStyle w:val="TabellRader"/>
              <w:rPr>
                <w:i/>
              </w:rPr>
            </w:pPr>
            <w:r w:rsidRPr="008D2ED2">
              <w:rPr>
                <w:i/>
              </w:rPr>
              <w:t>23,1</w:t>
            </w:r>
          </w:p>
        </w:tc>
        <w:tc>
          <w:tcPr>
            <w:tcW w:w="567" w:type="dxa"/>
          </w:tcPr>
          <w:p w14:paraId="35E9B9AE" w14:textId="6B17321B" w:rsidR="007125A6" w:rsidRDefault="00455D65" w:rsidP="00DA6244">
            <w:pPr>
              <w:pStyle w:val="TabellRader"/>
              <w:rPr>
                <w:i/>
              </w:rPr>
            </w:pPr>
            <w:r>
              <w:rPr>
                <w:i/>
              </w:rPr>
              <w:t>123,0</w:t>
            </w:r>
          </w:p>
          <w:p w14:paraId="628518AF" w14:textId="77777777" w:rsidR="007125A6" w:rsidRDefault="007125A6" w:rsidP="00DA6244">
            <w:pPr>
              <w:pStyle w:val="TabellRader"/>
              <w:rPr>
                <w:i/>
              </w:rPr>
            </w:pPr>
            <w:r>
              <w:rPr>
                <w:i/>
              </w:rPr>
              <w:t>14,3</w:t>
            </w:r>
          </w:p>
          <w:p w14:paraId="004A0BBA" w14:textId="77777777" w:rsidR="003910B4" w:rsidRDefault="003910B4" w:rsidP="00DA6244">
            <w:pPr>
              <w:pStyle w:val="TabellRader"/>
              <w:rPr>
                <w:i/>
              </w:rPr>
            </w:pPr>
          </w:p>
          <w:p w14:paraId="33B096D8" w14:textId="77777777" w:rsidR="003910B4" w:rsidRDefault="003910B4" w:rsidP="00DA6244">
            <w:pPr>
              <w:pStyle w:val="TabellRader"/>
              <w:rPr>
                <w:i/>
              </w:rPr>
            </w:pPr>
          </w:p>
          <w:p w14:paraId="363346A2" w14:textId="2710CE90" w:rsidR="007125A6" w:rsidRPr="008D2ED2" w:rsidRDefault="007125A6" w:rsidP="00DA6244">
            <w:pPr>
              <w:pStyle w:val="TabellRader"/>
              <w:rPr>
                <w:i/>
              </w:rPr>
            </w:pPr>
            <w:r>
              <w:rPr>
                <w:i/>
              </w:rPr>
              <w:t>22,6</w:t>
            </w:r>
          </w:p>
        </w:tc>
        <w:tc>
          <w:tcPr>
            <w:tcW w:w="567" w:type="dxa"/>
          </w:tcPr>
          <w:p w14:paraId="39F3BC2B" w14:textId="77777777" w:rsidR="007125A6" w:rsidRDefault="002731DE" w:rsidP="00DA6244">
            <w:pPr>
              <w:pStyle w:val="TabellRader"/>
              <w:rPr>
                <w:i/>
              </w:rPr>
            </w:pPr>
            <w:r>
              <w:rPr>
                <w:i/>
              </w:rPr>
              <w:t>119,3</w:t>
            </w:r>
          </w:p>
          <w:p w14:paraId="568695A9" w14:textId="3BDC1736" w:rsidR="002731DE" w:rsidRDefault="002731DE" w:rsidP="00DA6244">
            <w:pPr>
              <w:pStyle w:val="TabellRader"/>
              <w:rPr>
                <w:i/>
              </w:rPr>
            </w:pPr>
            <w:r>
              <w:rPr>
                <w:i/>
              </w:rPr>
              <w:t>15,3</w:t>
            </w:r>
          </w:p>
          <w:p w14:paraId="18979FC2" w14:textId="77777777" w:rsidR="003910B4" w:rsidRDefault="003910B4" w:rsidP="00DA6244">
            <w:pPr>
              <w:pStyle w:val="TabellRader"/>
              <w:rPr>
                <w:i/>
              </w:rPr>
            </w:pPr>
          </w:p>
          <w:p w14:paraId="0BD89BB0" w14:textId="77777777" w:rsidR="003910B4" w:rsidRDefault="003910B4" w:rsidP="00DA6244">
            <w:pPr>
              <w:pStyle w:val="TabellRader"/>
              <w:rPr>
                <w:i/>
              </w:rPr>
            </w:pPr>
          </w:p>
          <w:p w14:paraId="2C169325" w14:textId="04285EA6" w:rsidR="002731DE" w:rsidRPr="008D2ED2" w:rsidRDefault="002731DE" w:rsidP="00DA6244">
            <w:pPr>
              <w:pStyle w:val="TabellRader"/>
              <w:rPr>
                <w:i/>
              </w:rPr>
            </w:pPr>
            <w:r>
              <w:rPr>
                <w:i/>
              </w:rPr>
              <w:t>22,3</w:t>
            </w:r>
          </w:p>
        </w:tc>
        <w:tc>
          <w:tcPr>
            <w:tcW w:w="709" w:type="dxa"/>
          </w:tcPr>
          <w:p w14:paraId="057351EE" w14:textId="77777777" w:rsidR="007125A6" w:rsidRDefault="002731DE" w:rsidP="00233827">
            <w:pPr>
              <w:pStyle w:val="TabellRader"/>
              <w:jc w:val="center"/>
              <w:rPr>
                <w:i/>
              </w:rPr>
            </w:pPr>
            <w:r>
              <w:rPr>
                <w:i/>
              </w:rPr>
              <w:t>-3,0</w:t>
            </w:r>
          </w:p>
          <w:p w14:paraId="032D27C2" w14:textId="77777777" w:rsidR="002731DE" w:rsidRDefault="002731DE" w:rsidP="00233827">
            <w:pPr>
              <w:pStyle w:val="TabellRader"/>
              <w:jc w:val="center"/>
              <w:rPr>
                <w:i/>
              </w:rPr>
            </w:pPr>
            <w:r>
              <w:rPr>
                <w:i/>
              </w:rPr>
              <w:t>7,7</w:t>
            </w:r>
          </w:p>
          <w:p w14:paraId="0FD969FC" w14:textId="77777777" w:rsidR="003910B4" w:rsidRDefault="003910B4" w:rsidP="00233827">
            <w:pPr>
              <w:pStyle w:val="TabellRader"/>
              <w:jc w:val="center"/>
              <w:rPr>
                <w:i/>
              </w:rPr>
            </w:pPr>
          </w:p>
          <w:p w14:paraId="22C3A11F" w14:textId="77777777" w:rsidR="003910B4" w:rsidRDefault="003910B4" w:rsidP="00233827">
            <w:pPr>
              <w:pStyle w:val="TabellRader"/>
              <w:jc w:val="center"/>
              <w:rPr>
                <w:i/>
              </w:rPr>
            </w:pPr>
          </w:p>
          <w:p w14:paraId="7917B8CC" w14:textId="765B00AF" w:rsidR="002731DE" w:rsidRDefault="002731DE" w:rsidP="00233827">
            <w:pPr>
              <w:pStyle w:val="TabellRader"/>
              <w:jc w:val="center"/>
              <w:rPr>
                <w:i/>
              </w:rPr>
            </w:pPr>
            <w:r>
              <w:rPr>
                <w:i/>
              </w:rPr>
              <w:t>-1,3</w:t>
            </w:r>
          </w:p>
        </w:tc>
      </w:tr>
      <w:tr w:rsidR="007125A6" w14:paraId="09E4283B" w14:textId="77777777" w:rsidTr="00DA6244">
        <w:trPr>
          <w:trHeight w:val="251"/>
        </w:trPr>
        <w:tc>
          <w:tcPr>
            <w:tcW w:w="2410" w:type="dxa"/>
          </w:tcPr>
          <w:p w14:paraId="4D898DD5" w14:textId="77777777" w:rsidR="007125A6" w:rsidRDefault="007125A6" w:rsidP="00DA6244">
            <w:pPr>
              <w:pStyle w:val="TabellRader"/>
              <w:jc w:val="left"/>
            </w:pPr>
            <w:r>
              <w:t>Finansiella intäkter</w:t>
            </w:r>
          </w:p>
        </w:tc>
        <w:tc>
          <w:tcPr>
            <w:tcW w:w="567" w:type="dxa"/>
          </w:tcPr>
          <w:p w14:paraId="3113044A" w14:textId="55D4E482" w:rsidR="007125A6" w:rsidRDefault="007125A6" w:rsidP="00DA6244">
            <w:pPr>
              <w:pStyle w:val="TabellRader"/>
            </w:pPr>
            <w:r>
              <w:t>15,6</w:t>
            </w:r>
          </w:p>
        </w:tc>
        <w:tc>
          <w:tcPr>
            <w:tcW w:w="567" w:type="dxa"/>
          </w:tcPr>
          <w:p w14:paraId="4198518A" w14:textId="6F855BBB" w:rsidR="007125A6" w:rsidRDefault="007125A6" w:rsidP="00DA6244">
            <w:pPr>
              <w:pStyle w:val="TabellRader"/>
            </w:pPr>
            <w:r>
              <w:t>15,5</w:t>
            </w:r>
          </w:p>
        </w:tc>
        <w:tc>
          <w:tcPr>
            <w:tcW w:w="567" w:type="dxa"/>
          </w:tcPr>
          <w:p w14:paraId="0B7CFFFD" w14:textId="79368C15" w:rsidR="007125A6" w:rsidRDefault="007125A6" w:rsidP="00DA6244">
            <w:pPr>
              <w:pStyle w:val="TabellRader"/>
            </w:pPr>
            <w:r>
              <w:t>12,0</w:t>
            </w:r>
          </w:p>
        </w:tc>
        <w:tc>
          <w:tcPr>
            <w:tcW w:w="567" w:type="dxa"/>
          </w:tcPr>
          <w:p w14:paraId="5575531E" w14:textId="13403BD1" w:rsidR="007125A6" w:rsidRDefault="00455D65" w:rsidP="00DA6244">
            <w:pPr>
              <w:pStyle w:val="TabellRader"/>
            </w:pPr>
            <w:r>
              <w:t>13,4</w:t>
            </w:r>
          </w:p>
        </w:tc>
        <w:tc>
          <w:tcPr>
            <w:tcW w:w="567" w:type="dxa"/>
          </w:tcPr>
          <w:p w14:paraId="1102874F" w14:textId="36E089A2" w:rsidR="007125A6" w:rsidRDefault="00455D65" w:rsidP="00DA6244">
            <w:pPr>
              <w:pStyle w:val="TabellRader"/>
            </w:pPr>
            <w:r>
              <w:t>15,7</w:t>
            </w:r>
          </w:p>
        </w:tc>
        <w:tc>
          <w:tcPr>
            <w:tcW w:w="709" w:type="dxa"/>
          </w:tcPr>
          <w:p w14:paraId="290D9A46" w14:textId="358BD4F0" w:rsidR="007125A6" w:rsidRDefault="00E8209E" w:rsidP="00233827">
            <w:pPr>
              <w:pStyle w:val="TabellRader"/>
              <w:jc w:val="center"/>
            </w:pPr>
            <w:r>
              <w:t>17,4</w:t>
            </w:r>
          </w:p>
        </w:tc>
      </w:tr>
      <w:tr w:rsidR="007125A6" w:rsidRPr="007A3C33" w14:paraId="206433FB" w14:textId="77777777" w:rsidTr="00DA6244">
        <w:trPr>
          <w:trHeight w:val="266"/>
        </w:trPr>
        <w:tc>
          <w:tcPr>
            <w:tcW w:w="2410" w:type="dxa"/>
          </w:tcPr>
          <w:p w14:paraId="10E806C6" w14:textId="77777777" w:rsidR="007125A6" w:rsidRPr="007A3C33" w:rsidRDefault="007125A6" w:rsidP="00DA6244">
            <w:pPr>
              <w:pStyle w:val="TabellRader"/>
              <w:jc w:val="left"/>
            </w:pPr>
            <w:r w:rsidRPr="007A3C33">
              <w:t>Finansiella kostnader</w:t>
            </w:r>
          </w:p>
        </w:tc>
        <w:tc>
          <w:tcPr>
            <w:tcW w:w="567" w:type="dxa"/>
          </w:tcPr>
          <w:p w14:paraId="30589B45" w14:textId="4EF8F192" w:rsidR="007125A6" w:rsidRPr="007A3C33" w:rsidRDefault="007125A6" w:rsidP="00DA6244">
            <w:pPr>
              <w:pStyle w:val="TabellRader"/>
            </w:pPr>
            <w:r>
              <w:t>-14,9</w:t>
            </w:r>
          </w:p>
        </w:tc>
        <w:tc>
          <w:tcPr>
            <w:tcW w:w="567" w:type="dxa"/>
          </w:tcPr>
          <w:p w14:paraId="52496887" w14:textId="39DB7F21" w:rsidR="007125A6" w:rsidRPr="007A3C33" w:rsidRDefault="007125A6" w:rsidP="00DA6244">
            <w:pPr>
              <w:pStyle w:val="TabellRader"/>
            </w:pPr>
            <w:r>
              <w:t>-10,1</w:t>
            </w:r>
          </w:p>
        </w:tc>
        <w:tc>
          <w:tcPr>
            <w:tcW w:w="567" w:type="dxa"/>
          </w:tcPr>
          <w:p w14:paraId="653BE14D" w14:textId="4D442AB1" w:rsidR="007125A6" w:rsidRPr="007A3C33" w:rsidRDefault="007125A6" w:rsidP="00DA6244">
            <w:pPr>
              <w:pStyle w:val="TabellRader"/>
            </w:pPr>
            <w:r>
              <w:t>-8,1</w:t>
            </w:r>
          </w:p>
        </w:tc>
        <w:tc>
          <w:tcPr>
            <w:tcW w:w="567" w:type="dxa"/>
          </w:tcPr>
          <w:p w14:paraId="453F3425" w14:textId="7065C8B0" w:rsidR="007125A6" w:rsidRPr="007A3C33" w:rsidRDefault="00455D65" w:rsidP="00DA6244">
            <w:pPr>
              <w:pStyle w:val="TabellRader"/>
            </w:pPr>
            <w:r>
              <w:t>-19,7</w:t>
            </w:r>
          </w:p>
        </w:tc>
        <w:tc>
          <w:tcPr>
            <w:tcW w:w="567" w:type="dxa"/>
          </w:tcPr>
          <w:p w14:paraId="24C03BDF" w14:textId="0AF19EB4" w:rsidR="007125A6" w:rsidRPr="007A3C33" w:rsidRDefault="002731DE" w:rsidP="00455D65">
            <w:pPr>
              <w:pStyle w:val="TabellRader"/>
            </w:pPr>
            <w:r>
              <w:t>-</w:t>
            </w:r>
            <w:r w:rsidR="00455D65">
              <w:t>13,5</w:t>
            </w:r>
          </w:p>
        </w:tc>
        <w:tc>
          <w:tcPr>
            <w:tcW w:w="709" w:type="dxa"/>
          </w:tcPr>
          <w:p w14:paraId="7DC597F9" w14:textId="4C7DA7F4" w:rsidR="007125A6" w:rsidRDefault="002731DE" w:rsidP="00233827">
            <w:pPr>
              <w:pStyle w:val="TabellRader"/>
              <w:jc w:val="center"/>
            </w:pPr>
            <w:r>
              <w:t>-31,4</w:t>
            </w:r>
          </w:p>
        </w:tc>
      </w:tr>
      <w:tr w:rsidR="007125A6" w:rsidRPr="005239B4" w14:paraId="06E97559" w14:textId="77777777" w:rsidTr="00DA6244">
        <w:trPr>
          <w:trHeight w:val="251"/>
        </w:trPr>
        <w:tc>
          <w:tcPr>
            <w:tcW w:w="2410" w:type="dxa"/>
          </w:tcPr>
          <w:p w14:paraId="3F2AD5B6" w14:textId="77777777" w:rsidR="007125A6" w:rsidRPr="005239B4" w:rsidRDefault="007125A6" w:rsidP="00DA6244">
            <w:pPr>
              <w:pStyle w:val="TabellRader"/>
              <w:jc w:val="left"/>
              <w:rPr>
                <w:b/>
              </w:rPr>
            </w:pPr>
            <w:r w:rsidRPr="005239B4">
              <w:rPr>
                <w:b/>
              </w:rPr>
              <w:t>Resultat före extraordinära poster</w:t>
            </w:r>
          </w:p>
        </w:tc>
        <w:tc>
          <w:tcPr>
            <w:tcW w:w="567" w:type="dxa"/>
          </w:tcPr>
          <w:p w14:paraId="6955836D" w14:textId="38901CFA" w:rsidR="007125A6" w:rsidRPr="005239B4" w:rsidRDefault="007125A6" w:rsidP="00DA6244">
            <w:pPr>
              <w:pStyle w:val="TabellRader"/>
              <w:rPr>
                <w:b/>
              </w:rPr>
            </w:pPr>
            <w:r>
              <w:rPr>
                <w:b/>
              </w:rPr>
              <w:t>7,9</w:t>
            </w:r>
          </w:p>
        </w:tc>
        <w:tc>
          <w:tcPr>
            <w:tcW w:w="567" w:type="dxa"/>
          </w:tcPr>
          <w:p w14:paraId="109FE469" w14:textId="254A7AA3" w:rsidR="007125A6" w:rsidRPr="005239B4" w:rsidRDefault="007125A6" w:rsidP="00DA6244">
            <w:pPr>
              <w:pStyle w:val="TabellRader"/>
              <w:rPr>
                <w:b/>
              </w:rPr>
            </w:pPr>
            <w:r>
              <w:rPr>
                <w:b/>
              </w:rPr>
              <w:t>13,4</w:t>
            </w:r>
          </w:p>
        </w:tc>
        <w:tc>
          <w:tcPr>
            <w:tcW w:w="567" w:type="dxa"/>
          </w:tcPr>
          <w:p w14:paraId="610A54A1" w14:textId="495383E5" w:rsidR="007125A6" w:rsidRPr="005239B4" w:rsidRDefault="007125A6" w:rsidP="00DA6244">
            <w:pPr>
              <w:pStyle w:val="TabellRader"/>
              <w:rPr>
                <w:b/>
              </w:rPr>
            </w:pPr>
            <w:r>
              <w:rPr>
                <w:b/>
              </w:rPr>
              <w:t>18,3</w:t>
            </w:r>
          </w:p>
        </w:tc>
        <w:tc>
          <w:tcPr>
            <w:tcW w:w="567" w:type="dxa"/>
          </w:tcPr>
          <w:p w14:paraId="645D7F13" w14:textId="525858EF" w:rsidR="007125A6" w:rsidRPr="005239B4" w:rsidRDefault="007125A6" w:rsidP="00455D65">
            <w:pPr>
              <w:pStyle w:val="TabellRader"/>
              <w:rPr>
                <w:b/>
              </w:rPr>
            </w:pPr>
            <w:r>
              <w:rPr>
                <w:b/>
              </w:rPr>
              <w:t>6,</w:t>
            </w:r>
            <w:r w:rsidR="00455D65">
              <w:rPr>
                <w:b/>
              </w:rPr>
              <w:t>9</w:t>
            </w:r>
          </w:p>
        </w:tc>
        <w:tc>
          <w:tcPr>
            <w:tcW w:w="567" w:type="dxa"/>
          </w:tcPr>
          <w:p w14:paraId="71E0ECE4" w14:textId="3758B536" w:rsidR="007125A6" w:rsidRPr="005239B4" w:rsidRDefault="00455D65" w:rsidP="00DA6244">
            <w:pPr>
              <w:pStyle w:val="TabellRader"/>
              <w:rPr>
                <w:b/>
              </w:rPr>
            </w:pPr>
            <w:r>
              <w:rPr>
                <w:b/>
              </w:rPr>
              <w:t>19,0</w:t>
            </w:r>
          </w:p>
        </w:tc>
        <w:tc>
          <w:tcPr>
            <w:tcW w:w="709" w:type="dxa"/>
          </w:tcPr>
          <w:p w14:paraId="5CECE3BB" w14:textId="5074D1E1" w:rsidR="007125A6" w:rsidRDefault="007125A6" w:rsidP="00233827">
            <w:pPr>
              <w:pStyle w:val="TabellRader"/>
              <w:jc w:val="center"/>
              <w:rPr>
                <w:b/>
              </w:rPr>
            </w:pPr>
          </w:p>
        </w:tc>
      </w:tr>
      <w:tr w:rsidR="007125A6" w14:paraId="24581CD6" w14:textId="77777777" w:rsidTr="00DA6244">
        <w:trPr>
          <w:trHeight w:val="251"/>
        </w:trPr>
        <w:tc>
          <w:tcPr>
            <w:tcW w:w="2410" w:type="dxa"/>
          </w:tcPr>
          <w:p w14:paraId="454786D6" w14:textId="77777777" w:rsidR="007125A6" w:rsidRDefault="007125A6" w:rsidP="00DA6244">
            <w:pPr>
              <w:pStyle w:val="TabellRader"/>
              <w:jc w:val="left"/>
            </w:pPr>
            <w:r>
              <w:t>Extraordinära intäkter</w:t>
            </w:r>
          </w:p>
        </w:tc>
        <w:tc>
          <w:tcPr>
            <w:tcW w:w="567" w:type="dxa"/>
          </w:tcPr>
          <w:p w14:paraId="640C9FB9" w14:textId="352E9209" w:rsidR="007125A6" w:rsidRDefault="007125A6" w:rsidP="00DA6244">
            <w:pPr>
              <w:pStyle w:val="TabellRader"/>
            </w:pPr>
            <w:r>
              <w:t>1,1</w:t>
            </w:r>
          </w:p>
        </w:tc>
        <w:tc>
          <w:tcPr>
            <w:tcW w:w="567" w:type="dxa"/>
          </w:tcPr>
          <w:p w14:paraId="53587032" w14:textId="1B03D9E9" w:rsidR="007125A6" w:rsidRDefault="007125A6" w:rsidP="00DA6244">
            <w:pPr>
              <w:pStyle w:val="TabellRader"/>
            </w:pPr>
            <w:r>
              <w:t>0,1</w:t>
            </w:r>
          </w:p>
        </w:tc>
        <w:tc>
          <w:tcPr>
            <w:tcW w:w="567" w:type="dxa"/>
          </w:tcPr>
          <w:p w14:paraId="02D50EE7" w14:textId="001DA8AC" w:rsidR="007125A6" w:rsidRDefault="007125A6" w:rsidP="00DA6244">
            <w:pPr>
              <w:pStyle w:val="TabellRader"/>
            </w:pPr>
            <w:r>
              <w:t>1,0</w:t>
            </w:r>
          </w:p>
        </w:tc>
        <w:tc>
          <w:tcPr>
            <w:tcW w:w="567" w:type="dxa"/>
          </w:tcPr>
          <w:p w14:paraId="42A95423" w14:textId="01E89241" w:rsidR="007125A6" w:rsidRDefault="007125A6" w:rsidP="00DA6244">
            <w:pPr>
              <w:pStyle w:val="TabellRader"/>
            </w:pPr>
            <w:r>
              <w:t>0,8</w:t>
            </w:r>
          </w:p>
        </w:tc>
        <w:tc>
          <w:tcPr>
            <w:tcW w:w="567" w:type="dxa"/>
          </w:tcPr>
          <w:p w14:paraId="750DA099" w14:textId="6DCE8F7D" w:rsidR="007125A6" w:rsidRDefault="002731DE" w:rsidP="00DA6244">
            <w:pPr>
              <w:pStyle w:val="TabellRader"/>
            </w:pPr>
            <w:r>
              <w:t>0,5</w:t>
            </w:r>
          </w:p>
        </w:tc>
        <w:tc>
          <w:tcPr>
            <w:tcW w:w="709" w:type="dxa"/>
          </w:tcPr>
          <w:p w14:paraId="200F4442" w14:textId="3E819AF6" w:rsidR="007125A6" w:rsidRDefault="00B273F2" w:rsidP="00233827">
            <w:pPr>
              <w:pStyle w:val="TabellRader"/>
              <w:jc w:val="center"/>
            </w:pPr>
            <w:r>
              <w:t>-</w:t>
            </w:r>
            <w:r w:rsidR="00E8209E">
              <w:t>40,7</w:t>
            </w:r>
          </w:p>
          <w:p w14:paraId="26D71547" w14:textId="0768B4EB" w:rsidR="00E8209E" w:rsidRDefault="00E8209E" w:rsidP="00E8209E">
            <w:pPr>
              <w:pStyle w:val="TabellRader"/>
              <w:jc w:val="left"/>
            </w:pPr>
          </w:p>
        </w:tc>
      </w:tr>
      <w:tr w:rsidR="007125A6" w:rsidRPr="008D2ED2" w14:paraId="107DE742" w14:textId="77777777" w:rsidTr="00DA6244">
        <w:trPr>
          <w:trHeight w:val="266"/>
        </w:trPr>
        <w:tc>
          <w:tcPr>
            <w:tcW w:w="2410" w:type="dxa"/>
            <w:tcBorders>
              <w:bottom w:val="single" w:sz="8" w:space="0" w:color="auto"/>
            </w:tcBorders>
          </w:tcPr>
          <w:p w14:paraId="635701A0" w14:textId="77777777" w:rsidR="007125A6" w:rsidRDefault="007125A6" w:rsidP="00DA6244">
            <w:pPr>
              <w:pStyle w:val="TabellRader"/>
              <w:jc w:val="left"/>
            </w:pPr>
            <w:r>
              <w:t>Extraordinära kostnader</w:t>
            </w:r>
          </w:p>
        </w:tc>
        <w:tc>
          <w:tcPr>
            <w:tcW w:w="567" w:type="dxa"/>
            <w:tcBorders>
              <w:bottom w:val="single" w:sz="8" w:space="0" w:color="auto"/>
            </w:tcBorders>
          </w:tcPr>
          <w:p w14:paraId="1BE646B2" w14:textId="659E76DC" w:rsidR="007125A6" w:rsidRDefault="007125A6" w:rsidP="00DA6244">
            <w:pPr>
              <w:pStyle w:val="TabellRader"/>
            </w:pPr>
            <w:r>
              <w:t>-1,9</w:t>
            </w:r>
          </w:p>
        </w:tc>
        <w:tc>
          <w:tcPr>
            <w:tcW w:w="567" w:type="dxa"/>
            <w:tcBorders>
              <w:bottom w:val="single" w:sz="8" w:space="0" w:color="auto"/>
            </w:tcBorders>
          </w:tcPr>
          <w:p w14:paraId="6C32DFE5" w14:textId="193DD36D" w:rsidR="007125A6" w:rsidRDefault="007125A6" w:rsidP="00DA6244">
            <w:pPr>
              <w:pStyle w:val="TabellRader"/>
            </w:pPr>
            <w:r>
              <w:t>0,0</w:t>
            </w:r>
          </w:p>
        </w:tc>
        <w:tc>
          <w:tcPr>
            <w:tcW w:w="567" w:type="dxa"/>
            <w:tcBorders>
              <w:bottom w:val="single" w:sz="8" w:space="0" w:color="auto"/>
            </w:tcBorders>
          </w:tcPr>
          <w:p w14:paraId="76C44E19" w14:textId="2AC4723A" w:rsidR="007125A6" w:rsidRDefault="007125A6" w:rsidP="00DA6244">
            <w:pPr>
              <w:pStyle w:val="TabellRader"/>
            </w:pPr>
            <w:r w:rsidRPr="008D2ED2">
              <w:t>-</w:t>
            </w:r>
            <w:r>
              <w:t>0,4</w:t>
            </w:r>
          </w:p>
        </w:tc>
        <w:tc>
          <w:tcPr>
            <w:tcW w:w="567" w:type="dxa"/>
            <w:tcBorders>
              <w:bottom w:val="single" w:sz="8" w:space="0" w:color="auto"/>
            </w:tcBorders>
          </w:tcPr>
          <w:p w14:paraId="63F5034D" w14:textId="6244536D" w:rsidR="007125A6" w:rsidRPr="008D2ED2" w:rsidRDefault="007125A6" w:rsidP="00455D65">
            <w:pPr>
              <w:pStyle w:val="TabellRader"/>
            </w:pPr>
            <w:r>
              <w:t>-0,</w:t>
            </w:r>
            <w:r w:rsidR="00455D65">
              <w:t>9</w:t>
            </w:r>
          </w:p>
        </w:tc>
        <w:tc>
          <w:tcPr>
            <w:tcW w:w="567" w:type="dxa"/>
            <w:tcBorders>
              <w:bottom w:val="single" w:sz="8" w:space="0" w:color="auto"/>
            </w:tcBorders>
          </w:tcPr>
          <w:p w14:paraId="498C824E" w14:textId="2863AF10" w:rsidR="007125A6" w:rsidRPr="008D2ED2" w:rsidRDefault="002731DE" w:rsidP="00DA6244">
            <w:pPr>
              <w:pStyle w:val="TabellRader"/>
            </w:pPr>
            <w:r>
              <w:t>-0,1</w:t>
            </w:r>
          </w:p>
        </w:tc>
        <w:tc>
          <w:tcPr>
            <w:tcW w:w="709" w:type="dxa"/>
            <w:tcBorders>
              <w:bottom w:val="single" w:sz="8" w:space="0" w:color="auto"/>
            </w:tcBorders>
          </w:tcPr>
          <w:p w14:paraId="2E6FC24E" w14:textId="038CFF72" w:rsidR="007125A6" w:rsidRDefault="00E8209E" w:rsidP="00233827">
            <w:pPr>
              <w:pStyle w:val="TabellRader"/>
              <w:jc w:val="center"/>
            </w:pPr>
            <w:r>
              <w:t>-88,9</w:t>
            </w:r>
          </w:p>
        </w:tc>
      </w:tr>
      <w:tr w:rsidR="007125A6" w:rsidRPr="005239B4" w14:paraId="4B63DEC3" w14:textId="77777777" w:rsidTr="00DA6244">
        <w:trPr>
          <w:trHeight w:val="266"/>
        </w:trPr>
        <w:tc>
          <w:tcPr>
            <w:tcW w:w="2410" w:type="dxa"/>
            <w:tcBorders>
              <w:top w:val="single" w:sz="8" w:space="0" w:color="auto"/>
              <w:bottom w:val="single" w:sz="8" w:space="0" w:color="auto"/>
            </w:tcBorders>
          </w:tcPr>
          <w:p w14:paraId="491D75F0" w14:textId="77777777" w:rsidR="007125A6" w:rsidRPr="005239B4" w:rsidRDefault="007125A6" w:rsidP="00DA6244">
            <w:pPr>
              <w:pStyle w:val="TabellRader"/>
              <w:jc w:val="left"/>
              <w:rPr>
                <w:b/>
              </w:rPr>
            </w:pPr>
            <w:r w:rsidRPr="005239B4">
              <w:rPr>
                <w:b/>
              </w:rPr>
              <w:t>Årets resultat</w:t>
            </w:r>
          </w:p>
        </w:tc>
        <w:tc>
          <w:tcPr>
            <w:tcW w:w="567" w:type="dxa"/>
            <w:tcBorders>
              <w:top w:val="single" w:sz="8" w:space="0" w:color="auto"/>
              <w:bottom w:val="single" w:sz="8" w:space="0" w:color="auto"/>
            </w:tcBorders>
          </w:tcPr>
          <w:p w14:paraId="0A42636A" w14:textId="55EC7567" w:rsidR="007125A6" w:rsidRPr="005239B4" w:rsidRDefault="007125A6" w:rsidP="00DA6244">
            <w:pPr>
              <w:pStyle w:val="TabellRader"/>
              <w:rPr>
                <w:b/>
              </w:rPr>
            </w:pPr>
            <w:r>
              <w:rPr>
                <w:b/>
              </w:rPr>
              <w:t>7,1</w:t>
            </w:r>
          </w:p>
        </w:tc>
        <w:tc>
          <w:tcPr>
            <w:tcW w:w="567" w:type="dxa"/>
            <w:tcBorders>
              <w:top w:val="single" w:sz="8" w:space="0" w:color="auto"/>
              <w:bottom w:val="single" w:sz="8" w:space="0" w:color="auto"/>
            </w:tcBorders>
          </w:tcPr>
          <w:p w14:paraId="2FEC8A36" w14:textId="7DA33BF8" w:rsidR="007125A6" w:rsidRPr="005239B4" w:rsidRDefault="007125A6" w:rsidP="00DA6244">
            <w:pPr>
              <w:pStyle w:val="TabellRader"/>
              <w:rPr>
                <w:b/>
              </w:rPr>
            </w:pPr>
            <w:r>
              <w:rPr>
                <w:b/>
              </w:rPr>
              <w:t>13,5</w:t>
            </w:r>
          </w:p>
        </w:tc>
        <w:tc>
          <w:tcPr>
            <w:tcW w:w="567" w:type="dxa"/>
            <w:tcBorders>
              <w:top w:val="single" w:sz="8" w:space="0" w:color="auto"/>
              <w:bottom w:val="single" w:sz="8" w:space="0" w:color="auto"/>
            </w:tcBorders>
          </w:tcPr>
          <w:p w14:paraId="207F1602" w14:textId="1B45CA5C" w:rsidR="007125A6" w:rsidRPr="005239B4" w:rsidRDefault="007125A6" w:rsidP="00DA6244">
            <w:pPr>
              <w:pStyle w:val="TabellRader"/>
              <w:rPr>
                <w:b/>
              </w:rPr>
            </w:pPr>
            <w:r>
              <w:rPr>
                <w:b/>
              </w:rPr>
              <w:t>18,9</w:t>
            </w:r>
          </w:p>
        </w:tc>
        <w:tc>
          <w:tcPr>
            <w:tcW w:w="567" w:type="dxa"/>
            <w:tcBorders>
              <w:top w:val="single" w:sz="8" w:space="0" w:color="auto"/>
              <w:bottom w:val="single" w:sz="8" w:space="0" w:color="auto"/>
            </w:tcBorders>
          </w:tcPr>
          <w:p w14:paraId="467BFCC7" w14:textId="78CCD187" w:rsidR="007125A6" w:rsidRPr="005239B4" w:rsidRDefault="007125A6" w:rsidP="00455D65">
            <w:pPr>
              <w:pStyle w:val="TabellRader"/>
              <w:rPr>
                <w:b/>
              </w:rPr>
            </w:pPr>
            <w:r>
              <w:rPr>
                <w:b/>
              </w:rPr>
              <w:t>6,</w:t>
            </w:r>
            <w:r w:rsidR="00455D65">
              <w:rPr>
                <w:b/>
              </w:rPr>
              <w:t>8</w:t>
            </w:r>
          </w:p>
        </w:tc>
        <w:tc>
          <w:tcPr>
            <w:tcW w:w="567" w:type="dxa"/>
            <w:tcBorders>
              <w:top w:val="single" w:sz="8" w:space="0" w:color="auto"/>
              <w:bottom w:val="single" w:sz="8" w:space="0" w:color="auto"/>
            </w:tcBorders>
          </w:tcPr>
          <w:p w14:paraId="1D9D4506" w14:textId="05114236" w:rsidR="007125A6" w:rsidRPr="005239B4" w:rsidRDefault="002731DE" w:rsidP="00455D65">
            <w:pPr>
              <w:pStyle w:val="TabellRader"/>
              <w:rPr>
                <w:b/>
              </w:rPr>
            </w:pPr>
            <w:r>
              <w:rPr>
                <w:b/>
              </w:rPr>
              <w:t>19,</w:t>
            </w:r>
            <w:r w:rsidR="00455D65">
              <w:rPr>
                <w:b/>
              </w:rPr>
              <w:t>5</w:t>
            </w:r>
          </w:p>
        </w:tc>
        <w:tc>
          <w:tcPr>
            <w:tcW w:w="709" w:type="dxa"/>
            <w:tcBorders>
              <w:top w:val="single" w:sz="8" w:space="0" w:color="auto"/>
              <w:bottom w:val="single" w:sz="8" w:space="0" w:color="auto"/>
            </w:tcBorders>
          </w:tcPr>
          <w:p w14:paraId="356DABC8" w14:textId="2A3B16F1" w:rsidR="007125A6" w:rsidRDefault="007125A6" w:rsidP="00233827">
            <w:pPr>
              <w:pStyle w:val="TabellRader"/>
              <w:jc w:val="center"/>
              <w:rPr>
                <w:b/>
              </w:rPr>
            </w:pPr>
          </w:p>
        </w:tc>
      </w:tr>
    </w:tbl>
    <w:p w14:paraId="4004002A" w14:textId="64734A49" w:rsidR="007125A6" w:rsidRPr="0020614E" w:rsidRDefault="00E81D1F" w:rsidP="0020614E">
      <w:pPr>
        <w:pStyle w:val="TabellFotnot"/>
        <w:rPr>
          <w:rStyle w:val="Fotnotstecken"/>
          <w:vertAlign w:val="baseline"/>
        </w:rPr>
      </w:pPr>
      <w:r w:rsidRPr="0020614E">
        <w:t>*Resultaträkningen för 2012 är preliminär.</w:t>
      </w:r>
      <w:r w:rsidR="0020614E">
        <w:t xml:space="preserve">                                                                                                     </w:t>
      </w:r>
      <w:r w:rsidR="00A2459C" w:rsidRPr="0020614E">
        <w:t>** Enligt prognosen för 2012, Sveriges Kommuner och Landsting. Fastighetsavgiften redovisas av kommunerna som ett generellt statsbidrag.</w:t>
      </w:r>
      <w:r w:rsidR="0020614E">
        <w:t xml:space="preserve">                                                                                                                       </w:t>
      </w:r>
      <w:r w:rsidR="00A2459C" w:rsidRPr="0020614E">
        <w:t>*** Landstingen redovisar det riktade statsbidraget för läkemedelsförmånen som ett generellt statsbidrag.</w:t>
      </w:r>
      <w:r w:rsidR="0020614E">
        <w:t xml:space="preserve">                  </w:t>
      </w:r>
      <w:r w:rsidR="00CA613F" w:rsidRPr="0020614E">
        <w:rPr>
          <w:rStyle w:val="Fotnotstecken"/>
          <w:vertAlign w:val="baseline"/>
        </w:rPr>
        <w:t>Källa: Statistiska centralbyrån, räkenskapssammandraget.</w:t>
      </w:r>
    </w:p>
    <w:p w14:paraId="23C8E454" w14:textId="77777777" w:rsidR="007125A6" w:rsidRDefault="007125A6" w:rsidP="008C51E0">
      <w:pPr>
        <w:pStyle w:val="TabellFotnot"/>
      </w:pPr>
    </w:p>
    <w:p w14:paraId="700902D7" w14:textId="7B6917E6" w:rsidR="00233827" w:rsidRPr="00233827" w:rsidRDefault="00233827" w:rsidP="003910B4">
      <w:pPr>
        <w:pStyle w:val="Brdtext"/>
        <w:rPr>
          <w:highlight w:val="yellow"/>
        </w:rPr>
      </w:pPr>
      <w:r w:rsidRPr="00E8209E">
        <w:t xml:space="preserve">Skatteintäkterna ökade med </w:t>
      </w:r>
      <w:r w:rsidR="00E8209E" w:rsidRPr="00E8209E">
        <w:t>knappt 21 </w:t>
      </w:r>
      <w:r w:rsidRPr="00E8209E">
        <w:t>miljarder kronor eller 3,</w:t>
      </w:r>
      <w:r w:rsidR="00E8209E" w:rsidRPr="00E8209E">
        <w:t>8 </w:t>
      </w:r>
      <w:r w:rsidRPr="00E8209E">
        <w:t>procent 201</w:t>
      </w:r>
      <w:r w:rsidR="00E8209E" w:rsidRPr="00E8209E">
        <w:t>2</w:t>
      </w:r>
      <w:r w:rsidR="00E81D1F">
        <w:t xml:space="preserve"> jämfört med 2011</w:t>
      </w:r>
      <w:r w:rsidRPr="00E8209E">
        <w:t>. Det var en större ökning än det årliga gen</w:t>
      </w:r>
      <w:r w:rsidR="00E8209E" w:rsidRPr="00E8209E">
        <w:t>om</w:t>
      </w:r>
      <w:r w:rsidR="00E81D1F">
        <w:softHyphen/>
      </w:r>
      <w:r w:rsidR="00E8209E" w:rsidRPr="00E8209E">
        <w:t>snittet för den senaste fem</w:t>
      </w:r>
      <w:r w:rsidR="0087498D">
        <w:softHyphen/>
      </w:r>
      <w:r w:rsidR="00E8209E" w:rsidRPr="00E8209E">
        <w:t>års</w:t>
      </w:r>
      <w:r w:rsidR="0087498D">
        <w:softHyphen/>
      </w:r>
      <w:r w:rsidRPr="00E8209E">
        <w:t>perioden (</w:t>
      </w:r>
      <w:r w:rsidR="00E8209E" w:rsidRPr="00E8209E">
        <w:t xml:space="preserve">3,2 procent). </w:t>
      </w:r>
      <w:r w:rsidR="00E54441" w:rsidRPr="00455D65">
        <w:t>Jämfört med 2011 minskade de generella statsbidragen med knappt 4 miljarder kronor</w:t>
      </w:r>
      <w:r w:rsidR="00E54441">
        <w:t>.</w:t>
      </w:r>
      <w:r w:rsidR="00E54441" w:rsidRPr="00455D65">
        <w:t xml:space="preserve"> </w:t>
      </w:r>
      <w:r w:rsidR="00E8209E" w:rsidRPr="00E8209E">
        <w:t>Den kommunala fastighets</w:t>
      </w:r>
      <w:r w:rsidR="003910B4">
        <w:softHyphen/>
      </w:r>
      <w:r w:rsidR="00E8209E" w:rsidRPr="00E8209E">
        <w:t xml:space="preserve">avgiften </w:t>
      </w:r>
      <w:r w:rsidRPr="00E8209E">
        <w:t>ök</w:t>
      </w:r>
      <w:r w:rsidR="003910B4">
        <w:t>ade</w:t>
      </w:r>
      <w:r w:rsidRPr="00E8209E">
        <w:t xml:space="preserve"> med </w:t>
      </w:r>
      <w:r w:rsidR="00E8209E" w:rsidRPr="00E8209E">
        <w:t>1 </w:t>
      </w:r>
      <w:r w:rsidRPr="00E8209E">
        <w:t>miljard kronor</w:t>
      </w:r>
      <w:r w:rsidR="00E54441">
        <w:t>.</w:t>
      </w:r>
      <w:r w:rsidRPr="00E8209E">
        <w:t xml:space="preserve"> </w:t>
      </w:r>
      <w:r w:rsidR="003910B4">
        <w:t xml:space="preserve">Finansnettot var, till skillnad </w:t>
      </w:r>
      <w:r w:rsidR="00911A59">
        <w:t xml:space="preserve">från </w:t>
      </w:r>
      <w:r w:rsidR="003910B4">
        <w:t>2011, positivt 2012.</w:t>
      </w:r>
    </w:p>
    <w:p w14:paraId="14BFE6FB" w14:textId="0442E2E8" w:rsidR="00233827" w:rsidRDefault="00233827" w:rsidP="00455D65">
      <w:pPr>
        <w:pStyle w:val="Brdtextmedindrag"/>
      </w:pPr>
      <w:r w:rsidRPr="0094304D">
        <w:t xml:space="preserve">Årets resultat, </w:t>
      </w:r>
      <w:r>
        <w:t>dvs. resultatet inklusive extra</w:t>
      </w:r>
      <w:r w:rsidRPr="0094304D">
        <w:t xml:space="preserve">ordinära poster, uppgick till </w:t>
      </w:r>
      <w:r w:rsidRPr="00233827">
        <w:t>19,</w:t>
      </w:r>
      <w:r w:rsidR="00911A59" w:rsidRPr="00233827">
        <w:t>5</w:t>
      </w:r>
      <w:r w:rsidR="00911A59">
        <w:t> </w:t>
      </w:r>
      <w:r w:rsidRPr="0094304D">
        <w:t>miljarder kronor 201</w:t>
      </w:r>
      <w:r>
        <w:t>2</w:t>
      </w:r>
      <w:r w:rsidRPr="0094304D">
        <w:t>, vilket var en för</w:t>
      </w:r>
      <w:r>
        <w:t>bättring</w:t>
      </w:r>
      <w:r w:rsidRPr="0094304D">
        <w:t xml:space="preserve"> med 12</w:t>
      </w:r>
      <w:r w:rsidR="00455D65">
        <w:t>,7</w:t>
      </w:r>
      <w:r>
        <w:t> </w:t>
      </w:r>
      <w:r w:rsidRPr="0094304D">
        <w:t>miljarder kronor jämfört med 201</w:t>
      </w:r>
      <w:r>
        <w:t>1</w:t>
      </w:r>
      <w:r w:rsidRPr="0094304D">
        <w:t>.</w:t>
      </w:r>
    </w:p>
    <w:p w14:paraId="501944C3" w14:textId="0DE1EA76" w:rsidR="004849B8" w:rsidRDefault="00184619" w:rsidP="004849B8">
      <w:pPr>
        <w:pStyle w:val="Rubrik5utannumrering"/>
      </w:pPr>
      <w:r>
        <w:t>Ökad andel</w:t>
      </w:r>
      <w:r w:rsidR="004849B8">
        <w:t xml:space="preserve"> kommuner och landsting som redovisade positiva resultat</w:t>
      </w:r>
    </w:p>
    <w:p w14:paraId="4E13FE20" w14:textId="2EEC5CC7" w:rsidR="00233827" w:rsidRPr="007125A6" w:rsidRDefault="004849B8" w:rsidP="004849B8">
      <w:pPr>
        <w:pStyle w:val="Brdtext"/>
      </w:pPr>
      <w:r>
        <w:t xml:space="preserve">Andelen kommuner och landsting som </w:t>
      </w:r>
      <w:r w:rsidR="00184619">
        <w:t xml:space="preserve">2012 </w:t>
      </w:r>
      <w:r>
        <w:t>redovisade positiva resultat före extraordinära poster ökade jämfört med 2011 (</w:t>
      </w:r>
      <w:r w:rsidRPr="00EE169A">
        <w:t>se diagram 2.</w:t>
      </w:r>
      <w:r w:rsidR="00E81D1F" w:rsidRPr="00EE169A">
        <w:t>4</w:t>
      </w:r>
      <w:r>
        <w:t>). Andelen kommuner som redovisade nollresultat eller positiva resultat före extra</w:t>
      </w:r>
      <w:r w:rsidR="003910B4">
        <w:softHyphen/>
      </w:r>
      <w:r>
        <w:t>ordinära poster var 93 procent (271 kommuner) och andelen lands</w:t>
      </w:r>
      <w:r w:rsidR="003910B4">
        <w:softHyphen/>
      </w:r>
      <w:r>
        <w:t>ting var 85 procent (17 landsting).</w:t>
      </w:r>
    </w:p>
    <w:p w14:paraId="33ADF41B" w14:textId="77777777" w:rsidR="00F761EC" w:rsidRDefault="00F761EC">
      <w:pPr>
        <w:overflowPunct/>
        <w:autoSpaceDE/>
        <w:autoSpaceDN/>
        <w:adjustRightInd/>
        <w:textAlignment w:val="auto"/>
        <w:rPr>
          <w:rFonts w:ascii="Trade Gothic Pro" w:hAnsi="Trade Gothic Pro"/>
          <w:b/>
        </w:rPr>
      </w:pPr>
      <w:r>
        <w:br w:type="page"/>
      </w:r>
    </w:p>
    <w:p w14:paraId="353392C0" w14:textId="10915D1E" w:rsidR="00233827" w:rsidRDefault="00233827" w:rsidP="00233827">
      <w:pPr>
        <w:pStyle w:val="DiagramRubrik"/>
      </w:pPr>
      <w:r>
        <w:lastRenderedPageBreak/>
        <w:t xml:space="preserve">Diagram </w:t>
      </w:r>
      <w:fldSimple w:instr=" STYLEREF 1 \s ">
        <w:r w:rsidR="00756367">
          <w:rPr>
            <w:noProof/>
          </w:rPr>
          <w:t>2</w:t>
        </w:r>
      </w:fldSimple>
      <w:r>
        <w:t>.</w:t>
      </w:r>
      <w:fldSimple w:instr=" SEQ Diagram \* ARABIC \s 1 ">
        <w:r w:rsidR="00756367">
          <w:rPr>
            <w:noProof/>
          </w:rPr>
          <w:t>4</w:t>
        </w:r>
      </w:fldSimple>
      <w:r>
        <w:tab/>
        <w:t>Andelen kommuner och landsting som redovisat positiva resultat 2003–2012</w:t>
      </w:r>
    </w:p>
    <w:p w14:paraId="16919210" w14:textId="77777777" w:rsidR="00233827" w:rsidRDefault="00233827" w:rsidP="00233827">
      <w:pPr>
        <w:pStyle w:val="DiagramUnderrubrik"/>
        <w:spacing w:after="0"/>
      </w:pPr>
      <w:r>
        <w:t>Procent</w:t>
      </w:r>
    </w:p>
    <w:p w14:paraId="699D4022" w14:textId="77777777" w:rsidR="00233827" w:rsidRDefault="00233827" w:rsidP="00233827">
      <w:pPr>
        <w:pStyle w:val="Brdtext"/>
      </w:pPr>
      <w:r>
        <w:rPr>
          <w:noProof/>
          <w:lang w:eastAsia="sv-SE"/>
        </w:rPr>
        <w:drawing>
          <wp:inline distT="0" distB="0" distL="0" distR="0" wp14:anchorId="2D935A1D" wp14:editId="08F4C92E">
            <wp:extent cx="3745230" cy="2678453"/>
            <wp:effectExtent l="0" t="0" r="7620" b="7620"/>
            <wp:docPr id="80" name="Bildobjekt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9" cstate="print">
                      <a:extLst>
                        <a:ext uri="{28A0092B-C50C-407E-A947-70E740481C1C}">
                          <a14:useLocalDpi xmlns:a14="http://schemas.microsoft.com/office/drawing/2010/main" val="0"/>
                        </a:ext>
                      </a:extLst>
                    </a:blip>
                    <a:srcRect/>
                    <a:stretch>
                      <a:fillRect/>
                    </a:stretch>
                  </pic:blipFill>
                  <pic:spPr bwMode="auto">
                    <a:xfrm>
                      <a:off x="0" y="0"/>
                      <a:ext cx="3745230" cy="2678453"/>
                    </a:xfrm>
                    <a:prstGeom prst="rect">
                      <a:avLst/>
                    </a:prstGeom>
                    <a:noFill/>
                    <a:ln>
                      <a:noFill/>
                    </a:ln>
                  </pic:spPr>
                </pic:pic>
              </a:graphicData>
            </a:graphic>
          </wp:inline>
        </w:drawing>
      </w:r>
    </w:p>
    <w:p w14:paraId="635E23E1" w14:textId="459A53A8" w:rsidR="00233827" w:rsidRDefault="00DE7ACF" w:rsidP="00233827">
      <w:pPr>
        <w:pStyle w:val="Brdtext"/>
      </w:pPr>
      <w:r>
        <w:t>Under den senaste femårsperioden har</w:t>
      </w:r>
      <w:r w:rsidR="00EE00FB" w:rsidRPr="00EE00FB">
        <w:t xml:space="preserve"> 41 </w:t>
      </w:r>
      <w:r w:rsidR="004849B8" w:rsidRPr="00EE00FB">
        <w:t>procent (1</w:t>
      </w:r>
      <w:r w:rsidR="00EE00FB" w:rsidRPr="00EE00FB">
        <w:t>18</w:t>
      </w:r>
      <w:r w:rsidR="004849B8" w:rsidRPr="00EE00FB">
        <w:t xml:space="preserve"> kommuner) av kommunerna och 90</w:t>
      </w:r>
      <w:r w:rsidR="00770562">
        <w:t> </w:t>
      </w:r>
      <w:r w:rsidR="004849B8" w:rsidRPr="00EE00FB">
        <w:t>procent (1</w:t>
      </w:r>
      <w:r w:rsidR="00E8209E" w:rsidRPr="00EE00FB">
        <w:t>8</w:t>
      </w:r>
      <w:r w:rsidR="00EE00FB">
        <w:t> </w:t>
      </w:r>
      <w:r w:rsidR="004849B8" w:rsidRPr="00E8209E">
        <w:t xml:space="preserve">landsting) av landstingen </w:t>
      </w:r>
      <w:r w:rsidR="004849B8" w:rsidRPr="00DE7ACF">
        <w:t>redovisa</w:t>
      </w:r>
      <w:r w:rsidR="004A1CF5">
        <w:t>t</w:t>
      </w:r>
      <w:r>
        <w:t xml:space="preserve"> </w:t>
      </w:r>
      <w:r w:rsidR="004849B8" w:rsidRPr="00E8209E">
        <w:t>ett negativt resultat före extraordinära poster ett eller flera år</w:t>
      </w:r>
      <w:r w:rsidR="004849B8" w:rsidRPr="00770562">
        <w:t xml:space="preserve">. Av kommunerna var det relativt </w:t>
      </w:r>
      <w:r w:rsidR="00E81D1F">
        <w:t>sett flest kommuner inom kommun</w:t>
      </w:r>
      <w:r w:rsidR="004849B8" w:rsidRPr="00770562">
        <w:t>grupp</w:t>
      </w:r>
      <w:r w:rsidR="004504FD">
        <w:softHyphen/>
      </w:r>
      <w:r w:rsidR="004849B8" w:rsidRPr="00770562">
        <w:t>erna pendlingskommuner och varuproducerande</w:t>
      </w:r>
      <w:r w:rsidR="00EE169A">
        <w:t xml:space="preserve"> kommuner</w:t>
      </w:r>
      <w:r w:rsidR="00911A59">
        <w:t xml:space="preserve"> som redo</w:t>
      </w:r>
      <w:r w:rsidR="00972A22">
        <w:softHyphen/>
      </w:r>
      <w:r w:rsidR="00911A59">
        <w:t>visat</w:t>
      </w:r>
      <w:r w:rsidR="00911A59" w:rsidRPr="00E8209E">
        <w:t xml:space="preserve"> ett negativt resultat före extraordinära poster</w:t>
      </w:r>
      <w:r w:rsidR="004849B8" w:rsidRPr="00770562">
        <w:t>. Om man bortser från resultatet för 2011</w:t>
      </w:r>
      <w:r w:rsidR="004849B8" w:rsidRPr="00E8209E">
        <w:t xml:space="preserve">, då landstingen påverkades av en stor engångskostnad </w:t>
      </w:r>
      <w:r w:rsidR="00911A59">
        <w:t>som</w:t>
      </w:r>
      <w:r w:rsidR="00911A59" w:rsidRPr="00E8209E">
        <w:t xml:space="preserve"> </w:t>
      </w:r>
      <w:r w:rsidR="004849B8" w:rsidRPr="00E8209E">
        <w:t>medförde nega</w:t>
      </w:r>
      <w:r w:rsidR="003910B4">
        <w:softHyphen/>
      </w:r>
      <w:r w:rsidR="004849B8" w:rsidRPr="00E8209E">
        <w:t>tiva resultat, var det 55</w:t>
      </w:r>
      <w:r w:rsidR="00770562">
        <w:t> </w:t>
      </w:r>
      <w:r w:rsidR="004849B8" w:rsidRPr="00E8209E">
        <w:t>procent som hade negativa resultat under period</w:t>
      </w:r>
      <w:r w:rsidR="003910B4">
        <w:softHyphen/>
      </w:r>
      <w:r w:rsidR="004849B8" w:rsidRPr="00E8209E">
        <w:t xml:space="preserve">en. </w:t>
      </w:r>
    </w:p>
    <w:p w14:paraId="0C28B8F9" w14:textId="5B00C4BB" w:rsidR="00966BE3" w:rsidRDefault="00966BE3" w:rsidP="00966BE3">
      <w:pPr>
        <w:pStyle w:val="Rubrik5utannumrering"/>
      </w:pPr>
      <w:r>
        <w:t>Kommunerna redovisade ett starkt resultat 2012</w:t>
      </w:r>
    </w:p>
    <w:p w14:paraId="1EC1427D" w14:textId="6E6686AF" w:rsidR="00770562" w:rsidRPr="00770562" w:rsidRDefault="00770562" w:rsidP="00770562">
      <w:pPr>
        <w:pStyle w:val="Brdtext"/>
      </w:pPr>
      <w:r w:rsidRPr="00770562">
        <w:t>Kommunernas res</w:t>
      </w:r>
      <w:r w:rsidR="00DF3350">
        <w:t>ultat före extraordinära poster</w:t>
      </w:r>
      <w:r w:rsidRPr="00770562">
        <w:t xml:space="preserve"> uppgick </w:t>
      </w:r>
      <w:r w:rsidR="00911A59" w:rsidRPr="00770562">
        <w:t>2012</w:t>
      </w:r>
      <w:r w:rsidR="00911A59">
        <w:t xml:space="preserve"> </w:t>
      </w:r>
      <w:r w:rsidRPr="00770562">
        <w:t>pre</w:t>
      </w:r>
      <w:r w:rsidR="004504FD">
        <w:softHyphen/>
      </w:r>
      <w:r w:rsidRPr="00770562">
        <w:t>liminärt till 14,</w:t>
      </w:r>
      <w:r w:rsidR="00696977">
        <w:t>1</w:t>
      </w:r>
      <w:r w:rsidRPr="00770562">
        <w:t xml:space="preserve"> miljarder kronor, vilket var </w:t>
      </w:r>
      <w:r w:rsidR="00696977">
        <w:t>4</w:t>
      </w:r>
      <w:r w:rsidRPr="00770562">
        <w:t>,</w:t>
      </w:r>
      <w:r w:rsidR="00696977">
        <w:t>7</w:t>
      </w:r>
      <w:r w:rsidRPr="00770562">
        <w:t xml:space="preserve"> miljarder kronor </w:t>
      </w:r>
      <w:r w:rsidR="00184619">
        <w:t>hög</w:t>
      </w:r>
      <w:r w:rsidRPr="00770562">
        <w:t>re än utfallet för 2011 och 11,</w:t>
      </w:r>
      <w:r w:rsidR="00A2397C">
        <w:t>1</w:t>
      </w:r>
      <w:r w:rsidRPr="00770562">
        <w:t xml:space="preserve"> miljarder kronor </w:t>
      </w:r>
      <w:r w:rsidR="00A2459C">
        <w:t>hög</w:t>
      </w:r>
      <w:r w:rsidRPr="00770562">
        <w:t xml:space="preserve">re än budgeterat. Orsaken till skillnaden var främst återbetalningen av försäkringspremier från AFA </w:t>
      </w:r>
      <w:r w:rsidR="00E81D1F">
        <w:t xml:space="preserve">Försäkring </w:t>
      </w:r>
      <w:r w:rsidRPr="00770562">
        <w:t xml:space="preserve">om </w:t>
      </w:r>
      <w:r w:rsidR="00A707D3">
        <w:t>drygt</w:t>
      </w:r>
      <w:r w:rsidR="00A707D3" w:rsidRPr="00E81D1F">
        <w:t xml:space="preserve"> </w:t>
      </w:r>
      <w:r w:rsidRPr="00770562">
        <w:t xml:space="preserve">8 miljarder kronor. Andra orsaker var att skatteintäkterna blev högre och kostnaderna något lägre än budgeterat. </w:t>
      </w:r>
    </w:p>
    <w:p w14:paraId="77207CE4" w14:textId="6E49EBBF" w:rsidR="00770562" w:rsidRPr="00770562" w:rsidRDefault="00770562" w:rsidP="00770562">
      <w:pPr>
        <w:pStyle w:val="Brdtextmedindrag"/>
      </w:pPr>
      <w:r w:rsidRPr="00770562">
        <w:t>Kommunerna har sammantaget under den senaste femårsperioden upp</w:t>
      </w:r>
      <w:r w:rsidR="004504FD">
        <w:softHyphen/>
      </w:r>
      <w:r w:rsidRPr="00770562">
        <w:t>visat positiva resultat före extraordinära poster som årligen varierat mellan 6,2 och 14,6 miljarder kronor (se tabell 1 i bilaga 4).</w:t>
      </w:r>
    </w:p>
    <w:p w14:paraId="68DF2C27" w14:textId="77777777" w:rsidR="003743DB" w:rsidRDefault="003743DB">
      <w:pPr>
        <w:overflowPunct/>
        <w:autoSpaceDE/>
        <w:autoSpaceDN/>
        <w:adjustRightInd/>
        <w:textAlignment w:val="auto"/>
        <w:rPr>
          <w:rFonts w:ascii="Trade Gothic Pro" w:hAnsi="Trade Gothic Pro"/>
          <w:b/>
          <w:highlight w:val="yellow"/>
        </w:rPr>
      </w:pPr>
      <w:r>
        <w:rPr>
          <w:highlight w:val="yellow"/>
        </w:rPr>
        <w:br w:type="page"/>
      </w:r>
    </w:p>
    <w:p w14:paraId="611DD189" w14:textId="0786BE22" w:rsidR="00E81D1F" w:rsidRDefault="00E81D1F" w:rsidP="005C55C9">
      <w:pPr>
        <w:pStyle w:val="DiagramRubrik"/>
      </w:pPr>
      <w:r>
        <w:lastRenderedPageBreak/>
        <w:t xml:space="preserve">Diagram </w:t>
      </w:r>
      <w:fldSimple w:instr=" STYLEREF 1 \s ">
        <w:r w:rsidR="00756367">
          <w:rPr>
            <w:noProof/>
          </w:rPr>
          <w:t>2</w:t>
        </w:r>
      </w:fldSimple>
      <w:r>
        <w:t>.</w:t>
      </w:r>
      <w:fldSimple w:instr=" SEQ Diagram \* ARABIC \s 1 ">
        <w:r w:rsidR="00756367">
          <w:rPr>
            <w:noProof/>
          </w:rPr>
          <w:t>5</w:t>
        </w:r>
      </w:fldSimple>
      <w:r>
        <w:tab/>
      </w:r>
      <w:r w:rsidRPr="003743DB">
        <w:t>Resultat före extraordinära poster 2012 per kommungrupp</w:t>
      </w:r>
    </w:p>
    <w:p w14:paraId="44C2B8DA" w14:textId="0EFCE383" w:rsidR="005C55C9" w:rsidRPr="003743DB" w:rsidRDefault="005C55C9" w:rsidP="005C55C9">
      <w:pPr>
        <w:pStyle w:val="TabellUnderrubrik"/>
      </w:pPr>
      <w:r w:rsidRPr="003743DB">
        <w:t>Kronor per invånare</w:t>
      </w:r>
    </w:p>
    <w:p w14:paraId="37A9FA87" w14:textId="2D9DC736" w:rsidR="005C55C9" w:rsidRDefault="0082179C" w:rsidP="005C55C9">
      <w:pPr>
        <w:pStyle w:val="Brdtext"/>
        <w:rPr>
          <w:highlight w:val="yellow"/>
        </w:rPr>
      </w:pPr>
      <w:r>
        <w:rPr>
          <w:noProof/>
          <w:lang w:eastAsia="sv-SE"/>
        </w:rPr>
        <w:drawing>
          <wp:inline distT="0" distB="0" distL="0" distR="0" wp14:anchorId="03D8EA66" wp14:editId="69DF110B">
            <wp:extent cx="3725545" cy="3391535"/>
            <wp:effectExtent l="0" t="0" r="8255" b="0"/>
            <wp:docPr id="38" name="Bildobjekt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30" cstate="print">
                      <a:extLst>
                        <a:ext uri="{28A0092B-C50C-407E-A947-70E740481C1C}">
                          <a14:useLocalDpi xmlns:a14="http://schemas.microsoft.com/office/drawing/2010/main" val="0"/>
                        </a:ext>
                      </a:extLst>
                    </a:blip>
                    <a:srcRect/>
                    <a:stretch>
                      <a:fillRect/>
                    </a:stretch>
                  </pic:blipFill>
                  <pic:spPr bwMode="auto">
                    <a:xfrm>
                      <a:off x="0" y="0"/>
                      <a:ext cx="3725545" cy="3391535"/>
                    </a:xfrm>
                    <a:prstGeom prst="rect">
                      <a:avLst/>
                    </a:prstGeom>
                    <a:noFill/>
                    <a:ln>
                      <a:noFill/>
                    </a:ln>
                  </pic:spPr>
                </pic:pic>
              </a:graphicData>
            </a:graphic>
          </wp:inline>
        </w:drawing>
      </w:r>
    </w:p>
    <w:p w14:paraId="648F94C2" w14:textId="676CEAA3" w:rsidR="00770562" w:rsidRDefault="00770562" w:rsidP="00770562">
      <w:pPr>
        <w:pStyle w:val="Brdtext"/>
      </w:pPr>
      <w:r w:rsidRPr="009C26DC">
        <w:t>Resultatet före extraordinära poster per invånare var 2012 högst i kommungruppen storstäder, 1</w:t>
      </w:r>
      <w:r>
        <w:t> </w:t>
      </w:r>
      <w:r w:rsidRPr="009C26DC">
        <w:t>623</w:t>
      </w:r>
      <w:r>
        <w:t> </w:t>
      </w:r>
      <w:r w:rsidRPr="009C26DC">
        <w:t>kronor per invånare (se diagram 2.</w:t>
      </w:r>
      <w:r w:rsidR="00E81D1F">
        <w:t>5</w:t>
      </w:r>
      <w:r w:rsidRPr="009C26DC">
        <w:t>). Till skillnad från 2011, då kommungruppen varuproducerande kommun</w:t>
      </w:r>
      <w:r w:rsidR="004504FD">
        <w:softHyphen/>
      </w:r>
      <w:r w:rsidRPr="009C26DC">
        <w:t xml:space="preserve">er hade det lägsta resultatet, redovisade kommuner i glesbefolkad region det lägsta resultatet 2012, </w:t>
      </w:r>
      <w:r w:rsidR="006564C7">
        <w:t xml:space="preserve">med </w:t>
      </w:r>
      <w:r w:rsidRPr="009C26DC">
        <w:t>529</w:t>
      </w:r>
      <w:r>
        <w:t> </w:t>
      </w:r>
      <w:r w:rsidRPr="009C26DC">
        <w:t>kronor per invånare. Jämfört med 2011 ökade spridningen något mellan kommungrupperna. Däremot har sprid</w:t>
      </w:r>
      <w:r w:rsidR="00184619">
        <w:softHyphen/>
      </w:r>
      <w:r w:rsidRPr="009C26DC">
        <w:t>ning</w:t>
      </w:r>
      <w:r w:rsidR="00184619">
        <w:softHyphen/>
      </w:r>
      <w:r w:rsidRPr="009C26DC">
        <w:t>en mellan enskilda kommuner minskat jämfört med 2011. Sprid</w:t>
      </w:r>
      <w:r w:rsidR="00184619">
        <w:softHyphen/>
      </w:r>
      <w:r w:rsidRPr="009C26DC">
        <w:t>ning</w:t>
      </w:r>
      <w:r w:rsidR="00184619">
        <w:softHyphen/>
      </w:r>
      <w:r w:rsidRPr="009C26DC">
        <w:t>en mellan enskilda kommuner vad gäller resultatet före extra</w:t>
      </w:r>
      <w:r w:rsidR="00972A22">
        <w:softHyphen/>
      </w:r>
      <w:r w:rsidRPr="009C26DC">
        <w:t>ordinära poster låg mellan -2 615 och 4 471 kronor per invånare.</w:t>
      </w:r>
    </w:p>
    <w:p w14:paraId="734AC48B" w14:textId="5DB2D8B0" w:rsidR="00770562" w:rsidRPr="0009483B" w:rsidRDefault="00770562" w:rsidP="00770562">
      <w:pPr>
        <w:pStyle w:val="Brdtextmedindrag"/>
      </w:pPr>
      <w:r w:rsidRPr="0009483B">
        <w:t>De extraordinära posterna uppgick netto till 0,</w:t>
      </w:r>
      <w:r w:rsidR="00A2397C">
        <w:t>5</w:t>
      </w:r>
      <w:r>
        <w:t> </w:t>
      </w:r>
      <w:r w:rsidRPr="0009483B">
        <w:t>miljarder kronor. Årets resultat uppgick därmed till 14,6</w:t>
      </w:r>
      <w:r>
        <w:t> </w:t>
      </w:r>
      <w:r w:rsidRPr="0009483B">
        <w:t>miljarder kronor, vilket var 5,3 miljarder kronor högre än 2011.</w:t>
      </w:r>
    </w:p>
    <w:p w14:paraId="1663022F" w14:textId="5994C404" w:rsidR="00770562" w:rsidRDefault="00770562" w:rsidP="00770562">
      <w:pPr>
        <w:pStyle w:val="Brdtextmedindrag"/>
      </w:pPr>
      <w:r w:rsidRPr="0009483B">
        <w:t>Årets resultat, mätt som andel av skatteintäkter och generella</w:t>
      </w:r>
      <w:r>
        <w:t xml:space="preserve"> stats</w:t>
      </w:r>
      <w:r w:rsidR="004504FD">
        <w:softHyphen/>
      </w:r>
      <w:r>
        <w:t>bidrag, var i genomsnitt 3,3 procent 2012</w:t>
      </w:r>
      <w:r w:rsidR="006564C7">
        <w:t>, vilket är en ökning med 1,1 procentenhet</w:t>
      </w:r>
      <w:r>
        <w:t xml:space="preserve"> jämfört med 2011. Andelen för enskilda kommuner var som lägst -4,5 procent och som högst 9,8 procent. Sett över en femårsperiod hade kommungruppen för</w:t>
      </w:r>
      <w:r w:rsidR="004504FD">
        <w:softHyphen/>
      </w:r>
      <w:r>
        <w:t>orts</w:t>
      </w:r>
      <w:r w:rsidR="003910B4">
        <w:softHyphen/>
      </w:r>
      <w:r w:rsidR="004504FD">
        <w:softHyphen/>
      </w:r>
      <w:r>
        <w:t>kommuner till storstäderna den högsta andelen med ett årligt genom</w:t>
      </w:r>
      <w:r w:rsidR="003910B4">
        <w:softHyphen/>
      </w:r>
      <w:r>
        <w:t>snitt på 3,5 procent, medan kommungruppen glesbygdskommuner hade den lägsta, i genomsnitt 1,4 procent.</w:t>
      </w:r>
    </w:p>
    <w:p w14:paraId="68FBA43D" w14:textId="7E50154E" w:rsidR="00C62227" w:rsidRDefault="00C62227" w:rsidP="00C62227">
      <w:pPr>
        <w:pStyle w:val="Rubrik5utannumrering"/>
        <w:rPr>
          <w:lang w:eastAsia="sv-SE"/>
        </w:rPr>
      </w:pPr>
      <w:r>
        <w:rPr>
          <w:lang w:eastAsia="sv-SE"/>
        </w:rPr>
        <w:t>Positivt resultat för landstingen 2012</w:t>
      </w:r>
    </w:p>
    <w:p w14:paraId="05BDD345" w14:textId="5134A66A" w:rsidR="001C2341" w:rsidRDefault="00C62227" w:rsidP="00AD6CC9">
      <w:pPr>
        <w:pStyle w:val="Brdtext"/>
        <w:rPr>
          <w:lang w:eastAsia="sv-SE"/>
        </w:rPr>
      </w:pPr>
      <w:r>
        <w:rPr>
          <w:lang w:eastAsia="sv-SE"/>
        </w:rPr>
        <w:t xml:space="preserve">År 2012 uppgick landstingens samlade resultat före extraordinära poster preliminärt till 4,9 miljarder kronor (se tabell 2 i bilaga 4). Jämfört med </w:t>
      </w:r>
      <w:r>
        <w:rPr>
          <w:lang w:eastAsia="sv-SE"/>
        </w:rPr>
        <w:lastRenderedPageBreak/>
        <w:t xml:space="preserve">utfallet för 2011 förbättrades resultatet med 7,4 </w:t>
      </w:r>
      <w:r w:rsidRPr="00AD6CC9">
        <w:t>miljarder</w:t>
      </w:r>
      <w:r>
        <w:rPr>
          <w:lang w:eastAsia="sv-SE"/>
        </w:rPr>
        <w:t xml:space="preserve"> </w:t>
      </w:r>
      <w:r w:rsidR="00AD6CC9">
        <w:rPr>
          <w:lang w:eastAsia="sv-SE"/>
        </w:rPr>
        <w:t>k</w:t>
      </w:r>
      <w:r w:rsidRPr="00DA6244">
        <w:rPr>
          <w:lang w:eastAsia="sv-SE"/>
        </w:rPr>
        <w:t xml:space="preserve">ronor. Det budgeterade resultatet för 2012 var </w:t>
      </w:r>
      <w:r w:rsidR="00DA6244" w:rsidRPr="00DA6244">
        <w:rPr>
          <w:lang w:eastAsia="sv-SE"/>
        </w:rPr>
        <w:t>1 </w:t>
      </w:r>
      <w:r w:rsidRPr="00DA6244">
        <w:rPr>
          <w:lang w:eastAsia="sv-SE"/>
        </w:rPr>
        <w:t>miljard kronor. D</w:t>
      </w:r>
      <w:r>
        <w:rPr>
          <w:lang w:eastAsia="sv-SE"/>
        </w:rPr>
        <w:t xml:space="preserve">en </w:t>
      </w:r>
      <w:r w:rsidR="001C2341">
        <w:rPr>
          <w:lang w:eastAsia="sv-SE"/>
        </w:rPr>
        <w:t>främsta</w:t>
      </w:r>
      <w:r>
        <w:rPr>
          <w:lang w:eastAsia="sv-SE"/>
        </w:rPr>
        <w:t xml:space="preserve"> orsaken till </w:t>
      </w:r>
      <w:r w:rsidR="00972A22">
        <w:rPr>
          <w:lang w:eastAsia="sv-SE"/>
        </w:rPr>
        <w:t>skillnaden</w:t>
      </w:r>
      <w:r>
        <w:rPr>
          <w:lang w:eastAsia="sv-SE"/>
        </w:rPr>
        <w:t xml:space="preserve"> var återbetalningen </w:t>
      </w:r>
      <w:r w:rsidR="00104607">
        <w:rPr>
          <w:lang w:eastAsia="sv-SE"/>
        </w:rPr>
        <w:t xml:space="preserve">av försäkringspremier </w:t>
      </w:r>
      <w:r w:rsidR="006564C7">
        <w:rPr>
          <w:lang w:eastAsia="sv-SE"/>
        </w:rPr>
        <w:t xml:space="preserve">om </w:t>
      </w:r>
      <w:r w:rsidR="00A707D3">
        <w:rPr>
          <w:lang w:eastAsia="sv-SE"/>
        </w:rPr>
        <w:t xml:space="preserve">knappt </w:t>
      </w:r>
      <w:r w:rsidR="00104607">
        <w:rPr>
          <w:lang w:eastAsia="sv-SE"/>
        </w:rPr>
        <w:t xml:space="preserve">3 miljarder kronor </w:t>
      </w:r>
      <w:r w:rsidR="00E85204">
        <w:rPr>
          <w:lang w:eastAsia="sv-SE"/>
        </w:rPr>
        <w:t>från AFA F</w:t>
      </w:r>
      <w:r>
        <w:rPr>
          <w:lang w:eastAsia="sv-SE"/>
        </w:rPr>
        <w:t>örsäkring</w:t>
      </w:r>
      <w:r w:rsidR="00104607">
        <w:rPr>
          <w:lang w:eastAsia="sv-SE"/>
        </w:rPr>
        <w:t>.</w:t>
      </w:r>
      <w:r w:rsidR="001C2341">
        <w:rPr>
          <w:lang w:eastAsia="sv-SE"/>
        </w:rPr>
        <w:t xml:space="preserve"> Andra orsaker var att skatte</w:t>
      </w:r>
      <w:r w:rsidR="004504FD">
        <w:rPr>
          <w:lang w:eastAsia="sv-SE"/>
        </w:rPr>
        <w:softHyphen/>
      </w:r>
      <w:r w:rsidR="001C2341">
        <w:rPr>
          <w:lang w:eastAsia="sv-SE"/>
        </w:rPr>
        <w:t xml:space="preserve">intäkterna blev högre och kostnaderna </w:t>
      </w:r>
      <w:r w:rsidR="00CB54AE">
        <w:rPr>
          <w:lang w:eastAsia="sv-SE"/>
        </w:rPr>
        <w:t xml:space="preserve">något </w:t>
      </w:r>
      <w:r w:rsidR="001C2341">
        <w:rPr>
          <w:lang w:eastAsia="sv-SE"/>
        </w:rPr>
        <w:t>lägre än budgeterat.</w:t>
      </w:r>
      <w:r w:rsidR="00104607">
        <w:rPr>
          <w:lang w:eastAsia="sv-SE"/>
        </w:rPr>
        <w:t xml:space="preserve"> </w:t>
      </w:r>
    </w:p>
    <w:p w14:paraId="26FB89C8" w14:textId="4F7BBF7A" w:rsidR="001C2341" w:rsidRDefault="001C2341" w:rsidP="001C2341">
      <w:pPr>
        <w:pStyle w:val="DiagramRubrik"/>
      </w:pPr>
      <w:r>
        <w:t xml:space="preserve">Diagram </w:t>
      </w:r>
      <w:fldSimple w:instr=" STYLEREF 1 \s ">
        <w:r w:rsidR="00756367">
          <w:rPr>
            <w:noProof/>
          </w:rPr>
          <w:t>2</w:t>
        </w:r>
      </w:fldSimple>
      <w:r>
        <w:t>.</w:t>
      </w:r>
      <w:fldSimple w:instr=" SEQ Diagram \* ARABIC \s 1 ">
        <w:r w:rsidR="00756367">
          <w:rPr>
            <w:noProof/>
          </w:rPr>
          <w:t>6</w:t>
        </w:r>
      </w:fldSimple>
      <w:r>
        <w:tab/>
        <w:t>Resultat före extraordinära poster 2012 per landsting</w:t>
      </w:r>
    </w:p>
    <w:p w14:paraId="72028BA7" w14:textId="66B47E9A" w:rsidR="001C2341" w:rsidRPr="001C2341" w:rsidRDefault="001C2341" w:rsidP="001C2341">
      <w:pPr>
        <w:pStyle w:val="TabellUnderrubrik"/>
      </w:pPr>
      <w:r>
        <w:t>Kronor per invånare</w:t>
      </w:r>
    </w:p>
    <w:p w14:paraId="071F625B" w14:textId="3B620D8E" w:rsidR="001C2341" w:rsidRDefault="001C2341" w:rsidP="008376FE">
      <w:pPr>
        <w:pStyle w:val="Brdtext"/>
        <w:rPr>
          <w:lang w:eastAsia="sv-SE"/>
        </w:rPr>
      </w:pPr>
      <w:r>
        <w:rPr>
          <w:noProof/>
          <w:lang w:eastAsia="sv-SE"/>
        </w:rPr>
        <w:drawing>
          <wp:inline distT="0" distB="0" distL="0" distR="0" wp14:anchorId="234360BD" wp14:editId="054CE53A">
            <wp:extent cx="3745230" cy="2729165"/>
            <wp:effectExtent l="0" t="0" r="7620" b="0"/>
            <wp:docPr id="73" name="Bildobjekt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31" cstate="print">
                      <a:extLst>
                        <a:ext uri="{28A0092B-C50C-407E-A947-70E740481C1C}">
                          <a14:useLocalDpi xmlns:a14="http://schemas.microsoft.com/office/drawing/2010/main" val="0"/>
                        </a:ext>
                      </a:extLst>
                    </a:blip>
                    <a:srcRect/>
                    <a:stretch>
                      <a:fillRect/>
                    </a:stretch>
                  </pic:blipFill>
                  <pic:spPr bwMode="auto">
                    <a:xfrm>
                      <a:off x="0" y="0"/>
                      <a:ext cx="3745230" cy="2729165"/>
                    </a:xfrm>
                    <a:prstGeom prst="rect">
                      <a:avLst/>
                    </a:prstGeom>
                    <a:noFill/>
                    <a:ln>
                      <a:noFill/>
                    </a:ln>
                  </pic:spPr>
                </pic:pic>
              </a:graphicData>
            </a:graphic>
          </wp:inline>
        </w:drawing>
      </w:r>
    </w:p>
    <w:p w14:paraId="276982A2" w14:textId="6BE113B6" w:rsidR="00104607" w:rsidRDefault="00104607" w:rsidP="001C2341">
      <w:pPr>
        <w:pStyle w:val="Brdtext"/>
        <w:rPr>
          <w:lang w:eastAsia="sv-SE"/>
        </w:rPr>
      </w:pPr>
      <w:r>
        <w:rPr>
          <w:lang w:eastAsia="sv-SE"/>
        </w:rPr>
        <w:t xml:space="preserve">Resultatet före extraordinära poster uppgick till i genomsnitt 521 kronor per invånare 2012, vilket var en ökning med 784 kronor per invånare jämfört med året </w:t>
      </w:r>
      <w:r w:rsidR="00046710">
        <w:rPr>
          <w:lang w:eastAsia="sv-SE"/>
        </w:rPr>
        <w:t>före</w:t>
      </w:r>
      <w:r>
        <w:rPr>
          <w:lang w:eastAsia="sv-SE"/>
        </w:rPr>
        <w:t>. Det högsta resultatet, 1</w:t>
      </w:r>
      <w:r w:rsidR="0087498D">
        <w:rPr>
          <w:lang w:eastAsia="sv-SE"/>
        </w:rPr>
        <w:t> </w:t>
      </w:r>
      <w:r>
        <w:rPr>
          <w:lang w:eastAsia="sv-SE"/>
        </w:rPr>
        <w:t>110 kronor per invånare, redovisade Blekinge läns landsting (se diagram 2.</w:t>
      </w:r>
      <w:r w:rsidR="00E85204" w:rsidRPr="00E85204">
        <w:rPr>
          <w:lang w:eastAsia="sv-SE"/>
        </w:rPr>
        <w:t>6</w:t>
      </w:r>
      <w:r w:rsidRPr="00E85204">
        <w:rPr>
          <w:lang w:eastAsia="sv-SE"/>
        </w:rPr>
        <w:t>)</w:t>
      </w:r>
      <w:r>
        <w:rPr>
          <w:lang w:eastAsia="sv-SE"/>
        </w:rPr>
        <w:t>. År 2011 redovisade Stockholms läns lands</w:t>
      </w:r>
      <w:r w:rsidR="004504FD">
        <w:rPr>
          <w:lang w:eastAsia="sv-SE"/>
        </w:rPr>
        <w:softHyphen/>
      </w:r>
      <w:r>
        <w:rPr>
          <w:lang w:eastAsia="sv-SE"/>
        </w:rPr>
        <w:t xml:space="preserve">ting det högsta resultatet. </w:t>
      </w:r>
      <w:r w:rsidR="006564C7">
        <w:rPr>
          <w:lang w:eastAsia="sv-SE"/>
        </w:rPr>
        <w:t>I likhet med</w:t>
      </w:r>
      <w:r>
        <w:rPr>
          <w:lang w:eastAsia="sv-SE"/>
        </w:rPr>
        <w:t xml:space="preserve"> 2011 redo</w:t>
      </w:r>
      <w:r w:rsidR="00972A22">
        <w:rPr>
          <w:lang w:eastAsia="sv-SE"/>
        </w:rPr>
        <w:softHyphen/>
      </w:r>
      <w:r>
        <w:rPr>
          <w:lang w:eastAsia="sv-SE"/>
        </w:rPr>
        <w:t xml:space="preserve">visade Jämtlands läns landsting det lägsta resultatet. År 2012 uppgick det till -729 kronor per invånare. </w:t>
      </w:r>
      <w:r w:rsidR="00D039AA">
        <w:rPr>
          <w:lang w:eastAsia="sv-SE"/>
        </w:rPr>
        <w:t xml:space="preserve">Till skillnad från </w:t>
      </w:r>
      <w:r>
        <w:rPr>
          <w:lang w:eastAsia="sv-SE"/>
        </w:rPr>
        <w:t>året innan</w:t>
      </w:r>
      <w:r w:rsidR="00E85204">
        <w:rPr>
          <w:lang w:eastAsia="sv-SE"/>
        </w:rPr>
        <w:t>,</w:t>
      </w:r>
      <w:r w:rsidR="00D039AA">
        <w:rPr>
          <w:lang w:eastAsia="sv-SE"/>
        </w:rPr>
        <w:t xml:space="preserve"> då spridningen</w:t>
      </w:r>
      <w:r>
        <w:rPr>
          <w:lang w:eastAsia="sv-SE"/>
        </w:rPr>
        <w:t xml:space="preserve"> i resultat mellan lands</w:t>
      </w:r>
      <w:r w:rsidR="004504FD">
        <w:rPr>
          <w:lang w:eastAsia="sv-SE"/>
        </w:rPr>
        <w:softHyphen/>
      </w:r>
      <w:r>
        <w:rPr>
          <w:lang w:eastAsia="sv-SE"/>
        </w:rPr>
        <w:t xml:space="preserve">tingen </w:t>
      </w:r>
      <w:r w:rsidR="00D039AA">
        <w:rPr>
          <w:lang w:eastAsia="sv-SE"/>
        </w:rPr>
        <w:t>minskade</w:t>
      </w:r>
      <w:r w:rsidR="00E85204">
        <w:rPr>
          <w:lang w:eastAsia="sv-SE"/>
        </w:rPr>
        <w:t>,</w:t>
      </w:r>
      <w:r w:rsidR="00D039AA">
        <w:rPr>
          <w:lang w:eastAsia="sv-SE"/>
        </w:rPr>
        <w:t xml:space="preserve"> ökade spridningen </w:t>
      </w:r>
      <w:r>
        <w:rPr>
          <w:lang w:eastAsia="sv-SE"/>
        </w:rPr>
        <w:t>201</w:t>
      </w:r>
      <w:r w:rsidR="00D039AA">
        <w:rPr>
          <w:lang w:eastAsia="sv-SE"/>
        </w:rPr>
        <w:t>2</w:t>
      </w:r>
      <w:r>
        <w:rPr>
          <w:lang w:eastAsia="sv-SE"/>
        </w:rPr>
        <w:t xml:space="preserve">. </w:t>
      </w:r>
      <w:r w:rsidRPr="00EF0B88">
        <w:rPr>
          <w:lang w:eastAsia="sv-SE"/>
        </w:rPr>
        <w:t xml:space="preserve">Det i genomsnitt lägsta årliga resultatet under den senaste femårsperioden redovisades av </w:t>
      </w:r>
      <w:r w:rsidR="00EF0B88" w:rsidRPr="00EF0B88">
        <w:rPr>
          <w:lang w:eastAsia="sv-SE"/>
        </w:rPr>
        <w:t>Jämt</w:t>
      </w:r>
      <w:r w:rsidR="004504FD">
        <w:rPr>
          <w:lang w:eastAsia="sv-SE"/>
        </w:rPr>
        <w:softHyphen/>
      </w:r>
      <w:r w:rsidR="00EF0B88" w:rsidRPr="00EF0B88">
        <w:rPr>
          <w:lang w:eastAsia="sv-SE"/>
        </w:rPr>
        <w:t>lands</w:t>
      </w:r>
      <w:r w:rsidRPr="00EF0B88">
        <w:rPr>
          <w:lang w:eastAsia="sv-SE"/>
        </w:rPr>
        <w:t xml:space="preserve"> läns landsting (-</w:t>
      </w:r>
      <w:r w:rsidR="00EF0B88" w:rsidRPr="00EF0B88">
        <w:rPr>
          <w:lang w:eastAsia="sv-SE"/>
        </w:rPr>
        <w:t>419 </w:t>
      </w:r>
      <w:r w:rsidRPr="00EF0B88">
        <w:rPr>
          <w:lang w:eastAsia="sv-SE"/>
        </w:rPr>
        <w:t>kronor per invånare) medan Ös</w:t>
      </w:r>
      <w:r w:rsidR="00D039AA" w:rsidRPr="00EF0B88">
        <w:rPr>
          <w:lang w:eastAsia="sv-SE"/>
        </w:rPr>
        <w:t>tergötlands läns landsting redo</w:t>
      </w:r>
      <w:r w:rsidRPr="00EF0B88">
        <w:rPr>
          <w:lang w:eastAsia="sv-SE"/>
        </w:rPr>
        <w:t>visade det högsta (76</w:t>
      </w:r>
      <w:r w:rsidR="00EF0B88" w:rsidRPr="00EF0B88">
        <w:rPr>
          <w:lang w:eastAsia="sv-SE"/>
        </w:rPr>
        <w:t>5 </w:t>
      </w:r>
      <w:r w:rsidRPr="00EF0B88">
        <w:rPr>
          <w:lang w:eastAsia="sv-SE"/>
        </w:rPr>
        <w:t>kronor per invånare). Det årliga genom</w:t>
      </w:r>
      <w:r w:rsidR="004504FD">
        <w:rPr>
          <w:lang w:eastAsia="sv-SE"/>
        </w:rPr>
        <w:softHyphen/>
      </w:r>
      <w:r w:rsidRPr="00EF0B88">
        <w:rPr>
          <w:lang w:eastAsia="sv-SE"/>
        </w:rPr>
        <w:t xml:space="preserve">snittet uppgick sammantaget för samtliga landsting till </w:t>
      </w:r>
      <w:r w:rsidR="00EF0B88" w:rsidRPr="00EF0B88">
        <w:rPr>
          <w:lang w:eastAsia="sv-SE"/>
        </w:rPr>
        <w:t>232 </w:t>
      </w:r>
      <w:r w:rsidRPr="00EF0B88">
        <w:rPr>
          <w:lang w:eastAsia="sv-SE"/>
        </w:rPr>
        <w:t>kronor per invånare.</w:t>
      </w:r>
    </w:p>
    <w:p w14:paraId="15C546B0" w14:textId="731F6A56" w:rsidR="00104607" w:rsidRDefault="006564C7" w:rsidP="00104607">
      <w:pPr>
        <w:pStyle w:val="Brdtextmedindrag"/>
        <w:rPr>
          <w:lang w:eastAsia="sv-SE"/>
        </w:rPr>
      </w:pPr>
      <w:r>
        <w:rPr>
          <w:lang w:eastAsia="sv-SE"/>
        </w:rPr>
        <w:t xml:space="preserve">I likhet med </w:t>
      </w:r>
      <w:r w:rsidR="00104607">
        <w:rPr>
          <w:lang w:eastAsia="sv-SE"/>
        </w:rPr>
        <w:t>201</w:t>
      </w:r>
      <w:r w:rsidR="00D039AA">
        <w:rPr>
          <w:lang w:eastAsia="sv-SE"/>
        </w:rPr>
        <w:t>1</w:t>
      </w:r>
      <w:r w:rsidR="00104607">
        <w:rPr>
          <w:lang w:eastAsia="sv-SE"/>
        </w:rPr>
        <w:t xml:space="preserve"> redovisade landstingen inga extraordinära intäkter eller kostnader 201</w:t>
      </w:r>
      <w:r w:rsidR="00D039AA">
        <w:rPr>
          <w:lang w:eastAsia="sv-SE"/>
        </w:rPr>
        <w:t>2</w:t>
      </w:r>
      <w:r w:rsidR="00104607">
        <w:rPr>
          <w:lang w:eastAsia="sv-SE"/>
        </w:rPr>
        <w:t>, varför årets resultat var detsamma som resultatet före extraordinära poster</w:t>
      </w:r>
      <w:r w:rsidR="00E85204">
        <w:rPr>
          <w:lang w:eastAsia="sv-SE"/>
        </w:rPr>
        <w:t>, 4,9 miljarder kronor</w:t>
      </w:r>
      <w:r w:rsidR="00104607">
        <w:rPr>
          <w:lang w:eastAsia="sv-SE"/>
        </w:rPr>
        <w:t xml:space="preserve">. </w:t>
      </w:r>
    </w:p>
    <w:p w14:paraId="5CBDE0AF" w14:textId="4B9C02AF" w:rsidR="00104607" w:rsidRPr="00C62227" w:rsidRDefault="00104607" w:rsidP="00104607">
      <w:pPr>
        <w:pStyle w:val="Brdtextmedindrag"/>
        <w:rPr>
          <w:lang w:eastAsia="sv-SE"/>
        </w:rPr>
      </w:pPr>
      <w:r>
        <w:rPr>
          <w:lang w:eastAsia="sv-SE"/>
        </w:rPr>
        <w:t xml:space="preserve">Årets resultat, mätt som andel av skatteintäkter och generella stats-bidrag, </w:t>
      </w:r>
      <w:r w:rsidR="00D039AA">
        <w:rPr>
          <w:lang w:eastAsia="sv-SE"/>
        </w:rPr>
        <w:t>var</w:t>
      </w:r>
      <w:r>
        <w:rPr>
          <w:lang w:eastAsia="sv-SE"/>
        </w:rPr>
        <w:t xml:space="preserve"> i genomsnitt </w:t>
      </w:r>
      <w:r w:rsidR="00D039AA">
        <w:rPr>
          <w:lang w:eastAsia="sv-SE"/>
        </w:rPr>
        <w:t>2,0 </w:t>
      </w:r>
      <w:r>
        <w:rPr>
          <w:lang w:eastAsia="sv-SE"/>
        </w:rPr>
        <w:t>procent 201</w:t>
      </w:r>
      <w:r w:rsidR="00D039AA">
        <w:rPr>
          <w:lang w:eastAsia="sv-SE"/>
        </w:rPr>
        <w:t>2</w:t>
      </w:r>
      <w:r>
        <w:rPr>
          <w:lang w:eastAsia="sv-SE"/>
        </w:rPr>
        <w:t xml:space="preserve"> (</w:t>
      </w:r>
      <w:r w:rsidR="00D039AA">
        <w:rPr>
          <w:lang w:eastAsia="sv-SE"/>
        </w:rPr>
        <w:t>-1,1 </w:t>
      </w:r>
      <w:r>
        <w:rPr>
          <w:lang w:eastAsia="sv-SE"/>
        </w:rPr>
        <w:t>procent 201</w:t>
      </w:r>
      <w:r w:rsidR="00D039AA">
        <w:rPr>
          <w:lang w:eastAsia="sv-SE"/>
        </w:rPr>
        <w:t>1</w:t>
      </w:r>
      <w:r>
        <w:rPr>
          <w:lang w:eastAsia="sv-SE"/>
        </w:rPr>
        <w:t xml:space="preserve">). Andelen för enskilda landsting uppgick som </w:t>
      </w:r>
      <w:r w:rsidR="00AD6CC9">
        <w:rPr>
          <w:lang w:eastAsia="sv-SE"/>
        </w:rPr>
        <w:t>lägst till -2,9 procent (-4,2 procent 2011)</w:t>
      </w:r>
      <w:r w:rsidR="00AD6CC9" w:rsidRPr="00AD6CC9">
        <w:rPr>
          <w:lang w:eastAsia="sv-SE"/>
        </w:rPr>
        <w:t xml:space="preserve"> </w:t>
      </w:r>
      <w:r w:rsidR="00AD6CC9">
        <w:rPr>
          <w:lang w:eastAsia="sv-SE"/>
        </w:rPr>
        <w:t xml:space="preserve">och som </w:t>
      </w:r>
      <w:r>
        <w:rPr>
          <w:lang w:eastAsia="sv-SE"/>
        </w:rPr>
        <w:t xml:space="preserve">högst till </w:t>
      </w:r>
      <w:r w:rsidR="00D039AA">
        <w:rPr>
          <w:lang w:eastAsia="sv-SE"/>
        </w:rPr>
        <w:t>4</w:t>
      </w:r>
      <w:r>
        <w:rPr>
          <w:lang w:eastAsia="sv-SE"/>
        </w:rPr>
        <w:t>,2 procent (</w:t>
      </w:r>
      <w:r w:rsidR="00D039AA">
        <w:rPr>
          <w:lang w:eastAsia="sv-SE"/>
        </w:rPr>
        <w:t>1,2</w:t>
      </w:r>
      <w:r w:rsidR="0038124D">
        <w:rPr>
          <w:lang w:eastAsia="sv-SE"/>
        </w:rPr>
        <w:t> </w:t>
      </w:r>
      <w:r>
        <w:rPr>
          <w:lang w:eastAsia="sv-SE"/>
        </w:rPr>
        <w:t>procent 201</w:t>
      </w:r>
      <w:r w:rsidR="00D039AA">
        <w:rPr>
          <w:lang w:eastAsia="sv-SE"/>
        </w:rPr>
        <w:t>1</w:t>
      </w:r>
      <w:r>
        <w:rPr>
          <w:lang w:eastAsia="sv-SE"/>
        </w:rPr>
        <w:t xml:space="preserve">). </w:t>
      </w:r>
      <w:r w:rsidRPr="001167E2">
        <w:rPr>
          <w:lang w:eastAsia="sv-SE"/>
        </w:rPr>
        <w:t xml:space="preserve">Sett över en femårsperiod hade </w:t>
      </w:r>
      <w:r w:rsidR="001167E2" w:rsidRPr="001167E2">
        <w:rPr>
          <w:lang w:eastAsia="sv-SE"/>
        </w:rPr>
        <w:t>Jämtlands</w:t>
      </w:r>
      <w:r w:rsidRPr="001167E2">
        <w:rPr>
          <w:lang w:eastAsia="sv-SE"/>
        </w:rPr>
        <w:t xml:space="preserve"> läns landsting som årligt genom</w:t>
      </w:r>
      <w:r w:rsidR="0038124D">
        <w:rPr>
          <w:lang w:eastAsia="sv-SE"/>
        </w:rPr>
        <w:softHyphen/>
      </w:r>
      <w:r w:rsidR="004504FD">
        <w:rPr>
          <w:lang w:eastAsia="sv-SE"/>
        </w:rPr>
        <w:softHyphen/>
      </w:r>
      <w:r w:rsidRPr="001167E2">
        <w:rPr>
          <w:lang w:eastAsia="sv-SE"/>
        </w:rPr>
        <w:t>snitt den lägsta andelen (-</w:t>
      </w:r>
      <w:r w:rsidR="001167E2" w:rsidRPr="001167E2">
        <w:rPr>
          <w:lang w:eastAsia="sv-SE"/>
        </w:rPr>
        <w:t>1,8 </w:t>
      </w:r>
      <w:r w:rsidRPr="001167E2">
        <w:rPr>
          <w:lang w:eastAsia="sv-SE"/>
        </w:rPr>
        <w:t>procent) medan Östergötlands läns landsting hade den högsta andelen (3,</w:t>
      </w:r>
      <w:r w:rsidR="001167E2" w:rsidRPr="001167E2">
        <w:rPr>
          <w:lang w:eastAsia="sv-SE"/>
        </w:rPr>
        <w:t>5</w:t>
      </w:r>
      <w:r w:rsidRPr="001167E2">
        <w:rPr>
          <w:lang w:eastAsia="sv-SE"/>
        </w:rPr>
        <w:t xml:space="preserve"> procent).</w:t>
      </w:r>
    </w:p>
    <w:p w14:paraId="2712A486" w14:textId="45BF2066" w:rsidR="00F00810" w:rsidRDefault="00F00810" w:rsidP="00E134C5">
      <w:pPr>
        <w:pStyle w:val="Rubrik5utannumrering"/>
      </w:pPr>
      <w:bookmarkStart w:id="203" w:name="_Toc349815118"/>
      <w:bookmarkStart w:id="204" w:name="_Toc349816248"/>
      <w:bookmarkStart w:id="205" w:name="_Toc349820230"/>
      <w:r>
        <w:lastRenderedPageBreak/>
        <w:t xml:space="preserve">Kommunsektorns </w:t>
      </w:r>
      <w:r w:rsidR="00495C38">
        <w:t xml:space="preserve">avskrivningar och </w:t>
      </w:r>
      <w:r>
        <w:t>investeringar</w:t>
      </w:r>
      <w:bookmarkEnd w:id="203"/>
      <w:bookmarkEnd w:id="204"/>
      <w:bookmarkEnd w:id="205"/>
    </w:p>
    <w:p w14:paraId="6925AB33" w14:textId="5F12B9AD" w:rsidR="0087498D" w:rsidRPr="00EE169A" w:rsidRDefault="00D039AA" w:rsidP="002661F2">
      <w:pPr>
        <w:pStyle w:val="Brdtext"/>
      </w:pPr>
      <w:r w:rsidRPr="00EE169A">
        <w:t>Avskrivningar används i redovisningen för att fördela utgiften för en tillgång över tillgångens nyttjandeperiod. Motivet är att ge en rättvisande bild av kommunens eller landstingets förbrukning för respek</w:t>
      </w:r>
      <w:r w:rsidR="0087498D" w:rsidRPr="00EE169A">
        <w:softHyphen/>
      </w:r>
      <w:r w:rsidRPr="00EE169A">
        <w:t>tive redo</w:t>
      </w:r>
      <w:r w:rsidR="005831DA" w:rsidRPr="00EE169A">
        <w:softHyphen/>
      </w:r>
      <w:r w:rsidRPr="00EE169A">
        <w:t>visningsperiod. Avskrivningsko</w:t>
      </w:r>
      <w:r w:rsidR="00E85204" w:rsidRPr="00EE169A">
        <w:t>stnaderna ska avspegla hur till</w:t>
      </w:r>
      <w:r w:rsidRPr="00EE169A">
        <w:t>gångens värde och/eller servicepotential successivt förbrukas.</w:t>
      </w:r>
      <w:r w:rsidR="00D90DA7" w:rsidRPr="00EE169A">
        <w:t xml:space="preserve"> </w:t>
      </w:r>
    </w:p>
    <w:p w14:paraId="552EB659" w14:textId="442D4753" w:rsidR="00AE1B11" w:rsidRDefault="00D90DA7" w:rsidP="002661F2">
      <w:pPr>
        <w:pStyle w:val="Brdtextmedindrag"/>
      </w:pPr>
      <w:r w:rsidRPr="00EE169A">
        <w:t>Avskrivning</w:t>
      </w:r>
      <w:r w:rsidR="00D039AA" w:rsidRPr="00EE169A">
        <w:t xml:space="preserve">arna uppgick totalt för kommunsektorn till </w:t>
      </w:r>
      <w:r w:rsidRPr="00EE169A">
        <w:t>25,5 </w:t>
      </w:r>
      <w:r w:rsidR="00D039AA" w:rsidRPr="00EE169A">
        <w:t>miljarder kronor 201</w:t>
      </w:r>
      <w:r w:rsidRPr="00EE169A">
        <w:t>2</w:t>
      </w:r>
      <w:r w:rsidR="00D039AA" w:rsidRPr="00EE169A">
        <w:t xml:space="preserve">, vilket innebar en ökning med </w:t>
      </w:r>
      <w:r w:rsidRPr="00EE169A">
        <w:t>1,2 </w:t>
      </w:r>
      <w:r w:rsidR="00D039AA" w:rsidRPr="00EE169A">
        <w:t>miljarder kronor jämfört med 201</w:t>
      </w:r>
      <w:r w:rsidRPr="00EE169A">
        <w:t>1</w:t>
      </w:r>
      <w:r w:rsidR="00D039AA" w:rsidRPr="00EE169A">
        <w:t xml:space="preserve"> (se tabell 2.1).</w:t>
      </w:r>
      <w:r w:rsidRPr="00EE169A">
        <w:t xml:space="preserve"> Ökningstakten var </w:t>
      </w:r>
      <w:r w:rsidR="006564C7">
        <w:t xml:space="preserve">därmed </w:t>
      </w:r>
      <w:r w:rsidRPr="00EE169A">
        <w:t xml:space="preserve">högre än den genomsnittliga </w:t>
      </w:r>
      <w:r w:rsidR="006564C7">
        <w:t xml:space="preserve">årliga </w:t>
      </w:r>
      <w:r w:rsidRPr="00EE169A">
        <w:t>ökningen under den senaste fem</w:t>
      </w:r>
      <w:r w:rsidR="003D6417">
        <w:t>-</w:t>
      </w:r>
      <w:r w:rsidR="006564C7">
        <w:t xml:space="preserve"> och</w:t>
      </w:r>
      <w:r w:rsidRPr="00EE169A">
        <w:t xml:space="preserve"> tioårs</w:t>
      </w:r>
      <w:r w:rsidR="00972A22">
        <w:softHyphen/>
      </w:r>
      <w:r w:rsidRPr="00EE169A">
        <w:t>perioden.</w:t>
      </w:r>
      <w:r w:rsidR="00D039AA" w:rsidRPr="00EE169A">
        <w:t xml:space="preserve"> Kommunernas kostnader för avskrivningar uppgick till </w:t>
      </w:r>
      <w:r w:rsidRPr="00EE169A">
        <w:t>17,6 </w:t>
      </w:r>
      <w:r w:rsidR="00D039AA" w:rsidRPr="00EE169A">
        <w:t>miljarder kronor 20</w:t>
      </w:r>
      <w:r w:rsidRPr="00EE169A">
        <w:t>1</w:t>
      </w:r>
      <w:r w:rsidR="008376FE" w:rsidRPr="00EE169A">
        <w:t>2</w:t>
      </w:r>
      <w:r w:rsidRPr="00EE169A">
        <w:t>, vilket var en ökning med 0,8 </w:t>
      </w:r>
      <w:r w:rsidR="00D039AA" w:rsidRPr="00EE169A">
        <w:t>miljarder kronor jämfört med året innan. I genom</w:t>
      </w:r>
      <w:r w:rsidR="005831DA" w:rsidRPr="00EE169A">
        <w:softHyphen/>
      </w:r>
      <w:r w:rsidR="00D039AA" w:rsidRPr="00EE169A">
        <w:t>snitt har avskrivningskostnaderna uppgått till knappt 1</w:t>
      </w:r>
      <w:r w:rsidR="005831DA" w:rsidRPr="00EE169A">
        <w:t>6,4 </w:t>
      </w:r>
      <w:r w:rsidR="00D039AA" w:rsidRPr="00EE169A">
        <w:t>miljard</w:t>
      </w:r>
      <w:r w:rsidR="005831DA" w:rsidRPr="00EE169A">
        <w:softHyphen/>
      </w:r>
      <w:r w:rsidR="00D039AA" w:rsidRPr="00EE169A">
        <w:t>er kronor per år de fe</w:t>
      </w:r>
      <w:r w:rsidR="00AE1B11" w:rsidRPr="00EE169A">
        <w:t>m senaste åren. Landstingens av</w:t>
      </w:r>
      <w:r w:rsidR="00D039AA" w:rsidRPr="00EE169A">
        <w:t>skrivningskostnader uppgick till 7,</w:t>
      </w:r>
      <w:r w:rsidR="00AE1B11" w:rsidRPr="00EE169A">
        <w:t>9 </w:t>
      </w:r>
      <w:r w:rsidR="00D039AA" w:rsidRPr="00EE169A">
        <w:t>miljarder kronor, vilket var en ökning med 0,4</w:t>
      </w:r>
      <w:r w:rsidR="005831DA" w:rsidRPr="00EE169A">
        <w:t> m</w:t>
      </w:r>
      <w:r w:rsidR="00D039AA" w:rsidRPr="00EE169A">
        <w:t>iljard</w:t>
      </w:r>
      <w:r w:rsidR="004504FD" w:rsidRPr="00EE169A">
        <w:softHyphen/>
      </w:r>
      <w:r w:rsidR="00D039AA" w:rsidRPr="00EE169A">
        <w:t xml:space="preserve">er kronor jämfört med året innan. Under </w:t>
      </w:r>
      <w:r w:rsidR="006564C7">
        <w:t xml:space="preserve">den senaste </w:t>
      </w:r>
      <w:r w:rsidR="00D039AA" w:rsidRPr="00EE169A">
        <w:t xml:space="preserve">femårsperioden har avskrivningarna i genomsnitt uppgått till </w:t>
      </w:r>
      <w:r w:rsidR="005831DA" w:rsidRPr="00EE169A">
        <w:t>7,2 </w:t>
      </w:r>
      <w:r w:rsidR="00D039AA" w:rsidRPr="00EE169A">
        <w:t>miljarder kronor per år.</w:t>
      </w:r>
    </w:p>
    <w:p w14:paraId="113E623A" w14:textId="3403FF67" w:rsidR="00F00810" w:rsidRDefault="00F00810" w:rsidP="00AE1B11">
      <w:pPr>
        <w:pStyle w:val="Brdtextmedindrag"/>
      </w:pPr>
      <w:r>
        <w:t>Kommuner och landsting</w:t>
      </w:r>
      <w:r w:rsidRPr="008A1A6B">
        <w:t xml:space="preserve"> </w:t>
      </w:r>
      <w:r>
        <w:t xml:space="preserve">investerade 2011 </w:t>
      </w:r>
      <w:r>
        <w:rPr>
          <w:color w:val="000000"/>
        </w:rPr>
        <w:t>54,9 </w:t>
      </w:r>
      <w:r w:rsidRPr="008A1A6B">
        <w:t>miljarder kronor</w:t>
      </w:r>
      <w:r>
        <w:t xml:space="preserve"> i materiella anläggningstillgångar såsom infrastruktur, byggnader, maskin</w:t>
      </w:r>
      <w:r w:rsidR="005831DA">
        <w:softHyphen/>
      </w:r>
      <w:r>
        <w:t>er och inventarier</w:t>
      </w:r>
      <w:r w:rsidR="00EE169A">
        <w:t xml:space="preserve"> (se tabell 3 bilaga 4)</w:t>
      </w:r>
      <w:r w:rsidRPr="008A1A6B">
        <w:t>.</w:t>
      </w:r>
      <w:r w:rsidRPr="00822839">
        <w:t xml:space="preserve"> </w:t>
      </w:r>
      <w:r>
        <w:t xml:space="preserve">Detta var en ökning med </w:t>
      </w:r>
      <w:r>
        <w:rPr>
          <w:color w:val="000000"/>
        </w:rPr>
        <w:t>8,7 </w:t>
      </w:r>
      <w:r>
        <w:t>procent jämfört med 2010. I</w:t>
      </w:r>
      <w:r w:rsidRPr="00855EF4">
        <w:t>nvester</w:t>
      </w:r>
      <w:r>
        <w:t xml:space="preserve">ingar gjordes också </w:t>
      </w:r>
      <w:r w:rsidRPr="00855EF4">
        <w:t>i finansiella anläggningstillgångar</w:t>
      </w:r>
      <w:r>
        <w:t xml:space="preserve"> så</w:t>
      </w:r>
      <w:r w:rsidR="005831DA">
        <w:softHyphen/>
      </w:r>
      <w:r>
        <w:t>som aktier</w:t>
      </w:r>
      <w:r w:rsidRPr="00855EF4">
        <w:t>,</w:t>
      </w:r>
      <w:r>
        <w:t xml:space="preserve"> andelar och bostadsrätter.</w:t>
      </w:r>
      <w:r w:rsidRPr="00855EF4">
        <w:t xml:space="preserve"> </w:t>
      </w:r>
      <w:r>
        <w:t xml:space="preserve">Dessa </w:t>
      </w:r>
      <w:r w:rsidRPr="00855EF4">
        <w:t>utgi</w:t>
      </w:r>
      <w:r>
        <w:t xml:space="preserve">fter uppgick till </w:t>
      </w:r>
      <w:r>
        <w:rPr>
          <w:color w:val="000000"/>
        </w:rPr>
        <w:t>15,8 miljarder</w:t>
      </w:r>
      <w:r>
        <w:t xml:space="preserve"> kronor 2011, vilket var en ökning med 37,5 procent jämfört med 2010</w:t>
      </w:r>
      <w:r w:rsidRPr="00995AE7">
        <w:t xml:space="preserve">. </w:t>
      </w:r>
      <w:r w:rsidR="00095E80" w:rsidRPr="00995AE7">
        <w:t>Det var kommunerna som stod för ökningen</w:t>
      </w:r>
      <w:r w:rsidR="006564C7">
        <w:t>,</w:t>
      </w:r>
      <w:r w:rsidR="00095E80" w:rsidRPr="00995AE7">
        <w:t xml:space="preserve"> medan landstingens investeringsutgifter minskade. Ökningen motsvaras främst av en ökning av aktier och andelar i kommunala koncernföretag.</w:t>
      </w:r>
      <w:r w:rsidR="00095E80">
        <w:t xml:space="preserve"> </w:t>
      </w:r>
      <w:r>
        <w:t>Investeringar i materiella anläggnings</w:t>
      </w:r>
      <w:r w:rsidR="00095E80">
        <w:softHyphen/>
      </w:r>
      <w:r>
        <w:t xml:space="preserve">tillgångar görs också </w:t>
      </w:r>
      <w:r w:rsidR="006564C7">
        <w:t xml:space="preserve">genom </w:t>
      </w:r>
      <w:r>
        <w:t>företag</w:t>
      </w:r>
      <w:r w:rsidRPr="003237E9">
        <w:t xml:space="preserve"> som ägs av ko</w:t>
      </w:r>
      <w:r>
        <w:t>mmuner och landsting. Under 2010</w:t>
      </w:r>
      <w:r w:rsidRPr="003237E9">
        <w:t xml:space="preserve"> inv</w:t>
      </w:r>
      <w:r>
        <w:t xml:space="preserve">esterade dessa företag totalt </w:t>
      </w:r>
      <w:r w:rsidRPr="00E26805">
        <w:t>50</w:t>
      </w:r>
      <w:r>
        <w:t>,4 miljarder kronor, vilket var en ökning med 1,5 procent jämfört</w:t>
      </w:r>
      <w:r w:rsidRPr="00E770FE">
        <w:rPr>
          <w:color w:val="000000"/>
        </w:rPr>
        <w:t xml:space="preserve"> med</w:t>
      </w:r>
      <w:r>
        <w:t xml:space="preserve"> 2009</w:t>
      </w:r>
      <w:r w:rsidR="00D45B5C">
        <w:t xml:space="preserve"> (u</w:t>
      </w:r>
      <w:r w:rsidR="0075315F">
        <w:t>ppgifter för 2011 saknas</w:t>
      </w:r>
      <w:r w:rsidR="00D45B5C">
        <w:t>)</w:t>
      </w:r>
      <w:r w:rsidR="0075315F">
        <w:t xml:space="preserve">. </w:t>
      </w:r>
    </w:p>
    <w:p w14:paraId="214B11BB" w14:textId="6B6DBE37" w:rsidR="00F00810" w:rsidRPr="00027BD7" w:rsidRDefault="00F00810" w:rsidP="001B2F73">
      <w:pPr>
        <w:pStyle w:val="Brdtextmedindrag"/>
      </w:pPr>
      <w:r>
        <w:t>Självfinansieringsgraden visar hur stor del av investeringarna som finansieras av positiva resultat och avskrivningar. Ju högre andel</w:t>
      </w:r>
      <w:r w:rsidR="005553E4">
        <w:t>,</w:t>
      </w:r>
      <w:r>
        <w:t xml:space="preserve"> desto större del finansieras </w:t>
      </w:r>
      <w:r w:rsidR="00B933C3">
        <w:t>där</w:t>
      </w:r>
      <w:r>
        <w:t xml:space="preserve">med </w:t>
      </w:r>
      <w:r w:rsidR="00B933C3">
        <w:t>med egna medel</w:t>
      </w:r>
      <w:r>
        <w:t>. Som framgår av dia</w:t>
      </w:r>
      <w:r w:rsidR="00972A22">
        <w:softHyphen/>
      </w:r>
      <w:r>
        <w:t>gram</w:t>
      </w:r>
      <w:r w:rsidR="002A3898">
        <w:t> </w:t>
      </w:r>
      <w:r w:rsidRPr="00EE169A">
        <w:t>2.</w:t>
      </w:r>
      <w:r w:rsidR="00B933C3" w:rsidRPr="00EE169A">
        <w:t>7</w:t>
      </w:r>
      <w:r w:rsidR="00972A22">
        <w:t xml:space="preserve"> </w:t>
      </w:r>
      <w:r>
        <w:t>har kommunerna, med undantag för 2007, haft en högre själv</w:t>
      </w:r>
      <w:r w:rsidR="005F3BC2">
        <w:softHyphen/>
      </w:r>
      <w:r>
        <w:t xml:space="preserve">finansieringsgrad än landstingen. Mellan 2010 och 2011 minskade självfinansieringsgraden för både kommuner och landsting. </w:t>
      </w:r>
      <w:r w:rsidR="005553E4">
        <w:t>Den f</w:t>
      </w:r>
      <w:r>
        <w:t>rämsta orsaken till minskningen var att resultatet försämrades</w:t>
      </w:r>
      <w:r w:rsidR="006564C7">
        <w:t>,</w:t>
      </w:r>
      <w:r>
        <w:t xml:space="preserve"> samtidigt som investeringarna fortsatte att öka. </w:t>
      </w:r>
    </w:p>
    <w:p w14:paraId="0DAA1222" w14:textId="77777777" w:rsidR="00A2397C" w:rsidRDefault="00A2397C">
      <w:pPr>
        <w:overflowPunct/>
        <w:autoSpaceDE/>
        <w:autoSpaceDN/>
        <w:adjustRightInd/>
        <w:textAlignment w:val="auto"/>
        <w:rPr>
          <w:rFonts w:ascii="Trade Gothic Pro" w:hAnsi="Trade Gothic Pro"/>
          <w:b/>
        </w:rPr>
      </w:pPr>
      <w:r>
        <w:br w:type="page"/>
      </w:r>
    </w:p>
    <w:p w14:paraId="4481A8CE" w14:textId="312FB11A" w:rsidR="00F00810" w:rsidRDefault="00F00810" w:rsidP="001B2F73">
      <w:pPr>
        <w:pStyle w:val="DiagramRubrik"/>
      </w:pPr>
      <w:r>
        <w:lastRenderedPageBreak/>
        <w:t xml:space="preserve">Diagram </w:t>
      </w:r>
      <w:fldSimple w:instr=" STYLEREF 1 \s ">
        <w:r w:rsidR="00756367">
          <w:rPr>
            <w:noProof/>
          </w:rPr>
          <w:t>2</w:t>
        </w:r>
      </w:fldSimple>
      <w:r>
        <w:t>.</w:t>
      </w:r>
      <w:fldSimple w:instr=" SEQ Diagram \* ARABIC \s 1 ">
        <w:r w:rsidR="00756367">
          <w:rPr>
            <w:noProof/>
          </w:rPr>
          <w:t>7</w:t>
        </w:r>
      </w:fldSimple>
      <w:r>
        <w:tab/>
        <w:t>Självfinansieringsgrad 2002–2011</w:t>
      </w:r>
    </w:p>
    <w:p w14:paraId="3D35C83E" w14:textId="77777777" w:rsidR="00F00810" w:rsidRDefault="00F00810" w:rsidP="001B2F73">
      <w:pPr>
        <w:pStyle w:val="DiagramUnderrubrik"/>
        <w:spacing w:after="0"/>
      </w:pPr>
      <w:r>
        <w:t>Procent</w:t>
      </w:r>
    </w:p>
    <w:p w14:paraId="534FD175" w14:textId="77777777" w:rsidR="00F00810" w:rsidRDefault="000818C2" w:rsidP="001B2F73">
      <w:pPr>
        <w:pStyle w:val="Brdtext"/>
        <w:spacing w:line="260" w:lineRule="atLeast"/>
      </w:pPr>
      <w:r>
        <w:pict w14:anchorId="60EB728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295.6pt;height:209.4pt">
            <v:imagedata r:id="rId32" o:title=""/>
          </v:shape>
        </w:pict>
      </w:r>
    </w:p>
    <w:p w14:paraId="382354AA" w14:textId="77777777" w:rsidR="00F00810" w:rsidRPr="00F6020E" w:rsidRDefault="00F00810" w:rsidP="001B2F73">
      <w:pPr>
        <w:pStyle w:val="Rubrik5utannumrering"/>
      </w:pPr>
      <w:r>
        <w:t xml:space="preserve">Snabbare </w:t>
      </w:r>
      <w:r w:rsidRPr="00F6020E">
        <w:t>öknin</w:t>
      </w:r>
      <w:r>
        <w:t>g av investeringar i materiella anläggningstillgångar i kommunerna 2011</w:t>
      </w:r>
    </w:p>
    <w:p w14:paraId="3E73CB75" w14:textId="3A7723F4" w:rsidR="00F00810" w:rsidRPr="00D45B5C" w:rsidRDefault="00011B0A" w:rsidP="001B2F73">
      <w:pPr>
        <w:pStyle w:val="Brdtextmedindrag"/>
        <w:ind w:firstLine="0"/>
      </w:pPr>
      <w:r>
        <w:t xml:space="preserve">Som framgår av </w:t>
      </w:r>
      <w:r w:rsidRPr="008D5BBF">
        <w:t>diagram</w:t>
      </w:r>
      <w:r w:rsidRPr="000D1202">
        <w:rPr>
          <w:color w:val="FF0000"/>
        </w:rPr>
        <w:t xml:space="preserve"> </w:t>
      </w:r>
      <w:r w:rsidRPr="00EE169A">
        <w:t>2.</w:t>
      </w:r>
      <w:r w:rsidR="00D45B5C" w:rsidRPr="00EE169A">
        <w:t>8</w:t>
      </w:r>
      <w:r w:rsidRPr="008D5BBF">
        <w:t xml:space="preserve"> </w:t>
      </w:r>
      <w:r>
        <w:t>uppgick</w:t>
      </w:r>
      <w:r w:rsidR="00826C02">
        <w:t xml:space="preserve"> </w:t>
      </w:r>
      <w:r>
        <w:t>d</w:t>
      </w:r>
      <w:r w:rsidR="00F00810">
        <w:t>e kommunala investerings</w:t>
      </w:r>
      <w:r w:rsidR="004504FD">
        <w:softHyphen/>
      </w:r>
      <w:r w:rsidR="00F00810">
        <w:t xml:space="preserve">utgifterna för materiella anläggningstillgångar, exklusive </w:t>
      </w:r>
      <w:r w:rsidR="005901B0">
        <w:t>kommunägda företag</w:t>
      </w:r>
      <w:r w:rsidR="00AB52AD">
        <w:t>,</w:t>
      </w:r>
      <w:r w:rsidR="005901B0">
        <w:t xml:space="preserve"> </w:t>
      </w:r>
      <w:r w:rsidR="00F00810">
        <w:t>till 39,2 miljarder kronor</w:t>
      </w:r>
      <w:r>
        <w:t xml:space="preserve"> 2011</w:t>
      </w:r>
      <w:r w:rsidR="00F00810">
        <w:t xml:space="preserve">. </w:t>
      </w:r>
      <w:r w:rsidR="00A2397C">
        <w:t>Jämfört med 2010</w:t>
      </w:r>
      <w:r w:rsidR="00826C02">
        <w:t xml:space="preserve"> </w:t>
      </w:r>
      <w:r w:rsidR="00F00810">
        <w:t>var öknings</w:t>
      </w:r>
      <w:r w:rsidR="005901B0">
        <w:softHyphen/>
      </w:r>
      <w:r w:rsidR="00F00810">
        <w:t xml:space="preserve">takten 9 procent efter att ha varit på en oförändrad nivå 2008–2010. </w:t>
      </w:r>
      <w:r w:rsidR="00AB52AD">
        <w:t>Under de senaste tio åren har utgifterna ökat</w:t>
      </w:r>
      <w:r w:rsidR="00F00810" w:rsidRPr="00332D71">
        <w:t xml:space="preserve"> med 14,</w:t>
      </w:r>
      <w:r w:rsidR="005F3BC2">
        <w:t>7</w:t>
      </w:r>
      <w:r w:rsidR="00F00810" w:rsidRPr="00332D71">
        <w:t> miljarder kronor</w:t>
      </w:r>
      <w:r w:rsidR="00475F81">
        <w:t>,</w:t>
      </w:r>
      <w:r w:rsidR="00F00810" w:rsidRPr="00332D71">
        <w:t xml:space="preserve"> vilket motsvara</w:t>
      </w:r>
      <w:r w:rsidR="00652AB6" w:rsidRPr="004A1CF5">
        <w:t>r</w:t>
      </w:r>
      <w:r w:rsidR="00F00810" w:rsidRPr="00332D71">
        <w:t xml:space="preserve"> en ökning med </w:t>
      </w:r>
      <w:r w:rsidR="004504FD">
        <w:t>i genom</w:t>
      </w:r>
      <w:r w:rsidR="004504FD">
        <w:softHyphen/>
      </w:r>
      <w:r w:rsidR="00F00810">
        <w:t xml:space="preserve">snitt </w:t>
      </w:r>
      <w:r w:rsidR="00AB6D52">
        <w:t>5,3 </w:t>
      </w:r>
      <w:r w:rsidR="00F00810" w:rsidRPr="00332D71">
        <w:t>procent per år</w:t>
      </w:r>
      <w:r w:rsidR="00F00810" w:rsidRPr="00D45B5C">
        <w:t xml:space="preserve">. </w:t>
      </w:r>
      <w:r w:rsidR="00D45B5C" w:rsidRPr="00D45B5C">
        <w:t>År 2011 avsåg ut</w:t>
      </w:r>
      <w:r w:rsidR="00A076F6">
        <w:softHyphen/>
      </w:r>
      <w:r w:rsidR="00D45B5C" w:rsidRPr="00D45B5C">
        <w:t>gifterna</w:t>
      </w:r>
      <w:r w:rsidR="00F00810" w:rsidRPr="00D45B5C">
        <w:t xml:space="preserve"> till 76,5 procent entreprenad</w:t>
      </w:r>
      <w:r w:rsidR="003D6417">
        <w:t>-</w:t>
      </w:r>
      <w:r w:rsidR="00F00810" w:rsidRPr="00D45B5C">
        <w:t xml:space="preserve"> och </w:t>
      </w:r>
      <w:r w:rsidR="00652AB6" w:rsidRPr="00D45B5C">
        <w:t>konsult</w:t>
      </w:r>
      <w:r w:rsidR="00652AB6">
        <w:t>kostnader</w:t>
      </w:r>
      <w:r w:rsidR="00F00810" w:rsidRPr="00D45B5C">
        <w:t xml:space="preserve">, en andel som </w:t>
      </w:r>
      <w:r w:rsidR="003C5BFF">
        <w:t xml:space="preserve">har </w:t>
      </w:r>
      <w:r w:rsidR="00D45B5C" w:rsidRPr="00D45B5C">
        <w:t>ökat från 66,3 procent</w:t>
      </w:r>
      <w:r w:rsidR="00652AB6" w:rsidRPr="00652AB6">
        <w:t xml:space="preserve"> </w:t>
      </w:r>
      <w:r w:rsidR="00652AB6" w:rsidRPr="00D45B5C">
        <w:t>2002</w:t>
      </w:r>
      <w:r w:rsidR="00F00810" w:rsidRPr="00D45B5C">
        <w:t xml:space="preserve">. </w:t>
      </w:r>
    </w:p>
    <w:p w14:paraId="748CC6B6" w14:textId="56E474BA" w:rsidR="001B2F73" w:rsidRDefault="00D45B5C" w:rsidP="00A2485C">
      <w:pPr>
        <w:pStyle w:val="Brdtextmedindrag"/>
        <w:rPr>
          <w:rFonts w:ascii="Trade Gothic Pro" w:hAnsi="Trade Gothic Pro"/>
          <w:b/>
        </w:rPr>
      </w:pPr>
      <w:r>
        <w:t>Som diagram 2.</w:t>
      </w:r>
      <w:r w:rsidRPr="00EE169A">
        <w:t>8</w:t>
      </w:r>
      <w:r>
        <w:t xml:space="preserve"> visar uppgick l</w:t>
      </w:r>
      <w:r w:rsidR="00F00810" w:rsidRPr="00332D71">
        <w:t xml:space="preserve">andstingens investeringsutgifter </w:t>
      </w:r>
      <w:r w:rsidR="00F00810">
        <w:t>i materiella anläggningstillgångar, exklusive företag, till 15,7 miljard</w:t>
      </w:r>
      <w:r w:rsidR="0038124D">
        <w:softHyphen/>
      </w:r>
      <w:r w:rsidR="00F00810">
        <w:t>er kronor</w:t>
      </w:r>
      <w:r w:rsidR="00EE169A">
        <w:t xml:space="preserve"> 2011</w:t>
      </w:r>
      <w:r>
        <w:t>. Det var</w:t>
      </w:r>
      <w:r w:rsidR="00F00810">
        <w:t xml:space="preserve"> en ökning med 8,2 procent jämfört med 2010. </w:t>
      </w:r>
      <w:r w:rsidR="00652AB6">
        <w:t>År</w:t>
      </w:r>
      <w:r>
        <w:t xml:space="preserve"> 2002–2011 ökade investeringsutgifterna</w:t>
      </w:r>
      <w:r w:rsidR="00F00810">
        <w:t xml:space="preserve"> med 8,7 miljarder kronor, eller </w:t>
      </w:r>
      <w:r w:rsidR="00652AB6">
        <w:t xml:space="preserve">med </w:t>
      </w:r>
      <w:r w:rsidR="00F00810">
        <w:t xml:space="preserve">i genomsnitt </w:t>
      </w:r>
      <w:r w:rsidR="00AB6D52">
        <w:t>9,2 </w:t>
      </w:r>
      <w:r w:rsidR="00F00810">
        <w:t>procent per år. För</w:t>
      </w:r>
      <w:r w:rsidR="005F3BC2">
        <w:softHyphen/>
      </w:r>
      <w:r w:rsidR="00F00810">
        <w:t xml:space="preserve">ändringen </w:t>
      </w:r>
      <w:r w:rsidR="00652AB6">
        <w:t>kan till stor del förklaras av ökade</w:t>
      </w:r>
      <w:r w:rsidR="00F00810">
        <w:t xml:space="preserve"> investeringar i mark och byggnad</w:t>
      </w:r>
      <w:r w:rsidR="005F3BC2">
        <w:softHyphen/>
      </w:r>
      <w:r w:rsidR="00F00810">
        <w:t>er</w:t>
      </w:r>
      <w:r w:rsidR="00652AB6">
        <w:t>,</w:t>
      </w:r>
      <w:r w:rsidR="00F00810">
        <w:t xml:space="preserve"> vars andel av utgifterna ökat från 52,8 procent till 61,2 pro</w:t>
      </w:r>
      <w:r w:rsidR="0038124D">
        <w:softHyphen/>
      </w:r>
      <w:r w:rsidR="00F00810">
        <w:t xml:space="preserve">cent mellan 2002 och 2011. </w:t>
      </w:r>
      <w:r w:rsidR="001B2F73">
        <w:br w:type="page"/>
      </w:r>
    </w:p>
    <w:p w14:paraId="7E0A9F36" w14:textId="63819C4F" w:rsidR="000D1202" w:rsidRDefault="000D1202" w:rsidP="000D1202">
      <w:pPr>
        <w:pStyle w:val="DiagramRubrik"/>
      </w:pPr>
      <w:r>
        <w:lastRenderedPageBreak/>
        <w:t xml:space="preserve">Diagram </w:t>
      </w:r>
      <w:fldSimple w:instr=" STYLEREF 1 \s ">
        <w:r w:rsidR="00756367">
          <w:rPr>
            <w:noProof/>
          </w:rPr>
          <w:t>2</w:t>
        </w:r>
      </w:fldSimple>
      <w:r>
        <w:t>.</w:t>
      </w:r>
      <w:fldSimple w:instr=" SEQ Diagram \* ARABIC \s 1 ">
        <w:r w:rsidR="00756367">
          <w:rPr>
            <w:noProof/>
          </w:rPr>
          <w:t>8</w:t>
        </w:r>
      </w:fldSimple>
      <w:r>
        <w:tab/>
        <w:t>Investeringsutgifter i materiella anläggningstillgångar för kommuner, landsting och företag som ägs av kommuner och landsting 2002–2011</w:t>
      </w:r>
    </w:p>
    <w:p w14:paraId="1E8077C7" w14:textId="77777777" w:rsidR="00F00810" w:rsidRDefault="00F00810" w:rsidP="001B2F73">
      <w:pPr>
        <w:pStyle w:val="DiagramUnderrubrik"/>
        <w:spacing w:after="0"/>
      </w:pPr>
      <w:r>
        <w:t>Miljarder kronor</w:t>
      </w:r>
    </w:p>
    <w:p w14:paraId="417FDC91" w14:textId="77777777" w:rsidR="00F00810" w:rsidRPr="002A4C16" w:rsidRDefault="000818C2" w:rsidP="001B2F73">
      <w:pPr>
        <w:pStyle w:val="Brdtext"/>
        <w:spacing w:line="260" w:lineRule="atLeast"/>
      </w:pPr>
      <w:r>
        <w:pict w14:anchorId="4395755E">
          <v:shape id="_x0000_i1026" type="#_x0000_t75" style="width:295.6pt;height:220.55pt">
            <v:imagedata r:id="rId33" o:title=""/>
          </v:shape>
        </w:pict>
      </w:r>
    </w:p>
    <w:p w14:paraId="107ACDFD" w14:textId="72F101FA" w:rsidR="00F00810" w:rsidRDefault="002078F0" w:rsidP="007D16F8">
      <w:pPr>
        <w:pStyle w:val="Brdtext"/>
      </w:pPr>
      <w:r w:rsidRPr="008D5BBF">
        <w:t xml:space="preserve">Som diagram </w:t>
      </w:r>
      <w:r w:rsidRPr="00E47D7A">
        <w:t>2.</w:t>
      </w:r>
      <w:r w:rsidR="00D45B5C" w:rsidRPr="00E47D7A">
        <w:t>8</w:t>
      </w:r>
      <w:r w:rsidRPr="008D5BBF">
        <w:t xml:space="preserve"> </w:t>
      </w:r>
      <w:r w:rsidR="00D45B5C">
        <w:t xml:space="preserve">visar </w:t>
      </w:r>
      <w:r>
        <w:t>uppgick i</w:t>
      </w:r>
      <w:r w:rsidR="00F00810" w:rsidRPr="004B2369">
        <w:t xml:space="preserve">nvesteringsutgifterna </w:t>
      </w:r>
      <w:r w:rsidR="00D45B5C">
        <w:t xml:space="preserve">2010 </w:t>
      </w:r>
      <w:r w:rsidR="00F00810">
        <w:t xml:space="preserve">för företag som ägs av kommuner </w:t>
      </w:r>
      <w:r>
        <w:t xml:space="preserve">till </w:t>
      </w:r>
      <w:r w:rsidR="00F00810">
        <w:t xml:space="preserve">44,6 miljarder kronor och för företag som ägs av landsting </w:t>
      </w:r>
      <w:r>
        <w:t xml:space="preserve">till </w:t>
      </w:r>
      <w:r w:rsidR="00F00810">
        <w:t xml:space="preserve">5,8 miljarder kronor. </w:t>
      </w:r>
      <w:r w:rsidR="00652AB6">
        <w:t>År</w:t>
      </w:r>
      <w:r w:rsidR="00F00810">
        <w:t xml:space="preserve"> 2002–2010 </w:t>
      </w:r>
      <w:r w:rsidR="00F62CEE">
        <w:t>var ökningen</w:t>
      </w:r>
      <w:r w:rsidR="00F00810">
        <w:t xml:space="preserve"> i genomsnitt 4,0 respektive 13,8 procent</w:t>
      </w:r>
      <w:r w:rsidR="00652AB6" w:rsidRPr="00652AB6">
        <w:t xml:space="preserve"> </w:t>
      </w:r>
      <w:r w:rsidR="00652AB6">
        <w:t>per år</w:t>
      </w:r>
      <w:r w:rsidR="00F00810">
        <w:t xml:space="preserve">. </w:t>
      </w:r>
      <w:r w:rsidR="00652AB6">
        <w:t>Av f</w:t>
      </w:r>
      <w:r w:rsidR="00F00810">
        <w:t>öretagens investeringsutgifter</w:t>
      </w:r>
      <w:r w:rsidR="00972A22">
        <w:t xml:space="preserve"> </w:t>
      </w:r>
      <w:r w:rsidR="00F62CEE">
        <w:t xml:space="preserve">2010 </w:t>
      </w:r>
      <w:r w:rsidR="00F00810">
        <w:t xml:space="preserve">avsåg </w:t>
      </w:r>
      <w:r w:rsidR="005901B0">
        <w:t>två tredjedelar</w:t>
      </w:r>
      <w:r w:rsidR="00F00810">
        <w:t xml:space="preserve"> </w:t>
      </w:r>
      <w:r w:rsidR="00652AB6">
        <w:t xml:space="preserve">investeringar i </w:t>
      </w:r>
      <w:r w:rsidR="00F00810">
        <w:t xml:space="preserve">byggnader, mark och markanläggningar. Denna andel var oförändrad jämfört med 2002. </w:t>
      </w:r>
    </w:p>
    <w:p w14:paraId="523D22AC" w14:textId="77777777" w:rsidR="00F00810" w:rsidRDefault="00F00810" w:rsidP="002078F0">
      <w:pPr>
        <w:pStyle w:val="Rubrik5utannumrering"/>
      </w:pPr>
      <w:r>
        <w:t xml:space="preserve">Kommunernas </w:t>
      </w:r>
      <w:r w:rsidRPr="006B54BF">
        <w:t>investeringsutgifter</w:t>
      </w:r>
      <w:r w:rsidRPr="00EE265F">
        <w:t xml:space="preserve"> </w:t>
      </w:r>
      <w:r>
        <w:t xml:space="preserve">i materiella anläggningstillgångar </w:t>
      </w:r>
      <w:r w:rsidRPr="00EE265F">
        <w:t>har ökat mest inom infrast</w:t>
      </w:r>
      <w:r>
        <w:t xml:space="preserve">ruktur och skydd </w:t>
      </w:r>
      <w:r w:rsidRPr="00EE265F">
        <w:t xml:space="preserve"> </w:t>
      </w:r>
    </w:p>
    <w:p w14:paraId="0E68106E" w14:textId="3A92D08A" w:rsidR="00F00810" w:rsidRDefault="00F00810" w:rsidP="001B2F73">
      <w:pPr>
        <w:pStyle w:val="Brdtextmedindrag"/>
        <w:ind w:firstLine="0"/>
      </w:pPr>
      <w:r>
        <w:t>Driften av de kommunala verksamheterna kräver investeringar i t.ex. förskole- och skollokaler, lokaler för äldreboenden och infrastruktur</w:t>
      </w:r>
      <w:r w:rsidR="008376FE">
        <w:softHyphen/>
      </w:r>
      <w:r>
        <w:t>investeringar som vägar, cykelbanor, vatten- och avloppssystem.  Investeringsutgifterna uppgick till 4 </w:t>
      </w:r>
      <w:r w:rsidRPr="00EC0E85">
        <w:t>137</w:t>
      </w:r>
      <w:r>
        <w:t> </w:t>
      </w:r>
      <w:r w:rsidRPr="005548F3">
        <w:t>k</w:t>
      </w:r>
      <w:r>
        <w:t>ronor per invånare 2011. Drygt en fjärdedel, 1 171 kronor per invånare, utgjordes av investeringar inom infrastruktur och skydd</w:t>
      </w:r>
      <w:r w:rsidR="006260B6">
        <w:t xml:space="preserve"> (</w:t>
      </w:r>
      <w:r w:rsidR="006260B6" w:rsidRPr="00FD3BD8">
        <w:t xml:space="preserve">se diagram </w:t>
      </w:r>
      <w:r w:rsidR="006260B6" w:rsidRPr="00E47D7A">
        <w:t>2.</w:t>
      </w:r>
      <w:r w:rsidR="00AD6CC9" w:rsidRPr="00E47D7A">
        <w:t>9</w:t>
      </w:r>
      <w:r w:rsidR="006260B6" w:rsidRPr="00E47D7A">
        <w:t>)</w:t>
      </w:r>
      <w:r w:rsidRPr="00E47D7A">
        <w:t>.</w:t>
      </w:r>
      <w:r>
        <w:t xml:space="preserve"> Denna verksamhet stod också för den största procentuella ökningen </w:t>
      </w:r>
      <w:r w:rsidR="00652AB6">
        <w:t>2002–2011</w:t>
      </w:r>
      <w:r w:rsidR="000814D9">
        <w:t>,</w:t>
      </w:r>
      <w:r w:rsidR="00652AB6">
        <w:t xml:space="preserve"> </w:t>
      </w:r>
      <w:r>
        <w:t xml:space="preserve">med ett genomsnitt på 8,1 procent per år. </w:t>
      </w:r>
      <w:r w:rsidRPr="004B2369">
        <w:t>Investeringar inom pe</w:t>
      </w:r>
      <w:r>
        <w:t>dagogisk verksamhet, 554 k</w:t>
      </w:r>
      <w:r w:rsidRPr="004B2369">
        <w:t xml:space="preserve">ronor per invånare 2011, </w:t>
      </w:r>
      <w:r>
        <w:t>har ökat</w:t>
      </w:r>
      <w:r w:rsidRPr="004B2369">
        <w:t xml:space="preserve"> </w:t>
      </w:r>
      <w:r>
        <w:t xml:space="preserve">i en lägre takt. </w:t>
      </w:r>
      <w:r w:rsidR="00652AB6">
        <w:t>I</w:t>
      </w:r>
      <w:r>
        <w:t>nvesterings</w:t>
      </w:r>
      <w:r w:rsidR="00972A22">
        <w:softHyphen/>
      </w:r>
      <w:r>
        <w:t xml:space="preserve">utgiften inom verksamheten vård och omsorg </w:t>
      </w:r>
      <w:r w:rsidR="00652AB6">
        <w:t xml:space="preserve">har sedan 2002 minskat svagt </w:t>
      </w:r>
      <w:r>
        <w:t>till 138 kronor per invånare 2011</w:t>
      </w:r>
      <w:r w:rsidR="006260B6">
        <w:t>.</w:t>
      </w:r>
      <w:r>
        <w:t xml:space="preserve"> </w:t>
      </w:r>
    </w:p>
    <w:p w14:paraId="494B0DAC" w14:textId="77777777" w:rsidR="001B2F73" w:rsidRDefault="001B2F73">
      <w:pPr>
        <w:overflowPunct/>
        <w:autoSpaceDE/>
        <w:autoSpaceDN/>
        <w:adjustRightInd/>
        <w:textAlignment w:val="auto"/>
        <w:rPr>
          <w:rFonts w:ascii="Trade Gothic Pro" w:hAnsi="Trade Gothic Pro"/>
          <w:b/>
        </w:rPr>
      </w:pPr>
      <w:r>
        <w:br w:type="page"/>
      </w:r>
    </w:p>
    <w:p w14:paraId="17EF6AD3" w14:textId="7DCA9A79" w:rsidR="000D1202" w:rsidRDefault="000D1202" w:rsidP="000D1202">
      <w:pPr>
        <w:pStyle w:val="DiagramRubrik"/>
      </w:pPr>
      <w:r>
        <w:lastRenderedPageBreak/>
        <w:t xml:space="preserve">Diagram </w:t>
      </w:r>
      <w:fldSimple w:instr=" STYLEREF 1 \s ">
        <w:r w:rsidR="00756367">
          <w:rPr>
            <w:noProof/>
          </w:rPr>
          <w:t>2</w:t>
        </w:r>
      </w:fldSimple>
      <w:r>
        <w:t>.</w:t>
      </w:r>
      <w:fldSimple w:instr=" SEQ Diagram \* ARABIC \s 1 ">
        <w:r w:rsidR="00756367">
          <w:rPr>
            <w:noProof/>
          </w:rPr>
          <w:t>9</w:t>
        </w:r>
      </w:fldSimple>
      <w:r>
        <w:tab/>
        <w:t>Kommunernas investeringsutgifter per verksamhet 2002 och 2011</w:t>
      </w:r>
    </w:p>
    <w:p w14:paraId="5D1F6309" w14:textId="77777777" w:rsidR="00F00810" w:rsidRDefault="00F00810" w:rsidP="001B2F73">
      <w:pPr>
        <w:pStyle w:val="DiagramUnderrubrik"/>
        <w:spacing w:after="0"/>
      </w:pPr>
      <w:r>
        <w:t>Kronor per invånare</w:t>
      </w:r>
    </w:p>
    <w:p w14:paraId="18273F51" w14:textId="77777777" w:rsidR="00F00810" w:rsidRDefault="000818C2" w:rsidP="001B2F73">
      <w:pPr>
        <w:pStyle w:val="Brdtext"/>
        <w:spacing w:line="260" w:lineRule="atLeast"/>
      </w:pPr>
      <w:r>
        <w:pict w14:anchorId="57C46632">
          <v:shape id="_x0000_i1027" type="#_x0000_t75" style="width:295.1pt;height:210.4pt">
            <v:imagedata r:id="rId34" o:title=""/>
          </v:shape>
        </w:pict>
      </w:r>
    </w:p>
    <w:p w14:paraId="34B4C13F" w14:textId="534D3E83" w:rsidR="00F00810" w:rsidRPr="00AF0D5C" w:rsidRDefault="00F00810" w:rsidP="001B2F73">
      <w:pPr>
        <w:pStyle w:val="Brdtext"/>
      </w:pPr>
      <w:r w:rsidRPr="00AF0D5C">
        <w:t>En jämförelse mellan de olika kommungrupperna visar att stor</w:t>
      </w:r>
      <w:r w:rsidR="005901B0">
        <w:softHyphen/>
      </w:r>
      <w:r w:rsidRPr="00AF0D5C">
        <w:t>städer och förorter till</w:t>
      </w:r>
      <w:r w:rsidRPr="00DC6617">
        <w:t xml:space="preserve"> storstäder investerade mest</w:t>
      </w:r>
      <w:r w:rsidR="00652AB6">
        <w:t xml:space="preserve"> </w:t>
      </w:r>
      <w:r w:rsidR="00652AB6" w:rsidRPr="00AF0D5C">
        <w:t>2011</w:t>
      </w:r>
      <w:r w:rsidRPr="00DC6617">
        <w:t>, 5</w:t>
      </w:r>
      <w:r w:rsidRPr="00CB1DB0">
        <w:t> 808 respektive 5 292 kronor per invånare. Lägst investeringsutgifter hade glesbygds</w:t>
      </w:r>
      <w:r w:rsidR="005901B0">
        <w:softHyphen/>
      </w:r>
      <w:r w:rsidRPr="00CB1DB0">
        <w:t>kommunerna och de varuproducerande kommunerna med 3 063 respek</w:t>
      </w:r>
      <w:r w:rsidR="005901B0">
        <w:softHyphen/>
      </w:r>
      <w:r w:rsidRPr="00CB1DB0">
        <w:t>tive 2 477</w:t>
      </w:r>
      <w:r w:rsidR="005901B0">
        <w:t> kronor per invånare.</w:t>
      </w:r>
    </w:p>
    <w:p w14:paraId="156657EB" w14:textId="77777777" w:rsidR="00F00810" w:rsidRPr="00446934" w:rsidRDefault="00F00810" w:rsidP="006260B6">
      <w:pPr>
        <w:pStyle w:val="Rubrik5utannumrering"/>
      </w:pPr>
      <w:r>
        <w:t>Landstingens investeringar i materiella anläggningstillgångar avser främst hälso- och sjukvård</w:t>
      </w:r>
    </w:p>
    <w:p w14:paraId="12479788" w14:textId="57760F93" w:rsidR="00F00810" w:rsidRPr="00C42FCD" w:rsidRDefault="00F00810" w:rsidP="00AC77F3">
      <w:pPr>
        <w:pStyle w:val="Brdtext"/>
      </w:pPr>
      <w:r>
        <w:t>Landstingens investeringsutgift</w:t>
      </w:r>
      <w:r w:rsidR="005901B0">
        <w:t>er</w:t>
      </w:r>
      <w:r w:rsidRPr="00AF0D5C">
        <w:t xml:space="preserve"> </w:t>
      </w:r>
      <w:r>
        <w:t xml:space="preserve">uppgick till 1 665 kronor </w:t>
      </w:r>
      <w:r w:rsidR="00FB7473">
        <w:t xml:space="preserve">per invånare </w:t>
      </w:r>
      <w:r>
        <w:t xml:space="preserve">2011 </w:t>
      </w:r>
      <w:r w:rsidRPr="009B2BED">
        <w:t xml:space="preserve">och utgjordes till </w:t>
      </w:r>
      <w:r>
        <w:t>stor del av investeringar</w:t>
      </w:r>
      <w:r w:rsidRPr="009B2BED">
        <w:t xml:space="preserve"> i mark och byggnader.</w:t>
      </w:r>
      <w:r>
        <w:t xml:space="preserve"> Övriga investeringar gjordes i inventarier</w:t>
      </w:r>
      <w:r w:rsidR="005901B0">
        <w:t>,</w:t>
      </w:r>
      <w:r>
        <w:t xml:space="preserve"> varav medicinsktekniska inventarier och informationssystem utgjorde en dryg fjärdedel. Hälso- och sjukvårdens del av totalbeloppet var 1 056 kronor per invånare. Investeringar i regional utveckling gjordes för 147 kronor per invånare.</w:t>
      </w:r>
      <w:r w:rsidR="00CD2C27">
        <w:rPr>
          <w:rStyle w:val="Fotnotsreferens"/>
        </w:rPr>
        <w:footnoteReference w:id="4"/>
      </w:r>
      <w:r>
        <w:t xml:space="preserve"> </w:t>
      </w:r>
    </w:p>
    <w:p w14:paraId="5F8D08FB" w14:textId="6FC517E2" w:rsidR="00F00810" w:rsidRPr="00871279" w:rsidRDefault="00F00810" w:rsidP="001B2F73">
      <w:pPr>
        <w:pStyle w:val="Brdtextmedindrag"/>
      </w:pPr>
      <w:r w:rsidRPr="00871279">
        <w:t xml:space="preserve">Stockholms och Dalarnas läns landsting hade </w:t>
      </w:r>
      <w:r w:rsidR="00AB52AD" w:rsidRPr="00871279">
        <w:t xml:space="preserve">vid en jämförelse </w:t>
      </w:r>
      <w:r w:rsidRPr="00871279">
        <w:t xml:space="preserve">högst </w:t>
      </w:r>
      <w:r w:rsidR="00574EEC">
        <w:t>investerings</w:t>
      </w:r>
      <w:r w:rsidRPr="00871279">
        <w:t>utgift</w:t>
      </w:r>
      <w:r w:rsidR="005901B0">
        <w:t>er</w:t>
      </w:r>
      <w:r w:rsidRPr="00871279">
        <w:t xml:space="preserve"> per invånare, 2 375 respektive 2 021 kronor. Norr</w:t>
      </w:r>
      <w:r w:rsidR="007C38C5">
        <w:softHyphen/>
      </w:r>
      <w:r w:rsidRPr="00871279">
        <w:t>bottens och Västernorrlands läns landsting hade lägst</w:t>
      </w:r>
      <w:r w:rsidR="00F62CEE">
        <w:t xml:space="preserve"> investerings</w:t>
      </w:r>
      <w:r w:rsidR="00F62CEE">
        <w:softHyphen/>
        <w:t>utgift</w:t>
      </w:r>
      <w:r w:rsidR="003C5BFF">
        <w:t>,</w:t>
      </w:r>
      <w:r w:rsidRPr="00871279">
        <w:t xml:space="preserve"> 845 respektive 603 kronor per invånare.</w:t>
      </w:r>
      <w:r>
        <w:rPr>
          <w:rStyle w:val="Fotnotsreferens"/>
        </w:rPr>
        <w:footnoteReference w:id="5"/>
      </w:r>
      <w:r w:rsidRPr="00871279">
        <w:t xml:space="preserve"> </w:t>
      </w:r>
    </w:p>
    <w:p w14:paraId="409E7773" w14:textId="77777777" w:rsidR="00F00810" w:rsidRDefault="00F00810" w:rsidP="003B0BBA">
      <w:pPr>
        <w:pStyle w:val="Brdtext"/>
        <w:sectPr w:rsidR="00F00810" w:rsidSect="001B2F73">
          <w:headerReference w:type="even" r:id="rId35"/>
          <w:headerReference w:type="default" r:id="rId36"/>
          <w:footerReference w:type="default" r:id="rId37"/>
          <w:footerReference w:type="first" r:id="rId38"/>
          <w:type w:val="continuous"/>
          <w:pgSz w:w="9356" w:h="13721" w:code="9"/>
          <w:pgMar w:top="794" w:right="2438" w:bottom="1191" w:left="737" w:header="0" w:footer="709" w:gutter="283"/>
          <w:cols w:space="720"/>
          <w:docGrid w:linePitch="245"/>
        </w:sectPr>
      </w:pPr>
    </w:p>
    <w:p w14:paraId="6B01CB0F" w14:textId="593E18ED" w:rsidR="00495C38" w:rsidRDefault="00495C38" w:rsidP="00495C38">
      <w:pPr>
        <w:pStyle w:val="Rubrik3"/>
      </w:pPr>
      <w:bookmarkStart w:id="206" w:name="_Toc350323952"/>
      <w:bookmarkStart w:id="207" w:name="_Toc350326834"/>
      <w:bookmarkStart w:id="208" w:name="_Toc350328943"/>
      <w:bookmarkStart w:id="209" w:name="_Toc350329754"/>
      <w:bookmarkStart w:id="210" w:name="_Toc350331509"/>
      <w:bookmarkStart w:id="211" w:name="_Toc350340375"/>
      <w:bookmarkStart w:id="212" w:name="_Toc350345019"/>
      <w:bookmarkStart w:id="213" w:name="_Toc350406782"/>
      <w:bookmarkStart w:id="214" w:name="_Toc351098333"/>
      <w:bookmarkStart w:id="215" w:name="_Toc351548552"/>
      <w:bookmarkStart w:id="216" w:name="_Toc351637515"/>
      <w:bookmarkStart w:id="217" w:name="_Toc351639258"/>
      <w:bookmarkStart w:id="218" w:name="_Toc351642728"/>
      <w:bookmarkStart w:id="219" w:name="_Toc351644261"/>
      <w:bookmarkStart w:id="220" w:name="_Toc351646935"/>
      <w:bookmarkStart w:id="221" w:name="_Toc347128982"/>
      <w:bookmarkStart w:id="222" w:name="_Toc349815119"/>
      <w:bookmarkStart w:id="223" w:name="_Toc349816249"/>
      <w:bookmarkStart w:id="224" w:name="_Toc349820231"/>
      <w:r>
        <w:lastRenderedPageBreak/>
        <w:t>Balansräkningen</w:t>
      </w:r>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p>
    <w:p w14:paraId="07247506" w14:textId="1474E934" w:rsidR="00AE1B11" w:rsidRDefault="00AE1B11" w:rsidP="00AE1B11">
      <w:pPr>
        <w:pStyle w:val="Brdtext"/>
      </w:pPr>
      <w:r w:rsidRPr="00AE1B11">
        <w:t>Balansräkningen visar kommunens respektive landstingets finansiella ställning vid en viss tidpunkt. Den ger en bild av vilka tillgångar kommunen eller landstinget förfogar över och hur dessa tillgångar har finansierats.</w:t>
      </w:r>
    </w:p>
    <w:p w14:paraId="1B77A923" w14:textId="77777777" w:rsidR="00C60AF3" w:rsidRPr="003F41BA" w:rsidRDefault="00C60AF3" w:rsidP="00C60AF3">
      <w:pPr>
        <w:pStyle w:val="Rubrik5utannumrering"/>
      </w:pPr>
      <w:r w:rsidRPr="003F41BA">
        <w:t>Tillgångarna ökade både i kommuner och landsting</w:t>
      </w:r>
    </w:p>
    <w:p w14:paraId="58A07336" w14:textId="25387B3A" w:rsidR="00C60AF3" w:rsidRPr="003F41BA" w:rsidRDefault="00C60AF3" w:rsidP="00C60AF3">
      <w:pPr>
        <w:pStyle w:val="Brdtext"/>
      </w:pPr>
      <w:r w:rsidRPr="003F41BA">
        <w:t xml:space="preserve">Vid årsskiftet </w:t>
      </w:r>
      <w:r w:rsidR="00FB7473">
        <w:t xml:space="preserve">2012/2013 </w:t>
      </w:r>
      <w:r w:rsidRPr="003F41BA">
        <w:t xml:space="preserve">uppgick kommunsektorns totala tillgångar till </w:t>
      </w:r>
      <w:r w:rsidR="00FB7473" w:rsidRPr="003F41BA">
        <w:t>92</w:t>
      </w:r>
      <w:r w:rsidR="00FB7473">
        <w:t>1 </w:t>
      </w:r>
      <w:r w:rsidRPr="003F41BA">
        <w:t xml:space="preserve">miljarder kronor, </w:t>
      </w:r>
      <w:r w:rsidR="00FB7473">
        <w:t xml:space="preserve">vilket är </w:t>
      </w:r>
      <w:r w:rsidRPr="003F41BA">
        <w:t xml:space="preserve">en ökning med knappt 64 miljarder kronor eller 7,4 procent jämfört med </w:t>
      </w:r>
      <w:r w:rsidR="00FB7473">
        <w:t>föregående årsskifte</w:t>
      </w:r>
      <w:r w:rsidRPr="003F41BA">
        <w:t xml:space="preserve"> (se tabell 2.2). Alla tillgångsposter i balansräkningen ökade</w:t>
      </w:r>
      <w:r w:rsidR="00FB7473">
        <w:t>,</w:t>
      </w:r>
      <w:r w:rsidRPr="003F41BA">
        <w:t xml:space="preserve"> med undantag för finansiella anläggnings</w:t>
      </w:r>
      <w:r w:rsidRPr="003F41BA">
        <w:softHyphen/>
        <w:t>tillgångar som minskade. Det var främst omsättnings</w:t>
      </w:r>
      <w:r w:rsidR="00A2485C">
        <w:t>-</w:t>
      </w:r>
      <w:r w:rsidRPr="003F41BA">
        <w:t>tillgångarna som ökade</w:t>
      </w:r>
      <w:r w:rsidR="00E85204">
        <w:t>,</w:t>
      </w:r>
      <w:r w:rsidR="006963CB">
        <w:t xml:space="preserve"> bl.a. till följd av de återbetalda premierna från AFA Försäkring.</w:t>
      </w:r>
      <w:r w:rsidRPr="003F41BA">
        <w:t xml:space="preserve"> Den största andelen av tillgångarna var materiella och </w:t>
      </w:r>
      <w:r w:rsidR="00972A22">
        <w:t xml:space="preserve">immateriella tillgångar </w:t>
      </w:r>
      <w:r w:rsidRPr="003F41BA">
        <w:t>(48 procent)</w:t>
      </w:r>
      <w:r w:rsidR="00184619">
        <w:t xml:space="preserve"> som ingår i anläggningstillgångarna</w:t>
      </w:r>
      <w:r w:rsidRPr="003F41BA">
        <w:t xml:space="preserve">.  </w:t>
      </w:r>
    </w:p>
    <w:p w14:paraId="60664228" w14:textId="52CCDB73" w:rsidR="00AE1B11" w:rsidRDefault="00AE1B11" w:rsidP="00AE1B11">
      <w:pPr>
        <w:pStyle w:val="TabellRubrik"/>
      </w:pPr>
      <w:r>
        <w:t xml:space="preserve">Tabell </w:t>
      </w:r>
      <w:fldSimple w:instr=" STYLEREF 1 \s ">
        <w:r w:rsidR="00756367">
          <w:rPr>
            <w:noProof/>
          </w:rPr>
          <w:t>2</w:t>
        </w:r>
      </w:fldSimple>
      <w:r>
        <w:t>.</w:t>
      </w:r>
      <w:fldSimple w:instr=" SEQ Tabell \* ARABIC \s 1 ">
        <w:r w:rsidR="00756367">
          <w:rPr>
            <w:noProof/>
          </w:rPr>
          <w:t>2</w:t>
        </w:r>
      </w:fldSimple>
      <w:r>
        <w:tab/>
        <w:t>Kommunsektorns balansräkning 2008</w:t>
      </w:r>
      <w:r w:rsidR="000E35AB">
        <w:t>–</w:t>
      </w:r>
      <w:r>
        <w:t>2012</w:t>
      </w:r>
    </w:p>
    <w:tbl>
      <w:tblPr>
        <w:tblW w:w="5842" w:type="dxa"/>
        <w:tblCellMar>
          <w:left w:w="0" w:type="dxa"/>
        </w:tblCellMar>
        <w:tblLook w:val="0000" w:firstRow="0" w:lastRow="0" w:firstColumn="0" w:lastColumn="0" w:noHBand="0" w:noVBand="0"/>
      </w:tblPr>
      <w:tblGrid>
        <w:gridCol w:w="2393"/>
        <w:gridCol w:w="488"/>
        <w:gridCol w:w="488"/>
        <w:gridCol w:w="488"/>
        <w:gridCol w:w="488"/>
        <w:gridCol w:w="528"/>
        <w:gridCol w:w="969"/>
      </w:tblGrid>
      <w:tr w:rsidR="00AE1B11" w14:paraId="57B97F04" w14:textId="77777777" w:rsidTr="00BA100E">
        <w:trPr>
          <w:trHeight w:val="248"/>
        </w:trPr>
        <w:tc>
          <w:tcPr>
            <w:tcW w:w="0" w:type="auto"/>
            <w:tcBorders>
              <w:top w:val="single" w:sz="8" w:space="0" w:color="auto"/>
              <w:bottom w:val="single" w:sz="6" w:space="0" w:color="auto"/>
            </w:tcBorders>
          </w:tcPr>
          <w:p w14:paraId="76586318" w14:textId="77777777" w:rsidR="00AE1B11" w:rsidRDefault="00AE1B11" w:rsidP="00DA6244">
            <w:pPr>
              <w:pStyle w:val="TabellHuvud"/>
              <w:jc w:val="left"/>
            </w:pPr>
            <w:r>
              <w:t>Miljarder kronor</w:t>
            </w:r>
          </w:p>
        </w:tc>
        <w:tc>
          <w:tcPr>
            <w:tcW w:w="0" w:type="auto"/>
            <w:tcBorders>
              <w:top w:val="single" w:sz="8" w:space="0" w:color="auto"/>
              <w:bottom w:val="single" w:sz="6" w:space="0" w:color="auto"/>
            </w:tcBorders>
          </w:tcPr>
          <w:p w14:paraId="37DE832F" w14:textId="016A10B9" w:rsidR="00AE1B11" w:rsidRDefault="00AE1B11" w:rsidP="00DA6244">
            <w:pPr>
              <w:pStyle w:val="TabellHuvud"/>
              <w:jc w:val="left"/>
            </w:pPr>
            <w:r>
              <w:t>2008</w:t>
            </w:r>
          </w:p>
        </w:tc>
        <w:tc>
          <w:tcPr>
            <w:tcW w:w="0" w:type="auto"/>
            <w:tcBorders>
              <w:top w:val="single" w:sz="8" w:space="0" w:color="auto"/>
              <w:bottom w:val="single" w:sz="6" w:space="0" w:color="auto"/>
            </w:tcBorders>
          </w:tcPr>
          <w:p w14:paraId="6E5B7877" w14:textId="530056BB" w:rsidR="00AE1B11" w:rsidRDefault="00AE1B11" w:rsidP="00DA6244">
            <w:pPr>
              <w:pStyle w:val="TabellHuvud"/>
              <w:jc w:val="left"/>
            </w:pPr>
            <w:r>
              <w:t>2009</w:t>
            </w:r>
          </w:p>
        </w:tc>
        <w:tc>
          <w:tcPr>
            <w:tcW w:w="488" w:type="dxa"/>
            <w:tcBorders>
              <w:top w:val="single" w:sz="8" w:space="0" w:color="auto"/>
              <w:bottom w:val="single" w:sz="6" w:space="0" w:color="auto"/>
            </w:tcBorders>
          </w:tcPr>
          <w:p w14:paraId="462957A1" w14:textId="1E0D300B" w:rsidR="00AE1B11" w:rsidRDefault="00AE1B11" w:rsidP="00DA6244">
            <w:pPr>
              <w:pStyle w:val="TabellHuvud"/>
              <w:jc w:val="left"/>
            </w:pPr>
            <w:r>
              <w:t>2010</w:t>
            </w:r>
          </w:p>
        </w:tc>
        <w:tc>
          <w:tcPr>
            <w:tcW w:w="488" w:type="dxa"/>
            <w:tcBorders>
              <w:top w:val="single" w:sz="8" w:space="0" w:color="auto"/>
              <w:bottom w:val="single" w:sz="6" w:space="0" w:color="auto"/>
            </w:tcBorders>
          </w:tcPr>
          <w:p w14:paraId="3B1392A1" w14:textId="0E320353" w:rsidR="00AE1B11" w:rsidRDefault="00AE1B11" w:rsidP="00AE1B11">
            <w:pPr>
              <w:pStyle w:val="TabellHuvud"/>
              <w:jc w:val="left"/>
            </w:pPr>
            <w:r>
              <w:t>2011</w:t>
            </w:r>
          </w:p>
        </w:tc>
        <w:tc>
          <w:tcPr>
            <w:tcW w:w="0" w:type="auto"/>
            <w:tcBorders>
              <w:top w:val="single" w:sz="8" w:space="0" w:color="auto"/>
              <w:bottom w:val="single" w:sz="6" w:space="0" w:color="auto"/>
            </w:tcBorders>
          </w:tcPr>
          <w:p w14:paraId="78ED0DD7" w14:textId="7D4A4047" w:rsidR="00AE1B11" w:rsidRDefault="00AE1B11" w:rsidP="00AE1B11">
            <w:pPr>
              <w:pStyle w:val="TabellHuvud"/>
              <w:jc w:val="left"/>
            </w:pPr>
            <w:r>
              <w:t>2012*</w:t>
            </w:r>
          </w:p>
        </w:tc>
        <w:tc>
          <w:tcPr>
            <w:tcW w:w="969" w:type="dxa"/>
            <w:tcBorders>
              <w:top w:val="single" w:sz="8" w:space="0" w:color="auto"/>
              <w:bottom w:val="single" w:sz="6" w:space="0" w:color="auto"/>
            </w:tcBorders>
          </w:tcPr>
          <w:p w14:paraId="3938EBC4" w14:textId="77777777" w:rsidR="00AE1B11" w:rsidRPr="0060677F" w:rsidRDefault="00AE1B11" w:rsidP="00DA6244">
            <w:pPr>
              <w:pStyle w:val="TabellHuvud"/>
            </w:pPr>
            <w:r w:rsidRPr="0060677F">
              <w:t>Förändring 2010/11 procent</w:t>
            </w:r>
          </w:p>
        </w:tc>
      </w:tr>
      <w:tr w:rsidR="00AE1B11" w14:paraId="28C73E3B" w14:textId="77777777" w:rsidTr="00BA100E">
        <w:trPr>
          <w:trHeight w:val="248"/>
        </w:trPr>
        <w:tc>
          <w:tcPr>
            <w:tcW w:w="0" w:type="auto"/>
            <w:tcBorders>
              <w:top w:val="single" w:sz="6" w:space="0" w:color="auto"/>
            </w:tcBorders>
          </w:tcPr>
          <w:p w14:paraId="024A9ADE" w14:textId="77777777" w:rsidR="00AE1B11" w:rsidRDefault="00AE1B11" w:rsidP="00DA6244">
            <w:pPr>
              <w:pStyle w:val="TabellRader"/>
              <w:jc w:val="left"/>
            </w:pPr>
            <w:r>
              <w:t>Anläggningstillgångar</w:t>
            </w:r>
          </w:p>
        </w:tc>
        <w:tc>
          <w:tcPr>
            <w:tcW w:w="0" w:type="auto"/>
            <w:tcBorders>
              <w:top w:val="single" w:sz="6" w:space="0" w:color="auto"/>
            </w:tcBorders>
            <w:vAlign w:val="bottom"/>
          </w:tcPr>
          <w:p w14:paraId="0323E508" w14:textId="4EDEB902" w:rsidR="00AE1B11" w:rsidRDefault="00AE1B11" w:rsidP="00DA6244">
            <w:pPr>
              <w:pStyle w:val="TabellRader"/>
            </w:pPr>
            <w:r>
              <w:t>541,7</w:t>
            </w:r>
          </w:p>
        </w:tc>
        <w:tc>
          <w:tcPr>
            <w:tcW w:w="0" w:type="auto"/>
            <w:tcBorders>
              <w:top w:val="single" w:sz="6" w:space="0" w:color="auto"/>
            </w:tcBorders>
            <w:vAlign w:val="bottom"/>
          </w:tcPr>
          <w:p w14:paraId="13162819" w14:textId="47F2B977" w:rsidR="00AE1B11" w:rsidRDefault="00AE1B11" w:rsidP="00DA6244">
            <w:pPr>
              <w:pStyle w:val="TabellRader"/>
            </w:pPr>
            <w:r>
              <w:t>564,8</w:t>
            </w:r>
          </w:p>
        </w:tc>
        <w:tc>
          <w:tcPr>
            <w:tcW w:w="488" w:type="dxa"/>
            <w:tcBorders>
              <w:top w:val="single" w:sz="6" w:space="0" w:color="auto"/>
            </w:tcBorders>
            <w:vAlign w:val="bottom"/>
          </w:tcPr>
          <w:p w14:paraId="540CF66E" w14:textId="3971628F" w:rsidR="00AE1B11" w:rsidRDefault="00AE1B11" w:rsidP="00DA6244">
            <w:pPr>
              <w:pStyle w:val="TabellRader"/>
            </w:pPr>
            <w:r>
              <w:t>605,2</w:t>
            </w:r>
          </w:p>
        </w:tc>
        <w:tc>
          <w:tcPr>
            <w:tcW w:w="488" w:type="dxa"/>
            <w:tcBorders>
              <w:top w:val="single" w:sz="6" w:space="0" w:color="auto"/>
            </w:tcBorders>
            <w:vAlign w:val="bottom"/>
          </w:tcPr>
          <w:p w14:paraId="1056CAC0" w14:textId="5824033C" w:rsidR="00AE1B11" w:rsidRDefault="00AE1B11" w:rsidP="0060677F">
            <w:pPr>
              <w:pStyle w:val="TabellRader"/>
            </w:pPr>
            <w:r>
              <w:t>65</w:t>
            </w:r>
            <w:r w:rsidR="0060677F">
              <w:t>1</w:t>
            </w:r>
            <w:r>
              <w:t>,</w:t>
            </w:r>
            <w:r w:rsidR="0060677F">
              <w:t>3</w:t>
            </w:r>
          </w:p>
        </w:tc>
        <w:tc>
          <w:tcPr>
            <w:tcW w:w="0" w:type="auto"/>
            <w:tcBorders>
              <w:top w:val="single" w:sz="6" w:space="0" w:color="auto"/>
            </w:tcBorders>
            <w:vAlign w:val="bottom"/>
          </w:tcPr>
          <w:p w14:paraId="6CACE184" w14:textId="789D0749" w:rsidR="00AE1B11" w:rsidRDefault="0060677F" w:rsidP="00DA6244">
            <w:pPr>
              <w:pStyle w:val="TabellRader"/>
            </w:pPr>
            <w:r>
              <w:t>673,4</w:t>
            </w:r>
          </w:p>
        </w:tc>
        <w:tc>
          <w:tcPr>
            <w:tcW w:w="969" w:type="dxa"/>
            <w:tcBorders>
              <w:top w:val="single" w:sz="6" w:space="0" w:color="auto"/>
            </w:tcBorders>
            <w:vAlign w:val="bottom"/>
          </w:tcPr>
          <w:p w14:paraId="3F5486E1" w14:textId="3A70625B" w:rsidR="00AE1B11" w:rsidRPr="0060677F" w:rsidRDefault="0060677F" w:rsidP="00DA6244">
            <w:pPr>
              <w:pStyle w:val="TabellRader"/>
            </w:pPr>
            <w:r w:rsidRPr="0060677F">
              <w:t>3,4</w:t>
            </w:r>
          </w:p>
        </w:tc>
      </w:tr>
      <w:tr w:rsidR="00AE1B11" w14:paraId="4950BB0C" w14:textId="77777777" w:rsidTr="00BA100E">
        <w:trPr>
          <w:trHeight w:val="248"/>
        </w:trPr>
        <w:tc>
          <w:tcPr>
            <w:tcW w:w="0" w:type="auto"/>
          </w:tcPr>
          <w:p w14:paraId="7EAB24C3" w14:textId="77777777" w:rsidR="00AE1B11" w:rsidRDefault="00AE1B11" w:rsidP="00DA6244">
            <w:pPr>
              <w:pStyle w:val="TabellRader"/>
              <w:jc w:val="left"/>
            </w:pPr>
            <w:r>
              <w:t>Bidrag till statlig infra</w:t>
            </w:r>
            <w:r>
              <w:softHyphen/>
              <w:t>struktur</w:t>
            </w:r>
          </w:p>
        </w:tc>
        <w:tc>
          <w:tcPr>
            <w:tcW w:w="0" w:type="auto"/>
            <w:vAlign w:val="bottom"/>
          </w:tcPr>
          <w:p w14:paraId="06AE4A0D" w14:textId="2E2D87BF" w:rsidR="00AE1B11" w:rsidRDefault="00184619" w:rsidP="00DA6244">
            <w:pPr>
              <w:pStyle w:val="TabellRader"/>
            </w:pPr>
            <w:r>
              <w:t>-</w:t>
            </w:r>
          </w:p>
        </w:tc>
        <w:tc>
          <w:tcPr>
            <w:tcW w:w="0" w:type="auto"/>
            <w:vAlign w:val="bottom"/>
          </w:tcPr>
          <w:p w14:paraId="675B75EA" w14:textId="3F5F71E0" w:rsidR="00AE1B11" w:rsidRDefault="00AE1B11" w:rsidP="00DA6244">
            <w:pPr>
              <w:pStyle w:val="TabellRader"/>
            </w:pPr>
            <w:r>
              <w:t>1,8</w:t>
            </w:r>
          </w:p>
        </w:tc>
        <w:tc>
          <w:tcPr>
            <w:tcW w:w="488" w:type="dxa"/>
            <w:vAlign w:val="bottom"/>
          </w:tcPr>
          <w:p w14:paraId="3AC77DC1" w14:textId="63F1C184" w:rsidR="00AE1B11" w:rsidRDefault="00AE1B11" w:rsidP="00DA6244">
            <w:pPr>
              <w:pStyle w:val="TabellRader"/>
            </w:pPr>
            <w:r>
              <w:t>1,9</w:t>
            </w:r>
          </w:p>
        </w:tc>
        <w:tc>
          <w:tcPr>
            <w:tcW w:w="488" w:type="dxa"/>
            <w:vAlign w:val="bottom"/>
          </w:tcPr>
          <w:p w14:paraId="12303699" w14:textId="585557F5" w:rsidR="00AE1B11" w:rsidRDefault="00AE1B11" w:rsidP="0060677F">
            <w:pPr>
              <w:pStyle w:val="TabellRader"/>
            </w:pPr>
            <w:r>
              <w:t>2,</w:t>
            </w:r>
            <w:r w:rsidR="0060677F">
              <w:t>3</w:t>
            </w:r>
          </w:p>
        </w:tc>
        <w:tc>
          <w:tcPr>
            <w:tcW w:w="0" w:type="auto"/>
            <w:vAlign w:val="bottom"/>
          </w:tcPr>
          <w:p w14:paraId="5EAB4B1F" w14:textId="5D1C2F5D" w:rsidR="00AE1B11" w:rsidRDefault="0060677F" w:rsidP="00DA6244">
            <w:pPr>
              <w:pStyle w:val="TabellRader"/>
            </w:pPr>
            <w:r>
              <w:t>2,4</w:t>
            </w:r>
          </w:p>
        </w:tc>
        <w:tc>
          <w:tcPr>
            <w:tcW w:w="969" w:type="dxa"/>
            <w:vAlign w:val="bottom"/>
          </w:tcPr>
          <w:p w14:paraId="6C6DBF4C" w14:textId="4D9C9859" w:rsidR="00AE1B11" w:rsidRPr="0060677F" w:rsidRDefault="0060677F" w:rsidP="00DA6244">
            <w:pPr>
              <w:pStyle w:val="TabellRader"/>
            </w:pPr>
            <w:r w:rsidRPr="0060677F">
              <w:t>4,8</w:t>
            </w:r>
          </w:p>
        </w:tc>
      </w:tr>
      <w:tr w:rsidR="00AE1B11" w14:paraId="0EEE5EFB" w14:textId="77777777" w:rsidTr="00BA100E">
        <w:trPr>
          <w:trHeight w:val="248"/>
        </w:trPr>
        <w:tc>
          <w:tcPr>
            <w:tcW w:w="0" w:type="auto"/>
          </w:tcPr>
          <w:p w14:paraId="39249F8A" w14:textId="77777777" w:rsidR="00AE1B11" w:rsidRDefault="00AE1B11" w:rsidP="00DA6244">
            <w:pPr>
              <w:pStyle w:val="TabellRader"/>
              <w:jc w:val="left"/>
            </w:pPr>
            <w:r>
              <w:t>Omsättningstillgångar</w:t>
            </w:r>
          </w:p>
        </w:tc>
        <w:tc>
          <w:tcPr>
            <w:tcW w:w="0" w:type="auto"/>
            <w:vAlign w:val="bottom"/>
          </w:tcPr>
          <w:p w14:paraId="4D09455A" w14:textId="55B15EA2" w:rsidR="00AE1B11" w:rsidRDefault="00AE1B11" w:rsidP="00DA6244">
            <w:pPr>
              <w:pStyle w:val="TabellRader"/>
            </w:pPr>
            <w:r>
              <w:t>167,2</w:t>
            </w:r>
          </w:p>
        </w:tc>
        <w:tc>
          <w:tcPr>
            <w:tcW w:w="0" w:type="auto"/>
            <w:vAlign w:val="bottom"/>
          </w:tcPr>
          <w:p w14:paraId="77B66DD3" w14:textId="5973EA4C" w:rsidR="00AE1B11" w:rsidRDefault="00AE1B11" w:rsidP="00DA6244">
            <w:pPr>
              <w:pStyle w:val="TabellRader"/>
            </w:pPr>
            <w:r>
              <w:t>195,5</w:t>
            </w:r>
          </w:p>
        </w:tc>
        <w:tc>
          <w:tcPr>
            <w:tcW w:w="488" w:type="dxa"/>
            <w:vAlign w:val="bottom"/>
          </w:tcPr>
          <w:p w14:paraId="2CA03994" w14:textId="71BEF072" w:rsidR="00AE1B11" w:rsidRDefault="00AE1B11" w:rsidP="00DA6244">
            <w:pPr>
              <w:pStyle w:val="TabellRader"/>
            </w:pPr>
            <w:r>
              <w:t>193,0</w:t>
            </w:r>
          </w:p>
        </w:tc>
        <w:tc>
          <w:tcPr>
            <w:tcW w:w="488" w:type="dxa"/>
            <w:vAlign w:val="bottom"/>
          </w:tcPr>
          <w:p w14:paraId="19CDBB42" w14:textId="6A66E254" w:rsidR="00AE1B11" w:rsidRDefault="0060677F" w:rsidP="00DA6244">
            <w:pPr>
              <w:pStyle w:val="TabellRader"/>
            </w:pPr>
            <w:r>
              <w:t>203,6</w:t>
            </w:r>
          </w:p>
        </w:tc>
        <w:tc>
          <w:tcPr>
            <w:tcW w:w="0" w:type="auto"/>
            <w:vAlign w:val="bottom"/>
          </w:tcPr>
          <w:p w14:paraId="04959A50" w14:textId="0805905A" w:rsidR="00AE1B11" w:rsidRDefault="0060677F" w:rsidP="00DA6244">
            <w:pPr>
              <w:pStyle w:val="TabellRader"/>
            </w:pPr>
            <w:r>
              <w:t>245,1</w:t>
            </w:r>
          </w:p>
        </w:tc>
        <w:tc>
          <w:tcPr>
            <w:tcW w:w="969" w:type="dxa"/>
            <w:vAlign w:val="bottom"/>
          </w:tcPr>
          <w:p w14:paraId="7A4D9F8A" w14:textId="4C52211A" w:rsidR="00AE1B11" w:rsidRPr="0060677F" w:rsidRDefault="0060677F" w:rsidP="00DA6244">
            <w:pPr>
              <w:pStyle w:val="TabellRader"/>
            </w:pPr>
            <w:r w:rsidRPr="0060677F">
              <w:t>20,4</w:t>
            </w:r>
          </w:p>
        </w:tc>
      </w:tr>
      <w:tr w:rsidR="00AE1B11" w:rsidRPr="00B066DA" w14:paraId="019EAF1F" w14:textId="77777777" w:rsidTr="00BA100E">
        <w:trPr>
          <w:trHeight w:val="248"/>
        </w:trPr>
        <w:tc>
          <w:tcPr>
            <w:tcW w:w="0" w:type="auto"/>
          </w:tcPr>
          <w:p w14:paraId="69BE8199" w14:textId="77777777" w:rsidR="00AE1B11" w:rsidRPr="00B066DA" w:rsidRDefault="00AE1B11" w:rsidP="00DA6244">
            <w:pPr>
              <w:pStyle w:val="TabellRader"/>
              <w:jc w:val="left"/>
              <w:rPr>
                <w:b/>
              </w:rPr>
            </w:pPr>
            <w:r w:rsidRPr="00B066DA">
              <w:rPr>
                <w:b/>
              </w:rPr>
              <w:t>Summa tillgångar</w:t>
            </w:r>
          </w:p>
        </w:tc>
        <w:tc>
          <w:tcPr>
            <w:tcW w:w="0" w:type="auto"/>
            <w:vAlign w:val="bottom"/>
          </w:tcPr>
          <w:p w14:paraId="4C7EB02F" w14:textId="21CF905D" w:rsidR="00AE1B11" w:rsidRPr="00B066DA" w:rsidRDefault="00AE1B11" w:rsidP="00DA6244">
            <w:pPr>
              <w:pStyle w:val="TabellRader"/>
              <w:rPr>
                <w:b/>
              </w:rPr>
            </w:pPr>
            <w:r>
              <w:rPr>
                <w:b/>
              </w:rPr>
              <w:t>708,9</w:t>
            </w:r>
          </w:p>
        </w:tc>
        <w:tc>
          <w:tcPr>
            <w:tcW w:w="0" w:type="auto"/>
            <w:vAlign w:val="bottom"/>
          </w:tcPr>
          <w:p w14:paraId="3339E09A" w14:textId="225AB636" w:rsidR="00AE1B11" w:rsidRPr="00B066DA" w:rsidRDefault="00AE1B11" w:rsidP="00DA6244">
            <w:pPr>
              <w:pStyle w:val="TabellRader"/>
              <w:rPr>
                <w:b/>
              </w:rPr>
            </w:pPr>
            <w:r>
              <w:rPr>
                <w:b/>
              </w:rPr>
              <w:t>762,1</w:t>
            </w:r>
          </w:p>
        </w:tc>
        <w:tc>
          <w:tcPr>
            <w:tcW w:w="488" w:type="dxa"/>
            <w:vAlign w:val="bottom"/>
          </w:tcPr>
          <w:p w14:paraId="4E6A5281" w14:textId="455F57FC" w:rsidR="00AE1B11" w:rsidRPr="00B066DA" w:rsidRDefault="00AE1B11" w:rsidP="00DA6244">
            <w:pPr>
              <w:pStyle w:val="TabellRader"/>
              <w:rPr>
                <w:b/>
              </w:rPr>
            </w:pPr>
            <w:r>
              <w:rPr>
                <w:b/>
              </w:rPr>
              <w:t>800,1</w:t>
            </w:r>
          </w:p>
        </w:tc>
        <w:tc>
          <w:tcPr>
            <w:tcW w:w="488" w:type="dxa"/>
            <w:vAlign w:val="bottom"/>
          </w:tcPr>
          <w:p w14:paraId="5FEC018B" w14:textId="7AA82D82" w:rsidR="00AE1B11" w:rsidRPr="00B066DA" w:rsidRDefault="00AE1B11" w:rsidP="0060677F">
            <w:pPr>
              <w:pStyle w:val="TabellRader"/>
              <w:rPr>
                <w:b/>
              </w:rPr>
            </w:pPr>
            <w:r>
              <w:rPr>
                <w:b/>
              </w:rPr>
              <w:t>85</w:t>
            </w:r>
            <w:r w:rsidR="0060677F">
              <w:rPr>
                <w:b/>
              </w:rPr>
              <w:t>7,2</w:t>
            </w:r>
          </w:p>
        </w:tc>
        <w:tc>
          <w:tcPr>
            <w:tcW w:w="0" w:type="auto"/>
            <w:vAlign w:val="bottom"/>
          </w:tcPr>
          <w:p w14:paraId="7C0413CC" w14:textId="20E6C7C5" w:rsidR="00AE1B11" w:rsidRPr="00B066DA" w:rsidRDefault="0060677F" w:rsidP="00DA6244">
            <w:pPr>
              <w:pStyle w:val="TabellRader"/>
              <w:rPr>
                <w:b/>
              </w:rPr>
            </w:pPr>
            <w:r>
              <w:rPr>
                <w:b/>
              </w:rPr>
              <w:t>920,9</w:t>
            </w:r>
          </w:p>
        </w:tc>
        <w:tc>
          <w:tcPr>
            <w:tcW w:w="969" w:type="dxa"/>
            <w:vAlign w:val="bottom"/>
          </w:tcPr>
          <w:p w14:paraId="4378854D" w14:textId="14CF29C4" w:rsidR="00AE1B11" w:rsidRPr="0060677F" w:rsidRDefault="0060677F" w:rsidP="0060677F">
            <w:pPr>
              <w:pStyle w:val="TabellRader"/>
              <w:rPr>
                <w:b/>
              </w:rPr>
            </w:pPr>
            <w:r w:rsidRPr="0060677F">
              <w:rPr>
                <w:b/>
              </w:rPr>
              <w:t>7,4</w:t>
            </w:r>
          </w:p>
        </w:tc>
      </w:tr>
      <w:tr w:rsidR="00AE1B11" w14:paraId="62A90B5B" w14:textId="77777777" w:rsidTr="00BA100E">
        <w:trPr>
          <w:trHeight w:val="180"/>
        </w:trPr>
        <w:tc>
          <w:tcPr>
            <w:tcW w:w="0" w:type="auto"/>
          </w:tcPr>
          <w:p w14:paraId="3FB0EB10" w14:textId="77777777" w:rsidR="00AE1B11" w:rsidRDefault="00AE1B11" w:rsidP="00DA6244">
            <w:pPr>
              <w:pStyle w:val="TabellRader"/>
              <w:jc w:val="left"/>
            </w:pPr>
          </w:p>
        </w:tc>
        <w:tc>
          <w:tcPr>
            <w:tcW w:w="0" w:type="auto"/>
            <w:vAlign w:val="bottom"/>
          </w:tcPr>
          <w:p w14:paraId="0136A480" w14:textId="77777777" w:rsidR="00AE1B11" w:rsidRDefault="00AE1B11" w:rsidP="00DA6244">
            <w:pPr>
              <w:pStyle w:val="TabellRader"/>
            </w:pPr>
          </w:p>
        </w:tc>
        <w:tc>
          <w:tcPr>
            <w:tcW w:w="0" w:type="auto"/>
            <w:vAlign w:val="bottom"/>
          </w:tcPr>
          <w:p w14:paraId="28517FB8" w14:textId="77777777" w:rsidR="00AE1B11" w:rsidRDefault="00AE1B11" w:rsidP="00DA6244">
            <w:pPr>
              <w:pStyle w:val="TabellRader"/>
            </w:pPr>
          </w:p>
        </w:tc>
        <w:tc>
          <w:tcPr>
            <w:tcW w:w="488" w:type="dxa"/>
            <w:vAlign w:val="bottom"/>
          </w:tcPr>
          <w:p w14:paraId="599D78AE" w14:textId="77777777" w:rsidR="00AE1B11" w:rsidRDefault="00AE1B11" w:rsidP="00DA6244">
            <w:pPr>
              <w:pStyle w:val="TabellRader"/>
            </w:pPr>
          </w:p>
        </w:tc>
        <w:tc>
          <w:tcPr>
            <w:tcW w:w="488" w:type="dxa"/>
            <w:vAlign w:val="bottom"/>
          </w:tcPr>
          <w:p w14:paraId="092B9174" w14:textId="77777777" w:rsidR="00AE1B11" w:rsidRDefault="00AE1B11" w:rsidP="00DA6244">
            <w:pPr>
              <w:pStyle w:val="TabellRader"/>
            </w:pPr>
          </w:p>
        </w:tc>
        <w:tc>
          <w:tcPr>
            <w:tcW w:w="0" w:type="auto"/>
            <w:vAlign w:val="bottom"/>
          </w:tcPr>
          <w:p w14:paraId="6777D007" w14:textId="77777777" w:rsidR="00AE1B11" w:rsidRDefault="00AE1B11" w:rsidP="00DA6244">
            <w:pPr>
              <w:pStyle w:val="TabellRader"/>
            </w:pPr>
          </w:p>
        </w:tc>
        <w:tc>
          <w:tcPr>
            <w:tcW w:w="969" w:type="dxa"/>
            <w:vAlign w:val="bottom"/>
          </w:tcPr>
          <w:p w14:paraId="7A7481EB" w14:textId="77777777" w:rsidR="00AE1B11" w:rsidRPr="0060677F" w:rsidRDefault="00AE1B11" w:rsidP="00DA6244">
            <w:pPr>
              <w:pStyle w:val="TabellRader"/>
            </w:pPr>
          </w:p>
        </w:tc>
      </w:tr>
      <w:tr w:rsidR="00AE1B11" w14:paraId="633553BD" w14:textId="77777777" w:rsidTr="00BA100E">
        <w:trPr>
          <w:trHeight w:val="248"/>
        </w:trPr>
        <w:tc>
          <w:tcPr>
            <w:tcW w:w="0" w:type="auto"/>
          </w:tcPr>
          <w:p w14:paraId="0A258CFC" w14:textId="77777777" w:rsidR="00AE1B11" w:rsidRDefault="00AE1B11" w:rsidP="00DA6244">
            <w:pPr>
              <w:pStyle w:val="TabellRader"/>
              <w:jc w:val="left"/>
            </w:pPr>
            <w:r>
              <w:t>Eget kapital</w:t>
            </w:r>
          </w:p>
        </w:tc>
        <w:tc>
          <w:tcPr>
            <w:tcW w:w="0" w:type="auto"/>
            <w:vAlign w:val="bottom"/>
          </w:tcPr>
          <w:p w14:paraId="5D9E5ABD" w14:textId="241D8E29" w:rsidR="00AE1B11" w:rsidRDefault="00AE1B11" w:rsidP="00DA6244">
            <w:pPr>
              <w:pStyle w:val="TabellRader"/>
            </w:pPr>
            <w:r>
              <w:t>338,3</w:t>
            </w:r>
          </w:p>
        </w:tc>
        <w:tc>
          <w:tcPr>
            <w:tcW w:w="0" w:type="auto"/>
            <w:vAlign w:val="bottom"/>
          </w:tcPr>
          <w:p w14:paraId="1F0BF189" w14:textId="614F47A8" w:rsidR="00AE1B11" w:rsidRDefault="00AE1B11" w:rsidP="00DA6244">
            <w:pPr>
              <w:pStyle w:val="TabellRader"/>
            </w:pPr>
            <w:r>
              <w:t>351,5</w:t>
            </w:r>
          </w:p>
        </w:tc>
        <w:tc>
          <w:tcPr>
            <w:tcW w:w="488" w:type="dxa"/>
            <w:vAlign w:val="bottom"/>
          </w:tcPr>
          <w:p w14:paraId="283DC553" w14:textId="08A83A5B" w:rsidR="00AE1B11" w:rsidRDefault="00AE1B11" w:rsidP="00DA6244">
            <w:pPr>
              <w:pStyle w:val="TabellRader"/>
            </w:pPr>
            <w:r>
              <w:t>369,9</w:t>
            </w:r>
          </w:p>
        </w:tc>
        <w:tc>
          <w:tcPr>
            <w:tcW w:w="488" w:type="dxa"/>
            <w:vAlign w:val="bottom"/>
          </w:tcPr>
          <w:p w14:paraId="64C7CF9A" w14:textId="6D7CA5B7" w:rsidR="00AE1B11" w:rsidRDefault="00AE1B11" w:rsidP="0060677F">
            <w:pPr>
              <w:pStyle w:val="TabellRader"/>
            </w:pPr>
            <w:r>
              <w:t>375,</w:t>
            </w:r>
            <w:r w:rsidR="0060677F">
              <w:t>8</w:t>
            </w:r>
          </w:p>
        </w:tc>
        <w:tc>
          <w:tcPr>
            <w:tcW w:w="0" w:type="auto"/>
            <w:vAlign w:val="bottom"/>
          </w:tcPr>
          <w:p w14:paraId="6074279A" w14:textId="61EE5F7B" w:rsidR="00AE1B11" w:rsidRDefault="0060677F" w:rsidP="00DA6244">
            <w:pPr>
              <w:pStyle w:val="TabellRader"/>
            </w:pPr>
            <w:r>
              <w:t>394,6</w:t>
            </w:r>
          </w:p>
        </w:tc>
        <w:tc>
          <w:tcPr>
            <w:tcW w:w="969" w:type="dxa"/>
            <w:vAlign w:val="bottom"/>
          </w:tcPr>
          <w:p w14:paraId="632024EC" w14:textId="38840E52" w:rsidR="00AE1B11" w:rsidRPr="0060677F" w:rsidRDefault="0060677F" w:rsidP="00DA6244">
            <w:pPr>
              <w:pStyle w:val="TabellRader"/>
            </w:pPr>
            <w:r w:rsidRPr="0060677F">
              <w:t>5,0</w:t>
            </w:r>
          </w:p>
        </w:tc>
      </w:tr>
      <w:tr w:rsidR="00AE1B11" w14:paraId="3CFC2BEA" w14:textId="77777777" w:rsidTr="00BA100E">
        <w:trPr>
          <w:trHeight w:val="248"/>
        </w:trPr>
        <w:tc>
          <w:tcPr>
            <w:tcW w:w="0" w:type="auto"/>
          </w:tcPr>
          <w:p w14:paraId="0FDA69FB" w14:textId="77777777" w:rsidR="00AE1B11" w:rsidRDefault="00AE1B11" w:rsidP="00DA6244">
            <w:pPr>
              <w:pStyle w:val="TabellRader"/>
              <w:jc w:val="left"/>
            </w:pPr>
            <w:r>
              <w:t>Avsättningar</w:t>
            </w:r>
          </w:p>
        </w:tc>
        <w:tc>
          <w:tcPr>
            <w:tcW w:w="0" w:type="auto"/>
            <w:vAlign w:val="bottom"/>
          </w:tcPr>
          <w:p w14:paraId="49208060" w14:textId="06CFAC37" w:rsidR="00AE1B11" w:rsidRDefault="00AE1B11" w:rsidP="00DA6244">
            <w:pPr>
              <w:pStyle w:val="TabellRader"/>
            </w:pPr>
            <w:r>
              <w:t>72,0</w:t>
            </w:r>
          </w:p>
        </w:tc>
        <w:tc>
          <w:tcPr>
            <w:tcW w:w="0" w:type="auto"/>
            <w:vAlign w:val="bottom"/>
          </w:tcPr>
          <w:p w14:paraId="7EE9B392" w14:textId="0CDA6F8F" w:rsidR="00AE1B11" w:rsidRDefault="00AE1B11" w:rsidP="00DA6244">
            <w:pPr>
              <w:pStyle w:val="TabellRader"/>
            </w:pPr>
            <w:r>
              <w:t>82,7</w:t>
            </w:r>
          </w:p>
        </w:tc>
        <w:tc>
          <w:tcPr>
            <w:tcW w:w="488" w:type="dxa"/>
            <w:vAlign w:val="bottom"/>
          </w:tcPr>
          <w:p w14:paraId="669AD9EE" w14:textId="33C08C90" w:rsidR="00AE1B11" w:rsidRDefault="00AE1B11" w:rsidP="00DA6244">
            <w:pPr>
              <w:pStyle w:val="TabellRader"/>
            </w:pPr>
            <w:r>
              <w:t>91,7</w:t>
            </w:r>
          </w:p>
        </w:tc>
        <w:tc>
          <w:tcPr>
            <w:tcW w:w="488" w:type="dxa"/>
            <w:vAlign w:val="bottom"/>
          </w:tcPr>
          <w:p w14:paraId="5DA75CE5" w14:textId="21B0B6C7" w:rsidR="00AE1B11" w:rsidRDefault="00AE1B11" w:rsidP="0060677F">
            <w:pPr>
              <w:pStyle w:val="TabellRader"/>
            </w:pPr>
            <w:r>
              <w:t>102,</w:t>
            </w:r>
            <w:r w:rsidR="0060677F">
              <w:t>3</w:t>
            </w:r>
          </w:p>
        </w:tc>
        <w:tc>
          <w:tcPr>
            <w:tcW w:w="0" w:type="auto"/>
            <w:vAlign w:val="bottom"/>
          </w:tcPr>
          <w:p w14:paraId="78A3AA6F" w14:textId="10D1D138" w:rsidR="00AE1B11" w:rsidRDefault="0060677F" w:rsidP="00DA6244">
            <w:pPr>
              <w:pStyle w:val="TabellRader"/>
            </w:pPr>
            <w:r>
              <w:t>109,0</w:t>
            </w:r>
          </w:p>
        </w:tc>
        <w:tc>
          <w:tcPr>
            <w:tcW w:w="969" w:type="dxa"/>
            <w:vAlign w:val="bottom"/>
          </w:tcPr>
          <w:p w14:paraId="39CE5E15" w14:textId="4EB8890F" w:rsidR="00AE1B11" w:rsidRPr="0060677F" w:rsidRDefault="0060677F" w:rsidP="00DA6244">
            <w:pPr>
              <w:pStyle w:val="TabellRader"/>
            </w:pPr>
            <w:r w:rsidRPr="0060677F">
              <w:t>6,6</w:t>
            </w:r>
          </w:p>
        </w:tc>
      </w:tr>
      <w:tr w:rsidR="00AE1B11" w14:paraId="4628C782" w14:textId="77777777" w:rsidTr="00BA100E">
        <w:trPr>
          <w:trHeight w:val="248"/>
        </w:trPr>
        <w:tc>
          <w:tcPr>
            <w:tcW w:w="0" w:type="auto"/>
          </w:tcPr>
          <w:p w14:paraId="312D7325" w14:textId="77777777" w:rsidR="00AE1B11" w:rsidRDefault="00AE1B11" w:rsidP="00DA6244">
            <w:pPr>
              <w:pStyle w:val="TabellRader"/>
              <w:jc w:val="left"/>
            </w:pPr>
            <w:r>
              <w:t>Långfristiga skulder</w:t>
            </w:r>
          </w:p>
        </w:tc>
        <w:tc>
          <w:tcPr>
            <w:tcW w:w="0" w:type="auto"/>
            <w:vAlign w:val="bottom"/>
          </w:tcPr>
          <w:p w14:paraId="37A722B1" w14:textId="041D2CDB" w:rsidR="00AE1B11" w:rsidRDefault="00AE1B11" w:rsidP="00DA6244">
            <w:pPr>
              <w:pStyle w:val="TabellRader"/>
            </w:pPr>
            <w:r>
              <w:t>129,7</w:t>
            </w:r>
          </w:p>
        </w:tc>
        <w:tc>
          <w:tcPr>
            <w:tcW w:w="0" w:type="auto"/>
            <w:vAlign w:val="bottom"/>
          </w:tcPr>
          <w:p w14:paraId="21EAA862" w14:textId="52F89C1E" w:rsidR="00AE1B11" w:rsidRDefault="00AE1B11" w:rsidP="00DA6244">
            <w:pPr>
              <w:pStyle w:val="TabellRader"/>
            </w:pPr>
            <w:r>
              <w:t>130,5</w:t>
            </w:r>
          </w:p>
        </w:tc>
        <w:tc>
          <w:tcPr>
            <w:tcW w:w="488" w:type="dxa"/>
            <w:vAlign w:val="bottom"/>
          </w:tcPr>
          <w:p w14:paraId="424A8766" w14:textId="166EE926" w:rsidR="00AE1B11" w:rsidRDefault="00AE1B11" w:rsidP="00DA6244">
            <w:pPr>
              <w:pStyle w:val="TabellRader"/>
            </w:pPr>
            <w:r>
              <w:t>142,5</w:t>
            </w:r>
          </w:p>
        </w:tc>
        <w:tc>
          <w:tcPr>
            <w:tcW w:w="488" w:type="dxa"/>
            <w:vAlign w:val="bottom"/>
          </w:tcPr>
          <w:p w14:paraId="40393F0D" w14:textId="7A9B8F8D" w:rsidR="00AE1B11" w:rsidRDefault="00AE1B11" w:rsidP="0060677F">
            <w:pPr>
              <w:pStyle w:val="TabellRader"/>
            </w:pPr>
            <w:r>
              <w:t>18</w:t>
            </w:r>
            <w:r w:rsidR="0060677F">
              <w:t>7,4</w:t>
            </w:r>
          </w:p>
        </w:tc>
        <w:tc>
          <w:tcPr>
            <w:tcW w:w="0" w:type="auto"/>
            <w:vAlign w:val="bottom"/>
          </w:tcPr>
          <w:p w14:paraId="6F34BE3F" w14:textId="3CDF0C55" w:rsidR="00AE1B11" w:rsidRDefault="0060677F" w:rsidP="00DA6244">
            <w:pPr>
              <w:pStyle w:val="TabellRader"/>
            </w:pPr>
            <w:r>
              <w:t>211,3</w:t>
            </w:r>
          </w:p>
        </w:tc>
        <w:tc>
          <w:tcPr>
            <w:tcW w:w="969" w:type="dxa"/>
            <w:vAlign w:val="bottom"/>
          </w:tcPr>
          <w:p w14:paraId="55735FA3" w14:textId="1F9C277B" w:rsidR="00AE1B11" w:rsidRPr="0060677F" w:rsidRDefault="0060677F" w:rsidP="00DA6244">
            <w:pPr>
              <w:pStyle w:val="TabellRader"/>
            </w:pPr>
            <w:r w:rsidRPr="0060677F">
              <w:t>12,8</w:t>
            </w:r>
          </w:p>
        </w:tc>
      </w:tr>
      <w:tr w:rsidR="00AE1B11" w14:paraId="2CB5221B" w14:textId="77777777" w:rsidTr="00BA100E">
        <w:trPr>
          <w:trHeight w:val="248"/>
        </w:trPr>
        <w:tc>
          <w:tcPr>
            <w:tcW w:w="0" w:type="auto"/>
          </w:tcPr>
          <w:p w14:paraId="257A9128" w14:textId="77777777" w:rsidR="00AE1B11" w:rsidRDefault="00AE1B11" w:rsidP="00DA6244">
            <w:pPr>
              <w:pStyle w:val="TabellRader"/>
              <w:jc w:val="left"/>
            </w:pPr>
            <w:r>
              <w:t>Kortfristiga skulder</w:t>
            </w:r>
          </w:p>
        </w:tc>
        <w:tc>
          <w:tcPr>
            <w:tcW w:w="0" w:type="auto"/>
            <w:vAlign w:val="bottom"/>
          </w:tcPr>
          <w:p w14:paraId="6A1F7795" w14:textId="58252A24" w:rsidR="00AE1B11" w:rsidRDefault="00AE1B11" w:rsidP="00DA6244">
            <w:pPr>
              <w:pStyle w:val="TabellRader"/>
            </w:pPr>
            <w:r>
              <w:t>168,9</w:t>
            </w:r>
          </w:p>
        </w:tc>
        <w:tc>
          <w:tcPr>
            <w:tcW w:w="0" w:type="auto"/>
            <w:vAlign w:val="bottom"/>
          </w:tcPr>
          <w:p w14:paraId="543B76FB" w14:textId="21FDBFFE" w:rsidR="00AE1B11" w:rsidRDefault="00AE1B11" w:rsidP="00DA6244">
            <w:pPr>
              <w:pStyle w:val="TabellRader"/>
            </w:pPr>
            <w:r>
              <w:t>194,1</w:t>
            </w:r>
          </w:p>
        </w:tc>
        <w:tc>
          <w:tcPr>
            <w:tcW w:w="488" w:type="dxa"/>
            <w:vAlign w:val="bottom"/>
          </w:tcPr>
          <w:p w14:paraId="08504B96" w14:textId="0F7C4663" w:rsidR="00AE1B11" w:rsidRDefault="00AE1B11" w:rsidP="00DA6244">
            <w:pPr>
              <w:pStyle w:val="TabellRader"/>
            </w:pPr>
            <w:r>
              <w:t>195,9</w:t>
            </w:r>
          </w:p>
        </w:tc>
        <w:tc>
          <w:tcPr>
            <w:tcW w:w="488" w:type="dxa"/>
            <w:vAlign w:val="bottom"/>
          </w:tcPr>
          <w:p w14:paraId="0B706926" w14:textId="4A695DB8" w:rsidR="00AE1B11" w:rsidRDefault="00AE1B11" w:rsidP="0060677F">
            <w:pPr>
              <w:pStyle w:val="TabellRader"/>
            </w:pPr>
            <w:r>
              <w:t>191,</w:t>
            </w:r>
            <w:r w:rsidR="0060677F">
              <w:t>7</w:t>
            </w:r>
          </w:p>
        </w:tc>
        <w:tc>
          <w:tcPr>
            <w:tcW w:w="0" w:type="auto"/>
            <w:vAlign w:val="bottom"/>
          </w:tcPr>
          <w:p w14:paraId="727E9E5C" w14:textId="53E8F950" w:rsidR="00AE1B11" w:rsidRDefault="0060677F" w:rsidP="00DA6244">
            <w:pPr>
              <w:pStyle w:val="TabellRader"/>
            </w:pPr>
            <w:r>
              <w:t>205,9</w:t>
            </w:r>
          </w:p>
        </w:tc>
        <w:tc>
          <w:tcPr>
            <w:tcW w:w="969" w:type="dxa"/>
            <w:vAlign w:val="bottom"/>
          </w:tcPr>
          <w:p w14:paraId="7E8E1B2A" w14:textId="04910ADF" w:rsidR="00AE1B11" w:rsidRPr="0060677F" w:rsidRDefault="0060677F" w:rsidP="00DA6244">
            <w:pPr>
              <w:pStyle w:val="TabellRader"/>
            </w:pPr>
            <w:r w:rsidRPr="0060677F">
              <w:t>7,4</w:t>
            </w:r>
          </w:p>
        </w:tc>
      </w:tr>
      <w:tr w:rsidR="00AE1B11" w:rsidRPr="00B066DA" w14:paraId="575D34F0" w14:textId="77777777" w:rsidTr="00BA100E">
        <w:trPr>
          <w:trHeight w:val="459"/>
        </w:trPr>
        <w:tc>
          <w:tcPr>
            <w:tcW w:w="0" w:type="auto"/>
            <w:tcBorders>
              <w:bottom w:val="single" w:sz="4" w:space="0" w:color="auto"/>
            </w:tcBorders>
          </w:tcPr>
          <w:p w14:paraId="3BEA256C" w14:textId="77777777" w:rsidR="00AE1B11" w:rsidRPr="00B066DA" w:rsidRDefault="00AE1B11" w:rsidP="00DA6244">
            <w:pPr>
              <w:pStyle w:val="TabellRader"/>
              <w:jc w:val="left"/>
              <w:rPr>
                <w:b/>
              </w:rPr>
            </w:pPr>
            <w:r w:rsidRPr="00B066DA">
              <w:rPr>
                <w:b/>
              </w:rPr>
              <w:t>S</w:t>
            </w:r>
            <w:r>
              <w:rPr>
                <w:b/>
              </w:rPr>
              <w:t xml:space="preserve">umma eget kapital, avsättningar </w:t>
            </w:r>
            <w:r w:rsidRPr="00B066DA">
              <w:rPr>
                <w:b/>
              </w:rPr>
              <w:t>och skulder</w:t>
            </w:r>
          </w:p>
        </w:tc>
        <w:tc>
          <w:tcPr>
            <w:tcW w:w="0" w:type="auto"/>
            <w:tcBorders>
              <w:bottom w:val="single" w:sz="4" w:space="0" w:color="auto"/>
            </w:tcBorders>
            <w:vAlign w:val="bottom"/>
          </w:tcPr>
          <w:p w14:paraId="20AA823E" w14:textId="37728E4D" w:rsidR="00AE1B11" w:rsidRPr="00B066DA" w:rsidRDefault="00AE1B11" w:rsidP="00DA6244">
            <w:pPr>
              <w:pStyle w:val="TabellRader"/>
              <w:rPr>
                <w:b/>
              </w:rPr>
            </w:pPr>
            <w:r>
              <w:rPr>
                <w:b/>
              </w:rPr>
              <w:t>708,9</w:t>
            </w:r>
          </w:p>
        </w:tc>
        <w:tc>
          <w:tcPr>
            <w:tcW w:w="0" w:type="auto"/>
            <w:tcBorders>
              <w:bottom w:val="single" w:sz="4" w:space="0" w:color="auto"/>
            </w:tcBorders>
            <w:vAlign w:val="bottom"/>
          </w:tcPr>
          <w:p w14:paraId="48534E7A" w14:textId="1EF1B8B4" w:rsidR="00AE1B11" w:rsidRPr="00B066DA" w:rsidRDefault="00AE1B11" w:rsidP="00DA6244">
            <w:pPr>
              <w:pStyle w:val="TabellRader"/>
              <w:rPr>
                <w:b/>
              </w:rPr>
            </w:pPr>
            <w:r>
              <w:rPr>
                <w:b/>
              </w:rPr>
              <w:t>762,1</w:t>
            </w:r>
          </w:p>
        </w:tc>
        <w:tc>
          <w:tcPr>
            <w:tcW w:w="488" w:type="dxa"/>
            <w:tcBorders>
              <w:bottom w:val="single" w:sz="4" w:space="0" w:color="auto"/>
            </w:tcBorders>
            <w:vAlign w:val="bottom"/>
          </w:tcPr>
          <w:p w14:paraId="3EF682E0" w14:textId="66D1F286" w:rsidR="00AE1B11" w:rsidRPr="00B066DA" w:rsidRDefault="00AE1B11" w:rsidP="00DA6244">
            <w:pPr>
              <w:pStyle w:val="TabellRader"/>
              <w:rPr>
                <w:b/>
              </w:rPr>
            </w:pPr>
            <w:r>
              <w:rPr>
                <w:b/>
              </w:rPr>
              <w:t>800,1</w:t>
            </w:r>
          </w:p>
        </w:tc>
        <w:tc>
          <w:tcPr>
            <w:tcW w:w="488" w:type="dxa"/>
            <w:tcBorders>
              <w:bottom w:val="single" w:sz="4" w:space="0" w:color="auto"/>
            </w:tcBorders>
            <w:vAlign w:val="bottom"/>
          </w:tcPr>
          <w:p w14:paraId="12079C13" w14:textId="2B8249CF" w:rsidR="00AE1B11" w:rsidRPr="00B066DA" w:rsidRDefault="00AE1B11" w:rsidP="0060677F">
            <w:pPr>
              <w:pStyle w:val="TabellRader"/>
              <w:rPr>
                <w:b/>
              </w:rPr>
            </w:pPr>
            <w:r>
              <w:rPr>
                <w:b/>
              </w:rPr>
              <w:t>85</w:t>
            </w:r>
            <w:r w:rsidR="0060677F">
              <w:rPr>
                <w:b/>
              </w:rPr>
              <w:t>7,2</w:t>
            </w:r>
          </w:p>
        </w:tc>
        <w:tc>
          <w:tcPr>
            <w:tcW w:w="0" w:type="auto"/>
            <w:tcBorders>
              <w:bottom w:val="single" w:sz="4" w:space="0" w:color="auto"/>
            </w:tcBorders>
            <w:vAlign w:val="bottom"/>
          </w:tcPr>
          <w:p w14:paraId="48FB506E" w14:textId="40564FBC" w:rsidR="00AE1B11" w:rsidRPr="00B066DA" w:rsidRDefault="0060677F" w:rsidP="00DA6244">
            <w:pPr>
              <w:pStyle w:val="TabellRader"/>
              <w:rPr>
                <w:b/>
              </w:rPr>
            </w:pPr>
            <w:r>
              <w:rPr>
                <w:b/>
              </w:rPr>
              <w:t>920,9</w:t>
            </w:r>
          </w:p>
        </w:tc>
        <w:tc>
          <w:tcPr>
            <w:tcW w:w="969" w:type="dxa"/>
            <w:tcBorders>
              <w:bottom w:val="single" w:sz="4" w:space="0" w:color="auto"/>
            </w:tcBorders>
            <w:vAlign w:val="bottom"/>
          </w:tcPr>
          <w:p w14:paraId="6C496965" w14:textId="7C6218DC" w:rsidR="00AE1B11" w:rsidRPr="0060677F" w:rsidRDefault="0060677F" w:rsidP="00DA6244">
            <w:pPr>
              <w:pStyle w:val="TabellRader"/>
              <w:rPr>
                <w:b/>
              </w:rPr>
            </w:pPr>
            <w:r w:rsidRPr="0060677F">
              <w:rPr>
                <w:b/>
              </w:rPr>
              <w:t>7,4</w:t>
            </w:r>
          </w:p>
        </w:tc>
      </w:tr>
      <w:tr w:rsidR="00AE1B11" w14:paraId="40CCEFF6" w14:textId="77777777" w:rsidTr="00BA100E">
        <w:trPr>
          <w:trHeight w:val="314"/>
        </w:trPr>
        <w:tc>
          <w:tcPr>
            <w:tcW w:w="0" w:type="auto"/>
          </w:tcPr>
          <w:p w14:paraId="2DC4AE96" w14:textId="77777777" w:rsidR="00AE1B11" w:rsidRPr="00A37A1C" w:rsidRDefault="00AE1B11" w:rsidP="00DA6244">
            <w:pPr>
              <w:pStyle w:val="TabellRader"/>
              <w:jc w:val="left"/>
              <w:rPr>
                <w:b/>
              </w:rPr>
            </w:pPr>
            <w:r>
              <w:t>Ansvarsförbindelser</w:t>
            </w:r>
          </w:p>
        </w:tc>
        <w:tc>
          <w:tcPr>
            <w:tcW w:w="0" w:type="auto"/>
            <w:vAlign w:val="bottom"/>
          </w:tcPr>
          <w:p w14:paraId="6D6A6A56" w14:textId="0D891551" w:rsidR="00AE1B11" w:rsidRPr="00A37A1C" w:rsidRDefault="00AE1B11" w:rsidP="00DA6244">
            <w:pPr>
              <w:pStyle w:val="TabellRader"/>
              <w:jc w:val="center"/>
            </w:pPr>
            <w:r w:rsidRPr="00A37A1C">
              <w:t>561,7</w:t>
            </w:r>
          </w:p>
        </w:tc>
        <w:tc>
          <w:tcPr>
            <w:tcW w:w="0" w:type="auto"/>
            <w:vAlign w:val="bottom"/>
          </w:tcPr>
          <w:p w14:paraId="267E47C6" w14:textId="2412DF78" w:rsidR="00AE1B11" w:rsidRPr="00A37A1C" w:rsidRDefault="00AE1B11" w:rsidP="00DA6244">
            <w:pPr>
              <w:pStyle w:val="TabellRader"/>
            </w:pPr>
            <w:r w:rsidRPr="00A37A1C">
              <w:t>588,8</w:t>
            </w:r>
          </w:p>
        </w:tc>
        <w:tc>
          <w:tcPr>
            <w:tcW w:w="488" w:type="dxa"/>
            <w:vAlign w:val="bottom"/>
          </w:tcPr>
          <w:p w14:paraId="55944B5F" w14:textId="29F2FC8D" w:rsidR="00AE1B11" w:rsidRPr="00A37A1C" w:rsidRDefault="00AE1B11" w:rsidP="00DA6244">
            <w:pPr>
              <w:pStyle w:val="TabellRader"/>
            </w:pPr>
            <w:r w:rsidRPr="00A37A1C">
              <w:t>564,2</w:t>
            </w:r>
          </w:p>
        </w:tc>
        <w:tc>
          <w:tcPr>
            <w:tcW w:w="488" w:type="dxa"/>
            <w:vAlign w:val="bottom"/>
          </w:tcPr>
          <w:p w14:paraId="351C708D" w14:textId="612B9C77" w:rsidR="00AE1B11" w:rsidRPr="0058610A" w:rsidRDefault="0058610A" w:rsidP="0058610A">
            <w:pPr>
              <w:pStyle w:val="TabellRader"/>
            </w:pPr>
            <w:r w:rsidRPr="0058610A">
              <w:t>617,3</w:t>
            </w:r>
          </w:p>
        </w:tc>
        <w:tc>
          <w:tcPr>
            <w:tcW w:w="0" w:type="auto"/>
            <w:vAlign w:val="bottom"/>
          </w:tcPr>
          <w:p w14:paraId="1F16A06D" w14:textId="3234B975" w:rsidR="00AE1B11" w:rsidRPr="0058610A" w:rsidRDefault="00D05773" w:rsidP="00DA6244">
            <w:pPr>
              <w:pStyle w:val="TabellRader"/>
            </w:pPr>
            <w:r w:rsidRPr="0058610A">
              <w:t>-</w:t>
            </w:r>
          </w:p>
        </w:tc>
        <w:tc>
          <w:tcPr>
            <w:tcW w:w="969" w:type="dxa"/>
            <w:vAlign w:val="bottom"/>
          </w:tcPr>
          <w:p w14:paraId="421528D9" w14:textId="5E189AF4" w:rsidR="00AE1B11" w:rsidRPr="00AE1B11" w:rsidRDefault="00AE1B11" w:rsidP="00BA100E">
            <w:pPr>
              <w:pStyle w:val="TabellRader"/>
              <w:rPr>
                <w:highlight w:val="yellow"/>
              </w:rPr>
            </w:pPr>
          </w:p>
        </w:tc>
      </w:tr>
      <w:tr w:rsidR="00AE1B11" w:rsidRPr="00B066DA" w14:paraId="55E6FF9F" w14:textId="77777777" w:rsidTr="00BA100E">
        <w:trPr>
          <w:trHeight w:val="459"/>
        </w:trPr>
        <w:tc>
          <w:tcPr>
            <w:tcW w:w="0" w:type="auto"/>
            <w:tcBorders>
              <w:bottom w:val="single" w:sz="4" w:space="0" w:color="auto"/>
            </w:tcBorders>
          </w:tcPr>
          <w:p w14:paraId="111E961F" w14:textId="77777777" w:rsidR="00AE1B11" w:rsidRPr="00B066DA" w:rsidRDefault="00AE1B11" w:rsidP="00DA6244">
            <w:pPr>
              <w:pStyle w:val="TabellRader"/>
              <w:jc w:val="left"/>
              <w:rPr>
                <w:b/>
              </w:rPr>
            </w:pPr>
            <w:r>
              <w:t>- varav p</w:t>
            </w:r>
            <w:r w:rsidRPr="00FB10B3">
              <w:t>ensionsför</w:t>
            </w:r>
            <w:r>
              <w:softHyphen/>
            </w:r>
            <w:r w:rsidRPr="00FB10B3">
              <w:t>pliktel</w:t>
            </w:r>
            <w:r>
              <w:softHyphen/>
            </w:r>
            <w:r w:rsidRPr="00FB10B3">
              <w:t>ser som inte ingår i balans</w:t>
            </w:r>
            <w:r>
              <w:softHyphen/>
            </w:r>
            <w:r w:rsidRPr="00FB10B3">
              <w:t>räkningen</w:t>
            </w:r>
          </w:p>
        </w:tc>
        <w:tc>
          <w:tcPr>
            <w:tcW w:w="0" w:type="auto"/>
            <w:tcBorders>
              <w:bottom w:val="single" w:sz="4" w:space="0" w:color="auto"/>
            </w:tcBorders>
            <w:vAlign w:val="bottom"/>
          </w:tcPr>
          <w:p w14:paraId="5D71F05D" w14:textId="1F6E602E" w:rsidR="00AE1B11" w:rsidRPr="00A37A1C" w:rsidRDefault="00AE1B11" w:rsidP="00DA6244">
            <w:pPr>
              <w:pStyle w:val="TabellRader"/>
            </w:pPr>
            <w:r>
              <w:t>336,4</w:t>
            </w:r>
          </w:p>
        </w:tc>
        <w:tc>
          <w:tcPr>
            <w:tcW w:w="0" w:type="auto"/>
            <w:tcBorders>
              <w:bottom w:val="single" w:sz="4" w:space="0" w:color="auto"/>
            </w:tcBorders>
            <w:vAlign w:val="bottom"/>
          </w:tcPr>
          <w:p w14:paraId="771EF619" w14:textId="23E70D76" w:rsidR="00AE1B11" w:rsidRPr="00A37A1C" w:rsidRDefault="00AE1B11" w:rsidP="00DA6244">
            <w:pPr>
              <w:pStyle w:val="TabellRader"/>
            </w:pPr>
            <w:r>
              <w:t>344,2</w:t>
            </w:r>
          </w:p>
        </w:tc>
        <w:tc>
          <w:tcPr>
            <w:tcW w:w="488" w:type="dxa"/>
            <w:tcBorders>
              <w:bottom w:val="single" w:sz="4" w:space="0" w:color="auto"/>
            </w:tcBorders>
            <w:vAlign w:val="bottom"/>
          </w:tcPr>
          <w:p w14:paraId="79D426DF" w14:textId="7E4B9F8D" w:rsidR="00AE1B11" w:rsidRPr="00A37A1C" w:rsidRDefault="00AE1B11" w:rsidP="00870172">
            <w:pPr>
              <w:pStyle w:val="TabellRader"/>
            </w:pPr>
            <w:r>
              <w:t>330,</w:t>
            </w:r>
            <w:r w:rsidR="00870172">
              <w:t>6</w:t>
            </w:r>
          </w:p>
        </w:tc>
        <w:tc>
          <w:tcPr>
            <w:tcW w:w="488" w:type="dxa"/>
            <w:tcBorders>
              <w:bottom w:val="single" w:sz="4" w:space="0" w:color="auto"/>
            </w:tcBorders>
            <w:vAlign w:val="bottom"/>
          </w:tcPr>
          <w:p w14:paraId="5AE43AB6" w14:textId="14D20846" w:rsidR="00AE1B11" w:rsidRPr="0058610A" w:rsidRDefault="0058610A" w:rsidP="0058610A">
            <w:pPr>
              <w:pStyle w:val="TabellRader"/>
            </w:pPr>
            <w:r w:rsidRPr="0058610A">
              <w:t>363,9</w:t>
            </w:r>
          </w:p>
        </w:tc>
        <w:tc>
          <w:tcPr>
            <w:tcW w:w="0" w:type="auto"/>
            <w:tcBorders>
              <w:bottom w:val="single" w:sz="4" w:space="0" w:color="auto"/>
            </w:tcBorders>
            <w:vAlign w:val="bottom"/>
          </w:tcPr>
          <w:p w14:paraId="00AD4225" w14:textId="38E487A6" w:rsidR="00AE1B11" w:rsidRPr="0058610A" w:rsidRDefault="0060677F" w:rsidP="00D05773">
            <w:pPr>
              <w:pStyle w:val="TabellRader"/>
            </w:pPr>
            <w:r w:rsidRPr="0058610A">
              <w:t>362,</w:t>
            </w:r>
            <w:r w:rsidR="00D05773" w:rsidRPr="0058610A">
              <w:t>9</w:t>
            </w:r>
          </w:p>
        </w:tc>
        <w:tc>
          <w:tcPr>
            <w:tcW w:w="969" w:type="dxa"/>
            <w:tcBorders>
              <w:bottom w:val="single" w:sz="4" w:space="0" w:color="auto"/>
            </w:tcBorders>
            <w:vAlign w:val="bottom"/>
          </w:tcPr>
          <w:p w14:paraId="11CF39BF" w14:textId="4C85833A" w:rsidR="00AE1B11" w:rsidRPr="0058610A" w:rsidRDefault="00AE1B11" w:rsidP="0058610A">
            <w:pPr>
              <w:pStyle w:val="TabellRader"/>
              <w:rPr>
                <w:highlight w:val="yellow"/>
              </w:rPr>
            </w:pPr>
          </w:p>
        </w:tc>
      </w:tr>
    </w:tbl>
    <w:p w14:paraId="7B4B13D1" w14:textId="05100FA4" w:rsidR="00AE1B11" w:rsidRDefault="0030748E" w:rsidP="0030748E">
      <w:pPr>
        <w:pStyle w:val="TabellFotnot"/>
      </w:pPr>
      <w:r>
        <w:t xml:space="preserve">* </w:t>
      </w:r>
      <w:r w:rsidR="00184619">
        <w:t>Kommunernas och landstingens balansräkning 2012 är preliminär.</w:t>
      </w:r>
      <w:r w:rsidR="007D16F8">
        <w:t xml:space="preserve">                                                         </w:t>
      </w:r>
      <w:r w:rsidR="00AE1B11">
        <w:t>Källa: Statistiska centralbyrån, räkenskapssammandraget.</w:t>
      </w:r>
    </w:p>
    <w:p w14:paraId="1E70D41B" w14:textId="77777777" w:rsidR="00C60AF3" w:rsidRDefault="00C60AF3" w:rsidP="0030748E">
      <w:pPr>
        <w:pStyle w:val="TabellFotnot"/>
      </w:pPr>
    </w:p>
    <w:p w14:paraId="6B28A731" w14:textId="5DCB2B3F" w:rsidR="00AE1B11" w:rsidRPr="008376FE" w:rsidRDefault="00AE1B11" w:rsidP="00C60AF3">
      <w:pPr>
        <w:pStyle w:val="Brdtext"/>
      </w:pPr>
      <w:r w:rsidRPr="003F41BA">
        <w:t>Kommunernas totala tillgångar uppgick 201</w:t>
      </w:r>
      <w:r w:rsidR="00184619">
        <w:t>2</w:t>
      </w:r>
      <w:r w:rsidRPr="003F41BA">
        <w:t xml:space="preserve"> till </w:t>
      </w:r>
      <w:r w:rsidR="003F41BA" w:rsidRPr="003F41BA">
        <w:t>719 </w:t>
      </w:r>
      <w:r w:rsidRPr="003F41BA">
        <w:t>miljarder kronor, vilket var en ökning med 4</w:t>
      </w:r>
      <w:r w:rsidR="003F41BA" w:rsidRPr="003F41BA">
        <w:t>2</w:t>
      </w:r>
      <w:r w:rsidRPr="003F41BA">
        <w:t xml:space="preserve"> miljarder kronor eller 6</w:t>
      </w:r>
      <w:r w:rsidR="003F41BA">
        <w:t>,2</w:t>
      </w:r>
      <w:r w:rsidRPr="003F41BA">
        <w:t xml:space="preserve"> procent jämfört med 201</w:t>
      </w:r>
      <w:r w:rsidR="003F41BA" w:rsidRPr="003F41BA">
        <w:t>1</w:t>
      </w:r>
      <w:r w:rsidRPr="003F41BA">
        <w:t xml:space="preserve"> (se tabell </w:t>
      </w:r>
      <w:r w:rsidR="00E47D7A">
        <w:t>4</w:t>
      </w:r>
      <w:r w:rsidR="003F41BA" w:rsidRPr="003F41BA">
        <w:t> </w:t>
      </w:r>
      <w:r w:rsidRPr="003F41BA">
        <w:t xml:space="preserve">i bilaga 4). Tillgångarna har under den senaste </w:t>
      </w:r>
      <w:r w:rsidRPr="008376FE">
        <w:t>femårsperioden ökat med i genomsnitt 5</w:t>
      </w:r>
      <w:r w:rsidR="003F41BA" w:rsidRPr="008376FE">
        <w:t>,6</w:t>
      </w:r>
      <w:r w:rsidR="00C9332E">
        <w:t> </w:t>
      </w:r>
      <w:r w:rsidRPr="008376FE">
        <w:t xml:space="preserve">procent per år. Ökningen fördelas jämnt mellan de olika tillgångsposterna. För kommunerna varierade tillgångarna mellan som lägst </w:t>
      </w:r>
      <w:r w:rsidR="008376FE" w:rsidRPr="008376FE">
        <w:t>49 889 </w:t>
      </w:r>
      <w:r w:rsidRPr="008376FE">
        <w:t xml:space="preserve">kronor per invånare i kommungruppen </w:t>
      </w:r>
      <w:r w:rsidR="008376FE" w:rsidRPr="008376FE">
        <w:t>pendlingskommuner</w:t>
      </w:r>
      <w:r w:rsidRPr="008376FE">
        <w:t xml:space="preserve"> och som högst </w:t>
      </w:r>
      <w:r w:rsidR="008376FE" w:rsidRPr="008376FE">
        <w:t>89 872 </w:t>
      </w:r>
      <w:r w:rsidRPr="008376FE">
        <w:t xml:space="preserve">kronor per invånare i kommungruppen </w:t>
      </w:r>
      <w:r w:rsidR="008376FE" w:rsidRPr="008376FE">
        <w:t>storstäder</w:t>
      </w:r>
      <w:r w:rsidRPr="008376FE">
        <w:t>.</w:t>
      </w:r>
    </w:p>
    <w:p w14:paraId="11A2FCF0" w14:textId="2E66FB5C" w:rsidR="00AE1B11" w:rsidRPr="00AE1B11" w:rsidRDefault="00AE1B11" w:rsidP="000814D9">
      <w:pPr>
        <w:pStyle w:val="Brdtextmedindrag"/>
        <w:rPr>
          <w:highlight w:val="yellow"/>
        </w:rPr>
      </w:pPr>
      <w:r w:rsidRPr="00AF45A1">
        <w:lastRenderedPageBreak/>
        <w:t>Landstingens totala tillgångar ökade under 201</w:t>
      </w:r>
      <w:r w:rsidR="00184619">
        <w:t>2</w:t>
      </w:r>
      <w:r w:rsidRPr="00AF45A1">
        <w:t xml:space="preserve"> med </w:t>
      </w:r>
      <w:r w:rsidR="00AF45A1" w:rsidRPr="00AF45A1">
        <w:t>knappt 22 </w:t>
      </w:r>
      <w:r w:rsidRPr="00AF45A1">
        <w:t xml:space="preserve">miljarder kronor eller </w:t>
      </w:r>
      <w:r w:rsidR="00AF45A1" w:rsidRPr="00AF45A1">
        <w:t>12 </w:t>
      </w:r>
      <w:r w:rsidRPr="00AF45A1">
        <w:t xml:space="preserve">procent och uppgick till </w:t>
      </w:r>
      <w:r w:rsidR="00AF45A1" w:rsidRPr="00AF45A1">
        <w:t>202 </w:t>
      </w:r>
      <w:r w:rsidRPr="00AF45A1">
        <w:t xml:space="preserve">miljarder kronor (se </w:t>
      </w:r>
      <w:r w:rsidRPr="00E47D7A">
        <w:t xml:space="preserve">tabell </w:t>
      </w:r>
      <w:r w:rsidR="00E47D7A" w:rsidRPr="00E47D7A">
        <w:t>5</w:t>
      </w:r>
      <w:r w:rsidRPr="00E47D7A">
        <w:t xml:space="preserve"> i bilaga</w:t>
      </w:r>
      <w:r w:rsidRPr="004C6EC9">
        <w:t xml:space="preserve"> 4). </w:t>
      </w:r>
      <w:r w:rsidRPr="00AF45A1">
        <w:t xml:space="preserve">Mest ökade </w:t>
      </w:r>
      <w:r w:rsidR="00AF45A1" w:rsidRPr="00AF45A1">
        <w:t>omsättnings</w:t>
      </w:r>
      <w:r w:rsidRPr="00AF45A1">
        <w:t>t</w:t>
      </w:r>
      <w:r w:rsidR="00AF45A1" w:rsidRPr="00AF45A1">
        <w:t>illgångarna (26 procent). De finansiella tillgångarna minskade jämfört med 2011. Lands</w:t>
      </w:r>
      <w:r w:rsidRPr="00AF45A1">
        <w:t xml:space="preserve">tingens tillgångar har under den senaste femårsperioden ökat med i genomsnitt </w:t>
      </w:r>
      <w:r w:rsidR="00AF45A1" w:rsidRPr="00AF45A1">
        <w:t>10 </w:t>
      </w:r>
      <w:r w:rsidRPr="00AF45A1">
        <w:t xml:space="preserve">procent årligen. </w:t>
      </w:r>
      <w:r w:rsidR="00AF45A1">
        <w:t>Liksom för kommunsektorn som helhet är d</w:t>
      </w:r>
      <w:r w:rsidR="00AF45A1" w:rsidRPr="003F41BA">
        <w:t>en största andelen av tillgångarna materiella och immateriella tillgångar (4</w:t>
      </w:r>
      <w:r w:rsidR="00AF45A1">
        <w:t>7</w:t>
      </w:r>
      <w:r w:rsidR="00C9332E">
        <w:t> </w:t>
      </w:r>
      <w:r w:rsidR="00AF45A1" w:rsidRPr="003F41BA">
        <w:t>pro</w:t>
      </w:r>
      <w:r w:rsidR="003910B4">
        <w:softHyphen/>
      </w:r>
      <w:r w:rsidR="00AF45A1" w:rsidRPr="003F41BA">
        <w:t>cent)</w:t>
      </w:r>
      <w:r w:rsidR="00AF45A1">
        <w:t xml:space="preserve"> följt av omsättningstillgångar (40 procent)</w:t>
      </w:r>
      <w:r w:rsidR="00210B65">
        <w:t xml:space="preserve">. </w:t>
      </w:r>
      <w:r w:rsidRPr="00AF45A1">
        <w:t>I kronor per invån</w:t>
      </w:r>
      <w:r w:rsidR="00C9332E">
        <w:softHyphen/>
      </w:r>
      <w:r w:rsidRPr="00AF45A1">
        <w:t>are varierade tillgångarna 201</w:t>
      </w:r>
      <w:r w:rsidR="00AF45A1" w:rsidRPr="00AF45A1">
        <w:t>2</w:t>
      </w:r>
      <w:r w:rsidRPr="00AF45A1">
        <w:t xml:space="preserve"> mellan 1</w:t>
      </w:r>
      <w:r w:rsidR="00AF45A1" w:rsidRPr="00AF45A1">
        <w:t>3 111 </w:t>
      </w:r>
      <w:r w:rsidRPr="00AF45A1">
        <w:t>kronor per invånare i Dalarnas läns landsting och 2</w:t>
      </w:r>
      <w:r w:rsidR="00AF45A1" w:rsidRPr="00AF45A1">
        <w:t>9 505 </w:t>
      </w:r>
      <w:r w:rsidRPr="00AF45A1">
        <w:t>kronor per invånare i Östergötlands läns lands</w:t>
      </w:r>
      <w:r w:rsidR="003910B4">
        <w:softHyphen/>
      </w:r>
      <w:r w:rsidRPr="00AF45A1">
        <w:t>ting.</w:t>
      </w:r>
    </w:p>
    <w:p w14:paraId="34CE450D" w14:textId="37BACAA2" w:rsidR="00AE1B11" w:rsidRPr="003910B4" w:rsidRDefault="00AE1B11" w:rsidP="00EB7CE9">
      <w:pPr>
        <w:pStyle w:val="Rubrik5utannumrering"/>
      </w:pPr>
      <w:r w:rsidRPr="003910B4">
        <w:t xml:space="preserve">Soliditeten </w:t>
      </w:r>
      <w:r w:rsidR="003910B4" w:rsidRPr="003910B4">
        <w:t>minska</w:t>
      </w:r>
      <w:r w:rsidRPr="003910B4">
        <w:t>de för kommunsektorn som helhet</w:t>
      </w:r>
    </w:p>
    <w:p w14:paraId="683BD099" w14:textId="61D9557D" w:rsidR="00AE1B11" w:rsidRPr="00AF45A1" w:rsidRDefault="00AE1B11" w:rsidP="00AE1B11">
      <w:pPr>
        <w:pStyle w:val="Brdtext"/>
      </w:pPr>
      <w:r w:rsidRPr="00AF45A1">
        <w:t>För att ge en bild av en kommuns eller ett landstings finansiella styrka kan måttet soliditet användas. Detta mått beaktar både tillgångs- och skuldsidan i balansräkningen. Sättet att organisera verksamheten på</w:t>
      </w:r>
      <w:r w:rsidR="003910B4">
        <w:softHyphen/>
      </w:r>
      <w:r w:rsidRPr="00AF45A1">
        <w:t>verkar såväl skulderna som tillgångarna, vilket försvårar soliditets</w:t>
      </w:r>
      <w:r w:rsidR="00184619">
        <w:softHyphen/>
      </w:r>
      <w:r w:rsidRPr="00AF45A1">
        <w:t xml:space="preserve">jämförelser mellan enskilda kommuner och landsting. De flesta kommuner och landsting bedriver </w:t>
      </w:r>
      <w:r w:rsidR="00FB7473">
        <w:t>främst</w:t>
      </w:r>
      <w:r w:rsidR="00FB7473" w:rsidRPr="00AF45A1">
        <w:t xml:space="preserve"> </w:t>
      </w:r>
      <w:r w:rsidRPr="00AF45A1">
        <w:t>sin v</w:t>
      </w:r>
      <w:r w:rsidR="003910B4">
        <w:t>erksamhet i för</w:t>
      </w:r>
      <w:r w:rsidR="00184619">
        <w:softHyphen/>
      </w:r>
      <w:r w:rsidR="003910B4">
        <w:t>valtnings</w:t>
      </w:r>
      <w:r w:rsidR="00405ED5">
        <w:softHyphen/>
      </w:r>
      <w:r w:rsidRPr="00AF45A1">
        <w:t>form. Vissa kommuner har däremot valt att organisera stora delar av verk</w:t>
      </w:r>
      <w:r w:rsidR="003910B4">
        <w:softHyphen/>
      </w:r>
      <w:r w:rsidRPr="00AF45A1">
        <w:t>samheten i företagsform. Om det är fråga om verksamheter med stora tillgångar, så</w:t>
      </w:r>
      <w:r w:rsidR="003910B4">
        <w:softHyphen/>
      </w:r>
      <w:r w:rsidRPr="00AF45A1">
        <w:t xml:space="preserve">som fastighetsförvaltning och energiverksamhet, kan </w:t>
      </w:r>
      <w:r w:rsidR="00FB7473">
        <w:t>valet av organisationsform</w:t>
      </w:r>
      <w:r w:rsidR="00FB7473" w:rsidRPr="00AF45A1">
        <w:t xml:space="preserve"> </w:t>
      </w:r>
      <w:r w:rsidRPr="00AF45A1">
        <w:t>ha stor på</w:t>
      </w:r>
      <w:r w:rsidR="003910B4">
        <w:softHyphen/>
      </w:r>
      <w:r w:rsidRPr="00AF45A1">
        <w:t>verkan på soliditeten.</w:t>
      </w:r>
    </w:p>
    <w:p w14:paraId="59BE655B" w14:textId="28B4C0C1" w:rsidR="00AE1B11" w:rsidRPr="00177922" w:rsidRDefault="00177922" w:rsidP="00EB7CE9">
      <w:pPr>
        <w:pStyle w:val="Brdtextmedindrag"/>
      </w:pPr>
      <w:r>
        <w:t xml:space="preserve">Trots det starka resultatet för kommunsektorn </w:t>
      </w:r>
      <w:r w:rsidR="004248C7">
        <w:t xml:space="preserve">2012 </w:t>
      </w:r>
      <w:r>
        <w:t>minska</w:t>
      </w:r>
      <w:r w:rsidR="00E85204">
        <w:t>de</w:t>
      </w:r>
      <w:r>
        <w:t xml:space="preserve"> soliditeten med </w:t>
      </w:r>
      <w:r w:rsidR="00FB7473">
        <w:t>1 </w:t>
      </w:r>
      <w:r>
        <w:t xml:space="preserve">procentenhet jämfört med 2011 </w:t>
      </w:r>
      <w:r w:rsidRPr="00177922">
        <w:t>och uppgick till 43 procent</w:t>
      </w:r>
      <w:r>
        <w:t xml:space="preserve">. Detta kan förklaras av att tillgångarna har ökat i något snabbare takt än det egna kapitalet. </w:t>
      </w:r>
      <w:r w:rsidR="00AE1B11" w:rsidRPr="00177922">
        <w:t xml:space="preserve">Soliditeten för sektorn har under den senaste femårsperioden </w:t>
      </w:r>
      <w:r w:rsidR="00FB7473">
        <w:t>i</w:t>
      </w:r>
      <w:r w:rsidR="00FB7473" w:rsidRPr="00177922">
        <w:t xml:space="preserve"> </w:t>
      </w:r>
      <w:r w:rsidR="00AE1B11" w:rsidRPr="00177922">
        <w:t xml:space="preserve">genomsnitt uppgått till </w:t>
      </w:r>
      <w:r w:rsidRPr="00177922">
        <w:t>drygt</w:t>
      </w:r>
      <w:r w:rsidR="00AE1B11" w:rsidRPr="00177922">
        <w:t xml:space="preserve"> 4</w:t>
      </w:r>
      <w:r w:rsidR="008205A7" w:rsidRPr="00177922">
        <w:t>5 </w:t>
      </w:r>
      <w:r w:rsidR="00AE1B11" w:rsidRPr="00177922">
        <w:t>procent.</w:t>
      </w:r>
    </w:p>
    <w:p w14:paraId="784343D9" w14:textId="5DBA3A48" w:rsidR="00AE1B11" w:rsidRPr="008376FE" w:rsidRDefault="00AE1B11" w:rsidP="00EB7CE9">
      <w:pPr>
        <w:pStyle w:val="Brdtextmedindrag"/>
      </w:pPr>
      <w:r w:rsidRPr="007A68E9">
        <w:t xml:space="preserve">Kommunernas soliditet uppgick sammantaget till </w:t>
      </w:r>
      <w:r w:rsidR="00077F8F" w:rsidRPr="007A68E9">
        <w:t>49 </w:t>
      </w:r>
      <w:r w:rsidRPr="007A68E9">
        <w:t>procent 201</w:t>
      </w:r>
      <w:r w:rsidR="00077F8F" w:rsidRPr="007A68E9">
        <w:t>2</w:t>
      </w:r>
      <w:r w:rsidRPr="007A68E9">
        <w:t>, vilket var en minskning med 1</w:t>
      </w:r>
      <w:r w:rsidR="00077F8F" w:rsidRPr="007A68E9">
        <w:t> </w:t>
      </w:r>
      <w:r w:rsidRPr="007A68E9">
        <w:t>procentenhet jämfört med 201</w:t>
      </w:r>
      <w:r w:rsidR="00077F8F" w:rsidRPr="007A68E9">
        <w:t>1</w:t>
      </w:r>
      <w:r w:rsidRPr="007A68E9">
        <w:t xml:space="preserve">. Under den senaste femårsperioden har kommunernas sammantagna soliditet </w:t>
      </w:r>
      <w:r w:rsidR="003910B4">
        <w:t>i genom</w:t>
      </w:r>
      <w:r w:rsidR="003910B4">
        <w:softHyphen/>
      </w:r>
      <w:r w:rsidRPr="008376FE">
        <w:t>snitt uppgått till 5</w:t>
      </w:r>
      <w:r w:rsidR="00077F8F" w:rsidRPr="008376FE">
        <w:t>1 </w:t>
      </w:r>
      <w:r w:rsidRPr="008376FE">
        <w:t>procent. Soliditeten för enskilda kommun</w:t>
      </w:r>
      <w:r w:rsidR="003910B4">
        <w:softHyphen/>
      </w:r>
      <w:r w:rsidRPr="008376FE">
        <w:t xml:space="preserve">er varierar mellan </w:t>
      </w:r>
      <w:r w:rsidR="007A68E9" w:rsidRPr="008376FE">
        <w:t xml:space="preserve">knappt </w:t>
      </w:r>
      <w:r w:rsidRPr="008376FE">
        <w:t>8</w:t>
      </w:r>
      <w:r w:rsidR="007A68E9" w:rsidRPr="008376FE">
        <w:t>7 p</w:t>
      </w:r>
      <w:r w:rsidRPr="008376FE">
        <w:t>rocent och -</w:t>
      </w:r>
      <w:r w:rsidR="007A68E9" w:rsidRPr="008376FE">
        <w:t>10 </w:t>
      </w:r>
      <w:r w:rsidRPr="008376FE">
        <w:t>procent. Högst soliditet 201</w:t>
      </w:r>
      <w:r w:rsidR="008376FE" w:rsidRPr="008376FE">
        <w:t>2</w:t>
      </w:r>
      <w:r w:rsidRPr="008376FE">
        <w:t xml:space="preserve"> hade kommungrupp</w:t>
      </w:r>
      <w:r w:rsidR="008376FE" w:rsidRPr="008376FE">
        <w:t>erna</w:t>
      </w:r>
      <w:r w:rsidRPr="008376FE">
        <w:t xml:space="preserve"> kommuner i glesbefolkad region</w:t>
      </w:r>
      <w:r w:rsidR="00FB7473">
        <w:t>,</w:t>
      </w:r>
      <w:r w:rsidRPr="008376FE">
        <w:t xml:space="preserve"> med </w:t>
      </w:r>
      <w:r w:rsidR="008376FE" w:rsidRPr="008376FE">
        <w:t>57 </w:t>
      </w:r>
      <w:r w:rsidRPr="008376FE">
        <w:t>procent</w:t>
      </w:r>
      <w:r w:rsidR="00FB7473">
        <w:t>,</w:t>
      </w:r>
      <w:r w:rsidRPr="008376FE">
        <w:t xml:space="preserve"> och kommuner i tätbefolkad region</w:t>
      </w:r>
      <w:r w:rsidR="00FB7473">
        <w:t>,</w:t>
      </w:r>
      <w:r w:rsidRPr="008376FE">
        <w:t xml:space="preserve"> med </w:t>
      </w:r>
      <w:r w:rsidR="008376FE" w:rsidRPr="008376FE">
        <w:t>53 </w:t>
      </w:r>
      <w:r w:rsidRPr="008376FE">
        <w:t xml:space="preserve">procent, medan kommungrupperna </w:t>
      </w:r>
      <w:r w:rsidR="008376FE" w:rsidRPr="008376FE">
        <w:t>storstäder</w:t>
      </w:r>
      <w:r w:rsidRPr="008376FE">
        <w:t xml:space="preserve"> och </w:t>
      </w:r>
      <w:r w:rsidR="008376FE" w:rsidRPr="008376FE">
        <w:t>pendlingskommuner</w:t>
      </w:r>
      <w:r w:rsidRPr="008376FE">
        <w:t xml:space="preserve"> hade lägst soliditet med </w:t>
      </w:r>
      <w:r w:rsidR="008376FE" w:rsidRPr="008376FE">
        <w:t>43</w:t>
      </w:r>
      <w:r w:rsidRPr="008376FE">
        <w:t xml:space="preserve"> respektive </w:t>
      </w:r>
      <w:r w:rsidR="008376FE" w:rsidRPr="008376FE">
        <w:t>44 </w:t>
      </w:r>
      <w:r w:rsidRPr="008376FE">
        <w:t>procent.</w:t>
      </w:r>
    </w:p>
    <w:p w14:paraId="478EDC55" w14:textId="558EF9FE" w:rsidR="00AE1B11" w:rsidRPr="00AE1B11" w:rsidRDefault="00AE1B11" w:rsidP="0087498D">
      <w:pPr>
        <w:pStyle w:val="Brdtextmedindrag"/>
        <w:rPr>
          <w:highlight w:val="yellow"/>
        </w:rPr>
      </w:pPr>
      <w:r w:rsidRPr="008376FE">
        <w:t>Soliditeten för landstingen uppgick sammantaget till 2</w:t>
      </w:r>
      <w:r w:rsidR="007A68E9" w:rsidRPr="008376FE">
        <w:t>1 </w:t>
      </w:r>
      <w:r w:rsidRPr="008376FE">
        <w:t>procent 201</w:t>
      </w:r>
      <w:r w:rsidR="007A68E9" w:rsidRPr="008376FE">
        <w:t>2</w:t>
      </w:r>
      <w:r w:rsidRPr="008376FE">
        <w:t>,</w:t>
      </w:r>
      <w:r w:rsidRPr="007A68E9">
        <w:t xml:space="preserve"> vilket var en minskning med </w:t>
      </w:r>
      <w:r w:rsidR="007A68E9" w:rsidRPr="007A68E9">
        <w:t>1 </w:t>
      </w:r>
      <w:r w:rsidR="00E85204">
        <w:t>procentenhet</w:t>
      </w:r>
      <w:r w:rsidRPr="007A68E9">
        <w:t xml:space="preserve"> jämfört med 201</w:t>
      </w:r>
      <w:r w:rsidR="007A68E9" w:rsidRPr="007A68E9">
        <w:t>1</w:t>
      </w:r>
      <w:r w:rsidRPr="007A68E9">
        <w:t xml:space="preserve">. </w:t>
      </w:r>
      <w:r w:rsidR="007A68E9" w:rsidRPr="007A68E9">
        <w:t xml:space="preserve">Soliditeten för enskilda </w:t>
      </w:r>
      <w:r w:rsidR="007A68E9">
        <w:t xml:space="preserve">landsting </w:t>
      </w:r>
      <w:r w:rsidR="007A68E9" w:rsidRPr="007A68E9">
        <w:t>variera</w:t>
      </w:r>
      <w:r w:rsidR="00E85204">
        <w:t>de</w:t>
      </w:r>
      <w:r w:rsidR="007A68E9" w:rsidRPr="007A68E9">
        <w:t xml:space="preserve"> mellan </w:t>
      </w:r>
      <w:r w:rsidR="007A68E9">
        <w:t>drygt 56 </w:t>
      </w:r>
      <w:r w:rsidR="007A68E9" w:rsidRPr="007A68E9">
        <w:t xml:space="preserve">procent och </w:t>
      </w:r>
      <w:r w:rsidR="007A68E9">
        <w:t xml:space="preserve">     -2 </w:t>
      </w:r>
      <w:r w:rsidR="007A68E9" w:rsidRPr="007A68E9">
        <w:t>procent. Soliditeten har, med undan</w:t>
      </w:r>
      <w:r w:rsidRPr="007A68E9">
        <w:t>tag för 2007 och 2010, minskat under den senaste femårsperioden och uppgick i genomsnitt till knappt 2</w:t>
      </w:r>
      <w:r w:rsidR="007A68E9" w:rsidRPr="007A68E9">
        <w:t>4 </w:t>
      </w:r>
      <w:r w:rsidRPr="007A68E9">
        <w:t xml:space="preserve">procent per år. </w:t>
      </w:r>
    </w:p>
    <w:p w14:paraId="6411308B" w14:textId="0D655DE0" w:rsidR="00C60AF3" w:rsidRPr="00FA1343" w:rsidRDefault="00C60AF3" w:rsidP="00C60AF3">
      <w:pPr>
        <w:pStyle w:val="Rubrik5utannumrering"/>
      </w:pPr>
      <w:r w:rsidRPr="00FA1343">
        <w:t>Avsättningar och skulder</w:t>
      </w:r>
    </w:p>
    <w:p w14:paraId="028041B5" w14:textId="72C61863" w:rsidR="00C60AF3" w:rsidRPr="00FA1343" w:rsidRDefault="00C60AF3" w:rsidP="00C60AF3">
      <w:pPr>
        <w:pStyle w:val="Brdtext"/>
      </w:pPr>
      <w:r w:rsidRPr="00FA1343">
        <w:t xml:space="preserve">Totalt uppgick avsättningarna och skulderna till </w:t>
      </w:r>
      <w:r w:rsidR="00FF5F6C" w:rsidRPr="00FA1343">
        <w:t>526</w:t>
      </w:r>
      <w:r w:rsidRPr="00FA1343">
        <w:t> miljarder kronor 2012</w:t>
      </w:r>
      <w:r w:rsidR="00FB7473">
        <w:t>, vilket</w:t>
      </w:r>
      <w:r w:rsidR="00FF5F6C" w:rsidRPr="00FA1343">
        <w:t xml:space="preserve"> var en ökning med 45 miljarder kronor (9 procent) jämfört med 2011.</w:t>
      </w:r>
      <w:r w:rsidR="00D57010" w:rsidRPr="00FA1343">
        <w:t xml:space="preserve"> Den genomsnittliga </w:t>
      </w:r>
      <w:r w:rsidR="00E85204">
        <w:t xml:space="preserve">årliga </w:t>
      </w:r>
      <w:r w:rsidR="00D57010" w:rsidRPr="00FA1343">
        <w:t>ökningen 2008–2012 uppgick till 9 pro</w:t>
      </w:r>
      <w:r w:rsidR="00FA1343">
        <w:softHyphen/>
      </w:r>
      <w:r w:rsidR="00D57010" w:rsidRPr="00FA1343">
        <w:t xml:space="preserve">cent. De långfristiga skulderna </w:t>
      </w:r>
      <w:r w:rsidR="00FB7473">
        <w:t>ökade mest</w:t>
      </w:r>
      <w:r w:rsidR="00D57010" w:rsidRPr="00FA1343">
        <w:t xml:space="preserve"> mellan 2011 och 2012. Både de långfristiga och kortfristiga skulderna utgjorde var</w:t>
      </w:r>
      <w:r w:rsidR="00FA1343">
        <w:softHyphen/>
      </w:r>
      <w:r w:rsidR="00D57010" w:rsidRPr="00FA1343">
        <w:t xml:space="preserve">dera </w:t>
      </w:r>
      <w:r w:rsidR="00D57010" w:rsidRPr="00FA1343">
        <w:lastRenderedPageBreak/>
        <w:t xml:space="preserve">ca 40 procent av de totala avsättningarna och skulderna. Jämfört med genomsnittet för den senaste femårsperioden vad gäller andelen av </w:t>
      </w:r>
      <w:r w:rsidR="00E85204">
        <w:t>totala</w:t>
      </w:r>
      <w:r w:rsidR="00D57010" w:rsidRPr="00FA1343">
        <w:t xml:space="preserve"> avsättningar och skulder har de långsiktiga skulderna ökat medan de kortsiktiga skulderna har minskat.</w:t>
      </w:r>
    </w:p>
    <w:p w14:paraId="01ED3EBA" w14:textId="77777777" w:rsidR="00AE1B11" w:rsidRPr="00BC665E" w:rsidRDefault="00AE1B11" w:rsidP="00EB7CE9">
      <w:pPr>
        <w:pStyle w:val="Rubrik5utannumrering"/>
      </w:pPr>
      <w:r w:rsidRPr="00BC665E">
        <w:t>Avsättningar</w:t>
      </w:r>
    </w:p>
    <w:p w14:paraId="57041170" w14:textId="54A01F6A" w:rsidR="00BC665E" w:rsidRDefault="00184619" w:rsidP="00AE1B11">
      <w:pPr>
        <w:pStyle w:val="Brdtext"/>
      </w:pPr>
      <w:r w:rsidRPr="00BC665E">
        <w:t>Avsättningar, som definieras som en skuld som är oviss vad gäller</w:t>
      </w:r>
      <w:r w:rsidR="00A2485C">
        <w:t xml:space="preserve"> förfallotidpunkt eller belopp, utgjorde 12</w:t>
      </w:r>
      <w:r w:rsidR="00A15809">
        <w:t> proce</w:t>
      </w:r>
      <w:r w:rsidR="00A2485C">
        <w:t xml:space="preserve">nt av kommunsektorns </w:t>
      </w:r>
      <w:r w:rsidRPr="00BC665E">
        <w:t>skulder och eg</w:t>
      </w:r>
      <w:r w:rsidR="00101BAF">
        <w:t>na</w:t>
      </w:r>
      <w:r w:rsidRPr="00BC665E">
        <w:t xml:space="preserve"> kapital</w:t>
      </w:r>
      <w:r w:rsidR="00101BAF">
        <w:t xml:space="preserve"> 2012</w:t>
      </w:r>
      <w:r w:rsidRPr="00BC665E">
        <w:t xml:space="preserve">. </w:t>
      </w:r>
      <w:r w:rsidR="007A68E9" w:rsidRPr="00BC665E">
        <w:t>För sektorn som helhet</w:t>
      </w:r>
      <w:r w:rsidR="00AE1B11" w:rsidRPr="00BC665E">
        <w:t xml:space="preserve"> ökade av</w:t>
      </w:r>
      <w:r w:rsidR="00405ED5">
        <w:softHyphen/>
      </w:r>
      <w:r w:rsidR="00AE1B11" w:rsidRPr="00BC665E">
        <w:t xml:space="preserve">sättningarna med </w:t>
      </w:r>
      <w:r w:rsidR="007A68E9" w:rsidRPr="00BC665E">
        <w:t>knappt 7 </w:t>
      </w:r>
      <w:r w:rsidR="00AE1B11" w:rsidRPr="00BC665E">
        <w:t xml:space="preserve">miljarder kronor eller </w:t>
      </w:r>
      <w:r w:rsidR="007A68E9" w:rsidRPr="00BC665E">
        <w:t>6,6 </w:t>
      </w:r>
      <w:r w:rsidR="00AE1B11" w:rsidRPr="00BC665E">
        <w:t>procent under 201</w:t>
      </w:r>
      <w:r w:rsidR="007A68E9" w:rsidRPr="00BC665E">
        <w:t>2 och uppgick till drygt 109 </w:t>
      </w:r>
      <w:r w:rsidR="00AE1B11" w:rsidRPr="00BC665E">
        <w:t xml:space="preserve">miljarder kronor. Av avsättningarna </w:t>
      </w:r>
      <w:r w:rsidR="00101BAF">
        <w:t>uppgick</w:t>
      </w:r>
      <w:r w:rsidR="00101BAF" w:rsidRPr="00BC665E">
        <w:t xml:space="preserve"> </w:t>
      </w:r>
      <w:r w:rsidR="00AE1B11" w:rsidRPr="00BC665E">
        <w:t>pensions</w:t>
      </w:r>
      <w:r w:rsidR="00BC665E" w:rsidRPr="00BC665E">
        <w:t>av</w:t>
      </w:r>
      <w:r w:rsidR="00BC665E" w:rsidRPr="00BC665E">
        <w:softHyphen/>
        <w:t>sättning</w:t>
      </w:r>
      <w:r w:rsidR="00AE1B11" w:rsidRPr="00BC665E">
        <w:t>arna t</w:t>
      </w:r>
      <w:r w:rsidR="00101BAF">
        <w:t>ill</w:t>
      </w:r>
      <w:r w:rsidR="00BC665E" w:rsidRPr="00BC665E">
        <w:t xml:space="preserve"> drygt</w:t>
      </w:r>
      <w:r w:rsidR="00AE1B11" w:rsidRPr="00BC665E">
        <w:t xml:space="preserve"> 8</w:t>
      </w:r>
      <w:r w:rsidR="00BC665E" w:rsidRPr="00BC665E">
        <w:t>9</w:t>
      </w:r>
      <w:r w:rsidR="00AE1B11" w:rsidRPr="00BC665E">
        <w:t xml:space="preserve"> miljarder kronor</w:t>
      </w:r>
      <w:r w:rsidR="0038124D">
        <w:t xml:space="preserve"> (</w:t>
      </w:r>
      <w:r w:rsidR="0038124D" w:rsidRPr="00E47D7A">
        <w:t>se diagram</w:t>
      </w:r>
      <w:r w:rsidR="000C7EDE">
        <w:t xml:space="preserve"> </w:t>
      </w:r>
      <w:r w:rsidR="0038124D" w:rsidRPr="00E47D7A">
        <w:t>2.10</w:t>
      </w:r>
      <w:r w:rsidR="0038124D">
        <w:t>)</w:t>
      </w:r>
      <w:r w:rsidR="00BC665E" w:rsidRPr="00BC665E">
        <w:t>.</w:t>
      </w:r>
      <w:r w:rsidR="00AE1B11" w:rsidRPr="00BC665E">
        <w:t xml:space="preserve"> Medan avsättningarna</w:t>
      </w:r>
      <w:r w:rsidR="00BC665E" w:rsidRPr="00BC665E">
        <w:t xml:space="preserve"> för pensioner ökade med 9 pro</w:t>
      </w:r>
      <w:r w:rsidR="00AE1B11" w:rsidRPr="00BC665E">
        <w:t xml:space="preserve">cent minskade övriga avsättningar med </w:t>
      </w:r>
      <w:r w:rsidR="00BC665E" w:rsidRPr="00BC665E">
        <w:t>4 </w:t>
      </w:r>
      <w:r w:rsidR="00AE1B11" w:rsidRPr="00BC665E">
        <w:t xml:space="preserve">procent. </w:t>
      </w:r>
    </w:p>
    <w:p w14:paraId="0F85D1AD" w14:textId="06E2FF99" w:rsidR="00C671F9" w:rsidRDefault="00C671F9" w:rsidP="00C671F9">
      <w:pPr>
        <w:pStyle w:val="DiagramRubrik"/>
      </w:pPr>
      <w:r>
        <w:t xml:space="preserve">Diagram </w:t>
      </w:r>
      <w:fldSimple w:instr=" STYLEREF 1 \s ">
        <w:r w:rsidR="00756367">
          <w:rPr>
            <w:noProof/>
          </w:rPr>
          <w:t>2</w:t>
        </w:r>
      </w:fldSimple>
      <w:r>
        <w:t>.</w:t>
      </w:r>
      <w:fldSimple w:instr=" SEQ Diagram \* ARABIC \s 1 ">
        <w:r w:rsidR="00756367">
          <w:rPr>
            <w:noProof/>
          </w:rPr>
          <w:t>10</w:t>
        </w:r>
      </w:fldSimple>
      <w:r>
        <w:tab/>
      </w:r>
      <w:r w:rsidRPr="00C671F9">
        <w:t>Avsättning för pensioner i balansräkningen 200</w:t>
      </w:r>
      <w:r>
        <w:t>8</w:t>
      </w:r>
      <w:r w:rsidRPr="00C671F9">
        <w:t>–201</w:t>
      </w:r>
      <w:r>
        <w:t xml:space="preserve">2 </w:t>
      </w:r>
    </w:p>
    <w:p w14:paraId="1B5A20F5" w14:textId="6BAF18A4" w:rsidR="0008052D" w:rsidRPr="0008052D" w:rsidRDefault="0008052D" w:rsidP="0008052D">
      <w:pPr>
        <w:pStyle w:val="TabellUnderrubrik"/>
      </w:pPr>
      <w:r>
        <w:t>Miljarder kronor</w:t>
      </w:r>
    </w:p>
    <w:p w14:paraId="1E7F8E24" w14:textId="6848DB2D" w:rsidR="00C671F9" w:rsidRPr="00C671F9" w:rsidRDefault="0008052D" w:rsidP="008376FE">
      <w:pPr>
        <w:pStyle w:val="Brdtext"/>
      </w:pPr>
      <w:r>
        <w:rPr>
          <w:noProof/>
          <w:lang w:eastAsia="sv-SE"/>
        </w:rPr>
        <w:drawing>
          <wp:inline distT="0" distB="0" distL="0" distR="0" wp14:anchorId="4DDAE4D8" wp14:editId="13CE5584">
            <wp:extent cx="3745230" cy="2667381"/>
            <wp:effectExtent l="0" t="0" r="7620" b="0"/>
            <wp:docPr id="79" name="Bildobjekt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3745230" cy="2667381"/>
                    </a:xfrm>
                    <a:prstGeom prst="rect">
                      <a:avLst/>
                    </a:prstGeom>
                    <a:noFill/>
                    <a:ln>
                      <a:noFill/>
                    </a:ln>
                  </pic:spPr>
                </pic:pic>
              </a:graphicData>
            </a:graphic>
          </wp:inline>
        </w:drawing>
      </w:r>
    </w:p>
    <w:p w14:paraId="1DBE5B48" w14:textId="2CE73E24" w:rsidR="00AE1B11" w:rsidRPr="003D0D67" w:rsidRDefault="00AE1B11" w:rsidP="00AE1B11">
      <w:pPr>
        <w:pStyle w:val="Brdtext"/>
      </w:pPr>
      <w:r w:rsidRPr="008146B8">
        <w:t>Totalt uppgick kommunernas avsättningar till 4</w:t>
      </w:r>
      <w:r w:rsidR="00BC665E" w:rsidRPr="008146B8">
        <w:t>3 </w:t>
      </w:r>
      <w:r w:rsidRPr="008146B8">
        <w:t>miljarder kronor 201</w:t>
      </w:r>
      <w:r w:rsidR="00BC665E" w:rsidRPr="008146B8">
        <w:t>2</w:t>
      </w:r>
      <w:r w:rsidRPr="008146B8">
        <w:t xml:space="preserve">, </w:t>
      </w:r>
      <w:r w:rsidR="00101BAF">
        <w:t xml:space="preserve">vilket är </w:t>
      </w:r>
      <w:r w:rsidRPr="008146B8">
        <w:t xml:space="preserve">en ökning med </w:t>
      </w:r>
      <w:r w:rsidR="00BC665E" w:rsidRPr="008146B8">
        <w:t>2 </w:t>
      </w:r>
      <w:r w:rsidRPr="008146B8">
        <w:t xml:space="preserve">procent jämfört med året innan. Avsättningar avseende pensioner inklusive löneskatt uppgick till </w:t>
      </w:r>
      <w:r w:rsidR="00BC665E" w:rsidRPr="008146B8">
        <w:t>knappt 27 </w:t>
      </w:r>
      <w:r w:rsidRPr="008146B8">
        <w:t xml:space="preserve">miljarder kronor, vilket var en ökning med </w:t>
      </w:r>
      <w:r w:rsidR="00BC665E" w:rsidRPr="008146B8">
        <w:t>8 </w:t>
      </w:r>
      <w:r w:rsidRPr="008146B8">
        <w:t>procent jämfört med 201</w:t>
      </w:r>
      <w:r w:rsidR="00BC665E" w:rsidRPr="008146B8">
        <w:t>1</w:t>
      </w:r>
      <w:r w:rsidRPr="008146B8">
        <w:t>. Övriga av</w:t>
      </w:r>
      <w:r w:rsidR="008146B8">
        <w:softHyphen/>
      </w:r>
      <w:r w:rsidRPr="008146B8">
        <w:t xml:space="preserve">sättningar </w:t>
      </w:r>
      <w:r w:rsidR="00BC665E" w:rsidRPr="008146B8">
        <w:t xml:space="preserve">minskade </w:t>
      </w:r>
      <w:r w:rsidRPr="008146B8">
        <w:t xml:space="preserve">med </w:t>
      </w:r>
      <w:r w:rsidR="00BC665E" w:rsidRPr="008146B8">
        <w:t>knappt 6 p</w:t>
      </w:r>
      <w:r w:rsidRPr="008146B8">
        <w:t xml:space="preserve">rocent jämfört med året innan och </w:t>
      </w:r>
      <w:r w:rsidRPr="003D0D67">
        <w:t xml:space="preserve">uppgick till </w:t>
      </w:r>
      <w:r w:rsidR="00BC665E" w:rsidRPr="003D0D67">
        <w:t>16 </w:t>
      </w:r>
      <w:r w:rsidRPr="003D0D67">
        <w:t xml:space="preserve">miljarder kronor. I genomsnitt uppgick </w:t>
      </w:r>
      <w:r w:rsidR="008146B8" w:rsidRPr="003D0D67">
        <w:t>pensions</w:t>
      </w:r>
      <w:r w:rsidR="008146B8" w:rsidRPr="003D0D67">
        <w:softHyphen/>
      </w:r>
      <w:r w:rsidRPr="003D0D67">
        <w:t>avsättn</w:t>
      </w:r>
      <w:r w:rsidR="008146B8" w:rsidRPr="003D0D67">
        <w:softHyphen/>
      </w:r>
      <w:r w:rsidRPr="003D0D67">
        <w:t>ing</w:t>
      </w:r>
      <w:r w:rsidR="008146B8" w:rsidRPr="003D0D67">
        <w:softHyphen/>
      </w:r>
      <w:r w:rsidRPr="003D0D67">
        <w:t>arna till 2</w:t>
      </w:r>
      <w:r w:rsidR="003910B4">
        <w:t> </w:t>
      </w:r>
      <w:r w:rsidR="003D0D67" w:rsidRPr="003D0D67">
        <w:t>804</w:t>
      </w:r>
      <w:r w:rsidR="003910B4">
        <w:t> </w:t>
      </w:r>
      <w:r w:rsidRPr="003D0D67">
        <w:t>kronor per invånare 201</w:t>
      </w:r>
      <w:r w:rsidR="003D0D67" w:rsidRPr="003D0D67">
        <w:t>2</w:t>
      </w:r>
      <w:r w:rsidRPr="003D0D67">
        <w:t xml:space="preserve">. </w:t>
      </w:r>
      <w:r w:rsidR="0094506E">
        <w:t>Avsättningarna varierade</w:t>
      </w:r>
      <w:r w:rsidR="0094506E" w:rsidRPr="003D0D67">
        <w:t xml:space="preserve"> </w:t>
      </w:r>
      <w:r w:rsidRPr="003D0D67">
        <w:t xml:space="preserve">mellan kommunerna mellan </w:t>
      </w:r>
      <w:r w:rsidR="003D0D67" w:rsidRPr="003D0D67">
        <w:t>116</w:t>
      </w:r>
      <w:r w:rsidRPr="003D0D67">
        <w:t xml:space="preserve"> och </w:t>
      </w:r>
      <w:r w:rsidR="003D0D67" w:rsidRPr="003D0D67">
        <w:t>10 </w:t>
      </w:r>
      <w:r w:rsidR="003D0D67">
        <w:t>266</w:t>
      </w:r>
      <w:r w:rsidR="003D0D67" w:rsidRPr="003D0D67">
        <w:t> </w:t>
      </w:r>
      <w:r w:rsidRPr="003D0D67">
        <w:t xml:space="preserve">kronor per invånare. </w:t>
      </w:r>
    </w:p>
    <w:p w14:paraId="2AC0AD9A" w14:textId="5A069EE8" w:rsidR="00AE1B11" w:rsidRPr="00AE1B11" w:rsidRDefault="00AE1B11" w:rsidP="00EB7CE9">
      <w:pPr>
        <w:pStyle w:val="Brdtextmedindrag"/>
        <w:rPr>
          <w:highlight w:val="yellow"/>
        </w:rPr>
      </w:pPr>
      <w:r w:rsidRPr="0021276B">
        <w:t>Totalt uppgick avsättningarna för landstingen till 6</w:t>
      </w:r>
      <w:r w:rsidR="0021276B" w:rsidRPr="0021276B">
        <w:t>6 </w:t>
      </w:r>
      <w:r w:rsidRPr="0021276B">
        <w:t>miljarder kronor 201</w:t>
      </w:r>
      <w:r w:rsidR="0021276B" w:rsidRPr="0021276B">
        <w:t>2</w:t>
      </w:r>
      <w:r w:rsidRPr="0021276B">
        <w:t xml:space="preserve">. Avsättningarna ökade med </w:t>
      </w:r>
      <w:r w:rsidR="0021276B" w:rsidRPr="0021276B">
        <w:t xml:space="preserve">drygt </w:t>
      </w:r>
      <w:r w:rsidRPr="0021276B">
        <w:t>5</w:t>
      </w:r>
      <w:r w:rsidR="003910B4">
        <w:t> </w:t>
      </w:r>
      <w:r w:rsidRPr="0021276B">
        <w:t xml:space="preserve">miljarder kronor, </w:t>
      </w:r>
      <w:r w:rsidR="0021276B" w:rsidRPr="0021276B">
        <w:t>knappt 10 </w:t>
      </w:r>
      <w:r w:rsidRPr="0021276B">
        <w:t>procent, jämfört med 201</w:t>
      </w:r>
      <w:r w:rsidR="0021276B" w:rsidRPr="0021276B">
        <w:t>1</w:t>
      </w:r>
      <w:r w:rsidRPr="0021276B">
        <w:t>. Avsättningar för pensioner inklusive löne</w:t>
      </w:r>
      <w:r w:rsidR="00405ED5">
        <w:softHyphen/>
      </w:r>
      <w:r w:rsidRPr="0021276B">
        <w:t xml:space="preserve">skatt uppgick till </w:t>
      </w:r>
      <w:r w:rsidR="0021276B" w:rsidRPr="0021276B">
        <w:t>62 </w:t>
      </w:r>
      <w:r w:rsidRPr="0021276B">
        <w:t>miljarder kronor eller 95 procent av de totala av</w:t>
      </w:r>
      <w:r w:rsidR="0021276B">
        <w:softHyphen/>
      </w:r>
      <w:r w:rsidRPr="0021276B">
        <w:t>sättningarna. Geno</w:t>
      </w:r>
      <w:r w:rsidR="0021276B" w:rsidRPr="0021276B">
        <w:t>msnittsskulden för de totala avsättning</w:t>
      </w:r>
      <w:r w:rsidRPr="0021276B">
        <w:t>arna uppgick till 6</w:t>
      </w:r>
      <w:r w:rsidR="0021276B" w:rsidRPr="0021276B">
        <w:t> 940 </w:t>
      </w:r>
      <w:r w:rsidRPr="0021276B">
        <w:t xml:space="preserve">kronor per invånare, varav den genomsnittliga skulden för </w:t>
      </w:r>
      <w:r w:rsidRPr="0021276B">
        <w:lastRenderedPageBreak/>
        <w:t>avsättningar för pensioner utgjorde 6</w:t>
      </w:r>
      <w:r w:rsidR="0021276B" w:rsidRPr="0021276B">
        <w:t> 570 kron</w:t>
      </w:r>
      <w:r w:rsidRPr="0021276B">
        <w:t xml:space="preserve">or per invånare. Som högst uppgick avsättningen för pensioner </w:t>
      </w:r>
      <w:r w:rsidR="0094506E" w:rsidRPr="0021276B">
        <w:t xml:space="preserve">i ett enskilt landsting </w:t>
      </w:r>
      <w:r w:rsidRPr="0021276B">
        <w:t xml:space="preserve">till </w:t>
      </w:r>
      <w:r w:rsidR="0021276B" w:rsidRPr="0021276B">
        <w:t>8 647 </w:t>
      </w:r>
      <w:r w:rsidRPr="0021276B">
        <w:t>kronor per invånare</w:t>
      </w:r>
      <w:r w:rsidR="00E85204">
        <w:t>,</w:t>
      </w:r>
      <w:r w:rsidRPr="0021276B">
        <w:t xml:space="preserve"> medan den lägsta avsättningen uppgick till 4 </w:t>
      </w:r>
      <w:r w:rsidR="0021276B" w:rsidRPr="0021276B">
        <w:t>712 </w:t>
      </w:r>
      <w:r w:rsidRPr="0021276B">
        <w:t xml:space="preserve">kronor per invånare. </w:t>
      </w:r>
      <w:r w:rsidRPr="00CA3F1C">
        <w:t>Spridningen mellan landstingen ökade jämfört med 201</w:t>
      </w:r>
      <w:r w:rsidR="0021276B" w:rsidRPr="00CA3F1C">
        <w:t>1</w:t>
      </w:r>
      <w:r w:rsidRPr="00CA3F1C">
        <w:t xml:space="preserve">. </w:t>
      </w:r>
      <w:r w:rsidRPr="00436DC1">
        <w:t xml:space="preserve">Avsättningen för pensioner ökade med </w:t>
      </w:r>
      <w:r w:rsidR="00436DC1" w:rsidRPr="00436DC1">
        <w:t>knappt 10 </w:t>
      </w:r>
      <w:r w:rsidRPr="00436DC1">
        <w:t>procent mellan 201</w:t>
      </w:r>
      <w:r w:rsidR="00436DC1" w:rsidRPr="00436DC1">
        <w:t>1</w:t>
      </w:r>
      <w:r w:rsidRPr="00436DC1">
        <w:t xml:space="preserve"> och 201</w:t>
      </w:r>
      <w:r w:rsidR="00436DC1" w:rsidRPr="00436DC1">
        <w:t>2</w:t>
      </w:r>
      <w:r w:rsidRPr="00436DC1">
        <w:t xml:space="preserve"> och har ökat med i genomsnitt 1</w:t>
      </w:r>
      <w:r w:rsidR="00436DC1" w:rsidRPr="00436DC1">
        <w:t>5 </w:t>
      </w:r>
      <w:r w:rsidRPr="00436DC1">
        <w:t>procent</w:t>
      </w:r>
      <w:r w:rsidR="00DE7F49">
        <w:t xml:space="preserve"> </w:t>
      </w:r>
      <w:r w:rsidR="00E85204">
        <w:t>årligen</w:t>
      </w:r>
      <w:r w:rsidRPr="00436DC1">
        <w:t xml:space="preserve"> </w:t>
      </w:r>
      <w:r w:rsidR="00DE7F49">
        <w:t>under den senaste fem</w:t>
      </w:r>
      <w:r w:rsidR="00436DC1" w:rsidRPr="00436DC1">
        <w:t>årsperioden.</w:t>
      </w:r>
      <w:r w:rsidRPr="00436DC1">
        <w:t xml:space="preserve"> </w:t>
      </w:r>
      <w:r w:rsidRPr="0010131D">
        <w:t xml:space="preserve">Avsättningen för pensioner </w:t>
      </w:r>
      <w:r w:rsidR="0010131D" w:rsidRPr="0010131D">
        <w:t>utgör drygt 30 procent av</w:t>
      </w:r>
      <w:r w:rsidR="00436DC1" w:rsidRPr="0010131D">
        <w:t xml:space="preserve"> de totala skuld</w:t>
      </w:r>
      <w:r w:rsidRPr="0010131D">
        <w:t>erna</w:t>
      </w:r>
      <w:r w:rsidR="0010131D" w:rsidRPr="0010131D">
        <w:t>.</w:t>
      </w:r>
      <w:r w:rsidRPr="0010131D">
        <w:t xml:space="preserve"> </w:t>
      </w:r>
    </w:p>
    <w:p w14:paraId="0D12EADD" w14:textId="77777777" w:rsidR="00AE1B11" w:rsidRPr="0042563A" w:rsidRDefault="00AE1B11" w:rsidP="00CA7C49">
      <w:pPr>
        <w:pStyle w:val="Rubrik5utannumrering"/>
      </w:pPr>
      <w:r w:rsidRPr="0042563A">
        <w:t>Ökade långfristiga skulder</w:t>
      </w:r>
    </w:p>
    <w:p w14:paraId="29C8E8E4" w14:textId="3E8EC1FF" w:rsidR="00AE1B11" w:rsidRPr="0042563A" w:rsidRDefault="00AE1B11" w:rsidP="00AE1B11">
      <w:pPr>
        <w:pStyle w:val="Brdtext"/>
      </w:pPr>
      <w:r w:rsidRPr="0042563A">
        <w:t>Kommunsektorns lång- och kortfristiga skulder, som utgör drygt 40</w:t>
      </w:r>
      <w:r w:rsidR="00FA1343" w:rsidRPr="0042563A">
        <w:t> </w:t>
      </w:r>
      <w:r w:rsidRPr="0042563A">
        <w:t xml:space="preserve">procent </w:t>
      </w:r>
      <w:r w:rsidR="00FA1343" w:rsidRPr="0042563A">
        <w:t xml:space="preserve">vardera </w:t>
      </w:r>
      <w:r w:rsidRPr="0042563A">
        <w:t xml:space="preserve">av de totala </w:t>
      </w:r>
      <w:r w:rsidR="00FA1343" w:rsidRPr="0042563A">
        <w:t xml:space="preserve">avsättningarna och </w:t>
      </w:r>
      <w:r w:rsidRPr="0042563A">
        <w:t xml:space="preserve">skulderna, uppgick sammantaget till </w:t>
      </w:r>
      <w:r w:rsidR="0042563A" w:rsidRPr="0042563A">
        <w:t>41</w:t>
      </w:r>
      <w:r w:rsidR="0042563A">
        <w:t>7</w:t>
      </w:r>
      <w:r w:rsidR="00FA1343" w:rsidRPr="0042563A">
        <w:t> </w:t>
      </w:r>
      <w:r w:rsidRPr="0042563A">
        <w:t>miljarder kronor 201</w:t>
      </w:r>
      <w:r w:rsidR="0042563A" w:rsidRPr="0042563A">
        <w:t>2</w:t>
      </w:r>
      <w:r w:rsidRPr="0042563A">
        <w:t xml:space="preserve"> (</w:t>
      </w:r>
      <w:r w:rsidRPr="00E85204">
        <w:t xml:space="preserve">se </w:t>
      </w:r>
      <w:r w:rsidR="003910B4" w:rsidRPr="00E85204">
        <w:t>diagram</w:t>
      </w:r>
      <w:r w:rsidRPr="00E85204">
        <w:t xml:space="preserve"> 2.</w:t>
      </w:r>
      <w:r w:rsidR="00E85204" w:rsidRPr="00E47D7A">
        <w:t>11</w:t>
      </w:r>
      <w:r w:rsidRPr="00E85204">
        <w:t xml:space="preserve">). </w:t>
      </w:r>
      <w:r w:rsidRPr="0042563A">
        <w:t>De kort</w:t>
      </w:r>
      <w:r w:rsidR="0042563A">
        <w:softHyphen/>
      </w:r>
      <w:r w:rsidRPr="0042563A">
        <w:t xml:space="preserve">fristiga skulderna har under den senaste </w:t>
      </w:r>
      <w:r w:rsidR="004229C2">
        <w:t>tio</w:t>
      </w:r>
      <w:r w:rsidRPr="0042563A">
        <w:t>årsperioden legat högre än de långfristiga sk</w:t>
      </w:r>
      <w:r w:rsidR="00736591" w:rsidRPr="0042563A">
        <w:t xml:space="preserve">ulderna. </w:t>
      </w:r>
      <w:r w:rsidR="0042563A" w:rsidRPr="0042563A">
        <w:t>Från och med</w:t>
      </w:r>
      <w:r w:rsidR="00736591" w:rsidRPr="0042563A">
        <w:t xml:space="preserve"> 2011 </w:t>
      </w:r>
      <w:r w:rsidR="0094506E">
        <w:t>har</w:t>
      </w:r>
      <w:r w:rsidR="0094506E" w:rsidRPr="0042563A">
        <w:t xml:space="preserve"> </w:t>
      </w:r>
      <w:r w:rsidR="00736591" w:rsidRPr="0042563A">
        <w:t>dock för</w:t>
      </w:r>
      <w:r w:rsidRPr="0042563A">
        <w:t>delning</w:t>
      </w:r>
      <w:r w:rsidR="00736591" w:rsidRPr="0042563A">
        <w:t>en mellan de lång- och kort</w:t>
      </w:r>
      <w:r w:rsidRPr="0042563A">
        <w:t xml:space="preserve">fristiga skulderna </w:t>
      </w:r>
      <w:r w:rsidR="0094506E">
        <w:t xml:space="preserve">varit </w:t>
      </w:r>
      <w:r w:rsidRPr="0042563A">
        <w:t xml:space="preserve">så gott som lika, främst beroende på att de långfristiga skulderna ökade. </w:t>
      </w:r>
    </w:p>
    <w:p w14:paraId="0AEE8894" w14:textId="05A4064A" w:rsidR="0008052D" w:rsidRDefault="0008052D" w:rsidP="0008052D">
      <w:pPr>
        <w:pStyle w:val="DiagramRubrik"/>
      </w:pPr>
      <w:r>
        <w:t xml:space="preserve">Diagram </w:t>
      </w:r>
      <w:fldSimple w:instr=" STYLEREF 1 \s ">
        <w:r w:rsidR="00756367">
          <w:rPr>
            <w:noProof/>
          </w:rPr>
          <w:t>2</w:t>
        </w:r>
      </w:fldSimple>
      <w:r>
        <w:t>.</w:t>
      </w:r>
      <w:fldSimple w:instr=" SEQ Diagram \* ARABIC \s 1 ">
        <w:r w:rsidR="00756367">
          <w:rPr>
            <w:noProof/>
          </w:rPr>
          <w:t>11</w:t>
        </w:r>
      </w:fldSimple>
      <w:r>
        <w:tab/>
        <w:t>Lång</w:t>
      </w:r>
      <w:r w:rsidR="001943C1">
        <w:t>a och kortfristiga</w:t>
      </w:r>
      <w:r>
        <w:t xml:space="preserve"> skulder</w:t>
      </w:r>
      <w:r w:rsidRPr="00C671F9">
        <w:t xml:space="preserve"> 200</w:t>
      </w:r>
      <w:r w:rsidR="00184619">
        <w:t>3</w:t>
      </w:r>
      <w:r w:rsidRPr="00C671F9">
        <w:t>–201</w:t>
      </w:r>
      <w:r>
        <w:t xml:space="preserve">2 </w:t>
      </w:r>
    </w:p>
    <w:p w14:paraId="145B203B" w14:textId="608FA42C" w:rsidR="0008052D" w:rsidRPr="0008052D" w:rsidRDefault="00C9332E" w:rsidP="001943C1">
      <w:pPr>
        <w:pStyle w:val="Brdtextmedindrag"/>
        <w:ind w:firstLine="0"/>
        <w:rPr>
          <w:highlight w:val="yellow"/>
        </w:rPr>
      </w:pPr>
      <w:r>
        <w:rPr>
          <w:noProof/>
          <w:lang w:eastAsia="sv-SE"/>
        </w:rPr>
        <w:drawing>
          <wp:inline distT="0" distB="0" distL="0" distR="0" wp14:anchorId="21884A77" wp14:editId="5A0A1232">
            <wp:extent cx="3745230" cy="2678551"/>
            <wp:effectExtent l="0" t="0" r="7620" b="7620"/>
            <wp:docPr id="75" name="Bildobjekt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3745230" cy="2678551"/>
                    </a:xfrm>
                    <a:prstGeom prst="rect">
                      <a:avLst/>
                    </a:prstGeom>
                    <a:noFill/>
                    <a:ln>
                      <a:noFill/>
                    </a:ln>
                  </pic:spPr>
                </pic:pic>
              </a:graphicData>
            </a:graphic>
          </wp:inline>
        </w:drawing>
      </w:r>
    </w:p>
    <w:p w14:paraId="1B9B4D0B" w14:textId="7EFA75F1" w:rsidR="00AE1B11" w:rsidRPr="00AE1B11" w:rsidRDefault="00AE1B11" w:rsidP="00736591">
      <w:pPr>
        <w:pStyle w:val="Brdtext"/>
        <w:rPr>
          <w:highlight w:val="yellow"/>
        </w:rPr>
      </w:pPr>
      <w:r w:rsidRPr="006C1C01">
        <w:t>To</w:t>
      </w:r>
      <w:r w:rsidR="00736591" w:rsidRPr="006C1C01">
        <w:t>talt hade kommun</w:t>
      </w:r>
      <w:r w:rsidRPr="006C1C01">
        <w:t xml:space="preserve">sektorn </w:t>
      </w:r>
      <w:r w:rsidR="00DF7391" w:rsidRPr="006C1C01">
        <w:t>211 </w:t>
      </w:r>
      <w:r w:rsidRPr="006C1C01">
        <w:t>miljarder kronor i långfristiga skulder 201</w:t>
      </w:r>
      <w:r w:rsidR="00DF7391" w:rsidRPr="006C1C01">
        <w:t>2</w:t>
      </w:r>
      <w:r w:rsidRPr="006C1C01">
        <w:t xml:space="preserve">. Det var en ökning med knappt </w:t>
      </w:r>
      <w:r w:rsidR="00DF7391" w:rsidRPr="006C1C01">
        <w:t>2</w:t>
      </w:r>
      <w:r w:rsidRPr="006C1C01">
        <w:t>4</w:t>
      </w:r>
      <w:r w:rsidR="00DF7391" w:rsidRPr="006C1C01">
        <w:t> </w:t>
      </w:r>
      <w:r w:rsidR="00E527C9">
        <w:t>miljarder kronor eller</w:t>
      </w:r>
      <w:r w:rsidRPr="006C1C01">
        <w:t xml:space="preserve"> </w:t>
      </w:r>
      <w:r w:rsidR="00184619">
        <w:t>1</w:t>
      </w:r>
      <w:r w:rsidR="006376AA" w:rsidRPr="006C1C01">
        <w:t>3 </w:t>
      </w:r>
      <w:r w:rsidRPr="006C1C01">
        <w:t xml:space="preserve">procent, jämfört med året innan. Den genomsnittliga ökningen under </w:t>
      </w:r>
      <w:r w:rsidRPr="00502D57">
        <w:t xml:space="preserve">den senaste femårsperioden uppgick till </w:t>
      </w:r>
      <w:r w:rsidR="00184619">
        <w:t>7</w:t>
      </w:r>
      <w:r w:rsidRPr="00502D57">
        <w:t xml:space="preserve"> procent per år. År 201</w:t>
      </w:r>
      <w:r w:rsidR="00FE66BB" w:rsidRPr="00502D57">
        <w:t>2</w:t>
      </w:r>
      <w:r w:rsidRPr="00502D57">
        <w:t xml:space="preserve"> ökade de långfristiga skulderna i </w:t>
      </w:r>
      <w:r w:rsidR="00FE66BB" w:rsidRPr="00502D57">
        <w:t xml:space="preserve">nästan hälften av </w:t>
      </w:r>
      <w:r w:rsidRPr="00502D57">
        <w:t>kommuner</w:t>
      </w:r>
      <w:r w:rsidR="00FE66BB" w:rsidRPr="00502D57">
        <w:t>na</w:t>
      </w:r>
      <w:r w:rsidRPr="00502D57">
        <w:t>. För kommunerna var ökningen störst i kommungruppen storstäder</w:t>
      </w:r>
      <w:r w:rsidR="0094506E">
        <w:t>,</w:t>
      </w:r>
      <w:r w:rsidRPr="00502D57">
        <w:t xml:space="preserve"> med </w:t>
      </w:r>
      <w:r w:rsidR="00502D57" w:rsidRPr="00502D57">
        <w:t>5 004 </w:t>
      </w:r>
      <w:r w:rsidR="006C1C01" w:rsidRPr="00502D57">
        <w:t>kronor per invånare</w:t>
      </w:r>
      <w:r w:rsidR="00E85204">
        <w:t>.</w:t>
      </w:r>
      <w:r w:rsidRPr="00502D57">
        <w:t xml:space="preserve"> </w:t>
      </w:r>
      <w:r w:rsidR="00502D57" w:rsidRPr="00502D57">
        <w:t>För två av kommungrupperna sjönk de långfristiga skulderna 2012, dels i kommungruppen glesbygdskommuner</w:t>
      </w:r>
      <w:r w:rsidR="00502D57">
        <w:t xml:space="preserve"> med 10 kronor per invånare</w:t>
      </w:r>
      <w:r w:rsidR="00DE7F49">
        <w:t>,</w:t>
      </w:r>
      <w:r w:rsidR="00502D57">
        <w:t xml:space="preserve"> dels i kommungruppen pen</w:t>
      </w:r>
      <w:r w:rsidR="00E85204">
        <w:t>d</w:t>
      </w:r>
      <w:r w:rsidR="00502D57">
        <w:t xml:space="preserve">lingskommuner med 56 kronor per invånare. </w:t>
      </w:r>
      <w:r w:rsidR="006C1C01" w:rsidRPr="006C1C01">
        <w:t>Uppsala</w:t>
      </w:r>
      <w:r w:rsidRPr="006C1C01">
        <w:t xml:space="preserve"> läns landsting hade den största </w:t>
      </w:r>
      <w:r w:rsidR="006C1C01" w:rsidRPr="006C1C01">
        <w:t xml:space="preserve">procentuella </w:t>
      </w:r>
      <w:r w:rsidRPr="006C1C01">
        <w:t xml:space="preserve">ökningen </w:t>
      </w:r>
      <w:r w:rsidR="006C1C01" w:rsidRPr="006C1C01">
        <w:t xml:space="preserve">jämfört med 2011 </w:t>
      </w:r>
      <w:r w:rsidRPr="006C1C01">
        <w:t xml:space="preserve">bland landstingen. </w:t>
      </w:r>
      <w:r w:rsidR="006C1C01" w:rsidRPr="006C1C01">
        <w:t xml:space="preserve">Av samtliga 20 landsting </w:t>
      </w:r>
      <w:r w:rsidR="0094506E">
        <w:t>ökade</w:t>
      </w:r>
      <w:r w:rsidR="006C1C01" w:rsidRPr="006C1C01">
        <w:t xml:space="preserve"> 14</w:t>
      </w:r>
      <w:r w:rsidR="00DE7F49">
        <w:t> </w:t>
      </w:r>
      <w:r w:rsidR="006C1C01" w:rsidRPr="006C1C01">
        <w:t xml:space="preserve">sina skulder 2012. </w:t>
      </w:r>
    </w:p>
    <w:p w14:paraId="2FE76D26" w14:textId="32CDE5B3" w:rsidR="00AE1B11" w:rsidRPr="00BC7A6A" w:rsidRDefault="00AE1B11" w:rsidP="00EB7CE9">
      <w:pPr>
        <w:pStyle w:val="Brdtextmedindrag"/>
      </w:pPr>
      <w:r w:rsidRPr="00502D57">
        <w:lastRenderedPageBreak/>
        <w:t xml:space="preserve">Den totala långfristiga skulden för kommunerna, som utgjorde knappt </w:t>
      </w:r>
      <w:r w:rsidR="002661F2" w:rsidRPr="002661F2">
        <w:t>49</w:t>
      </w:r>
      <w:r w:rsidR="00D7573A" w:rsidRPr="002661F2">
        <w:t> </w:t>
      </w:r>
      <w:r w:rsidRPr="002661F2">
        <w:t>procent av de totala skulderna 201</w:t>
      </w:r>
      <w:r w:rsidR="00BC7A6A" w:rsidRPr="002661F2">
        <w:t>2</w:t>
      </w:r>
      <w:r w:rsidRPr="002661F2">
        <w:t xml:space="preserve">, ökade med </w:t>
      </w:r>
      <w:r w:rsidR="00BC7A6A" w:rsidRPr="002661F2">
        <w:t>drygt</w:t>
      </w:r>
      <w:r w:rsidRPr="002661F2">
        <w:t xml:space="preserve"> </w:t>
      </w:r>
      <w:r w:rsidR="00BC7A6A" w:rsidRPr="002661F2">
        <w:t>12</w:t>
      </w:r>
      <w:r w:rsidR="00502D57" w:rsidRPr="002661F2">
        <w:t> </w:t>
      </w:r>
      <w:r w:rsidR="00E85204">
        <w:t>procent eller</w:t>
      </w:r>
      <w:r w:rsidRPr="00BC7A6A">
        <w:t xml:space="preserve"> ca</w:t>
      </w:r>
      <w:r w:rsidR="00502D57" w:rsidRPr="00BC7A6A">
        <w:t> </w:t>
      </w:r>
      <w:r w:rsidRPr="00BC7A6A">
        <w:t>2</w:t>
      </w:r>
      <w:r w:rsidR="00BC7A6A" w:rsidRPr="00BC7A6A">
        <w:t>0</w:t>
      </w:r>
      <w:r w:rsidR="00502D57" w:rsidRPr="00BC7A6A">
        <w:t> </w:t>
      </w:r>
      <w:r w:rsidRPr="00BC7A6A">
        <w:t>miljarder kronor, jämfört med året innan. I genomsnitt uppgick de</w:t>
      </w:r>
      <w:r w:rsidRPr="00502D57">
        <w:t xml:space="preserve"> långfristiga skulderna till 16</w:t>
      </w:r>
      <w:r w:rsidR="00DE7F49">
        <w:t> </w:t>
      </w:r>
      <w:r w:rsidR="00502D57">
        <w:t>191</w:t>
      </w:r>
      <w:r w:rsidR="00DE7F49">
        <w:t> </w:t>
      </w:r>
      <w:r w:rsidRPr="00502D57">
        <w:t xml:space="preserve">kronor per invånare. Det var drygt </w:t>
      </w:r>
      <w:r w:rsidR="00502D57">
        <w:t>2 900 </w:t>
      </w:r>
      <w:r w:rsidRPr="00502D57">
        <w:t>kronor mer per invånare än det årliga genomsnittet 200</w:t>
      </w:r>
      <w:r w:rsidR="00502D57">
        <w:t>8</w:t>
      </w:r>
      <w:r w:rsidRPr="00502D57">
        <w:t>–201</w:t>
      </w:r>
      <w:r w:rsidR="00502D57">
        <w:t>1</w:t>
      </w:r>
      <w:r w:rsidRPr="00502D57">
        <w:t xml:space="preserve">. </w:t>
      </w:r>
      <w:r w:rsidR="0094506E">
        <w:t>Den h</w:t>
      </w:r>
      <w:r w:rsidRPr="00502D57">
        <w:t xml:space="preserve">ögsta skulden i en enskild kommun uppgick till </w:t>
      </w:r>
      <w:r w:rsidR="00502D57" w:rsidRPr="00BC7A6A">
        <w:t>91 857 </w:t>
      </w:r>
      <w:r w:rsidRPr="00BC7A6A">
        <w:t xml:space="preserve">kronor per invånare. Det var </w:t>
      </w:r>
      <w:r w:rsidR="00BC7A6A" w:rsidRPr="00BC7A6A">
        <w:t>16</w:t>
      </w:r>
      <w:r w:rsidRPr="00BC7A6A">
        <w:t xml:space="preserve"> kommuner som inte redovisade någon långfristig skuld, vilket var </w:t>
      </w:r>
      <w:r w:rsidR="0094506E">
        <w:t>4</w:t>
      </w:r>
      <w:r w:rsidR="0094506E" w:rsidRPr="00BC7A6A">
        <w:t xml:space="preserve"> </w:t>
      </w:r>
      <w:r w:rsidRPr="00BC7A6A">
        <w:t>färre än 201</w:t>
      </w:r>
      <w:r w:rsidR="00BC7A6A" w:rsidRPr="00BC7A6A">
        <w:t>1</w:t>
      </w:r>
      <w:r w:rsidRPr="00BC7A6A">
        <w:t xml:space="preserve">. </w:t>
      </w:r>
    </w:p>
    <w:p w14:paraId="2F5ECE13" w14:textId="74A815AE" w:rsidR="004D125E" w:rsidRPr="00AE1B11" w:rsidRDefault="00AE1B11" w:rsidP="004D125E">
      <w:pPr>
        <w:pStyle w:val="Brdtextmedindrag"/>
        <w:rPr>
          <w:highlight w:val="yellow"/>
        </w:rPr>
      </w:pPr>
      <w:r w:rsidRPr="00BC7A6A">
        <w:t>Den totala långfristiga skuldsättningen för landstingen, som 201</w:t>
      </w:r>
      <w:r w:rsidR="004D125E" w:rsidRPr="00BC7A6A">
        <w:t>2 ut</w:t>
      </w:r>
      <w:r w:rsidR="004D125E" w:rsidRPr="00BC7A6A">
        <w:softHyphen/>
      </w:r>
      <w:r w:rsidRPr="004D125E">
        <w:t xml:space="preserve">gjorde </w:t>
      </w:r>
      <w:r w:rsidR="004D125E" w:rsidRPr="004D125E">
        <w:t>20 </w:t>
      </w:r>
      <w:r w:rsidRPr="004D125E">
        <w:t xml:space="preserve">procent av de totala </w:t>
      </w:r>
      <w:r w:rsidR="004D125E" w:rsidRPr="004D125E">
        <w:t xml:space="preserve">avsättningarna och </w:t>
      </w:r>
      <w:r w:rsidRPr="004D125E">
        <w:t xml:space="preserve">skulderna, uppgick till </w:t>
      </w:r>
      <w:r w:rsidR="004D125E">
        <w:t>dryg</w:t>
      </w:r>
      <w:r w:rsidRPr="004D125E">
        <w:t xml:space="preserve">t </w:t>
      </w:r>
      <w:r w:rsidR="004D125E">
        <w:t>31 </w:t>
      </w:r>
      <w:r w:rsidRPr="004D125E">
        <w:t>miljarder kronor 201</w:t>
      </w:r>
      <w:r w:rsidR="004D125E">
        <w:t>2</w:t>
      </w:r>
      <w:r w:rsidRPr="004D125E">
        <w:t xml:space="preserve">, vilket var en ökning med </w:t>
      </w:r>
      <w:r w:rsidR="004D125E">
        <w:t>knappt 4 </w:t>
      </w:r>
      <w:r w:rsidRPr="004D125E">
        <w:t xml:space="preserve">miljarder kronor eller knappt </w:t>
      </w:r>
      <w:r w:rsidR="004D125E">
        <w:t>14 </w:t>
      </w:r>
      <w:r w:rsidRPr="004D125E">
        <w:t>procent jämfört med 201</w:t>
      </w:r>
      <w:r w:rsidR="004D125E">
        <w:t>1</w:t>
      </w:r>
      <w:r w:rsidRPr="004D125E">
        <w:t xml:space="preserve">. </w:t>
      </w:r>
      <w:r w:rsidR="004D125E">
        <w:t>Från och med 2008 har de långfristiga skulderna g</w:t>
      </w:r>
      <w:r w:rsidRPr="004D125E">
        <w:t xml:space="preserve">radvis ökat. </w:t>
      </w:r>
      <w:r w:rsidR="004D125E" w:rsidRPr="006C1C01">
        <w:t xml:space="preserve">Högst </w:t>
      </w:r>
      <w:r w:rsidR="004D125E">
        <w:t>lång</w:t>
      </w:r>
      <w:r w:rsidR="004D125E">
        <w:softHyphen/>
        <w:t xml:space="preserve">fristig </w:t>
      </w:r>
      <w:r w:rsidR="004D125E" w:rsidRPr="006C1C01">
        <w:t>skuld ha</w:t>
      </w:r>
      <w:r w:rsidR="004D125E">
        <w:t>de</w:t>
      </w:r>
      <w:r w:rsidR="004D125E" w:rsidRPr="006C1C01">
        <w:t xml:space="preserve"> Stockholms läns landsting</w:t>
      </w:r>
      <w:r w:rsidR="00E527C9">
        <w:t xml:space="preserve"> (</w:t>
      </w:r>
      <w:r w:rsidR="004D125E">
        <w:t>9 506 kronor per invånare</w:t>
      </w:r>
      <w:r w:rsidR="00E527C9">
        <w:t>)</w:t>
      </w:r>
      <w:r w:rsidR="004D125E" w:rsidRPr="006C1C01">
        <w:t xml:space="preserve"> och lägst skuld hade Södermanlands läns landsting</w:t>
      </w:r>
      <w:r w:rsidR="00E527C9">
        <w:t xml:space="preserve"> (</w:t>
      </w:r>
      <w:r w:rsidR="004D125E">
        <w:t>630 kronor per invånare</w:t>
      </w:r>
      <w:r w:rsidR="00E527C9">
        <w:t>)</w:t>
      </w:r>
      <w:r w:rsidR="004D125E" w:rsidRPr="006C1C01">
        <w:t xml:space="preserve">. </w:t>
      </w:r>
    </w:p>
    <w:p w14:paraId="18C6A73E" w14:textId="77777777" w:rsidR="00A15809" w:rsidRDefault="00736591" w:rsidP="00A15809">
      <w:pPr>
        <w:pStyle w:val="Rubrik5utannumrering"/>
      </w:pPr>
      <w:r w:rsidRPr="00DC72BC">
        <w:t xml:space="preserve">Ansvarsförbindelserna </w:t>
      </w:r>
      <w:r w:rsidRPr="00CA7C49">
        <w:t xml:space="preserve">för pensionerna </w:t>
      </w:r>
    </w:p>
    <w:p w14:paraId="6EA32ECB" w14:textId="180ABAD6" w:rsidR="00736591" w:rsidRPr="00AE1B11" w:rsidRDefault="00184619" w:rsidP="00A15809">
      <w:pPr>
        <w:pStyle w:val="Brdtext"/>
        <w:rPr>
          <w:highlight w:val="yellow"/>
        </w:rPr>
      </w:pPr>
      <w:r w:rsidRPr="00A15809">
        <w:rPr>
          <w:rStyle w:val="BrdtextChar"/>
        </w:rPr>
        <w:t>A</w:t>
      </w:r>
      <w:r w:rsidR="00736591" w:rsidRPr="00A15809">
        <w:rPr>
          <w:rStyle w:val="BrdtextChar"/>
        </w:rPr>
        <w:t>nsvarsförbindelserna avseende pensionsförpliktelser som</w:t>
      </w:r>
      <w:r w:rsidRPr="00A15809">
        <w:rPr>
          <w:rStyle w:val="BrdtextChar"/>
        </w:rPr>
        <w:t xml:space="preserve"> intjänats före 1998</w:t>
      </w:r>
      <w:r w:rsidR="00DC6784" w:rsidRPr="00A15809">
        <w:rPr>
          <w:rStyle w:val="BrdtextChar"/>
        </w:rPr>
        <w:t>,</w:t>
      </w:r>
      <w:r w:rsidRPr="00A15809">
        <w:rPr>
          <w:rStyle w:val="BrdtextChar"/>
        </w:rPr>
        <w:t xml:space="preserve"> och</w:t>
      </w:r>
      <w:r w:rsidR="00736591" w:rsidRPr="00A15809">
        <w:rPr>
          <w:rStyle w:val="BrdtextChar"/>
        </w:rPr>
        <w:t xml:space="preserve"> </w:t>
      </w:r>
      <w:r w:rsidRPr="00A15809">
        <w:rPr>
          <w:rStyle w:val="BrdtextChar"/>
        </w:rPr>
        <w:t xml:space="preserve">som </w:t>
      </w:r>
      <w:r w:rsidR="00736591" w:rsidRPr="00A15809">
        <w:rPr>
          <w:rStyle w:val="BrdtextChar"/>
        </w:rPr>
        <w:t>inte tagits upp bland skulder eller avsättningar</w:t>
      </w:r>
      <w:r w:rsidR="00DC6784" w:rsidRPr="00A15809">
        <w:rPr>
          <w:rStyle w:val="BrdtextChar"/>
        </w:rPr>
        <w:t>,</w:t>
      </w:r>
      <w:r w:rsidR="00736591" w:rsidRPr="00A15809">
        <w:rPr>
          <w:rStyle w:val="BrdtextChar"/>
        </w:rPr>
        <w:t xml:space="preserve"> </w:t>
      </w:r>
      <w:r w:rsidRPr="00A15809">
        <w:rPr>
          <w:rStyle w:val="BrdtextChar"/>
        </w:rPr>
        <w:t xml:space="preserve">uppgick </w:t>
      </w:r>
      <w:r w:rsidR="00736591" w:rsidRPr="00A15809">
        <w:rPr>
          <w:rStyle w:val="BrdtextChar"/>
        </w:rPr>
        <w:t>till 363</w:t>
      </w:r>
      <w:r w:rsidRPr="00A15809">
        <w:rPr>
          <w:rStyle w:val="BrdtextChar"/>
        </w:rPr>
        <w:t> </w:t>
      </w:r>
      <w:r w:rsidR="00736591" w:rsidRPr="00A15809">
        <w:rPr>
          <w:rStyle w:val="BrdtextChar"/>
        </w:rPr>
        <w:t xml:space="preserve">miljarder kronor 2012 (se </w:t>
      </w:r>
      <w:r w:rsidRPr="00A15809">
        <w:rPr>
          <w:rStyle w:val="BrdtextChar"/>
        </w:rPr>
        <w:t>diagram 2.12</w:t>
      </w:r>
      <w:r w:rsidR="00736591" w:rsidRPr="00A15809">
        <w:rPr>
          <w:rStyle w:val="BrdtextChar"/>
        </w:rPr>
        <w:t xml:space="preserve">). Det var en minskning med 1 miljard kronor jämfört med året innan. Mellan åren 2010 och 2011 ökade ansvarsförbindelserna för pensionerna med 32 miljarder kronor till följd av förändringen i beräkningen av kalkylräntan för pensionsskulden. </w:t>
      </w:r>
    </w:p>
    <w:p w14:paraId="14B79B69" w14:textId="77777777" w:rsidR="00736591" w:rsidRDefault="00736591" w:rsidP="00736591">
      <w:pPr>
        <w:pStyle w:val="DiagramRubrik"/>
      </w:pPr>
      <w:r>
        <w:t xml:space="preserve">Diagram </w:t>
      </w:r>
      <w:fldSimple w:instr=" STYLEREF 1 \s ">
        <w:r w:rsidR="00756367">
          <w:rPr>
            <w:noProof/>
          </w:rPr>
          <w:t>2</w:t>
        </w:r>
      </w:fldSimple>
      <w:r>
        <w:t>.</w:t>
      </w:r>
      <w:fldSimple w:instr=" SEQ Diagram \* ARABIC \s 1 ">
        <w:r w:rsidR="00756367">
          <w:rPr>
            <w:noProof/>
          </w:rPr>
          <w:t>12</w:t>
        </w:r>
      </w:fldSimple>
      <w:r>
        <w:tab/>
      </w:r>
      <w:r w:rsidRPr="00C671F9">
        <w:t>Pensionsskuld utanför balansräkningen (ansvarsförbindelse) 200</w:t>
      </w:r>
      <w:r>
        <w:t>8</w:t>
      </w:r>
      <w:r w:rsidRPr="00C671F9">
        <w:t>–201</w:t>
      </w:r>
      <w:r>
        <w:t xml:space="preserve">2 </w:t>
      </w:r>
    </w:p>
    <w:p w14:paraId="62D1BFBE" w14:textId="77777777" w:rsidR="00736591" w:rsidRPr="0008052D" w:rsidRDefault="00736591" w:rsidP="00736591">
      <w:pPr>
        <w:pStyle w:val="TabellUnderrubrik"/>
      </w:pPr>
      <w:r>
        <w:t>Miljarder kronor</w:t>
      </w:r>
    </w:p>
    <w:p w14:paraId="23B5C97F" w14:textId="77777777" w:rsidR="00736591" w:rsidRDefault="00736591" w:rsidP="00736591">
      <w:pPr>
        <w:pStyle w:val="Brdtext"/>
        <w:rPr>
          <w:highlight w:val="yellow"/>
        </w:rPr>
      </w:pPr>
      <w:r>
        <w:rPr>
          <w:noProof/>
          <w:lang w:eastAsia="sv-SE"/>
        </w:rPr>
        <w:drawing>
          <wp:inline distT="0" distB="0" distL="0" distR="0" wp14:anchorId="0E961DCE" wp14:editId="30021817">
            <wp:extent cx="3745230" cy="2667381"/>
            <wp:effectExtent l="0" t="0" r="7620" b="0"/>
            <wp:docPr id="78" name="Bildobjekt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3745230" cy="2667381"/>
                    </a:xfrm>
                    <a:prstGeom prst="rect">
                      <a:avLst/>
                    </a:prstGeom>
                    <a:noFill/>
                    <a:ln>
                      <a:noFill/>
                    </a:ln>
                  </pic:spPr>
                </pic:pic>
              </a:graphicData>
            </a:graphic>
          </wp:inline>
        </w:drawing>
      </w:r>
    </w:p>
    <w:p w14:paraId="63B7DFBF" w14:textId="18A476F6" w:rsidR="00736591" w:rsidRPr="00F87491" w:rsidRDefault="00736591" w:rsidP="00736591">
      <w:pPr>
        <w:pStyle w:val="Brdtext"/>
      </w:pPr>
      <w:r w:rsidRPr="00BB7707">
        <w:t>Ansvarsförbindelserna avseende pensionsförpliktelser för kommunerna uppgick sammantaget till drygt 214 miljarder kronor 2012, vilket innebar en minskning med drygt 1 miljard kronor jämfört med 2011. Pensions</w:t>
      </w:r>
      <w:r w:rsidR="00DE7F49">
        <w:softHyphen/>
      </w:r>
      <w:r w:rsidRPr="00BB7707">
        <w:t xml:space="preserve">förpliktelserna ökade mellan 2008 och 2012 med i genomsnitt </w:t>
      </w:r>
      <w:r w:rsidRPr="00BB7707">
        <w:lastRenderedPageBreak/>
        <w:t>1,5 procent</w:t>
      </w:r>
      <w:r w:rsidR="00184619">
        <w:t xml:space="preserve"> per år</w:t>
      </w:r>
      <w:r w:rsidRPr="00BB7707">
        <w:t>. Till skillnad från 2011</w:t>
      </w:r>
      <w:r w:rsidR="00DC6784">
        <w:t>,</w:t>
      </w:r>
      <w:r w:rsidRPr="00BB7707">
        <w:t xml:space="preserve"> då ansvarsförbindelsen för </w:t>
      </w:r>
      <w:r w:rsidRPr="00F87491">
        <w:t>pensionsförpliktelserna ökade</w:t>
      </w:r>
      <w:r w:rsidR="00BC7A6A" w:rsidRPr="00F87491">
        <w:t xml:space="preserve"> kraftigt,</w:t>
      </w:r>
      <w:r w:rsidRPr="00F87491">
        <w:t xml:space="preserve"> minskade </w:t>
      </w:r>
      <w:r w:rsidR="00E85204">
        <w:t xml:space="preserve">således </w:t>
      </w:r>
      <w:r w:rsidRPr="00F87491">
        <w:t>skulden 2012 och uppgick i genomsnitt till 22</w:t>
      </w:r>
      <w:r w:rsidR="00BC7A6A" w:rsidRPr="00F87491">
        <w:t> 444</w:t>
      </w:r>
      <w:r w:rsidRPr="00F87491">
        <w:t xml:space="preserve"> kronor per invånare (2</w:t>
      </w:r>
      <w:r w:rsidR="00BC7A6A" w:rsidRPr="00F87491">
        <w:t>2 601</w:t>
      </w:r>
      <w:r w:rsidRPr="00F87491">
        <w:t xml:space="preserve"> kronor per invånare 201</w:t>
      </w:r>
      <w:r w:rsidR="00BC7A6A" w:rsidRPr="00F87491">
        <w:t>1</w:t>
      </w:r>
      <w:r w:rsidRPr="00F87491">
        <w:t>). Spridningen mellan kommunerna varierade mellan 4</w:t>
      </w:r>
      <w:r w:rsidR="00BC7A6A" w:rsidRPr="00F87491">
        <w:t> 545</w:t>
      </w:r>
      <w:r w:rsidRPr="00F87491">
        <w:t xml:space="preserve"> och 4</w:t>
      </w:r>
      <w:r w:rsidR="00BC7A6A" w:rsidRPr="00F87491">
        <w:t>1 427 </w:t>
      </w:r>
      <w:r w:rsidRPr="00F87491">
        <w:t xml:space="preserve">kronor per invånare, vilket var en </w:t>
      </w:r>
      <w:r w:rsidR="00BC7A6A" w:rsidRPr="00F87491">
        <w:t>minskning</w:t>
      </w:r>
      <w:r w:rsidRPr="00F87491">
        <w:t xml:space="preserve"> jämfört med året innan. </w:t>
      </w:r>
    </w:p>
    <w:p w14:paraId="200F860B" w14:textId="66DEACAE" w:rsidR="00736591" w:rsidRPr="003B6D27" w:rsidRDefault="00736591" w:rsidP="00736591">
      <w:pPr>
        <w:pStyle w:val="Brdtextmedindrag"/>
      </w:pPr>
      <w:r w:rsidRPr="00DD5BF5">
        <w:t xml:space="preserve">För landstingen uppgick ansvarsförbindelserna </w:t>
      </w:r>
      <w:r w:rsidR="00DC6784">
        <w:t>för</w:t>
      </w:r>
      <w:r w:rsidR="00DC6784" w:rsidRPr="00DD5BF5">
        <w:t xml:space="preserve"> </w:t>
      </w:r>
      <w:r w:rsidR="00405ED5">
        <w:t>pensions</w:t>
      </w:r>
      <w:r w:rsidRPr="00DD5BF5">
        <w:t>för</w:t>
      </w:r>
      <w:r w:rsidR="00405ED5">
        <w:softHyphen/>
      </w:r>
      <w:r w:rsidRPr="00DD5BF5">
        <w:t xml:space="preserve">pliktelserna till 148 miljarder kronor 2012, vilket var i nivå med 2011. </w:t>
      </w:r>
      <w:r w:rsidRPr="003B6D27">
        <w:t>Den genomsnittliga årliga ökningen de senaste fem åren var 2 procent. Den genomsnittliga pensionsförpliktelsen uppgick 2012 till 15</w:t>
      </w:r>
      <w:r w:rsidR="003B6D27" w:rsidRPr="003B6D27">
        <w:t> 620 </w:t>
      </w:r>
      <w:r w:rsidRPr="003B6D27">
        <w:t>kronor per invånare (</w:t>
      </w:r>
      <w:r w:rsidR="003B6D27" w:rsidRPr="003B6D27">
        <w:t>15 703 </w:t>
      </w:r>
      <w:r w:rsidRPr="003B6D27">
        <w:t>kronor per invånare 201</w:t>
      </w:r>
      <w:r w:rsidR="003B6D27" w:rsidRPr="003B6D27">
        <w:t>1</w:t>
      </w:r>
      <w:r w:rsidRPr="003B6D27">
        <w:t>). Den lägsta pensionsförpliktelsen i ett enskilt landsting uppgick till 11</w:t>
      </w:r>
      <w:r w:rsidR="003B6D27" w:rsidRPr="003B6D27">
        <w:t> 5</w:t>
      </w:r>
      <w:r w:rsidRPr="003B6D27">
        <w:t>1</w:t>
      </w:r>
      <w:r w:rsidR="003B6D27" w:rsidRPr="003B6D27">
        <w:t>9 </w:t>
      </w:r>
      <w:r w:rsidRPr="003B6D27">
        <w:t>kronor per invånare och den högsta till 22</w:t>
      </w:r>
      <w:r w:rsidR="003B6D27" w:rsidRPr="003B6D27">
        <w:t> 143 kronor per invån</w:t>
      </w:r>
      <w:r w:rsidRPr="003B6D27">
        <w:t>are. Spridningen mellan landstingen ökade jämfört med 201</w:t>
      </w:r>
      <w:r w:rsidR="003B6D27" w:rsidRPr="003B6D27">
        <w:t>1</w:t>
      </w:r>
      <w:r w:rsidRPr="003B6D27">
        <w:t>.</w:t>
      </w:r>
    </w:p>
    <w:p w14:paraId="7989E3F3" w14:textId="2E6EE55E" w:rsidR="00AE1B11" w:rsidRPr="00455033" w:rsidRDefault="00CA7C49" w:rsidP="00EB7CE9">
      <w:pPr>
        <w:pStyle w:val="Rubrik5utannumrering"/>
      </w:pPr>
      <w:r w:rsidRPr="00455033">
        <w:t>Övriga ansvars</w:t>
      </w:r>
      <w:r w:rsidR="00AE1B11" w:rsidRPr="00455033">
        <w:t xml:space="preserve">förbindelser </w:t>
      </w:r>
      <w:r w:rsidR="00455033">
        <w:t>ökade</w:t>
      </w:r>
    </w:p>
    <w:p w14:paraId="39FAE826" w14:textId="7197B138" w:rsidR="00AE1B11" w:rsidRPr="00455033" w:rsidRDefault="00AE1B11" w:rsidP="00AE1B11">
      <w:pPr>
        <w:pStyle w:val="Brdtext"/>
      </w:pPr>
      <w:r w:rsidRPr="00455033">
        <w:t xml:space="preserve">Totalt uppgick kommunernas </w:t>
      </w:r>
      <w:r w:rsidR="00DE7F49">
        <w:t>och landstingens övriga ansvars</w:t>
      </w:r>
      <w:r w:rsidRPr="00455033">
        <w:t>förbin</w:t>
      </w:r>
      <w:r w:rsidR="00DE7F49">
        <w:softHyphen/>
      </w:r>
      <w:r w:rsidRPr="00455033">
        <w:t>delser, dvs. exklusive pensionsförpliktelser</w:t>
      </w:r>
      <w:r w:rsidR="00DC6784">
        <w:t>na</w:t>
      </w:r>
      <w:r w:rsidRPr="00455033">
        <w:t xml:space="preserve">, till </w:t>
      </w:r>
      <w:r w:rsidR="00870172" w:rsidRPr="00455033">
        <w:t>2</w:t>
      </w:r>
      <w:r w:rsidR="00455033">
        <w:t>5</w:t>
      </w:r>
      <w:r w:rsidR="00870172" w:rsidRPr="00455033">
        <w:t>3</w:t>
      </w:r>
      <w:r w:rsidR="00D77071" w:rsidRPr="00455033">
        <w:t> </w:t>
      </w:r>
      <w:r w:rsidRPr="00455033">
        <w:t>miljarder kronor 201</w:t>
      </w:r>
      <w:r w:rsidR="00870172" w:rsidRPr="00455033">
        <w:t>1</w:t>
      </w:r>
      <w:r w:rsidRPr="00455033">
        <w:t xml:space="preserve">. Det var </w:t>
      </w:r>
      <w:r w:rsidR="00455033">
        <w:t>20</w:t>
      </w:r>
      <w:r w:rsidR="00455033" w:rsidRPr="00455033">
        <w:t> </w:t>
      </w:r>
      <w:r w:rsidRPr="00455033">
        <w:t xml:space="preserve">miljarder kronor </w:t>
      </w:r>
      <w:r w:rsidR="00455033" w:rsidRPr="00455033">
        <w:t>högre</w:t>
      </w:r>
      <w:r w:rsidRPr="00455033">
        <w:t xml:space="preserve"> än året innan. </w:t>
      </w:r>
    </w:p>
    <w:p w14:paraId="69A8D1D8" w14:textId="07937617" w:rsidR="00AE1B11" w:rsidRPr="002661F2" w:rsidRDefault="00AE1B11" w:rsidP="00A76100">
      <w:pPr>
        <w:pStyle w:val="Brdtextmedindrag"/>
      </w:pPr>
      <w:r w:rsidRPr="002661F2">
        <w:t xml:space="preserve">Kommunernas ansvarsförbindelser gentemot de kommunala företagen uppgick till </w:t>
      </w:r>
      <w:r w:rsidR="002661F2" w:rsidRPr="002661F2">
        <w:t>1</w:t>
      </w:r>
      <w:r w:rsidR="00A543FA">
        <w:t>77</w:t>
      </w:r>
      <w:r w:rsidR="002661F2" w:rsidRPr="002661F2">
        <w:t> </w:t>
      </w:r>
      <w:r w:rsidRPr="002661F2">
        <w:t>miljarder kronor 201</w:t>
      </w:r>
      <w:r w:rsidR="002661F2" w:rsidRPr="002661F2">
        <w:t>1</w:t>
      </w:r>
      <w:r w:rsidRPr="002661F2">
        <w:t xml:space="preserve">, vilket var en </w:t>
      </w:r>
      <w:r w:rsidR="00A543FA">
        <w:t>minskning</w:t>
      </w:r>
      <w:r w:rsidRPr="002661F2">
        <w:t xml:space="preserve"> </w:t>
      </w:r>
      <w:r w:rsidR="002661F2" w:rsidRPr="002661F2">
        <w:t xml:space="preserve">med </w:t>
      </w:r>
      <w:r w:rsidR="00455033">
        <w:t>10</w:t>
      </w:r>
      <w:r w:rsidR="002661F2" w:rsidRPr="002661F2">
        <w:t xml:space="preserve"> procent </w:t>
      </w:r>
      <w:r w:rsidRPr="002661F2">
        <w:t xml:space="preserve">jämfört med året innan. De två största posterna </w:t>
      </w:r>
      <w:r w:rsidR="00E85204">
        <w:t>va</w:t>
      </w:r>
      <w:r w:rsidRPr="002661F2">
        <w:t>r borgens</w:t>
      </w:r>
      <w:r w:rsidR="00405ED5">
        <w:softHyphen/>
      </w:r>
      <w:r w:rsidRPr="002661F2">
        <w:t>åtagande</w:t>
      </w:r>
      <w:r w:rsidR="00DC6784">
        <w:t>n</w:t>
      </w:r>
      <w:r w:rsidRPr="002661F2">
        <w:t xml:space="preserve"> och andra förpliktelser gentemot kommunala bostads</w:t>
      </w:r>
      <w:r w:rsidR="002661F2" w:rsidRPr="002661F2">
        <w:softHyphen/>
      </w:r>
      <w:r w:rsidRPr="002661F2">
        <w:t xml:space="preserve">företag </w:t>
      </w:r>
      <w:r w:rsidR="00316767">
        <w:t>och</w:t>
      </w:r>
      <w:r w:rsidRPr="002661F2">
        <w:t xml:space="preserve"> övriga kommunala </w:t>
      </w:r>
      <w:r w:rsidR="00DE7F49">
        <w:t>företag</w:t>
      </w:r>
      <w:r w:rsidRPr="002661F2">
        <w:t>, vilka tillsammans utg</w:t>
      </w:r>
      <w:r w:rsidR="00E85204">
        <w:t>jorde</w:t>
      </w:r>
      <w:r w:rsidRPr="002661F2">
        <w:t xml:space="preserve"> </w:t>
      </w:r>
      <w:r w:rsidR="00A543FA">
        <w:t>drygt 90</w:t>
      </w:r>
      <w:r w:rsidR="002661F2" w:rsidRPr="002661F2">
        <w:t> </w:t>
      </w:r>
      <w:r w:rsidRPr="002661F2">
        <w:t>procent av det totala åtagandet. Åtaganden för de kommunala bostads</w:t>
      </w:r>
      <w:r w:rsidR="00DE7F49">
        <w:softHyphen/>
        <w:t>företag</w:t>
      </w:r>
      <w:r w:rsidRPr="002661F2">
        <w:t>en uppgick till 10</w:t>
      </w:r>
      <w:r w:rsidR="002661F2" w:rsidRPr="002661F2">
        <w:t>5 </w:t>
      </w:r>
      <w:r w:rsidRPr="002661F2">
        <w:t>miljarder kronor, vilket var en minskning med 2</w:t>
      </w:r>
      <w:r w:rsidR="002661F2" w:rsidRPr="002661F2">
        <w:t> </w:t>
      </w:r>
      <w:r w:rsidRPr="002661F2">
        <w:t>miljarder kronor jämfört med 20</w:t>
      </w:r>
      <w:r w:rsidR="002661F2" w:rsidRPr="002661F2">
        <w:t>10</w:t>
      </w:r>
      <w:r w:rsidRPr="002661F2">
        <w:t xml:space="preserve">. </w:t>
      </w:r>
      <w:r w:rsidRPr="00455033">
        <w:t>Jämfört med 200</w:t>
      </w:r>
      <w:r w:rsidR="00A543FA" w:rsidRPr="00455033">
        <w:t>7</w:t>
      </w:r>
      <w:r w:rsidRPr="00455033">
        <w:t xml:space="preserve"> </w:t>
      </w:r>
      <w:r w:rsidR="00E85204">
        <w:t>va</w:t>
      </w:r>
      <w:r w:rsidRPr="00455033">
        <w:t>r borgens</w:t>
      </w:r>
      <w:r w:rsidR="00DE7F49">
        <w:softHyphen/>
      </w:r>
      <w:r w:rsidRPr="00455033">
        <w:t>åtagandet för de kommunala bostadsföretagen i stort sett oförändrat.</w:t>
      </w:r>
      <w:r w:rsidRPr="002661F2">
        <w:t xml:space="preserve"> Åtaganden</w:t>
      </w:r>
      <w:r w:rsidR="00DC6784">
        <w:t>a</w:t>
      </w:r>
      <w:r w:rsidRPr="002661F2">
        <w:t xml:space="preserve"> för övriga kommunala företag uppgick till </w:t>
      </w:r>
      <w:r w:rsidR="00455033">
        <w:t>72</w:t>
      </w:r>
      <w:r w:rsidR="002661F2">
        <w:t> </w:t>
      </w:r>
      <w:r w:rsidRPr="002661F2">
        <w:t xml:space="preserve">miljarder kronor, vilket </w:t>
      </w:r>
      <w:r w:rsidR="00E85204">
        <w:t>va</w:t>
      </w:r>
      <w:r w:rsidR="00455033">
        <w:t xml:space="preserve">r oförändrat </w:t>
      </w:r>
      <w:r w:rsidRPr="002661F2">
        <w:t>jämfört med 20</w:t>
      </w:r>
      <w:r w:rsidR="002661F2">
        <w:t>10</w:t>
      </w:r>
      <w:r w:rsidRPr="002661F2">
        <w:t xml:space="preserve">. </w:t>
      </w:r>
      <w:r w:rsidRPr="00455033">
        <w:t>Sedan 200</w:t>
      </w:r>
      <w:r w:rsidR="00455033" w:rsidRPr="00455033">
        <w:t>7</w:t>
      </w:r>
      <w:r w:rsidRPr="00455033">
        <w:t xml:space="preserve"> har dessa åtaganden ökat med knappt 2</w:t>
      </w:r>
      <w:r w:rsidR="00455033" w:rsidRPr="00455033">
        <w:t>4 </w:t>
      </w:r>
      <w:r w:rsidRPr="00455033">
        <w:t>miljarder kronor. Det högsta</w:t>
      </w:r>
      <w:r w:rsidRPr="002661F2">
        <w:t xml:space="preserve"> </w:t>
      </w:r>
      <w:r w:rsidRPr="00451EC3">
        <w:t>borgens</w:t>
      </w:r>
      <w:r w:rsidR="00DE7F49">
        <w:softHyphen/>
      </w:r>
      <w:r w:rsidRPr="00451EC3">
        <w:t xml:space="preserve">åtagandet i en enskild kommun uppgick till </w:t>
      </w:r>
      <w:r w:rsidR="00451EC3" w:rsidRPr="00451EC3">
        <w:t>83</w:t>
      </w:r>
      <w:r w:rsidR="002661F2" w:rsidRPr="00451EC3">
        <w:t> </w:t>
      </w:r>
      <w:r w:rsidR="00451EC3" w:rsidRPr="00451EC3">
        <w:t>137</w:t>
      </w:r>
      <w:r w:rsidR="002661F2" w:rsidRPr="00451EC3">
        <w:t> </w:t>
      </w:r>
      <w:r w:rsidRPr="00451EC3">
        <w:t xml:space="preserve">kronor per invånare och det lägsta till </w:t>
      </w:r>
      <w:r w:rsidR="00451EC3" w:rsidRPr="00451EC3">
        <w:t>71 </w:t>
      </w:r>
      <w:r w:rsidRPr="00451EC3">
        <w:t xml:space="preserve">kronor per invånare. Högst borgensåtagande i kronor per invånare </w:t>
      </w:r>
      <w:r w:rsidR="002661F2" w:rsidRPr="00451EC3">
        <w:t>hade</w:t>
      </w:r>
      <w:r w:rsidRPr="00451EC3">
        <w:t xml:space="preserve"> kommungrupp</w:t>
      </w:r>
      <w:r w:rsidR="002661F2" w:rsidRPr="00451EC3">
        <w:t xml:space="preserve">en </w:t>
      </w:r>
      <w:r w:rsidRPr="00451EC3">
        <w:t>turism- och besöksnärings</w:t>
      </w:r>
      <w:r w:rsidR="00DE7F49">
        <w:softHyphen/>
      </w:r>
      <w:r w:rsidRPr="00451EC3">
        <w:t>kommuner</w:t>
      </w:r>
      <w:r w:rsidR="00DC6784">
        <w:t>,</w:t>
      </w:r>
      <w:r w:rsidRPr="00451EC3">
        <w:t xml:space="preserve"> medan </w:t>
      </w:r>
      <w:r w:rsidR="00451EC3" w:rsidRPr="00451EC3">
        <w:t>kommungruppen storstäder</w:t>
      </w:r>
      <w:r w:rsidRPr="00451EC3">
        <w:t xml:space="preserve"> hade det lägsta. </w:t>
      </w:r>
    </w:p>
    <w:p w14:paraId="69C3FFAA" w14:textId="793DA735" w:rsidR="00AE1B11" w:rsidRDefault="00AE1B11" w:rsidP="00EB7CE9">
      <w:pPr>
        <w:pStyle w:val="Brdtextmedindrag"/>
      </w:pPr>
      <w:r w:rsidRPr="00455033">
        <w:t>För lan</w:t>
      </w:r>
      <w:r w:rsidR="009105DE" w:rsidRPr="00455033">
        <w:t>dstingen uppgick övriga ansvars</w:t>
      </w:r>
      <w:r w:rsidRPr="00455033">
        <w:t xml:space="preserve">förbindelser till </w:t>
      </w:r>
      <w:r w:rsidR="004E3ADF" w:rsidRPr="00455033">
        <w:t>58</w:t>
      </w:r>
      <w:r w:rsidR="00455033">
        <w:t> </w:t>
      </w:r>
      <w:r w:rsidRPr="00455033">
        <w:t>miljarder kronor 201</w:t>
      </w:r>
      <w:r w:rsidR="009105DE" w:rsidRPr="00455033">
        <w:t>1</w:t>
      </w:r>
      <w:r w:rsidRPr="00455033">
        <w:t xml:space="preserve">, vilket var </w:t>
      </w:r>
      <w:r w:rsidR="004E3ADF" w:rsidRPr="00455033">
        <w:t>20</w:t>
      </w:r>
      <w:r w:rsidR="00455033">
        <w:t> </w:t>
      </w:r>
      <w:r w:rsidRPr="00455033">
        <w:t xml:space="preserve">miljarder kronor </w:t>
      </w:r>
      <w:r w:rsidR="004E3ADF" w:rsidRPr="00455033">
        <w:t>mer</w:t>
      </w:r>
      <w:r w:rsidRPr="00455033">
        <w:t xml:space="preserve"> än året innan. De övriga ansvarsförbindelserna var högst i Stockholms läns landsting. </w:t>
      </w:r>
      <w:r w:rsidR="004E3ADF" w:rsidRPr="00455033">
        <w:t>Två</w:t>
      </w:r>
      <w:r w:rsidRPr="00455033">
        <w:t xml:space="preserve"> lan</w:t>
      </w:r>
      <w:r w:rsidR="004E3ADF" w:rsidRPr="00455033">
        <w:t>ds</w:t>
      </w:r>
      <w:r w:rsidR="00DE7F49">
        <w:softHyphen/>
      </w:r>
      <w:r w:rsidR="004E3ADF" w:rsidRPr="00455033">
        <w:t>ting hade inga övriga ansvars</w:t>
      </w:r>
      <w:r w:rsidRPr="00455033">
        <w:t>förbindelser.</w:t>
      </w:r>
      <w:r>
        <w:t xml:space="preserve"> </w:t>
      </w:r>
    </w:p>
    <w:p w14:paraId="09FBD7AB" w14:textId="77777777" w:rsidR="00030B1D" w:rsidRDefault="00030B1D" w:rsidP="00EB7CE9">
      <w:pPr>
        <w:pStyle w:val="Brdtextmedindrag"/>
      </w:pPr>
    </w:p>
    <w:p w14:paraId="20A1E8D2" w14:textId="77777777" w:rsidR="00F00810" w:rsidRPr="006260B6" w:rsidRDefault="00F00810" w:rsidP="00A05679">
      <w:pPr>
        <w:pStyle w:val="Rubrik3"/>
        <w:spacing w:before="0"/>
      </w:pPr>
      <w:bookmarkStart w:id="225" w:name="_Toc350323953"/>
      <w:bookmarkStart w:id="226" w:name="_Toc350326835"/>
      <w:bookmarkStart w:id="227" w:name="_Toc350328944"/>
      <w:bookmarkStart w:id="228" w:name="_Toc350329755"/>
      <w:bookmarkStart w:id="229" w:name="_Toc350331510"/>
      <w:bookmarkStart w:id="230" w:name="_Toc350340376"/>
      <w:bookmarkStart w:id="231" w:name="_Toc350345020"/>
      <w:bookmarkStart w:id="232" w:name="_Toc350406783"/>
      <w:bookmarkStart w:id="233" w:name="_Toc351098334"/>
      <w:bookmarkStart w:id="234" w:name="_Toc351548553"/>
      <w:bookmarkStart w:id="235" w:name="_Toc351637516"/>
      <w:bookmarkStart w:id="236" w:name="_Toc351639259"/>
      <w:bookmarkStart w:id="237" w:name="_Toc351642729"/>
      <w:bookmarkStart w:id="238" w:name="_Toc351644262"/>
      <w:bookmarkStart w:id="239" w:name="_Toc351646936"/>
      <w:r w:rsidRPr="006260B6">
        <w:t>Den sammanställda redovisningen</w:t>
      </w:r>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p>
    <w:p w14:paraId="7E6D8EE3" w14:textId="4A4F2E2D" w:rsidR="00F00810" w:rsidRDefault="00F00810" w:rsidP="001B2F73">
      <w:pPr>
        <w:pStyle w:val="Rubrik5utannumrering"/>
      </w:pPr>
      <w:r>
        <w:t xml:space="preserve">De kommun- och landstingsägda företagen </w:t>
      </w:r>
      <w:r w:rsidR="00CF5E41">
        <w:t xml:space="preserve">medförde </w:t>
      </w:r>
      <w:r>
        <w:t>förbättrade resultat och stärkt soliditet</w:t>
      </w:r>
    </w:p>
    <w:p w14:paraId="4C0F890F" w14:textId="1C019DA2" w:rsidR="00F00810" w:rsidRDefault="00F00810" w:rsidP="001B2F73">
      <w:pPr>
        <w:pStyle w:val="Brdtext"/>
      </w:pPr>
      <w:r>
        <w:t xml:space="preserve">I den sammanställda redovisningen (koncernredovisningen) konsolideras räkenskaperna för att ge en bild av kommunens eller landstingets samlade ekonomi, dvs. inklusive kommunala företag. </w:t>
      </w:r>
      <w:r w:rsidR="009E7941" w:rsidRPr="00E47D7A">
        <w:t>Flertalet kommuner</w:t>
      </w:r>
      <w:r w:rsidR="00DC6784">
        <w:t>,</w:t>
      </w:r>
      <w:r w:rsidR="009E7941" w:rsidRPr="00E47D7A">
        <w:t xml:space="preserve"> men färre än hälften av landstingen</w:t>
      </w:r>
      <w:r w:rsidR="00DC6784">
        <w:t>,</w:t>
      </w:r>
      <w:r w:rsidR="009E7941" w:rsidRPr="00E47D7A">
        <w:t xml:space="preserve"> upprättar en koncern</w:t>
      </w:r>
      <w:r w:rsidR="009E7941" w:rsidRPr="00E47D7A">
        <w:softHyphen/>
        <w:t xml:space="preserve">redovisning. </w:t>
      </w:r>
      <w:r w:rsidRPr="00E47D7A">
        <w:t>De k</w:t>
      </w:r>
      <w:r>
        <w:t xml:space="preserve">ommun- och landstingsägda företagen drivs i flera olika juridiska former. Aktiebolag är den vanligaste formen. År 2011 </w:t>
      </w:r>
      <w:r>
        <w:lastRenderedPageBreak/>
        <w:t>fanns det 1 696 kommun</w:t>
      </w:r>
      <w:r w:rsidR="00FE1094">
        <w:softHyphen/>
      </w:r>
      <w:r>
        <w:t>ägda</w:t>
      </w:r>
      <w:r w:rsidR="00F62CEE">
        <w:t xml:space="preserve"> företag och 121 landstings</w:t>
      </w:r>
      <w:r w:rsidR="005901B0">
        <w:softHyphen/>
      </w:r>
      <w:r w:rsidR="00F62CEE">
        <w:softHyphen/>
        <w:t>ägd</w:t>
      </w:r>
      <w:r>
        <w:t>a företag (</w:t>
      </w:r>
      <w:r w:rsidRPr="00FD3BD8">
        <w:t>se tabell</w:t>
      </w:r>
      <w:r w:rsidR="00E47D7A">
        <w:t xml:space="preserve"> 6</w:t>
      </w:r>
      <w:r w:rsidRPr="00FD3BD8">
        <w:t xml:space="preserve"> i bilaga 4). </w:t>
      </w:r>
      <w:r>
        <w:t>Antalet företag har totalt sett ökat med knappt 12 procent sedan 2007. Den största procentuella ökningen av företag har skett för lands</w:t>
      </w:r>
      <w:r w:rsidR="00475F81">
        <w:softHyphen/>
      </w:r>
      <w:r>
        <w:t>tingen. Flest kommun</w:t>
      </w:r>
      <w:r w:rsidR="005901B0">
        <w:softHyphen/>
      </w:r>
      <w:r>
        <w:t>ägda företag, drygt 50 procent, fanns i branscherna företags</w:t>
      </w:r>
      <w:r w:rsidR="005901B0">
        <w:softHyphen/>
      </w:r>
      <w:r>
        <w:t>tjänster och fastighetsverk</w:t>
      </w:r>
      <w:r w:rsidR="00F62CEE">
        <w:softHyphen/>
      </w:r>
      <w:r>
        <w:t>samhet. Därefter kommer företag inom energi och vatten som utgjorde en fjärdedel av det totala antalet företag. De flesta av de landstingsägda företagen fanns inom branscherna företags</w:t>
      </w:r>
      <w:r w:rsidR="005901B0">
        <w:softHyphen/>
      </w:r>
      <w:r w:rsidR="00475F81">
        <w:softHyphen/>
      </w:r>
      <w:r>
        <w:t>tjänster och fastighets</w:t>
      </w:r>
      <w:r w:rsidR="00F62CEE">
        <w:softHyphen/>
      </w:r>
      <w:r>
        <w:t>verksamhet samt transport och kommunika</w:t>
      </w:r>
      <w:r w:rsidR="00475F81">
        <w:softHyphen/>
      </w:r>
      <w:r>
        <w:t>tion</w:t>
      </w:r>
      <w:r w:rsidR="00DC6784">
        <w:t>. Företagen inom dessa branscher</w:t>
      </w:r>
      <w:r>
        <w:t xml:space="preserve"> utgjorde en tredjedel av det totala antalet landstings</w:t>
      </w:r>
      <w:r w:rsidR="00475F81">
        <w:softHyphen/>
      </w:r>
      <w:r>
        <w:t xml:space="preserve">ägda företag. </w:t>
      </w:r>
    </w:p>
    <w:p w14:paraId="0B09E230" w14:textId="13CF3BF8" w:rsidR="00F00810" w:rsidRDefault="00F00810" w:rsidP="001B2F73">
      <w:pPr>
        <w:pStyle w:val="Brdtextmedindrag"/>
      </w:pPr>
      <w:r>
        <w:t>Resultatet för kommunsektorn</w:t>
      </w:r>
      <w:r w:rsidR="00DC6784">
        <w:t>s</w:t>
      </w:r>
      <w:r>
        <w:t xml:space="preserve"> </w:t>
      </w:r>
      <w:r w:rsidR="00DC6784">
        <w:t xml:space="preserve">koncerner </w:t>
      </w:r>
      <w:r>
        <w:t>som helhet uppgick 2011 totalt till 13 miljarder kronor. Resultatet försämrades för både kommun- och landstingskoncerne</w:t>
      </w:r>
      <w:r w:rsidR="00475F81">
        <w:t>r</w:t>
      </w:r>
      <w:r>
        <w:t>n</w:t>
      </w:r>
      <w:r w:rsidR="00475F81">
        <w:t>a</w:t>
      </w:r>
      <w:r>
        <w:t xml:space="preserve"> jämfört med året innan (</w:t>
      </w:r>
      <w:r w:rsidRPr="00FD3BD8">
        <w:t>se diagram 2.</w:t>
      </w:r>
      <w:r w:rsidR="005901B0" w:rsidRPr="00E47D7A">
        <w:t>13</w:t>
      </w:r>
      <w:r w:rsidRPr="00E47D7A">
        <w:t>).</w:t>
      </w:r>
      <w:r>
        <w:t xml:space="preserve"> Den senaste femårsperioden har resultatet totalt sett varit positivt varje år för kommunkoncerne</w:t>
      </w:r>
      <w:r w:rsidR="00475F81">
        <w:t>r</w:t>
      </w:r>
      <w:r>
        <w:t>n</w:t>
      </w:r>
      <w:r w:rsidR="00475F81">
        <w:t>a</w:t>
      </w:r>
      <w:r>
        <w:t>, medan landstingskoncerne</w:t>
      </w:r>
      <w:r w:rsidR="00475F81">
        <w:t>r</w:t>
      </w:r>
      <w:r>
        <w:t>n</w:t>
      </w:r>
      <w:r w:rsidR="00475F81">
        <w:t>a</w:t>
      </w:r>
      <w:r>
        <w:t xml:space="preserve"> redo</w:t>
      </w:r>
      <w:r w:rsidR="00475F81">
        <w:softHyphen/>
      </w:r>
      <w:r>
        <w:t xml:space="preserve">visade ett negativt resultat 2011 </w:t>
      </w:r>
      <w:r w:rsidRPr="001A3F0F">
        <w:t>(se tabell</w:t>
      </w:r>
      <w:r w:rsidR="00E47D7A">
        <w:t xml:space="preserve">erna 9 och 10 </w:t>
      </w:r>
      <w:r w:rsidRPr="001A3F0F">
        <w:t>i bilaga 4).</w:t>
      </w:r>
    </w:p>
    <w:p w14:paraId="153707D5" w14:textId="466E7564" w:rsidR="00F00810" w:rsidRDefault="00F00810" w:rsidP="007D16F8">
      <w:pPr>
        <w:pStyle w:val="DiagramRubrik"/>
        <w:ind w:left="0" w:firstLine="0"/>
      </w:pPr>
      <w:r>
        <w:t xml:space="preserve">Diagram </w:t>
      </w:r>
      <w:fldSimple w:instr=" STYLEREF 1 \s ">
        <w:r w:rsidR="00756367">
          <w:rPr>
            <w:noProof/>
          </w:rPr>
          <w:t>2</w:t>
        </w:r>
      </w:fldSimple>
      <w:r>
        <w:t>.</w:t>
      </w:r>
      <w:fldSimple w:instr=" SEQ Diagram \* ARABIC \s 1 ">
        <w:r w:rsidR="00756367">
          <w:rPr>
            <w:noProof/>
          </w:rPr>
          <w:t>13</w:t>
        </w:r>
      </w:fldSimple>
      <w:r>
        <w:tab/>
        <w:t>Resultat före extraordinära poster, kommun- och landstingskoncern 2007</w:t>
      </w:r>
      <w:r w:rsidR="00405ED5">
        <w:t>–</w:t>
      </w:r>
      <w:r>
        <w:t>2011</w:t>
      </w:r>
    </w:p>
    <w:p w14:paraId="7B343949" w14:textId="77777777" w:rsidR="00F00810" w:rsidRDefault="00F00810" w:rsidP="001B2F73">
      <w:pPr>
        <w:pStyle w:val="DiagramUnderrubrik"/>
        <w:spacing w:after="0"/>
      </w:pPr>
      <w:r>
        <w:t>Miljarder kronor</w:t>
      </w:r>
    </w:p>
    <w:p w14:paraId="1D86AD97" w14:textId="02B731B3" w:rsidR="00F00810" w:rsidRDefault="00A54496" w:rsidP="001B2F73">
      <w:pPr>
        <w:pStyle w:val="Brdtext"/>
        <w:spacing w:line="260" w:lineRule="atLeast"/>
      </w:pPr>
      <w:r>
        <w:rPr>
          <w:noProof/>
          <w:lang w:eastAsia="sv-SE"/>
        </w:rPr>
        <w:drawing>
          <wp:inline distT="0" distB="0" distL="0" distR="0" wp14:anchorId="386EF2E2" wp14:editId="1CC3AF14">
            <wp:extent cx="3745230" cy="2378336"/>
            <wp:effectExtent l="0" t="0" r="7620" b="3175"/>
            <wp:docPr id="65" name="Bildobjekt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3745230" cy="2378336"/>
                    </a:xfrm>
                    <a:prstGeom prst="rect">
                      <a:avLst/>
                    </a:prstGeom>
                    <a:noFill/>
                    <a:ln>
                      <a:noFill/>
                    </a:ln>
                  </pic:spPr>
                </pic:pic>
              </a:graphicData>
            </a:graphic>
          </wp:inline>
        </w:drawing>
      </w:r>
    </w:p>
    <w:p w14:paraId="52BE4E4D" w14:textId="77777777" w:rsidR="00F00810" w:rsidRDefault="00F00810" w:rsidP="001B2F73">
      <w:pPr>
        <w:pStyle w:val="Rubrik5utannumrering"/>
      </w:pPr>
      <w:r>
        <w:t>Kommunernas resultat och soliditet inklusive de kommunala företagen</w:t>
      </w:r>
    </w:p>
    <w:p w14:paraId="69CEAEA5" w14:textId="644FADDB" w:rsidR="00F00810" w:rsidRDefault="00F00810" w:rsidP="001B2F73">
      <w:pPr>
        <w:pStyle w:val="Brdtext"/>
      </w:pPr>
      <w:r>
        <w:t>Kommunerna redovisade i den sammanställda redovisningen ett över</w:t>
      </w:r>
      <w:r>
        <w:softHyphen/>
        <w:t>skott före extraordinära poster på totalt 15,5 miljarder kronor eller 1 639 kronor per invånare</w:t>
      </w:r>
      <w:r w:rsidR="00AC77F3">
        <w:t xml:space="preserve"> </w:t>
      </w:r>
      <w:r w:rsidR="00AC77F3" w:rsidRPr="00AC77F3">
        <w:t>2011</w:t>
      </w:r>
      <w:r>
        <w:t>. Resultatet var 11,2 miljarder kronor lägre än för 2010</w:t>
      </w:r>
      <w:r w:rsidR="003D1F52">
        <w:t xml:space="preserve"> och</w:t>
      </w:r>
      <w:r>
        <w:t xml:space="preserve"> varierade mellan -5 171 och 8 572 kronor per invånare. Spridningen mellan </w:t>
      </w:r>
      <w:r w:rsidR="00574EEC">
        <w:t xml:space="preserve">det </w:t>
      </w:r>
      <w:r>
        <w:t xml:space="preserve">högsta och </w:t>
      </w:r>
      <w:r w:rsidR="00574EEC">
        <w:t xml:space="preserve">det </w:t>
      </w:r>
      <w:r>
        <w:t xml:space="preserve">lägsta resultatet minskade jämfört med </w:t>
      </w:r>
      <w:r w:rsidR="00475F81">
        <w:t>året innan</w:t>
      </w:r>
      <w:r>
        <w:t>.</w:t>
      </w:r>
    </w:p>
    <w:p w14:paraId="390EE581" w14:textId="69092964" w:rsidR="00F00810" w:rsidRDefault="00F00810" w:rsidP="001B2F73">
      <w:pPr>
        <w:pStyle w:val="Brdtextmedindrag"/>
      </w:pPr>
      <w:r>
        <w:t>Som framgår av</w:t>
      </w:r>
      <w:r w:rsidRPr="00523354">
        <w:t xml:space="preserve"> </w:t>
      </w:r>
      <w:r w:rsidR="00523354" w:rsidRPr="00E47D7A">
        <w:t>diagram 2</w:t>
      </w:r>
      <w:r w:rsidRPr="00E47D7A">
        <w:t>.</w:t>
      </w:r>
      <w:r w:rsidR="00DE7F49" w:rsidRPr="00E47D7A">
        <w:t>14</w:t>
      </w:r>
      <w:r w:rsidRPr="001A3F0F">
        <w:t xml:space="preserve"> </w:t>
      </w:r>
      <w:r>
        <w:t xml:space="preserve">hade kommungruppen större städer </w:t>
      </w:r>
      <w:r w:rsidR="002C0F6D">
        <w:t xml:space="preserve">i genomsnitt </w:t>
      </w:r>
      <w:r>
        <w:t xml:space="preserve">det högsta resultatet 2011 uttryckt i kronor per invånare. </w:t>
      </w:r>
      <w:r w:rsidR="00D2691B">
        <w:t xml:space="preserve">En tredjedel av alla kommunägda företag och 40 procent av de anställda fanns i denna kommungrupp. </w:t>
      </w:r>
      <w:r>
        <w:t xml:space="preserve">Det bör dock observeras att ett företags säte inte behöver överensstämma med i vilken kommun som det mesta av aktiekapitalet finns eller där den största delen av verksamheten bedrivs. </w:t>
      </w:r>
      <w:r>
        <w:lastRenderedPageBreak/>
        <w:t>Mellan 2007</w:t>
      </w:r>
      <w:r w:rsidR="00F62CEE">
        <w:t xml:space="preserve"> och 2011</w:t>
      </w:r>
      <w:r>
        <w:t xml:space="preserve"> var det kommungruppen glesbygdskommuner som redovisade det i genomsnitt lägsta resultatet, medan kommun</w:t>
      </w:r>
      <w:r w:rsidR="00E47D7A">
        <w:softHyphen/>
      </w:r>
      <w:r>
        <w:t>gruppen större städer redovisade det högsta resultatet. Resultaten har i genomsnitt förbättrats för samtliga kommungrupper under den senaste femårs</w:t>
      </w:r>
      <w:r>
        <w:softHyphen/>
        <w:t>perioden jämfört med den senaste tioårsperioden. Det var de små kommunerna, under</w:t>
      </w:r>
      <w:r w:rsidR="00E47D7A">
        <w:t> </w:t>
      </w:r>
      <w:r>
        <w:t>10 000 invånare, som redovisade de genomsnittligt lägsta resultaten per år den senaste femårsperioden.</w:t>
      </w:r>
    </w:p>
    <w:p w14:paraId="0B875F7B" w14:textId="65851BAA" w:rsidR="00F00810" w:rsidRDefault="00F00810" w:rsidP="001B2F73">
      <w:pPr>
        <w:pStyle w:val="DiagramRubrik"/>
      </w:pPr>
      <w:r>
        <w:t xml:space="preserve">Diagram </w:t>
      </w:r>
      <w:fldSimple w:instr=" STYLEREF 1 \s ">
        <w:r w:rsidR="00756367">
          <w:rPr>
            <w:noProof/>
          </w:rPr>
          <w:t>2</w:t>
        </w:r>
      </w:fldSimple>
      <w:r>
        <w:t>.</w:t>
      </w:r>
      <w:fldSimple w:instr=" SEQ Diagram \* ARABIC \s 1 ">
        <w:r w:rsidR="00756367">
          <w:rPr>
            <w:noProof/>
          </w:rPr>
          <w:t>14</w:t>
        </w:r>
      </w:fldSimple>
      <w:r>
        <w:tab/>
        <w:t xml:space="preserve">Resultat före extraordinära poster 2011 kommunkoncern, per kommungrupp, </w:t>
      </w:r>
    </w:p>
    <w:p w14:paraId="6366AE73" w14:textId="77777777" w:rsidR="00F00810" w:rsidRDefault="00F00810" w:rsidP="001B2F73">
      <w:pPr>
        <w:pStyle w:val="DiagramUnderrubrik"/>
        <w:spacing w:after="0"/>
      </w:pPr>
      <w:r>
        <w:t>Kronor per invånare</w:t>
      </w:r>
    </w:p>
    <w:p w14:paraId="753F5787" w14:textId="45863EFD" w:rsidR="00F00810" w:rsidRDefault="007454CA" w:rsidP="001B2F73">
      <w:pPr>
        <w:pStyle w:val="Brdtext"/>
        <w:spacing w:line="260" w:lineRule="atLeast"/>
      </w:pPr>
      <w:r>
        <w:rPr>
          <w:noProof/>
          <w:lang w:eastAsia="sv-SE"/>
        </w:rPr>
        <w:drawing>
          <wp:inline distT="0" distB="0" distL="0" distR="0" wp14:anchorId="4FADE401" wp14:editId="33D6A1CA">
            <wp:extent cx="3745230" cy="2690360"/>
            <wp:effectExtent l="0" t="0" r="7620" b="0"/>
            <wp:docPr id="37" name="Bildobjekt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3745230" cy="2690360"/>
                    </a:xfrm>
                    <a:prstGeom prst="rect">
                      <a:avLst/>
                    </a:prstGeom>
                    <a:noFill/>
                    <a:ln>
                      <a:noFill/>
                    </a:ln>
                  </pic:spPr>
                </pic:pic>
              </a:graphicData>
            </a:graphic>
          </wp:inline>
        </w:drawing>
      </w:r>
    </w:p>
    <w:p w14:paraId="2094578F" w14:textId="76F7964B" w:rsidR="00030E8F" w:rsidRDefault="00F00810" w:rsidP="007D16F8">
      <w:pPr>
        <w:pStyle w:val="Brdtext"/>
      </w:pPr>
      <w:r>
        <w:t xml:space="preserve">Av diagram </w:t>
      </w:r>
      <w:r w:rsidR="00523354" w:rsidRPr="00E47D7A">
        <w:t>2</w:t>
      </w:r>
      <w:r w:rsidRPr="00E47D7A">
        <w:t>.</w:t>
      </w:r>
      <w:r w:rsidR="00DE7F49" w:rsidRPr="00E47D7A">
        <w:t>15</w:t>
      </w:r>
      <w:r w:rsidRPr="001A3F0F">
        <w:t xml:space="preserve"> </w:t>
      </w:r>
      <w:r>
        <w:t>framgår att de kommunala företagen generellt bidragit till ett förbättrat resultat, främst i kommungruppen storstäder</w:t>
      </w:r>
      <w:r w:rsidR="003D1F52">
        <w:t>.</w:t>
      </w:r>
      <w:r>
        <w:t xml:space="preserve"> </w:t>
      </w:r>
    </w:p>
    <w:p w14:paraId="289FBC8D" w14:textId="57CA8CC9" w:rsidR="00030B1D" w:rsidRDefault="00030B1D">
      <w:pPr>
        <w:overflowPunct/>
        <w:autoSpaceDE/>
        <w:autoSpaceDN/>
        <w:adjustRightInd/>
        <w:textAlignment w:val="auto"/>
        <w:rPr>
          <w:rFonts w:ascii="Trade Gothic Pro" w:hAnsi="Trade Gothic Pro"/>
          <w:b/>
        </w:rPr>
      </w:pPr>
      <w:r>
        <w:br w:type="page"/>
      </w:r>
    </w:p>
    <w:p w14:paraId="5B1FD5CC" w14:textId="04204BB4" w:rsidR="00F00810" w:rsidRDefault="00F00810" w:rsidP="000814D9">
      <w:pPr>
        <w:pStyle w:val="DiagramRubrik"/>
      </w:pPr>
      <w:r>
        <w:lastRenderedPageBreak/>
        <w:t xml:space="preserve">Diagram </w:t>
      </w:r>
      <w:fldSimple w:instr=" STYLEREF 1 \s ">
        <w:r w:rsidR="00756367">
          <w:rPr>
            <w:noProof/>
          </w:rPr>
          <w:t>2</w:t>
        </w:r>
      </w:fldSimple>
      <w:r>
        <w:t>.</w:t>
      </w:r>
      <w:fldSimple w:instr=" SEQ Diagram \* ARABIC \s 1 ">
        <w:r w:rsidR="00756367">
          <w:rPr>
            <w:noProof/>
          </w:rPr>
          <w:t>15</w:t>
        </w:r>
      </w:fldSimple>
      <w:r>
        <w:tab/>
        <w:t>Genomsnittligt resultat före extraordinära poster de senaste fem åren, 2007–2011, kommune</w:t>
      </w:r>
      <w:r w:rsidR="003D1F52">
        <w:t>rna</w:t>
      </w:r>
      <w:r>
        <w:t xml:space="preserve"> och kommunkoncerne</w:t>
      </w:r>
      <w:r w:rsidR="003D1F52">
        <w:t>rna</w:t>
      </w:r>
    </w:p>
    <w:p w14:paraId="6F59CA40" w14:textId="77777777" w:rsidR="00F00810" w:rsidRDefault="00F00810" w:rsidP="001B2F73">
      <w:pPr>
        <w:pStyle w:val="DiagramUnderrubrik"/>
        <w:spacing w:after="0"/>
      </w:pPr>
      <w:r>
        <w:t>Kronor per invånare</w:t>
      </w:r>
    </w:p>
    <w:p w14:paraId="62B0DC9A" w14:textId="5D83A20F" w:rsidR="00F00810" w:rsidRDefault="007454CA" w:rsidP="001B2F73">
      <w:pPr>
        <w:pStyle w:val="Brdtext"/>
        <w:spacing w:line="260" w:lineRule="atLeast"/>
      </w:pPr>
      <w:r>
        <w:rPr>
          <w:noProof/>
          <w:lang w:eastAsia="sv-SE"/>
        </w:rPr>
        <w:drawing>
          <wp:inline distT="0" distB="0" distL="0" distR="0" wp14:anchorId="1C1A3D44" wp14:editId="24EC65F7">
            <wp:extent cx="3745230" cy="2736263"/>
            <wp:effectExtent l="0" t="0" r="7620" b="6985"/>
            <wp:docPr id="36" name="Bildobjekt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3745230" cy="2736263"/>
                    </a:xfrm>
                    <a:prstGeom prst="rect">
                      <a:avLst/>
                    </a:prstGeom>
                    <a:noFill/>
                    <a:ln>
                      <a:noFill/>
                    </a:ln>
                  </pic:spPr>
                </pic:pic>
              </a:graphicData>
            </a:graphic>
          </wp:inline>
        </w:drawing>
      </w:r>
    </w:p>
    <w:p w14:paraId="0499CD0D" w14:textId="6604FAA0" w:rsidR="00F00810" w:rsidRDefault="00F00810" w:rsidP="001B2F73">
      <w:pPr>
        <w:pStyle w:val="Brdtext"/>
      </w:pPr>
      <w:r>
        <w:t>Soliditeten för kommunkoncerne</w:t>
      </w:r>
      <w:r w:rsidR="003D1F52">
        <w:t>rna</w:t>
      </w:r>
      <w:r>
        <w:t xml:space="preserve"> uppgick till 40 procent 2011, vilket var en försämring med 1 procentenhet jämfört med året innan. I genomsnitt per år </w:t>
      </w:r>
      <w:r w:rsidR="00F62CEE">
        <w:t>var</w:t>
      </w:r>
      <w:r>
        <w:t xml:space="preserve"> soliditeten ca 40 procent både den senaste fem- och tioårsperioden. Soliditeten enligt balansräkningen</w:t>
      </w:r>
      <w:r w:rsidR="00E47D7A">
        <w:t xml:space="preserve"> (se tabell 11 i bilaga 4)</w:t>
      </w:r>
      <w:r>
        <w:t xml:space="preserve">, dvs. exklusive de pensionsförpliktelser som redovisas som </w:t>
      </w:r>
      <w:r w:rsidR="00F62CEE">
        <w:t>ansvars</w:t>
      </w:r>
      <w:r w:rsidR="00F62CEE">
        <w:softHyphen/>
        <w:t>förbindelse, är i genom</w:t>
      </w:r>
      <w:r>
        <w:t xml:space="preserve">snitt lägre för </w:t>
      </w:r>
      <w:r w:rsidR="00574EEC">
        <w:t>kommun</w:t>
      </w:r>
      <w:r>
        <w:t>koncerne</w:t>
      </w:r>
      <w:r w:rsidR="003D1F52">
        <w:t>r</w:t>
      </w:r>
      <w:r>
        <w:t>n</w:t>
      </w:r>
      <w:r w:rsidR="003D1F52">
        <w:t>a</w:t>
      </w:r>
      <w:r>
        <w:t xml:space="preserve"> än för kommunerna exklusive företagen.</w:t>
      </w:r>
    </w:p>
    <w:p w14:paraId="1B5C1CCE" w14:textId="70B4ABBD" w:rsidR="00F00810" w:rsidRDefault="00F00810" w:rsidP="001B2F73">
      <w:pPr>
        <w:pStyle w:val="Brdtextmedindrag"/>
      </w:pPr>
      <w:r>
        <w:t>Inkluderas kommunernas åtagande för pensioner intjänade före 1998 uppgick soliditeten för kommunkoncerne</w:t>
      </w:r>
      <w:r w:rsidR="003D1F52">
        <w:t>r</w:t>
      </w:r>
      <w:r>
        <w:t>n</w:t>
      </w:r>
      <w:r w:rsidR="003D1F52">
        <w:t>a</w:t>
      </w:r>
      <w:r>
        <w:t xml:space="preserve"> i genomsnitt till 19 procent 2011</w:t>
      </w:r>
      <w:r w:rsidR="00826C02">
        <w:t xml:space="preserve"> (</w:t>
      </w:r>
      <w:r w:rsidR="00826C02" w:rsidRPr="001A3F0F">
        <w:t xml:space="preserve">se diagram </w:t>
      </w:r>
      <w:r w:rsidR="00826C02" w:rsidRPr="00E47D7A">
        <w:t>2.</w:t>
      </w:r>
      <w:r w:rsidR="00DE7F49" w:rsidRPr="00E47D7A">
        <w:t>16</w:t>
      </w:r>
      <w:r w:rsidR="00826C02">
        <w:t>)</w:t>
      </w:r>
      <w:r>
        <w:t xml:space="preserve">. Soliditeten inklusive pensionsförpliktelser </w:t>
      </w:r>
      <w:r w:rsidR="00F62CEE">
        <w:t>var</w:t>
      </w:r>
      <w:r>
        <w:t xml:space="preserve"> i genomsnitt 18 procent de senaste fem- och tioårsperiode</w:t>
      </w:r>
      <w:r w:rsidR="00405ED5">
        <w:t>r</w:t>
      </w:r>
      <w:r>
        <w:t>n</w:t>
      </w:r>
      <w:r w:rsidR="00405ED5">
        <w:t>a</w:t>
      </w:r>
      <w:r>
        <w:t xml:space="preserve">. Det är främst små kommuner med befolkningsminskning som redovisar en negativ soliditet när pensionsförpliktelserna inkluderats. </w:t>
      </w:r>
      <w:r w:rsidR="003D1F52">
        <w:t>Vid en upp</w:t>
      </w:r>
      <w:r w:rsidR="00405ED5">
        <w:softHyphen/>
      </w:r>
      <w:r w:rsidR="003D1F52">
        <w:t xml:space="preserve">delning </w:t>
      </w:r>
      <w:r>
        <w:t>per kommungrupp framgår att glesbygdskommuner och pendlingskommuner</w:t>
      </w:r>
      <w:r w:rsidR="00405ED5">
        <w:t xml:space="preserve"> </w:t>
      </w:r>
      <w:r>
        <w:t>i genomsnitt redovisade negativ soliditet inkl</w:t>
      </w:r>
      <w:r w:rsidR="00F856FC">
        <w:t>usive</w:t>
      </w:r>
      <w:r>
        <w:t xml:space="preserve"> pensionsåtagandet 2011. Övriga kommungrupper redovisade en positiv soliditet och starkast soliditet hade kommun</w:t>
      </w:r>
      <w:r w:rsidR="00F62CEE">
        <w:t>gruppen storstäder. Soliditet</w:t>
      </w:r>
      <w:r w:rsidR="00405ED5">
        <w:softHyphen/>
      </w:r>
      <w:r>
        <w:t>en för kommun</w:t>
      </w:r>
      <w:r w:rsidR="00F62CEE">
        <w:softHyphen/>
      </w:r>
      <w:r>
        <w:t>koncerne</w:t>
      </w:r>
      <w:r w:rsidR="003D1F52">
        <w:t>r</w:t>
      </w:r>
      <w:r>
        <w:t>n</w:t>
      </w:r>
      <w:r w:rsidR="003D1F52">
        <w:t>a</w:t>
      </w:r>
      <w:r>
        <w:t xml:space="preserve"> har </w:t>
      </w:r>
      <w:r w:rsidR="0012164C">
        <w:t xml:space="preserve">den senaste femårsperioden </w:t>
      </w:r>
      <w:r>
        <w:t>försämrats i alla kommungrupper utom i förortskommuner</w:t>
      </w:r>
      <w:r w:rsidR="00405ED5">
        <w:t>na</w:t>
      </w:r>
      <w:r>
        <w:t xml:space="preserve"> till storstäderna.</w:t>
      </w:r>
    </w:p>
    <w:p w14:paraId="40C3E2BA" w14:textId="074E0785" w:rsidR="00030B1D" w:rsidRDefault="00030B1D">
      <w:pPr>
        <w:overflowPunct/>
        <w:autoSpaceDE/>
        <w:autoSpaceDN/>
        <w:adjustRightInd/>
        <w:textAlignment w:val="auto"/>
        <w:rPr>
          <w:rFonts w:ascii="Trade Gothic Pro" w:hAnsi="Trade Gothic Pro"/>
          <w:b/>
        </w:rPr>
      </w:pPr>
      <w:r>
        <w:br w:type="page"/>
      </w:r>
    </w:p>
    <w:p w14:paraId="5171766A" w14:textId="77777777" w:rsidR="00F00810" w:rsidRDefault="00F00810" w:rsidP="001B2F73">
      <w:pPr>
        <w:pStyle w:val="DiagramRubrik"/>
      </w:pPr>
      <w:r>
        <w:lastRenderedPageBreak/>
        <w:t xml:space="preserve">Diagram </w:t>
      </w:r>
      <w:fldSimple w:instr=" STYLEREF 1 \s ">
        <w:r w:rsidR="00756367">
          <w:rPr>
            <w:noProof/>
          </w:rPr>
          <w:t>2</w:t>
        </w:r>
      </w:fldSimple>
      <w:r>
        <w:t>.</w:t>
      </w:r>
      <w:fldSimple w:instr=" SEQ Diagram \* ARABIC \s 1 ">
        <w:r w:rsidR="00756367">
          <w:rPr>
            <w:noProof/>
          </w:rPr>
          <w:t>16</w:t>
        </w:r>
      </w:fldSimple>
      <w:r>
        <w:tab/>
        <w:t>Soliditet inklusive pensionsförpliktelser per kommungrupp för kommunen och för kommunkoncernen 2011</w:t>
      </w:r>
    </w:p>
    <w:p w14:paraId="08D8A91D" w14:textId="77777777" w:rsidR="00F00810" w:rsidRDefault="00F00810" w:rsidP="001B2F73">
      <w:pPr>
        <w:pStyle w:val="DiagramUnderrubrik"/>
        <w:spacing w:after="0"/>
      </w:pPr>
      <w:r>
        <w:t>Procent</w:t>
      </w:r>
    </w:p>
    <w:p w14:paraId="7ADC6086" w14:textId="55F5D06A" w:rsidR="00F00810" w:rsidRDefault="007454CA" w:rsidP="001B2F73">
      <w:pPr>
        <w:pStyle w:val="Brdtext"/>
        <w:spacing w:line="260" w:lineRule="atLeast"/>
      </w:pPr>
      <w:r>
        <w:rPr>
          <w:noProof/>
          <w:lang w:eastAsia="sv-SE"/>
        </w:rPr>
        <w:drawing>
          <wp:inline distT="0" distB="0" distL="0" distR="0" wp14:anchorId="66C27962" wp14:editId="3D533FC1">
            <wp:extent cx="3745230" cy="2690360"/>
            <wp:effectExtent l="0" t="0" r="7620" b="0"/>
            <wp:docPr id="35" name="Bildobjekt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3745230" cy="2690360"/>
                    </a:xfrm>
                    <a:prstGeom prst="rect">
                      <a:avLst/>
                    </a:prstGeom>
                    <a:noFill/>
                    <a:ln>
                      <a:noFill/>
                    </a:ln>
                  </pic:spPr>
                </pic:pic>
              </a:graphicData>
            </a:graphic>
          </wp:inline>
        </w:drawing>
      </w:r>
    </w:p>
    <w:p w14:paraId="736FEE36" w14:textId="2F578521" w:rsidR="00F00810" w:rsidRDefault="00507570" w:rsidP="001B2F73">
      <w:pPr>
        <w:pStyle w:val="Brdtext"/>
      </w:pPr>
      <w:r>
        <w:t>Av</w:t>
      </w:r>
      <w:r w:rsidR="00F00810">
        <w:t xml:space="preserve"> </w:t>
      </w:r>
      <w:r w:rsidR="0012164C">
        <w:t xml:space="preserve">de </w:t>
      </w:r>
      <w:r w:rsidR="00F00810">
        <w:t>enskilda kommuner</w:t>
      </w:r>
      <w:r w:rsidR="0012164C">
        <w:t>na</w:t>
      </w:r>
      <w:r w:rsidR="00F00810">
        <w:t xml:space="preserve"> var det knappt en tredjedel av kommunerna som hade </w:t>
      </w:r>
      <w:r w:rsidR="0012164C">
        <w:t xml:space="preserve">en </w:t>
      </w:r>
      <w:r w:rsidR="00F00810">
        <w:t>negativ soliditet inkl</w:t>
      </w:r>
      <w:r w:rsidR="00F856FC">
        <w:t>usive</w:t>
      </w:r>
      <w:r w:rsidR="00F00810">
        <w:t xml:space="preserve"> pensionsåtagandet. Soliditeten var som lägst -60 procent och som högst 56 procent 2011. Spridningen mellan </w:t>
      </w:r>
      <w:r w:rsidR="0012164C">
        <w:t xml:space="preserve">den </w:t>
      </w:r>
      <w:r w:rsidR="00F00810">
        <w:t>högsta och lägsta soliditeten har i stort sett varit konstant de senaste fem åren.</w:t>
      </w:r>
    </w:p>
    <w:p w14:paraId="28127F49" w14:textId="77777777" w:rsidR="00F00810" w:rsidRDefault="00F00810" w:rsidP="001B2F73">
      <w:pPr>
        <w:pStyle w:val="Rubrik5utannumrering"/>
      </w:pPr>
      <w:r>
        <w:t xml:space="preserve">Landstingens resultat och soliditet inklusive de landstingsägda företagen </w:t>
      </w:r>
    </w:p>
    <w:p w14:paraId="37F62FE7" w14:textId="0C41ED03" w:rsidR="0033222A" w:rsidRDefault="00F00810" w:rsidP="001B2F73">
      <w:pPr>
        <w:pStyle w:val="Brdtext"/>
      </w:pPr>
      <w:r>
        <w:t xml:space="preserve">Landstingen redovisade i den sammanställda redovisningen </w:t>
      </w:r>
      <w:r w:rsidR="00507570">
        <w:t xml:space="preserve">sammantaget </w:t>
      </w:r>
      <w:r>
        <w:t xml:space="preserve">ett resultat före extraordinära poster på -2,6 miljarder </w:t>
      </w:r>
      <w:r w:rsidRPr="00E47D7A">
        <w:t>kronor 2011, vilket var 6,6 miljarder kronor lägre än 2010. Det var främst landstingen och inte de landstingsägda företagen som stod för försämr</w:t>
      </w:r>
      <w:r>
        <w:t>ingen av resultatet. Endast tre landsting redovisade ett positivt resultat 2011. Det högsta resultatet uppgi</w:t>
      </w:r>
      <w:r w:rsidR="00475F81">
        <w:t>ck till 278 kronor per invånare</w:t>
      </w:r>
      <w:r>
        <w:t xml:space="preserve">, medan det lägsta uppgick till -918 kronor per invånare. </w:t>
      </w:r>
      <w:r w:rsidR="004C6EC9">
        <w:t>De l</w:t>
      </w:r>
      <w:r>
        <w:t>andsting</w:t>
      </w:r>
      <w:r w:rsidR="004C6EC9">
        <w:t xml:space="preserve"> som redo</w:t>
      </w:r>
      <w:r w:rsidR="009A57A8">
        <w:softHyphen/>
      </w:r>
      <w:r w:rsidR="004C6EC9">
        <w:t xml:space="preserve">visat </w:t>
      </w:r>
      <w:r w:rsidR="005D7648">
        <w:t xml:space="preserve">positiva </w:t>
      </w:r>
      <w:r w:rsidR="004C6EC9">
        <w:t xml:space="preserve">resultat har generellt </w:t>
      </w:r>
      <w:r>
        <w:t xml:space="preserve">förbättrat sina resultat under den senaste </w:t>
      </w:r>
      <w:r w:rsidR="009A57A8">
        <w:t>tioår</w:t>
      </w:r>
      <w:r>
        <w:t>sperioden</w:t>
      </w:r>
      <w:r w:rsidR="009A57A8">
        <w:t xml:space="preserve"> </w:t>
      </w:r>
      <w:r w:rsidR="004C6EC9">
        <w:t>medan det</w:t>
      </w:r>
      <w:r>
        <w:t xml:space="preserve"> motsatta gäller för de landsting som i genomsnitt redo</w:t>
      </w:r>
      <w:r w:rsidR="00507570">
        <w:softHyphen/>
      </w:r>
      <w:r>
        <w:t>visat negativa resultat</w:t>
      </w:r>
      <w:r w:rsidR="00826C02">
        <w:t>.</w:t>
      </w:r>
    </w:p>
    <w:p w14:paraId="31A426B2" w14:textId="4A864225" w:rsidR="00F00810" w:rsidRDefault="00F00810" w:rsidP="0033222A">
      <w:pPr>
        <w:pStyle w:val="Brdtextmedindrag"/>
      </w:pPr>
      <w:r>
        <w:t xml:space="preserve">Soliditeten </w:t>
      </w:r>
      <w:r w:rsidR="0012164C">
        <w:t xml:space="preserve">för landstingen, </w:t>
      </w:r>
      <w:r>
        <w:t>inklusive de landstingsägda företagen</w:t>
      </w:r>
      <w:r w:rsidR="0012164C">
        <w:t>,</w:t>
      </w:r>
      <w:r>
        <w:t xml:space="preserve"> var 2011 </w:t>
      </w:r>
      <w:r w:rsidR="00B4553F">
        <w:t>i genom</w:t>
      </w:r>
      <w:r w:rsidR="00B4553F">
        <w:softHyphen/>
      </w:r>
      <w:r>
        <w:t>snitt 20 procent, vilket var en försämring med knappt 3 procent</w:t>
      </w:r>
      <w:r w:rsidR="000F1BF1">
        <w:softHyphen/>
      </w:r>
      <w:r>
        <w:t xml:space="preserve">enheter jämfört med </w:t>
      </w:r>
      <w:r w:rsidR="0012164C">
        <w:t>2010</w:t>
      </w:r>
      <w:r>
        <w:t>. Den högsta soliditeten enligt balans</w:t>
      </w:r>
      <w:r w:rsidR="000F1BF1">
        <w:softHyphen/>
      </w:r>
      <w:r>
        <w:t>räkningen</w:t>
      </w:r>
      <w:r w:rsidR="00E47D7A">
        <w:t xml:space="preserve"> (se tabell 12 i bilaga 4)</w:t>
      </w:r>
      <w:r>
        <w:t xml:space="preserve"> för ett enskilt landsting uppgick till knappt 57 procent medan den lägsta soliditeten uppgick till -1,5 procent. År 2011 hade två landsting </w:t>
      </w:r>
      <w:r w:rsidR="0012164C">
        <w:t xml:space="preserve">en </w:t>
      </w:r>
      <w:r>
        <w:t xml:space="preserve">negativ soliditet. Soliditeten har </w:t>
      </w:r>
      <w:r w:rsidR="00405ED5">
        <w:t>i genom</w:t>
      </w:r>
      <w:r w:rsidR="00405ED5">
        <w:softHyphen/>
      </w:r>
      <w:r>
        <w:t xml:space="preserve">snitt försämrats under de senaste fem åren för majoriteten av landstingen. </w:t>
      </w:r>
    </w:p>
    <w:p w14:paraId="48CEEFF2" w14:textId="5017C788" w:rsidR="00F00810" w:rsidRDefault="00507570" w:rsidP="00030B1D">
      <w:pPr>
        <w:pStyle w:val="Brdtextmedindrag"/>
      </w:pPr>
      <w:r>
        <w:t xml:space="preserve">När </w:t>
      </w:r>
      <w:r w:rsidR="00F00810">
        <w:t>landstingens pensionsförpliktelser inkluderas försämras soliditeten kraftigt</w:t>
      </w:r>
      <w:r w:rsidR="0012164C">
        <w:t xml:space="preserve"> </w:t>
      </w:r>
      <w:r w:rsidR="0012164C" w:rsidRPr="00046710">
        <w:t>och blir negativ för samtliga landsting</w:t>
      </w:r>
      <w:r w:rsidR="00F00810">
        <w:t>. Östergötlands läns landsting hade den minst negativa soliditeten medan Dalarnas läns landsting hade den mest nega</w:t>
      </w:r>
      <w:r w:rsidR="00B05EEB">
        <w:softHyphen/>
      </w:r>
      <w:r w:rsidR="00F00810">
        <w:t xml:space="preserve">tiva. </w:t>
      </w:r>
      <w:r w:rsidR="00FC4612">
        <w:t>D</w:t>
      </w:r>
      <w:r w:rsidR="00F00810">
        <w:t>e landstings</w:t>
      </w:r>
      <w:r w:rsidR="00FC4612">
        <w:softHyphen/>
      </w:r>
      <w:r w:rsidR="00F00810">
        <w:t>ägda före</w:t>
      </w:r>
      <w:r w:rsidR="001E37E2">
        <w:softHyphen/>
      </w:r>
      <w:r w:rsidR="00F00810">
        <w:t xml:space="preserve">tagen </w:t>
      </w:r>
      <w:r w:rsidR="00FC4612">
        <w:t xml:space="preserve">bidrog </w:t>
      </w:r>
      <w:r w:rsidR="00B05EEB">
        <w:t>i genom</w:t>
      </w:r>
      <w:r w:rsidR="00B05EEB">
        <w:softHyphen/>
      </w:r>
      <w:r w:rsidR="00F00810">
        <w:t xml:space="preserve">snitt </w:t>
      </w:r>
      <w:r w:rsidR="006260B6">
        <w:t xml:space="preserve">inte </w:t>
      </w:r>
      <w:r w:rsidR="00F00810">
        <w:t>till en bättre soliditet.</w:t>
      </w:r>
    </w:p>
    <w:p w14:paraId="5789976E" w14:textId="77777777" w:rsidR="00030E8F" w:rsidRPr="00030E8F" w:rsidRDefault="00030E8F" w:rsidP="00030E8F">
      <w:pPr>
        <w:pStyle w:val="Brdtextmedindrag"/>
        <w:sectPr w:rsidR="00030E8F" w:rsidRPr="00030E8F" w:rsidSect="001B2F73">
          <w:headerReference w:type="even" r:id="rId46"/>
          <w:headerReference w:type="default" r:id="rId47"/>
          <w:footerReference w:type="even" r:id="rId48"/>
          <w:footerReference w:type="default" r:id="rId49"/>
          <w:headerReference w:type="first" r:id="rId50"/>
          <w:footerReference w:type="first" r:id="rId51"/>
          <w:type w:val="continuous"/>
          <w:pgSz w:w="9356" w:h="13721" w:code="9"/>
          <w:pgMar w:top="794" w:right="2438" w:bottom="1191" w:left="1020" w:header="0" w:footer="709" w:gutter="0"/>
          <w:cols w:space="720"/>
          <w:docGrid w:linePitch="245"/>
        </w:sectPr>
      </w:pPr>
    </w:p>
    <w:p w14:paraId="0B246C4B" w14:textId="734ADAA8" w:rsidR="00F00810" w:rsidRDefault="002E3C65" w:rsidP="002B2893">
      <w:pPr>
        <w:pStyle w:val="Rubrik2"/>
        <w:spacing w:before="0"/>
        <w:sectPr w:rsidR="00F00810" w:rsidSect="001666D3">
          <w:headerReference w:type="even" r:id="rId52"/>
          <w:headerReference w:type="default" r:id="rId53"/>
          <w:type w:val="continuous"/>
          <w:pgSz w:w="9356" w:h="13721" w:code="9"/>
          <w:pgMar w:top="794" w:right="2438" w:bottom="1191" w:left="1020" w:header="0" w:footer="709" w:gutter="0"/>
          <w:cols w:space="720"/>
          <w:docGrid w:linePitch="245"/>
        </w:sectPr>
      </w:pPr>
      <w:bookmarkStart w:id="240" w:name="_Toc350323954"/>
      <w:bookmarkStart w:id="241" w:name="_Toc350326836"/>
      <w:bookmarkStart w:id="242" w:name="_Toc350328945"/>
      <w:bookmarkStart w:id="243" w:name="_Toc350329756"/>
      <w:bookmarkStart w:id="244" w:name="_Toc350331511"/>
      <w:bookmarkStart w:id="245" w:name="_Toc350340377"/>
      <w:bookmarkStart w:id="246" w:name="_Toc350345021"/>
      <w:bookmarkStart w:id="247" w:name="_Toc350406784"/>
      <w:bookmarkStart w:id="248" w:name="_Toc351098335"/>
      <w:bookmarkStart w:id="249" w:name="_Toc351548554"/>
      <w:bookmarkStart w:id="250" w:name="_Toc351637517"/>
      <w:bookmarkStart w:id="251" w:name="_Toc351639260"/>
      <w:bookmarkStart w:id="252" w:name="_Toc351642730"/>
      <w:bookmarkStart w:id="253" w:name="_Toc351644263"/>
      <w:bookmarkStart w:id="254" w:name="_Toc351646937"/>
      <w:r>
        <w:lastRenderedPageBreak/>
        <w:t>Kommunernas och landstingens intäkter</w:t>
      </w:r>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p>
    <w:p w14:paraId="0F5B3318" w14:textId="77777777" w:rsidR="00F00810" w:rsidRPr="00C07C42" w:rsidRDefault="00F00810" w:rsidP="00E80303">
      <w:pPr>
        <w:pStyle w:val="Rubrik3"/>
        <w:spacing w:before="0"/>
      </w:pPr>
      <w:bookmarkStart w:id="255" w:name="_Toc349815120"/>
      <w:bookmarkStart w:id="256" w:name="_Toc349816250"/>
      <w:bookmarkStart w:id="257" w:name="_Toc349820232"/>
      <w:bookmarkStart w:id="258" w:name="_Toc350323955"/>
      <w:bookmarkStart w:id="259" w:name="_Toc350326837"/>
      <w:bookmarkStart w:id="260" w:name="_Toc350328946"/>
      <w:bookmarkStart w:id="261" w:name="_Toc350329757"/>
      <w:bookmarkStart w:id="262" w:name="_Toc350331512"/>
      <w:bookmarkStart w:id="263" w:name="_Toc350340378"/>
      <w:bookmarkStart w:id="264" w:name="_Toc350345022"/>
      <w:bookmarkStart w:id="265" w:name="_Toc350406785"/>
      <w:bookmarkStart w:id="266" w:name="_Toc351098336"/>
      <w:bookmarkStart w:id="267" w:name="_Toc351548555"/>
      <w:bookmarkStart w:id="268" w:name="_Toc351637518"/>
      <w:bookmarkStart w:id="269" w:name="_Toc351639261"/>
      <w:bookmarkStart w:id="270" w:name="_Toc351642731"/>
      <w:bookmarkStart w:id="271" w:name="_Toc351644264"/>
      <w:bookmarkStart w:id="272" w:name="_Toc351646938"/>
      <w:r w:rsidRPr="00C07C42">
        <w:lastRenderedPageBreak/>
        <w:t>Skatteintäkter</w:t>
      </w:r>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p>
    <w:p w14:paraId="38C3DBE3" w14:textId="0227A437" w:rsidR="00F00810" w:rsidRPr="00DF7358" w:rsidRDefault="00F00810" w:rsidP="001B2F73">
      <w:pPr>
        <w:pStyle w:val="Brdtext"/>
      </w:pPr>
      <w:r w:rsidRPr="00DF7358">
        <w:t>Skatteintäkterna bestäms av skatteunderlaget,</w:t>
      </w:r>
      <w:r w:rsidR="00DE7F49">
        <w:t xml:space="preserve"> dvs. de </w:t>
      </w:r>
      <w:r w:rsidRPr="00DF7358">
        <w:t>beskattningsbara förvärvsinkomsterna, samt den skattesats som varje kommun och lands</w:t>
      </w:r>
      <w:r w:rsidR="00405ED5">
        <w:softHyphen/>
      </w:r>
      <w:r w:rsidRPr="00DF7358">
        <w:t xml:space="preserve">ting beslutar. Skatteintäkterna påverkas </w:t>
      </w:r>
      <w:r w:rsidR="00B05EEB">
        <w:t xml:space="preserve">bl.a. </w:t>
      </w:r>
      <w:r w:rsidRPr="00DF7358">
        <w:t>av regeländringar som för</w:t>
      </w:r>
      <w:r w:rsidR="00405ED5">
        <w:softHyphen/>
      </w:r>
      <w:r w:rsidRPr="00DF7358">
        <w:t>ändrar skatteunderlaget, men effekterna av sådana förändringar brukar neutraliseras genom att det generella stats</w:t>
      </w:r>
      <w:r w:rsidRPr="00DF7358">
        <w:softHyphen/>
        <w:t>bidrag</w:t>
      </w:r>
      <w:r w:rsidRPr="00DF7358">
        <w:softHyphen/>
        <w:t>et höjs eller sänks.</w:t>
      </w:r>
    </w:p>
    <w:p w14:paraId="4CD767D5" w14:textId="77777777" w:rsidR="00F00810" w:rsidRPr="00DF7358" w:rsidRDefault="00F00810" w:rsidP="001B2F73">
      <w:pPr>
        <w:pStyle w:val="Rubrik5utannumrering"/>
      </w:pPr>
      <w:r w:rsidRPr="00DF7358">
        <w:t xml:space="preserve">Den sammanlagda kommunala skattesatsen </w:t>
      </w:r>
      <w:r>
        <w:t>ökade något 2012</w:t>
      </w:r>
    </w:p>
    <w:p w14:paraId="7EB74472" w14:textId="45CDA39E" w:rsidR="00F00810" w:rsidRDefault="00F00810" w:rsidP="001B2F73">
      <w:pPr>
        <w:pStyle w:val="Brdtext"/>
      </w:pPr>
      <w:r w:rsidRPr="00DF7358">
        <w:t>Den genomsnittliga sammanlagda kommunala skattesatsen, dvs. skatte</w:t>
      </w:r>
      <w:r w:rsidR="001E37E2">
        <w:softHyphen/>
      </w:r>
      <w:r w:rsidRPr="00DF7358">
        <w:t>satsen för både komm</w:t>
      </w:r>
      <w:r>
        <w:t xml:space="preserve">unerna och landstingen, </w:t>
      </w:r>
      <w:r w:rsidR="00F62CEE">
        <w:t xml:space="preserve">ökade </w:t>
      </w:r>
      <w:r>
        <w:t>med 0,05 procent</w:t>
      </w:r>
      <w:r w:rsidR="00B05EEB">
        <w:softHyphen/>
      </w:r>
      <w:r>
        <w:t>enheter till 31,60</w:t>
      </w:r>
      <w:r w:rsidR="00C07C42">
        <w:t xml:space="preserve"> procent</w:t>
      </w:r>
      <w:r w:rsidR="000319A4">
        <w:t xml:space="preserve"> </w:t>
      </w:r>
      <w:r w:rsidR="00777E3F">
        <w:t>under 2012</w:t>
      </w:r>
      <w:r w:rsidR="00E47D7A">
        <w:t xml:space="preserve"> (se tabell 13 i bilaga 4)</w:t>
      </w:r>
      <w:r w:rsidRPr="00FE2D9B">
        <w:t>. Under den senaste tioå</w:t>
      </w:r>
      <w:r>
        <w:t xml:space="preserve">rsperioden har </w:t>
      </w:r>
      <w:r w:rsidR="00F62CEE">
        <w:t>skattesatsen</w:t>
      </w:r>
      <w:r>
        <w:t xml:space="preserve"> ökat med 0,43 </w:t>
      </w:r>
      <w:r w:rsidRPr="00FE2D9B">
        <w:t xml:space="preserve">procentenheter. Skillnaden mellan den högsta </w:t>
      </w:r>
      <w:r>
        <w:t>(34,32</w:t>
      </w:r>
      <w:r w:rsidR="001E37E2">
        <w:t> </w:t>
      </w:r>
      <w:r w:rsidR="00C07C42">
        <w:t>procent</w:t>
      </w:r>
      <w:r>
        <w:t xml:space="preserve">) </w:t>
      </w:r>
      <w:r w:rsidRPr="00FE2D9B">
        <w:t xml:space="preserve">och den lägsta </w:t>
      </w:r>
      <w:r>
        <w:t>(28,89</w:t>
      </w:r>
      <w:r w:rsidR="00F62CEE">
        <w:t> </w:t>
      </w:r>
      <w:r w:rsidR="00C07C42">
        <w:t>procent</w:t>
      </w:r>
      <w:r>
        <w:t xml:space="preserve">) </w:t>
      </w:r>
      <w:r w:rsidRPr="00FE2D9B">
        <w:t>skatte</w:t>
      </w:r>
      <w:r w:rsidRPr="00FE2D9B">
        <w:softHyphen/>
        <w:t xml:space="preserve">satsen </w:t>
      </w:r>
      <w:r w:rsidR="00F62CEE">
        <w:t>var</w:t>
      </w:r>
      <w:r w:rsidRPr="00FE2D9B">
        <w:t xml:space="preserve"> 5,</w:t>
      </w:r>
      <w:r w:rsidRPr="00373DB4">
        <w:t>43</w:t>
      </w:r>
      <w:r>
        <w:t xml:space="preserve"> </w:t>
      </w:r>
      <w:r w:rsidRPr="00373DB4">
        <w:t xml:space="preserve">procentenheter </w:t>
      </w:r>
      <w:r w:rsidR="00F62CEE">
        <w:t>2012. S</w:t>
      </w:r>
      <w:r w:rsidRPr="00373DB4">
        <w:t>killnaden har ökat med 0,61</w:t>
      </w:r>
      <w:r>
        <w:t> </w:t>
      </w:r>
      <w:r w:rsidRPr="00373DB4">
        <w:t>procentenheter under den senaste tioårsperioden</w:t>
      </w:r>
      <w:r>
        <w:t>. År 2012 hade 76</w:t>
      </w:r>
      <w:r w:rsidR="000319A4">
        <w:t> </w:t>
      </w:r>
      <w:r>
        <w:t>procent av kommun</w:t>
      </w:r>
      <w:r w:rsidR="00B05EEB">
        <w:softHyphen/>
      </w:r>
      <w:r>
        <w:t xml:space="preserve">erna en sammanlagd kommunal skattesats över den genomsnittliga på 31,60 procent. </w:t>
      </w:r>
      <w:r w:rsidR="00B05EEB">
        <w:t xml:space="preserve">En majoritet av kommunerna </w:t>
      </w:r>
      <w:r w:rsidRPr="00F17A12">
        <w:t>(57 procent) hade en samman</w:t>
      </w:r>
      <w:r w:rsidR="00B05EEB">
        <w:softHyphen/>
      </w:r>
      <w:r w:rsidR="00B05EEB">
        <w:softHyphen/>
      </w:r>
      <w:r w:rsidRPr="00F17A12">
        <w:t xml:space="preserve">lagd kommunal skattesats 2012 som </w:t>
      </w:r>
      <w:r w:rsidR="00B05EEB">
        <w:t>låg</w:t>
      </w:r>
      <w:r w:rsidRPr="00F17A12">
        <w:t xml:space="preserve"> mellan 32,00</w:t>
      </w:r>
      <w:r w:rsidR="004229C2">
        <w:t> </w:t>
      </w:r>
      <w:r w:rsidRPr="00F17A12">
        <w:t>och 33</w:t>
      </w:r>
      <w:r w:rsidR="000319A4">
        <w:t>,</w:t>
      </w:r>
      <w:r w:rsidRPr="00F17A12">
        <w:t>49</w:t>
      </w:r>
      <w:r w:rsidR="00B05EEB">
        <w:t> </w:t>
      </w:r>
      <w:r w:rsidR="00C07C42">
        <w:t>procent</w:t>
      </w:r>
      <w:r w:rsidRPr="00F17A12">
        <w:t xml:space="preserve">. </w:t>
      </w:r>
      <w:r>
        <w:t xml:space="preserve">Det var </w:t>
      </w:r>
      <w:r w:rsidRPr="00F17A12">
        <w:t xml:space="preserve">33 procent av kommunerna </w:t>
      </w:r>
      <w:r>
        <w:t xml:space="preserve">som </w:t>
      </w:r>
      <w:r w:rsidRPr="00F17A12">
        <w:t>hade en skatte</w:t>
      </w:r>
      <w:r w:rsidR="00B05EEB">
        <w:softHyphen/>
      </w:r>
      <w:r w:rsidRPr="00F17A12">
        <w:t xml:space="preserve">sats under detta intervall och 10 procent </w:t>
      </w:r>
      <w:r w:rsidR="0012164C">
        <w:t xml:space="preserve">som </w:t>
      </w:r>
      <w:r w:rsidRPr="00F17A12">
        <w:t>hade en skattesats över detta intervall.</w:t>
      </w:r>
    </w:p>
    <w:p w14:paraId="57C9C319" w14:textId="3B846608" w:rsidR="00F00810" w:rsidRDefault="00F00810" w:rsidP="001B2F73">
      <w:pPr>
        <w:pStyle w:val="Brdtextmedindrag"/>
      </w:pPr>
      <w:r>
        <w:t>I diagram 2.</w:t>
      </w:r>
      <w:r w:rsidR="00F62CEE" w:rsidRPr="00E47D7A">
        <w:t>1</w:t>
      </w:r>
      <w:r w:rsidR="00E47D7A" w:rsidRPr="00E47D7A">
        <w:t>7</w:t>
      </w:r>
      <w:r w:rsidRPr="00E47D7A">
        <w:t xml:space="preserve"> r</w:t>
      </w:r>
      <w:r>
        <w:t>edovisas de sammanlagda kommunala skattesatserna grupperade efter invånarantalet för 2003, 2008 och 2012. Som fram</w:t>
      </w:r>
      <w:r w:rsidR="004229C2">
        <w:softHyphen/>
      </w:r>
      <w:r>
        <w:t xml:space="preserve">går av diagrammet var skattesatserna </w:t>
      </w:r>
      <w:r w:rsidR="00B05EEB">
        <w:t>i genomsnitt</w:t>
      </w:r>
      <w:r>
        <w:t xml:space="preserve"> högst i de minsta kommun</w:t>
      </w:r>
      <w:r w:rsidR="004229C2">
        <w:softHyphen/>
      </w:r>
      <w:r>
        <w:t>erna och lägst i de största kommunerna för samtliga tre år. Upp</w:t>
      </w:r>
      <w:r w:rsidR="004229C2">
        <w:softHyphen/>
      </w:r>
      <w:r>
        <w:t xml:space="preserve">delat på kommungrupper hade glesbygdskommuner </w:t>
      </w:r>
      <w:r w:rsidR="00B05EEB">
        <w:t>i genomsnitt</w:t>
      </w:r>
      <w:r>
        <w:t xml:space="preserve"> den högsta sammanlagda kommunala skattesatsen</w:t>
      </w:r>
      <w:r w:rsidR="0012164C">
        <w:t>,</w:t>
      </w:r>
      <w:r>
        <w:t xml:space="preserve"> medan storstäder hade den lägsta.</w:t>
      </w:r>
    </w:p>
    <w:p w14:paraId="1ADDCE36" w14:textId="6C831588" w:rsidR="00030B1D" w:rsidRDefault="00030B1D">
      <w:pPr>
        <w:overflowPunct/>
        <w:autoSpaceDE/>
        <w:autoSpaceDN/>
        <w:adjustRightInd/>
        <w:textAlignment w:val="auto"/>
        <w:rPr>
          <w:rFonts w:ascii="Trade Gothic Pro" w:hAnsi="Trade Gothic Pro"/>
          <w:b/>
        </w:rPr>
      </w:pPr>
      <w:r>
        <w:br w:type="page"/>
      </w:r>
    </w:p>
    <w:p w14:paraId="58E67593" w14:textId="073D5D52" w:rsidR="000D1202" w:rsidRDefault="000D1202" w:rsidP="000D1202">
      <w:pPr>
        <w:pStyle w:val="DiagramRubrik"/>
      </w:pPr>
      <w:r>
        <w:lastRenderedPageBreak/>
        <w:t xml:space="preserve">Diagram </w:t>
      </w:r>
      <w:fldSimple w:instr=" STYLEREF 1 \s ">
        <w:r w:rsidR="00756367">
          <w:rPr>
            <w:noProof/>
          </w:rPr>
          <w:t>2</w:t>
        </w:r>
      </w:fldSimple>
      <w:r>
        <w:t>.</w:t>
      </w:r>
      <w:fldSimple w:instr=" SEQ Diagram \* ARABIC \s 1 ">
        <w:r w:rsidR="00756367">
          <w:rPr>
            <w:noProof/>
          </w:rPr>
          <w:t>17</w:t>
        </w:r>
      </w:fldSimple>
      <w:r>
        <w:tab/>
        <w:t>Fördelning av skattesatserna 2003, 2008 och 2012 grupperade efter invånarantalet</w:t>
      </w:r>
    </w:p>
    <w:p w14:paraId="28EC5A0C" w14:textId="0DCA8678" w:rsidR="00F00810" w:rsidRDefault="00F00810" w:rsidP="001B2F73">
      <w:pPr>
        <w:pStyle w:val="DiagramUnderrubrik"/>
        <w:spacing w:after="0"/>
      </w:pPr>
      <w:r>
        <w:t>Skattesats</w:t>
      </w:r>
      <w:r w:rsidR="00753F4C">
        <w:t>, procent</w:t>
      </w:r>
    </w:p>
    <w:p w14:paraId="0E474997" w14:textId="77777777" w:rsidR="00F00810" w:rsidRPr="005E01F8" w:rsidRDefault="00F00810" w:rsidP="001B2F73">
      <w:pPr>
        <w:pStyle w:val="Brdtext"/>
        <w:spacing w:line="260" w:lineRule="atLeast"/>
      </w:pPr>
      <w:r>
        <w:rPr>
          <w:noProof/>
          <w:lang w:eastAsia="sv-SE"/>
        </w:rPr>
        <w:drawing>
          <wp:inline distT="0" distB="0" distL="0" distR="0" wp14:anchorId="0E871CFE" wp14:editId="706FEB40">
            <wp:extent cx="3745230" cy="2669422"/>
            <wp:effectExtent l="0" t="0" r="7620" b="0"/>
            <wp:docPr id="9" name="Bildobjekt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4" cstate="print">
                      <a:extLst>
                        <a:ext uri="{28A0092B-C50C-407E-A947-70E740481C1C}">
                          <a14:useLocalDpi xmlns:a14="http://schemas.microsoft.com/office/drawing/2010/main" val="0"/>
                        </a:ext>
                      </a:extLst>
                    </a:blip>
                    <a:srcRect/>
                    <a:stretch>
                      <a:fillRect/>
                    </a:stretch>
                  </pic:blipFill>
                  <pic:spPr bwMode="auto">
                    <a:xfrm>
                      <a:off x="0" y="0"/>
                      <a:ext cx="3745230" cy="2669422"/>
                    </a:xfrm>
                    <a:prstGeom prst="rect">
                      <a:avLst/>
                    </a:prstGeom>
                    <a:noFill/>
                    <a:ln>
                      <a:noFill/>
                    </a:ln>
                  </pic:spPr>
                </pic:pic>
              </a:graphicData>
            </a:graphic>
          </wp:inline>
        </w:drawing>
      </w:r>
    </w:p>
    <w:p w14:paraId="5FDEE76B" w14:textId="135ED63C" w:rsidR="00F00810" w:rsidRPr="007142BF" w:rsidRDefault="00F00810" w:rsidP="001B2F73">
      <w:pPr>
        <w:pStyle w:val="Brdtext"/>
      </w:pPr>
      <w:r w:rsidRPr="00B22C30">
        <w:t>Av landets</w:t>
      </w:r>
      <w:r>
        <w:t xml:space="preserve"> 290 kommuner var det 26 kommuner som höjde skatten 2012</w:t>
      </w:r>
      <w:r w:rsidR="00F62CEE">
        <w:t>. Detta</w:t>
      </w:r>
      <w:r>
        <w:t xml:space="preserve"> var betydligt fler än 2011</w:t>
      </w:r>
      <w:r w:rsidR="0012164C">
        <w:t>,</w:t>
      </w:r>
      <w:r>
        <w:t xml:space="preserve"> då </w:t>
      </w:r>
      <w:r w:rsidR="004A1CF5">
        <w:t xml:space="preserve">9 </w:t>
      </w:r>
      <w:r>
        <w:t>kommuner höjde skatten.</w:t>
      </w:r>
      <w:r w:rsidR="0012164C">
        <w:rPr>
          <w:rStyle w:val="Fotnotsreferens"/>
        </w:rPr>
        <w:footnoteReference w:id="6"/>
      </w:r>
      <w:r>
        <w:t xml:space="preserve"> Den största skattehöjningen 2012 uppgick till 1 procentenhet. Det var </w:t>
      </w:r>
      <w:r w:rsidR="00B21788">
        <w:t>7</w:t>
      </w:r>
      <w:r w:rsidR="008560D4">
        <w:t> </w:t>
      </w:r>
      <w:r>
        <w:t>kommuner som sänkte skatten 2012 och den största sänkningen upp</w:t>
      </w:r>
      <w:r w:rsidR="004229C2">
        <w:softHyphen/>
      </w:r>
      <w:r>
        <w:t>gick till 0,30 procentenheter. Högst skattesats hade kommungruppen glesbygdskommuner och lägst skattesats hade</w:t>
      </w:r>
      <w:r w:rsidR="00777E3F">
        <w:t xml:space="preserve"> </w:t>
      </w:r>
      <w:r>
        <w:t>kommungruppen förorts</w:t>
      </w:r>
      <w:r w:rsidR="004229C2">
        <w:softHyphen/>
      </w:r>
      <w:r>
        <w:t xml:space="preserve">kommuner till storstäderna. Det var </w:t>
      </w:r>
      <w:r w:rsidR="00B21788">
        <w:t>4</w:t>
      </w:r>
      <w:r w:rsidR="008560D4">
        <w:t xml:space="preserve"> </w:t>
      </w:r>
      <w:r>
        <w:t>landsting som höjde skatten 2012.</w:t>
      </w:r>
      <w:r w:rsidR="00350EF9" w:rsidRPr="00350EF9">
        <w:rPr>
          <w:rStyle w:val="Fotnotsreferens"/>
        </w:rPr>
        <w:t xml:space="preserve"> </w:t>
      </w:r>
      <w:r w:rsidR="00350EF9">
        <w:rPr>
          <w:rStyle w:val="Fotnotsreferens"/>
        </w:rPr>
        <w:footnoteReference w:id="7"/>
      </w:r>
      <w:r>
        <w:t xml:space="preserve"> Den största skattehöjningen för landstingen uppgick till 0,80 procent</w:t>
      </w:r>
      <w:r w:rsidR="00B05EEB">
        <w:softHyphen/>
      </w:r>
      <w:r>
        <w:t xml:space="preserve">enheter. </w:t>
      </w:r>
      <w:r w:rsidR="00777E3F">
        <w:t xml:space="preserve">Inte något </w:t>
      </w:r>
      <w:r>
        <w:t>landsting sänkte skatten. Högst skattesats hade Stockholms läns landsting och lägst hade Södermanlands läns landsting.</w:t>
      </w:r>
    </w:p>
    <w:p w14:paraId="0560CB3E" w14:textId="692E7BB3" w:rsidR="00F00810" w:rsidRPr="00DF7358" w:rsidRDefault="00F00810" w:rsidP="001B2F73">
      <w:pPr>
        <w:pStyle w:val="Brdtextmedindrag"/>
      </w:pPr>
      <w:r w:rsidRPr="000E058D">
        <w:t xml:space="preserve">Skillnader i skattesatser mellan kommuner </w:t>
      </w:r>
      <w:r>
        <w:t xml:space="preserve">respektive </w:t>
      </w:r>
      <w:r w:rsidR="00B05EEB">
        <w:t xml:space="preserve">mellan </w:t>
      </w:r>
      <w:r w:rsidRPr="000E058D">
        <w:t>landsting beror till viss del på olika uppgiftsfördelningar mellan kommunerna och lands</w:t>
      </w:r>
      <w:r w:rsidRPr="000E058D">
        <w:softHyphen/>
        <w:t>tingen i de olika länen i fråga om exempelvis kollektivtrafik och hem</w:t>
      </w:r>
      <w:r w:rsidRPr="000E058D">
        <w:softHyphen/>
        <w:t xml:space="preserve">sjukvård. </w:t>
      </w:r>
      <w:r>
        <w:t>Därutöver</w:t>
      </w:r>
      <w:r w:rsidRPr="000E058D">
        <w:t xml:space="preserve"> </w:t>
      </w:r>
      <w:r>
        <w:t xml:space="preserve">kan skillnaderna bl.a. bero på </w:t>
      </w:r>
      <w:r w:rsidRPr="000E058D">
        <w:t>olikheter när det gäller ambitionsnivå och effektivitet.</w:t>
      </w:r>
    </w:p>
    <w:p w14:paraId="47757BE0" w14:textId="77777777" w:rsidR="00F67623" w:rsidRPr="00F67623" w:rsidRDefault="00F00810" w:rsidP="001B2F73">
      <w:pPr>
        <w:pStyle w:val="Rubrik5utannumrering"/>
        <w:rPr>
          <w:b/>
        </w:rPr>
      </w:pPr>
      <w:r w:rsidRPr="00F67623">
        <w:t xml:space="preserve">Redovisade skatteintäkter </w:t>
      </w:r>
    </w:p>
    <w:p w14:paraId="5777B532" w14:textId="4322F478" w:rsidR="00F67623" w:rsidRPr="00F67623" w:rsidRDefault="00F67623" w:rsidP="00F67623">
      <w:pPr>
        <w:tabs>
          <w:tab w:val="left" w:pos="2268"/>
        </w:tabs>
        <w:jc w:val="both"/>
        <w:rPr>
          <w:sz w:val="20"/>
        </w:rPr>
      </w:pPr>
      <w:r w:rsidRPr="00F67623">
        <w:rPr>
          <w:sz w:val="20"/>
        </w:rPr>
        <w:t>Kommunernas och landstingens samm</w:t>
      </w:r>
      <w:r w:rsidR="004229C2">
        <w:rPr>
          <w:sz w:val="20"/>
        </w:rPr>
        <w:t>antagna skatteintäkter upp</w:t>
      </w:r>
      <w:r w:rsidRPr="00F67623">
        <w:rPr>
          <w:sz w:val="20"/>
        </w:rPr>
        <w:t xml:space="preserve">gick </w:t>
      </w:r>
      <w:r w:rsidR="0012164C">
        <w:rPr>
          <w:sz w:val="20"/>
        </w:rPr>
        <w:t xml:space="preserve">2012 </w:t>
      </w:r>
      <w:r w:rsidRPr="00F67623">
        <w:rPr>
          <w:sz w:val="20"/>
        </w:rPr>
        <w:t>till 56</w:t>
      </w:r>
      <w:r>
        <w:rPr>
          <w:sz w:val="20"/>
        </w:rPr>
        <w:t>1 </w:t>
      </w:r>
      <w:r w:rsidRPr="00F67623">
        <w:rPr>
          <w:sz w:val="20"/>
        </w:rPr>
        <w:t xml:space="preserve">miljarder kronor, vilket var en ökning med </w:t>
      </w:r>
      <w:r>
        <w:rPr>
          <w:sz w:val="20"/>
        </w:rPr>
        <w:t>knappt 21 </w:t>
      </w:r>
      <w:r w:rsidRPr="00F67623">
        <w:rPr>
          <w:sz w:val="20"/>
        </w:rPr>
        <w:t>miljarder kronor eller 3,</w:t>
      </w:r>
      <w:r>
        <w:rPr>
          <w:sz w:val="20"/>
        </w:rPr>
        <w:t>8</w:t>
      </w:r>
      <w:r w:rsidR="00210B65">
        <w:rPr>
          <w:sz w:val="20"/>
        </w:rPr>
        <w:t xml:space="preserve"> procent jämfört med 2011. </w:t>
      </w:r>
      <w:r w:rsidRPr="00F67623">
        <w:rPr>
          <w:sz w:val="20"/>
        </w:rPr>
        <w:t>Den senaste femårsperioden har skatteintäkterna i genomsnitt ökat med 3,2</w:t>
      </w:r>
      <w:r>
        <w:rPr>
          <w:sz w:val="20"/>
        </w:rPr>
        <w:t> </w:t>
      </w:r>
      <w:r w:rsidRPr="00F67623">
        <w:rPr>
          <w:sz w:val="20"/>
        </w:rPr>
        <w:t>procent per år. Skatteintäkterna ökade i genomsnitt med 4,0 procent per år den senaste tioårsperioden.</w:t>
      </w:r>
    </w:p>
    <w:p w14:paraId="266F284A" w14:textId="45D376EC" w:rsidR="00F67623" w:rsidRPr="00F67623" w:rsidRDefault="00F67623" w:rsidP="00FE1094">
      <w:pPr>
        <w:pStyle w:val="Brdtext"/>
      </w:pPr>
      <w:r w:rsidRPr="00F67623">
        <w:lastRenderedPageBreak/>
        <w:t>Jämfört med kommunernas och landstingens budgeterade skatteintäkter för 2012 blev prognosen i samband med bokslutet högre</w:t>
      </w:r>
      <w:r w:rsidR="00E85204">
        <w:t>,</w:t>
      </w:r>
      <w:r w:rsidRPr="00F67623">
        <w:t xml:space="preserve"> vilket på</w:t>
      </w:r>
      <w:r w:rsidR="00405ED5">
        <w:softHyphen/>
      </w:r>
      <w:r w:rsidRPr="00F67623">
        <w:t>verkade resultatet positivt med drygt 2 miljarder kronor.</w:t>
      </w:r>
    </w:p>
    <w:p w14:paraId="5AB4BD8A" w14:textId="7754BFC3" w:rsidR="00F67623" w:rsidRDefault="00F67623" w:rsidP="00F67623">
      <w:pPr>
        <w:pStyle w:val="Brdtextmedindrag"/>
        <w:rPr>
          <w:highlight w:val="yellow"/>
        </w:rPr>
      </w:pPr>
      <w:r w:rsidRPr="00F67623">
        <w:t>Den genomsnittliga skatteintäkten för kommunerna uppgick till 38</w:t>
      </w:r>
      <w:r>
        <w:t> </w:t>
      </w:r>
      <w:r w:rsidRPr="00F67623">
        <w:t>224</w:t>
      </w:r>
      <w:r>
        <w:t> </w:t>
      </w:r>
      <w:r w:rsidRPr="00F67623">
        <w:t>kronor per invånare 2012. De högsta skatteintäkterna fanns i kommungruppen turism- och besöksnäringskommuner (40</w:t>
      </w:r>
      <w:r>
        <w:t> </w:t>
      </w:r>
      <w:r w:rsidRPr="00F67623">
        <w:t>831</w:t>
      </w:r>
      <w:r>
        <w:t> </w:t>
      </w:r>
      <w:r w:rsidRPr="00F67623">
        <w:t xml:space="preserve">kronor per invånare) och de lägsta i kommungruppen kommuner i tätbefolkad region (36 603 kronor per invånare). </w:t>
      </w:r>
      <w:r w:rsidR="00316767">
        <w:t>Av</w:t>
      </w:r>
      <w:r w:rsidR="00006637" w:rsidRPr="00F67623">
        <w:t xml:space="preserve"> kommungrupperna har samma kommungrupp, förortskommuner till storstäderna, haft de högsta skatte</w:t>
      </w:r>
      <w:r w:rsidR="00006637">
        <w:softHyphen/>
      </w:r>
      <w:r w:rsidR="00006637" w:rsidRPr="00F67623">
        <w:t>intäkterna under den senaste tioårsperioden</w:t>
      </w:r>
      <w:r w:rsidR="0012164C">
        <w:t>,</w:t>
      </w:r>
      <w:r w:rsidR="00006637" w:rsidRPr="00F67623">
        <w:t xml:space="preserve"> med undantag för 2012. Den kommungrupp som har haft de lägsta skatteintäkterna har varierat mellan åren. </w:t>
      </w:r>
      <w:r w:rsidRPr="00F67623">
        <w:t>Stockholms läns landsting hade de högsta skatteintäkterna, 25</w:t>
      </w:r>
      <w:r>
        <w:t> </w:t>
      </w:r>
      <w:r w:rsidRPr="00F67623">
        <w:t>765</w:t>
      </w:r>
      <w:r>
        <w:t> </w:t>
      </w:r>
      <w:r w:rsidRPr="00F67623">
        <w:t>kronor per invånare</w:t>
      </w:r>
      <w:r w:rsidR="008A4425">
        <w:t>,</w:t>
      </w:r>
      <w:r w:rsidRPr="00F67623">
        <w:t xml:space="preserve"> medan Södermanlands läns landsting hade de </w:t>
      </w:r>
      <w:r>
        <w:t>lägsta, 17</w:t>
      </w:r>
      <w:r w:rsidR="005E12CF">
        <w:t> </w:t>
      </w:r>
      <w:r>
        <w:t>896</w:t>
      </w:r>
      <w:r w:rsidR="005E12CF">
        <w:t> </w:t>
      </w:r>
      <w:r>
        <w:t>kronor per invån</w:t>
      </w:r>
      <w:r w:rsidRPr="00F67623">
        <w:t>are</w:t>
      </w:r>
      <w:r w:rsidR="00006637">
        <w:t xml:space="preserve"> 2012</w:t>
      </w:r>
      <w:r w:rsidRPr="00F67623">
        <w:t>. Samma landsting har redovisat de högsta skatteintäkterna under den senaste tioårsperioden</w:t>
      </w:r>
      <w:r w:rsidR="00E85204">
        <w:t>,</w:t>
      </w:r>
      <w:r w:rsidRPr="00F67623">
        <w:t xml:space="preserve"> medan det landsting som har haft de lägsta skatteintäkterna har varierat mellan åren. I systemet f</w:t>
      </w:r>
      <w:r>
        <w:t>ör kommunal</w:t>
      </w:r>
      <w:r w:rsidRPr="00F67623">
        <w:t>ekonomisk utjämning sker en utjämning av</w:t>
      </w:r>
      <w:r w:rsidR="00316767">
        <w:t xml:space="preserve"> skillnader i</w:t>
      </w:r>
      <w:r w:rsidRPr="00F67623">
        <w:t xml:space="preserve"> skatte</w:t>
      </w:r>
      <w:r w:rsidR="00316767">
        <w:t>kraften</w:t>
      </w:r>
      <w:r w:rsidRPr="00F67623">
        <w:t xml:space="preserve"> mellan kommuner och mellan landsting</w:t>
      </w:r>
      <w:r w:rsidR="00316767">
        <w:t xml:space="preserve"> (se avsnitt 2.3.4).</w:t>
      </w:r>
    </w:p>
    <w:p w14:paraId="21916E96" w14:textId="77777777" w:rsidR="00F00810" w:rsidRPr="00C07C42" w:rsidRDefault="00F00810" w:rsidP="00C07C42">
      <w:pPr>
        <w:pStyle w:val="Rubrik3"/>
      </w:pPr>
      <w:bookmarkStart w:id="273" w:name="_Toc318808630"/>
      <w:bookmarkStart w:id="274" w:name="_Toc318967147"/>
      <w:bookmarkStart w:id="275" w:name="_Toc318974175"/>
      <w:bookmarkStart w:id="276" w:name="_Toc318977750"/>
      <w:bookmarkStart w:id="277" w:name="_Toc319052617"/>
      <w:bookmarkStart w:id="278" w:name="_Toc319056461"/>
      <w:bookmarkStart w:id="279" w:name="_Toc320624189"/>
      <w:bookmarkStart w:id="280" w:name="_Toc320626184"/>
      <w:bookmarkStart w:id="281" w:name="_Toc320630927"/>
      <w:bookmarkStart w:id="282" w:name="_Toc320797519"/>
      <w:bookmarkStart w:id="283" w:name="_Toc349815121"/>
      <w:bookmarkStart w:id="284" w:name="_Toc349816251"/>
      <w:bookmarkStart w:id="285" w:name="_Toc349820233"/>
      <w:bookmarkStart w:id="286" w:name="_Toc350323956"/>
      <w:bookmarkStart w:id="287" w:name="_Toc350326838"/>
      <w:bookmarkStart w:id="288" w:name="_Toc350328947"/>
      <w:bookmarkStart w:id="289" w:name="_Toc350329758"/>
      <w:bookmarkStart w:id="290" w:name="_Toc350331513"/>
      <w:bookmarkStart w:id="291" w:name="_Toc350340379"/>
      <w:bookmarkStart w:id="292" w:name="_Toc350345023"/>
      <w:bookmarkStart w:id="293" w:name="_Toc350406786"/>
      <w:bookmarkStart w:id="294" w:name="_Toc351098337"/>
      <w:bookmarkStart w:id="295" w:name="_Toc351548556"/>
      <w:bookmarkStart w:id="296" w:name="_Toc351637519"/>
      <w:bookmarkStart w:id="297" w:name="_Toc351639262"/>
      <w:bookmarkStart w:id="298" w:name="_Toc351642732"/>
      <w:bookmarkStart w:id="299" w:name="_Toc351644265"/>
      <w:bookmarkStart w:id="300" w:name="_Toc351646939"/>
      <w:r w:rsidRPr="00C07C42">
        <w:t>Den kommunala fastighetsavgiften</w:t>
      </w:r>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p>
    <w:p w14:paraId="634C39EC" w14:textId="10F4B812" w:rsidR="00F00810" w:rsidRDefault="00F00810" w:rsidP="001B2F73">
      <w:pPr>
        <w:pStyle w:val="Brdtext"/>
      </w:pPr>
      <w:r w:rsidRPr="00153917">
        <w:t>Intäkterna från den kommunala fastighetsavgiften 2012</w:t>
      </w:r>
      <w:r>
        <w:t xml:space="preserve"> prognostiseras</w:t>
      </w:r>
      <w:r w:rsidR="00B05EEB">
        <w:t xml:space="preserve"> </w:t>
      </w:r>
      <w:r w:rsidRPr="00153917">
        <w:t xml:space="preserve">till 15,3 miljarder kronor, </w:t>
      </w:r>
      <w:r>
        <w:t>vilket innebä</w:t>
      </w:r>
      <w:r w:rsidRPr="00153917">
        <w:t>r e</w:t>
      </w:r>
      <w:r>
        <w:t>n ökning med 1 056</w:t>
      </w:r>
      <w:r w:rsidRPr="00153917">
        <w:t> miljoner kronor el</w:t>
      </w:r>
      <w:r>
        <w:t>ler 7,4</w:t>
      </w:r>
      <w:r w:rsidRPr="00153917">
        <w:t xml:space="preserve"> procent jämfört med </w:t>
      </w:r>
      <w:r w:rsidRPr="001125E3">
        <w:t>2011.</w:t>
      </w:r>
      <w:r w:rsidR="00B05EEB">
        <w:rPr>
          <w:rStyle w:val="Fotnotsreferens"/>
        </w:rPr>
        <w:footnoteReference w:id="8"/>
      </w:r>
      <w:r w:rsidR="00350EF9">
        <w:t xml:space="preserve"> </w:t>
      </w:r>
      <w:r>
        <w:t>Ökningen var betydligt större än både 2011 och 2010</w:t>
      </w:r>
      <w:r w:rsidR="006D29E1">
        <w:t>,</w:t>
      </w:r>
      <w:r>
        <w:t xml:space="preserve"> då ökningen uppgick till 2,1 procent respektive 2,4 procent. En orsak till den större ökningen mellan 2011 och 2012 är att småhusen taxerades 2012, vilka har störst betydelse för intäkterna från fastighetsavgiften. Dessutom har ökningen av inkomst</w:t>
      </w:r>
      <w:r w:rsidR="004229C2">
        <w:softHyphen/>
      </w:r>
      <w:r>
        <w:t xml:space="preserve">basbeloppet, som styr den maximala avgiften som berör cirka hälften av bostäderna, </w:t>
      </w:r>
      <w:r w:rsidR="006D29E1">
        <w:t>höjts med</w:t>
      </w:r>
      <w:r>
        <w:t xml:space="preserve"> 4,8 procent, vilket är en ovanligt stor ökning.</w:t>
      </w:r>
    </w:p>
    <w:p w14:paraId="7E56ECDF" w14:textId="174644D6" w:rsidR="00F00810" w:rsidRDefault="00F00810" w:rsidP="001B2F73">
      <w:pPr>
        <w:pStyle w:val="Brdtextmedindrag"/>
      </w:pPr>
      <w:r>
        <w:t xml:space="preserve">Den genomsnittliga intäkten från den kommunala fastighetsavgiften uppgick 2012 till 1 598 kronor per invånare. Den kommungrupp som hade den högsta intäkten från den kommunala fastighetsavgiften </w:t>
      </w:r>
      <w:r w:rsidR="00B05EEB">
        <w:t xml:space="preserve">per </w:t>
      </w:r>
      <w:r>
        <w:t>invånare var t</w:t>
      </w:r>
      <w:r w:rsidRPr="001D0594">
        <w:t>urism- och besöksnäringskommuner</w:t>
      </w:r>
      <w:r>
        <w:t xml:space="preserve"> (2 281 kronor per invånare). Lägst intäkt per invånare hade kommun</w:t>
      </w:r>
      <w:r w:rsidR="004229C2">
        <w:softHyphen/>
      </w:r>
      <w:r>
        <w:t>gruppen storstäder (1 314 kronor per invånare). På kommunnivå hade Härjedalens kommun den högsta intäkten per invånare (3 219 kronor per invånare) och Sundbybergs kommun</w:t>
      </w:r>
      <w:r w:rsidR="006D29E1">
        <w:t xml:space="preserve"> den lägsta</w:t>
      </w:r>
      <w:r>
        <w:t xml:space="preserve"> (1 222 kronor per invånare). </w:t>
      </w:r>
    </w:p>
    <w:p w14:paraId="67CA148E" w14:textId="21CB84A0" w:rsidR="00F00810" w:rsidRDefault="006D29E1" w:rsidP="001B2F73">
      <w:pPr>
        <w:pStyle w:val="Brdtextmedindrag"/>
      </w:pPr>
      <w:r>
        <w:t xml:space="preserve">Intäktsökningen </w:t>
      </w:r>
      <w:r w:rsidR="00F00810">
        <w:t xml:space="preserve">från den kommunala fastighetsavgiften uppgick </w:t>
      </w:r>
      <w:r w:rsidR="00405ED5">
        <w:t>i genom</w:t>
      </w:r>
      <w:r w:rsidR="00405ED5">
        <w:softHyphen/>
      </w:r>
      <w:r w:rsidR="00F00810">
        <w:t>snitt till 111 </w:t>
      </w:r>
      <w:r w:rsidR="00F00810" w:rsidRPr="0005555B">
        <w:t>kronor</w:t>
      </w:r>
      <w:r w:rsidR="00F00810">
        <w:t xml:space="preserve"> per invånare mellan 2011 och 2012. Störst </w:t>
      </w:r>
      <w:r>
        <w:t xml:space="preserve">intäktsökning </w:t>
      </w:r>
      <w:r w:rsidR="00F00810">
        <w:t>i kronor per invånare hade kommungruppen t</w:t>
      </w:r>
      <w:r w:rsidR="00F00810" w:rsidRPr="001D0594">
        <w:t>urism- och besöksnäringskommuner</w:t>
      </w:r>
      <w:r w:rsidR="00F00810">
        <w:t xml:space="preserve"> (338 kronor per invånare)</w:t>
      </w:r>
      <w:r>
        <w:t>,</w:t>
      </w:r>
      <w:r w:rsidR="00F00810">
        <w:t xml:space="preserve"> medan kommun</w:t>
      </w:r>
      <w:r w:rsidR="00405ED5">
        <w:softHyphen/>
      </w:r>
      <w:r w:rsidR="00F00810">
        <w:t xml:space="preserve">gruppen storstäder hade den </w:t>
      </w:r>
      <w:r>
        <w:t xml:space="preserve">minsta </w:t>
      </w:r>
      <w:r w:rsidR="00F00810">
        <w:t xml:space="preserve">(52 kronor per invånare). På kommunnivå hade Härjedalens kommun den största </w:t>
      </w:r>
      <w:r>
        <w:t xml:space="preserve">intäktsökningen </w:t>
      </w:r>
      <w:r w:rsidR="00F00810">
        <w:t>i kronor per</w:t>
      </w:r>
      <w:r w:rsidR="00405ED5">
        <w:t xml:space="preserve"> </w:t>
      </w:r>
      <w:r w:rsidR="00F00810">
        <w:t xml:space="preserve">invånare (803 kronor per invånare). Störst </w:t>
      </w:r>
      <w:r>
        <w:t xml:space="preserve">intäktsminskning </w:t>
      </w:r>
      <w:r w:rsidR="00F00810">
        <w:t>hade</w:t>
      </w:r>
      <w:r w:rsidR="00405ED5">
        <w:t xml:space="preserve"> </w:t>
      </w:r>
      <w:r w:rsidR="00F00810">
        <w:t xml:space="preserve">Övertorneå kommun (-42 kronor per invånare). Sammantaget hade </w:t>
      </w:r>
      <w:r w:rsidR="007D5535">
        <w:lastRenderedPageBreak/>
        <w:t>7</w:t>
      </w:r>
      <w:r w:rsidR="008560D4">
        <w:t xml:space="preserve"> </w:t>
      </w:r>
      <w:r w:rsidR="00F00810">
        <w:t>kommuner en negativ intäktsförändring</w:t>
      </w:r>
      <w:r>
        <w:t>,</w:t>
      </w:r>
      <w:r w:rsidR="00F00810">
        <w:t xml:space="preserve"> medan övriga 283 kommuner hade en positiv intäkts</w:t>
      </w:r>
      <w:r w:rsidR="007A7CBA">
        <w:softHyphen/>
      </w:r>
      <w:r w:rsidR="00F00810">
        <w:t>förändring.</w:t>
      </w:r>
      <w:r w:rsidR="00F00810">
        <w:rPr>
          <w:rStyle w:val="Fotnotsreferens"/>
        </w:rPr>
        <w:footnoteReference w:id="9"/>
      </w:r>
    </w:p>
    <w:p w14:paraId="250CF349" w14:textId="77777777" w:rsidR="001B2F73" w:rsidRPr="00C07C42" w:rsidRDefault="001B2F73" w:rsidP="002E3C65">
      <w:pPr>
        <w:pStyle w:val="Rubrik3"/>
      </w:pPr>
      <w:bookmarkStart w:id="301" w:name="_Toc349820234"/>
      <w:bookmarkStart w:id="302" w:name="_Toc350323957"/>
      <w:bookmarkStart w:id="303" w:name="_Toc350326839"/>
      <w:bookmarkStart w:id="304" w:name="_Toc350328948"/>
      <w:bookmarkStart w:id="305" w:name="_Toc350329759"/>
      <w:bookmarkStart w:id="306" w:name="_Toc350331514"/>
      <w:bookmarkStart w:id="307" w:name="_Toc350340380"/>
      <w:bookmarkStart w:id="308" w:name="_Toc350345024"/>
      <w:bookmarkStart w:id="309" w:name="_Toc350406787"/>
      <w:bookmarkStart w:id="310" w:name="_Toc351098338"/>
      <w:bookmarkStart w:id="311" w:name="_Toc351548557"/>
      <w:bookmarkStart w:id="312" w:name="_Toc351637520"/>
      <w:bookmarkStart w:id="313" w:name="_Toc351639263"/>
      <w:bookmarkStart w:id="314" w:name="_Toc351642733"/>
      <w:bookmarkStart w:id="315" w:name="_Toc351644266"/>
      <w:bookmarkStart w:id="316" w:name="_Toc351646940"/>
      <w:bookmarkStart w:id="317" w:name="_Toc349815122"/>
      <w:bookmarkStart w:id="318" w:name="_Toc349816252"/>
      <w:r w:rsidRPr="00C07C42">
        <w:t>Statsbidrag</w:t>
      </w:r>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r w:rsidRPr="00C07C42">
        <w:t xml:space="preserve"> </w:t>
      </w:r>
    </w:p>
    <w:p w14:paraId="7CDDF52F" w14:textId="650C54D7" w:rsidR="001B2F73" w:rsidRDefault="001B2F73" w:rsidP="001B2F73">
      <w:pPr>
        <w:pStyle w:val="Brdtext"/>
      </w:pPr>
      <w:r w:rsidRPr="00E47D7A">
        <w:t>Statsbidragen, såsom de redovisas i stat</w:t>
      </w:r>
      <w:r w:rsidR="006D29E1">
        <w:t>en</w:t>
      </w:r>
      <w:r w:rsidRPr="00E47D7A">
        <w:t>s</w:t>
      </w:r>
      <w:r w:rsidR="006D29E1">
        <w:t xml:space="preserve"> </w:t>
      </w:r>
      <w:r w:rsidRPr="00E47D7A">
        <w:t xml:space="preserve">budget, uppgick till </w:t>
      </w:r>
      <w:r w:rsidR="006D29E1">
        <w:t>samman</w:t>
      </w:r>
      <w:r w:rsidR="00405ED5">
        <w:softHyphen/>
      </w:r>
      <w:r w:rsidR="006D29E1">
        <w:t xml:space="preserve">lagt </w:t>
      </w:r>
      <w:r w:rsidRPr="00E47D7A">
        <w:t xml:space="preserve">ca </w:t>
      </w:r>
      <w:r w:rsidR="00A707D3" w:rsidRPr="00E47D7A">
        <w:t>132 </w:t>
      </w:r>
      <w:r w:rsidRPr="00E47D7A">
        <w:t xml:space="preserve">miljarder kronor 2012. Diagram </w:t>
      </w:r>
      <w:r w:rsidR="001E37E2" w:rsidRPr="00E47D7A">
        <w:t>2.</w:t>
      </w:r>
      <w:r w:rsidR="00531033" w:rsidRPr="00E47D7A">
        <w:t>18</w:t>
      </w:r>
      <w:r w:rsidRPr="00E47D7A">
        <w:t xml:space="preserve"> visar utvecklingen av generella och specialdestinerade statsbidrag (inklusive skatte</w:t>
      </w:r>
      <w:r w:rsidR="00AB5B9C" w:rsidRPr="00E47D7A">
        <w:softHyphen/>
      </w:r>
      <w:r w:rsidRPr="00E47D7A">
        <w:t>nedsättning</w:t>
      </w:r>
      <w:r w:rsidR="006D21FD" w:rsidRPr="00E47D7A">
        <w:softHyphen/>
      </w:r>
      <w:r w:rsidRPr="00E47D7A">
        <w:t xml:space="preserve">ar på budgetens inkomstsida </w:t>
      </w:r>
      <w:r w:rsidR="00531033" w:rsidRPr="00E47D7A">
        <w:t>under</w:t>
      </w:r>
      <w:r w:rsidRPr="00E47D7A">
        <w:t xml:space="preserve"> 2008 och 2009). De generella stats</w:t>
      </w:r>
      <w:r w:rsidR="00405ED5">
        <w:softHyphen/>
      </w:r>
      <w:r w:rsidRPr="00E47D7A">
        <w:t>bidrage</w:t>
      </w:r>
      <w:r w:rsidR="00E85204" w:rsidRPr="00E47D7A">
        <w:t>n</w:t>
      </w:r>
      <w:r w:rsidRPr="00E47D7A">
        <w:t xml:space="preserve"> motsvarade i genomsnitt </w:t>
      </w:r>
      <w:r w:rsidR="004229C2" w:rsidRPr="00E47D7A">
        <w:t>12 </w:t>
      </w:r>
      <w:r w:rsidRPr="00E47D7A">
        <w:t xml:space="preserve">procent av kommunsektorns intäkter 2012. De specialdestinerade statsbidragen motsvarade </w:t>
      </w:r>
      <w:r w:rsidR="004229C2" w:rsidRPr="00E47D7A">
        <w:t>7</w:t>
      </w:r>
      <w:r w:rsidRPr="00E47D7A">
        <w:t xml:space="preserve"> procent av kommunsektorns intäkter.</w:t>
      </w:r>
      <w:r>
        <w:t xml:space="preserve"> </w:t>
      </w:r>
    </w:p>
    <w:p w14:paraId="6A13F8B8" w14:textId="77777777" w:rsidR="001B2F73" w:rsidRDefault="001B2F73" w:rsidP="001B2F73">
      <w:pPr>
        <w:pStyle w:val="DiagramRubrik"/>
      </w:pPr>
      <w:r>
        <w:t xml:space="preserve">Diagram </w:t>
      </w:r>
      <w:fldSimple w:instr=" STYLEREF 1 \s ">
        <w:r w:rsidR="00756367">
          <w:rPr>
            <w:noProof/>
          </w:rPr>
          <w:t>2</w:t>
        </w:r>
      </w:fldSimple>
      <w:r>
        <w:t>.</w:t>
      </w:r>
      <w:fldSimple w:instr=" SEQ Diagram \* ARABIC \s 1 ">
        <w:r w:rsidR="00756367">
          <w:rPr>
            <w:noProof/>
          </w:rPr>
          <w:t>18</w:t>
        </w:r>
      </w:fldSimple>
      <w:r>
        <w:tab/>
        <w:t>Statliga bidrag till kommuner och landsting 2008-2012</w:t>
      </w:r>
    </w:p>
    <w:p w14:paraId="1B399339" w14:textId="77777777" w:rsidR="001B2F73" w:rsidRDefault="001B2F73" w:rsidP="001B2F73">
      <w:pPr>
        <w:pStyle w:val="DiagramUnderrubrik"/>
        <w:spacing w:after="0"/>
      </w:pPr>
      <w:r>
        <w:t>Miljarder kronor</w:t>
      </w:r>
    </w:p>
    <w:p w14:paraId="0AD1A629" w14:textId="77777777" w:rsidR="001B2F73" w:rsidRDefault="001B2F73" w:rsidP="001B2F73">
      <w:pPr>
        <w:pStyle w:val="Brdtext"/>
        <w:spacing w:line="260" w:lineRule="atLeast"/>
      </w:pPr>
      <w:r>
        <w:rPr>
          <w:noProof/>
          <w:lang w:eastAsia="sv-SE"/>
        </w:rPr>
        <w:drawing>
          <wp:inline distT="0" distB="0" distL="0" distR="0" wp14:anchorId="10A0F22F" wp14:editId="0977B930">
            <wp:extent cx="3746500" cy="2665730"/>
            <wp:effectExtent l="0" t="0" r="6350" b="1270"/>
            <wp:docPr id="25"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55" cstate="print">
                      <a:extLst>
                        <a:ext uri="{28A0092B-C50C-407E-A947-70E740481C1C}">
                          <a14:useLocalDpi xmlns:a14="http://schemas.microsoft.com/office/drawing/2010/main" val="0"/>
                        </a:ext>
                      </a:extLst>
                    </a:blip>
                    <a:srcRect/>
                    <a:stretch>
                      <a:fillRect/>
                    </a:stretch>
                  </pic:blipFill>
                  <pic:spPr bwMode="auto">
                    <a:xfrm>
                      <a:off x="0" y="0"/>
                      <a:ext cx="3746500" cy="2665730"/>
                    </a:xfrm>
                    <a:prstGeom prst="rect">
                      <a:avLst/>
                    </a:prstGeom>
                    <a:noFill/>
                    <a:ln>
                      <a:noFill/>
                    </a:ln>
                  </pic:spPr>
                </pic:pic>
              </a:graphicData>
            </a:graphic>
          </wp:inline>
        </w:drawing>
      </w:r>
    </w:p>
    <w:p w14:paraId="27E02C11" w14:textId="77777777" w:rsidR="001B2F73" w:rsidRDefault="001B2F73" w:rsidP="00106765">
      <w:pPr>
        <w:pStyle w:val="Rubrik5utannumrering"/>
      </w:pPr>
      <w:r>
        <w:t>Generella statsbidrag</w:t>
      </w:r>
    </w:p>
    <w:p w14:paraId="5E07525A" w14:textId="66549972" w:rsidR="001B2F73" w:rsidRDefault="001B2F73" w:rsidP="001B2F73">
      <w:pPr>
        <w:pStyle w:val="Brdtext"/>
      </w:pPr>
      <w:r>
        <w:t>Med generella statsbidrag avses här bidrag som inte är verksamhets</w:t>
      </w:r>
      <w:r w:rsidR="006D21FD">
        <w:softHyphen/>
      </w:r>
      <w:r>
        <w:t xml:space="preserve">anknutna och som </w:t>
      </w:r>
      <w:r w:rsidR="006D29E1">
        <w:t xml:space="preserve">finansieras </w:t>
      </w:r>
      <w:r w:rsidR="00405ED5">
        <w:t xml:space="preserve">från </w:t>
      </w:r>
      <w:r>
        <w:t xml:space="preserve">anslaget 1:1 </w:t>
      </w:r>
      <w:r w:rsidRPr="00FD58A2">
        <w:rPr>
          <w:i/>
        </w:rPr>
        <w:t>Kommunalekonomisk utjämning</w:t>
      </w:r>
      <w:r w:rsidR="006336FF">
        <w:rPr>
          <w:i/>
        </w:rPr>
        <w:t xml:space="preserve">, </w:t>
      </w:r>
      <w:r>
        <w:t xml:space="preserve">och för 2009 även </w:t>
      </w:r>
      <w:r w:rsidR="006336FF">
        <w:t xml:space="preserve">från </w:t>
      </w:r>
      <w:r>
        <w:t xml:space="preserve">anslaget 1:4 </w:t>
      </w:r>
      <w:r w:rsidRPr="00FD58A2">
        <w:rPr>
          <w:i/>
        </w:rPr>
        <w:t>Tillfälligt konjunkturstöd till kommuner och landsting</w:t>
      </w:r>
      <w:r w:rsidR="006336FF" w:rsidRPr="006336FF">
        <w:t xml:space="preserve"> </w:t>
      </w:r>
      <w:r w:rsidR="006336FF">
        <w:t>under utgiftsområde 25 Allmänna bidrag till kommuner</w:t>
      </w:r>
      <w:r>
        <w:t>.</w:t>
      </w:r>
      <w:r>
        <w:rPr>
          <w:rStyle w:val="Fotnotsreferens"/>
        </w:rPr>
        <w:footnoteReference w:id="10"/>
      </w:r>
      <w:r>
        <w:t xml:space="preserve"> Anslaget för kommunalekonomisk utjämning uppgick 2012 till ca 82 miljarder kronor, vilket var knappt 3 miljarder mindre än 2011. Minskningen beror i huvudsak på att den tillfälliga höjningen av det generella statsbidraget </w:t>
      </w:r>
      <w:r w:rsidR="006D29E1">
        <w:t xml:space="preserve">om </w:t>
      </w:r>
      <w:r>
        <w:t>3 miljarder kronor upphörde 2012.</w:t>
      </w:r>
    </w:p>
    <w:p w14:paraId="4A7D02DE" w14:textId="02D538D0" w:rsidR="001B2F73" w:rsidRDefault="001B2F73" w:rsidP="00106765">
      <w:pPr>
        <w:pStyle w:val="Rubrik5utannumrering"/>
      </w:pPr>
      <w:r>
        <w:lastRenderedPageBreak/>
        <w:t>Specialdestinerade statsbidrag</w:t>
      </w:r>
    </w:p>
    <w:p w14:paraId="38E3CB4D" w14:textId="593D95EF" w:rsidR="001B2F73" w:rsidRDefault="001B2F73" w:rsidP="001B2F73">
      <w:pPr>
        <w:pStyle w:val="Brdtext"/>
      </w:pPr>
      <w:r>
        <w:t xml:space="preserve">Enligt preliminära uppgifter från Ekonomistyrningsverket utbetalades 2012 specialdestinerade statsbidrag från 78 anslag, vilket var </w:t>
      </w:r>
      <w:r w:rsidR="006D29E1">
        <w:t xml:space="preserve">5 </w:t>
      </w:r>
      <w:r>
        <w:t>färre jämfört med 2011. De specialdestinerade stats</w:t>
      </w:r>
      <w:r w:rsidR="009C389C">
        <w:softHyphen/>
      </w:r>
      <w:r>
        <w:t xml:space="preserve">bidragen uppgick till 49,7 miljarder kronor 2012, vilket var en minskning med ca 4,2 miljarder kronor jämfört med 2011. Minskningen </w:t>
      </w:r>
      <w:r w:rsidR="00531033">
        <w:t>va</w:t>
      </w:r>
      <w:r>
        <w:t>r huvud</w:t>
      </w:r>
      <w:r w:rsidR="00531033">
        <w:softHyphen/>
      </w:r>
      <w:r>
        <w:t xml:space="preserve">sakligen att hänföra till de specialdestinerade statsbidragen </w:t>
      </w:r>
      <w:r w:rsidR="00143A40">
        <w:t xml:space="preserve">som finansieras från </w:t>
      </w:r>
      <w:r>
        <w:t xml:space="preserve">utgiftsområde 9 Hälsovård, sjukvård och social omsorg och </w:t>
      </w:r>
      <w:r w:rsidR="00F87FA3">
        <w:t>utgifts</w:t>
      </w:r>
      <w:r w:rsidR="00531033">
        <w:softHyphen/>
      </w:r>
      <w:r w:rsidR="00F87FA3">
        <w:t xml:space="preserve">område </w:t>
      </w:r>
      <w:r>
        <w:t>16 Utbildning och universitetsforskning</w:t>
      </w:r>
      <w:r w:rsidR="00531033">
        <w:t>,</w:t>
      </w:r>
      <w:r>
        <w:t xml:space="preserve"> som minskade med 1,6 miljarder kronor respektive 1,3 miljarder kronor. Resterande del av minskningen är fördelad över ett flertal utgiftsområden. Inom utgifts</w:t>
      </w:r>
      <w:r w:rsidR="00531033">
        <w:softHyphen/>
      </w:r>
      <w:r>
        <w:t>område 9 uppgick de specialdestinerade statsbidragen 2012 till 26,8 miljarder kronor, varav statsbidraget till läkemedelsförmånerna ut</w:t>
      </w:r>
      <w:r w:rsidR="00531033">
        <w:softHyphen/>
      </w:r>
      <w:r>
        <w:t>gjorde ca 22,2 miljarder kronor. Specialdestinerade statsbidrag inom utgiftsområde 9 utgjorde 53,9 procent av de totala specialdestinerade statsbidragen. Andra special</w:t>
      </w:r>
      <w:r w:rsidR="006336FF">
        <w:softHyphen/>
      </w:r>
      <w:r>
        <w:t>destinerade statsbidrag fanns främst inom utgifts</w:t>
      </w:r>
      <w:r w:rsidR="00A707D3">
        <w:softHyphen/>
      </w:r>
      <w:r>
        <w:t xml:space="preserve">område 16 Utbildning och universitetsforskning, totalt 7,9 miljarder kronor </w:t>
      </w:r>
      <w:r w:rsidR="00143A40">
        <w:t xml:space="preserve">samt </w:t>
      </w:r>
      <w:r>
        <w:t>utgifts</w:t>
      </w:r>
      <w:r w:rsidR="006336FF">
        <w:softHyphen/>
      </w:r>
      <w:r>
        <w:t>områdena 13 Integration och jämställd</w:t>
      </w:r>
      <w:r w:rsidR="006D21FD">
        <w:softHyphen/>
      </w:r>
      <w:r>
        <w:t>het, 3,9 miljarder kronor och 14 Arbetsmarknad och arbetsliv, 3,7 miljard</w:t>
      </w:r>
      <w:r w:rsidR="006D21FD">
        <w:softHyphen/>
      </w:r>
      <w:r>
        <w:t>er kronor (</w:t>
      </w:r>
      <w:r w:rsidRPr="00650C2D">
        <w:t xml:space="preserve">se tabellerna </w:t>
      </w:r>
      <w:r w:rsidR="00E47D7A">
        <w:t>14</w:t>
      </w:r>
      <w:r w:rsidRPr="00650C2D">
        <w:t xml:space="preserve"> och </w:t>
      </w:r>
      <w:r w:rsidR="00E47D7A">
        <w:t>15</w:t>
      </w:r>
      <w:r w:rsidRPr="00650C2D">
        <w:t xml:space="preserve"> i bilaga</w:t>
      </w:r>
      <w:r w:rsidR="00106765" w:rsidRPr="00650C2D">
        <w:t xml:space="preserve"> 4</w:t>
      </w:r>
      <w:r>
        <w:t xml:space="preserve">). </w:t>
      </w:r>
    </w:p>
    <w:p w14:paraId="342F6ABD" w14:textId="1B2A743B" w:rsidR="00B74A37" w:rsidRPr="00CD2C27" w:rsidRDefault="001B2F73" w:rsidP="00B74A37">
      <w:pPr>
        <w:pStyle w:val="Rubrik5utannumrering"/>
      </w:pPr>
      <w:r w:rsidRPr="00CD2C27">
        <w:t>Uppföljning och utvärdering av specialdestinerade statsbidrag</w:t>
      </w:r>
    </w:p>
    <w:p w14:paraId="4921CE35" w14:textId="36AF7BCF" w:rsidR="00CD2C27" w:rsidRDefault="005E12CF" w:rsidP="00B74A37">
      <w:pPr>
        <w:pStyle w:val="Brdtext"/>
      </w:pPr>
      <w:r>
        <w:t xml:space="preserve">I </w:t>
      </w:r>
      <w:r w:rsidR="006336FF">
        <w:t>2012 års</w:t>
      </w:r>
      <w:r>
        <w:t xml:space="preserve"> skrivelse </w:t>
      </w:r>
      <w:r w:rsidR="006336FF">
        <w:t>om utvecklingen</w:t>
      </w:r>
      <w:r>
        <w:t xml:space="preserve"> inom den kommunala sektorn (skr. 20</w:t>
      </w:r>
      <w:r w:rsidR="004A1CF5">
        <w:t>1</w:t>
      </w:r>
      <w:r>
        <w:t xml:space="preserve">1/12:102) gjordes en övergripande analys av måluppfyllelsen för de specialdestinerade statsbidragen. </w:t>
      </w:r>
      <w:r w:rsidR="006336FF">
        <w:t>År 2012 publicerades endast</w:t>
      </w:r>
      <w:r w:rsidR="004A1CF5">
        <w:t xml:space="preserve"> ett begränsat antal studier </w:t>
      </w:r>
      <w:r w:rsidR="006336FF">
        <w:t>på området</w:t>
      </w:r>
      <w:r w:rsidR="004A1CF5">
        <w:t>. Mot denna bakgrund redovisas inte någon liknande analys</w:t>
      </w:r>
      <w:r w:rsidR="006336FF" w:rsidRPr="006336FF">
        <w:t xml:space="preserve"> </w:t>
      </w:r>
      <w:r w:rsidR="006336FF">
        <w:t>i denna skrivelse</w:t>
      </w:r>
      <w:r w:rsidR="004A1CF5">
        <w:t>.</w:t>
      </w:r>
      <w:r w:rsidR="00B74A37" w:rsidRPr="00B74A37">
        <w:t xml:space="preserve"> </w:t>
      </w:r>
    </w:p>
    <w:p w14:paraId="7A51FA5A" w14:textId="2367176A" w:rsidR="001B2F73" w:rsidRDefault="001B2F73" w:rsidP="00106765">
      <w:pPr>
        <w:pStyle w:val="Rubrik5utannumrering"/>
      </w:pPr>
      <w:r>
        <w:t>Fördelningen av specialdestinerade statsbidrag på kommuner och landsting 2011</w:t>
      </w:r>
    </w:p>
    <w:p w14:paraId="76EF2D44" w14:textId="128C4CB1" w:rsidR="001B2F73" w:rsidRDefault="001B2F73" w:rsidP="001B2F73">
      <w:pPr>
        <w:pStyle w:val="Brdtextmedindrag"/>
        <w:ind w:firstLine="0"/>
      </w:pPr>
      <w:r>
        <w:t xml:space="preserve">År 2011 </w:t>
      </w:r>
      <w:r w:rsidR="009C389C">
        <w:t>redovisade</w:t>
      </w:r>
      <w:r>
        <w:t xml:space="preserve"> kommuner och landsting special</w:t>
      </w:r>
      <w:r w:rsidR="00106765">
        <w:softHyphen/>
      </w:r>
      <w:r>
        <w:t>destinera</w:t>
      </w:r>
      <w:r w:rsidR="006D21FD">
        <w:softHyphen/>
      </w:r>
      <w:r>
        <w:t>de stats</w:t>
      </w:r>
      <w:r w:rsidR="006336FF">
        <w:softHyphen/>
      </w:r>
      <w:r>
        <w:t xml:space="preserve">bidrag </w:t>
      </w:r>
      <w:r w:rsidR="009C389C">
        <w:t xml:space="preserve">om sammanlagt </w:t>
      </w:r>
      <w:r>
        <w:t>54,9 miljarder kronor</w:t>
      </w:r>
      <w:r w:rsidR="005E092D">
        <w:t>,</w:t>
      </w:r>
      <w:r>
        <w:t xml:space="preserve"> vilket var 5 miljarder mer än 2010.</w:t>
      </w:r>
      <w:r w:rsidR="005E092D">
        <w:rPr>
          <w:rStyle w:val="Fotnotsreferens"/>
        </w:rPr>
        <w:footnoteReference w:id="11"/>
      </w:r>
      <w:r w:rsidR="005E092D">
        <w:t xml:space="preserve"> </w:t>
      </w:r>
      <w:r>
        <w:t xml:space="preserve">Ökningen </w:t>
      </w:r>
      <w:r w:rsidR="00143A40">
        <w:t>är huvudsakligen hänförlig till de bidrag som betalas till</w:t>
      </w:r>
      <w:r>
        <w:t xml:space="preserve"> landstingen. Av bidragen gick 34,0 miljarder kronor till lands</w:t>
      </w:r>
      <w:r w:rsidR="006336FF">
        <w:softHyphen/>
      </w:r>
      <w:r>
        <w:t>tingen och 20,9 miljarder kronor till kommunerna. De special</w:t>
      </w:r>
      <w:r w:rsidR="006336FF">
        <w:softHyphen/>
      </w:r>
      <w:r>
        <w:t xml:space="preserve">destinerade statsbidragen motsvarade 5 800 kronor per invånare. </w:t>
      </w:r>
    </w:p>
    <w:p w14:paraId="50A88123" w14:textId="141DAFA5" w:rsidR="001B2F73" w:rsidRDefault="001B2F73" w:rsidP="00350EF9">
      <w:pPr>
        <w:pStyle w:val="Brdtextmedindrag"/>
      </w:pPr>
      <w:r>
        <w:t xml:space="preserve">De specialdestinerade statsbidragen var relativt sett en </w:t>
      </w:r>
      <w:r w:rsidR="009C389C">
        <w:t>störr</w:t>
      </w:r>
      <w:r>
        <w:t>e intäkts</w:t>
      </w:r>
      <w:r w:rsidR="00167831">
        <w:softHyphen/>
      </w:r>
      <w:r>
        <w:t>källa för landstingen än för kommunerna, vilket beror på stats</w:t>
      </w:r>
      <w:r w:rsidR="00167831">
        <w:softHyphen/>
      </w:r>
      <w:r>
        <w:t>bidraget till läkemedelsförmånerna som 2011 uppgick till 23,9 miljard</w:t>
      </w:r>
      <w:r w:rsidR="00167831">
        <w:softHyphen/>
      </w:r>
      <w:r>
        <w:t xml:space="preserve">er kronor. </w:t>
      </w:r>
    </w:p>
    <w:p w14:paraId="6B6F0A15" w14:textId="6ECAD520" w:rsidR="001B2F73" w:rsidRDefault="001B2F73" w:rsidP="00350EF9">
      <w:pPr>
        <w:pStyle w:val="Brdtextmedindrag"/>
      </w:pPr>
      <w:r>
        <w:t>I genomsnitt tog kommunerna emot 2 220 kronor per invånare i special</w:t>
      </w:r>
      <w:r w:rsidR="00167831">
        <w:softHyphen/>
      </w:r>
      <w:r>
        <w:t>destinerade statsbidrag 2011. Storleken på bidragen varierade mellan 1 070 till 16 200 kronor per invånare. Skillnaderna mellan kommun</w:t>
      </w:r>
      <w:r w:rsidR="006336FF">
        <w:softHyphen/>
      </w:r>
      <w:r w:rsidR="00167831">
        <w:softHyphen/>
      </w:r>
      <w:r w:rsidR="00167831">
        <w:softHyphen/>
      </w:r>
      <w:r>
        <w:t xml:space="preserve">grupperna </w:t>
      </w:r>
      <w:r w:rsidR="00531033">
        <w:t>va</w:t>
      </w:r>
      <w:r>
        <w:t>r inte lika stora. Kommunerna i kommun</w:t>
      </w:r>
      <w:r w:rsidR="000814D9">
        <w:t xml:space="preserve">-    </w:t>
      </w:r>
      <w:r>
        <w:lastRenderedPageBreak/>
        <w:t xml:space="preserve">gruppen förortskommuner till storstäder </w:t>
      </w:r>
      <w:r w:rsidR="006336FF">
        <w:t>mottog 2011</w:t>
      </w:r>
      <w:r w:rsidR="004A1CF5">
        <w:t xml:space="preserve"> </w:t>
      </w:r>
      <w:r w:rsidR="00143A40">
        <w:t>i genomsni</w:t>
      </w:r>
      <w:r w:rsidR="006336FF">
        <w:t>tt lägst bidrag</w:t>
      </w:r>
      <w:r w:rsidR="00143A40">
        <w:t xml:space="preserve">, </w:t>
      </w:r>
      <w:r>
        <w:t>1</w:t>
      </w:r>
      <w:r w:rsidR="006336FF">
        <w:t> </w:t>
      </w:r>
      <w:r>
        <w:t>700 </w:t>
      </w:r>
      <w:r w:rsidR="006336FF">
        <w:t>kronor per invånare</w:t>
      </w:r>
      <w:r w:rsidR="004A1CF5">
        <w:t>.</w:t>
      </w:r>
      <w:r>
        <w:t xml:space="preserve"> Kommunerna i kommungruppen </w:t>
      </w:r>
      <w:r w:rsidR="00405A2D">
        <w:t>glesbygds</w:t>
      </w:r>
      <w:r w:rsidR="006336FF">
        <w:softHyphen/>
      </w:r>
      <w:r w:rsidR="00405A2D">
        <w:t xml:space="preserve">kommuner tog i genomsnitt emot det högsta bidraget, </w:t>
      </w:r>
      <w:r>
        <w:t>3 900 kronor per invånare</w:t>
      </w:r>
      <w:r w:rsidR="00405A2D">
        <w:t xml:space="preserve"> </w:t>
      </w:r>
      <w:r>
        <w:t>(</w:t>
      </w:r>
      <w:r w:rsidRPr="00650C2D">
        <w:t xml:space="preserve">se diagram </w:t>
      </w:r>
      <w:r w:rsidRPr="00E47D7A">
        <w:t>2.</w:t>
      </w:r>
      <w:r w:rsidR="00E47D7A" w:rsidRPr="00E47D7A">
        <w:t>19</w:t>
      </w:r>
      <w:r>
        <w:t xml:space="preserve">). </w:t>
      </w:r>
    </w:p>
    <w:p w14:paraId="1DE2B6D3" w14:textId="65D7800D" w:rsidR="001B2F73" w:rsidRDefault="001B2F73" w:rsidP="001B2F73">
      <w:pPr>
        <w:pStyle w:val="Brdtextmedindrag"/>
      </w:pPr>
      <w:r>
        <w:t xml:space="preserve">De specialdestinerade statsbidragen till kommunerna motsvarade i genomsnitt </w:t>
      </w:r>
      <w:r w:rsidR="007A7CBA">
        <w:t>6 </w:t>
      </w:r>
      <w:r>
        <w:t xml:space="preserve">procent av kommunernas intäkter 2011. </w:t>
      </w:r>
      <w:r w:rsidRPr="00ED2119">
        <w:t>För sju kommuner motsvarade de specialdest</w:t>
      </w:r>
      <w:r>
        <w:t>inerade statsbidragen mer än 10 </w:t>
      </w:r>
      <w:r w:rsidRPr="00ED2119">
        <w:t xml:space="preserve">procent av </w:t>
      </w:r>
      <w:r>
        <w:t xml:space="preserve">de samlade </w:t>
      </w:r>
      <w:r w:rsidRPr="00ED2119">
        <w:t>intäkterna. För</w:t>
      </w:r>
      <w:r>
        <w:t xml:space="preserve"> </w:t>
      </w:r>
      <w:r w:rsidRPr="00ED2119">
        <w:t>90 procent av kom</w:t>
      </w:r>
      <w:r>
        <w:t>munerna motsvarade bidragen 6 </w:t>
      </w:r>
      <w:r w:rsidRPr="00ED2119">
        <w:t>procent eller mindre av de samlade intäkterna detta år.</w:t>
      </w:r>
    </w:p>
    <w:p w14:paraId="32E6CEEF" w14:textId="52CAB713" w:rsidR="001B2F73" w:rsidRDefault="001B2F73" w:rsidP="001B2F73">
      <w:pPr>
        <w:pStyle w:val="DiagramRubrik"/>
      </w:pPr>
      <w:r>
        <w:t xml:space="preserve">Diagram </w:t>
      </w:r>
      <w:fldSimple w:instr=" STYLEREF 1 \s ">
        <w:r w:rsidR="00756367">
          <w:rPr>
            <w:noProof/>
          </w:rPr>
          <w:t>2</w:t>
        </w:r>
      </w:fldSimple>
      <w:r>
        <w:t>.</w:t>
      </w:r>
      <w:fldSimple w:instr=" SEQ Diagram \* ARABIC \s 1 ">
        <w:r w:rsidR="00756367">
          <w:rPr>
            <w:noProof/>
          </w:rPr>
          <w:t>19</w:t>
        </w:r>
      </w:fldSimple>
      <w:r>
        <w:tab/>
        <w:t>Specialdestinerade statsbidrag per kommungrupp 2011</w:t>
      </w:r>
    </w:p>
    <w:p w14:paraId="5B9D6CBB" w14:textId="77777777" w:rsidR="001B2F73" w:rsidRDefault="001B2F73" w:rsidP="001B2F73">
      <w:pPr>
        <w:pStyle w:val="DiagramUnderrubrik"/>
        <w:spacing w:after="0"/>
      </w:pPr>
      <w:r>
        <w:t>Kronor per invånare</w:t>
      </w:r>
    </w:p>
    <w:p w14:paraId="48280D6F" w14:textId="26E02FC9" w:rsidR="001B2F73" w:rsidRDefault="00AB7E33" w:rsidP="000C5860">
      <w:pPr>
        <w:pStyle w:val="Brdtext"/>
      </w:pPr>
      <w:r>
        <w:rPr>
          <w:noProof/>
          <w:lang w:eastAsia="sv-SE"/>
        </w:rPr>
        <w:drawing>
          <wp:inline distT="0" distB="0" distL="0" distR="0" wp14:anchorId="7B714B06" wp14:editId="56948913">
            <wp:extent cx="3745230" cy="2675164"/>
            <wp:effectExtent l="0" t="0" r="7620" b="11430"/>
            <wp:docPr id="39" name="Diagram 39"/>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6DB72A57" w14:textId="77777777" w:rsidR="00E3347A" w:rsidRPr="00E3347A" w:rsidRDefault="00E3347A" w:rsidP="00E3347A">
      <w:pPr>
        <w:pStyle w:val="Brdtextmedindrag"/>
      </w:pPr>
    </w:p>
    <w:p w14:paraId="439838FC" w14:textId="37DEF1FA" w:rsidR="001B2F73" w:rsidRDefault="005E12CF" w:rsidP="001B2F73">
      <w:pPr>
        <w:pStyle w:val="Brdtext"/>
      </w:pPr>
      <w:r>
        <w:t>Som diagram 2.</w:t>
      </w:r>
      <w:r w:rsidRPr="00E47D7A">
        <w:t>2</w:t>
      </w:r>
      <w:r w:rsidR="00E47D7A" w:rsidRPr="00E47D7A">
        <w:t>0</w:t>
      </w:r>
      <w:r>
        <w:t xml:space="preserve"> visar </w:t>
      </w:r>
      <w:r w:rsidR="001B2F73">
        <w:t xml:space="preserve">tog landstingen </w:t>
      </w:r>
      <w:r>
        <w:t xml:space="preserve">i genomsnitt </w:t>
      </w:r>
      <w:r w:rsidR="001B2F73">
        <w:t>emot 3 580 kronor per invånare i specialdestinerade statsbidrag 2011. Sammantaget högst bidrag, 4 400 kronor per invånare</w:t>
      </w:r>
      <w:r w:rsidR="00143A40">
        <w:t>,</w:t>
      </w:r>
      <w:r w:rsidR="001B2F73">
        <w:t xml:space="preserve"> tog Västerbottens läns landsting emot. Lägst bidrag per invånare</w:t>
      </w:r>
      <w:r>
        <w:t>, 3 200 kronor,</w:t>
      </w:r>
      <w:r w:rsidR="000814D9">
        <w:t xml:space="preserve"> mottog Värmlands läns landsting </w:t>
      </w:r>
      <w:r w:rsidR="001B2F73">
        <w:t>.</w:t>
      </w:r>
    </w:p>
    <w:p w14:paraId="41CEF756" w14:textId="54B6383A" w:rsidR="001B2F73" w:rsidRDefault="001B2F73" w:rsidP="001B2F73">
      <w:pPr>
        <w:pStyle w:val="Brdtextmedindrag"/>
      </w:pPr>
      <w:r>
        <w:t xml:space="preserve">De specialdestinerade bidragen till landstingen motsvarade </w:t>
      </w:r>
      <w:r w:rsidR="00B95E7F">
        <w:t>i genom</w:t>
      </w:r>
      <w:r w:rsidR="00B95E7F">
        <w:softHyphen/>
      </w:r>
      <w:r>
        <w:t xml:space="preserve">snitt </w:t>
      </w:r>
      <w:r w:rsidR="007A7CBA">
        <w:t>9 </w:t>
      </w:r>
      <w:r>
        <w:t xml:space="preserve">procent av deras intäkter. </w:t>
      </w:r>
      <w:r w:rsidRPr="00ED2119">
        <w:t xml:space="preserve">För </w:t>
      </w:r>
      <w:r>
        <w:t xml:space="preserve">Hallands läns landsting </w:t>
      </w:r>
      <w:r w:rsidRPr="00ED2119">
        <w:t>mot</w:t>
      </w:r>
      <w:r w:rsidR="007A7CBA">
        <w:softHyphen/>
      </w:r>
      <w:r w:rsidRPr="00ED2119">
        <w:t>svarade de specialdestinerade bidragen 15 procent av intäkterna, men för en majoritet av landstingen</w:t>
      </w:r>
      <w:r w:rsidR="005E12CF">
        <w:t xml:space="preserve"> </w:t>
      </w:r>
      <w:r w:rsidR="005E12CF" w:rsidRPr="00ED2119">
        <w:t>(17</w:t>
      </w:r>
      <w:r w:rsidR="005E12CF">
        <w:t xml:space="preserve"> stycken</w:t>
      </w:r>
      <w:r w:rsidR="005E12CF" w:rsidRPr="00ED2119">
        <w:t>)</w:t>
      </w:r>
      <w:r w:rsidRPr="00ED2119">
        <w:t xml:space="preserve"> motsvarade dessa bidrag</w:t>
      </w:r>
      <w:r w:rsidR="00B95E7F">
        <w:t xml:space="preserve">              </w:t>
      </w:r>
      <w:r w:rsidR="0013535C">
        <w:t>11</w:t>
      </w:r>
      <w:r w:rsidR="00153857">
        <w:t>–</w:t>
      </w:r>
      <w:r w:rsidRPr="00ED2119">
        <w:t>12</w:t>
      </w:r>
      <w:r w:rsidR="006D21FD">
        <w:t> </w:t>
      </w:r>
      <w:r w:rsidRPr="00ED2119">
        <w:t xml:space="preserve">procent av intäkterna. </w:t>
      </w:r>
      <w:r>
        <w:t>Landstingen redovisar stats</w:t>
      </w:r>
      <w:r w:rsidR="005E12CF">
        <w:softHyphen/>
      </w:r>
      <w:r>
        <w:t>bidraget för läke</w:t>
      </w:r>
      <w:r w:rsidR="006336FF">
        <w:softHyphen/>
      </w:r>
      <w:r>
        <w:t>medelsförmånerna som ett generellt bidrag</w:t>
      </w:r>
      <w:r w:rsidR="00143A40">
        <w:t>. Enligt</w:t>
      </w:r>
      <w:r>
        <w:t xml:space="preserve"> denna definition motsvarade de specialdestinerade statsbidragen till landstingen </w:t>
      </w:r>
      <w:r w:rsidR="006336FF">
        <w:t>i genom</w:t>
      </w:r>
      <w:r w:rsidR="006336FF">
        <w:softHyphen/>
      </w:r>
      <w:r>
        <w:t xml:space="preserve">snitt 3,5 procent av deras intäkter 2011. </w:t>
      </w:r>
    </w:p>
    <w:p w14:paraId="00713895" w14:textId="73F40086" w:rsidR="00756367" w:rsidRDefault="00756367">
      <w:pPr>
        <w:overflowPunct/>
        <w:autoSpaceDE/>
        <w:autoSpaceDN/>
        <w:adjustRightInd/>
        <w:textAlignment w:val="auto"/>
        <w:rPr>
          <w:rFonts w:ascii="Trade Gothic Pro" w:hAnsi="Trade Gothic Pro"/>
          <w:b/>
        </w:rPr>
      </w:pPr>
      <w:r>
        <w:br w:type="page"/>
      </w:r>
    </w:p>
    <w:p w14:paraId="03810FC4" w14:textId="3A9D47A4" w:rsidR="001B2F73" w:rsidRDefault="001B2F73" w:rsidP="001B2F73">
      <w:pPr>
        <w:pStyle w:val="DiagramRubrik"/>
      </w:pPr>
      <w:r>
        <w:lastRenderedPageBreak/>
        <w:t xml:space="preserve">Diagram </w:t>
      </w:r>
      <w:fldSimple w:instr=" STYLEREF 1 \s ">
        <w:r w:rsidR="00756367">
          <w:rPr>
            <w:noProof/>
          </w:rPr>
          <w:t>2</w:t>
        </w:r>
      </w:fldSimple>
      <w:r>
        <w:t>.</w:t>
      </w:r>
      <w:fldSimple w:instr=" SEQ Diagram \* ARABIC \s 1 ">
        <w:r w:rsidR="00756367">
          <w:rPr>
            <w:noProof/>
          </w:rPr>
          <w:t>20</w:t>
        </w:r>
      </w:fldSimple>
      <w:r>
        <w:tab/>
        <w:t>Specialdestinerade statsbidrag per landsting 201</w:t>
      </w:r>
      <w:r w:rsidR="00143A40">
        <w:t>1</w:t>
      </w:r>
    </w:p>
    <w:p w14:paraId="094683CF" w14:textId="77777777" w:rsidR="001B2F73" w:rsidRDefault="001B2F73" w:rsidP="001B2F73">
      <w:pPr>
        <w:pStyle w:val="DiagramUnderrubrik"/>
        <w:spacing w:after="0"/>
      </w:pPr>
      <w:r>
        <w:t>Kronor per invånare</w:t>
      </w:r>
    </w:p>
    <w:p w14:paraId="713B591D" w14:textId="744591FA" w:rsidR="001B2F73" w:rsidRDefault="00A54496" w:rsidP="001B2F73">
      <w:pPr>
        <w:pStyle w:val="Brdtext"/>
        <w:spacing w:line="260" w:lineRule="atLeast"/>
      </w:pPr>
      <w:r>
        <w:rPr>
          <w:noProof/>
          <w:lang w:eastAsia="sv-SE"/>
        </w:rPr>
        <w:drawing>
          <wp:inline distT="0" distB="0" distL="0" distR="0" wp14:anchorId="4B525816" wp14:editId="7985CC05">
            <wp:extent cx="3745230" cy="2716386"/>
            <wp:effectExtent l="0" t="0" r="7620" b="8255"/>
            <wp:docPr id="97" name="Bildobjekt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57" cstate="print">
                      <a:extLst>
                        <a:ext uri="{28A0092B-C50C-407E-A947-70E740481C1C}">
                          <a14:useLocalDpi xmlns:a14="http://schemas.microsoft.com/office/drawing/2010/main" val="0"/>
                        </a:ext>
                      </a:extLst>
                    </a:blip>
                    <a:srcRect/>
                    <a:stretch>
                      <a:fillRect/>
                    </a:stretch>
                  </pic:blipFill>
                  <pic:spPr bwMode="auto">
                    <a:xfrm>
                      <a:off x="0" y="0"/>
                      <a:ext cx="3745230" cy="2716386"/>
                    </a:xfrm>
                    <a:prstGeom prst="rect">
                      <a:avLst/>
                    </a:prstGeom>
                    <a:noFill/>
                    <a:ln>
                      <a:noFill/>
                    </a:ln>
                  </pic:spPr>
                </pic:pic>
              </a:graphicData>
            </a:graphic>
          </wp:inline>
        </w:drawing>
      </w:r>
    </w:p>
    <w:p w14:paraId="0CD6A13A" w14:textId="77777777" w:rsidR="00F00810" w:rsidRDefault="00F00810" w:rsidP="0094540B">
      <w:pPr>
        <w:pStyle w:val="Rubrik3"/>
        <w:spacing w:before="240"/>
      </w:pPr>
      <w:bookmarkStart w:id="319" w:name="_Toc349820235"/>
      <w:bookmarkStart w:id="320" w:name="_Toc350323958"/>
      <w:bookmarkStart w:id="321" w:name="_Toc350326840"/>
      <w:bookmarkStart w:id="322" w:name="_Toc350328949"/>
      <w:bookmarkStart w:id="323" w:name="_Toc350329760"/>
      <w:bookmarkStart w:id="324" w:name="_Toc350331515"/>
      <w:bookmarkStart w:id="325" w:name="_Toc350340381"/>
      <w:bookmarkStart w:id="326" w:name="_Toc350345025"/>
      <w:bookmarkStart w:id="327" w:name="_Toc350406788"/>
      <w:bookmarkStart w:id="328" w:name="_Toc351098339"/>
      <w:bookmarkStart w:id="329" w:name="_Toc351548558"/>
      <w:bookmarkStart w:id="330" w:name="_Toc351637521"/>
      <w:bookmarkStart w:id="331" w:name="_Toc351639264"/>
      <w:bookmarkStart w:id="332" w:name="_Toc351642734"/>
      <w:bookmarkStart w:id="333" w:name="_Toc351644267"/>
      <w:bookmarkStart w:id="334" w:name="_Toc351646941"/>
      <w:r>
        <w:t>Systemet för kommunalekonomisk utjämning</w:t>
      </w:r>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p>
    <w:p w14:paraId="20F3F2EE" w14:textId="0E790E74" w:rsidR="00F00810" w:rsidRPr="00630DE7" w:rsidRDefault="00F00810" w:rsidP="001B2F73">
      <w:pPr>
        <w:pStyle w:val="Brdtext"/>
      </w:pPr>
      <w:r w:rsidRPr="00630DE7">
        <w:t xml:space="preserve">Syftet med systemet för kommunalekonomisk utjämning är att skapa likvärdiga ekonomiska förutsättningar för kommuner </w:t>
      </w:r>
      <w:r w:rsidR="00C82C1D">
        <w:t>och</w:t>
      </w:r>
      <w:r w:rsidR="00C82C1D" w:rsidRPr="00630DE7">
        <w:t xml:space="preserve"> </w:t>
      </w:r>
      <w:r w:rsidRPr="00630DE7">
        <w:t xml:space="preserve">landsting. Skillnader i skattesatser </w:t>
      </w:r>
      <w:r>
        <w:t>avses</w:t>
      </w:r>
      <w:r w:rsidRPr="00630DE7">
        <w:t xml:space="preserve"> därigenom i huvudsak spegla skillnader i effektivitet, ambitionsnivå och avgiftsfinansiering.</w:t>
      </w:r>
    </w:p>
    <w:p w14:paraId="49BB6B87" w14:textId="6D97DD96" w:rsidR="00F00810" w:rsidRPr="00630DE7" w:rsidRDefault="00F00810" w:rsidP="001B2F73">
      <w:pPr>
        <w:pStyle w:val="Brdtextmedindrag"/>
      </w:pPr>
      <w:r w:rsidRPr="00630DE7">
        <w:t>Anslaget 1:1 </w:t>
      </w:r>
      <w:r w:rsidRPr="00630DE7">
        <w:rPr>
          <w:i/>
        </w:rPr>
        <w:t xml:space="preserve">Kommunalekonomisk utjämning </w:t>
      </w:r>
      <w:r w:rsidR="00C82C1D">
        <w:t>under</w:t>
      </w:r>
      <w:r w:rsidR="00C82C1D" w:rsidRPr="00630DE7">
        <w:t xml:space="preserve"> </w:t>
      </w:r>
      <w:r w:rsidRPr="00630DE7">
        <w:t>utgiftsområde 25 Allmänna b</w:t>
      </w:r>
      <w:r>
        <w:t>idrag till kommuner uppgick till 82</w:t>
      </w:r>
      <w:r w:rsidRPr="00630DE7">
        <w:t> miljarder kronor</w:t>
      </w:r>
      <w:r w:rsidR="008560D4">
        <w:t xml:space="preserve"> 2012</w:t>
      </w:r>
      <w:r w:rsidRPr="00630DE7">
        <w:t xml:space="preserve">. Det </w:t>
      </w:r>
      <w:r w:rsidRPr="00374E04">
        <w:t>var en minskning med 3</w:t>
      </w:r>
      <w:r w:rsidR="005E12CF">
        <w:t> </w:t>
      </w:r>
      <w:r w:rsidRPr="00630DE7">
        <w:t>m</w:t>
      </w:r>
      <w:r>
        <w:t>iljarde</w:t>
      </w:r>
      <w:r w:rsidRPr="00650C2D">
        <w:t>r kronor jämfört med 2011 (</w:t>
      </w:r>
      <w:r w:rsidR="00650C2D">
        <w:t xml:space="preserve">se avsnitt </w:t>
      </w:r>
      <w:r w:rsidR="00DE7F49">
        <w:t>2</w:t>
      </w:r>
      <w:r w:rsidR="00650C2D" w:rsidRPr="00E47D7A">
        <w:t>.</w:t>
      </w:r>
      <w:r w:rsidR="00DE7F49" w:rsidRPr="00E47D7A">
        <w:t>3</w:t>
      </w:r>
      <w:r w:rsidR="00650C2D" w:rsidRPr="00E47D7A">
        <w:t>.</w:t>
      </w:r>
      <w:r w:rsidR="00DE7F49" w:rsidRPr="00E47D7A">
        <w:t>3</w:t>
      </w:r>
      <w:r w:rsidRPr="00E47D7A">
        <w:t>).</w:t>
      </w:r>
      <w:r w:rsidRPr="00650C2D">
        <w:t xml:space="preserve"> </w:t>
      </w:r>
      <w:r w:rsidR="00650C2D">
        <w:t xml:space="preserve">I tabell </w:t>
      </w:r>
      <w:r w:rsidR="00E47D7A">
        <w:t>16</w:t>
      </w:r>
      <w:r w:rsidR="00650C2D">
        <w:t xml:space="preserve"> i bilaga </w:t>
      </w:r>
      <w:r w:rsidR="00E47D7A">
        <w:t>4</w:t>
      </w:r>
      <w:r w:rsidRPr="00650C2D">
        <w:t xml:space="preserve"> </w:t>
      </w:r>
      <w:r w:rsidRPr="00630DE7">
        <w:t xml:space="preserve">redovisas de bidrag och avgifter som </w:t>
      </w:r>
      <w:r w:rsidR="00C82C1D">
        <w:t>finansieras av</w:t>
      </w:r>
      <w:r w:rsidRPr="00630DE7">
        <w:t xml:space="preserve"> anslaget, uppdela</w:t>
      </w:r>
      <w:r w:rsidR="00C82C1D">
        <w:t>de</w:t>
      </w:r>
      <w:r w:rsidRPr="00630DE7">
        <w:t xml:space="preserve"> på kommuner respektive landsting.</w:t>
      </w:r>
      <w:r w:rsidR="00DE7F49">
        <w:t xml:space="preserve"> </w:t>
      </w:r>
      <w:r w:rsidR="00DE7F49" w:rsidRPr="00DE7F49">
        <w:t>Systemet för kommunalekonomisk utjämning består av inkomst</w:t>
      </w:r>
      <w:r w:rsidR="006336FF">
        <w:softHyphen/>
      </w:r>
      <w:r w:rsidR="00DE7F49" w:rsidRPr="00DE7F49">
        <w:t xml:space="preserve">utjämning, kostnadsutjämning, strukturbidrag och </w:t>
      </w:r>
      <w:r w:rsidR="00C82C1D">
        <w:t xml:space="preserve">en </w:t>
      </w:r>
      <w:r w:rsidR="00DE7F49" w:rsidRPr="00DE7F49">
        <w:t>regleringspost.</w:t>
      </w:r>
      <w:r w:rsidR="00B96899">
        <w:t xml:space="preserve"> G</w:t>
      </w:r>
      <w:r w:rsidR="00B96899" w:rsidRPr="00B96899">
        <w:t>otlands kommun har både kommun- och landstingsuppgifter, vilket innebär att Gotlands kommun omfattas av den kommunalekonomiska utjämningen för såväl kommuner som för landsting.</w:t>
      </w:r>
      <w:r w:rsidR="00DE7F49">
        <w:t xml:space="preserve"> </w:t>
      </w:r>
    </w:p>
    <w:p w14:paraId="3618F66E" w14:textId="2B4E53B4" w:rsidR="00F00810" w:rsidRPr="00630DE7" w:rsidRDefault="00F00810" w:rsidP="001B2F73">
      <w:pPr>
        <w:pStyle w:val="Brdtextmedindrag"/>
      </w:pPr>
      <w:r w:rsidRPr="00630DE7">
        <w:t xml:space="preserve">Systemet för kommunalekonomisk utjämning finansieras i huvudsak med statliga </w:t>
      </w:r>
      <w:r w:rsidRPr="00E12A2E">
        <w:t xml:space="preserve">medel. </w:t>
      </w:r>
      <w:r>
        <w:t>Till en mindre del bidrar även kommuner och lands</w:t>
      </w:r>
      <w:r w:rsidR="006336FF">
        <w:softHyphen/>
      </w:r>
      <w:r>
        <w:t xml:space="preserve">ting med en hög relativ skattekraft till finansieringen. </w:t>
      </w:r>
      <w:r w:rsidRPr="00E12A2E">
        <w:t>År 2012 betalade sex kommuner och ett landsting till systemet</w:t>
      </w:r>
      <w:r w:rsidRPr="003517CE">
        <w:t xml:space="preserve">. </w:t>
      </w:r>
    </w:p>
    <w:p w14:paraId="76B2B260" w14:textId="77777777" w:rsidR="00F00810" w:rsidRPr="00630DE7" w:rsidRDefault="00F00810" w:rsidP="001B2F73">
      <w:pPr>
        <w:pStyle w:val="Rubrik5utannumrering"/>
      </w:pPr>
      <w:r w:rsidRPr="00630DE7">
        <w:t>Kommunalekono</w:t>
      </w:r>
      <w:r>
        <w:t>misk utjämning för kommuner 2012</w:t>
      </w:r>
    </w:p>
    <w:p w14:paraId="4071F39A" w14:textId="5CA01E2C" w:rsidR="00756367" w:rsidRDefault="00F00810" w:rsidP="001B2F73">
      <w:pPr>
        <w:pStyle w:val="Brdtext"/>
      </w:pPr>
      <w:r w:rsidRPr="00630DE7">
        <w:t>I det kommunalekonomiska utjämningssystemet för kommunerna</w:t>
      </w:r>
      <w:r>
        <w:t xml:space="preserve"> ut</w:t>
      </w:r>
      <w:r w:rsidR="00B96899">
        <w:softHyphen/>
      </w:r>
      <w:r>
        <w:t>betalades netto 58,3</w:t>
      </w:r>
      <w:r w:rsidR="00B96899">
        <w:t> </w:t>
      </w:r>
      <w:r>
        <w:t>miljarder kronor 2012</w:t>
      </w:r>
      <w:r w:rsidRPr="00630DE7">
        <w:t>. Den kommungrupp som mot</w:t>
      </w:r>
      <w:r w:rsidR="00B96899">
        <w:softHyphen/>
      </w:r>
      <w:r w:rsidRPr="00630DE7">
        <w:t>tog det högst</w:t>
      </w:r>
      <w:r>
        <w:t>a bidraget mätt i kronor per invånare var glesbygds</w:t>
      </w:r>
      <w:r w:rsidR="006D21FD">
        <w:softHyphen/>
      </w:r>
      <w:r>
        <w:t>kommuner (</w:t>
      </w:r>
      <w:r w:rsidRPr="003517CE">
        <w:t>16 357 kronor per invånare</w:t>
      </w:r>
      <w:r>
        <w:t xml:space="preserve">). </w:t>
      </w:r>
      <w:r w:rsidRPr="00630DE7">
        <w:t>Lägst bidrag</w:t>
      </w:r>
      <w:r>
        <w:t xml:space="preserve"> utbetalades till kommun</w:t>
      </w:r>
      <w:r w:rsidRPr="00630DE7">
        <w:t xml:space="preserve">gruppen </w:t>
      </w:r>
      <w:r w:rsidRPr="00E47D7A">
        <w:t xml:space="preserve">förortskommuner till storstäderna (2 711 kronor per invånare), </w:t>
      </w:r>
      <w:r w:rsidR="00650C2D" w:rsidRPr="00E47D7A">
        <w:t>se diagram 2.</w:t>
      </w:r>
      <w:r w:rsidR="00E90BDF" w:rsidRPr="00E47D7A">
        <w:t>2</w:t>
      </w:r>
      <w:r w:rsidR="00E47D7A" w:rsidRPr="00E47D7A">
        <w:t>1</w:t>
      </w:r>
      <w:r w:rsidRPr="00650C2D">
        <w:t>.</w:t>
      </w:r>
    </w:p>
    <w:p w14:paraId="05B2611F" w14:textId="77777777" w:rsidR="00756367" w:rsidRDefault="00756367" w:rsidP="00756367">
      <w:pPr>
        <w:pStyle w:val="Brdtextmedindrag"/>
      </w:pPr>
      <w:r>
        <w:br w:type="page"/>
      </w:r>
    </w:p>
    <w:p w14:paraId="52DB80FA" w14:textId="28A5994C" w:rsidR="000D1202" w:rsidRDefault="000D1202" w:rsidP="000D1202">
      <w:pPr>
        <w:pStyle w:val="DiagramRubrik"/>
      </w:pPr>
      <w:r>
        <w:lastRenderedPageBreak/>
        <w:t xml:space="preserve">Diagram </w:t>
      </w:r>
      <w:fldSimple w:instr=" STYLEREF 1 \s ">
        <w:r w:rsidR="00756367">
          <w:rPr>
            <w:noProof/>
          </w:rPr>
          <w:t>2</w:t>
        </w:r>
      </w:fldSimple>
      <w:r>
        <w:t>.</w:t>
      </w:r>
      <w:fldSimple w:instr=" SEQ Diagram \* ARABIC \s 1 ">
        <w:r w:rsidR="00756367">
          <w:rPr>
            <w:noProof/>
          </w:rPr>
          <w:t>21</w:t>
        </w:r>
      </w:fldSimple>
      <w:r>
        <w:tab/>
        <w:t>Kommunalekonomisk utjämning för kommuner 2012</w:t>
      </w:r>
    </w:p>
    <w:p w14:paraId="5372D29F" w14:textId="77777777" w:rsidR="00F00810" w:rsidRDefault="00F00810" w:rsidP="001B2F73">
      <w:pPr>
        <w:pStyle w:val="DiagramUnderrubrik"/>
        <w:spacing w:after="0"/>
      </w:pPr>
      <w:r>
        <w:t>Kronor per invånare</w:t>
      </w:r>
    </w:p>
    <w:p w14:paraId="770701F0" w14:textId="46BAC14F" w:rsidR="00F00810" w:rsidRPr="009E7DC5" w:rsidRDefault="007454CA" w:rsidP="001B2F73">
      <w:pPr>
        <w:pStyle w:val="Brdtext"/>
        <w:spacing w:line="260" w:lineRule="atLeast"/>
      </w:pPr>
      <w:r>
        <w:rPr>
          <w:noProof/>
          <w:lang w:eastAsia="sv-SE"/>
        </w:rPr>
        <w:drawing>
          <wp:inline distT="0" distB="0" distL="0" distR="0" wp14:anchorId="618CDCEB" wp14:editId="73D903FA">
            <wp:extent cx="3745230" cy="2674322"/>
            <wp:effectExtent l="0" t="0" r="7620" b="0"/>
            <wp:docPr id="33" name="Bildobjekt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58" cstate="print">
                      <a:extLst>
                        <a:ext uri="{28A0092B-C50C-407E-A947-70E740481C1C}">
                          <a14:useLocalDpi xmlns:a14="http://schemas.microsoft.com/office/drawing/2010/main" val="0"/>
                        </a:ext>
                      </a:extLst>
                    </a:blip>
                    <a:srcRect/>
                    <a:stretch>
                      <a:fillRect/>
                    </a:stretch>
                  </pic:blipFill>
                  <pic:spPr bwMode="auto">
                    <a:xfrm>
                      <a:off x="0" y="0"/>
                      <a:ext cx="3745230" cy="2674322"/>
                    </a:xfrm>
                    <a:prstGeom prst="rect">
                      <a:avLst/>
                    </a:prstGeom>
                    <a:noFill/>
                    <a:ln>
                      <a:noFill/>
                    </a:ln>
                  </pic:spPr>
                </pic:pic>
              </a:graphicData>
            </a:graphic>
          </wp:inline>
        </w:drawing>
      </w:r>
    </w:p>
    <w:p w14:paraId="62E24EC5" w14:textId="6B8B6B92" w:rsidR="00F00810" w:rsidRDefault="00F00810" w:rsidP="001B2F73">
      <w:pPr>
        <w:pStyle w:val="Brdtext"/>
      </w:pPr>
      <w:r>
        <w:t xml:space="preserve">I </w:t>
      </w:r>
      <w:r w:rsidRPr="00650C2D">
        <w:t>diagram</w:t>
      </w:r>
      <w:r w:rsidRPr="0046322E">
        <w:t xml:space="preserve"> </w:t>
      </w:r>
      <w:r w:rsidRPr="00E47D7A">
        <w:t>2.</w:t>
      </w:r>
      <w:r w:rsidR="00E90BDF" w:rsidRPr="00E47D7A">
        <w:t>2</w:t>
      </w:r>
      <w:r w:rsidR="00E47D7A" w:rsidRPr="00E47D7A">
        <w:t>2</w:t>
      </w:r>
      <w:r w:rsidR="00106765" w:rsidRPr="00650C2D">
        <w:t xml:space="preserve"> </w:t>
      </w:r>
      <w:r>
        <w:t xml:space="preserve">nedan redovisas spridningen i utfallet mellan kommunerna. </w:t>
      </w:r>
      <w:r w:rsidR="00B96899">
        <w:t>D</w:t>
      </w:r>
      <w:r>
        <w:t xml:space="preserve">e högsta bidragen i kronor per invånare </w:t>
      </w:r>
      <w:r w:rsidR="00B96899">
        <w:t xml:space="preserve">betalades </w:t>
      </w:r>
      <w:r>
        <w:t xml:space="preserve">ut till de minsta kommunerna. Det var </w:t>
      </w:r>
      <w:r w:rsidR="0076448B">
        <w:t>tio </w:t>
      </w:r>
      <w:r>
        <w:t>kommuner som fick ett bidrag på över 20 000 kronor per invånare och dessa hade ett invånarantal på mellan 2 437 och 12 189. Spridningen var dock störst mellan de minsta kommunerna. Kommuner med ett invånarantal upp till 10 000 hade en spridning i utfallet på mellan 1</w:t>
      </w:r>
      <w:r w:rsidR="00106765">
        <w:t> </w:t>
      </w:r>
      <w:r>
        <w:t>538</w:t>
      </w:r>
      <w:r w:rsidR="00106765">
        <w:t> </w:t>
      </w:r>
      <w:r>
        <w:t>kronor per invånare och 24</w:t>
      </w:r>
      <w:r w:rsidR="006336FF">
        <w:t> </w:t>
      </w:r>
      <w:r>
        <w:t>985</w:t>
      </w:r>
      <w:r w:rsidR="006336FF">
        <w:t> </w:t>
      </w:r>
      <w:r>
        <w:t xml:space="preserve">kronor per invånare. Detta kan jämföras med kommuner som hade ett invånarantal på över 50 000. För dem var spridningen mellan </w:t>
      </w:r>
      <w:r w:rsidR="00E47D7A">
        <w:t xml:space="preserve">     </w:t>
      </w:r>
      <w:r w:rsidR="0046322E">
        <w:t xml:space="preserve">         </w:t>
      </w:r>
      <w:r w:rsidR="00E47D7A">
        <w:t xml:space="preserve"> </w:t>
      </w:r>
      <w:r w:rsidR="0046322E">
        <w:t xml:space="preserve">    </w:t>
      </w:r>
      <w:r>
        <w:t>-</w:t>
      </w:r>
      <w:r w:rsidR="00106765">
        <w:t>4 888 </w:t>
      </w:r>
      <w:r>
        <w:t>kronor per invånare och 13 601 kronor per invånare.</w:t>
      </w:r>
    </w:p>
    <w:p w14:paraId="7CF62FCB" w14:textId="0FC197CE" w:rsidR="000C5860" w:rsidRDefault="000C5860">
      <w:pPr>
        <w:overflowPunct/>
        <w:autoSpaceDE/>
        <w:autoSpaceDN/>
        <w:adjustRightInd/>
        <w:textAlignment w:val="auto"/>
        <w:rPr>
          <w:rFonts w:ascii="Trade Gothic Pro" w:hAnsi="Trade Gothic Pro"/>
          <w:b/>
        </w:rPr>
      </w:pPr>
      <w:r>
        <w:br w:type="page"/>
      </w:r>
    </w:p>
    <w:p w14:paraId="2B1F9F43" w14:textId="0B947E81" w:rsidR="000D1202" w:rsidRDefault="000D1202" w:rsidP="000D1202">
      <w:pPr>
        <w:pStyle w:val="DiagramRubrik"/>
      </w:pPr>
      <w:r>
        <w:lastRenderedPageBreak/>
        <w:t xml:space="preserve">Diagram </w:t>
      </w:r>
      <w:fldSimple w:instr=" STYLEREF 1 \s ">
        <w:r w:rsidR="00756367">
          <w:rPr>
            <w:noProof/>
          </w:rPr>
          <w:t>2</w:t>
        </w:r>
      </w:fldSimple>
      <w:r>
        <w:t>.</w:t>
      </w:r>
      <w:fldSimple w:instr=" SEQ Diagram \* ARABIC \s 1 ">
        <w:r w:rsidR="00756367">
          <w:rPr>
            <w:noProof/>
          </w:rPr>
          <w:t>22</w:t>
        </w:r>
      </w:fldSimple>
      <w:r>
        <w:tab/>
        <w:t>Kommunalekonomisk utjämning för kommuner per invånare i relation till kommunens invånarantal för 2012</w:t>
      </w:r>
    </w:p>
    <w:p w14:paraId="2DD19D97" w14:textId="77777777" w:rsidR="00F00810" w:rsidRDefault="00F00810" w:rsidP="001B2F73">
      <w:pPr>
        <w:pStyle w:val="DiagramUnderrubrik"/>
        <w:spacing w:after="0"/>
      </w:pPr>
      <w:r>
        <w:t>Kronor per invånare</w:t>
      </w:r>
    </w:p>
    <w:p w14:paraId="5D978258" w14:textId="77777777" w:rsidR="00F00810" w:rsidRDefault="00F00810" w:rsidP="001B2F73">
      <w:pPr>
        <w:pStyle w:val="Brdtext"/>
        <w:spacing w:line="260" w:lineRule="atLeast"/>
      </w:pPr>
      <w:r>
        <w:rPr>
          <w:noProof/>
          <w:lang w:eastAsia="sv-SE"/>
        </w:rPr>
        <w:drawing>
          <wp:inline distT="0" distB="0" distL="0" distR="0" wp14:anchorId="00DC78E8" wp14:editId="25170438">
            <wp:extent cx="3745230" cy="2688265"/>
            <wp:effectExtent l="0" t="0" r="7620" b="0"/>
            <wp:docPr id="12" name="Bildobjekt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59" cstate="print">
                      <a:extLst>
                        <a:ext uri="{28A0092B-C50C-407E-A947-70E740481C1C}">
                          <a14:useLocalDpi xmlns:a14="http://schemas.microsoft.com/office/drawing/2010/main" val="0"/>
                        </a:ext>
                      </a:extLst>
                    </a:blip>
                    <a:srcRect/>
                    <a:stretch>
                      <a:fillRect/>
                    </a:stretch>
                  </pic:blipFill>
                  <pic:spPr bwMode="auto">
                    <a:xfrm>
                      <a:off x="0" y="0"/>
                      <a:ext cx="3745230" cy="2688265"/>
                    </a:xfrm>
                    <a:prstGeom prst="rect">
                      <a:avLst/>
                    </a:prstGeom>
                    <a:noFill/>
                    <a:ln>
                      <a:noFill/>
                    </a:ln>
                  </pic:spPr>
                </pic:pic>
              </a:graphicData>
            </a:graphic>
          </wp:inline>
        </w:drawing>
      </w:r>
    </w:p>
    <w:p w14:paraId="187057AB" w14:textId="77777777" w:rsidR="00F00810" w:rsidRDefault="00F00810" w:rsidP="001B2F73">
      <w:pPr>
        <w:pStyle w:val="Brdtext"/>
      </w:pPr>
      <w:r>
        <w:t>Uppdelat på länsnivå utbetalades de högsta bidragen mätt i kronor per invånare till kommunerna i Jämtlands län (12 337 kronor per invånare). Lägst bidrag utbetalades till kommunerna i Stockholms län (2 183 kronor per invånare).</w:t>
      </w:r>
    </w:p>
    <w:p w14:paraId="28DFEB9A" w14:textId="49D9382C" w:rsidR="00F00810" w:rsidRDefault="00F00810" w:rsidP="001B2F73">
      <w:pPr>
        <w:pStyle w:val="Brdtextmedindrag"/>
      </w:pPr>
      <w:r>
        <w:t>Inkomstutjämningen uppgick till</w:t>
      </w:r>
      <w:r w:rsidR="00C82C1D">
        <w:t xml:space="preserve"> totalt</w:t>
      </w:r>
      <w:r>
        <w:t xml:space="preserve"> 52,1 miljarder kronor 2012. Staten utbetalade 47,9 miljarder kronor i bidrag till kommunerna och 4,2</w:t>
      </w:r>
      <w:r w:rsidR="0076448B">
        <w:t> </w:t>
      </w:r>
      <w:r>
        <w:t>miljarder kronor betalades av kommunerna i avgift</w:t>
      </w:r>
      <w:r w:rsidR="00C82C1D">
        <w:t>er</w:t>
      </w:r>
      <w:r>
        <w:t>. Inkomst</w:t>
      </w:r>
      <w:r w:rsidR="00106765">
        <w:softHyphen/>
      </w:r>
      <w:r>
        <w:t xml:space="preserve">utjämningen finansieras således till allra största delen av statliga medel. </w:t>
      </w:r>
      <w:r w:rsidR="005E12CF">
        <w:t>Alla kommun</w:t>
      </w:r>
      <w:r>
        <w:t xml:space="preserve">grupper var bidragstagare i inkomstutjämningen. </w:t>
      </w:r>
      <w:r w:rsidR="005E12CF" w:rsidRPr="00A41E8B">
        <w:t xml:space="preserve">I kronor per invånare var det </w:t>
      </w:r>
      <w:r w:rsidR="005E12CF">
        <w:t xml:space="preserve">kommungruppen glesbygdskommuner som var den största bidragsmottagaren (10 838 kronor per invånare). </w:t>
      </w:r>
      <w:r>
        <w:t>Lägst bidrag erhöll i genomsnitt kommunerna i kommungr</w:t>
      </w:r>
      <w:r w:rsidR="005E12CF">
        <w:t>uppen förortskommuner till stor</w:t>
      </w:r>
      <w:r>
        <w:t xml:space="preserve">städerna (807 kronor per invånare). Det var </w:t>
      </w:r>
      <w:r w:rsidR="005E12CF">
        <w:t xml:space="preserve">tolv </w:t>
      </w:r>
      <w:r>
        <w:t xml:space="preserve">kommuner som betalade en avgift till inkomstutjämningen. </w:t>
      </w:r>
      <w:r w:rsidR="005E12CF">
        <w:t>I genomsnitt var a</w:t>
      </w:r>
      <w:r>
        <w:t>vgiften 3 115 kronor per invånare.</w:t>
      </w:r>
    </w:p>
    <w:p w14:paraId="315E3A6E" w14:textId="1C96D330" w:rsidR="00F00810" w:rsidRPr="00624446" w:rsidRDefault="00F00810" w:rsidP="001B2F73">
      <w:pPr>
        <w:pStyle w:val="Brdtextmedindrag"/>
      </w:pPr>
      <w:r w:rsidRPr="00BB0BBA">
        <w:t>Kostnadsutjämningen</w:t>
      </w:r>
      <w:r w:rsidRPr="00624446">
        <w:t xml:space="preserve"> är sammantag</w:t>
      </w:r>
      <w:r>
        <w:t xml:space="preserve">et ett nollsummespel för </w:t>
      </w:r>
      <w:r w:rsidRPr="004A1CF5">
        <w:t>kommun</w:t>
      </w:r>
      <w:r w:rsidR="002853FF">
        <w:softHyphen/>
      </w:r>
      <w:r w:rsidR="004A1CF5" w:rsidRPr="0046322E">
        <w:t>sektorn</w:t>
      </w:r>
      <w:r w:rsidRPr="004E4CBD">
        <w:t>.</w:t>
      </w:r>
      <w:r w:rsidRPr="00624446">
        <w:t xml:space="preserve"> En genomsnittlig strukturkostnad beräknas och de kommuner som har en lägre strukturkostnad än rikets genomsnitt får betala en avgift</w:t>
      </w:r>
      <w:r>
        <w:t>,</w:t>
      </w:r>
      <w:r w:rsidRPr="00624446">
        <w:t xml:space="preserve"> medan de kommuner som har en högre strukturkostnad än rikets genom</w:t>
      </w:r>
      <w:r w:rsidRPr="00624446">
        <w:softHyphen/>
        <w:t xml:space="preserve">snitt får ett bidrag. </w:t>
      </w:r>
      <w:r>
        <w:t xml:space="preserve">Även i kostnadsutjämningen utbetalades det högsta bidraget i kronor per invånare i genomsnitt till kommunerna i kommungruppen glesbygdskommuner (3 859 kronor per invånare). </w:t>
      </w:r>
      <w:r w:rsidRPr="00624446">
        <w:t xml:space="preserve">Den högsta avgiften betalades av </w:t>
      </w:r>
      <w:r>
        <w:t xml:space="preserve">kommunerna i </w:t>
      </w:r>
      <w:r w:rsidRPr="00624446">
        <w:t>kommun</w:t>
      </w:r>
      <w:r w:rsidR="006D21FD">
        <w:softHyphen/>
      </w:r>
      <w:r w:rsidRPr="00624446">
        <w:t xml:space="preserve">gruppen större </w:t>
      </w:r>
      <w:r>
        <w:t>städer (976</w:t>
      </w:r>
      <w:r w:rsidRPr="00624446">
        <w:t> kronor per invånare).</w:t>
      </w:r>
    </w:p>
    <w:p w14:paraId="06F44C61" w14:textId="77777777" w:rsidR="00F00810" w:rsidRPr="001B416A" w:rsidRDefault="00F00810" w:rsidP="001B2F73">
      <w:pPr>
        <w:pStyle w:val="Brdtextmedindrag"/>
      </w:pPr>
      <w:r w:rsidRPr="00624446">
        <w:t xml:space="preserve">Minst en kommun </w:t>
      </w:r>
      <w:r>
        <w:t>i</w:t>
      </w:r>
      <w:r w:rsidRPr="00624446">
        <w:t xml:space="preserve"> varje kommungrupp erhöll strukturbidrag 2012. Totalt utbetalades 1,5 miljarder kronor till kommunerna. Högst bidrag ut</w:t>
      </w:r>
      <w:r w:rsidRPr="00624446">
        <w:softHyphen/>
        <w:t xml:space="preserve">betalades till </w:t>
      </w:r>
      <w:r>
        <w:t xml:space="preserve">kommunerna i </w:t>
      </w:r>
      <w:r w:rsidRPr="00624446">
        <w:t xml:space="preserve">kommungruppen kommuner i glesbefolkad region </w:t>
      </w:r>
      <w:r w:rsidRPr="001B416A">
        <w:t>(1 441 kronor per invånare).</w:t>
      </w:r>
    </w:p>
    <w:p w14:paraId="6522E47A" w14:textId="2509C2A3" w:rsidR="00F00810" w:rsidRPr="00630DE7" w:rsidRDefault="00F00810" w:rsidP="000814D9">
      <w:pPr>
        <w:pStyle w:val="Brdtextmedindrag"/>
      </w:pPr>
      <w:r w:rsidRPr="001B416A">
        <w:lastRenderedPageBreak/>
        <w:t>Regleringsposten</w:t>
      </w:r>
      <w:r w:rsidR="00B96899">
        <w:t>, som är lika stor i kronor per invånare för samtliga kommuner,</w:t>
      </w:r>
      <w:r w:rsidRPr="001B416A">
        <w:t xml:space="preserve"> var positiv 2012. Ett bi</w:t>
      </w:r>
      <w:r>
        <w:t>drag betala</w:t>
      </w:r>
      <w:r w:rsidRPr="001B416A">
        <w:t>des ut på totalt 4,7 miljarder kronor eller 492 kronor per invånare</w:t>
      </w:r>
      <w:r w:rsidR="00B96899">
        <w:t>.</w:t>
      </w:r>
    </w:p>
    <w:p w14:paraId="06A401DA" w14:textId="77777777" w:rsidR="00F00810" w:rsidRPr="00630DE7" w:rsidRDefault="00F00810" w:rsidP="001B2F73">
      <w:pPr>
        <w:pStyle w:val="Rubrik5utannumrering"/>
      </w:pPr>
      <w:r w:rsidRPr="00630DE7">
        <w:t>Kommunalekonom</w:t>
      </w:r>
      <w:r>
        <w:t>isk utjämning för landsting 2012</w:t>
      </w:r>
    </w:p>
    <w:p w14:paraId="5CE7C064" w14:textId="385A59B8" w:rsidR="00F00810" w:rsidRPr="00E21B16" w:rsidRDefault="00F00810" w:rsidP="001B2F73">
      <w:pPr>
        <w:pStyle w:val="Brdtext"/>
      </w:pPr>
      <w:r w:rsidRPr="00630DE7">
        <w:t>I det kommunalekonomiska utjämningssystemet för landstingen ut</w:t>
      </w:r>
      <w:r w:rsidR="00106765">
        <w:softHyphen/>
      </w:r>
      <w:r w:rsidRPr="00630DE7">
        <w:t>beta</w:t>
      </w:r>
      <w:r>
        <w:t>lades netto 23,7 miljarder kronor 2012</w:t>
      </w:r>
      <w:r w:rsidRPr="00630DE7">
        <w:t>. Det högsta bidraget i kronor per invåna</w:t>
      </w:r>
      <w:r>
        <w:t>re utbetalades till Gotlands kommun</w:t>
      </w:r>
      <w:r w:rsidR="00C07C42">
        <w:t xml:space="preserve">, </w:t>
      </w:r>
      <w:r>
        <w:t>5 509</w:t>
      </w:r>
      <w:r w:rsidRPr="00630DE7">
        <w:t> kron</w:t>
      </w:r>
      <w:r>
        <w:t>or</w:t>
      </w:r>
      <w:r w:rsidR="0046322E">
        <w:t xml:space="preserve"> </w:t>
      </w:r>
      <w:r w:rsidR="00C07C42">
        <w:t>(</w:t>
      </w:r>
      <w:r w:rsidR="0046322E">
        <w:t>se diagram </w:t>
      </w:r>
      <w:r w:rsidR="00C07C42" w:rsidRPr="00E47D7A">
        <w:t>2.</w:t>
      </w:r>
      <w:r w:rsidR="00E90BDF" w:rsidRPr="00E47D7A">
        <w:t>2</w:t>
      </w:r>
      <w:r w:rsidR="00E47D7A" w:rsidRPr="00E47D7A">
        <w:t>3</w:t>
      </w:r>
      <w:r w:rsidRPr="00E47D7A">
        <w:t>).</w:t>
      </w:r>
      <w:r>
        <w:t xml:space="preserve"> Ett landsting, Stockholms läns landsting, betalade en avgift (80 kronor per invånare).</w:t>
      </w:r>
    </w:p>
    <w:p w14:paraId="2D970963" w14:textId="164FE140" w:rsidR="000D1202" w:rsidRDefault="000D1202" w:rsidP="000D1202">
      <w:pPr>
        <w:pStyle w:val="DiagramRubrik"/>
      </w:pPr>
      <w:r>
        <w:t xml:space="preserve">Diagram </w:t>
      </w:r>
      <w:fldSimple w:instr=" STYLEREF 1 \s ">
        <w:r w:rsidR="00756367">
          <w:rPr>
            <w:noProof/>
          </w:rPr>
          <w:t>2</w:t>
        </w:r>
      </w:fldSimple>
      <w:r>
        <w:t>.</w:t>
      </w:r>
      <w:fldSimple w:instr=" SEQ Diagram \* ARABIC \s 1 ">
        <w:r w:rsidR="00756367">
          <w:rPr>
            <w:noProof/>
          </w:rPr>
          <w:t>23</w:t>
        </w:r>
      </w:fldSimple>
      <w:r>
        <w:tab/>
        <w:t>Kommunalekonomisk utjämning för landsting 2012</w:t>
      </w:r>
    </w:p>
    <w:p w14:paraId="61FCF208" w14:textId="77777777" w:rsidR="00F00810" w:rsidRDefault="00F00810" w:rsidP="001B2F73">
      <w:pPr>
        <w:pStyle w:val="DiagramUnderrubrik"/>
        <w:spacing w:after="0"/>
      </w:pPr>
      <w:r>
        <w:t>Kronor per invånare</w:t>
      </w:r>
    </w:p>
    <w:p w14:paraId="3FDE02BC" w14:textId="77777777" w:rsidR="00F00810" w:rsidRDefault="00F00810" w:rsidP="001B2F73">
      <w:pPr>
        <w:pStyle w:val="Brdtext"/>
        <w:spacing w:line="260" w:lineRule="atLeast"/>
      </w:pPr>
      <w:r>
        <w:rPr>
          <w:noProof/>
          <w:lang w:eastAsia="sv-SE"/>
        </w:rPr>
        <w:drawing>
          <wp:inline distT="0" distB="0" distL="0" distR="0" wp14:anchorId="7F09AB10" wp14:editId="30F47E89">
            <wp:extent cx="3745230" cy="2669422"/>
            <wp:effectExtent l="0" t="0" r="7620" b="0"/>
            <wp:docPr id="13" name="Bildobjekt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3745230" cy="2669422"/>
                    </a:xfrm>
                    <a:prstGeom prst="rect">
                      <a:avLst/>
                    </a:prstGeom>
                    <a:noFill/>
                    <a:ln>
                      <a:noFill/>
                    </a:ln>
                  </pic:spPr>
                </pic:pic>
              </a:graphicData>
            </a:graphic>
          </wp:inline>
        </w:drawing>
      </w:r>
    </w:p>
    <w:p w14:paraId="431BBA5E" w14:textId="7D30C5CD" w:rsidR="00F00810" w:rsidRDefault="00F00810" w:rsidP="001B2F73">
      <w:pPr>
        <w:pStyle w:val="Brdtext"/>
      </w:pPr>
      <w:r>
        <w:t xml:space="preserve">Inkomstutjämningen uppgick till </w:t>
      </w:r>
      <w:r w:rsidR="00C82C1D">
        <w:t xml:space="preserve">totalt </w:t>
      </w:r>
      <w:r>
        <w:t xml:space="preserve">24,8 miljarder kronor 2012. </w:t>
      </w:r>
      <w:r w:rsidRPr="00894159">
        <w:t>Jämfört med 2011 var det en ökning med 58 procent, vilket förklaras av att den s.k. garantinivån</w:t>
      </w:r>
      <w:r>
        <w:rPr>
          <w:rStyle w:val="Fotnotsreferens"/>
        </w:rPr>
        <w:footnoteReference w:id="12"/>
      </w:r>
      <w:r w:rsidRPr="00894159">
        <w:t xml:space="preserve"> i inkomstutjämningen höjdes från 110 procent till 115 procent för landstingen 2012. </w:t>
      </w:r>
      <w:r>
        <w:t xml:space="preserve">Staten utbetalade 24,4 miljarder kronor i bidrag till landstingen och 0,4 miljarder kronor betalades av landstingen i avgift. Inkomstutjämningen är således i huvudsak finansierad av statliga medel även för landstingen. </w:t>
      </w:r>
      <w:r w:rsidRPr="00894159">
        <w:t>Det högsta bidraget i kronor per invånare utbetalades till Gotlands kommun (3 828 kronor per invånare). Ett landsting, Stockholms läns landsting, betalade en avgift i inkomstutjämnin</w:t>
      </w:r>
      <w:r>
        <w:t xml:space="preserve">gen. Avgiften uppgick till </w:t>
      </w:r>
      <w:r w:rsidRPr="00894159">
        <w:t>186</w:t>
      </w:r>
      <w:r>
        <w:t> kronor per invånare.</w:t>
      </w:r>
    </w:p>
    <w:p w14:paraId="19C97A59" w14:textId="394AA509" w:rsidR="00F00810" w:rsidRPr="00894159" w:rsidRDefault="00F00810" w:rsidP="001B2F73">
      <w:pPr>
        <w:pStyle w:val="Brdtextmedindrag"/>
      </w:pPr>
      <w:r w:rsidRPr="005803D9">
        <w:t>Kostnadsutjämningen</w:t>
      </w:r>
      <w:r w:rsidRPr="00894159">
        <w:t xml:space="preserve"> för landstingen är uppbyggd på motsvarande sätt som för kommunerna, dvs. en genomsnittlig strukturkostnad beräknas och de landsting som har en lägre strukturkostnad än rikets genomsnitt får betala en avgift</w:t>
      </w:r>
      <w:r w:rsidR="00C82C1D">
        <w:t>,</w:t>
      </w:r>
      <w:r w:rsidRPr="00894159">
        <w:t xml:space="preserve"> medan de landsting som har en högre strukturkostnad än rikets genomsnitt får ett bidrag. Norrbottens läns landsting var det landsting som erhöll högst bidrag i kronor per invånare i kostnads</w:t>
      </w:r>
      <w:r w:rsidR="002E352D">
        <w:softHyphen/>
      </w:r>
      <w:r w:rsidRPr="00894159">
        <w:lastRenderedPageBreak/>
        <w:t>utjämningen (1 545 kronor per invånare). Högst avgift i kronor per invånare betalade Kronobergs läns landsting (1 237 kronor per invånare).</w:t>
      </w:r>
    </w:p>
    <w:p w14:paraId="616765C6" w14:textId="0EF82213" w:rsidR="00F00810" w:rsidRPr="00894159" w:rsidRDefault="00F00810" w:rsidP="001B2F73">
      <w:pPr>
        <w:pStyle w:val="Brdtextmedindrag"/>
      </w:pPr>
      <w:r w:rsidRPr="00894159">
        <w:t xml:space="preserve">År 2012 erhöll sex landsting strukturbidrag, </w:t>
      </w:r>
      <w:r w:rsidR="00C82C1D">
        <w:t>som</w:t>
      </w:r>
      <w:r w:rsidR="00C82C1D" w:rsidRPr="00894159">
        <w:t xml:space="preserve"> samman</w:t>
      </w:r>
      <w:r w:rsidR="00C82C1D">
        <w:t>l</w:t>
      </w:r>
      <w:r w:rsidR="00C82C1D" w:rsidRPr="00894159">
        <w:t xml:space="preserve">agt </w:t>
      </w:r>
      <w:r w:rsidRPr="00894159">
        <w:t>uppgick till 0,7 miljarder kronor.</w:t>
      </w:r>
    </w:p>
    <w:p w14:paraId="56B834AB" w14:textId="05AD0218" w:rsidR="00F00810" w:rsidRDefault="00F00810" w:rsidP="001B2F73">
      <w:pPr>
        <w:pStyle w:val="Brdtextmedindrag"/>
      </w:pPr>
      <w:r w:rsidRPr="00894159">
        <w:t>För landstingen var regleringsposten</w:t>
      </w:r>
      <w:r w:rsidR="002E352D">
        <w:t>, som är lika stor i kronor per invånare för samtliga landsting,</w:t>
      </w:r>
      <w:r w:rsidRPr="00894159">
        <w:t xml:space="preserve"> negativ 2012, vilket innebar att lands</w:t>
      </w:r>
      <w:r w:rsidR="002853FF">
        <w:softHyphen/>
      </w:r>
      <w:r w:rsidRPr="00894159">
        <w:t>tingen betalade en avgift på 1,8 miljader kronor eller 194 kronor per invånare.</w:t>
      </w:r>
      <w:r w:rsidR="002E352D">
        <w:t xml:space="preserve"> </w:t>
      </w:r>
      <w:r w:rsidRPr="00894159">
        <w:t>Anledningen till att regleringsposten för landstingen var nega</w:t>
      </w:r>
      <w:r w:rsidR="002853FF">
        <w:softHyphen/>
      </w:r>
      <w:r w:rsidRPr="00894159">
        <w:t>tiv 2012 var att garantinivån i inkomstutjämningen höjdes från 110</w:t>
      </w:r>
      <w:r w:rsidR="006D21FD">
        <w:t> </w:t>
      </w:r>
      <w:r w:rsidRPr="00894159">
        <w:t xml:space="preserve">till 115 procent. När statens kostnad för inkomstutjämningen ökar innebär det att regleringsposten minskar med motsvarande belopp, </w:t>
      </w:r>
      <w:r w:rsidR="00C82C1D">
        <w:t>med</w:t>
      </w:r>
      <w:r w:rsidR="00C82C1D" w:rsidRPr="00894159">
        <w:t xml:space="preserve"> </w:t>
      </w:r>
      <w:r w:rsidRPr="00894159">
        <w:t>ett oförändrat anslag.</w:t>
      </w:r>
    </w:p>
    <w:p w14:paraId="73C978DB" w14:textId="77777777" w:rsidR="00F00810" w:rsidRDefault="00F00810" w:rsidP="00E134C5">
      <w:pPr>
        <w:pStyle w:val="Rubrik3"/>
      </w:pPr>
      <w:bookmarkStart w:id="335" w:name="_Toc349815123"/>
      <w:bookmarkStart w:id="336" w:name="_Toc349816253"/>
      <w:bookmarkStart w:id="337" w:name="_Toc349820236"/>
      <w:bookmarkStart w:id="338" w:name="_Toc350323959"/>
      <w:bookmarkStart w:id="339" w:name="_Toc350326841"/>
      <w:bookmarkStart w:id="340" w:name="_Toc350328950"/>
      <w:bookmarkStart w:id="341" w:name="_Toc350329761"/>
      <w:bookmarkStart w:id="342" w:name="_Toc350331516"/>
      <w:bookmarkStart w:id="343" w:name="_Toc350340382"/>
      <w:bookmarkStart w:id="344" w:name="_Toc350345026"/>
      <w:bookmarkStart w:id="345" w:name="_Toc350406789"/>
      <w:bookmarkStart w:id="346" w:name="_Toc351098340"/>
      <w:bookmarkStart w:id="347" w:name="_Toc351548559"/>
      <w:bookmarkStart w:id="348" w:name="_Toc351637522"/>
      <w:bookmarkStart w:id="349" w:name="_Toc351639265"/>
      <w:bookmarkStart w:id="350" w:name="_Toc351642735"/>
      <w:bookmarkStart w:id="351" w:name="_Toc351644268"/>
      <w:bookmarkStart w:id="352" w:name="_Toc351646942"/>
      <w:r>
        <w:t>Kostnadsutjämning för verksamhet för funktionshindrade</w:t>
      </w:r>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p>
    <w:p w14:paraId="132E699D" w14:textId="3830A9CE" w:rsidR="00F00810" w:rsidRDefault="00F00810" w:rsidP="001B2F73">
      <w:pPr>
        <w:pStyle w:val="Brdtextmedindrag"/>
        <w:ind w:firstLine="0"/>
      </w:pPr>
      <w:r>
        <w:t>Syftet med kostnadsutjämningen för verksamhet</w:t>
      </w:r>
      <w:r w:rsidR="00DB49F0">
        <w:t xml:space="preserve"> enligt lagen (1993:287) om stöd och service till vissa funktionshindrade, </w:t>
      </w:r>
      <w:r w:rsidR="00E90153">
        <w:t xml:space="preserve">förkortad </w:t>
      </w:r>
      <w:r w:rsidR="00DB49F0">
        <w:t>LSS,</w:t>
      </w:r>
      <w:r w:rsidR="007A1D4A">
        <w:t xml:space="preserve"> </w:t>
      </w:r>
      <w:r>
        <w:t xml:space="preserve">är att ge kommunerna likvärdiga ekonomiska förutsättningar för att bedriva verksamheten. I utjämningssystemet för </w:t>
      </w:r>
      <w:r w:rsidR="00E90153">
        <w:t>LSS</w:t>
      </w:r>
      <w:r w:rsidR="007A1D4A">
        <w:t>-</w:t>
      </w:r>
      <w:r>
        <w:t>verksamhet</w:t>
      </w:r>
      <w:r w:rsidR="00E90153">
        <w:t>en</w:t>
      </w:r>
      <w:r w:rsidR="007A1D4A">
        <w:t xml:space="preserve"> </w:t>
      </w:r>
      <w:r>
        <w:t>omför</w:t>
      </w:r>
      <w:r w:rsidR="006D21FD">
        <w:softHyphen/>
      </w:r>
      <w:r>
        <w:t>delades 3,2 miljarder kronor 2012</w:t>
      </w:r>
      <w:r w:rsidR="001D7FAB">
        <w:t xml:space="preserve"> (se tabell 17 </w:t>
      </w:r>
      <w:r w:rsidR="002853FF">
        <w:t xml:space="preserve">i </w:t>
      </w:r>
      <w:r w:rsidR="001D7FAB">
        <w:t>bilaga 4)</w:t>
      </w:r>
      <w:r>
        <w:t xml:space="preserve">. Utjämningen sker genom att vissa kommuner får ett bidrag och andra betalar en avgift. Vilka insatser som omfattas av utjämningen redovisas i </w:t>
      </w:r>
      <w:r w:rsidRPr="00650C2D">
        <w:t>avsnitt</w:t>
      </w:r>
      <w:r w:rsidRPr="006D21FD">
        <w:rPr>
          <w:color w:val="FF0000"/>
        </w:rPr>
        <w:t xml:space="preserve"> </w:t>
      </w:r>
      <w:r w:rsidR="001D7FAB">
        <w:t>4.7</w:t>
      </w:r>
      <w:r>
        <w:t>. Det var 149</w:t>
      </w:r>
      <w:r w:rsidR="005D1F5F">
        <w:t> </w:t>
      </w:r>
      <w:r>
        <w:t>kommuner som fick bidrag och 141</w:t>
      </w:r>
      <w:r w:rsidR="005D1F5F">
        <w:t> </w:t>
      </w:r>
      <w:r>
        <w:t xml:space="preserve">kommuner som betalade avgifter 2012. </w:t>
      </w:r>
      <w:r w:rsidRPr="0049362D">
        <w:t xml:space="preserve">Det högsta bidraget per invånare var 4 641 kronor och </w:t>
      </w:r>
      <w:r w:rsidR="00024D1C">
        <w:t xml:space="preserve">den </w:t>
      </w:r>
      <w:r w:rsidRPr="0049362D">
        <w:t xml:space="preserve">högsta avgiften per invånare var 2 843 kronor. </w:t>
      </w:r>
    </w:p>
    <w:p w14:paraId="76966FD8" w14:textId="15EA8D71" w:rsidR="00F00810" w:rsidRDefault="00F00810" w:rsidP="001B2F73">
      <w:pPr>
        <w:pStyle w:val="Brdtextmedindrag"/>
      </w:pPr>
      <w:r w:rsidRPr="00FC065C">
        <w:t>På länsnivå hade invånarna i kommunerna i Skåne län de i gen</w:t>
      </w:r>
      <w:r>
        <w:t>omsnitt högsta avgifterna (688 </w:t>
      </w:r>
      <w:r w:rsidRPr="00FC065C">
        <w:t xml:space="preserve">kronor). De i genomsnitt högsta bidragen per invånare gick till kommunerna i Jämtlands län (1 714 kronor). </w:t>
      </w:r>
    </w:p>
    <w:p w14:paraId="301C6DE5" w14:textId="53BE270C" w:rsidR="00F00810" w:rsidRDefault="00F00810" w:rsidP="0046322E">
      <w:pPr>
        <w:pStyle w:val="Brdtextmedindrag"/>
      </w:pPr>
      <w:r>
        <w:t xml:space="preserve">I alla kommungrupper fanns det kommuner som betalade avgifter och kommuner som fick bidrag. </w:t>
      </w:r>
      <w:r w:rsidR="00E90153">
        <w:t xml:space="preserve">Som redovisas i </w:t>
      </w:r>
      <w:r w:rsidR="00E90153" w:rsidRPr="00650C2D">
        <w:t>diagram</w:t>
      </w:r>
      <w:r w:rsidR="00E90153" w:rsidRPr="006D21FD">
        <w:rPr>
          <w:color w:val="FF0000"/>
        </w:rPr>
        <w:t xml:space="preserve"> </w:t>
      </w:r>
      <w:r w:rsidR="007A1D4A" w:rsidRPr="001D7FAB">
        <w:t>2.</w:t>
      </w:r>
      <w:r w:rsidR="00E90BDF" w:rsidRPr="001D7FAB">
        <w:t>2</w:t>
      </w:r>
      <w:r w:rsidR="001D7FAB" w:rsidRPr="001D7FAB">
        <w:t>4</w:t>
      </w:r>
      <w:r w:rsidR="00E90153" w:rsidRPr="00650C2D">
        <w:t xml:space="preserve"> </w:t>
      </w:r>
      <w:r w:rsidR="00E90153">
        <w:t>gick d</w:t>
      </w:r>
      <w:r>
        <w:t>e i genom</w:t>
      </w:r>
      <w:r w:rsidR="002853FF">
        <w:softHyphen/>
      </w:r>
      <w:r>
        <w:t>snitt högsta bidragen per invånare till kommuner i kommun</w:t>
      </w:r>
      <w:r w:rsidR="006D21FD">
        <w:softHyphen/>
      </w:r>
      <w:r>
        <w:t xml:space="preserve">gruppen kommuner i glesbefolkad region (1 166 kronor). Kommunerna i kommungruppen förortskommuner till storstäderna betalade de </w:t>
      </w:r>
      <w:r w:rsidR="002853FF">
        <w:t>i genom</w:t>
      </w:r>
      <w:r w:rsidR="002853FF">
        <w:softHyphen/>
      </w:r>
      <w:r>
        <w:t xml:space="preserve">snitt högsta avgifterna per invånare (509 kronor). </w:t>
      </w:r>
    </w:p>
    <w:p w14:paraId="4DB0BD5C" w14:textId="77777777" w:rsidR="001B2F73" w:rsidRDefault="001B2F73">
      <w:pPr>
        <w:overflowPunct/>
        <w:autoSpaceDE/>
        <w:autoSpaceDN/>
        <w:adjustRightInd/>
        <w:textAlignment w:val="auto"/>
        <w:rPr>
          <w:rFonts w:ascii="Trade Gothic Pro" w:hAnsi="Trade Gothic Pro"/>
          <w:b/>
        </w:rPr>
      </w:pPr>
      <w:r>
        <w:br w:type="page"/>
      </w:r>
    </w:p>
    <w:p w14:paraId="105D6417" w14:textId="0ED089AC" w:rsidR="00F00810" w:rsidRDefault="00F00810" w:rsidP="001B2F73">
      <w:pPr>
        <w:pStyle w:val="DiagramRubrik"/>
      </w:pPr>
      <w:r>
        <w:lastRenderedPageBreak/>
        <w:t xml:space="preserve">Diagram </w:t>
      </w:r>
      <w:fldSimple w:instr=" STYLEREF 1 \s ">
        <w:r w:rsidR="00756367">
          <w:rPr>
            <w:noProof/>
          </w:rPr>
          <w:t>2</w:t>
        </w:r>
      </w:fldSimple>
      <w:r>
        <w:t>.</w:t>
      </w:r>
      <w:fldSimple w:instr=" SEQ Diagram \* ARABIC \s 1 ">
        <w:r w:rsidR="00756367">
          <w:rPr>
            <w:noProof/>
          </w:rPr>
          <w:t>24</w:t>
        </w:r>
      </w:fldSimple>
      <w:r>
        <w:tab/>
        <w:t>Utjämningsbidrag och utjämningsavgifter</w:t>
      </w:r>
      <w:r w:rsidR="00DB199E">
        <w:t>, netto</w:t>
      </w:r>
      <w:r>
        <w:t xml:space="preserve"> per kommungrupp 2012</w:t>
      </w:r>
    </w:p>
    <w:p w14:paraId="69D58EE2" w14:textId="77777777" w:rsidR="00F00810" w:rsidRDefault="00F00810" w:rsidP="001B2F73">
      <w:pPr>
        <w:pStyle w:val="DiagramUnderrubrik"/>
        <w:spacing w:after="0"/>
      </w:pPr>
      <w:r>
        <w:t>Kronor per invånare</w:t>
      </w:r>
    </w:p>
    <w:p w14:paraId="40D76DB6" w14:textId="1F963017" w:rsidR="00F00810" w:rsidRDefault="00BF79CF" w:rsidP="001B2F73">
      <w:pPr>
        <w:pStyle w:val="Brdtext"/>
        <w:spacing w:line="260" w:lineRule="atLeast"/>
        <w:sectPr w:rsidR="00F00810" w:rsidSect="001B2F73">
          <w:headerReference w:type="even" r:id="rId61"/>
          <w:headerReference w:type="default" r:id="rId62"/>
          <w:footerReference w:type="even" r:id="rId63"/>
          <w:footerReference w:type="default" r:id="rId64"/>
          <w:headerReference w:type="first" r:id="rId65"/>
          <w:footerReference w:type="first" r:id="rId66"/>
          <w:type w:val="continuous"/>
          <w:pgSz w:w="9356" w:h="13721" w:code="9"/>
          <w:pgMar w:top="794" w:right="2438" w:bottom="1191" w:left="1020" w:header="0" w:footer="709" w:gutter="0"/>
          <w:cols w:space="720"/>
          <w:docGrid w:linePitch="245"/>
        </w:sectPr>
      </w:pPr>
      <w:r>
        <w:rPr>
          <w:noProof/>
          <w:lang w:eastAsia="sv-SE"/>
        </w:rPr>
        <w:drawing>
          <wp:inline distT="0" distB="0" distL="0" distR="0" wp14:anchorId="2E267FFA" wp14:editId="5C5D5818">
            <wp:extent cx="3745230" cy="2731523"/>
            <wp:effectExtent l="0" t="0" r="7620" b="0"/>
            <wp:docPr id="28" name="Bildobjekt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67" cstate="print">
                      <a:extLst>
                        <a:ext uri="{28A0092B-C50C-407E-A947-70E740481C1C}">
                          <a14:useLocalDpi xmlns:a14="http://schemas.microsoft.com/office/drawing/2010/main" val="0"/>
                        </a:ext>
                      </a:extLst>
                    </a:blip>
                    <a:srcRect/>
                    <a:stretch>
                      <a:fillRect/>
                    </a:stretch>
                  </pic:blipFill>
                  <pic:spPr bwMode="auto">
                    <a:xfrm>
                      <a:off x="0" y="0"/>
                      <a:ext cx="3745230" cy="2731523"/>
                    </a:xfrm>
                    <a:prstGeom prst="rect">
                      <a:avLst/>
                    </a:prstGeom>
                    <a:noFill/>
                    <a:ln>
                      <a:noFill/>
                    </a:ln>
                  </pic:spPr>
                </pic:pic>
              </a:graphicData>
            </a:graphic>
          </wp:inline>
        </w:drawing>
      </w:r>
    </w:p>
    <w:p w14:paraId="2398B164" w14:textId="217E9CC9" w:rsidR="001B2F73" w:rsidRPr="00E134C5" w:rsidRDefault="00E134C5" w:rsidP="00E134C5">
      <w:pPr>
        <w:pStyle w:val="Rubrik2"/>
      </w:pPr>
      <w:bookmarkStart w:id="353" w:name="_Toc349820237"/>
      <w:bookmarkStart w:id="354" w:name="_Toc350323960"/>
      <w:bookmarkStart w:id="355" w:name="_Toc350326842"/>
      <w:bookmarkStart w:id="356" w:name="_Toc350328951"/>
      <w:bookmarkStart w:id="357" w:name="_Toc350329762"/>
      <w:bookmarkStart w:id="358" w:name="_Toc350331517"/>
      <w:bookmarkStart w:id="359" w:name="_Toc350340383"/>
      <w:bookmarkStart w:id="360" w:name="_Toc350345027"/>
      <w:bookmarkStart w:id="361" w:name="_Toc350406790"/>
      <w:bookmarkStart w:id="362" w:name="_Toc351098341"/>
      <w:bookmarkStart w:id="363" w:name="_Toc351548560"/>
      <w:bookmarkStart w:id="364" w:name="_Toc351637523"/>
      <w:bookmarkStart w:id="365" w:name="_Toc351639266"/>
      <w:bookmarkStart w:id="366" w:name="_Toc351642736"/>
      <w:bookmarkStart w:id="367" w:name="_Toc351644269"/>
      <w:bookmarkStart w:id="368" w:name="_Toc351646943"/>
      <w:r>
        <w:lastRenderedPageBreak/>
        <w:t>Kommunernas och landstingens</w:t>
      </w:r>
      <w:r w:rsidRPr="00E134C5">
        <w:t xml:space="preserve"> </w:t>
      </w:r>
      <w:r w:rsidR="001B2F73" w:rsidRPr="00E134C5">
        <w:t>kostnader</w:t>
      </w:r>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p>
    <w:p w14:paraId="264B9668" w14:textId="212209E8" w:rsidR="00870172" w:rsidRDefault="00316767" w:rsidP="00870172">
      <w:pPr>
        <w:pStyle w:val="Brdtext"/>
      </w:pPr>
      <w:r>
        <w:t>K</w:t>
      </w:r>
      <w:r w:rsidR="00870172">
        <w:t>ommunsektorns kostnader påverkas bl.a. av löneutveckling, pris</w:t>
      </w:r>
      <w:r>
        <w:softHyphen/>
      </w:r>
      <w:r w:rsidR="00870172">
        <w:t>utveckling, de</w:t>
      </w:r>
      <w:r w:rsidR="00041900">
        <w:t>mografiska förändringar och för</w:t>
      </w:r>
      <w:r w:rsidR="00870172">
        <w:t>ändrade politiska ambi</w:t>
      </w:r>
      <w:r>
        <w:softHyphen/>
      </w:r>
      <w:r w:rsidR="00870172">
        <w:t xml:space="preserve">tioner för verksamheterna. Löneutvecklingen har enskilt störst påverkan eftersom personalkostnaderna </w:t>
      </w:r>
      <w:r w:rsidR="00870172" w:rsidRPr="00C32ADB">
        <w:t xml:space="preserve">utgör </w:t>
      </w:r>
      <w:r w:rsidR="002A554A">
        <w:t>omkring hälften</w:t>
      </w:r>
      <w:r w:rsidR="00870172" w:rsidRPr="00C32ADB">
        <w:t xml:space="preserve"> av de sammanlagda </w:t>
      </w:r>
      <w:r w:rsidR="00024D1C">
        <w:t>verksamhets</w:t>
      </w:r>
      <w:r w:rsidR="00870172" w:rsidRPr="00C32ADB">
        <w:t>kostnaderna</w:t>
      </w:r>
      <w:r w:rsidR="00EB0952" w:rsidRPr="00C32ADB">
        <w:t>.</w:t>
      </w:r>
      <w:r w:rsidR="00C32ADB">
        <w:t xml:space="preserve"> </w:t>
      </w:r>
      <w:r w:rsidR="002A554A" w:rsidRPr="001D7FAB">
        <w:t xml:space="preserve">Skulle personalkostnaderna för den verksamhet som bedrivs av alternativa utförare (se avsnitt 2.4.3) inkluderas utgör personalkostnaderna en </w:t>
      </w:r>
      <w:r w:rsidR="00024D1C">
        <w:t xml:space="preserve">ännu </w:t>
      </w:r>
      <w:r w:rsidR="002A554A" w:rsidRPr="001D7FAB">
        <w:t>större andel.</w:t>
      </w:r>
      <w:r w:rsidR="002A554A">
        <w:t xml:space="preserve"> </w:t>
      </w:r>
      <w:r w:rsidR="00870172">
        <w:t>Den genomsnittliga löneökningstakten i kommunsektorn har</w:t>
      </w:r>
      <w:r w:rsidR="001D7FAB">
        <w:t xml:space="preserve"> </w:t>
      </w:r>
      <w:r w:rsidR="00870172">
        <w:t>2008</w:t>
      </w:r>
      <w:r>
        <w:t>–</w:t>
      </w:r>
      <w:r w:rsidR="00870172">
        <w:t>2012 varit 3,3 procent per år, vilket kan jämföras med löneökningstakten i ekonomin som helhet som var 3</w:t>
      </w:r>
      <w:r w:rsidR="00041900">
        <w:t>,1 procent under samma period.</w:t>
      </w:r>
      <w:r w:rsidR="00210B65">
        <w:t xml:space="preserve"> </w:t>
      </w:r>
      <w:r w:rsidR="00870172">
        <w:t>Prisutvecklingen för köp av verksamhet, lokaler, uppvärmning och andra insatsvaror påverkar också kommun</w:t>
      </w:r>
      <w:r w:rsidR="00041900">
        <w:t>sektorns kostnader.</w:t>
      </w:r>
    </w:p>
    <w:p w14:paraId="3CD5CEFA" w14:textId="37CAE801" w:rsidR="00870172" w:rsidRDefault="00870172" w:rsidP="00870172">
      <w:pPr>
        <w:pStyle w:val="Brdtextmedindrag"/>
      </w:pPr>
      <w:r>
        <w:t>Kommunsektorns kostnader uppgick enligt preliminära siffror t</w:t>
      </w:r>
      <w:r w:rsidR="00E90BDF">
        <w:t xml:space="preserve">ill 807 miljarder kronor 2012. </w:t>
      </w:r>
      <w:r>
        <w:t>Det var en ökning med 24 miljarder kronor, eller 3,1 procent</w:t>
      </w:r>
      <w:r w:rsidR="00024D1C">
        <w:t>,</w:t>
      </w:r>
      <w:r>
        <w:t xml:space="preserve"> jämfört med 2011. I kommunerna ökade kostnaderna med 2,2 procent</w:t>
      </w:r>
      <w:r w:rsidR="00E308CF">
        <w:t xml:space="preserve"> </w:t>
      </w:r>
      <w:r>
        <w:t xml:space="preserve">och i landstingen med 4,9 procent. Mellan 2008 och 2012 har kostnaderna i genomsnitt </w:t>
      </w:r>
      <w:r w:rsidR="00E308CF">
        <w:t xml:space="preserve">per år </w:t>
      </w:r>
      <w:r>
        <w:t xml:space="preserve">ökat snabbare i landstingen (4,2 procent) än i kommunerna (2,9 procent). </w:t>
      </w:r>
    </w:p>
    <w:p w14:paraId="71721353" w14:textId="41094DF3" w:rsidR="00870172" w:rsidRDefault="00870172" w:rsidP="00870172">
      <w:pPr>
        <w:pStyle w:val="Brdtextmedindrag"/>
      </w:pPr>
      <w:r>
        <w:t>Den genomsnittliga kostnaden per invånare i kommunerna var 55 738 kronor 2012. De i genomsnitt högsta kostnaderna per invånare fanns i kommungruppen turism- och besöksnäringskommuner (70 990 kronor), medan de i genomsnitt lägsta kostnaderna fanns i förortskommuner till storstäder (52</w:t>
      </w:r>
      <w:r w:rsidR="00F67623">
        <w:t> </w:t>
      </w:r>
      <w:r>
        <w:t>218</w:t>
      </w:r>
      <w:r w:rsidR="00F67623">
        <w:t> </w:t>
      </w:r>
      <w:r>
        <w:t xml:space="preserve">kronor). </w:t>
      </w:r>
    </w:p>
    <w:p w14:paraId="3E44DD07" w14:textId="0A1DF58B" w:rsidR="005D1F5F" w:rsidRDefault="00870172" w:rsidP="002853FF">
      <w:pPr>
        <w:pStyle w:val="Brdtextmedindrag"/>
      </w:pPr>
      <w:r>
        <w:t>Den genomsnittliga kostnaden per invånare i landstingen var 28</w:t>
      </w:r>
      <w:r w:rsidR="00F67623">
        <w:t> </w:t>
      </w:r>
      <w:r>
        <w:t>886</w:t>
      </w:r>
      <w:r w:rsidR="00F67623">
        <w:t> </w:t>
      </w:r>
      <w:r>
        <w:t xml:space="preserve">kronor 2012. Den högsta kostnaden per invånare fanns i Uppsala </w:t>
      </w:r>
      <w:r>
        <w:lastRenderedPageBreak/>
        <w:t>läns landsting (34</w:t>
      </w:r>
      <w:r w:rsidR="00F67623">
        <w:t> </w:t>
      </w:r>
      <w:r>
        <w:t>853</w:t>
      </w:r>
      <w:r w:rsidR="00F67623">
        <w:t> </w:t>
      </w:r>
      <w:r>
        <w:t>kronor) och den lägsta kostnaden per invånare i Söderman</w:t>
      </w:r>
      <w:r w:rsidR="00006637">
        <w:t>land</w:t>
      </w:r>
      <w:r>
        <w:t>s läns landsting (26</w:t>
      </w:r>
      <w:r w:rsidR="00F67623">
        <w:t> </w:t>
      </w:r>
      <w:r>
        <w:t>182</w:t>
      </w:r>
      <w:r w:rsidR="00F67623">
        <w:t> </w:t>
      </w:r>
      <w:r>
        <w:t>kronor).</w:t>
      </w:r>
    </w:p>
    <w:p w14:paraId="19B36561" w14:textId="124507F1" w:rsidR="00E134C5" w:rsidRPr="005D1F5F" w:rsidRDefault="00E134C5" w:rsidP="00E134C5">
      <w:pPr>
        <w:pStyle w:val="Rubrik3"/>
      </w:pPr>
      <w:bookmarkStart w:id="369" w:name="_Toc350323961"/>
      <w:bookmarkStart w:id="370" w:name="_Toc350326843"/>
      <w:bookmarkStart w:id="371" w:name="_Toc350328952"/>
      <w:bookmarkStart w:id="372" w:name="_Toc350329763"/>
      <w:bookmarkStart w:id="373" w:name="_Toc350331518"/>
      <w:bookmarkStart w:id="374" w:name="_Toc350340384"/>
      <w:bookmarkStart w:id="375" w:name="_Toc350345028"/>
      <w:bookmarkStart w:id="376" w:name="_Toc350406791"/>
      <w:bookmarkStart w:id="377" w:name="_Toc351098342"/>
      <w:bookmarkStart w:id="378" w:name="_Toc351548561"/>
      <w:bookmarkStart w:id="379" w:name="_Toc351637524"/>
      <w:bookmarkStart w:id="380" w:name="_Toc351639267"/>
      <w:bookmarkStart w:id="381" w:name="_Toc351642737"/>
      <w:bookmarkStart w:id="382" w:name="_Toc351644270"/>
      <w:bookmarkStart w:id="383" w:name="_Toc351646944"/>
      <w:r>
        <w:t>Verksamhetens kostnader</w:t>
      </w:r>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p>
    <w:p w14:paraId="4F4DDF48" w14:textId="019C0FCE" w:rsidR="001B2F73" w:rsidRDefault="001B2F73" w:rsidP="00E134C5">
      <w:pPr>
        <w:pStyle w:val="Rubrik5utannumrering"/>
      </w:pPr>
      <w:r>
        <w:t xml:space="preserve">Kostnaderna för kommunernas </w:t>
      </w:r>
      <w:r w:rsidR="00D55B07">
        <w:t xml:space="preserve">och landstingens </w:t>
      </w:r>
      <w:r>
        <w:t>verksamheter</w:t>
      </w:r>
    </w:p>
    <w:p w14:paraId="797B9BE7" w14:textId="3FD71E4B" w:rsidR="001B2F73" w:rsidRDefault="001B2F73" w:rsidP="001B2F73">
      <w:pPr>
        <w:pStyle w:val="Brdtext"/>
      </w:pPr>
      <w:r>
        <w:t xml:space="preserve">De totala kostnaderna för kommunernas och landstingens verksamhet </w:t>
      </w:r>
      <w:r w:rsidRPr="00D377A0">
        <w:t>uppgick 2011 till 774 miljarder kronor</w:t>
      </w:r>
      <w:r w:rsidR="00B26989" w:rsidRPr="00D377A0">
        <w:t>,</w:t>
      </w:r>
      <w:r w:rsidR="00381CF6" w:rsidRPr="00D377A0">
        <w:t xml:space="preserve"> exklusive interna poster och försäljning </w:t>
      </w:r>
      <w:r w:rsidR="00B26989" w:rsidRPr="00D377A0">
        <w:t xml:space="preserve">av verksamhet </w:t>
      </w:r>
      <w:r w:rsidR="00381CF6" w:rsidRPr="00D377A0">
        <w:t>mellan kommuner och landsting</w:t>
      </w:r>
      <w:r w:rsidRPr="00D377A0">
        <w:t>, vilket</w:t>
      </w:r>
      <w:r>
        <w:t xml:space="preserve"> mot</w:t>
      </w:r>
      <w:r w:rsidR="00C552EA">
        <w:softHyphen/>
      </w:r>
      <w:r>
        <w:t xml:space="preserve">svarade en ökning på 3,5 procent jämfört med 2010. </w:t>
      </w:r>
      <w:r w:rsidR="00217092">
        <w:t>Mellan 2007 och 2010 har k</w:t>
      </w:r>
      <w:r>
        <w:t>ommunsektorns kostnader årligen ökat med i genomsnitt 3,8 procent (</w:t>
      </w:r>
      <w:r w:rsidRPr="00650C2D">
        <w:t xml:space="preserve">se tabell </w:t>
      </w:r>
      <w:r w:rsidR="001D7FAB">
        <w:t xml:space="preserve">18 </w:t>
      </w:r>
      <w:r w:rsidRPr="00650C2D">
        <w:t>i bilaga</w:t>
      </w:r>
      <w:r w:rsidR="005D1F5F" w:rsidRPr="00650C2D">
        <w:t xml:space="preserve"> 4</w:t>
      </w:r>
      <w:r>
        <w:t xml:space="preserve">). </w:t>
      </w:r>
    </w:p>
    <w:p w14:paraId="1618E974" w14:textId="76311ADE" w:rsidR="001B2F73" w:rsidRDefault="001B2F73" w:rsidP="001B2F73">
      <w:pPr>
        <w:pStyle w:val="Brdtextmedindrag"/>
      </w:pPr>
      <w:r>
        <w:t>Kommunernas kostnader uppgick till ca 517 miljarder kronor 2011, vilket var en ökning med 3,4 procent jämfört med 2010. Kostnaderna</w:t>
      </w:r>
      <w:r w:rsidRPr="00235BD7">
        <w:t xml:space="preserve"> för landstingens verksamhet </w:t>
      </w:r>
      <w:r w:rsidR="00217092">
        <w:t>var</w:t>
      </w:r>
      <w:r w:rsidRPr="00235BD7">
        <w:t xml:space="preserve"> 257 miljarder kronor</w:t>
      </w:r>
      <w:r>
        <w:t>, vilket mot</w:t>
      </w:r>
      <w:r w:rsidR="00217092">
        <w:softHyphen/>
      </w:r>
      <w:r>
        <w:t>svarade en ökning på 3,9 procent jämfört med 2010</w:t>
      </w:r>
      <w:r w:rsidRPr="00235BD7">
        <w:t xml:space="preserve">. </w:t>
      </w:r>
      <w:r>
        <w:t>Mellan 2007 och 2011 har kommunernas kostnader ökat med i genomsnitt 3,6 procent per år</w:t>
      </w:r>
      <w:r w:rsidR="00217092">
        <w:t>. Det</w:t>
      </w:r>
      <w:r>
        <w:t xml:space="preserve"> är en lägre ökningstakt än för landstingen där kostnaderna under samma period </w:t>
      </w:r>
      <w:r w:rsidRPr="00235BD7">
        <w:t>har ökat med i genomsnitt 4</w:t>
      </w:r>
      <w:r>
        <w:t xml:space="preserve">,3 procent per år. </w:t>
      </w:r>
    </w:p>
    <w:p w14:paraId="54C0B645" w14:textId="77777777" w:rsidR="001B2F73" w:rsidRDefault="001B2F73" w:rsidP="005D1F5F">
      <w:pPr>
        <w:pStyle w:val="Rubrik5utannumrering"/>
      </w:pPr>
      <w:r>
        <w:t>Snabb ökning av kostnaderna för förskolan</w:t>
      </w:r>
    </w:p>
    <w:p w14:paraId="47368846" w14:textId="77777777" w:rsidR="00E265CA" w:rsidRDefault="001B2F73" w:rsidP="00E265CA">
      <w:pPr>
        <w:pStyle w:val="Brdtext"/>
      </w:pPr>
      <w:r>
        <w:t xml:space="preserve">De högsta kostnaderna </w:t>
      </w:r>
      <w:r w:rsidR="002C0F6D">
        <w:t xml:space="preserve">2011 </w:t>
      </w:r>
      <w:r>
        <w:t>hade kommunerna för verksamheten för äldre- och funktionshindrade (30 procent av totalkostnaden)</w:t>
      </w:r>
      <w:r w:rsidR="00217092">
        <w:t>,</w:t>
      </w:r>
      <w:r>
        <w:t xml:space="preserve"> följt av ut</w:t>
      </w:r>
      <w:r w:rsidR="006F5FE4">
        <w:softHyphen/>
      </w:r>
      <w:r>
        <w:t>bildningsområdet (27 procent av totalkostnaderna).</w:t>
      </w:r>
      <w:r>
        <w:rPr>
          <w:rStyle w:val="Fotnotsreferens"/>
        </w:rPr>
        <w:footnoteReference w:id="13"/>
      </w:r>
      <w:r w:rsidR="0017081B">
        <w:t xml:space="preserve"> Förskoleverk</w:t>
      </w:r>
      <w:r>
        <w:t>sam</w:t>
      </w:r>
      <w:r w:rsidR="0017081B">
        <w:softHyphen/>
      </w:r>
      <w:r>
        <w:t xml:space="preserve">hetens kostnader fortsatte att öka i snabb takt mellan 2010 och 2011 (se tabell </w:t>
      </w:r>
      <w:r w:rsidR="001D7FAB">
        <w:t>18</w:t>
      </w:r>
      <w:r>
        <w:t xml:space="preserve"> i bilaga</w:t>
      </w:r>
      <w:r w:rsidR="001D7FAB">
        <w:t xml:space="preserve"> 4</w:t>
      </w:r>
      <w:r>
        <w:t>). Kostnaderna för denna verksamhet ökade från 68,6</w:t>
      </w:r>
      <w:r w:rsidR="0017081B">
        <w:t> </w:t>
      </w:r>
      <w:r>
        <w:t>miljarder kronor 2010 till 72,5 miljarder kronor 2011, vilket mot</w:t>
      </w:r>
      <w:r w:rsidR="006F5FE4">
        <w:softHyphen/>
      </w:r>
      <w:r>
        <w:t>svarade en ökningstakt på 5,7 pr</w:t>
      </w:r>
      <w:r w:rsidR="006F5FE4">
        <w:t>ocent. Kostnaderna för förskole</w:t>
      </w:r>
      <w:r>
        <w:t>verksam</w:t>
      </w:r>
      <w:r w:rsidR="006F5FE4">
        <w:softHyphen/>
      </w:r>
      <w:r>
        <w:t>heten har ökat med i genomsnitt 6 procent per år 2007</w:t>
      </w:r>
      <w:r w:rsidR="00024D1C">
        <w:t>–</w:t>
      </w:r>
      <w:r>
        <w:t>2011, vilket är den högsta ökningstakten bland de verksamheter som kommun</w:t>
      </w:r>
      <w:r w:rsidR="006F5FE4">
        <w:softHyphen/>
      </w:r>
      <w:r>
        <w:t>erna ansvarar för. Antalet barn i förskolan har ökat under flera år och hösten 2011 var de fler än någonsin tidigare. Kostnaderna för grund</w:t>
      </w:r>
      <w:r w:rsidR="006F5FE4">
        <w:softHyphen/>
      </w:r>
      <w:r>
        <w:t>skolan och gymnasieskolan ha</w:t>
      </w:r>
      <w:r w:rsidR="006F5FE4">
        <w:t>r ökat med i genomsnitt 0,8 res</w:t>
      </w:r>
      <w:r w:rsidR="0017081B">
        <w:t>pek</w:t>
      </w:r>
      <w:r>
        <w:t>tive 1,0 procent per år mellan 2007 och 2011</w:t>
      </w:r>
      <w:r w:rsidR="00217092">
        <w:t>. Det</w:t>
      </w:r>
      <w:r>
        <w:t xml:space="preserve"> är en relativt låg öknings</w:t>
      </w:r>
      <w:r w:rsidR="006F5FE4">
        <w:softHyphen/>
      </w:r>
      <w:r>
        <w:t xml:space="preserve">takt jämfört med övriga verksamheter. </w:t>
      </w:r>
      <w:r w:rsidRPr="00B066EF">
        <w:t>Detta beror sannolikt på att elev</w:t>
      </w:r>
      <w:r w:rsidR="006F5FE4">
        <w:softHyphen/>
      </w:r>
      <w:r w:rsidRPr="00B066EF">
        <w:t>kullarna i båda verksamheterna har minskat under den aktuella perioden.</w:t>
      </w:r>
      <w:r w:rsidR="001C6591">
        <w:t xml:space="preserve"> </w:t>
      </w:r>
    </w:p>
    <w:p w14:paraId="08AC24EE" w14:textId="1216CB2F" w:rsidR="001B2F73" w:rsidRPr="00CE7DB2" w:rsidRDefault="001B2F73" w:rsidP="00E265CA">
      <w:pPr>
        <w:pStyle w:val="Rubrik5utannumrering"/>
      </w:pPr>
      <w:r>
        <w:t>Högst totalkostnader i glesbygdskommuner</w:t>
      </w:r>
    </w:p>
    <w:p w14:paraId="4F117EA9" w14:textId="2CDB16FD" w:rsidR="001B2F73" w:rsidRDefault="001B2F73" w:rsidP="001B2F73">
      <w:pPr>
        <w:pStyle w:val="Brdtext"/>
      </w:pPr>
      <w:r w:rsidRPr="00E90BDF">
        <w:t>Tabell 2.</w:t>
      </w:r>
      <w:r w:rsidR="00E90BDF" w:rsidRPr="001D7FAB">
        <w:t>3</w:t>
      </w:r>
      <w:r w:rsidRPr="004229C2">
        <w:rPr>
          <w:color w:val="FF0000"/>
        </w:rPr>
        <w:t xml:space="preserve"> </w:t>
      </w:r>
      <w:r>
        <w:t xml:space="preserve">visar att det finns väsentliga kostnadsskillnader mellan olika </w:t>
      </w:r>
      <w:r w:rsidR="002C0F6D">
        <w:t>kommungrupper</w:t>
      </w:r>
      <w:r>
        <w:t xml:space="preserve"> och </w:t>
      </w:r>
      <w:r w:rsidR="002C0F6D">
        <w:t>mellan enskilda k</w:t>
      </w:r>
      <w:r>
        <w:t>ommun</w:t>
      </w:r>
      <w:r w:rsidR="002C0F6D">
        <w:t>er</w:t>
      </w:r>
      <w:r>
        <w:t xml:space="preserve"> är skillnaderna ännu större. Variationen i kostnader beror på skillnader i strukturella förut</w:t>
      </w:r>
      <w:r w:rsidR="002C0F6D">
        <w:softHyphen/>
      </w:r>
      <w:r>
        <w:t>sättningar, ambitionsnivå och effektivitet. De kostnadsskillnader som beror på strukturella skillnader avses kompenseras inom systemet för kommunal</w:t>
      </w:r>
      <w:r w:rsidR="006D21FD">
        <w:softHyphen/>
      </w:r>
      <w:r>
        <w:t xml:space="preserve">ekonomisk utjämning. </w:t>
      </w:r>
    </w:p>
    <w:p w14:paraId="25835E07" w14:textId="7810C67B" w:rsidR="008B4FF2" w:rsidRDefault="001B2F73" w:rsidP="00E265CA">
      <w:pPr>
        <w:pStyle w:val="Brdtextmedindrag"/>
        <w:rPr>
          <w:rFonts w:ascii="Trade Gothic Pro" w:hAnsi="Trade Gothic Pro"/>
          <w:b/>
        </w:rPr>
      </w:pPr>
      <w:r>
        <w:t>De i genomsnitt högsta kostnaderna per invånare för kommunernas verksamhet 2011 hade kommunerna i kommungruppen glesbygds</w:t>
      </w:r>
      <w:r>
        <w:softHyphen/>
      </w:r>
      <w:r>
        <w:lastRenderedPageBreak/>
        <w:t>kommuner (se tabell 2.</w:t>
      </w:r>
      <w:r w:rsidR="006F5FE4" w:rsidRPr="00616AA5">
        <w:t>3</w:t>
      </w:r>
      <w:r>
        <w:t>). De i genomsnitt lägsta kostnaderna per invånare hade kommunerna i kommungruppen förortskommuner till stor</w:t>
      </w:r>
      <w:r w:rsidR="006F5FE4">
        <w:softHyphen/>
      </w:r>
      <w:r>
        <w:t xml:space="preserve">städer. Detta mönster gällde även 2007. </w:t>
      </w:r>
      <w:r w:rsidR="004E4CBD">
        <w:t>D</w:t>
      </w:r>
      <w:r>
        <w:t>en högsta kostnaden per invånare uppgick</w:t>
      </w:r>
      <w:r w:rsidR="004E4CBD">
        <w:t xml:space="preserve"> 2011</w:t>
      </w:r>
      <w:r w:rsidR="002853FF">
        <w:t xml:space="preserve"> </w:t>
      </w:r>
      <w:r>
        <w:t>till 77</w:t>
      </w:r>
      <w:r w:rsidR="006F5FE4">
        <w:t> </w:t>
      </w:r>
      <w:r>
        <w:t>341</w:t>
      </w:r>
      <w:r w:rsidR="006F5FE4">
        <w:t> </w:t>
      </w:r>
      <w:r>
        <w:t>kronor</w:t>
      </w:r>
      <w:r w:rsidR="00024D1C">
        <w:t>,</w:t>
      </w:r>
      <w:r>
        <w:t xml:space="preserve"> medan den lägsta total</w:t>
      </w:r>
      <w:r w:rsidR="002853FF">
        <w:softHyphen/>
      </w:r>
      <w:r>
        <w:t>kostnaden per invånare uppgick till 38 365 kronor.</w:t>
      </w:r>
      <w:r>
        <w:rPr>
          <w:rStyle w:val="Fotnotsreferens"/>
        </w:rPr>
        <w:footnoteReference w:id="14"/>
      </w:r>
      <w:r>
        <w:t xml:space="preserve"> </w:t>
      </w:r>
    </w:p>
    <w:p w14:paraId="3BBB0065" w14:textId="77777777" w:rsidR="001B2F73" w:rsidRDefault="001B2F73" w:rsidP="001B2F73">
      <w:pPr>
        <w:pStyle w:val="TabellRubrik"/>
      </w:pPr>
      <w:r>
        <w:t xml:space="preserve">Tabell </w:t>
      </w:r>
      <w:fldSimple w:instr=" STYLEREF 1 \s ">
        <w:r w:rsidR="00756367">
          <w:rPr>
            <w:noProof/>
          </w:rPr>
          <w:t>2</w:t>
        </w:r>
      </w:fldSimple>
      <w:r>
        <w:t>.</w:t>
      </w:r>
      <w:fldSimple w:instr=" SEQ Tabell \* ARABIC \s 1 ">
        <w:r w:rsidR="00756367">
          <w:rPr>
            <w:noProof/>
          </w:rPr>
          <w:t>3</w:t>
        </w:r>
      </w:fldSimple>
      <w:r>
        <w:tab/>
        <w:t>Kostnader för olika verksamheter i kommunerna 2011</w:t>
      </w:r>
    </w:p>
    <w:p w14:paraId="100AF1F8" w14:textId="77777777" w:rsidR="001B2F73" w:rsidRDefault="001B2F73" w:rsidP="001B2F73">
      <w:pPr>
        <w:pStyle w:val="TabellUnderrubrik"/>
      </w:pPr>
      <w:r>
        <w:t>Kronor per invånare</w:t>
      </w:r>
    </w:p>
    <w:tbl>
      <w:tblPr>
        <w:tblW w:w="5812" w:type="dxa"/>
        <w:tblLayout w:type="fixed"/>
        <w:tblCellMar>
          <w:left w:w="0" w:type="dxa"/>
        </w:tblCellMar>
        <w:tblLook w:val="0000" w:firstRow="0" w:lastRow="0" w:firstColumn="0" w:lastColumn="0" w:noHBand="0" w:noVBand="0"/>
      </w:tblPr>
      <w:tblGrid>
        <w:gridCol w:w="1560"/>
        <w:gridCol w:w="1559"/>
        <w:gridCol w:w="1559"/>
        <w:gridCol w:w="1134"/>
      </w:tblGrid>
      <w:tr w:rsidR="001B2F73" w14:paraId="1518C51B" w14:textId="77777777" w:rsidTr="001B2F73">
        <w:tc>
          <w:tcPr>
            <w:tcW w:w="1560" w:type="dxa"/>
            <w:tcBorders>
              <w:top w:val="single" w:sz="8" w:space="0" w:color="auto"/>
              <w:bottom w:val="single" w:sz="6" w:space="0" w:color="auto"/>
            </w:tcBorders>
            <w:shd w:val="clear" w:color="auto" w:fill="auto"/>
          </w:tcPr>
          <w:p w14:paraId="0EF17151" w14:textId="77777777" w:rsidR="001B2F73" w:rsidRDefault="001B2F73" w:rsidP="001B2F73">
            <w:pPr>
              <w:pStyle w:val="TabellHuvud"/>
              <w:jc w:val="left"/>
            </w:pPr>
            <w:r>
              <w:t>Verksamhet</w:t>
            </w:r>
          </w:p>
        </w:tc>
        <w:tc>
          <w:tcPr>
            <w:tcW w:w="1559" w:type="dxa"/>
            <w:tcBorders>
              <w:top w:val="single" w:sz="8" w:space="0" w:color="auto"/>
              <w:bottom w:val="single" w:sz="6" w:space="0" w:color="auto"/>
            </w:tcBorders>
            <w:shd w:val="clear" w:color="auto" w:fill="auto"/>
          </w:tcPr>
          <w:p w14:paraId="5F94E912" w14:textId="77777777" w:rsidR="001B2F73" w:rsidRDefault="001B2F73" w:rsidP="001B2F73">
            <w:pPr>
              <w:pStyle w:val="TabellHuvud"/>
            </w:pPr>
            <w:r>
              <w:t>Högst</w:t>
            </w:r>
          </w:p>
        </w:tc>
        <w:tc>
          <w:tcPr>
            <w:tcW w:w="1559" w:type="dxa"/>
            <w:tcBorders>
              <w:top w:val="single" w:sz="8" w:space="0" w:color="auto"/>
              <w:bottom w:val="single" w:sz="6" w:space="0" w:color="auto"/>
            </w:tcBorders>
            <w:shd w:val="clear" w:color="auto" w:fill="auto"/>
          </w:tcPr>
          <w:p w14:paraId="6EBE3DAA" w14:textId="77777777" w:rsidR="001B2F73" w:rsidRDefault="001B2F73" w:rsidP="001B2F73">
            <w:pPr>
              <w:pStyle w:val="TabellHuvud"/>
            </w:pPr>
            <w:r>
              <w:t>Lägst</w:t>
            </w:r>
          </w:p>
        </w:tc>
        <w:tc>
          <w:tcPr>
            <w:tcW w:w="1134" w:type="dxa"/>
            <w:tcBorders>
              <w:top w:val="single" w:sz="8" w:space="0" w:color="auto"/>
              <w:bottom w:val="single" w:sz="6" w:space="0" w:color="auto"/>
            </w:tcBorders>
          </w:tcPr>
          <w:p w14:paraId="135092B4" w14:textId="77777777" w:rsidR="001B2F73" w:rsidRDefault="001B2F73" w:rsidP="001B2F73">
            <w:pPr>
              <w:pStyle w:val="TabellHuvud"/>
            </w:pPr>
            <w:r>
              <w:t>Riket</w:t>
            </w:r>
          </w:p>
        </w:tc>
      </w:tr>
      <w:tr w:rsidR="001B2F73" w14:paraId="5E985AA4" w14:textId="77777777" w:rsidTr="001B2F73">
        <w:tc>
          <w:tcPr>
            <w:tcW w:w="1560" w:type="dxa"/>
            <w:tcBorders>
              <w:top w:val="single" w:sz="6" w:space="0" w:color="auto"/>
            </w:tcBorders>
            <w:shd w:val="clear" w:color="auto" w:fill="auto"/>
          </w:tcPr>
          <w:p w14:paraId="724E5BBF" w14:textId="77777777" w:rsidR="001B2F73" w:rsidRDefault="001B2F73" w:rsidP="001B2F73">
            <w:pPr>
              <w:pStyle w:val="TabellRader"/>
              <w:jc w:val="left"/>
            </w:pPr>
            <w:r>
              <w:t>Verksamhetens kostnader totalt</w:t>
            </w:r>
          </w:p>
        </w:tc>
        <w:tc>
          <w:tcPr>
            <w:tcW w:w="1559" w:type="dxa"/>
            <w:tcBorders>
              <w:top w:val="single" w:sz="6" w:space="0" w:color="auto"/>
            </w:tcBorders>
            <w:shd w:val="clear" w:color="auto" w:fill="auto"/>
          </w:tcPr>
          <w:p w14:paraId="43229E68" w14:textId="77777777" w:rsidR="001B2F73" w:rsidRDefault="001B2F73" w:rsidP="001B2F73">
            <w:pPr>
              <w:pStyle w:val="TabellRader"/>
            </w:pPr>
            <w:r>
              <w:t xml:space="preserve">Glesbygdskommuner </w:t>
            </w:r>
            <w:r>
              <w:br/>
            </w:r>
            <w:r>
              <w:br/>
              <w:t xml:space="preserve">63 737 </w:t>
            </w:r>
          </w:p>
        </w:tc>
        <w:tc>
          <w:tcPr>
            <w:tcW w:w="1559" w:type="dxa"/>
            <w:tcBorders>
              <w:top w:val="single" w:sz="6" w:space="0" w:color="auto"/>
            </w:tcBorders>
            <w:shd w:val="clear" w:color="auto" w:fill="auto"/>
          </w:tcPr>
          <w:p w14:paraId="2223C48A" w14:textId="77777777" w:rsidR="001B2F73" w:rsidRDefault="001B2F73" w:rsidP="001B2F73">
            <w:pPr>
              <w:pStyle w:val="TabellRader"/>
            </w:pPr>
            <w:r>
              <w:t xml:space="preserve">Förortskommuner </w:t>
            </w:r>
            <w:r>
              <w:br/>
              <w:t xml:space="preserve">till storstäder </w:t>
            </w:r>
            <w:r>
              <w:br/>
              <w:t xml:space="preserve">48 212 </w:t>
            </w:r>
          </w:p>
        </w:tc>
        <w:tc>
          <w:tcPr>
            <w:tcW w:w="1134" w:type="dxa"/>
            <w:tcBorders>
              <w:top w:val="single" w:sz="6" w:space="0" w:color="auto"/>
            </w:tcBorders>
          </w:tcPr>
          <w:p w14:paraId="5137A3EB" w14:textId="77777777" w:rsidR="001B2F73" w:rsidRDefault="001B2F73" w:rsidP="001B2F73">
            <w:pPr>
              <w:pStyle w:val="TabellRader"/>
            </w:pPr>
            <w:r>
              <w:br/>
            </w:r>
            <w:r>
              <w:br/>
              <w:t>51 372</w:t>
            </w:r>
          </w:p>
        </w:tc>
      </w:tr>
      <w:tr w:rsidR="001B2F73" w14:paraId="2256C1FC" w14:textId="77777777" w:rsidTr="001B2F73">
        <w:tc>
          <w:tcPr>
            <w:tcW w:w="1560" w:type="dxa"/>
            <w:shd w:val="clear" w:color="auto" w:fill="auto"/>
          </w:tcPr>
          <w:p w14:paraId="15DA317A" w14:textId="77777777" w:rsidR="001B2F73" w:rsidRDefault="001B2F73" w:rsidP="001B2F73">
            <w:pPr>
              <w:pStyle w:val="TabellRader"/>
              <w:jc w:val="left"/>
            </w:pPr>
            <w:r>
              <w:t>Förskoleverksamhet och skolbarnsomsorg</w:t>
            </w:r>
          </w:p>
        </w:tc>
        <w:tc>
          <w:tcPr>
            <w:tcW w:w="1559" w:type="dxa"/>
            <w:shd w:val="clear" w:color="auto" w:fill="auto"/>
          </w:tcPr>
          <w:p w14:paraId="6EA8DE5F" w14:textId="77777777" w:rsidR="001B2F73" w:rsidRDefault="001B2F73" w:rsidP="001B2F73">
            <w:pPr>
              <w:pStyle w:val="TabellRader"/>
            </w:pPr>
            <w:r>
              <w:t xml:space="preserve">Förortskommuner till </w:t>
            </w:r>
            <w:r>
              <w:br/>
              <w:t xml:space="preserve">storstäder </w:t>
            </w:r>
            <w:r>
              <w:br/>
              <w:t xml:space="preserve">9 043 </w:t>
            </w:r>
          </w:p>
        </w:tc>
        <w:tc>
          <w:tcPr>
            <w:tcW w:w="1559" w:type="dxa"/>
            <w:shd w:val="clear" w:color="auto" w:fill="auto"/>
          </w:tcPr>
          <w:p w14:paraId="5F67E689" w14:textId="77777777" w:rsidR="001B2F73" w:rsidRDefault="001B2F73" w:rsidP="001B2F73">
            <w:pPr>
              <w:pStyle w:val="TabellRader"/>
            </w:pPr>
            <w:r>
              <w:t xml:space="preserve">Varuproducerande kommuner </w:t>
            </w:r>
            <w:r>
              <w:br/>
              <w:t xml:space="preserve">6 059 </w:t>
            </w:r>
          </w:p>
        </w:tc>
        <w:tc>
          <w:tcPr>
            <w:tcW w:w="1134" w:type="dxa"/>
          </w:tcPr>
          <w:p w14:paraId="3003F18F" w14:textId="77777777" w:rsidR="001B2F73" w:rsidRDefault="001B2F73" w:rsidP="001B2F73">
            <w:pPr>
              <w:pStyle w:val="TabellRader"/>
            </w:pPr>
            <w:r>
              <w:br/>
            </w:r>
            <w:r>
              <w:br/>
              <w:t>7 647</w:t>
            </w:r>
          </w:p>
        </w:tc>
      </w:tr>
      <w:tr w:rsidR="001B2F73" w14:paraId="5B0E9271" w14:textId="77777777" w:rsidTr="001B2F73">
        <w:tc>
          <w:tcPr>
            <w:tcW w:w="1560" w:type="dxa"/>
            <w:shd w:val="clear" w:color="auto" w:fill="auto"/>
          </w:tcPr>
          <w:p w14:paraId="755C9B83" w14:textId="77777777" w:rsidR="001B2F73" w:rsidRDefault="001B2F73" w:rsidP="001B2F73">
            <w:pPr>
              <w:pStyle w:val="TabellRader"/>
              <w:jc w:val="left"/>
            </w:pPr>
            <w:r>
              <w:t>Utbildning</w:t>
            </w:r>
          </w:p>
        </w:tc>
        <w:tc>
          <w:tcPr>
            <w:tcW w:w="1559" w:type="dxa"/>
            <w:shd w:val="clear" w:color="auto" w:fill="auto"/>
          </w:tcPr>
          <w:p w14:paraId="7CC6EEEA" w14:textId="77777777" w:rsidR="001B2F73" w:rsidRDefault="001B2F73" w:rsidP="001B2F73">
            <w:pPr>
              <w:pStyle w:val="TabellRader"/>
            </w:pPr>
            <w:r>
              <w:t xml:space="preserve">Glesbygdskommuner </w:t>
            </w:r>
            <w:r>
              <w:br/>
              <w:t xml:space="preserve">17 564 </w:t>
            </w:r>
          </w:p>
        </w:tc>
        <w:tc>
          <w:tcPr>
            <w:tcW w:w="1559" w:type="dxa"/>
            <w:shd w:val="clear" w:color="auto" w:fill="auto"/>
          </w:tcPr>
          <w:p w14:paraId="76C890A6" w14:textId="77777777" w:rsidR="001B2F73" w:rsidRDefault="001B2F73" w:rsidP="001B2F73">
            <w:pPr>
              <w:pStyle w:val="TabellRader"/>
            </w:pPr>
            <w:r>
              <w:t xml:space="preserve">Storstäder </w:t>
            </w:r>
            <w:r>
              <w:br/>
              <w:t>12 848</w:t>
            </w:r>
          </w:p>
        </w:tc>
        <w:tc>
          <w:tcPr>
            <w:tcW w:w="1134" w:type="dxa"/>
          </w:tcPr>
          <w:p w14:paraId="07622413" w14:textId="77777777" w:rsidR="001B2F73" w:rsidRDefault="001B2F73" w:rsidP="001B2F73">
            <w:pPr>
              <w:pStyle w:val="TabellRader"/>
            </w:pPr>
            <w:r>
              <w:br/>
              <w:t>14 855</w:t>
            </w:r>
          </w:p>
        </w:tc>
      </w:tr>
      <w:tr w:rsidR="001B2F73" w14:paraId="704F0E34" w14:textId="77777777" w:rsidTr="001B2F73">
        <w:tc>
          <w:tcPr>
            <w:tcW w:w="1560" w:type="dxa"/>
            <w:shd w:val="clear" w:color="auto" w:fill="auto"/>
          </w:tcPr>
          <w:p w14:paraId="5914D2F7" w14:textId="77777777" w:rsidR="001B2F73" w:rsidRDefault="001B2F73" w:rsidP="001B2F73">
            <w:pPr>
              <w:pStyle w:val="TabellRader"/>
              <w:jc w:val="left"/>
            </w:pPr>
            <w:r>
              <w:t>Äldre- och funktionshindrade</w:t>
            </w:r>
          </w:p>
        </w:tc>
        <w:tc>
          <w:tcPr>
            <w:tcW w:w="1559" w:type="dxa"/>
            <w:shd w:val="clear" w:color="auto" w:fill="auto"/>
          </w:tcPr>
          <w:p w14:paraId="0EEE2660" w14:textId="77777777" w:rsidR="001B2F73" w:rsidRDefault="001B2F73" w:rsidP="001B2F73">
            <w:pPr>
              <w:pStyle w:val="TabellRader"/>
            </w:pPr>
            <w:r>
              <w:t xml:space="preserve">Glesbygdskommuner </w:t>
            </w:r>
            <w:r>
              <w:br/>
            </w:r>
            <w:r>
              <w:br/>
              <w:t xml:space="preserve">25 584 </w:t>
            </w:r>
          </w:p>
        </w:tc>
        <w:tc>
          <w:tcPr>
            <w:tcW w:w="1559" w:type="dxa"/>
            <w:shd w:val="clear" w:color="auto" w:fill="auto"/>
          </w:tcPr>
          <w:p w14:paraId="6142DFC7" w14:textId="77777777" w:rsidR="001B2F73" w:rsidRDefault="001B2F73" w:rsidP="001B2F73">
            <w:pPr>
              <w:pStyle w:val="TabellRader"/>
            </w:pPr>
            <w:r>
              <w:t xml:space="preserve">Förortskommuner </w:t>
            </w:r>
            <w:r>
              <w:br/>
              <w:t xml:space="preserve">till storstäder </w:t>
            </w:r>
            <w:r>
              <w:br/>
              <w:t>13 454</w:t>
            </w:r>
          </w:p>
        </w:tc>
        <w:tc>
          <w:tcPr>
            <w:tcW w:w="1134" w:type="dxa"/>
          </w:tcPr>
          <w:p w14:paraId="5D8FCA41" w14:textId="77777777" w:rsidR="001B2F73" w:rsidRDefault="001B2F73" w:rsidP="001B2F73">
            <w:pPr>
              <w:pStyle w:val="TabellRader"/>
            </w:pPr>
            <w:r>
              <w:br/>
            </w:r>
            <w:r>
              <w:br/>
              <w:t>16 727</w:t>
            </w:r>
          </w:p>
        </w:tc>
      </w:tr>
      <w:tr w:rsidR="001B2F73" w14:paraId="3074CAAF" w14:textId="77777777" w:rsidTr="001B2F73">
        <w:tc>
          <w:tcPr>
            <w:tcW w:w="1560" w:type="dxa"/>
            <w:tcBorders>
              <w:bottom w:val="single" w:sz="8" w:space="0" w:color="auto"/>
            </w:tcBorders>
            <w:shd w:val="clear" w:color="auto" w:fill="auto"/>
          </w:tcPr>
          <w:p w14:paraId="23E0E4FE" w14:textId="77777777" w:rsidR="001B2F73" w:rsidRDefault="001B2F73" w:rsidP="001B2F73">
            <w:pPr>
              <w:pStyle w:val="TabellRader"/>
              <w:jc w:val="left"/>
            </w:pPr>
            <w:r>
              <w:t>Individ- och familjeomsorg</w:t>
            </w:r>
          </w:p>
        </w:tc>
        <w:tc>
          <w:tcPr>
            <w:tcW w:w="1559" w:type="dxa"/>
            <w:tcBorders>
              <w:bottom w:val="single" w:sz="8" w:space="0" w:color="auto"/>
            </w:tcBorders>
            <w:shd w:val="clear" w:color="auto" w:fill="auto"/>
          </w:tcPr>
          <w:p w14:paraId="05BDA0BF" w14:textId="77777777" w:rsidR="001B2F73" w:rsidRDefault="001B2F73" w:rsidP="001B2F73">
            <w:pPr>
              <w:pStyle w:val="TabellRader"/>
            </w:pPr>
            <w:r>
              <w:t xml:space="preserve">Storstäder </w:t>
            </w:r>
            <w:r>
              <w:br/>
            </w:r>
            <w:r>
              <w:br/>
              <w:t xml:space="preserve">5 516 </w:t>
            </w:r>
          </w:p>
        </w:tc>
        <w:tc>
          <w:tcPr>
            <w:tcW w:w="1559" w:type="dxa"/>
            <w:tcBorders>
              <w:bottom w:val="single" w:sz="8" w:space="0" w:color="auto"/>
            </w:tcBorders>
            <w:shd w:val="clear" w:color="auto" w:fill="auto"/>
          </w:tcPr>
          <w:p w14:paraId="56CC62E7" w14:textId="77777777" w:rsidR="001B2F73" w:rsidRDefault="001B2F73" w:rsidP="001B2F73">
            <w:pPr>
              <w:pStyle w:val="TabellRader"/>
            </w:pPr>
            <w:r>
              <w:t xml:space="preserve">Förortskommuner </w:t>
            </w:r>
            <w:r>
              <w:br/>
              <w:t xml:space="preserve">till större städer </w:t>
            </w:r>
            <w:r>
              <w:br/>
              <w:t xml:space="preserve">2 633 </w:t>
            </w:r>
          </w:p>
        </w:tc>
        <w:tc>
          <w:tcPr>
            <w:tcW w:w="1134" w:type="dxa"/>
            <w:tcBorders>
              <w:bottom w:val="single" w:sz="8" w:space="0" w:color="auto"/>
            </w:tcBorders>
          </w:tcPr>
          <w:p w14:paraId="79FB1580" w14:textId="77777777" w:rsidR="001B2F73" w:rsidRDefault="001B2F73" w:rsidP="001B2F73">
            <w:pPr>
              <w:pStyle w:val="TabellRader"/>
            </w:pPr>
            <w:r>
              <w:br/>
            </w:r>
            <w:r>
              <w:br/>
              <w:t>3 801</w:t>
            </w:r>
          </w:p>
        </w:tc>
      </w:tr>
    </w:tbl>
    <w:p w14:paraId="0B9066BB" w14:textId="1A8AEBE8" w:rsidR="001B2F73" w:rsidRDefault="000E7178" w:rsidP="008C51E0">
      <w:pPr>
        <w:pStyle w:val="TabellFotnot"/>
      </w:pPr>
      <w:r>
        <w:t xml:space="preserve">Källa: Statistiska centralbyrån, </w:t>
      </w:r>
      <w:r w:rsidR="00435043">
        <w:t xml:space="preserve">Statistiskt meddelande </w:t>
      </w:r>
      <w:r>
        <w:t>OE70.</w:t>
      </w:r>
    </w:p>
    <w:p w14:paraId="466630FC" w14:textId="77777777" w:rsidR="000E7178" w:rsidRDefault="000E7178" w:rsidP="001B2F73">
      <w:pPr>
        <w:pStyle w:val="Brdtext"/>
      </w:pPr>
    </w:p>
    <w:p w14:paraId="3DC1CE87" w14:textId="1121AA0D" w:rsidR="001B2F73" w:rsidRDefault="001B2F73" w:rsidP="001B2F73">
      <w:pPr>
        <w:pStyle w:val="Brdtext"/>
      </w:pPr>
      <w:r>
        <w:t>För enskilda kommuner var den högsta kostnaden per invånare för för</w:t>
      </w:r>
      <w:r w:rsidR="0017081B">
        <w:softHyphen/>
      </w:r>
      <w:r>
        <w:t>skoleverksamhet och skolbarnsomsorg 11</w:t>
      </w:r>
      <w:r w:rsidR="0017081B">
        <w:t> </w:t>
      </w:r>
      <w:r>
        <w:t>147</w:t>
      </w:r>
      <w:r w:rsidR="0017081B">
        <w:t> </w:t>
      </w:r>
      <w:r>
        <w:t>kronor och den lägsta 3</w:t>
      </w:r>
      <w:r w:rsidR="0017081B">
        <w:t> </w:t>
      </w:r>
      <w:r>
        <w:t>873</w:t>
      </w:r>
      <w:r w:rsidR="0017081B">
        <w:t> </w:t>
      </w:r>
      <w:r>
        <w:t xml:space="preserve">kronor. </w:t>
      </w:r>
    </w:p>
    <w:p w14:paraId="4F1CEC88" w14:textId="369B55D8" w:rsidR="001B2F73" w:rsidRDefault="001B2F73" w:rsidP="001B2F73">
      <w:pPr>
        <w:pStyle w:val="Brdtextmedindrag"/>
      </w:pPr>
      <w:r>
        <w:t>Kostnaden i den kommun som hade de högsta kostnad</w:t>
      </w:r>
      <w:r w:rsidR="006F5FE4">
        <w:softHyphen/>
      </w:r>
      <w:r>
        <w:t>erna för ut</w:t>
      </w:r>
      <w:r w:rsidR="002853FF">
        <w:softHyphen/>
      </w:r>
      <w:r>
        <w:t xml:space="preserve">bildningsverksamheten var 22 569 kronor </w:t>
      </w:r>
      <w:r w:rsidR="00024D1C">
        <w:t xml:space="preserve">per invånare </w:t>
      </w:r>
      <w:r>
        <w:t xml:space="preserve">och i kommunen med lägst kostnader 8 267 kronor. </w:t>
      </w:r>
    </w:p>
    <w:p w14:paraId="23AAEEEE" w14:textId="597FDFB8" w:rsidR="001B2F73" w:rsidRDefault="001B2F73" w:rsidP="001B2F73">
      <w:pPr>
        <w:pStyle w:val="Brdtextmedindrag"/>
      </w:pPr>
      <w:r>
        <w:t>Kostnaden per invånare i den kommun som hade de högsta kostnad</w:t>
      </w:r>
      <w:r w:rsidR="006D21FD">
        <w:softHyphen/>
      </w:r>
      <w:r>
        <w:t>erna för verksamheten för äldre- och funktionshindrade var 32</w:t>
      </w:r>
      <w:r w:rsidR="006D21FD">
        <w:t> </w:t>
      </w:r>
      <w:r>
        <w:t>009</w:t>
      </w:r>
      <w:r w:rsidR="006D21FD">
        <w:t> </w:t>
      </w:r>
      <w:r>
        <w:t>kronor och i kommunen med lägst kostnader 8</w:t>
      </w:r>
      <w:r w:rsidR="0017081B">
        <w:t> </w:t>
      </w:r>
      <w:r>
        <w:t>499</w:t>
      </w:r>
      <w:r w:rsidR="0017081B">
        <w:t> </w:t>
      </w:r>
      <w:r>
        <w:t xml:space="preserve">kronor. Kostnaden för individ- och familjeomsorgen i den kommun som hade de högsta kostnaderna </w:t>
      </w:r>
      <w:r w:rsidR="00024D1C">
        <w:t xml:space="preserve">var 6 570 kronor </w:t>
      </w:r>
      <w:r>
        <w:t>per invånare och i kommunen med lägst kostnader 1</w:t>
      </w:r>
      <w:r w:rsidR="0017081B">
        <w:t> </w:t>
      </w:r>
      <w:r>
        <w:t>061</w:t>
      </w:r>
      <w:r w:rsidR="0017081B">
        <w:t> </w:t>
      </w:r>
      <w:r>
        <w:t>kronor per invånare.</w:t>
      </w:r>
      <w:r w:rsidRPr="00610B3B">
        <w:t xml:space="preserve"> </w:t>
      </w:r>
    </w:p>
    <w:p w14:paraId="6F9CEBE9" w14:textId="77777777" w:rsidR="001B2F73" w:rsidRDefault="001B2F73" w:rsidP="00E134C5">
      <w:pPr>
        <w:pStyle w:val="Rubrik5utannumrering"/>
      </w:pPr>
      <w:r>
        <w:t>Kostnaderna för landstingens verksamheter</w:t>
      </w:r>
    </w:p>
    <w:p w14:paraId="72134679" w14:textId="77777777" w:rsidR="001B2F73" w:rsidRDefault="001B2F73" w:rsidP="001B2F73">
      <w:pPr>
        <w:pStyle w:val="Brdtext"/>
      </w:pPr>
      <w:r w:rsidRPr="00235BD7">
        <w:t xml:space="preserve">Hälso- och sjukvården är den största av landstingens verksamheter och kostnaderna för denna </w:t>
      </w:r>
      <w:r>
        <w:t xml:space="preserve">verksamhet </w:t>
      </w:r>
      <w:r w:rsidRPr="00235BD7">
        <w:t>motsvarade 82 procent av lands</w:t>
      </w:r>
      <w:r>
        <w:softHyphen/>
      </w:r>
      <w:r w:rsidRPr="00235BD7">
        <w:t xml:space="preserve">tingens totala kostnader 2011. </w:t>
      </w:r>
    </w:p>
    <w:p w14:paraId="68838152" w14:textId="33215ADE" w:rsidR="001B2F73" w:rsidRPr="00D95901" w:rsidRDefault="001B2F73" w:rsidP="002F2910">
      <w:pPr>
        <w:pStyle w:val="Brdtextmedindrag"/>
      </w:pPr>
      <w:r w:rsidRPr="00D95901">
        <w:t>Norrbottens läns landsting hade 2011 de högsta totalkostnaderna per invånare (29</w:t>
      </w:r>
      <w:r>
        <w:t> </w:t>
      </w:r>
      <w:r w:rsidRPr="00D95901">
        <w:t>260</w:t>
      </w:r>
      <w:r>
        <w:t> </w:t>
      </w:r>
      <w:r w:rsidRPr="00D95901">
        <w:t>kronor) för sin verksamhet, medan landstinget i Krono</w:t>
      </w:r>
      <w:r w:rsidR="002853FF">
        <w:softHyphen/>
      </w:r>
      <w:r w:rsidRPr="00D95901">
        <w:t>bergs län hade de lägsta totalkostnaderna (24 957 kronor).</w:t>
      </w:r>
      <w:r w:rsidRPr="00D95901">
        <w:rPr>
          <w:rStyle w:val="Fotnotsreferens"/>
        </w:rPr>
        <w:footnoteReference w:id="15"/>
      </w:r>
      <w:r w:rsidRPr="00D95901">
        <w:t xml:space="preserve"> </w:t>
      </w:r>
    </w:p>
    <w:p w14:paraId="18052040" w14:textId="36AD5989" w:rsidR="001B2F73" w:rsidRPr="00235BD7" w:rsidRDefault="001B2F73" w:rsidP="001B2F73">
      <w:pPr>
        <w:pStyle w:val="Brdtextmedindrag"/>
      </w:pPr>
      <w:r w:rsidRPr="00235BD7">
        <w:lastRenderedPageBreak/>
        <w:t xml:space="preserve">Kostnaderna för den specialiserade somatiska vården motsvarade </w:t>
      </w:r>
      <w:r>
        <w:t xml:space="preserve">47 procent av kostnaderna för landstingens verksamhet. </w:t>
      </w:r>
      <w:r w:rsidRPr="00235BD7">
        <w:t>Den specialisera</w:t>
      </w:r>
      <w:r>
        <w:softHyphen/>
      </w:r>
      <w:r w:rsidRPr="00235BD7">
        <w:t xml:space="preserve">de somatiska vårdens kostnader har ökat med </w:t>
      </w:r>
      <w:r>
        <w:t>i genomsnitt 4,7</w:t>
      </w:r>
      <w:r w:rsidRPr="00235BD7">
        <w:t xml:space="preserve"> procent </w:t>
      </w:r>
      <w:r>
        <w:t>per år mellan 2007 och 2011.</w:t>
      </w:r>
      <w:r w:rsidRPr="00235BD7">
        <w:t xml:space="preserve"> </w:t>
      </w:r>
      <w:r>
        <w:t>M</w:t>
      </w:r>
      <w:r w:rsidRPr="00235BD7">
        <w:t xml:space="preserve">ellan 2010 och 2011 </w:t>
      </w:r>
      <w:r w:rsidR="00217092">
        <w:t>steg</w:t>
      </w:r>
      <w:r w:rsidRPr="00235BD7">
        <w:t xml:space="preserve"> kostnaderna med 4</w:t>
      </w:r>
      <w:r>
        <w:t>,2</w:t>
      </w:r>
      <w:r w:rsidRPr="00235BD7">
        <w:t xml:space="preserve"> procent. </w:t>
      </w:r>
      <w:r>
        <w:t xml:space="preserve">Västerbottens läns </w:t>
      </w:r>
      <w:r w:rsidRPr="00235BD7">
        <w:t>landsting hade 2011 de högsta kostnaderna per invånare (13</w:t>
      </w:r>
      <w:r>
        <w:t> </w:t>
      </w:r>
      <w:r w:rsidRPr="00235BD7">
        <w:t>032</w:t>
      </w:r>
      <w:r>
        <w:t> </w:t>
      </w:r>
      <w:r w:rsidRPr="00235BD7">
        <w:t xml:space="preserve">kronor) för den specialiserade somatiska vården, medan landstinget i Västra Götaland hade de lägsta kostnaderna (11 550 kronor). </w:t>
      </w:r>
    </w:p>
    <w:p w14:paraId="17B2FB96" w14:textId="7FE63830" w:rsidR="001B2F73" w:rsidRPr="00235BD7" w:rsidRDefault="001B2F73" w:rsidP="001B2F73">
      <w:pPr>
        <w:pStyle w:val="Brdtextmedindrag"/>
      </w:pPr>
      <w:r w:rsidRPr="00235BD7">
        <w:t>Kostnaderna för primärvården motsvarade i genomsnitt 16</w:t>
      </w:r>
      <w:r w:rsidR="0017081B">
        <w:t> </w:t>
      </w:r>
      <w:r w:rsidRPr="00235BD7">
        <w:t xml:space="preserve">procent av landstingens </w:t>
      </w:r>
      <w:r>
        <w:t xml:space="preserve">totala </w:t>
      </w:r>
      <w:r w:rsidRPr="00235BD7">
        <w:t>kostnader 2011. Kostnaderna för primärvå</w:t>
      </w:r>
      <w:r>
        <w:t>rden har i genomsnitt ökat med 4,9</w:t>
      </w:r>
      <w:r w:rsidRPr="00235BD7">
        <w:t> proc</w:t>
      </w:r>
      <w:r>
        <w:t>ent per år mellan 2007 och 2011.</w:t>
      </w:r>
      <w:r w:rsidRPr="00235BD7">
        <w:t xml:space="preserve"> </w:t>
      </w:r>
      <w:r>
        <w:t>M</w:t>
      </w:r>
      <w:r w:rsidRPr="00235BD7">
        <w:t xml:space="preserve">ellan 2010 och 2011 </w:t>
      </w:r>
      <w:r w:rsidR="00217092">
        <w:t>steg</w:t>
      </w:r>
      <w:r>
        <w:t xml:space="preserve"> kostnaderna med </w:t>
      </w:r>
      <w:r w:rsidRPr="00235BD7">
        <w:t>3</w:t>
      </w:r>
      <w:r>
        <w:t>,3</w:t>
      </w:r>
      <w:r w:rsidRPr="00235BD7">
        <w:t> procent. De högsta kostnaderna per invånare 2011 hade Norrbottens län</w:t>
      </w:r>
      <w:r>
        <w:t>s landsting (29 620 </w:t>
      </w:r>
      <w:r w:rsidRPr="00235BD7">
        <w:t>kronor), tätt följt av Västerbottens läns landsting (29</w:t>
      </w:r>
      <w:r w:rsidR="0017081B">
        <w:t> </w:t>
      </w:r>
      <w:r w:rsidRPr="00235BD7">
        <w:t>584</w:t>
      </w:r>
      <w:r w:rsidR="0017081B">
        <w:t> </w:t>
      </w:r>
      <w:r w:rsidRPr="00235BD7">
        <w:t>kronor) och St</w:t>
      </w:r>
      <w:r>
        <w:t>ockholms läns landsting (29 511 </w:t>
      </w:r>
      <w:r w:rsidRPr="00235BD7">
        <w:t>kronor). Landstinget i Kronoberg</w:t>
      </w:r>
      <w:r>
        <w:t>s län</w:t>
      </w:r>
      <w:r w:rsidRPr="00235BD7">
        <w:t xml:space="preserve"> hade de lägst</w:t>
      </w:r>
      <w:r>
        <w:t xml:space="preserve">a kostnaderna per invånare </w:t>
      </w:r>
      <w:r w:rsidRPr="00235BD7">
        <w:t>(24</w:t>
      </w:r>
      <w:r w:rsidR="0017081B">
        <w:t> </w:t>
      </w:r>
      <w:r w:rsidRPr="00235BD7">
        <w:t>957</w:t>
      </w:r>
      <w:r w:rsidR="0017081B">
        <w:t> </w:t>
      </w:r>
      <w:r w:rsidRPr="00235BD7">
        <w:t xml:space="preserve">kronor). </w:t>
      </w:r>
    </w:p>
    <w:p w14:paraId="486A7625" w14:textId="77777777" w:rsidR="00F00810" w:rsidRDefault="00F00810" w:rsidP="00E134C5">
      <w:pPr>
        <w:pStyle w:val="Rubrik3"/>
      </w:pPr>
      <w:bookmarkStart w:id="384" w:name="_Toc349815124"/>
      <w:bookmarkStart w:id="385" w:name="_Toc349816254"/>
      <w:bookmarkStart w:id="386" w:name="_Toc349820238"/>
      <w:bookmarkStart w:id="387" w:name="_Toc350323962"/>
      <w:bookmarkStart w:id="388" w:name="_Toc350326844"/>
      <w:bookmarkStart w:id="389" w:name="_Toc350328953"/>
      <w:bookmarkStart w:id="390" w:name="_Toc350329764"/>
      <w:bookmarkStart w:id="391" w:name="_Toc350331519"/>
      <w:bookmarkStart w:id="392" w:name="_Toc350340385"/>
      <w:bookmarkStart w:id="393" w:name="_Toc350345029"/>
      <w:bookmarkStart w:id="394" w:name="_Toc350406792"/>
      <w:bookmarkStart w:id="395" w:name="_Toc351098343"/>
      <w:bookmarkStart w:id="396" w:name="_Toc351548562"/>
      <w:bookmarkStart w:id="397" w:name="_Toc351637525"/>
      <w:bookmarkStart w:id="398" w:name="_Toc351639268"/>
      <w:bookmarkStart w:id="399" w:name="_Toc351642738"/>
      <w:bookmarkStart w:id="400" w:name="_Toc351644271"/>
      <w:bookmarkStart w:id="401" w:name="_Toc351646945"/>
      <w:r w:rsidRPr="00E134C5">
        <w:t>Kommunal personal</w:t>
      </w:r>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p>
    <w:p w14:paraId="043009E3" w14:textId="4CAEED61" w:rsidR="00812C7C" w:rsidRDefault="00812C7C" w:rsidP="00812C7C">
      <w:pPr>
        <w:pStyle w:val="Rubrik5utannumrering"/>
      </w:pPr>
      <w:r>
        <w:t xml:space="preserve">Sysselsättningen i kommunsektorn tillbaka på nivån innan den </w:t>
      </w:r>
      <w:r w:rsidR="00E308CF">
        <w:t>finansiella</w:t>
      </w:r>
      <w:r>
        <w:t xml:space="preserve"> krisen</w:t>
      </w:r>
    </w:p>
    <w:p w14:paraId="41F7FFA3" w14:textId="759F89F5" w:rsidR="00812C7C" w:rsidRDefault="00812C7C" w:rsidP="00812C7C">
      <w:pPr>
        <w:pStyle w:val="Brdtext"/>
      </w:pPr>
      <w:r>
        <w:t xml:space="preserve">Antalet sysselsatta i kommunsektorn och sysselsatta i privata företag som utför arbete på uppdrag av kommuner och landsting (kommunalt finansierad sysselsättning i </w:t>
      </w:r>
      <w:r w:rsidR="00E308CF">
        <w:t xml:space="preserve">näringslivet inom </w:t>
      </w:r>
      <w:r>
        <w:t>vård, omsorg och ut</w:t>
      </w:r>
      <w:r w:rsidR="002853FF">
        <w:softHyphen/>
      </w:r>
      <w:r w:rsidR="00E308CF">
        <w:t>bildning</w:t>
      </w:r>
      <w:r>
        <w:t xml:space="preserve">) utgjorde 26 procent av det totala antalet sysselsatta i Sverige. År 2012 uppgick det totala antalet </w:t>
      </w:r>
      <w:r w:rsidR="00E308CF">
        <w:t xml:space="preserve">sysselsatta i kommunsektorn </w:t>
      </w:r>
      <w:r>
        <w:t>till 1</w:t>
      </w:r>
      <w:r w:rsidR="004229C2">
        <w:t> </w:t>
      </w:r>
      <w:r>
        <w:t>207</w:t>
      </w:r>
      <w:r w:rsidR="004927EA">
        <w:t> </w:t>
      </w:r>
      <w:r w:rsidR="004229C2">
        <w:t>000</w:t>
      </w:r>
      <w:r w:rsidR="004927EA">
        <w:t>,</w:t>
      </w:r>
      <w:r>
        <w:t xml:space="preserve"> inklusive den kommunalt finansiera</w:t>
      </w:r>
      <w:r w:rsidR="00E308CF">
        <w:softHyphen/>
      </w:r>
      <w:r>
        <w:t>de sysselsättningen, vilket var en ökning med 0,8</w:t>
      </w:r>
      <w:r w:rsidR="00E308CF">
        <w:t> </w:t>
      </w:r>
      <w:r>
        <w:t>procent jäm</w:t>
      </w:r>
      <w:r w:rsidR="00E308CF">
        <w:softHyphen/>
      </w:r>
      <w:r>
        <w:t xml:space="preserve">fört med 2011. </w:t>
      </w:r>
    </w:p>
    <w:p w14:paraId="6216F691" w14:textId="6080F642" w:rsidR="00812C7C" w:rsidRDefault="00812C7C" w:rsidP="00812C7C">
      <w:pPr>
        <w:pStyle w:val="Brdtextmedindrag"/>
      </w:pPr>
      <w:r>
        <w:t xml:space="preserve">Det totala antalet sysselsatta var </w:t>
      </w:r>
      <w:r w:rsidR="004927EA">
        <w:t xml:space="preserve">2012 </w:t>
      </w:r>
      <w:r>
        <w:t xml:space="preserve">tillbaka på 2008 års nivå (se </w:t>
      </w:r>
      <w:r w:rsidRPr="00E308CF">
        <w:t>diagram 2.</w:t>
      </w:r>
      <w:r w:rsidR="00E308CF" w:rsidRPr="00616AA5">
        <w:t>2</w:t>
      </w:r>
      <w:r w:rsidR="008A4425" w:rsidRPr="00616AA5">
        <w:t>5</w:t>
      </w:r>
      <w:r w:rsidRPr="00616AA5">
        <w:t>)</w:t>
      </w:r>
      <w:r>
        <w:t>. Detta beror dels på att sysselsättningen i den kommun</w:t>
      </w:r>
      <w:r w:rsidR="004229C2">
        <w:softHyphen/>
      </w:r>
      <w:r>
        <w:t xml:space="preserve">finansierade delen av näringslivet har ökat varje år sedan 2008, </w:t>
      </w:r>
      <w:r w:rsidR="004927EA">
        <w:t>dels</w:t>
      </w:r>
      <w:r>
        <w:t xml:space="preserve"> på att sysselsättningen i kommuner och landsting öka</w:t>
      </w:r>
      <w:r w:rsidR="004927EA">
        <w:t>de</w:t>
      </w:r>
      <w:r>
        <w:t xml:space="preserve"> både 2011 och 2012. Minskningen av sysselsättningen i kommuner och landsting mellan 2008 och 2010 kan dels förklaras av att medelarbetstiden per sysselsatt har ökat, dels av att den arbetsmarknadspolitiska åtgärden plusjobb har fasats ut. </w:t>
      </w:r>
    </w:p>
    <w:p w14:paraId="25FDF72A" w14:textId="79482D4B" w:rsidR="00812C7C" w:rsidRDefault="00812C7C" w:rsidP="00812C7C">
      <w:pPr>
        <w:pStyle w:val="Brdtextmedindrag"/>
      </w:pPr>
      <w:r>
        <w:t>Enligt preliminära uppgifter för 2012 ökade antalet arbetade timmar (kalenderkorrigerade) med 1,1 procent jämfört med 2011</w:t>
      </w:r>
      <w:r w:rsidR="008A4425">
        <w:t>,</w:t>
      </w:r>
      <w:r>
        <w:t xml:space="preserve"> vilket innebär att antalet arbetade timmar 2012 var tillbaka på 2008 års nivå, dvs. på samma nivå som före den ekonomiska krisen. </w:t>
      </w:r>
    </w:p>
    <w:p w14:paraId="1AFFBB9C" w14:textId="27C7DB97" w:rsidR="00812C7C" w:rsidRDefault="00812C7C" w:rsidP="00812C7C">
      <w:pPr>
        <w:pStyle w:val="Brdtextmedindrag"/>
      </w:pPr>
      <w:r>
        <w:t>Antalet sysselsatta i kommuner och landsting, dvs. med kommuner eller landsting som arbetsgivare uppgick till 1</w:t>
      </w:r>
      <w:r w:rsidR="004229C2">
        <w:t> </w:t>
      </w:r>
      <w:r>
        <w:t>064</w:t>
      </w:r>
      <w:r w:rsidR="00E308CF">
        <w:t> </w:t>
      </w:r>
      <w:r>
        <w:t>700</w:t>
      </w:r>
      <w:r w:rsidR="00E308CF">
        <w:t>,</w:t>
      </w:r>
      <w:r>
        <w:t xml:space="preserve"> vilket </w:t>
      </w:r>
      <w:r w:rsidR="00A872D4">
        <w:t xml:space="preserve">var </w:t>
      </w:r>
      <w:r>
        <w:t>5</w:t>
      </w:r>
      <w:r w:rsidR="00A872D4">
        <w:t> </w:t>
      </w:r>
      <w:r>
        <w:t>400</w:t>
      </w:r>
      <w:r w:rsidR="00A872D4">
        <w:t> </w:t>
      </w:r>
      <w:r>
        <w:t>(0,5</w:t>
      </w:r>
      <w:r w:rsidR="004229C2">
        <w:t> </w:t>
      </w:r>
      <w:r>
        <w:t>procent) fler än 2011. Kommunerna hade 803 900 sysselsatta 2012</w:t>
      </w:r>
      <w:r w:rsidR="00E308CF">
        <w:t>,</w:t>
      </w:r>
      <w:r>
        <w:t xml:space="preserve"> vilket var en ökning med 3</w:t>
      </w:r>
      <w:r w:rsidR="004229C2">
        <w:t> </w:t>
      </w:r>
      <w:r>
        <w:t>100</w:t>
      </w:r>
      <w:r w:rsidR="004229C2">
        <w:t> </w:t>
      </w:r>
      <w:r>
        <w:t>(0,4 procent) jämfört med året före. I landstingen ökade antalet sysselsatta med 2</w:t>
      </w:r>
      <w:r w:rsidR="004229C2">
        <w:t> </w:t>
      </w:r>
      <w:r>
        <w:t>300</w:t>
      </w:r>
      <w:r w:rsidR="004229C2">
        <w:t> </w:t>
      </w:r>
      <w:r>
        <w:t>(0,9</w:t>
      </w:r>
      <w:r w:rsidR="004229C2">
        <w:t> </w:t>
      </w:r>
      <w:r>
        <w:t>procent) och upp</w:t>
      </w:r>
      <w:r w:rsidR="00B118F3">
        <w:softHyphen/>
      </w:r>
      <w:r>
        <w:t xml:space="preserve">gick till totalt 260 800. </w:t>
      </w:r>
    </w:p>
    <w:p w14:paraId="262990B4" w14:textId="446F24A1" w:rsidR="00812C7C" w:rsidRDefault="00812C7C" w:rsidP="00812C7C">
      <w:pPr>
        <w:pStyle w:val="Brdtextmedindrag"/>
      </w:pPr>
      <w:r>
        <w:t>År 2012 var det ca</w:t>
      </w:r>
      <w:r w:rsidR="00A872D4">
        <w:t> </w:t>
      </w:r>
      <w:r>
        <w:t>143</w:t>
      </w:r>
      <w:r w:rsidR="00A872D4">
        <w:t> </w:t>
      </w:r>
      <w:r>
        <w:t>000</w:t>
      </w:r>
      <w:r w:rsidR="00A872D4">
        <w:t> </w:t>
      </w:r>
      <w:r>
        <w:t>sysselsatta i den kommunfinansierade sysselsättningen i näringslivet, vilket var 3,0 procent fler än 2011 och 25,3 procent fler än 2008.</w:t>
      </w:r>
    </w:p>
    <w:p w14:paraId="1C31166E" w14:textId="38D5F0E6" w:rsidR="00812C7C" w:rsidRDefault="00812C7C" w:rsidP="00812C7C">
      <w:pPr>
        <w:pStyle w:val="DiagramRubrik"/>
      </w:pPr>
      <w:r>
        <w:lastRenderedPageBreak/>
        <w:t xml:space="preserve">Diagram </w:t>
      </w:r>
      <w:fldSimple w:instr=" STYLEREF 1 \s ">
        <w:r w:rsidR="00756367">
          <w:rPr>
            <w:noProof/>
          </w:rPr>
          <w:t>2</w:t>
        </w:r>
      </w:fldSimple>
      <w:r>
        <w:t>.</w:t>
      </w:r>
      <w:fldSimple w:instr=" SEQ Diagram \* ARABIC \s 1 ">
        <w:r w:rsidR="00756367">
          <w:rPr>
            <w:noProof/>
          </w:rPr>
          <w:t>25</w:t>
        </w:r>
      </w:fldSimple>
      <w:r>
        <w:tab/>
        <w:t xml:space="preserve">Antal sysselsatta i kommuner och landsting samt kommunalt finansierad sysselsättning i näringslivet </w:t>
      </w:r>
      <w:r w:rsidR="002853FF">
        <w:t xml:space="preserve">     </w:t>
      </w:r>
      <w:r>
        <w:t>2008</w:t>
      </w:r>
      <w:r w:rsidR="002853FF">
        <w:t>–</w:t>
      </w:r>
      <w:r>
        <w:t>2012</w:t>
      </w:r>
    </w:p>
    <w:p w14:paraId="45C22DE0" w14:textId="4566D632" w:rsidR="00A872D4" w:rsidRPr="00A872D4" w:rsidRDefault="00A872D4" w:rsidP="00A872D4">
      <w:pPr>
        <w:pStyle w:val="TabellUnderrubrik"/>
      </w:pPr>
      <w:r>
        <w:t>Tusental</w:t>
      </w:r>
    </w:p>
    <w:p w14:paraId="1866B52C" w14:textId="48F9E17A" w:rsidR="00812C7C" w:rsidRDefault="004927EA" w:rsidP="00812C7C">
      <w:pPr>
        <w:pStyle w:val="Brdtext"/>
        <w:spacing w:line="260" w:lineRule="atLeast"/>
      </w:pPr>
      <w:r>
        <w:rPr>
          <w:noProof/>
          <w:lang w:eastAsia="sv-SE"/>
        </w:rPr>
        <w:drawing>
          <wp:inline distT="0" distB="0" distL="0" distR="0" wp14:anchorId="0425C49E" wp14:editId="77F0CFD9">
            <wp:extent cx="3745230" cy="2660572"/>
            <wp:effectExtent l="0" t="0" r="7620" b="6985"/>
            <wp:docPr id="57" name="Bildobjekt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68" cstate="print">
                      <a:extLst>
                        <a:ext uri="{28A0092B-C50C-407E-A947-70E740481C1C}">
                          <a14:useLocalDpi xmlns:a14="http://schemas.microsoft.com/office/drawing/2010/main" val="0"/>
                        </a:ext>
                      </a:extLst>
                    </a:blip>
                    <a:srcRect/>
                    <a:stretch>
                      <a:fillRect/>
                    </a:stretch>
                  </pic:blipFill>
                  <pic:spPr bwMode="auto">
                    <a:xfrm>
                      <a:off x="0" y="0"/>
                      <a:ext cx="3745230" cy="2660572"/>
                    </a:xfrm>
                    <a:prstGeom prst="rect">
                      <a:avLst/>
                    </a:prstGeom>
                    <a:noFill/>
                    <a:ln>
                      <a:noFill/>
                    </a:ln>
                  </pic:spPr>
                </pic:pic>
              </a:graphicData>
            </a:graphic>
          </wp:inline>
        </w:drawing>
      </w:r>
    </w:p>
    <w:p w14:paraId="061BF3C7" w14:textId="76DD02B6" w:rsidR="00812C7C" w:rsidRDefault="00812C7C" w:rsidP="00812C7C">
      <w:pPr>
        <w:pStyle w:val="Rubrik5utannumrering"/>
      </w:pPr>
      <w:r w:rsidRPr="00A707D3">
        <w:t>Antalet årsarbetskrafter ökade</w:t>
      </w:r>
      <w:r w:rsidR="00A872D4" w:rsidRPr="00A707D3">
        <w:t xml:space="preserve"> i samtliga kommungrupper</w:t>
      </w:r>
      <w:r w:rsidRPr="00A707D3">
        <w:t xml:space="preserve"> mellan 2010 och 2011</w:t>
      </w:r>
    </w:p>
    <w:p w14:paraId="37433C50" w14:textId="7DEE2144" w:rsidR="00F00810" w:rsidRDefault="00F00810" w:rsidP="00812C7C">
      <w:pPr>
        <w:pStyle w:val="Brdtext"/>
      </w:pPr>
      <w:r>
        <w:t>Enligt statistik från Sveriges Kommuner och Landsting</w:t>
      </w:r>
      <w:r w:rsidR="00B118F3">
        <w:t xml:space="preserve">, </w:t>
      </w:r>
      <w:r w:rsidR="00B118F3" w:rsidRPr="00616AA5">
        <w:t>som till skillnad från statistiken om syssels</w:t>
      </w:r>
      <w:r w:rsidR="00392956">
        <w:t>ättningen enligt NR</w:t>
      </w:r>
      <w:r w:rsidR="00B118F3" w:rsidRPr="00616AA5">
        <w:t xml:space="preserve"> redo</w:t>
      </w:r>
      <w:r w:rsidR="002853FF">
        <w:softHyphen/>
      </w:r>
      <w:r w:rsidR="00B118F3" w:rsidRPr="00616AA5">
        <w:t>visar personal</w:t>
      </w:r>
      <w:r w:rsidR="00B118F3" w:rsidRPr="00616AA5">
        <w:softHyphen/>
        <w:t xml:space="preserve">statistiken för enskilda kommuner och landsting, </w:t>
      </w:r>
      <w:r w:rsidRPr="00616AA5">
        <w:t xml:space="preserve">uppgick </w:t>
      </w:r>
      <w:r w:rsidR="00217092" w:rsidRPr="00616AA5">
        <w:t xml:space="preserve">2011 </w:t>
      </w:r>
      <w:r w:rsidRPr="00616AA5">
        <w:t>antalet årsarbetskrafter i kommunerna till 618</w:t>
      </w:r>
      <w:r w:rsidR="005D1F5F" w:rsidRPr="00616AA5">
        <w:t> </w:t>
      </w:r>
      <w:r w:rsidRPr="00616AA5">
        <w:t>400</w:t>
      </w:r>
      <w:r w:rsidR="005D1F5F" w:rsidRPr="00616AA5">
        <w:t> </w:t>
      </w:r>
      <w:r w:rsidRPr="00616AA5">
        <w:t>och i landstingen till 214 700, vilket totalt blir 833</w:t>
      </w:r>
      <w:r w:rsidR="005D1F5F" w:rsidRPr="00616AA5">
        <w:t> </w:t>
      </w:r>
      <w:r w:rsidRPr="00616AA5">
        <w:t>100</w:t>
      </w:r>
      <w:r w:rsidR="005D1F5F" w:rsidRPr="00616AA5">
        <w:t> </w:t>
      </w:r>
      <w:r w:rsidRPr="00616AA5">
        <w:t>årsarbetskrafter. Mellan 2010 och 2011 ökade antalet årsarbetskrafter i kommunsektorn sammantaget med 9</w:t>
      </w:r>
      <w:r w:rsidR="008A4425" w:rsidRPr="00616AA5">
        <w:t> </w:t>
      </w:r>
      <w:r w:rsidRPr="00616AA5">
        <w:t>600</w:t>
      </w:r>
      <w:r w:rsidR="008A4425" w:rsidRPr="00616AA5">
        <w:t> </w:t>
      </w:r>
      <w:r w:rsidRPr="00616AA5">
        <w:t>(1,2 pro</w:t>
      </w:r>
      <w:r w:rsidR="008A4425" w:rsidRPr="00616AA5">
        <w:softHyphen/>
      </w:r>
      <w:r w:rsidRPr="00616AA5">
        <w:t>cent). I kommunerna ökade antalet årsarbetskrafter med 6</w:t>
      </w:r>
      <w:r w:rsidR="008A4425" w:rsidRPr="00616AA5">
        <w:t> </w:t>
      </w:r>
      <w:r w:rsidRPr="00616AA5">
        <w:t>900</w:t>
      </w:r>
      <w:r w:rsidR="008A4425" w:rsidRPr="00616AA5">
        <w:t> </w:t>
      </w:r>
      <w:r w:rsidRPr="00616AA5">
        <w:t>(1,1 procent) och i landstingen med 2 700 (1,2 procent). Hur antalet års</w:t>
      </w:r>
      <w:r w:rsidR="00B118F3" w:rsidRPr="00616AA5">
        <w:softHyphen/>
      </w:r>
      <w:r w:rsidRPr="00616AA5">
        <w:t xml:space="preserve">arbetskrafter i kommunsektorn utvecklas beror </w:t>
      </w:r>
      <w:r w:rsidR="004927EA">
        <w:t>bl.a.</w:t>
      </w:r>
      <w:r w:rsidR="004927EA" w:rsidRPr="00616AA5">
        <w:t xml:space="preserve"> </w:t>
      </w:r>
      <w:r w:rsidRPr="00616AA5">
        <w:t xml:space="preserve">på </w:t>
      </w:r>
      <w:r w:rsidR="004927EA">
        <w:t xml:space="preserve">utvecklingen av </w:t>
      </w:r>
      <w:r w:rsidRPr="00616AA5">
        <w:t>kommun</w:t>
      </w:r>
      <w:r w:rsidR="00B118F3" w:rsidRPr="00616AA5">
        <w:softHyphen/>
      </w:r>
      <w:r w:rsidRPr="00616AA5">
        <w:t xml:space="preserve">ernas och landstingens köp av verksamhet (se avsnitt </w:t>
      </w:r>
      <w:r w:rsidR="006F5FE4" w:rsidRPr="00616AA5">
        <w:t>2.4.3</w:t>
      </w:r>
      <w:r w:rsidRPr="00616AA5">
        <w:t>).</w:t>
      </w:r>
      <w:r>
        <w:t xml:space="preserve"> </w:t>
      </w:r>
    </w:p>
    <w:p w14:paraId="296D9EDB" w14:textId="4F14B499" w:rsidR="00F00810" w:rsidRDefault="00F00810" w:rsidP="001B2F73">
      <w:pPr>
        <w:pStyle w:val="Brdtextmedindrag"/>
      </w:pPr>
      <w:r>
        <w:t>Antalet årsarbetskrafter har ökat i 66 procent av kommunerna mellan 2010 och 2011. Den ökning av årsarbetskrafterna som har skett mellan 2010 och 2011 beror till 80 procent på ett ökat inflöde av månadsanställd personal. För kommunernas del ökade antalet årsarbetskrafter även mellan 2009 och 2010, men då skedde detta genom ett ökat antal tim</w:t>
      </w:r>
      <w:r w:rsidR="002853FF">
        <w:softHyphen/>
      </w:r>
      <w:r>
        <w:t>avlönade. I kommunerna har antalet årsarbetskrafter ökat inom alla verksamhetsområden utom rehabilitering och förebyggande arbete. Undersköterskor och barnskötare är de personalkate</w:t>
      </w:r>
      <w:r w:rsidR="006F5FE4">
        <w:softHyphen/>
      </w:r>
      <w:r>
        <w:t xml:space="preserve">gorier där antalet årsarbetskrafter har ökat mest </w:t>
      </w:r>
      <w:r w:rsidR="004927EA">
        <w:t xml:space="preserve">(2 400 respektive 1 880) </w:t>
      </w:r>
      <w:r>
        <w:t xml:space="preserve">mellan 2010 och 2011. Gymnasielärare är den personalkategori som har minskat mest (920) mellan de båda åren. </w:t>
      </w:r>
    </w:p>
    <w:p w14:paraId="6D741092" w14:textId="68FDDF79" w:rsidR="00F00810" w:rsidRDefault="0022488C" w:rsidP="001B2F73">
      <w:pPr>
        <w:pStyle w:val="Brdtextmedindrag"/>
      </w:pPr>
      <w:r>
        <w:t xml:space="preserve">Som framgår av </w:t>
      </w:r>
      <w:r w:rsidRPr="00650C2D">
        <w:t>diagram</w:t>
      </w:r>
      <w:r w:rsidR="002F2910">
        <w:t xml:space="preserve"> </w:t>
      </w:r>
      <w:r w:rsidR="005D1F5F" w:rsidRPr="00616AA5">
        <w:t>2.</w:t>
      </w:r>
      <w:r w:rsidR="006F5FE4" w:rsidRPr="00616AA5">
        <w:t>2</w:t>
      </w:r>
      <w:r w:rsidR="008A4425" w:rsidRPr="00616AA5">
        <w:t>6</w:t>
      </w:r>
      <w:r w:rsidRPr="00650C2D">
        <w:t xml:space="preserve"> </w:t>
      </w:r>
      <w:r>
        <w:t>ökade m</w:t>
      </w:r>
      <w:r w:rsidR="00F00810">
        <w:t>ellan de båda åren års</w:t>
      </w:r>
      <w:r w:rsidR="006D21FD">
        <w:softHyphen/>
      </w:r>
      <w:r w:rsidR="00F00810">
        <w:t>arbets</w:t>
      </w:r>
      <w:r w:rsidR="002853FF">
        <w:softHyphen/>
      </w:r>
      <w:r w:rsidR="00F00810">
        <w:t>krafterna i genomsnitt mest i kommungruppen glesbygdskommun</w:t>
      </w:r>
      <w:r w:rsidR="00B118F3">
        <w:softHyphen/>
      </w:r>
      <w:r w:rsidR="00F00810">
        <w:t xml:space="preserve">er </w:t>
      </w:r>
      <w:r w:rsidR="00F00810">
        <w:lastRenderedPageBreak/>
        <w:t xml:space="preserve">(3,7 procent) och minst i kommungruppen varuproducerande kommuner (0,1 procent). </w:t>
      </w:r>
    </w:p>
    <w:p w14:paraId="32E1F73D" w14:textId="2DB6F210" w:rsidR="00F00810" w:rsidRDefault="00F00810" w:rsidP="001B2F73">
      <w:pPr>
        <w:pStyle w:val="DiagramRubrik"/>
      </w:pPr>
      <w:r>
        <w:t xml:space="preserve">Diagram </w:t>
      </w:r>
      <w:fldSimple w:instr=" STYLEREF 1 \s ">
        <w:r w:rsidR="00756367">
          <w:rPr>
            <w:noProof/>
          </w:rPr>
          <w:t>2</w:t>
        </w:r>
      </w:fldSimple>
      <w:r>
        <w:t>.</w:t>
      </w:r>
      <w:fldSimple w:instr=" SEQ Diagram \* ARABIC \s 1 ">
        <w:r w:rsidR="00756367">
          <w:rPr>
            <w:noProof/>
          </w:rPr>
          <w:t>26</w:t>
        </w:r>
      </w:fldSimple>
      <w:r>
        <w:tab/>
        <w:t>Förändring av antalet årsarbetskrafter 2010</w:t>
      </w:r>
      <w:r w:rsidR="002853FF">
        <w:t xml:space="preserve"> och </w:t>
      </w:r>
      <w:r>
        <w:t>2011 per kommungrupp</w:t>
      </w:r>
    </w:p>
    <w:p w14:paraId="21D6B03C" w14:textId="4171A443" w:rsidR="00F00810" w:rsidRDefault="00753F4C" w:rsidP="001B2F73">
      <w:pPr>
        <w:pStyle w:val="DiagramUnderrubrik"/>
        <w:spacing w:after="0"/>
      </w:pPr>
      <w:r>
        <w:t>Procent</w:t>
      </w:r>
    </w:p>
    <w:p w14:paraId="4433B5CE" w14:textId="41806878" w:rsidR="00F00810" w:rsidRDefault="00BF79CF" w:rsidP="001B2F73">
      <w:pPr>
        <w:pStyle w:val="Brdtext"/>
        <w:spacing w:line="260" w:lineRule="atLeast"/>
      </w:pPr>
      <w:r>
        <w:rPr>
          <w:noProof/>
          <w:lang w:eastAsia="sv-SE"/>
        </w:rPr>
        <w:drawing>
          <wp:inline distT="0" distB="0" distL="0" distR="0" wp14:anchorId="7F245479" wp14:editId="2C2ADE41">
            <wp:extent cx="3745230" cy="2686145"/>
            <wp:effectExtent l="0" t="0" r="7620" b="0"/>
            <wp:docPr id="27" name="Bildobjekt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69" cstate="print">
                      <a:extLst>
                        <a:ext uri="{28A0092B-C50C-407E-A947-70E740481C1C}">
                          <a14:useLocalDpi xmlns:a14="http://schemas.microsoft.com/office/drawing/2010/main" val="0"/>
                        </a:ext>
                      </a:extLst>
                    </a:blip>
                    <a:srcRect/>
                    <a:stretch>
                      <a:fillRect/>
                    </a:stretch>
                  </pic:blipFill>
                  <pic:spPr bwMode="auto">
                    <a:xfrm>
                      <a:off x="0" y="0"/>
                      <a:ext cx="3745230" cy="2686145"/>
                    </a:xfrm>
                    <a:prstGeom prst="rect">
                      <a:avLst/>
                    </a:prstGeom>
                    <a:noFill/>
                    <a:ln>
                      <a:noFill/>
                    </a:ln>
                  </pic:spPr>
                </pic:pic>
              </a:graphicData>
            </a:graphic>
          </wp:inline>
        </w:drawing>
      </w:r>
    </w:p>
    <w:p w14:paraId="0ED268AB" w14:textId="4C0DB181" w:rsidR="00F00810" w:rsidRDefault="00F00810" w:rsidP="001B2F73">
      <w:pPr>
        <w:pStyle w:val="Brdtextmedindrag"/>
        <w:ind w:firstLine="0"/>
      </w:pPr>
      <w:r>
        <w:t xml:space="preserve">I </w:t>
      </w:r>
      <w:r w:rsidRPr="00616AA5">
        <w:t>diagram 2.</w:t>
      </w:r>
      <w:r w:rsidR="00E308CF" w:rsidRPr="00616AA5">
        <w:t>2</w:t>
      </w:r>
      <w:r w:rsidR="00616AA5" w:rsidRPr="00616AA5">
        <w:t>7</w:t>
      </w:r>
      <w:r w:rsidR="00A43DE1" w:rsidRPr="00616AA5">
        <w:t xml:space="preserve"> </w:t>
      </w:r>
      <w:r w:rsidRPr="00616AA5">
        <w:t>jämförs</w:t>
      </w:r>
      <w:r>
        <w:t xml:space="preserve"> uppgifter om hur antalet årsarbetskrafter har förändrats i kommungrupperna mellan 2007 och 2011 med uppgifter om hur befolkningen har förändrats under samma tid. Syftet är att beskriva tendenser i befolkningsutvecklingen och årsarbetskrafterna på en struk</w:t>
      </w:r>
      <w:r w:rsidR="006D21FD">
        <w:softHyphen/>
      </w:r>
      <w:r>
        <w:t xml:space="preserve">turell nivå. För riket har befolkningen ökat snabbare än personalen i kommunerna, mätt som antal årsarbetskrafter. Medan befolkningen har </w:t>
      </w:r>
      <w:r w:rsidR="002E352D">
        <w:t>ökat</w:t>
      </w:r>
      <w:r>
        <w:t xml:space="preserve"> med 3,3 procent har antalet årsarbetskrafter i kommunerna </w:t>
      </w:r>
      <w:r w:rsidR="002853FF">
        <w:t>i genom</w:t>
      </w:r>
      <w:r w:rsidR="002853FF">
        <w:softHyphen/>
      </w:r>
      <w:r>
        <w:t xml:space="preserve">snitt ökat med 0,2 procent. Utvecklingen ser olika ut i olika typer av kommuner. </w:t>
      </w:r>
    </w:p>
    <w:p w14:paraId="390630E1" w14:textId="76473965" w:rsidR="00F00810" w:rsidRDefault="00F00810" w:rsidP="001B2F73">
      <w:pPr>
        <w:pStyle w:val="Brdtextmedindrag"/>
      </w:pPr>
      <w:r>
        <w:t>I kommungruppen storstäder har befolkningen ökat med 7,5 procent och antalet årsarbetskrafter har ökat med 1,7 procent, vilket kan bero på att kommunerna i denna grupp i högre utsträckning än andra kommuner har köpt in verksamhet (</w:t>
      </w:r>
      <w:r w:rsidRPr="00616AA5">
        <w:t xml:space="preserve">se avsnitt </w:t>
      </w:r>
      <w:r w:rsidR="006F5FE4" w:rsidRPr="00616AA5">
        <w:t>2.3.4</w:t>
      </w:r>
      <w:r w:rsidRPr="00616AA5">
        <w:t>).</w:t>
      </w:r>
      <w:r w:rsidR="00616AA5">
        <w:t xml:space="preserve"> </w:t>
      </w:r>
      <w:r>
        <w:t xml:space="preserve">Jämfört med </w:t>
      </w:r>
      <w:r w:rsidR="002E352D">
        <w:t>kommungruppen storstäder</w:t>
      </w:r>
      <w:r w:rsidR="002853FF">
        <w:t xml:space="preserve"> har </w:t>
      </w:r>
      <w:r>
        <w:t>utvecklingen för kommunerna i kommun</w:t>
      </w:r>
      <w:r w:rsidR="006D21FD">
        <w:softHyphen/>
      </w:r>
      <w:r>
        <w:t>gruppen gles</w:t>
      </w:r>
      <w:r w:rsidR="002853FF">
        <w:softHyphen/>
      </w:r>
      <w:r>
        <w:t>bygds</w:t>
      </w:r>
      <w:r w:rsidR="002853FF">
        <w:softHyphen/>
      </w:r>
      <w:r>
        <w:t xml:space="preserve">kommuner varit jämnare. Befolkningen i kommunerna i denna kommungrupp har minskat med i genomsnitt 3,4 procent medan antalet årsarbetskrafter har minskat med 3,3 procent. </w:t>
      </w:r>
    </w:p>
    <w:p w14:paraId="337BA255" w14:textId="70B4CDE0" w:rsidR="000C5860" w:rsidRDefault="000C5860">
      <w:pPr>
        <w:overflowPunct/>
        <w:autoSpaceDE/>
        <w:autoSpaceDN/>
        <w:adjustRightInd/>
        <w:textAlignment w:val="auto"/>
        <w:rPr>
          <w:rFonts w:ascii="Trade Gothic Pro" w:hAnsi="Trade Gothic Pro"/>
          <w:b/>
        </w:rPr>
      </w:pPr>
      <w:r>
        <w:br w:type="page"/>
      </w:r>
    </w:p>
    <w:p w14:paraId="0844A5F4" w14:textId="1B5A1B52" w:rsidR="00F00810" w:rsidRDefault="00F00810" w:rsidP="001B2F73">
      <w:pPr>
        <w:pStyle w:val="DiagramRubrik"/>
      </w:pPr>
      <w:r>
        <w:lastRenderedPageBreak/>
        <w:t xml:space="preserve">Diagram </w:t>
      </w:r>
      <w:fldSimple w:instr=" STYLEREF 1 \s ">
        <w:r w:rsidR="00756367">
          <w:rPr>
            <w:noProof/>
          </w:rPr>
          <w:t>2</w:t>
        </w:r>
      </w:fldSimple>
      <w:r>
        <w:t>.</w:t>
      </w:r>
      <w:fldSimple w:instr=" SEQ Diagram \* ARABIC \s 1 ">
        <w:r w:rsidR="00756367">
          <w:rPr>
            <w:noProof/>
          </w:rPr>
          <w:t>27</w:t>
        </w:r>
      </w:fldSimple>
      <w:r>
        <w:tab/>
        <w:t xml:space="preserve">Förändring av antalet årsarbetskrafter och befolkning </w:t>
      </w:r>
      <w:r w:rsidR="002C0F6D">
        <w:t xml:space="preserve">   </w:t>
      </w:r>
      <w:r>
        <w:t>2007</w:t>
      </w:r>
      <w:r w:rsidR="002853FF">
        <w:t>–</w:t>
      </w:r>
      <w:r>
        <w:t>2011 per kommungrupp</w:t>
      </w:r>
    </w:p>
    <w:p w14:paraId="4C9F472C" w14:textId="7674FA06" w:rsidR="00F00810" w:rsidRDefault="00753F4C" w:rsidP="001B2F73">
      <w:pPr>
        <w:pStyle w:val="DiagramUnderrubrik"/>
        <w:spacing w:after="0"/>
      </w:pPr>
      <w:r>
        <w:t>Procent</w:t>
      </w:r>
    </w:p>
    <w:p w14:paraId="157A5268" w14:textId="3C3E95B8" w:rsidR="00F00810" w:rsidRDefault="007F3330" w:rsidP="001B2F73">
      <w:pPr>
        <w:pStyle w:val="Brdtext"/>
        <w:spacing w:line="260" w:lineRule="atLeast"/>
      </w:pPr>
      <w:r>
        <w:rPr>
          <w:noProof/>
          <w:lang w:eastAsia="sv-SE"/>
        </w:rPr>
        <w:drawing>
          <wp:inline distT="0" distB="0" distL="0" distR="0" wp14:anchorId="2B8CAD3A" wp14:editId="54B33C22">
            <wp:extent cx="3745230" cy="2716386"/>
            <wp:effectExtent l="0" t="0" r="7620" b="8255"/>
            <wp:docPr id="58" name="Bildobjekt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70" cstate="print">
                      <a:extLst>
                        <a:ext uri="{28A0092B-C50C-407E-A947-70E740481C1C}">
                          <a14:useLocalDpi xmlns:a14="http://schemas.microsoft.com/office/drawing/2010/main" val="0"/>
                        </a:ext>
                      </a:extLst>
                    </a:blip>
                    <a:srcRect/>
                    <a:stretch>
                      <a:fillRect/>
                    </a:stretch>
                  </pic:blipFill>
                  <pic:spPr bwMode="auto">
                    <a:xfrm>
                      <a:off x="0" y="0"/>
                      <a:ext cx="3745230" cy="2716386"/>
                    </a:xfrm>
                    <a:prstGeom prst="rect">
                      <a:avLst/>
                    </a:prstGeom>
                    <a:noFill/>
                    <a:ln>
                      <a:noFill/>
                    </a:ln>
                  </pic:spPr>
                </pic:pic>
              </a:graphicData>
            </a:graphic>
          </wp:inline>
        </w:drawing>
      </w:r>
    </w:p>
    <w:p w14:paraId="788A7881" w14:textId="53935D4C" w:rsidR="00D377A0" w:rsidRDefault="00D377A0" w:rsidP="00D377A0">
      <w:pPr>
        <w:pStyle w:val="Rubrik5utannumrering"/>
        <w:spacing w:before="0"/>
      </w:pPr>
      <w:r>
        <w:t>Fler årsarbetskrafter i landstingen 2011</w:t>
      </w:r>
    </w:p>
    <w:p w14:paraId="10B81715" w14:textId="3725986B" w:rsidR="00F00810" w:rsidRDefault="0022488C" w:rsidP="001B2F73">
      <w:pPr>
        <w:pStyle w:val="Brdtextmedindrag"/>
        <w:ind w:firstLine="0"/>
      </w:pPr>
      <w:r>
        <w:t xml:space="preserve">Av </w:t>
      </w:r>
      <w:r w:rsidRPr="002F2910">
        <w:t>diagram</w:t>
      </w:r>
      <w:r w:rsidR="002F2910">
        <w:t xml:space="preserve"> </w:t>
      </w:r>
      <w:r w:rsidR="00A43DE1" w:rsidRPr="002F2910">
        <w:t>2</w:t>
      </w:r>
      <w:r w:rsidR="00A43DE1" w:rsidRPr="00616AA5">
        <w:t>.</w:t>
      </w:r>
      <w:r w:rsidR="00616AA5" w:rsidRPr="00616AA5">
        <w:t>28</w:t>
      </w:r>
      <w:r w:rsidRPr="00616AA5">
        <w:t xml:space="preserve"> framgår</w:t>
      </w:r>
      <w:r>
        <w:t xml:space="preserve"> att antalet </w:t>
      </w:r>
      <w:r w:rsidR="00F00810">
        <w:t>årsarbetskrafter har ökat i 15 av landstingen mellan 2010 och 2011</w:t>
      </w:r>
      <w:r w:rsidR="00A43DE1">
        <w:t>,</w:t>
      </w:r>
      <w:r w:rsidR="00F00810">
        <w:t xml:space="preserve"> vilket kan jämföras med utvecklingen mellan 2009 och 2010</w:t>
      </w:r>
      <w:r w:rsidR="007F3330">
        <w:t>,</w:t>
      </w:r>
      <w:r w:rsidR="00F00810">
        <w:t xml:space="preserve"> då antalet årsarbetskrafter </w:t>
      </w:r>
      <w:r w:rsidR="002E352D">
        <w:t>ök</w:t>
      </w:r>
      <w:r w:rsidR="00F00810">
        <w:t xml:space="preserve">ade i </w:t>
      </w:r>
      <w:r w:rsidR="002E352D">
        <w:t>8</w:t>
      </w:r>
      <w:r w:rsidR="00A43DE1">
        <w:t> </w:t>
      </w:r>
      <w:r w:rsidR="00F00810">
        <w:t>lands</w:t>
      </w:r>
      <w:r w:rsidR="006D21FD">
        <w:softHyphen/>
      </w:r>
      <w:r w:rsidR="00F00810">
        <w:t xml:space="preserve">ting. </w:t>
      </w:r>
    </w:p>
    <w:p w14:paraId="015A360F" w14:textId="1BC1DA60" w:rsidR="00F00810" w:rsidRDefault="00F00810" w:rsidP="001B2F73">
      <w:pPr>
        <w:pStyle w:val="Brdtextmedindrag"/>
      </w:pPr>
      <w:r>
        <w:t>Den största procentuella ökningen (9,3 procent) av antalet årsarbets</w:t>
      </w:r>
      <w:r w:rsidR="006D21FD">
        <w:softHyphen/>
      </w:r>
      <w:r>
        <w:t>krafter mellan 2010 och 2011 skedde i Hallands läns landsting, medan den största minskningen skedde i Västernorrlands läns landsting (</w:t>
      </w:r>
      <w:r>
        <w:noBreakHyphen/>
        <w:t xml:space="preserve">3,8 procent). Landstingens ökning av antalet årsarbetskrafter har främst skett inom områdena vård och omsorg </w:t>
      </w:r>
      <w:r w:rsidR="002C0F6D">
        <w:t>samt</w:t>
      </w:r>
      <w:r w:rsidR="002853FF">
        <w:t xml:space="preserve"> administration. </w:t>
      </w:r>
      <w:r>
        <w:t>Inom vård och omsorg är det sjuksköterskor (1</w:t>
      </w:r>
      <w:r w:rsidR="0022488C">
        <w:t> </w:t>
      </w:r>
      <w:r>
        <w:t>300) följt av icke specialisera</w:t>
      </w:r>
      <w:r w:rsidR="006D21FD">
        <w:softHyphen/>
      </w:r>
      <w:r>
        <w:t xml:space="preserve">de </w:t>
      </w:r>
      <w:r w:rsidRPr="00046710">
        <w:t>läkare</w:t>
      </w:r>
      <w:r w:rsidR="007F3330" w:rsidRPr="00046710">
        <w:t xml:space="preserve"> (</w:t>
      </w:r>
      <w:r w:rsidR="00046710" w:rsidRPr="002F2910">
        <w:t>366</w:t>
      </w:r>
      <w:r w:rsidR="007F3330" w:rsidRPr="00046710">
        <w:t>)</w:t>
      </w:r>
      <w:r>
        <w:t xml:space="preserve"> som </w:t>
      </w:r>
      <w:r w:rsidR="00C65881">
        <w:t xml:space="preserve">har ökat mest </w:t>
      </w:r>
      <w:r>
        <w:t>i antal. Inom administrationen är det årsarbetskrafterna inom personalgrupper med uppgifter inom hand</w:t>
      </w:r>
      <w:r w:rsidR="006D21FD">
        <w:softHyphen/>
      </w:r>
      <w:r>
        <w:t xml:space="preserve">läggning (530) och ledning (795) som har ökat mellan 2010 och 2011. Undersköterskor är den personalkategori som har minskat mest (470) mellan 2010 och 2011. </w:t>
      </w:r>
    </w:p>
    <w:p w14:paraId="7CD87E1D" w14:textId="77777777" w:rsidR="00AB0604" w:rsidRDefault="00AB0604">
      <w:pPr>
        <w:overflowPunct/>
        <w:autoSpaceDE/>
        <w:autoSpaceDN/>
        <w:adjustRightInd/>
        <w:textAlignment w:val="auto"/>
        <w:rPr>
          <w:rFonts w:ascii="Trade Gothic Pro" w:hAnsi="Trade Gothic Pro"/>
          <w:b/>
        </w:rPr>
      </w:pPr>
      <w:r>
        <w:br w:type="page"/>
      </w:r>
    </w:p>
    <w:p w14:paraId="186B263C" w14:textId="51A7E3AD" w:rsidR="00F00810" w:rsidRDefault="00F00810" w:rsidP="001B2F73">
      <w:pPr>
        <w:pStyle w:val="DiagramRubrik"/>
      </w:pPr>
      <w:r>
        <w:lastRenderedPageBreak/>
        <w:t xml:space="preserve">Diagram </w:t>
      </w:r>
      <w:fldSimple w:instr=" STYLEREF 1 \s ">
        <w:r w:rsidR="00756367">
          <w:rPr>
            <w:noProof/>
          </w:rPr>
          <w:t>2</w:t>
        </w:r>
      </w:fldSimple>
      <w:r>
        <w:t>.</w:t>
      </w:r>
      <w:fldSimple w:instr=" SEQ Diagram \* ARABIC \s 1 ">
        <w:r w:rsidR="00756367">
          <w:rPr>
            <w:noProof/>
          </w:rPr>
          <w:t>28</w:t>
        </w:r>
      </w:fldSimple>
      <w:r>
        <w:tab/>
        <w:t>Förändring av antalet årsarbetskrafter 2010</w:t>
      </w:r>
      <w:r w:rsidR="002853FF">
        <w:t xml:space="preserve"> och </w:t>
      </w:r>
      <w:r>
        <w:t>2011 per landsting</w:t>
      </w:r>
    </w:p>
    <w:p w14:paraId="61A688DD" w14:textId="5CD824AD" w:rsidR="00F00810" w:rsidRDefault="00753F4C" w:rsidP="001B2F73">
      <w:pPr>
        <w:pStyle w:val="DiagramUnderrubrik"/>
        <w:spacing w:after="0"/>
      </w:pPr>
      <w:r>
        <w:t>Procent</w:t>
      </w:r>
    </w:p>
    <w:p w14:paraId="4CDD618C" w14:textId="77777777" w:rsidR="00F00810" w:rsidRDefault="00F00810" w:rsidP="001B2F73">
      <w:pPr>
        <w:pStyle w:val="Brdtext"/>
        <w:spacing w:line="260" w:lineRule="atLeast"/>
      </w:pPr>
      <w:r>
        <w:rPr>
          <w:noProof/>
          <w:lang w:eastAsia="sv-SE"/>
        </w:rPr>
        <w:drawing>
          <wp:inline distT="0" distB="0" distL="0" distR="0" wp14:anchorId="1EB7E4AE" wp14:editId="0FCCB9DC">
            <wp:extent cx="3745230" cy="2679792"/>
            <wp:effectExtent l="0" t="0" r="7620" b="6350"/>
            <wp:docPr id="17" name="Bildobjekt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71" cstate="print">
                      <a:extLst>
                        <a:ext uri="{28A0092B-C50C-407E-A947-70E740481C1C}">
                          <a14:useLocalDpi xmlns:a14="http://schemas.microsoft.com/office/drawing/2010/main" val="0"/>
                        </a:ext>
                      </a:extLst>
                    </a:blip>
                    <a:srcRect/>
                    <a:stretch>
                      <a:fillRect/>
                    </a:stretch>
                  </pic:blipFill>
                  <pic:spPr bwMode="auto">
                    <a:xfrm>
                      <a:off x="0" y="0"/>
                      <a:ext cx="3745230" cy="2679792"/>
                    </a:xfrm>
                    <a:prstGeom prst="rect">
                      <a:avLst/>
                    </a:prstGeom>
                    <a:noFill/>
                    <a:ln>
                      <a:noFill/>
                    </a:ln>
                  </pic:spPr>
                </pic:pic>
              </a:graphicData>
            </a:graphic>
          </wp:inline>
        </w:drawing>
      </w:r>
    </w:p>
    <w:p w14:paraId="63F41AD6" w14:textId="6AD6D75A" w:rsidR="00F00810" w:rsidRDefault="00F00810" w:rsidP="001B2F73">
      <w:pPr>
        <w:pStyle w:val="Brdtextmedindrag"/>
        <w:ind w:firstLine="0"/>
      </w:pPr>
      <w:r>
        <w:t>Jämfört med 2007</w:t>
      </w:r>
      <w:r w:rsidR="00A43DE1">
        <w:t xml:space="preserve"> </w:t>
      </w:r>
      <w:r>
        <w:t>var antalet års</w:t>
      </w:r>
      <w:r w:rsidR="00E308CF">
        <w:softHyphen/>
      </w:r>
      <w:r>
        <w:t>arbetskrafter i landstingen 1,0 procent lägre 2011</w:t>
      </w:r>
      <w:r w:rsidR="00A43DE1">
        <w:t xml:space="preserve"> (se diagram 2</w:t>
      </w:r>
      <w:r w:rsidR="00A43DE1" w:rsidRPr="00616AA5">
        <w:t>.</w:t>
      </w:r>
      <w:r w:rsidR="00616AA5" w:rsidRPr="00616AA5">
        <w:t>29</w:t>
      </w:r>
      <w:r w:rsidR="00A43DE1">
        <w:t>)</w:t>
      </w:r>
      <w:r>
        <w:t xml:space="preserve">. I </w:t>
      </w:r>
      <w:r w:rsidR="00217092">
        <w:t xml:space="preserve">tolv </w:t>
      </w:r>
      <w:r>
        <w:t>av landstingen var antalet årsarbets</w:t>
      </w:r>
      <w:r w:rsidR="002853FF">
        <w:softHyphen/>
      </w:r>
      <w:r>
        <w:t>krafter högre 2011 än 2007. Den enskilt största minskningen har skett i Västernorrlands läns landsting, där antalet årsarbet</w:t>
      </w:r>
      <w:r w:rsidR="004B7498">
        <w:t>skrafter</w:t>
      </w:r>
      <w:r>
        <w:t xml:space="preserve"> var 11,1 procent lägre 2011 jämfört med 2007. Över samma tidsperiod har antalet årsarbetskrafter i Hallands läns landsting ökat med 10,7 procent. </w:t>
      </w:r>
    </w:p>
    <w:p w14:paraId="42A31014" w14:textId="4AEBFF81" w:rsidR="00F00810" w:rsidRDefault="00F00810" w:rsidP="001B2F73">
      <w:pPr>
        <w:pStyle w:val="DiagramRubrik"/>
      </w:pPr>
      <w:r>
        <w:t xml:space="preserve">Diagram </w:t>
      </w:r>
      <w:fldSimple w:instr=" STYLEREF 1 \s ">
        <w:r w:rsidR="00756367">
          <w:rPr>
            <w:noProof/>
          </w:rPr>
          <w:t>2</w:t>
        </w:r>
      </w:fldSimple>
      <w:r>
        <w:t>.</w:t>
      </w:r>
      <w:fldSimple w:instr=" SEQ Diagram \* ARABIC \s 1 ">
        <w:r w:rsidR="00756367">
          <w:rPr>
            <w:noProof/>
          </w:rPr>
          <w:t>29</w:t>
        </w:r>
      </w:fldSimple>
      <w:r>
        <w:tab/>
        <w:t>Förändring av antalet årsarbetskrafter och befolkning</w:t>
      </w:r>
      <w:r w:rsidR="00C65881">
        <w:t xml:space="preserve">  </w:t>
      </w:r>
      <w:r>
        <w:t xml:space="preserve"> 2007</w:t>
      </w:r>
      <w:r w:rsidR="002853FF">
        <w:t>–</w:t>
      </w:r>
      <w:r>
        <w:t>2011 per landsting</w:t>
      </w:r>
    </w:p>
    <w:p w14:paraId="04ACA4D6" w14:textId="083E86D7" w:rsidR="00F00810" w:rsidRDefault="00753F4C" w:rsidP="001B2F73">
      <w:pPr>
        <w:pStyle w:val="DiagramUnderrubrik"/>
        <w:spacing w:after="0"/>
      </w:pPr>
      <w:r>
        <w:t>Procent</w:t>
      </w:r>
    </w:p>
    <w:p w14:paraId="6E3C69D9" w14:textId="1C388BDC" w:rsidR="00F00810" w:rsidRDefault="004B7498" w:rsidP="001B2F73">
      <w:pPr>
        <w:pStyle w:val="Brdtext"/>
        <w:spacing w:line="260" w:lineRule="atLeast"/>
      </w:pPr>
      <w:r>
        <w:rPr>
          <w:noProof/>
          <w:lang w:eastAsia="sv-SE"/>
        </w:rPr>
        <w:drawing>
          <wp:inline distT="0" distB="0" distL="0" distR="0" wp14:anchorId="416BE462" wp14:editId="24074925">
            <wp:extent cx="3745230" cy="2668143"/>
            <wp:effectExtent l="0" t="0" r="7620" b="0"/>
            <wp:docPr id="60" name="Bildobjekt 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72" cstate="print">
                      <a:extLst>
                        <a:ext uri="{28A0092B-C50C-407E-A947-70E740481C1C}">
                          <a14:useLocalDpi xmlns:a14="http://schemas.microsoft.com/office/drawing/2010/main" val="0"/>
                        </a:ext>
                      </a:extLst>
                    </a:blip>
                    <a:srcRect/>
                    <a:stretch>
                      <a:fillRect/>
                    </a:stretch>
                  </pic:blipFill>
                  <pic:spPr bwMode="auto">
                    <a:xfrm>
                      <a:off x="0" y="0"/>
                      <a:ext cx="3745230" cy="2668143"/>
                    </a:xfrm>
                    <a:prstGeom prst="rect">
                      <a:avLst/>
                    </a:prstGeom>
                    <a:noFill/>
                    <a:ln>
                      <a:noFill/>
                    </a:ln>
                  </pic:spPr>
                </pic:pic>
              </a:graphicData>
            </a:graphic>
          </wp:inline>
        </w:drawing>
      </w:r>
    </w:p>
    <w:p w14:paraId="286446B6" w14:textId="1665A9B0" w:rsidR="00F00810" w:rsidRDefault="002E352D" w:rsidP="001B2F73">
      <w:pPr>
        <w:pStyle w:val="Brdtextmedindrag"/>
        <w:ind w:firstLine="0"/>
      </w:pPr>
      <w:r>
        <w:lastRenderedPageBreak/>
        <w:t xml:space="preserve">Genomsnittsåldern för </w:t>
      </w:r>
      <w:r w:rsidR="00F00810">
        <w:t xml:space="preserve">personalen i kommuner och landsting </w:t>
      </w:r>
      <w:r w:rsidR="004B7498">
        <w:t xml:space="preserve">har </w:t>
      </w:r>
      <w:r>
        <w:t>ökat vid</w:t>
      </w:r>
      <w:r w:rsidR="00F00810">
        <w:t xml:space="preserve"> varje mättillfälle. Genomsnittsåldern för kommunernas personal har ökat från 45,9 år 2007 till 46,2 år 2011. I kommunen med högst medelålder 2011 var den strax över 50 år</w:t>
      </w:r>
      <w:r w:rsidR="006F5FE4">
        <w:t>,</w:t>
      </w:r>
      <w:r w:rsidR="00217092">
        <w:t xml:space="preserve"> vilket kan jämföras med att den högsta</w:t>
      </w:r>
      <w:r w:rsidR="00F00810">
        <w:t xml:space="preserve"> medelåldern 2007 var 48,4</w:t>
      </w:r>
      <w:r w:rsidR="006F5FE4">
        <w:t xml:space="preserve"> år</w:t>
      </w:r>
      <w:r w:rsidR="00F00810">
        <w:t xml:space="preserve">. Mellan 2007 och 2011 har medelåldern </w:t>
      </w:r>
      <w:r>
        <w:t xml:space="preserve">för de anställda </w:t>
      </w:r>
      <w:r w:rsidR="00F00810">
        <w:t>minskat i 20 procent av kommunerna. Genomsnitts</w:t>
      </w:r>
      <w:r w:rsidR="00217092">
        <w:softHyphen/>
      </w:r>
      <w:r w:rsidR="00F00810">
        <w:t xml:space="preserve">åldern för landstingens personal har </w:t>
      </w:r>
      <w:r w:rsidR="00FB6B36">
        <w:t>i genom</w:t>
      </w:r>
      <w:r w:rsidR="00FB6B36">
        <w:softHyphen/>
      </w:r>
      <w:r w:rsidR="00F00810">
        <w:t>snitt ökat från 46,4 år 2008 till 47,6</w:t>
      </w:r>
      <w:r w:rsidR="006F5FE4">
        <w:t> </w:t>
      </w:r>
      <w:r w:rsidR="00F00810">
        <w:t>år 2011</w:t>
      </w:r>
      <w:r w:rsidR="00B118F3">
        <w:t xml:space="preserve"> (</w:t>
      </w:r>
      <w:r w:rsidR="00B118F3" w:rsidRPr="00AF6E27">
        <w:t>uppgifter om medelåldern i landstingen saknas för 2007)</w:t>
      </w:r>
      <w:r w:rsidR="00F00810" w:rsidRPr="00AF6E27">
        <w:t>. Mellan des</w:t>
      </w:r>
      <w:r w:rsidR="00F00810">
        <w:t>sa år har medelåldern för personalen minskat</w:t>
      </w:r>
      <w:r w:rsidR="00217092">
        <w:t xml:space="preserve"> </w:t>
      </w:r>
      <w:r w:rsidR="00F00810">
        <w:t>i</w:t>
      </w:r>
      <w:r w:rsidR="00217092">
        <w:t xml:space="preserve"> sju </w:t>
      </w:r>
      <w:r w:rsidR="00F00810">
        <w:t>landsting.</w:t>
      </w:r>
    </w:p>
    <w:p w14:paraId="29F97156" w14:textId="749906D4" w:rsidR="00F00810" w:rsidRDefault="00F00810" w:rsidP="001B2F73">
      <w:pPr>
        <w:pStyle w:val="Brdtextmedindrag"/>
      </w:pPr>
      <w:r>
        <w:t>Det finns ett samband mellan andelen av de anställda i kommunen som är 39 år eller yngre (benämns yngre) och befolkningstillväxten i kommun</w:t>
      </w:r>
      <w:r w:rsidR="0094540B">
        <w:softHyphen/>
      </w:r>
      <w:r w:rsidR="006D21FD">
        <w:softHyphen/>
      </w:r>
      <w:r w:rsidR="002853FF">
        <w:t xml:space="preserve">en. </w:t>
      </w:r>
      <w:r>
        <w:t>Befolkningstillväxten definieras som den procentuella skillnad</w:t>
      </w:r>
      <w:r w:rsidR="005E092D">
        <w:softHyphen/>
      </w:r>
      <w:r>
        <w:t>en av antal</w:t>
      </w:r>
      <w:r w:rsidR="002853FF">
        <w:t>et</w:t>
      </w:r>
      <w:r>
        <w:t xml:space="preserve"> invånare i kommunen mellan 2007 och 2011. I en kommun där befolkningen har minskat med 5 procent utgör andelen yngre statistiskt sett ca 21 procent av kommunens personal. I en kommun där befolkningen däremot har ökat med 10 procent så utgör de yngre statistiskt sett ca 35 procent av personalen.</w:t>
      </w:r>
    </w:p>
    <w:p w14:paraId="7A25DB89" w14:textId="77777777" w:rsidR="00F82957" w:rsidRDefault="00F82957" w:rsidP="00F82957">
      <w:pPr>
        <w:pStyle w:val="Rubrik5utannumrering"/>
      </w:pPr>
      <w:r>
        <w:t>Fortsatt minskande löneskillnader mellan män och kvinnor i landstingen</w:t>
      </w:r>
    </w:p>
    <w:p w14:paraId="2FB56180" w14:textId="60313E04" w:rsidR="00F82957" w:rsidRDefault="00F82957" w:rsidP="00F82957">
      <w:pPr>
        <w:pStyle w:val="Brdtext"/>
      </w:pPr>
      <w:r>
        <w:t xml:space="preserve">Enligt Medlingsinstitutet (se </w:t>
      </w:r>
      <w:r w:rsidRPr="00616AA5">
        <w:t xml:space="preserve">tabell </w:t>
      </w:r>
      <w:r w:rsidR="00616AA5" w:rsidRPr="00616AA5">
        <w:t>19</w:t>
      </w:r>
      <w:r w:rsidRPr="00616AA5">
        <w:t xml:space="preserve"> i</w:t>
      </w:r>
      <w:r>
        <w:t xml:space="preserve"> bilaga 4) var medellönen per månad för anställda i kommunerna 25 000 kronor 2011 och för anställda i landstingen 31 200 kronor. Mellan 2010 och 2011 ökade medellönen för kommunernas personal med 500 kronor (2 procent) och för lands</w:t>
      </w:r>
      <w:r w:rsidR="00435043">
        <w:t>-</w:t>
      </w:r>
      <w:r>
        <w:t xml:space="preserve">tingens personal med 900 kronor (3 procent). Män som arbetar i den kommunala sektorn har i genomsnitt högre lön än kvinnor i samma sektor. </w:t>
      </w:r>
    </w:p>
    <w:p w14:paraId="5C6A2857" w14:textId="62F86334" w:rsidR="00F82957" w:rsidRDefault="00F82957" w:rsidP="00F82957">
      <w:pPr>
        <w:pStyle w:val="Brdtextmedindrag"/>
      </w:pPr>
      <w:r>
        <w:t xml:space="preserve">När hänsyn tas till skillnader i yrke, utbildning, ålder och arbetstid genom s.k. standardvägning försvinner nästan hela den löneskillnad som fanns 2011 för personalen i kommunerna och en stor del av skillnaden för personalen i landstingen. Med hänsyn till standardvägningen återstod 2011 i kommunerna en oförklarad skillnad mellan mäns och kvinnors löner </w:t>
      </w:r>
      <w:r w:rsidR="004B7498">
        <w:t xml:space="preserve">om </w:t>
      </w:r>
      <w:r>
        <w:t xml:space="preserve">0,6 procent och i landstingen </w:t>
      </w:r>
      <w:r w:rsidR="004B7498">
        <w:t xml:space="preserve">om </w:t>
      </w:r>
      <w:r>
        <w:t xml:space="preserve">4,6 procent. För kommunernas del innebär detta att den oförklarade differensen har ökat jämfört med 2010 då denna var 0,4 procent. Den oförklarade differensen mellan mäns och kvinnors löner i landstingen har </w:t>
      </w:r>
      <w:r w:rsidR="004B7498">
        <w:t>dock</w:t>
      </w:r>
      <w:r>
        <w:t xml:space="preserve"> minskat med 0,2 procent sedan 2010. </w:t>
      </w:r>
    </w:p>
    <w:p w14:paraId="6F9A7E53" w14:textId="77777777" w:rsidR="00F82957" w:rsidRDefault="00F82957" w:rsidP="00F82957">
      <w:pPr>
        <w:pStyle w:val="Rubrik5utannumrering"/>
      </w:pPr>
      <w:r>
        <w:t>Sjukfrånvaron i kommunal sektor ökade 2012</w:t>
      </w:r>
    </w:p>
    <w:p w14:paraId="14ED2580" w14:textId="6F1BF47E" w:rsidR="00F82957" w:rsidRDefault="002618D3" w:rsidP="00F82957">
      <w:pPr>
        <w:pStyle w:val="Brdtext"/>
      </w:pPr>
      <w:r w:rsidRPr="00616AA5">
        <w:t>Som framgår av diagram 2.3</w:t>
      </w:r>
      <w:r w:rsidR="008A4425" w:rsidRPr="00616AA5">
        <w:t>0</w:t>
      </w:r>
      <w:r w:rsidRPr="00616AA5">
        <w:t xml:space="preserve"> ökade s</w:t>
      </w:r>
      <w:r w:rsidR="00F82957" w:rsidRPr="00616AA5">
        <w:t xml:space="preserve">jukfrånvaron </w:t>
      </w:r>
      <w:r w:rsidRPr="00616AA5">
        <w:t xml:space="preserve">mellan 2011 och 2012 </w:t>
      </w:r>
      <w:r w:rsidR="00F82957" w:rsidRPr="00616AA5">
        <w:t>för de anställda i den kommunala sektorn från 4,0 till 4,4</w:t>
      </w:r>
      <w:r w:rsidR="006F5FE4" w:rsidRPr="00616AA5">
        <w:t> </w:t>
      </w:r>
      <w:r w:rsidR="00F82957" w:rsidRPr="00616AA5">
        <w:t>procent av den överenskomna arbetstiden. Skillnaderna</w:t>
      </w:r>
      <w:r w:rsidR="00F82957">
        <w:t xml:space="preserve"> mellan olika delar av arbets</w:t>
      </w:r>
      <w:r>
        <w:softHyphen/>
      </w:r>
      <w:r w:rsidR="00F82957">
        <w:t xml:space="preserve">marknaden ökade därmed för första gången på flera år. År 2012 skedde också en liten ökning av sjukfrånvaron för de anställda i privat sektor, medan sjukfrånvaron minskade för de anställda i staten jämfört med 2011. Kvinnor som är anställda i kommunal sektor har </w:t>
      </w:r>
      <w:r w:rsidR="00316767">
        <w:t>i genomsnitt</w:t>
      </w:r>
      <w:r w:rsidR="00F82957">
        <w:t xml:space="preserve"> haft en högre sjukfrånvaro än män i samma sektor mellan 2008 och 2012. Skillnaden i sjukfrånvaro mellan kommunalt anställda kvinnor och män har emellertid minskat sedan 2008. År 2012 var skillnaden i genomsnitt 1,5 procent medan skillnaden 2008 var 2,6 procent. </w:t>
      </w:r>
    </w:p>
    <w:p w14:paraId="50840E1B" w14:textId="2AAC28D5" w:rsidR="00F82957" w:rsidRDefault="00F82957" w:rsidP="00F82957">
      <w:pPr>
        <w:pStyle w:val="DiagramRubrik"/>
      </w:pPr>
      <w:r>
        <w:lastRenderedPageBreak/>
        <w:t xml:space="preserve">Diagram </w:t>
      </w:r>
      <w:fldSimple w:instr=" STYLEREF 1 \s ">
        <w:r w:rsidR="00756367">
          <w:rPr>
            <w:noProof/>
          </w:rPr>
          <w:t>2</w:t>
        </w:r>
      </w:fldSimple>
      <w:r>
        <w:t>.</w:t>
      </w:r>
      <w:fldSimple w:instr=" SEQ Diagram \* ARABIC \s 1 ">
        <w:r w:rsidR="00756367">
          <w:rPr>
            <w:noProof/>
          </w:rPr>
          <w:t>30</w:t>
        </w:r>
      </w:fldSimple>
      <w:r>
        <w:tab/>
        <w:t>Sjukfrånvaro i olika sektorer 2008</w:t>
      </w:r>
      <w:r w:rsidR="002853FF">
        <w:t>–</w:t>
      </w:r>
      <w:r>
        <w:t>2012</w:t>
      </w:r>
    </w:p>
    <w:p w14:paraId="6F923E1F" w14:textId="2B03CE82" w:rsidR="00F82957" w:rsidRPr="00F82957" w:rsidRDefault="00F82957" w:rsidP="00F82957">
      <w:pPr>
        <w:pStyle w:val="TabellUnderrubrik"/>
      </w:pPr>
      <w:r w:rsidRPr="00F82957">
        <w:t>I procent av överenskommen arbetstid</w:t>
      </w:r>
    </w:p>
    <w:p w14:paraId="3C34E5C1" w14:textId="55936EFE" w:rsidR="00F82957" w:rsidRDefault="001C6591" w:rsidP="00F82957">
      <w:pPr>
        <w:pStyle w:val="Brdtextmedindrag"/>
      </w:pPr>
      <w:r>
        <w:rPr>
          <w:noProof/>
          <w:lang w:eastAsia="sv-SE"/>
        </w:rPr>
        <w:drawing>
          <wp:inline distT="0" distB="0" distL="0" distR="0" wp14:anchorId="1A159F29" wp14:editId="4DE1DAD7">
            <wp:extent cx="3745230" cy="2668143"/>
            <wp:effectExtent l="0" t="0" r="7620" b="0"/>
            <wp:docPr id="7" name="Bildobjekt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73" cstate="print">
                      <a:extLst>
                        <a:ext uri="{28A0092B-C50C-407E-A947-70E740481C1C}">
                          <a14:useLocalDpi xmlns:a14="http://schemas.microsoft.com/office/drawing/2010/main" val="0"/>
                        </a:ext>
                      </a:extLst>
                    </a:blip>
                    <a:srcRect/>
                    <a:stretch>
                      <a:fillRect/>
                    </a:stretch>
                  </pic:blipFill>
                  <pic:spPr bwMode="auto">
                    <a:xfrm>
                      <a:off x="0" y="0"/>
                      <a:ext cx="3745230" cy="2668143"/>
                    </a:xfrm>
                    <a:prstGeom prst="rect">
                      <a:avLst/>
                    </a:prstGeom>
                    <a:noFill/>
                    <a:ln>
                      <a:noFill/>
                    </a:ln>
                  </pic:spPr>
                </pic:pic>
              </a:graphicData>
            </a:graphic>
          </wp:inline>
        </w:drawing>
      </w:r>
    </w:p>
    <w:p w14:paraId="07316462" w14:textId="1C259A6A" w:rsidR="00F82957" w:rsidRDefault="00F82957" w:rsidP="000C7EDE">
      <w:pPr>
        <w:pStyle w:val="Rubrik5utannumrering"/>
      </w:pPr>
      <w:r>
        <w:t>Antalet anställda i de kommun- och landstingsägda företagen ökade 2011</w:t>
      </w:r>
    </w:p>
    <w:p w14:paraId="0CE4BC2D" w14:textId="79432233" w:rsidR="00F82957" w:rsidRDefault="00F82957" w:rsidP="00F82957">
      <w:pPr>
        <w:pStyle w:val="Brdtext"/>
      </w:pPr>
      <w:r>
        <w:t xml:space="preserve">Antalet anställda i de företag som ägs av kommuner eller landsting uppgick 2011 till 66 849, vilket var 1,3 procent fler än 2010 (se </w:t>
      </w:r>
      <w:r w:rsidRPr="00616AA5">
        <w:t xml:space="preserve">tabell </w:t>
      </w:r>
      <w:r w:rsidR="00616AA5" w:rsidRPr="00616AA5">
        <w:t>7</w:t>
      </w:r>
      <w:r w:rsidRPr="00616AA5">
        <w:t xml:space="preserve"> i</w:t>
      </w:r>
      <w:r>
        <w:t xml:space="preserve"> bilaga 4). Jämfört med 2007 var antalet anställda i dessa företag 9,4</w:t>
      </w:r>
      <w:r w:rsidR="008A4425">
        <w:t> </w:t>
      </w:r>
      <w:r>
        <w:t xml:space="preserve">procent fler 2011. </w:t>
      </w:r>
    </w:p>
    <w:p w14:paraId="3E13C325" w14:textId="7C3DE906" w:rsidR="00F82957" w:rsidRDefault="00F82957" w:rsidP="00F82957">
      <w:pPr>
        <w:pStyle w:val="Brdtextmedindrag"/>
      </w:pPr>
      <w:r>
        <w:t xml:space="preserve">Det var 46 780 som var anställda i de kommunägda företagen, vilket var 725 (1,6 procent) fler än 2010. Flest anställda i de kommunägda företagen var sysselsatta inom branscherna företagstjänster (16 912) </w:t>
      </w:r>
      <w:r w:rsidR="004B7498">
        <w:t xml:space="preserve">samt </w:t>
      </w:r>
      <w:r>
        <w:t xml:space="preserve">energi och vatten (16 277). </w:t>
      </w:r>
    </w:p>
    <w:p w14:paraId="35E3B5A4" w14:textId="6E21945F" w:rsidR="00F82957" w:rsidRPr="00364A3F" w:rsidRDefault="00F82957" w:rsidP="00F82957">
      <w:pPr>
        <w:pStyle w:val="Brdtextmedindrag"/>
      </w:pPr>
      <w:r>
        <w:t>Antalet anställda i de landstingsägda företagen var 20</w:t>
      </w:r>
      <w:r w:rsidR="0094540B">
        <w:t> </w:t>
      </w:r>
      <w:r>
        <w:t>069 år 2011, vilket var 101 personer (0,5 procent) fler än 2010. Flest anställda i de landstingsägda företagen fanns det inom branschen utbildning, vård och omsorg (15 798)</w:t>
      </w:r>
      <w:r w:rsidR="004B7498">
        <w:t>. Dessa</w:t>
      </w:r>
      <w:r>
        <w:t xml:space="preserve"> motsvarade 78 procent av alla anställda.</w:t>
      </w:r>
    </w:p>
    <w:p w14:paraId="617DB314" w14:textId="67852AAA" w:rsidR="00F00810" w:rsidRDefault="00F00810" w:rsidP="00E134C5">
      <w:pPr>
        <w:pStyle w:val="Rubrik3"/>
      </w:pPr>
      <w:bookmarkStart w:id="402" w:name="EndDok"/>
      <w:bookmarkStart w:id="403" w:name="_Toc349815125"/>
      <w:bookmarkStart w:id="404" w:name="_Toc349816255"/>
      <w:bookmarkStart w:id="405" w:name="_Toc349820239"/>
      <w:bookmarkStart w:id="406" w:name="_Toc350323963"/>
      <w:bookmarkStart w:id="407" w:name="_Toc350326845"/>
      <w:bookmarkStart w:id="408" w:name="_Toc350328954"/>
      <w:bookmarkStart w:id="409" w:name="_Toc350329765"/>
      <w:bookmarkStart w:id="410" w:name="_Toc350331520"/>
      <w:bookmarkStart w:id="411" w:name="_Toc350340386"/>
      <w:bookmarkStart w:id="412" w:name="_Toc350345030"/>
      <w:bookmarkStart w:id="413" w:name="_Toc350406793"/>
      <w:bookmarkStart w:id="414" w:name="_Toc351098344"/>
      <w:bookmarkStart w:id="415" w:name="_Toc351548563"/>
      <w:bookmarkStart w:id="416" w:name="_Toc351637526"/>
      <w:bookmarkStart w:id="417" w:name="_Toc351639269"/>
      <w:bookmarkStart w:id="418" w:name="_Toc351642739"/>
      <w:bookmarkStart w:id="419" w:name="_Toc351644272"/>
      <w:bookmarkStart w:id="420" w:name="_Toc351646946"/>
      <w:bookmarkEnd w:id="402"/>
      <w:r>
        <w:t>Köp av verksamhet</w:t>
      </w:r>
      <w:bookmarkEnd w:id="403"/>
      <w:bookmarkEnd w:id="404"/>
      <w:bookmarkEnd w:id="405"/>
      <w:r w:rsidR="00790052">
        <w:t xml:space="preserve"> från alternativa utförare</w:t>
      </w:r>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p>
    <w:p w14:paraId="2190148C" w14:textId="29A72D86" w:rsidR="00665B3F" w:rsidRDefault="00F00810" w:rsidP="00D03C4A">
      <w:pPr>
        <w:pStyle w:val="Brdtextmedindrag"/>
        <w:ind w:firstLine="0"/>
      </w:pPr>
      <w:r>
        <w:t>När k</w:t>
      </w:r>
      <w:r w:rsidRPr="00C17B3F">
        <w:t>ommunerna</w:t>
      </w:r>
      <w:r>
        <w:t xml:space="preserve"> och landstingen väljer att köpa verksamhet som de ansvarar för från andra organisationer eller företag bedriver dessa verksamheten</w:t>
      </w:r>
      <w:r w:rsidR="002853FF">
        <w:t xml:space="preserve"> </w:t>
      </w:r>
      <w:r w:rsidR="004B7498">
        <w:t>enligt ingånga avtal</w:t>
      </w:r>
      <w:r>
        <w:t xml:space="preserve">. Köp av verksamhet är ett vidare begrepp än entreprenad. </w:t>
      </w:r>
      <w:r w:rsidR="004B7498">
        <w:t xml:space="preserve">Till det förra </w:t>
      </w:r>
      <w:r>
        <w:t>räknas även verk</w:t>
      </w:r>
      <w:r w:rsidR="006D21FD">
        <w:softHyphen/>
      </w:r>
      <w:r>
        <w:t xml:space="preserve">samhet med extern producent grundad på peng- eller checksystem liksom köp från annan kommun eller </w:t>
      </w:r>
      <w:r w:rsidR="004B7498">
        <w:t xml:space="preserve">av ett </w:t>
      </w:r>
      <w:r>
        <w:t xml:space="preserve">landsting. </w:t>
      </w:r>
    </w:p>
    <w:p w14:paraId="3003BBEE" w14:textId="35F6B545" w:rsidR="00F00810" w:rsidRPr="00665B3F" w:rsidRDefault="00F00810" w:rsidP="00665B3F">
      <w:pPr>
        <w:pStyle w:val="Brdtextmedindrag"/>
      </w:pPr>
      <w:r w:rsidRPr="00665B3F">
        <w:t>Köp av verksamhet sker från olika typer av alternativa utförare. En uppdelning av dessa kan göras i de två grupperna privata och offentliga leverantörer.</w:t>
      </w:r>
      <w:r w:rsidR="002853FF">
        <w:t xml:space="preserve"> </w:t>
      </w:r>
      <w:r w:rsidRPr="00665B3F">
        <w:t xml:space="preserve">Privata leverantörer är privata och övriga företag, föreningar och stiftelser samt enskilda personer. Offentliga leverantörer är kommunernas och landstingens egna företag, andra kommuner och </w:t>
      </w:r>
      <w:r w:rsidRPr="00665B3F">
        <w:lastRenderedPageBreak/>
        <w:t>landsting samt kommunalförbund (köp och försäljning från och till andra kommuner och landsting har exkluderats på riksnivån för att undvika dubbelredovisning av kostnaden</w:t>
      </w:r>
      <w:r w:rsidR="00790052" w:rsidRPr="00665B3F">
        <w:t>)</w:t>
      </w:r>
      <w:r w:rsidRPr="00665B3F">
        <w:t>.</w:t>
      </w:r>
    </w:p>
    <w:p w14:paraId="61C2B08D" w14:textId="1484A263" w:rsidR="00790052" w:rsidRDefault="00C65881" w:rsidP="001B2F73">
      <w:pPr>
        <w:pStyle w:val="Brdtextmedindrag"/>
      </w:pPr>
      <w:r>
        <w:t>För y</w:t>
      </w:r>
      <w:r w:rsidR="00790052">
        <w:t>tterligare information om köp av verksamhet på verksamhetsnivå se avsnitt</w:t>
      </w:r>
      <w:r w:rsidR="002853FF">
        <w:t xml:space="preserve"> 3–5</w:t>
      </w:r>
      <w:r w:rsidR="00790052">
        <w:t>.</w:t>
      </w:r>
    </w:p>
    <w:p w14:paraId="1A4D67C3" w14:textId="77777777" w:rsidR="00F00810" w:rsidRPr="002D2D7E" w:rsidRDefault="00F00810" w:rsidP="001B2F73">
      <w:pPr>
        <w:pStyle w:val="Rubrik5utannumrering"/>
      </w:pPr>
      <w:r>
        <w:t>Fortsatt ökning av köp av verksamhet i kommuner och landsting</w:t>
      </w:r>
    </w:p>
    <w:p w14:paraId="26927690" w14:textId="1BC8FC29" w:rsidR="00F00810" w:rsidRPr="008B0862" w:rsidRDefault="00F00810" w:rsidP="001B2F73">
      <w:pPr>
        <w:pStyle w:val="Brdtextmedindrag"/>
        <w:ind w:firstLine="0"/>
      </w:pPr>
      <w:r w:rsidRPr="00860009">
        <w:rPr>
          <w:rStyle w:val="BrdtextmedindragChar"/>
        </w:rPr>
        <w:t>Kommunernas och landstingens samlade kostnad för köp av verk</w:t>
      </w:r>
      <w:r w:rsidR="006D21FD">
        <w:rPr>
          <w:rStyle w:val="BrdtextmedindragChar"/>
        </w:rPr>
        <w:softHyphen/>
      </w:r>
      <w:r w:rsidRPr="00860009">
        <w:rPr>
          <w:rStyle w:val="BrdtextmedindragChar"/>
        </w:rPr>
        <w:t xml:space="preserve">samhet </w:t>
      </w:r>
      <w:r w:rsidR="00D5593F">
        <w:rPr>
          <w:rStyle w:val="BrdtextmedindragChar"/>
        </w:rPr>
        <w:t xml:space="preserve">uppgick till </w:t>
      </w:r>
      <w:r>
        <w:rPr>
          <w:rStyle w:val="BrdtextmedindragChar"/>
        </w:rPr>
        <w:t>117,3</w:t>
      </w:r>
      <w:r w:rsidRPr="00860009">
        <w:rPr>
          <w:rStyle w:val="BrdtextmedindragChar"/>
        </w:rPr>
        <w:t> miljarder kronor 2011.</w:t>
      </w:r>
      <w:r w:rsidR="00665B3F">
        <w:rPr>
          <w:rStyle w:val="Fotnotsreferens"/>
        </w:rPr>
        <w:footnoteReference w:id="16"/>
      </w:r>
      <w:r w:rsidRPr="00860009">
        <w:rPr>
          <w:rStyle w:val="BrdtextmedindragChar"/>
        </w:rPr>
        <w:t xml:space="preserve"> Kommunerna köpte verk</w:t>
      </w:r>
      <w:r w:rsidR="006D21FD">
        <w:rPr>
          <w:rStyle w:val="BrdtextmedindragChar"/>
        </w:rPr>
        <w:softHyphen/>
      </w:r>
      <w:r w:rsidRPr="00860009">
        <w:rPr>
          <w:rStyle w:val="BrdtextmedindragChar"/>
        </w:rPr>
        <w:t>samhet för</w:t>
      </w:r>
      <w:r>
        <w:rPr>
          <w:rStyle w:val="BrdtextmedindragChar"/>
        </w:rPr>
        <w:t xml:space="preserve"> 81,9</w:t>
      </w:r>
      <w:r w:rsidRPr="00860009">
        <w:rPr>
          <w:rStyle w:val="BrdtextmedindragChar"/>
        </w:rPr>
        <w:t xml:space="preserve"> miljarder kronor och landstingen för </w:t>
      </w:r>
      <w:r>
        <w:rPr>
          <w:rStyle w:val="BrdtextmedindragChar"/>
        </w:rPr>
        <w:t>35,4</w:t>
      </w:r>
      <w:r w:rsidRPr="00860009">
        <w:rPr>
          <w:rStyle w:val="BrdtextmedindragChar"/>
        </w:rPr>
        <w:t> </w:t>
      </w:r>
      <w:r>
        <w:rPr>
          <w:rStyle w:val="BrdtextmedindragChar"/>
        </w:rPr>
        <w:t xml:space="preserve">miljarder </w:t>
      </w:r>
      <w:r w:rsidRPr="00860009">
        <w:rPr>
          <w:rStyle w:val="BrdtextmedindragChar"/>
        </w:rPr>
        <w:t xml:space="preserve">kronor. Förändringen från 2010 </w:t>
      </w:r>
      <w:r w:rsidR="00C65881">
        <w:rPr>
          <w:rStyle w:val="BrdtextmedindragChar"/>
        </w:rPr>
        <w:t>innebar</w:t>
      </w:r>
      <w:r w:rsidRPr="00860009">
        <w:rPr>
          <w:rStyle w:val="BrdtextmedindragChar"/>
        </w:rPr>
        <w:t xml:space="preserve"> en fortsatt ökning av kostnaden i både kommunerna och landstingen med </w:t>
      </w:r>
      <w:r>
        <w:rPr>
          <w:rStyle w:val="BrdtextmedindragChar"/>
        </w:rPr>
        <w:t>6,1</w:t>
      </w:r>
      <w:r w:rsidRPr="00860009">
        <w:rPr>
          <w:rStyle w:val="BrdtextmedindragChar"/>
        </w:rPr>
        <w:t xml:space="preserve"> respektive </w:t>
      </w:r>
      <w:r>
        <w:rPr>
          <w:rStyle w:val="BrdtextmedindragChar"/>
        </w:rPr>
        <w:t>7,7</w:t>
      </w:r>
      <w:r w:rsidRPr="00860009">
        <w:rPr>
          <w:rStyle w:val="BrdtextmedindragChar"/>
        </w:rPr>
        <w:t> pro</w:t>
      </w:r>
      <w:r w:rsidR="00C65881">
        <w:rPr>
          <w:rStyle w:val="BrdtextmedindragChar"/>
        </w:rPr>
        <w:softHyphen/>
      </w:r>
      <w:r w:rsidRPr="00860009">
        <w:rPr>
          <w:rStyle w:val="BrdtextmedindragChar"/>
        </w:rPr>
        <w:t>cent. Både kommunernas</w:t>
      </w:r>
      <w:r>
        <w:t xml:space="preserve"> och landstingens kostnader för köp av verksamhet har ökat varje år 2007–2011, men öknings</w:t>
      </w:r>
      <w:r w:rsidR="002E3C65">
        <w:softHyphen/>
      </w:r>
      <w:r>
        <w:t>takten var lägre mellan 2010 och 2011 än mellan tidigare år. I kommun</w:t>
      </w:r>
      <w:r w:rsidR="006D21FD">
        <w:softHyphen/>
      </w:r>
      <w:r>
        <w:t xml:space="preserve">erna skedde en ökning med i genomsnitt 12,4 procent per år mellan 2007 och 2010. Motsvarande förändring i landstingen var 10,6 procent. </w:t>
      </w:r>
    </w:p>
    <w:p w14:paraId="5BDB3A2B" w14:textId="087E82F2" w:rsidR="00F00810" w:rsidRDefault="00F30512" w:rsidP="001B2F73">
      <w:pPr>
        <w:pStyle w:val="Brdtextmedindrag"/>
      </w:pPr>
      <w:r>
        <w:t xml:space="preserve">Som framgår av diagram </w:t>
      </w:r>
      <w:r w:rsidR="00A43DE1">
        <w:t>2.</w:t>
      </w:r>
      <w:r w:rsidR="006F471E" w:rsidRPr="00616AA5">
        <w:t>3</w:t>
      </w:r>
      <w:r w:rsidR="00531033" w:rsidRPr="00616AA5">
        <w:t>1</w:t>
      </w:r>
      <w:r>
        <w:t xml:space="preserve"> ökade såväl k</w:t>
      </w:r>
      <w:r w:rsidR="00F00810">
        <w:t>ommunernas som</w:t>
      </w:r>
      <w:r w:rsidR="00F00810" w:rsidRPr="0002497C">
        <w:t xml:space="preserve"> lands</w:t>
      </w:r>
      <w:r w:rsidR="006F471E">
        <w:softHyphen/>
      </w:r>
      <w:r w:rsidR="00F00810" w:rsidRPr="0002497C">
        <w:t xml:space="preserve">tingens kostnader för köp av verksamhet </w:t>
      </w:r>
      <w:r w:rsidR="00F00810">
        <w:t xml:space="preserve">också </w:t>
      </w:r>
      <w:r w:rsidR="00F00810" w:rsidRPr="0002497C">
        <w:t>som a</w:t>
      </w:r>
      <w:r w:rsidR="00F00810">
        <w:t xml:space="preserve">ndel av kostnaderna </w:t>
      </w:r>
      <w:r w:rsidR="00F00810" w:rsidRPr="0002497C">
        <w:t>varje år 2007</w:t>
      </w:r>
      <w:r w:rsidR="00F00810">
        <w:t>–2011</w:t>
      </w:r>
      <w:r w:rsidR="00F00810" w:rsidRPr="0002497C">
        <w:t xml:space="preserve">. </w:t>
      </w:r>
      <w:r w:rsidR="00F00810">
        <w:t xml:space="preserve">I kommunerna ökade andelen köp av verksamhet från 12,0 procent 2007 till 15,9 procent av kostnaderna 2011. </w:t>
      </w:r>
      <w:r w:rsidR="00D5593F">
        <w:t>I</w:t>
      </w:r>
      <w:r w:rsidR="00F00810">
        <w:t xml:space="preserve"> lands</w:t>
      </w:r>
      <w:r w:rsidR="002853FF">
        <w:softHyphen/>
      </w:r>
      <w:r w:rsidR="00F00810">
        <w:t xml:space="preserve">tingen </w:t>
      </w:r>
      <w:r w:rsidR="00D5593F">
        <w:t xml:space="preserve">skedde </w:t>
      </w:r>
      <w:r w:rsidR="00F00810">
        <w:t xml:space="preserve">en ökning från 11,1 procent </w:t>
      </w:r>
      <w:r w:rsidR="00F00810" w:rsidRPr="00DC2514">
        <w:t>2007</w:t>
      </w:r>
      <w:r w:rsidR="00F00810">
        <w:t xml:space="preserve"> till 13,8 procent 2011</w:t>
      </w:r>
      <w:r>
        <w:t>.</w:t>
      </w:r>
    </w:p>
    <w:p w14:paraId="480E8239" w14:textId="4166D917" w:rsidR="00146384" w:rsidRDefault="00146384" w:rsidP="00146384">
      <w:pPr>
        <w:pStyle w:val="DiagramRubrik"/>
      </w:pPr>
      <w:r>
        <w:t xml:space="preserve">Diagram </w:t>
      </w:r>
      <w:fldSimple w:instr=" STYLEREF 1 \s ">
        <w:r w:rsidR="00756367">
          <w:rPr>
            <w:noProof/>
          </w:rPr>
          <w:t>2</w:t>
        </w:r>
      </w:fldSimple>
      <w:r>
        <w:t>.</w:t>
      </w:r>
      <w:fldSimple w:instr=" SEQ Diagram \* ARABIC \s 1 ">
        <w:r w:rsidR="00756367">
          <w:rPr>
            <w:noProof/>
          </w:rPr>
          <w:t>31</w:t>
        </w:r>
      </w:fldSimple>
      <w:r>
        <w:tab/>
        <w:t>Köp av verksamhet som kostnad och som andel av kostnaderna för kommuner och landsting 2007–2011</w:t>
      </w:r>
    </w:p>
    <w:p w14:paraId="758DFFB2" w14:textId="1C3DD07C" w:rsidR="00F00810" w:rsidRDefault="009B1833" w:rsidP="009B1833">
      <w:pPr>
        <w:pStyle w:val="DiagramUnderrubrik"/>
        <w:spacing w:after="0"/>
        <w:ind w:left="0"/>
      </w:pPr>
      <w:r>
        <w:t>Miljarder kronor</w:t>
      </w:r>
      <w:r w:rsidR="00F00810">
        <w:t xml:space="preserve"> </w:t>
      </w:r>
      <w:r>
        <w:tab/>
      </w:r>
      <w:r>
        <w:tab/>
      </w:r>
      <w:r>
        <w:tab/>
      </w:r>
      <w:r>
        <w:tab/>
        <w:t>Procent</w:t>
      </w:r>
    </w:p>
    <w:p w14:paraId="4B1BB6CB" w14:textId="148A0F95" w:rsidR="006F4E2A" w:rsidRPr="006F4E2A" w:rsidRDefault="0018790B" w:rsidP="006F4E2A">
      <w:pPr>
        <w:pStyle w:val="Brdtext"/>
      </w:pPr>
      <w:r>
        <w:rPr>
          <w:noProof/>
          <w:lang w:eastAsia="sv-SE"/>
        </w:rPr>
        <w:drawing>
          <wp:inline distT="0" distB="0" distL="0" distR="0" wp14:anchorId="43044130" wp14:editId="0CDF3855">
            <wp:extent cx="3745230" cy="2675923"/>
            <wp:effectExtent l="0" t="0" r="7620" b="0"/>
            <wp:docPr id="105" name="Bildobjekt 1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74" cstate="print">
                      <a:extLst>
                        <a:ext uri="{28A0092B-C50C-407E-A947-70E740481C1C}">
                          <a14:useLocalDpi xmlns:a14="http://schemas.microsoft.com/office/drawing/2010/main" val="0"/>
                        </a:ext>
                      </a:extLst>
                    </a:blip>
                    <a:srcRect/>
                    <a:stretch>
                      <a:fillRect/>
                    </a:stretch>
                  </pic:blipFill>
                  <pic:spPr bwMode="auto">
                    <a:xfrm>
                      <a:off x="0" y="0"/>
                      <a:ext cx="3745230" cy="2675923"/>
                    </a:xfrm>
                    <a:prstGeom prst="rect">
                      <a:avLst/>
                    </a:prstGeom>
                    <a:noFill/>
                    <a:ln>
                      <a:noFill/>
                    </a:ln>
                  </pic:spPr>
                </pic:pic>
              </a:graphicData>
            </a:graphic>
          </wp:inline>
        </w:drawing>
      </w:r>
    </w:p>
    <w:p w14:paraId="3CF15FA4" w14:textId="77777777" w:rsidR="00F00810" w:rsidRPr="00085BA1" w:rsidRDefault="00F00810" w:rsidP="001B2F73">
      <w:pPr>
        <w:pStyle w:val="Rubrik5utannumrering"/>
      </w:pPr>
      <w:r>
        <w:lastRenderedPageBreak/>
        <w:t>Köp från privata företag ökade mellan 2007 och 2011</w:t>
      </w:r>
    </w:p>
    <w:p w14:paraId="12EEE2DC" w14:textId="5CA41BA8" w:rsidR="00F00810" w:rsidRPr="00082CCE" w:rsidRDefault="00F00810" w:rsidP="001B2F73">
      <w:pPr>
        <w:pStyle w:val="Brdtextmedindrag"/>
        <w:ind w:firstLine="0"/>
      </w:pPr>
      <w:r>
        <w:t>De privata leverantörerna utförde 83,6 procent av den köpta verksam</w:t>
      </w:r>
      <w:r w:rsidR="006F471E">
        <w:softHyphen/>
      </w:r>
      <w:r>
        <w:t xml:space="preserve">heten 2011. Störst andel, 69,6 procent av de totala köpen, </w:t>
      </w:r>
      <w:r w:rsidR="00217092">
        <w:t>gjord</w:t>
      </w:r>
      <w:r>
        <w:t xml:space="preserve">es </w:t>
      </w:r>
      <w:r w:rsidR="00C65881">
        <w:t>av</w:t>
      </w:r>
      <w:r>
        <w:t xml:space="preserve"> privata företag. Kommunernas köp från dessa företag uppgick till </w:t>
      </w:r>
      <w:r w:rsidRPr="005F4FBA">
        <w:t>5</w:t>
      </w:r>
      <w:r>
        <w:t xml:space="preserve">5,1 miljarder kronor 2011 och landstingens uppgick till </w:t>
      </w:r>
      <w:r w:rsidRPr="005F4FBA">
        <w:t>26,6</w:t>
      </w:r>
      <w:r>
        <w:t> miljarder kronor</w:t>
      </w:r>
      <w:r w:rsidR="00A4522E">
        <w:t>, dvs. totalt 81,7 miljarder kronor (</w:t>
      </w:r>
      <w:r w:rsidR="00A4522E" w:rsidRPr="00CC44F9">
        <w:t xml:space="preserve">se </w:t>
      </w:r>
      <w:r w:rsidR="00A4522E" w:rsidRPr="00616AA5">
        <w:t>diagram 2.</w:t>
      </w:r>
      <w:r w:rsidR="00082CCE" w:rsidRPr="00616AA5">
        <w:t>3</w:t>
      </w:r>
      <w:r w:rsidR="00531033" w:rsidRPr="00616AA5">
        <w:t>2</w:t>
      </w:r>
      <w:r w:rsidR="00A4522E" w:rsidRPr="00616AA5">
        <w:t>)</w:t>
      </w:r>
      <w:r w:rsidRPr="00616AA5">
        <w:t>.</w:t>
      </w:r>
      <w:r>
        <w:t xml:space="preserve"> </w:t>
      </w:r>
      <w:r w:rsidRPr="00082CCE">
        <w:t xml:space="preserve">Ökningen av köp av verksamhet mellan 2010 och 2011 </w:t>
      </w:r>
      <w:r w:rsidR="00082CCE" w:rsidRPr="00082CCE">
        <w:t xml:space="preserve">bestod </w:t>
      </w:r>
      <w:r w:rsidR="00E678E1" w:rsidRPr="00082CCE">
        <w:t xml:space="preserve">i </w:t>
      </w:r>
      <w:r w:rsidRPr="00082CCE">
        <w:t xml:space="preserve">sin helhet </w:t>
      </w:r>
      <w:r w:rsidR="00082CCE" w:rsidRPr="00082CCE">
        <w:t>av</w:t>
      </w:r>
      <w:r w:rsidRPr="00082CCE">
        <w:t xml:space="preserve"> </w:t>
      </w:r>
      <w:r>
        <w:t xml:space="preserve">köp från privata företag i </w:t>
      </w:r>
      <w:r w:rsidR="00531033">
        <w:t xml:space="preserve">såväl </w:t>
      </w:r>
      <w:r>
        <w:t xml:space="preserve">kommunerna som i landstingen. Det var också köp </w:t>
      </w:r>
      <w:r w:rsidRPr="00082CCE">
        <w:t>av verksamhet från dessa leverantörer som utgjorde huvuddelen av ökningen 2007</w:t>
      </w:r>
      <w:r w:rsidR="00D5593F">
        <w:t>–</w:t>
      </w:r>
      <w:r w:rsidRPr="00082CCE">
        <w:t xml:space="preserve">2010. </w:t>
      </w:r>
    </w:p>
    <w:p w14:paraId="7181C1F3" w14:textId="77777777" w:rsidR="00F00810" w:rsidRPr="009176EA" w:rsidRDefault="00F00810" w:rsidP="001B2F73">
      <w:pPr>
        <w:pStyle w:val="Brdtextmedindrag"/>
        <w:rPr>
          <w:highlight w:val="yellow"/>
        </w:rPr>
      </w:pPr>
      <w:r w:rsidRPr="00082CCE">
        <w:t xml:space="preserve">Köp från </w:t>
      </w:r>
      <w:r w:rsidRPr="001D4D21">
        <w:t>föreningar och stiftelser samt enskilda (t.ex. personliga assistenter, kontaktpersoner och familjehemsplaceringar) gjordes f</w:t>
      </w:r>
      <w:r>
        <w:t>ör 16,6 miljarder kronor 2011, vilket motsvarade 14,0 procent av den totala kostnaden</w:t>
      </w:r>
      <w:r w:rsidRPr="002F3061">
        <w:t xml:space="preserve">. Köpen gjordes till 93,8 procent av kommunerna.  </w:t>
      </w:r>
    </w:p>
    <w:p w14:paraId="19FA71AE" w14:textId="29E50F30" w:rsidR="00F00810" w:rsidRPr="006869AD" w:rsidRDefault="00F00810" w:rsidP="001B2F73">
      <w:pPr>
        <w:pStyle w:val="Brdtextmedindrag"/>
      </w:pPr>
      <w:r w:rsidRPr="00B470F6">
        <w:t>Kostnaden för köp från offentliga leverantörer</w:t>
      </w:r>
      <w:r>
        <w:t xml:space="preserve"> (</w:t>
      </w:r>
      <w:r w:rsidRPr="001119D5">
        <w:t>kommunernas och landstingens egna företag</w:t>
      </w:r>
      <w:r>
        <w:t xml:space="preserve"> </w:t>
      </w:r>
      <w:r w:rsidR="00D5593F">
        <w:t xml:space="preserve">samt </w:t>
      </w:r>
      <w:r>
        <w:t>kommunalförbund)</w:t>
      </w:r>
      <w:r w:rsidRPr="001119D5">
        <w:t xml:space="preserve"> </w:t>
      </w:r>
      <w:r w:rsidRPr="00B470F6">
        <w:t>var oförändrad mellan 2007 och 2011</w:t>
      </w:r>
      <w:r>
        <w:t xml:space="preserve"> i kommunerna</w:t>
      </w:r>
      <w:r w:rsidRPr="00B470F6">
        <w:t xml:space="preserve">. </w:t>
      </w:r>
      <w:r>
        <w:t xml:space="preserve">I landstingen skedde en ökning av köp från de landstingsägda </w:t>
      </w:r>
      <w:r w:rsidR="006F471E">
        <w:t>företagen</w:t>
      </w:r>
      <w:r>
        <w:t xml:space="preserve">. Totalt uppgick köpen till 20,2 miljarder kronor 2011. </w:t>
      </w:r>
      <w:r w:rsidRPr="00813E6C">
        <w:t>A</w:t>
      </w:r>
      <w:r>
        <w:t>ndelen av den totala kostnaden för köp av verksamhet i kommuner och landsting från offentliga leverantörer minskade under 2007–2011 och uppgick till 16,3</w:t>
      </w:r>
      <w:r w:rsidRPr="00813E6C">
        <w:t xml:space="preserve"> procent 2011. </w:t>
      </w:r>
    </w:p>
    <w:p w14:paraId="3F172598" w14:textId="7ACAF783" w:rsidR="00146384" w:rsidRDefault="00146384" w:rsidP="00146384">
      <w:pPr>
        <w:pStyle w:val="DiagramRubrik"/>
      </w:pPr>
      <w:r>
        <w:t xml:space="preserve">Diagram </w:t>
      </w:r>
      <w:fldSimple w:instr=" STYLEREF 1 \s ">
        <w:r w:rsidR="00756367">
          <w:rPr>
            <w:noProof/>
          </w:rPr>
          <w:t>2</w:t>
        </w:r>
      </w:fldSimple>
      <w:r>
        <w:t>.</w:t>
      </w:r>
      <w:fldSimple w:instr=" SEQ Diagram \* ARABIC \s 1 ">
        <w:r w:rsidR="00756367">
          <w:rPr>
            <w:noProof/>
          </w:rPr>
          <w:t>32</w:t>
        </w:r>
      </w:fldSimple>
      <w:r>
        <w:tab/>
        <w:t>Köp av verksamhet för kommuner och landsting 2007–2011 fördelat per leverantör</w:t>
      </w:r>
    </w:p>
    <w:p w14:paraId="53495D44" w14:textId="77777777" w:rsidR="00F00810" w:rsidRDefault="00F00810" w:rsidP="001B2F73">
      <w:pPr>
        <w:pStyle w:val="DiagramUnderrubrik"/>
        <w:spacing w:after="0"/>
      </w:pPr>
      <w:r>
        <w:t>Miljarder kronor</w:t>
      </w:r>
    </w:p>
    <w:p w14:paraId="408BCDFF" w14:textId="3C273C57" w:rsidR="00F00810" w:rsidRPr="00740EA5" w:rsidRDefault="000314C5" w:rsidP="001B2F73">
      <w:pPr>
        <w:pStyle w:val="Brdtext"/>
        <w:spacing w:line="260" w:lineRule="atLeast"/>
      </w:pPr>
      <w:r>
        <w:rPr>
          <w:noProof/>
          <w:lang w:eastAsia="sv-SE"/>
        </w:rPr>
        <w:drawing>
          <wp:inline distT="0" distB="0" distL="0" distR="0" wp14:anchorId="484297EB" wp14:editId="0EB36E9B">
            <wp:extent cx="3745230" cy="2676511"/>
            <wp:effectExtent l="0" t="0" r="7620" b="0"/>
            <wp:docPr id="31" name="Diagram 31"/>
            <wp:cNvGraphicFramePr/>
            <a:graphic xmlns:a="http://schemas.openxmlformats.org/drawingml/2006/main">
              <a:graphicData uri="http://schemas.openxmlformats.org/drawingml/2006/chart">
                <c:chart xmlns:c="http://schemas.openxmlformats.org/drawingml/2006/chart" xmlns:r="http://schemas.openxmlformats.org/officeDocument/2006/relationships" r:id="rId75"/>
              </a:graphicData>
            </a:graphic>
          </wp:inline>
        </w:drawing>
      </w:r>
    </w:p>
    <w:p w14:paraId="4E6A96BD" w14:textId="4ABCF602" w:rsidR="00F00810" w:rsidRDefault="00F00810" w:rsidP="001B2F73">
      <w:pPr>
        <w:pStyle w:val="Rubrik5utannumrering"/>
      </w:pPr>
      <w:r>
        <w:t>Kommuners och landstings köp av verksamhet från varandra var oförändra</w:t>
      </w:r>
      <w:r w:rsidR="00D5593F">
        <w:t>t</w:t>
      </w:r>
      <w:r w:rsidR="00B118F3">
        <w:t xml:space="preserve"> </w:t>
      </w:r>
      <w:r w:rsidR="0007309B">
        <w:t>jämfört med 2010</w:t>
      </w:r>
    </w:p>
    <w:p w14:paraId="6A25A819" w14:textId="3BD3B0D1" w:rsidR="00F00810" w:rsidRPr="00417717" w:rsidRDefault="00F00810" w:rsidP="006D21FD">
      <w:pPr>
        <w:pStyle w:val="Brdtext"/>
      </w:pPr>
      <w:r>
        <w:t xml:space="preserve">Utöver de köp som redovisats ovan köpte kommunerna och landstingen verksamhet av varandra för totalt 21,3 miljarder kronor 2011. Det var ett utfall i </w:t>
      </w:r>
      <w:r w:rsidR="00646AAA">
        <w:t xml:space="preserve">nivå med kostnaderna för 2010. </w:t>
      </w:r>
      <w:r>
        <w:t xml:space="preserve">Landstingens kostnader för köp </w:t>
      </w:r>
      <w:r>
        <w:lastRenderedPageBreak/>
        <w:t>av verksamhet av andra landsting och av kommuner ökad</w:t>
      </w:r>
      <w:r w:rsidR="00646AAA">
        <w:t>e med 3,6 pro</w:t>
      </w:r>
      <w:r w:rsidR="00646AAA">
        <w:softHyphen/>
        <w:t xml:space="preserve">cent mellan åren. </w:t>
      </w:r>
      <w:r>
        <w:t>Kostnaderna för 2011 uppgick till 8,7 miljarder kronor</w:t>
      </w:r>
      <w:r w:rsidR="00D26A16">
        <w:t>,</w:t>
      </w:r>
      <w:r>
        <w:t xml:space="preserve"> varav 82,2 procent avsåg den specialiserade somatiska vården. Samtidigt minskade kommunernas köp av verksamhet av varandra och av lands</w:t>
      </w:r>
      <w:r w:rsidR="00646AAA">
        <w:softHyphen/>
      </w:r>
      <w:r>
        <w:t xml:space="preserve">tingen med 1,4 procent till 12,6 miljarder kronor 2011. </w:t>
      </w:r>
      <w:r w:rsidR="00D26A16">
        <w:t>Av beloppet avsåg 58,1 procent köp av platser på g</w:t>
      </w:r>
      <w:r>
        <w:t>ymnasieskolan</w:t>
      </w:r>
      <w:r w:rsidR="009A3C46">
        <w:t>.</w:t>
      </w:r>
      <w:r w:rsidR="000E7178">
        <w:rPr>
          <w:rStyle w:val="Fotnotsreferens"/>
        </w:rPr>
        <w:footnoteReference w:id="17"/>
      </w:r>
      <w:r>
        <w:t xml:space="preserve"> </w:t>
      </w:r>
    </w:p>
    <w:p w14:paraId="68FAAEDF" w14:textId="4B380691" w:rsidR="00F00810" w:rsidRDefault="00F00810" w:rsidP="001B2F73">
      <w:pPr>
        <w:pStyle w:val="Rubrik5utannumrering"/>
      </w:pPr>
      <w:r w:rsidRPr="00F46D7E">
        <w:t>Kommunerna</w:t>
      </w:r>
      <w:r>
        <w:t xml:space="preserve"> köpte mest </w:t>
      </w:r>
      <w:r w:rsidRPr="00F46D7E">
        <w:t xml:space="preserve">vård och omsorg </w:t>
      </w:r>
      <w:r w:rsidR="00D26A16">
        <w:t>samt</w:t>
      </w:r>
      <w:r w:rsidR="00D26A16" w:rsidRPr="00F46D7E">
        <w:t xml:space="preserve"> </w:t>
      </w:r>
      <w:r w:rsidRPr="00F46D7E">
        <w:t xml:space="preserve">pedagogisk verksamhet </w:t>
      </w:r>
    </w:p>
    <w:p w14:paraId="7413899C" w14:textId="4AFB901F" w:rsidR="00F00810" w:rsidRDefault="00F00810" w:rsidP="001B2F73">
      <w:pPr>
        <w:pStyle w:val="Brdtextmedindrag"/>
        <w:ind w:firstLine="0"/>
      </w:pPr>
      <w:r w:rsidRPr="00375179">
        <w:t>Köp av verksamhet ökade mellan 2007 och 2011 i samtliga verksamheter i kommunerna. Kostnader</w:t>
      </w:r>
      <w:r w:rsidR="00D26A16">
        <w:t>na</w:t>
      </w:r>
      <w:r w:rsidRPr="00375179">
        <w:t xml:space="preserve"> för de pedagogiska verksamheterna </w:t>
      </w:r>
      <w:r w:rsidR="00C65881">
        <w:t>samt</w:t>
      </w:r>
      <w:r w:rsidRPr="00375179">
        <w:t xml:space="preserve"> vård och omsorg</w:t>
      </w:r>
      <w:r w:rsidR="00DA181C">
        <w:t xml:space="preserve"> (inklusive färdtjänst)</w:t>
      </w:r>
      <w:r w:rsidRPr="00375179">
        <w:t xml:space="preserve"> utgjorde </w:t>
      </w:r>
      <w:r w:rsidRPr="00375179">
        <w:rPr>
          <w:color w:val="000000" w:themeColor="text1"/>
        </w:rPr>
        <w:t>70,3 </w:t>
      </w:r>
      <w:r w:rsidRPr="00375179">
        <w:t xml:space="preserve">procent av kommunernas kostnader 2011. Det var inom dessa verksamheter som kostnaden för köp av verksamhet var störst 2011 med 35,3 miljarder kronor för </w:t>
      </w:r>
      <w:r w:rsidR="00D26A16">
        <w:t>köp av</w:t>
      </w:r>
      <w:r w:rsidR="00D26A16" w:rsidRPr="00375179">
        <w:t xml:space="preserve"> </w:t>
      </w:r>
      <w:r w:rsidRPr="00375179">
        <w:t>pedagogiska verksam</w:t>
      </w:r>
      <w:r w:rsidR="00646AAA">
        <w:softHyphen/>
      </w:r>
      <w:r w:rsidRPr="00375179">
        <w:t xml:space="preserve">heter och 34,4 miljarder kronor för </w:t>
      </w:r>
      <w:r w:rsidR="00D26A16">
        <w:t xml:space="preserve">köp av </w:t>
      </w:r>
      <w:r w:rsidRPr="00375179">
        <w:t xml:space="preserve">vård och omsorg. Högst andel </w:t>
      </w:r>
      <w:r w:rsidR="00D26A16">
        <w:t xml:space="preserve">köp av verksamhet </w:t>
      </w:r>
      <w:r w:rsidRPr="00375179">
        <w:t xml:space="preserve">av den totala kostnaden för verksamheten fanns inom vård och omsorg med </w:t>
      </w:r>
      <w:r w:rsidRPr="00375179">
        <w:rPr>
          <w:color w:val="000000" w:themeColor="text1"/>
        </w:rPr>
        <w:t>17,3 </w:t>
      </w:r>
      <w:r w:rsidRPr="00375179">
        <w:t>procent 2011</w:t>
      </w:r>
      <w:r w:rsidR="00435043">
        <w:t xml:space="preserve"> </w:t>
      </w:r>
      <w:r w:rsidR="00AA26FA" w:rsidRPr="00E473EE">
        <w:t>(</w:t>
      </w:r>
      <w:r w:rsidR="00AA26FA" w:rsidRPr="00CC44F9">
        <w:t xml:space="preserve">se </w:t>
      </w:r>
      <w:r w:rsidR="00AA26FA" w:rsidRPr="00616AA5">
        <w:t>diagram 2.</w:t>
      </w:r>
      <w:r w:rsidR="00130B58" w:rsidRPr="00616AA5">
        <w:t>3</w:t>
      </w:r>
      <w:r w:rsidR="0094540B" w:rsidRPr="00616AA5">
        <w:t>3</w:t>
      </w:r>
      <w:r w:rsidR="00AA26FA" w:rsidRPr="00616AA5">
        <w:t>)</w:t>
      </w:r>
      <w:r w:rsidRPr="00616AA5">
        <w:t>.</w:t>
      </w:r>
      <w:r w:rsidRPr="00375179">
        <w:t xml:space="preserve"> Motsvarande andel i de pedagogiska verksamheterna var 16,7 procent. Ökningen under perioden 2007</w:t>
      </w:r>
      <w:r w:rsidR="00C65881">
        <w:t>–</w:t>
      </w:r>
      <w:r w:rsidRPr="00375179">
        <w:t xml:space="preserve">2011 skedde till övervägande del i köp från privata leverantörer. </w:t>
      </w:r>
    </w:p>
    <w:p w14:paraId="5ADF5416" w14:textId="44A9BFDD" w:rsidR="00146384" w:rsidRDefault="00146384" w:rsidP="00146384">
      <w:pPr>
        <w:pStyle w:val="DiagramRubrik"/>
      </w:pPr>
      <w:r>
        <w:t xml:space="preserve">Diagram </w:t>
      </w:r>
      <w:fldSimple w:instr=" STYLEREF 1 \s ">
        <w:r w:rsidR="00756367">
          <w:rPr>
            <w:noProof/>
          </w:rPr>
          <w:t>2</w:t>
        </w:r>
      </w:fldSimple>
      <w:r>
        <w:t>.</w:t>
      </w:r>
      <w:fldSimple w:instr=" SEQ Diagram \* ARABIC \s 1 ">
        <w:r w:rsidR="00756367">
          <w:rPr>
            <w:noProof/>
          </w:rPr>
          <w:t>33</w:t>
        </w:r>
      </w:fldSimple>
      <w:r>
        <w:tab/>
        <w:t>Kommunernas köp av verksamhet 2007 och 2011 fördelat per verksamhet som andel av verksamheternas kostnader totalt och för privata utförare</w:t>
      </w:r>
    </w:p>
    <w:p w14:paraId="697279EF" w14:textId="77777777" w:rsidR="00AA26FA" w:rsidRDefault="00AA26FA" w:rsidP="00AA26FA">
      <w:pPr>
        <w:pStyle w:val="DiagramUnderrubrik"/>
        <w:spacing w:after="0"/>
      </w:pPr>
      <w:r>
        <w:t>Procent</w:t>
      </w:r>
    </w:p>
    <w:p w14:paraId="67BCA4C2" w14:textId="30641882" w:rsidR="00AA26FA" w:rsidRDefault="00D130A2" w:rsidP="00AA26FA">
      <w:pPr>
        <w:pStyle w:val="Brdtext"/>
        <w:spacing w:line="260" w:lineRule="atLeast"/>
      </w:pPr>
      <w:r>
        <w:rPr>
          <w:noProof/>
          <w:lang w:eastAsia="sv-SE"/>
        </w:rPr>
        <w:drawing>
          <wp:inline distT="0" distB="0" distL="0" distR="0" wp14:anchorId="3419A3D9" wp14:editId="09410A49">
            <wp:extent cx="3745230" cy="2716386"/>
            <wp:effectExtent l="0" t="0" r="7620" b="8255"/>
            <wp:docPr id="84" name="Bildobjekt 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76" cstate="print">
                      <a:extLst>
                        <a:ext uri="{28A0092B-C50C-407E-A947-70E740481C1C}">
                          <a14:useLocalDpi xmlns:a14="http://schemas.microsoft.com/office/drawing/2010/main" val="0"/>
                        </a:ext>
                      </a:extLst>
                    </a:blip>
                    <a:srcRect/>
                    <a:stretch>
                      <a:fillRect/>
                    </a:stretch>
                  </pic:blipFill>
                  <pic:spPr bwMode="auto">
                    <a:xfrm>
                      <a:off x="0" y="0"/>
                      <a:ext cx="3745230" cy="2716386"/>
                    </a:xfrm>
                    <a:prstGeom prst="rect">
                      <a:avLst/>
                    </a:prstGeom>
                    <a:noFill/>
                    <a:ln>
                      <a:noFill/>
                    </a:ln>
                  </pic:spPr>
                </pic:pic>
              </a:graphicData>
            </a:graphic>
          </wp:inline>
        </w:drawing>
      </w:r>
    </w:p>
    <w:p w14:paraId="2C931564" w14:textId="2A09ABBC" w:rsidR="00F00810" w:rsidRPr="00C456B4" w:rsidRDefault="00F00810" w:rsidP="00AA26FA">
      <w:pPr>
        <w:pStyle w:val="Brdtext"/>
      </w:pPr>
      <w:r w:rsidRPr="00396394">
        <w:t>Inom de pedagogiska verksamheterna skedde köpen 2011 i huvudsak inom gymnasieskolan</w:t>
      </w:r>
      <w:r w:rsidR="00217092">
        <w:t xml:space="preserve"> (</w:t>
      </w:r>
      <w:r w:rsidRPr="00396394">
        <w:t>10,6 miljarder kronor</w:t>
      </w:r>
      <w:r w:rsidR="00217092">
        <w:t>)</w:t>
      </w:r>
      <w:r w:rsidR="00130B58">
        <w:t>,</w:t>
      </w:r>
      <w:r w:rsidRPr="00396394">
        <w:t xml:space="preserve"> förskolan</w:t>
      </w:r>
      <w:r w:rsidR="00217092">
        <w:t xml:space="preserve"> (</w:t>
      </w:r>
      <w:r w:rsidRPr="00396394">
        <w:t>10,2 miljarder kronor</w:t>
      </w:r>
      <w:r w:rsidR="00217092">
        <w:t>)</w:t>
      </w:r>
      <w:r w:rsidRPr="00396394">
        <w:t xml:space="preserve"> och grundskolan</w:t>
      </w:r>
      <w:r w:rsidR="00217092">
        <w:t xml:space="preserve"> (</w:t>
      </w:r>
      <w:r w:rsidRPr="00396394">
        <w:t>9,3 miljarder kronor</w:t>
      </w:r>
      <w:r w:rsidR="00217092">
        <w:t>)</w:t>
      </w:r>
      <w:r w:rsidR="00531033">
        <w:t xml:space="preserve">. Andelen </w:t>
      </w:r>
      <w:r w:rsidRPr="00396394">
        <w:t>köpt verk</w:t>
      </w:r>
      <w:r w:rsidR="00B13A25">
        <w:softHyphen/>
      </w:r>
      <w:r w:rsidRPr="00396394">
        <w:t>samhet i förhållande till verksamhetens kostnader var högst i gymnasie</w:t>
      </w:r>
      <w:r w:rsidR="00B13A25">
        <w:softHyphen/>
      </w:r>
      <w:r w:rsidRPr="00396394">
        <w:t xml:space="preserve">skolan med 27,1 procent. </w:t>
      </w:r>
      <w:r w:rsidRPr="00C456B4">
        <w:t>Motsvarande andel var 18,0 procent i förskolan</w:t>
      </w:r>
      <w:r w:rsidRPr="00C456B4">
        <w:rPr>
          <w:color w:val="FF0000"/>
        </w:rPr>
        <w:t xml:space="preserve"> </w:t>
      </w:r>
      <w:r w:rsidRPr="00C456B4">
        <w:lastRenderedPageBreak/>
        <w:t>och 11,4 procent i grundskolan. Ökningstakten mellan 2007 och 2011 var högst inom gymnasieskolan</w:t>
      </w:r>
      <w:r w:rsidR="00D130A2">
        <w:t>,</w:t>
      </w:r>
      <w:r w:rsidRPr="00C456B4">
        <w:t xml:space="preserve"> där köp från privata leverantörer ökade medan andelen från offentliga leverantörer minskade. Det var </w:t>
      </w:r>
      <w:r w:rsidR="00C456B4" w:rsidRPr="00C456B4">
        <w:t xml:space="preserve">främst </w:t>
      </w:r>
      <w:r w:rsidRPr="00C456B4">
        <w:t xml:space="preserve">köp från privata företag som </w:t>
      </w:r>
      <w:r w:rsidR="00C456B4" w:rsidRPr="00C456B4">
        <w:t xml:space="preserve">stod för </w:t>
      </w:r>
      <w:r w:rsidR="00D130A2">
        <w:t>ökningen</w:t>
      </w:r>
      <w:r w:rsidRPr="00C456B4">
        <w:t>. Dessa stod också för stor del av ökningen i andel köp av verksamhet inom förskolan och grundskolan</w:t>
      </w:r>
      <w:r w:rsidR="00531033">
        <w:t>,</w:t>
      </w:r>
      <w:r w:rsidRPr="00C456B4">
        <w:t xml:space="preserve"> men i dessa verksamheter skedde också en </w:t>
      </w:r>
      <w:r w:rsidR="00D130A2">
        <w:t>ök</w:t>
      </w:r>
      <w:r w:rsidR="00D130A2" w:rsidRPr="00C456B4">
        <w:t xml:space="preserve">ning </w:t>
      </w:r>
      <w:r w:rsidRPr="00C456B4">
        <w:t>av köp från förening</w:t>
      </w:r>
      <w:r w:rsidR="00B13A25">
        <w:softHyphen/>
      </w:r>
      <w:r w:rsidR="00217092">
        <w:t>ar och stiftelser.</w:t>
      </w:r>
    </w:p>
    <w:p w14:paraId="21A87093" w14:textId="14BEB2FD" w:rsidR="00F00810" w:rsidRPr="00046710" w:rsidRDefault="00F00810" w:rsidP="001B2F73">
      <w:pPr>
        <w:pStyle w:val="Brdtextmedindrag"/>
      </w:pPr>
      <w:r w:rsidRPr="00AA26FA">
        <w:t xml:space="preserve">Inom vård och omsorg ökade andelen köpt verksamhet mellan 2007 och 2011 mest inom </w:t>
      </w:r>
      <w:r w:rsidR="00D130A2">
        <w:t xml:space="preserve">områdena </w:t>
      </w:r>
      <w:r w:rsidRPr="00AA26FA">
        <w:t>omsorg om äldre och funktionshindrade. Kostnaden för köpen i denna verksamhet 2011 uppgick till 25,9 milja</w:t>
      </w:r>
      <w:r w:rsidRPr="00396394">
        <w:t>rder kronor</w:t>
      </w:r>
      <w:r w:rsidR="00531033">
        <w:t>,</w:t>
      </w:r>
      <w:r w:rsidRPr="00396394">
        <w:t xml:space="preserve"> vilket motsvarade 16,3 procent av verksamhetens kostnader</w:t>
      </w:r>
      <w:r w:rsidRPr="00C456B4">
        <w:t xml:space="preserve">.  Ökningen </w:t>
      </w:r>
      <w:r w:rsidR="00D130A2">
        <w:t>avsåg</w:t>
      </w:r>
      <w:r w:rsidR="00D130A2" w:rsidRPr="00C456B4">
        <w:t xml:space="preserve"> </w:t>
      </w:r>
      <w:r w:rsidRPr="00C456B4">
        <w:t xml:space="preserve">till stor del köp från privata företag. </w:t>
      </w:r>
      <w:r w:rsidRPr="00046710">
        <w:t>Andelen köpt verk</w:t>
      </w:r>
      <w:r w:rsidR="009A3C46">
        <w:softHyphen/>
      </w:r>
      <w:r w:rsidRPr="00046710">
        <w:t xml:space="preserve">samhet 2011 var </w:t>
      </w:r>
      <w:r w:rsidR="00046710" w:rsidRPr="00F4767C">
        <w:t xml:space="preserve">dock </w:t>
      </w:r>
      <w:r w:rsidRPr="00046710">
        <w:t>högre inom</w:t>
      </w:r>
      <w:r w:rsidR="00046710" w:rsidRPr="00F4767C">
        <w:t xml:space="preserve"> en annan av</w:t>
      </w:r>
      <w:r w:rsidRPr="00046710">
        <w:t xml:space="preserve"> </w:t>
      </w:r>
      <w:r w:rsidRPr="00F4767C">
        <w:t>verksamhete</w:t>
      </w:r>
      <w:r w:rsidR="00046710" w:rsidRPr="00F4767C">
        <w:t>rna</w:t>
      </w:r>
      <w:r w:rsidR="00046710" w:rsidRPr="00F4767C">
        <w:rPr>
          <w:i/>
        </w:rPr>
        <w:t>,</w:t>
      </w:r>
      <w:r w:rsidRPr="00046710">
        <w:t xml:space="preserve"> individ- och familjeomsorg</w:t>
      </w:r>
      <w:r w:rsidR="00046710" w:rsidRPr="00F4767C">
        <w:t>,</w:t>
      </w:r>
      <w:r w:rsidRPr="00046710">
        <w:t xml:space="preserve"> där nivån </w:t>
      </w:r>
      <w:r w:rsidR="00531033" w:rsidRPr="00046710">
        <w:t>va</w:t>
      </w:r>
      <w:r w:rsidRPr="00046710">
        <w:t xml:space="preserve">r oförändrad jämfört med 2007. </w:t>
      </w:r>
    </w:p>
    <w:p w14:paraId="7AF57641" w14:textId="232F471A" w:rsidR="00AB0604" w:rsidRDefault="00F00810" w:rsidP="00AA26FA">
      <w:pPr>
        <w:pStyle w:val="Brdtextmedindrag"/>
        <w:rPr>
          <w:rFonts w:ascii="Trade Gothic Pro" w:hAnsi="Trade Gothic Pro"/>
          <w:b/>
        </w:rPr>
      </w:pPr>
      <w:r w:rsidRPr="00046710">
        <w:t xml:space="preserve">Procentuellt var </w:t>
      </w:r>
      <w:r w:rsidR="00046710" w:rsidRPr="00F4767C">
        <w:t>andels</w:t>
      </w:r>
      <w:r w:rsidR="00046710" w:rsidRPr="00046710">
        <w:t xml:space="preserve">sökningen </w:t>
      </w:r>
      <w:r w:rsidRPr="00046710">
        <w:t xml:space="preserve">högre i andra verksamheter i en jämförelse mellan 2007 och 2011. Andelen inom infrastruktur och skydd ökade som en följd av att en allt större del av verksamheten köptes från kommunalförbund. Den högsta ökningstakten fanns i särskilt riktade insatser (flyktingmottagning och arbetsmarknadsåtgärder). Det var till största delen inom flyktingmottagandet som andelen alternativa utförare ökade och störst var köp från privata företag. </w:t>
      </w:r>
    </w:p>
    <w:p w14:paraId="344E8DDB" w14:textId="77777777" w:rsidR="00F00810" w:rsidRDefault="00F00810" w:rsidP="001B2F73">
      <w:pPr>
        <w:pStyle w:val="Rubrik5utannumrering"/>
      </w:pPr>
      <w:r>
        <w:t>Andelen köp av verksamhet ökade mest i storstäderna</w:t>
      </w:r>
    </w:p>
    <w:p w14:paraId="44A4C7B3" w14:textId="2AAD20D9" w:rsidR="00F00810" w:rsidRDefault="00F00810" w:rsidP="001B2F73">
      <w:pPr>
        <w:pStyle w:val="Brdtextmedindrag"/>
        <w:ind w:firstLine="0"/>
      </w:pPr>
      <w:r>
        <w:t xml:space="preserve">I samtliga kommungrupper har andelen av verksamheten som köpts från alternativa utförare ökat mellan 2007 och 2011. </w:t>
      </w:r>
      <w:r w:rsidR="00274576">
        <w:t xml:space="preserve">Som framgår av </w:t>
      </w:r>
      <w:r w:rsidR="00274576" w:rsidRPr="00CC44F9">
        <w:t>diagram</w:t>
      </w:r>
      <w:r w:rsidR="00274576" w:rsidRPr="0007309B">
        <w:rPr>
          <w:color w:val="FF0000"/>
        </w:rPr>
        <w:t xml:space="preserve"> </w:t>
      </w:r>
      <w:r w:rsidR="0065335A" w:rsidRPr="00616AA5">
        <w:t>2.</w:t>
      </w:r>
      <w:r w:rsidR="00473F2A" w:rsidRPr="00616AA5">
        <w:t>34</w:t>
      </w:r>
      <w:r w:rsidR="00274576" w:rsidRPr="00CC44F9">
        <w:t xml:space="preserve"> </w:t>
      </w:r>
      <w:r w:rsidR="00274576">
        <w:t xml:space="preserve">var </w:t>
      </w:r>
      <w:r>
        <w:t xml:space="preserve">ökningen </w:t>
      </w:r>
      <w:r w:rsidR="00274576">
        <w:t xml:space="preserve">störst </w:t>
      </w:r>
      <w:r>
        <w:t>i kommungruppen storstäder med en förändring från 14,8 procent till 24,4 procent. Förändringen innebar att denna kommungrupp hade den högsta andelen 2011 till skillnad från 2007</w:t>
      </w:r>
      <w:r w:rsidR="00D130A2">
        <w:t>,</w:t>
      </w:r>
      <w:r>
        <w:t xml:space="preserve"> då förortskommunerna till storstäderna </w:t>
      </w:r>
      <w:r w:rsidR="00D130A2">
        <w:t>hade den högsta andelen</w:t>
      </w:r>
      <w:r>
        <w:t xml:space="preserve">. Lägst andel 2007 </w:t>
      </w:r>
      <w:r w:rsidR="00F36F71">
        <w:t>och</w:t>
      </w:r>
      <w:r>
        <w:t xml:space="preserve"> 2011 hade kommuner i glesbefolkad region</w:t>
      </w:r>
      <w:r w:rsidR="00046710">
        <w:t>,</w:t>
      </w:r>
      <w:r>
        <w:t xml:space="preserve"> även om ökningstakten i denna grupp var bland de högsta under perioden. Förändringen mellan åren var lägst i kommungruppen förortskommuner till storstäder. </w:t>
      </w:r>
    </w:p>
    <w:p w14:paraId="2E3D67D6" w14:textId="77777777" w:rsidR="009A3C46" w:rsidRDefault="009A3C46">
      <w:pPr>
        <w:overflowPunct/>
        <w:autoSpaceDE/>
        <w:autoSpaceDN/>
        <w:adjustRightInd/>
        <w:textAlignment w:val="auto"/>
        <w:rPr>
          <w:rFonts w:ascii="Trade Gothic Pro" w:hAnsi="Trade Gothic Pro"/>
          <w:b/>
        </w:rPr>
      </w:pPr>
      <w:r>
        <w:br w:type="page"/>
      </w:r>
    </w:p>
    <w:p w14:paraId="50FD5824" w14:textId="480CCDBB" w:rsidR="00146384" w:rsidRDefault="00146384" w:rsidP="00146384">
      <w:pPr>
        <w:pStyle w:val="DiagramRubrik"/>
      </w:pPr>
      <w:r>
        <w:lastRenderedPageBreak/>
        <w:t xml:space="preserve">Diagram </w:t>
      </w:r>
      <w:fldSimple w:instr=" STYLEREF 1 \s ">
        <w:r w:rsidR="00756367">
          <w:rPr>
            <w:noProof/>
          </w:rPr>
          <w:t>2</w:t>
        </w:r>
      </w:fldSimple>
      <w:r>
        <w:t>.</w:t>
      </w:r>
      <w:fldSimple w:instr=" SEQ Diagram \* ARABIC \s 1 ">
        <w:r w:rsidR="00756367">
          <w:rPr>
            <w:noProof/>
          </w:rPr>
          <w:t>34</w:t>
        </w:r>
      </w:fldSimple>
      <w:r>
        <w:tab/>
        <w:t>Kommunernas köp av verksamhet som andel av verksamhetens kostnader 2007 och 2011 per kommungrupp</w:t>
      </w:r>
    </w:p>
    <w:p w14:paraId="18BB63F0" w14:textId="77777777" w:rsidR="00F00810" w:rsidRDefault="00F00810" w:rsidP="001B2F73">
      <w:pPr>
        <w:pStyle w:val="DiagramUnderrubrik"/>
        <w:spacing w:after="0"/>
      </w:pPr>
      <w:r w:rsidRPr="00737A8B">
        <w:t>Procent</w:t>
      </w:r>
    </w:p>
    <w:p w14:paraId="55CC027B" w14:textId="44EF6847" w:rsidR="00F00810" w:rsidRDefault="00027D90" w:rsidP="001B2F73">
      <w:pPr>
        <w:pStyle w:val="Brdtext"/>
        <w:spacing w:line="260" w:lineRule="atLeast"/>
      </w:pPr>
      <w:r>
        <w:rPr>
          <w:noProof/>
          <w:lang w:eastAsia="sv-SE"/>
        </w:rPr>
        <w:drawing>
          <wp:inline distT="0" distB="0" distL="0" distR="0" wp14:anchorId="66A4D8A4" wp14:editId="1128E20E">
            <wp:extent cx="3745230" cy="2720325"/>
            <wp:effectExtent l="0" t="0" r="7620" b="4445"/>
            <wp:docPr id="40" name="Bildobjekt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77" cstate="print">
                      <a:extLst>
                        <a:ext uri="{28A0092B-C50C-407E-A947-70E740481C1C}">
                          <a14:useLocalDpi xmlns:a14="http://schemas.microsoft.com/office/drawing/2010/main" val="0"/>
                        </a:ext>
                      </a:extLst>
                    </a:blip>
                    <a:srcRect/>
                    <a:stretch>
                      <a:fillRect/>
                    </a:stretch>
                  </pic:blipFill>
                  <pic:spPr bwMode="auto">
                    <a:xfrm>
                      <a:off x="0" y="0"/>
                      <a:ext cx="3745230" cy="2720325"/>
                    </a:xfrm>
                    <a:prstGeom prst="rect">
                      <a:avLst/>
                    </a:prstGeom>
                    <a:noFill/>
                    <a:ln>
                      <a:noFill/>
                    </a:ln>
                  </pic:spPr>
                </pic:pic>
              </a:graphicData>
            </a:graphic>
          </wp:inline>
        </w:drawing>
      </w:r>
    </w:p>
    <w:p w14:paraId="131A9D40" w14:textId="77777777" w:rsidR="00F00810" w:rsidRDefault="00F00810" w:rsidP="001B2F73">
      <w:pPr>
        <w:pStyle w:val="Rubrik5utannumrering"/>
      </w:pPr>
      <w:r>
        <w:t xml:space="preserve">Högst andel av köpt verksamhet inom landstingens primärvård </w:t>
      </w:r>
    </w:p>
    <w:p w14:paraId="7F0F6375" w14:textId="5978A595" w:rsidR="00F00810" w:rsidRDefault="00F00810" w:rsidP="001B2F73">
      <w:pPr>
        <w:pStyle w:val="Brdtextmedindrag"/>
        <w:ind w:firstLine="0"/>
      </w:pPr>
      <w:r>
        <w:t>Kostnaderna för landstingens totala verksamhet 2011 avsåg till 88,0 pro</w:t>
      </w:r>
      <w:r w:rsidR="009E74D9">
        <w:softHyphen/>
      </w:r>
      <w:r>
        <w:t>cent hälso- och sjukvård som omfattar</w:t>
      </w:r>
      <w:r w:rsidRPr="003E5BC3">
        <w:t xml:space="preserve"> primärvård, specialiserad somatisk och psykiatrisk vård, tandvård och övrig hälso- och sjukvård</w:t>
      </w:r>
      <w:r>
        <w:t>. Övrig verk</w:t>
      </w:r>
      <w:r w:rsidR="00646AAA">
        <w:softHyphen/>
      </w:r>
      <w:r>
        <w:t xml:space="preserve">samhet i landstingen var </w:t>
      </w:r>
      <w:r w:rsidRPr="003E5BC3">
        <w:t xml:space="preserve">regional utveckling såsom utbildning, kultur, trafik och infrastruktur </w:t>
      </w:r>
      <w:r w:rsidR="00C65881">
        <w:t>samt</w:t>
      </w:r>
      <w:r w:rsidRPr="003E5BC3">
        <w:t xml:space="preserve"> allmän regional utveckling. </w:t>
      </w:r>
      <w:r w:rsidRPr="009D27E9">
        <w:t>A</w:t>
      </w:r>
      <w:r>
        <w:t>ndelen av landstingets</w:t>
      </w:r>
      <w:r w:rsidRPr="009D27E9">
        <w:t xml:space="preserve"> köp av verksamhet </w:t>
      </w:r>
      <w:r>
        <w:t xml:space="preserve">2011 som avsåg </w:t>
      </w:r>
      <w:r w:rsidRPr="00377D2B">
        <w:t>hälso- och sjukvård var i nivå med andelen av de totala kostnaderna som avsåg hälso-</w:t>
      </w:r>
      <w:r>
        <w:t xml:space="preserve"> och sjuk</w:t>
      </w:r>
      <w:r w:rsidR="00646AAA">
        <w:softHyphen/>
      </w:r>
      <w:r>
        <w:t>vård</w:t>
      </w:r>
      <w:r w:rsidRPr="00377D2B">
        <w:t xml:space="preserve"> (89,2</w:t>
      </w:r>
      <w:r w:rsidR="00646AAA">
        <w:t> </w:t>
      </w:r>
      <w:r w:rsidRPr="009D27E9">
        <w:t>procent</w:t>
      </w:r>
      <w:r>
        <w:t xml:space="preserve">). Kostnaden för köp av verksamhet fanns till stor del inom den specialiserade somatiska vården med 21,6 miljarder kronor och primärvården med 12,1 miljarder kronor. </w:t>
      </w:r>
    </w:p>
    <w:p w14:paraId="39CAF8D1" w14:textId="04358709" w:rsidR="00F00810" w:rsidRPr="00DD3C16" w:rsidRDefault="00F00810" w:rsidP="00E731FC">
      <w:pPr>
        <w:pStyle w:val="Brdtextmedindrag"/>
      </w:pPr>
      <w:r w:rsidRPr="00B01CB4">
        <w:t>Andelen av kostnaden som avsåg alternativa utförare 2011 var högst inom primärvården med 29,3 procent</w:t>
      </w:r>
      <w:r w:rsidR="00E731FC">
        <w:t xml:space="preserve"> (</w:t>
      </w:r>
      <w:r w:rsidR="00E731FC" w:rsidRPr="00CC44F9">
        <w:t xml:space="preserve">se </w:t>
      </w:r>
      <w:r w:rsidR="00E731FC" w:rsidRPr="00616AA5">
        <w:t>diagram 2.</w:t>
      </w:r>
      <w:r w:rsidR="00646AAA" w:rsidRPr="00616AA5">
        <w:t>3</w:t>
      </w:r>
      <w:r w:rsidR="0094540B" w:rsidRPr="00616AA5">
        <w:t>5</w:t>
      </w:r>
      <w:r w:rsidR="00E731FC" w:rsidRPr="000E53B8">
        <w:t>)</w:t>
      </w:r>
      <w:r w:rsidRPr="00B01CB4">
        <w:t xml:space="preserve">. Inom denna verksamhet </w:t>
      </w:r>
      <w:r w:rsidR="00F36F71">
        <w:t>har</w:t>
      </w:r>
      <w:r w:rsidRPr="00B01CB4">
        <w:t xml:space="preserve"> andelen </w:t>
      </w:r>
      <w:r w:rsidR="00F36F71">
        <w:t xml:space="preserve">ökat </w:t>
      </w:r>
      <w:r w:rsidRPr="00B01CB4">
        <w:t xml:space="preserve">jämfört med 2007 </w:t>
      </w:r>
      <w:r w:rsidR="00F36F71">
        <w:t>till följd av en ökning</w:t>
      </w:r>
      <w:r w:rsidRPr="00B01CB4">
        <w:t xml:space="preserve"> av köp</w:t>
      </w:r>
      <w:r w:rsidR="00F36F71">
        <w:t>en</w:t>
      </w:r>
      <w:r w:rsidRPr="00B01CB4">
        <w:t xml:space="preserve"> från privata företag. </w:t>
      </w:r>
      <w:r>
        <w:t>Även inom tandvården ökade andelen</w:t>
      </w:r>
      <w:r w:rsidR="00EF6FCD">
        <w:t>, dock till följd</w:t>
      </w:r>
      <w:r>
        <w:t xml:space="preserve"> </w:t>
      </w:r>
      <w:r w:rsidR="00EF6FCD">
        <w:t>av</w:t>
      </w:r>
      <w:r>
        <w:t xml:space="preserve">en ökning av köp från landstingsägda </w:t>
      </w:r>
      <w:r w:rsidR="00EF6FCD">
        <w:t>företag</w:t>
      </w:r>
      <w:r>
        <w:t>. Störst procentuell ökning av andelen under perioden 2007</w:t>
      </w:r>
      <w:r w:rsidR="00616AA5" w:rsidRPr="00112969">
        <w:t>–</w:t>
      </w:r>
      <w:r>
        <w:t xml:space="preserve">2011 fanns inom </w:t>
      </w:r>
      <w:r w:rsidR="00EF6FCD">
        <w:t xml:space="preserve">områdena </w:t>
      </w:r>
      <w:r>
        <w:t xml:space="preserve">trafik och infrastruktur, där köpen </w:t>
      </w:r>
      <w:r w:rsidR="00C65881">
        <w:t>av</w:t>
      </w:r>
      <w:r>
        <w:t xml:space="preserve"> privata leverantörer ökade. </w:t>
      </w:r>
    </w:p>
    <w:p w14:paraId="4F2A8B84" w14:textId="77777777" w:rsidR="009A3C46" w:rsidRDefault="009A3C46">
      <w:pPr>
        <w:overflowPunct/>
        <w:autoSpaceDE/>
        <w:autoSpaceDN/>
        <w:adjustRightInd/>
        <w:textAlignment w:val="auto"/>
        <w:rPr>
          <w:rFonts w:ascii="Trade Gothic Pro" w:hAnsi="Trade Gothic Pro"/>
          <w:b/>
        </w:rPr>
      </w:pPr>
      <w:r>
        <w:br w:type="page"/>
      </w:r>
    </w:p>
    <w:p w14:paraId="0DD51913" w14:textId="34D7A039" w:rsidR="00146384" w:rsidRDefault="00146384" w:rsidP="00146384">
      <w:pPr>
        <w:pStyle w:val="DiagramRubrik"/>
      </w:pPr>
      <w:r>
        <w:lastRenderedPageBreak/>
        <w:t xml:space="preserve">Diagram </w:t>
      </w:r>
      <w:fldSimple w:instr=" STYLEREF 1 \s ">
        <w:r w:rsidR="00756367">
          <w:rPr>
            <w:noProof/>
          </w:rPr>
          <w:t>2</w:t>
        </w:r>
      </w:fldSimple>
      <w:r>
        <w:t>.</w:t>
      </w:r>
      <w:fldSimple w:instr=" SEQ Diagram \* ARABIC \s 1 ">
        <w:r w:rsidR="00756367">
          <w:rPr>
            <w:noProof/>
          </w:rPr>
          <w:t>35</w:t>
        </w:r>
      </w:fldSimple>
      <w:r>
        <w:tab/>
        <w:t>Landstingens köp av verksamhet 2007 och 2011 fördelat per verksamhet som andel av verksamheternas kostnader totalt och för privata utförare</w:t>
      </w:r>
    </w:p>
    <w:p w14:paraId="4657F28D" w14:textId="77777777" w:rsidR="00F00810" w:rsidRDefault="00F00810" w:rsidP="001B2F73">
      <w:pPr>
        <w:pStyle w:val="DiagramUnderrubrik"/>
        <w:spacing w:after="0"/>
      </w:pPr>
      <w:r>
        <w:t>Procent</w:t>
      </w:r>
    </w:p>
    <w:p w14:paraId="3700F5D9" w14:textId="5FC60395" w:rsidR="00F00810" w:rsidRPr="00B10EAB" w:rsidRDefault="002A4FCD" w:rsidP="001B2F73">
      <w:pPr>
        <w:pStyle w:val="Brdtext"/>
        <w:spacing w:line="260" w:lineRule="atLeast"/>
      </w:pPr>
      <w:r>
        <w:rPr>
          <w:noProof/>
          <w:lang w:eastAsia="sv-SE"/>
        </w:rPr>
        <w:drawing>
          <wp:inline distT="0" distB="0" distL="0" distR="0" wp14:anchorId="43781763" wp14:editId="438300EF">
            <wp:extent cx="3745230" cy="2727029"/>
            <wp:effectExtent l="0" t="0" r="7620" b="0"/>
            <wp:docPr id="101" name="Bildobjekt 10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78" cstate="print">
                      <a:extLst>
                        <a:ext uri="{28A0092B-C50C-407E-A947-70E740481C1C}">
                          <a14:useLocalDpi xmlns:a14="http://schemas.microsoft.com/office/drawing/2010/main" val="0"/>
                        </a:ext>
                      </a:extLst>
                    </a:blip>
                    <a:srcRect/>
                    <a:stretch>
                      <a:fillRect/>
                    </a:stretch>
                  </pic:blipFill>
                  <pic:spPr bwMode="auto">
                    <a:xfrm>
                      <a:off x="0" y="0"/>
                      <a:ext cx="3745230" cy="2727029"/>
                    </a:xfrm>
                    <a:prstGeom prst="rect">
                      <a:avLst/>
                    </a:prstGeom>
                    <a:noFill/>
                    <a:ln>
                      <a:noFill/>
                    </a:ln>
                  </pic:spPr>
                </pic:pic>
              </a:graphicData>
            </a:graphic>
          </wp:inline>
        </w:drawing>
      </w:r>
    </w:p>
    <w:p w14:paraId="3AE44B84" w14:textId="77777777" w:rsidR="00F00810" w:rsidRPr="00AD0545" w:rsidRDefault="00F00810" w:rsidP="001B2F73">
      <w:pPr>
        <w:pStyle w:val="Rubrik5utannumrering"/>
      </w:pPr>
      <w:r>
        <w:t>Stor spridning i</w:t>
      </w:r>
      <w:r w:rsidRPr="00AD0545">
        <w:t xml:space="preserve"> andelen köp av verksamhet i landstingen</w:t>
      </w:r>
    </w:p>
    <w:p w14:paraId="6331DDF1" w14:textId="0086E944" w:rsidR="00F00810" w:rsidRPr="00012D88" w:rsidRDefault="00F00810" w:rsidP="001B2F73">
      <w:pPr>
        <w:pStyle w:val="Brdtextmedindrag"/>
        <w:ind w:firstLine="0"/>
        <w:rPr>
          <w:highlight w:val="lightGray"/>
        </w:rPr>
      </w:pPr>
      <w:r w:rsidRPr="00112969">
        <w:t xml:space="preserve">Andelen verksamhet </w:t>
      </w:r>
      <w:r>
        <w:t xml:space="preserve">som bedrevs av alternativa utförare </w:t>
      </w:r>
      <w:r w:rsidRPr="00112969">
        <w:t>ökade i samtliga landsting 2007–2011</w:t>
      </w:r>
      <w:r w:rsidR="00E46456">
        <w:t>,</w:t>
      </w:r>
      <w:r w:rsidRPr="00112969">
        <w:t xml:space="preserve"> med undantag för Värm</w:t>
      </w:r>
      <w:r w:rsidR="00646AAA">
        <w:softHyphen/>
      </w:r>
      <w:r w:rsidRPr="00112969">
        <w:t xml:space="preserve">lands </w:t>
      </w:r>
      <w:r w:rsidR="00473F2A">
        <w:t xml:space="preserve">läns landsting </w:t>
      </w:r>
      <w:r>
        <w:t xml:space="preserve">och Örebro </w:t>
      </w:r>
      <w:r w:rsidRPr="00112969">
        <w:t>läns landsting</w:t>
      </w:r>
      <w:r w:rsidR="00E731FC" w:rsidRPr="00E731FC">
        <w:t xml:space="preserve"> </w:t>
      </w:r>
      <w:r w:rsidR="00E731FC">
        <w:t>(</w:t>
      </w:r>
      <w:r w:rsidR="00E731FC" w:rsidRPr="00CC44F9">
        <w:t xml:space="preserve">se </w:t>
      </w:r>
      <w:r w:rsidR="00E731FC" w:rsidRPr="00616AA5">
        <w:t>diagram 2.</w:t>
      </w:r>
      <w:r w:rsidR="00646AAA" w:rsidRPr="00616AA5">
        <w:t>3</w:t>
      </w:r>
      <w:r w:rsidR="00473F2A" w:rsidRPr="00616AA5">
        <w:t>6</w:t>
      </w:r>
      <w:r w:rsidR="00E731FC" w:rsidRPr="00112969">
        <w:t>)</w:t>
      </w:r>
      <w:r w:rsidRPr="00112969">
        <w:t xml:space="preserve">. Ökningstakten var högst i Uppsala läns landsting </w:t>
      </w:r>
      <w:r>
        <w:t>där andelen mer än fördubblades</w:t>
      </w:r>
      <w:r w:rsidRPr="00112969">
        <w:t>. Sam</w:t>
      </w:r>
      <w:r w:rsidR="00646AAA">
        <w:softHyphen/>
      </w:r>
      <w:r w:rsidRPr="00112969">
        <w:t xml:space="preserve">tidigt ökade också spridningen i </w:t>
      </w:r>
      <w:r>
        <w:t>omfattningen av kö</w:t>
      </w:r>
      <w:r w:rsidRPr="00112969">
        <w:t>p av verksamhet</w:t>
      </w:r>
      <w:r>
        <w:t xml:space="preserve"> </w:t>
      </w:r>
      <w:r w:rsidRPr="00112969">
        <w:t>mellan lands</w:t>
      </w:r>
      <w:r w:rsidR="009A3C46">
        <w:softHyphen/>
      </w:r>
      <w:r w:rsidRPr="00112969">
        <w:t xml:space="preserve">tingen. Störst var andelen i Stockholms läns landsting 2011 med </w:t>
      </w:r>
      <w:r>
        <w:t>31,7</w:t>
      </w:r>
      <w:r w:rsidRPr="00112969">
        <w:t> procent och lägst</w:t>
      </w:r>
      <w:r>
        <w:t xml:space="preserve"> i Kalmar läns landsting med 2,7</w:t>
      </w:r>
      <w:r w:rsidRPr="00112969">
        <w:t> procent</w:t>
      </w:r>
      <w:r w:rsidR="00217092">
        <w:t>. Det</w:t>
      </w:r>
      <w:r w:rsidRPr="00112969">
        <w:t xml:space="preserve"> kan jäm</w:t>
      </w:r>
      <w:r w:rsidR="009A3C46">
        <w:softHyphen/>
      </w:r>
      <w:r w:rsidRPr="00112969">
        <w:t>föras med spridningen 2007</w:t>
      </w:r>
      <w:r w:rsidR="00435043">
        <w:t>,</w:t>
      </w:r>
      <w:r w:rsidRPr="00112969">
        <w:t xml:space="preserve"> då samma </w:t>
      </w:r>
      <w:r>
        <w:t xml:space="preserve">två </w:t>
      </w:r>
      <w:r w:rsidRPr="00112969">
        <w:t>landsting hade högst</w:t>
      </w:r>
      <w:r>
        <w:t xml:space="preserve"> respektive lägst andel med 27,1 respektive 2,6</w:t>
      </w:r>
      <w:r w:rsidRPr="00112969">
        <w:t xml:space="preserve"> procent. </w:t>
      </w:r>
    </w:p>
    <w:p w14:paraId="0B1C6256" w14:textId="77777777" w:rsidR="00AB0604" w:rsidRDefault="00AB0604">
      <w:pPr>
        <w:overflowPunct/>
        <w:autoSpaceDE/>
        <w:autoSpaceDN/>
        <w:adjustRightInd/>
        <w:textAlignment w:val="auto"/>
        <w:rPr>
          <w:rFonts w:ascii="Trade Gothic Pro" w:hAnsi="Trade Gothic Pro"/>
          <w:b/>
        </w:rPr>
      </w:pPr>
      <w:r>
        <w:br w:type="page"/>
      </w:r>
    </w:p>
    <w:p w14:paraId="180165C2" w14:textId="60E6F675" w:rsidR="00146384" w:rsidRDefault="00146384" w:rsidP="00146384">
      <w:pPr>
        <w:pStyle w:val="DiagramRubrik"/>
      </w:pPr>
      <w:r>
        <w:lastRenderedPageBreak/>
        <w:t xml:space="preserve">Diagram </w:t>
      </w:r>
      <w:fldSimple w:instr=" STYLEREF 1 \s ">
        <w:r w:rsidR="00756367">
          <w:rPr>
            <w:noProof/>
          </w:rPr>
          <w:t>2</w:t>
        </w:r>
      </w:fldSimple>
      <w:r>
        <w:t>.</w:t>
      </w:r>
      <w:fldSimple w:instr=" SEQ Diagram \* ARABIC \s 1 ">
        <w:r w:rsidR="00756367">
          <w:rPr>
            <w:noProof/>
          </w:rPr>
          <w:t>36</w:t>
        </w:r>
      </w:fldSimple>
      <w:r>
        <w:tab/>
        <w:t>Landstingens köp av verksamhet per landsting som andel av nettokostnaden 2007 och 2011</w:t>
      </w:r>
    </w:p>
    <w:p w14:paraId="0BC24FDD" w14:textId="77777777" w:rsidR="00F00810" w:rsidRDefault="00F00810" w:rsidP="001B2F73">
      <w:pPr>
        <w:pStyle w:val="DiagramUnderrubrik"/>
        <w:spacing w:after="0"/>
      </w:pPr>
      <w:r>
        <w:t>Procent</w:t>
      </w:r>
    </w:p>
    <w:p w14:paraId="696A367E" w14:textId="77777777" w:rsidR="00F00810" w:rsidRDefault="00F00810" w:rsidP="001B2F73">
      <w:pPr>
        <w:pStyle w:val="Brdtext"/>
        <w:spacing w:line="260" w:lineRule="atLeast"/>
      </w:pPr>
      <w:r>
        <w:rPr>
          <w:noProof/>
          <w:lang w:eastAsia="sv-SE"/>
        </w:rPr>
        <w:drawing>
          <wp:inline distT="0" distB="0" distL="0" distR="0" wp14:anchorId="1E379F8C" wp14:editId="56F08EEE">
            <wp:extent cx="3745230" cy="2662329"/>
            <wp:effectExtent l="0" t="0" r="7620" b="5080"/>
            <wp:docPr id="24" name="Bildobjekt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79" cstate="print">
                      <a:extLst>
                        <a:ext uri="{28A0092B-C50C-407E-A947-70E740481C1C}">
                          <a14:useLocalDpi xmlns:a14="http://schemas.microsoft.com/office/drawing/2010/main" val="0"/>
                        </a:ext>
                      </a:extLst>
                    </a:blip>
                    <a:srcRect/>
                    <a:stretch>
                      <a:fillRect/>
                    </a:stretch>
                  </pic:blipFill>
                  <pic:spPr bwMode="auto">
                    <a:xfrm>
                      <a:off x="0" y="0"/>
                      <a:ext cx="3745230" cy="2662329"/>
                    </a:xfrm>
                    <a:prstGeom prst="rect">
                      <a:avLst/>
                    </a:prstGeom>
                    <a:noFill/>
                    <a:ln>
                      <a:noFill/>
                    </a:ln>
                  </pic:spPr>
                </pic:pic>
              </a:graphicData>
            </a:graphic>
          </wp:inline>
        </w:drawing>
      </w:r>
    </w:p>
    <w:p w14:paraId="2AB96634" w14:textId="77777777" w:rsidR="00F00810" w:rsidRDefault="00F00810" w:rsidP="001B2F73">
      <w:pPr>
        <w:pStyle w:val="Brdtextmedindrag"/>
        <w:sectPr w:rsidR="00F00810" w:rsidSect="001B2F73">
          <w:headerReference w:type="even" r:id="rId80"/>
          <w:headerReference w:type="default" r:id="rId81"/>
          <w:footerReference w:type="even" r:id="rId82"/>
          <w:footerReference w:type="default" r:id="rId83"/>
          <w:headerReference w:type="first" r:id="rId84"/>
          <w:footerReference w:type="first" r:id="rId85"/>
          <w:type w:val="continuous"/>
          <w:pgSz w:w="9356" w:h="13721" w:code="9"/>
          <w:pgMar w:top="794" w:right="2438" w:bottom="1191" w:left="1020" w:header="0" w:footer="709" w:gutter="0"/>
          <w:cols w:space="720"/>
          <w:docGrid w:linePitch="245"/>
        </w:sectPr>
      </w:pPr>
    </w:p>
    <w:p w14:paraId="4E21C30F" w14:textId="77777777" w:rsidR="00343819" w:rsidRDefault="00343819">
      <w:pPr>
        <w:overflowPunct/>
        <w:autoSpaceDE/>
        <w:autoSpaceDN/>
        <w:adjustRightInd/>
        <w:textAlignment w:val="auto"/>
        <w:rPr>
          <w:kern w:val="28"/>
          <w:sz w:val="30"/>
        </w:rPr>
      </w:pPr>
      <w:bookmarkStart w:id="421" w:name="_Toc350326846"/>
      <w:bookmarkStart w:id="422" w:name="_Toc350328955"/>
      <w:bookmarkStart w:id="423" w:name="_Toc350329766"/>
      <w:r>
        <w:lastRenderedPageBreak/>
        <w:br w:type="page"/>
      </w:r>
    </w:p>
    <w:p w14:paraId="7B68BE93" w14:textId="77777777" w:rsidR="002A0D5F" w:rsidRDefault="002A0D5F" w:rsidP="00B43D43">
      <w:pPr>
        <w:pStyle w:val="Rubrik1"/>
        <w:numPr>
          <w:ilvl w:val="0"/>
          <w:numId w:val="13"/>
        </w:numPr>
        <w:spacing w:before="0"/>
      </w:pPr>
      <w:bookmarkStart w:id="424" w:name="_Toc350331521"/>
      <w:bookmarkStart w:id="425" w:name="_Toc350340387"/>
      <w:bookmarkStart w:id="426" w:name="_Toc350345031"/>
      <w:bookmarkStart w:id="427" w:name="_Toc350406794"/>
      <w:bookmarkStart w:id="428" w:name="_Toc350412381"/>
      <w:bookmarkStart w:id="429" w:name="_Toc350414259"/>
      <w:bookmarkStart w:id="430" w:name="_Toc351027620"/>
      <w:bookmarkStart w:id="431" w:name="_Toc351637527"/>
      <w:bookmarkStart w:id="432" w:name="_Toc351639270"/>
      <w:bookmarkStart w:id="433" w:name="_Toc351642740"/>
      <w:bookmarkStart w:id="434" w:name="_Toc351644273"/>
      <w:bookmarkStart w:id="435" w:name="_Toc351646947"/>
      <w:bookmarkEnd w:id="421"/>
      <w:bookmarkEnd w:id="422"/>
      <w:bookmarkEnd w:id="423"/>
      <w:r>
        <w:lastRenderedPageBreak/>
        <w:t>Hälso - och sjukvård</w:t>
      </w:r>
      <w:bookmarkEnd w:id="424"/>
      <w:bookmarkEnd w:id="425"/>
      <w:bookmarkEnd w:id="426"/>
      <w:bookmarkEnd w:id="427"/>
      <w:bookmarkEnd w:id="428"/>
      <w:bookmarkEnd w:id="429"/>
      <w:bookmarkEnd w:id="430"/>
      <w:bookmarkEnd w:id="431"/>
      <w:bookmarkEnd w:id="432"/>
      <w:bookmarkEnd w:id="433"/>
      <w:bookmarkEnd w:id="434"/>
      <w:bookmarkEnd w:id="435"/>
    </w:p>
    <w:p w14:paraId="7C6406A2" w14:textId="77777777" w:rsidR="002A0D5F" w:rsidRDefault="002A0D5F" w:rsidP="00E80303">
      <w:pPr>
        <w:pStyle w:val="Rubrik2"/>
        <w:numPr>
          <w:ilvl w:val="1"/>
          <w:numId w:val="13"/>
        </w:numPr>
        <w:spacing w:before="0"/>
      </w:pPr>
      <w:bookmarkStart w:id="436" w:name="_Toc350326847"/>
      <w:bookmarkStart w:id="437" w:name="_Toc350328956"/>
      <w:bookmarkStart w:id="438" w:name="_Toc350329767"/>
      <w:bookmarkStart w:id="439" w:name="_Toc350331522"/>
      <w:bookmarkStart w:id="440" w:name="_Toc350340388"/>
      <w:bookmarkStart w:id="441" w:name="_Toc350345032"/>
      <w:bookmarkStart w:id="442" w:name="_Toc350406795"/>
      <w:bookmarkStart w:id="443" w:name="_Toc350412382"/>
      <w:bookmarkStart w:id="444" w:name="_Toc350414260"/>
      <w:bookmarkStart w:id="445" w:name="_Toc351027621"/>
      <w:bookmarkStart w:id="446" w:name="_Toc351637528"/>
      <w:bookmarkStart w:id="447" w:name="_Toc351639271"/>
      <w:bookmarkStart w:id="448" w:name="_Toc351642741"/>
      <w:bookmarkStart w:id="449" w:name="_Toc351644274"/>
      <w:bookmarkStart w:id="450" w:name="_Toc351646948"/>
      <w:r>
        <w:t>Övergripande mål för hälso- och sjukvården och tandvården</w:t>
      </w:r>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p>
    <w:p w14:paraId="245F7102" w14:textId="149A1EC0" w:rsidR="002A0D5F" w:rsidRPr="0000290D" w:rsidRDefault="002A0D5F" w:rsidP="00E80303">
      <w:pPr>
        <w:pStyle w:val="Brdtext"/>
      </w:pPr>
      <w:r w:rsidRPr="0000290D">
        <w:t>Det övergripande målet för hälso- och sjukvården är enligt hälso- och</w:t>
      </w:r>
      <w:r>
        <w:t xml:space="preserve"> </w:t>
      </w:r>
      <w:r w:rsidRPr="0000290D">
        <w:t>sjuk</w:t>
      </w:r>
      <w:r>
        <w:t>vårdslagen (1982:763),</w:t>
      </w:r>
      <w:r w:rsidRPr="0000290D">
        <w:t xml:space="preserve"> </w:t>
      </w:r>
      <w:r w:rsidR="0096327D">
        <w:t xml:space="preserve">förkortad </w:t>
      </w:r>
      <w:r w:rsidRPr="0000290D">
        <w:t>HSL, en god hälsa och vård på lika villkor för hela befolkningen. Med hälso- och sjukvård avses åtgärder för</w:t>
      </w:r>
      <w:r>
        <w:t xml:space="preserve"> </w:t>
      </w:r>
      <w:r w:rsidRPr="0000290D">
        <w:t>att medicinskt förebygga, utreda och behandla sjukdomar och skador.</w:t>
      </w:r>
      <w:r>
        <w:t xml:space="preserve"> D</w:t>
      </w:r>
      <w:r w:rsidRPr="0000290D">
        <w:t>et övergripande målet för tandvården är enligt tandvårdslagen</w:t>
      </w:r>
      <w:r>
        <w:t xml:space="preserve"> </w:t>
      </w:r>
      <w:r w:rsidRPr="0000290D">
        <w:t>(1985:125) en god tandhälsa och tandvård på lika villkor för hela befolkningen.</w:t>
      </w:r>
    </w:p>
    <w:p w14:paraId="7C7F32D0" w14:textId="77777777" w:rsidR="002A0D5F" w:rsidRDefault="002A0D5F" w:rsidP="00E2233D">
      <w:pPr>
        <w:pStyle w:val="Rubrik3"/>
        <w:numPr>
          <w:ilvl w:val="2"/>
          <w:numId w:val="14"/>
        </w:numPr>
        <w:spacing w:before="480" w:after="130"/>
      </w:pPr>
      <w:bookmarkStart w:id="451" w:name="_Toc350326848"/>
      <w:bookmarkStart w:id="452" w:name="_Toc350328957"/>
      <w:bookmarkStart w:id="453" w:name="_Toc350329768"/>
      <w:bookmarkStart w:id="454" w:name="_Toc350331523"/>
      <w:bookmarkStart w:id="455" w:name="_Toc350340389"/>
      <w:bookmarkStart w:id="456" w:name="_Toc350345033"/>
      <w:bookmarkStart w:id="457" w:name="_Toc350406796"/>
      <w:bookmarkStart w:id="458" w:name="_Toc350412383"/>
      <w:bookmarkStart w:id="459" w:name="_Toc350414261"/>
      <w:bookmarkStart w:id="460" w:name="_Toc351027622"/>
      <w:bookmarkStart w:id="461" w:name="_Toc351637529"/>
      <w:bookmarkStart w:id="462" w:name="_Toc351639272"/>
      <w:bookmarkStart w:id="463" w:name="_Toc351642742"/>
      <w:bookmarkStart w:id="464" w:name="_Toc351644275"/>
      <w:bookmarkStart w:id="465" w:name="_Toc351646949"/>
      <w:r>
        <w:t>Mål för arbetet inom hälso- och sjukvården och tandvården</w:t>
      </w:r>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p>
    <w:p w14:paraId="36CD54A4" w14:textId="317EBCE2" w:rsidR="002A0D5F" w:rsidRPr="00551209" w:rsidRDefault="002A0D5F" w:rsidP="00E80303">
      <w:pPr>
        <w:pStyle w:val="Brdtext"/>
      </w:pPr>
      <w:r>
        <w:t>Riksdagen har efter förslag i budgetpropositionen för 2011 beslutat ett antal mål för inriktningen av arbetet inom hälso- och sjukvården och tandvården (prop. 2011</w:t>
      </w:r>
      <w:r w:rsidRPr="00CE78D1">
        <w:t>/1</w:t>
      </w:r>
      <w:r>
        <w:t>2</w:t>
      </w:r>
      <w:r w:rsidR="00992E87">
        <w:t>:1 utg.omr.</w:t>
      </w:r>
      <w:r w:rsidRPr="00CE78D1">
        <w:t xml:space="preserve"> 9</w:t>
      </w:r>
      <w:r>
        <w:t xml:space="preserve">, </w:t>
      </w:r>
      <w:r w:rsidRPr="00C123A4">
        <w:t>bet</w:t>
      </w:r>
      <w:r>
        <w:t>.</w:t>
      </w:r>
      <w:r w:rsidRPr="00C123A4">
        <w:t xml:space="preserve"> 2012/13:SoU1</w:t>
      </w:r>
      <w:r w:rsidRPr="009403C9">
        <w:t>, rskr.</w:t>
      </w:r>
      <w:r>
        <w:t xml:space="preserve"> 2012/13:139</w:t>
      </w:r>
      <w:r w:rsidRPr="00CE78D1">
        <w:t>)</w:t>
      </w:r>
      <w:r w:rsidR="0096327D">
        <w:t>.</w:t>
      </w:r>
      <w:r w:rsidRPr="00CE78D1">
        <w:t xml:space="preserve"> </w:t>
      </w:r>
      <w:r>
        <w:t>Dessa mål ska konkreti</w:t>
      </w:r>
      <w:r>
        <w:softHyphen/>
        <w:t>sera arbetet med att nå de övergripande natio</w:t>
      </w:r>
      <w:r>
        <w:softHyphen/>
        <w:t>nella mål</w:t>
      </w:r>
      <w:r>
        <w:softHyphen/>
        <w:t>en i HSL, så att hälso- och sjukvård</w:t>
      </w:r>
      <w:r>
        <w:softHyphen/>
        <w:t xml:space="preserve">en ska kunna: </w:t>
      </w:r>
    </w:p>
    <w:p w14:paraId="7E34F3D0" w14:textId="77777777" w:rsidR="002A0D5F" w:rsidRPr="00A40ADA" w:rsidRDefault="002A0D5F" w:rsidP="002A0D5F">
      <w:pPr>
        <w:pStyle w:val="Punktlista"/>
        <w:numPr>
          <w:ilvl w:val="0"/>
          <w:numId w:val="24"/>
        </w:numPr>
      </w:pPr>
      <w:r w:rsidRPr="00A40ADA">
        <w:t>säkerställa en god tillgänglighet och valfrihet bland en mång</w:t>
      </w:r>
      <w:r w:rsidRPr="00A40ADA">
        <w:softHyphen/>
        <w:t>fald av vårdgivare,</w:t>
      </w:r>
    </w:p>
    <w:p w14:paraId="507A6367" w14:textId="77777777" w:rsidR="002A0D5F" w:rsidRPr="00A40ADA" w:rsidRDefault="002A0D5F" w:rsidP="002A0D5F">
      <w:pPr>
        <w:pStyle w:val="Punktlista"/>
        <w:numPr>
          <w:ilvl w:val="0"/>
          <w:numId w:val="24"/>
        </w:numPr>
      </w:pPr>
      <w:r w:rsidRPr="00A40ADA">
        <w:t>säkerställa att hälso- och sjukvården är kunskapsbaserad,</w:t>
      </w:r>
    </w:p>
    <w:p w14:paraId="02445564" w14:textId="77777777" w:rsidR="002A0D5F" w:rsidRPr="00A40ADA" w:rsidRDefault="002A0D5F" w:rsidP="002A0D5F">
      <w:pPr>
        <w:pStyle w:val="Punktlista"/>
        <w:numPr>
          <w:ilvl w:val="0"/>
          <w:numId w:val="24"/>
        </w:numPr>
      </w:pPr>
      <w:r w:rsidRPr="00A40ADA">
        <w:t>säkerställa att patienterna ges möjlighet till delaktighet och självbestämmande,</w:t>
      </w:r>
    </w:p>
    <w:p w14:paraId="128C912E" w14:textId="77777777" w:rsidR="002A0D5F" w:rsidRPr="00A40ADA" w:rsidRDefault="002A0D5F" w:rsidP="002A0D5F">
      <w:pPr>
        <w:pStyle w:val="Punktlista"/>
        <w:numPr>
          <w:ilvl w:val="0"/>
          <w:numId w:val="24"/>
        </w:numPr>
      </w:pPr>
      <w:r w:rsidRPr="00A40ADA">
        <w:t>skapa förutsättningar för att hälso- och sjukvårdens resultat följs upp på ett öppet och jämförbart sätt</w:t>
      </w:r>
      <w:r>
        <w:t>,</w:t>
      </w:r>
      <w:r w:rsidRPr="00A40ADA">
        <w:t xml:space="preserve"> samt </w:t>
      </w:r>
    </w:p>
    <w:p w14:paraId="35AA5FDD" w14:textId="77777777" w:rsidR="002A0D5F" w:rsidRPr="00A40ADA" w:rsidRDefault="002A0D5F" w:rsidP="002A0D5F">
      <w:pPr>
        <w:pStyle w:val="Punktlista"/>
        <w:numPr>
          <w:ilvl w:val="0"/>
          <w:numId w:val="24"/>
        </w:numPr>
      </w:pPr>
      <w:r w:rsidRPr="00A40ADA">
        <w:t>tillvarata kunskap och erfarenheter för att systematiskt kunna förbättra hälso- och sjukvården.</w:t>
      </w:r>
    </w:p>
    <w:p w14:paraId="19C708F0" w14:textId="77777777" w:rsidR="002A0D5F" w:rsidRDefault="002A0D5F" w:rsidP="000C5860">
      <w:pPr>
        <w:pStyle w:val="Brdtextmedindrag"/>
      </w:pPr>
      <w:r>
        <w:t>För tandvården gäller att det statliga tandvårdsstödet ska:</w:t>
      </w:r>
    </w:p>
    <w:p w14:paraId="03AE9A29" w14:textId="77777777" w:rsidR="002A0D5F" w:rsidRDefault="002A0D5F" w:rsidP="002A0D5F">
      <w:pPr>
        <w:pStyle w:val="Punktlista"/>
        <w:numPr>
          <w:ilvl w:val="0"/>
          <w:numId w:val="25"/>
        </w:numPr>
      </w:pPr>
      <w:r>
        <w:t>stimulera den vuxna befolkningen till regelbundna tandvårds</w:t>
      </w:r>
      <w:r>
        <w:softHyphen/>
        <w:t>besök i förebyggande syfte, samt</w:t>
      </w:r>
    </w:p>
    <w:p w14:paraId="5C5CC87F" w14:textId="77777777" w:rsidR="002A0D5F" w:rsidRDefault="002A0D5F" w:rsidP="002A0D5F">
      <w:pPr>
        <w:pStyle w:val="Punktlista"/>
        <w:numPr>
          <w:ilvl w:val="0"/>
          <w:numId w:val="25"/>
        </w:numPr>
      </w:pPr>
      <w:r>
        <w:t>möjliggöra att patienterna med de största tandvårdsbehoven erhåller en kostnadseffektiv vård efter vars och ens behov och till en rimlig kostnad.</w:t>
      </w:r>
    </w:p>
    <w:p w14:paraId="6F183D32" w14:textId="4A9FF08B" w:rsidR="002A0D5F" w:rsidRDefault="002A0D5F" w:rsidP="000C5860">
      <w:pPr>
        <w:pStyle w:val="Brdtextmedindrag"/>
      </w:pPr>
      <w:r>
        <w:t>Regeringen redovisar hälso- och sjukvårdens och tandvårdens resultat mot ovan redovisade mål. Nedanstående avsnitt är därför indelade efter mål</w:t>
      </w:r>
      <w:r w:rsidR="0096327D">
        <w:t>en</w:t>
      </w:r>
      <w:r>
        <w:t>.</w:t>
      </w:r>
    </w:p>
    <w:p w14:paraId="0FF09264" w14:textId="77777777" w:rsidR="002A0D5F" w:rsidRDefault="002A0D5F" w:rsidP="00E2233D">
      <w:pPr>
        <w:pStyle w:val="Rubrik2"/>
        <w:numPr>
          <w:ilvl w:val="1"/>
          <w:numId w:val="13"/>
        </w:numPr>
      </w:pPr>
      <w:bookmarkStart w:id="466" w:name="_Toc350326849"/>
      <w:bookmarkStart w:id="467" w:name="_Toc350328958"/>
      <w:bookmarkStart w:id="468" w:name="_Toc350329769"/>
      <w:bookmarkStart w:id="469" w:name="_Toc350331524"/>
      <w:bookmarkStart w:id="470" w:name="_Toc350340390"/>
      <w:bookmarkStart w:id="471" w:name="_Toc350345034"/>
      <w:bookmarkStart w:id="472" w:name="_Toc350406797"/>
      <w:bookmarkStart w:id="473" w:name="_Toc350412384"/>
      <w:bookmarkStart w:id="474" w:name="_Toc350414262"/>
      <w:bookmarkStart w:id="475" w:name="_Toc351027623"/>
      <w:bookmarkStart w:id="476" w:name="_Toc351637530"/>
      <w:bookmarkStart w:id="477" w:name="_Toc351639273"/>
      <w:bookmarkStart w:id="478" w:name="_Toc351642743"/>
      <w:bookmarkStart w:id="479" w:name="_Toc351644276"/>
      <w:bookmarkStart w:id="480" w:name="_Toc351646950"/>
      <w:r>
        <w:t>Måluppfyllelse av vissa riktade statsbidrag</w:t>
      </w:r>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p>
    <w:p w14:paraId="1B2CB71C" w14:textId="77777777" w:rsidR="002A0D5F" w:rsidRDefault="002A0D5F" w:rsidP="00E80303">
      <w:pPr>
        <w:pStyle w:val="Rubrik3"/>
        <w:numPr>
          <w:ilvl w:val="2"/>
          <w:numId w:val="13"/>
        </w:numPr>
        <w:spacing w:before="0"/>
      </w:pPr>
      <w:bookmarkStart w:id="481" w:name="_Toc350326850"/>
      <w:bookmarkStart w:id="482" w:name="_Toc350328959"/>
      <w:bookmarkStart w:id="483" w:name="_Toc350329770"/>
      <w:bookmarkStart w:id="484" w:name="_Toc350331525"/>
      <w:bookmarkStart w:id="485" w:name="_Toc350340391"/>
      <w:bookmarkStart w:id="486" w:name="_Toc350345035"/>
      <w:bookmarkStart w:id="487" w:name="_Toc350406798"/>
      <w:bookmarkStart w:id="488" w:name="_Toc350412385"/>
      <w:bookmarkStart w:id="489" w:name="_Toc350414263"/>
      <w:bookmarkStart w:id="490" w:name="_Toc351027624"/>
      <w:bookmarkStart w:id="491" w:name="_Toc351637531"/>
      <w:bookmarkStart w:id="492" w:name="_Toc351639274"/>
      <w:bookmarkStart w:id="493" w:name="_Toc351642744"/>
      <w:bookmarkStart w:id="494" w:name="_Toc351644277"/>
      <w:bookmarkStart w:id="495" w:name="_Toc351646951"/>
      <w:r>
        <w:t>Kömiljarden</w:t>
      </w:r>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p>
    <w:p w14:paraId="1D796A2A" w14:textId="6DD3BB33" w:rsidR="002A0D5F" w:rsidRDefault="002A0D5F" w:rsidP="00E80303">
      <w:pPr>
        <w:pStyle w:val="Brdtext"/>
      </w:pPr>
      <w:r>
        <w:t xml:space="preserve">Sedan 2009 har en miljard kronor årligen avsatts i statens budget för att korta väntetiderna till hälso- och sjukvården. Detta statsbidrag, den s.k. kömiljarden, är en stimulansåtgärd för att landstingen ska uppnå en </w:t>
      </w:r>
      <w:r>
        <w:lastRenderedPageBreak/>
        <w:t>förbättrad tillgänglighet. Kömiljarden har reglerats i årliga prestations</w:t>
      </w:r>
      <w:r w:rsidR="006B62F9">
        <w:t>-</w:t>
      </w:r>
      <w:r>
        <w:t xml:space="preserve">baserade överenskommelser mellan staten och Sveriges Kommuner och Landsting. De landsting som uppnår de i överenskommelsen uppställda kraven får ta del av medlen. Kraven för att få ta del av statsbidraget har stegvis höjts och är högre än de krav som anges i HSL. Orsaken till de höjda kraven är att parterna anser att väntetiderna behöver förkortas ytterligare. År 2011 och 2012 skulle landstingen klara av att ge patienter ett besök eller en behandling inom 60 dagar. De landsting som uppnådde dessa krav fick ta del av medlen, varav 500 miljoner kronor gick till de landsting som erbjöd ett besök inom 60 dagar och resterande 500 miljoner kronor gick till de landsting som erbjöd behandling inom 60 dagar. Resultaten för 2012 visar att tillgängligheten har ökat, men </w:t>
      </w:r>
      <w:r w:rsidR="0096327D">
        <w:t xml:space="preserve">att </w:t>
      </w:r>
      <w:r>
        <w:t>den varierar något mellan de olika landstingen</w:t>
      </w:r>
      <w:r w:rsidR="0096327D">
        <w:t xml:space="preserve"> (se </w:t>
      </w:r>
      <w:r>
        <w:t xml:space="preserve"> avsnitt 3.3.1</w:t>
      </w:r>
      <w:r w:rsidR="0096327D">
        <w:t>)</w:t>
      </w:r>
      <w:r>
        <w:t>. Social</w:t>
      </w:r>
      <w:r w:rsidR="00CB5699">
        <w:t>-</w:t>
      </w:r>
      <w:r>
        <w:t>styrelsen har i uppdrag att årligen följa upp kömiljarden. Enligt Socialstyrelsen har kömiljarden varit ett kraftfullt incitament för att få landstingen att fokusera på åtgärder mot långa väntetider.</w:t>
      </w:r>
      <w:r>
        <w:rPr>
          <w:rStyle w:val="Fotnotsreferens"/>
        </w:rPr>
        <w:footnoteReference w:id="18"/>
      </w:r>
    </w:p>
    <w:p w14:paraId="55EAA18D" w14:textId="77777777" w:rsidR="002A0D5F" w:rsidRDefault="002A0D5F" w:rsidP="00E2233D">
      <w:pPr>
        <w:pStyle w:val="Rubrik3"/>
        <w:numPr>
          <w:ilvl w:val="2"/>
          <w:numId w:val="13"/>
        </w:numPr>
      </w:pPr>
      <w:bookmarkStart w:id="496" w:name="_Toc350326851"/>
      <w:bookmarkStart w:id="497" w:name="_Toc350328960"/>
      <w:bookmarkStart w:id="498" w:name="_Toc350329771"/>
      <w:bookmarkStart w:id="499" w:name="_Toc350331526"/>
      <w:bookmarkStart w:id="500" w:name="_Toc350340392"/>
      <w:bookmarkStart w:id="501" w:name="_Toc350345036"/>
      <w:bookmarkStart w:id="502" w:name="_Toc350406799"/>
      <w:bookmarkStart w:id="503" w:name="_Toc350412386"/>
      <w:bookmarkStart w:id="504" w:name="_Toc350414264"/>
      <w:bookmarkStart w:id="505" w:name="_Toc351027625"/>
      <w:bookmarkStart w:id="506" w:name="_Toc351637532"/>
      <w:bookmarkStart w:id="507" w:name="_Toc351639275"/>
      <w:bookmarkStart w:id="508" w:name="_Toc351642745"/>
      <w:bookmarkStart w:id="509" w:name="_Toc351644278"/>
      <w:bookmarkStart w:id="510" w:name="_Toc351646952"/>
      <w:r>
        <w:t>Psykiatri och psykisk hälsa</w:t>
      </w:r>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p>
    <w:p w14:paraId="25448553" w14:textId="32582E9A" w:rsidR="002A0D5F" w:rsidRDefault="002A0D5F" w:rsidP="00E80303">
      <w:pPr>
        <w:pStyle w:val="Brdtext"/>
      </w:pPr>
      <w:r>
        <w:t>Statsbidraget till psykiatri och psykisk hälsa är en satsning som på</w:t>
      </w:r>
      <w:r w:rsidR="00CB5699">
        <w:t>-</w:t>
      </w:r>
      <w:r>
        <w:t>börjades 2007 och har omfattat ca 900 miljoner kronor per år. Satsningen utvärderades av Statskontoret under 2011 och utvärderingen visade att åtgärderna i satsningen var riktade mot att uppfylla regeringens över</w:t>
      </w:r>
      <w:r w:rsidR="00CB5699">
        <w:t>-</w:t>
      </w:r>
      <w:r>
        <w:t>gripande mål, men att det i flera fall saknades statistiska uppgifter för att mäta åtgärdernas effekter i termer av måluppfyllelse.</w:t>
      </w:r>
      <w:r w:rsidR="00D521AA">
        <w:rPr>
          <w:rStyle w:val="Fotnotsreferens"/>
        </w:rPr>
        <w:footnoteReference w:id="19"/>
      </w:r>
      <w:r>
        <w:t xml:space="preserve"> </w:t>
      </w:r>
      <w:r w:rsidRPr="00E729FF">
        <w:t>Statsk</w:t>
      </w:r>
      <w:r>
        <w:t>ontorets utvärdering visade samtidigt</w:t>
      </w:r>
      <w:r w:rsidRPr="00E729FF">
        <w:t xml:space="preserve"> att förutsättningarna för en mer kompetent vård och omsorg ha</w:t>
      </w:r>
      <w:r w:rsidR="0096327D">
        <w:t>de</w:t>
      </w:r>
      <w:r w:rsidRPr="00E729FF">
        <w:t xml:space="preserve"> förbä</w:t>
      </w:r>
      <w:r>
        <w:t>ttrats, bl.a. genom att 100 000 </w:t>
      </w:r>
      <w:r w:rsidRPr="00E729FF">
        <w:t>utbildningsplatser ordnats för personal, att möjligheterna att följa upp den psykiatriska vården har förbättrats, bl.a. genom nya kvalitetsregister och förbättrad inrapportering av data från vården</w:t>
      </w:r>
      <w:r w:rsidR="0096327D">
        <w:t>,</w:t>
      </w:r>
      <w:r w:rsidRPr="00E729FF">
        <w:t xml:space="preserve"> samt att psykiatrisatsningens olika sysselsättningsprojekt har medverkat till att det är fler utförare som erbjuder mer sysselsättning och att det är fler sysselsatta 2011 än vad det var 2007.</w:t>
      </w:r>
      <w:r w:rsidR="00CB5699">
        <w:t xml:space="preserve"> </w:t>
      </w:r>
    </w:p>
    <w:p w14:paraId="50BB9898" w14:textId="41EB3E04" w:rsidR="002A0D5F" w:rsidRDefault="002A0D5F" w:rsidP="00E80303">
      <w:pPr>
        <w:pStyle w:val="Brdtextmedindrag"/>
      </w:pPr>
      <w:r>
        <w:t>Regeringen fattade under våren 2012 beslut om en fortsatt satsning under namnet Plan för riktade insatser inom psykisk ohälsa, PRIO. Utgångspunkten är en långsiktig satsning för att uppnå tre övergripande mål: en jämlik, kunskapsbaserad, säker och tillgänglig vård av god kvalitet, tillgång till arbete och anpassad sysselsättning samt möjlighet till delaktighet och inflytande.</w:t>
      </w:r>
    </w:p>
    <w:p w14:paraId="47D9D815" w14:textId="7CCB5FC3" w:rsidR="002A0D5F" w:rsidRDefault="002A0D5F" w:rsidP="00E80303">
      <w:pPr>
        <w:pStyle w:val="Brdtextmedindrag"/>
      </w:pPr>
      <w:r>
        <w:t>Regeringen och Sveriges Kommuner och Landsting träffade 2012 en överenskommelse där staten avsätter medel för utveckling och där medel avsatts för kommuner och landsting som uppnår vissa givna grundkrav och prestationsmål. Överenskommelsen omfattar 350 miljoner kronor. Socialstyrelsens bedömning av kommuners och landstings prestationer visar att alla landsting utom ett hade överenskommelser</w:t>
      </w:r>
      <w:r w:rsidR="009B7A64">
        <w:t xml:space="preserve"> om samverkan mellan kommun och landsting</w:t>
      </w:r>
      <w:r>
        <w:t xml:space="preserve"> den 15 november 2012. Dessa avsåg sam</w:t>
      </w:r>
      <w:r w:rsidR="00CB5699">
        <w:t>-</w:t>
      </w:r>
      <w:r>
        <w:t xml:space="preserve">arbete mellan kommun och landsting kring personer med psykisk </w:t>
      </w:r>
      <w:r>
        <w:lastRenderedPageBreak/>
        <w:t xml:space="preserve">funktionsnedsättning och om individuella planer för personer med behov av insatser från både hälso- och sjukvården och socialtjänsten. </w:t>
      </w:r>
    </w:p>
    <w:p w14:paraId="0B4387CE" w14:textId="3FF71918" w:rsidR="002A0D5F" w:rsidRDefault="002A0D5F" w:rsidP="00E80303">
      <w:pPr>
        <w:pStyle w:val="Brdtextmedindrag"/>
      </w:pPr>
      <w:r>
        <w:t>Fortfarande återstår utmaningar inom psykiatrin. Den nationella patientenkät som Sveriges Kommuner och Landsting genomförde 2012 visade att den psykiatriska slutenvården och öppenvården får generellt sämre omdömen än den somatiska vården, särskilt gäller det bemötande, information och delaktighet. Vidare råder det brist på främst specialist</w:t>
      </w:r>
      <w:r w:rsidR="00CB5699">
        <w:t>-</w:t>
      </w:r>
      <w:r>
        <w:t>sjuksköterskor inom psykiatri, och Socialstyrelsen befarar att tillgången på specialistläkare inom psykiatri kommer att minska fram till 2025.</w:t>
      </w:r>
      <w:r>
        <w:rPr>
          <w:rStyle w:val="Fotnotsreferens"/>
        </w:rPr>
        <w:footnoteReference w:id="20"/>
      </w:r>
      <w:r>
        <w:t xml:space="preserve"> Samtidigt har ett statligt bidrag för ett strukturerat kursutbud som kommer alla psykiatrins läkare under specialisttjänstgöring (ST-läkare) tillgodo resulterat i att antalet specialistläkarbevis i psykiatri ökat med 43 procent sedan 2007 och </w:t>
      </w:r>
      <w:r w:rsidR="0096327D">
        <w:t xml:space="preserve">att </w:t>
      </w:r>
      <w:r>
        <w:t>antalet läkare</w:t>
      </w:r>
      <w:r w:rsidR="00426FCF">
        <w:t xml:space="preserve"> som gör specialist</w:t>
      </w:r>
      <w:r w:rsidR="00CB5699">
        <w:t>-</w:t>
      </w:r>
      <w:r w:rsidR="00426FCF">
        <w:t>tjänstgöring</w:t>
      </w:r>
      <w:r>
        <w:t xml:space="preserve"> i psykiatri har ökat mer än i någon annan specialitet mellan 2008 och 2011, från 580 till 711. </w:t>
      </w:r>
    </w:p>
    <w:p w14:paraId="38BDAC13" w14:textId="77777777" w:rsidR="002A0D5F" w:rsidRDefault="002A0D5F" w:rsidP="00E2233D">
      <w:pPr>
        <w:pStyle w:val="Rubrik2"/>
        <w:numPr>
          <w:ilvl w:val="1"/>
          <w:numId w:val="13"/>
        </w:numPr>
      </w:pPr>
      <w:bookmarkStart w:id="511" w:name="_Toc350326852"/>
      <w:bookmarkStart w:id="512" w:name="_Toc350328961"/>
      <w:bookmarkStart w:id="513" w:name="_Toc350329772"/>
      <w:bookmarkStart w:id="514" w:name="_Toc350331527"/>
      <w:bookmarkStart w:id="515" w:name="_Toc350340393"/>
      <w:bookmarkStart w:id="516" w:name="_Toc350345037"/>
      <w:bookmarkStart w:id="517" w:name="_Toc350406800"/>
      <w:bookmarkStart w:id="518" w:name="_Toc350412387"/>
      <w:bookmarkStart w:id="519" w:name="_Toc350414265"/>
      <w:bookmarkStart w:id="520" w:name="_Toc351027626"/>
      <w:bookmarkStart w:id="521" w:name="_Toc351637533"/>
      <w:bookmarkStart w:id="522" w:name="_Toc351639276"/>
      <w:bookmarkStart w:id="523" w:name="_Toc351642746"/>
      <w:bookmarkStart w:id="524" w:name="_Toc351644279"/>
      <w:bookmarkStart w:id="525" w:name="_Toc351646953"/>
      <w:r>
        <w:t>Måluppfyllelse</w:t>
      </w:r>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p>
    <w:p w14:paraId="5F7F1E41" w14:textId="77777777" w:rsidR="002A0D5F" w:rsidRDefault="002A0D5F" w:rsidP="00E80303">
      <w:pPr>
        <w:pStyle w:val="Rubrik3"/>
        <w:numPr>
          <w:ilvl w:val="2"/>
          <w:numId w:val="13"/>
        </w:numPr>
        <w:spacing w:before="0"/>
      </w:pPr>
      <w:bookmarkStart w:id="526" w:name="_Toc350326853"/>
      <w:bookmarkStart w:id="527" w:name="_Toc350328962"/>
      <w:bookmarkStart w:id="528" w:name="_Toc350329773"/>
      <w:bookmarkStart w:id="529" w:name="_Toc350331528"/>
      <w:bookmarkStart w:id="530" w:name="_Toc350340394"/>
      <w:bookmarkStart w:id="531" w:name="_Toc350345038"/>
      <w:bookmarkStart w:id="532" w:name="_Toc350406801"/>
      <w:bookmarkStart w:id="533" w:name="_Toc350412388"/>
      <w:bookmarkStart w:id="534" w:name="_Toc350414266"/>
      <w:bookmarkStart w:id="535" w:name="_Toc351027627"/>
      <w:bookmarkStart w:id="536" w:name="_Toc351637534"/>
      <w:bookmarkStart w:id="537" w:name="_Toc351639277"/>
      <w:bookmarkStart w:id="538" w:name="_Toc351642747"/>
      <w:bookmarkStart w:id="539" w:name="_Toc351644280"/>
      <w:bookmarkStart w:id="540" w:name="_Toc351646954"/>
      <w:r w:rsidRPr="002645A6">
        <w:t>Tillgänglighet och valfrihet inom vården</w:t>
      </w:r>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p>
    <w:p w14:paraId="2AB89D26" w14:textId="77777777" w:rsidR="002A0D5F" w:rsidRDefault="002A0D5F" w:rsidP="00601E26">
      <w:pPr>
        <w:pStyle w:val="Brdtext"/>
      </w:pPr>
      <w:r w:rsidRPr="00CB5F8F">
        <w:t>Regeringens insatser inom hälso- och sjukvårdsområdet har särskilt inriktats på att säkerställa en god tillgänglighet och valfrihet genom en mångfald av vårdgivare. En god tillgänglighet till hälso- och sjukvården är avgörande för patienternas tillfredsställelse och en ökad valfrihet är viktig för att stärka patientens ställning, men också för att stimulera kvalitetsutveckling och förbättringsarbete i övrigt.</w:t>
      </w:r>
    </w:p>
    <w:p w14:paraId="0771861D" w14:textId="77777777" w:rsidR="002A0D5F" w:rsidRDefault="002A0D5F" w:rsidP="00E80303">
      <w:pPr>
        <w:pStyle w:val="Rubrik5utannumrering"/>
      </w:pPr>
      <w:r w:rsidRPr="00CB5F8F">
        <w:t>Vårdgarantin och kömiljarden fortsätter att sätta fokus på tillgängligheten</w:t>
      </w:r>
    </w:p>
    <w:p w14:paraId="2932A8B4" w14:textId="058A72A8" w:rsidR="002A0D5F" w:rsidRDefault="002A0D5F" w:rsidP="00E80303">
      <w:pPr>
        <w:pStyle w:val="Brdtext"/>
      </w:pPr>
      <w:r>
        <w:t>De senaste åren har ett antal åtgärder genomförts för att förbättra tillgängligheten till hälso- och sjukvård</w:t>
      </w:r>
      <w:r w:rsidR="0096327D">
        <w:t>en</w:t>
      </w:r>
      <w:r>
        <w:t>, t.ex. den nationella vård</w:t>
      </w:r>
      <w:r w:rsidR="00CB5699">
        <w:t>-</w:t>
      </w:r>
      <w:r>
        <w:t xml:space="preserve">garantin och kömiljarden. Socialstyrelsens lägesrapport från 2012 visar att </w:t>
      </w:r>
      <w:r w:rsidR="009B7A64">
        <w:t>många</w:t>
      </w:r>
      <w:r>
        <w:t xml:space="preserve"> patienter var nöjda med vårdens tillgänglighet. Det gäller särskilt inom primärvården.</w:t>
      </w:r>
      <w:r w:rsidR="00426FCF">
        <w:rPr>
          <w:rStyle w:val="Fotnotsreferens"/>
        </w:rPr>
        <w:footnoteReference w:id="21"/>
      </w:r>
    </w:p>
    <w:p w14:paraId="177ED4A4" w14:textId="3B94911D" w:rsidR="002A0D5F" w:rsidRDefault="002A0D5F" w:rsidP="00E80303">
      <w:pPr>
        <w:pStyle w:val="Brdtextmedindrag"/>
      </w:pPr>
      <w:r>
        <w:t xml:space="preserve">Den nationella vårdgarantin regleras sedan den 1 juli 2010 i </w:t>
      </w:r>
      <w:r w:rsidR="00C23C75">
        <w:t>HSL</w:t>
      </w:r>
      <w:r>
        <w:t xml:space="preserve"> och förordningen (2010:349) om vårdgaranti. Där framgår det att landstingen ska erbjuda kontakt med primärvården samma dag som man söker hjälp. Inom sju dagar ska primärvården erbjuda läkarbesök, om det behövs. Efter beslut om remiss ska besök inom den specialiserade vården kunna erbjudas inom 90 dagar från beslutsdatum och behandling ska erbjudas inom ytterligare högst 90 dagar.</w:t>
      </w:r>
    </w:p>
    <w:p w14:paraId="77B0437C" w14:textId="77777777" w:rsidR="002A0D5F" w:rsidRDefault="002A0D5F" w:rsidP="00E80303">
      <w:pPr>
        <w:pStyle w:val="Brdtextmedindrag"/>
      </w:pPr>
      <w:r>
        <w:t xml:space="preserve">En förutsättning för att vårdgarantin ska fungera fullt ut är att såväl patienter som personal känner till regelverket. Kunskapen om garantin bland såväl befolkning, patienter som personal är i dag relativt låg. Ett problem har varit att personalen inte har haft tillräcklig kunskap för att </w:t>
      </w:r>
      <w:r>
        <w:lastRenderedPageBreak/>
        <w:t>kunna vägleda och hjälpa patienterna att använda vårdgarantins möjligheter.</w:t>
      </w:r>
    </w:p>
    <w:p w14:paraId="3A5309FC" w14:textId="71FF6FE2" w:rsidR="002A0D5F" w:rsidRDefault="002A0D5F" w:rsidP="00601E26">
      <w:pPr>
        <w:pStyle w:val="Brdtextmedindrag"/>
      </w:pPr>
      <w:r>
        <w:t>Landstingens åtgärder för att korta väntetiderna har varierat. Social</w:t>
      </w:r>
      <w:r w:rsidR="00E7022C">
        <w:t>-</w:t>
      </w:r>
      <w:r>
        <w:t>styrelsens uppföljning av vårdgarantin och kömiljarden visar att landstingsledningarna har blivit mer engagerade i väntetidsfrågan och att de åtgärder som har vidtagits allt mer varit av långsiktig karaktär, såsom organisatoriska förändringar och arbete med processtyrning.</w:t>
      </w:r>
      <w:r>
        <w:rPr>
          <w:rStyle w:val="Fotnotsreferens"/>
        </w:rPr>
        <w:footnoteReference w:id="22"/>
      </w:r>
      <w:r>
        <w:t xml:space="preserve"> </w:t>
      </w:r>
    </w:p>
    <w:p w14:paraId="1EB2DE44" w14:textId="77777777" w:rsidR="002A0D5F" w:rsidRDefault="002A0D5F" w:rsidP="00E80303">
      <w:pPr>
        <w:pStyle w:val="Rubrik5utannumrering"/>
      </w:pPr>
      <w:r>
        <w:t>Förb</w:t>
      </w:r>
      <w:r w:rsidRPr="00CB5F8F">
        <w:t>ättr</w:t>
      </w:r>
      <w:r>
        <w:t>ad</w:t>
      </w:r>
      <w:r w:rsidRPr="00CB5F8F">
        <w:t xml:space="preserve"> tillgänglighet i primärvården </w:t>
      </w:r>
    </w:p>
    <w:p w14:paraId="4F05A8C0" w14:textId="14685F6F" w:rsidR="002A0D5F" w:rsidRDefault="002A0D5F" w:rsidP="00E80303">
      <w:pPr>
        <w:pStyle w:val="Brdtext"/>
      </w:pPr>
      <w:r>
        <w:t>Under den senaste femårsperioden har skillnaderna mellan landstingen i fråga om tillgängligheten till primärvården minskat och allt fler vård</w:t>
      </w:r>
      <w:r w:rsidR="00E7022C">
        <w:t>-</w:t>
      </w:r>
      <w:r>
        <w:t xml:space="preserve">centraler ingår i mätningarna. Som </w:t>
      </w:r>
      <w:r w:rsidRPr="003D6FCF">
        <w:t>tabell 3.1</w:t>
      </w:r>
      <w:r>
        <w:t xml:space="preserve"> visar har andelen genomförda läkarbesök inom sju dagar ökat från 88 procent 2007 till 93 procent 2012. Nio av tio telefonsamtal till vårdcentralerna besvarades samma dag 2012, vilket är den lagstadgade gränsen enligt vårdgarantin. År 2007 besvarades enbart 68 procent av samtalen samma dag. </w:t>
      </w:r>
    </w:p>
    <w:p w14:paraId="2727A39F" w14:textId="77777777" w:rsidR="002A0D5F" w:rsidRDefault="002A0D5F" w:rsidP="00E80303">
      <w:pPr>
        <w:pStyle w:val="TabellRubrik"/>
      </w:pPr>
      <w:bookmarkStart w:id="541" w:name="OLE_LINK1"/>
      <w:r>
        <w:t xml:space="preserve">Tabell </w:t>
      </w:r>
      <w:fldSimple w:instr=" STYLEREF 1 \s ">
        <w:r w:rsidR="00756367">
          <w:rPr>
            <w:noProof/>
          </w:rPr>
          <w:t>3</w:t>
        </w:r>
      </w:fldSimple>
      <w:r>
        <w:t>.</w:t>
      </w:r>
      <w:fldSimple w:instr=" SEQ Tabell \* ARABIC \s 1 ">
        <w:r w:rsidR="00756367">
          <w:rPr>
            <w:noProof/>
          </w:rPr>
          <w:t>1</w:t>
        </w:r>
      </w:fldSimple>
      <w:r>
        <w:tab/>
        <w:t>Måluppfyllelse av</w:t>
      </w:r>
      <w:r w:rsidRPr="00522CED">
        <w:t xml:space="preserve"> vårdgarantin 2007</w:t>
      </w:r>
      <w:r>
        <w:t>–</w:t>
      </w:r>
      <w:r w:rsidRPr="00522CED">
        <w:t>2012</w:t>
      </w:r>
    </w:p>
    <w:p w14:paraId="36BCC462" w14:textId="77777777" w:rsidR="002A0D5F" w:rsidRDefault="002A0D5F" w:rsidP="00E80303">
      <w:pPr>
        <w:pStyle w:val="TabellUnderrubrik"/>
      </w:pPr>
      <w:r>
        <w:t>Procent</w:t>
      </w:r>
    </w:p>
    <w:tbl>
      <w:tblPr>
        <w:tblW w:w="5896" w:type="dxa"/>
        <w:tblBorders>
          <w:top w:val="single" w:sz="8" w:space="0" w:color="auto"/>
          <w:bottom w:val="single" w:sz="8" w:space="0" w:color="auto"/>
          <w:insideH w:val="single" w:sz="8" w:space="0" w:color="auto"/>
          <w:insideV w:val="single" w:sz="8" w:space="0" w:color="auto"/>
        </w:tblBorders>
        <w:tblLayout w:type="fixed"/>
        <w:tblCellMar>
          <w:left w:w="0" w:type="dxa"/>
        </w:tblCellMar>
        <w:tblLook w:val="0000" w:firstRow="0" w:lastRow="0" w:firstColumn="0" w:lastColumn="0" w:noHBand="0" w:noVBand="0"/>
      </w:tblPr>
      <w:tblGrid>
        <w:gridCol w:w="4253"/>
        <w:gridCol w:w="992"/>
        <w:gridCol w:w="651"/>
      </w:tblGrid>
      <w:tr w:rsidR="002A0D5F" w14:paraId="7E9B3CC1" w14:textId="77777777" w:rsidTr="00E80303">
        <w:tc>
          <w:tcPr>
            <w:tcW w:w="4253" w:type="dxa"/>
            <w:tcBorders>
              <w:bottom w:val="single" w:sz="8" w:space="0" w:color="auto"/>
              <w:right w:val="nil"/>
            </w:tcBorders>
            <w:shd w:val="clear" w:color="auto" w:fill="auto"/>
          </w:tcPr>
          <w:p w14:paraId="02C6B13B" w14:textId="77777777" w:rsidR="002A0D5F" w:rsidRDefault="002A0D5F" w:rsidP="00E80303">
            <w:pPr>
              <w:pStyle w:val="TabellHuvud"/>
              <w:jc w:val="left"/>
            </w:pPr>
          </w:p>
        </w:tc>
        <w:tc>
          <w:tcPr>
            <w:tcW w:w="992" w:type="dxa"/>
            <w:tcBorders>
              <w:left w:val="nil"/>
              <w:bottom w:val="single" w:sz="8" w:space="0" w:color="auto"/>
              <w:right w:val="nil"/>
            </w:tcBorders>
            <w:shd w:val="clear" w:color="auto" w:fill="auto"/>
          </w:tcPr>
          <w:p w14:paraId="1B89DECE" w14:textId="77777777" w:rsidR="002A0D5F" w:rsidRDefault="002A0D5F" w:rsidP="00E80303">
            <w:pPr>
              <w:pStyle w:val="TabellHuvud"/>
            </w:pPr>
            <w:r>
              <w:t>2007</w:t>
            </w:r>
          </w:p>
        </w:tc>
        <w:tc>
          <w:tcPr>
            <w:tcW w:w="651" w:type="dxa"/>
            <w:tcBorders>
              <w:left w:val="nil"/>
              <w:bottom w:val="single" w:sz="8" w:space="0" w:color="auto"/>
            </w:tcBorders>
            <w:shd w:val="clear" w:color="auto" w:fill="auto"/>
          </w:tcPr>
          <w:p w14:paraId="13354B6C" w14:textId="77777777" w:rsidR="002A0D5F" w:rsidRDefault="002A0D5F" w:rsidP="00E80303">
            <w:pPr>
              <w:pStyle w:val="TabellHuvud"/>
            </w:pPr>
            <w:r>
              <w:t>2012</w:t>
            </w:r>
          </w:p>
        </w:tc>
      </w:tr>
      <w:tr w:rsidR="002A0D5F" w14:paraId="50612C62" w14:textId="77777777" w:rsidTr="00E80303">
        <w:tc>
          <w:tcPr>
            <w:tcW w:w="4253" w:type="dxa"/>
            <w:tcBorders>
              <w:bottom w:val="nil"/>
              <w:right w:val="nil"/>
            </w:tcBorders>
            <w:shd w:val="clear" w:color="auto" w:fill="auto"/>
          </w:tcPr>
          <w:p w14:paraId="2476C61B" w14:textId="77777777" w:rsidR="002A0D5F" w:rsidRPr="00522CED" w:rsidRDefault="002A0D5F" w:rsidP="00E80303">
            <w:pPr>
              <w:pStyle w:val="TabellRader"/>
              <w:jc w:val="left"/>
              <w:rPr>
                <w:b/>
              </w:rPr>
            </w:pPr>
            <w:r w:rsidRPr="00522CED">
              <w:rPr>
                <w:b/>
              </w:rPr>
              <w:t>Primärvård</w:t>
            </w:r>
          </w:p>
        </w:tc>
        <w:tc>
          <w:tcPr>
            <w:tcW w:w="992" w:type="dxa"/>
            <w:tcBorders>
              <w:left w:val="nil"/>
              <w:bottom w:val="nil"/>
              <w:right w:val="nil"/>
            </w:tcBorders>
            <w:shd w:val="clear" w:color="auto" w:fill="auto"/>
          </w:tcPr>
          <w:p w14:paraId="7B9AB560" w14:textId="77777777" w:rsidR="002A0D5F" w:rsidRDefault="002A0D5F" w:rsidP="00E80303">
            <w:pPr>
              <w:pStyle w:val="TabellRader"/>
            </w:pPr>
          </w:p>
        </w:tc>
        <w:tc>
          <w:tcPr>
            <w:tcW w:w="651" w:type="dxa"/>
            <w:tcBorders>
              <w:left w:val="nil"/>
              <w:bottom w:val="nil"/>
            </w:tcBorders>
            <w:shd w:val="clear" w:color="auto" w:fill="auto"/>
          </w:tcPr>
          <w:p w14:paraId="792D0D39" w14:textId="77777777" w:rsidR="002A0D5F" w:rsidRDefault="002A0D5F" w:rsidP="00E80303">
            <w:pPr>
              <w:pStyle w:val="TabellRader"/>
            </w:pPr>
          </w:p>
        </w:tc>
      </w:tr>
      <w:tr w:rsidR="002A0D5F" w14:paraId="0DB3A543" w14:textId="77777777" w:rsidTr="00E80303">
        <w:tc>
          <w:tcPr>
            <w:tcW w:w="4253" w:type="dxa"/>
            <w:tcBorders>
              <w:top w:val="nil"/>
              <w:bottom w:val="nil"/>
              <w:right w:val="nil"/>
            </w:tcBorders>
            <w:shd w:val="clear" w:color="auto" w:fill="auto"/>
          </w:tcPr>
          <w:p w14:paraId="3AF07C00" w14:textId="77777777" w:rsidR="002A0D5F" w:rsidRDefault="002A0D5F" w:rsidP="00E80303">
            <w:pPr>
              <w:pStyle w:val="TabellRader"/>
              <w:jc w:val="left"/>
            </w:pPr>
            <w:r w:rsidRPr="00522CED">
              <w:t>Andel besvarade telefonsamtal under samma dag</w:t>
            </w:r>
          </w:p>
        </w:tc>
        <w:tc>
          <w:tcPr>
            <w:tcW w:w="992" w:type="dxa"/>
            <w:tcBorders>
              <w:top w:val="nil"/>
              <w:left w:val="nil"/>
              <w:bottom w:val="nil"/>
              <w:right w:val="nil"/>
            </w:tcBorders>
            <w:shd w:val="clear" w:color="auto" w:fill="auto"/>
          </w:tcPr>
          <w:p w14:paraId="36D1E205" w14:textId="77777777" w:rsidR="002A0D5F" w:rsidRDefault="002A0D5F" w:rsidP="00E80303">
            <w:pPr>
              <w:pStyle w:val="TabellRader"/>
            </w:pPr>
            <w:r>
              <w:t>68</w:t>
            </w:r>
          </w:p>
        </w:tc>
        <w:tc>
          <w:tcPr>
            <w:tcW w:w="651" w:type="dxa"/>
            <w:tcBorders>
              <w:top w:val="nil"/>
              <w:left w:val="nil"/>
              <w:bottom w:val="nil"/>
            </w:tcBorders>
            <w:shd w:val="clear" w:color="auto" w:fill="auto"/>
          </w:tcPr>
          <w:p w14:paraId="2CD8A160" w14:textId="77777777" w:rsidR="002A0D5F" w:rsidRDefault="002A0D5F" w:rsidP="00E80303">
            <w:pPr>
              <w:pStyle w:val="TabellRader"/>
            </w:pPr>
            <w:r>
              <w:t>89</w:t>
            </w:r>
          </w:p>
        </w:tc>
      </w:tr>
      <w:tr w:rsidR="002A0D5F" w14:paraId="48A1E25D" w14:textId="77777777" w:rsidTr="00E80303">
        <w:tc>
          <w:tcPr>
            <w:tcW w:w="4253" w:type="dxa"/>
            <w:tcBorders>
              <w:top w:val="nil"/>
              <w:bottom w:val="nil"/>
              <w:right w:val="nil"/>
            </w:tcBorders>
            <w:shd w:val="clear" w:color="auto" w:fill="auto"/>
          </w:tcPr>
          <w:p w14:paraId="3FD7B675" w14:textId="77777777" w:rsidR="002A0D5F" w:rsidRDefault="002A0D5F" w:rsidP="00E80303">
            <w:pPr>
              <w:pStyle w:val="TabellRader"/>
              <w:jc w:val="left"/>
            </w:pPr>
            <w:r>
              <w:t>Andel genomförda läkarbesök inom 7 dagar</w:t>
            </w:r>
          </w:p>
        </w:tc>
        <w:tc>
          <w:tcPr>
            <w:tcW w:w="992" w:type="dxa"/>
            <w:tcBorders>
              <w:top w:val="nil"/>
              <w:left w:val="nil"/>
              <w:bottom w:val="nil"/>
              <w:right w:val="nil"/>
            </w:tcBorders>
            <w:shd w:val="clear" w:color="auto" w:fill="auto"/>
          </w:tcPr>
          <w:p w14:paraId="517F8C68" w14:textId="77777777" w:rsidR="002A0D5F" w:rsidRDefault="002A0D5F" w:rsidP="00E80303">
            <w:pPr>
              <w:pStyle w:val="TabellRader"/>
            </w:pPr>
            <w:r>
              <w:t>88</w:t>
            </w:r>
          </w:p>
        </w:tc>
        <w:tc>
          <w:tcPr>
            <w:tcW w:w="651" w:type="dxa"/>
            <w:tcBorders>
              <w:top w:val="nil"/>
              <w:left w:val="nil"/>
              <w:bottom w:val="nil"/>
            </w:tcBorders>
            <w:shd w:val="clear" w:color="auto" w:fill="auto"/>
          </w:tcPr>
          <w:p w14:paraId="253A4CD2" w14:textId="77777777" w:rsidR="002A0D5F" w:rsidRDefault="002A0D5F" w:rsidP="00E80303">
            <w:pPr>
              <w:pStyle w:val="TabellRader"/>
            </w:pPr>
            <w:r>
              <w:t>93</w:t>
            </w:r>
          </w:p>
        </w:tc>
      </w:tr>
      <w:tr w:rsidR="002A0D5F" w14:paraId="6F52E9B4" w14:textId="77777777" w:rsidTr="00E80303">
        <w:tc>
          <w:tcPr>
            <w:tcW w:w="4253" w:type="dxa"/>
            <w:tcBorders>
              <w:top w:val="nil"/>
              <w:bottom w:val="nil"/>
              <w:right w:val="nil"/>
            </w:tcBorders>
            <w:shd w:val="clear" w:color="auto" w:fill="auto"/>
          </w:tcPr>
          <w:p w14:paraId="0575EDF8" w14:textId="77777777" w:rsidR="002A0D5F" w:rsidRPr="00522CED" w:rsidRDefault="002A0D5F" w:rsidP="00E80303">
            <w:pPr>
              <w:pStyle w:val="TabellRader"/>
              <w:jc w:val="left"/>
              <w:rPr>
                <w:b/>
              </w:rPr>
            </w:pPr>
            <w:r w:rsidRPr="00522CED">
              <w:rPr>
                <w:b/>
              </w:rPr>
              <w:t>Specialiserad vård</w:t>
            </w:r>
          </w:p>
        </w:tc>
        <w:tc>
          <w:tcPr>
            <w:tcW w:w="992" w:type="dxa"/>
            <w:tcBorders>
              <w:top w:val="nil"/>
              <w:left w:val="nil"/>
              <w:bottom w:val="nil"/>
              <w:right w:val="nil"/>
            </w:tcBorders>
            <w:shd w:val="clear" w:color="auto" w:fill="auto"/>
          </w:tcPr>
          <w:p w14:paraId="1836F0F4" w14:textId="77777777" w:rsidR="002A0D5F" w:rsidRDefault="002A0D5F" w:rsidP="00E80303">
            <w:pPr>
              <w:pStyle w:val="TabellRader"/>
            </w:pPr>
          </w:p>
        </w:tc>
        <w:tc>
          <w:tcPr>
            <w:tcW w:w="651" w:type="dxa"/>
            <w:tcBorders>
              <w:top w:val="nil"/>
              <w:left w:val="nil"/>
              <w:bottom w:val="nil"/>
            </w:tcBorders>
            <w:shd w:val="clear" w:color="auto" w:fill="auto"/>
          </w:tcPr>
          <w:p w14:paraId="0EC67A6A" w14:textId="77777777" w:rsidR="002A0D5F" w:rsidRDefault="002A0D5F" w:rsidP="00E80303">
            <w:pPr>
              <w:pStyle w:val="TabellRader"/>
            </w:pPr>
          </w:p>
        </w:tc>
      </w:tr>
      <w:tr w:rsidR="002A0D5F" w14:paraId="0293DAD0" w14:textId="77777777" w:rsidTr="00E80303">
        <w:tc>
          <w:tcPr>
            <w:tcW w:w="4253" w:type="dxa"/>
            <w:tcBorders>
              <w:top w:val="nil"/>
              <w:bottom w:val="nil"/>
              <w:right w:val="nil"/>
            </w:tcBorders>
            <w:shd w:val="clear" w:color="auto" w:fill="auto"/>
          </w:tcPr>
          <w:p w14:paraId="5ADC9D3E" w14:textId="77777777" w:rsidR="002A0D5F" w:rsidRDefault="002A0D5F" w:rsidP="00E80303">
            <w:pPr>
              <w:pStyle w:val="TabellRader"/>
              <w:jc w:val="left"/>
            </w:pPr>
            <w:r w:rsidRPr="00522CED">
              <w:t>Andel patienter som väntat på besök &lt; 90 dagar</w:t>
            </w:r>
          </w:p>
        </w:tc>
        <w:tc>
          <w:tcPr>
            <w:tcW w:w="992" w:type="dxa"/>
            <w:tcBorders>
              <w:top w:val="nil"/>
              <w:left w:val="nil"/>
              <w:bottom w:val="nil"/>
              <w:right w:val="nil"/>
            </w:tcBorders>
            <w:shd w:val="clear" w:color="auto" w:fill="auto"/>
          </w:tcPr>
          <w:p w14:paraId="5C89414B" w14:textId="77777777" w:rsidR="002A0D5F" w:rsidRDefault="002A0D5F" w:rsidP="00E80303">
            <w:pPr>
              <w:pStyle w:val="TabellRader"/>
            </w:pPr>
            <w:r>
              <w:t>67</w:t>
            </w:r>
          </w:p>
        </w:tc>
        <w:tc>
          <w:tcPr>
            <w:tcW w:w="651" w:type="dxa"/>
            <w:tcBorders>
              <w:top w:val="nil"/>
              <w:left w:val="nil"/>
              <w:bottom w:val="nil"/>
            </w:tcBorders>
            <w:shd w:val="clear" w:color="auto" w:fill="auto"/>
          </w:tcPr>
          <w:p w14:paraId="189AB80F" w14:textId="77777777" w:rsidR="002A0D5F" w:rsidRDefault="002A0D5F" w:rsidP="00E80303">
            <w:pPr>
              <w:pStyle w:val="TabellRader"/>
            </w:pPr>
            <w:r>
              <w:t>86</w:t>
            </w:r>
          </w:p>
        </w:tc>
      </w:tr>
      <w:tr w:rsidR="002A0D5F" w14:paraId="3E6727B6" w14:textId="77777777" w:rsidTr="00E80303">
        <w:tc>
          <w:tcPr>
            <w:tcW w:w="4253" w:type="dxa"/>
            <w:tcBorders>
              <w:top w:val="nil"/>
              <w:right w:val="nil"/>
            </w:tcBorders>
            <w:shd w:val="clear" w:color="auto" w:fill="auto"/>
          </w:tcPr>
          <w:p w14:paraId="7D3E1C59" w14:textId="77777777" w:rsidR="002A0D5F" w:rsidRDefault="002A0D5F" w:rsidP="00E80303">
            <w:pPr>
              <w:pStyle w:val="TabellRader"/>
              <w:jc w:val="left"/>
            </w:pPr>
            <w:r>
              <w:t>Andel patienter som väntat på åtgärd/behandling &lt; 90 dagar</w:t>
            </w:r>
          </w:p>
        </w:tc>
        <w:tc>
          <w:tcPr>
            <w:tcW w:w="992" w:type="dxa"/>
            <w:tcBorders>
              <w:top w:val="nil"/>
              <w:left w:val="nil"/>
              <w:right w:val="nil"/>
            </w:tcBorders>
            <w:shd w:val="clear" w:color="auto" w:fill="auto"/>
          </w:tcPr>
          <w:p w14:paraId="52D28AC7" w14:textId="77777777" w:rsidR="002A0D5F" w:rsidRDefault="002A0D5F" w:rsidP="00E80303">
            <w:pPr>
              <w:pStyle w:val="TabellRader"/>
            </w:pPr>
            <w:r>
              <w:t>63</w:t>
            </w:r>
          </w:p>
        </w:tc>
        <w:tc>
          <w:tcPr>
            <w:tcW w:w="651" w:type="dxa"/>
            <w:tcBorders>
              <w:top w:val="nil"/>
              <w:left w:val="nil"/>
            </w:tcBorders>
            <w:shd w:val="clear" w:color="auto" w:fill="auto"/>
          </w:tcPr>
          <w:p w14:paraId="7222DC37" w14:textId="77777777" w:rsidR="002A0D5F" w:rsidRDefault="002A0D5F" w:rsidP="00E80303">
            <w:pPr>
              <w:pStyle w:val="TabellRader"/>
            </w:pPr>
            <w:r>
              <w:t>82</w:t>
            </w:r>
          </w:p>
        </w:tc>
      </w:tr>
    </w:tbl>
    <w:p w14:paraId="166B4304" w14:textId="77777777" w:rsidR="002A0D5F" w:rsidRDefault="002A0D5F" w:rsidP="00E80303">
      <w:pPr>
        <w:pStyle w:val="TabellFotnot"/>
      </w:pPr>
      <w:r w:rsidRPr="008958F1">
        <w:t>Källa: S</w:t>
      </w:r>
      <w:r>
        <w:t xml:space="preserve">veriges Kommuner och </w:t>
      </w:r>
      <w:r w:rsidRPr="008958F1">
        <w:t>L</w:t>
      </w:r>
      <w:r>
        <w:t xml:space="preserve">andsting, </w:t>
      </w:r>
      <w:r w:rsidRPr="008958F1">
        <w:t>databasen Väntetider i vården</w:t>
      </w:r>
      <w:r>
        <w:t>.</w:t>
      </w:r>
    </w:p>
    <w:bookmarkEnd w:id="541"/>
    <w:p w14:paraId="2BF6B863" w14:textId="77777777" w:rsidR="002A0D5F" w:rsidRDefault="002A0D5F" w:rsidP="00E80303">
      <w:pPr>
        <w:pStyle w:val="Brdtext"/>
      </w:pPr>
    </w:p>
    <w:p w14:paraId="330C6FD4" w14:textId="77777777" w:rsidR="002A0D5F" w:rsidRDefault="002A0D5F" w:rsidP="00B43D43">
      <w:pPr>
        <w:pStyle w:val="Brdtext"/>
      </w:pPr>
      <w:r>
        <w:t>År 2012 varierade andelen besvarade telefonsamtal i primärvården mellan 76 och 100 procent mellan landstingen. I tio landsting nådde man upp till 90 procent eller mer (se diagram 3.1).</w:t>
      </w:r>
    </w:p>
    <w:p w14:paraId="2115C752" w14:textId="0AFECD94" w:rsidR="000C5860" w:rsidRDefault="000C5860">
      <w:pPr>
        <w:overflowPunct/>
        <w:autoSpaceDE/>
        <w:autoSpaceDN/>
        <w:adjustRightInd/>
        <w:textAlignment w:val="auto"/>
        <w:rPr>
          <w:rFonts w:ascii="Trade Gothic Pro" w:hAnsi="Trade Gothic Pro"/>
          <w:b/>
        </w:rPr>
      </w:pPr>
      <w:r>
        <w:br w:type="page"/>
      </w:r>
    </w:p>
    <w:p w14:paraId="7F2AE4E3" w14:textId="77777777" w:rsidR="002A0D5F" w:rsidRDefault="002A0D5F" w:rsidP="00B43D43">
      <w:pPr>
        <w:pStyle w:val="DiagramRubrik"/>
      </w:pPr>
      <w:r>
        <w:lastRenderedPageBreak/>
        <w:t xml:space="preserve">Diagram </w:t>
      </w:r>
      <w:fldSimple w:instr=" STYLEREF 1 \s ">
        <w:r w:rsidR="00756367">
          <w:rPr>
            <w:noProof/>
          </w:rPr>
          <w:t>3</w:t>
        </w:r>
      </w:fldSimple>
      <w:r>
        <w:t>.</w:t>
      </w:r>
      <w:fldSimple w:instr=" SEQ Diagram \* ARABIC \s 1 ">
        <w:r w:rsidR="00756367">
          <w:rPr>
            <w:noProof/>
          </w:rPr>
          <w:t>1</w:t>
        </w:r>
      </w:fldSimple>
      <w:r>
        <w:tab/>
        <w:t>Andel besvarade telefonsamtal i primärvården 2010–2012</w:t>
      </w:r>
    </w:p>
    <w:p w14:paraId="2B9BE69B" w14:textId="77777777" w:rsidR="002A0D5F" w:rsidRDefault="002A0D5F" w:rsidP="00B43D43">
      <w:pPr>
        <w:pStyle w:val="DiagramUnderrubrik"/>
        <w:spacing w:after="0"/>
      </w:pPr>
      <w:r>
        <w:t>Procent</w:t>
      </w:r>
    </w:p>
    <w:p w14:paraId="16EA91D1" w14:textId="77777777" w:rsidR="002A0D5F" w:rsidRPr="00F75591" w:rsidRDefault="002A0D5F" w:rsidP="00601E26">
      <w:pPr>
        <w:pStyle w:val="Brdtext"/>
        <w:spacing w:line="260" w:lineRule="atLeast"/>
        <w:rPr>
          <w:rStyle w:val="Rubrik5utannumreringChar"/>
          <w:i w:val="0"/>
        </w:rPr>
      </w:pPr>
      <w:r>
        <w:rPr>
          <w:noProof/>
          <w:lang w:eastAsia="sv-SE"/>
        </w:rPr>
        <w:drawing>
          <wp:inline distT="0" distB="0" distL="0" distR="0" wp14:anchorId="35B84867" wp14:editId="79BE5528">
            <wp:extent cx="3744000" cy="2681868"/>
            <wp:effectExtent l="0" t="0" r="8890" b="4445"/>
            <wp:docPr id="3" name="Bildobjek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86" cstate="print">
                      <a:extLst>
                        <a:ext uri="{28A0092B-C50C-407E-A947-70E740481C1C}">
                          <a14:useLocalDpi xmlns:a14="http://schemas.microsoft.com/office/drawing/2010/main" val="0"/>
                        </a:ext>
                      </a:extLst>
                    </a:blip>
                    <a:srcRect/>
                    <a:stretch>
                      <a:fillRect/>
                    </a:stretch>
                  </pic:blipFill>
                  <pic:spPr bwMode="auto">
                    <a:xfrm>
                      <a:off x="0" y="0"/>
                      <a:ext cx="3744000" cy="2681868"/>
                    </a:xfrm>
                    <a:prstGeom prst="rect">
                      <a:avLst/>
                    </a:prstGeom>
                    <a:noFill/>
                    <a:ln>
                      <a:noFill/>
                    </a:ln>
                  </pic:spPr>
                </pic:pic>
              </a:graphicData>
            </a:graphic>
          </wp:inline>
        </w:drawing>
      </w:r>
    </w:p>
    <w:p w14:paraId="3FE8B9AB" w14:textId="77777777" w:rsidR="002A0D5F" w:rsidRDefault="002A0D5F" w:rsidP="00B43D43">
      <w:pPr>
        <w:pStyle w:val="Rubrik5utannumrering"/>
      </w:pPr>
      <w:r>
        <w:t>Väntetiderna till den specialiserade vården fortsätter att minska</w:t>
      </w:r>
    </w:p>
    <w:p w14:paraId="5E27BE8B" w14:textId="0AE2173F" w:rsidR="002A0D5F" w:rsidRDefault="002A0D5F" w:rsidP="00E80303">
      <w:pPr>
        <w:pStyle w:val="Brdtext"/>
      </w:pPr>
      <w:r>
        <w:t>Socialstyrelsen gör bedömningen att vårdgarantin och kömiljarden har haft positiva effekter och framför allt ökat tillgängligheten för ny</w:t>
      </w:r>
      <w:r w:rsidR="00E7022C">
        <w:t>-</w:t>
      </w:r>
      <w:r>
        <w:t>tillkommande patienter. Mellan 2007 och 2012 minskade antalet patienter som väntade på ett besök eller en behandling inom specialist</w:t>
      </w:r>
      <w:r w:rsidR="00E7022C">
        <w:t>-</w:t>
      </w:r>
      <w:r>
        <w:t>vården och allt färre av de väntande hade en väntetid över 90 dagar. År 2007 hade 67 respektive 63 procent av patienterna väntat mindre än 90 dagar på besök respektive beh</w:t>
      </w:r>
      <w:r w:rsidR="00F24AF3">
        <w:t>andling. År 2012 var andelen 86 </w:t>
      </w:r>
      <w:r>
        <w:t xml:space="preserve">respektive 82 procent </w:t>
      </w:r>
      <w:r w:rsidRPr="003D6FCF">
        <w:t>(se tabell 3.1).</w:t>
      </w:r>
    </w:p>
    <w:p w14:paraId="35C5CA24" w14:textId="1FB5AC3D" w:rsidR="002A0D5F" w:rsidRDefault="002A0D5F" w:rsidP="00E80303">
      <w:pPr>
        <w:pStyle w:val="Brdtextmedindrag"/>
        <w:rPr>
          <w:rFonts w:ascii="Trade Gothic Pro" w:hAnsi="Trade Gothic Pro"/>
          <w:b/>
        </w:rPr>
      </w:pPr>
      <w:r>
        <w:t>Landstingens uppföljning och kontroll av väntelistorna har förbättrats, vilket delvis förklarar de kortare väntetiderna. Landstingens till</w:t>
      </w:r>
      <w:r w:rsidR="00E7022C">
        <w:t>-</w:t>
      </w:r>
      <w:r>
        <w:t>gänglighet inom den specialiserade vården varierar dock. År 2012 varierade andelen patienter som väntat mindre än 60 dagar på specialist</w:t>
      </w:r>
      <w:r w:rsidR="00E7022C">
        <w:t>-</w:t>
      </w:r>
      <w:r>
        <w:t>besök mellan 62 och 88 </w:t>
      </w:r>
      <w:r w:rsidRPr="003D6FCF">
        <w:t>procent mellan landstingen (</w:t>
      </w:r>
      <w:r w:rsidR="00E7022C">
        <w:t>se diagram</w:t>
      </w:r>
      <w:r>
        <w:t> </w:t>
      </w:r>
      <w:r w:rsidRPr="003D6FCF">
        <w:t>3.</w:t>
      </w:r>
      <w:r>
        <w:t>2</w:t>
      </w:r>
      <w:r w:rsidRPr="003D6FCF">
        <w:t>).</w:t>
      </w:r>
      <w:r>
        <w:t xml:space="preserve"> </w:t>
      </w:r>
    </w:p>
    <w:p w14:paraId="7FE89347" w14:textId="77777777" w:rsidR="002A0D5F" w:rsidRDefault="002A0D5F">
      <w:pPr>
        <w:overflowPunct/>
        <w:autoSpaceDE/>
        <w:autoSpaceDN/>
        <w:adjustRightInd/>
        <w:textAlignment w:val="auto"/>
        <w:rPr>
          <w:rFonts w:ascii="Trade Gothic Pro" w:hAnsi="Trade Gothic Pro"/>
          <w:b/>
        </w:rPr>
      </w:pPr>
      <w:r>
        <w:br w:type="page"/>
      </w:r>
    </w:p>
    <w:p w14:paraId="18670095" w14:textId="27C8CE4C" w:rsidR="002A0D5F" w:rsidRDefault="002A0D5F" w:rsidP="00E80303">
      <w:pPr>
        <w:pStyle w:val="DiagramRubrik"/>
      </w:pPr>
      <w:r>
        <w:lastRenderedPageBreak/>
        <w:t xml:space="preserve">Diagram </w:t>
      </w:r>
      <w:fldSimple w:instr=" STYLEREF 1 \s ">
        <w:r w:rsidR="00756367">
          <w:rPr>
            <w:noProof/>
          </w:rPr>
          <w:t>3</w:t>
        </w:r>
      </w:fldSimple>
      <w:r>
        <w:t>.2</w:t>
      </w:r>
      <w:r>
        <w:tab/>
      </w:r>
      <w:r w:rsidRPr="00BA4C5F">
        <w:t>Andel patienter som vänta</w:t>
      </w:r>
      <w:r>
        <w:t>de</w:t>
      </w:r>
      <w:r w:rsidRPr="00BA4C5F">
        <w:t xml:space="preserve"> mindre än 60 dagar på besök </w:t>
      </w:r>
      <w:r w:rsidR="00E7022C">
        <w:t xml:space="preserve">2011 och </w:t>
      </w:r>
      <w:r w:rsidRPr="00BA4C5F">
        <w:t>2012</w:t>
      </w:r>
    </w:p>
    <w:p w14:paraId="428E1C49" w14:textId="77777777" w:rsidR="002A0D5F" w:rsidRDefault="002A0D5F" w:rsidP="00E80303">
      <w:pPr>
        <w:pStyle w:val="DiagramUnderrubrik"/>
        <w:spacing w:after="0"/>
      </w:pPr>
      <w:r>
        <w:t>Procent</w:t>
      </w:r>
    </w:p>
    <w:p w14:paraId="60DFF349" w14:textId="77777777" w:rsidR="002A0D5F" w:rsidRDefault="002A0D5F" w:rsidP="00601E26">
      <w:pPr>
        <w:pStyle w:val="Brdtext"/>
        <w:spacing w:line="260" w:lineRule="atLeast"/>
      </w:pPr>
      <w:r>
        <w:rPr>
          <w:noProof/>
          <w:lang w:eastAsia="sv-SE"/>
        </w:rPr>
        <w:drawing>
          <wp:inline distT="0" distB="0" distL="0" distR="0" wp14:anchorId="15D5D326" wp14:editId="471216C5">
            <wp:extent cx="3744000" cy="2677319"/>
            <wp:effectExtent l="0" t="0" r="8890" b="8890"/>
            <wp:docPr id="4" name="Bildobjekt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87" cstate="print">
                      <a:extLst>
                        <a:ext uri="{28A0092B-C50C-407E-A947-70E740481C1C}">
                          <a14:useLocalDpi xmlns:a14="http://schemas.microsoft.com/office/drawing/2010/main" val="0"/>
                        </a:ext>
                      </a:extLst>
                    </a:blip>
                    <a:srcRect/>
                    <a:stretch>
                      <a:fillRect/>
                    </a:stretch>
                  </pic:blipFill>
                  <pic:spPr bwMode="auto">
                    <a:xfrm>
                      <a:off x="0" y="0"/>
                      <a:ext cx="3744000" cy="2677319"/>
                    </a:xfrm>
                    <a:prstGeom prst="rect">
                      <a:avLst/>
                    </a:prstGeom>
                    <a:noFill/>
                    <a:ln>
                      <a:noFill/>
                    </a:ln>
                  </pic:spPr>
                </pic:pic>
              </a:graphicData>
            </a:graphic>
          </wp:inline>
        </w:drawing>
      </w:r>
    </w:p>
    <w:p w14:paraId="0A851E66" w14:textId="77777777" w:rsidR="002A0D5F" w:rsidRDefault="002A0D5F" w:rsidP="00B43D43">
      <w:pPr>
        <w:pStyle w:val="Brdtext"/>
      </w:pPr>
      <w:r>
        <w:t>Som framgår av diagram 3.3 varierade a</w:t>
      </w:r>
      <w:r w:rsidRPr="00485A17">
        <w:t>ndelen patienter som väntade mi</w:t>
      </w:r>
      <w:r>
        <w:t>ndre än 60 </w:t>
      </w:r>
      <w:r w:rsidRPr="00485A17">
        <w:t>dagar på beslutad behand</w:t>
      </w:r>
      <w:r>
        <w:t>ling mellan 53 och 86 </w:t>
      </w:r>
      <w:r w:rsidRPr="00485A17">
        <w:t>procent.</w:t>
      </w:r>
    </w:p>
    <w:p w14:paraId="2FEBF198" w14:textId="77777777" w:rsidR="002A0D5F" w:rsidRDefault="002A0D5F" w:rsidP="00E80303">
      <w:pPr>
        <w:pStyle w:val="DiagramRubrik"/>
      </w:pPr>
      <w:r>
        <w:t xml:space="preserve">Diagram </w:t>
      </w:r>
      <w:fldSimple w:instr=" STYLEREF 1 \s ">
        <w:r w:rsidR="00756367">
          <w:rPr>
            <w:noProof/>
          </w:rPr>
          <w:t>3</w:t>
        </w:r>
      </w:fldSimple>
      <w:r>
        <w:t>.3</w:t>
      </w:r>
      <w:r>
        <w:tab/>
      </w:r>
      <w:r w:rsidRPr="00B82980">
        <w:t>Andel patienter som vänta</w:t>
      </w:r>
      <w:r>
        <w:t>de</w:t>
      </w:r>
      <w:r w:rsidRPr="00B82980">
        <w:t xml:space="preserve"> mindre än 60 dagar på åtgärd/behandling</w:t>
      </w:r>
      <w:r>
        <w:t xml:space="preserve"> 2011–</w:t>
      </w:r>
      <w:r w:rsidRPr="00B82980">
        <w:t>2012</w:t>
      </w:r>
    </w:p>
    <w:p w14:paraId="09A01316" w14:textId="77777777" w:rsidR="002A0D5F" w:rsidRPr="00B82980" w:rsidRDefault="002A0D5F" w:rsidP="00E80303">
      <w:pPr>
        <w:pStyle w:val="DiagramUnderrubrik"/>
        <w:spacing w:after="0"/>
      </w:pPr>
      <w:r w:rsidRPr="00B82980">
        <w:t>Procent</w:t>
      </w:r>
    </w:p>
    <w:p w14:paraId="5D08F5AD" w14:textId="77777777" w:rsidR="002A0D5F" w:rsidRDefault="002A0D5F" w:rsidP="00E80303">
      <w:pPr>
        <w:pStyle w:val="Brdtext"/>
        <w:spacing w:line="260" w:lineRule="atLeast"/>
        <w:rPr>
          <w:highlight w:val="yellow"/>
        </w:rPr>
      </w:pPr>
      <w:r>
        <w:rPr>
          <w:noProof/>
          <w:lang w:eastAsia="sv-SE"/>
        </w:rPr>
        <w:drawing>
          <wp:inline distT="0" distB="0" distL="0" distR="0" wp14:anchorId="1C0065BA" wp14:editId="564B4219">
            <wp:extent cx="3725374" cy="2664000"/>
            <wp:effectExtent l="0" t="0" r="8890" b="3175"/>
            <wp:docPr id="5" name="Bildobjekt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88" cstate="print">
                      <a:extLst>
                        <a:ext uri="{28A0092B-C50C-407E-A947-70E740481C1C}">
                          <a14:useLocalDpi xmlns:a14="http://schemas.microsoft.com/office/drawing/2010/main" val="0"/>
                        </a:ext>
                      </a:extLst>
                    </a:blip>
                    <a:srcRect/>
                    <a:stretch>
                      <a:fillRect/>
                    </a:stretch>
                  </pic:blipFill>
                  <pic:spPr bwMode="auto">
                    <a:xfrm>
                      <a:off x="0" y="0"/>
                      <a:ext cx="3725374" cy="2664000"/>
                    </a:xfrm>
                    <a:prstGeom prst="rect">
                      <a:avLst/>
                    </a:prstGeom>
                    <a:noFill/>
                    <a:ln>
                      <a:noFill/>
                    </a:ln>
                  </pic:spPr>
                </pic:pic>
              </a:graphicData>
            </a:graphic>
          </wp:inline>
        </w:drawing>
      </w:r>
    </w:p>
    <w:p w14:paraId="3BC5E103" w14:textId="77777777" w:rsidR="002A0D5F" w:rsidRDefault="002A0D5F" w:rsidP="00E80303">
      <w:pPr>
        <w:pStyle w:val="Brdtext"/>
      </w:pPr>
      <w:r>
        <w:t>Landstingens rapportering till databasen Väntetider i vården är av avgörande betydelse för att kunna följa utvecklingen inom hälso- och sjukvården. Under 2012 hade alla landsting en svarsfrekvens på över 95 procent för alla årets månader.</w:t>
      </w:r>
    </w:p>
    <w:p w14:paraId="315610E6" w14:textId="77777777" w:rsidR="002A0D5F" w:rsidRPr="00FB109E" w:rsidRDefault="002A0D5F" w:rsidP="00E80303">
      <w:pPr>
        <w:pStyle w:val="Rubrik5utannumrering"/>
      </w:pPr>
      <w:r w:rsidRPr="00FB109E">
        <w:lastRenderedPageBreak/>
        <w:t>Förbättring av tillgängligheten i ett internationellt perspektiv</w:t>
      </w:r>
    </w:p>
    <w:p w14:paraId="4DD3151B" w14:textId="68BE500B" w:rsidR="002A0D5F" w:rsidRPr="00D138CA" w:rsidRDefault="002A0D5F" w:rsidP="00E80303">
      <w:pPr>
        <w:pStyle w:val="Brdtextmedindrag"/>
        <w:ind w:firstLine="0"/>
      </w:pPr>
      <w:r w:rsidRPr="004410F6">
        <w:t>Sver</w:t>
      </w:r>
      <w:r>
        <w:t>ige medverkar tillsammans med tio</w:t>
      </w:r>
      <w:r w:rsidRPr="004410F6">
        <w:t xml:space="preserve"> andra jämförbara länder i den internationella studien I</w:t>
      </w:r>
      <w:r>
        <w:t xml:space="preserve">nternational </w:t>
      </w:r>
      <w:r w:rsidRPr="004410F6">
        <w:t>H</w:t>
      </w:r>
      <w:r>
        <w:t xml:space="preserve">ealth </w:t>
      </w:r>
      <w:r w:rsidRPr="004410F6">
        <w:t>P</w:t>
      </w:r>
      <w:r>
        <w:t>olicy Survey (IHP)</w:t>
      </w:r>
      <w:r w:rsidRPr="004410F6">
        <w:t>.</w:t>
      </w:r>
      <w:r w:rsidR="00C23C75">
        <w:t xml:space="preserve"> År</w:t>
      </w:r>
      <w:r w:rsidRPr="004410F6">
        <w:t xml:space="preserve"> 2009 och 2012 har läkare tillfrågats om deras syn på vården</w:t>
      </w:r>
      <w:r>
        <w:t xml:space="preserve">. </w:t>
      </w:r>
      <w:r w:rsidRPr="004410F6">
        <w:t xml:space="preserve">Av </w:t>
      </w:r>
      <w:r w:rsidRPr="00FB109E">
        <w:t>2012</w:t>
      </w:r>
      <w:r>
        <w:t xml:space="preserve"> års resultat</w:t>
      </w:r>
      <w:r w:rsidRPr="00FB109E">
        <w:t xml:space="preserve"> framg</w:t>
      </w:r>
      <w:r>
        <w:t>ick</w:t>
      </w:r>
      <w:r w:rsidRPr="00FB109E">
        <w:t xml:space="preserve"> att läkarna anser att tillgången till specialiserade diagnostiska tester </w:t>
      </w:r>
      <w:r>
        <w:t xml:space="preserve">kraftigt </w:t>
      </w:r>
      <w:r w:rsidRPr="00FB109E">
        <w:t xml:space="preserve">har </w:t>
      </w:r>
      <w:r>
        <w:t xml:space="preserve">förbättrats sedan 2009, </w:t>
      </w:r>
      <w:r w:rsidRPr="00FB109E">
        <w:t>och färre läkare anser också att patienter f</w:t>
      </w:r>
      <w:r>
        <w:t>ick</w:t>
      </w:r>
      <w:r w:rsidRPr="00FB109E">
        <w:t xml:space="preserve"> vänta länge på att få träffa en specialist. Sverige har i ett internationellt perspektiv haft en stark förbättring av tillgängligheten till vården </w:t>
      </w:r>
      <w:r>
        <w:t>mellan</w:t>
      </w:r>
      <w:r w:rsidRPr="00FB109E">
        <w:t xml:space="preserve"> 2009</w:t>
      </w:r>
      <w:r>
        <w:t xml:space="preserve"> och </w:t>
      </w:r>
      <w:r w:rsidRPr="00FB109E">
        <w:t>2012</w:t>
      </w:r>
      <w:r>
        <w:t xml:space="preserve">, vilket framgår av </w:t>
      </w:r>
      <w:r w:rsidRPr="003D6FCF">
        <w:t>diagram 3.</w:t>
      </w:r>
      <w:r>
        <w:t>4</w:t>
      </w:r>
      <w:r w:rsidRPr="00A84650">
        <w:t>. Av undersökningen framgår vidare att tillgängligheten till vården i Sverige enligt läkarna generellt sett har förbättrats kraftigt de senaste åren. Läkarnas sammantagna uppfattning överensstämmer väl med resultaten från väntetidsmätningarna inom ramen för kömiljarden.</w:t>
      </w:r>
    </w:p>
    <w:p w14:paraId="35DD8693" w14:textId="77777777" w:rsidR="002A0D5F" w:rsidRDefault="002A0D5F" w:rsidP="008F7C1D">
      <w:pPr>
        <w:pStyle w:val="DiagramRubrik"/>
      </w:pPr>
      <w:r>
        <w:t xml:space="preserve">Diagram </w:t>
      </w:r>
      <w:fldSimple w:instr=" STYLEREF 1 \s ">
        <w:r w:rsidR="00756367">
          <w:rPr>
            <w:noProof/>
          </w:rPr>
          <w:t>3</w:t>
        </w:r>
      </w:fldSimple>
      <w:r>
        <w:t>.4</w:t>
      </w:r>
      <w:r>
        <w:tab/>
        <w:t>Andel patienter som</w:t>
      </w:r>
      <w:r w:rsidRPr="004E0866">
        <w:t xml:space="preserve"> </w:t>
      </w:r>
      <w:r>
        <w:t xml:space="preserve">fick </w:t>
      </w:r>
      <w:r w:rsidRPr="004E0866">
        <w:t>vänta länge på en specialist</w:t>
      </w:r>
      <w:r>
        <w:t xml:space="preserve"> 2009 och 2012</w:t>
      </w:r>
    </w:p>
    <w:p w14:paraId="0E80801C" w14:textId="77777777" w:rsidR="002A0D5F" w:rsidRDefault="002A0D5F" w:rsidP="00B43D43">
      <w:pPr>
        <w:pStyle w:val="DiagramUnderrubrik"/>
        <w:ind w:left="0" w:firstLine="1134"/>
      </w:pPr>
      <w:r>
        <w:t>Procent</w:t>
      </w:r>
    </w:p>
    <w:p w14:paraId="72BF6951" w14:textId="77777777" w:rsidR="002A0D5F" w:rsidRPr="002257CB" w:rsidRDefault="002A0D5F" w:rsidP="00601E26">
      <w:pPr>
        <w:pStyle w:val="Brdtext"/>
        <w:spacing w:line="260" w:lineRule="atLeast"/>
        <w:rPr>
          <w:rStyle w:val="Rubrik5utannumreringChar"/>
          <w:i w:val="0"/>
        </w:rPr>
      </w:pPr>
      <w:r>
        <w:rPr>
          <w:noProof/>
          <w:lang w:eastAsia="sv-SE"/>
        </w:rPr>
        <w:drawing>
          <wp:inline distT="0" distB="0" distL="0" distR="0" wp14:anchorId="20339565" wp14:editId="75F71523">
            <wp:extent cx="3745230" cy="2673984"/>
            <wp:effectExtent l="0" t="0" r="7620" b="0"/>
            <wp:docPr id="11" name="Bildobjekt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4"/>
                    <pic:cNvPicPr>
                      <a:picLocks noChangeAspect="1" noChangeArrowheads="1"/>
                    </pic:cNvPicPr>
                  </pic:nvPicPr>
                  <pic:blipFill>
                    <a:blip r:embed="rId89"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34383CA4" w14:textId="77777777" w:rsidR="002A0D5F" w:rsidRDefault="002A0D5F" w:rsidP="00B43D43">
      <w:pPr>
        <w:pStyle w:val="Rubrik5utannumrering"/>
      </w:pPr>
      <w:r>
        <w:t>Tillgänglighet för barn och unga med psykisk ohälsa försämrades</w:t>
      </w:r>
    </w:p>
    <w:p w14:paraId="6C7B2EED" w14:textId="2D6AC15E" w:rsidR="002A0D5F" w:rsidRDefault="002A0D5F" w:rsidP="00E80303">
      <w:pPr>
        <w:pStyle w:val="Brdtext"/>
      </w:pPr>
      <w:r>
        <w:t>Regeringen och Sveriges Kommuner och Landsting har sedan 2007 årligen ingått en överenskommelse om en förstärkt vårdgaranti inom den</w:t>
      </w:r>
      <w:r w:rsidRPr="007115B9">
        <w:t xml:space="preserve"> </w:t>
      </w:r>
      <w:r>
        <w:t xml:space="preserve">specialiserade barn- och ungdomspsykiatrin (BUP). Resultaten för 2012 var något svagare än för 2011. </w:t>
      </w:r>
      <w:r w:rsidR="00490A2A">
        <w:t>Totalt</w:t>
      </w:r>
      <w:r>
        <w:t xml:space="preserve"> 16 landsting klarade krav</w:t>
      </w:r>
      <w:r w:rsidR="00C23C75">
        <w:t xml:space="preserve"> på ett </w:t>
      </w:r>
      <w:r>
        <w:t>första besök inom 30 dagar, vilket kan jämföras med 19 landsting föregående år. Krave</w:t>
      </w:r>
      <w:r w:rsidR="00BB272B">
        <w:t>t</w:t>
      </w:r>
      <w:r>
        <w:t xml:space="preserve"> på fördjupad utredning/behandling inom 60 dagar, klarades av 15 landsting, vilket var i paritet med 2011 års resultat</w:t>
      </w:r>
      <w:r w:rsidRPr="003D6FCF">
        <w:t>. Samtliga landsting uppfyllde kraven på</w:t>
      </w:r>
      <w:r>
        <w:t xml:space="preserve"> inrapportering för både besök samt utredning och behandling (se diagram 3.5).</w:t>
      </w:r>
    </w:p>
    <w:p w14:paraId="4CC421A6" w14:textId="77777777" w:rsidR="002A0D5F" w:rsidRDefault="002A0D5F" w:rsidP="0013535C">
      <w:pPr>
        <w:pStyle w:val="DiagramRubrik"/>
      </w:pPr>
      <w:r>
        <w:br w:type="page"/>
      </w:r>
      <w:r>
        <w:lastRenderedPageBreak/>
        <w:t xml:space="preserve">Diagram </w:t>
      </w:r>
      <w:fldSimple w:instr=" STYLEREF 1 \s ">
        <w:r w:rsidR="00756367">
          <w:rPr>
            <w:noProof/>
          </w:rPr>
          <w:t>3</w:t>
        </w:r>
      </w:fldSimple>
      <w:r>
        <w:t>.5</w:t>
      </w:r>
      <w:r>
        <w:tab/>
        <w:t>Andel patienter inom BUP som väntat mindre än 30 dagar på första besök respektive 60 dagar på behandling 2012</w:t>
      </w:r>
    </w:p>
    <w:p w14:paraId="1B4BB832" w14:textId="77777777" w:rsidR="002A0D5F" w:rsidRDefault="002A0D5F" w:rsidP="00B43D43">
      <w:pPr>
        <w:pStyle w:val="TabellUnderrubrik"/>
      </w:pPr>
      <w:r>
        <w:t>Procent</w:t>
      </w:r>
    </w:p>
    <w:p w14:paraId="42E6164E" w14:textId="77777777" w:rsidR="002A0D5F" w:rsidRDefault="002A0D5F" w:rsidP="00B43D43">
      <w:pPr>
        <w:pStyle w:val="Brdtext"/>
        <w:spacing w:line="260" w:lineRule="atLeast"/>
      </w:pPr>
      <w:r>
        <w:rPr>
          <w:noProof/>
          <w:lang w:eastAsia="sv-SE"/>
        </w:rPr>
        <w:drawing>
          <wp:inline distT="0" distB="0" distL="0" distR="0" wp14:anchorId="22F2CA91" wp14:editId="5751D0E6">
            <wp:extent cx="3745230" cy="2671787"/>
            <wp:effectExtent l="0" t="0" r="7620" b="0"/>
            <wp:docPr id="112" name="Bildobjekt 1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8"/>
                    <pic:cNvPicPr>
                      <a:picLocks noChangeAspect="1" noChangeArrowheads="1"/>
                    </pic:cNvPicPr>
                  </pic:nvPicPr>
                  <pic:blipFill>
                    <a:blip r:embed="rId90" cstate="print">
                      <a:extLst>
                        <a:ext uri="{28A0092B-C50C-407E-A947-70E740481C1C}">
                          <a14:useLocalDpi xmlns:a14="http://schemas.microsoft.com/office/drawing/2010/main" val="0"/>
                        </a:ext>
                      </a:extLst>
                    </a:blip>
                    <a:srcRect/>
                    <a:stretch>
                      <a:fillRect/>
                    </a:stretch>
                  </pic:blipFill>
                  <pic:spPr bwMode="auto">
                    <a:xfrm>
                      <a:off x="0" y="0"/>
                      <a:ext cx="3745230" cy="2671787"/>
                    </a:xfrm>
                    <a:prstGeom prst="rect">
                      <a:avLst/>
                    </a:prstGeom>
                    <a:noFill/>
                    <a:ln>
                      <a:noFill/>
                    </a:ln>
                  </pic:spPr>
                </pic:pic>
              </a:graphicData>
            </a:graphic>
          </wp:inline>
        </w:drawing>
      </w:r>
    </w:p>
    <w:p w14:paraId="63681A29" w14:textId="77777777" w:rsidR="002A0D5F" w:rsidRDefault="002A0D5F" w:rsidP="00B43D43">
      <w:pPr>
        <w:pStyle w:val="Rubrik5utannumrering"/>
      </w:pPr>
      <w:r>
        <w:t>Ökad mångfald och större valfrihet för primärvårdens patienter</w:t>
      </w:r>
    </w:p>
    <w:p w14:paraId="2BC07E13" w14:textId="52C38856" w:rsidR="002A0D5F" w:rsidRPr="00B07BCD" w:rsidRDefault="002A0D5F" w:rsidP="00B43D43">
      <w:pPr>
        <w:pStyle w:val="Brdtext"/>
      </w:pPr>
      <w:r w:rsidRPr="00B07BCD">
        <w:t>Sedan den 1 januari 2010 är det obligatoriskt för landstingen att erbjuda vårdvalssystem inom primärvården och sådana system finns nu i hela landet. Syftet med införandet av vårdval inom primärvården är att stärka patienternas ställning, stimulera mångfald och kvalitetsutveckling och på så sätt göra hälso- och sjukvårdssystemet mer patientfokuserat. In</w:t>
      </w:r>
      <w:r w:rsidR="00E875C4">
        <w:t>-</w:t>
      </w:r>
      <w:r w:rsidRPr="00B07BCD">
        <w:t>förandet av vårdvalssystem har haft tydliga effekter främst för val</w:t>
      </w:r>
      <w:r w:rsidR="00E875C4">
        <w:t>-</w:t>
      </w:r>
      <w:r w:rsidRPr="00B07BCD">
        <w:t>möjligheterna och tillgängligheten.</w:t>
      </w:r>
    </w:p>
    <w:p w14:paraId="12B156F4" w14:textId="1317F74E" w:rsidR="002A0D5F" w:rsidRDefault="002A0D5F" w:rsidP="00E80303">
      <w:pPr>
        <w:pStyle w:val="Brdtextmedindrag"/>
        <w:rPr>
          <w:rFonts w:ascii="Trade Gothic Pro" w:hAnsi="Trade Gothic Pro"/>
          <w:b/>
        </w:rPr>
      </w:pPr>
      <w:r w:rsidRPr="003D6FCF">
        <w:t>Diagram 3.</w:t>
      </w:r>
      <w:r>
        <w:t xml:space="preserve">6 visar utvecklingen av antalet vårdcentraler sedan 2005. Från 2008 har antalet vårdcentraler stadigt ökat och uppgick 2011 till ca 1 200 stycken. Det utökade antalet vårdcentraler har haft en positiv effekt </w:t>
      </w:r>
      <w:r w:rsidR="00E875C4">
        <w:t>på patienternas valmöjligheter.</w:t>
      </w:r>
      <w:r>
        <w:t xml:space="preserve"> </w:t>
      </w:r>
    </w:p>
    <w:p w14:paraId="38617D06" w14:textId="77777777" w:rsidR="002A0D5F" w:rsidRDefault="002A0D5F">
      <w:pPr>
        <w:overflowPunct/>
        <w:autoSpaceDE/>
        <w:autoSpaceDN/>
        <w:adjustRightInd/>
        <w:textAlignment w:val="auto"/>
        <w:rPr>
          <w:rFonts w:ascii="Trade Gothic Pro" w:hAnsi="Trade Gothic Pro"/>
          <w:b/>
        </w:rPr>
      </w:pPr>
      <w:r>
        <w:br w:type="page"/>
      </w:r>
    </w:p>
    <w:p w14:paraId="0F06135E" w14:textId="77777777" w:rsidR="002A0D5F" w:rsidRDefault="002A0D5F" w:rsidP="00E80303">
      <w:pPr>
        <w:pStyle w:val="DiagramRubrik"/>
      </w:pPr>
      <w:r>
        <w:lastRenderedPageBreak/>
        <w:t xml:space="preserve">Diagram </w:t>
      </w:r>
      <w:fldSimple w:instr=" STYLEREF 1 \s ">
        <w:r w:rsidR="00756367">
          <w:rPr>
            <w:noProof/>
          </w:rPr>
          <w:t>3</w:t>
        </w:r>
      </w:fldSimple>
      <w:r>
        <w:t>.6</w:t>
      </w:r>
      <w:r>
        <w:tab/>
        <w:t>U</w:t>
      </w:r>
      <w:r w:rsidRPr="00907EDC">
        <w:t>tvecklinge</w:t>
      </w:r>
      <w:r>
        <w:t>n av antalet vårdcentraler</w:t>
      </w:r>
      <w:r w:rsidRPr="00907EDC">
        <w:t xml:space="preserve"> 2005</w:t>
      </w:r>
      <w:r>
        <w:t>–2011</w:t>
      </w:r>
    </w:p>
    <w:p w14:paraId="7721BBDC" w14:textId="77777777" w:rsidR="002A0D5F" w:rsidRDefault="002A0D5F" w:rsidP="00B43D43">
      <w:pPr>
        <w:pStyle w:val="DiagramUnderrubrik"/>
        <w:spacing w:after="0"/>
      </w:pPr>
      <w:r>
        <w:t>Antal</w:t>
      </w:r>
    </w:p>
    <w:p w14:paraId="6430E865" w14:textId="77777777" w:rsidR="002A0D5F" w:rsidRDefault="002A0D5F" w:rsidP="00B43D43">
      <w:pPr>
        <w:pStyle w:val="Brdtext"/>
        <w:spacing w:line="260" w:lineRule="atLeast"/>
      </w:pPr>
      <w:r>
        <w:rPr>
          <w:noProof/>
          <w:lang w:eastAsia="sv-SE"/>
        </w:rPr>
        <w:drawing>
          <wp:inline distT="0" distB="0" distL="0" distR="0" wp14:anchorId="78C7F88B" wp14:editId="2A96E967">
            <wp:extent cx="3745230" cy="2673984"/>
            <wp:effectExtent l="0" t="0" r="7620" b="0"/>
            <wp:docPr id="90" name="Bildobjekt 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6"/>
                    <pic:cNvPicPr>
                      <a:picLocks noChangeAspect="1" noChangeArrowheads="1"/>
                    </pic:cNvPicPr>
                  </pic:nvPicPr>
                  <pic:blipFill>
                    <a:blip r:embed="rId91"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7E69AD23" w14:textId="3884580D" w:rsidR="002A0D5F" w:rsidRDefault="002A0D5F" w:rsidP="00E80303">
      <w:pPr>
        <w:pStyle w:val="Brdtext"/>
      </w:pPr>
      <w:r w:rsidRPr="005D1901">
        <w:t>Diagram 3.</w:t>
      </w:r>
      <w:r>
        <w:t>7</w:t>
      </w:r>
      <w:r w:rsidRPr="005D1901">
        <w:t xml:space="preserve"> visar andelen privata vårdcentraler före och efter införandet av obligatoriskt vårdval för landstingen. </w:t>
      </w:r>
      <w:r>
        <w:t>Det är e</w:t>
      </w:r>
      <w:r w:rsidRPr="005D1901">
        <w:t>n tydlig ökning av andel</w:t>
      </w:r>
      <w:r>
        <w:t>en privata vårdcentraler</w:t>
      </w:r>
      <w:r w:rsidRPr="005D1901">
        <w:t xml:space="preserve"> och 2011 uppgick andelen privata vård</w:t>
      </w:r>
      <w:r w:rsidR="00E875C4">
        <w:t>-</w:t>
      </w:r>
      <w:r w:rsidRPr="005D1901">
        <w:t>centraler</w:t>
      </w:r>
      <w:r>
        <w:t xml:space="preserve"> till 40 </w:t>
      </w:r>
      <w:r w:rsidRPr="005D1901">
        <w:t>procent.</w:t>
      </w:r>
      <w:r w:rsidRPr="006F5C5C">
        <w:t xml:space="preserve"> </w:t>
      </w:r>
      <w:r>
        <w:t>I diagrammet redovisas även uppgifter från T</w:t>
      </w:r>
      <w:r w:rsidRPr="006F5C5C">
        <w:t>io</w:t>
      </w:r>
      <w:r w:rsidR="00E875C4">
        <w:t>-</w:t>
      </w:r>
      <w:r w:rsidRPr="006F5C5C">
        <w:t xml:space="preserve">hundranämnden i Norrtälje kommun </w:t>
      </w:r>
      <w:r>
        <w:t xml:space="preserve">eftersom nämnden </w:t>
      </w:r>
      <w:r w:rsidRPr="006F5C5C">
        <w:t>ansvar</w:t>
      </w:r>
      <w:r>
        <w:t>ar</w:t>
      </w:r>
      <w:r w:rsidRPr="006F5C5C">
        <w:t xml:space="preserve"> för primärvården i Norrtälje kommun och har</w:t>
      </w:r>
      <w:r>
        <w:t xml:space="preserve"> infört ett eget vårdvalssytem.</w:t>
      </w:r>
    </w:p>
    <w:p w14:paraId="372412AC" w14:textId="77777777" w:rsidR="002A0D5F" w:rsidRDefault="002A0D5F" w:rsidP="00E80303">
      <w:pPr>
        <w:pStyle w:val="DiagramRubrik"/>
      </w:pPr>
      <w:r>
        <w:t xml:space="preserve">Diagram </w:t>
      </w:r>
      <w:fldSimple w:instr=" STYLEREF 1 \s ">
        <w:r w:rsidR="00756367">
          <w:rPr>
            <w:noProof/>
          </w:rPr>
          <w:t>3</w:t>
        </w:r>
      </w:fldSimple>
      <w:r>
        <w:t>.7</w:t>
      </w:r>
      <w:r>
        <w:tab/>
        <w:t xml:space="preserve">Andelen </w:t>
      </w:r>
      <w:r w:rsidRPr="00DF480C">
        <w:t>privata vårdcentraler</w:t>
      </w:r>
      <w:r>
        <w:t xml:space="preserve"> 2009–2011</w:t>
      </w:r>
    </w:p>
    <w:p w14:paraId="7DED2D2B" w14:textId="77777777" w:rsidR="002A0D5F" w:rsidRDefault="002A0D5F" w:rsidP="00B43D43">
      <w:pPr>
        <w:pStyle w:val="DiagramUnderrubrik"/>
        <w:spacing w:after="0"/>
      </w:pPr>
      <w:r>
        <w:t>Procent</w:t>
      </w:r>
    </w:p>
    <w:p w14:paraId="561F612A" w14:textId="5875E333" w:rsidR="00566D14" w:rsidRDefault="004F6676" w:rsidP="00566D14">
      <w:pPr>
        <w:pStyle w:val="Brdtext"/>
      </w:pPr>
      <w:r w:rsidRPr="002F5D97">
        <w:rPr>
          <w:noProof/>
          <w:lang w:eastAsia="sv-SE"/>
        </w:rPr>
        <w:drawing>
          <wp:inline distT="0" distB="0" distL="0" distR="0" wp14:anchorId="59829A27" wp14:editId="416D4E06">
            <wp:extent cx="3745230" cy="2675164"/>
            <wp:effectExtent l="0" t="0" r="7620" b="0"/>
            <wp:docPr id="47" name="Diagram 47"/>
            <wp:cNvGraphicFramePr/>
            <a:graphic xmlns:a="http://schemas.openxmlformats.org/drawingml/2006/main">
              <a:graphicData uri="http://schemas.openxmlformats.org/drawingml/2006/chart">
                <c:chart xmlns:c="http://schemas.openxmlformats.org/drawingml/2006/chart" xmlns:r="http://schemas.openxmlformats.org/officeDocument/2006/relationships" r:id="rId92"/>
              </a:graphicData>
            </a:graphic>
          </wp:inline>
        </w:drawing>
      </w:r>
    </w:p>
    <w:p w14:paraId="3399064A" w14:textId="77777777" w:rsidR="002A0D5F" w:rsidRDefault="002A0D5F" w:rsidP="00E80303">
      <w:pPr>
        <w:pStyle w:val="Brdtext"/>
      </w:pPr>
      <w:r>
        <w:t xml:space="preserve">Nytillskottet av vårdcentraler sedan vårdvalets införande har inneburit att ca 80 procent av befolkningen har en andra vårdmottagning inom fem </w:t>
      </w:r>
      <w:r>
        <w:lastRenderedPageBreak/>
        <w:t>minuters bilavstånd från bostaden. Nya etableringar har i huvudsak skett i områden där tillgängligheten till vård redan är god. Få etableringar har skett i glesbygdsområden.</w:t>
      </w:r>
    </w:p>
    <w:p w14:paraId="10932039" w14:textId="77777777" w:rsidR="002A0D5F" w:rsidRDefault="002A0D5F" w:rsidP="00E80303">
      <w:pPr>
        <w:pStyle w:val="Brdtextmedindrag"/>
      </w:pPr>
      <w:r>
        <w:t>Flera landsting har, enligt Konkurrensverket, uppgett att konkurrensen lett till högre patientfokus, ökad tillgänglighet och bättre patient-bemötande. I likhet med tidigare uppföljningar tycks emellertid intresset vara lågt för att skapa särskilda inriktningar på verksamheten eller nya sätt att organisera och bedriva primärvård.</w:t>
      </w:r>
      <w:r>
        <w:rPr>
          <w:rStyle w:val="Fotnotsreferens"/>
        </w:rPr>
        <w:footnoteReference w:id="23"/>
      </w:r>
    </w:p>
    <w:p w14:paraId="7747EE4A" w14:textId="776FCFE7" w:rsidR="002A0D5F" w:rsidRDefault="002A0D5F" w:rsidP="00E80303">
      <w:pPr>
        <w:pStyle w:val="Brdtextmedindrag"/>
      </w:pPr>
      <w:r>
        <w:t xml:space="preserve">Generellt sett har, enligt Myndigheten för vårdanalys (Vårdanalys), antalet besök i primärvården ökat relativt kraftigt för samtliga grupper efter införandet av vårdval. Detta gäller såväl vårdtunga patienter som befolkningen i allmänhet. Vårdanalys kan inte konstatera några absoluta undanträngningseffekter, dvs. att vissa grupper har fått det sämre medan andra grupper har fått det bättre. Patientenkätdata visar att reformen har ett mycket starkt stöd hos både personer med stora vårdbehov och befolkningen i stort. En stor majoritet, 75 procent, av alla patienter ansåg att möjligheten att själv byta vårdgivare är </w:t>
      </w:r>
      <w:r w:rsidRPr="00A84650">
        <w:t>goda.</w:t>
      </w:r>
      <w:r>
        <w:t xml:space="preserve"> Endast 2 procent var negativt inställda till denna förändring. </w:t>
      </w:r>
      <w:r w:rsidRPr="00E127D5">
        <w:t>Vårdanalys patientenkätdata visar vidare att patienter med kr</w:t>
      </w:r>
      <w:r>
        <w:t>oniska sjukdomar tenderar att vara mer positiva till primärvårdens utveckling än befolkningen i allmänhet, bl.a. avseende tillgänglighet och att deras medicinska behov tillgodoses.</w:t>
      </w:r>
      <w:r>
        <w:rPr>
          <w:rStyle w:val="Fotnotsreferens"/>
        </w:rPr>
        <w:footnoteReference w:id="24"/>
      </w:r>
    </w:p>
    <w:p w14:paraId="1D8D86F2" w14:textId="3F62E1A7" w:rsidR="002A0D5F" w:rsidRPr="00CB5F8F" w:rsidRDefault="002A0D5F" w:rsidP="00E80303">
      <w:pPr>
        <w:pStyle w:val="Brdtextmedindrag"/>
      </w:pPr>
      <w:r>
        <w:t>Vid sidan av vårdvalssystemen i primärvården har många landsting frivilligt infört eller</w:t>
      </w:r>
      <w:r w:rsidR="00BB272B">
        <w:t xml:space="preserve"> börjat utveckla</w:t>
      </w:r>
      <w:r>
        <w:t xml:space="preserve"> möjligheten att införa vårdval inom specialiserad vård. Hur många och vilka områden som omfattas varierar mellan landstingen. I några fall avses verksamheter som i andra landsting ingår i uppdraget för det obligatoriska vårdvalet inom primärvården. Sju landsting hade 2012 infört vårdvalssystem i den specialiserade vården. Flest vårdvalssystem 2012 fanns i Stockholms läns landsting</w:t>
      </w:r>
      <w:r w:rsidR="0011261F">
        <w:t>,</w:t>
      </w:r>
      <w:r>
        <w:t xml:space="preserve"> </w:t>
      </w:r>
      <w:r w:rsidRPr="00A84650">
        <w:t>där vårdval hade införts inom 25 områden</w:t>
      </w:r>
      <w:r w:rsidR="0011261F">
        <w:t>,</w:t>
      </w:r>
      <w:r>
        <w:t xml:space="preserve"> följt av</w:t>
      </w:r>
      <w:r w:rsidRPr="00A84650">
        <w:t xml:space="preserve"> Uppsala läns landsting där vård</w:t>
      </w:r>
      <w:r w:rsidR="00E875C4">
        <w:t>-</w:t>
      </w:r>
      <w:r w:rsidRPr="00A84650">
        <w:t>val hade införts inom 12 områden</w:t>
      </w:r>
      <w:r>
        <w:t>.</w:t>
      </w:r>
      <w:r w:rsidR="00646FB7">
        <w:rPr>
          <w:rStyle w:val="Fotnotsreferens"/>
        </w:rPr>
        <w:footnoteReference w:id="25"/>
      </w:r>
      <w:r w:rsidRPr="001B1927">
        <w:t xml:space="preserve"> </w:t>
      </w:r>
      <w:r>
        <w:t>I ytterligare åtta landsting har beslut fattats om att införa vårdval i den specialiserade vården under 2013, däri</w:t>
      </w:r>
      <w:r w:rsidR="00E875C4">
        <w:t>-</w:t>
      </w:r>
      <w:r>
        <w:t>bland landstingen i Västernorrlands län, Norrbottens län och Jämtlands län. Utredningar av ytterligare vårdvalssystem för den specialiserade vården pågår i en majoritet av landstingen.</w:t>
      </w:r>
      <w:r>
        <w:rPr>
          <w:rStyle w:val="Fotnotsreferens"/>
        </w:rPr>
        <w:footnoteReference w:id="26"/>
      </w:r>
    </w:p>
    <w:p w14:paraId="597EA158" w14:textId="77777777" w:rsidR="002A0D5F" w:rsidRDefault="002A0D5F" w:rsidP="00E2233D">
      <w:pPr>
        <w:pStyle w:val="Rubrik3"/>
        <w:numPr>
          <w:ilvl w:val="2"/>
          <w:numId w:val="13"/>
        </w:numPr>
      </w:pPr>
      <w:bookmarkStart w:id="542" w:name="_Toc350326854"/>
      <w:bookmarkStart w:id="543" w:name="_Toc350328963"/>
      <w:bookmarkStart w:id="544" w:name="_Toc350329774"/>
      <w:bookmarkStart w:id="545" w:name="_Toc350331529"/>
      <w:bookmarkStart w:id="546" w:name="_Toc350340395"/>
      <w:bookmarkStart w:id="547" w:name="_Toc350345039"/>
      <w:bookmarkStart w:id="548" w:name="_Toc350406802"/>
      <w:bookmarkStart w:id="549" w:name="_Toc350412389"/>
      <w:bookmarkStart w:id="550" w:name="_Toc350414267"/>
      <w:bookmarkStart w:id="551" w:name="_Toc351027628"/>
      <w:bookmarkStart w:id="552" w:name="_Toc351637535"/>
      <w:bookmarkStart w:id="553" w:name="_Toc351639278"/>
      <w:bookmarkStart w:id="554" w:name="_Toc351642748"/>
      <w:bookmarkStart w:id="555" w:name="_Toc351644281"/>
      <w:bookmarkStart w:id="556" w:name="_Toc351646955"/>
      <w:r>
        <w:t>Kunskapsbaserad vård</w:t>
      </w:r>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p>
    <w:p w14:paraId="6A0085FB" w14:textId="1934BCEA" w:rsidR="002A0D5F" w:rsidRDefault="002A0D5F" w:rsidP="00E80303">
      <w:pPr>
        <w:pStyle w:val="Brdtext"/>
      </w:pPr>
      <w:r w:rsidRPr="00A179C6">
        <w:t>Regeringens ambition är att stödja en utveckling mot en alltmer</w:t>
      </w:r>
      <w:r>
        <w:t xml:space="preserve"> </w:t>
      </w:r>
      <w:r w:rsidRPr="00A179C6">
        <w:t xml:space="preserve">kunskapsbaserad sjukvård, bl.a. genom framtagande av nationella riktlinjer och de </w:t>
      </w:r>
      <w:r>
        <w:t xml:space="preserve">s.k. </w:t>
      </w:r>
      <w:r w:rsidRPr="00A179C6">
        <w:t>öppna jämförelserna</w:t>
      </w:r>
      <w:r>
        <w:t xml:space="preserve"> (se </w:t>
      </w:r>
      <w:r w:rsidRPr="00CF0A24">
        <w:t>avsnitt 3.3.4).</w:t>
      </w:r>
      <w:r w:rsidRPr="00A179C6">
        <w:t xml:space="preserve"> Dessa </w:t>
      </w:r>
      <w:r w:rsidRPr="00A179C6">
        <w:lastRenderedPageBreak/>
        <w:t>verktyg syftar till att dels</w:t>
      </w:r>
      <w:r>
        <w:t xml:space="preserve"> </w:t>
      </w:r>
      <w:r w:rsidRPr="00A179C6">
        <w:t>belysa hur man bör arbeta i vården, dels visa upp opåkallade skillnader</w:t>
      </w:r>
      <w:r>
        <w:t xml:space="preserve"> </w:t>
      </w:r>
      <w:r w:rsidRPr="00A179C6">
        <w:t>mellan landsting eller sjukhus.</w:t>
      </w:r>
    </w:p>
    <w:p w14:paraId="3120E64B" w14:textId="77777777" w:rsidR="002A0D5F" w:rsidRDefault="002A0D5F" w:rsidP="00E80303">
      <w:pPr>
        <w:pStyle w:val="Rubrik5utannumrering"/>
      </w:pPr>
      <w:r w:rsidRPr="0048703E">
        <w:t>Mer fokus på patientsäk</w:t>
      </w:r>
      <w:r>
        <w:t>erhetsarbetet</w:t>
      </w:r>
    </w:p>
    <w:p w14:paraId="562FAB9A" w14:textId="11BC486C" w:rsidR="002A0D5F" w:rsidRDefault="002A0D5F" w:rsidP="00E80303">
      <w:pPr>
        <w:pStyle w:val="Brdtext"/>
      </w:pPr>
      <w:r>
        <w:t>I statens budget anslås 2011–2014 ca 2,5 miljarder kronor för en särskild sastning på patientsäkerhet. Merparten av dessa medel används till årliga överenskommelser med Sveriges Kommuner och Landsting. Landstingen får genom överenskommelserna möjlighet att ta del av prestations</w:t>
      </w:r>
      <w:r w:rsidR="00886B06">
        <w:t>-</w:t>
      </w:r>
      <w:r>
        <w:t xml:space="preserve">baserade stimulansbidrag om de uppfyller kraven som fastställs i överenskommelserna. För 2012 utbetalades 475 miljoner kronor till landstingen enligt den prestationsbaserade modellen. </w:t>
      </w:r>
    </w:p>
    <w:p w14:paraId="7DD72369" w14:textId="1740222B" w:rsidR="002A0D5F" w:rsidRDefault="002A0D5F" w:rsidP="00E80303">
      <w:pPr>
        <w:pStyle w:val="Brdtextmedindrag"/>
      </w:pPr>
      <w:r>
        <w:t xml:space="preserve">Överenskommelserna har lyft fram patientsäkerhetsarbetet och satt fokus på bl.a. antibiotikaanvändning, tillämpning av olika it-verktyg samt följsamhet till basala hygienrutiner och klädregler. </w:t>
      </w:r>
      <w:r w:rsidRPr="003D6FCF">
        <w:t>Diagram 3.</w:t>
      </w:r>
      <w:r>
        <w:t xml:space="preserve">8 visar successiva förbättringar vad gäller följsamhet till basala hygienrutiner och klädregler, enligt de mätningar som genomförts inom ramen för överenskommelserna. </w:t>
      </w:r>
    </w:p>
    <w:p w14:paraId="417665A3" w14:textId="77777777" w:rsidR="002A0D5F" w:rsidRPr="00485A17" w:rsidRDefault="002A0D5F" w:rsidP="009950AE">
      <w:pPr>
        <w:pStyle w:val="DiagramRubrik"/>
      </w:pPr>
      <w:r w:rsidRPr="00485A17">
        <w:t xml:space="preserve">Diagram </w:t>
      </w:r>
      <w:fldSimple w:instr=" STYLEREF 1 \s ">
        <w:r w:rsidR="00756367">
          <w:rPr>
            <w:noProof/>
          </w:rPr>
          <w:t>3</w:t>
        </w:r>
      </w:fldSimple>
      <w:r w:rsidRPr="00485A17">
        <w:t>.</w:t>
      </w:r>
      <w:r>
        <w:t>8</w:t>
      </w:r>
      <w:r w:rsidRPr="00485A17">
        <w:tab/>
      </w:r>
      <w:r w:rsidRPr="00142C27">
        <w:t>Följsamhet till basa</w:t>
      </w:r>
      <w:r>
        <w:t>la hygienrutiner och klädregler</w:t>
      </w:r>
      <w:r w:rsidRPr="00142C27">
        <w:t xml:space="preserve"> 2010–2012</w:t>
      </w:r>
    </w:p>
    <w:p w14:paraId="7625E6AB" w14:textId="77777777" w:rsidR="002A0D5F" w:rsidRDefault="002A0D5F" w:rsidP="00B43D43">
      <w:pPr>
        <w:pStyle w:val="DiagramUnderrubrik"/>
        <w:spacing w:after="0"/>
      </w:pPr>
      <w:r w:rsidRPr="00A52439">
        <w:t>Procent</w:t>
      </w:r>
    </w:p>
    <w:p w14:paraId="270F20C3" w14:textId="77777777" w:rsidR="002A0D5F" w:rsidRDefault="002A0D5F" w:rsidP="00E80303">
      <w:pPr>
        <w:pStyle w:val="Brdtext"/>
        <w:spacing w:line="260" w:lineRule="atLeast"/>
      </w:pPr>
      <w:r>
        <w:rPr>
          <w:noProof/>
          <w:lang w:eastAsia="sv-SE"/>
        </w:rPr>
        <w:drawing>
          <wp:inline distT="0" distB="0" distL="0" distR="0" wp14:anchorId="6CBD5410" wp14:editId="364EDDCD">
            <wp:extent cx="3745230" cy="2673984"/>
            <wp:effectExtent l="0" t="0" r="7620" b="0"/>
            <wp:docPr id="94" name="Bildobjekt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
                    <pic:cNvPicPr>
                      <a:picLocks noChangeAspect="1" noChangeArrowheads="1"/>
                    </pic:cNvPicPr>
                  </pic:nvPicPr>
                  <pic:blipFill>
                    <a:blip r:embed="rId93"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0A68AF3C" w14:textId="47DC5DE0" w:rsidR="002A0D5F" w:rsidRDefault="002A0D5F" w:rsidP="00B43D43">
      <w:pPr>
        <w:pStyle w:val="Brdtext"/>
      </w:pPr>
      <w:r>
        <w:t>Vårdrelaterade infektioner är en av de vanligaste vårdskadorna. Av d</w:t>
      </w:r>
      <w:r w:rsidRPr="00932299">
        <w:t>iagram 3.</w:t>
      </w:r>
      <w:r>
        <w:t>9 framgår</w:t>
      </w:r>
      <w:r w:rsidRPr="00932299">
        <w:t xml:space="preserve"> resultat</w:t>
      </w:r>
      <w:r>
        <w:t>et</w:t>
      </w:r>
      <w:r w:rsidRPr="00932299">
        <w:t xml:space="preserve"> av mätningar som visar på skillnader mellan</w:t>
      </w:r>
      <w:r>
        <w:t xml:space="preserve"> landstingen, samtidigt som en försiktigt positiv utveckling kan skönjas sedan 2008 då mätningarna startade.</w:t>
      </w:r>
    </w:p>
    <w:p w14:paraId="38BFAFA8" w14:textId="746EE576" w:rsidR="000C5860" w:rsidRDefault="000C5860">
      <w:pPr>
        <w:overflowPunct/>
        <w:autoSpaceDE/>
        <w:autoSpaceDN/>
        <w:adjustRightInd/>
        <w:textAlignment w:val="auto"/>
        <w:rPr>
          <w:rFonts w:ascii="Trade Gothic Pro" w:hAnsi="Trade Gothic Pro"/>
          <w:b/>
        </w:rPr>
      </w:pPr>
      <w:r>
        <w:br w:type="page"/>
      </w:r>
    </w:p>
    <w:p w14:paraId="6D1754D4" w14:textId="77777777" w:rsidR="002A0D5F" w:rsidRDefault="002A0D5F" w:rsidP="00E80303">
      <w:pPr>
        <w:pStyle w:val="DiagramRubrik"/>
      </w:pPr>
      <w:r>
        <w:lastRenderedPageBreak/>
        <w:t xml:space="preserve">Diagram </w:t>
      </w:r>
      <w:fldSimple w:instr=" STYLEREF 1 \s ">
        <w:r w:rsidR="00756367">
          <w:rPr>
            <w:noProof/>
          </w:rPr>
          <w:t>3</w:t>
        </w:r>
      </w:fldSimple>
      <w:r>
        <w:t>.9</w:t>
      </w:r>
      <w:r>
        <w:tab/>
      </w:r>
      <w:r w:rsidRPr="006749EC">
        <w:t>Prevalens av vårdrelaterade infektioner inom somatisk slutenvård 20</w:t>
      </w:r>
      <w:r>
        <w:t>10</w:t>
      </w:r>
      <w:r w:rsidRPr="006749EC">
        <w:t>–2012</w:t>
      </w:r>
    </w:p>
    <w:p w14:paraId="331E4686" w14:textId="77777777" w:rsidR="002A0D5F" w:rsidRDefault="002A0D5F" w:rsidP="00B43D43">
      <w:pPr>
        <w:pStyle w:val="DiagramUnderrubrik"/>
        <w:spacing w:after="0"/>
      </w:pPr>
      <w:r>
        <w:t>Procent</w:t>
      </w:r>
    </w:p>
    <w:p w14:paraId="2B843FBF" w14:textId="77777777" w:rsidR="002A0D5F" w:rsidRDefault="002A0D5F" w:rsidP="00E80303">
      <w:pPr>
        <w:pStyle w:val="Brdtext"/>
        <w:spacing w:line="260" w:lineRule="atLeast"/>
      </w:pPr>
      <w:r>
        <w:rPr>
          <w:noProof/>
          <w:lang w:eastAsia="sv-SE"/>
        </w:rPr>
        <w:drawing>
          <wp:inline distT="0" distB="0" distL="0" distR="0" wp14:anchorId="0A9FE235" wp14:editId="32B5D1D6">
            <wp:extent cx="3745230" cy="2673984"/>
            <wp:effectExtent l="0" t="0" r="7620" b="0"/>
            <wp:docPr id="96" name="Bildobjekt 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2"/>
                    <pic:cNvPicPr>
                      <a:picLocks noChangeAspect="1" noChangeArrowheads="1"/>
                    </pic:cNvPicPr>
                  </pic:nvPicPr>
                  <pic:blipFill>
                    <a:blip r:embed="rId94"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0B8E5DA7" w14:textId="77777777" w:rsidR="002A0D5F" w:rsidRDefault="002A0D5F" w:rsidP="009950AE">
      <w:pPr>
        <w:pStyle w:val="Brdtext"/>
      </w:pPr>
      <w:r>
        <w:t>Patientsäkerhetsarbetet måste bedrivas långsiktigt och systematiskt. De framsteg som uppnåtts inom ramen för patientsäkerhetssatsningen behöver förvaltas och utvecklas vidare inom ramen för den ordinarie verksamheten på olika nivåer och på lång sikt.</w:t>
      </w:r>
    </w:p>
    <w:p w14:paraId="6FAB8C48" w14:textId="77777777" w:rsidR="002A0D5F" w:rsidRDefault="002A0D5F" w:rsidP="00E80303">
      <w:pPr>
        <w:pStyle w:val="Rubrik5utannumrering"/>
      </w:pPr>
      <w:r>
        <w:t>Fortsatt s</w:t>
      </w:r>
      <w:r w:rsidRPr="00AF675E">
        <w:t>killnader mellan landstingen i förskrivning av antibiotika</w:t>
      </w:r>
    </w:p>
    <w:p w14:paraId="2331A456" w14:textId="69693327" w:rsidR="002A0D5F" w:rsidRDefault="002A0D5F" w:rsidP="00E80303">
      <w:pPr>
        <w:pStyle w:val="Brdtext"/>
        <w:rPr>
          <w:highlight w:val="red"/>
        </w:rPr>
      </w:pPr>
      <w:r>
        <w:t>I patientsäkerhetsöverenskommelsen 2012 mellan regeringen och Sveriges Kommuner och Landsting har ett nationellt mål satts om att högst 250 antibiotikarecept ska skrivas ut per 1 000 invånare och år. Utvärderingen av patientsäkerhetssatsningen visade att fyra</w:t>
      </w:r>
      <w:r w:rsidRPr="001D5626">
        <w:t xml:space="preserve"> </w:t>
      </w:r>
      <w:r>
        <w:t>sjukvårds</w:t>
      </w:r>
      <w:r w:rsidR="00886B06">
        <w:t>-</w:t>
      </w:r>
      <w:r>
        <w:t xml:space="preserve">huvudmän hade minskat sin förskrivning i den omfattning som anges i överenskommelsen. Som framgår av diagram 3.10 </w:t>
      </w:r>
      <w:r w:rsidR="000A46E8">
        <w:t xml:space="preserve">uppnådde </w:t>
      </w:r>
      <w:r>
        <w:t>de fyra landstingen i Blekinge, Gävleborgs, Västerbottens och Gotlands län målen.</w:t>
      </w:r>
    </w:p>
    <w:p w14:paraId="427A4C96" w14:textId="77777777" w:rsidR="002A0D5F" w:rsidRPr="00304F44" w:rsidRDefault="002A0D5F" w:rsidP="00E80303">
      <w:pPr>
        <w:pStyle w:val="Brdtextmedindrag"/>
      </w:pPr>
    </w:p>
    <w:p w14:paraId="68D8EC0F" w14:textId="77777777" w:rsidR="002A0D5F" w:rsidRDefault="002A0D5F">
      <w:pPr>
        <w:overflowPunct/>
        <w:autoSpaceDE/>
        <w:autoSpaceDN/>
        <w:adjustRightInd/>
        <w:textAlignment w:val="auto"/>
        <w:rPr>
          <w:rFonts w:ascii="Trade Gothic Pro" w:hAnsi="Trade Gothic Pro"/>
          <w:b/>
        </w:rPr>
      </w:pPr>
      <w:r>
        <w:br w:type="page"/>
      </w:r>
    </w:p>
    <w:p w14:paraId="64E4E5EC" w14:textId="384A4A6B" w:rsidR="002A0D5F" w:rsidRDefault="002A0D5F" w:rsidP="00E80303">
      <w:pPr>
        <w:pStyle w:val="DiagramRubrik"/>
      </w:pPr>
      <w:r>
        <w:lastRenderedPageBreak/>
        <w:t xml:space="preserve">Diagram </w:t>
      </w:r>
      <w:fldSimple w:instr=" STYLEREF 1 \s ">
        <w:r w:rsidR="00756367">
          <w:rPr>
            <w:noProof/>
          </w:rPr>
          <w:t>3</w:t>
        </w:r>
      </w:fldSimple>
      <w:r>
        <w:t>.10</w:t>
      </w:r>
      <w:r>
        <w:tab/>
      </w:r>
      <w:r w:rsidRPr="006D5C1B">
        <w:t>Skillnad mellan antibiotikaförsäljningen oc</w:t>
      </w:r>
      <w:r>
        <w:t>h målvärd</w:t>
      </w:r>
      <w:r w:rsidR="00886B06">
        <w:t>et för mätperioden oktober 2011–</w:t>
      </w:r>
      <w:r w:rsidRPr="006D5C1B">
        <w:t>sep</w:t>
      </w:r>
      <w:r>
        <w:t>tember</w:t>
      </w:r>
      <w:r w:rsidRPr="006D5C1B">
        <w:t xml:space="preserve"> 2012</w:t>
      </w:r>
    </w:p>
    <w:p w14:paraId="3C556CD8" w14:textId="77777777" w:rsidR="002A0D5F" w:rsidRDefault="002A0D5F" w:rsidP="00E80303">
      <w:pPr>
        <w:pStyle w:val="TabellUnderrubrik"/>
      </w:pPr>
      <w:r>
        <w:t>Differens</w:t>
      </w:r>
      <w:r w:rsidRPr="002077BD">
        <w:t xml:space="preserve"> för</w:t>
      </w:r>
      <w:r w:rsidRPr="00C77D88">
        <w:t xml:space="preserve"> mätperiod-målvärde för antal recept per 1 000 invånare och år</w:t>
      </w:r>
    </w:p>
    <w:p w14:paraId="43D7F014" w14:textId="380DF404" w:rsidR="00AA181C" w:rsidRPr="00AA181C" w:rsidRDefault="00AA181C" w:rsidP="00566D14">
      <w:pPr>
        <w:pStyle w:val="Brdtext"/>
      </w:pPr>
      <w:r w:rsidRPr="002F5D97">
        <w:rPr>
          <w:noProof/>
          <w:lang w:eastAsia="sv-SE"/>
        </w:rPr>
        <w:drawing>
          <wp:inline distT="0" distB="0" distL="0" distR="0" wp14:anchorId="0A5710ED" wp14:editId="08533D26">
            <wp:extent cx="3745230" cy="2675164"/>
            <wp:effectExtent l="0" t="0" r="7620" b="11430"/>
            <wp:docPr id="49" name="Diagram 49"/>
            <wp:cNvGraphicFramePr/>
            <a:graphic xmlns:a="http://schemas.openxmlformats.org/drawingml/2006/main">
              <a:graphicData uri="http://schemas.openxmlformats.org/drawingml/2006/chart">
                <c:chart xmlns:c="http://schemas.openxmlformats.org/drawingml/2006/chart" xmlns:r="http://schemas.openxmlformats.org/officeDocument/2006/relationships" r:id="rId95"/>
              </a:graphicData>
            </a:graphic>
          </wp:inline>
        </w:drawing>
      </w:r>
    </w:p>
    <w:p w14:paraId="3572C310" w14:textId="77777777" w:rsidR="002A0D5F" w:rsidRPr="00C929E1" w:rsidRDefault="002A0D5F" w:rsidP="00E2233D">
      <w:pPr>
        <w:pStyle w:val="Rubrik3"/>
        <w:numPr>
          <w:ilvl w:val="2"/>
          <w:numId w:val="13"/>
        </w:numPr>
      </w:pPr>
      <w:bookmarkStart w:id="557" w:name="_Toc350326855"/>
      <w:bookmarkStart w:id="558" w:name="_Toc350328964"/>
      <w:bookmarkStart w:id="559" w:name="_Toc350329775"/>
      <w:bookmarkStart w:id="560" w:name="_Toc350331530"/>
      <w:bookmarkStart w:id="561" w:name="_Toc350340396"/>
      <w:bookmarkStart w:id="562" w:name="_Toc350345040"/>
      <w:bookmarkStart w:id="563" w:name="_Toc350406803"/>
      <w:bookmarkStart w:id="564" w:name="_Toc350412390"/>
      <w:bookmarkStart w:id="565" w:name="_Toc350414268"/>
      <w:bookmarkStart w:id="566" w:name="_Toc351027629"/>
      <w:bookmarkStart w:id="567" w:name="_Toc351637536"/>
      <w:bookmarkStart w:id="568" w:name="_Toc351639279"/>
      <w:bookmarkStart w:id="569" w:name="_Toc351642749"/>
      <w:bookmarkStart w:id="570" w:name="_Toc351644282"/>
      <w:bookmarkStart w:id="571" w:name="_Toc351646956"/>
      <w:r>
        <w:t>Delaktighet och självbestämmande i vården</w:t>
      </w:r>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p>
    <w:p w14:paraId="0EB1FA08" w14:textId="1515C9E2" w:rsidR="002A0D5F" w:rsidRPr="00616CA5" w:rsidRDefault="002A0D5F" w:rsidP="00B43D43">
      <w:pPr>
        <w:pStyle w:val="Brdtext"/>
      </w:pPr>
      <w:r w:rsidRPr="00616CA5">
        <w:t>Regeringens mål är att säkerställa att patienterna ges möjlighet till delaktighet och självbestämmande i kontakterna med hälso- och sjuk</w:t>
      </w:r>
      <w:r w:rsidR="00886B06">
        <w:t>-</w:t>
      </w:r>
      <w:r w:rsidRPr="00616CA5">
        <w:t>vården. En patientfokuserad vård innebär att vården ges med respekt och lyhördhet för individens specifika behov, förväntningar och värderingar samt att dessa vägs in i de kliniska besluten.</w:t>
      </w:r>
    </w:p>
    <w:p w14:paraId="5CD1C7BE" w14:textId="77777777" w:rsidR="002A0D5F" w:rsidRPr="008C0584" w:rsidRDefault="002A0D5F" w:rsidP="00E80303">
      <w:pPr>
        <w:pStyle w:val="Rubrik5utannumrering"/>
      </w:pPr>
      <w:r w:rsidRPr="008C0584">
        <w:t xml:space="preserve">Patienterna var </w:t>
      </w:r>
      <w:r>
        <w:t xml:space="preserve">fortsatt </w:t>
      </w:r>
      <w:r w:rsidRPr="008C0584">
        <w:t>nöjda med bemötandet inom vården</w:t>
      </w:r>
    </w:p>
    <w:p w14:paraId="76E89EC2" w14:textId="77777777" w:rsidR="002A0D5F" w:rsidRDefault="002A0D5F" w:rsidP="00E80303">
      <w:pPr>
        <w:pStyle w:val="Brdtext"/>
      </w:pPr>
      <w:r>
        <w:t>Patienters erfarenheter och synpunkter på hälso- och sjukvården är en viktig grund i vårdens förbättrings- och utvecklingsarbete. Sedan 2009 gör Sveriges Kommuner och Landsting nationella mätningar av hur patienter upplever sin senaste kontakt med vården, vilket sker med hjälp av en nationell patientenkät.</w:t>
      </w:r>
    </w:p>
    <w:p w14:paraId="551F7767" w14:textId="4C7714CB" w:rsidR="002A0D5F" w:rsidRDefault="002A0D5F" w:rsidP="00E80303">
      <w:pPr>
        <w:pStyle w:val="Brdtextmedindrag"/>
        <w:rPr>
          <w:rFonts w:ascii="Trade Gothic Pro" w:hAnsi="Trade Gothic Pro"/>
          <w:b/>
        </w:rPr>
      </w:pPr>
      <w:r>
        <w:t>År 2012 genomfördes en patientenkät inom den specialiserade vården. Enkäten visade att den patientupplevda kvaliteten var högst inom den öppna specialiserade somatiska vården (se diagram 3.11). Patienterna var särskilt nöjda med bemötandet. De kände att de blev lyssnade till och hade ett högt förtroende för den behandlare de träffat. Resultatet för 2012 låg på samma nivå som vid mätningen 2010. Patienterna pekade dock på att det finns förbättringsmöjligheter när det gäller information om eventuella biverkningar av läkemedel och om varningssignaler att vara uppmärksam på angående sjukdomen eller behandlingen.</w:t>
      </w:r>
    </w:p>
    <w:p w14:paraId="33349F15" w14:textId="77777777" w:rsidR="002A0D5F" w:rsidRDefault="002A0D5F">
      <w:pPr>
        <w:overflowPunct/>
        <w:autoSpaceDE/>
        <w:autoSpaceDN/>
        <w:adjustRightInd/>
        <w:textAlignment w:val="auto"/>
        <w:rPr>
          <w:rFonts w:ascii="Trade Gothic Pro" w:hAnsi="Trade Gothic Pro"/>
          <w:b/>
        </w:rPr>
      </w:pPr>
      <w:r>
        <w:br w:type="page"/>
      </w:r>
    </w:p>
    <w:p w14:paraId="04C7BB5B" w14:textId="77777777" w:rsidR="002A0D5F" w:rsidRDefault="002A0D5F" w:rsidP="00E80303">
      <w:pPr>
        <w:pStyle w:val="DiagramRubrik"/>
      </w:pPr>
      <w:r>
        <w:lastRenderedPageBreak/>
        <w:t xml:space="preserve">Diagram </w:t>
      </w:r>
      <w:fldSimple w:instr=" STYLEREF 1 \s ">
        <w:r w:rsidR="00756367">
          <w:rPr>
            <w:noProof/>
          </w:rPr>
          <w:t>3</w:t>
        </w:r>
      </w:fldSimple>
      <w:r>
        <w:t>.11</w:t>
      </w:r>
      <w:r>
        <w:tab/>
      </w:r>
      <w:r w:rsidRPr="009D4A46">
        <w:t>Bemötande i den specialiserade somatiska vården 2012</w:t>
      </w:r>
    </w:p>
    <w:p w14:paraId="7D6B338C" w14:textId="77777777" w:rsidR="002A0D5F" w:rsidRDefault="002A0D5F" w:rsidP="00E80303">
      <w:pPr>
        <w:pStyle w:val="TabellUnderrubrik"/>
      </w:pPr>
      <w:r>
        <w:t>Patientupplevd kvalitet (PUK-värde)</w:t>
      </w:r>
      <w:r>
        <w:tab/>
      </w:r>
    </w:p>
    <w:p w14:paraId="14A5897C" w14:textId="77777777" w:rsidR="002A0D5F" w:rsidRPr="0004621A" w:rsidRDefault="002A0D5F" w:rsidP="00E80303">
      <w:pPr>
        <w:pStyle w:val="Brdtext"/>
        <w:spacing w:line="260" w:lineRule="atLeast"/>
      </w:pPr>
      <w:r>
        <w:rPr>
          <w:noProof/>
          <w:lang w:eastAsia="sv-SE"/>
        </w:rPr>
        <w:drawing>
          <wp:inline distT="0" distB="0" distL="0" distR="0" wp14:anchorId="11E0F0F6" wp14:editId="7D88C975">
            <wp:extent cx="3745230" cy="2749916"/>
            <wp:effectExtent l="0" t="0" r="7620" b="0"/>
            <wp:docPr id="15" name="Bildobjekt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96" cstate="print">
                      <a:extLst>
                        <a:ext uri="{28A0092B-C50C-407E-A947-70E740481C1C}">
                          <a14:useLocalDpi xmlns:a14="http://schemas.microsoft.com/office/drawing/2010/main" val="0"/>
                        </a:ext>
                      </a:extLst>
                    </a:blip>
                    <a:srcRect/>
                    <a:stretch>
                      <a:fillRect/>
                    </a:stretch>
                  </pic:blipFill>
                  <pic:spPr bwMode="auto">
                    <a:xfrm>
                      <a:off x="0" y="0"/>
                      <a:ext cx="3745230" cy="2749916"/>
                    </a:xfrm>
                    <a:prstGeom prst="rect">
                      <a:avLst/>
                    </a:prstGeom>
                    <a:noFill/>
                    <a:ln>
                      <a:noFill/>
                    </a:ln>
                  </pic:spPr>
                </pic:pic>
              </a:graphicData>
            </a:graphic>
          </wp:inline>
        </w:drawing>
      </w:r>
    </w:p>
    <w:p w14:paraId="2D9804AF" w14:textId="77777777" w:rsidR="002A0D5F" w:rsidRPr="008C0584" w:rsidRDefault="002A0D5F" w:rsidP="00E80303">
      <w:pPr>
        <w:pStyle w:val="Rubrik5utannumrering"/>
      </w:pPr>
      <w:r w:rsidRPr="008C0584">
        <w:t>Den psykiatriska öppenvården fick bra betyg av patienterna</w:t>
      </w:r>
    </w:p>
    <w:p w14:paraId="3BF86E9D" w14:textId="77777777" w:rsidR="002A0D5F" w:rsidRDefault="002A0D5F" w:rsidP="00E80303">
      <w:pPr>
        <w:pStyle w:val="Brdtext"/>
      </w:pPr>
      <w:r>
        <w:t>Resultatet av patientenkäten 2012 visade att patienterna inom den psykiatriska öppenvården upplevde att de i hög utsträckning blivit bemötta med hänsyn och respekt. Resultaten var dock lägre än inom andra vårdformer. Av patienterna ansåg 72 procent att de kände förtroende för vården och 77 procent skulle rekommendera den aktuella mottagningen till andra patienter. Flera patienter ansåg dock att delaktigheten i planeringen av den fortsatta vården, och i utvecklingen av vårdplanen, skulle kunna ha varit bättre. Resultaten inom den slutna psykiatriska vården visade på samma förbättringsområden som för den öppna psykiatriska vården, resultaten var dock något sämre (se diagram 3.12).</w:t>
      </w:r>
    </w:p>
    <w:p w14:paraId="44B849FD" w14:textId="77777777" w:rsidR="002A0D5F" w:rsidRDefault="002A0D5F" w:rsidP="00E80303">
      <w:pPr>
        <w:pStyle w:val="Brdtextmedindrag"/>
        <w:ind w:firstLine="0"/>
      </w:pPr>
    </w:p>
    <w:p w14:paraId="6CFB374A" w14:textId="77777777" w:rsidR="002A0D5F" w:rsidRDefault="002A0D5F">
      <w:pPr>
        <w:overflowPunct/>
        <w:autoSpaceDE/>
        <w:autoSpaceDN/>
        <w:adjustRightInd/>
        <w:textAlignment w:val="auto"/>
        <w:rPr>
          <w:rFonts w:ascii="Trade Gothic Pro" w:hAnsi="Trade Gothic Pro"/>
          <w:b/>
        </w:rPr>
      </w:pPr>
      <w:r>
        <w:br w:type="page"/>
      </w:r>
    </w:p>
    <w:p w14:paraId="7C84FD8D" w14:textId="77777777" w:rsidR="002A0D5F" w:rsidRDefault="002A0D5F" w:rsidP="00E80303">
      <w:pPr>
        <w:pStyle w:val="DiagramRubrik"/>
      </w:pPr>
      <w:r>
        <w:lastRenderedPageBreak/>
        <w:t xml:space="preserve">Diagram </w:t>
      </w:r>
      <w:fldSimple w:instr=" STYLEREF 1 \s ">
        <w:r w:rsidR="00756367">
          <w:rPr>
            <w:noProof/>
          </w:rPr>
          <w:t>3</w:t>
        </w:r>
      </w:fldSimple>
      <w:r>
        <w:t>.12</w:t>
      </w:r>
      <w:r>
        <w:tab/>
      </w:r>
      <w:r w:rsidRPr="00557027">
        <w:t>Patientupplevd kvalitet i den specialiserade psykiatriska vården 2012</w:t>
      </w:r>
    </w:p>
    <w:p w14:paraId="15000B2D" w14:textId="77777777" w:rsidR="002A0D5F" w:rsidRDefault="002A0D5F" w:rsidP="00B43D43">
      <w:pPr>
        <w:pStyle w:val="TabellUnderrubrik"/>
      </w:pPr>
      <w:r>
        <w:t>Patientupplevd kvalitet (PUK-värde)</w:t>
      </w:r>
    </w:p>
    <w:p w14:paraId="3DB9880D" w14:textId="0D59EFCB" w:rsidR="002A0D5F" w:rsidRPr="00FA0B1B" w:rsidRDefault="004D1C75" w:rsidP="004D1C75">
      <w:pPr>
        <w:pStyle w:val="Brdtext"/>
      </w:pPr>
      <w:r>
        <w:rPr>
          <w:noProof/>
          <w:lang w:eastAsia="sv-SE"/>
        </w:rPr>
        <w:drawing>
          <wp:inline distT="0" distB="0" distL="0" distR="0" wp14:anchorId="4E50F4EB" wp14:editId="053482FF">
            <wp:extent cx="3745230" cy="2675164"/>
            <wp:effectExtent l="0" t="0" r="7620" b="0"/>
            <wp:docPr id="20" name="Diagram 20"/>
            <wp:cNvGraphicFramePr/>
            <a:graphic xmlns:a="http://schemas.openxmlformats.org/drawingml/2006/main">
              <a:graphicData uri="http://schemas.openxmlformats.org/drawingml/2006/chart">
                <c:chart xmlns:c="http://schemas.openxmlformats.org/drawingml/2006/chart" xmlns:r="http://schemas.openxmlformats.org/officeDocument/2006/relationships" r:id="rId97"/>
              </a:graphicData>
            </a:graphic>
          </wp:inline>
        </w:drawing>
      </w:r>
    </w:p>
    <w:p w14:paraId="11A5383C" w14:textId="77777777" w:rsidR="002A0D5F" w:rsidRDefault="002A0D5F" w:rsidP="00B43D43">
      <w:pPr>
        <w:pStyle w:val="Rubrik5utannumrering"/>
      </w:pPr>
      <w:r>
        <w:t>Patienterna hade goda möjligheter att interagera med hälso- och sjukvården</w:t>
      </w:r>
    </w:p>
    <w:p w14:paraId="109E9334" w14:textId="6540D547" w:rsidR="002A0D5F" w:rsidRDefault="002A0D5F" w:rsidP="00532AC5">
      <w:pPr>
        <w:pStyle w:val="Brdtext"/>
      </w:pPr>
      <w:r>
        <w:t>Som framgår av diagram 3.13 visar den</w:t>
      </w:r>
      <w:r w:rsidRPr="003346C1">
        <w:t xml:space="preserve"> internat</w:t>
      </w:r>
      <w:r>
        <w:t>ionella undersökningen IHP</w:t>
      </w:r>
      <w:r w:rsidRPr="003346C1">
        <w:t xml:space="preserve"> </w:t>
      </w:r>
      <w:r>
        <w:t>att svenska patienter i internationellt perspektiv hade goda förutsättningar att interagera med hälso- och sjukvården genom att använda internet.</w:t>
      </w:r>
    </w:p>
    <w:p w14:paraId="658E4F0B" w14:textId="1F7B4F89" w:rsidR="000C5860" w:rsidRDefault="000C5860" w:rsidP="000C5860">
      <w:pPr>
        <w:pStyle w:val="DiagramRubrik"/>
        <w:ind w:left="0" w:firstLine="0"/>
        <w:rPr>
          <w:b w:val="0"/>
        </w:rPr>
      </w:pPr>
      <w:r>
        <w:br w:type="page"/>
      </w:r>
    </w:p>
    <w:p w14:paraId="4962CC25" w14:textId="3BF1E474" w:rsidR="002A0D5F" w:rsidRDefault="002A0D5F" w:rsidP="000C5860">
      <w:pPr>
        <w:pStyle w:val="DiagramRubrik"/>
      </w:pPr>
      <w:r>
        <w:lastRenderedPageBreak/>
        <w:t xml:space="preserve">Diagram </w:t>
      </w:r>
      <w:fldSimple w:instr=" STYLEREF 1 \s ">
        <w:r w:rsidR="00756367">
          <w:rPr>
            <w:noProof/>
          </w:rPr>
          <w:t>3</w:t>
        </w:r>
      </w:fldSimple>
      <w:r>
        <w:t xml:space="preserve">.13 </w:t>
      </w:r>
      <w:r w:rsidRPr="00A7761D">
        <w:t xml:space="preserve">Patienters förutsättningar att interagera med hälso- och </w:t>
      </w:r>
      <w:r>
        <w:t>sjukvården på internet 2012</w:t>
      </w:r>
    </w:p>
    <w:p w14:paraId="6E3E92F6" w14:textId="77777777" w:rsidR="002A0D5F" w:rsidRDefault="002A0D5F" w:rsidP="00DE10FA">
      <w:pPr>
        <w:pStyle w:val="TabellUnderrubrik"/>
      </w:pPr>
      <w:r>
        <w:t>Procent</w:t>
      </w:r>
    </w:p>
    <w:p w14:paraId="6D1AE7E8" w14:textId="648C3DB9" w:rsidR="00AA181C" w:rsidRPr="00AA181C" w:rsidRDefault="00AA181C" w:rsidP="003D7E53">
      <w:pPr>
        <w:pStyle w:val="Brdtext"/>
      </w:pPr>
      <w:r w:rsidRPr="002F5D97">
        <w:rPr>
          <w:noProof/>
          <w:lang w:eastAsia="sv-SE"/>
        </w:rPr>
        <w:drawing>
          <wp:inline distT="0" distB="0" distL="0" distR="0" wp14:anchorId="7328C329" wp14:editId="7A27945B">
            <wp:extent cx="3745230" cy="2677692"/>
            <wp:effectExtent l="0" t="0" r="7620" b="8890"/>
            <wp:docPr id="56" name="Diagram 56"/>
            <wp:cNvGraphicFramePr/>
            <a:graphic xmlns:a="http://schemas.openxmlformats.org/drawingml/2006/main">
              <a:graphicData uri="http://schemas.openxmlformats.org/drawingml/2006/chart">
                <c:chart xmlns:c="http://schemas.openxmlformats.org/drawingml/2006/chart" xmlns:r="http://schemas.openxmlformats.org/officeDocument/2006/relationships" r:id="rId98"/>
              </a:graphicData>
            </a:graphic>
          </wp:inline>
        </w:drawing>
      </w:r>
    </w:p>
    <w:p w14:paraId="0FFBD49B" w14:textId="77777777" w:rsidR="002A0D5F" w:rsidRDefault="002A0D5F" w:rsidP="00E2233D">
      <w:pPr>
        <w:pStyle w:val="Rubrik3"/>
        <w:numPr>
          <w:ilvl w:val="2"/>
          <w:numId w:val="13"/>
        </w:numPr>
        <w:rPr>
          <w:bCs/>
        </w:rPr>
      </w:pPr>
      <w:bookmarkStart w:id="572" w:name="_Toc350326856"/>
      <w:bookmarkStart w:id="573" w:name="_Toc350328965"/>
      <w:bookmarkStart w:id="574" w:name="_Toc350329776"/>
      <w:bookmarkStart w:id="575" w:name="_Toc350331531"/>
      <w:bookmarkStart w:id="576" w:name="_Toc350340397"/>
      <w:bookmarkStart w:id="577" w:name="_Toc350345041"/>
      <w:bookmarkStart w:id="578" w:name="_Toc350406804"/>
      <w:bookmarkStart w:id="579" w:name="_Toc350412391"/>
      <w:bookmarkStart w:id="580" w:name="_Toc350414269"/>
      <w:bookmarkStart w:id="581" w:name="_Toc351027630"/>
      <w:bookmarkStart w:id="582" w:name="_Toc351637537"/>
      <w:bookmarkStart w:id="583" w:name="_Toc351639280"/>
      <w:bookmarkStart w:id="584" w:name="_Toc351642750"/>
      <w:bookmarkStart w:id="585" w:name="_Toc351644283"/>
      <w:bookmarkStart w:id="586" w:name="_Toc351646957"/>
      <w:r w:rsidRPr="000B136F">
        <w:rPr>
          <w:bCs/>
        </w:rPr>
        <w:t>Systematiskt förbättringsarbete genom nationella</w:t>
      </w:r>
      <w:r>
        <w:rPr>
          <w:bCs/>
        </w:rPr>
        <w:t xml:space="preserve"> </w:t>
      </w:r>
      <w:r w:rsidRPr="000B136F">
        <w:rPr>
          <w:bCs/>
        </w:rPr>
        <w:t>kvalitetsregister och öppna jämförelser</w:t>
      </w:r>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p>
    <w:p w14:paraId="4B17F1EF" w14:textId="77777777" w:rsidR="002A0D5F" w:rsidRPr="008F324F" w:rsidRDefault="002A0D5F" w:rsidP="00B43D43">
      <w:pPr>
        <w:pStyle w:val="Rubrik5utannumrering"/>
      </w:pPr>
      <w:r w:rsidRPr="008F324F">
        <w:t>Öppna jämförelser har bidragit till landstingens förbättringsarbete</w:t>
      </w:r>
    </w:p>
    <w:p w14:paraId="70A93D6E" w14:textId="5F230303" w:rsidR="002A0D5F" w:rsidRDefault="002A0D5F" w:rsidP="00E80303">
      <w:pPr>
        <w:pStyle w:val="Brdtext"/>
      </w:pPr>
      <w:r>
        <w:t>Regeringen driver arbetet med att öka öppenheten kring hälso- och sjukvårdens resultat</w:t>
      </w:r>
      <w:r w:rsidR="000A46E8">
        <w:t>,</w:t>
      </w:r>
      <w:r>
        <w:t xml:space="preserve"> bl.a. genom s.k. öppna jämförelser. Det innebär att både goda resultat, brister och skillnader mellan olika delar av landet och olika befolkningsgrupper lyfts fram genom att använda jämförbara data, analysera skillnader och driva ett systematiskt förbättringsarbete för att förbättra resultaten. Regeringen har under de senaste åren stärkt arbetet med öppna jämförelser genom årliga överenskommelser med Sveriges Kommuner och Landsting och uppdrag till Socialstyrelsen.</w:t>
      </w:r>
    </w:p>
    <w:p w14:paraId="27A69C79" w14:textId="70BC5F4C" w:rsidR="002A0D5F" w:rsidRDefault="002A0D5F" w:rsidP="00E80303">
      <w:pPr>
        <w:pStyle w:val="Brdtextmedindrag"/>
      </w:pPr>
      <w:r>
        <w:t>Under 2012 publicerade Socialstyrelsen och Sveriges Kommuner och Landsting för sjunde gången öppna jämförelser av hälso- och sjuk</w:t>
      </w:r>
      <w:r w:rsidR="003C53A4">
        <w:t>-</w:t>
      </w:r>
      <w:r>
        <w:t>vårdens kvalitet och effektivitet. I rapporten Öppna jämförelser av hälso- och sjukvårdens kvalitet och effektivitet 2012 redovisas jämförelser mellan landsting av medicinska resultat, patienterfarenheter, tillgänglighet och kostnader. Resultaten visar på förbättringar inom flera områden, t.ex. visade i stort sett samtliga indikatorer som speglade överlevnad eller död på en positiv utveckling. I jämförelsen redovisades bl.a.:</w:t>
      </w:r>
    </w:p>
    <w:p w14:paraId="140D2168" w14:textId="1EA27EB1" w:rsidR="002A0D5F" w:rsidRDefault="002A0D5F" w:rsidP="002A0D5F">
      <w:pPr>
        <w:pStyle w:val="Punktlista"/>
        <w:numPr>
          <w:ilvl w:val="0"/>
          <w:numId w:val="27"/>
        </w:numPr>
      </w:pPr>
      <w:r>
        <w:t>att dödligheten/överlevnaden inom de fyra stora cancergrupperna visade på en kontinuerlig positiv utveckling över tid. För bröstcancer har den relativa femårsöverlevnaden stigit till närmare 90 procent. Ett negativt undantag var att dödligheten i sjuk</w:t>
      </w:r>
      <w:r w:rsidR="00F24AF3">
        <w:t>d</w:t>
      </w:r>
      <w:r>
        <w:t xml:space="preserve">omar som påverkas av </w:t>
      </w:r>
      <w:r>
        <w:lastRenderedPageBreak/>
        <w:t>hälsopolitiska insatser, som lungcancer och levercirros, ökade bland kvinnor med lägre utbildningsnivå,</w:t>
      </w:r>
    </w:p>
    <w:p w14:paraId="56C757CA" w14:textId="77777777" w:rsidR="002A0D5F" w:rsidRDefault="002A0D5F" w:rsidP="002A0D5F">
      <w:pPr>
        <w:pStyle w:val="Punktlista"/>
        <w:numPr>
          <w:ilvl w:val="0"/>
          <w:numId w:val="27"/>
        </w:numPr>
      </w:pPr>
      <w:r>
        <w:t>att positiva resultat syntes i bättre behandlingsmetoder och kortare väntetider för operation vid höftfraktur,</w:t>
      </w:r>
    </w:p>
    <w:p w14:paraId="387FC563" w14:textId="77777777" w:rsidR="002A0D5F" w:rsidRDefault="002A0D5F" w:rsidP="002A0D5F">
      <w:pPr>
        <w:pStyle w:val="Punktlista"/>
        <w:numPr>
          <w:ilvl w:val="0"/>
          <w:numId w:val="27"/>
        </w:numPr>
      </w:pPr>
      <w:r>
        <w:t>att ca 92 procent av patienterna med HIV nådde de uppsatta behandlingsmålen,</w:t>
      </w:r>
    </w:p>
    <w:p w14:paraId="18C43B1D" w14:textId="17F05BF4" w:rsidR="002A0D5F" w:rsidRDefault="002A0D5F" w:rsidP="002A0D5F">
      <w:pPr>
        <w:pStyle w:val="Punktlista"/>
        <w:numPr>
          <w:ilvl w:val="0"/>
          <w:numId w:val="27"/>
        </w:numPr>
      </w:pPr>
      <w:r>
        <w:t>att det fortfarande skrevs ut betydligt mer antibiotika i storstads</w:t>
      </w:r>
      <w:r w:rsidR="003D5599">
        <w:t>-</w:t>
      </w:r>
      <w:r>
        <w:t>regionerna än i landets norra delar, och</w:t>
      </w:r>
    </w:p>
    <w:p w14:paraId="3B1C7A56" w14:textId="77777777" w:rsidR="002A0D5F" w:rsidRDefault="002A0D5F" w:rsidP="002A0D5F">
      <w:pPr>
        <w:pStyle w:val="Punktlista"/>
        <w:numPr>
          <w:ilvl w:val="0"/>
          <w:numId w:val="27"/>
        </w:numPr>
      </w:pPr>
      <w:r>
        <w:t>att alltför få kvinnor som fått en benskörhetsfraktur behandlas med läkemedel.</w:t>
      </w:r>
    </w:p>
    <w:p w14:paraId="3BC5A037" w14:textId="4816FA01" w:rsidR="002A0D5F" w:rsidRPr="009E04BF" w:rsidRDefault="002A0D5F" w:rsidP="00A909BA">
      <w:pPr>
        <w:pStyle w:val="Brdtextmedindrag"/>
      </w:pPr>
      <w:r w:rsidRPr="009E04BF">
        <w:t xml:space="preserve">Öppna jämförelser inom hälso- och sjukvården har skapat bättre möjligheter för uppföljning och jämförelser av vårdens resultat och </w:t>
      </w:r>
      <w:r>
        <w:t xml:space="preserve">har </w:t>
      </w:r>
      <w:r w:rsidRPr="009E04BF">
        <w:t>bidragit till ett ökat fokus på kvalitet och utfall för patienterna. De har även inneburit att hälso- och sjukvårdens resultat har b</w:t>
      </w:r>
      <w:r>
        <w:t>livit mer till</w:t>
      </w:r>
      <w:r w:rsidR="003D5599">
        <w:t>-</w:t>
      </w:r>
      <w:r>
        <w:t>gängliga, bl.a.</w:t>
      </w:r>
      <w:r w:rsidRPr="009E04BF">
        <w:t xml:space="preserve"> för landstingsledningarna. Landstingens användning av de öppna jämförelserna har lett till en rad olika aktiviteter och strategier för att minska obefogade regionala variationer i behandlingspraxis och behandlingsresultat.</w:t>
      </w:r>
    </w:p>
    <w:p w14:paraId="27A028D6" w14:textId="197E075C" w:rsidR="002A0D5F" w:rsidRPr="009359AA" w:rsidRDefault="002A0D5F" w:rsidP="00E80303">
      <w:pPr>
        <w:pStyle w:val="Brdtextmedindrag"/>
      </w:pPr>
      <w:r>
        <w:t xml:space="preserve">Öppna jämförelser har </w:t>
      </w:r>
      <w:r w:rsidR="000A46E8">
        <w:t xml:space="preserve">vidare </w:t>
      </w:r>
      <w:r>
        <w:t xml:space="preserve">bidragit till att utveckla landstingens strukturer för styrning. De utgör bl.a. ett underlag för strategiska beslut om vilka förbättringsområden som bör prioriteras. </w:t>
      </w:r>
      <w:r w:rsidR="000A46E8">
        <w:t>V</w:t>
      </w:r>
      <w:r>
        <w:t xml:space="preserve">årdanalys gjorde 2012 en utvärdering av öppna jämförelser inom hälso- och sjukvården </w:t>
      </w:r>
      <w:r w:rsidR="000A46E8">
        <w:t xml:space="preserve">som </w:t>
      </w:r>
      <w:r>
        <w:t>visar att samtliga hälso- och sjukvårdsdirektörer anser att öppna jämförelser är användbara eller mycket användbara för att identifiera förbättringsområden. Myndighetens utvärdering visar också att en majoritet av landstingen bedriver ett mer eller mindre systematiskt lokalt analysarbete utifrån de data som presenteras i öppna jämförelser.</w:t>
      </w:r>
      <w:r>
        <w:rPr>
          <w:rStyle w:val="Fotnotsreferens"/>
        </w:rPr>
        <w:footnoteReference w:id="27"/>
      </w:r>
    </w:p>
    <w:p w14:paraId="464B5ED3" w14:textId="15CBF59C" w:rsidR="002A0D5F" w:rsidRDefault="002A0D5F" w:rsidP="00E80303">
      <w:pPr>
        <w:pStyle w:val="Brdtextmedindrag"/>
      </w:pPr>
      <w:r>
        <w:t>Genomslaget och användningen av öppna jämförelser var stort i hälso- och sjukvårdens verksamheter. Av IHP 2012 framgår t.ex. att Sverige vid en internationell jämförelse låg långt fram när det gäller användning av kliniska utfallsmått i verksamheten (se diagram 3.14</w:t>
      </w:r>
      <w:r>
        <w:rPr>
          <w:sz w:val="22"/>
        </w:rPr>
        <w:t>)</w:t>
      </w:r>
      <w:r>
        <w:t xml:space="preserve">. </w:t>
      </w:r>
    </w:p>
    <w:p w14:paraId="5481B0A0" w14:textId="77777777" w:rsidR="002A0D5F" w:rsidRDefault="002A0D5F">
      <w:pPr>
        <w:overflowPunct/>
        <w:autoSpaceDE/>
        <w:autoSpaceDN/>
        <w:adjustRightInd/>
        <w:textAlignment w:val="auto"/>
        <w:rPr>
          <w:rFonts w:ascii="Trade Gothic Pro" w:hAnsi="Trade Gothic Pro"/>
          <w:b/>
        </w:rPr>
      </w:pPr>
      <w:r>
        <w:br w:type="page"/>
      </w:r>
    </w:p>
    <w:p w14:paraId="0E61BA27" w14:textId="77777777" w:rsidR="002A0D5F" w:rsidRDefault="002A0D5F" w:rsidP="00E80303">
      <w:pPr>
        <w:pStyle w:val="DiagramRubrik"/>
      </w:pPr>
      <w:r>
        <w:lastRenderedPageBreak/>
        <w:t xml:space="preserve">Diagram </w:t>
      </w:r>
      <w:fldSimple w:instr=" STYLEREF 1 \s ">
        <w:r w:rsidR="00756367">
          <w:rPr>
            <w:noProof/>
          </w:rPr>
          <w:t>3</w:t>
        </w:r>
      </w:fldSimple>
      <w:r>
        <w:t>.14</w:t>
      </w:r>
      <w:r>
        <w:tab/>
      </w:r>
      <w:r w:rsidRPr="004A4CE3">
        <w:t xml:space="preserve">Andel </w:t>
      </w:r>
      <w:r>
        <w:t xml:space="preserve">vårdinrättningar </w:t>
      </w:r>
      <w:r w:rsidRPr="004A4CE3">
        <w:t>som regelbundet erhåller och utvärderar kliniska utfallsmått</w:t>
      </w:r>
      <w:r>
        <w:t xml:space="preserve"> 2012</w:t>
      </w:r>
    </w:p>
    <w:p w14:paraId="562F1D58" w14:textId="77777777" w:rsidR="002A0D5F" w:rsidRDefault="002A0D5F" w:rsidP="00B43D43">
      <w:pPr>
        <w:pStyle w:val="DiagramUnderrubrik"/>
        <w:spacing w:after="0"/>
      </w:pPr>
      <w:r>
        <w:t>Procent</w:t>
      </w:r>
    </w:p>
    <w:p w14:paraId="2433B9A5" w14:textId="19397825" w:rsidR="00AA181C" w:rsidRPr="00AA181C" w:rsidRDefault="00AA181C" w:rsidP="003D7E53">
      <w:pPr>
        <w:pStyle w:val="Brdtext"/>
      </w:pPr>
      <w:r w:rsidRPr="002F5D97">
        <w:rPr>
          <w:noProof/>
          <w:lang w:eastAsia="sv-SE"/>
        </w:rPr>
        <w:drawing>
          <wp:inline distT="0" distB="0" distL="0" distR="0" wp14:anchorId="4CC2F50A" wp14:editId="43FF9603">
            <wp:extent cx="3745230" cy="2675164"/>
            <wp:effectExtent l="0" t="0" r="7620" b="0"/>
            <wp:docPr id="59" name="Diagram 59"/>
            <wp:cNvGraphicFramePr/>
            <a:graphic xmlns:a="http://schemas.openxmlformats.org/drawingml/2006/main">
              <a:graphicData uri="http://schemas.openxmlformats.org/drawingml/2006/chart">
                <c:chart xmlns:c="http://schemas.openxmlformats.org/drawingml/2006/chart" xmlns:r="http://schemas.openxmlformats.org/officeDocument/2006/relationships" r:id="rId99"/>
              </a:graphicData>
            </a:graphic>
          </wp:inline>
        </w:drawing>
      </w:r>
    </w:p>
    <w:p w14:paraId="720F7702" w14:textId="77777777" w:rsidR="002A0D5F" w:rsidRDefault="002A0D5F" w:rsidP="00E80303">
      <w:pPr>
        <w:pStyle w:val="Brdtext"/>
      </w:pPr>
      <w:r>
        <w:t>Som framgår av diagram 3.15 låg Sverige, när det gäller användning av data på patientnöjdhet, i topp vid en internationell jämförelse.</w:t>
      </w:r>
    </w:p>
    <w:p w14:paraId="565587EE" w14:textId="77777777" w:rsidR="002A0D5F" w:rsidRDefault="002A0D5F" w:rsidP="00E80303">
      <w:pPr>
        <w:pStyle w:val="DiagramRubrik"/>
      </w:pPr>
      <w:r>
        <w:t xml:space="preserve">Diagram </w:t>
      </w:r>
      <w:fldSimple w:instr=" STYLEREF 1 \s ">
        <w:r w:rsidR="00756367">
          <w:rPr>
            <w:noProof/>
          </w:rPr>
          <w:t>3</w:t>
        </w:r>
      </w:fldSimple>
      <w:r>
        <w:t xml:space="preserve">.15 </w:t>
      </w:r>
      <w:r w:rsidRPr="00197363">
        <w:t>Andel som regelbundet erhåller och utvärderar data på patientnöjdhet</w:t>
      </w:r>
      <w:r>
        <w:t xml:space="preserve"> 2012</w:t>
      </w:r>
    </w:p>
    <w:p w14:paraId="2A4C8736" w14:textId="77777777" w:rsidR="002A0D5F" w:rsidRDefault="002A0D5F" w:rsidP="00E80303">
      <w:pPr>
        <w:pStyle w:val="DiagramUnderrubrik"/>
        <w:spacing w:after="0"/>
      </w:pPr>
      <w:r>
        <w:t>Procent</w:t>
      </w:r>
    </w:p>
    <w:p w14:paraId="272583C7" w14:textId="41C34A11" w:rsidR="00AA181C" w:rsidRPr="00AA181C" w:rsidRDefault="00AA181C" w:rsidP="003D7E53">
      <w:pPr>
        <w:pStyle w:val="Brdtext"/>
      </w:pPr>
      <w:r w:rsidRPr="002F5D97">
        <w:rPr>
          <w:noProof/>
          <w:lang w:eastAsia="sv-SE"/>
        </w:rPr>
        <w:drawing>
          <wp:inline distT="0" distB="0" distL="0" distR="0" wp14:anchorId="7BFD51FA" wp14:editId="1C7B6B6A">
            <wp:extent cx="3745230" cy="2677692"/>
            <wp:effectExtent l="0" t="0" r="7620" b="8890"/>
            <wp:docPr id="61" name="Diagram 61"/>
            <wp:cNvGraphicFramePr/>
            <a:graphic xmlns:a="http://schemas.openxmlformats.org/drawingml/2006/main">
              <a:graphicData uri="http://schemas.openxmlformats.org/drawingml/2006/chart">
                <c:chart xmlns:c="http://schemas.openxmlformats.org/drawingml/2006/chart" xmlns:r="http://schemas.openxmlformats.org/officeDocument/2006/relationships" r:id="rId100"/>
              </a:graphicData>
            </a:graphic>
          </wp:inline>
        </w:drawing>
      </w:r>
    </w:p>
    <w:p w14:paraId="54EBDC9C" w14:textId="44F90D1C" w:rsidR="003B38B8" w:rsidRDefault="003B38B8">
      <w:pPr>
        <w:overflowPunct/>
        <w:autoSpaceDE/>
        <w:autoSpaceDN/>
        <w:adjustRightInd/>
        <w:textAlignment w:val="auto"/>
        <w:rPr>
          <w:sz w:val="20"/>
          <w:highlight w:val="yellow"/>
        </w:rPr>
      </w:pPr>
      <w:r>
        <w:rPr>
          <w:highlight w:val="yellow"/>
        </w:rPr>
        <w:br w:type="page"/>
      </w:r>
    </w:p>
    <w:p w14:paraId="777B3D23" w14:textId="77777777" w:rsidR="002A0D5F" w:rsidRPr="00A67193" w:rsidRDefault="002A0D5F" w:rsidP="00E80303">
      <w:pPr>
        <w:pStyle w:val="Rubrik5utannumrering"/>
      </w:pPr>
      <w:r w:rsidRPr="00A67193">
        <w:lastRenderedPageBreak/>
        <w:t>Bättre vårdkvalitet för de mest sjuka äldre</w:t>
      </w:r>
    </w:p>
    <w:p w14:paraId="4DE55A34" w14:textId="2F128DAD" w:rsidR="002A0D5F" w:rsidRDefault="002A0D5F" w:rsidP="00E80303">
      <w:pPr>
        <w:pStyle w:val="Brdtext"/>
      </w:pPr>
      <w:r>
        <w:t xml:space="preserve">Att prioritera kvaliteten i vården och omsorgen om de mest sjuka äldre är en angelägen och högt prioriterad fråga för regeringen. </w:t>
      </w:r>
      <w:r w:rsidR="009979F9">
        <w:t xml:space="preserve">Genom en överenskommelse mellan regeringen och Sveriges Kommuner och Landsting avsätts </w:t>
      </w:r>
      <w:r w:rsidR="003D7E53">
        <w:t>u</w:t>
      </w:r>
      <w:r>
        <w:t xml:space="preserve">nder mandatperioden </w:t>
      </w:r>
      <w:r w:rsidR="009979F9">
        <w:t>sammanlagt 4,3 miljard</w:t>
      </w:r>
      <w:r w:rsidR="003D7E53">
        <w:t>er kronor</w:t>
      </w:r>
      <w:r w:rsidRPr="007A5837">
        <w:t xml:space="preserve"> för att</w:t>
      </w:r>
      <w:r>
        <w:t xml:space="preserve"> förbättra vården och</w:t>
      </w:r>
      <w:r w:rsidR="003D7E53">
        <w:t xml:space="preserve"> omsorgen om de mest sjuka äldre</w:t>
      </w:r>
      <w:r>
        <w:t>. Som ett led i arbetet sluts för 2012–</w:t>
      </w:r>
      <w:r w:rsidRPr="00CB4F37">
        <w:t xml:space="preserve">2014 </w:t>
      </w:r>
      <w:r>
        <w:t>årliga överenskommelser mellan regeringen och Sveriges Kommuner och Landsting. Överens</w:t>
      </w:r>
      <w:r w:rsidR="00CB7C1E">
        <w:t>-</w:t>
      </w:r>
      <w:r>
        <w:t>kommelserna syftar till att premiera landstingen och kommunerna efter i huvudsak prestation och resultat. De primära fokusområdena för överenskommelsen om en sammanhållen vård och omsorg om de mest sjuka äldre är en god vård i livets slutskede, preventivt arbetssätt, god vård vid demenssjukdom, god läkemedelsbehandling och en samman</w:t>
      </w:r>
      <w:r w:rsidR="00CB7C1E">
        <w:t>-</w:t>
      </w:r>
      <w:r>
        <w:t>hållen vård och omsorg.</w:t>
      </w:r>
    </w:p>
    <w:p w14:paraId="72C26BB5" w14:textId="75D1F26C" w:rsidR="002A0D5F" w:rsidRDefault="002A0D5F" w:rsidP="00E80303">
      <w:pPr>
        <w:pStyle w:val="Brdtextmedindrag"/>
      </w:pPr>
      <w:r>
        <w:t>Resultat från utvärderingen av 2012 års överenskommelse, som fram</w:t>
      </w:r>
      <w:r w:rsidR="00CB7C1E">
        <w:t>-</w:t>
      </w:r>
      <w:r>
        <w:t xml:space="preserve">går av diagram 3.16, visar att alla sjukvårdshuvudmän har minskat sin olämpliga läkemedelsförskrivning till äldre. Två landsting, </w:t>
      </w:r>
      <w:r w:rsidRPr="001B69F6">
        <w:t>Västmanland</w:t>
      </w:r>
      <w:r>
        <w:t xml:space="preserve">s läns och </w:t>
      </w:r>
      <w:r w:rsidRPr="001B69F6">
        <w:t>Blekinge</w:t>
      </w:r>
      <w:r>
        <w:t xml:space="preserve"> läns, klarade målet i överenskommelsen, vilket var att minska den olämpliga läkemedelsförskrivningen med 10 procent.</w:t>
      </w:r>
    </w:p>
    <w:p w14:paraId="27AAF165" w14:textId="77777777" w:rsidR="002A0D5F" w:rsidRDefault="002A0D5F" w:rsidP="00E80303">
      <w:pPr>
        <w:pStyle w:val="DiagramRubrik"/>
      </w:pPr>
      <w:r>
        <w:t xml:space="preserve">Diagram </w:t>
      </w:r>
      <w:fldSimple w:instr=" STYLEREF 1 \s ">
        <w:r w:rsidR="00756367">
          <w:rPr>
            <w:noProof/>
          </w:rPr>
          <w:t>3</w:t>
        </w:r>
      </w:fldSimple>
      <w:r>
        <w:t>.16</w:t>
      </w:r>
      <w:r>
        <w:tab/>
        <w:t xml:space="preserve">Minskning av </w:t>
      </w:r>
      <w:r w:rsidRPr="006E3465">
        <w:t>olämplig läkemedelsförskrivning</w:t>
      </w:r>
      <w:r>
        <w:t xml:space="preserve"> 2012</w:t>
      </w:r>
    </w:p>
    <w:p w14:paraId="63FB8615" w14:textId="77777777" w:rsidR="002A0D5F" w:rsidRDefault="002A0D5F" w:rsidP="00B43D43">
      <w:pPr>
        <w:pStyle w:val="TabellUnderrubrik"/>
      </w:pPr>
      <w:r>
        <w:t>Procent</w:t>
      </w:r>
    </w:p>
    <w:p w14:paraId="4353BE07" w14:textId="1D60D750" w:rsidR="002A0D5F" w:rsidRDefault="001176EA" w:rsidP="003D7E53">
      <w:pPr>
        <w:pStyle w:val="Brdtext"/>
      </w:pPr>
      <w:r w:rsidRPr="002F5D97">
        <w:rPr>
          <w:noProof/>
          <w:lang w:eastAsia="sv-SE"/>
        </w:rPr>
        <w:drawing>
          <wp:inline distT="0" distB="0" distL="0" distR="0" wp14:anchorId="1850DB3F" wp14:editId="475C343F">
            <wp:extent cx="3745230" cy="2675164"/>
            <wp:effectExtent l="0" t="0" r="7620" b="11430"/>
            <wp:docPr id="66" name="Diagram 66"/>
            <wp:cNvGraphicFramePr/>
            <a:graphic xmlns:a="http://schemas.openxmlformats.org/drawingml/2006/main">
              <a:graphicData uri="http://schemas.openxmlformats.org/drawingml/2006/chart">
                <c:chart xmlns:c="http://schemas.openxmlformats.org/drawingml/2006/chart" xmlns:r="http://schemas.openxmlformats.org/officeDocument/2006/relationships" r:id="rId101"/>
              </a:graphicData>
            </a:graphic>
          </wp:inline>
        </w:drawing>
      </w:r>
    </w:p>
    <w:p w14:paraId="70EAC1ED" w14:textId="717A72FB" w:rsidR="002A0D5F" w:rsidRDefault="002A0D5F" w:rsidP="00E80303">
      <w:pPr>
        <w:pStyle w:val="Brdtext"/>
      </w:pPr>
      <w:r w:rsidRPr="00CB4F37">
        <w:t xml:space="preserve">Tidig upptäckt, utredning och </w:t>
      </w:r>
      <w:r>
        <w:t>diagnos är viktigt vid demenssj</w:t>
      </w:r>
      <w:r w:rsidRPr="00CB4F37">
        <w:t xml:space="preserve">ukdom och något som prioriteras inom äldresatsningen. Resultat från utvärderingen av 2012 års överenskommelse visar att </w:t>
      </w:r>
      <w:r>
        <w:t>6 </w:t>
      </w:r>
      <w:r w:rsidRPr="00CB4F37">
        <w:t xml:space="preserve">643 personer som nyinsjuknat i demens fått en tidig diagnos via primärvården tack vare en ökad användning av kvalitetsregistret Svenska Demensregistret. </w:t>
      </w:r>
      <w:r>
        <w:t xml:space="preserve">År </w:t>
      </w:r>
      <w:r w:rsidRPr="00CB4F37">
        <w:t>2011 genomfördes 523 demensutredningar i primärvården genom användning av samma kvalitetsregister.</w:t>
      </w:r>
    </w:p>
    <w:p w14:paraId="791E9BC1" w14:textId="77777777" w:rsidR="002A0D5F" w:rsidRDefault="002A0D5F" w:rsidP="00E2233D">
      <w:pPr>
        <w:pStyle w:val="Rubrik2"/>
        <w:numPr>
          <w:ilvl w:val="1"/>
          <w:numId w:val="13"/>
        </w:numPr>
      </w:pPr>
      <w:bookmarkStart w:id="587" w:name="_Toc350326857"/>
      <w:bookmarkStart w:id="588" w:name="_Toc350328966"/>
      <w:bookmarkStart w:id="589" w:name="_Toc350329777"/>
      <w:bookmarkStart w:id="590" w:name="_Toc350331532"/>
      <w:bookmarkStart w:id="591" w:name="_Toc350340398"/>
      <w:bookmarkStart w:id="592" w:name="_Toc350345042"/>
      <w:bookmarkStart w:id="593" w:name="_Toc350406805"/>
      <w:bookmarkStart w:id="594" w:name="_Toc350412392"/>
      <w:bookmarkStart w:id="595" w:name="_Toc350414270"/>
      <w:bookmarkStart w:id="596" w:name="_Toc351027631"/>
      <w:bookmarkStart w:id="597" w:name="_Toc351637538"/>
      <w:bookmarkStart w:id="598" w:name="_Toc351639281"/>
      <w:bookmarkStart w:id="599" w:name="_Toc351642751"/>
      <w:bookmarkStart w:id="600" w:name="_Toc351644284"/>
      <w:bookmarkStart w:id="601" w:name="_Toc351646958"/>
      <w:r>
        <w:lastRenderedPageBreak/>
        <w:t>Kostnader</w:t>
      </w:r>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p>
    <w:p w14:paraId="264A224B" w14:textId="77777777" w:rsidR="002A0D5F" w:rsidRDefault="002A0D5F" w:rsidP="00106462">
      <w:pPr>
        <w:pStyle w:val="Rubrik3"/>
        <w:numPr>
          <w:ilvl w:val="2"/>
          <w:numId w:val="13"/>
        </w:numPr>
        <w:spacing w:before="0"/>
      </w:pPr>
      <w:bookmarkStart w:id="602" w:name="_Toc254531098"/>
      <w:bookmarkStart w:id="603" w:name="_Toc254613453"/>
      <w:bookmarkStart w:id="604" w:name="_Toc350326858"/>
      <w:bookmarkStart w:id="605" w:name="_Toc350328967"/>
      <w:bookmarkStart w:id="606" w:name="_Toc350329778"/>
      <w:bookmarkStart w:id="607" w:name="_Toc350331533"/>
      <w:bookmarkStart w:id="608" w:name="_Toc350340399"/>
      <w:bookmarkStart w:id="609" w:name="_Toc350345043"/>
      <w:bookmarkStart w:id="610" w:name="_Toc350406806"/>
      <w:bookmarkStart w:id="611" w:name="_Toc350412393"/>
      <w:bookmarkStart w:id="612" w:name="_Toc350414271"/>
      <w:bookmarkStart w:id="613" w:name="_Toc351027632"/>
      <w:bookmarkStart w:id="614" w:name="_Toc351637539"/>
      <w:bookmarkStart w:id="615" w:name="_Toc351639282"/>
      <w:bookmarkStart w:id="616" w:name="_Toc351642752"/>
      <w:bookmarkStart w:id="617" w:name="_Toc351644285"/>
      <w:bookmarkStart w:id="618" w:name="_Toc351646959"/>
      <w:r>
        <w:t>Hälso- och sjukvårdens kostnader</w:t>
      </w:r>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p>
    <w:p w14:paraId="05124F5F" w14:textId="012D7CBA" w:rsidR="002A0D5F" w:rsidRDefault="002A0D5F" w:rsidP="00E80303">
      <w:pPr>
        <w:pStyle w:val="Brdtext"/>
      </w:pPr>
      <w:r>
        <w:t xml:space="preserve">Enligt uppgifter från Sveriges Kommuner och Landsting uppgick landstingens (inklusive Gotlands kommun) </w:t>
      </w:r>
      <w:r w:rsidRPr="001E1679">
        <w:t>nettokostnader för hälso- och sjukvård, inklusive tandvård</w:t>
      </w:r>
      <w:r>
        <w:t>, 2011 till 208,7 miljarder kronor</w:t>
      </w:r>
      <w:r w:rsidRPr="001E1679">
        <w:t xml:space="preserve">. </w:t>
      </w:r>
      <w:r w:rsidRPr="0048627A">
        <w:t>Landstingens nettokostnader ökade med 3,5 procent jämfört med 2010. Volymökningen var 1,9 procent efter att pris- och löneutveckling räknats bort, jämfört med 1,3 procent 2010. I tabell 3.2 redovisas nettokostnaden för hälso- och sjukvård</w:t>
      </w:r>
      <w:r w:rsidR="009979F9">
        <w:t>en</w:t>
      </w:r>
      <w:r w:rsidRPr="0048627A">
        <w:t>, exklusive tandvård.</w:t>
      </w:r>
      <w:r w:rsidRPr="001E1679">
        <w:t xml:space="preserve"> Mellan 2007 och 2011 ökade kostnaderna med i genomsnitt </w:t>
      </w:r>
      <w:r>
        <w:t>3,6 </w:t>
      </w:r>
      <w:r w:rsidRPr="001E1679">
        <w:t xml:space="preserve">procent per år. Den snabbaste kostnadsökningen stod primärvården för med i genomsnitt </w:t>
      </w:r>
      <w:r>
        <w:t>4,8 </w:t>
      </w:r>
      <w:r w:rsidR="00CB7C1E">
        <w:t>procent per år</w:t>
      </w:r>
      <w:r w:rsidRPr="001E1679">
        <w:t>.</w:t>
      </w:r>
    </w:p>
    <w:p w14:paraId="2A7BA4DD" w14:textId="77777777" w:rsidR="002A0D5F" w:rsidRDefault="002A0D5F" w:rsidP="00E80303">
      <w:pPr>
        <w:pStyle w:val="TabellRubrik"/>
      </w:pPr>
      <w:r>
        <w:t xml:space="preserve">Tabell </w:t>
      </w:r>
      <w:fldSimple w:instr=" STYLEREF 1 \s ">
        <w:r w:rsidR="00756367">
          <w:rPr>
            <w:noProof/>
          </w:rPr>
          <w:t>3</w:t>
        </w:r>
      </w:fldSimple>
      <w:r>
        <w:t>.</w:t>
      </w:r>
      <w:fldSimple w:instr=" SEQ Tabell \* ARABIC \s 1 ">
        <w:r w:rsidR="00756367">
          <w:rPr>
            <w:noProof/>
          </w:rPr>
          <w:t>2</w:t>
        </w:r>
      </w:fldSimple>
      <w:r>
        <w:tab/>
        <w:t>Landstingens nettokostnader för hälso- och sjukvård (exklusive tandvård) 2007–2011</w:t>
      </w:r>
    </w:p>
    <w:tbl>
      <w:tblPr>
        <w:tblW w:w="5896" w:type="dxa"/>
        <w:tblBorders>
          <w:top w:val="single" w:sz="4" w:space="0" w:color="auto"/>
          <w:bottom w:val="single" w:sz="4" w:space="0" w:color="auto"/>
          <w:insideH w:val="single" w:sz="4" w:space="0" w:color="auto"/>
          <w:insideV w:val="single" w:sz="4" w:space="0" w:color="auto"/>
        </w:tblBorders>
        <w:tblLayout w:type="fixed"/>
        <w:tblCellMar>
          <w:left w:w="0" w:type="dxa"/>
        </w:tblCellMar>
        <w:tblLook w:val="0000" w:firstRow="0" w:lastRow="0" w:firstColumn="0" w:lastColumn="0" w:noHBand="0" w:noVBand="0"/>
      </w:tblPr>
      <w:tblGrid>
        <w:gridCol w:w="1701"/>
        <w:gridCol w:w="567"/>
        <w:gridCol w:w="567"/>
        <w:gridCol w:w="567"/>
        <w:gridCol w:w="567"/>
        <w:gridCol w:w="567"/>
        <w:gridCol w:w="856"/>
        <w:gridCol w:w="504"/>
      </w:tblGrid>
      <w:tr w:rsidR="002A0D5F" w14:paraId="1B599BE4" w14:textId="77777777" w:rsidTr="00E80303">
        <w:tc>
          <w:tcPr>
            <w:tcW w:w="1701" w:type="dxa"/>
            <w:tcBorders>
              <w:bottom w:val="single" w:sz="4" w:space="0" w:color="auto"/>
              <w:right w:val="nil"/>
            </w:tcBorders>
            <w:shd w:val="clear" w:color="auto" w:fill="auto"/>
          </w:tcPr>
          <w:p w14:paraId="64707259" w14:textId="77777777" w:rsidR="002A0D5F" w:rsidRDefault="002A0D5F" w:rsidP="00E80303">
            <w:pPr>
              <w:pStyle w:val="TabellHuvud"/>
              <w:jc w:val="left"/>
            </w:pPr>
            <w:r w:rsidRPr="002B5A64">
              <w:t>Miljarder kronor, löpande priser</w:t>
            </w:r>
          </w:p>
        </w:tc>
        <w:tc>
          <w:tcPr>
            <w:tcW w:w="567" w:type="dxa"/>
            <w:tcBorders>
              <w:left w:val="nil"/>
              <w:bottom w:val="single" w:sz="4" w:space="0" w:color="auto"/>
              <w:right w:val="nil"/>
            </w:tcBorders>
            <w:shd w:val="clear" w:color="auto" w:fill="auto"/>
          </w:tcPr>
          <w:p w14:paraId="48DFA5C9" w14:textId="77777777" w:rsidR="002A0D5F" w:rsidRDefault="002A0D5F" w:rsidP="00E80303">
            <w:pPr>
              <w:pStyle w:val="TabellHuvud"/>
            </w:pPr>
            <w:r>
              <w:t>2007</w:t>
            </w:r>
          </w:p>
        </w:tc>
        <w:tc>
          <w:tcPr>
            <w:tcW w:w="567" w:type="dxa"/>
            <w:tcBorders>
              <w:left w:val="nil"/>
              <w:bottom w:val="single" w:sz="4" w:space="0" w:color="auto"/>
              <w:right w:val="nil"/>
            </w:tcBorders>
            <w:shd w:val="clear" w:color="auto" w:fill="auto"/>
          </w:tcPr>
          <w:p w14:paraId="46E7E79C" w14:textId="77777777" w:rsidR="002A0D5F" w:rsidRDefault="002A0D5F" w:rsidP="00E80303">
            <w:pPr>
              <w:pStyle w:val="TabellHuvud"/>
            </w:pPr>
            <w:r>
              <w:t>2008</w:t>
            </w:r>
          </w:p>
        </w:tc>
        <w:tc>
          <w:tcPr>
            <w:tcW w:w="567" w:type="dxa"/>
            <w:tcBorders>
              <w:left w:val="nil"/>
              <w:bottom w:val="single" w:sz="4" w:space="0" w:color="auto"/>
              <w:right w:val="nil"/>
            </w:tcBorders>
            <w:shd w:val="clear" w:color="auto" w:fill="auto"/>
          </w:tcPr>
          <w:p w14:paraId="49AD3279" w14:textId="77777777" w:rsidR="002A0D5F" w:rsidRDefault="002A0D5F" w:rsidP="00E80303">
            <w:pPr>
              <w:pStyle w:val="TabellHuvud"/>
            </w:pPr>
            <w:r>
              <w:t>2009</w:t>
            </w:r>
          </w:p>
        </w:tc>
        <w:tc>
          <w:tcPr>
            <w:tcW w:w="567" w:type="dxa"/>
            <w:tcBorders>
              <w:left w:val="nil"/>
              <w:bottom w:val="single" w:sz="4" w:space="0" w:color="auto"/>
              <w:right w:val="nil"/>
            </w:tcBorders>
            <w:shd w:val="clear" w:color="auto" w:fill="auto"/>
          </w:tcPr>
          <w:p w14:paraId="14762DE4" w14:textId="77777777" w:rsidR="002A0D5F" w:rsidRDefault="002A0D5F" w:rsidP="00E80303">
            <w:pPr>
              <w:pStyle w:val="TabellHuvud"/>
            </w:pPr>
            <w:r>
              <w:t>2010</w:t>
            </w:r>
          </w:p>
        </w:tc>
        <w:tc>
          <w:tcPr>
            <w:tcW w:w="567" w:type="dxa"/>
            <w:tcBorders>
              <w:left w:val="nil"/>
              <w:bottom w:val="single" w:sz="4" w:space="0" w:color="auto"/>
              <w:right w:val="nil"/>
            </w:tcBorders>
            <w:shd w:val="clear" w:color="auto" w:fill="auto"/>
          </w:tcPr>
          <w:p w14:paraId="14CB46D1" w14:textId="77777777" w:rsidR="002A0D5F" w:rsidRDefault="002A0D5F" w:rsidP="00E80303">
            <w:pPr>
              <w:pStyle w:val="TabellHuvud"/>
            </w:pPr>
            <w:r>
              <w:t>2011</w:t>
            </w:r>
          </w:p>
        </w:tc>
        <w:tc>
          <w:tcPr>
            <w:tcW w:w="856" w:type="dxa"/>
            <w:tcBorders>
              <w:left w:val="nil"/>
              <w:bottom w:val="single" w:sz="4" w:space="0" w:color="auto"/>
              <w:right w:val="nil"/>
            </w:tcBorders>
            <w:shd w:val="clear" w:color="auto" w:fill="auto"/>
          </w:tcPr>
          <w:p w14:paraId="5568823D" w14:textId="77777777" w:rsidR="002A0D5F" w:rsidRDefault="002A0D5F" w:rsidP="00E80303">
            <w:pPr>
              <w:pStyle w:val="TabellHuvud"/>
            </w:pPr>
            <w:r>
              <w:t>Årlig</w:t>
            </w:r>
          </w:p>
          <w:p w14:paraId="25592E7C" w14:textId="77777777" w:rsidR="002A0D5F" w:rsidRDefault="002A0D5F" w:rsidP="00E80303">
            <w:pPr>
              <w:pStyle w:val="TabellHuvud"/>
            </w:pPr>
            <w:r>
              <w:t>förändr.</w:t>
            </w:r>
          </w:p>
          <w:p w14:paraId="69591A18" w14:textId="77777777" w:rsidR="002A0D5F" w:rsidRDefault="002A0D5F" w:rsidP="00E80303">
            <w:pPr>
              <w:pStyle w:val="TabellHuvud"/>
            </w:pPr>
            <w:r>
              <w:t>07–11 (%)</w:t>
            </w:r>
          </w:p>
        </w:tc>
        <w:tc>
          <w:tcPr>
            <w:tcW w:w="504" w:type="dxa"/>
            <w:tcBorders>
              <w:left w:val="nil"/>
              <w:bottom w:val="single" w:sz="4" w:space="0" w:color="auto"/>
            </w:tcBorders>
            <w:shd w:val="clear" w:color="auto" w:fill="auto"/>
          </w:tcPr>
          <w:p w14:paraId="1A4AFCC3" w14:textId="77777777" w:rsidR="002A0D5F" w:rsidRDefault="002A0D5F" w:rsidP="00E80303">
            <w:pPr>
              <w:pStyle w:val="TabellHuvud"/>
            </w:pPr>
            <w:r>
              <w:t>Andel</w:t>
            </w:r>
          </w:p>
          <w:p w14:paraId="49CF89D9" w14:textId="77777777" w:rsidR="002A0D5F" w:rsidRDefault="002A0D5F" w:rsidP="00E80303">
            <w:pPr>
              <w:pStyle w:val="TabellHuvud"/>
            </w:pPr>
            <w:r>
              <w:t>2011</w:t>
            </w:r>
          </w:p>
          <w:p w14:paraId="39E82ED6" w14:textId="77777777" w:rsidR="002A0D5F" w:rsidRDefault="002A0D5F" w:rsidP="00E80303">
            <w:pPr>
              <w:pStyle w:val="TabellHuvud"/>
            </w:pPr>
            <w:r>
              <w:t>(%)</w:t>
            </w:r>
          </w:p>
        </w:tc>
      </w:tr>
      <w:tr w:rsidR="002A0D5F" w14:paraId="2829FABC" w14:textId="77777777" w:rsidTr="00E80303">
        <w:tc>
          <w:tcPr>
            <w:tcW w:w="1701" w:type="dxa"/>
            <w:tcBorders>
              <w:bottom w:val="nil"/>
              <w:right w:val="nil"/>
            </w:tcBorders>
            <w:shd w:val="clear" w:color="auto" w:fill="auto"/>
          </w:tcPr>
          <w:p w14:paraId="57BE2CA1" w14:textId="77777777" w:rsidR="002A0D5F" w:rsidRDefault="002A0D5F" w:rsidP="00E80303">
            <w:pPr>
              <w:pStyle w:val="TabellRader"/>
              <w:jc w:val="left"/>
            </w:pPr>
            <w:r w:rsidRPr="002B5A64">
              <w:t>Primärvård</w:t>
            </w:r>
          </w:p>
        </w:tc>
        <w:tc>
          <w:tcPr>
            <w:tcW w:w="567" w:type="dxa"/>
            <w:tcBorders>
              <w:left w:val="nil"/>
              <w:bottom w:val="nil"/>
              <w:right w:val="nil"/>
            </w:tcBorders>
            <w:shd w:val="clear" w:color="auto" w:fill="auto"/>
            <w:vAlign w:val="bottom"/>
          </w:tcPr>
          <w:p w14:paraId="35C2FC2C" w14:textId="77777777" w:rsidR="002A0D5F" w:rsidRDefault="002A0D5F" w:rsidP="00E80303">
            <w:pPr>
              <w:pStyle w:val="TabellRader"/>
            </w:pPr>
            <w:r>
              <w:t>28,1</w:t>
            </w:r>
          </w:p>
        </w:tc>
        <w:tc>
          <w:tcPr>
            <w:tcW w:w="567" w:type="dxa"/>
            <w:tcBorders>
              <w:left w:val="nil"/>
              <w:bottom w:val="nil"/>
              <w:right w:val="nil"/>
            </w:tcBorders>
            <w:shd w:val="clear" w:color="auto" w:fill="auto"/>
            <w:vAlign w:val="bottom"/>
          </w:tcPr>
          <w:p w14:paraId="1450FC1A" w14:textId="77777777" w:rsidR="002A0D5F" w:rsidRDefault="002A0D5F" w:rsidP="00E80303">
            <w:pPr>
              <w:pStyle w:val="TabellRader"/>
            </w:pPr>
            <w:r>
              <w:t>30,4</w:t>
            </w:r>
          </w:p>
        </w:tc>
        <w:tc>
          <w:tcPr>
            <w:tcW w:w="567" w:type="dxa"/>
            <w:tcBorders>
              <w:left w:val="nil"/>
              <w:bottom w:val="nil"/>
              <w:right w:val="nil"/>
            </w:tcBorders>
            <w:shd w:val="clear" w:color="auto" w:fill="auto"/>
            <w:vAlign w:val="bottom"/>
          </w:tcPr>
          <w:p w14:paraId="01E43C4E" w14:textId="77777777" w:rsidR="002A0D5F" w:rsidRDefault="002A0D5F" w:rsidP="00E80303">
            <w:pPr>
              <w:pStyle w:val="TabellRader"/>
            </w:pPr>
            <w:r>
              <w:t>31,8</w:t>
            </w:r>
          </w:p>
        </w:tc>
        <w:tc>
          <w:tcPr>
            <w:tcW w:w="567" w:type="dxa"/>
            <w:tcBorders>
              <w:left w:val="nil"/>
              <w:bottom w:val="nil"/>
              <w:right w:val="nil"/>
            </w:tcBorders>
            <w:shd w:val="clear" w:color="auto" w:fill="auto"/>
            <w:vAlign w:val="bottom"/>
          </w:tcPr>
          <w:p w14:paraId="2BEA1B0F" w14:textId="77777777" w:rsidR="002A0D5F" w:rsidRDefault="002A0D5F" w:rsidP="00E80303">
            <w:pPr>
              <w:pStyle w:val="TabellRader"/>
            </w:pPr>
            <w:r>
              <w:t>32,9</w:t>
            </w:r>
          </w:p>
        </w:tc>
        <w:tc>
          <w:tcPr>
            <w:tcW w:w="567" w:type="dxa"/>
            <w:tcBorders>
              <w:left w:val="nil"/>
              <w:bottom w:val="nil"/>
              <w:right w:val="nil"/>
            </w:tcBorders>
            <w:shd w:val="clear" w:color="auto" w:fill="auto"/>
            <w:vAlign w:val="bottom"/>
          </w:tcPr>
          <w:p w14:paraId="4F1CD40F" w14:textId="77777777" w:rsidR="002A0D5F" w:rsidRDefault="002A0D5F" w:rsidP="00E80303">
            <w:pPr>
              <w:pStyle w:val="TabellRader"/>
            </w:pPr>
            <w:r>
              <w:t>33,9</w:t>
            </w:r>
          </w:p>
        </w:tc>
        <w:tc>
          <w:tcPr>
            <w:tcW w:w="856" w:type="dxa"/>
            <w:tcBorders>
              <w:left w:val="nil"/>
              <w:bottom w:val="nil"/>
              <w:right w:val="nil"/>
            </w:tcBorders>
            <w:shd w:val="clear" w:color="auto" w:fill="auto"/>
            <w:vAlign w:val="bottom"/>
          </w:tcPr>
          <w:p w14:paraId="20002A7A" w14:textId="77777777" w:rsidR="002A0D5F" w:rsidRDefault="002A0D5F" w:rsidP="00E80303">
            <w:pPr>
              <w:pStyle w:val="TabellRader"/>
            </w:pPr>
            <w:r>
              <w:t>4,8</w:t>
            </w:r>
          </w:p>
        </w:tc>
        <w:tc>
          <w:tcPr>
            <w:tcW w:w="504" w:type="dxa"/>
            <w:tcBorders>
              <w:left w:val="nil"/>
              <w:bottom w:val="nil"/>
            </w:tcBorders>
            <w:shd w:val="clear" w:color="auto" w:fill="auto"/>
            <w:vAlign w:val="bottom"/>
          </w:tcPr>
          <w:p w14:paraId="416A5ACB" w14:textId="77777777" w:rsidR="002A0D5F" w:rsidRDefault="002A0D5F" w:rsidP="00E80303">
            <w:pPr>
              <w:pStyle w:val="TabellRader"/>
            </w:pPr>
            <w:r>
              <w:t>16,7</w:t>
            </w:r>
          </w:p>
        </w:tc>
      </w:tr>
      <w:tr w:rsidR="002A0D5F" w14:paraId="4CB3950A" w14:textId="77777777" w:rsidTr="00E80303">
        <w:tc>
          <w:tcPr>
            <w:tcW w:w="1701" w:type="dxa"/>
            <w:tcBorders>
              <w:top w:val="nil"/>
              <w:bottom w:val="nil"/>
              <w:right w:val="nil"/>
            </w:tcBorders>
            <w:shd w:val="clear" w:color="auto" w:fill="auto"/>
          </w:tcPr>
          <w:p w14:paraId="6D84C1BB" w14:textId="77777777" w:rsidR="002A0D5F" w:rsidRDefault="002A0D5F" w:rsidP="00E80303">
            <w:pPr>
              <w:pStyle w:val="TabellRader"/>
              <w:jc w:val="left"/>
            </w:pPr>
            <w:r w:rsidRPr="002B5A64">
              <w:t>Spec. somatisk vård</w:t>
            </w:r>
          </w:p>
        </w:tc>
        <w:tc>
          <w:tcPr>
            <w:tcW w:w="567" w:type="dxa"/>
            <w:tcBorders>
              <w:top w:val="nil"/>
              <w:left w:val="nil"/>
              <w:bottom w:val="nil"/>
              <w:right w:val="nil"/>
            </w:tcBorders>
            <w:shd w:val="clear" w:color="auto" w:fill="auto"/>
            <w:vAlign w:val="bottom"/>
          </w:tcPr>
          <w:p w14:paraId="19090F0F" w14:textId="77777777" w:rsidR="002A0D5F" w:rsidRDefault="002A0D5F" w:rsidP="00E80303">
            <w:pPr>
              <w:pStyle w:val="TabellRader"/>
            </w:pPr>
            <w:r>
              <w:t>93,6</w:t>
            </w:r>
          </w:p>
        </w:tc>
        <w:tc>
          <w:tcPr>
            <w:tcW w:w="567" w:type="dxa"/>
            <w:tcBorders>
              <w:top w:val="nil"/>
              <w:left w:val="nil"/>
              <w:bottom w:val="nil"/>
              <w:right w:val="nil"/>
            </w:tcBorders>
            <w:shd w:val="clear" w:color="auto" w:fill="auto"/>
            <w:vAlign w:val="bottom"/>
          </w:tcPr>
          <w:p w14:paraId="0B936A20" w14:textId="77777777" w:rsidR="002A0D5F" w:rsidRDefault="002A0D5F" w:rsidP="00E80303">
            <w:pPr>
              <w:pStyle w:val="TabellRader"/>
            </w:pPr>
            <w:r>
              <w:t>98,6</w:t>
            </w:r>
          </w:p>
        </w:tc>
        <w:tc>
          <w:tcPr>
            <w:tcW w:w="567" w:type="dxa"/>
            <w:tcBorders>
              <w:top w:val="nil"/>
              <w:left w:val="nil"/>
              <w:bottom w:val="nil"/>
              <w:right w:val="nil"/>
            </w:tcBorders>
            <w:shd w:val="clear" w:color="auto" w:fill="auto"/>
            <w:vAlign w:val="bottom"/>
          </w:tcPr>
          <w:p w14:paraId="315AFF87" w14:textId="77777777" w:rsidR="002A0D5F" w:rsidRDefault="002A0D5F" w:rsidP="00E80303">
            <w:pPr>
              <w:pStyle w:val="TabellRader"/>
            </w:pPr>
            <w:r>
              <w:t>102,6</w:t>
            </w:r>
          </w:p>
        </w:tc>
        <w:tc>
          <w:tcPr>
            <w:tcW w:w="567" w:type="dxa"/>
            <w:tcBorders>
              <w:top w:val="nil"/>
              <w:left w:val="nil"/>
              <w:bottom w:val="nil"/>
              <w:right w:val="nil"/>
            </w:tcBorders>
            <w:shd w:val="clear" w:color="auto" w:fill="auto"/>
            <w:vAlign w:val="bottom"/>
          </w:tcPr>
          <w:p w14:paraId="0B09B6D6" w14:textId="77777777" w:rsidR="002A0D5F" w:rsidRDefault="002A0D5F" w:rsidP="00E80303">
            <w:pPr>
              <w:pStyle w:val="TabellRader"/>
            </w:pPr>
            <w:r>
              <w:t>105,6</w:t>
            </w:r>
          </w:p>
        </w:tc>
        <w:tc>
          <w:tcPr>
            <w:tcW w:w="567" w:type="dxa"/>
            <w:tcBorders>
              <w:top w:val="nil"/>
              <w:left w:val="nil"/>
              <w:bottom w:val="nil"/>
              <w:right w:val="nil"/>
            </w:tcBorders>
            <w:shd w:val="clear" w:color="auto" w:fill="auto"/>
            <w:vAlign w:val="bottom"/>
          </w:tcPr>
          <w:p w14:paraId="0EB7EC96" w14:textId="77777777" w:rsidR="002A0D5F" w:rsidRDefault="002A0D5F" w:rsidP="00E80303">
            <w:pPr>
              <w:pStyle w:val="TabellRader"/>
            </w:pPr>
            <w:r>
              <w:t>109,7</w:t>
            </w:r>
          </w:p>
        </w:tc>
        <w:tc>
          <w:tcPr>
            <w:tcW w:w="856" w:type="dxa"/>
            <w:tcBorders>
              <w:top w:val="nil"/>
              <w:left w:val="nil"/>
              <w:bottom w:val="nil"/>
              <w:right w:val="nil"/>
            </w:tcBorders>
            <w:shd w:val="clear" w:color="auto" w:fill="auto"/>
            <w:vAlign w:val="bottom"/>
          </w:tcPr>
          <w:p w14:paraId="40FBFCDA" w14:textId="77777777" w:rsidR="002A0D5F" w:rsidRDefault="002A0D5F" w:rsidP="00E80303">
            <w:pPr>
              <w:pStyle w:val="TabellRader"/>
            </w:pPr>
            <w:r>
              <w:t>4,0</w:t>
            </w:r>
          </w:p>
        </w:tc>
        <w:tc>
          <w:tcPr>
            <w:tcW w:w="504" w:type="dxa"/>
            <w:tcBorders>
              <w:top w:val="nil"/>
              <w:left w:val="nil"/>
              <w:bottom w:val="nil"/>
            </w:tcBorders>
            <w:shd w:val="clear" w:color="auto" w:fill="auto"/>
            <w:vAlign w:val="bottom"/>
          </w:tcPr>
          <w:p w14:paraId="1E20002E" w14:textId="77777777" w:rsidR="002A0D5F" w:rsidRDefault="002A0D5F" w:rsidP="00E80303">
            <w:pPr>
              <w:pStyle w:val="TabellRader"/>
            </w:pPr>
            <w:r>
              <w:t>53,9</w:t>
            </w:r>
          </w:p>
        </w:tc>
      </w:tr>
      <w:tr w:rsidR="002A0D5F" w14:paraId="439F1071" w14:textId="77777777" w:rsidTr="00E80303">
        <w:tc>
          <w:tcPr>
            <w:tcW w:w="1701" w:type="dxa"/>
            <w:tcBorders>
              <w:top w:val="nil"/>
              <w:bottom w:val="nil"/>
              <w:right w:val="nil"/>
            </w:tcBorders>
            <w:shd w:val="clear" w:color="auto" w:fill="auto"/>
          </w:tcPr>
          <w:p w14:paraId="2069808B" w14:textId="77777777" w:rsidR="002A0D5F" w:rsidRDefault="002A0D5F" w:rsidP="00E80303">
            <w:pPr>
              <w:pStyle w:val="TabellRader"/>
              <w:jc w:val="left"/>
            </w:pPr>
            <w:r w:rsidRPr="002B5A64">
              <w:t>Spec. psykiatrisk vård</w:t>
            </w:r>
          </w:p>
        </w:tc>
        <w:tc>
          <w:tcPr>
            <w:tcW w:w="567" w:type="dxa"/>
            <w:tcBorders>
              <w:top w:val="nil"/>
              <w:left w:val="nil"/>
              <w:bottom w:val="nil"/>
              <w:right w:val="nil"/>
            </w:tcBorders>
            <w:shd w:val="clear" w:color="auto" w:fill="auto"/>
            <w:vAlign w:val="bottom"/>
          </w:tcPr>
          <w:p w14:paraId="0A751B28" w14:textId="77777777" w:rsidR="002A0D5F" w:rsidRDefault="002A0D5F" w:rsidP="00E80303">
            <w:pPr>
              <w:pStyle w:val="TabellRader"/>
            </w:pPr>
            <w:r>
              <w:t>16,9</w:t>
            </w:r>
          </w:p>
        </w:tc>
        <w:tc>
          <w:tcPr>
            <w:tcW w:w="567" w:type="dxa"/>
            <w:tcBorders>
              <w:top w:val="nil"/>
              <w:left w:val="nil"/>
              <w:bottom w:val="nil"/>
              <w:right w:val="nil"/>
            </w:tcBorders>
            <w:shd w:val="clear" w:color="auto" w:fill="auto"/>
            <w:vAlign w:val="bottom"/>
          </w:tcPr>
          <w:p w14:paraId="499F8C05" w14:textId="77777777" w:rsidR="002A0D5F" w:rsidRDefault="002A0D5F" w:rsidP="00E80303">
            <w:pPr>
              <w:pStyle w:val="TabellRader"/>
            </w:pPr>
            <w:r>
              <w:t>17,6</w:t>
            </w:r>
          </w:p>
        </w:tc>
        <w:tc>
          <w:tcPr>
            <w:tcW w:w="567" w:type="dxa"/>
            <w:tcBorders>
              <w:top w:val="nil"/>
              <w:left w:val="nil"/>
              <w:bottom w:val="nil"/>
              <w:right w:val="nil"/>
            </w:tcBorders>
            <w:shd w:val="clear" w:color="auto" w:fill="auto"/>
            <w:vAlign w:val="bottom"/>
          </w:tcPr>
          <w:p w14:paraId="08CB8864" w14:textId="77777777" w:rsidR="002A0D5F" w:rsidRDefault="002A0D5F" w:rsidP="00E80303">
            <w:pPr>
              <w:pStyle w:val="TabellRader"/>
            </w:pPr>
            <w:r>
              <w:t>17,8</w:t>
            </w:r>
          </w:p>
        </w:tc>
        <w:tc>
          <w:tcPr>
            <w:tcW w:w="567" w:type="dxa"/>
            <w:tcBorders>
              <w:top w:val="nil"/>
              <w:left w:val="nil"/>
              <w:bottom w:val="nil"/>
              <w:right w:val="nil"/>
            </w:tcBorders>
            <w:shd w:val="clear" w:color="auto" w:fill="auto"/>
            <w:vAlign w:val="bottom"/>
          </w:tcPr>
          <w:p w14:paraId="033C1F60" w14:textId="77777777" w:rsidR="002A0D5F" w:rsidRDefault="002A0D5F" w:rsidP="00E80303">
            <w:pPr>
              <w:pStyle w:val="TabellRader"/>
            </w:pPr>
            <w:r>
              <w:t>18,1</w:t>
            </w:r>
          </w:p>
        </w:tc>
        <w:tc>
          <w:tcPr>
            <w:tcW w:w="567" w:type="dxa"/>
            <w:tcBorders>
              <w:top w:val="nil"/>
              <w:left w:val="nil"/>
              <w:bottom w:val="nil"/>
              <w:right w:val="nil"/>
            </w:tcBorders>
            <w:shd w:val="clear" w:color="auto" w:fill="auto"/>
            <w:vAlign w:val="bottom"/>
          </w:tcPr>
          <w:p w14:paraId="348C5E72" w14:textId="77777777" w:rsidR="002A0D5F" w:rsidRDefault="002A0D5F" w:rsidP="00E80303">
            <w:pPr>
              <w:pStyle w:val="TabellRader"/>
            </w:pPr>
            <w:r>
              <w:t>18,7</w:t>
            </w:r>
          </w:p>
        </w:tc>
        <w:tc>
          <w:tcPr>
            <w:tcW w:w="856" w:type="dxa"/>
            <w:tcBorders>
              <w:top w:val="nil"/>
              <w:left w:val="nil"/>
              <w:bottom w:val="nil"/>
              <w:right w:val="nil"/>
            </w:tcBorders>
            <w:shd w:val="clear" w:color="auto" w:fill="auto"/>
            <w:vAlign w:val="bottom"/>
          </w:tcPr>
          <w:p w14:paraId="08101A94" w14:textId="77777777" w:rsidR="002A0D5F" w:rsidRDefault="002A0D5F" w:rsidP="00E80303">
            <w:pPr>
              <w:pStyle w:val="TabellRader"/>
            </w:pPr>
            <w:r>
              <w:t>2,6</w:t>
            </w:r>
          </w:p>
        </w:tc>
        <w:tc>
          <w:tcPr>
            <w:tcW w:w="504" w:type="dxa"/>
            <w:tcBorders>
              <w:top w:val="nil"/>
              <w:left w:val="nil"/>
              <w:bottom w:val="nil"/>
            </w:tcBorders>
            <w:shd w:val="clear" w:color="auto" w:fill="auto"/>
            <w:vAlign w:val="bottom"/>
          </w:tcPr>
          <w:p w14:paraId="6CD85E1B" w14:textId="77777777" w:rsidR="002A0D5F" w:rsidRDefault="002A0D5F" w:rsidP="00E80303">
            <w:pPr>
              <w:pStyle w:val="TabellRader"/>
            </w:pPr>
            <w:r>
              <w:t>9,2</w:t>
            </w:r>
          </w:p>
        </w:tc>
      </w:tr>
      <w:tr w:rsidR="002A0D5F" w14:paraId="63A398F4" w14:textId="77777777" w:rsidTr="00E80303">
        <w:tc>
          <w:tcPr>
            <w:tcW w:w="1701" w:type="dxa"/>
            <w:tcBorders>
              <w:top w:val="nil"/>
              <w:bottom w:val="nil"/>
              <w:right w:val="nil"/>
            </w:tcBorders>
            <w:shd w:val="clear" w:color="auto" w:fill="auto"/>
          </w:tcPr>
          <w:p w14:paraId="4846A8C6" w14:textId="77777777" w:rsidR="002A0D5F" w:rsidRDefault="002A0D5F" w:rsidP="00E80303">
            <w:pPr>
              <w:pStyle w:val="TabellRader"/>
              <w:jc w:val="left"/>
            </w:pPr>
            <w:r w:rsidRPr="002B5A64">
              <w:t>Övrig hälso- och sjukvård</w:t>
            </w:r>
          </w:p>
        </w:tc>
        <w:tc>
          <w:tcPr>
            <w:tcW w:w="567" w:type="dxa"/>
            <w:tcBorders>
              <w:top w:val="nil"/>
              <w:left w:val="nil"/>
              <w:bottom w:val="nil"/>
              <w:right w:val="nil"/>
            </w:tcBorders>
            <w:shd w:val="clear" w:color="auto" w:fill="auto"/>
            <w:vAlign w:val="bottom"/>
          </w:tcPr>
          <w:p w14:paraId="59C59915" w14:textId="77777777" w:rsidR="002A0D5F" w:rsidRDefault="002A0D5F" w:rsidP="00E80303">
            <w:pPr>
              <w:pStyle w:val="TabellRader"/>
            </w:pPr>
            <w:r>
              <w:t>14,4</w:t>
            </w:r>
          </w:p>
        </w:tc>
        <w:tc>
          <w:tcPr>
            <w:tcW w:w="567" w:type="dxa"/>
            <w:tcBorders>
              <w:top w:val="nil"/>
              <w:left w:val="nil"/>
              <w:bottom w:val="nil"/>
              <w:right w:val="nil"/>
            </w:tcBorders>
            <w:shd w:val="clear" w:color="auto" w:fill="auto"/>
            <w:vAlign w:val="bottom"/>
          </w:tcPr>
          <w:p w14:paraId="0C8E9CB7" w14:textId="77777777" w:rsidR="002A0D5F" w:rsidRDefault="002A0D5F" w:rsidP="00E80303">
            <w:pPr>
              <w:pStyle w:val="TabellRader"/>
            </w:pPr>
            <w:r>
              <w:t>14,8</w:t>
            </w:r>
          </w:p>
        </w:tc>
        <w:tc>
          <w:tcPr>
            <w:tcW w:w="567" w:type="dxa"/>
            <w:tcBorders>
              <w:top w:val="nil"/>
              <w:left w:val="nil"/>
              <w:bottom w:val="nil"/>
              <w:right w:val="nil"/>
            </w:tcBorders>
            <w:shd w:val="clear" w:color="auto" w:fill="auto"/>
            <w:vAlign w:val="bottom"/>
          </w:tcPr>
          <w:p w14:paraId="561EC30A" w14:textId="77777777" w:rsidR="002A0D5F" w:rsidRDefault="002A0D5F" w:rsidP="00E80303">
            <w:pPr>
              <w:pStyle w:val="TabellRader"/>
            </w:pPr>
            <w:r>
              <w:t>14,8</w:t>
            </w:r>
          </w:p>
        </w:tc>
        <w:tc>
          <w:tcPr>
            <w:tcW w:w="567" w:type="dxa"/>
            <w:tcBorders>
              <w:top w:val="nil"/>
              <w:left w:val="nil"/>
              <w:bottom w:val="nil"/>
              <w:right w:val="nil"/>
            </w:tcBorders>
            <w:shd w:val="clear" w:color="auto" w:fill="auto"/>
            <w:vAlign w:val="bottom"/>
          </w:tcPr>
          <w:p w14:paraId="752D3710" w14:textId="77777777" w:rsidR="002A0D5F" w:rsidRDefault="002A0D5F" w:rsidP="00E80303">
            <w:pPr>
              <w:pStyle w:val="TabellRader"/>
            </w:pPr>
            <w:r>
              <w:t>15,2</w:t>
            </w:r>
          </w:p>
        </w:tc>
        <w:tc>
          <w:tcPr>
            <w:tcW w:w="567" w:type="dxa"/>
            <w:tcBorders>
              <w:top w:val="nil"/>
              <w:left w:val="nil"/>
              <w:bottom w:val="nil"/>
              <w:right w:val="nil"/>
            </w:tcBorders>
            <w:shd w:val="clear" w:color="auto" w:fill="auto"/>
            <w:vAlign w:val="bottom"/>
          </w:tcPr>
          <w:p w14:paraId="62A6583F" w14:textId="77777777" w:rsidR="002A0D5F" w:rsidRDefault="002A0D5F" w:rsidP="00E80303">
            <w:pPr>
              <w:pStyle w:val="TabellRader"/>
            </w:pPr>
            <w:r>
              <w:t>16,0</w:t>
            </w:r>
          </w:p>
        </w:tc>
        <w:tc>
          <w:tcPr>
            <w:tcW w:w="856" w:type="dxa"/>
            <w:tcBorders>
              <w:top w:val="nil"/>
              <w:left w:val="nil"/>
              <w:bottom w:val="nil"/>
              <w:right w:val="nil"/>
            </w:tcBorders>
            <w:shd w:val="clear" w:color="auto" w:fill="auto"/>
            <w:vAlign w:val="bottom"/>
          </w:tcPr>
          <w:p w14:paraId="22945742" w14:textId="77777777" w:rsidR="002A0D5F" w:rsidRDefault="002A0D5F" w:rsidP="00E80303">
            <w:pPr>
              <w:pStyle w:val="TabellRader"/>
            </w:pPr>
            <w:r>
              <w:t>2,7</w:t>
            </w:r>
          </w:p>
        </w:tc>
        <w:tc>
          <w:tcPr>
            <w:tcW w:w="504" w:type="dxa"/>
            <w:tcBorders>
              <w:top w:val="nil"/>
              <w:left w:val="nil"/>
              <w:bottom w:val="nil"/>
            </w:tcBorders>
            <w:shd w:val="clear" w:color="auto" w:fill="auto"/>
            <w:vAlign w:val="bottom"/>
          </w:tcPr>
          <w:p w14:paraId="2FE447CF" w14:textId="77777777" w:rsidR="002A0D5F" w:rsidRDefault="002A0D5F" w:rsidP="00E80303">
            <w:pPr>
              <w:pStyle w:val="TabellRader"/>
            </w:pPr>
            <w:r>
              <w:t>7,9</w:t>
            </w:r>
          </w:p>
        </w:tc>
      </w:tr>
      <w:tr w:rsidR="002A0D5F" w14:paraId="1070990F" w14:textId="77777777" w:rsidTr="00E80303">
        <w:tc>
          <w:tcPr>
            <w:tcW w:w="1701" w:type="dxa"/>
            <w:tcBorders>
              <w:top w:val="nil"/>
              <w:bottom w:val="nil"/>
              <w:right w:val="nil"/>
            </w:tcBorders>
            <w:shd w:val="clear" w:color="auto" w:fill="auto"/>
          </w:tcPr>
          <w:p w14:paraId="162FB0CB" w14:textId="77777777" w:rsidR="002A0D5F" w:rsidRDefault="002A0D5F" w:rsidP="00E80303">
            <w:pPr>
              <w:pStyle w:val="TabellRader"/>
              <w:jc w:val="left"/>
            </w:pPr>
            <w:r w:rsidRPr="002B5A64">
              <w:t>Hemsjukvård</w:t>
            </w:r>
          </w:p>
        </w:tc>
        <w:tc>
          <w:tcPr>
            <w:tcW w:w="567" w:type="dxa"/>
            <w:tcBorders>
              <w:top w:val="nil"/>
              <w:left w:val="nil"/>
              <w:bottom w:val="nil"/>
              <w:right w:val="nil"/>
            </w:tcBorders>
            <w:shd w:val="clear" w:color="auto" w:fill="auto"/>
            <w:vAlign w:val="bottom"/>
          </w:tcPr>
          <w:p w14:paraId="3E9E21A8" w14:textId="77777777" w:rsidR="002A0D5F" w:rsidRDefault="002A0D5F" w:rsidP="00E80303">
            <w:pPr>
              <w:pStyle w:val="TabellRader"/>
            </w:pPr>
            <w:r>
              <w:t>2,7</w:t>
            </w:r>
          </w:p>
        </w:tc>
        <w:tc>
          <w:tcPr>
            <w:tcW w:w="567" w:type="dxa"/>
            <w:tcBorders>
              <w:top w:val="nil"/>
              <w:left w:val="nil"/>
              <w:bottom w:val="nil"/>
              <w:right w:val="nil"/>
            </w:tcBorders>
            <w:shd w:val="clear" w:color="auto" w:fill="auto"/>
            <w:vAlign w:val="bottom"/>
          </w:tcPr>
          <w:p w14:paraId="537DEF90" w14:textId="77777777" w:rsidR="002A0D5F" w:rsidRDefault="002A0D5F" w:rsidP="00E80303">
            <w:pPr>
              <w:pStyle w:val="TabellRader"/>
            </w:pPr>
            <w:r>
              <w:t>2,7</w:t>
            </w:r>
          </w:p>
        </w:tc>
        <w:tc>
          <w:tcPr>
            <w:tcW w:w="567" w:type="dxa"/>
            <w:tcBorders>
              <w:top w:val="nil"/>
              <w:left w:val="nil"/>
              <w:bottom w:val="nil"/>
              <w:right w:val="nil"/>
            </w:tcBorders>
            <w:shd w:val="clear" w:color="auto" w:fill="auto"/>
            <w:vAlign w:val="bottom"/>
          </w:tcPr>
          <w:p w14:paraId="215C56BC" w14:textId="77777777" w:rsidR="002A0D5F" w:rsidRDefault="002A0D5F" w:rsidP="00E80303">
            <w:pPr>
              <w:pStyle w:val="TabellRader"/>
            </w:pPr>
            <w:r>
              <w:t>2,8</w:t>
            </w:r>
          </w:p>
        </w:tc>
        <w:tc>
          <w:tcPr>
            <w:tcW w:w="567" w:type="dxa"/>
            <w:tcBorders>
              <w:top w:val="nil"/>
              <w:left w:val="nil"/>
              <w:bottom w:val="nil"/>
              <w:right w:val="nil"/>
            </w:tcBorders>
            <w:shd w:val="clear" w:color="auto" w:fill="auto"/>
            <w:vAlign w:val="bottom"/>
          </w:tcPr>
          <w:p w14:paraId="6E782197" w14:textId="77777777" w:rsidR="002A0D5F" w:rsidRDefault="002A0D5F" w:rsidP="00E80303">
            <w:pPr>
              <w:pStyle w:val="TabellRader"/>
            </w:pPr>
            <w:r>
              <w:t>2,8</w:t>
            </w:r>
          </w:p>
        </w:tc>
        <w:tc>
          <w:tcPr>
            <w:tcW w:w="567" w:type="dxa"/>
            <w:tcBorders>
              <w:top w:val="nil"/>
              <w:left w:val="nil"/>
              <w:bottom w:val="nil"/>
              <w:right w:val="nil"/>
            </w:tcBorders>
            <w:shd w:val="clear" w:color="auto" w:fill="auto"/>
            <w:vAlign w:val="bottom"/>
          </w:tcPr>
          <w:p w14:paraId="11ADA002" w14:textId="77777777" w:rsidR="002A0D5F" w:rsidRDefault="002A0D5F" w:rsidP="00E80303">
            <w:pPr>
              <w:pStyle w:val="TabellRader"/>
            </w:pPr>
            <w:r>
              <w:t>2,8</w:t>
            </w:r>
          </w:p>
        </w:tc>
        <w:tc>
          <w:tcPr>
            <w:tcW w:w="856" w:type="dxa"/>
            <w:tcBorders>
              <w:top w:val="nil"/>
              <w:left w:val="nil"/>
              <w:bottom w:val="nil"/>
              <w:right w:val="nil"/>
            </w:tcBorders>
            <w:shd w:val="clear" w:color="auto" w:fill="auto"/>
            <w:vAlign w:val="bottom"/>
          </w:tcPr>
          <w:p w14:paraId="4CE033D5" w14:textId="77777777" w:rsidR="002A0D5F" w:rsidRDefault="002A0D5F" w:rsidP="00E80303">
            <w:pPr>
              <w:pStyle w:val="TabellRader"/>
            </w:pPr>
            <w:r>
              <w:t>0,9</w:t>
            </w:r>
          </w:p>
        </w:tc>
        <w:tc>
          <w:tcPr>
            <w:tcW w:w="504" w:type="dxa"/>
            <w:tcBorders>
              <w:top w:val="nil"/>
              <w:left w:val="nil"/>
              <w:bottom w:val="nil"/>
            </w:tcBorders>
            <w:shd w:val="clear" w:color="auto" w:fill="auto"/>
            <w:vAlign w:val="bottom"/>
          </w:tcPr>
          <w:p w14:paraId="50315AAE" w14:textId="77777777" w:rsidR="002A0D5F" w:rsidRDefault="002A0D5F" w:rsidP="00E80303">
            <w:pPr>
              <w:pStyle w:val="TabellRader"/>
            </w:pPr>
            <w:r>
              <w:t>1,4</w:t>
            </w:r>
          </w:p>
        </w:tc>
      </w:tr>
      <w:tr w:rsidR="002A0D5F" w14:paraId="632ACFFD" w14:textId="77777777" w:rsidTr="00E80303">
        <w:tc>
          <w:tcPr>
            <w:tcW w:w="1701" w:type="dxa"/>
            <w:tcBorders>
              <w:top w:val="nil"/>
              <w:bottom w:val="nil"/>
              <w:right w:val="nil"/>
            </w:tcBorders>
            <w:shd w:val="clear" w:color="auto" w:fill="auto"/>
          </w:tcPr>
          <w:p w14:paraId="4AAC91BE" w14:textId="77777777" w:rsidR="002A0D5F" w:rsidRDefault="002A0D5F" w:rsidP="00E80303">
            <w:pPr>
              <w:pStyle w:val="TabellRader"/>
              <w:jc w:val="left"/>
            </w:pPr>
            <w:r w:rsidRPr="002B5A64">
              <w:t>Läkemedelsförmån</w:t>
            </w:r>
          </w:p>
        </w:tc>
        <w:tc>
          <w:tcPr>
            <w:tcW w:w="567" w:type="dxa"/>
            <w:tcBorders>
              <w:top w:val="nil"/>
              <w:left w:val="nil"/>
              <w:bottom w:val="nil"/>
              <w:right w:val="nil"/>
            </w:tcBorders>
            <w:shd w:val="clear" w:color="auto" w:fill="auto"/>
            <w:vAlign w:val="bottom"/>
          </w:tcPr>
          <w:p w14:paraId="595FEFD4" w14:textId="77777777" w:rsidR="002A0D5F" w:rsidRDefault="002A0D5F" w:rsidP="00E80303">
            <w:pPr>
              <w:pStyle w:val="TabellRader"/>
            </w:pPr>
            <w:r>
              <w:t>20,1</w:t>
            </w:r>
          </w:p>
        </w:tc>
        <w:tc>
          <w:tcPr>
            <w:tcW w:w="567" w:type="dxa"/>
            <w:tcBorders>
              <w:top w:val="nil"/>
              <w:left w:val="nil"/>
              <w:bottom w:val="nil"/>
              <w:right w:val="nil"/>
            </w:tcBorders>
            <w:shd w:val="clear" w:color="auto" w:fill="auto"/>
            <w:vAlign w:val="bottom"/>
          </w:tcPr>
          <w:p w14:paraId="50806EA2" w14:textId="77777777" w:rsidR="002A0D5F" w:rsidRDefault="002A0D5F" w:rsidP="00E80303">
            <w:pPr>
              <w:pStyle w:val="TabellRader"/>
            </w:pPr>
            <w:r>
              <w:t>20,9</w:t>
            </w:r>
          </w:p>
        </w:tc>
        <w:tc>
          <w:tcPr>
            <w:tcW w:w="567" w:type="dxa"/>
            <w:tcBorders>
              <w:top w:val="nil"/>
              <w:left w:val="nil"/>
              <w:bottom w:val="nil"/>
              <w:right w:val="nil"/>
            </w:tcBorders>
            <w:shd w:val="clear" w:color="auto" w:fill="auto"/>
            <w:vAlign w:val="bottom"/>
          </w:tcPr>
          <w:p w14:paraId="6A2115CA" w14:textId="77777777" w:rsidR="002A0D5F" w:rsidRDefault="002A0D5F" w:rsidP="00E80303">
            <w:pPr>
              <w:pStyle w:val="TabellRader"/>
            </w:pPr>
            <w:r>
              <w:t>21,1</w:t>
            </w:r>
          </w:p>
        </w:tc>
        <w:tc>
          <w:tcPr>
            <w:tcW w:w="567" w:type="dxa"/>
            <w:tcBorders>
              <w:top w:val="nil"/>
              <w:left w:val="nil"/>
              <w:bottom w:val="nil"/>
              <w:right w:val="nil"/>
            </w:tcBorders>
            <w:shd w:val="clear" w:color="auto" w:fill="auto"/>
            <w:vAlign w:val="bottom"/>
          </w:tcPr>
          <w:p w14:paraId="124DD787" w14:textId="77777777" w:rsidR="002A0D5F" w:rsidRDefault="002A0D5F" w:rsidP="00E80303">
            <w:pPr>
              <w:pStyle w:val="TabellRader"/>
            </w:pPr>
            <w:r>
              <w:t>21,1</w:t>
            </w:r>
          </w:p>
        </w:tc>
        <w:tc>
          <w:tcPr>
            <w:tcW w:w="567" w:type="dxa"/>
            <w:tcBorders>
              <w:top w:val="nil"/>
              <w:left w:val="nil"/>
              <w:bottom w:val="nil"/>
              <w:right w:val="nil"/>
            </w:tcBorders>
            <w:shd w:val="clear" w:color="auto" w:fill="auto"/>
            <w:vAlign w:val="bottom"/>
          </w:tcPr>
          <w:p w14:paraId="4F521428" w14:textId="77777777" w:rsidR="002A0D5F" w:rsidRDefault="002A0D5F" w:rsidP="00E80303">
            <w:pPr>
              <w:pStyle w:val="TabellRader"/>
            </w:pPr>
            <w:r>
              <w:t>21,3</w:t>
            </w:r>
          </w:p>
        </w:tc>
        <w:tc>
          <w:tcPr>
            <w:tcW w:w="856" w:type="dxa"/>
            <w:tcBorders>
              <w:top w:val="nil"/>
              <w:left w:val="nil"/>
              <w:bottom w:val="nil"/>
              <w:right w:val="nil"/>
            </w:tcBorders>
            <w:shd w:val="clear" w:color="auto" w:fill="auto"/>
            <w:vAlign w:val="bottom"/>
          </w:tcPr>
          <w:p w14:paraId="1ADC32A0" w14:textId="77777777" w:rsidR="002A0D5F" w:rsidRDefault="002A0D5F" w:rsidP="00E80303">
            <w:pPr>
              <w:pStyle w:val="TabellRader"/>
            </w:pPr>
            <w:r>
              <w:t>1,5</w:t>
            </w:r>
          </w:p>
        </w:tc>
        <w:tc>
          <w:tcPr>
            <w:tcW w:w="504" w:type="dxa"/>
            <w:tcBorders>
              <w:top w:val="nil"/>
              <w:left w:val="nil"/>
              <w:bottom w:val="nil"/>
            </w:tcBorders>
            <w:shd w:val="clear" w:color="auto" w:fill="auto"/>
            <w:vAlign w:val="bottom"/>
          </w:tcPr>
          <w:p w14:paraId="0C8EF3C7" w14:textId="77777777" w:rsidR="002A0D5F" w:rsidRDefault="002A0D5F" w:rsidP="00E80303">
            <w:pPr>
              <w:pStyle w:val="TabellRader"/>
            </w:pPr>
            <w:r>
              <w:t>10,5</w:t>
            </w:r>
          </w:p>
        </w:tc>
      </w:tr>
      <w:tr w:rsidR="002A0D5F" w14:paraId="7D684E1B" w14:textId="77777777" w:rsidTr="00E80303">
        <w:tc>
          <w:tcPr>
            <w:tcW w:w="1701" w:type="dxa"/>
            <w:tcBorders>
              <w:top w:val="nil"/>
              <w:bottom w:val="nil"/>
              <w:right w:val="nil"/>
            </w:tcBorders>
            <w:shd w:val="clear" w:color="auto" w:fill="auto"/>
          </w:tcPr>
          <w:p w14:paraId="7C7A0DAD" w14:textId="77777777" w:rsidR="002A0D5F" w:rsidRDefault="002A0D5F" w:rsidP="00E80303">
            <w:pPr>
              <w:pStyle w:val="TabellRader"/>
              <w:jc w:val="left"/>
            </w:pPr>
            <w:r w:rsidRPr="002B5A64">
              <w:t>Politisk verksamhet</w:t>
            </w:r>
          </w:p>
        </w:tc>
        <w:tc>
          <w:tcPr>
            <w:tcW w:w="567" w:type="dxa"/>
            <w:tcBorders>
              <w:top w:val="nil"/>
              <w:left w:val="nil"/>
              <w:bottom w:val="nil"/>
              <w:right w:val="nil"/>
            </w:tcBorders>
            <w:shd w:val="clear" w:color="auto" w:fill="auto"/>
            <w:vAlign w:val="bottom"/>
          </w:tcPr>
          <w:p w14:paraId="716B8DD8" w14:textId="77777777" w:rsidR="002A0D5F" w:rsidRDefault="002A0D5F" w:rsidP="00E80303">
            <w:pPr>
              <w:pStyle w:val="TabellRader"/>
            </w:pPr>
            <w:r>
              <w:t>1,1</w:t>
            </w:r>
          </w:p>
        </w:tc>
        <w:tc>
          <w:tcPr>
            <w:tcW w:w="567" w:type="dxa"/>
            <w:tcBorders>
              <w:top w:val="nil"/>
              <w:left w:val="nil"/>
              <w:bottom w:val="nil"/>
              <w:right w:val="nil"/>
            </w:tcBorders>
            <w:shd w:val="clear" w:color="auto" w:fill="auto"/>
            <w:vAlign w:val="bottom"/>
          </w:tcPr>
          <w:p w14:paraId="462D9C2B" w14:textId="77777777" w:rsidR="002A0D5F" w:rsidRDefault="002A0D5F" w:rsidP="00E80303">
            <w:pPr>
              <w:pStyle w:val="TabellRader"/>
            </w:pPr>
            <w:r>
              <w:t>1,2</w:t>
            </w:r>
          </w:p>
        </w:tc>
        <w:tc>
          <w:tcPr>
            <w:tcW w:w="567" w:type="dxa"/>
            <w:tcBorders>
              <w:top w:val="nil"/>
              <w:left w:val="nil"/>
              <w:bottom w:val="nil"/>
              <w:right w:val="nil"/>
            </w:tcBorders>
            <w:shd w:val="clear" w:color="auto" w:fill="auto"/>
            <w:vAlign w:val="bottom"/>
          </w:tcPr>
          <w:p w14:paraId="5ECCEB78" w14:textId="77777777" w:rsidR="002A0D5F" w:rsidRDefault="002A0D5F" w:rsidP="00E80303">
            <w:pPr>
              <w:pStyle w:val="TabellRader"/>
            </w:pPr>
            <w:r>
              <w:t>1,2</w:t>
            </w:r>
          </w:p>
        </w:tc>
        <w:tc>
          <w:tcPr>
            <w:tcW w:w="567" w:type="dxa"/>
            <w:tcBorders>
              <w:top w:val="nil"/>
              <w:left w:val="nil"/>
              <w:bottom w:val="nil"/>
              <w:right w:val="nil"/>
            </w:tcBorders>
            <w:shd w:val="clear" w:color="auto" w:fill="auto"/>
            <w:vAlign w:val="bottom"/>
          </w:tcPr>
          <w:p w14:paraId="7672503A" w14:textId="77777777" w:rsidR="002A0D5F" w:rsidRDefault="002A0D5F" w:rsidP="00E80303">
            <w:pPr>
              <w:pStyle w:val="TabellRader"/>
            </w:pPr>
            <w:r>
              <w:t>1,1</w:t>
            </w:r>
          </w:p>
        </w:tc>
        <w:tc>
          <w:tcPr>
            <w:tcW w:w="567" w:type="dxa"/>
            <w:tcBorders>
              <w:top w:val="nil"/>
              <w:left w:val="nil"/>
              <w:bottom w:val="nil"/>
              <w:right w:val="nil"/>
            </w:tcBorders>
            <w:shd w:val="clear" w:color="auto" w:fill="auto"/>
            <w:vAlign w:val="bottom"/>
          </w:tcPr>
          <w:p w14:paraId="1A7CC805" w14:textId="77777777" w:rsidR="002A0D5F" w:rsidRDefault="002A0D5F" w:rsidP="00E80303">
            <w:pPr>
              <w:pStyle w:val="TabellRader"/>
            </w:pPr>
            <w:r>
              <w:t>1,2</w:t>
            </w:r>
          </w:p>
        </w:tc>
        <w:tc>
          <w:tcPr>
            <w:tcW w:w="856" w:type="dxa"/>
            <w:tcBorders>
              <w:top w:val="nil"/>
              <w:left w:val="nil"/>
              <w:bottom w:val="nil"/>
              <w:right w:val="nil"/>
            </w:tcBorders>
            <w:shd w:val="clear" w:color="auto" w:fill="auto"/>
            <w:vAlign w:val="bottom"/>
          </w:tcPr>
          <w:p w14:paraId="4012208A" w14:textId="77777777" w:rsidR="002A0D5F" w:rsidRDefault="002A0D5F" w:rsidP="00E80303">
            <w:pPr>
              <w:pStyle w:val="TabellRader"/>
            </w:pPr>
            <w:r>
              <w:t>2,2</w:t>
            </w:r>
          </w:p>
        </w:tc>
        <w:tc>
          <w:tcPr>
            <w:tcW w:w="504" w:type="dxa"/>
            <w:tcBorders>
              <w:top w:val="nil"/>
              <w:left w:val="nil"/>
              <w:bottom w:val="nil"/>
            </w:tcBorders>
            <w:shd w:val="clear" w:color="auto" w:fill="auto"/>
            <w:vAlign w:val="bottom"/>
          </w:tcPr>
          <w:p w14:paraId="127714DE" w14:textId="77777777" w:rsidR="002A0D5F" w:rsidRDefault="002A0D5F" w:rsidP="00E80303">
            <w:pPr>
              <w:pStyle w:val="TabellRader"/>
            </w:pPr>
            <w:r>
              <w:t>0,6</w:t>
            </w:r>
          </w:p>
        </w:tc>
      </w:tr>
      <w:tr w:rsidR="002A0D5F" w14:paraId="39266266" w14:textId="77777777" w:rsidTr="00E80303">
        <w:tc>
          <w:tcPr>
            <w:tcW w:w="1701" w:type="dxa"/>
            <w:tcBorders>
              <w:top w:val="nil"/>
              <w:right w:val="nil"/>
            </w:tcBorders>
            <w:shd w:val="clear" w:color="auto" w:fill="auto"/>
          </w:tcPr>
          <w:p w14:paraId="25894A43" w14:textId="77777777" w:rsidR="002A0D5F" w:rsidRPr="002B5A64" w:rsidRDefault="002A0D5F" w:rsidP="00E80303">
            <w:pPr>
              <w:pStyle w:val="TabellSlutsumma"/>
              <w:jc w:val="left"/>
            </w:pPr>
            <w:r>
              <w:t>Summa</w:t>
            </w:r>
          </w:p>
        </w:tc>
        <w:tc>
          <w:tcPr>
            <w:tcW w:w="567" w:type="dxa"/>
            <w:tcBorders>
              <w:top w:val="nil"/>
              <w:left w:val="nil"/>
              <w:right w:val="nil"/>
            </w:tcBorders>
            <w:shd w:val="clear" w:color="auto" w:fill="auto"/>
            <w:vAlign w:val="bottom"/>
          </w:tcPr>
          <w:p w14:paraId="1EF2A7C3" w14:textId="77777777" w:rsidR="002A0D5F" w:rsidRDefault="002A0D5F" w:rsidP="00E80303">
            <w:pPr>
              <w:pStyle w:val="TabellSlutsumma"/>
              <w:rPr>
                <w:bCs/>
              </w:rPr>
            </w:pPr>
            <w:r>
              <w:rPr>
                <w:bCs/>
              </w:rPr>
              <w:t>176,9</w:t>
            </w:r>
          </w:p>
        </w:tc>
        <w:tc>
          <w:tcPr>
            <w:tcW w:w="567" w:type="dxa"/>
            <w:tcBorders>
              <w:top w:val="nil"/>
              <w:left w:val="nil"/>
              <w:right w:val="nil"/>
            </w:tcBorders>
            <w:shd w:val="clear" w:color="auto" w:fill="auto"/>
            <w:vAlign w:val="bottom"/>
          </w:tcPr>
          <w:p w14:paraId="5E1A98E3" w14:textId="77777777" w:rsidR="002A0D5F" w:rsidRDefault="002A0D5F" w:rsidP="00E80303">
            <w:pPr>
              <w:pStyle w:val="TabellSlutsumma"/>
              <w:rPr>
                <w:bCs/>
              </w:rPr>
            </w:pPr>
            <w:r>
              <w:rPr>
                <w:bCs/>
              </w:rPr>
              <w:t>186,0</w:t>
            </w:r>
          </w:p>
        </w:tc>
        <w:tc>
          <w:tcPr>
            <w:tcW w:w="567" w:type="dxa"/>
            <w:tcBorders>
              <w:top w:val="nil"/>
              <w:left w:val="nil"/>
              <w:right w:val="nil"/>
            </w:tcBorders>
            <w:shd w:val="clear" w:color="auto" w:fill="auto"/>
            <w:vAlign w:val="bottom"/>
          </w:tcPr>
          <w:p w14:paraId="3D682D62" w14:textId="77777777" w:rsidR="002A0D5F" w:rsidRDefault="002A0D5F" w:rsidP="00E80303">
            <w:pPr>
              <w:pStyle w:val="TabellSlutsumma"/>
              <w:rPr>
                <w:bCs/>
              </w:rPr>
            </w:pPr>
            <w:r>
              <w:rPr>
                <w:bCs/>
              </w:rPr>
              <w:t>192,1</w:t>
            </w:r>
          </w:p>
        </w:tc>
        <w:tc>
          <w:tcPr>
            <w:tcW w:w="567" w:type="dxa"/>
            <w:tcBorders>
              <w:top w:val="nil"/>
              <w:left w:val="nil"/>
              <w:right w:val="nil"/>
            </w:tcBorders>
            <w:shd w:val="clear" w:color="auto" w:fill="auto"/>
            <w:vAlign w:val="bottom"/>
          </w:tcPr>
          <w:p w14:paraId="60A1D82C" w14:textId="77777777" w:rsidR="002A0D5F" w:rsidRDefault="002A0D5F" w:rsidP="00E80303">
            <w:pPr>
              <w:pStyle w:val="TabellSlutsumma"/>
              <w:rPr>
                <w:bCs/>
              </w:rPr>
            </w:pPr>
            <w:r>
              <w:rPr>
                <w:bCs/>
              </w:rPr>
              <w:t>196,7</w:t>
            </w:r>
          </w:p>
        </w:tc>
        <w:tc>
          <w:tcPr>
            <w:tcW w:w="567" w:type="dxa"/>
            <w:tcBorders>
              <w:top w:val="nil"/>
              <w:left w:val="nil"/>
              <w:right w:val="nil"/>
            </w:tcBorders>
            <w:shd w:val="clear" w:color="auto" w:fill="auto"/>
            <w:vAlign w:val="bottom"/>
          </w:tcPr>
          <w:p w14:paraId="3BEF0C71" w14:textId="77777777" w:rsidR="002A0D5F" w:rsidRDefault="002A0D5F" w:rsidP="00E80303">
            <w:pPr>
              <w:pStyle w:val="TabellSlutsumma"/>
              <w:rPr>
                <w:bCs/>
              </w:rPr>
            </w:pPr>
            <w:r>
              <w:rPr>
                <w:bCs/>
              </w:rPr>
              <w:t>203,6</w:t>
            </w:r>
          </w:p>
        </w:tc>
        <w:tc>
          <w:tcPr>
            <w:tcW w:w="856" w:type="dxa"/>
            <w:tcBorders>
              <w:top w:val="nil"/>
              <w:left w:val="nil"/>
              <w:right w:val="nil"/>
            </w:tcBorders>
            <w:shd w:val="clear" w:color="auto" w:fill="auto"/>
            <w:vAlign w:val="bottom"/>
          </w:tcPr>
          <w:p w14:paraId="5CBD1993" w14:textId="77777777" w:rsidR="002A0D5F" w:rsidRDefault="002A0D5F" w:rsidP="00E80303">
            <w:pPr>
              <w:pStyle w:val="TabellSlutsumma"/>
              <w:rPr>
                <w:bCs/>
              </w:rPr>
            </w:pPr>
            <w:r>
              <w:rPr>
                <w:bCs/>
              </w:rPr>
              <w:t>3,6</w:t>
            </w:r>
          </w:p>
        </w:tc>
        <w:tc>
          <w:tcPr>
            <w:tcW w:w="504" w:type="dxa"/>
            <w:tcBorders>
              <w:top w:val="nil"/>
              <w:left w:val="nil"/>
            </w:tcBorders>
            <w:shd w:val="clear" w:color="auto" w:fill="auto"/>
            <w:vAlign w:val="bottom"/>
          </w:tcPr>
          <w:p w14:paraId="5D8B0407" w14:textId="77777777" w:rsidR="002A0D5F" w:rsidRDefault="002A0D5F" w:rsidP="00E80303">
            <w:pPr>
              <w:pStyle w:val="TabellSlutsumma"/>
              <w:rPr>
                <w:bCs/>
              </w:rPr>
            </w:pPr>
            <w:r>
              <w:rPr>
                <w:bCs/>
              </w:rPr>
              <w:t>100,0</w:t>
            </w:r>
          </w:p>
        </w:tc>
      </w:tr>
    </w:tbl>
    <w:p w14:paraId="1099C570" w14:textId="34584E7D" w:rsidR="002A0D5F" w:rsidRDefault="002A0D5F" w:rsidP="00E80303">
      <w:pPr>
        <w:pStyle w:val="TabellFotnot"/>
      </w:pPr>
      <w:r w:rsidRPr="00373538">
        <w:t>Källa: Sveriges Kommuner och Landsting</w:t>
      </w:r>
      <w:r>
        <w:t>,</w:t>
      </w:r>
      <w:r w:rsidRPr="00373538">
        <w:t xml:space="preserve"> Statistik om hälso- och sjukvård samt regional utveckling </w:t>
      </w:r>
      <w:r w:rsidR="00544950">
        <w:t>2007–</w:t>
      </w:r>
      <w:r w:rsidRPr="00373538">
        <w:t>2011</w:t>
      </w:r>
      <w:r>
        <w:t>.</w:t>
      </w:r>
    </w:p>
    <w:p w14:paraId="7638201E" w14:textId="77777777" w:rsidR="002A0D5F" w:rsidRPr="001E1679" w:rsidRDefault="002A0D5F" w:rsidP="00E80303">
      <w:pPr>
        <w:pStyle w:val="Rubrik5utannumrering"/>
      </w:pPr>
      <w:r w:rsidRPr="001E1679">
        <w:t xml:space="preserve">Skillnader mellan landstingens kostnader för hälso- och sjukvård </w:t>
      </w:r>
    </w:p>
    <w:p w14:paraId="62351535" w14:textId="288414D2" w:rsidR="002A0D5F" w:rsidRDefault="002A0D5F" w:rsidP="00E80303">
      <w:pPr>
        <w:pStyle w:val="Brdtextmedindrag"/>
        <w:ind w:firstLine="0"/>
      </w:pPr>
      <w:r>
        <w:t>Landstingen har olika förutsättningar för att bedriva sjukvård eftersom strukturella förhållanden påverkar kostnadsnivån. Exempel på sådana strukturella förhållanden är befolkningens ålderssammansättning, socio</w:t>
      </w:r>
      <w:r w:rsidR="00CB7C1E">
        <w:t>-</w:t>
      </w:r>
      <w:r>
        <w:t>ekonomi och förekomst</w:t>
      </w:r>
      <w:r w:rsidR="009979F9">
        <w:t>en</w:t>
      </w:r>
      <w:r>
        <w:t xml:space="preserve"> av olika sjukdomar. Den genomsnittliga netto</w:t>
      </w:r>
      <w:r w:rsidR="00CB7C1E">
        <w:t>-</w:t>
      </w:r>
      <w:r>
        <w:t>kostnaden för hälso- och sjukvård var 21 304 kronor per invånare för 2011, obeaktat strukturella faktorer.</w:t>
      </w:r>
    </w:p>
    <w:p w14:paraId="76F6349E" w14:textId="77777777" w:rsidR="00CB7C1E" w:rsidRDefault="002A0D5F" w:rsidP="00E80303">
      <w:pPr>
        <w:pStyle w:val="Brdtextmedindrag"/>
      </w:pPr>
      <w:r>
        <w:t>För att underlätta jämförelse av kostnadsnivån mellan olika landsting beräknas strukturjusterade kostnader som tar hänsyn till strukturella förhållanden. Då tydliggörs t.ex. att en högre kostnad per invånare i Norrbottens läns landsting till stor del kan förklaras av strukturella faktorer, eftersom den strukturjusterade kostnaden är nära riksgenom</w:t>
      </w:r>
      <w:r w:rsidR="00CB7C1E">
        <w:t>-</w:t>
      </w:r>
      <w:r>
        <w:t>snittet. Diagram 3.17 visar strukturjusterade hälso- och sjukvårds</w:t>
      </w:r>
      <w:r w:rsidR="00CB7C1E">
        <w:t>-</w:t>
      </w:r>
      <w:r>
        <w:t>kostnader per invånare</w:t>
      </w:r>
      <w:r w:rsidRPr="009E04BF">
        <w:t xml:space="preserve"> inom specialiserad somatisk vård</w:t>
      </w:r>
      <w:r>
        <w:t xml:space="preserve">. </w:t>
      </w:r>
      <w:r w:rsidRPr="00BF1C33">
        <w:t xml:space="preserve">Mellan 2010 och 2011 har hälso- och sjukvårdskostnaderna överlag inte förändrats nämnvärt. </w:t>
      </w:r>
    </w:p>
    <w:p w14:paraId="5E734E29" w14:textId="77777777" w:rsidR="00CB7C1E" w:rsidRDefault="00CB7C1E">
      <w:pPr>
        <w:overflowPunct/>
        <w:autoSpaceDE/>
        <w:autoSpaceDN/>
        <w:adjustRightInd/>
        <w:textAlignment w:val="auto"/>
        <w:rPr>
          <w:sz w:val="20"/>
        </w:rPr>
      </w:pPr>
      <w:r>
        <w:br w:type="page"/>
      </w:r>
    </w:p>
    <w:p w14:paraId="56DE363B" w14:textId="77777777" w:rsidR="002A0D5F" w:rsidRDefault="002A0D5F" w:rsidP="00E80303">
      <w:pPr>
        <w:pStyle w:val="DiagramRubrik"/>
      </w:pPr>
      <w:r>
        <w:lastRenderedPageBreak/>
        <w:t xml:space="preserve">Diagram </w:t>
      </w:r>
      <w:fldSimple w:instr=" STYLEREF 1 \s ">
        <w:r w:rsidR="00756367">
          <w:rPr>
            <w:noProof/>
          </w:rPr>
          <w:t>3</w:t>
        </w:r>
      </w:fldSimple>
      <w:r>
        <w:t>.17</w:t>
      </w:r>
      <w:r>
        <w:tab/>
      </w:r>
      <w:r w:rsidRPr="00E47B03">
        <w:t>Strukturjusterad</w:t>
      </w:r>
      <w:r>
        <w:t>e</w:t>
      </w:r>
      <w:r w:rsidRPr="00E47B03">
        <w:t xml:space="preserve"> </w:t>
      </w:r>
      <w:r>
        <w:t>hälso- och sjukvårds</w:t>
      </w:r>
      <w:r w:rsidRPr="00E47B03">
        <w:t>kostnad</w:t>
      </w:r>
      <w:r>
        <w:t xml:space="preserve">er 2010 och </w:t>
      </w:r>
      <w:r w:rsidRPr="00E47B03">
        <w:t>2011</w:t>
      </w:r>
    </w:p>
    <w:p w14:paraId="25D36C6C" w14:textId="77777777" w:rsidR="002A0D5F" w:rsidRDefault="002A0D5F" w:rsidP="00B43D43">
      <w:pPr>
        <w:pStyle w:val="DiagramUnderrubrik"/>
        <w:spacing w:after="0"/>
      </w:pPr>
      <w:r>
        <w:t>Kronor per invånare</w:t>
      </w:r>
    </w:p>
    <w:p w14:paraId="5B37584E" w14:textId="4E911938" w:rsidR="009F51CD" w:rsidRPr="009F51CD" w:rsidRDefault="009F51CD" w:rsidP="003D7E53">
      <w:pPr>
        <w:pStyle w:val="Brdtext"/>
      </w:pPr>
      <w:r w:rsidRPr="002F5D97">
        <w:rPr>
          <w:noProof/>
          <w:lang w:eastAsia="sv-SE"/>
        </w:rPr>
        <w:drawing>
          <wp:inline distT="0" distB="0" distL="0" distR="0" wp14:anchorId="2F81532F" wp14:editId="1F7426C0">
            <wp:extent cx="3747357" cy="2664000"/>
            <wp:effectExtent l="0" t="0" r="5715" b="3175"/>
            <wp:docPr id="67" name="Diagram 67"/>
            <wp:cNvGraphicFramePr/>
            <a:graphic xmlns:a="http://schemas.openxmlformats.org/drawingml/2006/main">
              <a:graphicData uri="http://schemas.openxmlformats.org/drawingml/2006/chart">
                <c:chart xmlns:c="http://schemas.openxmlformats.org/drawingml/2006/chart" xmlns:r="http://schemas.openxmlformats.org/officeDocument/2006/relationships" r:id="rId102"/>
              </a:graphicData>
            </a:graphic>
          </wp:inline>
        </w:drawing>
      </w:r>
    </w:p>
    <w:p w14:paraId="1E7D604E" w14:textId="453D5912" w:rsidR="002A0D5F" w:rsidRDefault="002A0D5F" w:rsidP="00E80303">
      <w:pPr>
        <w:pStyle w:val="Brdtext"/>
      </w:pPr>
      <w:r>
        <w:t>Den genomsnittliga ojusterade nettokostnaden för primärvård</w:t>
      </w:r>
      <w:r w:rsidR="009979F9">
        <w:t>en</w:t>
      </w:r>
      <w:r>
        <w:t xml:space="preserve"> uppgick 2011 till 3 580 kronor per invånare, vilket motsvarar 17 procent av de totala hälso- och sjukvårdskostnaderna. Liksom föregående år var variationen mellan landstingen relativt stor, vilket bl.a. kan förklaras av geografiska förhållanden och skillnader i organisationen av primär</w:t>
      </w:r>
      <w:r w:rsidR="00EB31AE">
        <w:t>-</w:t>
      </w:r>
      <w:r>
        <w:t xml:space="preserve">vården. I diagram 3.18 redovisas kostnaden per viktad vårdkontakt i primärvården som är ett mindre grovt mått än kostnad per invånare. Även denna kostnadsjämförelse har emellertid sina begränsningar, t.ex. </w:t>
      </w:r>
      <w:r w:rsidR="009979F9">
        <w:t>är</w:t>
      </w:r>
      <w:r>
        <w:t xml:space="preserve"> vårdkontakter endast en del av primärvårdsinsatsen</w:t>
      </w:r>
      <w:r w:rsidR="009979F9">
        <w:t>.</w:t>
      </w:r>
    </w:p>
    <w:p w14:paraId="4AE456D8" w14:textId="77777777" w:rsidR="002A0D5F" w:rsidRDefault="002A0D5F">
      <w:pPr>
        <w:overflowPunct/>
        <w:autoSpaceDE/>
        <w:autoSpaceDN/>
        <w:adjustRightInd/>
        <w:textAlignment w:val="auto"/>
        <w:rPr>
          <w:rFonts w:ascii="Trade Gothic Pro" w:hAnsi="Trade Gothic Pro"/>
          <w:b/>
        </w:rPr>
      </w:pPr>
      <w:r>
        <w:br w:type="page"/>
      </w:r>
    </w:p>
    <w:p w14:paraId="34E47363" w14:textId="77777777" w:rsidR="002A0D5F" w:rsidRDefault="002A0D5F" w:rsidP="00B43D43">
      <w:pPr>
        <w:pStyle w:val="DiagramRubrik"/>
        <w:ind w:left="0" w:firstLine="0"/>
      </w:pPr>
      <w:r>
        <w:lastRenderedPageBreak/>
        <w:t xml:space="preserve">Diagram </w:t>
      </w:r>
      <w:fldSimple w:instr=" STYLEREF 1 \s ">
        <w:r w:rsidR="00756367">
          <w:rPr>
            <w:noProof/>
          </w:rPr>
          <w:t>3</w:t>
        </w:r>
      </w:fldSimple>
      <w:r>
        <w:t>.18</w:t>
      </w:r>
      <w:r>
        <w:tab/>
      </w:r>
      <w:r w:rsidRPr="00EC58A7">
        <w:t>Kostnad per viktad vårdkontakt i primärvård 2010 och 2011</w:t>
      </w:r>
    </w:p>
    <w:p w14:paraId="3B2B6B6A" w14:textId="77777777" w:rsidR="002A0D5F" w:rsidRDefault="002A0D5F" w:rsidP="00B43D43">
      <w:pPr>
        <w:pStyle w:val="DiagramUnderrubrik"/>
        <w:spacing w:after="0"/>
      </w:pPr>
      <w:r>
        <w:t>Kronor</w:t>
      </w:r>
    </w:p>
    <w:p w14:paraId="24B72666" w14:textId="018B5D03" w:rsidR="007659F0" w:rsidRPr="007659F0" w:rsidRDefault="007659F0" w:rsidP="003D7E53">
      <w:pPr>
        <w:pStyle w:val="Brdtext"/>
      </w:pPr>
      <w:r w:rsidRPr="002F5D97">
        <w:rPr>
          <w:noProof/>
          <w:lang w:eastAsia="sv-SE"/>
        </w:rPr>
        <w:drawing>
          <wp:inline distT="0" distB="0" distL="0" distR="0" wp14:anchorId="5A7BEE4A" wp14:editId="350FABE4">
            <wp:extent cx="3745230" cy="2675164"/>
            <wp:effectExtent l="0" t="0" r="7620" b="11430"/>
            <wp:docPr id="69" name="Diagram 69"/>
            <wp:cNvGraphicFramePr/>
            <a:graphic xmlns:a="http://schemas.openxmlformats.org/drawingml/2006/main">
              <a:graphicData uri="http://schemas.openxmlformats.org/drawingml/2006/chart">
                <c:chart xmlns:c="http://schemas.openxmlformats.org/drawingml/2006/chart" xmlns:r="http://schemas.openxmlformats.org/officeDocument/2006/relationships" r:id="rId103"/>
              </a:graphicData>
            </a:graphic>
          </wp:inline>
        </w:drawing>
      </w:r>
    </w:p>
    <w:p w14:paraId="118E0B3D" w14:textId="52CABC91" w:rsidR="002A0D5F" w:rsidRDefault="002A0D5F" w:rsidP="00B43D43">
      <w:pPr>
        <w:pStyle w:val="Brdtext"/>
      </w:pPr>
      <w:r>
        <w:t>Den specialiserade somatiska vården motsvarade drygt hälften av lands</w:t>
      </w:r>
      <w:r w:rsidR="008F670F">
        <w:t>-</w:t>
      </w:r>
      <w:r>
        <w:t>tingens ojuserade nettokostnader, med en genomsnittlig kostnad om 11 696 kronor per invånare under 2011. I diagram 3.19 redovisas hur mycket den specialiserade somatiska vården presterar i förhållande till vad den kostar. Detta mäts med kostnad per konsumerad s.k. DRG-poäng. DRG står för diagnosrelaterade grupper och är ett system för att gruppera enskilda vårdkontakter baserat på medicinskt innehåll och resursförbrukning. Produktiviteten tycks ha minskat i de flesta landsting under 2011 jämfört med 2010. Mot bakgrund av de</w:t>
      </w:r>
      <w:r w:rsidR="009979F9">
        <w:t>n begränsade</w:t>
      </w:r>
      <w:r>
        <w:t xml:space="preserve"> data som ligger till grund för analysen kan dock detta inte fastställas med säk</w:t>
      </w:r>
      <w:r w:rsidR="008F670F">
        <w:t>erhet.</w:t>
      </w:r>
    </w:p>
    <w:p w14:paraId="1151DECE" w14:textId="77777777" w:rsidR="002A0D5F" w:rsidRDefault="002A0D5F">
      <w:pPr>
        <w:overflowPunct/>
        <w:autoSpaceDE/>
        <w:autoSpaceDN/>
        <w:adjustRightInd/>
        <w:textAlignment w:val="auto"/>
        <w:rPr>
          <w:rFonts w:ascii="Trade Gothic Pro" w:hAnsi="Trade Gothic Pro"/>
          <w:b/>
        </w:rPr>
      </w:pPr>
      <w:r>
        <w:br w:type="page"/>
      </w:r>
    </w:p>
    <w:p w14:paraId="0CDD4ECB" w14:textId="77777777" w:rsidR="002A0D5F" w:rsidRDefault="002A0D5F" w:rsidP="00B43D43">
      <w:pPr>
        <w:pStyle w:val="DiagramRubrik"/>
      </w:pPr>
      <w:r>
        <w:lastRenderedPageBreak/>
        <w:t xml:space="preserve">Diagram </w:t>
      </w:r>
      <w:fldSimple w:instr=" STYLEREF 1 \s ">
        <w:r w:rsidR="00756367">
          <w:rPr>
            <w:noProof/>
          </w:rPr>
          <w:t>3</w:t>
        </w:r>
      </w:fldSimple>
      <w:r>
        <w:t>.19</w:t>
      </w:r>
      <w:r>
        <w:tab/>
      </w:r>
      <w:r w:rsidRPr="00EC58A7">
        <w:t>Kostnad per konsumerad DRG-poäng inom specialiserad somatisk vård 201</w:t>
      </w:r>
      <w:r>
        <w:t>0</w:t>
      </w:r>
      <w:r w:rsidRPr="00EC58A7">
        <w:t xml:space="preserve"> och 2011</w:t>
      </w:r>
    </w:p>
    <w:p w14:paraId="21247FF0" w14:textId="77777777" w:rsidR="002A0D5F" w:rsidRDefault="002A0D5F" w:rsidP="00E80303">
      <w:pPr>
        <w:pStyle w:val="DiagramUnderrubrik"/>
        <w:spacing w:after="0"/>
      </w:pPr>
      <w:r>
        <w:t>Kronor</w:t>
      </w:r>
    </w:p>
    <w:p w14:paraId="2C353CA2" w14:textId="248E9F55" w:rsidR="007659F0" w:rsidRPr="007659F0" w:rsidRDefault="007659F0" w:rsidP="003D7E53">
      <w:pPr>
        <w:pStyle w:val="Brdtext"/>
      </w:pPr>
      <w:r w:rsidRPr="002F5D97">
        <w:rPr>
          <w:noProof/>
          <w:lang w:eastAsia="sv-SE"/>
        </w:rPr>
        <w:drawing>
          <wp:inline distT="0" distB="0" distL="0" distR="0" wp14:anchorId="0E833E99" wp14:editId="67F47E54">
            <wp:extent cx="3745230" cy="2675164"/>
            <wp:effectExtent l="0" t="0" r="7620" b="0"/>
            <wp:docPr id="91" name="Diagram 91"/>
            <wp:cNvGraphicFramePr/>
            <a:graphic xmlns:a="http://schemas.openxmlformats.org/drawingml/2006/main">
              <a:graphicData uri="http://schemas.openxmlformats.org/drawingml/2006/chart">
                <c:chart xmlns:c="http://schemas.openxmlformats.org/drawingml/2006/chart" xmlns:r="http://schemas.openxmlformats.org/officeDocument/2006/relationships" r:id="rId104"/>
              </a:graphicData>
            </a:graphic>
          </wp:inline>
        </w:drawing>
      </w:r>
    </w:p>
    <w:p w14:paraId="71DBD1FD" w14:textId="77777777" w:rsidR="002A0D5F" w:rsidRDefault="002A0D5F" w:rsidP="00E2233D">
      <w:pPr>
        <w:pStyle w:val="Rubrik3"/>
        <w:numPr>
          <w:ilvl w:val="2"/>
          <w:numId w:val="13"/>
        </w:numPr>
      </w:pPr>
      <w:bookmarkStart w:id="619" w:name="_Toc350326859"/>
      <w:bookmarkStart w:id="620" w:name="_Toc350328968"/>
      <w:bookmarkStart w:id="621" w:name="_Toc350329779"/>
      <w:bookmarkStart w:id="622" w:name="_Toc350331534"/>
      <w:bookmarkStart w:id="623" w:name="_Toc350340400"/>
      <w:bookmarkStart w:id="624" w:name="_Toc350345044"/>
      <w:bookmarkStart w:id="625" w:name="_Toc350406807"/>
      <w:bookmarkStart w:id="626" w:name="_Toc350412394"/>
      <w:bookmarkStart w:id="627" w:name="_Toc350414272"/>
      <w:bookmarkStart w:id="628" w:name="_Toc351027633"/>
      <w:bookmarkStart w:id="629" w:name="_Toc351637540"/>
      <w:bookmarkStart w:id="630" w:name="_Toc351639283"/>
      <w:bookmarkStart w:id="631" w:name="_Toc351642753"/>
      <w:bookmarkStart w:id="632" w:name="_Toc351644286"/>
      <w:bookmarkStart w:id="633" w:name="_Toc351646960"/>
      <w:r>
        <w:t>Tandvårdskostnader</w:t>
      </w:r>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p>
    <w:p w14:paraId="1913DAB6" w14:textId="4C6BDC76" w:rsidR="002A0D5F" w:rsidRPr="009D39A8" w:rsidRDefault="002A0D5F" w:rsidP="00B43D43">
      <w:pPr>
        <w:pStyle w:val="Brdtext"/>
      </w:pPr>
      <w:r w:rsidRPr="009D39A8">
        <w:t>I tandvårdens totala kostnader för 2010 om 23 miljarder kronor ingår barn- och ungdomstandvård med 2,4 miljarder kronor (se tabell 3.3). De privata utgifterna som andel av de totala utgifterna för tandvården har stadigt minskat från 62,1 till 59</w:t>
      </w:r>
      <w:r>
        <w:t>,0</w:t>
      </w:r>
      <w:r w:rsidRPr="009D39A8">
        <w:t> procent 2006</w:t>
      </w:r>
      <w:r w:rsidR="001F7DEB">
        <w:t>–</w:t>
      </w:r>
      <w:r w:rsidRPr="009D39A8">
        <w:t xml:space="preserve">2009. </w:t>
      </w:r>
      <w:r w:rsidR="009979F9">
        <w:t>T</w:t>
      </w:r>
      <w:r w:rsidRPr="009D39A8">
        <w:t xml:space="preserve">renden </w:t>
      </w:r>
      <w:r w:rsidR="00BF2977">
        <w:t>bröts</w:t>
      </w:r>
      <w:r w:rsidRPr="009D39A8">
        <w:t xml:space="preserve"> 2010</w:t>
      </w:r>
      <w:r w:rsidR="008F670F">
        <w:t>,</w:t>
      </w:r>
      <w:r w:rsidRPr="009D39A8">
        <w:t xml:space="preserve"> då de privata utgifterna ökade till 61,2 procent, vilket motsvarar 2004 års nivå. Den genomsnittliga kostnadsökningen mellan 2004 och 2008 (dvs. under </w:t>
      </w:r>
      <w:r w:rsidR="008F670F">
        <w:t xml:space="preserve">tiden med det </w:t>
      </w:r>
      <w:r w:rsidRPr="009D39A8">
        <w:t>tidigare gällande tandvårdsstöd</w:t>
      </w:r>
      <w:r w:rsidR="008F670F">
        <w:t>et</w:t>
      </w:r>
      <w:r w:rsidRPr="009D39A8">
        <w:t>) var 3,1 procent per år, vilket kan jämföras med den preliminära genom</w:t>
      </w:r>
      <w:r w:rsidR="008F670F">
        <w:t>-</w:t>
      </w:r>
      <w:r w:rsidRPr="009D39A8">
        <w:t>snittliga ökningen om 2,4 procent 2008</w:t>
      </w:r>
      <w:r w:rsidR="00BF2977">
        <w:t>–</w:t>
      </w:r>
      <w:r w:rsidRPr="009D39A8">
        <w:t>2010 för det nuvarande tand</w:t>
      </w:r>
      <w:r w:rsidR="008F670F">
        <w:t>-</w:t>
      </w:r>
      <w:r w:rsidRPr="009D39A8">
        <w:t>vårdsstödet.</w:t>
      </w:r>
    </w:p>
    <w:p w14:paraId="29BA3F13" w14:textId="77777777" w:rsidR="002A0D5F" w:rsidRDefault="002A0D5F">
      <w:pPr>
        <w:overflowPunct/>
        <w:autoSpaceDE/>
        <w:autoSpaceDN/>
        <w:adjustRightInd/>
        <w:textAlignment w:val="auto"/>
        <w:rPr>
          <w:rFonts w:ascii="Trade Gothic Pro" w:hAnsi="Trade Gothic Pro"/>
          <w:b/>
        </w:rPr>
      </w:pPr>
      <w:r>
        <w:br w:type="page"/>
      </w:r>
    </w:p>
    <w:p w14:paraId="69129644" w14:textId="77777777" w:rsidR="002A0D5F" w:rsidRDefault="002A0D5F" w:rsidP="00E80303">
      <w:pPr>
        <w:pStyle w:val="TabellRubrik"/>
      </w:pPr>
      <w:r>
        <w:lastRenderedPageBreak/>
        <w:t xml:space="preserve">Tabell </w:t>
      </w:r>
      <w:fldSimple w:instr=" STYLEREF 1 \s ">
        <w:r w:rsidR="00756367">
          <w:rPr>
            <w:noProof/>
          </w:rPr>
          <w:t>3</w:t>
        </w:r>
      </w:fldSimple>
      <w:r>
        <w:t>.</w:t>
      </w:r>
      <w:fldSimple w:instr=" SEQ Tabell \* ARABIC \s 1 ">
        <w:r w:rsidR="00756367">
          <w:rPr>
            <w:noProof/>
          </w:rPr>
          <w:t>3</w:t>
        </w:r>
      </w:fldSimple>
      <w:r>
        <w:tab/>
      </w:r>
      <w:r w:rsidRPr="00EC6430">
        <w:t>Tandvårdens totala kostnader</w:t>
      </w:r>
      <w:r>
        <w:t xml:space="preserve"> 2006–2010</w:t>
      </w:r>
    </w:p>
    <w:tbl>
      <w:tblPr>
        <w:tblW w:w="5896" w:type="dxa"/>
        <w:tblBorders>
          <w:top w:val="single" w:sz="8" w:space="0" w:color="auto"/>
          <w:bottom w:val="single" w:sz="8" w:space="0" w:color="auto"/>
        </w:tblBorders>
        <w:tblLayout w:type="fixed"/>
        <w:tblCellMar>
          <w:left w:w="0" w:type="dxa"/>
        </w:tblCellMar>
        <w:tblLook w:val="0000" w:firstRow="0" w:lastRow="0" w:firstColumn="0" w:lastColumn="0" w:noHBand="0" w:noVBand="0"/>
      </w:tblPr>
      <w:tblGrid>
        <w:gridCol w:w="1701"/>
        <w:gridCol w:w="1418"/>
        <w:gridCol w:w="709"/>
        <w:gridCol w:w="708"/>
        <w:gridCol w:w="709"/>
        <w:gridCol w:w="651"/>
      </w:tblGrid>
      <w:tr w:rsidR="002A0D5F" w14:paraId="772F1BB9" w14:textId="77777777" w:rsidTr="00E80303">
        <w:tc>
          <w:tcPr>
            <w:tcW w:w="1701" w:type="dxa"/>
            <w:tcBorders>
              <w:top w:val="single" w:sz="8" w:space="0" w:color="auto"/>
              <w:bottom w:val="single" w:sz="8" w:space="0" w:color="auto"/>
            </w:tcBorders>
            <w:shd w:val="clear" w:color="auto" w:fill="auto"/>
          </w:tcPr>
          <w:p w14:paraId="091B8ACB" w14:textId="77777777" w:rsidR="002A0D5F" w:rsidRPr="00EC6430" w:rsidRDefault="002A0D5F" w:rsidP="00E80303">
            <w:pPr>
              <w:pStyle w:val="TabellHuvud"/>
              <w:jc w:val="left"/>
            </w:pPr>
            <w:r w:rsidRPr="00EC6430">
              <w:t>Miljoner kronor, löpande priser</w:t>
            </w:r>
          </w:p>
        </w:tc>
        <w:tc>
          <w:tcPr>
            <w:tcW w:w="1418" w:type="dxa"/>
            <w:tcBorders>
              <w:top w:val="single" w:sz="8" w:space="0" w:color="auto"/>
              <w:bottom w:val="single" w:sz="8" w:space="0" w:color="auto"/>
            </w:tcBorders>
            <w:shd w:val="clear" w:color="auto" w:fill="auto"/>
          </w:tcPr>
          <w:p w14:paraId="00A84A4B" w14:textId="77777777" w:rsidR="002A0D5F" w:rsidRPr="00EC6430" w:rsidRDefault="002A0D5F" w:rsidP="00E80303">
            <w:pPr>
              <w:pStyle w:val="TabellHuvud"/>
            </w:pPr>
            <w:r w:rsidRPr="00EC6430">
              <w:t>2006</w:t>
            </w:r>
          </w:p>
        </w:tc>
        <w:tc>
          <w:tcPr>
            <w:tcW w:w="709" w:type="dxa"/>
            <w:tcBorders>
              <w:top w:val="single" w:sz="8" w:space="0" w:color="auto"/>
              <w:bottom w:val="single" w:sz="8" w:space="0" w:color="auto"/>
            </w:tcBorders>
            <w:shd w:val="clear" w:color="auto" w:fill="auto"/>
          </w:tcPr>
          <w:p w14:paraId="5336C9BB" w14:textId="77777777" w:rsidR="002A0D5F" w:rsidRPr="00EC6430" w:rsidRDefault="002A0D5F" w:rsidP="00E80303">
            <w:pPr>
              <w:pStyle w:val="TabellHuvud"/>
            </w:pPr>
            <w:r w:rsidRPr="00EC6430">
              <w:t>2007</w:t>
            </w:r>
          </w:p>
        </w:tc>
        <w:tc>
          <w:tcPr>
            <w:tcW w:w="708" w:type="dxa"/>
            <w:tcBorders>
              <w:top w:val="single" w:sz="8" w:space="0" w:color="auto"/>
              <w:bottom w:val="single" w:sz="8" w:space="0" w:color="auto"/>
            </w:tcBorders>
            <w:shd w:val="clear" w:color="auto" w:fill="auto"/>
          </w:tcPr>
          <w:p w14:paraId="77E5E465" w14:textId="77777777" w:rsidR="002A0D5F" w:rsidRPr="00EC6430" w:rsidRDefault="002A0D5F" w:rsidP="00E80303">
            <w:pPr>
              <w:pStyle w:val="TabellHuvud"/>
            </w:pPr>
            <w:r w:rsidRPr="00EC6430">
              <w:t>2008</w:t>
            </w:r>
          </w:p>
        </w:tc>
        <w:tc>
          <w:tcPr>
            <w:tcW w:w="709" w:type="dxa"/>
            <w:tcBorders>
              <w:top w:val="single" w:sz="8" w:space="0" w:color="auto"/>
              <w:bottom w:val="single" w:sz="8" w:space="0" w:color="auto"/>
            </w:tcBorders>
            <w:shd w:val="clear" w:color="auto" w:fill="auto"/>
          </w:tcPr>
          <w:p w14:paraId="4977FDB6" w14:textId="77777777" w:rsidR="002A0D5F" w:rsidRPr="00EC6430" w:rsidRDefault="002A0D5F" w:rsidP="00E80303">
            <w:pPr>
              <w:pStyle w:val="TabellHuvud"/>
            </w:pPr>
            <w:r w:rsidRPr="00EC6430">
              <w:t>2009</w:t>
            </w:r>
          </w:p>
        </w:tc>
        <w:tc>
          <w:tcPr>
            <w:tcW w:w="651" w:type="dxa"/>
            <w:tcBorders>
              <w:top w:val="single" w:sz="8" w:space="0" w:color="auto"/>
              <w:bottom w:val="single" w:sz="8" w:space="0" w:color="auto"/>
            </w:tcBorders>
            <w:shd w:val="clear" w:color="auto" w:fill="auto"/>
          </w:tcPr>
          <w:p w14:paraId="1B4D1519" w14:textId="77777777" w:rsidR="002A0D5F" w:rsidRPr="00EC6430" w:rsidRDefault="002A0D5F" w:rsidP="00E80303">
            <w:pPr>
              <w:pStyle w:val="TabellHuvud"/>
            </w:pPr>
            <w:r>
              <w:t>2010</w:t>
            </w:r>
          </w:p>
        </w:tc>
      </w:tr>
      <w:tr w:rsidR="002A0D5F" w14:paraId="08047FBB" w14:textId="77777777" w:rsidTr="00E80303">
        <w:tc>
          <w:tcPr>
            <w:tcW w:w="1701" w:type="dxa"/>
            <w:tcBorders>
              <w:top w:val="single" w:sz="8" w:space="0" w:color="auto"/>
            </w:tcBorders>
            <w:shd w:val="clear" w:color="auto" w:fill="auto"/>
          </w:tcPr>
          <w:p w14:paraId="65477886" w14:textId="77777777" w:rsidR="002A0D5F" w:rsidRDefault="002A0D5F" w:rsidP="00E80303">
            <w:pPr>
              <w:pStyle w:val="TabellRader"/>
              <w:jc w:val="left"/>
            </w:pPr>
            <w:r w:rsidRPr="005F7475">
              <w:t>Offentlig sektor</w:t>
            </w:r>
            <w:r>
              <w:t>,</w:t>
            </w:r>
          </w:p>
          <w:p w14:paraId="01E79150" w14:textId="77777777" w:rsidR="002A0D5F" w:rsidRPr="005F7475" w:rsidRDefault="002A0D5F" w:rsidP="00E80303">
            <w:pPr>
              <w:pStyle w:val="TabellRader"/>
              <w:jc w:val="left"/>
            </w:pPr>
            <w:r w:rsidRPr="005F7475">
              <w:t>varav</w:t>
            </w:r>
          </w:p>
        </w:tc>
        <w:tc>
          <w:tcPr>
            <w:tcW w:w="1418" w:type="dxa"/>
            <w:tcBorders>
              <w:top w:val="single" w:sz="8" w:space="0" w:color="auto"/>
            </w:tcBorders>
            <w:shd w:val="clear" w:color="auto" w:fill="auto"/>
          </w:tcPr>
          <w:p w14:paraId="2BBE5B5E" w14:textId="77777777" w:rsidR="002A0D5F" w:rsidRPr="005F7475" w:rsidRDefault="002A0D5F" w:rsidP="00E80303">
            <w:pPr>
              <w:pStyle w:val="TabellRader"/>
            </w:pPr>
            <w:r w:rsidRPr="005F7475">
              <w:t>7 340</w:t>
            </w:r>
          </w:p>
        </w:tc>
        <w:tc>
          <w:tcPr>
            <w:tcW w:w="709" w:type="dxa"/>
            <w:tcBorders>
              <w:top w:val="single" w:sz="8" w:space="0" w:color="auto"/>
            </w:tcBorders>
            <w:shd w:val="clear" w:color="auto" w:fill="auto"/>
          </w:tcPr>
          <w:p w14:paraId="40C3EC8F" w14:textId="77777777" w:rsidR="002A0D5F" w:rsidRPr="005F7475" w:rsidRDefault="002A0D5F" w:rsidP="00E80303">
            <w:pPr>
              <w:pStyle w:val="TabellRader"/>
            </w:pPr>
            <w:r w:rsidRPr="005F7475">
              <w:t>7 622</w:t>
            </w:r>
          </w:p>
        </w:tc>
        <w:tc>
          <w:tcPr>
            <w:tcW w:w="708" w:type="dxa"/>
            <w:tcBorders>
              <w:top w:val="single" w:sz="8" w:space="0" w:color="auto"/>
            </w:tcBorders>
            <w:shd w:val="clear" w:color="auto" w:fill="auto"/>
          </w:tcPr>
          <w:p w14:paraId="3756F866" w14:textId="77777777" w:rsidR="002A0D5F" w:rsidRPr="005F7475" w:rsidRDefault="002A0D5F" w:rsidP="00E80303">
            <w:pPr>
              <w:pStyle w:val="TabellRader"/>
            </w:pPr>
            <w:r w:rsidRPr="005F7475">
              <w:t>8 523</w:t>
            </w:r>
          </w:p>
        </w:tc>
        <w:tc>
          <w:tcPr>
            <w:tcW w:w="709" w:type="dxa"/>
            <w:tcBorders>
              <w:top w:val="single" w:sz="8" w:space="0" w:color="auto"/>
            </w:tcBorders>
            <w:shd w:val="clear" w:color="auto" w:fill="auto"/>
          </w:tcPr>
          <w:p w14:paraId="1E8441B7" w14:textId="77777777" w:rsidR="002A0D5F" w:rsidRPr="005F7475" w:rsidRDefault="002A0D5F" w:rsidP="00E80303">
            <w:pPr>
              <w:pStyle w:val="TabellRader"/>
            </w:pPr>
            <w:r w:rsidRPr="005F7475">
              <w:t>9 399</w:t>
            </w:r>
          </w:p>
        </w:tc>
        <w:tc>
          <w:tcPr>
            <w:tcW w:w="651" w:type="dxa"/>
            <w:tcBorders>
              <w:top w:val="single" w:sz="8" w:space="0" w:color="auto"/>
            </w:tcBorders>
            <w:shd w:val="clear" w:color="auto" w:fill="auto"/>
          </w:tcPr>
          <w:p w14:paraId="52D9C918" w14:textId="77777777" w:rsidR="002A0D5F" w:rsidRPr="005F7475" w:rsidRDefault="002A0D5F" w:rsidP="00E80303">
            <w:pPr>
              <w:pStyle w:val="TabellRader"/>
            </w:pPr>
            <w:r w:rsidRPr="005F7475">
              <w:t>8 922</w:t>
            </w:r>
          </w:p>
        </w:tc>
      </w:tr>
      <w:tr w:rsidR="002A0D5F" w14:paraId="07629DB4" w14:textId="77777777" w:rsidTr="00E80303">
        <w:tc>
          <w:tcPr>
            <w:tcW w:w="1701" w:type="dxa"/>
            <w:shd w:val="clear" w:color="auto" w:fill="auto"/>
          </w:tcPr>
          <w:p w14:paraId="2FA4CC87" w14:textId="77777777" w:rsidR="002A0D5F" w:rsidRPr="005F7475" w:rsidRDefault="002A0D5F" w:rsidP="00E80303">
            <w:pPr>
              <w:pStyle w:val="TabellRader"/>
              <w:jc w:val="left"/>
            </w:pPr>
            <w:r>
              <w:t xml:space="preserve">- </w:t>
            </w:r>
            <w:r w:rsidRPr="005F7475">
              <w:t xml:space="preserve">Staten </w:t>
            </w:r>
          </w:p>
        </w:tc>
        <w:tc>
          <w:tcPr>
            <w:tcW w:w="1418" w:type="dxa"/>
            <w:shd w:val="clear" w:color="auto" w:fill="auto"/>
          </w:tcPr>
          <w:p w14:paraId="6047153B" w14:textId="77777777" w:rsidR="002A0D5F" w:rsidRPr="005F7475" w:rsidRDefault="002A0D5F" w:rsidP="00E80303">
            <w:pPr>
              <w:pStyle w:val="TabellRader"/>
            </w:pPr>
            <w:r w:rsidRPr="005F7475">
              <w:t>2 192</w:t>
            </w:r>
          </w:p>
        </w:tc>
        <w:tc>
          <w:tcPr>
            <w:tcW w:w="709" w:type="dxa"/>
            <w:shd w:val="clear" w:color="auto" w:fill="auto"/>
          </w:tcPr>
          <w:p w14:paraId="22066F7F" w14:textId="77777777" w:rsidR="002A0D5F" w:rsidRPr="005F7475" w:rsidRDefault="002A0D5F" w:rsidP="00E80303">
            <w:pPr>
              <w:pStyle w:val="TabellRader"/>
            </w:pPr>
            <w:r w:rsidRPr="005F7475">
              <w:t>2 376</w:t>
            </w:r>
          </w:p>
        </w:tc>
        <w:tc>
          <w:tcPr>
            <w:tcW w:w="708" w:type="dxa"/>
            <w:shd w:val="clear" w:color="auto" w:fill="auto"/>
          </w:tcPr>
          <w:p w14:paraId="6BF026A9" w14:textId="77777777" w:rsidR="002A0D5F" w:rsidRPr="005F7475" w:rsidRDefault="002A0D5F" w:rsidP="00E80303">
            <w:pPr>
              <w:pStyle w:val="TabellRader"/>
            </w:pPr>
            <w:r w:rsidRPr="005F7475">
              <w:t>2 825</w:t>
            </w:r>
          </w:p>
        </w:tc>
        <w:tc>
          <w:tcPr>
            <w:tcW w:w="709" w:type="dxa"/>
            <w:shd w:val="clear" w:color="auto" w:fill="auto"/>
          </w:tcPr>
          <w:p w14:paraId="77082531" w14:textId="77777777" w:rsidR="002A0D5F" w:rsidRPr="005F7475" w:rsidRDefault="002A0D5F" w:rsidP="00E80303">
            <w:pPr>
              <w:pStyle w:val="TabellRader"/>
            </w:pPr>
            <w:r w:rsidRPr="005F7475">
              <w:t>3 996</w:t>
            </w:r>
          </w:p>
        </w:tc>
        <w:tc>
          <w:tcPr>
            <w:tcW w:w="651" w:type="dxa"/>
            <w:shd w:val="clear" w:color="auto" w:fill="auto"/>
          </w:tcPr>
          <w:p w14:paraId="0E87B620" w14:textId="77777777" w:rsidR="002A0D5F" w:rsidRPr="005F7475" w:rsidRDefault="002A0D5F" w:rsidP="00E80303">
            <w:pPr>
              <w:pStyle w:val="TabellRader"/>
            </w:pPr>
            <w:r w:rsidRPr="00EC6430">
              <w:t>3 401</w:t>
            </w:r>
          </w:p>
        </w:tc>
      </w:tr>
      <w:tr w:rsidR="002A0D5F" w14:paraId="79A0554A" w14:textId="77777777" w:rsidTr="00E80303">
        <w:tc>
          <w:tcPr>
            <w:tcW w:w="1701" w:type="dxa"/>
            <w:shd w:val="clear" w:color="auto" w:fill="auto"/>
          </w:tcPr>
          <w:p w14:paraId="6D48BF15" w14:textId="77777777" w:rsidR="002A0D5F" w:rsidRPr="005F7475" w:rsidRDefault="002A0D5F" w:rsidP="00E80303">
            <w:pPr>
              <w:pStyle w:val="TabellRader"/>
              <w:jc w:val="left"/>
            </w:pPr>
            <w:r>
              <w:t xml:space="preserve">- </w:t>
            </w:r>
            <w:r w:rsidRPr="005F7475">
              <w:t>Primärkommuner</w:t>
            </w:r>
          </w:p>
        </w:tc>
        <w:tc>
          <w:tcPr>
            <w:tcW w:w="1418" w:type="dxa"/>
            <w:shd w:val="clear" w:color="auto" w:fill="auto"/>
          </w:tcPr>
          <w:p w14:paraId="1AD7676A" w14:textId="77777777" w:rsidR="002A0D5F" w:rsidRPr="005F7475" w:rsidRDefault="002A0D5F" w:rsidP="00E80303">
            <w:pPr>
              <w:pStyle w:val="TabellRader"/>
            </w:pPr>
            <w:r w:rsidRPr="005F7475">
              <w:t>16</w:t>
            </w:r>
          </w:p>
        </w:tc>
        <w:tc>
          <w:tcPr>
            <w:tcW w:w="709" w:type="dxa"/>
            <w:shd w:val="clear" w:color="auto" w:fill="auto"/>
          </w:tcPr>
          <w:p w14:paraId="54A71ECE" w14:textId="77777777" w:rsidR="002A0D5F" w:rsidRPr="005F7475" w:rsidRDefault="002A0D5F" w:rsidP="00E80303">
            <w:pPr>
              <w:pStyle w:val="TabellRader"/>
            </w:pPr>
            <w:r w:rsidRPr="005F7475">
              <w:t>29</w:t>
            </w:r>
          </w:p>
        </w:tc>
        <w:tc>
          <w:tcPr>
            <w:tcW w:w="708" w:type="dxa"/>
            <w:shd w:val="clear" w:color="auto" w:fill="auto"/>
          </w:tcPr>
          <w:p w14:paraId="2A55A1C0" w14:textId="77777777" w:rsidR="002A0D5F" w:rsidRPr="005F7475" w:rsidRDefault="002A0D5F" w:rsidP="00E80303">
            <w:pPr>
              <w:pStyle w:val="TabellRader"/>
            </w:pPr>
            <w:r w:rsidRPr="005F7475">
              <w:t>20</w:t>
            </w:r>
          </w:p>
        </w:tc>
        <w:tc>
          <w:tcPr>
            <w:tcW w:w="709" w:type="dxa"/>
            <w:shd w:val="clear" w:color="auto" w:fill="auto"/>
          </w:tcPr>
          <w:p w14:paraId="322AFF38" w14:textId="77777777" w:rsidR="002A0D5F" w:rsidRPr="005F7475" w:rsidRDefault="002A0D5F" w:rsidP="00E80303">
            <w:pPr>
              <w:pStyle w:val="TabellRader"/>
            </w:pPr>
            <w:r w:rsidRPr="005F7475">
              <w:t>16</w:t>
            </w:r>
          </w:p>
        </w:tc>
        <w:tc>
          <w:tcPr>
            <w:tcW w:w="651" w:type="dxa"/>
            <w:shd w:val="clear" w:color="auto" w:fill="auto"/>
          </w:tcPr>
          <w:p w14:paraId="368DD139" w14:textId="77777777" w:rsidR="002A0D5F" w:rsidRPr="005F7475" w:rsidRDefault="002A0D5F" w:rsidP="00E80303">
            <w:pPr>
              <w:pStyle w:val="TabellRader"/>
            </w:pPr>
            <w:r>
              <w:t>20</w:t>
            </w:r>
          </w:p>
        </w:tc>
      </w:tr>
      <w:tr w:rsidR="002A0D5F" w14:paraId="2850D80C" w14:textId="77777777" w:rsidTr="00E80303">
        <w:tc>
          <w:tcPr>
            <w:tcW w:w="1701" w:type="dxa"/>
            <w:shd w:val="clear" w:color="auto" w:fill="auto"/>
          </w:tcPr>
          <w:p w14:paraId="16F4F311" w14:textId="77777777" w:rsidR="002A0D5F" w:rsidRPr="005F7475" w:rsidRDefault="002A0D5F" w:rsidP="00E80303">
            <w:pPr>
              <w:pStyle w:val="TabellRader"/>
              <w:jc w:val="left"/>
            </w:pPr>
            <w:r>
              <w:t xml:space="preserve">- </w:t>
            </w:r>
            <w:r w:rsidRPr="005F7475">
              <w:t>Landsting</w:t>
            </w:r>
          </w:p>
        </w:tc>
        <w:tc>
          <w:tcPr>
            <w:tcW w:w="1418" w:type="dxa"/>
            <w:shd w:val="clear" w:color="auto" w:fill="auto"/>
          </w:tcPr>
          <w:p w14:paraId="4E1D9E54" w14:textId="77777777" w:rsidR="002A0D5F" w:rsidRPr="005F7475" w:rsidRDefault="002A0D5F" w:rsidP="00E80303">
            <w:pPr>
              <w:pStyle w:val="TabellRader"/>
            </w:pPr>
            <w:r w:rsidRPr="005F7475">
              <w:t>5 132</w:t>
            </w:r>
          </w:p>
        </w:tc>
        <w:tc>
          <w:tcPr>
            <w:tcW w:w="709" w:type="dxa"/>
            <w:shd w:val="clear" w:color="auto" w:fill="auto"/>
          </w:tcPr>
          <w:p w14:paraId="614FDD79" w14:textId="77777777" w:rsidR="002A0D5F" w:rsidRPr="005F7475" w:rsidRDefault="002A0D5F" w:rsidP="00E80303">
            <w:pPr>
              <w:pStyle w:val="TabellRader"/>
            </w:pPr>
            <w:r w:rsidRPr="005F7475">
              <w:t>5 217</w:t>
            </w:r>
          </w:p>
        </w:tc>
        <w:tc>
          <w:tcPr>
            <w:tcW w:w="708" w:type="dxa"/>
            <w:shd w:val="clear" w:color="auto" w:fill="auto"/>
          </w:tcPr>
          <w:p w14:paraId="4FF04672" w14:textId="77777777" w:rsidR="002A0D5F" w:rsidRPr="005F7475" w:rsidRDefault="002A0D5F" w:rsidP="00E80303">
            <w:pPr>
              <w:pStyle w:val="TabellRader"/>
            </w:pPr>
            <w:r w:rsidRPr="005F7475">
              <w:t>5 678</w:t>
            </w:r>
          </w:p>
        </w:tc>
        <w:tc>
          <w:tcPr>
            <w:tcW w:w="709" w:type="dxa"/>
            <w:shd w:val="clear" w:color="auto" w:fill="auto"/>
          </w:tcPr>
          <w:p w14:paraId="4FCB54EF" w14:textId="77777777" w:rsidR="002A0D5F" w:rsidRPr="005F7475" w:rsidRDefault="002A0D5F" w:rsidP="00E80303">
            <w:pPr>
              <w:pStyle w:val="TabellRader"/>
            </w:pPr>
            <w:r w:rsidRPr="005F7475">
              <w:t>5 387</w:t>
            </w:r>
          </w:p>
        </w:tc>
        <w:tc>
          <w:tcPr>
            <w:tcW w:w="651" w:type="dxa"/>
            <w:shd w:val="clear" w:color="auto" w:fill="auto"/>
          </w:tcPr>
          <w:p w14:paraId="468646A4" w14:textId="77777777" w:rsidR="002A0D5F" w:rsidRPr="005F7475" w:rsidRDefault="002A0D5F" w:rsidP="00E80303">
            <w:pPr>
              <w:pStyle w:val="TabellRader"/>
            </w:pPr>
            <w:r>
              <w:t>5501</w:t>
            </w:r>
          </w:p>
        </w:tc>
      </w:tr>
      <w:tr w:rsidR="002A0D5F" w14:paraId="4306CCA5" w14:textId="77777777" w:rsidTr="00E80303">
        <w:tc>
          <w:tcPr>
            <w:tcW w:w="1701" w:type="dxa"/>
            <w:shd w:val="clear" w:color="auto" w:fill="auto"/>
          </w:tcPr>
          <w:p w14:paraId="407D0F5D" w14:textId="77777777" w:rsidR="002A0D5F" w:rsidRPr="005F7475" w:rsidRDefault="002A0D5F" w:rsidP="00E80303">
            <w:pPr>
              <w:pStyle w:val="TabellRader"/>
              <w:jc w:val="left"/>
            </w:pPr>
            <w:r w:rsidRPr="005F7475">
              <w:t>Företag och hushåll</w:t>
            </w:r>
            <w:r>
              <w:t xml:space="preserve"> </w:t>
            </w:r>
            <w:r w:rsidRPr="005F7475">
              <w:t>(privata hushåll)</w:t>
            </w:r>
          </w:p>
        </w:tc>
        <w:tc>
          <w:tcPr>
            <w:tcW w:w="1418" w:type="dxa"/>
            <w:shd w:val="clear" w:color="auto" w:fill="auto"/>
          </w:tcPr>
          <w:p w14:paraId="18C335CF" w14:textId="77777777" w:rsidR="002A0D5F" w:rsidRPr="005F7475" w:rsidRDefault="002A0D5F" w:rsidP="00E80303">
            <w:pPr>
              <w:pStyle w:val="TabellRader"/>
            </w:pPr>
            <w:r w:rsidRPr="005F7475">
              <w:t>12 039</w:t>
            </w:r>
          </w:p>
        </w:tc>
        <w:tc>
          <w:tcPr>
            <w:tcW w:w="709" w:type="dxa"/>
            <w:shd w:val="clear" w:color="auto" w:fill="auto"/>
          </w:tcPr>
          <w:p w14:paraId="13F40392" w14:textId="77777777" w:rsidR="002A0D5F" w:rsidRPr="005F7475" w:rsidRDefault="002A0D5F" w:rsidP="00E80303">
            <w:pPr>
              <w:pStyle w:val="TabellRader"/>
            </w:pPr>
            <w:r w:rsidRPr="005F7475">
              <w:t>12 445</w:t>
            </w:r>
          </w:p>
        </w:tc>
        <w:tc>
          <w:tcPr>
            <w:tcW w:w="708" w:type="dxa"/>
            <w:shd w:val="clear" w:color="auto" w:fill="auto"/>
          </w:tcPr>
          <w:p w14:paraId="1339A274" w14:textId="77777777" w:rsidR="002A0D5F" w:rsidRPr="005F7475" w:rsidRDefault="002A0D5F" w:rsidP="00E80303">
            <w:pPr>
              <w:pStyle w:val="TabellRader"/>
            </w:pPr>
            <w:r w:rsidRPr="005F7475">
              <w:t>13 100</w:t>
            </w:r>
          </w:p>
        </w:tc>
        <w:tc>
          <w:tcPr>
            <w:tcW w:w="709" w:type="dxa"/>
            <w:shd w:val="clear" w:color="auto" w:fill="auto"/>
          </w:tcPr>
          <w:p w14:paraId="2519E846" w14:textId="77777777" w:rsidR="002A0D5F" w:rsidRPr="005F7475" w:rsidRDefault="002A0D5F" w:rsidP="00E80303">
            <w:pPr>
              <w:pStyle w:val="TabellRader"/>
            </w:pPr>
            <w:r w:rsidRPr="005F7475">
              <w:t>13 539</w:t>
            </w:r>
          </w:p>
        </w:tc>
        <w:tc>
          <w:tcPr>
            <w:tcW w:w="651" w:type="dxa"/>
            <w:shd w:val="clear" w:color="auto" w:fill="auto"/>
          </w:tcPr>
          <w:p w14:paraId="6DF09EBE" w14:textId="77777777" w:rsidR="002A0D5F" w:rsidRPr="005F7475" w:rsidRDefault="002A0D5F" w:rsidP="00E80303">
            <w:pPr>
              <w:pStyle w:val="TabellRader"/>
            </w:pPr>
            <w:r w:rsidRPr="005F7475">
              <w:t>14 085</w:t>
            </w:r>
          </w:p>
        </w:tc>
      </w:tr>
      <w:tr w:rsidR="002A0D5F" w14:paraId="23489E64" w14:textId="77777777" w:rsidTr="00E80303">
        <w:tc>
          <w:tcPr>
            <w:tcW w:w="1701" w:type="dxa"/>
            <w:tcBorders>
              <w:bottom w:val="nil"/>
            </w:tcBorders>
            <w:shd w:val="clear" w:color="auto" w:fill="auto"/>
          </w:tcPr>
          <w:p w14:paraId="76E5A5E3" w14:textId="77777777" w:rsidR="002A0D5F" w:rsidRPr="005F7475" w:rsidRDefault="002A0D5F" w:rsidP="00E80303">
            <w:pPr>
              <w:pStyle w:val="TabellRader"/>
              <w:jc w:val="left"/>
            </w:pPr>
            <w:r>
              <w:t>Privata kostnader som andel av totala kostnader</w:t>
            </w:r>
          </w:p>
        </w:tc>
        <w:tc>
          <w:tcPr>
            <w:tcW w:w="1418" w:type="dxa"/>
            <w:tcBorders>
              <w:bottom w:val="nil"/>
            </w:tcBorders>
            <w:shd w:val="clear" w:color="auto" w:fill="auto"/>
          </w:tcPr>
          <w:p w14:paraId="6319EE66" w14:textId="77777777" w:rsidR="002A0D5F" w:rsidRPr="005F7475" w:rsidRDefault="002A0D5F" w:rsidP="00E80303">
            <w:pPr>
              <w:pStyle w:val="TabellRader"/>
            </w:pPr>
            <w:r w:rsidRPr="005F7475">
              <w:t>62,1 %</w:t>
            </w:r>
          </w:p>
        </w:tc>
        <w:tc>
          <w:tcPr>
            <w:tcW w:w="709" w:type="dxa"/>
            <w:tcBorders>
              <w:bottom w:val="nil"/>
            </w:tcBorders>
            <w:shd w:val="clear" w:color="auto" w:fill="auto"/>
          </w:tcPr>
          <w:p w14:paraId="74DB9F56" w14:textId="77777777" w:rsidR="002A0D5F" w:rsidRPr="005F7475" w:rsidRDefault="002A0D5F" w:rsidP="00E80303">
            <w:pPr>
              <w:pStyle w:val="TabellRader"/>
            </w:pPr>
            <w:r w:rsidRPr="005F7475">
              <w:t>62,0 %</w:t>
            </w:r>
          </w:p>
        </w:tc>
        <w:tc>
          <w:tcPr>
            <w:tcW w:w="708" w:type="dxa"/>
            <w:tcBorders>
              <w:bottom w:val="nil"/>
            </w:tcBorders>
            <w:shd w:val="clear" w:color="auto" w:fill="auto"/>
          </w:tcPr>
          <w:p w14:paraId="287C8FBE" w14:textId="77777777" w:rsidR="002A0D5F" w:rsidRPr="005F7475" w:rsidRDefault="002A0D5F" w:rsidP="00E80303">
            <w:pPr>
              <w:pStyle w:val="TabellRader"/>
            </w:pPr>
            <w:r w:rsidRPr="005F7475">
              <w:t>60,6 %</w:t>
            </w:r>
          </w:p>
        </w:tc>
        <w:tc>
          <w:tcPr>
            <w:tcW w:w="709" w:type="dxa"/>
            <w:tcBorders>
              <w:bottom w:val="nil"/>
            </w:tcBorders>
            <w:shd w:val="clear" w:color="auto" w:fill="auto"/>
          </w:tcPr>
          <w:p w14:paraId="4DA33C45" w14:textId="77777777" w:rsidR="002A0D5F" w:rsidRPr="005F7475" w:rsidRDefault="002A0D5F" w:rsidP="00E80303">
            <w:pPr>
              <w:pStyle w:val="TabellRader"/>
            </w:pPr>
            <w:r w:rsidRPr="005F7475">
              <w:t>59,0 %</w:t>
            </w:r>
          </w:p>
        </w:tc>
        <w:tc>
          <w:tcPr>
            <w:tcW w:w="651" w:type="dxa"/>
            <w:tcBorders>
              <w:bottom w:val="nil"/>
            </w:tcBorders>
            <w:shd w:val="clear" w:color="auto" w:fill="auto"/>
          </w:tcPr>
          <w:p w14:paraId="0A4C1184" w14:textId="77777777" w:rsidR="002A0D5F" w:rsidRPr="005F7475" w:rsidRDefault="002A0D5F" w:rsidP="00E80303">
            <w:pPr>
              <w:pStyle w:val="TabellRader"/>
            </w:pPr>
            <w:r w:rsidRPr="005F7475">
              <w:t>61,2 %</w:t>
            </w:r>
          </w:p>
        </w:tc>
      </w:tr>
      <w:tr w:rsidR="002A0D5F" w14:paraId="35AB6CBC" w14:textId="77777777" w:rsidTr="00E80303">
        <w:tc>
          <w:tcPr>
            <w:tcW w:w="1701" w:type="dxa"/>
            <w:tcBorders>
              <w:top w:val="nil"/>
              <w:bottom w:val="nil"/>
            </w:tcBorders>
            <w:shd w:val="clear" w:color="auto" w:fill="auto"/>
          </w:tcPr>
          <w:p w14:paraId="33F126F7" w14:textId="77777777" w:rsidR="002A0D5F" w:rsidRPr="0009588E" w:rsidRDefault="002A0D5F" w:rsidP="00E80303">
            <w:pPr>
              <w:pStyle w:val="TabellSlutsumma"/>
              <w:jc w:val="left"/>
            </w:pPr>
            <w:r>
              <w:t>Totala kostnader</w:t>
            </w:r>
          </w:p>
        </w:tc>
        <w:tc>
          <w:tcPr>
            <w:tcW w:w="1418" w:type="dxa"/>
            <w:tcBorders>
              <w:top w:val="nil"/>
              <w:bottom w:val="nil"/>
            </w:tcBorders>
            <w:shd w:val="clear" w:color="auto" w:fill="auto"/>
          </w:tcPr>
          <w:p w14:paraId="457093E4" w14:textId="77777777" w:rsidR="002A0D5F" w:rsidRPr="0009588E" w:rsidRDefault="002A0D5F" w:rsidP="00E80303">
            <w:pPr>
              <w:pStyle w:val="TabellSlutsumma"/>
            </w:pPr>
            <w:r w:rsidRPr="0009588E">
              <w:t>19 379</w:t>
            </w:r>
          </w:p>
        </w:tc>
        <w:tc>
          <w:tcPr>
            <w:tcW w:w="709" w:type="dxa"/>
            <w:tcBorders>
              <w:top w:val="nil"/>
              <w:bottom w:val="nil"/>
            </w:tcBorders>
            <w:shd w:val="clear" w:color="auto" w:fill="auto"/>
          </w:tcPr>
          <w:p w14:paraId="0AE67A95" w14:textId="77777777" w:rsidR="002A0D5F" w:rsidRPr="0009588E" w:rsidRDefault="002A0D5F" w:rsidP="00E80303">
            <w:pPr>
              <w:pStyle w:val="TabellSlutsumma"/>
            </w:pPr>
            <w:r w:rsidRPr="0009588E">
              <w:t>20 067</w:t>
            </w:r>
          </w:p>
        </w:tc>
        <w:tc>
          <w:tcPr>
            <w:tcW w:w="708" w:type="dxa"/>
            <w:tcBorders>
              <w:top w:val="nil"/>
              <w:bottom w:val="nil"/>
            </w:tcBorders>
            <w:shd w:val="clear" w:color="auto" w:fill="auto"/>
          </w:tcPr>
          <w:p w14:paraId="46F9570F" w14:textId="77777777" w:rsidR="002A0D5F" w:rsidRPr="0009588E" w:rsidRDefault="002A0D5F" w:rsidP="00E80303">
            <w:pPr>
              <w:pStyle w:val="TabellSlutsumma"/>
            </w:pPr>
            <w:r w:rsidRPr="0009588E">
              <w:t>21 623</w:t>
            </w:r>
          </w:p>
        </w:tc>
        <w:tc>
          <w:tcPr>
            <w:tcW w:w="709" w:type="dxa"/>
            <w:tcBorders>
              <w:top w:val="nil"/>
              <w:bottom w:val="nil"/>
            </w:tcBorders>
            <w:shd w:val="clear" w:color="auto" w:fill="auto"/>
          </w:tcPr>
          <w:p w14:paraId="668DA560" w14:textId="77777777" w:rsidR="002A0D5F" w:rsidRPr="0009588E" w:rsidRDefault="002A0D5F" w:rsidP="00E80303">
            <w:pPr>
              <w:pStyle w:val="TabellSlutsumma"/>
            </w:pPr>
            <w:r w:rsidRPr="0009588E">
              <w:t>22 938</w:t>
            </w:r>
          </w:p>
        </w:tc>
        <w:tc>
          <w:tcPr>
            <w:tcW w:w="651" w:type="dxa"/>
            <w:tcBorders>
              <w:top w:val="nil"/>
              <w:bottom w:val="nil"/>
            </w:tcBorders>
            <w:shd w:val="clear" w:color="auto" w:fill="auto"/>
          </w:tcPr>
          <w:p w14:paraId="630E464A" w14:textId="77777777" w:rsidR="002A0D5F" w:rsidRPr="0009588E" w:rsidRDefault="002A0D5F" w:rsidP="00E80303">
            <w:pPr>
              <w:pStyle w:val="TabellSlutsumma"/>
            </w:pPr>
            <w:r w:rsidRPr="0009588E">
              <w:t>23 007</w:t>
            </w:r>
          </w:p>
        </w:tc>
      </w:tr>
      <w:tr w:rsidR="002A0D5F" w14:paraId="752D5A33" w14:textId="77777777" w:rsidTr="00E80303">
        <w:tc>
          <w:tcPr>
            <w:tcW w:w="1701" w:type="dxa"/>
            <w:tcBorders>
              <w:top w:val="nil"/>
              <w:bottom w:val="single" w:sz="8" w:space="0" w:color="auto"/>
            </w:tcBorders>
            <w:shd w:val="clear" w:color="auto" w:fill="auto"/>
          </w:tcPr>
          <w:p w14:paraId="0C7738B3" w14:textId="77777777" w:rsidR="002A0D5F" w:rsidRPr="0009588E" w:rsidRDefault="002A0D5F" w:rsidP="00E80303">
            <w:pPr>
              <w:pStyle w:val="TabellRader"/>
              <w:jc w:val="left"/>
              <w:rPr>
                <w:b/>
              </w:rPr>
            </w:pPr>
            <w:r w:rsidRPr="0009588E">
              <w:t>Årl</w:t>
            </w:r>
            <w:r>
              <w:t>ig förändring av totala kostnader</w:t>
            </w:r>
          </w:p>
        </w:tc>
        <w:tc>
          <w:tcPr>
            <w:tcW w:w="1418" w:type="dxa"/>
            <w:tcBorders>
              <w:top w:val="nil"/>
              <w:bottom w:val="single" w:sz="8" w:space="0" w:color="auto"/>
            </w:tcBorders>
            <w:shd w:val="clear" w:color="auto" w:fill="auto"/>
          </w:tcPr>
          <w:p w14:paraId="54C6DAAE" w14:textId="77777777" w:rsidR="002A0D5F" w:rsidRPr="0009588E" w:rsidRDefault="002A0D5F" w:rsidP="00E80303">
            <w:pPr>
              <w:pStyle w:val="TabellRader"/>
            </w:pPr>
            <w:r w:rsidRPr="0009588E">
              <w:t>3,3 %</w:t>
            </w:r>
          </w:p>
        </w:tc>
        <w:tc>
          <w:tcPr>
            <w:tcW w:w="709" w:type="dxa"/>
            <w:tcBorders>
              <w:top w:val="nil"/>
              <w:bottom w:val="single" w:sz="8" w:space="0" w:color="auto"/>
            </w:tcBorders>
            <w:shd w:val="clear" w:color="auto" w:fill="auto"/>
          </w:tcPr>
          <w:p w14:paraId="6BC03321" w14:textId="77777777" w:rsidR="002A0D5F" w:rsidRPr="0009588E" w:rsidRDefault="002A0D5F" w:rsidP="00E80303">
            <w:pPr>
              <w:pStyle w:val="TabellRader"/>
            </w:pPr>
            <w:r w:rsidRPr="0009588E">
              <w:t>3,6 %</w:t>
            </w:r>
          </w:p>
        </w:tc>
        <w:tc>
          <w:tcPr>
            <w:tcW w:w="708" w:type="dxa"/>
            <w:tcBorders>
              <w:top w:val="nil"/>
              <w:bottom w:val="single" w:sz="8" w:space="0" w:color="auto"/>
            </w:tcBorders>
            <w:shd w:val="clear" w:color="auto" w:fill="auto"/>
          </w:tcPr>
          <w:p w14:paraId="477664BC" w14:textId="77777777" w:rsidR="002A0D5F" w:rsidRPr="0009588E" w:rsidRDefault="002A0D5F" w:rsidP="00E80303">
            <w:pPr>
              <w:pStyle w:val="TabellRader"/>
            </w:pPr>
            <w:r w:rsidRPr="0009588E">
              <w:t>7,8 %</w:t>
            </w:r>
          </w:p>
        </w:tc>
        <w:tc>
          <w:tcPr>
            <w:tcW w:w="709" w:type="dxa"/>
            <w:tcBorders>
              <w:top w:val="nil"/>
              <w:bottom w:val="single" w:sz="8" w:space="0" w:color="auto"/>
            </w:tcBorders>
            <w:shd w:val="clear" w:color="auto" w:fill="auto"/>
          </w:tcPr>
          <w:p w14:paraId="240361C8" w14:textId="77777777" w:rsidR="002A0D5F" w:rsidRPr="0009588E" w:rsidRDefault="002A0D5F" w:rsidP="00E80303">
            <w:pPr>
              <w:pStyle w:val="TabellRader"/>
            </w:pPr>
            <w:r w:rsidRPr="0009588E">
              <w:t>6,1 %</w:t>
            </w:r>
          </w:p>
        </w:tc>
        <w:tc>
          <w:tcPr>
            <w:tcW w:w="651" w:type="dxa"/>
            <w:tcBorders>
              <w:top w:val="nil"/>
              <w:bottom w:val="single" w:sz="8" w:space="0" w:color="auto"/>
            </w:tcBorders>
            <w:shd w:val="clear" w:color="auto" w:fill="auto"/>
          </w:tcPr>
          <w:p w14:paraId="30CAF532" w14:textId="77777777" w:rsidR="002A0D5F" w:rsidRPr="0009588E" w:rsidRDefault="002A0D5F" w:rsidP="00E80303">
            <w:pPr>
              <w:pStyle w:val="TabellRader"/>
            </w:pPr>
            <w:r w:rsidRPr="0009588E">
              <w:t>0,3 %</w:t>
            </w:r>
          </w:p>
        </w:tc>
      </w:tr>
    </w:tbl>
    <w:p w14:paraId="67EA4AF7" w14:textId="25B4918F" w:rsidR="002A0D5F" w:rsidRDefault="002A0D5F" w:rsidP="00B43D43">
      <w:pPr>
        <w:pStyle w:val="TabellFotnot"/>
      </w:pPr>
      <w:r>
        <w:t>Anm.: Uppgifterna för 2010 är baserade på preliminära årsberä</w:t>
      </w:r>
      <w:r w:rsidR="00392956">
        <w:t>kningar av NR</w:t>
      </w:r>
      <w:r>
        <w:t>.</w:t>
      </w:r>
      <w:r w:rsidR="00392956">
        <w:t xml:space="preserve">                              </w:t>
      </w:r>
      <w:r>
        <w:t xml:space="preserve">             Källa: Statistiska centralbyrån, Svenska Hälsoräkenskaper 2012-30, tabell 2 HC–HF.</w:t>
      </w:r>
    </w:p>
    <w:p w14:paraId="224AC9E9" w14:textId="77777777" w:rsidR="002A0D5F" w:rsidRPr="00FC07E3" w:rsidRDefault="002A0D5F" w:rsidP="00E80303">
      <w:pPr>
        <w:pStyle w:val="Rubrik5utannumrering"/>
      </w:pPr>
      <w:r>
        <w:t>Kostnaden för u</w:t>
      </w:r>
      <w:r w:rsidRPr="00FC07E3">
        <w:t>ppsökande verksamhet</w:t>
      </w:r>
      <w:r>
        <w:t xml:space="preserve"> minskade</w:t>
      </w:r>
    </w:p>
    <w:p w14:paraId="2A30C3DE" w14:textId="35EF90CB" w:rsidR="002A0D5F" w:rsidRDefault="002A0D5F" w:rsidP="00E80303">
      <w:pPr>
        <w:pStyle w:val="Brdtext"/>
      </w:pPr>
      <w:r>
        <w:t>För patienter med särskilda behov av tandvårdsinsatser och patient</w:t>
      </w:r>
      <w:r w:rsidR="0048157E">
        <w:t>-</w:t>
      </w:r>
      <w:r>
        <w:t>grupper med behov av särskilt stöd ska landstingen erbjuda dels avgifts</w:t>
      </w:r>
      <w:r w:rsidR="0048157E">
        <w:t>-</w:t>
      </w:r>
      <w:r>
        <w:t>fri munhälsobedömning (uppsökande verksamhet), dels nödvändig tandvård t</w:t>
      </w:r>
      <w:r w:rsidR="00A56354">
        <w:t>ill hälso- och sjukvårdsavgift.</w:t>
      </w:r>
      <w:r>
        <w:t xml:space="preserve"> Munvårdsutbildning ingår som en del i den uppsökande verksamheten och ges till tandvårdspersonalen.</w:t>
      </w:r>
      <w:r w:rsidR="001F7DEB">
        <w:rPr>
          <w:rStyle w:val="Fotnotsreferens"/>
        </w:rPr>
        <w:footnoteReference w:id="28"/>
      </w:r>
    </w:p>
    <w:p w14:paraId="2BD6D56B" w14:textId="160F7FF0" w:rsidR="002A0D5F" w:rsidRDefault="00BF2977" w:rsidP="00E80303">
      <w:pPr>
        <w:pStyle w:val="Brdtextmedindrag"/>
      </w:pPr>
      <w:r>
        <w:t xml:space="preserve">År </w:t>
      </w:r>
      <w:r w:rsidR="002A0D5F">
        <w:t xml:space="preserve">2011 erhöll </w:t>
      </w:r>
      <w:r w:rsidRPr="00BF2977">
        <w:t>93</w:t>
      </w:r>
      <w:r>
        <w:t xml:space="preserve"> 445 personer </w:t>
      </w:r>
      <w:r w:rsidR="002A0D5F" w:rsidRPr="00BF2977">
        <w:t>tandvård</w:t>
      </w:r>
      <w:r w:rsidR="002A0D5F">
        <w:t xml:space="preserve"> via uppsökande verksamhet</w:t>
      </w:r>
      <w:r>
        <w:t>.</w:t>
      </w:r>
      <w:r w:rsidR="00A56354">
        <w:t xml:space="preserve"> </w:t>
      </w:r>
      <w:r>
        <w:t>Dessa</w:t>
      </w:r>
      <w:r w:rsidR="002A0D5F">
        <w:t xml:space="preserve"> utgjorde drygt 54 procent av målgruppen. Landstingens kostnader för den uppsökande tandvården uppgick till 35 miljoner kronor</w:t>
      </w:r>
      <w:r w:rsidR="002A0D5F" w:rsidRPr="001D0240">
        <w:t>. Detta är en kraftig minskning jämfört med år 2010 då kostnaden var ca 49 miljoner kronor.</w:t>
      </w:r>
      <w:r w:rsidR="002A0D5F">
        <w:t xml:space="preserve"> </w:t>
      </w:r>
    </w:p>
    <w:p w14:paraId="6BC6456E" w14:textId="0EF1D233" w:rsidR="002A0D5F" w:rsidRDefault="002A0D5F" w:rsidP="00E80303">
      <w:pPr>
        <w:pStyle w:val="Brdtextmedindrag"/>
      </w:pPr>
      <w:r>
        <w:t>År 2011 hölls 33 199 munvårdsutbildningar till den totala kostnaden om</w:t>
      </w:r>
      <w:r w:rsidRPr="004C7415">
        <w:t xml:space="preserve"> </w:t>
      </w:r>
      <w:r>
        <w:t>knappt 5,1 miljoner kronor. Jämfört med 2010 har antalet utbildningar ökat med 1,4 p</w:t>
      </w:r>
      <w:r w:rsidR="00A56354">
        <w:t>rocent och den totala kostnaden</w:t>
      </w:r>
      <w:r>
        <w:t xml:space="preserve"> minskat med ca 11 procent. Kostnaderna för munvårdsutbildning har stor spridning såväl inom enskilda landsting som mellan landstingen.</w:t>
      </w:r>
    </w:p>
    <w:p w14:paraId="30628BD1" w14:textId="77777777" w:rsidR="002A0D5F" w:rsidRPr="00AC58C3" w:rsidRDefault="002A0D5F" w:rsidP="00E80303">
      <w:pPr>
        <w:pStyle w:val="Rubrik5utannumrering"/>
      </w:pPr>
      <w:r>
        <w:t>Kostnaden för n</w:t>
      </w:r>
      <w:r w:rsidRPr="00AC58C3">
        <w:t>ödvändig tandvård</w:t>
      </w:r>
      <w:r>
        <w:t xml:space="preserve"> ökade</w:t>
      </w:r>
    </w:p>
    <w:p w14:paraId="4F9A9855" w14:textId="0DC07ED0" w:rsidR="002A0D5F" w:rsidRDefault="002A0D5F" w:rsidP="00E80303">
      <w:pPr>
        <w:pStyle w:val="Brdtext"/>
      </w:pPr>
      <w:r>
        <w:t xml:space="preserve">Med nödvändig tandvård avses sådan tandvård som i det enskilda fallet påtagligt förbättrar förmågan att äta eller tala. År 2011 </w:t>
      </w:r>
      <w:r w:rsidR="00BF2977">
        <w:t xml:space="preserve">fick </w:t>
      </w:r>
      <w:r w:rsidR="0048157E">
        <w:t xml:space="preserve"> 123 646 personer</w:t>
      </w:r>
      <w:r>
        <w:t xml:space="preserve"> nödvändig tandvård, dvs. inom ramen för hälso- och sjukvårdens högkostnadsskydd.</w:t>
      </w:r>
    </w:p>
    <w:p w14:paraId="78D2D2B0" w14:textId="77777777" w:rsidR="002A0D5F" w:rsidRDefault="002A0D5F" w:rsidP="00E80303">
      <w:pPr>
        <w:pStyle w:val="Brdtextmedindrag"/>
      </w:pPr>
      <w:r>
        <w:t>Landstingens kostnader för nödvändig tandvård uppgick 2011 till 607 miljoner kronor. I förhållande till 2010 ökade antalet personer som erhöll nödvändig tandvård med ca 1,1 procent och kostnaderna för vården ökade med knappt 9,8 procent.</w:t>
      </w:r>
    </w:p>
    <w:p w14:paraId="4AE993A9" w14:textId="77777777" w:rsidR="002A0D5F" w:rsidRDefault="002A0D5F" w:rsidP="00E2233D">
      <w:pPr>
        <w:pStyle w:val="Rubrik3"/>
        <w:numPr>
          <w:ilvl w:val="2"/>
          <w:numId w:val="13"/>
        </w:numPr>
      </w:pPr>
      <w:bookmarkStart w:id="634" w:name="_Toc350326860"/>
      <w:bookmarkStart w:id="635" w:name="_Toc350328969"/>
      <w:bookmarkStart w:id="636" w:name="_Toc350329780"/>
      <w:bookmarkStart w:id="637" w:name="_Toc350331535"/>
      <w:bookmarkStart w:id="638" w:name="_Toc350340401"/>
      <w:bookmarkStart w:id="639" w:name="_Toc350345045"/>
      <w:bookmarkStart w:id="640" w:name="_Toc350406808"/>
      <w:bookmarkStart w:id="641" w:name="_Toc350412395"/>
      <w:bookmarkStart w:id="642" w:name="_Toc350414273"/>
      <w:bookmarkStart w:id="643" w:name="_Toc351027634"/>
      <w:bookmarkStart w:id="644" w:name="_Toc351637541"/>
      <w:bookmarkStart w:id="645" w:name="_Toc351639284"/>
      <w:bookmarkStart w:id="646" w:name="_Toc351642754"/>
      <w:bookmarkStart w:id="647" w:name="_Toc351644287"/>
      <w:bookmarkStart w:id="648" w:name="_Toc351646961"/>
      <w:r>
        <w:lastRenderedPageBreak/>
        <w:t>Läkemedelskostnader</w:t>
      </w:r>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p>
    <w:p w14:paraId="7DD29F9F" w14:textId="77777777" w:rsidR="002A0D5F" w:rsidRDefault="002A0D5F" w:rsidP="00E80303">
      <w:pPr>
        <w:pStyle w:val="Rubrik5utannumrering"/>
      </w:pPr>
      <w:r w:rsidRPr="0043138F">
        <w:t>Minskning av kostnaderna för receptförskrivna läkemedel</w:t>
      </w:r>
    </w:p>
    <w:p w14:paraId="14427FD0" w14:textId="61AD2A1E" w:rsidR="002A0D5F" w:rsidRDefault="002A0D5F" w:rsidP="00E80303">
      <w:pPr>
        <w:pStyle w:val="Brdtext"/>
      </w:pPr>
      <w:r>
        <w:t>Kostnaderna för läkemedelsförmånerna ökade 2011 med 0,8 procent jämfört med 2010 och uppgick (inklusive förbrukningsartiklar) till 20,9 miljarder kronor. För 2012 minskade kostnaderna för läkemedels</w:t>
      </w:r>
      <w:r w:rsidR="0048157E">
        <w:t>-</w:t>
      </w:r>
      <w:r>
        <w:t xml:space="preserve">förmånerna med 5,9 procent till 19,6 miljarder kronor. En viktig förklaring till denna minskning var höjningen av högskostnadsskyddet för läkemedel som trädde ikraft den </w:t>
      </w:r>
      <w:r w:rsidR="0013450F">
        <w:t>1</w:t>
      </w:r>
      <w:r>
        <w:t xml:space="preserve"> janu</w:t>
      </w:r>
      <w:r w:rsidR="00BF4955">
        <w:t>ar</w:t>
      </w:r>
      <w:r>
        <w:t xml:space="preserve">i 2012. Liksom tidigare år kan kostnadsutvecklingen till stor del härledas till effekterna av utgångna patent och den prispress om uppstår när generiska varianter av ett originalläkemedel introduceras på marknaden. Även Tandvårds- och läkemedelsförmånsverkets genomgångar av de läkemedelsgrupper som ingår i läkemedelsförmånerna har bidragit till att hålla nere kostnaderna. </w:t>
      </w:r>
    </w:p>
    <w:p w14:paraId="562E1B5D" w14:textId="67DD6827" w:rsidR="002A0D5F" w:rsidRDefault="002A0D5F" w:rsidP="00E80303">
      <w:pPr>
        <w:pStyle w:val="Brdtextmedindrag"/>
      </w:pPr>
      <w:r>
        <w:t>Samtidigt som effekterna av vissa kostnadssänkande faktorer var större än vanligt gäller det omvända för ett antal kostnadsdrivande faktorer. Antalet nya, innovativa läkemedel som introducerades för breda patient</w:t>
      </w:r>
      <w:r w:rsidR="00976121">
        <w:t>-</w:t>
      </w:r>
      <w:r>
        <w:t xml:space="preserve">grupper var t.ex. lägre än tidigare. Ytterligare en faktor som bromsade kostnadsutvecklingen var en låg ökning av mängden försålda läkemedel. </w:t>
      </w:r>
    </w:p>
    <w:p w14:paraId="41DC9F98" w14:textId="77777777" w:rsidR="002A0D5F" w:rsidRDefault="002A0D5F" w:rsidP="00E80303">
      <w:pPr>
        <w:pStyle w:val="Rubrik5utannumrering"/>
      </w:pPr>
      <w:r w:rsidRPr="0043138F">
        <w:t>Fortsatt ökning av kostnaderna för rekvisitionsläkemedel</w:t>
      </w:r>
    </w:p>
    <w:p w14:paraId="47E357C5" w14:textId="3C0BB999" w:rsidR="002A0D5F" w:rsidRDefault="002A0D5F" w:rsidP="00E80303">
      <w:pPr>
        <w:pStyle w:val="Brdtext"/>
      </w:pPr>
      <w:r>
        <w:t>I mitten av 2000-talet ökade kostnaderna för läkemedel som används inom slutenvården, s.k. rekvisitionsläkemedel, med upp till 20 procent per år. Från och med 2007 har kostnadsökningstakten varit lägre, med en nedgång till 10,6 procent 2008 och 7,9 procent 2009. Under dessa år fördes förhållandevis få läkemedel över från förmånssystemet till slutenvården. Dessutom förekom det även överföringar åt andra hållet. Patentutgångar på vissa specifika sjukhusläkemedel bidrog också till den dämpade ökningstakten. Ytterligare en förklaring till den lägre kostnads</w:t>
      </w:r>
      <w:r w:rsidR="00033CB6">
        <w:t>-</w:t>
      </w:r>
      <w:r>
        <w:t>ökningstakten var ett ökat kostnadsansvar och en mer stringent kunskaps</w:t>
      </w:r>
      <w:r w:rsidR="00033CB6">
        <w:t>-</w:t>
      </w:r>
      <w:r>
        <w:t xml:space="preserve">styrning på sjukhuskliniker. </w:t>
      </w:r>
    </w:p>
    <w:p w14:paraId="77AAFA54" w14:textId="28DBEF4F" w:rsidR="002A0D5F" w:rsidRDefault="002A0D5F" w:rsidP="00E80303">
      <w:pPr>
        <w:pStyle w:val="Brdtextmedindrag"/>
      </w:pPr>
      <w:r>
        <w:t>Långtidsuppföljningen av kostnadsutvecklingen för rekvisitions-läke</w:t>
      </w:r>
      <w:r w:rsidR="00033CB6">
        <w:t>-</w:t>
      </w:r>
      <w:r>
        <w:t>medel har blivit svårare efter den 1 januari 2010</w:t>
      </w:r>
      <w:r w:rsidR="0013450F">
        <w:t>,</w:t>
      </w:r>
      <w:r>
        <w:t xml:space="preserve"> bl.a. på grund av att Apotekets Farmacis tillverknings- och arbetskostnader inte längre finns med i statistiken. Kostnadsökningstakten bedöms ha blivit 2 till 3 procent lägre 2010 på grund av att tillverkningskostnaderna inte längre inkluderas.</w:t>
      </w:r>
    </w:p>
    <w:p w14:paraId="75525994" w14:textId="4AC9897B" w:rsidR="002A0D5F" w:rsidRDefault="002A0D5F" w:rsidP="00E80303">
      <w:pPr>
        <w:pStyle w:val="Brdtextmedindrag"/>
      </w:pPr>
      <w:r>
        <w:t>En annan förändring som gör det svårare att följa upp historiska trender är att ett flertal landsting bör</w:t>
      </w:r>
      <w:r w:rsidR="00033CB6">
        <w:t>jar gå över till att redovisa s.k.</w:t>
      </w:r>
      <w:r>
        <w:t xml:space="preserve"> nettopriser. Fram till 2009 togs ingen hänsyn i statistiken till de rabatter som landstingen kan få i förhandlingar med läkemedelsföretag, men som i vissa landsting kan utgöra mer än 10 procent av det totala redovisade beloppet för rekvisitionsläkemedel.</w:t>
      </w:r>
    </w:p>
    <w:p w14:paraId="734386B6" w14:textId="493AD356" w:rsidR="002A0D5F" w:rsidRPr="00A56354" w:rsidRDefault="002A0D5F" w:rsidP="00A56354">
      <w:pPr>
        <w:pStyle w:val="Brdtextmedindrag"/>
        <w:rPr>
          <w:color w:val="1F497D"/>
        </w:rPr>
      </w:pPr>
      <w:r>
        <w:t xml:space="preserve">De förändringar som skedde i dataunderlaget den 1 januari 2010 (borttagning av beredningskostnader och redovisning av nettopriser i Stockholms läns landsting) finns med i statistiken för de senaste två helåren och påverkar därför inte jämförbarheten mellan 2010 och 2011. Däremot övergick ytterligare ett antal landsting till nettopriser under 2011 och den verkliga kostnadsökningstakten låg därför högre än 4,2 procent. </w:t>
      </w:r>
      <w:r w:rsidR="00A56354">
        <w:t xml:space="preserve">Den underliggande ökningstakten </w:t>
      </w:r>
      <w:r w:rsidR="00B30A51" w:rsidRPr="00A56354">
        <w:t>bedömdes av Social</w:t>
      </w:r>
      <w:r w:rsidR="001D77C0">
        <w:t>-</w:t>
      </w:r>
      <w:r w:rsidR="00B30A51" w:rsidRPr="00A56354">
        <w:lastRenderedPageBreak/>
        <w:t xml:space="preserve">styrelsen ha varit högre mellan åren 2010 och 2011 än den </w:t>
      </w:r>
      <w:r w:rsidR="001D77C0">
        <w:t xml:space="preserve">som </w:t>
      </w:r>
      <w:r w:rsidR="00B30A51" w:rsidRPr="00A56354">
        <w:t>faktiskt redovisade</w:t>
      </w:r>
      <w:r w:rsidR="001D77C0">
        <w:t>s</w:t>
      </w:r>
      <w:r w:rsidR="00B30A51" w:rsidRPr="00A56354">
        <w:t xml:space="preserve">. Detta förklarades av övergången till nettoprisredovisning i landstingen. </w:t>
      </w:r>
      <w:r>
        <w:t>Kostnaderna för rekvisitionsläkemedel uppgick 2011 till 7 miljarder kronor.</w:t>
      </w:r>
      <w:r>
        <w:rPr>
          <w:rStyle w:val="Fotnotsreferens"/>
        </w:rPr>
        <w:footnoteReference w:id="29"/>
      </w:r>
    </w:p>
    <w:p w14:paraId="0093EF61" w14:textId="601DCD57" w:rsidR="002A0D5F" w:rsidRDefault="002A0D5F" w:rsidP="00E80303">
      <w:pPr>
        <w:pStyle w:val="DiagramRubrik"/>
      </w:pPr>
      <w:r>
        <w:t xml:space="preserve">Diagram </w:t>
      </w:r>
      <w:fldSimple w:instr=" STYLEREF 1 \s ">
        <w:r w:rsidR="00756367">
          <w:rPr>
            <w:noProof/>
          </w:rPr>
          <w:t>3</w:t>
        </w:r>
      </w:fldSimple>
      <w:r>
        <w:t>.20</w:t>
      </w:r>
      <w:r>
        <w:tab/>
        <w:t>Årlig</w:t>
      </w:r>
      <w:r w:rsidRPr="00004CE7">
        <w:t xml:space="preserve"> procentuell förändring av läkemedelsförmånerna samt läkemedel på rekvisition 200</w:t>
      </w:r>
      <w:r>
        <w:t>2–</w:t>
      </w:r>
      <w:r w:rsidRPr="00004CE7">
        <w:t>201</w:t>
      </w:r>
      <w:r w:rsidR="00FF4F07">
        <w:t>2</w:t>
      </w:r>
    </w:p>
    <w:p w14:paraId="46530812" w14:textId="77777777" w:rsidR="002A0D5F" w:rsidRDefault="002A0D5F" w:rsidP="00B43D43">
      <w:pPr>
        <w:pStyle w:val="DiagramUnderrubrik"/>
      </w:pPr>
      <w:r>
        <w:t>Procent</w:t>
      </w:r>
    </w:p>
    <w:p w14:paraId="5418331E" w14:textId="48BE1260" w:rsidR="00FF4F07" w:rsidRPr="00FF4F07" w:rsidRDefault="00FF4F07" w:rsidP="00FF4F07">
      <w:pPr>
        <w:pStyle w:val="Brdtext"/>
      </w:pPr>
      <w:r>
        <w:rPr>
          <w:noProof/>
          <w:lang w:eastAsia="sv-SE"/>
        </w:rPr>
        <w:drawing>
          <wp:inline distT="0" distB="0" distL="0" distR="0" wp14:anchorId="3ED3BED9" wp14:editId="6169E4D1">
            <wp:extent cx="3745230" cy="2675164"/>
            <wp:effectExtent l="0" t="0" r="7620" b="0"/>
            <wp:docPr id="89" name="Diagram 89"/>
            <wp:cNvGraphicFramePr/>
            <a:graphic xmlns:a="http://schemas.openxmlformats.org/drawingml/2006/main">
              <a:graphicData uri="http://schemas.openxmlformats.org/drawingml/2006/chart">
                <c:chart xmlns:c="http://schemas.openxmlformats.org/drawingml/2006/chart" xmlns:r="http://schemas.openxmlformats.org/officeDocument/2006/relationships" r:id="rId105"/>
              </a:graphicData>
            </a:graphic>
          </wp:inline>
        </w:drawing>
      </w:r>
    </w:p>
    <w:p w14:paraId="3C20D92D" w14:textId="70CA5E3C" w:rsidR="002A0D5F" w:rsidRDefault="002A0D5F" w:rsidP="00E80303">
      <w:pPr>
        <w:pStyle w:val="Brdtext"/>
      </w:pPr>
      <w:r>
        <w:t>I diagram 3.20 illustreras den procentuella utvecklingen av läkemedels</w:t>
      </w:r>
      <w:r w:rsidR="001D77C0">
        <w:t>-</w:t>
      </w:r>
      <w:r>
        <w:t>förmånerna</w:t>
      </w:r>
      <w:r w:rsidR="0013450F">
        <w:t xml:space="preserve"> och</w:t>
      </w:r>
      <w:r>
        <w:t xml:space="preserve"> rekvisitionsläkemedel. Sedan 2002 har kostnaderna för rekvisitionsläkemed</w:t>
      </w:r>
      <w:r w:rsidRPr="002C0184">
        <w:t>el</w:t>
      </w:r>
      <w:r>
        <w:t xml:space="preserve"> ökat i snabbare takt än läkemedelsförmånerna. Detta kan bl.a. förklaras av att landstingen har ändrat distributionssätt för vissa grupper av läkemedel, från </w:t>
      </w:r>
      <w:r w:rsidRPr="00B25CEC">
        <w:t>receptförskrivning till rekvisition</w:t>
      </w:r>
      <w:r>
        <w:t>. En annan förklaring är att flertalet av de nya läkemedel som godkänts för försäljning har varit anpassade för slutenvården.</w:t>
      </w:r>
    </w:p>
    <w:p w14:paraId="533859B4" w14:textId="77777777" w:rsidR="002A0D5F" w:rsidRPr="00542A51" w:rsidRDefault="002A0D5F" w:rsidP="00E2233D">
      <w:pPr>
        <w:pStyle w:val="Rubrik2"/>
        <w:numPr>
          <w:ilvl w:val="1"/>
          <w:numId w:val="13"/>
        </w:numPr>
      </w:pPr>
      <w:bookmarkStart w:id="649" w:name="_Toc350326861"/>
      <w:bookmarkStart w:id="650" w:name="_Toc350328970"/>
      <w:bookmarkStart w:id="651" w:name="_Toc350329781"/>
      <w:bookmarkStart w:id="652" w:name="_Toc350331536"/>
      <w:bookmarkStart w:id="653" w:name="_Toc350340402"/>
      <w:bookmarkStart w:id="654" w:name="_Toc350345046"/>
      <w:bookmarkStart w:id="655" w:name="_Toc350406809"/>
      <w:bookmarkStart w:id="656" w:name="_Toc350412396"/>
      <w:bookmarkStart w:id="657" w:name="_Toc350414274"/>
      <w:bookmarkStart w:id="658" w:name="_Toc351027635"/>
      <w:bookmarkStart w:id="659" w:name="_Toc351637542"/>
      <w:bookmarkStart w:id="660" w:name="_Toc351639285"/>
      <w:bookmarkStart w:id="661" w:name="_Toc351642755"/>
      <w:bookmarkStart w:id="662" w:name="_Toc351644288"/>
      <w:bookmarkStart w:id="663" w:name="_Toc351646962"/>
      <w:r w:rsidRPr="00542A51">
        <w:t>Landstingens köp av verksamhet</w:t>
      </w:r>
      <w:r>
        <w:t xml:space="preserve"> från alternativa utförare</w:t>
      </w:r>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p>
    <w:p w14:paraId="33D63DBC" w14:textId="77777777" w:rsidR="002A0D5F" w:rsidRDefault="002A0D5F" w:rsidP="00106462">
      <w:pPr>
        <w:pStyle w:val="Rubrik3"/>
        <w:numPr>
          <w:ilvl w:val="2"/>
          <w:numId w:val="13"/>
        </w:numPr>
        <w:spacing w:before="0"/>
      </w:pPr>
      <w:bookmarkStart w:id="664" w:name="_Toc350326862"/>
      <w:bookmarkStart w:id="665" w:name="_Toc350328971"/>
      <w:bookmarkStart w:id="666" w:name="_Toc350329782"/>
      <w:bookmarkStart w:id="667" w:name="_Toc350331537"/>
      <w:bookmarkStart w:id="668" w:name="_Toc350340403"/>
      <w:bookmarkStart w:id="669" w:name="_Toc350345047"/>
      <w:bookmarkStart w:id="670" w:name="_Toc350406810"/>
      <w:bookmarkStart w:id="671" w:name="_Toc350412397"/>
      <w:bookmarkStart w:id="672" w:name="_Toc350414275"/>
      <w:bookmarkStart w:id="673" w:name="_Toc351027636"/>
      <w:bookmarkStart w:id="674" w:name="_Toc351637543"/>
      <w:bookmarkStart w:id="675" w:name="_Toc351639286"/>
      <w:bookmarkStart w:id="676" w:name="_Toc351642756"/>
      <w:bookmarkStart w:id="677" w:name="_Toc351644289"/>
      <w:bookmarkStart w:id="678" w:name="_Toc351646963"/>
      <w:r w:rsidRPr="00542A51">
        <w:t>Hälso- och sjukvårdstjänster</w:t>
      </w:r>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p>
    <w:p w14:paraId="3D0B2BFD" w14:textId="20602832" w:rsidR="002A0D5F" w:rsidRDefault="002A0D5F" w:rsidP="00E80303">
      <w:pPr>
        <w:pStyle w:val="Brdtext"/>
      </w:pPr>
      <w:r>
        <w:t>Landstingen har de senaste åren i högre utsträckning än tidigare köpt verksamhet av annan, främst privata företag</w:t>
      </w:r>
      <w:r w:rsidR="00D03C4A">
        <w:t xml:space="preserve"> </w:t>
      </w:r>
      <w:r>
        <w:t xml:space="preserve">(se även avsnitt </w:t>
      </w:r>
      <w:r w:rsidRPr="00456D5C">
        <w:t>2.</w:t>
      </w:r>
      <w:r>
        <w:t>4.3</w:t>
      </w:r>
      <w:r w:rsidR="004760E5">
        <w:t xml:space="preserve"> och 3.4.1</w:t>
      </w:r>
      <w:r>
        <w:t>). Som diagram 3.21 visar är ökningen särskilt stor inom primär</w:t>
      </w:r>
      <w:r w:rsidR="001D77C0">
        <w:t>-</w:t>
      </w:r>
      <w:r>
        <w:t xml:space="preserve">vården där landstingens köp av verksamhet från privata leverantörer har ökat från 6 miljarder 2006 till 11,5 miljarder kronor 2011, vilket är en ökning med 91 procent. Den köpta verksamheten från privata leverantörer stod för 33 procent av nettokostnaden 2011, vilket kan </w:t>
      </w:r>
      <w:r>
        <w:lastRenderedPageBreak/>
        <w:t>jämföras med 21 procent 2006. Den köpta primärvården från offentliga leverantörer har konstant legat på 2 procent av nettokostnaden under samma period.</w:t>
      </w:r>
    </w:p>
    <w:p w14:paraId="70A368D1" w14:textId="77777777" w:rsidR="002A0D5F" w:rsidRDefault="002A0D5F" w:rsidP="00E80303">
      <w:pPr>
        <w:pStyle w:val="DiagramRubrik"/>
      </w:pPr>
      <w:r>
        <w:t xml:space="preserve">Diagram </w:t>
      </w:r>
      <w:fldSimple w:instr=" STYLEREF 1 \s ">
        <w:r w:rsidR="00756367">
          <w:rPr>
            <w:noProof/>
          </w:rPr>
          <w:t>3</w:t>
        </w:r>
      </w:fldSimple>
      <w:r>
        <w:t>.21</w:t>
      </w:r>
      <w:r>
        <w:tab/>
      </w:r>
      <w:r w:rsidRPr="00EA374B">
        <w:t>Landstingens köp av verksamhet inom primärvård 2006</w:t>
      </w:r>
      <w:r>
        <w:t>–</w:t>
      </w:r>
      <w:r w:rsidRPr="00EA374B">
        <w:t>2011</w:t>
      </w:r>
      <w:r>
        <w:t xml:space="preserve"> fördelat på typ av leverantör</w:t>
      </w:r>
    </w:p>
    <w:p w14:paraId="47F906F2" w14:textId="77777777" w:rsidR="002A0D5F" w:rsidRDefault="002A0D5F" w:rsidP="00E80303">
      <w:pPr>
        <w:pStyle w:val="DiagramUnderrubrik"/>
        <w:spacing w:after="0"/>
      </w:pPr>
      <w:r>
        <w:t>Procentuell andel av nettokostnaderna för primärvård</w:t>
      </w:r>
    </w:p>
    <w:p w14:paraId="378C56D8" w14:textId="77777777" w:rsidR="002A0D5F" w:rsidRDefault="002A0D5F" w:rsidP="00E80303">
      <w:pPr>
        <w:pStyle w:val="Brdtext"/>
        <w:spacing w:line="260" w:lineRule="atLeast"/>
      </w:pPr>
      <w:r>
        <w:rPr>
          <w:noProof/>
          <w:lang w:eastAsia="sv-SE"/>
        </w:rPr>
        <w:drawing>
          <wp:inline distT="0" distB="0" distL="0" distR="0" wp14:anchorId="744FBF00" wp14:editId="325F5A96">
            <wp:extent cx="3745230" cy="2676263"/>
            <wp:effectExtent l="0" t="0" r="7620" b="0"/>
            <wp:docPr id="22" name="Bildobjekt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106" cstate="print">
                      <a:extLst>
                        <a:ext uri="{28A0092B-C50C-407E-A947-70E740481C1C}">
                          <a14:useLocalDpi xmlns:a14="http://schemas.microsoft.com/office/drawing/2010/main" val="0"/>
                        </a:ext>
                      </a:extLst>
                    </a:blip>
                    <a:srcRect/>
                    <a:stretch>
                      <a:fillRect/>
                    </a:stretch>
                  </pic:blipFill>
                  <pic:spPr bwMode="auto">
                    <a:xfrm>
                      <a:off x="0" y="0"/>
                      <a:ext cx="3745230" cy="2676263"/>
                    </a:xfrm>
                    <a:prstGeom prst="rect">
                      <a:avLst/>
                    </a:prstGeom>
                    <a:noFill/>
                    <a:ln>
                      <a:noFill/>
                    </a:ln>
                  </pic:spPr>
                </pic:pic>
              </a:graphicData>
            </a:graphic>
          </wp:inline>
        </w:drawing>
      </w:r>
    </w:p>
    <w:p w14:paraId="1DEC69A6" w14:textId="5FAC567B" w:rsidR="002A0D5F" w:rsidRDefault="002A0D5F" w:rsidP="00E80303">
      <w:pPr>
        <w:pStyle w:val="Brdtext"/>
      </w:pPr>
      <w:r>
        <w:t>Förklaringen till denna utveckling ligger främst i införandet av vårdvals</w:t>
      </w:r>
      <w:r w:rsidR="001D77C0">
        <w:t>-</w:t>
      </w:r>
      <w:r>
        <w:t xml:space="preserve">system i </w:t>
      </w:r>
      <w:r w:rsidRPr="003346C1">
        <w:t>primärvården</w:t>
      </w:r>
      <w:r w:rsidR="006B7259">
        <w:t xml:space="preserve"> (</w:t>
      </w:r>
      <w:r w:rsidRPr="003346C1">
        <w:t>se avsnitt</w:t>
      </w:r>
      <w:r>
        <w:t xml:space="preserve"> 3.4.1</w:t>
      </w:r>
      <w:r w:rsidR="006B7259">
        <w:rPr>
          <w:sz w:val="22"/>
        </w:rPr>
        <w:t>)</w:t>
      </w:r>
      <w:r>
        <w:t xml:space="preserve">. Sedan vårdvalets införande år 2010 har antalet vårdcentraler ökat med ca 19 procent, vilket är en kraftig ökning. Andelen vårdcentraler som drivs av en privat utförare har ökat med nästan 43 procent, </w:t>
      </w:r>
      <w:r w:rsidR="001D77C0">
        <w:t>från 28 procent till 40 procent</w:t>
      </w:r>
      <w:r>
        <w:t xml:space="preserve"> av vårdcentralerna i riket. De regionala variationerna är dock stora. I Stockholms läns lands</w:t>
      </w:r>
      <w:r w:rsidR="001D77C0">
        <w:t>-</w:t>
      </w:r>
      <w:r>
        <w:t>ting drivs 65 procent av vårdcentralerna av privata företag och i Dalarnas läns landsting är andelen privat drivna vårdcentraler 11 procent.</w:t>
      </w:r>
      <w:r>
        <w:rPr>
          <w:rStyle w:val="Fotnotsreferens"/>
        </w:rPr>
        <w:footnoteReference w:id="30"/>
      </w:r>
      <w:r>
        <w:t xml:space="preserve"> Sam</w:t>
      </w:r>
      <w:r w:rsidR="001D77C0">
        <w:t>-</w:t>
      </w:r>
      <w:r>
        <w:t>tidigt har antalet offentligt drivna vårdcentraler minskat med ca 7 procent 2006–2011.</w:t>
      </w:r>
      <w:r>
        <w:rPr>
          <w:rStyle w:val="Fotnotsreferens"/>
        </w:rPr>
        <w:footnoteReference w:id="31"/>
      </w:r>
    </w:p>
    <w:p w14:paraId="119DBC3B" w14:textId="717EA2C5" w:rsidR="002A0D5F" w:rsidRDefault="002A0D5F" w:rsidP="00E80303">
      <w:pPr>
        <w:pStyle w:val="Brdtextmedindrag"/>
      </w:pPr>
      <w:r>
        <w:t xml:space="preserve">År 2011 var Västra Götalands läns landsting, Skåne läns landsting och Praktikertjänst de </w:t>
      </w:r>
      <w:r w:rsidR="00FE7428">
        <w:t>3</w:t>
      </w:r>
      <w:r>
        <w:t xml:space="preserve"> största vårdgivarna i primärvården, mätt i antal vårdcentraler. Innan införandet av vårdvalssystem fanns det 159 vårdgivare som drev vårdcentraler. Antalet vårdgivare har således ökat med 55 procent. Av vårdgivarna drev 192 vårdgivare enbart </w:t>
      </w:r>
      <w:r w:rsidR="00FE7428">
        <w:t>1</w:t>
      </w:r>
      <w:r>
        <w:t xml:space="preserve"> vårdcentral, 19 vårdgivare drev </w:t>
      </w:r>
      <w:r w:rsidR="00FE7428">
        <w:t>2</w:t>
      </w:r>
      <w:r>
        <w:t xml:space="preserve"> till </w:t>
      </w:r>
      <w:r w:rsidR="00FE7428">
        <w:t>4</w:t>
      </w:r>
      <w:r>
        <w:t xml:space="preserve"> vårdcentraler och 24 vårdgivare drev fler än </w:t>
      </w:r>
      <w:r w:rsidR="00FE7428">
        <w:t>10</w:t>
      </w:r>
      <w:r>
        <w:t xml:space="preserve"> vårdcentraler. Av de sistnämnda var </w:t>
      </w:r>
      <w:r w:rsidR="00FE7428">
        <w:t>4</w:t>
      </w:r>
      <w:r>
        <w:t xml:space="preserve"> privata (Praktiker</w:t>
      </w:r>
      <w:r w:rsidR="001D77C0">
        <w:t>-</w:t>
      </w:r>
      <w:r>
        <w:t>tjänst, Carema, Capio och Aleris Holding).</w:t>
      </w:r>
      <w:r w:rsidRPr="00D863D8">
        <w:t xml:space="preserve"> </w:t>
      </w:r>
      <w:r>
        <w:t xml:space="preserve">År 2011 fanns 247 olika </w:t>
      </w:r>
      <w:r>
        <w:lastRenderedPageBreak/>
        <w:t>vårdgivare i primärvården med upp till 114 vårdcentraler för en enskild vårdgivare.</w:t>
      </w:r>
      <w:r>
        <w:rPr>
          <w:rStyle w:val="Fotnotsreferens"/>
        </w:rPr>
        <w:footnoteReference w:id="32"/>
      </w:r>
    </w:p>
    <w:p w14:paraId="2B2C80E9" w14:textId="20A921FD" w:rsidR="002A0D5F" w:rsidRPr="00532AC5" w:rsidRDefault="002A0D5F" w:rsidP="00532AC5">
      <w:pPr>
        <w:pStyle w:val="Brdtextmedindrag"/>
        <w:rPr>
          <w:rFonts w:ascii="Trade Gothic Pro" w:hAnsi="Trade Gothic Pro"/>
          <w:b/>
        </w:rPr>
      </w:pPr>
      <w:r w:rsidRPr="00185194">
        <w:t>Även inom den specialiserade somatis</w:t>
      </w:r>
      <w:r>
        <w:t>ka vården har landstingen i högre</w:t>
      </w:r>
      <w:r w:rsidRPr="00185194">
        <w:t xml:space="preserve"> utsträckning köpt verksamhet, men utvecklingen mot ett ökat inslag av privata företag syns inte i denna del av vården. Den köpta verksamheten inom </w:t>
      </w:r>
      <w:r w:rsidR="006B7259">
        <w:t xml:space="preserve">den </w:t>
      </w:r>
      <w:r w:rsidRPr="00185194">
        <w:t>specialiserad</w:t>
      </w:r>
      <w:r w:rsidR="006B7259">
        <w:t>e</w:t>
      </w:r>
      <w:r w:rsidRPr="00185194">
        <w:t xml:space="preserve"> vård</w:t>
      </w:r>
      <w:r w:rsidR="006B7259">
        <w:t>en</w:t>
      </w:r>
      <w:r w:rsidRPr="00185194">
        <w:t xml:space="preserve"> utgör en mindre andel </w:t>
      </w:r>
      <w:r w:rsidR="00D03C4A">
        <w:t>och köps</w:t>
      </w:r>
      <w:r w:rsidRPr="00185194">
        <w:t xml:space="preserve"> främst från offentliga leverantörer, i form av landsting eller </w:t>
      </w:r>
      <w:r w:rsidR="006679C7">
        <w:t>företag</w:t>
      </w:r>
      <w:r w:rsidRPr="00185194">
        <w:t xml:space="preserve"> inom den egna </w:t>
      </w:r>
      <w:r w:rsidR="006B7259">
        <w:t>kommun</w:t>
      </w:r>
      <w:r w:rsidRPr="00185194">
        <w:t>koncernen. Under 2011 köpte landstingen spe</w:t>
      </w:r>
      <w:r>
        <w:t>cialiserad somatisk vård för 22 </w:t>
      </w:r>
      <w:r w:rsidRPr="00185194">
        <w:t>miljarder kronor, förd</w:t>
      </w:r>
      <w:r>
        <w:t xml:space="preserve">elat på 38 procent från privata och 62 procent </w:t>
      </w:r>
      <w:r w:rsidRPr="00185194">
        <w:t>från offentliga leverantörer. Kostnaden för köp av verksamhet i den speciali</w:t>
      </w:r>
      <w:r>
        <w:t>serade somatiska vården har stigit</w:t>
      </w:r>
      <w:r w:rsidRPr="00185194">
        <w:t xml:space="preserve"> med 35 procent 2006</w:t>
      </w:r>
      <w:r w:rsidR="006B7259">
        <w:t>–</w:t>
      </w:r>
      <w:r>
        <w:t>2011. Störst ökning var det bland offentliga leverantörer med 44 procent</w:t>
      </w:r>
      <w:r w:rsidR="006B7259">
        <w:t>,</w:t>
      </w:r>
      <w:r>
        <w:t xml:space="preserve"> medan ökningen</w:t>
      </w:r>
      <w:r w:rsidRPr="00185194">
        <w:t xml:space="preserve"> </w:t>
      </w:r>
      <w:r>
        <w:t>för privata leverantörer var 23 </w:t>
      </w:r>
      <w:r w:rsidRPr="00185194">
        <w:t>procent under samma period. En förklaring till d</w:t>
      </w:r>
      <w:r>
        <w:t xml:space="preserve">en kraftiga uppgången av köp av </w:t>
      </w:r>
      <w:r w:rsidRPr="00185194">
        <w:t>verksamhet (se diagram 3.</w:t>
      </w:r>
      <w:r>
        <w:t>2</w:t>
      </w:r>
      <w:r w:rsidRPr="00185194">
        <w:t xml:space="preserve">2) kan vara att patienter får vård i annat landsting </w:t>
      </w:r>
      <w:r w:rsidR="001D77C0">
        <w:t>på grund</w:t>
      </w:r>
      <w:r w:rsidRPr="00185194">
        <w:t xml:space="preserve"> av att hemlandstinget inte klarar att</w:t>
      </w:r>
      <w:r>
        <w:t xml:space="preserve"> nå vårdgarantins tidsgränser.</w:t>
      </w:r>
    </w:p>
    <w:p w14:paraId="6903CC5A" w14:textId="77777777" w:rsidR="002A0D5F" w:rsidRDefault="002A0D5F" w:rsidP="00532AC5">
      <w:pPr>
        <w:pStyle w:val="DiagramRubrik"/>
      </w:pPr>
      <w:r>
        <w:t xml:space="preserve">Diagram </w:t>
      </w:r>
      <w:fldSimple w:instr=" STYLEREF 1 \s ">
        <w:r w:rsidR="00756367">
          <w:rPr>
            <w:noProof/>
          </w:rPr>
          <w:t>3</w:t>
        </w:r>
      </w:fldSimple>
      <w:r>
        <w:t>.22</w:t>
      </w:r>
      <w:r>
        <w:tab/>
      </w:r>
      <w:r w:rsidRPr="00EA374B">
        <w:t>Landstingen</w:t>
      </w:r>
      <w:r>
        <w:t>s</w:t>
      </w:r>
      <w:r w:rsidRPr="00EA374B">
        <w:t xml:space="preserve"> köp av verksamhet inom specialiserad somatisk vård 2006</w:t>
      </w:r>
      <w:r>
        <w:t>–</w:t>
      </w:r>
      <w:r w:rsidRPr="00EA374B">
        <w:t>2011 fördelat p</w:t>
      </w:r>
      <w:r>
        <w:t xml:space="preserve">å typ av </w:t>
      </w:r>
      <w:r w:rsidRPr="00EA374B">
        <w:t>leverantör</w:t>
      </w:r>
    </w:p>
    <w:p w14:paraId="51C39813" w14:textId="77777777" w:rsidR="002A0D5F" w:rsidRDefault="002A0D5F" w:rsidP="00E80303">
      <w:pPr>
        <w:pStyle w:val="DiagramUnderrubrik"/>
        <w:spacing w:after="0"/>
      </w:pPr>
      <w:r>
        <w:t>Miljarder kronor</w:t>
      </w:r>
    </w:p>
    <w:p w14:paraId="1167B290" w14:textId="383B02A1" w:rsidR="00F12379" w:rsidRPr="00F12379" w:rsidRDefault="00F12379" w:rsidP="00D03C4A">
      <w:pPr>
        <w:pStyle w:val="Brdtext"/>
      </w:pPr>
      <w:r w:rsidRPr="002F5D97">
        <w:rPr>
          <w:noProof/>
          <w:lang w:eastAsia="sv-SE"/>
        </w:rPr>
        <w:drawing>
          <wp:inline distT="0" distB="0" distL="0" distR="0" wp14:anchorId="4AE09B27" wp14:editId="6F71EE22">
            <wp:extent cx="3745230" cy="2675164"/>
            <wp:effectExtent l="0" t="0" r="7620" b="0"/>
            <wp:docPr id="6" name="Diagram 6"/>
            <wp:cNvGraphicFramePr/>
            <a:graphic xmlns:a="http://schemas.openxmlformats.org/drawingml/2006/main">
              <a:graphicData uri="http://schemas.openxmlformats.org/drawingml/2006/chart">
                <c:chart xmlns:c="http://schemas.openxmlformats.org/drawingml/2006/chart" xmlns:r="http://schemas.openxmlformats.org/officeDocument/2006/relationships" r:id="rId107"/>
              </a:graphicData>
            </a:graphic>
          </wp:inline>
        </w:drawing>
      </w:r>
    </w:p>
    <w:p w14:paraId="65388A97" w14:textId="75BBC43D" w:rsidR="002A0D5F" w:rsidRDefault="002A0D5F" w:rsidP="00532AC5">
      <w:pPr>
        <w:pStyle w:val="Brdtext"/>
      </w:pPr>
      <w:r>
        <w:t xml:space="preserve">Den köpta vårdens andel av nettokostnaden för specialiserad somatisk vård uppgick 2011 till 20 procent. Motsvarande </w:t>
      </w:r>
      <w:r w:rsidR="00B371F7">
        <w:t>andel</w:t>
      </w:r>
      <w:r>
        <w:t xml:space="preserve"> för 2006 var 18 procent. Störst andel av nettokostnaden hade privata företag (7 procent) samt landsting och landstingsägda </w:t>
      </w:r>
      <w:r w:rsidR="006679C7">
        <w:t>företag</w:t>
      </w:r>
      <w:r>
        <w:t xml:space="preserve"> med vardera 6 procent (se diagram 3.23). Den ökade förekomsten av vårdvalssystem i den specialiserade vården</w:t>
      </w:r>
      <w:r w:rsidR="001D77C0">
        <w:t xml:space="preserve"> </w:t>
      </w:r>
      <w:r w:rsidR="00B371F7">
        <w:t>(</w:t>
      </w:r>
      <w:r w:rsidRPr="003346C1">
        <w:t>se avsnitt</w:t>
      </w:r>
      <w:r>
        <w:t xml:space="preserve"> 3.4.1</w:t>
      </w:r>
      <w:r w:rsidR="00B371F7">
        <w:t>)</w:t>
      </w:r>
      <w:r>
        <w:t xml:space="preserve"> syns ännu inte i statistiken från 2011.</w:t>
      </w:r>
    </w:p>
    <w:p w14:paraId="4529BD37" w14:textId="77777777" w:rsidR="002A0D5F" w:rsidRDefault="002A0D5F" w:rsidP="00E80303">
      <w:pPr>
        <w:pStyle w:val="DiagramRubrik"/>
      </w:pPr>
      <w:r>
        <w:lastRenderedPageBreak/>
        <w:t xml:space="preserve">Diagram </w:t>
      </w:r>
      <w:fldSimple w:instr=" STYLEREF 1 \s ">
        <w:r w:rsidR="00756367">
          <w:rPr>
            <w:noProof/>
          </w:rPr>
          <w:t>3</w:t>
        </w:r>
      </w:fldSimple>
      <w:r>
        <w:t>.23</w:t>
      </w:r>
      <w:r>
        <w:tab/>
      </w:r>
      <w:r w:rsidRPr="00A433B7">
        <w:t>Landstingens köp av verksamhet inom specialiserad somatisk vård 2006</w:t>
      </w:r>
      <w:r>
        <w:t>–</w:t>
      </w:r>
      <w:r w:rsidRPr="00A433B7">
        <w:t xml:space="preserve">2011 fördelat per organisationsform </w:t>
      </w:r>
    </w:p>
    <w:p w14:paraId="6D4CB235" w14:textId="77777777" w:rsidR="002A0D5F" w:rsidRDefault="002A0D5F" w:rsidP="00B43D43">
      <w:pPr>
        <w:pStyle w:val="DiagramUnderrubrik"/>
        <w:spacing w:after="0"/>
      </w:pPr>
      <w:r>
        <w:t>Procentuell andel av nettokostnaden för somatisk vård</w:t>
      </w:r>
    </w:p>
    <w:p w14:paraId="325D832E" w14:textId="77777777" w:rsidR="002A0D5F" w:rsidRPr="00DB2490" w:rsidRDefault="002A0D5F" w:rsidP="00B43D43">
      <w:pPr>
        <w:pStyle w:val="Brdtext"/>
        <w:spacing w:line="260" w:lineRule="atLeast"/>
      </w:pPr>
      <w:r>
        <w:rPr>
          <w:noProof/>
          <w:lang w:eastAsia="sv-SE"/>
        </w:rPr>
        <w:drawing>
          <wp:inline distT="0" distB="0" distL="0" distR="0" wp14:anchorId="101EC44D" wp14:editId="075D78B8">
            <wp:extent cx="3745230" cy="2673984"/>
            <wp:effectExtent l="0" t="0" r="7620" b="0"/>
            <wp:docPr id="110" name="Bildobjekt 1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
                    <pic:cNvPicPr>
                      <a:picLocks noChangeAspect="1" noChangeArrowheads="1"/>
                    </pic:cNvPicPr>
                  </pic:nvPicPr>
                  <pic:blipFill>
                    <a:blip r:embed="rId108"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3148D809" w14:textId="77777777" w:rsidR="002A0D5F" w:rsidRDefault="002A0D5F" w:rsidP="00E2233D">
      <w:pPr>
        <w:pStyle w:val="Rubrik3"/>
        <w:numPr>
          <w:ilvl w:val="2"/>
          <w:numId w:val="13"/>
        </w:numPr>
      </w:pPr>
      <w:bookmarkStart w:id="679" w:name="_Toc350326863"/>
      <w:bookmarkStart w:id="680" w:name="_Toc350328972"/>
      <w:bookmarkStart w:id="681" w:name="_Toc350329783"/>
      <w:bookmarkStart w:id="682" w:name="_Toc350331538"/>
      <w:bookmarkStart w:id="683" w:name="_Toc350340404"/>
      <w:bookmarkStart w:id="684" w:name="_Toc350345048"/>
      <w:bookmarkStart w:id="685" w:name="_Toc350406811"/>
      <w:bookmarkStart w:id="686" w:name="_Toc350412398"/>
      <w:bookmarkStart w:id="687" w:name="_Toc350414276"/>
      <w:bookmarkStart w:id="688" w:name="_Toc351027637"/>
      <w:bookmarkStart w:id="689" w:name="_Toc351637544"/>
      <w:bookmarkStart w:id="690" w:name="_Toc351639287"/>
      <w:bookmarkStart w:id="691" w:name="_Toc351642757"/>
      <w:bookmarkStart w:id="692" w:name="_Toc351644290"/>
      <w:bookmarkStart w:id="693" w:name="_Toc351646964"/>
      <w:r>
        <w:t>Köp av tandvårdstjänster</w:t>
      </w:r>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p>
    <w:p w14:paraId="6315D091" w14:textId="5197A6E0" w:rsidR="002A0D5F" w:rsidRDefault="002A0D5F" w:rsidP="00532AC5">
      <w:pPr>
        <w:pStyle w:val="Brdtext"/>
      </w:pPr>
      <w:r>
        <w:t>Som framgår av diagram 3.24 var kostnaden för d</w:t>
      </w:r>
      <w:r w:rsidRPr="009E63BA">
        <w:t>en köpta tandvår</w:t>
      </w:r>
      <w:r>
        <w:t>den 2011 drygt 1,8 </w:t>
      </w:r>
      <w:r w:rsidRPr="009E63BA">
        <w:t>mil</w:t>
      </w:r>
      <w:r>
        <w:t>jarder kronor. Köp</w:t>
      </w:r>
      <w:r w:rsidR="00B371F7">
        <w:t>en</w:t>
      </w:r>
      <w:r>
        <w:t xml:space="preserve"> från</w:t>
      </w:r>
      <w:r w:rsidRPr="009E63BA">
        <w:t xml:space="preserve"> offentliga leverantörer, främst landstingsä</w:t>
      </w:r>
      <w:r>
        <w:t xml:space="preserve">gda </w:t>
      </w:r>
      <w:r w:rsidR="006679C7">
        <w:t>företag</w:t>
      </w:r>
      <w:r>
        <w:t>, uppgick till drygt 1 </w:t>
      </w:r>
      <w:r w:rsidRPr="009E63BA">
        <w:t>miljard kronor och från privata leverantörer, främst privata fö</w:t>
      </w:r>
      <w:r>
        <w:t xml:space="preserve">retag, </w:t>
      </w:r>
      <w:r w:rsidR="00B371F7">
        <w:t xml:space="preserve">till </w:t>
      </w:r>
      <w:r>
        <w:t>drygt 800 </w:t>
      </w:r>
      <w:r w:rsidRPr="009E63BA">
        <w:t>miljoner kronor. Nettokostnaden för tandvård, exklusive läkemedel inom läke</w:t>
      </w:r>
      <w:r w:rsidR="001D77C0">
        <w:t>-</w:t>
      </w:r>
      <w:r w:rsidRPr="009E63BA">
        <w:t>med</w:t>
      </w:r>
      <w:r>
        <w:t>elsförmånen, var 5 094 </w:t>
      </w:r>
      <w:r w:rsidRPr="009E63BA">
        <w:t>miljoner kronor under 2011. Mellan</w:t>
      </w:r>
      <w:r w:rsidR="001D77C0">
        <w:t>-</w:t>
      </w:r>
      <w:r w:rsidRPr="009E63BA">
        <w:t>skillnaden mellan köpt verksamhet och nettokostnaden</w:t>
      </w:r>
      <w:r>
        <w:t xml:space="preserve"> för tandvård uppgick till ca 3 260  miljoner kronor. Till det beloppet ska </w:t>
      </w:r>
      <w:r w:rsidRPr="009E63BA">
        <w:t xml:space="preserve">läggas </w:t>
      </w:r>
      <w:r w:rsidR="00B371F7">
        <w:t>kostnader för</w:t>
      </w:r>
      <w:r>
        <w:t xml:space="preserve"> </w:t>
      </w:r>
      <w:r w:rsidRPr="009E63BA">
        <w:t>köpt verksamh</w:t>
      </w:r>
      <w:r>
        <w:t>et från offentliga leverantörer. För 2010 var</w:t>
      </w:r>
      <w:r w:rsidRPr="009E63BA">
        <w:t xml:space="preserve"> m</w:t>
      </w:r>
      <w:r>
        <w:t>otsvarande belopp ca 3 370 miljoner kronor och för 2009 ca 3 390 </w:t>
      </w:r>
      <w:r w:rsidRPr="009E63BA">
        <w:t>miljoner kronor.</w:t>
      </w:r>
    </w:p>
    <w:p w14:paraId="3F8B2B1C" w14:textId="7BBCD0E2" w:rsidR="000C5860" w:rsidRDefault="000C5860">
      <w:pPr>
        <w:overflowPunct/>
        <w:autoSpaceDE/>
        <w:autoSpaceDN/>
        <w:adjustRightInd/>
        <w:textAlignment w:val="auto"/>
        <w:rPr>
          <w:rFonts w:ascii="Trade Gothic Pro" w:hAnsi="Trade Gothic Pro"/>
          <w:b/>
        </w:rPr>
      </w:pPr>
      <w:r>
        <w:br w:type="page"/>
      </w:r>
    </w:p>
    <w:p w14:paraId="56EF434F" w14:textId="77777777" w:rsidR="002A0D5F" w:rsidRPr="00111A27" w:rsidRDefault="002A0D5F" w:rsidP="00B43D43">
      <w:pPr>
        <w:pStyle w:val="DiagramRubrik"/>
        <w:rPr>
          <w:sz w:val="20"/>
        </w:rPr>
      </w:pPr>
      <w:r>
        <w:lastRenderedPageBreak/>
        <w:t xml:space="preserve">Diagram </w:t>
      </w:r>
      <w:fldSimple w:instr=" STYLEREF 1 \s ">
        <w:r w:rsidR="00756367">
          <w:rPr>
            <w:noProof/>
          </w:rPr>
          <w:t>3</w:t>
        </w:r>
      </w:fldSimple>
      <w:r>
        <w:t>.24</w:t>
      </w:r>
      <w:r>
        <w:tab/>
      </w:r>
      <w:r w:rsidRPr="005144AC">
        <w:t>Landstingens köp av ver</w:t>
      </w:r>
      <w:r>
        <w:t xml:space="preserve">ksamhet för tandvård </w:t>
      </w:r>
      <w:r w:rsidRPr="005144AC">
        <w:t>fördelat p</w:t>
      </w:r>
      <w:r>
        <w:t xml:space="preserve">å typ av </w:t>
      </w:r>
      <w:r w:rsidRPr="005144AC">
        <w:t>leverantör</w:t>
      </w:r>
      <w:r>
        <w:t xml:space="preserve"> 2009–2011</w:t>
      </w:r>
    </w:p>
    <w:p w14:paraId="33F61879" w14:textId="77777777" w:rsidR="002A0D5F" w:rsidRDefault="002A0D5F" w:rsidP="00E80303">
      <w:pPr>
        <w:pStyle w:val="TabellUnderrubrik"/>
      </w:pPr>
      <w:r>
        <w:t>Miljoner kronor</w:t>
      </w:r>
    </w:p>
    <w:p w14:paraId="0315AD95" w14:textId="77777777" w:rsidR="002A0D5F" w:rsidRDefault="002A0D5F" w:rsidP="00E80303">
      <w:pPr>
        <w:pStyle w:val="Brdtext"/>
        <w:spacing w:line="260" w:lineRule="atLeast"/>
      </w:pPr>
      <w:r>
        <w:rPr>
          <w:noProof/>
          <w:lang w:eastAsia="sv-SE"/>
        </w:rPr>
        <w:drawing>
          <wp:inline distT="0" distB="0" distL="0" distR="0" wp14:anchorId="27ECEDE8" wp14:editId="476FA690">
            <wp:extent cx="3745230" cy="2678453"/>
            <wp:effectExtent l="0" t="0" r="7620" b="7620"/>
            <wp:docPr id="43" name="Bildobjekt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09" cstate="print">
                      <a:extLst>
                        <a:ext uri="{28A0092B-C50C-407E-A947-70E740481C1C}">
                          <a14:useLocalDpi xmlns:a14="http://schemas.microsoft.com/office/drawing/2010/main" val="0"/>
                        </a:ext>
                      </a:extLst>
                    </a:blip>
                    <a:srcRect/>
                    <a:stretch>
                      <a:fillRect/>
                    </a:stretch>
                  </pic:blipFill>
                  <pic:spPr bwMode="auto">
                    <a:xfrm>
                      <a:off x="0" y="0"/>
                      <a:ext cx="3745230" cy="2678453"/>
                    </a:xfrm>
                    <a:prstGeom prst="rect">
                      <a:avLst/>
                    </a:prstGeom>
                    <a:noFill/>
                    <a:ln>
                      <a:noFill/>
                    </a:ln>
                  </pic:spPr>
                </pic:pic>
              </a:graphicData>
            </a:graphic>
          </wp:inline>
        </w:drawing>
      </w:r>
    </w:p>
    <w:p w14:paraId="71B0D583" w14:textId="77777777" w:rsidR="002A0D5F" w:rsidRDefault="002A0D5F" w:rsidP="00E2233D">
      <w:pPr>
        <w:pStyle w:val="Rubrik2"/>
        <w:numPr>
          <w:ilvl w:val="1"/>
          <w:numId w:val="13"/>
        </w:numPr>
      </w:pPr>
      <w:bookmarkStart w:id="694" w:name="_Toc350326864"/>
      <w:bookmarkStart w:id="695" w:name="_Toc350328973"/>
      <w:bookmarkStart w:id="696" w:name="_Toc350329784"/>
      <w:bookmarkStart w:id="697" w:name="_Toc350331539"/>
      <w:bookmarkStart w:id="698" w:name="_Toc350340405"/>
      <w:bookmarkStart w:id="699" w:name="_Toc350345049"/>
      <w:bookmarkStart w:id="700" w:name="_Toc350406812"/>
      <w:bookmarkStart w:id="701" w:name="_Toc350412399"/>
      <w:bookmarkStart w:id="702" w:name="_Toc350414277"/>
      <w:bookmarkStart w:id="703" w:name="_Toc351027638"/>
      <w:bookmarkStart w:id="704" w:name="_Toc351637545"/>
      <w:bookmarkStart w:id="705" w:name="_Toc351639288"/>
      <w:bookmarkStart w:id="706" w:name="_Toc351642758"/>
      <w:bookmarkStart w:id="707" w:name="_Toc351644291"/>
      <w:bookmarkStart w:id="708" w:name="_Toc351646965"/>
      <w:r>
        <w:t>Personalförsörjning</w:t>
      </w:r>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p>
    <w:p w14:paraId="27FBFF20" w14:textId="735A2931" w:rsidR="002A0D5F" w:rsidRDefault="002A0D5F" w:rsidP="00E80303">
      <w:pPr>
        <w:pStyle w:val="Brdtext"/>
      </w:pPr>
      <w:r>
        <w:t>Den senaste statistiken över antalet sysselsatta inom hälso- och sjukvården från november 2010</w:t>
      </w:r>
      <w:r w:rsidRPr="002833E0">
        <w:t xml:space="preserve"> som redovisas i Socialstyrelsens rapport Nationella planeringssstödet, </w:t>
      </w:r>
      <w:r>
        <w:t>visar att tillgången på barnmorskor, sjuk</w:t>
      </w:r>
      <w:r w:rsidR="001D77C0">
        <w:t>-</w:t>
      </w:r>
      <w:r>
        <w:t>sköterskor, läkare och specialistläkare i hälso- och sjukvården samt tand</w:t>
      </w:r>
      <w:r w:rsidR="001D77C0">
        <w:t>-</w:t>
      </w:r>
      <w:r>
        <w:t>hygienister inom tandvården ökade 1995–2010.</w:t>
      </w:r>
      <w:r w:rsidR="00AE1000" w:rsidRPr="00AE1000">
        <w:rPr>
          <w:rStyle w:val="Fotnotsreferens"/>
        </w:rPr>
        <w:t xml:space="preserve"> </w:t>
      </w:r>
      <w:r w:rsidR="00AE1000">
        <w:rPr>
          <w:rStyle w:val="Fotnotsreferens"/>
        </w:rPr>
        <w:footnoteReference w:id="33"/>
      </w:r>
      <w:r>
        <w:t xml:space="preserve"> Under perioden ökade tillgången på läkare, sjuksköterskor och barnmorskor med respektive 33, 15 och 14 procent.</w:t>
      </w:r>
    </w:p>
    <w:p w14:paraId="097734B0" w14:textId="3E251CE3" w:rsidR="002A0D5F" w:rsidRDefault="002A0D5F" w:rsidP="00E80303">
      <w:pPr>
        <w:pStyle w:val="Brdtextmedindrag"/>
      </w:pPr>
      <w:r>
        <w:t>Tillgången på specialiserade sjuksköterskor har däremot minskat, framför</w:t>
      </w:r>
      <w:r w:rsidR="00AE1000">
        <w:t xml:space="preserve"> </w:t>
      </w:r>
      <w:r>
        <w:t xml:space="preserve">allt inom </w:t>
      </w:r>
      <w:r w:rsidR="00AE1000">
        <w:t xml:space="preserve">områdena </w:t>
      </w:r>
      <w:r>
        <w:t>psykiatri, anestesi och intensivvård. Till</w:t>
      </w:r>
      <w:r w:rsidR="001D77C0">
        <w:t>-</w:t>
      </w:r>
      <w:r>
        <w:t xml:space="preserve">gången </w:t>
      </w:r>
      <w:r w:rsidRPr="00AD3F8C">
        <w:t>på</w:t>
      </w:r>
      <w:r>
        <w:t xml:space="preserve"> sjuksköterskor specialiserade på psykiatrisk vård har minskat särskilt kraftigt, med 22 procent, och tillflödet av yngre motsvarar inte pensionsavgångarna. Tillgången på tandläkare har minskat, medan tillgången på specialisttandläkare har varit stabil. Tillgången på tand</w:t>
      </w:r>
      <w:r w:rsidR="001D77C0">
        <w:t>-</w:t>
      </w:r>
      <w:r>
        <w:t xml:space="preserve">hygienister har ökat kraftigt och antalet tandhygienister per tandläkare har nästan fördubblats sedan 1995. </w:t>
      </w:r>
    </w:p>
    <w:p w14:paraId="3D2CF10B" w14:textId="77777777" w:rsidR="002A0D5F" w:rsidRDefault="002A0D5F" w:rsidP="00E80303">
      <w:pPr>
        <w:pStyle w:val="Brdtextmedindrag"/>
      </w:pPr>
      <w:r>
        <w:t xml:space="preserve">Stigande ålder och ökade pensionsavgångar är en förklaring till minskningen av specialistsjuksköterskor, vilket också hotar tillgången på flera andra yrkesgrupper inom hälso- och sjukvården. Medianåldern har ökat för samtliga studerade personalgrupper. Ökningen är störst bland de specialiserade yrkesgrupperna, där medianåldern har stigit upp till tio år mellan 1995 och 2010. </w:t>
      </w:r>
    </w:p>
    <w:p w14:paraId="00281A2D" w14:textId="64542703" w:rsidR="002A0D5F" w:rsidRDefault="002A0D5F" w:rsidP="00E80303">
      <w:pPr>
        <w:pStyle w:val="Brdtextmedindrag"/>
      </w:pPr>
      <w:r>
        <w:lastRenderedPageBreak/>
        <w:t>Två tydliga trender</w:t>
      </w:r>
      <w:r w:rsidR="00AE1000">
        <w:t>,</w:t>
      </w:r>
      <w:r>
        <w:t xml:space="preserve"> som gett ett påtagligt til</w:t>
      </w:r>
      <w:r w:rsidR="00510CA1">
        <w:t>lskott till personal inom hälso</w:t>
      </w:r>
      <w:r w:rsidR="00510CA1">
        <w:noBreakHyphen/>
      </w:r>
      <w:r>
        <w:t xml:space="preserve"> och sjukvård samt tandvård mellan 1995 och 2010</w:t>
      </w:r>
      <w:r w:rsidR="00AE1000">
        <w:t>,</w:t>
      </w:r>
      <w:r>
        <w:t xml:space="preserve"> är dels att andelen personer som utbildats i annat </w:t>
      </w:r>
      <w:r w:rsidR="00510CA1">
        <w:t>land sysselsatta i svensk hälso</w:t>
      </w:r>
      <w:r w:rsidR="00510CA1">
        <w:noBreakHyphen/>
      </w:r>
      <w:r>
        <w:t xml:space="preserve"> och sjukvård har ökat, dels att många fortsätter att arbeta efter pensioneringen. I den första gruppen utgjorde läkarna den största andelen, 23 procent, medan andelen utlandsutbildade tandläkare utgjorde 9 procent. I den andra gruppen var det också läkare och tandläkare som stod för den största andelen, 9 procent av läkarna och 7 procent av tandläkarna var 65 år eller äldre. </w:t>
      </w:r>
    </w:p>
    <w:p w14:paraId="1D80E865" w14:textId="53D93444" w:rsidR="002A0D5F" w:rsidRDefault="002A0D5F" w:rsidP="00E80303">
      <w:pPr>
        <w:pStyle w:val="Brdtextmedindrag"/>
      </w:pPr>
      <w:r>
        <w:t xml:space="preserve">Enligt statistik från </w:t>
      </w:r>
      <w:r w:rsidRPr="00111A27">
        <w:t>Centrala studiestödsnämnden</w:t>
      </w:r>
      <w:r>
        <w:t xml:space="preserve"> har andelen med utländsk utbildning, inom framför allt läkarkåren, ökat. Antalet personer med svensk bakgrund som studerat till läkare utomlands och som fått svensk läkarlegitimation har också ökat varje år sedan 1995. Även antalet personer som studerat till tandläkare utomlands </w:t>
      </w:r>
      <w:r w:rsidR="00AE1000">
        <w:t>har ökat</w:t>
      </w:r>
      <w:r>
        <w:t>.</w:t>
      </w:r>
      <w:r>
        <w:rPr>
          <w:rStyle w:val="Fotnotsreferens"/>
        </w:rPr>
        <w:footnoteReference w:id="34"/>
      </w:r>
    </w:p>
    <w:p w14:paraId="75603F6F" w14:textId="77777777" w:rsidR="002A0D5F" w:rsidRPr="005170EE" w:rsidRDefault="002A0D5F" w:rsidP="00E80303">
      <w:pPr>
        <w:pStyle w:val="Rubrik5utannumrering"/>
      </w:pPr>
      <w:r>
        <w:t>Efterfrågan översteg tillgången</w:t>
      </w:r>
    </w:p>
    <w:p w14:paraId="086E7E43" w14:textId="1F0254CD" w:rsidR="002A0D5F" w:rsidRDefault="002A0D5F" w:rsidP="00E80303">
      <w:pPr>
        <w:pStyle w:val="Brdtextmedindrag"/>
        <w:ind w:firstLine="0"/>
      </w:pPr>
      <w:r>
        <w:t>Socialstyrelsen</w:t>
      </w:r>
      <w:r w:rsidR="00AE1000">
        <w:t xml:space="preserve"> bedömer</w:t>
      </w:r>
      <w:r>
        <w:t xml:space="preserve"> att arbetsmarknaden för s</w:t>
      </w:r>
      <w:r w:rsidR="00510CA1">
        <w:t>amtliga yrkesgrupper inom hälso</w:t>
      </w:r>
      <w:r w:rsidR="00510CA1">
        <w:noBreakHyphen/>
      </w:r>
      <w:r>
        <w:t xml:space="preserve"> och sjukvården </w:t>
      </w:r>
      <w:r w:rsidRPr="00C7081D">
        <w:t>var god och</w:t>
      </w:r>
      <w:r>
        <w:t xml:space="preserve"> att efterfrågan översteg till</w:t>
      </w:r>
      <w:r w:rsidR="001D77C0">
        <w:t>-</w:t>
      </w:r>
      <w:r>
        <w:t>gången på samtliga yrken utom för tandhygienister, för vilk</w:t>
      </w:r>
      <w:r w:rsidR="00715247">
        <w:t>a</w:t>
      </w:r>
      <w:r>
        <w:t xml:space="preserve"> det rådde balans mellan tillgång och efterfrågan. Rö</w:t>
      </w:r>
      <w:r w:rsidR="00510CA1">
        <w:t>rligheten mellan länder inom EU</w:t>
      </w:r>
      <w:r w:rsidR="00510CA1">
        <w:noBreakHyphen/>
      </w:r>
      <w:r>
        <w:t xml:space="preserve"> och EES området har </w:t>
      </w:r>
      <w:r w:rsidR="00510CA1">
        <w:t>ökat för hälso</w:t>
      </w:r>
      <w:r w:rsidR="00510CA1">
        <w:noBreakHyphen/>
      </w:r>
      <w:r>
        <w:t xml:space="preserve"> och sjukvårdspersonalgrupper mellan 1995 och 2010. De inflyttade var lika många eller något fler än de utflyttade. Det positiva nettoflödet var störst för läkare, men </w:t>
      </w:r>
      <w:r w:rsidR="00AE1000">
        <w:t>betydande</w:t>
      </w:r>
      <w:r>
        <w:t xml:space="preserve"> också för tandläkare.</w:t>
      </w:r>
      <w:r>
        <w:rPr>
          <w:rStyle w:val="Fotnotsreferens"/>
        </w:rPr>
        <w:footnoteReference w:id="35"/>
      </w:r>
    </w:p>
    <w:p w14:paraId="11EE8A43" w14:textId="77777777" w:rsidR="002A0D5F" w:rsidRDefault="002A0D5F">
      <w:pPr>
        <w:overflowPunct/>
        <w:autoSpaceDE/>
        <w:autoSpaceDN/>
        <w:adjustRightInd/>
        <w:textAlignment w:val="auto"/>
        <w:rPr>
          <w:i/>
          <w:sz w:val="20"/>
        </w:rPr>
      </w:pPr>
    </w:p>
    <w:p w14:paraId="073AEF7B" w14:textId="77777777" w:rsidR="002A0D5F" w:rsidRDefault="002A0D5F">
      <w:pPr>
        <w:overflowPunct/>
        <w:autoSpaceDE/>
        <w:autoSpaceDN/>
        <w:adjustRightInd/>
        <w:textAlignment w:val="auto"/>
        <w:rPr>
          <w:kern w:val="28"/>
          <w:sz w:val="30"/>
        </w:rPr>
      </w:pPr>
      <w:bookmarkStart w:id="709" w:name="_Toc350326865"/>
      <w:r>
        <w:br w:type="page"/>
      </w:r>
    </w:p>
    <w:p w14:paraId="7B01EB91" w14:textId="77777777" w:rsidR="002A0D5F" w:rsidRDefault="002A0D5F" w:rsidP="00E2233D">
      <w:pPr>
        <w:pStyle w:val="Rubrik1"/>
        <w:numPr>
          <w:ilvl w:val="0"/>
          <w:numId w:val="18"/>
        </w:numPr>
        <w:spacing w:before="0"/>
      </w:pPr>
      <w:bookmarkStart w:id="710" w:name="_Toc350328974"/>
      <w:bookmarkStart w:id="711" w:name="_Toc350329785"/>
      <w:bookmarkStart w:id="712" w:name="_Toc350331540"/>
      <w:bookmarkStart w:id="713" w:name="_Toc350340406"/>
      <w:bookmarkStart w:id="714" w:name="_Toc350345050"/>
      <w:bookmarkStart w:id="715" w:name="_Toc350406813"/>
      <w:bookmarkStart w:id="716" w:name="_Toc350412400"/>
      <w:bookmarkStart w:id="717" w:name="_Toc350414278"/>
      <w:bookmarkStart w:id="718" w:name="_Toc351027639"/>
      <w:bookmarkStart w:id="719" w:name="_Toc351637546"/>
      <w:bookmarkStart w:id="720" w:name="_Toc351639289"/>
      <w:bookmarkStart w:id="721" w:name="_Toc351642759"/>
      <w:bookmarkStart w:id="722" w:name="_Toc351644292"/>
      <w:bookmarkStart w:id="723" w:name="_Toc351646966"/>
      <w:r>
        <w:lastRenderedPageBreak/>
        <w:t>Socialtjänst</w:t>
      </w:r>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p>
    <w:p w14:paraId="13B70820" w14:textId="77777777" w:rsidR="002A0D5F" w:rsidRDefault="002A0D5F" w:rsidP="00106462">
      <w:pPr>
        <w:pStyle w:val="Rubrik2"/>
        <w:numPr>
          <w:ilvl w:val="1"/>
          <w:numId w:val="18"/>
        </w:numPr>
        <w:spacing w:before="0"/>
      </w:pPr>
      <w:bookmarkStart w:id="724" w:name="_Toc350326866"/>
      <w:bookmarkStart w:id="725" w:name="_Toc350328975"/>
      <w:bookmarkStart w:id="726" w:name="_Toc350329786"/>
      <w:bookmarkStart w:id="727" w:name="_Toc350331541"/>
      <w:bookmarkStart w:id="728" w:name="_Toc350340407"/>
      <w:bookmarkStart w:id="729" w:name="_Toc350345051"/>
      <w:bookmarkStart w:id="730" w:name="_Toc350406814"/>
      <w:bookmarkStart w:id="731" w:name="_Toc350412401"/>
      <w:bookmarkStart w:id="732" w:name="_Toc350414279"/>
      <w:bookmarkStart w:id="733" w:name="_Toc351027640"/>
      <w:bookmarkStart w:id="734" w:name="_Toc351637547"/>
      <w:bookmarkStart w:id="735" w:name="_Toc351639290"/>
      <w:bookmarkStart w:id="736" w:name="_Toc351642760"/>
      <w:bookmarkStart w:id="737" w:name="_Toc351644293"/>
      <w:bookmarkStart w:id="738" w:name="_Toc351646967"/>
      <w:r>
        <w:t>Nationella mål och bestämmelser</w:t>
      </w:r>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p>
    <w:p w14:paraId="6FBF5D0F" w14:textId="341C38F3" w:rsidR="002A0D5F" w:rsidRDefault="002A0D5F" w:rsidP="00E80303">
      <w:pPr>
        <w:pStyle w:val="Brdtext"/>
      </w:pPr>
      <w:r>
        <w:t>Socialtjänstens verksamhetsområden består av vård och omsorg om äldre, stöd och service till personer med f</w:t>
      </w:r>
      <w:r w:rsidR="00510CA1">
        <w:t>unktionsnedsättning och individ</w:t>
      </w:r>
      <w:r w:rsidR="00510CA1">
        <w:noBreakHyphen/>
      </w:r>
      <w:r>
        <w:t xml:space="preserve"> och familjeomsorg. De övergripande målen för socialtjänsten är enligt socialtjänstlagen (2001:453), </w:t>
      </w:r>
      <w:r w:rsidR="0026331E">
        <w:t xml:space="preserve">förkortad </w:t>
      </w:r>
      <w:r>
        <w:t>SoL, att främja männi</w:t>
      </w:r>
      <w:r>
        <w:softHyphen/>
        <w:t>skornas ekonomiska och sociala trygghet, jämlikhet i levnadsvillkor och aktiva deltagande i samhällslivet. Socialtjänsten ska under hänsyns</w:t>
      </w:r>
      <w:r>
        <w:softHyphen/>
        <w:t>tagande till människans ansvar för sin och andras sociala situation inriktas på att frigöra och utveckla enskildas och gruppers egna resurser. Verksamheten ska bygga på respekt för människornas självbestäm</w:t>
      </w:r>
      <w:r>
        <w:softHyphen/>
        <w:t>manderätt och integritet. Vidare anges också att</w:t>
      </w:r>
    </w:p>
    <w:p w14:paraId="1B61F373" w14:textId="77777777" w:rsidR="002A0D5F" w:rsidRDefault="002A0D5F" w:rsidP="002A0D5F">
      <w:pPr>
        <w:pStyle w:val="Punktlista"/>
        <w:numPr>
          <w:ilvl w:val="0"/>
          <w:numId w:val="28"/>
        </w:numPr>
      </w:pPr>
      <w:r>
        <w:t xml:space="preserve">insatser ska vara av god kvalitet, </w:t>
      </w:r>
    </w:p>
    <w:p w14:paraId="17C544F1" w14:textId="77777777" w:rsidR="002A0D5F" w:rsidRDefault="002A0D5F" w:rsidP="002A0D5F">
      <w:pPr>
        <w:pStyle w:val="Punktlista"/>
        <w:numPr>
          <w:ilvl w:val="0"/>
          <w:numId w:val="28"/>
        </w:numPr>
      </w:pPr>
      <w:r>
        <w:t>det för utförande av uppgifter ska finnas personal med lämplig utbildning och erfarenhet,</w:t>
      </w:r>
    </w:p>
    <w:p w14:paraId="05F293F1" w14:textId="77777777" w:rsidR="002A0D5F" w:rsidRDefault="002A0D5F" w:rsidP="002A0D5F">
      <w:pPr>
        <w:pStyle w:val="Punktlista"/>
        <w:numPr>
          <w:ilvl w:val="0"/>
          <w:numId w:val="28"/>
        </w:numPr>
      </w:pPr>
      <w:r>
        <w:t>kvaliteten i verksamheten ska systematiskt och fortlöpande utvecklas och säkras,</w:t>
      </w:r>
    </w:p>
    <w:p w14:paraId="4622357B" w14:textId="77777777" w:rsidR="002A0D5F" w:rsidRDefault="002A0D5F" w:rsidP="002A0D5F">
      <w:pPr>
        <w:pStyle w:val="Punktlista"/>
        <w:numPr>
          <w:ilvl w:val="0"/>
          <w:numId w:val="28"/>
        </w:numPr>
      </w:pPr>
      <w:r>
        <w:t>insatser för den enskilde ska utformas och genomföras tillsammans med honom eller henne,</w:t>
      </w:r>
    </w:p>
    <w:p w14:paraId="296A7A9D" w14:textId="5BB691A9" w:rsidR="002A0D5F" w:rsidRDefault="002A0D5F" w:rsidP="002A0D5F">
      <w:pPr>
        <w:pStyle w:val="Punktlista"/>
        <w:numPr>
          <w:ilvl w:val="0"/>
          <w:numId w:val="28"/>
        </w:numPr>
      </w:pPr>
      <w:r>
        <w:t xml:space="preserve">insatserna ska tillförsäkra den enskilde en skälig levnadsnivå, </w:t>
      </w:r>
      <w:r w:rsidR="0026331E">
        <w:t>samt</w:t>
      </w:r>
      <w:r>
        <w:t xml:space="preserve"> att</w:t>
      </w:r>
    </w:p>
    <w:p w14:paraId="74EEA516" w14:textId="77777777" w:rsidR="002A0D5F" w:rsidRDefault="002A0D5F" w:rsidP="002A0D5F">
      <w:pPr>
        <w:pStyle w:val="Punktlista"/>
        <w:numPr>
          <w:ilvl w:val="0"/>
          <w:numId w:val="28"/>
        </w:numPr>
      </w:pPr>
      <w:r>
        <w:t>insatserna ska utformas så att de stärker hans eller hennes möjligheter att leva ett självständigt liv.</w:t>
      </w:r>
    </w:p>
    <w:p w14:paraId="024024D9" w14:textId="77777777" w:rsidR="002A0D5F" w:rsidRDefault="002A0D5F" w:rsidP="00E80303">
      <w:pPr>
        <w:pStyle w:val="Brdtextmedindrag"/>
      </w:pPr>
      <w:r>
        <w:t>Utvecklingen inom socialtjänsten beskrivs nedan för varje enskilt område.</w:t>
      </w:r>
    </w:p>
    <w:p w14:paraId="71D242DD" w14:textId="77777777" w:rsidR="002A0D5F" w:rsidRDefault="002A0D5F" w:rsidP="00E2233D">
      <w:pPr>
        <w:pStyle w:val="Rubrik2"/>
        <w:numPr>
          <w:ilvl w:val="1"/>
          <w:numId w:val="18"/>
        </w:numPr>
      </w:pPr>
      <w:bookmarkStart w:id="739" w:name="_Toc350326867"/>
      <w:bookmarkStart w:id="740" w:name="_Toc350328976"/>
      <w:bookmarkStart w:id="741" w:name="_Toc350329787"/>
      <w:bookmarkStart w:id="742" w:name="_Toc350331542"/>
      <w:bookmarkStart w:id="743" w:name="_Toc350340408"/>
      <w:bookmarkStart w:id="744" w:name="_Toc350345052"/>
      <w:bookmarkStart w:id="745" w:name="_Toc350406815"/>
      <w:bookmarkStart w:id="746" w:name="_Toc350412402"/>
      <w:bookmarkStart w:id="747" w:name="_Toc350414280"/>
      <w:bookmarkStart w:id="748" w:name="_Toc351027641"/>
      <w:bookmarkStart w:id="749" w:name="_Toc351637548"/>
      <w:bookmarkStart w:id="750" w:name="_Toc351639291"/>
      <w:bookmarkStart w:id="751" w:name="_Toc351642761"/>
      <w:bookmarkStart w:id="752" w:name="_Toc351644294"/>
      <w:bookmarkStart w:id="753" w:name="_Toc351646968"/>
      <w:r>
        <w:t>Måluppfyllelse av vissa riktade statsbidrag</w:t>
      </w:r>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p>
    <w:p w14:paraId="2A5C14AC" w14:textId="77777777" w:rsidR="002A0D5F" w:rsidRDefault="002A0D5F" w:rsidP="00E2233D">
      <w:pPr>
        <w:pStyle w:val="Rubrik3"/>
        <w:numPr>
          <w:ilvl w:val="2"/>
          <w:numId w:val="18"/>
        </w:numPr>
        <w:spacing w:before="0"/>
      </w:pPr>
      <w:bookmarkStart w:id="754" w:name="_Toc350326868"/>
      <w:bookmarkStart w:id="755" w:name="_Toc350328977"/>
      <w:bookmarkStart w:id="756" w:name="_Toc350329788"/>
      <w:bookmarkStart w:id="757" w:name="_Toc350331543"/>
      <w:bookmarkStart w:id="758" w:name="_Toc350340409"/>
      <w:bookmarkStart w:id="759" w:name="_Toc350345053"/>
      <w:bookmarkStart w:id="760" w:name="_Toc350406816"/>
      <w:bookmarkStart w:id="761" w:name="_Toc350412403"/>
      <w:bookmarkStart w:id="762" w:name="_Toc350414281"/>
      <w:bookmarkStart w:id="763" w:name="_Toc351027642"/>
      <w:bookmarkStart w:id="764" w:name="_Toc351637549"/>
      <w:bookmarkStart w:id="765" w:name="_Toc351639292"/>
      <w:bookmarkStart w:id="766" w:name="_Toc351642762"/>
      <w:bookmarkStart w:id="767" w:name="_Toc351644295"/>
      <w:bookmarkStart w:id="768" w:name="_Toc351646969"/>
      <w:r w:rsidRPr="00244A98">
        <w:t>Stimulansbidrag och åtgärder inom äldrepolitiken</w:t>
      </w:r>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p>
    <w:p w14:paraId="2991C29B" w14:textId="682A75F6" w:rsidR="002A0D5F" w:rsidRDefault="002A0D5F" w:rsidP="00E80303">
      <w:pPr>
        <w:pStyle w:val="Brdtext"/>
      </w:pPr>
      <w:r>
        <w:t>I stat</w:t>
      </w:r>
      <w:r w:rsidR="0026331E">
        <w:t>ens budget</w:t>
      </w:r>
      <w:r>
        <w:t xml:space="preserve"> för</w:t>
      </w:r>
      <w:r w:rsidRPr="00B128A2">
        <w:t xml:space="preserve"> 2011–2014 har </w:t>
      </w:r>
      <w:r>
        <w:t>avsatts ca</w:t>
      </w:r>
      <w:r w:rsidRPr="00B128A2">
        <w:t xml:space="preserve"> 4,3</w:t>
      </w:r>
      <w:r>
        <w:t> miljarder kronor</w:t>
      </w:r>
      <w:r w:rsidRPr="00B128A2">
        <w:t xml:space="preserve"> för att förbättra vården av och omsorgen om de mest sjuka äldre. De medel som avsatts fördelas huvudsakligen enligt en prestationsbaserad modell och utbetalas till de huvudmän som uppfyller på förhand bestämda krav. Satsningen syftar till att, genom ekonomiska incitament och med de mest sjuka äldres behov i centrum, uppmuntra, stärka och intensifiera sam</w:t>
      </w:r>
      <w:r w:rsidR="007C65DF">
        <w:t>-</w:t>
      </w:r>
      <w:r w:rsidRPr="00B128A2">
        <w:t>verkan mellan kommuner och landsting. Målet är även att effektivisera användandet av resurser så att vården och omsorgen i högre grad utgår från de mest sjuka äldres behov. Det arbete som bedrivs inom ramen för satsningen ska bli en integrerad del av landstingens och kommunernas ordinarie verksamhet. De områden</w:t>
      </w:r>
      <w:r>
        <w:t xml:space="preserve"> som hittills prioriterats är g</w:t>
      </w:r>
      <w:r w:rsidRPr="00B128A2">
        <w:t xml:space="preserve">od vård i livets slutskede, </w:t>
      </w:r>
      <w:r w:rsidR="00CD77CC">
        <w:t xml:space="preserve">ett </w:t>
      </w:r>
      <w:r>
        <w:t>preventivt arbetssätt, god vård vid demenssjukdom, g</w:t>
      </w:r>
      <w:r w:rsidRPr="00B128A2">
        <w:t>od läkemedelsbehandling för äldre och en sammanhållen vård och omsorg.</w:t>
      </w:r>
    </w:p>
    <w:p w14:paraId="57E39005" w14:textId="77777777" w:rsidR="002A0D5F" w:rsidRDefault="002A0D5F" w:rsidP="00E80303">
      <w:pPr>
        <w:pStyle w:val="Rubrik5utannumrering"/>
      </w:pPr>
      <w:r>
        <w:t>Utbildning i den nationella värdegrunden</w:t>
      </w:r>
    </w:p>
    <w:p w14:paraId="5018F63E" w14:textId="104BE27B" w:rsidR="002A0D5F" w:rsidRDefault="002A0D5F" w:rsidP="00E80303">
      <w:pPr>
        <w:pStyle w:val="Brdtext"/>
      </w:pPr>
      <w:r w:rsidRPr="00330EDD">
        <w:t xml:space="preserve">Under 2012 har drygt 164 kommuner fått del av ett </w:t>
      </w:r>
      <w:r>
        <w:t xml:space="preserve">statligt </w:t>
      </w:r>
      <w:r w:rsidRPr="00330EDD">
        <w:t>stimulans</w:t>
      </w:r>
      <w:r w:rsidR="007C65DF">
        <w:t>-</w:t>
      </w:r>
      <w:r w:rsidRPr="00330EDD">
        <w:t>bidrag för att utbilda värdegrundsledare eller socialt ansvariga sam</w:t>
      </w:r>
      <w:r w:rsidR="00A909BA">
        <w:t>-</w:t>
      </w:r>
      <w:r w:rsidRPr="00330EDD">
        <w:lastRenderedPageBreak/>
        <w:t>ordnare för att stödja värdegrundsarbetet i personalgrupperna.</w:t>
      </w:r>
      <w:r>
        <w:t xml:space="preserve"> Under året har 1 900 chefer inom äldreomsorgen genomgått högskole</w:t>
      </w:r>
      <w:r>
        <w:softHyphen/>
        <w:t>utbildningen på 7,5 poäng Att leda och arbeta utifrån den nationella värdegrunden inom äldreomsorgen. Under vårterminen representerade deltagarna ca 180 av landets 290 ko</w:t>
      </w:r>
      <w:r w:rsidR="008B6CA4">
        <w:t>mmuner. Under hösten har ca 200 </w:t>
      </w:r>
      <w:r>
        <w:t>chefer påbörjat en fördjupningsutbildning som ska skapa förutsättningar för enhetschefer att arbeta med värdegrundsfrågor i sina verksamheter.</w:t>
      </w:r>
      <w:r>
        <w:rPr>
          <w:rStyle w:val="Fotnotsreferens"/>
        </w:rPr>
        <w:footnoteReference w:id="36"/>
      </w:r>
    </w:p>
    <w:p w14:paraId="68AB8DF9" w14:textId="77777777" w:rsidR="002A0D5F" w:rsidRDefault="002A0D5F" w:rsidP="00E80303">
      <w:pPr>
        <w:pStyle w:val="Rubrik5utannumrering"/>
      </w:pPr>
      <w:r w:rsidRPr="00FC4A17">
        <w:t xml:space="preserve">Omvårdnadslyft </w:t>
      </w:r>
      <w:r>
        <w:t xml:space="preserve">för att </w:t>
      </w:r>
      <w:r w:rsidRPr="00FC4A17">
        <w:t>stärka den grundläggande kompetensen</w:t>
      </w:r>
    </w:p>
    <w:p w14:paraId="1872876A" w14:textId="77777777" w:rsidR="002A0D5F" w:rsidRPr="00FC4A17" w:rsidRDefault="002A0D5F" w:rsidP="00E80303">
      <w:pPr>
        <w:pStyle w:val="Brdtext"/>
      </w:pPr>
      <w:r w:rsidRPr="00FC4A17">
        <w:t xml:space="preserve">Omvårdnadslyftet är en </w:t>
      </w:r>
      <w:r w:rsidRPr="00190DE2">
        <w:t>utbildningssatsning för äldreomsorgens med</w:t>
      </w:r>
      <w:r w:rsidRPr="00190DE2">
        <w:softHyphen/>
        <w:t>arbetare som pågår under 2011–2014</w:t>
      </w:r>
      <w:r>
        <w:t>. Satsningen</w:t>
      </w:r>
      <w:r>
        <w:rPr>
          <w:i/>
        </w:rPr>
        <w:t xml:space="preserve"> </w:t>
      </w:r>
      <w:r>
        <w:t>omfattar ca en</w:t>
      </w:r>
      <w:r w:rsidRPr="00FC4A17">
        <w:t xml:space="preserve"> miljard kronor. </w:t>
      </w:r>
      <w:r w:rsidRPr="00330EDD">
        <w:t>Under 2012 har Socialstyrelsen förmedlat 244 miljon</w:t>
      </w:r>
      <w:r>
        <w:t>er kronor till kommunerna inom satsningen. S</w:t>
      </w:r>
      <w:r w:rsidRPr="00FC4A17">
        <w:t>yft</w:t>
      </w:r>
      <w:r>
        <w:t>et ä</w:t>
      </w:r>
      <w:r w:rsidRPr="00FC4A17">
        <w:t xml:space="preserve">r att stärka både den grundläggande </w:t>
      </w:r>
      <w:r>
        <w:t xml:space="preserve">och specialiserade </w:t>
      </w:r>
      <w:r w:rsidRPr="00FC4A17">
        <w:t>kompetensen för undersköterskor och vårdbiträden</w:t>
      </w:r>
      <w:r>
        <w:t>.</w:t>
      </w:r>
    </w:p>
    <w:p w14:paraId="7CC1ADF1" w14:textId="77777777" w:rsidR="002A0D5F" w:rsidRDefault="002A0D5F" w:rsidP="00E80303">
      <w:pPr>
        <w:pStyle w:val="Rubrik5utannumrering"/>
      </w:pPr>
      <w:r>
        <w:t>Stödet till anhöriga har utvecklats</w:t>
      </w:r>
    </w:p>
    <w:p w14:paraId="2D3AFED9" w14:textId="4EA6FCF5" w:rsidR="002A0D5F" w:rsidRDefault="002A0D5F" w:rsidP="00E80303">
      <w:pPr>
        <w:pStyle w:val="Brdtext"/>
      </w:pPr>
      <w:r w:rsidRPr="008318A5">
        <w:t xml:space="preserve">Den 1 juli 2009 ändrades bestämmelsen </w:t>
      </w:r>
      <w:r>
        <w:t xml:space="preserve">i </w:t>
      </w:r>
      <w:r w:rsidRPr="008318A5">
        <w:t xml:space="preserve">5 kap. 10 § </w:t>
      </w:r>
      <w:r>
        <w:t>SoL</w:t>
      </w:r>
      <w:r w:rsidRPr="008318A5">
        <w:t xml:space="preserve"> så att kommu</w:t>
      </w:r>
      <w:r>
        <w:softHyphen/>
      </w:r>
      <w:r w:rsidRPr="008318A5">
        <w:t xml:space="preserve">nerna är skyldiga att erbjuda stöd till de personer som vårdar eller stödjer en närstående som är långvarigt sjuk, äldre eller </w:t>
      </w:r>
      <w:r>
        <w:t xml:space="preserve">de </w:t>
      </w:r>
      <w:r w:rsidRPr="008318A5">
        <w:t xml:space="preserve">som har funktionshinder. Från och med 2011 </w:t>
      </w:r>
      <w:r>
        <w:t xml:space="preserve">erhåller kommunerna </w:t>
      </w:r>
      <w:r w:rsidRPr="008318A5">
        <w:t>300</w:t>
      </w:r>
      <w:r>
        <w:t xml:space="preserve"> miljoner kronor per år </w:t>
      </w:r>
      <w:r w:rsidR="0026331E">
        <w:t>för</w:t>
      </w:r>
      <w:r w:rsidR="00F766C3">
        <w:t xml:space="preserve"> stödet till anhöriga genom anslaget 1:1 </w:t>
      </w:r>
      <w:r w:rsidR="00F766C3" w:rsidRPr="00D03C4A">
        <w:rPr>
          <w:i/>
        </w:rPr>
        <w:t>Kommunal</w:t>
      </w:r>
      <w:r w:rsidR="007C65DF">
        <w:rPr>
          <w:i/>
        </w:rPr>
        <w:t>-</w:t>
      </w:r>
      <w:r w:rsidR="00F766C3" w:rsidRPr="00D03C4A">
        <w:rPr>
          <w:i/>
        </w:rPr>
        <w:t>ekonomisk utjämning</w:t>
      </w:r>
      <w:r w:rsidR="007C65DF">
        <w:t xml:space="preserve"> under</w:t>
      </w:r>
      <w:r>
        <w:t xml:space="preserve"> utgiftsområde 25 Allmänna bidrag till kommuner</w:t>
      </w:r>
      <w:r w:rsidRPr="008318A5">
        <w:t xml:space="preserve">. </w:t>
      </w:r>
      <w:r w:rsidR="007C65DF">
        <w:t xml:space="preserve">År 2009 och 2010 utgick ett riktat statsbidrag till kommunerna från anslaget 5:1 </w:t>
      </w:r>
      <w:r w:rsidR="007C65DF" w:rsidRPr="00A4323B">
        <w:rPr>
          <w:i/>
        </w:rPr>
        <w:t>Stimulansbidrag och åtgärder inom äldrepolitiken</w:t>
      </w:r>
      <w:r w:rsidR="007C65DF">
        <w:t xml:space="preserve"> under </w:t>
      </w:r>
      <w:r>
        <w:t>utgiftsområde 9 Hälsovård, sjukvård och social omsorg</w:t>
      </w:r>
      <w:r w:rsidR="007C65DF">
        <w:t xml:space="preserve">. </w:t>
      </w:r>
    </w:p>
    <w:p w14:paraId="4B4F8DE4" w14:textId="5A5AC0ED" w:rsidR="002A0D5F" w:rsidRDefault="002A0D5F" w:rsidP="00E80303">
      <w:pPr>
        <w:pStyle w:val="Brdtextmedindrag"/>
      </w:pPr>
      <w:r w:rsidRPr="00F65DE5">
        <w:t xml:space="preserve">Socialstyrelsen har regeringens uppdrag att följa upp </w:t>
      </w:r>
      <w:r w:rsidR="002F5D97">
        <w:t xml:space="preserve">den ovan nämnda </w:t>
      </w:r>
      <w:r w:rsidRPr="00F65DE5">
        <w:t>ändring</w:t>
      </w:r>
      <w:r w:rsidR="002F5D97">
        <w:t>en</w:t>
      </w:r>
      <w:r>
        <w:t>. Inom kommunerna har stödet framför</w:t>
      </w:r>
      <w:r w:rsidR="0026331E">
        <w:t xml:space="preserve"> </w:t>
      </w:r>
      <w:r>
        <w:t>allt erbjudits inom</w:t>
      </w:r>
      <w:r w:rsidRPr="00F65DE5">
        <w:t xml:space="preserve"> vård och omsorg för äldre personer</w:t>
      </w:r>
      <w:r>
        <w:t>. Jämfört med 2009 har insatserna</w:t>
      </w:r>
      <w:r w:rsidRPr="00F65DE5">
        <w:t xml:space="preserve"> </w:t>
      </w:r>
      <w:r w:rsidR="002F5D97">
        <w:t xml:space="preserve">inledningsvis </w:t>
      </w:r>
      <w:r w:rsidRPr="00F65DE5">
        <w:t>spridits jämnare över alla verksamheter och förvaltningar inom socialtjänsten. Ko</w:t>
      </w:r>
      <w:r>
        <w:t>stnaderna för att utveckla stödet, särskilt inom äldreområdet, var högre än det tilldelade bidraget</w:t>
      </w:r>
      <w:r w:rsidRPr="00F65DE5">
        <w:t>.</w:t>
      </w:r>
    </w:p>
    <w:p w14:paraId="46035379" w14:textId="18F83FC7" w:rsidR="002A0D5F" w:rsidRDefault="002A0D5F" w:rsidP="00E80303">
      <w:pPr>
        <w:pStyle w:val="Brdtextmedindrag"/>
      </w:pPr>
      <w:r w:rsidRPr="008318A5">
        <w:t>Enskilda samtal och anhöriggrupper är de mest etablerade formerna av stöd till anhöriga som ges som service i hela socialtjänsten</w:t>
      </w:r>
      <w:r>
        <w:t xml:space="preserve"> (se tabell 4.1)</w:t>
      </w:r>
      <w:r w:rsidRPr="008318A5">
        <w:t xml:space="preserve">. </w:t>
      </w:r>
      <w:r>
        <w:t xml:space="preserve">De anhörigas </w:t>
      </w:r>
      <w:r w:rsidRPr="008318A5">
        <w:t xml:space="preserve">kännedom om </w:t>
      </w:r>
      <w:r w:rsidR="0026331E">
        <w:t>stödet</w:t>
      </w:r>
      <w:r w:rsidRPr="008318A5">
        <w:t xml:space="preserve"> har ökat. Var fjärde person som </w:t>
      </w:r>
      <w:r>
        <w:t>är anhörig och som gavs omsorg</w:t>
      </w:r>
      <w:r w:rsidRPr="008318A5">
        <w:t xml:space="preserve"> känner till bestämmelsen om kommunern</w:t>
      </w:r>
      <w:r>
        <w:t>as skyldighet att erbjuda stöd.</w:t>
      </w:r>
      <w:r w:rsidRPr="008318A5">
        <w:t xml:space="preserve"> Funktionshindersverk</w:t>
      </w:r>
      <w:r>
        <w:softHyphen/>
      </w:r>
      <w:r w:rsidRPr="008318A5">
        <w:t>samheten har kommit igång med arbetet att utveckla stödet till anhöriga. Individ- och familjeomsorgen befinner sig i startfasen.</w:t>
      </w:r>
      <w:r>
        <w:rPr>
          <w:rStyle w:val="Fotnotsreferens"/>
        </w:rPr>
        <w:footnoteReference w:id="37"/>
      </w:r>
    </w:p>
    <w:p w14:paraId="08A6152A" w14:textId="77777777" w:rsidR="002A0D5F" w:rsidRDefault="002A0D5F">
      <w:pPr>
        <w:overflowPunct/>
        <w:autoSpaceDE/>
        <w:autoSpaceDN/>
        <w:adjustRightInd/>
        <w:textAlignment w:val="auto"/>
        <w:rPr>
          <w:rFonts w:ascii="Trade Gothic Pro" w:hAnsi="Trade Gothic Pro"/>
          <w:b/>
        </w:rPr>
      </w:pPr>
      <w:r>
        <w:br w:type="page"/>
      </w:r>
    </w:p>
    <w:p w14:paraId="66869551" w14:textId="4CD99D54" w:rsidR="002A0D5F" w:rsidRDefault="002A0D5F" w:rsidP="00E80303">
      <w:pPr>
        <w:pStyle w:val="TabellRubrik"/>
      </w:pPr>
      <w:r>
        <w:lastRenderedPageBreak/>
        <w:t xml:space="preserve">Tabell </w:t>
      </w:r>
      <w:fldSimple w:instr=" STYLEREF 1 \s ">
        <w:r w:rsidR="00756367">
          <w:rPr>
            <w:noProof/>
          </w:rPr>
          <w:t>4</w:t>
        </w:r>
      </w:fldSimple>
      <w:r>
        <w:t>.</w:t>
      </w:r>
      <w:fldSimple w:instr=" SEQ Tabell \* ARABIC \s 1 ">
        <w:r w:rsidR="00756367">
          <w:rPr>
            <w:noProof/>
          </w:rPr>
          <w:t>1</w:t>
        </w:r>
      </w:fldSimple>
      <w:r>
        <w:tab/>
        <w:t xml:space="preserve">Antal </w:t>
      </w:r>
      <w:r w:rsidRPr="00B128A2">
        <w:t>kommuner med serviceinsatser till anhöriga</w:t>
      </w:r>
      <w:r w:rsidRPr="008318A5">
        <w:t xml:space="preserve"> 2012</w:t>
      </w:r>
    </w:p>
    <w:tbl>
      <w:tblPr>
        <w:tblW w:w="5839" w:type="dxa"/>
        <w:tblLayout w:type="fixed"/>
        <w:tblCellMar>
          <w:left w:w="0" w:type="dxa"/>
        </w:tblCellMar>
        <w:tblLook w:val="0000" w:firstRow="0" w:lastRow="0" w:firstColumn="0" w:lastColumn="0" w:noHBand="0" w:noVBand="0"/>
      </w:tblPr>
      <w:tblGrid>
        <w:gridCol w:w="2098"/>
        <w:gridCol w:w="1020"/>
        <w:gridCol w:w="1587"/>
        <w:gridCol w:w="1134"/>
      </w:tblGrid>
      <w:tr w:rsidR="002A0D5F" w14:paraId="238D920F" w14:textId="77777777" w:rsidTr="00E80303">
        <w:tc>
          <w:tcPr>
            <w:tcW w:w="2098" w:type="dxa"/>
            <w:tcBorders>
              <w:top w:val="single" w:sz="8" w:space="0" w:color="auto"/>
              <w:bottom w:val="single" w:sz="6" w:space="0" w:color="auto"/>
            </w:tcBorders>
            <w:shd w:val="clear" w:color="auto" w:fill="auto"/>
          </w:tcPr>
          <w:p w14:paraId="541B32F2" w14:textId="77777777" w:rsidR="002A0D5F" w:rsidRDefault="002A0D5F" w:rsidP="00E80303">
            <w:pPr>
              <w:pStyle w:val="TabellHuvud"/>
              <w:jc w:val="left"/>
            </w:pPr>
          </w:p>
        </w:tc>
        <w:tc>
          <w:tcPr>
            <w:tcW w:w="1020" w:type="dxa"/>
            <w:tcBorders>
              <w:top w:val="single" w:sz="8" w:space="0" w:color="auto"/>
              <w:bottom w:val="single" w:sz="6" w:space="0" w:color="auto"/>
            </w:tcBorders>
            <w:shd w:val="clear" w:color="auto" w:fill="auto"/>
          </w:tcPr>
          <w:p w14:paraId="327E44AF" w14:textId="77777777" w:rsidR="002A0D5F" w:rsidRDefault="002A0D5F" w:rsidP="00E80303">
            <w:pPr>
              <w:pStyle w:val="TabellHuvud"/>
            </w:pPr>
            <w:r>
              <w:t>Äldreomsorg</w:t>
            </w:r>
          </w:p>
        </w:tc>
        <w:tc>
          <w:tcPr>
            <w:tcW w:w="1587" w:type="dxa"/>
            <w:tcBorders>
              <w:top w:val="single" w:sz="8" w:space="0" w:color="auto"/>
              <w:bottom w:val="single" w:sz="6" w:space="0" w:color="auto"/>
            </w:tcBorders>
            <w:shd w:val="clear" w:color="auto" w:fill="auto"/>
          </w:tcPr>
          <w:p w14:paraId="311DAE17" w14:textId="77777777" w:rsidR="002A0D5F" w:rsidRDefault="002A0D5F" w:rsidP="00B43D43">
            <w:pPr>
              <w:pStyle w:val="TabellHuvud"/>
              <w:jc w:val="left"/>
            </w:pPr>
            <w:r>
              <w:t>Stöd till personer med funktionsnedsättning</w:t>
            </w:r>
          </w:p>
        </w:tc>
        <w:tc>
          <w:tcPr>
            <w:tcW w:w="1134" w:type="dxa"/>
            <w:tcBorders>
              <w:top w:val="single" w:sz="8" w:space="0" w:color="auto"/>
              <w:bottom w:val="single" w:sz="6" w:space="0" w:color="auto"/>
            </w:tcBorders>
            <w:shd w:val="clear" w:color="auto" w:fill="auto"/>
          </w:tcPr>
          <w:p w14:paraId="5AAC6AE4" w14:textId="77777777" w:rsidR="002A0D5F" w:rsidRDefault="002A0D5F" w:rsidP="00B43D43">
            <w:pPr>
              <w:pStyle w:val="TabellHuvud"/>
              <w:jc w:val="left"/>
            </w:pPr>
            <w:r>
              <w:t>Individ- och familjeomsorg</w:t>
            </w:r>
          </w:p>
        </w:tc>
      </w:tr>
      <w:tr w:rsidR="002A0D5F" w14:paraId="2638EF18" w14:textId="77777777" w:rsidTr="00E80303">
        <w:tc>
          <w:tcPr>
            <w:tcW w:w="2098" w:type="dxa"/>
            <w:tcBorders>
              <w:top w:val="single" w:sz="6" w:space="0" w:color="auto"/>
            </w:tcBorders>
            <w:shd w:val="clear" w:color="auto" w:fill="auto"/>
          </w:tcPr>
          <w:p w14:paraId="09290C24" w14:textId="77777777" w:rsidR="002A0D5F" w:rsidRDefault="002A0D5F" w:rsidP="00E80303">
            <w:pPr>
              <w:pStyle w:val="TabellRader"/>
              <w:jc w:val="left"/>
            </w:pPr>
            <w:r>
              <w:t>Enskilda samtal som service</w:t>
            </w:r>
          </w:p>
        </w:tc>
        <w:tc>
          <w:tcPr>
            <w:tcW w:w="1020" w:type="dxa"/>
            <w:tcBorders>
              <w:top w:val="single" w:sz="6" w:space="0" w:color="auto"/>
            </w:tcBorders>
            <w:shd w:val="clear" w:color="auto" w:fill="auto"/>
          </w:tcPr>
          <w:p w14:paraId="06C36785" w14:textId="77777777" w:rsidR="002A0D5F" w:rsidRDefault="002A0D5F" w:rsidP="00E80303">
            <w:pPr>
              <w:pStyle w:val="TabellRader"/>
            </w:pPr>
            <w:r>
              <w:t>242</w:t>
            </w:r>
          </w:p>
        </w:tc>
        <w:tc>
          <w:tcPr>
            <w:tcW w:w="1587" w:type="dxa"/>
            <w:tcBorders>
              <w:top w:val="single" w:sz="6" w:space="0" w:color="auto"/>
            </w:tcBorders>
            <w:shd w:val="clear" w:color="auto" w:fill="auto"/>
          </w:tcPr>
          <w:p w14:paraId="116713C3" w14:textId="77777777" w:rsidR="002A0D5F" w:rsidRDefault="002A0D5F" w:rsidP="00E80303">
            <w:pPr>
              <w:pStyle w:val="TabellRader"/>
            </w:pPr>
            <w:r>
              <w:t>153</w:t>
            </w:r>
          </w:p>
        </w:tc>
        <w:tc>
          <w:tcPr>
            <w:tcW w:w="1134" w:type="dxa"/>
            <w:tcBorders>
              <w:top w:val="single" w:sz="6" w:space="0" w:color="auto"/>
            </w:tcBorders>
            <w:shd w:val="clear" w:color="auto" w:fill="auto"/>
          </w:tcPr>
          <w:p w14:paraId="3A6DED64" w14:textId="77777777" w:rsidR="002A0D5F" w:rsidRDefault="002A0D5F" w:rsidP="00E80303">
            <w:pPr>
              <w:pStyle w:val="TabellRader"/>
            </w:pPr>
            <w:r>
              <w:t>170</w:t>
            </w:r>
          </w:p>
        </w:tc>
      </w:tr>
      <w:tr w:rsidR="002A0D5F" w14:paraId="4188B0E8" w14:textId="77777777" w:rsidTr="00E80303">
        <w:tc>
          <w:tcPr>
            <w:tcW w:w="2098" w:type="dxa"/>
            <w:shd w:val="clear" w:color="auto" w:fill="auto"/>
          </w:tcPr>
          <w:p w14:paraId="7139366B" w14:textId="77777777" w:rsidR="002A0D5F" w:rsidRDefault="002A0D5F" w:rsidP="00E80303">
            <w:pPr>
              <w:pStyle w:val="TabellRader"/>
              <w:jc w:val="left"/>
            </w:pPr>
            <w:r>
              <w:t>Deltagande i anhöriggrupp</w:t>
            </w:r>
          </w:p>
        </w:tc>
        <w:tc>
          <w:tcPr>
            <w:tcW w:w="1020" w:type="dxa"/>
            <w:shd w:val="clear" w:color="auto" w:fill="auto"/>
          </w:tcPr>
          <w:p w14:paraId="3AE9AABF" w14:textId="77777777" w:rsidR="002A0D5F" w:rsidRDefault="002A0D5F" w:rsidP="00E80303">
            <w:pPr>
              <w:pStyle w:val="TabellRader"/>
            </w:pPr>
            <w:r>
              <w:t>239</w:t>
            </w:r>
          </w:p>
        </w:tc>
        <w:tc>
          <w:tcPr>
            <w:tcW w:w="1587" w:type="dxa"/>
            <w:shd w:val="clear" w:color="auto" w:fill="auto"/>
          </w:tcPr>
          <w:p w14:paraId="31482F3D" w14:textId="77777777" w:rsidR="002A0D5F" w:rsidRDefault="002A0D5F" w:rsidP="00E80303">
            <w:pPr>
              <w:pStyle w:val="TabellRader"/>
            </w:pPr>
            <w:r>
              <w:t>138</w:t>
            </w:r>
          </w:p>
        </w:tc>
        <w:tc>
          <w:tcPr>
            <w:tcW w:w="1134" w:type="dxa"/>
            <w:shd w:val="clear" w:color="auto" w:fill="auto"/>
          </w:tcPr>
          <w:p w14:paraId="3949066F" w14:textId="77777777" w:rsidR="002A0D5F" w:rsidRDefault="002A0D5F" w:rsidP="00E80303">
            <w:pPr>
              <w:pStyle w:val="TabellRader"/>
            </w:pPr>
            <w:r>
              <w:t>123</w:t>
            </w:r>
          </w:p>
        </w:tc>
      </w:tr>
      <w:tr w:rsidR="002A0D5F" w14:paraId="2C57DB78" w14:textId="77777777" w:rsidTr="00E80303">
        <w:tc>
          <w:tcPr>
            <w:tcW w:w="2098" w:type="dxa"/>
            <w:shd w:val="clear" w:color="auto" w:fill="auto"/>
          </w:tcPr>
          <w:p w14:paraId="33F7934B" w14:textId="77777777" w:rsidR="002A0D5F" w:rsidRDefault="002A0D5F" w:rsidP="00E80303">
            <w:pPr>
              <w:pStyle w:val="TabellRader"/>
              <w:jc w:val="left"/>
            </w:pPr>
            <w:r>
              <w:t>Avlösning i hemmet</w:t>
            </w:r>
          </w:p>
        </w:tc>
        <w:tc>
          <w:tcPr>
            <w:tcW w:w="1020" w:type="dxa"/>
            <w:shd w:val="clear" w:color="auto" w:fill="auto"/>
          </w:tcPr>
          <w:p w14:paraId="3BDA6403" w14:textId="77777777" w:rsidR="002A0D5F" w:rsidRDefault="002A0D5F" w:rsidP="00E80303">
            <w:pPr>
              <w:pStyle w:val="TabellRader"/>
            </w:pPr>
            <w:r>
              <w:t>215</w:t>
            </w:r>
          </w:p>
        </w:tc>
        <w:tc>
          <w:tcPr>
            <w:tcW w:w="1587" w:type="dxa"/>
            <w:shd w:val="clear" w:color="auto" w:fill="auto"/>
          </w:tcPr>
          <w:p w14:paraId="443B90AB" w14:textId="77777777" w:rsidR="002A0D5F" w:rsidRDefault="002A0D5F" w:rsidP="00E80303">
            <w:pPr>
              <w:pStyle w:val="TabellRader"/>
            </w:pPr>
            <w:r>
              <w:t>137</w:t>
            </w:r>
          </w:p>
        </w:tc>
        <w:tc>
          <w:tcPr>
            <w:tcW w:w="1134" w:type="dxa"/>
            <w:shd w:val="clear" w:color="auto" w:fill="auto"/>
          </w:tcPr>
          <w:p w14:paraId="3C29D832" w14:textId="77777777" w:rsidR="002A0D5F" w:rsidRDefault="002A0D5F" w:rsidP="00E80303">
            <w:pPr>
              <w:pStyle w:val="TabellRader"/>
            </w:pPr>
            <w:r>
              <w:t>46</w:t>
            </w:r>
          </w:p>
        </w:tc>
      </w:tr>
      <w:tr w:rsidR="002A0D5F" w14:paraId="4E343E9E" w14:textId="77777777" w:rsidTr="00E80303">
        <w:tc>
          <w:tcPr>
            <w:tcW w:w="2098" w:type="dxa"/>
            <w:shd w:val="clear" w:color="auto" w:fill="auto"/>
          </w:tcPr>
          <w:p w14:paraId="418B5440" w14:textId="77777777" w:rsidR="002A0D5F" w:rsidRDefault="002A0D5F" w:rsidP="00E80303">
            <w:pPr>
              <w:pStyle w:val="TabellRader"/>
              <w:jc w:val="left"/>
            </w:pPr>
            <w:r>
              <w:t>Avlösning utanför hemmet</w:t>
            </w:r>
          </w:p>
        </w:tc>
        <w:tc>
          <w:tcPr>
            <w:tcW w:w="1020" w:type="dxa"/>
            <w:shd w:val="clear" w:color="auto" w:fill="auto"/>
          </w:tcPr>
          <w:p w14:paraId="192BE3EF" w14:textId="77777777" w:rsidR="002A0D5F" w:rsidRDefault="002A0D5F" w:rsidP="00E80303">
            <w:pPr>
              <w:pStyle w:val="TabellRader"/>
            </w:pPr>
            <w:r>
              <w:t>176</w:t>
            </w:r>
          </w:p>
        </w:tc>
        <w:tc>
          <w:tcPr>
            <w:tcW w:w="1587" w:type="dxa"/>
            <w:shd w:val="clear" w:color="auto" w:fill="auto"/>
          </w:tcPr>
          <w:p w14:paraId="43D402A5" w14:textId="77777777" w:rsidR="002A0D5F" w:rsidRDefault="002A0D5F" w:rsidP="00E80303">
            <w:pPr>
              <w:pStyle w:val="TabellRader"/>
            </w:pPr>
            <w:r>
              <w:t>99</w:t>
            </w:r>
          </w:p>
        </w:tc>
        <w:tc>
          <w:tcPr>
            <w:tcW w:w="1134" w:type="dxa"/>
            <w:shd w:val="clear" w:color="auto" w:fill="auto"/>
          </w:tcPr>
          <w:p w14:paraId="37763DF9" w14:textId="77777777" w:rsidR="002A0D5F" w:rsidRDefault="002A0D5F" w:rsidP="00E80303">
            <w:pPr>
              <w:pStyle w:val="TabellRader"/>
            </w:pPr>
            <w:r>
              <w:t>38</w:t>
            </w:r>
          </w:p>
        </w:tc>
      </w:tr>
      <w:tr w:rsidR="002A0D5F" w14:paraId="0C60C031" w14:textId="77777777" w:rsidTr="00E80303">
        <w:tc>
          <w:tcPr>
            <w:tcW w:w="2098" w:type="dxa"/>
            <w:tcBorders>
              <w:bottom w:val="single" w:sz="8" w:space="0" w:color="auto"/>
            </w:tcBorders>
            <w:shd w:val="clear" w:color="auto" w:fill="auto"/>
          </w:tcPr>
          <w:p w14:paraId="4552FFFA" w14:textId="77777777" w:rsidR="002A0D5F" w:rsidRDefault="002A0D5F" w:rsidP="00E80303">
            <w:pPr>
              <w:pStyle w:val="TabellRader"/>
              <w:jc w:val="left"/>
            </w:pPr>
            <w:r>
              <w:t>Hälsofrämjande aktiviteter</w:t>
            </w:r>
          </w:p>
        </w:tc>
        <w:tc>
          <w:tcPr>
            <w:tcW w:w="1020" w:type="dxa"/>
            <w:tcBorders>
              <w:bottom w:val="single" w:sz="8" w:space="0" w:color="auto"/>
            </w:tcBorders>
            <w:shd w:val="clear" w:color="auto" w:fill="auto"/>
          </w:tcPr>
          <w:p w14:paraId="1C32E5BA" w14:textId="77777777" w:rsidR="002A0D5F" w:rsidRDefault="002A0D5F" w:rsidP="00E80303">
            <w:pPr>
              <w:pStyle w:val="TabellRader"/>
            </w:pPr>
            <w:r>
              <w:t>143</w:t>
            </w:r>
          </w:p>
        </w:tc>
        <w:tc>
          <w:tcPr>
            <w:tcW w:w="1587" w:type="dxa"/>
            <w:tcBorders>
              <w:bottom w:val="single" w:sz="8" w:space="0" w:color="auto"/>
            </w:tcBorders>
            <w:shd w:val="clear" w:color="auto" w:fill="auto"/>
          </w:tcPr>
          <w:p w14:paraId="67A3C41E" w14:textId="77777777" w:rsidR="002A0D5F" w:rsidRDefault="002A0D5F" w:rsidP="00E80303">
            <w:pPr>
              <w:pStyle w:val="TabellRader"/>
            </w:pPr>
            <w:r>
              <w:t>78</w:t>
            </w:r>
          </w:p>
        </w:tc>
        <w:tc>
          <w:tcPr>
            <w:tcW w:w="1134" w:type="dxa"/>
            <w:tcBorders>
              <w:bottom w:val="single" w:sz="8" w:space="0" w:color="auto"/>
            </w:tcBorders>
            <w:shd w:val="clear" w:color="auto" w:fill="auto"/>
          </w:tcPr>
          <w:p w14:paraId="10A7B1E8" w14:textId="77777777" w:rsidR="002A0D5F" w:rsidRDefault="002A0D5F" w:rsidP="00E80303">
            <w:pPr>
              <w:pStyle w:val="TabellRader"/>
            </w:pPr>
            <w:r>
              <w:t>33</w:t>
            </w:r>
          </w:p>
        </w:tc>
      </w:tr>
    </w:tbl>
    <w:p w14:paraId="76B9C009" w14:textId="1B2EC8E7" w:rsidR="002A0D5F" w:rsidRPr="008C12C5" w:rsidRDefault="002A0D5F" w:rsidP="00E80303">
      <w:pPr>
        <w:pStyle w:val="TabellFotnot"/>
      </w:pPr>
      <w:r>
        <w:t>Anm.:</w:t>
      </w:r>
      <w:r w:rsidRPr="008C12C5">
        <w:t xml:space="preserve">Resultaten baseras på en enkätundersökning. Antalet kommuner som inte svarade för äldreomsorgen var </w:t>
      </w:r>
      <w:r>
        <w:t>ca</w:t>
      </w:r>
      <w:r w:rsidRPr="008C12C5">
        <w:t xml:space="preserve"> 12, för funktionshinder </w:t>
      </w:r>
      <w:r>
        <w:t>ca</w:t>
      </w:r>
      <w:r w:rsidRPr="008C12C5">
        <w:t xml:space="preserve"> 18, för indiv</w:t>
      </w:r>
      <w:r>
        <w:t>id- och familjeomsorg ca 26</w:t>
      </w:r>
      <w:r w:rsidR="00D03C4A">
        <w:t>.</w:t>
      </w:r>
      <w:r>
        <w:t xml:space="preserve">                                                        </w:t>
      </w:r>
      <w:r w:rsidRPr="008C12C5">
        <w:t xml:space="preserve">Källa: </w:t>
      </w:r>
      <w:r w:rsidR="00CD470E">
        <w:t>Stöd till personer som vårdar eller stödjer närstående (Socialstyrelsen 2012).</w:t>
      </w:r>
    </w:p>
    <w:p w14:paraId="4F0907DD" w14:textId="77777777" w:rsidR="002A0D5F" w:rsidRDefault="002A0D5F" w:rsidP="00E80303">
      <w:pPr>
        <w:pStyle w:val="Brdtext"/>
      </w:pPr>
    </w:p>
    <w:p w14:paraId="287F8706" w14:textId="4EDB38B1" w:rsidR="002A0D5F" w:rsidRDefault="002A0D5F" w:rsidP="00E80303">
      <w:pPr>
        <w:pStyle w:val="Brdtext"/>
      </w:pPr>
      <w:r w:rsidRPr="008318A5">
        <w:t>Socialtjänstens samarbete med hälso- och sjukvården har varit svårt att få till stånd, men samverka</w:t>
      </w:r>
      <w:r>
        <w:t xml:space="preserve">nsrutiner börjar </w:t>
      </w:r>
      <w:r w:rsidR="00090A09">
        <w:t xml:space="preserve">nu </w:t>
      </w:r>
      <w:r>
        <w:t xml:space="preserve">växa fram. </w:t>
      </w:r>
    </w:p>
    <w:p w14:paraId="3F6BAD92" w14:textId="64320D34" w:rsidR="002A0D5F" w:rsidRDefault="002A0D5F" w:rsidP="00E80303">
      <w:pPr>
        <w:pStyle w:val="Brdtextmedindrag"/>
      </w:pPr>
      <w:r w:rsidRPr="008318A5">
        <w:t>Sedan 2008 avsätter regeringen 10</w:t>
      </w:r>
      <w:r>
        <w:t> miljoner kronor årligen</w:t>
      </w:r>
      <w:r w:rsidRPr="008318A5">
        <w:t xml:space="preserve"> till två nationella kompetenscentra, Natio</w:t>
      </w:r>
      <w:r w:rsidR="0074724D">
        <w:t>nellt kompetenscentrum Anhöriga</w:t>
      </w:r>
      <w:r w:rsidRPr="008318A5">
        <w:t xml:space="preserve"> </w:t>
      </w:r>
      <w:r>
        <w:t>och Svenskt demenscentrum. Deras</w:t>
      </w:r>
      <w:r w:rsidRPr="008318A5">
        <w:t xml:space="preserve"> uppgift är att samla in, strukturera, sprida kunskap på sina respektive sakområden och stimulera utvecklingsarbete i kommunerna.</w:t>
      </w:r>
    </w:p>
    <w:p w14:paraId="20EEA351" w14:textId="77777777" w:rsidR="002A0D5F" w:rsidRDefault="002A0D5F" w:rsidP="00E2233D">
      <w:pPr>
        <w:pStyle w:val="Rubrik2"/>
        <w:numPr>
          <w:ilvl w:val="1"/>
          <w:numId w:val="18"/>
        </w:numPr>
      </w:pPr>
      <w:bookmarkStart w:id="769" w:name="_Toc350326869"/>
      <w:bookmarkStart w:id="770" w:name="_Toc350328978"/>
      <w:bookmarkStart w:id="771" w:name="_Toc350329789"/>
      <w:bookmarkStart w:id="772" w:name="_Toc350331544"/>
      <w:bookmarkStart w:id="773" w:name="_Toc350340410"/>
      <w:bookmarkStart w:id="774" w:name="_Toc350345054"/>
      <w:bookmarkStart w:id="775" w:name="_Toc350406817"/>
      <w:bookmarkStart w:id="776" w:name="_Toc350412404"/>
      <w:bookmarkStart w:id="777" w:name="_Toc350414282"/>
      <w:bookmarkStart w:id="778" w:name="_Toc351027643"/>
      <w:bookmarkStart w:id="779" w:name="_Toc351637550"/>
      <w:bookmarkStart w:id="780" w:name="_Toc351639293"/>
      <w:bookmarkStart w:id="781" w:name="_Toc351642763"/>
      <w:bookmarkStart w:id="782" w:name="_Toc351644296"/>
      <w:bookmarkStart w:id="783" w:name="_Toc351646970"/>
      <w:r>
        <w:t>Prioriterade övergripande områden</w:t>
      </w:r>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p>
    <w:p w14:paraId="7DFC15C4" w14:textId="77777777" w:rsidR="002A0D5F" w:rsidRDefault="002A0D5F" w:rsidP="00106462">
      <w:pPr>
        <w:pStyle w:val="Rubrik3"/>
        <w:numPr>
          <w:ilvl w:val="2"/>
          <w:numId w:val="18"/>
        </w:numPr>
        <w:spacing w:before="0"/>
      </w:pPr>
      <w:bookmarkStart w:id="784" w:name="_Toc350326870"/>
      <w:bookmarkStart w:id="785" w:name="_Toc350328979"/>
      <w:bookmarkStart w:id="786" w:name="_Toc350329790"/>
      <w:bookmarkStart w:id="787" w:name="_Toc350331545"/>
      <w:bookmarkStart w:id="788" w:name="_Toc350340411"/>
      <w:bookmarkStart w:id="789" w:name="_Toc350345055"/>
      <w:bookmarkStart w:id="790" w:name="_Toc350406818"/>
      <w:bookmarkStart w:id="791" w:name="_Toc350412405"/>
      <w:bookmarkStart w:id="792" w:name="_Toc350414283"/>
      <w:bookmarkStart w:id="793" w:name="_Toc351027644"/>
      <w:bookmarkStart w:id="794" w:name="_Toc351637551"/>
      <w:bookmarkStart w:id="795" w:name="_Toc351639294"/>
      <w:bookmarkStart w:id="796" w:name="_Toc351642764"/>
      <w:bookmarkStart w:id="797" w:name="_Toc351644297"/>
      <w:bookmarkStart w:id="798" w:name="_Toc351646971"/>
      <w:r>
        <w:t>Ökad valfrihet</w:t>
      </w:r>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p>
    <w:p w14:paraId="4ADBFB03" w14:textId="33F45B33" w:rsidR="002A0D5F" w:rsidRDefault="002A0D5F" w:rsidP="00E80303">
      <w:pPr>
        <w:pStyle w:val="Brdtext"/>
      </w:pPr>
      <w:r>
        <w:t xml:space="preserve">Regeringen verkar för att stärka den enskilda </w:t>
      </w:r>
      <w:r w:rsidR="00090A09">
        <w:t>individens</w:t>
      </w:r>
      <w:r>
        <w:t xml:space="preserve"> möjlighet till delaktighet och inflytande genom att stimulera kommuner att införa valfrihetssystem enligt lagen (2008:962) om valfrihetssystem (LOV). Det är vanligast att valfrihetssystemen omfattar en kombination av service och omvårdnadsinsatser inom hemtjänsten. Genom individens ökade möjligheter att välja utförare av den offentligt finansierade servicen förväntas även tillgängligheten, kvaliteten och effektiviteten öka i de insatser som erbjuds. Enligt Socialstyrelsen fanns i slutet av 2011 ca 900 enskilda utförare verksamma inom valfrihetssystemen. I ett 50-tal av kommunerna fanns det vidare bland dessa enskilda utförare sådana som erbjuder en särskild inriktning och/eller specialkompetens i sin verksamhet.</w:t>
      </w:r>
      <w:r w:rsidRPr="009754F9">
        <w:t xml:space="preserve"> Majoriteten av kommunerna har mätbara kvalitetsmål och följer regelbundet upp utförarna</w:t>
      </w:r>
      <w:r w:rsidR="00A909BA">
        <w:t>s kvalitet</w:t>
      </w:r>
      <w:r>
        <w:t xml:space="preserve"> </w:t>
      </w:r>
      <w:r w:rsidRPr="00AD4796">
        <w:t>(se avsnitt 4.6.2)</w:t>
      </w:r>
      <w:r w:rsidR="00A909BA">
        <w:t>.</w:t>
      </w:r>
    </w:p>
    <w:p w14:paraId="743970D6" w14:textId="77777777" w:rsidR="002A0D5F" w:rsidRDefault="002A0D5F" w:rsidP="00E2233D">
      <w:pPr>
        <w:pStyle w:val="Rubrik3"/>
        <w:numPr>
          <w:ilvl w:val="2"/>
          <w:numId w:val="18"/>
        </w:numPr>
      </w:pPr>
      <w:bookmarkStart w:id="799" w:name="_Toc350326871"/>
      <w:bookmarkStart w:id="800" w:name="_Toc350328980"/>
      <w:bookmarkStart w:id="801" w:name="_Toc350329791"/>
      <w:bookmarkStart w:id="802" w:name="_Toc350331546"/>
      <w:bookmarkStart w:id="803" w:name="_Toc350340412"/>
      <w:bookmarkStart w:id="804" w:name="_Toc350345056"/>
      <w:bookmarkStart w:id="805" w:name="_Toc350406819"/>
      <w:bookmarkStart w:id="806" w:name="_Toc350412406"/>
      <w:bookmarkStart w:id="807" w:name="_Toc350414284"/>
      <w:bookmarkStart w:id="808" w:name="_Toc351027645"/>
      <w:bookmarkStart w:id="809" w:name="_Toc351637552"/>
      <w:bookmarkStart w:id="810" w:name="_Toc351639295"/>
      <w:bookmarkStart w:id="811" w:name="_Toc351642765"/>
      <w:bookmarkStart w:id="812" w:name="_Toc351644298"/>
      <w:bookmarkStart w:id="813" w:name="_Toc351646972"/>
      <w:r w:rsidRPr="00C75F40">
        <w:t>Fokus på kunskapsutveckling och kvalitet inom socialtjänsten</w:t>
      </w:r>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p>
    <w:p w14:paraId="5AAABE46" w14:textId="77777777" w:rsidR="002A0D5F" w:rsidRPr="00C75F40" w:rsidRDefault="002A0D5F" w:rsidP="00E80303">
      <w:pPr>
        <w:pStyle w:val="Brdtext"/>
      </w:pPr>
      <w:r w:rsidRPr="00C75F40">
        <w:t xml:space="preserve">Regeringens insatser inom socialtjänstens område har särskilt inriktats på att stödja huvudmännens arbete med att utveckla de sociala tjänsterna genom ett långsiktigt arbete för kunskaps- och kvalitetsutveckling. </w:t>
      </w:r>
    </w:p>
    <w:p w14:paraId="635258EC" w14:textId="32AEDC5D" w:rsidR="002A0D5F" w:rsidRDefault="002A0D5F" w:rsidP="00B43D43">
      <w:pPr>
        <w:pStyle w:val="Brdtextmedindrag"/>
      </w:pPr>
      <w:r w:rsidRPr="00C75F40">
        <w:t xml:space="preserve">En central insats under 2012 var regeringens överenskommelse med Sveriges Kommuner och Landsting om evidensbaserad praktik inom socialtjänsten. Utöver detta har ett antal särskilda satsningar gjorts, t.ex. </w:t>
      </w:r>
      <w:r w:rsidRPr="00C75F40">
        <w:lastRenderedPageBreak/>
        <w:t>utveckling av öppna jämförelser, e</w:t>
      </w:r>
      <w:r>
        <w:t>H</w:t>
      </w:r>
      <w:r w:rsidRPr="00C75F40">
        <w:t>älsa, kvalitetsregister</w:t>
      </w:r>
      <w:r w:rsidR="00090A09">
        <w:t xml:space="preserve"> och</w:t>
      </w:r>
      <w:r w:rsidR="0074724D">
        <w:t xml:space="preserve"> </w:t>
      </w:r>
      <w:r w:rsidRPr="00C75F40">
        <w:t>en gemensam informationsstruktur samt kompetensutveckling av personal. På regeringens uppdrag har Socialstyrelsen vidare</w:t>
      </w:r>
      <w:r>
        <w:softHyphen/>
      </w:r>
      <w:r w:rsidRPr="00C75F40">
        <w:t>utvecklat den nationella webbaserade kunskapsportalen Kunskaps</w:t>
      </w:r>
      <w:r>
        <w:softHyphen/>
      </w:r>
      <w:r w:rsidRPr="00C75F40">
        <w:t>guiden.se</w:t>
      </w:r>
      <w:r>
        <w:t>,</w:t>
      </w:r>
      <w:r w:rsidRPr="00C75F40">
        <w:t xml:space="preserve"> som syftar till att underlätta kunskapsstyrning, kunskaps</w:t>
      </w:r>
      <w:r>
        <w:softHyphen/>
      </w:r>
      <w:r w:rsidRPr="00C75F40">
        <w:t>spridning och kunskaps</w:t>
      </w:r>
      <w:r w:rsidR="0074724D">
        <w:t>-</w:t>
      </w:r>
      <w:r w:rsidRPr="00C75F40">
        <w:t xml:space="preserve">inhämtning. Målet är att personal på alla nivåer inom områdena psykisk ohälsa </w:t>
      </w:r>
      <w:r w:rsidR="00090A09">
        <w:t>samt</w:t>
      </w:r>
      <w:r w:rsidRPr="00C75F40">
        <w:t xml:space="preserve"> vård och omsorg om äldre ska arbeta utifrån den mest aktuella kunskapen.</w:t>
      </w:r>
    </w:p>
    <w:p w14:paraId="692A393D" w14:textId="77777777" w:rsidR="002A0D5F" w:rsidRDefault="002A0D5F" w:rsidP="00E80303">
      <w:pPr>
        <w:pStyle w:val="Rubrik5utannumrering"/>
      </w:pPr>
      <w:r>
        <w:t>Överenskommelsen om stöd till en evidensbaserad praktik</w:t>
      </w:r>
    </w:p>
    <w:p w14:paraId="13E2BB65" w14:textId="34A16895" w:rsidR="002A0D5F" w:rsidRDefault="002A0D5F" w:rsidP="00E80303">
      <w:pPr>
        <w:pStyle w:val="Brdtext"/>
      </w:pPr>
      <w:r>
        <w:t xml:space="preserve">Målet med överenskommelsen </w:t>
      </w:r>
      <w:r w:rsidR="00090A09">
        <w:t xml:space="preserve">om en evidensbaserad praktik </w:t>
      </w:r>
      <w:r>
        <w:t>är att stärka socialtjänstens möjligheter att skapa och använda relevant kunskap och informationsteknik. Överenskommelsen omfattar bl.a. missbruks- och beroendevård samt</w:t>
      </w:r>
      <w:r w:rsidR="00090A09">
        <w:t xml:space="preserve"> vården av</w:t>
      </w:r>
      <w:r>
        <w:t xml:space="preserve"> barn och unga. Bland insatserna i överens</w:t>
      </w:r>
      <w:r w:rsidR="0074724D">
        <w:t>-</w:t>
      </w:r>
      <w:r>
        <w:t>kommelsen ingår utveckling av regionala stödstrukturer, utvecklings</w:t>
      </w:r>
      <w:r w:rsidR="00F92A7A">
        <w:t>-</w:t>
      </w:r>
      <w:r>
        <w:t>ledare inom den sociala barn- och ungdomsvården, framtagande av nationella kunskapsstöd, utbildnings</w:t>
      </w:r>
      <w:r>
        <w:softHyphen/>
        <w:t xml:space="preserve">insatser samt satsningar på forskning och förstärkt brukarmedverkan. </w:t>
      </w:r>
    </w:p>
    <w:p w14:paraId="7C3BCA2F" w14:textId="77777777" w:rsidR="002A0D5F" w:rsidRDefault="002A0D5F" w:rsidP="00E80303">
      <w:pPr>
        <w:pStyle w:val="Rubrik5utannumrering"/>
      </w:pPr>
      <w:r>
        <w:t xml:space="preserve">Tillgänglig och säker information inom vården och omsorgen </w:t>
      </w:r>
    </w:p>
    <w:p w14:paraId="1CC86BA1" w14:textId="2F35EB8E" w:rsidR="002A0D5F" w:rsidRDefault="002A0D5F" w:rsidP="00E80303">
      <w:pPr>
        <w:pStyle w:val="Brdtext"/>
      </w:pPr>
      <w:r>
        <w:t>Strategin för Nationell eHälsa syftar till att förbättra informations</w:t>
      </w:r>
      <w:r w:rsidR="00F92A7A">
        <w:t>-</w:t>
      </w:r>
      <w:r>
        <w:t>hanteringen inom hälso- och sjukvården och socialtjänsten till nytta för individen, personalen och beslutsfattarna inom hela sektorn.</w:t>
      </w:r>
    </w:p>
    <w:p w14:paraId="4FD5D162" w14:textId="2256481D" w:rsidR="002A0D5F" w:rsidRDefault="002A0D5F" w:rsidP="00E80303">
      <w:pPr>
        <w:pStyle w:val="Brdtextmedindrag"/>
      </w:pPr>
      <w:r>
        <w:t>S</w:t>
      </w:r>
      <w:r w:rsidRPr="00A95840">
        <w:t>atsning</w:t>
      </w:r>
      <w:r>
        <w:t>en</w:t>
      </w:r>
      <w:r w:rsidRPr="00A95840">
        <w:t xml:space="preserve"> på eHälsa</w:t>
      </w:r>
      <w:r>
        <w:t>, som görs inom ramen för överenskommelsen om evidensbaserad praktik,</w:t>
      </w:r>
      <w:r w:rsidRPr="00A95840">
        <w:t xml:space="preserve"> består bl.a. av ett stimulansbidrag till kommunerna för att införa e-tjänster för invånarna inom socialtjänsten, mobil dokumentation inom hemtjänsten, användning av nationell patient</w:t>
      </w:r>
      <w:r w:rsidR="00F92A7A">
        <w:t>-</w:t>
      </w:r>
      <w:r w:rsidRPr="00A95840">
        <w:t xml:space="preserve">översikt i den kommunala vården </w:t>
      </w:r>
      <w:r w:rsidR="00090A09">
        <w:t>och en övergång</w:t>
      </w:r>
      <w:r w:rsidRPr="00A95840">
        <w:t xml:space="preserve"> till digitala trygghets</w:t>
      </w:r>
      <w:r w:rsidR="00F92A7A">
        <w:t>-</w:t>
      </w:r>
      <w:r w:rsidRPr="00A95840">
        <w:t>larm. Ett resultat av det statliga stimulansbidraget som uppnåtts under 2012 är att all sjukvårdspersonal i kommunerna (</w:t>
      </w:r>
      <w:r>
        <w:t>ca </w:t>
      </w:r>
      <w:r w:rsidRPr="00A95840">
        <w:t>25</w:t>
      </w:r>
      <w:r>
        <w:t> </w:t>
      </w:r>
      <w:r w:rsidRPr="00A95840">
        <w:t xml:space="preserve">000) fick möjlighet att legitimera sig digitalt för att kunna dokumentera och komma åt dokumentation digitalt (Inera AB 4). Ett annat resultat är att Sveriges Kommuner och Landsting har tagit fram en </w:t>
      </w:r>
      <w:r>
        <w:t>i</w:t>
      </w:r>
      <w:r w:rsidRPr="00A95840">
        <w:t>nternetbaserad lösning som gör att kommunerna kan komma åt information i NPÖ till en mycket låg kostnad. Tillsammans ger detta bättre förutsättningar för en effektiv och ändamålsenlig informationshantering, bl.a. genom information</w:t>
      </w:r>
      <w:r w:rsidR="00090A09">
        <w:t>sdelning</w:t>
      </w:r>
      <w:r w:rsidRPr="00A95840">
        <w:t xml:space="preserve"> mellan kommun och landsting.</w:t>
      </w:r>
    </w:p>
    <w:p w14:paraId="58CE8AE5" w14:textId="5CE14442" w:rsidR="002A0D5F" w:rsidRDefault="002A0D5F" w:rsidP="00E80303">
      <w:pPr>
        <w:pStyle w:val="Brdtextmedindrag"/>
      </w:pPr>
      <w:r>
        <w:t>Hjälpmedelsinstitutet har under 2012 genomfört en totalundersökning av hur it</w:t>
      </w:r>
      <w:r w:rsidR="00090A09">
        <w:t>-</w:t>
      </w:r>
      <w:r>
        <w:t xml:space="preserve"> och teknikstöd används inom äldreomsorgen</w:t>
      </w:r>
      <w:r w:rsidR="00A909BA">
        <w:t>.</w:t>
      </w:r>
      <w:r>
        <w:rPr>
          <w:rStyle w:val="Fotnotsreferens"/>
        </w:rPr>
        <w:footnoteReference w:id="38"/>
      </w:r>
      <w:r>
        <w:t xml:space="preserve"> En slutsats </w:t>
      </w:r>
      <w:r w:rsidR="00355594">
        <w:t>som dra</w:t>
      </w:r>
      <w:r w:rsidR="00090A09">
        <w:t xml:space="preserve">s i undersökningen </w:t>
      </w:r>
      <w:r>
        <w:t xml:space="preserve">är att brist på ekonomiska resurser och kompetens </w:t>
      </w:r>
      <w:r w:rsidR="001F1DCB">
        <w:t>utgör</w:t>
      </w:r>
      <w:r>
        <w:t xml:space="preserve"> hinder för utvecklingen.</w:t>
      </w:r>
    </w:p>
    <w:p w14:paraId="06B35B6C" w14:textId="77777777" w:rsidR="002A0D5F" w:rsidRDefault="002A0D5F" w:rsidP="00E80303">
      <w:pPr>
        <w:pStyle w:val="Brdtextmedindrag"/>
      </w:pPr>
      <w:r>
        <w:t>Förvaltningsledningarna i kommunerna har god eller mycket god kunskap om eHälsa, enligt en uppföljning som Sveriges Kommuner och Landsting har gjort under 2012.</w:t>
      </w:r>
    </w:p>
    <w:p w14:paraId="29C6E4C0" w14:textId="77777777" w:rsidR="002A0D5F" w:rsidRDefault="002A0D5F" w:rsidP="00E80303">
      <w:pPr>
        <w:pStyle w:val="Rubrik5utannumrering"/>
      </w:pPr>
      <w:r>
        <w:lastRenderedPageBreak/>
        <w:t>Öppna jämförelser – ett verktyg för förbättringsarbete</w:t>
      </w:r>
    </w:p>
    <w:p w14:paraId="4E425B29" w14:textId="5E4E40F7" w:rsidR="002A0D5F" w:rsidRDefault="002A0D5F" w:rsidP="00E80303">
      <w:pPr>
        <w:pStyle w:val="Brdtext"/>
      </w:pPr>
      <w:r w:rsidRPr="00724739">
        <w:t xml:space="preserve">Socialstyrelsen har </w:t>
      </w:r>
      <w:r w:rsidR="00D03C4A">
        <w:t>i</w:t>
      </w:r>
      <w:r w:rsidRPr="00724739">
        <w:t xml:space="preserve"> uppdrag att tillsammans med Sveriges Kommuner och Landsting utveckla </w:t>
      </w:r>
      <w:r w:rsidR="001F1DCB">
        <w:t xml:space="preserve">användningen av </w:t>
      </w:r>
      <w:r w:rsidRPr="00724739">
        <w:t xml:space="preserve">öppna jämförelser </w:t>
      </w:r>
      <w:r w:rsidR="001F1DCB">
        <w:t>(se avsnitt 3.3.4)</w:t>
      </w:r>
      <w:r w:rsidR="00D27C9D">
        <w:t xml:space="preserve"> </w:t>
      </w:r>
      <w:r w:rsidRPr="00724739">
        <w:t xml:space="preserve">på socialtjänstens område. </w:t>
      </w:r>
      <w:r>
        <w:t xml:space="preserve"> </w:t>
      </w:r>
    </w:p>
    <w:p w14:paraId="62B023B0" w14:textId="4E5F132A" w:rsidR="002A0D5F" w:rsidRDefault="002A0D5F" w:rsidP="00E80303">
      <w:pPr>
        <w:pStyle w:val="Brdtextmedindrag"/>
      </w:pPr>
      <w:r>
        <w:t xml:space="preserve">Under 2012 har Socialstyrelsen publicerat öppna jämförelser </w:t>
      </w:r>
      <w:r w:rsidR="001F1DCB">
        <w:t>av</w:t>
      </w:r>
      <w:r>
        <w:t xml:space="preserve"> äldre</w:t>
      </w:r>
      <w:r w:rsidR="00D27C9D">
        <w:t>-</w:t>
      </w:r>
      <w:r>
        <w:t xml:space="preserve">omsorg och hemsjukvård, missbruks- och beroendevård, stöd till brottsoffer, </w:t>
      </w:r>
      <w:r w:rsidRPr="00BA1ABB">
        <w:t>hemlöshet och utestängning från bostadsmarknaden</w:t>
      </w:r>
      <w:r>
        <w:t>, barn- och ungdomsvård, stöd till personer med funktionsnedsättning samt ekonomiskt bistånd.</w:t>
      </w:r>
    </w:p>
    <w:p w14:paraId="1A55F114" w14:textId="77777777" w:rsidR="002A0D5F" w:rsidRDefault="002A0D5F" w:rsidP="00B43D43">
      <w:pPr>
        <w:pStyle w:val="Rubrik2"/>
        <w:numPr>
          <w:ilvl w:val="1"/>
          <w:numId w:val="18"/>
        </w:numPr>
      </w:pPr>
      <w:bookmarkStart w:id="814" w:name="_Toc350326872"/>
      <w:bookmarkStart w:id="815" w:name="_Toc350328981"/>
      <w:bookmarkStart w:id="816" w:name="_Toc350329792"/>
      <w:bookmarkStart w:id="817" w:name="_Toc350331547"/>
      <w:bookmarkStart w:id="818" w:name="_Toc350340413"/>
      <w:bookmarkStart w:id="819" w:name="_Toc350345057"/>
      <w:bookmarkStart w:id="820" w:name="_Toc350406820"/>
      <w:bookmarkStart w:id="821" w:name="_Toc350412407"/>
      <w:bookmarkStart w:id="822" w:name="_Toc350414285"/>
      <w:bookmarkStart w:id="823" w:name="_Toc351027646"/>
      <w:bookmarkStart w:id="824" w:name="_Toc351637553"/>
      <w:bookmarkStart w:id="825" w:name="_Toc351639296"/>
      <w:bookmarkStart w:id="826" w:name="_Toc351642766"/>
      <w:bookmarkStart w:id="827" w:name="_Toc351644299"/>
      <w:bookmarkStart w:id="828" w:name="_Toc351646973"/>
      <w:r>
        <w:t>Kostnader</w:t>
      </w:r>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p>
    <w:p w14:paraId="6E0E5372" w14:textId="265E1D69" w:rsidR="002A0D5F" w:rsidRDefault="002A0D5F" w:rsidP="00B43D43">
      <w:pPr>
        <w:pStyle w:val="Brdtext"/>
      </w:pPr>
      <w:r>
        <w:t xml:space="preserve">Kommunernas kostnader för socialtjänsten </w:t>
      </w:r>
      <w:r w:rsidR="007C2734">
        <w:t xml:space="preserve">uppgick </w:t>
      </w:r>
      <w:r>
        <w:t xml:space="preserve">2011 </w:t>
      </w:r>
      <w:r w:rsidR="007C2734">
        <w:t>till</w:t>
      </w:r>
      <w:r>
        <w:t xml:space="preserve"> 192,1 miljarder kronor. Vård och omsorg till äldre var den kostnads</w:t>
      </w:r>
      <w:r w:rsidR="00D27C9D">
        <w:t>-</w:t>
      </w:r>
      <w:r>
        <w:t>mässigt största verksam</w:t>
      </w:r>
      <w:r>
        <w:softHyphen/>
        <w:t>heten inom socialtjänsten och stod för drygt hälften av socialtjänstens kostnader.</w:t>
      </w:r>
      <w:r w:rsidRPr="00346452">
        <w:t xml:space="preserve"> </w:t>
      </w:r>
      <w:r>
        <w:t xml:space="preserve">Kostnadsökningen </w:t>
      </w:r>
      <w:r w:rsidR="007C2734">
        <w:t xml:space="preserve">har dock </w:t>
      </w:r>
      <w:r w:rsidR="00D27C9D">
        <w:t>i </w:t>
      </w:r>
      <w:r>
        <w:t xml:space="preserve">genomsnitt </w:t>
      </w:r>
      <w:r w:rsidR="007C2734">
        <w:t xml:space="preserve">varit procentuellt sett lägst i äldreomsorgen </w:t>
      </w:r>
      <w:r>
        <w:t xml:space="preserve">mellan 2007 och 2011 </w:t>
      </w:r>
      <w:r w:rsidR="007C2734">
        <w:t>(se tabell 4.2)</w:t>
      </w:r>
      <w:r>
        <w:t>. Det omvända gäller för individ- och familjeomsorgen. Detta är den verksamhet med lägst andel inom socialtjänsten</w:t>
      </w:r>
      <w:r w:rsidR="007C2734">
        <w:t>,</w:t>
      </w:r>
      <w:r>
        <w:t xml:space="preserve"> men där den genomsn</w:t>
      </w:r>
      <w:r w:rsidR="00D27C9D">
        <w:t>ittliga kostnadsökningen per år</w:t>
      </w:r>
      <w:r w:rsidRPr="00346452">
        <w:t xml:space="preserve"> mellan 2007 och 20</w:t>
      </w:r>
      <w:r>
        <w:t>11 är högst</w:t>
      </w:r>
      <w:r w:rsidRPr="00346452">
        <w:t>.</w:t>
      </w:r>
    </w:p>
    <w:p w14:paraId="36A42BAF" w14:textId="77777777" w:rsidR="002A0D5F" w:rsidRDefault="002A0D5F" w:rsidP="00E80303">
      <w:pPr>
        <w:pStyle w:val="TabellRubrik"/>
      </w:pPr>
      <w:r>
        <w:t xml:space="preserve">Tabell </w:t>
      </w:r>
      <w:fldSimple w:instr=" STYLEREF 1 \s ">
        <w:r w:rsidR="00756367">
          <w:rPr>
            <w:noProof/>
          </w:rPr>
          <w:t>4</w:t>
        </w:r>
      </w:fldSimple>
      <w:r>
        <w:t>.</w:t>
      </w:r>
      <w:fldSimple w:instr=" SEQ Tabell \* ARABIC \s 1 ">
        <w:r w:rsidR="00756367">
          <w:rPr>
            <w:noProof/>
          </w:rPr>
          <w:t>2</w:t>
        </w:r>
      </w:fldSimple>
      <w:r>
        <w:tab/>
        <w:t xml:space="preserve">Kommunernas kostnader för </w:t>
      </w:r>
      <w:r w:rsidRPr="00A50A1E">
        <w:t>s</w:t>
      </w:r>
      <w:r>
        <w:t>ocialtjänstens verksamhet 2007–</w:t>
      </w:r>
      <w:r w:rsidRPr="00A50A1E">
        <w:t>2011</w:t>
      </w:r>
    </w:p>
    <w:p w14:paraId="532CA85F" w14:textId="77777777" w:rsidR="002A0D5F" w:rsidRPr="002A05B1" w:rsidRDefault="002A0D5F" w:rsidP="00E80303">
      <w:pPr>
        <w:ind w:firstLine="1134"/>
        <w:rPr>
          <w:rFonts w:ascii="Trade Gothic Pro" w:hAnsi="Trade Gothic Pro"/>
          <w:sz w:val="17"/>
          <w:szCs w:val="17"/>
        </w:rPr>
      </w:pPr>
      <w:r w:rsidRPr="002A05B1">
        <w:rPr>
          <w:rFonts w:ascii="Trade Gothic Pro" w:hAnsi="Trade Gothic Pro"/>
          <w:sz w:val="17"/>
          <w:szCs w:val="17"/>
        </w:rPr>
        <w:t>Miljarder</w:t>
      </w:r>
      <w:r>
        <w:rPr>
          <w:rFonts w:ascii="Trade Gothic Pro" w:hAnsi="Trade Gothic Pro"/>
          <w:sz w:val="17"/>
          <w:szCs w:val="17"/>
        </w:rPr>
        <w:t xml:space="preserve"> kronor</w:t>
      </w:r>
    </w:p>
    <w:tbl>
      <w:tblPr>
        <w:tblW w:w="5782" w:type="dxa"/>
        <w:tblLayout w:type="fixed"/>
        <w:tblCellMar>
          <w:left w:w="0" w:type="dxa"/>
        </w:tblCellMar>
        <w:tblLook w:val="0000" w:firstRow="0" w:lastRow="0" w:firstColumn="0" w:lastColumn="0" w:noHBand="0" w:noVBand="0"/>
      </w:tblPr>
      <w:tblGrid>
        <w:gridCol w:w="1699"/>
        <w:gridCol w:w="510"/>
        <w:gridCol w:w="510"/>
        <w:gridCol w:w="510"/>
        <w:gridCol w:w="510"/>
        <w:gridCol w:w="512"/>
        <w:gridCol w:w="964"/>
        <w:gridCol w:w="567"/>
      </w:tblGrid>
      <w:tr w:rsidR="002A0D5F" w14:paraId="22426B17" w14:textId="77777777" w:rsidTr="00B43D43">
        <w:tc>
          <w:tcPr>
            <w:tcW w:w="1699" w:type="dxa"/>
            <w:tcBorders>
              <w:top w:val="single" w:sz="8" w:space="0" w:color="auto"/>
              <w:bottom w:val="single" w:sz="6" w:space="0" w:color="auto"/>
            </w:tcBorders>
            <w:shd w:val="clear" w:color="auto" w:fill="auto"/>
          </w:tcPr>
          <w:p w14:paraId="73442F82" w14:textId="77777777" w:rsidR="002A0D5F" w:rsidRDefault="002A0D5F" w:rsidP="00E80303">
            <w:pPr>
              <w:pStyle w:val="TabellHuvud"/>
              <w:jc w:val="left"/>
            </w:pPr>
          </w:p>
        </w:tc>
        <w:tc>
          <w:tcPr>
            <w:tcW w:w="510" w:type="dxa"/>
            <w:tcBorders>
              <w:top w:val="single" w:sz="8" w:space="0" w:color="auto"/>
              <w:bottom w:val="single" w:sz="6" w:space="0" w:color="auto"/>
            </w:tcBorders>
            <w:shd w:val="clear" w:color="auto" w:fill="auto"/>
          </w:tcPr>
          <w:p w14:paraId="19DF76C1" w14:textId="77777777" w:rsidR="002A0D5F" w:rsidRDefault="002A0D5F" w:rsidP="00B43D43">
            <w:pPr>
              <w:pStyle w:val="TabellHuvud"/>
            </w:pPr>
            <w:r>
              <w:t>2007</w:t>
            </w:r>
          </w:p>
        </w:tc>
        <w:tc>
          <w:tcPr>
            <w:tcW w:w="510" w:type="dxa"/>
            <w:tcBorders>
              <w:top w:val="single" w:sz="8" w:space="0" w:color="auto"/>
              <w:bottom w:val="single" w:sz="6" w:space="0" w:color="auto"/>
            </w:tcBorders>
            <w:shd w:val="clear" w:color="auto" w:fill="auto"/>
          </w:tcPr>
          <w:p w14:paraId="2CDB8C94" w14:textId="77777777" w:rsidR="002A0D5F" w:rsidRDefault="002A0D5F" w:rsidP="00B43D43">
            <w:pPr>
              <w:pStyle w:val="TabellHuvud"/>
            </w:pPr>
            <w:r>
              <w:t>2008</w:t>
            </w:r>
          </w:p>
        </w:tc>
        <w:tc>
          <w:tcPr>
            <w:tcW w:w="510" w:type="dxa"/>
            <w:tcBorders>
              <w:top w:val="single" w:sz="8" w:space="0" w:color="auto"/>
              <w:bottom w:val="single" w:sz="6" w:space="0" w:color="auto"/>
            </w:tcBorders>
            <w:shd w:val="clear" w:color="auto" w:fill="auto"/>
          </w:tcPr>
          <w:p w14:paraId="7DACC1A9" w14:textId="77777777" w:rsidR="002A0D5F" w:rsidRDefault="002A0D5F" w:rsidP="00B43D43">
            <w:pPr>
              <w:pStyle w:val="TabellHuvud"/>
            </w:pPr>
            <w:r>
              <w:t>2009</w:t>
            </w:r>
          </w:p>
        </w:tc>
        <w:tc>
          <w:tcPr>
            <w:tcW w:w="510" w:type="dxa"/>
            <w:tcBorders>
              <w:top w:val="single" w:sz="8" w:space="0" w:color="auto"/>
              <w:bottom w:val="single" w:sz="6" w:space="0" w:color="auto"/>
            </w:tcBorders>
            <w:shd w:val="clear" w:color="auto" w:fill="auto"/>
          </w:tcPr>
          <w:p w14:paraId="678E5D90" w14:textId="77777777" w:rsidR="002A0D5F" w:rsidRDefault="002A0D5F" w:rsidP="00B43D43">
            <w:pPr>
              <w:pStyle w:val="TabellHuvud"/>
            </w:pPr>
            <w:r>
              <w:t>2010</w:t>
            </w:r>
          </w:p>
        </w:tc>
        <w:tc>
          <w:tcPr>
            <w:tcW w:w="512" w:type="dxa"/>
            <w:tcBorders>
              <w:top w:val="single" w:sz="8" w:space="0" w:color="auto"/>
              <w:bottom w:val="single" w:sz="6" w:space="0" w:color="auto"/>
            </w:tcBorders>
            <w:shd w:val="clear" w:color="auto" w:fill="auto"/>
          </w:tcPr>
          <w:p w14:paraId="5BA8502D" w14:textId="77777777" w:rsidR="002A0D5F" w:rsidRDefault="002A0D5F" w:rsidP="00B43D43">
            <w:pPr>
              <w:pStyle w:val="TabellHuvud"/>
            </w:pPr>
            <w:r>
              <w:t>2011</w:t>
            </w:r>
          </w:p>
        </w:tc>
        <w:tc>
          <w:tcPr>
            <w:tcW w:w="964" w:type="dxa"/>
            <w:tcBorders>
              <w:top w:val="single" w:sz="8" w:space="0" w:color="auto"/>
              <w:bottom w:val="single" w:sz="6" w:space="0" w:color="auto"/>
            </w:tcBorders>
          </w:tcPr>
          <w:p w14:paraId="6318B9A5" w14:textId="77777777" w:rsidR="002A0D5F" w:rsidRDefault="002A0D5F" w:rsidP="00B43D43">
            <w:pPr>
              <w:pStyle w:val="TabellHuvud"/>
            </w:pPr>
            <w:r w:rsidRPr="00352312">
              <w:t>Årlig förändring i  genomsnitt   %</w:t>
            </w:r>
          </w:p>
        </w:tc>
        <w:tc>
          <w:tcPr>
            <w:tcW w:w="567" w:type="dxa"/>
            <w:tcBorders>
              <w:top w:val="single" w:sz="8" w:space="0" w:color="auto"/>
              <w:bottom w:val="single" w:sz="6" w:space="0" w:color="auto"/>
            </w:tcBorders>
          </w:tcPr>
          <w:p w14:paraId="4696CCFA" w14:textId="77777777" w:rsidR="002A0D5F" w:rsidRDefault="002A0D5F" w:rsidP="00B43D43">
            <w:pPr>
              <w:pStyle w:val="TabellHuvud"/>
            </w:pPr>
            <w:r>
              <w:t>Andel 2011 %</w:t>
            </w:r>
          </w:p>
        </w:tc>
      </w:tr>
      <w:tr w:rsidR="002A0D5F" w14:paraId="330CF536" w14:textId="77777777" w:rsidTr="00B43D43">
        <w:tc>
          <w:tcPr>
            <w:tcW w:w="1699" w:type="dxa"/>
            <w:tcBorders>
              <w:top w:val="single" w:sz="6" w:space="0" w:color="auto"/>
            </w:tcBorders>
            <w:shd w:val="clear" w:color="auto" w:fill="auto"/>
          </w:tcPr>
          <w:p w14:paraId="691303C8" w14:textId="77777777" w:rsidR="002A0D5F" w:rsidRDefault="002A0D5F" w:rsidP="00E80303">
            <w:pPr>
              <w:pStyle w:val="TabellRader"/>
              <w:jc w:val="left"/>
            </w:pPr>
            <w:r>
              <w:t>Vård och omsorg om äldre</w:t>
            </w:r>
          </w:p>
        </w:tc>
        <w:tc>
          <w:tcPr>
            <w:tcW w:w="510" w:type="dxa"/>
            <w:tcBorders>
              <w:top w:val="single" w:sz="6" w:space="0" w:color="auto"/>
            </w:tcBorders>
            <w:shd w:val="clear" w:color="auto" w:fill="auto"/>
            <w:vAlign w:val="center"/>
          </w:tcPr>
          <w:p w14:paraId="1984F2DD" w14:textId="77777777" w:rsidR="002A0D5F" w:rsidRDefault="002A0D5F" w:rsidP="00E80303">
            <w:pPr>
              <w:pStyle w:val="TabellRader"/>
            </w:pPr>
            <w:r>
              <w:t>86,8</w:t>
            </w:r>
          </w:p>
        </w:tc>
        <w:tc>
          <w:tcPr>
            <w:tcW w:w="510" w:type="dxa"/>
            <w:tcBorders>
              <w:top w:val="single" w:sz="6" w:space="0" w:color="auto"/>
            </w:tcBorders>
            <w:shd w:val="clear" w:color="auto" w:fill="auto"/>
            <w:vAlign w:val="center"/>
          </w:tcPr>
          <w:p w14:paraId="1C65CEA5" w14:textId="77777777" w:rsidR="002A0D5F" w:rsidRDefault="002A0D5F" w:rsidP="00E80303">
            <w:pPr>
              <w:pStyle w:val="TabellRader"/>
            </w:pPr>
            <w:r>
              <w:t>91,7</w:t>
            </w:r>
          </w:p>
        </w:tc>
        <w:tc>
          <w:tcPr>
            <w:tcW w:w="510" w:type="dxa"/>
            <w:tcBorders>
              <w:top w:val="single" w:sz="6" w:space="0" w:color="auto"/>
            </w:tcBorders>
            <w:shd w:val="clear" w:color="auto" w:fill="auto"/>
            <w:vAlign w:val="center"/>
          </w:tcPr>
          <w:p w14:paraId="08B558ED" w14:textId="77777777" w:rsidR="002A0D5F" w:rsidRDefault="002A0D5F" w:rsidP="00E80303">
            <w:pPr>
              <w:pStyle w:val="TabellRader"/>
            </w:pPr>
            <w:r>
              <w:t>93,2</w:t>
            </w:r>
          </w:p>
        </w:tc>
        <w:tc>
          <w:tcPr>
            <w:tcW w:w="510" w:type="dxa"/>
            <w:tcBorders>
              <w:top w:val="single" w:sz="6" w:space="0" w:color="auto"/>
            </w:tcBorders>
            <w:shd w:val="clear" w:color="auto" w:fill="auto"/>
            <w:vAlign w:val="center"/>
          </w:tcPr>
          <w:p w14:paraId="30212C6D" w14:textId="77777777" w:rsidR="002A0D5F" w:rsidRDefault="002A0D5F" w:rsidP="00E80303">
            <w:pPr>
              <w:pStyle w:val="TabellRader"/>
            </w:pPr>
            <w:r>
              <w:t>95,9</w:t>
            </w:r>
          </w:p>
        </w:tc>
        <w:tc>
          <w:tcPr>
            <w:tcW w:w="512" w:type="dxa"/>
            <w:tcBorders>
              <w:top w:val="single" w:sz="6" w:space="0" w:color="auto"/>
            </w:tcBorders>
            <w:shd w:val="clear" w:color="auto" w:fill="auto"/>
            <w:vAlign w:val="center"/>
          </w:tcPr>
          <w:p w14:paraId="03B23183" w14:textId="77777777" w:rsidR="002A0D5F" w:rsidRDefault="002A0D5F" w:rsidP="00E80303">
            <w:pPr>
              <w:pStyle w:val="TabellRader"/>
            </w:pPr>
            <w:r>
              <w:t>98,9</w:t>
            </w:r>
          </w:p>
        </w:tc>
        <w:tc>
          <w:tcPr>
            <w:tcW w:w="964" w:type="dxa"/>
            <w:tcBorders>
              <w:top w:val="single" w:sz="6" w:space="0" w:color="auto"/>
            </w:tcBorders>
            <w:vAlign w:val="center"/>
          </w:tcPr>
          <w:p w14:paraId="66220EE2" w14:textId="77777777" w:rsidR="002A0D5F" w:rsidRDefault="002A0D5F" w:rsidP="00E80303">
            <w:pPr>
              <w:pStyle w:val="TabellRader"/>
            </w:pPr>
            <w:r>
              <w:t>3,3</w:t>
            </w:r>
          </w:p>
        </w:tc>
        <w:tc>
          <w:tcPr>
            <w:tcW w:w="567" w:type="dxa"/>
            <w:tcBorders>
              <w:top w:val="single" w:sz="6" w:space="0" w:color="auto"/>
            </w:tcBorders>
            <w:vAlign w:val="center"/>
          </w:tcPr>
          <w:p w14:paraId="43A1D8F5" w14:textId="77777777" w:rsidR="002A0D5F" w:rsidRDefault="002A0D5F" w:rsidP="00E80303">
            <w:pPr>
              <w:pStyle w:val="TabellRader"/>
            </w:pPr>
            <w:r>
              <w:t>51,5</w:t>
            </w:r>
          </w:p>
        </w:tc>
      </w:tr>
      <w:tr w:rsidR="002A0D5F" w14:paraId="2F5719DE" w14:textId="77777777" w:rsidTr="00B43D43">
        <w:tc>
          <w:tcPr>
            <w:tcW w:w="1699" w:type="dxa"/>
            <w:shd w:val="clear" w:color="auto" w:fill="auto"/>
          </w:tcPr>
          <w:p w14:paraId="1327FA07" w14:textId="77777777" w:rsidR="002A0D5F" w:rsidRDefault="002A0D5F" w:rsidP="00E80303">
            <w:pPr>
              <w:pStyle w:val="TabellRader"/>
              <w:jc w:val="left"/>
            </w:pPr>
            <w:r>
              <w:t>Insatser till personer med funktionsnedsättning</w:t>
            </w:r>
          </w:p>
        </w:tc>
        <w:tc>
          <w:tcPr>
            <w:tcW w:w="510" w:type="dxa"/>
            <w:shd w:val="clear" w:color="auto" w:fill="auto"/>
            <w:vAlign w:val="center"/>
          </w:tcPr>
          <w:p w14:paraId="7FAF971C" w14:textId="77777777" w:rsidR="002A0D5F" w:rsidRDefault="002A0D5F" w:rsidP="00E80303">
            <w:pPr>
              <w:pStyle w:val="TabellRader"/>
            </w:pPr>
            <w:r>
              <w:t>48,1</w:t>
            </w:r>
          </w:p>
        </w:tc>
        <w:tc>
          <w:tcPr>
            <w:tcW w:w="510" w:type="dxa"/>
            <w:shd w:val="clear" w:color="auto" w:fill="auto"/>
            <w:vAlign w:val="center"/>
          </w:tcPr>
          <w:p w14:paraId="0E4512B3" w14:textId="77777777" w:rsidR="002A0D5F" w:rsidRDefault="002A0D5F" w:rsidP="00E80303">
            <w:pPr>
              <w:pStyle w:val="TabellRader"/>
            </w:pPr>
            <w:r>
              <w:t>51,6</w:t>
            </w:r>
          </w:p>
        </w:tc>
        <w:tc>
          <w:tcPr>
            <w:tcW w:w="510" w:type="dxa"/>
            <w:shd w:val="clear" w:color="auto" w:fill="auto"/>
            <w:vAlign w:val="center"/>
          </w:tcPr>
          <w:p w14:paraId="0AEB045E" w14:textId="77777777" w:rsidR="002A0D5F" w:rsidRDefault="002A0D5F" w:rsidP="00E80303">
            <w:pPr>
              <w:pStyle w:val="TabellRader"/>
            </w:pPr>
            <w:r>
              <w:t>53,5</w:t>
            </w:r>
          </w:p>
        </w:tc>
        <w:tc>
          <w:tcPr>
            <w:tcW w:w="510" w:type="dxa"/>
            <w:shd w:val="clear" w:color="auto" w:fill="auto"/>
            <w:vAlign w:val="center"/>
          </w:tcPr>
          <w:p w14:paraId="75134B7C" w14:textId="77777777" w:rsidR="002A0D5F" w:rsidRDefault="002A0D5F" w:rsidP="00E80303">
            <w:pPr>
              <w:pStyle w:val="TabellRader"/>
            </w:pPr>
            <w:r>
              <w:t>55,1</w:t>
            </w:r>
          </w:p>
        </w:tc>
        <w:tc>
          <w:tcPr>
            <w:tcW w:w="512" w:type="dxa"/>
            <w:shd w:val="clear" w:color="auto" w:fill="auto"/>
            <w:vAlign w:val="center"/>
          </w:tcPr>
          <w:p w14:paraId="0043BCE0" w14:textId="77777777" w:rsidR="002A0D5F" w:rsidRDefault="002A0D5F" w:rsidP="00E80303">
            <w:pPr>
              <w:pStyle w:val="TabellRader"/>
            </w:pPr>
            <w:r>
              <w:t>57,9</w:t>
            </w:r>
          </w:p>
        </w:tc>
        <w:tc>
          <w:tcPr>
            <w:tcW w:w="964" w:type="dxa"/>
            <w:vAlign w:val="center"/>
          </w:tcPr>
          <w:p w14:paraId="41B19559" w14:textId="77777777" w:rsidR="002A0D5F" w:rsidRDefault="002A0D5F" w:rsidP="00E80303">
            <w:pPr>
              <w:pStyle w:val="TabellRader"/>
            </w:pPr>
            <w:r>
              <w:t>4,8</w:t>
            </w:r>
          </w:p>
        </w:tc>
        <w:tc>
          <w:tcPr>
            <w:tcW w:w="567" w:type="dxa"/>
            <w:vAlign w:val="center"/>
          </w:tcPr>
          <w:p w14:paraId="54BB451C" w14:textId="77777777" w:rsidR="002A0D5F" w:rsidRDefault="002A0D5F" w:rsidP="00E80303">
            <w:pPr>
              <w:pStyle w:val="TabellRader"/>
            </w:pPr>
            <w:r>
              <w:t>30,1</w:t>
            </w:r>
          </w:p>
        </w:tc>
      </w:tr>
      <w:tr w:rsidR="002A0D5F" w14:paraId="4F32BB2C" w14:textId="77777777" w:rsidTr="00B43D43">
        <w:tc>
          <w:tcPr>
            <w:tcW w:w="1699" w:type="dxa"/>
            <w:shd w:val="clear" w:color="auto" w:fill="auto"/>
          </w:tcPr>
          <w:p w14:paraId="3B881332" w14:textId="77777777" w:rsidR="002A0D5F" w:rsidRDefault="002A0D5F" w:rsidP="00E80303">
            <w:pPr>
              <w:pStyle w:val="TabellRader"/>
              <w:jc w:val="left"/>
            </w:pPr>
            <w:r>
              <w:t>Individ- och familjeomsorg</w:t>
            </w:r>
          </w:p>
        </w:tc>
        <w:tc>
          <w:tcPr>
            <w:tcW w:w="510" w:type="dxa"/>
            <w:shd w:val="clear" w:color="auto" w:fill="auto"/>
            <w:vAlign w:val="center"/>
          </w:tcPr>
          <w:p w14:paraId="6E552BD2" w14:textId="77777777" w:rsidR="002A0D5F" w:rsidRDefault="002A0D5F" w:rsidP="00E80303">
            <w:pPr>
              <w:pStyle w:val="TabellRader"/>
            </w:pPr>
            <w:r>
              <w:t>28,4</w:t>
            </w:r>
          </w:p>
        </w:tc>
        <w:tc>
          <w:tcPr>
            <w:tcW w:w="510" w:type="dxa"/>
            <w:shd w:val="clear" w:color="auto" w:fill="auto"/>
            <w:vAlign w:val="center"/>
          </w:tcPr>
          <w:p w14:paraId="547EFC24" w14:textId="77777777" w:rsidR="002A0D5F" w:rsidRDefault="002A0D5F" w:rsidP="00E80303">
            <w:pPr>
              <w:pStyle w:val="TabellRader"/>
            </w:pPr>
            <w:r>
              <w:t>30,2</w:t>
            </w:r>
          </w:p>
        </w:tc>
        <w:tc>
          <w:tcPr>
            <w:tcW w:w="510" w:type="dxa"/>
            <w:shd w:val="clear" w:color="auto" w:fill="auto"/>
            <w:vAlign w:val="center"/>
          </w:tcPr>
          <w:p w14:paraId="269BDDA7" w14:textId="77777777" w:rsidR="002A0D5F" w:rsidRDefault="002A0D5F" w:rsidP="00E80303">
            <w:pPr>
              <w:pStyle w:val="TabellRader"/>
            </w:pPr>
            <w:r>
              <w:t>32,5</w:t>
            </w:r>
          </w:p>
        </w:tc>
        <w:tc>
          <w:tcPr>
            <w:tcW w:w="510" w:type="dxa"/>
            <w:shd w:val="clear" w:color="auto" w:fill="auto"/>
            <w:vAlign w:val="center"/>
          </w:tcPr>
          <w:p w14:paraId="44930AB6" w14:textId="77777777" w:rsidR="002A0D5F" w:rsidRDefault="002A0D5F" w:rsidP="00E80303">
            <w:pPr>
              <w:pStyle w:val="TabellRader"/>
            </w:pPr>
            <w:r>
              <w:t>33,9</w:t>
            </w:r>
          </w:p>
        </w:tc>
        <w:tc>
          <w:tcPr>
            <w:tcW w:w="512" w:type="dxa"/>
            <w:shd w:val="clear" w:color="auto" w:fill="auto"/>
            <w:vAlign w:val="center"/>
          </w:tcPr>
          <w:p w14:paraId="580EC70D" w14:textId="77777777" w:rsidR="002A0D5F" w:rsidRDefault="002A0D5F" w:rsidP="00E80303">
            <w:pPr>
              <w:pStyle w:val="TabellRader"/>
            </w:pPr>
            <w:r>
              <w:t>35,3</w:t>
            </w:r>
          </w:p>
        </w:tc>
        <w:tc>
          <w:tcPr>
            <w:tcW w:w="964" w:type="dxa"/>
            <w:vAlign w:val="center"/>
          </w:tcPr>
          <w:p w14:paraId="49F71CE2" w14:textId="77777777" w:rsidR="002A0D5F" w:rsidRDefault="002A0D5F" w:rsidP="00E80303">
            <w:pPr>
              <w:pStyle w:val="TabellRader"/>
            </w:pPr>
            <w:r>
              <w:t>5,6</w:t>
            </w:r>
          </w:p>
        </w:tc>
        <w:tc>
          <w:tcPr>
            <w:tcW w:w="567" w:type="dxa"/>
            <w:vAlign w:val="center"/>
          </w:tcPr>
          <w:p w14:paraId="281BD7CE" w14:textId="77777777" w:rsidR="002A0D5F" w:rsidRDefault="002A0D5F" w:rsidP="00E80303">
            <w:pPr>
              <w:pStyle w:val="TabellRader"/>
            </w:pPr>
            <w:r>
              <w:t>18,4</w:t>
            </w:r>
          </w:p>
        </w:tc>
      </w:tr>
      <w:tr w:rsidR="002A0D5F" w14:paraId="681252F6" w14:textId="77777777" w:rsidTr="00B43D43">
        <w:tc>
          <w:tcPr>
            <w:tcW w:w="1699" w:type="dxa"/>
            <w:tcBorders>
              <w:bottom w:val="single" w:sz="8" w:space="0" w:color="auto"/>
            </w:tcBorders>
            <w:shd w:val="clear" w:color="auto" w:fill="auto"/>
          </w:tcPr>
          <w:p w14:paraId="68436FCF" w14:textId="77777777" w:rsidR="002A0D5F" w:rsidRDefault="002A0D5F" w:rsidP="00E80303">
            <w:pPr>
              <w:pStyle w:val="TabellSlutsumma"/>
              <w:jc w:val="left"/>
            </w:pPr>
            <w:r>
              <w:t>Summa socialtjänst</w:t>
            </w:r>
          </w:p>
        </w:tc>
        <w:tc>
          <w:tcPr>
            <w:tcW w:w="510" w:type="dxa"/>
            <w:tcBorders>
              <w:bottom w:val="single" w:sz="8" w:space="0" w:color="auto"/>
            </w:tcBorders>
            <w:shd w:val="clear" w:color="auto" w:fill="auto"/>
          </w:tcPr>
          <w:p w14:paraId="7E253675" w14:textId="77777777" w:rsidR="002A0D5F" w:rsidRDefault="002A0D5F" w:rsidP="00E80303">
            <w:pPr>
              <w:pStyle w:val="TabellSlutsumma"/>
            </w:pPr>
            <w:r>
              <w:t>163,3</w:t>
            </w:r>
          </w:p>
        </w:tc>
        <w:tc>
          <w:tcPr>
            <w:tcW w:w="510" w:type="dxa"/>
            <w:tcBorders>
              <w:bottom w:val="single" w:sz="8" w:space="0" w:color="auto"/>
            </w:tcBorders>
            <w:shd w:val="clear" w:color="auto" w:fill="auto"/>
          </w:tcPr>
          <w:p w14:paraId="74A713AC" w14:textId="77777777" w:rsidR="002A0D5F" w:rsidRDefault="002A0D5F" w:rsidP="00E80303">
            <w:pPr>
              <w:pStyle w:val="TabellSlutsumma"/>
            </w:pPr>
            <w:r>
              <w:t>173,5</w:t>
            </w:r>
          </w:p>
        </w:tc>
        <w:tc>
          <w:tcPr>
            <w:tcW w:w="510" w:type="dxa"/>
            <w:tcBorders>
              <w:bottom w:val="single" w:sz="8" w:space="0" w:color="auto"/>
            </w:tcBorders>
            <w:shd w:val="clear" w:color="auto" w:fill="auto"/>
          </w:tcPr>
          <w:p w14:paraId="48AAA059" w14:textId="77777777" w:rsidR="002A0D5F" w:rsidRDefault="002A0D5F" w:rsidP="00E80303">
            <w:pPr>
              <w:pStyle w:val="TabellSlutsumma"/>
            </w:pPr>
            <w:r>
              <w:t>179,2</w:t>
            </w:r>
          </w:p>
        </w:tc>
        <w:tc>
          <w:tcPr>
            <w:tcW w:w="510" w:type="dxa"/>
            <w:tcBorders>
              <w:bottom w:val="single" w:sz="8" w:space="0" w:color="auto"/>
            </w:tcBorders>
            <w:shd w:val="clear" w:color="auto" w:fill="auto"/>
          </w:tcPr>
          <w:p w14:paraId="54D661B4" w14:textId="77777777" w:rsidR="002A0D5F" w:rsidRDefault="002A0D5F" w:rsidP="00E80303">
            <w:pPr>
              <w:pStyle w:val="TabellSlutsumma"/>
            </w:pPr>
            <w:r>
              <w:t>184,9</w:t>
            </w:r>
          </w:p>
        </w:tc>
        <w:tc>
          <w:tcPr>
            <w:tcW w:w="512" w:type="dxa"/>
            <w:tcBorders>
              <w:bottom w:val="single" w:sz="8" w:space="0" w:color="auto"/>
            </w:tcBorders>
            <w:shd w:val="clear" w:color="auto" w:fill="auto"/>
          </w:tcPr>
          <w:p w14:paraId="3F6F1B65" w14:textId="77777777" w:rsidR="002A0D5F" w:rsidRDefault="002A0D5F" w:rsidP="00E80303">
            <w:pPr>
              <w:pStyle w:val="TabellSlutsumma"/>
            </w:pPr>
            <w:r>
              <w:t>192,1</w:t>
            </w:r>
          </w:p>
        </w:tc>
        <w:tc>
          <w:tcPr>
            <w:tcW w:w="964" w:type="dxa"/>
            <w:tcBorders>
              <w:bottom w:val="single" w:sz="8" w:space="0" w:color="auto"/>
            </w:tcBorders>
          </w:tcPr>
          <w:p w14:paraId="247AC5D6" w14:textId="77777777" w:rsidR="002A0D5F" w:rsidRDefault="002A0D5F" w:rsidP="00E80303">
            <w:pPr>
              <w:pStyle w:val="TabellSlutsumma"/>
            </w:pPr>
            <w:r>
              <w:t>4,1</w:t>
            </w:r>
          </w:p>
        </w:tc>
        <w:tc>
          <w:tcPr>
            <w:tcW w:w="567" w:type="dxa"/>
            <w:tcBorders>
              <w:bottom w:val="single" w:sz="8" w:space="0" w:color="auto"/>
            </w:tcBorders>
          </w:tcPr>
          <w:p w14:paraId="15047BE9" w14:textId="77777777" w:rsidR="002A0D5F" w:rsidRDefault="002A0D5F" w:rsidP="00E80303">
            <w:pPr>
              <w:pStyle w:val="TabellSlutsumma"/>
            </w:pPr>
            <w:r>
              <w:t>100</w:t>
            </w:r>
          </w:p>
        </w:tc>
      </w:tr>
    </w:tbl>
    <w:p w14:paraId="2205A5D9" w14:textId="77777777" w:rsidR="002A0D5F" w:rsidRPr="002A05B1" w:rsidRDefault="002A0D5F" w:rsidP="00E80303">
      <w:pPr>
        <w:pStyle w:val="TabellFotnot"/>
      </w:pPr>
      <w:r>
        <w:t xml:space="preserve">Anm.: </w:t>
      </w:r>
      <w:r w:rsidRPr="002A05B1">
        <w:t xml:space="preserve">Med </w:t>
      </w:r>
      <w:r w:rsidRPr="001B5C30">
        <w:t>kostnader</w:t>
      </w:r>
      <w:r w:rsidRPr="002A05B1">
        <w:t xml:space="preserve"> avses bruttokostnader minskade med interna intäkter samt med intäkter från försäljning</w:t>
      </w:r>
      <w:r>
        <w:t xml:space="preserve"> </w:t>
      </w:r>
      <w:r w:rsidRPr="002A05B1">
        <w:t>av verksamhet till andra kommuner och landsting.</w:t>
      </w:r>
      <w:r>
        <w:t xml:space="preserve"> Den årliga förändringen redovisar genomsnittlig förändring per år.</w:t>
      </w:r>
    </w:p>
    <w:p w14:paraId="4DB840AF" w14:textId="3BF01D34" w:rsidR="002A0D5F" w:rsidRDefault="002A0D5F" w:rsidP="00E80303">
      <w:pPr>
        <w:pStyle w:val="TabellFotnot"/>
        <w:spacing w:before="0"/>
      </w:pPr>
      <w:r w:rsidRPr="002A05B1">
        <w:t>Käll</w:t>
      </w:r>
      <w:r w:rsidR="003D66B7">
        <w:t>a</w:t>
      </w:r>
      <w:r w:rsidRPr="002A05B1">
        <w:t>: S</w:t>
      </w:r>
      <w:r w:rsidR="00CD718E">
        <w:t>tatistiska centralbyrån</w:t>
      </w:r>
      <w:r w:rsidRPr="002A05B1">
        <w:t>, Statistiska meddelanden OE 30 SM 1201, OE 30 SM 1101</w:t>
      </w:r>
      <w:r w:rsidR="00355594">
        <w:t xml:space="preserve"> och</w:t>
      </w:r>
      <w:r w:rsidRPr="002A05B1">
        <w:t xml:space="preserve"> OE 25 SM 0901</w:t>
      </w:r>
      <w:r>
        <w:t>.</w:t>
      </w:r>
    </w:p>
    <w:p w14:paraId="30966506" w14:textId="77777777" w:rsidR="002A0D5F" w:rsidRDefault="002A0D5F" w:rsidP="00E2233D">
      <w:pPr>
        <w:pStyle w:val="Rubrik2"/>
        <w:numPr>
          <w:ilvl w:val="1"/>
          <w:numId w:val="18"/>
        </w:numPr>
      </w:pPr>
      <w:bookmarkStart w:id="829" w:name="_Toc350326873"/>
      <w:bookmarkStart w:id="830" w:name="_Toc350328982"/>
      <w:bookmarkStart w:id="831" w:name="_Toc350329793"/>
      <w:bookmarkStart w:id="832" w:name="_Toc350331548"/>
      <w:bookmarkStart w:id="833" w:name="_Toc350340414"/>
      <w:bookmarkStart w:id="834" w:name="_Toc350345058"/>
      <w:bookmarkStart w:id="835" w:name="_Toc350406821"/>
      <w:bookmarkStart w:id="836" w:name="_Toc350412408"/>
      <w:bookmarkStart w:id="837" w:name="_Toc350414286"/>
      <w:bookmarkStart w:id="838" w:name="_Toc351027647"/>
      <w:bookmarkStart w:id="839" w:name="_Toc351637554"/>
      <w:bookmarkStart w:id="840" w:name="_Toc351639297"/>
      <w:bookmarkStart w:id="841" w:name="_Toc351642767"/>
      <w:bookmarkStart w:id="842" w:name="_Toc351644300"/>
      <w:bookmarkStart w:id="843" w:name="_Toc351646974"/>
      <w:r>
        <w:t>Köp av verksamhet från alternativa utförare</w:t>
      </w:r>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p>
    <w:p w14:paraId="14AE5CCB" w14:textId="20A08AC4" w:rsidR="002A0D5F" w:rsidRDefault="002A0D5F" w:rsidP="00B43D43">
      <w:pPr>
        <w:pStyle w:val="Brdtext"/>
      </w:pPr>
      <w:r>
        <w:t>Som framgår av tabell 4.2 uppgick kommunernas kostnader för vård och omsorg om äldre och funktionshindrade samt för individ- och familje</w:t>
      </w:r>
      <w:r w:rsidR="00D27C9D">
        <w:t>-</w:t>
      </w:r>
      <w:r>
        <w:t>omsorg till 192,1 miljarder kronor under 2011. Av dem utgjorde 32,4 miljarder</w:t>
      </w:r>
      <w:r w:rsidR="007C2734">
        <w:t>,</w:t>
      </w:r>
      <w:r>
        <w:t xml:space="preserve"> eller ca 17 procent</w:t>
      </w:r>
      <w:r w:rsidR="007C2734">
        <w:t>,</w:t>
      </w:r>
      <w:r>
        <w:t xml:space="preserve"> kostnader för köp av verksamhet från </w:t>
      </w:r>
      <w:r>
        <w:lastRenderedPageBreak/>
        <w:t xml:space="preserve">andra organisationer eller företag, alternativa utförare (se </w:t>
      </w:r>
      <w:r w:rsidR="007C2734">
        <w:t xml:space="preserve">vidare </w:t>
      </w:r>
      <w:r>
        <w:t xml:space="preserve">avsnitt </w:t>
      </w:r>
      <w:r w:rsidRPr="00821E59">
        <w:t>2.</w:t>
      </w:r>
      <w:r>
        <w:t xml:space="preserve">4.3). </w:t>
      </w:r>
      <w:r w:rsidRPr="0021340E">
        <w:t xml:space="preserve">Motsvarande </w:t>
      </w:r>
      <w:r>
        <w:t>tal för 2007 var 21,9 miljarder kronor respektive 13 procent. Det innebar att kostnaderna för köp av verksamhet ökat med 10,5 miljarder kronor mellan 2007 och 2011. Ökningen skedde till över</w:t>
      </w:r>
      <w:r w:rsidR="00D27C9D">
        <w:t>-</w:t>
      </w:r>
      <w:r>
        <w:t xml:space="preserve">vägande del i </w:t>
      </w:r>
      <w:r w:rsidR="007C2734">
        <w:t xml:space="preserve">form av </w:t>
      </w:r>
      <w:r>
        <w:t>köp från privata leverantörer.</w:t>
      </w:r>
    </w:p>
    <w:p w14:paraId="002A8169" w14:textId="77777777" w:rsidR="002A0D5F" w:rsidRDefault="002A0D5F" w:rsidP="00B43D43">
      <w:pPr>
        <w:pStyle w:val="DiagramRubrik"/>
      </w:pPr>
      <w:r>
        <w:t xml:space="preserve">Diagram </w:t>
      </w:r>
      <w:fldSimple w:instr=" STYLEREF 1 \s ">
        <w:r w:rsidR="00756367">
          <w:rPr>
            <w:noProof/>
          </w:rPr>
          <w:t>4</w:t>
        </w:r>
      </w:fldSimple>
      <w:r>
        <w:t>.</w:t>
      </w:r>
      <w:fldSimple w:instr=" SEQ Diagram \* ARABIC \s 1 ">
        <w:r w:rsidR="00756367">
          <w:rPr>
            <w:noProof/>
          </w:rPr>
          <w:t>1</w:t>
        </w:r>
      </w:fldSimple>
      <w:r>
        <w:tab/>
        <w:t>Kommunernas köp av verksamhet 2007 och 2011</w:t>
      </w:r>
    </w:p>
    <w:p w14:paraId="79B34C51" w14:textId="77777777" w:rsidR="002A0D5F" w:rsidRDefault="002A0D5F" w:rsidP="00B43D43">
      <w:pPr>
        <w:pStyle w:val="DiagramUnderrubrik"/>
        <w:spacing w:after="0"/>
      </w:pPr>
      <w:r>
        <w:t>Miljarder kronor</w:t>
      </w:r>
    </w:p>
    <w:p w14:paraId="6E83C1F3" w14:textId="77777777" w:rsidR="002A0D5F" w:rsidRDefault="002A0D5F" w:rsidP="00B43D43">
      <w:pPr>
        <w:pStyle w:val="Brdtext"/>
        <w:spacing w:line="260" w:lineRule="atLeast"/>
      </w:pPr>
      <w:r>
        <w:rPr>
          <w:noProof/>
          <w:lang w:eastAsia="sv-SE"/>
        </w:rPr>
        <w:drawing>
          <wp:inline distT="0" distB="0" distL="0" distR="0" wp14:anchorId="2155AE84" wp14:editId="6F14CD60">
            <wp:extent cx="3745230" cy="2688732"/>
            <wp:effectExtent l="0" t="0" r="7620" b="0"/>
            <wp:docPr id="26" name="Bildobjekt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10" cstate="print">
                      <a:extLst>
                        <a:ext uri="{28A0092B-C50C-407E-A947-70E740481C1C}">
                          <a14:useLocalDpi xmlns:a14="http://schemas.microsoft.com/office/drawing/2010/main" val="0"/>
                        </a:ext>
                      </a:extLst>
                    </a:blip>
                    <a:srcRect/>
                    <a:stretch>
                      <a:fillRect/>
                    </a:stretch>
                  </pic:blipFill>
                  <pic:spPr bwMode="auto">
                    <a:xfrm>
                      <a:off x="0" y="0"/>
                      <a:ext cx="3745230" cy="2688732"/>
                    </a:xfrm>
                    <a:prstGeom prst="rect">
                      <a:avLst/>
                    </a:prstGeom>
                    <a:noFill/>
                    <a:ln>
                      <a:noFill/>
                    </a:ln>
                  </pic:spPr>
                </pic:pic>
              </a:graphicData>
            </a:graphic>
          </wp:inline>
        </w:drawing>
      </w:r>
    </w:p>
    <w:p w14:paraId="4FB47F89" w14:textId="77777777" w:rsidR="002A0D5F" w:rsidRDefault="002A0D5F" w:rsidP="00E80303">
      <w:pPr>
        <w:pStyle w:val="Rubrik5utannumrering"/>
      </w:pPr>
      <w:r>
        <w:t>Köp av verksamhet i störst utsträckning från privata företag</w:t>
      </w:r>
    </w:p>
    <w:p w14:paraId="5A8D9923" w14:textId="3BF3B235" w:rsidR="002A0D5F" w:rsidRDefault="002A0D5F" w:rsidP="00E80303">
      <w:pPr>
        <w:pStyle w:val="Brdtext"/>
      </w:pPr>
      <w:r>
        <w:t>Kostnaderna för köp av verksamhet 2011 var 15,1 miljarder kronor för äldreomsorg och 9,2 miljarder kronor för stödinsatser för personer med funktionsnedsättning. Det var</w:t>
      </w:r>
      <w:r w:rsidRPr="00AC1C7B">
        <w:t xml:space="preserve"> en ökning med </w:t>
      </w:r>
      <w:r>
        <w:t>ca</w:t>
      </w:r>
      <w:r w:rsidRPr="00AC1C7B">
        <w:t xml:space="preserve"> 56</w:t>
      </w:r>
      <w:r>
        <w:t> </w:t>
      </w:r>
      <w:r w:rsidRPr="00AC1C7B">
        <w:t>procent för äldre</w:t>
      </w:r>
      <w:r w:rsidR="00D27C9D">
        <w:t>-</w:t>
      </w:r>
      <w:r w:rsidRPr="00AC1C7B">
        <w:t xml:space="preserve">omsorgen och </w:t>
      </w:r>
      <w:r>
        <w:t>ca</w:t>
      </w:r>
      <w:r w:rsidRPr="00AC1C7B">
        <w:t xml:space="preserve"> 70</w:t>
      </w:r>
      <w:r>
        <w:t> </w:t>
      </w:r>
      <w:r w:rsidRPr="00AC1C7B">
        <w:t>pro</w:t>
      </w:r>
      <w:r>
        <w:softHyphen/>
      </w:r>
      <w:r w:rsidRPr="00AC1C7B">
        <w:t>cent för stödinsatser för personer med funktions</w:t>
      </w:r>
      <w:r w:rsidR="00D27C9D">
        <w:t>-</w:t>
      </w:r>
      <w:r w:rsidRPr="00AC1C7B">
        <w:t>nedsättning mellan 2007 och 2011</w:t>
      </w:r>
      <w:r>
        <w:t>.</w:t>
      </w:r>
    </w:p>
    <w:p w14:paraId="6D9A2D66" w14:textId="059D1F1F" w:rsidR="002A0D5F" w:rsidRDefault="002A0D5F" w:rsidP="007C2734">
      <w:pPr>
        <w:pStyle w:val="Brdtextmedindrag"/>
      </w:pPr>
      <w:r>
        <w:t>År 2011 uppgick andelen köp av verksamhet av kommunernas totala kostnader för äldreomsorg till 15,3 procent och för stödinsatser för personer med funktionsned</w:t>
      </w:r>
      <w:r>
        <w:softHyphen/>
        <w:t xml:space="preserve">sättning till 16 procent. </w:t>
      </w:r>
      <w:r w:rsidRPr="00AC1C7B">
        <w:t>Motsvarande andelar för 2007 var 11 procent för respektive verksamhet</w:t>
      </w:r>
      <w:r>
        <w:t>.</w:t>
      </w:r>
      <w:r w:rsidR="003D66B7">
        <w:t xml:space="preserve"> </w:t>
      </w:r>
      <w:r>
        <w:t>Majoriteten av köpen gjordes från privata företag som stod för 86 procent (äldreomsorg) respektive 81 procent (stödinsatser) av köpen. C</w:t>
      </w:r>
      <w:r w:rsidR="007C2734">
        <w:t>irk</w:t>
      </w:r>
      <w:r>
        <w:t xml:space="preserve">a 10 respektive 13 procent av motsvarande köp gjordes från föreningar och stiftelser. </w:t>
      </w:r>
    </w:p>
    <w:p w14:paraId="4ECC8A34" w14:textId="77777777" w:rsidR="002A0D5F" w:rsidRDefault="002A0D5F" w:rsidP="00E80303">
      <w:pPr>
        <w:pStyle w:val="Brdtextmedindrag"/>
      </w:pPr>
      <w:r>
        <w:t xml:space="preserve">Kostnaderna för köp av verksamhet för institutionsvården för missbruk för vuxna samt för barn- och ungdomsvård uppgick till 1,4 respektive 3,0 miljarder kronor och var i stort sett oförändrad mellan 2007 och 2011. Andelen köp av verksamhet av de totala kostnaderna uppgick till 53 respektive 57 procent under 2011. </w:t>
      </w:r>
    </w:p>
    <w:p w14:paraId="17DED92A" w14:textId="534DAEA4" w:rsidR="002A0D5F" w:rsidRDefault="002A0D5F" w:rsidP="00E80303">
      <w:pPr>
        <w:pStyle w:val="Brdtextmedindrag"/>
      </w:pPr>
      <w:r w:rsidRPr="00AC1C7B">
        <w:t xml:space="preserve">Köpen av verksamhet för institutionsvård för vuxna missbrukare respektive för barn och unga gjordes till största delen </w:t>
      </w:r>
      <w:r>
        <w:t>från privata företag som stod för 60 respektive 66 procent av köpen. För både institutions</w:t>
      </w:r>
      <w:r w:rsidR="00D27C9D">
        <w:t>-</w:t>
      </w:r>
      <w:r>
        <w:t xml:space="preserve">vården för vuxna missbrukare som för barn- och ungdomsvård gjordes </w:t>
      </w:r>
      <w:r>
        <w:lastRenderedPageBreak/>
        <w:t>närmare 20 procent av köpen från staten. C</w:t>
      </w:r>
      <w:r w:rsidR="007C2734">
        <w:t>irk</w:t>
      </w:r>
      <w:r w:rsidR="00D27C9D">
        <w:t>a 11</w:t>
      </w:r>
      <w:r w:rsidR="000C5860">
        <w:t> respektive 4 procent av mot</w:t>
      </w:r>
      <w:r>
        <w:t xml:space="preserve">svarande köp gjordes från föreningar och stiftelser. </w:t>
      </w:r>
    </w:p>
    <w:p w14:paraId="5B3DE5CA" w14:textId="2DCEB592" w:rsidR="002A0D5F" w:rsidRDefault="002A0D5F" w:rsidP="00E80303">
      <w:pPr>
        <w:pStyle w:val="Brdtextmedindrag"/>
      </w:pPr>
      <w:r>
        <w:t>Kostnaderna för köp av verksamhet för övrig vård för missbruk för vuxna uppgick till 0,7 miljarder kronor. Det är en ökning med 40 procent sedan 2007. Kostnaderna för köp av verksamhet för övrig vård för barn och unga uppgick till 1,8 miljarder kronor</w:t>
      </w:r>
      <w:r w:rsidR="007C2734">
        <w:t>, vilket</w:t>
      </w:r>
      <w:r>
        <w:t xml:space="preserve"> är en ökning med 78 procent sedan 2007. </w:t>
      </w:r>
      <w:r w:rsidR="00FD3335">
        <w:t>Köpens andel</w:t>
      </w:r>
      <w:r>
        <w:t xml:space="preserve"> av de totala kostnaderna uppgick till ca 20 procent för båda verksamheterna.</w:t>
      </w:r>
    </w:p>
    <w:p w14:paraId="70A565CC" w14:textId="77777777" w:rsidR="002A0D5F" w:rsidRPr="00E44445" w:rsidRDefault="002A0D5F" w:rsidP="00E80303">
      <w:pPr>
        <w:pStyle w:val="Brdtextmedindrag"/>
      </w:pPr>
      <w:r w:rsidRPr="00C7729E">
        <w:t xml:space="preserve">Köpen av verksamhet för övrig vård för vuxna missbrukare samt övrig barn- och ungdomsvård </w:t>
      </w:r>
      <w:r>
        <w:t>bestod till största delen av köp från privata företag som stod för 66 respektive 74 procent av köpen. Drygt 20 procent av köpen för övrig vård för vuxna missbrukare gjordes från föreningar och stiftelser.</w:t>
      </w:r>
      <w:r>
        <w:rPr>
          <w:rStyle w:val="Fotnotsreferens"/>
        </w:rPr>
        <w:footnoteReference w:id="39"/>
      </w:r>
    </w:p>
    <w:p w14:paraId="143F4723" w14:textId="77777777" w:rsidR="002A0D5F" w:rsidRDefault="002A0D5F" w:rsidP="00E2233D">
      <w:pPr>
        <w:pStyle w:val="Rubrik2"/>
        <w:numPr>
          <w:ilvl w:val="1"/>
          <w:numId w:val="18"/>
        </w:numPr>
      </w:pPr>
      <w:bookmarkStart w:id="844" w:name="_Toc350326874"/>
      <w:bookmarkStart w:id="845" w:name="_Toc350328983"/>
      <w:bookmarkStart w:id="846" w:name="_Toc350329794"/>
      <w:bookmarkStart w:id="847" w:name="_Toc350331549"/>
      <w:bookmarkStart w:id="848" w:name="_Toc350340415"/>
      <w:bookmarkStart w:id="849" w:name="_Toc350345059"/>
      <w:bookmarkStart w:id="850" w:name="_Toc350406822"/>
      <w:bookmarkStart w:id="851" w:name="_Toc350412409"/>
      <w:bookmarkStart w:id="852" w:name="_Toc350414287"/>
      <w:bookmarkStart w:id="853" w:name="_Toc351027648"/>
      <w:bookmarkStart w:id="854" w:name="_Toc351637555"/>
      <w:bookmarkStart w:id="855" w:name="_Toc351639298"/>
      <w:bookmarkStart w:id="856" w:name="_Toc351642768"/>
      <w:bookmarkStart w:id="857" w:name="_Toc351644301"/>
      <w:bookmarkStart w:id="858" w:name="_Toc351646975"/>
      <w:r>
        <w:t>Vård och omsorg om äldre</w:t>
      </w:r>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p>
    <w:p w14:paraId="5A98BF23" w14:textId="7590ECD9" w:rsidR="002A0D5F" w:rsidRDefault="002A0D5F" w:rsidP="00E2233D">
      <w:pPr>
        <w:pStyle w:val="Rubrik3"/>
        <w:numPr>
          <w:ilvl w:val="2"/>
          <w:numId w:val="18"/>
        </w:numPr>
        <w:spacing w:before="0"/>
      </w:pPr>
      <w:bookmarkStart w:id="859" w:name="_Toc350326875"/>
      <w:bookmarkStart w:id="860" w:name="_Toc350328984"/>
      <w:bookmarkStart w:id="861" w:name="_Toc350329795"/>
      <w:bookmarkStart w:id="862" w:name="_Toc350331550"/>
      <w:bookmarkStart w:id="863" w:name="_Toc350340416"/>
      <w:bookmarkStart w:id="864" w:name="_Toc350345060"/>
      <w:bookmarkStart w:id="865" w:name="_Toc350406823"/>
      <w:bookmarkStart w:id="866" w:name="_Toc350412410"/>
      <w:bookmarkStart w:id="867" w:name="_Toc350414288"/>
      <w:bookmarkStart w:id="868" w:name="_Toc351027649"/>
      <w:bookmarkStart w:id="869" w:name="_Toc351637556"/>
      <w:bookmarkStart w:id="870" w:name="_Toc351639299"/>
      <w:bookmarkStart w:id="871" w:name="_Toc351642769"/>
      <w:bookmarkStart w:id="872" w:name="_Toc351644302"/>
      <w:bookmarkStart w:id="873" w:name="_Toc351646976"/>
      <w:r>
        <w:t>Nationella mål</w:t>
      </w:r>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p>
    <w:p w14:paraId="30E98F1D" w14:textId="24B214FF" w:rsidR="002A0D5F" w:rsidRDefault="002A0D5F" w:rsidP="00E80303">
      <w:pPr>
        <w:pStyle w:val="Brdtext"/>
      </w:pPr>
      <w:r>
        <w:t>Kommunernas ansvar för omsorgen och vården om äldre personer regleras framför allt i</w:t>
      </w:r>
      <w:r w:rsidR="00D27C9D">
        <w:t xml:space="preserve"> SoL, men även i</w:t>
      </w:r>
      <w:r>
        <w:t xml:space="preserve"> HSL. Det finns särskilda bestämmelser i SoL som gäller äldre människor (5 kap 4</w:t>
      </w:r>
      <w:r w:rsidR="00FD3335">
        <w:t>–</w:t>
      </w:r>
      <w:r>
        <w:t>6</w:t>
      </w:r>
      <w:r w:rsidRPr="00E37ECC">
        <w:t>§§</w:t>
      </w:r>
      <w:r>
        <w:t xml:space="preserve"> SoL). Omsorgen om äldre ska </w:t>
      </w:r>
      <w:r w:rsidR="00FD3335">
        <w:t xml:space="preserve">enligt dessa </w:t>
      </w:r>
      <w:r>
        <w:t>inriktas på att äldre människor får leva ett värdigt liv och känna välbefinnande. Insatser ska underlätta för den enskilde att leva och bo självständigt under trygga förhållanden och ha en aktiv och meningsfull tillvaro i gemenskap med andra</w:t>
      </w:r>
      <w:r w:rsidR="00FD3335">
        <w:t xml:space="preserve"> samt</w:t>
      </w:r>
      <w:r>
        <w:t xml:space="preserve"> ge äldre stöd och hjälp i hemmet och annan lättåtkomlig service. Kommunerna ska inrätta särskilda boendeformer för dem som behöver särskilt stöd. </w:t>
      </w:r>
    </w:p>
    <w:p w14:paraId="0B240682" w14:textId="1945CDB9" w:rsidR="002A0D5F" w:rsidRDefault="00FD3335" w:rsidP="00E80303">
      <w:pPr>
        <w:pStyle w:val="Brdtextmedindrag"/>
      </w:pPr>
      <w:r>
        <w:t>En k</w:t>
      </w:r>
      <w:r w:rsidR="002A0D5F">
        <w:t>ommun ska också göra sig väl förtrogen med levnads</w:t>
      </w:r>
      <w:r w:rsidR="002E7EE6">
        <w:t>-</w:t>
      </w:r>
      <w:r w:rsidR="002A0D5F">
        <w:t xml:space="preserve">förhållandena för äldre människor och planera insatserna för dessa. I planeringen ska kommunen samverka med landstinget samt andra samhällsorgan och organisationer. </w:t>
      </w:r>
    </w:p>
    <w:p w14:paraId="001A5AD5" w14:textId="77777777" w:rsidR="002A0D5F" w:rsidRDefault="002A0D5F" w:rsidP="00E80303">
      <w:pPr>
        <w:pStyle w:val="Brdtextmedindrag"/>
      </w:pPr>
      <w:r>
        <w:t>Kommunen ska vidare verka för att det finns tillgång till personal med kunskaper i finska, meänkieli eller samiska där detta behövs i omvård</w:t>
      </w:r>
      <w:r>
        <w:softHyphen/>
        <w:t>naden om äldre människor.</w:t>
      </w:r>
    </w:p>
    <w:p w14:paraId="0E1B5A4D" w14:textId="38824969" w:rsidR="002A0D5F" w:rsidRDefault="002A0D5F" w:rsidP="00E80303">
      <w:pPr>
        <w:pStyle w:val="Brdtextmedindrag"/>
      </w:pPr>
      <w:r>
        <w:t>I de särskilda bestämmelser som finns i HSL anges att kommunerna har ansvar för hälso- och sjukvård för äldre personer som bor i särskilt boende samt vistas vid dagverksamhet. En kommun får även erbjuda dem som vistas i kommunen hälso- och sjukvård i hemmet (hemsjuk</w:t>
      </w:r>
      <w:r w:rsidR="002E7EE6">
        <w:t>-</w:t>
      </w:r>
      <w:r>
        <w:t>vård). Kommunen ansvarar då för hälso- och sjukvård upp t</w:t>
      </w:r>
      <w:r w:rsidR="003736F1">
        <w:t>.o.m.</w:t>
      </w:r>
      <w:r>
        <w:t xml:space="preserve"> sjuksköterskenivå. Inom det verksamhets</w:t>
      </w:r>
      <w:r>
        <w:softHyphen/>
        <w:t>område som kommunen bestämmer ska det finnas en särskilt medicinskt ansvarig sjuksköterska.</w:t>
      </w:r>
    </w:p>
    <w:p w14:paraId="4A63E2F0" w14:textId="2064AEFC" w:rsidR="002A0D5F" w:rsidRDefault="002A0D5F" w:rsidP="00E80303">
      <w:pPr>
        <w:pStyle w:val="Brdtextmedindrag"/>
      </w:pPr>
      <w:r>
        <w:t>Därutöver har riksdagen beslutat följande övergripande nationella mål för äldrep</w:t>
      </w:r>
      <w:r w:rsidR="002E7EE6">
        <w:t>olitiken (prop. 2008/09:1, utg.</w:t>
      </w:r>
      <w:r>
        <w:t>omr. 9, bet. 2008/09:SoU1, rskr 2008/09:127 och 128).</w:t>
      </w:r>
    </w:p>
    <w:p w14:paraId="667D82ED" w14:textId="77777777" w:rsidR="00532AC5" w:rsidRDefault="00532AC5" w:rsidP="00E80303">
      <w:pPr>
        <w:pStyle w:val="Brdtextmedindrag"/>
      </w:pPr>
    </w:p>
    <w:p w14:paraId="7505E469" w14:textId="77777777" w:rsidR="002A0D5F" w:rsidRDefault="002A0D5F" w:rsidP="00E80303">
      <w:pPr>
        <w:pStyle w:val="Brdtextmedindrag"/>
      </w:pPr>
      <w:r>
        <w:lastRenderedPageBreak/>
        <w:t>Äldre ska:</w:t>
      </w:r>
    </w:p>
    <w:p w14:paraId="7E1890A5" w14:textId="77777777" w:rsidR="002A0D5F" w:rsidRDefault="002A0D5F" w:rsidP="002A0D5F">
      <w:pPr>
        <w:pStyle w:val="Punktlista"/>
        <w:numPr>
          <w:ilvl w:val="0"/>
          <w:numId w:val="29"/>
        </w:numPr>
      </w:pPr>
      <w:r>
        <w:t>kunna leva ett aktivt liv och ha inflytande i samhället och över sin var</w:t>
      </w:r>
      <w:r>
        <w:softHyphen/>
        <w:t>dag,</w:t>
      </w:r>
    </w:p>
    <w:p w14:paraId="0F71F791" w14:textId="77777777" w:rsidR="002A0D5F" w:rsidRDefault="002A0D5F" w:rsidP="002A0D5F">
      <w:pPr>
        <w:pStyle w:val="Punktlista"/>
        <w:numPr>
          <w:ilvl w:val="0"/>
          <w:numId w:val="29"/>
        </w:numPr>
      </w:pPr>
      <w:r>
        <w:t>kunna åldras i trygghet och med bibehållet oberoende,</w:t>
      </w:r>
    </w:p>
    <w:p w14:paraId="22331F43" w14:textId="77777777" w:rsidR="002A0D5F" w:rsidRDefault="002A0D5F" w:rsidP="002A0D5F">
      <w:pPr>
        <w:pStyle w:val="Punktlista"/>
        <w:numPr>
          <w:ilvl w:val="0"/>
          <w:numId w:val="29"/>
        </w:numPr>
      </w:pPr>
      <w:r>
        <w:t>bemötas med respekt, och</w:t>
      </w:r>
    </w:p>
    <w:p w14:paraId="1E431FEA" w14:textId="77777777" w:rsidR="002A0D5F" w:rsidRDefault="002A0D5F" w:rsidP="002A0D5F">
      <w:pPr>
        <w:pStyle w:val="Punktlista"/>
        <w:numPr>
          <w:ilvl w:val="0"/>
          <w:numId w:val="29"/>
        </w:numPr>
      </w:pPr>
      <w:r>
        <w:t>ha tillgång till god vård och omsorg.</w:t>
      </w:r>
    </w:p>
    <w:p w14:paraId="102C0DEE" w14:textId="77777777" w:rsidR="002A0D5F" w:rsidRDefault="002A0D5F" w:rsidP="00E2233D">
      <w:pPr>
        <w:pStyle w:val="Rubrik3"/>
        <w:numPr>
          <w:ilvl w:val="2"/>
          <w:numId w:val="18"/>
        </w:numPr>
      </w:pPr>
      <w:bookmarkStart w:id="874" w:name="_Toc350326876"/>
      <w:bookmarkStart w:id="875" w:name="_Toc350328985"/>
      <w:bookmarkStart w:id="876" w:name="_Toc350329796"/>
      <w:bookmarkStart w:id="877" w:name="_Toc350331551"/>
      <w:bookmarkStart w:id="878" w:name="_Toc350340417"/>
      <w:bookmarkStart w:id="879" w:name="_Toc350345061"/>
      <w:bookmarkStart w:id="880" w:name="_Toc350406824"/>
      <w:bookmarkStart w:id="881" w:name="_Toc350412411"/>
      <w:bookmarkStart w:id="882" w:name="_Toc350414289"/>
      <w:bookmarkStart w:id="883" w:name="_Toc351027650"/>
      <w:bookmarkStart w:id="884" w:name="_Toc351637557"/>
      <w:bookmarkStart w:id="885" w:name="_Toc351639300"/>
      <w:bookmarkStart w:id="886" w:name="_Toc351642770"/>
      <w:bookmarkStart w:id="887" w:name="_Toc351644303"/>
      <w:bookmarkStart w:id="888" w:name="_Toc351646977"/>
      <w:r>
        <w:t>Måluppfyllelse</w:t>
      </w:r>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p>
    <w:p w14:paraId="051F269A" w14:textId="77777777" w:rsidR="002A0D5F" w:rsidRPr="007C7468" w:rsidRDefault="002A0D5F" w:rsidP="00E80303">
      <w:pPr>
        <w:pStyle w:val="Rubrik5utannumrering"/>
        <w:spacing w:before="0"/>
      </w:pPr>
      <w:r w:rsidRPr="007C7468">
        <w:t xml:space="preserve">Prestationsbaserade bidrag </w:t>
      </w:r>
      <w:r>
        <w:t>ledde till</w:t>
      </w:r>
      <w:r w:rsidRPr="007C7468">
        <w:t xml:space="preserve"> förbättringar </w:t>
      </w:r>
      <w:r>
        <w:t>av kvalit</w:t>
      </w:r>
      <w:r w:rsidRPr="007C7468">
        <w:t>en</w:t>
      </w:r>
    </w:p>
    <w:p w14:paraId="17188BD5" w14:textId="01615707" w:rsidR="002A0D5F" w:rsidRDefault="002A0D5F" w:rsidP="00E80303">
      <w:pPr>
        <w:pStyle w:val="Brdtext"/>
      </w:pPr>
      <w:r w:rsidRPr="007C7468">
        <w:t xml:space="preserve">De prestationsbaserade </w:t>
      </w:r>
      <w:r>
        <w:t>bidragen</w:t>
      </w:r>
      <w:r w:rsidRPr="007C7468">
        <w:t xml:space="preserve"> till kommuner och landsting som syftar till att förbättra vården och omsorgen om de mest sjuka äldre har lett till förbättringar när det gäller vård i livets slutskede, att förebygga fall, undernäring, trycksår och ohälsa i munnen, vård vid demenssjukdom, läkemedelsb</w:t>
      </w:r>
      <w:r>
        <w:t>ehandling</w:t>
      </w:r>
      <w:r w:rsidRPr="007C7468">
        <w:t xml:space="preserve"> och en sammanhållen vård och omsorg för de mest sjuka äldre. </w:t>
      </w:r>
      <w:r w:rsidRPr="00AB65BE">
        <w:t>Registrering</w:t>
      </w:r>
      <w:r w:rsidR="003736F1">
        <w:t>arna</w:t>
      </w:r>
      <w:r w:rsidRPr="00AB65BE">
        <w:t xml:space="preserve"> i Svenska Palliativregistret, Senior Alert, Svenska Demensregistret och BPSD-regist</w:t>
      </w:r>
      <w:r>
        <w:t>ret har ökat kraftigt och lett till f</w:t>
      </w:r>
      <w:r w:rsidRPr="00AB65BE">
        <w:t>örbättr</w:t>
      </w:r>
      <w:r w:rsidR="003736F1">
        <w:t>ingar.</w:t>
      </w:r>
      <w:r w:rsidRPr="00AB65BE">
        <w:t xml:space="preserve"> </w:t>
      </w:r>
      <w:r w:rsidRPr="007C7468">
        <w:t>Sam</w:t>
      </w:r>
      <w:r>
        <w:softHyphen/>
      </w:r>
      <w:r w:rsidRPr="007C7468">
        <w:t>verkan mellan kommuner och landsting när det gäller mest sjuka äldre har också förbättrats genom gemensamma handlingsplaner i samtliga län.</w:t>
      </w:r>
    </w:p>
    <w:p w14:paraId="23B93276" w14:textId="77777777" w:rsidR="002A0D5F" w:rsidRDefault="002A0D5F" w:rsidP="00E80303">
      <w:pPr>
        <w:pStyle w:val="Rubrik5utannumrering"/>
      </w:pPr>
      <w:r>
        <w:t>Nya föreskrifter för b</w:t>
      </w:r>
      <w:r w:rsidRPr="007C7468">
        <w:t>emanning i särskilda boenden</w:t>
      </w:r>
    </w:p>
    <w:p w14:paraId="12D1A8AB" w14:textId="29896BCE" w:rsidR="002A0D5F" w:rsidRDefault="002A0D5F" w:rsidP="00E80303">
      <w:pPr>
        <w:pStyle w:val="Brdtext"/>
      </w:pPr>
      <w:r>
        <w:t xml:space="preserve">Enligt </w:t>
      </w:r>
      <w:r w:rsidRPr="007C7468">
        <w:t xml:space="preserve">Socialstyrelsen </w:t>
      </w:r>
      <w:r>
        <w:t xml:space="preserve">är </w:t>
      </w:r>
      <w:r w:rsidRPr="007C7468">
        <w:t>bemanningen på särskilda boenden ibland</w:t>
      </w:r>
      <w:r w:rsidR="003736F1">
        <w:t>, t.ex. nattetid,</w:t>
      </w:r>
      <w:r w:rsidRPr="007C7468">
        <w:t xml:space="preserve"> inte tillräcklig för att de boende snabbt ska kunna få hjälp av personal. Regeringen gav 2011 Socialstyrelsen i uppdrag att ta fram vägledning till kommunerna om bl.a. bemanning i särskilt boende för personer med demenssjukdom. Socialstyrelsen </w:t>
      </w:r>
      <w:r w:rsidRPr="007C212E">
        <w:t xml:space="preserve">beslutade i juni 2012 </w:t>
      </w:r>
      <w:r>
        <w:t xml:space="preserve"> </w:t>
      </w:r>
      <w:r w:rsidRPr="007C7468">
        <w:t>föreskrifter och allmänna råd om bl.a. bemanning i särskilt boende. Före</w:t>
      </w:r>
      <w:r w:rsidR="00B559BA">
        <w:t>-</w:t>
      </w:r>
      <w:r w:rsidRPr="007C7468">
        <w:t>skrifterna träde</w:t>
      </w:r>
      <w:r>
        <w:t xml:space="preserve">r i kraft den 1 januari 2014. </w:t>
      </w:r>
      <w:r w:rsidRPr="007C7468">
        <w:t>Socialstyrelsen fick under 2012 regeringens uppdrag att ta fram vägledning till kommunerna om organisering av särskilt boende också för äldre som inte har demens</w:t>
      </w:r>
      <w:r w:rsidR="00B559BA">
        <w:t>-</w:t>
      </w:r>
      <w:r w:rsidRPr="007C7468">
        <w:t>sjukdom.</w:t>
      </w:r>
    </w:p>
    <w:p w14:paraId="10406CC2" w14:textId="77777777" w:rsidR="002A0D5F" w:rsidRDefault="002A0D5F" w:rsidP="00E80303">
      <w:pPr>
        <w:pStyle w:val="Rubrik5utannumrering"/>
      </w:pPr>
      <w:r w:rsidRPr="007C7468">
        <w:t>Äldre är nöjda med sin hemtjänst och sitt äldreboende i stort</w:t>
      </w:r>
    </w:p>
    <w:p w14:paraId="129910A4" w14:textId="7493ECA5" w:rsidR="002A0D5F" w:rsidRDefault="002A0D5F" w:rsidP="00E80303">
      <w:pPr>
        <w:pStyle w:val="Brdtext"/>
      </w:pPr>
      <w:r w:rsidRPr="007C7468">
        <w:t xml:space="preserve">Socialstyrelsen har </w:t>
      </w:r>
      <w:r w:rsidR="0023586A">
        <w:t xml:space="preserve">2012 </w:t>
      </w:r>
      <w:r w:rsidRPr="007C7468">
        <w:t>för fjärde året i rad genomfört den nationella brukarundersökningen Vad tycker de äldre om äldreomsorgen?.</w:t>
      </w:r>
    </w:p>
    <w:p w14:paraId="152025F8" w14:textId="2D0466E2" w:rsidR="002A0D5F" w:rsidRDefault="002A0D5F" w:rsidP="00E80303">
      <w:pPr>
        <w:pStyle w:val="Brdtextmedindrag"/>
      </w:pPr>
      <w:r w:rsidRPr="007C7468">
        <w:t>Svarsfrekvensen för personer med hemtjänst var 69</w:t>
      </w:r>
      <w:r>
        <w:t> </w:t>
      </w:r>
      <w:r w:rsidRPr="007C7468">
        <w:t>procent</w:t>
      </w:r>
      <w:r w:rsidR="0023586A">
        <w:t>,</w:t>
      </w:r>
      <w:r w:rsidRPr="007C7468">
        <w:t xml:space="preserve"> </w:t>
      </w:r>
      <w:r>
        <w:t>av vilka</w:t>
      </w:r>
      <w:r w:rsidRPr="007C7468">
        <w:t xml:space="preserve"> 76</w:t>
      </w:r>
      <w:r>
        <w:t> </w:t>
      </w:r>
      <w:r w:rsidRPr="007C7468">
        <w:t>procent hade svarat själva. För personer i särskilt boende var svars</w:t>
      </w:r>
      <w:r>
        <w:softHyphen/>
      </w:r>
      <w:r w:rsidRPr="007C7468">
        <w:t>frekvensen 54</w:t>
      </w:r>
      <w:r>
        <w:t> procent</w:t>
      </w:r>
      <w:r w:rsidR="0023586A">
        <w:t>,</w:t>
      </w:r>
      <w:r>
        <w:t xml:space="preserve"> av vilka</w:t>
      </w:r>
      <w:r w:rsidRPr="007C7468">
        <w:t xml:space="preserve"> 39</w:t>
      </w:r>
      <w:r>
        <w:t> </w:t>
      </w:r>
      <w:r w:rsidRPr="007C7468">
        <w:t>procent hade s</w:t>
      </w:r>
      <w:r>
        <w:t>varat själva. De allra flesta uppgav sig vara</w:t>
      </w:r>
      <w:r w:rsidRPr="007C7468">
        <w:t xml:space="preserve"> positiva till sin hemtjänst och sitt särskilda boende, </w:t>
      </w:r>
      <w:r>
        <w:t>enligt</w:t>
      </w:r>
      <w:r w:rsidRPr="007C7468">
        <w:t xml:space="preserve"> de äldres och de anhö</w:t>
      </w:r>
      <w:r>
        <w:t>rigas sammantagna bedömning. Av personer med hemtjänst var 88 </w:t>
      </w:r>
      <w:r w:rsidRPr="007C7468">
        <w:t>procent mycket nöjda eller ganska nöjda. Mot</w:t>
      </w:r>
      <w:r w:rsidR="00B559BA">
        <w:t>-</w:t>
      </w:r>
      <w:r w:rsidRPr="007C7468">
        <w:t>svara</w:t>
      </w:r>
      <w:r>
        <w:t>nde andel för särskilt boende var</w:t>
      </w:r>
      <w:r w:rsidRPr="007C7468">
        <w:t xml:space="preserve"> 80</w:t>
      </w:r>
      <w:r>
        <w:t> </w:t>
      </w:r>
      <w:r w:rsidRPr="007C7468">
        <w:t>procent. De flesta svarande i undersökningen uppg</w:t>
      </w:r>
      <w:r>
        <w:t xml:space="preserve">av också </w:t>
      </w:r>
      <w:r w:rsidR="0023586A">
        <w:t xml:space="preserve">att </w:t>
      </w:r>
      <w:r>
        <w:t xml:space="preserve">personalens bemötande </w:t>
      </w:r>
      <w:r w:rsidR="0023586A">
        <w:t>var</w:t>
      </w:r>
      <w:r w:rsidRPr="007C7468">
        <w:t xml:space="preserve"> bra och a</w:t>
      </w:r>
      <w:r>
        <w:t xml:space="preserve">tt </w:t>
      </w:r>
      <w:r w:rsidR="0023586A">
        <w:t xml:space="preserve">deras </w:t>
      </w:r>
      <w:r>
        <w:t>förtroend</w:t>
      </w:r>
      <w:r w:rsidR="003D66B7">
        <w:t>e</w:t>
      </w:r>
      <w:r>
        <w:t xml:space="preserve"> för personalen var</w:t>
      </w:r>
      <w:r w:rsidRPr="007C7468">
        <w:t xml:space="preserve"> högt. Andelen äldre som uppger att de känner sig trygga med sin hemtjänst eller i sitt särskilda boende </w:t>
      </w:r>
      <w:r w:rsidR="0023586A">
        <w:t>var</w:t>
      </w:r>
      <w:r w:rsidRPr="007C7468">
        <w:t xml:space="preserve"> 86 respektive 87</w:t>
      </w:r>
      <w:r>
        <w:t> </w:t>
      </w:r>
      <w:r w:rsidRPr="007C7468">
        <w:t xml:space="preserve">procent. Hälsotillståndet påverkar resultatet. Genomgående återspeglas att ju sämre hälsa eller ju större besvär av ängslan, oro eller </w:t>
      </w:r>
      <w:r w:rsidRPr="007C7468">
        <w:lastRenderedPageBreak/>
        <w:t xml:space="preserve">ångest den äldre har, desto mindre nöjd är man med hemtjänsten eller det särskilda boendet. </w:t>
      </w:r>
    </w:p>
    <w:p w14:paraId="0D5D4C06" w14:textId="0AECC2BF" w:rsidR="002A0D5F" w:rsidRDefault="002A0D5F" w:rsidP="00E80303">
      <w:pPr>
        <w:pStyle w:val="Brdtextmedindrag"/>
      </w:pPr>
      <w:r>
        <w:t xml:space="preserve">En ny fråga </w:t>
      </w:r>
      <w:r w:rsidR="003D66B7">
        <w:t>som Socialstyrelsen tog</w:t>
      </w:r>
      <w:r w:rsidRPr="007C7468">
        <w:t xml:space="preserve"> med i </w:t>
      </w:r>
      <w:r w:rsidR="0023586A">
        <w:t xml:space="preserve">2012 års </w:t>
      </w:r>
      <w:r w:rsidRPr="007C7468">
        <w:t>undersökning</w:t>
      </w:r>
      <w:r>
        <w:t xml:space="preserve"> var o</w:t>
      </w:r>
      <w:r w:rsidRPr="007C7468">
        <w:t>m den äldre upplevt sig blivit kränkt av personalen. Bland äldre personer med hemtjänst uppgav 88</w:t>
      </w:r>
      <w:r>
        <w:t> </w:t>
      </w:r>
      <w:r w:rsidRPr="007C7468">
        <w:t>procent att de inte känt sig kränkta, 10</w:t>
      </w:r>
      <w:r>
        <w:t> </w:t>
      </w:r>
      <w:r w:rsidRPr="007C7468">
        <w:t>procent att de upple</w:t>
      </w:r>
      <w:r>
        <w:t>vt sig kränkta någon gång och 2 </w:t>
      </w:r>
      <w:r w:rsidRPr="007C7468">
        <w:t>procent hade känt sig kränkta f</w:t>
      </w:r>
      <w:r>
        <w:t>lera gånger. Motsvarande andelar</w:t>
      </w:r>
      <w:r w:rsidRPr="007C7468">
        <w:t xml:space="preserve"> för personer i särskilt boende var att 77</w:t>
      </w:r>
      <w:r>
        <w:t> </w:t>
      </w:r>
      <w:r w:rsidRPr="007C7468">
        <w:t>procent inte upplevt sig kränkta, 16</w:t>
      </w:r>
      <w:r>
        <w:t> </w:t>
      </w:r>
      <w:r w:rsidRPr="007C7468">
        <w:t>procent någon gång och 3</w:t>
      </w:r>
      <w:r>
        <w:t> </w:t>
      </w:r>
      <w:r w:rsidRPr="007C7468">
        <w:t>procent flera gånger. Kränkthet är ett begrepp som kan tolkas olika och därmed ha olika betydelse i förhållande till</w:t>
      </w:r>
      <w:r>
        <w:t xml:space="preserve"> </w:t>
      </w:r>
      <w:r w:rsidRPr="004F5EAA">
        <w:t xml:space="preserve">den enskilda personen. Socialstyrelsen kommer därför att analysera resultaten mer ingående. Flera äldre och anhöriga kontaktade Socialstyrelsen efter att enkäten hade skickats ut. Några av de som ringde ville berätta just om situationer då den äldre personen hade känt sig kränkt. Ofta ville </w:t>
      </w:r>
      <w:r>
        <w:t>man</w:t>
      </w:r>
      <w:r w:rsidRPr="004F5EAA">
        <w:t xml:space="preserve"> betona att de allra flesta i personalen var väldigt kompetenta och hade ett bra bemötande, men att det fanns någon i personalen som inte behandlade den äldre personen bra. Områden som fick sämre resultat handlade om inflytande och delaktighet. De äldre upplever</w:t>
      </w:r>
      <w:r>
        <w:t xml:space="preserve"> bl.a.</w:t>
      </w:r>
      <w:r w:rsidRPr="004F5EAA">
        <w:t xml:space="preserve"> att de har svårt att påverka tiderna för den hjälp de behöver.</w:t>
      </w:r>
      <w:r>
        <w:rPr>
          <w:rStyle w:val="Fotnotsreferens"/>
        </w:rPr>
        <w:footnoteReference w:id="40"/>
      </w:r>
    </w:p>
    <w:p w14:paraId="4F3A4D1B" w14:textId="77777777" w:rsidR="002A0D5F" w:rsidRDefault="002A0D5F" w:rsidP="00E80303">
      <w:pPr>
        <w:pStyle w:val="Rubrik5utannumrering"/>
      </w:pPr>
      <w:r w:rsidRPr="00B96FA4">
        <w:t>2000-talets kraftiga minskning av antalet pla</w:t>
      </w:r>
      <w:r>
        <w:t>tser i äldreboenden har dämpats</w:t>
      </w:r>
    </w:p>
    <w:p w14:paraId="0AACF73A" w14:textId="4CAFEB2C" w:rsidR="002A0D5F" w:rsidRDefault="002A0D5F" w:rsidP="00E80303">
      <w:pPr>
        <w:pStyle w:val="Brdtext"/>
      </w:pPr>
      <w:r>
        <w:t>Investeringsstödet till ny- och ombyggnad av särskilda boendeformer för äldre trädde i kraft 1 juni 2007. Från och med januari 2010 utgår även investeringsstöd till trygghetsbostäder. Med trygghetsbostäder avses bostadslägenheter och utrymmen för de boendes måltider, samvaro, hobby och rekreation och där det finns personal som dagligen på olika sätt kan stödja de boende under vissa angivna tider. Bostäderna ska inne</w:t>
      </w:r>
      <w:r w:rsidR="00E27F48">
        <w:t>-</w:t>
      </w:r>
      <w:r>
        <w:t>has av personer som fyllt 70 år.</w:t>
      </w:r>
    </w:p>
    <w:p w14:paraId="28952D8F" w14:textId="4BCA244B" w:rsidR="002A0D5F" w:rsidRDefault="002A0D5F" w:rsidP="00E80303">
      <w:pPr>
        <w:pStyle w:val="Brdtextmedindrag"/>
      </w:pPr>
      <w:r>
        <w:t>Sedan investeringsstödet infördes</w:t>
      </w:r>
      <w:r w:rsidR="0023586A">
        <w:t xml:space="preserve"> och</w:t>
      </w:r>
      <w:r>
        <w:t xml:space="preserve"> fram till den 6 december 2012 hade det kommit in 527 ansökningar om stöd för ny- eller ombyggnad av motsvarande drygt 16 000 bostäder för äldre. Drygt 11 000 bostäder för äldre beviljades stöd, varav ca 9 400 lägenheter i särskilda boende</w:t>
      </w:r>
      <w:r>
        <w:softHyphen/>
        <w:t xml:space="preserve">former och 2 000 trygghetsbostäder. Omkring 80 procent av de särskilda boendena och ca 60 procent av trygghetsbostäderna </w:t>
      </w:r>
      <w:r w:rsidR="00A61B3A">
        <w:t>utgjorde ny</w:t>
      </w:r>
      <w:r w:rsidR="00E27F48">
        <w:t>-</w:t>
      </w:r>
      <w:r w:rsidR="00A61B3A">
        <w:t>produktion</w:t>
      </w:r>
      <w:r>
        <w:t>. En ytterst liten del</w:t>
      </w:r>
      <w:r w:rsidR="00A61B3A">
        <w:t xml:space="preserve"> av det beviljade stödet, avseende färre än 20 lägenheter, har hittills avsett</w:t>
      </w:r>
      <w:r>
        <w:t xml:space="preserve"> ombyggnad av särskilda boenden till trygghetsbostäder.</w:t>
      </w:r>
    </w:p>
    <w:p w14:paraId="1E18075A" w14:textId="252B4B2C" w:rsidR="002A0D5F" w:rsidRDefault="002A0D5F" w:rsidP="00A61B3A">
      <w:pPr>
        <w:pStyle w:val="Brdtextmedindrag"/>
      </w:pPr>
      <w:r>
        <w:t xml:space="preserve">För att bedöma stödets effekt genomförde Boverket våren 2012 en enkätundersökning riktad till de som sökt och beviljats stöd </w:t>
      </w:r>
      <w:r w:rsidR="00A61B3A">
        <w:t>fram</w:t>
      </w:r>
      <w:r>
        <w:t xml:space="preserve"> till den 31 maj 2012.</w:t>
      </w:r>
      <w:r>
        <w:rPr>
          <w:rStyle w:val="Fotnotsreferens"/>
        </w:rPr>
        <w:footnoteReference w:id="41"/>
      </w:r>
      <w:r>
        <w:t xml:space="preserve"> Undersökningen visar att stödet sannolikt har medverkat till att det inte försvunnit platser i särskilda boendeformer i samma takt som i b</w:t>
      </w:r>
      <w:r w:rsidR="00E27F48">
        <w:t>örjan av 2000-talet. År</w:t>
      </w:r>
      <w:r>
        <w:t xml:space="preserve"> 2001–2006 försvann det 20 000 platser i särskilt boende, vilket motsvarar ca 4 000 platser om året. Under den period </w:t>
      </w:r>
      <w:r w:rsidR="00A61B3A">
        <w:t xml:space="preserve">som </w:t>
      </w:r>
      <w:r>
        <w:t xml:space="preserve">stödet har funnits har det försvunnit ca 1 300 platser om året. Även andelen kommuner som uppger att de täcker behovet av särskilt boende för äldre har ökat från 47 procent 2007, det år då stödet infördes, </w:t>
      </w:r>
      <w:r>
        <w:lastRenderedPageBreak/>
        <w:t>till 60 procent 2012.</w:t>
      </w:r>
      <w:r w:rsidR="003D66B7">
        <w:t xml:space="preserve"> </w:t>
      </w:r>
      <w:r>
        <w:t>Vidare uppger majoriteten (70 procent) av de som hade beviljats stöd att stödet hade stor eller avgörande betydelse för deras beslut. Svaren tyder också på att stödet har haft särskilt stor betydelse för beslut att bygga trygghetsbostäder. Stödet har större betydelse vid nybyggnad än vid ombyggnad. Privata fastighetsägare uppger i högre grad än övriga aktörer att stödet har haft en avgörande betydelse för beslutet att bygga eller bygga om.</w:t>
      </w:r>
    </w:p>
    <w:p w14:paraId="1ADECF41" w14:textId="77777777" w:rsidR="002A0D5F" w:rsidRDefault="002A0D5F" w:rsidP="00B43D43">
      <w:pPr>
        <w:pStyle w:val="Rubrik5utannumrering"/>
      </w:pPr>
      <w:r>
        <w:t xml:space="preserve">Valfrihetssystem införda i flera kommuner </w:t>
      </w:r>
    </w:p>
    <w:p w14:paraId="70C1B5FF" w14:textId="4254AA65" w:rsidR="002A0D5F" w:rsidRDefault="002A0D5F" w:rsidP="00B43D43">
      <w:pPr>
        <w:pStyle w:val="Brdtext"/>
      </w:pPr>
      <w:r>
        <w:t xml:space="preserve">Totalt har regeringen </w:t>
      </w:r>
      <w:r w:rsidR="003D66B7">
        <w:t xml:space="preserve">avsatt 305 miljoner kronor 2008 och </w:t>
      </w:r>
      <w:r>
        <w:t xml:space="preserve">2009 för att underlätta införande av valfrihetssystem. </w:t>
      </w:r>
      <w:r w:rsidR="00A61B3A">
        <w:t>År</w:t>
      </w:r>
      <w:r>
        <w:t xml:space="preserve"> 2011 utbetalades 21,5 miljon</w:t>
      </w:r>
      <w:r w:rsidR="006D6F5A">
        <w:t>er kronor i stimulansbidrag och</w:t>
      </w:r>
      <w:r>
        <w:t xml:space="preserve"> 2012 ytterligare 20 miljoner kronor. </w:t>
      </w:r>
      <w:r w:rsidR="00A61B3A">
        <w:t>År</w:t>
      </w:r>
      <w:r>
        <w:t xml:space="preserve"> 2012 beviljade Socialstyrelsen stimulansbidrag till 48 kommuner för att förbereda och utveckla valfrihetssystem i enlighet med lagen (2008:962) om valfrihetssystem. Den 1 december 2012 hade 132 kommuner infört valfrihetssystem enligt LOV jämfört med 104 kommuner vid samma tidpunkt året innan. Ökningen av kommuner som har infört valfrihetssystem beror på att kommuner som beslutat om införande år 2010 nu har hunnit införa systemet. Vid samma tidpunkt hade 42 kommuner beslutat att införa valfrihetssystem</w:t>
      </w:r>
      <w:r w:rsidR="00A61B3A">
        <w:t>,</w:t>
      </w:r>
      <w:r>
        <w:t xml:space="preserve"> men ännu inte hunnit göra det eller haft svårt att finna intresserade utförare. Mellan december 2011 och december 2012</w:t>
      </w:r>
      <w:r w:rsidR="00A61B3A">
        <w:t xml:space="preserve"> har</w:t>
      </w:r>
      <w:r>
        <w:t xml:space="preserve"> ytterligare nio kommuner beslutat att införa valfrihetssystem. I december 2012 hade 47 kommuner sökt stimulansmedel</w:t>
      </w:r>
      <w:r w:rsidR="00A61B3A">
        <w:t>,</w:t>
      </w:r>
      <w:r>
        <w:t xml:space="preserve"> men ännu inte fattat beslut om </w:t>
      </w:r>
      <w:r w:rsidR="00A61B3A">
        <w:t xml:space="preserve">huruvida </w:t>
      </w:r>
      <w:r>
        <w:t xml:space="preserve">de skulle införa ett valfrihetssystem. Av dessa uppgav ungefär två tredjedelar att de avsåg att fatta beslut om införande under 2013. I december 2012 </w:t>
      </w:r>
      <w:r w:rsidR="00A61B3A">
        <w:t>hade</w:t>
      </w:r>
      <w:r>
        <w:t xml:space="preserve"> 34 kommuner efter utredning beslutat att inte införa valfrihetssystem enligt L</w:t>
      </w:r>
      <w:r w:rsidR="006D6F5A">
        <w:t>OV. Ytterligare 35</w:t>
      </w:r>
      <w:r>
        <w:t xml:space="preserve"> kommuner hade vid detta tillfälle inte sökt stimulansmedel alls. Flertalet av dessa </w:t>
      </w:r>
      <w:r w:rsidR="00A61B3A">
        <w:t>var</w:t>
      </w:r>
      <w:r>
        <w:t xml:space="preserve"> små kommuner i glesbygd.</w:t>
      </w:r>
      <w:r>
        <w:rPr>
          <w:rStyle w:val="Fotnotsreferens"/>
        </w:rPr>
        <w:footnoteReference w:id="42"/>
      </w:r>
      <w:r>
        <w:t xml:space="preserve"> </w:t>
      </w:r>
    </w:p>
    <w:p w14:paraId="526FD91E" w14:textId="4519B1DE" w:rsidR="002A0D5F" w:rsidRDefault="002A0D5F" w:rsidP="00B43D43">
      <w:pPr>
        <w:pStyle w:val="Brdtext"/>
      </w:pPr>
      <w:r>
        <w:t>Enligt Statskontorets undersökningar är brukarna mer nöjda med hem</w:t>
      </w:r>
      <w:r w:rsidR="006D6F5A">
        <w:t>-</w:t>
      </w:r>
      <w:r>
        <w:t>tjänsten i kommuner som tillämpar LOV än i övriga kommuner, Statskontorets undersökningar visar även att LOV ökar förutsättningarna för bättre kostnadskontroll i kommunerna eftersom kommunerna i regel avsatt mycket tid åt att se över de ekonomiska villkoren för de verksamheter som ska omfattas av LOV.</w:t>
      </w:r>
    </w:p>
    <w:p w14:paraId="27E939E1" w14:textId="77777777" w:rsidR="002A0D5F" w:rsidRDefault="002A0D5F" w:rsidP="00E80303">
      <w:pPr>
        <w:pStyle w:val="Rubrik5utannumrering"/>
      </w:pPr>
      <w:r>
        <w:t>Brister i kommunernas uppföljning av beslut</w:t>
      </w:r>
    </w:p>
    <w:p w14:paraId="395E2862" w14:textId="093F41FE" w:rsidR="002A0D5F" w:rsidRDefault="002A0D5F" w:rsidP="00E80303">
      <w:pPr>
        <w:pStyle w:val="Brdtext"/>
      </w:pPr>
      <w:r>
        <w:t>En undersökning som Socialstyrelsen genomförde hösten 2011 visar att knappt 35 procent av de äldre med hemtjänst i ordinärt boende hade fått sina beslut uppföljda under det närmaste föregående halvåret. Bland de äldre i särskilt boende var motsvarande andel 13 procent. Av svaren framkom att 12 procent av kommunerna och stadsdelarna i storstäderna inte gör några regelbundna uppföljningar som rör särskilt boende. De</w:t>
      </w:r>
      <w:r w:rsidR="00A61B3A">
        <w:t>ssa förklarade sitt ställningstagande med att</w:t>
      </w:r>
      <w:r>
        <w:t xml:space="preserve"> utförarna</w:t>
      </w:r>
      <w:r w:rsidR="00A61B3A">
        <w:t xml:space="preserve"> följer upp</w:t>
      </w:r>
      <w:r>
        <w:t xml:space="preserve"> genom</w:t>
      </w:r>
      <w:r w:rsidR="006D6F5A">
        <w:t>-</w:t>
      </w:r>
      <w:r>
        <w:t>förandeplanerna. Flera kommuner angav att de endast följer upp beslut på begäran av utförare, anhöriga eller någon annan.</w:t>
      </w:r>
      <w:r>
        <w:rPr>
          <w:rStyle w:val="Fotnotsreferens"/>
        </w:rPr>
        <w:footnoteReference w:id="43"/>
      </w:r>
    </w:p>
    <w:p w14:paraId="6C40018E" w14:textId="77777777" w:rsidR="002A0D5F" w:rsidRDefault="002A0D5F" w:rsidP="00E80303">
      <w:pPr>
        <w:pStyle w:val="Rubrik5utannumrering"/>
      </w:pPr>
      <w:r w:rsidRPr="00DC5770">
        <w:lastRenderedPageBreak/>
        <w:t>Lex Sarah anmälningar inom äldreomsorg</w:t>
      </w:r>
    </w:p>
    <w:p w14:paraId="6E888923" w14:textId="77777777" w:rsidR="002A0D5F" w:rsidRDefault="002A0D5F" w:rsidP="00E80303">
      <w:pPr>
        <w:pStyle w:val="Brdtext"/>
      </w:pPr>
      <w:r w:rsidRPr="00DC5770">
        <w:t>Sedan den 1 juli 2011 gäller nya regler för anmälan</w:t>
      </w:r>
      <w:r>
        <w:t xml:space="preserve"> om missförhållanden</w:t>
      </w:r>
      <w:r w:rsidRPr="00DC5770">
        <w:t xml:space="preserve"> inom socialtjänsten</w:t>
      </w:r>
      <w:r>
        <w:t xml:space="preserve"> (lex Sarah)</w:t>
      </w:r>
      <w:r w:rsidRPr="00DC5770">
        <w:t>. Ett allvarligt missförhållande</w:t>
      </w:r>
      <w:r>
        <w:t>,</w:t>
      </w:r>
      <w:r w:rsidRPr="00DC5770">
        <w:t xml:space="preserve"> eller en påtaglig risk för ett allvarligt missförhållande, ska enligt de nya bestäm</w:t>
      </w:r>
      <w:r w:rsidRPr="00DC5770">
        <w:softHyphen/>
        <w:t>melserna snarast anmälas till Socialstyrelsen. Syftet med bestäm</w:t>
      </w:r>
      <w:r w:rsidRPr="00DC5770">
        <w:softHyphen/>
        <w:t>melserna är att anmälning</w:t>
      </w:r>
      <w:r>
        <w:t>arna ska bidra till ökad kvalitet</w:t>
      </w:r>
      <w:r w:rsidRPr="00DC5770">
        <w:t xml:space="preserve"> i verksam</w:t>
      </w:r>
      <w:r w:rsidRPr="00DC5770">
        <w:softHyphen/>
        <w:t>heterna genom att missförhållanden uppmärksammas och rättas till.</w:t>
      </w:r>
    </w:p>
    <w:p w14:paraId="0701FAC8" w14:textId="0C6C2A09" w:rsidR="002A0D5F" w:rsidRPr="00DC5770" w:rsidRDefault="002A0D5F" w:rsidP="00E80303">
      <w:pPr>
        <w:pStyle w:val="Brdtextmedindrag"/>
        <w:rPr>
          <w:highlight w:val="yellow"/>
        </w:rPr>
      </w:pPr>
      <w:r>
        <w:t>Under perioden 1 januari</w:t>
      </w:r>
      <w:r w:rsidR="00E05EBB">
        <w:t xml:space="preserve"> </w:t>
      </w:r>
      <w:r>
        <w:t>1 oktober 2012 fattade Socialstyrelsen beslut i 299 ärenden som avser lex Sarah</w:t>
      </w:r>
      <w:r w:rsidR="00A61B3A">
        <w:t>-anmälningar</w:t>
      </w:r>
      <w:r>
        <w:t xml:space="preserve"> inom verksamhets</w:t>
      </w:r>
      <w:r w:rsidR="00155932">
        <w:t>-området äldre</w:t>
      </w:r>
      <w:r>
        <w:t xml:space="preserve">omsorg. Kommunen var huvudman för verksamheten i 80 procent av dessa ärenden. De flesta allvarliga missförhållandena har inträffat i särskilda boenden och inom hemtjänst i ordinärt boende. De vanligaste missförhållandena som ärendena gäller handlar om att beviljade insatser inte blivit utförda eller har utförts på felaktigt sätt, brister i bemötande, fysiska övergrepp </w:t>
      </w:r>
      <w:r w:rsidR="00A61B3A">
        <w:t>och</w:t>
      </w:r>
      <w:r>
        <w:t xml:space="preserve"> </w:t>
      </w:r>
      <w:r w:rsidRPr="00035878">
        <w:t>ekonomiska övergrepp</w:t>
      </w:r>
      <w:r>
        <w:t>. De flesta av de rappor</w:t>
      </w:r>
      <w:r>
        <w:softHyphen/>
        <w:t>terade missförhållandena har av Socialstyrelsen bedömts utredda i till</w:t>
      </w:r>
      <w:r>
        <w:softHyphen/>
        <w:t>räcklig omfattning och ansvariga har vidtagit åtgärder för att avhjälpa eller undanröja det allvarliga missförhållandet eller den påtagliga risken för ett allvarligt missförhållande. Hälften av ärendena har lett till att ansvariga utövare varit tvungna att komplettera utredningarna</w:t>
      </w:r>
      <w:r w:rsidR="00D84E1E">
        <w:t>.</w:t>
      </w:r>
      <w:r>
        <w:t xml:space="preserve"> Under de första tio månaderna 2012 har Socialstyrelsen i 16 ärenden fattat beslut med krav på att den som bedriver verksamheten</w:t>
      </w:r>
      <w:r w:rsidR="00D84E1E">
        <w:t xml:space="preserve"> ska</w:t>
      </w:r>
      <w:r>
        <w:t xml:space="preserve"> vidta åtgärder.</w:t>
      </w:r>
      <w:r>
        <w:rPr>
          <w:rStyle w:val="Fotnotsreferens"/>
        </w:rPr>
        <w:footnoteReference w:id="44"/>
      </w:r>
    </w:p>
    <w:p w14:paraId="71FE6FE5" w14:textId="77777777" w:rsidR="002A0D5F" w:rsidRDefault="002A0D5F" w:rsidP="00E2233D">
      <w:pPr>
        <w:pStyle w:val="Rubrik3"/>
        <w:numPr>
          <w:ilvl w:val="2"/>
          <w:numId w:val="18"/>
        </w:numPr>
      </w:pPr>
      <w:bookmarkStart w:id="889" w:name="_Toc350326877"/>
      <w:bookmarkStart w:id="890" w:name="_Toc350328986"/>
      <w:bookmarkStart w:id="891" w:name="_Toc350329797"/>
      <w:bookmarkStart w:id="892" w:name="_Toc350331552"/>
      <w:bookmarkStart w:id="893" w:name="_Toc350340418"/>
      <w:bookmarkStart w:id="894" w:name="_Toc350345062"/>
      <w:bookmarkStart w:id="895" w:name="_Toc350406825"/>
      <w:bookmarkStart w:id="896" w:name="_Toc350412412"/>
      <w:bookmarkStart w:id="897" w:name="_Toc350414290"/>
      <w:bookmarkStart w:id="898" w:name="_Toc351027651"/>
      <w:bookmarkStart w:id="899" w:name="_Toc351637558"/>
      <w:bookmarkStart w:id="900" w:name="_Toc351639301"/>
      <w:bookmarkStart w:id="901" w:name="_Toc351642771"/>
      <w:bookmarkStart w:id="902" w:name="_Toc351644304"/>
      <w:bookmarkStart w:id="903" w:name="_Toc351646978"/>
      <w:r>
        <w:t>Prestationer</w:t>
      </w:r>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p>
    <w:p w14:paraId="49178898" w14:textId="3D4208F9" w:rsidR="002A0D5F" w:rsidRDefault="002A0D5F" w:rsidP="00E80303">
      <w:pPr>
        <w:pStyle w:val="Brdtext"/>
      </w:pPr>
      <w:r>
        <w:t>Den 1 oktober 2011 var 220 600 personer 65 år och äldre beviljade hemtjänst, jämfört med 211 000 personer 2010. Särskilt boende hade beviljats 92 200 personer den 1 oktober 2011. Korttidsvård beviljades till 7 800 personer under 2011. I jämförelse med 2010 hade antalet personer som fick hemtjänst ökat</w:t>
      </w:r>
      <w:r w:rsidR="00D84E1E">
        <w:t>,</w:t>
      </w:r>
      <w:r>
        <w:t xml:space="preserve"> till skillnad från antalet personer i särskilt- och korttidsboende som i stället </w:t>
      </w:r>
      <w:r w:rsidR="00D84E1E">
        <w:t xml:space="preserve">hade </w:t>
      </w:r>
      <w:r>
        <w:t xml:space="preserve">minskat. Insatserna utfördes till allra största delen i kommunal regi (se tabell 4.3). </w:t>
      </w:r>
    </w:p>
    <w:p w14:paraId="26E01858" w14:textId="14A8DE64" w:rsidR="002A0D5F" w:rsidRPr="00527551" w:rsidRDefault="002A0D5F" w:rsidP="00E80303">
      <w:pPr>
        <w:pStyle w:val="Brdtextmedindrag"/>
      </w:pPr>
      <w:r>
        <w:t>Insatser till personer som är 65 år och äldre kan även beviljats enligt lagen (1993:387) om stöd och service till vissa funktionshindrade</w:t>
      </w:r>
      <w:r w:rsidR="00D84E1E">
        <w:t>(</w:t>
      </w:r>
      <w:r>
        <w:t>LSS</w:t>
      </w:r>
      <w:r w:rsidR="00D84E1E">
        <w:t>)</w:t>
      </w:r>
      <w:r>
        <w:t>. Omkring 5 100 äldre personer hade sådana insatser den 1 oktober 2011, varav 3 000 hade bostad med särskild service, 1 100 daglig verksamhet, 1 700 kontakt</w:t>
      </w:r>
      <w:r>
        <w:softHyphen/>
        <w:t>person och 1 000 ledsagarservice. I jämförelse med samma tidpunkt 2010 ökade antalet äldre personer med insatser enligt LSS med fyra procent.</w:t>
      </w:r>
      <w:r>
        <w:rPr>
          <w:rStyle w:val="Fotnotsreferens"/>
        </w:rPr>
        <w:footnoteReference w:id="45"/>
      </w:r>
    </w:p>
    <w:p w14:paraId="3C334BBB" w14:textId="770B2C4C" w:rsidR="000C5860" w:rsidRDefault="000C5860">
      <w:pPr>
        <w:overflowPunct/>
        <w:autoSpaceDE/>
        <w:autoSpaceDN/>
        <w:adjustRightInd/>
        <w:textAlignment w:val="auto"/>
        <w:rPr>
          <w:rFonts w:ascii="Trade Gothic Pro" w:hAnsi="Trade Gothic Pro"/>
          <w:b/>
        </w:rPr>
      </w:pPr>
      <w:r>
        <w:br w:type="page"/>
      </w:r>
    </w:p>
    <w:p w14:paraId="7E12BBBC" w14:textId="77777777" w:rsidR="002A0D5F" w:rsidRDefault="002A0D5F" w:rsidP="00E80303">
      <w:pPr>
        <w:pStyle w:val="TabellRubrik"/>
      </w:pPr>
      <w:r>
        <w:lastRenderedPageBreak/>
        <w:t xml:space="preserve">Tabell </w:t>
      </w:r>
      <w:fldSimple w:instr=" STYLEREF 1 \s ">
        <w:r w:rsidR="00756367">
          <w:rPr>
            <w:noProof/>
          </w:rPr>
          <w:t>4</w:t>
        </w:r>
      </w:fldSimple>
      <w:r>
        <w:t>.</w:t>
      </w:r>
      <w:fldSimple w:instr=" SEQ Tabell \* ARABIC \s 1 ">
        <w:r w:rsidR="00756367">
          <w:rPr>
            <w:noProof/>
          </w:rPr>
          <w:t>3</w:t>
        </w:r>
      </w:fldSimple>
      <w:r>
        <w:tab/>
        <w:t xml:space="preserve">Antal personer 65 år och äldre </w:t>
      </w:r>
      <w:r w:rsidRPr="00BD5414">
        <w:t>som den 1</w:t>
      </w:r>
      <w:r>
        <w:t> </w:t>
      </w:r>
      <w:r w:rsidRPr="00BD5414">
        <w:t>oktober var</w:t>
      </w:r>
      <w:r>
        <w:t xml:space="preserve"> beviljade insats enligt SoL</w:t>
      </w:r>
      <w:r w:rsidRPr="00BD5414">
        <w:t xml:space="preserve"> 2009, 2010 och 2011</w:t>
      </w:r>
    </w:p>
    <w:tbl>
      <w:tblPr>
        <w:tblW w:w="5555" w:type="dxa"/>
        <w:tblLayout w:type="fixed"/>
        <w:tblCellMar>
          <w:left w:w="0" w:type="dxa"/>
        </w:tblCellMar>
        <w:tblLook w:val="0000" w:firstRow="0" w:lastRow="0" w:firstColumn="0" w:lastColumn="0" w:noHBand="0" w:noVBand="0"/>
      </w:tblPr>
      <w:tblGrid>
        <w:gridCol w:w="3005"/>
        <w:gridCol w:w="850"/>
        <w:gridCol w:w="850"/>
        <w:gridCol w:w="850"/>
      </w:tblGrid>
      <w:tr w:rsidR="002A0D5F" w14:paraId="3FB08A6C" w14:textId="77777777" w:rsidTr="00E80303">
        <w:tc>
          <w:tcPr>
            <w:tcW w:w="3005" w:type="dxa"/>
            <w:tcBorders>
              <w:top w:val="single" w:sz="8" w:space="0" w:color="auto"/>
              <w:bottom w:val="single" w:sz="6" w:space="0" w:color="auto"/>
            </w:tcBorders>
            <w:shd w:val="clear" w:color="auto" w:fill="auto"/>
          </w:tcPr>
          <w:p w14:paraId="2FB91E59" w14:textId="77777777" w:rsidR="002A0D5F" w:rsidRDefault="002A0D5F" w:rsidP="00E80303">
            <w:pPr>
              <w:pStyle w:val="TabellHuvud"/>
              <w:jc w:val="left"/>
            </w:pPr>
            <w:r>
              <w:t>Insatser enligt SoL</w:t>
            </w:r>
          </w:p>
        </w:tc>
        <w:tc>
          <w:tcPr>
            <w:tcW w:w="850" w:type="dxa"/>
            <w:tcBorders>
              <w:top w:val="single" w:sz="8" w:space="0" w:color="auto"/>
              <w:bottom w:val="single" w:sz="6" w:space="0" w:color="auto"/>
            </w:tcBorders>
            <w:shd w:val="clear" w:color="auto" w:fill="auto"/>
          </w:tcPr>
          <w:p w14:paraId="6BCE0A54" w14:textId="77777777" w:rsidR="002A0D5F" w:rsidRDefault="002A0D5F" w:rsidP="00E80303">
            <w:pPr>
              <w:pStyle w:val="TabellHuvud"/>
            </w:pPr>
            <w:r>
              <w:t>2009</w:t>
            </w:r>
          </w:p>
        </w:tc>
        <w:tc>
          <w:tcPr>
            <w:tcW w:w="850" w:type="dxa"/>
            <w:tcBorders>
              <w:top w:val="single" w:sz="8" w:space="0" w:color="auto"/>
              <w:bottom w:val="single" w:sz="6" w:space="0" w:color="auto"/>
            </w:tcBorders>
            <w:shd w:val="clear" w:color="auto" w:fill="auto"/>
          </w:tcPr>
          <w:p w14:paraId="5A6F3C17" w14:textId="77777777" w:rsidR="002A0D5F" w:rsidRDefault="002A0D5F" w:rsidP="00E80303">
            <w:pPr>
              <w:pStyle w:val="TabellHuvud"/>
            </w:pPr>
            <w:r>
              <w:t>2010</w:t>
            </w:r>
          </w:p>
        </w:tc>
        <w:tc>
          <w:tcPr>
            <w:tcW w:w="850" w:type="dxa"/>
            <w:tcBorders>
              <w:top w:val="single" w:sz="8" w:space="0" w:color="auto"/>
              <w:bottom w:val="single" w:sz="6" w:space="0" w:color="auto"/>
            </w:tcBorders>
            <w:shd w:val="clear" w:color="auto" w:fill="auto"/>
          </w:tcPr>
          <w:p w14:paraId="786116B1" w14:textId="77777777" w:rsidR="002A0D5F" w:rsidRDefault="002A0D5F" w:rsidP="00E80303">
            <w:pPr>
              <w:pStyle w:val="TabellHuvud"/>
            </w:pPr>
            <w:r>
              <w:t>2011</w:t>
            </w:r>
          </w:p>
        </w:tc>
      </w:tr>
      <w:tr w:rsidR="002A0D5F" w14:paraId="1D52020B" w14:textId="77777777" w:rsidTr="00E80303">
        <w:tc>
          <w:tcPr>
            <w:tcW w:w="3005" w:type="dxa"/>
            <w:tcBorders>
              <w:top w:val="single" w:sz="6" w:space="0" w:color="auto"/>
            </w:tcBorders>
            <w:shd w:val="clear" w:color="auto" w:fill="auto"/>
          </w:tcPr>
          <w:p w14:paraId="72BB3051" w14:textId="2E7E255D" w:rsidR="002A0D5F" w:rsidRDefault="002A0D5F" w:rsidP="00E80303">
            <w:pPr>
              <w:pStyle w:val="TabellRader"/>
              <w:jc w:val="left"/>
            </w:pPr>
            <w:r>
              <w:t>Hemtjänst</w:t>
            </w:r>
            <w:r w:rsidR="00606E69">
              <w:rPr>
                <w:vertAlign w:val="superscript"/>
              </w:rPr>
              <w:t>*</w:t>
            </w:r>
          </w:p>
        </w:tc>
        <w:tc>
          <w:tcPr>
            <w:tcW w:w="850" w:type="dxa"/>
            <w:tcBorders>
              <w:top w:val="single" w:sz="6" w:space="0" w:color="auto"/>
            </w:tcBorders>
            <w:shd w:val="clear" w:color="auto" w:fill="auto"/>
          </w:tcPr>
          <w:p w14:paraId="12398086" w14:textId="77777777" w:rsidR="002A0D5F" w:rsidRDefault="002A0D5F" w:rsidP="00E80303">
            <w:pPr>
              <w:pStyle w:val="TabellRader"/>
            </w:pPr>
            <w:r>
              <w:t>205 800</w:t>
            </w:r>
          </w:p>
        </w:tc>
        <w:tc>
          <w:tcPr>
            <w:tcW w:w="850" w:type="dxa"/>
            <w:tcBorders>
              <w:top w:val="single" w:sz="6" w:space="0" w:color="auto"/>
            </w:tcBorders>
            <w:shd w:val="clear" w:color="auto" w:fill="auto"/>
          </w:tcPr>
          <w:p w14:paraId="43045A23" w14:textId="77777777" w:rsidR="002A0D5F" w:rsidRDefault="002A0D5F" w:rsidP="00E80303">
            <w:pPr>
              <w:pStyle w:val="TabellRader"/>
            </w:pPr>
            <w:r>
              <w:t>211 000</w:t>
            </w:r>
          </w:p>
        </w:tc>
        <w:tc>
          <w:tcPr>
            <w:tcW w:w="850" w:type="dxa"/>
            <w:tcBorders>
              <w:top w:val="single" w:sz="6" w:space="0" w:color="auto"/>
            </w:tcBorders>
            <w:shd w:val="clear" w:color="auto" w:fill="auto"/>
          </w:tcPr>
          <w:p w14:paraId="1902D92B" w14:textId="77777777" w:rsidR="002A0D5F" w:rsidRDefault="002A0D5F" w:rsidP="00E80303">
            <w:pPr>
              <w:pStyle w:val="TabellRader"/>
            </w:pPr>
            <w:r>
              <w:t>220 600</w:t>
            </w:r>
          </w:p>
        </w:tc>
      </w:tr>
      <w:tr w:rsidR="002A0D5F" w14:paraId="7486F81F" w14:textId="77777777" w:rsidTr="00E80303">
        <w:tc>
          <w:tcPr>
            <w:tcW w:w="3005" w:type="dxa"/>
            <w:shd w:val="clear" w:color="auto" w:fill="auto"/>
          </w:tcPr>
          <w:p w14:paraId="6E25150B" w14:textId="77777777" w:rsidR="002A0D5F" w:rsidRDefault="002A0D5F" w:rsidP="00E80303">
            <w:pPr>
              <w:pStyle w:val="TabellRader"/>
              <w:jc w:val="left"/>
            </w:pPr>
            <w:r>
              <w:t>varav kommunal regi, %</w:t>
            </w:r>
          </w:p>
        </w:tc>
        <w:tc>
          <w:tcPr>
            <w:tcW w:w="850" w:type="dxa"/>
            <w:shd w:val="clear" w:color="auto" w:fill="auto"/>
          </w:tcPr>
          <w:p w14:paraId="1FA537EA" w14:textId="77777777" w:rsidR="002A0D5F" w:rsidRDefault="002A0D5F" w:rsidP="00E80303">
            <w:pPr>
              <w:pStyle w:val="TabellRader"/>
            </w:pPr>
            <w:r>
              <w:t>86</w:t>
            </w:r>
          </w:p>
        </w:tc>
        <w:tc>
          <w:tcPr>
            <w:tcW w:w="850" w:type="dxa"/>
            <w:shd w:val="clear" w:color="auto" w:fill="auto"/>
          </w:tcPr>
          <w:p w14:paraId="205EDBA9" w14:textId="77777777" w:rsidR="002A0D5F" w:rsidRDefault="002A0D5F" w:rsidP="00E80303">
            <w:pPr>
              <w:pStyle w:val="TabellRader"/>
            </w:pPr>
            <w:r>
              <w:t>85</w:t>
            </w:r>
          </w:p>
        </w:tc>
        <w:tc>
          <w:tcPr>
            <w:tcW w:w="850" w:type="dxa"/>
            <w:shd w:val="clear" w:color="auto" w:fill="auto"/>
          </w:tcPr>
          <w:p w14:paraId="721D9917" w14:textId="77777777" w:rsidR="002A0D5F" w:rsidRDefault="002A0D5F" w:rsidP="00E80303">
            <w:pPr>
              <w:pStyle w:val="TabellRader"/>
            </w:pPr>
            <w:r>
              <w:t>84</w:t>
            </w:r>
          </w:p>
        </w:tc>
      </w:tr>
      <w:tr w:rsidR="002A0D5F" w14:paraId="1006B321" w14:textId="77777777" w:rsidTr="00E80303">
        <w:tc>
          <w:tcPr>
            <w:tcW w:w="3005" w:type="dxa"/>
            <w:tcBorders>
              <w:bottom w:val="single" w:sz="4" w:space="0" w:color="auto"/>
            </w:tcBorders>
            <w:shd w:val="clear" w:color="auto" w:fill="auto"/>
          </w:tcPr>
          <w:p w14:paraId="78E9A555" w14:textId="77777777" w:rsidR="002A0D5F" w:rsidRDefault="002A0D5F" w:rsidP="00E80303">
            <w:pPr>
              <w:pStyle w:val="TabellRader"/>
              <w:jc w:val="left"/>
            </w:pPr>
            <w:r>
              <w:t>varav enskild regi/vårdgivare, %</w:t>
            </w:r>
          </w:p>
        </w:tc>
        <w:tc>
          <w:tcPr>
            <w:tcW w:w="850" w:type="dxa"/>
            <w:tcBorders>
              <w:bottom w:val="single" w:sz="4" w:space="0" w:color="auto"/>
            </w:tcBorders>
            <w:shd w:val="clear" w:color="auto" w:fill="auto"/>
          </w:tcPr>
          <w:p w14:paraId="3678B99F" w14:textId="77777777" w:rsidR="002A0D5F" w:rsidRDefault="002A0D5F" w:rsidP="00E80303">
            <w:pPr>
              <w:pStyle w:val="TabellRader"/>
            </w:pPr>
            <w:r>
              <w:t>14</w:t>
            </w:r>
          </w:p>
        </w:tc>
        <w:tc>
          <w:tcPr>
            <w:tcW w:w="850" w:type="dxa"/>
            <w:tcBorders>
              <w:bottom w:val="single" w:sz="4" w:space="0" w:color="auto"/>
            </w:tcBorders>
            <w:shd w:val="clear" w:color="auto" w:fill="auto"/>
          </w:tcPr>
          <w:p w14:paraId="5075D975" w14:textId="77777777" w:rsidR="002A0D5F" w:rsidRDefault="002A0D5F" w:rsidP="00E80303">
            <w:pPr>
              <w:pStyle w:val="TabellRader"/>
            </w:pPr>
            <w:r>
              <w:t>15</w:t>
            </w:r>
          </w:p>
        </w:tc>
        <w:tc>
          <w:tcPr>
            <w:tcW w:w="850" w:type="dxa"/>
            <w:tcBorders>
              <w:bottom w:val="single" w:sz="4" w:space="0" w:color="auto"/>
            </w:tcBorders>
            <w:shd w:val="clear" w:color="auto" w:fill="auto"/>
          </w:tcPr>
          <w:p w14:paraId="54244F65" w14:textId="77777777" w:rsidR="002A0D5F" w:rsidRDefault="002A0D5F" w:rsidP="00E80303">
            <w:pPr>
              <w:pStyle w:val="TabellRader"/>
            </w:pPr>
            <w:r>
              <w:t>16</w:t>
            </w:r>
          </w:p>
        </w:tc>
      </w:tr>
      <w:tr w:rsidR="002A0D5F" w14:paraId="74574B4F" w14:textId="77777777" w:rsidTr="00E80303">
        <w:tc>
          <w:tcPr>
            <w:tcW w:w="3005" w:type="dxa"/>
            <w:tcBorders>
              <w:top w:val="single" w:sz="4" w:space="0" w:color="auto"/>
            </w:tcBorders>
            <w:shd w:val="clear" w:color="auto" w:fill="auto"/>
          </w:tcPr>
          <w:p w14:paraId="6C12BFDE" w14:textId="77777777" w:rsidR="002A0D5F" w:rsidRDefault="002A0D5F" w:rsidP="00E80303">
            <w:pPr>
              <w:pStyle w:val="TabellRader"/>
              <w:jc w:val="left"/>
            </w:pPr>
            <w:r>
              <w:t>Särskilt boende</w:t>
            </w:r>
          </w:p>
        </w:tc>
        <w:tc>
          <w:tcPr>
            <w:tcW w:w="850" w:type="dxa"/>
            <w:tcBorders>
              <w:top w:val="single" w:sz="4" w:space="0" w:color="auto"/>
            </w:tcBorders>
            <w:shd w:val="clear" w:color="auto" w:fill="auto"/>
          </w:tcPr>
          <w:p w14:paraId="2657A169" w14:textId="77777777" w:rsidR="002A0D5F" w:rsidRDefault="002A0D5F" w:rsidP="00E80303">
            <w:pPr>
              <w:pStyle w:val="TabellRader"/>
            </w:pPr>
            <w:r>
              <w:t>95 400</w:t>
            </w:r>
          </w:p>
        </w:tc>
        <w:tc>
          <w:tcPr>
            <w:tcW w:w="850" w:type="dxa"/>
            <w:tcBorders>
              <w:top w:val="single" w:sz="4" w:space="0" w:color="auto"/>
            </w:tcBorders>
            <w:shd w:val="clear" w:color="auto" w:fill="auto"/>
          </w:tcPr>
          <w:p w14:paraId="0AD7F311" w14:textId="77777777" w:rsidR="002A0D5F" w:rsidRDefault="002A0D5F" w:rsidP="00E80303">
            <w:pPr>
              <w:pStyle w:val="TabellRader"/>
            </w:pPr>
            <w:r>
              <w:t>93 900</w:t>
            </w:r>
          </w:p>
        </w:tc>
        <w:tc>
          <w:tcPr>
            <w:tcW w:w="850" w:type="dxa"/>
            <w:tcBorders>
              <w:top w:val="single" w:sz="4" w:space="0" w:color="auto"/>
            </w:tcBorders>
            <w:shd w:val="clear" w:color="auto" w:fill="auto"/>
          </w:tcPr>
          <w:p w14:paraId="19949650" w14:textId="77777777" w:rsidR="002A0D5F" w:rsidRDefault="002A0D5F" w:rsidP="00E80303">
            <w:pPr>
              <w:pStyle w:val="TabellRader"/>
            </w:pPr>
            <w:r>
              <w:t>92 200</w:t>
            </w:r>
          </w:p>
        </w:tc>
      </w:tr>
      <w:tr w:rsidR="002A0D5F" w14:paraId="5D6FBEE9" w14:textId="77777777" w:rsidTr="00E80303">
        <w:tc>
          <w:tcPr>
            <w:tcW w:w="3005" w:type="dxa"/>
            <w:shd w:val="clear" w:color="auto" w:fill="auto"/>
          </w:tcPr>
          <w:p w14:paraId="53F10425" w14:textId="77777777" w:rsidR="002A0D5F" w:rsidRDefault="002A0D5F" w:rsidP="00E80303">
            <w:pPr>
              <w:pStyle w:val="TabellRader"/>
              <w:jc w:val="left"/>
            </w:pPr>
            <w:r>
              <w:t>v</w:t>
            </w:r>
            <w:r w:rsidRPr="0038431A">
              <w:t>arav kommunal regi, %</w:t>
            </w:r>
          </w:p>
        </w:tc>
        <w:tc>
          <w:tcPr>
            <w:tcW w:w="850" w:type="dxa"/>
            <w:shd w:val="clear" w:color="auto" w:fill="auto"/>
          </w:tcPr>
          <w:p w14:paraId="6038CF3D" w14:textId="77777777" w:rsidR="002A0D5F" w:rsidRDefault="002A0D5F" w:rsidP="00E80303">
            <w:pPr>
              <w:pStyle w:val="TabellRader"/>
            </w:pPr>
            <w:r>
              <w:t>83</w:t>
            </w:r>
          </w:p>
        </w:tc>
        <w:tc>
          <w:tcPr>
            <w:tcW w:w="850" w:type="dxa"/>
            <w:shd w:val="clear" w:color="auto" w:fill="auto"/>
          </w:tcPr>
          <w:p w14:paraId="7E734227" w14:textId="77777777" w:rsidR="002A0D5F" w:rsidRDefault="002A0D5F" w:rsidP="00E80303">
            <w:pPr>
              <w:pStyle w:val="TabellRader"/>
            </w:pPr>
            <w:r>
              <w:t>81</w:t>
            </w:r>
          </w:p>
        </w:tc>
        <w:tc>
          <w:tcPr>
            <w:tcW w:w="850" w:type="dxa"/>
            <w:shd w:val="clear" w:color="auto" w:fill="auto"/>
          </w:tcPr>
          <w:p w14:paraId="26BDE10F" w14:textId="77777777" w:rsidR="002A0D5F" w:rsidRDefault="002A0D5F" w:rsidP="00E80303">
            <w:pPr>
              <w:pStyle w:val="TabellRader"/>
            </w:pPr>
            <w:r>
              <w:t>80</w:t>
            </w:r>
          </w:p>
        </w:tc>
      </w:tr>
      <w:tr w:rsidR="002A0D5F" w14:paraId="32EE24B4" w14:textId="77777777" w:rsidTr="00E80303">
        <w:tc>
          <w:tcPr>
            <w:tcW w:w="3005" w:type="dxa"/>
            <w:tcBorders>
              <w:bottom w:val="single" w:sz="4" w:space="0" w:color="auto"/>
            </w:tcBorders>
            <w:shd w:val="clear" w:color="auto" w:fill="auto"/>
          </w:tcPr>
          <w:p w14:paraId="22FBCEE8" w14:textId="77777777" w:rsidR="002A0D5F" w:rsidRDefault="002A0D5F" w:rsidP="00E80303">
            <w:pPr>
              <w:pStyle w:val="TabellRader"/>
              <w:jc w:val="left"/>
            </w:pPr>
            <w:r>
              <w:t>v</w:t>
            </w:r>
            <w:r w:rsidRPr="0038431A">
              <w:t>arav enskild regi/vårdgivare, %</w:t>
            </w:r>
          </w:p>
        </w:tc>
        <w:tc>
          <w:tcPr>
            <w:tcW w:w="850" w:type="dxa"/>
            <w:tcBorders>
              <w:bottom w:val="single" w:sz="4" w:space="0" w:color="auto"/>
            </w:tcBorders>
            <w:shd w:val="clear" w:color="auto" w:fill="auto"/>
          </w:tcPr>
          <w:p w14:paraId="313D6117" w14:textId="77777777" w:rsidR="002A0D5F" w:rsidRDefault="002A0D5F" w:rsidP="00E80303">
            <w:pPr>
              <w:pStyle w:val="TabellRader"/>
            </w:pPr>
            <w:r>
              <w:t>17</w:t>
            </w:r>
          </w:p>
        </w:tc>
        <w:tc>
          <w:tcPr>
            <w:tcW w:w="850" w:type="dxa"/>
            <w:tcBorders>
              <w:bottom w:val="single" w:sz="4" w:space="0" w:color="auto"/>
            </w:tcBorders>
            <w:shd w:val="clear" w:color="auto" w:fill="auto"/>
          </w:tcPr>
          <w:p w14:paraId="1AC27BC9" w14:textId="77777777" w:rsidR="002A0D5F" w:rsidRDefault="002A0D5F" w:rsidP="00E80303">
            <w:pPr>
              <w:pStyle w:val="TabellRader"/>
            </w:pPr>
            <w:r>
              <w:t>19</w:t>
            </w:r>
          </w:p>
        </w:tc>
        <w:tc>
          <w:tcPr>
            <w:tcW w:w="850" w:type="dxa"/>
            <w:tcBorders>
              <w:bottom w:val="single" w:sz="4" w:space="0" w:color="auto"/>
            </w:tcBorders>
            <w:shd w:val="clear" w:color="auto" w:fill="auto"/>
          </w:tcPr>
          <w:p w14:paraId="32138BFD" w14:textId="77777777" w:rsidR="002A0D5F" w:rsidRDefault="002A0D5F" w:rsidP="00E80303">
            <w:pPr>
              <w:pStyle w:val="TabellRader"/>
            </w:pPr>
            <w:r>
              <w:t>20</w:t>
            </w:r>
          </w:p>
        </w:tc>
      </w:tr>
      <w:tr w:rsidR="002A0D5F" w14:paraId="3345F346" w14:textId="77777777" w:rsidTr="00E80303">
        <w:tc>
          <w:tcPr>
            <w:tcW w:w="3005" w:type="dxa"/>
            <w:tcBorders>
              <w:top w:val="single" w:sz="4" w:space="0" w:color="auto"/>
            </w:tcBorders>
            <w:shd w:val="clear" w:color="auto" w:fill="auto"/>
          </w:tcPr>
          <w:p w14:paraId="7502E547" w14:textId="77777777" w:rsidR="002A0D5F" w:rsidRDefault="002A0D5F" w:rsidP="00E80303">
            <w:pPr>
              <w:pStyle w:val="TabellRader"/>
              <w:jc w:val="left"/>
            </w:pPr>
            <w:r>
              <w:t>Korttidsboende</w:t>
            </w:r>
          </w:p>
        </w:tc>
        <w:tc>
          <w:tcPr>
            <w:tcW w:w="850" w:type="dxa"/>
            <w:tcBorders>
              <w:top w:val="single" w:sz="4" w:space="0" w:color="auto"/>
            </w:tcBorders>
            <w:shd w:val="clear" w:color="auto" w:fill="auto"/>
          </w:tcPr>
          <w:p w14:paraId="0B22D779" w14:textId="77777777" w:rsidR="002A0D5F" w:rsidRDefault="002A0D5F" w:rsidP="00E80303">
            <w:pPr>
              <w:pStyle w:val="TabellRader"/>
            </w:pPr>
            <w:r>
              <w:t>8 500</w:t>
            </w:r>
          </w:p>
        </w:tc>
        <w:tc>
          <w:tcPr>
            <w:tcW w:w="850" w:type="dxa"/>
            <w:tcBorders>
              <w:top w:val="single" w:sz="4" w:space="0" w:color="auto"/>
            </w:tcBorders>
            <w:shd w:val="clear" w:color="auto" w:fill="auto"/>
          </w:tcPr>
          <w:p w14:paraId="52B0E80A" w14:textId="77777777" w:rsidR="002A0D5F" w:rsidRDefault="002A0D5F" w:rsidP="00E80303">
            <w:pPr>
              <w:pStyle w:val="TabellRader"/>
            </w:pPr>
            <w:r>
              <w:t>8 100</w:t>
            </w:r>
          </w:p>
        </w:tc>
        <w:tc>
          <w:tcPr>
            <w:tcW w:w="850" w:type="dxa"/>
            <w:tcBorders>
              <w:top w:val="single" w:sz="4" w:space="0" w:color="auto"/>
            </w:tcBorders>
            <w:shd w:val="clear" w:color="auto" w:fill="auto"/>
          </w:tcPr>
          <w:p w14:paraId="67C2B27A" w14:textId="77777777" w:rsidR="002A0D5F" w:rsidRDefault="002A0D5F" w:rsidP="00E80303">
            <w:pPr>
              <w:pStyle w:val="TabellRader"/>
            </w:pPr>
            <w:r>
              <w:t>7 800</w:t>
            </w:r>
          </w:p>
        </w:tc>
      </w:tr>
      <w:tr w:rsidR="002A0D5F" w14:paraId="644A801F" w14:textId="77777777" w:rsidTr="00E80303">
        <w:tc>
          <w:tcPr>
            <w:tcW w:w="3005" w:type="dxa"/>
            <w:shd w:val="clear" w:color="auto" w:fill="auto"/>
          </w:tcPr>
          <w:p w14:paraId="1D928F10" w14:textId="77777777" w:rsidR="002A0D5F" w:rsidRDefault="002A0D5F" w:rsidP="00E80303">
            <w:pPr>
              <w:pStyle w:val="TabellRader"/>
              <w:jc w:val="left"/>
            </w:pPr>
            <w:r>
              <w:t>v</w:t>
            </w:r>
            <w:r w:rsidRPr="0038431A">
              <w:t>arav kommunal regi, %</w:t>
            </w:r>
          </w:p>
        </w:tc>
        <w:tc>
          <w:tcPr>
            <w:tcW w:w="850" w:type="dxa"/>
            <w:shd w:val="clear" w:color="auto" w:fill="auto"/>
          </w:tcPr>
          <w:p w14:paraId="1A8708FE" w14:textId="77777777" w:rsidR="002A0D5F" w:rsidRDefault="002A0D5F" w:rsidP="00E80303">
            <w:pPr>
              <w:pStyle w:val="TabellRader"/>
            </w:pPr>
            <w:r>
              <w:t>90</w:t>
            </w:r>
          </w:p>
        </w:tc>
        <w:tc>
          <w:tcPr>
            <w:tcW w:w="850" w:type="dxa"/>
            <w:shd w:val="clear" w:color="auto" w:fill="auto"/>
          </w:tcPr>
          <w:p w14:paraId="4970CA3F" w14:textId="77777777" w:rsidR="002A0D5F" w:rsidRDefault="002A0D5F" w:rsidP="00E80303">
            <w:pPr>
              <w:pStyle w:val="TabellRader"/>
            </w:pPr>
            <w:r>
              <w:t>88</w:t>
            </w:r>
          </w:p>
        </w:tc>
        <w:tc>
          <w:tcPr>
            <w:tcW w:w="850" w:type="dxa"/>
            <w:shd w:val="clear" w:color="auto" w:fill="auto"/>
          </w:tcPr>
          <w:p w14:paraId="070BA1CA" w14:textId="77777777" w:rsidR="002A0D5F" w:rsidRDefault="002A0D5F" w:rsidP="00E80303">
            <w:pPr>
              <w:pStyle w:val="TabellRader"/>
            </w:pPr>
            <w:r>
              <w:t>86</w:t>
            </w:r>
          </w:p>
        </w:tc>
      </w:tr>
      <w:tr w:rsidR="002A0D5F" w14:paraId="1B1A6FDD" w14:textId="77777777" w:rsidTr="00E80303">
        <w:tc>
          <w:tcPr>
            <w:tcW w:w="3005" w:type="dxa"/>
            <w:shd w:val="clear" w:color="auto" w:fill="auto"/>
          </w:tcPr>
          <w:p w14:paraId="192218E1" w14:textId="77777777" w:rsidR="002A0D5F" w:rsidRDefault="002A0D5F" w:rsidP="00E80303">
            <w:pPr>
              <w:pStyle w:val="TabellRader"/>
              <w:jc w:val="left"/>
            </w:pPr>
            <w:r>
              <w:t>v</w:t>
            </w:r>
            <w:r w:rsidRPr="0038431A">
              <w:t>arav enskild regi/vårdgivare, %</w:t>
            </w:r>
          </w:p>
        </w:tc>
        <w:tc>
          <w:tcPr>
            <w:tcW w:w="850" w:type="dxa"/>
            <w:shd w:val="clear" w:color="auto" w:fill="auto"/>
          </w:tcPr>
          <w:p w14:paraId="4C212DA1" w14:textId="77777777" w:rsidR="002A0D5F" w:rsidRDefault="002A0D5F" w:rsidP="00E80303">
            <w:pPr>
              <w:pStyle w:val="TabellRader"/>
            </w:pPr>
            <w:r>
              <w:t>10</w:t>
            </w:r>
          </w:p>
        </w:tc>
        <w:tc>
          <w:tcPr>
            <w:tcW w:w="850" w:type="dxa"/>
            <w:shd w:val="clear" w:color="auto" w:fill="auto"/>
          </w:tcPr>
          <w:p w14:paraId="2FE054AD" w14:textId="77777777" w:rsidR="002A0D5F" w:rsidRDefault="002A0D5F" w:rsidP="00E80303">
            <w:pPr>
              <w:pStyle w:val="TabellRader"/>
            </w:pPr>
            <w:r>
              <w:t>12</w:t>
            </w:r>
          </w:p>
        </w:tc>
        <w:tc>
          <w:tcPr>
            <w:tcW w:w="850" w:type="dxa"/>
            <w:shd w:val="clear" w:color="auto" w:fill="auto"/>
          </w:tcPr>
          <w:p w14:paraId="4C1D4CDC" w14:textId="77777777" w:rsidR="002A0D5F" w:rsidRDefault="002A0D5F" w:rsidP="00E80303">
            <w:pPr>
              <w:pStyle w:val="TabellRader"/>
            </w:pPr>
            <w:r>
              <w:t>13</w:t>
            </w:r>
          </w:p>
        </w:tc>
      </w:tr>
      <w:tr w:rsidR="002A0D5F" w14:paraId="662817FC" w14:textId="77777777" w:rsidTr="00E80303">
        <w:tc>
          <w:tcPr>
            <w:tcW w:w="3005" w:type="dxa"/>
            <w:tcBorders>
              <w:bottom w:val="single" w:sz="8" w:space="0" w:color="auto"/>
            </w:tcBorders>
            <w:shd w:val="clear" w:color="auto" w:fill="auto"/>
          </w:tcPr>
          <w:p w14:paraId="60421FE4" w14:textId="77777777" w:rsidR="002A0D5F" w:rsidRPr="0038431A" w:rsidRDefault="002A0D5F" w:rsidP="00E80303">
            <w:pPr>
              <w:pStyle w:val="TabellRader"/>
              <w:jc w:val="left"/>
            </w:pPr>
            <w:r>
              <w:t>varav landsting eller annan kommuns regi</w:t>
            </w:r>
          </w:p>
        </w:tc>
        <w:tc>
          <w:tcPr>
            <w:tcW w:w="850" w:type="dxa"/>
            <w:tcBorders>
              <w:bottom w:val="single" w:sz="8" w:space="0" w:color="auto"/>
            </w:tcBorders>
            <w:shd w:val="clear" w:color="auto" w:fill="auto"/>
          </w:tcPr>
          <w:p w14:paraId="63CE46EA" w14:textId="77777777" w:rsidR="002A0D5F" w:rsidRDefault="002A0D5F" w:rsidP="00E80303">
            <w:pPr>
              <w:pStyle w:val="TabellRader"/>
            </w:pPr>
            <w:r>
              <w:t>0</w:t>
            </w:r>
          </w:p>
        </w:tc>
        <w:tc>
          <w:tcPr>
            <w:tcW w:w="850" w:type="dxa"/>
            <w:tcBorders>
              <w:bottom w:val="single" w:sz="8" w:space="0" w:color="auto"/>
            </w:tcBorders>
            <w:shd w:val="clear" w:color="auto" w:fill="auto"/>
          </w:tcPr>
          <w:p w14:paraId="7B837E15" w14:textId="77777777" w:rsidR="002A0D5F" w:rsidRDefault="002A0D5F" w:rsidP="00E80303">
            <w:pPr>
              <w:pStyle w:val="TabellRader"/>
            </w:pPr>
            <w:r>
              <w:t>0</w:t>
            </w:r>
          </w:p>
        </w:tc>
        <w:tc>
          <w:tcPr>
            <w:tcW w:w="850" w:type="dxa"/>
            <w:tcBorders>
              <w:bottom w:val="single" w:sz="8" w:space="0" w:color="auto"/>
            </w:tcBorders>
            <w:shd w:val="clear" w:color="auto" w:fill="auto"/>
          </w:tcPr>
          <w:p w14:paraId="7E88EE3A" w14:textId="77777777" w:rsidR="002A0D5F" w:rsidRDefault="002A0D5F" w:rsidP="00E80303">
            <w:pPr>
              <w:pStyle w:val="TabellRader"/>
            </w:pPr>
            <w:r>
              <w:t>1</w:t>
            </w:r>
          </w:p>
        </w:tc>
      </w:tr>
    </w:tbl>
    <w:p w14:paraId="7B7A8F02" w14:textId="66C3CB90" w:rsidR="002A0D5F" w:rsidRDefault="00606E69" w:rsidP="00DD02CD">
      <w:pPr>
        <w:pStyle w:val="TabellFotnot"/>
      </w:pPr>
      <w:r>
        <w:t>*</w:t>
      </w:r>
      <w:r w:rsidR="002A0D5F">
        <w:t xml:space="preserve"> I </w:t>
      </w:r>
      <w:r w:rsidR="002A0D5F" w:rsidRPr="00237332">
        <w:t>antalet ingår även personer som endast får matdistribution, trygghetslarm eller snöröjning</w:t>
      </w:r>
      <w:r w:rsidR="002A0D5F">
        <w:t>.</w:t>
      </w:r>
      <w:r w:rsidR="00DD02CD">
        <w:t xml:space="preserve">                  </w:t>
      </w:r>
      <w:r w:rsidR="002A0D5F" w:rsidRPr="00BD5414">
        <w:t>Käll</w:t>
      </w:r>
      <w:r w:rsidR="00035878">
        <w:t>or</w:t>
      </w:r>
      <w:r w:rsidR="002A0D5F" w:rsidRPr="00BD5414">
        <w:t xml:space="preserve">: Äldre och personer med funktionsnedsättning </w:t>
      </w:r>
      <w:r w:rsidR="002A0D5F">
        <w:t>– regiform år 2009</w:t>
      </w:r>
      <w:r w:rsidR="00035878">
        <w:t>, 2010 och</w:t>
      </w:r>
      <w:r w:rsidR="00E05EBB">
        <w:t xml:space="preserve"> </w:t>
      </w:r>
      <w:r w:rsidR="00582C95">
        <w:t xml:space="preserve">2011 </w:t>
      </w:r>
      <w:r w:rsidR="00035878">
        <w:t>(Socialstyrelsen 2009, 2010 och 2011).</w:t>
      </w:r>
    </w:p>
    <w:p w14:paraId="27CD307F" w14:textId="77777777" w:rsidR="002A0D5F" w:rsidRDefault="002A0D5F" w:rsidP="00E80303">
      <w:pPr>
        <w:pStyle w:val="Rubrik5utannumrering"/>
      </w:pPr>
      <w:r w:rsidRPr="00BA0549">
        <w:t>Kommunal hälso- och sjukvård</w:t>
      </w:r>
    </w:p>
    <w:p w14:paraId="05CA39DA" w14:textId="1989D29C" w:rsidR="002A0D5F" w:rsidRDefault="002A0D5F" w:rsidP="00E80303">
      <w:pPr>
        <w:pStyle w:val="Brdtext"/>
      </w:pPr>
      <w:r w:rsidRPr="00BA0549">
        <w:t>Insatserna avser hälso- och sjukvård i särskilt boende samt motsvarande insatser i ordinärt boende i de kommuner som har övertagit ansvaret för hemsjukvården. Hemsjukvården var kommunaliserad i elva län</w:t>
      </w:r>
      <w:r>
        <w:t xml:space="preserve"> 2012</w:t>
      </w:r>
      <w:r w:rsidRPr="00BA0549">
        <w:t>. Antalet personer 65</w:t>
      </w:r>
      <w:r>
        <w:t> </w:t>
      </w:r>
      <w:r w:rsidRPr="00BA0549">
        <w:t>år och äldre som någon gång under april 2012 var mottagare av hälso- och sjukvård som kommunen ansvarar för uppgick till 164</w:t>
      </w:r>
      <w:r>
        <w:t> </w:t>
      </w:r>
      <w:r w:rsidRPr="00BA0549">
        <w:t xml:space="preserve">498. </w:t>
      </w:r>
      <w:r>
        <w:t>C</w:t>
      </w:r>
      <w:r w:rsidR="00155932">
        <w:t>irk</w:t>
      </w:r>
      <w:r>
        <w:t>a</w:t>
      </w:r>
      <w:r w:rsidRPr="00BA0549">
        <w:t xml:space="preserve"> 72</w:t>
      </w:r>
      <w:r>
        <w:t> </w:t>
      </w:r>
      <w:r w:rsidRPr="00BA0549">
        <w:t>p</w:t>
      </w:r>
      <w:r>
        <w:t>rocent av dessa var 80 </w:t>
      </w:r>
      <w:r w:rsidRPr="00BA0549">
        <w:t xml:space="preserve">år eller äldre. </w:t>
      </w:r>
      <w:r>
        <w:t>C</w:t>
      </w:r>
      <w:r w:rsidR="00155932">
        <w:t>irka</w:t>
      </w:r>
      <w:r w:rsidRPr="00BA0549">
        <w:t xml:space="preserve"> 66</w:t>
      </w:r>
      <w:r>
        <w:t> </w:t>
      </w:r>
      <w:r w:rsidRPr="00BA0549">
        <w:t>pro</w:t>
      </w:r>
      <w:r>
        <w:softHyphen/>
      </w:r>
      <w:r w:rsidRPr="00BA0549">
        <w:t>cent var kvinnor.</w:t>
      </w:r>
      <w:r>
        <w:rPr>
          <w:rStyle w:val="Fotnotsreferens"/>
        </w:rPr>
        <w:footnoteReference w:id="46"/>
      </w:r>
    </w:p>
    <w:p w14:paraId="3A1A1F23" w14:textId="77777777" w:rsidR="002A0D5F" w:rsidRDefault="002A0D5F" w:rsidP="00E2233D">
      <w:pPr>
        <w:pStyle w:val="Rubrik3"/>
        <w:numPr>
          <w:ilvl w:val="2"/>
          <w:numId w:val="18"/>
        </w:numPr>
      </w:pPr>
      <w:bookmarkStart w:id="904" w:name="_Toc350326878"/>
      <w:bookmarkStart w:id="905" w:name="_Toc350328987"/>
      <w:bookmarkStart w:id="906" w:name="_Toc350329798"/>
      <w:bookmarkStart w:id="907" w:name="_Toc350331553"/>
      <w:bookmarkStart w:id="908" w:name="_Toc350340419"/>
      <w:bookmarkStart w:id="909" w:name="_Toc350345063"/>
      <w:bookmarkStart w:id="910" w:name="_Toc350406826"/>
      <w:bookmarkStart w:id="911" w:name="_Toc350412413"/>
      <w:bookmarkStart w:id="912" w:name="_Toc350414291"/>
      <w:bookmarkStart w:id="913" w:name="_Toc351027652"/>
      <w:bookmarkStart w:id="914" w:name="_Toc351637559"/>
      <w:bookmarkStart w:id="915" w:name="_Toc351639302"/>
      <w:bookmarkStart w:id="916" w:name="_Toc351642772"/>
      <w:bookmarkStart w:id="917" w:name="_Toc351644305"/>
      <w:bookmarkStart w:id="918" w:name="_Toc351646979"/>
      <w:r>
        <w:t>Kostnader</w:t>
      </w:r>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p>
    <w:p w14:paraId="17294B5F" w14:textId="782F60A6" w:rsidR="002A0D5F" w:rsidRDefault="002A0D5F" w:rsidP="00E80303">
      <w:pPr>
        <w:pStyle w:val="Brdtext"/>
      </w:pPr>
      <w:r>
        <w:t>Kommunernas sammanlagda kostnader för vård och omsorg om äldre var 98,9 miljarder kronor</w:t>
      </w:r>
      <w:r w:rsidR="00F177CB">
        <w:t xml:space="preserve"> 2011</w:t>
      </w:r>
      <w:r>
        <w:t>. Den största delen, 59,3 miljarder kronor, avsåg vård och omsorg om äldre i särskilt boende (se tabell 4.4).</w:t>
      </w:r>
    </w:p>
    <w:p w14:paraId="263D4432" w14:textId="11DA325F" w:rsidR="002A0D5F" w:rsidRDefault="002A0D5F" w:rsidP="00E80303">
      <w:pPr>
        <w:pStyle w:val="Brdtextmedindrag"/>
      </w:pPr>
      <w:r>
        <w:t xml:space="preserve">Kostnaderna för vård och omsorg om äldre i ordinärt boende uppgick till 38 miljarder kronor för 2011 och </w:t>
      </w:r>
      <w:r w:rsidR="00F177CB">
        <w:t>ökade därmed</w:t>
      </w:r>
      <w:r>
        <w:t xml:space="preserve"> med 1,6 miljarder kronor jämfört med 2010. Drygt tre fjärdedelar av denna kostnad utgjordes av kostnader för hemtjänst. </w:t>
      </w:r>
    </w:p>
    <w:p w14:paraId="176DECFC" w14:textId="6C126E7B" w:rsidR="002A0D5F" w:rsidRDefault="002A0D5F" w:rsidP="00E80303">
      <w:pPr>
        <w:pStyle w:val="Brdtextmedindrag"/>
        <w:rPr>
          <w:sz w:val="18"/>
        </w:rPr>
      </w:pPr>
      <w:r>
        <w:t>Kostnaderna för h</w:t>
      </w:r>
      <w:r w:rsidRPr="000C2D74">
        <w:t>emtjänst och boendestöd har</w:t>
      </w:r>
      <w:r>
        <w:t xml:space="preserve"> enligt Socialstyrelsen </w:t>
      </w:r>
      <w:r w:rsidRPr="000C2D74">
        <w:t>ökat med 18</w:t>
      </w:r>
      <w:r>
        <w:t> </w:t>
      </w:r>
      <w:r w:rsidRPr="000C2D74">
        <w:t xml:space="preserve">procent </w:t>
      </w:r>
      <w:r>
        <w:t>i fasta priser mellan 2007 och 2011</w:t>
      </w:r>
      <w:r w:rsidRPr="000C2D74">
        <w:t xml:space="preserve"> </w:t>
      </w:r>
      <w:r>
        <w:t>vilket, enligt myndigheten</w:t>
      </w:r>
      <w:r w:rsidRPr="000C2D74">
        <w:t xml:space="preserve"> kan vara en effekt av </w:t>
      </w:r>
      <w:r>
        <w:t xml:space="preserve">att </w:t>
      </w:r>
      <w:r w:rsidRPr="000C2D74">
        <w:t>kommunerna omvandlar sina serviceboenden till trygghetsboenden vilka då räknas som ordinära boenden. Det innebär att personerna får hemtjänst i</w:t>
      </w:r>
      <w:r>
        <w:t xml:space="preserve"> </w:t>
      </w:r>
      <w:r w:rsidRPr="000C2D74">
        <w:t>stäl</w:t>
      </w:r>
      <w:r>
        <w:t>let för vård i särskilt boende.</w:t>
      </w:r>
      <w:r w:rsidRPr="000C2D74">
        <w:t xml:space="preserve"> En annan orsak till ökningen är anvisningarna för hur kostnader för hälso- och sjukvård enligt 18</w:t>
      </w:r>
      <w:r>
        <w:t> </w:t>
      </w:r>
      <w:r w:rsidRPr="000C2D74">
        <w:t xml:space="preserve">§ </w:t>
      </w:r>
      <w:r w:rsidRPr="00B57924">
        <w:t>HSL</w:t>
      </w:r>
      <w:r w:rsidRPr="000C2D74">
        <w:t xml:space="preserve"> ska redovisas i det kommunala räkenskapssammandraget. Enligt </w:t>
      </w:r>
      <w:r w:rsidR="00155932">
        <w:t>Statistiska centralbyrån</w:t>
      </w:r>
      <w:r w:rsidRPr="000C2D74">
        <w:t xml:space="preserve"> ska hälso- och sjukvård som utförs i hemtjänst och boendestöd redovisas i den verksamhet där den utförs och inte under övriga insatser som </w:t>
      </w:r>
      <w:r w:rsidRPr="000C2D74">
        <w:lastRenderedPageBreak/>
        <w:t xml:space="preserve">tidigare. Därmed minskar </w:t>
      </w:r>
      <w:r>
        <w:t xml:space="preserve">de redovisade </w:t>
      </w:r>
      <w:r w:rsidRPr="000C2D74">
        <w:t>kostnaderna för övriga bistånds</w:t>
      </w:r>
      <w:r w:rsidR="00155932">
        <w:t>-</w:t>
      </w:r>
      <w:r w:rsidRPr="000C2D74">
        <w:t>bedömda insatser i motsvarande grad som ökn</w:t>
      </w:r>
      <w:r>
        <w:t>ingen av hemtjänstens kostnader.</w:t>
      </w:r>
      <w:r>
        <w:rPr>
          <w:rStyle w:val="Fotnotsreferens"/>
        </w:rPr>
        <w:footnoteReference w:id="47"/>
      </w:r>
    </w:p>
    <w:p w14:paraId="6F294993" w14:textId="77777777" w:rsidR="002A0D5F" w:rsidRDefault="002A0D5F" w:rsidP="00E80303">
      <w:pPr>
        <w:pStyle w:val="TabellRubrik"/>
      </w:pPr>
      <w:r>
        <w:t xml:space="preserve">Tabell </w:t>
      </w:r>
      <w:fldSimple w:instr=" STYLEREF 1 \s ">
        <w:r w:rsidR="00756367">
          <w:rPr>
            <w:noProof/>
          </w:rPr>
          <w:t>4</w:t>
        </w:r>
      </w:fldSimple>
      <w:r>
        <w:t>.</w:t>
      </w:r>
      <w:fldSimple w:instr=" SEQ Tabell \* ARABIC \s 1 ">
        <w:r w:rsidR="00756367">
          <w:rPr>
            <w:noProof/>
          </w:rPr>
          <w:t>4</w:t>
        </w:r>
      </w:fldSimple>
      <w:r>
        <w:tab/>
        <w:t xml:space="preserve">Kommunernas </w:t>
      </w:r>
      <w:r w:rsidRPr="00BC4DCA">
        <w:t xml:space="preserve">kostnader för </w:t>
      </w:r>
      <w:r>
        <w:t>vård och omsorg till äldre 2007–</w:t>
      </w:r>
      <w:r w:rsidRPr="00BC4DCA">
        <w:t>2011</w:t>
      </w:r>
    </w:p>
    <w:p w14:paraId="1DF877ED" w14:textId="77777777" w:rsidR="002A0D5F" w:rsidRDefault="002A0D5F" w:rsidP="00E80303">
      <w:pPr>
        <w:pStyle w:val="TabellUnderrubrik"/>
        <w:spacing w:after="0"/>
        <w:ind w:left="0" w:firstLine="1134"/>
      </w:pPr>
      <w:r>
        <w:t>Miljarder kronor</w:t>
      </w:r>
    </w:p>
    <w:tbl>
      <w:tblPr>
        <w:tblW w:w="5841" w:type="dxa"/>
        <w:tblLayout w:type="fixed"/>
        <w:tblCellMar>
          <w:left w:w="0" w:type="dxa"/>
        </w:tblCellMar>
        <w:tblLook w:val="0000" w:firstRow="0" w:lastRow="0" w:firstColumn="0" w:lastColumn="0" w:noHBand="0" w:noVBand="0"/>
      </w:tblPr>
      <w:tblGrid>
        <w:gridCol w:w="2721"/>
        <w:gridCol w:w="624"/>
        <w:gridCol w:w="624"/>
        <w:gridCol w:w="624"/>
        <w:gridCol w:w="624"/>
        <w:gridCol w:w="624"/>
      </w:tblGrid>
      <w:tr w:rsidR="002A0D5F" w14:paraId="3165DC80" w14:textId="77777777" w:rsidTr="00E80303">
        <w:tc>
          <w:tcPr>
            <w:tcW w:w="2721" w:type="dxa"/>
            <w:tcBorders>
              <w:top w:val="single" w:sz="8" w:space="0" w:color="auto"/>
              <w:bottom w:val="single" w:sz="6" w:space="0" w:color="auto"/>
            </w:tcBorders>
            <w:shd w:val="clear" w:color="auto" w:fill="auto"/>
          </w:tcPr>
          <w:p w14:paraId="601D8BBF" w14:textId="77777777" w:rsidR="002A0D5F" w:rsidRDefault="002A0D5F" w:rsidP="00E80303">
            <w:pPr>
              <w:pStyle w:val="TabellHuvud"/>
              <w:jc w:val="left"/>
            </w:pPr>
          </w:p>
        </w:tc>
        <w:tc>
          <w:tcPr>
            <w:tcW w:w="624" w:type="dxa"/>
            <w:tcBorders>
              <w:top w:val="single" w:sz="8" w:space="0" w:color="auto"/>
              <w:bottom w:val="single" w:sz="6" w:space="0" w:color="auto"/>
            </w:tcBorders>
            <w:shd w:val="clear" w:color="auto" w:fill="auto"/>
          </w:tcPr>
          <w:p w14:paraId="6887179E" w14:textId="77777777" w:rsidR="002A0D5F" w:rsidRDefault="002A0D5F" w:rsidP="00E80303">
            <w:pPr>
              <w:pStyle w:val="TabellHuvud"/>
            </w:pPr>
            <w:r>
              <w:t>2007</w:t>
            </w:r>
          </w:p>
        </w:tc>
        <w:tc>
          <w:tcPr>
            <w:tcW w:w="624" w:type="dxa"/>
            <w:tcBorders>
              <w:top w:val="single" w:sz="8" w:space="0" w:color="auto"/>
              <w:bottom w:val="single" w:sz="6" w:space="0" w:color="auto"/>
            </w:tcBorders>
            <w:shd w:val="clear" w:color="auto" w:fill="auto"/>
          </w:tcPr>
          <w:p w14:paraId="21A2048F" w14:textId="77777777" w:rsidR="002A0D5F" w:rsidRDefault="002A0D5F" w:rsidP="00E80303">
            <w:pPr>
              <w:pStyle w:val="TabellHuvud"/>
            </w:pPr>
            <w:r>
              <w:t>2008</w:t>
            </w:r>
          </w:p>
        </w:tc>
        <w:tc>
          <w:tcPr>
            <w:tcW w:w="624" w:type="dxa"/>
            <w:tcBorders>
              <w:top w:val="single" w:sz="8" w:space="0" w:color="auto"/>
              <w:bottom w:val="single" w:sz="6" w:space="0" w:color="auto"/>
            </w:tcBorders>
            <w:shd w:val="clear" w:color="auto" w:fill="auto"/>
          </w:tcPr>
          <w:p w14:paraId="5F959499" w14:textId="77777777" w:rsidR="002A0D5F" w:rsidRDefault="002A0D5F" w:rsidP="00E80303">
            <w:pPr>
              <w:pStyle w:val="TabellHuvud"/>
            </w:pPr>
            <w:r>
              <w:t>2009</w:t>
            </w:r>
          </w:p>
        </w:tc>
        <w:tc>
          <w:tcPr>
            <w:tcW w:w="624" w:type="dxa"/>
            <w:tcBorders>
              <w:top w:val="single" w:sz="8" w:space="0" w:color="auto"/>
              <w:bottom w:val="single" w:sz="6" w:space="0" w:color="auto"/>
            </w:tcBorders>
            <w:shd w:val="clear" w:color="auto" w:fill="auto"/>
          </w:tcPr>
          <w:p w14:paraId="0872A9B2" w14:textId="77777777" w:rsidR="002A0D5F" w:rsidRDefault="002A0D5F" w:rsidP="00E80303">
            <w:pPr>
              <w:pStyle w:val="TabellHuvud"/>
            </w:pPr>
            <w:r>
              <w:t>2010</w:t>
            </w:r>
          </w:p>
        </w:tc>
        <w:tc>
          <w:tcPr>
            <w:tcW w:w="624" w:type="dxa"/>
            <w:tcBorders>
              <w:top w:val="single" w:sz="8" w:space="0" w:color="auto"/>
              <w:bottom w:val="single" w:sz="6" w:space="0" w:color="auto"/>
            </w:tcBorders>
            <w:shd w:val="clear" w:color="auto" w:fill="auto"/>
          </w:tcPr>
          <w:p w14:paraId="31E4CBA9" w14:textId="77777777" w:rsidR="002A0D5F" w:rsidRDefault="002A0D5F" w:rsidP="00E80303">
            <w:pPr>
              <w:pStyle w:val="TabellHuvud"/>
            </w:pPr>
            <w:r>
              <w:t>2011</w:t>
            </w:r>
          </w:p>
        </w:tc>
      </w:tr>
      <w:tr w:rsidR="002A0D5F" w14:paraId="0257387B" w14:textId="77777777" w:rsidTr="00E80303">
        <w:tc>
          <w:tcPr>
            <w:tcW w:w="2721" w:type="dxa"/>
            <w:tcBorders>
              <w:top w:val="single" w:sz="6" w:space="0" w:color="auto"/>
            </w:tcBorders>
            <w:shd w:val="clear" w:color="auto" w:fill="auto"/>
          </w:tcPr>
          <w:p w14:paraId="2BC8E6A1" w14:textId="77777777" w:rsidR="002A0D5F" w:rsidRDefault="002A0D5F" w:rsidP="00E80303">
            <w:pPr>
              <w:pStyle w:val="TabellRader"/>
              <w:jc w:val="left"/>
            </w:pPr>
            <w:r>
              <w:t>Vård och omsorg i ordinärt boende</w:t>
            </w:r>
          </w:p>
        </w:tc>
        <w:tc>
          <w:tcPr>
            <w:tcW w:w="624" w:type="dxa"/>
            <w:tcBorders>
              <w:top w:val="single" w:sz="6" w:space="0" w:color="auto"/>
            </w:tcBorders>
            <w:shd w:val="clear" w:color="auto" w:fill="auto"/>
          </w:tcPr>
          <w:p w14:paraId="554476F1" w14:textId="77777777" w:rsidR="002A0D5F" w:rsidRDefault="002A0D5F" w:rsidP="00E80303">
            <w:pPr>
              <w:pStyle w:val="TabellRader"/>
            </w:pPr>
            <w:r>
              <w:t>32,2</w:t>
            </w:r>
          </w:p>
        </w:tc>
        <w:tc>
          <w:tcPr>
            <w:tcW w:w="624" w:type="dxa"/>
            <w:tcBorders>
              <w:top w:val="single" w:sz="6" w:space="0" w:color="auto"/>
            </w:tcBorders>
            <w:shd w:val="clear" w:color="auto" w:fill="auto"/>
          </w:tcPr>
          <w:p w14:paraId="3E93EE31" w14:textId="77777777" w:rsidR="002A0D5F" w:rsidRDefault="002A0D5F" w:rsidP="00E80303">
            <w:pPr>
              <w:pStyle w:val="TabellRader"/>
            </w:pPr>
            <w:r>
              <w:t>34,6</w:t>
            </w:r>
          </w:p>
        </w:tc>
        <w:tc>
          <w:tcPr>
            <w:tcW w:w="624" w:type="dxa"/>
            <w:tcBorders>
              <w:top w:val="single" w:sz="6" w:space="0" w:color="auto"/>
            </w:tcBorders>
            <w:shd w:val="clear" w:color="auto" w:fill="auto"/>
          </w:tcPr>
          <w:p w14:paraId="4C25A431" w14:textId="77777777" w:rsidR="002A0D5F" w:rsidRDefault="002A0D5F" w:rsidP="00E80303">
            <w:pPr>
              <w:pStyle w:val="TabellRader"/>
            </w:pPr>
            <w:r>
              <w:t>34,6</w:t>
            </w:r>
          </w:p>
        </w:tc>
        <w:tc>
          <w:tcPr>
            <w:tcW w:w="624" w:type="dxa"/>
            <w:tcBorders>
              <w:top w:val="single" w:sz="6" w:space="0" w:color="auto"/>
            </w:tcBorders>
            <w:shd w:val="clear" w:color="auto" w:fill="auto"/>
          </w:tcPr>
          <w:p w14:paraId="5B18D633" w14:textId="77777777" w:rsidR="002A0D5F" w:rsidRDefault="002A0D5F" w:rsidP="00E80303">
            <w:pPr>
              <w:pStyle w:val="TabellRader"/>
            </w:pPr>
            <w:r>
              <w:t>36,4</w:t>
            </w:r>
          </w:p>
        </w:tc>
        <w:tc>
          <w:tcPr>
            <w:tcW w:w="624" w:type="dxa"/>
            <w:tcBorders>
              <w:top w:val="single" w:sz="6" w:space="0" w:color="auto"/>
            </w:tcBorders>
            <w:shd w:val="clear" w:color="auto" w:fill="auto"/>
          </w:tcPr>
          <w:p w14:paraId="62DE39AB" w14:textId="77777777" w:rsidR="002A0D5F" w:rsidRDefault="002A0D5F" w:rsidP="00E80303">
            <w:pPr>
              <w:pStyle w:val="TabellRader"/>
            </w:pPr>
            <w:r>
              <w:t>38,0</w:t>
            </w:r>
          </w:p>
        </w:tc>
      </w:tr>
      <w:tr w:rsidR="002A0D5F" w14:paraId="033E011B" w14:textId="77777777" w:rsidTr="00E80303">
        <w:tc>
          <w:tcPr>
            <w:tcW w:w="2721" w:type="dxa"/>
            <w:shd w:val="clear" w:color="auto" w:fill="auto"/>
          </w:tcPr>
          <w:p w14:paraId="671E749D" w14:textId="77777777" w:rsidR="002A0D5F" w:rsidRDefault="002A0D5F" w:rsidP="00E80303">
            <w:pPr>
              <w:pStyle w:val="TabellRader"/>
              <w:jc w:val="left"/>
            </w:pPr>
            <w:r>
              <w:t>Vård och omsorg i särskilt boende</w:t>
            </w:r>
          </w:p>
        </w:tc>
        <w:tc>
          <w:tcPr>
            <w:tcW w:w="624" w:type="dxa"/>
            <w:shd w:val="clear" w:color="auto" w:fill="auto"/>
          </w:tcPr>
          <w:p w14:paraId="166C9224" w14:textId="77777777" w:rsidR="002A0D5F" w:rsidRDefault="002A0D5F" w:rsidP="00E80303">
            <w:pPr>
              <w:pStyle w:val="TabellRader"/>
            </w:pPr>
            <w:r>
              <w:t>53,2</w:t>
            </w:r>
          </w:p>
        </w:tc>
        <w:tc>
          <w:tcPr>
            <w:tcW w:w="624" w:type="dxa"/>
            <w:shd w:val="clear" w:color="auto" w:fill="auto"/>
          </w:tcPr>
          <w:p w14:paraId="5E2F3728" w14:textId="77777777" w:rsidR="002A0D5F" w:rsidRDefault="002A0D5F" w:rsidP="00E80303">
            <w:pPr>
              <w:pStyle w:val="TabellRader"/>
            </w:pPr>
            <w:r>
              <w:t>55,7</w:t>
            </w:r>
          </w:p>
        </w:tc>
        <w:tc>
          <w:tcPr>
            <w:tcW w:w="624" w:type="dxa"/>
            <w:shd w:val="clear" w:color="auto" w:fill="auto"/>
          </w:tcPr>
          <w:p w14:paraId="5463EFB1" w14:textId="77777777" w:rsidR="002A0D5F" w:rsidRDefault="002A0D5F" w:rsidP="00E80303">
            <w:pPr>
              <w:pStyle w:val="TabellRader"/>
            </w:pPr>
            <w:r>
              <w:t>57,1</w:t>
            </w:r>
          </w:p>
        </w:tc>
        <w:tc>
          <w:tcPr>
            <w:tcW w:w="624" w:type="dxa"/>
            <w:shd w:val="clear" w:color="auto" w:fill="auto"/>
          </w:tcPr>
          <w:p w14:paraId="18EF444D" w14:textId="77777777" w:rsidR="002A0D5F" w:rsidRDefault="002A0D5F" w:rsidP="00E80303">
            <w:pPr>
              <w:pStyle w:val="TabellRader"/>
            </w:pPr>
            <w:r>
              <w:t>57,9</w:t>
            </w:r>
          </w:p>
        </w:tc>
        <w:tc>
          <w:tcPr>
            <w:tcW w:w="624" w:type="dxa"/>
            <w:shd w:val="clear" w:color="auto" w:fill="auto"/>
          </w:tcPr>
          <w:p w14:paraId="2E1C0023" w14:textId="77777777" w:rsidR="002A0D5F" w:rsidRDefault="002A0D5F" w:rsidP="00E80303">
            <w:pPr>
              <w:pStyle w:val="TabellRader"/>
            </w:pPr>
            <w:r>
              <w:t>59,3</w:t>
            </w:r>
          </w:p>
        </w:tc>
      </w:tr>
      <w:tr w:rsidR="002A0D5F" w14:paraId="75FF553D" w14:textId="77777777" w:rsidTr="00E80303">
        <w:tc>
          <w:tcPr>
            <w:tcW w:w="2721" w:type="dxa"/>
            <w:shd w:val="clear" w:color="auto" w:fill="auto"/>
          </w:tcPr>
          <w:p w14:paraId="7CBD19BC" w14:textId="77777777" w:rsidR="002A0D5F" w:rsidRDefault="002A0D5F" w:rsidP="00E80303">
            <w:pPr>
              <w:pStyle w:val="TabellRader"/>
              <w:jc w:val="left"/>
            </w:pPr>
            <w:r>
              <w:t>Öppen verksamhet</w:t>
            </w:r>
          </w:p>
        </w:tc>
        <w:tc>
          <w:tcPr>
            <w:tcW w:w="624" w:type="dxa"/>
            <w:shd w:val="clear" w:color="auto" w:fill="auto"/>
          </w:tcPr>
          <w:p w14:paraId="7D913296" w14:textId="77777777" w:rsidR="002A0D5F" w:rsidRDefault="002A0D5F" w:rsidP="00E80303">
            <w:pPr>
              <w:pStyle w:val="TabellRader"/>
            </w:pPr>
            <w:r>
              <w:t>1,4</w:t>
            </w:r>
          </w:p>
        </w:tc>
        <w:tc>
          <w:tcPr>
            <w:tcW w:w="624" w:type="dxa"/>
            <w:shd w:val="clear" w:color="auto" w:fill="auto"/>
          </w:tcPr>
          <w:p w14:paraId="464EADD6" w14:textId="77777777" w:rsidR="002A0D5F" w:rsidRDefault="002A0D5F" w:rsidP="00E80303">
            <w:pPr>
              <w:pStyle w:val="TabellRader"/>
            </w:pPr>
            <w:r>
              <w:t>1,4</w:t>
            </w:r>
          </w:p>
        </w:tc>
        <w:tc>
          <w:tcPr>
            <w:tcW w:w="624" w:type="dxa"/>
            <w:shd w:val="clear" w:color="auto" w:fill="auto"/>
          </w:tcPr>
          <w:p w14:paraId="536FC2A2" w14:textId="77777777" w:rsidR="002A0D5F" w:rsidRDefault="002A0D5F" w:rsidP="00E80303">
            <w:pPr>
              <w:pStyle w:val="TabellRader"/>
            </w:pPr>
            <w:r>
              <w:t>1,5</w:t>
            </w:r>
          </w:p>
        </w:tc>
        <w:tc>
          <w:tcPr>
            <w:tcW w:w="624" w:type="dxa"/>
            <w:shd w:val="clear" w:color="auto" w:fill="auto"/>
          </w:tcPr>
          <w:p w14:paraId="018A9D2B" w14:textId="77777777" w:rsidR="002A0D5F" w:rsidRDefault="002A0D5F" w:rsidP="00E80303">
            <w:pPr>
              <w:pStyle w:val="TabellRader"/>
            </w:pPr>
            <w:r>
              <w:t>1,6</w:t>
            </w:r>
          </w:p>
        </w:tc>
        <w:tc>
          <w:tcPr>
            <w:tcW w:w="624" w:type="dxa"/>
            <w:shd w:val="clear" w:color="auto" w:fill="auto"/>
          </w:tcPr>
          <w:p w14:paraId="3DBC25B5" w14:textId="77777777" w:rsidR="002A0D5F" w:rsidRDefault="002A0D5F" w:rsidP="00E80303">
            <w:pPr>
              <w:pStyle w:val="TabellRader"/>
            </w:pPr>
            <w:r>
              <w:t>1,6</w:t>
            </w:r>
          </w:p>
        </w:tc>
      </w:tr>
      <w:tr w:rsidR="002A0D5F" w:rsidRPr="0000737F" w14:paraId="7CBC286B" w14:textId="77777777" w:rsidTr="00E80303">
        <w:tc>
          <w:tcPr>
            <w:tcW w:w="2721" w:type="dxa"/>
            <w:tcBorders>
              <w:bottom w:val="single" w:sz="8" w:space="0" w:color="auto"/>
            </w:tcBorders>
            <w:shd w:val="clear" w:color="auto" w:fill="auto"/>
          </w:tcPr>
          <w:p w14:paraId="5F75EB36" w14:textId="77777777" w:rsidR="002A0D5F" w:rsidRPr="0000737F" w:rsidRDefault="002A0D5F" w:rsidP="00E80303">
            <w:pPr>
              <w:pStyle w:val="TabellRader"/>
              <w:jc w:val="left"/>
              <w:rPr>
                <w:b/>
              </w:rPr>
            </w:pPr>
            <w:r w:rsidRPr="0000737F">
              <w:rPr>
                <w:b/>
              </w:rPr>
              <w:t>Summa</w:t>
            </w:r>
          </w:p>
        </w:tc>
        <w:tc>
          <w:tcPr>
            <w:tcW w:w="624" w:type="dxa"/>
            <w:tcBorders>
              <w:bottom w:val="single" w:sz="8" w:space="0" w:color="auto"/>
            </w:tcBorders>
            <w:shd w:val="clear" w:color="auto" w:fill="auto"/>
          </w:tcPr>
          <w:p w14:paraId="49CD5F97" w14:textId="77777777" w:rsidR="002A0D5F" w:rsidRPr="0000737F" w:rsidRDefault="002A0D5F" w:rsidP="00E80303">
            <w:pPr>
              <w:pStyle w:val="TabellRader"/>
              <w:rPr>
                <w:b/>
              </w:rPr>
            </w:pPr>
            <w:r>
              <w:rPr>
                <w:b/>
              </w:rPr>
              <w:t>86,8</w:t>
            </w:r>
          </w:p>
        </w:tc>
        <w:tc>
          <w:tcPr>
            <w:tcW w:w="624" w:type="dxa"/>
            <w:tcBorders>
              <w:bottom w:val="single" w:sz="8" w:space="0" w:color="auto"/>
            </w:tcBorders>
            <w:shd w:val="clear" w:color="auto" w:fill="auto"/>
          </w:tcPr>
          <w:p w14:paraId="66D9100D" w14:textId="77777777" w:rsidR="002A0D5F" w:rsidRPr="0000737F" w:rsidRDefault="002A0D5F" w:rsidP="00E80303">
            <w:pPr>
              <w:pStyle w:val="TabellRader"/>
              <w:rPr>
                <w:b/>
              </w:rPr>
            </w:pPr>
            <w:r>
              <w:rPr>
                <w:b/>
              </w:rPr>
              <w:t>91,7</w:t>
            </w:r>
          </w:p>
        </w:tc>
        <w:tc>
          <w:tcPr>
            <w:tcW w:w="624" w:type="dxa"/>
            <w:tcBorders>
              <w:bottom w:val="single" w:sz="8" w:space="0" w:color="auto"/>
            </w:tcBorders>
            <w:shd w:val="clear" w:color="auto" w:fill="auto"/>
          </w:tcPr>
          <w:p w14:paraId="3049A7A7" w14:textId="77777777" w:rsidR="002A0D5F" w:rsidRPr="0000737F" w:rsidRDefault="002A0D5F" w:rsidP="00E80303">
            <w:pPr>
              <w:pStyle w:val="TabellRader"/>
              <w:rPr>
                <w:b/>
              </w:rPr>
            </w:pPr>
            <w:r>
              <w:rPr>
                <w:b/>
              </w:rPr>
              <w:t>93,2</w:t>
            </w:r>
          </w:p>
        </w:tc>
        <w:tc>
          <w:tcPr>
            <w:tcW w:w="624" w:type="dxa"/>
            <w:tcBorders>
              <w:bottom w:val="single" w:sz="8" w:space="0" w:color="auto"/>
            </w:tcBorders>
            <w:shd w:val="clear" w:color="auto" w:fill="auto"/>
          </w:tcPr>
          <w:p w14:paraId="14B17ED9" w14:textId="77777777" w:rsidR="002A0D5F" w:rsidRPr="0000737F" w:rsidRDefault="002A0D5F" w:rsidP="00E80303">
            <w:pPr>
              <w:pStyle w:val="TabellRader"/>
              <w:rPr>
                <w:b/>
              </w:rPr>
            </w:pPr>
            <w:r>
              <w:rPr>
                <w:b/>
              </w:rPr>
              <w:t>95,9</w:t>
            </w:r>
          </w:p>
        </w:tc>
        <w:tc>
          <w:tcPr>
            <w:tcW w:w="624" w:type="dxa"/>
            <w:tcBorders>
              <w:bottom w:val="single" w:sz="8" w:space="0" w:color="auto"/>
            </w:tcBorders>
            <w:shd w:val="clear" w:color="auto" w:fill="auto"/>
          </w:tcPr>
          <w:p w14:paraId="785C01C0" w14:textId="77777777" w:rsidR="002A0D5F" w:rsidRPr="0000737F" w:rsidRDefault="002A0D5F" w:rsidP="00E80303">
            <w:pPr>
              <w:pStyle w:val="TabellRader"/>
              <w:rPr>
                <w:b/>
              </w:rPr>
            </w:pPr>
            <w:r>
              <w:rPr>
                <w:b/>
              </w:rPr>
              <w:t>98,9</w:t>
            </w:r>
          </w:p>
        </w:tc>
      </w:tr>
    </w:tbl>
    <w:p w14:paraId="596792DF" w14:textId="77777777" w:rsidR="002A0D5F" w:rsidRDefault="002A0D5F" w:rsidP="00E80303">
      <w:pPr>
        <w:pStyle w:val="TabellFotnot"/>
      </w:pPr>
      <w:r>
        <w:t xml:space="preserve">Anm.: Med kostnader </w:t>
      </w:r>
      <w:r w:rsidRPr="00F0731A">
        <w:t>avses bruttokostnader minskade med interna intäkter samt med intäkter från försäljning av</w:t>
      </w:r>
      <w:r>
        <w:t xml:space="preserve"> </w:t>
      </w:r>
      <w:r w:rsidRPr="00F0731A">
        <w:t>verksamhet till andra kommuner och landsting</w:t>
      </w:r>
      <w:r>
        <w:t>.</w:t>
      </w:r>
    </w:p>
    <w:p w14:paraId="757A548B" w14:textId="77777777" w:rsidR="002A0D5F" w:rsidRDefault="002A0D5F" w:rsidP="00E80303">
      <w:pPr>
        <w:pStyle w:val="TabellFotnot"/>
        <w:spacing w:before="0"/>
      </w:pPr>
      <w:r w:rsidRPr="00F0731A">
        <w:t>Källa: S</w:t>
      </w:r>
      <w:r>
        <w:t>tatistiska centralbyrån</w:t>
      </w:r>
      <w:r w:rsidRPr="00F0731A">
        <w:t>, Statistiska meddelanden OE 30 SM 1201, OE 30 SM 1101, OE 25 SM 0901</w:t>
      </w:r>
      <w:r>
        <w:t xml:space="preserve">. </w:t>
      </w:r>
    </w:p>
    <w:p w14:paraId="63CB4C29" w14:textId="77777777" w:rsidR="00532AC5" w:rsidRDefault="00532AC5" w:rsidP="00E80303">
      <w:pPr>
        <w:pStyle w:val="Brdtext"/>
      </w:pPr>
    </w:p>
    <w:p w14:paraId="32A0D7BB" w14:textId="77777777" w:rsidR="002A0D5F" w:rsidRDefault="002A0D5F" w:rsidP="00E80303">
      <w:pPr>
        <w:pStyle w:val="Brdtext"/>
      </w:pPr>
      <w:r w:rsidRPr="00BA0549">
        <w:t>Kostnaden för vård och omsorg om äldre,</w:t>
      </w:r>
      <w:r>
        <w:t xml:space="preserve"> mätt i kostnad per invånare 65 </w:t>
      </w:r>
      <w:r w:rsidRPr="00BA0549">
        <w:t xml:space="preserve">år och äldre, var i genomsnitt högst i </w:t>
      </w:r>
      <w:r>
        <w:t>kommunerna i gruppen glesbygds</w:t>
      </w:r>
      <w:r w:rsidRPr="00BA0549">
        <w:t>kommuner</w:t>
      </w:r>
      <w:r>
        <w:t xml:space="preserve"> (se diagram 4.2)</w:t>
      </w:r>
      <w:r w:rsidRPr="00BA0549">
        <w:t xml:space="preserve">. Därefter hade </w:t>
      </w:r>
      <w:r>
        <w:t xml:space="preserve">kommunerna i </w:t>
      </w:r>
      <w:r w:rsidRPr="00BA0549">
        <w:t xml:space="preserve">gruppen turism- och besöksnäringskommuner de </w:t>
      </w:r>
      <w:r>
        <w:t xml:space="preserve">i genomsnitt </w:t>
      </w:r>
      <w:r w:rsidRPr="00BA0549">
        <w:t>högsta kostnaderna. Kostnaderna ökade i samtliga kommungrupper mellan 200</w:t>
      </w:r>
      <w:r>
        <w:t>7</w:t>
      </w:r>
      <w:r w:rsidRPr="00BA0549">
        <w:t xml:space="preserve"> och 201</w:t>
      </w:r>
      <w:r>
        <w:t>1</w:t>
      </w:r>
      <w:r w:rsidRPr="00BA0549">
        <w:t>.</w:t>
      </w:r>
    </w:p>
    <w:p w14:paraId="41058102" w14:textId="77777777" w:rsidR="002A0D5F" w:rsidRDefault="002A0D5F" w:rsidP="00B43D43">
      <w:pPr>
        <w:pStyle w:val="DiagramRubrik"/>
      </w:pPr>
      <w:r>
        <w:t xml:space="preserve">Diagram </w:t>
      </w:r>
      <w:fldSimple w:instr=" STYLEREF 1 \s ">
        <w:r w:rsidR="00756367">
          <w:rPr>
            <w:noProof/>
          </w:rPr>
          <w:t>4</w:t>
        </w:r>
      </w:fldSimple>
      <w:r>
        <w:t>.</w:t>
      </w:r>
      <w:fldSimple w:instr=" SEQ Diagram \* ARABIC \s 1 ">
        <w:r w:rsidR="00756367">
          <w:rPr>
            <w:noProof/>
          </w:rPr>
          <w:t>2</w:t>
        </w:r>
      </w:fldSimple>
      <w:r>
        <w:tab/>
        <w:t>Kommunernas kostnader för äldreomsorg inklusive öppen verksamhet 2007 och 2011</w:t>
      </w:r>
    </w:p>
    <w:p w14:paraId="0B3313AE" w14:textId="77777777" w:rsidR="002A0D5F" w:rsidRDefault="002A0D5F" w:rsidP="00B43D43">
      <w:pPr>
        <w:pStyle w:val="DiagramUnderrubrik"/>
        <w:spacing w:after="0"/>
      </w:pPr>
      <w:r>
        <w:t>Kronor per invånare</w:t>
      </w:r>
    </w:p>
    <w:p w14:paraId="1AB49B5C" w14:textId="0955F6FE" w:rsidR="00CD77CC" w:rsidRPr="00CD77CC" w:rsidRDefault="00CD77CC" w:rsidP="00D03C4A">
      <w:pPr>
        <w:pStyle w:val="Brdtext"/>
      </w:pPr>
      <w:r w:rsidRPr="002F5D97">
        <w:rPr>
          <w:noProof/>
          <w:lang w:eastAsia="sv-SE"/>
        </w:rPr>
        <w:drawing>
          <wp:inline distT="0" distB="0" distL="0" distR="0" wp14:anchorId="41F12BA4" wp14:editId="66D17B7C">
            <wp:extent cx="3745230" cy="2675164"/>
            <wp:effectExtent l="0" t="0" r="7620" b="0"/>
            <wp:docPr id="93" name="Diagram 93"/>
            <wp:cNvGraphicFramePr/>
            <a:graphic xmlns:a="http://schemas.openxmlformats.org/drawingml/2006/main">
              <a:graphicData uri="http://schemas.openxmlformats.org/drawingml/2006/chart">
                <c:chart xmlns:c="http://schemas.openxmlformats.org/drawingml/2006/chart" xmlns:r="http://schemas.openxmlformats.org/officeDocument/2006/relationships" r:id="rId111"/>
              </a:graphicData>
            </a:graphic>
          </wp:inline>
        </w:drawing>
      </w:r>
    </w:p>
    <w:p w14:paraId="4186A78B" w14:textId="125816BA" w:rsidR="003B38B8" w:rsidRDefault="003B38B8">
      <w:pPr>
        <w:overflowPunct/>
        <w:autoSpaceDE/>
        <w:autoSpaceDN/>
        <w:adjustRightInd/>
        <w:textAlignment w:val="auto"/>
        <w:rPr>
          <w:sz w:val="20"/>
        </w:rPr>
      </w:pPr>
      <w:r>
        <w:br w:type="page"/>
      </w:r>
    </w:p>
    <w:p w14:paraId="65D65536" w14:textId="77777777" w:rsidR="002A0D5F" w:rsidRDefault="002A0D5F" w:rsidP="00E2233D">
      <w:pPr>
        <w:pStyle w:val="Rubrik3"/>
        <w:numPr>
          <w:ilvl w:val="2"/>
          <w:numId w:val="18"/>
        </w:numPr>
      </w:pPr>
      <w:bookmarkStart w:id="919" w:name="_Toc350326879"/>
      <w:bookmarkStart w:id="920" w:name="_Toc350328988"/>
      <w:bookmarkStart w:id="921" w:name="_Toc350329799"/>
      <w:bookmarkStart w:id="922" w:name="_Toc350331554"/>
      <w:bookmarkStart w:id="923" w:name="_Toc350340420"/>
      <w:bookmarkStart w:id="924" w:name="_Toc350345064"/>
      <w:bookmarkStart w:id="925" w:name="_Toc350406827"/>
      <w:bookmarkStart w:id="926" w:name="_Toc350412414"/>
      <w:bookmarkStart w:id="927" w:name="_Toc350414292"/>
      <w:bookmarkStart w:id="928" w:name="_Toc351027653"/>
      <w:bookmarkStart w:id="929" w:name="_Toc351637560"/>
      <w:bookmarkStart w:id="930" w:name="_Toc351639303"/>
      <w:bookmarkStart w:id="931" w:name="_Toc351642773"/>
      <w:bookmarkStart w:id="932" w:name="_Toc351644306"/>
      <w:bookmarkStart w:id="933" w:name="_Toc351646980"/>
      <w:r>
        <w:lastRenderedPageBreak/>
        <w:t>Personalförsörjning</w:t>
      </w:r>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p>
    <w:p w14:paraId="6A8FF106" w14:textId="2C945186" w:rsidR="002A0D5F" w:rsidRDefault="002A0D5F" w:rsidP="00E80303">
      <w:pPr>
        <w:pStyle w:val="Brdtext"/>
      </w:pPr>
      <w:r>
        <w:t>Antalet anställda inom den kommunalt finansierade vården och omsorgen om äldre var 230 200 under 2011, av vilka 17 procent var månads- eller timanställda hos enskilda utförare (se tabell 4.5). Det totala antalet anställda motsvarade 161 400 årsarbetare, exklusive långtids</w:t>
      </w:r>
      <w:r>
        <w:softHyphen/>
        <w:t>frånvaro (frånvaro 30 dagar eller längre för föräldraledighet, sjukdom, utbildning m.m.).</w:t>
      </w:r>
    </w:p>
    <w:p w14:paraId="2F1E6F6A" w14:textId="033E95E1" w:rsidR="002A0D5F" w:rsidRDefault="002A0D5F" w:rsidP="00E80303">
      <w:pPr>
        <w:pStyle w:val="Brdtextmedindrag"/>
      </w:pPr>
      <w:r>
        <w:t>Antalet månadsanställda (tillsvidareanställda och visstidsanställda med månadslön) inom kommunernas vård och omsorg om äldre har minskat med 14 500 personer under de senaste fem åren. Mellan 2007 och 2011 har de enskilda utförarna</w:t>
      </w:r>
      <w:r w:rsidR="00B57924">
        <w:t>s</w:t>
      </w:r>
      <w:r>
        <w:t xml:space="preserve"> andel av den kommunalt finansierade vården</w:t>
      </w:r>
      <w:r w:rsidR="00B57924">
        <w:t xml:space="preserve"> ökat</w:t>
      </w:r>
      <w:r>
        <w:t xml:space="preserve">. </w:t>
      </w:r>
    </w:p>
    <w:p w14:paraId="7B76929C" w14:textId="19C4174F" w:rsidR="002A0D5F" w:rsidRDefault="002A0D5F" w:rsidP="00E80303">
      <w:pPr>
        <w:pStyle w:val="TabellRubrik"/>
      </w:pPr>
      <w:r>
        <w:t xml:space="preserve">Tabell </w:t>
      </w:r>
      <w:fldSimple w:instr=" STYLEREF 1 \s ">
        <w:r w:rsidR="00756367">
          <w:rPr>
            <w:noProof/>
          </w:rPr>
          <w:t>4</w:t>
        </w:r>
      </w:fldSimple>
      <w:r>
        <w:t>.</w:t>
      </w:r>
      <w:fldSimple w:instr=" SEQ Tabell \* ARABIC \s 1 ">
        <w:r w:rsidR="00756367">
          <w:rPr>
            <w:noProof/>
          </w:rPr>
          <w:t>5</w:t>
        </w:r>
      </w:fldSimple>
      <w:r>
        <w:tab/>
        <w:t xml:space="preserve">Antal anställda </w:t>
      </w:r>
      <w:r w:rsidRPr="00BC4DCA">
        <w:t>samt antal årsarbeten inom den kommunalt finansierade vården och</w:t>
      </w:r>
      <w:r>
        <w:t xml:space="preserve"> omsorgen om äldre 2007–2011</w:t>
      </w:r>
    </w:p>
    <w:tbl>
      <w:tblPr>
        <w:tblW w:w="5955" w:type="dxa"/>
        <w:tblLayout w:type="fixed"/>
        <w:tblCellMar>
          <w:left w:w="0" w:type="dxa"/>
        </w:tblCellMar>
        <w:tblLook w:val="0000" w:firstRow="0" w:lastRow="0" w:firstColumn="0" w:lastColumn="0" w:noHBand="0" w:noVBand="0"/>
      </w:tblPr>
      <w:tblGrid>
        <w:gridCol w:w="1389"/>
        <w:gridCol w:w="1276"/>
        <w:gridCol w:w="658"/>
        <w:gridCol w:w="658"/>
        <w:gridCol w:w="658"/>
        <w:gridCol w:w="658"/>
        <w:gridCol w:w="658"/>
      </w:tblGrid>
      <w:tr w:rsidR="002A0D5F" w14:paraId="0701C314" w14:textId="77777777" w:rsidTr="00E80303">
        <w:tc>
          <w:tcPr>
            <w:tcW w:w="1389" w:type="dxa"/>
            <w:tcBorders>
              <w:top w:val="single" w:sz="8" w:space="0" w:color="auto"/>
              <w:bottom w:val="single" w:sz="6" w:space="0" w:color="auto"/>
            </w:tcBorders>
            <w:shd w:val="clear" w:color="auto" w:fill="auto"/>
          </w:tcPr>
          <w:p w14:paraId="0EE371C5" w14:textId="77777777" w:rsidR="002A0D5F" w:rsidRDefault="002A0D5F" w:rsidP="00E80303">
            <w:pPr>
              <w:pStyle w:val="TabellHuvud"/>
              <w:jc w:val="left"/>
            </w:pPr>
          </w:p>
        </w:tc>
        <w:tc>
          <w:tcPr>
            <w:tcW w:w="1276" w:type="dxa"/>
            <w:tcBorders>
              <w:top w:val="single" w:sz="8" w:space="0" w:color="auto"/>
              <w:bottom w:val="single" w:sz="6" w:space="0" w:color="auto"/>
            </w:tcBorders>
            <w:shd w:val="clear" w:color="auto" w:fill="auto"/>
          </w:tcPr>
          <w:p w14:paraId="46905939" w14:textId="77777777" w:rsidR="002A0D5F" w:rsidRDefault="002A0D5F" w:rsidP="00E80303">
            <w:pPr>
              <w:pStyle w:val="TabellHuvud"/>
              <w:jc w:val="left"/>
            </w:pPr>
            <w:r>
              <w:t>Anställningsform</w:t>
            </w:r>
          </w:p>
        </w:tc>
        <w:tc>
          <w:tcPr>
            <w:tcW w:w="658" w:type="dxa"/>
            <w:tcBorders>
              <w:top w:val="single" w:sz="8" w:space="0" w:color="auto"/>
              <w:bottom w:val="single" w:sz="6" w:space="0" w:color="auto"/>
            </w:tcBorders>
            <w:shd w:val="clear" w:color="auto" w:fill="auto"/>
          </w:tcPr>
          <w:p w14:paraId="2ABBC490" w14:textId="77777777" w:rsidR="002A0D5F" w:rsidRDefault="002A0D5F" w:rsidP="00E80303">
            <w:pPr>
              <w:pStyle w:val="TabellHuvud"/>
            </w:pPr>
            <w:r>
              <w:t>2007</w:t>
            </w:r>
          </w:p>
        </w:tc>
        <w:tc>
          <w:tcPr>
            <w:tcW w:w="658" w:type="dxa"/>
            <w:tcBorders>
              <w:top w:val="single" w:sz="8" w:space="0" w:color="auto"/>
              <w:bottom w:val="single" w:sz="6" w:space="0" w:color="auto"/>
            </w:tcBorders>
            <w:shd w:val="clear" w:color="auto" w:fill="auto"/>
          </w:tcPr>
          <w:p w14:paraId="00708E86" w14:textId="77777777" w:rsidR="002A0D5F" w:rsidRDefault="002A0D5F" w:rsidP="00E80303">
            <w:pPr>
              <w:pStyle w:val="TabellHuvud"/>
            </w:pPr>
            <w:r>
              <w:t>2008</w:t>
            </w:r>
          </w:p>
        </w:tc>
        <w:tc>
          <w:tcPr>
            <w:tcW w:w="658" w:type="dxa"/>
            <w:tcBorders>
              <w:top w:val="single" w:sz="8" w:space="0" w:color="auto"/>
              <w:bottom w:val="single" w:sz="6" w:space="0" w:color="auto"/>
            </w:tcBorders>
            <w:shd w:val="clear" w:color="auto" w:fill="auto"/>
          </w:tcPr>
          <w:p w14:paraId="791865B8" w14:textId="77777777" w:rsidR="002A0D5F" w:rsidRDefault="002A0D5F" w:rsidP="00E80303">
            <w:pPr>
              <w:pStyle w:val="TabellHuvud"/>
            </w:pPr>
            <w:r>
              <w:t>2009</w:t>
            </w:r>
          </w:p>
        </w:tc>
        <w:tc>
          <w:tcPr>
            <w:tcW w:w="658" w:type="dxa"/>
            <w:tcBorders>
              <w:top w:val="single" w:sz="8" w:space="0" w:color="auto"/>
              <w:bottom w:val="single" w:sz="6" w:space="0" w:color="auto"/>
            </w:tcBorders>
            <w:shd w:val="clear" w:color="auto" w:fill="auto"/>
          </w:tcPr>
          <w:p w14:paraId="38034925" w14:textId="77777777" w:rsidR="002A0D5F" w:rsidRDefault="002A0D5F" w:rsidP="00E80303">
            <w:pPr>
              <w:pStyle w:val="TabellHuvud"/>
            </w:pPr>
            <w:r>
              <w:t>2010</w:t>
            </w:r>
          </w:p>
        </w:tc>
        <w:tc>
          <w:tcPr>
            <w:tcW w:w="658" w:type="dxa"/>
            <w:tcBorders>
              <w:top w:val="single" w:sz="8" w:space="0" w:color="auto"/>
              <w:bottom w:val="single" w:sz="6" w:space="0" w:color="auto"/>
            </w:tcBorders>
            <w:shd w:val="clear" w:color="auto" w:fill="auto"/>
          </w:tcPr>
          <w:p w14:paraId="7119D4B3" w14:textId="77777777" w:rsidR="002A0D5F" w:rsidRDefault="002A0D5F" w:rsidP="00E80303">
            <w:pPr>
              <w:pStyle w:val="TabellHuvud"/>
            </w:pPr>
            <w:r>
              <w:t>2011</w:t>
            </w:r>
          </w:p>
        </w:tc>
      </w:tr>
      <w:tr w:rsidR="002A0D5F" w14:paraId="42B270EA" w14:textId="77777777" w:rsidTr="00E80303">
        <w:tc>
          <w:tcPr>
            <w:tcW w:w="1389" w:type="dxa"/>
            <w:tcBorders>
              <w:top w:val="single" w:sz="6" w:space="0" w:color="auto"/>
            </w:tcBorders>
            <w:shd w:val="clear" w:color="auto" w:fill="auto"/>
          </w:tcPr>
          <w:p w14:paraId="69A586E4" w14:textId="2B30B737" w:rsidR="002A0D5F" w:rsidRDefault="002A0D5F" w:rsidP="00E80303">
            <w:pPr>
              <w:pStyle w:val="TabellRader"/>
              <w:jc w:val="left"/>
            </w:pPr>
            <w:r>
              <w:t>Kommunanställda</w:t>
            </w:r>
            <w:r w:rsidR="00606E69">
              <w:rPr>
                <w:vertAlign w:val="superscript"/>
              </w:rPr>
              <w:t>*</w:t>
            </w:r>
          </w:p>
        </w:tc>
        <w:tc>
          <w:tcPr>
            <w:tcW w:w="1276" w:type="dxa"/>
            <w:tcBorders>
              <w:top w:val="single" w:sz="6" w:space="0" w:color="auto"/>
            </w:tcBorders>
            <w:shd w:val="clear" w:color="auto" w:fill="auto"/>
          </w:tcPr>
          <w:p w14:paraId="0E34D49D" w14:textId="77777777" w:rsidR="002A0D5F" w:rsidRDefault="002A0D5F" w:rsidP="00E80303">
            <w:pPr>
              <w:pStyle w:val="TabellRader"/>
              <w:jc w:val="left"/>
            </w:pPr>
            <w:r>
              <w:t>Månadsanställda</w:t>
            </w:r>
          </w:p>
        </w:tc>
        <w:tc>
          <w:tcPr>
            <w:tcW w:w="658" w:type="dxa"/>
            <w:tcBorders>
              <w:top w:val="single" w:sz="6" w:space="0" w:color="auto"/>
            </w:tcBorders>
            <w:shd w:val="clear" w:color="auto" w:fill="auto"/>
          </w:tcPr>
          <w:p w14:paraId="1BCD4136" w14:textId="77777777" w:rsidR="002A0D5F" w:rsidRDefault="002A0D5F" w:rsidP="00E80303">
            <w:pPr>
              <w:pStyle w:val="TabellRader"/>
            </w:pPr>
            <w:r>
              <w:t>162 900</w:t>
            </w:r>
          </w:p>
        </w:tc>
        <w:tc>
          <w:tcPr>
            <w:tcW w:w="658" w:type="dxa"/>
            <w:tcBorders>
              <w:top w:val="single" w:sz="6" w:space="0" w:color="auto"/>
            </w:tcBorders>
            <w:shd w:val="clear" w:color="auto" w:fill="auto"/>
          </w:tcPr>
          <w:p w14:paraId="2C4B749C" w14:textId="77777777" w:rsidR="002A0D5F" w:rsidRDefault="002A0D5F" w:rsidP="00E80303">
            <w:pPr>
              <w:pStyle w:val="TabellRader"/>
            </w:pPr>
            <w:r>
              <w:t>160 800</w:t>
            </w:r>
          </w:p>
        </w:tc>
        <w:tc>
          <w:tcPr>
            <w:tcW w:w="658" w:type="dxa"/>
            <w:tcBorders>
              <w:top w:val="single" w:sz="6" w:space="0" w:color="auto"/>
            </w:tcBorders>
            <w:shd w:val="clear" w:color="auto" w:fill="auto"/>
          </w:tcPr>
          <w:p w14:paraId="65C53CCB" w14:textId="77777777" w:rsidR="002A0D5F" w:rsidRDefault="002A0D5F" w:rsidP="00E80303">
            <w:pPr>
              <w:pStyle w:val="TabellRader"/>
            </w:pPr>
            <w:r>
              <w:t>155 400</w:t>
            </w:r>
          </w:p>
        </w:tc>
        <w:tc>
          <w:tcPr>
            <w:tcW w:w="658" w:type="dxa"/>
            <w:tcBorders>
              <w:top w:val="single" w:sz="6" w:space="0" w:color="auto"/>
            </w:tcBorders>
            <w:shd w:val="clear" w:color="auto" w:fill="auto"/>
          </w:tcPr>
          <w:p w14:paraId="5ABA1375" w14:textId="77777777" w:rsidR="002A0D5F" w:rsidRDefault="002A0D5F" w:rsidP="00E80303">
            <w:pPr>
              <w:pStyle w:val="TabellRader"/>
            </w:pPr>
            <w:r>
              <w:t>149 400</w:t>
            </w:r>
          </w:p>
        </w:tc>
        <w:tc>
          <w:tcPr>
            <w:tcW w:w="658" w:type="dxa"/>
            <w:tcBorders>
              <w:top w:val="single" w:sz="6" w:space="0" w:color="auto"/>
            </w:tcBorders>
            <w:shd w:val="clear" w:color="auto" w:fill="auto"/>
          </w:tcPr>
          <w:p w14:paraId="2F8955EF" w14:textId="77777777" w:rsidR="002A0D5F" w:rsidRDefault="002A0D5F" w:rsidP="00E80303">
            <w:pPr>
              <w:pStyle w:val="TabellRader"/>
            </w:pPr>
            <w:r>
              <w:t>148 400</w:t>
            </w:r>
          </w:p>
        </w:tc>
      </w:tr>
      <w:tr w:rsidR="002A0D5F" w14:paraId="30B99484" w14:textId="77777777" w:rsidTr="00E80303">
        <w:tc>
          <w:tcPr>
            <w:tcW w:w="1389" w:type="dxa"/>
            <w:shd w:val="clear" w:color="auto" w:fill="auto"/>
          </w:tcPr>
          <w:p w14:paraId="52A29899" w14:textId="77777777" w:rsidR="002A0D5F" w:rsidRDefault="002A0D5F" w:rsidP="00E80303">
            <w:pPr>
              <w:pStyle w:val="TabellRader"/>
              <w:jc w:val="left"/>
            </w:pPr>
          </w:p>
        </w:tc>
        <w:tc>
          <w:tcPr>
            <w:tcW w:w="1276" w:type="dxa"/>
            <w:shd w:val="clear" w:color="auto" w:fill="auto"/>
          </w:tcPr>
          <w:p w14:paraId="42C50C62" w14:textId="77777777" w:rsidR="002A0D5F" w:rsidRDefault="002A0D5F" w:rsidP="00E80303">
            <w:pPr>
              <w:pStyle w:val="TabellRader"/>
              <w:jc w:val="left"/>
            </w:pPr>
            <w:r>
              <w:t>Timanställda</w:t>
            </w:r>
          </w:p>
        </w:tc>
        <w:tc>
          <w:tcPr>
            <w:tcW w:w="658" w:type="dxa"/>
            <w:shd w:val="clear" w:color="auto" w:fill="auto"/>
          </w:tcPr>
          <w:p w14:paraId="1C78ED89" w14:textId="77777777" w:rsidR="002A0D5F" w:rsidRDefault="002A0D5F" w:rsidP="00E80303">
            <w:pPr>
              <w:pStyle w:val="TabellRader"/>
            </w:pPr>
            <w:r>
              <w:t>43 400</w:t>
            </w:r>
          </w:p>
        </w:tc>
        <w:tc>
          <w:tcPr>
            <w:tcW w:w="658" w:type="dxa"/>
            <w:shd w:val="clear" w:color="auto" w:fill="auto"/>
          </w:tcPr>
          <w:p w14:paraId="663D63C1" w14:textId="77777777" w:rsidR="002A0D5F" w:rsidRDefault="002A0D5F" w:rsidP="00E80303">
            <w:pPr>
              <w:pStyle w:val="TabellRader"/>
            </w:pPr>
            <w:r>
              <w:t>42 400</w:t>
            </w:r>
          </w:p>
        </w:tc>
        <w:tc>
          <w:tcPr>
            <w:tcW w:w="658" w:type="dxa"/>
            <w:shd w:val="clear" w:color="auto" w:fill="auto"/>
          </w:tcPr>
          <w:p w14:paraId="5C28CBC9" w14:textId="77777777" w:rsidR="002A0D5F" w:rsidRDefault="002A0D5F" w:rsidP="00E80303">
            <w:pPr>
              <w:pStyle w:val="TabellRader"/>
            </w:pPr>
            <w:r>
              <w:t>41 400</w:t>
            </w:r>
          </w:p>
        </w:tc>
        <w:tc>
          <w:tcPr>
            <w:tcW w:w="658" w:type="dxa"/>
            <w:shd w:val="clear" w:color="auto" w:fill="auto"/>
          </w:tcPr>
          <w:p w14:paraId="241ED4B5" w14:textId="77777777" w:rsidR="002A0D5F" w:rsidRDefault="002A0D5F" w:rsidP="00E80303">
            <w:pPr>
              <w:pStyle w:val="TabellRader"/>
            </w:pPr>
            <w:r>
              <w:t>42 900</w:t>
            </w:r>
          </w:p>
        </w:tc>
        <w:tc>
          <w:tcPr>
            <w:tcW w:w="658" w:type="dxa"/>
            <w:shd w:val="clear" w:color="auto" w:fill="auto"/>
          </w:tcPr>
          <w:p w14:paraId="4DD2F2CE" w14:textId="77777777" w:rsidR="002A0D5F" w:rsidRDefault="002A0D5F" w:rsidP="00E80303">
            <w:pPr>
              <w:pStyle w:val="TabellRader"/>
            </w:pPr>
            <w:r>
              <w:t>43 400</w:t>
            </w:r>
          </w:p>
        </w:tc>
      </w:tr>
      <w:tr w:rsidR="002A0D5F" w14:paraId="3F3C3ACE" w14:textId="77777777" w:rsidTr="00E80303">
        <w:tc>
          <w:tcPr>
            <w:tcW w:w="1389" w:type="dxa"/>
            <w:shd w:val="clear" w:color="auto" w:fill="auto"/>
          </w:tcPr>
          <w:p w14:paraId="5A8350F6" w14:textId="0C2E4A26" w:rsidR="002A0D5F" w:rsidRDefault="002A0D5F" w:rsidP="00E80303">
            <w:pPr>
              <w:pStyle w:val="TabellRader"/>
              <w:jc w:val="left"/>
            </w:pPr>
            <w:r>
              <w:t>Anställa hos enskilda utförare</w:t>
            </w:r>
            <w:r w:rsidR="00606E69">
              <w:rPr>
                <w:vertAlign w:val="superscript"/>
              </w:rPr>
              <w:t>**</w:t>
            </w:r>
          </w:p>
        </w:tc>
        <w:tc>
          <w:tcPr>
            <w:tcW w:w="1276" w:type="dxa"/>
            <w:shd w:val="clear" w:color="auto" w:fill="auto"/>
          </w:tcPr>
          <w:p w14:paraId="7AC5D25E" w14:textId="77777777" w:rsidR="002A0D5F" w:rsidRDefault="002A0D5F" w:rsidP="00E80303">
            <w:pPr>
              <w:pStyle w:val="TabellRader"/>
              <w:jc w:val="left"/>
            </w:pPr>
            <w:r>
              <w:t>Månadsanställda</w:t>
            </w:r>
          </w:p>
        </w:tc>
        <w:tc>
          <w:tcPr>
            <w:tcW w:w="658" w:type="dxa"/>
            <w:shd w:val="clear" w:color="auto" w:fill="auto"/>
          </w:tcPr>
          <w:p w14:paraId="12245AA9" w14:textId="77777777" w:rsidR="002A0D5F" w:rsidRDefault="002A0D5F" w:rsidP="00E80303">
            <w:pPr>
              <w:pStyle w:val="TabellRader"/>
            </w:pPr>
            <w:r>
              <w:t>26 400</w:t>
            </w:r>
          </w:p>
        </w:tc>
        <w:tc>
          <w:tcPr>
            <w:tcW w:w="658" w:type="dxa"/>
            <w:shd w:val="clear" w:color="auto" w:fill="auto"/>
          </w:tcPr>
          <w:p w14:paraId="17B6B846" w14:textId="77777777" w:rsidR="002A0D5F" w:rsidRDefault="002A0D5F" w:rsidP="00E80303">
            <w:pPr>
              <w:pStyle w:val="TabellRader"/>
            </w:pPr>
            <w:r>
              <w:t>24 900</w:t>
            </w:r>
          </w:p>
        </w:tc>
        <w:tc>
          <w:tcPr>
            <w:tcW w:w="658" w:type="dxa"/>
            <w:shd w:val="clear" w:color="auto" w:fill="auto"/>
          </w:tcPr>
          <w:p w14:paraId="57C815B8" w14:textId="77777777" w:rsidR="002A0D5F" w:rsidRDefault="002A0D5F" w:rsidP="00E80303">
            <w:pPr>
              <w:pStyle w:val="TabellRader"/>
            </w:pPr>
            <w:r>
              <w:t>26 400</w:t>
            </w:r>
          </w:p>
        </w:tc>
        <w:tc>
          <w:tcPr>
            <w:tcW w:w="658" w:type="dxa"/>
            <w:shd w:val="clear" w:color="auto" w:fill="auto"/>
          </w:tcPr>
          <w:p w14:paraId="31F607D7" w14:textId="77777777" w:rsidR="002A0D5F" w:rsidRDefault="002A0D5F" w:rsidP="00E80303">
            <w:pPr>
              <w:pStyle w:val="TabellRader"/>
            </w:pPr>
            <w:r>
              <w:t>27 900</w:t>
            </w:r>
          </w:p>
        </w:tc>
        <w:tc>
          <w:tcPr>
            <w:tcW w:w="658" w:type="dxa"/>
            <w:shd w:val="clear" w:color="auto" w:fill="auto"/>
          </w:tcPr>
          <w:p w14:paraId="46978E55" w14:textId="77777777" w:rsidR="002A0D5F" w:rsidRDefault="002A0D5F" w:rsidP="00E80303">
            <w:pPr>
              <w:pStyle w:val="TabellRader"/>
            </w:pPr>
            <w:r>
              <w:t>29 700</w:t>
            </w:r>
          </w:p>
        </w:tc>
      </w:tr>
      <w:tr w:rsidR="002A0D5F" w14:paraId="341B366A" w14:textId="77777777" w:rsidTr="00E80303">
        <w:tc>
          <w:tcPr>
            <w:tcW w:w="1389" w:type="dxa"/>
            <w:shd w:val="clear" w:color="auto" w:fill="auto"/>
          </w:tcPr>
          <w:p w14:paraId="04A8C835" w14:textId="77777777" w:rsidR="002A0D5F" w:rsidRDefault="002A0D5F" w:rsidP="00E80303">
            <w:pPr>
              <w:pStyle w:val="TabellRader"/>
              <w:jc w:val="left"/>
            </w:pPr>
          </w:p>
        </w:tc>
        <w:tc>
          <w:tcPr>
            <w:tcW w:w="1276" w:type="dxa"/>
            <w:shd w:val="clear" w:color="auto" w:fill="auto"/>
          </w:tcPr>
          <w:p w14:paraId="5A1544C9" w14:textId="77777777" w:rsidR="002A0D5F" w:rsidRDefault="002A0D5F" w:rsidP="00E80303">
            <w:pPr>
              <w:pStyle w:val="TabellRader"/>
              <w:jc w:val="left"/>
            </w:pPr>
            <w:r>
              <w:t>Timanställda</w:t>
            </w:r>
          </w:p>
        </w:tc>
        <w:tc>
          <w:tcPr>
            <w:tcW w:w="658" w:type="dxa"/>
            <w:shd w:val="clear" w:color="auto" w:fill="auto"/>
          </w:tcPr>
          <w:p w14:paraId="7CFCC150" w14:textId="77777777" w:rsidR="002A0D5F" w:rsidRDefault="002A0D5F" w:rsidP="00E80303">
            <w:pPr>
              <w:pStyle w:val="TabellRader"/>
            </w:pPr>
            <w:r>
              <w:t>6 900</w:t>
            </w:r>
          </w:p>
        </w:tc>
        <w:tc>
          <w:tcPr>
            <w:tcW w:w="658" w:type="dxa"/>
            <w:shd w:val="clear" w:color="auto" w:fill="auto"/>
          </w:tcPr>
          <w:p w14:paraId="0791024B" w14:textId="77777777" w:rsidR="002A0D5F" w:rsidRDefault="002A0D5F" w:rsidP="00E80303">
            <w:pPr>
              <w:pStyle w:val="TabellRader"/>
            </w:pPr>
            <w:r>
              <w:t>6 600</w:t>
            </w:r>
          </w:p>
        </w:tc>
        <w:tc>
          <w:tcPr>
            <w:tcW w:w="658" w:type="dxa"/>
            <w:shd w:val="clear" w:color="auto" w:fill="auto"/>
          </w:tcPr>
          <w:p w14:paraId="61119DD5" w14:textId="77777777" w:rsidR="002A0D5F" w:rsidRDefault="002A0D5F" w:rsidP="00E80303">
            <w:pPr>
              <w:pStyle w:val="TabellRader"/>
            </w:pPr>
            <w:r>
              <w:t>7 000</w:t>
            </w:r>
          </w:p>
        </w:tc>
        <w:tc>
          <w:tcPr>
            <w:tcW w:w="658" w:type="dxa"/>
            <w:shd w:val="clear" w:color="auto" w:fill="auto"/>
          </w:tcPr>
          <w:p w14:paraId="7BE0E31F" w14:textId="77777777" w:rsidR="002A0D5F" w:rsidRDefault="002A0D5F" w:rsidP="00E80303">
            <w:pPr>
              <w:pStyle w:val="TabellRader"/>
            </w:pPr>
            <w:r>
              <w:t>8 000</w:t>
            </w:r>
          </w:p>
        </w:tc>
        <w:tc>
          <w:tcPr>
            <w:tcW w:w="658" w:type="dxa"/>
            <w:shd w:val="clear" w:color="auto" w:fill="auto"/>
          </w:tcPr>
          <w:p w14:paraId="7D7607EE" w14:textId="77777777" w:rsidR="002A0D5F" w:rsidRDefault="002A0D5F" w:rsidP="00E80303">
            <w:pPr>
              <w:pStyle w:val="TabellRader"/>
            </w:pPr>
            <w:r>
              <w:t>8 700</w:t>
            </w:r>
          </w:p>
        </w:tc>
      </w:tr>
      <w:tr w:rsidR="002A0D5F" w:rsidRPr="00F364F5" w14:paraId="25B23CF0" w14:textId="77777777" w:rsidTr="00E80303">
        <w:tc>
          <w:tcPr>
            <w:tcW w:w="1389" w:type="dxa"/>
            <w:shd w:val="clear" w:color="auto" w:fill="auto"/>
          </w:tcPr>
          <w:p w14:paraId="13034B37" w14:textId="77777777" w:rsidR="002A0D5F" w:rsidRPr="00F364F5" w:rsidRDefault="002A0D5F" w:rsidP="00E80303">
            <w:pPr>
              <w:pStyle w:val="TabellRader"/>
              <w:jc w:val="left"/>
              <w:rPr>
                <w:b/>
              </w:rPr>
            </w:pPr>
            <w:r w:rsidRPr="00F364F5">
              <w:rPr>
                <w:b/>
              </w:rPr>
              <w:t>Totalt antal anställda</w:t>
            </w:r>
          </w:p>
        </w:tc>
        <w:tc>
          <w:tcPr>
            <w:tcW w:w="1276" w:type="dxa"/>
            <w:shd w:val="clear" w:color="auto" w:fill="auto"/>
          </w:tcPr>
          <w:p w14:paraId="00693422" w14:textId="77777777" w:rsidR="002A0D5F" w:rsidRPr="00F364F5" w:rsidRDefault="002A0D5F" w:rsidP="00E80303">
            <w:pPr>
              <w:pStyle w:val="TabellRader"/>
              <w:rPr>
                <w:b/>
              </w:rPr>
            </w:pPr>
          </w:p>
        </w:tc>
        <w:tc>
          <w:tcPr>
            <w:tcW w:w="658" w:type="dxa"/>
            <w:shd w:val="clear" w:color="auto" w:fill="auto"/>
          </w:tcPr>
          <w:p w14:paraId="5F01A3D6" w14:textId="77777777" w:rsidR="002A0D5F" w:rsidRDefault="002A0D5F" w:rsidP="00E80303">
            <w:pPr>
              <w:pStyle w:val="TabellRader"/>
              <w:rPr>
                <w:b/>
              </w:rPr>
            </w:pPr>
          </w:p>
          <w:p w14:paraId="5CF73E61" w14:textId="77777777" w:rsidR="002A0D5F" w:rsidRPr="00F364F5" w:rsidRDefault="002A0D5F" w:rsidP="00E80303">
            <w:pPr>
              <w:pStyle w:val="TabellRader"/>
              <w:rPr>
                <w:b/>
              </w:rPr>
            </w:pPr>
            <w:r w:rsidRPr="00F364F5">
              <w:rPr>
                <w:b/>
              </w:rPr>
              <w:t>239 600</w:t>
            </w:r>
          </w:p>
        </w:tc>
        <w:tc>
          <w:tcPr>
            <w:tcW w:w="658" w:type="dxa"/>
            <w:shd w:val="clear" w:color="auto" w:fill="auto"/>
          </w:tcPr>
          <w:p w14:paraId="1420FE36" w14:textId="77777777" w:rsidR="002A0D5F" w:rsidRDefault="002A0D5F" w:rsidP="00E80303">
            <w:pPr>
              <w:pStyle w:val="TabellRader"/>
              <w:rPr>
                <w:b/>
              </w:rPr>
            </w:pPr>
          </w:p>
          <w:p w14:paraId="50C51178" w14:textId="77777777" w:rsidR="002A0D5F" w:rsidRPr="00F364F5" w:rsidRDefault="002A0D5F" w:rsidP="00E80303">
            <w:pPr>
              <w:pStyle w:val="TabellRader"/>
              <w:rPr>
                <w:b/>
              </w:rPr>
            </w:pPr>
            <w:r>
              <w:rPr>
                <w:b/>
              </w:rPr>
              <w:t>234 700</w:t>
            </w:r>
          </w:p>
        </w:tc>
        <w:tc>
          <w:tcPr>
            <w:tcW w:w="658" w:type="dxa"/>
            <w:shd w:val="clear" w:color="auto" w:fill="auto"/>
          </w:tcPr>
          <w:p w14:paraId="333BF6BF" w14:textId="77777777" w:rsidR="002A0D5F" w:rsidRDefault="002A0D5F" w:rsidP="00E80303">
            <w:pPr>
              <w:pStyle w:val="TabellRader"/>
              <w:rPr>
                <w:b/>
              </w:rPr>
            </w:pPr>
          </w:p>
          <w:p w14:paraId="1E75C22C" w14:textId="77777777" w:rsidR="002A0D5F" w:rsidRPr="00F364F5" w:rsidRDefault="002A0D5F" w:rsidP="00E80303">
            <w:pPr>
              <w:pStyle w:val="TabellRader"/>
              <w:rPr>
                <w:b/>
              </w:rPr>
            </w:pPr>
            <w:r>
              <w:rPr>
                <w:b/>
              </w:rPr>
              <w:t>230 200</w:t>
            </w:r>
          </w:p>
        </w:tc>
        <w:tc>
          <w:tcPr>
            <w:tcW w:w="658" w:type="dxa"/>
            <w:shd w:val="clear" w:color="auto" w:fill="auto"/>
          </w:tcPr>
          <w:p w14:paraId="26A6E216" w14:textId="77777777" w:rsidR="002A0D5F" w:rsidRDefault="002A0D5F" w:rsidP="00E80303">
            <w:pPr>
              <w:pStyle w:val="TabellRader"/>
              <w:rPr>
                <w:b/>
              </w:rPr>
            </w:pPr>
          </w:p>
          <w:p w14:paraId="6B3C2022" w14:textId="77777777" w:rsidR="002A0D5F" w:rsidRPr="00F364F5" w:rsidRDefault="002A0D5F" w:rsidP="00E80303">
            <w:pPr>
              <w:pStyle w:val="TabellRader"/>
              <w:rPr>
                <w:b/>
              </w:rPr>
            </w:pPr>
            <w:r>
              <w:rPr>
                <w:b/>
              </w:rPr>
              <w:t>228 200</w:t>
            </w:r>
          </w:p>
        </w:tc>
        <w:tc>
          <w:tcPr>
            <w:tcW w:w="658" w:type="dxa"/>
            <w:shd w:val="clear" w:color="auto" w:fill="auto"/>
          </w:tcPr>
          <w:p w14:paraId="7CA9B6C1" w14:textId="77777777" w:rsidR="002A0D5F" w:rsidRDefault="002A0D5F" w:rsidP="00E80303">
            <w:pPr>
              <w:pStyle w:val="TabellRader"/>
              <w:rPr>
                <w:b/>
              </w:rPr>
            </w:pPr>
          </w:p>
          <w:p w14:paraId="15D4F470" w14:textId="77777777" w:rsidR="002A0D5F" w:rsidRPr="00F364F5" w:rsidRDefault="002A0D5F" w:rsidP="00E80303">
            <w:pPr>
              <w:pStyle w:val="TabellRader"/>
              <w:rPr>
                <w:b/>
              </w:rPr>
            </w:pPr>
            <w:r>
              <w:rPr>
                <w:b/>
              </w:rPr>
              <w:t>230 200</w:t>
            </w:r>
          </w:p>
        </w:tc>
      </w:tr>
      <w:tr w:rsidR="002A0D5F" w14:paraId="018F5143" w14:textId="77777777" w:rsidTr="00E80303">
        <w:tc>
          <w:tcPr>
            <w:tcW w:w="1389" w:type="dxa"/>
            <w:tcBorders>
              <w:bottom w:val="single" w:sz="8" w:space="0" w:color="auto"/>
            </w:tcBorders>
            <w:shd w:val="clear" w:color="auto" w:fill="auto"/>
          </w:tcPr>
          <w:p w14:paraId="41D88B45" w14:textId="4C237DFF" w:rsidR="002A0D5F" w:rsidRDefault="002A0D5F" w:rsidP="00E80303">
            <w:pPr>
              <w:pStyle w:val="TabellRader"/>
              <w:jc w:val="left"/>
            </w:pPr>
            <w:r>
              <w:t>Antal årsarbeten, exkl. långtidsfrånvaro</w:t>
            </w:r>
            <w:r w:rsidR="00606E69">
              <w:rPr>
                <w:vertAlign w:val="superscript"/>
              </w:rPr>
              <w:t>***</w:t>
            </w:r>
          </w:p>
        </w:tc>
        <w:tc>
          <w:tcPr>
            <w:tcW w:w="1276" w:type="dxa"/>
            <w:tcBorders>
              <w:bottom w:val="single" w:sz="8" w:space="0" w:color="auto"/>
            </w:tcBorders>
            <w:shd w:val="clear" w:color="auto" w:fill="auto"/>
          </w:tcPr>
          <w:p w14:paraId="2B63A5DE" w14:textId="77777777" w:rsidR="002A0D5F" w:rsidRDefault="002A0D5F" w:rsidP="00E80303">
            <w:pPr>
              <w:pStyle w:val="TabellRader"/>
            </w:pPr>
          </w:p>
        </w:tc>
        <w:tc>
          <w:tcPr>
            <w:tcW w:w="658" w:type="dxa"/>
            <w:tcBorders>
              <w:bottom w:val="single" w:sz="8" w:space="0" w:color="auto"/>
            </w:tcBorders>
            <w:shd w:val="clear" w:color="auto" w:fill="auto"/>
          </w:tcPr>
          <w:p w14:paraId="28DEFA49" w14:textId="77777777" w:rsidR="002A0D5F" w:rsidRDefault="002A0D5F" w:rsidP="00E80303">
            <w:pPr>
              <w:pStyle w:val="TabellRader"/>
            </w:pPr>
          </w:p>
          <w:p w14:paraId="0D3484AF" w14:textId="77777777" w:rsidR="002A0D5F" w:rsidRDefault="002A0D5F" w:rsidP="00E80303">
            <w:pPr>
              <w:pStyle w:val="TabellRader"/>
            </w:pPr>
            <w:r>
              <w:t>163 100</w:t>
            </w:r>
          </w:p>
        </w:tc>
        <w:tc>
          <w:tcPr>
            <w:tcW w:w="658" w:type="dxa"/>
            <w:tcBorders>
              <w:bottom w:val="single" w:sz="8" w:space="0" w:color="auto"/>
            </w:tcBorders>
            <w:shd w:val="clear" w:color="auto" w:fill="auto"/>
          </w:tcPr>
          <w:p w14:paraId="32D2EFF6" w14:textId="77777777" w:rsidR="002A0D5F" w:rsidRDefault="002A0D5F" w:rsidP="00E80303">
            <w:pPr>
              <w:pStyle w:val="TabellRader"/>
            </w:pPr>
          </w:p>
          <w:p w14:paraId="614C87A8" w14:textId="77777777" w:rsidR="002A0D5F" w:rsidRDefault="002A0D5F" w:rsidP="00E80303">
            <w:pPr>
              <w:pStyle w:val="TabellRader"/>
            </w:pPr>
            <w:r>
              <w:t>162 400</w:t>
            </w:r>
          </w:p>
        </w:tc>
        <w:tc>
          <w:tcPr>
            <w:tcW w:w="658" w:type="dxa"/>
            <w:tcBorders>
              <w:bottom w:val="single" w:sz="8" w:space="0" w:color="auto"/>
            </w:tcBorders>
            <w:shd w:val="clear" w:color="auto" w:fill="auto"/>
          </w:tcPr>
          <w:p w14:paraId="4FFD2952" w14:textId="77777777" w:rsidR="002A0D5F" w:rsidRDefault="002A0D5F" w:rsidP="00E80303">
            <w:pPr>
              <w:pStyle w:val="TabellRader"/>
            </w:pPr>
          </w:p>
          <w:p w14:paraId="3E272134" w14:textId="77777777" w:rsidR="002A0D5F" w:rsidRDefault="002A0D5F" w:rsidP="00E80303">
            <w:pPr>
              <w:pStyle w:val="TabellRader"/>
            </w:pPr>
            <w:r>
              <w:t>161 800</w:t>
            </w:r>
          </w:p>
        </w:tc>
        <w:tc>
          <w:tcPr>
            <w:tcW w:w="658" w:type="dxa"/>
            <w:tcBorders>
              <w:bottom w:val="single" w:sz="8" w:space="0" w:color="auto"/>
            </w:tcBorders>
            <w:shd w:val="clear" w:color="auto" w:fill="auto"/>
          </w:tcPr>
          <w:p w14:paraId="7E31AFBD" w14:textId="77777777" w:rsidR="002A0D5F" w:rsidRDefault="002A0D5F" w:rsidP="00E80303">
            <w:pPr>
              <w:pStyle w:val="TabellRader"/>
            </w:pPr>
          </w:p>
          <w:p w14:paraId="532FDC6C" w14:textId="77777777" w:rsidR="002A0D5F" w:rsidRDefault="002A0D5F" w:rsidP="00E80303">
            <w:pPr>
              <w:pStyle w:val="TabellRader"/>
            </w:pPr>
            <w:r>
              <w:t>163 900</w:t>
            </w:r>
          </w:p>
        </w:tc>
        <w:tc>
          <w:tcPr>
            <w:tcW w:w="658" w:type="dxa"/>
            <w:tcBorders>
              <w:bottom w:val="single" w:sz="8" w:space="0" w:color="auto"/>
            </w:tcBorders>
            <w:shd w:val="clear" w:color="auto" w:fill="auto"/>
          </w:tcPr>
          <w:p w14:paraId="6E27F153" w14:textId="77777777" w:rsidR="002A0D5F" w:rsidRDefault="002A0D5F" w:rsidP="00E80303">
            <w:pPr>
              <w:pStyle w:val="TabellRader"/>
            </w:pPr>
          </w:p>
          <w:p w14:paraId="0D61F20B" w14:textId="77777777" w:rsidR="002A0D5F" w:rsidRDefault="002A0D5F" w:rsidP="00E80303">
            <w:pPr>
              <w:pStyle w:val="TabellRader"/>
            </w:pPr>
            <w:r>
              <w:t>161 400</w:t>
            </w:r>
          </w:p>
        </w:tc>
      </w:tr>
    </w:tbl>
    <w:p w14:paraId="722D32D5" w14:textId="77777777" w:rsidR="002A0D5F" w:rsidRDefault="002A0D5F" w:rsidP="00E80303">
      <w:pPr>
        <w:pStyle w:val="TabellFotnot"/>
      </w:pPr>
      <w:r>
        <w:t xml:space="preserve">Anm.: </w:t>
      </w:r>
      <w:r w:rsidRPr="00A50A1E">
        <w:t xml:space="preserve">Antalet </w:t>
      </w:r>
      <w:r w:rsidRPr="005130F9">
        <w:t>anställda</w:t>
      </w:r>
      <w:r w:rsidRPr="00A50A1E">
        <w:t xml:space="preserve"> inkluderar långtidslediga och sjukskrivna.</w:t>
      </w:r>
    </w:p>
    <w:p w14:paraId="4B03F7C3" w14:textId="1879DA02" w:rsidR="002A0D5F" w:rsidRDefault="00606E69" w:rsidP="00E80303">
      <w:pPr>
        <w:pStyle w:val="TabellFotnot"/>
        <w:spacing w:before="0"/>
      </w:pPr>
      <w:r>
        <w:rPr>
          <w:vertAlign w:val="superscript"/>
        </w:rPr>
        <w:t>*</w:t>
      </w:r>
      <w:r w:rsidR="002A0D5F">
        <w:rPr>
          <w:vertAlign w:val="superscript"/>
        </w:rPr>
        <w:t xml:space="preserve"> </w:t>
      </w:r>
      <w:r w:rsidR="002A0D5F" w:rsidRPr="00A50A1E">
        <w:t>Antalet anställda inom vård och omsorg om äldre och personer med funktionsnedsättningar har fördelats</w:t>
      </w:r>
      <w:r w:rsidR="002A0D5F">
        <w:t xml:space="preserve"> </w:t>
      </w:r>
      <w:r w:rsidR="002A0D5F" w:rsidRPr="00A50A1E">
        <w:t>på de båda verksamheterna med stöd av fördelningen av kostnaderna enligt räkenskapssammandraget för respektive</w:t>
      </w:r>
      <w:r w:rsidR="002A0D5F">
        <w:t xml:space="preserve"> år.</w:t>
      </w:r>
    </w:p>
    <w:p w14:paraId="7244C5BC" w14:textId="435E23A6" w:rsidR="002A0D5F" w:rsidRDefault="00606E69" w:rsidP="00E80303">
      <w:pPr>
        <w:pStyle w:val="TabellFotnot"/>
        <w:spacing w:before="0"/>
      </w:pPr>
      <w:r>
        <w:rPr>
          <w:vertAlign w:val="superscript"/>
        </w:rPr>
        <w:t>**</w:t>
      </w:r>
      <w:r w:rsidR="002A0D5F">
        <w:rPr>
          <w:vertAlign w:val="superscript"/>
        </w:rPr>
        <w:t xml:space="preserve"> </w:t>
      </w:r>
      <w:r w:rsidR="002A0D5F" w:rsidRPr="00A50A1E">
        <w:t>Antal anställda hos enskilda utförare har skattats med stöd av den andel av verksamheten som har bedrivits</w:t>
      </w:r>
      <w:r w:rsidR="002A0D5F">
        <w:t xml:space="preserve"> </w:t>
      </w:r>
      <w:r w:rsidR="002A0D5F" w:rsidRPr="00A50A1E">
        <w:t>i enskild regi, enligt Socialstyrelsens verksamhetsstatistik, för respektive år.</w:t>
      </w:r>
    </w:p>
    <w:p w14:paraId="5362AB97" w14:textId="4311A987" w:rsidR="002A0D5F" w:rsidRDefault="00606E69" w:rsidP="00E80303">
      <w:pPr>
        <w:pStyle w:val="TabellFotnot"/>
        <w:spacing w:before="0"/>
      </w:pPr>
      <w:r>
        <w:rPr>
          <w:vertAlign w:val="superscript"/>
        </w:rPr>
        <w:t>***</w:t>
      </w:r>
      <w:r w:rsidR="002A0D5F">
        <w:rPr>
          <w:vertAlign w:val="superscript"/>
        </w:rPr>
        <w:t xml:space="preserve"> </w:t>
      </w:r>
      <w:r w:rsidR="002A0D5F" w:rsidRPr="00A50A1E">
        <w:t>Med långtidsfrånvaro avses frånvaro 30 dagar eller längre för föräldraledighet, sjukdom, utbildning m.m.</w:t>
      </w:r>
    </w:p>
    <w:p w14:paraId="0B5DA816" w14:textId="18F73B64" w:rsidR="002A0D5F" w:rsidRDefault="002A0D5F" w:rsidP="00E80303">
      <w:pPr>
        <w:pStyle w:val="TabellFotnot"/>
        <w:spacing w:before="0"/>
      </w:pPr>
      <w:r>
        <w:t>Källa: Lägesrapport 2013</w:t>
      </w:r>
      <w:r w:rsidR="00512EDD">
        <w:t xml:space="preserve"> (Socialstyrelsen 2013)</w:t>
      </w:r>
      <w:r w:rsidRPr="00A50A1E">
        <w:t>.</w:t>
      </w:r>
    </w:p>
    <w:p w14:paraId="2305FA82" w14:textId="77777777" w:rsidR="002A0D5F" w:rsidRDefault="002A0D5F" w:rsidP="00E80303">
      <w:pPr>
        <w:pStyle w:val="Rubrik5utannumrering"/>
      </w:pPr>
      <w:r>
        <w:t>Personalens utbildningsnivå</w:t>
      </w:r>
    </w:p>
    <w:p w14:paraId="37680EA4" w14:textId="6639E9A7" w:rsidR="002A0D5F" w:rsidRDefault="00B57924" w:rsidP="00E80303">
      <w:pPr>
        <w:pStyle w:val="Brdtext"/>
      </w:pPr>
      <w:r>
        <w:t>År</w:t>
      </w:r>
      <w:r w:rsidR="002A0D5F">
        <w:t xml:space="preserve"> 2007–2011 har det inte skett några förändringar i personalens utbildningsnivå. Den dominerande yrkesgruppen inom kommunernas vård och omsorg var vårdbiträden och undersköterskor. Flertalet hade gymnasial utbildning och en mindre andel hade eftergymnasial utbildning. </w:t>
      </w:r>
    </w:p>
    <w:p w14:paraId="2E067302" w14:textId="5C81E32B" w:rsidR="002A0D5F" w:rsidRDefault="002A0D5F" w:rsidP="00E80303">
      <w:pPr>
        <w:pStyle w:val="Brdtextmedindrag"/>
      </w:pPr>
      <w:r>
        <w:t>En jämförelse mellan kommunalt och enskilt utförd verksamhet visade att andelen undersköterskor och vårdbiträden som hade yrkes</w:t>
      </w:r>
      <w:r w:rsidR="00155932">
        <w:t>-</w:t>
      </w:r>
      <w:r>
        <w:t>förberedande utbildning var mindre i enskild verksamhet. Inom hem</w:t>
      </w:r>
      <w:r w:rsidR="00155932">
        <w:t>-</w:t>
      </w:r>
      <w:r>
        <w:t>tjänsten hade 63 procent av de månadsanställda i enskild verksamhet yrkes</w:t>
      </w:r>
      <w:r w:rsidR="00155932">
        <w:t>förberedande utbild</w:t>
      </w:r>
      <w:r>
        <w:t>ning 2012</w:t>
      </w:r>
      <w:r w:rsidR="00B57924">
        <w:t>,</w:t>
      </w:r>
      <w:r>
        <w:t xml:space="preserve"> jämfört med 77 procent i kommunal verksamhet (se tabell 4.6).</w:t>
      </w:r>
    </w:p>
    <w:p w14:paraId="4876EDDD" w14:textId="7DF4DD6E" w:rsidR="002A0D5F" w:rsidRDefault="002A0D5F" w:rsidP="00E80303">
      <w:pPr>
        <w:pStyle w:val="Brdtextmedindrag"/>
      </w:pPr>
      <w:r>
        <w:t>C</w:t>
      </w:r>
      <w:r w:rsidR="00687950">
        <w:t>irk</w:t>
      </w:r>
      <w:r>
        <w:t>a</w:t>
      </w:r>
      <w:r w:rsidRPr="00F23D21">
        <w:t xml:space="preserve"> 23</w:t>
      </w:r>
      <w:r>
        <w:t> </w:t>
      </w:r>
      <w:r w:rsidRPr="00F23D21">
        <w:t>procent av den kommunalt finansierade vården och omsorgen utför</w:t>
      </w:r>
      <w:r>
        <w:t>de</w:t>
      </w:r>
      <w:r w:rsidRPr="00F23D21">
        <w:t xml:space="preserve">s av timavlönad personal. Bland dessa </w:t>
      </w:r>
      <w:r>
        <w:t>var</w:t>
      </w:r>
      <w:r w:rsidRPr="00F23D21">
        <w:t xml:space="preserve"> andelen med yrkes</w:t>
      </w:r>
      <w:r w:rsidR="00155932">
        <w:t>-</w:t>
      </w:r>
      <w:r w:rsidRPr="00F23D21">
        <w:t xml:space="preserve">förberedande utbildning lägre än bland månadsanställda. Hos enskilda </w:t>
      </w:r>
      <w:r w:rsidRPr="00F23D21">
        <w:lastRenderedPageBreak/>
        <w:t xml:space="preserve">utförare inom hemtjänst </w:t>
      </w:r>
      <w:r>
        <w:t>var</w:t>
      </w:r>
      <w:r w:rsidRPr="00F23D21">
        <w:t xml:space="preserve"> andelen timanställda 34</w:t>
      </w:r>
      <w:r>
        <w:t> </w:t>
      </w:r>
      <w:r w:rsidRPr="00F23D21">
        <w:t>procent</w:t>
      </w:r>
      <w:r w:rsidR="00687950">
        <w:t>,</w:t>
      </w:r>
      <w:r w:rsidRPr="00F23D21">
        <w:t xml:space="preserve"> jämfört med 15</w:t>
      </w:r>
      <w:r>
        <w:t> </w:t>
      </w:r>
      <w:r w:rsidRPr="00F23D21">
        <w:t>procent hos kommunala utförare.</w:t>
      </w:r>
    </w:p>
    <w:p w14:paraId="55E1C848" w14:textId="77777777" w:rsidR="002A0D5F" w:rsidRDefault="002A0D5F" w:rsidP="00E80303">
      <w:pPr>
        <w:pStyle w:val="TabellRubrik"/>
      </w:pPr>
      <w:r>
        <w:t xml:space="preserve">Tabell </w:t>
      </w:r>
      <w:fldSimple w:instr=" STYLEREF 1 \s ">
        <w:r w:rsidR="00756367">
          <w:rPr>
            <w:noProof/>
          </w:rPr>
          <w:t>4</w:t>
        </w:r>
      </w:fldSimple>
      <w:r>
        <w:t>.</w:t>
      </w:r>
      <w:fldSimple w:instr=" SEQ Tabell \* ARABIC \s 1 ">
        <w:r w:rsidR="00756367">
          <w:rPr>
            <w:noProof/>
          </w:rPr>
          <w:t>6</w:t>
        </w:r>
      </w:fldSimple>
      <w:r>
        <w:tab/>
        <w:t>Andel</w:t>
      </w:r>
      <w:r w:rsidRPr="006D7005">
        <w:t xml:space="preserve"> av månadsanställda undersköterskor och vårdbiträden</w:t>
      </w:r>
      <w:r>
        <w:t xml:space="preserve"> </w:t>
      </w:r>
      <w:r w:rsidRPr="006D7005">
        <w:t>inom kommunalt finansierad vård och omsorg om äldre som har yrkesförberedande</w:t>
      </w:r>
      <w:r>
        <w:t xml:space="preserve"> utbildning</w:t>
      </w:r>
      <w:r w:rsidRPr="006D7005">
        <w:t xml:space="preserve"> 2007–2012</w:t>
      </w:r>
    </w:p>
    <w:p w14:paraId="51CD683E" w14:textId="77777777" w:rsidR="002A0D5F" w:rsidRPr="00F54E3A" w:rsidRDefault="002A0D5F" w:rsidP="00E80303">
      <w:pPr>
        <w:pStyle w:val="TabellUnderrubrik"/>
      </w:pPr>
      <w:r>
        <w:t>Procent</w:t>
      </w:r>
    </w:p>
    <w:tbl>
      <w:tblPr>
        <w:tblW w:w="5813" w:type="dxa"/>
        <w:tblLayout w:type="fixed"/>
        <w:tblCellMar>
          <w:left w:w="0" w:type="dxa"/>
        </w:tblCellMar>
        <w:tblLook w:val="0000" w:firstRow="0" w:lastRow="0" w:firstColumn="0" w:lastColumn="0" w:noHBand="0" w:noVBand="0"/>
      </w:tblPr>
      <w:tblGrid>
        <w:gridCol w:w="1219"/>
        <w:gridCol w:w="850"/>
        <w:gridCol w:w="624"/>
        <w:gridCol w:w="624"/>
        <w:gridCol w:w="624"/>
        <w:gridCol w:w="624"/>
        <w:gridCol w:w="624"/>
        <w:gridCol w:w="624"/>
      </w:tblGrid>
      <w:tr w:rsidR="002A0D5F" w14:paraId="5D60F76A" w14:textId="77777777" w:rsidTr="00E80303">
        <w:tc>
          <w:tcPr>
            <w:tcW w:w="1219" w:type="dxa"/>
            <w:tcBorders>
              <w:top w:val="single" w:sz="8" w:space="0" w:color="auto"/>
              <w:bottom w:val="single" w:sz="6" w:space="0" w:color="auto"/>
            </w:tcBorders>
            <w:shd w:val="clear" w:color="auto" w:fill="auto"/>
          </w:tcPr>
          <w:p w14:paraId="5024F68D" w14:textId="77777777" w:rsidR="002A0D5F" w:rsidRDefault="002A0D5F" w:rsidP="00E80303">
            <w:pPr>
              <w:pStyle w:val="TabellHuvud"/>
              <w:jc w:val="left"/>
            </w:pPr>
            <w:r>
              <w:t>Verksamhet</w:t>
            </w:r>
          </w:p>
        </w:tc>
        <w:tc>
          <w:tcPr>
            <w:tcW w:w="850" w:type="dxa"/>
            <w:tcBorders>
              <w:top w:val="single" w:sz="8" w:space="0" w:color="auto"/>
              <w:bottom w:val="single" w:sz="6" w:space="0" w:color="auto"/>
            </w:tcBorders>
            <w:shd w:val="clear" w:color="auto" w:fill="auto"/>
          </w:tcPr>
          <w:p w14:paraId="35136BDF" w14:textId="77777777" w:rsidR="002A0D5F" w:rsidRDefault="002A0D5F" w:rsidP="00E80303">
            <w:pPr>
              <w:pStyle w:val="TabellHuvud"/>
              <w:jc w:val="left"/>
            </w:pPr>
            <w:r>
              <w:t>Driftform</w:t>
            </w:r>
          </w:p>
        </w:tc>
        <w:tc>
          <w:tcPr>
            <w:tcW w:w="624" w:type="dxa"/>
            <w:tcBorders>
              <w:top w:val="single" w:sz="8" w:space="0" w:color="auto"/>
              <w:bottom w:val="single" w:sz="6" w:space="0" w:color="auto"/>
            </w:tcBorders>
            <w:shd w:val="clear" w:color="auto" w:fill="auto"/>
          </w:tcPr>
          <w:p w14:paraId="451E0C06" w14:textId="77777777" w:rsidR="002A0D5F" w:rsidRDefault="002A0D5F" w:rsidP="00E80303">
            <w:pPr>
              <w:pStyle w:val="TabellHuvud"/>
            </w:pPr>
            <w:r>
              <w:t>2007</w:t>
            </w:r>
          </w:p>
        </w:tc>
        <w:tc>
          <w:tcPr>
            <w:tcW w:w="624" w:type="dxa"/>
            <w:tcBorders>
              <w:top w:val="single" w:sz="8" w:space="0" w:color="auto"/>
              <w:bottom w:val="single" w:sz="6" w:space="0" w:color="auto"/>
            </w:tcBorders>
            <w:shd w:val="clear" w:color="auto" w:fill="auto"/>
          </w:tcPr>
          <w:p w14:paraId="2CC01CFF" w14:textId="77777777" w:rsidR="002A0D5F" w:rsidRDefault="002A0D5F" w:rsidP="00E80303">
            <w:pPr>
              <w:pStyle w:val="TabellHuvud"/>
            </w:pPr>
            <w:r>
              <w:t>2008</w:t>
            </w:r>
          </w:p>
        </w:tc>
        <w:tc>
          <w:tcPr>
            <w:tcW w:w="624" w:type="dxa"/>
            <w:tcBorders>
              <w:top w:val="single" w:sz="8" w:space="0" w:color="auto"/>
              <w:bottom w:val="single" w:sz="6" w:space="0" w:color="auto"/>
            </w:tcBorders>
            <w:shd w:val="clear" w:color="auto" w:fill="auto"/>
          </w:tcPr>
          <w:p w14:paraId="61251BCE" w14:textId="77777777" w:rsidR="002A0D5F" w:rsidRDefault="002A0D5F" w:rsidP="00E80303">
            <w:pPr>
              <w:pStyle w:val="TabellHuvud"/>
            </w:pPr>
            <w:r>
              <w:t>2009</w:t>
            </w:r>
          </w:p>
        </w:tc>
        <w:tc>
          <w:tcPr>
            <w:tcW w:w="624" w:type="dxa"/>
            <w:tcBorders>
              <w:top w:val="single" w:sz="8" w:space="0" w:color="auto"/>
              <w:bottom w:val="single" w:sz="6" w:space="0" w:color="auto"/>
            </w:tcBorders>
            <w:shd w:val="clear" w:color="auto" w:fill="auto"/>
          </w:tcPr>
          <w:p w14:paraId="67A89E60" w14:textId="77777777" w:rsidR="002A0D5F" w:rsidRDefault="002A0D5F" w:rsidP="00E80303">
            <w:pPr>
              <w:pStyle w:val="TabellHuvud"/>
            </w:pPr>
            <w:r>
              <w:t>2010</w:t>
            </w:r>
          </w:p>
        </w:tc>
        <w:tc>
          <w:tcPr>
            <w:tcW w:w="624" w:type="dxa"/>
            <w:tcBorders>
              <w:top w:val="single" w:sz="8" w:space="0" w:color="auto"/>
              <w:bottom w:val="single" w:sz="6" w:space="0" w:color="auto"/>
            </w:tcBorders>
            <w:shd w:val="clear" w:color="auto" w:fill="auto"/>
          </w:tcPr>
          <w:p w14:paraId="4AD0C255" w14:textId="77777777" w:rsidR="002A0D5F" w:rsidRDefault="002A0D5F" w:rsidP="00E80303">
            <w:pPr>
              <w:pStyle w:val="TabellHuvud"/>
            </w:pPr>
            <w:r>
              <w:t>2011</w:t>
            </w:r>
          </w:p>
        </w:tc>
        <w:tc>
          <w:tcPr>
            <w:tcW w:w="624" w:type="dxa"/>
            <w:tcBorders>
              <w:top w:val="single" w:sz="8" w:space="0" w:color="auto"/>
              <w:bottom w:val="single" w:sz="6" w:space="0" w:color="auto"/>
            </w:tcBorders>
            <w:shd w:val="clear" w:color="auto" w:fill="auto"/>
          </w:tcPr>
          <w:p w14:paraId="45BC2194" w14:textId="77777777" w:rsidR="002A0D5F" w:rsidRDefault="002A0D5F" w:rsidP="00E80303">
            <w:pPr>
              <w:pStyle w:val="TabellHuvud"/>
            </w:pPr>
            <w:r>
              <w:t>2012</w:t>
            </w:r>
          </w:p>
        </w:tc>
      </w:tr>
      <w:tr w:rsidR="002A0D5F" w14:paraId="27810BC1" w14:textId="77777777" w:rsidTr="00E80303">
        <w:tc>
          <w:tcPr>
            <w:tcW w:w="1219" w:type="dxa"/>
            <w:tcBorders>
              <w:top w:val="single" w:sz="6" w:space="0" w:color="auto"/>
            </w:tcBorders>
            <w:shd w:val="clear" w:color="auto" w:fill="auto"/>
          </w:tcPr>
          <w:p w14:paraId="6C0096BD" w14:textId="77777777" w:rsidR="002A0D5F" w:rsidRDefault="002A0D5F" w:rsidP="00E80303">
            <w:pPr>
              <w:pStyle w:val="TabellRader"/>
              <w:jc w:val="left"/>
            </w:pPr>
            <w:r>
              <w:t>Hemtjänst</w:t>
            </w:r>
          </w:p>
        </w:tc>
        <w:tc>
          <w:tcPr>
            <w:tcW w:w="850" w:type="dxa"/>
            <w:tcBorders>
              <w:top w:val="single" w:sz="6" w:space="0" w:color="auto"/>
            </w:tcBorders>
            <w:shd w:val="clear" w:color="auto" w:fill="auto"/>
          </w:tcPr>
          <w:p w14:paraId="6DA3CCD0" w14:textId="77777777" w:rsidR="002A0D5F" w:rsidRDefault="002A0D5F" w:rsidP="00E80303">
            <w:pPr>
              <w:pStyle w:val="TabellRader"/>
              <w:jc w:val="left"/>
            </w:pPr>
            <w:r>
              <w:t>Kommunal</w:t>
            </w:r>
          </w:p>
        </w:tc>
        <w:tc>
          <w:tcPr>
            <w:tcW w:w="624" w:type="dxa"/>
            <w:tcBorders>
              <w:top w:val="single" w:sz="6" w:space="0" w:color="auto"/>
            </w:tcBorders>
            <w:shd w:val="clear" w:color="auto" w:fill="auto"/>
          </w:tcPr>
          <w:p w14:paraId="3FF54704" w14:textId="77777777" w:rsidR="002A0D5F" w:rsidRDefault="002A0D5F" w:rsidP="00E80303">
            <w:pPr>
              <w:pStyle w:val="TabellRader"/>
              <w:tabs>
                <w:tab w:val="left" w:pos="551"/>
                <w:tab w:val="right" w:pos="629"/>
              </w:tabs>
            </w:pPr>
            <w:r>
              <w:t>---</w:t>
            </w:r>
          </w:p>
        </w:tc>
        <w:tc>
          <w:tcPr>
            <w:tcW w:w="624" w:type="dxa"/>
            <w:tcBorders>
              <w:top w:val="single" w:sz="6" w:space="0" w:color="auto"/>
            </w:tcBorders>
            <w:shd w:val="clear" w:color="auto" w:fill="auto"/>
          </w:tcPr>
          <w:p w14:paraId="3FB23D3E" w14:textId="77777777" w:rsidR="002A0D5F" w:rsidRDefault="002A0D5F" w:rsidP="00E80303">
            <w:pPr>
              <w:pStyle w:val="TabellRader"/>
            </w:pPr>
            <w:r>
              <w:t>---</w:t>
            </w:r>
          </w:p>
        </w:tc>
        <w:tc>
          <w:tcPr>
            <w:tcW w:w="624" w:type="dxa"/>
            <w:tcBorders>
              <w:top w:val="single" w:sz="6" w:space="0" w:color="auto"/>
            </w:tcBorders>
            <w:shd w:val="clear" w:color="auto" w:fill="auto"/>
          </w:tcPr>
          <w:p w14:paraId="33E456BB" w14:textId="77777777" w:rsidR="002A0D5F" w:rsidRDefault="002A0D5F" w:rsidP="00E80303">
            <w:pPr>
              <w:pStyle w:val="TabellRader"/>
            </w:pPr>
            <w:r>
              <w:t>69</w:t>
            </w:r>
          </w:p>
        </w:tc>
        <w:tc>
          <w:tcPr>
            <w:tcW w:w="624" w:type="dxa"/>
            <w:tcBorders>
              <w:top w:val="single" w:sz="6" w:space="0" w:color="auto"/>
            </w:tcBorders>
            <w:shd w:val="clear" w:color="auto" w:fill="auto"/>
          </w:tcPr>
          <w:p w14:paraId="59E00A4A" w14:textId="77777777" w:rsidR="002A0D5F" w:rsidRDefault="002A0D5F" w:rsidP="00E80303">
            <w:pPr>
              <w:pStyle w:val="TabellRader"/>
            </w:pPr>
            <w:r>
              <w:t>72</w:t>
            </w:r>
          </w:p>
        </w:tc>
        <w:tc>
          <w:tcPr>
            <w:tcW w:w="624" w:type="dxa"/>
            <w:tcBorders>
              <w:top w:val="single" w:sz="6" w:space="0" w:color="auto"/>
            </w:tcBorders>
            <w:shd w:val="clear" w:color="auto" w:fill="auto"/>
          </w:tcPr>
          <w:p w14:paraId="02F7A83B" w14:textId="77777777" w:rsidR="002A0D5F" w:rsidRDefault="002A0D5F" w:rsidP="00E80303">
            <w:pPr>
              <w:pStyle w:val="TabellRader"/>
            </w:pPr>
            <w:r>
              <w:t>75</w:t>
            </w:r>
          </w:p>
        </w:tc>
        <w:tc>
          <w:tcPr>
            <w:tcW w:w="624" w:type="dxa"/>
            <w:tcBorders>
              <w:top w:val="single" w:sz="6" w:space="0" w:color="auto"/>
            </w:tcBorders>
            <w:shd w:val="clear" w:color="auto" w:fill="auto"/>
          </w:tcPr>
          <w:p w14:paraId="71FD8FC2" w14:textId="77777777" w:rsidR="002A0D5F" w:rsidRDefault="002A0D5F" w:rsidP="00E80303">
            <w:pPr>
              <w:pStyle w:val="TabellRader"/>
            </w:pPr>
            <w:r>
              <w:t>77</w:t>
            </w:r>
          </w:p>
        </w:tc>
      </w:tr>
      <w:tr w:rsidR="002A0D5F" w14:paraId="4A10AB3A" w14:textId="77777777" w:rsidTr="00E80303">
        <w:tc>
          <w:tcPr>
            <w:tcW w:w="1219" w:type="dxa"/>
            <w:shd w:val="clear" w:color="auto" w:fill="auto"/>
          </w:tcPr>
          <w:p w14:paraId="1CACA257" w14:textId="77777777" w:rsidR="002A0D5F" w:rsidRDefault="002A0D5F" w:rsidP="00E80303">
            <w:pPr>
              <w:pStyle w:val="TabellRader"/>
              <w:jc w:val="left"/>
            </w:pPr>
          </w:p>
        </w:tc>
        <w:tc>
          <w:tcPr>
            <w:tcW w:w="850" w:type="dxa"/>
            <w:shd w:val="clear" w:color="auto" w:fill="auto"/>
          </w:tcPr>
          <w:p w14:paraId="25DC9210" w14:textId="77777777" w:rsidR="002A0D5F" w:rsidRDefault="002A0D5F" w:rsidP="00E80303">
            <w:pPr>
              <w:pStyle w:val="TabellRader"/>
              <w:jc w:val="left"/>
            </w:pPr>
            <w:r>
              <w:t>Enskild</w:t>
            </w:r>
          </w:p>
        </w:tc>
        <w:tc>
          <w:tcPr>
            <w:tcW w:w="624" w:type="dxa"/>
            <w:shd w:val="clear" w:color="auto" w:fill="auto"/>
          </w:tcPr>
          <w:p w14:paraId="19DC3AF8" w14:textId="77777777" w:rsidR="002A0D5F" w:rsidRDefault="002A0D5F" w:rsidP="00E80303">
            <w:pPr>
              <w:pStyle w:val="TabellRader"/>
            </w:pPr>
            <w:r>
              <w:t>---</w:t>
            </w:r>
          </w:p>
        </w:tc>
        <w:tc>
          <w:tcPr>
            <w:tcW w:w="624" w:type="dxa"/>
            <w:shd w:val="clear" w:color="auto" w:fill="auto"/>
          </w:tcPr>
          <w:p w14:paraId="30CEF6B0" w14:textId="77777777" w:rsidR="002A0D5F" w:rsidRDefault="002A0D5F" w:rsidP="00E80303">
            <w:pPr>
              <w:pStyle w:val="TabellRader"/>
            </w:pPr>
            <w:r>
              <w:t>---</w:t>
            </w:r>
          </w:p>
        </w:tc>
        <w:tc>
          <w:tcPr>
            <w:tcW w:w="624" w:type="dxa"/>
            <w:shd w:val="clear" w:color="auto" w:fill="auto"/>
          </w:tcPr>
          <w:p w14:paraId="0EDA996E" w14:textId="77777777" w:rsidR="002A0D5F" w:rsidRDefault="002A0D5F" w:rsidP="00E80303">
            <w:pPr>
              <w:pStyle w:val="TabellRader"/>
            </w:pPr>
            <w:r>
              <w:t>52</w:t>
            </w:r>
          </w:p>
        </w:tc>
        <w:tc>
          <w:tcPr>
            <w:tcW w:w="624" w:type="dxa"/>
            <w:shd w:val="clear" w:color="auto" w:fill="auto"/>
          </w:tcPr>
          <w:p w14:paraId="733CBC1E" w14:textId="77777777" w:rsidR="002A0D5F" w:rsidRDefault="002A0D5F" w:rsidP="00E80303">
            <w:pPr>
              <w:pStyle w:val="TabellRader"/>
            </w:pPr>
            <w:r>
              <w:t>60</w:t>
            </w:r>
          </w:p>
        </w:tc>
        <w:tc>
          <w:tcPr>
            <w:tcW w:w="624" w:type="dxa"/>
            <w:shd w:val="clear" w:color="auto" w:fill="auto"/>
          </w:tcPr>
          <w:p w14:paraId="7C09BCB6" w14:textId="77777777" w:rsidR="002A0D5F" w:rsidRDefault="002A0D5F" w:rsidP="00E80303">
            <w:pPr>
              <w:pStyle w:val="TabellRader"/>
            </w:pPr>
            <w:r>
              <w:t>66</w:t>
            </w:r>
          </w:p>
        </w:tc>
        <w:tc>
          <w:tcPr>
            <w:tcW w:w="624" w:type="dxa"/>
            <w:shd w:val="clear" w:color="auto" w:fill="auto"/>
          </w:tcPr>
          <w:p w14:paraId="1C998F06" w14:textId="77777777" w:rsidR="002A0D5F" w:rsidRDefault="002A0D5F" w:rsidP="00E80303">
            <w:pPr>
              <w:pStyle w:val="TabellRader"/>
            </w:pPr>
            <w:r>
              <w:t>63</w:t>
            </w:r>
          </w:p>
        </w:tc>
      </w:tr>
      <w:tr w:rsidR="002A0D5F" w14:paraId="419DB51B" w14:textId="77777777" w:rsidTr="00E80303">
        <w:tc>
          <w:tcPr>
            <w:tcW w:w="1219" w:type="dxa"/>
            <w:shd w:val="clear" w:color="auto" w:fill="auto"/>
          </w:tcPr>
          <w:p w14:paraId="7C85A5EF" w14:textId="77777777" w:rsidR="002A0D5F" w:rsidRDefault="002A0D5F" w:rsidP="00E80303">
            <w:pPr>
              <w:pStyle w:val="TabellRader"/>
              <w:jc w:val="left"/>
            </w:pPr>
          </w:p>
        </w:tc>
        <w:tc>
          <w:tcPr>
            <w:tcW w:w="850" w:type="dxa"/>
            <w:shd w:val="clear" w:color="auto" w:fill="auto"/>
          </w:tcPr>
          <w:p w14:paraId="2E3BC82C" w14:textId="77777777" w:rsidR="002A0D5F" w:rsidRDefault="002A0D5F" w:rsidP="00E80303">
            <w:pPr>
              <w:pStyle w:val="TabellRader"/>
              <w:jc w:val="left"/>
            </w:pPr>
            <w:r>
              <w:t>Total</w:t>
            </w:r>
          </w:p>
        </w:tc>
        <w:tc>
          <w:tcPr>
            <w:tcW w:w="624" w:type="dxa"/>
            <w:shd w:val="clear" w:color="auto" w:fill="auto"/>
          </w:tcPr>
          <w:p w14:paraId="467B0DAF" w14:textId="77777777" w:rsidR="002A0D5F" w:rsidRDefault="002A0D5F" w:rsidP="00E80303">
            <w:pPr>
              <w:pStyle w:val="TabellRader"/>
            </w:pPr>
            <w:r>
              <w:t>---</w:t>
            </w:r>
          </w:p>
        </w:tc>
        <w:tc>
          <w:tcPr>
            <w:tcW w:w="624" w:type="dxa"/>
            <w:shd w:val="clear" w:color="auto" w:fill="auto"/>
          </w:tcPr>
          <w:p w14:paraId="79C8DA46" w14:textId="77777777" w:rsidR="002A0D5F" w:rsidRDefault="002A0D5F" w:rsidP="00E80303">
            <w:pPr>
              <w:pStyle w:val="TabellRader"/>
            </w:pPr>
            <w:r>
              <w:t>---</w:t>
            </w:r>
          </w:p>
        </w:tc>
        <w:tc>
          <w:tcPr>
            <w:tcW w:w="624" w:type="dxa"/>
            <w:shd w:val="clear" w:color="auto" w:fill="auto"/>
          </w:tcPr>
          <w:p w14:paraId="296A9842" w14:textId="77777777" w:rsidR="002A0D5F" w:rsidRDefault="002A0D5F" w:rsidP="00E80303">
            <w:pPr>
              <w:pStyle w:val="TabellRader"/>
            </w:pPr>
            <w:r>
              <w:t>67</w:t>
            </w:r>
          </w:p>
        </w:tc>
        <w:tc>
          <w:tcPr>
            <w:tcW w:w="624" w:type="dxa"/>
            <w:shd w:val="clear" w:color="auto" w:fill="auto"/>
          </w:tcPr>
          <w:p w14:paraId="795FD3F2" w14:textId="77777777" w:rsidR="002A0D5F" w:rsidRDefault="002A0D5F" w:rsidP="00E80303">
            <w:pPr>
              <w:pStyle w:val="TabellRader"/>
            </w:pPr>
            <w:r>
              <w:t>71</w:t>
            </w:r>
          </w:p>
        </w:tc>
        <w:tc>
          <w:tcPr>
            <w:tcW w:w="624" w:type="dxa"/>
            <w:shd w:val="clear" w:color="auto" w:fill="auto"/>
          </w:tcPr>
          <w:p w14:paraId="6C52DF0D" w14:textId="77777777" w:rsidR="002A0D5F" w:rsidRDefault="002A0D5F" w:rsidP="00E80303">
            <w:pPr>
              <w:pStyle w:val="TabellRader"/>
            </w:pPr>
            <w:r>
              <w:t>74</w:t>
            </w:r>
          </w:p>
        </w:tc>
        <w:tc>
          <w:tcPr>
            <w:tcW w:w="624" w:type="dxa"/>
            <w:shd w:val="clear" w:color="auto" w:fill="auto"/>
          </w:tcPr>
          <w:p w14:paraId="4243E464" w14:textId="77777777" w:rsidR="002A0D5F" w:rsidRDefault="002A0D5F" w:rsidP="00E80303">
            <w:pPr>
              <w:pStyle w:val="TabellRader"/>
            </w:pPr>
            <w:r>
              <w:t>75</w:t>
            </w:r>
          </w:p>
        </w:tc>
      </w:tr>
      <w:tr w:rsidR="002A0D5F" w14:paraId="52386873" w14:textId="77777777" w:rsidTr="00E80303">
        <w:tc>
          <w:tcPr>
            <w:tcW w:w="1219" w:type="dxa"/>
            <w:shd w:val="clear" w:color="auto" w:fill="auto"/>
          </w:tcPr>
          <w:p w14:paraId="5A39B269" w14:textId="77777777" w:rsidR="002A0D5F" w:rsidRDefault="002A0D5F" w:rsidP="00E80303">
            <w:pPr>
              <w:pStyle w:val="TabellRader"/>
              <w:jc w:val="left"/>
            </w:pPr>
            <w:r>
              <w:t>Särskilt boende</w:t>
            </w:r>
          </w:p>
        </w:tc>
        <w:tc>
          <w:tcPr>
            <w:tcW w:w="850" w:type="dxa"/>
            <w:shd w:val="clear" w:color="auto" w:fill="auto"/>
          </w:tcPr>
          <w:p w14:paraId="727E4BAB" w14:textId="77777777" w:rsidR="002A0D5F" w:rsidRDefault="002A0D5F" w:rsidP="00E80303">
            <w:pPr>
              <w:pStyle w:val="TabellRader"/>
              <w:jc w:val="left"/>
            </w:pPr>
            <w:r>
              <w:t>Kommunal</w:t>
            </w:r>
          </w:p>
        </w:tc>
        <w:tc>
          <w:tcPr>
            <w:tcW w:w="624" w:type="dxa"/>
            <w:shd w:val="clear" w:color="auto" w:fill="auto"/>
          </w:tcPr>
          <w:p w14:paraId="7229E40B" w14:textId="77777777" w:rsidR="002A0D5F" w:rsidRDefault="002A0D5F" w:rsidP="00E80303">
            <w:pPr>
              <w:pStyle w:val="TabellRader"/>
            </w:pPr>
            <w:r>
              <w:t>73</w:t>
            </w:r>
          </w:p>
        </w:tc>
        <w:tc>
          <w:tcPr>
            <w:tcW w:w="624" w:type="dxa"/>
            <w:shd w:val="clear" w:color="auto" w:fill="auto"/>
          </w:tcPr>
          <w:p w14:paraId="4C1E5CAD" w14:textId="77777777" w:rsidR="002A0D5F" w:rsidRDefault="002A0D5F" w:rsidP="00E80303">
            <w:pPr>
              <w:pStyle w:val="TabellRader"/>
            </w:pPr>
            <w:r>
              <w:t>76</w:t>
            </w:r>
          </w:p>
        </w:tc>
        <w:tc>
          <w:tcPr>
            <w:tcW w:w="624" w:type="dxa"/>
            <w:shd w:val="clear" w:color="auto" w:fill="auto"/>
          </w:tcPr>
          <w:p w14:paraId="43D63B3B" w14:textId="77777777" w:rsidR="002A0D5F" w:rsidRDefault="002A0D5F" w:rsidP="00E80303">
            <w:pPr>
              <w:pStyle w:val="TabellRader"/>
            </w:pPr>
            <w:r>
              <w:t>77</w:t>
            </w:r>
          </w:p>
        </w:tc>
        <w:tc>
          <w:tcPr>
            <w:tcW w:w="624" w:type="dxa"/>
            <w:shd w:val="clear" w:color="auto" w:fill="auto"/>
          </w:tcPr>
          <w:p w14:paraId="0CAB0CDF" w14:textId="77777777" w:rsidR="002A0D5F" w:rsidRDefault="002A0D5F" w:rsidP="00E80303">
            <w:pPr>
              <w:pStyle w:val="TabellRader"/>
            </w:pPr>
            <w:r>
              <w:t>80</w:t>
            </w:r>
          </w:p>
        </w:tc>
        <w:tc>
          <w:tcPr>
            <w:tcW w:w="624" w:type="dxa"/>
            <w:shd w:val="clear" w:color="auto" w:fill="auto"/>
          </w:tcPr>
          <w:p w14:paraId="1919709A" w14:textId="77777777" w:rsidR="002A0D5F" w:rsidRDefault="002A0D5F" w:rsidP="00E80303">
            <w:pPr>
              <w:pStyle w:val="TabellRader"/>
            </w:pPr>
            <w:r>
              <w:t>81</w:t>
            </w:r>
          </w:p>
        </w:tc>
        <w:tc>
          <w:tcPr>
            <w:tcW w:w="624" w:type="dxa"/>
            <w:shd w:val="clear" w:color="auto" w:fill="auto"/>
          </w:tcPr>
          <w:p w14:paraId="00017028" w14:textId="77777777" w:rsidR="002A0D5F" w:rsidRDefault="002A0D5F" w:rsidP="00E80303">
            <w:pPr>
              <w:pStyle w:val="TabellRader"/>
            </w:pPr>
            <w:r>
              <w:t>84</w:t>
            </w:r>
          </w:p>
        </w:tc>
      </w:tr>
      <w:tr w:rsidR="002A0D5F" w14:paraId="41980750" w14:textId="77777777" w:rsidTr="00E80303">
        <w:tc>
          <w:tcPr>
            <w:tcW w:w="1219" w:type="dxa"/>
            <w:shd w:val="clear" w:color="auto" w:fill="auto"/>
          </w:tcPr>
          <w:p w14:paraId="590BED47" w14:textId="77777777" w:rsidR="002A0D5F" w:rsidRDefault="002A0D5F" w:rsidP="00E80303">
            <w:pPr>
              <w:pStyle w:val="TabellRader"/>
              <w:jc w:val="left"/>
            </w:pPr>
          </w:p>
        </w:tc>
        <w:tc>
          <w:tcPr>
            <w:tcW w:w="850" w:type="dxa"/>
            <w:shd w:val="clear" w:color="auto" w:fill="auto"/>
          </w:tcPr>
          <w:p w14:paraId="399A9AE7" w14:textId="77777777" w:rsidR="002A0D5F" w:rsidRDefault="002A0D5F" w:rsidP="00E80303">
            <w:pPr>
              <w:pStyle w:val="TabellRader"/>
              <w:jc w:val="left"/>
            </w:pPr>
            <w:r>
              <w:t>Enskild</w:t>
            </w:r>
          </w:p>
        </w:tc>
        <w:tc>
          <w:tcPr>
            <w:tcW w:w="624" w:type="dxa"/>
            <w:shd w:val="clear" w:color="auto" w:fill="auto"/>
          </w:tcPr>
          <w:p w14:paraId="7B356F26" w14:textId="77777777" w:rsidR="002A0D5F" w:rsidRDefault="002A0D5F" w:rsidP="00E80303">
            <w:pPr>
              <w:pStyle w:val="TabellRader"/>
            </w:pPr>
            <w:r>
              <w:t>74</w:t>
            </w:r>
          </w:p>
        </w:tc>
        <w:tc>
          <w:tcPr>
            <w:tcW w:w="624" w:type="dxa"/>
            <w:shd w:val="clear" w:color="auto" w:fill="auto"/>
          </w:tcPr>
          <w:p w14:paraId="4BF5FFD6" w14:textId="77777777" w:rsidR="002A0D5F" w:rsidRDefault="002A0D5F" w:rsidP="00E80303">
            <w:pPr>
              <w:pStyle w:val="TabellRader"/>
            </w:pPr>
            <w:r>
              <w:t>75</w:t>
            </w:r>
          </w:p>
        </w:tc>
        <w:tc>
          <w:tcPr>
            <w:tcW w:w="624" w:type="dxa"/>
            <w:shd w:val="clear" w:color="auto" w:fill="auto"/>
          </w:tcPr>
          <w:p w14:paraId="37649853" w14:textId="77777777" w:rsidR="002A0D5F" w:rsidRDefault="002A0D5F" w:rsidP="00E80303">
            <w:pPr>
              <w:pStyle w:val="TabellRader"/>
            </w:pPr>
            <w:r>
              <w:t>73</w:t>
            </w:r>
          </w:p>
        </w:tc>
        <w:tc>
          <w:tcPr>
            <w:tcW w:w="624" w:type="dxa"/>
            <w:shd w:val="clear" w:color="auto" w:fill="auto"/>
          </w:tcPr>
          <w:p w14:paraId="29346AFD" w14:textId="77777777" w:rsidR="002A0D5F" w:rsidRDefault="002A0D5F" w:rsidP="00E80303">
            <w:pPr>
              <w:pStyle w:val="TabellRader"/>
            </w:pPr>
            <w:r>
              <w:t>77</w:t>
            </w:r>
          </w:p>
        </w:tc>
        <w:tc>
          <w:tcPr>
            <w:tcW w:w="624" w:type="dxa"/>
            <w:shd w:val="clear" w:color="auto" w:fill="auto"/>
          </w:tcPr>
          <w:p w14:paraId="5AF946A6" w14:textId="77777777" w:rsidR="002A0D5F" w:rsidRDefault="002A0D5F" w:rsidP="00E80303">
            <w:pPr>
              <w:pStyle w:val="TabellRader"/>
            </w:pPr>
            <w:r>
              <w:t>79</w:t>
            </w:r>
          </w:p>
        </w:tc>
        <w:tc>
          <w:tcPr>
            <w:tcW w:w="624" w:type="dxa"/>
            <w:shd w:val="clear" w:color="auto" w:fill="auto"/>
          </w:tcPr>
          <w:p w14:paraId="281826DF" w14:textId="77777777" w:rsidR="002A0D5F" w:rsidRDefault="002A0D5F" w:rsidP="00E80303">
            <w:pPr>
              <w:pStyle w:val="TabellRader"/>
            </w:pPr>
            <w:r>
              <w:t>82</w:t>
            </w:r>
          </w:p>
        </w:tc>
      </w:tr>
      <w:tr w:rsidR="002A0D5F" w14:paraId="2776CB10" w14:textId="77777777" w:rsidTr="00E80303">
        <w:tc>
          <w:tcPr>
            <w:tcW w:w="1219" w:type="dxa"/>
            <w:tcBorders>
              <w:bottom w:val="single" w:sz="8" w:space="0" w:color="auto"/>
            </w:tcBorders>
            <w:shd w:val="clear" w:color="auto" w:fill="auto"/>
          </w:tcPr>
          <w:p w14:paraId="005D5ACA" w14:textId="77777777" w:rsidR="002A0D5F" w:rsidRDefault="002A0D5F" w:rsidP="00E80303">
            <w:pPr>
              <w:pStyle w:val="TabellRader"/>
              <w:jc w:val="left"/>
            </w:pPr>
          </w:p>
        </w:tc>
        <w:tc>
          <w:tcPr>
            <w:tcW w:w="850" w:type="dxa"/>
            <w:tcBorders>
              <w:bottom w:val="single" w:sz="8" w:space="0" w:color="auto"/>
            </w:tcBorders>
            <w:shd w:val="clear" w:color="auto" w:fill="auto"/>
          </w:tcPr>
          <w:p w14:paraId="187098E1" w14:textId="77777777" w:rsidR="002A0D5F" w:rsidRDefault="002A0D5F" w:rsidP="00E80303">
            <w:pPr>
              <w:pStyle w:val="TabellRader"/>
              <w:jc w:val="left"/>
            </w:pPr>
            <w:r>
              <w:t>Total</w:t>
            </w:r>
          </w:p>
        </w:tc>
        <w:tc>
          <w:tcPr>
            <w:tcW w:w="624" w:type="dxa"/>
            <w:tcBorders>
              <w:bottom w:val="single" w:sz="8" w:space="0" w:color="auto"/>
            </w:tcBorders>
            <w:shd w:val="clear" w:color="auto" w:fill="auto"/>
          </w:tcPr>
          <w:p w14:paraId="32A5AAA2" w14:textId="77777777" w:rsidR="002A0D5F" w:rsidRDefault="002A0D5F" w:rsidP="00E80303">
            <w:pPr>
              <w:pStyle w:val="TabellRader"/>
            </w:pPr>
            <w:r>
              <w:t>74</w:t>
            </w:r>
          </w:p>
        </w:tc>
        <w:tc>
          <w:tcPr>
            <w:tcW w:w="624" w:type="dxa"/>
            <w:tcBorders>
              <w:bottom w:val="single" w:sz="8" w:space="0" w:color="auto"/>
            </w:tcBorders>
            <w:shd w:val="clear" w:color="auto" w:fill="auto"/>
          </w:tcPr>
          <w:p w14:paraId="188FE838" w14:textId="77777777" w:rsidR="002A0D5F" w:rsidRDefault="002A0D5F" w:rsidP="00E80303">
            <w:pPr>
              <w:pStyle w:val="TabellRader"/>
            </w:pPr>
            <w:r>
              <w:t>76</w:t>
            </w:r>
          </w:p>
        </w:tc>
        <w:tc>
          <w:tcPr>
            <w:tcW w:w="624" w:type="dxa"/>
            <w:tcBorders>
              <w:bottom w:val="single" w:sz="8" w:space="0" w:color="auto"/>
            </w:tcBorders>
            <w:shd w:val="clear" w:color="auto" w:fill="auto"/>
          </w:tcPr>
          <w:p w14:paraId="63CC7074" w14:textId="77777777" w:rsidR="002A0D5F" w:rsidRDefault="002A0D5F" w:rsidP="00E80303">
            <w:pPr>
              <w:pStyle w:val="TabellRader"/>
            </w:pPr>
            <w:r>
              <w:t>77</w:t>
            </w:r>
          </w:p>
        </w:tc>
        <w:tc>
          <w:tcPr>
            <w:tcW w:w="624" w:type="dxa"/>
            <w:tcBorders>
              <w:bottom w:val="single" w:sz="8" w:space="0" w:color="auto"/>
            </w:tcBorders>
            <w:shd w:val="clear" w:color="auto" w:fill="auto"/>
          </w:tcPr>
          <w:p w14:paraId="3502F040" w14:textId="77777777" w:rsidR="002A0D5F" w:rsidRDefault="002A0D5F" w:rsidP="00E80303">
            <w:pPr>
              <w:pStyle w:val="TabellRader"/>
            </w:pPr>
            <w:r>
              <w:t>80</w:t>
            </w:r>
          </w:p>
        </w:tc>
        <w:tc>
          <w:tcPr>
            <w:tcW w:w="624" w:type="dxa"/>
            <w:tcBorders>
              <w:bottom w:val="single" w:sz="8" w:space="0" w:color="auto"/>
            </w:tcBorders>
            <w:shd w:val="clear" w:color="auto" w:fill="auto"/>
          </w:tcPr>
          <w:p w14:paraId="4CC7A67C" w14:textId="77777777" w:rsidR="002A0D5F" w:rsidRDefault="002A0D5F" w:rsidP="00E80303">
            <w:pPr>
              <w:pStyle w:val="TabellRader"/>
            </w:pPr>
            <w:r>
              <w:t>81</w:t>
            </w:r>
          </w:p>
        </w:tc>
        <w:tc>
          <w:tcPr>
            <w:tcW w:w="624" w:type="dxa"/>
            <w:tcBorders>
              <w:bottom w:val="single" w:sz="8" w:space="0" w:color="auto"/>
            </w:tcBorders>
            <w:shd w:val="clear" w:color="auto" w:fill="auto"/>
          </w:tcPr>
          <w:p w14:paraId="224AB7B8" w14:textId="77777777" w:rsidR="002A0D5F" w:rsidRDefault="002A0D5F" w:rsidP="00E80303">
            <w:pPr>
              <w:pStyle w:val="TabellRader"/>
            </w:pPr>
            <w:r>
              <w:t>83</w:t>
            </w:r>
          </w:p>
        </w:tc>
      </w:tr>
    </w:tbl>
    <w:p w14:paraId="1358E7A7" w14:textId="77777777" w:rsidR="002A0D5F" w:rsidRDefault="002A0D5F" w:rsidP="00E80303">
      <w:pPr>
        <w:pStyle w:val="TabellFotnot"/>
      </w:pPr>
      <w:r>
        <w:t xml:space="preserve">Anm.: </w:t>
      </w:r>
      <w:r>
        <w:softHyphen/>
        <w:t>--- Uppgift saknas.</w:t>
      </w:r>
    </w:p>
    <w:p w14:paraId="54BBA60B" w14:textId="54333ECB" w:rsidR="002A0D5F" w:rsidRDefault="002A0D5F" w:rsidP="00E80303">
      <w:pPr>
        <w:pStyle w:val="TabellFotnot"/>
        <w:spacing w:before="0"/>
      </w:pPr>
      <w:r w:rsidRPr="006D7005">
        <w:t>Källa: Lägesrapport 2013</w:t>
      </w:r>
      <w:r w:rsidR="00ED0369">
        <w:t xml:space="preserve"> (Socialstyrelsen</w:t>
      </w:r>
      <w:r w:rsidR="00C65B19">
        <w:t xml:space="preserve"> 2013</w:t>
      </w:r>
      <w:r w:rsidR="00ED0369">
        <w:t xml:space="preserve">) </w:t>
      </w:r>
      <w:r w:rsidRPr="006D7005">
        <w:t>,</w:t>
      </w:r>
    </w:p>
    <w:p w14:paraId="3DDDCC90" w14:textId="77777777" w:rsidR="002A0D5F" w:rsidRDefault="002A0D5F" w:rsidP="00E2233D">
      <w:pPr>
        <w:pStyle w:val="Rubrik2"/>
        <w:numPr>
          <w:ilvl w:val="1"/>
          <w:numId w:val="18"/>
        </w:numPr>
      </w:pPr>
      <w:bookmarkStart w:id="934" w:name="_Toc350326880"/>
      <w:bookmarkStart w:id="935" w:name="_Toc350328989"/>
      <w:bookmarkStart w:id="936" w:name="_Toc350329800"/>
      <w:bookmarkStart w:id="937" w:name="_Toc350331555"/>
      <w:bookmarkStart w:id="938" w:name="_Toc350340421"/>
      <w:bookmarkStart w:id="939" w:name="_Toc350345065"/>
      <w:bookmarkStart w:id="940" w:name="_Toc350406828"/>
      <w:bookmarkStart w:id="941" w:name="_Toc350412415"/>
      <w:bookmarkStart w:id="942" w:name="_Toc350414293"/>
      <w:bookmarkStart w:id="943" w:name="_Toc351027654"/>
      <w:bookmarkStart w:id="944" w:name="_Toc351637561"/>
      <w:bookmarkStart w:id="945" w:name="_Toc351639304"/>
      <w:bookmarkStart w:id="946" w:name="_Toc351642774"/>
      <w:bookmarkStart w:id="947" w:name="_Toc351644307"/>
      <w:bookmarkStart w:id="948" w:name="_Toc351646981"/>
      <w:r>
        <w:t>Insatser för personer med funktionsnedsättning</w:t>
      </w:r>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p>
    <w:p w14:paraId="00FD7E9E" w14:textId="77777777" w:rsidR="002A0D5F" w:rsidRDefault="002A0D5F" w:rsidP="00E2233D">
      <w:pPr>
        <w:pStyle w:val="Rubrik3"/>
        <w:numPr>
          <w:ilvl w:val="2"/>
          <w:numId w:val="18"/>
        </w:numPr>
        <w:spacing w:before="0"/>
      </w:pPr>
      <w:bookmarkStart w:id="949" w:name="_Toc350326881"/>
      <w:bookmarkStart w:id="950" w:name="_Toc350328990"/>
      <w:bookmarkStart w:id="951" w:name="_Toc350329801"/>
      <w:bookmarkStart w:id="952" w:name="_Toc350331556"/>
      <w:bookmarkStart w:id="953" w:name="_Toc350340422"/>
      <w:bookmarkStart w:id="954" w:name="_Toc350345066"/>
      <w:bookmarkStart w:id="955" w:name="_Toc350406829"/>
      <w:bookmarkStart w:id="956" w:name="_Toc350412416"/>
      <w:bookmarkStart w:id="957" w:name="_Toc350414294"/>
      <w:bookmarkStart w:id="958" w:name="_Toc351027655"/>
      <w:bookmarkStart w:id="959" w:name="_Toc351637562"/>
      <w:bookmarkStart w:id="960" w:name="_Toc351639305"/>
      <w:bookmarkStart w:id="961" w:name="_Toc351642775"/>
      <w:bookmarkStart w:id="962" w:name="_Toc351644308"/>
      <w:bookmarkStart w:id="963" w:name="_Toc351646982"/>
      <w:r>
        <w:t>Nationella mål</w:t>
      </w:r>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p>
    <w:p w14:paraId="17EF1FC2" w14:textId="77777777" w:rsidR="002A0D5F" w:rsidRDefault="002A0D5F" w:rsidP="00E80303">
      <w:pPr>
        <w:pStyle w:val="Brdtext"/>
      </w:pPr>
      <w:r>
        <w:t>Målsättningen med verksamhet enligt LSS är att personer med om</w:t>
      </w:r>
      <w:r>
        <w:softHyphen/>
        <w:t>fattande funktionsnedsättning ska få möjlighet att leva som andra. Lagen ska främja jämlikhet i levnadsvillkor och full delaktighet i samhällslivet. Personerna ska i största möjliga utsträckning ges inflytande och med</w:t>
      </w:r>
      <w:r>
        <w:softHyphen/>
        <w:t>bestämmande över insatserna. D</w:t>
      </w:r>
      <w:r w:rsidRPr="000A2C35">
        <w:t xml:space="preserve">et </w:t>
      </w:r>
      <w:r>
        <w:t xml:space="preserve">ska </w:t>
      </w:r>
      <w:r w:rsidRPr="000A2C35">
        <w:t>finnas den personal som behövs för att ett gott stöd och en god service och omvårdnad ska kunna ges</w:t>
      </w:r>
      <w:r>
        <w:t xml:space="preserve"> (5 och 6 §§ LSS).</w:t>
      </w:r>
    </w:p>
    <w:p w14:paraId="4BA21D55" w14:textId="6621A0CB" w:rsidR="002A0D5F" w:rsidRDefault="002A0D5F" w:rsidP="00E80303">
      <w:pPr>
        <w:pStyle w:val="Brdtextmedindrag"/>
      </w:pPr>
      <w:r>
        <w:t>Kommunen ska enligt SoL verka för att människor som av fysiska, psykiska eller andra skäl möter betydande svårigheter i sin livsföring får möjlighet att delta i samhällets gemenskap och att leva som andra. Kommunen ska medverka till att den enskilde får en meningsfull syssel</w:t>
      </w:r>
      <w:r w:rsidR="002620BB">
        <w:t>-</w:t>
      </w:r>
      <w:r>
        <w:t>sättning och får bo på ett sätt som är anpassat efter hans eller hennes behov av särskilt stöd samt inrätta bostäder med särskild service (5 kap. 7 § SoL). Kommunen ska vidare planera sina insatser och i plane</w:t>
      </w:r>
      <w:r>
        <w:softHyphen/>
        <w:t>ringen samverka med landstinget samt andra samhällsorgan och orga</w:t>
      </w:r>
      <w:r>
        <w:softHyphen/>
        <w:t xml:space="preserve">nisationer (5 kap. 8 § SoL). </w:t>
      </w:r>
    </w:p>
    <w:p w14:paraId="254C32A4" w14:textId="3E04FA47" w:rsidR="002A0D5F" w:rsidRDefault="002A0D5F" w:rsidP="00E80303">
      <w:pPr>
        <w:pStyle w:val="Brdtextmedindrag"/>
      </w:pPr>
      <w:r>
        <w:t>Därutöver har riksdagen beslutat följande nationella mål för handi</w:t>
      </w:r>
      <w:r>
        <w:softHyphen/>
        <w:t>kap</w:t>
      </w:r>
      <w:r w:rsidR="002620BB">
        <w:t>politiken (prop. 2012/13:1 utg.</w:t>
      </w:r>
      <w:r>
        <w:t>omr. 9, bet. 2012/13:SoU1, rskr 2012/13:115):</w:t>
      </w:r>
    </w:p>
    <w:p w14:paraId="773F76E5" w14:textId="77777777" w:rsidR="002A0D5F" w:rsidRDefault="002A0D5F" w:rsidP="002A0D5F">
      <w:pPr>
        <w:pStyle w:val="Punktlista"/>
        <w:numPr>
          <w:ilvl w:val="0"/>
          <w:numId w:val="23"/>
        </w:numPr>
      </w:pPr>
      <w:r>
        <w:t>en samhällsgemenskap med mångfald som grund,</w:t>
      </w:r>
    </w:p>
    <w:p w14:paraId="58C12DAB" w14:textId="77777777" w:rsidR="002A0D5F" w:rsidRDefault="002A0D5F" w:rsidP="002A0D5F">
      <w:pPr>
        <w:pStyle w:val="Punktlista"/>
        <w:numPr>
          <w:ilvl w:val="0"/>
          <w:numId w:val="23"/>
        </w:numPr>
      </w:pPr>
      <w:r>
        <w:t>att samhället utformas så att människor med funktionsnedsättning i alla åldrar blir fullt delaktiga i samhällslivet, och</w:t>
      </w:r>
    </w:p>
    <w:p w14:paraId="0601EA57" w14:textId="77777777" w:rsidR="002A0D5F" w:rsidRDefault="002A0D5F" w:rsidP="002A0D5F">
      <w:pPr>
        <w:pStyle w:val="Punktlista"/>
        <w:numPr>
          <w:ilvl w:val="0"/>
          <w:numId w:val="23"/>
        </w:numPr>
      </w:pPr>
      <w:r>
        <w:t>jämlikhet i levnadsvillkor för flickor och pojkar, kvinnor och män med funktionsnedsättning.</w:t>
      </w:r>
    </w:p>
    <w:p w14:paraId="2D37FB7E" w14:textId="2FDA79D9" w:rsidR="002B1236" w:rsidRDefault="002A0D5F" w:rsidP="002620BB">
      <w:pPr>
        <w:pStyle w:val="Brdtextmedindrag"/>
      </w:pPr>
      <w:r>
        <w:t>Det handikappolitiska arbetet ska</w:t>
      </w:r>
      <w:r w:rsidR="002620BB">
        <w:t xml:space="preserve"> särskilt inriktas</w:t>
      </w:r>
      <w:r>
        <w:t xml:space="preserve"> på </w:t>
      </w:r>
    </w:p>
    <w:p w14:paraId="1287D0B1" w14:textId="57B7D661" w:rsidR="002A0D5F" w:rsidRDefault="002A0D5F" w:rsidP="00532AC5">
      <w:pPr>
        <w:pStyle w:val="Punktlista"/>
        <w:numPr>
          <w:ilvl w:val="0"/>
          <w:numId w:val="32"/>
        </w:numPr>
      </w:pPr>
      <w:r>
        <w:t>att identifiera och undanröja hinder för full delaktighet i samhället för människor med funktionsnedsättning,</w:t>
      </w:r>
    </w:p>
    <w:p w14:paraId="7F5DDBE8" w14:textId="4A9492FE" w:rsidR="002A0D5F" w:rsidRDefault="002A0D5F" w:rsidP="002A0D5F">
      <w:pPr>
        <w:pStyle w:val="Punktlista"/>
        <w:numPr>
          <w:ilvl w:val="0"/>
          <w:numId w:val="23"/>
        </w:numPr>
      </w:pPr>
      <w:r>
        <w:lastRenderedPageBreak/>
        <w:t>att förebygga och bekämpa diskriminering mot personer</w:t>
      </w:r>
      <w:r w:rsidR="002620BB">
        <w:t xml:space="preserve"> med funk</w:t>
      </w:r>
      <w:r w:rsidR="002620BB">
        <w:softHyphen/>
        <w:t>tions</w:t>
      </w:r>
      <w:r w:rsidR="002620BB">
        <w:softHyphen/>
        <w:t>nedsättning, samt</w:t>
      </w:r>
    </w:p>
    <w:p w14:paraId="4ECA49AB" w14:textId="77777777" w:rsidR="002A0D5F" w:rsidRDefault="002A0D5F" w:rsidP="002A0D5F">
      <w:pPr>
        <w:pStyle w:val="Punktlista"/>
        <w:numPr>
          <w:ilvl w:val="0"/>
          <w:numId w:val="23"/>
        </w:numPr>
      </w:pPr>
      <w:r>
        <w:t>att ge barn, ungdomar och vuxna med funktionsnedsättning förutsätt</w:t>
      </w:r>
      <w:r>
        <w:softHyphen/>
        <w:t>ningar för självständighet och självbestämmande.</w:t>
      </w:r>
    </w:p>
    <w:p w14:paraId="4178FEA9" w14:textId="77777777" w:rsidR="002A0D5F" w:rsidRDefault="002A0D5F" w:rsidP="00E2233D">
      <w:pPr>
        <w:pStyle w:val="Rubrik3"/>
        <w:numPr>
          <w:ilvl w:val="2"/>
          <w:numId w:val="18"/>
        </w:numPr>
      </w:pPr>
      <w:bookmarkStart w:id="964" w:name="_Toc350326882"/>
      <w:bookmarkStart w:id="965" w:name="_Toc350328991"/>
      <w:bookmarkStart w:id="966" w:name="_Toc350329802"/>
      <w:bookmarkStart w:id="967" w:name="_Toc350331557"/>
      <w:bookmarkStart w:id="968" w:name="_Toc350340423"/>
      <w:bookmarkStart w:id="969" w:name="_Toc350345067"/>
      <w:bookmarkStart w:id="970" w:name="_Toc350406830"/>
      <w:bookmarkStart w:id="971" w:name="_Toc350412417"/>
      <w:bookmarkStart w:id="972" w:name="_Toc350414295"/>
      <w:bookmarkStart w:id="973" w:name="_Toc351027656"/>
      <w:bookmarkStart w:id="974" w:name="_Toc351637563"/>
      <w:bookmarkStart w:id="975" w:name="_Toc351639306"/>
      <w:bookmarkStart w:id="976" w:name="_Toc351642776"/>
      <w:bookmarkStart w:id="977" w:name="_Toc351644309"/>
      <w:bookmarkStart w:id="978" w:name="_Toc351646983"/>
      <w:r>
        <w:t>Måluppfyllelse</w:t>
      </w:r>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p>
    <w:p w14:paraId="59CE758E" w14:textId="77777777" w:rsidR="002A0D5F" w:rsidRDefault="002A0D5F" w:rsidP="00E80303">
      <w:pPr>
        <w:pStyle w:val="Rubrik5utannumrering"/>
        <w:spacing w:before="0"/>
      </w:pPr>
      <w:r>
        <w:t>Fler får insatsen daglig verksamhet men få personer går vidare till lönearbete</w:t>
      </w:r>
    </w:p>
    <w:p w14:paraId="6080B275" w14:textId="77777777" w:rsidR="002A0D5F" w:rsidRDefault="002A0D5F" w:rsidP="00E80303">
      <w:pPr>
        <w:pStyle w:val="Brdtext"/>
      </w:pPr>
      <w:r>
        <w:t>Daglig verksamhet enligt LSS kan för många personer med bl.a. utvecklingsstörning autism eller autismliknande tillstånd vara det bästa alternativet för sysselsättning och att uppleva gemenskap med andra. De senaste åren har antalet personer med insatsen ökat med omkring 1 000 per år. År 2011 hade ca 31 000 personer denna insats.</w:t>
      </w:r>
      <w:r w:rsidRPr="005E18C8">
        <w:t xml:space="preserve"> </w:t>
      </w:r>
    </w:p>
    <w:p w14:paraId="444B2598" w14:textId="77777777" w:rsidR="002A0D5F" w:rsidRDefault="002A0D5F" w:rsidP="00E80303">
      <w:pPr>
        <w:pStyle w:val="Brdtextmedindrag"/>
      </w:pPr>
      <w:r>
        <w:t>Socialstyrelsens öppna jämförelser visar att</w:t>
      </w:r>
      <w:r w:rsidRPr="005E18C8">
        <w:t xml:space="preserve"> </w:t>
      </w:r>
      <w:r>
        <w:t>ca 40 procent av kom</w:t>
      </w:r>
      <w:r>
        <w:softHyphen/>
        <w:t>mu</w:t>
      </w:r>
      <w:r w:rsidRPr="005E18C8">
        <w:t xml:space="preserve">erna har haft </w:t>
      </w:r>
      <w:r>
        <w:t xml:space="preserve">en eller flera </w:t>
      </w:r>
      <w:r w:rsidRPr="005E18C8">
        <w:t>personer som gått vidare från daglig verksamhet till antingen skyddat arbete eller arbete på den öppna arbetsmarknaden under 2011.</w:t>
      </w:r>
    </w:p>
    <w:p w14:paraId="11EE1210" w14:textId="77777777" w:rsidR="002A0D5F" w:rsidRDefault="002A0D5F" w:rsidP="00E80303">
      <w:pPr>
        <w:pStyle w:val="Brdtextmedindrag"/>
      </w:pPr>
      <w:r>
        <w:t xml:space="preserve">Samtidigt har få personer gått vidare till lönearbete. </w:t>
      </w:r>
      <w:r w:rsidRPr="004C025C">
        <w:t xml:space="preserve">Socialstyrelsens öppna </w:t>
      </w:r>
      <w:r>
        <w:t>jämförelser visar att endast 13 </w:t>
      </w:r>
      <w:r w:rsidRPr="004C025C">
        <w:t xml:space="preserve">procent av kommunerna följer upp samtliga beslut om daglig verksamhet enligt LSS inom ett år. </w:t>
      </w:r>
      <w:r>
        <w:t>Ett annat problemområde är bristande samverkan mellan olika aktörer. Relativt få kommuner har överenskommelser om samverkan i LSS-ärenden med Försäkringskassan och Arbetsförmedlingen (11 respektive 8 procent).</w:t>
      </w:r>
      <w:r>
        <w:rPr>
          <w:rStyle w:val="Fotnotsreferens"/>
        </w:rPr>
        <w:footnoteReference w:id="48"/>
      </w:r>
      <w:r>
        <w:t xml:space="preserve"> </w:t>
      </w:r>
    </w:p>
    <w:p w14:paraId="75379B1E" w14:textId="77777777" w:rsidR="002A0D5F" w:rsidRDefault="002A0D5F" w:rsidP="00E80303">
      <w:pPr>
        <w:pStyle w:val="Rubrik5utannumrering"/>
      </w:pPr>
      <w:r>
        <w:t xml:space="preserve">Försöksverksamhet med meningsfull sysselsättning </w:t>
      </w:r>
    </w:p>
    <w:p w14:paraId="7146CDA6" w14:textId="25A50485" w:rsidR="002A0D5F" w:rsidRDefault="002A0D5F" w:rsidP="00E80303">
      <w:pPr>
        <w:pStyle w:val="Brdtext"/>
      </w:pPr>
      <w:r>
        <w:t>Det utgår ett statsbidrag till kommuner för en försöksverksamhet med meningsfull sysselsättning för personer med psykisk funktions</w:t>
      </w:r>
      <w:r>
        <w:softHyphen/>
        <w:t xml:space="preserve">nedsättning. </w:t>
      </w:r>
      <w:r w:rsidR="00C65B19">
        <w:t>År</w:t>
      </w:r>
      <w:r>
        <w:t xml:space="preserve"> 2011–2013 utgår 35 miljoner kronor per år. Bidrag ut</w:t>
      </w:r>
      <w:r w:rsidR="002620BB">
        <w:t>-</w:t>
      </w:r>
      <w:r>
        <w:t>gick till 16 kommuner 2011. Ytterligare 16 kommuner fick bidrag 2012. Försöksverksamheten utvecklas utifrån en utvärderad och evidensbaserad form av arbetsrehabiliteringsinsatser för personer med psykisk funktions</w:t>
      </w:r>
      <w:r w:rsidR="002620BB">
        <w:t>-</w:t>
      </w:r>
      <w:r>
        <w:t>nedsättning</w:t>
      </w:r>
      <w:r w:rsidRPr="00681AB7">
        <w:t xml:space="preserve"> </w:t>
      </w:r>
      <w:r>
        <w:t>(den s.k. IPS-modellen).</w:t>
      </w:r>
    </w:p>
    <w:p w14:paraId="444C4DF8" w14:textId="77777777" w:rsidR="002A0D5F" w:rsidRDefault="002A0D5F" w:rsidP="00E80303">
      <w:pPr>
        <w:pStyle w:val="Rubrik5utannumrering"/>
      </w:pPr>
      <w:r w:rsidRPr="00F34D8B">
        <w:t xml:space="preserve">Statsbidrag </w:t>
      </w:r>
      <w:r>
        <w:t>har ökat möjligheterna till delaktighet för personer med psykisk funktionsnedsättning</w:t>
      </w:r>
    </w:p>
    <w:p w14:paraId="3E57F5E4" w14:textId="77777777" w:rsidR="002A0D5F" w:rsidRDefault="002A0D5F" w:rsidP="00E80303">
      <w:pPr>
        <w:pStyle w:val="Brdtext"/>
      </w:pPr>
      <w:r>
        <w:t>Med hjälp av statsbidrag inom psykiatriområdet</w:t>
      </w:r>
      <w:r w:rsidRPr="00F34D8B">
        <w:t xml:space="preserve"> har insatser gjorts för att </w:t>
      </w:r>
      <w:r>
        <w:t xml:space="preserve">bl.a. </w:t>
      </w:r>
      <w:r w:rsidRPr="00F34D8B">
        <w:t>förbättra tillgången till arbete och sysselsättning för personer med psykisk funktionsnedsättning</w:t>
      </w:r>
      <w:r>
        <w:t xml:space="preserve"> </w:t>
      </w:r>
      <w:r w:rsidRPr="00F34D8B">
        <w:t>(skr. 2008/09:185).</w:t>
      </w:r>
      <w:r>
        <w:t xml:space="preserve"> </w:t>
      </w:r>
    </w:p>
    <w:p w14:paraId="4F80FAA7" w14:textId="2A018017" w:rsidR="002A0D5F" w:rsidRDefault="002A0D5F" w:rsidP="00E80303">
      <w:pPr>
        <w:pStyle w:val="Brdtextmedindrag"/>
      </w:pPr>
      <w:r>
        <w:t>Ett statsbidrag har riktats till kommuner som upphandlar sysselsättning från externa aktörer. C</w:t>
      </w:r>
      <w:r w:rsidR="00C65B19">
        <w:t>irk</w:t>
      </w:r>
      <w:r>
        <w:t>a 10 procent av landets kommuner har sökt detta statsbidrag. De sysselsättningsplatser som kommunerna sökte bidrag för berörde 570 personer 2011. Kommunerna har t.ex. anlitat ideella föreningar, aktiebolag, ekonomiska föreningar och sociala kooperativ.</w:t>
      </w:r>
      <w:r>
        <w:rPr>
          <w:rStyle w:val="Fotnotsreferens"/>
        </w:rPr>
        <w:footnoteReference w:id="49"/>
      </w:r>
    </w:p>
    <w:p w14:paraId="221CB5CE" w14:textId="77777777" w:rsidR="002A0D5F" w:rsidRDefault="002A0D5F" w:rsidP="00106462">
      <w:pPr>
        <w:pStyle w:val="Rubrik5utannumrering"/>
      </w:pPr>
      <w:r>
        <w:lastRenderedPageBreak/>
        <w:t>Vanligt med genomförandeplan för insatser enligt LSS</w:t>
      </w:r>
    </w:p>
    <w:p w14:paraId="42777135" w14:textId="77777777" w:rsidR="002A0D5F" w:rsidRDefault="002A0D5F" w:rsidP="00E80303">
      <w:pPr>
        <w:pStyle w:val="Brdtext"/>
      </w:pPr>
      <w:r>
        <w:t>Socialstyrelsens öppna jämförelser visar att många personer med insatser enligt LSS har en genomförandeplan och att många av dem även har varit delaktiga vid planens utformning.</w:t>
      </w:r>
      <w:r w:rsidRPr="00FE679C">
        <w:t xml:space="preserve"> </w:t>
      </w:r>
      <w:r>
        <w:t xml:space="preserve">I bostäder med särskild service hade </w:t>
      </w:r>
      <w:r w:rsidRPr="00411E34">
        <w:t>86</w:t>
      </w:r>
      <w:r>
        <w:t> </w:t>
      </w:r>
      <w:r w:rsidRPr="00411E34">
        <w:t>procent</w:t>
      </w:r>
      <w:r>
        <w:t xml:space="preserve"> en aktuell genomförandeplan. Av dessa hade de flesta också varit delaktiga i att utforma planen. Inom daglig verksamhet är andelen personer med aktuell genomförandeplan 77 procent. Av dessa hade nästan alla varit delaktiga i att utforma planen.</w:t>
      </w:r>
      <w:r>
        <w:rPr>
          <w:rStyle w:val="Fotnotsreferens"/>
        </w:rPr>
        <w:footnoteReference w:id="50"/>
      </w:r>
    </w:p>
    <w:p w14:paraId="7B3EE221" w14:textId="77777777" w:rsidR="002A0D5F" w:rsidRDefault="002A0D5F" w:rsidP="00E80303">
      <w:pPr>
        <w:pStyle w:val="Rubrik5utannumrering"/>
      </w:pPr>
      <w:r>
        <w:t>Inskränkande åtgärder i bostäder med särskild service</w:t>
      </w:r>
    </w:p>
    <w:p w14:paraId="36761110" w14:textId="7CB4A9C4" w:rsidR="002A0D5F" w:rsidRPr="00644F6B" w:rsidRDefault="002A0D5F" w:rsidP="00E80303">
      <w:pPr>
        <w:pStyle w:val="Brdtext"/>
      </w:pPr>
      <w:r>
        <w:t>Inskränkningar och begränsningar</w:t>
      </w:r>
      <w:r w:rsidR="002A1D18">
        <w:t xml:space="preserve"> i bostäder med särskild service</w:t>
      </w:r>
      <w:r>
        <w:t xml:space="preserve"> som inte har stöd i lag är förbjud</w:t>
      </w:r>
      <w:r w:rsidR="002A1D18">
        <w:t>na</w:t>
      </w:r>
      <w:r>
        <w:t>. Socialstyrelsen konstaterar i sin tillsyn av bostäder</w:t>
      </w:r>
      <w:r w:rsidR="008A698D">
        <w:t>na</w:t>
      </w:r>
      <w:r>
        <w:t xml:space="preserve"> att det förekommer olika inskränkande åtgärder som begränsar enskilda personers tillgång till gemensamma resurser.</w:t>
      </w:r>
      <w:r>
        <w:rPr>
          <w:rStyle w:val="Fotnotsreferens"/>
        </w:rPr>
        <w:footnoteReference w:id="51"/>
      </w:r>
      <w:r>
        <w:t xml:space="preserve"> </w:t>
      </w:r>
    </w:p>
    <w:p w14:paraId="395EF1FD" w14:textId="1A863BBE" w:rsidR="001E3D63" w:rsidRDefault="001E3D63" w:rsidP="001E3D63">
      <w:pPr>
        <w:pStyle w:val="Rubrik5utannumrering"/>
      </w:pPr>
      <w:r>
        <w:t>Kommunernas webbplatser blir tillgängligare</w:t>
      </w:r>
    </w:p>
    <w:p w14:paraId="4EC51DBD" w14:textId="3C61FE2B" w:rsidR="002A0D5F" w:rsidRPr="005814F5" w:rsidRDefault="002A0D5F" w:rsidP="00E80303">
      <w:pPr>
        <w:pStyle w:val="Brdtext"/>
      </w:pPr>
      <w:r>
        <w:t xml:space="preserve">Otillgänglig information kan innebära att det blir svårt för personer med funktionsnedsättning att få kunskap om vilket stöd de har rätt till eller </w:t>
      </w:r>
      <w:r w:rsidR="008A698D">
        <w:t xml:space="preserve">till </w:t>
      </w:r>
      <w:r>
        <w:t>vem de ska vända sig med sina frågor. Socialstyrelsens öppna jämförelser för 2012 visar att tillgången till anpassad information för personer med funktions</w:t>
      </w:r>
      <w:r>
        <w:softHyphen/>
        <w:t>nedsättning har ökat. Det fanns dock fortfarande begränsningar, både när det gäller lättläst svenska, teckenspråk och uppläst information. Endast elva procent av kommunerna hade information om insatser enligt LSS inspelad på teckenspråk på sin webb</w:t>
      </w:r>
      <w:r w:rsidR="002620BB">
        <w:t>-</w:t>
      </w:r>
      <w:r>
        <w:t>plats.</w:t>
      </w:r>
    </w:p>
    <w:p w14:paraId="7B12A8AF" w14:textId="77777777" w:rsidR="002A0D5F" w:rsidRDefault="002A0D5F" w:rsidP="00106462">
      <w:pPr>
        <w:pStyle w:val="Rubrik5utannumrering"/>
      </w:pPr>
      <w:r w:rsidRPr="005E16D7">
        <w:t>Behovet av rutiner för samverkan är stort</w:t>
      </w:r>
    </w:p>
    <w:p w14:paraId="15DE374A" w14:textId="5C89AF9E" w:rsidR="002A0D5F" w:rsidRDefault="002A0D5F" w:rsidP="00E80303">
      <w:pPr>
        <w:pStyle w:val="Brdtext"/>
      </w:pPr>
      <w:r>
        <w:t>Öppna jämförelser inom funktionshindersområdet visar att d</w:t>
      </w:r>
      <w:r w:rsidRPr="005E16D7">
        <w:t xml:space="preserve">rygt hälften av alla kommuner har </w:t>
      </w:r>
      <w:r>
        <w:t>samverkans</w:t>
      </w:r>
      <w:r w:rsidRPr="005E16D7">
        <w:t>överenskommelser</w:t>
      </w:r>
      <w:r>
        <w:t xml:space="preserve"> när det gäller LSS-insatser.</w:t>
      </w:r>
      <w:r w:rsidRPr="008921C0">
        <w:t xml:space="preserve"> </w:t>
      </w:r>
      <w:r>
        <w:t>Ö</w:t>
      </w:r>
      <w:r w:rsidRPr="008921C0">
        <w:t>verenskommelserna ska beskriva ett bestämt tillvägagångssätt för hur samverkan ska genomföras och hur ansvarsfördelningen ser ut. Med samverkan avses alla former av samordning och samarbete som gäller personer med LSS-ins</w:t>
      </w:r>
      <w:r>
        <w:t xml:space="preserve">atser. Överenskommelserna </w:t>
      </w:r>
      <w:r w:rsidRPr="005362F5">
        <w:t xml:space="preserve">är vanligast </w:t>
      </w:r>
      <w:r>
        <w:t>tillsammans med</w:t>
      </w:r>
      <w:r w:rsidRPr="005362F5">
        <w:t xml:space="preserve"> socialpsy</w:t>
      </w:r>
      <w:r>
        <w:softHyphen/>
      </w:r>
      <w:r w:rsidRPr="005362F5">
        <w:t>kiatrin och äldreomsorgen</w:t>
      </w:r>
      <w:r>
        <w:t>.</w:t>
      </w:r>
      <w:r w:rsidRPr="005362F5">
        <w:t xml:space="preserve"> </w:t>
      </w:r>
      <w:r>
        <w:t xml:space="preserve">Färre än </w:t>
      </w:r>
      <w:r w:rsidRPr="00411E34">
        <w:t>40</w:t>
      </w:r>
      <w:r>
        <w:t> </w:t>
      </w:r>
      <w:r w:rsidRPr="00411E34">
        <w:t>procent</w:t>
      </w:r>
      <w:r>
        <w:t xml:space="preserve"> av kommunerna har över</w:t>
      </w:r>
      <w:r>
        <w:softHyphen/>
        <w:t>enskommelser med landstingens vuxenpsykiatri och andelen är ytterligare något lägre för barnpsykiatrin (ca 30 procent).</w:t>
      </w:r>
      <w:r w:rsidRPr="005362F5">
        <w:t xml:space="preserve"> </w:t>
      </w:r>
      <w:r>
        <w:t xml:space="preserve">Endast ca </w:t>
      </w:r>
      <w:r w:rsidRPr="00411E34">
        <w:t>25</w:t>
      </w:r>
      <w:r>
        <w:t> </w:t>
      </w:r>
      <w:r w:rsidRPr="00411E34">
        <w:t>procent</w:t>
      </w:r>
      <w:r>
        <w:t xml:space="preserve"> av kommunerna har överens</w:t>
      </w:r>
      <w:r w:rsidR="002620BB">
        <w:t>-</w:t>
      </w:r>
      <w:r>
        <w:t>kommelser med landstingens vuxen- och barnhabilitering</w:t>
      </w:r>
      <w:r w:rsidR="008A698D">
        <w:t>,</w:t>
      </w:r>
      <w:r>
        <w:t xml:space="preserve"> trots att en stor andel av personer som får insatser enligt LSS också får stöd från habiliteringen.</w:t>
      </w:r>
      <w:r>
        <w:rPr>
          <w:rStyle w:val="Fotnotsreferens"/>
        </w:rPr>
        <w:footnoteReference w:id="52"/>
      </w:r>
    </w:p>
    <w:p w14:paraId="08FBD326" w14:textId="77777777" w:rsidR="002A0D5F" w:rsidRDefault="002A0D5F" w:rsidP="00E80303">
      <w:pPr>
        <w:pStyle w:val="Rubrik5utannumrering"/>
      </w:pPr>
      <w:r>
        <w:t>Överenskommelser om samarbete saknas i många kommuner</w:t>
      </w:r>
    </w:p>
    <w:p w14:paraId="3FE0144C" w14:textId="11C28B1A" w:rsidR="002A0D5F" w:rsidRDefault="002A0D5F" w:rsidP="00E80303">
      <w:pPr>
        <w:pStyle w:val="Brdtext"/>
      </w:pPr>
      <w:r>
        <w:t>I januari 2010 infördes nya bestämmelser i HSL och i SoL om överens</w:t>
      </w:r>
      <w:r w:rsidR="00E05EBB">
        <w:t>-</w:t>
      </w:r>
      <w:r>
        <w:t xml:space="preserve">kommelser om samarbete mellan kommuner och landsting kring </w:t>
      </w:r>
      <w:r>
        <w:lastRenderedPageBreak/>
        <w:t>personer med psykisk funktionsnedsättning. Socialstyrelsens tillsyn visar att bestämmelserna inte fått genomslag. Socialstyrelsen konstaterar att endast 40 av 100 kommuner har ingått en överenskommelse om sam</w:t>
      </w:r>
      <w:r>
        <w:softHyphen/>
        <w:t>arbete</w:t>
      </w:r>
      <w:r w:rsidRPr="008F4DE5">
        <w:t xml:space="preserve"> </w:t>
      </w:r>
      <w:r>
        <w:t>med sitt landsting, två år efter det att bestämmelserna trätt i kraft.</w:t>
      </w:r>
      <w:r>
        <w:rPr>
          <w:rStyle w:val="Fotnotsreferens"/>
        </w:rPr>
        <w:footnoteReference w:id="53"/>
      </w:r>
    </w:p>
    <w:p w14:paraId="127789FE" w14:textId="77777777" w:rsidR="002A0D5F" w:rsidRDefault="002A0D5F" w:rsidP="00E80303">
      <w:pPr>
        <w:pStyle w:val="Rubrik5utannumrering"/>
      </w:pPr>
      <w:r>
        <w:t>Drygt hälften av kommunerna hade rutiner för att kunna erbjuda individuella planer</w:t>
      </w:r>
    </w:p>
    <w:p w14:paraId="0EF59BB6" w14:textId="32EC1E35" w:rsidR="002A0D5F" w:rsidRDefault="002A0D5F" w:rsidP="00E80303">
      <w:pPr>
        <w:pStyle w:val="Brdtext"/>
      </w:pPr>
      <w:r>
        <w:t>Bestämmelser om individuella planer för enskilda personer finns både i SoL och LSS. Syftet är att insatser ska samordnas på ett bättre sätt både inom och mellan myndigheter. Många kommuner har enligt Social</w:t>
      </w:r>
      <w:r w:rsidR="002620BB">
        <w:t>-</w:t>
      </w:r>
      <w:r>
        <w:t xml:space="preserve">styrelsen rutiner för att erbjuda planer enligt LSS. Drygt 40 procent </w:t>
      </w:r>
      <w:r w:rsidR="00746272">
        <w:t xml:space="preserve">av kommunerna </w:t>
      </w:r>
      <w:r>
        <w:t>saknar dock sådana rutiner.</w:t>
      </w:r>
      <w:r w:rsidRPr="002C1164">
        <w:t xml:space="preserve"> </w:t>
      </w:r>
      <w:r>
        <w:t>Att ha en rutin ökar enligt Socialstyrelsen förutsättningarna för att ett erbjudande alltid ges.</w:t>
      </w:r>
      <w:r>
        <w:rPr>
          <w:rStyle w:val="Fotnotsreferens"/>
        </w:rPr>
        <w:footnoteReference w:id="54"/>
      </w:r>
    </w:p>
    <w:p w14:paraId="1D6951F7" w14:textId="77777777" w:rsidR="002A0D5F" w:rsidRPr="001E3D63" w:rsidRDefault="002A0D5F" w:rsidP="001E3D63">
      <w:pPr>
        <w:pStyle w:val="Rubrik5utannumrering"/>
      </w:pPr>
      <w:r w:rsidRPr="001E3D63">
        <w:t>Bristande bemötande var en vanlig orsak till anmälning av allvarliga missförhållanden</w:t>
      </w:r>
    </w:p>
    <w:p w14:paraId="6C7A2AA6" w14:textId="62A86E26" w:rsidR="002A0D5F" w:rsidRDefault="002A0D5F" w:rsidP="00E80303">
      <w:pPr>
        <w:pStyle w:val="Brdtext"/>
      </w:pPr>
      <w:r>
        <w:t xml:space="preserve">Under perioden januari–oktober 2012 kom drygt 240 </w:t>
      </w:r>
      <w:r w:rsidR="00746272">
        <w:t>lex Sarah-</w:t>
      </w:r>
      <w:r>
        <w:t xml:space="preserve">anmälningar om allvarliga missförhållanden in till Socialstyrelsen </w:t>
      </w:r>
      <w:r w:rsidR="00C22493">
        <w:t>som avsåg insatser till personer med funktionsnedsättning</w:t>
      </w:r>
      <w:r>
        <w:t>. En stor andel (ca 90 procent) rörde verksamhet som bedrivs enligt LSS.</w:t>
      </w:r>
      <w:r w:rsidRPr="006B2F9B">
        <w:t xml:space="preserve"> </w:t>
      </w:r>
      <w:r>
        <w:t>C</w:t>
      </w:r>
      <w:r w:rsidR="00746272">
        <w:t>irka</w:t>
      </w:r>
      <w:r>
        <w:t xml:space="preserve"> hälften av anmälningarna </w:t>
      </w:r>
      <w:r w:rsidRPr="003955E6">
        <w:t>ha</w:t>
      </w:r>
      <w:r w:rsidR="00746272">
        <w:t>ndlade</w:t>
      </w:r>
      <w:r w:rsidRPr="003955E6">
        <w:t xml:space="preserve"> om att en beviljad insats inte utförts eller ha</w:t>
      </w:r>
      <w:r w:rsidR="00746272">
        <w:t>de</w:t>
      </w:r>
      <w:r w:rsidRPr="003955E6">
        <w:t xml:space="preserve"> blivit felaktigt utförd, och om brister i bemötandet</w:t>
      </w:r>
      <w:r>
        <w:t>. C</w:t>
      </w:r>
      <w:r w:rsidR="00746272">
        <w:t>irk</w:t>
      </w:r>
      <w:r>
        <w:t xml:space="preserve">a 15 procent rörde fysiskt våld eller övergrepp från personalen och ca </w:t>
      </w:r>
      <w:r w:rsidRPr="00411E34">
        <w:t>10</w:t>
      </w:r>
      <w:r>
        <w:t> </w:t>
      </w:r>
      <w:r w:rsidRPr="00411E34">
        <w:t>procent</w:t>
      </w:r>
      <w:r>
        <w:t xml:space="preserve"> psykiska övergrepp eller kränkningar.</w:t>
      </w:r>
      <w:r w:rsidRPr="003955E6">
        <w:t xml:space="preserve"> </w:t>
      </w:r>
      <w:r>
        <w:t>De flesta anmälningarna kommer från kommunalt driven verksamhet (ca 70 procent).</w:t>
      </w:r>
      <w:r w:rsidRPr="003955E6">
        <w:t xml:space="preserve"> </w:t>
      </w:r>
      <w:r>
        <w:t>I enskild verksamhet var fysiskt våld eller övergrepp från personal vanligare än brister i bemötandet.</w:t>
      </w:r>
    </w:p>
    <w:p w14:paraId="25C30BCE" w14:textId="29B9A747" w:rsidR="002A0D5F" w:rsidRDefault="002A0D5F" w:rsidP="00E80303">
      <w:pPr>
        <w:pStyle w:val="Brdtextmedindrag"/>
      </w:pPr>
      <w:r>
        <w:t>Socialstyrelsen har avslutat de flesta lex Sarah-ärendena utan ytterligare åtgärder, bl.a. på grund att verksamheterna redan har vidtagit åtgärder. I 7 procent av ärenden</w:t>
      </w:r>
      <w:r w:rsidR="00E05EBB">
        <w:t>a</w:t>
      </w:r>
      <w:r>
        <w:t xml:space="preserve"> har myndigheten fattat beslut om sär</w:t>
      </w:r>
      <w:r>
        <w:softHyphen/>
        <w:t>skilda åtgärder.</w:t>
      </w:r>
      <w:r>
        <w:rPr>
          <w:rStyle w:val="Fotnotsreferens"/>
        </w:rPr>
        <w:footnoteReference w:id="55"/>
      </w:r>
    </w:p>
    <w:p w14:paraId="46A8AE16" w14:textId="77777777" w:rsidR="002A0D5F" w:rsidRDefault="002A0D5F" w:rsidP="00E80303">
      <w:pPr>
        <w:pStyle w:val="Rubrik5utannumrering"/>
      </w:pPr>
      <w:r>
        <w:t>Få kommuner följer regelbundet upp sina beslut</w:t>
      </w:r>
    </w:p>
    <w:p w14:paraId="502B4A13" w14:textId="77777777" w:rsidR="002A0D5F" w:rsidRDefault="002A0D5F" w:rsidP="00E80303">
      <w:pPr>
        <w:pStyle w:val="Brdtext"/>
      </w:pPr>
      <w:r>
        <w:t xml:space="preserve">För att veta att insatsen motsvarar de behov som personen har och ger förväntat resultat är det viktigt att socialtjänsten följer upp de insatser som beviljats. Av 6 kap. 7 § kommunallagen (1991:900) följer också ett generellt krav på uppföljning och kontroll. </w:t>
      </w:r>
    </w:p>
    <w:p w14:paraId="27C58AB4" w14:textId="77777777" w:rsidR="002A0D5F" w:rsidRDefault="002A0D5F" w:rsidP="00B43D43">
      <w:pPr>
        <w:pStyle w:val="Brdtextmedindrag"/>
      </w:pPr>
      <w:r>
        <w:t xml:space="preserve">Socialstyrelsens öppna jämförelser visar att endast 35 kommuner följer upp nästan samtliga beslut. </w:t>
      </w:r>
      <w:r w:rsidRPr="00A1703F">
        <w:t xml:space="preserve">Endast 115 kommuner har </w:t>
      </w:r>
      <w:r>
        <w:t xml:space="preserve">följt upp              </w:t>
      </w:r>
      <w:r w:rsidRPr="00A1703F">
        <w:t>0–10 pro</w:t>
      </w:r>
      <w:r w:rsidRPr="00A1703F">
        <w:softHyphen/>
        <w:t>cent av sina beslut. Socialstyrelsens analyser visar att fler beslut följs upp i kommuner där antalet ärenden per handläggare är</w:t>
      </w:r>
      <w:r>
        <w:t xml:space="preserve"> relativt få.</w:t>
      </w:r>
      <w:r w:rsidRPr="00EE7A06">
        <w:t xml:space="preserve"> </w:t>
      </w:r>
      <w:r>
        <w:t>Var fjärde kommun med få ärenden per handläggare följer upp majoriteten av sina beslut, medan motsvarande andel bland kommuner med många ärenden per handläggare bara var 9 procent.</w:t>
      </w:r>
      <w:r>
        <w:rPr>
          <w:rStyle w:val="Fotnotsreferens"/>
        </w:rPr>
        <w:footnoteReference w:id="56"/>
      </w:r>
    </w:p>
    <w:p w14:paraId="1259BBC8" w14:textId="535136D8" w:rsidR="002620BB" w:rsidRDefault="002620BB" w:rsidP="002620BB">
      <w:pPr>
        <w:pStyle w:val="Rubrik5utannumrering"/>
      </w:pPr>
      <w:r>
        <w:lastRenderedPageBreak/>
        <w:t>Ökad kompetens för personal som ger stöd till personer med psykisk funtionsnedsättning</w:t>
      </w:r>
    </w:p>
    <w:p w14:paraId="3FE59824" w14:textId="7C115F87" w:rsidR="002A0D5F" w:rsidRDefault="002A0D5F" w:rsidP="00E80303">
      <w:pPr>
        <w:pStyle w:val="Brdtext"/>
      </w:pPr>
      <w:r>
        <w:t xml:space="preserve">Socialstyrelsen har fördelat sammanlagt 428,5 miljoner kronor </w:t>
      </w:r>
      <w:r w:rsidR="00A763E7">
        <w:t xml:space="preserve">mellan 2008 och 2010 </w:t>
      </w:r>
      <w:r>
        <w:t xml:space="preserve">i syfte att förstärka kompetensen bland </w:t>
      </w:r>
      <w:r w:rsidRPr="00985D51">
        <w:t>personal i social</w:t>
      </w:r>
      <w:r w:rsidR="002620BB">
        <w:t>-</w:t>
      </w:r>
      <w:r w:rsidRPr="00985D51">
        <w:t xml:space="preserve">tjänsten och den psykiatriska hälso- och sjukvården som i sitt arbete kommer i kontakt med personer med psykisk sjukdom eller psykisk funktionsnedsättning. I stort sett </w:t>
      </w:r>
      <w:r>
        <w:t>har alla kommuner</w:t>
      </w:r>
      <w:r w:rsidRPr="00985D51">
        <w:t xml:space="preserve"> bedrivit gemen</w:t>
      </w:r>
      <w:r w:rsidR="002620BB">
        <w:t>-</w:t>
      </w:r>
      <w:r w:rsidRPr="00985D51">
        <w:t>samma utbildningsaktiviteter. Utbildningarna har utformats i samråd mellan ansvariga huvudmän och intresseorgan</w:t>
      </w:r>
      <w:r w:rsidR="002620BB">
        <w:t>isationer. Närmare 2 700 utbild</w:t>
      </w:r>
      <w:r w:rsidRPr="00985D51">
        <w:t xml:space="preserve">ningsdagar har anordnats under </w:t>
      </w:r>
      <w:r w:rsidRPr="00663F75">
        <w:t xml:space="preserve">2011 och uppskattningsvis </w:t>
      </w:r>
      <w:r w:rsidR="002620BB">
        <w:t xml:space="preserve">     </w:t>
      </w:r>
      <w:r w:rsidRPr="00663F75">
        <w:t>10 000–20 000 personer har deltagit i utbildningarna</w:t>
      </w:r>
      <w:r>
        <w:t>.</w:t>
      </w:r>
      <w:r>
        <w:rPr>
          <w:rStyle w:val="Fotnotsreferens"/>
        </w:rPr>
        <w:footnoteReference w:id="57"/>
      </w:r>
    </w:p>
    <w:p w14:paraId="660A745E" w14:textId="77777777" w:rsidR="002A0D5F" w:rsidRDefault="002A0D5F" w:rsidP="00E2233D">
      <w:pPr>
        <w:pStyle w:val="Rubrik3"/>
        <w:numPr>
          <w:ilvl w:val="2"/>
          <w:numId w:val="18"/>
        </w:numPr>
      </w:pPr>
      <w:bookmarkStart w:id="979" w:name="_Toc350326883"/>
      <w:bookmarkStart w:id="980" w:name="_Toc350328992"/>
      <w:bookmarkStart w:id="981" w:name="_Toc350329803"/>
      <w:bookmarkStart w:id="982" w:name="_Toc350331558"/>
      <w:bookmarkStart w:id="983" w:name="_Toc350340424"/>
      <w:bookmarkStart w:id="984" w:name="_Toc350345068"/>
      <w:bookmarkStart w:id="985" w:name="_Toc350406831"/>
      <w:bookmarkStart w:id="986" w:name="_Toc350412418"/>
      <w:bookmarkStart w:id="987" w:name="_Toc350414296"/>
      <w:bookmarkStart w:id="988" w:name="_Toc351027657"/>
      <w:bookmarkStart w:id="989" w:name="_Toc351637564"/>
      <w:bookmarkStart w:id="990" w:name="_Toc351639307"/>
      <w:bookmarkStart w:id="991" w:name="_Toc351642777"/>
      <w:bookmarkStart w:id="992" w:name="_Toc351644310"/>
      <w:bookmarkStart w:id="993" w:name="_Toc351646984"/>
      <w:r>
        <w:t>Prestationer</w:t>
      </w:r>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p>
    <w:p w14:paraId="3A1F2B71" w14:textId="77777777" w:rsidR="002A0D5F" w:rsidRDefault="002A0D5F" w:rsidP="00E80303">
      <w:pPr>
        <w:pStyle w:val="Rubrik5utannumrering"/>
        <w:spacing w:before="0"/>
      </w:pPr>
      <w:r>
        <w:t>Insatser enligt LSS</w:t>
      </w:r>
    </w:p>
    <w:p w14:paraId="58D25A1A" w14:textId="418AC7D6" w:rsidR="002A0D5F" w:rsidRDefault="002A0D5F" w:rsidP="00E80303">
      <w:pPr>
        <w:pStyle w:val="Brdtext"/>
      </w:pPr>
      <w:r>
        <w:t>Den 1 oktober 2011 hade ca 63 300 personer, exklusive personer med råd och stöd som enda insats, en eller flera insatser enligt LSS. Det mot</w:t>
      </w:r>
      <w:r w:rsidR="002620BB">
        <w:t>-</w:t>
      </w:r>
      <w:r>
        <w:t>svarade en ökning med 11 procent sedan 2007. Det fanns stora varia</w:t>
      </w:r>
      <w:r>
        <w:softHyphen/>
        <w:t>tioner mellan såväl län som kommuner, när det gäller antal personer med beslut om insats enligt LSS i förhållande till befolkningen. I Stockholms län fanns 2011 de lägsta andelarna av befolkningen med LSS-insatser, drygt 0,5 procent. I Västerbottens och Jämtlands län fanns den högsta andelen av befolkningen med LSS-insatser, ca 0,9 procent.</w:t>
      </w:r>
      <w:r>
        <w:rPr>
          <w:rStyle w:val="Fotnotsreferens"/>
        </w:rPr>
        <w:footnoteReference w:id="58"/>
      </w:r>
    </w:p>
    <w:p w14:paraId="18D77F4C" w14:textId="2077B7B9" w:rsidR="002A0D5F" w:rsidRDefault="002A0D5F" w:rsidP="00E80303">
      <w:pPr>
        <w:pStyle w:val="Brdtextmedindrag"/>
      </w:pPr>
      <w:r>
        <w:t>Det finns tio slag av insatser enligt LSS, varav kommunerna ansvarar för nio och landstingen för en, råd och stöd. Daglig verksamhet var den LSS-insats som flest personer hade beviljats den 1 oktober 2011</w:t>
      </w:r>
      <w:r w:rsidR="00A763E7">
        <w:t>,</w:t>
      </w:r>
      <w:r w:rsidR="008B6CA4">
        <w:t xml:space="preserve"> ca </w:t>
      </w:r>
      <w:r>
        <w:t xml:space="preserve">31 100 personer (se tabell 4.7). Daglig verksamhet är exempel på en stödinsats som för många fyller en viktig funktion för att främja delaktighet i samhällslivet. </w:t>
      </w:r>
    </w:p>
    <w:p w14:paraId="1E3B5703" w14:textId="7546C421" w:rsidR="002A0D5F" w:rsidRDefault="002A0D5F" w:rsidP="00E80303">
      <w:pPr>
        <w:pStyle w:val="Brdtextmedindrag"/>
      </w:pPr>
      <w:r>
        <w:t>Av de totalt 63 300 personerna som hade insatser enligt LSS 2011 var 58 procent män. Männen var fler än kvinnorna i alla åldrar samt för samtliga typer av insatser. C</w:t>
      </w:r>
      <w:r w:rsidR="00A763E7">
        <w:t>irk</w:t>
      </w:r>
      <w:r>
        <w:t>a 32 procent var barn eller ungdomar som var 22 år eller yngre, ca 60 procent var i åld</w:t>
      </w:r>
      <w:r w:rsidR="00A763E7">
        <w:t>ern</w:t>
      </w:r>
      <w:r>
        <w:t xml:space="preserve"> 23</w:t>
      </w:r>
      <w:r w:rsidR="00A763E7">
        <w:t>–</w:t>
      </w:r>
      <w:r>
        <w:t xml:space="preserve">64 år och 8 procent var 65 år eller äldre. </w:t>
      </w:r>
    </w:p>
    <w:p w14:paraId="6585BDBE" w14:textId="108FF105" w:rsidR="002620BB" w:rsidRDefault="002A0D5F" w:rsidP="00E80303">
      <w:pPr>
        <w:pStyle w:val="Brdtextmedindrag"/>
      </w:pPr>
      <w:r>
        <w:t>För barn och ungdomar var korttidsvistelse och korttidstillsyn de vanligaste insatserna. För personer i åldern 23–64 år var de vanligaste insatserna daglig verksamhet och bostad med särskild service för vuxna. Även för de som var 65 år och äldre var bostad med särskild service den vanligaste insatsen.</w:t>
      </w:r>
      <w:r w:rsidRPr="00AF146C">
        <w:t xml:space="preserve"> </w:t>
      </w:r>
    </w:p>
    <w:p w14:paraId="7D1E19FD" w14:textId="77777777" w:rsidR="002620BB" w:rsidRDefault="002620BB">
      <w:pPr>
        <w:overflowPunct/>
        <w:autoSpaceDE/>
        <w:autoSpaceDN/>
        <w:adjustRightInd/>
        <w:textAlignment w:val="auto"/>
        <w:rPr>
          <w:sz w:val="20"/>
        </w:rPr>
      </w:pPr>
      <w:r>
        <w:br w:type="page"/>
      </w:r>
    </w:p>
    <w:p w14:paraId="13E97C4D" w14:textId="21225CBD" w:rsidR="002A0D5F" w:rsidRDefault="002A0D5F" w:rsidP="00E80303">
      <w:pPr>
        <w:pStyle w:val="TabellRubrik"/>
      </w:pPr>
      <w:r>
        <w:lastRenderedPageBreak/>
        <w:t xml:space="preserve">Tabell </w:t>
      </w:r>
      <w:fldSimple w:instr=" STYLEREF 1 \s ">
        <w:r w:rsidR="00756367">
          <w:rPr>
            <w:noProof/>
          </w:rPr>
          <w:t>4</w:t>
        </w:r>
      </w:fldSimple>
      <w:r>
        <w:t>.</w:t>
      </w:r>
      <w:fldSimple w:instr=" SEQ Tabell \* ARABIC \s 1 ">
        <w:r w:rsidR="00756367">
          <w:rPr>
            <w:noProof/>
          </w:rPr>
          <w:t>7</w:t>
        </w:r>
      </w:fldSimple>
      <w:r>
        <w:tab/>
        <w:t>Antal personer med beslut om insats enligt LSS den 1 oktober 2007–2011</w:t>
      </w:r>
    </w:p>
    <w:tbl>
      <w:tblPr>
        <w:tblW w:w="5048" w:type="pct"/>
        <w:tblCellMar>
          <w:left w:w="0" w:type="dxa"/>
        </w:tblCellMar>
        <w:tblLook w:val="0000" w:firstRow="0" w:lastRow="0" w:firstColumn="0" w:lastColumn="0" w:noHBand="0" w:noVBand="0"/>
      </w:tblPr>
      <w:tblGrid>
        <w:gridCol w:w="1475"/>
        <w:gridCol w:w="680"/>
        <w:gridCol w:w="680"/>
        <w:gridCol w:w="680"/>
        <w:gridCol w:w="680"/>
        <w:gridCol w:w="680"/>
        <w:gridCol w:w="1189"/>
      </w:tblGrid>
      <w:tr w:rsidR="002A0D5F" w:rsidRPr="00D73293" w14:paraId="3D19AE00" w14:textId="77777777" w:rsidTr="00B43D43">
        <w:tc>
          <w:tcPr>
            <w:tcW w:w="1215" w:type="pct"/>
            <w:tcBorders>
              <w:top w:val="single" w:sz="8" w:space="0" w:color="auto"/>
              <w:bottom w:val="single" w:sz="6" w:space="0" w:color="auto"/>
            </w:tcBorders>
            <w:shd w:val="clear" w:color="auto" w:fill="auto"/>
          </w:tcPr>
          <w:p w14:paraId="7F525116" w14:textId="77777777" w:rsidR="002A0D5F" w:rsidRPr="00D73293" w:rsidRDefault="002A0D5F" w:rsidP="00E80303">
            <w:pPr>
              <w:pStyle w:val="TabellHuvud"/>
              <w:jc w:val="left"/>
              <w:rPr>
                <w:szCs w:val="18"/>
              </w:rPr>
            </w:pPr>
          </w:p>
        </w:tc>
        <w:tc>
          <w:tcPr>
            <w:tcW w:w="561" w:type="pct"/>
            <w:tcBorders>
              <w:top w:val="single" w:sz="8" w:space="0" w:color="auto"/>
              <w:bottom w:val="single" w:sz="6" w:space="0" w:color="auto"/>
            </w:tcBorders>
            <w:shd w:val="clear" w:color="auto" w:fill="auto"/>
          </w:tcPr>
          <w:p w14:paraId="13FDC543" w14:textId="77777777" w:rsidR="002A0D5F" w:rsidRPr="00D73293" w:rsidRDefault="002A0D5F" w:rsidP="00E80303">
            <w:pPr>
              <w:pStyle w:val="TabellHuvud"/>
              <w:rPr>
                <w:szCs w:val="18"/>
              </w:rPr>
            </w:pPr>
            <w:r w:rsidRPr="00D73293">
              <w:rPr>
                <w:szCs w:val="18"/>
              </w:rPr>
              <w:t>2007</w:t>
            </w:r>
          </w:p>
        </w:tc>
        <w:tc>
          <w:tcPr>
            <w:tcW w:w="561" w:type="pct"/>
            <w:tcBorders>
              <w:top w:val="single" w:sz="8" w:space="0" w:color="auto"/>
              <w:bottom w:val="single" w:sz="6" w:space="0" w:color="auto"/>
            </w:tcBorders>
            <w:shd w:val="clear" w:color="auto" w:fill="auto"/>
          </w:tcPr>
          <w:p w14:paraId="09855005" w14:textId="77777777" w:rsidR="002A0D5F" w:rsidRPr="00D73293" w:rsidRDefault="002A0D5F" w:rsidP="00E80303">
            <w:pPr>
              <w:pStyle w:val="TabellHuvud"/>
              <w:rPr>
                <w:szCs w:val="18"/>
              </w:rPr>
            </w:pPr>
            <w:r w:rsidRPr="00D73293">
              <w:rPr>
                <w:szCs w:val="18"/>
              </w:rPr>
              <w:t>2008</w:t>
            </w:r>
          </w:p>
        </w:tc>
        <w:tc>
          <w:tcPr>
            <w:tcW w:w="561" w:type="pct"/>
            <w:tcBorders>
              <w:top w:val="single" w:sz="8" w:space="0" w:color="auto"/>
              <w:bottom w:val="single" w:sz="6" w:space="0" w:color="auto"/>
            </w:tcBorders>
            <w:shd w:val="clear" w:color="auto" w:fill="auto"/>
          </w:tcPr>
          <w:p w14:paraId="5A5B7787" w14:textId="77777777" w:rsidR="002A0D5F" w:rsidRPr="00D73293" w:rsidRDefault="002A0D5F" w:rsidP="00E80303">
            <w:pPr>
              <w:pStyle w:val="TabellHuvud"/>
              <w:rPr>
                <w:szCs w:val="18"/>
              </w:rPr>
            </w:pPr>
            <w:r w:rsidRPr="00D73293">
              <w:rPr>
                <w:szCs w:val="18"/>
              </w:rPr>
              <w:t>2009</w:t>
            </w:r>
          </w:p>
        </w:tc>
        <w:tc>
          <w:tcPr>
            <w:tcW w:w="561" w:type="pct"/>
            <w:tcBorders>
              <w:top w:val="single" w:sz="8" w:space="0" w:color="auto"/>
              <w:bottom w:val="single" w:sz="6" w:space="0" w:color="auto"/>
            </w:tcBorders>
            <w:shd w:val="clear" w:color="auto" w:fill="auto"/>
          </w:tcPr>
          <w:p w14:paraId="02055A3A" w14:textId="77777777" w:rsidR="002A0D5F" w:rsidRPr="00D73293" w:rsidRDefault="002A0D5F" w:rsidP="00E80303">
            <w:pPr>
              <w:pStyle w:val="TabellHuvud"/>
              <w:rPr>
                <w:szCs w:val="18"/>
              </w:rPr>
            </w:pPr>
            <w:r w:rsidRPr="00D73293">
              <w:rPr>
                <w:szCs w:val="18"/>
              </w:rPr>
              <w:t>2010</w:t>
            </w:r>
          </w:p>
        </w:tc>
        <w:tc>
          <w:tcPr>
            <w:tcW w:w="561" w:type="pct"/>
            <w:tcBorders>
              <w:top w:val="single" w:sz="8" w:space="0" w:color="auto"/>
              <w:bottom w:val="single" w:sz="6" w:space="0" w:color="auto"/>
            </w:tcBorders>
            <w:shd w:val="clear" w:color="auto" w:fill="auto"/>
          </w:tcPr>
          <w:p w14:paraId="226310EE" w14:textId="77777777" w:rsidR="002A0D5F" w:rsidRPr="00D73293" w:rsidRDefault="002A0D5F" w:rsidP="00B43D43">
            <w:pPr>
              <w:pStyle w:val="TabellHuvud"/>
              <w:rPr>
                <w:szCs w:val="18"/>
              </w:rPr>
            </w:pPr>
            <w:r w:rsidRPr="00D73293">
              <w:rPr>
                <w:szCs w:val="18"/>
              </w:rPr>
              <w:t>2011</w:t>
            </w:r>
          </w:p>
        </w:tc>
        <w:tc>
          <w:tcPr>
            <w:tcW w:w="982" w:type="pct"/>
            <w:tcBorders>
              <w:top w:val="single" w:sz="8" w:space="0" w:color="auto"/>
              <w:bottom w:val="single" w:sz="6" w:space="0" w:color="auto"/>
            </w:tcBorders>
            <w:shd w:val="clear" w:color="auto" w:fill="auto"/>
          </w:tcPr>
          <w:p w14:paraId="4D8D343C" w14:textId="77777777" w:rsidR="002A0D5F" w:rsidRPr="00D73293" w:rsidRDefault="002A0D5F" w:rsidP="00B43D43">
            <w:pPr>
              <w:pStyle w:val="TabellHuvud"/>
              <w:rPr>
                <w:szCs w:val="18"/>
              </w:rPr>
            </w:pPr>
            <w:r w:rsidRPr="00D73293">
              <w:rPr>
                <w:szCs w:val="18"/>
              </w:rPr>
              <w:t>Förändring</w:t>
            </w:r>
            <w:r>
              <w:rPr>
                <w:szCs w:val="18"/>
              </w:rPr>
              <w:t xml:space="preserve"> (%)</w:t>
            </w:r>
            <w:r w:rsidRPr="00D73293">
              <w:rPr>
                <w:szCs w:val="18"/>
              </w:rPr>
              <w:t xml:space="preserve"> 2007-2011</w:t>
            </w:r>
          </w:p>
        </w:tc>
      </w:tr>
      <w:tr w:rsidR="002A0D5F" w:rsidRPr="00D73293" w14:paraId="382AEEBB" w14:textId="77777777" w:rsidTr="00B43D43">
        <w:tc>
          <w:tcPr>
            <w:tcW w:w="1215" w:type="pct"/>
            <w:tcBorders>
              <w:top w:val="single" w:sz="6" w:space="0" w:color="auto"/>
            </w:tcBorders>
            <w:shd w:val="clear" w:color="auto" w:fill="auto"/>
          </w:tcPr>
          <w:p w14:paraId="1D35056D" w14:textId="77777777" w:rsidR="002A0D5F" w:rsidRPr="00D73293" w:rsidRDefault="002A0D5F" w:rsidP="00E80303">
            <w:pPr>
              <w:pStyle w:val="TabellRader"/>
              <w:jc w:val="left"/>
              <w:rPr>
                <w:szCs w:val="18"/>
              </w:rPr>
            </w:pPr>
            <w:r w:rsidRPr="00D73293">
              <w:rPr>
                <w:szCs w:val="18"/>
              </w:rPr>
              <w:t>Råd och stöd</w:t>
            </w:r>
          </w:p>
        </w:tc>
        <w:tc>
          <w:tcPr>
            <w:tcW w:w="561" w:type="pct"/>
            <w:tcBorders>
              <w:top w:val="single" w:sz="6" w:space="0" w:color="auto"/>
            </w:tcBorders>
            <w:shd w:val="clear" w:color="auto" w:fill="auto"/>
          </w:tcPr>
          <w:p w14:paraId="161DEEC2" w14:textId="77777777" w:rsidR="002A0D5F" w:rsidRPr="00D73293" w:rsidRDefault="002A0D5F" w:rsidP="00E80303">
            <w:pPr>
              <w:pStyle w:val="TabellRader"/>
              <w:rPr>
                <w:szCs w:val="18"/>
              </w:rPr>
            </w:pPr>
            <w:r>
              <w:rPr>
                <w:szCs w:val="18"/>
              </w:rPr>
              <w:t>8 200</w:t>
            </w:r>
          </w:p>
        </w:tc>
        <w:tc>
          <w:tcPr>
            <w:tcW w:w="561" w:type="pct"/>
            <w:tcBorders>
              <w:top w:val="single" w:sz="6" w:space="0" w:color="auto"/>
            </w:tcBorders>
            <w:shd w:val="clear" w:color="auto" w:fill="auto"/>
          </w:tcPr>
          <w:p w14:paraId="155D38E2" w14:textId="77777777" w:rsidR="002A0D5F" w:rsidRPr="00D73293" w:rsidRDefault="002A0D5F" w:rsidP="00E80303">
            <w:pPr>
              <w:pStyle w:val="TabellRader"/>
              <w:rPr>
                <w:szCs w:val="18"/>
              </w:rPr>
            </w:pPr>
            <w:r>
              <w:rPr>
                <w:szCs w:val="18"/>
              </w:rPr>
              <w:t>6 700</w:t>
            </w:r>
          </w:p>
        </w:tc>
        <w:tc>
          <w:tcPr>
            <w:tcW w:w="561" w:type="pct"/>
            <w:tcBorders>
              <w:top w:val="single" w:sz="6" w:space="0" w:color="auto"/>
            </w:tcBorders>
            <w:shd w:val="clear" w:color="auto" w:fill="auto"/>
          </w:tcPr>
          <w:p w14:paraId="345BF69E" w14:textId="77777777" w:rsidR="002A0D5F" w:rsidRPr="00D73293" w:rsidRDefault="002A0D5F" w:rsidP="00E80303">
            <w:pPr>
              <w:pStyle w:val="TabellRader"/>
              <w:rPr>
                <w:szCs w:val="18"/>
              </w:rPr>
            </w:pPr>
            <w:r>
              <w:rPr>
                <w:szCs w:val="18"/>
              </w:rPr>
              <w:t>5 800</w:t>
            </w:r>
          </w:p>
        </w:tc>
        <w:tc>
          <w:tcPr>
            <w:tcW w:w="561" w:type="pct"/>
            <w:tcBorders>
              <w:top w:val="single" w:sz="6" w:space="0" w:color="auto"/>
            </w:tcBorders>
            <w:shd w:val="clear" w:color="auto" w:fill="auto"/>
          </w:tcPr>
          <w:p w14:paraId="4710CDEF" w14:textId="77777777" w:rsidR="002A0D5F" w:rsidRPr="00D73293" w:rsidRDefault="002A0D5F" w:rsidP="00E80303">
            <w:pPr>
              <w:pStyle w:val="TabellRader"/>
              <w:rPr>
                <w:szCs w:val="18"/>
              </w:rPr>
            </w:pPr>
            <w:r>
              <w:rPr>
                <w:szCs w:val="18"/>
              </w:rPr>
              <w:t>5 100</w:t>
            </w:r>
          </w:p>
        </w:tc>
        <w:tc>
          <w:tcPr>
            <w:tcW w:w="561" w:type="pct"/>
            <w:tcBorders>
              <w:top w:val="single" w:sz="6" w:space="0" w:color="auto"/>
            </w:tcBorders>
            <w:shd w:val="clear" w:color="auto" w:fill="auto"/>
          </w:tcPr>
          <w:p w14:paraId="6AB92F0D" w14:textId="77777777" w:rsidR="002A0D5F" w:rsidRPr="00D73293" w:rsidRDefault="002A0D5F" w:rsidP="00E80303">
            <w:pPr>
              <w:pStyle w:val="TabellRader"/>
              <w:rPr>
                <w:szCs w:val="18"/>
              </w:rPr>
            </w:pPr>
            <w:r>
              <w:rPr>
                <w:szCs w:val="18"/>
              </w:rPr>
              <w:t>4 700</w:t>
            </w:r>
          </w:p>
        </w:tc>
        <w:tc>
          <w:tcPr>
            <w:tcW w:w="982" w:type="pct"/>
            <w:tcBorders>
              <w:top w:val="single" w:sz="6" w:space="0" w:color="auto"/>
            </w:tcBorders>
            <w:shd w:val="clear" w:color="auto" w:fill="auto"/>
          </w:tcPr>
          <w:p w14:paraId="5D4EEEC5" w14:textId="77777777" w:rsidR="002A0D5F" w:rsidRPr="00D73293" w:rsidRDefault="002A0D5F" w:rsidP="00E80303">
            <w:pPr>
              <w:pStyle w:val="TabellRader"/>
              <w:rPr>
                <w:szCs w:val="18"/>
              </w:rPr>
            </w:pPr>
            <w:r>
              <w:rPr>
                <w:szCs w:val="18"/>
              </w:rPr>
              <w:t>-43</w:t>
            </w:r>
          </w:p>
        </w:tc>
      </w:tr>
      <w:tr w:rsidR="002A0D5F" w:rsidRPr="00D73293" w14:paraId="58DA227F" w14:textId="77777777" w:rsidTr="00B43D43">
        <w:tc>
          <w:tcPr>
            <w:tcW w:w="1215" w:type="pct"/>
            <w:shd w:val="clear" w:color="auto" w:fill="auto"/>
          </w:tcPr>
          <w:p w14:paraId="62155CBD" w14:textId="77777777" w:rsidR="002A0D5F" w:rsidRPr="00D73293" w:rsidRDefault="002A0D5F" w:rsidP="00E80303">
            <w:pPr>
              <w:pStyle w:val="TabellRader"/>
              <w:jc w:val="left"/>
              <w:rPr>
                <w:szCs w:val="18"/>
              </w:rPr>
            </w:pPr>
            <w:r w:rsidRPr="00D73293">
              <w:rPr>
                <w:szCs w:val="18"/>
              </w:rPr>
              <w:t>Daglig verksamhet</w:t>
            </w:r>
          </w:p>
        </w:tc>
        <w:tc>
          <w:tcPr>
            <w:tcW w:w="561" w:type="pct"/>
            <w:shd w:val="clear" w:color="auto" w:fill="auto"/>
          </w:tcPr>
          <w:p w14:paraId="6893B292" w14:textId="77777777" w:rsidR="002A0D5F" w:rsidRPr="00D73293" w:rsidRDefault="002A0D5F" w:rsidP="00E80303">
            <w:pPr>
              <w:pStyle w:val="TabellRader"/>
              <w:rPr>
                <w:szCs w:val="18"/>
              </w:rPr>
            </w:pPr>
            <w:r>
              <w:rPr>
                <w:szCs w:val="18"/>
              </w:rPr>
              <w:t>27 000</w:t>
            </w:r>
          </w:p>
        </w:tc>
        <w:tc>
          <w:tcPr>
            <w:tcW w:w="561" w:type="pct"/>
            <w:shd w:val="clear" w:color="auto" w:fill="auto"/>
          </w:tcPr>
          <w:p w14:paraId="05368B2C" w14:textId="77777777" w:rsidR="002A0D5F" w:rsidRPr="00D73293" w:rsidRDefault="002A0D5F" w:rsidP="00E80303">
            <w:pPr>
              <w:pStyle w:val="TabellRader"/>
              <w:rPr>
                <w:szCs w:val="18"/>
              </w:rPr>
            </w:pPr>
            <w:r>
              <w:rPr>
                <w:szCs w:val="18"/>
              </w:rPr>
              <w:t>28 100</w:t>
            </w:r>
          </w:p>
        </w:tc>
        <w:tc>
          <w:tcPr>
            <w:tcW w:w="561" w:type="pct"/>
            <w:shd w:val="clear" w:color="auto" w:fill="auto"/>
          </w:tcPr>
          <w:p w14:paraId="1885BB54" w14:textId="77777777" w:rsidR="002A0D5F" w:rsidRPr="00D73293" w:rsidRDefault="002A0D5F" w:rsidP="00E80303">
            <w:pPr>
              <w:pStyle w:val="TabellRader"/>
              <w:rPr>
                <w:szCs w:val="18"/>
              </w:rPr>
            </w:pPr>
            <w:r>
              <w:rPr>
                <w:szCs w:val="18"/>
              </w:rPr>
              <w:t>29 000</w:t>
            </w:r>
          </w:p>
        </w:tc>
        <w:tc>
          <w:tcPr>
            <w:tcW w:w="561" w:type="pct"/>
            <w:shd w:val="clear" w:color="auto" w:fill="auto"/>
          </w:tcPr>
          <w:p w14:paraId="5D703CA9" w14:textId="77777777" w:rsidR="002A0D5F" w:rsidRPr="00D73293" w:rsidRDefault="002A0D5F" w:rsidP="00E80303">
            <w:pPr>
              <w:pStyle w:val="TabellRader"/>
              <w:rPr>
                <w:szCs w:val="18"/>
              </w:rPr>
            </w:pPr>
            <w:r>
              <w:rPr>
                <w:szCs w:val="18"/>
              </w:rPr>
              <w:t>30 200</w:t>
            </w:r>
          </w:p>
        </w:tc>
        <w:tc>
          <w:tcPr>
            <w:tcW w:w="561" w:type="pct"/>
            <w:shd w:val="clear" w:color="auto" w:fill="auto"/>
          </w:tcPr>
          <w:p w14:paraId="35D4139C" w14:textId="77777777" w:rsidR="002A0D5F" w:rsidRPr="00D73293" w:rsidRDefault="002A0D5F" w:rsidP="00E80303">
            <w:pPr>
              <w:pStyle w:val="TabellRader"/>
              <w:rPr>
                <w:szCs w:val="18"/>
              </w:rPr>
            </w:pPr>
            <w:r>
              <w:rPr>
                <w:szCs w:val="18"/>
              </w:rPr>
              <w:t>31 100</w:t>
            </w:r>
          </w:p>
        </w:tc>
        <w:tc>
          <w:tcPr>
            <w:tcW w:w="982" w:type="pct"/>
            <w:shd w:val="clear" w:color="auto" w:fill="auto"/>
          </w:tcPr>
          <w:p w14:paraId="240116F3" w14:textId="77777777" w:rsidR="002A0D5F" w:rsidRPr="00D73293" w:rsidRDefault="002A0D5F" w:rsidP="00E80303">
            <w:pPr>
              <w:pStyle w:val="TabellRader"/>
              <w:rPr>
                <w:szCs w:val="18"/>
              </w:rPr>
            </w:pPr>
            <w:r>
              <w:rPr>
                <w:szCs w:val="18"/>
              </w:rPr>
              <w:t>15</w:t>
            </w:r>
          </w:p>
        </w:tc>
      </w:tr>
      <w:tr w:rsidR="002A0D5F" w:rsidRPr="00D73293" w14:paraId="6C62DA9B" w14:textId="77777777" w:rsidTr="00B43D43">
        <w:tc>
          <w:tcPr>
            <w:tcW w:w="1215" w:type="pct"/>
            <w:shd w:val="clear" w:color="auto" w:fill="auto"/>
          </w:tcPr>
          <w:p w14:paraId="436A4125" w14:textId="77777777" w:rsidR="002A0D5F" w:rsidRPr="00D73293" w:rsidRDefault="002A0D5F" w:rsidP="00E80303">
            <w:pPr>
              <w:pStyle w:val="TabellRader"/>
              <w:jc w:val="left"/>
              <w:rPr>
                <w:szCs w:val="18"/>
              </w:rPr>
            </w:pPr>
            <w:r w:rsidRPr="00D73293">
              <w:rPr>
                <w:szCs w:val="18"/>
              </w:rPr>
              <w:t>Boende, vuxna</w:t>
            </w:r>
          </w:p>
        </w:tc>
        <w:tc>
          <w:tcPr>
            <w:tcW w:w="561" w:type="pct"/>
            <w:shd w:val="clear" w:color="auto" w:fill="auto"/>
          </w:tcPr>
          <w:p w14:paraId="5E520E91" w14:textId="77777777" w:rsidR="002A0D5F" w:rsidRPr="00D73293" w:rsidRDefault="002A0D5F" w:rsidP="00E80303">
            <w:pPr>
              <w:pStyle w:val="TabellRader"/>
              <w:rPr>
                <w:szCs w:val="18"/>
              </w:rPr>
            </w:pPr>
            <w:r>
              <w:rPr>
                <w:szCs w:val="18"/>
              </w:rPr>
              <w:t>21 600</w:t>
            </w:r>
          </w:p>
        </w:tc>
        <w:tc>
          <w:tcPr>
            <w:tcW w:w="561" w:type="pct"/>
            <w:shd w:val="clear" w:color="auto" w:fill="auto"/>
          </w:tcPr>
          <w:p w14:paraId="0D05C09F" w14:textId="77777777" w:rsidR="002A0D5F" w:rsidRPr="00D73293" w:rsidRDefault="002A0D5F" w:rsidP="00E80303">
            <w:pPr>
              <w:pStyle w:val="TabellRader"/>
              <w:rPr>
                <w:szCs w:val="18"/>
              </w:rPr>
            </w:pPr>
            <w:r>
              <w:rPr>
                <w:szCs w:val="18"/>
              </w:rPr>
              <w:t>22 300</w:t>
            </w:r>
          </w:p>
        </w:tc>
        <w:tc>
          <w:tcPr>
            <w:tcW w:w="561" w:type="pct"/>
            <w:shd w:val="clear" w:color="auto" w:fill="auto"/>
          </w:tcPr>
          <w:p w14:paraId="30BB557A" w14:textId="77777777" w:rsidR="002A0D5F" w:rsidRPr="00D73293" w:rsidRDefault="002A0D5F" w:rsidP="00E80303">
            <w:pPr>
              <w:pStyle w:val="TabellRader"/>
              <w:rPr>
                <w:szCs w:val="18"/>
              </w:rPr>
            </w:pPr>
            <w:r>
              <w:rPr>
                <w:szCs w:val="18"/>
              </w:rPr>
              <w:t>22 900</w:t>
            </w:r>
          </w:p>
        </w:tc>
        <w:tc>
          <w:tcPr>
            <w:tcW w:w="561" w:type="pct"/>
            <w:shd w:val="clear" w:color="auto" w:fill="auto"/>
          </w:tcPr>
          <w:p w14:paraId="1DCAE843" w14:textId="77777777" w:rsidR="002A0D5F" w:rsidRPr="00D73293" w:rsidRDefault="002A0D5F" w:rsidP="00E80303">
            <w:pPr>
              <w:pStyle w:val="TabellRader"/>
              <w:rPr>
                <w:szCs w:val="18"/>
              </w:rPr>
            </w:pPr>
            <w:r>
              <w:rPr>
                <w:szCs w:val="18"/>
              </w:rPr>
              <w:t>23 400</w:t>
            </w:r>
          </w:p>
        </w:tc>
        <w:tc>
          <w:tcPr>
            <w:tcW w:w="561" w:type="pct"/>
            <w:shd w:val="clear" w:color="auto" w:fill="auto"/>
          </w:tcPr>
          <w:p w14:paraId="0C3D1BFF" w14:textId="77777777" w:rsidR="002A0D5F" w:rsidRPr="00D73293" w:rsidRDefault="002A0D5F" w:rsidP="00E80303">
            <w:pPr>
              <w:pStyle w:val="TabellRader"/>
              <w:rPr>
                <w:szCs w:val="18"/>
              </w:rPr>
            </w:pPr>
            <w:r>
              <w:rPr>
                <w:szCs w:val="18"/>
              </w:rPr>
              <w:t>23 900</w:t>
            </w:r>
          </w:p>
        </w:tc>
        <w:tc>
          <w:tcPr>
            <w:tcW w:w="982" w:type="pct"/>
            <w:shd w:val="clear" w:color="auto" w:fill="auto"/>
          </w:tcPr>
          <w:p w14:paraId="1F67CE52" w14:textId="77777777" w:rsidR="002A0D5F" w:rsidRPr="00D73293" w:rsidRDefault="002A0D5F" w:rsidP="00E80303">
            <w:pPr>
              <w:pStyle w:val="TabellRader"/>
              <w:rPr>
                <w:szCs w:val="18"/>
              </w:rPr>
            </w:pPr>
            <w:r>
              <w:rPr>
                <w:szCs w:val="18"/>
              </w:rPr>
              <w:t>11</w:t>
            </w:r>
          </w:p>
        </w:tc>
      </w:tr>
      <w:tr w:rsidR="002A0D5F" w:rsidRPr="00D73293" w14:paraId="7CA6FA60" w14:textId="77777777" w:rsidTr="00B43D43">
        <w:tc>
          <w:tcPr>
            <w:tcW w:w="1215" w:type="pct"/>
            <w:shd w:val="clear" w:color="auto" w:fill="auto"/>
          </w:tcPr>
          <w:p w14:paraId="27695CB4" w14:textId="77777777" w:rsidR="002A0D5F" w:rsidRPr="00D73293" w:rsidRDefault="002A0D5F" w:rsidP="00E80303">
            <w:pPr>
              <w:pStyle w:val="TabellRader"/>
              <w:jc w:val="left"/>
              <w:rPr>
                <w:szCs w:val="18"/>
              </w:rPr>
            </w:pPr>
            <w:r w:rsidRPr="00D73293">
              <w:rPr>
                <w:szCs w:val="18"/>
              </w:rPr>
              <w:t>Kontaktperson</w:t>
            </w:r>
          </w:p>
        </w:tc>
        <w:tc>
          <w:tcPr>
            <w:tcW w:w="561" w:type="pct"/>
            <w:shd w:val="clear" w:color="auto" w:fill="auto"/>
          </w:tcPr>
          <w:p w14:paraId="10162A8D" w14:textId="77777777" w:rsidR="002A0D5F" w:rsidRPr="00D73293" w:rsidRDefault="002A0D5F" w:rsidP="00E80303">
            <w:pPr>
              <w:pStyle w:val="TabellRader"/>
              <w:rPr>
                <w:szCs w:val="18"/>
              </w:rPr>
            </w:pPr>
            <w:r>
              <w:rPr>
                <w:szCs w:val="18"/>
              </w:rPr>
              <w:t>18 000</w:t>
            </w:r>
          </w:p>
        </w:tc>
        <w:tc>
          <w:tcPr>
            <w:tcW w:w="561" w:type="pct"/>
            <w:shd w:val="clear" w:color="auto" w:fill="auto"/>
          </w:tcPr>
          <w:p w14:paraId="3D6B2FCD" w14:textId="77777777" w:rsidR="002A0D5F" w:rsidRPr="00D73293" w:rsidRDefault="002A0D5F" w:rsidP="00E80303">
            <w:pPr>
              <w:pStyle w:val="TabellRader"/>
              <w:rPr>
                <w:szCs w:val="18"/>
              </w:rPr>
            </w:pPr>
            <w:r>
              <w:rPr>
                <w:szCs w:val="18"/>
              </w:rPr>
              <w:t>18 400</w:t>
            </w:r>
          </w:p>
        </w:tc>
        <w:tc>
          <w:tcPr>
            <w:tcW w:w="561" w:type="pct"/>
            <w:shd w:val="clear" w:color="auto" w:fill="auto"/>
          </w:tcPr>
          <w:p w14:paraId="54159760" w14:textId="77777777" w:rsidR="002A0D5F" w:rsidRPr="00D73293" w:rsidRDefault="002A0D5F" w:rsidP="00E80303">
            <w:pPr>
              <w:pStyle w:val="TabellRader"/>
              <w:rPr>
                <w:szCs w:val="18"/>
              </w:rPr>
            </w:pPr>
            <w:r>
              <w:rPr>
                <w:szCs w:val="18"/>
              </w:rPr>
              <w:t>19 200</w:t>
            </w:r>
          </w:p>
        </w:tc>
        <w:tc>
          <w:tcPr>
            <w:tcW w:w="561" w:type="pct"/>
            <w:shd w:val="clear" w:color="auto" w:fill="auto"/>
          </w:tcPr>
          <w:p w14:paraId="5B5D17CA" w14:textId="77777777" w:rsidR="002A0D5F" w:rsidRPr="00D73293" w:rsidRDefault="002A0D5F" w:rsidP="00E80303">
            <w:pPr>
              <w:pStyle w:val="TabellRader"/>
              <w:rPr>
                <w:szCs w:val="18"/>
              </w:rPr>
            </w:pPr>
            <w:r>
              <w:rPr>
                <w:szCs w:val="18"/>
              </w:rPr>
              <w:t>19 500</w:t>
            </w:r>
          </w:p>
        </w:tc>
        <w:tc>
          <w:tcPr>
            <w:tcW w:w="561" w:type="pct"/>
            <w:shd w:val="clear" w:color="auto" w:fill="auto"/>
          </w:tcPr>
          <w:p w14:paraId="1D667907" w14:textId="77777777" w:rsidR="002A0D5F" w:rsidRPr="00D73293" w:rsidRDefault="002A0D5F" w:rsidP="00E80303">
            <w:pPr>
              <w:pStyle w:val="TabellRader"/>
              <w:rPr>
                <w:szCs w:val="18"/>
              </w:rPr>
            </w:pPr>
            <w:r>
              <w:rPr>
                <w:szCs w:val="18"/>
              </w:rPr>
              <w:t>19 500</w:t>
            </w:r>
          </w:p>
        </w:tc>
        <w:tc>
          <w:tcPr>
            <w:tcW w:w="982" w:type="pct"/>
            <w:shd w:val="clear" w:color="auto" w:fill="auto"/>
          </w:tcPr>
          <w:p w14:paraId="7F3DB072" w14:textId="77777777" w:rsidR="002A0D5F" w:rsidRPr="00D73293" w:rsidRDefault="002A0D5F" w:rsidP="00E80303">
            <w:pPr>
              <w:pStyle w:val="TabellRader"/>
              <w:rPr>
                <w:szCs w:val="18"/>
              </w:rPr>
            </w:pPr>
            <w:r>
              <w:rPr>
                <w:szCs w:val="18"/>
              </w:rPr>
              <w:t>8</w:t>
            </w:r>
          </w:p>
        </w:tc>
      </w:tr>
      <w:tr w:rsidR="002A0D5F" w:rsidRPr="00D73293" w14:paraId="55794410" w14:textId="77777777" w:rsidTr="00B43D43">
        <w:tc>
          <w:tcPr>
            <w:tcW w:w="1215" w:type="pct"/>
            <w:shd w:val="clear" w:color="auto" w:fill="auto"/>
          </w:tcPr>
          <w:p w14:paraId="2CE0238C" w14:textId="77777777" w:rsidR="002A0D5F" w:rsidRPr="00D73293" w:rsidRDefault="002A0D5F" w:rsidP="00E80303">
            <w:pPr>
              <w:pStyle w:val="TabellRader"/>
              <w:jc w:val="left"/>
              <w:rPr>
                <w:szCs w:val="18"/>
              </w:rPr>
            </w:pPr>
            <w:r w:rsidRPr="00D73293">
              <w:rPr>
                <w:szCs w:val="18"/>
              </w:rPr>
              <w:t>Korttidsvistelse</w:t>
            </w:r>
          </w:p>
        </w:tc>
        <w:tc>
          <w:tcPr>
            <w:tcW w:w="561" w:type="pct"/>
            <w:shd w:val="clear" w:color="auto" w:fill="auto"/>
          </w:tcPr>
          <w:p w14:paraId="2DC07047" w14:textId="77777777" w:rsidR="002A0D5F" w:rsidRPr="00D73293" w:rsidRDefault="002A0D5F" w:rsidP="00E80303">
            <w:pPr>
              <w:pStyle w:val="TabellRader"/>
              <w:rPr>
                <w:szCs w:val="18"/>
              </w:rPr>
            </w:pPr>
            <w:r>
              <w:rPr>
                <w:szCs w:val="18"/>
              </w:rPr>
              <w:t>10 100</w:t>
            </w:r>
          </w:p>
        </w:tc>
        <w:tc>
          <w:tcPr>
            <w:tcW w:w="561" w:type="pct"/>
            <w:shd w:val="clear" w:color="auto" w:fill="auto"/>
          </w:tcPr>
          <w:p w14:paraId="4AA01308" w14:textId="77777777" w:rsidR="002A0D5F" w:rsidRPr="00D73293" w:rsidRDefault="002A0D5F" w:rsidP="00E80303">
            <w:pPr>
              <w:pStyle w:val="TabellRader"/>
              <w:rPr>
                <w:szCs w:val="18"/>
              </w:rPr>
            </w:pPr>
            <w:r>
              <w:rPr>
                <w:szCs w:val="18"/>
              </w:rPr>
              <w:t>10 200</w:t>
            </w:r>
          </w:p>
        </w:tc>
        <w:tc>
          <w:tcPr>
            <w:tcW w:w="561" w:type="pct"/>
            <w:shd w:val="clear" w:color="auto" w:fill="auto"/>
          </w:tcPr>
          <w:p w14:paraId="7A06FF6E" w14:textId="77777777" w:rsidR="002A0D5F" w:rsidRPr="00D73293" w:rsidRDefault="002A0D5F" w:rsidP="00E80303">
            <w:pPr>
              <w:pStyle w:val="TabellRader"/>
              <w:rPr>
                <w:szCs w:val="18"/>
              </w:rPr>
            </w:pPr>
            <w:r>
              <w:rPr>
                <w:szCs w:val="18"/>
              </w:rPr>
              <w:t>10 000</w:t>
            </w:r>
          </w:p>
        </w:tc>
        <w:tc>
          <w:tcPr>
            <w:tcW w:w="561" w:type="pct"/>
            <w:shd w:val="clear" w:color="auto" w:fill="auto"/>
          </w:tcPr>
          <w:p w14:paraId="798223E1" w14:textId="77777777" w:rsidR="002A0D5F" w:rsidRPr="00D73293" w:rsidRDefault="002A0D5F" w:rsidP="00E80303">
            <w:pPr>
              <w:pStyle w:val="TabellRader"/>
              <w:rPr>
                <w:szCs w:val="18"/>
              </w:rPr>
            </w:pPr>
            <w:r>
              <w:rPr>
                <w:szCs w:val="18"/>
              </w:rPr>
              <w:t>10 000</w:t>
            </w:r>
          </w:p>
        </w:tc>
        <w:tc>
          <w:tcPr>
            <w:tcW w:w="561" w:type="pct"/>
            <w:shd w:val="clear" w:color="auto" w:fill="auto"/>
          </w:tcPr>
          <w:p w14:paraId="10A777C9" w14:textId="77777777" w:rsidR="002A0D5F" w:rsidRPr="00D73293" w:rsidRDefault="002A0D5F" w:rsidP="00E80303">
            <w:pPr>
              <w:pStyle w:val="TabellRader"/>
              <w:rPr>
                <w:szCs w:val="18"/>
              </w:rPr>
            </w:pPr>
            <w:r>
              <w:rPr>
                <w:szCs w:val="18"/>
              </w:rPr>
              <w:t>9 900</w:t>
            </w:r>
          </w:p>
        </w:tc>
        <w:tc>
          <w:tcPr>
            <w:tcW w:w="982" w:type="pct"/>
            <w:shd w:val="clear" w:color="auto" w:fill="auto"/>
          </w:tcPr>
          <w:p w14:paraId="03AB160B" w14:textId="77777777" w:rsidR="002A0D5F" w:rsidRPr="00D73293" w:rsidRDefault="002A0D5F" w:rsidP="00E80303">
            <w:pPr>
              <w:pStyle w:val="TabellRader"/>
              <w:rPr>
                <w:szCs w:val="18"/>
              </w:rPr>
            </w:pPr>
            <w:r>
              <w:rPr>
                <w:szCs w:val="18"/>
              </w:rPr>
              <w:t>-2</w:t>
            </w:r>
          </w:p>
        </w:tc>
      </w:tr>
      <w:tr w:rsidR="002A0D5F" w:rsidRPr="00D73293" w14:paraId="7B3D61F5" w14:textId="77777777" w:rsidTr="00B43D43">
        <w:tc>
          <w:tcPr>
            <w:tcW w:w="1215" w:type="pct"/>
            <w:shd w:val="clear" w:color="auto" w:fill="auto"/>
          </w:tcPr>
          <w:p w14:paraId="28351020" w14:textId="77777777" w:rsidR="002A0D5F" w:rsidRPr="00D73293" w:rsidRDefault="002A0D5F" w:rsidP="00E80303">
            <w:pPr>
              <w:pStyle w:val="TabellRader"/>
              <w:jc w:val="left"/>
              <w:rPr>
                <w:szCs w:val="18"/>
              </w:rPr>
            </w:pPr>
            <w:r w:rsidRPr="00D73293">
              <w:rPr>
                <w:szCs w:val="18"/>
              </w:rPr>
              <w:t>Ledsagarservice</w:t>
            </w:r>
          </w:p>
        </w:tc>
        <w:tc>
          <w:tcPr>
            <w:tcW w:w="561" w:type="pct"/>
            <w:shd w:val="clear" w:color="auto" w:fill="auto"/>
          </w:tcPr>
          <w:p w14:paraId="16B86E33" w14:textId="77777777" w:rsidR="002A0D5F" w:rsidRPr="00D73293" w:rsidRDefault="002A0D5F" w:rsidP="00E80303">
            <w:pPr>
              <w:pStyle w:val="TabellRader"/>
              <w:rPr>
                <w:szCs w:val="18"/>
              </w:rPr>
            </w:pPr>
            <w:r>
              <w:rPr>
                <w:szCs w:val="18"/>
              </w:rPr>
              <w:t>9 700</w:t>
            </w:r>
          </w:p>
        </w:tc>
        <w:tc>
          <w:tcPr>
            <w:tcW w:w="561" w:type="pct"/>
            <w:shd w:val="clear" w:color="auto" w:fill="auto"/>
          </w:tcPr>
          <w:p w14:paraId="3C685473" w14:textId="77777777" w:rsidR="002A0D5F" w:rsidRPr="00D73293" w:rsidRDefault="002A0D5F" w:rsidP="00E80303">
            <w:pPr>
              <w:pStyle w:val="TabellRader"/>
              <w:rPr>
                <w:szCs w:val="18"/>
              </w:rPr>
            </w:pPr>
            <w:r>
              <w:rPr>
                <w:szCs w:val="18"/>
              </w:rPr>
              <w:t>9 700</w:t>
            </w:r>
          </w:p>
        </w:tc>
        <w:tc>
          <w:tcPr>
            <w:tcW w:w="561" w:type="pct"/>
            <w:shd w:val="clear" w:color="auto" w:fill="auto"/>
          </w:tcPr>
          <w:p w14:paraId="097C82EB" w14:textId="77777777" w:rsidR="002A0D5F" w:rsidRPr="00D73293" w:rsidRDefault="002A0D5F" w:rsidP="00E80303">
            <w:pPr>
              <w:pStyle w:val="TabellRader"/>
              <w:rPr>
                <w:szCs w:val="18"/>
              </w:rPr>
            </w:pPr>
            <w:r>
              <w:rPr>
                <w:szCs w:val="18"/>
              </w:rPr>
              <w:t>9 600</w:t>
            </w:r>
          </w:p>
        </w:tc>
        <w:tc>
          <w:tcPr>
            <w:tcW w:w="561" w:type="pct"/>
            <w:shd w:val="clear" w:color="auto" w:fill="auto"/>
          </w:tcPr>
          <w:p w14:paraId="08B71B42" w14:textId="77777777" w:rsidR="002A0D5F" w:rsidRPr="00D73293" w:rsidRDefault="002A0D5F" w:rsidP="00E80303">
            <w:pPr>
              <w:pStyle w:val="TabellRader"/>
              <w:rPr>
                <w:szCs w:val="18"/>
              </w:rPr>
            </w:pPr>
            <w:r>
              <w:rPr>
                <w:szCs w:val="18"/>
              </w:rPr>
              <w:t>9 300</w:t>
            </w:r>
          </w:p>
        </w:tc>
        <w:tc>
          <w:tcPr>
            <w:tcW w:w="561" w:type="pct"/>
            <w:shd w:val="clear" w:color="auto" w:fill="auto"/>
          </w:tcPr>
          <w:p w14:paraId="739D7B0E" w14:textId="77777777" w:rsidR="002A0D5F" w:rsidRPr="00D73293" w:rsidRDefault="002A0D5F" w:rsidP="00E80303">
            <w:pPr>
              <w:pStyle w:val="TabellRader"/>
              <w:rPr>
                <w:szCs w:val="18"/>
              </w:rPr>
            </w:pPr>
            <w:r>
              <w:rPr>
                <w:szCs w:val="18"/>
              </w:rPr>
              <w:t>9 200</w:t>
            </w:r>
          </w:p>
        </w:tc>
        <w:tc>
          <w:tcPr>
            <w:tcW w:w="982" w:type="pct"/>
            <w:shd w:val="clear" w:color="auto" w:fill="auto"/>
          </w:tcPr>
          <w:p w14:paraId="7B86BE3F" w14:textId="77777777" w:rsidR="002A0D5F" w:rsidRPr="00D73293" w:rsidRDefault="002A0D5F" w:rsidP="00E80303">
            <w:pPr>
              <w:pStyle w:val="TabellRader"/>
              <w:rPr>
                <w:szCs w:val="18"/>
              </w:rPr>
            </w:pPr>
            <w:r>
              <w:rPr>
                <w:szCs w:val="18"/>
              </w:rPr>
              <w:t>-5</w:t>
            </w:r>
          </w:p>
        </w:tc>
      </w:tr>
      <w:tr w:rsidR="002A0D5F" w:rsidRPr="00D73293" w14:paraId="34629EE3" w14:textId="77777777" w:rsidTr="00B43D43">
        <w:tc>
          <w:tcPr>
            <w:tcW w:w="1215" w:type="pct"/>
            <w:shd w:val="clear" w:color="auto" w:fill="auto"/>
          </w:tcPr>
          <w:p w14:paraId="7CE3E392" w14:textId="77777777" w:rsidR="002A0D5F" w:rsidRPr="00D73293" w:rsidRDefault="002A0D5F" w:rsidP="00E80303">
            <w:pPr>
              <w:pStyle w:val="TabellRader"/>
              <w:jc w:val="left"/>
              <w:rPr>
                <w:szCs w:val="18"/>
              </w:rPr>
            </w:pPr>
            <w:r w:rsidRPr="00D73293">
              <w:rPr>
                <w:szCs w:val="18"/>
              </w:rPr>
              <w:t>Korttidstillsyn</w:t>
            </w:r>
          </w:p>
        </w:tc>
        <w:tc>
          <w:tcPr>
            <w:tcW w:w="561" w:type="pct"/>
            <w:shd w:val="clear" w:color="auto" w:fill="auto"/>
          </w:tcPr>
          <w:p w14:paraId="4D9E43B6" w14:textId="77777777" w:rsidR="002A0D5F" w:rsidRPr="00D73293" w:rsidRDefault="002A0D5F" w:rsidP="00E80303">
            <w:pPr>
              <w:pStyle w:val="TabellRader"/>
              <w:rPr>
                <w:szCs w:val="18"/>
              </w:rPr>
            </w:pPr>
            <w:r>
              <w:rPr>
                <w:szCs w:val="18"/>
              </w:rPr>
              <w:t>5 100</w:t>
            </w:r>
          </w:p>
        </w:tc>
        <w:tc>
          <w:tcPr>
            <w:tcW w:w="561" w:type="pct"/>
            <w:shd w:val="clear" w:color="auto" w:fill="auto"/>
          </w:tcPr>
          <w:p w14:paraId="4B9877B5" w14:textId="77777777" w:rsidR="002A0D5F" w:rsidRPr="00D73293" w:rsidRDefault="002A0D5F" w:rsidP="00E80303">
            <w:pPr>
              <w:pStyle w:val="TabellRader"/>
              <w:rPr>
                <w:szCs w:val="18"/>
              </w:rPr>
            </w:pPr>
            <w:r>
              <w:rPr>
                <w:szCs w:val="18"/>
              </w:rPr>
              <w:t>5 200</w:t>
            </w:r>
          </w:p>
        </w:tc>
        <w:tc>
          <w:tcPr>
            <w:tcW w:w="561" w:type="pct"/>
            <w:shd w:val="clear" w:color="auto" w:fill="auto"/>
          </w:tcPr>
          <w:p w14:paraId="33352562" w14:textId="77777777" w:rsidR="002A0D5F" w:rsidRPr="00D73293" w:rsidRDefault="002A0D5F" w:rsidP="00E80303">
            <w:pPr>
              <w:pStyle w:val="TabellRader"/>
              <w:rPr>
                <w:szCs w:val="18"/>
              </w:rPr>
            </w:pPr>
            <w:r>
              <w:rPr>
                <w:szCs w:val="18"/>
              </w:rPr>
              <w:t>5 100</w:t>
            </w:r>
          </w:p>
        </w:tc>
        <w:tc>
          <w:tcPr>
            <w:tcW w:w="561" w:type="pct"/>
            <w:shd w:val="clear" w:color="auto" w:fill="auto"/>
          </w:tcPr>
          <w:p w14:paraId="18E7F725" w14:textId="77777777" w:rsidR="002A0D5F" w:rsidRPr="00D73293" w:rsidRDefault="002A0D5F" w:rsidP="00E80303">
            <w:pPr>
              <w:pStyle w:val="TabellRader"/>
              <w:rPr>
                <w:szCs w:val="18"/>
              </w:rPr>
            </w:pPr>
            <w:r>
              <w:rPr>
                <w:szCs w:val="18"/>
              </w:rPr>
              <w:t>5 200</w:t>
            </w:r>
          </w:p>
        </w:tc>
        <w:tc>
          <w:tcPr>
            <w:tcW w:w="561" w:type="pct"/>
            <w:shd w:val="clear" w:color="auto" w:fill="auto"/>
          </w:tcPr>
          <w:p w14:paraId="1601186A" w14:textId="77777777" w:rsidR="002A0D5F" w:rsidRPr="00D73293" w:rsidRDefault="002A0D5F" w:rsidP="00E80303">
            <w:pPr>
              <w:pStyle w:val="TabellRader"/>
              <w:rPr>
                <w:szCs w:val="18"/>
              </w:rPr>
            </w:pPr>
            <w:r>
              <w:rPr>
                <w:szCs w:val="18"/>
              </w:rPr>
              <w:t>5 000</w:t>
            </w:r>
          </w:p>
        </w:tc>
        <w:tc>
          <w:tcPr>
            <w:tcW w:w="982" w:type="pct"/>
            <w:shd w:val="clear" w:color="auto" w:fill="auto"/>
          </w:tcPr>
          <w:p w14:paraId="43126968" w14:textId="77777777" w:rsidR="002A0D5F" w:rsidRPr="00D73293" w:rsidRDefault="002A0D5F" w:rsidP="00E80303">
            <w:pPr>
              <w:pStyle w:val="TabellRader"/>
              <w:rPr>
                <w:szCs w:val="18"/>
              </w:rPr>
            </w:pPr>
            <w:r>
              <w:rPr>
                <w:szCs w:val="18"/>
              </w:rPr>
              <w:t>-2</w:t>
            </w:r>
          </w:p>
        </w:tc>
      </w:tr>
      <w:tr w:rsidR="002A0D5F" w:rsidRPr="00D73293" w14:paraId="036E5EBA" w14:textId="77777777" w:rsidTr="00B43D43">
        <w:tc>
          <w:tcPr>
            <w:tcW w:w="1215" w:type="pct"/>
            <w:shd w:val="clear" w:color="auto" w:fill="auto"/>
          </w:tcPr>
          <w:p w14:paraId="467637B7" w14:textId="77777777" w:rsidR="002A0D5F" w:rsidRPr="00D73293" w:rsidRDefault="002A0D5F" w:rsidP="00E80303">
            <w:pPr>
              <w:pStyle w:val="TabellRader"/>
              <w:jc w:val="left"/>
              <w:rPr>
                <w:szCs w:val="18"/>
              </w:rPr>
            </w:pPr>
            <w:r w:rsidRPr="00D73293">
              <w:rPr>
                <w:szCs w:val="18"/>
              </w:rPr>
              <w:t>Personlig assistans</w:t>
            </w:r>
          </w:p>
        </w:tc>
        <w:tc>
          <w:tcPr>
            <w:tcW w:w="561" w:type="pct"/>
            <w:shd w:val="clear" w:color="auto" w:fill="auto"/>
          </w:tcPr>
          <w:p w14:paraId="40444BBC" w14:textId="77777777" w:rsidR="002A0D5F" w:rsidRPr="00D73293" w:rsidRDefault="002A0D5F" w:rsidP="00E80303">
            <w:pPr>
              <w:pStyle w:val="TabellRader"/>
              <w:rPr>
                <w:szCs w:val="18"/>
              </w:rPr>
            </w:pPr>
            <w:r>
              <w:rPr>
                <w:szCs w:val="18"/>
              </w:rPr>
              <w:t>3 300</w:t>
            </w:r>
          </w:p>
        </w:tc>
        <w:tc>
          <w:tcPr>
            <w:tcW w:w="561" w:type="pct"/>
            <w:shd w:val="clear" w:color="auto" w:fill="auto"/>
          </w:tcPr>
          <w:p w14:paraId="171A467D" w14:textId="77777777" w:rsidR="002A0D5F" w:rsidRPr="00D73293" w:rsidRDefault="002A0D5F" w:rsidP="00E80303">
            <w:pPr>
              <w:pStyle w:val="TabellRader"/>
              <w:rPr>
                <w:szCs w:val="18"/>
              </w:rPr>
            </w:pPr>
            <w:r>
              <w:rPr>
                <w:szCs w:val="18"/>
              </w:rPr>
              <w:t>3 500</w:t>
            </w:r>
          </w:p>
        </w:tc>
        <w:tc>
          <w:tcPr>
            <w:tcW w:w="561" w:type="pct"/>
            <w:shd w:val="clear" w:color="auto" w:fill="auto"/>
          </w:tcPr>
          <w:p w14:paraId="660EDF0F" w14:textId="77777777" w:rsidR="002A0D5F" w:rsidRPr="00D73293" w:rsidRDefault="002A0D5F" w:rsidP="00E80303">
            <w:pPr>
              <w:pStyle w:val="TabellRader"/>
              <w:rPr>
                <w:szCs w:val="18"/>
              </w:rPr>
            </w:pPr>
            <w:r>
              <w:rPr>
                <w:szCs w:val="18"/>
              </w:rPr>
              <w:t>3 400</w:t>
            </w:r>
          </w:p>
        </w:tc>
        <w:tc>
          <w:tcPr>
            <w:tcW w:w="561" w:type="pct"/>
            <w:shd w:val="clear" w:color="auto" w:fill="auto"/>
          </w:tcPr>
          <w:p w14:paraId="63901E62" w14:textId="77777777" w:rsidR="002A0D5F" w:rsidRPr="00D73293" w:rsidRDefault="002A0D5F" w:rsidP="00E80303">
            <w:pPr>
              <w:pStyle w:val="TabellRader"/>
              <w:rPr>
                <w:szCs w:val="18"/>
              </w:rPr>
            </w:pPr>
            <w:r>
              <w:rPr>
                <w:szCs w:val="18"/>
              </w:rPr>
              <w:t>3 600</w:t>
            </w:r>
          </w:p>
        </w:tc>
        <w:tc>
          <w:tcPr>
            <w:tcW w:w="561" w:type="pct"/>
            <w:shd w:val="clear" w:color="auto" w:fill="auto"/>
          </w:tcPr>
          <w:p w14:paraId="2AEA90EF" w14:textId="77777777" w:rsidR="002A0D5F" w:rsidRPr="00D73293" w:rsidRDefault="002A0D5F" w:rsidP="00E80303">
            <w:pPr>
              <w:pStyle w:val="TabellRader"/>
              <w:rPr>
                <w:szCs w:val="18"/>
              </w:rPr>
            </w:pPr>
            <w:r>
              <w:rPr>
                <w:szCs w:val="18"/>
              </w:rPr>
              <w:t>3 800</w:t>
            </w:r>
          </w:p>
        </w:tc>
        <w:tc>
          <w:tcPr>
            <w:tcW w:w="982" w:type="pct"/>
            <w:shd w:val="clear" w:color="auto" w:fill="auto"/>
          </w:tcPr>
          <w:p w14:paraId="03C6F9EB" w14:textId="77777777" w:rsidR="002A0D5F" w:rsidRPr="00D73293" w:rsidRDefault="002A0D5F" w:rsidP="00E80303">
            <w:pPr>
              <w:pStyle w:val="TabellRader"/>
              <w:rPr>
                <w:szCs w:val="18"/>
              </w:rPr>
            </w:pPr>
            <w:r>
              <w:rPr>
                <w:szCs w:val="18"/>
              </w:rPr>
              <w:t>15</w:t>
            </w:r>
          </w:p>
        </w:tc>
      </w:tr>
      <w:tr w:rsidR="002A0D5F" w:rsidRPr="00D73293" w14:paraId="6353ACED" w14:textId="77777777" w:rsidTr="00B43D43">
        <w:tc>
          <w:tcPr>
            <w:tcW w:w="1215" w:type="pct"/>
            <w:shd w:val="clear" w:color="auto" w:fill="auto"/>
          </w:tcPr>
          <w:p w14:paraId="3C34BB72" w14:textId="77777777" w:rsidR="002A0D5F" w:rsidRPr="00D73293" w:rsidRDefault="002A0D5F" w:rsidP="00E80303">
            <w:pPr>
              <w:pStyle w:val="TabellRader"/>
              <w:jc w:val="left"/>
              <w:rPr>
                <w:szCs w:val="18"/>
              </w:rPr>
            </w:pPr>
            <w:r w:rsidRPr="00D73293">
              <w:rPr>
                <w:szCs w:val="18"/>
              </w:rPr>
              <w:t>Avlösarservice</w:t>
            </w:r>
          </w:p>
        </w:tc>
        <w:tc>
          <w:tcPr>
            <w:tcW w:w="561" w:type="pct"/>
            <w:shd w:val="clear" w:color="auto" w:fill="auto"/>
          </w:tcPr>
          <w:p w14:paraId="4E07CEE4" w14:textId="77777777" w:rsidR="002A0D5F" w:rsidRPr="00D73293" w:rsidRDefault="002A0D5F" w:rsidP="00E80303">
            <w:pPr>
              <w:pStyle w:val="TabellRader"/>
              <w:rPr>
                <w:szCs w:val="18"/>
              </w:rPr>
            </w:pPr>
            <w:r>
              <w:rPr>
                <w:szCs w:val="18"/>
              </w:rPr>
              <w:t>3 400</w:t>
            </w:r>
          </w:p>
        </w:tc>
        <w:tc>
          <w:tcPr>
            <w:tcW w:w="561" w:type="pct"/>
            <w:shd w:val="clear" w:color="auto" w:fill="auto"/>
          </w:tcPr>
          <w:p w14:paraId="1C98EFCD" w14:textId="77777777" w:rsidR="002A0D5F" w:rsidRPr="00D73293" w:rsidRDefault="002A0D5F" w:rsidP="00E80303">
            <w:pPr>
              <w:pStyle w:val="TabellRader"/>
              <w:rPr>
                <w:szCs w:val="18"/>
              </w:rPr>
            </w:pPr>
            <w:r>
              <w:rPr>
                <w:szCs w:val="18"/>
              </w:rPr>
              <w:t>3 300</w:t>
            </w:r>
          </w:p>
        </w:tc>
        <w:tc>
          <w:tcPr>
            <w:tcW w:w="561" w:type="pct"/>
            <w:shd w:val="clear" w:color="auto" w:fill="auto"/>
          </w:tcPr>
          <w:p w14:paraId="32343F53" w14:textId="77777777" w:rsidR="002A0D5F" w:rsidRPr="00D73293" w:rsidRDefault="002A0D5F" w:rsidP="00E80303">
            <w:pPr>
              <w:pStyle w:val="TabellRader"/>
              <w:rPr>
                <w:szCs w:val="18"/>
              </w:rPr>
            </w:pPr>
            <w:r>
              <w:rPr>
                <w:szCs w:val="18"/>
              </w:rPr>
              <w:t>3 400</w:t>
            </w:r>
          </w:p>
        </w:tc>
        <w:tc>
          <w:tcPr>
            <w:tcW w:w="561" w:type="pct"/>
            <w:shd w:val="clear" w:color="auto" w:fill="auto"/>
          </w:tcPr>
          <w:p w14:paraId="196E214E" w14:textId="77777777" w:rsidR="002A0D5F" w:rsidRPr="00D73293" w:rsidRDefault="002A0D5F" w:rsidP="00E80303">
            <w:pPr>
              <w:pStyle w:val="TabellRader"/>
              <w:rPr>
                <w:szCs w:val="18"/>
              </w:rPr>
            </w:pPr>
            <w:r>
              <w:rPr>
                <w:szCs w:val="18"/>
              </w:rPr>
              <w:t>3 400</w:t>
            </w:r>
          </w:p>
        </w:tc>
        <w:tc>
          <w:tcPr>
            <w:tcW w:w="561" w:type="pct"/>
            <w:shd w:val="clear" w:color="auto" w:fill="auto"/>
          </w:tcPr>
          <w:p w14:paraId="3100721F" w14:textId="77777777" w:rsidR="002A0D5F" w:rsidRPr="00D73293" w:rsidRDefault="002A0D5F" w:rsidP="00E80303">
            <w:pPr>
              <w:pStyle w:val="TabellRader"/>
              <w:rPr>
                <w:szCs w:val="18"/>
              </w:rPr>
            </w:pPr>
            <w:r>
              <w:rPr>
                <w:szCs w:val="18"/>
              </w:rPr>
              <w:t>3 400</w:t>
            </w:r>
          </w:p>
        </w:tc>
        <w:tc>
          <w:tcPr>
            <w:tcW w:w="982" w:type="pct"/>
            <w:shd w:val="clear" w:color="auto" w:fill="auto"/>
          </w:tcPr>
          <w:p w14:paraId="7926DF5B" w14:textId="77777777" w:rsidR="002A0D5F" w:rsidRPr="00D73293" w:rsidRDefault="002A0D5F" w:rsidP="00E80303">
            <w:pPr>
              <w:pStyle w:val="TabellRader"/>
              <w:rPr>
                <w:szCs w:val="18"/>
              </w:rPr>
            </w:pPr>
            <w:r>
              <w:rPr>
                <w:szCs w:val="18"/>
              </w:rPr>
              <w:t>0</w:t>
            </w:r>
          </w:p>
        </w:tc>
      </w:tr>
      <w:tr w:rsidR="002A0D5F" w:rsidRPr="00D73293" w14:paraId="5C85C091" w14:textId="77777777" w:rsidTr="00B43D43">
        <w:tc>
          <w:tcPr>
            <w:tcW w:w="1215" w:type="pct"/>
            <w:tcBorders>
              <w:bottom w:val="single" w:sz="8" w:space="0" w:color="auto"/>
            </w:tcBorders>
            <w:shd w:val="clear" w:color="auto" w:fill="auto"/>
          </w:tcPr>
          <w:p w14:paraId="1C1DFE81" w14:textId="77777777" w:rsidR="002A0D5F" w:rsidRPr="00D73293" w:rsidRDefault="002A0D5F" w:rsidP="00E80303">
            <w:pPr>
              <w:pStyle w:val="TabellRader"/>
              <w:jc w:val="left"/>
              <w:rPr>
                <w:szCs w:val="18"/>
              </w:rPr>
            </w:pPr>
            <w:r w:rsidRPr="00D73293">
              <w:rPr>
                <w:szCs w:val="18"/>
              </w:rPr>
              <w:t>Boende, barn</w:t>
            </w:r>
          </w:p>
        </w:tc>
        <w:tc>
          <w:tcPr>
            <w:tcW w:w="561" w:type="pct"/>
            <w:tcBorders>
              <w:bottom w:val="single" w:sz="8" w:space="0" w:color="auto"/>
            </w:tcBorders>
            <w:shd w:val="clear" w:color="auto" w:fill="auto"/>
          </w:tcPr>
          <w:p w14:paraId="45B95EC0" w14:textId="77777777" w:rsidR="002A0D5F" w:rsidRPr="00D73293" w:rsidRDefault="002A0D5F" w:rsidP="00E80303">
            <w:pPr>
              <w:pStyle w:val="TabellRader"/>
              <w:rPr>
                <w:szCs w:val="18"/>
              </w:rPr>
            </w:pPr>
            <w:r>
              <w:rPr>
                <w:szCs w:val="18"/>
              </w:rPr>
              <w:t>1 300</w:t>
            </w:r>
          </w:p>
        </w:tc>
        <w:tc>
          <w:tcPr>
            <w:tcW w:w="561" w:type="pct"/>
            <w:tcBorders>
              <w:bottom w:val="single" w:sz="8" w:space="0" w:color="auto"/>
            </w:tcBorders>
            <w:shd w:val="clear" w:color="auto" w:fill="auto"/>
          </w:tcPr>
          <w:p w14:paraId="7374B4F4" w14:textId="77777777" w:rsidR="002A0D5F" w:rsidRPr="00D73293" w:rsidRDefault="002A0D5F" w:rsidP="00E80303">
            <w:pPr>
              <w:pStyle w:val="TabellRader"/>
              <w:rPr>
                <w:szCs w:val="18"/>
              </w:rPr>
            </w:pPr>
            <w:r>
              <w:rPr>
                <w:szCs w:val="18"/>
              </w:rPr>
              <w:t>1 400</w:t>
            </w:r>
          </w:p>
        </w:tc>
        <w:tc>
          <w:tcPr>
            <w:tcW w:w="561" w:type="pct"/>
            <w:tcBorders>
              <w:bottom w:val="single" w:sz="8" w:space="0" w:color="auto"/>
            </w:tcBorders>
            <w:shd w:val="clear" w:color="auto" w:fill="auto"/>
          </w:tcPr>
          <w:p w14:paraId="5F4EE03C" w14:textId="77777777" w:rsidR="002A0D5F" w:rsidRPr="00D73293" w:rsidRDefault="002A0D5F" w:rsidP="00E80303">
            <w:pPr>
              <w:pStyle w:val="TabellRader"/>
              <w:rPr>
                <w:szCs w:val="18"/>
              </w:rPr>
            </w:pPr>
            <w:r>
              <w:rPr>
                <w:szCs w:val="18"/>
              </w:rPr>
              <w:t>1 400</w:t>
            </w:r>
          </w:p>
        </w:tc>
        <w:tc>
          <w:tcPr>
            <w:tcW w:w="561" w:type="pct"/>
            <w:tcBorders>
              <w:bottom w:val="single" w:sz="8" w:space="0" w:color="auto"/>
            </w:tcBorders>
            <w:shd w:val="clear" w:color="auto" w:fill="auto"/>
          </w:tcPr>
          <w:p w14:paraId="6FFD57B4" w14:textId="77777777" w:rsidR="002A0D5F" w:rsidRPr="00D73293" w:rsidRDefault="002A0D5F" w:rsidP="00E80303">
            <w:pPr>
              <w:pStyle w:val="TabellRader"/>
              <w:rPr>
                <w:szCs w:val="18"/>
              </w:rPr>
            </w:pPr>
            <w:r>
              <w:rPr>
                <w:szCs w:val="18"/>
              </w:rPr>
              <w:t>1 400</w:t>
            </w:r>
          </w:p>
        </w:tc>
        <w:tc>
          <w:tcPr>
            <w:tcW w:w="561" w:type="pct"/>
            <w:tcBorders>
              <w:bottom w:val="single" w:sz="8" w:space="0" w:color="auto"/>
            </w:tcBorders>
            <w:shd w:val="clear" w:color="auto" w:fill="auto"/>
          </w:tcPr>
          <w:p w14:paraId="651A8289" w14:textId="77777777" w:rsidR="002A0D5F" w:rsidRPr="00D73293" w:rsidRDefault="002A0D5F" w:rsidP="00E80303">
            <w:pPr>
              <w:pStyle w:val="TabellRader"/>
              <w:rPr>
                <w:szCs w:val="18"/>
              </w:rPr>
            </w:pPr>
            <w:r>
              <w:rPr>
                <w:szCs w:val="18"/>
              </w:rPr>
              <w:t>1 300</w:t>
            </w:r>
          </w:p>
        </w:tc>
        <w:tc>
          <w:tcPr>
            <w:tcW w:w="982" w:type="pct"/>
            <w:tcBorders>
              <w:bottom w:val="single" w:sz="8" w:space="0" w:color="auto"/>
            </w:tcBorders>
            <w:shd w:val="clear" w:color="auto" w:fill="auto"/>
          </w:tcPr>
          <w:p w14:paraId="450E9C0F" w14:textId="77777777" w:rsidR="002A0D5F" w:rsidRPr="00D73293" w:rsidRDefault="002A0D5F" w:rsidP="00E80303">
            <w:pPr>
              <w:pStyle w:val="TabellRader"/>
              <w:rPr>
                <w:szCs w:val="18"/>
              </w:rPr>
            </w:pPr>
            <w:r>
              <w:rPr>
                <w:szCs w:val="18"/>
              </w:rPr>
              <w:t>0</w:t>
            </w:r>
          </w:p>
        </w:tc>
      </w:tr>
    </w:tbl>
    <w:p w14:paraId="123961B5" w14:textId="28997639" w:rsidR="002A0D5F" w:rsidRDefault="002A0D5F" w:rsidP="00E80303">
      <w:pPr>
        <w:pStyle w:val="TabellFotnot"/>
      </w:pPr>
      <w:r w:rsidRPr="00E550D1">
        <w:t xml:space="preserve">Källa: Socialstyrelsen, Personer med funktionsnedsättning </w:t>
      </w:r>
      <w:r>
        <w:t>–</w:t>
      </w:r>
      <w:r w:rsidR="008A3906">
        <w:t xml:space="preserve"> insatser enligt LSS år 2007–</w:t>
      </w:r>
      <w:r w:rsidRPr="00E550D1">
        <w:t>2011</w:t>
      </w:r>
      <w:r>
        <w:t>.</w:t>
      </w:r>
    </w:p>
    <w:p w14:paraId="3E6606DD" w14:textId="77777777" w:rsidR="002A0D5F" w:rsidRDefault="002A0D5F" w:rsidP="00E80303">
      <w:pPr>
        <w:pStyle w:val="Brdtext"/>
      </w:pPr>
    </w:p>
    <w:p w14:paraId="189625DE" w14:textId="7940F2EB" w:rsidR="002A0D5F" w:rsidRDefault="002A0D5F" w:rsidP="00D03C4A">
      <w:pPr>
        <w:pStyle w:val="Brdtext"/>
      </w:pPr>
      <w:r>
        <w:t>Målgruppen i LSS delas i tre personkretsar: 1. personer med utvecklings</w:t>
      </w:r>
      <w:r>
        <w:softHyphen/>
        <w:t>störning, autism eller autismliknande tillstånd, 2. personer med bety</w:t>
      </w:r>
      <w:r>
        <w:softHyphen/>
        <w:t>dande och bestående begåvningsmässigt funktionshinder efter hjärnskada i vuxen ålder föranledd av yttre våld eller kroppslig sjukdom och 3. personer med varaktiga fysiska eller psykiska funktionshinder som uppenbart inte beror på normalt åldrande, om de är stora och förorsakar betydande svårigheter i den dagliga livsföringen och därmed ett omfattande behov av stöd eller service. Av samtliga som hade insatser enligt LSS svarar personer med utvecklings</w:t>
      </w:r>
      <w:r w:rsidRPr="00847FE6">
        <w:t>störning, autism eller autismliknande tillstånd</w:t>
      </w:r>
      <w:r>
        <w:t xml:space="preserve"> för 84 procent (se diagram 4.3).</w:t>
      </w:r>
    </w:p>
    <w:p w14:paraId="65112A7C" w14:textId="5F1863E4" w:rsidR="002620BB" w:rsidRDefault="002A0D5F" w:rsidP="00B43D43">
      <w:pPr>
        <w:pStyle w:val="Brdtextmedindrag"/>
      </w:pPr>
      <w:r w:rsidRPr="008709F8">
        <w:t>C</w:t>
      </w:r>
      <w:r w:rsidR="00C52333">
        <w:t>irk</w:t>
      </w:r>
      <w:r w:rsidRPr="008709F8">
        <w:t>a 16 000 personer hade assistansersättning 2011. Drygt hälften av dessa personer tillhörde personkrets 3 och ca 40 procent personkrets 1.</w:t>
      </w:r>
      <w:r>
        <w:t xml:space="preserve"> Om en persons behov är 20 timmar per vecka eller därunder ansvarar kommunen för personlig assistans eller ekonomiskt stöd för skäliga kostnader enligt LSS. </w:t>
      </w:r>
      <w:r w:rsidR="00C52333">
        <w:t>Den som behöver stöd av personlig assistans med mer än 20 timmar per vecka för sina grundläggande behov, har rätt till personlig assistans finansierad av staten enligt socialförsäkringsbalken. Kommunen svarar då för kostnaden för de första 20 timmarna</w:t>
      </w:r>
      <w:r w:rsidR="002620BB">
        <w:t>.</w:t>
      </w:r>
    </w:p>
    <w:p w14:paraId="3CCAC046" w14:textId="77777777" w:rsidR="002620BB" w:rsidRDefault="002620BB">
      <w:pPr>
        <w:overflowPunct/>
        <w:autoSpaceDE/>
        <w:autoSpaceDN/>
        <w:adjustRightInd/>
        <w:textAlignment w:val="auto"/>
        <w:rPr>
          <w:sz w:val="20"/>
        </w:rPr>
      </w:pPr>
      <w:r>
        <w:br w:type="page"/>
      </w:r>
    </w:p>
    <w:p w14:paraId="3F0D720F" w14:textId="77777777" w:rsidR="002A0D5F" w:rsidRDefault="002A0D5F" w:rsidP="00B43D43">
      <w:pPr>
        <w:pStyle w:val="DiagramRubrik"/>
      </w:pPr>
      <w:r>
        <w:lastRenderedPageBreak/>
        <w:t xml:space="preserve">Diagram </w:t>
      </w:r>
      <w:fldSimple w:instr=" STYLEREF 1 \s ">
        <w:r w:rsidR="00756367">
          <w:rPr>
            <w:noProof/>
          </w:rPr>
          <w:t>4</w:t>
        </w:r>
      </w:fldSimple>
      <w:r>
        <w:t>.</w:t>
      </w:r>
      <w:fldSimple w:instr=" SEQ Diagram \* ARABIC \s 1 ">
        <w:r w:rsidR="00756367">
          <w:rPr>
            <w:noProof/>
          </w:rPr>
          <w:t>3</w:t>
        </w:r>
      </w:fldSimple>
      <w:r>
        <w:tab/>
        <w:t>Fördelning av antalet personer med insats enligt LSS av kommunerna den 1 oktober 2011</w:t>
      </w:r>
    </w:p>
    <w:p w14:paraId="3FB82E8C" w14:textId="4B15A057" w:rsidR="00CD77CC" w:rsidRDefault="00CD77CC" w:rsidP="00D03C4A">
      <w:pPr>
        <w:pStyle w:val="TabellUnderrubrik"/>
      </w:pPr>
      <w:r>
        <w:t>Procent</w:t>
      </w:r>
    </w:p>
    <w:p w14:paraId="7CF2E833" w14:textId="59FDDE47" w:rsidR="00CD77CC" w:rsidRPr="00CD77CC" w:rsidRDefault="00777D3C" w:rsidP="00D03C4A">
      <w:pPr>
        <w:pStyle w:val="Brdtext"/>
      </w:pPr>
      <w:r>
        <w:rPr>
          <w:noProof/>
          <w:lang w:eastAsia="sv-SE"/>
        </w:rPr>
        <w:drawing>
          <wp:inline distT="0" distB="0" distL="0" distR="0" wp14:anchorId="7B453683" wp14:editId="29492EEF">
            <wp:extent cx="3528000" cy="2880000"/>
            <wp:effectExtent l="133350" t="133350" r="130175" b="130175"/>
            <wp:docPr id="8" name="Diagram 8"/>
            <wp:cNvGraphicFramePr/>
            <a:graphic xmlns:a="http://schemas.openxmlformats.org/drawingml/2006/main">
              <a:graphicData uri="http://schemas.openxmlformats.org/drawingml/2006/chart">
                <c:chart xmlns:c="http://schemas.openxmlformats.org/drawingml/2006/chart" xmlns:r="http://schemas.openxmlformats.org/officeDocument/2006/relationships" r:id="rId112"/>
              </a:graphicData>
            </a:graphic>
          </wp:inline>
        </w:drawing>
      </w:r>
    </w:p>
    <w:p w14:paraId="2941E839" w14:textId="77777777" w:rsidR="002A0D5F" w:rsidRPr="00EF0FA6" w:rsidRDefault="002A0D5F" w:rsidP="00B43D43">
      <w:pPr>
        <w:pStyle w:val="Rubrik5utannumrering"/>
      </w:pPr>
      <w:r w:rsidRPr="00EF0FA6">
        <w:rPr>
          <w:rStyle w:val="Rubrik5utannumreringChar"/>
          <w:i/>
        </w:rPr>
        <w:t>Insatser enligt socialtjänstlagen</w:t>
      </w:r>
    </w:p>
    <w:p w14:paraId="60768D4D" w14:textId="77777777" w:rsidR="002A0D5F" w:rsidRDefault="002A0D5F" w:rsidP="00E80303">
      <w:pPr>
        <w:pStyle w:val="Brdtext"/>
      </w:pPr>
      <w:r w:rsidRPr="009C1177">
        <w:t>Personer</w:t>
      </w:r>
      <w:r>
        <w:t xml:space="preserve"> med funktionsnedsättning kan, utöver insatser från LSS, även få insatser enligt SoL. Det avser dels personer som inte tillhör målgruppen i LSS, dels personer som behöver insatser från både LSS och SoL.</w:t>
      </w:r>
    </w:p>
    <w:p w14:paraId="3F17B577" w14:textId="77777777" w:rsidR="002A0D5F" w:rsidRPr="00675614" w:rsidRDefault="002A0D5F" w:rsidP="00E80303">
      <w:pPr>
        <w:pStyle w:val="Brdtextmedindrag"/>
      </w:pPr>
      <w:r>
        <w:t>Vanliga insatser enligt SoL är hemtjänst, boendestöd, trygghetslarm, dagverksamhet och särskilt boende. Det är framför allt insatsen boendestöd som ökar (se tabell 4.8). Fler kvinnor än män får hemtjänst medan fler män än kvinnor bor i särskilt boende. När det gäller insatsen boendestöd är det ingen större skillnad.</w:t>
      </w:r>
    </w:p>
    <w:p w14:paraId="0B995EB1" w14:textId="77777777" w:rsidR="002A0D5F" w:rsidRDefault="002A0D5F" w:rsidP="00E80303">
      <w:pPr>
        <w:pStyle w:val="TabellRubrik"/>
      </w:pPr>
      <w:r>
        <w:t xml:space="preserve">Tabell </w:t>
      </w:r>
      <w:fldSimple w:instr=" STYLEREF 1 \s ">
        <w:r w:rsidR="00756367">
          <w:rPr>
            <w:noProof/>
          </w:rPr>
          <w:t>4</w:t>
        </w:r>
      </w:fldSimple>
      <w:r>
        <w:t>.</w:t>
      </w:r>
      <w:fldSimple w:instr=" SEQ Tabell \* ARABIC \s 1 ">
        <w:r w:rsidR="00756367">
          <w:rPr>
            <w:noProof/>
          </w:rPr>
          <w:t>8</w:t>
        </w:r>
      </w:fldSimple>
      <w:r>
        <w:tab/>
        <w:t>Antal personer 0–64 år som var beviljade insats 2010 och 2011 fördelade efter typ av insats</w:t>
      </w:r>
    </w:p>
    <w:tbl>
      <w:tblPr>
        <w:tblW w:w="5781" w:type="dxa"/>
        <w:tblLayout w:type="fixed"/>
        <w:tblCellMar>
          <w:left w:w="0" w:type="dxa"/>
        </w:tblCellMar>
        <w:tblLook w:val="0000" w:firstRow="0" w:lastRow="0" w:firstColumn="0" w:lastColumn="0" w:noHBand="0" w:noVBand="0"/>
      </w:tblPr>
      <w:tblGrid>
        <w:gridCol w:w="2381"/>
        <w:gridCol w:w="850"/>
        <w:gridCol w:w="850"/>
        <w:gridCol w:w="850"/>
        <w:gridCol w:w="850"/>
      </w:tblGrid>
      <w:tr w:rsidR="002A0D5F" w14:paraId="7F69762A" w14:textId="77777777" w:rsidTr="00E80303">
        <w:tc>
          <w:tcPr>
            <w:tcW w:w="2381" w:type="dxa"/>
            <w:tcBorders>
              <w:top w:val="single" w:sz="8" w:space="0" w:color="auto"/>
              <w:bottom w:val="single" w:sz="6" w:space="0" w:color="auto"/>
            </w:tcBorders>
            <w:shd w:val="clear" w:color="auto" w:fill="auto"/>
          </w:tcPr>
          <w:p w14:paraId="15D25238" w14:textId="77777777" w:rsidR="002A0D5F" w:rsidRDefault="002A0D5F" w:rsidP="00E80303">
            <w:pPr>
              <w:pStyle w:val="TabellHuvud"/>
              <w:jc w:val="left"/>
            </w:pPr>
          </w:p>
        </w:tc>
        <w:tc>
          <w:tcPr>
            <w:tcW w:w="850" w:type="dxa"/>
            <w:tcBorders>
              <w:top w:val="single" w:sz="8" w:space="0" w:color="auto"/>
              <w:bottom w:val="single" w:sz="6" w:space="0" w:color="auto"/>
            </w:tcBorders>
            <w:shd w:val="clear" w:color="auto" w:fill="auto"/>
          </w:tcPr>
          <w:p w14:paraId="40A8DE60" w14:textId="12A932F0" w:rsidR="002A0D5F" w:rsidRDefault="002A0D5F" w:rsidP="00E80303">
            <w:pPr>
              <w:pStyle w:val="TabellHuvud"/>
            </w:pPr>
            <w:r>
              <w:t xml:space="preserve">2010 </w:t>
            </w:r>
          </w:p>
        </w:tc>
        <w:tc>
          <w:tcPr>
            <w:tcW w:w="850" w:type="dxa"/>
            <w:tcBorders>
              <w:top w:val="single" w:sz="8" w:space="0" w:color="auto"/>
              <w:bottom w:val="single" w:sz="6" w:space="0" w:color="auto"/>
            </w:tcBorders>
            <w:shd w:val="clear" w:color="auto" w:fill="auto"/>
          </w:tcPr>
          <w:p w14:paraId="2967CCE9" w14:textId="2D4FD2DB" w:rsidR="002A0D5F" w:rsidRDefault="002A0D5F" w:rsidP="00E80303">
            <w:pPr>
              <w:pStyle w:val="TabellHuvud"/>
            </w:pPr>
            <w:r>
              <w:t xml:space="preserve">2011 </w:t>
            </w:r>
          </w:p>
        </w:tc>
        <w:tc>
          <w:tcPr>
            <w:tcW w:w="850" w:type="dxa"/>
            <w:tcBorders>
              <w:top w:val="single" w:sz="8" w:space="0" w:color="auto"/>
              <w:bottom w:val="single" w:sz="6" w:space="0" w:color="auto"/>
            </w:tcBorders>
            <w:shd w:val="clear" w:color="auto" w:fill="auto"/>
          </w:tcPr>
          <w:p w14:paraId="0E2CDDCA" w14:textId="0DAB3899" w:rsidR="002A0D5F" w:rsidRDefault="002A0D5F" w:rsidP="00E80303">
            <w:pPr>
              <w:pStyle w:val="TabellHuvud"/>
            </w:pPr>
            <w:r>
              <w:t xml:space="preserve">2011 </w:t>
            </w:r>
          </w:p>
        </w:tc>
        <w:tc>
          <w:tcPr>
            <w:tcW w:w="850" w:type="dxa"/>
            <w:tcBorders>
              <w:top w:val="single" w:sz="8" w:space="0" w:color="auto"/>
              <w:bottom w:val="single" w:sz="6" w:space="0" w:color="auto"/>
            </w:tcBorders>
          </w:tcPr>
          <w:p w14:paraId="6A454B5F" w14:textId="41AA17EC" w:rsidR="002A0D5F" w:rsidRDefault="002A0D5F" w:rsidP="00E80303">
            <w:pPr>
              <w:pStyle w:val="TabellHuvud"/>
            </w:pPr>
            <w:r>
              <w:t xml:space="preserve">2012 </w:t>
            </w:r>
          </w:p>
        </w:tc>
      </w:tr>
      <w:tr w:rsidR="002A0D5F" w14:paraId="57B841B0" w14:textId="77777777" w:rsidTr="00E80303">
        <w:tc>
          <w:tcPr>
            <w:tcW w:w="2381" w:type="dxa"/>
            <w:tcBorders>
              <w:top w:val="single" w:sz="6" w:space="0" w:color="auto"/>
            </w:tcBorders>
            <w:shd w:val="clear" w:color="auto" w:fill="auto"/>
          </w:tcPr>
          <w:p w14:paraId="0BE736BA" w14:textId="77777777" w:rsidR="002A0D5F" w:rsidRDefault="002A0D5F" w:rsidP="00E80303">
            <w:pPr>
              <w:pStyle w:val="TabellRader"/>
              <w:jc w:val="left"/>
            </w:pPr>
            <w:r>
              <w:t>Hemtjänst</w:t>
            </w:r>
          </w:p>
        </w:tc>
        <w:tc>
          <w:tcPr>
            <w:tcW w:w="850" w:type="dxa"/>
            <w:tcBorders>
              <w:top w:val="single" w:sz="6" w:space="0" w:color="auto"/>
            </w:tcBorders>
            <w:shd w:val="clear" w:color="auto" w:fill="auto"/>
          </w:tcPr>
          <w:p w14:paraId="402B2EA6" w14:textId="77777777" w:rsidR="002A0D5F" w:rsidRDefault="002A0D5F" w:rsidP="00E80303">
            <w:pPr>
              <w:pStyle w:val="TabellRader"/>
            </w:pPr>
            <w:r>
              <w:t>16 700</w:t>
            </w:r>
          </w:p>
        </w:tc>
        <w:tc>
          <w:tcPr>
            <w:tcW w:w="850" w:type="dxa"/>
            <w:tcBorders>
              <w:top w:val="single" w:sz="6" w:space="0" w:color="auto"/>
            </w:tcBorders>
            <w:shd w:val="clear" w:color="auto" w:fill="auto"/>
          </w:tcPr>
          <w:p w14:paraId="53A96F2B" w14:textId="77777777" w:rsidR="002A0D5F" w:rsidRDefault="002A0D5F" w:rsidP="00E80303">
            <w:pPr>
              <w:pStyle w:val="TabellRader"/>
            </w:pPr>
            <w:r>
              <w:t>16 800</w:t>
            </w:r>
          </w:p>
        </w:tc>
        <w:tc>
          <w:tcPr>
            <w:tcW w:w="850" w:type="dxa"/>
            <w:tcBorders>
              <w:top w:val="single" w:sz="6" w:space="0" w:color="auto"/>
            </w:tcBorders>
            <w:shd w:val="clear" w:color="auto" w:fill="auto"/>
          </w:tcPr>
          <w:p w14:paraId="261AAECC" w14:textId="77777777" w:rsidR="002A0D5F" w:rsidRDefault="002A0D5F" w:rsidP="00E80303">
            <w:pPr>
              <w:pStyle w:val="TabellRader"/>
            </w:pPr>
            <w:r>
              <w:t>16 600</w:t>
            </w:r>
          </w:p>
        </w:tc>
        <w:tc>
          <w:tcPr>
            <w:tcW w:w="850" w:type="dxa"/>
            <w:tcBorders>
              <w:top w:val="single" w:sz="6" w:space="0" w:color="auto"/>
            </w:tcBorders>
          </w:tcPr>
          <w:p w14:paraId="68B08A58" w14:textId="77777777" w:rsidR="002A0D5F" w:rsidRDefault="002A0D5F" w:rsidP="00E80303">
            <w:pPr>
              <w:pStyle w:val="TabellRader"/>
            </w:pPr>
            <w:r>
              <w:t>16 600</w:t>
            </w:r>
          </w:p>
        </w:tc>
      </w:tr>
      <w:tr w:rsidR="002A0D5F" w14:paraId="7A9DB80F" w14:textId="77777777" w:rsidTr="00E80303">
        <w:tc>
          <w:tcPr>
            <w:tcW w:w="2381" w:type="dxa"/>
            <w:shd w:val="clear" w:color="auto" w:fill="auto"/>
          </w:tcPr>
          <w:p w14:paraId="52BCD01B" w14:textId="77777777" w:rsidR="002A0D5F" w:rsidRDefault="002A0D5F" w:rsidP="00E80303">
            <w:pPr>
              <w:pStyle w:val="TabellRader"/>
              <w:jc w:val="left"/>
            </w:pPr>
            <w:r>
              <w:t>Boendestöd</w:t>
            </w:r>
          </w:p>
        </w:tc>
        <w:tc>
          <w:tcPr>
            <w:tcW w:w="850" w:type="dxa"/>
            <w:shd w:val="clear" w:color="auto" w:fill="auto"/>
          </w:tcPr>
          <w:p w14:paraId="30888D7A" w14:textId="77777777" w:rsidR="002A0D5F" w:rsidRDefault="002A0D5F" w:rsidP="00E80303">
            <w:pPr>
              <w:pStyle w:val="TabellRader"/>
            </w:pPr>
            <w:r>
              <w:t>15 100</w:t>
            </w:r>
          </w:p>
        </w:tc>
        <w:tc>
          <w:tcPr>
            <w:tcW w:w="850" w:type="dxa"/>
            <w:shd w:val="clear" w:color="auto" w:fill="auto"/>
          </w:tcPr>
          <w:p w14:paraId="01A849DB" w14:textId="77777777" w:rsidR="002A0D5F" w:rsidRDefault="002A0D5F" w:rsidP="00E80303">
            <w:pPr>
              <w:pStyle w:val="TabellRader"/>
            </w:pPr>
            <w:r>
              <w:t>16 500</w:t>
            </w:r>
          </w:p>
        </w:tc>
        <w:tc>
          <w:tcPr>
            <w:tcW w:w="850" w:type="dxa"/>
            <w:shd w:val="clear" w:color="auto" w:fill="auto"/>
          </w:tcPr>
          <w:p w14:paraId="30260371" w14:textId="77777777" w:rsidR="002A0D5F" w:rsidRDefault="002A0D5F" w:rsidP="00E80303">
            <w:pPr>
              <w:pStyle w:val="TabellRader"/>
            </w:pPr>
            <w:r>
              <w:t>17 500</w:t>
            </w:r>
          </w:p>
        </w:tc>
        <w:tc>
          <w:tcPr>
            <w:tcW w:w="850" w:type="dxa"/>
          </w:tcPr>
          <w:p w14:paraId="3D5ED853" w14:textId="77777777" w:rsidR="002A0D5F" w:rsidRDefault="002A0D5F" w:rsidP="00E80303">
            <w:pPr>
              <w:pStyle w:val="TabellRader"/>
            </w:pPr>
            <w:r>
              <w:t>18 200</w:t>
            </w:r>
          </w:p>
        </w:tc>
      </w:tr>
      <w:tr w:rsidR="002A0D5F" w14:paraId="73C50709" w14:textId="77777777" w:rsidTr="00E80303">
        <w:tc>
          <w:tcPr>
            <w:tcW w:w="2381" w:type="dxa"/>
            <w:shd w:val="clear" w:color="auto" w:fill="auto"/>
          </w:tcPr>
          <w:p w14:paraId="0FAB201F" w14:textId="77777777" w:rsidR="002A0D5F" w:rsidRDefault="002A0D5F" w:rsidP="00E80303">
            <w:pPr>
              <w:pStyle w:val="TabellRader"/>
              <w:jc w:val="left"/>
            </w:pPr>
            <w:r>
              <w:t>Särskilt boende</w:t>
            </w:r>
          </w:p>
        </w:tc>
        <w:tc>
          <w:tcPr>
            <w:tcW w:w="850" w:type="dxa"/>
            <w:shd w:val="clear" w:color="auto" w:fill="auto"/>
          </w:tcPr>
          <w:p w14:paraId="32FC04BA" w14:textId="77777777" w:rsidR="002A0D5F" w:rsidRDefault="002A0D5F" w:rsidP="00E80303">
            <w:pPr>
              <w:pStyle w:val="TabellRader"/>
            </w:pPr>
            <w:r>
              <w:t>4 300</w:t>
            </w:r>
          </w:p>
        </w:tc>
        <w:tc>
          <w:tcPr>
            <w:tcW w:w="850" w:type="dxa"/>
            <w:shd w:val="clear" w:color="auto" w:fill="auto"/>
          </w:tcPr>
          <w:p w14:paraId="094E27A5" w14:textId="77777777" w:rsidR="002A0D5F" w:rsidRDefault="002A0D5F" w:rsidP="00E80303">
            <w:pPr>
              <w:pStyle w:val="TabellRader"/>
            </w:pPr>
            <w:r>
              <w:t>4 200</w:t>
            </w:r>
          </w:p>
        </w:tc>
        <w:tc>
          <w:tcPr>
            <w:tcW w:w="850" w:type="dxa"/>
            <w:shd w:val="clear" w:color="auto" w:fill="auto"/>
          </w:tcPr>
          <w:p w14:paraId="165390C7" w14:textId="77777777" w:rsidR="002A0D5F" w:rsidRDefault="002A0D5F" w:rsidP="00E80303">
            <w:pPr>
              <w:pStyle w:val="TabellRader"/>
            </w:pPr>
            <w:r>
              <w:t>4 300</w:t>
            </w:r>
          </w:p>
        </w:tc>
        <w:tc>
          <w:tcPr>
            <w:tcW w:w="850" w:type="dxa"/>
          </w:tcPr>
          <w:p w14:paraId="1EE5DFBD" w14:textId="77777777" w:rsidR="002A0D5F" w:rsidRDefault="002A0D5F" w:rsidP="00E80303">
            <w:pPr>
              <w:pStyle w:val="TabellRader"/>
            </w:pPr>
            <w:r>
              <w:t>4 400</w:t>
            </w:r>
          </w:p>
        </w:tc>
      </w:tr>
      <w:tr w:rsidR="002A0D5F" w14:paraId="3E675857" w14:textId="77777777" w:rsidTr="00E80303">
        <w:tc>
          <w:tcPr>
            <w:tcW w:w="2381" w:type="dxa"/>
            <w:shd w:val="clear" w:color="auto" w:fill="auto"/>
          </w:tcPr>
          <w:p w14:paraId="68ABD901" w14:textId="77777777" w:rsidR="002A0D5F" w:rsidRDefault="002A0D5F" w:rsidP="00E80303">
            <w:pPr>
              <w:pStyle w:val="TabellRader"/>
              <w:jc w:val="left"/>
            </w:pPr>
            <w:r>
              <w:t>Korttidsvård/korttidsboende</w:t>
            </w:r>
          </w:p>
        </w:tc>
        <w:tc>
          <w:tcPr>
            <w:tcW w:w="850" w:type="dxa"/>
            <w:shd w:val="clear" w:color="auto" w:fill="auto"/>
          </w:tcPr>
          <w:p w14:paraId="23B0FB6B" w14:textId="77777777" w:rsidR="002A0D5F" w:rsidRDefault="002A0D5F" w:rsidP="00E80303">
            <w:pPr>
              <w:pStyle w:val="TabellRader"/>
            </w:pPr>
            <w:r>
              <w:t>1 300</w:t>
            </w:r>
          </w:p>
        </w:tc>
        <w:tc>
          <w:tcPr>
            <w:tcW w:w="850" w:type="dxa"/>
            <w:shd w:val="clear" w:color="auto" w:fill="auto"/>
          </w:tcPr>
          <w:p w14:paraId="57A9FB9B" w14:textId="77777777" w:rsidR="002A0D5F" w:rsidRDefault="002A0D5F" w:rsidP="00E80303">
            <w:pPr>
              <w:pStyle w:val="TabellRader"/>
            </w:pPr>
            <w:r>
              <w:t>1 300</w:t>
            </w:r>
          </w:p>
        </w:tc>
        <w:tc>
          <w:tcPr>
            <w:tcW w:w="850" w:type="dxa"/>
            <w:shd w:val="clear" w:color="auto" w:fill="auto"/>
          </w:tcPr>
          <w:p w14:paraId="2F264AF1" w14:textId="77777777" w:rsidR="002A0D5F" w:rsidRDefault="002A0D5F" w:rsidP="00E80303">
            <w:pPr>
              <w:pStyle w:val="TabellRader"/>
            </w:pPr>
            <w:r>
              <w:t>1 300</w:t>
            </w:r>
          </w:p>
        </w:tc>
        <w:tc>
          <w:tcPr>
            <w:tcW w:w="850" w:type="dxa"/>
          </w:tcPr>
          <w:p w14:paraId="6B15CD06" w14:textId="77777777" w:rsidR="002A0D5F" w:rsidRDefault="002A0D5F" w:rsidP="00E80303">
            <w:pPr>
              <w:pStyle w:val="TabellRader"/>
            </w:pPr>
            <w:r>
              <w:t>1 100</w:t>
            </w:r>
          </w:p>
        </w:tc>
      </w:tr>
      <w:tr w:rsidR="002A0D5F" w14:paraId="7E1CAD33" w14:textId="77777777" w:rsidTr="00E80303">
        <w:tc>
          <w:tcPr>
            <w:tcW w:w="2381" w:type="dxa"/>
            <w:shd w:val="clear" w:color="auto" w:fill="auto"/>
          </w:tcPr>
          <w:p w14:paraId="1DB4D082" w14:textId="77777777" w:rsidR="002A0D5F" w:rsidRDefault="002A0D5F" w:rsidP="00E80303">
            <w:pPr>
              <w:pStyle w:val="TabellRader"/>
              <w:jc w:val="left"/>
            </w:pPr>
            <w:r>
              <w:t>Dagverksamhet</w:t>
            </w:r>
          </w:p>
        </w:tc>
        <w:tc>
          <w:tcPr>
            <w:tcW w:w="850" w:type="dxa"/>
            <w:shd w:val="clear" w:color="auto" w:fill="auto"/>
          </w:tcPr>
          <w:p w14:paraId="3CAFC8F8" w14:textId="77777777" w:rsidR="002A0D5F" w:rsidRDefault="002A0D5F" w:rsidP="00E80303">
            <w:pPr>
              <w:pStyle w:val="TabellRader"/>
            </w:pPr>
            <w:r>
              <w:t>5 600</w:t>
            </w:r>
          </w:p>
        </w:tc>
        <w:tc>
          <w:tcPr>
            <w:tcW w:w="850" w:type="dxa"/>
            <w:shd w:val="clear" w:color="auto" w:fill="auto"/>
          </w:tcPr>
          <w:p w14:paraId="3EBD9F58" w14:textId="77777777" w:rsidR="002A0D5F" w:rsidRDefault="002A0D5F" w:rsidP="00E80303">
            <w:pPr>
              <w:pStyle w:val="TabellRader"/>
            </w:pPr>
            <w:r>
              <w:t>6 000</w:t>
            </w:r>
          </w:p>
        </w:tc>
        <w:tc>
          <w:tcPr>
            <w:tcW w:w="850" w:type="dxa"/>
            <w:shd w:val="clear" w:color="auto" w:fill="auto"/>
          </w:tcPr>
          <w:p w14:paraId="0B96D73A" w14:textId="77777777" w:rsidR="002A0D5F" w:rsidRDefault="002A0D5F" w:rsidP="00E80303">
            <w:pPr>
              <w:pStyle w:val="TabellRader"/>
            </w:pPr>
            <w:r>
              <w:t>5 900</w:t>
            </w:r>
          </w:p>
        </w:tc>
        <w:tc>
          <w:tcPr>
            <w:tcW w:w="850" w:type="dxa"/>
          </w:tcPr>
          <w:p w14:paraId="34CB80E5" w14:textId="77777777" w:rsidR="002A0D5F" w:rsidRDefault="002A0D5F" w:rsidP="00E80303">
            <w:pPr>
              <w:pStyle w:val="TabellRader"/>
            </w:pPr>
            <w:r>
              <w:t>5 900</w:t>
            </w:r>
          </w:p>
        </w:tc>
      </w:tr>
      <w:tr w:rsidR="002A0D5F" w:rsidRPr="005061B7" w14:paraId="7AB8D7DF" w14:textId="77777777" w:rsidTr="00E80303">
        <w:tc>
          <w:tcPr>
            <w:tcW w:w="2381" w:type="dxa"/>
            <w:tcBorders>
              <w:bottom w:val="single" w:sz="8" w:space="0" w:color="auto"/>
            </w:tcBorders>
            <w:shd w:val="clear" w:color="auto" w:fill="auto"/>
          </w:tcPr>
          <w:p w14:paraId="2D2D7FD4" w14:textId="77777777" w:rsidR="002A0D5F" w:rsidRPr="005061B7" w:rsidRDefault="002A0D5F" w:rsidP="00E80303">
            <w:pPr>
              <w:pStyle w:val="TabellSlutsumma"/>
              <w:jc w:val="left"/>
              <w:rPr>
                <w:b w:val="0"/>
              </w:rPr>
            </w:pPr>
            <w:r w:rsidRPr="005061B7">
              <w:rPr>
                <w:b w:val="0"/>
              </w:rPr>
              <w:t>Trygghetslarm i ordinärt boende</w:t>
            </w:r>
          </w:p>
        </w:tc>
        <w:tc>
          <w:tcPr>
            <w:tcW w:w="850" w:type="dxa"/>
            <w:tcBorders>
              <w:bottom w:val="single" w:sz="8" w:space="0" w:color="auto"/>
            </w:tcBorders>
            <w:shd w:val="clear" w:color="auto" w:fill="auto"/>
          </w:tcPr>
          <w:p w14:paraId="458DBD0F" w14:textId="77777777" w:rsidR="002A0D5F" w:rsidRPr="005061B7" w:rsidRDefault="002A0D5F" w:rsidP="00E80303">
            <w:pPr>
              <w:pStyle w:val="TabellSlutsumma"/>
              <w:rPr>
                <w:b w:val="0"/>
              </w:rPr>
            </w:pPr>
            <w:r>
              <w:rPr>
                <w:b w:val="0"/>
              </w:rPr>
              <w:t>9 100</w:t>
            </w:r>
          </w:p>
        </w:tc>
        <w:tc>
          <w:tcPr>
            <w:tcW w:w="850" w:type="dxa"/>
            <w:tcBorders>
              <w:bottom w:val="single" w:sz="8" w:space="0" w:color="auto"/>
            </w:tcBorders>
            <w:shd w:val="clear" w:color="auto" w:fill="auto"/>
          </w:tcPr>
          <w:p w14:paraId="699AC881" w14:textId="77777777" w:rsidR="002A0D5F" w:rsidRPr="005061B7" w:rsidRDefault="002A0D5F" w:rsidP="00E80303">
            <w:pPr>
              <w:pStyle w:val="TabellSlutsumma"/>
              <w:rPr>
                <w:b w:val="0"/>
              </w:rPr>
            </w:pPr>
            <w:r>
              <w:rPr>
                <w:b w:val="0"/>
              </w:rPr>
              <w:t>9 200</w:t>
            </w:r>
          </w:p>
        </w:tc>
        <w:tc>
          <w:tcPr>
            <w:tcW w:w="850" w:type="dxa"/>
            <w:tcBorders>
              <w:bottom w:val="single" w:sz="8" w:space="0" w:color="auto"/>
            </w:tcBorders>
            <w:shd w:val="clear" w:color="auto" w:fill="auto"/>
          </w:tcPr>
          <w:p w14:paraId="720AF7D1" w14:textId="77777777" w:rsidR="002A0D5F" w:rsidRPr="005061B7" w:rsidRDefault="002A0D5F" w:rsidP="00E80303">
            <w:pPr>
              <w:pStyle w:val="TabellSlutsumma"/>
              <w:rPr>
                <w:b w:val="0"/>
              </w:rPr>
            </w:pPr>
            <w:r>
              <w:rPr>
                <w:b w:val="0"/>
              </w:rPr>
              <w:t>9 000</w:t>
            </w:r>
          </w:p>
        </w:tc>
        <w:tc>
          <w:tcPr>
            <w:tcW w:w="850" w:type="dxa"/>
            <w:tcBorders>
              <w:bottom w:val="single" w:sz="8" w:space="0" w:color="auto"/>
            </w:tcBorders>
          </w:tcPr>
          <w:p w14:paraId="29D20FE7" w14:textId="77777777" w:rsidR="002A0D5F" w:rsidRDefault="002A0D5F" w:rsidP="00E80303">
            <w:pPr>
              <w:pStyle w:val="TabellSlutsumma"/>
              <w:rPr>
                <w:b w:val="0"/>
              </w:rPr>
            </w:pPr>
            <w:r>
              <w:rPr>
                <w:b w:val="0"/>
              </w:rPr>
              <w:t>9 000</w:t>
            </w:r>
          </w:p>
        </w:tc>
      </w:tr>
    </w:tbl>
    <w:p w14:paraId="09F86E4C" w14:textId="25FA2470" w:rsidR="002A0D5F" w:rsidRPr="0020614E" w:rsidRDefault="002A0D5F" w:rsidP="0020614E">
      <w:pPr>
        <w:pStyle w:val="TabellFotnot"/>
      </w:pPr>
      <w:r w:rsidRPr="0020614E">
        <w:t xml:space="preserve">Källor: </w:t>
      </w:r>
      <w:r w:rsidR="00135654" w:rsidRPr="0020614E">
        <w:t>Rapporter om personer med funktionsnedsättning –</w:t>
      </w:r>
      <w:r w:rsidR="002B2B5E">
        <w:t xml:space="preserve"> </w:t>
      </w:r>
      <w:r w:rsidR="00135654" w:rsidRPr="0020614E">
        <w:t xml:space="preserve">vård och omsorg den 1 november 2010, den 1 april </w:t>
      </w:r>
      <w:r w:rsidR="006F7017" w:rsidRPr="0020614E">
        <w:t>2011, den 1 oktober 2011 och den</w:t>
      </w:r>
      <w:r w:rsidR="00135654" w:rsidRPr="0020614E">
        <w:t xml:space="preserve"> 1 april 2012 (Socialstyrelsen).</w:t>
      </w:r>
    </w:p>
    <w:p w14:paraId="1AAC0419" w14:textId="77777777" w:rsidR="002A0D5F" w:rsidRDefault="002A0D5F" w:rsidP="00E80303">
      <w:pPr>
        <w:pStyle w:val="Brdtext"/>
      </w:pPr>
    </w:p>
    <w:p w14:paraId="5425E62F" w14:textId="77777777" w:rsidR="002A0D5F" w:rsidRDefault="002A0D5F" w:rsidP="00E80303">
      <w:pPr>
        <w:pStyle w:val="Brdtext"/>
      </w:pPr>
      <w:r>
        <w:lastRenderedPageBreak/>
        <w:t>Det vanligaste är att personerna som får insatser bor i ordinärt boende. Antalet har ökat med ca 5 000 personer sedan 2007. Antalet i särskilt boende har minskat något (se tabell 4.9).</w:t>
      </w:r>
    </w:p>
    <w:p w14:paraId="4CFC6E44" w14:textId="6F19F055" w:rsidR="002A0D5F" w:rsidRDefault="002A0D5F" w:rsidP="00E80303">
      <w:pPr>
        <w:pStyle w:val="TabellRubrik"/>
      </w:pPr>
      <w:r>
        <w:t xml:space="preserve">Tabell </w:t>
      </w:r>
      <w:fldSimple w:instr=" STYLEREF 1 \s ">
        <w:r w:rsidR="00756367">
          <w:rPr>
            <w:noProof/>
          </w:rPr>
          <w:t>4</w:t>
        </w:r>
      </w:fldSimple>
      <w:r>
        <w:t>.</w:t>
      </w:r>
      <w:fldSimple w:instr=" SEQ Tabell \* ARABIC \s 1 ">
        <w:r w:rsidR="00756367">
          <w:rPr>
            <w:noProof/>
          </w:rPr>
          <w:t>9</w:t>
        </w:r>
      </w:fldSimple>
      <w:r>
        <w:tab/>
        <w:t xml:space="preserve">Antal </w:t>
      </w:r>
      <w:r w:rsidRPr="00734F18">
        <w:t>personer 0</w:t>
      </w:r>
      <w:r>
        <w:t>–</w:t>
      </w:r>
      <w:r w:rsidRPr="00734F18">
        <w:t>64 år med insatser enligt SoL i ordinärt, särskilt resp</w:t>
      </w:r>
      <w:r>
        <w:t>ektive</w:t>
      </w:r>
      <w:r w:rsidRPr="00734F18">
        <w:t xml:space="preserve"> annat boende samt fördelning på typ av insatser för 2007</w:t>
      </w:r>
      <w:r>
        <w:t>, 2008 och 2010–2012</w:t>
      </w:r>
    </w:p>
    <w:tbl>
      <w:tblPr>
        <w:tblW w:w="5839" w:type="dxa"/>
        <w:tblLayout w:type="fixed"/>
        <w:tblCellMar>
          <w:left w:w="0" w:type="dxa"/>
        </w:tblCellMar>
        <w:tblLook w:val="0000" w:firstRow="0" w:lastRow="0" w:firstColumn="0" w:lastColumn="0" w:noHBand="0" w:noVBand="0"/>
      </w:tblPr>
      <w:tblGrid>
        <w:gridCol w:w="2154"/>
        <w:gridCol w:w="737"/>
        <w:gridCol w:w="737"/>
        <w:gridCol w:w="737"/>
        <w:gridCol w:w="737"/>
        <w:gridCol w:w="737"/>
      </w:tblGrid>
      <w:tr w:rsidR="002A0D5F" w14:paraId="41965942" w14:textId="77777777" w:rsidTr="00B43D43">
        <w:tc>
          <w:tcPr>
            <w:tcW w:w="2154" w:type="dxa"/>
            <w:tcBorders>
              <w:top w:val="single" w:sz="8" w:space="0" w:color="auto"/>
              <w:bottom w:val="single" w:sz="6" w:space="0" w:color="auto"/>
            </w:tcBorders>
            <w:shd w:val="clear" w:color="auto" w:fill="auto"/>
          </w:tcPr>
          <w:p w14:paraId="0B1F14B4" w14:textId="77777777" w:rsidR="002A0D5F" w:rsidRDefault="002A0D5F" w:rsidP="00E80303">
            <w:pPr>
              <w:pStyle w:val="TabellHuvud"/>
              <w:jc w:val="left"/>
            </w:pPr>
          </w:p>
        </w:tc>
        <w:tc>
          <w:tcPr>
            <w:tcW w:w="737" w:type="dxa"/>
            <w:tcBorders>
              <w:top w:val="single" w:sz="8" w:space="0" w:color="auto"/>
              <w:bottom w:val="single" w:sz="6" w:space="0" w:color="auto"/>
            </w:tcBorders>
            <w:shd w:val="clear" w:color="auto" w:fill="auto"/>
          </w:tcPr>
          <w:p w14:paraId="4269E361" w14:textId="77777777" w:rsidR="002A0D5F" w:rsidRDefault="002A0D5F" w:rsidP="00E80303">
            <w:pPr>
              <w:pStyle w:val="TabellHuvud"/>
            </w:pPr>
            <w:r>
              <w:t>2007</w:t>
            </w:r>
          </w:p>
        </w:tc>
        <w:tc>
          <w:tcPr>
            <w:tcW w:w="737" w:type="dxa"/>
            <w:tcBorders>
              <w:top w:val="single" w:sz="8" w:space="0" w:color="auto"/>
              <w:bottom w:val="single" w:sz="6" w:space="0" w:color="auto"/>
            </w:tcBorders>
            <w:shd w:val="clear" w:color="auto" w:fill="auto"/>
          </w:tcPr>
          <w:p w14:paraId="7344DD99" w14:textId="77777777" w:rsidR="002A0D5F" w:rsidRDefault="002A0D5F" w:rsidP="00E80303">
            <w:pPr>
              <w:pStyle w:val="TabellHuvud"/>
            </w:pPr>
            <w:r>
              <w:t>2008</w:t>
            </w:r>
          </w:p>
        </w:tc>
        <w:tc>
          <w:tcPr>
            <w:tcW w:w="737" w:type="dxa"/>
            <w:tcBorders>
              <w:top w:val="single" w:sz="8" w:space="0" w:color="auto"/>
              <w:bottom w:val="single" w:sz="6" w:space="0" w:color="auto"/>
            </w:tcBorders>
            <w:shd w:val="clear" w:color="auto" w:fill="auto"/>
          </w:tcPr>
          <w:p w14:paraId="33F61CDC" w14:textId="77777777" w:rsidR="002A0D5F" w:rsidRDefault="002A0D5F" w:rsidP="00E80303">
            <w:pPr>
              <w:pStyle w:val="TabellHuvud"/>
            </w:pPr>
            <w:r>
              <w:t>2010</w:t>
            </w:r>
          </w:p>
        </w:tc>
        <w:tc>
          <w:tcPr>
            <w:tcW w:w="737" w:type="dxa"/>
            <w:tcBorders>
              <w:top w:val="single" w:sz="8" w:space="0" w:color="auto"/>
              <w:bottom w:val="single" w:sz="6" w:space="0" w:color="auto"/>
            </w:tcBorders>
            <w:shd w:val="clear" w:color="auto" w:fill="auto"/>
          </w:tcPr>
          <w:p w14:paraId="03BDFB84" w14:textId="77777777" w:rsidR="002A0D5F" w:rsidRDefault="002A0D5F" w:rsidP="00E80303">
            <w:pPr>
              <w:pStyle w:val="TabellHuvud"/>
            </w:pPr>
            <w:r>
              <w:t>2011</w:t>
            </w:r>
          </w:p>
        </w:tc>
        <w:tc>
          <w:tcPr>
            <w:tcW w:w="737" w:type="dxa"/>
            <w:tcBorders>
              <w:top w:val="single" w:sz="8" w:space="0" w:color="auto"/>
              <w:bottom w:val="single" w:sz="6" w:space="0" w:color="auto"/>
            </w:tcBorders>
            <w:shd w:val="clear" w:color="auto" w:fill="auto"/>
          </w:tcPr>
          <w:p w14:paraId="2A66B765" w14:textId="77777777" w:rsidR="002A0D5F" w:rsidRDefault="002A0D5F" w:rsidP="00E80303">
            <w:pPr>
              <w:pStyle w:val="TabellHuvud"/>
            </w:pPr>
            <w:r>
              <w:t>2012</w:t>
            </w:r>
          </w:p>
        </w:tc>
      </w:tr>
      <w:tr w:rsidR="002A0D5F" w14:paraId="416E0EA1" w14:textId="77777777" w:rsidTr="00B43D43">
        <w:tc>
          <w:tcPr>
            <w:tcW w:w="2154" w:type="dxa"/>
            <w:tcBorders>
              <w:top w:val="single" w:sz="6" w:space="0" w:color="auto"/>
            </w:tcBorders>
            <w:shd w:val="clear" w:color="auto" w:fill="auto"/>
          </w:tcPr>
          <w:p w14:paraId="3FEB2253" w14:textId="77777777" w:rsidR="002A0D5F" w:rsidRDefault="002A0D5F" w:rsidP="00E80303">
            <w:pPr>
              <w:pStyle w:val="TabellRader"/>
              <w:jc w:val="left"/>
            </w:pPr>
            <w:r>
              <w:t>Särskilt boende</w:t>
            </w:r>
          </w:p>
        </w:tc>
        <w:tc>
          <w:tcPr>
            <w:tcW w:w="737" w:type="dxa"/>
            <w:tcBorders>
              <w:top w:val="single" w:sz="6" w:space="0" w:color="auto"/>
            </w:tcBorders>
            <w:shd w:val="clear" w:color="auto" w:fill="auto"/>
          </w:tcPr>
          <w:p w14:paraId="3A90B2D4" w14:textId="77777777" w:rsidR="002A0D5F" w:rsidRDefault="002A0D5F" w:rsidP="00E80303">
            <w:pPr>
              <w:pStyle w:val="TabellRader"/>
            </w:pPr>
            <w:r>
              <w:t>4 425</w:t>
            </w:r>
          </w:p>
        </w:tc>
        <w:tc>
          <w:tcPr>
            <w:tcW w:w="737" w:type="dxa"/>
            <w:tcBorders>
              <w:top w:val="single" w:sz="6" w:space="0" w:color="auto"/>
            </w:tcBorders>
            <w:shd w:val="clear" w:color="auto" w:fill="auto"/>
          </w:tcPr>
          <w:p w14:paraId="5C293F56" w14:textId="77777777" w:rsidR="002A0D5F" w:rsidRDefault="002A0D5F" w:rsidP="00E80303">
            <w:pPr>
              <w:pStyle w:val="TabellRader"/>
            </w:pPr>
            <w:r>
              <w:t>4 511</w:t>
            </w:r>
          </w:p>
        </w:tc>
        <w:tc>
          <w:tcPr>
            <w:tcW w:w="737" w:type="dxa"/>
            <w:tcBorders>
              <w:top w:val="single" w:sz="6" w:space="0" w:color="auto"/>
            </w:tcBorders>
            <w:shd w:val="clear" w:color="auto" w:fill="auto"/>
          </w:tcPr>
          <w:p w14:paraId="356FBBA8" w14:textId="77777777" w:rsidR="002A0D5F" w:rsidRDefault="002A0D5F" w:rsidP="00E80303">
            <w:pPr>
              <w:pStyle w:val="TabellRader"/>
            </w:pPr>
            <w:r>
              <w:t>4 275</w:t>
            </w:r>
          </w:p>
        </w:tc>
        <w:tc>
          <w:tcPr>
            <w:tcW w:w="737" w:type="dxa"/>
            <w:tcBorders>
              <w:top w:val="single" w:sz="6" w:space="0" w:color="auto"/>
            </w:tcBorders>
            <w:shd w:val="clear" w:color="auto" w:fill="auto"/>
          </w:tcPr>
          <w:p w14:paraId="1A7EE7B6" w14:textId="77777777" w:rsidR="002A0D5F" w:rsidRDefault="002A0D5F" w:rsidP="00E80303">
            <w:pPr>
              <w:pStyle w:val="TabellRader"/>
            </w:pPr>
            <w:r>
              <w:t>4 337</w:t>
            </w:r>
          </w:p>
        </w:tc>
        <w:tc>
          <w:tcPr>
            <w:tcW w:w="737" w:type="dxa"/>
            <w:tcBorders>
              <w:top w:val="single" w:sz="6" w:space="0" w:color="auto"/>
            </w:tcBorders>
            <w:shd w:val="clear" w:color="auto" w:fill="auto"/>
          </w:tcPr>
          <w:p w14:paraId="118BF621" w14:textId="77777777" w:rsidR="002A0D5F" w:rsidRDefault="002A0D5F" w:rsidP="00E80303">
            <w:pPr>
              <w:pStyle w:val="TabellRader"/>
            </w:pPr>
            <w:r>
              <w:t>4 357</w:t>
            </w:r>
          </w:p>
        </w:tc>
      </w:tr>
      <w:tr w:rsidR="002A0D5F" w14:paraId="25AAB4A8" w14:textId="77777777" w:rsidTr="00B43D43">
        <w:tc>
          <w:tcPr>
            <w:tcW w:w="2154" w:type="dxa"/>
            <w:shd w:val="clear" w:color="auto" w:fill="auto"/>
          </w:tcPr>
          <w:p w14:paraId="36340AA2" w14:textId="79C58D5C" w:rsidR="002A0D5F" w:rsidRDefault="002A0D5F" w:rsidP="00E80303">
            <w:pPr>
              <w:pStyle w:val="TabellRader"/>
              <w:jc w:val="left"/>
            </w:pPr>
            <w:r>
              <w:t>Annat boende</w:t>
            </w:r>
            <w:r w:rsidR="00606E69">
              <w:rPr>
                <w:vertAlign w:val="superscript"/>
              </w:rPr>
              <w:t>*</w:t>
            </w:r>
          </w:p>
        </w:tc>
        <w:tc>
          <w:tcPr>
            <w:tcW w:w="737" w:type="dxa"/>
            <w:shd w:val="clear" w:color="auto" w:fill="auto"/>
          </w:tcPr>
          <w:p w14:paraId="0588C205" w14:textId="77777777" w:rsidR="002A0D5F" w:rsidRDefault="002A0D5F" w:rsidP="00E80303">
            <w:pPr>
              <w:pStyle w:val="TabellRader"/>
            </w:pPr>
            <w:r>
              <w:t>2 038</w:t>
            </w:r>
          </w:p>
        </w:tc>
        <w:tc>
          <w:tcPr>
            <w:tcW w:w="737" w:type="dxa"/>
            <w:shd w:val="clear" w:color="auto" w:fill="auto"/>
          </w:tcPr>
          <w:p w14:paraId="6A87F322" w14:textId="77777777" w:rsidR="002A0D5F" w:rsidRDefault="002A0D5F" w:rsidP="00E80303">
            <w:pPr>
              <w:pStyle w:val="TabellRader"/>
            </w:pPr>
            <w:r>
              <w:t>2 546</w:t>
            </w:r>
          </w:p>
        </w:tc>
        <w:tc>
          <w:tcPr>
            <w:tcW w:w="737" w:type="dxa"/>
            <w:shd w:val="clear" w:color="auto" w:fill="auto"/>
          </w:tcPr>
          <w:p w14:paraId="7C875DD4" w14:textId="77777777" w:rsidR="002A0D5F" w:rsidRDefault="002A0D5F" w:rsidP="00E80303">
            <w:pPr>
              <w:pStyle w:val="TabellRader"/>
            </w:pPr>
            <w:r>
              <w:t>2 077</w:t>
            </w:r>
          </w:p>
        </w:tc>
        <w:tc>
          <w:tcPr>
            <w:tcW w:w="737" w:type="dxa"/>
            <w:shd w:val="clear" w:color="auto" w:fill="auto"/>
          </w:tcPr>
          <w:p w14:paraId="70277F3B" w14:textId="77777777" w:rsidR="002A0D5F" w:rsidRDefault="002A0D5F" w:rsidP="00E80303">
            <w:pPr>
              <w:pStyle w:val="TabellRader"/>
            </w:pPr>
            <w:r>
              <w:t>2 465</w:t>
            </w:r>
          </w:p>
        </w:tc>
        <w:tc>
          <w:tcPr>
            <w:tcW w:w="737" w:type="dxa"/>
            <w:shd w:val="clear" w:color="auto" w:fill="auto"/>
          </w:tcPr>
          <w:p w14:paraId="3648E5F5" w14:textId="77777777" w:rsidR="002A0D5F" w:rsidRDefault="002A0D5F" w:rsidP="00E80303">
            <w:pPr>
              <w:pStyle w:val="TabellRader"/>
            </w:pPr>
            <w:r>
              <w:t>2 441</w:t>
            </w:r>
          </w:p>
        </w:tc>
      </w:tr>
      <w:tr w:rsidR="002A0D5F" w14:paraId="4A70B60A" w14:textId="77777777" w:rsidTr="00B43D43">
        <w:tc>
          <w:tcPr>
            <w:tcW w:w="2154" w:type="dxa"/>
            <w:tcBorders>
              <w:bottom w:val="single" w:sz="8" w:space="0" w:color="auto"/>
            </w:tcBorders>
            <w:shd w:val="clear" w:color="auto" w:fill="auto"/>
          </w:tcPr>
          <w:p w14:paraId="20E163E7" w14:textId="77777777" w:rsidR="002A0D5F" w:rsidRDefault="002A0D5F" w:rsidP="00E80303">
            <w:pPr>
              <w:pStyle w:val="TabellRader"/>
              <w:jc w:val="left"/>
            </w:pPr>
            <w:r>
              <w:t>Ordinärt boende</w:t>
            </w:r>
          </w:p>
        </w:tc>
        <w:tc>
          <w:tcPr>
            <w:tcW w:w="737" w:type="dxa"/>
            <w:tcBorders>
              <w:bottom w:val="single" w:sz="8" w:space="0" w:color="auto"/>
            </w:tcBorders>
            <w:shd w:val="clear" w:color="auto" w:fill="auto"/>
          </w:tcPr>
          <w:p w14:paraId="01C26AB7" w14:textId="77777777" w:rsidR="002A0D5F" w:rsidRDefault="002A0D5F" w:rsidP="00E80303">
            <w:pPr>
              <w:pStyle w:val="TabellRader"/>
            </w:pPr>
            <w:r>
              <w:t>36 271</w:t>
            </w:r>
          </w:p>
        </w:tc>
        <w:tc>
          <w:tcPr>
            <w:tcW w:w="737" w:type="dxa"/>
            <w:tcBorders>
              <w:bottom w:val="single" w:sz="8" w:space="0" w:color="auto"/>
            </w:tcBorders>
            <w:shd w:val="clear" w:color="auto" w:fill="auto"/>
          </w:tcPr>
          <w:p w14:paraId="1A84A122" w14:textId="77777777" w:rsidR="002A0D5F" w:rsidRDefault="002A0D5F" w:rsidP="00E80303">
            <w:pPr>
              <w:pStyle w:val="TabellRader"/>
            </w:pPr>
            <w:r>
              <w:t>36 056</w:t>
            </w:r>
          </w:p>
        </w:tc>
        <w:tc>
          <w:tcPr>
            <w:tcW w:w="737" w:type="dxa"/>
            <w:tcBorders>
              <w:bottom w:val="single" w:sz="8" w:space="0" w:color="auto"/>
            </w:tcBorders>
            <w:shd w:val="clear" w:color="auto" w:fill="auto"/>
          </w:tcPr>
          <w:p w14:paraId="6D266719" w14:textId="77777777" w:rsidR="002A0D5F" w:rsidRDefault="002A0D5F" w:rsidP="00E80303">
            <w:pPr>
              <w:pStyle w:val="TabellRader"/>
            </w:pPr>
            <w:r>
              <w:t>39 713</w:t>
            </w:r>
          </w:p>
        </w:tc>
        <w:tc>
          <w:tcPr>
            <w:tcW w:w="737" w:type="dxa"/>
            <w:tcBorders>
              <w:bottom w:val="single" w:sz="8" w:space="0" w:color="auto"/>
            </w:tcBorders>
            <w:shd w:val="clear" w:color="auto" w:fill="auto"/>
          </w:tcPr>
          <w:p w14:paraId="754E2171" w14:textId="77777777" w:rsidR="002A0D5F" w:rsidRDefault="002A0D5F" w:rsidP="00E80303">
            <w:pPr>
              <w:pStyle w:val="TabellRader"/>
            </w:pPr>
            <w:r>
              <w:t>41 578</w:t>
            </w:r>
          </w:p>
        </w:tc>
        <w:tc>
          <w:tcPr>
            <w:tcW w:w="737" w:type="dxa"/>
            <w:tcBorders>
              <w:bottom w:val="single" w:sz="8" w:space="0" w:color="auto"/>
            </w:tcBorders>
            <w:shd w:val="clear" w:color="auto" w:fill="auto"/>
          </w:tcPr>
          <w:p w14:paraId="5165D387" w14:textId="77777777" w:rsidR="002A0D5F" w:rsidRDefault="002A0D5F" w:rsidP="00E80303">
            <w:pPr>
              <w:pStyle w:val="TabellRader"/>
            </w:pPr>
            <w:r>
              <w:t>41 514</w:t>
            </w:r>
          </w:p>
        </w:tc>
      </w:tr>
    </w:tbl>
    <w:p w14:paraId="610468DC" w14:textId="77777777" w:rsidR="002A0D5F" w:rsidRDefault="002A0D5F" w:rsidP="00E80303">
      <w:pPr>
        <w:pStyle w:val="TabellFotnot"/>
      </w:pPr>
      <w:r>
        <w:t xml:space="preserve">Anm.: </w:t>
      </w:r>
      <w:r w:rsidRPr="00A02340">
        <w:t>Tillförlitligt</w:t>
      </w:r>
      <w:r w:rsidRPr="001C033D">
        <w:t xml:space="preserve"> personnummerregister för alla insatser finns inte för 2009</w:t>
      </w:r>
      <w:r>
        <w:t>.</w:t>
      </w:r>
    </w:p>
    <w:p w14:paraId="0137A7DA" w14:textId="5A682E04" w:rsidR="002A0D5F" w:rsidRDefault="00606E69" w:rsidP="00E80303">
      <w:pPr>
        <w:pStyle w:val="TabellFotnot"/>
        <w:spacing w:before="0"/>
      </w:pPr>
      <w:r>
        <w:t>*</w:t>
      </w:r>
      <w:r w:rsidR="002A0D5F">
        <w:t xml:space="preserve"> </w:t>
      </w:r>
      <w:r w:rsidR="002A0D5F" w:rsidRPr="00152354">
        <w:t xml:space="preserve">Med annat boende avses </w:t>
      </w:r>
      <w:r w:rsidR="002A0D5F">
        <w:t>t.ex. HVB-hem oavsett driftsform,</w:t>
      </w:r>
      <w:r w:rsidR="002A0D5F" w:rsidRPr="00152354">
        <w:t xml:space="preserve"> familjehem, härbärgen och bostäder där kommunen är kontraktsinnehavare, s.k. sociala kontrakt. Till annat boende räknas i detta fall också hemlöshet.</w:t>
      </w:r>
    </w:p>
    <w:p w14:paraId="4F2F0733" w14:textId="77777777" w:rsidR="002A0D5F" w:rsidRDefault="002A0D5F" w:rsidP="00E80303">
      <w:pPr>
        <w:pStyle w:val="TabellFotnot"/>
        <w:spacing w:before="0"/>
      </w:pPr>
      <w:r>
        <w:t xml:space="preserve">Källa: </w:t>
      </w:r>
      <w:r w:rsidRPr="001C033D">
        <w:t>Socialstyrelsens personnummerregister: Socialtjänstinsatser för äldre och personer med funktionsnedsättning</w:t>
      </w:r>
      <w:r>
        <w:t>.</w:t>
      </w:r>
    </w:p>
    <w:p w14:paraId="5A34016D" w14:textId="77777777" w:rsidR="002A0D5F" w:rsidRDefault="002A0D5F" w:rsidP="00E2233D">
      <w:pPr>
        <w:pStyle w:val="Rubrik3"/>
        <w:numPr>
          <w:ilvl w:val="2"/>
          <w:numId w:val="18"/>
        </w:numPr>
      </w:pPr>
      <w:bookmarkStart w:id="994" w:name="_Toc350326884"/>
      <w:bookmarkStart w:id="995" w:name="_Toc350328993"/>
      <w:bookmarkStart w:id="996" w:name="_Toc350329804"/>
      <w:bookmarkStart w:id="997" w:name="_Toc350331559"/>
      <w:bookmarkStart w:id="998" w:name="_Toc350340425"/>
      <w:bookmarkStart w:id="999" w:name="_Toc350345069"/>
      <w:bookmarkStart w:id="1000" w:name="_Toc350406832"/>
      <w:bookmarkStart w:id="1001" w:name="_Toc350412419"/>
      <w:bookmarkStart w:id="1002" w:name="_Toc350414297"/>
      <w:bookmarkStart w:id="1003" w:name="_Toc351027658"/>
      <w:bookmarkStart w:id="1004" w:name="_Toc351637565"/>
      <w:bookmarkStart w:id="1005" w:name="_Toc351639308"/>
      <w:bookmarkStart w:id="1006" w:name="_Toc351642778"/>
      <w:bookmarkStart w:id="1007" w:name="_Toc351644311"/>
      <w:bookmarkStart w:id="1008" w:name="_Toc351646985"/>
      <w:r>
        <w:t>Kostnader</w:t>
      </w:r>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p>
    <w:p w14:paraId="182785FF" w14:textId="3AF9D022" w:rsidR="002A0D5F" w:rsidRDefault="002A0D5F" w:rsidP="00E80303">
      <w:pPr>
        <w:pStyle w:val="Brdtext"/>
      </w:pPr>
      <w:r>
        <w:t>Kommunernas kostnader för insatser för personer med funktions</w:t>
      </w:r>
      <w:r>
        <w:softHyphen/>
        <w:t>ned</w:t>
      </w:r>
      <w:r w:rsidR="002620BB">
        <w:t>-</w:t>
      </w:r>
      <w:r>
        <w:t xml:space="preserve">sättning var 2011 ca 58 miljarder kronor (inklusive kommunernas kostnader för assistansersättning), vilket innebär att kostnaderna har ökat med 20 procent mellan 2007 och 2011 mätt i löpande priser (se tabell </w:t>
      </w:r>
      <w:r w:rsidR="0016045D">
        <w:t> </w:t>
      </w:r>
      <w:r>
        <w:t xml:space="preserve">4.10). </w:t>
      </w:r>
    </w:p>
    <w:p w14:paraId="3F4C417B" w14:textId="77777777" w:rsidR="002A0D5F" w:rsidRDefault="002A0D5F" w:rsidP="00E80303">
      <w:pPr>
        <w:pStyle w:val="Brdtextmedindrag"/>
      </w:pPr>
      <w:r>
        <w:t xml:space="preserve">Huvuddelen av kommunernas kostnader, 83 procent, avsåg kostnader för insatser enligt LSS och reglerna för assistansersättning. </w:t>
      </w:r>
      <w:r w:rsidRPr="00E96396">
        <w:t xml:space="preserve">Enligt 51 kap. socialförsäkringsbalken har kommunen ett finansieringsansvar för </w:t>
      </w:r>
      <w:r w:rsidRPr="003B01DD">
        <w:t>upp till</w:t>
      </w:r>
      <w:r>
        <w:t xml:space="preserve"> </w:t>
      </w:r>
      <w:r w:rsidRPr="00E96396">
        <w:t>20</w:t>
      </w:r>
      <w:r>
        <w:t> </w:t>
      </w:r>
      <w:r w:rsidRPr="00E96396">
        <w:t>timmar i veckan för personer som har beviljats assistansersättning, vilket motsvarade en kostnad för kommunerna på 4,4</w:t>
      </w:r>
      <w:r>
        <w:t> </w:t>
      </w:r>
      <w:r w:rsidRPr="00E96396">
        <w:t>miljarder kronor 2011.</w:t>
      </w:r>
    </w:p>
    <w:p w14:paraId="45B4D54A" w14:textId="77777777" w:rsidR="002620BB" w:rsidRDefault="002A0D5F" w:rsidP="00B43D43">
      <w:pPr>
        <w:pStyle w:val="Brdtextmedindrag"/>
      </w:pPr>
      <w:r>
        <w:t>Fördelat p</w:t>
      </w:r>
      <w:r w:rsidR="00CB0421">
        <w:t>er</w:t>
      </w:r>
      <w:r>
        <w:t xml:space="preserve"> insats utgjorde kostnaderna för bostad med särskild service ca 42 procent av kostnaderna för LSS (inklusive kommunernas kostnader för assistansersättning) och kostnad</w:t>
      </w:r>
      <w:r w:rsidR="002620BB">
        <w:t>erna för personlig assistans ca</w:t>
      </w:r>
      <w:r>
        <w:t> 36 procent.</w:t>
      </w:r>
    </w:p>
    <w:p w14:paraId="26E80131" w14:textId="77777777" w:rsidR="002620BB" w:rsidRDefault="002620BB">
      <w:pPr>
        <w:overflowPunct/>
        <w:autoSpaceDE/>
        <w:autoSpaceDN/>
        <w:adjustRightInd/>
        <w:textAlignment w:val="auto"/>
        <w:rPr>
          <w:sz w:val="20"/>
        </w:rPr>
      </w:pPr>
      <w:r>
        <w:br w:type="page"/>
      </w:r>
    </w:p>
    <w:p w14:paraId="0B3845B7" w14:textId="77777777" w:rsidR="002A0D5F" w:rsidRPr="00EF0FA6" w:rsidRDefault="002A0D5F" w:rsidP="00B43D43">
      <w:pPr>
        <w:pStyle w:val="TabellRubrik"/>
      </w:pPr>
      <w:r>
        <w:lastRenderedPageBreak/>
        <w:t xml:space="preserve">Tabell </w:t>
      </w:r>
      <w:fldSimple w:instr=" STYLEREF 1 \s ">
        <w:r w:rsidR="00756367">
          <w:rPr>
            <w:noProof/>
          </w:rPr>
          <w:t>4</w:t>
        </w:r>
      </w:fldSimple>
      <w:r>
        <w:t>.</w:t>
      </w:r>
      <w:fldSimple w:instr=" SEQ Tabell \* ARABIC \s 1 ">
        <w:r w:rsidR="00756367">
          <w:rPr>
            <w:noProof/>
          </w:rPr>
          <w:t>10</w:t>
        </w:r>
      </w:fldSimple>
      <w:r>
        <w:tab/>
        <w:t xml:space="preserve">Kommunernas kostnader </w:t>
      </w:r>
      <w:r w:rsidRPr="001214E7">
        <w:t>för insatser till persone</w:t>
      </w:r>
      <w:r>
        <w:t>r med funktionsnedsättning 2007–</w:t>
      </w:r>
      <w:r w:rsidRPr="001214E7">
        <w:t>2011</w:t>
      </w:r>
    </w:p>
    <w:tbl>
      <w:tblPr>
        <w:tblW w:w="5781" w:type="dxa"/>
        <w:tblLayout w:type="fixed"/>
        <w:tblCellMar>
          <w:left w:w="0" w:type="dxa"/>
        </w:tblCellMar>
        <w:tblLook w:val="0000" w:firstRow="0" w:lastRow="0" w:firstColumn="0" w:lastColumn="0" w:noHBand="0" w:noVBand="0"/>
      </w:tblPr>
      <w:tblGrid>
        <w:gridCol w:w="2381"/>
        <w:gridCol w:w="680"/>
        <w:gridCol w:w="680"/>
        <w:gridCol w:w="680"/>
        <w:gridCol w:w="680"/>
        <w:gridCol w:w="680"/>
      </w:tblGrid>
      <w:tr w:rsidR="002A0D5F" w14:paraId="34388314" w14:textId="77777777" w:rsidTr="00E80303">
        <w:tc>
          <w:tcPr>
            <w:tcW w:w="2381" w:type="dxa"/>
            <w:tcBorders>
              <w:top w:val="single" w:sz="8" w:space="0" w:color="auto"/>
              <w:bottom w:val="single" w:sz="6" w:space="0" w:color="auto"/>
            </w:tcBorders>
            <w:shd w:val="clear" w:color="auto" w:fill="auto"/>
          </w:tcPr>
          <w:p w14:paraId="08D741E5" w14:textId="77777777" w:rsidR="002A0D5F" w:rsidRDefault="002A0D5F" w:rsidP="00E80303">
            <w:pPr>
              <w:pStyle w:val="TabellHuvud"/>
              <w:jc w:val="left"/>
            </w:pPr>
            <w:r>
              <w:t>Miljarder kronor, löpande priser</w:t>
            </w:r>
          </w:p>
        </w:tc>
        <w:tc>
          <w:tcPr>
            <w:tcW w:w="680" w:type="dxa"/>
            <w:tcBorders>
              <w:top w:val="single" w:sz="8" w:space="0" w:color="auto"/>
              <w:bottom w:val="single" w:sz="6" w:space="0" w:color="auto"/>
            </w:tcBorders>
            <w:shd w:val="clear" w:color="auto" w:fill="auto"/>
          </w:tcPr>
          <w:p w14:paraId="45079B73" w14:textId="77777777" w:rsidR="002A0D5F" w:rsidRDefault="002A0D5F" w:rsidP="00E80303">
            <w:pPr>
              <w:pStyle w:val="TabellHuvud"/>
            </w:pPr>
            <w:r>
              <w:t>2007</w:t>
            </w:r>
          </w:p>
        </w:tc>
        <w:tc>
          <w:tcPr>
            <w:tcW w:w="680" w:type="dxa"/>
            <w:tcBorders>
              <w:top w:val="single" w:sz="8" w:space="0" w:color="auto"/>
              <w:bottom w:val="single" w:sz="6" w:space="0" w:color="auto"/>
            </w:tcBorders>
            <w:shd w:val="clear" w:color="auto" w:fill="auto"/>
          </w:tcPr>
          <w:p w14:paraId="4FE35987" w14:textId="77777777" w:rsidR="002A0D5F" w:rsidRDefault="002A0D5F" w:rsidP="00E80303">
            <w:pPr>
              <w:pStyle w:val="TabellHuvud"/>
            </w:pPr>
            <w:r>
              <w:t>2008</w:t>
            </w:r>
          </w:p>
        </w:tc>
        <w:tc>
          <w:tcPr>
            <w:tcW w:w="680" w:type="dxa"/>
            <w:tcBorders>
              <w:top w:val="single" w:sz="8" w:space="0" w:color="auto"/>
              <w:bottom w:val="single" w:sz="6" w:space="0" w:color="auto"/>
            </w:tcBorders>
            <w:shd w:val="clear" w:color="auto" w:fill="auto"/>
          </w:tcPr>
          <w:p w14:paraId="5FEE6635" w14:textId="77777777" w:rsidR="002A0D5F" w:rsidRDefault="002A0D5F" w:rsidP="00E80303">
            <w:pPr>
              <w:pStyle w:val="TabellHuvud"/>
            </w:pPr>
            <w:r>
              <w:t>2009</w:t>
            </w:r>
          </w:p>
        </w:tc>
        <w:tc>
          <w:tcPr>
            <w:tcW w:w="680" w:type="dxa"/>
            <w:tcBorders>
              <w:top w:val="single" w:sz="8" w:space="0" w:color="auto"/>
              <w:bottom w:val="single" w:sz="6" w:space="0" w:color="auto"/>
            </w:tcBorders>
            <w:shd w:val="clear" w:color="auto" w:fill="auto"/>
          </w:tcPr>
          <w:p w14:paraId="57D3FB1C" w14:textId="77777777" w:rsidR="002A0D5F" w:rsidRDefault="002A0D5F" w:rsidP="00E80303">
            <w:pPr>
              <w:pStyle w:val="TabellHuvud"/>
            </w:pPr>
            <w:r>
              <w:t>2010</w:t>
            </w:r>
          </w:p>
        </w:tc>
        <w:tc>
          <w:tcPr>
            <w:tcW w:w="680" w:type="dxa"/>
            <w:tcBorders>
              <w:top w:val="single" w:sz="8" w:space="0" w:color="auto"/>
              <w:bottom w:val="single" w:sz="6" w:space="0" w:color="auto"/>
            </w:tcBorders>
            <w:shd w:val="clear" w:color="auto" w:fill="auto"/>
          </w:tcPr>
          <w:p w14:paraId="7A5544AC" w14:textId="77777777" w:rsidR="002A0D5F" w:rsidRDefault="002A0D5F" w:rsidP="00E80303">
            <w:pPr>
              <w:pStyle w:val="TabellHuvud"/>
            </w:pPr>
            <w:r>
              <w:t>2011</w:t>
            </w:r>
          </w:p>
        </w:tc>
      </w:tr>
      <w:tr w:rsidR="002A0D5F" w14:paraId="6A5EF562" w14:textId="77777777" w:rsidTr="00E80303">
        <w:tc>
          <w:tcPr>
            <w:tcW w:w="2381" w:type="dxa"/>
            <w:tcBorders>
              <w:top w:val="single" w:sz="6" w:space="0" w:color="auto"/>
            </w:tcBorders>
            <w:shd w:val="clear" w:color="auto" w:fill="auto"/>
          </w:tcPr>
          <w:p w14:paraId="77097532" w14:textId="77777777" w:rsidR="002A0D5F" w:rsidRDefault="002A0D5F" w:rsidP="00E80303">
            <w:pPr>
              <w:pStyle w:val="TabellRader"/>
              <w:jc w:val="left"/>
            </w:pPr>
            <w:r>
              <w:t>Särskilt boende</w:t>
            </w:r>
          </w:p>
        </w:tc>
        <w:tc>
          <w:tcPr>
            <w:tcW w:w="680" w:type="dxa"/>
            <w:tcBorders>
              <w:top w:val="single" w:sz="6" w:space="0" w:color="auto"/>
            </w:tcBorders>
            <w:shd w:val="clear" w:color="auto" w:fill="auto"/>
          </w:tcPr>
          <w:p w14:paraId="40E204B0" w14:textId="77777777" w:rsidR="002A0D5F" w:rsidRDefault="002A0D5F" w:rsidP="00E80303">
            <w:pPr>
              <w:pStyle w:val="TabellRader"/>
            </w:pPr>
            <w:r>
              <w:t>3,2</w:t>
            </w:r>
          </w:p>
        </w:tc>
        <w:tc>
          <w:tcPr>
            <w:tcW w:w="680" w:type="dxa"/>
            <w:tcBorders>
              <w:top w:val="single" w:sz="6" w:space="0" w:color="auto"/>
            </w:tcBorders>
            <w:shd w:val="clear" w:color="auto" w:fill="auto"/>
          </w:tcPr>
          <w:p w14:paraId="39DAA1A4" w14:textId="77777777" w:rsidR="002A0D5F" w:rsidRDefault="002A0D5F" w:rsidP="00E80303">
            <w:pPr>
              <w:pStyle w:val="TabellRader"/>
            </w:pPr>
            <w:r>
              <w:t>3,4</w:t>
            </w:r>
          </w:p>
        </w:tc>
        <w:tc>
          <w:tcPr>
            <w:tcW w:w="680" w:type="dxa"/>
            <w:tcBorders>
              <w:top w:val="single" w:sz="6" w:space="0" w:color="auto"/>
            </w:tcBorders>
            <w:shd w:val="clear" w:color="auto" w:fill="auto"/>
          </w:tcPr>
          <w:p w14:paraId="1377D1EB" w14:textId="77777777" w:rsidR="002A0D5F" w:rsidRDefault="002A0D5F" w:rsidP="00E80303">
            <w:pPr>
              <w:pStyle w:val="TabellRader"/>
            </w:pPr>
            <w:r>
              <w:t>3,5</w:t>
            </w:r>
          </w:p>
        </w:tc>
        <w:tc>
          <w:tcPr>
            <w:tcW w:w="680" w:type="dxa"/>
            <w:tcBorders>
              <w:top w:val="single" w:sz="6" w:space="0" w:color="auto"/>
            </w:tcBorders>
            <w:shd w:val="clear" w:color="auto" w:fill="auto"/>
          </w:tcPr>
          <w:p w14:paraId="76BCE6D4" w14:textId="77777777" w:rsidR="002A0D5F" w:rsidRDefault="002A0D5F" w:rsidP="00E80303">
            <w:pPr>
              <w:pStyle w:val="TabellRader"/>
            </w:pPr>
            <w:r>
              <w:t>3,5</w:t>
            </w:r>
          </w:p>
        </w:tc>
        <w:tc>
          <w:tcPr>
            <w:tcW w:w="680" w:type="dxa"/>
            <w:tcBorders>
              <w:top w:val="single" w:sz="6" w:space="0" w:color="auto"/>
            </w:tcBorders>
            <w:shd w:val="clear" w:color="auto" w:fill="auto"/>
          </w:tcPr>
          <w:p w14:paraId="47F057A3" w14:textId="77777777" w:rsidR="002A0D5F" w:rsidRDefault="002A0D5F" w:rsidP="00E80303">
            <w:pPr>
              <w:pStyle w:val="TabellRader"/>
            </w:pPr>
            <w:r>
              <w:t>3,6</w:t>
            </w:r>
          </w:p>
        </w:tc>
      </w:tr>
      <w:tr w:rsidR="002A0D5F" w14:paraId="464750B7" w14:textId="77777777" w:rsidTr="00E80303">
        <w:tc>
          <w:tcPr>
            <w:tcW w:w="2381" w:type="dxa"/>
            <w:shd w:val="clear" w:color="auto" w:fill="auto"/>
          </w:tcPr>
          <w:p w14:paraId="57F8A364" w14:textId="5E082B20" w:rsidR="002A0D5F" w:rsidRDefault="002A0D5F" w:rsidP="00E80303">
            <w:pPr>
              <w:pStyle w:val="TabellRader"/>
              <w:jc w:val="left"/>
            </w:pPr>
            <w:r>
              <w:t>Ordinärt boende</w:t>
            </w:r>
            <w:r w:rsidR="00824B3A">
              <w:rPr>
                <w:vertAlign w:val="superscript"/>
              </w:rPr>
              <w:t>*</w:t>
            </w:r>
          </w:p>
        </w:tc>
        <w:tc>
          <w:tcPr>
            <w:tcW w:w="680" w:type="dxa"/>
            <w:shd w:val="clear" w:color="auto" w:fill="auto"/>
          </w:tcPr>
          <w:p w14:paraId="78A117A7" w14:textId="77777777" w:rsidR="002A0D5F" w:rsidRDefault="002A0D5F" w:rsidP="00E80303">
            <w:pPr>
              <w:pStyle w:val="TabellRader"/>
            </w:pPr>
            <w:r>
              <w:t>4,4</w:t>
            </w:r>
          </w:p>
        </w:tc>
        <w:tc>
          <w:tcPr>
            <w:tcW w:w="680" w:type="dxa"/>
            <w:shd w:val="clear" w:color="auto" w:fill="auto"/>
          </w:tcPr>
          <w:p w14:paraId="57156A30" w14:textId="77777777" w:rsidR="002A0D5F" w:rsidRDefault="002A0D5F" w:rsidP="00E80303">
            <w:pPr>
              <w:pStyle w:val="TabellRader"/>
            </w:pPr>
            <w:r>
              <w:t>4,5</w:t>
            </w:r>
          </w:p>
        </w:tc>
        <w:tc>
          <w:tcPr>
            <w:tcW w:w="680" w:type="dxa"/>
            <w:shd w:val="clear" w:color="auto" w:fill="auto"/>
          </w:tcPr>
          <w:p w14:paraId="6B978B53" w14:textId="77777777" w:rsidR="002A0D5F" w:rsidRDefault="002A0D5F" w:rsidP="00E80303">
            <w:pPr>
              <w:pStyle w:val="TabellRader"/>
            </w:pPr>
            <w:r>
              <w:t>4,7</w:t>
            </w:r>
          </w:p>
        </w:tc>
        <w:tc>
          <w:tcPr>
            <w:tcW w:w="680" w:type="dxa"/>
            <w:shd w:val="clear" w:color="auto" w:fill="auto"/>
          </w:tcPr>
          <w:p w14:paraId="2FC8F1D4" w14:textId="77777777" w:rsidR="002A0D5F" w:rsidRDefault="002A0D5F" w:rsidP="00E80303">
            <w:pPr>
              <w:pStyle w:val="TabellRader"/>
            </w:pPr>
            <w:r>
              <w:t>4,9</w:t>
            </w:r>
          </w:p>
        </w:tc>
        <w:tc>
          <w:tcPr>
            <w:tcW w:w="680" w:type="dxa"/>
            <w:shd w:val="clear" w:color="auto" w:fill="auto"/>
          </w:tcPr>
          <w:p w14:paraId="4AF22376" w14:textId="77777777" w:rsidR="002A0D5F" w:rsidRDefault="002A0D5F" w:rsidP="00E80303">
            <w:pPr>
              <w:pStyle w:val="TabellRader"/>
            </w:pPr>
            <w:r>
              <w:t>5,8</w:t>
            </w:r>
          </w:p>
        </w:tc>
      </w:tr>
      <w:tr w:rsidR="002A0D5F" w:rsidRPr="001F0A71" w14:paraId="0423E801" w14:textId="77777777" w:rsidTr="00E80303">
        <w:tc>
          <w:tcPr>
            <w:tcW w:w="2381" w:type="dxa"/>
            <w:shd w:val="clear" w:color="auto" w:fill="auto"/>
          </w:tcPr>
          <w:p w14:paraId="38F05712" w14:textId="0746C01C" w:rsidR="002A0D5F" w:rsidRPr="001F0A71" w:rsidRDefault="002A0D5F" w:rsidP="00E80303">
            <w:pPr>
              <w:pStyle w:val="TabellRader"/>
              <w:jc w:val="left"/>
              <w:rPr>
                <w:b/>
              </w:rPr>
            </w:pPr>
            <w:r w:rsidRPr="001F0A71">
              <w:rPr>
                <w:b/>
              </w:rPr>
              <w:t>Summa insats enligt SoL/HSL</w:t>
            </w:r>
            <w:r w:rsidR="00606E69">
              <w:rPr>
                <w:b/>
                <w:vertAlign w:val="superscript"/>
              </w:rPr>
              <w:t>*</w:t>
            </w:r>
          </w:p>
        </w:tc>
        <w:tc>
          <w:tcPr>
            <w:tcW w:w="680" w:type="dxa"/>
            <w:shd w:val="clear" w:color="auto" w:fill="auto"/>
          </w:tcPr>
          <w:p w14:paraId="7749182A" w14:textId="77777777" w:rsidR="002A0D5F" w:rsidRPr="001F0A71" w:rsidRDefault="002A0D5F" w:rsidP="00E80303">
            <w:pPr>
              <w:pStyle w:val="TabellRader"/>
              <w:rPr>
                <w:b/>
              </w:rPr>
            </w:pPr>
            <w:r>
              <w:rPr>
                <w:b/>
              </w:rPr>
              <w:t>7,6</w:t>
            </w:r>
          </w:p>
        </w:tc>
        <w:tc>
          <w:tcPr>
            <w:tcW w:w="680" w:type="dxa"/>
            <w:shd w:val="clear" w:color="auto" w:fill="auto"/>
          </w:tcPr>
          <w:p w14:paraId="4A31002A" w14:textId="77777777" w:rsidR="002A0D5F" w:rsidRPr="001F0A71" w:rsidRDefault="002A0D5F" w:rsidP="00E80303">
            <w:pPr>
              <w:pStyle w:val="TabellRader"/>
              <w:rPr>
                <w:b/>
              </w:rPr>
            </w:pPr>
            <w:r>
              <w:rPr>
                <w:b/>
              </w:rPr>
              <w:t>7,9</w:t>
            </w:r>
          </w:p>
        </w:tc>
        <w:tc>
          <w:tcPr>
            <w:tcW w:w="680" w:type="dxa"/>
            <w:shd w:val="clear" w:color="auto" w:fill="auto"/>
          </w:tcPr>
          <w:p w14:paraId="54E01D4E" w14:textId="77777777" w:rsidR="002A0D5F" w:rsidRPr="001F0A71" w:rsidRDefault="002A0D5F" w:rsidP="00E80303">
            <w:pPr>
              <w:pStyle w:val="TabellRader"/>
              <w:rPr>
                <w:b/>
              </w:rPr>
            </w:pPr>
            <w:r>
              <w:rPr>
                <w:b/>
              </w:rPr>
              <w:t>8,2</w:t>
            </w:r>
          </w:p>
        </w:tc>
        <w:tc>
          <w:tcPr>
            <w:tcW w:w="680" w:type="dxa"/>
            <w:shd w:val="clear" w:color="auto" w:fill="auto"/>
          </w:tcPr>
          <w:p w14:paraId="34D10F34" w14:textId="77777777" w:rsidR="002A0D5F" w:rsidRPr="001F0A71" w:rsidRDefault="002A0D5F" w:rsidP="00E80303">
            <w:pPr>
              <w:pStyle w:val="TabellRader"/>
              <w:rPr>
                <w:b/>
              </w:rPr>
            </w:pPr>
            <w:r>
              <w:rPr>
                <w:b/>
              </w:rPr>
              <w:t>8,4</w:t>
            </w:r>
          </w:p>
        </w:tc>
        <w:tc>
          <w:tcPr>
            <w:tcW w:w="680" w:type="dxa"/>
            <w:shd w:val="clear" w:color="auto" w:fill="auto"/>
          </w:tcPr>
          <w:p w14:paraId="53411DDF" w14:textId="77777777" w:rsidR="002A0D5F" w:rsidRPr="001F0A71" w:rsidRDefault="002A0D5F" w:rsidP="00E80303">
            <w:pPr>
              <w:pStyle w:val="TabellRader"/>
              <w:rPr>
                <w:b/>
              </w:rPr>
            </w:pPr>
            <w:r>
              <w:rPr>
                <w:b/>
              </w:rPr>
              <w:t>9,4</w:t>
            </w:r>
          </w:p>
        </w:tc>
      </w:tr>
      <w:tr w:rsidR="002A0D5F" w14:paraId="68C51473" w14:textId="77777777" w:rsidTr="00E80303">
        <w:tc>
          <w:tcPr>
            <w:tcW w:w="2381" w:type="dxa"/>
            <w:shd w:val="clear" w:color="auto" w:fill="auto"/>
          </w:tcPr>
          <w:p w14:paraId="708828BB" w14:textId="77777777" w:rsidR="002A0D5F" w:rsidRDefault="002A0D5F" w:rsidP="00E80303">
            <w:pPr>
              <w:pStyle w:val="TabellRader"/>
              <w:jc w:val="left"/>
            </w:pPr>
          </w:p>
        </w:tc>
        <w:tc>
          <w:tcPr>
            <w:tcW w:w="680" w:type="dxa"/>
            <w:shd w:val="clear" w:color="auto" w:fill="auto"/>
          </w:tcPr>
          <w:p w14:paraId="328F7AE1" w14:textId="77777777" w:rsidR="002A0D5F" w:rsidRDefault="002A0D5F" w:rsidP="00E80303">
            <w:pPr>
              <w:pStyle w:val="TabellRader"/>
            </w:pPr>
          </w:p>
        </w:tc>
        <w:tc>
          <w:tcPr>
            <w:tcW w:w="680" w:type="dxa"/>
            <w:shd w:val="clear" w:color="auto" w:fill="auto"/>
          </w:tcPr>
          <w:p w14:paraId="4569E7A0" w14:textId="77777777" w:rsidR="002A0D5F" w:rsidRDefault="002A0D5F" w:rsidP="00E80303">
            <w:pPr>
              <w:pStyle w:val="TabellRader"/>
            </w:pPr>
          </w:p>
        </w:tc>
        <w:tc>
          <w:tcPr>
            <w:tcW w:w="680" w:type="dxa"/>
            <w:shd w:val="clear" w:color="auto" w:fill="auto"/>
          </w:tcPr>
          <w:p w14:paraId="0AE7AF75" w14:textId="77777777" w:rsidR="002A0D5F" w:rsidRDefault="002A0D5F" w:rsidP="00E80303">
            <w:pPr>
              <w:pStyle w:val="TabellRader"/>
            </w:pPr>
          </w:p>
        </w:tc>
        <w:tc>
          <w:tcPr>
            <w:tcW w:w="680" w:type="dxa"/>
            <w:shd w:val="clear" w:color="auto" w:fill="auto"/>
          </w:tcPr>
          <w:p w14:paraId="7542D62B" w14:textId="77777777" w:rsidR="002A0D5F" w:rsidRDefault="002A0D5F" w:rsidP="00E80303">
            <w:pPr>
              <w:pStyle w:val="TabellRader"/>
            </w:pPr>
          </w:p>
        </w:tc>
        <w:tc>
          <w:tcPr>
            <w:tcW w:w="680" w:type="dxa"/>
            <w:shd w:val="clear" w:color="auto" w:fill="auto"/>
          </w:tcPr>
          <w:p w14:paraId="201F3871" w14:textId="77777777" w:rsidR="002A0D5F" w:rsidRDefault="002A0D5F" w:rsidP="00E80303">
            <w:pPr>
              <w:pStyle w:val="TabellRader"/>
            </w:pPr>
          </w:p>
        </w:tc>
      </w:tr>
      <w:tr w:rsidR="002A0D5F" w14:paraId="17B8F23F" w14:textId="77777777" w:rsidTr="00E80303">
        <w:tc>
          <w:tcPr>
            <w:tcW w:w="2381" w:type="dxa"/>
            <w:shd w:val="clear" w:color="auto" w:fill="auto"/>
          </w:tcPr>
          <w:p w14:paraId="6BAE71F7" w14:textId="77777777" w:rsidR="002A0D5F" w:rsidRDefault="002A0D5F" w:rsidP="00E80303">
            <w:pPr>
              <w:pStyle w:val="TabellRader"/>
              <w:jc w:val="left"/>
            </w:pPr>
            <w:r>
              <w:t>Bostad med särskild service</w:t>
            </w:r>
          </w:p>
        </w:tc>
        <w:tc>
          <w:tcPr>
            <w:tcW w:w="680" w:type="dxa"/>
            <w:shd w:val="clear" w:color="auto" w:fill="auto"/>
          </w:tcPr>
          <w:p w14:paraId="1E570A0B" w14:textId="77777777" w:rsidR="002A0D5F" w:rsidRDefault="002A0D5F" w:rsidP="00E80303">
            <w:pPr>
              <w:pStyle w:val="TabellRader"/>
            </w:pPr>
            <w:r>
              <w:t>16,8</w:t>
            </w:r>
          </w:p>
        </w:tc>
        <w:tc>
          <w:tcPr>
            <w:tcW w:w="680" w:type="dxa"/>
            <w:shd w:val="clear" w:color="auto" w:fill="auto"/>
          </w:tcPr>
          <w:p w14:paraId="0C28FE79" w14:textId="77777777" w:rsidR="002A0D5F" w:rsidRDefault="002A0D5F" w:rsidP="00E80303">
            <w:pPr>
              <w:pStyle w:val="TabellRader"/>
            </w:pPr>
            <w:r>
              <w:t>17,8</w:t>
            </w:r>
          </w:p>
        </w:tc>
        <w:tc>
          <w:tcPr>
            <w:tcW w:w="680" w:type="dxa"/>
            <w:shd w:val="clear" w:color="auto" w:fill="auto"/>
          </w:tcPr>
          <w:p w14:paraId="1BB71D75" w14:textId="77777777" w:rsidR="002A0D5F" w:rsidRDefault="002A0D5F" w:rsidP="00E80303">
            <w:pPr>
              <w:pStyle w:val="TabellRader"/>
            </w:pPr>
            <w:r>
              <w:t>18,7</w:t>
            </w:r>
          </w:p>
        </w:tc>
        <w:tc>
          <w:tcPr>
            <w:tcW w:w="680" w:type="dxa"/>
            <w:shd w:val="clear" w:color="auto" w:fill="auto"/>
          </w:tcPr>
          <w:p w14:paraId="5AF1DF81" w14:textId="77777777" w:rsidR="002A0D5F" w:rsidRDefault="002A0D5F" w:rsidP="00E80303">
            <w:pPr>
              <w:pStyle w:val="TabellRader"/>
            </w:pPr>
            <w:r>
              <w:t>19,6</w:t>
            </w:r>
          </w:p>
        </w:tc>
        <w:tc>
          <w:tcPr>
            <w:tcW w:w="680" w:type="dxa"/>
            <w:shd w:val="clear" w:color="auto" w:fill="auto"/>
          </w:tcPr>
          <w:p w14:paraId="0C183514" w14:textId="77777777" w:rsidR="002A0D5F" w:rsidRDefault="002A0D5F" w:rsidP="00E80303">
            <w:pPr>
              <w:pStyle w:val="TabellRader"/>
            </w:pPr>
            <w:r>
              <w:t>20,6</w:t>
            </w:r>
          </w:p>
        </w:tc>
      </w:tr>
      <w:tr w:rsidR="002A0D5F" w14:paraId="4F1A4B87" w14:textId="77777777" w:rsidTr="00E80303">
        <w:tc>
          <w:tcPr>
            <w:tcW w:w="2381" w:type="dxa"/>
            <w:shd w:val="clear" w:color="auto" w:fill="auto"/>
          </w:tcPr>
          <w:p w14:paraId="2D321449" w14:textId="49B4CCB8" w:rsidR="002A0D5F" w:rsidRDefault="002A0D5F" w:rsidP="00E80303">
            <w:pPr>
              <w:pStyle w:val="TabellRader"/>
              <w:jc w:val="left"/>
            </w:pPr>
            <w:r>
              <w:t>Personlig assistans enl LSS/SFB</w:t>
            </w:r>
            <w:r w:rsidR="00824B3A">
              <w:rPr>
                <w:vertAlign w:val="superscript"/>
              </w:rPr>
              <w:t>**</w:t>
            </w:r>
          </w:p>
        </w:tc>
        <w:tc>
          <w:tcPr>
            <w:tcW w:w="680" w:type="dxa"/>
            <w:shd w:val="clear" w:color="auto" w:fill="auto"/>
          </w:tcPr>
          <w:p w14:paraId="7540ED3D" w14:textId="77777777" w:rsidR="002A0D5F" w:rsidRDefault="002A0D5F" w:rsidP="00E80303">
            <w:pPr>
              <w:pStyle w:val="TabellRader"/>
            </w:pPr>
            <w:r>
              <w:t>14,4</w:t>
            </w:r>
          </w:p>
        </w:tc>
        <w:tc>
          <w:tcPr>
            <w:tcW w:w="680" w:type="dxa"/>
            <w:shd w:val="clear" w:color="auto" w:fill="auto"/>
          </w:tcPr>
          <w:p w14:paraId="56DA2A41" w14:textId="77777777" w:rsidR="002A0D5F" w:rsidRDefault="002A0D5F" w:rsidP="00E80303">
            <w:pPr>
              <w:pStyle w:val="TabellRader"/>
            </w:pPr>
            <w:r>
              <w:t>15,7</w:t>
            </w:r>
          </w:p>
        </w:tc>
        <w:tc>
          <w:tcPr>
            <w:tcW w:w="680" w:type="dxa"/>
            <w:shd w:val="clear" w:color="auto" w:fill="auto"/>
          </w:tcPr>
          <w:p w14:paraId="0A93EB70" w14:textId="77777777" w:rsidR="002A0D5F" w:rsidRDefault="002A0D5F" w:rsidP="00E80303">
            <w:pPr>
              <w:pStyle w:val="TabellRader"/>
            </w:pPr>
            <w:r>
              <w:t>16,2</w:t>
            </w:r>
          </w:p>
        </w:tc>
        <w:tc>
          <w:tcPr>
            <w:tcW w:w="680" w:type="dxa"/>
            <w:shd w:val="clear" w:color="auto" w:fill="auto"/>
          </w:tcPr>
          <w:p w14:paraId="67BBE9C6" w14:textId="77777777" w:rsidR="002A0D5F" w:rsidRDefault="002A0D5F" w:rsidP="00E80303">
            <w:pPr>
              <w:pStyle w:val="TabellRader"/>
            </w:pPr>
            <w:r>
              <w:t>16,2</w:t>
            </w:r>
          </w:p>
        </w:tc>
        <w:tc>
          <w:tcPr>
            <w:tcW w:w="680" w:type="dxa"/>
            <w:shd w:val="clear" w:color="auto" w:fill="auto"/>
          </w:tcPr>
          <w:p w14:paraId="2F0432B6" w14:textId="77777777" w:rsidR="002A0D5F" w:rsidRDefault="002A0D5F" w:rsidP="00E80303">
            <w:pPr>
              <w:pStyle w:val="TabellRader"/>
            </w:pPr>
            <w:r>
              <w:t>16,4</w:t>
            </w:r>
          </w:p>
        </w:tc>
      </w:tr>
      <w:tr w:rsidR="002A0D5F" w14:paraId="53B408E3" w14:textId="77777777" w:rsidTr="00E80303">
        <w:tc>
          <w:tcPr>
            <w:tcW w:w="2381" w:type="dxa"/>
            <w:shd w:val="clear" w:color="auto" w:fill="auto"/>
          </w:tcPr>
          <w:p w14:paraId="3ED06AF6" w14:textId="77777777" w:rsidR="002A0D5F" w:rsidRDefault="002A0D5F" w:rsidP="00E80303">
            <w:pPr>
              <w:pStyle w:val="TabellRader"/>
              <w:jc w:val="left"/>
            </w:pPr>
            <w:r>
              <w:t>Övriga insatser enligt LSS</w:t>
            </w:r>
          </w:p>
        </w:tc>
        <w:tc>
          <w:tcPr>
            <w:tcW w:w="680" w:type="dxa"/>
            <w:shd w:val="clear" w:color="auto" w:fill="auto"/>
          </w:tcPr>
          <w:p w14:paraId="5CA42EF1" w14:textId="77777777" w:rsidR="002A0D5F" w:rsidRDefault="002A0D5F" w:rsidP="00E80303">
            <w:pPr>
              <w:pStyle w:val="TabellRader"/>
            </w:pPr>
            <w:r>
              <w:t>8,8</w:t>
            </w:r>
          </w:p>
        </w:tc>
        <w:tc>
          <w:tcPr>
            <w:tcW w:w="680" w:type="dxa"/>
            <w:shd w:val="clear" w:color="auto" w:fill="auto"/>
          </w:tcPr>
          <w:p w14:paraId="21A9A9A5" w14:textId="77777777" w:rsidR="002A0D5F" w:rsidRDefault="002A0D5F" w:rsidP="00E80303">
            <w:pPr>
              <w:pStyle w:val="TabellRader"/>
            </w:pPr>
            <w:r>
              <w:t>9,5</w:t>
            </w:r>
          </w:p>
        </w:tc>
        <w:tc>
          <w:tcPr>
            <w:tcW w:w="680" w:type="dxa"/>
            <w:shd w:val="clear" w:color="auto" w:fill="auto"/>
          </w:tcPr>
          <w:p w14:paraId="04DDED78" w14:textId="77777777" w:rsidR="002A0D5F" w:rsidRDefault="002A0D5F" w:rsidP="00E80303">
            <w:pPr>
              <w:pStyle w:val="TabellRader"/>
            </w:pPr>
            <w:r>
              <w:t>9,7</w:t>
            </w:r>
          </w:p>
        </w:tc>
        <w:tc>
          <w:tcPr>
            <w:tcW w:w="680" w:type="dxa"/>
            <w:shd w:val="clear" w:color="auto" w:fill="auto"/>
          </w:tcPr>
          <w:p w14:paraId="50EBD5DB" w14:textId="77777777" w:rsidR="002A0D5F" w:rsidRDefault="002A0D5F" w:rsidP="00E80303">
            <w:pPr>
              <w:pStyle w:val="TabellRader"/>
            </w:pPr>
            <w:r>
              <w:t>10,2</w:t>
            </w:r>
          </w:p>
        </w:tc>
        <w:tc>
          <w:tcPr>
            <w:tcW w:w="680" w:type="dxa"/>
            <w:shd w:val="clear" w:color="auto" w:fill="auto"/>
          </w:tcPr>
          <w:p w14:paraId="0278146B" w14:textId="77777777" w:rsidR="002A0D5F" w:rsidRDefault="002A0D5F" w:rsidP="00E80303">
            <w:pPr>
              <w:pStyle w:val="TabellRader"/>
            </w:pPr>
            <w:r>
              <w:t>10,8</w:t>
            </w:r>
          </w:p>
        </w:tc>
      </w:tr>
      <w:tr w:rsidR="002A0D5F" w:rsidRPr="001F0A71" w14:paraId="70ECE937" w14:textId="77777777" w:rsidTr="00E80303">
        <w:tc>
          <w:tcPr>
            <w:tcW w:w="2381" w:type="dxa"/>
            <w:shd w:val="clear" w:color="auto" w:fill="auto"/>
          </w:tcPr>
          <w:p w14:paraId="3CC5D943" w14:textId="1B1E6095" w:rsidR="002A0D5F" w:rsidRPr="001F0A71" w:rsidRDefault="002A0D5F" w:rsidP="00E80303">
            <w:pPr>
              <w:pStyle w:val="TabellRader"/>
              <w:jc w:val="left"/>
              <w:rPr>
                <w:b/>
              </w:rPr>
            </w:pPr>
            <w:r w:rsidRPr="001F0A71">
              <w:rPr>
                <w:b/>
              </w:rPr>
              <w:t>Summa insatser enligt LSS/SFB</w:t>
            </w:r>
            <w:r w:rsidR="00606E69">
              <w:rPr>
                <w:b/>
                <w:vertAlign w:val="superscript"/>
              </w:rPr>
              <w:t>**</w:t>
            </w:r>
          </w:p>
        </w:tc>
        <w:tc>
          <w:tcPr>
            <w:tcW w:w="680" w:type="dxa"/>
            <w:shd w:val="clear" w:color="auto" w:fill="auto"/>
          </w:tcPr>
          <w:p w14:paraId="0D2CC64B" w14:textId="77777777" w:rsidR="002A0D5F" w:rsidRPr="001F0A71" w:rsidRDefault="002A0D5F" w:rsidP="00E80303">
            <w:pPr>
              <w:pStyle w:val="TabellRader"/>
              <w:rPr>
                <w:b/>
              </w:rPr>
            </w:pPr>
            <w:r>
              <w:rPr>
                <w:b/>
              </w:rPr>
              <w:t>40,0</w:t>
            </w:r>
          </w:p>
        </w:tc>
        <w:tc>
          <w:tcPr>
            <w:tcW w:w="680" w:type="dxa"/>
            <w:shd w:val="clear" w:color="auto" w:fill="auto"/>
          </w:tcPr>
          <w:p w14:paraId="09BFF4C1" w14:textId="77777777" w:rsidR="002A0D5F" w:rsidRPr="001F0A71" w:rsidRDefault="002A0D5F" w:rsidP="00E80303">
            <w:pPr>
              <w:pStyle w:val="TabellRader"/>
              <w:rPr>
                <w:b/>
              </w:rPr>
            </w:pPr>
            <w:r>
              <w:rPr>
                <w:b/>
              </w:rPr>
              <w:t>43,0</w:t>
            </w:r>
          </w:p>
        </w:tc>
        <w:tc>
          <w:tcPr>
            <w:tcW w:w="680" w:type="dxa"/>
            <w:shd w:val="clear" w:color="auto" w:fill="auto"/>
          </w:tcPr>
          <w:p w14:paraId="241D4ADC" w14:textId="77777777" w:rsidR="002A0D5F" w:rsidRPr="001F0A71" w:rsidRDefault="002A0D5F" w:rsidP="00E80303">
            <w:pPr>
              <w:pStyle w:val="TabellRader"/>
              <w:rPr>
                <w:b/>
              </w:rPr>
            </w:pPr>
            <w:r>
              <w:rPr>
                <w:b/>
              </w:rPr>
              <w:t>44,6</w:t>
            </w:r>
          </w:p>
        </w:tc>
        <w:tc>
          <w:tcPr>
            <w:tcW w:w="680" w:type="dxa"/>
            <w:shd w:val="clear" w:color="auto" w:fill="auto"/>
          </w:tcPr>
          <w:p w14:paraId="12CD9CFC" w14:textId="77777777" w:rsidR="002A0D5F" w:rsidRPr="001F0A71" w:rsidRDefault="002A0D5F" w:rsidP="00E80303">
            <w:pPr>
              <w:pStyle w:val="TabellRader"/>
              <w:rPr>
                <w:b/>
              </w:rPr>
            </w:pPr>
            <w:r>
              <w:rPr>
                <w:b/>
              </w:rPr>
              <w:t>46,0</w:t>
            </w:r>
          </w:p>
        </w:tc>
        <w:tc>
          <w:tcPr>
            <w:tcW w:w="680" w:type="dxa"/>
            <w:shd w:val="clear" w:color="auto" w:fill="auto"/>
          </w:tcPr>
          <w:p w14:paraId="750C38D3" w14:textId="77777777" w:rsidR="002A0D5F" w:rsidRPr="001F0A71" w:rsidRDefault="002A0D5F" w:rsidP="00E80303">
            <w:pPr>
              <w:pStyle w:val="TabellRader"/>
              <w:rPr>
                <w:b/>
              </w:rPr>
            </w:pPr>
            <w:r>
              <w:rPr>
                <w:b/>
              </w:rPr>
              <w:t>47,8</w:t>
            </w:r>
          </w:p>
        </w:tc>
      </w:tr>
      <w:tr w:rsidR="002A0D5F" w14:paraId="0C795EB4" w14:textId="77777777" w:rsidTr="00E80303">
        <w:tc>
          <w:tcPr>
            <w:tcW w:w="2381" w:type="dxa"/>
            <w:shd w:val="clear" w:color="auto" w:fill="auto"/>
          </w:tcPr>
          <w:p w14:paraId="4BBBD8D8" w14:textId="77777777" w:rsidR="002A0D5F" w:rsidRDefault="002A0D5F" w:rsidP="00E80303">
            <w:pPr>
              <w:pStyle w:val="TabellRader"/>
              <w:jc w:val="left"/>
            </w:pPr>
          </w:p>
        </w:tc>
        <w:tc>
          <w:tcPr>
            <w:tcW w:w="680" w:type="dxa"/>
            <w:shd w:val="clear" w:color="auto" w:fill="auto"/>
          </w:tcPr>
          <w:p w14:paraId="007AA5AC" w14:textId="77777777" w:rsidR="002A0D5F" w:rsidRDefault="002A0D5F" w:rsidP="00E80303">
            <w:pPr>
              <w:pStyle w:val="TabellRader"/>
            </w:pPr>
          </w:p>
        </w:tc>
        <w:tc>
          <w:tcPr>
            <w:tcW w:w="680" w:type="dxa"/>
            <w:shd w:val="clear" w:color="auto" w:fill="auto"/>
          </w:tcPr>
          <w:p w14:paraId="7C326ABB" w14:textId="77777777" w:rsidR="002A0D5F" w:rsidRDefault="002A0D5F" w:rsidP="00E80303">
            <w:pPr>
              <w:pStyle w:val="TabellRader"/>
            </w:pPr>
          </w:p>
        </w:tc>
        <w:tc>
          <w:tcPr>
            <w:tcW w:w="680" w:type="dxa"/>
            <w:shd w:val="clear" w:color="auto" w:fill="auto"/>
          </w:tcPr>
          <w:p w14:paraId="3535916E" w14:textId="77777777" w:rsidR="002A0D5F" w:rsidRDefault="002A0D5F" w:rsidP="00E80303">
            <w:pPr>
              <w:pStyle w:val="TabellRader"/>
            </w:pPr>
          </w:p>
        </w:tc>
        <w:tc>
          <w:tcPr>
            <w:tcW w:w="680" w:type="dxa"/>
            <w:shd w:val="clear" w:color="auto" w:fill="auto"/>
          </w:tcPr>
          <w:p w14:paraId="6318F3D0" w14:textId="77777777" w:rsidR="002A0D5F" w:rsidRDefault="002A0D5F" w:rsidP="00E80303">
            <w:pPr>
              <w:pStyle w:val="TabellRader"/>
            </w:pPr>
          </w:p>
        </w:tc>
        <w:tc>
          <w:tcPr>
            <w:tcW w:w="680" w:type="dxa"/>
            <w:shd w:val="clear" w:color="auto" w:fill="auto"/>
          </w:tcPr>
          <w:p w14:paraId="4F4E5E02" w14:textId="77777777" w:rsidR="002A0D5F" w:rsidRDefault="002A0D5F" w:rsidP="00E80303">
            <w:pPr>
              <w:pStyle w:val="TabellRader"/>
            </w:pPr>
          </w:p>
        </w:tc>
      </w:tr>
      <w:tr w:rsidR="002A0D5F" w14:paraId="44D5ABB1" w14:textId="77777777" w:rsidTr="00E80303">
        <w:tc>
          <w:tcPr>
            <w:tcW w:w="2381" w:type="dxa"/>
            <w:shd w:val="clear" w:color="auto" w:fill="auto"/>
          </w:tcPr>
          <w:p w14:paraId="2732C90D" w14:textId="77777777" w:rsidR="002A0D5F" w:rsidRDefault="002A0D5F" w:rsidP="00E80303">
            <w:pPr>
              <w:pStyle w:val="TabellRader"/>
              <w:jc w:val="left"/>
            </w:pPr>
            <w:r>
              <w:t>Öppen verksamhet</w:t>
            </w:r>
          </w:p>
        </w:tc>
        <w:tc>
          <w:tcPr>
            <w:tcW w:w="680" w:type="dxa"/>
            <w:shd w:val="clear" w:color="auto" w:fill="auto"/>
          </w:tcPr>
          <w:p w14:paraId="6257D143" w14:textId="77777777" w:rsidR="002A0D5F" w:rsidRDefault="002A0D5F" w:rsidP="00E80303">
            <w:pPr>
              <w:pStyle w:val="TabellRader"/>
            </w:pPr>
            <w:r>
              <w:t>0,6</w:t>
            </w:r>
          </w:p>
        </w:tc>
        <w:tc>
          <w:tcPr>
            <w:tcW w:w="680" w:type="dxa"/>
            <w:shd w:val="clear" w:color="auto" w:fill="auto"/>
          </w:tcPr>
          <w:p w14:paraId="5E03D380" w14:textId="77777777" w:rsidR="002A0D5F" w:rsidRDefault="002A0D5F" w:rsidP="00E80303">
            <w:pPr>
              <w:pStyle w:val="TabellRader"/>
            </w:pPr>
            <w:r>
              <w:t>0,7</w:t>
            </w:r>
          </w:p>
        </w:tc>
        <w:tc>
          <w:tcPr>
            <w:tcW w:w="680" w:type="dxa"/>
            <w:shd w:val="clear" w:color="auto" w:fill="auto"/>
          </w:tcPr>
          <w:p w14:paraId="53D5BF5F" w14:textId="77777777" w:rsidR="002A0D5F" w:rsidRDefault="002A0D5F" w:rsidP="00E80303">
            <w:pPr>
              <w:pStyle w:val="TabellRader"/>
            </w:pPr>
            <w:r>
              <w:t>0,7</w:t>
            </w:r>
          </w:p>
        </w:tc>
        <w:tc>
          <w:tcPr>
            <w:tcW w:w="680" w:type="dxa"/>
            <w:shd w:val="clear" w:color="auto" w:fill="auto"/>
          </w:tcPr>
          <w:p w14:paraId="4A1B929A" w14:textId="77777777" w:rsidR="002A0D5F" w:rsidRDefault="002A0D5F" w:rsidP="00E80303">
            <w:pPr>
              <w:pStyle w:val="TabellRader"/>
            </w:pPr>
            <w:r>
              <w:t>0,7</w:t>
            </w:r>
          </w:p>
        </w:tc>
        <w:tc>
          <w:tcPr>
            <w:tcW w:w="680" w:type="dxa"/>
            <w:shd w:val="clear" w:color="auto" w:fill="auto"/>
          </w:tcPr>
          <w:p w14:paraId="1ED3F7C9" w14:textId="77777777" w:rsidR="002A0D5F" w:rsidRDefault="002A0D5F" w:rsidP="00E80303">
            <w:pPr>
              <w:pStyle w:val="TabellRader"/>
            </w:pPr>
            <w:r>
              <w:t>0,7</w:t>
            </w:r>
          </w:p>
        </w:tc>
      </w:tr>
      <w:tr w:rsidR="002A0D5F" w14:paraId="264C31D6" w14:textId="77777777" w:rsidTr="00E80303">
        <w:tc>
          <w:tcPr>
            <w:tcW w:w="2381" w:type="dxa"/>
            <w:shd w:val="clear" w:color="auto" w:fill="auto"/>
          </w:tcPr>
          <w:p w14:paraId="54287EB0" w14:textId="77777777" w:rsidR="002A0D5F" w:rsidRDefault="002A0D5F" w:rsidP="00E80303">
            <w:pPr>
              <w:pStyle w:val="TabellRader"/>
              <w:jc w:val="left"/>
            </w:pPr>
          </w:p>
        </w:tc>
        <w:tc>
          <w:tcPr>
            <w:tcW w:w="680" w:type="dxa"/>
            <w:shd w:val="clear" w:color="auto" w:fill="auto"/>
          </w:tcPr>
          <w:p w14:paraId="30911A87" w14:textId="77777777" w:rsidR="002A0D5F" w:rsidRDefault="002A0D5F" w:rsidP="00E80303">
            <w:pPr>
              <w:pStyle w:val="TabellRader"/>
            </w:pPr>
          </w:p>
        </w:tc>
        <w:tc>
          <w:tcPr>
            <w:tcW w:w="680" w:type="dxa"/>
            <w:shd w:val="clear" w:color="auto" w:fill="auto"/>
          </w:tcPr>
          <w:p w14:paraId="49B378CC" w14:textId="77777777" w:rsidR="002A0D5F" w:rsidRDefault="002A0D5F" w:rsidP="00E80303">
            <w:pPr>
              <w:pStyle w:val="TabellRader"/>
            </w:pPr>
          </w:p>
        </w:tc>
        <w:tc>
          <w:tcPr>
            <w:tcW w:w="680" w:type="dxa"/>
            <w:shd w:val="clear" w:color="auto" w:fill="auto"/>
          </w:tcPr>
          <w:p w14:paraId="052DF617" w14:textId="77777777" w:rsidR="002A0D5F" w:rsidRDefault="002A0D5F" w:rsidP="00E80303">
            <w:pPr>
              <w:pStyle w:val="TabellRader"/>
            </w:pPr>
          </w:p>
        </w:tc>
        <w:tc>
          <w:tcPr>
            <w:tcW w:w="680" w:type="dxa"/>
            <w:shd w:val="clear" w:color="auto" w:fill="auto"/>
          </w:tcPr>
          <w:p w14:paraId="4F468AE0" w14:textId="77777777" w:rsidR="002A0D5F" w:rsidRDefault="002A0D5F" w:rsidP="00E80303">
            <w:pPr>
              <w:pStyle w:val="TabellRader"/>
            </w:pPr>
          </w:p>
        </w:tc>
        <w:tc>
          <w:tcPr>
            <w:tcW w:w="680" w:type="dxa"/>
            <w:shd w:val="clear" w:color="auto" w:fill="auto"/>
          </w:tcPr>
          <w:p w14:paraId="604A87E4" w14:textId="77777777" w:rsidR="002A0D5F" w:rsidRDefault="002A0D5F" w:rsidP="00E80303">
            <w:pPr>
              <w:pStyle w:val="TabellRader"/>
            </w:pPr>
          </w:p>
        </w:tc>
      </w:tr>
      <w:tr w:rsidR="002A0D5F" w:rsidRPr="001F0A71" w14:paraId="636F405E" w14:textId="77777777" w:rsidTr="00E80303">
        <w:tc>
          <w:tcPr>
            <w:tcW w:w="2381" w:type="dxa"/>
            <w:tcBorders>
              <w:bottom w:val="single" w:sz="8" w:space="0" w:color="auto"/>
            </w:tcBorders>
            <w:shd w:val="clear" w:color="auto" w:fill="auto"/>
          </w:tcPr>
          <w:p w14:paraId="5420A9D2" w14:textId="0471AA24" w:rsidR="002A0D5F" w:rsidRPr="001F0A71" w:rsidRDefault="002A0D5F" w:rsidP="00E80303">
            <w:pPr>
              <w:pStyle w:val="TabellSlutsumma"/>
              <w:jc w:val="left"/>
            </w:pPr>
            <w:r>
              <w:t>Summa</w:t>
            </w:r>
            <w:r w:rsidR="00824B3A">
              <w:rPr>
                <w:vertAlign w:val="superscript"/>
              </w:rPr>
              <w:t>*</w:t>
            </w:r>
          </w:p>
        </w:tc>
        <w:tc>
          <w:tcPr>
            <w:tcW w:w="680" w:type="dxa"/>
            <w:tcBorders>
              <w:bottom w:val="single" w:sz="8" w:space="0" w:color="auto"/>
            </w:tcBorders>
            <w:shd w:val="clear" w:color="auto" w:fill="auto"/>
          </w:tcPr>
          <w:p w14:paraId="041FB748" w14:textId="77777777" w:rsidR="002A0D5F" w:rsidRPr="001F0A71" w:rsidRDefault="002A0D5F" w:rsidP="00E80303">
            <w:pPr>
              <w:pStyle w:val="TabellSlutsumma"/>
            </w:pPr>
            <w:r>
              <w:t>48,2</w:t>
            </w:r>
          </w:p>
        </w:tc>
        <w:tc>
          <w:tcPr>
            <w:tcW w:w="680" w:type="dxa"/>
            <w:tcBorders>
              <w:bottom w:val="single" w:sz="8" w:space="0" w:color="auto"/>
            </w:tcBorders>
            <w:shd w:val="clear" w:color="auto" w:fill="auto"/>
          </w:tcPr>
          <w:p w14:paraId="4FC6FE67" w14:textId="77777777" w:rsidR="002A0D5F" w:rsidRPr="001F0A71" w:rsidRDefault="002A0D5F" w:rsidP="00E80303">
            <w:pPr>
              <w:pStyle w:val="TabellSlutsumma"/>
            </w:pPr>
            <w:r>
              <w:t>51,6</w:t>
            </w:r>
          </w:p>
        </w:tc>
        <w:tc>
          <w:tcPr>
            <w:tcW w:w="680" w:type="dxa"/>
            <w:tcBorders>
              <w:bottom w:val="single" w:sz="8" w:space="0" w:color="auto"/>
            </w:tcBorders>
            <w:shd w:val="clear" w:color="auto" w:fill="auto"/>
          </w:tcPr>
          <w:p w14:paraId="201A8691" w14:textId="77777777" w:rsidR="002A0D5F" w:rsidRPr="001F0A71" w:rsidRDefault="002A0D5F" w:rsidP="00E80303">
            <w:pPr>
              <w:pStyle w:val="TabellSlutsumma"/>
            </w:pPr>
            <w:r>
              <w:t>53,5</w:t>
            </w:r>
          </w:p>
        </w:tc>
        <w:tc>
          <w:tcPr>
            <w:tcW w:w="680" w:type="dxa"/>
            <w:tcBorders>
              <w:bottom w:val="single" w:sz="8" w:space="0" w:color="auto"/>
            </w:tcBorders>
            <w:shd w:val="clear" w:color="auto" w:fill="auto"/>
          </w:tcPr>
          <w:p w14:paraId="34A937A7" w14:textId="77777777" w:rsidR="002A0D5F" w:rsidRPr="001F0A71" w:rsidRDefault="002A0D5F" w:rsidP="00E80303">
            <w:pPr>
              <w:pStyle w:val="TabellSlutsumma"/>
            </w:pPr>
            <w:r>
              <w:t>55,1</w:t>
            </w:r>
          </w:p>
        </w:tc>
        <w:tc>
          <w:tcPr>
            <w:tcW w:w="680" w:type="dxa"/>
            <w:tcBorders>
              <w:bottom w:val="single" w:sz="8" w:space="0" w:color="auto"/>
            </w:tcBorders>
            <w:shd w:val="clear" w:color="auto" w:fill="auto"/>
          </w:tcPr>
          <w:p w14:paraId="5AC8C660" w14:textId="77777777" w:rsidR="002A0D5F" w:rsidRPr="001F0A71" w:rsidRDefault="002A0D5F" w:rsidP="00E80303">
            <w:pPr>
              <w:pStyle w:val="TabellSlutsumma"/>
            </w:pPr>
            <w:r>
              <w:t>57,9</w:t>
            </w:r>
          </w:p>
        </w:tc>
      </w:tr>
    </w:tbl>
    <w:p w14:paraId="3E053AC7" w14:textId="776BF83C" w:rsidR="002A0D5F" w:rsidRDefault="00606E69" w:rsidP="00E80303">
      <w:pPr>
        <w:pStyle w:val="TabellFotnot"/>
      </w:pPr>
      <w:r>
        <w:t xml:space="preserve">* </w:t>
      </w:r>
      <w:r w:rsidR="00E05EBB">
        <w:t>Från och med</w:t>
      </w:r>
      <w:r w:rsidR="002A0D5F">
        <w:t xml:space="preserve"> 2011 ingår inte </w:t>
      </w:r>
      <w:r w:rsidR="002A0D5F" w:rsidRPr="00B95975">
        <w:t>kostn</w:t>
      </w:r>
      <w:r w:rsidR="002A0D5F">
        <w:t>ader för boendestöd i hemtjänst</w:t>
      </w:r>
      <w:r w:rsidR="002A0D5F" w:rsidRPr="00B95975">
        <w:t xml:space="preserve"> för ordinärt boende. Kostnader för hälso-</w:t>
      </w:r>
      <w:r w:rsidR="002A0D5F" w:rsidRPr="00174B26">
        <w:t xml:space="preserve"> och sjukvårdsinsatser har tillkommit. Uppgifterna för 2011 är därför inte helt jämförbara med tidigare år.</w:t>
      </w:r>
    </w:p>
    <w:p w14:paraId="69ACBBF5" w14:textId="5391FB44" w:rsidR="002A0D5F" w:rsidRPr="00B95975" w:rsidRDefault="00606E69" w:rsidP="00E80303">
      <w:pPr>
        <w:pStyle w:val="TabellFotnot"/>
        <w:spacing w:before="0"/>
      </w:pPr>
      <w:r>
        <w:t xml:space="preserve">** </w:t>
      </w:r>
      <w:r w:rsidR="002A0D5F">
        <w:t xml:space="preserve">Lagen </w:t>
      </w:r>
      <w:r w:rsidR="002A0D5F" w:rsidRPr="00174B26">
        <w:t>om stöd och service till viss</w:t>
      </w:r>
      <w:r w:rsidR="002A0D5F">
        <w:t>a funktionshindrade respektive s</w:t>
      </w:r>
      <w:r w:rsidR="002A0D5F" w:rsidRPr="00174B26">
        <w:t>ocialförsäkringsbalken.</w:t>
      </w:r>
    </w:p>
    <w:p w14:paraId="22B393C7" w14:textId="2742CE92" w:rsidR="002A0D5F" w:rsidRDefault="002A0D5F" w:rsidP="00E80303">
      <w:pPr>
        <w:pStyle w:val="TabellFotnot"/>
        <w:spacing w:before="0"/>
      </w:pPr>
      <w:r>
        <w:t>Källa S</w:t>
      </w:r>
      <w:r w:rsidR="00CB0421">
        <w:t>tatistiska centralbyrån</w:t>
      </w:r>
      <w:r>
        <w:t>, Statistiska meddelanden OE 30 SM 1101, OE 25 SM 0901.</w:t>
      </w:r>
    </w:p>
    <w:p w14:paraId="5E38F0BD" w14:textId="77777777" w:rsidR="002A0D5F" w:rsidRPr="00513264" w:rsidRDefault="002A0D5F" w:rsidP="00E80303">
      <w:pPr>
        <w:pStyle w:val="Brdtextmedindrag"/>
      </w:pPr>
    </w:p>
    <w:p w14:paraId="49786C62" w14:textId="5EABF2D4" w:rsidR="002A0D5F" w:rsidRDefault="002A0D5F" w:rsidP="00B43D43">
      <w:pPr>
        <w:pStyle w:val="Brdtext"/>
      </w:pPr>
      <w:r>
        <w:t xml:space="preserve">Kostnaderna för insatserna varierade </w:t>
      </w:r>
      <w:r w:rsidR="00CB0421">
        <w:t xml:space="preserve">2011 </w:t>
      </w:r>
      <w:r>
        <w:t>mellan olika kommungrupper från i genomsnitt ca 5 300 kronor per invånare i storstäder till ca 7 900 kronor i genomsnitt i kommungruppen k</w:t>
      </w:r>
      <w:r w:rsidRPr="000C1912">
        <w:t>ommuner i glesbefolkad region</w:t>
      </w:r>
      <w:r>
        <w:t xml:space="preserve"> (se diagram 4.4).</w:t>
      </w:r>
      <w:bookmarkStart w:id="1009" w:name="_Toc350326885"/>
      <w:bookmarkStart w:id="1010" w:name="_Toc350328994"/>
      <w:bookmarkStart w:id="1011" w:name="_Toc350329805"/>
      <w:bookmarkStart w:id="1012" w:name="_Toc350331560"/>
      <w:bookmarkStart w:id="1013" w:name="_Toc350340426"/>
      <w:bookmarkStart w:id="1014" w:name="_Toc350345070"/>
      <w:bookmarkStart w:id="1015" w:name="_Toc350406833"/>
      <w:bookmarkStart w:id="1016" w:name="_Toc350412420"/>
      <w:bookmarkStart w:id="1017" w:name="_Toc350414298"/>
      <w:bookmarkStart w:id="1018" w:name="_Toc351027659"/>
    </w:p>
    <w:p w14:paraId="2BE2D0C2" w14:textId="77777777" w:rsidR="002A0D5F" w:rsidRDefault="002A0D5F" w:rsidP="00B43D43">
      <w:pPr>
        <w:pStyle w:val="DiagramRubrik"/>
      </w:pPr>
      <w:r>
        <w:t xml:space="preserve">Diagram </w:t>
      </w:r>
      <w:fldSimple w:instr=" STYLEREF 1 \s ">
        <w:r w:rsidR="00756367">
          <w:rPr>
            <w:noProof/>
          </w:rPr>
          <w:t>4</w:t>
        </w:r>
      </w:fldSimple>
      <w:r>
        <w:t>.</w:t>
      </w:r>
      <w:fldSimple w:instr=" SEQ Diagram \* ARABIC \s 1 ">
        <w:r w:rsidR="00756367">
          <w:rPr>
            <w:noProof/>
          </w:rPr>
          <w:t>4</w:t>
        </w:r>
      </w:fldSimple>
      <w:r>
        <w:tab/>
        <w:t>Kommunernas kostnad för insatser till personer med funktionsnedsättning 2011</w:t>
      </w:r>
    </w:p>
    <w:p w14:paraId="376F5E32" w14:textId="77777777" w:rsidR="002A0D5F" w:rsidRDefault="002A0D5F" w:rsidP="00B43D43">
      <w:pPr>
        <w:pStyle w:val="DiagramUnderrubrik"/>
        <w:spacing w:after="0"/>
      </w:pPr>
      <w:r>
        <w:t>Kronor per invånare</w:t>
      </w:r>
    </w:p>
    <w:p w14:paraId="4D076C34" w14:textId="1710A8A5" w:rsidR="0065564F" w:rsidRPr="0065564F" w:rsidRDefault="0065564F" w:rsidP="00D03C4A">
      <w:pPr>
        <w:pStyle w:val="Brdtext"/>
      </w:pPr>
      <w:r>
        <w:rPr>
          <w:noProof/>
          <w:lang w:eastAsia="sv-SE"/>
        </w:rPr>
        <w:drawing>
          <wp:inline distT="0" distB="0" distL="0" distR="0" wp14:anchorId="75228F6A" wp14:editId="73FC20B7">
            <wp:extent cx="3745230" cy="2680641"/>
            <wp:effectExtent l="0" t="0" r="7620" b="5715"/>
            <wp:docPr id="45" name="Diagram 45"/>
            <wp:cNvGraphicFramePr/>
            <a:graphic xmlns:a="http://schemas.openxmlformats.org/drawingml/2006/main">
              <a:graphicData uri="http://schemas.openxmlformats.org/drawingml/2006/chart">
                <c:chart xmlns:c="http://schemas.openxmlformats.org/drawingml/2006/chart" xmlns:r="http://schemas.openxmlformats.org/officeDocument/2006/relationships" r:id="rId113"/>
              </a:graphicData>
            </a:graphic>
          </wp:inline>
        </w:drawing>
      </w:r>
    </w:p>
    <w:p w14:paraId="467D7516" w14:textId="3186E02E" w:rsidR="002620BB" w:rsidRDefault="002620BB">
      <w:pPr>
        <w:overflowPunct/>
        <w:autoSpaceDE/>
        <w:autoSpaceDN/>
        <w:adjustRightInd/>
        <w:textAlignment w:val="auto"/>
        <w:rPr>
          <w:sz w:val="20"/>
        </w:rPr>
      </w:pPr>
      <w:r>
        <w:br w:type="page"/>
      </w:r>
    </w:p>
    <w:p w14:paraId="6E56779A" w14:textId="0B64B52B" w:rsidR="002A0D5F" w:rsidRDefault="002620BB" w:rsidP="00E2233D">
      <w:pPr>
        <w:pStyle w:val="Rubrik3"/>
        <w:numPr>
          <w:ilvl w:val="2"/>
          <w:numId w:val="18"/>
        </w:numPr>
      </w:pPr>
      <w:bookmarkStart w:id="1019" w:name="_Toc351637566"/>
      <w:bookmarkStart w:id="1020" w:name="_Toc351639309"/>
      <w:bookmarkStart w:id="1021" w:name="_Toc351642779"/>
      <w:bookmarkStart w:id="1022" w:name="_Toc351644312"/>
      <w:bookmarkStart w:id="1023" w:name="_Toc351646986"/>
      <w:r>
        <w:lastRenderedPageBreak/>
        <w:t>P</w:t>
      </w:r>
      <w:r w:rsidR="002A0D5F">
        <w:t>ersonalförsörjning</w:t>
      </w:r>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p>
    <w:p w14:paraId="06373E11" w14:textId="7D8757FE" w:rsidR="002A0D5F" w:rsidRPr="00C64217" w:rsidRDefault="002A0D5F" w:rsidP="003A4C0E">
      <w:pPr>
        <w:pStyle w:val="Brdtext"/>
      </w:pPr>
      <w:r w:rsidRPr="00D03C4A">
        <w:rPr>
          <w:rStyle w:val="BrdtextChar"/>
        </w:rPr>
        <w:t>Antalet helt</w:t>
      </w:r>
      <w:r w:rsidR="00D43435">
        <w:rPr>
          <w:rStyle w:val="BrdtextChar"/>
        </w:rPr>
        <w:t>idshandläggare inom LSS-området varierade</w:t>
      </w:r>
      <w:r w:rsidRPr="00D03C4A">
        <w:rPr>
          <w:rStyle w:val="BrdtextChar"/>
        </w:rPr>
        <w:t xml:space="preserve"> i landets kommuner </w:t>
      </w:r>
      <w:r w:rsidR="00D85EA1">
        <w:rPr>
          <w:rStyle w:val="BrdtextChar"/>
        </w:rPr>
        <w:t xml:space="preserve">2011 </w:t>
      </w:r>
      <w:r w:rsidRPr="00D03C4A">
        <w:rPr>
          <w:rStyle w:val="BrdtextChar"/>
        </w:rPr>
        <w:t>mellan 0 och 70 stycken.</w:t>
      </w:r>
      <w:r w:rsidR="003A4C0E" w:rsidRPr="00D03C4A">
        <w:rPr>
          <w:rStyle w:val="BrdtextChar"/>
        </w:rPr>
        <w:t xml:space="preserve"> Uppgiften är dock inte särskilt anmärkningsvärd med tanke på de stora regionala skillnaderna i invånarantal</w:t>
      </w:r>
      <w:r w:rsidR="003A4C0E">
        <w:t>.</w:t>
      </w:r>
      <w:r>
        <w:rPr>
          <w:rStyle w:val="Fotnotsreferens"/>
        </w:rPr>
        <w:footnoteReference w:id="59"/>
      </w:r>
    </w:p>
    <w:p w14:paraId="1054D40A" w14:textId="77777777" w:rsidR="002A0D5F" w:rsidRPr="00513264" w:rsidRDefault="002A0D5F" w:rsidP="00E80303">
      <w:pPr>
        <w:pStyle w:val="Brdtextmedindrag"/>
      </w:pPr>
      <w:r w:rsidRPr="00513264">
        <w:t xml:space="preserve">Det finns ingen särskild statistik över antalet anställda som arbetar i verksamheter som ger stöd till personer med funktionsnedsättning. Utifrån </w:t>
      </w:r>
      <w:r>
        <w:t>Sveriges Kommuners och Landstings</w:t>
      </w:r>
      <w:r w:rsidRPr="00513264">
        <w:t xml:space="preserve"> personalstatistik, som endast redovisar kommunalt anställda, går det dock att särskilja tre yrkeskategorier.</w:t>
      </w:r>
    </w:p>
    <w:p w14:paraId="21575083" w14:textId="2DE60CD9" w:rsidR="002A0D5F" w:rsidRPr="00513264" w:rsidRDefault="002A0D5F" w:rsidP="00E80303">
      <w:pPr>
        <w:pStyle w:val="Brdtextmedindrag"/>
      </w:pPr>
      <w:r w:rsidRPr="00513264">
        <w:t xml:space="preserve">Antalet </w:t>
      </w:r>
      <w:r>
        <w:t>kommunalt anställda personliga assistenter var 2011</w:t>
      </w:r>
      <w:r w:rsidRPr="00513264">
        <w:t xml:space="preserve"> </w:t>
      </w:r>
      <w:r>
        <w:t xml:space="preserve">ca </w:t>
      </w:r>
      <w:r w:rsidRPr="00513264">
        <w:t>26 200. Det var en minskning jämfört med föregående år</w:t>
      </w:r>
      <w:r w:rsidR="00D85EA1">
        <w:t>,</w:t>
      </w:r>
      <w:r w:rsidRPr="00513264">
        <w:t xml:space="preserve"> då antalet var </w:t>
      </w:r>
      <w:r>
        <w:t xml:space="preserve">ca </w:t>
      </w:r>
      <w:r w:rsidR="00463256">
        <w:t> 27</w:t>
      </w:r>
      <w:r>
        <w:t> </w:t>
      </w:r>
      <w:r w:rsidRPr="00513264">
        <w:t>300. Andelen kvinnor uppgick till 81</w:t>
      </w:r>
      <w:r>
        <w:t> </w:t>
      </w:r>
      <w:r w:rsidRPr="00513264">
        <w:t>procent. Två tredjedelar av de personliga assistenterna var månadsavlönade, medan resterande andel hade timlön.</w:t>
      </w:r>
      <w:r>
        <w:t xml:space="preserve"> År 2007 arbetade ca 29 000 personliga assistenter som månads- eller timanställda inom kommunen.</w:t>
      </w:r>
    </w:p>
    <w:p w14:paraId="2DB87301" w14:textId="76D7AB38" w:rsidR="002A0D5F" w:rsidRPr="00513264" w:rsidRDefault="002A0D5F" w:rsidP="00E80303">
      <w:pPr>
        <w:pStyle w:val="Brdtextmedindrag"/>
      </w:pPr>
      <w:r w:rsidRPr="00513264">
        <w:t xml:space="preserve">Antalet vårdare i dagverksamhet var 2011 </w:t>
      </w:r>
      <w:r>
        <w:t>ca</w:t>
      </w:r>
      <w:r w:rsidRPr="00513264">
        <w:t xml:space="preserve"> 8</w:t>
      </w:r>
      <w:r>
        <w:t> </w:t>
      </w:r>
      <w:r w:rsidRPr="00513264">
        <w:t xml:space="preserve">200, </w:t>
      </w:r>
      <w:r w:rsidR="00D85EA1">
        <w:t xml:space="preserve">vilket var </w:t>
      </w:r>
      <w:r w:rsidRPr="00513264">
        <w:t>en ökning med 4</w:t>
      </w:r>
      <w:r>
        <w:t> </w:t>
      </w:r>
      <w:r w:rsidRPr="00513264">
        <w:t>procent jämfört med 2010. Andelen månadsavlönade uppgick till 86</w:t>
      </w:r>
      <w:r>
        <w:t> procent och timavlönade till 14 </w:t>
      </w:r>
      <w:r w:rsidRPr="00513264">
        <w:t>procent.</w:t>
      </w:r>
    </w:p>
    <w:p w14:paraId="1820B6CC" w14:textId="0AE04C5C" w:rsidR="002A0D5F" w:rsidRDefault="002A0D5F" w:rsidP="00E80303">
      <w:pPr>
        <w:pStyle w:val="Brdtextmedindrag"/>
      </w:pPr>
      <w:r w:rsidRPr="00513264">
        <w:t>Ant</w:t>
      </w:r>
      <w:r>
        <w:t>alet vårdare i gruppboenden var</w:t>
      </w:r>
      <w:r w:rsidRPr="00513264">
        <w:t xml:space="preserve"> </w:t>
      </w:r>
      <w:r>
        <w:t>ca</w:t>
      </w:r>
      <w:r w:rsidRPr="00513264">
        <w:t xml:space="preserve"> 33</w:t>
      </w:r>
      <w:r>
        <w:t> </w:t>
      </w:r>
      <w:r w:rsidRPr="00513264">
        <w:t>700</w:t>
      </w:r>
      <w:r>
        <w:t xml:space="preserve"> under 2011</w:t>
      </w:r>
      <w:r w:rsidRPr="00513264">
        <w:t xml:space="preserve">. Det var i stort sett samma antal som under 2010. Könsfördelningen bland vårdare i såväl dagverksamhet som i gruppboenden var densamma som bland personliga assistenter, </w:t>
      </w:r>
      <w:r>
        <w:t>ca</w:t>
      </w:r>
      <w:r w:rsidRPr="00513264">
        <w:t xml:space="preserve"> </w:t>
      </w:r>
      <w:r w:rsidRPr="00150DF4">
        <w:t>80</w:t>
      </w:r>
      <w:r>
        <w:t> </w:t>
      </w:r>
      <w:r w:rsidRPr="00150DF4">
        <w:t>procent</w:t>
      </w:r>
      <w:r w:rsidRPr="00513264">
        <w:t xml:space="preserve"> kvinnor. Fördelningen mellan månadsavlönade och timavlönad</w:t>
      </w:r>
      <w:r w:rsidR="00463256">
        <w:t>e vårdare i gruppboenden var 76</w:t>
      </w:r>
      <w:r>
        <w:t> </w:t>
      </w:r>
      <w:r w:rsidRPr="00513264">
        <w:t>respektive 24</w:t>
      </w:r>
      <w:r>
        <w:t> </w:t>
      </w:r>
      <w:r w:rsidRPr="00513264">
        <w:t>procent.</w:t>
      </w:r>
    </w:p>
    <w:p w14:paraId="3A1163E3" w14:textId="77777777" w:rsidR="002A0D5F" w:rsidRDefault="002A0D5F" w:rsidP="00E2233D">
      <w:pPr>
        <w:pStyle w:val="Rubrik2"/>
        <w:numPr>
          <w:ilvl w:val="1"/>
          <w:numId w:val="18"/>
        </w:numPr>
      </w:pPr>
      <w:bookmarkStart w:id="1024" w:name="_Toc350326886"/>
      <w:bookmarkStart w:id="1025" w:name="_Toc350328995"/>
      <w:bookmarkStart w:id="1026" w:name="_Toc350329806"/>
      <w:bookmarkStart w:id="1027" w:name="_Toc350331561"/>
      <w:bookmarkStart w:id="1028" w:name="_Toc350340427"/>
      <w:bookmarkStart w:id="1029" w:name="_Toc350345071"/>
      <w:bookmarkStart w:id="1030" w:name="_Toc350406834"/>
      <w:bookmarkStart w:id="1031" w:name="_Toc350412421"/>
      <w:bookmarkStart w:id="1032" w:name="_Toc350414299"/>
      <w:bookmarkStart w:id="1033" w:name="_Toc351027660"/>
      <w:bookmarkStart w:id="1034" w:name="_Toc351637567"/>
      <w:bookmarkStart w:id="1035" w:name="_Toc351639310"/>
      <w:bookmarkStart w:id="1036" w:name="_Toc351642780"/>
      <w:bookmarkStart w:id="1037" w:name="_Toc351644313"/>
      <w:bookmarkStart w:id="1038" w:name="_Toc351646987"/>
      <w:r w:rsidRPr="002622BB">
        <w:t>Individ och familjeomsorg</w:t>
      </w:r>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p>
    <w:p w14:paraId="4831C2A6" w14:textId="77777777" w:rsidR="002A0D5F" w:rsidRDefault="002A0D5F" w:rsidP="00E2233D">
      <w:pPr>
        <w:pStyle w:val="Rubrik3"/>
        <w:numPr>
          <w:ilvl w:val="2"/>
          <w:numId w:val="18"/>
        </w:numPr>
        <w:spacing w:before="0"/>
      </w:pPr>
      <w:bookmarkStart w:id="1039" w:name="_Toc350326887"/>
      <w:bookmarkStart w:id="1040" w:name="_Toc350328996"/>
      <w:bookmarkStart w:id="1041" w:name="_Toc350329807"/>
      <w:bookmarkStart w:id="1042" w:name="_Toc350331562"/>
      <w:bookmarkStart w:id="1043" w:name="_Toc350340428"/>
      <w:bookmarkStart w:id="1044" w:name="_Toc350345072"/>
      <w:bookmarkStart w:id="1045" w:name="_Toc350406835"/>
      <w:bookmarkStart w:id="1046" w:name="_Toc350412422"/>
      <w:bookmarkStart w:id="1047" w:name="_Toc350414300"/>
      <w:bookmarkStart w:id="1048" w:name="_Toc351027661"/>
      <w:bookmarkStart w:id="1049" w:name="_Toc351637568"/>
      <w:bookmarkStart w:id="1050" w:name="_Toc351639311"/>
      <w:bookmarkStart w:id="1051" w:name="_Toc351642781"/>
      <w:bookmarkStart w:id="1052" w:name="_Toc351644314"/>
      <w:bookmarkStart w:id="1053" w:name="_Toc351646988"/>
      <w:r>
        <w:t>Nationella mål</w:t>
      </w:r>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p>
    <w:p w14:paraId="38052336" w14:textId="45ABED50" w:rsidR="002A0D5F" w:rsidRDefault="002A0D5F" w:rsidP="00E80303">
      <w:pPr>
        <w:pStyle w:val="Brdtext"/>
      </w:pPr>
      <w:r>
        <w:t>Individ- och familjeomsorgen omfattar socialt arbete som bedrivs i kommunens regi eller med kommunal finansiering enligt SoL, lagen (1988:870) om vård av mis</w:t>
      </w:r>
      <w:r w:rsidR="00463256">
        <w:t>sbrukare i vissa fall</w:t>
      </w:r>
      <w:r>
        <w:t xml:space="preserve"> </w:t>
      </w:r>
      <w:r w:rsidR="00463256">
        <w:t>(LVM),</w:t>
      </w:r>
      <w:r>
        <w:t xml:space="preserve"> lagen (1990:52) med särskilda bestämme</w:t>
      </w:r>
      <w:r w:rsidR="00463256">
        <w:t>lser om vård av unga (</w:t>
      </w:r>
      <w:r>
        <w:t>LVU</w:t>
      </w:r>
      <w:r w:rsidR="00463256">
        <w:t>)</w:t>
      </w:r>
      <w:r>
        <w:t xml:space="preserve"> och föräldrabalken. </w:t>
      </w:r>
    </w:p>
    <w:p w14:paraId="6FDB53A2" w14:textId="7202F104" w:rsidR="002A0D5F" w:rsidRPr="00D43435" w:rsidRDefault="002A0D5F" w:rsidP="00D43435">
      <w:pPr>
        <w:pStyle w:val="Brdtextmedindrag"/>
      </w:pPr>
      <w:r w:rsidRPr="00D43435">
        <w:t xml:space="preserve">De nationella mål som gäller för individ och familjeomsorgen är att stärka förmågan och möjligheten till social delaktighet för människor i ekonomiskt och socialt utsatta situationer </w:t>
      </w:r>
      <w:r w:rsidR="00D85EA1" w:rsidRPr="00D43435">
        <w:t>samt</w:t>
      </w:r>
      <w:r w:rsidRPr="00D43435">
        <w:t xml:space="preserve"> att stärka skyddet för uts</w:t>
      </w:r>
      <w:r w:rsidR="00913BAB">
        <w:t>atta barn (prop. 2008/09:1 utg.</w:t>
      </w:r>
      <w:r w:rsidRPr="00D43435">
        <w:t xml:space="preserve">omr. 9, bet. 2008/09:SoU1, rskr 2008/09:127 och 128). </w:t>
      </w:r>
    </w:p>
    <w:p w14:paraId="4C245A7F" w14:textId="77777777" w:rsidR="002A0D5F" w:rsidRDefault="002A0D5F" w:rsidP="00E2233D">
      <w:pPr>
        <w:pStyle w:val="Rubrik3"/>
        <w:numPr>
          <w:ilvl w:val="2"/>
          <w:numId w:val="18"/>
        </w:numPr>
      </w:pPr>
      <w:bookmarkStart w:id="1054" w:name="_Toc350326888"/>
      <w:bookmarkStart w:id="1055" w:name="_Toc350328997"/>
      <w:bookmarkStart w:id="1056" w:name="_Toc350329808"/>
      <w:bookmarkStart w:id="1057" w:name="_Toc350331563"/>
      <w:bookmarkStart w:id="1058" w:name="_Toc350340429"/>
      <w:bookmarkStart w:id="1059" w:name="_Toc350345073"/>
      <w:bookmarkStart w:id="1060" w:name="_Toc350406836"/>
      <w:bookmarkStart w:id="1061" w:name="_Toc350412423"/>
      <w:bookmarkStart w:id="1062" w:name="_Toc350414301"/>
      <w:bookmarkStart w:id="1063" w:name="_Toc351027662"/>
      <w:bookmarkStart w:id="1064" w:name="_Toc351637569"/>
      <w:bookmarkStart w:id="1065" w:name="_Toc351639312"/>
      <w:bookmarkStart w:id="1066" w:name="_Toc351642782"/>
      <w:bookmarkStart w:id="1067" w:name="_Toc351644315"/>
      <w:bookmarkStart w:id="1068" w:name="_Toc351646989"/>
      <w:r>
        <w:t>Kostnader</w:t>
      </w:r>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p>
    <w:p w14:paraId="29B0A283" w14:textId="0D1B2593" w:rsidR="002A0D5F" w:rsidRDefault="002A0D5F" w:rsidP="00E80303">
      <w:pPr>
        <w:pStyle w:val="Brdtext"/>
      </w:pPr>
      <w:r>
        <w:t xml:space="preserve">De totala kostnaderna för individ- och familjeomsorgen var 35,3 miljarder kronor år 2011, vilket motsvarar 19 procent av socialtjänstens totala kostnader. Av de totala kostnaderna avsåg 15 miljarder kronor barn- och ungdomsvård, 13 miljarder kronor ekonomiskt bistånd (inkl. administration), 5,9 miljarder kronor insatser till vuxna missbrukare och 1,5 miljarder kronor övrig vuxenvård. Kostnaden för familjerätts- och familjerådgivningsverksamheter </w:t>
      </w:r>
      <w:r w:rsidR="00D85EA1">
        <w:t>uppgick till</w:t>
      </w:r>
      <w:r>
        <w:t xml:space="preserve"> 0,7 miljarder kronor.</w:t>
      </w:r>
      <w:r>
        <w:rPr>
          <w:rStyle w:val="Fotnotsreferens"/>
        </w:rPr>
        <w:footnoteReference w:id="60"/>
      </w:r>
      <w:r>
        <w:t xml:space="preserve"> </w:t>
      </w:r>
    </w:p>
    <w:p w14:paraId="78575666" w14:textId="0B544C3D" w:rsidR="002A0D5F" w:rsidRDefault="002A0D5F" w:rsidP="00B43D43">
      <w:pPr>
        <w:pStyle w:val="Brdtextmedindrag"/>
      </w:pPr>
      <w:r>
        <w:t>Kostnaderna för individ- och familjeomsorg per invånare varierade mellan olika kommuntyper (se diagram 4.5). Högst kostnad hade kommunerna i kommungruppen storstäder</w:t>
      </w:r>
      <w:r w:rsidR="00D85EA1">
        <w:t>,</w:t>
      </w:r>
      <w:r>
        <w:t xml:space="preserve"> med i genomsnitt ca 5 500 kronor per invånare</w:t>
      </w:r>
      <w:r w:rsidR="00D85EA1">
        <w:t>,</w:t>
      </w:r>
      <w:r>
        <w:t xml:space="preserve"> samt </w:t>
      </w:r>
      <w:r w:rsidR="00D85EA1">
        <w:t xml:space="preserve">kommunerna </w:t>
      </w:r>
      <w:r>
        <w:t>i gruppen större städer där kostnaden var i genomsnitt ca 4 000 kronor per invånare. Lägst kostnad hade kommunerna i kommungrupperna förortskommuner till större städer samt turism- och besöksnäringskommuner</w:t>
      </w:r>
      <w:r w:rsidR="00D85EA1">
        <w:t>,</w:t>
      </w:r>
      <w:r w:rsidR="008B6CA4">
        <w:t xml:space="preserve"> med i genomsnitt ca </w:t>
      </w:r>
      <w:r>
        <w:t xml:space="preserve">2 600 kronor per invånare. I samtliga kommungrupper hade kostnaderna per invånare ökat mellan 2007 och 2011. I grupperna storstäder </w:t>
      </w:r>
      <w:r w:rsidR="00D85EA1">
        <w:t>och</w:t>
      </w:r>
      <w:r>
        <w:t xml:space="preserve"> förortskommuner till storstäder respektive större städer var ökningen ca 15 procent, medan ökningen i resterande kommungrupper översteg 20 procent. </w:t>
      </w:r>
    </w:p>
    <w:p w14:paraId="499A8CF4" w14:textId="77777777" w:rsidR="002A0D5F" w:rsidRDefault="002A0D5F" w:rsidP="00B43D43">
      <w:pPr>
        <w:pStyle w:val="DiagramRubrik"/>
      </w:pPr>
      <w:r>
        <w:t xml:space="preserve">Diagram </w:t>
      </w:r>
      <w:fldSimple w:instr=" STYLEREF 1 \s ">
        <w:r w:rsidR="00756367">
          <w:rPr>
            <w:noProof/>
          </w:rPr>
          <w:t>4</w:t>
        </w:r>
      </w:fldSimple>
      <w:r>
        <w:t>.</w:t>
      </w:r>
      <w:fldSimple w:instr=" SEQ Diagram \* ARABIC \s 1 ">
        <w:r w:rsidR="00756367">
          <w:rPr>
            <w:noProof/>
          </w:rPr>
          <w:t>5</w:t>
        </w:r>
      </w:fldSimple>
      <w:r>
        <w:tab/>
        <w:t>Kommuners kostnader för individ- och familjeomsorg 2007 och 2011</w:t>
      </w:r>
    </w:p>
    <w:p w14:paraId="491E36E5" w14:textId="77777777" w:rsidR="002A0D5F" w:rsidRDefault="002A0D5F" w:rsidP="00B43D43">
      <w:pPr>
        <w:pStyle w:val="DiagramUnderrubrik"/>
        <w:spacing w:after="0"/>
      </w:pPr>
      <w:r>
        <w:t>Kronor per invånare</w:t>
      </w:r>
    </w:p>
    <w:p w14:paraId="7FD5F2E1" w14:textId="689362F0" w:rsidR="0065564F" w:rsidRPr="0065564F" w:rsidRDefault="0065564F" w:rsidP="00D03C4A">
      <w:pPr>
        <w:pStyle w:val="Brdtext"/>
      </w:pPr>
      <w:r>
        <w:rPr>
          <w:noProof/>
          <w:lang w:eastAsia="sv-SE"/>
        </w:rPr>
        <w:drawing>
          <wp:inline distT="0" distB="0" distL="0" distR="0" wp14:anchorId="794792A9" wp14:editId="57BD9708">
            <wp:extent cx="3745230" cy="2675164"/>
            <wp:effectExtent l="0" t="0" r="7620" b="0"/>
            <wp:docPr id="62" name="Diagram 62"/>
            <wp:cNvGraphicFramePr/>
            <a:graphic xmlns:a="http://schemas.openxmlformats.org/drawingml/2006/main">
              <a:graphicData uri="http://schemas.openxmlformats.org/drawingml/2006/chart">
                <c:chart xmlns:c="http://schemas.openxmlformats.org/drawingml/2006/chart" xmlns:r="http://schemas.openxmlformats.org/officeDocument/2006/relationships" r:id="rId114"/>
              </a:graphicData>
            </a:graphic>
          </wp:inline>
        </w:drawing>
      </w:r>
    </w:p>
    <w:p w14:paraId="272CC942" w14:textId="609E38E3" w:rsidR="00913BAB" w:rsidRDefault="00913BAB">
      <w:pPr>
        <w:overflowPunct/>
        <w:autoSpaceDE/>
        <w:autoSpaceDN/>
        <w:adjustRightInd/>
        <w:textAlignment w:val="auto"/>
        <w:rPr>
          <w:sz w:val="20"/>
        </w:rPr>
      </w:pPr>
      <w:r>
        <w:br w:type="page"/>
      </w:r>
    </w:p>
    <w:p w14:paraId="0A16BA22" w14:textId="77777777" w:rsidR="002A0D5F" w:rsidRDefault="002A0D5F" w:rsidP="00E2233D">
      <w:pPr>
        <w:pStyle w:val="Rubrik3"/>
        <w:numPr>
          <w:ilvl w:val="2"/>
          <w:numId w:val="18"/>
        </w:numPr>
      </w:pPr>
      <w:bookmarkStart w:id="1069" w:name="_Toc350326889"/>
      <w:bookmarkStart w:id="1070" w:name="_Toc350328998"/>
      <w:bookmarkStart w:id="1071" w:name="_Toc350329809"/>
      <w:bookmarkStart w:id="1072" w:name="_Toc350331564"/>
      <w:bookmarkStart w:id="1073" w:name="_Toc350340430"/>
      <w:bookmarkStart w:id="1074" w:name="_Toc350345074"/>
      <w:bookmarkStart w:id="1075" w:name="_Toc350406837"/>
      <w:bookmarkStart w:id="1076" w:name="_Toc350412424"/>
      <w:bookmarkStart w:id="1077" w:name="_Toc350414302"/>
      <w:bookmarkStart w:id="1078" w:name="_Toc351027663"/>
      <w:bookmarkStart w:id="1079" w:name="_Toc351637570"/>
      <w:bookmarkStart w:id="1080" w:name="_Toc351639313"/>
      <w:bookmarkStart w:id="1081" w:name="_Toc351642783"/>
      <w:bookmarkStart w:id="1082" w:name="_Toc351644316"/>
      <w:bookmarkStart w:id="1083" w:name="_Toc351646990"/>
      <w:r>
        <w:t>Personalförsörjning</w:t>
      </w:r>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p>
    <w:p w14:paraId="24EF6A7E" w14:textId="3C9A74A6" w:rsidR="002A0D5F" w:rsidRDefault="002A0D5F" w:rsidP="00E80303">
      <w:pPr>
        <w:pStyle w:val="Brdtext"/>
      </w:pPr>
      <w:r>
        <w:t>Antalet personer med anställning i kommunernas individ- och familje</w:t>
      </w:r>
      <w:r w:rsidR="00913BAB">
        <w:t>-</w:t>
      </w:r>
      <w:r>
        <w:t xml:space="preserve">omsorg uppgick </w:t>
      </w:r>
      <w:r w:rsidR="00F34FF4">
        <w:t xml:space="preserve">2011 </w:t>
      </w:r>
      <w:r>
        <w:t>till 26 700</w:t>
      </w:r>
      <w:r w:rsidR="00F34FF4">
        <w:t>,</w:t>
      </w:r>
      <w:r>
        <w:t xml:space="preserve"> </w:t>
      </w:r>
      <w:r w:rsidR="00F34FF4">
        <w:t>vilket</w:t>
      </w:r>
      <w:r>
        <w:t xml:space="preserve"> var en ökning med 14 procent</w:t>
      </w:r>
      <w:r w:rsidR="008B6CA4">
        <w:t xml:space="preserve"> sedan 2007. Cirka</w:t>
      </w:r>
      <w:r>
        <w:t xml:space="preserve"> 80 procent av de anställda var kvinnor och 93 procent av de anställda var månadsanställda medan resterande var timanställda.</w:t>
      </w:r>
    </w:p>
    <w:p w14:paraId="0FD529D6" w14:textId="7CA1D030" w:rsidR="002A0D5F" w:rsidRDefault="002A0D5F" w:rsidP="00E80303">
      <w:pPr>
        <w:pStyle w:val="Brdtextmedindrag"/>
      </w:pPr>
      <w:r>
        <w:t>En stor del av de anställda inom individ- och familjeomsorgen är socionomer. Enligt Statistiska centralbyråns undersökning Arbetskrafts-barometern hade närmare 40 procent av arbetsgivarna med socionomer anställda, i huvudsak kommuner, sökt socionomutbildad personal 2012. Arbetsgivarna gjorde bedömningen att tillgången på nyutexaminerade sökanden var i balans under 2012</w:t>
      </w:r>
      <w:r w:rsidR="00F34FF4">
        <w:t>,</w:t>
      </w:r>
      <w:r>
        <w:t xml:space="preserve"> medan sökande med yrkeserfarenhet varit en bristvara. Arbetsgivarna bedömde att antalet anställda socio</w:t>
      </w:r>
      <w:r w:rsidR="00913BAB">
        <w:t>-</w:t>
      </w:r>
      <w:r>
        <w:t>nomer kommer att vara oförändrat de närmaste åren.</w:t>
      </w:r>
      <w:r>
        <w:rPr>
          <w:rStyle w:val="Fotnotsreferens"/>
        </w:rPr>
        <w:footnoteReference w:id="61"/>
      </w:r>
    </w:p>
    <w:p w14:paraId="7FB2A3D8" w14:textId="77777777" w:rsidR="002A0D5F" w:rsidRDefault="002A0D5F" w:rsidP="00E2233D">
      <w:pPr>
        <w:pStyle w:val="Rubrik2"/>
        <w:numPr>
          <w:ilvl w:val="1"/>
          <w:numId w:val="18"/>
        </w:numPr>
      </w:pPr>
      <w:bookmarkStart w:id="1084" w:name="_Toc350326890"/>
      <w:bookmarkStart w:id="1085" w:name="_Toc350328999"/>
      <w:bookmarkStart w:id="1086" w:name="_Toc350329810"/>
      <w:bookmarkStart w:id="1087" w:name="_Toc350331565"/>
      <w:bookmarkStart w:id="1088" w:name="_Toc350340431"/>
      <w:bookmarkStart w:id="1089" w:name="_Toc350345075"/>
      <w:bookmarkStart w:id="1090" w:name="_Toc350406838"/>
      <w:bookmarkStart w:id="1091" w:name="_Toc350412425"/>
      <w:bookmarkStart w:id="1092" w:name="_Toc350414303"/>
      <w:bookmarkStart w:id="1093" w:name="_Toc351027664"/>
      <w:bookmarkStart w:id="1094" w:name="_Toc351637571"/>
      <w:bookmarkStart w:id="1095" w:name="_Toc351639314"/>
      <w:bookmarkStart w:id="1096" w:name="_Toc351642784"/>
      <w:bookmarkStart w:id="1097" w:name="_Toc351644317"/>
      <w:bookmarkStart w:id="1098" w:name="_Toc351646991"/>
      <w:r>
        <w:t>Ekonomiskt bistånd</w:t>
      </w:r>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p>
    <w:p w14:paraId="0344A303" w14:textId="77777777" w:rsidR="002A0D5F" w:rsidRDefault="002A0D5F" w:rsidP="00E2233D">
      <w:pPr>
        <w:pStyle w:val="Rubrik3"/>
        <w:numPr>
          <w:ilvl w:val="2"/>
          <w:numId w:val="18"/>
        </w:numPr>
        <w:spacing w:before="0"/>
      </w:pPr>
      <w:bookmarkStart w:id="1099" w:name="_Toc350326891"/>
      <w:bookmarkStart w:id="1100" w:name="_Toc350329000"/>
      <w:bookmarkStart w:id="1101" w:name="_Toc350329811"/>
      <w:bookmarkStart w:id="1102" w:name="_Toc350331566"/>
      <w:bookmarkStart w:id="1103" w:name="_Toc350340432"/>
      <w:bookmarkStart w:id="1104" w:name="_Toc350345076"/>
      <w:bookmarkStart w:id="1105" w:name="_Toc350406839"/>
      <w:bookmarkStart w:id="1106" w:name="_Toc350412426"/>
      <w:bookmarkStart w:id="1107" w:name="_Toc350414304"/>
      <w:bookmarkStart w:id="1108" w:name="_Toc351027665"/>
      <w:bookmarkStart w:id="1109" w:name="_Toc351637572"/>
      <w:bookmarkStart w:id="1110" w:name="_Toc351639315"/>
      <w:bookmarkStart w:id="1111" w:name="_Toc351642785"/>
      <w:bookmarkStart w:id="1112" w:name="_Toc351644318"/>
      <w:bookmarkStart w:id="1113" w:name="_Toc351646992"/>
      <w:r>
        <w:t>Nationella mål</w:t>
      </w:r>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p>
    <w:p w14:paraId="7B2E6235" w14:textId="1A2CEE33" w:rsidR="002A0D5F" w:rsidRDefault="002A0D5F" w:rsidP="00E80303">
      <w:pPr>
        <w:pStyle w:val="Brdtext"/>
      </w:pPr>
      <w:r w:rsidRPr="00433AF0">
        <w:t>Rätten till ekonomiskt bistånd regleras i SoL och prövas i varje enskilt fall. Bistånd beviljas då den enskilde själv inte kan tillgodose sina behov eller få dem tillgodosedda på något annat sätt. Biståndet ska utformas så att det stärker den enskildes resurser att leva ett självständigt liv. Målet är att hjälpa den enskilde så att denne kan klara sig utan ekonomiskt bistånd, dvs. hjälp till egen försörjning. I väntan på detta har den enskilde under vissa förutsättningar och efter individuell behovsprövning rätt till ekonomiskt bistånd.</w:t>
      </w:r>
    </w:p>
    <w:p w14:paraId="3D7A8D55" w14:textId="77777777" w:rsidR="002A0D5F" w:rsidRDefault="002A0D5F" w:rsidP="00E2233D">
      <w:pPr>
        <w:pStyle w:val="Rubrik3"/>
        <w:numPr>
          <w:ilvl w:val="2"/>
          <w:numId w:val="18"/>
        </w:numPr>
      </w:pPr>
      <w:bookmarkStart w:id="1114" w:name="_Toc350326892"/>
      <w:bookmarkStart w:id="1115" w:name="_Toc350329001"/>
      <w:bookmarkStart w:id="1116" w:name="_Toc350329812"/>
      <w:bookmarkStart w:id="1117" w:name="_Toc350331567"/>
      <w:bookmarkStart w:id="1118" w:name="_Toc350340433"/>
      <w:bookmarkStart w:id="1119" w:name="_Toc350345077"/>
      <w:bookmarkStart w:id="1120" w:name="_Toc350406840"/>
      <w:bookmarkStart w:id="1121" w:name="_Toc350412427"/>
      <w:bookmarkStart w:id="1122" w:name="_Toc350414305"/>
      <w:bookmarkStart w:id="1123" w:name="_Toc351027666"/>
      <w:bookmarkStart w:id="1124" w:name="_Toc351637573"/>
      <w:bookmarkStart w:id="1125" w:name="_Toc351639316"/>
      <w:bookmarkStart w:id="1126" w:name="_Toc351642786"/>
      <w:bookmarkStart w:id="1127" w:name="_Toc351644319"/>
      <w:bookmarkStart w:id="1128" w:name="_Toc351646993"/>
      <w:r>
        <w:t>Måluppfyllelse</w:t>
      </w:r>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p>
    <w:p w14:paraId="218CCCDF" w14:textId="77777777" w:rsidR="002A0D5F" w:rsidRDefault="002A0D5F" w:rsidP="00E80303">
      <w:pPr>
        <w:pStyle w:val="Brdtext"/>
      </w:pPr>
      <w:r>
        <w:t>Det saknas för närvarande en samlad nationell kunskap om hur socialtjänsten arbetar med ekonomiskt bistånd, dvs. vilka insatser som ges och vad de ger för resultat. Inom Socialstyrelsen pågår emellertid ett statistikutvecklingsarbete för att samla in uppgifter om vilken typ av arbetsbefrämjande insatser som kommunerna erbjuder biståndsmot</w:t>
      </w:r>
      <w:r>
        <w:softHyphen/>
        <w:t xml:space="preserve">tagare. </w:t>
      </w:r>
    </w:p>
    <w:p w14:paraId="319C5C6E" w14:textId="77777777" w:rsidR="002A0D5F" w:rsidRDefault="002A0D5F" w:rsidP="00E80303">
      <w:pPr>
        <w:pStyle w:val="Brdtextmedindrag"/>
      </w:pPr>
      <w:r>
        <w:t>Kommunerna har över tid i varierande utsträckning varit aktiva inom arbetsmarknadsområdet för arbetslösa med behov av ekonomiskt bistånd. Exempel på insatser inom arbetsmarknadsområdet som kommunerna bedriver i egen regi och med egna medel är praktik och kompetens</w:t>
      </w:r>
      <w:r>
        <w:softHyphen/>
        <w:t xml:space="preserve">höjande verksamhet som personer som uppbär försörjningsstöd får anvisas till med hänvisning till 4 kap. 4 § SoL. </w:t>
      </w:r>
    </w:p>
    <w:p w14:paraId="5692C47F" w14:textId="4C636572" w:rsidR="002A0D5F" w:rsidRDefault="002A0D5F" w:rsidP="00E80303">
      <w:pPr>
        <w:pStyle w:val="Brdtextmedindrag"/>
      </w:pPr>
      <w:r>
        <w:t>I andra fall genomförs insatserna efter överenskommelse med Arbets</w:t>
      </w:r>
      <w:r w:rsidR="00377618">
        <w:t>-</w:t>
      </w:r>
      <w:r>
        <w:t>förmedlingen och mot ersättning från myndigheten. Kommunerna får t.ex., efter överenskommelse med Arbetsförmedlingen, anordna akti</w:t>
      </w:r>
      <w:r>
        <w:softHyphen/>
        <w:t>viteter för deltagare i a</w:t>
      </w:r>
      <w:r w:rsidR="00E25D19">
        <w:t>rbetsmarknadspolitiska åtgärder</w:t>
      </w:r>
      <w:r>
        <w:t xml:space="preserve">. </w:t>
      </w:r>
    </w:p>
    <w:p w14:paraId="5789227D" w14:textId="60488124" w:rsidR="002A0D5F" w:rsidRDefault="002A0D5F" w:rsidP="00E80303">
      <w:pPr>
        <w:pStyle w:val="Brdtextmedindrag"/>
      </w:pPr>
      <w:r>
        <w:t>Enligt en enkätundersökning som gjorts av Sveriges Kommuner och Landsting (Kommunernas arbetsmarknadsinsatser – enkätstudie 2012) framgår att flertalet kommuner satsar egna medel på arbetsmarknads</w:t>
      </w:r>
      <w:r w:rsidR="00913BAB">
        <w:t>-</w:t>
      </w:r>
      <w:r>
        <w:t>åtgärder. Så gott som samtliga kommuner erbjuder arbetsmarknads</w:t>
      </w:r>
      <w:r w:rsidR="00913BAB">
        <w:t>-</w:t>
      </w:r>
      <w:r>
        <w:t xml:space="preserve">insatser till arbetssökande med ekonomiskt bistånd. Majoriteten av kommuner erbjuder särskilda kommunala anställningar åt arbetssökande. </w:t>
      </w:r>
    </w:p>
    <w:p w14:paraId="42FCF3E5" w14:textId="09F80AEA" w:rsidR="002A0D5F" w:rsidRDefault="002A0D5F" w:rsidP="00E80303">
      <w:pPr>
        <w:pStyle w:val="Brdtextmedindrag"/>
      </w:pPr>
      <w:r>
        <w:t>Drygt 100 000 arbetssökande deltog under 2011 i arbetsmarknads-politiska insatser i kommune</w:t>
      </w:r>
      <w:r w:rsidR="00C6300B">
        <w:t>rna</w:t>
      </w:r>
      <w:r>
        <w:t>. I nästan samtliga kommuner anvisar socialtjänsten arbetssökande till kommunala arbetsmarknadsinsatser. Kostnaderna för de kommunala arbetsma</w:t>
      </w:r>
      <w:r w:rsidR="00E25D19">
        <w:t>rknadsinsatserna har</w:t>
      </w:r>
      <w:r>
        <w:t xml:space="preserve"> av Sveriges Kommuner och Landsting </w:t>
      </w:r>
      <w:r w:rsidR="00C6300B">
        <w:t xml:space="preserve">uppskattats </w:t>
      </w:r>
      <w:r>
        <w:t xml:space="preserve">till ca 3 miljarder kronor per år. Kunskapen om de kommunala arbetsmarknadsinsatserna och dess effekter är begränsad. </w:t>
      </w:r>
    </w:p>
    <w:p w14:paraId="7D2573E6" w14:textId="77777777" w:rsidR="002A0D5F" w:rsidRDefault="002A0D5F" w:rsidP="00E80303">
      <w:pPr>
        <w:pStyle w:val="Rubrik5utannumrering"/>
      </w:pPr>
      <w:r>
        <w:t>Arbetslöshet vanligaste orsak till behov av försörjningsstöd</w:t>
      </w:r>
    </w:p>
    <w:p w14:paraId="20DC4B59" w14:textId="0373D393" w:rsidR="002A0D5F" w:rsidRDefault="002A0D5F" w:rsidP="00E80303">
      <w:pPr>
        <w:pStyle w:val="Brdtext"/>
      </w:pPr>
      <w:r>
        <w:t>Det mest förekommande försörjningshindret var relaterat till arbets</w:t>
      </w:r>
      <w:r w:rsidR="00913BAB">
        <w:t>-</w:t>
      </w:r>
      <w:r>
        <w:t>löshet. Under 2011 hade drygt 40 procent av biståndsmottagarna arbetslöshet som huvudsaklig</w:t>
      </w:r>
      <w:r w:rsidR="00E21108">
        <w:t>t</w:t>
      </w:r>
      <w:r>
        <w:t xml:space="preserve"> skäl till sitt försörjningshinder. Av dessa saknade två tredjedelar arbetslöshetsersättning</w:t>
      </w:r>
      <w:r w:rsidR="00E21108">
        <w:t>,</w:t>
      </w:r>
      <w:r>
        <w:t xml:space="preserve"> medan en tredjedel hade otillräcklig ersättning eller väntade p</w:t>
      </w:r>
      <w:r w:rsidR="008B6CA4">
        <w:t>å ersättning. Därtill kommer ca </w:t>
      </w:r>
      <w:r>
        <w:t>4 procent som hade arbete</w:t>
      </w:r>
      <w:r w:rsidR="00E21108">
        <w:t>,</w:t>
      </w:r>
      <w:r>
        <w:t xml:space="preserve"> men otillräcklig arbetsinkomst för att klara sin försörjning. Arbetshinder på grund av sociala skäl var det näst vanligaste försörjningshindret (11 procent) och sjukskrivning med läkarintyg det tredje mest förekommande (8 procent). Majoriteten av dem som var sjukskrivna med läkarintyg saknade sjukpenning (75 procent). Med sociala skäl menas att personen saknar arbetsförmåga och är i behov av t.ex. arbetsträning eller annan social eller medicinsk rehabilitering.</w:t>
      </w:r>
      <w:r>
        <w:rPr>
          <w:rStyle w:val="Fotnotsreferens"/>
        </w:rPr>
        <w:footnoteReference w:id="62"/>
      </w:r>
    </w:p>
    <w:p w14:paraId="3E43547F" w14:textId="0050E010" w:rsidR="002A0D5F" w:rsidRDefault="002A0D5F" w:rsidP="00E80303">
      <w:pPr>
        <w:pStyle w:val="Brdtextmedindrag"/>
      </w:pPr>
      <w:r>
        <w:t xml:space="preserve">Resultaten av Socialstyrelsens öppna jämförelser visar att endast 21 procent av landets kommuner och stadsdelar har en aktuell rutin </w:t>
      </w:r>
      <w:r w:rsidR="00E21108">
        <w:t xml:space="preserve">för hur de </w:t>
      </w:r>
      <w:r>
        <w:t xml:space="preserve">tillsammans med Arbetsförmedlingen ska samarbeta </w:t>
      </w:r>
      <w:r w:rsidR="00E21108">
        <w:t>avseende</w:t>
      </w:r>
      <w:r>
        <w:t xml:space="preserve"> arbetslösa som har ekonomiskt bistånd. Motsvarande andel för sam</w:t>
      </w:r>
      <w:r w:rsidR="00913BAB">
        <w:t>-</w:t>
      </w:r>
      <w:r>
        <w:t xml:space="preserve">verkan med Försäkringskassan är 12 procent, med primärvården 13 procent och med den psykiatriska öppenvården 12 procent. </w:t>
      </w:r>
    </w:p>
    <w:p w14:paraId="380D6AB2" w14:textId="0BB4AE53" w:rsidR="002A0D5F" w:rsidRDefault="002A0D5F" w:rsidP="00E80303">
      <w:pPr>
        <w:pStyle w:val="Brdtextmedindrag"/>
      </w:pPr>
      <w:r w:rsidRPr="00B62C66">
        <w:t>På riksnivå visar de öppna jämförelserna att handläggare som arbetar heltid i genomsnitt ges 1,9 timmars handledning och uppföljning av sitt arbete i enskilda ärenden per vecka av sin arbetsledare</w:t>
      </w:r>
      <w:r w:rsidR="00E21108">
        <w:t>,</w:t>
      </w:r>
      <w:r w:rsidRPr="00B62C66">
        <w:t xml:space="preserve"> s.k. direkt handläggarstöd. Mellan länen varierar till</w:t>
      </w:r>
      <w:r w:rsidR="00913BAB">
        <w:t>gången från 0,7 timmar till 6,4</w:t>
      </w:r>
      <w:r>
        <w:t> </w:t>
      </w:r>
      <w:r w:rsidRPr="00B62C66">
        <w:t>timmar.</w:t>
      </w:r>
      <w:r>
        <w:t xml:space="preserve"> </w:t>
      </w:r>
    </w:p>
    <w:p w14:paraId="75C31157" w14:textId="77777777" w:rsidR="002A0D5F" w:rsidRPr="006D1130" w:rsidRDefault="002A0D5F" w:rsidP="00E80303">
      <w:pPr>
        <w:pStyle w:val="Brdtextmedindrag"/>
      </w:pPr>
      <w:r>
        <w:t>Av Socialstyrelsens tillsyn framgår att det finns brister beträffande rättsäkerheten i handläggningen, t.ex. i samband med ansökan, och att socialtjänsten inte alltid uppmärksammar barnens situation i familjer med långvarigt ekonomiskt bistånd.</w:t>
      </w:r>
    </w:p>
    <w:p w14:paraId="577D3F46" w14:textId="77777777" w:rsidR="002A0D5F" w:rsidRDefault="002A0D5F" w:rsidP="00E2233D">
      <w:pPr>
        <w:pStyle w:val="Rubrik3"/>
        <w:numPr>
          <w:ilvl w:val="2"/>
          <w:numId w:val="18"/>
        </w:numPr>
      </w:pPr>
      <w:bookmarkStart w:id="1129" w:name="_Toc350326893"/>
      <w:bookmarkStart w:id="1130" w:name="_Toc350329002"/>
      <w:bookmarkStart w:id="1131" w:name="_Toc350329813"/>
      <w:bookmarkStart w:id="1132" w:name="_Toc350331568"/>
      <w:bookmarkStart w:id="1133" w:name="_Toc350340434"/>
      <w:bookmarkStart w:id="1134" w:name="_Toc350345078"/>
      <w:bookmarkStart w:id="1135" w:name="_Toc350406841"/>
      <w:bookmarkStart w:id="1136" w:name="_Toc350412428"/>
      <w:bookmarkStart w:id="1137" w:name="_Toc350414306"/>
      <w:bookmarkStart w:id="1138" w:name="_Toc351027667"/>
      <w:bookmarkStart w:id="1139" w:name="_Toc351637574"/>
      <w:bookmarkStart w:id="1140" w:name="_Toc351639317"/>
      <w:bookmarkStart w:id="1141" w:name="_Toc351642787"/>
      <w:bookmarkStart w:id="1142" w:name="_Toc351644320"/>
      <w:bookmarkStart w:id="1143" w:name="_Toc351646994"/>
      <w:r>
        <w:t>Prestationer och kostnader</w:t>
      </w:r>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p>
    <w:p w14:paraId="7AF14641" w14:textId="37B0C6B9" w:rsidR="002A0D5F" w:rsidRDefault="002A0D5F" w:rsidP="00E80303">
      <w:pPr>
        <w:pStyle w:val="Brdtext"/>
      </w:pPr>
      <w:r>
        <w:t>Som diagram 4.6 visar uppgick utbetalningarna av ekonomiskt bistånd (inklusive introduktionsersättning till flyktingar och vissa andra utlänningar) till 11,2 miljarder kronor 2011</w:t>
      </w:r>
      <w:r w:rsidR="005D2197">
        <w:t>, vilket</w:t>
      </w:r>
      <w:r>
        <w:t xml:space="preserve"> kan jämföras med 2010 då utbetalningarna uppgick till 11,6 miljarder kronor. Nedgången kan sannolikt till en del förkla</w:t>
      </w:r>
      <w:r w:rsidR="00913BAB">
        <w:t>ras av att nyanlända flyktingar</w:t>
      </w:r>
      <w:r>
        <w:t xml:space="preserve"> som har en etableringsplan sedan den 1 december 2010 </w:t>
      </w:r>
      <w:r w:rsidR="00D25242">
        <w:t xml:space="preserve">får </w:t>
      </w:r>
      <w:r>
        <w:t xml:space="preserve">försörjning genom den statliga etableringsersättningen i stället för </w:t>
      </w:r>
      <w:r w:rsidR="00D25242">
        <w:t xml:space="preserve">genom </w:t>
      </w:r>
      <w:r>
        <w:t xml:space="preserve">bistånd från kommunen. Antalet biståndsmottagare </w:t>
      </w:r>
      <w:r w:rsidR="00D25242">
        <w:t xml:space="preserve">uppgick </w:t>
      </w:r>
      <w:r>
        <w:t>2011</w:t>
      </w:r>
      <w:r w:rsidR="00D25242">
        <w:t xml:space="preserve"> till</w:t>
      </w:r>
      <w:r>
        <w:t xml:space="preserve"> 418 000 (4,4 procent av befolkningen). Den genomsnittliga biståndstiden har under de senast två decennierna successivt ökat och uppgick till 6,6 månader</w:t>
      </w:r>
      <w:r w:rsidR="00D25242">
        <w:t>,</w:t>
      </w:r>
      <w:r>
        <w:t xml:space="preserve"> att jämföra med 4,3 månader 1990. Sett under en längre tidsperiod har också det genomsnittligt utbetalda beloppet per bistånds</w:t>
      </w:r>
      <w:r w:rsidR="00913BAB">
        <w:t>-</w:t>
      </w:r>
      <w:r>
        <w:t>månad ökat, med undantag för att det minskade något de senaste två åren</w:t>
      </w:r>
      <w:r w:rsidR="00D25242">
        <w:t>. Beloppet</w:t>
      </w:r>
      <w:r>
        <w:t xml:space="preserve"> uppgick 2011 till 7 300 kronor.</w:t>
      </w:r>
    </w:p>
    <w:p w14:paraId="1521260D" w14:textId="7A82CEAA" w:rsidR="002A0D5F" w:rsidRDefault="002A0D5F" w:rsidP="00E80303">
      <w:pPr>
        <w:pStyle w:val="Brdtextmedindrag"/>
      </w:pPr>
      <w:r>
        <w:t>Enligt preliminär statistik från Socialstyrelsen utbetalades 7,9 miljarder kronor under de tre första kvartalen 201</w:t>
      </w:r>
      <w:r w:rsidR="008B6CA4">
        <w:t>2, vilket var en nedgång med ca </w:t>
      </w:r>
      <w:r>
        <w:t xml:space="preserve">1 procent i fasta priser jämfört med samma period året innan. </w:t>
      </w:r>
    </w:p>
    <w:p w14:paraId="33BD6C8F" w14:textId="77777777" w:rsidR="002A0D5F" w:rsidRDefault="002A0D5F" w:rsidP="00B43D43">
      <w:pPr>
        <w:pStyle w:val="Brdtextmedindrag"/>
      </w:pPr>
      <w:r w:rsidRPr="00D90413">
        <w:t xml:space="preserve">Slutliga uppgifter över antalet biståndsmottagare 2012 publiceras först i juni 2013, varför nedanstående </w:t>
      </w:r>
      <w:r>
        <w:t>redovisning och diagram</w:t>
      </w:r>
      <w:r w:rsidRPr="00D90413">
        <w:t xml:space="preserve"> sträcker sig</w:t>
      </w:r>
      <w:r>
        <w:t xml:space="preserve"> fram till helåret 2011.</w:t>
      </w:r>
    </w:p>
    <w:p w14:paraId="04FA6765" w14:textId="77777777" w:rsidR="002A0D5F" w:rsidRDefault="002A0D5F" w:rsidP="00E80303">
      <w:pPr>
        <w:pStyle w:val="DiagramRubrik"/>
      </w:pPr>
      <w:r>
        <w:t xml:space="preserve">Diagram </w:t>
      </w:r>
      <w:fldSimple w:instr=" STYLEREF 1 \s ">
        <w:r w:rsidR="00756367">
          <w:rPr>
            <w:noProof/>
          </w:rPr>
          <w:t>4</w:t>
        </w:r>
      </w:fldSimple>
      <w:r>
        <w:t>.</w:t>
      </w:r>
      <w:fldSimple w:instr=" SEQ Diagram \* ARABIC \s 1 ">
        <w:r w:rsidR="00756367">
          <w:rPr>
            <w:noProof/>
          </w:rPr>
          <w:t>6</w:t>
        </w:r>
      </w:fldSimple>
      <w:r>
        <w:tab/>
        <w:t>Utbetalt ekonomiskt bistånd (inklusive introduktions</w:t>
      </w:r>
      <w:r>
        <w:softHyphen/>
        <w:t xml:space="preserve">ersättning) 1990–2011 och antal biståndsmottagare </w:t>
      </w:r>
      <w:r>
        <w:br/>
        <w:t>1990–2011</w:t>
      </w:r>
    </w:p>
    <w:p w14:paraId="155D3F12" w14:textId="77777777" w:rsidR="002A0D5F" w:rsidRDefault="002A0D5F" w:rsidP="00B43D43">
      <w:pPr>
        <w:pStyle w:val="DiagramUnderrubrik"/>
        <w:spacing w:after="0"/>
        <w:ind w:left="0"/>
      </w:pPr>
      <w:r>
        <w:t xml:space="preserve">Miljarder kronor </w:t>
      </w:r>
      <w:r>
        <w:tab/>
      </w:r>
      <w:r>
        <w:tab/>
      </w:r>
      <w:r>
        <w:tab/>
        <w:t>Antal biståndsmottagare</w:t>
      </w:r>
    </w:p>
    <w:p w14:paraId="354963EA" w14:textId="77777777" w:rsidR="002A0D5F" w:rsidRDefault="002A0D5F" w:rsidP="00B43D43">
      <w:pPr>
        <w:pStyle w:val="Brdtext"/>
        <w:spacing w:line="260" w:lineRule="atLeast"/>
      </w:pPr>
      <w:r>
        <w:rPr>
          <w:noProof/>
          <w:lang w:eastAsia="sv-SE"/>
        </w:rPr>
        <w:drawing>
          <wp:inline distT="0" distB="0" distL="0" distR="0" wp14:anchorId="5D634B87" wp14:editId="4555603F">
            <wp:extent cx="3745064" cy="2684018"/>
            <wp:effectExtent l="0" t="0" r="8255" b="2540"/>
            <wp:docPr id="50" name="Bildobjekt 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115" cstate="print">
                      <a:extLst>
                        <a:ext uri="{28A0092B-C50C-407E-A947-70E740481C1C}">
                          <a14:useLocalDpi xmlns:a14="http://schemas.microsoft.com/office/drawing/2010/main" val="0"/>
                        </a:ext>
                      </a:extLst>
                    </a:blip>
                    <a:srcRect/>
                    <a:stretch>
                      <a:fillRect/>
                    </a:stretch>
                  </pic:blipFill>
                  <pic:spPr bwMode="auto">
                    <a:xfrm>
                      <a:off x="0" y="0"/>
                      <a:ext cx="3745230" cy="2684137"/>
                    </a:xfrm>
                    <a:prstGeom prst="rect">
                      <a:avLst/>
                    </a:prstGeom>
                    <a:noFill/>
                    <a:ln>
                      <a:noFill/>
                    </a:ln>
                  </pic:spPr>
                </pic:pic>
              </a:graphicData>
            </a:graphic>
          </wp:inline>
        </w:drawing>
      </w:r>
    </w:p>
    <w:p w14:paraId="5B8AE1B2" w14:textId="13C469F9" w:rsidR="00913BAB" w:rsidRDefault="00913BAB">
      <w:pPr>
        <w:overflowPunct/>
        <w:autoSpaceDE/>
        <w:autoSpaceDN/>
        <w:adjustRightInd/>
        <w:textAlignment w:val="auto"/>
        <w:rPr>
          <w:sz w:val="20"/>
        </w:rPr>
      </w:pPr>
      <w:r>
        <w:br w:type="page"/>
      </w:r>
    </w:p>
    <w:p w14:paraId="12C24AFB" w14:textId="77777777" w:rsidR="002A0D5F" w:rsidRDefault="002A0D5F" w:rsidP="00E80303">
      <w:pPr>
        <w:pStyle w:val="Rubrik5utannumrering"/>
      </w:pPr>
      <w:r>
        <w:t>Fortsatt ökning av det långvariga biståndsmottagandet</w:t>
      </w:r>
    </w:p>
    <w:p w14:paraId="42C33655" w14:textId="521D5964" w:rsidR="002A0D5F" w:rsidRDefault="002A0D5F" w:rsidP="00E80303">
      <w:pPr>
        <w:pStyle w:val="Brdtext"/>
      </w:pPr>
      <w:r w:rsidRPr="00433AF0">
        <w:t xml:space="preserve">Det långvariga biståndsmottagandet (ekonomiskt bistånd </w:t>
      </w:r>
      <w:r w:rsidR="00913BAB">
        <w:t xml:space="preserve">under </w:t>
      </w:r>
      <w:r w:rsidRPr="00433AF0">
        <w:t xml:space="preserve">mer än 10 månader på ett kalenderår) </w:t>
      </w:r>
      <w:r>
        <w:t>var</w:t>
      </w:r>
      <w:r w:rsidRPr="00433AF0">
        <w:t xml:space="preserve"> fortsatt högt</w:t>
      </w:r>
      <w:r w:rsidR="00D25242">
        <w:t xml:space="preserve"> 2011</w:t>
      </w:r>
      <w:r w:rsidRPr="00433AF0">
        <w:t xml:space="preserve">. </w:t>
      </w:r>
      <w:r>
        <w:t>Mellan</w:t>
      </w:r>
      <w:r w:rsidRPr="00433AF0">
        <w:t xml:space="preserve"> 2007</w:t>
      </w:r>
      <w:r>
        <w:t xml:space="preserve"> och </w:t>
      </w:r>
      <w:r w:rsidRPr="00433AF0">
        <w:t>2011 har antalet långvariga biståndsmottagare ökat från 132</w:t>
      </w:r>
      <w:r>
        <w:t> </w:t>
      </w:r>
      <w:r w:rsidRPr="00433AF0">
        <w:t>300 till 164</w:t>
      </w:r>
      <w:r>
        <w:t> </w:t>
      </w:r>
      <w:r w:rsidRPr="00433AF0">
        <w:t>800 personer, dvs. med drygt 24</w:t>
      </w:r>
      <w:r>
        <w:t> </w:t>
      </w:r>
      <w:r w:rsidRPr="00433AF0">
        <w:t>procent. År 2011 fick 39</w:t>
      </w:r>
      <w:r>
        <w:t> </w:t>
      </w:r>
      <w:r w:rsidRPr="00433AF0">
        <w:t>procent av samtliga vuxna biståndsmottagare (18 år och äldre) bistånd under minst tio månader av året. Därmed har personer med långvarigt beroende av ekonomiskt bistånd kommit att utgöra en allt större andel av samtliga biståndsmottaga</w:t>
      </w:r>
      <w:r>
        <w:t>re. I början av 1990 var denna andel</w:t>
      </w:r>
      <w:r w:rsidRPr="00433AF0">
        <w:t xml:space="preserve"> endast 17</w:t>
      </w:r>
      <w:r>
        <w:t> </w:t>
      </w:r>
      <w:r w:rsidRPr="00433AF0">
        <w:t xml:space="preserve">procent. </w:t>
      </w:r>
      <w:r w:rsidR="00D25242">
        <w:t>Av de långvariga biståndsmottagarna</w:t>
      </w:r>
      <w:r>
        <w:t xml:space="preserve"> 2011 var</w:t>
      </w:r>
      <w:r w:rsidRPr="00433AF0">
        <w:t xml:space="preserve"> 34</w:t>
      </w:r>
      <w:r>
        <w:t> </w:t>
      </w:r>
      <w:r w:rsidRPr="00433AF0">
        <w:t>procent inrikes födda och 66</w:t>
      </w:r>
      <w:r>
        <w:t> </w:t>
      </w:r>
      <w:r w:rsidRPr="00433AF0">
        <w:t>procent utrikes födda (inklusive flyktingar)</w:t>
      </w:r>
      <w:r>
        <w:t>.</w:t>
      </w:r>
    </w:p>
    <w:p w14:paraId="560828BA" w14:textId="77777777" w:rsidR="002A0D5F" w:rsidRDefault="002A0D5F" w:rsidP="00E80303">
      <w:pPr>
        <w:pStyle w:val="Rubrik5utannumrering"/>
      </w:pPr>
      <w:r>
        <w:t>Många unga utrikes födda i behov av ekonomiskt bistånd</w:t>
      </w:r>
    </w:p>
    <w:p w14:paraId="120F5D36" w14:textId="7524E6C1" w:rsidR="002A0D5F" w:rsidRDefault="002A0D5F" w:rsidP="00E80303">
      <w:pPr>
        <w:pStyle w:val="Brdtext"/>
      </w:pPr>
      <w:r>
        <w:t>C</w:t>
      </w:r>
      <w:r w:rsidR="003938BF">
        <w:t>irk</w:t>
      </w:r>
      <w:r>
        <w:t>a</w:t>
      </w:r>
      <w:r w:rsidRPr="00433AF0">
        <w:t xml:space="preserve"> 73 000 personer i åldern 18–24 år hade ekonomiskt bistånd någon gång under</w:t>
      </w:r>
      <w:r>
        <w:t xml:space="preserve"> 2011</w:t>
      </w:r>
      <w:r w:rsidRPr="00433AF0">
        <w:t xml:space="preserve">, vilket motsvarade </w:t>
      </w:r>
      <w:r>
        <w:t>8 </w:t>
      </w:r>
      <w:r w:rsidRPr="00433AF0">
        <w:t>procent av befolkningen i denna åldersgrupp</w:t>
      </w:r>
      <w:r>
        <w:t xml:space="preserve"> (se tabell 4.11)</w:t>
      </w:r>
      <w:r w:rsidRPr="00433AF0">
        <w:t xml:space="preserve">. Av dessa </w:t>
      </w:r>
      <w:r>
        <w:t>var</w:t>
      </w:r>
      <w:r w:rsidRPr="00433AF0">
        <w:t xml:space="preserve"> 30</w:t>
      </w:r>
      <w:r>
        <w:t> </w:t>
      </w:r>
      <w:r w:rsidRPr="00433AF0">
        <w:t xml:space="preserve">procent </w:t>
      </w:r>
      <w:r>
        <w:t>långvariga bistånds</w:t>
      </w:r>
      <w:r w:rsidR="00913BAB">
        <w:t>-</w:t>
      </w:r>
      <w:r>
        <w:t xml:space="preserve">mottagare, att jämföra med 39 procent </w:t>
      </w:r>
      <w:r w:rsidRPr="00433AF0">
        <w:t>i befolkningen som hel</w:t>
      </w:r>
      <w:r>
        <w:softHyphen/>
      </w:r>
      <w:r w:rsidRPr="00433AF0">
        <w:t>het. Det var</w:t>
      </w:r>
      <w:r>
        <w:t xml:space="preserve"> betydligt vanligare att utrikes födda unga hade ekonomiskt bistånd, men det fanns</w:t>
      </w:r>
      <w:r w:rsidRPr="00433AF0">
        <w:t xml:space="preserve"> inte någon större skillnad mellan kvinnor och män. Orsakerna bakom biståndsbehov</w:t>
      </w:r>
      <w:r>
        <w:t>et</w:t>
      </w:r>
      <w:r w:rsidRPr="00433AF0">
        <w:t xml:space="preserve"> </w:t>
      </w:r>
      <w:r w:rsidR="003938BF">
        <w:t>var</w:t>
      </w:r>
      <w:r>
        <w:t xml:space="preserve">, enligt Socialstyrelsens statistik, främst arbetslöshet. </w:t>
      </w:r>
      <w:r w:rsidRPr="00433AF0">
        <w:t xml:space="preserve">Jämfört med 1997, då biståndstagandet bland unga var som högst, har </w:t>
      </w:r>
      <w:r>
        <w:t>dock andelen biståndsmottagare bland unga nästan halverats.</w:t>
      </w:r>
    </w:p>
    <w:p w14:paraId="72779AD5" w14:textId="77777777" w:rsidR="002A0D5F" w:rsidRDefault="002A0D5F" w:rsidP="00B43D43">
      <w:pPr>
        <w:pStyle w:val="TabellRubrik"/>
      </w:pPr>
      <w:r>
        <w:t xml:space="preserve">Tabell </w:t>
      </w:r>
      <w:fldSimple w:instr=" STYLEREF 1 \s ">
        <w:r w:rsidR="00756367">
          <w:rPr>
            <w:noProof/>
          </w:rPr>
          <w:t>4</w:t>
        </w:r>
      </w:fldSimple>
      <w:r>
        <w:t>.11</w:t>
      </w:r>
      <w:r>
        <w:tab/>
        <w:t>Andelen unga vuxna (18-24 år) med ekonomiskt bistånd 2007–2011</w:t>
      </w:r>
    </w:p>
    <w:p w14:paraId="717BE2C0" w14:textId="77777777" w:rsidR="002A0D5F" w:rsidRDefault="002A0D5F" w:rsidP="00B43D43">
      <w:pPr>
        <w:pStyle w:val="TabellUnderrubrik"/>
      </w:pPr>
      <w:r>
        <w:t>Procent av befolkningen</w:t>
      </w:r>
    </w:p>
    <w:tbl>
      <w:tblPr>
        <w:tblW w:w="5896" w:type="dxa"/>
        <w:tblLayout w:type="fixed"/>
        <w:tblCellMar>
          <w:left w:w="0" w:type="dxa"/>
        </w:tblCellMar>
        <w:tblLook w:val="0000" w:firstRow="0" w:lastRow="0" w:firstColumn="0" w:lastColumn="0" w:noHBand="0" w:noVBand="0"/>
      </w:tblPr>
      <w:tblGrid>
        <w:gridCol w:w="2652"/>
        <w:gridCol w:w="648"/>
        <w:gridCol w:w="649"/>
        <w:gridCol w:w="649"/>
        <w:gridCol w:w="649"/>
        <w:gridCol w:w="649"/>
      </w:tblGrid>
      <w:tr w:rsidR="002A0D5F" w14:paraId="0D9A343C" w14:textId="77777777" w:rsidTr="00B43D43">
        <w:tc>
          <w:tcPr>
            <w:tcW w:w="2552" w:type="dxa"/>
            <w:tcBorders>
              <w:top w:val="single" w:sz="8" w:space="0" w:color="auto"/>
              <w:bottom w:val="single" w:sz="6" w:space="0" w:color="auto"/>
            </w:tcBorders>
            <w:shd w:val="clear" w:color="auto" w:fill="auto"/>
          </w:tcPr>
          <w:p w14:paraId="38B6C5E1" w14:textId="77777777" w:rsidR="002A0D5F" w:rsidRDefault="002A0D5F" w:rsidP="00B43D43">
            <w:pPr>
              <w:pStyle w:val="TabellHuvud"/>
              <w:jc w:val="left"/>
            </w:pPr>
          </w:p>
        </w:tc>
        <w:tc>
          <w:tcPr>
            <w:tcW w:w="624" w:type="dxa"/>
            <w:tcBorders>
              <w:top w:val="single" w:sz="8" w:space="0" w:color="auto"/>
              <w:bottom w:val="single" w:sz="6" w:space="0" w:color="auto"/>
            </w:tcBorders>
            <w:shd w:val="clear" w:color="auto" w:fill="auto"/>
          </w:tcPr>
          <w:p w14:paraId="56D21264" w14:textId="77777777" w:rsidR="002A0D5F" w:rsidRDefault="002A0D5F" w:rsidP="00B43D43">
            <w:pPr>
              <w:pStyle w:val="TabellHuvud"/>
            </w:pPr>
            <w:r>
              <w:t>2007</w:t>
            </w:r>
          </w:p>
        </w:tc>
        <w:tc>
          <w:tcPr>
            <w:tcW w:w="624" w:type="dxa"/>
            <w:tcBorders>
              <w:top w:val="single" w:sz="8" w:space="0" w:color="auto"/>
              <w:bottom w:val="single" w:sz="6" w:space="0" w:color="auto"/>
            </w:tcBorders>
            <w:shd w:val="clear" w:color="auto" w:fill="auto"/>
          </w:tcPr>
          <w:p w14:paraId="5418755F" w14:textId="77777777" w:rsidR="002A0D5F" w:rsidRDefault="002A0D5F" w:rsidP="00B43D43">
            <w:pPr>
              <w:pStyle w:val="TabellHuvud"/>
            </w:pPr>
            <w:r>
              <w:t>2008</w:t>
            </w:r>
          </w:p>
        </w:tc>
        <w:tc>
          <w:tcPr>
            <w:tcW w:w="624" w:type="dxa"/>
            <w:tcBorders>
              <w:top w:val="single" w:sz="8" w:space="0" w:color="auto"/>
              <w:bottom w:val="single" w:sz="6" w:space="0" w:color="auto"/>
            </w:tcBorders>
            <w:shd w:val="clear" w:color="auto" w:fill="auto"/>
          </w:tcPr>
          <w:p w14:paraId="495B9EB2" w14:textId="77777777" w:rsidR="002A0D5F" w:rsidRDefault="002A0D5F" w:rsidP="00B43D43">
            <w:pPr>
              <w:pStyle w:val="TabellHuvud"/>
            </w:pPr>
            <w:r>
              <w:t>2009</w:t>
            </w:r>
          </w:p>
        </w:tc>
        <w:tc>
          <w:tcPr>
            <w:tcW w:w="624" w:type="dxa"/>
            <w:tcBorders>
              <w:top w:val="single" w:sz="8" w:space="0" w:color="auto"/>
              <w:bottom w:val="single" w:sz="6" w:space="0" w:color="auto"/>
            </w:tcBorders>
            <w:shd w:val="clear" w:color="auto" w:fill="auto"/>
          </w:tcPr>
          <w:p w14:paraId="5AE3DCB1" w14:textId="77777777" w:rsidR="002A0D5F" w:rsidRDefault="002A0D5F" w:rsidP="00B43D43">
            <w:pPr>
              <w:pStyle w:val="TabellHuvud"/>
            </w:pPr>
            <w:r>
              <w:t>2010</w:t>
            </w:r>
          </w:p>
        </w:tc>
        <w:tc>
          <w:tcPr>
            <w:tcW w:w="624" w:type="dxa"/>
            <w:tcBorders>
              <w:top w:val="single" w:sz="8" w:space="0" w:color="auto"/>
              <w:bottom w:val="single" w:sz="6" w:space="0" w:color="auto"/>
            </w:tcBorders>
            <w:shd w:val="clear" w:color="auto" w:fill="auto"/>
          </w:tcPr>
          <w:p w14:paraId="72965DD2" w14:textId="77777777" w:rsidR="002A0D5F" w:rsidRDefault="002A0D5F" w:rsidP="00B43D43">
            <w:pPr>
              <w:pStyle w:val="TabellHuvud"/>
            </w:pPr>
            <w:r>
              <w:t>2011</w:t>
            </w:r>
          </w:p>
        </w:tc>
      </w:tr>
      <w:tr w:rsidR="002A0D5F" w14:paraId="1C432F8F" w14:textId="77777777" w:rsidTr="00B43D43">
        <w:tc>
          <w:tcPr>
            <w:tcW w:w="2552" w:type="dxa"/>
            <w:tcBorders>
              <w:top w:val="single" w:sz="6" w:space="0" w:color="auto"/>
            </w:tcBorders>
            <w:shd w:val="clear" w:color="auto" w:fill="auto"/>
          </w:tcPr>
          <w:p w14:paraId="6FD28755" w14:textId="77777777" w:rsidR="002A0D5F" w:rsidRPr="005E3810" w:rsidRDefault="002A0D5F" w:rsidP="00B43D43">
            <w:pPr>
              <w:pStyle w:val="TabellRader"/>
              <w:jc w:val="left"/>
              <w:rPr>
                <w:b/>
              </w:rPr>
            </w:pPr>
            <w:r w:rsidRPr="005E3810">
              <w:rPr>
                <w:b/>
              </w:rPr>
              <w:t>Samtliga unga vuxna, 18-24 år</w:t>
            </w:r>
          </w:p>
        </w:tc>
        <w:tc>
          <w:tcPr>
            <w:tcW w:w="624" w:type="dxa"/>
            <w:tcBorders>
              <w:top w:val="single" w:sz="6" w:space="0" w:color="auto"/>
            </w:tcBorders>
            <w:shd w:val="clear" w:color="auto" w:fill="auto"/>
          </w:tcPr>
          <w:p w14:paraId="7A9EC827" w14:textId="77777777" w:rsidR="002A0D5F" w:rsidRPr="005E3810" w:rsidRDefault="002A0D5F" w:rsidP="00B43D43">
            <w:pPr>
              <w:pStyle w:val="TabellRader"/>
              <w:rPr>
                <w:b/>
              </w:rPr>
            </w:pPr>
            <w:r w:rsidRPr="005E3810">
              <w:rPr>
                <w:b/>
              </w:rPr>
              <w:t>8</w:t>
            </w:r>
          </w:p>
        </w:tc>
        <w:tc>
          <w:tcPr>
            <w:tcW w:w="624" w:type="dxa"/>
            <w:tcBorders>
              <w:top w:val="single" w:sz="6" w:space="0" w:color="auto"/>
            </w:tcBorders>
            <w:shd w:val="clear" w:color="auto" w:fill="auto"/>
          </w:tcPr>
          <w:p w14:paraId="38717F2C" w14:textId="77777777" w:rsidR="002A0D5F" w:rsidRPr="005E3810" w:rsidRDefault="002A0D5F" w:rsidP="00B43D43">
            <w:pPr>
              <w:pStyle w:val="TabellRader"/>
              <w:rPr>
                <w:b/>
              </w:rPr>
            </w:pPr>
            <w:r w:rsidRPr="005E3810">
              <w:rPr>
                <w:b/>
              </w:rPr>
              <w:t>8</w:t>
            </w:r>
          </w:p>
        </w:tc>
        <w:tc>
          <w:tcPr>
            <w:tcW w:w="624" w:type="dxa"/>
            <w:tcBorders>
              <w:top w:val="single" w:sz="6" w:space="0" w:color="auto"/>
            </w:tcBorders>
            <w:shd w:val="clear" w:color="auto" w:fill="auto"/>
          </w:tcPr>
          <w:p w14:paraId="75289053" w14:textId="77777777" w:rsidR="002A0D5F" w:rsidRPr="005E3810" w:rsidRDefault="002A0D5F" w:rsidP="00B43D43">
            <w:pPr>
              <w:pStyle w:val="TabellRader"/>
              <w:rPr>
                <w:b/>
              </w:rPr>
            </w:pPr>
            <w:r w:rsidRPr="005E3810">
              <w:rPr>
                <w:b/>
              </w:rPr>
              <w:t>9</w:t>
            </w:r>
          </w:p>
        </w:tc>
        <w:tc>
          <w:tcPr>
            <w:tcW w:w="624" w:type="dxa"/>
            <w:tcBorders>
              <w:top w:val="single" w:sz="6" w:space="0" w:color="auto"/>
            </w:tcBorders>
            <w:shd w:val="clear" w:color="auto" w:fill="auto"/>
          </w:tcPr>
          <w:p w14:paraId="3035BC16" w14:textId="77777777" w:rsidR="002A0D5F" w:rsidRPr="005E3810" w:rsidRDefault="002A0D5F" w:rsidP="00B43D43">
            <w:pPr>
              <w:pStyle w:val="TabellRader"/>
              <w:rPr>
                <w:b/>
              </w:rPr>
            </w:pPr>
            <w:r w:rsidRPr="005E3810">
              <w:rPr>
                <w:b/>
              </w:rPr>
              <w:t>9</w:t>
            </w:r>
          </w:p>
        </w:tc>
        <w:tc>
          <w:tcPr>
            <w:tcW w:w="624" w:type="dxa"/>
            <w:tcBorders>
              <w:top w:val="single" w:sz="6" w:space="0" w:color="auto"/>
            </w:tcBorders>
            <w:shd w:val="clear" w:color="auto" w:fill="auto"/>
          </w:tcPr>
          <w:p w14:paraId="187D5C1B" w14:textId="77777777" w:rsidR="002A0D5F" w:rsidRPr="005E3810" w:rsidRDefault="002A0D5F" w:rsidP="00B43D43">
            <w:pPr>
              <w:pStyle w:val="TabellRader"/>
              <w:rPr>
                <w:b/>
              </w:rPr>
            </w:pPr>
            <w:r w:rsidRPr="005E3810">
              <w:rPr>
                <w:b/>
              </w:rPr>
              <w:t>8</w:t>
            </w:r>
          </w:p>
        </w:tc>
      </w:tr>
      <w:tr w:rsidR="002A0D5F" w14:paraId="2624648C" w14:textId="77777777" w:rsidTr="00B43D43">
        <w:tc>
          <w:tcPr>
            <w:tcW w:w="2552" w:type="dxa"/>
            <w:tcBorders>
              <w:top w:val="single" w:sz="6" w:space="0" w:color="auto"/>
            </w:tcBorders>
            <w:shd w:val="clear" w:color="auto" w:fill="auto"/>
          </w:tcPr>
          <w:p w14:paraId="588439D2" w14:textId="77777777" w:rsidR="002A0D5F" w:rsidRDefault="002A0D5F" w:rsidP="00B43D43">
            <w:pPr>
              <w:pStyle w:val="TabellRader"/>
              <w:jc w:val="left"/>
            </w:pPr>
            <w:r>
              <w:t>Varav:</w:t>
            </w:r>
          </w:p>
          <w:p w14:paraId="63AB01F5" w14:textId="77777777" w:rsidR="002A0D5F" w:rsidRDefault="002A0D5F" w:rsidP="00B43D43">
            <w:pPr>
              <w:pStyle w:val="TabellRader"/>
              <w:jc w:val="left"/>
            </w:pPr>
            <w:r>
              <w:t>–Kvinnor, inrikes födda</w:t>
            </w:r>
          </w:p>
          <w:p w14:paraId="3276F796" w14:textId="77777777" w:rsidR="002A0D5F" w:rsidRDefault="002A0D5F" w:rsidP="00B43D43">
            <w:pPr>
              <w:pStyle w:val="TabellRader"/>
              <w:jc w:val="left"/>
            </w:pPr>
            <w:r>
              <w:t>–Kvinnor, utrikes födda</w:t>
            </w:r>
          </w:p>
          <w:p w14:paraId="1904F855" w14:textId="77777777" w:rsidR="002A0D5F" w:rsidRDefault="002A0D5F" w:rsidP="00B43D43">
            <w:pPr>
              <w:pStyle w:val="TabellRader"/>
              <w:jc w:val="left"/>
            </w:pPr>
            <w:r>
              <w:t>-Män, inrikes födda</w:t>
            </w:r>
          </w:p>
        </w:tc>
        <w:tc>
          <w:tcPr>
            <w:tcW w:w="624" w:type="dxa"/>
            <w:tcBorders>
              <w:top w:val="single" w:sz="6" w:space="0" w:color="auto"/>
            </w:tcBorders>
            <w:shd w:val="clear" w:color="auto" w:fill="auto"/>
          </w:tcPr>
          <w:p w14:paraId="6EB78940" w14:textId="77777777" w:rsidR="002A0D5F" w:rsidRDefault="002A0D5F" w:rsidP="00B43D43">
            <w:pPr>
              <w:pStyle w:val="TabellRader"/>
            </w:pPr>
          </w:p>
          <w:p w14:paraId="12195B2F" w14:textId="77777777" w:rsidR="002A0D5F" w:rsidRDefault="002A0D5F" w:rsidP="00B43D43">
            <w:pPr>
              <w:pStyle w:val="TabellRader"/>
            </w:pPr>
            <w:r>
              <w:t>6</w:t>
            </w:r>
          </w:p>
          <w:p w14:paraId="71CBC202" w14:textId="77777777" w:rsidR="002A0D5F" w:rsidRDefault="002A0D5F" w:rsidP="00B43D43">
            <w:pPr>
              <w:pStyle w:val="TabellRader"/>
            </w:pPr>
            <w:r>
              <w:t>23</w:t>
            </w:r>
          </w:p>
          <w:p w14:paraId="30DEBFD0" w14:textId="77777777" w:rsidR="002A0D5F" w:rsidRDefault="002A0D5F" w:rsidP="00B43D43">
            <w:pPr>
              <w:pStyle w:val="TabellRader"/>
            </w:pPr>
            <w:r>
              <w:t>5</w:t>
            </w:r>
          </w:p>
        </w:tc>
        <w:tc>
          <w:tcPr>
            <w:tcW w:w="624" w:type="dxa"/>
            <w:tcBorders>
              <w:top w:val="single" w:sz="6" w:space="0" w:color="auto"/>
            </w:tcBorders>
            <w:shd w:val="clear" w:color="auto" w:fill="auto"/>
          </w:tcPr>
          <w:p w14:paraId="6C71566B" w14:textId="77777777" w:rsidR="002A0D5F" w:rsidRDefault="002A0D5F" w:rsidP="00B43D43">
            <w:pPr>
              <w:pStyle w:val="TabellRader"/>
            </w:pPr>
          </w:p>
          <w:p w14:paraId="530D2821" w14:textId="77777777" w:rsidR="002A0D5F" w:rsidRDefault="002A0D5F" w:rsidP="00B43D43">
            <w:pPr>
              <w:pStyle w:val="TabellRader"/>
            </w:pPr>
            <w:r>
              <w:t>6</w:t>
            </w:r>
          </w:p>
          <w:p w14:paraId="3AC94AFD" w14:textId="77777777" w:rsidR="002A0D5F" w:rsidRDefault="002A0D5F" w:rsidP="00B43D43">
            <w:pPr>
              <w:pStyle w:val="TabellRader"/>
            </w:pPr>
            <w:r>
              <w:t>22</w:t>
            </w:r>
          </w:p>
          <w:p w14:paraId="574E8CF2" w14:textId="77777777" w:rsidR="002A0D5F" w:rsidRDefault="002A0D5F" w:rsidP="00B43D43">
            <w:pPr>
              <w:pStyle w:val="TabellRader"/>
            </w:pPr>
            <w:r>
              <w:t>5</w:t>
            </w:r>
          </w:p>
        </w:tc>
        <w:tc>
          <w:tcPr>
            <w:tcW w:w="624" w:type="dxa"/>
            <w:tcBorders>
              <w:top w:val="single" w:sz="6" w:space="0" w:color="auto"/>
            </w:tcBorders>
            <w:shd w:val="clear" w:color="auto" w:fill="auto"/>
          </w:tcPr>
          <w:p w14:paraId="7B82133A" w14:textId="77777777" w:rsidR="002A0D5F" w:rsidRDefault="002A0D5F" w:rsidP="00B43D43">
            <w:pPr>
              <w:pStyle w:val="TabellRader"/>
            </w:pPr>
          </w:p>
          <w:p w14:paraId="482886D0" w14:textId="77777777" w:rsidR="002A0D5F" w:rsidRDefault="002A0D5F" w:rsidP="00B43D43">
            <w:pPr>
              <w:pStyle w:val="TabellRader"/>
            </w:pPr>
            <w:r>
              <w:t>7</w:t>
            </w:r>
          </w:p>
          <w:p w14:paraId="55C8C53C" w14:textId="77777777" w:rsidR="002A0D5F" w:rsidRDefault="002A0D5F" w:rsidP="00B43D43">
            <w:pPr>
              <w:pStyle w:val="TabellRader"/>
            </w:pPr>
            <w:r>
              <w:t>23</w:t>
            </w:r>
          </w:p>
          <w:p w14:paraId="12436950" w14:textId="77777777" w:rsidR="002A0D5F" w:rsidRDefault="002A0D5F" w:rsidP="00B43D43">
            <w:pPr>
              <w:pStyle w:val="TabellRader"/>
            </w:pPr>
            <w:r>
              <w:t>7</w:t>
            </w:r>
          </w:p>
        </w:tc>
        <w:tc>
          <w:tcPr>
            <w:tcW w:w="624" w:type="dxa"/>
            <w:tcBorders>
              <w:top w:val="single" w:sz="6" w:space="0" w:color="auto"/>
            </w:tcBorders>
            <w:shd w:val="clear" w:color="auto" w:fill="auto"/>
          </w:tcPr>
          <w:p w14:paraId="3F2BE5B9" w14:textId="77777777" w:rsidR="002A0D5F" w:rsidRDefault="002A0D5F" w:rsidP="00B43D43">
            <w:pPr>
              <w:pStyle w:val="TabellRader"/>
            </w:pPr>
          </w:p>
          <w:p w14:paraId="1218C4E0" w14:textId="77777777" w:rsidR="002A0D5F" w:rsidRDefault="002A0D5F" w:rsidP="00B43D43">
            <w:pPr>
              <w:pStyle w:val="TabellRader"/>
            </w:pPr>
            <w:r>
              <w:t>6</w:t>
            </w:r>
          </w:p>
          <w:p w14:paraId="5B45709B" w14:textId="77777777" w:rsidR="002A0D5F" w:rsidRDefault="002A0D5F" w:rsidP="00B43D43">
            <w:pPr>
              <w:pStyle w:val="TabellRader"/>
            </w:pPr>
            <w:r>
              <w:t>24</w:t>
            </w:r>
          </w:p>
          <w:p w14:paraId="11FDE319" w14:textId="77777777" w:rsidR="002A0D5F" w:rsidRDefault="002A0D5F" w:rsidP="00B43D43">
            <w:pPr>
              <w:pStyle w:val="TabellRader"/>
            </w:pPr>
            <w:r>
              <w:t>7</w:t>
            </w:r>
          </w:p>
        </w:tc>
        <w:tc>
          <w:tcPr>
            <w:tcW w:w="624" w:type="dxa"/>
            <w:tcBorders>
              <w:top w:val="single" w:sz="6" w:space="0" w:color="auto"/>
            </w:tcBorders>
            <w:shd w:val="clear" w:color="auto" w:fill="auto"/>
          </w:tcPr>
          <w:p w14:paraId="53FDE210" w14:textId="77777777" w:rsidR="002A0D5F" w:rsidRDefault="002A0D5F" w:rsidP="00B43D43">
            <w:pPr>
              <w:pStyle w:val="TabellRader"/>
            </w:pPr>
          </w:p>
          <w:p w14:paraId="4DD6718E" w14:textId="77777777" w:rsidR="002A0D5F" w:rsidRDefault="002A0D5F" w:rsidP="00B43D43">
            <w:pPr>
              <w:pStyle w:val="TabellRader"/>
            </w:pPr>
            <w:r>
              <w:t>6</w:t>
            </w:r>
          </w:p>
          <w:p w14:paraId="36CF2416" w14:textId="77777777" w:rsidR="002A0D5F" w:rsidRDefault="002A0D5F" w:rsidP="00B43D43">
            <w:pPr>
              <w:pStyle w:val="TabellRader"/>
            </w:pPr>
            <w:r>
              <w:t>22</w:t>
            </w:r>
          </w:p>
          <w:p w14:paraId="43A82F1E" w14:textId="77777777" w:rsidR="002A0D5F" w:rsidRDefault="002A0D5F" w:rsidP="00B43D43">
            <w:pPr>
              <w:pStyle w:val="TabellRader"/>
            </w:pPr>
            <w:r>
              <w:t>6</w:t>
            </w:r>
          </w:p>
        </w:tc>
      </w:tr>
      <w:tr w:rsidR="002A0D5F" w14:paraId="2414C821" w14:textId="77777777" w:rsidTr="00B43D43">
        <w:tc>
          <w:tcPr>
            <w:tcW w:w="2552" w:type="dxa"/>
            <w:tcBorders>
              <w:bottom w:val="single" w:sz="8" w:space="0" w:color="auto"/>
            </w:tcBorders>
            <w:shd w:val="clear" w:color="auto" w:fill="auto"/>
          </w:tcPr>
          <w:p w14:paraId="5D320FBF" w14:textId="77777777" w:rsidR="002A0D5F" w:rsidRDefault="002A0D5F" w:rsidP="00B43D43">
            <w:pPr>
              <w:pStyle w:val="TabellRader"/>
              <w:jc w:val="left"/>
            </w:pPr>
            <w:r>
              <w:t>-Män, utrikes födda</w:t>
            </w:r>
          </w:p>
        </w:tc>
        <w:tc>
          <w:tcPr>
            <w:tcW w:w="624" w:type="dxa"/>
            <w:tcBorders>
              <w:bottom w:val="single" w:sz="8" w:space="0" w:color="auto"/>
            </w:tcBorders>
            <w:shd w:val="clear" w:color="auto" w:fill="auto"/>
          </w:tcPr>
          <w:p w14:paraId="6492F7C3" w14:textId="77777777" w:rsidR="002A0D5F" w:rsidRDefault="002A0D5F" w:rsidP="00B43D43">
            <w:pPr>
              <w:pStyle w:val="TabellRader"/>
            </w:pPr>
            <w:r>
              <w:t>24</w:t>
            </w:r>
          </w:p>
        </w:tc>
        <w:tc>
          <w:tcPr>
            <w:tcW w:w="624" w:type="dxa"/>
            <w:tcBorders>
              <w:bottom w:val="single" w:sz="8" w:space="0" w:color="auto"/>
            </w:tcBorders>
            <w:shd w:val="clear" w:color="auto" w:fill="auto"/>
          </w:tcPr>
          <w:p w14:paraId="7537EAD3" w14:textId="77777777" w:rsidR="002A0D5F" w:rsidRDefault="002A0D5F" w:rsidP="00B43D43">
            <w:pPr>
              <w:pStyle w:val="TabellRader"/>
            </w:pPr>
            <w:r>
              <w:t>23</w:t>
            </w:r>
          </w:p>
        </w:tc>
        <w:tc>
          <w:tcPr>
            <w:tcW w:w="624" w:type="dxa"/>
            <w:tcBorders>
              <w:bottom w:val="single" w:sz="8" w:space="0" w:color="auto"/>
            </w:tcBorders>
            <w:shd w:val="clear" w:color="auto" w:fill="auto"/>
          </w:tcPr>
          <w:p w14:paraId="7D388B92" w14:textId="77777777" w:rsidR="002A0D5F" w:rsidRDefault="002A0D5F" w:rsidP="00B43D43">
            <w:pPr>
              <w:pStyle w:val="TabellRader"/>
            </w:pPr>
            <w:r>
              <w:t>24</w:t>
            </w:r>
          </w:p>
        </w:tc>
        <w:tc>
          <w:tcPr>
            <w:tcW w:w="624" w:type="dxa"/>
            <w:tcBorders>
              <w:bottom w:val="single" w:sz="8" w:space="0" w:color="auto"/>
            </w:tcBorders>
            <w:shd w:val="clear" w:color="auto" w:fill="auto"/>
          </w:tcPr>
          <w:p w14:paraId="7D4F6808" w14:textId="77777777" w:rsidR="002A0D5F" w:rsidRDefault="002A0D5F" w:rsidP="00B43D43">
            <w:pPr>
              <w:pStyle w:val="TabellRader"/>
            </w:pPr>
            <w:r>
              <w:t>25</w:t>
            </w:r>
          </w:p>
        </w:tc>
        <w:tc>
          <w:tcPr>
            <w:tcW w:w="624" w:type="dxa"/>
            <w:tcBorders>
              <w:bottom w:val="single" w:sz="8" w:space="0" w:color="auto"/>
            </w:tcBorders>
            <w:shd w:val="clear" w:color="auto" w:fill="auto"/>
          </w:tcPr>
          <w:p w14:paraId="6A56EED1" w14:textId="77777777" w:rsidR="002A0D5F" w:rsidRDefault="002A0D5F" w:rsidP="00B43D43">
            <w:pPr>
              <w:pStyle w:val="TabellRader"/>
            </w:pPr>
            <w:r>
              <w:t>25</w:t>
            </w:r>
          </w:p>
        </w:tc>
      </w:tr>
    </w:tbl>
    <w:p w14:paraId="4C4E6BA9" w14:textId="0E360195" w:rsidR="002A0D5F" w:rsidRDefault="002A0D5F" w:rsidP="00E80303">
      <w:pPr>
        <w:pStyle w:val="Rubrik5utannumrering"/>
      </w:pPr>
      <w:r>
        <w:t>Barn i hushå</w:t>
      </w:r>
      <w:r w:rsidR="00913BAB">
        <w:t>ll med ekonomiskt bistånd ökade</w:t>
      </w:r>
    </w:p>
    <w:p w14:paraId="77850BC8" w14:textId="77777777" w:rsidR="002A0D5F" w:rsidRDefault="002A0D5F" w:rsidP="00E80303">
      <w:pPr>
        <w:pStyle w:val="Brdtext"/>
      </w:pPr>
      <w:r>
        <w:t>Antalet barn som under 2011 levde i hushåll med ekonomiskt bistånd var knappt 137 000 (se diagram 4.7). Det motsvarade 7 procent av alla barn i befolkningen. Antalet barn i hushåll med långvarigt bistånd har ökat något under 2007–2011. År 2011 fanns det ca 56 000 barn i dessa hushåll, vilket motsvarade knappt 3 procent av alla barn.</w:t>
      </w:r>
    </w:p>
    <w:p w14:paraId="4621EC3F" w14:textId="0BB6ED37" w:rsidR="002A0D5F" w:rsidRDefault="002A0D5F" w:rsidP="00E80303">
      <w:pPr>
        <w:pStyle w:val="Brdtextmedindrag"/>
      </w:pPr>
      <w:r>
        <w:t>Spridningen mellan kommunerna är stor. I kommun</w:t>
      </w:r>
      <w:r w:rsidR="003938BF">
        <w:t>en</w:t>
      </w:r>
      <w:r>
        <w:t xml:space="preserve"> med störst andel barn med ekonomiskt bistånd </w:t>
      </w:r>
      <w:r w:rsidR="003938BF">
        <w:t>uppgick</w:t>
      </w:r>
      <w:r>
        <w:t xml:space="preserve"> andelen </w:t>
      </w:r>
      <w:r w:rsidR="003938BF">
        <w:t xml:space="preserve">till </w:t>
      </w:r>
      <w:r>
        <w:t xml:space="preserve">26 procent. </w:t>
      </w:r>
      <w:r w:rsidR="003D66B7">
        <w:t>I</w:t>
      </w:r>
      <w:r>
        <w:t xml:space="preserve"> kommun</w:t>
      </w:r>
      <w:r w:rsidR="00166323">
        <w:t>en med</w:t>
      </w:r>
      <w:r>
        <w:t xml:space="preserve"> lägst andel </w:t>
      </w:r>
      <w:r w:rsidR="003D66B7">
        <w:t>uppgick andelen till</w:t>
      </w:r>
      <w:r>
        <w:t xml:space="preserve"> 0,5 procent. Sett i ett längre tidsperspektiv var emellertid antalet barn som 2011 levde i hushåll med ekonomiskt bistånd betydligt färre än under 1990-talets krisår, då andelen barn i hushåll med ekonomiskt bistånd var ca 12 procent (250 000 barn).</w:t>
      </w:r>
    </w:p>
    <w:p w14:paraId="1E70F8A4" w14:textId="1DE285EA" w:rsidR="002A0D5F" w:rsidRPr="002B4D8C" w:rsidRDefault="002A0D5F" w:rsidP="00B43D43">
      <w:pPr>
        <w:pStyle w:val="Brdtextmedindrag"/>
        <w:rPr>
          <w:rStyle w:val="Rubrik5utannumreringChar"/>
          <w:i w:val="0"/>
        </w:rPr>
      </w:pPr>
      <w:r>
        <w:t xml:space="preserve">Ekonomiskt bistånd är vanligast bland hushållstypen ensamstående kvinnor med barn. En förklaring </w:t>
      </w:r>
      <w:r w:rsidR="00F022C6">
        <w:t xml:space="preserve">till detta </w:t>
      </w:r>
      <w:r>
        <w:t>är att dessa föräldrar ska klara hela hushållets utgifter på en inkomst och därmed har en mer sårbar ekonomisk situation. Under mitten av 1990-talet hade 37 procent av ensamstående mödrar ekonomiskt bistånd. Drygt tio år senare hade andelen sjunkit till 19 procent, sannolikt till följd av det förbättrade läget på arbetsmarknaden. År 2008, i sa</w:t>
      </w:r>
      <w:r w:rsidR="00913BAB">
        <w:t>mband med finanskrisen, började</w:t>
      </w:r>
      <w:r>
        <w:t xml:space="preserve"> andelen att stiga igen</w:t>
      </w:r>
      <w:r w:rsidR="00F022C6">
        <w:t>,</w:t>
      </w:r>
      <w:r>
        <w:t xml:space="preserve"> men vände åter nedåt 2011 till 23 procent.</w:t>
      </w:r>
    </w:p>
    <w:p w14:paraId="6EFF778E" w14:textId="0DE9828D" w:rsidR="002A0D5F" w:rsidRDefault="002A0D5F" w:rsidP="00B43D43">
      <w:pPr>
        <w:pStyle w:val="DiagramRubrik"/>
      </w:pPr>
      <w:r>
        <w:t xml:space="preserve">Diagram </w:t>
      </w:r>
      <w:fldSimple w:instr=" STYLEREF 1 \s ">
        <w:r w:rsidR="00756367">
          <w:rPr>
            <w:noProof/>
          </w:rPr>
          <w:t>4</w:t>
        </w:r>
      </w:fldSimple>
      <w:r>
        <w:t>.</w:t>
      </w:r>
      <w:fldSimple w:instr=" SEQ Diagram \* ARABIC \s 1 ">
        <w:r w:rsidR="00756367">
          <w:rPr>
            <w:noProof/>
          </w:rPr>
          <w:t>7</w:t>
        </w:r>
      </w:fldSimple>
      <w:r>
        <w:tab/>
        <w:t>Antal barn i hushåll med ekonomisk</w:t>
      </w:r>
      <w:r w:rsidR="00913BAB">
        <w:t>t bistånd 1990–</w:t>
      </w:r>
      <w:r>
        <w:t>2011</w:t>
      </w:r>
    </w:p>
    <w:p w14:paraId="599A6378" w14:textId="77777777" w:rsidR="002A0D5F" w:rsidRDefault="002A0D5F" w:rsidP="00B43D43">
      <w:pPr>
        <w:pStyle w:val="DiagramUnderrubrik"/>
        <w:spacing w:after="0"/>
      </w:pPr>
      <w:r>
        <w:t>Antal</w:t>
      </w:r>
    </w:p>
    <w:p w14:paraId="655A6F90" w14:textId="26F74FA2" w:rsidR="00A11C2B" w:rsidRPr="00A11C2B" w:rsidRDefault="00A11C2B" w:rsidP="00D03C4A">
      <w:pPr>
        <w:pStyle w:val="Brdtext"/>
      </w:pPr>
      <w:r>
        <w:rPr>
          <w:noProof/>
          <w:lang w:eastAsia="sv-SE"/>
        </w:rPr>
        <w:drawing>
          <wp:inline distT="0" distB="0" distL="0" distR="0" wp14:anchorId="78B6B4E4" wp14:editId="276E65F0">
            <wp:extent cx="3745230" cy="2677692"/>
            <wp:effectExtent l="0" t="0" r="7620" b="8890"/>
            <wp:docPr id="70" name="Diagram 70"/>
            <wp:cNvGraphicFramePr/>
            <a:graphic xmlns:a="http://schemas.openxmlformats.org/drawingml/2006/main">
              <a:graphicData uri="http://schemas.openxmlformats.org/drawingml/2006/chart">
                <c:chart xmlns:c="http://schemas.openxmlformats.org/drawingml/2006/chart" xmlns:r="http://schemas.openxmlformats.org/officeDocument/2006/relationships" r:id="rId116"/>
              </a:graphicData>
            </a:graphic>
          </wp:inline>
        </w:drawing>
      </w:r>
    </w:p>
    <w:p w14:paraId="3A74590D" w14:textId="77777777" w:rsidR="002A0D5F" w:rsidRPr="002D0610" w:rsidRDefault="002A0D5F" w:rsidP="00B43D43">
      <w:pPr>
        <w:pStyle w:val="Rubrik5utannumrering"/>
        <w:rPr>
          <w:rStyle w:val="Rubrik5utannumreringChar"/>
          <w:i/>
        </w:rPr>
      </w:pPr>
      <w:r w:rsidRPr="002D0610">
        <w:rPr>
          <w:rStyle w:val="Rubrik5utannumreringChar"/>
          <w:i/>
        </w:rPr>
        <w:t>Ekonomiskt bistånd varierade mellan olika kommungrupper</w:t>
      </w:r>
    </w:p>
    <w:p w14:paraId="1C890EAF" w14:textId="13A423F0" w:rsidR="002A0D5F" w:rsidRDefault="002A0D5F" w:rsidP="00B43D43">
      <w:pPr>
        <w:pStyle w:val="Brdtext"/>
      </w:pPr>
      <w:r w:rsidRPr="00433AF0">
        <w:t>Kostnaderna per invånare för ekonomiskt bistånd varierade mellan olika kommungrupper 2011. Kostnaderna var i genomsnitt högst i kommun</w:t>
      </w:r>
      <w:r>
        <w:softHyphen/>
      </w:r>
      <w:r w:rsidRPr="00433AF0">
        <w:t xml:space="preserve">grupperna storstäder och större städer, </w:t>
      </w:r>
      <w:r>
        <w:t>ca</w:t>
      </w:r>
      <w:r w:rsidRPr="00433AF0">
        <w:t xml:space="preserve"> 2</w:t>
      </w:r>
      <w:r>
        <w:t> </w:t>
      </w:r>
      <w:r w:rsidRPr="00433AF0">
        <w:t>400 kronor respektive 1</w:t>
      </w:r>
      <w:r>
        <w:t> </w:t>
      </w:r>
      <w:r w:rsidRPr="00433AF0">
        <w:t>500 kronor per invånare</w:t>
      </w:r>
      <w:r>
        <w:t xml:space="preserve"> (se diagram 4.8)</w:t>
      </w:r>
      <w:r w:rsidRPr="00433AF0">
        <w:t xml:space="preserve">. I övriga kommungrupper </w:t>
      </w:r>
      <w:r>
        <w:t>var</w:t>
      </w:r>
      <w:r w:rsidRPr="00433AF0">
        <w:t xml:space="preserve"> kostnaden per invånare </w:t>
      </w:r>
      <w:r>
        <w:t>i genomsnitt omkring</w:t>
      </w:r>
      <w:r w:rsidRPr="00433AF0">
        <w:t xml:space="preserve"> 1</w:t>
      </w:r>
      <w:r>
        <w:t> </w:t>
      </w:r>
      <w:r w:rsidRPr="00433AF0">
        <w:t>000 kronor. Kostnaden för ekonomiskt bistånd</w:t>
      </w:r>
      <w:r>
        <w:t xml:space="preserve"> har </w:t>
      </w:r>
      <w:r w:rsidR="0091331A">
        <w:t xml:space="preserve">dock </w:t>
      </w:r>
      <w:r>
        <w:t>ökat i alla kommungrupper</w:t>
      </w:r>
      <w:r w:rsidRPr="00433AF0">
        <w:t>.</w:t>
      </w:r>
    </w:p>
    <w:p w14:paraId="51050393" w14:textId="48E7740A" w:rsidR="00913BAB" w:rsidRDefault="00913BAB">
      <w:pPr>
        <w:overflowPunct/>
        <w:autoSpaceDE/>
        <w:autoSpaceDN/>
        <w:adjustRightInd/>
        <w:textAlignment w:val="auto"/>
        <w:rPr>
          <w:rFonts w:ascii="Trade Gothic Pro" w:hAnsi="Trade Gothic Pro"/>
          <w:b/>
        </w:rPr>
      </w:pPr>
      <w:r>
        <w:br w:type="page"/>
      </w:r>
    </w:p>
    <w:p w14:paraId="67DF2862" w14:textId="77777777" w:rsidR="002A0D5F" w:rsidRDefault="002A0D5F" w:rsidP="00B43D43">
      <w:pPr>
        <w:pStyle w:val="DiagramRubrik"/>
      </w:pPr>
      <w:r>
        <w:t xml:space="preserve">Diagram </w:t>
      </w:r>
      <w:fldSimple w:instr=" STYLEREF 1 \s ">
        <w:r w:rsidR="00756367">
          <w:rPr>
            <w:noProof/>
          </w:rPr>
          <w:t>4</w:t>
        </w:r>
      </w:fldSimple>
      <w:r>
        <w:t>.</w:t>
      </w:r>
      <w:fldSimple w:instr=" SEQ Diagram \* ARABIC \s 1 ">
        <w:r w:rsidR="00756367">
          <w:rPr>
            <w:noProof/>
          </w:rPr>
          <w:t>8</w:t>
        </w:r>
      </w:fldSimple>
      <w:r>
        <w:tab/>
        <w:t>Kommuners kostnader för ekonomiskt bistånd 2007 och 2011</w:t>
      </w:r>
    </w:p>
    <w:p w14:paraId="771D2598" w14:textId="77777777" w:rsidR="002A0D5F" w:rsidRDefault="002A0D5F" w:rsidP="00B43D43">
      <w:pPr>
        <w:pStyle w:val="DiagramUnderrubrik"/>
        <w:spacing w:after="0"/>
      </w:pPr>
      <w:r>
        <w:t>Kronor per invånare</w:t>
      </w:r>
    </w:p>
    <w:p w14:paraId="1546D01A" w14:textId="3EC5BA62" w:rsidR="00480C1F" w:rsidRPr="00480C1F" w:rsidRDefault="00480C1F" w:rsidP="00D03C4A">
      <w:pPr>
        <w:pStyle w:val="Brdtext"/>
      </w:pPr>
      <w:r>
        <w:rPr>
          <w:noProof/>
          <w:lang w:eastAsia="sv-SE"/>
        </w:rPr>
        <w:drawing>
          <wp:inline distT="0" distB="0" distL="0" distR="0" wp14:anchorId="428C13CC" wp14:editId="0394CF1E">
            <wp:extent cx="3745230" cy="2675164"/>
            <wp:effectExtent l="0" t="0" r="7620" b="0"/>
            <wp:docPr id="95" name="Diagram 95"/>
            <wp:cNvGraphicFramePr/>
            <a:graphic xmlns:a="http://schemas.openxmlformats.org/drawingml/2006/main">
              <a:graphicData uri="http://schemas.openxmlformats.org/drawingml/2006/chart">
                <c:chart xmlns:c="http://schemas.openxmlformats.org/drawingml/2006/chart" xmlns:r="http://schemas.openxmlformats.org/officeDocument/2006/relationships" r:id="rId117"/>
              </a:graphicData>
            </a:graphic>
          </wp:inline>
        </w:drawing>
      </w:r>
    </w:p>
    <w:p w14:paraId="69D3F042" w14:textId="77777777" w:rsidR="002A0D5F" w:rsidRPr="00CE20B1" w:rsidRDefault="002A0D5F" w:rsidP="00E2233D">
      <w:pPr>
        <w:pStyle w:val="Rubrik2"/>
        <w:numPr>
          <w:ilvl w:val="1"/>
          <w:numId w:val="18"/>
        </w:numPr>
      </w:pPr>
      <w:bookmarkStart w:id="1144" w:name="_Toc350326894"/>
      <w:bookmarkStart w:id="1145" w:name="_Toc350329003"/>
      <w:bookmarkStart w:id="1146" w:name="_Toc350329814"/>
      <w:bookmarkStart w:id="1147" w:name="_Toc350331569"/>
      <w:bookmarkStart w:id="1148" w:name="_Toc350340435"/>
      <w:bookmarkStart w:id="1149" w:name="_Toc350345079"/>
      <w:bookmarkStart w:id="1150" w:name="_Toc350406842"/>
      <w:bookmarkStart w:id="1151" w:name="_Toc350412429"/>
      <w:bookmarkStart w:id="1152" w:name="_Toc350414307"/>
      <w:bookmarkStart w:id="1153" w:name="_Toc351027668"/>
      <w:bookmarkStart w:id="1154" w:name="_Toc351637575"/>
      <w:bookmarkStart w:id="1155" w:name="_Toc351639318"/>
      <w:bookmarkStart w:id="1156" w:name="_Toc351642788"/>
      <w:bookmarkStart w:id="1157" w:name="_Toc351644321"/>
      <w:bookmarkStart w:id="1158" w:name="_Toc351646995"/>
      <w:r>
        <w:t>Vuxna personer med missbruks- och beroendeproblem</w:t>
      </w:r>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p>
    <w:p w14:paraId="02B5013A" w14:textId="77777777" w:rsidR="002A0D5F" w:rsidRDefault="002A0D5F" w:rsidP="00E2233D">
      <w:pPr>
        <w:pStyle w:val="Rubrik3"/>
        <w:numPr>
          <w:ilvl w:val="2"/>
          <w:numId w:val="18"/>
        </w:numPr>
        <w:spacing w:before="0"/>
      </w:pPr>
      <w:bookmarkStart w:id="1159" w:name="_Toc350326895"/>
      <w:bookmarkStart w:id="1160" w:name="_Toc350329004"/>
      <w:bookmarkStart w:id="1161" w:name="_Toc350329815"/>
      <w:bookmarkStart w:id="1162" w:name="_Toc350331570"/>
      <w:bookmarkStart w:id="1163" w:name="_Toc350340436"/>
      <w:bookmarkStart w:id="1164" w:name="_Toc350345080"/>
      <w:bookmarkStart w:id="1165" w:name="_Toc350406843"/>
      <w:bookmarkStart w:id="1166" w:name="_Toc350412430"/>
      <w:bookmarkStart w:id="1167" w:name="_Toc350414308"/>
      <w:bookmarkStart w:id="1168" w:name="_Toc351027669"/>
      <w:bookmarkStart w:id="1169" w:name="_Toc351637576"/>
      <w:bookmarkStart w:id="1170" w:name="_Toc351639319"/>
      <w:bookmarkStart w:id="1171" w:name="_Toc351642789"/>
      <w:bookmarkStart w:id="1172" w:name="_Toc351644322"/>
      <w:bookmarkStart w:id="1173" w:name="_Toc351646996"/>
      <w:r>
        <w:t>Nationella mål</w:t>
      </w:r>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p>
    <w:p w14:paraId="74FCBB19" w14:textId="670020F7" w:rsidR="002A0D5F" w:rsidRDefault="002A0D5F" w:rsidP="00E80303">
      <w:pPr>
        <w:pStyle w:val="Brdtext"/>
      </w:pPr>
      <w:r>
        <w:t>Kommunernas ansvar för att en person med missbruk får den hjälp eller det stöd han eller</w:t>
      </w:r>
      <w:r w:rsidR="00902747">
        <w:t xml:space="preserve"> hon behöver regleras i SoL och</w:t>
      </w:r>
      <w:r>
        <w:t xml:space="preserve"> LVM. </w:t>
      </w:r>
    </w:p>
    <w:p w14:paraId="1EA2B4A8" w14:textId="267FEFF5" w:rsidR="002A0D5F" w:rsidRDefault="002A0D5F" w:rsidP="00E80303">
      <w:pPr>
        <w:pStyle w:val="Brdtextmedindrag"/>
      </w:pPr>
      <w:r>
        <w:t xml:space="preserve">I SoL finns såväl generella mål (t.ex. att insatserna ska bygga på frivillighet och självbestämmande) som specifika mål för personer som riskerar att utveckla ett missbruk eller som redan har ett utvecklat missbruk, </w:t>
      </w:r>
      <w:r w:rsidR="00B71476">
        <w:t xml:space="preserve">med syfte att </w:t>
      </w:r>
      <w:r>
        <w:t>förebygga och motverka missbruk av alkohol och andra beroendeframkallande medel. Socialnämnden ska sörja för att den enskilde missbrukaren får den hjälp han eller hon behöver. I särskilda fall kan tvång tillgripas. Målet för des</w:t>
      </w:r>
      <w:r w:rsidR="00BF0EE3">
        <w:t>sa ingripanden är att</w:t>
      </w:r>
      <w:r>
        <w:t xml:space="preserve"> motivera den intagna att frivilligt medverka till fortsatt behandling. </w:t>
      </w:r>
    </w:p>
    <w:p w14:paraId="62F96420" w14:textId="77777777" w:rsidR="002A0D5F" w:rsidRDefault="002A0D5F" w:rsidP="00E80303">
      <w:pPr>
        <w:pStyle w:val="Brdtextmedindrag"/>
      </w:pPr>
      <w:r>
        <w:t xml:space="preserve">Kommunernas socialtjänst ansvarar således för vård i både öppna och slutna former. Vården kan vara behandlingsinriktad, men även socialt stödjande. </w:t>
      </w:r>
    </w:p>
    <w:p w14:paraId="14830A53" w14:textId="77777777" w:rsidR="002A0D5F" w:rsidRDefault="002A0D5F" w:rsidP="00E2233D">
      <w:pPr>
        <w:pStyle w:val="Rubrik3"/>
        <w:numPr>
          <w:ilvl w:val="2"/>
          <w:numId w:val="18"/>
        </w:numPr>
      </w:pPr>
      <w:bookmarkStart w:id="1174" w:name="_Toc350326896"/>
      <w:bookmarkStart w:id="1175" w:name="_Toc350329005"/>
      <w:bookmarkStart w:id="1176" w:name="_Toc350329816"/>
      <w:bookmarkStart w:id="1177" w:name="_Toc350331571"/>
      <w:bookmarkStart w:id="1178" w:name="_Toc350340437"/>
      <w:bookmarkStart w:id="1179" w:name="_Toc350345081"/>
      <w:bookmarkStart w:id="1180" w:name="_Toc350406844"/>
      <w:bookmarkStart w:id="1181" w:name="_Toc350412431"/>
      <w:bookmarkStart w:id="1182" w:name="_Toc350414309"/>
      <w:bookmarkStart w:id="1183" w:name="_Toc351027670"/>
      <w:bookmarkStart w:id="1184" w:name="_Toc351637577"/>
      <w:bookmarkStart w:id="1185" w:name="_Toc351639320"/>
      <w:bookmarkStart w:id="1186" w:name="_Toc351642790"/>
      <w:bookmarkStart w:id="1187" w:name="_Toc351644323"/>
      <w:bookmarkStart w:id="1188" w:name="_Toc351646997"/>
      <w:r>
        <w:t>Måluppfyllelse</w:t>
      </w:r>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p>
    <w:p w14:paraId="022FDECF" w14:textId="0BD5B158" w:rsidR="002A0D5F" w:rsidRDefault="002A0D5F" w:rsidP="00E80303">
      <w:pPr>
        <w:pStyle w:val="Brdtext"/>
      </w:pPr>
      <w:r>
        <w:t xml:space="preserve">Antalet vårddygn i frivillig institutionsvård har minskat något mellan 2007 och 2011 </w:t>
      </w:r>
      <w:r w:rsidRPr="000662AA">
        <w:t>för vuxna med missbruks- och beroendeproblem</w:t>
      </w:r>
      <w:r w:rsidR="00B71476">
        <w:t>,</w:t>
      </w:r>
      <w:r w:rsidRPr="000662AA">
        <w:t xml:space="preserve"> </w:t>
      </w:r>
      <w:r>
        <w:t xml:space="preserve">medan antalet inskrivningar i frivillig institutionsvård eller familjehem har varit relativt konstant. Inskrivningar i bistånd som avser boende har ökat något. Kostnaden för alla verksamheter minskade under den studerade perioden. </w:t>
      </w:r>
    </w:p>
    <w:p w14:paraId="018357B6" w14:textId="77777777" w:rsidR="002A0D5F" w:rsidRDefault="002A0D5F" w:rsidP="00E80303">
      <w:pPr>
        <w:pStyle w:val="Brdtextmedindrag"/>
      </w:pPr>
      <w:r>
        <w:t xml:space="preserve">Den officiella statistiken fångar en allt mindre del av socialtjänstens totala insatser i takt med att det blir vanligare att erbjuda s.k. servicetjänster, alltså insatser enligt SoL utan individuella biståndsbeslut. Dessa insatser redovisas inte i statistiken. </w:t>
      </w:r>
    </w:p>
    <w:p w14:paraId="26C8908D" w14:textId="77777777" w:rsidR="002A0D5F" w:rsidRDefault="002A0D5F" w:rsidP="00E80303">
      <w:pPr>
        <w:pStyle w:val="Rubrik5utannumrering"/>
      </w:pPr>
      <w:r>
        <w:t>Liten förändring av tvångsvården sedan 2007</w:t>
      </w:r>
    </w:p>
    <w:p w14:paraId="775E3ADE" w14:textId="15254EF1" w:rsidR="002A0D5F" w:rsidRDefault="00B71476" w:rsidP="00E80303">
      <w:pPr>
        <w:pStyle w:val="Brdtext"/>
      </w:pPr>
      <w:r>
        <w:t>År</w:t>
      </w:r>
      <w:r w:rsidR="002A0D5F">
        <w:t xml:space="preserve"> 2007–2011 var antalet utskrivningar från tvångsvården tämligen konstant (se tabell 4.12). Personer under 30 år omhändertas nästan uteslutande på grund av problem med narkotika. De äldre ålders</w:t>
      </w:r>
      <w:r w:rsidR="00BF0EE3">
        <w:t>-</w:t>
      </w:r>
      <w:r w:rsidR="002A0D5F">
        <w:t>grupperna har oftare problem med missbruk av alkohol.</w:t>
      </w:r>
    </w:p>
    <w:p w14:paraId="750558F2" w14:textId="77777777" w:rsidR="002A0D5F" w:rsidRDefault="002A0D5F" w:rsidP="00E80303">
      <w:pPr>
        <w:pStyle w:val="TabellRubrik"/>
      </w:pPr>
      <w:r>
        <w:t xml:space="preserve">Tabell </w:t>
      </w:r>
      <w:fldSimple w:instr=" STYLEREF 1 \s ">
        <w:r w:rsidR="00756367">
          <w:rPr>
            <w:noProof/>
          </w:rPr>
          <w:t>4</w:t>
        </w:r>
      </w:fldSimple>
      <w:r>
        <w:t>.12</w:t>
      </w:r>
      <w:r>
        <w:tab/>
        <w:t xml:space="preserve">Antal </w:t>
      </w:r>
      <w:r w:rsidRPr="00C633C1">
        <w:t>utskrivna från tvångsvård enligt LVM samt andel kvinnor respektive män 2007</w:t>
      </w:r>
      <w:r>
        <w:t>–</w:t>
      </w:r>
      <w:r w:rsidRPr="00C633C1">
        <w:t>2011</w:t>
      </w:r>
    </w:p>
    <w:tbl>
      <w:tblPr>
        <w:tblW w:w="5611" w:type="dxa"/>
        <w:tblLayout w:type="fixed"/>
        <w:tblCellMar>
          <w:left w:w="0" w:type="dxa"/>
        </w:tblCellMar>
        <w:tblLook w:val="0000" w:firstRow="0" w:lastRow="0" w:firstColumn="0" w:lastColumn="0" w:noHBand="0" w:noVBand="0"/>
      </w:tblPr>
      <w:tblGrid>
        <w:gridCol w:w="1361"/>
        <w:gridCol w:w="850"/>
        <w:gridCol w:w="850"/>
        <w:gridCol w:w="850"/>
        <w:gridCol w:w="850"/>
        <w:gridCol w:w="850"/>
      </w:tblGrid>
      <w:tr w:rsidR="002A0D5F" w14:paraId="695F8045" w14:textId="77777777" w:rsidTr="00E80303">
        <w:tc>
          <w:tcPr>
            <w:tcW w:w="1361" w:type="dxa"/>
            <w:tcBorders>
              <w:top w:val="single" w:sz="8" w:space="0" w:color="auto"/>
              <w:bottom w:val="single" w:sz="6" w:space="0" w:color="auto"/>
            </w:tcBorders>
            <w:shd w:val="clear" w:color="auto" w:fill="auto"/>
          </w:tcPr>
          <w:p w14:paraId="69323752" w14:textId="77777777" w:rsidR="002A0D5F" w:rsidRDefault="002A0D5F" w:rsidP="00E80303">
            <w:pPr>
              <w:pStyle w:val="TabellHuvud"/>
              <w:jc w:val="left"/>
            </w:pPr>
          </w:p>
        </w:tc>
        <w:tc>
          <w:tcPr>
            <w:tcW w:w="850" w:type="dxa"/>
            <w:tcBorders>
              <w:top w:val="single" w:sz="8" w:space="0" w:color="auto"/>
              <w:bottom w:val="single" w:sz="6" w:space="0" w:color="auto"/>
            </w:tcBorders>
            <w:shd w:val="clear" w:color="auto" w:fill="auto"/>
          </w:tcPr>
          <w:p w14:paraId="468124EC" w14:textId="77777777" w:rsidR="002A0D5F" w:rsidRDefault="002A0D5F" w:rsidP="00E80303">
            <w:pPr>
              <w:pStyle w:val="TabellHuvud"/>
            </w:pPr>
            <w:r>
              <w:t>2007</w:t>
            </w:r>
          </w:p>
        </w:tc>
        <w:tc>
          <w:tcPr>
            <w:tcW w:w="850" w:type="dxa"/>
            <w:tcBorders>
              <w:top w:val="single" w:sz="8" w:space="0" w:color="auto"/>
              <w:bottom w:val="single" w:sz="6" w:space="0" w:color="auto"/>
            </w:tcBorders>
            <w:shd w:val="clear" w:color="auto" w:fill="auto"/>
          </w:tcPr>
          <w:p w14:paraId="63724D4B" w14:textId="77777777" w:rsidR="002A0D5F" w:rsidRDefault="002A0D5F" w:rsidP="00E80303">
            <w:pPr>
              <w:pStyle w:val="TabellHuvud"/>
            </w:pPr>
            <w:r>
              <w:t>2008</w:t>
            </w:r>
          </w:p>
        </w:tc>
        <w:tc>
          <w:tcPr>
            <w:tcW w:w="850" w:type="dxa"/>
            <w:tcBorders>
              <w:top w:val="single" w:sz="8" w:space="0" w:color="auto"/>
              <w:bottom w:val="single" w:sz="6" w:space="0" w:color="auto"/>
            </w:tcBorders>
            <w:shd w:val="clear" w:color="auto" w:fill="auto"/>
          </w:tcPr>
          <w:p w14:paraId="330C351A" w14:textId="77777777" w:rsidR="002A0D5F" w:rsidRDefault="002A0D5F" w:rsidP="00E80303">
            <w:pPr>
              <w:pStyle w:val="TabellHuvud"/>
            </w:pPr>
            <w:r>
              <w:t>2009</w:t>
            </w:r>
          </w:p>
        </w:tc>
        <w:tc>
          <w:tcPr>
            <w:tcW w:w="850" w:type="dxa"/>
            <w:tcBorders>
              <w:top w:val="single" w:sz="8" w:space="0" w:color="auto"/>
              <w:bottom w:val="single" w:sz="6" w:space="0" w:color="auto"/>
            </w:tcBorders>
            <w:shd w:val="clear" w:color="auto" w:fill="auto"/>
          </w:tcPr>
          <w:p w14:paraId="765DEDC6" w14:textId="77777777" w:rsidR="002A0D5F" w:rsidRDefault="002A0D5F" w:rsidP="00E80303">
            <w:pPr>
              <w:pStyle w:val="TabellHuvud"/>
            </w:pPr>
            <w:r>
              <w:t>2010</w:t>
            </w:r>
          </w:p>
        </w:tc>
        <w:tc>
          <w:tcPr>
            <w:tcW w:w="850" w:type="dxa"/>
            <w:tcBorders>
              <w:top w:val="single" w:sz="8" w:space="0" w:color="auto"/>
              <w:bottom w:val="single" w:sz="6" w:space="0" w:color="auto"/>
            </w:tcBorders>
            <w:shd w:val="clear" w:color="auto" w:fill="auto"/>
          </w:tcPr>
          <w:p w14:paraId="0C77C223" w14:textId="77777777" w:rsidR="002A0D5F" w:rsidRDefault="002A0D5F" w:rsidP="00E80303">
            <w:pPr>
              <w:pStyle w:val="TabellHuvud"/>
            </w:pPr>
            <w:r>
              <w:t>2011</w:t>
            </w:r>
          </w:p>
        </w:tc>
      </w:tr>
      <w:tr w:rsidR="002A0D5F" w14:paraId="771033D0" w14:textId="77777777" w:rsidTr="00E80303">
        <w:tc>
          <w:tcPr>
            <w:tcW w:w="1361" w:type="dxa"/>
            <w:tcBorders>
              <w:top w:val="single" w:sz="6" w:space="0" w:color="auto"/>
            </w:tcBorders>
            <w:shd w:val="clear" w:color="auto" w:fill="auto"/>
          </w:tcPr>
          <w:p w14:paraId="0FC8C2D1" w14:textId="77777777" w:rsidR="002A0D5F" w:rsidRDefault="002A0D5F" w:rsidP="00E80303">
            <w:pPr>
              <w:pStyle w:val="TabellRader"/>
              <w:jc w:val="left"/>
            </w:pPr>
            <w:r>
              <w:t>Antal personer</w:t>
            </w:r>
          </w:p>
        </w:tc>
        <w:tc>
          <w:tcPr>
            <w:tcW w:w="850" w:type="dxa"/>
            <w:tcBorders>
              <w:top w:val="single" w:sz="6" w:space="0" w:color="auto"/>
            </w:tcBorders>
            <w:shd w:val="clear" w:color="auto" w:fill="auto"/>
          </w:tcPr>
          <w:p w14:paraId="23E6870C" w14:textId="77777777" w:rsidR="002A0D5F" w:rsidRDefault="002A0D5F" w:rsidP="00E80303">
            <w:pPr>
              <w:pStyle w:val="TabellRader"/>
            </w:pPr>
            <w:r>
              <w:t>1 090</w:t>
            </w:r>
          </w:p>
        </w:tc>
        <w:tc>
          <w:tcPr>
            <w:tcW w:w="850" w:type="dxa"/>
            <w:tcBorders>
              <w:top w:val="single" w:sz="6" w:space="0" w:color="auto"/>
            </w:tcBorders>
            <w:shd w:val="clear" w:color="auto" w:fill="auto"/>
          </w:tcPr>
          <w:p w14:paraId="5DD796E6" w14:textId="77777777" w:rsidR="002A0D5F" w:rsidRDefault="002A0D5F" w:rsidP="00E80303">
            <w:pPr>
              <w:pStyle w:val="TabellRader"/>
            </w:pPr>
            <w:r>
              <w:t>1 080</w:t>
            </w:r>
          </w:p>
        </w:tc>
        <w:tc>
          <w:tcPr>
            <w:tcW w:w="850" w:type="dxa"/>
            <w:tcBorders>
              <w:top w:val="single" w:sz="6" w:space="0" w:color="auto"/>
            </w:tcBorders>
            <w:shd w:val="clear" w:color="auto" w:fill="auto"/>
          </w:tcPr>
          <w:p w14:paraId="32C4D098" w14:textId="77777777" w:rsidR="002A0D5F" w:rsidRDefault="002A0D5F" w:rsidP="00E80303">
            <w:pPr>
              <w:pStyle w:val="TabellRader"/>
            </w:pPr>
            <w:r>
              <w:t>970</w:t>
            </w:r>
          </w:p>
        </w:tc>
        <w:tc>
          <w:tcPr>
            <w:tcW w:w="850" w:type="dxa"/>
            <w:tcBorders>
              <w:top w:val="single" w:sz="6" w:space="0" w:color="auto"/>
            </w:tcBorders>
            <w:shd w:val="clear" w:color="auto" w:fill="auto"/>
          </w:tcPr>
          <w:p w14:paraId="4383254B" w14:textId="77777777" w:rsidR="002A0D5F" w:rsidRDefault="002A0D5F" w:rsidP="00E80303">
            <w:pPr>
              <w:pStyle w:val="TabellRader"/>
            </w:pPr>
            <w:r>
              <w:t>1 070</w:t>
            </w:r>
          </w:p>
        </w:tc>
        <w:tc>
          <w:tcPr>
            <w:tcW w:w="850" w:type="dxa"/>
            <w:tcBorders>
              <w:top w:val="single" w:sz="6" w:space="0" w:color="auto"/>
            </w:tcBorders>
            <w:shd w:val="clear" w:color="auto" w:fill="auto"/>
          </w:tcPr>
          <w:p w14:paraId="193A926E" w14:textId="77777777" w:rsidR="002A0D5F" w:rsidRDefault="002A0D5F" w:rsidP="00E80303">
            <w:pPr>
              <w:pStyle w:val="TabellRader"/>
            </w:pPr>
            <w:r>
              <w:t>1 030</w:t>
            </w:r>
          </w:p>
        </w:tc>
      </w:tr>
      <w:tr w:rsidR="002A0D5F" w14:paraId="01137729" w14:textId="77777777" w:rsidTr="00E80303">
        <w:tc>
          <w:tcPr>
            <w:tcW w:w="1361" w:type="dxa"/>
            <w:shd w:val="clear" w:color="auto" w:fill="auto"/>
          </w:tcPr>
          <w:p w14:paraId="43A0B90F" w14:textId="77777777" w:rsidR="002A0D5F" w:rsidRDefault="002A0D5F" w:rsidP="00E80303">
            <w:pPr>
              <w:pStyle w:val="TabellRader"/>
              <w:jc w:val="left"/>
            </w:pPr>
            <w:r>
              <w:t>Andel kvinnor</w:t>
            </w:r>
          </w:p>
        </w:tc>
        <w:tc>
          <w:tcPr>
            <w:tcW w:w="850" w:type="dxa"/>
            <w:shd w:val="clear" w:color="auto" w:fill="auto"/>
          </w:tcPr>
          <w:p w14:paraId="07E85017" w14:textId="77777777" w:rsidR="002A0D5F" w:rsidRDefault="002A0D5F" w:rsidP="00E80303">
            <w:pPr>
              <w:pStyle w:val="TabellRader"/>
            </w:pPr>
            <w:r>
              <w:t>34</w:t>
            </w:r>
          </w:p>
        </w:tc>
        <w:tc>
          <w:tcPr>
            <w:tcW w:w="850" w:type="dxa"/>
            <w:shd w:val="clear" w:color="auto" w:fill="auto"/>
          </w:tcPr>
          <w:p w14:paraId="76553B73" w14:textId="77777777" w:rsidR="002A0D5F" w:rsidRDefault="002A0D5F" w:rsidP="00E80303">
            <w:pPr>
              <w:pStyle w:val="TabellRader"/>
            </w:pPr>
            <w:r>
              <w:t>32</w:t>
            </w:r>
          </w:p>
        </w:tc>
        <w:tc>
          <w:tcPr>
            <w:tcW w:w="850" w:type="dxa"/>
            <w:shd w:val="clear" w:color="auto" w:fill="auto"/>
          </w:tcPr>
          <w:p w14:paraId="3ED6945A" w14:textId="77777777" w:rsidR="002A0D5F" w:rsidRDefault="002A0D5F" w:rsidP="00E80303">
            <w:pPr>
              <w:pStyle w:val="TabellRader"/>
            </w:pPr>
            <w:r>
              <w:t>33</w:t>
            </w:r>
          </w:p>
        </w:tc>
        <w:tc>
          <w:tcPr>
            <w:tcW w:w="850" w:type="dxa"/>
            <w:shd w:val="clear" w:color="auto" w:fill="auto"/>
          </w:tcPr>
          <w:p w14:paraId="490617FD" w14:textId="77777777" w:rsidR="002A0D5F" w:rsidRDefault="002A0D5F" w:rsidP="00E80303">
            <w:pPr>
              <w:pStyle w:val="TabellRader"/>
            </w:pPr>
            <w:r>
              <w:t>31</w:t>
            </w:r>
          </w:p>
        </w:tc>
        <w:tc>
          <w:tcPr>
            <w:tcW w:w="850" w:type="dxa"/>
            <w:shd w:val="clear" w:color="auto" w:fill="auto"/>
          </w:tcPr>
          <w:p w14:paraId="09D30FD8" w14:textId="77777777" w:rsidR="002A0D5F" w:rsidRDefault="002A0D5F" w:rsidP="00E80303">
            <w:pPr>
              <w:pStyle w:val="TabellRader"/>
            </w:pPr>
            <w:r>
              <w:t>34</w:t>
            </w:r>
          </w:p>
        </w:tc>
      </w:tr>
      <w:tr w:rsidR="002A0D5F" w:rsidRPr="00C633C1" w14:paraId="346D30DD" w14:textId="77777777" w:rsidTr="00E80303">
        <w:tc>
          <w:tcPr>
            <w:tcW w:w="1361" w:type="dxa"/>
            <w:tcBorders>
              <w:bottom w:val="single" w:sz="8" w:space="0" w:color="auto"/>
            </w:tcBorders>
            <w:shd w:val="clear" w:color="auto" w:fill="auto"/>
          </w:tcPr>
          <w:p w14:paraId="62CF2161" w14:textId="77777777" w:rsidR="002A0D5F" w:rsidRPr="00C633C1" w:rsidRDefault="002A0D5F" w:rsidP="00E80303">
            <w:pPr>
              <w:pStyle w:val="TabellSlutsumma"/>
              <w:jc w:val="left"/>
              <w:rPr>
                <w:b w:val="0"/>
              </w:rPr>
            </w:pPr>
            <w:r w:rsidRPr="00C633C1">
              <w:rPr>
                <w:b w:val="0"/>
              </w:rPr>
              <w:t>Andel män</w:t>
            </w:r>
          </w:p>
        </w:tc>
        <w:tc>
          <w:tcPr>
            <w:tcW w:w="850" w:type="dxa"/>
            <w:tcBorders>
              <w:bottom w:val="single" w:sz="8" w:space="0" w:color="auto"/>
            </w:tcBorders>
            <w:shd w:val="clear" w:color="auto" w:fill="auto"/>
          </w:tcPr>
          <w:p w14:paraId="3F407D00" w14:textId="77777777" w:rsidR="002A0D5F" w:rsidRPr="00C633C1" w:rsidRDefault="002A0D5F" w:rsidP="00E80303">
            <w:pPr>
              <w:pStyle w:val="TabellSlutsumma"/>
              <w:rPr>
                <w:b w:val="0"/>
              </w:rPr>
            </w:pPr>
            <w:r>
              <w:rPr>
                <w:b w:val="0"/>
              </w:rPr>
              <w:t>66</w:t>
            </w:r>
          </w:p>
        </w:tc>
        <w:tc>
          <w:tcPr>
            <w:tcW w:w="850" w:type="dxa"/>
            <w:tcBorders>
              <w:bottom w:val="single" w:sz="8" w:space="0" w:color="auto"/>
            </w:tcBorders>
            <w:shd w:val="clear" w:color="auto" w:fill="auto"/>
          </w:tcPr>
          <w:p w14:paraId="28084A7C" w14:textId="77777777" w:rsidR="002A0D5F" w:rsidRPr="00C633C1" w:rsidRDefault="002A0D5F" w:rsidP="00E80303">
            <w:pPr>
              <w:pStyle w:val="TabellSlutsumma"/>
              <w:rPr>
                <w:b w:val="0"/>
              </w:rPr>
            </w:pPr>
            <w:r>
              <w:rPr>
                <w:b w:val="0"/>
              </w:rPr>
              <w:t>68</w:t>
            </w:r>
          </w:p>
        </w:tc>
        <w:tc>
          <w:tcPr>
            <w:tcW w:w="850" w:type="dxa"/>
            <w:tcBorders>
              <w:bottom w:val="single" w:sz="8" w:space="0" w:color="auto"/>
            </w:tcBorders>
            <w:shd w:val="clear" w:color="auto" w:fill="auto"/>
          </w:tcPr>
          <w:p w14:paraId="611E3696" w14:textId="77777777" w:rsidR="002A0D5F" w:rsidRPr="00C633C1" w:rsidRDefault="002A0D5F" w:rsidP="00E80303">
            <w:pPr>
              <w:pStyle w:val="TabellSlutsumma"/>
              <w:rPr>
                <w:b w:val="0"/>
              </w:rPr>
            </w:pPr>
            <w:r>
              <w:rPr>
                <w:b w:val="0"/>
              </w:rPr>
              <w:t>67</w:t>
            </w:r>
          </w:p>
        </w:tc>
        <w:tc>
          <w:tcPr>
            <w:tcW w:w="850" w:type="dxa"/>
            <w:tcBorders>
              <w:bottom w:val="single" w:sz="8" w:space="0" w:color="auto"/>
            </w:tcBorders>
            <w:shd w:val="clear" w:color="auto" w:fill="auto"/>
          </w:tcPr>
          <w:p w14:paraId="5F20F387" w14:textId="77777777" w:rsidR="002A0D5F" w:rsidRPr="00C633C1" w:rsidRDefault="002A0D5F" w:rsidP="00E80303">
            <w:pPr>
              <w:pStyle w:val="TabellSlutsumma"/>
              <w:rPr>
                <w:b w:val="0"/>
              </w:rPr>
            </w:pPr>
            <w:r>
              <w:rPr>
                <w:b w:val="0"/>
              </w:rPr>
              <w:t>69</w:t>
            </w:r>
          </w:p>
        </w:tc>
        <w:tc>
          <w:tcPr>
            <w:tcW w:w="850" w:type="dxa"/>
            <w:tcBorders>
              <w:bottom w:val="single" w:sz="8" w:space="0" w:color="auto"/>
            </w:tcBorders>
            <w:shd w:val="clear" w:color="auto" w:fill="auto"/>
          </w:tcPr>
          <w:p w14:paraId="0E2B767C" w14:textId="77777777" w:rsidR="002A0D5F" w:rsidRPr="00C633C1" w:rsidRDefault="002A0D5F" w:rsidP="00E80303">
            <w:pPr>
              <w:pStyle w:val="TabellSlutsumma"/>
              <w:rPr>
                <w:b w:val="0"/>
              </w:rPr>
            </w:pPr>
            <w:r>
              <w:rPr>
                <w:b w:val="0"/>
              </w:rPr>
              <w:t>66</w:t>
            </w:r>
          </w:p>
        </w:tc>
      </w:tr>
    </w:tbl>
    <w:p w14:paraId="5BF86281" w14:textId="77777777" w:rsidR="002A0D5F" w:rsidRDefault="002A0D5F" w:rsidP="00E80303">
      <w:pPr>
        <w:pStyle w:val="TabellFotnot"/>
      </w:pPr>
      <w:r w:rsidRPr="00C633C1">
        <w:t>Källa: Socialstyrelsen, Registret över tvångvårdsinsatser</w:t>
      </w:r>
      <w:r>
        <w:t xml:space="preserve"> </w:t>
      </w:r>
      <w:r w:rsidRPr="00C633C1">
        <w:t>för vuxna enligt LVM</w:t>
      </w:r>
      <w:r>
        <w:t>.</w:t>
      </w:r>
    </w:p>
    <w:p w14:paraId="62E7CEFF" w14:textId="77777777" w:rsidR="002A0D5F" w:rsidRDefault="002A0D5F" w:rsidP="00E80303">
      <w:pPr>
        <w:pStyle w:val="Rubrik5utannumrering"/>
      </w:pPr>
      <w:r>
        <w:t>Vanligt med rutiner för klienters delaktighet</w:t>
      </w:r>
    </w:p>
    <w:p w14:paraId="71FCE832" w14:textId="48C5863F" w:rsidR="002A0D5F" w:rsidRDefault="002A0D5F" w:rsidP="00E80303">
      <w:pPr>
        <w:pStyle w:val="Brdtext"/>
      </w:pPr>
      <w:r>
        <w:t>Socialtjänstens insatser ska bygga på respekt för människors själv</w:t>
      </w:r>
      <w:r w:rsidR="00BF0EE3">
        <w:t>-</w:t>
      </w:r>
      <w:r>
        <w:t xml:space="preserve">bestämmande och integritet. </w:t>
      </w:r>
      <w:r w:rsidRPr="000662AA">
        <w:t xml:space="preserve">För att mäta detta användes i </w:t>
      </w:r>
      <w:r>
        <w:t xml:space="preserve">2012 års öppna jämförelser indikatorn om socialtjänsten gör en systematisk uppföljning av klienternas uppfattning om verksamheten. Frågan gäller de senaste 24 månaderna räknat från den 1 november 2009. Knappt 50 procent av kommunerna genomförde en sådan brukaruppföljning. </w:t>
      </w:r>
    </w:p>
    <w:p w14:paraId="0E64C505" w14:textId="77777777" w:rsidR="002A0D5F" w:rsidRDefault="002A0D5F" w:rsidP="00E80303">
      <w:pPr>
        <w:pStyle w:val="Rubrik5utannumrering"/>
      </w:pPr>
      <w:r>
        <w:t>Tillgängligheten god</w:t>
      </w:r>
    </w:p>
    <w:p w14:paraId="4AE71839" w14:textId="77777777" w:rsidR="002A0D5F" w:rsidRDefault="002A0D5F" w:rsidP="00E80303">
      <w:pPr>
        <w:pStyle w:val="Brdtext"/>
      </w:pPr>
      <w:r>
        <w:t xml:space="preserve">För personer med missbruks- och beroendeproblem är hög tillgänglighet till vård och behandling en mycket viktig faktor. Socialstyrelsens öppna jämförelser 2012 visade att 85 procent av kommunerna erbjuder ett personligt möte inom 7 dagar och att samtliga erbjuder detta inom 14 dagar. </w:t>
      </w:r>
    </w:p>
    <w:p w14:paraId="1E992085" w14:textId="77777777" w:rsidR="002A0D5F" w:rsidRDefault="002A0D5F" w:rsidP="00E80303">
      <w:pPr>
        <w:pStyle w:val="Rubrik5utannumrering"/>
      </w:pPr>
      <w:r>
        <w:t>Kunskapsbaserad vård</w:t>
      </w:r>
    </w:p>
    <w:p w14:paraId="738151AD" w14:textId="77777777" w:rsidR="002A0D5F" w:rsidRDefault="002A0D5F" w:rsidP="00E80303">
      <w:pPr>
        <w:pStyle w:val="Brdtext"/>
      </w:pPr>
      <w:r>
        <w:t>Kunskapsbaserad vård innebär att vården utförs i enlighet med vetenskap och beprövad erfarenhet, samt att den enskildes erfarenheter tas tillvara. Socialstyrelsens öppna jämförelser 2012 visade att 68 procent av kommunerna inventerade behoven hos sina klientgrupper och 48 procent uppgav att de har gjort en samlad bedömning av hur väl kommunens tillgängliga insatser svarade mot behoven.</w:t>
      </w:r>
    </w:p>
    <w:p w14:paraId="43273F00" w14:textId="77777777" w:rsidR="002A0D5F" w:rsidRDefault="002A0D5F" w:rsidP="00E2233D">
      <w:pPr>
        <w:pStyle w:val="Rubrik3"/>
        <w:numPr>
          <w:ilvl w:val="2"/>
          <w:numId w:val="18"/>
        </w:numPr>
      </w:pPr>
      <w:bookmarkStart w:id="1189" w:name="_Toc350326897"/>
      <w:bookmarkStart w:id="1190" w:name="_Toc350329006"/>
      <w:bookmarkStart w:id="1191" w:name="_Toc350329817"/>
      <w:bookmarkStart w:id="1192" w:name="_Toc350331572"/>
      <w:bookmarkStart w:id="1193" w:name="_Toc350340438"/>
      <w:bookmarkStart w:id="1194" w:name="_Toc350345082"/>
      <w:bookmarkStart w:id="1195" w:name="_Toc350406845"/>
      <w:bookmarkStart w:id="1196" w:name="_Toc350412432"/>
      <w:bookmarkStart w:id="1197" w:name="_Toc350414310"/>
      <w:bookmarkStart w:id="1198" w:name="_Toc351027671"/>
      <w:bookmarkStart w:id="1199" w:name="_Toc351637578"/>
      <w:bookmarkStart w:id="1200" w:name="_Toc351639321"/>
      <w:bookmarkStart w:id="1201" w:name="_Toc351642791"/>
      <w:bookmarkStart w:id="1202" w:name="_Toc351644324"/>
      <w:bookmarkStart w:id="1203" w:name="_Toc351646998"/>
      <w:r>
        <w:t>Prestationer och kostnader</w:t>
      </w:r>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p>
    <w:p w14:paraId="53A8C515" w14:textId="06339EC7" w:rsidR="002A0D5F" w:rsidRDefault="002A0D5F" w:rsidP="00E80303">
      <w:pPr>
        <w:pStyle w:val="Brdtext"/>
      </w:pPr>
      <w:r>
        <w:t xml:space="preserve">Den långsiktiga trenden är att heldygnsvården på institutioner minskar över tid, men att LVM-vården är relativ stabil (se tabell 4.13). </w:t>
      </w:r>
    </w:p>
    <w:p w14:paraId="0C9D878E" w14:textId="77777777" w:rsidR="002A0D5F" w:rsidRDefault="002A0D5F" w:rsidP="00E80303">
      <w:pPr>
        <w:pStyle w:val="Brdtextmedindrag"/>
      </w:pPr>
      <w:r>
        <w:t xml:space="preserve">Antalet personer som beviljats individuellt behovsprövade insatser, t.ex. strukturerad dagvård, personligt stöd eller kontaktperson, har ökat. Antalet personer som den 1 november 2011 hade behovsprövade öppna insatser t.ex. har ökat något mellan 2007 och 2011. </w:t>
      </w:r>
    </w:p>
    <w:p w14:paraId="12660CA9" w14:textId="77777777" w:rsidR="002A0D5F" w:rsidRDefault="002A0D5F" w:rsidP="00E80303">
      <w:pPr>
        <w:pStyle w:val="TabellRubrik"/>
      </w:pPr>
      <w:r>
        <w:t xml:space="preserve">Tabell </w:t>
      </w:r>
      <w:fldSimple w:instr=" STYLEREF 1 \s ">
        <w:r w:rsidR="00756367">
          <w:rPr>
            <w:noProof/>
          </w:rPr>
          <w:t>4</w:t>
        </w:r>
      </w:fldSimple>
      <w:r>
        <w:t>.13</w:t>
      </w:r>
      <w:r>
        <w:tab/>
      </w:r>
      <w:r w:rsidRPr="003D0251">
        <w:t>Socialtjänstens insatser inom missbruks- och beroendevård 200</w:t>
      </w:r>
      <w:r>
        <w:t>7</w:t>
      </w:r>
      <w:r w:rsidRPr="003D0251">
        <w:t>–2011</w:t>
      </w:r>
    </w:p>
    <w:p w14:paraId="70005A1A" w14:textId="77777777" w:rsidR="002A0D5F" w:rsidRPr="00107299" w:rsidRDefault="002A0D5F" w:rsidP="00107299">
      <w:pPr>
        <w:pStyle w:val="TabellUnderrubrik"/>
      </w:pPr>
      <w:r>
        <w:t>Antal</w:t>
      </w:r>
    </w:p>
    <w:tbl>
      <w:tblPr>
        <w:tblW w:w="5668" w:type="dxa"/>
        <w:tblLayout w:type="fixed"/>
        <w:tblCellMar>
          <w:left w:w="0" w:type="dxa"/>
        </w:tblCellMar>
        <w:tblLook w:val="0000" w:firstRow="0" w:lastRow="0" w:firstColumn="0" w:lastColumn="0" w:noHBand="0" w:noVBand="0"/>
      </w:tblPr>
      <w:tblGrid>
        <w:gridCol w:w="2268"/>
        <w:gridCol w:w="680"/>
        <w:gridCol w:w="680"/>
        <w:gridCol w:w="680"/>
        <w:gridCol w:w="680"/>
        <w:gridCol w:w="680"/>
      </w:tblGrid>
      <w:tr w:rsidR="002A0D5F" w14:paraId="4937559A" w14:textId="77777777" w:rsidTr="00E80303">
        <w:tc>
          <w:tcPr>
            <w:tcW w:w="2268" w:type="dxa"/>
            <w:tcBorders>
              <w:top w:val="single" w:sz="8" w:space="0" w:color="auto"/>
              <w:bottom w:val="single" w:sz="6" w:space="0" w:color="auto"/>
            </w:tcBorders>
            <w:shd w:val="clear" w:color="auto" w:fill="auto"/>
          </w:tcPr>
          <w:p w14:paraId="588D85D0" w14:textId="77777777" w:rsidR="002A0D5F" w:rsidRDefault="002A0D5F" w:rsidP="00E80303">
            <w:pPr>
              <w:pStyle w:val="TabellHuvud"/>
              <w:jc w:val="left"/>
            </w:pPr>
          </w:p>
        </w:tc>
        <w:tc>
          <w:tcPr>
            <w:tcW w:w="680" w:type="dxa"/>
            <w:tcBorders>
              <w:top w:val="single" w:sz="8" w:space="0" w:color="auto"/>
              <w:bottom w:val="single" w:sz="6" w:space="0" w:color="auto"/>
            </w:tcBorders>
            <w:shd w:val="clear" w:color="auto" w:fill="auto"/>
          </w:tcPr>
          <w:p w14:paraId="48536BD5" w14:textId="77777777" w:rsidR="002A0D5F" w:rsidRDefault="002A0D5F" w:rsidP="00E80303">
            <w:pPr>
              <w:pStyle w:val="TabellHuvud"/>
            </w:pPr>
            <w:r>
              <w:t>2007</w:t>
            </w:r>
          </w:p>
        </w:tc>
        <w:tc>
          <w:tcPr>
            <w:tcW w:w="680" w:type="dxa"/>
            <w:tcBorders>
              <w:top w:val="single" w:sz="8" w:space="0" w:color="auto"/>
              <w:bottom w:val="single" w:sz="6" w:space="0" w:color="auto"/>
            </w:tcBorders>
            <w:shd w:val="clear" w:color="auto" w:fill="auto"/>
          </w:tcPr>
          <w:p w14:paraId="435C9A1A" w14:textId="77777777" w:rsidR="002A0D5F" w:rsidRDefault="002A0D5F" w:rsidP="00E80303">
            <w:pPr>
              <w:pStyle w:val="TabellHuvud"/>
            </w:pPr>
            <w:r>
              <w:t>2008</w:t>
            </w:r>
          </w:p>
        </w:tc>
        <w:tc>
          <w:tcPr>
            <w:tcW w:w="680" w:type="dxa"/>
            <w:tcBorders>
              <w:top w:val="single" w:sz="8" w:space="0" w:color="auto"/>
              <w:bottom w:val="single" w:sz="6" w:space="0" w:color="auto"/>
            </w:tcBorders>
            <w:shd w:val="clear" w:color="auto" w:fill="auto"/>
          </w:tcPr>
          <w:p w14:paraId="5290BB79" w14:textId="77777777" w:rsidR="002A0D5F" w:rsidRDefault="002A0D5F" w:rsidP="00E80303">
            <w:pPr>
              <w:pStyle w:val="TabellHuvud"/>
            </w:pPr>
            <w:r>
              <w:t>2009</w:t>
            </w:r>
          </w:p>
        </w:tc>
        <w:tc>
          <w:tcPr>
            <w:tcW w:w="680" w:type="dxa"/>
            <w:tcBorders>
              <w:top w:val="single" w:sz="8" w:space="0" w:color="auto"/>
              <w:bottom w:val="single" w:sz="6" w:space="0" w:color="auto"/>
            </w:tcBorders>
            <w:shd w:val="clear" w:color="auto" w:fill="auto"/>
          </w:tcPr>
          <w:p w14:paraId="1574FD9B" w14:textId="77777777" w:rsidR="002A0D5F" w:rsidRDefault="002A0D5F" w:rsidP="00E80303">
            <w:pPr>
              <w:pStyle w:val="TabellHuvud"/>
            </w:pPr>
            <w:r>
              <w:t>2010</w:t>
            </w:r>
          </w:p>
        </w:tc>
        <w:tc>
          <w:tcPr>
            <w:tcW w:w="680" w:type="dxa"/>
            <w:tcBorders>
              <w:top w:val="single" w:sz="8" w:space="0" w:color="auto"/>
              <w:bottom w:val="single" w:sz="6" w:space="0" w:color="auto"/>
            </w:tcBorders>
            <w:shd w:val="clear" w:color="auto" w:fill="auto"/>
          </w:tcPr>
          <w:p w14:paraId="4431E552" w14:textId="77777777" w:rsidR="002A0D5F" w:rsidRDefault="002A0D5F" w:rsidP="00E80303">
            <w:pPr>
              <w:pStyle w:val="TabellHuvud"/>
            </w:pPr>
            <w:r>
              <w:t>2011</w:t>
            </w:r>
          </w:p>
        </w:tc>
      </w:tr>
      <w:tr w:rsidR="002A0D5F" w14:paraId="57E6757C" w14:textId="77777777" w:rsidTr="00E80303">
        <w:tc>
          <w:tcPr>
            <w:tcW w:w="2268" w:type="dxa"/>
            <w:tcBorders>
              <w:top w:val="single" w:sz="6" w:space="0" w:color="auto"/>
            </w:tcBorders>
            <w:shd w:val="clear" w:color="auto" w:fill="auto"/>
          </w:tcPr>
          <w:p w14:paraId="6ADBD47A" w14:textId="77777777" w:rsidR="002A0D5F" w:rsidRDefault="002A0D5F" w:rsidP="00E80303">
            <w:pPr>
              <w:pStyle w:val="TabellRader"/>
              <w:jc w:val="left"/>
            </w:pPr>
            <w:r>
              <w:t>Inskrivning i bistånd som avser boende</w:t>
            </w:r>
          </w:p>
        </w:tc>
        <w:tc>
          <w:tcPr>
            <w:tcW w:w="680" w:type="dxa"/>
            <w:tcBorders>
              <w:top w:val="single" w:sz="6" w:space="0" w:color="auto"/>
            </w:tcBorders>
            <w:shd w:val="clear" w:color="auto" w:fill="auto"/>
          </w:tcPr>
          <w:p w14:paraId="0E733CDE" w14:textId="77777777" w:rsidR="002A0D5F" w:rsidRDefault="002A0D5F" w:rsidP="00E80303">
            <w:pPr>
              <w:pStyle w:val="TabellRader"/>
            </w:pPr>
            <w:r>
              <w:t>13 200</w:t>
            </w:r>
          </w:p>
        </w:tc>
        <w:tc>
          <w:tcPr>
            <w:tcW w:w="680" w:type="dxa"/>
            <w:tcBorders>
              <w:top w:val="single" w:sz="6" w:space="0" w:color="auto"/>
            </w:tcBorders>
            <w:shd w:val="clear" w:color="auto" w:fill="auto"/>
          </w:tcPr>
          <w:p w14:paraId="75F2BD61" w14:textId="77777777" w:rsidR="002A0D5F" w:rsidRDefault="002A0D5F" w:rsidP="00E80303">
            <w:pPr>
              <w:pStyle w:val="TabellRader"/>
            </w:pPr>
            <w:r>
              <w:t>18 800</w:t>
            </w:r>
          </w:p>
        </w:tc>
        <w:tc>
          <w:tcPr>
            <w:tcW w:w="680" w:type="dxa"/>
            <w:tcBorders>
              <w:top w:val="single" w:sz="6" w:space="0" w:color="auto"/>
            </w:tcBorders>
            <w:shd w:val="clear" w:color="auto" w:fill="auto"/>
          </w:tcPr>
          <w:p w14:paraId="7C581CEF" w14:textId="77777777" w:rsidR="002A0D5F" w:rsidRDefault="002A0D5F" w:rsidP="00E80303">
            <w:pPr>
              <w:pStyle w:val="TabellRader"/>
            </w:pPr>
            <w:r>
              <w:t>14 800</w:t>
            </w:r>
          </w:p>
        </w:tc>
        <w:tc>
          <w:tcPr>
            <w:tcW w:w="680" w:type="dxa"/>
            <w:tcBorders>
              <w:top w:val="single" w:sz="6" w:space="0" w:color="auto"/>
            </w:tcBorders>
            <w:shd w:val="clear" w:color="auto" w:fill="auto"/>
          </w:tcPr>
          <w:p w14:paraId="5B5AEFD6" w14:textId="77777777" w:rsidR="002A0D5F" w:rsidRDefault="002A0D5F" w:rsidP="00E80303">
            <w:pPr>
              <w:pStyle w:val="TabellRader"/>
            </w:pPr>
            <w:r>
              <w:t>14 400</w:t>
            </w:r>
          </w:p>
        </w:tc>
        <w:tc>
          <w:tcPr>
            <w:tcW w:w="680" w:type="dxa"/>
            <w:tcBorders>
              <w:top w:val="single" w:sz="6" w:space="0" w:color="auto"/>
            </w:tcBorders>
            <w:shd w:val="clear" w:color="auto" w:fill="auto"/>
          </w:tcPr>
          <w:p w14:paraId="4AAFDE0D" w14:textId="77777777" w:rsidR="002A0D5F" w:rsidRDefault="002A0D5F" w:rsidP="00E80303">
            <w:pPr>
              <w:pStyle w:val="TabellRader"/>
            </w:pPr>
            <w:r>
              <w:t>15 100</w:t>
            </w:r>
          </w:p>
        </w:tc>
      </w:tr>
      <w:tr w:rsidR="002A0D5F" w14:paraId="74955B37" w14:textId="77777777" w:rsidTr="00E80303">
        <w:tc>
          <w:tcPr>
            <w:tcW w:w="2268" w:type="dxa"/>
            <w:shd w:val="clear" w:color="auto" w:fill="auto"/>
          </w:tcPr>
          <w:p w14:paraId="3F35EAF1" w14:textId="77777777" w:rsidR="002A0D5F" w:rsidRDefault="002A0D5F" w:rsidP="00E80303">
            <w:pPr>
              <w:pStyle w:val="TabellRader"/>
              <w:jc w:val="left"/>
            </w:pPr>
            <w:r>
              <w:t>Individuellt behovsprövade insatser</w:t>
            </w:r>
          </w:p>
        </w:tc>
        <w:tc>
          <w:tcPr>
            <w:tcW w:w="680" w:type="dxa"/>
            <w:shd w:val="clear" w:color="auto" w:fill="auto"/>
          </w:tcPr>
          <w:p w14:paraId="1282F1AD" w14:textId="77777777" w:rsidR="002A0D5F" w:rsidRDefault="002A0D5F" w:rsidP="00E80303">
            <w:pPr>
              <w:pStyle w:val="TabellRader"/>
            </w:pPr>
            <w:r>
              <w:t>25 700</w:t>
            </w:r>
          </w:p>
        </w:tc>
        <w:tc>
          <w:tcPr>
            <w:tcW w:w="680" w:type="dxa"/>
            <w:shd w:val="clear" w:color="auto" w:fill="auto"/>
          </w:tcPr>
          <w:p w14:paraId="447E3052" w14:textId="77777777" w:rsidR="002A0D5F" w:rsidRDefault="002A0D5F" w:rsidP="00E80303">
            <w:pPr>
              <w:pStyle w:val="TabellRader"/>
            </w:pPr>
            <w:r>
              <w:t>27 900</w:t>
            </w:r>
          </w:p>
        </w:tc>
        <w:tc>
          <w:tcPr>
            <w:tcW w:w="680" w:type="dxa"/>
            <w:shd w:val="clear" w:color="auto" w:fill="auto"/>
          </w:tcPr>
          <w:p w14:paraId="381095A7" w14:textId="77777777" w:rsidR="002A0D5F" w:rsidRDefault="002A0D5F" w:rsidP="00E80303">
            <w:pPr>
              <w:pStyle w:val="TabellRader"/>
            </w:pPr>
            <w:r>
              <w:t>28 200</w:t>
            </w:r>
          </w:p>
        </w:tc>
        <w:tc>
          <w:tcPr>
            <w:tcW w:w="680" w:type="dxa"/>
            <w:shd w:val="clear" w:color="auto" w:fill="auto"/>
          </w:tcPr>
          <w:p w14:paraId="6F49F5AA" w14:textId="77777777" w:rsidR="002A0D5F" w:rsidRDefault="002A0D5F" w:rsidP="00E80303">
            <w:pPr>
              <w:pStyle w:val="TabellRader"/>
            </w:pPr>
            <w:r>
              <w:t>27 800</w:t>
            </w:r>
          </w:p>
        </w:tc>
        <w:tc>
          <w:tcPr>
            <w:tcW w:w="680" w:type="dxa"/>
            <w:shd w:val="clear" w:color="auto" w:fill="auto"/>
          </w:tcPr>
          <w:p w14:paraId="03627E56" w14:textId="77777777" w:rsidR="002A0D5F" w:rsidRDefault="002A0D5F" w:rsidP="00E80303">
            <w:pPr>
              <w:pStyle w:val="TabellRader"/>
            </w:pPr>
            <w:r>
              <w:t>27 900</w:t>
            </w:r>
          </w:p>
        </w:tc>
      </w:tr>
      <w:tr w:rsidR="002A0D5F" w14:paraId="78940E09" w14:textId="77777777" w:rsidTr="00E80303">
        <w:tc>
          <w:tcPr>
            <w:tcW w:w="2268" w:type="dxa"/>
            <w:shd w:val="clear" w:color="auto" w:fill="auto"/>
          </w:tcPr>
          <w:p w14:paraId="20D9531B" w14:textId="77777777" w:rsidR="002A0D5F" w:rsidRDefault="002A0D5F" w:rsidP="00E80303">
            <w:pPr>
              <w:pStyle w:val="TabellRader"/>
              <w:jc w:val="left"/>
            </w:pPr>
            <w:r>
              <w:t>Inskrivningar i frivillig institutionsvård/familjehem</w:t>
            </w:r>
          </w:p>
        </w:tc>
        <w:tc>
          <w:tcPr>
            <w:tcW w:w="680" w:type="dxa"/>
            <w:shd w:val="clear" w:color="auto" w:fill="auto"/>
          </w:tcPr>
          <w:p w14:paraId="4C55EB87" w14:textId="77777777" w:rsidR="002A0D5F" w:rsidRDefault="002A0D5F" w:rsidP="00E80303">
            <w:pPr>
              <w:pStyle w:val="TabellRader"/>
            </w:pPr>
            <w:r>
              <w:t>11 400</w:t>
            </w:r>
          </w:p>
        </w:tc>
        <w:tc>
          <w:tcPr>
            <w:tcW w:w="680" w:type="dxa"/>
            <w:shd w:val="clear" w:color="auto" w:fill="auto"/>
          </w:tcPr>
          <w:p w14:paraId="17398724" w14:textId="77777777" w:rsidR="002A0D5F" w:rsidRDefault="002A0D5F" w:rsidP="00E80303">
            <w:pPr>
              <w:pStyle w:val="TabellRader"/>
            </w:pPr>
            <w:r>
              <w:t>12 800</w:t>
            </w:r>
          </w:p>
        </w:tc>
        <w:tc>
          <w:tcPr>
            <w:tcW w:w="680" w:type="dxa"/>
            <w:shd w:val="clear" w:color="auto" w:fill="auto"/>
          </w:tcPr>
          <w:p w14:paraId="1502358A" w14:textId="77777777" w:rsidR="002A0D5F" w:rsidRDefault="002A0D5F" w:rsidP="00E80303">
            <w:pPr>
              <w:pStyle w:val="TabellRader"/>
            </w:pPr>
            <w:r>
              <w:t>12 100</w:t>
            </w:r>
          </w:p>
        </w:tc>
        <w:tc>
          <w:tcPr>
            <w:tcW w:w="680" w:type="dxa"/>
            <w:shd w:val="clear" w:color="auto" w:fill="auto"/>
          </w:tcPr>
          <w:p w14:paraId="10CCB139" w14:textId="77777777" w:rsidR="002A0D5F" w:rsidRDefault="002A0D5F" w:rsidP="00E80303">
            <w:pPr>
              <w:pStyle w:val="TabellRader"/>
            </w:pPr>
            <w:r>
              <w:t>11 500</w:t>
            </w:r>
          </w:p>
        </w:tc>
        <w:tc>
          <w:tcPr>
            <w:tcW w:w="680" w:type="dxa"/>
            <w:shd w:val="clear" w:color="auto" w:fill="auto"/>
          </w:tcPr>
          <w:p w14:paraId="17B79321" w14:textId="77777777" w:rsidR="002A0D5F" w:rsidRDefault="002A0D5F" w:rsidP="00E80303">
            <w:pPr>
              <w:pStyle w:val="TabellRader"/>
            </w:pPr>
            <w:r>
              <w:t>11 300</w:t>
            </w:r>
          </w:p>
        </w:tc>
      </w:tr>
      <w:tr w:rsidR="002A0D5F" w14:paraId="1763C85A" w14:textId="77777777" w:rsidTr="00E80303">
        <w:tc>
          <w:tcPr>
            <w:tcW w:w="2268" w:type="dxa"/>
            <w:tcBorders>
              <w:bottom w:val="single" w:sz="8" w:space="0" w:color="auto"/>
            </w:tcBorders>
            <w:shd w:val="clear" w:color="auto" w:fill="auto"/>
          </w:tcPr>
          <w:p w14:paraId="62EB602F" w14:textId="77777777" w:rsidR="002A0D5F" w:rsidRDefault="002A0D5F" w:rsidP="00E80303">
            <w:pPr>
              <w:pStyle w:val="TabellRader"/>
              <w:jc w:val="left"/>
            </w:pPr>
            <w:r>
              <w:t>Vårddygn i frivillig institutionsvård</w:t>
            </w:r>
          </w:p>
        </w:tc>
        <w:tc>
          <w:tcPr>
            <w:tcW w:w="680" w:type="dxa"/>
            <w:tcBorders>
              <w:bottom w:val="single" w:sz="8" w:space="0" w:color="auto"/>
            </w:tcBorders>
            <w:shd w:val="clear" w:color="auto" w:fill="auto"/>
          </w:tcPr>
          <w:p w14:paraId="7AD5E115" w14:textId="77777777" w:rsidR="002A0D5F" w:rsidRDefault="002A0D5F" w:rsidP="00E80303">
            <w:pPr>
              <w:pStyle w:val="TabellRader"/>
            </w:pPr>
            <w:r>
              <w:t>873 400</w:t>
            </w:r>
          </w:p>
        </w:tc>
        <w:tc>
          <w:tcPr>
            <w:tcW w:w="680" w:type="dxa"/>
            <w:tcBorders>
              <w:bottom w:val="single" w:sz="8" w:space="0" w:color="auto"/>
            </w:tcBorders>
            <w:shd w:val="clear" w:color="auto" w:fill="auto"/>
          </w:tcPr>
          <w:p w14:paraId="7A28E60D" w14:textId="77777777" w:rsidR="002A0D5F" w:rsidRDefault="002A0D5F" w:rsidP="00E80303">
            <w:pPr>
              <w:pStyle w:val="TabellRader"/>
            </w:pPr>
            <w:r>
              <w:t>952 300</w:t>
            </w:r>
          </w:p>
        </w:tc>
        <w:tc>
          <w:tcPr>
            <w:tcW w:w="680" w:type="dxa"/>
            <w:tcBorders>
              <w:bottom w:val="single" w:sz="8" w:space="0" w:color="auto"/>
            </w:tcBorders>
            <w:shd w:val="clear" w:color="auto" w:fill="auto"/>
          </w:tcPr>
          <w:p w14:paraId="0E0E717E" w14:textId="77777777" w:rsidR="002A0D5F" w:rsidRDefault="002A0D5F" w:rsidP="00E80303">
            <w:pPr>
              <w:pStyle w:val="TabellRader"/>
            </w:pPr>
            <w:r>
              <w:t>864 500</w:t>
            </w:r>
          </w:p>
        </w:tc>
        <w:tc>
          <w:tcPr>
            <w:tcW w:w="680" w:type="dxa"/>
            <w:tcBorders>
              <w:bottom w:val="single" w:sz="8" w:space="0" w:color="auto"/>
            </w:tcBorders>
            <w:shd w:val="clear" w:color="auto" w:fill="auto"/>
          </w:tcPr>
          <w:p w14:paraId="5B24B07C" w14:textId="77777777" w:rsidR="002A0D5F" w:rsidRDefault="002A0D5F" w:rsidP="00E80303">
            <w:pPr>
              <w:pStyle w:val="TabellRader"/>
            </w:pPr>
            <w:r>
              <w:t>796 500</w:t>
            </w:r>
          </w:p>
        </w:tc>
        <w:tc>
          <w:tcPr>
            <w:tcW w:w="680" w:type="dxa"/>
            <w:tcBorders>
              <w:bottom w:val="single" w:sz="8" w:space="0" w:color="auto"/>
            </w:tcBorders>
            <w:shd w:val="clear" w:color="auto" w:fill="auto"/>
          </w:tcPr>
          <w:p w14:paraId="29936A5A" w14:textId="77777777" w:rsidR="002A0D5F" w:rsidRDefault="002A0D5F" w:rsidP="00E80303">
            <w:pPr>
              <w:pStyle w:val="TabellRader"/>
            </w:pPr>
            <w:r>
              <w:t>795 700</w:t>
            </w:r>
          </w:p>
        </w:tc>
      </w:tr>
    </w:tbl>
    <w:p w14:paraId="6A09ED60" w14:textId="77777777" w:rsidR="002A0D5F" w:rsidRPr="003D0251" w:rsidRDefault="002A0D5F" w:rsidP="00E80303">
      <w:pPr>
        <w:pStyle w:val="TabellFotnot"/>
      </w:pPr>
      <w:r w:rsidRPr="002451BE">
        <w:t>Källa: Socialstyrelsen, Officiell statistik om vuxna med missbruksproblem och övriga vuxna.</w:t>
      </w:r>
    </w:p>
    <w:p w14:paraId="19E45D0F" w14:textId="77777777" w:rsidR="002A0D5F" w:rsidRDefault="002A0D5F" w:rsidP="00E80303">
      <w:pPr>
        <w:pStyle w:val="Rubrik5utannumrering"/>
      </w:pPr>
      <w:r>
        <w:t xml:space="preserve">Svag kostnadsutveckling för missbruks- och beroendevården </w:t>
      </w:r>
    </w:p>
    <w:p w14:paraId="68D2D27A" w14:textId="77777777" w:rsidR="002A0D5F" w:rsidRDefault="002A0D5F" w:rsidP="00E80303">
      <w:pPr>
        <w:pStyle w:val="Brdtext"/>
      </w:pPr>
      <w:r>
        <w:t>Kostnaderna för kommunernas missbruks- och beroendevård ökade med 11 procent mellan 2007 och 2011. År 2011 kostade denna verksamhet 5,9 miljarder kronor (se tabell 4.14).</w:t>
      </w:r>
    </w:p>
    <w:p w14:paraId="7AE17DD7" w14:textId="77777777" w:rsidR="002A0D5F" w:rsidRDefault="002A0D5F" w:rsidP="00E80303">
      <w:pPr>
        <w:pStyle w:val="TabellRubrik"/>
      </w:pPr>
      <w:r>
        <w:t xml:space="preserve">Tabell </w:t>
      </w:r>
      <w:fldSimple w:instr=" STYLEREF 1 \s ">
        <w:r w:rsidR="00756367">
          <w:rPr>
            <w:noProof/>
          </w:rPr>
          <w:t>4</w:t>
        </w:r>
      </w:fldSimple>
      <w:r>
        <w:t>.14</w:t>
      </w:r>
      <w:r>
        <w:tab/>
        <w:t>Kommunerna</w:t>
      </w:r>
      <w:r w:rsidRPr="002451BE">
        <w:t>s kostnader för insatser till personer med missbruks- eller beroendeproblem 2006–2011</w:t>
      </w:r>
    </w:p>
    <w:p w14:paraId="37A5940C" w14:textId="77777777" w:rsidR="002A0D5F" w:rsidRPr="00C7208E" w:rsidRDefault="002A0D5F" w:rsidP="00C7208E">
      <w:pPr>
        <w:pStyle w:val="TabellUnderrubrik"/>
      </w:pPr>
      <w:r>
        <w:t>Miljarder kronor</w:t>
      </w:r>
    </w:p>
    <w:tbl>
      <w:tblPr>
        <w:tblW w:w="5272" w:type="dxa"/>
        <w:tblLayout w:type="fixed"/>
        <w:tblCellMar>
          <w:left w:w="0" w:type="dxa"/>
        </w:tblCellMar>
        <w:tblLook w:val="0000" w:firstRow="0" w:lastRow="0" w:firstColumn="0" w:lastColumn="0" w:noHBand="0" w:noVBand="0"/>
      </w:tblPr>
      <w:tblGrid>
        <w:gridCol w:w="1644"/>
        <w:gridCol w:w="680"/>
        <w:gridCol w:w="737"/>
        <w:gridCol w:w="737"/>
        <w:gridCol w:w="737"/>
        <w:gridCol w:w="737"/>
      </w:tblGrid>
      <w:tr w:rsidR="002A0D5F" w14:paraId="73438AB2" w14:textId="77777777" w:rsidTr="00E80303">
        <w:tc>
          <w:tcPr>
            <w:tcW w:w="1644" w:type="dxa"/>
            <w:tcBorders>
              <w:top w:val="single" w:sz="8" w:space="0" w:color="auto"/>
              <w:bottom w:val="single" w:sz="6" w:space="0" w:color="auto"/>
            </w:tcBorders>
            <w:shd w:val="clear" w:color="auto" w:fill="auto"/>
          </w:tcPr>
          <w:p w14:paraId="662D5C42" w14:textId="77777777" w:rsidR="002A0D5F" w:rsidRDefault="002A0D5F" w:rsidP="00E80303">
            <w:pPr>
              <w:pStyle w:val="TabellHuvud"/>
              <w:jc w:val="left"/>
            </w:pPr>
          </w:p>
        </w:tc>
        <w:tc>
          <w:tcPr>
            <w:tcW w:w="680" w:type="dxa"/>
            <w:tcBorders>
              <w:top w:val="single" w:sz="8" w:space="0" w:color="auto"/>
              <w:bottom w:val="single" w:sz="6" w:space="0" w:color="auto"/>
            </w:tcBorders>
            <w:shd w:val="clear" w:color="auto" w:fill="auto"/>
          </w:tcPr>
          <w:p w14:paraId="75395040" w14:textId="77777777" w:rsidR="002A0D5F" w:rsidRDefault="002A0D5F" w:rsidP="00E80303">
            <w:pPr>
              <w:pStyle w:val="TabellHuvud"/>
            </w:pPr>
            <w:r>
              <w:t>2007</w:t>
            </w:r>
          </w:p>
        </w:tc>
        <w:tc>
          <w:tcPr>
            <w:tcW w:w="737" w:type="dxa"/>
            <w:tcBorders>
              <w:top w:val="single" w:sz="8" w:space="0" w:color="auto"/>
              <w:bottom w:val="single" w:sz="6" w:space="0" w:color="auto"/>
            </w:tcBorders>
            <w:shd w:val="clear" w:color="auto" w:fill="auto"/>
          </w:tcPr>
          <w:p w14:paraId="32C8A641" w14:textId="77777777" w:rsidR="002A0D5F" w:rsidRDefault="002A0D5F" w:rsidP="00E80303">
            <w:pPr>
              <w:pStyle w:val="TabellHuvud"/>
            </w:pPr>
            <w:r>
              <w:t>2008</w:t>
            </w:r>
          </w:p>
        </w:tc>
        <w:tc>
          <w:tcPr>
            <w:tcW w:w="737" w:type="dxa"/>
            <w:tcBorders>
              <w:top w:val="single" w:sz="8" w:space="0" w:color="auto"/>
              <w:bottom w:val="single" w:sz="6" w:space="0" w:color="auto"/>
            </w:tcBorders>
            <w:shd w:val="clear" w:color="auto" w:fill="auto"/>
          </w:tcPr>
          <w:p w14:paraId="569EE0F5" w14:textId="77777777" w:rsidR="002A0D5F" w:rsidRDefault="002A0D5F" w:rsidP="00E80303">
            <w:pPr>
              <w:pStyle w:val="TabellHuvud"/>
            </w:pPr>
            <w:r>
              <w:t>2009</w:t>
            </w:r>
          </w:p>
        </w:tc>
        <w:tc>
          <w:tcPr>
            <w:tcW w:w="737" w:type="dxa"/>
            <w:tcBorders>
              <w:top w:val="single" w:sz="8" w:space="0" w:color="auto"/>
              <w:bottom w:val="single" w:sz="6" w:space="0" w:color="auto"/>
            </w:tcBorders>
            <w:shd w:val="clear" w:color="auto" w:fill="auto"/>
          </w:tcPr>
          <w:p w14:paraId="2828EC93" w14:textId="77777777" w:rsidR="002A0D5F" w:rsidRDefault="002A0D5F" w:rsidP="00E80303">
            <w:pPr>
              <w:pStyle w:val="TabellHuvud"/>
            </w:pPr>
            <w:r>
              <w:t>2010</w:t>
            </w:r>
          </w:p>
        </w:tc>
        <w:tc>
          <w:tcPr>
            <w:tcW w:w="737" w:type="dxa"/>
            <w:tcBorders>
              <w:top w:val="single" w:sz="8" w:space="0" w:color="auto"/>
              <w:bottom w:val="single" w:sz="6" w:space="0" w:color="auto"/>
            </w:tcBorders>
            <w:shd w:val="clear" w:color="auto" w:fill="auto"/>
          </w:tcPr>
          <w:p w14:paraId="45088783" w14:textId="77777777" w:rsidR="002A0D5F" w:rsidRDefault="002A0D5F" w:rsidP="00E80303">
            <w:pPr>
              <w:pStyle w:val="TabellHuvud"/>
            </w:pPr>
            <w:r>
              <w:t>2011</w:t>
            </w:r>
          </w:p>
        </w:tc>
      </w:tr>
      <w:tr w:rsidR="002A0D5F" w14:paraId="331C0114" w14:textId="77777777" w:rsidTr="00E80303">
        <w:tc>
          <w:tcPr>
            <w:tcW w:w="1644" w:type="dxa"/>
            <w:tcBorders>
              <w:top w:val="single" w:sz="6" w:space="0" w:color="auto"/>
            </w:tcBorders>
            <w:shd w:val="clear" w:color="auto" w:fill="auto"/>
          </w:tcPr>
          <w:p w14:paraId="012CD444" w14:textId="77777777" w:rsidR="002A0D5F" w:rsidRDefault="002A0D5F" w:rsidP="00E80303">
            <w:pPr>
              <w:pStyle w:val="TabellRader"/>
              <w:jc w:val="left"/>
            </w:pPr>
            <w:r>
              <w:t>Institutionsvård</w:t>
            </w:r>
          </w:p>
        </w:tc>
        <w:tc>
          <w:tcPr>
            <w:tcW w:w="680" w:type="dxa"/>
            <w:tcBorders>
              <w:top w:val="single" w:sz="6" w:space="0" w:color="auto"/>
            </w:tcBorders>
            <w:shd w:val="clear" w:color="auto" w:fill="auto"/>
          </w:tcPr>
          <w:p w14:paraId="2FD7E316" w14:textId="77777777" w:rsidR="002A0D5F" w:rsidRDefault="002A0D5F" w:rsidP="00E80303">
            <w:pPr>
              <w:pStyle w:val="TabellRader"/>
            </w:pPr>
            <w:r>
              <w:t>2,2</w:t>
            </w:r>
          </w:p>
        </w:tc>
        <w:tc>
          <w:tcPr>
            <w:tcW w:w="737" w:type="dxa"/>
            <w:tcBorders>
              <w:top w:val="single" w:sz="6" w:space="0" w:color="auto"/>
            </w:tcBorders>
            <w:shd w:val="clear" w:color="auto" w:fill="auto"/>
          </w:tcPr>
          <w:p w14:paraId="082F872F" w14:textId="77777777" w:rsidR="002A0D5F" w:rsidRDefault="002A0D5F" w:rsidP="00E80303">
            <w:pPr>
              <w:pStyle w:val="TabellRader"/>
            </w:pPr>
            <w:r>
              <w:t>2,4</w:t>
            </w:r>
          </w:p>
        </w:tc>
        <w:tc>
          <w:tcPr>
            <w:tcW w:w="737" w:type="dxa"/>
            <w:tcBorders>
              <w:top w:val="single" w:sz="6" w:space="0" w:color="auto"/>
            </w:tcBorders>
            <w:shd w:val="clear" w:color="auto" w:fill="auto"/>
          </w:tcPr>
          <w:p w14:paraId="2261B9EE" w14:textId="77777777" w:rsidR="002A0D5F" w:rsidRDefault="002A0D5F" w:rsidP="00E80303">
            <w:pPr>
              <w:pStyle w:val="TabellRader"/>
            </w:pPr>
            <w:r>
              <w:t>2,3</w:t>
            </w:r>
          </w:p>
        </w:tc>
        <w:tc>
          <w:tcPr>
            <w:tcW w:w="737" w:type="dxa"/>
            <w:tcBorders>
              <w:top w:val="single" w:sz="6" w:space="0" w:color="auto"/>
            </w:tcBorders>
            <w:shd w:val="clear" w:color="auto" w:fill="auto"/>
          </w:tcPr>
          <w:p w14:paraId="1A26A2DD" w14:textId="77777777" w:rsidR="002A0D5F" w:rsidRDefault="002A0D5F" w:rsidP="00E80303">
            <w:pPr>
              <w:pStyle w:val="TabellRader"/>
            </w:pPr>
            <w:r>
              <w:t>2,5</w:t>
            </w:r>
          </w:p>
        </w:tc>
        <w:tc>
          <w:tcPr>
            <w:tcW w:w="737" w:type="dxa"/>
            <w:tcBorders>
              <w:top w:val="single" w:sz="6" w:space="0" w:color="auto"/>
            </w:tcBorders>
            <w:shd w:val="clear" w:color="auto" w:fill="auto"/>
          </w:tcPr>
          <w:p w14:paraId="5742A760" w14:textId="77777777" w:rsidR="002A0D5F" w:rsidRDefault="002A0D5F" w:rsidP="00E80303">
            <w:pPr>
              <w:pStyle w:val="TabellRader"/>
            </w:pPr>
            <w:r>
              <w:t>2,5</w:t>
            </w:r>
          </w:p>
        </w:tc>
      </w:tr>
      <w:tr w:rsidR="002A0D5F" w14:paraId="10002EF8" w14:textId="77777777" w:rsidTr="00E80303">
        <w:tc>
          <w:tcPr>
            <w:tcW w:w="1644" w:type="dxa"/>
            <w:shd w:val="clear" w:color="auto" w:fill="auto"/>
          </w:tcPr>
          <w:p w14:paraId="54622D69" w14:textId="77777777" w:rsidR="002A0D5F" w:rsidRDefault="002A0D5F" w:rsidP="00E80303">
            <w:pPr>
              <w:pStyle w:val="TabellRader"/>
              <w:jc w:val="left"/>
            </w:pPr>
            <w:r>
              <w:t>Familjehemsvård</w:t>
            </w:r>
          </w:p>
        </w:tc>
        <w:tc>
          <w:tcPr>
            <w:tcW w:w="680" w:type="dxa"/>
            <w:shd w:val="clear" w:color="auto" w:fill="auto"/>
          </w:tcPr>
          <w:p w14:paraId="55750A7B" w14:textId="77777777" w:rsidR="002A0D5F" w:rsidRDefault="002A0D5F" w:rsidP="00E80303">
            <w:pPr>
              <w:pStyle w:val="TabellRader"/>
            </w:pPr>
            <w:r>
              <w:t>0,2</w:t>
            </w:r>
          </w:p>
        </w:tc>
        <w:tc>
          <w:tcPr>
            <w:tcW w:w="737" w:type="dxa"/>
            <w:shd w:val="clear" w:color="auto" w:fill="auto"/>
          </w:tcPr>
          <w:p w14:paraId="061FFBC3" w14:textId="77777777" w:rsidR="002A0D5F" w:rsidRDefault="002A0D5F" w:rsidP="00E80303">
            <w:pPr>
              <w:pStyle w:val="TabellRader"/>
            </w:pPr>
            <w:r>
              <w:t>0,2</w:t>
            </w:r>
          </w:p>
        </w:tc>
        <w:tc>
          <w:tcPr>
            <w:tcW w:w="737" w:type="dxa"/>
            <w:shd w:val="clear" w:color="auto" w:fill="auto"/>
          </w:tcPr>
          <w:p w14:paraId="140A0A9C" w14:textId="77777777" w:rsidR="002A0D5F" w:rsidRDefault="002A0D5F" w:rsidP="00E80303">
            <w:pPr>
              <w:pStyle w:val="TabellRader"/>
            </w:pPr>
            <w:r>
              <w:t>0,2</w:t>
            </w:r>
          </w:p>
        </w:tc>
        <w:tc>
          <w:tcPr>
            <w:tcW w:w="737" w:type="dxa"/>
            <w:shd w:val="clear" w:color="auto" w:fill="auto"/>
          </w:tcPr>
          <w:p w14:paraId="6045C0F0" w14:textId="77777777" w:rsidR="002A0D5F" w:rsidRDefault="002A0D5F" w:rsidP="00E80303">
            <w:pPr>
              <w:pStyle w:val="TabellRader"/>
            </w:pPr>
            <w:r>
              <w:t>0,2</w:t>
            </w:r>
          </w:p>
        </w:tc>
        <w:tc>
          <w:tcPr>
            <w:tcW w:w="737" w:type="dxa"/>
            <w:shd w:val="clear" w:color="auto" w:fill="auto"/>
          </w:tcPr>
          <w:p w14:paraId="6F078EDA" w14:textId="77777777" w:rsidR="002A0D5F" w:rsidRDefault="002A0D5F" w:rsidP="00E80303">
            <w:pPr>
              <w:pStyle w:val="TabellRader"/>
            </w:pPr>
            <w:r>
              <w:t>0,2</w:t>
            </w:r>
          </w:p>
        </w:tc>
      </w:tr>
      <w:tr w:rsidR="002A0D5F" w:rsidRPr="002451BE" w14:paraId="212899D9" w14:textId="77777777" w:rsidTr="00E80303">
        <w:tc>
          <w:tcPr>
            <w:tcW w:w="1644" w:type="dxa"/>
            <w:shd w:val="clear" w:color="auto" w:fill="auto"/>
          </w:tcPr>
          <w:p w14:paraId="7216979D" w14:textId="77777777" w:rsidR="002A0D5F" w:rsidRPr="002451BE" w:rsidRDefault="002A0D5F" w:rsidP="00E80303">
            <w:pPr>
              <w:pStyle w:val="TabellRader"/>
              <w:jc w:val="left"/>
              <w:rPr>
                <w:b/>
              </w:rPr>
            </w:pPr>
            <w:r w:rsidRPr="002451BE">
              <w:rPr>
                <w:b/>
              </w:rPr>
              <w:t>Summa dygnsvård</w:t>
            </w:r>
          </w:p>
        </w:tc>
        <w:tc>
          <w:tcPr>
            <w:tcW w:w="680" w:type="dxa"/>
            <w:shd w:val="clear" w:color="auto" w:fill="auto"/>
          </w:tcPr>
          <w:p w14:paraId="67C352BA" w14:textId="77777777" w:rsidR="002A0D5F" w:rsidRPr="002451BE" w:rsidRDefault="002A0D5F" w:rsidP="00E80303">
            <w:pPr>
              <w:pStyle w:val="TabellRader"/>
              <w:rPr>
                <w:b/>
              </w:rPr>
            </w:pPr>
            <w:r>
              <w:rPr>
                <w:b/>
              </w:rPr>
              <w:t>2,3</w:t>
            </w:r>
          </w:p>
        </w:tc>
        <w:tc>
          <w:tcPr>
            <w:tcW w:w="737" w:type="dxa"/>
            <w:shd w:val="clear" w:color="auto" w:fill="auto"/>
          </w:tcPr>
          <w:p w14:paraId="4B498A9A" w14:textId="77777777" w:rsidR="002A0D5F" w:rsidRPr="002451BE" w:rsidRDefault="002A0D5F" w:rsidP="00E80303">
            <w:pPr>
              <w:pStyle w:val="TabellRader"/>
              <w:rPr>
                <w:b/>
              </w:rPr>
            </w:pPr>
            <w:r>
              <w:rPr>
                <w:b/>
              </w:rPr>
              <w:t>2,6</w:t>
            </w:r>
          </w:p>
        </w:tc>
        <w:tc>
          <w:tcPr>
            <w:tcW w:w="737" w:type="dxa"/>
            <w:shd w:val="clear" w:color="auto" w:fill="auto"/>
          </w:tcPr>
          <w:p w14:paraId="5F571866" w14:textId="77777777" w:rsidR="002A0D5F" w:rsidRPr="002451BE" w:rsidRDefault="002A0D5F" w:rsidP="00E80303">
            <w:pPr>
              <w:pStyle w:val="TabellRader"/>
              <w:rPr>
                <w:b/>
              </w:rPr>
            </w:pPr>
            <w:r>
              <w:rPr>
                <w:b/>
              </w:rPr>
              <w:t>2,5</w:t>
            </w:r>
          </w:p>
        </w:tc>
        <w:tc>
          <w:tcPr>
            <w:tcW w:w="737" w:type="dxa"/>
            <w:shd w:val="clear" w:color="auto" w:fill="auto"/>
          </w:tcPr>
          <w:p w14:paraId="2B4FF4D2" w14:textId="77777777" w:rsidR="002A0D5F" w:rsidRPr="002451BE" w:rsidRDefault="002A0D5F" w:rsidP="00E80303">
            <w:pPr>
              <w:pStyle w:val="TabellRader"/>
              <w:rPr>
                <w:b/>
              </w:rPr>
            </w:pPr>
            <w:r>
              <w:rPr>
                <w:b/>
              </w:rPr>
              <w:t>2,7</w:t>
            </w:r>
          </w:p>
        </w:tc>
        <w:tc>
          <w:tcPr>
            <w:tcW w:w="737" w:type="dxa"/>
            <w:shd w:val="clear" w:color="auto" w:fill="auto"/>
          </w:tcPr>
          <w:p w14:paraId="356FE81E" w14:textId="77777777" w:rsidR="002A0D5F" w:rsidRPr="002451BE" w:rsidRDefault="002A0D5F" w:rsidP="00E80303">
            <w:pPr>
              <w:pStyle w:val="TabellRader"/>
              <w:rPr>
                <w:b/>
              </w:rPr>
            </w:pPr>
            <w:r>
              <w:rPr>
                <w:b/>
              </w:rPr>
              <w:t>2,7</w:t>
            </w:r>
          </w:p>
        </w:tc>
      </w:tr>
      <w:tr w:rsidR="002A0D5F" w14:paraId="45BD8AFC" w14:textId="77777777" w:rsidTr="00E80303">
        <w:tc>
          <w:tcPr>
            <w:tcW w:w="1644" w:type="dxa"/>
            <w:shd w:val="clear" w:color="auto" w:fill="auto"/>
          </w:tcPr>
          <w:p w14:paraId="2DA2D03B" w14:textId="77777777" w:rsidR="002A0D5F" w:rsidRDefault="002A0D5F" w:rsidP="00E80303">
            <w:pPr>
              <w:pStyle w:val="TabellRader"/>
              <w:jc w:val="left"/>
            </w:pPr>
            <w:r>
              <w:t>Öppna insatser</w:t>
            </w:r>
          </w:p>
        </w:tc>
        <w:tc>
          <w:tcPr>
            <w:tcW w:w="680" w:type="dxa"/>
            <w:shd w:val="clear" w:color="auto" w:fill="auto"/>
          </w:tcPr>
          <w:p w14:paraId="5A1B3C53" w14:textId="77777777" w:rsidR="002A0D5F" w:rsidRDefault="002A0D5F" w:rsidP="00E80303">
            <w:pPr>
              <w:pStyle w:val="TabellRader"/>
            </w:pPr>
            <w:r>
              <w:t>3,0</w:t>
            </w:r>
          </w:p>
        </w:tc>
        <w:tc>
          <w:tcPr>
            <w:tcW w:w="737" w:type="dxa"/>
            <w:shd w:val="clear" w:color="auto" w:fill="auto"/>
          </w:tcPr>
          <w:p w14:paraId="61E634A3" w14:textId="77777777" w:rsidR="002A0D5F" w:rsidRDefault="002A0D5F" w:rsidP="00E80303">
            <w:pPr>
              <w:pStyle w:val="TabellRader"/>
            </w:pPr>
            <w:r>
              <w:t>3,1</w:t>
            </w:r>
          </w:p>
        </w:tc>
        <w:tc>
          <w:tcPr>
            <w:tcW w:w="737" w:type="dxa"/>
            <w:shd w:val="clear" w:color="auto" w:fill="auto"/>
          </w:tcPr>
          <w:p w14:paraId="577E2E0D" w14:textId="77777777" w:rsidR="002A0D5F" w:rsidRDefault="002A0D5F" w:rsidP="00E80303">
            <w:pPr>
              <w:pStyle w:val="TabellRader"/>
            </w:pPr>
            <w:r>
              <w:t>3,0</w:t>
            </w:r>
          </w:p>
        </w:tc>
        <w:tc>
          <w:tcPr>
            <w:tcW w:w="737" w:type="dxa"/>
            <w:shd w:val="clear" w:color="auto" w:fill="auto"/>
          </w:tcPr>
          <w:p w14:paraId="1EB98496" w14:textId="77777777" w:rsidR="002A0D5F" w:rsidRDefault="002A0D5F" w:rsidP="00E80303">
            <w:pPr>
              <w:pStyle w:val="TabellRader"/>
            </w:pPr>
            <w:r>
              <w:t>3,1</w:t>
            </w:r>
          </w:p>
        </w:tc>
        <w:tc>
          <w:tcPr>
            <w:tcW w:w="737" w:type="dxa"/>
            <w:shd w:val="clear" w:color="auto" w:fill="auto"/>
          </w:tcPr>
          <w:p w14:paraId="4E203C7E" w14:textId="77777777" w:rsidR="002A0D5F" w:rsidRDefault="002A0D5F" w:rsidP="00E80303">
            <w:pPr>
              <w:pStyle w:val="TabellRader"/>
            </w:pPr>
            <w:r>
              <w:t>3,2</w:t>
            </w:r>
          </w:p>
        </w:tc>
      </w:tr>
      <w:tr w:rsidR="002A0D5F" w14:paraId="349A05B2" w14:textId="77777777" w:rsidTr="00E80303">
        <w:tc>
          <w:tcPr>
            <w:tcW w:w="1644" w:type="dxa"/>
            <w:tcBorders>
              <w:bottom w:val="single" w:sz="8" w:space="0" w:color="auto"/>
            </w:tcBorders>
            <w:shd w:val="clear" w:color="auto" w:fill="auto"/>
          </w:tcPr>
          <w:p w14:paraId="1389BDE4" w14:textId="77777777" w:rsidR="002A0D5F" w:rsidRDefault="002A0D5F" w:rsidP="00E80303">
            <w:pPr>
              <w:pStyle w:val="TabellSlutsumma"/>
              <w:jc w:val="left"/>
            </w:pPr>
            <w:r>
              <w:t>Summa</w:t>
            </w:r>
          </w:p>
        </w:tc>
        <w:tc>
          <w:tcPr>
            <w:tcW w:w="680" w:type="dxa"/>
            <w:tcBorders>
              <w:bottom w:val="single" w:sz="8" w:space="0" w:color="auto"/>
            </w:tcBorders>
            <w:shd w:val="clear" w:color="auto" w:fill="auto"/>
          </w:tcPr>
          <w:p w14:paraId="26468D3A" w14:textId="77777777" w:rsidR="002A0D5F" w:rsidRDefault="002A0D5F" w:rsidP="00E80303">
            <w:pPr>
              <w:pStyle w:val="TabellSlutsumma"/>
            </w:pPr>
            <w:r>
              <w:t>5,3</w:t>
            </w:r>
          </w:p>
        </w:tc>
        <w:tc>
          <w:tcPr>
            <w:tcW w:w="737" w:type="dxa"/>
            <w:tcBorders>
              <w:bottom w:val="single" w:sz="8" w:space="0" w:color="auto"/>
            </w:tcBorders>
            <w:shd w:val="clear" w:color="auto" w:fill="auto"/>
          </w:tcPr>
          <w:p w14:paraId="7BA4A2CA" w14:textId="77777777" w:rsidR="002A0D5F" w:rsidRDefault="002A0D5F" w:rsidP="00E80303">
            <w:pPr>
              <w:pStyle w:val="TabellSlutsumma"/>
            </w:pPr>
            <w:r>
              <w:t>5,7</w:t>
            </w:r>
          </w:p>
        </w:tc>
        <w:tc>
          <w:tcPr>
            <w:tcW w:w="737" w:type="dxa"/>
            <w:tcBorders>
              <w:bottom w:val="single" w:sz="8" w:space="0" w:color="auto"/>
            </w:tcBorders>
            <w:shd w:val="clear" w:color="auto" w:fill="auto"/>
          </w:tcPr>
          <w:p w14:paraId="76060C7A" w14:textId="77777777" w:rsidR="002A0D5F" w:rsidRDefault="002A0D5F" w:rsidP="00E80303">
            <w:pPr>
              <w:pStyle w:val="TabellSlutsumma"/>
            </w:pPr>
            <w:r>
              <w:t>5,5</w:t>
            </w:r>
          </w:p>
        </w:tc>
        <w:tc>
          <w:tcPr>
            <w:tcW w:w="737" w:type="dxa"/>
            <w:tcBorders>
              <w:bottom w:val="single" w:sz="8" w:space="0" w:color="auto"/>
            </w:tcBorders>
            <w:shd w:val="clear" w:color="auto" w:fill="auto"/>
          </w:tcPr>
          <w:p w14:paraId="61199024" w14:textId="77777777" w:rsidR="002A0D5F" w:rsidRDefault="002A0D5F" w:rsidP="00E80303">
            <w:pPr>
              <w:pStyle w:val="TabellSlutsumma"/>
            </w:pPr>
            <w:r>
              <w:t>5,8</w:t>
            </w:r>
          </w:p>
        </w:tc>
        <w:tc>
          <w:tcPr>
            <w:tcW w:w="737" w:type="dxa"/>
            <w:tcBorders>
              <w:bottom w:val="single" w:sz="8" w:space="0" w:color="auto"/>
            </w:tcBorders>
            <w:shd w:val="clear" w:color="auto" w:fill="auto"/>
          </w:tcPr>
          <w:p w14:paraId="2CBB9D9B" w14:textId="77777777" w:rsidR="002A0D5F" w:rsidRDefault="002A0D5F" w:rsidP="00E80303">
            <w:pPr>
              <w:pStyle w:val="TabellSlutsumma"/>
            </w:pPr>
            <w:r>
              <w:t>5,9</w:t>
            </w:r>
          </w:p>
        </w:tc>
      </w:tr>
    </w:tbl>
    <w:p w14:paraId="13D954F5" w14:textId="77777777" w:rsidR="002A0D5F" w:rsidRDefault="002A0D5F" w:rsidP="00E80303">
      <w:pPr>
        <w:pStyle w:val="TabellFotnot"/>
      </w:pPr>
      <w:r>
        <w:t xml:space="preserve">Anm.: </w:t>
      </w:r>
      <w:r w:rsidRPr="0021340E">
        <w:t>Med kostnader avses bruttokostnader minskade med interna intäkter samt med intäkter från försäljning av verksamhet till andra kommuner och landsting</w:t>
      </w:r>
      <w:r>
        <w:t>.</w:t>
      </w:r>
    </w:p>
    <w:p w14:paraId="09F96DE1" w14:textId="44C62D80" w:rsidR="002A0D5F" w:rsidRPr="002451BE" w:rsidRDefault="002A0D5F" w:rsidP="00E80303">
      <w:pPr>
        <w:pStyle w:val="TabellFotnot"/>
        <w:spacing w:before="0"/>
      </w:pPr>
      <w:r>
        <w:t>Källa: S</w:t>
      </w:r>
      <w:r w:rsidR="00B71476">
        <w:t>tatistiska centralbyrån</w:t>
      </w:r>
      <w:r>
        <w:t>, Kommunernas finanser 2011, Statistiska meddelande</w:t>
      </w:r>
      <w:r w:rsidR="00BF0EE3">
        <w:t xml:space="preserve">n OE 30 SM 1101, OE 25 SM 1001, </w:t>
      </w:r>
      <w:r>
        <w:t>OE 25 SM 0901, OE 25 SM 0801, OE 25 SM 0701, OE 25 SM 0601.</w:t>
      </w:r>
    </w:p>
    <w:p w14:paraId="40F9123A" w14:textId="77777777" w:rsidR="002A0D5F" w:rsidRDefault="002A0D5F" w:rsidP="00E2233D">
      <w:pPr>
        <w:pStyle w:val="Rubrik2"/>
        <w:numPr>
          <w:ilvl w:val="1"/>
          <w:numId w:val="18"/>
        </w:numPr>
      </w:pPr>
      <w:bookmarkStart w:id="1204" w:name="_Toc350326898"/>
      <w:bookmarkStart w:id="1205" w:name="_Toc350329007"/>
      <w:bookmarkStart w:id="1206" w:name="_Toc350329818"/>
      <w:bookmarkStart w:id="1207" w:name="_Toc350331573"/>
      <w:bookmarkStart w:id="1208" w:name="_Toc350340439"/>
      <w:bookmarkStart w:id="1209" w:name="_Toc350345083"/>
      <w:bookmarkStart w:id="1210" w:name="_Toc350406846"/>
      <w:bookmarkStart w:id="1211" w:name="_Toc350412433"/>
      <w:bookmarkStart w:id="1212" w:name="_Toc350414311"/>
      <w:bookmarkStart w:id="1213" w:name="_Toc351027672"/>
      <w:bookmarkStart w:id="1214" w:name="_Toc351637579"/>
      <w:bookmarkStart w:id="1215" w:name="_Toc351639322"/>
      <w:bookmarkStart w:id="1216" w:name="_Toc351642792"/>
      <w:bookmarkStart w:id="1217" w:name="_Toc351644325"/>
      <w:bookmarkStart w:id="1218" w:name="_Toc351646999"/>
      <w:r>
        <w:t>Barn och ungdom</w:t>
      </w:r>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p>
    <w:p w14:paraId="2E3D0B78" w14:textId="77777777" w:rsidR="002A0D5F" w:rsidRDefault="002A0D5F" w:rsidP="00E2233D">
      <w:pPr>
        <w:pStyle w:val="Rubrik3"/>
        <w:numPr>
          <w:ilvl w:val="2"/>
          <w:numId w:val="18"/>
        </w:numPr>
        <w:spacing w:before="0"/>
      </w:pPr>
      <w:bookmarkStart w:id="1219" w:name="_Toc350326899"/>
      <w:bookmarkStart w:id="1220" w:name="_Toc350329008"/>
      <w:bookmarkStart w:id="1221" w:name="_Toc350329819"/>
      <w:bookmarkStart w:id="1222" w:name="_Toc350331574"/>
      <w:bookmarkStart w:id="1223" w:name="_Toc350340440"/>
      <w:bookmarkStart w:id="1224" w:name="_Toc350345084"/>
      <w:bookmarkStart w:id="1225" w:name="_Toc350406847"/>
      <w:bookmarkStart w:id="1226" w:name="_Toc350412434"/>
      <w:bookmarkStart w:id="1227" w:name="_Toc350414312"/>
      <w:bookmarkStart w:id="1228" w:name="_Toc351027673"/>
      <w:bookmarkStart w:id="1229" w:name="_Toc351637580"/>
      <w:bookmarkStart w:id="1230" w:name="_Toc351639323"/>
      <w:bookmarkStart w:id="1231" w:name="_Toc351642793"/>
      <w:bookmarkStart w:id="1232" w:name="_Toc351644326"/>
      <w:bookmarkStart w:id="1233" w:name="_Toc351647000"/>
      <w:r>
        <w:t>Nationella mål</w:t>
      </w:r>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p>
    <w:p w14:paraId="76EDD09C" w14:textId="77777777" w:rsidR="002A0D5F" w:rsidRDefault="002A0D5F" w:rsidP="00E80303">
      <w:pPr>
        <w:pStyle w:val="Brdtext"/>
      </w:pPr>
      <w:r>
        <w:t xml:space="preserve">Kommunerna har enligt SoL ett övergripande ansvar för att barn och ungdomar växer upp under trygga och goda förhållanden. I det arbetet ingår att utreda barns behov av skydd eller stöd när det kan finnas behov av åtgärder från samhällets sida. Vid behov ska kommunerna efter utredning erbjuda barn, unga och familjer insatser. </w:t>
      </w:r>
    </w:p>
    <w:p w14:paraId="1C68DE98" w14:textId="166C130D" w:rsidR="002A0D5F" w:rsidRDefault="002A0D5F" w:rsidP="00E80303">
      <w:pPr>
        <w:pStyle w:val="Brdtextmedindrag"/>
      </w:pPr>
      <w:r>
        <w:t xml:space="preserve">SoL bygger på frivillighet, men i vissa situationer </w:t>
      </w:r>
      <w:r w:rsidR="00BF0EE3">
        <w:t>kan dock kommunerna med stöd av</w:t>
      </w:r>
      <w:r>
        <w:t xml:space="preserve"> LVU ge barn och unga skydd även i de fall vårdnadshavaren och den unge inte samtycker till nödvändiga insatser. </w:t>
      </w:r>
    </w:p>
    <w:p w14:paraId="7E3032AC" w14:textId="77777777" w:rsidR="002A0D5F" w:rsidRDefault="002A0D5F" w:rsidP="00E2233D">
      <w:pPr>
        <w:pStyle w:val="Rubrik3"/>
        <w:numPr>
          <w:ilvl w:val="2"/>
          <w:numId w:val="18"/>
        </w:numPr>
      </w:pPr>
      <w:bookmarkStart w:id="1234" w:name="_Toc350326900"/>
      <w:bookmarkStart w:id="1235" w:name="_Toc350329009"/>
      <w:bookmarkStart w:id="1236" w:name="_Toc350329820"/>
      <w:bookmarkStart w:id="1237" w:name="_Toc350331575"/>
      <w:bookmarkStart w:id="1238" w:name="_Toc350340441"/>
      <w:bookmarkStart w:id="1239" w:name="_Toc350345085"/>
      <w:bookmarkStart w:id="1240" w:name="_Toc350406848"/>
      <w:bookmarkStart w:id="1241" w:name="_Toc350412435"/>
      <w:bookmarkStart w:id="1242" w:name="_Toc350414313"/>
      <w:bookmarkStart w:id="1243" w:name="_Toc351027674"/>
      <w:bookmarkStart w:id="1244" w:name="_Toc351637581"/>
      <w:bookmarkStart w:id="1245" w:name="_Toc351639324"/>
      <w:bookmarkStart w:id="1246" w:name="_Toc351642794"/>
      <w:bookmarkStart w:id="1247" w:name="_Toc351644327"/>
      <w:bookmarkStart w:id="1248" w:name="_Toc351647001"/>
      <w:r>
        <w:t>Måluppfyllelse</w:t>
      </w:r>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p>
    <w:p w14:paraId="1A14FF4D" w14:textId="77777777" w:rsidR="002A0D5F" w:rsidRDefault="002A0D5F" w:rsidP="00E80303">
      <w:pPr>
        <w:pStyle w:val="Rubrik5utannumrering"/>
      </w:pPr>
      <w:r>
        <w:t>Bättre förutsättningar för god kvalitet</w:t>
      </w:r>
    </w:p>
    <w:p w14:paraId="3292E864" w14:textId="12DA9D3E" w:rsidR="002A0D5F" w:rsidRDefault="002A0D5F" w:rsidP="00E80303">
      <w:pPr>
        <w:pStyle w:val="Brdtext"/>
      </w:pPr>
      <w:r>
        <w:t xml:space="preserve">Av kommunerna uppgav 61 procent att de hade en s.k. ordinarie BBIC-licens (Barns behov i centrum) 2012, vilket var en ökning med </w:t>
      </w:r>
      <w:r w:rsidRPr="002D0610">
        <w:t>33 procentenheter</w:t>
      </w:r>
      <w:r>
        <w:t xml:space="preserve"> sedan 2010. Att sätta </w:t>
      </w:r>
      <w:r w:rsidR="00404424">
        <w:t>barnets behov i centrum innebär</w:t>
      </w:r>
      <w:r>
        <w:t xml:space="preserve"> </w:t>
      </w:r>
      <w:r w:rsidR="00404424">
        <w:t xml:space="preserve">bl.a. </w:t>
      </w:r>
      <w:r>
        <w:t>att socialtjänsten samverkar med andra parter som är viktiga för barnet. Nära 75 procent av kommunerna ha</w:t>
      </w:r>
      <w:r w:rsidR="00437CA1">
        <w:t>de 2012</w:t>
      </w:r>
      <w:r>
        <w:t xml:space="preserve"> överenskommelser om samverkan med skola och förskola, vilket är en förbättring </w:t>
      </w:r>
      <w:r w:rsidR="00437CA1">
        <w:t>jämfört</w:t>
      </w:r>
      <w:r>
        <w:t xml:space="preserve"> med </w:t>
      </w:r>
      <w:r w:rsidR="00437CA1">
        <w:t>2011</w:t>
      </w:r>
      <w:r>
        <w:t>. Även samverkan med barnhälsovården och samverkan med polis har ökat i förhållande till förra året. Öppna jämförelser visar också att kommunerna i allt högre grad använder sig av standardiserade bedömningsinstrument. År 2012 hade 59 procent av kommunerna rutiner som stödjer användning av standardiserade bedömningsinstrument</w:t>
      </w:r>
      <w:r w:rsidR="00437CA1">
        <w:t>,</w:t>
      </w:r>
      <w:r>
        <w:t xml:space="preserve"> vilket kan jämföras med 46 procent av kommunerna 2011.</w:t>
      </w:r>
      <w:r>
        <w:rPr>
          <w:rStyle w:val="Fotnotsreferens"/>
        </w:rPr>
        <w:footnoteReference w:id="63"/>
      </w:r>
      <w:r>
        <w:t xml:space="preserve"> Tillsammans med BBIC ökar detta förutsättningarna för en evidensbaserad praktik och förbättrad kvalitet i den so</w:t>
      </w:r>
      <w:r w:rsidR="00BF0EE3">
        <w:t>ciala barn- och ungdomsvården.</w:t>
      </w:r>
    </w:p>
    <w:p w14:paraId="48EA1FBE" w14:textId="77777777" w:rsidR="002A0D5F" w:rsidRDefault="002A0D5F" w:rsidP="00E80303">
      <w:pPr>
        <w:pStyle w:val="Brdtextmedindrag"/>
      </w:pPr>
      <w:r>
        <w:t>Från och med den 1 juli 2011 ska allvarliga missförhållanden anmälas till Socialstyrelsen även för de delar av socialtjänsten som rör barn och unga. Socialstyrelsen har under perioden första juli 2011 till sista december 2012 fått in 118 anmälningar som rör barn och unga.</w:t>
      </w:r>
      <w:r>
        <w:rPr>
          <w:rStyle w:val="Fotnotsreferens"/>
        </w:rPr>
        <w:footnoteReference w:id="64"/>
      </w:r>
    </w:p>
    <w:p w14:paraId="58D08693" w14:textId="77777777" w:rsidR="002A0D5F" w:rsidRDefault="002A0D5F" w:rsidP="00E80303">
      <w:pPr>
        <w:pStyle w:val="Rubrik5utannumrering"/>
      </w:pPr>
      <w:r>
        <w:t xml:space="preserve">En mer tillgänglig socialtjänst </w:t>
      </w:r>
    </w:p>
    <w:p w14:paraId="52C7AB57" w14:textId="449C4241" w:rsidR="002A0D5F" w:rsidRDefault="002A0D5F" w:rsidP="00E80303">
      <w:pPr>
        <w:pStyle w:val="Brdtext"/>
      </w:pPr>
      <w:r>
        <w:t>En socialjour som är bemannad dygnet runt med socionomutbildad personal är viktig för att barn ska få stöd i en akut situation. Resultat</w:t>
      </w:r>
      <w:r w:rsidR="00437CA1">
        <w:t>en</w:t>
      </w:r>
      <w:r>
        <w:t xml:space="preserve"> från 2012 års öppna jämförelser visar att 62 procent av landets kommuner nu har denna typ av socialjour. Det är en ökning med </w:t>
      </w:r>
      <w:r w:rsidRPr="002D0610">
        <w:t>17 procentenheter</w:t>
      </w:r>
      <w:r>
        <w:t xml:space="preserve"> sedan den tidigare mätningen 2011.</w:t>
      </w:r>
    </w:p>
    <w:p w14:paraId="5104FEB3" w14:textId="77777777" w:rsidR="002A0D5F" w:rsidRDefault="002A0D5F" w:rsidP="00E80303">
      <w:pPr>
        <w:pStyle w:val="Rubrik5utannumrering"/>
      </w:pPr>
      <w:r>
        <w:t xml:space="preserve">För placerade barn är socialtjänstens tillgänglighet mycket betydelsefull </w:t>
      </w:r>
    </w:p>
    <w:p w14:paraId="47ABE78D" w14:textId="7D884C88" w:rsidR="002A0D5F" w:rsidRDefault="002A0D5F" w:rsidP="00E80303">
      <w:pPr>
        <w:pStyle w:val="Brdtext"/>
      </w:pPr>
      <w:r>
        <w:t>Från och med första januari 2013 ska, enligt SoL, varje barn och ungdom som placerats i ett hem för vård eller boende</w:t>
      </w:r>
      <w:r w:rsidR="00AC2011">
        <w:t xml:space="preserve"> (HVB)</w:t>
      </w:r>
      <w:r>
        <w:t xml:space="preserve"> eller familjehem få en särskilt utsedd socialsekreterare som ansvarar för kontakterna med barnet eller ungdomen. Socialsekreteraren ska regelbundet besöka barnet eller den unge. Enligt Socialstyrelsens tillsyn 2011 får barn och unga placerade i HVB oftast möjlighet att ha kontakt med sin social</w:t>
      </w:r>
      <w:r>
        <w:softHyphen/>
        <w:t>sekreterare. Andelen verksamheter som alltid ger sådana förutsättningar är 69 procent för de ensamkommande barnen och 82 procent för övriga HVB.</w:t>
      </w:r>
      <w:r>
        <w:rPr>
          <w:rStyle w:val="Fotnotsreferens"/>
        </w:rPr>
        <w:footnoteReference w:id="65"/>
      </w:r>
      <w:r>
        <w:t xml:space="preserve"> Drygt 90 procent av kommunerna hade etablerade rutiner som anger att barn som är placerade i familjehem eller på institution ska erbjudas enskilda samtal när ansvarig handläggare gör uppföljnings</w:t>
      </w:r>
      <w:r>
        <w:softHyphen/>
        <w:t>besök.</w:t>
      </w:r>
      <w:r>
        <w:rPr>
          <w:rStyle w:val="Fotnotsreferens"/>
        </w:rPr>
        <w:footnoteReference w:id="66"/>
      </w:r>
      <w:r>
        <w:t xml:space="preserve"> </w:t>
      </w:r>
    </w:p>
    <w:p w14:paraId="28DEF3DA" w14:textId="77777777" w:rsidR="002A0D5F" w:rsidRDefault="002A0D5F" w:rsidP="00E80303">
      <w:pPr>
        <w:pStyle w:val="Rubrik5utannumrering"/>
      </w:pPr>
      <w:r>
        <w:t xml:space="preserve">Kompetensutveckling för personal och familjehem behövs </w:t>
      </w:r>
    </w:p>
    <w:p w14:paraId="0C3DADB1" w14:textId="21E3F58C" w:rsidR="002A0D5F" w:rsidRDefault="00AC2011" w:rsidP="00E80303">
      <w:pPr>
        <w:pStyle w:val="Brdtext"/>
      </w:pPr>
      <w:r>
        <w:t>Ä</w:t>
      </w:r>
      <w:r w:rsidR="002A0D5F">
        <w:t xml:space="preserve">renden som rör barn och unga i kommunerna uppfyllde 86 procent </w:t>
      </w:r>
      <w:r>
        <w:t>av den personal som handlägger</w:t>
      </w:r>
      <w:r w:rsidR="002A0D5F">
        <w:t xml:space="preserve"> de </w:t>
      </w:r>
      <w:r>
        <w:t>kompetens</w:t>
      </w:r>
      <w:r w:rsidR="002A0D5F">
        <w:t>krav som ställs enligt Socialstyrelsens föreskrifter. Endast 24 procent av kommunerna hade dock en strategi för handläggarnas kompetensutveck</w:t>
      </w:r>
      <w:r w:rsidR="002A0D5F">
        <w:softHyphen/>
        <w:t>ling.</w:t>
      </w:r>
    </w:p>
    <w:p w14:paraId="353D1B52" w14:textId="3F83446B" w:rsidR="002A0D5F" w:rsidRDefault="002A0D5F" w:rsidP="00E80303">
      <w:pPr>
        <w:pStyle w:val="Brdtextmedindrag"/>
      </w:pPr>
      <w:r>
        <w:t>Från och med den 1 januari 2013 ska socialnämnden ge dem de avser att anlita för vård i familjehem eller jourhem den utbildning som krävs. Andelen kommuner som 2012 hade en samlad plan för familjehemmens kompetensutveckling var låg (31 procent).</w:t>
      </w:r>
      <w:r>
        <w:rPr>
          <w:rStyle w:val="Fotnotsreferens"/>
        </w:rPr>
        <w:footnoteReference w:id="67"/>
      </w:r>
    </w:p>
    <w:p w14:paraId="044DDF3A" w14:textId="77777777" w:rsidR="002A0D5F" w:rsidRDefault="002A0D5F" w:rsidP="00E80303">
      <w:pPr>
        <w:pStyle w:val="Rubrik5utannumrering"/>
      </w:pPr>
      <w:r>
        <w:t>Genomgående skillnader på HVB för behandling och för ensamkommande barn</w:t>
      </w:r>
    </w:p>
    <w:p w14:paraId="3A795DA8" w14:textId="07ABDF81" w:rsidR="002A0D5F" w:rsidRDefault="002A0D5F" w:rsidP="00E80303">
      <w:pPr>
        <w:pStyle w:val="Brdtext"/>
      </w:pPr>
      <w:r>
        <w:t>De ungas möjligheter att vara delaktiga i vårdens planering och genomförande var generellt sett goda. Dock finns det stora skillnader</w:t>
      </w:r>
      <w:r w:rsidR="00E925F4">
        <w:t>,</w:t>
      </w:r>
      <w:r>
        <w:t xml:space="preserve"> </w:t>
      </w:r>
      <w:r w:rsidR="00E925F4">
        <w:t>b</w:t>
      </w:r>
      <w:r>
        <w:t>arnen på HVB för behandling var delaktiga i betydligt större utsträckning än vad de ensamkommande barnen var. De ensamkommande barnen fick dessutom mer sällan stöd av personalen att delta på planeringsmöten och liknande. I upprättandet av genomförande</w:t>
      </w:r>
      <w:r w:rsidR="00BF0EE3">
        <w:t>-</w:t>
      </w:r>
      <w:r>
        <w:t xml:space="preserve">plan samverkade 46 procent av boendena för ensamkommande alltid med den berörda nämnden medan motsvarande siffra bland övriga var 68 procent. </w:t>
      </w:r>
      <w:r w:rsidRPr="00CD592B">
        <w:t>Dessutom hade 52 procent gemensamma uppföljningsmöten för ensamkommande barn, att jämföra med 86 procent för övriga barn på HVB.</w:t>
      </w:r>
      <w:r>
        <w:t xml:space="preserve"> </w:t>
      </w:r>
    </w:p>
    <w:p w14:paraId="5D0AC89A" w14:textId="201722AC" w:rsidR="002A0D5F" w:rsidRDefault="002A0D5F" w:rsidP="00E80303">
      <w:pPr>
        <w:pStyle w:val="Brdtextmedindrag"/>
      </w:pPr>
      <w:r>
        <w:t>Socialstyrelsens inspektioner visar att en del HVB saknar personal med tillräcklig kompetens för målgruppen ensamkommande barn. En del ensamkommande erbjuds dessutom en sämre boendemiljö än andra barn. Vissa boenden för ensamkommande barn innehåller stora grupper och det kan finnas upp till 20 ungdomar i ett boende. En del tas också emot i lokaler som inte är ändamålsenliga.</w:t>
      </w:r>
      <w:r>
        <w:rPr>
          <w:rStyle w:val="Fotnotsreferens"/>
        </w:rPr>
        <w:footnoteReference w:id="68"/>
      </w:r>
    </w:p>
    <w:p w14:paraId="01BE9C3B" w14:textId="77777777" w:rsidR="002A0D5F" w:rsidRDefault="002A0D5F" w:rsidP="00E80303">
      <w:pPr>
        <w:pStyle w:val="Rubrik5utannumrering"/>
      </w:pPr>
      <w:r>
        <w:t>De ungas syn på HVB varierar</w:t>
      </w:r>
    </w:p>
    <w:p w14:paraId="087C4693" w14:textId="40C2B2C2" w:rsidR="002A0D5F" w:rsidRDefault="002A0D5F" w:rsidP="00E80303">
      <w:pPr>
        <w:pStyle w:val="Brdtext"/>
      </w:pPr>
      <w:r>
        <w:t>Inom ramen för tillsynsverksamheten har Socialstyrelsen talat med 2 031 pojkar och flickor som varit placerade på HVB. Intervjuerna visade att ungdomarna på vissa HVB var mer nöjda än andra. En del som inte var nöjda berättade att de inte hade kännedom om innehållet i sin vård och att det fanns för lite personal i boendet, framför</w:t>
      </w:r>
      <w:r w:rsidR="00B63F15">
        <w:t xml:space="preserve"> </w:t>
      </w:r>
      <w:r>
        <w:t>allt på kvällarna.</w:t>
      </w:r>
      <w:r>
        <w:rPr>
          <w:rStyle w:val="Fotnotsreferens"/>
        </w:rPr>
        <w:footnoteReference w:id="69"/>
      </w:r>
    </w:p>
    <w:p w14:paraId="22AC1F4B" w14:textId="77777777" w:rsidR="002A0D5F" w:rsidRDefault="002A0D5F" w:rsidP="00E80303">
      <w:pPr>
        <w:pStyle w:val="Rubrik5utannumrering"/>
      </w:pPr>
      <w:r>
        <w:t>Många oplanerade avbrott i familjehemsplaceringar av yngre barn och långvarigt placerade barn</w:t>
      </w:r>
    </w:p>
    <w:p w14:paraId="403938F5" w14:textId="3CD12E59" w:rsidR="002A0D5F" w:rsidRDefault="002A0D5F" w:rsidP="00E80303">
      <w:pPr>
        <w:pStyle w:val="Brdtext"/>
      </w:pPr>
      <w:r>
        <w:t xml:space="preserve">Socialstyrelsen har på regeringens uppdrag studerat antalet </w:t>
      </w:r>
      <w:r w:rsidR="00CE00DD">
        <w:t xml:space="preserve">oplanerade </w:t>
      </w:r>
      <w:r w:rsidR="00B63F15">
        <w:t>av</w:t>
      </w:r>
      <w:r w:rsidRPr="00CE2A30">
        <w:t>brott</w:t>
      </w:r>
      <w:r>
        <w:t xml:space="preserve"> i familjehemsplaceringar av yngre barn och barn som är lång</w:t>
      </w:r>
      <w:r w:rsidR="00377618">
        <w:t>-</w:t>
      </w:r>
      <w:r>
        <w:t>varigt placerade. Bland de barn som var placerade när de var 12 år och som varit placerade under minst fyra år när studien genomfördes slutade 24 procent av placeringarna med tydliga avbrott. För barn mellan 0 till 10 år som varit placerade minst fyra månader var motsvarande andel 13 procent.</w:t>
      </w:r>
      <w:r>
        <w:rPr>
          <w:rStyle w:val="Fotnotsreferens"/>
        </w:rPr>
        <w:footnoteReference w:id="70"/>
      </w:r>
      <w:r>
        <w:t xml:space="preserve"> </w:t>
      </w:r>
    </w:p>
    <w:p w14:paraId="6E4AECD9" w14:textId="77777777" w:rsidR="002A0D5F" w:rsidRDefault="002A0D5F" w:rsidP="00E2233D">
      <w:pPr>
        <w:pStyle w:val="Rubrik3"/>
        <w:numPr>
          <w:ilvl w:val="2"/>
          <w:numId w:val="18"/>
        </w:numPr>
      </w:pPr>
      <w:bookmarkStart w:id="1249" w:name="_Toc350326901"/>
      <w:bookmarkStart w:id="1250" w:name="_Toc350329010"/>
      <w:bookmarkStart w:id="1251" w:name="_Toc350329821"/>
      <w:bookmarkStart w:id="1252" w:name="_Toc350331576"/>
      <w:bookmarkStart w:id="1253" w:name="_Toc350340442"/>
      <w:bookmarkStart w:id="1254" w:name="_Toc350345086"/>
      <w:bookmarkStart w:id="1255" w:name="_Toc350406849"/>
      <w:bookmarkStart w:id="1256" w:name="_Toc350412436"/>
      <w:bookmarkStart w:id="1257" w:name="_Toc350414314"/>
      <w:bookmarkStart w:id="1258" w:name="_Toc351027675"/>
      <w:bookmarkStart w:id="1259" w:name="_Toc351637582"/>
      <w:bookmarkStart w:id="1260" w:name="_Toc351639325"/>
      <w:bookmarkStart w:id="1261" w:name="_Toc351642795"/>
      <w:bookmarkStart w:id="1262" w:name="_Toc351644328"/>
      <w:bookmarkStart w:id="1263" w:name="_Toc351647002"/>
      <w:r>
        <w:t>Prestationer och kostnader</w:t>
      </w:r>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p>
    <w:p w14:paraId="4B6D4142" w14:textId="77777777" w:rsidR="002A0D5F" w:rsidRDefault="002A0D5F" w:rsidP="00E80303">
      <w:pPr>
        <w:pStyle w:val="Brdtext"/>
      </w:pPr>
      <w:r>
        <w:t xml:space="preserve">Socialtjänstens heldygnsinsatser till barn och unga ges framför allt i form av familjehemsplacering och HVB. De båda placeringsformerna kan ske med två olika lagstiftningar, antingen SoL eller LVU. </w:t>
      </w:r>
    </w:p>
    <w:p w14:paraId="396D678E" w14:textId="60F816F5" w:rsidR="002A0D5F" w:rsidRDefault="00B63F15" w:rsidP="00E80303">
      <w:pPr>
        <w:pStyle w:val="Brdtextmedindrag"/>
      </w:pPr>
      <w:r>
        <w:t xml:space="preserve">År 2011 fick </w:t>
      </w:r>
      <w:r w:rsidR="002A0D5F">
        <w:t>26 200 barn någon gång</w:t>
      </w:r>
      <w:r>
        <w:t xml:space="preserve"> en</w:t>
      </w:r>
      <w:r w:rsidR="002A0D5F">
        <w:t xml:space="preserve"> heldygnsinsats med stöd av någon av dessa lagar, vilket är en ökning med 22 procent jämfört med 2007 (se tabell 4.15). Ökningen av placerade barn och unga utanför det egna hemmet gäller framför allt placeringar av ungdomar i HVB, vilket till stor del kan förklaras av det ökande antalet ensamkommande flyktingbarn.</w:t>
      </w:r>
      <w:r w:rsidR="002A0D5F">
        <w:rPr>
          <w:rStyle w:val="Fotnotsreferens"/>
        </w:rPr>
        <w:footnoteReference w:id="71"/>
      </w:r>
      <w:r w:rsidR="002A0D5F">
        <w:t xml:space="preserve"> År 2011 var antalet asylsökande ensamkommande barn och ungdomar 2 657 och 2012 var antalet 3 578.</w:t>
      </w:r>
      <w:r w:rsidR="002A0D5F">
        <w:rPr>
          <w:rStyle w:val="Fotnotsreferens"/>
        </w:rPr>
        <w:footnoteReference w:id="72"/>
      </w:r>
      <w:r w:rsidR="002A0D5F">
        <w:t xml:space="preserve"> </w:t>
      </w:r>
    </w:p>
    <w:p w14:paraId="352A7F9D" w14:textId="395D9BC9" w:rsidR="002A0D5F" w:rsidRDefault="002A0D5F" w:rsidP="00E80303">
      <w:pPr>
        <w:pStyle w:val="Brdtextmedindrag"/>
      </w:pPr>
      <w:r>
        <w:t xml:space="preserve">Drygt 70 procent av de barn som placerades </w:t>
      </w:r>
      <w:r w:rsidR="00B63F15">
        <w:t xml:space="preserve">i heldygnsinsats </w:t>
      </w:r>
      <w:r>
        <w:t xml:space="preserve">under 2011 var nytillkomna, dvs. de hade inte fått någon heldygnsinsats under de föregående fem åren. Familjehemsplaceringarna har minskat något, men är fortfarande den vanligaste placeringsformen. Ungefär 70 procent av de placerade barnen vistades i familjehem. </w:t>
      </w:r>
    </w:p>
    <w:p w14:paraId="3A6E7963" w14:textId="18E70356" w:rsidR="002A0D5F" w:rsidRDefault="002A0D5F" w:rsidP="00E80303">
      <w:pPr>
        <w:pStyle w:val="Brdtextmedindrag"/>
      </w:pPr>
      <w:r>
        <w:t>Antalet barn och unga som någon gång under 2011 har fått en behovs</w:t>
      </w:r>
      <w:r>
        <w:softHyphen/>
        <w:t>prövad öppenvårdsinsats, framför allt i form av strukturerade öppen</w:t>
      </w:r>
      <w:r>
        <w:softHyphen/>
        <w:t>vårdsprogram och behovsprövat personligt stöd, var något lägre än de senaste årens antal. D</w:t>
      </w:r>
      <w:r w:rsidR="00B63F15">
        <w:t>et</w:t>
      </w:r>
      <w:r>
        <w:t xml:space="preserve"> rör sig </w:t>
      </w:r>
      <w:r w:rsidR="00B63F15">
        <w:t xml:space="preserve">dock </w:t>
      </w:r>
      <w:r>
        <w:t>om små minskningar.</w:t>
      </w:r>
    </w:p>
    <w:p w14:paraId="17A750EB" w14:textId="77777777" w:rsidR="002A0D5F" w:rsidRDefault="002A0D5F" w:rsidP="00E80303">
      <w:pPr>
        <w:pStyle w:val="TabellRubrik"/>
      </w:pPr>
      <w:r>
        <w:t xml:space="preserve">Tabell </w:t>
      </w:r>
      <w:fldSimple w:instr=" STYLEREF 1 \s ">
        <w:r w:rsidR="00756367">
          <w:rPr>
            <w:noProof/>
          </w:rPr>
          <w:t>4</w:t>
        </w:r>
      </w:fldSimple>
      <w:r>
        <w:t>.16</w:t>
      </w:r>
      <w:r>
        <w:tab/>
        <w:t>Antal barn och unga (0–</w:t>
      </w:r>
      <w:r w:rsidRPr="002773BB">
        <w:t>20 år) med insatser 2007</w:t>
      </w:r>
      <w:r>
        <w:t>–</w:t>
      </w:r>
      <w:r w:rsidRPr="002773BB">
        <w:t>2011</w:t>
      </w:r>
    </w:p>
    <w:tbl>
      <w:tblPr>
        <w:tblW w:w="5842" w:type="dxa"/>
        <w:tblLayout w:type="fixed"/>
        <w:tblCellMar>
          <w:left w:w="0" w:type="dxa"/>
        </w:tblCellMar>
        <w:tblLook w:val="0000" w:firstRow="0" w:lastRow="0" w:firstColumn="0" w:lastColumn="0" w:noHBand="0" w:noVBand="0"/>
      </w:tblPr>
      <w:tblGrid>
        <w:gridCol w:w="1531"/>
        <w:gridCol w:w="624"/>
        <w:gridCol w:w="624"/>
        <w:gridCol w:w="624"/>
        <w:gridCol w:w="624"/>
        <w:gridCol w:w="624"/>
        <w:gridCol w:w="1191"/>
      </w:tblGrid>
      <w:tr w:rsidR="002A0D5F" w14:paraId="39CD4A2D" w14:textId="77777777" w:rsidTr="00E80303">
        <w:tc>
          <w:tcPr>
            <w:tcW w:w="1531" w:type="dxa"/>
            <w:tcBorders>
              <w:top w:val="single" w:sz="8" w:space="0" w:color="auto"/>
              <w:bottom w:val="single" w:sz="6" w:space="0" w:color="auto"/>
            </w:tcBorders>
            <w:shd w:val="clear" w:color="auto" w:fill="auto"/>
          </w:tcPr>
          <w:p w14:paraId="08D7F47B" w14:textId="77777777" w:rsidR="002A0D5F" w:rsidRDefault="002A0D5F" w:rsidP="00E80303">
            <w:pPr>
              <w:pStyle w:val="TabellHuvud"/>
              <w:jc w:val="left"/>
            </w:pPr>
          </w:p>
        </w:tc>
        <w:tc>
          <w:tcPr>
            <w:tcW w:w="624" w:type="dxa"/>
            <w:tcBorders>
              <w:top w:val="single" w:sz="8" w:space="0" w:color="auto"/>
              <w:bottom w:val="single" w:sz="6" w:space="0" w:color="auto"/>
            </w:tcBorders>
            <w:shd w:val="clear" w:color="auto" w:fill="auto"/>
          </w:tcPr>
          <w:p w14:paraId="5FCAD37F" w14:textId="77777777" w:rsidR="002A0D5F" w:rsidRDefault="002A0D5F" w:rsidP="00E80303">
            <w:pPr>
              <w:pStyle w:val="TabellHuvud"/>
            </w:pPr>
            <w:r>
              <w:t>2007</w:t>
            </w:r>
          </w:p>
        </w:tc>
        <w:tc>
          <w:tcPr>
            <w:tcW w:w="624" w:type="dxa"/>
            <w:tcBorders>
              <w:top w:val="single" w:sz="8" w:space="0" w:color="auto"/>
              <w:bottom w:val="single" w:sz="6" w:space="0" w:color="auto"/>
            </w:tcBorders>
            <w:shd w:val="clear" w:color="auto" w:fill="auto"/>
          </w:tcPr>
          <w:p w14:paraId="03208D8D" w14:textId="77777777" w:rsidR="002A0D5F" w:rsidRDefault="002A0D5F" w:rsidP="00E80303">
            <w:pPr>
              <w:pStyle w:val="TabellHuvud"/>
            </w:pPr>
            <w:r>
              <w:t>2008</w:t>
            </w:r>
          </w:p>
        </w:tc>
        <w:tc>
          <w:tcPr>
            <w:tcW w:w="624" w:type="dxa"/>
            <w:tcBorders>
              <w:top w:val="single" w:sz="8" w:space="0" w:color="auto"/>
              <w:bottom w:val="single" w:sz="6" w:space="0" w:color="auto"/>
            </w:tcBorders>
            <w:shd w:val="clear" w:color="auto" w:fill="auto"/>
          </w:tcPr>
          <w:p w14:paraId="12E3089B" w14:textId="77777777" w:rsidR="002A0D5F" w:rsidRDefault="002A0D5F" w:rsidP="00E80303">
            <w:pPr>
              <w:pStyle w:val="TabellHuvud"/>
            </w:pPr>
            <w:r>
              <w:t>2009</w:t>
            </w:r>
          </w:p>
        </w:tc>
        <w:tc>
          <w:tcPr>
            <w:tcW w:w="624" w:type="dxa"/>
            <w:tcBorders>
              <w:top w:val="single" w:sz="8" w:space="0" w:color="auto"/>
              <w:bottom w:val="single" w:sz="6" w:space="0" w:color="auto"/>
            </w:tcBorders>
            <w:shd w:val="clear" w:color="auto" w:fill="auto"/>
          </w:tcPr>
          <w:p w14:paraId="2ACDE67F" w14:textId="77777777" w:rsidR="002A0D5F" w:rsidRDefault="002A0D5F" w:rsidP="00E80303">
            <w:pPr>
              <w:pStyle w:val="TabellHuvud"/>
            </w:pPr>
            <w:r>
              <w:t>2010</w:t>
            </w:r>
          </w:p>
        </w:tc>
        <w:tc>
          <w:tcPr>
            <w:tcW w:w="624" w:type="dxa"/>
            <w:tcBorders>
              <w:top w:val="single" w:sz="8" w:space="0" w:color="auto"/>
              <w:bottom w:val="single" w:sz="6" w:space="0" w:color="auto"/>
            </w:tcBorders>
            <w:shd w:val="clear" w:color="auto" w:fill="auto"/>
          </w:tcPr>
          <w:p w14:paraId="38106BDB" w14:textId="77777777" w:rsidR="002A0D5F" w:rsidRDefault="002A0D5F" w:rsidP="00E80303">
            <w:pPr>
              <w:pStyle w:val="TabellHuvud"/>
            </w:pPr>
            <w:r>
              <w:t>2011</w:t>
            </w:r>
          </w:p>
        </w:tc>
        <w:tc>
          <w:tcPr>
            <w:tcW w:w="1191" w:type="dxa"/>
            <w:tcBorders>
              <w:top w:val="single" w:sz="8" w:space="0" w:color="auto"/>
              <w:bottom w:val="single" w:sz="6" w:space="0" w:color="auto"/>
            </w:tcBorders>
            <w:shd w:val="clear" w:color="auto" w:fill="auto"/>
          </w:tcPr>
          <w:p w14:paraId="6906829A" w14:textId="77777777" w:rsidR="002A0D5F" w:rsidRDefault="002A0D5F" w:rsidP="00E80303">
            <w:pPr>
              <w:pStyle w:val="TabellHuvud"/>
            </w:pPr>
            <w:r>
              <w:t>Förändring (%) 2007–2011</w:t>
            </w:r>
          </w:p>
        </w:tc>
      </w:tr>
      <w:tr w:rsidR="002A0D5F" w14:paraId="309A7529" w14:textId="77777777" w:rsidTr="00E80303">
        <w:tc>
          <w:tcPr>
            <w:tcW w:w="1531" w:type="dxa"/>
            <w:tcBorders>
              <w:top w:val="single" w:sz="6" w:space="0" w:color="auto"/>
            </w:tcBorders>
            <w:shd w:val="clear" w:color="auto" w:fill="auto"/>
          </w:tcPr>
          <w:p w14:paraId="13A38055" w14:textId="77777777" w:rsidR="002A0D5F" w:rsidRDefault="002A0D5F" w:rsidP="00E80303">
            <w:pPr>
              <w:pStyle w:val="TabellRader"/>
              <w:jc w:val="left"/>
            </w:pPr>
            <w:r>
              <w:t>Öppenvårdsinsatser</w:t>
            </w:r>
          </w:p>
        </w:tc>
        <w:tc>
          <w:tcPr>
            <w:tcW w:w="624" w:type="dxa"/>
            <w:tcBorders>
              <w:top w:val="single" w:sz="6" w:space="0" w:color="auto"/>
            </w:tcBorders>
            <w:shd w:val="clear" w:color="auto" w:fill="auto"/>
          </w:tcPr>
          <w:p w14:paraId="027F0A82" w14:textId="77777777" w:rsidR="002A0D5F" w:rsidRDefault="002A0D5F" w:rsidP="00E80303">
            <w:pPr>
              <w:pStyle w:val="TabellRader"/>
            </w:pPr>
            <w:r>
              <w:t>53 900</w:t>
            </w:r>
          </w:p>
        </w:tc>
        <w:tc>
          <w:tcPr>
            <w:tcW w:w="624" w:type="dxa"/>
            <w:tcBorders>
              <w:top w:val="single" w:sz="6" w:space="0" w:color="auto"/>
            </w:tcBorders>
            <w:shd w:val="clear" w:color="auto" w:fill="auto"/>
          </w:tcPr>
          <w:p w14:paraId="5EC2D798" w14:textId="77777777" w:rsidR="002A0D5F" w:rsidRDefault="002A0D5F" w:rsidP="00E80303">
            <w:pPr>
              <w:pStyle w:val="TabellRader"/>
            </w:pPr>
            <w:r>
              <w:t>56 100</w:t>
            </w:r>
          </w:p>
        </w:tc>
        <w:tc>
          <w:tcPr>
            <w:tcW w:w="624" w:type="dxa"/>
            <w:tcBorders>
              <w:top w:val="single" w:sz="6" w:space="0" w:color="auto"/>
            </w:tcBorders>
            <w:shd w:val="clear" w:color="auto" w:fill="auto"/>
          </w:tcPr>
          <w:p w14:paraId="73D5CF2A" w14:textId="77777777" w:rsidR="002A0D5F" w:rsidRDefault="002A0D5F" w:rsidP="00E80303">
            <w:pPr>
              <w:pStyle w:val="TabellRader"/>
            </w:pPr>
            <w:r>
              <w:t>56 100</w:t>
            </w:r>
          </w:p>
        </w:tc>
        <w:tc>
          <w:tcPr>
            <w:tcW w:w="624" w:type="dxa"/>
            <w:tcBorders>
              <w:top w:val="single" w:sz="6" w:space="0" w:color="auto"/>
            </w:tcBorders>
            <w:shd w:val="clear" w:color="auto" w:fill="auto"/>
          </w:tcPr>
          <w:p w14:paraId="6C797325" w14:textId="77777777" w:rsidR="002A0D5F" w:rsidRDefault="002A0D5F" w:rsidP="00E80303">
            <w:pPr>
              <w:pStyle w:val="TabellRader"/>
            </w:pPr>
            <w:r>
              <w:t>55 000</w:t>
            </w:r>
          </w:p>
        </w:tc>
        <w:tc>
          <w:tcPr>
            <w:tcW w:w="624" w:type="dxa"/>
            <w:tcBorders>
              <w:top w:val="single" w:sz="6" w:space="0" w:color="auto"/>
            </w:tcBorders>
            <w:shd w:val="clear" w:color="auto" w:fill="auto"/>
          </w:tcPr>
          <w:p w14:paraId="0A433A12" w14:textId="77777777" w:rsidR="002A0D5F" w:rsidRDefault="002A0D5F" w:rsidP="00E80303">
            <w:pPr>
              <w:pStyle w:val="TabellRader"/>
            </w:pPr>
            <w:r>
              <w:t>54 500</w:t>
            </w:r>
          </w:p>
        </w:tc>
        <w:tc>
          <w:tcPr>
            <w:tcW w:w="1191" w:type="dxa"/>
            <w:tcBorders>
              <w:top w:val="single" w:sz="6" w:space="0" w:color="auto"/>
            </w:tcBorders>
            <w:shd w:val="clear" w:color="auto" w:fill="auto"/>
          </w:tcPr>
          <w:p w14:paraId="5017801B" w14:textId="77777777" w:rsidR="002A0D5F" w:rsidRDefault="002A0D5F" w:rsidP="00E80303">
            <w:pPr>
              <w:pStyle w:val="TabellRader"/>
            </w:pPr>
            <w:r>
              <w:t>1</w:t>
            </w:r>
          </w:p>
        </w:tc>
      </w:tr>
      <w:tr w:rsidR="002A0D5F" w14:paraId="68BC920C" w14:textId="77777777" w:rsidTr="00E80303">
        <w:tc>
          <w:tcPr>
            <w:tcW w:w="1531" w:type="dxa"/>
            <w:shd w:val="clear" w:color="auto" w:fill="auto"/>
          </w:tcPr>
          <w:p w14:paraId="308D6835" w14:textId="77777777" w:rsidR="002A0D5F" w:rsidRDefault="002A0D5F" w:rsidP="00E80303">
            <w:pPr>
              <w:pStyle w:val="TabellRader"/>
              <w:jc w:val="left"/>
            </w:pPr>
            <w:r>
              <w:t>– varav flickor</w:t>
            </w:r>
          </w:p>
        </w:tc>
        <w:tc>
          <w:tcPr>
            <w:tcW w:w="624" w:type="dxa"/>
            <w:shd w:val="clear" w:color="auto" w:fill="auto"/>
          </w:tcPr>
          <w:p w14:paraId="3BE38994" w14:textId="77777777" w:rsidR="002A0D5F" w:rsidRDefault="002A0D5F" w:rsidP="00E80303">
            <w:pPr>
              <w:pStyle w:val="TabellRader"/>
            </w:pPr>
            <w:r>
              <w:t>24 500</w:t>
            </w:r>
          </w:p>
        </w:tc>
        <w:tc>
          <w:tcPr>
            <w:tcW w:w="624" w:type="dxa"/>
            <w:shd w:val="clear" w:color="auto" w:fill="auto"/>
          </w:tcPr>
          <w:p w14:paraId="2321C1D1" w14:textId="77777777" w:rsidR="002A0D5F" w:rsidRDefault="002A0D5F" w:rsidP="00E80303">
            <w:pPr>
              <w:pStyle w:val="TabellRader"/>
            </w:pPr>
            <w:r>
              <w:t>25 400</w:t>
            </w:r>
          </w:p>
        </w:tc>
        <w:tc>
          <w:tcPr>
            <w:tcW w:w="624" w:type="dxa"/>
            <w:shd w:val="clear" w:color="auto" w:fill="auto"/>
          </w:tcPr>
          <w:p w14:paraId="61153A9A" w14:textId="77777777" w:rsidR="002A0D5F" w:rsidRDefault="002A0D5F" w:rsidP="00E80303">
            <w:pPr>
              <w:pStyle w:val="TabellRader"/>
            </w:pPr>
            <w:r>
              <w:t>25 000</w:t>
            </w:r>
          </w:p>
        </w:tc>
        <w:tc>
          <w:tcPr>
            <w:tcW w:w="624" w:type="dxa"/>
            <w:shd w:val="clear" w:color="auto" w:fill="auto"/>
          </w:tcPr>
          <w:p w14:paraId="06761152" w14:textId="77777777" w:rsidR="002A0D5F" w:rsidRDefault="002A0D5F" w:rsidP="00E80303">
            <w:pPr>
              <w:pStyle w:val="TabellRader"/>
            </w:pPr>
            <w:r>
              <w:t>24 300</w:t>
            </w:r>
          </w:p>
        </w:tc>
        <w:tc>
          <w:tcPr>
            <w:tcW w:w="624" w:type="dxa"/>
            <w:shd w:val="clear" w:color="auto" w:fill="auto"/>
          </w:tcPr>
          <w:p w14:paraId="7A83356D" w14:textId="77777777" w:rsidR="002A0D5F" w:rsidRDefault="002A0D5F" w:rsidP="00E80303">
            <w:pPr>
              <w:pStyle w:val="TabellRader"/>
            </w:pPr>
            <w:r>
              <w:t>24 100</w:t>
            </w:r>
          </w:p>
        </w:tc>
        <w:tc>
          <w:tcPr>
            <w:tcW w:w="1191" w:type="dxa"/>
            <w:shd w:val="clear" w:color="auto" w:fill="auto"/>
          </w:tcPr>
          <w:p w14:paraId="16A5911C" w14:textId="77777777" w:rsidR="002A0D5F" w:rsidRDefault="002A0D5F" w:rsidP="00E80303">
            <w:pPr>
              <w:pStyle w:val="TabellRader"/>
            </w:pPr>
            <w:r>
              <w:t>-2</w:t>
            </w:r>
          </w:p>
        </w:tc>
      </w:tr>
      <w:tr w:rsidR="002A0D5F" w14:paraId="3B2DE071" w14:textId="77777777" w:rsidTr="00E80303">
        <w:tc>
          <w:tcPr>
            <w:tcW w:w="1531" w:type="dxa"/>
            <w:shd w:val="clear" w:color="auto" w:fill="auto"/>
          </w:tcPr>
          <w:p w14:paraId="253BBD03" w14:textId="77777777" w:rsidR="002A0D5F" w:rsidRDefault="002A0D5F" w:rsidP="00E80303">
            <w:pPr>
              <w:pStyle w:val="TabellRader"/>
              <w:jc w:val="left"/>
            </w:pPr>
            <w:r>
              <w:t>– varav pojkar</w:t>
            </w:r>
          </w:p>
        </w:tc>
        <w:tc>
          <w:tcPr>
            <w:tcW w:w="624" w:type="dxa"/>
            <w:shd w:val="clear" w:color="auto" w:fill="auto"/>
          </w:tcPr>
          <w:p w14:paraId="7FCEF015" w14:textId="77777777" w:rsidR="002A0D5F" w:rsidRDefault="002A0D5F" w:rsidP="00E80303">
            <w:pPr>
              <w:pStyle w:val="TabellRader"/>
            </w:pPr>
            <w:r>
              <w:t>29 400</w:t>
            </w:r>
          </w:p>
        </w:tc>
        <w:tc>
          <w:tcPr>
            <w:tcW w:w="624" w:type="dxa"/>
            <w:shd w:val="clear" w:color="auto" w:fill="auto"/>
          </w:tcPr>
          <w:p w14:paraId="40DD4738" w14:textId="77777777" w:rsidR="002A0D5F" w:rsidRDefault="002A0D5F" w:rsidP="00E80303">
            <w:pPr>
              <w:pStyle w:val="TabellRader"/>
            </w:pPr>
            <w:r>
              <w:t>30 700</w:t>
            </w:r>
          </w:p>
        </w:tc>
        <w:tc>
          <w:tcPr>
            <w:tcW w:w="624" w:type="dxa"/>
            <w:shd w:val="clear" w:color="auto" w:fill="auto"/>
          </w:tcPr>
          <w:p w14:paraId="04021746" w14:textId="77777777" w:rsidR="002A0D5F" w:rsidRDefault="002A0D5F" w:rsidP="00E80303">
            <w:pPr>
              <w:pStyle w:val="TabellRader"/>
            </w:pPr>
            <w:r>
              <w:t>31 100</w:t>
            </w:r>
          </w:p>
        </w:tc>
        <w:tc>
          <w:tcPr>
            <w:tcW w:w="624" w:type="dxa"/>
            <w:shd w:val="clear" w:color="auto" w:fill="auto"/>
          </w:tcPr>
          <w:p w14:paraId="5F43896E" w14:textId="77777777" w:rsidR="002A0D5F" w:rsidRDefault="002A0D5F" w:rsidP="00E80303">
            <w:pPr>
              <w:pStyle w:val="TabellRader"/>
            </w:pPr>
            <w:r>
              <w:t>30 700</w:t>
            </w:r>
          </w:p>
        </w:tc>
        <w:tc>
          <w:tcPr>
            <w:tcW w:w="624" w:type="dxa"/>
            <w:shd w:val="clear" w:color="auto" w:fill="auto"/>
          </w:tcPr>
          <w:p w14:paraId="3CFC3939" w14:textId="77777777" w:rsidR="002A0D5F" w:rsidRDefault="002A0D5F" w:rsidP="00E80303">
            <w:pPr>
              <w:pStyle w:val="TabellRader"/>
            </w:pPr>
            <w:r>
              <w:t>30 400</w:t>
            </w:r>
          </w:p>
        </w:tc>
        <w:tc>
          <w:tcPr>
            <w:tcW w:w="1191" w:type="dxa"/>
            <w:shd w:val="clear" w:color="auto" w:fill="auto"/>
          </w:tcPr>
          <w:p w14:paraId="332C07A4" w14:textId="77777777" w:rsidR="002A0D5F" w:rsidRDefault="002A0D5F" w:rsidP="00E80303">
            <w:pPr>
              <w:pStyle w:val="TabellRader"/>
            </w:pPr>
            <w:r>
              <w:t>3</w:t>
            </w:r>
          </w:p>
        </w:tc>
      </w:tr>
      <w:tr w:rsidR="002A0D5F" w14:paraId="4DA4E848" w14:textId="77777777" w:rsidTr="00E80303">
        <w:tc>
          <w:tcPr>
            <w:tcW w:w="1531" w:type="dxa"/>
            <w:shd w:val="clear" w:color="auto" w:fill="auto"/>
          </w:tcPr>
          <w:p w14:paraId="6A081BED" w14:textId="77777777" w:rsidR="002A0D5F" w:rsidRDefault="002A0D5F" w:rsidP="00E80303">
            <w:pPr>
              <w:pStyle w:val="TabellRader"/>
              <w:jc w:val="left"/>
            </w:pPr>
          </w:p>
        </w:tc>
        <w:tc>
          <w:tcPr>
            <w:tcW w:w="624" w:type="dxa"/>
            <w:shd w:val="clear" w:color="auto" w:fill="auto"/>
          </w:tcPr>
          <w:p w14:paraId="54243ADF" w14:textId="77777777" w:rsidR="002A0D5F" w:rsidRDefault="002A0D5F" w:rsidP="00E80303">
            <w:pPr>
              <w:pStyle w:val="TabellRader"/>
            </w:pPr>
          </w:p>
        </w:tc>
        <w:tc>
          <w:tcPr>
            <w:tcW w:w="624" w:type="dxa"/>
            <w:shd w:val="clear" w:color="auto" w:fill="auto"/>
          </w:tcPr>
          <w:p w14:paraId="0CF36CCF" w14:textId="77777777" w:rsidR="002A0D5F" w:rsidRDefault="002A0D5F" w:rsidP="00E80303">
            <w:pPr>
              <w:pStyle w:val="TabellRader"/>
            </w:pPr>
          </w:p>
        </w:tc>
        <w:tc>
          <w:tcPr>
            <w:tcW w:w="624" w:type="dxa"/>
            <w:shd w:val="clear" w:color="auto" w:fill="auto"/>
          </w:tcPr>
          <w:p w14:paraId="71A1F4F9" w14:textId="77777777" w:rsidR="002A0D5F" w:rsidRDefault="002A0D5F" w:rsidP="00E80303">
            <w:pPr>
              <w:pStyle w:val="TabellRader"/>
            </w:pPr>
          </w:p>
        </w:tc>
        <w:tc>
          <w:tcPr>
            <w:tcW w:w="624" w:type="dxa"/>
            <w:shd w:val="clear" w:color="auto" w:fill="auto"/>
          </w:tcPr>
          <w:p w14:paraId="6D3FE200" w14:textId="77777777" w:rsidR="002A0D5F" w:rsidRDefault="002A0D5F" w:rsidP="00E80303">
            <w:pPr>
              <w:pStyle w:val="TabellRader"/>
            </w:pPr>
          </w:p>
        </w:tc>
        <w:tc>
          <w:tcPr>
            <w:tcW w:w="624" w:type="dxa"/>
            <w:shd w:val="clear" w:color="auto" w:fill="auto"/>
          </w:tcPr>
          <w:p w14:paraId="46CE0945" w14:textId="77777777" w:rsidR="002A0D5F" w:rsidRDefault="002A0D5F" w:rsidP="00E80303">
            <w:pPr>
              <w:pStyle w:val="TabellRader"/>
            </w:pPr>
          </w:p>
        </w:tc>
        <w:tc>
          <w:tcPr>
            <w:tcW w:w="1191" w:type="dxa"/>
            <w:shd w:val="clear" w:color="auto" w:fill="auto"/>
          </w:tcPr>
          <w:p w14:paraId="69466BDD" w14:textId="77777777" w:rsidR="002A0D5F" w:rsidRDefault="002A0D5F" w:rsidP="00E80303">
            <w:pPr>
              <w:pStyle w:val="TabellRader"/>
            </w:pPr>
          </w:p>
        </w:tc>
      </w:tr>
      <w:tr w:rsidR="002A0D5F" w14:paraId="4D729F40" w14:textId="77777777" w:rsidTr="00E80303">
        <w:tc>
          <w:tcPr>
            <w:tcW w:w="1531" w:type="dxa"/>
            <w:shd w:val="clear" w:color="auto" w:fill="auto"/>
          </w:tcPr>
          <w:p w14:paraId="4A6FFAAE" w14:textId="77777777" w:rsidR="002A0D5F" w:rsidRDefault="002A0D5F" w:rsidP="00E80303">
            <w:pPr>
              <w:pStyle w:val="TabellRader"/>
              <w:jc w:val="left"/>
            </w:pPr>
            <w:r>
              <w:t>Heldygnsinsatser</w:t>
            </w:r>
          </w:p>
        </w:tc>
        <w:tc>
          <w:tcPr>
            <w:tcW w:w="624" w:type="dxa"/>
            <w:shd w:val="clear" w:color="auto" w:fill="auto"/>
          </w:tcPr>
          <w:p w14:paraId="44F0CDF6" w14:textId="77777777" w:rsidR="002A0D5F" w:rsidRDefault="002A0D5F" w:rsidP="00E80303">
            <w:pPr>
              <w:pStyle w:val="TabellRader"/>
            </w:pPr>
            <w:r>
              <w:t>21 500</w:t>
            </w:r>
          </w:p>
        </w:tc>
        <w:tc>
          <w:tcPr>
            <w:tcW w:w="624" w:type="dxa"/>
            <w:shd w:val="clear" w:color="auto" w:fill="auto"/>
          </w:tcPr>
          <w:p w14:paraId="651A2DA8" w14:textId="77777777" w:rsidR="002A0D5F" w:rsidRDefault="002A0D5F" w:rsidP="00E80303">
            <w:pPr>
              <w:pStyle w:val="TabellRader"/>
            </w:pPr>
            <w:r>
              <w:t>22 700</w:t>
            </w:r>
          </w:p>
        </w:tc>
        <w:tc>
          <w:tcPr>
            <w:tcW w:w="624" w:type="dxa"/>
            <w:shd w:val="clear" w:color="auto" w:fill="auto"/>
          </w:tcPr>
          <w:p w14:paraId="38567753" w14:textId="77777777" w:rsidR="002A0D5F" w:rsidRDefault="002A0D5F" w:rsidP="00E80303">
            <w:pPr>
              <w:pStyle w:val="TabellRader"/>
            </w:pPr>
            <w:r>
              <w:t>23 400</w:t>
            </w:r>
          </w:p>
        </w:tc>
        <w:tc>
          <w:tcPr>
            <w:tcW w:w="624" w:type="dxa"/>
            <w:shd w:val="clear" w:color="auto" w:fill="auto"/>
          </w:tcPr>
          <w:p w14:paraId="682C7734" w14:textId="77777777" w:rsidR="002A0D5F" w:rsidRDefault="002A0D5F" w:rsidP="00E80303">
            <w:pPr>
              <w:pStyle w:val="TabellRader"/>
            </w:pPr>
            <w:r>
              <w:t>24 900</w:t>
            </w:r>
          </w:p>
        </w:tc>
        <w:tc>
          <w:tcPr>
            <w:tcW w:w="624" w:type="dxa"/>
            <w:shd w:val="clear" w:color="auto" w:fill="auto"/>
          </w:tcPr>
          <w:p w14:paraId="0CE5EDBF" w14:textId="77777777" w:rsidR="002A0D5F" w:rsidRDefault="002A0D5F" w:rsidP="00E80303">
            <w:pPr>
              <w:pStyle w:val="TabellRader"/>
            </w:pPr>
            <w:r>
              <w:t>26 200</w:t>
            </w:r>
          </w:p>
        </w:tc>
        <w:tc>
          <w:tcPr>
            <w:tcW w:w="1191" w:type="dxa"/>
            <w:shd w:val="clear" w:color="auto" w:fill="auto"/>
          </w:tcPr>
          <w:p w14:paraId="6BDE626B" w14:textId="77777777" w:rsidR="002A0D5F" w:rsidRDefault="002A0D5F" w:rsidP="00E80303">
            <w:pPr>
              <w:pStyle w:val="TabellRader"/>
            </w:pPr>
            <w:r>
              <w:t>22</w:t>
            </w:r>
          </w:p>
        </w:tc>
      </w:tr>
      <w:tr w:rsidR="002A0D5F" w14:paraId="00D493B0" w14:textId="77777777" w:rsidTr="00E80303">
        <w:tc>
          <w:tcPr>
            <w:tcW w:w="1531" w:type="dxa"/>
            <w:shd w:val="clear" w:color="auto" w:fill="auto"/>
          </w:tcPr>
          <w:p w14:paraId="4154482C" w14:textId="77777777" w:rsidR="002A0D5F" w:rsidRDefault="002A0D5F" w:rsidP="00E80303">
            <w:pPr>
              <w:pStyle w:val="TabellRader"/>
              <w:jc w:val="left"/>
            </w:pPr>
            <w:r>
              <w:t>– varav flickor</w:t>
            </w:r>
          </w:p>
        </w:tc>
        <w:tc>
          <w:tcPr>
            <w:tcW w:w="624" w:type="dxa"/>
            <w:shd w:val="clear" w:color="auto" w:fill="auto"/>
          </w:tcPr>
          <w:p w14:paraId="5961855E" w14:textId="77777777" w:rsidR="002A0D5F" w:rsidRDefault="002A0D5F" w:rsidP="00E80303">
            <w:pPr>
              <w:pStyle w:val="TabellRader"/>
            </w:pPr>
            <w:r>
              <w:t>10 100</w:t>
            </w:r>
          </w:p>
        </w:tc>
        <w:tc>
          <w:tcPr>
            <w:tcW w:w="624" w:type="dxa"/>
            <w:shd w:val="clear" w:color="auto" w:fill="auto"/>
          </w:tcPr>
          <w:p w14:paraId="0D4648A2" w14:textId="77777777" w:rsidR="002A0D5F" w:rsidRDefault="002A0D5F" w:rsidP="00E80303">
            <w:pPr>
              <w:pStyle w:val="TabellRader"/>
            </w:pPr>
            <w:r>
              <w:t>10 400</w:t>
            </w:r>
          </w:p>
        </w:tc>
        <w:tc>
          <w:tcPr>
            <w:tcW w:w="624" w:type="dxa"/>
            <w:shd w:val="clear" w:color="auto" w:fill="auto"/>
          </w:tcPr>
          <w:p w14:paraId="5C5D2E64" w14:textId="77777777" w:rsidR="002A0D5F" w:rsidRDefault="002A0D5F" w:rsidP="00E80303">
            <w:pPr>
              <w:pStyle w:val="TabellRader"/>
            </w:pPr>
            <w:r>
              <w:t>10 600</w:t>
            </w:r>
          </w:p>
        </w:tc>
        <w:tc>
          <w:tcPr>
            <w:tcW w:w="624" w:type="dxa"/>
            <w:shd w:val="clear" w:color="auto" w:fill="auto"/>
          </w:tcPr>
          <w:p w14:paraId="7DC98D5D" w14:textId="77777777" w:rsidR="002A0D5F" w:rsidRDefault="002A0D5F" w:rsidP="00E80303">
            <w:pPr>
              <w:pStyle w:val="TabellRader"/>
            </w:pPr>
            <w:r>
              <w:t>11 000</w:t>
            </w:r>
          </w:p>
        </w:tc>
        <w:tc>
          <w:tcPr>
            <w:tcW w:w="624" w:type="dxa"/>
            <w:shd w:val="clear" w:color="auto" w:fill="auto"/>
          </w:tcPr>
          <w:p w14:paraId="38411D39" w14:textId="77777777" w:rsidR="002A0D5F" w:rsidRDefault="002A0D5F" w:rsidP="00E80303">
            <w:pPr>
              <w:pStyle w:val="TabellRader"/>
            </w:pPr>
            <w:r>
              <w:t>10 900</w:t>
            </w:r>
          </w:p>
        </w:tc>
        <w:tc>
          <w:tcPr>
            <w:tcW w:w="1191" w:type="dxa"/>
            <w:shd w:val="clear" w:color="auto" w:fill="auto"/>
          </w:tcPr>
          <w:p w14:paraId="350AF7E3" w14:textId="77777777" w:rsidR="002A0D5F" w:rsidRDefault="002A0D5F" w:rsidP="00E80303">
            <w:pPr>
              <w:pStyle w:val="TabellRader"/>
            </w:pPr>
            <w:r>
              <w:t>8</w:t>
            </w:r>
          </w:p>
        </w:tc>
      </w:tr>
      <w:tr w:rsidR="002A0D5F" w14:paraId="7D83EB3B" w14:textId="77777777" w:rsidTr="00E80303">
        <w:tc>
          <w:tcPr>
            <w:tcW w:w="1531" w:type="dxa"/>
            <w:tcBorders>
              <w:bottom w:val="single" w:sz="8" w:space="0" w:color="auto"/>
            </w:tcBorders>
            <w:shd w:val="clear" w:color="auto" w:fill="auto"/>
          </w:tcPr>
          <w:p w14:paraId="763280B4" w14:textId="77777777" w:rsidR="002A0D5F" w:rsidRDefault="002A0D5F" w:rsidP="00E80303">
            <w:pPr>
              <w:pStyle w:val="TabellRader"/>
              <w:jc w:val="left"/>
            </w:pPr>
            <w:r>
              <w:t>– varav pojkar</w:t>
            </w:r>
          </w:p>
        </w:tc>
        <w:tc>
          <w:tcPr>
            <w:tcW w:w="624" w:type="dxa"/>
            <w:tcBorders>
              <w:bottom w:val="single" w:sz="8" w:space="0" w:color="auto"/>
            </w:tcBorders>
            <w:shd w:val="clear" w:color="auto" w:fill="auto"/>
          </w:tcPr>
          <w:p w14:paraId="0A807B52" w14:textId="77777777" w:rsidR="002A0D5F" w:rsidRDefault="002A0D5F" w:rsidP="00E80303">
            <w:pPr>
              <w:pStyle w:val="TabellRader"/>
            </w:pPr>
            <w:r>
              <w:t>11 400</w:t>
            </w:r>
          </w:p>
        </w:tc>
        <w:tc>
          <w:tcPr>
            <w:tcW w:w="624" w:type="dxa"/>
            <w:tcBorders>
              <w:bottom w:val="single" w:sz="8" w:space="0" w:color="auto"/>
            </w:tcBorders>
            <w:shd w:val="clear" w:color="auto" w:fill="auto"/>
          </w:tcPr>
          <w:p w14:paraId="7E07B674" w14:textId="77777777" w:rsidR="002A0D5F" w:rsidRDefault="002A0D5F" w:rsidP="00E80303">
            <w:pPr>
              <w:pStyle w:val="TabellRader"/>
            </w:pPr>
            <w:r>
              <w:t>12 200</w:t>
            </w:r>
          </w:p>
        </w:tc>
        <w:tc>
          <w:tcPr>
            <w:tcW w:w="624" w:type="dxa"/>
            <w:tcBorders>
              <w:bottom w:val="single" w:sz="8" w:space="0" w:color="auto"/>
            </w:tcBorders>
            <w:shd w:val="clear" w:color="auto" w:fill="auto"/>
          </w:tcPr>
          <w:p w14:paraId="08EF6CCA" w14:textId="77777777" w:rsidR="002A0D5F" w:rsidRDefault="002A0D5F" w:rsidP="00E80303">
            <w:pPr>
              <w:pStyle w:val="TabellRader"/>
            </w:pPr>
            <w:r>
              <w:t>12 800</w:t>
            </w:r>
          </w:p>
        </w:tc>
        <w:tc>
          <w:tcPr>
            <w:tcW w:w="624" w:type="dxa"/>
            <w:tcBorders>
              <w:bottom w:val="single" w:sz="8" w:space="0" w:color="auto"/>
            </w:tcBorders>
            <w:shd w:val="clear" w:color="auto" w:fill="auto"/>
          </w:tcPr>
          <w:p w14:paraId="642D4365" w14:textId="77777777" w:rsidR="002A0D5F" w:rsidRDefault="002A0D5F" w:rsidP="00E80303">
            <w:pPr>
              <w:pStyle w:val="TabellRader"/>
            </w:pPr>
            <w:r>
              <w:t>13 900</w:t>
            </w:r>
          </w:p>
        </w:tc>
        <w:tc>
          <w:tcPr>
            <w:tcW w:w="624" w:type="dxa"/>
            <w:tcBorders>
              <w:bottom w:val="single" w:sz="8" w:space="0" w:color="auto"/>
            </w:tcBorders>
            <w:shd w:val="clear" w:color="auto" w:fill="auto"/>
          </w:tcPr>
          <w:p w14:paraId="377F5481" w14:textId="77777777" w:rsidR="002A0D5F" w:rsidRDefault="002A0D5F" w:rsidP="00E80303">
            <w:pPr>
              <w:pStyle w:val="TabellRader"/>
            </w:pPr>
            <w:r>
              <w:t>15 300</w:t>
            </w:r>
          </w:p>
        </w:tc>
        <w:tc>
          <w:tcPr>
            <w:tcW w:w="1191" w:type="dxa"/>
            <w:tcBorders>
              <w:bottom w:val="single" w:sz="8" w:space="0" w:color="auto"/>
            </w:tcBorders>
            <w:shd w:val="clear" w:color="auto" w:fill="auto"/>
          </w:tcPr>
          <w:p w14:paraId="2AD9B866" w14:textId="77777777" w:rsidR="002A0D5F" w:rsidRDefault="002A0D5F" w:rsidP="00E80303">
            <w:pPr>
              <w:pStyle w:val="TabellRader"/>
            </w:pPr>
            <w:r>
              <w:t>34</w:t>
            </w:r>
          </w:p>
        </w:tc>
      </w:tr>
    </w:tbl>
    <w:p w14:paraId="48E42FE4" w14:textId="77777777" w:rsidR="002A0D5F" w:rsidRDefault="002A0D5F" w:rsidP="00E80303">
      <w:pPr>
        <w:pStyle w:val="TabellFotnot"/>
      </w:pPr>
      <w:r w:rsidRPr="009D5E79">
        <w:t>Källa: Socialstyrelsen, Registret över socialtjänstens insatser för barn och unga</w:t>
      </w:r>
    </w:p>
    <w:p w14:paraId="750E2899" w14:textId="77777777" w:rsidR="002A0D5F" w:rsidRDefault="002A0D5F" w:rsidP="00B43D43">
      <w:pPr>
        <w:pStyle w:val="Rubrik5utannumrering"/>
      </w:pPr>
      <w:r>
        <w:t>Kostnaderna för barn och unga ökade</w:t>
      </w:r>
    </w:p>
    <w:p w14:paraId="3B386F91" w14:textId="5C5F1481" w:rsidR="002A0D5F" w:rsidRDefault="002A0D5F" w:rsidP="00E80303">
      <w:pPr>
        <w:pStyle w:val="Brdtext"/>
      </w:pPr>
      <w:r>
        <w:t xml:space="preserve">Kommunernas kostnader för insatser för barn och </w:t>
      </w:r>
      <w:r w:rsidRPr="00770CA4">
        <w:t xml:space="preserve">unga (exklusive </w:t>
      </w:r>
      <w:r>
        <w:t xml:space="preserve">kostnader för </w:t>
      </w:r>
      <w:r w:rsidRPr="00770CA4">
        <w:t xml:space="preserve">ensamkommande flyktingbarn) </w:t>
      </w:r>
      <w:r w:rsidR="007E182B">
        <w:t>uppgick till</w:t>
      </w:r>
      <w:r>
        <w:t xml:space="preserve"> totalt 15 miljarder kronor 2011 (se tabell 4.16). Detta var en ökning med 7,9 procent jämfört med året innan. Den största ökningen av kostnaderna stod institutionsvården för, men även kostnaderna för familjehemsvård har ökat.</w:t>
      </w:r>
    </w:p>
    <w:p w14:paraId="7F1CDC6C" w14:textId="77777777" w:rsidR="002A0D5F" w:rsidRDefault="002A0D5F" w:rsidP="00E80303">
      <w:pPr>
        <w:pStyle w:val="TabellRubrik"/>
      </w:pPr>
      <w:r>
        <w:t xml:space="preserve">Tabell </w:t>
      </w:r>
      <w:fldSimple w:instr=" STYLEREF 1 \s ">
        <w:r w:rsidR="00756367">
          <w:rPr>
            <w:noProof/>
          </w:rPr>
          <w:t>4</w:t>
        </w:r>
      </w:fldSimple>
      <w:r>
        <w:t>.17</w:t>
      </w:r>
      <w:r>
        <w:tab/>
        <w:t>Kom</w:t>
      </w:r>
      <w:r w:rsidRPr="009D5E79">
        <w:t xml:space="preserve">munernas kostnader för </w:t>
      </w:r>
      <w:r>
        <w:t>insatser för barn och unga 2007–2011</w:t>
      </w:r>
    </w:p>
    <w:p w14:paraId="114117C5" w14:textId="77777777" w:rsidR="002A0D5F" w:rsidRPr="00C7208E" w:rsidRDefault="002A0D5F" w:rsidP="00C7208E">
      <w:pPr>
        <w:pStyle w:val="TabellUnderrubrik"/>
      </w:pPr>
      <w:r>
        <w:t>Miljarder kronor</w:t>
      </w:r>
    </w:p>
    <w:tbl>
      <w:tblPr>
        <w:tblW w:w="5499" w:type="dxa"/>
        <w:tblLayout w:type="fixed"/>
        <w:tblCellMar>
          <w:left w:w="0" w:type="dxa"/>
        </w:tblCellMar>
        <w:tblLook w:val="0000" w:firstRow="0" w:lastRow="0" w:firstColumn="0" w:lastColumn="0" w:noHBand="0" w:noVBand="0"/>
      </w:tblPr>
      <w:tblGrid>
        <w:gridCol w:w="1814"/>
        <w:gridCol w:w="737"/>
        <w:gridCol w:w="737"/>
        <w:gridCol w:w="737"/>
        <w:gridCol w:w="737"/>
        <w:gridCol w:w="737"/>
      </w:tblGrid>
      <w:tr w:rsidR="002A0D5F" w14:paraId="5A8E4F5E" w14:textId="77777777" w:rsidTr="00E80303">
        <w:tc>
          <w:tcPr>
            <w:tcW w:w="1814" w:type="dxa"/>
            <w:tcBorders>
              <w:top w:val="single" w:sz="8" w:space="0" w:color="auto"/>
              <w:bottom w:val="single" w:sz="6" w:space="0" w:color="auto"/>
            </w:tcBorders>
            <w:shd w:val="clear" w:color="auto" w:fill="auto"/>
          </w:tcPr>
          <w:p w14:paraId="09398FB3" w14:textId="77777777" w:rsidR="002A0D5F" w:rsidRDefault="002A0D5F" w:rsidP="00E80303">
            <w:pPr>
              <w:pStyle w:val="TabellHuvud"/>
              <w:jc w:val="left"/>
            </w:pPr>
          </w:p>
        </w:tc>
        <w:tc>
          <w:tcPr>
            <w:tcW w:w="737" w:type="dxa"/>
            <w:tcBorders>
              <w:top w:val="single" w:sz="8" w:space="0" w:color="auto"/>
              <w:bottom w:val="single" w:sz="6" w:space="0" w:color="auto"/>
            </w:tcBorders>
            <w:shd w:val="clear" w:color="auto" w:fill="auto"/>
          </w:tcPr>
          <w:p w14:paraId="004A832C" w14:textId="77777777" w:rsidR="002A0D5F" w:rsidRDefault="002A0D5F" w:rsidP="00E80303">
            <w:pPr>
              <w:pStyle w:val="TabellHuvud"/>
            </w:pPr>
            <w:r>
              <w:t>2007</w:t>
            </w:r>
          </w:p>
        </w:tc>
        <w:tc>
          <w:tcPr>
            <w:tcW w:w="737" w:type="dxa"/>
            <w:tcBorders>
              <w:top w:val="single" w:sz="8" w:space="0" w:color="auto"/>
              <w:bottom w:val="single" w:sz="6" w:space="0" w:color="auto"/>
            </w:tcBorders>
            <w:shd w:val="clear" w:color="auto" w:fill="auto"/>
          </w:tcPr>
          <w:p w14:paraId="4596EADA" w14:textId="77777777" w:rsidR="002A0D5F" w:rsidRDefault="002A0D5F" w:rsidP="00E80303">
            <w:pPr>
              <w:pStyle w:val="TabellHuvud"/>
            </w:pPr>
            <w:r>
              <w:t>2008</w:t>
            </w:r>
          </w:p>
        </w:tc>
        <w:tc>
          <w:tcPr>
            <w:tcW w:w="737" w:type="dxa"/>
            <w:tcBorders>
              <w:top w:val="single" w:sz="8" w:space="0" w:color="auto"/>
              <w:bottom w:val="single" w:sz="6" w:space="0" w:color="auto"/>
            </w:tcBorders>
            <w:shd w:val="clear" w:color="auto" w:fill="auto"/>
          </w:tcPr>
          <w:p w14:paraId="49BC8C0E" w14:textId="77777777" w:rsidR="002A0D5F" w:rsidRDefault="002A0D5F" w:rsidP="00E80303">
            <w:pPr>
              <w:pStyle w:val="TabellHuvud"/>
            </w:pPr>
            <w:r>
              <w:t>2009</w:t>
            </w:r>
          </w:p>
        </w:tc>
        <w:tc>
          <w:tcPr>
            <w:tcW w:w="737" w:type="dxa"/>
            <w:tcBorders>
              <w:top w:val="single" w:sz="8" w:space="0" w:color="auto"/>
              <w:bottom w:val="single" w:sz="6" w:space="0" w:color="auto"/>
            </w:tcBorders>
            <w:shd w:val="clear" w:color="auto" w:fill="auto"/>
          </w:tcPr>
          <w:p w14:paraId="6155DBA9" w14:textId="77777777" w:rsidR="002A0D5F" w:rsidRDefault="002A0D5F" w:rsidP="00E80303">
            <w:pPr>
              <w:pStyle w:val="TabellHuvud"/>
            </w:pPr>
            <w:r>
              <w:t>2010</w:t>
            </w:r>
          </w:p>
        </w:tc>
        <w:tc>
          <w:tcPr>
            <w:tcW w:w="737" w:type="dxa"/>
            <w:tcBorders>
              <w:top w:val="single" w:sz="8" w:space="0" w:color="auto"/>
              <w:bottom w:val="single" w:sz="6" w:space="0" w:color="auto"/>
            </w:tcBorders>
            <w:shd w:val="clear" w:color="auto" w:fill="auto"/>
          </w:tcPr>
          <w:p w14:paraId="35D8D5C9" w14:textId="77777777" w:rsidR="002A0D5F" w:rsidRDefault="002A0D5F" w:rsidP="00E80303">
            <w:pPr>
              <w:pStyle w:val="TabellHuvud"/>
            </w:pPr>
            <w:r>
              <w:t>2011</w:t>
            </w:r>
          </w:p>
        </w:tc>
      </w:tr>
      <w:tr w:rsidR="002A0D5F" w14:paraId="52C5DF38" w14:textId="77777777" w:rsidTr="00E80303">
        <w:tc>
          <w:tcPr>
            <w:tcW w:w="1814" w:type="dxa"/>
            <w:tcBorders>
              <w:top w:val="single" w:sz="6" w:space="0" w:color="auto"/>
            </w:tcBorders>
            <w:shd w:val="clear" w:color="auto" w:fill="auto"/>
          </w:tcPr>
          <w:p w14:paraId="2087B0B4" w14:textId="77777777" w:rsidR="002A0D5F" w:rsidRDefault="002A0D5F" w:rsidP="00E80303">
            <w:pPr>
              <w:pStyle w:val="TabellRader"/>
              <w:jc w:val="left"/>
            </w:pPr>
            <w:r>
              <w:t>Institutionsvård</w:t>
            </w:r>
          </w:p>
        </w:tc>
        <w:tc>
          <w:tcPr>
            <w:tcW w:w="737" w:type="dxa"/>
            <w:tcBorders>
              <w:top w:val="single" w:sz="6" w:space="0" w:color="auto"/>
            </w:tcBorders>
            <w:shd w:val="clear" w:color="auto" w:fill="auto"/>
          </w:tcPr>
          <w:p w14:paraId="10929DEB" w14:textId="77777777" w:rsidR="002A0D5F" w:rsidRDefault="002A0D5F" w:rsidP="00E80303">
            <w:pPr>
              <w:pStyle w:val="TabellRader"/>
            </w:pPr>
            <w:r>
              <w:t>4,5</w:t>
            </w:r>
          </w:p>
        </w:tc>
        <w:tc>
          <w:tcPr>
            <w:tcW w:w="737" w:type="dxa"/>
            <w:tcBorders>
              <w:top w:val="single" w:sz="6" w:space="0" w:color="auto"/>
            </w:tcBorders>
            <w:shd w:val="clear" w:color="auto" w:fill="auto"/>
          </w:tcPr>
          <w:p w14:paraId="63C10082" w14:textId="77777777" w:rsidR="002A0D5F" w:rsidRDefault="002A0D5F" w:rsidP="00E80303">
            <w:pPr>
              <w:pStyle w:val="TabellRader"/>
            </w:pPr>
            <w:r>
              <w:t>4,7</w:t>
            </w:r>
          </w:p>
        </w:tc>
        <w:tc>
          <w:tcPr>
            <w:tcW w:w="737" w:type="dxa"/>
            <w:tcBorders>
              <w:top w:val="single" w:sz="6" w:space="0" w:color="auto"/>
            </w:tcBorders>
            <w:shd w:val="clear" w:color="auto" w:fill="auto"/>
          </w:tcPr>
          <w:p w14:paraId="7E3D67A5" w14:textId="77777777" w:rsidR="002A0D5F" w:rsidRDefault="002A0D5F" w:rsidP="00E80303">
            <w:pPr>
              <w:pStyle w:val="TabellRader"/>
            </w:pPr>
            <w:r>
              <w:t>4,7</w:t>
            </w:r>
          </w:p>
        </w:tc>
        <w:tc>
          <w:tcPr>
            <w:tcW w:w="737" w:type="dxa"/>
            <w:tcBorders>
              <w:top w:val="single" w:sz="6" w:space="0" w:color="auto"/>
            </w:tcBorders>
            <w:shd w:val="clear" w:color="auto" w:fill="auto"/>
          </w:tcPr>
          <w:p w14:paraId="14BE1EC7" w14:textId="77777777" w:rsidR="002A0D5F" w:rsidRDefault="002A0D5F" w:rsidP="00E80303">
            <w:pPr>
              <w:pStyle w:val="TabellRader"/>
            </w:pPr>
            <w:r>
              <w:t>4,7</w:t>
            </w:r>
          </w:p>
        </w:tc>
        <w:tc>
          <w:tcPr>
            <w:tcW w:w="737" w:type="dxa"/>
            <w:tcBorders>
              <w:top w:val="single" w:sz="6" w:space="0" w:color="auto"/>
            </w:tcBorders>
            <w:shd w:val="clear" w:color="auto" w:fill="auto"/>
          </w:tcPr>
          <w:p w14:paraId="5CAF791B" w14:textId="77777777" w:rsidR="002A0D5F" w:rsidRDefault="002A0D5F" w:rsidP="00E80303">
            <w:pPr>
              <w:pStyle w:val="TabellRader"/>
            </w:pPr>
            <w:r>
              <w:t>5,3</w:t>
            </w:r>
          </w:p>
        </w:tc>
      </w:tr>
      <w:tr w:rsidR="002A0D5F" w14:paraId="7E608B54" w14:textId="77777777" w:rsidTr="00E80303">
        <w:tc>
          <w:tcPr>
            <w:tcW w:w="1814" w:type="dxa"/>
            <w:shd w:val="clear" w:color="auto" w:fill="auto"/>
          </w:tcPr>
          <w:p w14:paraId="0C113C17" w14:textId="77777777" w:rsidR="002A0D5F" w:rsidRDefault="002A0D5F" w:rsidP="00E80303">
            <w:pPr>
              <w:pStyle w:val="TabellRader"/>
              <w:jc w:val="left"/>
            </w:pPr>
            <w:r>
              <w:t>Familjehemsvård</w:t>
            </w:r>
          </w:p>
        </w:tc>
        <w:tc>
          <w:tcPr>
            <w:tcW w:w="737" w:type="dxa"/>
            <w:shd w:val="clear" w:color="auto" w:fill="auto"/>
          </w:tcPr>
          <w:p w14:paraId="0C3B028B" w14:textId="77777777" w:rsidR="002A0D5F" w:rsidRDefault="002A0D5F" w:rsidP="00E80303">
            <w:pPr>
              <w:pStyle w:val="TabellRader"/>
            </w:pPr>
            <w:r>
              <w:t>3,8</w:t>
            </w:r>
          </w:p>
        </w:tc>
        <w:tc>
          <w:tcPr>
            <w:tcW w:w="737" w:type="dxa"/>
            <w:shd w:val="clear" w:color="auto" w:fill="auto"/>
          </w:tcPr>
          <w:p w14:paraId="4EDD4D36" w14:textId="77777777" w:rsidR="002A0D5F" w:rsidRDefault="002A0D5F" w:rsidP="00E80303">
            <w:pPr>
              <w:pStyle w:val="TabellRader"/>
            </w:pPr>
            <w:r>
              <w:t>4,1</w:t>
            </w:r>
          </w:p>
        </w:tc>
        <w:tc>
          <w:tcPr>
            <w:tcW w:w="737" w:type="dxa"/>
            <w:shd w:val="clear" w:color="auto" w:fill="auto"/>
          </w:tcPr>
          <w:p w14:paraId="1AE7EBBC" w14:textId="77777777" w:rsidR="002A0D5F" w:rsidRDefault="002A0D5F" w:rsidP="00E80303">
            <w:pPr>
              <w:pStyle w:val="TabellRader"/>
            </w:pPr>
            <w:r>
              <w:t>4,4</w:t>
            </w:r>
          </w:p>
        </w:tc>
        <w:tc>
          <w:tcPr>
            <w:tcW w:w="737" w:type="dxa"/>
            <w:shd w:val="clear" w:color="auto" w:fill="auto"/>
          </w:tcPr>
          <w:p w14:paraId="4E4B39FA" w14:textId="77777777" w:rsidR="002A0D5F" w:rsidRDefault="002A0D5F" w:rsidP="00E80303">
            <w:pPr>
              <w:pStyle w:val="TabellRader"/>
            </w:pPr>
            <w:r>
              <w:t>4,6</w:t>
            </w:r>
          </w:p>
        </w:tc>
        <w:tc>
          <w:tcPr>
            <w:tcW w:w="737" w:type="dxa"/>
            <w:shd w:val="clear" w:color="auto" w:fill="auto"/>
          </w:tcPr>
          <w:p w14:paraId="36FC0BE1" w14:textId="77777777" w:rsidR="002A0D5F" w:rsidRDefault="002A0D5F" w:rsidP="00E80303">
            <w:pPr>
              <w:pStyle w:val="TabellRader"/>
            </w:pPr>
            <w:r>
              <w:t>5,0</w:t>
            </w:r>
          </w:p>
        </w:tc>
      </w:tr>
      <w:tr w:rsidR="002A0D5F" w:rsidRPr="009D5E79" w14:paraId="6A76D6D1" w14:textId="77777777" w:rsidTr="00E80303">
        <w:tc>
          <w:tcPr>
            <w:tcW w:w="1814" w:type="dxa"/>
            <w:shd w:val="clear" w:color="auto" w:fill="auto"/>
          </w:tcPr>
          <w:p w14:paraId="58CE187D" w14:textId="77777777" w:rsidR="002A0D5F" w:rsidRPr="009D5E79" w:rsidRDefault="002A0D5F" w:rsidP="00E80303">
            <w:pPr>
              <w:pStyle w:val="TabellRader"/>
              <w:jc w:val="left"/>
              <w:rPr>
                <w:b/>
              </w:rPr>
            </w:pPr>
            <w:r w:rsidRPr="009D5E79">
              <w:rPr>
                <w:b/>
              </w:rPr>
              <w:t>Summa dygnsvård</w:t>
            </w:r>
          </w:p>
        </w:tc>
        <w:tc>
          <w:tcPr>
            <w:tcW w:w="737" w:type="dxa"/>
            <w:shd w:val="clear" w:color="auto" w:fill="auto"/>
          </w:tcPr>
          <w:p w14:paraId="758E60BA" w14:textId="77777777" w:rsidR="002A0D5F" w:rsidRPr="009D5E79" w:rsidRDefault="002A0D5F" w:rsidP="00E80303">
            <w:pPr>
              <w:pStyle w:val="TabellRader"/>
              <w:rPr>
                <w:b/>
              </w:rPr>
            </w:pPr>
            <w:r>
              <w:rPr>
                <w:b/>
              </w:rPr>
              <w:t>8,3</w:t>
            </w:r>
          </w:p>
        </w:tc>
        <w:tc>
          <w:tcPr>
            <w:tcW w:w="737" w:type="dxa"/>
            <w:shd w:val="clear" w:color="auto" w:fill="auto"/>
          </w:tcPr>
          <w:p w14:paraId="7221C04B" w14:textId="77777777" w:rsidR="002A0D5F" w:rsidRPr="009D5E79" w:rsidRDefault="002A0D5F" w:rsidP="00E80303">
            <w:pPr>
              <w:pStyle w:val="TabellRader"/>
              <w:rPr>
                <w:b/>
              </w:rPr>
            </w:pPr>
            <w:r>
              <w:rPr>
                <w:b/>
              </w:rPr>
              <w:t>8,8</w:t>
            </w:r>
          </w:p>
        </w:tc>
        <w:tc>
          <w:tcPr>
            <w:tcW w:w="737" w:type="dxa"/>
            <w:shd w:val="clear" w:color="auto" w:fill="auto"/>
          </w:tcPr>
          <w:p w14:paraId="13DAFFB3" w14:textId="77777777" w:rsidR="002A0D5F" w:rsidRPr="009D5E79" w:rsidRDefault="002A0D5F" w:rsidP="00E80303">
            <w:pPr>
              <w:pStyle w:val="TabellRader"/>
              <w:rPr>
                <w:b/>
              </w:rPr>
            </w:pPr>
            <w:r>
              <w:rPr>
                <w:b/>
              </w:rPr>
              <w:t>9,1</w:t>
            </w:r>
          </w:p>
        </w:tc>
        <w:tc>
          <w:tcPr>
            <w:tcW w:w="737" w:type="dxa"/>
            <w:shd w:val="clear" w:color="auto" w:fill="auto"/>
          </w:tcPr>
          <w:p w14:paraId="539032A5" w14:textId="77777777" w:rsidR="002A0D5F" w:rsidRPr="009D5E79" w:rsidRDefault="002A0D5F" w:rsidP="00E80303">
            <w:pPr>
              <w:pStyle w:val="TabellRader"/>
              <w:rPr>
                <w:b/>
              </w:rPr>
            </w:pPr>
            <w:r>
              <w:rPr>
                <w:b/>
              </w:rPr>
              <w:t>9,3</w:t>
            </w:r>
          </w:p>
        </w:tc>
        <w:tc>
          <w:tcPr>
            <w:tcW w:w="737" w:type="dxa"/>
            <w:shd w:val="clear" w:color="auto" w:fill="auto"/>
          </w:tcPr>
          <w:p w14:paraId="5DF3BBC2" w14:textId="77777777" w:rsidR="002A0D5F" w:rsidRPr="009D5E79" w:rsidRDefault="002A0D5F" w:rsidP="00E80303">
            <w:pPr>
              <w:pStyle w:val="TabellRader"/>
              <w:rPr>
                <w:b/>
              </w:rPr>
            </w:pPr>
            <w:r>
              <w:rPr>
                <w:b/>
              </w:rPr>
              <w:t>10,3</w:t>
            </w:r>
          </w:p>
        </w:tc>
      </w:tr>
      <w:tr w:rsidR="002A0D5F" w14:paraId="53D559E7" w14:textId="77777777" w:rsidTr="00E80303">
        <w:tc>
          <w:tcPr>
            <w:tcW w:w="1814" w:type="dxa"/>
            <w:shd w:val="clear" w:color="auto" w:fill="auto"/>
          </w:tcPr>
          <w:p w14:paraId="6C1C0BDB" w14:textId="77777777" w:rsidR="002A0D5F" w:rsidRDefault="002A0D5F" w:rsidP="00E80303">
            <w:pPr>
              <w:pStyle w:val="TabellRader"/>
              <w:jc w:val="left"/>
            </w:pPr>
            <w:r>
              <w:t>Öppna insatser</w:t>
            </w:r>
          </w:p>
        </w:tc>
        <w:tc>
          <w:tcPr>
            <w:tcW w:w="737" w:type="dxa"/>
            <w:shd w:val="clear" w:color="auto" w:fill="auto"/>
          </w:tcPr>
          <w:p w14:paraId="0AFFBB09" w14:textId="77777777" w:rsidR="002A0D5F" w:rsidRDefault="002A0D5F" w:rsidP="00E80303">
            <w:pPr>
              <w:pStyle w:val="TabellRader"/>
            </w:pPr>
            <w:r>
              <w:t>4,0</w:t>
            </w:r>
          </w:p>
        </w:tc>
        <w:tc>
          <w:tcPr>
            <w:tcW w:w="737" w:type="dxa"/>
            <w:shd w:val="clear" w:color="auto" w:fill="auto"/>
          </w:tcPr>
          <w:p w14:paraId="0FB70018" w14:textId="77777777" w:rsidR="002A0D5F" w:rsidRDefault="002A0D5F" w:rsidP="00E80303">
            <w:pPr>
              <w:pStyle w:val="TabellRader"/>
            </w:pPr>
            <w:r>
              <w:t>4,4</w:t>
            </w:r>
          </w:p>
        </w:tc>
        <w:tc>
          <w:tcPr>
            <w:tcW w:w="737" w:type="dxa"/>
            <w:shd w:val="clear" w:color="auto" w:fill="auto"/>
          </w:tcPr>
          <w:p w14:paraId="7A8B588E" w14:textId="77777777" w:rsidR="002A0D5F" w:rsidRDefault="002A0D5F" w:rsidP="00E80303">
            <w:pPr>
              <w:pStyle w:val="TabellRader"/>
            </w:pPr>
            <w:r>
              <w:t>4,6</w:t>
            </w:r>
          </w:p>
        </w:tc>
        <w:tc>
          <w:tcPr>
            <w:tcW w:w="737" w:type="dxa"/>
            <w:shd w:val="clear" w:color="auto" w:fill="auto"/>
          </w:tcPr>
          <w:p w14:paraId="4ED1367F" w14:textId="77777777" w:rsidR="002A0D5F" w:rsidRDefault="002A0D5F" w:rsidP="00E80303">
            <w:pPr>
              <w:pStyle w:val="TabellRader"/>
            </w:pPr>
            <w:r>
              <w:t>4,6</w:t>
            </w:r>
          </w:p>
        </w:tc>
        <w:tc>
          <w:tcPr>
            <w:tcW w:w="737" w:type="dxa"/>
            <w:shd w:val="clear" w:color="auto" w:fill="auto"/>
          </w:tcPr>
          <w:p w14:paraId="4B248A2A" w14:textId="77777777" w:rsidR="002A0D5F" w:rsidRDefault="002A0D5F" w:rsidP="00E80303">
            <w:pPr>
              <w:pStyle w:val="TabellRader"/>
            </w:pPr>
            <w:r>
              <w:t>4,7</w:t>
            </w:r>
          </w:p>
        </w:tc>
      </w:tr>
      <w:tr w:rsidR="002A0D5F" w14:paraId="313E4528" w14:textId="77777777" w:rsidTr="00E80303">
        <w:tc>
          <w:tcPr>
            <w:tcW w:w="1814" w:type="dxa"/>
            <w:tcBorders>
              <w:bottom w:val="single" w:sz="8" w:space="0" w:color="auto"/>
            </w:tcBorders>
            <w:shd w:val="clear" w:color="auto" w:fill="auto"/>
          </w:tcPr>
          <w:p w14:paraId="3AE6DB4B" w14:textId="77777777" w:rsidR="002A0D5F" w:rsidRDefault="002A0D5F" w:rsidP="00E80303">
            <w:pPr>
              <w:pStyle w:val="TabellSlutsumma"/>
              <w:jc w:val="left"/>
            </w:pPr>
            <w:r>
              <w:t>Summa</w:t>
            </w:r>
          </w:p>
        </w:tc>
        <w:tc>
          <w:tcPr>
            <w:tcW w:w="737" w:type="dxa"/>
            <w:tcBorders>
              <w:bottom w:val="single" w:sz="8" w:space="0" w:color="auto"/>
            </w:tcBorders>
            <w:shd w:val="clear" w:color="auto" w:fill="auto"/>
          </w:tcPr>
          <w:p w14:paraId="4577A70F" w14:textId="77777777" w:rsidR="002A0D5F" w:rsidRDefault="002A0D5F" w:rsidP="00E80303">
            <w:pPr>
              <w:pStyle w:val="TabellSlutsumma"/>
            </w:pPr>
            <w:r>
              <w:t>12,3</w:t>
            </w:r>
          </w:p>
        </w:tc>
        <w:tc>
          <w:tcPr>
            <w:tcW w:w="737" w:type="dxa"/>
            <w:tcBorders>
              <w:bottom w:val="single" w:sz="8" w:space="0" w:color="auto"/>
            </w:tcBorders>
            <w:shd w:val="clear" w:color="auto" w:fill="auto"/>
          </w:tcPr>
          <w:p w14:paraId="1A50C9FC" w14:textId="77777777" w:rsidR="002A0D5F" w:rsidRDefault="002A0D5F" w:rsidP="00E80303">
            <w:pPr>
              <w:pStyle w:val="TabellSlutsumma"/>
            </w:pPr>
            <w:r>
              <w:t>13,2</w:t>
            </w:r>
          </w:p>
        </w:tc>
        <w:tc>
          <w:tcPr>
            <w:tcW w:w="737" w:type="dxa"/>
            <w:tcBorders>
              <w:bottom w:val="single" w:sz="8" w:space="0" w:color="auto"/>
            </w:tcBorders>
            <w:shd w:val="clear" w:color="auto" w:fill="auto"/>
          </w:tcPr>
          <w:p w14:paraId="286192BA" w14:textId="77777777" w:rsidR="002A0D5F" w:rsidRDefault="002A0D5F" w:rsidP="00E80303">
            <w:pPr>
              <w:pStyle w:val="TabellSlutsumma"/>
            </w:pPr>
            <w:r>
              <w:t>13,7</w:t>
            </w:r>
          </w:p>
        </w:tc>
        <w:tc>
          <w:tcPr>
            <w:tcW w:w="737" w:type="dxa"/>
            <w:tcBorders>
              <w:bottom w:val="single" w:sz="8" w:space="0" w:color="auto"/>
            </w:tcBorders>
            <w:shd w:val="clear" w:color="auto" w:fill="auto"/>
          </w:tcPr>
          <w:p w14:paraId="4246BCAA" w14:textId="77777777" w:rsidR="002A0D5F" w:rsidRDefault="002A0D5F" w:rsidP="00E80303">
            <w:pPr>
              <w:pStyle w:val="TabellSlutsumma"/>
            </w:pPr>
            <w:r>
              <w:t>13,9</w:t>
            </w:r>
          </w:p>
        </w:tc>
        <w:tc>
          <w:tcPr>
            <w:tcW w:w="737" w:type="dxa"/>
            <w:tcBorders>
              <w:bottom w:val="single" w:sz="8" w:space="0" w:color="auto"/>
            </w:tcBorders>
            <w:shd w:val="clear" w:color="auto" w:fill="auto"/>
          </w:tcPr>
          <w:p w14:paraId="2EC0B075" w14:textId="77777777" w:rsidR="002A0D5F" w:rsidRDefault="002A0D5F" w:rsidP="00E80303">
            <w:pPr>
              <w:pStyle w:val="TabellSlutsumma"/>
            </w:pPr>
            <w:r>
              <w:t>15,0</w:t>
            </w:r>
          </w:p>
        </w:tc>
      </w:tr>
    </w:tbl>
    <w:p w14:paraId="59CD5F36" w14:textId="126D3C5A" w:rsidR="002A0D5F" w:rsidRPr="0020614E" w:rsidRDefault="002A0D5F" w:rsidP="0020614E">
      <w:pPr>
        <w:pStyle w:val="TabellFotnot"/>
      </w:pPr>
      <w:r w:rsidRPr="0020614E">
        <w:t>Anm.: Med kostnader avses bruttokostnader minskade med interna intäkter samt med intäkter från försäljning av verksamhet till andra kommuner och landsting, exklusive kostnader för ensamkommande flyktingbarn.</w:t>
      </w:r>
      <w:r w:rsidR="0020614E">
        <w:t xml:space="preserve">  </w:t>
      </w:r>
      <w:r w:rsidRPr="0020614E">
        <w:t>Källa: S</w:t>
      </w:r>
      <w:r w:rsidR="007E182B" w:rsidRPr="0020614E">
        <w:t>tatistiska centralbyrån</w:t>
      </w:r>
      <w:r w:rsidRPr="0020614E">
        <w:t>, Kommunernas finanser 2011, Statistiska meddelanden OE 30 SM 1101, OE 25 SM 1001,OE 25 SM 0901, OE 25 SM 0801, OE 25 SM 0701, OE 25 SM 0601.</w:t>
      </w:r>
    </w:p>
    <w:p w14:paraId="0FC2DF9A" w14:textId="77777777" w:rsidR="002A0D5F" w:rsidRDefault="002A0D5F">
      <w:pPr>
        <w:overflowPunct/>
        <w:autoSpaceDE/>
        <w:autoSpaceDN/>
        <w:adjustRightInd/>
        <w:textAlignment w:val="auto"/>
        <w:rPr>
          <w:kern w:val="28"/>
          <w:sz w:val="30"/>
        </w:rPr>
      </w:pPr>
      <w:bookmarkStart w:id="1264" w:name="_Toc350326902"/>
      <w:r>
        <w:br w:type="page"/>
      </w:r>
    </w:p>
    <w:p w14:paraId="4208D0F1" w14:textId="77777777" w:rsidR="002A0D5F" w:rsidRDefault="002A0D5F" w:rsidP="00E2233D">
      <w:pPr>
        <w:pStyle w:val="Rubrik1"/>
        <w:numPr>
          <w:ilvl w:val="0"/>
          <w:numId w:val="19"/>
        </w:numPr>
      </w:pPr>
      <w:bookmarkStart w:id="1265" w:name="_Toc350329011"/>
      <w:bookmarkStart w:id="1266" w:name="_Toc350329822"/>
      <w:bookmarkStart w:id="1267" w:name="_Toc350331577"/>
      <w:bookmarkStart w:id="1268" w:name="_Toc350340443"/>
      <w:bookmarkStart w:id="1269" w:name="_Toc350345087"/>
      <w:bookmarkStart w:id="1270" w:name="_Toc350406850"/>
      <w:bookmarkStart w:id="1271" w:name="_Toc350412437"/>
      <w:bookmarkStart w:id="1272" w:name="_Toc350414315"/>
      <w:bookmarkStart w:id="1273" w:name="_Toc351027676"/>
      <w:bookmarkStart w:id="1274" w:name="_Toc351637583"/>
      <w:bookmarkStart w:id="1275" w:name="_Toc351639326"/>
      <w:bookmarkStart w:id="1276" w:name="_Toc351642796"/>
      <w:bookmarkStart w:id="1277" w:name="_Toc351644329"/>
      <w:bookmarkStart w:id="1278" w:name="_Toc351647003"/>
      <w:r>
        <w:t>Skolväsendet och annan pedagogisk verksamhet</w:t>
      </w:r>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p>
    <w:p w14:paraId="674477A7" w14:textId="351CA6E8" w:rsidR="002A0D5F" w:rsidRPr="009571A4" w:rsidRDefault="002A0D5F" w:rsidP="00E80303">
      <w:pPr>
        <w:pStyle w:val="Brdtextmedindrag"/>
        <w:ind w:firstLine="0"/>
      </w:pPr>
      <w:r>
        <w:t>En ny skollag (2010:800)</w:t>
      </w:r>
      <w:r w:rsidRPr="009571A4">
        <w:t xml:space="preserve"> tillämpas på barn- och ungdomsutbildning fr.o.m. den 1 juli 2011 och på vuxenutbildning fr.o.m. den 1 juli 2012. Enligt den nya skollagen är förskola en egen skolform som, tillsammans med fritidshemmet, ingår i skolväsendet. Utanför skolväsendet bedrivs annan pedagogisk verksamhet i form av pedagogisk omsorg, öppen förskola och öppen fritidshemsverksamhet. Vidare har särskolan delats upp i två separata skolformer, grundsärskola (som även omfattar inriktningen träningsskola) och gymnasiesärskola. </w:t>
      </w:r>
    </w:p>
    <w:p w14:paraId="48AF3428" w14:textId="77777777" w:rsidR="002A0D5F" w:rsidRPr="009571A4" w:rsidRDefault="002A0D5F" w:rsidP="00E80303">
      <w:pPr>
        <w:pStyle w:val="Brdtextmedindrag"/>
      </w:pPr>
      <w:r w:rsidRPr="009571A4">
        <w:t>I den nya skollagens inledande kapitel finns övergripande mål som gäller hela skolväsendet. Alla ska, oberoende av geografisk hemvist och sociala och ekonomiska förhållanden, ha lika tillgång till utbildning i skolväsendet. Utbildningen ska också vara likvärdig oavsett var i landet den anordnas</w:t>
      </w:r>
      <w:r>
        <w:t>. För varje skolform finns mål som närmare beskrivs under respektive avsnitt.</w:t>
      </w:r>
    </w:p>
    <w:p w14:paraId="0470D15B" w14:textId="429755A8" w:rsidR="002A0D5F" w:rsidRDefault="002A0D5F" w:rsidP="00B43D43">
      <w:pPr>
        <w:pStyle w:val="Brdtextmedindrag"/>
      </w:pPr>
      <w:r w:rsidRPr="009571A4">
        <w:t>I detta avsnitt redovisas resultaten för verksamheter inom skolväsendet och annan pedagogisk verksamhet: förskola, förskoleklass, fritidshem, grundskola, grundsärskola, gymnasieskola, gymnasiesärskola, kommunal</w:t>
      </w:r>
      <w:r>
        <w:t xml:space="preserve"> vuxenutbildning (komvux), särskild ut</w:t>
      </w:r>
      <w:r w:rsidR="00ED7A25">
        <w:t>bildning för vuxna (särvux) och</w:t>
      </w:r>
      <w:r w:rsidRPr="009571A4">
        <w:t xml:space="preserve"> </w:t>
      </w:r>
      <w:r>
        <w:t xml:space="preserve">utbildning i svenska för invandrare </w:t>
      </w:r>
      <w:r w:rsidRPr="009571A4">
        <w:t>(sfi</w:t>
      </w:r>
      <w:r w:rsidRPr="00774BFD">
        <w:t>). Om inget annat anges ingår skolor vars huvudman är en kommun, en enskild eller ett landsting.</w:t>
      </w:r>
      <w:r>
        <w:t xml:space="preserve"> I grundskolans statistik ingår s</w:t>
      </w:r>
      <w:r w:rsidRPr="00774BFD">
        <w:t xml:space="preserve">ameskolans verksamheter. </w:t>
      </w:r>
    </w:p>
    <w:p w14:paraId="771C35F8" w14:textId="77777777" w:rsidR="002A0D5F" w:rsidRPr="009571A4" w:rsidRDefault="002A0D5F" w:rsidP="00E80303">
      <w:pPr>
        <w:pStyle w:val="Brdtextmedindrag"/>
      </w:pPr>
      <w:r>
        <w:t>Redovisning av uppgifter för kommungrupper avser endast kommunala huvudmän.</w:t>
      </w:r>
    </w:p>
    <w:p w14:paraId="104F67DA" w14:textId="66273C39" w:rsidR="002A0D5F" w:rsidRPr="009571A4" w:rsidRDefault="002A0D5F" w:rsidP="00E80303">
      <w:pPr>
        <w:pStyle w:val="Brdtextmedindrag"/>
      </w:pPr>
      <w:r w:rsidRPr="00D161CF">
        <w:t>S</w:t>
      </w:r>
      <w:r>
        <w:t>kolverket är statistikansvarig myndighet för skolväsendet och publicerar uppgifter</w:t>
      </w:r>
      <w:r w:rsidR="00ED7A25">
        <w:rPr>
          <w:rStyle w:val="Fotnotsreferens"/>
        </w:rPr>
        <w:footnoteReference w:id="73"/>
      </w:r>
      <w:r w:rsidR="00ED7A25">
        <w:t xml:space="preserve"> </w:t>
      </w:r>
      <w:r>
        <w:t>om barn, elever, personal, kostnader och utbildningsresultat fördelat per verksamhetsform och skolform. Om inte annat anges är underlag</w:t>
      </w:r>
      <w:r w:rsidR="00ED7A25">
        <w:t>en</w:t>
      </w:r>
      <w:r>
        <w:t xml:space="preserve"> i detta </w:t>
      </w:r>
      <w:r w:rsidR="00FD5565">
        <w:t>avsnitt</w:t>
      </w:r>
      <w:r w:rsidR="00ED7A25">
        <w:t xml:space="preserve"> hämtade</w:t>
      </w:r>
      <w:r>
        <w:t xml:space="preserve"> från denna källa. Vissa</w:t>
      </w:r>
      <w:r w:rsidRPr="009571A4">
        <w:t xml:space="preserve"> uppgifter för läsåret 201</w:t>
      </w:r>
      <w:r>
        <w:t>2</w:t>
      </w:r>
      <w:r w:rsidRPr="009571A4">
        <w:t>/1</w:t>
      </w:r>
      <w:r>
        <w:t>3</w:t>
      </w:r>
      <w:r w:rsidRPr="009571A4">
        <w:t xml:space="preserve"> och vissa uppgifter för 201</w:t>
      </w:r>
      <w:r>
        <w:t>2</w:t>
      </w:r>
      <w:r w:rsidRPr="009571A4">
        <w:t xml:space="preserve"> bygger på preliminär statistik</w:t>
      </w:r>
      <w:r>
        <w:t>.</w:t>
      </w:r>
      <w:r w:rsidRPr="009571A4">
        <w:t xml:space="preserve"> </w:t>
      </w:r>
      <w:r>
        <w:t>Information om personal i grundskolan för läsåret 2012/13 redovisas inte e</w:t>
      </w:r>
      <w:r w:rsidR="00ED7A25">
        <w:t>ftersom statistik ännu saknas.</w:t>
      </w:r>
    </w:p>
    <w:p w14:paraId="514FDA4E" w14:textId="55718C75" w:rsidR="002A0D5F" w:rsidRPr="00DC4990" w:rsidRDefault="002A0D5F" w:rsidP="00E80303">
      <w:pPr>
        <w:pStyle w:val="Brdtextmedindrag"/>
      </w:pPr>
      <w:r w:rsidRPr="009571A4">
        <w:t>Kostnadsuppgifterna i detta avsnitt skiljer sig något från uppgifterna i avsnitt 2. Skillnaderna beror på att olika kostnadsbegrepp används, vilka utgår från delvis olika definitioner av vilka kostnads- och intäktsslag som ska ingå i redovisningen.</w:t>
      </w:r>
      <w:r>
        <w:t xml:space="preserve"> </w:t>
      </w:r>
      <w:r w:rsidRPr="00766761">
        <w:t xml:space="preserve">Kostnadsutvecklingen redovisas till del i fasta priser. Kostnaderna för tidigare år räknas då om till dagens penningvärde med hjälp av konsumentprisindex (KPI). När </w:t>
      </w:r>
      <w:r w:rsidR="00FD5565">
        <w:t xml:space="preserve">en </w:t>
      </w:r>
      <w:r w:rsidRPr="00766761">
        <w:t>sådan omräkning har gjorts anges detta i varje enskilt fall. I övrigt avser uppgifter om kostnader löpande priser.</w:t>
      </w:r>
    </w:p>
    <w:p w14:paraId="7F76C071" w14:textId="77777777" w:rsidR="002A0D5F" w:rsidRPr="001937BF" w:rsidRDefault="002A0D5F" w:rsidP="00E2233D">
      <w:pPr>
        <w:pStyle w:val="Rubrik2"/>
        <w:numPr>
          <w:ilvl w:val="1"/>
          <w:numId w:val="19"/>
        </w:numPr>
        <w:tabs>
          <w:tab w:val="clear" w:pos="4168"/>
          <w:tab w:val="num" w:pos="1191"/>
        </w:tabs>
        <w:ind w:left="907"/>
      </w:pPr>
      <w:bookmarkStart w:id="1279" w:name="_Toc350326903"/>
      <w:bookmarkStart w:id="1280" w:name="_Toc350329012"/>
      <w:bookmarkStart w:id="1281" w:name="_Toc350329823"/>
      <w:bookmarkStart w:id="1282" w:name="_Toc350331578"/>
      <w:bookmarkStart w:id="1283" w:name="_Toc350340444"/>
      <w:bookmarkStart w:id="1284" w:name="_Toc350345088"/>
      <w:bookmarkStart w:id="1285" w:name="_Toc350406851"/>
      <w:bookmarkStart w:id="1286" w:name="_Toc350412438"/>
      <w:bookmarkStart w:id="1287" w:name="_Toc350414316"/>
      <w:bookmarkStart w:id="1288" w:name="_Toc351027677"/>
      <w:bookmarkStart w:id="1289" w:name="_Toc351637584"/>
      <w:bookmarkStart w:id="1290" w:name="_Toc351639327"/>
      <w:bookmarkStart w:id="1291" w:name="_Toc351642797"/>
      <w:bookmarkStart w:id="1292" w:name="_Toc351644330"/>
      <w:bookmarkStart w:id="1293" w:name="_Toc351647004"/>
      <w:r w:rsidRPr="001937BF">
        <w:t>Måluppfyllelse av vissa riktade statsbidrag</w:t>
      </w:r>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p>
    <w:p w14:paraId="09C1B4A7" w14:textId="14ADDC9B" w:rsidR="002A0D5F" w:rsidRDefault="002A0D5F" w:rsidP="00E80303">
      <w:pPr>
        <w:pStyle w:val="Brdtextmedindrag"/>
        <w:ind w:firstLine="0"/>
      </w:pPr>
      <w:r>
        <w:t xml:space="preserve">Till skillnad från 2011 har få utvärderingar av riktade statsbidrag </w:t>
      </w:r>
      <w:r w:rsidR="00FD5565">
        <w:t xml:space="preserve">presenterats </w:t>
      </w:r>
      <w:r>
        <w:t>under 2012. Ett stort antal riktade satsningar pågår dock som ett led i regeringens arbete med att öka kvaliteten i utbildningen och anställningsbarheten hos examinerade elever från gymnasieskolans och vuxenutbildningens yrkesprogram. De riktade statsbidrag som för närvarande utgår till kommunsektorn, däribland statsbidrag till personal</w:t>
      </w:r>
      <w:r w:rsidR="00DA36AE">
        <w:t>-</w:t>
      </w:r>
      <w:r>
        <w:t>förstärkningar inom elevhälsan, Lärarlyftet II, Matematiklyftet, Entreprenörskap i skolan och Yrkesvux med flera, kommer att utv</w:t>
      </w:r>
      <w:r w:rsidR="00DA36AE">
        <w:t>ärderas i ett senare skede.</w:t>
      </w:r>
    </w:p>
    <w:p w14:paraId="673C190C" w14:textId="77777777" w:rsidR="002A0D5F" w:rsidRPr="004F17A9" w:rsidRDefault="002A0D5F" w:rsidP="00E2233D">
      <w:pPr>
        <w:pStyle w:val="Rubrik2"/>
        <w:numPr>
          <w:ilvl w:val="1"/>
          <w:numId w:val="19"/>
        </w:numPr>
        <w:tabs>
          <w:tab w:val="clear" w:pos="4168"/>
          <w:tab w:val="num" w:pos="1191"/>
        </w:tabs>
        <w:ind w:left="907"/>
      </w:pPr>
      <w:bookmarkStart w:id="1294" w:name="_Toc350326904"/>
      <w:bookmarkStart w:id="1295" w:name="_Toc350329013"/>
      <w:bookmarkStart w:id="1296" w:name="_Toc350329824"/>
      <w:bookmarkStart w:id="1297" w:name="_Toc350331579"/>
      <w:bookmarkStart w:id="1298" w:name="_Toc350340445"/>
      <w:bookmarkStart w:id="1299" w:name="_Toc350345089"/>
      <w:bookmarkStart w:id="1300" w:name="_Toc350406852"/>
      <w:bookmarkStart w:id="1301" w:name="_Toc350412439"/>
      <w:bookmarkStart w:id="1302" w:name="_Toc350414317"/>
      <w:bookmarkStart w:id="1303" w:name="_Toc351027678"/>
      <w:bookmarkStart w:id="1304" w:name="_Toc351637585"/>
      <w:bookmarkStart w:id="1305" w:name="_Toc351639328"/>
      <w:bookmarkStart w:id="1306" w:name="_Toc351642798"/>
      <w:bookmarkStart w:id="1307" w:name="_Toc351644331"/>
      <w:bookmarkStart w:id="1308" w:name="_Toc351647005"/>
      <w:r w:rsidRPr="004F17A9">
        <w:t>Verksamhet utförd av privata leverantörer</w:t>
      </w:r>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r w:rsidRPr="004F17A9">
        <w:t xml:space="preserve"> </w:t>
      </w:r>
    </w:p>
    <w:p w14:paraId="0799CBE9" w14:textId="104AF222" w:rsidR="002A0D5F" w:rsidRPr="003611FE" w:rsidRDefault="002A0D5F" w:rsidP="00E80303">
      <w:pPr>
        <w:pStyle w:val="Brdtextmedindrag"/>
        <w:ind w:firstLine="0"/>
      </w:pPr>
      <w:r w:rsidRPr="00AD3361">
        <w:t xml:space="preserve">Skolväsendet innefattar </w:t>
      </w:r>
      <w:r>
        <w:t>även andra huvudmän än kommuner, t.ex. fristående skolor</w:t>
      </w:r>
      <w:r w:rsidRPr="00AD3361">
        <w:t>. Fristående skolor och förskolor finns numera i de flesta kommuner.</w:t>
      </w:r>
      <w:r w:rsidRPr="0076600E">
        <w:t xml:space="preserve"> </w:t>
      </w:r>
    </w:p>
    <w:p w14:paraId="3230685C" w14:textId="77777777" w:rsidR="002A0D5F" w:rsidRDefault="002A0D5F" w:rsidP="00E80303">
      <w:pPr>
        <w:pStyle w:val="Brdtextmedindrag"/>
      </w:pPr>
      <w:r w:rsidRPr="0076600E">
        <w:t>I det följande</w:t>
      </w:r>
      <w:r>
        <w:t xml:space="preserve"> redovisas utvecklingen</w:t>
      </w:r>
      <w:r w:rsidRPr="0076600E">
        <w:t xml:space="preserve"> avseende sökta och beviljade tillstånd att starta fristående skola samt den antalsmässiga utvecklingen av fristående skolor och elever i dessa</w:t>
      </w:r>
      <w:r w:rsidRPr="00636440">
        <w:t>.</w:t>
      </w:r>
      <w:r>
        <w:t xml:space="preserve"> </w:t>
      </w:r>
    </w:p>
    <w:p w14:paraId="06206C8A" w14:textId="5E187145" w:rsidR="002A0D5F" w:rsidRPr="0076600E" w:rsidRDefault="002A0D5F" w:rsidP="00E80303">
      <w:pPr>
        <w:pStyle w:val="Brdtextmedindrag"/>
      </w:pPr>
      <w:r w:rsidRPr="007C2B02">
        <w:t>Kommunernas kostnader för elever i fristående skolor ingår i kostnader för köp av verksamh</w:t>
      </w:r>
      <w:r>
        <w:t>et från privata leverantörer (s</w:t>
      </w:r>
      <w:r w:rsidRPr="007C2B02">
        <w:t xml:space="preserve">e </w:t>
      </w:r>
      <w:r w:rsidR="008F13FA">
        <w:t xml:space="preserve">vidare </w:t>
      </w:r>
      <w:r w:rsidRPr="007C2B02">
        <w:t>avsnitt 2.4.3).</w:t>
      </w:r>
    </w:p>
    <w:p w14:paraId="24F098D1" w14:textId="77777777" w:rsidR="002A0D5F" w:rsidRDefault="002A0D5F" w:rsidP="00E2233D">
      <w:pPr>
        <w:pStyle w:val="Rubrik3"/>
        <w:numPr>
          <w:ilvl w:val="2"/>
          <w:numId w:val="19"/>
        </w:numPr>
      </w:pPr>
      <w:bookmarkStart w:id="1309" w:name="_Toc350326905"/>
      <w:bookmarkStart w:id="1310" w:name="_Toc350329014"/>
      <w:bookmarkStart w:id="1311" w:name="_Toc350329825"/>
      <w:bookmarkStart w:id="1312" w:name="_Toc350331580"/>
      <w:bookmarkStart w:id="1313" w:name="_Toc350340446"/>
      <w:bookmarkStart w:id="1314" w:name="_Toc350345090"/>
      <w:bookmarkStart w:id="1315" w:name="_Toc350406853"/>
      <w:bookmarkStart w:id="1316" w:name="_Toc350412440"/>
      <w:bookmarkStart w:id="1317" w:name="_Toc350414318"/>
      <w:bookmarkStart w:id="1318" w:name="_Toc351027679"/>
      <w:bookmarkStart w:id="1319" w:name="_Toc351637586"/>
      <w:bookmarkStart w:id="1320" w:name="_Toc351639329"/>
      <w:bookmarkStart w:id="1321" w:name="_Toc351642799"/>
      <w:bookmarkStart w:id="1322" w:name="_Toc351644332"/>
      <w:bookmarkStart w:id="1323" w:name="_Toc351647006"/>
      <w:r>
        <w:t>Etablering av fristående skolor</w:t>
      </w:r>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r>
        <w:t xml:space="preserve"> </w:t>
      </w:r>
    </w:p>
    <w:p w14:paraId="3D23439F" w14:textId="408E087E" w:rsidR="002A0D5F" w:rsidRPr="00650FB0" w:rsidRDefault="002A0D5F" w:rsidP="00E80303">
      <w:pPr>
        <w:pStyle w:val="Brdtext"/>
      </w:pPr>
      <w:r>
        <w:t>Som diagram 5.1 visar har antalet ansökningar till Skolinspektionen om tillstånd att starta eller utöka en befintlig fristående skola nu minskat kraftigt efter flera år av ökningar.</w:t>
      </w:r>
      <w:r>
        <w:rPr>
          <w:rStyle w:val="Fotnotsreferens"/>
        </w:rPr>
        <w:footnoteReference w:id="74"/>
      </w:r>
      <w:r>
        <w:t xml:space="preserve"> Mellan ansökningsomgångarna 2011 och 2012 minskade antalet ansökningar från 791 till 390, </w:t>
      </w:r>
      <w:r w:rsidR="008F13FA">
        <w:t xml:space="preserve">vilket var </w:t>
      </w:r>
      <w:r>
        <w:t>en minskning med 51 procent. Ansökningarna om att starta fristående gymnasieskol</w:t>
      </w:r>
      <w:r w:rsidR="00171919">
        <w:t>a</w:t>
      </w:r>
      <w:r>
        <w:t xml:space="preserve"> står för den största minskningen med 61 procent färre ansökningar.</w:t>
      </w:r>
    </w:p>
    <w:p w14:paraId="0CE5FF5C" w14:textId="77777777" w:rsidR="002A0D5F" w:rsidRDefault="002A0D5F">
      <w:pPr>
        <w:overflowPunct/>
        <w:autoSpaceDE/>
        <w:autoSpaceDN/>
        <w:adjustRightInd/>
        <w:textAlignment w:val="auto"/>
        <w:rPr>
          <w:rFonts w:ascii="Trade Gothic Pro" w:hAnsi="Trade Gothic Pro"/>
          <w:b/>
        </w:rPr>
      </w:pPr>
      <w:r>
        <w:br w:type="page"/>
      </w:r>
    </w:p>
    <w:p w14:paraId="6E8222AB" w14:textId="77777777" w:rsidR="002A0D5F" w:rsidRPr="000C3639" w:rsidRDefault="002A0D5F" w:rsidP="00E80303">
      <w:pPr>
        <w:pStyle w:val="DiagramRubrik"/>
      </w:pPr>
      <w:r w:rsidRPr="000C3639">
        <w:t xml:space="preserve">Diagram </w:t>
      </w:r>
      <w:fldSimple w:instr=" STYLEREF 1 \s ">
        <w:r w:rsidR="00756367">
          <w:rPr>
            <w:noProof/>
          </w:rPr>
          <w:t>5</w:t>
        </w:r>
      </w:fldSimple>
      <w:r>
        <w:t>.</w:t>
      </w:r>
      <w:fldSimple w:instr=" SEQ Diagram \* ARABIC \s 1 ">
        <w:r w:rsidR="00756367">
          <w:rPr>
            <w:noProof/>
          </w:rPr>
          <w:t>1</w:t>
        </w:r>
      </w:fldSimple>
      <w:r w:rsidRPr="000C3639">
        <w:tab/>
        <w:t>Ansökningar att starta fristående skola 2008–2012</w:t>
      </w:r>
    </w:p>
    <w:p w14:paraId="1178E772" w14:textId="77777777" w:rsidR="002A0D5F" w:rsidRDefault="002A0D5F" w:rsidP="00E80303">
      <w:pPr>
        <w:pStyle w:val="DiagramUnderrubrik"/>
      </w:pPr>
      <w:r>
        <w:t>Antal</w:t>
      </w:r>
    </w:p>
    <w:p w14:paraId="6653B47D" w14:textId="77777777" w:rsidR="002A0D5F" w:rsidRPr="00D550D0" w:rsidRDefault="002A0D5F" w:rsidP="00E80303">
      <w:pPr>
        <w:pStyle w:val="Brdtext"/>
        <w:spacing w:line="260" w:lineRule="atLeast"/>
      </w:pPr>
      <w:r>
        <w:rPr>
          <w:noProof/>
          <w:lang w:eastAsia="sv-SE"/>
        </w:rPr>
        <w:drawing>
          <wp:inline distT="0" distB="0" distL="0" distR="0" wp14:anchorId="4679B4CB" wp14:editId="4619B2E0">
            <wp:extent cx="3745230" cy="2673984"/>
            <wp:effectExtent l="0" t="0" r="7620" b="0"/>
            <wp:docPr id="52" name="Bildobjekt 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18"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34400277" w14:textId="77777777" w:rsidR="002A0D5F" w:rsidRDefault="002A0D5F" w:rsidP="00E80303">
      <w:pPr>
        <w:pStyle w:val="Rubrik5utannumrering"/>
      </w:pPr>
      <w:r>
        <w:t>Färre beviljas tillstånd</w:t>
      </w:r>
    </w:p>
    <w:p w14:paraId="16AB6E05" w14:textId="04D52CE5" w:rsidR="002A0D5F" w:rsidRPr="00FE4820" w:rsidRDefault="002A0D5F" w:rsidP="00E80303">
      <w:pPr>
        <w:pStyle w:val="Brdtextmedindrag"/>
        <w:ind w:firstLine="0"/>
      </w:pPr>
      <w:r w:rsidRPr="00FE4820">
        <w:t>Även antalet beviljade tillstånd att starta en eller utöka en befintlig fristående skola har minskat</w:t>
      </w:r>
      <w:r w:rsidR="005E1F51">
        <w:t xml:space="preserve"> (se</w:t>
      </w:r>
      <w:r>
        <w:t xml:space="preserve"> diagram 5.2</w:t>
      </w:r>
      <w:r w:rsidR="005E1F51">
        <w:t>)</w:t>
      </w:r>
      <w:r>
        <w:t>.</w:t>
      </w:r>
      <w:r w:rsidRPr="00FE4820">
        <w:t xml:space="preserve"> Minskningen har pågått sedan 2009</w:t>
      </w:r>
      <w:r>
        <w:t>.</w:t>
      </w:r>
      <w:r w:rsidRPr="00FE4820">
        <w:t xml:space="preserve"> </w:t>
      </w:r>
      <w:r>
        <w:t>Totalt beviljades 145</w:t>
      </w:r>
      <w:r w:rsidRPr="00FE4820">
        <w:t xml:space="preserve"> tillstånd för nyetablering och utökning av befintlig verksamhet 2012. År 2011 beviljades 187 tillstånd. Minskningen avser i huvudsak ansökningar som gäller gymnasieskol</w:t>
      </w:r>
      <w:r w:rsidR="0043079F">
        <w:t>or</w:t>
      </w:r>
      <w:r w:rsidRPr="00FE4820">
        <w:t>.</w:t>
      </w:r>
    </w:p>
    <w:p w14:paraId="49A860AD" w14:textId="64CE543D" w:rsidR="002A0D5F" w:rsidRPr="00FE4820" w:rsidRDefault="00DA36AE" w:rsidP="00E80303">
      <w:pPr>
        <w:pStyle w:val="Brdtextmedindrag"/>
      </w:pPr>
      <w:r>
        <w:t>Antalet b</w:t>
      </w:r>
      <w:r w:rsidR="00694265">
        <w:t>eviljade tillstånd s</w:t>
      </w:r>
      <w:r w:rsidR="002A0D5F" w:rsidRPr="00694265">
        <w:t>om a</w:t>
      </w:r>
      <w:r>
        <w:t>ndel</w:t>
      </w:r>
      <w:r w:rsidR="002A0D5F" w:rsidRPr="00694265">
        <w:t xml:space="preserve"> av Skolinspektionens fattade beslut </w:t>
      </w:r>
      <w:r w:rsidR="00694265">
        <w:t>ökar</w:t>
      </w:r>
      <w:r>
        <w:t xml:space="preserve">de </w:t>
      </w:r>
      <w:r w:rsidR="002A0D5F" w:rsidRPr="00694265">
        <w:t>dock mellan 2011 och 2012 från 22 procent till 34 procent.</w:t>
      </w:r>
      <w:r w:rsidR="002A0D5F" w:rsidRPr="005E69E6">
        <w:t xml:space="preserve"> En ansökan kan omfatta flera utbildningar. Flera beslut kan därför fattas för samma ansökan. Avslagsgrund är beräknad som andel av fattade beslut och inte av inkomna ansökningar.</w:t>
      </w:r>
    </w:p>
    <w:p w14:paraId="5B91A2CA" w14:textId="77777777" w:rsidR="002A0D5F" w:rsidRDefault="002A0D5F">
      <w:pPr>
        <w:overflowPunct/>
        <w:autoSpaceDE/>
        <w:autoSpaceDN/>
        <w:adjustRightInd/>
        <w:textAlignment w:val="auto"/>
        <w:rPr>
          <w:rFonts w:ascii="Trade Gothic Pro" w:hAnsi="Trade Gothic Pro"/>
          <w:b/>
        </w:rPr>
      </w:pPr>
      <w:r>
        <w:br w:type="page"/>
      </w:r>
    </w:p>
    <w:p w14:paraId="7D1F0655" w14:textId="77777777" w:rsidR="002A0D5F" w:rsidRPr="000C3639" w:rsidRDefault="002A0D5F" w:rsidP="00E80303">
      <w:pPr>
        <w:pStyle w:val="DiagramRubrik"/>
      </w:pPr>
      <w:r w:rsidRPr="000C3639">
        <w:t xml:space="preserve">Diagram </w:t>
      </w:r>
      <w:fldSimple w:instr=" STYLEREF 1 \s ">
        <w:r w:rsidR="00756367">
          <w:rPr>
            <w:noProof/>
          </w:rPr>
          <w:t>5</w:t>
        </w:r>
      </w:fldSimple>
      <w:r>
        <w:t>.</w:t>
      </w:r>
      <w:fldSimple w:instr=" SEQ Diagram \* ARABIC \s 1 ">
        <w:r w:rsidR="00756367">
          <w:rPr>
            <w:noProof/>
          </w:rPr>
          <w:t>2</w:t>
        </w:r>
      </w:fldSimple>
      <w:r w:rsidRPr="000C3639">
        <w:tab/>
        <w:t xml:space="preserve">Beviljade tillstånd att starta fristående skola 2009–2012 </w:t>
      </w:r>
    </w:p>
    <w:p w14:paraId="2A42DAC0" w14:textId="77777777" w:rsidR="002A0D5F" w:rsidRDefault="002A0D5F" w:rsidP="00E80303">
      <w:pPr>
        <w:pStyle w:val="DiagramUnderrubrik"/>
      </w:pPr>
      <w:r>
        <w:t>Antal</w:t>
      </w:r>
    </w:p>
    <w:p w14:paraId="61CEB291" w14:textId="77777777" w:rsidR="002A0D5F" w:rsidRDefault="002A0D5F" w:rsidP="00E80303">
      <w:pPr>
        <w:pStyle w:val="Brdtext"/>
        <w:spacing w:line="260" w:lineRule="atLeast"/>
      </w:pPr>
      <w:r>
        <w:rPr>
          <w:noProof/>
          <w:lang w:eastAsia="sv-SE"/>
        </w:rPr>
        <w:drawing>
          <wp:inline distT="0" distB="0" distL="0" distR="0" wp14:anchorId="62F02120" wp14:editId="3133BC17">
            <wp:extent cx="3745230" cy="2673984"/>
            <wp:effectExtent l="0" t="0" r="7620" b="0"/>
            <wp:docPr id="53" name="Bildobjekt 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19"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51A55511" w14:textId="7471E619" w:rsidR="002A0D5F" w:rsidRDefault="002A0D5F" w:rsidP="00E80303">
      <w:pPr>
        <w:pStyle w:val="Brdtextmedindrag"/>
        <w:ind w:firstLine="0"/>
      </w:pPr>
      <w:r>
        <w:t xml:space="preserve">De ansökningar som inte beviljas tillstånd avslås eller avskrivs. </w:t>
      </w:r>
      <w:r w:rsidRPr="00526AC2">
        <w:t>Orsakerna till avslag skiljer sig åt beroende på om ansökan rör grund- eller gymnasieskola.</w:t>
      </w:r>
      <w:r>
        <w:t xml:space="preserve"> Den vanligaste av</w:t>
      </w:r>
      <w:r w:rsidRPr="00EA37D2">
        <w:t>slagsgrunden</w:t>
      </w:r>
      <w:r>
        <w:t xml:space="preserve"> för grundskolor vid 2012 års ansökningsomgång</w:t>
      </w:r>
      <w:r w:rsidRPr="00EA37D2">
        <w:t xml:space="preserve"> </w:t>
      </w:r>
      <w:r>
        <w:t>var</w:t>
      </w:r>
      <w:r w:rsidRPr="00EA37D2">
        <w:t xml:space="preserve"> att den sökande in</w:t>
      </w:r>
      <w:r>
        <w:t>te ku</w:t>
      </w:r>
      <w:r w:rsidRPr="00EA37D2">
        <w:t>n</w:t>
      </w:r>
      <w:r>
        <w:t>de</w:t>
      </w:r>
      <w:r w:rsidRPr="00EA37D2">
        <w:t xml:space="preserve"> visa att skolan kommer</w:t>
      </w:r>
      <w:r>
        <w:t xml:space="preserve"> ha tillgång till de lokaler och den utrustning som behövs.</w:t>
      </w:r>
      <w:r w:rsidRPr="00EA37D2">
        <w:t xml:space="preserve"> </w:t>
      </w:r>
      <w:r>
        <w:t>Andra vanliga avslagsgrunder för grundskoleansökningar var att den sökande inte kunde visa att de</w:t>
      </w:r>
      <w:r w:rsidR="004D7BFE">
        <w:t>n</w:t>
      </w:r>
      <w:r>
        <w:t xml:space="preserve"> ha</w:t>
      </w:r>
      <w:r w:rsidR="004D7BFE">
        <w:t>de</w:t>
      </w:r>
      <w:r>
        <w:t xml:space="preserve"> de ekonomiska förutsättningarna som krävs eller att den sökande inte kunde göra det sannolikt att skolan kommer att få det elevunderlag som anges i ansökan.</w:t>
      </w:r>
    </w:p>
    <w:p w14:paraId="4EBD58B3" w14:textId="470948DD" w:rsidR="002A0D5F" w:rsidRDefault="002A0D5F" w:rsidP="00E80303">
      <w:pPr>
        <w:pStyle w:val="Brdtextmedindrag"/>
      </w:pPr>
      <w:r>
        <w:t>För</w:t>
      </w:r>
      <w:r w:rsidRPr="00526AC2">
        <w:t xml:space="preserve"> gymnasieansökningarna </w:t>
      </w:r>
      <w:r>
        <w:t>var den vanligaste avslagsgrunden påtagliga negativa följder på lång sikt för eleverna eller för den del av skolväsendet som anordnas av det allmänna i lägeskommunen</w:t>
      </w:r>
      <w:r w:rsidRPr="00526AC2">
        <w:t>.</w:t>
      </w:r>
      <w:r>
        <w:t xml:space="preserve"> </w:t>
      </w:r>
      <w:r w:rsidRPr="00526AC2">
        <w:t>Brister i</w:t>
      </w:r>
      <w:r>
        <w:t xml:space="preserve"> tillgången till</w:t>
      </w:r>
      <w:r w:rsidRPr="00526AC2">
        <w:t xml:space="preserve"> a</w:t>
      </w:r>
      <w:r>
        <w:t>rbetsplatsförlagt lärande var den näst vanligaste grunden för</w:t>
      </w:r>
      <w:r w:rsidRPr="00526AC2">
        <w:t xml:space="preserve"> </w:t>
      </w:r>
      <w:r>
        <w:t>avslag avseende gymnasieskol</w:t>
      </w:r>
      <w:r w:rsidR="0043079F">
        <w:t>or</w:t>
      </w:r>
      <w:r w:rsidRPr="00526AC2">
        <w:t>.</w:t>
      </w:r>
      <w:r>
        <w:t xml:space="preserve"> </w:t>
      </w:r>
    </w:p>
    <w:p w14:paraId="5100979A" w14:textId="0BE57BE1" w:rsidR="002A0D5F" w:rsidRPr="00F33F46" w:rsidRDefault="002A0D5F" w:rsidP="00E80303">
      <w:pPr>
        <w:pStyle w:val="Brdtextmedindrag"/>
      </w:pPr>
      <w:r w:rsidRPr="00526AC2">
        <w:t xml:space="preserve">Orsaker till att negativa följder </w:t>
      </w:r>
      <w:r>
        <w:t>var</w:t>
      </w:r>
      <w:r w:rsidRPr="00526AC2">
        <w:t xml:space="preserve"> en vanligare avslagsgrund vid ansökningar om gymnasieskol</w:t>
      </w:r>
      <w:r w:rsidR="0043079F">
        <w:t>or</w:t>
      </w:r>
      <w:r>
        <w:t xml:space="preserve"> var</w:t>
      </w:r>
      <w:r w:rsidRPr="00526AC2">
        <w:t xml:space="preserve"> bl</w:t>
      </w:r>
      <w:r w:rsidR="004D7BFE">
        <w:t>.</w:t>
      </w:r>
      <w:r w:rsidRPr="00526AC2">
        <w:t>a</w:t>
      </w:r>
      <w:r w:rsidR="004D7BFE">
        <w:t>.</w:t>
      </w:r>
      <w:r w:rsidRPr="00526AC2">
        <w:t xml:space="preserve"> att etableringsutrymmet för nya gymnasieskolor i många</w:t>
      </w:r>
      <w:r>
        <w:t xml:space="preserve"> </w:t>
      </w:r>
      <w:r w:rsidRPr="00526AC2">
        <w:t>kommuner</w:t>
      </w:r>
      <w:r>
        <w:t xml:space="preserve"> minskat</w:t>
      </w:r>
      <w:r w:rsidRPr="00526AC2">
        <w:t xml:space="preserve"> till följd av </w:t>
      </w:r>
      <w:r>
        <w:t>minskade elevkullar i kombination med en hög etableringstakt under senare år</w:t>
      </w:r>
      <w:r w:rsidRPr="00526AC2">
        <w:t>.</w:t>
      </w:r>
      <w:r>
        <w:rPr>
          <w:rStyle w:val="Fotnotsreferens"/>
        </w:rPr>
        <w:footnoteReference w:id="75"/>
      </w:r>
    </w:p>
    <w:p w14:paraId="1EC4E137" w14:textId="77777777" w:rsidR="002A0D5F" w:rsidRDefault="002A0D5F" w:rsidP="00E2233D">
      <w:pPr>
        <w:pStyle w:val="Rubrik3"/>
        <w:numPr>
          <w:ilvl w:val="2"/>
          <w:numId w:val="19"/>
        </w:numPr>
      </w:pPr>
      <w:bookmarkStart w:id="1324" w:name="_Toc350326906"/>
      <w:bookmarkStart w:id="1325" w:name="_Toc350329015"/>
      <w:bookmarkStart w:id="1326" w:name="_Toc350329826"/>
      <w:bookmarkStart w:id="1327" w:name="_Toc350331581"/>
      <w:bookmarkStart w:id="1328" w:name="_Toc350340447"/>
      <w:bookmarkStart w:id="1329" w:name="_Toc350345091"/>
      <w:bookmarkStart w:id="1330" w:name="_Toc350406854"/>
      <w:bookmarkStart w:id="1331" w:name="_Toc350412441"/>
      <w:bookmarkStart w:id="1332" w:name="_Toc350414319"/>
      <w:bookmarkStart w:id="1333" w:name="_Toc351027680"/>
      <w:bookmarkStart w:id="1334" w:name="_Toc351637587"/>
      <w:bookmarkStart w:id="1335" w:name="_Toc351639330"/>
      <w:bookmarkStart w:id="1336" w:name="_Toc351642800"/>
      <w:bookmarkStart w:id="1337" w:name="_Toc351644333"/>
      <w:bookmarkStart w:id="1338" w:name="_Toc351647007"/>
      <w:r>
        <w:t xml:space="preserve">Elevutvecklingen </w:t>
      </w:r>
      <w:r w:rsidRPr="008235C3">
        <w:t xml:space="preserve">i fristående </w:t>
      </w:r>
      <w:r>
        <w:t>skolor</w:t>
      </w:r>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p>
    <w:p w14:paraId="0200AE89" w14:textId="77777777" w:rsidR="002A0D5F" w:rsidRPr="00C47FD6" w:rsidRDefault="002A0D5F" w:rsidP="00E80303">
      <w:pPr>
        <w:pStyle w:val="Rubrik5utannumrering"/>
      </w:pPr>
      <w:r>
        <w:t>Andelen barn och elever i fristående verksamhet fortsätter att öka</w:t>
      </w:r>
    </w:p>
    <w:p w14:paraId="6F34700B" w14:textId="1088AD7A" w:rsidR="002A0D5F" w:rsidRDefault="002A0D5F" w:rsidP="00E80303">
      <w:pPr>
        <w:pStyle w:val="Brdtextmedindrag"/>
        <w:ind w:firstLine="0"/>
      </w:pPr>
      <w:r>
        <w:t>Som framgår av diagram 5.3 ökade a</w:t>
      </w:r>
      <w:r w:rsidRPr="005324D9">
        <w:t>ndelen elever i</w:t>
      </w:r>
      <w:r>
        <w:t xml:space="preserve"> fristående gymnasieskolor</w:t>
      </w:r>
      <w:r w:rsidRPr="005324D9">
        <w:t xml:space="preserve"> till 26</w:t>
      </w:r>
      <w:r>
        <w:t> </w:t>
      </w:r>
      <w:r w:rsidRPr="005324D9">
        <w:t>procent läsåre</w:t>
      </w:r>
      <w:r>
        <w:t>t</w:t>
      </w:r>
      <w:r w:rsidRPr="005324D9">
        <w:t xml:space="preserve"> 201</w:t>
      </w:r>
      <w:r>
        <w:t>2</w:t>
      </w:r>
      <w:r w:rsidRPr="005324D9">
        <w:t>/1</w:t>
      </w:r>
      <w:r>
        <w:t>3</w:t>
      </w:r>
      <w:r w:rsidR="004D7BFE">
        <w:t>, vilket</w:t>
      </w:r>
      <w:r>
        <w:t xml:space="preserve"> är en ökning med drygt sex procentenheter de senaste fem åren. </w:t>
      </w:r>
      <w:r w:rsidRPr="005324D9">
        <w:t xml:space="preserve">Mellan kommungrupperna fanns stora skillnader i hur stor andel av hemkommunens elever som gick i fristående skolor. I storstäderna gick </w:t>
      </w:r>
      <w:r>
        <w:t xml:space="preserve">i genomsnitt </w:t>
      </w:r>
      <w:r w:rsidRPr="005324D9">
        <w:t>4</w:t>
      </w:r>
      <w:r>
        <w:t>1 </w:t>
      </w:r>
      <w:r w:rsidRPr="005324D9">
        <w:t xml:space="preserve">procent av eleverna i fristående skolor. Motsvarande andel i </w:t>
      </w:r>
      <w:r>
        <w:t>kommungruppen glesbygdskommuner</w:t>
      </w:r>
      <w:r w:rsidRPr="005324D9">
        <w:t xml:space="preserve"> var </w:t>
      </w:r>
      <w:r>
        <w:t xml:space="preserve">i genomsnitt </w:t>
      </w:r>
      <w:r w:rsidRPr="005324D9">
        <w:t>1</w:t>
      </w:r>
      <w:r>
        <w:t>2 </w:t>
      </w:r>
      <w:r w:rsidRPr="005324D9">
        <w:t xml:space="preserve">procent och i </w:t>
      </w:r>
      <w:r>
        <w:t xml:space="preserve">kommungruppen </w:t>
      </w:r>
      <w:r w:rsidRPr="005324D9">
        <w:t xml:space="preserve">kommuner i glesbefolkad region </w:t>
      </w:r>
      <w:r>
        <w:t>i genomsnitt 10 </w:t>
      </w:r>
      <w:r w:rsidRPr="005324D9">
        <w:t>procent.</w:t>
      </w:r>
    </w:p>
    <w:p w14:paraId="49BB51A1" w14:textId="6B3B7DFB" w:rsidR="002A0D5F" w:rsidRDefault="002A0D5F" w:rsidP="00E80303">
      <w:pPr>
        <w:pStyle w:val="Brdtextmedindrag"/>
      </w:pPr>
      <w:r w:rsidRPr="00C32D29">
        <w:t xml:space="preserve">Även i </w:t>
      </w:r>
      <w:r>
        <w:t>fristående förskolor och grundskolor</w:t>
      </w:r>
      <w:r w:rsidRPr="00C32D29">
        <w:t xml:space="preserve"> ökade andelen </w:t>
      </w:r>
      <w:r>
        <w:t>barn</w:t>
      </w:r>
      <w:r w:rsidRPr="00C32D29">
        <w:t xml:space="preserve">. Andelen elever i fristående </w:t>
      </w:r>
      <w:r>
        <w:t>grundskolor</w:t>
      </w:r>
      <w:r w:rsidRPr="00C32D29">
        <w:t xml:space="preserve"> </w:t>
      </w:r>
      <w:r>
        <w:t>var i princip oförändrad</w:t>
      </w:r>
      <w:r w:rsidRPr="00C32D29">
        <w:t xml:space="preserve"> mellan läsåren 2011/12 och 2012/13</w:t>
      </w:r>
      <w:r w:rsidR="004D7BFE">
        <w:t>,</w:t>
      </w:r>
      <w:r>
        <w:t xml:space="preserve"> men har ökat med</w:t>
      </w:r>
      <w:r w:rsidRPr="00C32D29">
        <w:t xml:space="preserve"> </w:t>
      </w:r>
      <w:r w:rsidR="004D7BFE">
        <w:t>3</w:t>
      </w:r>
      <w:r>
        <w:t xml:space="preserve"> procentenheter de</w:t>
      </w:r>
      <w:r w:rsidRPr="00C32D29">
        <w:t xml:space="preserve"> senaste fem åren. </w:t>
      </w:r>
      <w:r>
        <w:t xml:space="preserve">För fristående förskolor var ökningen </w:t>
      </w:r>
      <w:r w:rsidR="004D7BFE">
        <w:t>1</w:t>
      </w:r>
      <w:r>
        <w:t xml:space="preserve"> procentenhet mellan </w:t>
      </w:r>
      <w:r w:rsidRPr="00C32D29">
        <w:t>läsåren 2011/12 och 2012/13</w:t>
      </w:r>
      <w:r>
        <w:t xml:space="preserve"> och </w:t>
      </w:r>
      <w:r w:rsidR="004D7BFE">
        <w:t>2</w:t>
      </w:r>
      <w:r>
        <w:t xml:space="preserve"> procentenheter de senaste fem läsåren. </w:t>
      </w:r>
    </w:p>
    <w:p w14:paraId="32377304" w14:textId="77777777" w:rsidR="002A0D5F" w:rsidRDefault="002A0D5F" w:rsidP="00E80303">
      <w:pPr>
        <w:pStyle w:val="Brdtextmedindrag"/>
      </w:pPr>
      <w:r w:rsidRPr="00C32D29">
        <w:t>Mellan kommungrupperna fanns stora skillnader i hur stor andel av hemkommunens</w:t>
      </w:r>
      <w:r>
        <w:t xml:space="preserve"> barn och</w:t>
      </w:r>
      <w:r w:rsidRPr="00C32D29">
        <w:t xml:space="preserve"> elever som gick i fristående skolor</w:t>
      </w:r>
      <w:r>
        <w:t xml:space="preserve"> och verksamheter. I storstäderna gick i genomsnitt 24 </w:t>
      </w:r>
      <w:r w:rsidRPr="00C32D29">
        <w:t xml:space="preserve">procent av eleverna i fristående </w:t>
      </w:r>
      <w:r>
        <w:t>grund</w:t>
      </w:r>
      <w:r w:rsidRPr="00C32D29">
        <w:t xml:space="preserve">skolor. Motsvarande andel i </w:t>
      </w:r>
      <w:r>
        <w:t>varuproducerande kommuner var 3 </w:t>
      </w:r>
      <w:r w:rsidRPr="00C32D29">
        <w:t>procent</w:t>
      </w:r>
      <w:r>
        <w:t>. Andelen barn i fristående förskolor uppgick till i genomsnitt 32 procent i förortskommuner till storstäder och till i genomsnitt 8 procent i varuproducerande kommuner.</w:t>
      </w:r>
    </w:p>
    <w:p w14:paraId="14443F04" w14:textId="77777777" w:rsidR="002A0D5F" w:rsidRDefault="002A0D5F" w:rsidP="00E80303">
      <w:pPr>
        <w:pStyle w:val="DiagramRubrik"/>
      </w:pPr>
      <w:r>
        <w:t xml:space="preserve">Diagram </w:t>
      </w:r>
      <w:fldSimple w:instr=" STYLEREF 1 \s ">
        <w:r w:rsidR="00756367">
          <w:rPr>
            <w:noProof/>
          </w:rPr>
          <w:t>5</w:t>
        </w:r>
      </w:fldSimple>
      <w:r>
        <w:t>.</w:t>
      </w:r>
      <w:fldSimple w:instr=" SEQ Diagram \* ARABIC \s 1 ">
        <w:r w:rsidR="00756367">
          <w:rPr>
            <w:noProof/>
          </w:rPr>
          <w:t>3</w:t>
        </w:r>
      </w:fldSimple>
      <w:r>
        <w:tab/>
        <w:t>Barn och elever i fristående förskola, grundskola respektive gymnasieskola 2003/04–2012/13</w:t>
      </w:r>
    </w:p>
    <w:p w14:paraId="193238C6" w14:textId="77777777" w:rsidR="002A0D5F" w:rsidRDefault="002A0D5F" w:rsidP="00E80303">
      <w:pPr>
        <w:pStyle w:val="DiagramUnderrubrik"/>
        <w:spacing w:after="0"/>
      </w:pPr>
      <w:r>
        <w:t>Andel i procent av totalt antal i respektive skolform</w:t>
      </w:r>
    </w:p>
    <w:p w14:paraId="36B8BFE0" w14:textId="77777777" w:rsidR="002A0D5F" w:rsidRDefault="002A0D5F" w:rsidP="00E80303">
      <w:pPr>
        <w:pStyle w:val="Brdtext"/>
        <w:spacing w:line="260" w:lineRule="atLeast"/>
      </w:pPr>
      <w:r>
        <w:rPr>
          <w:noProof/>
          <w:lang w:eastAsia="sv-SE"/>
        </w:rPr>
        <w:drawing>
          <wp:inline distT="0" distB="0" distL="0" distR="0" wp14:anchorId="28C394AD" wp14:editId="722B6DE9">
            <wp:extent cx="3745230" cy="2679970"/>
            <wp:effectExtent l="0" t="0" r="7620" b="6350"/>
            <wp:docPr id="54" name="Bildobjekt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20" cstate="print">
                      <a:extLst>
                        <a:ext uri="{28A0092B-C50C-407E-A947-70E740481C1C}">
                          <a14:useLocalDpi xmlns:a14="http://schemas.microsoft.com/office/drawing/2010/main" val="0"/>
                        </a:ext>
                      </a:extLst>
                    </a:blip>
                    <a:srcRect/>
                    <a:stretch>
                      <a:fillRect/>
                    </a:stretch>
                  </pic:blipFill>
                  <pic:spPr bwMode="auto">
                    <a:xfrm>
                      <a:off x="0" y="0"/>
                      <a:ext cx="3745230" cy="2679970"/>
                    </a:xfrm>
                    <a:prstGeom prst="rect">
                      <a:avLst/>
                    </a:prstGeom>
                    <a:noFill/>
                    <a:ln>
                      <a:noFill/>
                    </a:ln>
                  </pic:spPr>
                </pic:pic>
              </a:graphicData>
            </a:graphic>
          </wp:inline>
        </w:drawing>
      </w:r>
    </w:p>
    <w:p w14:paraId="68A5B3D6" w14:textId="5D88373D" w:rsidR="002A0D5F" w:rsidRDefault="002A0D5F" w:rsidP="00B43D43">
      <w:pPr>
        <w:pStyle w:val="Rubrik5utannumrering"/>
      </w:pPr>
      <w:r w:rsidRPr="00E529E0">
        <w:t>Fristående</w:t>
      </w:r>
      <w:r w:rsidR="00DA36AE">
        <w:t xml:space="preserve"> skolor bidrog till förbättrade</w:t>
      </w:r>
      <w:r w:rsidRPr="00E529E0">
        <w:t xml:space="preserve"> resultat</w:t>
      </w:r>
    </w:p>
    <w:p w14:paraId="37F1132D" w14:textId="606F9141" w:rsidR="002A0D5F" w:rsidRDefault="002A0D5F" w:rsidP="00B43D43">
      <w:pPr>
        <w:pStyle w:val="Brdtext"/>
      </w:pPr>
      <w:r w:rsidRPr="005D1463">
        <w:t>Under 2012 redovisade Institutet för arbetsmarknads- och utbildnings</w:t>
      </w:r>
      <w:r w:rsidR="00DA36AE">
        <w:t>-</w:t>
      </w:r>
      <w:r w:rsidRPr="005D1463">
        <w:t>poli</w:t>
      </w:r>
      <w:r w:rsidR="00DA36AE">
        <w:t>ti</w:t>
      </w:r>
      <w:r w:rsidRPr="005D1463">
        <w:t xml:space="preserve">sk utvärdering en rapport som visar att fristående skolor har haft en positiv effekt på genomsnittsresultaten för elever både i årskurs 9 och för senare utbildningsprestationer i gymnasieskolan och högskolan. Studien visar att en ökning av andelen elever i fristående skolor i en kommun leder till en ökning av det genomsnittliga utbildningsresultatet. Detta gäller både resultaten i fristående skolor och i </w:t>
      </w:r>
      <w:r>
        <w:t>kommunala skolor.</w:t>
      </w:r>
      <w:r>
        <w:rPr>
          <w:rStyle w:val="Fotnotsreferens"/>
        </w:rPr>
        <w:footnoteReference w:id="76"/>
      </w:r>
    </w:p>
    <w:p w14:paraId="6CEBF34C" w14:textId="77777777" w:rsidR="002A0D5F" w:rsidRDefault="002A0D5F" w:rsidP="00E2233D">
      <w:pPr>
        <w:pStyle w:val="Rubrik2"/>
        <w:numPr>
          <w:ilvl w:val="1"/>
          <w:numId w:val="19"/>
        </w:numPr>
        <w:tabs>
          <w:tab w:val="clear" w:pos="4168"/>
          <w:tab w:val="num" w:pos="1191"/>
        </w:tabs>
        <w:ind w:left="907"/>
      </w:pPr>
      <w:bookmarkStart w:id="1339" w:name="_Toc350326907"/>
      <w:bookmarkStart w:id="1340" w:name="_Toc350329016"/>
      <w:bookmarkStart w:id="1341" w:name="_Toc350329827"/>
      <w:bookmarkStart w:id="1342" w:name="_Toc350331582"/>
      <w:bookmarkStart w:id="1343" w:name="_Toc350340448"/>
      <w:bookmarkStart w:id="1344" w:name="_Toc350345092"/>
      <w:bookmarkStart w:id="1345" w:name="_Toc350406855"/>
      <w:bookmarkStart w:id="1346" w:name="_Toc350412442"/>
      <w:bookmarkStart w:id="1347" w:name="_Toc350414320"/>
      <w:bookmarkStart w:id="1348" w:name="_Toc351027681"/>
      <w:bookmarkStart w:id="1349" w:name="_Toc351637588"/>
      <w:bookmarkStart w:id="1350" w:name="_Toc351639331"/>
      <w:bookmarkStart w:id="1351" w:name="_Toc351642801"/>
      <w:bookmarkStart w:id="1352" w:name="_Toc351644334"/>
      <w:bookmarkStart w:id="1353" w:name="_Toc351647008"/>
      <w:r>
        <w:t>Förskola</w:t>
      </w:r>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p>
    <w:p w14:paraId="32E1A8B7" w14:textId="77777777" w:rsidR="002A0D5F" w:rsidRDefault="002A0D5F" w:rsidP="00106462">
      <w:pPr>
        <w:pStyle w:val="Rubrik3"/>
        <w:numPr>
          <w:ilvl w:val="2"/>
          <w:numId w:val="19"/>
        </w:numPr>
        <w:spacing w:before="0"/>
      </w:pPr>
      <w:bookmarkStart w:id="1354" w:name="_Toc350326908"/>
      <w:bookmarkStart w:id="1355" w:name="_Toc350329017"/>
      <w:bookmarkStart w:id="1356" w:name="_Toc350329828"/>
      <w:bookmarkStart w:id="1357" w:name="_Toc350331583"/>
      <w:bookmarkStart w:id="1358" w:name="_Toc350340449"/>
      <w:bookmarkStart w:id="1359" w:name="_Toc350345093"/>
      <w:bookmarkStart w:id="1360" w:name="_Toc350406856"/>
      <w:bookmarkStart w:id="1361" w:name="_Toc350412443"/>
      <w:bookmarkStart w:id="1362" w:name="_Toc350414321"/>
      <w:bookmarkStart w:id="1363" w:name="_Toc351027682"/>
      <w:bookmarkStart w:id="1364" w:name="_Toc351637589"/>
      <w:bookmarkStart w:id="1365" w:name="_Toc351639332"/>
      <w:bookmarkStart w:id="1366" w:name="_Toc351642802"/>
      <w:bookmarkStart w:id="1367" w:name="_Toc351644335"/>
      <w:bookmarkStart w:id="1368" w:name="_Toc351647009"/>
      <w:r>
        <w:t>Nationella mål</w:t>
      </w:r>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p>
    <w:p w14:paraId="161242EF" w14:textId="77777777" w:rsidR="002A0D5F" w:rsidRDefault="002A0D5F" w:rsidP="00E80303">
      <w:pPr>
        <w:pStyle w:val="Brdtextmedindrag"/>
        <w:ind w:firstLine="0"/>
      </w:pPr>
      <w:r>
        <w:t>Förskolan ska enligt skollagen stimulera barns utveckling och lärande samt erbjuda barnen en trygg omsorg. Kommunerna är enligt skollagen skyldiga att erbjuda barn förskola fr.o.m. ett års ålder i den omfattning det behövs med hänsyn till föräldrarnas förvärvsarbete eller studier eller om barnet har ett eget behov på grund av familjens situation i övrigt. Barn vars föräldrar är arbetslösa eller föräldralediga ska erbjudas förskola under minst 15 timmar i veckan. Alla barn ska erbjudas avgiftsfri förskola under minst 525 timmar per år från höstterminen det år barnet fyller tre år (allmän förskola). När vårdnadshavare har anmält önskemål om förskola med offentlig huvudman ska kommunen erbjuda barnet förskola inom fyra månader.</w:t>
      </w:r>
    </w:p>
    <w:p w14:paraId="559E851E" w14:textId="0215292C" w:rsidR="002A0D5F" w:rsidRPr="000C3639" w:rsidRDefault="002A0D5F" w:rsidP="00E80303">
      <w:pPr>
        <w:pStyle w:val="Brdtextmedindrag"/>
      </w:pPr>
      <w:r w:rsidRPr="000C3639">
        <w:t>I förskolans läroplan formuleras en värdegrund och uppdrag samt mål och riktlinjer för verksamheten. Målen är formulerade på sådant sätt att lärandet kan ske i lekfulla former och med hänsyn till varje barn. Läroplanen innehåller inte mål eller normer för vad enskilda barn ska ha uppnått vid olika tidpunkter</w:t>
      </w:r>
      <w:r w:rsidRPr="000C3639" w:rsidDel="0090465C">
        <w:t xml:space="preserve">. </w:t>
      </w:r>
      <w:r w:rsidRPr="000C3639">
        <w:t>Förskolans läroplan gäller för alla förskolor</w:t>
      </w:r>
      <w:r w:rsidR="004D7BFE">
        <w:t>,</w:t>
      </w:r>
      <w:r w:rsidRPr="000C3639">
        <w:t xml:space="preserve"> oavsett om huvudmannen är kommunal eller fristående. För pedagogisk omsorg har läroplanen en vägledande funktion.</w:t>
      </w:r>
    </w:p>
    <w:p w14:paraId="3D65B5E0" w14:textId="77777777" w:rsidR="002A0D5F" w:rsidRDefault="002A0D5F" w:rsidP="00E2233D">
      <w:pPr>
        <w:pStyle w:val="Rubrik3"/>
        <w:numPr>
          <w:ilvl w:val="2"/>
          <w:numId w:val="19"/>
        </w:numPr>
      </w:pPr>
      <w:bookmarkStart w:id="1369" w:name="_Toc350326909"/>
      <w:bookmarkStart w:id="1370" w:name="_Toc350329018"/>
      <w:bookmarkStart w:id="1371" w:name="_Toc350329829"/>
      <w:bookmarkStart w:id="1372" w:name="_Toc350331584"/>
      <w:bookmarkStart w:id="1373" w:name="_Toc350340450"/>
      <w:bookmarkStart w:id="1374" w:name="_Toc350345094"/>
      <w:bookmarkStart w:id="1375" w:name="_Toc350406857"/>
      <w:bookmarkStart w:id="1376" w:name="_Toc350412444"/>
      <w:bookmarkStart w:id="1377" w:name="_Toc350414322"/>
      <w:bookmarkStart w:id="1378" w:name="_Toc351027683"/>
      <w:bookmarkStart w:id="1379" w:name="_Toc351637590"/>
      <w:bookmarkStart w:id="1380" w:name="_Toc351639333"/>
      <w:bookmarkStart w:id="1381" w:name="_Toc351642803"/>
      <w:bookmarkStart w:id="1382" w:name="_Toc351644336"/>
      <w:bookmarkStart w:id="1383" w:name="_Toc351647010"/>
      <w:r>
        <w:t>Uppföljning av verksamheten</w:t>
      </w:r>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p>
    <w:p w14:paraId="01FF3463" w14:textId="77777777" w:rsidR="002A0D5F" w:rsidRPr="007243A9" w:rsidRDefault="002A0D5F" w:rsidP="00E80303">
      <w:pPr>
        <w:pStyle w:val="Rubrik5utannumrering"/>
      </w:pPr>
      <w:r w:rsidRPr="007243A9">
        <w:t>Svenska föräldrar är</w:t>
      </w:r>
      <w:r>
        <w:t xml:space="preserve"> nöjda med förskolan </w:t>
      </w:r>
    </w:p>
    <w:p w14:paraId="36895D8F" w14:textId="0FA7E344" w:rsidR="002A0D5F" w:rsidRDefault="002A0D5F" w:rsidP="00E80303">
      <w:pPr>
        <w:pStyle w:val="Brdtextmedindrag"/>
        <w:ind w:firstLine="0"/>
      </w:pPr>
      <w:r>
        <w:t xml:space="preserve">Enligt Svenskt </w:t>
      </w:r>
      <w:r w:rsidR="004D7BFE">
        <w:t>k</w:t>
      </w:r>
      <w:r>
        <w:t>valitetsindex var föräldrar mycket nöjda med sina barns förskola 2012. Av de inom skolområdet undersökta verksamheterna förskola, grundskola och gymnasieskola var kundnöjdheten högst inom förskolan. Bland samtliga kommunala verksamheter som undersöktes var kundnöjdheten för förskolan bland de högsta.</w:t>
      </w:r>
    </w:p>
    <w:p w14:paraId="4ED6F524" w14:textId="07A765C2" w:rsidR="002A0D5F" w:rsidRDefault="002A0D5F" w:rsidP="00E80303">
      <w:pPr>
        <w:pStyle w:val="Brdtextmedindrag"/>
      </w:pPr>
      <w:r>
        <w:t>Skolinspektionen genomförde under 2012 en kvalitetsgranskning av hur förskolan arbetat med det förstärkta pedagogiska uppdraget enligt den reviderade läroplanen och nya skollagen.</w:t>
      </w:r>
      <w:r>
        <w:rPr>
          <w:rStyle w:val="Fotnotsreferens"/>
        </w:rPr>
        <w:footnoteReference w:id="77"/>
      </w:r>
      <w:r>
        <w:t xml:space="preserve"> Granskningen är kvalitativ till sin karaktär och iakttagelserna och slutsatserna gäller därför de granskade förskolorna</w:t>
      </w:r>
      <w:r w:rsidR="004D7BFE">
        <w:t>,</w:t>
      </w:r>
      <w:r>
        <w:t xml:space="preserve"> vilka var 42 till antalet. Granskningen visar att barnen i förskolorna generellt möts av en verksamhet som har som målsättning att ge en såväl stimulerande som trygg tillvaro i förskolan</w:t>
      </w:r>
      <w:r w:rsidR="004D7BFE">
        <w:t>. Ibland saknas dock</w:t>
      </w:r>
      <w:r>
        <w:t xml:space="preserve"> ett helhetstänkande kring utveckling av verksamheten i enlighet med läroplansmålen. Granskningen visar vidare bland annat att ökat fokus på lärandeuppdraget behövs. </w:t>
      </w:r>
    </w:p>
    <w:p w14:paraId="27874DC8" w14:textId="4C26C16B" w:rsidR="002A0D5F" w:rsidRDefault="002A0D5F" w:rsidP="00E80303">
      <w:pPr>
        <w:pStyle w:val="Brdtextmedindrag"/>
      </w:pPr>
      <w:r>
        <w:t xml:space="preserve">När vårdnadshavare har anmält önskemål om förskola med offentlig huvudman ska kommunen erbjuda barnet plats i förskola inom fyra månader. Det finns dock kommuner som inte erbjuder förskoleplats i tid. Av de 42 kommuner som granskades av Skolinspektionen under 2012 genom regelbunden tillsyn var det </w:t>
      </w:r>
      <w:r w:rsidR="00DA36AE">
        <w:t>4</w:t>
      </w:r>
      <w:r>
        <w:t xml:space="preserve"> som inte levde upp till styrdokumentens krav avseende att erbjuda plats i förskola inom fyra månader. Under 2011 var det en av 53 kommuner.</w:t>
      </w:r>
    </w:p>
    <w:p w14:paraId="0CBFB41F" w14:textId="05D6FFA4" w:rsidR="002A0D5F" w:rsidRDefault="002A0D5F" w:rsidP="00E80303">
      <w:pPr>
        <w:pStyle w:val="Brdtextmedindrag"/>
      </w:pPr>
      <w:r>
        <w:t>Utöver regelbunden tillsyn får Skolinspektionen in anmälningar från föräldrar och elever om missförhållanden. Det förekom under 2012, liksom under föregående år, anmälningar som gällde att kommuner inte erbjudit plats i förskola i tid. I dessa ärenden bedömde Skolinspektionen i i elva fall under 2011 och i tio fall under 2012 att kommunerna inte erbjudit plats inom fyra månader i enlighet med kraven i styr</w:t>
      </w:r>
      <w:r w:rsidR="00DA36AE">
        <w:t>-</w:t>
      </w:r>
      <w:r>
        <w:t>dokumenten.</w:t>
      </w:r>
    </w:p>
    <w:p w14:paraId="316DC129" w14:textId="77777777" w:rsidR="002A0D5F" w:rsidRDefault="002A0D5F" w:rsidP="00E2233D">
      <w:pPr>
        <w:pStyle w:val="Rubrik3"/>
        <w:numPr>
          <w:ilvl w:val="2"/>
          <w:numId w:val="19"/>
        </w:numPr>
      </w:pPr>
      <w:bookmarkStart w:id="1384" w:name="_Toc350326910"/>
      <w:bookmarkStart w:id="1385" w:name="_Toc350329019"/>
      <w:bookmarkStart w:id="1386" w:name="_Toc350329830"/>
      <w:bookmarkStart w:id="1387" w:name="_Toc350331585"/>
      <w:bookmarkStart w:id="1388" w:name="_Toc350340451"/>
      <w:bookmarkStart w:id="1389" w:name="_Toc350345095"/>
      <w:bookmarkStart w:id="1390" w:name="_Toc350406858"/>
      <w:bookmarkStart w:id="1391" w:name="_Toc350412445"/>
      <w:bookmarkStart w:id="1392" w:name="_Toc350414323"/>
      <w:bookmarkStart w:id="1393" w:name="_Toc351027684"/>
      <w:bookmarkStart w:id="1394" w:name="_Toc351637591"/>
      <w:bookmarkStart w:id="1395" w:name="_Toc351639334"/>
      <w:bookmarkStart w:id="1396" w:name="_Toc351642804"/>
      <w:bookmarkStart w:id="1397" w:name="_Toc351644337"/>
      <w:bookmarkStart w:id="1398" w:name="_Toc351647011"/>
      <w:r>
        <w:t>Prestationer</w:t>
      </w:r>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p>
    <w:p w14:paraId="5A9808B3" w14:textId="77777777" w:rsidR="002A0D5F" w:rsidRPr="00984481" w:rsidRDefault="002A0D5F" w:rsidP="00E80303">
      <w:pPr>
        <w:pStyle w:val="Rubrik5utannumrering"/>
      </w:pPr>
      <w:r>
        <w:t>Fler barn än någonsin i förskolan</w:t>
      </w:r>
      <w:r w:rsidRPr="00C41CB5">
        <w:rPr>
          <w:i w:val="0"/>
        </w:rPr>
        <w:t xml:space="preserve"> </w:t>
      </w:r>
    </w:p>
    <w:p w14:paraId="1592ADD2" w14:textId="460BF22C" w:rsidR="002A0D5F" w:rsidRDefault="002A0D5F" w:rsidP="00E80303">
      <w:pPr>
        <w:pStyle w:val="Brdtextmedindrag"/>
        <w:ind w:firstLine="0"/>
      </w:pPr>
      <w:r>
        <w:t>Hösten 2012 var drygt 482 000 barn inskrivna i förskolan</w:t>
      </w:r>
      <w:r w:rsidR="00B92417">
        <w:t>,</w:t>
      </w:r>
      <w:r>
        <w:t xml:space="preserve"> vilket motsvarade 84 procent av alla 1–5-åringar. Andelen inskrivna barn i förskolan har ökat något under de senaste åren. Uppgifter om det totala antalet barn i olika verksamheter redovisas i tabell 19 i bilaga 4.</w:t>
      </w:r>
    </w:p>
    <w:p w14:paraId="37230F41" w14:textId="32DC19F4" w:rsidR="002A0D5F" w:rsidRDefault="002A0D5F" w:rsidP="00E80303">
      <w:pPr>
        <w:pStyle w:val="Brdtextmedindrag"/>
      </w:pPr>
      <w:r>
        <w:t>Av samtliga barn inskrivna i förskolor 2012 gick 20 procent i fristående förskolor, vilket var en ökning med 3 procentenheter sedan 2007. Som framgår av diagram 5.4 varierade dock denna andel i betydande grad mellan olika kommungrupper. Liksom föregående år var andelen barn i fristående förskola i enskild regi (32 procent) i genomsnitt störst i kommungruppen förortskommuner till storstäder. I kommun</w:t>
      </w:r>
      <w:r w:rsidR="00DA36AE">
        <w:t>-</w:t>
      </w:r>
      <w:r>
        <w:t xml:space="preserve">gruppen varuproducerande kommuner gick endast i genomsnitt 8 procent av förskolebarnen i en fristående förskola. </w:t>
      </w:r>
    </w:p>
    <w:p w14:paraId="37F594CF" w14:textId="1D68957B" w:rsidR="00EB5762" w:rsidRDefault="00EB5762">
      <w:pPr>
        <w:overflowPunct/>
        <w:autoSpaceDE/>
        <w:autoSpaceDN/>
        <w:adjustRightInd/>
        <w:textAlignment w:val="auto"/>
        <w:rPr>
          <w:rFonts w:ascii="Trade Gothic Pro" w:hAnsi="Trade Gothic Pro"/>
          <w:b/>
        </w:rPr>
      </w:pPr>
      <w:r>
        <w:br w:type="page"/>
      </w:r>
    </w:p>
    <w:p w14:paraId="644BFD9A" w14:textId="77777777" w:rsidR="002A0D5F" w:rsidRDefault="002A0D5F" w:rsidP="00B43D43">
      <w:pPr>
        <w:pStyle w:val="DiagramRubrik"/>
      </w:pPr>
      <w:r>
        <w:t xml:space="preserve">Diagram </w:t>
      </w:r>
      <w:fldSimple w:instr=" STYLEREF 1 \s ">
        <w:r w:rsidR="00756367">
          <w:rPr>
            <w:noProof/>
          </w:rPr>
          <w:t>5</w:t>
        </w:r>
      </w:fldSimple>
      <w:r>
        <w:t>.</w:t>
      </w:r>
      <w:fldSimple w:instr=" SEQ Diagram \* ARABIC \s 1 ">
        <w:r w:rsidR="00756367">
          <w:rPr>
            <w:noProof/>
          </w:rPr>
          <w:t>4</w:t>
        </w:r>
      </w:fldSimple>
      <w:r>
        <w:tab/>
        <w:t>Andel barn 1–5 år inskrivna i förskola och antal inskrivna barn per årsarbetare per kommungrupp 2012</w:t>
      </w:r>
    </w:p>
    <w:p w14:paraId="524CF428" w14:textId="77777777" w:rsidR="002A0D5F" w:rsidRDefault="002A0D5F" w:rsidP="00B43D43">
      <w:pPr>
        <w:pStyle w:val="TabellUnderrubrik"/>
        <w:ind w:left="0"/>
      </w:pPr>
      <w:r>
        <w:t xml:space="preserve">Antal </w:t>
      </w:r>
      <w:r>
        <w:tab/>
      </w:r>
      <w:r>
        <w:tab/>
      </w:r>
      <w:r>
        <w:tab/>
      </w:r>
      <w:r>
        <w:tab/>
        <w:t>Procent</w:t>
      </w:r>
    </w:p>
    <w:p w14:paraId="6D3F7BFE" w14:textId="77777777" w:rsidR="002A0D5F" w:rsidRDefault="002A0D5F" w:rsidP="00B43D43">
      <w:pPr>
        <w:pStyle w:val="Brdtext"/>
        <w:spacing w:line="260" w:lineRule="atLeast"/>
      </w:pPr>
      <w:r>
        <w:rPr>
          <w:noProof/>
          <w:lang w:eastAsia="sv-SE"/>
        </w:rPr>
        <w:drawing>
          <wp:inline distT="0" distB="0" distL="0" distR="0" wp14:anchorId="07248546" wp14:editId="1F198B0D">
            <wp:extent cx="3745230" cy="2681063"/>
            <wp:effectExtent l="0" t="0" r="7620" b="5080"/>
            <wp:docPr id="30" name="Bildobjekt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1" cstate="print">
                      <a:extLst>
                        <a:ext uri="{28A0092B-C50C-407E-A947-70E740481C1C}">
                          <a14:useLocalDpi xmlns:a14="http://schemas.microsoft.com/office/drawing/2010/main" val="0"/>
                        </a:ext>
                      </a:extLst>
                    </a:blip>
                    <a:srcRect/>
                    <a:stretch>
                      <a:fillRect/>
                    </a:stretch>
                  </pic:blipFill>
                  <pic:spPr bwMode="auto">
                    <a:xfrm>
                      <a:off x="0" y="0"/>
                      <a:ext cx="3745230" cy="2681063"/>
                    </a:xfrm>
                    <a:prstGeom prst="rect">
                      <a:avLst/>
                    </a:prstGeom>
                    <a:noFill/>
                    <a:ln>
                      <a:noFill/>
                    </a:ln>
                  </pic:spPr>
                </pic:pic>
              </a:graphicData>
            </a:graphic>
          </wp:inline>
        </w:drawing>
      </w:r>
    </w:p>
    <w:p w14:paraId="3784BAD5" w14:textId="77777777" w:rsidR="002A0D5F" w:rsidRPr="00421B42" w:rsidRDefault="002A0D5F" w:rsidP="00B43D43">
      <w:pPr>
        <w:pStyle w:val="Rubrik5utannumrering"/>
        <w:rPr>
          <w:rFonts w:ascii="Trade Gothic Pro" w:hAnsi="Trade Gothic Pro"/>
          <w:b/>
        </w:rPr>
      </w:pPr>
      <w:r>
        <w:t>Marginellt</w:t>
      </w:r>
      <w:r w:rsidRPr="00984481">
        <w:t xml:space="preserve"> </w:t>
      </w:r>
      <w:r>
        <w:t>ökad</w:t>
      </w:r>
      <w:r w:rsidRPr="00984481">
        <w:t xml:space="preserve"> gruppstorlek och</w:t>
      </w:r>
      <w:r>
        <w:t xml:space="preserve"> oförändrad </w:t>
      </w:r>
      <w:r w:rsidRPr="00984481">
        <w:t xml:space="preserve">personaltäthet </w:t>
      </w:r>
    </w:p>
    <w:p w14:paraId="7A004515" w14:textId="1086E9F1" w:rsidR="002A0D5F" w:rsidRDefault="002A0D5F" w:rsidP="00E80303">
      <w:pPr>
        <w:pStyle w:val="Brdtextmedindrag"/>
        <w:ind w:firstLine="0"/>
      </w:pPr>
      <w:r>
        <w:t>Jämfört med 2011 ökade storleken på den genomsnittliga barngruppen något från 16,8 barn 2011 till 16,9 barn 2012. Personaltätheten var oförändrad jämfört med året innan. Höste</w:t>
      </w:r>
      <w:r w:rsidR="00EB5762">
        <w:t>n 2012 var det i genomsnitt 5,3</w:t>
      </w:r>
      <w:r>
        <w:t> barn per årsarbetare. Ungefär 43 procent av förskolegrupperna i landet bestod av 16 till 20 barn. Andelen småbarnsavdelningar (barn i åldern 1–3 år) som hade över 17 barn per grupp 2012 var 13 procent, vilket var en marginell ökning jämfört med 2011.</w:t>
      </w:r>
    </w:p>
    <w:p w14:paraId="7767304F" w14:textId="77777777" w:rsidR="002A0D5F" w:rsidRDefault="002A0D5F" w:rsidP="00E80303">
      <w:pPr>
        <w:pStyle w:val="Brdtextmedindrag"/>
      </w:pPr>
      <w:r>
        <w:t>Under de senaste fem åren har personaltätheten varierat mellan 5,2 och 5,4 barn per årsarbetare.</w:t>
      </w:r>
    </w:p>
    <w:p w14:paraId="4CB5464D" w14:textId="77777777" w:rsidR="002A0D5F" w:rsidRDefault="002A0D5F" w:rsidP="00E2233D">
      <w:pPr>
        <w:pStyle w:val="Rubrik3"/>
        <w:numPr>
          <w:ilvl w:val="2"/>
          <w:numId w:val="19"/>
        </w:numPr>
      </w:pPr>
      <w:bookmarkStart w:id="1399" w:name="_Toc350326911"/>
      <w:bookmarkStart w:id="1400" w:name="_Toc350329020"/>
      <w:bookmarkStart w:id="1401" w:name="_Toc350329831"/>
      <w:bookmarkStart w:id="1402" w:name="_Toc350331586"/>
      <w:bookmarkStart w:id="1403" w:name="_Toc350340452"/>
      <w:bookmarkStart w:id="1404" w:name="_Toc350345096"/>
      <w:bookmarkStart w:id="1405" w:name="_Toc350406859"/>
      <w:bookmarkStart w:id="1406" w:name="_Toc350412446"/>
      <w:bookmarkStart w:id="1407" w:name="_Toc350414324"/>
      <w:bookmarkStart w:id="1408" w:name="_Toc351027685"/>
      <w:bookmarkStart w:id="1409" w:name="_Toc351637592"/>
      <w:bookmarkStart w:id="1410" w:name="_Toc351639335"/>
      <w:bookmarkStart w:id="1411" w:name="_Toc351642805"/>
      <w:bookmarkStart w:id="1412" w:name="_Toc351644338"/>
      <w:bookmarkStart w:id="1413" w:name="_Toc351647012"/>
      <w:r>
        <w:t>Kostnader</w:t>
      </w:r>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p>
    <w:p w14:paraId="6156DEB3" w14:textId="77777777" w:rsidR="002A0D5F" w:rsidRPr="00984481" w:rsidRDefault="002A0D5F" w:rsidP="00E80303">
      <w:pPr>
        <w:pStyle w:val="Rubrik5utannumrering"/>
      </w:pPr>
      <w:r w:rsidRPr="00984481">
        <w:t xml:space="preserve">Ökade kostnader både totalt och per barn </w:t>
      </w:r>
    </w:p>
    <w:p w14:paraId="5CAA53FD" w14:textId="77777777" w:rsidR="002A0D5F" w:rsidRDefault="002A0D5F" w:rsidP="00E80303">
      <w:pPr>
        <w:pStyle w:val="Brdtextmedindrag"/>
        <w:ind w:firstLine="0"/>
      </w:pPr>
      <w:r>
        <w:t xml:space="preserve">Av kommunernas kostnader för förskola, fritidshem, pedagogisk omsorg, skola och vuxenutbildning var det kostnaderna för förskolan som ökade mest 2011. </w:t>
      </w:r>
    </w:p>
    <w:p w14:paraId="0D64FE62" w14:textId="2CBFFB53" w:rsidR="002A0D5F" w:rsidRPr="0036139A" w:rsidRDefault="002A0D5F" w:rsidP="00E80303">
      <w:pPr>
        <w:pStyle w:val="Brdtextmedindrag"/>
      </w:pPr>
      <w:r w:rsidRPr="0036139A">
        <w:t>Den totala kostnaden för förskolan uppgick 2011 till 56,5 miljarder kronor</w:t>
      </w:r>
      <w:r>
        <w:t>, vilket innebar en ökning med 5,9</w:t>
      </w:r>
      <w:r w:rsidRPr="0036139A">
        <w:t> procent i fasta pris</w:t>
      </w:r>
      <w:r w:rsidR="00EB5762">
        <w:t>er jämfört</w:t>
      </w:r>
      <w:r w:rsidRPr="0036139A">
        <w:t xml:space="preserve"> 2010. Antalet barn ökade under samma period med 2 procent. </w:t>
      </w:r>
    </w:p>
    <w:p w14:paraId="767FB789" w14:textId="36F4F51C" w:rsidR="002A0D5F" w:rsidRDefault="002A0D5F" w:rsidP="00E80303">
      <w:pPr>
        <w:pStyle w:val="Brdtextmedindrag"/>
      </w:pPr>
      <w:r w:rsidRPr="0036139A">
        <w:t xml:space="preserve">Den genomsnittliga kostnaden per barn i förskolan var 122 300 kronor 2011, vilket i fasta priser motsvarade en ökning med drygt 1 procent jämfört med 2010. </w:t>
      </w:r>
      <w:r w:rsidRPr="00933397">
        <w:t>Av kostnaderna för verksamhet i kommunal regi utgjorde personalkostnaderna knappt 73 procent. Föräldrars avgifter finansierade i genomsnitt 7 procent av kostnaderna.</w:t>
      </w:r>
      <w:r>
        <w:t xml:space="preserve"> </w:t>
      </w:r>
      <w:r w:rsidRPr="00B46BF4">
        <w:t xml:space="preserve">För uppgift om kostnadsutvecklingen i </w:t>
      </w:r>
      <w:r w:rsidR="00B92417">
        <w:t xml:space="preserve">bl.a. </w:t>
      </w:r>
      <w:r w:rsidRPr="00B46BF4">
        <w:t>förskolan se tabell 20 i bilaga</w:t>
      </w:r>
      <w:r>
        <w:t> </w:t>
      </w:r>
      <w:r w:rsidRPr="00B46BF4">
        <w:t>4.</w:t>
      </w:r>
    </w:p>
    <w:p w14:paraId="1CB0FCFB" w14:textId="77777777" w:rsidR="002A0D5F" w:rsidRPr="00076E61" w:rsidRDefault="002A0D5F" w:rsidP="00E2233D">
      <w:pPr>
        <w:pStyle w:val="Rubrik3"/>
        <w:numPr>
          <w:ilvl w:val="2"/>
          <w:numId w:val="19"/>
        </w:numPr>
      </w:pPr>
      <w:bookmarkStart w:id="1414" w:name="_Toc350326912"/>
      <w:bookmarkStart w:id="1415" w:name="_Toc350329021"/>
      <w:bookmarkStart w:id="1416" w:name="_Toc350329832"/>
      <w:bookmarkStart w:id="1417" w:name="_Toc350331587"/>
      <w:bookmarkStart w:id="1418" w:name="_Toc350340453"/>
      <w:bookmarkStart w:id="1419" w:name="_Toc350345097"/>
      <w:bookmarkStart w:id="1420" w:name="_Toc350406860"/>
      <w:bookmarkStart w:id="1421" w:name="_Toc350412447"/>
      <w:bookmarkStart w:id="1422" w:name="_Toc350414325"/>
      <w:bookmarkStart w:id="1423" w:name="_Toc351027686"/>
      <w:bookmarkStart w:id="1424" w:name="_Toc351637593"/>
      <w:bookmarkStart w:id="1425" w:name="_Toc351639336"/>
      <w:bookmarkStart w:id="1426" w:name="_Toc351642806"/>
      <w:bookmarkStart w:id="1427" w:name="_Toc351644339"/>
      <w:bookmarkStart w:id="1428" w:name="_Toc351647013"/>
      <w:r w:rsidRPr="00076E61">
        <w:t>Personalförsörjning</w:t>
      </w:r>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r w:rsidRPr="00076E61">
        <w:t xml:space="preserve"> </w:t>
      </w:r>
    </w:p>
    <w:p w14:paraId="4CE5E68D" w14:textId="77777777" w:rsidR="002A0D5F" w:rsidRPr="00984481" w:rsidRDefault="002A0D5F" w:rsidP="00E80303">
      <w:pPr>
        <w:pStyle w:val="Rubrik5utannumrering"/>
      </w:pPr>
      <w:r w:rsidRPr="00984481">
        <w:t>Ökat antal årsarbetare i förskolan</w:t>
      </w:r>
    </w:p>
    <w:p w14:paraId="2ACA7FFF" w14:textId="7D872B49" w:rsidR="002A0D5F" w:rsidRDefault="002A0D5F" w:rsidP="00E80303">
      <w:pPr>
        <w:pStyle w:val="Brdtextmedindrag"/>
        <w:ind w:firstLine="0"/>
      </w:pPr>
      <w:r>
        <w:t xml:space="preserve">Hösten 2012 fanns det ca 90 500 årsarbetare i förskolan, vilket innebar att antalet </w:t>
      </w:r>
      <w:r w:rsidR="00B92417">
        <w:t xml:space="preserve">hade </w:t>
      </w:r>
      <w:r>
        <w:t xml:space="preserve">ökat med ca 1 600 jämfört med 2011. Andelen anställda i förskolan med pedagogisk högskoleutbildning var 53 procent, vilket var en minskning med </w:t>
      </w:r>
      <w:r w:rsidR="00B92417">
        <w:t>1</w:t>
      </w:r>
      <w:r>
        <w:t xml:space="preserve"> procentenhet jämfört med 2011. Den vanligaste examen dessa hade var förskollärarexamen. Andelen anställda med pedagogisk högskoleutbildning var större i kommunala förskolor, 56 procent, än i fristående förskolor, 42 procent. Andelen har varit förhållandevis stabil under senare år.</w:t>
      </w:r>
    </w:p>
    <w:p w14:paraId="359D2C22" w14:textId="77777777" w:rsidR="002A0D5F" w:rsidRDefault="002A0D5F" w:rsidP="00E2233D">
      <w:pPr>
        <w:pStyle w:val="Rubrik2"/>
        <w:numPr>
          <w:ilvl w:val="1"/>
          <w:numId w:val="19"/>
        </w:numPr>
        <w:tabs>
          <w:tab w:val="clear" w:pos="4168"/>
          <w:tab w:val="num" w:pos="1191"/>
        </w:tabs>
        <w:ind w:left="907"/>
      </w:pPr>
      <w:bookmarkStart w:id="1429" w:name="_Toc350326913"/>
      <w:bookmarkStart w:id="1430" w:name="_Toc350329022"/>
      <w:bookmarkStart w:id="1431" w:name="_Toc350329833"/>
      <w:bookmarkStart w:id="1432" w:name="_Toc350331588"/>
      <w:bookmarkStart w:id="1433" w:name="_Toc350340454"/>
      <w:bookmarkStart w:id="1434" w:name="_Toc350345098"/>
      <w:bookmarkStart w:id="1435" w:name="_Toc350406861"/>
      <w:bookmarkStart w:id="1436" w:name="_Toc350412448"/>
      <w:bookmarkStart w:id="1437" w:name="_Toc350414326"/>
      <w:bookmarkStart w:id="1438" w:name="_Toc351027687"/>
      <w:bookmarkStart w:id="1439" w:name="_Toc351637594"/>
      <w:bookmarkStart w:id="1440" w:name="_Toc351639337"/>
      <w:bookmarkStart w:id="1441" w:name="_Toc351642807"/>
      <w:bookmarkStart w:id="1442" w:name="_Toc351644340"/>
      <w:bookmarkStart w:id="1443" w:name="_Toc351647014"/>
      <w:r>
        <w:t>Annan pedagogisk verksamhet</w:t>
      </w:r>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p>
    <w:p w14:paraId="69B2EDAA" w14:textId="77777777" w:rsidR="002A0D5F" w:rsidRDefault="002A0D5F" w:rsidP="00106462">
      <w:pPr>
        <w:pStyle w:val="Rubrik3"/>
        <w:numPr>
          <w:ilvl w:val="2"/>
          <w:numId w:val="19"/>
        </w:numPr>
        <w:spacing w:before="0"/>
      </w:pPr>
      <w:bookmarkStart w:id="1444" w:name="_Toc350326914"/>
      <w:bookmarkStart w:id="1445" w:name="_Toc350329023"/>
      <w:bookmarkStart w:id="1446" w:name="_Toc350329834"/>
      <w:bookmarkStart w:id="1447" w:name="_Toc350331589"/>
      <w:bookmarkStart w:id="1448" w:name="_Toc350340455"/>
      <w:bookmarkStart w:id="1449" w:name="_Toc350345099"/>
      <w:bookmarkStart w:id="1450" w:name="_Toc350406862"/>
      <w:bookmarkStart w:id="1451" w:name="_Toc350412449"/>
      <w:bookmarkStart w:id="1452" w:name="_Toc350414327"/>
      <w:bookmarkStart w:id="1453" w:name="_Toc351027688"/>
      <w:bookmarkStart w:id="1454" w:name="_Toc351637595"/>
      <w:bookmarkStart w:id="1455" w:name="_Toc351639338"/>
      <w:bookmarkStart w:id="1456" w:name="_Toc351642808"/>
      <w:bookmarkStart w:id="1457" w:name="_Toc351644341"/>
      <w:bookmarkStart w:id="1458" w:name="_Toc351647015"/>
      <w:r>
        <w:t>Nationella mål</w:t>
      </w:r>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p>
    <w:p w14:paraId="10548062" w14:textId="77777777" w:rsidR="002A0D5F" w:rsidRDefault="002A0D5F" w:rsidP="00E80303">
      <w:pPr>
        <w:pStyle w:val="Brdtextmedindrag"/>
        <w:ind w:firstLine="0"/>
      </w:pPr>
      <w:r>
        <w:t xml:space="preserve">Annan pedagogisk verksamhet regleras i ett eget kapitel i skollagen och består av pedagogisk omsorg (bl.a. familjedaghem), öppen förskola, öppen fritidshemsverksamhet och omsorg under s.k. obekväm arbetstid. </w:t>
      </w:r>
    </w:p>
    <w:p w14:paraId="14CDD91D" w14:textId="77777777" w:rsidR="002A0D5F" w:rsidRDefault="002A0D5F" w:rsidP="00B43D43">
      <w:pPr>
        <w:pStyle w:val="Brdtextmedindrag"/>
      </w:pPr>
      <w:r>
        <w:t xml:space="preserve">Enligt skollagen ska kommunerna sträva efter att i stället för förskola eller fritidshem erbjuda pedagogisk omsorg om barnets vårdnadshavare önskar det. Kommunen ska också sträva efter att erbjuda omsorg för barn under tid då förskola eller fritidshem inte erbjuds (obekväm arbetstid) i den omfattning det behövs med hänsyn till föräldrars förvärvsarbete och familjens situation i övrigt. Förskolans läroplan och de mål som beskrivs där ska vara vägledande för pedagogisk omsorg. </w:t>
      </w:r>
    </w:p>
    <w:p w14:paraId="380EF923" w14:textId="77777777" w:rsidR="002A0D5F" w:rsidRDefault="002A0D5F" w:rsidP="00E80303">
      <w:pPr>
        <w:pStyle w:val="Brdtextmedindrag"/>
      </w:pPr>
      <w:r>
        <w:t>Från och med höstterminen det år då eleven fyller tio år får kommunerna erbjuda öppen fritidsverksamhet i stället för fritidshem. Denna verksamhet ska erbjuda barnen möjlighet till utveckling och lärande, en meningsfull fritid, rekreation samt komplettera utbildningen i skolan.</w:t>
      </w:r>
    </w:p>
    <w:p w14:paraId="3178981F" w14:textId="77777777" w:rsidR="002A0D5F" w:rsidRDefault="002A0D5F" w:rsidP="00E2233D">
      <w:pPr>
        <w:pStyle w:val="Rubrik3"/>
        <w:numPr>
          <w:ilvl w:val="2"/>
          <w:numId w:val="19"/>
        </w:numPr>
      </w:pPr>
      <w:bookmarkStart w:id="1459" w:name="_Toc350326915"/>
      <w:bookmarkStart w:id="1460" w:name="_Toc350329024"/>
      <w:bookmarkStart w:id="1461" w:name="_Toc350329835"/>
      <w:bookmarkStart w:id="1462" w:name="_Toc350331590"/>
      <w:bookmarkStart w:id="1463" w:name="_Toc350340456"/>
      <w:bookmarkStart w:id="1464" w:name="_Toc350345100"/>
      <w:bookmarkStart w:id="1465" w:name="_Toc350406863"/>
      <w:bookmarkStart w:id="1466" w:name="_Toc350412450"/>
      <w:bookmarkStart w:id="1467" w:name="_Toc350414328"/>
      <w:bookmarkStart w:id="1468" w:name="_Toc351027689"/>
      <w:bookmarkStart w:id="1469" w:name="_Toc351637596"/>
      <w:bookmarkStart w:id="1470" w:name="_Toc351639339"/>
      <w:bookmarkStart w:id="1471" w:name="_Toc351642809"/>
      <w:bookmarkStart w:id="1472" w:name="_Toc351644342"/>
      <w:bookmarkStart w:id="1473" w:name="_Toc351647016"/>
      <w:r>
        <w:t>Uppföljning av verksamheten</w:t>
      </w:r>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p>
    <w:p w14:paraId="7A70A005" w14:textId="77777777" w:rsidR="002A0D5F" w:rsidRPr="00621998" w:rsidRDefault="002A0D5F" w:rsidP="00E80303">
      <w:pPr>
        <w:pStyle w:val="Brdtextmedindrag"/>
        <w:ind w:firstLine="0"/>
      </w:pPr>
      <w:r>
        <w:t>Skolverket har granskat pedagogisk omsorg.</w:t>
      </w:r>
      <w:r>
        <w:rPr>
          <w:rStyle w:val="Fotnotsreferens"/>
        </w:rPr>
        <w:footnoteReference w:id="78"/>
      </w:r>
      <w:r>
        <w:t xml:space="preserve"> Granskningen visar att det finns en osäkerhet kring hur begreppet pedagogisk omsorg ska tolkas, bl.a. om statusen för pedagogisk omsorg i förhållande till andra verksamheter, i synnerhet förskolan, samt vilka former pedagogisk omsorg kan anta och vad som är skillnaden mellan dessa former. Osäkerheten kring pedagogisk omsorg gör att kommunerna har svårt att ställa krav på kvaliteten i verksamheterna, särskilt i fråga om pedagogisk omsorg i enskild regi. Kommunerna brister också när det gäller att utöva tillsyn över pedagogisk omsorg. </w:t>
      </w:r>
    </w:p>
    <w:p w14:paraId="4DB7D9F3" w14:textId="77777777" w:rsidR="002A0D5F" w:rsidRDefault="002A0D5F" w:rsidP="00E2233D">
      <w:pPr>
        <w:pStyle w:val="Rubrik3"/>
        <w:numPr>
          <w:ilvl w:val="2"/>
          <w:numId w:val="19"/>
        </w:numPr>
      </w:pPr>
      <w:bookmarkStart w:id="1474" w:name="_Toc350326916"/>
      <w:bookmarkStart w:id="1475" w:name="_Toc350329025"/>
      <w:bookmarkStart w:id="1476" w:name="_Toc350329836"/>
      <w:bookmarkStart w:id="1477" w:name="_Toc350331591"/>
      <w:bookmarkStart w:id="1478" w:name="_Toc350340457"/>
      <w:bookmarkStart w:id="1479" w:name="_Toc350345101"/>
      <w:bookmarkStart w:id="1480" w:name="_Toc350406864"/>
      <w:bookmarkStart w:id="1481" w:name="_Toc350412451"/>
      <w:bookmarkStart w:id="1482" w:name="_Toc350414329"/>
      <w:bookmarkStart w:id="1483" w:name="_Toc351027690"/>
      <w:bookmarkStart w:id="1484" w:name="_Toc351637597"/>
      <w:bookmarkStart w:id="1485" w:name="_Toc351639340"/>
      <w:bookmarkStart w:id="1486" w:name="_Toc351642810"/>
      <w:bookmarkStart w:id="1487" w:name="_Toc351644343"/>
      <w:bookmarkStart w:id="1488" w:name="_Toc351647017"/>
      <w:r>
        <w:t>Prestationer</w:t>
      </w:r>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p>
    <w:p w14:paraId="21311BF7" w14:textId="77777777" w:rsidR="002A0D5F" w:rsidRPr="00984481" w:rsidRDefault="002A0D5F" w:rsidP="00E80303">
      <w:pPr>
        <w:pStyle w:val="Rubrik5utannumrering"/>
      </w:pPr>
      <w:r w:rsidRPr="00984481">
        <w:t>Färre barn i pedagogisk omsorg</w:t>
      </w:r>
    </w:p>
    <w:p w14:paraId="740AA0A7" w14:textId="77777777" w:rsidR="002A0D5F" w:rsidRDefault="002A0D5F" w:rsidP="00E80303">
      <w:pPr>
        <w:pStyle w:val="Brdtextmedindrag"/>
        <w:ind w:firstLine="0"/>
      </w:pPr>
      <w:r>
        <w:t>I pedagogisk omsorg deltar framför allt de yngre barnen. I takt med att en allt större andel barn går i förskolan har andelen barn i pedagogisk omsorg minskat. Andelen barn i åldern 1</w:t>
      </w:r>
      <w:r w:rsidRPr="003C78AC">
        <w:t>–</w:t>
      </w:r>
      <w:r>
        <w:t xml:space="preserve">5 år i befolkningen som var inskrivna i pedagogisk omsorg var 2,9 procent 2012, vilket var en minskning med 0,2 procentenheter jämfört med 2011. </w:t>
      </w:r>
    </w:p>
    <w:p w14:paraId="56C22346" w14:textId="5AAA6496" w:rsidR="002A0D5F" w:rsidRDefault="002A0D5F" w:rsidP="00E80303">
      <w:pPr>
        <w:pStyle w:val="Brdtextmedindrag"/>
      </w:pPr>
      <w:r>
        <w:t>Den pedagogiska omsorgen var ojämnt fördelad över landet. Störst andel barn i pedagogisk omsorg fanns i glesbygdskommunerna</w:t>
      </w:r>
      <w:r w:rsidR="00B92417">
        <w:t>,</w:t>
      </w:r>
      <w:r>
        <w:t xml:space="preserve"> där i genomsnitt 6 procent av barnen i åldrarna 1–5 år var inskrivna i pedagogisk omsorg. Motsvarande andel för storstäderna var 2 procent. </w:t>
      </w:r>
    </w:p>
    <w:p w14:paraId="70D010F7" w14:textId="77777777" w:rsidR="002A0D5F" w:rsidRPr="00DB597F" w:rsidRDefault="002A0D5F" w:rsidP="00E80303">
      <w:pPr>
        <w:pStyle w:val="Rubrik5utannumrering"/>
      </w:pPr>
      <w:r w:rsidRPr="009233AC">
        <w:t>F</w:t>
      </w:r>
      <w:r w:rsidRPr="00557D69">
        <w:t>ler</w:t>
      </w:r>
      <w:r w:rsidRPr="00DB597F">
        <w:t xml:space="preserve"> öppna förskolor och öppna fritidsverksamheter</w:t>
      </w:r>
    </w:p>
    <w:p w14:paraId="7927BA14" w14:textId="77777777" w:rsidR="002A0D5F" w:rsidRDefault="002A0D5F" w:rsidP="00E80303">
      <w:pPr>
        <w:pStyle w:val="Brdtextmedindrag"/>
        <w:ind w:firstLine="0"/>
      </w:pPr>
      <w:r>
        <w:t>Hösten 2012 fanns det totalt 484 öppna förskolor i riket, vilket var en ökning jämfört med 2011 då antalet var 457. Öppna förskolor erbjöds i 185 kommuner. Det var något fler än 2011 då sådan verksamhet erbjöds i 179 kommuner.</w:t>
      </w:r>
    </w:p>
    <w:p w14:paraId="041A961E" w14:textId="2B5C03EA" w:rsidR="002A0D5F" w:rsidRDefault="002A0D5F" w:rsidP="00E80303">
      <w:pPr>
        <w:pStyle w:val="Brdtextmedindrag"/>
      </w:pPr>
      <w:r>
        <w:t xml:space="preserve">Hösten 2012 fanns det 603 öppna fritidsverksamheter, </w:t>
      </w:r>
      <w:r w:rsidR="00B92417">
        <w:t xml:space="preserve">vilket var </w:t>
      </w:r>
      <w:r>
        <w:t>en ökning jämfört med 2011 då det fanns 593. Förekomsten av öppen fritidsverksamhet skiljer sig mycket åt mellan kommuner och kommungrupper. Öppen fritidsverksamhet fanns i 62 kommuner</w:t>
      </w:r>
      <w:r w:rsidR="00B92417">
        <w:t>,</w:t>
      </w:r>
      <w:r>
        <w:t xml:space="preserve"> men nästan 90 procent av verksamheterna fanns i kommungrupperna storstäder, förortskommuner till storstäder och i större städer.</w:t>
      </w:r>
    </w:p>
    <w:p w14:paraId="0AFDB253" w14:textId="77777777" w:rsidR="002A0D5F" w:rsidRPr="00984481" w:rsidRDefault="002A0D5F" w:rsidP="00E80303">
      <w:pPr>
        <w:pStyle w:val="Rubrik5utannumrering"/>
      </w:pPr>
      <w:r w:rsidRPr="00984481">
        <w:t>Fler</w:t>
      </w:r>
      <w:r w:rsidRPr="00557D69">
        <w:t xml:space="preserve"> kommuner erbjöd omsorg under s.k. obekväm arbetstid</w:t>
      </w:r>
    </w:p>
    <w:p w14:paraId="41AEE12F" w14:textId="6EC45B40" w:rsidR="002A0D5F" w:rsidRDefault="002A0D5F" w:rsidP="00E80303">
      <w:pPr>
        <w:pStyle w:val="Brdtextmedindrag"/>
        <w:ind w:firstLine="0"/>
      </w:pPr>
      <w:r>
        <w:t>Hösten 2012 var 4 945 barn i åldern 1–12 år inskrivna i omsorg under obekväm arbetstid. Motsvarande antal 2011 var 4 551 barn. Sammanlagt 151 kommuner erbjöd sådan omsorg</w:t>
      </w:r>
      <w:r w:rsidR="00B92417">
        <w:t>, vilket</w:t>
      </w:r>
      <w:r w:rsidR="0027570B">
        <w:t xml:space="preserve"> var en ökning med 21</w:t>
      </w:r>
      <w:r>
        <w:t> kommuner jämfört med 2011.</w:t>
      </w:r>
    </w:p>
    <w:p w14:paraId="6D01A967" w14:textId="77777777" w:rsidR="002A0D5F" w:rsidRDefault="002A0D5F" w:rsidP="00E2233D">
      <w:pPr>
        <w:pStyle w:val="Rubrik3"/>
        <w:numPr>
          <w:ilvl w:val="2"/>
          <w:numId w:val="19"/>
        </w:numPr>
      </w:pPr>
      <w:bookmarkStart w:id="1489" w:name="_Toc350326917"/>
      <w:bookmarkStart w:id="1490" w:name="_Toc350329026"/>
      <w:bookmarkStart w:id="1491" w:name="_Toc350329837"/>
      <w:bookmarkStart w:id="1492" w:name="_Toc350331592"/>
      <w:bookmarkStart w:id="1493" w:name="_Toc350340458"/>
      <w:bookmarkStart w:id="1494" w:name="_Toc350345102"/>
      <w:bookmarkStart w:id="1495" w:name="_Toc350406865"/>
      <w:bookmarkStart w:id="1496" w:name="_Toc350412452"/>
      <w:bookmarkStart w:id="1497" w:name="_Toc350414330"/>
      <w:bookmarkStart w:id="1498" w:name="_Toc351027691"/>
      <w:bookmarkStart w:id="1499" w:name="_Toc351637598"/>
      <w:bookmarkStart w:id="1500" w:name="_Toc351639341"/>
      <w:bookmarkStart w:id="1501" w:name="_Toc351642811"/>
      <w:bookmarkStart w:id="1502" w:name="_Toc351644344"/>
      <w:bookmarkStart w:id="1503" w:name="_Toc351647018"/>
      <w:r>
        <w:t>Kostnader</w:t>
      </w:r>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p>
    <w:p w14:paraId="73CCD2BF" w14:textId="77777777" w:rsidR="002A0D5F" w:rsidRPr="00984481" w:rsidRDefault="002A0D5F" w:rsidP="00E80303">
      <w:pPr>
        <w:pStyle w:val="Rubrik5utannumrering"/>
      </w:pPr>
      <w:r w:rsidRPr="00984481">
        <w:t>Allt lägre kostnader i pedagogisk omsorg</w:t>
      </w:r>
    </w:p>
    <w:p w14:paraId="13BDCCAB" w14:textId="77777777" w:rsidR="002A0D5F" w:rsidRDefault="002A0D5F" w:rsidP="00E80303">
      <w:pPr>
        <w:pStyle w:val="Brdtextmedindrag"/>
        <w:ind w:firstLine="0"/>
      </w:pPr>
      <w:r w:rsidRPr="001E4522">
        <w:t xml:space="preserve">Kommunernas kostnader för pedagogisk omsorg, öppen förskola och öppen fritidsverksamhet är låga jämfört med kostnaderna för förskola och fritidshem. Kostnaden för pedagogisk omsorg var 2 miljarder kronor 2011. Det var en minskning med </w:t>
      </w:r>
      <w:r>
        <w:t>3,5</w:t>
      </w:r>
      <w:r w:rsidRPr="001E4522">
        <w:t xml:space="preserve"> procent</w:t>
      </w:r>
      <w:r>
        <w:t xml:space="preserve"> jämfört med 2010</w:t>
      </w:r>
      <w:r w:rsidRPr="001E4522">
        <w:t>. Den genomsnittliga kostnaden per barn var 99 400 kronor, vilket uttryckt i fasta priser var en ökning med 2 procent jämfört med 2010.</w:t>
      </w:r>
    </w:p>
    <w:p w14:paraId="73618985" w14:textId="666D9683" w:rsidR="002A0D5F" w:rsidRDefault="002A0D5F" w:rsidP="00E80303">
      <w:pPr>
        <w:pStyle w:val="Brdtextmedindrag"/>
      </w:pPr>
      <w:r>
        <w:t>Kostnaderna för öppen förskola var 306 miljoner kronor 2011</w:t>
      </w:r>
      <w:r w:rsidR="00B92417">
        <w:t>,</w:t>
      </w:r>
      <w:r>
        <w:t xml:space="preserve"> vilket var en mindre ökning jämfört med 2010. Kostnaderna för öppen fritidsverksamhet uppgick till 222 miljoner kronor 2011.</w:t>
      </w:r>
    </w:p>
    <w:p w14:paraId="7FE5A581" w14:textId="77777777" w:rsidR="002A0D5F" w:rsidRDefault="002A0D5F" w:rsidP="00E2233D">
      <w:pPr>
        <w:pStyle w:val="Rubrik3"/>
        <w:numPr>
          <w:ilvl w:val="2"/>
          <w:numId w:val="19"/>
        </w:numPr>
      </w:pPr>
      <w:bookmarkStart w:id="1504" w:name="_Toc350326918"/>
      <w:bookmarkStart w:id="1505" w:name="_Toc350329027"/>
      <w:bookmarkStart w:id="1506" w:name="_Toc350329838"/>
      <w:bookmarkStart w:id="1507" w:name="_Toc350331593"/>
      <w:bookmarkStart w:id="1508" w:name="_Toc350340459"/>
      <w:bookmarkStart w:id="1509" w:name="_Toc350345103"/>
      <w:bookmarkStart w:id="1510" w:name="_Toc350406866"/>
      <w:bookmarkStart w:id="1511" w:name="_Toc350412453"/>
      <w:bookmarkStart w:id="1512" w:name="_Toc350414331"/>
      <w:bookmarkStart w:id="1513" w:name="_Toc351027692"/>
      <w:bookmarkStart w:id="1514" w:name="_Toc351637599"/>
      <w:bookmarkStart w:id="1515" w:name="_Toc351639342"/>
      <w:bookmarkStart w:id="1516" w:name="_Toc351642812"/>
      <w:bookmarkStart w:id="1517" w:name="_Toc351644345"/>
      <w:bookmarkStart w:id="1518" w:name="_Toc351647019"/>
      <w:r>
        <w:t>Personalförsörjning</w:t>
      </w:r>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r>
        <w:t xml:space="preserve"> </w:t>
      </w:r>
    </w:p>
    <w:p w14:paraId="280B3F2D" w14:textId="638F9080" w:rsidR="002A0D5F" w:rsidRDefault="002A0D5F" w:rsidP="00E80303">
      <w:pPr>
        <w:pStyle w:val="Brdtextmedindrag"/>
        <w:ind w:firstLine="0"/>
      </w:pPr>
      <w:r>
        <w:t xml:space="preserve">Antalet anställda inom pedagogisk omsorg fortsatte att minska och </w:t>
      </w:r>
      <w:r w:rsidR="00B92417">
        <w:t>uppgick</w:t>
      </w:r>
      <w:r>
        <w:t xml:space="preserve"> 2012</w:t>
      </w:r>
      <w:r w:rsidR="00B92417">
        <w:t xml:space="preserve"> till</w:t>
      </w:r>
      <w:r>
        <w:t xml:space="preserve"> drygt 3 600 stycken. Det var 300 stycken färre än året innan.</w:t>
      </w:r>
    </w:p>
    <w:p w14:paraId="528357D2" w14:textId="77777777" w:rsidR="002A0D5F" w:rsidRDefault="002A0D5F" w:rsidP="00E80303">
      <w:pPr>
        <w:pStyle w:val="Brdtextmedindrag"/>
      </w:pPr>
      <w:r>
        <w:t xml:space="preserve">Antalet årsarbetare inom öppen förskola uppgick till drygt 500 stycken. Motsvarande antal i öppen fritidsverksamhet var knappt 700 stycken. </w:t>
      </w:r>
    </w:p>
    <w:p w14:paraId="13CCEF27" w14:textId="77777777" w:rsidR="002A0D5F" w:rsidRDefault="002A0D5F" w:rsidP="00E2233D">
      <w:pPr>
        <w:pStyle w:val="Rubrik2"/>
        <w:numPr>
          <w:ilvl w:val="1"/>
          <w:numId w:val="19"/>
        </w:numPr>
        <w:tabs>
          <w:tab w:val="clear" w:pos="4168"/>
          <w:tab w:val="num" w:pos="1191"/>
        </w:tabs>
        <w:ind w:left="907"/>
      </w:pPr>
      <w:bookmarkStart w:id="1519" w:name="_Toc350326919"/>
      <w:bookmarkStart w:id="1520" w:name="_Toc350329028"/>
      <w:bookmarkStart w:id="1521" w:name="_Toc350329839"/>
      <w:bookmarkStart w:id="1522" w:name="_Toc350331594"/>
      <w:bookmarkStart w:id="1523" w:name="_Toc350340460"/>
      <w:bookmarkStart w:id="1524" w:name="_Toc350345104"/>
      <w:bookmarkStart w:id="1525" w:name="_Toc350406867"/>
      <w:bookmarkStart w:id="1526" w:name="_Toc350412454"/>
      <w:bookmarkStart w:id="1527" w:name="_Toc350414332"/>
      <w:bookmarkStart w:id="1528" w:name="_Toc351027693"/>
      <w:bookmarkStart w:id="1529" w:name="_Toc351637600"/>
      <w:bookmarkStart w:id="1530" w:name="_Toc351639343"/>
      <w:bookmarkStart w:id="1531" w:name="_Toc351642813"/>
      <w:bookmarkStart w:id="1532" w:name="_Toc351644346"/>
      <w:bookmarkStart w:id="1533" w:name="_Toc351647020"/>
      <w:r>
        <w:t>Förskoleklass</w:t>
      </w:r>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p>
    <w:p w14:paraId="37FF792B" w14:textId="77777777" w:rsidR="002A0D5F" w:rsidRDefault="002A0D5F" w:rsidP="00106462">
      <w:pPr>
        <w:pStyle w:val="Rubrik3"/>
        <w:numPr>
          <w:ilvl w:val="2"/>
          <w:numId w:val="19"/>
        </w:numPr>
        <w:spacing w:before="0"/>
      </w:pPr>
      <w:bookmarkStart w:id="1534" w:name="_Toc350326920"/>
      <w:bookmarkStart w:id="1535" w:name="_Toc350329029"/>
      <w:bookmarkStart w:id="1536" w:name="_Toc350329840"/>
      <w:bookmarkStart w:id="1537" w:name="_Toc350331595"/>
      <w:bookmarkStart w:id="1538" w:name="_Toc350340461"/>
      <w:bookmarkStart w:id="1539" w:name="_Toc350345105"/>
      <w:bookmarkStart w:id="1540" w:name="_Toc350406868"/>
      <w:bookmarkStart w:id="1541" w:name="_Toc350412455"/>
      <w:bookmarkStart w:id="1542" w:name="_Toc350414333"/>
      <w:bookmarkStart w:id="1543" w:name="_Toc351027694"/>
      <w:bookmarkStart w:id="1544" w:name="_Toc351637601"/>
      <w:bookmarkStart w:id="1545" w:name="_Toc351639344"/>
      <w:bookmarkStart w:id="1546" w:name="_Toc351642814"/>
      <w:bookmarkStart w:id="1547" w:name="_Toc351644347"/>
      <w:bookmarkStart w:id="1548" w:name="_Toc351647021"/>
      <w:r>
        <w:t>Nationella mål</w:t>
      </w:r>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p>
    <w:p w14:paraId="5ED843D5" w14:textId="05248A7F" w:rsidR="002A0D5F" w:rsidRDefault="002A0D5F" w:rsidP="00E80303">
      <w:pPr>
        <w:pStyle w:val="Brdtextmedindrag"/>
        <w:ind w:firstLine="0"/>
      </w:pPr>
      <w:r>
        <w:t xml:space="preserve">Förskoleklassen är en frivillig skolform inom skolväsendet. </w:t>
      </w:r>
      <w:r w:rsidRPr="00557D69">
        <w:t>Barn ska erbjudas förskoleklass fr</w:t>
      </w:r>
      <w:r w:rsidR="00B92417">
        <w:t>.</w:t>
      </w:r>
      <w:r w:rsidRPr="00557D69">
        <w:t>o</w:t>
      </w:r>
      <w:r w:rsidR="00B92417">
        <w:t>.</w:t>
      </w:r>
      <w:r w:rsidRPr="00557D69">
        <w:t>m</w:t>
      </w:r>
      <w:r w:rsidR="00B92417">
        <w:t>.</w:t>
      </w:r>
      <w:r w:rsidRPr="00557D69">
        <w:t xml:space="preserve"> höstterminen det år de fyller sex år. </w:t>
      </w:r>
      <w:r>
        <w:t xml:space="preserve">Utbildningen i förskoleklassen ska enligt skollagen stimulera varje barns utveckling och lärande och förbereda dem för fortsatt utbildning. Utbildningen är avgiftsfri och ska omfatta minst 525 timmar per år. </w:t>
      </w:r>
    </w:p>
    <w:p w14:paraId="29AF1AB9" w14:textId="1D296847" w:rsidR="002A0D5F" w:rsidRDefault="002A0D5F" w:rsidP="00E80303">
      <w:pPr>
        <w:pStyle w:val="Brdtextmedindrag"/>
      </w:pPr>
      <w:r>
        <w:t>För förskoleklass gäller läroplanen för grundskolan, förskoleklassen och fritidshemmet. I den del av läroplanen som anger skolans värdegrund och uppdrag samt i tillämpliga delar den del som anger övergripande mål och riktlinjer för utbildningen.</w:t>
      </w:r>
    </w:p>
    <w:p w14:paraId="3DA0E49A" w14:textId="77777777" w:rsidR="002A0D5F" w:rsidRDefault="002A0D5F" w:rsidP="00E2233D">
      <w:pPr>
        <w:pStyle w:val="Rubrik3"/>
        <w:numPr>
          <w:ilvl w:val="2"/>
          <w:numId w:val="19"/>
        </w:numPr>
      </w:pPr>
      <w:bookmarkStart w:id="1549" w:name="_Toc350326921"/>
      <w:bookmarkStart w:id="1550" w:name="_Toc350329030"/>
      <w:bookmarkStart w:id="1551" w:name="_Toc350329841"/>
      <w:bookmarkStart w:id="1552" w:name="_Toc350331596"/>
      <w:bookmarkStart w:id="1553" w:name="_Toc350340462"/>
      <w:bookmarkStart w:id="1554" w:name="_Toc350345106"/>
      <w:bookmarkStart w:id="1555" w:name="_Toc350406869"/>
      <w:bookmarkStart w:id="1556" w:name="_Toc350412456"/>
      <w:bookmarkStart w:id="1557" w:name="_Toc350414334"/>
      <w:bookmarkStart w:id="1558" w:name="_Toc351027695"/>
      <w:bookmarkStart w:id="1559" w:name="_Toc351637602"/>
      <w:bookmarkStart w:id="1560" w:name="_Toc351639345"/>
      <w:bookmarkStart w:id="1561" w:name="_Toc351642815"/>
      <w:bookmarkStart w:id="1562" w:name="_Toc351644348"/>
      <w:bookmarkStart w:id="1563" w:name="_Toc351647022"/>
      <w:r>
        <w:t>Prestationer</w:t>
      </w:r>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p>
    <w:p w14:paraId="606EC707" w14:textId="77777777" w:rsidR="002A0D5F" w:rsidRDefault="002A0D5F" w:rsidP="00E80303">
      <w:pPr>
        <w:pStyle w:val="Brdtextmedindrag"/>
        <w:ind w:firstLine="0"/>
      </w:pPr>
      <w:r>
        <w:t xml:space="preserve">Nästan alla sexåringar, 94 procent, var inskrivna i förskoleklass hösten 2012. Det innebär att antalet elever i förskoleklassen var 105 600. Hösten 2012 fanns det 6,6 lärare per 100 elever i förskoleklassen, vilket var en ökning med 0,1 procentenhet jämfört med 2011. </w:t>
      </w:r>
    </w:p>
    <w:p w14:paraId="14D644A4" w14:textId="77777777" w:rsidR="002A0D5F" w:rsidRDefault="002A0D5F" w:rsidP="00E2233D">
      <w:pPr>
        <w:pStyle w:val="Rubrik3"/>
        <w:numPr>
          <w:ilvl w:val="2"/>
          <w:numId w:val="19"/>
        </w:numPr>
      </w:pPr>
      <w:bookmarkStart w:id="1564" w:name="_Toc350326922"/>
      <w:bookmarkStart w:id="1565" w:name="_Toc350329031"/>
      <w:bookmarkStart w:id="1566" w:name="_Toc350329842"/>
      <w:bookmarkStart w:id="1567" w:name="_Toc350331597"/>
      <w:bookmarkStart w:id="1568" w:name="_Toc350340463"/>
      <w:bookmarkStart w:id="1569" w:name="_Toc350345107"/>
      <w:bookmarkStart w:id="1570" w:name="_Toc350406870"/>
      <w:bookmarkStart w:id="1571" w:name="_Toc350412457"/>
      <w:bookmarkStart w:id="1572" w:name="_Toc350414335"/>
      <w:bookmarkStart w:id="1573" w:name="_Toc351027696"/>
      <w:bookmarkStart w:id="1574" w:name="_Toc351637603"/>
      <w:bookmarkStart w:id="1575" w:name="_Toc351639346"/>
      <w:bookmarkStart w:id="1576" w:name="_Toc351642816"/>
      <w:bookmarkStart w:id="1577" w:name="_Toc351644349"/>
      <w:bookmarkStart w:id="1578" w:name="_Toc351647023"/>
      <w:r>
        <w:t>Kostnader</w:t>
      </w:r>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p>
    <w:p w14:paraId="7B140D09" w14:textId="12C4F49D" w:rsidR="002A0D5F" w:rsidRDefault="002A0D5F" w:rsidP="00E80303">
      <w:pPr>
        <w:pStyle w:val="Brdtextmedindrag"/>
        <w:ind w:firstLine="0"/>
      </w:pPr>
      <w:r w:rsidRPr="001E4522">
        <w:t>Den totala kostnaden för förskoleklassen 2011 var 5,2 miljarder kronor</w:t>
      </w:r>
      <w:r w:rsidR="00B92417">
        <w:t>,</w:t>
      </w:r>
      <w:r>
        <w:t xml:space="preserve"> vilket motsvarar en ökning med 2,2 procent jämfört med 2010. </w:t>
      </w:r>
      <w:r w:rsidRPr="001E4522">
        <w:t>Kostnaden per elev i förskoleklass uppgick 2011 till 45 500 kronor. Jämfört med 2010 m</w:t>
      </w:r>
      <w:r>
        <w:t>otsvarade det en minskning med 2,2</w:t>
      </w:r>
      <w:r w:rsidRPr="001E4522">
        <w:t> procent i fasta priser.</w:t>
      </w:r>
      <w:r>
        <w:t xml:space="preserve"> </w:t>
      </w:r>
      <w:r w:rsidRPr="001E4522">
        <w:t xml:space="preserve">Verksamheten i förskoleklass är ofta lokal- och personalmässigt integrerad med grundskola och fritidshem. Det gör att uppgiftslämnarna ibland </w:t>
      </w:r>
      <w:r w:rsidR="00B92417">
        <w:t xml:space="preserve">har </w:t>
      </w:r>
      <w:r w:rsidRPr="001E4522">
        <w:t>behövt göra skattningar eller schablonmässiga fördelningar av kostnader för både personal och lokaler.</w:t>
      </w:r>
      <w:r w:rsidRPr="00875BB3">
        <w:t xml:space="preserve"> Kostnadsuppgift</w:t>
      </w:r>
      <w:r>
        <w:t>erna bör</w:t>
      </w:r>
      <w:r w:rsidRPr="00875BB3">
        <w:t xml:space="preserve"> </w:t>
      </w:r>
      <w:r>
        <w:t xml:space="preserve">därför </w:t>
      </w:r>
      <w:r w:rsidRPr="00875BB3">
        <w:t>tolkas med viss försiktighet</w:t>
      </w:r>
      <w:r>
        <w:t>.</w:t>
      </w:r>
    </w:p>
    <w:p w14:paraId="4B44FAB8" w14:textId="77777777" w:rsidR="002A0D5F" w:rsidRDefault="002A0D5F" w:rsidP="00E2233D">
      <w:pPr>
        <w:pStyle w:val="Rubrik3"/>
        <w:numPr>
          <w:ilvl w:val="2"/>
          <w:numId w:val="19"/>
        </w:numPr>
      </w:pPr>
      <w:bookmarkStart w:id="1579" w:name="_Toc350326923"/>
      <w:bookmarkStart w:id="1580" w:name="_Toc350329032"/>
      <w:bookmarkStart w:id="1581" w:name="_Toc350329843"/>
      <w:bookmarkStart w:id="1582" w:name="_Toc350331598"/>
      <w:bookmarkStart w:id="1583" w:name="_Toc350340464"/>
      <w:bookmarkStart w:id="1584" w:name="_Toc350345108"/>
      <w:bookmarkStart w:id="1585" w:name="_Toc350406871"/>
      <w:bookmarkStart w:id="1586" w:name="_Toc350412458"/>
      <w:bookmarkStart w:id="1587" w:name="_Toc350414336"/>
      <w:bookmarkStart w:id="1588" w:name="_Toc351027697"/>
      <w:bookmarkStart w:id="1589" w:name="_Toc351637604"/>
      <w:bookmarkStart w:id="1590" w:name="_Toc351639347"/>
      <w:bookmarkStart w:id="1591" w:name="_Toc351642817"/>
      <w:bookmarkStart w:id="1592" w:name="_Toc351644350"/>
      <w:bookmarkStart w:id="1593" w:name="_Toc351647024"/>
      <w:r>
        <w:t>Personalförsörjning</w:t>
      </w:r>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p>
    <w:p w14:paraId="305346A0" w14:textId="64794DA2" w:rsidR="002A0D5F" w:rsidRDefault="002A0D5F" w:rsidP="00E80303">
      <w:pPr>
        <w:pStyle w:val="Brdtextmedindrag"/>
        <w:ind w:firstLine="0"/>
      </w:pPr>
      <w:r>
        <w:t xml:space="preserve">Hösten 2011 fanns det drygt 6 900 årsarbetare i förskoleklasserna, vilket var en ökning med drygt 200 årsarbetare jämfört med året </w:t>
      </w:r>
      <w:r w:rsidR="00B92417">
        <w:t>före</w:t>
      </w:r>
      <w:r>
        <w:t>. Liksom i förskolan och annan pedagogisk verksamhet var könsfördelningen ojämn</w:t>
      </w:r>
      <w:r w:rsidR="00B92417">
        <w:t>,</w:t>
      </w:r>
      <w:r>
        <w:t xml:space="preserve"> med en stor andel kvinnor. </w:t>
      </w:r>
    </w:p>
    <w:p w14:paraId="05C9438B" w14:textId="77777777" w:rsidR="002A0D5F" w:rsidRDefault="002A0D5F" w:rsidP="00E2233D">
      <w:pPr>
        <w:pStyle w:val="Rubrik2"/>
        <w:numPr>
          <w:ilvl w:val="1"/>
          <w:numId w:val="19"/>
        </w:numPr>
        <w:tabs>
          <w:tab w:val="clear" w:pos="4168"/>
          <w:tab w:val="num" w:pos="1191"/>
        </w:tabs>
        <w:ind w:left="907"/>
      </w:pPr>
      <w:bookmarkStart w:id="1594" w:name="_Toc350326924"/>
      <w:bookmarkStart w:id="1595" w:name="_Toc350329033"/>
      <w:bookmarkStart w:id="1596" w:name="_Toc350329844"/>
      <w:bookmarkStart w:id="1597" w:name="_Toc350331599"/>
      <w:bookmarkStart w:id="1598" w:name="_Toc350340465"/>
      <w:bookmarkStart w:id="1599" w:name="_Toc350345109"/>
      <w:bookmarkStart w:id="1600" w:name="_Toc350406872"/>
      <w:bookmarkStart w:id="1601" w:name="_Toc350412459"/>
      <w:bookmarkStart w:id="1602" w:name="_Toc350414337"/>
      <w:bookmarkStart w:id="1603" w:name="_Toc351027698"/>
      <w:bookmarkStart w:id="1604" w:name="_Toc351637605"/>
      <w:bookmarkStart w:id="1605" w:name="_Toc351639348"/>
      <w:bookmarkStart w:id="1606" w:name="_Toc351642818"/>
      <w:bookmarkStart w:id="1607" w:name="_Toc351644351"/>
      <w:bookmarkStart w:id="1608" w:name="_Toc351647025"/>
      <w:r>
        <w:t>Grundskola</w:t>
      </w:r>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p>
    <w:p w14:paraId="1530CFB0" w14:textId="77777777" w:rsidR="002A0D5F" w:rsidRDefault="002A0D5F" w:rsidP="00106462">
      <w:pPr>
        <w:pStyle w:val="Rubrik3"/>
        <w:numPr>
          <w:ilvl w:val="2"/>
          <w:numId w:val="19"/>
        </w:numPr>
        <w:spacing w:before="0"/>
      </w:pPr>
      <w:bookmarkStart w:id="1609" w:name="_Toc350326925"/>
      <w:bookmarkStart w:id="1610" w:name="_Toc350329034"/>
      <w:bookmarkStart w:id="1611" w:name="_Toc350329845"/>
      <w:bookmarkStart w:id="1612" w:name="_Toc350331600"/>
      <w:bookmarkStart w:id="1613" w:name="_Toc350340466"/>
      <w:bookmarkStart w:id="1614" w:name="_Toc350345110"/>
      <w:bookmarkStart w:id="1615" w:name="_Toc350406873"/>
      <w:bookmarkStart w:id="1616" w:name="_Toc350412460"/>
      <w:bookmarkStart w:id="1617" w:name="_Toc350414338"/>
      <w:bookmarkStart w:id="1618" w:name="_Toc351027699"/>
      <w:bookmarkStart w:id="1619" w:name="_Toc351637606"/>
      <w:bookmarkStart w:id="1620" w:name="_Toc351639349"/>
      <w:bookmarkStart w:id="1621" w:name="_Toc351642819"/>
      <w:bookmarkStart w:id="1622" w:name="_Toc351644352"/>
      <w:bookmarkStart w:id="1623" w:name="_Toc351647026"/>
      <w:r>
        <w:t>Nationella mål</w:t>
      </w:r>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p>
    <w:p w14:paraId="0C9C6284" w14:textId="2CFB8B28" w:rsidR="002A0D5F" w:rsidRDefault="002A0D5F" w:rsidP="00E80303">
      <w:pPr>
        <w:pStyle w:val="Brdtextmedindrag"/>
        <w:ind w:firstLine="0"/>
      </w:pPr>
      <w:r>
        <w:t xml:space="preserve">Utbildningen i grundskolan ska enligt skollagen syfta till att ge eleverna kunskaper och värden och utveckla deras förmåga att tillägna sig dessa. Vidare ska utbildningen förbereda eleverna för aktiva livsval och ligga till grund för fortsatt utbildning. Lika tillgång till utbildning och likvärdig utbildning är viktiga fundament i skollagen, liksom att elever i behov av särskilt stöd har rätt till </w:t>
      </w:r>
      <w:r w:rsidR="00B92417">
        <w:t xml:space="preserve">sådant </w:t>
      </w:r>
      <w:r>
        <w:t xml:space="preserve">stöd. </w:t>
      </w:r>
    </w:p>
    <w:p w14:paraId="667C11AE" w14:textId="77777777" w:rsidR="002A0D5F" w:rsidRDefault="002A0D5F" w:rsidP="00E80303">
      <w:pPr>
        <w:pStyle w:val="Brdtextmedindrag"/>
      </w:pPr>
      <w:r>
        <w:t>Grundskolans betygssystem är mål- och resultatstyrt, vilket innebär att elevernas kunskaper bedöms i relation till specificerade kunskaps-kvaliteter i form av mål och kunskapskrav.</w:t>
      </w:r>
    </w:p>
    <w:p w14:paraId="40BF3519" w14:textId="18A68A23" w:rsidR="002A0D5F" w:rsidRDefault="002A0D5F" w:rsidP="00E80303">
      <w:pPr>
        <w:pStyle w:val="Brdtextmedindrag"/>
      </w:pPr>
      <w:r>
        <w:t xml:space="preserve">Sedan den 1 juli 2011 gäller en ny läroplan: </w:t>
      </w:r>
      <w:r w:rsidRPr="003018BE">
        <w:t>lär</w:t>
      </w:r>
      <w:r>
        <w:t>oplanen för grund</w:t>
      </w:r>
      <w:r w:rsidR="0027570B">
        <w:t>-</w:t>
      </w:r>
      <w:r>
        <w:t xml:space="preserve">skolan, förskoleklassen och fritidshemmet 2011. </w:t>
      </w:r>
    </w:p>
    <w:p w14:paraId="0264E7B6" w14:textId="77777777" w:rsidR="002A0D5F" w:rsidRDefault="002A0D5F" w:rsidP="00E2233D">
      <w:pPr>
        <w:pStyle w:val="Rubrik3"/>
        <w:numPr>
          <w:ilvl w:val="2"/>
          <w:numId w:val="19"/>
        </w:numPr>
      </w:pPr>
      <w:bookmarkStart w:id="1624" w:name="_Toc350326926"/>
      <w:bookmarkStart w:id="1625" w:name="_Toc350329035"/>
      <w:bookmarkStart w:id="1626" w:name="_Toc350329846"/>
      <w:bookmarkStart w:id="1627" w:name="_Toc350331601"/>
      <w:bookmarkStart w:id="1628" w:name="_Toc350340467"/>
      <w:bookmarkStart w:id="1629" w:name="_Toc350345111"/>
      <w:bookmarkStart w:id="1630" w:name="_Toc350406874"/>
      <w:bookmarkStart w:id="1631" w:name="_Toc350412461"/>
      <w:bookmarkStart w:id="1632" w:name="_Toc350414339"/>
      <w:bookmarkStart w:id="1633" w:name="_Toc351027700"/>
      <w:bookmarkStart w:id="1634" w:name="_Toc351637607"/>
      <w:bookmarkStart w:id="1635" w:name="_Toc351639350"/>
      <w:bookmarkStart w:id="1636" w:name="_Toc351642820"/>
      <w:bookmarkStart w:id="1637" w:name="_Toc351644353"/>
      <w:bookmarkStart w:id="1638" w:name="_Toc351647027"/>
      <w:r>
        <w:t>Måluppfyllelse</w:t>
      </w:r>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p>
    <w:p w14:paraId="7419EC9B" w14:textId="77777777" w:rsidR="002A0D5F" w:rsidRPr="00CA2754" w:rsidRDefault="002A0D5F" w:rsidP="00E80303">
      <w:pPr>
        <w:pStyle w:val="Rubrik5utannumrering"/>
      </w:pPr>
      <w:r w:rsidRPr="00CA2754">
        <w:t xml:space="preserve">Andelen elever som uppnår målen i samtliga ämnen </w:t>
      </w:r>
      <w:r>
        <w:t>fortsatte</w:t>
      </w:r>
      <w:r w:rsidRPr="00786F4B">
        <w:t xml:space="preserve"> att öka</w:t>
      </w:r>
    </w:p>
    <w:p w14:paraId="2196FF0F" w14:textId="134D9680" w:rsidR="002A0D5F" w:rsidRDefault="002A0D5F" w:rsidP="00E80303">
      <w:pPr>
        <w:pStyle w:val="Brdtextmedindrag"/>
        <w:ind w:firstLine="0"/>
      </w:pPr>
      <w:r>
        <w:t xml:space="preserve">Våren 2012 </w:t>
      </w:r>
      <w:r w:rsidR="00B92417">
        <w:t>uppgick</w:t>
      </w:r>
      <w:r>
        <w:t xml:space="preserve"> andelen elever som uppnådde målen i grundskolans samtliga ämnen </w:t>
      </w:r>
      <w:r w:rsidR="00B92417">
        <w:t xml:space="preserve">till </w:t>
      </w:r>
      <w:r>
        <w:t>77,4 procent</w:t>
      </w:r>
      <w:r w:rsidR="00B92417">
        <w:t>, vilket</w:t>
      </w:r>
      <w:r>
        <w:t xml:space="preserve"> var 1,3 procentenheter högre än 2007 och den högsta andelen på över tio år. Jämfört med våren 2010 var det endast i ämnet matematik som en mindre andel elever uppnådde målen. </w:t>
      </w:r>
    </w:p>
    <w:p w14:paraId="38C39986" w14:textId="77777777" w:rsidR="002A0D5F" w:rsidRDefault="002A0D5F" w:rsidP="00E80303">
      <w:pPr>
        <w:pStyle w:val="Brdtextmedindrag"/>
      </w:pPr>
      <w:r>
        <w:t>Det genomsnittliga meritvärdet fortsatte att öka efter en mindre nedgång för två år sedan. Våren 2012 var det genomsnittliga meritvärdet 211,4 (av maximala 320). Det var en ökning med 0,9 meritpoäng jämfört med våren 2011. Jämfört med våren 2007 har det genomsnittliga meritvärdet ökat med 4,1 meritpoäng. Det genomsnittliga meritvärdet har successivt ökat sedan det mål- och kunskapsrelaterade betygssystemet infördes läsåret 1997/98.</w:t>
      </w:r>
    </w:p>
    <w:p w14:paraId="42E57090" w14:textId="77ACE84F" w:rsidR="002A0D5F" w:rsidRPr="00CB69D6" w:rsidRDefault="002A0D5F" w:rsidP="00B43D43">
      <w:pPr>
        <w:pStyle w:val="Brdtextmedindrag"/>
      </w:pPr>
      <w:r w:rsidRPr="00CB69D6">
        <w:t xml:space="preserve">Det genomsnittliga meritvärdet ger en indikation på den sammantagna kunskapsutvecklingen hos elever som lämnar årskurs 9. Mot bakgrund av resultaten i de internationella studierna </w:t>
      </w:r>
      <w:r w:rsidRPr="0089635C">
        <w:t>Programme for International Student Assessment</w:t>
      </w:r>
      <w:r>
        <w:t xml:space="preserve"> och </w:t>
      </w:r>
      <w:r w:rsidRPr="00BE5653">
        <w:t>Trends in International Mathematics and Science Study</w:t>
      </w:r>
      <w:r>
        <w:t xml:space="preserve"> är det dock osäkert om utvecklingen av det genomsnittliga meritvärdet motsvarar en faktisk kunskapsutveckling eller kan förklaras av betygsinflation. </w:t>
      </w:r>
    </w:p>
    <w:p w14:paraId="771C17B4" w14:textId="77777777" w:rsidR="002A0D5F" w:rsidRPr="00984481" w:rsidRDefault="002A0D5F" w:rsidP="00E80303">
      <w:pPr>
        <w:pStyle w:val="Rubrik5utannumrering"/>
      </w:pPr>
      <w:r>
        <w:t>De n</w:t>
      </w:r>
      <w:r w:rsidRPr="00984481">
        <w:t>ya behörighetskrav</w:t>
      </w:r>
      <w:r>
        <w:t>en</w:t>
      </w:r>
      <w:r w:rsidRPr="00984481">
        <w:t xml:space="preserve"> till gymnasieskolan</w:t>
      </w:r>
    </w:p>
    <w:p w14:paraId="0BC65AF7" w14:textId="7F47BD4E" w:rsidR="002A0D5F" w:rsidRDefault="002A0D5F" w:rsidP="00E80303">
      <w:pPr>
        <w:pStyle w:val="Brdtextmedindrag"/>
        <w:ind w:firstLine="0"/>
      </w:pPr>
      <w:r>
        <w:t>Inför hösten 2011 skärptes behörighetskraven för att få påbörja en gymnasieutbildning på ett nationellt program. Tidigare krävdes lägst betyget godkänt i svenska eller svenska som andraspråk, matematik och engelska</w:t>
      </w:r>
      <w:r w:rsidR="003A5D38">
        <w:t xml:space="preserve"> för att vara behörig till samtliga nationella program</w:t>
      </w:r>
      <w:r>
        <w:t>. De nya behörighetsbestämmelserna inneb</w:t>
      </w:r>
      <w:r w:rsidR="003A5D38">
        <w:t>ä</w:t>
      </w:r>
      <w:r>
        <w:t xml:space="preserve">r att det för yrkesförberedande program krävs lägst betyget godkänt i dessa ämnen och ytterligare fem ämnen, medan det för högskoleförberedande program krävs lägst betyget godkänt i dessa ämnen och ytterligare nio ämnen. För ekonomi- och samhällsvetenskapsprogrammen samt det humanistiska programmet ska fyra av de ytterligare ämnena vara geografi, historia, samhällskunskap och religionskunskap. För naturvetenskaps- och teknikprogrammen ska tre av de ytterligare ämnena vara biologi, fysik och kemi. </w:t>
      </w:r>
    </w:p>
    <w:p w14:paraId="539C71E6" w14:textId="30365EAF" w:rsidR="002A0D5F" w:rsidRDefault="002A0D5F" w:rsidP="00E80303">
      <w:pPr>
        <w:pStyle w:val="Brdtextmedindrag"/>
      </w:pPr>
      <w:r>
        <w:t xml:space="preserve">Av eleverna som lämnade årskurs 9 i grundskolan våren 2012 var 87,5 procent behöriga till yrkesprogrammen, vilket var en nedgång med 0,2 procentenheter </w:t>
      </w:r>
      <w:r w:rsidR="003A5D38">
        <w:t>jämfört med föregående</w:t>
      </w:r>
      <w:r>
        <w:t xml:space="preserve"> läsår. Andelen behöriga till naturvetenskaps- och teknikprogrammen </w:t>
      </w:r>
      <w:r w:rsidR="003A5D38">
        <w:t>uppgick till</w:t>
      </w:r>
      <w:r>
        <w:t xml:space="preserve"> 83,4 procent. </w:t>
      </w:r>
    </w:p>
    <w:p w14:paraId="33CA58ED" w14:textId="77777777" w:rsidR="002A0D5F" w:rsidRDefault="002A0D5F" w:rsidP="00E80303">
      <w:pPr>
        <w:pStyle w:val="Brdtextmedindrag"/>
      </w:pPr>
      <w:r>
        <w:t xml:space="preserve">Andelen elever med betyget godkänt i svenska eller svenska som andraspråk, engelska och matematik uppgick våren 2012 till 87,7 procent, vilket var en minskning med 0,2 procentenheter jämfört med 2011. </w:t>
      </w:r>
    </w:p>
    <w:p w14:paraId="74C243CD" w14:textId="77777777" w:rsidR="002A0D5F" w:rsidRPr="00CA2754" w:rsidRDefault="002A0D5F" w:rsidP="00E80303">
      <w:pPr>
        <w:pStyle w:val="Rubrik5utannumrering"/>
      </w:pPr>
      <w:r w:rsidRPr="00CA2754">
        <w:t>Resultatskillnader mellan kommuner, skolor och elevgrupper</w:t>
      </w:r>
    </w:p>
    <w:p w14:paraId="5BB00928" w14:textId="537BAAEA" w:rsidR="002A0D5F" w:rsidRDefault="002A0D5F" w:rsidP="00E80303">
      <w:pPr>
        <w:pStyle w:val="Brdtextmedindrag"/>
        <w:ind w:firstLine="0"/>
      </w:pPr>
      <w:r>
        <w:t>Det genomsnittliga meritvärdet har ökat både för fristående och kommunala skolor sedan föregående läsår. Eleverna i de fristående grundskolorna hade liksom förra året i genomsnitt högre betyg än eleverna i de kommunala skolorna. Betygsskillnaden var i stort sett densamma mellan åren, i kommunala skolor ökade den från 207,7 till 208,2 vår</w:t>
      </w:r>
      <w:r w:rsidR="004B6F90">
        <w:t>en</w:t>
      </w:r>
      <w:r>
        <w:t xml:space="preserve"> 2011 till 208,2 våren 2012, och i fristående skolor ökade den från 229,5 våren 2011 till 230,1 våren 2012. Fristående skolor hade också en högre andel behöriga elever till gymnasieskolans samtliga nationella program. Elevsammansättningen skiljde sig dock åt mellan fristående och kommunala skolor. Andelen elever med högutbildade föräldrar var högre i fristående skolor. Fristående skolor har en större andel elever med utländsk bakgrund födda i Sverige, medan kommunala skolor har en större andel elever som invandrat till Sverige efter skolstart. </w:t>
      </w:r>
    </w:p>
    <w:p w14:paraId="0B5C1CC6" w14:textId="77777777" w:rsidR="002A0D5F" w:rsidRDefault="002A0D5F" w:rsidP="00E80303">
      <w:pPr>
        <w:pStyle w:val="Brdtextmedindrag"/>
      </w:pPr>
      <w:r>
        <w:t>Som framgår av diagram 5.5 fanns det också skillnader mellan kommuner och mellan kommungrupper i genomsnittligt meritvärde och behörighet till gymnasieskolans nationella program. Skillnaden i genomsnittligt meritvärde mellan kommunen med högst respektive lägst genomsnittligt meritvärde var 85,5 meritpoäng våren 2012, jämfört med 84,2 våren 2011. Skillnaden mellan 75:e och 25:e percentilen var 13,0 meritpoäng, jämfört med 12,4 våren 2010.</w:t>
      </w:r>
    </w:p>
    <w:p w14:paraId="67C89837" w14:textId="06613867" w:rsidR="0027570B" w:rsidRDefault="0027570B">
      <w:pPr>
        <w:overflowPunct/>
        <w:autoSpaceDE/>
        <w:autoSpaceDN/>
        <w:adjustRightInd/>
        <w:textAlignment w:val="auto"/>
        <w:rPr>
          <w:sz w:val="20"/>
        </w:rPr>
      </w:pPr>
      <w:r>
        <w:br w:type="page"/>
      </w:r>
    </w:p>
    <w:p w14:paraId="1744A48C" w14:textId="75C2586A" w:rsidR="002A0D5F" w:rsidRDefault="002A0D5F" w:rsidP="00B43D43">
      <w:pPr>
        <w:pStyle w:val="DiagramRubrik"/>
      </w:pPr>
      <w:r>
        <w:t xml:space="preserve">Diagram </w:t>
      </w:r>
      <w:fldSimple w:instr=" STYLEREF 1 \s ">
        <w:r w:rsidR="00756367">
          <w:rPr>
            <w:noProof/>
          </w:rPr>
          <w:t>5</w:t>
        </w:r>
      </w:fldSimple>
      <w:r>
        <w:t>.</w:t>
      </w:r>
      <w:fldSimple w:instr=" SEQ Diagram \* ARABIC \s 1 ">
        <w:r w:rsidR="00756367">
          <w:rPr>
            <w:noProof/>
          </w:rPr>
          <w:t>5</w:t>
        </w:r>
      </w:fldSimple>
      <w:r>
        <w:tab/>
        <w:t xml:space="preserve">Genomsnittligt meritvärde per kommungrupp </w:t>
      </w:r>
      <w:r w:rsidR="003B39D0">
        <w:t xml:space="preserve">2012 </w:t>
      </w:r>
      <w:r>
        <w:t>för elever som lämnar årskurs 9</w:t>
      </w:r>
      <w:r w:rsidR="003B39D0">
        <w:t xml:space="preserve"> </w:t>
      </w:r>
    </w:p>
    <w:p w14:paraId="3F6942A3" w14:textId="77777777" w:rsidR="002A0D5F" w:rsidRDefault="002A0D5F" w:rsidP="00B43D43">
      <w:pPr>
        <w:pStyle w:val="Brdtext"/>
        <w:spacing w:line="260" w:lineRule="atLeast"/>
      </w:pPr>
      <w:r>
        <w:rPr>
          <w:noProof/>
          <w:lang w:eastAsia="sv-SE"/>
        </w:rPr>
        <w:drawing>
          <wp:inline distT="0" distB="0" distL="0" distR="0" wp14:anchorId="31F8232D" wp14:editId="176A4AB2">
            <wp:extent cx="3745230" cy="2681063"/>
            <wp:effectExtent l="0" t="0" r="7620" b="5080"/>
            <wp:docPr id="63" name="Bildobjekt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122" cstate="print">
                      <a:extLst>
                        <a:ext uri="{28A0092B-C50C-407E-A947-70E740481C1C}">
                          <a14:useLocalDpi xmlns:a14="http://schemas.microsoft.com/office/drawing/2010/main" val="0"/>
                        </a:ext>
                      </a:extLst>
                    </a:blip>
                    <a:srcRect/>
                    <a:stretch>
                      <a:fillRect/>
                    </a:stretch>
                  </pic:blipFill>
                  <pic:spPr bwMode="auto">
                    <a:xfrm>
                      <a:off x="0" y="0"/>
                      <a:ext cx="3745230" cy="2681063"/>
                    </a:xfrm>
                    <a:prstGeom prst="rect">
                      <a:avLst/>
                    </a:prstGeom>
                    <a:noFill/>
                    <a:ln>
                      <a:noFill/>
                    </a:ln>
                  </pic:spPr>
                </pic:pic>
              </a:graphicData>
            </a:graphic>
          </wp:inline>
        </w:drawing>
      </w:r>
    </w:p>
    <w:p w14:paraId="442E2E66" w14:textId="77777777" w:rsidR="002A0D5F" w:rsidRDefault="002A0D5F" w:rsidP="00E80303">
      <w:pPr>
        <w:pStyle w:val="Brdtextmedindrag"/>
        <w:ind w:firstLine="0"/>
      </w:pPr>
      <w:r>
        <w:t>Bland kommungrupperna var det genomsnittliga meritvärdet våren 2012 högst i kommungruppen förortskommuner till storstäderna och lägst i kommungruppen varuproducerande kommuner. Skillnaden dem emellan uppgick till 17,2 meritpoäng och var därmed mindre än skillnaden i genomsnittligt meritvärde mellan kommunala och fristående skolor.</w:t>
      </w:r>
    </w:p>
    <w:p w14:paraId="3AB6C7F6" w14:textId="441EDDEB" w:rsidR="002A0D5F" w:rsidRDefault="002A0D5F" w:rsidP="00E80303">
      <w:pPr>
        <w:pStyle w:val="Brdtextmedindrag"/>
      </w:pPr>
      <w:r>
        <w:t>Störst andel behöriga elever till samtliga gymnasieskolans nationella program fanns i kommuner i kommungruppen förortskommuner till storstäderna, se diagram 5.6. I denna kommungrupp var drygt 90 procent av eleverna behöriga till gymnasieskolans yrkesprogram. Minst andel behöriga till samtliga nationella program fanns i kommuner inom kommungruppen storstäder</w:t>
      </w:r>
      <w:r w:rsidR="0043189A">
        <w:t>,</w:t>
      </w:r>
      <w:r>
        <w:t xml:space="preserve"> där andelen var knappt 83 procent. </w:t>
      </w:r>
    </w:p>
    <w:p w14:paraId="1121F818" w14:textId="77777777" w:rsidR="002A0D5F" w:rsidRDefault="002A0D5F">
      <w:pPr>
        <w:overflowPunct/>
        <w:autoSpaceDE/>
        <w:autoSpaceDN/>
        <w:adjustRightInd/>
        <w:textAlignment w:val="auto"/>
        <w:rPr>
          <w:rFonts w:ascii="Trade Gothic Pro" w:hAnsi="Trade Gothic Pro"/>
          <w:b/>
        </w:rPr>
      </w:pPr>
      <w:r>
        <w:br w:type="page"/>
      </w:r>
    </w:p>
    <w:p w14:paraId="5F376E62" w14:textId="3335CE8F" w:rsidR="002A0D5F" w:rsidRDefault="002A0D5F" w:rsidP="00B43D43">
      <w:pPr>
        <w:pStyle w:val="DiagramRubrik"/>
      </w:pPr>
      <w:r>
        <w:t xml:space="preserve">Diagram </w:t>
      </w:r>
      <w:fldSimple w:instr=" STYLEREF 1 \s ">
        <w:r w:rsidR="00756367">
          <w:rPr>
            <w:noProof/>
          </w:rPr>
          <w:t>5</w:t>
        </w:r>
      </w:fldSimple>
      <w:r>
        <w:t>.</w:t>
      </w:r>
      <w:fldSimple w:instr=" SEQ Diagram \* ARABIC \s 1 ">
        <w:r w:rsidR="00756367">
          <w:rPr>
            <w:noProof/>
          </w:rPr>
          <w:t>6</w:t>
        </w:r>
      </w:fldSimple>
      <w:r>
        <w:tab/>
        <w:t>Behörighet till gymnasieskolans nationella program per kommungrupp</w:t>
      </w:r>
      <w:r w:rsidR="003B39D0">
        <w:t xml:space="preserve"> 2012</w:t>
      </w:r>
    </w:p>
    <w:p w14:paraId="6C92923F" w14:textId="77777777" w:rsidR="002A0D5F" w:rsidRDefault="002A0D5F" w:rsidP="00B43D43">
      <w:pPr>
        <w:pStyle w:val="DiagramUnderrubrik"/>
        <w:spacing w:after="0"/>
      </w:pPr>
      <w:r>
        <w:t>Procent</w:t>
      </w:r>
    </w:p>
    <w:p w14:paraId="4E016343" w14:textId="77777777" w:rsidR="002A0D5F" w:rsidRDefault="002A0D5F" w:rsidP="00B43D43">
      <w:pPr>
        <w:pStyle w:val="Brdtext"/>
        <w:spacing w:line="260" w:lineRule="atLeast"/>
      </w:pPr>
      <w:r>
        <w:rPr>
          <w:noProof/>
          <w:lang w:eastAsia="sv-SE"/>
        </w:rPr>
        <w:drawing>
          <wp:inline distT="0" distB="0" distL="0" distR="0" wp14:anchorId="63C03DDE" wp14:editId="6112581F">
            <wp:extent cx="3745230" cy="2681063"/>
            <wp:effectExtent l="0" t="0" r="7620" b="5080"/>
            <wp:docPr id="74" name="Bildobjekt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123" cstate="print">
                      <a:extLst>
                        <a:ext uri="{28A0092B-C50C-407E-A947-70E740481C1C}">
                          <a14:useLocalDpi xmlns:a14="http://schemas.microsoft.com/office/drawing/2010/main" val="0"/>
                        </a:ext>
                      </a:extLst>
                    </a:blip>
                    <a:srcRect/>
                    <a:stretch>
                      <a:fillRect/>
                    </a:stretch>
                  </pic:blipFill>
                  <pic:spPr bwMode="auto">
                    <a:xfrm>
                      <a:off x="0" y="0"/>
                      <a:ext cx="3745230" cy="2681063"/>
                    </a:xfrm>
                    <a:prstGeom prst="rect">
                      <a:avLst/>
                    </a:prstGeom>
                    <a:noFill/>
                    <a:ln>
                      <a:noFill/>
                    </a:ln>
                  </pic:spPr>
                </pic:pic>
              </a:graphicData>
            </a:graphic>
          </wp:inline>
        </w:drawing>
      </w:r>
    </w:p>
    <w:p w14:paraId="2649DC3B" w14:textId="77777777" w:rsidR="002A0D5F" w:rsidRPr="00F42410" w:rsidRDefault="002A0D5F" w:rsidP="00B43D43">
      <w:pPr>
        <w:pStyle w:val="Brdtextmedindrag"/>
        <w:ind w:firstLine="0"/>
      </w:pPr>
    </w:p>
    <w:p w14:paraId="7A928392" w14:textId="77777777" w:rsidR="002A0D5F" w:rsidRDefault="002A0D5F" w:rsidP="00E80303">
      <w:pPr>
        <w:pStyle w:val="Brdtextmedindrag"/>
        <w:ind w:firstLine="0"/>
      </w:pPr>
      <w:r>
        <w:t xml:space="preserve">Det finns skillnader i meritvärde mellan elever med svensk och utländsk bakgrund. Elever med utländsk bakgrund räknas dock som en heterogen grupp. En elev i årskurs 9 med utländsk bakgrund kan vara född i Sverige och ha två utlandsfödda föräldrar, men kan också själv ha invandrat före eller under sin skoltid. </w:t>
      </w:r>
    </w:p>
    <w:p w14:paraId="61CE6475" w14:textId="77777777" w:rsidR="002A0D5F" w:rsidRDefault="002A0D5F" w:rsidP="00E80303">
      <w:pPr>
        <w:pStyle w:val="Brdtextmedindrag"/>
      </w:pPr>
      <w:r>
        <w:t>Bäst betygsresultat har elever med föräldrar med eftergymnasial utbildning, oavsett om eleven är född i Sverige eller har kommit till Sverige före sju års ålder. Lägst resultat har elever som kommit till Sverige efter sju års ålder med föräldrar med förgymnasial utbildning. Elever som invandrat efter sju års ålder med högutbildade föräldrar uppnådde ungefär samma resultat som elever födda i Sverige med gymnasial utbildning.</w:t>
      </w:r>
    </w:p>
    <w:p w14:paraId="45F0D66A" w14:textId="5C72F33D" w:rsidR="002A0D5F" w:rsidRDefault="002A0D5F" w:rsidP="00E80303">
      <w:pPr>
        <w:pStyle w:val="Brdtextmedindrag"/>
      </w:pPr>
      <w:r>
        <w:t>De största skillnaderna jämfört med läsåret 2010/11 är att för elever som invandrat efter sju års ålder och har högutbildade föräldrar har det genomsnittliga meritvärdet ökat med 6 poäng</w:t>
      </w:r>
      <w:r w:rsidR="0043189A">
        <w:t>,</w:t>
      </w:r>
      <w:r>
        <w:t xml:space="preserve"> medan det genomsnittliga meritvärdet för elever med svensk bakgrund med lågutbildade föräldrar har minskat med 8 poäng. </w:t>
      </w:r>
    </w:p>
    <w:p w14:paraId="435E684A" w14:textId="43A19BDE" w:rsidR="002A0D5F" w:rsidRPr="00371F93" w:rsidRDefault="002A0D5F" w:rsidP="00E80303">
      <w:pPr>
        <w:pStyle w:val="Brdtextmedindrag"/>
      </w:pPr>
      <w:r>
        <w:t>Skillnaden i genomsnittligt meritvärde mellan flickor och pojkar upp</w:t>
      </w:r>
      <w:r w:rsidR="0027570B">
        <w:t>-</w:t>
      </w:r>
      <w:r>
        <w:t>gick våren 2012 till 24 meritpoäng till flickornas fördel. Det är något högre än de senaste fem åren, då flickor legat 21–23 poäng över pojkarnas meritvärde. Flickornas meritvärde har ökat oavsett om de har utländsk bakgrund eller inte, och oberoende av föräldrarnas utbildningsbakgrund.</w:t>
      </w:r>
    </w:p>
    <w:p w14:paraId="17D3B92D" w14:textId="28BE5464" w:rsidR="002A0D5F" w:rsidRPr="00CA2754" w:rsidRDefault="0043189A" w:rsidP="00E80303">
      <w:pPr>
        <w:pStyle w:val="Rubrik5utannumrering"/>
      </w:pPr>
      <w:r>
        <w:t xml:space="preserve">Svenska elever har </w:t>
      </w:r>
      <w:r w:rsidR="002A0D5F">
        <w:t xml:space="preserve">god läsförmåga men </w:t>
      </w:r>
      <w:r>
        <w:t xml:space="preserve">visar </w:t>
      </w:r>
      <w:r w:rsidR="002A0D5F">
        <w:t>försämrade resultat över tid</w:t>
      </w:r>
    </w:p>
    <w:p w14:paraId="3073A21B" w14:textId="68EE6F47" w:rsidR="002A0D5F" w:rsidRDefault="00FE17C0" w:rsidP="00E80303">
      <w:pPr>
        <w:pStyle w:val="Brdtextmedindrag"/>
        <w:ind w:firstLine="0"/>
      </w:pPr>
      <w:r>
        <w:t>En genomförd studie</w:t>
      </w:r>
      <w:r w:rsidR="002A0D5F">
        <w:t xml:space="preserve"> bekräftar att svenska elevers läsförmåga i årskurs 4 fortsätter vara god jämfört med övriga 49 deltagande länder</w:t>
      </w:r>
      <w:r>
        <w:t>,</w:t>
      </w:r>
      <w:r w:rsidR="002A0D5F">
        <w:t xml:space="preserve"> men att svenska elevers läsförmåga sjunker.</w:t>
      </w:r>
      <w:r>
        <w:rPr>
          <w:rStyle w:val="Fotnotsreferens"/>
        </w:rPr>
        <w:footnoteReference w:id="79"/>
      </w:r>
      <w:r w:rsidR="002A0D5F">
        <w:t xml:space="preserve"> </w:t>
      </w:r>
      <w:r w:rsidR="00DC4740">
        <w:t>Detta bedöms f</w:t>
      </w:r>
      <w:r w:rsidR="002A0D5F">
        <w:t xml:space="preserve">rämst bero på en försämrad läsning av sakprosa. </w:t>
      </w:r>
    </w:p>
    <w:p w14:paraId="5F1EA678" w14:textId="77297494" w:rsidR="002A0D5F" w:rsidRDefault="002A0D5F" w:rsidP="00E80303">
      <w:pPr>
        <w:pStyle w:val="Brdtextmedindrag"/>
      </w:pPr>
      <w:r>
        <w:t>Det har vidare skett en generell förskjutning över alla läsfärdighets</w:t>
      </w:r>
      <w:r w:rsidR="0027570B">
        <w:t>-</w:t>
      </w:r>
      <w:r>
        <w:t xml:space="preserve">nivåer, eftersom färre elever presterar på avancerade nivåer, och fler på medelhöga och elementära, än tidigare. </w:t>
      </w:r>
    </w:p>
    <w:p w14:paraId="35E5406E" w14:textId="7FD014E2" w:rsidR="002A0D5F" w:rsidRDefault="002A0D5F" w:rsidP="00E80303">
      <w:pPr>
        <w:pStyle w:val="Brdtextmedindrag"/>
      </w:pPr>
      <w:r>
        <w:t>I Sverige</w:t>
      </w:r>
      <w:r w:rsidR="00DC4740">
        <w:t>,</w:t>
      </w:r>
      <w:r>
        <w:t xml:space="preserve"> liksom i andra länder</w:t>
      </w:r>
      <w:r w:rsidR="00DC4740">
        <w:t>,</w:t>
      </w:r>
      <w:r>
        <w:t xml:space="preserve"> läser flickorna bättre än pojkarna. Denna skillnad har dock minskat i Sverige eftersom flickornas resultat försämrats relativt mer än pojkarnas. </w:t>
      </w:r>
    </w:p>
    <w:p w14:paraId="36E598F3" w14:textId="6856BE56" w:rsidR="002A0D5F" w:rsidRDefault="002A0D5F" w:rsidP="00E80303">
      <w:pPr>
        <w:pStyle w:val="Brdtextmedindrag"/>
      </w:pPr>
      <w:r w:rsidRPr="00974D76">
        <w:t xml:space="preserve">Fyra femtedelar av svenska elever tycker om att läsa åtminstone i viss mån. Andelen med positiv inställning till läsning är något lägre än genomsnittet i EU/OECD och har försämrats med </w:t>
      </w:r>
      <w:r w:rsidR="00DC4740">
        <w:t>10</w:t>
      </w:r>
      <w:r w:rsidRPr="00974D76">
        <w:t xml:space="preserve"> procent sedan 2001.</w:t>
      </w:r>
      <w:r>
        <w:t xml:space="preserve"> </w:t>
      </w:r>
    </w:p>
    <w:p w14:paraId="212965B7" w14:textId="0EEDCBBA" w:rsidR="002A0D5F" w:rsidRDefault="00DC4740" w:rsidP="00E80303">
      <w:pPr>
        <w:pStyle w:val="Rubrik5utannumrering"/>
      </w:pPr>
      <w:r>
        <w:t>N</w:t>
      </w:r>
      <w:r w:rsidR="002A0D5F" w:rsidRPr="00BB5A03">
        <w:t>egativ</w:t>
      </w:r>
      <w:r w:rsidR="002A0D5F" w:rsidRPr="005240AA">
        <w:t xml:space="preserve"> resultatutveckling </w:t>
      </w:r>
      <w:r w:rsidR="002A0D5F" w:rsidRPr="0017236A">
        <w:t>inom matematik och naturvetenskap</w:t>
      </w:r>
    </w:p>
    <w:p w14:paraId="4C2FE33D" w14:textId="5967DC78" w:rsidR="002A0D5F" w:rsidRPr="009F5F5E" w:rsidRDefault="00DC4740" w:rsidP="00E80303">
      <w:pPr>
        <w:pStyle w:val="Brdtextmedindrag"/>
        <w:ind w:firstLine="0"/>
      </w:pPr>
      <w:r>
        <w:t>En annan genomförd studie</w:t>
      </w:r>
      <w:r w:rsidR="002A0D5F">
        <w:t xml:space="preserve"> </w:t>
      </w:r>
      <w:r w:rsidR="002A0D5F" w:rsidRPr="00775B56">
        <w:t>belyser elevernas kunskaper</w:t>
      </w:r>
      <w:r w:rsidR="009351E0">
        <w:t xml:space="preserve"> i matematik och naturvetenskap</w:t>
      </w:r>
      <w:r>
        <w:t xml:space="preserve"> </w:t>
      </w:r>
      <w:r w:rsidR="002A0D5F" w:rsidRPr="004F746D">
        <w:t>i</w:t>
      </w:r>
      <w:r w:rsidR="002A0D5F" w:rsidRPr="00775B56">
        <w:t xml:space="preserve"> ett internationellt perspektiv i årskurs 4 och 8.</w:t>
      </w:r>
      <w:r>
        <w:rPr>
          <w:rStyle w:val="Fotnotsreferens"/>
        </w:rPr>
        <w:footnoteReference w:id="80"/>
      </w:r>
      <w:r w:rsidR="002A0D5F">
        <w:t xml:space="preserve"> Studien, som senast genomfördes </w:t>
      </w:r>
      <w:r w:rsidR="002A0D5F" w:rsidRPr="00974D76">
        <w:t>2011</w:t>
      </w:r>
      <w:r w:rsidR="002A0D5F">
        <w:t xml:space="preserve">, </w:t>
      </w:r>
      <w:r w:rsidR="002A0D5F" w:rsidRPr="004F746D">
        <w:t>visar ett lägre resultat</w:t>
      </w:r>
      <w:r w:rsidR="002A0D5F" w:rsidRPr="00B3600E">
        <w:t xml:space="preserve"> i matematik för sven</w:t>
      </w:r>
      <w:r w:rsidR="002A0D5F">
        <w:t>ska elever både i årskurs 4 och </w:t>
      </w:r>
      <w:r w:rsidR="002A0D5F" w:rsidRPr="00B3600E">
        <w:t>8 jämfört med elever i EU/OECD-länderna.</w:t>
      </w:r>
      <w:r w:rsidR="002A0D5F" w:rsidRPr="002A5548">
        <w:t xml:space="preserve"> Resultatet är i stort sett detsamma som när </w:t>
      </w:r>
      <w:r w:rsidR="00EE6BD5">
        <w:t>studien</w:t>
      </w:r>
      <w:r w:rsidR="002A0D5F" w:rsidRPr="002A5548">
        <w:t xml:space="preserve"> genomfördes 2007.</w:t>
      </w:r>
    </w:p>
    <w:p w14:paraId="642D791E" w14:textId="6CB9295A" w:rsidR="002A0D5F" w:rsidRPr="00881CC8" w:rsidRDefault="002A0D5F" w:rsidP="00E80303">
      <w:pPr>
        <w:pStyle w:val="Brdtextmedindrag"/>
      </w:pPr>
      <w:r>
        <w:t>I</w:t>
      </w:r>
      <w:r w:rsidRPr="00881CC8">
        <w:t xml:space="preserve"> naturvetenskap har</w:t>
      </w:r>
      <w:r>
        <w:t xml:space="preserve"> däremot</w:t>
      </w:r>
      <w:r w:rsidRPr="00881CC8">
        <w:t xml:space="preserve"> svenska elever </w:t>
      </w:r>
      <w:r>
        <w:t xml:space="preserve">relativt </w:t>
      </w:r>
      <w:r w:rsidRPr="00881CC8">
        <w:t>goda kunskaper i årskurs</w:t>
      </w:r>
      <w:r>
        <w:t xml:space="preserve"> 4</w:t>
      </w:r>
      <w:r w:rsidRPr="00881CC8">
        <w:t xml:space="preserve"> </w:t>
      </w:r>
      <w:r>
        <w:t xml:space="preserve">och ett bättre resultat </w:t>
      </w:r>
      <w:r w:rsidRPr="00881CC8">
        <w:t>än EU/OECD-länderna.</w:t>
      </w:r>
      <w:r>
        <w:t xml:space="preserve"> K</w:t>
      </w:r>
      <w:r w:rsidRPr="00775B56">
        <w:t>unskaps</w:t>
      </w:r>
      <w:r w:rsidR="0027570B">
        <w:t>-</w:t>
      </w:r>
      <w:r w:rsidRPr="00775B56">
        <w:t xml:space="preserve">utvecklingen verkar </w:t>
      </w:r>
      <w:r>
        <w:t xml:space="preserve">dock </w:t>
      </w:r>
      <w:r w:rsidRPr="00775B56">
        <w:t xml:space="preserve">inte vara lika stark mellan årskurs 4 och 8 i Sverige som den är i andra länder. </w:t>
      </w:r>
      <w:r w:rsidRPr="00881CC8">
        <w:t xml:space="preserve">I årskurs 8 halkar resultaten ner och är lägre än i EU/OECD-länderna. </w:t>
      </w:r>
      <w:r>
        <w:t>Flera</w:t>
      </w:r>
      <w:r w:rsidRPr="00881CC8">
        <w:t xml:space="preserve"> östasiatiska l</w:t>
      </w:r>
      <w:r>
        <w:t xml:space="preserve">änder samt </w:t>
      </w:r>
      <w:r w:rsidRPr="00881CC8">
        <w:t xml:space="preserve">Finland, Ryssland och USA visar </w:t>
      </w:r>
      <w:r>
        <w:t>mycket goda</w:t>
      </w:r>
      <w:r w:rsidRPr="00881CC8">
        <w:t xml:space="preserve"> re</w:t>
      </w:r>
      <w:r>
        <w:t xml:space="preserve">sultat i både årskurs 4 och 8. </w:t>
      </w:r>
    </w:p>
    <w:p w14:paraId="3F8C6B8F" w14:textId="12B8DACC" w:rsidR="002A0D5F" w:rsidRDefault="002A0D5F" w:rsidP="00E80303">
      <w:pPr>
        <w:pStyle w:val="Brdtextmedindrag"/>
      </w:pPr>
      <w:r w:rsidRPr="00881CC8">
        <w:t>De svenska resultaten visar inga skillnader mellan pojkar och flickor i vare sig matematik eller naturvetenskap</w:t>
      </w:r>
      <w:r>
        <w:t>.</w:t>
      </w:r>
      <w:r w:rsidRPr="00881CC8">
        <w:t xml:space="preserve"> Skillnaderna i matematikresultat mellan högt respektive lågt presterande elever är också mindre i Sverige jämfört med andra länder. I naturvetenskap är skillnaderna dock på samma nivå </w:t>
      </w:r>
      <w:r>
        <w:t>som</w:t>
      </w:r>
      <w:r w:rsidRPr="00881CC8">
        <w:t xml:space="preserve"> övriga EU/OECD-länder. </w:t>
      </w:r>
      <w:r>
        <w:t xml:space="preserve">Resultaten i </w:t>
      </w:r>
      <w:r w:rsidR="00EE6BD5">
        <w:t>den senaste studien</w:t>
      </w:r>
      <w:r>
        <w:t xml:space="preserve"> tyder på att den</w:t>
      </w:r>
      <w:r w:rsidRPr="00BB266E">
        <w:t xml:space="preserve"> negativa resultatutveckling</w:t>
      </w:r>
      <w:r>
        <w:t>en</w:t>
      </w:r>
      <w:r w:rsidRPr="00BB266E">
        <w:t xml:space="preserve"> inom matematik och naturvetenskap som den svenska skolan visat under en längre tid </w:t>
      </w:r>
      <w:r>
        <w:t>därmed inte</w:t>
      </w:r>
      <w:r w:rsidRPr="00BB266E">
        <w:t xml:space="preserve"> </w:t>
      </w:r>
      <w:r>
        <w:t xml:space="preserve">har </w:t>
      </w:r>
      <w:r w:rsidRPr="00BB266E">
        <w:t>vänt.</w:t>
      </w:r>
    </w:p>
    <w:p w14:paraId="090729DD" w14:textId="77777777" w:rsidR="002A0D5F" w:rsidRDefault="002A0D5F" w:rsidP="00E2233D">
      <w:pPr>
        <w:pStyle w:val="Rubrik3"/>
        <w:numPr>
          <w:ilvl w:val="2"/>
          <w:numId w:val="19"/>
        </w:numPr>
      </w:pPr>
      <w:bookmarkStart w:id="1639" w:name="_Toc350326927"/>
      <w:bookmarkStart w:id="1640" w:name="_Toc350329036"/>
      <w:bookmarkStart w:id="1641" w:name="_Toc350329847"/>
      <w:bookmarkStart w:id="1642" w:name="_Toc350331602"/>
      <w:bookmarkStart w:id="1643" w:name="_Toc350340468"/>
      <w:bookmarkStart w:id="1644" w:name="_Toc350345112"/>
      <w:bookmarkStart w:id="1645" w:name="_Toc350406875"/>
      <w:bookmarkStart w:id="1646" w:name="_Toc350412462"/>
      <w:bookmarkStart w:id="1647" w:name="_Toc350414340"/>
      <w:bookmarkStart w:id="1648" w:name="_Toc351027701"/>
      <w:bookmarkStart w:id="1649" w:name="_Toc351637608"/>
      <w:bookmarkStart w:id="1650" w:name="_Toc351639351"/>
      <w:bookmarkStart w:id="1651" w:name="_Toc351642821"/>
      <w:bookmarkStart w:id="1652" w:name="_Toc351644354"/>
      <w:bookmarkStart w:id="1653" w:name="_Toc351647028"/>
      <w:r>
        <w:t>Kvalitetsgranskningar</w:t>
      </w:r>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p>
    <w:p w14:paraId="72DDBFC0" w14:textId="77777777" w:rsidR="002A0D5F" w:rsidRDefault="002A0D5F" w:rsidP="00E80303">
      <w:pPr>
        <w:pStyle w:val="Brdtextmedindrag"/>
        <w:ind w:firstLine="0"/>
      </w:pPr>
      <w:r w:rsidRPr="00371F93">
        <w:rPr>
          <w:rStyle w:val="BrdtextmedindragChar"/>
        </w:rPr>
        <w:t>Skolinspektionen genomförde under 2012 ett antal kvalitetsgranskningar där olik</w:t>
      </w:r>
      <w:r>
        <w:rPr>
          <w:rStyle w:val="BrdtextmedindragChar"/>
        </w:rPr>
        <w:t xml:space="preserve">a delar av skolornas arbete </w:t>
      </w:r>
      <w:r w:rsidRPr="00371F93">
        <w:rPr>
          <w:rStyle w:val="BrdtextmedindragChar"/>
        </w:rPr>
        <w:t xml:space="preserve">studerades mer ingående. </w:t>
      </w:r>
      <w:r>
        <w:t xml:space="preserve">I granskningarna har ett mindre antal skolor undersökts och rapporterna gör därmed inte anspråk på att ge en generell bild av svensk skola, </w:t>
      </w:r>
      <w:r w:rsidRPr="00B02116">
        <w:t xml:space="preserve">tvärtom har skolorna valts ut då Skolinspektionen bedömt att det funnits risk för kvalitetsbrister i de granskande skolorna. </w:t>
      </w:r>
    </w:p>
    <w:p w14:paraId="401218FE" w14:textId="77777777" w:rsidR="002A0D5F" w:rsidRPr="00371F93" w:rsidRDefault="002A0D5F" w:rsidP="00E80303">
      <w:pPr>
        <w:pStyle w:val="Rubrik5utannumrering"/>
      </w:pPr>
      <w:r w:rsidRPr="00371F93">
        <w:t>Läsundervi</w:t>
      </w:r>
      <w:r>
        <w:t>sningen i svenska för årskurs 7–</w:t>
      </w:r>
      <w:r w:rsidRPr="00371F93">
        <w:t xml:space="preserve">9 </w:t>
      </w:r>
    </w:p>
    <w:p w14:paraId="1155A5DD" w14:textId="72272D9A" w:rsidR="002A0D5F" w:rsidRPr="000E7178" w:rsidRDefault="002A0D5F" w:rsidP="00B43D43">
      <w:pPr>
        <w:pStyle w:val="Brdtextmedindrag"/>
        <w:ind w:firstLine="0"/>
        <w:rPr>
          <w:lang w:eastAsia="sv-SE"/>
        </w:rPr>
      </w:pPr>
      <w:r>
        <w:t>Skolinspektionens granskning</w:t>
      </w:r>
      <w:r w:rsidRPr="00B478EC">
        <w:t xml:space="preserve"> visade att endast en tredjedel av lektionerna höll </w:t>
      </w:r>
      <w:r w:rsidR="00EE6BD5">
        <w:t xml:space="preserve">en </w:t>
      </w:r>
      <w:r w:rsidRPr="00B478EC">
        <w:t xml:space="preserve">tillräcklig hög kvalitet. Skillnaderna i hur lärarna arbetar med detta var större inom de enskilda skolorna än det </w:t>
      </w:r>
      <w:r w:rsidR="00EE6BD5">
        <w:t>samlade</w:t>
      </w:r>
      <w:r w:rsidRPr="00B478EC">
        <w:t xml:space="preserve"> resultatet </w:t>
      </w:r>
      <w:r w:rsidR="00EE6BD5">
        <w:t>för</w:t>
      </w:r>
      <w:r w:rsidRPr="00B478EC">
        <w:t xml:space="preserve"> samtliga </w:t>
      </w:r>
      <w:r w:rsidR="00EE6BD5">
        <w:t xml:space="preserve">av de </w:t>
      </w:r>
      <w:r w:rsidRPr="00B478EC">
        <w:t xml:space="preserve">granskade skolorna. Granskningen visade bl.a. att </w:t>
      </w:r>
      <w:r>
        <w:t>e</w:t>
      </w:r>
      <w:r w:rsidRPr="00B478EC">
        <w:t xml:space="preserve">leverna på de granskade skolorna </w:t>
      </w:r>
      <w:r>
        <w:t>sällan upplever</w:t>
      </w:r>
      <w:r w:rsidRPr="00B478EC">
        <w:t xml:space="preserve"> att de får arbeta med utmanande texter som utvecklar deras läsförmåga. Eleverna får dessutom sällan möjlighet att utveckla förmåga</w:t>
      </w:r>
      <w:r w:rsidRPr="000E7178">
        <w:rPr>
          <w:lang w:eastAsia="sv-SE"/>
        </w:rPr>
        <w:t>n att tolka, analysera och värdera olika digitala källor och budskap.</w:t>
      </w:r>
    </w:p>
    <w:p w14:paraId="1DC8BDBE" w14:textId="77777777" w:rsidR="002A0D5F" w:rsidRPr="000E7178" w:rsidRDefault="002A0D5F" w:rsidP="00E80303">
      <w:pPr>
        <w:pStyle w:val="Rubrik5utannumrering"/>
        <w:rPr>
          <w:lang w:eastAsia="sv-SE"/>
        </w:rPr>
      </w:pPr>
      <w:r w:rsidRPr="000E7178">
        <w:rPr>
          <w:lang w:eastAsia="sv-SE"/>
        </w:rPr>
        <w:t xml:space="preserve">Naturorienterande ämnen i årskurs 1–3 </w:t>
      </w:r>
    </w:p>
    <w:p w14:paraId="3923ED2D" w14:textId="77777777" w:rsidR="002A0D5F" w:rsidRPr="000E7178" w:rsidRDefault="002A0D5F" w:rsidP="00B43D43">
      <w:pPr>
        <w:pStyle w:val="Brdtext"/>
      </w:pPr>
      <w:r w:rsidRPr="00B478EC">
        <w:t xml:space="preserve">Granskningen visade att </w:t>
      </w:r>
      <w:r>
        <w:t>eleverna tycker</w:t>
      </w:r>
      <w:r w:rsidRPr="00B478EC">
        <w:t xml:space="preserve"> </w:t>
      </w:r>
      <w:r>
        <w:t xml:space="preserve">att </w:t>
      </w:r>
      <w:r w:rsidRPr="00B478EC">
        <w:t>n</w:t>
      </w:r>
      <w:r>
        <w:t>aturorienterande ämnen är roliga</w:t>
      </w:r>
      <w:r w:rsidRPr="00B478EC">
        <w:t xml:space="preserve"> och </w:t>
      </w:r>
      <w:r>
        <w:t>att de allra flesta lektionerna hade</w:t>
      </w:r>
      <w:r w:rsidRPr="00B478EC">
        <w:t xml:space="preserve"> en trygg och lugn arbetsmiljö med stöttande lärare, engagerade</w:t>
      </w:r>
      <w:r>
        <w:t xml:space="preserve"> elever och ett öppet klimat. I</w:t>
      </w:r>
      <w:r w:rsidRPr="00B478EC">
        <w:t xml:space="preserve"> nära hälften av skolorna fick dock inte eleverna undervisning i alla områden i det centrala innehållet i kursplanen.</w:t>
      </w:r>
      <w:r w:rsidRPr="000E7178">
        <w:t xml:space="preserve"> </w:t>
      </w:r>
    </w:p>
    <w:p w14:paraId="324EB84E" w14:textId="77777777" w:rsidR="002A0D5F" w:rsidRPr="000E7178" w:rsidRDefault="002A0D5F" w:rsidP="00E80303">
      <w:pPr>
        <w:pStyle w:val="Rubrik5utannumrering"/>
        <w:rPr>
          <w:lang w:eastAsia="sv-SE"/>
        </w:rPr>
      </w:pPr>
      <w:r>
        <w:rPr>
          <w:lang w:eastAsia="sv-SE"/>
        </w:rPr>
        <w:t>Kunskapsbedömning i årkurs 1–</w:t>
      </w:r>
      <w:r w:rsidRPr="000E7178">
        <w:rPr>
          <w:lang w:eastAsia="sv-SE"/>
        </w:rPr>
        <w:t xml:space="preserve">3 </w:t>
      </w:r>
    </w:p>
    <w:p w14:paraId="110163D4" w14:textId="77E3319E" w:rsidR="002A0D5F" w:rsidRDefault="002A0D5F" w:rsidP="00B43D43">
      <w:pPr>
        <w:pStyle w:val="Brdtext"/>
      </w:pPr>
      <w:r>
        <w:t>M</w:t>
      </w:r>
      <w:r w:rsidRPr="00B478EC">
        <w:t>ånga av</w:t>
      </w:r>
      <w:r>
        <w:t xml:space="preserve"> lärarna i årskurs 1–3 uttryckte i granskningen</w:t>
      </w:r>
      <w:r w:rsidRPr="00B478EC">
        <w:t xml:space="preserve"> en osäkerhet när det gäller bedömningsarbete</w:t>
      </w:r>
      <w:r>
        <w:t xml:space="preserve"> </w:t>
      </w:r>
      <w:r w:rsidR="00270DE8">
        <w:t>och</w:t>
      </w:r>
      <w:r>
        <w:t xml:space="preserve"> att </w:t>
      </w:r>
      <w:r w:rsidRPr="00A61ED1">
        <w:t xml:space="preserve">återkoppling till eleverna behöver ingå i lärarnas </w:t>
      </w:r>
      <w:r w:rsidR="00270DE8">
        <w:t>bedömnings</w:t>
      </w:r>
      <w:r w:rsidRPr="00A61ED1">
        <w:t>arbete.</w:t>
      </w:r>
    </w:p>
    <w:p w14:paraId="7D5F672C" w14:textId="4BDFE15B" w:rsidR="002A0D5F" w:rsidRPr="00B139A5" w:rsidRDefault="002A0D5F" w:rsidP="00B43D43">
      <w:pPr>
        <w:pStyle w:val="Rubrik5utannumrering"/>
      </w:pPr>
      <w:r w:rsidRPr="00B139A5">
        <w:t>Skolsituationen för elever med diagnos inom autismspektrumtillstånd</w:t>
      </w:r>
    </w:p>
    <w:p w14:paraId="5005F4CD" w14:textId="6B0145F5" w:rsidR="002A0D5F" w:rsidRPr="00B478EC" w:rsidRDefault="002A0D5F" w:rsidP="00B43D43">
      <w:pPr>
        <w:pStyle w:val="Brdtext"/>
      </w:pPr>
      <w:r w:rsidRPr="00B139A5">
        <w:t>Granskningen visade bl</w:t>
      </w:r>
      <w:r w:rsidR="00270DE8">
        <w:t>.</w:t>
      </w:r>
      <w:r w:rsidRPr="00B139A5">
        <w:t>a</w:t>
      </w:r>
      <w:r w:rsidR="00270DE8">
        <w:t>.</w:t>
      </w:r>
      <w:r w:rsidRPr="00B139A5">
        <w:t xml:space="preserve"> att skolorna och deras personal i stor utsträckning saknar fördjupad kunskap om vilka behov enskilda elever med diagnoser</w:t>
      </w:r>
      <w:r w:rsidR="00270DE8">
        <w:t xml:space="preserve"> inom autismspektrumtillstånd</w:t>
      </w:r>
      <w:r w:rsidRPr="00B139A5">
        <w:t xml:space="preserve"> har. Detta gör att skolorna får svårt att sätta in adekvata åtgärder som utgår från den enskilda elevens situation och svarar mot elevens behov.</w:t>
      </w:r>
    </w:p>
    <w:p w14:paraId="0F8D3305" w14:textId="77777777" w:rsidR="002A0D5F" w:rsidRDefault="002A0D5F" w:rsidP="00E2233D">
      <w:pPr>
        <w:pStyle w:val="Rubrik3"/>
        <w:numPr>
          <w:ilvl w:val="2"/>
          <w:numId w:val="19"/>
        </w:numPr>
      </w:pPr>
      <w:bookmarkStart w:id="1654" w:name="_Toc350326928"/>
      <w:bookmarkStart w:id="1655" w:name="_Toc350329037"/>
      <w:bookmarkStart w:id="1656" w:name="_Toc350329848"/>
      <w:bookmarkStart w:id="1657" w:name="_Toc350331603"/>
      <w:bookmarkStart w:id="1658" w:name="_Toc350340469"/>
      <w:bookmarkStart w:id="1659" w:name="_Toc350345113"/>
      <w:bookmarkStart w:id="1660" w:name="_Toc350406876"/>
      <w:bookmarkStart w:id="1661" w:name="_Toc350412463"/>
      <w:bookmarkStart w:id="1662" w:name="_Toc350414341"/>
      <w:bookmarkStart w:id="1663" w:name="_Toc351027702"/>
      <w:bookmarkStart w:id="1664" w:name="_Toc351637609"/>
      <w:bookmarkStart w:id="1665" w:name="_Toc351639352"/>
      <w:bookmarkStart w:id="1666" w:name="_Toc351642822"/>
      <w:bookmarkStart w:id="1667" w:name="_Toc351644355"/>
      <w:bookmarkStart w:id="1668" w:name="_Toc351647029"/>
      <w:r>
        <w:t>Prestationer</w:t>
      </w:r>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p>
    <w:p w14:paraId="36EAF26D" w14:textId="77777777" w:rsidR="002A0D5F" w:rsidRPr="00CA2754" w:rsidRDefault="002A0D5F" w:rsidP="00E80303">
      <w:pPr>
        <w:pStyle w:val="Rubrik5utannumrering"/>
      </w:pPr>
      <w:r w:rsidRPr="00CA2754">
        <w:t xml:space="preserve">Elevantalet </w:t>
      </w:r>
      <w:r>
        <w:t xml:space="preserve">fortsatte att </w:t>
      </w:r>
      <w:r w:rsidRPr="00CA2754">
        <w:t>öka</w:t>
      </w:r>
    </w:p>
    <w:p w14:paraId="6E630E7F" w14:textId="1BE823FA" w:rsidR="002A0D5F" w:rsidRDefault="002A0D5F" w:rsidP="00E80303">
      <w:pPr>
        <w:pStyle w:val="Brdtextmedindrag"/>
        <w:ind w:firstLine="0"/>
      </w:pPr>
      <w:r>
        <w:t>Den allmänna skolplikten medför att antalet elever i stort sett följer befolkningsutvecklingen för barn i skolåldern. Som diagram 5.7 visar gick 896 600 elever i grundskolan hösten 2012</w:t>
      </w:r>
      <w:r w:rsidR="00270DE8">
        <w:t>, vilket</w:t>
      </w:r>
      <w:r>
        <w:t xml:space="preserve"> var en ökning med 7 900 jämfört med året innan.</w:t>
      </w:r>
    </w:p>
    <w:p w14:paraId="6930023D" w14:textId="68DB9A51" w:rsidR="0027570B" w:rsidRDefault="0027570B">
      <w:pPr>
        <w:overflowPunct/>
        <w:autoSpaceDE/>
        <w:autoSpaceDN/>
        <w:adjustRightInd/>
        <w:textAlignment w:val="auto"/>
        <w:rPr>
          <w:sz w:val="20"/>
        </w:rPr>
      </w:pPr>
      <w:r>
        <w:br w:type="page"/>
      </w:r>
    </w:p>
    <w:p w14:paraId="1411A2F5" w14:textId="77777777" w:rsidR="002A0D5F" w:rsidRDefault="002A0D5F" w:rsidP="00B43D43">
      <w:pPr>
        <w:pStyle w:val="DiagramRubrik"/>
      </w:pPr>
      <w:r>
        <w:t xml:space="preserve">Diagram </w:t>
      </w:r>
      <w:fldSimple w:instr=" STYLEREF 1 \s ">
        <w:r w:rsidR="00756367">
          <w:rPr>
            <w:noProof/>
          </w:rPr>
          <w:t>5</w:t>
        </w:r>
      </w:fldSimple>
      <w:r>
        <w:t>.</w:t>
      </w:r>
      <w:fldSimple w:instr=" SEQ Diagram \* ARABIC \s 1 ">
        <w:r w:rsidR="00756367">
          <w:rPr>
            <w:noProof/>
          </w:rPr>
          <w:t>7</w:t>
        </w:r>
      </w:fldSimple>
      <w:r>
        <w:tab/>
        <w:t>Elevutvecklingen i grundskolan 1994/</w:t>
      </w:r>
      <w:r w:rsidRPr="00290E33">
        <w:t>95</w:t>
      </w:r>
      <w:r>
        <w:t>–</w:t>
      </w:r>
      <w:r w:rsidRPr="00290E33">
        <w:t>2012</w:t>
      </w:r>
      <w:r>
        <w:t>/13</w:t>
      </w:r>
    </w:p>
    <w:p w14:paraId="03A546E2" w14:textId="77777777" w:rsidR="002A0D5F" w:rsidRDefault="002A0D5F" w:rsidP="00B43D43">
      <w:pPr>
        <w:pStyle w:val="DiagramUnderrubrik"/>
        <w:spacing w:after="0"/>
      </w:pPr>
      <w:r>
        <w:t>Antal</w:t>
      </w:r>
    </w:p>
    <w:p w14:paraId="7DB85CF2" w14:textId="77777777" w:rsidR="002A0D5F" w:rsidRPr="00BC38B7" w:rsidRDefault="002A0D5F" w:rsidP="00E80303">
      <w:pPr>
        <w:pStyle w:val="Brdtext"/>
        <w:spacing w:line="260" w:lineRule="atLeast"/>
      </w:pPr>
      <w:r>
        <w:rPr>
          <w:noProof/>
          <w:lang w:eastAsia="sv-SE"/>
        </w:rPr>
        <w:drawing>
          <wp:inline distT="0" distB="0" distL="0" distR="0" wp14:anchorId="17CB7B60" wp14:editId="7448CABE">
            <wp:extent cx="3745230" cy="2673984"/>
            <wp:effectExtent l="0" t="0" r="7620" b="0"/>
            <wp:docPr id="76" name="Bildobjekt 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124"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24D2B091" w14:textId="77777777" w:rsidR="002A0D5F" w:rsidRDefault="002A0D5F" w:rsidP="00E80303">
      <w:pPr>
        <w:pStyle w:val="Brdtextmedindrag"/>
        <w:ind w:firstLine="0"/>
        <w:rPr>
          <w:i/>
        </w:rPr>
      </w:pPr>
      <w:r>
        <w:t xml:space="preserve">Antalet elever i skolor med fristående huvudman var hösten 2012 det högsta någonsin och uppgick till drygt 117 000 elever, vilket var en ökning med 5 000 elever jämfört med hösten 2011. Samtidigt har elevantalet i kommunala skolor fortsatt att minska. Andelen elever i grundskolor med fristående huvudmän uppgick till 13,1 procent av elevunderlaget, jämfört med 12,6 procent läsåret 2011/12. </w:t>
      </w:r>
    </w:p>
    <w:p w14:paraId="41CC7FDF" w14:textId="77777777" w:rsidR="002A0D5F" w:rsidRDefault="002A0D5F" w:rsidP="00E2233D">
      <w:pPr>
        <w:pStyle w:val="Rubrik3"/>
        <w:numPr>
          <w:ilvl w:val="2"/>
          <w:numId w:val="19"/>
        </w:numPr>
      </w:pPr>
      <w:bookmarkStart w:id="1669" w:name="_Toc350326929"/>
      <w:bookmarkStart w:id="1670" w:name="_Toc350329038"/>
      <w:bookmarkStart w:id="1671" w:name="_Toc350329849"/>
      <w:bookmarkStart w:id="1672" w:name="_Toc350331604"/>
      <w:bookmarkStart w:id="1673" w:name="_Toc350340470"/>
      <w:bookmarkStart w:id="1674" w:name="_Toc350345114"/>
      <w:bookmarkStart w:id="1675" w:name="_Toc350406877"/>
      <w:bookmarkStart w:id="1676" w:name="_Toc350412464"/>
      <w:bookmarkStart w:id="1677" w:name="_Toc350414342"/>
      <w:bookmarkStart w:id="1678" w:name="_Toc351027703"/>
      <w:bookmarkStart w:id="1679" w:name="_Toc351637610"/>
      <w:bookmarkStart w:id="1680" w:name="_Toc351639353"/>
      <w:bookmarkStart w:id="1681" w:name="_Toc351642823"/>
      <w:bookmarkStart w:id="1682" w:name="_Toc351644356"/>
      <w:bookmarkStart w:id="1683" w:name="_Toc351647030"/>
      <w:r>
        <w:t>Kostnader</w:t>
      </w:r>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p>
    <w:p w14:paraId="5D5255A4" w14:textId="77777777" w:rsidR="002A0D5F" w:rsidRDefault="002A0D5F" w:rsidP="00E80303">
      <w:pPr>
        <w:pStyle w:val="Brdtextmedindrag"/>
        <w:ind w:firstLine="0"/>
      </w:pPr>
      <w:r w:rsidRPr="00401667">
        <w:t xml:space="preserve">Den totala kostnaden för grundskolan 2011 var drygt 80 miljarder kronor, vilket var en ökning </w:t>
      </w:r>
      <w:r w:rsidRPr="00AD7F24">
        <w:t>med 2 procent</w:t>
      </w:r>
      <w:r w:rsidRPr="00401667">
        <w:t xml:space="preserve"> jämfört med året innan. </w:t>
      </w:r>
      <w:r w:rsidRPr="001407D0">
        <w:t>För uppgifter om kostnadsutvecklingen i de olika verksamheterna, se tabell 20 i bilaga 4.</w:t>
      </w:r>
    </w:p>
    <w:p w14:paraId="3AAC674B" w14:textId="52E7C336" w:rsidR="002A0D5F" w:rsidRPr="001407D0" w:rsidRDefault="002A0D5F" w:rsidP="00B43D43">
      <w:pPr>
        <w:pStyle w:val="Brdtextmedindrag"/>
        <w:rPr>
          <w:highlight w:val="yellow"/>
        </w:rPr>
      </w:pPr>
      <w:r w:rsidRPr="001407D0">
        <w:t>Av den totala kostnaden avsåg 71 miljarder kronor kommunal grund</w:t>
      </w:r>
      <w:r w:rsidR="0027570B">
        <w:t>-</w:t>
      </w:r>
      <w:r w:rsidRPr="001407D0">
        <w:t>skola (inklusive skolskjuts)</w:t>
      </w:r>
      <w:r w:rsidR="00270DE8">
        <w:t>,</w:t>
      </w:r>
      <w:r w:rsidRPr="001407D0">
        <w:t xml:space="preserve"> medan kostnaden för fristående grundskolor var 9 miljarder kronor, vilket motsvarade knappt 11,3 procent av den totala kostnaden. Kostnaden per elev för undervisning uppgick ti</w:t>
      </w:r>
      <w:r>
        <w:t>ll 45 400 kronor, vilket är</w:t>
      </w:r>
      <w:r w:rsidRPr="001407D0">
        <w:t xml:space="preserve"> en ökning med drygt 1,5 procent i fasta priser jämfört med 2010. För uppgifter om kostnadsutvecklingen i de olika verksamheterna, se tabell 20 i bilaga 4.</w:t>
      </w:r>
    </w:p>
    <w:p w14:paraId="0303859C" w14:textId="2FB59F12" w:rsidR="002A0D5F" w:rsidRPr="00401667" w:rsidRDefault="002A0D5F" w:rsidP="00E80303">
      <w:pPr>
        <w:pStyle w:val="Brdtextmedindrag"/>
      </w:pPr>
      <w:r w:rsidRPr="00401667">
        <w:t xml:space="preserve">Jämfört med kommunala grundskolor hade fristående grundskolor i genomsnitt lägre kostnader per elev för undervisning, elevhälsa och övriga kostnader, medan kostnaden per elev för skolmåltider, lokaler </w:t>
      </w:r>
      <w:r w:rsidR="00270DE8">
        <w:t>och</w:t>
      </w:r>
      <w:r w:rsidRPr="00401667">
        <w:t xml:space="preserve"> läromedel var högre.</w:t>
      </w:r>
    </w:p>
    <w:p w14:paraId="39297196" w14:textId="1185DB7E" w:rsidR="0027570B" w:rsidRDefault="0027570B">
      <w:pPr>
        <w:overflowPunct/>
        <w:autoSpaceDE/>
        <w:autoSpaceDN/>
        <w:adjustRightInd/>
        <w:textAlignment w:val="auto"/>
        <w:rPr>
          <w:sz w:val="20"/>
        </w:rPr>
      </w:pPr>
      <w:r>
        <w:br w:type="page"/>
      </w:r>
    </w:p>
    <w:p w14:paraId="454ED07C" w14:textId="77777777" w:rsidR="002A0D5F" w:rsidRDefault="002A0D5F" w:rsidP="00E2233D">
      <w:pPr>
        <w:pStyle w:val="Rubrik2"/>
        <w:numPr>
          <w:ilvl w:val="1"/>
          <w:numId w:val="19"/>
        </w:numPr>
        <w:tabs>
          <w:tab w:val="clear" w:pos="4168"/>
          <w:tab w:val="num" w:pos="1191"/>
        </w:tabs>
        <w:ind w:left="907"/>
      </w:pPr>
      <w:bookmarkStart w:id="1684" w:name="_Toc350326930"/>
      <w:bookmarkStart w:id="1685" w:name="_Toc350329039"/>
      <w:bookmarkStart w:id="1686" w:name="_Toc350329850"/>
      <w:bookmarkStart w:id="1687" w:name="_Toc350331605"/>
      <w:bookmarkStart w:id="1688" w:name="_Toc350340471"/>
      <w:bookmarkStart w:id="1689" w:name="_Toc350345115"/>
      <w:bookmarkStart w:id="1690" w:name="_Toc350406878"/>
      <w:bookmarkStart w:id="1691" w:name="_Toc350412465"/>
      <w:bookmarkStart w:id="1692" w:name="_Toc350414343"/>
      <w:bookmarkStart w:id="1693" w:name="_Toc351027704"/>
      <w:bookmarkStart w:id="1694" w:name="_Toc351637611"/>
      <w:bookmarkStart w:id="1695" w:name="_Toc351639354"/>
      <w:bookmarkStart w:id="1696" w:name="_Toc351642824"/>
      <w:bookmarkStart w:id="1697" w:name="_Toc351644357"/>
      <w:bookmarkStart w:id="1698" w:name="_Toc351647031"/>
      <w:r>
        <w:t>Grundsärskola</w:t>
      </w:r>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p>
    <w:p w14:paraId="7BA0F1C5" w14:textId="77777777" w:rsidR="002A0D5F" w:rsidRDefault="002A0D5F" w:rsidP="00106462">
      <w:pPr>
        <w:pStyle w:val="Rubrik3"/>
        <w:numPr>
          <w:ilvl w:val="2"/>
          <w:numId w:val="19"/>
        </w:numPr>
        <w:spacing w:before="0"/>
      </w:pPr>
      <w:bookmarkStart w:id="1699" w:name="_Toc350326931"/>
      <w:bookmarkStart w:id="1700" w:name="_Toc350329040"/>
      <w:bookmarkStart w:id="1701" w:name="_Toc350329851"/>
      <w:bookmarkStart w:id="1702" w:name="_Toc350331606"/>
      <w:bookmarkStart w:id="1703" w:name="_Toc350340472"/>
      <w:bookmarkStart w:id="1704" w:name="_Toc350345116"/>
      <w:bookmarkStart w:id="1705" w:name="_Toc350406879"/>
      <w:bookmarkStart w:id="1706" w:name="_Toc350412466"/>
      <w:bookmarkStart w:id="1707" w:name="_Toc350414344"/>
      <w:bookmarkStart w:id="1708" w:name="_Toc351027705"/>
      <w:bookmarkStart w:id="1709" w:name="_Toc351637612"/>
      <w:bookmarkStart w:id="1710" w:name="_Toc351639355"/>
      <w:bookmarkStart w:id="1711" w:name="_Toc351642825"/>
      <w:bookmarkStart w:id="1712" w:name="_Toc351644358"/>
      <w:bookmarkStart w:id="1713" w:name="_Toc351647032"/>
      <w:r>
        <w:t>Nationella mål</w:t>
      </w:r>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p>
    <w:p w14:paraId="686812C4" w14:textId="402AB990" w:rsidR="002A0D5F" w:rsidRDefault="002A0D5F" w:rsidP="00E80303">
      <w:pPr>
        <w:pStyle w:val="Brdtextmedindrag"/>
        <w:ind w:firstLine="0"/>
      </w:pPr>
      <w:r>
        <w:t>Utbildningen i grundsärskolan ska enligt skollagen syfta till att ge elever med utvecklingsstörning en utbildning som är anpassad till varje elevs förutsättningar och så långt möjligt motsvara den som ges i grundskolan. Ett beslut om att en elev ska tas emot i grundsärskolan ska föregås av en utredning som omfattar en pedagogisk, psykologisk, medicinsk och social bedömning. Samråd med barnets vårdnadshavare ska ske när ut</w:t>
      </w:r>
      <w:r w:rsidR="0027570B">
        <w:t>-</w:t>
      </w:r>
      <w:r>
        <w:t xml:space="preserve">redningen genomförs. </w:t>
      </w:r>
    </w:p>
    <w:p w14:paraId="7BA4E14F" w14:textId="3739D213" w:rsidR="002A0D5F" w:rsidRDefault="002A0D5F" w:rsidP="00E80303">
      <w:pPr>
        <w:pStyle w:val="Brdtextmedindrag"/>
      </w:pPr>
      <w:r>
        <w:t>För grundsärskolan gäller läroplanen för grundsärskolan, förskole</w:t>
      </w:r>
      <w:r w:rsidR="0027570B">
        <w:t>-</w:t>
      </w:r>
      <w:r>
        <w:t xml:space="preserve">klassen och fritidshemmet 2011. Läroplanen innehåller skolans värdegrund och uppdrag, övergripande mål och riktlinjer samt kursplaner för grundsärskolans ämnen och ämnesområden. </w:t>
      </w:r>
    </w:p>
    <w:p w14:paraId="7F649A6B" w14:textId="77777777" w:rsidR="002A0D5F" w:rsidRDefault="002A0D5F" w:rsidP="00E2233D">
      <w:pPr>
        <w:pStyle w:val="Rubrik3"/>
        <w:numPr>
          <w:ilvl w:val="2"/>
          <w:numId w:val="19"/>
        </w:numPr>
      </w:pPr>
      <w:bookmarkStart w:id="1714" w:name="_Toc350326932"/>
      <w:bookmarkStart w:id="1715" w:name="_Toc350329041"/>
      <w:bookmarkStart w:id="1716" w:name="_Toc350329852"/>
      <w:bookmarkStart w:id="1717" w:name="_Toc350331607"/>
      <w:bookmarkStart w:id="1718" w:name="_Toc350340473"/>
      <w:bookmarkStart w:id="1719" w:name="_Toc350345117"/>
      <w:bookmarkStart w:id="1720" w:name="_Toc350406880"/>
      <w:bookmarkStart w:id="1721" w:name="_Toc350412467"/>
      <w:bookmarkStart w:id="1722" w:name="_Toc350414345"/>
      <w:bookmarkStart w:id="1723" w:name="_Toc351027706"/>
      <w:bookmarkStart w:id="1724" w:name="_Toc351637613"/>
      <w:bookmarkStart w:id="1725" w:name="_Toc351639356"/>
      <w:bookmarkStart w:id="1726" w:name="_Toc351642826"/>
      <w:bookmarkStart w:id="1727" w:name="_Toc351644359"/>
      <w:bookmarkStart w:id="1728" w:name="_Toc351647033"/>
      <w:r>
        <w:t>Måluppfyllelse</w:t>
      </w:r>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p>
    <w:p w14:paraId="5184EB56" w14:textId="2A0E466E" w:rsidR="002A0D5F" w:rsidRDefault="002A0D5F" w:rsidP="00E80303">
      <w:pPr>
        <w:pStyle w:val="Brdtextmedindrag"/>
        <w:ind w:firstLine="0"/>
      </w:pPr>
      <w:r>
        <w:t>För grundsärskolan saknas tillgång till information om i vilken mån målen för verksamheten nås. Nationell betygsstatistik finns inte att tillgå.</w:t>
      </w:r>
    </w:p>
    <w:p w14:paraId="734534CE" w14:textId="77777777" w:rsidR="002A0D5F" w:rsidRDefault="002A0D5F" w:rsidP="00E2233D">
      <w:pPr>
        <w:pStyle w:val="Rubrik3"/>
        <w:numPr>
          <w:ilvl w:val="2"/>
          <w:numId w:val="19"/>
        </w:numPr>
      </w:pPr>
      <w:bookmarkStart w:id="1729" w:name="_Toc350326933"/>
      <w:bookmarkStart w:id="1730" w:name="_Toc350329042"/>
      <w:bookmarkStart w:id="1731" w:name="_Toc350329853"/>
      <w:bookmarkStart w:id="1732" w:name="_Toc350331608"/>
      <w:bookmarkStart w:id="1733" w:name="_Toc350340474"/>
      <w:bookmarkStart w:id="1734" w:name="_Toc350345118"/>
      <w:bookmarkStart w:id="1735" w:name="_Toc350406881"/>
      <w:bookmarkStart w:id="1736" w:name="_Toc350412468"/>
      <w:bookmarkStart w:id="1737" w:name="_Toc350414346"/>
      <w:bookmarkStart w:id="1738" w:name="_Toc351027707"/>
      <w:bookmarkStart w:id="1739" w:name="_Toc351637614"/>
      <w:bookmarkStart w:id="1740" w:name="_Toc351639357"/>
      <w:bookmarkStart w:id="1741" w:name="_Toc351642827"/>
      <w:bookmarkStart w:id="1742" w:name="_Toc351644360"/>
      <w:bookmarkStart w:id="1743" w:name="_Toc351647034"/>
      <w:r>
        <w:t>Prestationer</w:t>
      </w:r>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p>
    <w:p w14:paraId="4107B8A0" w14:textId="77777777" w:rsidR="002A0D5F" w:rsidRPr="00CA2754" w:rsidRDefault="002A0D5F" w:rsidP="00613E71">
      <w:pPr>
        <w:pStyle w:val="Rubrik5utannumrering"/>
        <w:spacing w:before="0"/>
      </w:pPr>
      <w:r w:rsidRPr="00CA2754">
        <w:t>Andelen elever inskrivna i grundsärskolan har fortsatt att minska</w:t>
      </w:r>
    </w:p>
    <w:p w14:paraId="60429A48" w14:textId="77777777" w:rsidR="002A0D5F" w:rsidRPr="00B47FAD" w:rsidRDefault="002A0D5F" w:rsidP="00E80303">
      <w:pPr>
        <w:pStyle w:val="Brdtextmedindrag"/>
        <w:ind w:firstLine="0"/>
      </w:pPr>
      <w:r w:rsidRPr="00B47FAD">
        <w:t>Hösten 2012 var knappt 9 700 elever inskrivna i grundsärskolan. Detta motsvarade 1,1 procent av alla elever i de obligatoriska skolformerna. Andelen minskade med 0,1 procentenhet jämfört med året innan.</w:t>
      </w:r>
      <w:r>
        <w:t xml:space="preserve"> </w:t>
      </w:r>
    </w:p>
    <w:p w14:paraId="762592EC" w14:textId="465E34B5" w:rsidR="002A0D5F" w:rsidRDefault="002A0D5F" w:rsidP="00E80303">
      <w:pPr>
        <w:pStyle w:val="Brdtextmedindrag"/>
      </w:pPr>
      <w:r w:rsidRPr="00B47FAD">
        <w:t>Inom grundsärskolan finns en särskild inriktning</w:t>
      </w:r>
      <w:r w:rsidR="00A51D3F">
        <w:t xml:space="preserve"> kallad träningsskolan</w:t>
      </w:r>
      <w:r w:rsidRPr="00B47FAD">
        <w:t>. Träningsskolan är avsedd för elever som inte kan tillgodogöra sig undervisningen</w:t>
      </w:r>
      <w:r>
        <w:t xml:space="preserve"> i grundsärskolan. Elever i grundsärskolan kan också få sin utbildning som integrerade elever i grundskolan. Av samtliga elever i grundsärskolan hösten 2012 gick 37 procent i träningsskolan, vilket var en procentenhet högre än läsåret innan. Andelen som undervisades integrerat i grundskolan uppgick till 14 procent, vilket var samma andel som året innan. Andelen integrerade elever varierade mellan kommuner. I genomsnitt var andelen lägst i kommungruppen förortskommuner till större städer (9 procent) och i genomsnitt störst i kommungruppen turism- och besöksnäringskommuner (29 procent). </w:t>
      </w:r>
    </w:p>
    <w:p w14:paraId="1A824E9D" w14:textId="77777777" w:rsidR="002A0D5F" w:rsidRDefault="002A0D5F" w:rsidP="00E80303">
      <w:pPr>
        <w:pStyle w:val="Brdtextmedindrag"/>
      </w:pPr>
      <w:r>
        <w:t>Av eleverna i grundsärskolan var 61 procent pojkar, en andel som var oförändrad jämfört med läsåret innan.</w:t>
      </w:r>
    </w:p>
    <w:p w14:paraId="140E9FA6" w14:textId="77777777" w:rsidR="002A0D5F" w:rsidRPr="00347831" w:rsidRDefault="002A0D5F" w:rsidP="00E2233D">
      <w:pPr>
        <w:pStyle w:val="Rubrik3"/>
        <w:numPr>
          <w:ilvl w:val="2"/>
          <w:numId w:val="19"/>
        </w:numPr>
      </w:pPr>
      <w:bookmarkStart w:id="1744" w:name="_Toc350326934"/>
      <w:bookmarkStart w:id="1745" w:name="_Toc350329043"/>
      <w:bookmarkStart w:id="1746" w:name="_Toc350329854"/>
      <w:bookmarkStart w:id="1747" w:name="_Toc350331609"/>
      <w:bookmarkStart w:id="1748" w:name="_Toc350340475"/>
      <w:bookmarkStart w:id="1749" w:name="_Toc350345119"/>
      <w:bookmarkStart w:id="1750" w:name="_Toc350406882"/>
      <w:bookmarkStart w:id="1751" w:name="_Toc350412469"/>
      <w:bookmarkStart w:id="1752" w:name="_Toc350414347"/>
      <w:bookmarkStart w:id="1753" w:name="_Toc351027708"/>
      <w:bookmarkStart w:id="1754" w:name="_Toc351637615"/>
      <w:bookmarkStart w:id="1755" w:name="_Toc351639358"/>
      <w:bookmarkStart w:id="1756" w:name="_Toc351642828"/>
      <w:bookmarkStart w:id="1757" w:name="_Toc351644361"/>
      <w:bookmarkStart w:id="1758" w:name="_Toc351647035"/>
      <w:r w:rsidRPr="00347831">
        <w:t>Kostnader</w:t>
      </w:r>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p>
    <w:p w14:paraId="100F6924" w14:textId="77777777" w:rsidR="002A0D5F" w:rsidRDefault="002A0D5F" w:rsidP="00E80303">
      <w:pPr>
        <w:pStyle w:val="Brdtextmedindrag"/>
        <w:ind w:firstLine="0"/>
      </w:pPr>
      <w:r w:rsidRPr="00347831">
        <w:t>Kostnaden för grundsärskolan var 4,2 miljarder kronor 2011, vilket var en minskning me</w:t>
      </w:r>
      <w:r>
        <w:t>d knappt 3 procent</w:t>
      </w:r>
      <w:r w:rsidRPr="00347831">
        <w:t xml:space="preserve"> jämfört med 2010. Kostnaden per elev i fasta priser ökade däremot med drygt</w:t>
      </w:r>
      <w:r>
        <w:t xml:space="preserve"> 7 procent till 422 000 kronor. Kostnaden per elev för undervisning uppgick till 203 900 kronor.</w:t>
      </w:r>
    </w:p>
    <w:p w14:paraId="3A4148A5" w14:textId="77777777" w:rsidR="002A0D5F" w:rsidRDefault="002A0D5F" w:rsidP="00E2233D">
      <w:pPr>
        <w:pStyle w:val="Rubrik3"/>
        <w:numPr>
          <w:ilvl w:val="2"/>
          <w:numId w:val="19"/>
        </w:numPr>
      </w:pPr>
      <w:bookmarkStart w:id="1759" w:name="_Toc350326935"/>
      <w:bookmarkStart w:id="1760" w:name="_Toc350329044"/>
      <w:bookmarkStart w:id="1761" w:name="_Toc350329855"/>
      <w:bookmarkStart w:id="1762" w:name="_Toc350331610"/>
      <w:bookmarkStart w:id="1763" w:name="_Toc350340476"/>
      <w:bookmarkStart w:id="1764" w:name="_Toc350345120"/>
      <w:bookmarkStart w:id="1765" w:name="_Toc350406883"/>
      <w:bookmarkStart w:id="1766" w:name="_Toc350412470"/>
      <w:bookmarkStart w:id="1767" w:name="_Toc350414348"/>
      <w:bookmarkStart w:id="1768" w:name="_Toc351027709"/>
      <w:bookmarkStart w:id="1769" w:name="_Toc351637616"/>
      <w:bookmarkStart w:id="1770" w:name="_Toc351639359"/>
      <w:bookmarkStart w:id="1771" w:name="_Toc351642829"/>
      <w:bookmarkStart w:id="1772" w:name="_Toc351644362"/>
      <w:bookmarkStart w:id="1773" w:name="_Toc351647036"/>
      <w:r>
        <w:t>Personalförsörjning</w:t>
      </w:r>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p>
    <w:p w14:paraId="758CAF1D" w14:textId="77777777" w:rsidR="002A0D5F" w:rsidRDefault="002A0D5F" w:rsidP="00E80303">
      <w:pPr>
        <w:pStyle w:val="Brdtextmedindrag"/>
        <w:ind w:firstLine="0"/>
      </w:pPr>
      <w:r>
        <w:t>Antalet lärare i grundsärskolan var 2 412 (omräknat till heltidstjänster) hösten 2012. Antalet lärare per hundra elever uppgick i genomsnitt till 28,9 i kommunala skolor och till 28,5 i fristående skolor. Jämfört med föregående år har skillnaden i lärartäthet mellan kommunala och fristående huvudmän minskat.</w:t>
      </w:r>
    </w:p>
    <w:p w14:paraId="3126EF2F" w14:textId="4F5009E5" w:rsidR="002A0D5F" w:rsidRDefault="002A0D5F" w:rsidP="00E80303">
      <w:pPr>
        <w:pStyle w:val="Brdtextmedindrag"/>
      </w:pPr>
      <w:r>
        <w:t xml:space="preserve">Andelen lärare med pedagogisk högskoleexamen i kommunala skolor </w:t>
      </w:r>
      <w:r w:rsidR="00A51D3F">
        <w:t>uppgick till</w:t>
      </w:r>
      <w:r>
        <w:t xml:space="preserve"> 81 procent och andelen lärare med specialpedagogisk högskoleexamen 26 procent. I fristående skolor hade 52 procent pedagogisk högskoleexamen och 9 procent specialpedagogisk högskole</w:t>
      </w:r>
      <w:r w:rsidR="0027570B">
        <w:t>-</w:t>
      </w:r>
      <w:r>
        <w:t>examen hösten 2012. Andelen med pedagogisk högskoleexamen respektive specialpedagogisk examen har därmed minskat i både kommunala och fristående skolor.</w:t>
      </w:r>
    </w:p>
    <w:p w14:paraId="3DB2BD75" w14:textId="77777777" w:rsidR="002A0D5F" w:rsidRDefault="002A0D5F" w:rsidP="00E2233D">
      <w:pPr>
        <w:pStyle w:val="Rubrik2"/>
        <w:numPr>
          <w:ilvl w:val="1"/>
          <w:numId w:val="19"/>
        </w:numPr>
        <w:tabs>
          <w:tab w:val="clear" w:pos="4168"/>
          <w:tab w:val="num" w:pos="1191"/>
        </w:tabs>
        <w:ind w:left="907"/>
      </w:pPr>
      <w:bookmarkStart w:id="1774" w:name="_Toc350326936"/>
      <w:bookmarkStart w:id="1775" w:name="_Toc350329045"/>
      <w:bookmarkStart w:id="1776" w:name="_Toc350329856"/>
      <w:bookmarkStart w:id="1777" w:name="_Toc350331611"/>
      <w:bookmarkStart w:id="1778" w:name="_Toc350340477"/>
      <w:bookmarkStart w:id="1779" w:name="_Toc350345121"/>
      <w:bookmarkStart w:id="1780" w:name="_Toc350406884"/>
      <w:bookmarkStart w:id="1781" w:name="_Toc350412471"/>
      <w:bookmarkStart w:id="1782" w:name="_Toc350414349"/>
      <w:bookmarkStart w:id="1783" w:name="_Toc351027710"/>
      <w:bookmarkStart w:id="1784" w:name="_Toc351637617"/>
      <w:bookmarkStart w:id="1785" w:name="_Toc351639360"/>
      <w:bookmarkStart w:id="1786" w:name="_Toc351642830"/>
      <w:bookmarkStart w:id="1787" w:name="_Toc351644363"/>
      <w:bookmarkStart w:id="1788" w:name="_Toc351647037"/>
      <w:r>
        <w:t>Fritidshem</w:t>
      </w:r>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p>
    <w:p w14:paraId="0D1B141D" w14:textId="77777777" w:rsidR="002A0D5F" w:rsidRDefault="002A0D5F" w:rsidP="00613E71">
      <w:pPr>
        <w:pStyle w:val="Rubrik3"/>
        <w:numPr>
          <w:ilvl w:val="2"/>
          <w:numId w:val="19"/>
        </w:numPr>
        <w:spacing w:before="0"/>
      </w:pPr>
      <w:bookmarkStart w:id="1789" w:name="_Toc350326937"/>
      <w:bookmarkStart w:id="1790" w:name="_Toc350329046"/>
      <w:bookmarkStart w:id="1791" w:name="_Toc350329857"/>
      <w:bookmarkStart w:id="1792" w:name="_Toc350331612"/>
      <w:bookmarkStart w:id="1793" w:name="_Toc350340478"/>
      <w:bookmarkStart w:id="1794" w:name="_Toc350345122"/>
      <w:bookmarkStart w:id="1795" w:name="_Toc350406885"/>
      <w:bookmarkStart w:id="1796" w:name="_Toc350412472"/>
      <w:bookmarkStart w:id="1797" w:name="_Toc350414350"/>
      <w:bookmarkStart w:id="1798" w:name="_Toc351027711"/>
      <w:bookmarkStart w:id="1799" w:name="_Toc351637618"/>
      <w:bookmarkStart w:id="1800" w:name="_Toc351639361"/>
      <w:bookmarkStart w:id="1801" w:name="_Toc351642831"/>
      <w:bookmarkStart w:id="1802" w:name="_Toc351644364"/>
      <w:bookmarkStart w:id="1803" w:name="_Toc351647038"/>
      <w:r>
        <w:t>Nationella mål</w:t>
      </w:r>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p>
    <w:p w14:paraId="62DF5182" w14:textId="77777777" w:rsidR="002A0D5F" w:rsidRDefault="002A0D5F" w:rsidP="00E80303">
      <w:pPr>
        <w:pStyle w:val="Brdtextmedindrag"/>
        <w:ind w:firstLine="0"/>
      </w:pPr>
      <w:r>
        <w:t>Fritidshemmet ska komplettera skolan genom att stimulera elevernas utveckling och lärande samt erbjuda dem en meningsfull fritid och rekreation. Varje kommun ska erbjuda fritidshem t.o.m. vårterminen det år då eleven fyller 13 år. Från och med höstterminen det år då eleven fyller 10 år får öppen fritidsverksamhet erbjudas i stället för fritidshem.</w:t>
      </w:r>
    </w:p>
    <w:p w14:paraId="2C46D22D" w14:textId="2D9A00D8" w:rsidR="002A0D5F" w:rsidRDefault="002A0D5F" w:rsidP="00E80303">
      <w:pPr>
        <w:pStyle w:val="Brdtextmedindrag"/>
      </w:pPr>
      <w:r>
        <w:t xml:space="preserve">För fritidshem gäller </w:t>
      </w:r>
      <w:r w:rsidR="00404424">
        <w:t xml:space="preserve">den del av </w:t>
      </w:r>
      <w:r>
        <w:t>läroplanen för grundskolan, förskoleklassen och fritidshemmet 2011 som anger skolans värdegrund och uppdrag samt i tillämpliga delar den del som anger övergripande mål och riktlinjer för verksamheten.</w:t>
      </w:r>
    </w:p>
    <w:p w14:paraId="33F9DC0B" w14:textId="77777777" w:rsidR="002A0D5F" w:rsidRDefault="002A0D5F" w:rsidP="00E2233D">
      <w:pPr>
        <w:pStyle w:val="Rubrik3"/>
        <w:numPr>
          <w:ilvl w:val="2"/>
          <w:numId w:val="19"/>
        </w:numPr>
      </w:pPr>
      <w:bookmarkStart w:id="1804" w:name="_Toc350326938"/>
      <w:bookmarkStart w:id="1805" w:name="_Toc350329047"/>
      <w:bookmarkStart w:id="1806" w:name="_Toc350329858"/>
      <w:bookmarkStart w:id="1807" w:name="_Toc350331613"/>
      <w:bookmarkStart w:id="1808" w:name="_Toc350340479"/>
      <w:bookmarkStart w:id="1809" w:name="_Toc350345123"/>
      <w:bookmarkStart w:id="1810" w:name="_Toc350406886"/>
      <w:bookmarkStart w:id="1811" w:name="_Toc350412473"/>
      <w:bookmarkStart w:id="1812" w:name="_Toc350414351"/>
      <w:bookmarkStart w:id="1813" w:name="_Toc351027712"/>
      <w:bookmarkStart w:id="1814" w:name="_Toc351637619"/>
      <w:bookmarkStart w:id="1815" w:name="_Toc351639362"/>
      <w:bookmarkStart w:id="1816" w:name="_Toc351642832"/>
      <w:bookmarkStart w:id="1817" w:name="_Toc351644365"/>
      <w:bookmarkStart w:id="1818" w:name="_Toc351647039"/>
      <w:r>
        <w:t>Prestationer</w:t>
      </w:r>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p>
    <w:p w14:paraId="137B67B8" w14:textId="77777777" w:rsidR="002A0D5F" w:rsidRPr="007E594D" w:rsidRDefault="002A0D5F" w:rsidP="00E80303">
      <w:pPr>
        <w:pStyle w:val="Rubrik5utannumrering"/>
      </w:pPr>
      <w:r w:rsidRPr="007E594D">
        <w:t>Större grupper men högre personaltäthet</w:t>
      </w:r>
    </w:p>
    <w:p w14:paraId="0046A988" w14:textId="61718117" w:rsidR="002A0D5F" w:rsidRDefault="002A0D5F" w:rsidP="00E80303">
      <w:pPr>
        <w:pStyle w:val="Brdtextmedindrag"/>
        <w:ind w:firstLine="0"/>
      </w:pPr>
      <w:r>
        <w:t>Sedan 2007 har elevgruppernas storlek i fritidshemmen i genomsnitt ökat med 20 procent. Antalet inskrivna elever per avdelning ökade mellan 2011 och 2012, från 38,8 till 40,2 elever. Personaltätheten ökade dock då antalet elever per årsarbetare minskade från 20,4 till 19,8. Kommuner inom kommungruppen större städer hade lägst genomsnittlig personal</w:t>
      </w:r>
      <w:r w:rsidR="0027570B">
        <w:t>-</w:t>
      </w:r>
      <w:r>
        <w:t>täthet, men också hög andel inskrivna elever i åldern 6–9 år. I kommun</w:t>
      </w:r>
      <w:r w:rsidR="0027570B">
        <w:t>-</w:t>
      </w:r>
      <w:r>
        <w:t xml:space="preserve">gruppen storstäder var den genomsnittliga personaltätheten högst. </w:t>
      </w:r>
    </w:p>
    <w:p w14:paraId="31E275E9" w14:textId="77777777" w:rsidR="002A0D5F" w:rsidRPr="003900E8" w:rsidRDefault="002A0D5F" w:rsidP="00E80303">
      <w:pPr>
        <w:pStyle w:val="Rubrik5utannumrering"/>
      </w:pPr>
      <w:r w:rsidRPr="00673064">
        <w:t>Små förändringar av andelen inskrivna barn</w:t>
      </w:r>
    </w:p>
    <w:p w14:paraId="57D24BA1" w14:textId="5A724AB0" w:rsidR="002A0D5F" w:rsidRDefault="002A0D5F" w:rsidP="00E80303">
      <w:pPr>
        <w:pStyle w:val="Brdtextmedindrag"/>
        <w:ind w:firstLine="0"/>
      </w:pPr>
      <w:r>
        <w:t xml:space="preserve">Andelen barn i åldern 6–9 år som var inskrivna i fritidshem 2012 </w:t>
      </w:r>
      <w:r w:rsidR="00791F08">
        <w:t>uppgick till</w:t>
      </w:r>
      <w:r>
        <w:t xml:space="preserve"> 81,4 procent, vilk</w:t>
      </w:r>
      <w:r w:rsidR="004F3E99">
        <w:t>et var en minskning med drygt 1</w:t>
      </w:r>
      <w:r>
        <w:t> procent</w:t>
      </w:r>
      <w:r w:rsidR="0027570B">
        <w:t>-</w:t>
      </w:r>
      <w:r>
        <w:t>enhet jämfört med 2011. I åldern 10–12 år var andelen inskrivna bar</w:t>
      </w:r>
      <w:r w:rsidR="004F3E99">
        <w:t>n 17,9 procent, en ökning med 1</w:t>
      </w:r>
      <w:r>
        <w:t> procentenhet jämfört med 2011.</w:t>
      </w:r>
    </w:p>
    <w:p w14:paraId="39AC3B80" w14:textId="3BA58CA1" w:rsidR="002A0D5F" w:rsidRDefault="002A0D5F" w:rsidP="00B43D43">
      <w:pPr>
        <w:pStyle w:val="Brdtextmedindrag"/>
      </w:pPr>
      <w:r>
        <w:t>Som framgår av diagram 5.8 var det betydligt vanligare i kommun</w:t>
      </w:r>
      <w:r w:rsidR="0027570B">
        <w:t>-</w:t>
      </w:r>
      <w:r>
        <w:t>grupperna storstäder, förortskommuner till storstäderna och större städer att barn i åldern 6–9 år var inskrivna i fritidshem än i kommungrupperna glesbygdskommuner, kommuner i glesbefolkad region och varu</w:t>
      </w:r>
      <w:r w:rsidR="0027570B">
        <w:t>-</w:t>
      </w:r>
      <w:r>
        <w:t>producerande kommuner. Kommungruppen storstäder hade dock i genomsnitt den lägsta andelen inskrivna barn i åldern 10–12 år (12 procent), vilket delvis kan förklaras av förekomsten av öppen fritidsverksamhet i dessa kommuner.</w:t>
      </w:r>
    </w:p>
    <w:p w14:paraId="1F737970" w14:textId="667C5560" w:rsidR="002A0D5F" w:rsidRDefault="002A0D5F" w:rsidP="00B43D43">
      <w:pPr>
        <w:pStyle w:val="DiagramRubrik"/>
      </w:pPr>
      <w:r>
        <w:t xml:space="preserve">Diagram </w:t>
      </w:r>
      <w:fldSimple w:instr=" STYLEREF 1 \s ">
        <w:r w:rsidR="00756367">
          <w:rPr>
            <w:noProof/>
          </w:rPr>
          <w:t>5</w:t>
        </w:r>
      </w:fldSimple>
      <w:r>
        <w:t>.</w:t>
      </w:r>
      <w:fldSimple w:instr=" SEQ Diagram \* ARABIC \s 1 ">
        <w:r w:rsidR="00756367">
          <w:rPr>
            <w:noProof/>
          </w:rPr>
          <w:t>8</w:t>
        </w:r>
      </w:fldSimple>
      <w:r>
        <w:tab/>
        <w:t>Andel</w:t>
      </w:r>
      <w:r w:rsidR="0027570B">
        <w:t xml:space="preserve"> barn 6–</w:t>
      </w:r>
      <w:r>
        <w:t>9 år inskrivna i fritidshem och antal barn per årsarbetare och kommungrupp 2012</w:t>
      </w:r>
    </w:p>
    <w:p w14:paraId="2C0692A8" w14:textId="77777777" w:rsidR="002A0D5F" w:rsidRDefault="002A0D5F" w:rsidP="00B43D43">
      <w:pPr>
        <w:pStyle w:val="DiagramUnderrubrik"/>
        <w:spacing w:after="0"/>
        <w:ind w:left="0"/>
      </w:pPr>
      <w:r>
        <w:t xml:space="preserve">Antal </w:t>
      </w:r>
      <w:r>
        <w:tab/>
      </w:r>
      <w:r>
        <w:tab/>
      </w:r>
      <w:r>
        <w:tab/>
      </w:r>
      <w:r>
        <w:tab/>
        <w:t>Procent</w:t>
      </w:r>
    </w:p>
    <w:p w14:paraId="13351020" w14:textId="77777777" w:rsidR="002A0D5F" w:rsidRPr="00F613BA" w:rsidRDefault="002A0D5F" w:rsidP="00B43D43">
      <w:pPr>
        <w:pStyle w:val="Brdtext"/>
        <w:spacing w:line="260" w:lineRule="atLeast"/>
      </w:pPr>
      <w:r>
        <w:rPr>
          <w:noProof/>
          <w:lang w:eastAsia="sv-SE"/>
        </w:rPr>
        <w:drawing>
          <wp:inline distT="0" distB="0" distL="0" distR="0" wp14:anchorId="2796D60F" wp14:editId="609EBAAA">
            <wp:extent cx="3745230" cy="2673984"/>
            <wp:effectExtent l="0" t="0" r="7620" b="0"/>
            <wp:docPr id="32" name="Bildobjekt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25"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75B84DF9" w14:textId="77777777" w:rsidR="002A0D5F" w:rsidRDefault="002A0D5F" w:rsidP="00E2233D">
      <w:pPr>
        <w:pStyle w:val="Rubrik3"/>
        <w:numPr>
          <w:ilvl w:val="2"/>
          <w:numId w:val="19"/>
        </w:numPr>
      </w:pPr>
      <w:r>
        <w:t xml:space="preserve"> </w:t>
      </w:r>
      <w:bookmarkStart w:id="1819" w:name="_Toc350326939"/>
      <w:bookmarkStart w:id="1820" w:name="_Toc350329048"/>
      <w:bookmarkStart w:id="1821" w:name="_Toc350329859"/>
      <w:bookmarkStart w:id="1822" w:name="_Toc350331614"/>
      <w:bookmarkStart w:id="1823" w:name="_Toc350340480"/>
      <w:bookmarkStart w:id="1824" w:name="_Toc350345124"/>
      <w:bookmarkStart w:id="1825" w:name="_Toc350406887"/>
      <w:bookmarkStart w:id="1826" w:name="_Toc350412474"/>
      <w:bookmarkStart w:id="1827" w:name="_Toc350414352"/>
      <w:bookmarkStart w:id="1828" w:name="_Toc351027713"/>
      <w:bookmarkStart w:id="1829" w:name="_Toc351637620"/>
      <w:bookmarkStart w:id="1830" w:name="_Toc351639363"/>
      <w:bookmarkStart w:id="1831" w:name="_Toc351642833"/>
      <w:bookmarkStart w:id="1832" w:name="_Toc351644366"/>
      <w:bookmarkStart w:id="1833" w:name="_Toc351647040"/>
      <w:r>
        <w:t>Kostnader</w:t>
      </w:r>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p>
    <w:p w14:paraId="3A944C0F" w14:textId="77777777" w:rsidR="002A0D5F" w:rsidRPr="00F73413" w:rsidRDefault="002A0D5F" w:rsidP="00E80303">
      <w:pPr>
        <w:pStyle w:val="Rubrik5utannumrering"/>
      </w:pPr>
      <w:r w:rsidRPr="00F73413">
        <w:t>Ökade totala kostnader på grund av fler barn</w:t>
      </w:r>
    </w:p>
    <w:p w14:paraId="6636A600" w14:textId="39156DB5" w:rsidR="002A0D5F" w:rsidRDefault="002A0D5F" w:rsidP="00E80303">
      <w:pPr>
        <w:pStyle w:val="Brdtextmedindrag"/>
        <w:ind w:firstLine="0"/>
      </w:pPr>
      <w:r>
        <w:t xml:space="preserve">Den totala kostnaden för fritidshemmen 2011 </w:t>
      </w:r>
      <w:r w:rsidR="00B95725">
        <w:t>uppgick till</w:t>
      </w:r>
      <w:r>
        <w:t xml:space="preserve"> 13,3 miljarder kronor, vilket var en ökning med knappt 5 procent i fasta priser jämfört med 2010. Kostnaden per barn mätt i fasta priser var oförändrad. </w:t>
      </w:r>
    </w:p>
    <w:p w14:paraId="598B43F0" w14:textId="77777777" w:rsidR="002A0D5F" w:rsidRDefault="002A0D5F" w:rsidP="00E80303">
      <w:pPr>
        <w:pStyle w:val="Brdtextmedindrag"/>
      </w:pPr>
      <w:r>
        <w:t xml:space="preserve">I verksamhet i kommunal regi utgjorde personalkostnaden 70 procent av den totala kostnaden. Föräldrars avgifter finansierade i genomsnitt 17 procent av kostnaderna. </w:t>
      </w:r>
    </w:p>
    <w:p w14:paraId="4EBA2448" w14:textId="77777777" w:rsidR="002A0D5F" w:rsidRDefault="002A0D5F" w:rsidP="00E2233D">
      <w:pPr>
        <w:pStyle w:val="Rubrik3"/>
        <w:numPr>
          <w:ilvl w:val="2"/>
          <w:numId w:val="19"/>
        </w:numPr>
      </w:pPr>
      <w:bookmarkStart w:id="1834" w:name="_Toc350326940"/>
      <w:bookmarkStart w:id="1835" w:name="_Toc350329049"/>
      <w:bookmarkStart w:id="1836" w:name="_Toc350329860"/>
      <w:bookmarkStart w:id="1837" w:name="_Toc350331615"/>
      <w:bookmarkStart w:id="1838" w:name="_Toc350340481"/>
      <w:bookmarkStart w:id="1839" w:name="_Toc350345125"/>
      <w:bookmarkStart w:id="1840" w:name="_Toc350406888"/>
      <w:bookmarkStart w:id="1841" w:name="_Toc350412475"/>
      <w:bookmarkStart w:id="1842" w:name="_Toc350414353"/>
      <w:bookmarkStart w:id="1843" w:name="_Toc351027714"/>
      <w:bookmarkStart w:id="1844" w:name="_Toc351637621"/>
      <w:bookmarkStart w:id="1845" w:name="_Toc351639364"/>
      <w:bookmarkStart w:id="1846" w:name="_Toc351642834"/>
      <w:bookmarkStart w:id="1847" w:name="_Toc351644367"/>
      <w:bookmarkStart w:id="1848" w:name="_Toc351647041"/>
      <w:r>
        <w:t>Personalförsörjning</w:t>
      </w:r>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p>
    <w:p w14:paraId="560EACAE" w14:textId="66D44F4D" w:rsidR="002A0D5F" w:rsidRPr="007E594D" w:rsidRDefault="002A0D5F" w:rsidP="00E80303">
      <w:pPr>
        <w:pStyle w:val="Rubrik5utannumrering"/>
      </w:pPr>
      <w:r w:rsidRPr="007E594D">
        <w:t>Fler årsarbet</w:t>
      </w:r>
      <w:r>
        <w:t>are</w:t>
      </w:r>
      <w:r w:rsidR="005A1B53">
        <w:t>,</w:t>
      </w:r>
      <w:r w:rsidRPr="007E594D">
        <w:t xml:space="preserve"> men minskad andel personal med pedagogisk högskoleexamen</w:t>
      </w:r>
    </w:p>
    <w:p w14:paraId="0C0376D7" w14:textId="339F8AAA" w:rsidR="002A0D5F" w:rsidRDefault="002A0D5F" w:rsidP="00E80303">
      <w:pPr>
        <w:pStyle w:val="Brdtextmedindrag"/>
        <w:ind w:firstLine="0"/>
      </w:pPr>
      <w:r>
        <w:t xml:space="preserve">Hösten 2012 fanns det ca 20 500 årsarbetare i fritidshemmen. Jämfört med 2011 ökade antalet med 1 100. Av de anställda i fritidshem hade, omräknat till årsarbetare, 54 procent en högskoleutbildning med pedagogisk inriktning 2012, vilket var en minskning med </w:t>
      </w:r>
      <w:r w:rsidR="00FE7428">
        <w:t>1</w:t>
      </w:r>
      <w:r>
        <w:t xml:space="preserve"> procentenhet jämfört med föregående år. Den vanligaste examen bland anställda med pedagogisk examen var fritidspedagogexamen. </w:t>
      </w:r>
    </w:p>
    <w:p w14:paraId="7BF2D198" w14:textId="77777777" w:rsidR="002A0D5F" w:rsidRPr="00465F38" w:rsidRDefault="002A0D5F" w:rsidP="00E2233D">
      <w:pPr>
        <w:pStyle w:val="Rubrik2"/>
        <w:numPr>
          <w:ilvl w:val="1"/>
          <w:numId w:val="19"/>
        </w:numPr>
        <w:tabs>
          <w:tab w:val="clear" w:pos="4168"/>
          <w:tab w:val="num" w:pos="1191"/>
        </w:tabs>
        <w:ind w:left="907"/>
      </w:pPr>
      <w:bookmarkStart w:id="1849" w:name="_Toc350326941"/>
      <w:bookmarkStart w:id="1850" w:name="_Toc350329050"/>
      <w:bookmarkStart w:id="1851" w:name="_Toc350329861"/>
      <w:bookmarkStart w:id="1852" w:name="_Toc350331616"/>
      <w:bookmarkStart w:id="1853" w:name="_Toc350340482"/>
      <w:bookmarkStart w:id="1854" w:name="_Toc350345126"/>
      <w:bookmarkStart w:id="1855" w:name="_Toc350406889"/>
      <w:bookmarkStart w:id="1856" w:name="_Toc350412476"/>
      <w:bookmarkStart w:id="1857" w:name="_Toc350414354"/>
      <w:bookmarkStart w:id="1858" w:name="_Toc351027715"/>
      <w:bookmarkStart w:id="1859" w:name="_Toc351637622"/>
      <w:bookmarkStart w:id="1860" w:name="_Toc351639365"/>
      <w:bookmarkStart w:id="1861" w:name="_Toc351642835"/>
      <w:bookmarkStart w:id="1862" w:name="_Toc351644368"/>
      <w:bookmarkStart w:id="1863" w:name="_Toc351647042"/>
      <w:r w:rsidRPr="00465F38">
        <w:t>Gymnasieskola</w:t>
      </w:r>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p>
    <w:p w14:paraId="2D5FBCF7" w14:textId="77777777" w:rsidR="002A0D5F" w:rsidRPr="00F7513E" w:rsidRDefault="002A0D5F" w:rsidP="00613E71">
      <w:pPr>
        <w:pStyle w:val="Rubrik3"/>
        <w:numPr>
          <w:ilvl w:val="2"/>
          <w:numId w:val="19"/>
        </w:numPr>
        <w:spacing w:before="0"/>
      </w:pPr>
      <w:bookmarkStart w:id="1864" w:name="_Toc350326942"/>
      <w:bookmarkStart w:id="1865" w:name="_Toc350329051"/>
      <w:bookmarkStart w:id="1866" w:name="_Toc350329862"/>
      <w:bookmarkStart w:id="1867" w:name="_Toc350331617"/>
      <w:bookmarkStart w:id="1868" w:name="_Toc350340483"/>
      <w:bookmarkStart w:id="1869" w:name="_Toc350345127"/>
      <w:bookmarkStart w:id="1870" w:name="_Toc350406890"/>
      <w:bookmarkStart w:id="1871" w:name="_Toc350412477"/>
      <w:bookmarkStart w:id="1872" w:name="_Toc350414355"/>
      <w:bookmarkStart w:id="1873" w:name="_Toc351027716"/>
      <w:bookmarkStart w:id="1874" w:name="_Toc351637623"/>
      <w:bookmarkStart w:id="1875" w:name="_Toc351639366"/>
      <w:bookmarkStart w:id="1876" w:name="_Toc351642836"/>
      <w:bookmarkStart w:id="1877" w:name="_Toc351644369"/>
      <w:bookmarkStart w:id="1878" w:name="_Toc351647043"/>
      <w:r>
        <w:t>Nationella mål</w:t>
      </w:r>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p>
    <w:p w14:paraId="4CE1163D" w14:textId="23BA6CA4" w:rsidR="002A0D5F" w:rsidRDefault="002A0D5F" w:rsidP="00E80303">
      <w:pPr>
        <w:pStyle w:val="Brdtextmedindrag"/>
        <w:ind w:firstLine="0"/>
      </w:pPr>
      <w:r w:rsidRPr="00F7513E">
        <w:t xml:space="preserve">Alla ungdomar ska enligt skollagen ha lika tillgång till utbildning, som ska vara likvärdig </w:t>
      </w:r>
      <w:r w:rsidR="00FE7428">
        <w:t>oavsett var</w:t>
      </w:r>
      <w:r w:rsidRPr="00F7513E">
        <w:t xml:space="preserve"> den anordnas i landet. Varje kommun ansvarar för att ungdomarna i kommunen erbjuds gymnasieutbildning av god kvalitet. Vilka utbildningar som erbjuds och antalet platser på dessa ska så långt det är möjligt anpassas med hänsyn till ungdomarnas önskemål.</w:t>
      </w:r>
    </w:p>
    <w:p w14:paraId="721EF913" w14:textId="77777777" w:rsidR="002A0D5F" w:rsidRDefault="002A0D5F" w:rsidP="00E80303">
      <w:pPr>
        <w:pStyle w:val="Brdtextmedindrag"/>
      </w:pPr>
      <w:r w:rsidRPr="00F7513E">
        <w:t>Hösten 2011 infördes den reformerade gymnas</w:t>
      </w:r>
      <w:r>
        <w:t>ieskolan.</w:t>
      </w:r>
      <w:r w:rsidRPr="00F7513E">
        <w:t xml:space="preserve"> Det kommer till och med våren 2013 att finnas elever i gymnasieskolan som läser enligt de tidigare bestämmelserna.</w:t>
      </w:r>
      <w:r w:rsidRPr="00465F38">
        <w:t xml:space="preserve"> </w:t>
      </w:r>
      <w:r w:rsidRPr="00F7513E">
        <w:t>Följande beskrivning avser vad som gäller i den nya gymnasieskolan.</w:t>
      </w:r>
    </w:p>
    <w:p w14:paraId="294642B8" w14:textId="4AE43B89" w:rsidR="002A0D5F" w:rsidRPr="00F7513E" w:rsidRDefault="002A0D5F" w:rsidP="00E80303">
      <w:pPr>
        <w:pStyle w:val="Brdtextmedindrag"/>
      </w:pPr>
      <w:r w:rsidRPr="00F7513E">
        <w:t>Gymnasieskolan ska enligt skollagen ge en god grund för yrkes</w:t>
      </w:r>
      <w:r w:rsidR="0027570B">
        <w:t>-</w:t>
      </w:r>
      <w:r w:rsidRPr="00F7513E">
        <w:t>verksamhet och fortsatta studier samt för personlig utveckling och ett aktivt deltagande i samhällslivet.</w:t>
      </w:r>
    </w:p>
    <w:p w14:paraId="077A4737" w14:textId="365278E0" w:rsidR="002A0D5F" w:rsidRDefault="002A0D5F" w:rsidP="00E80303">
      <w:pPr>
        <w:pStyle w:val="Brdtextmedindrag"/>
      </w:pPr>
      <w:r w:rsidRPr="00F7513E">
        <w:t>Gymnasieskolans huvuduppgift är enligt den nya läroplanen för gymnasieskolan att förmedla kunskaper och skapa förutsättningar för att eleverna ska tillägna sig och utveckla kunskaper. Utbildningen ska främja elevernas utveckling till ansvarskännande människor, som aktivt deltar i och utvecklar yrkes- och samhällslivet, och ska bidra till elevernas allsidiga utveckling. Undervisningen ska anpassas till varje elevs förutsättningar och behov. Elever på yrkesprogram ska ges möjlighet att uppnå kraven för en yrkesexamen som innebär att eleven har uppnått en av branschen godtagbar nivå av yrkeskunnande för att vara väl förberedd för yrkeslivet. Elever på högskoleförberedande program ska ges möjlighet att uppnå kraven för en högskoleförberedande examen som innebär att eleven har tillräckliga kunskaper för att vara väl förberedd för högskolestudier. För elever som avslutat ett introduktions</w:t>
      </w:r>
      <w:r w:rsidR="0027570B">
        <w:t>-</w:t>
      </w:r>
      <w:r w:rsidRPr="00F7513E">
        <w:t>program är målsättningen att de ska ha en plan och tillräckliga kunskaper för fortsatt utbildning eller att de uppnår en förberedelse för</w:t>
      </w:r>
      <w:r>
        <w:t xml:space="preserve"> etablering på arbetsmarknaden.</w:t>
      </w:r>
    </w:p>
    <w:p w14:paraId="790ACF8F" w14:textId="77777777" w:rsidR="002A0D5F" w:rsidRPr="00F7513E" w:rsidRDefault="002A0D5F" w:rsidP="00E80303">
      <w:pPr>
        <w:pStyle w:val="Brdtextmedindrag"/>
      </w:pPr>
      <w:r w:rsidRPr="00F7513E">
        <w:t>Samtliga nationella program i den nya gymnasieskolan har fastställda examensmål. För varje ämne i gymnasieskolan finns en ämnesplan, som kompletterar läroplanen. I ämnesplanen anges syftet för undervisningen i ämnet samt</w:t>
      </w:r>
      <w:r>
        <w:t xml:space="preserve"> för varje kurs</w:t>
      </w:r>
      <w:r w:rsidRPr="00F7513E">
        <w:t xml:space="preserve"> centralt innehåll och kunskapskrav för betygsstegen A, C och E.</w:t>
      </w:r>
    </w:p>
    <w:p w14:paraId="2EC9A533" w14:textId="77777777" w:rsidR="002A0D5F" w:rsidRDefault="002A0D5F" w:rsidP="00E2233D">
      <w:pPr>
        <w:pStyle w:val="Rubrik3"/>
        <w:numPr>
          <w:ilvl w:val="2"/>
          <w:numId w:val="19"/>
        </w:numPr>
      </w:pPr>
      <w:bookmarkStart w:id="1879" w:name="_Toc350326943"/>
      <w:bookmarkStart w:id="1880" w:name="_Toc350329052"/>
      <w:bookmarkStart w:id="1881" w:name="_Toc350329863"/>
      <w:bookmarkStart w:id="1882" w:name="_Toc350331618"/>
      <w:bookmarkStart w:id="1883" w:name="_Toc350340484"/>
      <w:bookmarkStart w:id="1884" w:name="_Toc350345128"/>
      <w:bookmarkStart w:id="1885" w:name="_Toc350406891"/>
      <w:bookmarkStart w:id="1886" w:name="_Toc350412478"/>
      <w:bookmarkStart w:id="1887" w:name="_Toc350414356"/>
      <w:bookmarkStart w:id="1888" w:name="_Toc351027717"/>
      <w:bookmarkStart w:id="1889" w:name="_Toc351637624"/>
      <w:bookmarkStart w:id="1890" w:name="_Toc351639367"/>
      <w:bookmarkStart w:id="1891" w:name="_Toc351642837"/>
      <w:bookmarkStart w:id="1892" w:name="_Toc351644370"/>
      <w:bookmarkStart w:id="1893" w:name="_Toc351647044"/>
      <w:r>
        <w:t>Måluppfyllelse</w:t>
      </w:r>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p>
    <w:p w14:paraId="08D35FEF" w14:textId="72945C96" w:rsidR="002A0D5F" w:rsidRDefault="002A0D5F" w:rsidP="00E80303">
      <w:pPr>
        <w:pStyle w:val="Brdtextmedindrag"/>
        <w:ind w:firstLine="0"/>
      </w:pPr>
      <w:r w:rsidRPr="00BE0BD2">
        <w:t>Några nationellt fastställda indikatorer för att mäta måluppfyllelsen i gymnasieskolan fanns inte för 201</w:t>
      </w:r>
      <w:r>
        <w:t>2</w:t>
      </w:r>
      <w:r w:rsidRPr="00BE0BD2">
        <w:t>, men en bedömning av målupp</w:t>
      </w:r>
      <w:r w:rsidR="0027570B">
        <w:t>-</w:t>
      </w:r>
      <w:r w:rsidRPr="00BE0BD2">
        <w:t>fyllelse</w:t>
      </w:r>
      <w:r>
        <w:t xml:space="preserve"> kan</w:t>
      </w:r>
      <w:r w:rsidRPr="00BE0BD2">
        <w:t xml:space="preserve"> omfatta följande områden:</w:t>
      </w:r>
    </w:p>
    <w:p w14:paraId="0D882E35" w14:textId="77777777" w:rsidR="002A0D5F" w:rsidRDefault="002A0D5F" w:rsidP="002A0D5F">
      <w:pPr>
        <w:pStyle w:val="Punktlista"/>
        <w:numPr>
          <w:ilvl w:val="0"/>
          <w:numId w:val="30"/>
        </w:numPr>
      </w:pPr>
      <w:r w:rsidRPr="00BE0BD2">
        <w:t>Tillgänglighet: Erbjuds eleverna ett allsidigt urval av program?</w:t>
      </w:r>
    </w:p>
    <w:p w14:paraId="6F06CFD2" w14:textId="3BB0BB91" w:rsidR="00B53FE5" w:rsidRDefault="002A0D5F" w:rsidP="005B08E4">
      <w:pPr>
        <w:pStyle w:val="Punktlista"/>
        <w:numPr>
          <w:ilvl w:val="0"/>
          <w:numId w:val="30"/>
        </w:numPr>
      </w:pPr>
      <w:r w:rsidRPr="00BE0BD2">
        <w:t>Kunskaper och färdigheter: Uppnår eleverna avsedda kunskaper, dvs. är eleverna förberedda för kommande yrkesverksamhet respektive för fortsatta studier efter avslutad utbildning?</w:t>
      </w:r>
      <w:r w:rsidR="00377618">
        <w:t xml:space="preserve"> </w:t>
      </w:r>
      <w:r w:rsidRPr="00BE0BD2">
        <w:t xml:space="preserve">I vilken utsträckning och </w:t>
      </w:r>
    </w:p>
    <w:p w14:paraId="3129C5E8" w14:textId="02FB807B" w:rsidR="0091540E" w:rsidRDefault="002A0D5F" w:rsidP="00B53FE5">
      <w:pPr>
        <w:pStyle w:val="Punktlista"/>
        <w:numPr>
          <w:ilvl w:val="0"/>
          <w:numId w:val="0"/>
        </w:numPr>
        <w:ind w:left="283"/>
      </w:pPr>
      <w:r w:rsidRPr="00BE0BD2">
        <w:t xml:space="preserve">hur snabbt övergår eleverna till yrkesverksamhet respektive högre studier? </w:t>
      </w:r>
    </w:p>
    <w:p w14:paraId="1C7D404E" w14:textId="2A9A2D2C" w:rsidR="002A0D5F" w:rsidRPr="00BE0BD2" w:rsidRDefault="002A0D5F" w:rsidP="0091540E">
      <w:pPr>
        <w:pStyle w:val="Punktlista"/>
        <w:numPr>
          <w:ilvl w:val="0"/>
          <w:numId w:val="0"/>
        </w:numPr>
        <w:ind w:left="283"/>
      </w:pPr>
      <w:r w:rsidRPr="00BE0BD2">
        <w:t xml:space="preserve">Måluppfyllelsen beskrivs utifrån dessa </w:t>
      </w:r>
      <w:r>
        <w:t>områden</w:t>
      </w:r>
      <w:r w:rsidRPr="00BE0BD2">
        <w:t>.</w:t>
      </w:r>
      <w:r w:rsidRPr="002844C7">
        <w:t xml:space="preserve"> </w:t>
      </w:r>
    </w:p>
    <w:p w14:paraId="0C18A89C" w14:textId="194267F0" w:rsidR="002A0D5F" w:rsidRDefault="002A0D5F" w:rsidP="00E80303">
      <w:pPr>
        <w:pStyle w:val="Rubrik5utannumrering"/>
      </w:pPr>
      <w:r>
        <w:t xml:space="preserve">Vissa kommuner saknar </w:t>
      </w:r>
      <w:r w:rsidR="00EF138D">
        <w:t xml:space="preserve">en </w:t>
      </w:r>
      <w:r>
        <w:t>gym</w:t>
      </w:r>
      <w:r w:rsidR="00EF138D">
        <w:t>na</w:t>
      </w:r>
      <w:r>
        <w:t xml:space="preserve">sieskola </w:t>
      </w:r>
    </w:p>
    <w:p w14:paraId="29092BF6" w14:textId="308727E0" w:rsidR="002A0D5F" w:rsidRPr="005324D9" w:rsidRDefault="002A0D5F" w:rsidP="00B43D43">
      <w:pPr>
        <w:pStyle w:val="Brdtextmedindrag"/>
        <w:ind w:firstLine="0"/>
      </w:pPr>
      <w:r w:rsidRPr="005324D9">
        <w:t>Av</w:t>
      </w:r>
      <w:r>
        <w:t xml:space="preserve"> landets 290 kommuner var det 23</w:t>
      </w:r>
      <w:r w:rsidRPr="005324D9">
        <w:t xml:space="preserve"> kommuner som</w:t>
      </w:r>
      <w:r>
        <w:t xml:space="preserve"> hösten 2012</w:t>
      </w:r>
      <w:r w:rsidRPr="005324D9">
        <w:t xml:space="preserve"> saknade </w:t>
      </w:r>
      <w:r w:rsidR="00EF138D">
        <w:t xml:space="preserve">en </w:t>
      </w:r>
      <w:r w:rsidRPr="005324D9">
        <w:t>gymnasieskola belägen i kommunen</w:t>
      </w:r>
      <w:r>
        <w:t xml:space="preserve">. Några av dessa kommuner ingår dock i kommunalförbund. </w:t>
      </w:r>
    </w:p>
    <w:p w14:paraId="5FE83430" w14:textId="77777777" w:rsidR="002A0D5F" w:rsidRDefault="002A0D5F" w:rsidP="00E80303">
      <w:pPr>
        <w:pStyle w:val="Rubrik5utannumrering"/>
      </w:pPr>
      <w:r>
        <w:t>Nästan alla elever som slutar grundskolan börjar i gymnasieskolan</w:t>
      </w:r>
    </w:p>
    <w:p w14:paraId="6A26FBA3" w14:textId="77777777" w:rsidR="002A0D5F" w:rsidRPr="00EF760E" w:rsidRDefault="002A0D5F" w:rsidP="00D03C4A">
      <w:pPr>
        <w:pStyle w:val="Brdtextmedindrag"/>
        <w:ind w:firstLine="0"/>
      </w:pPr>
      <w:r w:rsidRPr="00EF760E">
        <w:t xml:space="preserve">Totalt </w:t>
      </w:r>
      <w:r>
        <w:t>gick drygt</w:t>
      </w:r>
      <w:r w:rsidRPr="00EF760E">
        <w:t xml:space="preserve"> 9</w:t>
      </w:r>
      <w:r>
        <w:t>8,5 </w:t>
      </w:r>
      <w:r w:rsidRPr="00EF760E">
        <w:t>procent av alla elever som slutade grundskolan på våren 201</w:t>
      </w:r>
      <w:r>
        <w:t>2</w:t>
      </w:r>
      <w:r w:rsidRPr="00EF760E">
        <w:t xml:space="preserve"> i gymnasieskolan i oktober 2012.</w:t>
      </w:r>
      <w:r>
        <w:t xml:space="preserve"> </w:t>
      </w:r>
      <w:r w:rsidRPr="00EF760E">
        <w:t xml:space="preserve">Andelen som inte </w:t>
      </w:r>
      <w:r>
        <w:t xml:space="preserve">direkt </w:t>
      </w:r>
      <w:r w:rsidRPr="00EF760E">
        <w:t>g</w:t>
      </w:r>
      <w:r>
        <w:t>ick över till gymnasieskolan varierade</w:t>
      </w:r>
      <w:r w:rsidRPr="00EF760E">
        <w:t xml:space="preserve"> över landet. I var tionde kommun var andelen över 3</w:t>
      </w:r>
      <w:r>
        <w:t> </w:t>
      </w:r>
      <w:r w:rsidRPr="00EF760E">
        <w:t xml:space="preserve">procent, medan alla elever </w:t>
      </w:r>
      <w:r>
        <w:t>fortsatte</w:t>
      </w:r>
      <w:r w:rsidRPr="00EF760E">
        <w:t xml:space="preserve"> direkt till gymnasieskolan i 4</w:t>
      </w:r>
      <w:r>
        <w:t>9</w:t>
      </w:r>
      <w:r w:rsidRPr="00EF760E">
        <w:t xml:space="preserve"> kommuner.</w:t>
      </w:r>
      <w:r>
        <w:t xml:space="preserve"> I över hälften av kommunerna var det endast två elever eller färre som inte fortsatte direkt till gymnasieskolan. </w:t>
      </w:r>
    </w:p>
    <w:p w14:paraId="74909320" w14:textId="77777777" w:rsidR="002A0D5F" w:rsidRDefault="002A0D5F" w:rsidP="00E80303">
      <w:pPr>
        <w:pStyle w:val="Rubrik5utannumrering"/>
      </w:pPr>
      <w:r>
        <w:t>Betygsnivån i gymnasieskolan stabil under den senaste femårsperioden</w:t>
      </w:r>
    </w:p>
    <w:p w14:paraId="69691694" w14:textId="33CE2C8A" w:rsidR="002A0D5F" w:rsidRPr="004D6899" w:rsidRDefault="002A0D5F" w:rsidP="00E80303">
      <w:pPr>
        <w:pStyle w:val="Brdtextmedindrag"/>
        <w:ind w:firstLine="0"/>
      </w:pPr>
      <w:r w:rsidRPr="00EF760E">
        <w:t xml:space="preserve">Utbildningen i gymnasieskolan pågår normalt under tre år. Det är dock långt ifrån alla elever som </w:t>
      </w:r>
      <w:r>
        <w:t>slutför</w:t>
      </w:r>
      <w:r w:rsidRPr="00EF760E">
        <w:t xml:space="preserve"> studierna inom denna tid. Av de som börj</w:t>
      </w:r>
      <w:r>
        <w:t>ade i gymnasieskolan hösten 2009</w:t>
      </w:r>
      <w:r w:rsidRPr="00EF760E">
        <w:t xml:space="preserve"> hade knappt 69</w:t>
      </w:r>
      <w:r>
        <w:t> </w:t>
      </w:r>
      <w:r w:rsidRPr="00EF760E">
        <w:t>procent fått slutbetyg våren 201</w:t>
      </w:r>
      <w:r>
        <w:t>2, vilket är oförändrat i förhållande till året innan.</w:t>
      </w:r>
      <w:r w:rsidRPr="00EF760E">
        <w:t xml:space="preserve"> Enligt </w:t>
      </w:r>
      <w:r>
        <w:t>S</w:t>
      </w:r>
      <w:r w:rsidRPr="00EF760E">
        <w:t xml:space="preserve">kolverket </w:t>
      </w:r>
      <w:r w:rsidR="00EF138D">
        <w:t>förlängs studietiden ofta till följd av</w:t>
      </w:r>
      <w:r w:rsidRPr="00EF760E">
        <w:t xml:space="preserve"> att elever bytt program under studietiden</w:t>
      </w:r>
      <w:r w:rsidR="00EF138D">
        <w:t>, ofta</w:t>
      </w:r>
      <w:r w:rsidRPr="00EF760E">
        <w:t xml:space="preserve"> med ett och ibland två år.</w:t>
      </w:r>
      <w:r>
        <w:t xml:space="preserve"> Knappt 77 procent av eleverna som påbörjade sin gymnasieutbildning 2008 hade fått slutbetyg 2012, fyra år efter studiestarten. </w:t>
      </w:r>
    </w:p>
    <w:p w14:paraId="7F941171" w14:textId="5A395728" w:rsidR="002A0D5F" w:rsidRPr="004D6899" w:rsidRDefault="002A0D5F" w:rsidP="00E80303">
      <w:pPr>
        <w:pStyle w:val="Brdtextmedindrag"/>
      </w:pPr>
      <w:r w:rsidRPr="004D6899">
        <w:t>Av alla som fyllde 20</w:t>
      </w:r>
      <w:r>
        <w:t> </w:t>
      </w:r>
      <w:r w:rsidRPr="004D6899">
        <w:t>år 2012 hade 74</w:t>
      </w:r>
      <w:r>
        <w:t> </w:t>
      </w:r>
      <w:r w:rsidRPr="004D6899">
        <w:t>procent fått slutbetyg från gymnasieskolan senast under våren 201</w:t>
      </w:r>
      <w:r w:rsidRPr="001703FD">
        <w:t>2</w:t>
      </w:r>
      <w:r w:rsidRPr="00F86575">
        <w:t xml:space="preserve">. Det är en ökning med </w:t>
      </w:r>
      <w:r w:rsidR="00EF138D">
        <w:t>1</w:t>
      </w:r>
      <w:r>
        <w:t> </w:t>
      </w:r>
      <w:r w:rsidRPr="00F36A0A">
        <w:t>procentenhet jämfört med året innan.</w:t>
      </w:r>
      <w:r>
        <w:t xml:space="preserve"> På kommunnivå fanns</w:t>
      </w:r>
      <w:r w:rsidRPr="00F36A0A">
        <w:t xml:space="preserve"> det dock stora skillnader i andelen 20-åringar med slutbetyg, då andelen var under 6</w:t>
      </w:r>
      <w:r w:rsidRPr="00EF766E">
        <w:t>6</w:t>
      </w:r>
      <w:r>
        <w:t> </w:t>
      </w:r>
      <w:r w:rsidRPr="00EF766E">
        <w:t>procent i var tionde kommun och över 8</w:t>
      </w:r>
      <w:r w:rsidRPr="00F352E9">
        <w:t>0</w:t>
      </w:r>
      <w:r>
        <w:t> </w:t>
      </w:r>
      <w:r w:rsidRPr="004D6899">
        <w:t>procent i lika många kommuner. På kommungruppsnivå var andelen störst i större städer och minst i storstäder.</w:t>
      </w:r>
    </w:p>
    <w:p w14:paraId="6E6E088B" w14:textId="5B1D88CE" w:rsidR="002A0D5F" w:rsidRPr="00EF760E" w:rsidRDefault="002A0D5F" w:rsidP="00E80303">
      <w:pPr>
        <w:pStyle w:val="Brdtextmedindrag"/>
      </w:pPr>
      <w:r w:rsidRPr="00EF760E">
        <w:t>Den genomsnittliga betygspoängen, dvs. det genomsnittliga värdet av alla betyg som redovisas i elevens slutbetyg, var 14,</w:t>
      </w:r>
      <w:r>
        <w:t>0</w:t>
      </w:r>
      <w:r w:rsidRPr="00EF760E">
        <w:t xml:space="preserve"> av maximalt 20</w:t>
      </w:r>
      <w:r>
        <w:t> </w:t>
      </w:r>
      <w:r w:rsidRPr="00EF760E">
        <w:t>poäng för samtliga elever som fick slutbetyg läsåret 201</w:t>
      </w:r>
      <w:r>
        <w:t>1</w:t>
      </w:r>
      <w:r w:rsidRPr="00EF760E">
        <w:t>/1</w:t>
      </w:r>
      <w:r>
        <w:t>2.</w:t>
      </w:r>
      <w:r w:rsidRPr="00EF760E">
        <w:t xml:space="preserve"> På kommunnivå varierade genomsnittspoängen mellan </w:t>
      </w:r>
      <w:r>
        <w:t>3,2</w:t>
      </w:r>
      <w:r w:rsidRPr="00EF760E">
        <w:t xml:space="preserve"> och 1</w:t>
      </w:r>
      <w:r>
        <w:t>5,7</w:t>
      </w:r>
      <w:r w:rsidRPr="00EF760E">
        <w:t xml:space="preserve">, vilket innebar att spridningen ökat jämfört med </w:t>
      </w:r>
      <w:r>
        <w:t>läsåret innan</w:t>
      </w:r>
      <w:r w:rsidRPr="00EF760E">
        <w:t>. En förklaring till variationen mellan kommuner är att de har olika programutbud och att den genomsnittliga betygsnivån skiljer sig mellan olika program.</w:t>
      </w:r>
      <w:r>
        <w:t xml:space="preserve"> Ett exempel på detta är kommumer som erbjuder enbart individuellt program</w:t>
      </w:r>
      <w:r w:rsidR="00EF138D">
        <w:t>,</w:t>
      </w:r>
      <w:r>
        <w:t xml:space="preserve"> med lägre genomsnittlig betygspoäng som följd. </w:t>
      </w:r>
    </w:p>
    <w:p w14:paraId="0E4ABD4D" w14:textId="3D6E5258" w:rsidR="002A0D5F" w:rsidRPr="00EF760E" w:rsidRDefault="002A0D5F" w:rsidP="00E80303">
      <w:pPr>
        <w:pStyle w:val="Brdtextmedindrag"/>
      </w:pPr>
      <w:r w:rsidRPr="00EF760E">
        <w:t>Det fanns också könsskillnader i betygsresultaten. Läsåret 201</w:t>
      </w:r>
      <w:r>
        <w:t>1</w:t>
      </w:r>
      <w:r w:rsidRPr="00EF760E">
        <w:t>/1</w:t>
      </w:r>
      <w:r>
        <w:t>2</w:t>
      </w:r>
      <w:r w:rsidRPr="00EF760E">
        <w:t xml:space="preserve"> var genomsnittspoängen för kvinnor 14,</w:t>
      </w:r>
      <w:r>
        <w:t>7 </w:t>
      </w:r>
      <w:r w:rsidRPr="00EF760E">
        <w:t>poäng och för män 13,3</w:t>
      </w:r>
      <w:r>
        <w:t> </w:t>
      </w:r>
      <w:r w:rsidRPr="00EF760E">
        <w:t>poäng</w:t>
      </w:r>
      <w:r w:rsidR="003D34FB">
        <w:t>,</w:t>
      </w:r>
      <w:r w:rsidRPr="00EF760E">
        <w:t xml:space="preserve"> </w:t>
      </w:r>
      <w:r>
        <w:t xml:space="preserve">vilket var </w:t>
      </w:r>
      <w:r w:rsidRPr="00EF760E">
        <w:t>i paritet med betygsnivån tidigare</w:t>
      </w:r>
      <w:r>
        <w:t xml:space="preserve"> år</w:t>
      </w:r>
      <w:r w:rsidRPr="00EF760E">
        <w:t>.</w:t>
      </w:r>
    </w:p>
    <w:p w14:paraId="644CEFBD" w14:textId="77777777" w:rsidR="002A0D5F" w:rsidRDefault="002A0D5F" w:rsidP="00E80303">
      <w:pPr>
        <w:pStyle w:val="Rubrik5utannumrering"/>
      </w:pPr>
      <w:r>
        <w:t>Meritpoängskurser populära bland gymnasieelever</w:t>
      </w:r>
    </w:p>
    <w:p w14:paraId="76960B69" w14:textId="6F6D57AF" w:rsidR="002A0D5F" w:rsidRPr="00E84026" w:rsidRDefault="002A0D5F" w:rsidP="00E80303">
      <w:pPr>
        <w:pStyle w:val="Brdtextmedindrag"/>
        <w:ind w:firstLine="0"/>
      </w:pPr>
      <w:r w:rsidRPr="00357AD9">
        <w:t xml:space="preserve">Från </w:t>
      </w:r>
      <w:r>
        <w:t>och med antagningen hösten 2010</w:t>
      </w:r>
      <w:r w:rsidRPr="00357AD9">
        <w:t xml:space="preserve"> har nya tillträdesregler</w:t>
      </w:r>
      <w:r>
        <w:t xml:space="preserve"> till universitet och högskola</w:t>
      </w:r>
      <w:r w:rsidR="003D34FB">
        <w:t xml:space="preserve"> införts</w:t>
      </w:r>
      <w:r w:rsidRPr="00357AD9">
        <w:t>. Meritpoäng ges för vissa kurser</w:t>
      </w:r>
      <w:r>
        <w:t xml:space="preserve"> i gymnasieskolan</w:t>
      </w:r>
      <w:r w:rsidRPr="00357AD9">
        <w:t xml:space="preserve"> och de elever som läser dessa meritpoängskurser som utökat program riskerar inte att försämra sin genomsnittliga betygspoäng om de misslyckas med dem. De nya reglerna</w:t>
      </w:r>
      <w:r>
        <w:t xml:space="preserve"> har</w:t>
      </w:r>
      <w:r w:rsidRPr="00357AD9">
        <w:t xml:space="preserve"> forts</w:t>
      </w:r>
      <w:r>
        <w:t>att</w:t>
      </w:r>
      <w:r w:rsidRPr="00357AD9">
        <w:t xml:space="preserve"> att på</w:t>
      </w:r>
      <w:r w:rsidRPr="00E84026">
        <w:t xml:space="preserve">verka elevernas studieval. </w:t>
      </w:r>
    </w:p>
    <w:p w14:paraId="7540AE9B" w14:textId="511C11A4" w:rsidR="002A0D5F" w:rsidRPr="00357AD9" w:rsidRDefault="002A0D5F" w:rsidP="00E80303">
      <w:pPr>
        <w:pStyle w:val="Brdtextmedindrag"/>
      </w:pPr>
      <w:r w:rsidRPr="005D1571">
        <w:t>Av de elever som fick slutbetyg våren 201</w:t>
      </w:r>
      <w:r>
        <w:t>2</w:t>
      </w:r>
      <w:r w:rsidRPr="00357AD9">
        <w:t xml:space="preserve"> hade</w:t>
      </w:r>
      <w:r>
        <w:t xml:space="preserve"> drygt</w:t>
      </w:r>
      <w:r w:rsidRPr="00357AD9">
        <w:t xml:space="preserve"> 4</w:t>
      </w:r>
      <w:r>
        <w:t>0 </w:t>
      </w:r>
      <w:r w:rsidRPr="00357AD9">
        <w:t>procent läst utökat program,</w:t>
      </w:r>
      <w:r w:rsidR="003D34FB">
        <w:t xml:space="preserve"> vilket är</w:t>
      </w:r>
      <w:r w:rsidRPr="00357AD9">
        <w:t xml:space="preserve"> </w:t>
      </w:r>
      <w:r>
        <w:t>en liten minskning i jämförelse med året innan. Nivån har dock varit stabil de senast tre åren</w:t>
      </w:r>
      <w:r w:rsidR="003D34FB">
        <w:t>,</w:t>
      </w:r>
      <w:r>
        <w:t xml:space="preserve"> med en</w:t>
      </w:r>
      <w:r w:rsidRPr="00357AD9">
        <w:t xml:space="preserve"> kraftig ökning </w:t>
      </w:r>
      <w:r>
        <w:t>mellan 2009 och 2010</w:t>
      </w:r>
      <w:r w:rsidRPr="00357AD9">
        <w:t xml:space="preserve"> då andelen </w:t>
      </w:r>
      <w:r>
        <w:t>ökade från</w:t>
      </w:r>
      <w:r w:rsidRPr="00357AD9">
        <w:t xml:space="preserve"> 23</w:t>
      </w:r>
      <w:r>
        <w:t> </w:t>
      </w:r>
      <w:r w:rsidRPr="00357AD9">
        <w:t>procent</w:t>
      </w:r>
      <w:r>
        <w:t xml:space="preserve"> till 43 procent</w:t>
      </w:r>
      <w:r w:rsidRPr="00357AD9">
        <w:t>. Samtidigt har andelen elever av dem med slutbetyg som läst reducerat program fortsatt att sjunka</w:t>
      </w:r>
      <w:r w:rsidR="003D34FB">
        <w:t>,</w:t>
      </w:r>
      <w:r w:rsidRPr="00357AD9">
        <w:t xml:space="preserve"> och</w:t>
      </w:r>
      <w:r>
        <w:t xml:space="preserve"> har minskat</w:t>
      </w:r>
      <w:r w:rsidRPr="00357AD9">
        <w:t xml:space="preserve"> från 2,3</w:t>
      </w:r>
      <w:r>
        <w:t> </w:t>
      </w:r>
      <w:r w:rsidRPr="00357AD9">
        <w:t>procent 2009 till 0,</w:t>
      </w:r>
      <w:r>
        <w:t>3 </w:t>
      </w:r>
      <w:r w:rsidRPr="00357AD9">
        <w:t>procent 201</w:t>
      </w:r>
      <w:r>
        <w:t>2</w:t>
      </w:r>
      <w:r w:rsidRPr="00357AD9">
        <w:t xml:space="preserve">. Även denna nedgång kan troligen förklaras med de nya tillträdesreglerna. Tidigare kunde eleverna påverka sin genomsnittliga betygspoäng genom att </w:t>
      </w:r>
      <w:r w:rsidR="003D34FB">
        <w:t>välja</w:t>
      </w:r>
      <w:r w:rsidRPr="00357AD9">
        <w:t xml:space="preserve"> bort kurser som de upplevde som svåra att klara.</w:t>
      </w:r>
    </w:p>
    <w:p w14:paraId="4D776D10" w14:textId="2E43AE02" w:rsidR="002A0D5F" w:rsidRPr="00E84026" w:rsidRDefault="002A0D5F" w:rsidP="00E80303">
      <w:pPr>
        <w:pStyle w:val="Brdtextmedindrag"/>
      </w:pPr>
      <w:r w:rsidRPr="00357AD9">
        <w:t>Skillnaderna var små mellan kommungrupperna när det gäller andelen elever med slutbetyg från reducerat program</w:t>
      </w:r>
      <w:r w:rsidR="003D34FB">
        <w:t>,</w:t>
      </w:r>
      <w:r w:rsidRPr="00357AD9">
        <w:t xml:space="preserve"> men desto större när det gäller utökat program. I </w:t>
      </w:r>
      <w:r w:rsidRPr="00E84026">
        <w:t xml:space="preserve">förortskommuner till storstäderna var andelen som gått ett </w:t>
      </w:r>
      <w:r>
        <w:t>utökat</w:t>
      </w:r>
      <w:r w:rsidRPr="00E84026">
        <w:t xml:space="preserve"> program lägst, i genomsnitt </w:t>
      </w:r>
      <w:r>
        <w:t>29 </w:t>
      </w:r>
      <w:r w:rsidRPr="00E84026">
        <w:t>procent av eleverna med slutbetyg, medan andelen var 5</w:t>
      </w:r>
      <w:r>
        <w:t>4 </w:t>
      </w:r>
      <w:r w:rsidRPr="00E84026">
        <w:t>procent i glesbygdskommuner. Skillnaderna kan till viss del förklaras av skillnader i skolornas program</w:t>
      </w:r>
      <w:r w:rsidR="0027570B">
        <w:t>-</w:t>
      </w:r>
      <w:r w:rsidRPr="00E84026">
        <w:t>utbud.</w:t>
      </w:r>
    </w:p>
    <w:p w14:paraId="799FE948" w14:textId="1004AF1B" w:rsidR="002A0D5F" w:rsidRDefault="002A0D5F" w:rsidP="00B43D43">
      <w:pPr>
        <w:pStyle w:val="Brdtextmedindrag"/>
      </w:pPr>
      <w:r w:rsidRPr="00E84026">
        <w:t xml:space="preserve">Sedan de nya tillträdesreglerna till universitet och högskolor började </w:t>
      </w:r>
      <w:r w:rsidRPr="002844C7">
        <w:t xml:space="preserve">tillämpas läser eleverna i betydligt </w:t>
      </w:r>
      <w:r w:rsidR="003D34FB">
        <w:t>större</w:t>
      </w:r>
      <w:r w:rsidRPr="002844C7">
        <w:t xml:space="preserve"> utsträckning kurser som ger dem meritpoäng, t.ex. högre kurser i matematik och moderna språk.</w:t>
      </w:r>
      <w:r>
        <w:t xml:space="preserve"> Diagram 5.9 visar utvecklingen de senaste fyra åren för några sådana kurser</w:t>
      </w:r>
      <w:r w:rsidR="003D34FB">
        <w:t>:</w:t>
      </w:r>
      <w:r>
        <w:t xml:space="preserve"> Matematik C, Matematik E och moderna språk steg 4 (franska, spanska, tyska).</w:t>
      </w:r>
    </w:p>
    <w:p w14:paraId="75FD3491" w14:textId="77777777" w:rsidR="002A0D5F" w:rsidRDefault="002A0D5F" w:rsidP="0027570B">
      <w:pPr>
        <w:pStyle w:val="DiagramRubrik"/>
      </w:pPr>
      <w:r>
        <w:t xml:space="preserve">Diagram </w:t>
      </w:r>
      <w:fldSimple w:instr=" STYLEREF 1 \s ">
        <w:r w:rsidR="00756367">
          <w:rPr>
            <w:noProof/>
          </w:rPr>
          <w:t>5</w:t>
        </w:r>
      </w:fldSimple>
      <w:r>
        <w:t>.</w:t>
      </w:r>
      <w:fldSimple w:instr=" SEQ Diagram \* ARABIC \s 1 ">
        <w:r w:rsidR="00756367">
          <w:rPr>
            <w:noProof/>
          </w:rPr>
          <w:t>9</w:t>
        </w:r>
      </w:fldSimple>
      <w:r>
        <w:tab/>
        <w:t>Elever med slutbetyg i kurs matematik C, matematik E respektive moderna språk av elever med slutbetyg från gymnasieskolan 2009–2012</w:t>
      </w:r>
    </w:p>
    <w:p w14:paraId="0DD697C3" w14:textId="77777777" w:rsidR="002A0D5F" w:rsidRDefault="002A0D5F" w:rsidP="00E80303">
      <w:pPr>
        <w:pStyle w:val="DiagramUnderrubrik"/>
        <w:spacing w:after="0"/>
      </w:pPr>
      <w:r>
        <w:t>Procent</w:t>
      </w:r>
    </w:p>
    <w:p w14:paraId="29611CEC" w14:textId="77777777" w:rsidR="002A0D5F" w:rsidRDefault="002A0D5F" w:rsidP="00B43D43">
      <w:pPr>
        <w:pStyle w:val="Brdtext"/>
        <w:spacing w:line="260" w:lineRule="atLeast"/>
      </w:pPr>
      <w:r>
        <w:rPr>
          <w:noProof/>
          <w:lang w:eastAsia="sv-SE"/>
        </w:rPr>
        <w:drawing>
          <wp:inline distT="0" distB="0" distL="0" distR="0" wp14:anchorId="446BF4F5" wp14:editId="7CA135BD">
            <wp:extent cx="3745230" cy="2670548"/>
            <wp:effectExtent l="0" t="0" r="7620" b="0"/>
            <wp:docPr id="82" name="Bildobjekt 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126" cstate="print">
                      <a:extLst>
                        <a:ext uri="{28A0092B-C50C-407E-A947-70E740481C1C}">
                          <a14:useLocalDpi xmlns:a14="http://schemas.microsoft.com/office/drawing/2010/main" val="0"/>
                        </a:ext>
                      </a:extLst>
                    </a:blip>
                    <a:srcRect/>
                    <a:stretch>
                      <a:fillRect/>
                    </a:stretch>
                  </pic:blipFill>
                  <pic:spPr bwMode="auto">
                    <a:xfrm>
                      <a:off x="0" y="0"/>
                      <a:ext cx="3745230" cy="2670548"/>
                    </a:xfrm>
                    <a:prstGeom prst="rect">
                      <a:avLst/>
                    </a:prstGeom>
                    <a:noFill/>
                    <a:ln>
                      <a:noFill/>
                    </a:ln>
                  </pic:spPr>
                </pic:pic>
              </a:graphicData>
            </a:graphic>
          </wp:inline>
        </w:drawing>
      </w:r>
    </w:p>
    <w:p w14:paraId="0D9F5ABC" w14:textId="77777777" w:rsidR="002A0D5F" w:rsidRDefault="002A0D5F" w:rsidP="00E80303">
      <w:pPr>
        <w:pStyle w:val="Rubrik5utannumrering"/>
      </w:pPr>
      <w:r>
        <w:t>Färre elever nådde grundläggande högskolebehörighet</w:t>
      </w:r>
    </w:p>
    <w:p w14:paraId="35689F56" w14:textId="404C4FC9" w:rsidR="002A0D5F" w:rsidRPr="00EF760E" w:rsidRDefault="002A0D5F" w:rsidP="00E80303">
      <w:pPr>
        <w:pStyle w:val="Brdtextmedindrag"/>
        <w:ind w:firstLine="0"/>
      </w:pPr>
      <w:r w:rsidRPr="00EF760E">
        <w:t>Av de 9</w:t>
      </w:r>
      <w:r>
        <w:t>6 9</w:t>
      </w:r>
      <w:r w:rsidRPr="00EF760E">
        <w:t>00 elever som fick ett slutbetyg från gymnasieskolan våren 201</w:t>
      </w:r>
      <w:r>
        <w:t>2</w:t>
      </w:r>
      <w:r w:rsidRPr="00EF760E">
        <w:t xml:space="preserve"> uppnådde 8</w:t>
      </w:r>
      <w:r>
        <w:t>6</w:t>
      </w:r>
      <w:r w:rsidRPr="00EF760E">
        <w:t>,</w:t>
      </w:r>
      <w:r>
        <w:t>7 </w:t>
      </w:r>
      <w:r w:rsidRPr="00EF760E">
        <w:t>procent grundläggande behörighet till högskole</w:t>
      </w:r>
      <w:r w:rsidR="002B3EAB">
        <w:t>-</w:t>
      </w:r>
      <w:r w:rsidRPr="00EF760E">
        <w:t xml:space="preserve">utbildning på grundnivå. Det är en liten </w:t>
      </w:r>
      <w:r>
        <w:t>minskning</w:t>
      </w:r>
      <w:r w:rsidRPr="00EF760E">
        <w:t xml:space="preserve"> jämfört med läsåret före</w:t>
      </w:r>
      <w:r>
        <w:t>.</w:t>
      </w:r>
      <w:r w:rsidRPr="00EF760E">
        <w:t xml:space="preserve"> För </w:t>
      </w:r>
      <w:r>
        <w:t>kvinnor</w:t>
      </w:r>
      <w:r w:rsidRPr="00EF760E">
        <w:t xml:space="preserve"> var andelen 90,</w:t>
      </w:r>
      <w:r>
        <w:t>1 </w:t>
      </w:r>
      <w:r w:rsidRPr="00EF760E">
        <w:t xml:space="preserve">procent och för </w:t>
      </w:r>
      <w:r>
        <w:t>män</w:t>
      </w:r>
      <w:r w:rsidRPr="00EF760E">
        <w:t xml:space="preserve"> 83,</w:t>
      </w:r>
      <w:r>
        <w:t>3 </w:t>
      </w:r>
      <w:r w:rsidRPr="00EF760E">
        <w:t>procent.</w:t>
      </w:r>
    </w:p>
    <w:p w14:paraId="09B57332" w14:textId="77777777" w:rsidR="002A0D5F" w:rsidRPr="00EF760E" w:rsidRDefault="002A0D5F" w:rsidP="00E80303">
      <w:pPr>
        <w:pStyle w:val="Brdtextmedindrag"/>
      </w:pPr>
      <w:r w:rsidRPr="00EF760E">
        <w:t>På kommunnivå varierade andelen elever som uppnått grundläggande högskolebehörighet</w:t>
      </w:r>
      <w:r>
        <w:t>.</w:t>
      </w:r>
      <w:r w:rsidRPr="00EF760E">
        <w:t xml:space="preserve"> </w:t>
      </w:r>
      <w:r>
        <w:t>A</w:t>
      </w:r>
      <w:r w:rsidRPr="00EF760E">
        <w:t>ndelen</w:t>
      </w:r>
      <w:r>
        <w:t xml:space="preserve"> var under 76 </w:t>
      </w:r>
      <w:r w:rsidRPr="00EF760E">
        <w:t>procen</w:t>
      </w:r>
      <w:r>
        <w:t>t i var tionde kommun och över 94 p</w:t>
      </w:r>
      <w:r w:rsidRPr="00EF760E">
        <w:t>rocent i lika många kommuner.</w:t>
      </w:r>
      <w:r>
        <w:t xml:space="preserve"> En </w:t>
      </w:r>
      <w:r w:rsidRPr="00EF760E">
        <w:t>förklaring till skillnaderna kan vara att sammansättningen av programutbudet skiljer sig mellan kommuner.</w:t>
      </w:r>
      <w:r>
        <w:t xml:space="preserve"> </w:t>
      </w:r>
    </w:p>
    <w:p w14:paraId="11110D8C" w14:textId="607FB313" w:rsidR="002A0D5F" w:rsidRPr="00EF760E" w:rsidRDefault="002A0D5F" w:rsidP="00E80303">
      <w:pPr>
        <w:pStyle w:val="Brdtextmedindrag"/>
      </w:pPr>
      <w:r w:rsidRPr="00EF760E">
        <w:t>Sammantaget hade 6</w:t>
      </w:r>
      <w:r>
        <w:t>4 </w:t>
      </w:r>
      <w:r w:rsidRPr="00EF760E">
        <w:t>procent av landets invånare som fyllde 20 år under 201</w:t>
      </w:r>
      <w:r>
        <w:t>2</w:t>
      </w:r>
      <w:r w:rsidRPr="00EF760E">
        <w:t xml:space="preserve"> uppnått grundläggande högskolebehörighet inom gymnasie</w:t>
      </w:r>
      <w:r w:rsidR="002B3EAB">
        <w:t>-</w:t>
      </w:r>
      <w:r w:rsidRPr="00EF760E">
        <w:t>skolan</w:t>
      </w:r>
      <w:r>
        <w:t>. Denna andel</w:t>
      </w:r>
      <w:r w:rsidRPr="00EF760E">
        <w:t xml:space="preserve"> varierade mellan </w:t>
      </w:r>
      <w:r>
        <w:t xml:space="preserve">40 procent </w:t>
      </w:r>
      <w:r w:rsidRPr="00EF760E">
        <w:t>och 8</w:t>
      </w:r>
      <w:r>
        <w:t>1 </w:t>
      </w:r>
      <w:r w:rsidRPr="00EF760E">
        <w:t>procent mellan kommunerna. Andelen 20-åringar som uppnått grundläggande behörighet har varit relativt oförändrad under den senaste femårsperioden.</w:t>
      </w:r>
    </w:p>
    <w:p w14:paraId="5641792B" w14:textId="77777777" w:rsidR="002A0D5F" w:rsidRDefault="002A0D5F" w:rsidP="00E80303">
      <w:pPr>
        <w:pStyle w:val="Rubrik5utannumrering"/>
      </w:pPr>
      <w:r>
        <w:t>Nästan var fjärde elev fortsatte direkt till högskolestudier</w:t>
      </w:r>
    </w:p>
    <w:p w14:paraId="28D24123" w14:textId="491DD9EB" w:rsidR="002A0D5F" w:rsidRPr="00EF760E" w:rsidRDefault="002A0D5F" w:rsidP="00E80303">
      <w:pPr>
        <w:pStyle w:val="Brdtextmedindrag"/>
        <w:ind w:firstLine="0"/>
      </w:pPr>
      <w:r w:rsidRPr="00EF760E">
        <w:t xml:space="preserve">Av de elever som fick slutbetyg </w:t>
      </w:r>
      <w:r w:rsidRPr="00E10ADE">
        <w:t xml:space="preserve">eller </w:t>
      </w:r>
      <w:r w:rsidRPr="009E6A39">
        <w:t>motsvarande f</w:t>
      </w:r>
      <w:r w:rsidRPr="00EF760E">
        <w:t>rån gymnasieskolan våren 201</w:t>
      </w:r>
      <w:r>
        <w:t>1</w:t>
      </w:r>
      <w:r w:rsidRPr="00EF760E">
        <w:t xml:space="preserve"> hade 2</w:t>
      </w:r>
      <w:r>
        <w:t>2</w:t>
      </w:r>
      <w:r w:rsidRPr="00EF760E">
        <w:t>,</w:t>
      </w:r>
      <w:r>
        <w:t>8 </w:t>
      </w:r>
      <w:r w:rsidRPr="00EF760E">
        <w:t>procent påbörjat högskolestudier läsåret därpå. Det är en minskning jämfört med</w:t>
      </w:r>
      <w:r>
        <w:t xml:space="preserve"> såväl</w:t>
      </w:r>
      <w:r w:rsidRPr="00EF760E">
        <w:t xml:space="preserve"> 2009</w:t>
      </w:r>
      <w:r>
        <w:t xml:space="preserve"> som 2010</w:t>
      </w:r>
      <w:r w:rsidR="00E10ADE">
        <w:t>,</w:t>
      </w:r>
      <w:r w:rsidRPr="00EF760E">
        <w:t xml:space="preserve"> då andelen var 25</w:t>
      </w:r>
      <w:r>
        <w:t> </w:t>
      </w:r>
      <w:r w:rsidRPr="00EF760E">
        <w:t>procent</w:t>
      </w:r>
      <w:r>
        <w:t xml:space="preserve"> respektive 23,6 procent</w:t>
      </w:r>
      <w:r w:rsidRPr="00EF760E">
        <w:t xml:space="preserve">, men fortfarande högre än de föregående åren under 2000-talet. </w:t>
      </w:r>
    </w:p>
    <w:p w14:paraId="25199F61" w14:textId="77777777" w:rsidR="002A0D5F" w:rsidRPr="00EF760E" w:rsidRDefault="002A0D5F" w:rsidP="00E80303">
      <w:pPr>
        <w:pStyle w:val="Brdtextmedindrag"/>
      </w:pPr>
      <w:r w:rsidRPr="00EF760E">
        <w:t xml:space="preserve">Direktövergången </w:t>
      </w:r>
      <w:r>
        <w:t>var högre för elever</w:t>
      </w:r>
      <w:r w:rsidRPr="00EF760E">
        <w:t xml:space="preserve"> med utländsk bakgrund</w:t>
      </w:r>
      <w:r>
        <w:t xml:space="preserve"> (36 procent) än för elever med svensk bakgrund</w:t>
      </w:r>
      <w:r w:rsidRPr="00EF760E">
        <w:t xml:space="preserve"> </w:t>
      </w:r>
      <w:r>
        <w:t>(</w:t>
      </w:r>
      <w:r w:rsidRPr="00EF760E">
        <w:t>2</w:t>
      </w:r>
      <w:r>
        <w:t>1 </w:t>
      </w:r>
      <w:r w:rsidRPr="00EF760E">
        <w:t>procent</w:t>
      </w:r>
      <w:r>
        <w:t>).</w:t>
      </w:r>
      <w:r w:rsidRPr="00EF760E">
        <w:t xml:space="preserve"> Denna skillnad gäller för såväl kvinnor som män. På kommungruppsnivå var direktövergången från kommunal gymnasieskola till högskola 201</w:t>
      </w:r>
      <w:r>
        <w:t>1</w:t>
      </w:r>
      <w:r w:rsidRPr="00EF760E">
        <w:t xml:space="preserve"> </w:t>
      </w:r>
      <w:r>
        <w:t>i genomsnitt högst</w:t>
      </w:r>
      <w:r w:rsidRPr="00EF760E">
        <w:t xml:space="preserve"> i storstäder (29</w:t>
      </w:r>
      <w:r>
        <w:t> </w:t>
      </w:r>
      <w:r w:rsidRPr="00EF760E">
        <w:t>procent) och lägst i turism- och besöksnäringskommuner (1</w:t>
      </w:r>
      <w:r>
        <w:t>7 </w:t>
      </w:r>
      <w:r w:rsidRPr="00EF760E">
        <w:t>procent).</w:t>
      </w:r>
    </w:p>
    <w:p w14:paraId="63040089" w14:textId="48DD1CC8" w:rsidR="002A0D5F" w:rsidRPr="00EF760E" w:rsidRDefault="002A0D5F" w:rsidP="00E80303">
      <w:pPr>
        <w:pStyle w:val="Brdtextmedindrag"/>
      </w:pPr>
      <w:r w:rsidRPr="00EF760E">
        <w:t>Andelen elever med slutbetyg våren 200</w:t>
      </w:r>
      <w:r>
        <w:t>9</w:t>
      </w:r>
      <w:r w:rsidRPr="00EF760E">
        <w:t xml:space="preserve"> som inom tre år fortsatt till universitet och högskola – alltså senast läsåret 201</w:t>
      </w:r>
      <w:r>
        <w:t>1</w:t>
      </w:r>
      <w:r w:rsidRPr="00EF760E">
        <w:t>/1</w:t>
      </w:r>
      <w:r>
        <w:t>2</w:t>
      </w:r>
      <w:r w:rsidRPr="00EF760E">
        <w:t xml:space="preserve"> – var 4</w:t>
      </w:r>
      <w:r>
        <w:t>4</w:t>
      </w:r>
      <w:r w:rsidRPr="00EF760E">
        <w:t>,</w:t>
      </w:r>
      <w:r>
        <w:t>7 </w:t>
      </w:r>
      <w:r w:rsidRPr="00EF760E">
        <w:t xml:space="preserve">procent, </w:t>
      </w:r>
      <w:r w:rsidR="00D20338">
        <w:t xml:space="preserve">vilket var </w:t>
      </w:r>
      <w:r w:rsidRPr="00EF760E">
        <w:t xml:space="preserve">en ökning med </w:t>
      </w:r>
      <w:r>
        <w:t>0,9 </w:t>
      </w:r>
      <w:r w:rsidRPr="00EF760E">
        <w:t xml:space="preserve">procentenheter jämfört med </w:t>
      </w:r>
      <w:r>
        <w:t>å</w:t>
      </w:r>
      <w:r w:rsidRPr="00EF760E">
        <w:t>r</w:t>
      </w:r>
      <w:r>
        <w:t>et innan</w:t>
      </w:r>
      <w:r w:rsidRPr="00EF760E">
        <w:t>. Skillnaderna mellan kommunerna var stora och varierade mellan 1</w:t>
      </w:r>
      <w:r>
        <w:t xml:space="preserve">7 procent </w:t>
      </w:r>
      <w:r w:rsidRPr="00EF760E">
        <w:t>och 7</w:t>
      </w:r>
      <w:r>
        <w:t>2 </w:t>
      </w:r>
      <w:r w:rsidRPr="00EF760E">
        <w:t>procent av alla elever som fick slutbetyg våren 200</w:t>
      </w:r>
      <w:r>
        <w:t>9</w:t>
      </w:r>
      <w:r w:rsidRPr="00EF760E">
        <w:t xml:space="preserve">. Spridningen har därmed ökat något jämfört med </w:t>
      </w:r>
      <w:r>
        <w:t>året innan</w:t>
      </w:r>
      <w:r w:rsidRPr="00EF760E">
        <w:t xml:space="preserve">. I storstadskommunerna hade </w:t>
      </w:r>
      <w:r>
        <w:t xml:space="preserve">i genomsnitt </w:t>
      </w:r>
      <w:r w:rsidRPr="00EF760E">
        <w:t>5</w:t>
      </w:r>
      <w:r>
        <w:t>4 </w:t>
      </w:r>
      <w:r w:rsidRPr="00EF760E">
        <w:t>procent av de som fick slutbetyg 200</w:t>
      </w:r>
      <w:r>
        <w:t>9</w:t>
      </w:r>
      <w:r w:rsidRPr="00EF760E">
        <w:t xml:space="preserve"> påbörjat högskolestudier inom tre år, </w:t>
      </w:r>
      <w:r>
        <w:t>vilket kan</w:t>
      </w:r>
      <w:r w:rsidRPr="00EF760E">
        <w:t xml:space="preserve"> jämföra</w:t>
      </w:r>
      <w:r>
        <w:t>s</w:t>
      </w:r>
      <w:r w:rsidRPr="00EF760E">
        <w:t xml:space="preserve"> med glesbygdskommunerna där i genomsnitt 3</w:t>
      </w:r>
      <w:r>
        <w:t>3 </w:t>
      </w:r>
      <w:r w:rsidRPr="00EF760E">
        <w:t>procent av eleverna gjort detta.</w:t>
      </w:r>
    </w:p>
    <w:p w14:paraId="2B957FBB" w14:textId="0D31D37E" w:rsidR="002A0D5F" w:rsidRPr="00EF760E" w:rsidRDefault="002A0D5F" w:rsidP="00E80303">
      <w:pPr>
        <w:pStyle w:val="Brdtextmedindrag"/>
      </w:pPr>
      <w:r w:rsidRPr="00EF760E">
        <w:t>I vilken grad elever fortsatt till högskolestudier efter gymnasieskolan beror delvis på vilken inriktning eleverna haft på sina gymnasiestudier. Högst övergångsfrekvens hade elever som gått naturvetenskapliga utbildningar</w:t>
      </w:r>
      <w:r w:rsidR="009E6A39">
        <w:t>,</w:t>
      </w:r>
      <w:r w:rsidRPr="00EF760E">
        <w:t xml:space="preserve"> följt av </w:t>
      </w:r>
      <w:r w:rsidR="009E6A39">
        <w:t xml:space="preserve">elever som gick </w:t>
      </w:r>
      <w:r w:rsidRPr="00EF760E">
        <w:t>tekniska och samhällsvetenskapliga utbildningar.</w:t>
      </w:r>
    </w:p>
    <w:p w14:paraId="2151FB5B" w14:textId="77777777" w:rsidR="002A0D5F" w:rsidRDefault="002A0D5F" w:rsidP="00E80303">
      <w:pPr>
        <w:pStyle w:val="Rubrik5utannumrering"/>
      </w:pPr>
      <w:r>
        <w:t>Direktövergången till kommunal vuxenutbildning har ökat</w:t>
      </w:r>
    </w:p>
    <w:p w14:paraId="6124A467" w14:textId="77777777" w:rsidR="002A0D5F" w:rsidRPr="00EF760E" w:rsidRDefault="002A0D5F" w:rsidP="00E80303">
      <w:pPr>
        <w:pStyle w:val="Brdtextmedindrag"/>
        <w:ind w:firstLine="0"/>
      </w:pPr>
      <w:r w:rsidRPr="00EF760E">
        <w:t>Av alla elever i årskurs 3 i gymnasieskolan 20</w:t>
      </w:r>
      <w:r>
        <w:t>10</w:t>
      </w:r>
      <w:r w:rsidRPr="00EF760E">
        <w:t>/1</w:t>
      </w:r>
      <w:r>
        <w:t>1</w:t>
      </w:r>
      <w:r w:rsidRPr="00EF760E">
        <w:t xml:space="preserve"> </w:t>
      </w:r>
      <w:r>
        <w:t>över</w:t>
      </w:r>
      <w:r w:rsidRPr="00EF760E">
        <w:t>gick 5,</w:t>
      </w:r>
      <w:r>
        <w:t>3 </w:t>
      </w:r>
      <w:r w:rsidRPr="00EF760E">
        <w:t xml:space="preserve">procent direkt till kommunal vuxenutbildning, vilket var en </w:t>
      </w:r>
      <w:r>
        <w:t>ökning</w:t>
      </w:r>
      <w:r w:rsidRPr="00EF760E">
        <w:t xml:space="preserve"> från 5</w:t>
      </w:r>
      <w:r>
        <w:t>,0 </w:t>
      </w:r>
      <w:r w:rsidRPr="00EF760E">
        <w:t>procent året innan. Av de som fick slutbetyg från gymnasieskolan våren 201</w:t>
      </w:r>
      <w:r>
        <w:t>1 fortsatte</w:t>
      </w:r>
      <w:r w:rsidRPr="00EF760E">
        <w:t xml:space="preserve"> 4,</w:t>
      </w:r>
      <w:r>
        <w:t>6 procent direkt i</w:t>
      </w:r>
      <w:r w:rsidRPr="00EF760E">
        <w:t xml:space="preserve"> komvux på hösten samma år. </w:t>
      </w:r>
      <w:r>
        <w:t>Av</w:t>
      </w:r>
      <w:r w:rsidRPr="00EF760E">
        <w:t xml:space="preserve"> de elever som inte erhöll slutbetyg vid läsårets utgång </w:t>
      </w:r>
      <w:r>
        <w:t>gick</w:t>
      </w:r>
      <w:r w:rsidRPr="00EF760E">
        <w:t xml:space="preserve"> </w:t>
      </w:r>
      <w:r>
        <w:t>8,5 </w:t>
      </w:r>
      <w:r w:rsidRPr="00EF760E">
        <w:t>procent i komvux hösten 201</w:t>
      </w:r>
      <w:r>
        <w:t>1</w:t>
      </w:r>
      <w:r w:rsidRPr="00EF760E">
        <w:t xml:space="preserve">. </w:t>
      </w:r>
    </w:p>
    <w:p w14:paraId="55C3F528" w14:textId="77777777" w:rsidR="002A0D5F" w:rsidRDefault="002A0D5F" w:rsidP="00E2233D">
      <w:pPr>
        <w:pStyle w:val="Rubrik3"/>
        <w:numPr>
          <w:ilvl w:val="2"/>
          <w:numId w:val="19"/>
        </w:numPr>
      </w:pPr>
      <w:bookmarkStart w:id="1894" w:name="_Toc350326944"/>
      <w:bookmarkStart w:id="1895" w:name="_Toc350329053"/>
      <w:bookmarkStart w:id="1896" w:name="_Toc350329864"/>
      <w:bookmarkStart w:id="1897" w:name="_Toc350331619"/>
      <w:bookmarkStart w:id="1898" w:name="_Toc350340485"/>
      <w:bookmarkStart w:id="1899" w:name="_Toc350345129"/>
      <w:bookmarkStart w:id="1900" w:name="_Toc350406892"/>
      <w:bookmarkStart w:id="1901" w:name="_Toc350412479"/>
      <w:bookmarkStart w:id="1902" w:name="_Toc350414357"/>
      <w:bookmarkStart w:id="1903" w:name="_Toc351027718"/>
      <w:bookmarkStart w:id="1904" w:name="_Toc351637625"/>
      <w:bookmarkStart w:id="1905" w:name="_Toc351639368"/>
      <w:bookmarkStart w:id="1906" w:name="_Toc351642838"/>
      <w:bookmarkStart w:id="1907" w:name="_Toc351644371"/>
      <w:bookmarkStart w:id="1908" w:name="_Toc351647045"/>
      <w:r>
        <w:t>Prestationer</w:t>
      </w:r>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p>
    <w:p w14:paraId="59A0F564" w14:textId="77777777" w:rsidR="002A0D5F" w:rsidRPr="00C37609" w:rsidRDefault="002A0D5F" w:rsidP="00E80303">
      <w:pPr>
        <w:pStyle w:val="Rubrik5utannumrering"/>
      </w:pPr>
      <w:r>
        <w:t>De nationella programmen varierar i popularitet mellan kommuner</w:t>
      </w:r>
    </w:p>
    <w:p w14:paraId="0EF2F2D2" w14:textId="1CC60AF5" w:rsidR="002A0D5F" w:rsidRDefault="002A0D5F" w:rsidP="00E80303">
      <w:pPr>
        <w:pStyle w:val="Brdtextmedindrag"/>
        <w:ind w:firstLine="0"/>
      </w:pPr>
      <w:r w:rsidRPr="00C37609">
        <w:t>Hösten 201</w:t>
      </w:r>
      <w:r>
        <w:t>2 gick 352 </w:t>
      </w:r>
      <w:r w:rsidRPr="00C37609">
        <w:t xml:space="preserve">000 elever i gymnasieskolan, vilket var en minskning med </w:t>
      </w:r>
      <w:r>
        <w:t xml:space="preserve">drygt </w:t>
      </w:r>
      <w:r w:rsidRPr="00C37609">
        <w:t>1</w:t>
      </w:r>
      <w:r>
        <w:t>7 0</w:t>
      </w:r>
      <w:r w:rsidRPr="00C37609">
        <w:t xml:space="preserve">00 elever eller </w:t>
      </w:r>
      <w:r>
        <w:t>närmare 5 </w:t>
      </w:r>
      <w:r w:rsidRPr="00C37609">
        <w:t xml:space="preserve">procent jämfört med läsåret innan. I </w:t>
      </w:r>
      <w:r w:rsidR="009E6A39">
        <w:t xml:space="preserve">de </w:t>
      </w:r>
      <w:r w:rsidRPr="00C37609">
        <w:t>kommunala skolor</w:t>
      </w:r>
      <w:r w:rsidR="009E6A39">
        <w:t>na som hade</w:t>
      </w:r>
      <w:r w:rsidRPr="00C37609">
        <w:t xml:space="preserve"> </w:t>
      </w:r>
      <w:r>
        <w:t>257 4</w:t>
      </w:r>
      <w:r w:rsidRPr="00C37609">
        <w:t>00 elever</w:t>
      </w:r>
      <w:r>
        <w:t>,</w:t>
      </w:r>
      <w:r w:rsidRPr="00C37609">
        <w:t xml:space="preserve"> var minskningen större, </w:t>
      </w:r>
      <w:r>
        <w:t>5</w:t>
      </w:r>
      <w:r w:rsidRPr="00C37609">
        <w:t>,</w:t>
      </w:r>
      <w:r>
        <w:t>5 </w:t>
      </w:r>
      <w:r w:rsidRPr="00C37609">
        <w:t xml:space="preserve">procent. </w:t>
      </w:r>
      <w:r>
        <w:t>A</w:t>
      </w:r>
      <w:r w:rsidRPr="00C37609">
        <w:t>ntalet elever</w:t>
      </w:r>
      <w:r>
        <w:t xml:space="preserve"> minskade även</w:t>
      </w:r>
      <w:r w:rsidRPr="00C37609">
        <w:t xml:space="preserve"> i fri</w:t>
      </w:r>
      <w:r w:rsidR="002B3EAB">
        <w:t>-</w:t>
      </w:r>
      <w:r w:rsidRPr="00C37609">
        <w:t>stående gymnasieskolor</w:t>
      </w:r>
      <w:r>
        <w:t xml:space="preserve">, från 94 000 till 91 500 elever, </w:t>
      </w:r>
      <w:r w:rsidR="009E6A39">
        <w:t xml:space="preserve">vilket var </w:t>
      </w:r>
      <w:r>
        <w:t>en minskning med</w:t>
      </w:r>
      <w:r w:rsidRPr="00C37609">
        <w:t xml:space="preserve"> 2,</w:t>
      </w:r>
      <w:r>
        <w:t>7 </w:t>
      </w:r>
      <w:r w:rsidRPr="00C37609">
        <w:t xml:space="preserve">procent. </w:t>
      </w:r>
      <w:r>
        <w:t>Elevutvecklingen i gymnasieskolan redo</w:t>
      </w:r>
      <w:r w:rsidR="002B3EAB">
        <w:t>-</w:t>
      </w:r>
      <w:r>
        <w:t xml:space="preserve">visas i diagram 5.10. </w:t>
      </w:r>
    </w:p>
    <w:p w14:paraId="669CF470" w14:textId="7E0A0278" w:rsidR="002A0D5F" w:rsidRDefault="0027570B" w:rsidP="00E80303">
      <w:pPr>
        <w:pStyle w:val="DiagramRubrik"/>
      </w:pPr>
      <w:r>
        <w:t>D</w:t>
      </w:r>
      <w:r w:rsidR="002A0D5F">
        <w:t xml:space="preserve">iagram </w:t>
      </w:r>
      <w:fldSimple w:instr=" STYLEREF 1 \s ">
        <w:r w:rsidR="00756367">
          <w:rPr>
            <w:noProof/>
          </w:rPr>
          <w:t>5</w:t>
        </w:r>
      </w:fldSimple>
      <w:r w:rsidR="002A0D5F">
        <w:t>.10</w:t>
      </w:r>
      <w:r w:rsidR="002A0D5F">
        <w:tab/>
        <w:t>Elevutvecklingen i gymnasieskolan läsåren 2003/04–2012/13</w:t>
      </w:r>
    </w:p>
    <w:p w14:paraId="2E5A598F" w14:textId="77777777" w:rsidR="002A0D5F" w:rsidRDefault="002A0D5F" w:rsidP="00B43D43">
      <w:pPr>
        <w:pStyle w:val="DiagramUnderrubrik"/>
        <w:spacing w:after="0"/>
      </w:pPr>
      <w:r>
        <w:t>Antal</w:t>
      </w:r>
    </w:p>
    <w:p w14:paraId="5B2A99DD" w14:textId="77777777" w:rsidR="002A0D5F" w:rsidRDefault="002A0D5F" w:rsidP="00B43D43">
      <w:pPr>
        <w:pStyle w:val="Brdtext"/>
        <w:spacing w:line="260" w:lineRule="atLeast"/>
      </w:pPr>
      <w:r>
        <w:rPr>
          <w:noProof/>
          <w:lang w:eastAsia="sv-SE"/>
        </w:rPr>
        <w:drawing>
          <wp:inline distT="0" distB="0" distL="0" distR="0" wp14:anchorId="4F979297" wp14:editId="04DF7929">
            <wp:extent cx="3745230" cy="2673984"/>
            <wp:effectExtent l="0" t="0" r="7620" b="0"/>
            <wp:docPr id="41" name="Bildobjekt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27"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0006A7BE" w14:textId="73668D6C" w:rsidR="002A0D5F" w:rsidRDefault="002A0D5F" w:rsidP="00E80303">
      <w:pPr>
        <w:pStyle w:val="Brdtextmedindrag"/>
        <w:ind w:firstLine="0"/>
      </w:pPr>
      <w:r w:rsidRPr="00C37609">
        <w:t xml:space="preserve">Av de totalt </w:t>
      </w:r>
      <w:r>
        <w:t xml:space="preserve">352 000 </w:t>
      </w:r>
      <w:r w:rsidRPr="00C37609">
        <w:t xml:space="preserve">eleverna i </w:t>
      </w:r>
      <w:r>
        <w:t xml:space="preserve">gymnasieskolan </w:t>
      </w:r>
      <w:r w:rsidRPr="00C37609">
        <w:t>gick 5</w:t>
      </w:r>
      <w:r>
        <w:t>6 </w:t>
      </w:r>
      <w:r w:rsidRPr="00C37609">
        <w:t>procent på ett högskoleförberedande program, drygt 3</w:t>
      </w:r>
      <w:r>
        <w:t>4 </w:t>
      </w:r>
      <w:r w:rsidRPr="00C37609">
        <w:t>procent på ett yrkesprogram och knappt 1</w:t>
      </w:r>
      <w:r>
        <w:t>6 </w:t>
      </w:r>
      <w:r w:rsidRPr="00C37609">
        <w:t>procent på ett introduktionsprogram</w:t>
      </w:r>
      <w:r>
        <w:t>. I siffrorna ingår årskurserna 1, 2 och 3. Medieprogrammet ingår som en inriktning på samhällsvetenskapsprogrammet i årskurs 1 och 2 och som yrkesprogram i årskurs 3</w:t>
      </w:r>
      <w:r w:rsidRPr="00C37609">
        <w:t xml:space="preserve">. </w:t>
      </w:r>
    </w:p>
    <w:p w14:paraId="1A5DE3A4" w14:textId="0D28C1CB" w:rsidR="002A0D5F" w:rsidRPr="00C37609" w:rsidRDefault="002A0D5F" w:rsidP="00B43D43">
      <w:pPr>
        <w:pStyle w:val="Brdtextmedindrag"/>
      </w:pPr>
      <w:r w:rsidRPr="006E37EA">
        <w:t>Läsåret 201</w:t>
      </w:r>
      <w:r>
        <w:t>1</w:t>
      </w:r>
      <w:r w:rsidRPr="006E37EA">
        <w:t>/1</w:t>
      </w:r>
      <w:r>
        <w:t>2</w:t>
      </w:r>
      <w:r w:rsidRPr="006E37EA">
        <w:t xml:space="preserve"> var fördelningen av det totala antalet elever i årskurs 1 i kommunala gymnasieskolor 48</w:t>
      </w:r>
      <w:r>
        <w:t> </w:t>
      </w:r>
      <w:r w:rsidRPr="006E37EA">
        <w:t xml:space="preserve">procent på högskoleförberedande nationella program, </w:t>
      </w:r>
      <w:r>
        <w:t>30 </w:t>
      </w:r>
      <w:r w:rsidRPr="006E37EA">
        <w:t xml:space="preserve">procent på yrkesförberedande nationella program samt </w:t>
      </w:r>
      <w:r>
        <w:t>22 </w:t>
      </w:r>
      <w:r w:rsidRPr="006E37EA">
        <w:t>procent på individuella program. För eleverna i årskurs 1 i kommunala skolor 201</w:t>
      </w:r>
      <w:r>
        <w:t>2</w:t>
      </w:r>
      <w:r w:rsidRPr="006E37EA">
        <w:t>/1</w:t>
      </w:r>
      <w:r>
        <w:t>3</w:t>
      </w:r>
      <w:r w:rsidRPr="006E37EA">
        <w:t xml:space="preserve"> var motsvarande andelar </w:t>
      </w:r>
      <w:r>
        <w:t>55</w:t>
      </w:r>
      <w:r w:rsidRPr="006E37EA">
        <w:t xml:space="preserve">, </w:t>
      </w:r>
      <w:r>
        <w:t>32</w:t>
      </w:r>
      <w:r w:rsidRPr="006E37EA">
        <w:t xml:space="preserve"> respektive </w:t>
      </w:r>
      <w:r>
        <w:t>13 </w:t>
      </w:r>
      <w:r w:rsidRPr="006E37EA">
        <w:t xml:space="preserve">procent. </w:t>
      </w:r>
      <w:r>
        <w:t>H</w:t>
      </w:r>
      <w:r w:rsidRPr="006E37EA">
        <w:t>är</w:t>
      </w:r>
      <w:r>
        <w:t xml:space="preserve"> ingår</w:t>
      </w:r>
      <w:r w:rsidRPr="006E37EA">
        <w:t xml:space="preserve"> såväl </w:t>
      </w:r>
      <w:r w:rsidR="009E6A39">
        <w:t>elever som just börjat</w:t>
      </w:r>
      <w:r w:rsidRPr="006E37EA">
        <w:t xml:space="preserve"> i gymnasieskolan som elever som tidigare påbörjat en annan utbildning i gymnasieskolan.</w:t>
      </w:r>
    </w:p>
    <w:p w14:paraId="1EF2C63A" w14:textId="77777777" w:rsidR="002A0D5F" w:rsidRPr="00C37609" w:rsidRDefault="002A0D5F" w:rsidP="00B43D43">
      <w:pPr>
        <w:pStyle w:val="Brdtextmedindrag"/>
      </w:pPr>
      <w:r w:rsidRPr="00C37609">
        <w:t>Fördelningen av elever efter vilken typ av utbildning de går på skiljde sig liksom tidigare år åt</w:t>
      </w:r>
      <w:r>
        <w:t xml:space="preserve"> mellan kommuner (se diagram 5.11</w:t>
      </w:r>
      <w:r w:rsidRPr="00C37609">
        <w:t xml:space="preserve">). Det finns tydliga mönster mellan kommungrupperna i fördelningen av elever mellan högskoleförberedande program respektive yrkesprogram. De högskoleförberedande programmen var mest populära i storstäder och förortskommuner till storstäder, medan de lockade relativt få elever i </w:t>
      </w:r>
      <w:r>
        <w:t>förortskommuner till större städer</w:t>
      </w:r>
      <w:r w:rsidRPr="00C37609">
        <w:t xml:space="preserve">. </w:t>
      </w:r>
    </w:p>
    <w:p w14:paraId="26AE48C4" w14:textId="77777777" w:rsidR="002A0D5F" w:rsidRPr="00D3595C" w:rsidRDefault="002A0D5F" w:rsidP="00E80303">
      <w:pPr>
        <w:pStyle w:val="DiagramRubrik"/>
      </w:pPr>
      <w:r w:rsidRPr="00D3595C">
        <w:t xml:space="preserve">Diagram </w:t>
      </w:r>
      <w:fldSimple w:instr=" STYLEREF 1 \s ">
        <w:r w:rsidR="00756367">
          <w:rPr>
            <w:noProof/>
          </w:rPr>
          <w:t>5</w:t>
        </w:r>
      </w:fldSimple>
      <w:r>
        <w:t>.11</w:t>
      </w:r>
      <w:r w:rsidRPr="00D3595C">
        <w:tab/>
        <w:t xml:space="preserve">Elever i gymnasieskolan </w:t>
      </w:r>
      <w:r>
        <w:t xml:space="preserve">fördelat på kommungrupper och typ av utbildning </w:t>
      </w:r>
      <w:r w:rsidRPr="00D3595C">
        <w:t>hösten 2012</w:t>
      </w:r>
    </w:p>
    <w:p w14:paraId="072A4818" w14:textId="77777777" w:rsidR="002A0D5F" w:rsidRDefault="002A0D5F" w:rsidP="00E80303">
      <w:pPr>
        <w:pStyle w:val="DiagramUnderrubrik"/>
        <w:spacing w:after="0"/>
      </w:pPr>
      <w:r w:rsidRPr="00D3595C">
        <w:t>Procent</w:t>
      </w:r>
    </w:p>
    <w:p w14:paraId="7C1C7FBB" w14:textId="77777777" w:rsidR="002A0D5F" w:rsidRPr="00AD7F24" w:rsidRDefault="002A0D5F" w:rsidP="00B43D43">
      <w:pPr>
        <w:pStyle w:val="Brdtext"/>
        <w:spacing w:line="260" w:lineRule="atLeast"/>
      </w:pPr>
      <w:r>
        <w:rPr>
          <w:noProof/>
          <w:lang w:eastAsia="sv-SE"/>
        </w:rPr>
        <w:drawing>
          <wp:inline distT="0" distB="0" distL="0" distR="0" wp14:anchorId="0C37C641" wp14:editId="52BD7378">
            <wp:extent cx="3745230" cy="2673984"/>
            <wp:effectExtent l="0" t="0" r="7620" b="0"/>
            <wp:docPr id="42" name="Bildobjekt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128" cstate="print">
                      <a:extLst>
                        <a:ext uri="{28A0092B-C50C-407E-A947-70E740481C1C}">
                          <a14:useLocalDpi xmlns:a14="http://schemas.microsoft.com/office/drawing/2010/main" val="0"/>
                        </a:ext>
                      </a:extLst>
                    </a:blip>
                    <a:srcRect/>
                    <a:stretch>
                      <a:fillRect/>
                    </a:stretch>
                  </pic:blipFill>
                  <pic:spPr bwMode="auto">
                    <a:xfrm>
                      <a:off x="0" y="0"/>
                      <a:ext cx="3745230" cy="2673984"/>
                    </a:xfrm>
                    <a:prstGeom prst="rect">
                      <a:avLst/>
                    </a:prstGeom>
                    <a:noFill/>
                    <a:ln>
                      <a:noFill/>
                    </a:ln>
                  </pic:spPr>
                </pic:pic>
              </a:graphicData>
            </a:graphic>
          </wp:inline>
        </w:drawing>
      </w:r>
    </w:p>
    <w:p w14:paraId="6C5D1FEB" w14:textId="77777777" w:rsidR="002A0D5F" w:rsidRPr="00C37609" w:rsidRDefault="002A0D5F" w:rsidP="00E80303">
      <w:pPr>
        <w:pStyle w:val="Rubrik5utannumrering"/>
      </w:pPr>
      <w:r>
        <w:t>L</w:t>
      </w:r>
      <w:r w:rsidRPr="00C37609">
        <w:t xml:space="preserve">ärartätheten </w:t>
      </w:r>
      <w:r>
        <w:t>ökade efter flera års minskning</w:t>
      </w:r>
    </w:p>
    <w:p w14:paraId="4B9E654B" w14:textId="3E56E22A" w:rsidR="002A0D5F" w:rsidRPr="00C37609" w:rsidRDefault="002A0D5F" w:rsidP="00E80303">
      <w:pPr>
        <w:pStyle w:val="Brdtextmedindrag"/>
        <w:ind w:firstLine="0"/>
      </w:pPr>
      <w:r w:rsidRPr="00C37609">
        <w:t xml:space="preserve">Antalet tjänstgörande lärare omräknat till </w:t>
      </w:r>
      <w:r>
        <w:t>årsarbetare</w:t>
      </w:r>
      <w:r w:rsidRPr="00C37609">
        <w:t xml:space="preserve"> i gymnasieskol</w:t>
      </w:r>
      <w:r>
        <w:t>an uppgick totalt till ca 29 000 läsåret 2012/13</w:t>
      </w:r>
      <w:r w:rsidRPr="00C37609">
        <w:t xml:space="preserve">, vilket var en minskning med drygt </w:t>
      </w:r>
      <w:r>
        <w:t>700 lärare, motsvarande 2,3 </w:t>
      </w:r>
      <w:r w:rsidRPr="00C37609">
        <w:t>procen</w:t>
      </w:r>
      <w:r>
        <w:t>t</w:t>
      </w:r>
      <w:r w:rsidR="009E6A39">
        <w:t>,</w:t>
      </w:r>
      <w:r>
        <w:t xml:space="preserve"> jämfört med läsåret 2011/12</w:t>
      </w:r>
      <w:r w:rsidRPr="00C37609">
        <w:t>. I kommunala sk</w:t>
      </w:r>
      <w:r>
        <w:t>olor var minskningen större, 3,8 </w:t>
      </w:r>
      <w:r w:rsidRPr="00C37609">
        <w:t xml:space="preserve">procent. Lärartätheten </w:t>
      </w:r>
      <w:r>
        <w:t>ökade mellan 2011/12 och 2012/13</w:t>
      </w:r>
      <w:r w:rsidRPr="00C37609">
        <w:t xml:space="preserve"> </w:t>
      </w:r>
      <w:r>
        <w:t>till 8,2 </w:t>
      </w:r>
      <w:r w:rsidRPr="00C37609">
        <w:t>heltidstjänster per 100</w:t>
      </w:r>
      <w:r>
        <w:t> </w:t>
      </w:r>
      <w:r w:rsidRPr="00C37609">
        <w:t>elever,</w:t>
      </w:r>
      <w:r>
        <w:t xml:space="preserve"> en ökning med 0,1 heltidstjänster. Ökningen var något större i kommunala skolor</w:t>
      </w:r>
      <w:r w:rsidRPr="00C37609">
        <w:t xml:space="preserve"> </w:t>
      </w:r>
      <w:r>
        <w:t>där nivån var 8,6</w:t>
      </w:r>
      <w:r w:rsidRPr="00C37609">
        <w:t xml:space="preserve"> </w:t>
      </w:r>
      <w:r>
        <w:t>heltidstjänster</w:t>
      </w:r>
      <w:r w:rsidRPr="00C37609">
        <w:t xml:space="preserve"> per 100</w:t>
      </w:r>
      <w:r>
        <w:t> </w:t>
      </w:r>
      <w:r w:rsidRPr="00C37609">
        <w:t>elever</w:t>
      </w:r>
      <w:r w:rsidR="009E6A39">
        <w:t>,</w:t>
      </w:r>
      <w:r>
        <w:t xml:space="preserve"> jämfört med 8,4 heltidstjänster per 100 elever</w:t>
      </w:r>
      <w:r w:rsidR="009E6A39">
        <w:t xml:space="preserve"> i skolor med annan huvudman</w:t>
      </w:r>
      <w:r w:rsidRPr="00C37609">
        <w:t xml:space="preserve">. Andelen lärare omräknat till </w:t>
      </w:r>
      <w:r>
        <w:t>årsarbetare</w:t>
      </w:r>
      <w:r w:rsidRPr="00C37609">
        <w:t xml:space="preserve"> med pedagogisk högskoleexamen ökad</w:t>
      </w:r>
      <w:r>
        <w:t>e med en procentenhet till 78 </w:t>
      </w:r>
      <w:r w:rsidRPr="00C37609">
        <w:t>procent.</w:t>
      </w:r>
      <w:r>
        <w:t xml:space="preserve"> I kommunala skolor var denna andel 81  procent. </w:t>
      </w:r>
    </w:p>
    <w:p w14:paraId="16A0CFE1" w14:textId="18A6F94D" w:rsidR="002A0D5F" w:rsidRPr="00C37609" w:rsidRDefault="002A0D5F" w:rsidP="00E80303">
      <w:pPr>
        <w:pStyle w:val="Brdtextmedindrag"/>
      </w:pPr>
      <w:r w:rsidRPr="00C37609">
        <w:t>På kommungruppsnivå hade glesbygdskommuner</w:t>
      </w:r>
      <w:r>
        <w:t xml:space="preserve"> hösten 2012</w:t>
      </w:r>
      <w:r w:rsidRPr="00C37609">
        <w:t xml:space="preserve"> </w:t>
      </w:r>
      <w:r w:rsidR="002B3EAB">
        <w:t>i </w:t>
      </w:r>
      <w:r w:rsidRPr="00C37609">
        <w:t>g</w:t>
      </w:r>
      <w:r>
        <w:t xml:space="preserve">enomsnitt </w:t>
      </w:r>
      <w:r w:rsidRPr="00C37609">
        <w:t xml:space="preserve">den högsta </w:t>
      </w:r>
      <w:r>
        <w:t>lärartätheten (12,3 </w:t>
      </w:r>
      <w:r w:rsidRPr="00C37609">
        <w:t>lärare per 100 elever)</w:t>
      </w:r>
      <w:r>
        <w:t>,</w:t>
      </w:r>
      <w:r w:rsidRPr="00C37609">
        <w:t xml:space="preserve"> medan</w:t>
      </w:r>
      <w:r>
        <w:t xml:space="preserve"> storstäder i genomsnitt hade den lägsta (7,1 </w:t>
      </w:r>
      <w:r w:rsidRPr="00C37609">
        <w:t>lärare per 100 elever). Samtidigt hade st</w:t>
      </w:r>
      <w:r>
        <w:t>orstäder i genomsnitt den största</w:t>
      </w:r>
      <w:r w:rsidRPr="00C37609">
        <w:t xml:space="preserve"> andelen lärare med högskole</w:t>
      </w:r>
      <w:r>
        <w:t>examen</w:t>
      </w:r>
      <w:r w:rsidRPr="00C37609">
        <w:t xml:space="preserve"> med pedagogisk inriktning (</w:t>
      </w:r>
      <w:r>
        <w:t>85 </w:t>
      </w:r>
      <w:r w:rsidRPr="00C37609">
        <w:t>procent)</w:t>
      </w:r>
      <w:r w:rsidR="009E6A39">
        <w:t>,</w:t>
      </w:r>
      <w:r w:rsidRPr="00C37609">
        <w:t xml:space="preserve"> medan gles</w:t>
      </w:r>
      <w:r w:rsidR="00377618">
        <w:t>-</w:t>
      </w:r>
      <w:r w:rsidRPr="00C37609">
        <w:t>bygdskomm</w:t>
      </w:r>
      <w:r>
        <w:t>uner hade den minsta andelen (70 </w:t>
      </w:r>
      <w:r w:rsidRPr="00C37609">
        <w:t>procent).</w:t>
      </w:r>
    </w:p>
    <w:p w14:paraId="3253B837" w14:textId="77777777" w:rsidR="002A0D5F" w:rsidRDefault="002A0D5F" w:rsidP="00E2233D">
      <w:pPr>
        <w:pStyle w:val="Rubrik3"/>
        <w:numPr>
          <w:ilvl w:val="2"/>
          <w:numId w:val="19"/>
        </w:numPr>
      </w:pPr>
      <w:bookmarkStart w:id="1909" w:name="_Toc350326945"/>
      <w:bookmarkStart w:id="1910" w:name="_Toc350329054"/>
      <w:bookmarkStart w:id="1911" w:name="_Toc350329865"/>
      <w:bookmarkStart w:id="1912" w:name="_Toc350331620"/>
      <w:bookmarkStart w:id="1913" w:name="_Toc350340486"/>
      <w:bookmarkStart w:id="1914" w:name="_Toc350345130"/>
      <w:bookmarkStart w:id="1915" w:name="_Toc350406893"/>
      <w:bookmarkStart w:id="1916" w:name="_Toc350412480"/>
      <w:bookmarkStart w:id="1917" w:name="_Toc350414358"/>
      <w:bookmarkStart w:id="1918" w:name="_Toc351027719"/>
      <w:bookmarkStart w:id="1919" w:name="_Toc351637626"/>
      <w:bookmarkStart w:id="1920" w:name="_Toc351639369"/>
      <w:bookmarkStart w:id="1921" w:name="_Toc351642839"/>
      <w:bookmarkStart w:id="1922" w:name="_Toc351644372"/>
      <w:bookmarkStart w:id="1923" w:name="_Toc351647046"/>
      <w:r>
        <w:t>Kostnader</w:t>
      </w:r>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p>
    <w:p w14:paraId="50CEE8C7" w14:textId="77777777" w:rsidR="002A0D5F" w:rsidRDefault="002A0D5F" w:rsidP="00E80303">
      <w:pPr>
        <w:pStyle w:val="Rubrik5utannumrering"/>
      </w:pPr>
      <w:r>
        <w:t xml:space="preserve">Marginell kostnadsökning för gymnasieskolan </w:t>
      </w:r>
    </w:p>
    <w:p w14:paraId="2CC4E91E" w14:textId="3AD623DD" w:rsidR="002A0D5F" w:rsidRPr="005D3E0F" w:rsidRDefault="002A0D5F" w:rsidP="00E80303">
      <w:pPr>
        <w:pStyle w:val="Brdtextmedindrag"/>
        <w:ind w:firstLine="0"/>
      </w:pPr>
      <w:r w:rsidRPr="00C72489">
        <w:t>År 2011 uppgick den totala kostnaden för gymnasieskolan till knappt 38 miljarder kronor</w:t>
      </w:r>
      <w:r w:rsidRPr="00C72489">
        <w:rPr>
          <w:rStyle w:val="Fotnotsreferens"/>
        </w:rPr>
        <w:footnoteReference w:id="81"/>
      </w:r>
      <w:r w:rsidRPr="00C72489">
        <w:t>,</w:t>
      </w:r>
      <w:r w:rsidR="009E6A39">
        <w:t xml:space="preserve"> vilket var</w:t>
      </w:r>
      <w:r w:rsidRPr="00C72489">
        <w:t xml:space="preserve"> en ökning med 1,4 procent jämfört med året innan. Under samma period har antalet elever i gymnasieskolan minskat med drygt 4 procent. Antalet lärare, mätt i heltidstjänster, har minskat ungefär lika mycket.</w:t>
      </w:r>
      <w:r w:rsidRPr="005D3E0F">
        <w:t xml:space="preserve"> </w:t>
      </w:r>
    </w:p>
    <w:p w14:paraId="61A487A4" w14:textId="3385F930" w:rsidR="002A0D5F" w:rsidRPr="002B3EAB" w:rsidRDefault="002A0D5F" w:rsidP="002B3EAB">
      <w:pPr>
        <w:pStyle w:val="Brdtextmedindrag"/>
      </w:pPr>
      <w:r w:rsidRPr="002B3EAB">
        <w:t>Huvuddelen av landets gymnasieutbildningar anordnas av kommunala huvudmän. År 2011 stod dessa för drygt 76 procent (27,6 miljarder kronor) av den totala kostnaden för gymnasieskolan.</w:t>
      </w:r>
      <w:r w:rsidRPr="002B3EAB">
        <w:rPr>
          <w:rStyle w:val="Fotnotsreferens"/>
          <w:vertAlign w:val="baseline"/>
        </w:rPr>
        <w:footnoteReference w:id="82"/>
      </w:r>
      <w:r w:rsidRPr="002B3EAB">
        <w:t xml:space="preserve"> </w:t>
      </w:r>
      <w:r w:rsidR="009E6A39" w:rsidRPr="002B3EAB">
        <w:t>De f</w:t>
      </w:r>
      <w:r w:rsidRPr="002B3EAB">
        <w:t>ristående gymnasieskolor</w:t>
      </w:r>
      <w:r w:rsidR="009E6A39" w:rsidRPr="002B3EAB">
        <w:t>na</w:t>
      </w:r>
      <w:r w:rsidRPr="002B3EAB">
        <w:t>s kostnader var sammanlagt drygt 8 miljarder kronor</w:t>
      </w:r>
      <w:r w:rsidRPr="002B3EAB">
        <w:rPr>
          <w:rStyle w:val="Fotnotsreferens"/>
          <w:vertAlign w:val="baseline"/>
        </w:rPr>
        <w:footnoteReference w:id="83"/>
      </w:r>
      <w:r w:rsidRPr="002B3EAB">
        <w:t xml:space="preserve"> och utgjorde därmed drygt 22 procent av den totala kostnaden för gymnasieskolan. Landstingskommunala gymnasieutbildningar kostade 0,6 miljarder kronor, vilket motsvarade knappt 2 procent av den total</w:t>
      </w:r>
      <w:r w:rsidR="002B3EAB">
        <w:t>a kostnaden för gymnasieskolan.</w:t>
      </w:r>
    </w:p>
    <w:p w14:paraId="7FF48274" w14:textId="77777777" w:rsidR="002A0D5F" w:rsidRDefault="002A0D5F" w:rsidP="00E80303">
      <w:pPr>
        <w:pStyle w:val="Rubrik5utannumrering"/>
      </w:pPr>
      <w:r>
        <w:t>Kostnaden per elev varierade</w:t>
      </w:r>
      <w:r w:rsidRPr="005D3E0F">
        <w:t xml:space="preserve"> mellan kommuner</w:t>
      </w:r>
      <w:r>
        <w:t>na</w:t>
      </w:r>
    </w:p>
    <w:p w14:paraId="623DA136" w14:textId="690451D7" w:rsidR="002A0D5F" w:rsidRPr="00D3595C" w:rsidRDefault="002A0D5F" w:rsidP="00E80303">
      <w:pPr>
        <w:pStyle w:val="Brdtextmedindrag"/>
        <w:ind w:firstLine="0"/>
      </w:pPr>
      <w:r w:rsidRPr="00D3595C">
        <w:t xml:space="preserve">Den genomsnittliga kostnaden per elev </w:t>
      </w:r>
      <w:r w:rsidR="009E6A39">
        <w:t>i</w:t>
      </w:r>
      <w:r w:rsidR="002B3EAB">
        <w:t xml:space="preserve"> gymnasieskolan var 100 100</w:t>
      </w:r>
      <w:r>
        <w:t> </w:t>
      </w:r>
      <w:r w:rsidRPr="00D3595C">
        <w:t xml:space="preserve">kronor 2012, en ökning med 1,7 procent, mätt i fasta priser, sedan </w:t>
      </w:r>
      <w:r w:rsidR="009E6A39">
        <w:t>året</w:t>
      </w:r>
      <w:r w:rsidRPr="00D3595C">
        <w:t xml:space="preserve"> </w:t>
      </w:r>
      <w:r w:rsidR="009E6A39">
        <w:t>innan.</w:t>
      </w:r>
      <w:r w:rsidRPr="00D3595C">
        <w:rPr>
          <w:rStyle w:val="Fotnotsreferens"/>
        </w:rPr>
        <w:footnoteReference w:id="84"/>
      </w:r>
      <w:r w:rsidRPr="00D3595C">
        <w:t xml:space="preserve"> Kostnaden per elev, exklusive skolskjuts och nystartade och nedlagda fristående skolor samt ersättningar till andra utbildningsanordnare, uppgick till 96 700 kronor. Detta innebär att kostnaden ökat med 1,9 procent sedan </w:t>
      </w:r>
      <w:r w:rsidR="009E6A39">
        <w:t>2011</w:t>
      </w:r>
      <w:r w:rsidR="002B3EAB">
        <w:t xml:space="preserve"> mätt i fasta priser.</w:t>
      </w:r>
    </w:p>
    <w:p w14:paraId="715E853B" w14:textId="3FC80A42" w:rsidR="002A0D5F" w:rsidRPr="00D3595C" w:rsidRDefault="002A0D5F" w:rsidP="00E80303">
      <w:pPr>
        <w:pStyle w:val="Brdtextmedindrag"/>
      </w:pPr>
      <w:r w:rsidRPr="00D3595C">
        <w:t>En elev i kommunal gymnasiesk</w:t>
      </w:r>
      <w:r w:rsidR="002B3EAB">
        <w:t>ola kostade i genomsnitt 98 300</w:t>
      </w:r>
      <w:r>
        <w:t> </w:t>
      </w:r>
      <w:r w:rsidRPr="00D3595C">
        <w:t>kronor</w:t>
      </w:r>
      <w:r w:rsidRPr="00D3595C">
        <w:rPr>
          <w:rStyle w:val="Fotnotsreferens"/>
        </w:rPr>
        <w:footnoteReference w:id="85"/>
      </w:r>
      <w:r w:rsidRPr="00D3595C">
        <w:t xml:space="preserve"> år 2011, vilket var en ökning med 2,6 procent jämfört med 2010 mätt i fasta priser. Den genomsnittliga kostnaden för gymnasieskolor med fristående huvudmän var 88 700 kronor per elev, en kostnad som i fasta priser var oförändrad jämfört med året innan.</w:t>
      </w:r>
    </w:p>
    <w:p w14:paraId="522A28DC" w14:textId="20789765" w:rsidR="002A0D5F" w:rsidRPr="00AD1369" w:rsidRDefault="002A0D5F" w:rsidP="00E80303">
      <w:pPr>
        <w:pStyle w:val="Brdtextmedindrag"/>
      </w:pPr>
      <w:r w:rsidRPr="00D3595C">
        <w:t xml:space="preserve">Kostnaderna per elev </w:t>
      </w:r>
      <w:r w:rsidR="009E6A39">
        <w:t xml:space="preserve">varierade </w:t>
      </w:r>
      <w:r w:rsidRPr="00D3595C">
        <w:t>2011 kraftigt mellan kommuner, något som bl</w:t>
      </w:r>
      <w:r w:rsidR="009E6A39">
        <w:t>.</w:t>
      </w:r>
      <w:r w:rsidRPr="00D3595C">
        <w:t>a</w:t>
      </w:r>
      <w:r w:rsidR="009E6A39">
        <w:t>.</w:t>
      </w:r>
      <w:r w:rsidRPr="00D3595C">
        <w:t xml:space="preserve"> beror på att programutbudet skiljer sig mellan kommunerna och att gymnasieprogrammen är olika dyra att anordna. I var tionde kommun var kostnaden per elev 157 300 kronor eller mer</w:t>
      </w:r>
      <w:r w:rsidR="009E6A39">
        <w:t>,</w:t>
      </w:r>
      <w:r w:rsidRPr="00D3595C">
        <w:t xml:space="preserve"> att jämföra med 86 000 kronor per elev eller mindre för de </w:t>
      </w:r>
      <w:r w:rsidR="009E6A39">
        <w:t>10</w:t>
      </w:r>
      <w:r w:rsidRPr="00D3595C">
        <w:t xml:space="preserve"> procent </w:t>
      </w:r>
      <w:r w:rsidR="009E6A39">
        <w:t xml:space="preserve">av </w:t>
      </w:r>
      <w:r w:rsidRPr="00D3595C">
        <w:t>kommuner</w:t>
      </w:r>
      <w:r w:rsidR="009E6A39">
        <w:t>na</w:t>
      </w:r>
      <w:r w:rsidRPr="00D3595C">
        <w:t xml:space="preserve"> som hade lägst kostnader.</w:t>
      </w:r>
    </w:p>
    <w:p w14:paraId="366E6680" w14:textId="77777777" w:rsidR="002A0D5F" w:rsidRDefault="002A0D5F" w:rsidP="00E2233D">
      <w:pPr>
        <w:pStyle w:val="Rubrik3"/>
        <w:numPr>
          <w:ilvl w:val="2"/>
          <w:numId w:val="19"/>
        </w:numPr>
      </w:pPr>
      <w:bookmarkStart w:id="1924" w:name="_Toc350326946"/>
      <w:bookmarkStart w:id="1925" w:name="_Toc350329055"/>
      <w:bookmarkStart w:id="1926" w:name="_Toc350329866"/>
      <w:bookmarkStart w:id="1927" w:name="_Toc350331621"/>
      <w:bookmarkStart w:id="1928" w:name="_Toc350340487"/>
      <w:bookmarkStart w:id="1929" w:name="_Toc350345131"/>
      <w:bookmarkStart w:id="1930" w:name="_Toc350406894"/>
      <w:bookmarkStart w:id="1931" w:name="_Toc350412481"/>
      <w:bookmarkStart w:id="1932" w:name="_Toc350414359"/>
      <w:bookmarkStart w:id="1933" w:name="_Toc351027720"/>
      <w:bookmarkStart w:id="1934" w:name="_Toc351637627"/>
      <w:bookmarkStart w:id="1935" w:name="_Toc351639370"/>
      <w:bookmarkStart w:id="1936" w:name="_Toc351642840"/>
      <w:bookmarkStart w:id="1937" w:name="_Toc351644373"/>
      <w:bookmarkStart w:id="1938" w:name="_Toc351647047"/>
      <w:r>
        <w:t>Personalförsörjning</w:t>
      </w:r>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p>
    <w:p w14:paraId="445F0987" w14:textId="77777777" w:rsidR="002A0D5F" w:rsidRDefault="002A0D5F" w:rsidP="00E80303">
      <w:pPr>
        <w:pStyle w:val="Rubrik5utannumrering"/>
      </w:pPr>
      <w:r>
        <w:t>Lärares utbildningsbakgrund olika i kommunala och fristående skolor</w:t>
      </w:r>
    </w:p>
    <w:p w14:paraId="0CFD4F65" w14:textId="44440BB7" w:rsidR="002A0D5F" w:rsidRPr="001F3A88" w:rsidRDefault="002A0D5F" w:rsidP="00E80303">
      <w:pPr>
        <w:pStyle w:val="Brdtextmedindrag"/>
        <w:ind w:firstLine="0"/>
      </w:pPr>
      <w:r>
        <w:t>I</w:t>
      </w:r>
      <w:r w:rsidRPr="001F3A88">
        <w:t xml:space="preserve"> gymnasieskolan hade</w:t>
      </w:r>
      <w:r>
        <w:t xml:space="preserve"> 78 procent av</w:t>
      </w:r>
      <w:r w:rsidRPr="001F3A88">
        <w:t xml:space="preserve"> l</w:t>
      </w:r>
      <w:r>
        <w:t>ärarna hösten 2012 en högskole</w:t>
      </w:r>
      <w:r w:rsidR="002B3EAB">
        <w:t>-</w:t>
      </w:r>
      <w:r>
        <w:t>examen</w:t>
      </w:r>
      <w:r w:rsidRPr="001F3A88">
        <w:t xml:space="preserve"> med ped</w:t>
      </w:r>
      <w:r>
        <w:t>agogisk inriktning</w:t>
      </w:r>
      <w:r w:rsidRPr="001F3A88">
        <w:t xml:space="preserve"> (omräknat till heltidstjänster)</w:t>
      </w:r>
      <w:r>
        <w:t>.</w:t>
      </w:r>
      <w:r w:rsidRPr="001F3A88">
        <w:t xml:space="preserve"> </w:t>
      </w:r>
      <w:r>
        <w:t>Uppdelat på</w:t>
      </w:r>
      <w:r w:rsidRPr="001F3A88">
        <w:t xml:space="preserve"> kommunala</w:t>
      </w:r>
      <w:r>
        <w:t xml:space="preserve"> och fristående gymnasieskolor</w:t>
      </w:r>
      <w:r w:rsidRPr="001F3A88">
        <w:t xml:space="preserve"> </w:t>
      </w:r>
      <w:r>
        <w:t>var andelen 81 procent respektive 65 procent.</w:t>
      </w:r>
      <w:r w:rsidRPr="001F3A88">
        <w:t xml:space="preserve"> </w:t>
      </w:r>
      <w:r>
        <w:t>Föregående år var andelarna</w:t>
      </w:r>
      <w:r w:rsidRPr="001F3A88">
        <w:t xml:space="preserve"> 8</w:t>
      </w:r>
      <w:r>
        <w:t xml:space="preserve">1 procent </w:t>
      </w:r>
      <w:r w:rsidRPr="001F3A88">
        <w:t xml:space="preserve">respektive </w:t>
      </w:r>
      <w:r>
        <w:t>63 procent, vilket innebär att skillnaderna har minskat något.</w:t>
      </w:r>
      <w:r w:rsidRPr="001F3A88">
        <w:t xml:space="preserve"> Samtidigt var skillnaderna mellan de kommunala skolorna stora</w:t>
      </w:r>
      <w:r>
        <w:t>.</w:t>
      </w:r>
      <w:r w:rsidRPr="001F3A88">
        <w:t xml:space="preserve"> </w:t>
      </w:r>
      <w:r>
        <w:t>A</w:t>
      </w:r>
      <w:r w:rsidRPr="001F3A88">
        <w:t>ndelen lärare med pedagogisk högskole</w:t>
      </w:r>
      <w:r>
        <w:t>examen</w:t>
      </w:r>
      <w:r w:rsidRPr="001F3A88">
        <w:t xml:space="preserve"> var </w:t>
      </w:r>
      <w:r>
        <w:t>läsåret 2012/13 mindre än</w:t>
      </w:r>
      <w:r w:rsidRPr="001F3A88">
        <w:t xml:space="preserve"> 6</w:t>
      </w:r>
      <w:r>
        <w:t>4 </w:t>
      </w:r>
      <w:r w:rsidRPr="001F3A88">
        <w:t>procent i var tionde kommun och över</w:t>
      </w:r>
      <w:r>
        <w:t>steg</w:t>
      </w:r>
      <w:r w:rsidRPr="001F3A88">
        <w:t xml:space="preserve"> 9</w:t>
      </w:r>
      <w:r>
        <w:t>1 </w:t>
      </w:r>
      <w:r w:rsidRPr="001F3A88">
        <w:t>procent i v</w:t>
      </w:r>
      <w:r>
        <w:t>ar tionde kommun. I</w:t>
      </w:r>
      <w:r w:rsidRPr="001F3A88">
        <w:t xml:space="preserve"> kommungrupperna var de</w:t>
      </w:r>
      <w:r>
        <w:t>t i</w:t>
      </w:r>
      <w:r w:rsidRPr="001F3A88">
        <w:t xml:space="preserve"> genomsnitt</w:t>
      </w:r>
      <w:r>
        <w:t xml:space="preserve"> en högre andel av lärarna som hade en högskoleexamen med pedagogisk inriktning i storstäder jämfört med glesbygdskommuner</w:t>
      </w:r>
      <w:r w:rsidR="009E6A39">
        <w:t>,</w:t>
      </w:r>
      <w:r>
        <w:t xml:space="preserve"> som hade den lägsta andelen.</w:t>
      </w:r>
      <w:r w:rsidRPr="001F3A88" w:rsidDel="002378B8">
        <w:t xml:space="preserve"> </w:t>
      </w:r>
    </w:p>
    <w:p w14:paraId="6CDB96E0" w14:textId="5A4D9FA0" w:rsidR="002A0D5F" w:rsidRPr="001F3A88" w:rsidRDefault="009E6A39" w:rsidP="00E80303">
      <w:pPr>
        <w:pStyle w:val="Brdtextmedindrag"/>
      </w:pPr>
      <w:r>
        <w:t>I likhet med</w:t>
      </w:r>
      <w:r w:rsidR="002A0D5F" w:rsidRPr="001F3A88">
        <w:t xml:space="preserve"> föregående år var 86</w:t>
      </w:r>
      <w:r w:rsidR="002A0D5F">
        <w:t> </w:t>
      </w:r>
      <w:r w:rsidR="002A0D5F" w:rsidRPr="001F3A88">
        <w:t>procent av alla lärare i kommunerna</w:t>
      </w:r>
      <w:r w:rsidR="002A0D5F">
        <w:t xml:space="preserve"> hösten 2012</w:t>
      </w:r>
      <w:r w:rsidR="002A0D5F" w:rsidRPr="001F3A88">
        <w:t xml:space="preserve"> tillsvidareanställda, omräknat till </w:t>
      </w:r>
      <w:r w:rsidR="002A0D5F">
        <w:t xml:space="preserve">årsarbetare. I var tionde kommun var andelen lägre än </w:t>
      </w:r>
      <w:r w:rsidR="002A0D5F" w:rsidRPr="001F3A88">
        <w:t>7</w:t>
      </w:r>
      <w:r w:rsidR="002A0D5F">
        <w:t>4 </w:t>
      </w:r>
      <w:r w:rsidR="002A0D5F" w:rsidRPr="001F3A88">
        <w:t xml:space="preserve">procent, medan samtliga lärare i ett tiotal kommuner var tillsvidareanställda. Det var </w:t>
      </w:r>
      <w:r w:rsidR="002A0D5F">
        <w:t xml:space="preserve">då </w:t>
      </w:r>
      <w:r w:rsidR="002A0D5F" w:rsidRPr="001F3A88">
        <w:t>i regel fråga om kommuner med endast ett fåtal anställda lärare. I fristående skolor var</w:t>
      </w:r>
      <w:r w:rsidR="002A0D5F">
        <w:t xml:space="preserve"> i genomsnitt</w:t>
      </w:r>
      <w:r w:rsidR="002A0D5F" w:rsidRPr="001F3A88">
        <w:t xml:space="preserve"> 7</w:t>
      </w:r>
      <w:r w:rsidR="002A0D5F">
        <w:t>5 </w:t>
      </w:r>
      <w:r w:rsidR="002A0D5F" w:rsidRPr="001F3A88">
        <w:t>procent av lärarna tillsvidareanställda.</w:t>
      </w:r>
    </w:p>
    <w:p w14:paraId="3F3810A0" w14:textId="6A7D1F11" w:rsidR="002A0D5F" w:rsidRPr="001F3A88" w:rsidRDefault="002A0D5F" w:rsidP="00E80303">
      <w:pPr>
        <w:pStyle w:val="Brdtextmedindrag"/>
      </w:pPr>
      <w:r w:rsidRPr="001F3A88">
        <w:t>Totalt fanns det 7</w:t>
      </w:r>
      <w:r>
        <w:t>35</w:t>
      </w:r>
      <w:r w:rsidRPr="001F3A88">
        <w:t xml:space="preserve"> studie- och yrkesvägledare (SYV</w:t>
      </w:r>
      <w:r>
        <w:t>)</w:t>
      </w:r>
      <w:r w:rsidRPr="001F3A88">
        <w:t>, omräknat till heltidstjänster</w:t>
      </w:r>
      <w:r>
        <w:t>,</w:t>
      </w:r>
      <w:r w:rsidRPr="001F3A88">
        <w:t xml:space="preserve"> </w:t>
      </w:r>
      <w:r>
        <w:t>i</w:t>
      </w:r>
      <w:r w:rsidRPr="001F3A88">
        <w:t xml:space="preserve"> gymnasieskolan läsåret 201</w:t>
      </w:r>
      <w:r>
        <w:t>2</w:t>
      </w:r>
      <w:r w:rsidRPr="001F3A88">
        <w:t>/1</w:t>
      </w:r>
      <w:r>
        <w:t>3</w:t>
      </w:r>
      <w:r w:rsidRPr="001F3A88">
        <w:t>, vilket motsvarar</w:t>
      </w:r>
      <w:r w:rsidR="002B3EAB">
        <w:t xml:space="preserve"> 0,2</w:t>
      </w:r>
      <w:r>
        <w:t> </w:t>
      </w:r>
      <w:r w:rsidRPr="001F3A88">
        <w:t xml:space="preserve">vägledare per 100 elever. Av vägledarna hade </w:t>
      </w:r>
      <w:r>
        <w:t>79 </w:t>
      </w:r>
      <w:r w:rsidRPr="001F3A88">
        <w:t xml:space="preserve">procent en SYV-utbildning. Det var vanligare med vägledare i kommunala skolor än i fristående skolor, och de hade </w:t>
      </w:r>
      <w:r w:rsidR="009E6A39">
        <w:t xml:space="preserve">i de förra skolorna </w:t>
      </w:r>
      <w:r w:rsidRPr="001F3A88">
        <w:t>även i högre grad en SYV-utbildning. Antalet studie- och yrkesvägledare har dock minskat något läsåret 201</w:t>
      </w:r>
      <w:r>
        <w:t>2</w:t>
      </w:r>
      <w:r w:rsidRPr="001F3A88">
        <w:t>/1</w:t>
      </w:r>
      <w:r>
        <w:t>3</w:t>
      </w:r>
      <w:r w:rsidRPr="001F3A88">
        <w:t xml:space="preserve"> jämfört med 201</w:t>
      </w:r>
      <w:r>
        <w:t>1</w:t>
      </w:r>
      <w:r w:rsidRPr="001F3A88">
        <w:t>/1</w:t>
      </w:r>
      <w:r>
        <w:t>2</w:t>
      </w:r>
      <w:r w:rsidRPr="001F3A88">
        <w:t>, men antalet vägledare per 100 elever var oförändrat.</w:t>
      </w:r>
    </w:p>
    <w:p w14:paraId="64E2B0B3" w14:textId="77777777" w:rsidR="002A0D5F" w:rsidRDefault="002A0D5F" w:rsidP="00E2233D">
      <w:pPr>
        <w:pStyle w:val="Rubrik2"/>
        <w:numPr>
          <w:ilvl w:val="1"/>
          <w:numId w:val="19"/>
        </w:numPr>
        <w:tabs>
          <w:tab w:val="clear" w:pos="4168"/>
          <w:tab w:val="num" w:pos="1191"/>
        </w:tabs>
        <w:ind w:left="907"/>
      </w:pPr>
      <w:bookmarkStart w:id="1939" w:name="_Toc350326947"/>
      <w:bookmarkStart w:id="1940" w:name="_Toc350329056"/>
      <w:bookmarkStart w:id="1941" w:name="_Toc350329867"/>
      <w:bookmarkStart w:id="1942" w:name="_Toc350331622"/>
      <w:bookmarkStart w:id="1943" w:name="_Toc350340488"/>
      <w:bookmarkStart w:id="1944" w:name="_Toc350345132"/>
      <w:bookmarkStart w:id="1945" w:name="_Toc350406895"/>
      <w:bookmarkStart w:id="1946" w:name="_Toc350412482"/>
      <w:bookmarkStart w:id="1947" w:name="_Toc350414360"/>
      <w:bookmarkStart w:id="1948" w:name="_Toc351027721"/>
      <w:bookmarkStart w:id="1949" w:name="_Toc351637628"/>
      <w:bookmarkStart w:id="1950" w:name="_Toc351639371"/>
      <w:bookmarkStart w:id="1951" w:name="_Toc351642841"/>
      <w:bookmarkStart w:id="1952" w:name="_Toc351644374"/>
      <w:bookmarkStart w:id="1953" w:name="_Toc351647048"/>
      <w:r>
        <w:t>Gymnasiesärskola</w:t>
      </w:r>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p>
    <w:p w14:paraId="67A1B66A" w14:textId="77777777" w:rsidR="002A0D5F" w:rsidRPr="00BB6680" w:rsidRDefault="002A0D5F" w:rsidP="00613E71">
      <w:pPr>
        <w:pStyle w:val="Rubrik3"/>
        <w:numPr>
          <w:ilvl w:val="2"/>
          <w:numId w:val="19"/>
        </w:numPr>
        <w:spacing w:before="0"/>
      </w:pPr>
      <w:bookmarkStart w:id="1954" w:name="_Toc350326948"/>
      <w:bookmarkStart w:id="1955" w:name="_Toc350329057"/>
      <w:bookmarkStart w:id="1956" w:name="_Toc350329868"/>
      <w:bookmarkStart w:id="1957" w:name="_Toc350331623"/>
      <w:bookmarkStart w:id="1958" w:name="_Toc350340489"/>
      <w:bookmarkStart w:id="1959" w:name="_Toc350345133"/>
      <w:bookmarkStart w:id="1960" w:name="_Toc350406896"/>
      <w:bookmarkStart w:id="1961" w:name="_Toc350412483"/>
      <w:bookmarkStart w:id="1962" w:name="_Toc350414361"/>
      <w:bookmarkStart w:id="1963" w:name="_Toc351027722"/>
      <w:bookmarkStart w:id="1964" w:name="_Toc351637629"/>
      <w:bookmarkStart w:id="1965" w:name="_Toc351639372"/>
      <w:bookmarkStart w:id="1966" w:name="_Toc351642842"/>
      <w:bookmarkStart w:id="1967" w:name="_Toc351644375"/>
      <w:bookmarkStart w:id="1968" w:name="_Toc351647049"/>
      <w:r w:rsidRPr="00BB6680">
        <w:t>Nationella mål</w:t>
      </w:r>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p>
    <w:p w14:paraId="41DFF638" w14:textId="7CEF3399" w:rsidR="002A0D5F" w:rsidRDefault="002A0D5F" w:rsidP="00E80303">
      <w:pPr>
        <w:pStyle w:val="Brdtextmedindrag"/>
        <w:ind w:firstLine="0"/>
      </w:pPr>
      <w:r w:rsidRPr="00BB6680">
        <w:t>Gymnasiesärskolan blev genom den nya skollagen en egen skolform. Utbildningen i gymnasiesärskolan vänder sig till ungdomar vars skolplikt har upphört och som har gått i grundsärskolan</w:t>
      </w:r>
      <w:r w:rsidR="009E6A39">
        <w:t>,</w:t>
      </w:r>
      <w:r w:rsidRPr="00BB6680">
        <w:t xml:space="preserve"> eller som inte kan gå i gymnasieskolan </w:t>
      </w:r>
      <w:r w:rsidR="009E6A39">
        <w:t>på grund av</w:t>
      </w:r>
      <w:r w:rsidRPr="00BB6680">
        <w:t xml:space="preserve"> att de har en utvecklingsstörning.</w:t>
      </w:r>
      <w:r>
        <w:t xml:space="preserve"> </w:t>
      </w:r>
      <w:r w:rsidRPr="00BB6680">
        <w:t>Gymnasiesärskolan ska ge elever med utvecklingsstörning en utbildning som är anpassad till varje elevs förutsättningar och som så långt det är möjligt motsvarar den som ges i gymnasieskolan.</w:t>
      </w:r>
      <w:r>
        <w:t xml:space="preserve"> </w:t>
      </w:r>
    </w:p>
    <w:p w14:paraId="47F5A9E5" w14:textId="77777777" w:rsidR="002A0D5F" w:rsidRPr="00BB6680" w:rsidRDefault="002A0D5F" w:rsidP="00E2233D">
      <w:pPr>
        <w:pStyle w:val="Rubrik3"/>
        <w:numPr>
          <w:ilvl w:val="2"/>
          <w:numId w:val="19"/>
        </w:numPr>
      </w:pPr>
      <w:bookmarkStart w:id="1969" w:name="_Toc350326949"/>
      <w:bookmarkStart w:id="1970" w:name="_Toc350329058"/>
      <w:bookmarkStart w:id="1971" w:name="_Toc350329869"/>
      <w:bookmarkStart w:id="1972" w:name="_Toc350331624"/>
      <w:bookmarkStart w:id="1973" w:name="_Toc350340490"/>
      <w:bookmarkStart w:id="1974" w:name="_Toc350345134"/>
      <w:bookmarkStart w:id="1975" w:name="_Toc350406897"/>
      <w:bookmarkStart w:id="1976" w:name="_Toc350412484"/>
      <w:bookmarkStart w:id="1977" w:name="_Toc350414362"/>
      <w:bookmarkStart w:id="1978" w:name="_Toc351027723"/>
      <w:bookmarkStart w:id="1979" w:name="_Toc351637630"/>
      <w:bookmarkStart w:id="1980" w:name="_Toc351639373"/>
      <w:bookmarkStart w:id="1981" w:name="_Toc351642843"/>
      <w:bookmarkStart w:id="1982" w:name="_Toc351644376"/>
      <w:bookmarkStart w:id="1983" w:name="_Toc351647050"/>
      <w:r w:rsidRPr="00BB6680">
        <w:t>Måluppfyllelse</w:t>
      </w:r>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p>
    <w:p w14:paraId="36839115" w14:textId="11658081" w:rsidR="002A0D5F" w:rsidRPr="00BB6680" w:rsidRDefault="002A0D5F" w:rsidP="00E80303">
      <w:pPr>
        <w:pStyle w:val="Brdtextmedindrag"/>
        <w:ind w:firstLine="0"/>
      </w:pPr>
      <w:r>
        <w:t xml:space="preserve">För </w:t>
      </w:r>
      <w:r w:rsidRPr="00BB6680">
        <w:t>gymnasiesärskolan saknas tillgång till information om i vilken mån målen för verksamheten nås. Nationell betygsstatistik finns inte att tillgå.</w:t>
      </w:r>
    </w:p>
    <w:p w14:paraId="706192C4" w14:textId="77777777" w:rsidR="002A0D5F" w:rsidRPr="00BB6680" w:rsidRDefault="002A0D5F" w:rsidP="00E2233D">
      <w:pPr>
        <w:pStyle w:val="Rubrik3"/>
        <w:numPr>
          <w:ilvl w:val="2"/>
          <w:numId w:val="19"/>
        </w:numPr>
      </w:pPr>
      <w:bookmarkStart w:id="1984" w:name="_Toc350326950"/>
      <w:bookmarkStart w:id="1985" w:name="_Toc350329059"/>
      <w:bookmarkStart w:id="1986" w:name="_Toc350329870"/>
      <w:bookmarkStart w:id="1987" w:name="_Toc350331625"/>
      <w:bookmarkStart w:id="1988" w:name="_Toc350340491"/>
      <w:bookmarkStart w:id="1989" w:name="_Toc350345135"/>
      <w:bookmarkStart w:id="1990" w:name="_Toc350406898"/>
      <w:bookmarkStart w:id="1991" w:name="_Toc350412485"/>
      <w:bookmarkStart w:id="1992" w:name="_Toc350414363"/>
      <w:bookmarkStart w:id="1993" w:name="_Toc351027724"/>
      <w:bookmarkStart w:id="1994" w:name="_Toc351637631"/>
      <w:bookmarkStart w:id="1995" w:name="_Toc351639374"/>
      <w:bookmarkStart w:id="1996" w:name="_Toc351642844"/>
      <w:bookmarkStart w:id="1997" w:name="_Toc351644377"/>
      <w:bookmarkStart w:id="1998" w:name="_Toc351647051"/>
      <w:r w:rsidRPr="00BB6680">
        <w:t>Prestationer</w:t>
      </w:r>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p>
    <w:p w14:paraId="6A48559F" w14:textId="77777777" w:rsidR="002A0D5F" w:rsidRPr="00D07BD2" w:rsidRDefault="002A0D5F" w:rsidP="00E80303">
      <w:pPr>
        <w:pStyle w:val="Brdtextmedindrag"/>
        <w:ind w:firstLine="0"/>
      </w:pPr>
      <w:r w:rsidRPr="00D07BD2">
        <w:t>Läsåret 201</w:t>
      </w:r>
      <w:r>
        <w:t>2</w:t>
      </w:r>
      <w:r w:rsidRPr="00D07BD2">
        <w:t>/1</w:t>
      </w:r>
      <w:r>
        <w:t>3</w:t>
      </w:r>
      <w:r w:rsidRPr="00D07BD2">
        <w:t xml:space="preserve"> gick </w:t>
      </w:r>
      <w:r>
        <w:t>drygt</w:t>
      </w:r>
      <w:r w:rsidRPr="00D07BD2">
        <w:t xml:space="preserve"> </w:t>
      </w:r>
      <w:r>
        <w:t>8 8</w:t>
      </w:r>
      <w:r w:rsidRPr="00D07BD2">
        <w:t>00 elever i gymnasiesärskolan,</w:t>
      </w:r>
      <w:r>
        <w:t xml:space="preserve"> vilket var</w:t>
      </w:r>
      <w:r w:rsidRPr="00D07BD2">
        <w:t xml:space="preserve"> en minskning med </w:t>
      </w:r>
      <w:r>
        <w:t>2,1 </w:t>
      </w:r>
      <w:r w:rsidRPr="00D07BD2">
        <w:t>procent jämfört med läsåret innan. Av eleverna var 59</w:t>
      </w:r>
      <w:r>
        <w:t> </w:t>
      </w:r>
      <w:r w:rsidRPr="00D07BD2">
        <w:t>procent män</w:t>
      </w:r>
      <w:r>
        <w:t xml:space="preserve"> och 41 procent kvinnor</w:t>
      </w:r>
      <w:r w:rsidRPr="00D07BD2">
        <w:t>.</w:t>
      </w:r>
    </w:p>
    <w:p w14:paraId="7409AEAB" w14:textId="2F6A2D04" w:rsidR="002A0D5F" w:rsidRPr="00D07BD2" w:rsidRDefault="002A0D5F" w:rsidP="00E80303">
      <w:pPr>
        <w:pStyle w:val="Brdtextmedindrag"/>
      </w:pPr>
      <w:r w:rsidRPr="00D07BD2">
        <w:t>Nästan alla elever gick i kommunalt drivna gymnasiesärskolor. Endast 6</w:t>
      </w:r>
      <w:r>
        <w:t>,4 </w:t>
      </w:r>
      <w:r w:rsidRPr="00D07BD2">
        <w:t>procent gick i fristående gymnasiesärskolor och 2,</w:t>
      </w:r>
      <w:r>
        <w:t>4 </w:t>
      </w:r>
      <w:r w:rsidRPr="00D07BD2">
        <w:t xml:space="preserve">procent i skolor drivna av ett landsting. </w:t>
      </w:r>
      <w:r>
        <w:t>Hösten 2012 bedrev</w:t>
      </w:r>
      <w:r w:rsidRPr="00D07BD2">
        <w:t xml:space="preserve"> 10</w:t>
      </w:r>
      <w:r>
        <w:t>4</w:t>
      </w:r>
      <w:r w:rsidRPr="00D07BD2">
        <w:t xml:space="preserve"> kommuner inte gymnasiesärskola i egen regi eller ingick i ett kommunalförbund med gymnasiesärskola</w:t>
      </w:r>
      <w:r>
        <w:t xml:space="preserve">, vilket är </w:t>
      </w:r>
      <w:r w:rsidR="009E6A39">
        <w:t>2</w:t>
      </w:r>
      <w:r>
        <w:t xml:space="preserve"> färre än läsåret innan.</w:t>
      </w:r>
      <w:r w:rsidRPr="00D07BD2">
        <w:t xml:space="preserve"> Av alla elever i gymnasiesärskolan gick </w:t>
      </w:r>
      <w:r>
        <w:t>58 </w:t>
      </w:r>
      <w:r w:rsidRPr="00D07BD2">
        <w:t>procent i yrkesutbildning på ett nationellt eller specialutformat program, medan 2</w:t>
      </w:r>
      <w:r>
        <w:t>0 </w:t>
      </w:r>
      <w:r w:rsidRPr="00D07BD2">
        <w:t xml:space="preserve">procent gick i yrkesträning och </w:t>
      </w:r>
      <w:r>
        <w:t>21 </w:t>
      </w:r>
      <w:r w:rsidRPr="00D07BD2">
        <w:t>procent i verksamhetsträning.</w:t>
      </w:r>
    </w:p>
    <w:p w14:paraId="327EC444" w14:textId="77777777" w:rsidR="002A0D5F" w:rsidRPr="00BB6680" w:rsidRDefault="002A0D5F" w:rsidP="00E2233D">
      <w:pPr>
        <w:pStyle w:val="Rubrik3"/>
        <w:numPr>
          <w:ilvl w:val="2"/>
          <w:numId w:val="19"/>
        </w:numPr>
      </w:pPr>
      <w:bookmarkStart w:id="1999" w:name="_Toc350326951"/>
      <w:bookmarkStart w:id="2000" w:name="_Toc350329060"/>
      <w:bookmarkStart w:id="2001" w:name="_Toc350329871"/>
      <w:bookmarkStart w:id="2002" w:name="_Toc350331626"/>
      <w:bookmarkStart w:id="2003" w:name="_Toc350340492"/>
      <w:bookmarkStart w:id="2004" w:name="_Toc350345136"/>
      <w:bookmarkStart w:id="2005" w:name="_Toc350406899"/>
      <w:bookmarkStart w:id="2006" w:name="_Toc350412486"/>
      <w:bookmarkStart w:id="2007" w:name="_Toc350414364"/>
      <w:bookmarkStart w:id="2008" w:name="_Toc351027725"/>
      <w:bookmarkStart w:id="2009" w:name="_Toc351637632"/>
      <w:bookmarkStart w:id="2010" w:name="_Toc351639375"/>
      <w:bookmarkStart w:id="2011" w:name="_Toc351642845"/>
      <w:bookmarkStart w:id="2012" w:name="_Toc351644378"/>
      <w:bookmarkStart w:id="2013" w:name="_Toc351647052"/>
      <w:r w:rsidRPr="00BB6680">
        <w:t>Kostnader</w:t>
      </w:r>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p>
    <w:p w14:paraId="443C3EFE" w14:textId="50C05EA5" w:rsidR="002A0D5F" w:rsidRPr="00BB6680" w:rsidRDefault="002A0D5F" w:rsidP="00E80303">
      <w:pPr>
        <w:pStyle w:val="Brdtextmedindrag"/>
        <w:ind w:firstLine="0"/>
      </w:pPr>
      <w:r w:rsidRPr="003E5651">
        <w:t>Den totala kostnad</w:t>
      </w:r>
      <w:r>
        <w:t xml:space="preserve">en för gymnasiesärskolan </w:t>
      </w:r>
      <w:r w:rsidR="002F4F3F">
        <w:t>uppgick</w:t>
      </w:r>
      <w:r>
        <w:t xml:space="preserve"> 2011</w:t>
      </w:r>
      <w:r w:rsidRPr="003E5651">
        <w:t xml:space="preserve"> </w:t>
      </w:r>
      <w:r w:rsidR="009E6A39">
        <w:t xml:space="preserve">till </w:t>
      </w:r>
      <w:r w:rsidRPr="003E5651">
        <w:t>drygt</w:t>
      </w:r>
      <w:r>
        <w:t xml:space="preserve"> 2,8 miljarder kronor, </w:t>
      </w:r>
      <w:r w:rsidRPr="003E5651">
        <w:t xml:space="preserve">en ökning med 3,6 procent jämfört med 2010. </w:t>
      </w:r>
      <w:r w:rsidRPr="00C67DB1">
        <w:t>Kostnaden för den kommunala gymnasiesärskolan utgjorde 82 procent av den totala kostnaden, drygt 2,3 miljarder</w:t>
      </w:r>
      <w:r w:rsidR="009E6A39">
        <w:t xml:space="preserve"> kronor</w:t>
      </w:r>
      <w:r w:rsidRPr="00C67DB1">
        <w:t xml:space="preserve">. </w:t>
      </w:r>
      <w:r w:rsidRPr="00C24B6D">
        <w:t>Den totala kostnaden pe</w:t>
      </w:r>
      <w:r>
        <w:t>r elev i gymnasiesärskolan uppgick</w:t>
      </w:r>
      <w:r w:rsidRPr="00C24B6D">
        <w:t xml:space="preserve"> </w:t>
      </w:r>
      <w:r w:rsidR="009E6A39">
        <w:t xml:space="preserve">2011 </w:t>
      </w:r>
      <w:r w:rsidRPr="00C24B6D">
        <w:t>till 3</w:t>
      </w:r>
      <w:r>
        <w:t>16 600 kr</w:t>
      </w:r>
      <w:r w:rsidR="001937FB">
        <w:t>onor</w:t>
      </w:r>
      <w:r>
        <w:t>. Det var</w:t>
      </w:r>
      <w:r w:rsidRPr="00C24B6D">
        <w:t xml:space="preserve"> en ökning </w:t>
      </w:r>
      <w:r>
        <w:t>med 7,9 procent</w:t>
      </w:r>
      <w:r w:rsidRPr="00C24B6D">
        <w:t xml:space="preserve"> jämfört med 2010.</w:t>
      </w:r>
    </w:p>
    <w:p w14:paraId="56496B64" w14:textId="77777777" w:rsidR="002A0D5F" w:rsidRPr="00BB6680" w:rsidRDefault="002A0D5F" w:rsidP="00E2233D">
      <w:pPr>
        <w:pStyle w:val="Rubrik3"/>
        <w:numPr>
          <w:ilvl w:val="2"/>
          <w:numId w:val="19"/>
        </w:numPr>
      </w:pPr>
      <w:bookmarkStart w:id="2014" w:name="_Toc350326952"/>
      <w:bookmarkStart w:id="2015" w:name="_Toc350329061"/>
      <w:bookmarkStart w:id="2016" w:name="_Toc350329872"/>
      <w:bookmarkStart w:id="2017" w:name="_Toc350331627"/>
      <w:bookmarkStart w:id="2018" w:name="_Toc350340493"/>
      <w:bookmarkStart w:id="2019" w:name="_Toc350345137"/>
      <w:bookmarkStart w:id="2020" w:name="_Toc350406900"/>
      <w:bookmarkStart w:id="2021" w:name="_Toc350412487"/>
      <w:bookmarkStart w:id="2022" w:name="_Toc350414365"/>
      <w:bookmarkStart w:id="2023" w:name="_Toc351027726"/>
      <w:bookmarkStart w:id="2024" w:name="_Toc351637633"/>
      <w:bookmarkStart w:id="2025" w:name="_Toc351639376"/>
      <w:bookmarkStart w:id="2026" w:name="_Toc351642846"/>
      <w:bookmarkStart w:id="2027" w:name="_Toc351644379"/>
      <w:bookmarkStart w:id="2028" w:name="_Toc351647053"/>
      <w:r w:rsidRPr="00BB6680">
        <w:t>Personalförsörjning</w:t>
      </w:r>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p>
    <w:p w14:paraId="59A9C25A" w14:textId="4A845211" w:rsidR="002A0D5F" w:rsidRDefault="002A0D5F" w:rsidP="00E80303">
      <w:pPr>
        <w:pStyle w:val="Brdtextmedindrag"/>
        <w:ind w:firstLine="0"/>
      </w:pPr>
      <w:r w:rsidRPr="001F1A65">
        <w:t>I gymnasiesärskolan tjäns</w:t>
      </w:r>
      <w:r>
        <w:t>tgjorde drygt 2 900 lärare motsvarande närmare 2 100</w:t>
      </w:r>
      <w:r w:rsidRPr="001F1A65">
        <w:t xml:space="preserve"> </w:t>
      </w:r>
      <w:r>
        <w:t>heltidstjänster</w:t>
      </w:r>
      <w:r w:rsidRPr="001F1A65">
        <w:t xml:space="preserve"> läsåret 201</w:t>
      </w:r>
      <w:r>
        <w:t>2</w:t>
      </w:r>
      <w:r w:rsidRPr="001F1A65">
        <w:t>/1</w:t>
      </w:r>
      <w:r>
        <w:t>3</w:t>
      </w:r>
      <w:r w:rsidRPr="001F1A65">
        <w:t xml:space="preserve">, vilket var </w:t>
      </w:r>
      <w:r>
        <w:t>samma antal som</w:t>
      </w:r>
      <w:r w:rsidRPr="001F1A65">
        <w:t xml:space="preserve"> läsåret dessförinnan. Lärartätheten ökade från 2</w:t>
      </w:r>
      <w:r>
        <w:t>3</w:t>
      </w:r>
      <w:r w:rsidRPr="001F1A65">
        <w:t>,2 till 2</w:t>
      </w:r>
      <w:r>
        <w:t>4</w:t>
      </w:r>
      <w:r w:rsidRPr="001F1A65">
        <w:t>,2</w:t>
      </w:r>
      <w:r>
        <w:t> årsarbetare</w:t>
      </w:r>
      <w:r w:rsidRPr="001F1A65">
        <w:t xml:space="preserve"> per 100 elever. Andelen lärare med pedagogisk högskoleexamen </w:t>
      </w:r>
      <w:r>
        <w:t>minskade</w:t>
      </w:r>
      <w:r w:rsidRPr="001F1A65">
        <w:t xml:space="preserve"> från 8</w:t>
      </w:r>
      <w:r>
        <w:t xml:space="preserve">1 procent </w:t>
      </w:r>
      <w:r w:rsidRPr="001F1A65">
        <w:t xml:space="preserve">till </w:t>
      </w:r>
      <w:r>
        <w:t>79 </w:t>
      </w:r>
      <w:r w:rsidRPr="001F1A65">
        <w:t>procent</w:t>
      </w:r>
      <w:r>
        <w:t>.</w:t>
      </w:r>
      <w:r w:rsidRPr="001F1A65">
        <w:t xml:space="preserve"> </w:t>
      </w:r>
      <w:r>
        <w:t>A</w:t>
      </w:r>
      <w:r w:rsidRPr="001F1A65">
        <w:t>ndelen lärare med specialpedagogisk hög</w:t>
      </w:r>
      <w:r w:rsidR="002B3EAB">
        <w:t>-</w:t>
      </w:r>
      <w:r w:rsidRPr="001F1A65">
        <w:t>skoleexamen minskade från 2</w:t>
      </w:r>
      <w:r>
        <w:t>3 procent</w:t>
      </w:r>
      <w:r w:rsidRPr="001F1A65">
        <w:t xml:space="preserve"> till 2</w:t>
      </w:r>
      <w:r>
        <w:t>1 </w:t>
      </w:r>
      <w:r w:rsidRPr="001F1A65">
        <w:t>procent. Av lärarna hade 9</w:t>
      </w:r>
      <w:r>
        <w:t>1 </w:t>
      </w:r>
      <w:r w:rsidRPr="001F1A65">
        <w:t>procent en tillsvidareanställning.</w:t>
      </w:r>
    </w:p>
    <w:p w14:paraId="6091ED88" w14:textId="77777777" w:rsidR="002A0D5F" w:rsidRDefault="002A0D5F" w:rsidP="00E2233D">
      <w:pPr>
        <w:pStyle w:val="Rubrik2"/>
        <w:numPr>
          <w:ilvl w:val="1"/>
          <w:numId w:val="19"/>
        </w:numPr>
        <w:tabs>
          <w:tab w:val="clear" w:pos="4168"/>
          <w:tab w:val="num" w:pos="1191"/>
        </w:tabs>
        <w:ind w:left="907"/>
      </w:pPr>
      <w:bookmarkStart w:id="2029" w:name="_Toc350326953"/>
      <w:bookmarkStart w:id="2030" w:name="_Toc350329062"/>
      <w:bookmarkStart w:id="2031" w:name="_Toc350329873"/>
      <w:bookmarkStart w:id="2032" w:name="_Toc350331628"/>
      <w:bookmarkStart w:id="2033" w:name="_Toc350340494"/>
      <w:bookmarkStart w:id="2034" w:name="_Toc350345138"/>
      <w:bookmarkStart w:id="2035" w:name="_Toc350406901"/>
      <w:bookmarkStart w:id="2036" w:name="_Toc350412488"/>
      <w:bookmarkStart w:id="2037" w:name="_Toc350414366"/>
      <w:bookmarkStart w:id="2038" w:name="_Toc351027727"/>
      <w:bookmarkStart w:id="2039" w:name="_Toc351637634"/>
      <w:bookmarkStart w:id="2040" w:name="_Toc351639377"/>
      <w:bookmarkStart w:id="2041" w:name="_Toc351642847"/>
      <w:bookmarkStart w:id="2042" w:name="_Toc351644380"/>
      <w:bookmarkStart w:id="2043" w:name="_Toc351647054"/>
      <w:r>
        <w:t>Kommunal vuxenutbildning</w:t>
      </w:r>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p>
    <w:p w14:paraId="59525764" w14:textId="77777777" w:rsidR="002A0D5F" w:rsidRPr="00F902D6" w:rsidRDefault="002A0D5F" w:rsidP="00613E71">
      <w:pPr>
        <w:pStyle w:val="Rubrik3"/>
        <w:numPr>
          <w:ilvl w:val="2"/>
          <w:numId w:val="19"/>
        </w:numPr>
        <w:spacing w:before="0"/>
      </w:pPr>
      <w:bookmarkStart w:id="2044" w:name="_Toc319052724"/>
      <w:bookmarkStart w:id="2045" w:name="_Toc319056568"/>
      <w:bookmarkStart w:id="2046" w:name="_Toc350326954"/>
      <w:bookmarkStart w:id="2047" w:name="_Toc350329063"/>
      <w:bookmarkStart w:id="2048" w:name="_Toc350329874"/>
      <w:bookmarkStart w:id="2049" w:name="_Toc350331629"/>
      <w:bookmarkStart w:id="2050" w:name="_Toc350340495"/>
      <w:bookmarkStart w:id="2051" w:name="_Toc350345139"/>
      <w:bookmarkStart w:id="2052" w:name="_Toc350406902"/>
      <w:bookmarkStart w:id="2053" w:name="_Toc350412489"/>
      <w:bookmarkStart w:id="2054" w:name="_Toc350414367"/>
      <w:bookmarkStart w:id="2055" w:name="_Toc351027728"/>
      <w:bookmarkStart w:id="2056" w:name="_Toc351637635"/>
      <w:bookmarkStart w:id="2057" w:name="_Toc351639378"/>
      <w:bookmarkStart w:id="2058" w:name="_Toc351642848"/>
      <w:bookmarkStart w:id="2059" w:name="_Toc351644381"/>
      <w:bookmarkStart w:id="2060" w:name="_Toc351647055"/>
      <w:r w:rsidRPr="00F902D6">
        <w:t>Nationella mål</w:t>
      </w:r>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p>
    <w:p w14:paraId="46EF8120" w14:textId="77777777" w:rsidR="002A0D5F" w:rsidRDefault="002A0D5F" w:rsidP="00E80303">
      <w:pPr>
        <w:pStyle w:val="Brdtextmedindrag"/>
        <w:ind w:firstLine="0"/>
      </w:pPr>
      <w:r>
        <w:t xml:space="preserve">Målet för den kommunala vuxenutbildningen (komvux) är enligt den nya skollagen att vuxna ska stödjas och stimuleras i sitt lärande. De ska ges möjlighet att utveckla sina kunskaper och sin kompetens i syfte att stärka sin ställning i arbets- och samhällslivet samt att främja sin personliga utveckling. Utgångspunkten för utbildningen ska vara den enskildes behov och förutsättningar, där de som fått minst utbildning ska prioriteras. </w:t>
      </w:r>
    </w:p>
    <w:p w14:paraId="6D3994BE" w14:textId="1492E036" w:rsidR="002A0D5F" w:rsidRDefault="002A0D5F" w:rsidP="00E80303">
      <w:pPr>
        <w:pStyle w:val="Brdtextmedindrag"/>
      </w:pPr>
      <w:r>
        <w:t xml:space="preserve">Kommunerna ska tillhandahålla utbildning på grundläggande nivå och ansvara för att de som har rätt att </w:t>
      </w:r>
      <w:r w:rsidR="001937FB">
        <w:t xml:space="preserve">och önskar </w:t>
      </w:r>
      <w:r>
        <w:t xml:space="preserve">delta i sådan utbildning </w:t>
      </w:r>
      <w:r w:rsidR="001937FB">
        <w:t>ges möjlighet att</w:t>
      </w:r>
      <w:r>
        <w:t xml:space="preserve"> delta. Varje kommuninvånare som är bosatt i landet har rätt att delta i grundläggande vuxenutbildning fr.o.m. andra halvåret det år han eller hon fyller 20 år, om han eller hon saknar sådana färdigheter som normalt uppnås i grundskolan och har förutsättningar att tillgodo</w:t>
      </w:r>
      <w:r w:rsidR="002B3EAB">
        <w:t>-</w:t>
      </w:r>
      <w:r>
        <w:t>göra sig utbildningen.</w:t>
      </w:r>
    </w:p>
    <w:p w14:paraId="550C4159" w14:textId="0234E0C6" w:rsidR="002A0D5F" w:rsidRDefault="002A0D5F" w:rsidP="00E80303">
      <w:pPr>
        <w:pStyle w:val="Brdtextmedindrag"/>
      </w:pPr>
      <w:r>
        <w:t xml:space="preserve">Kommunerna ska även tillhandahålla utbildning på gymnasial nivå för de som har rätt att </w:t>
      </w:r>
      <w:r w:rsidR="001937FB">
        <w:t xml:space="preserve">och önskar </w:t>
      </w:r>
      <w:r>
        <w:t>delta i sådan utbildning, och ska sträva efter att därutöver erbjuda utbildning som svarar mot efterfrågan och behov.</w:t>
      </w:r>
    </w:p>
    <w:p w14:paraId="5233C4A1" w14:textId="77777777" w:rsidR="002A0D5F" w:rsidRDefault="002A0D5F" w:rsidP="00E2233D">
      <w:pPr>
        <w:pStyle w:val="Rubrik3"/>
        <w:numPr>
          <w:ilvl w:val="2"/>
          <w:numId w:val="19"/>
        </w:numPr>
      </w:pPr>
      <w:bookmarkStart w:id="2061" w:name="_Toc350326955"/>
      <w:bookmarkStart w:id="2062" w:name="_Toc350329064"/>
      <w:bookmarkStart w:id="2063" w:name="_Toc350329875"/>
      <w:bookmarkStart w:id="2064" w:name="_Toc350331630"/>
      <w:bookmarkStart w:id="2065" w:name="_Toc350340496"/>
      <w:bookmarkStart w:id="2066" w:name="_Toc350345140"/>
      <w:bookmarkStart w:id="2067" w:name="_Toc350406903"/>
      <w:bookmarkStart w:id="2068" w:name="_Toc350412490"/>
      <w:bookmarkStart w:id="2069" w:name="_Toc350414368"/>
      <w:bookmarkStart w:id="2070" w:name="_Toc351027729"/>
      <w:bookmarkStart w:id="2071" w:name="_Toc351637636"/>
      <w:bookmarkStart w:id="2072" w:name="_Toc351639379"/>
      <w:bookmarkStart w:id="2073" w:name="_Toc351642849"/>
      <w:bookmarkStart w:id="2074" w:name="_Toc351644382"/>
      <w:bookmarkStart w:id="2075" w:name="_Toc351647056"/>
      <w:r>
        <w:t>Måluppfyllelse</w:t>
      </w:r>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p>
    <w:p w14:paraId="270B3167" w14:textId="24AE601C" w:rsidR="002A0D5F" w:rsidRPr="00DC0826" w:rsidRDefault="002A0D5F" w:rsidP="00E80303">
      <w:pPr>
        <w:pStyle w:val="Brdtextmedindrag"/>
        <w:ind w:firstLine="0"/>
      </w:pPr>
      <w:r w:rsidRPr="00DC0826">
        <w:t>Totalt va</w:t>
      </w:r>
      <w:r>
        <w:t xml:space="preserve">r knappt 839 200 kursdeltagare </w:t>
      </w:r>
      <w:r w:rsidRPr="00DC0826">
        <w:t>registrerade på någon kurs</w:t>
      </w:r>
      <w:r>
        <w:t xml:space="preserve"> i kommunal vuxenutbildning 2011 varav</w:t>
      </w:r>
      <w:r w:rsidRPr="00DC0826">
        <w:t xml:space="preserve"> knappt </w:t>
      </w:r>
      <w:r>
        <w:t>79 9</w:t>
      </w:r>
      <w:r w:rsidRPr="00DC0826">
        <w:t>00 på grundläggande nivå och drygt 7</w:t>
      </w:r>
      <w:r>
        <w:t>59 3</w:t>
      </w:r>
      <w:r w:rsidRPr="00DC0826">
        <w:t xml:space="preserve">00 på gymnasial nivå </w:t>
      </w:r>
      <w:r>
        <w:t>eller</w:t>
      </w:r>
      <w:r w:rsidRPr="00DC0826">
        <w:t xml:space="preserve"> påbyggnads</w:t>
      </w:r>
      <w:r w:rsidR="002B3EAB">
        <w:t>-</w:t>
      </w:r>
      <w:r w:rsidRPr="00DC0826">
        <w:t>utbildningar.</w:t>
      </w:r>
      <w:r w:rsidR="001937FB">
        <w:rPr>
          <w:rStyle w:val="Fotnotsreferens"/>
        </w:rPr>
        <w:footnoteReference w:id="86"/>
      </w:r>
      <w:r w:rsidRPr="00DC0826">
        <w:t xml:space="preserve"> Totalt sett fullföljde knappt 7</w:t>
      </w:r>
      <w:r>
        <w:t>2 </w:t>
      </w:r>
      <w:r w:rsidRPr="00DC0826">
        <w:t>procent av deltag</w:t>
      </w:r>
      <w:r>
        <w:t xml:space="preserve">arna sina kurser, vilket var </w:t>
      </w:r>
      <w:r w:rsidRPr="00DC0826">
        <w:t xml:space="preserve">något </w:t>
      </w:r>
      <w:r>
        <w:t>lägre än andelen</w:t>
      </w:r>
      <w:r w:rsidRPr="00DC0826">
        <w:t xml:space="preserve"> 20</w:t>
      </w:r>
      <w:r>
        <w:t xml:space="preserve">10. </w:t>
      </w:r>
      <w:r w:rsidR="001937FB">
        <w:t>S</w:t>
      </w:r>
      <w:r w:rsidRPr="00DC0826">
        <w:t xml:space="preserve">killnaderna i andelen som fullföljt studierna </w:t>
      </w:r>
      <w:r w:rsidR="001937FB">
        <w:t xml:space="preserve">var </w:t>
      </w:r>
      <w:r w:rsidRPr="00DC0826">
        <w:t xml:space="preserve">stora </w:t>
      </w:r>
      <w:r w:rsidR="001937FB">
        <w:t xml:space="preserve">mellan kommunerna </w:t>
      </w:r>
      <w:r w:rsidRPr="00DC0826">
        <w:t>och varierade mellan 2</w:t>
      </w:r>
      <w:r>
        <w:t>7 procent</w:t>
      </w:r>
      <w:r w:rsidRPr="00DC0826">
        <w:t xml:space="preserve"> och 100</w:t>
      </w:r>
      <w:r>
        <w:t> </w:t>
      </w:r>
      <w:r w:rsidRPr="00DC0826">
        <w:t>procent. Av eleverna på grundläggande nivå fullföljde</w:t>
      </w:r>
      <w:r>
        <w:t xml:space="preserve"> drygt</w:t>
      </w:r>
      <w:r w:rsidRPr="00DC0826">
        <w:t xml:space="preserve"> </w:t>
      </w:r>
      <w:r>
        <w:t>60 </w:t>
      </w:r>
      <w:r w:rsidRPr="00DC0826">
        <w:t>procent den kurs de påbörjat</w:t>
      </w:r>
      <w:r w:rsidR="001937FB">
        <w:t>,</w:t>
      </w:r>
      <w:r w:rsidRPr="00DC0826">
        <w:t xml:space="preserve"> medan</w:t>
      </w:r>
      <w:r>
        <w:t xml:space="preserve"> drygt</w:t>
      </w:r>
      <w:r w:rsidRPr="00DC0826">
        <w:t xml:space="preserve"> 24</w:t>
      </w:r>
      <w:r>
        <w:t> </w:t>
      </w:r>
      <w:r w:rsidRPr="00DC0826">
        <w:t>procent avbröt kursen</w:t>
      </w:r>
      <w:r>
        <w:t>.</w:t>
      </w:r>
      <w:r w:rsidRPr="00DC0826">
        <w:t xml:space="preserve"> </w:t>
      </w:r>
      <w:r>
        <w:t>Knappt</w:t>
      </w:r>
      <w:r w:rsidRPr="00DC0826">
        <w:t xml:space="preserve"> 1</w:t>
      </w:r>
      <w:r>
        <w:t>6 </w:t>
      </w:r>
      <w:r w:rsidRPr="00DC0826">
        <w:t xml:space="preserve">procent avslutade inte kursen </w:t>
      </w:r>
      <w:r>
        <w:t>utan</w:t>
      </w:r>
      <w:r w:rsidRPr="00DC0826">
        <w:t xml:space="preserve"> fortsatte </w:t>
      </w:r>
      <w:r w:rsidR="001937FB">
        <w:t xml:space="preserve">på denna </w:t>
      </w:r>
      <w:r w:rsidRPr="00DC0826">
        <w:t>201</w:t>
      </w:r>
      <w:r>
        <w:t>2</w:t>
      </w:r>
      <w:r w:rsidRPr="00DC0826">
        <w:t>. På gymnasial nivå slutförde</w:t>
      </w:r>
      <w:r>
        <w:t xml:space="preserve"> drygt</w:t>
      </w:r>
      <w:r w:rsidRPr="00DC0826">
        <w:t xml:space="preserve"> 7</w:t>
      </w:r>
      <w:r>
        <w:t>3 </w:t>
      </w:r>
      <w:r w:rsidRPr="00DC0826">
        <w:t>procent sin kurs</w:t>
      </w:r>
      <w:r w:rsidR="001937FB">
        <w:t>,</w:t>
      </w:r>
      <w:r w:rsidRPr="00DC0826">
        <w:t xml:space="preserve"> medan</w:t>
      </w:r>
      <w:r>
        <w:t xml:space="preserve"> knappt</w:t>
      </w:r>
      <w:r w:rsidRPr="00DC0826">
        <w:t xml:space="preserve"> 1</w:t>
      </w:r>
      <w:r>
        <w:t>7 </w:t>
      </w:r>
      <w:r w:rsidRPr="00DC0826">
        <w:t xml:space="preserve">procent avbröt och </w:t>
      </w:r>
      <w:r>
        <w:t>drygt 10 </w:t>
      </w:r>
      <w:r w:rsidRPr="00DC0826">
        <w:t xml:space="preserve">procent skulle fortsätta kursen kommande år. Andelen som avbröt en kurs var i stort sett densamma som året före. Män avbröt, i likhet med tidigare år, i högre utsträckning </w:t>
      </w:r>
      <w:r w:rsidR="001937FB">
        <w:t xml:space="preserve">sina kurser </w:t>
      </w:r>
      <w:r w:rsidRPr="00DC0826">
        <w:t>än kvinnor.</w:t>
      </w:r>
    </w:p>
    <w:p w14:paraId="7372F8E2" w14:textId="77777777" w:rsidR="002A0D5F" w:rsidRPr="00DC0826" w:rsidRDefault="002A0D5F" w:rsidP="00E80303">
      <w:pPr>
        <w:pStyle w:val="Brdtextmedindrag"/>
      </w:pPr>
      <w:r w:rsidRPr="00DC0826">
        <w:t xml:space="preserve">Betygsfördelningen inom den gymnasiala </w:t>
      </w:r>
      <w:r>
        <w:t>nivån</w:t>
      </w:r>
      <w:r w:rsidRPr="00DC0826">
        <w:t xml:space="preserve"> visar att </w:t>
      </w:r>
      <w:r>
        <w:t>drygt 12 </w:t>
      </w:r>
      <w:r w:rsidRPr="00DC0826">
        <w:t xml:space="preserve">procent av kursdeltagarna fick betyget icke godkänt, </w:t>
      </w:r>
      <w:r>
        <w:t>knappt 39 </w:t>
      </w:r>
      <w:r w:rsidRPr="00DC0826">
        <w:t xml:space="preserve">procent godkänt, </w:t>
      </w:r>
      <w:r>
        <w:t>drygt 30 </w:t>
      </w:r>
      <w:r w:rsidRPr="00DC0826">
        <w:t xml:space="preserve">procent väl godkänt och </w:t>
      </w:r>
      <w:r>
        <w:t xml:space="preserve">knappt </w:t>
      </w:r>
      <w:r w:rsidRPr="00DC0826">
        <w:t>19</w:t>
      </w:r>
      <w:r>
        <w:t> </w:t>
      </w:r>
      <w:r w:rsidRPr="00DC0826">
        <w:t xml:space="preserve">procent mycket väl godkänt. Det innebär att </w:t>
      </w:r>
      <w:r>
        <w:t xml:space="preserve">knappt </w:t>
      </w:r>
      <w:r w:rsidRPr="00DC0826">
        <w:t>8</w:t>
      </w:r>
      <w:r>
        <w:t>8 </w:t>
      </w:r>
      <w:r w:rsidRPr="00DC0826">
        <w:t>procent av de som slutförde utbildningen under året 201</w:t>
      </w:r>
      <w:r>
        <w:t>1</w:t>
      </w:r>
      <w:r w:rsidRPr="00DC0826">
        <w:t xml:space="preserve"> fick m</w:t>
      </w:r>
      <w:r>
        <w:t>inst betyget godkänt, vilket är något högre än 2010</w:t>
      </w:r>
      <w:r w:rsidRPr="00DC0826">
        <w:t xml:space="preserve"> men något lägre än de </w:t>
      </w:r>
      <w:r>
        <w:t>fem åren tidigare</w:t>
      </w:r>
      <w:r w:rsidRPr="00DC0826">
        <w:t>.</w:t>
      </w:r>
    </w:p>
    <w:p w14:paraId="1CC2E659" w14:textId="77777777" w:rsidR="002A0D5F" w:rsidRPr="00DC0826" w:rsidRDefault="002A0D5F" w:rsidP="00E80303">
      <w:pPr>
        <w:pStyle w:val="Brdtextmedindrag"/>
      </w:pPr>
      <w:r w:rsidRPr="00DC0826">
        <w:t xml:space="preserve">Andelen kursdeltagare med betyget väl godkänt eller mycket väl godkänt har minskat med </w:t>
      </w:r>
      <w:r>
        <w:t>4,5 </w:t>
      </w:r>
      <w:r w:rsidRPr="00DC0826">
        <w:t>procentenheter på fem år till 49</w:t>
      </w:r>
      <w:r>
        <w:t> </w:t>
      </w:r>
      <w:r w:rsidRPr="00DC0826">
        <w:t>procent 201</w:t>
      </w:r>
      <w:r>
        <w:t>1</w:t>
      </w:r>
      <w:r w:rsidRPr="00DC0826">
        <w:t xml:space="preserve">. Andelen kursdeltagare med betyget icke godkänt var </w:t>
      </w:r>
      <w:r>
        <w:t>0,6 procentenheter större</w:t>
      </w:r>
      <w:r w:rsidRPr="00DC0826">
        <w:t xml:space="preserve"> 201</w:t>
      </w:r>
      <w:r>
        <w:t>1</w:t>
      </w:r>
      <w:r w:rsidRPr="00DC0826">
        <w:t xml:space="preserve"> jämfört med 200</w:t>
      </w:r>
      <w:r>
        <w:t>6</w:t>
      </w:r>
      <w:r w:rsidRPr="00DC0826">
        <w:t>.</w:t>
      </w:r>
    </w:p>
    <w:p w14:paraId="7C0B9B8D" w14:textId="77777777" w:rsidR="002A0D5F" w:rsidRDefault="002A0D5F" w:rsidP="00E2233D">
      <w:pPr>
        <w:pStyle w:val="Rubrik3"/>
        <w:numPr>
          <w:ilvl w:val="2"/>
          <w:numId w:val="19"/>
        </w:numPr>
      </w:pPr>
      <w:bookmarkStart w:id="2076" w:name="_Toc350326956"/>
      <w:bookmarkStart w:id="2077" w:name="_Toc350329065"/>
      <w:bookmarkStart w:id="2078" w:name="_Toc350329876"/>
      <w:bookmarkStart w:id="2079" w:name="_Toc350331631"/>
      <w:bookmarkStart w:id="2080" w:name="_Toc350340497"/>
      <w:bookmarkStart w:id="2081" w:name="_Toc350345141"/>
      <w:bookmarkStart w:id="2082" w:name="_Toc350406904"/>
      <w:bookmarkStart w:id="2083" w:name="_Toc350412491"/>
      <w:bookmarkStart w:id="2084" w:name="_Toc350414369"/>
      <w:bookmarkStart w:id="2085" w:name="_Toc351027730"/>
      <w:bookmarkStart w:id="2086" w:name="_Toc351637637"/>
      <w:bookmarkStart w:id="2087" w:name="_Toc351639380"/>
      <w:bookmarkStart w:id="2088" w:name="_Toc351642850"/>
      <w:bookmarkStart w:id="2089" w:name="_Toc351644383"/>
      <w:bookmarkStart w:id="2090" w:name="_Toc351647057"/>
      <w:r>
        <w:t>Prestationer</w:t>
      </w:r>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r>
        <w:t xml:space="preserve"> </w:t>
      </w:r>
    </w:p>
    <w:p w14:paraId="645B6B67" w14:textId="77777777" w:rsidR="002A0D5F" w:rsidRPr="00A47BE6" w:rsidRDefault="002A0D5F" w:rsidP="00E80303">
      <w:pPr>
        <w:pStyle w:val="Rubrik5utannumrering"/>
      </w:pPr>
      <w:r w:rsidRPr="00A47BE6">
        <w:t>Ökning av antalet elever</w:t>
      </w:r>
    </w:p>
    <w:p w14:paraId="22343FF0" w14:textId="77777777" w:rsidR="002A0D5F" w:rsidRDefault="002A0D5F" w:rsidP="00E80303">
      <w:pPr>
        <w:pStyle w:val="Brdtextmedindrag"/>
        <w:ind w:firstLine="0"/>
      </w:pPr>
      <w:r>
        <w:t>Under 2011 gick sammanlagt knappt 198 200</w:t>
      </w:r>
      <w:r w:rsidRPr="00A47BE6">
        <w:t xml:space="preserve"> elever i komvux. </w:t>
      </w:r>
      <w:r>
        <w:t>Som tabell 5.1 visar innebär det</w:t>
      </w:r>
      <w:r w:rsidRPr="00A47BE6">
        <w:t xml:space="preserve"> att den ökning av elevantalet som inleddes 2009, efter att ha sjunkit sedan slutet av 1990-talet</w:t>
      </w:r>
      <w:r>
        <w:t>,</w:t>
      </w:r>
      <w:r w:rsidRPr="00A47BE6">
        <w:t xml:space="preserve"> har fortsatt</w:t>
      </w:r>
      <w:r>
        <w:t>.</w:t>
      </w:r>
      <w:r w:rsidRPr="00A47BE6">
        <w:t xml:space="preserve"> Ökningen var </w:t>
      </w:r>
      <w:r>
        <w:t>1,5 procent jämfört med 2010 och drygt 6 procent jämfört med 2009</w:t>
      </w:r>
      <w:r w:rsidRPr="00A47BE6">
        <w:t xml:space="preserve">. Av alla elever </w:t>
      </w:r>
      <w:r>
        <w:t>2011</w:t>
      </w:r>
      <w:r w:rsidRPr="00A47BE6">
        <w:t xml:space="preserve"> gick </w:t>
      </w:r>
      <w:r>
        <w:t>12,9 </w:t>
      </w:r>
      <w:r w:rsidRPr="00A47BE6">
        <w:t>procent i komvux anordnad av en annan kommun än hemkommunen. Antalet personer i åldern 20–64 år so</w:t>
      </w:r>
      <w:r>
        <w:t>m deltog i komvux motsvarade 3,5 </w:t>
      </w:r>
      <w:r w:rsidRPr="00A47BE6">
        <w:t>procent av befolkningen.</w:t>
      </w:r>
    </w:p>
    <w:p w14:paraId="10E59330" w14:textId="77777777" w:rsidR="002A0D5F" w:rsidRPr="00400855" w:rsidRDefault="002A0D5F" w:rsidP="00E80303">
      <w:pPr>
        <w:pStyle w:val="TabellRubrik"/>
      </w:pPr>
      <w:r>
        <w:t xml:space="preserve">Tabell </w:t>
      </w:r>
      <w:fldSimple w:instr=" STYLEREF 1 \s ">
        <w:r w:rsidR="00756367">
          <w:rPr>
            <w:noProof/>
          </w:rPr>
          <w:t>5</w:t>
        </w:r>
      </w:fldSimple>
      <w:r>
        <w:t>.</w:t>
      </w:r>
      <w:fldSimple w:instr=" SEQ Tabell \* ARABIC \s 1 ">
        <w:r w:rsidR="00756367">
          <w:rPr>
            <w:noProof/>
          </w:rPr>
          <w:t>1</w:t>
        </w:r>
      </w:fldSimple>
      <w:r>
        <w:tab/>
        <w:t>Antal elever i komvux 2007–2011</w:t>
      </w:r>
    </w:p>
    <w:tbl>
      <w:tblPr>
        <w:tblW w:w="5983" w:type="dxa"/>
        <w:tblLayout w:type="fixed"/>
        <w:tblCellMar>
          <w:left w:w="0" w:type="dxa"/>
        </w:tblCellMar>
        <w:tblLook w:val="0000" w:firstRow="0" w:lastRow="0" w:firstColumn="0" w:lastColumn="0" w:noHBand="0" w:noVBand="0"/>
      </w:tblPr>
      <w:tblGrid>
        <w:gridCol w:w="2297"/>
        <w:gridCol w:w="709"/>
        <w:gridCol w:w="850"/>
        <w:gridCol w:w="709"/>
        <w:gridCol w:w="709"/>
        <w:gridCol w:w="709"/>
      </w:tblGrid>
      <w:tr w:rsidR="002A0D5F" w14:paraId="78E0E225" w14:textId="77777777" w:rsidTr="00E80303">
        <w:tc>
          <w:tcPr>
            <w:tcW w:w="2297" w:type="dxa"/>
            <w:tcBorders>
              <w:top w:val="single" w:sz="8" w:space="0" w:color="auto"/>
              <w:bottom w:val="single" w:sz="6" w:space="0" w:color="auto"/>
            </w:tcBorders>
            <w:shd w:val="clear" w:color="auto" w:fill="auto"/>
          </w:tcPr>
          <w:p w14:paraId="524C488A" w14:textId="77777777" w:rsidR="002A0D5F" w:rsidRDefault="002A0D5F" w:rsidP="00E80303">
            <w:pPr>
              <w:pStyle w:val="TabellHuvud"/>
              <w:jc w:val="left"/>
            </w:pPr>
          </w:p>
        </w:tc>
        <w:tc>
          <w:tcPr>
            <w:tcW w:w="709" w:type="dxa"/>
            <w:tcBorders>
              <w:top w:val="single" w:sz="8" w:space="0" w:color="auto"/>
              <w:bottom w:val="single" w:sz="6" w:space="0" w:color="auto"/>
            </w:tcBorders>
            <w:shd w:val="clear" w:color="auto" w:fill="auto"/>
          </w:tcPr>
          <w:p w14:paraId="5387C780" w14:textId="77777777" w:rsidR="002A0D5F" w:rsidRDefault="002A0D5F" w:rsidP="00E80303">
            <w:pPr>
              <w:pStyle w:val="TabellHuvud"/>
            </w:pPr>
            <w:r>
              <w:t>2007</w:t>
            </w:r>
          </w:p>
        </w:tc>
        <w:tc>
          <w:tcPr>
            <w:tcW w:w="850" w:type="dxa"/>
            <w:tcBorders>
              <w:top w:val="single" w:sz="8" w:space="0" w:color="auto"/>
              <w:bottom w:val="single" w:sz="6" w:space="0" w:color="auto"/>
            </w:tcBorders>
            <w:shd w:val="clear" w:color="auto" w:fill="auto"/>
          </w:tcPr>
          <w:p w14:paraId="1AFD4C86" w14:textId="77777777" w:rsidR="002A0D5F" w:rsidRDefault="002A0D5F" w:rsidP="00E80303">
            <w:pPr>
              <w:pStyle w:val="TabellHuvud"/>
            </w:pPr>
            <w:r>
              <w:t>2008</w:t>
            </w:r>
          </w:p>
        </w:tc>
        <w:tc>
          <w:tcPr>
            <w:tcW w:w="709" w:type="dxa"/>
            <w:tcBorders>
              <w:top w:val="single" w:sz="8" w:space="0" w:color="auto"/>
              <w:bottom w:val="single" w:sz="6" w:space="0" w:color="auto"/>
            </w:tcBorders>
            <w:shd w:val="clear" w:color="auto" w:fill="auto"/>
          </w:tcPr>
          <w:p w14:paraId="026D6E0D" w14:textId="77777777" w:rsidR="002A0D5F" w:rsidRDefault="002A0D5F" w:rsidP="00E80303">
            <w:pPr>
              <w:pStyle w:val="TabellHuvud"/>
            </w:pPr>
            <w:r>
              <w:t>2009</w:t>
            </w:r>
          </w:p>
        </w:tc>
        <w:tc>
          <w:tcPr>
            <w:tcW w:w="709" w:type="dxa"/>
            <w:tcBorders>
              <w:top w:val="single" w:sz="8" w:space="0" w:color="auto"/>
              <w:bottom w:val="single" w:sz="6" w:space="0" w:color="auto"/>
            </w:tcBorders>
            <w:shd w:val="clear" w:color="auto" w:fill="auto"/>
          </w:tcPr>
          <w:p w14:paraId="3B239322" w14:textId="77777777" w:rsidR="002A0D5F" w:rsidRDefault="002A0D5F" w:rsidP="00E80303">
            <w:pPr>
              <w:pStyle w:val="TabellHuvud"/>
            </w:pPr>
            <w:r>
              <w:t>2010</w:t>
            </w:r>
          </w:p>
        </w:tc>
        <w:tc>
          <w:tcPr>
            <w:tcW w:w="709" w:type="dxa"/>
            <w:tcBorders>
              <w:top w:val="single" w:sz="8" w:space="0" w:color="auto"/>
              <w:bottom w:val="single" w:sz="6" w:space="0" w:color="auto"/>
            </w:tcBorders>
            <w:shd w:val="clear" w:color="auto" w:fill="auto"/>
          </w:tcPr>
          <w:p w14:paraId="5ED051D9" w14:textId="77777777" w:rsidR="002A0D5F" w:rsidRDefault="002A0D5F" w:rsidP="00E80303">
            <w:pPr>
              <w:pStyle w:val="TabellHuvud"/>
            </w:pPr>
            <w:r>
              <w:t>2011</w:t>
            </w:r>
          </w:p>
        </w:tc>
      </w:tr>
      <w:tr w:rsidR="002A0D5F" w14:paraId="7B999B71" w14:textId="77777777" w:rsidTr="00E80303">
        <w:tc>
          <w:tcPr>
            <w:tcW w:w="2297" w:type="dxa"/>
            <w:tcBorders>
              <w:top w:val="single" w:sz="6" w:space="0" w:color="auto"/>
            </w:tcBorders>
            <w:shd w:val="clear" w:color="auto" w:fill="auto"/>
          </w:tcPr>
          <w:p w14:paraId="6650B05B" w14:textId="77777777" w:rsidR="002A0D5F" w:rsidRDefault="002A0D5F" w:rsidP="00E80303">
            <w:pPr>
              <w:pStyle w:val="TabellRader"/>
              <w:jc w:val="left"/>
            </w:pPr>
            <w:r w:rsidRPr="00CD5BEF">
              <w:t>Grundläggande vuxenutbildning</w:t>
            </w:r>
          </w:p>
        </w:tc>
        <w:tc>
          <w:tcPr>
            <w:tcW w:w="709" w:type="dxa"/>
            <w:tcBorders>
              <w:top w:val="single" w:sz="6" w:space="0" w:color="auto"/>
            </w:tcBorders>
            <w:shd w:val="clear" w:color="auto" w:fill="auto"/>
          </w:tcPr>
          <w:p w14:paraId="408A8A1F" w14:textId="77777777" w:rsidR="002A0D5F" w:rsidRDefault="002A0D5F" w:rsidP="00E80303">
            <w:pPr>
              <w:pStyle w:val="TabellRader"/>
            </w:pPr>
            <w:r w:rsidRPr="00CD5BEF">
              <w:t>37 202</w:t>
            </w:r>
          </w:p>
        </w:tc>
        <w:tc>
          <w:tcPr>
            <w:tcW w:w="850" w:type="dxa"/>
            <w:tcBorders>
              <w:top w:val="single" w:sz="6" w:space="0" w:color="auto"/>
            </w:tcBorders>
            <w:shd w:val="clear" w:color="auto" w:fill="auto"/>
          </w:tcPr>
          <w:p w14:paraId="1DE192CB" w14:textId="77777777" w:rsidR="002A0D5F" w:rsidRDefault="002A0D5F" w:rsidP="00E80303">
            <w:pPr>
              <w:pStyle w:val="TabellRader"/>
            </w:pPr>
            <w:r w:rsidRPr="00CD5BEF">
              <w:t>33 037</w:t>
            </w:r>
          </w:p>
        </w:tc>
        <w:tc>
          <w:tcPr>
            <w:tcW w:w="709" w:type="dxa"/>
            <w:tcBorders>
              <w:top w:val="single" w:sz="6" w:space="0" w:color="auto"/>
            </w:tcBorders>
            <w:shd w:val="clear" w:color="auto" w:fill="auto"/>
          </w:tcPr>
          <w:p w14:paraId="71C92CD1" w14:textId="77777777" w:rsidR="002A0D5F" w:rsidRDefault="002A0D5F" w:rsidP="00E80303">
            <w:pPr>
              <w:pStyle w:val="TabellRader"/>
            </w:pPr>
            <w:r w:rsidRPr="00CD5BEF">
              <w:t>33 376</w:t>
            </w:r>
          </w:p>
        </w:tc>
        <w:tc>
          <w:tcPr>
            <w:tcW w:w="709" w:type="dxa"/>
            <w:tcBorders>
              <w:top w:val="single" w:sz="6" w:space="0" w:color="auto"/>
            </w:tcBorders>
            <w:shd w:val="clear" w:color="auto" w:fill="auto"/>
          </w:tcPr>
          <w:p w14:paraId="4DC93B2C" w14:textId="77777777" w:rsidR="002A0D5F" w:rsidRDefault="002A0D5F" w:rsidP="00E80303">
            <w:pPr>
              <w:pStyle w:val="TabellRader"/>
            </w:pPr>
            <w:r w:rsidRPr="00CD5BEF">
              <w:t>33 561</w:t>
            </w:r>
          </w:p>
        </w:tc>
        <w:tc>
          <w:tcPr>
            <w:tcW w:w="709" w:type="dxa"/>
            <w:tcBorders>
              <w:top w:val="single" w:sz="6" w:space="0" w:color="auto"/>
            </w:tcBorders>
            <w:shd w:val="clear" w:color="auto" w:fill="auto"/>
          </w:tcPr>
          <w:p w14:paraId="3BEFDA61" w14:textId="77777777" w:rsidR="002A0D5F" w:rsidRDefault="002A0D5F" w:rsidP="00E80303">
            <w:pPr>
              <w:pStyle w:val="TabellRader"/>
            </w:pPr>
            <w:r>
              <w:t>32 965</w:t>
            </w:r>
          </w:p>
        </w:tc>
      </w:tr>
      <w:tr w:rsidR="002A0D5F" w14:paraId="55255869" w14:textId="77777777" w:rsidTr="00E80303">
        <w:tc>
          <w:tcPr>
            <w:tcW w:w="2297" w:type="dxa"/>
            <w:shd w:val="clear" w:color="auto" w:fill="auto"/>
          </w:tcPr>
          <w:p w14:paraId="4EED46F2" w14:textId="77777777" w:rsidR="002A0D5F" w:rsidRDefault="002A0D5F" w:rsidP="00E80303">
            <w:pPr>
              <w:pStyle w:val="TabellRader"/>
              <w:jc w:val="left"/>
            </w:pPr>
            <w:r w:rsidRPr="00CD5BEF">
              <w:t>Gymnasial vuxenutbildning</w:t>
            </w:r>
          </w:p>
        </w:tc>
        <w:tc>
          <w:tcPr>
            <w:tcW w:w="709" w:type="dxa"/>
            <w:shd w:val="clear" w:color="auto" w:fill="auto"/>
          </w:tcPr>
          <w:p w14:paraId="7FC7865B" w14:textId="77777777" w:rsidR="002A0D5F" w:rsidRDefault="002A0D5F" w:rsidP="00E80303">
            <w:pPr>
              <w:pStyle w:val="TabellRader"/>
            </w:pPr>
            <w:r w:rsidRPr="00CD5BEF">
              <w:t>158 682</w:t>
            </w:r>
          </w:p>
        </w:tc>
        <w:tc>
          <w:tcPr>
            <w:tcW w:w="850" w:type="dxa"/>
            <w:shd w:val="clear" w:color="auto" w:fill="auto"/>
          </w:tcPr>
          <w:p w14:paraId="247A4619" w14:textId="77777777" w:rsidR="002A0D5F" w:rsidRDefault="002A0D5F" w:rsidP="00E80303">
            <w:pPr>
              <w:pStyle w:val="TabellRader"/>
            </w:pPr>
            <w:r w:rsidRPr="00CD5BEF">
              <w:t>140 081</w:t>
            </w:r>
          </w:p>
        </w:tc>
        <w:tc>
          <w:tcPr>
            <w:tcW w:w="709" w:type="dxa"/>
            <w:shd w:val="clear" w:color="auto" w:fill="auto"/>
          </w:tcPr>
          <w:p w14:paraId="01DFFC49" w14:textId="77777777" w:rsidR="002A0D5F" w:rsidRDefault="002A0D5F" w:rsidP="00E80303">
            <w:pPr>
              <w:pStyle w:val="TabellRader"/>
            </w:pPr>
            <w:r w:rsidRPr="00CD5BEF">
              <w:t>150 121</w:t>
            </w:r>
          </w:p>
        </w:tc>
        <w:tc>
          <w:tcPr>
            <w:tcW w:w="709" w:type="dxa"/>
            <w:shd w:val="clear" w:color="auto" w:fill="auto"/>
          </w:tcPr>
          <w:p w14:paraId="08DE2FC6" w14:textId="77777777" w:rsidR="002A0D5F" w:rsidRDefault="002A0D5F" w:rsidP="00E80303">
            <w:pPr>
              <w:pStyle w:val="TabellRader"/>
            </w:pPr>
            <w:r w:rsidRPr="00CD5BEF">
              <w:t>160 426</w:t>
            </w:r>
          </w:p>
        </w:tc>
        <w:tc>
          <w:tcPr>
            <w:tcW w:w="709" w:type="dxa"/>
            <w:shd w:val="clear" w:color="auto" w:fill="auto"/>
          </w:tcPr>
          <w:p w14:paraId="4EDB7BB3" w14:textId="77777777" w:rsidR="002A0D5F" w:rsidRDefault="002A0D5F" w:rsidP="00E80303">
            <w:pPr>
              <w:pStyle w:val="TabellRader"/>
            </w:pPr>
            <w:r>
              <w:t>165 207</w:t>
            </w:r>
          </w:p>
        </w:tc>
      </w:tr>
      <w:tr w:rsidR="002A0D5F" w14:paraId="75FF687A" w14:textId="77777777" w:rsidTr="00E80303">
        <w:tc>
          <w:tcPr>
            <w:tcW w:w="2297" w:type="dxa"/>
            <w:shd w:val="clear" w:color="auto" w:fill="auto"/>
          </w:tcPr>
          <w:p w14:paraId="14BD8F43" w14:textId="77777777" w:rsidR="002A0D5F" w:rsidRDefault="002A0D5F" w:rsidP="00E80303">
            <w:pPr>
              <w:pStyle w:val="TabellRader"/>
              <w:jc w:val="left"/>
            </w:pPr>
            <w:r w:rsidRPr="00CD5BEF">
              <w:t>Påbyggnadsutbildning</w:t>
            </w:r>
          </w:p>
        </w:tc>
        <w:tc>
          <w:tcPr>
            <w:tcW w:w="709" w:type="dxa"/>
            <w:shd w:val="clear" w:color="auto" w:fill="auto"/>
          </w:tcPr>
          <w:p w14:paraId="472DAC05" w14:textId="77777777" w:rsidR="002A0D5F" w:rsidRDefault="002A0D5F" w:rsidP="00E80303">
            <w:pPr>
              <w:pStyle w:val="TabellRader"/>
            </w:pPr>
            <w:r w:rsidRPr="00CD5BEF">
              <w:t>2 848</w:t>
            </w:r>
          </w:p>
        </w:tc>
        <w:tc>
          <w:tcPr>
            <w:tcW w:w="850" w:type="dxa"/>
            <w:shd w:val="clear" w:color="auto" w:fill="auto"/>
          </w:tcPr>
          <w:p w14:paraId="3E2D1BE0" w14:textId="77777777" w:rsidR="002A0D5F" w:rsidRDefault="002A0D5F" w:rsidP="00E80303">
            <w:pPr>
              <w:pStyle w:val="TabellRader"/>
            </w:pPr>
            <w:r w:rsidRPr="00CD5BEF">
              <w:t>3 850</w:t>
            </w:r>
          </w:p>
        </w:tc>
        <w:tc>
          <w:tcPr>
            <w:tcW w:w="709" w:type="dxa"/>
            <w:shd w:val="clear" w:color="auto" w:fill="auto"/>
          </w:tcPr>
          <w:p w14:paraId="639334F8" w14:textId="77777777" w:rsidR="002A0D5F" w:rsidRDefault="002A0D5F" w:rsidP="00E80303">
            <w:pPr>
              <w:pStyle w:val="TabellRader"/>
            </w:pPr>
            <w:r w:rsidRPr="00CD5BEF">
              <w:t>3 638</w:t>
            </w:r>
          </w:p>
        </w:tc>
        <w:tc>
          <w:tcPr>
            <w:tcW w:w="709" w:type="dxa"/>
            <w:shd w:val="clear" w:color="auto" w:fill="auto"/>
          </w:tcPr>
          <w:p w14:paraId="2163EAB5" w14:textId="77777777" w:rsidR="002A0D5F" w:rsidRDefault="002A0D5F" w:rsidP="00E80303">
            <w:pPr>
              <w:pStyle w:val="TabellRader"/>
            </w:pPr>
            <w:r w:rsidRPr="00CD5BEF">
              <w:t>1 267</w:t>
            </w:r>
          </w:p>
        </w:tc>
        <w:tc>
          <w:tcPr>
            <w:tcW w:w="709" w:type="dxa"/>
            <w:shd w:val="clear" w:color="auto" w:fill="auto"/>
          </w:tcPr>
          <w:p w14:paraId="112FE8B7" w14:textId="77777777" w:rsidR="002A0D5F" w:rsidRDefault="002A0D5F" w:rsidP="00E80303">
            <w:pPr>
              <w:pStyle w:val="TabellRader"/>
            </w:pPr>
            <w:r>
              <w:t>---</w:t>
            </w:r>
          </w:p>
        </w:tc>
      </w:tr>
      <w:tr w:rsidR="002A0D5F" w14:paraId="5492B6C3" w14:textId="77777777" w:rsidTr="00E80303">
        <w:tc>
          <w:tcPr>
            <w:tcW w:w="2297" w:type="dxa"/>
            <w:tcBorders>
              <w:bottom w:val="single" w:sz="8" w:space="0" w:color="auto"/>
            </w:tcBorders>
            <w:shd w:val="clear" w:color="auto" w:fill="auto"/>
          </w:tcPr>
          <w:p w14:paraId="625812C5" w14:textId="77777777" w:rsidR="002A0D5F" w:rsidRPr="00CE0396" w:rsidRDefault="002A0D5F" w:rsidP="00E80303">
            <w:pPr>
              <w:pStyle w:val="TabellSlutsumma"/>
              <w:jc w:val="left"/>
            </w:pPr>
            <w:r w:rsidRPr="00CD5BEF">
              <w:t>Summa</w:t>
            </w:r>
          </w:p>
        </w:tc>
        <w:tc>
          <w:tcPr>
            <w:tcW w:w="709" w:type="dxa"/>
            <w:tcBorders>
              <w:bottom w:val="single" w:sz="8" w:space="0" w:color="auto"/>
            </w:tcBorders>
            <w:shd w:val="clear" w:color="auto" w:fill="auto"/>
          </w:tcPr>
          <w:p w14:paraId="67D4F28B" w14:textId="77777777" w:rsidR="002A0D5F" w:rsidRPr="00CE0396" w:rsidRDefault="002A0D5F" w:rsidP="00E80303">
            <w:pPr>
              <w:pStyle w:val="TabellSlutsumma"/>
            </w:pPr>
            <w:r w:rsidRPr="00CD5BEF">
              <w:t>198 732</w:t>
            </w:r>
          </w:p>
        </w:tc>
        <w:tc>
          <w:tcPr>
            <w:tcW w:w="850" w:type="dxa"/>
            <w:tcBorders>
              <w:bottom w:val="single" w:sz="8" w:space="0" w:color="auto"/>
            </w:tcBorders>
            <w:shd w:val="clear" w:color="auto" w:fill="auto"/>
          </w:tcPr>
          <w:p w14:paraId="6F69BCAC" w14:textId="77777777" w:rsidR="002A0D5F" w:rsidRPr="00CE0396" w:rsidRDefault="002A0D5F" w:rsidP="00E80303">
            <w:pPr>
              <w:pStyle w:val="TabellSlutsumma"/>
            </w:pPr>
            <w:r w:rsidRPr="00CD5BEF">
              <w:t>176 968</w:t>
            </w:r>
          </w:p>
        </w:tc>
        <w:tc>
          <w:tcPr>
            <w:tcW w:w="709" w:type="dxa"/>
            <w:tcBorders>
              <w:bottom w:val="single" w:sz="8" w:space="0" w:color="auto"/>
            </w:tcBorders>
            <w:shd w:val="clear" w:color="auto" w:fill="auto"/>
          </w:tcPr>
          <w:p w14:paraId="46780E31" w14:textId="77777777" w:rsidR="002A0D5F" w:rsidRPr="00CE0396" w:rsidRDefault="002A0D5F" w:rsidP="00E80303">
            <w:pPr>
              <w:pStyle w:val="TabellSlutsumma"/>
            </w:pPr>
            <w:r w:rsidRPr="00CD5BEF">
              <w:t>187 135</w:t>
            </w:r>
          </w:p>
        </w:tc>
        <w:tc>
          <w:tcPr>
            <w:tcW w:w="709" w:type="dxa"/>
            <w:tcBorders>
              <w:bottom w:val="single" w:sz="8" w:space="0" w:color="auto"/>
            </w:tcBorders>
            <w:shd w:val="clear" w:color="auto" w:fill="auto"/>
          </w:tcPr>
          <w:p w14:paraId="06C54373" w14:textId="77777777" w:rsidR="002A0D5F" w:rsidRPr="00CE0396" w:rsidRDefault="002A0D5F" w:rsidP="00E80303">
            <w:pPr>
              <w:pStyle w:val="TabellSlutsumma"/>
            </w:pPr>
            <w:r w:rsidRPr="00CD5BEF">
              <w:t>195 254</w:t>
            </w:r>
          </w:p>
        </w:tc>
        <w:tc>
          <w:tcPr>
            <w:tcW w:w="709" w:type="dxa"/>
            <w:tcBorders>
              <w:bottom w:val="single" w:sz="8" w:space="0" w:color="auto"/>
            </w:tcBorders>
            <w:shd w:val="clear" w:color="auto" w:fill="auto"/>
          </w:tcPr>
          <w:p w14:paraId="58B9377E" w14:textId="77777777" w:rsidR="002A0D5F" w:rsidRPr="00CE0396" w:rsidRDefault="002A0D5F" w:rsidP="00E80303">
            <w:pPr>
              <w:pStyle w:val="TabellSlutsumma"/>
            </w:pPr>
            <w:r>
              <w:t>198 172</w:t>
            </w:r>
          </w:p>
        </w:tc>
      </w:tr>
    </w:tbl>
    <w:p w14:paraId="1B7A3673" w14:textId="77777777" w:rsidR="002A0D5F" w:rsidRPr="008B6929" w:rsidRDefault="002A0D5F" w:rsidP="00B43D43">
      <w:pPr>
        <w:pStyle w:val="TabellFotnot"/>
        <w:rPr>
          <w:rStyle w:val="Kommentarsreferens"/>
          <w:sz w:val="14"/>
          <w:szCs w:val="20"/>
        </w:rPr>
      </w:pPr>
      <w:r w:rsidRPr="008B6929">
        <w:rPr>
          <w:rStyle w:val="Kommentarsreferens"/>
          <w:sz w:val="14"/>
          <w:szCs w:val="20"/>
        </w:rPr>
        <w:t>Källa: Skolverket.</w:t>
      </w:r>
    </w:p>
    <w:p w14:paraId="01B51514" w14:textId="50A9E245" w:rsidR="002A0D5F" w:rsidRPr="00A47BE6" w:rsidRDefault="002A0D5F" w:rsidP="00E80303">
      <w:pPr>
        <w:pStyle w:val="Brdtextmedindrag"/>
        <w:ind w:firstLine="0"/>
      </w:pPr>
      <w:r w:rsidRPr="00A47BE6">
        <w:t>Elevökningen skedde framför allt inom gymnasial vuxenutbildning. På denna utbildning</w:t>
      </w:r>
      <w:r>
        <w:t>snivå ökade antalet elever med 3,0 </w:t>
      </w:r>
      <w:r w:rsidRPr="00A47BE6">
        <w:t>procent</w:t>
      </w:r>
      <w:r>
        <w:t xml:space="preserve"> jämfört med året innan</w:t>
      </w:r>
      <w:r w:rsidRPr="00A47BE6">
        <w:t xml:space="preserve">. Inom grundläggande vuxenutbildning </w:t>
      </w:r>
      <w:r>
        <w:t>minskade</w:t>
      </w:r>
      <w:r w:rsidRPr="00A47BE6">
        <w:t xml:space="preserve"> antal</w:t>
      </w:r>
      <w:r>
        <w:t>et elever med knappt 1,8 procent. A</w:t>
      </w:r>
      <w:r w:rsidRPr="00A47BE6">
        <w:t>nordnandet av nya påbyggnadsutbildningar upphörde den 1 september 2009. Pågående utbildningar får dock full</w:t>
      </w:r>
      <w:r w:rsidR="002B3EAB">
        <w:t>-</w:t>
      </w:r>
      <w:r w:rsidRPr="00A47BE6">
        <w:t>följas enligt de tidigare reglerna.</w:t>
      </w:r>
    </w:p>
    <w:p w14:paraId="1AF63E9D" w14:textId="77777777" w:rsidR="002A0D5F" w:rsidRPr="00A47BE6" w:rsidRDefault="002A0D5F" w:rsidP="00E80303">
      <w:pPr>
        <w:pStyle w:val="Rubrik5utannumrering"/>
      </w:pPr>
      <w:r w:rsidRPr="00A47BE6">
        <w:t xml:space="preserve">Antalet kursdeltagare hos </w:t>
      </w:r>
      <w:r>
        <w:t>andra</w:t>
      </w:r>
      <w:r w:rsidRPr="00A47BE6">
        <w:t xml:space="preserve"> utbildningsanordnare</w:t>
      </w:r>
      <w:r>
        <w:t xml:space="preserve"> än kommuner</w:t>
      </w:r>
      <w:r w:rsidRPr="00A47BE6">
        <w:t xml:space="preserve"> ökade</w:t>
      </w:r>
    </w:p>
    <w:p w14:paraId="73CCD62A" w14:textId="77777777" w:rsidR="002A0D5F" w:rsidRPr="00A47BE6" w:rsidRDefault="002A0D5F" w:rsidP="00E80303">
      <w:pPr>
        <w:pStyle w:val="Brdtextmedindrag"/>
        <w:ind w:firstLine="0"/>
      </w:pPr>
      <w:r w:rsidRPr="00A47BE6">
        <w:t>A</w:t>
      </w:r>
      <w:r>
        <w:t>ntalet kursdeltagare ökade med 2 procent jämfört med 2010</w:t>
      </w:r>
      <w:r w:rsidRPr="00A47BE6">
        <w:t>. Varj</w:t>
      </w:r>
      <w:r>
        <w:t>e elev deltog i genomsnitt i fyra</w:t>
      </w:r>
      <w:r w:rsidRPr="00A47BE6">
        <w:t xml:space="preserve"> kurser, vilket är i paritet med nivån de senaste fem åren.</w:t>
      </w:r>
    </w:p>
    <w:p w14:paraId="144104E4" w14:textId="77777777" w:rsidR="002A0D5F" w:rsidRPr="001F2F4B" w:rsidRDefault="002A0D5F" w:rsidP="00E80303">
      <w:pPr>
        <w:pStyle w:val="Brdtextmedindrag"/>
      </w:pPr>
      <w:r w:rsidRPr="001F2F4B">
        <w:t>Av de totalt 839</w:t>
      </w:r>
      <w:r>
        <w:t> </w:t>
      </w:r>
      <w:r w:rsidRPr="001F2F4B">
        <w:t xml:space="preserve">200 kursdeltagarna </w:t>
      </w:r>
      <w:r>
        <w:t xml:space="preserve">2011 </w:t>
      </w:r>
      <w:r w:rsidRPr="001F2F4B">
        <w:t>deltog 42</w:t>
      </w:r>
      <w:r>
        <w:t> </w:t>
      </w:r>
      <w:r w:rsidRPr="001F2F4B">
        <w:t xml:space="preserve">procent i kurser hos </w:t>
      </w:r>
      <w:r>
        <w:t>andra</w:t>
      </w:r>
      <w:r w:rsidRPr="001F2F4B">
        <w:t xml:space="preserve"> utbildningsanordnare</w:t>
      </w:r>
      <w:r>
        <w:t xml:space="preserve"> än kommuner</w:t>
      </w:r>
      <w:r w:rsidRPr="001F2F4B">
        <w:t>. I kommungruppen storstäder gick i genomsnitt 61</w:t>
      </w:r>
      <w:r>
        <w:t> </w:t>
      </w:r>
      <w:r w:rsidRPr="001F2F4B">
        <w:t xml:space="preserve">procent av kursdeltagarna i kurser hos enskilda utbildningsanordnare. Andelen var lägst i kommungruppen glesbygdskommuner där drygt </w:t>
      </w:r>
      <w:r>
        <w:t>fem </w:t>
      </w:r>
      <w:r w:rsidRPr="001F2F4B">
        <w:t>procent studerade hos enskilda utbildningsanordnare.</w:t>
      </w:r>
    </w:p>
    <w:p w14:paraId="1D656D6E" w14:textId="77777777" w:rsidR="002A0D5F" w:rsidRPr="00A47BE6" w:rsidRDefault="002A0D5F" w:rsidP="00E80303">
      <w:pPr>
        <w:pStyle w:val="Rubrik5utannumrering"/>
      </w:pPr>
      <w:r w:rsidRPr="00A47BE6">
        <w:t>Andelen män ökar i komvux</w:t>
      </w:r>
    </w:p>
    <w:p w14:paraId="5723DD31" w14:textId="77777777" w:rsidR="002A0D5F" w:rsidRPr="00A47BE6" w:rsidRDefault="002A0D5F" w:rsidP="00E80303">
      <w:pPr>
        <w:pStyle w:val="Brdtextmedindrag"/>
        <w:ind w:firstLine="0"/>
      </w:pPr>
      <w:r>
        <w:t>År 2011</w:t>
      </w:r>
      <w:r w:rsidRPr="00A47BE6">
        <w:t xml:space="preserve"> </w:t>
      </w:r>
      <w:r>
        <w:t xml:space="preserve">deltog </w:t>
      </w:r>
      <w:r w:rsidRPr="00A47BE6">
        <w:t>fler kvinnor än män i komv</w:t>
      </w:r>
      <w:r>
        <w:t>ux. Totalt utgjorde kvinnorna 64 </w:t>
      </w:r>
      <w:r w:rsidRPr="00A47BE6">
        <w:t>procent av elever</w:t>
      </w:r>
      <w:r>
        <w:t>na, men andelen män i komvux har sedan 2006 ökat från 33 procent till 36 procent. Jämfört med 2010</w:t>
      </w:r>
      <w:r w:rsidRPr="00A47BE6">
        <w:t xml:space="preserve"> </w:t>
      </w:r>
      <w:r>
        <w:t>minskade dock</w:t>
      </w:r>
      <w:r w:rsidRPr="00A47BE6">
        <w:t xml:space="preserve"> andelen män med en</w:t>
      </w:r>
      <w:r>
        <w:t> </w:t>
      </w:r>
      <w:r w:rsidRPr="00A47BE6">
        <w:t>procentenhet.</w:t>
      </w:r>
    </w:p>
    <w:p w14:paraId="15E97E8A" w14:textId="2799754D" w:rsidR="002A0D5F" w:rsidRPr="00A47BE6" w:rsidRDefault="002A0D5F" w:rsidP="00E80303">
      <w:pPr>
        <w:pStyle w:val="Brdtextmedindrag"/>
      </w:pPr>
      <w:r>
        <w:t>Elevernas genomsnittsålder 2011</w:t>
      </w:r>
      <w:r w:rsidRPr="00A47BE6">
        <w:t xml:space="preserve"> var </w:t>
      </w:r>
      <w:r>
        <w:t>30</w:t>
      </w:r>
      <w:r w:rsidRPr="00A47BE6">
        <w:t xml:space="preserve"> år. </w:t>
      </w:r>
      <w:r>
        <w:t>Genomsnittsåldern</w:t>
      </w:r>
      <w:r w:rsidRPr="00A47BE6">
        <w:t xml:space="preserve"> var högre för elever i grund</w:t>
      </w:r>
      <w:r>
        <w:t>läggande vuxenutbildning. A</w:t>
      </w:r>
      <w:r w:rsidRPr="00A47BE6">
        <w:t xml:space="preserve">ndelen elever födda utomlands var </w:t>
      </w:r>
      <w:r>
        <w:t xml:space="preserve">40 procent, </w:t>
      </w:r>
      <w:r w:rsidRPr="00A47BE6">
        <w:t xml:space="preserve">densamma som </w:t>
      </w:r>
      <w:r>
        <w:t>året innan</w:t>
      </w:r>
      <w:r w:rsidRPr="00A47BE6">
        <w:t>.</w:t>
      </w:r>
      <w:r>
        <w:t xml:space="preserve"> I</w:t>
      </w:r>
      <w:r w:rsidR="001937FB">
        <w:t>nom den</w:t>
      </w:r>
      <w:r>
        <w:t xml:space="preserve"> grund</w:t>
      </w:r>
      <w:r w:rsidR="002B3EAB">
        <w:t>-</w:t>
      </w:r>
      <w:r>
        <w:t>läggande vuxenutbildning</w:t>
      </w:r>
      <w:r w:rsidR="001937FB">
        <w:t>en</w:t>
      </w:r>
      <w:r>
        <w:t xml:space="preserve"> 2011 var 90 procent av eleverna födda utomlands.</w:t>
      </w:r>
    </w:p>
    <w:p w14:paraId="39A83087" w14:textId="77777777" w:rsidR="002A0D5F" w:rsidRDefault="002A0D5F" w:rsidP="00E2233D">
      <w:pPr>
        <w:pStyle w:val="Rubrik3"/>
        <w:numPr>
          <w:ilvl w:val="2"/>
          <w:numId w:val="19"/>
        </w:numPr>
      </w:pPr>
      <w:bookmarkStart w:id="2091" w:name="_Toc350326957"/>
      <w:bookmarkStart w:id="2092" w:name="_Toc350329066"/>
      <w:bookmarkStart w:id="2093" w:name="_Toc350329877"/>
      <w:bookmarkStart w:id="2094" w:name="_Toc350331632"/>
      <w:bookmarkStart w:id="2095" w:name="_Toc350340498"/>
      <w:bookmarkStart w:id="2096" w:name="_Toc350345142"/>
      <w:bookmarkStart w:id="2097" w:name="_Toc350406905"/>
      <w:bookmarkStart w:id="2098" w:name="_Toc350412492"/>
      <w:bookmarkStart w:id="2099" w:name="_Toc350414370"/>
      <w:bookmarkStart w:id="2100" w:name="_Toc351027731"/>
      <w:bookmarkStart w:id="2101" w:name="_Toc351637638"/>
      <w:bookmarkStart w:id="2102" w:name="_Toc351639381"/>
      <w:bookmarkStart w:id="2103" w:name="_Toc351642851"/>
      <w:bookmarkStart w:id="2104" w:name="_Toc351644384"/>
      <w:bookmarkStart w:id="2105" w:name="_Toc351647058"/>
      <w:r>
        <w:t>Kostnader</w:t>
      </w:r>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p>
    <w:p w14:paraId="045A6DF5" w14:textId="7CCB746F" w:rsidR="002A0D5F" w:rsidRPr="00FC6427" w:rsidRDefault="002A0D5F" w:rsidP="00E80303">
      <w:pPr>
        <w:pStyle w:val="Brdtextmedindrag"/>
        <w:ind w:firstLine="0"/>
      </w:pPr>
      <w:r w:rsidRPr="00FC6427">
        <w:t xml:space="preserve">Den totala kostnaden för komvux 2011 </w:t>
      </w:r>
      <w:r w:rsidR="001937FB">
        <w:t>uppgick till</w:t>
      </w:r>
      <w:r w:rsidRPr="00FC6427">
        <w:t xml:space="preserve"> drygt 3,9</w:t>
      </w:r>
      <w:r>
        <w:t> </w:t>
      </w:r>
      <w:r w:rsidRPr="00FC6427">
        <w:t>miljarder kronor</w:t>
      </w:r>
      <w:r>
        <w:t xml:space="preserve"> (se tabell 5.2)</w:t>
      </w:r>
      <w:r w:rsidRPr="00FC6427">
        <w:t xml:space="preserve">, varav </w:t>
      </w:r>
      <w:r>
        <w:t>drygt 990 miljoner</w:t>
      </w:r>
      <w:r w:rsidRPr="00FC6427">
        <w:t xml:space="preserve"> kronor avsåg </w:t>
      </w:r>
      <w:r w:rsidRPr="00322AB8">
        <w:t>studerande hos andra utbildningsanordnare samt</w:t>
      </w:r>
      <w:r>
        <w:t xml:space="preserve"> </w:t>
      </w:r>
      <w:r w:rsidRPr="00322AB8">
        <w:t>kommuners och landstings ersättningar till andra ut</w:t>
      </w:r>
      <w:r>
        <w:t>bildningsanordnare</w:t>
      </w:r>
      <w:r w:rsidRPr="00FC6427">
        <w:t xml:space="preserve">. </w:t>
      </w:r>
      <w:r w:rsidRPr="00ED53DF">
        <w:t xml:space="preserve">Den genomsnittliga kostnaden per elev var 44 100 kronor, </w:t>
      </w:r>
      <w:r w:rsidR="001937FB">
        <w:t xml:space="preserve">vilket var </w:t>
      </w:r>
      <w:r w:rsidRPr="00ED53DF">
        <w:t>en ökning med knappt 0,2 procent jämfört med året innan, mätt i fasta priser.</w:t>
      </w:r>
      <w:r w:rsidRPr="00FC6427">
        <w:t xml:space="preserve"> </w:t>
      </w:r>
    </w:p>
    <w:p w14:paraId="792672F8" w14:textId="165F7F44" w:rsidR="001E3D63" w:rsidRDefault="002A0D5F" w:rsidP="002B3EAB">
      <w:pPr>
        <w:pStyle w:val="Brdtextmedindrag"/>
      </w:pPr>
      <w:r>
        <w:t>Kostnaden</w:t>
      </w:r>
      <w:r>
        <w:rPr>
          <w:rStyle w:val="Fotnotsreferens"/>
        </w:rPr>
        <w:footnoteReference w:id="87"/>
      </w:r>
      <w:r>
        <w:t xml:space="preserve"> per elev varierade mellan kommungrupperna mellan 45 900 kronor för förortskommuner till större städer och 56 100 kronor för större städer</w:t>
      </w:r>
      <w:r w:rsidRPr="00FC6427">
        <w:t>.</w:t>
      </w:r>
      <w:r w:rsidRPr="00322AB8">
        <w:t xml:space="preserve"> </w:t>
      </w:r>
    </w:p>
    <w:p w14:paraId="542DD6AA" w14:textId="7D910767" w:rsidR="00306419" w:rsidRDefault="00306419" w:rsidP="00306419">
      <w:pPr>
        <w:pStyle w:val="TabellRubrik"/>
        <w:rPr>
          <w:b w:val="0"/>
        </w:rPr>
      </w:pPr>
      <w:r>
        <w:br w:type="page"/>
      </w:r>
    </w:p>
    <w:p w14:paraId="537529C6" w14:textId="77777777" w:rsidR="002A0D5F" w:rsidRDefault="002A0D5F" w:rsidP="00E80303">
      <w:pPr>
        <w:pStyle w:val="TabellRubrik"/>
      </w:pPr>
      <w:r>
        <w:t xml:space="preserve">Tabell </w:t>
      </w:r>
      <w:fldSimple w:instr=" STYLEREF 1 \s ">
        <w:r w:rsidR="00756367">
          <w:rPr>
            <w:noProof/>
          </w:rPr>
          <w:t>5</w:t>
        </w:r>
      </w:fldSimple>
      <w:r>
        <w:t>.</w:t>
      </w:r>
      <w:fldSimple w:instr=" SEQ Tabell \* ARABIC \s 1 ">
        <w:r w:rsidR="00756367">
          <w:rPr>
            <w:noProof/>
          </w:rPr>
          <w:t>2</w:t>
        </w:r>
      </w:fldSimple>
      <w:r>
        <w:tab/>
        <w:t xml:space="preserve">Totala kostnader för komvux 2007–2011 </w:t>
      </w:r>
    </w:p>
    <w:p w14:paraId="50D085F8" w14:textId="77777777" w:rsidR="002A0D5F" w:rsidRPr="00400855" w:rsidRDefault="002A0D5F" w:rsidP="00E80303">
      <w:pPr>
        <w:pStyle w:val="TabellUnderrubrik"/>
      </w:pPr>
      <w:r>
        <w:t>Miljoner kronor</w:t>
      </w:r>
    </w:p>
    <w:tbl>
      <w:tblPr>
        <w:tblW w:w="5896" w:type="dxa"/>
        <w:tblLayout w:type="fixed"/>
        <w:tblCellMar>
          <w:left w:w="0" w:type="dxa"/>
        </w:tblCellMar>
        <w:tblLook w:val="0000" w:firstRow="0" w:lastRow="0" w:firstColumn="0" w:lastColumn="0" w:noHBand="0" w:noVBand="0"/>
      </w:tblPr>
      <w:tblGrid>
        <w:gridCol w:w="2297"/>
        <w:gridCol w:w="851"/>
        <w:gridCol w:w="708"/>
        <w:gridCol w:w="709"/>
        <w:gridCol w:w="709"/>
        <w:gridCol w:w="622"/>
      </w:tblGrid>
      <w:tr w:rsidR="002A0D5F" w14:paraId="2AB5EDA7" w14:textId="77777777" w:rsidTr="00E80303">
        <w:tc>
          <w:tcPr>
            <w:tcW w:w="2297" w:type="dxa"/>
            <w:tcBorders>
              <w:top w:val="single" w:sz="8" w:space="0" w:color="auto"/>
              <w:bottom w:val="single" w:sz="6" w:space="0" w:color="auto"/>
            </w:tcBorders>
            <w:shd w:val="clear" w:color="auto" w:fill="auto"/>
          </w:tcPr>
          <w:p w14:paraId="6AB04A4A" w14:textId="77777777" w:rsidR="002A0D5F" w:rsidRDefault="002A0D5F" w:rsidP="00E80303">
            <w:pPr>
              <w:pStyle w:val="TabellHuvud"/>
              <w:jc w:val="left"/>
            </w:pPr>
          </w:p>
        </w:tc>
        <w:tc>
          <w:tcPr>
            <w:tcW w:w="851" w:type="dxa"/>
            <w:tcBorders>
              <w:top w:val="single" w:sz="8" w:space="0" w:color="auto"/>
              <w:bottom w:val="single" w:sz="6" w:space="0" w:color="auto"/>
            </w:tcBorders>
            <w:shd w:val="clear" w:color="auto" w:fill="auto"/>
          </w:tcPr>
          <w:p w14:paraId="081EF8DD" w14:textId="77777777" w:rsidR="002A0D5F" w:rsidRDefault="002A0D5F" w:rsidP="00E80303">
            <w:pPr>
              <w:pStyle w:val="TabellHuvud"/>
            </w:pPr>
            <w:r>
              <w:t>2007</w:t>
            </w:r>
          </w:p>
        </w:tc>
        <w:tc>
          <w:tcPr>
            <w:tcW w:w="708" w:type="dxa"/>
            <w:tcBorders>
              <w:top w:val="single" w:sz="8" w:space="0" w:color="auto"/>
              <w:bottom w:val="single" w:sz="6" w:space="0" w:color="auto"/>
            </w:tcBorders>
            <w:shd w:val="clear" w:color="auto" w:fill="auto"/>
          </w:tcPr>
          <w:p w14:paraId="273DF30E" w14:textId="77777777" w:rsidR="002A0D5F" w:rsidRDefault="002A0D5F" w:rsidP="00E80303">
            <w:pPr>
              <w:pStyle w:val="TabellHuvud"/>
            </w:pPr>
            <w:r>
              <w:t>2008</w:t>
            </w:r>
          </w:p>
        </w:tc>
        <w:tc>
          <w:tcPr>
            <w:tcW w:w="709" w:type="dxa"/>
            <w:tcBorders>
              <w:top w:val="single" w:sz="8" w:space="0" w:color="auto"/>
              <w:bottom w:val="single" w:sz="6" w:space="0" w:color="auto"/>
            </w:tcBorders>
            <w:shd w:val="clear" w:color="auto" w:fill="auto"/>
          </w:tcPr>
          <w:p w14:paraId="0EA21F7B" w14:textId="77777777" w:rsidR="002A0D5F" w:rsidRDefault="002A0D5F" w:rsidP="00E80303">
            <w:pPr>
              <w:pStyle w:val="TabellHuvud"/>
            </w:pPr>
            <w:r>
              <w:t>2009</w:t>
            </w:r>
          </w:p>
        </w:tc>
        <w:tc>
          <w:tcPr>
            <w:tcW w:w="709" w:type="dxa"/>
            <w:tcBorders>
              <w:top w:val="single" w:sz="8" w:space="0" w:color="auto"/>
              <w:bottom w:val="single" w:sz="6" w:space="0" w:color="auto"/>
            </w:tcBorders>
            <w:shd w:val="clear" w:color="auto" w:fill="auto"/>
          </w:tcPr>
          <w:p w14:paraId="7C9E586B" w14:textId="77777777" w:rsidR="002A0D5F" w:rsidRDefault="002A0D5F" w:rsidP="00E80303">
            <w:pPr>
              <w:pStyle w:val="TabellHuvud"/>
            </w:pPr>
            <w:r>
              <w:t>2010</w:t>
            </w:r>
          </w:p>
        </w:tc>
        <w:tc>
          <w:tcPr>
            <w:tcW w:w="622" w:type="dxa"/>
            <w:tcBorders>
              <w:top w:val="single" w:sz="8" w:space="0" w:color="auto"/>
              <w:bottom w:val="single" w:sz="6" w:space="0" w:color="auto"/>
            </w:tcBorders>
            <w:shd w:val="clear" w:color="auto" w:fill="auto"/>
          </w:tcPr>
          <w:p w14:paraId="61B2FD8D" w14:textId="77777777" w:rsidR="002A0D5F" w:rsidRDefault="002A0D5F" w:rsidP="00E80303">
            <w:pPr>
              <w:pStyle w:val="TabellHuvud"/>
            </w:pPr>
            <w:r>
              <w:t>2011</w:t>
            </w:r>
          </w:p>
        </w:tc>
      </w:tr>
      <w:tr w:rsidR="002A0D5F" w14:paraId="1C1348E1" w14:textId="77777777" w:rsidTr="00E80303">
        <w:tc>
          <w:tcPr>
            <w:tcW w:w="2297" w:type="dxa"/>
            <w:tcBorders>
              <w:top w:val="single" w:sz="6" w:space="0" w:color="auto"/>
            </w:tcBorders>
            <w:shd w:val="clear" w:color="auto" w:fill="auto"/>
          </w:tcPr>
          <w:p w14:paraId="206AFAEF" w14:textId="77777777" w:rsidR="002A0D5F" w:rsidRDefault="002A0D5F" w:rsidP="00E80303">
            <w:pPr>
              <w:pStyle w:val="TabellRader"/>
              <w:jc w:val="left"/>
            </w:pPr>
            <w:r>
              <w:t>Grundläggande vuxenutbildning</w:t>
            </w:r>
          </w:p>
        </w:tc>
        <w:tc>
          <w:tcPr>
            <w:tcW w:w="851" w:type="dxa"/>
            <w:tcBorders>
              <w:top w:val="single" w:sz="6" w:space="0" w:color="auto"/>
            </w:tcBorders>
            <w:shd w:val="clear" w:color="auto" w:fill="auto"/>
          </w:tcPr>
          <w:p w14:paraId="43295F71" w14:textId="77777777" w:rsidR="002A0D5F" w:rsidRDefault="002A0D5F" w:rsidP="00E80303">
            <w:pPr>
              <w:pStyle w:val="TabellRader"/>
            </w:pPr>
            <w:r>
              <w:t>786</w:t>
            </w:r>
          </w:p>
        </w:tc>
        <w:tc>
          <w:tcPr>
            <w:tcW w:w="708" w:type="dxa"/>
            <w:tcBorders>
              <w:top w:val="single" w:sz="6" w:space="0" w:color="auto"/>
            </w:tcBorders>
            <w:shd w:val="clear" w:color="auto" w:fill="auto"/>
          </w:tcPr>
          <w:p w14:paraId="253F49DE" w14:textId="77777777" w:rsidR="002A0D5F" w:rsidRDefault="002A0D5F" w:rsidP="00E80303">
            <w:pPr>
              <w:pStyle w:val="TabellRader"/>
            </w:pPr>
            <w:r>
              <w:t>755</w:t>
            </w:r>
          </w:p>
        </w:tc>
        <w:tc>
          <w:tcPr>
            <w:tcW w:w="709" w:type="dxa"/>
            <w:tcBorders>
              <w:top w:val="single" w:sz="6" w:space="0" w:color="auto"/>
            </w:tcBorders>
            <w:shd w:val="clear" w:color="auto" w:fill="auto"/>
          </w:tcPr>
          <w:p w14:paraId="08019EFF" w14:textId="77777777" w:rsidR="002A0D5F" w:rsidRDefault="002A0D5F" w:rsidP="00E80303">
            <w:pPr>
              <w:pStyle w:val="TabellRader"/>
            </w:pPr>
            <w:r>
              <w:t>734</w:t>
            </w:r>
          </w:p>
        </w:tc>
        <w:tc>
          <w:tcPr>
            <w:tcW w:w="709" w:type="dxa"/>
            <w:tcBorders>
              <w:top w:val="single" w:sz="6" w:space="0" w:color="auto"/>
            </w:tcBorders>
            <w:shd w:val="clear" w:color="auto" w:fill="auto"/>
          </w:tcPr>
          <w:p w14:paraId="413D4BD8" w14:textId="77777777" w:rsidR="002A0D5F" w:rsidRDefault="002A0D5F" w:rsidP="00E80303">
            <w:pPr>
              <w:pStyle w:val="TabellRader"/>
            </w:pPr>
            <w:r>
              <w:t>750</w:t>
            </w:r>
          </w:p>
        </w:tc>
        <w:tc>
          <w:tcPr>
            <w:tcW w:w="622" w:type="dxa"/>
            <w:tcBorders>
              <w:top w:val="single" w:sz="6" w:space="0" w:color="auto"/>
            </w:tcBorders>
            <w:shd w:val="clear" w:color="auto" w:fill="auto"/>
          </w:tcPr>
          <w:p w14:paraId="67936194" w14:textId="77777777" w:rsidR="002A0D5F" w:rsidRDefault="002A0D5F" w:rsidP="00E80303">
            <w:pPr>
              <w:pStyle w:val="TabellRader"/>
            </w:pPr>
            <w:r>
              <w:t>736</w:t>
            </w:r>
          </w:p>
        </w:tc>
      </w:tr>
      <w:tr w:rsidR="002A0D5F" w14:paraId="70AE23BC" w14:textId="77777777" w:rsidTr="00E80303">
        <w:tc>
          <w:tcPr>
            <w:tcW w:w="2297" w:type="dxa"/>
            <w:shd w:val="clear" w:color="auto" w:fill="auto"/>
          </w:tcPr>
          <w:p w14:paraId="2ADF989C" w14:textId="77777777" w:rsidR="002A0D5F" w:rsidRDefault="002A0D5F" w:rsidP="00E80303">
            <w:pPr>
              <w:pStyle w:val="TabellRader"/>
              <w:jc w:val="left"/>
            </w:pPr>
            <w:r>
              <w:t>Gymnasial vuxenutbildning</w:t>
            </w:r>
          </w:p>
        </w:tc>
        <w:tc>
          <w:tcPr>
            <w:tcW w:w="851" w:type="dxa"/>
            <w:shd w:val="clear" w:color="auto" w:fill="auto"/>
          </w:tcPr>
          <w:p w14:paraId="5EEE6D57" w14:textId="77777777" w:rsidR="002A0D5F" w:rsidRDefault="002A0D5F" w:rsidP="00E80303">
            <w:pPr>
              <w:pStyle w:val="TabellRader"/>
            </w:pPr>
            <w:r>
              <w:t>3 051</w:t>
            </w:r>
          </w:p>
        </w:tc>
        <w:tc>
          <w:tcPr>
            <w:tcW w:w="708" w:type="dxa"/>
            <w:shd w:val="clear" w:color="auto" w:fill="auto"/>
          </w:tcPr>
          <w:p w14:paraId="7BE5862F" w14:textId="77777777" w:rsidR="002A0D5F" w:rsidRDefault="002A0D5F" w:rsidP="00E80303">
            <w:pPr>
              <w:pStyle w:val="TabellRader"/>
            </w:pPr>
            <w:r>
              <w:t>2 945</w:t>
            </w:r>
          </w:p>
        </w:tc>
        <w:tc>
          <w:tcPr>
            <w:tcW w:w="709" w:type="dxa"/>
            <w:shd w:val="clear" w:color="auto" w:fill="auto"/>
          </w:tcPr>
          <w:p w14:paraId="2F59A246" w14:textId="77777777" w:rsidR="002A0D5F" w:rsidRDefault="002A0D5F" w:rsidP="00E80303">
            <w:pPr>
              <w:pStyle w:val="TabellRader"/>
            </w:pPr>
            <w:r>
              <w:t>2 977</w:t>
            </w:r>
          </w:p>
        </w:tc>
        <w:tc>
          <w:tcPr>
            <w:tcW w:w="709" w:type="dxa"/>
            <w:shd w:val="clear" w:color="auto" w:fill="auto"/>
          </w:tcPr>
          <w:p w14:paraId="1CB3322C" w14:textId="77777777" w:rsidR="002A0D5F" w:rsidRDefault="002A0D5F" w:rsidP="00E80303">
            <w:pPr>
              <w:pStyle w:val="TabellRader"/>
            </w:pPr>
            <w:r>
              <w:t>3 077</w:t>
            </w:r>
          </w:p>
        </w:tc>
        <w:tc>
          <w:tcPr>
            <w:tcW w:w="622" w:type="dxa"/>
            <w:shd w:val="clear" w:color="auto" w:fill="auto"/>
          </w:tcPr>
          <w:p w14:paraId="21987430" w14:textId="77777777" w:rsidR="002A0D5F" w:rsidRDefault="002A0D5F" w:rsidP="00E80303">
            <w:pPr>
              <w:pStyle w:val="TabellRader"/>
            </w:pPr>
            <w:r>
              <w:t>3 200</w:t>
            </w:r>
          </w:p>
        </w:tc>
      </w:tr>
      <w:tr w:rsidR="002A0D5F" w14:paraId="222C3AD6" w14:textId="77777777" w:rsidTr="00E80303">
        <w:tc>
          <w:tcPr>
            <w:tcW w:w="2297" w:type="dxa"/>
            <w:tcBorders>
              <w:bottom w:val="single" w:sz="8" w:space="0" w:color="auto"/>
            </w:tcBorders>
            <w:shd w:val="clear" w:color="auto" w:fill="auto"/>
          </w:tcPr>
          <w:p w14:paraId="639DDC61" w14:textId="77777777" w:rsidR="002A0D5F" w:rsidRDefault="002A0D5F" w:rsidP="00E80303">
            <w:pPr>
              <w:pStyle w:val="TabellSlutsumma"/>
              <w:jc w:val="left"/>
            </w:pPr>
            <w:r>
              <w:t>Summa</w:t>
            </w:r>
          </w:p>
        </w:tc>
        <w:tc>
          <w:tcPr>
            <w:tcW w:w="851" w:type="dxa"/>
            <w:tcBorders>
              <w:bottom w:val="single" w:sz="8" w:space="0" w:color="auto"/>
            </w:tcBorders>
            <w:shd w:val="clear" w:color="auto" w:fill="auto"/>
          </w:tcPr>
          <w:p w14:paraId="3A1C6375" w14:textId="77777777" w:rsidR="002A0D5F" w:rsidRDefault="002A0D5F" w:rsidP="00E80303">
            <w:pPr>
              <w:pStyle w:val="TabellSlutsumma"/>
            </w:pPr>
            <w:r>
              <w:t>3 836</w:t>
            </w:r>
          </w:p>
        </w:tc>
        <w:tc>
          <w:tcPr>
            <w:tcW w:w="708" w:type="dxa"/>
            <w:tcBorders>
              <w:bottom w:val="single" w:sz="8" w:space="0" w:color="auto"/>
            </w:tcBorders>
            <w:shd w:val="clear" w:color="auto" w:fill="auto"/>
          </w:tcPr>
          <w:p w14:paraId="6E2060C2" w14:textId="77777777" w:rsidR="002A0D5F" w:rsidRDefault="002A0D5F" w:rsidP="00E80303">
            <w:pPr>
              <w:pStyle w:val="TabellSlutsumma"/>
            </w:pPr>
            <w:r>
              <w:t>3 699</w:t>
            </w:r>
          </w:p>
        </w:tc>
        <w:tc>
          <w:tcPr>
            <w:tcW w:w="709" w:type="dxa"/>
            <w:tcBorders>
              <w:bottom w:val="single" w:sz="8" w:space="0" w:color="auto"/>
            </w:tcBorders>
            <w:shd w:val="clear" w:color="auto" w:fill="auto"/>
          </w:tcPr>
          <w:p w14:paraId="6B2CE9D6" w14:textId="77777777" w:rsidR="002A0D5F" w:rsidRDefault="002A0D5F" w:rsidP="00E80303">
            <w:pPr>
              <w:pStyle w:val="TabellSlutsumma"/>
            </w:pPr>
            <w:r>
              <w:t>3 711</w:t>
            </w:r>
          </w:p>
        </w:tc>
        <w:tc>
          <w:tcPr>
            <w:tcW w:w="709" w:type="dxa"/>
            <w:tcBorders>
              <w:bottom w:val="single" w:sz="8" w:space="0" w:color="auto"/>
            </w:tcBorders>
            <w:shd w:val="clear" w:color="auto" w:fill="auto"/>
          </w:tcPr>
          <w:p w14:paraId="35139E38" w14:textId="77777777" w:rsidR="002A0D5F" w:rsidRDefault="002A0D5F" w:rsidP="00E80303">
            <w:pPr>
              <w:pStyle w:val="TabellSlutsumma"/>
            </w:pPr>
            <w:r>
              <w:t>3 827</w:t>
            </w:r>
          </w:p>
        </w:tc>
        <w:tc>
          <w:tcPr>
            <w:tcW w:w="622" w:type="dxa"/>
            <w:tcBorders>
              <w:bottom w:val="single" w:sz="8" w:space="0" w:color="auto"/>
            </w:tcBorders>
            <w:shd w:val="clear" w:color="auto" w:fill="auto"/>
          </w:tcPr>
          <w:p w14:paraId="4CA99E57" w14:textId="77777777" w:rsidR="002A0D5F" w:rsidRDefault="002A0D5F" w:rsidP="00E80303">
            <w:pPr>
              <w:pStyle w:val="TabellSlutsumma"/>
            </w:pPr>
            <w:r>
              <w:t>3 936</w:t>
            </w:r>
          </w:p>
        </w:tc>
      </w:tr>
    </w:tbl>
    <w:p w14:paraId="15D9E54F" w14:textId="77777777" w:rsidR="002A0D5F" w:rsidRPr="00332C02" w:rsidRDefault="002A0D5F" w:rsidP="00E80303">
      <w:pPr>
        <w:pStyle w:val="TabellFotnot"/>
      </w:pPr>
      <w:r w:rsidRPr="008B6929">
        <w:t>Källa: Skolverket</w:t>
      </w:r>
      <w:r>
        <w:rPr>
          <w:rStyle w:val="Kommentarsreferens"/>
        </w:rPr>
        <w:t>.</w:t>
      </w:r>
    </w:p>
    <w:p w14:paraId="633EB8B3" w14:textId="77777777" w:rsidR="002A0D5F" w:rsidRPr="00052AE5" w:rsidRDefault="002A0D5F" w:rsidP="00E2233D">
      <w:pPr>
        <w:pStyle w:val="Rubrik3"/>
        <w:numPr>
          <w:ilvl w:val="2"/>
          <w:numId w:val="19"/>
        </w:numPr>
      </w:pPr>
      <w:bookmarkStart w:id="2106" w:name="_Toc350326958"/>
      <w:bookmarkStart w:id="2107" w:name="_Toc350329067"/>
      <w:bookmarkStart w:id="2108" w:name="_Toc350329878"/>
      <w:bookmarkStart w:id="2109" w:name="_Toc350331633"/>
      <w:bookmarkStart w:id="2110" w:name="_Toc350340499"/>
      <w:bookmarkStart w:id="2111" w:name="_Toc350345143"/>
      <w:bookmarkStart w:id="2112" w:name="_Toc350406906"/>
      <w:bookmarkStart w:id="2113" w:name="_Toc350412493"/>
      <w:bookmarkStart w:id="2114" w:name="_Toc350414371"/>
      <w:bookmarkStart w:id="2115" w:name="_Toc351027732"/>
      <w:bookmarkStart w:id="2116" w:name="_Toc351637639"/>
      <w:bookmarkStart w:id="2117" w:name="_Toc351639382"/>
      <w:bookmarkStart w:id="2118" w:name="_Toc351642852"/>
      <w:bookmarkStart w:id="2119" w:name="_Toc351644385"/>
      <w:bookmarkStart w:id="2120" w:name="_Toc351647059"/>
      <w:r>
        <w:t>Personalförsörjning</w:t>
      </w:r>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p>
    <w:p w14:paraId="7840A349" w14:textId="77777777" w:rsidR="002A0D5F" w:rsidRDefault="002A0D5F" w:rsidP="00E80303">
      <w:pPr>
        <w:pStyle w:val="Rubrik5utannumrering"/>
      </w:pPr>
      <w:r>
        <w:t>Antalet lärare har ökat</w:t>
      </w:r>
    </w:p>
    <w:p w14:paraId="62C515D0" w14:textId="64CCEEE7" w:rsidR="002A0D5F" w:rsidRDefault="002A0D5F" w:rsidP="00E80303">
      <w:pPr>
        <w:pStyle w:val="Brdtext"/>
      </w:pPr>
      <w:r>
        <w:t>I</w:t>
      </w:r>
      <w:r w:rsidR="001937FB">
        <w:t>nom</w:t>
      </w:r>
      <w:r>
        <w:t xml:space="preserve"> komvux tjänstgjorde hösten 2011 knappt 5 300 lärare (exklusive korttidsanställda), eller drygt 3 400 lärare omräknat till heltidstjänster. Jämfört med hösten 2010 ökade antalet tjänstgörande lärare. Lärartätheten 2011 var dock oförändrad jämfört med 2010 då det fanns 4,6 lärare per 100 elever (omräknat till helårsstudenter). Av de tjänstgörande lärarna var 63 procent kvinnor. </w:t>
      </w:r>
    </w:p>
    <w:p w14:paraId="3DE2B4CA" w14:textId="77777777" w:rsidR="002A0D5F" w:rsidRDefault="002A0D5F" w:rsidP="00E80303">
      <w:pPr>
        <w:pStyle w:val="Brdtextmedindrag"/>
      </w:pPr>
      <w:r>
        <w:t>Andelen lärare (heltidstjänster) med pedagogisk högskoleexamen var 74 procent, vilket var i nivå med året innan. Denna andel var i genomsnitt lägst i kommungruppen storstäder, 71 procent, och i genomsnitt högst i förortskommuner till större städer, 84 procent.</w:t>
      </w:r>
    </w:p>
    <w:p w14:paraId="3D3E7642" w14:textId="6D9CF524" w:rsidR="002A0D5F" w:rsidRPr="00B37964" w:rsidRDefault="002A0D5F" w:rsidP="00E80303">
      <w:pPr>
        <w:pStyle w:val="Brdtextmedindrag"/>
      </w:pPr>
      <w:r>
        <w:t xml:space="preserve">Hösten 2011 fanns det totalt 350 studie- och yrkesvägledare (omräknat till årsarbetare) i komvux, </w:t>
      </w:r>
      <w:r w:rsidR="001937FB">
        <w:t xml:space="preserve">vilket var </w:t>
      </w:r>
      <w:r>
        <w:t>en ökning med 11 årsarbetare jämfört med hösten 2010. Drygt tre fjärdedelar av studie- och yrkes</w:t>
      </w:r>
      <w:r w:rsidR="002B3EAB">
        <w:t>-</w:t>
      </w:r>
      <w:r>
        <w:t xml:space="preserve">vägledarna hade studie- och yrkesvägledarutbildning. </w:t>
      </w:r>
    </w:p>
    <w:p w14:paraId="204BA9C1" w14:textId="77777777" w:rsidR="002A0D5F" w:rsidRDefault="002A0D5F" w:rsidP="00E2233D">
      <w:pPr>
        <w:pStyle w:val="Rubrik2"/>
        <w:numPr>
          <w:ilvl w:val="1"/>
          <w:numId w:val="19"/>
        </w:numPr>
        <w:tabs>
          <w:tab w:val="clear" w:pos="4168"/>
          <w:tab w:val="num" w:pos="1191"/>
        </w:tabs>
        <w:ind w:left="907"/>
      </w:pPr>
      <w:bookmarkStart w:id="2121" w:name="_Toc350326959"/>
      <w:bookmarkStart w:id="2122" w:name="_Toc350329068"/>
      <w:bookmarkStart w:id="2123" w:name="_Toc350329879"/>
      <w:bookmarkStart w:id="2124" w:name="_Toc350331634"/>
      <w:bookmarkStart w:id="2125" w:name="_Toc350340500"/>
      <w:bookmarkStart w:id="2126" w:name="_Toc350345144"/>
      <w:bookmarkStart w:id="2127" w:name="_Toc350406907"/>
      <w:bookmarkStart w:id="2128" w:name="_Toc350412494"/>
      <w:bookmarkStart w:id="2129" w:name="_Toc350414372"/>
      <w:bookmarkStart w:id="2130" w:name="_Toc351027733"/>
      <w:bookmarkStart w:id="2131" w:name="_Toc351637640"/>
      <w:bookmarkStart w:id="2132" w:name="_Toc351639383"/>
      <w:bookmarkStart w:id="2133" w:name="_Toc351642853"/>
      <w:bookmarkStart w:id="2134" w:name="_Toc351644386"/>
      <w:bookmarkStart w:id="2135" w:name="_Toc351647060"/>
      <w:r>
        <w:t>Särskild utbildning för vuxna</w:t>
      </w:r>
      <w:bookmarkEnd w:id="2121"/>
      <w:bookmarkEnd w:id="2122"/>
      <w:bookmarkEnd w:id="2123"/>
      <w:bookmarkEnd w:id="2124"/>
      <w:bookmarkEnd w:id="2125"/>
      <w:bookmarkEnd w:id="2126"/>
      <w:bookmarkEnd w:id="2127"/>
      <w:bookmarkEnd w:id="2128"/>
      <w:bookmarkEnd w:id="2129"/>
      <w:bookmarkEnd w:id="2130"/>
      <w:bookmarkEnd w:id="2131"/>
      <w:bookmarkEnd w:id="2132"/>
      <w:bookmarkEnd w:id="2133"/>
      <w:bookmarkEnd w:id="2134"/>
      <w:bookmarkEnd w:id="2135"/>
    </w:p>
    <w:p w14:paraId="11BC1A8C" w14:textId="77777777" w:rsidR="002A0D5F" w:rsidRPr="00B37964" w:rsidRDefault="002A0D5F" w:rsidP="00613E71">
      <w:pPr>
        <w:pStyle w:val="Rubrik3"/>
        <w:numPr>
          <w:ilvl w:val="2"/>
          <w:numId w:val="19"/>
        </w:numPr>
        <w:spacing w:before="0"/>
      </w:pPr>
      <w:bookmarkStart w:id="2136" w:name="_Toc350326960"/>
      <w:bookmarkStart w:id="2137" w:name="_Toc350329069"/>
      <w:bookmarkStart w:id="2138" w:name="_Toc350329880"/>
      <w:bookmarkStart w:id="2139" w:name="_Toc350331635"/>
      <w:bookmarkStart w:id="2140" w:name="_Toc350340501"/>
      <w:bookmarkStart w:id="2141" w:name="_Toc350345145"/>
      <w:bookmarkStart w:id="2142" w:name="_Toc350406908"/>
      <w:bookmarkStart w:id="2143" w:name="_Toc350412495"/>
      <w:bookmarkStart w:id="2144" w:name="_Toc350414373"/>
      <w:bookmarkStart w:id="2145" w:name="_Toc351027734"/>
      <w:bookmarkStart w:id="2146" w:name="_Toc351637641"/>
      <w:bookmarkStart w:id="2147" w:name="_Toc351639384"/>
      <w:bookmarkStart w:id="2148" w:name="_Toc351642854"/>
      <w:bookmarkStart w:id="2149" w:name="_Toc351644387"/>
      <w:bookmarkStart w:id="2150" w:name="_Toc351647061"/>
      <w:r w:rsidRPr="00B37964">
        <w:t>Nationella mål</w:t>
      </w:r>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p>
    <w:p w14:paraId="785320A2" w14:textId="0CE2B228" w:rsidR="002A0D5F" w:rsidRPr="00B37964" w:rsidRDefault="002A0D5F" w:rsidP="00E80303">
      <w:pPr>
        <w:pStyle w:val="Brdtextmedindrag"/>
        <w:ind w:firstLine="0"/>
      </w:pPr>
      <w:r w:rsidRPr="00DC390E">
        <w:t>I och med att den nya skollagen trädde i kraft 2011 har skolformen vuxenutbildning för utvecklingsstörda bytt namn till särskild utbildning för vuxna (särvux).</w:t>
      </w:r>
      <w:r w:rsidRPr="00B37964">
        <w:t xml:space="preserve"> Målet med särskild utbildning för vuxna är att vuxna med utvecklingsstörning ska stödjas och stimuleras i sitt lärande. De ska ges möjlighet att utveckla sina kunskaper och sin kompetens i syfte att stärka sin ställning i arbets- och samhällslivet samt att främja sin personliga utveckling. </w:t>
      </w:r>
    </w:p>
    <w:p w14:paraId="2817D466" w14:textId="77777777" w:rsidR="002A0D5F" w:rsidRDefault="002A0D5F" w:rsidP="00E2233D">
      <w:pPr>
        <w:pStyle w:val="Rubrik3"/>
        <w:numPr>
          <w:ilvl w:val="2"/>
          <w:numId w:val="19"/>
        </w:numPr>
      </w:pPr>
      <w:bookmarkStart w:id="2151" w:name="_Toc350326961"/>
      <w:bookmarkStart w:id="2152" w:name="_Toc350329070"/>
      <w:bookmarkStart w:id="2153" w:name="_Toc350329881"/>
      <w:bookmarkStart w:id="2154" w:name="_Toc350331636"/>
      <w:bookmarkStart w:id="2155" w:name="_Toc350340502"/>
      <w:bookmarkStart w:id="2156" w:name="_Toc350345146"/>
      <w:bookmarkStart w:id="2157" w:name="_Toc350406909"/>
      <w:bookmarkStart w:id="2158" w:name="_Toc350412496"/>
      <w:bookmarkStart w:id="2159" w:name="_Toc350414374"/>
      <w:bookmarkStart w:id="2160" w:name="_Toc351027735"/>
      <w:bookmarkStart w:id="2161" w:name="_Toc351637642"/>
      <w:bookmarkStart w:id="2162" w:name="_Toc351639385"/>
      <w:bookmarkStart w:id="2163" w:name="_Toc351642855"/>
      <w:bookmarkStart w:id="2164" w:name="_Toc351644388"/>
      <w:bookmarkStart w:id="2165" w:name="_Toc351647062"/>
      <w:r>
        <w:t>Prestationer</w:t>
      </w:r>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p>
    <w:p w14:paraId="353C15F6" w14:textId="203D723D" w:rsidR="002A0D5F" w:rsidRDefault="002A0D5F" w:rsidP="00E80303">
      <w:pPr>
        <w:pStyle w:val="Brdtextmedindrag"/>
        <w:ind w:firstLine="0"/>
      </w:pPr>
      <w:r w:rsidRPr="00C73012">
        <w:t>Antalet stu</w:t>
      </w:r>
      <w:r>
        <w:t xml:space="preserve">derande inom särvux läsåret 2011/12 </w:t>
      </w:r>
      <w:r w:rsidR="002618A6">
        <w:t>uppgick till</w:t>
      </w:r>
      <w:r>
        <w:t xml:space="preserve"> 4 700</w:t>
      </w:r>
      <w:r w:rsidRPr="00C73012">
        <w:t>, vilket är en minskning med</w:t>
      </w:r>
      <w:r>
        <w:t xml:space="preserve"> drygt två </w:t>
      </w:r>
      <w:r w:rsidRPr="00C73012">
        <w:t xml:space="preserve">procent jämfört med </w:t>
      </w:r>
      <w:r>
        <w:t>läsåret innan och med fem procent jämfört med läsåret 2007/08</w:t>
      </w:r>
      <w:r w:rsidRPr="00C73012">
        <w:t xml:space="preserve">. </w:t>
      </w:r>
      <w:r w:rsidRPr="00EE40CF">
        <w:t xml:space="preserve">Av samtliga elever var </w:t>
      </w:r>
      <w:r w:rsidR="002618A6">
        <w:t>i likhet med</w:t>
      </w:r>
      <w:r w:rsidRPr="00EE40CF">
        <w:t xml:space="preserve"> föreg</w:t>
      </w:r>
      <w:r>
        <w:t>ående läsår 49 procent kvinnor och 11 procent födda utomlands.</w:t>
      </w:r>
    </w:p>
    <w:p w14:paraId="5D234E17" w14:textId="6F27BA22" w:rsidR="002A0D5F" w:rsidRPr="00EE40CF" w:rsidRDefault="002A0D5F" w:rsidP="00E80303">
      <w:pPr>
        <w:pStyle w:val="Brdtextmedindrag"/>
      </w:pPr>
      <w:r w:rsidRPr="00EE40CF">
        <w:t>Alla kommuner tillhandahöll inte särvux i egen regi. Läsåret</w:t>
      </w:r>
      <w:r>
        <w:t xml:space="preserve"> 2011/12 var det 79 </w:t>
      </w:r>
      <w:r w:rsidRPr="00EE40CF">
        <w:t>kommun</w:t>
      </w:r>
      <w:r>
        <w:t xml:space="preserve">er som inte anordnade särvux, </w:t>
      </w:r>
      <w:r w:rsidR="002618A6">
        <w:t>3</w:t>
      </w:r>
      <w:r>
        <w:t xml:space="preserve"> </w:t>
      </w:r>
      <w:r w:rsidRPr="00EE40CF">
        <w:t xml:space="preserve">fler än föregående år. Av alla elever var </w:t>
      </w:r>
      <w:r>
        <w:t xml:space="preserve">drygt 6 </w:t>
      </w:r>
      <w:r w:rsidRPr="00EE40CF">
        <w:t>procent bosatta i en annan kommun än skolkommunen. I genomsnitt</w:t>
      </w:r>
      <w:r>
        <w:t xml:space="preserve"> fick elever i särvux 3,2 </w:t>
      </w:r>
      <w:r w:rsidRPr="00EE40CF">
        <w:t>timmars under</w:t>
      </w:r>
      <w:r w:rsidR="002B3EAB">
        <w:t>-</w:t>
      </w:r>
      <w:r w:rsidRPr="00EE40CF">
        <w:t xml:space="preserve">visning per vecka. </w:t>
      </w:r>
    </w:p>
    <w:p w14:paraId="2E77AC63" w14:textId="77777777" w:rsidR="002A0D5F" w:rsidRPr="00C73012" w:rsidRDefault="002A0D5F" w:rsidP="00E80303">
      <w:pPr>
        <w:pStyle w:val="Rubrik5utannumrering"/>
      </w:pPr>
      <w:r w:rsidRPr="00C73012">
        <w:t>Andelen lärare med pedagogisk utbildning har ökat</w:t>
      </w:r>
    </w:p>
    <w:p w14:paraId="401D183F" w14:textId="77777777" w:rsidR="002A0D5F" w:rsidRPr="00C73012" w:rsidRDefault="002A0D5F" w:rsidP="00E80303">
      <w:pPr>
        <w:pStyle w:val="Brdtextmedindrag"/>
        <w:ind w:firstLine="0"/>
      </w:pPr>
      <w:r w:rsidRPr="00C73012">
        <w:t>Totalt tjänst</w:t>
      </w:r>
      <w:r>
        <w:t>gjorde 429 lärare i särvux läsåret 2011/12</w:t>
      </w:r>
      <w:r w:rsidRPr="00C73012">
        <w:t>, vilket omräk</w:t>
      </w:r>
      <w:r>
        <w:t>nat till årsarbetare var 27</w:t>
      </w:r>
      <w:r w:rsidRPr="00C73012">
        <w:t>0 stycken</w:t>
      </w:r>
      <w:r>
        <w:t>. Av dessa var</w:t>
      </w:r>
      <w:r w:rsidRPr="00C73012">
        <w:t xml:space="preserve"> 84</w:t>
      </w:r>
      <w:r>
        <w:t> procent</w:t>
      </w:r>
      <w:r w:rsidRPr="00C73012">
        <w:t xml:space="preserve"> kvinnor. </w:t>
      </w:r>
    </w:p>
    <w:p w14:paraId="37381143" w14:textId="77777777" w:rsidR="002A0D5F" w:rsidRPr="00C73012" w:rsidRDefault="002A0D5F" w:rsidP="00E80303">
      <w:pPr>
        <w:pStyle w:val="Brdtextmedindrag"/>
      </w:pPr>
      <w:r w:rsidRPr="00C73012">
        <w:t xml:space="preserve">Andelen lärare (omräknat till </w:t>
      </w:r>
      <w:r>
        <w:t>heltidstjänster</w:t>
      </w:r>
      <w:r w:rsidRPr="00C73012">
        <w:t xml:space="preserve">) </w:t>
      </w:r>
      <w:r>
        <w:t>med pedagogisk utbildning var 92 </w:t>
      </w:r>
      <w:r w:rsidRPr="00C73012">
        <w:t>procent, vilket</w:t>
      </w:r>
      <w:r>
        <w:t xml:space="preserve"> är en ökning med tre procentenheter jämfört med</w:t>
      </w:r>
      <w:r w:rsidRPr="00C73012">
        <w:t xml:space="preserve"> läsår</w:t>
      </w:r>
      <w:r>
        <w:t>et innan</w:t>
      </w:r>
      <w:r w:rsidRPr="00C73012">
        <w:t xml:space="preserve">. </w:t>
      </w:r>
      <w:r>
        <w:t>A</w:t>
      </w:r>
      <w:r w:rsidRPr="00C73012">
        <w:t>ndelen tjänstgörande lärare med special-pedagogisk högskoleexamen</w:t>
      </w:r>
      <w:r>
        <w:t xml:space="preserve"> var drygt 40 procent</w:t>
      </w:r>
      <w:r w:rsidRPr="00C73012">
        <w:t xml:space="preserve"> </w:t>
      </w:r>
      <w:r>
        <w:t>läsåret 2011/12.</w:t>
      </w:r>
      <w:r w:rsidRPr="00C73012">
        <w:t xml:space="preserve"> </w:t>
      </w:r>
      <w:r>
        <w:t>Det var</w:t>
      </w:r>
      <w:r w:rsidRPr="00C73012">
        <w:t xml:space="preserve"> en </w:t>
      </w:r>
      <w:r>
        <w:t>ökning med drygt en </w:t>
      </w:r>
      <w:r w:rsidRPr="00C73012">
        <w:t>p</w:t>
      </w:r>
      <w:r>
        <w:t xml:space="preserve">rocent </w:t>
      </w:r>
      <w:r w:rsidRPr="00C73012">
        <w:t xml:space="preserve">jämfört med läsåret </w:t>
      </w:r>
      <w:r>
        <w:t>innan, men en minskning med</w:t>
      </w:r>
      <w:r w:rsidRPr="00C73012">
        <w:t xml:space="preserve"> </w:t>
      </w:r>
      <w:r>
        <w:t>15 procentenheter jämfört med 10 år tidigare, läsåret</w:t>
      </w:r>
      <w:r w:rsidRPr="00C73012">
        <w:t xml:space="preserve"> </w:t>
      </w:r>
      <w:r>
        <w:t>2002/03.</w:t>
      </w:r>
    </w:p>
    <w:p w14:paraId="7CFB1226" w14:textId="012011FC" w:rsidR="002A0D5F" w:rsidRPr="00C73012" w:rsidRDefault="002A0D5F" w:rsidP="00E80303">
      <w:pPr>
        <w:pStyle w:val="Brdtextmedindrag"/>
      </w:pPr>
      <w:r w:rsidRPr="00C73012">
        <w:t xml:space="preserve"> Lärartätheten omräknat till </w:t>
      </w:r>
      <w:r>
        <w:t xml:space="preserve">heltidstjänster var 5,3 per 100 elever läsåret 2011/12, vilket var något lägre än </w:t>
      </w:r>
      <w:r w:rsidR="002618A6">
        <w:t xml:space="preserve">föregående </w:t>
      </w:r>
      <w:r>
        <w:t>läsår</w:t>
      </w:r>
      <w:r w:rsidRPr="00C73012">
        <w:t>.</w:t>
      </w:r>
    </w:p>
    <w:p w14:paraId="46F441B4" w14:textId="77777777" w:rsidR="002A0D5F" w:rsidRPr="00B37964" w:rsidRDefault="002A0D5F" w:rsidP="00E2233D">
      <w:pPr>
        <w:pStyle w:val="Rubrik3"/>
        <w:numPr>
          <w:ilvl w:val="2"/>
          <w:numId w:val="19"/>
        </w:numPr>
      </w:pPr>
      <w:bookmarkStart w:id="2166" w:name="_Toc350326962"/>
      <w:bookmarkStart w:id="2167" w:name="_Toc350329071"/>
      <w:bookmarkStart w:id="2168" w:name="_Toc350329882"/>
      <w:bookmarkStart w:id="2169" w:name="_Toc350331637"/>
      <w:bookmarkStart w:id="2170" w:name="_Toc350340503"/>
      <w:bookmarkStart w:id="2171" w:name="_Toc350345147"/>
      <w:bookmarkStart w:id="2172" w:name="_Toc350406910"/>
      <w:bookmarkStart w:id="2173" w:name="_Toc350412497"/>
      <w:bookmarkStart w:id="2174" w:name="_Toc350414375"/>
      <w:bookmarkStart w:id="2175" w:name="_Toc351027736"/>
      <w:bookmarkStart w:id="2176" w:name="_Toc351637643"/>
      <w:bookmarkStart w:id="2177" w:name="_Toc351639386"/>
      <w:bookmarkStart w:id="2178" w:name="_Toc351642856"/>
      <w:bookmarkStart w:id="2179" w:name="_Toc351644389"/>
      <w:bookmarkStart w:id="2180" w:name="_Toc351647063"/>
      <w:r w:rsidRPr="00B37964">
        <w:t>Kostnader</w:t>
      </w:r>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p>
    <w:p w14:paraId="238960A6" w14:textId="7378E8EA" w:rsidR="002A0D5F" w:rsidRDefault="002A0D5F" w:rsidP="00E80303">
      <w:pPr>
        <w:pStyle w:val="Brdtextmedindrag"/>
        <w:ind w:firstLine="0"/>
      </w:pPr>
      <w:r w:rsidRPr="00C96430">
        <w:t>Kommunernas totala kostnader för särvux 2011 uppgick till 221</w:t>
      </w:r>
      <w:r>
        <w:t> miljoner kronor</w:t>
      </w:r>
      <w:r w:rsidR="002618A6">
        <w:t>,</w:t>
      </w:r>
      <w:r>
        <w:t xml:space="preserve"> </w:t>
      </w:r>
      <w:r w:rsidRPr="00C96430">
        <w:t xml:space="preserve">vilket var en </w:t>
      </w:r>
      <w:r>
        <w:t xml:space="preserve">oförändrad kostnadsnivå </w:t>
      </w:r>
      <w:r w:rsidRPr="00C96430">
        <w:t>jämfört med 2010. Kostnaden per elev uppgick till 45</w:t>
      </w:r>
      <w:r>
        <w:t> </w:t>
      </w:r>
      <w:r w:rsidRPr="00C96430">
        <w:t>800</w:t>
      </w:r>
      <w:r>
        <w:t> kronor. Det</w:t>
      </w:r>
      <w:r w:rsidRPr="00C96430">
        <w:t xml:space="preserve"> </w:t>
      </w:r>
      <w:r>
        <w:t>var</w:t>
      </w:r>
      <w:r w:rsidRPr="00C96430">
        <w:t xml:space="preserve"> en ökning med knappt 4 procent jämfört med året innan</w:t>
      </w:r>
      <w:r>
        <w:t xml:space="preserve"> (se tabell 5.3)</w:t>
      </w:r>
      <w:r w:rsidRPr="00C96430">
        <w:t>.</w:t>
      </w:r>
    </w:p>
    <w:p w14:paraId="684D7401" w14:textId="77777777" w:rsidR="002A0D5F" w:rsidRPr="00400855" w:rsidRDefault="002A0D5F" w:rsidP="00B43D43">
      <w:pPr>
        <w:pStyle w:val="TabellRubrik"/>
      </w:pPr>
      <w:r w:rsidRPr="00673C3B">
        <w:t xml:space="preserve">Tabell </w:t>
      </w:r>
      <w:fldSimple w:instr=" STYLEREF 1 \s ">
        <w:r w:rsidR="00756367">
          <w:rPr>
            <w:noProof/>
          </w:rPr>
          <w:t>5</w:t>
        </w:r>
      </w:fldSimple>
      <w:r>
        <w:t>.</w:t>
      </w:r>
      <w:fldSimple w:instr=" SEQ Tabell \* ARABIC \s 1 ">
        <w:r w:rsidR="00756367">
          <w:rPr>
            <w:noProof/>
          </w:rPr>
          <w:t>3</w:t>
        </w:r>
      </w:fldSimple>
      <w:r w:rsidRPr="00673C3B">
        <w:tab/>
        <w:t>Kommunern</w:t>
      </w:r>
      <w:r>
        <w:t>as kostnad för särvux 2007–2011</w:t>
      </w:r>
    </w:p>
    <w:tbl>
      <w:tblPr>
        <w:tblW w:w="5896" w:type="dxa"/>
        <w:tblLayout w:type="fixed"/>
        <w:tblCellMar>
          <w:left w:w="0" w:type="dxa"/>
        </w:tblCellMar>
        <w:tblLook w:val="0000" w:firstRow="0" w:lastRow="0" w:firstColumn="0" w:lastColumn="0" w:noHBand="0" w:noVBand="0"/>
      </w:tblPr>
      <w:tblGrid>
        <w:gridCol w:w="2268"/>
        <w:gridCol w:w="880"/>
        <w:gridCol w:w="708"/>
        <w:gridCol w:w="709"/>
        <w:gridCol w:w="709"/>
        <w:gridCol w:w="622"/>
      </w:tblGrid>
      <w:tr w:rsidR="002A0D5F" w14:paraId="1F80BBC9" w14:textId="77777777" w:rsidTr="00E80303">
        <w:tc>
          <w:tcPr>
            <w:tcW w:w="2268" w:type="dxa"/>
            <w:tcBorders>
              <w:top w:val="single" w:sz="8" w:space="0" w:color="auto"/>
              <w:bottom w:val="single" w:sz="6" w:space="0" w:color="auto"/>
            </w:tcBorders>
            <w:shd w:val="clear" w:color="auto" w:fill="auto"/>
          </w:tcPr>
          <w:p w14:paraId="7E6830F0" w14:textId="77777777" w:rsidR="002A0D5F" w:rsidRDefault="002A0D5F" w:rsidP="00E80303">
            <w:pPr>
              <w:pStyle w:val="TabellHuvud"/>
              <w:jc w:val="left"/>
            </w:pPr>
          </w:p>
        </w:tc>
        <w:tc>
          <w:tcPr>
            <w:tcW w:w="880" w:type="dxa"/>
            <w:tcBorders>
              <w:top w:val="single" w:sz="8" w:space="0" w:color="auto"/>
              <w:bottom w:val="single" w:sz="6" w:space="0" w:color="auto"/>
            </w:tcBorders>
            <w:shd w:val="clear" w:color="auto" w:fill="auto"/>
          </w:tcPr>
          <w:p w14:paraId="7E2A5A93" w14:textId="77777777" w:rsidR="002A0D5F" w:rsidRDefault="002A0D5F" w:rsidP="00E80303">
            <w:pPr>
              <w:pStyle w:val="TabellHuvud"/>
            </w:pPr>
            <w:r>
              <w:t>2007</w:t>
            </w:r>
          </w:p>
        </w:tc>
        <w:tc>
          <w:tcPr>
            <w:tcW w:w="708" w:type="dxa"/>
            <w:tcBorders>
              <w:top w:val="single" w:sz="8" w:space="0" w:color="auto"/>
              <w:bottom w:val="single" w:sz="6" w:space="0" w:color="auto"/>
            </w:tcBorders>
            <w:shd w:val="clear" w:color="auto" w:fill="auto"/>
          </w:tcPr>
          <w:p w14:paraId="39E1AF1E" w14:textId="77777777" w:rsidR="002A0D5F" w:rsidRDefault="002A0D5F" w:rsidP="00E80303">
            <w:pPr>
              <w:pStyle w:val="TabellHuvud"/>
            </w:pPr>
            <w:r>
              <w:t>2008</w:t>
            </w:r>
          </w:p>
        </w:tc>
        <w:tc>
          <w:tcPr>
            <w:tcW w:w="709" w:type="dxa"/>
            <w:tcBorders>
              <w:top w:val="single" w:sz="8" w:space="0" w:color="auto"/>
              <w:bottom w:val="single" w:sz="6" w:space="0" w:color="auto"/>
            </w:tcBorders>
            <w:shd w:val="clear" w:color="auto" w:fill="auto"/>
          </w:tcPr>
          <w:p w14:paraId="2207D32A" w14:textId="77777777" w:rsidR="002A0D5F" w:rsidRDefault="002A0D5F" w:rsidP="00E80303">
            <w:pPr>
              <w:pStyle w:val="TabellHuvud"/>
            </w:pPr>
            <w:r>
              <w:t>2009</w:t>
            </w:r>
          </w:p>
        </w:tc>
        <w:tc>
          <w:tcPr>
            <w:tcW w:w="709" w:type="dxa"/>
            <w:tcBorders>
              <w:top w:val="single" w:sz="8" w:space="0" w:color="auto"/>
              <w:bottom w:val="single" w:sz="6" w:space="0" w:color="auto"/>
            </w:tcBorders>
            <w:shd w:val="clear" w:color="auto" w:fill="auto"/>
          </w:tcPr>
          <w:p w14:paraId="213CADC1" w14:textId="77777777" w:rsidR="002A0D5F" w:rsidRDefault="002A0D5F" w:rsidP="00E80303">
            <w:pPr>
              <w:pStyle w:val="TabellHuvud"/>
            </w:pPr>
            <w:r>
              <w:t>2010</w:t>
            </w:r>
          </w:p>
        </w:tc>
        <w:tc>
          <w:tcPr>
            <w:tcW w:w="622" w:type="dxa"/>
            <w:tcBorders>
              <w:top w:val="single" w:sz="8" w:space="0" w:color="auto"/>
              <w:bottom w:val="single" w:sz="6" w:space="0" w:color="auto"/>
            </w:tcBorders>
            <w:shd w:val="clear" w:color="auto" w:fill="auto"/>
          </w:tcPr>
          <w:p w14:paraId="2FE28122" w14:textId="77777777" w:rsidR="002A0D5F" w:rsidRDefault="002A0D5F" w:rsidP="00E80303">
            <w:pPr>
              <w:pStyle w:val="TabellHuvud"/>
            </w:pPr>
            <w:r>
              <w:t>2011</w:t>
            </w:r>
          </w:p>
        </w:tc>
      </w:tr>
      <w:tr w:rsidR="002A0D5F" w:rsidRPr="00E454E1" w14:paraId="30155858" w14:textId="77777777" w:rsidTr="00E80303">
        <w:tc>
          <w:tcPr>
            <w:tcW w:w="2268" w:type="dxa"/>
            <w:shd w:val="clear" w:color="auto" w:fill="auto"/>
          </w:tcPr>
          <w:p w14:paraId="28B0DDF8" w14:textId="77777777" w:rsidR="002A0D5F" w:rsidRPr="00A32FAF" w:rsidRDefault="002A0D5F" w:rsidP="00E80303">
            <w:pPr>
              <w:pStyle w:val="TabellSlutsumma"/>
              <w:jc w:val="left"/>
              <w:rPr>
                <w:b w:val="0"/>
              </w:rPr>
            </w:pPr>
            <w:r w:rsidRPr="00A32FAF">
              <w:rPr>
                <w:b w:val="0"/>
              </w:rPr>
              <w:t>Total kostnad</w:t>
            </w:r>
            <w:r>
              <w:rPr>
                <w:b w:val="0"/>
              </w:rPr>
              <w:t>, mnkr</w:t>
            </w:r>
          </w:p>
        </w:tc>
        <w:tc>
          <w:tcPr>
            <w:tcW w:w="880" w:type="dxa"/>
            <w:shd w:val="clear" w:color="auto" w:fill="auto"/>
          </w:tcPr>
          <w:p w14:paraId="244045AB" w14:textId="77777777" w:rsidR="002A0D5F" w:rsidRPr="00E454E1" w:rsidRDefault="002A0D5F" w:rsidP="00E80303">
            <w:pPr>
              <w:pStyle w:val="TabellSlutsumma"/>
              <w:rPr>
                <w:b w:val="0"/>
              </w:rPr>
            </w:pPr>
            <w:r w:rsidRPr="00E454E1">
              <w:rPr>
                <w:b w:val="0"/>
              </w:rPr>
              <w:t>199</w:t>
            </w:r>
          </w:p>
        </w:tc>
        <w:tc>
          <w:tcPr>
            <w:tcW w:w="708" w:type="dxa"/>
            <w:shd w:val="clear" w:color="auto" w:fill="auto"/>
          </w:tcPr>
          <w:p w14:paraId="50BD6B0A" w14:textId="77777777" w:rsidR="002A0D5F" w:rsidRPr="00E454E1" w:rsidRDefault="002A0D5F" w:rsidP="00E80303">
            <w:pPr>
              <w:pStyle w:val="TabellSlutsumma"/>
              <w:rPr>
                <w:b w:val="0"/>
              </w:rPr>
            </w:pPr>
            <w:r w:rsidRPr="00E454E1">
              <w:rPr>
                <w:b w:val="0"/>
              </w:rPr>
              <w:t>194</w:t>
            </w:r>
          </w:p>
        </w:tc>
        <w:tc>
          <w:tcPr>
            <w:tcW w:w="709" w:type="dxa"/>
            <w:shd w:val="clear" w:color="auto" w:fill="auto"/>
          </w:tcPr>
          <w:p w14:paraId="0DC04823" w14:textId="77777777" w:rsidR="002A0D5F" w:rsidRPr="00E454E1" w:rsidRDefault="002A0D5F" w:rsidP="00E80303">
            <w:pPr>
              <w:pStyle w:val="TabellSlutsumma"/>
              <w:rPr>
                <w:b w:val="0"/>
              </w:rPr>
            </w:pPr>
            <w:r w:rsidRPr="00E454E1">
              <w:rPr>
                <w:b w:val="0"/>
              </w:rPr>
              <w:t>205</w:t>
            </w:r>
          </w:p>
        </w:tc>
        <w:tc>
          <w:tcPr>
            <w:tcW w:w="709" w:type="dxa"/>
            <w:shd w:val="clear" w:color="auto" w:fill="auto"/>
          </w:tcPr>
          <w:p w14:paraId="249C109A" w14:textId="77777777" w:rsidR="002A0D5F" w:rsidRPr="00E454E1" w:rsidRDefault="002A0D5F" w:rsidP="00E80303">
            <w:pPr>
              <w:pStyle w:val="TabellSlutsumma"/>
              <w:rPr>
                <w:b w:val="0"/>
              </w:rPr>
            </w:pPr>
            <w:r w:rsidRPr="00E454E1">
              <w:rPr>
                <w:b w:val="0"/>
              </w:rPr>
              <w:t>221</w:t>
            </w:r>
          </w:p>
        </w:tc>
        <w:tc>
          <w:tcPr>
            <w:tcW w:w="622" w:type="dxa"/>
            <w:shd w:val="clear" w:color="auto" w:fill="auto"/>
          </w:tcPr>
          <w:p w14:paraId="1235AC08" w14:textId="77777777" w:rsidR="002A0D5F" w:rsidRPr="00E454E1" w:rsidRDefault="002A0D5F" w:rsidP="00E80303">
            <w:pPr>
              <w:pStyle w:val="TabellSlutsumma"/>
              <w:rPr>
                <w:b w:val="0"/>
              </w:rPr>
            </w:pPr>
            <w:r w:rsidRPr="00E454E1">
              <w:rPr>
                <w:b w:val="0"/>
              </w:rPr>
              <w:t>221</w:t>
            </w:r>
          </w:p>
        </w:tc>
      </w:tr>
      <w:tr w:rsidR="002A0D5F" w14:paraId="6C1F63A3" w14:textId="77777777" w:rsidTr="00E80303">
        <w:tc>
          <w:tcPr>
            <w:tcW w:w="2268" w:type="dxa"/>
            <w:tcBorders>
              <w:bottom w:val="single" w:sz="8" w:space="0" w:color="auto"/>
            </w:tcBorders>
            <w:shd w:val="clear" w:color="auto" w:fill="auto"/>
          </w:tcPr>
          <w:p w14:paraId="3DEAEC9B" w14:textId="77777777" w:rsidR="002A0D5F" w:rsidRPr="00A32FAF" w:rsidRDefault="002A0D5F" w:rsidP="00E80303">
            <w:pPr>
              <w:pStyle w:val="TabellSlutsumma"/>
              <w:jc w:val="left"/>
              <w:rPr>
                <w:b w:val="0"/>
              </w:rPr>
            </w:pPr>
            <w:r w:rsidRPr="00A32FAF">
              <w:rPr>
                <w:b w:val="0"/>
              </w:rPr>
              <w:t>Kostnad per elev</w:t>
            </w:r>
            <w:r>
              <w:rPr>
                <w:b w:val="0"/>
              </w:rPr>
              <w:t>, kronor</w:t>
            </w:r>
          </w:p>
        </w:tc>
        <w:tc>
          <w:tcPr>
            <w:tcW w:w="880" w:type="dxa"/>
            <w:tcBorders>
              <w:bottom w:val="single" w:sz="8" w:space="0" w:color="auto"/>
            </w:tcBorders>
            <w:shd w:val="clear" w:color="auto" w:fill="auto"/>
          </w:tcPr>
          <w:p w14:paraId="7883B878" w14:textId="77777777" w:rsidR="002A0D5F" w:rsidRPr="004562C7" w:rsidRDefault="002A0D5F" w:rsidP="00E80303">
            <w:pPr>
              <w:pStyle w:val="TabellSlutsumma"/>
              <w:rPr>
                <w:b w:val="0"/>
              </w:rPr>
            </w:pPr>
            <w:r>
              <w:rPr>
                <w:b w:val="0"/>
              </w:rPr>
              <w:t>39 900</w:t>
            </w:r>
          </w:p>
        </w:tc>
        <w:tc>
          <w:tcPr>
            <w:tcW w:w="708" w:type="dxa"/>
            <w:tcBorders>
              <w:bottom w:val="single" w:sz="8" w:space="0" w:color="auto"/>
            </w:tcBorders>
            <w:shd w:val="clear" w:color="auto" w:fill="auto"/>
          </w:tcPr>
          <w:p w14:paraId="7048BC57" w14:textId="77777777" w:rsidR="002A0D5F" w:rsidRPr="004562C7" w:rsidRDefault="002A0D5F" w:rsidP="00E80303">
            <w:pPr>
              <w:pStyle w:val="TabellSlutsumma"/>
              <w:rPr>
                <w:b w:val="0"/>
              </w:rPr>
            </w:pPr>
            <w:r>
              <w:rPr>
                <w:b w:val="0"/>
              </w:rPr>
              <w:t>38 200</w:t>
            </w:r>
          </w:p>
        </w:tc>
        <w:tc>
          <w:tcPr>
            <w:tcW w:w="709" w:type="dxa"/>
            <w:tcBorders>
              <w:bottom w:val="single" w:sz="8" w:space="0" w:color="auto"/>
            </w:tcBorders>
            <w:shd w:val="clear" w:color="auto" w:fill="auto"/>
          </w:tcPr>
          <w:p w14:paraId="316E5343" w14:textId="77777777" w:rsidR="002A0D5F" w:rsidRPr="004562C7" w:rsidRDefault="002A0D5F" w:rsidP="00E80303">
            <w:pPr>
              <w:pStyle w:val="TabellSlutsumma"/>
              <w:rPr>
                <w:b w:val="0"/>
              </w:rPr>
            </w:pPr>
            <w:r>
              <w:rPr>
                <w:b w:val="0"/>
              </w:rPr>
              <w:t>39 400</w:t>
            </w:r>
          </w:p>
        </w:tc>
        <w:tc>
          <w:tcPr>
            <w:tcW w:w="709" w:type="dxa"/>
            <w:tcBorders>
              <w:bottom w:val="single" w:sz="8" w:space="0" w:color="auto"/>
            </w:tcBorders>
            <w:shd w:val="clear" w:color="auto" w:fill="auto"/>
          </w:tcPr>
          <w:p w14:paraId="707CFC57" w14:textId="77777777" w:rsidR="002A0D5F" w:rsidRPr="004562C7" w:rsidRDefault="002A0D5F" w:rsidP="00E80303">
            <w:pPr>
              <w:pStyle w:val="TabellSlutsumma"/>
              <w:rPr>
                <w:b w:val="0"/>
              </w:rPr>
            </w:pPr>
            <w:r>
              <w:rPr>
                <w:b w:val="0"/>
              </w:rPr>
              <w:t>43 000</w:t>
            </w:r>
          </w:p>
        </w:tc>
        <w:tc>
          <w:tcPr>
            <w:tcW w:w="622" w:type="dxa"/>
            <w:tcBorders>
              <w:bottom w:val="single" w:sz="8" w:space="0" w:color="auto"/>
            </w:tcBorders>
            <w:shd w:val="clear" w:color="auto" w:fill="auto"/>
          </w:tcPr>
          <w:p w14:paraId="05E98EFE" w14:textId="77777777" w:rsidR="002A0D5F" w:rsidRPr="004562C7" w:rsidRDefault="002A0D5F" w:rsidP="00E80303">
            <w:pPr>
              <w:pStyle w:val="TabellSlutsumma"/>
              <w:rPr>
                <w:b w:val="0"/>
              </w:rPr>
            </w:pPr>
            <w:r>
              <w:rPr>
                <w:b w:val="0"/>
              </w:rPr>
              <w:t>45 800</w:t>
            </w:r>
          </w:p>
        </w:tc>
      </w:tr>
    </w:tbl>
    <w:p w14:paraId="0B3E5B5B" w14:textId="4D8DC55E" w:rsidR="002A0D5F" w:rsidRPr="00290E33" w:rsidRDefault="002A0D5F" w:rsidP="00B43D43">
      <w:pPr>
        <w:pStyle w:val="TabellFotnot"/>
        <w:rPr>
          <w:rStyle w:val="Kommentarsreferens"/>
          <w:sz w:val="14"/>
          <w:szCs w:val="20"/>
        </w:rPr>
      </w:pPr>
      <w:r w:rsidRPr="00290E33">
        <w:rPr>
          <w:rStyle w:val="Kommentarsreferens"/>
          <w:sz w:val="14"/>
          <w:szCs w:val="20"/>
        </w:rPr>
        <w:t>Anm.: Kostnaderna avser undervisning, lokaler och inventarier, läromedel och utrustning samt elevvård och skolskjuts.</w:t>
      </w:r>
      <w:r w:rsidRPr="00290E33">
        <w:t xml:space="preserve">                                                                                                                       </w:t>
      </w:r>
      <w:r>
        <w:t xml:space="preserve">                        </w:t>
      </w:r>
      <w:r w:rsidR="00D72709">
        <w:t xml:space="preserve"> </w:t>
      </w:r>
      <w:r w:rsidRPr="00290E33">
        <w:rPr>
          <w:rStyle w:val="Kommentarsreferens"/>
          <w:sz w:val="14"/>
          <w:szCs w:val="20"/>
        </w:rPr>
        <w:t>Källa: Skolverket.</w:t>
      </w:r>
    </w:p>
    <w:p w14:paraId="72435E30" w14:textId="77777777" w:rsidR="002A0D5F" w:rsidRDefault="002A0D5F" w:rsidP="00E2233D">
      <w:pPr>
        <w:pStyle w:val="Rubrik2"/>
        <w:numPr>
          <w:ilvl w:val="1"/>
          <w:numId w:val="19"/>
        </w:numPr>
        <w:tabs>
          <w:tab w:val="clear" w:pos="4168"/>
          <w:tab w:val="num" w:pos="1191"/>
        </w:tabs>
        <w:ind w:left="907"/>
      </w:pPr>
      <w:bookmarkStart w:id="2181" w:name="_Toc350326963"/>
      <w:bookmarkStart w:id="2182" w:name="_Toc350329072"/>
      <w:bookmarkStart w:id="2183" w:name="_Toc350329883"/>
      <w:bookmarkStart w:id="2184" w:name="_Toc350331638"/>
      <w:bookmarkStart w:id="2185" w:name="_Toc350340504"/>
      <w:bookmarkStart w:id="2186" w:name="_Toc350345148"/>
      <w:bookmarkStart w:id="2187" w:name="_Toc350406911"/>
      <w:bookmarkStart w:id="2188" w:name="_Toc350412498"/>
      <w:bookmarkStart w:id="2189" w:name="_Toc350414376"/>
      <w:bookmarkStart w:id="2190" w:name="_Toc351027737"/>
      <w:bookmarkStart w:id="2191" w:name="_Toc351637644"/>
      <w:bookmarkStart w:id="2192" w:name="_Toc351639387"/>
      <w:bookmarkStart w:id="2193" w:name="_Toc351642857"/>
      <w:bookmarkStart w:id="2194" w:name="_Toc351644390"/>
      <w:bookmarkStart w:id="2195" w:name="_Toc351647064"/>
      <w:r>
        <w:t>Utbildning i svenska för invandrare</w:t>
      </w:r>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p>
    <w:p w14:paraId="1D81571E" w14:textId="77777777" w:rsidR="002A0D5F" w:rsidRDefault="002A0D5F" w:rsidP="00613E71">
      <w:pPr>
        <w:pStyle w:val="Rubrik3"/>
        <w:numPr>
          <w:ilvl w:val="2"/>
          <w:numId w:val="19"/>
        </w:numPr>
        <w:spacing w:before="0"/>
      </w:pPr>
      <w:bookmarkStart w:id="2196" w:name="_Toc350326964"/>
      <w:bookmarkStart w:id="2197" w:name="_Toc350329073"/>
      <w:bookmarkStart w:id="2198" w:name="_Toc350329884"/>
      <w:bookmarkStart w:id="2199" w:name="_Toc350331639"/>
      <w:bookmarkStart w:id="2200" w:name="_Toc350340505"/>
      <w:bookmarkStart w:id="2201" w:name="_Toc350345149"/>
      <w:bookmarkStart w:id="2202" w:name="_Toc350406912"/>
      <w:bookmarkStart w:id="2203" w:name="_Toc350412499"/>
      <w:bookmarkStart w:id="2204" w:name="_Toc350414377"/>
      <w:bookmarkStart w:id="2205" w:name="_Toc351027738"/>
      <w:bookmarkStart w:id="2206" w:name="_Toc351637645"/>
      <w:bookmarkStart w:id="2207" w:name="_Toc351639388"/>
      <w:bookmarkStart w:id="2208" w:name="_Toc351642858"/>
      <w:bookmarkStart w:id="2209" w:name="_Toc351644391"/>
      <w:bookmarkStart w:id="2210" w:name="_Toc351647065"/>
      <w:r>
        <w:t>Nationella mål</w:t>
      </w:r>
      <w:bookmarkEnd w:id="2196"/>
      <w:bookmarkEnd w:id="2197"/>
      <w:bookmarkEnd w:id="2198"/>
      <w:bookmarkEnd w:id="2199"/>
      <w:bookmarkEnd w:id="2200"/>
      <w:bookmarkEnd w:id="2201"/>
      <w:bookmarkEnd w:id="2202"/>
      <w:bookmarkEnd w:id="2203"/>
      <w:bookmarkEnd w:id="2204"/>
      <w:bookmarkEnd w:id="2205"/>
      <w:bookmarkEnd w:id="2206"/>
      <w:bookmarkEnd w:id="2207"/>
      <w:bookmarkEnd w:id="2208"/>
      <w:bookmarkEnd w:id="2209"/>
      <w:bookmarkEnd w:id="2210"/>
    </w:p>
    <w:p w14:paraId="05F7E129" w14:textId="0DAC178A" w:rsidR="002A0D5F" w:rsidRDefault="002B3EAB" w:rsidP="00E80303">
      <w:pPr>
        <w:pStyle w:val="Brdtextmedindrag"/>
        <w:ind w:firstLine="0"/>
      </w:pPr>
      <w:r>
        <w:t>I och med den nya skollagen</w:t>
      </w:r>
      <w:r w:rsidR="002A0D5F">
        <w:t xml:space="preserve"> har skolformen svenskundervisning för invandrare bytt namn till utbildning i svenska för invandrare (sfi). Utbildningen syftar till att ge vuxna invandrare grundläggande kunskaper i svenska språket. Det övergripande målet är att vuxna invandrare ska stödjas och stimuleras i sitt lärande. Den studerande ska ges möjlighet att utveckla sina kunskaper och kompetens i syfte att stärka sin ställning i arbets- och samhällslivet samt främja sin personliga utveckling. </w:t>
      </w:r>
    </w:p>
    <w:p w14:paraId="11858B68" w14:textId="77777777" w:rsidR="002A0D5F" w:rsidRDefault="002A0D5F" w:rsidP="00E80303">
      <w:pPr>
        <w:pStyle w:val="Brdtextmedindrag"/>
      </w:pPr>
      <w:r>
        <w:t xml:space="preserve">Varje kommun är skyldig att se till att sfi erbjuds de personer som saknar sådana grundläggande kunskaper i svenska språket som utbildningen syftar till att ge. Utbildningen ska anpassas till den studerandes språkliga nivå genom att det erbjuds kurser på olika nivåer. Kommunen ska också verka för att sfi kan kombineras med exempelvis arbetsplatsförlagt lärande och praktik, annan utbildning eller kunna kombineras med förvärvsarbete. </w:t>
      </w:r>
    </w:p>
    <w:p w14:paraId="4B41E062" w14:textId="77777777" w:rsidR="002A0D5F" w:rsidRDefault="002A0D5F" w:rsidP="00E2233D">
      <w:pPr>
        <w:pStyle w:val="Rubrik3"/>
        <w:numPr>
          <w:ilvl w:val="2"/>
          <w:numId w:val="19"/>
        </w:numPr>
      </w:pPr>
      <w:bookmarkStart w:id="2211" w:name="_Toc350326965"/>
      <w:bookmarkStart w:id="2212" w:name="_Toc350329074"/>
      <w:bookmarkStart w:id="2213" w:name="_Toc350329885"/>
      <w:bookmarkStart w:id="2214" w:name="_Toc350331640"/>
      <w:bookmarkStart w:id="2215" w:name="_Toc350340506"/>
      <w:bookmarkStart w:id="2216" w:name="_Toc350345150"/>
      <w:bookmarkStart w:id="2217" w:name="_Toc350406913"/>
      <w:bookmarkStart w:id="2218" w:name="_Toc350412500"/>
      <w:bookmarkStart w:id="2219" w:name="_Toc350414378"/>
      <w:bookmarkStart w:id="2220" w:name="_Toc351027739"/>
      <w:bookmarkStart w:id="2221" w:name="_Toc351637646"/>
      <w:bookmarkStart w:id="2222" w:name="_Toc351639389"/>
      <w:bookmarkStart w:id="2223" w:name="_Toc351642859"/>
      <w:bookmarkStart w:id="2224" w:name="_Toc351644392"/>
      <w:bookmarkStart w:id="2225" w:name="_Toc351647066"/>
      <w:r>
        <w:t>Måluppfyllelse</w:t>
      </w:r>
      <w:bookmarkEnd w:id="2211"/>
      <w:bookmarkEnd w:id="2212"/>
      <w:bookmarkEnd w:id="2213"/>
      <w:bookmarkEnd w:id="2214"/>
      <w:bookmarkEnd w:id="2215"/>
      <w:bookmarkEnd w:id="2216"/>
      <w:bookmarkEnd w:id="2217"/>
      <w:bookmarkEnd w:id="2218"/>
      <w:bookmarkEnd w:id="2219"/>
      <w:bookmarkEnd w:id="2220"/>
      <w:bookmarkEnd w:id="2221"/>
      <w:bookmarkEnd w:id="2222"/>
      <w:bookmarkEnd w:id="2223"/>
      <w:bookmarkEnd w:id="2224"/>
      <w:bookmarkEnd w:id="2225"/>
    </w:p>
    <w:p w14:paraId="3949F402" w14:textId="77777777" w:rsidR="002A0D5F" w:rsidRPr="000E01C7" w:rsidRDefault="002A0D5F" w:rsidP="00E80303">
      <w:pPr>
        <w:pStyle w:val="Brdtextmedindrag"/>
        <w:ind w:firstLine="0"/>
      </w:pPr>
      <w:r w:rsidRPr="000E01C7">
        <w:t xml:space="preserve">Utbildningen ges i form av tre olika studievägar, riktade till personer med olika </w:t>
      </w:r>
      <w:r>
        <w:t>utbildnings</w:t>
      </w:r>
      <w:r w:rsidRPr="000E01C7">
        <w:t>bakgrund</w:t>
      </w:r>
      <w:r>
        <w:t xml:space="preserve"> och</w:t>
      </w:r>
      <w:r w:rsidRPr="000E01C7">
        <w:t xml:space="preserve"> förutsättningar</w:t>
      </w:r>
      <w:r>
        <w:t>.</w:t>
      </w:r>
    </w:p>
    <w:p w14:paraId="6522B37C" w14:textId="08F4AD24" w:rsidR="002A0D5F" w:rsidRPr="000E01C7" w:rsidRDefault="002A0D5F" w:rsidP="00E80303">
      <w:pPr>
        <w:pStyle w:val="Brdtextmedindrag"/>
      </w:pPr>
      <w:r w:rsidRPr="000E01C7">
        <w:t xml:space="preserve">Av de </w:t>
      </w:r>
      <w:r>
        <w:t>knappt 36 7</w:t>
      </w:r>
      <w:r w:rsidRPr="000E01C7">
        <w:t>00 elever som p</w:t>
      </w:r>
      <w:r>
        <w:t>åbörjade sina studier i sfi 2009 hade 60 </w:t>
      </w:r>
      <w:r w:rsidRPr="000E01C7">
        <w:t>procent avslutat någon kurs med minst godkänt r</w:t>
      </w:r>
      <w:r>
        <w:t>esultat två år senare. Av eleverna hade 29 </w:t>
      </w:r>
      <w:r w:rsidRPr="000E01C7">
        <w:t>p</w:t>
      </w:r>
      <w:r>
        <w:t>rocent avbrutit studierna och 11 </w:t>
      </w:r>
      <w:r w:rsidRPr="000E01C7">
        <w:t>procent antogs fortsätta utbildningen. Störst andel elever som fick</w:t>
      </w:r>
      <w:r>
        <w:t xml:space="preserve"> minst godkänt på någon kurs, 72 </w:t>
      </w:r>
      <w:r w:rsidRPr="000E01C7">
        <w:t>procent, fanns bland elever som påbörjat utbildningen på den högsta studievägskursen. Denna elevgrupp var också de som i genomsnitt hade haft mins</w:t>
      </w:r>
      <w:r>
        <w:t>t antal undervisningstimmar, 132 stycken</w:t>
      </w:r>
      <w:r w:rsidRPr="000E01C7">
        <w:t>. De som började på den lägsta studievägskursen</w:t>
      </w:r>
      <w:r>
        <w:t xml:space="preserve"> </w:t>
      </w:r>
      <w:r w:rsidRPr="000E01C7">
        <w:t>och som fått godkänt på den högsta k</w:t>
      </w:r>
      <w:r>
        <w:t>ursen hade i genomsnitt haft 647</w:t>
      </w:r>
      <w:r w:rsidRPr="000E01C7">
        <w:t xml:space="preserve"> timmars undervisning. Sambandet mellan studieresultat och utbildningsbakgrund är således starkt.</w:t>
      </w:r>
    </w:p>
    <w:p w14:paraId="7F4C962D" w14:textId="77777777" w:rsidR="002A0D5F" w:rsidRDefault="002A0D5F" w:rsidP="00E80303">
      <w:pPr>
        <w:pStyle w:val="Brdtextmedindrag"/>
      </w:pPr>
      <w:r w:rsidRPr="000E01C7">
        <w:t>Av all</w:t>
      </w:r>
      <w:r>
        <w:t>a kvinnor som började i sfi 2009</w:t>
      </w:r>
      <w:r w:rsidRPr="000E01C7">
        <w:t xml:space="preserve"> fick </w:t>
      </w:r>
      <w:r>
        <w:t>två år senare 65 </w:t>
      </w:r>
      <w:r w:rsidRPr="000E01C7">
        <w:t>procent lägst betyget godkänt</w:t>
      </w:r>
      <w:r>
        <w:t xml:space="preserve"> på någon kurs</w:t>
      </w:r>
      <w:r w:rsidRPr="000E01C7">
        <w:t>. Mot</w:t>
      </w:r>
      <w:r>
        <w:t>svarande andel för männen var 54 </w:t>
      </w:r>
      <w:r w:rsidRPr="000E01C7">
        <w:t>procent.</w:t>
      </w:r>
      <w:r>
        <w:t xml:space="preserve"> Andelen elever som fick lägst betyget godkänt på kurs D var för kvinnorna 31 procent och för männen 24 procent. </w:t>
      </w:r>
      <w:r w:rsidRPr="000E01C7">
        <w:t xml:space="preserve">Av </w:t>
      </w:r>
      <w:r>
        <w:t>kvinnorna hade 24 </w:t>
      </w:r>
      <w:r w:rsidRPr="000E01C7">
        <w:t xml:space="preserve">procent </w:t>
      </w:r>
      <w:r>
        <w:t xml:space="preserve">och av männen 34 procent </w:t>
      </w:r>
      <w:r w:rsidRPr="000E01C7">
        <w:t>avbrutit st</w:t>
      </w:r>
      <w:r>
        <w:t>udierna oberoende av vilken kurs de startat sina studier på.</w:t>
      </w:r>
      <w:r>
        <w:tab/>
      </w:r>
    </w:p>
    <w:p w14:paraId="382A3F66" w14:textId="77777777" w:rsidR="002A0D5F" w:rsidRDefault="002A0D5F" w:rsidP="00E2233D">
      <w:pPr>
        <w:pStyle w:val="Rubrik3"/>
        <w:numPr>
          <w:ilvl w:val="2"/>
          <w:numId w:val="19"/>
        </w:numPr>
      </w:pPr>
      <w:bookmarkStart w:id="2226" w:name="_Toc350326966"/>
      <w:bookmarkStart w:id="2227" w:name="_Toc350329075"/>
      <w:bookmarkStart w:id="2228" w:name="_Toc350329886"/>
      <w:bookmarkStart w:id="2229" w:name="_Toc350331641"/>
      <w:bookmarkStart w:id="2230" w:name="_Toc350340507"/>
      <w:bookmarkStart w:id="2231" w:name="_Toc350345151"/>
      <w:bookmarkStart w:id="2232" w:name="_Toc350406914"/>
      <w:bookmarkStart w:id="2233" w:name="_Toc350412501"/>
      <w:bookmarkStart w:id="2234" w:name="_Toc350414379"/>
      <w:bookmarkStart w:id="2235" w:name="_Toc351027740"/>
      <w:bookmarkStart w:id="2236" w:name="_Toc351637647"/>
      <w:bookmarkStart w:id="2237" w:name="_Toc351639390"/>
      <w:bookmarkStart w:id="2238" w:name="_Toc351642860"/>
      <w:bookmarkStart w:id="2239" w:name="_Toc351644393"/>
      <w:bookmarkStart w:id="2240" w:name="_Toc351647067"/>
      <w:r>
        <w:t>Prestationer</w:t>
      </w:r>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p>
    <w:p w14:paraId="47CEFA0E" w14:textId="77777777" w:rsidR="002A0D5F" w:rsidRPr="005C52A5" w:rsidRDefault="002A0D5F" w:rsidP="00E80303">
      <w:pPr>
        <w:pStyle w:val="Rubrik5utannumrering"/>
      </w:pPr>
      <w:r w:rsidRPr="005C52A5">
        <w:t>Fortsatt ökning av antalet elever i sfi</w:t>
      </w:r>
    </w:p>
    <w:p w14:paraId="6A5BC84B" w14:textId="77777777" w:rsidR="002A0D5F" w:rsidRDefault="002A0D5F" w:rsidP="00E80303">
      <w:pPr>
        <w:pStyle w:val="Brdtextmedindrag"/>
        <w:ind w:firstLine="0"/>
      </w:pPr>
      <w:r w:rsidRPr="005C52A5">
        <w:t>Antalet elever i sfi har ökat kraftigt u</w:t>
      </w:r>
      <w:r>
        <w:t>nder 2000-talet och uppgick 2011</w:t>
      </w:r>
      <w:r w:rsidRPr="005C52A5">
        <w:t xml:space="preserve"> till drygt </w:t>
      </w:r>
      <w:r>
        <w:t>102 400.</w:t>
      </w:r>
      <w:r w:rsidRPr="005C52A5">
        <w:t xml:space="preserve"> </w:t>
      </w:r>
      <w:r>
        <w:t>Det är det största</w:t>
      </w:r>
      <w:r w:rsidRPr="005C52A5">
        <w:t xml:space="preserve"> antalet </w:t>
      </w:r>
      <w:r>
        <w:t>elever i sfi någonsin och innebä</w:t>
      </w:r>
      <w:r w:rsidRPr="005C52A5">
        <w:t>r en ökning med</w:t>
      </w:r>
      <w:r>
        <w:t xml:space="preserve"> närmare 7 </w:t>
      </w:r>
      <w:r w:rsidRPr="005C52A5">
        <w:t xml:space="preserve">procent jämfört </w:t>
      </w:r>
      <w:r>
        <w:t>med året innan (se diagram 5.15). Totalt var 38 6</w:t>
      </w:r>
      <w:r w:rsidRPr="005C52A5">
        <w:t xml:space="preserve">00 elever nybörjare i sfi. Då en elev kan läsa flera kurser var det totala antalet kursdeltagare i sfi </w:t>
      </w:r>
      <w:r>
        <w:t>högre, knappt 134 7</w:t>
      </w:r>
      <w:r w:rsidRPr="005C52A5">
        <w:t>00</w:t>
      </w:r>
      <w:r>
        <w:t>.</w:t>
      </w:r>
      <w:r w:rsidRPr="005C52A5">
        <w:t xml:space="preserve"> Av</w:t>
      </w:r>
      <w:r>
        <w:t xml:space="preserve"> eleverna var andelen kvinnor 58 </w:t>
      </w:r>
      <w:r w:rsidRPr="005C52A5">
        <w:t xml:space="preserve">procent, vilket var i </w:t>
      </w:r>
      <w:r>
        <w:t>nivå</w:t>
      </w:r>
      <w:r w:rsidRPr="005C52A5">
        <w:t xml:space="preserve"> med de senaste åren.</w:t>
      </w:r>
    </w:p>
    <w:p w14:paraId="5257D3C6" w14:textId="2861DAEF" w:rsidR="001E3D63" w:rsidRPr="002B3EAB" w:rsidRDefault="002B3EAB" w:rsidP="002B3EAB">
      <w:pPr>
        <w:overflowPunct/>
        <w:autoSpaceDE/>
        <w:autoSpaceDN/>
        <w:adjustRightInd/>
        <w:textAlignment w:val="auto"/>
        <w:rPr>
          <w:rFonts w:ascii="Trade Gothic Pro" w:hAnsi="Trade Gothic Pro"/>
          <w:b/>
        </w:rPr>
      </w:pPr>
      <w:r>
        <w:br w:type="page"/>
      </w:r>
    </w:p>
    <w:p w14:paraId="57E14ACA" w14:textId="4E6C828D" w:rsidR="002A0D5F" w:rsidRDefault="002B3EAB" w:rsidP="00E80303">
      <w:pPr>
        <w:pStyle w:val="DiagramRubrik"/>
      </w:pPr>
      <w:r>
        <w:t>D</w:t>
      </w:r>
      <w:r w:rsidR="002A0D5F">
        <w:t xml:space="preserve">iagram </w:t>
      </w:r>
      <w:fldSimple w:instr=" STYLEREF 1 \s ">
        <w:r w:rsidR="00756367">
          <w:rPr>
            <w:noProof/>
          </w:rPr>
          <w:t>5</w:t>
        </w:r>
      </w:fldSimple>
      <w:r w:rsidR="002A0D5F">
        <w:t>.</w:t>
      </w:r>
      <w:fldSimple w:instr=" SEQ Diagram \* ARABIC \s 1 ">
        <w:r w:rsidR="00756367">
          <w:rPr>
            <w:noProof/>
          </w:rPr>
          <w:t>10</w:t>
        </w:r>
      </w:fldSimple>
      <w:r w:rsidR="002A0D5F">
        <w:tab/>
        <w:t>Elever och nybörjare i sfi 2002–2011</w:t>
      </w:r>
    </w:p>
    <w:p w14:paraId="78FF1334" w14:textId="77777777" w:rsidR="002A0D5F" w:rsidRDefault="002A0D5F" w:rsidP="00E80303">
      <w:pPr>
        <w:pStyle w:val="DiagramUnderrubrik"/>
        <w:spacing w:after="0"/>
      </w:pPr>
      <w:r>
        <w:t>Antal</w:t>
      </w:r>
    </w:p>
    <w:p w14:paraId="6C909A57" w14:textId="77777777" w:rsidR="002A0D5F" w:rsidRPr="00332C02" w:rsidRDefault="002A0D5F" w:rsidP="00E80303">
      <w:pPr>
        <w:pStyle w:val="Brdtext"/>
        <w:spacing w:line="260" w:lineRule="atLeast"/>
      </w:pPr>
      <w:r>
        <w:rPr>
          <w:noProof/>
          <w:lang w:eastAsia="sv-SE"/>
        </w:rPr>
        <w:drawing>
          <wp:inline distT="0" distB="0" distL="0" distR="0" wp14:anchorId="4903A3DA" wp14:editId="2BB1B332">
            <wp:extent cx="3745230" cy="2679970"/>
            <wp:effectExtent l="0" t="0" r="7620" b="6350"/>
            <wp:docPr id="71" name="Bildobjekt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
                    <pic:cNvPicPr>
                      <a:picLocks noChangeAspect="1" noChangeArrowheads="1"/>
                    </pic:cNvPicPr>
                  </pic:nvPicPr>
                  <pic:blipFill>
                    <a:blip r:embed="rId129" cstate="print">
                      <a:extLst>
                        <a:ext uri="{28A0092B-C50C-407E-A947-70E740481C1C}">
                          <a14:useLocalDpi xmlns:a14="http://schemas.microsoft.com/office/drawing/2010/main" val="0"/>
                        </a:ext>
                      </a:extLst>
                    </a:blip>
                    <a:srcRect/>
                    <a:stretch>
                      <a:fillRect/>
                    </a:stretch>
                  </pic:blipFill>
                  <pic:spPr bwMode="auto">
                    <a:xfrm>
                      <a:off x="0" y="0"/>
                      <a:ext cx="3745230" cy="2679970"/>
                    </a:xfrm>
                    <a:prstGeom prst="rect">
                      <a:avLst/>
                    </a:prstGeom>
                    <a:noFill/>
                    <a:ln>
                      <a:noFill/>
                    </a:ln>
                  </pic:spPr>
                </pic:pic>
              </a:graphicData>
            </a:graphic>
          </wp:inline>
        </w:drawing>
      </w:r>
    </w:p>
    <w:p w14:paraId="027DDD64" w14:textId="77777777" w:rsidR="002A0D5F" w:rsidRPr="005C52A5" w:rsidRDefault="002A0D5F" w:rsidP="00E80303">
      <w:pPr>
        <w:pStyle w:val="Rubrik5utannumrering"/>
      </w:pPr>
      <w:r w:rsidRPr="005C52A5">
        <w:t>Upphandlad</w:t>
      </w:r>
      <w:r>
        <w:t xml:space="preserve"> utbildning varierade i omfattning mellan kommunerna</w:t>
      </w:r>
    </w:p>
    <w:p w14:paraId="31A2FA74" w14:textId="77777777" w:rsidR="002A0D5F" w:rsidRDefault="002A0D5F" w:rsidP="00E80303">
      <w:pPr>
        <w:pStyle w:val="Brdtextmedindrag"/>
        <w:ind w:firstLine="0"/>
      </w:pPr>
      <w:r w:rsidRPr="005C52A5">
        <w:t>U</w:t>
      </w:r>
      <w:r>
        <w:t>nder 2011</w:t>
      </w:r>
      <w:r w:rsidRPr="005C52A5">
        <w:t xml:space="preserve"> anordnades sfi i 260 kommuner, vilket är </w:t>
      </w:r>
      <w:r>
        <w:t>samma antal som året innan</w:t>
      </w:r>
      <w:r w:rsidRPr="005C52A5">
        <w:t xml:space="preserve">. </w:t>
      </w:r>
      <w:r>
        <w:t>Runt var tredje elev</w:t>
      </w:r>
      <w:r w:rsidRPr="005C52A5">
        <w:t xml:space="preserve"> deltog i utbildningar som anordnades på entreprenad av en folkhögskola, studieför</w:t>
      </w:r>
      <w:r>
        <w:t xml:space="preserve">bund eller annan anordnare. </w:t>
      </w:r>
    </w:p>
    <w:p w14:paraId="546F05AA" w14:textId="77777777" w:rsidR="002A0D5F" w:rsidRDefault="002A0D5F" w:rsidP="00E2233D">
      <w:pPr>
        <w:pStyle w:val="Rubrik3"/>
        <w:numPr>
          <w:ilvl w:val="2"/>
          <w:numId w:val="19"/>
        </w:numPr>
      </w:pPr>
      <w:bookmarkStart w:id="2241" w:name="_Toc350326967"/>
      <w:bookmarkStart w:id="2242" w:name="_Toc350329076"/>
      <w:bookmarkStart w:id="2243" w:name="_Toc350329887"/>
      <w:bookmarkStart w:id="2244" w:name="_Toc350331642"/>
      <w:bookmarkStart w:id="2245" w:name="_Toc350340508"/>
      <w:bookmarkStart w:id="2246" w:name="_Toc350345152"/>
      <w:bookmarkStart w:id="2247" w:name="_Toc350406915"/>
      <w:bookmarkStart w:id="2248" w:name="_Toc350412502"/>
      <w:bookmarkStart w:id="2249" w:name="_Toc350414380"/>
      <w:bookmarkStart w:id="2250" w:name="_Toc351027741"/>
      <w:bookmarkStart w:id="2251" w:name="_Toc351637648"/>
      <w:bookmarkStart w:id="2252" w:name="_Toc351639391"/>
      <w:bookmarkStart w:id="2253" w:name="_Toc351642861"/>
      <w:bookmarkStart w:id="2254" w:name="_Toc351644394"/>
      <w:bookmarkStart w:id="2255" w:name="_Toc351647068"/>
      <w:r>
        <w:t>Kostnader</w:t>
      </w:r>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p>
    <w:p w14:paraId="42392D37" w14:textId="6E4D1400" w:rsidR="002A0D5F" w:rsidRDefault="002A0D5F" w:rsidP="00E80303">
      <w:pPr>
        <w:pStyle w:val="Brdtextmedindrag"/>
        <w:ind w:firstLine="0"/>
      </w:pPr>
      <w:r>
        <w:t>Kommunernas kostnader för sfi i kommunal regi var 2011 drygt 1,3 miljarder kronor. Kostnaden per elev var 39 600 kronor. (se tabell 5.4). Kostnaden för sfi som redovisas för 2011 avser endast utbildning i kommunal regi. Tidigare ingick även utbildning hos annan utbildnings</w:t>
      </w:r>
      <w:r w:rsidR="002B3EAB">
        <w:t>-</w:t>
      </w:r>
      <w:r>
        <w:t>anordnare. Därför är det inte möjligt att göra jämförelser med tidigare år.</w:t>
      </w:r>
    </w:p>
    <w:p w14:paraId="26886462" w14:textId="77777777" w:rsidR="002A0D5F" w:rsidRDefault="002A0D5F" w:rsidP="00E80303">
      <w:pPr>
        <w:pStyle w:val="TabellRubrik"/>
      </w:pPr>
      <w:r>
        <w:t xml:space="preserve">Tabell </w:t>
      </w:r>
      <w:fldSimple w:instr=" STYLEREF 1 \s ">
        <w:r w:rsidR="00756367">
          <w:rPr>
            <w:noProof/>
          </w:rPr>
          <w:t>5</w:t>
        </w:r>
      </w:fldSimple>
      <w:r>
        <w:t>.</w:t>
      </w:r>
      <w:fldSimple w:instr=" SEQ Tabell \* ARABIC \s 1 ">
        <w:r w:rsidR="00756367">
          <w:rPr>
            <w:noProof/>
          </w:rPr>
          <w:t>4</w:t>
        </w:r>
      </w:fldSimple>
      <w:r>
        <w:tab/>
        <w:t>Kommunernas kostnad för sfi 2007–2011</w:t>
      </w:r>
    </w:p>
    <w:p w14:paraId="597FCF6E" w14:textId="77777777" w:rsidR="002A0D5F" w:rsidRPr="00400855" w:rsidRDefault="002A0D5F" w:rsidP="00E80303">
      <w:pPr>
        <w:pStyle w:val="TabellUnderrubrik"/>
      </w:pPr>
      <w:r>
        <w:t xml:space="preserve"> löpande priser</w:t>
      </w:r>
    </w:p>
    <w:tbl>
      <w:tblPr>
        <w:tblW w:w="5896" w:type="dxa"/>
        <w:tblLayout w:type="fixed"/>
        <w:tblCellMar>
          <w:left w:w="0" w:type="dxa"/>
        </w:tblCellMar>
        <w:tblLook w:val="0000" w:firstRow="0" w:lastRow="0" w:firstColumn="0" w:lastColumn="0" w:noHBand="0" w:noVBand="0"/>
      </w:tblPr>
      <w:tblGrid>
        <w:gridCol w:w="2439"/>
        <w:gridCol w:w="709"/>
        <w:gridCol w:w="708"/>
        <w:gridCol w:w="709"/>
        <w:gridCol w:w="709"/>
        <w:gridCol w:w="622"/>
      </w:tblGrid>
      <w:tr w:rsidR="002A0D5F" w14:paraId="23CFE60F" w14:textId="77777777" w:rsidTr="00E80303">
        <w:tc>
          <w:tcPr>
            <w:tcW w:w="2439" w:type="dxa"/>
            <w:tcBorders>
              <w:top w:val="single" w:sz="8" w:space="0" w:color="auto"/>
              <w:bottom w:val="single" w:sz="6" w:space="0" w:color="auto"/>
            </w:tcBorders>
            <w:shd w:val="clear" w:color="auto" w:fill="auto"/>
          </w:tcPr>
          <w:p w14:paraId="174581E9" w14:textId="77777777" w:rsidR="002A0D5F" w:rsidRDefault="002A0D5F" w:rsidP="00E80303">
            <w:pPr>
              <w:pStyle w:val="TabellHuvud"/>
              <w:jc w:val="left"/>
            </w:pPr>
          </w:p>
        </w:tc>
        <w:tc>
          <w:tcPr>
            <w:tcW w:w="709" w:type="dxa"/>
            <w:tcBorders>
              <w:top w:val="single" w:sz="8" w:space="0" w:color="auto"/>
              <w:bottom w:val="single" w:sz="6" w:space="0" w:color="auto"/>
            </w:tcBorders>
            <w:shd w:val="clear" w:color="auto" w:fill="auto"/>
          </w:tcPr>
          <w:p w14:paraId="60957E0A" w14:textId="77777777" w:rsidR="002A0D5F" w:rsidRDefault="002A0D5F" w:rsidP="00E80303">
            <w:pPr>
              <w:pStyle w:val="TabellHuvud"/>
            </w:pPr>
            <w:r>
              <w:t>2007</w:t>
            </w:r>
          </w:p>
        </w:tc>
        <w:tc>
          <w:tcPr>
            <w:tcW w:w="708" w:type="dxa"/>
            <w:tcBorders>
              <w:top w:val="single" w:sz="8" w:space="0" w:color="auto"/>
              <w:bottom w:val="single" w:sz="6" w:space="0" w:color="auto"/>
            </w:tcBorders>
            <w:shd w:val="clear" w:color="auto" w:fill="auto"/>
          </w:tcPr>
          <w:p w14:paraId="621140E3" w14:textId="77777777" w:rsidR="002A0D5F" w:rsidRDefault="002A0D5F" w:rsidP="00E80303">
            <w:pPr>
              <w:pStyle w:val="TabellHuvud"/>
            </w:pPr>
            <w:r>
              <w:t>2008</w:t>
            </w:r>
          </w:p>
        </w:tc>
        <w:tc>
          <w:tcPr>
            <w:tcW w:w="709" w:type="dxa"/>
            <w:tcBorders>
              <w:top w:val="single" w:sz="8" w:space="0" w:color="auto"/>
              <w:bottom w:val="single" w:sz="6" w:space="0" w:color="auto"/>
            </w:tcBorders>
            <w:shd w:val="clear" w:color="auto" w:fill="auto"/>
          </w:tcPr>
          <w:p w14:paraId="4AF33CF3" w14:textId="77777777" w:rsidR="002A0D5F" w:rsidRDefault="002A0D5F" w:rsidP="00E80303">
            <w:pPr>
              <w:pStyle w:val="TabellHuvud"/>
            </w:pPr>
            <w:r>
              <w:t>2009</w:t>
            </w:r>
          </w:p>
        </w:tc>
        <w:tc>
          <w:tcPr>
            <w:tcW w:w="709" w:type="dxa"/>
            <w:tcBorders>
              <w:top w:val="single" w:sz="8" w:space="0" w:color="auto"/>
              <w:bottom w:val="single" w:sz="6" w:space="0" w:color="auto"/>
            </w:tcBorders>
            <w:shd w:val="clear" w:color="auto" w:fill="auto"/>
          </w:tcPr>
          <w:p w14:paraId="7076131C" w14:textId="77777777" w:rsidR="002A0D5F" w:rsidRDefault="002A0D5F" w:rsidP="00E80303">
            <w:pPr>
              <w:pStyle w:val="TabellHuvud"/>
            </w:pPr>
            <w:r>
              <w:t>2010</w:t>
            </w:r>
          </w:p>
        </w:tc>
        <w:tc>
          <w:tcPr>
            <w:tcW w:w="622" w:type="dxa"/>
            <w:tcBorders>
              <w:top w:val="single" w:sz="8" w:space="0" w:color="auto"/>
              <w:bottom w:val="single" w:sz="6" w:space="0" w:color="auto"/>
            </w:tcBorders>
            <w:shd w:val="clear" w:color="auto" w:fill="auto"/>
          </w:tcPr>
          <w:p w14:paraId="7CC81B65" w14:textId="77777777" w:rsidR="002A0D5F" w:rsidRDefault="002A0D5F" w:rsidP="00E80303">
            <w:pPr>
              <w:pStyle w:val="TabellHuvud"/>
            </w:pPr>
            <w:r>
              <w:t>2011</w:t>
            </w:r>
          </w:p>
        </w:tc>
      </w:tr>
      <w:tr w:rsidR="002A0D5F" w14:paraId="3C8CB67F" w14:textId="77777777" w:rsidTr="00E80303">
        <w:tc>
          <w:tcPr>
            <w:tcW w:w="2439" w:type="dxa"/>
            <w:tcBorders>
              <w:top w:val="single" w:sz="6" w:space="0" w:color="auto"/>
            </w:tcBorders>
            <w:shd w:val="clear" w:color="auto" w:fill="auto"/>
          </w:tcPr>
          <w:p w14:paraId="79B9845E" w14:textId="77777777" w:rsidR="002A0D5F" w:rsidRDefault="002A0D5F" w:rsidP="00E80303">
            <w:pPr>
              <w:pStyle w:val="TabellRader"/>
              <w:jc w:val="left"/>
            </w:pPr>
            <w:r>
              <w:t>Total kostnad, mnkr</w:t>
            </w:r>
          </w:p>
        </w:tc>
        <w:tc>
          <w:tcPr>
            <w:tcW w:w="709" w:type="dxa"/>
            <w:tcBorders>
              <w:top w:val="single" w:sz="6" w:space="0" w:color="auto"/>
            </w:tcBorders>
            <w:shd w:val="clear" w:color="auto" w:fill="auto"/>
          </w:tcPr>
          <w:p w14:paraId="5D180FD2" w14:textId="77777777" w:rsidR="002A0D5F" w:rsidRDefault="002A0D5F" w:rsidP="00E80303">
            <w:pPr>
              <w:pStyle w:val="TabellRader"/>
            </w:pPr>
            <w:r>
              <w:t>1 241</w:t>
            </w:r>
          </w:p>
        </w:tc>
        <w:tc>
          <w:tcPr>
            <w:tcW w:w="708" w:type="dxa"/>
            <w:tcBorders>
              <w:top w:val="single" w:sz="6" w:space="0" w:color="auto"/>
            </w:tcBorders>
            <w:shd w:val="clear" w:color="auto" w:fill="auto"/>
          </w:tcPr>
          <w:p w14:paraId="7F23C6EC" w14:textId="77777777" w:rsidR="002A0D5F" w:rsidRDefault="002A0D5F" w:rsidP="00E80303">
            <w:pPr>
              <w:pStyle w:val="TabellRader"/>
            </w:pPr>
            <w:r>
              <w:t>1 550</w:t>
            </w:r>
          </w:p>
        </w:tc>
        <w:tc>
          <w:tcPr>
            <w:tcW w:w="709" w:type="dxa"/>
            <w:tcBorders>
              <w:top w:val="single" w:sz="6" w:space="0" w:color="auto"/>
            </w:tcBorders>
            <w:shd w:val="clear" w:color="auto" w:fill="auto"/>
          </w:tcPr>
          <w:p w14:paraId="1A93518F" w14:textId="77777777" w:rsidR="002A0D5F" w:rsidRDefault="002A0D5F" w:rsidP="00E80303">
            <w:pPr>
              <w:pStyle w:val="TabellRader"/>
            </w:pPr>
            <w:r>
              <w:t>1 706</w:t>
            </w:r>
          </w:p>
        </w:tc>
        <w:tc>
          <w:tcPr>
            <w:tcW w:w="709" w:type="dxa"/>
            <w:tcBorders>
              <w:top w:val="single" w:sz="6" w:space="0" w:color="auto"/>
            </w:tcBorders>
            <w:shd w:val="clear" w:color="auto" w:fill="auto"/>
          </w:tcPr>
          <w:p w14:paraId="20AC9E2A" w14:textId="77777777" w:rsidR="002A0D5F" w:rsidRDefault="002A0D5F" w:rsidP="00E80303">
            <w:pPr>
              <w:pStyle w:val="TabellRader"/>
            </w:pPr>
            <w:r>
              <w:t>1 855</w:t>
            </w:r>
          </w:p>
        </w:tc>
        <w:tc>
          <w:tcPr>
            <w:tcW w:w="622" w:type="dxa"/>
            <w:tcBorders>
              <w:top w:val="single" w:sz="6" w:space="0" w:color="auto"/>
            </w:tcBorders>
            <w:shd w:val="clear" w:color="auto" w:fill="auto"/>
          </w:tcPr>
          <w:p w14:paraId="193C621D" w14:textId="77777777" w:rsidR="002A0D5F" w:rsidRDefault="002A0D5F" w:rsidP="00E80303">
            <w:pPr>
              <w:pStyle w:val="TabellRader"/>
            </w:pPr>
            <w:r>
              <w:t>1 326</w:t>
            </w:r>
          </w:p>
        </w:tc>
      </w:tr>
      <w:tr w:rsidR="002A0D5F" w14:paraId="3D4E2B1B" w14:textId="77777777" w:rsidTr="00E80303">
        <w:tc>
          <w:tcPr>
            <w:tcW w:w="2439" w:type="dxa"/>
            <w:tcBorders>
              <w:bottom w:val="single" w:sz="8" w:space="0" w:color="auto"/>
            </w:tcBorders>
            <w:shd w:val="clear" w:color="auto" w:fill="auto"/>
          </w:tcPr>
          <w:p w14:paraId="7D41F64E" w14:textId="77777777" w:rsidR="002A0D5F" w:rsidRDefault="002A0D5F" w:rsidP="00E80303">
            <w:pPr>
              <w:pStyle w:val="TabellRader"/>
              <w:jc w:val="left"/>
            </w:pPr>
            <w:r>
              <w:t>Kostnad per elev, kronor</w:t>
            </w:r>
          </w:p>
        </w:tc>
        <w:tc>
          <w:tcPr>
            <w:tcW w:w="709" w:type="dxa"/>
            <w:tcBorders>
              <w:bottom w:val="single" w:sz="8" w:space="0" w:color="auto"/>
            </w:tcBorders>
            <w:shd w:val="clear" w:color="auto" w:fill="auto"/>
          </w:tcPr>
          <w:p w14:paraId="66931C2C" w14:textId="77777777" w:rsidR="002A0D5F" w:rsidRDefault="002A0D5F" w:rsidP="00E80303">
            <w:pPr>
              <w:pStyle w:val="TabellRader"/>
            </w:pPr>
            <w:r>
              <w:t>30 600</w:t>
            </w:r>
          </w:p>
        </w:tc>
        <w:tc>
          <w:tcPr>
            <w:tcW w:w="708" w:type="dxa"/>
            <w:tcBorders>
              <w:bottom w:val="single" w:sz="8" w:space="0" w:color="auto"/>
            </w:tcBorders>
            <w:shd w:val="clear" w:color="auto" w:fill="auto"/>
          </w:tcPr>
          <w:p w14:paraId="34ACBE58" w14:textId="77777777" w:rsidR="002A0D5F" w:rsidRDefault="002A0D5F" w:rsidP="00E80303">
            <w:pPr>
              <w:pStyle w:val="TabellRader"/>
            </w:pPr>
            <w:r>
              <w:t>36 300</w:t>
            </w:r>
          </w:p>
        </w:tc>
        <w:tc>
          <w:tcPr>
            <w:tcW w:w="709" w:type="dxa"/>
            <w:tcBorders>
              <w:bottom w:val="single" w:sz="8" w:space="0" w:color="auto"/>
            </w:tcBorders>
            <w:shd w:val="clear" w:color="auto" w:fill="auto"/>
          </w:tcPr>
          <w:p w14:paraId="620F0132" w14:textId="77777777" w:rsidR="002A0D5F" w:rsidRDefault="002A0D5F" w:rsidP="00E80303">
            <w:pPr>
              <w:pStyle w:val="TabellRader"/>
            </w:pPr>
            <w:r>
              <w:t>35 200</w:t>
            </w:r>
          </w:p>
        </w:tc>
        <w:tc>
          <w:tcPr>
            <w:tcW w:w="709" w:type="dxa"/>
            <w:tcBorders>
              <w:bottom w:val="single" w:sz="8" w:space="0" w:color="auto"/>
            </w:tcBorders>
            <w:shd w:val="clear" w:color="auto" w:fill="auto"/>
          </w:tcPr>
          <w:p w14:paraId="74ADC316" w14:textId="77777777" w:rsidR="002A0D5F" w:rsidRDefault="002A0D5F" w:rsidP="00E80303">
            <w:pPr>
              <w:pStyle w:val="TabellRader"/>
            </w:pPr>
            <w:r>
              <w:t>37 100</w:t>
            </w:r>
          </w:p>
        </w:tc>
        <w:tc>
          <w:tcPr>
            <w:tcW w:w="622" w:type="dxa"/>
            <w:tcBorders>
              <w:bottom w:val="single" w:sz="8" w:space="0" w:color="auto"/>
            </w:tcBorders>
            <w:shd w:val="clear" w:color="auto" w:fill="auto"/>
          </w:tcPr>
          <w:p w14:paraId="492220B9" w14:textId="77777777" w:rsidR="002A0D5F" w:rsidRDefault="002A0D5F" w:rsidP="00E80303">
            <w:pPr>
              <w:pStyle w:val="TabellRader"/>
            </w:pPr>
            <w:r>
              <w:t>39 600</w:t>
            </w:r>
          </w:p>
        </w:tc>
      </w:tr>
    </w:tbl>
    <w:p w14:paraId="7AD872BD" w14:textId="4991CB45" w:rsidR="002A0D5F" w:rsidRPr="008B6929" w:rsidRDefault="002A0D5F" w:rsidP="00B43D43">
      <w:pPr>
        <w:pStyle w:val="TabellFotnot"/>
      </w:pPr>
      <w:r w:rsidRPr="008B6929">
        <w:rPr>
          <w:rStyle w:val="Kommentarsreferens"/>
          <w:sz w:val="14"/>
          <w:szCs w:val="20"/>
        </w:rPr>
        <w:t xml:space="preserve">Anm.: Kostnaderna avser undervisning, lokaler och inventarier, läromedel/utrustning samt elevvård.       </w:t>
      </w:r>
      <w:r w:rsidR="002B3EAB">
        <w:rPr>
          <w:rStyle w:val="Kommentarsreferens"/>
          <w:sz w:val="14"/>
          <w:szCs w:val="20"/>
        </w:rPr>
        <w:t xml:space="preserve">  </w:t>
      </w:r>
      <w:r w:rsidRPr="008B6929">
        <w:rPr>
          <w:rStyle w:val="Kommentarsreferens"/>
          <w:sz w:val="14"/>
          <w:szCs w:val="20"/>
        </w:rPr>
        <w:t>Källa: Skolverket.</w:t>
      </w:r>
    </w:p>
    <w:p w14:paraId="5CB6A4E2" w14:textId="77777777" w:rsidR="002A0D5F" w:rsidRDefault="002A0D5F" w:rsidP="00E2233D">
      <w:pPr>
        <w:pStyle w:val="Rubrik3"/>
        <w:numPr>
          <w:ilvl w:val="2"/>
          <w:numId w:val="19"/>
        </w:numPr>
      </w:pPr>
      <w:bookmarkStart w:id="2256" w:name="_Toc350326968"/>
      <w:bookmarkStart w:id="2257" w:name="_Toc350329077"/>
      <w:bookmarkStart w:id="2258" w:name="_Toc350329888"/>
      <w:bookmarkStart w:id="2259" w:name="_Toc350331643"/>
      <w:bookmarkStart w:id="2260" w:name="_Toc350340509"/>
      <w:bookmarkStart w:id="2261" w:name="_Toc350345153"/>
      <w:bookmarkStart w:id="2262" w:name="_Toc350406916"/>
      <w:bookmarkStart w:id="2263" w:name="_Toc350412503"/>
      <w:bookmarkStart w:id="2264" w:name="_Toc350414381"/>
      <w:bookmarkStart w:id="2265" w:name="_Toc351027742"/>
      <w:bookmarkStart w:id="2266" w:name="_Toc351637649"/>
      <w:bookmarkStart w:id="2267" w:name="_Toc351639392"/>
      <w:bookmarkStart w:id="2268" w:name="_Toc351642862"/>
      <w:bookmarkStart w:id="2269" w:name="_Toc351644395"/>
      <w:bookmarkStart w:id="2270" w:name="_Toc351647069"/>
      <w:r>
        <w:t>Personalförsörjning</w:t>
      </w:r>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p>
    <w:p w14:paraId="65E0656A" w14:textId="77777777" w:rsidR="002A0D5F" w:rsidRDefault="002A0D5F" w:rsidP="00E80303">
      <w:pPr>
        <w:pStyle w:val="Rubrik5utannumrering"/>
      </w:pPr>
      <w:r>
        <w:t>Högskoleexamen med pedagogisk inriktning vanligare i sfi anordnad av kommuner</w:t>
      </w:r>
    </w:p>
    <w:p w14:paraId="6C9F8240" w14:textId="2C38D83E" w:rsidR="002A0D5F" w:rsidRDefault="002A0D5F" w:rsidP="00B43D43">
      <w:pPr>
        <w:pStyle w:val="Brdtextmedindrag"/>
        <w:ind w:firstLine="0"/>
      </w:pPr>
      <w:r>
        <w:t>Totalt tjänstgjorde knappt 2 800 lärare i sfi läsåret 2011. Omräknat i heltidstjänster var det knappt 2 200 lärare av vilka 84 procent var kvinnor. Andelen lärare (omräknat till heltidstjänster) med pedagogisk högskoleexamen var i genomsnitt 75 procent läsåret 2010/11, vilket är en ökning med 3 procentenheter jämfört med läsåret innan. I sfi anordnad av kommuner var andelen 78 procent och hos andra utbildningsanordnare</w:t>
      </w:r>
      <w:r w:rsidR="00203B11">
        <w:t xml:space="preserve"> var andelen 64 procent</w:t>
      </w:r>
      <w:r>
        <w:t>. Detta va</w:t>
      </w:r>
      <w:r w:rsidR="00D72709">
        <w:t>r något högre än läsåret innan.</w:t>
      </w:r>
    </w:p>
    <w:p w14:paraId="3B399CC2" w14:textId="77777777" w:rsidR="00F72756" w:rsidRDefault="00F72756" w:rsidP="00B43D43">
      <w:pPr>
        <w:pStyle w:val="Brdtextmedindrag"/>
        <w:ind w:firstLine="0"/>
        <w:sectPr w:rsidR="00F72756" w:rsidSect="00E80303">
          <w:headerReference w:type="even" r:id="rId130"/>
          <w:headerReference w:type="default" r:id="rId131"/>
          <w:footerReference w:type="even" r:id="rId132"/>
          <w:footerReference w:type="default" r:id="rId133"/>
          <w:headerReference w:type="first" r:id="rId134"/>
          <w:footerReference w:type="first" r:id="rId135"/>
          <w:type w:val="continuous"/>
          <w:pgSz w:w="9356" w:h="13721" w:code="9"/>
          <w:pgMar w:top="794" w:right="2438" w:bottom="1191" w:left="1020" w:header="0" w:footer="709" w:gutter="0"/>
          <w:cols w:space="720"/>
          <w:docGrid w:linePitch="245"/>
        </w:sectPr>
      </w:pPr>
    </w:p>
    <w:p w14:paraId="71ABD089" w14:textId="1653E211" w:rsidR="00E2233D" w:rsidRDefault="00E2233D" w:rsidP="00E80303">
      <w:pPr>
        <w:pStyle w:val="Brdtextmedindrag"/>
        <w:ind w:firstLine="0"/>
      </w:pPr>
    </w:p>
    <w:p w14:paraId="63FB5F8C" w14:textId="60AC4BD6" w:rsidR="00C2033E" w:rsidRDefault="00C2033E">
      <w:pPr>
        <w:overflowPunct/>
        <w:autoSpaceDE/>
        <w:autoSpaceDN/>
        <w:adjustRightInd/>
        <w:textAlignment w:val="auto"/>
        <w:sectPr w:rsidR="00C2033E" w:rsidSect="00E80303">
          <w:headerReference w:type="even" r:id="rId136"/>
          <w:headerReference w:type="default" r:id="rId137"/>
          <w:footerReference w:type="even" r:id="rId138"/>
          <w:footerReference w:type="default" r:id="rId139"/>
          <w:headerReference w:type="first" r:id="rId140"/>
          <w:footerReference w:type="first" r:id="rId141"/>
          <w:type w:val="continuous"/>
          <w:pgSz w:w="9356" w:h="13721" w:code="9"/>
          <w:pgMar w:top="794" w:right="2438" w:bottom="1191" w:left="1020" w:header="0" w:footer="709" w:gutter="0"/>
          <w:cols w:space="720"/>
          <w:docGrid w:linePitch="245"/>
        </w:sectPr>
      </w:pPr>
    </w:p>
    <w:p w14:paraId="3259DF97" w14:textId="77777777" w:rsidR="00E2233D" w:rsidRDefault="00E2233D" w:rsidP="00426885">
      <w:pPr>
        <w:pStyle w:val="Propbilaga"/>
      </w:pPr>
      <w:bookmarkStart w:id="2271" w:name="_Toc350329889"/>
      <w:bookmarkStart w:id="2272" w:name="_Toc350331644"/>
      <w:bookmarkStart w:id="2273" w:name="_Toc350340510"/>
      <w:bookmarkStart w:id="2274" w:name="_Toc350345154"/>
      <w:bookmarkStart w:id="2275" w:name="_Toc350406917"/>
      <w:bookmarkStart w:id="2276" w:name="_Toc351098468"/>
      <w:bookmarkStart w:id="2277" w:name="_Toc351548564"/>
      <w:bookmarkStart w:id="2278" w:name="_Toc351637650"/>
      <w:bookmarkStart w:id="2279" w:name="_Toc351639393"/>
      <w:bookmarkStart w:id="2280" w:name="_Toc351642863"/>
      <w:bookmarkStart w:id="2281" w:name="_Toc351644396"/>
      <w:bookmarkStart w:id="2282" w:name="_Toc351647070"/>
      <w:r>
        <w:t>Kommungrupper</w:t>
      </w:r>
      <w:bookmarkEnd w:id="2271"/>
      <w:bookmarkEnd w:id="2272"/>
      <w:bookmarkEnd w:id="2273"/>
      <w:bookmarkEnd w:id="2274"/>
      <w:bookmarkEnd w:id="2275"/>
      <w:bookmarkEnd w:id="2276"/>
      <w:bookmarkEnd w:id="2277"/>
      <w:bookmarkEnd w:id="2278"/>
      <w:bookmarkEnd w:id="2279"/>
      <w:bookmarkEnd w:id="2280"/>
      <w:bookmarkEnd w:id="2281"/>
      <w:bookmarkEnd w:id="2282"/>
    </w:p>
    <w:p w14:paraId="3CE3724E" w14:textId="77777777" w:rsidR="00E2233D" w:rsidRDefault="00E2233D" w:rsidP="00E80303">
      <w:pPr>
        <w:pStyle w:val="Brdtext"/>
      </w:pPr>
      <w:r>
        <w:t>Kommungruppsindelningen, som delar in Sveriges 290 kommuner i grupper, har gjorts av Sveriges Kommuner och Landsting. Den kommungruppsindelning som används fr.o.m. 2011 innehåller 10 kommungrupper enligt följande.</w:t>
      </w:r>
    </w:p>
    <w:p w14:paraId="7CA4FAFD" w14:textId="77777777" w:rsidR="00E2233D" w:rsidRDefault="00E2233D" w:rsidP="00E80303">
      <w:pPr>
        <w:pStyle w:val="Brdtext"/>
      </w:pPr>
    </w:p>
    <w:p w14:paraId="603DC840" w14:textId="5D2A7C22" w:rsidR="00E2233D" w:rsidRDefault="007B2116" w:rsidP="00E80303">
      <w:pPr>
        <w:pStyle w:val="Brdtext"/>
      </w:pPr>
      <w:r w:rsidRPr="00D72709">
        <w:rPr>
          <w:b/>
        </w:rPr>
        <w:t>1</w:t>
      </w:r>
      <w:r w:rsidR="00203B11" w:rsidRPr="00D72709">
        <w:rPr>
          <w:b/>
        </w:rPr>
        <w:t>.</w:t>
      </w:r>
      <w:r w:rsidR="00E2233D" w:rsidRPr="00D72709">
        <w:rPr>
          <w:b/>
        </w:rPr>
        <w:t xml:space="preserve"> Storstäder</w:t>
      </w:r>
      <w:r w:rsidR="00E2233D">
        <w:t xml:space="preserve"> (3 kommuner)</w:t>
      </w:r>
      <w:r>
        <w:t>:</w:t>
      </w:r>
      <w:r w:rsidR="00E2233D">
        <w:t xml:space="preserve"> Kommun med en folkmängd som överstiger 200 000 invånare.</w:t>
      </w:r>
    </w:p>
    <w:p w14:paraId="3D382155" w14:textId="042B3A44" w:rsidR="00E2233D" w:rsidRDefault="007B2116" w:rsidP="00E80303">
      <w:pPr>
        <w:pStyle w:val="Brdtext"/>
      </w:pPr>
      <w:r w:rsidRPr="00D72709">
        <w:rPr>
          <w:b/>
        </w:rPr>
        <w:t>2</w:t>
      </w:r>
      <w:r w:rsidR="00203B11" w:rsidRPr="00D72709">
        <w:rPr>
          <w:b/>
        </w:rPr>
        <w:t>.</w:t>
      </w:r>
      <w:r w:rsidR="00E2233D" w:rsidRPr="00D72709">
        <w:rPr>
          <w:b/>
        </w:rPr>
        <w:t xml:space="preserve"> Förortskommuner</w:t>
      </w:r>
      <w:r w:rsidR="00E2233D" w:rsidRPr="0061768C">
        <w:rPr>
          <w:b/>
        </w:rPr>
        <w:t xml:space="preserve"> till storstäder</w:t>
      </w:r>
      <w:r w:rsidR="00E2233D">
        <w:t xml:space="preserve"> (38 kommuner)</w:t>
      </w:r>
      <w:r>
        <w:t>:</w:t>
      </w:r>
      <w:r w:rsidR="00E2233D">
        <w:t xml:space="preserve"> Kommun där mer än 50 procent av nattbefolkningen pendlar till arbetet i någon annan kommun. Det vanligaste utpendlingsmålet ska vara någon av storstäderna.</w:t>
      </w:r>
    </w:p>
    <w:p w14:paraId="2D638ACE" w14:textId="157E4162" w:rsidR="00E2233D" w:rsidRDefault="007B2116" w:rsidP="00E80303">
      <w:pPr>
        <w:pStyle w:val="Brdtext"/>
      </w:pPr>
      <w:r w:rsidRPr="00D72709">
        <w:rPr>
          <w:b/>
        </w:rPr>
        <w:t>3</w:t>
      </w:r>
      <w:r w:rsidR="00203B11" w:rsidRPr="00D03C4A">
        <w:rPr>
          <w:b/>
        </w:rPr>
        <w:t>.</w:t>
      </w:r>
      <w:r w:rsidR="00E2233D">
        <w:t xml:space="preserve"> </w:t>
      </w:r>
      <w:r w:rsidR="00E2233D" w:rsidRPr="0061768C">
        <w:rPr>
          <w:b/>
        </w:rPr>
        <w:t>Större städer</w:t>
      </w:r>
      <w:r w:rsidR="00E2233D">
        <w:t xml:space="preserve"> (31 kommuner)</w:t>
      </w:r>
      <w:r>
        <w:t>:</w:t>
      </w:r>
      <w:r w:rsidR="00E2233D">
        <w:t xml:space="preserve"> Kommun med 50 000</w:t>
      </w:r>
      <w:r w:rsidR="00203B11">
        <w:t>–</w:t>
      </w:r>
      <w:r w:rsidR="00E2233D">
        <w:t>200 000 invånare samt en tätortsgrad överstigande 70 procent.</w:t>
      </w:r>
    </w:p>
    <w:p w14:paraId="5ED0BAE7" w14:textId="72DB4FCA" w:rsidR="00E2233D" w:rsidRDefault="00E2233D" w:rsidP="00E80303">
      <w:pPr>
        <w:pStyle w:val="Brdtext"/>
      </w:pPr>
      <w:r w:rsidRPr="00D72709">
        <w:rPr>
          <w:b/>
        </w:rPr>
        <w:t>4</w:t>
      </w:r>
      <w:r w:rsidR="00203B11" w:rsidRPr="00D03C4A">
        <w:rPr>
          <w:b/>
        </w:rPr>
        <w:t>.</w:t>
      </w:r>
      <w:r>
        <w:t xml:space="preserve"> </w:t>
      </w:r>
      <w:r w:rsidRPr="00A87D30">
        <w:rPr>
          <w:b/>
        </w:rPr>
        <w:t>Förortskommuner till större städer</w:t>
      </w:r>
      <w:r>
        <w:t xml:space="preserve"> (22 kommuner)</w:t>
      </w:r>
      <w:r w:rsidR="007B2116">
        <w:t>:</w:t>
      </w:r>
      <w:r>
        <w:t xml:space="preserve"> Kommun där mer än 50 procent av nattbefolkningen pendlar till arbetet i en annan kommun. Det vanligaste utpendlingsmålet ska vara någon av de större städerna i grupp 3. </w:t>
      </w:r>
    </w:p>
    <w:p w14:paraId="089F275B" w14:textId="07723C2E" w:rsidR="00E2233D" w:rsidRDefault="007B2116" w:rsidP="00E80303">
      <w:pPr>
        <w:pStyle w:val="Brdtext"/>
      </w:pPr>
      <w:r w:rsidRPr="00D72709">
        <w:rPr>
          <w:b/>
        </w:rPr>
        <w:t>5</w:t>
      </w:r>
      <w:r w:rsidR="00203B11" w:rsidRPr="00D03C4A">
        <w:rPr>
          <w:b/>
        </w:rPr>
        <w:t>.</w:t>
      </w:r>
      <w:r w:rsidR="00E2233D">
        <w:t xml:space="preserve"> </w:t>
      </w:r>
      <w:r w:rsidR="00E2233D" w:rsidRPr="0061768C">
        <w:rPr>
          <w:b/>
        </w:rPr>
        <w:t>Pendlingskommuner</w:t>
      </w:r>
      <w:r w:rsidR="00E2233D">
        <w:t xml:space="preserve"> (51 kommuner)</w:t>
      </w:r>
      <w:r>
        <w:t xml:space="preserve">: </w:t>
      </w:r>
      <w:r w:rsidR="00E2233D">
        <w:t>Kommun där mer än 40 procent av nattbefolkningen pendlar till en annan kommun.</w:t>
      </w:r>
    </w:p>
    <w:p w14:paraId="5CB59610" w14:textId="773D3DD7" w:rsidR="00E2233D" w:rsidRDefault="007B2116" w:rsidP="00E80303">
      <w:pPr>
        <w:pStyle w:val="Brdtext"/>
      </w:pPr>
      <w:r w:rsidRPr="00D72709">
        <w:rPr>
          <w:b/>
        </w:rPr>
        <w:t>6</w:t>
      </w:r>
      <w:r w:rsidR="00203B11" w:rsidRPr="00D03C4A">
        <w:rPr>
          <w:b/>
        </w:rPr>
        <w:t>.</w:t>
      </w:r>
      <w:r w:rsidR="00E2233D">
        <w:t xml:space="preserve"> </w:t>
      </w:r>
      <w:r w:rsidR="00E2233D" w:rsidRPr="0061768C">
        <w:rPr>
          <w:b/>
        </w:rPr>
        <w:t>Turism- och besöksnäringskommuner</w:t>
      </w:r>
      <w:r w:rsidR="00E2233D">
        <w:t xml:space="preserve"> (20 kommuner)</w:t>
      </w:r>
      <w:r>
        <w:t>:</w:t>
      </w:r>
      <w:r w:rsidR="00E2233D">
        <w:t xml:space="preserve"> Kommun där antalet gästnätter på hotell, vandrarhem och campingar överstiger 21 per invånare eller där antalet fritidshus överstiger 0,20 per invånare.</w:t>
      </w:r>
    </w:p>
    <w:p w14:paraId="3D4AD302" w14:textId="79815A25" w:rsidR="00E2233D" w:rsidRDefault="00E2233D" w:rsidP="00E80303">
      <w:pPr>
        <w:pStyle w:val="Brdtext"/>
      </w:pPr>
      <w:r w:rsidRPr="00D72709">
        <w:rPr>
          <w:b/>
        </w:rPr>
        <w:t>7</w:t>
      </w:r>
      <w:r w:rsidR="00203B11" w:rsidRPr="00D72709">
        <w:rPr>
          <w:b/>
        </w:rPr>
        <w:t>.</w:t>
      </w:r>
      <w:r>
        <w:t xml:space="preserve"> </w:t>
      </w:r>
      <w:r w:rsidRPr="0061768C">
        <w:rPr>
          <w:b/>
        </w:rPr>
        <w:t>Varuproducerande kommuner</w:t>
      </w:r>
      <w:r>
        <w:t xml:space="preserve"> (54 kommuner)</w:t>
      </w:r>
      <w:r w:rsidR="007B2116">
        <w:t>:</w:t>
      </w:r>
      <w:r>
        <w:t xml:space="preserve"> Kommun där 34 procent eller mer av nattbefolkningen mellan 16 och 64 år är sysselsatta inom tillverkning och utvinning, energi och miljö samt byggverksamhet</w:t>
      </w:r>
      <w:r w:rsidR="00203B11">
        <w:t>.</w:t>
      </w:r>
      <w:r>
        <w:t xml:space="preserve">  </w:t>
      </w:r>
    </w:p>
    <w:p w14:paraId="7A8DBC7B" w14:textId="7DC84C4C" w:rsidR="00E2233D" w:rsidRDefault="007B2116" w:rsidP="00E80303">
      <w:pPr>
        <w:pStyle w:val="Brdtext"/>
      </w:pPr>
      <w:r w:rsidRPr="00D72709">
        <w:rPr>
          <w:b/>
        </w:rPr>
        <w:t>8</w:t>
      </w:r>
      <w:r w:rsidR="00203B11" w:rsidRPr="00D03C4A">
        <w:rPr>
          <w:b/>
        </w:rPr>
        <w:t>.</w:t>
      </w:r>
      <w:r w:rsidR="00E2233D">
        <w:t xml:space="preserve"> </w:t>
      </w:r>
      <w:r w:rsidR="00E2233D" w:rsidRPr="0061768C">
        <w:rPr>
          <w:b/>
        </w:rPr>
        <w:t>Glesbygdskommuner</w:t>
      </w:r>
      <w:r w:rsidR="00E2233D">
        <w:t xml:space="preserve"> (20 kommuner)</w:t>
      </w:r>
      <w:r>
        <w:t>:</w:t>
      </w:r>
      <w:r w:rsidR="00E2233D">
        <w:t xml:space="preserve"> Kommun med en tätortsgrad understigande 70 procent och mindre än åtta invånare per kvadratkilometer.</w:t>
      </w:r>
    </w:p>
    <w:p w14:paraId="2A84A2D6" w14:textId="5028C9DA" w:rsidR="00E2233D" w:rsidRDefault="007B2116" w:rsidP="00E80303">
      <w:pPr>
        <w:pStyle w:val="Brdtext"/>
      </w:pPr>
      <w:r w:rsidRPr="00D72709">
        <w:rPr>
          <w:b/>
        </w:rPr>
        <w:t>9</w:t>
      </w:r>
      <w:r w:rsidR="00203B11" w:rsidRPr="00D03C4A">
        <w:rPr>
          <w:b/>
        </w:rPr>
        <w:t>.</w:t>
      </w:r>
      <w:r w:rsidR="00E2233D">
        <w:t xml:space="preserve"> </w:t>
      </w:r>
      <w:r w:rsidR="00E2233D" w:rsidRPr="0061768C">
        <w:rPr>
          <w:b/>
        </w:rPr>
        <w:t>Kommuner i tätbefolkad region</w:t>
      </w:r>
      <w:r w:rsidR="00E2233D">
        <w:t xml:space="preserve"> (35 kommuner)</w:t>
      </w:r>
      <w:r>
        <w:t>:</w:t>
      </w:r>
      <w:r w:rsidR="00E2233D">
        <w:t xml:space="preserve"> Kommun med mer än 300 000 personer inom en radie på 112,5 kilometer.</w:t>
      </w:r>
    </w:p>
    <w:p w14:paraId="3D67B1A7" w14:textId="126D2341" w:rsidR="00E2233D" w:rsidRDefault="00E2233D" w:rsidP="00E80303">
      <w:pPr>
        <w:pStyle w:val="Brdtext"/>
      </w:pPr>
      <w:r w:rsidRPr="00D72709">
        <w:rPr>
          <w:b/>
        </w:rPr>
        <w:t>10</w:t>
      </w:r>
      <w:r w:rsidR="00203B11" w:rsidRPr="00D72709">
        <w:rPr>
          <w:b/>
        </w:rPr>
        <w:t>.</w:t>
      </w:r>
      <w:r>
        <w:t xml:space="preserve"> </w:t>
      </w:r>
      <w:r w:rsidRPr="0061768C">
        <w:rPr>
          <w:b/>
        </w:rPr>
        <w:t xml:space="preserve">Kommuner i glesbefolkad region </w:t>
      </w:r>
      <w:r>
        <w:t>(16 kommuner)</w:t>
      </w:r>
      <w:r w:rsidR="007B2116">
        <w:t>:</w:t>
      </w:r>
      <w:r>
        <w:t xml:space="preserve"> Kommun med mindre än 300 000 personer inom en radie på 112,5 kilometer.</w:t>
      </w:r>
    </w:p>
    <w:p w14:paraId="4E171933" w14:textId="77777777" w:rsidR="00E2233D" w:rsidRDefault="00E2233D" w:rsidP="00E80303">
      <w:pPr>
        <w:pStyle w:val="Brdtext"/>
      </w:pPr>
    </w:p>
    <w:p w14:paraId="672EA8F2" w14:textId="7A7C9DD7" w:rsidR="00E2233D" w:rsidRDefault="00E2233D" w:rsidP="00E80303">
      <w:pPr>
        <w:pStyle w:val="Brdtext"/>
      </w:pPr>
      <w:r>
        <w:t>Hur de enskilda kommunerna är inplacerade i de</w:t>
      </w:r>
      <w:r w:rsidR="00203B11">
        <w:t xml:space="preserve"> ovan nämnda</w:t>
      </w:r>
      <w:r>
        <w:t xml:space="preserve"> kategorier</w:t>
      </w:r>
      <w:r w:rsidR="00203B11">
        <w:t>na</w:t>
      </w:r>
      <w:r>
        <w:t xml:space="preserve"> framgår av sammanställningen nedan.</w:t>
      </w:r>
    </w:p>
    <w:p w14:paraId="04142994" w14:textId="77777777" w:rsidR="00E2233D" w:rsidRDefault="00E2233D" w:rsidP="00E80303">
      <w:pPr>
        <w:pStyle w:val="Brdtext"/>
      </w:pPr>
      <w:r>
        <w:br w:type="page"/>
      </w:r>
    </w:p>
    <w:p w14:paraId="148BC831" w14:textId="77777777" w:rsidR="00E2233D" w:rsidRDefault="00E2233D" w:rsidP="00E80303">
      <w:pPr>
        <w:pStyle w:val="TabellRubrik"/>
      </w:pPr>
    </w:p>
    <w:tbl>
      <w:tblPr>
        <w:tblW w:w="5896" w:type="dxa"/>
        <w:tblBorders>
          <w:top w:val="single" w:sz="4" w:space="0" w:color="auto"/>
          <w:left w:val="single" w:sz="4" w:space="0" w:color="auto"/>
          <w:bottom w:val="single" w:sz="4" w:space="0" w:color="auto"/>
          <w:right w:val="single" w:sz="4" w:space="0" w:color="auto"/>
        </w:tblBorders>
        <w:tblLayout w:type="fixed"/>
        <w:tblCellMar>
          <w:left w:w="0" w:type="dxa"/>
        </w:tblCellMar>
        <w:tblLook w:val="0000" w:firstRow="0" w:lastRow="0" w:firstColumn="0" w:lastColumn="0" w:noHBand="0" w:noVBand="0"/>
      </w:tblPr>
      <w:tblGrid>
        <w:gridCol w:w="1474"/>
        <w:gridCol w:w="1474"/>
        <w:gridCol w:w="1474"/>
        <w:gridCol w:w="1474"/>
      </w:tblGrid>
      <w:tr w:rsidR="00E2233D" w14:paraId="5EDECFF8" w14:textId="77777777" w:rsidTr="00E80303">
        <w:tc>
          <w:tcPr>
            <w:tcW w:w="1509" w:type="dxa"/>
            <w:tcBorders>
              <w:top w:val="single" w:sz="4" w:space="0" w:color="auto"/>
              <w:bottom w:val="single" w:sz="4" w:space="0" w:color="auto"/>
            </w:tcBorders>
            <w:shd w:val="clear" w:color="auto" w:fill="auto"/>
          </w:tcPr>
          <w:p w14:paraId="518BC6D5" w14:textId="77777777" w:rsidR="00E2233D" w:rsidRDefault="00E2233D" w:rsidP="00372278">
            <w:pPr>
              <w:pStyle w:val="TabellHuvud"/>
              <w:ind w:left="57"/>
              <w:jc w:val="left"/>
            </w:pPr>
            <w:r>
              <w:t>Storstäder</w:t>
            </w:r>
          </w:p>
        </w:tc>
        <w:tc>
          <w:tcPr>
            <w:tcW w:w="1509" w:type="dxa"/>
            <w:tcBorders>
              <w:top w:val="single" w:sz="4" w:space="0" w:color="auto"/>
              <w:bottom w:val="single" w:sz="4" w:space="0" w:color="auto"/>
            </w:tcBorders>
            <w:shd w:val="clear" w:color="auto" w:fill="auto"/>
          </w:tcPr>
          <w:p w14:paraId="7A57BAB5" w14:textId="77777777" w:rsidR="00E2233D" w:rsidRDefault="00E2233D" w:rsidP="00E80303">
            <w:pPr>
              <w:pStyle w:val="TabellHuvud"/>
              <w:jc w:val="left"/>
            </w:pPr>
            <w:r>
              <w:t>Förortskommuner till storstäder</w:t>
            </w:r>
          </w:p>
        </w:tc>
        <w:tc>
          <w:tcPr>
            <w:tcW w:w="1510" w:type="dxa"/>
            <w:tcBorders>
              <w:top w:val="single" w:sz="4" w:space="0" w:color="auto"/>
              <w:bottom w:val="single" w:sz="4" w:space="0" w:color="auto"/>
            </w:tcBorders>
            <w:shd w:val="clear" w:color="auto" w:fill="auto"/>
          </w:tcPr>
          <w:p w14:paraId="12A2B016" w14:textId="77777777" w:rsidR="00E2233D" w:rsidRDefault="00E2233D" w:rsidP="00E80303">
            <w:pPr>
              <w:pStyle w:val="TabellHuvud"/>
              <w:jc w:val="left"/>
            </w:pPr>
            <w:r>
              <w:t>Större städer</w:t>
            </w:r>
          </w:p>
        </w:tc>
        <w:tc>
          <w:tcPr>
            <w:tcW w:w="1510" w:type="dxa"/>
            <w:tcBorders>
              <w:top w:val="single" w:sz="4" w:space="0" w:color="auto"/>
              <w:bottom w:val="single" w:sz="4" w:space="0" w:color="auto"/>
            </w:tcBorders>
            <w:shd w:val="clear" w:color="auto" w:fill="auto"/>
          </w:tcPr>
          <w:p w14:paraId="0649F8EA" w14:textId="77777777" w:rsidR="00E2233D" w:rsidRDefault="00E2233D" w:rsidP="00E80303">
            <w:pPr>
              <w:pStyle w:val="TabellHuvud"/>
              <w:jc w:val="left"/>
            </w:pPr>
            <w:r>
              <w:t>Förortskommuner till större städer</w:t>
            </w:r>
          </w:p>
        </w:tc>
      </w:tr>
      <w:tr w:rsidR="00E2233D" w14:paraId="318CBA5B" w14:textId="77777777" w:rsidTr="00E80303">
        <w:tc>
          <w:tcPr>
            <w:tcW w:w="1509" w:type="dxa"/>
            <w:tcBorders>
              <w:top w:val="single" w:sz="4" w:space="0" w:color="auto"/>
            </w:tcBorders>
            <w:shd w:val="clear" w:color="auto" w:fill="auto"/>
          </w:tcPr>
          <w:p w14:paraId="24DD4851" w14:textId="3B1C1A53" w:rsidR="00E2233D" w:rsidRDefault="00CE05B3" w:rsidP="00372278">
            <w:pPr>
              <w:pStyle w:val="TabellRader"/>
              <w:ind w:left="57"/>
              <w:jc w:val="left"/>
            </w:pPr>
            <w:r>
              <w:t xml:space="preserve"> </w:t>
            </w:r>
            <w:r w:rsidR="00E2233D">
              <w:t>Stockholm</w:t>
            </w:r>
          </w:p>
          <w:p w14:paraId="582C227E" w14:textId="7E56F265" w:rsidR="00E2233D" w:rsidRDefault="00CE05B3" w:rsidP="00372278">
            <w:pPr>
              <w:pStyle w:val="TabellRader"/>
              <w:ind w:left="57"/>
              <w:jc w:val="left"/>
            </w:pPr>
            <w:r>
              <w:t xml:space="preserve"> </w:t>
            </w:r>
            <w:r w:rsidR="00E2233D">
              <w:t>Malmö</w:t>
            </w:r>
            <w:r w:rsidR="00E2233D">
              <w:br/>
            </w:r>
            <w:r>
              <w:t xml:space="preserve"> </w:t>
            </w:r>
            <w:r w:rsidR="00E2233D">
              <w:t>Göteborg</w:t>
            </w:r>
          </w:p>
        </w:tc>
        <w:tc>
          <w:tcPr>
            <w:tcW w:w="1509" w:type="dxa"/>
            <w:tcBorders>
              <w:top w:val="single" w:sz="4" w:space="0" w:color="auto"/>
            </w:tcBorders>
            <w:shd w:val="clear" w:color="auto" w:fill="auto"/>
          </w:tcPr>
          <w:p w14:paraId="30341829" w14:textId="77777777" w:rsidR="00E2233D" w:rsidRDefault="00E2233D" w:rsidP="00E80303">
            <w:pPr>
              <w:pStyle w:val="TabellRader"/>
              <w:jc w:val="left"/>
            </w:pPr>
            <w:r>
              <w:t>Upplands Väsby</w:t>
            </w:r>
          </w:p>
          <w:p w14:paraId="598FB54F" w14:textId="77777777" w:rsidR="00E2233D" w:rsidRDefault="00E2233D" w:rsidP="00E80303">
            <w:pPr>
              <w:pStyle w:val="TabellRader"/>
              <w:jc w:val="left"/>
            </w:pPr>
            <w:r>
              <w:t>Vallentuna</w:t>
            </w:r>
          </w:p>
          <w:p w14:paraId="792B7E6C" w14:textId="77777777" w:rsidR="00E2233D" w:rsidRDefault="00E2233D" w:rsidP="00E80303">
            <w:pPr>
              <w:pStyle w:val="TabellRader"/>
              <w:jc w:val="left"/>
            </w:pPr>
            <w:r>
              <w:t>Österåker</w:t>
            </w:r>
          </w:p>
          <w:p w14:paraId="149DF690" w14:textId="77777777" w:rsidR="00E2233D" w:rsidRDefault="00E2233D" w:rsidP="00E80303">
            <w:pPr>
              <w:pStyle w:val="TabellRader"/>
              <w:jc w:val="left"/>
            </w:pPr>
            <w:r>
              <w:t>Värmdö</w:t>
            </w:r>
          </w:p>
          <w:p w14:paraId="0B08B96C" w14:textId="77777777" w:rsidR="00E2233D" w:rsidRDefault="00E2233D" w:rsidP="00E80303">
            <w:pPr>
              <w:pStyle w:val="TabellRader"/>
              <w:jc w:val="left"/>
            </w:pPr>
            <w:r>
              <w:t>Järfälla</w:t>
            </w:r>
          </w:p>
          <w:p w14:paraId="68BE262B" w14:textId="77777777" w:rsidR="00E2233D" w:rsidRDefault="00E2233D" w:rsidP="00E80303">
            <w:pPr>
              <w:pStyle w:val="TabellRader"/>
              <w:jc w:val="left"/>
            </w:pPr>
            <w:r>
              <w:t>Ekerö</w:t>
            </w:r>
          </w:p>
          <w:p w14:paraId="61CB39D4" w14:textId="77777777" w:rsidR="00E2233D" w:rsidRDefault="00E2233D" w:rsidP="00E80303">
            <w:pPr>
              <w:pStyle w:val="TabellRader"/>
              <w:jc w:val="left"/>
            </w:pPr>
            <w:r>
              <w:t>Huddinge</w:t>
            </w:r>
          </w:p>
          <w:p w14:paraId="4C765DAB" w14:textId="77777777" w:rsidR="00E2233D" w:rsidRDefault="00E2233D" w:rsidP="00E80303">
            <w:pPr>
              <w:pStyle w:val="TabellRader"/>
              <w:jc w:val="left"/>
            </w:pPr>
            <w:r>
              <w:t>Botkyrka</w:t>
            </w:r>
          </w:p>
          <w:p w14:paraId="73F45949" w14:textId="77777777" w:rsidR="00E2233D" w:rsidRDefault="00E2233D" w:rsidP="00E80303">
            <w:pPr>
              <w:pStyle w:val="TabellRader"/>
              <w:jc w:val="left"/>
            </w:pPr>
            <w:r>
              <w:t>Salem</w:t>
            </w:r>
          </w:p>
          <w:p w14:paraId="00124281" w14:textId="77777777" w:rsidR="00E2233D" w:rsidRDefault="00E2233D" w:rsidP="00E80303">
            <w:pPr>
              <w:pStyle w:val="TabellRader"/>
              <w:jc w:val="left"/>
            </w:pPr>
            <w:r>
              <w:t>Haninge</w:t>
            </w:r>
          </w:p>
          <w:p w14:paraId="578E0170" w14:textId="77777777" w:rsidR="00E2233D" w:rsidRDefault="00E2233D" w:rsidP="00E80303">
            <w:pPr>
              <w:pStyle w:val="TabellRader"/>
              <w:jc w:val="left"/>
            </w:pPr>
            <w:r>
              <w:t>Tyresö</w:t>
            </w:r>
          </w:p>
          <w:p w14:paraId="7DDA16D4" w14:textId="77777777" w:rsidR="00E2233D" w:rsidRDefault="00E2233D" w:rsidP="00E80303">
            <w:pPr>
              <w:pStyle w:val="TabellRader"/>
              <w:jc w:val="left"/>
            </w:pPr>
            <w:r>
              <w:t>Upplands-Bro</w:t>
            </w:r>
          </w:p>
          <w:p w14:paraId="32AAB522" w14:textId="77777777" w:rsidR="00E2233D" w:rsidRDefault="00E2233D" w:rsidP="00E80303">
            <w:pPr>
              <w:pStyle w:val="TabellRader"/>
              <w:jc w:val="left"/>
            </w:pPr>
            <w:r>
              <w:t>Täby</w:t>
            </w:r>
          </w:p>
          <w:p w14:paraId="59F3A567" w14:textId="77777777" w:rsidR="00E2233D" w:rsidRDefault="00E2233D" w:rsidP="00E80303">
            <w:pPr>
              <w:pStyle w:val="TabellRader"/>
              <w:jc w:val="left"/>
            </w:pPr>
            <w:r>
              <w:t>Danderyd</w:t>
            </w:r>
          </w:p>
          <w:p w14:paraId="731D4844" w14:textId="77777777" w:rsidR="00E2233D" w:rsidRDefault="00E2233D" w:rsidP="00E80303">
            <w:pPr>
              <w:pStyle w:val="TabellRader"/>
              <w:jc w:val="left"/>
            </w:pPr>
            <w:r>
              <w:t>Sollentuna</w:t>
            </w:r>
          </w:p>
          <w:p w14:paraId="456A4F77" w14:textId="77777777" w:rsidR="00E2233D" w:rsidRDefault="00E2233D" w:rsidP="00E80303">
            <w:pPr>
              <w:pStyle w:val="TabellRader"/>
              <w:jc w:val="left"/>
            </w:pPr>
            <w:r>
              <w:t>Nacka</w:t>
            </w:r>
          </w:p>
          <w:p w14:paraId="1A775E53" w14:textId="77777777" w:rsidR="00E2233D" w:rsidRDefault="00E2233D" w:rsidP="00E80303">
            <w:pPr>
              <w:pStyle w:val="TabellRader"/>
              <w:jc w:val="left"/>
            </w:pPr>
            <w:r>
              <w:t>Sundbyberg</w:t>
            </w:r>
          </w:p>
          <w:p w14:paraId="706A64AD" w14:textId="77777777" w:rsidR="00E2233D" w:rsidRDefault="00E2233D" w:rsidP="00E80303">
            <w:pPr>
              <w:pStyle w:val="TabellRader"/>
              <w:jc w:val="left"/>
            </w:pPr>
            <w:r>
              <w:t>Solna</w:t>
            </w:r>
          </w:p>
          <w:p w14:paraId="3CA52879" w14:textId="77777777" w:rsidR="00E2233D" w:rsidRDefault="00E2233D" w:rsidP="00E80303">
            <w:pPr>
              <w:pStyle w:val="TabellRader"/>
              <w:jc w:val="left"/>
            </w:pPr>
            <w:r>
              <w:t>Lidingö</w:t>
            </w:r>
          </w:p>
          <w:p w14:paraId="270E8BE4" w14:textId="77777777" w:rsidR="00E2233D" w:rsidRDefault="00E2233D" w:rsidP="00E80303">
            <w:pPr>
              <w:pStyle w:val="TabellRader"/>
              <w:jc w:val="left"/>
            </w:pPr>
            <w:r>
              <w:t>Vaxholm</w:t>
            </w:r>
          </w:p>
          <w:p w14:paraId="74196CD0" w14:textId="77777777" w:rsidR="00E2233D" w:rsidRDefault="00E2233D" w:rsidP="00E80303">
            <w:pPr>
              <w:pStyle w:val="TabellRader"/>
              <w:jc w:val="left"/>
            </w:pPr>
            <w:r>
              <w:t>Nynäshamn</w:t>
            </w:r>
          </w:p>
          <w:p w14:paraId="0E70503E" w14:textId="77777777" w:rsidR="00E2233D" w:rsidRDefault="00E2233D" w:rsidP="00E80303">
            <w:pPr>
              <w:pStyle w:val="TabellRader"/>
              <w:jc w:val="left"/>
            </w:pPr>
            <w:r>
              <w:t>Håbo</w:t>
            </w:r>
          </w:p>
          <w:p w14:paraId="05C30490" w14:textId="77777777" w:rsidR="00E2233D" w:rsidRDefault="00E2233D" w:rsidP="00E80303">
            <w:pPr>
              <w:pStyle w:val="TabellRader"/>
              <w:jc w:val="left"/>
            </w:pPr>
            <w:r>
              <w:t>Staffanstorp</w:t>
            </w:r>
          </w:p>
          <w:p w14:paraId="2592B7F8" w14:textId="77777777" w:rsidR="00E2233D" w:rsidRDefault="00E2233D" w:rsidP="00E80303">
            <w:pPr>
              <w:pStyle w:val="TabellRader"/>
              <w:jc w:val="left"/>
            </w:pPr>
            <w:r>
              <w:t>Burlöv</w:t>
            </w:r>
          </w:p>
          <w:p w14:paraId="08A86CA7" w14:textId="77777777" w:rsidR="00E2233D" w:rsidRDefault="00E2233D" w:rsidP="00E80303">
            <w:pPr>
              <w:pStyle w:val="TabellRader"/>
              <w:jc w:val="left"/>
            </w:pPr>
            <w:r>
              <w:t>Vellinge</w:t>
            </w:r>
          </w:p>
          <w:p w14:paraId="405D080D" w14:textId="77777777" w:rsidR="00E2233D" w:rsidRDefault="00E2233D" w:rsidP="00E80303">
            <w:pPr>
              <w:pStyle w:val="TabellRader"/>
              <w:jc w:val="left"/>
            </w:pPr>
            <w:r>
              <w:t>Lomma</w:t>
            </w:r>
          </w:p>
          <w:p w14:paraId="4C0ABC34" w14:textId="77777777" w:rsidR="00E2233D" w:rsidRDefault="00E2233D" w:rsidP="00E80303">
            <w:pPr>
              <w:pStyle w:val="TabellRader"/>
              <w:jc w:val="left"/>
            </w:pPr>
            <w:r>
              <w:t>Svedala</w:t>
            </w:r>
          </w:p>
          <w:p w14:paraId="52E2FCCB" w14:textId="77777777" w:rsidR="00E2233D" w:rsidRDefault="00E2233D" w:rsidP="00E80303">
            <w:pPr>
              <w:pStyle w:val="TabellRader"/>
              <w:jc w:val="left"/>
            </w:pPr>
            <w:r>
              <w:t>Skurup</w:t>
            </w:r>
          </w:p>
          <w:p w14:paraId="6908D2C8" w14:textId="77777777" w:rsidR="00E2233D" w:rsidRDefault="00E2233D" w:rsidP="00E80303">
            <w:pPr>
              <w:pStyle w:val="TabellRader"/>
              <w:jc w:val="left"/>
            </w:pPr>
            <w:r>
              <w:t>Kungsbacka</w:t>
            </w:r>
          </w:p>
          <w:p w14:paraId="128B3719" w14:textId="77777777" w:rsidR="00E2233D" w:rsidRDefault="00E2233D" w:rsidP="00E80303">
            <w:pPr>
              <w:pStyle w:val="TabellRader"/>
              <w:jc w:val="left"/>
            </w:pPr>
            <w:r>
              <w:t>Härryda</w:t>
            </w:r>
          </w:p>
          <w:p w14:paraId="01CD77E7" w14:textId="77777777" w:rsidR="00E2233D" w:rsidRDefault="00E2233D" w:rsidP="00E80303">
            <w:pPr>
              <w:pStyle w:val="TabellRader"/>
              <w:jc w:val="left"/>
            </w:pPr>
            <w:r>
              <w:t>Partille</w:t>
            </w:r>
          </w:p>
          <w:p w14:paraId="427D86C6" w14:textId="77777777" w:rsidR="00E2233D" w:rsidRDefault="00E2233D" w:rsidP="00E80303">
            <w:pPr>
              <w:pStyle w:val="TabellRader"/>
              <w:jc w:val="left"/>
            </w:pPr>
            <w:r>
              <w:t>Öckerö</w:t>
            </w:r>
          </w:p>
          <w:p w14:paraId="64A83A10" w14:textId="77777777" w:rsidR="00E2233D" w:rsidRDefault="00E2233D" w:rsidP="00E80303">
            <w:pPr>
              <w:pStyle w:val="TabellRader"/>
              <w:jc w:val="left"/>
            </w:pPr>
            <w:r>
              <w:t>Ale</w:t>
            </w:r>
          </w:p>
          <w:p w14:paraId="24C86A61" w14:textId="77777777" w:rsidR="00E2233D" w:rsidRDefault="00E2233D" w:rsidP="00E80303">
            <w:pPr>
              <w:pStyle w:val="TabellRader"/>
              <w:jc w:val="left"/>
            </w:pPr>
            <w:r>
              <w:t>Lerum</w:t>
            </w:r>
          </w:p>
          <w:p w14:paraId="37A5DAAA" w14:textId="77777777" w:rsidR="00E2233D" w:rsidRDefault="00E2233D" w:rsidP="00E80303">
            <w:pPr>
              <w:pStyle w:val="TabellRader"/>
              <w:jc w:val="left"/>
            </w:pPr>
            <w:r>
              <w:t>Bollebygd</w:t>
            </w:r>
          </w:p>
          <w:p w14:paraId="70C273E9" w14:textId="77777777" w:rsidR="00E2233D" w:rsidRDefault="00E2233D" w:rsidP="00E80303">
            <w:pPr>
              <w:pStyle w:val="TabellRader"/>
              <w:jc w:val="left"/>
            </w:pPr>
            <w:r>
              <w:t>Lilla Edet</w:t>
            </w:r>
          </w:p>
          <w:p w14:paraId="6EE5AEC6" w14:textId="77777777" w:rsidR="00E2233D" w:rsidRDefault="00E2233D" w:rsidP="00E80303">
            <w:pPr>
              <w:pStyle w:val="TabellRader"/>
              <w:jc w:val="left"/>
            </w:pPr>
            <w:r>
              <w:t>Mölndal</w:t>
            </w:r>
          </w:p>
          <w:p w14:paraId="7C6EC8CE" w14:textId="77777777" w:rsidR="00E2233D" w:rsidRDefault="00E2233D" w:rsidP="00E80303">
            <w:pPr>
              <w:pStyle w:val="TabellRader"/>
              <w:jc w:val="left"/>
            </w:pPr>
            <w:r>
              <w:t>Kungälv</w:t>
            </w:r>
          </w:p>
        </w:tc>
        <w:tc>
          <w:tcPr>
            <w:tcW w:w="1510" w:type="dxa"/>
            <w:tcBorders>
              <w:top w:val="single" w:sz="4" w:space="0" w:color="auto"/>
            </w:tcBorders>
            <w:shd w:val="clear" w:color="auto" w:fill="auto"/>
          </w:tcPr>
          <w:p w14:paraId="411A6FD0" w14:textId="77777777" w:rsidR="00E2233D" w:rsidRDefault="00E2233D" w:rsidP="00E80303">
            <w:pPr>
              <w:pStyle w:val="TabellRader"/>
              <w:jc w:val="left"/>
            </w:pPr>
            <w:r>
              <w:t>Södertälje</w:t>
            </w:r>
          </w:p>
          <w:p w14:paraId="2E404479" w14:textId="77777777" w:rsidR="00E2233D" w:rsidRDefault="00E2233D" w:rsidP="00E80303">
            <w:pPr>
              <w:pStyle w:val="TabellRader"/>
              <w:jc w:val="left"/>
            </w:pPr>
            <w:r>
              <w:t>Uppsala</w:t>
            </w:r>
          </w:p>
          <w:p w14:paraId="728F9B7D" w14:textId="77777777" w:rsidR="00E2233D" w:rsidRDefault="00E2233D" w:rsidP="00E80303">
            <w:pPr>
              <w:pStyle w:val="TabellRader"/>
              <w:jc w:val="left"/>
            </w:pPr>
            <w:r>
              <w:t>Nyköping</w:t>
            </w:r>
          </w:p>
          <w:p w14:paraId="0A4CF9D5" w14:textId="77777777" w:rsidR="00E2233D" w:rsidRDefault="00E2233D" w:rsidP="00E80303">
            <w:pPr>
              <w:pStyle w:val="TabellRader"/>
              <w:jc w:val="left"/>
            </w:pPr>
            <w:r>
              <w:t>Eskilstuna</w:t>
            </w:r>
          </w:p>
          <w:p w14:paraId="461917C0" w14:textId="77777777" w:rsidR="00E2233D" w:rsidRDefault="00E2233D" w:rsidP="00E80303">
            <w:pPr>
              <w:pStyle w:val="TabellRader"/>
              <w:jc w:val="left"/>
            </w:pPr>
            <w:r>
              <w:t>Linköping</w:t>
            </w:r>
          </w:p>
          <w:p w14:paraId="4BB10381" w14:textId="77777777" w:rsidR="00E2233D" w:rsidRDefault="00E2233D" w:rsidP="00E80303">
            <w:pPr>
              <w:pStyle w:val="TabellRader"/>
              <w:jc w:val="left"/>
            </w:pPr>
            <w:r>
              <w:t>Norrköping</w:t>
            </w:r>
          </w:p>
          <w:p w14:paraId="60E05523" w14:textId="77777777" w:rsidR="00E2233D" w:rsidRDefault="00E2233D" w:rsidP="00E80303">
            <w:pPr>
              <w:pStyle w:val="TabellRader"/>
              <w:jc w:val="left"/>
            </w:pPr>
            <w:r>
              <w:t>Jönköping</w:t>
            </w:r>
          </w:p>
          <w:p w14:paraId="192F016D" w14:textId="77777777" w:rsidR="00E2233D" w:rsidRDefault="00E2233D" w:rsidP="00E80303">
            <w:pPr>
              <w:pStyle w:val="TabellRader"/>
              <w:jc w:val="left"/>
            </w:pPr>
            <w:r>
              <w:t>Växjö</w:t>
            </w:r>
          </w:p>
          <w:p w14:paraId="3B5660AE" w14:textId="77777777" w:rsidR="00E2233D" w:rsidRDefault="00E2233D" w:rsidP="00E80303">
            <w:pPr>
              <w:pStyle w:val="TabellRader"/>
              <w:jc w:val="left"/>
            </w:pPr>
            <w:r>
              <w:t>Kalmar</w:t>
            </w:r>
          </w:p>
          <w:p w14:paraId="7BC7C1E2" w14:textId="77777777" w:rsidR="00E2233D" w:rsidRDefault="00E2233D" w:rsidP="00E80303">
            <w:pPr>
              <w:pStyle w:val="TabellRader"/>
              <w:jc w:val="left"/>
            </w:pPr>
            <w:r>
              <w:t>Karlskrona</w:t>
            </w:r>
          </w:p>
          <w:p w14:paraId="3965F0AA" w14:textId="77777777" w:rsidR="00E2233D" w:rsidRDefault="00E2233D" w:rsidP="00E80303">
            <w:pPr>
              <w:pStyle w:val="TabellRader"/>
              <w:jc w:val="left"/>
            </w:pPr>
            <w:r>
              <w:t>Lund</w:t>
            </w:r>
          </w:p>
          <w:p w14:paraId="16CE8373" w14:textId="77777777" w:rsidR="00E2233D" w:rsidRDefault="00E2233D" w:rsidP="00E80303">
            <w:pPr>
              <w:pStyle w:val="TabellRader"/>
              <w:jc w:val="left"/>
            </w:pPr>
            <w:r>
              <w:t>Helsingborg</w:t>
            </w:r>
          </w:p>
          <w:p w14:paraId="0B959684" w14:textId="77777777" w:rsidR="00E2233D" w:rsidRDefault="00E2233D" w:rsidP="00E80303">
            <w:pPr>
              <w:pStyle w:val="TabellRader"/>
              <w:jc w:val="left"/>
            </w:pPr>
            <w:r>
              <w:t>Kristianstad</w:t>
            </w:r>
          </w:p>
          <w:p w14:paraId="04BC013A" w14:textId="77777777" w:rsidR="00E2233D" w:rsidRDefault="00E2233D" w:rsidP="00E80303">
            <w:pPr>
              <w:pStyle w:val="TabellRader"/>
              <w:jc w:val="left"/>
            </w:pPr>
            <w:r>
              <w:t>Hässleholm</w:t>
            </w:r>
          </w:p>
          <w:p w14:paraId="3B87B52F" w14:textId="77777777" w:rsidR="00E2233D" w:rsidRDefault="00E2233D" w:rsidP="00E80303">
            <w:pPr>
              <w:pStyle w:val="TabellRader"/>
              <w:jc w:val="left"/>
            </w:pPr>
            <w:r>
              <w:t>Halmstad</w:t>
            </w:r>
          </w:p>
          <w:p w14:paraId="603E9EDE" w14:textId="77777777" w:rsidR="00E2233D" w:rsidRDefault="00E2233D" w:rsidP="00E80303">
            <w:pPr>
              <w:pStyle w:val="TabellRader"/>
              <w:jc w:val="left"/>
            </w:pPr>
            <w:r>
              <w:t>Varberg</w:t>
            </w:r>
          </w:p>
          <w:p w14:paraId="5D619FD6" w14:textId="77777777" w:rsidR="00E2233D" w:rsidRDefault="00E2233D" w:rsidP="00E80303">
            <w:pPr>
              <w:pStyle w:val="TabellRader"/>
              <w:jc w:val="left"/>
            </w:pPr>
            <w:r>
              <w:t>Uddevalla</w:t>
            </w:r>
          </w:p>
          <w:p w14:paraId="053DB1E2" w14:textId="77777777" w:rsidR="00E2233D" w:rsidRDefault="00E2233D" w:rsidP="00E80303">
            <w:pPr>
              <w:pStyle w:val="TabellRader"/>
              <w:jc w:val="left"/>
            </w:pPr>
            <w:r>
              <w:t>Trollhättan</w:t>
            </w:r>
          </w:p>
          <w:p w14:paraId="2ADDD61D" w14:textId="77777777" w:rsidR="00E2233D" w:rsidRDefault="00E2233D" w:rsidP="00E80303">
            <w:pPr>
              <w:pStyle w:val="TabellRader"/>
              <w:jc w:val="left"/>
            </w:pPr>
            <w:r>
              <w:t>Borås</w:t>
            </w:r>
          </w:p>
          <w:p w14:paraId="1B6BD40E" w14:textId="77777777" w:rsidR="00E2233D" w:rsidRDefault="00E2233D" w:rsidP="00E80303">
            <w:pPr>
              <w:pStyle w:val="TabellRader"/>
              <w:jc w:val="left"/>
            </w:pPr>
            <w:r>
              <w:t>Skövde</w:t>
            </w:r>
          </w:p>
          <w:p w14:paraId="12B2D56F" w14:textId="77777777" w:rsidR="00E2233D" w:rsidRDefault="00E2233D" w:rsidP="00E80303">
            <w:pPr>
              <w:pStyle w:val="TabellRader"/>
              <w:jc w:val="left"/>
            </w:pPr>
            <w:r>
              <w:t>Karlstad</w:t>
            </w:r>
          </w:p>
          <w:p w14:paraId="71B2CD93" w14:textId="77777777" w:rsidR="00E2233D" w:rsidRDefault="00E2233D" w:rsidP="00E80303">
            <w:pPr>
              <w:pStyle w:val="TabellRader"/>
              <w:jc w:val="left"/>
            </w:pPr>
            <w:r>
              <w:t>Örebro</w:t>
            </w:r>
          </w:p>
          <w:p w14:paraId="738580D4" w14:textId="77777777" w:rsidR="00E2233D" w:rsidRDefault="00E2233D" w:rsidP="00E80303">
            <w:pPr>
              <w:pStyle w:val="TabellRader"/>
              <w:jc w:val="left"/>
            </w:pPr>
            <w:r>
              <w:t>Västerås</w:t>
            </w:r>
          </w:p>
          <w:p w14:paraId="63AC2B97" w14:textId="77777777" w:rsidR="00E2233D" w:rsidRDefault="00E2233D" w:rsidP="00E80303">
            <w:pPr>
              <w:pStyle w:val="TabellRader"/>
              <w:jc w:val="left"/>
            </w:pPr>
            <w:r>
              <w:t>Falun</w:t>
            </w:r>
          </w:p>
          <w:p w14:paraId="5F113352" w14:textId="77777777" w:rsidR="00E2233D" w:rsidRDefault="00E2233D" w:rsidP="00E80303">
            <w:pPr>
              <w:pStyle w:val="TabellRader"/>
              <w:jc w:val="left"/>
            </w:pPr>
            <w:r>
              <w:t>Gävle</w:t>
            </w:r>
          </w:p>
          <w:p w14:paraId="31EAA71C" w14:textId="77777777" w:rsidR="00E2233D" w:rsidRDefault="00E2233D" w:rsidP="00E80303">
            <w:pPr>
              <w:pStyle w:val="TabellRader"/>
              <w:jc w:val="left"/>
            </w:pPr>
            <w:r>
              <w:t>Sundsvall</w:t>
            </w:r>
          </w:p>
          <w:p w14:paraId="12199A3E" w14:textId="77777777" w:rsidR="00E2233D" w:rsidRDefault="00E2233D" w:rsidP="00E80303">
            <w:pPr>
              <w:pStyle w:val="TabellRader"/>
              <w:jc w:val="left"/>
            </w:pPr>
            <w:r>
              <w:t>Örnsköldsvik</w:t>
            </w:r>
          </w:p>
          <w:p w14:paraId="7B3EF16B" w14:textId="77777777" w:rsidR="00E2233D" w:rsidRDefault="00E2233D" w:rsidP="00E80303">
            <w:pPr>
              <w:pStyle w:val="TabellRader"/>
              <w:jc w:val="left"/>
            </w:pPr>
            <w:r>
              <w:t>Östersund</w:t>
            </w:r>
          </w:p>
          <w:p w14:paraId="38C09F37" w14:textId="77777777" w:rsidR="00E2233D" w:rsidRDefault="00E2233D" w:rsidP="00E80303">
            <w:pPr>
              <w:pStyle w:val="TabellRader"/>
              <w:jc w:val="left"/>
            </w:pPr>
            <w:r>
              <w:t>Umeå</w:t>
            </w:r>
          </w:p>
          <w:p w14:paraId="50A8D8DF" w14:textId="77777777" w:rsidR="00E2233D" w:rsidRDefault="00E2233D" w:rsidP="00E80303">
            <w:pPr>
              <w:pStyle w:val="TabellRader"/>
              <w:jc w:val="left"/>
            </w:pPr>
            <w:r>
              <w:t>Skellefteå</w:t>
            </w:r>
          </w:p>
          <w:p w14:paraId="7894BF52" w14:textId="77777777" w:rsidR="00E2233D" w:rsidRDefault="00E2233D" w:rsidP="00E80303">
            <w:pPr>
              <w:pStyle w:val="TabellRader"/>
              <w:jc w:val="left"/>
            </w:pPr>
            <w:r>
              <w:t>Luleå</w:t>
            </w:r>
          </w:p>
        </w:tc>
        <w:tc>
          <w:tcPr>
            <w:tcW w:w="1510" w:type="dxa"/>
            <w:tcBorders>
              <w:top w:val="single" w:sz="4" w:space="0" w:color="auto"/>
            </w:tcBorders>
            <w:shd w:val="clear" w:color="auto" w:fill="auto"/>
          </w:tcPr>
          <w:p w14:paraId="7D7CA499" w14:textId="77777777" w:rsidR="00E2233D" w:rsidRDefault="00E2233D" w:rsidP="00E80303">
            <w:pPr>
              <w:pStyle w:val="TabellRader"/>
              <w:jc w:val="left"/>
            </w:pPr>
            <w:r>
              <w:t>Nykvarn</w:t>
            </w:r>
          </w:p>
          <w:p w14:paraId="31C36C82" w14:textId="77777777" w:rsidR="00E2233D" w:rsidRDefault="00E2233D" w:rsidP="00E80303">
            <w:pPr>
              <w:pStyle w:val="TabellRader"/>
              <w:jc w:val="left"/>
            </w:pPr>
            <w:r>
              <w:t>Älvkarleby</w:t>
            </w:r>
          </w:p>
          <w:p w14:paraId="3126727F" w14:textId="77777777" w:rsidR="00E2233D" w:rsidRDefault="00E2233D" w:rsidP="00E80303">
            <w:pPr>
              <w:pStyle w:val="TabellRader"/>
              <w:jc w:val="left"/>
            </w:pPr>
            <w:r>
              <w:t>Knivsta</w:t>
            </w:r>
          </w:p>
          <w:p w14:paraId="2B033F9D" w14:textId="77777777" w:rsidR="00E2233D" w:rsidRDefault="00E2233D" w:rsidP="00E80303">
            <w:pPr>
              <w:pStyle w:val="TabellRader"/>
              <w:jc w:val="left"/>
            </w:pPr>
            <w:r>
              <w:t>Gnesta</w:t>
            </w:r>
          </w:p>
          <w:p w14:paraId="36AC3CD5" w14:textId="77777777" w:rsidR="00E2233D" w:rsidRDefault="00E2233D" w:rsidP="00E80303">
            <w:pPr>
              <w:pStyle w:val="TabellRader"/>
              <w:jc w:val="left"/>
            </w:pPr>
            <w:r>
              <w:t>Trosa</w:t>
            </w:r>
          </w:p>
          <w:p w14:paraId="08A68635" w14:textId="77777777" w:rsidR="00E2233D" w:rsidRDefault="00E2233D" w:rsidP="00E80303">
            <w:pPr>
              <w:pStyle w:val="TabellRader"/>
              <w:jc w:val="left"/>
            </w:pPr>
            <w:r>
              <w:t>Söderköping</w:t>
            </w:r>
          </w:p>
          <w:p w14:paraId="77775606" w14:textId="77777777" w:rsidR="00E2233D" w:rsidRDefault="00E2233D" w:rsidP="00E80303">
            <w:pPr>
              <w:pStyle w:val="TabellRader"/>
              <w:jc w:val="left"/>
            </w:pPr>
            <w:r>
              <w:t>Habo</w:t>
            </w:r>
          </w:p>
          <w:p w14:paraId="382C1BEA" w14:textId="77777777" w:rsidR="00E2233D" w:rsidRDefault="00E2233D" w:rsidP="00E80303">
            <w:pPr>
              <w:pStyle w:val="TabellRader"/>
              <w:jc w:val="left"/>
            </w:pPr>
            <w:r>
              <w:t>Mörbylånga</w:t>
            </w:r>
          </w:p>
          <w:p w14:paraId="0F37C3E4" w14:textId="77777777" w:rsidR="00E2233D" w:rsidRDefault="00E2233D" w:rsidP="00E80303">
            <w:pPr>
              <w:pStyle w:val="TabellRader"/>
              <w:jc w:val="left"/>
            </w:pPr>
            <w:r>
              <w:t>Bjuv</w:t>
            </w:r>
          </w:p>
          <w:p w14:paraId="6962BA2C" w14:textId="77777777" w:rsidR="00E2233D" w:rsidRDefault="00E2233D" w:rsidP="00E80303">
            <w:pPr>
              <w:pStyle w:val="TabellRader"/>
              <w:jc w:val="left"/>
            </w:pPr>
            <w:r>
              <w:t>Kävlinge</w:t>
            </w:r>
          </w:p>
          <w:p w14:paraId="0B8D1A9B" w14:textId="77777777" w:rsidR="00E2233D" w:rsidRDefault="00E2233D" w:rsidP="00E80303">
            <w:pPr>
              <w:pStyle w:val="TabellRader"/>
              <w:jc w:val="left"/>
            </w:pPr>
            <w:r>
              <w:t>Sjöbo</w:t>
            </w:r>
          </w:p>
          <w:p w14:paraId="3F426002" w14:textId="77777777" w:rsidR="00E2233D" w:rsidRDefault="00E2233D" w:rsidP="00E80303">
            <w:pPr>
              <w:pStyle w:val="TabellRader"/>
              <w:jc w:val="left"/>
            </w:pPr>
            <w:r>
              <w:t>Hörby</w:t>
            </w:r>
          </w:p>
          <w:p w14:paraId="706A134D" w14:textId="77777777" w:rsidR="00E2233D" w:rsidRDefault="00E2233D" w:rsidP="00E80303">
            <w:pPr>
              <w:pStyle w:val="TabellRader"/>
              <w:jc w:val="left"/>
            </w:pPr>
            <w:r>
              <w:t>Höör</w:t>
            </w:r>
          </w:p>
          <w:p w14:paraId="3073645D" w14:textId="77777777" w:rsidR="00E2233D" w:rsidRDefault="00E2233D" w:rsidP="00E80303">
            <w:pPr>
              <w:pStyle w:val="TabellRader"/>
              <w:jc w:val="left"/>
            </w:pPr>
            <w:r>
              <w:t>Åstorp</w:t>
            </w:r>
          </w:p>
          <w:p w14:paraId="55DE1322" w14:textId="77777777" w:rsidR="00E2233D" w:rsidRDefault="00E2233D" w:rsidP="00E80303">
            <w:pPr>
              <w:pStyle w:val="TabellRader"/>
              <w:jc w:val="left"/>
            </w:pPr>
            <w:r>
              <w:t>Eslöv</w:t>
            </w:r>
          </w:p>
          <w:p w14:paraId="4390E6E7" w14:textId="77777777" w:rsidR="00E2233D" w:rsidRDefault="00E2233D" w:rsidP="00E80303">
            <w:pPr>
              <w:pStyle w:val="TabellRader"/>
              <w:jc w:val="left"/>
            </w:pPr>
            <w:r>
              <w:t>Grästorp</w:t>
            </w:r>
          </w:p>
          <w:p w14:paraId="28F706CF" w14:textId="77777777" w:rsidR="00E2233D" w:rsidRDefault="00E2233D" w:rsidP="00E80303">
            <w:pPr>
              <w:pStyle w:val="TabellRader"/>
              <w:jc w:val="left"/>
            </w:pPr>
            <w:r>
              <w:t>Kil</w:t>
            </w:r>
          </w:p>
          <w:p w14:paraId="27CCF357" w14:textId="77777777" w:rsidR="00E2233D" w:rsidRDefault="00E2233D" w:rsidP="00E80303">
            <w:pPr>
              <w:pStyle w:val="TabellRader"/>
              <w:jc w:val="left"/>
            </w:pPr>
            <w:r>
              <w:t>Hammarö</w:t>
            </w:r>
          </w:p>
          <w:p w14:paraId="7CA016A9" w14:textId="77777777" w:rsidR="00E2233D" w:rsidRDefault="00E2233D" w:rsidP="00E80303">
            <w:pPr>
              <w:pStyle w:val="TabellRader"/>
              <w:jc w:val="left"/>
            </w:pPr>
            <w:r>
              <w:t>Forshaga</w:t>
            </w:r>
          </w:p>
          <w:p w14:paraId="24924B3B" w14:textId="77777777" w:rsidR="00E2233D" w:rsidRDefault="00E2233D" w:rsidP="00E80303">
            <w:pPr>
              <w:pStyle w:val="TabellRader"/>
              <w:jc w:val="left"/>
            </w:pPr>
            <w:r>
              <w:t>Lekeberg</w:t>
            </w:r>
          </w:p>
          <w:p w14:paraId="1B5CD740" w14:textId="77777777" w:rsidR="00E2233D" w:rsidRDefault="00E2233D" w:rsidP="00E80303">
            <w:pPr>
              <w:pStyle w:val="TabellRader"/>
              <w:jc w:val="left"/>
            </w:pPr>
            <w:r>
              <w:t>Kumla</w:t>
            </w:r>
          </w:p>
          <w:p w14:paraId="53BA6A4C" w14:textId="77777777" w:rsidR="00E2233D" w:rsidRDefault="00E2233D" w:rsidP="00E80303">
            <w:pPr>
              <w:pStyle w:val="TabellRader"/>
              <w:jc w:val="left"/>
            </w:pPr>
            <w:r>
              <w:t>Timrå</w:t>
            </w:r>
          </w:p>
        </w:tc>
      </w:tr>
    </w:tbl>
    <w:p w14:paraId="7ED5F93D" w14:textId="77777777" w:rsidR="00E2233D" w:rsidRDefault="00E2233D" w:rsidP="00E80303">
      <w:pPr>
        <w:pStyle w:val="Brdtext"/>
      </w:pPr>
    </w:p>
    <w:p w14:paraId="71C7A499" w14:textId="77777777" w:rsidR="00E2233D" w:rsidRDefault="00E2233D">
      <w:pPr>
        <w:overflowPunct/>
        <w:autoSpaceDE/>
        <w:autoSpaceDN/>
        <w:adjustRightInd/>
        <w:textAlignment w:val="auto"/>
        <w:rPr>
          <w:sz w:val="20"/>
        </w:rPr>
      </w:pPr>
      <w:r>
        <w:br w:type="page"/>
      </w:r>
    </w:p>
    <w:p w14:paraId="13028323" w14:textId="77777777" w:rsidR="00E2233D" w:rsidRDefault="00E2233D" w:rsidP="00E80303">
      <w:pPr>
        <w:pStyle w:val="TabellRubrik"/>
      </w:pPr>
    </w:p>
    <w:tbl>
      <w:tblPr>
        <w:tblW w:w="5959" w:type="dxa"/>
        <w:tblBorders>
          <w:top w:val="single" w:sz="4" w:space="0" w:color="auto"/>
          <w:left w:val="single" w:sz="4" w:space="0" w:color="auto"/>
          <w:bottom w:val="single" w:sz="4" w:space="0" w:color="auto"/>
          <w:right w:val="single" w:sz="4" w:space="0" w:color="auto"/>
        </w:tblBorders>
        <w:tblLayout w:type="fixed"/>
        <w:tblCellMar>
          <w:left w:w="0" w:type="dxa"/>
        </w:tblCellMar>
        <w:tblLook w:val="0000" w:firstRow="0" w:lastRow="0" w:firstColumn="0" w:lastColumn="0" w:noHBand="0" w:noVBand="0"/>
      </w:tblPr>
      <w:tblGrid>
        <w:gridCol w:w="1560"/>
        <w:gridCol w:w="1388"/>
        <w:gridCol w:w="34"/>
        <w:gridCol w:w="1440"/>
        <w:gridCol w:w="1474"/>
        <w:gridCol w:w="63"/>
      </w:tblGrid>
      <w:tr w:rsidR="00E2233D" w14:paraId="2B6D43C6" w14:textId="77777777" w:rsidTr="00E80303">
        <w:trPr>
          <w:gridAfter w:val="1"/>
          <w:wAfter w:w="63" w:type="dxa"/>
        </w:trPr>
        <w:tc>
          <w:tcPr>
            <w:tcW w:w="1560" w:type="dxa"/>
            <w:tcBorders>
              <w:top w:val="single" w:sz="4" w:space="0" w:color="auto"/>
              <w:bottom w:val="single" w:sz="4" w:space="0" w:color="auto"/>
            </w:tcBorders>
            <w:shd w:val="clear" w:color="auto" w:fill="auto"/>
          </w:tcPr>
          <w:p w14:paraId="626D8B70" w14:textId="77777777" w:rsidR="00E2233D" w:rsidRDefault="00E2233D" w:rsidP="00E80303">
            <w:pPr>
              <w:pStyle w:val="TabellHuvud"/>
              <w:jc w:val="left"/>
            </w:pPr>
            <w:r>
              <w:t>Pendlingskommuner</w:t>
            </w:r>
          </w:p>
        </w:tc>
        <w:tc>
          <w:tcPr>
            <w:tcW w:w="1388" w:type="dxa"/>
            <w:tcBorders>
              <w:top w:val="single" w:sz="4" w:space="0" w:color="auto"/>
              <w:bottom w:val="single" w:sz="4" w:space="0" w:color="auto"/>
            </w:tcBorders>
            <w:shd w:val="clear" w:color="auto" w:fill="auto"/>
          </w:tcPr>
          <w:p w14:paraId="1F8B2A98" w14:textId="72A78EE0" w:rsidR="00E2233D" w:rsidRDefault="00E2233D" w:rsidP="00E80303">
            <w:pPr>
              <w:pStyle w:val="TabellHuvud"/>
              <w:jc w:val="left"/>
            </w:pPr>
            <w:r>
              <w:t>Turism- och besöksnärings</w:t>
            </w:r>
            <w:r w:rsidR="00955AC7">
              <w:t>-</w:t>
            </w:r>
            <w:r>
              <w:t>kommuner</w:t>
            </w:r>
          </w:p>
        </w:tc>
        <w:tc>
          <w:tcPr>
            <w:tcW w:w="1474" w:type="dxa"/>
            <w:gridSpan w:val="2"/>
            <w:tcBorders>
              <w:top w:val="single" w:sz="4" w:space="0" w:color="auto"/>
              <w:bottom w:val="single" w:sz="4" w:space="0" w:color="auto"/>
            </w:tcBorders>
            <w:shd w:val="clear" w:color="auto" w:fill="auto"/>
          </w:tcPr>
          <w:p w14:paraId="38EDDA11" w14:textId="77777777" w:rsidR="00E2233D" w:rsidRDefault="00E2233D" w:rsidP="00E80303">
            <w:pPr>
              <w:pStyle w:val="TabellHuvud"/>
              <w:jc w:val="left"/>
            </w:pPr>
            <w:r>
              <w:t>Varuproducerande kommuner</w:t>
            </w:r>
          </w:p>
        </w:tc>
        <w:tc>
          <w:tcPr>
            <w:tcW w:w="1474" w:type="dxa"/>
            <w:tcBorders>
              <w:top w:val="single" w:sz="4" w:space="0" w:color="auto"/>
              <w:bottom w:val="single" w:sz="4" w:space="0" w:color="auto"/>
            </w:tcBorders>
            <w:shd w:val="clear" w:color="auto" w:fill="auto"/>
          </w:tcPr>
          <w:p w14:paraId="17D397A5" w14:textId="32209E56" w:rsidR="00E2233D" w:rsidRDefault="00E2233D" w:rsidP="00E80303">
            <w:pPr>
              <w:pStyle w:val="TabellHuvud"/>
              <w:jc w:val="left"/>
            </w:pPr>
            <w:r>
              <w:t>Glesbygds</w:t>
            </w:r>
            <w:r w:rsidR="00955AC7">
              <w:t>-</w:t>
            </w:r>
            <w:r>
              <w:br/>
              <w:t>kommuner</w:t>
            </w:r>
          </w:p>
        </w:tc>
      </w:tr>
      <w:tr w:rsidR="00E2233D" w14:paraId="7E157A85" w14:textId="77777777" w:rsidTr="00E80303">
        <w:trPr>
          <w:gridAfter w:val="1"/>
          <w:wAfter w:w="63" w:type="dxa"/>
        </w:trPr>
        <w:tc>
          <w:tcPr>
            <w:tcW w:w="1560" w:type="dxa"/>
            <w:tcBorders>
              <w:top w:val="single" w:sz="4" w:space="0" w:color="auto"/>
            </w:tcBorders>
            <w:shd w:val="clear" w:color="auto" w:fill="auto"/>
          </w:tcPr>
          <w:p w14:paraId="19CDCA90" w14:textId="78008791" w:rsidR="00E2233D" w:rsidRDefault="00CE05B3" w:rsidP="00E80303">
            <w:pPr>
              <w:pStyle w:val="TabellRader"/>
              <w:jc w:val="left"/>
            </w:pPr>
            <w:r>
              <w:t xml:space="preserve"> </w:t>
            </w:r>
            <w:r w:rsidR="00E2233D">
              <w:t>Sigtuna</w:t>
            </w:r>
          </w:p>
          <w:p w14:paraId="06E0C2AB" w14:textId="1A3B5996" w:rsidR="00E2233D" w:rsidRDefault="00CE05B3" w:rsidP="00E80303">
            <w:pPr>
              <w:pStyle w:val="TabellRader"/>
              <w:jc w:val="left"/>
            </w:pPr>
            <w:r>
              <w:t xml:space="preserve"> </w:t>
            </w:r>
            <w:r w:rsidR="00E2233D">
              <w:t>Heby</w:t>
            </w:r>
          </w:p>
          <w:p w14:paraId="7798D11E" w14:textId="5CFAA113" w:rsidR="00E2233D" w:rsidRDefault="00CE05B3" w:rsidP="00E80303">
            <w:pPr>
              <w:pStyle w:val="TabellRader"/>
              <w:jc w:val="left"/>
            </w:pPr>
            <w:r>
              <w:t xml:space="preserve"> </w:t>
            </w:r>
            <w:r w:rsidR="00E2233D">
              <w:t>Vingåker</w:t>
            </w:r>
          </w:p>
          <w:p w14:paraId="3C9B522D" w14:textId="03C69F5B" w:rsidR="00E2233D" w:rsidRDefault="00CE05B3" w:rsidP="00E80303">
            <w:pPr>
              <w:pStyle w:val="TabellRader"/>
              <w:jc w:val="left"/>
            </w:pPr>
            <w:r>
              <w:t xml:space="preserve"> </w:t>
            </w:r>
            <w:r w:rsidR="00E2233D">
              <w:t>Strängnäs</w:t>
            </w:r>
          </w:p>
          <w:p w14:paraId="2DAC5FF1" w14:textId="193232DF" w:rsidR="00E2233D" w:rsidRDefault="00CE05B3" w:rsidP="00E80303">
            <w:pPr>
              <w:pStyle w:val="TabellRader"/>
              <w:jc w:val="left"/>
            </w:pPr>
            <w:r>
              <w:t xml:space="preserve"> </w:t>
            </w:r>
            <w:r w:rsidR="00E2233D">
              <w:t>Ödeshög</w:t>
            </w:r>
          </w:p>
          <w:p w14:paraId="48E960FD" w14:textId="3922412A" w:rsidR="00E2233D" w:rsidRDefault="00CE05B3" w:rsidP="00E80303">
            <w:pPr>
              <w:pStyle w:val="TabellRader"/>
              <w:jc w:val="left"/>
            </w:pPr>
            <w:r>
              <w:t xml:space="preserve"> </w:t>
            </w:r>
            <w:r w:rsidR="00E2233D">
              <w:t>Ydre</w:t>
            </w:r>
          </w:p>
          <w:p w14:paraId="3C3AABD8" w14:textId="7C4A0825" w:rsidR="00E2233D" w:rsidRDefault="00CE05B3" w:rsidP="00E80303">
            <w:pPr>
              <w:pStyle w:val="TabellRader"/>
              <w:jc w:val="left"/>
            </w:pPr>
            <w:r>
              <w:t xml:space="preserve"> </w:t>
            </w:r>
            <w:r w:rsidR="00E2233D">
              <w:t>Boxholm</w:t>
            </w:r>
          </w:p>
          <w:p w14:paraId="31DF4075" w14:textId="22D188AA" w:rsidR="00E2233D" w:rsidRDefault="00CE05B3" w:rsidP="00E80303">
            <w:pPr>
              <w:pStyle w:val="TabellRader"/>
              <w:jc w:val="left"/>
            </w:pPr>
            <w:r>
              <w:t xml:space="preserve"> </w:t>
            </w:r>
            <w:r w:rsidR="00E2233D">
              <w:t>Åtvidaberg</w:t>
            </w:r>
          </w:p>
          <w:p w14:paraId="5CB88AD0" w14:textId="6151BF1D" w:rsidR="00E2233D" w:rsidRDefault="00CE05B3" w:rsidP="00E80303">
            <w:pPr>
              <w:pStyle w:val="TabellRader"/>
              <w:jc w:val="left"/>
            </w:pPr>
            <w:r>
              <w:t xml:space="preserve"> </w:t>
            </w:r>
            <w:r w:rsidR="00E2233D">
              <w:t>Vadstena</w:t>
            </w:r>
          </w:p>
          <w:p w14:paraId="2EB24440" w14:textId="608E72D7" w:rsidR="00E2233D" w:rsidRDefault="00CE05B3" w:rsidP="00E80303">
            <w:pPr>
              <w:pStyle w:val="TabellRader"/>
              <w:jc w:val="left"/>
            </w:pPr>
            <w:r>
              <w:t xml:space="preserve"> </w:t>
            </w:r>
            <w:r w:rsidR="00E2233D">
              <w:t>Aneby</w:t>
            </w:r>
          </w:p>
          <w:p w14:paraId="07F11A4E" w14:textId="7EB6C6B9" w:rsidR="00E2233D" w:rsidRDefault="00CE05B3" w:rsidP="00E80303">
            <w:pPr>
              <w:pStyle w:val="TabellRader"/>
              <w:jc w:val="left"/>
            </w:pPr>
            <w:r>
              <w:t xml:space="preserve"> </w:t>
            </w:r>
            <w:r w:rsidR="00E2233D">
              <w:t>Mullsjö</w:t>
            </w:r>
          </w:p>
          <w:p w14:paraId="478AC7A6" w14:textId="4DE5A07A" w:rsidR="00E2233D" w:rsidRDefault="00CE05B3" w:rsidP="00E80303">
            <w:pPr>
              <w:pStyle w:val="TabellRader"/>
              <w:jc w:val="left"/>
            </w:pPr>
            <w:r>
              <w:t xml:space="preserve"> </w:t>
            </w:r>
            <w:r w:rsidR="00E2233D">
              <w:t>Lessebo</w:t>
            </w:r>
          </w:p>
          <w:p w14:paraId="321A16AE" w14:textId="3D7790E0" w:rsidR="00E2233D" w:rsidRDefault="00CE05B3" w:rsidP="00E80303">
            <w:pPr>
              <w:pStyle w:val="TabellRader"/>
              <w:jc w:val="left"/>
            </w:pPr>
            <w:r>
              <w:t xml:space="preserve"> </w:t>
            </w:r>
            <w:r w:rsidR="00E2233D">
              <w:t>Alvesta</w:t>
            </w:r>
          </w:p>
          <w:p w14:paraId="2DE4CFDA" w14:textId="52FBD114" w:rsidR="00E2233D" w:rsidRDefault="00CE05B3" w:rsidP="00E80303">
            <w:pPr>
              <w:pStyle w:val="TabellRader"/>
              <w:jc w:val="left"/>
            </w:pPr>
            <w:r>
              <w:t xml:space="preserve"> </w:t>
            </w:r>
            <w:r w:rsidR="00E2233D">
              <w:t>Högsby</w:t>
            </w:r>
          </w:p>
          <w:p w14:paraId="3E06B257" w14:textId="28DA791B" w:rsidR="00E2233D" w:rsidRDefault="00CE05B3" w:rsidP="00E80303">
            <w:pPr>
              <w:pStyle w:val="TabellRader"/>
              <w:jc w:val="left"/>
            </w:pPr>
            <w:r>
              <w:t xml:space="preserve"> </w:t>
            </w:r>
            <w:r w:rsidR="00E2233D">
              <w:t>Svalöv</w:t>
            </w:r>
          </w:p>
          <w:p w14:paraId="21F48CC6" w14:textId="5A69E451" w:rsidR="00E2233D" w:rsidRDefault="00CE05B3" w:rsidP="00E80303">
            <w:pPr>
              <w:pStyle w:val="TabellRader"/>
              <w:jc w:val="left"/>
            </w:pPr>
            <w:r>
              <w:t xml:space="preserve"> </w:t>
            </w:r>
            <w:r w:rsidR="00E2233D">
              <w:t>Östra Göinge</w:t>
            </w:r>
          </w:p>
          <w:p w14:paraId="3DC94140" w14:textId="0C294BC5" w:rsidR="00E2233D" w:rsidRDefault="00CE05B3" w:rsidP="00E80303">
            <w:pPr>
              <w:pStyle w:val="TabellRader"/>
              <w:jc w:val="left"/>
            </w:pPr>
            <w:r>
              <w:t xml:space="preserve"> </w:t>
            </w:r>
            <w:r w:rsidR="00E2233D">
              <w:t>Tomelilla</w:t>
            </w:r>
          </w:p>
          <w:p w14:paraId="6CD90C5D" w14:textId="025A67DC" w:rsidR="00E2233D" w:rsidRDefault="00CE05B3" w:rsidP="00E80303">
            <w:pPr>
              <w:pStyle w:val="TabellRader"/>
              <w:jc w:val="left"/>
            </w:pPr>
            <w:r>
              <w:t xml:space="preserve"> </w:t>
            </w:r>
            <w:r w:rsidR="00E2233D">
              <w:t>Bromölla</w:t>
            </w:r>
          </w:p>
          <w:p w14:paraId="5DBC3D00" w14:textId="7C2ED3A0" w:rsidR="00E2233D" w:rsidRDefault="00CE05B3" w:rsidP="00E80303">
            <w:pPr>
              <w:pStyle w:val="TabellRader"/>
              <w:jc w:val="left"/>
            </w:pPr>
            <w:r>
              <w:t xml:space="preserve"> </w:t>
            </w:r>
            <w:r w:rsidR="00E2233D">
              <w:t>Osby</w:t>
            </w:r>
          </w:p>
          <w:p w14:paraId="197D1486" w14:textId="41F01C61" w:rsidR="00E2233D" w:rsidRDefault="00CE05B3" w:rsidP="00E80303">
            <w:pPr>
              <w:pStyle w:val="TabellRader"/>
              <w:jc w:val="left"/>
            </w:pPr>
            <w:r>
              <w:t xml:space="preserve"> </w:t>
            </w:r>
            <w:r w:rsidR="00E2233D">
              <w:t>Klippan</w:t>
            </w:r>
          </w:p>
          <w:p w14:paraId="6E892541" w14:textId="33AA2543" w:rsidR="00E2233D" w:rsidRDefault="00CE05B3" w:rsidP="00E80303">
            <w:pPr>
              <w:pStyle w:val="TabellRader"/>
              <w:jc w:val="left"/>
            </w:pPr>
            <w:r>
              <w:t xml:space="preserve"> </w:t>
            </w:r>
            <w:r w:rsidR="00E2233D">
              <w:t>Höganäs</w:t>
            </w:r>
          </w:p>
          <w:p w14:paraId="1E6720E2" w14:textId="4AC4ED47" w:rsidR="00E2233D" w:rsidRDefault="00CE05B3" w:rsidP="00E80303">
            <w:pPr>
              <w:pStyle w:val="TabellRader"/>
              <w:jc w:val="left"/>
            </w:pPr>
            <w:r>
              <w:t xml:space="preserve"> </w:t>
            </w:r>
            <w:r w:rsidR="00E2233D">
              <w:t>Trelleborg</w:t>
            </w:r>
          </w:p>
          <w:p w14:paraId="756531B9" w14:textId="4036357F" w:rsidR="00E2233D" w:rsidRDefault="00CE05B3" w:rsidP="00E80303">
            <w:pPr>
              <w:pStyle w:val="TabellRader"/>
              <w:jc w:val="left"/>
            </w:pPr>
            <w:r>
              <w:t xml:space="preserve"> </w:t>
            </w:r>
            <w:r w:rsidR="00E2233D">
              <w:t>Ängelholm</w:t>
            </w:r>
          </w:p>
          <w:p w14:paraId="46318C2E" w14:textId="1BDD6ED2" w:rsidR="00E2233D" w:rsidRDefault="00CE05B3" w:rsidP="00E80303">
            <w:pPr>
              <w:pStyle w:val="TabellRader"/>
              <w:jc w:val="left"/>
            </w:pPr>
            <w:r>
              <w:t xml:space="preserve"> </w:t>
            </w:r>
            <w:r w:rsidR="00E2233D">
              <w:t>Stenungsund</w:t>
            </w:r>
          </w:p>
          <w:p w14:paraId="75DB91DB" w14:textId="19295E74" w:rsidR="00E2233D" w:rsidRDefault="00CE05B3" w:rsidP="00E80303">
            <w:pPr>
              <w:pStyle w:val="TabellRader"/>
              <w:jc w:val="left"/>
            </w:pPr>
            <w:r>
              <w:t xml:space="preserve"> </w:t>
            </w:r>
            <w:r w:rsidR="00E2233D">
              <w:t>Tjörn</w:t>
            </w:r>
          </w:p>
          <w:p w14:paraId="037773E6" w14:textId="19A2923E" w:rsidR="00E2233D" w:rsidRDefault="00CE05B3" w:rsidP="00E80303">
            <w:pPr>
              <w:pStyle w:val="TabellRader"/>
              <w:jc w:val="left"/>
            </w:pPr>
            <w:r>
              <w:t xml:space="preserve"> </w:t>
            </w:r>
            <w:r w:rsidR="00E2233D">
              <w:t>Orust</w:t>
            </w:r>
          </w:p>
          <w:p w14:paraId="18A60344" w14:textId="48885163" w:rsidR="00E2233D" w:rsidRDefault="00CE05B3" w:rsidP="00E80303">
            <w:pPr>
              <w:pStyle w:val="TabellRader"/>
              <w:jc w:val="left"/>
            </w:pPr>
            <w:r>
              <w:t xml:space="preserve"> </w:t>
            </w:r>
            <w:r w:rsidR="00E2233D">
              <w:t>Munkedal</w:t>
            </w:r>
          </w:p>
          <w:p w14:paraId="33D810D6" w14:textId="2B905A28" w:rsidR="00E2233D" w:rsidRDefault="00CE05B3" w:rsidP="00E80303">
            <w:pPr>
              <w:pStyle w:val="TabellRader"/>
              <w:jc w:val="left"/>
            </w:pPr>
            <w:r>
              <w:t xml:space="preserve"> </w:t>
            </w:r>
            <w:r w:rsidR="00E2233D">
              <w:t>Färgelanda</w:t>
            </w:r>
          </w:p>
          <w:p w14:paraId="030AA003" w14:textId="73E82712" w:rsidR="00E2233D" w:rsidRDefault="00CE05B3" w:rsidP="00E80303">
            <w:pPr>
              <w:pStyle w:val="TabellRader"/>
              <w:jc w:val="left"/>
            </w:pPr>
            <w:r>
              <w:t xml:space="preserve"> </w:t>
            </w:r>
            <w:r w:rsidR="00E2233D">
              <w:t>Vårgårda</w:t>
            </w:r>
          </w:p>
          <w:p w14:paraId="49A94464" w14:textId="04E3CCEE" w:rsidR="00E2233D" w:rsidRDefault="00CE05B3" w:rsidP="00E80303">
            <w:pPr>
              <w:pStyle w:val="TabellRader"/>
              <w:jc w:val="left"/>
            </w:pPr>
            <w:r>
              <w:t xml:space="preserve"> </w:t>
            </w:r>
            <w:r w:rsidR="00E2233D">
              <w:t>Essunga</w:t>
            </w:r>
          </w:p>
          <w:p w14:paraId="7DB19E19" w14:textId="68489D45" w:rsidR="00E2233D" w:rsidRDefault="00CE05B3" w:rsidP="00E80303">
            <w:pPr>
              <w:pStyle w:val="TabellRader"/>
              <w:jc w:val="left"/>
            </w:pPr>
            <w:r>
              <w:t xml:space="preserve"> </w:t>
            </w:r>
            <w:r w:rsidR="00E2233D">
              <w:t>Tibro</w:t>
            </w:r>
          </w:p>
          <w:p w14:paraId="220B19E6" w14:textId="7F5B35D6" w:rsidR="00E2233D" w:rsidRDefault="00CE05B3" w:rsidP="00E80303">
            <w:pPr>
              <w:pStyle w:val="TabellRader"/>
              <w:jc w:val="left"/>
            </w:pPr>
            <w:r>
              <w:t xml:space="preserve"> </w:t>
            </w:r>
            <w:r w:rsidR="00E2233D">
              <w:t>Vänersborg</w:t>
            </w:r>
          </w:p>
          <w:p w14:paraId="1EED46ED" w14:textId="7B5152AF" w:rsidR="00E2233D" w:rsidRDefault="00CE05B3" w:rsidP="00E80303">
            <w:pPr>
              <w:pStyle w:val="TabellRader"/>
              <w:jc w:val="left"/>
            </w:pPr>
            <w:r>
              <w:t xml:space="preserve"> </w:t>
            </w:r>
            <w:r w:rsidR="00E2233D">
              <w:t>Alingsås</w:t>
            </w:r>
          </w:p>
          <w:p w14:paraId="0FC6B8AF" w14:textId="2FF9C5BA" w:rsidR="00E2233D" w:rsidRDefault="00CE05B3" w:rsidP="00E80303">
            <w:pPr>
              <w:pStyle w:val="TabellRader"/>
              <w:jc w:val="left"/>
            </w:pPr>
            <w:r>
              <w:t xml:space="preserve"> </w:t>
            </w:r>
            <w:r w:rsidR="00E2233D">
              <w:t>Hjo</w:t>
            </w:r>
          </w:p>
          <w:p w14:paraId="55A7C918" w14:textId="5D96A264" w:rsidR="00E2233D" w:rsidRDefault="00CE05B3" w:rsidP="00E80303">
            <w:pPr>
              <w:pStyle w:val="TabellRader"/>
              <w:jc w:val="left"/>
            </w:pPr>
            <w:r>
              <w:t xml:space="preserve"> </w:t>
            </w:r>
            <w:r w:rsidR="00E2233D">
              <w:t>Storfors</w:t>
            </w:r>
          </w:p>
          <w:p w14:paraId="20DA8E6A" w14:textId="78F79C17" w:rsidR="00E2233D" w:rsidRDefault="00CE05B3" w:rsidP="00E80303">
            <w:pPr>
              <w:pStyle w:val="TabellRader"/>
              <w:jc w:val="left"/>
            </w:pPr>
            <w:r>
              <w:t xml:space="preserve"> </w:t>
            </w:r>
            <w:r w:rsidR="00E2233D">
              <w:t>Hallsberg</w:t>
            </w:r>
          </w:p>
          <w:p w14:paraId="54B565B2" w14:textId="05EFDA95" w:rsidR="00E2233D" w:rsidRDefault="00CE05B3" w:rsidP="00E80303">
            <w:pPr>
              <w:pStyle w:val="TabellRader"/>
              <w:jc w:val="left"/>
            </w:pPr>
            <w:r>
              <w:t xml:space="preserve"> </w:t>
            </w:r>
            <w:r w:rsidR="00C37621">
              <w:t>Degerfors</w:t>
            </w:r>
          </w:p>
          <w:p w14:paraId="4CA0CC2C" w14:textId="6C9188B8" w:rsidR="00C37621" w:rsidRDefault="00846B89" w:rsidP="00E80303">
            <w:pPr>
              <w:pStyle w:val="TabellRader"/>
              <w:jc w:val="left"/>
            </w:pPr>
            <w:r>
              <w:t xml:space="preserve"> </w:t>
            </w:r>
            <w:r w:rsidR="00C37621">
              <w:t>Nora</w:t>
            </w:r>
          </w:p>
          <w:p w14:paraId="5E5159B2" w14:textId="3EA9CC49" w:rsidR="00C37621" w:rsidRDefault="00846B89" w:rsidP="00E80303">
            <w:pPr>
              <w:pStyle w:val="TabellRader"/>
              <w:jc w:val="left"/>
            </w:pPr>
            <w:r>
              <w:t xml:space="preserve"> </w:t>
            </w:r>
            <w:r w:rsidR="00C37621">
              <w:t>Skinnskatteberg</w:t>
            </w:r>
          </w:p>
          <w:p w14:paraId="50766D3E" w14:textId="7063EF84" w:rsidR="00C37621" w:rsidRDefault="00846B89" w:rsidP="00E80303">
            <w:pPr>
              <w:pStyle w:val="TabellRader"/>
              <w:jc w:val="left"/>
            </w:pPr>
            <w:r>
              <w:t xml:space="preserve"> </w:t>
            </w:r>
            <w:r w:rsidR="00C37621">
              <w:t>Surahammar</w:t>
            </w:r>
          </w:p>
          <w:p w14:paraId="766C32A0" w14:textId="67EA0751" w:rsidR="00C37621" w:rsidRDefault="00846B89" w:rsidP="00E80303">
            <w:pPr>
              <w:pStyle w:val="TabellRader"/>
              <w:jc w:val="left"/>
            </w:pPr>
            <w:r>
              <w:t xml:space="preserve"> </w:t>
            </w:r>
            <w:r w:rsidR="00C37621">
              <w:t>Kungsör</w:t>
            </w:r>
          </w:p>
          <w:p w14:paraId="3547DDD9" w14:textId="38EFC8B5" w:rsidR="00C37621" w:rsidRDefault="00846B89" w:rsidP="00E80303">
            <w:pPr>
              <w:pStyle w:val="TabellRader"/>
              <w:jc w:val="left"/>
            </w:pPr>
            <w:r>
              <w:t xml:space="preserve"> </w:t>
            </w:r>
            <w:r w:rsidR="00C37621">
              <w:t>Hallstahammar</w:t>
            </w:r>
          </w:p>
          <w:p w14:paraId="4D978D62" w14:textId="4ADFE22A" w:rsidR="00E2233D" w:rsidRDefault="00846B89" w:rsidP="00955AC7">
            <w:pPr>
              <w:pStyle w:val="TabellRader"/>
              <w:jc w:val="left"/>
            </w:pPr>
            <w:r>
              <w:t xml:space="preserve"> </w:t>
            </w:r>
            <w:r w:rsidR="00C37621">
              <w:t>Norberg</w:t>
            </w:r>
          </w:p>
          <w:p w14:paraId="252987C4" w14:textId="7C1B1128" w:rsidR="00C37621" w:rsidRDefault="00846B89" w:rsidP="00955AC7">
            <w:pPr>
              <w:pStyle w:val="TabellRader"/>
              <w:jc w:val="left"/>
            </w:pPr>
            <w:r>
              <w:t xml:space="preserve"> </w:t>
            </w:r>
            <w:r w:rsidR="00C37621">
              <w:t>Gagnef</w:t>
            </w:r>
          </w:p>
        </w:tc>
        <w:tc>
          <w:tcPr>
            <w:tcW w:w="1388" w:type="dxa"/>
            <w:tcBorders>
              <w:top w:val="single" w:sz="4" w:space="0" w:color="auto"/>
            </w:tcBorders>
            <w:shd w:val="clear" w:color="auto" w:fill="auto"/>
          </w:tcPr>
          <w:p w14:paraId="454A29E4" w14:textId="77777777" w:rsidR="00E2233D" w:rsidRDefault="00E2233D" w:rsidP="00E80303">
            <w:pPr>
              <w:pStyle w:val="TabellRader"/>
              <w:jc w:val="left"/>
            </w:pPr>
            <w:r>
              <w:t xml:space="preserve">Norrtälje                                           </w:t>
            </w:r>
          </w:p>
          <w:p w14:paraId="4935F8CD" w14:textId="77777777" w:rsidR="00E2233D" w:rsidRDefault="00E2233D" w:rsidP="00E80303">
            <w:pPr>
              <w:pStyle w:val="TabellRader"/>
              <w:jc w:val="left"/>
            </w:pPr>
            <w:r>
              <w:t xml:space="preserve">Östhammar                                           </w:t>
            </w:r>
          </w:p>
          <w:p w14:paraId="3696BCAC" w14:textId="77777777" w:rsidR="00E2233D" w:rsidRDefault="00E2233D" w:rsidP="00E80303">
            <w:pPr>
              <w:pStyle w:val="TabellRader"/>
              <w:jc w:val="left"/>
            </w:pPr>
            <w:r>
              <w:t xml:space="preserve">Valdemarsvik                                        </w:t>
            </w:r>
          </w:p>
          <w:p w14:paraId="4FD0D10D" w14:textId="77777777" w:rsidR="00E2233D" w:rsidRDefault="00E2233D" w:rsidP="00E80303">
            <w:pPr>
              <w:pStyle w:val="TabellRader"/>
              <w:jc w:val="left"/>
            </w:pPr>
            <w:r>
              <w:t xml:space="preserve">Borgholm                                            </w:t>
            </w:r>
          </w:p>
          <w:p w14:paraId="18F0ACE7" w14:textId="77777777" w:rsidR="00E2233D" w:rsidRDefault="00E2233D" w:rsidP="00E80303">
            <w:pPr>
              <w:pStyle w:val="TabellRader"/>
              <w:jc w:val="left"/>
            </w:pPr>
            <w:r>
              <w:t>Gotland</w:t>
            </w:r>
          </w:p>
          <w:p w14:paraId="6425D0D7" w14:textId="77777777" w:rsidR="00E2233D" w:rsidRDefault="00E2233D" w:rsidP="00E80303">
            <w:pPr>
              <w:pStyle w:val="TabellRader"/>
              <w:jc w:val="left"/>
            </w:pPr>
            <w:r>
              <w:t xml:space="preserve">Båstad                                              </w:t>
            </w:r>
          </w:p>
          <w:p w14:paraId="19C9A76B" w14:textId="77777777" w:rsidR="00E2233D" w:rsidRDefault="00E2233D" w:rsidP="00E80303">
            <w:pPr>
              <w:pStyle w:val="TabellRader"/>
              <w:jc w:val="left"/>
            </w:pPr>
            <w:r>
              <w:t xml:space="preserve">Sotenäs                                             </w:t>
            </w:r>
          </w:p>
          <w:p w14:paraId="68286925" w14:textId="77777777" w:rsidR="00E2233D" w:rsidRDefault="00E2233D" w:rsidP="00E80303">
            <w:pPr>
              <w:pStyle w:val="TabellRader"/>
              <w:jc w:val="left"/>
            </w:pPr>
            <w:r>
              <w:t xml:space="preserve">Tanum                                               </w:t>
            </w:r>
          </w:p>
          <w:p w14:paraId="71568FE6" w14:textId="77777777" w:rsidR="00E2233D" w:rsidRDefault="00E2233D" w:rsidP="00E80303">
            <w:pPr>
              <w:pStyle w:val="TabellRader"/>
              <w:jc w:val="left"/>
            </w:pPr>
            <w:r>
              <w:t xml:space="preserve">Lysekil                                             </w:t>
            </w:r>
          </w:p>
          <w:p w14:paraId="20DB5422" w14:textId="77777777" w:rsidR="00E2233D" w:rsidRDefault="00E2233D" w:rsidP="00E80303">
            <w:pPr>
              <w:pStyle w:val="TabellRader"/>
              <w:jc w:val="left"/>
            </w:pPr>
            <w:r>
              <w:t xml:space="preserve">Strömstad                                           </w:t>
            </w:r>
          </w:p>
          <w:p w14:paraId="19374D48" w14:textId="77777777" w:rsidR="00E2233D" w:rsidRDefault="00E2233D" w:rsidP="00E80303">
            <w:pPr>
              <w:pStyle w:val="TabellRader"/>
              <w:jc w:val="left"/>
            </w:pPr>
            <w:r>
              <w:t xml:space="preserve">Malung-Sälen                                        </w:t>
            </w:r>
          </w:p>
          <w:p w14:paraId="799C8E15" w14:textId="77777777" w:rsidR="00E2233D" w:rsidRDefault="00E2233D" w:rsidP="00E80303">
            <w:pPr>
              <w:pStyle w:val="TabellRader"/>
              <w:jc w:val="left"/>
            </w:pPr>
            <w:r>
              <w:t xml:space="preserve">Rättvik                                             </w:t>
            </w:r>
          </w:p>
          <w:p w14:paraId="0603AE0C" w14:textId="77777777" w:rsidR="00E2233D" w:rsidRDefault="00E2233D" w:rsidP="00E80303">
            <w:pPr>
              <w:pStyle w:val="TabellRader"/>
              <w:jc w:val="left"/>
            </w:pPr>
            <w:r>
              <w:t xml:space="preserve">Älvdalen                                            </w:t>
            </w:r>
          </w:p>
          <w:p w14:paraId="5638C3EC" w14:textId="77777777" w:rsidR="00E2233D" w:rsidRDefault="00E2233D" w:rsidP="00E80303">
            <w:pPr>
              <w:pStyle w:val="TabellRader"/>
              <w:jc w:val="left"/>
            </w:pPr>
            <w:r>
              <w:t xml:space="preserve">Åre                                                 </w:t>
            </w:r>
          </w:p>
          <w:p w14:paraId="5AC10C19" w14:textId="77777777" w:rsidR="00E2233D" w:rsidRDefault="00E2233D" w:rsidP="00E80303">
            <w:pPr>
              <w:pStyle w:val="TabellRader"/>
              <w:jc w:val="left"/>
            </w:pPr>
            <w:r>
              <w:t xml:space="preserve">Berg                                                </w:t>
            </w:r>
          </w:p>
          <w:p w14:paraId="3AFA1358" w14:textId="77777777" w:rsidR="00E2233D" w:rsidRDefault="00E2233D" w:rsidP="00E80303">
            <w:pPr>
              <w:pStyle w:val="TabellRader"/>
              <w:jc w:val="left"/>
            </w:pPr>
            <w:r>
              <w:t xml:space="preserve">Härjedalen                                          </w:t>
            </w:r>
          </w:p>
          <w:p w14:paraId="26C4DEE7" w14:textId="77777777" w:rsidR="00E2233D" w:rsidRDefault="00E2233D" w:rsidP="00E80303">
            <w:pPr>
              <w:pStyle w:val="TabellRader"/>
              <w:jc w:val="left"/>
            </w:pPr>
            <w:r>
              <w:t xml:space="preserve">Storuman                                            </w:t>
            </w:r>
          </w:p>
          <w:p w14:paraId="69A805C7" w14:textId="77777777" w:rsidR="00E2233D" w:rsidRDefault="00E2233D" w:rsidP="00E80303">
            <w:pPr>
              <w:pStyle w:val="TabellRader"/>
              <w:jc w:val="left"/>
            </w:pPr>
            <w:r>
              <w:t xml:space="preserve">Dorotea                                             </w:t>
            </w:r>
          </w:p>
          <w:p w14:paraId="6DF29688" w14:textId="77777777" w:rsidR="00E2233D" w:rsidRDefault="00E2233D" w:rsidP="00E80303">
            <w:pPr>
              <w:pStyle w:val="TabellRader"/>
              <w:jc w:val="left"/>
            </w:pPr>
            <w:r>
              <w:t xml:space="preserve">Arjeplog                                            </w:t>
            </w:r>
          </w:p>
          <w:p w14:paraId="0E85C72F" w14:textId="77777777" w:rsidR="00E2233D" w:rsidRDefault="00E2233D" w:rsidP="00E80303">
            <w:pPr>
              <w:pStyle w:val="TabellRader"/>
              <w:jc w:val="left"/>
            </w:pPr>
            <w:r>
              <w:t xml:space="preserve">Jokkmokk                                            </w:t>
            </w:r>
          </w:p>
        </w:tc>
        <w:tc>
          <w:tcPr>
            <w:tcW w:w="1474" w:type="dxa"/>
            <w:gridSpan w:val="2"/>
            <w:tcBorders>
              <w:top w:val="single" w:sz="4" w:space="0" w:color="auto"/>
            </w:tcBorders>
            <w:shd w:val="clear" w:color="auto" w:fill="auto"/>
          </w:tcPr>
          <w:p w14:paraId="3D371F94" w14:textId="77777777" w:rsidR="00E2233D" w:rsidRDefault="00E2233D" w:rsidP="00E80303">
            <w:pPr>
              <w:pStyle w:val="TabellRader"/>
              <w:jc w:val="left"/>
            </w:pPr>
            <w:r>
              <w:t xml:space="preserve">Tierp                                               </w:t>
            </w:r>
          </w:p>
          <w:p w14:paraId="06C351E0" w14:textId="77777777" w:rsidR="00E2233D" w:rsidRDefault="00E2233D" w:rsidP="00E80303">
            <w:pPr>
              <w:pStyle w:val="TabellRader"/>
              <w:jc w:val="left"/>
            </w:pPr>
            <w:r>
              <w:t xml:space="preserve">Oxelösund                                           </w:t>
            </w:r>
          </w:p>
          <w:p w14:paraId="0E28C170" w14:textId="77777777" w:rsidR="00E2233D" w:rsidRDefault="00E2233D" w:rsidP="00E80303">
            <w:pPr>
              <w:pStyle w:val="TabellRader"/>
              <w:jc w:val="left"/>
            </w:pPr>
            <w:r>
              <w:t xml:space="preserve">Finspång                                            </w:t>
            </w:r>
          </w:p>
          <w:p w14:paraId="4C91AEF8" w14:textId="77777777" w:rsidR="00E2233D" w:rsidRDefault="00E2233D" w:rsidP="00E80303">
            <w:pPr>
              <w:pStyle w:val="TabellRader"/>
              <w:jc w:val="left"/>
            </w:pPr>
            <w:r>
              <w:t xml:space="preserve">Gnosjö                                              </w:t>
            </w:r>
          </w:p>
          <w:p w14:paraId="0BF22C4D" w14:textId="77777777" w:rsidR="00E2233D" w:rsidRDefault="00E2233D" w:rsidP="00E80303">
            <w:pPr>
              <w:pStyle w:val="TabellRader"/>
              <w:jc w:val="left"/>
            </w:pPr>
            <w:r>
              <w:t xml:space="preserve">Gislaved                                            </w:t>
            </w:r>
          </w:p>
          <w:p w14:paraId="649A2F08" w14:textId="77777777" w:rsidR="00E2233D" w:rsidRDefault="00E2233D" w:rsidP="00E80303">
            <w:pPr>
              <w:pStyle w:val="TabellRader"/>
              <w:jc w:val="left"/>
            </w:pPr>
            <w:r>
              <w:t xml:space="preserve">Vaggeryd                                            </w:t>
            </w:r>
          </w:p>
          <w:p w14:paraId="0A0B346E" w14:textId="77777777" w:rsidR="00E2233D" w:rsidRDefault="00E2233D" w:rsidP="00E80303">
            <w:pPr>
              <w:pStyle w:val="TabellRader"/>
              <w:jc w:val="left"/>
            </w:pPr>
            <w:r>
              <w:t xml:space="preserve">Värnamo                                             </w:t>
            </w:r>
          </w:p>
          <w:p w14:paraId="6AE7105D" w14:textId="77777777" w:rsidR="00E2233D" w:rsidRDefault="00E2233D" w:rsidP="00E80303">
            <w:pPr>
              <w:pStyle w:val="TabellRader"/>
              <w:jc w:val="left"/>
            </w:pPr>
            <w:r>
              <w:t xml:space="preserve">Sävsjö                                              </w:t>
            </w:r>
          </w:p>
          <w:p w14:paraId="3D6BA6AA" w14:textId="77777777" w:rsidR="00E2233D" w:rsidRDefault="00E2233D" w:rsidP="00E80303">
            <w:pPr>
              <w:pStyle w:val="TabellRader"/>
              <w:jc w:val="left"/>
            </w:pPr>
            <w:r>
              <w:t xml:space="preserve">Vetlanda                                            </w:t>
            </w:r>
          </w:p>
          <w:p w14:paraId="65E58A5E" w14:textId="77777777" w:rsidR="00E2233D" w:rsidRDefault="00E2233D" w:rsidP="00E80303">
            <w:pPr>
              <w:pStyle w:val="TabellRader"/>
              <w:jc w:val="left"/>
            </w:pPr>
            <w:r>
              <w:t xml:space="preserve">Tranås                                              </w:t>
            </w:r>
          </w:p>
          <w:p w14:paraId="31FA2459" w14:textId="77777777" w:rsidR="00E2233D" w:rsidRDefault="00E2233D" w:rsidP="00E80303">
            <w:pPr>
              <w:pStyle w:val="TabellRader"/>
              <w:jc w:val="left"/>
            </w:pPr>
            <w:r>
              <w:t xml:space="preserve">Uppvidinge                                          </w:t>
            </w:r>
          </w:p>
          <w:p w14:paraId="645128E5" w14:textId="77777777" w:rsidR="00E2233D" w:rsidRDefault="00E2233D" w:rsidP="00E80303">
            <w:pPr>
              <w:pStyle w:val="TabellRader"/>
              <w:jc w:val="left"/>
            </w:pPr>
            <w:r>
              <w:t xml:space="preserve">Tingsryd                                            </w:t>
            </w:r>
          </w:p>
          <w:p w14:paraId="189ACCBC" w14:textId="77777777" w:rsidR="00E2233D" w:rsidRDefault="00E2233D" w:rsidP="00E80303">
            <w:pPr>
              <w:pStyle w:val="TabellRader"/>
              <w:jc w:val="left"/>
            </w:pPr>
            <w:r>
              <w:t xml:space="preserve">Markaryd                                            </w:t>
            </w:r>
          </w:p>
          <w:p w14:paraId="05ACFF39" w14:textId="77777777" w:rsidR="00E2233D" w:rsidRDefault="00E2233D" w:rsidP="00E80303">
            <w:pPr>
              <w:pStyle w:val="TabellRader"/>
              <w:jc w:val="left"/>
            </w:pPr>
            <w:r>
              <w:t xml:space="preserve">Ljungby                                             </w:t>
            </w:r>
          </w:p>
          <w:p w14:paraId="58C7E6A7" w14:textId="77777777" w:rsidR="00E2233D" w:rsidRDefault="00E2233D" w:rsidP="00E80303">
            <w:pPr>
              <w:pStyle w:val="TabellRader"/>
              <w:jc w:val="left"/>
            </w:pPr>
            <w:r>
              <w:t xml:space="preserve">Torsås                                              </w:t>
            </w:r>
          </w:p>
          <w:p w14:paraId="07E8704F" w14:textId="77777777" w:rsidR="00E2233D" w:rsidRDefault="00E2233D" w:rsidP="00E80303">
            <w:pPr>
              <w:pStyle w:val="TabellRader"/>
              <w:jc w:val="left"/>
            </w:pPr>
            <w:r>
              <w:t xml:space="preserve">Hultsfred                                           </w:t>
            </w:r>
          </w:p>
          <w:p w14:paraId="7B293FCB" w14:textId="77777777" w:rsidR="00E2233D" w:rsidRDefault="00E2233D" w:rsidP="00E80303">
            <w:pPr>
              <w:pStyle w:val="TabellRader"/>
              <w:jc w:val="left"/>
            </w:pPr>
            <w:r>
              <w:t xml:space="preserve">Mönsterås                                           </w:t>
            </w:r>
          </w:p>
          <w:p w14:paraId="78813851" w14:textId="77777777" w:rsidR="00E2233D" w:rsidRDefault="00E2233D" w:rsidP="00E80303">
            <w:pPr>
              <w:pStyle w:val="TabellRader"/>
              <w:jc w:val="left"/>
            </w:pPr>
            <w:r>
              <w:t xml:space="preserve">Emmaboda                                            </w:t>
            </w:r>
          </w:p>
          <w:p w14:paraId="105A7915" w14:textId="77777777" w:rsidR="00E2233D" w:rsidRDefault="00E2233D" w:rsidP="00E80303">
            <w:pPr>
              <w:pStyle w:val="TabellRader"/>
              <w:jc w:val="left"/>
            </w:pPr>
            <w:r>
              <w:t xml:space="preserve">Nybro                                               </w:t>
            </w:r>
          </w:p>
          <w:p w14:paraId="79E3E5A1" w14:textId="77777777" w:rsidR="00E2233D" w:rsidRDefault="00E2233D" w:rsidP="00E80303">
            <w:pPr>
              <w:pStyle w:val="TabellRader"/>
              <w:jc w:val="left"/>
            </w:pPr>
            <w:r>
              <w:t xml:space="preserve">Oskarshamn                                          </w:t>
            </w:r>
          </w:p>
          <w:p w14:paraId="36ED4ADF" w14:textId="77777777" w:rsidR="00E2233D" w:rsidRDefault="00E2233D" w:rsidP="00E80303">
            <w:pPr>
              <w:pStyle w:val="TabellRader"/>
              <w:jc w:val="left"/>
            </w:pPr>
            <w:r>
              <w:t xml:space="preserve">Vimmerby                                            </w:t>
            </w:r>
          </w:p>
          <w:p w14:paraId="485E30BE" w14:textId="77777777" w:rsidR="00E2233D" w:rsidRDefault="00E2233D" w:rsidP="00E80303">
            <w:pPr>
              <w:pStyle w:val="TabellRader"/>
              <w:jc w:val="left"/>
            </w:pPr>
            <w:r>
              <w:t xml:space="preserve">Olofström                                           </w:t>
            </w:r>
          </w:p>
          <w:p w14:paraId="6080B9CB" w14:textId="77777777" w:rsidR="00E2233D" w:rsidRDefault="00E2233D" w:rsidP="00E80303">
            <w:pPr>
              <w:pStyle w:val="TabellRader"/>
              <w:jc w:val="left"/>
            </w:pPr>
            <w:r>
              <w:t xml:space="preserve">Örkelljunga                                         </w:t>
            </w:r>
          </w:p>
          <w:p w14:paraId="4564999B" w14:textId="77777777" w:rsidR="00E2233D" w:rsidRDefault="00E2233D" w:rsidP="00E80303">
            <w:pPr>
              <w:pStyle w:val="TabellRader"/>
              <w:jc w:val="left"/>
            </w:pPr>
            <w:r>
              <w:t xml:space="preserve">Perstorp                                            </w:t>
            </w:r>
          </w:p>
          <w:p w14:paraId="3F65A8A0" w14:textId="77777777" w:rsidR="00E2233D" w:rsidRDefault="00E2233D" w:rsidP="00E80303">
            <w:pPr>
              <w:pStyle w:val="TabellRader"/>
              <w:jc w:val="left"/>
            </w:pPr>
            <w:r>
              <w:t xml:space="preserve">Hylte                                               </w:t>
            </w:r>
          </w:p>
          <w:p w14:paraId="3A02C962" w14:textId="77777777" w:rsidR="00E2233D" w:rsidRDefault="00E2233D" w:rsidP="00E80303">
            <w:pPr>
              <w:pStyle w:val="TabellRader"/>
              <w:jc w:val="left"/>
            </w:pPr>
            <w:r>
              <w:t xml:space="preserve">Gullspång                                           </w:t>
            </w:r>
          </w:p>
          <w:p w14:paraId="17F4847A" w14:textId="77777777" w:rsidR="00E2233D" w:rsidRDefault="00E2233D" w:rsidP="00E80303">
            <w:pPr>
              <w:pStyle w:val="TabellRader"/>
              <w:jc w:val="left"/>
            </w:pPr>
            <w:r>
              <w:t xml:space="preserve">Tranemo                                             </w:t>
            </w:r>
          </w:p>
          <w:p w14:paraId="1A8B07ED" w14:textId="77777777" w:rsidR="00E2233D" w:rsidRDefault="00E2233D" w:rsidP="00E80303">
            <w:pPr>
              <w:pStyle w:val="TabellRader"/>
              <w:jc w:val="left"/>
            </w:pPr>
            <w:r>
              <w:t xml:space="preserve">Bengtsfors                                          </w:t>
            </w:r>
          </w:p>
          <w:p w14:paraId="62BBCD23" w14:textId="77777777" w:rsidR="00E2233D" w:rsidRDefault="00E2233D" w:rsidP="00E80303">
            <w:pPr>
              <w:pStyle w:val="TabellRader"/>
              <w:jc w:val="left"/>
            </w:pPr>
            <w:r>
              <w:t xml:space="preserve">Herrljunga                                          </w:t>
            </w:r>
          </w:p>
          <w:p w14:paraId="59B9A0D7" w14:textId="77777777" w:rsidR="00E2233D" w:rsidRDefault="00E2233D" w:rsidP="00E80303">
            <w:pPr>
              <w:pStyle w:val="TabellRader"/>
              <w:jc w:val="left"/>
            </w:pPr>
            <w:r>
              <w:t xml:space="preserve">Vara                                                </w:t>
            </w:r>
          </w:p>
          <w:p w14:paraId="415C2BE0" w14:textId="77777777" w:rsidR="00E2233D" w:rsidRDefault="00E2233D" w:rsidP="00E80303">
            <w:pPr>
              <w:pStyle w:val="TabellRader"/>
              <w:jc w:val="left"/>
            </w:pPr>
            <w:r>
              <w:t xml:space="preserve">Götene                                              </w:t>
            </w:r>
          </w:p>
          <w:p w14:paraId="080C0D11" w14:textId="77777777" w:rsidR="00E2233D" w:rsidRDefault="00E2233D" w:rsidP="00E80303">
            <w:pPr>
              <w:pStyle w:val="TabellRader"/>
              <w:jc w:val="left"/>
            </w:pPr>
            <w:r>
              <w:t xml:space="preserve">Töreboda                                            </w:t>
            </w:r>
          </w:p>
          <w:p w14:paraId="515DECBD" w14:textId="77777777" w:rsidR="00E2233D" w:rsidRDefault="00E2233D" w:rsidP="00E80303">
            <w:pPr>
              <w:pStyle w:val="TabellRader"/>
              <w:jc w:val="left"/>
            </w:pPr>
            <w:r>
              <w:t xml:space="preserve">Tidaholm                                            </w:t>
            </w:r>
          </w:p>
          <w:p w14:paraId="1B4FE4E8" w14:textId="77777777" w:rsidR="00E2233D" w:rsidRDefault="00E2233D" w:rsidP="00E80303">
            <w:pPr>
              <w:pStyle w:val="TabellRader"/>
              <w:jc w:val="left"/>
            </w:pPr>
            <w:r>
              <w:t xml:space="preserve">Munkfors                                            </w:t>
            </w:r>
          </w:p>
          <w:p w14:paraId="630D4E61" w14:textId="77777777" w:rsidR="00E2233D" w:rsidRDefault="00E2233D" w:rsidP="00E80303">
            <w:pPr>
              <w:pStyle w:val="TabellRader"/>
              <w:jc w:val="left"/>
            </w:pPr>
            <w:r>
              <w:t xml:space="preserve">Grums                                               </w:t>
            </w:r>
          </w:p>
          <w:p w14:paraId="1084BEA0" w14:textId="77777777" w:rsidR="00E2233D" w:rsidRDefault="00E2233D" w:rsidP="00E80303">
            <w:pPr>
              <w:pStyle w:val="TabellRader"/>
              <w:jc w:val="left"/>
            </w:pPr>
            <w:r>
              <w:t xml:space="preserve">Filipstad                                           </w:t>
            </w:r>
          </w:p>
          <w:p w14:paraId="0F7C1884" w14:textId="63B3621A" w:rsidR="00E2233D" w:rsidRDefault="00E2233D" w:rsidP="00E80303">
            <w:pPr>
              <w:pStyle w:val="TabellRader"/>
              <w:jc w:val="left"/>
            </w:pPr>
            <w:r>
              <w:t xml:space="preserve">Hagfors              </w:t>
            </w:r>
            <w:r w:rsidR="00C37621">
              <w:t xml:space="preserve">                               </w:t>
            </w:r>
            <w:r>
              <w:t xml:space="preserve">                                                           </w:t>
            </w:r>
            <w:r w:rsidR="00C37621">
              <w:t xml:space="preserve">                    </w:t>
            </w:r>
            <w:r>
              <w:t xml:space="preserve">             </w:t>
            </w:r>
            <w:r w:rsidR="00955AC7">
              <w:t xml:space="preserve">                               </w:t>
            </w:r>
            <w:r>
              <w:t xml:space="preserve">                                            </w:t>
            </w:r>
          </w:p>
          <w:p w14:paraId="26C53AB3" w14:textId="7B6B6701" w:rsidR="00E2233D" w:rsidRDefault="00C37621" w:rsidP="00E80303">
            <w:pPr>
              <w:pStyle w:val="TabellRader"/>
              <w:jc w:val="left"/>
            </w:pPr>
            <w:r>
              <w:t>Arvika</w:t>
            </w:r>
            <w:r w:rsidR="00E2233D">
              <w:t xml:space="preserve">                                         </w:t>
            </w:r>
          </w:p>
          <w:p w14:paraId="7769A816" w14:textId="625B7FF5" w:rsidR="00E2233D" w:rsidRDefault="00C37621" w:rsidP="00E80303">
            <w:pPr>
              <w:pStyle w:val="TabellRader"/>
              <w:jc w:val="left"/>
            </w:pPr>
            <w:r>
              <w:t>Laxå</w:t>
            </w:r>
            <w:r w:rsidR="00E2233D">
              <w:t xml:space="preserve">                                              </w:t>
            </w:r>
          </w:p>
          <w:p w14:paraId="2B6243A3" w14:textId="6B48B7BD" w:rsidR="00E2233D" w:rsidRDefault="00C37621" w:rsidP="00E80303">
            <w:pPr>
              <w:pStyle w:val="TabellRader"/>
              <w:jc w:val="left"/>
            </w:pPr>
            <w:r>
              <w:t>Ljusnarsberg</w:t>
            </w:r>
            <w:r w:rsidR="00E2233D">
              <w:t xml:space="preserve">                                            </w:t>
            </w:r>
          </w:p>
          <w:p w14:paraId="73C9906A" w14:textId="5FBDB06A" w:rsidR="00E2233D" w:rsidRDefault="00C37621" w:rsidP="00E80303">
            <w:pPr>
              <w:pStyle w:val="TabellRader"/>
              <w:jc w:val="left"/>
            </w:pPr>
            <w:r>
              <w:t>Askersund</w:t>
            </w:r>
            <w:r w:rsidR="00E2233D">
              <w:t xml:space="preserve">                                              </w:t>
            </w:r>
          </w:p>
          <w:p w14:paraId="16B6284C" w14:textId="0B25BBC9" w:rsidR="00E2233D" w:rsidRDefault="00C37621" w:rsidP="00E80303">
            <w:pPr>
              <w:pStyle w:val="TabellRader"/>
              <w:jc w:val="left"/>
            </w:pPr>
            <w:r>
              <w:t>Karlskoga</w:t>
            </w:r>
            <w:r w:rsidR="00E2233D">
              <w:t xml:space="preserve">                                          </w:t>
            </w:r>
          </w:p>
          <w:p w14:paraId="6534B3C3" w14:textId="41A1C95D" w:rsidR="00E2233D" w:rsidRDefault="00C37621" w:rsidP="00E80303">
            <w:pPr>
              <w:pStyle w:val="TabellRader"/>
              <w:jc w:val="left"/>
            </w:pPr>
            <w:r>
              <w:t>Lindesberg</w:t>
            </w:r>
            <w:r w:rsidR="00E2233D">
              <w:t xml:space="preserve">                                        </w:t>
            </w:r>
          </w:p>
          <w:p w14:paraId="21E5FEFF" w14:textId="76B6C93A" w:rsidR="00E2233D" w:rsidRDefault="00C37621" w:rsidP="00955AC7">
            <w:pPr>
              <w:pStyle w:val="TabellRader"/>
              <w:jc w:val="left"/>
            </w:pPr>
            <w:r>
              <w:t>Fagersta</w:t>
            </w:r>
            <w:r w:rsidR="00E2233D">
              <w:t xml:space="preserve">                    </w:t>
            </w:r>
            <w:r w:rsidR="00955AC7">
              <w:t xml:space="preserve">                        </w:t>
            </w:r>
            <w:r w:rsidR="00E2233D">
              <w:t xml:space="preserve">        </w:t>
            </w:r>
          </w:p>
        </w:tc>
        <w:tc>
          <w:tcPr>
            <w:tcW w:w="1474" w:type="dxa"/>
            <w:tcBorders>
              <w:top w:val="single" w:sz="4" w:space="0" w:color="auto"/>
            </w:tcBorders>
            <w:shd w:val="clear" w:color="auto" w:fill="auto"/>
          </w:tcPr>
          <w:p w14:paraId="0F743B81" w14:textId="77777777" w:rsidR="00E2233D" w:rsidRDefault="00E2233D" w:rsidP="00E80303">
            <w:pPr>
              <w:pStyle w:val="TabellRader"/>
              <w:jc w:val="left"/>
            </w:pPr>
            <w:r>
              <w:t xml:space="preserve">Dals-Ed                                             </w:t>
            </w:r>
          </w:p>
          <w:p w14:paraId="791B868C" w14:textId="77777777" w:rsidR="00E2233D" w:rsidRDefault="00E2233D" w:rsidP="00E80303">
            <w:pPr>
              <w:pStyle w:val="TabellRader"/>
              <w:jc w:val="left"/>
            </w:pPr>
            <w:r>
              <w:t xml:space="preserve">Torsby                                              </w:t>
            </w:r>
          </w:p>
          <w:p w14:paraId="30059C07" w14:textId="77777777" w:rsidR="00E2233D" w:rsidRDefault="00E2233D" w:rsidP="00E80303">
            <w:pPr>
              <w:pStyle w:val="TabellRader"/>
              <w:jc w:val="left"/>
            </w:pPr>
            <w:r>
              <w:t xml:space="preserve">Årjäng                                              </w:t>
            </w:r>
          </w:p>
          <w:p w14:paraId="623F730F" w14:textId="77777777" w:rsidR="00E2233D" w:rsidRDefault="00E2233D" w:rsidP="00E80303">
            <w:pPr>
              <w:pStyle w:val="TabellRader"/>
              <w:jc w:val="left"/>
            </w:pPr>
            <w:r>
              <w:t xml:space="preserve">Vansbro                                             </w:t>
            </w:r>
          </w:p>
          <w:p w14:paraId="372E0155" w14:textId="77777777" w:rsidR="00E2233D" w:rsidRDefault="00E2233D" w:rsidP="00E80303">
            <w:pPr>
              <w:pStyle w:val="TabellRader"/>
              <w:jc w:val="left"/>
            </w:pPr>
            <w:r>
              <w:t xml:space="preserve">Nordanstig                                          </w:t>
            </w:r>
          </w:p>
          <w:p w14:paraId="7AF5EF85" w14:textId="77777777" w:rsidR="00E2233D" w:rsidRDefault="00E2233D" w:rsidP="00E80303">
            <w:pPr>
              <w:pStyle w:val="TabellRader"/>
              <w:jc w:val="left"/>
            </w:pPr>
            <w:r>
              <w:t xml:space="preserve">Ljusdal                                             </w:t>
            </w:r>
          </w:p>
          <w:p w14:paraId="47F2B2C2" w14:textId="77777777" w:rsidR="00E2233D" w:rsidRDefault="00E2233D" w:rsidP="00E80303">
            <w:pPr>
              <w:pStyle w:val="TabellRader"/>
              <w:jc w:val="left"/>
            </w:pPr>
            <w:r>
              <w:t xml:space="preserve">Ånge                                                </w:t>
            </w:r>
          </w:p>
          <w:p w14:paraId="44C09677" w14:textId="77777777" w:rsidR="00E2233D" w:rsidRDefault="00E2233D" w:rsidP="00E80303">
            <w:pPr>
              <w:pStyle w:val="TabellRader"/>
              <w:jc w:val="left"/>
            </w:pPr>
            <w:r>
              <w:t xml:space="preserve">Sollefteå                                           </w:t>
            </w:r>
          </w:p>
          <w:p w14:paraId="2B5932D7" w14:textId="77777777" w:rsidR="00E2233D" w:rsidRDefault="00E2233D" w:rsidP="00E80303">
            <w:pPr>
              <w:pStyle w:val="TabellRader"/>
              <w:jc w:val="left"/>
            </w:pPr>
            <w:r>
              <w:t xml:space="preserve">Ragunda                                             </w:t>
            </w:r>
          </w:p>
          <w:p w14:paraId="18003341" w14:textId="77777777" w:rsidR="00E2233D" w:rsidRDefault="00E2233D" w:rsidP="00E80303">
            <w:pPr>
              <w:pStyle w:val="TabellRader"/>
              <w:jc w:val="left"/>
            </w:pPr>
            <w:r>
              <w:t xml:space="preserve">Bräcke                                              </w:t>
            </w:r>
          </w:p>
          <w:p w14:paraId="5ABB1396" w14:textId="77777777" w:rsidR="00E2233D" w:rsidRDefault="00E2233D" w:rsidP="00E80303">
            <w:pPr>
              <w:pStyle w:val="TabellRader"/>
              <w:jc w:val="left"/>
            </w:pPr>
            <w:r>
              <w:t xml:space="preserve">Strömsund                                           </w:t>
            </w:r>
          </w:p>
          <w:p w14:paraId="55EB4C90" w14:textId="77777777" w:rsidR="00E2233D" w:rsidRDefault="00E2233D" w:rsidP="00E80303">
            <w:pPr>
              <w:pStyle w:val="TabellRader"/>
              <w:jc w:val="left"/>
            </w:pPr>
            <w:r>
              <w:t xml:space="preserve">Nordmaling                                          </w:t>
            </w:r>
          </w:p>
          <w:p w14:paraId="3EE51FCE" w14:textId="77777777" w:rsidR="00E2233D" w:rsidRDefault="00E2233D" w:rsidP="00E80303">
            <w:pPr>
              <w:pStyle w:val="TabellRader"/>
              <w:jc w:val="left"/>
            </w:pPr>
            <w:r>
              <w:t xml:space="preserve">Vindeln                                             </w:t>
            </w:r>
          </w:p>
          <w:p w14:paraId="77020676" w14:textId="77777777" w:rsidR="00E2233D" w:rsidRDefault="00E2233D" w:rsidP="00E80303">
            <w:pPr>
              <w:pStyle w:val="TabellRader"/>
              <w:jc w:val="left"/>
            </w:pPr>
            <w:r>
              <w:t xml:space="preserve">Robertsfors                                         </w:t>
            </w:r>
          </w:p>
          <w:p w14:paraId="23BEDAE6" w14:textId="77777777" w:rsidR="00E2233D" w:rsidRDefault="00E2233D" w:rsidP="00E80303">
            <w:pPr>
              <w:pStyle w:val="TabellRader"/>
              <w:jc w:val="left"/>
            </w:pPr>
            <w:r>
              <w:t xml:space="preserve">Sorsele                                             </w:t>
            </w:r>
          </w:p>
          <w:p w14:paraId="6BE070F6" w14:textId="77777777" w:rsidR="00E2233D" w:rsidRDefault="00E2233D" w:rsidP="00E80303">
            <w:pPr>
              <w:pStyle w:val="TabellRader"/>
              <w:jc w:val="left"/>
            </w:pPr>
            <w:r>
              <w:t xml:space="preserve">Vilhelmina                                          </w:t>
            </w:r>
          </w:p>
          <w:p w14:paraId="1C5A6B2E" w14:textId="77777777" w:rsidR="00E2233D" w:rsidRDefault="00E2233D" w:rsidP="00E80303">
            <w:pPr>
              <w:pStyle w:val="TabellRader"/>
              <w:jc w:val="left"/>
            </w:pPr>
            <w:r>
              <w:t xml:space="preserve">Åsele                                               </w:t>
            </w:r>
          </w:p>
          <w:p w14:paraId="53CE8712" w14:textId="77777777" w:rsidR="00E2233D" w:rsidRDefault="00E2233D" w:rsidP="00E80303">
            <w:pPr>
              <w:pStyle w:val="TabellRader"/>
              <w:jc w:val="left"/>
            </w:pPr>
            <w:r>
              <w:t xml:space="preserve">Överkalix                                           </w:t>
            </w:r>
          </w:p>
          <w:p w14:paraId="3520A2B1" w14:textId="77777777" w:rsidR="00E2233D" w:rsidRDefault="00E2233D" w:rsidP="00E80303">
            <w:pPr>
              <w:pStyle w:val="TabellRader"/>
              <w:jc w:val="left"/>
            </w:pPr>
            <w:r>
              <w:t xml:space="preserve">Övertorneå                                          </w:t>
            </w:r>
          </w:p>
          <w:p w14:paraId="400E4262" w14:textId="77777777" w:rsidR="00E2233D" w:rsidRDefault="00E2233D" w:rsidP="00E80303">
            <w:pPr>
              <w:pStyle w:val="TabellRader"/>
              <w:jc w:val="left"/>
            </w:pPr>
            <w:r>
              <w:t xml:space="preserve">Pajala       </w:t>
            </w:r>
          </w:p>
        </w:tc>
      </w:tr>
      <w:tr w:rsidR="00955AC7" w14:paraId="2A8FF068" w14:textId="77777777" w:rsidTr="00E80303">
        <w:tblPrEx>
          <w:tblBorders>
            <w:insideH w:val="single" w:sz="4" w:space="0" w:color="auto"/>
          </w:tblBorders>
        </w:tblPrEx>
        <w:tc>
          <w:tcPr>
            <w:tcW w:w="2982" w:type="dxa"/>
            <w:gridSpan w:val="3"/>
            <w:shd w:val="clear" w:color="auto" w:fill="auto"/>
          </w:tcPr>
          <w:p w14:paraId="6E888B2D" w14:textId="6A2A1432" w:rsidR="00955AC7" w:rsidRDefault="00955AC7" w:rsidP="00E80303">
            <w:pPr>
              <w:pStyle w:val="TabellHuvud"/>
              <w:ind w:right="-56"/>
              <w:jc w:val="left"/>
            </w:pPr>
            <w:r>
              <w:t xml:space="preserve">Pendlingskommuner forts. </w:t>
            </w:r>
          </w:p>
        </w:tc>
        <w:tc>
          <w:tcPr>
            <w:tcW w:w="2977" w:type="dxa"/>
            <w:gridSpan w:val="3"/>
            <w:shd w:val="clear" w:color="auto" w:fill="auto"/>
          </w:tcPr>
          <w:p w14:paraId="075031B7" w14:textId="6B55A8BD" w:rsidR="00955AC7" w:rsidRDefault="00955AC7" w:rsidP="00E80303">
            <w:pPr>
              <w:pStyle w:val="TabellHuvud"/>
              <w:ind w:right="-56"/>
              <w:jc w:val="left"/>
            </w:pPr>
            <w:r>
              <w:t xml:space="preserve">Varuproducerande kommuner forts. </w:t>
            </w:r>
          </w:p>
        </w:tc>
      </w:tr>
      <w:tr w:rsidR="00955AC7" w14:paraId="77C48C06" w14:textId="77777777" w:rsidTr="00E80303">
        <w:tblPrEx>
          <w:tblBorders>
            <w:insideH w:val="single" w:sz="4" w:space="0" w:color="auto"/>
          </w:tblBorders>
        </w:tblPrEx>
        <w:tc>
          <w:tcPr>
            <w:tcW w:w="2982" w:type="dxa"/>
            <w:gridSpan w:val="3"/>
            <w:shd w:val="clear" w:color="auto" w:fill="auto"/>
          </w:tcPr>
          <w:p w14:paraId="6A48DF18" w14:textId="78F24F06" w:rsidR="00955AC7" w:rsidRPr="00955AC7" w:rsidRDefault="00955AC7" w:rsidP="00955AC7">
            <w:pPr>
              <w:pStyle w:val="TabellRader"/>
              <w:jc w:val="left"/>
            </w:pPr>
            <w:r>
              <w:t xml:space="preserve"> </w:t>
            </w:r>
            <w:r w:rsidRPr="00955AC7">
              <w:t>Orsa</w:t>
            </w:r>
          </w:p>
          <w:p w14:paraId="08A39841" w14:textId="77777777" w:rsidR="00955AC7" w:rsidRPr="00955AC7" w:rsidRDefault="00955AC7" w:rsidP="00955AC7">
            <w:pPr>
              <w:pStyle w:val="TabellRader"/>
              <w:jc w:val="left"/>
            </w:pPr>
            <w:r w:rsidRPr="00955AC7">
              <w:t xml:space="preserve"> Smedjebacken</w:t>
            </w:r>
          </w:p>
          <w:p w14:paraId="0714A4BF" w14:textId="77777777" w:rsidR="00955AC7" w:rsidRPr="00955AC7" w:rsidRDefault="00955AC7" w:rsidP="00955AC7">
            <w:pPr>
              <w:pStyle w:val="TabellRader"/>
              <w:jc w:val="left"/>
            </w:pPr>
            <w:r w:rsidRPr="00955AC7">
              <w:t xml:space="preserve"> Säter</w:t>
            </w:r>
          </w:p>
          <w:p w14:paraId="3E00F087" w14:textId="77777777" w:rsidR="00955AC7" w:rsidRPr="00955AC7" w:rsidRDefault="00955AC7" w:rsidP="00955AC7">
            <w:pPr>
              <w:pStyle w:val="TabellRader"/>
              <w:jc w:val="left"/>
            </w:pPr>
            <w:r w:rsidRPr="00955AC7">
              <w:t xml:space="preserve"> Ockelbo</w:t>
            </w:r>
          </w:p>
          <w:p w14:paraId="45184D46" w14:textId="77777777" w:rsidR="00955AC7" w:rsidRPr="00955AC7" w:rsidRDefault="00955AC7" w:rsidP="00955AC7">
            <w:pPr>
              <w:pStyle w:val="TabellRader"/>
              <w:jc w:val="left"/>
            </w:pPr>
            <w:r w:rsidRPr="00955AC7">
              <w:t xml:space="preserve"> Krokom</w:t>
            </w:r>
          </w:p>
          <w:p w14:paraId="223A5218" w14:textId="5059554A" w:rsidR="00955AC7" w:rsidRPr="00955AC7" w:rsidRDefault="00955AC7" w:rsidP="00955AC7">
            <w:pPr>
              <w:pStyle w:val="TabellHuvud"/>
              <w:ind w:right="-56"/>
              <w:jc w:val="left"/>
              <w:rPr>
                <w:b w:val="0"/>
              </w:rPr>
            </w:pPr>
            <w:r w:rsidRPr="00955AC7">
              <w:rPr>
                <w:b w:val="0"/>
              </w:rPr>
              <w:t xml:space="preserve"> Bjurholm</w:t>
            </w:r>
            <w:r w:rsidRPr="00955AC7">
              <w:rPr>
                <w:b w:val="0"/>
              </w:rPr>
              <w:br/>
              <w:t xml:space="preserve"> Vännäs</w:t>
            </w:r>
          </w:p>
        </w:tc>
        <w:tc>
          <w:tcPr>
            <w:tcW w:w="2977" w:type="dxa"/>
            <w:gridSpan w:val="3"/>
            <w:shd w:val="clear" w:color="auto" w:fill="auto"/>
          </w:tcPr>
          <w:p w14:paraId="74D93575" w14:textId="77777777" w:rsidR="00955AC7" w:rsidRPr="00955AC7" w:rsidRDefault="00955AC7" w:rsidP="00E80303">
            <w:pPr>
              <w:pStyle w:val="TabellHuvud"/>
              <w:ind w:right="-56"/>
              <w:jc w:val="left"/>
              <w:rPr>
                <w:b w:val="0"/>
              </w:rPr>
            </w:pPr>
            <w:r w:rsidRPr="00955AC7">
              <w:rPr>
                <w:b w:val="0"/>
              </w:rPr>
              <w:t>Köping</w:t>
            </w:r>
          </w:p>
          <w:p w14:paraId="20E1D01C" w14:textId="77777777" w:rsidR="00955AC7" w:rsidRPr="00955AC7" w:rsidRDefault="00955AC7" w:rsidP="00E80303">
            <w:pPr>
              <w:pStyle w:val="TabellHuvud"/>
              <w:ind w:right="-56"/>
              <w:jc w:val="left"/>
              <w:rPr>
                <w:b w:val="0"/>
              </w:rPr>
            </w:pPr>
            <w:r w:rsidRPr="00955AC7">
              <w:rPr>
                <w:b w:val="0"/>
              </w:rPr>
              <w:t>Arboga</w:t>
            </w:r>
          </w:p>
          <w:p w14:paraId="0F4A8B9D" w14:textId="77777777" w:rsidR="00955AC7" w:rsidRPr="00955AC7" w:rsidRDefault="00955AC7" w:rsidP="00E80303">
            <w:pPr>
              <w:pStyle w:val="TabellHuvud"/>
              <w:ind w:right="-56"/>
              <w:jc w:val="left"/>
              <w:rPr>
                <w:b w:val="0"/>
              </w:rPr>
            </w:pPr>
            <w:r w:rsidRPr="00955AC7">
              <w:rPr>
                <w:b w:val="0"/>
              </w:rPr>
              <w:t>Avesta</w:t>
            </w:r>
          </w:p>
          <w:p w14:paraId="16706F40" w14:textId="77777777" w:rsidR="00955AC7" w:rsidRPr="00955AC7" w:rsidRDefault="00955AC7" w:rsidP="00E80303">
            <w:pPr>
              <w:pStyle w:val="TabellHuvud"/>
              <w:ind w:right="-56"/>
              <w:jc w:val="left"/>
              <w:rPr>
                <w:b w:val="0"/>
              </w:rPr>
            </w:pPr>
            <w:r w:rsidRPr="00955AC7">
              <w:rPr>
                <w:b w:val="0"/>
              </w:rPr>
              <w:t>Ludvika</w:t>
            </w:r>
          </w:p>
          <w:p w14:paraId="31414836" w14:textId="77777777" w:rsidR="00955AC7" w:rsidRPr="00955AC7" w:rsidRDefault="00955AC7" w:rsidP="00E80303">
            <w:pPr>
              <w:pStyle w:val="TabellHuvud"/>
              <w:ind w:right="-56"/>
              <w:jc w:val="left"/>
              <w:rPr>
                <w:b w:val="0"/>
              </w:rPr>
            </w:pPr>
            <w:r w:rsidRPr="00955AC7">
              <w:rPr>
                <w:b w:val="0"/>
              </w:rPr>
              <w:t>Hofors</w:t>
            </w:r>
          </w:p>
          <w:p w14:paraId="218DCA56" w14:textId="77777777" w:rsidR="00955AC7" w:rsidRPr="00955AC7" w:rsidRDefault="00955AC7" w:rsidP="00E80303">
            <w:pPr>
              <w:pStyle w:val="TabellHuvud"/>
              <w:ind w:right="-56"/>
              <w:jc w:val="left"/>
              <w:rPr>
                <w:b w:val="0"/>
              </w:rPr>
            </w:pPr>
            <w:r w:rsidRPr="00955AC7">
              <w:rPr>
                <w:b w:val="0"/>
              </w:rPr>
              <w:t>Ovanåker</w:t>
            </w:r>
          </w:p>
          <w:p w14:paraId="7F52584D" w14:textId="77777777" w:rsidR="00955AC7" w:rsidRPr="00955AC7" w:rsidRDefault="00955AC7" w:rsidP="00E80303">
            <w:pPr>
              <w:pStyle w:val="TabellHuvud"/>
              <w:ind w:right="-56"/>
              <w:jc w:val="left"/>
              <w:rPr>
                <w:b w:val="0"/>
              </w:rPr>
            </w:pPr>
            <w:r w:rsidRPr="00955AC7">
              <w:rPr>
                <w:b w:val="0"/>
              </w:rPr>
              <w:t>Sandviken</w:t>
            </w:r>
          </w:p>
          <w:p w14:paraId="0194900C" w14:textId="77777777" w:rsidR="00955AC7" w:rsidRPr="00955AC7" w:rsidRDefault="00955AC7" w:rsidP="00E80303">
            <w:pPr>
              <w:pStyle w:val="TabellHuvud"/>
              <w:ind w:right="-56"/>
              <w:jc w:val="left"/>
              <w:rPr>
                <w:b w:val="0"/>
              </w:rPr>
            </w:pPr>
            <w:r w:rsidRPr="00955AC7">
              <w:rPr>
                <w:b w:val="0"/>
              </w:rPr>
              <w:t>Norsjö</w:t>
            </w:r>
          </w:p>
          <w:p w14:paraId="72E3EF0A" w14:textId="77777777" w:rsidR="00955AC7" w:rsidRPr="00955AC7" w:rsidRDefault="00955AC7" w:rsidP="00E80303">
            <w:pPr>
              <w:pStyle w:val="TabellHuvud"/>
              <w:ind w:right="-56"/>
              <w:jc w:val="left"/>
              <w:rPr>
                <w:b w:val="0"/>
              </w:rPr>
            </w:pPr>
            <w:r w:rsidRPr="00955AC7">
              <w:rPr>
                <w:b w:val="0"/>
              </w:rPr>
              <w:t>Malå</w:t>
            </w:r>
          </w:p>
          <w:p w14:paraId="326C173F" w14:textId="64A622A0" w:rsidR="00955AC7" w:rsidRPr="00955AC7" w:rsidRDefault="00955AC7" w:rsidP="00E80303">
            <w:pPr>
              <w:pStyle w:val="TabellHuvud"/>
              <w:ind w:right="-56"/>
              <w:jc w:val="left"/>
              <w:rPr>
                <w:b w:val="0"/>
              </w:rPr>
            </w:pPr>
            <w:r w:rsidRPr="00955AC7">
              <w:rPr>
                <w:b w:val="0"/>
              </w:rPr>
              <w:t>Gällivare</w:t>
            </w:r>
          </w:p>
        </w:tc>
      </w:tr>
      <w:tr w:rsidR="00E2233D" w14:paraId="34F5AC8D" w14:textId="77777777" w:rsidTr="00E80303">
        <w:tblPrEx>
          <w:tblBorders>
            <w:insideH w:val="single" w:sz="4" w:space="0" w:color="auto"/>
          </w:tblBorders>
        </w:tblPrEx>
        <w:tc>
          <w:tcPr>
            <w:tcW w:w="2982" w:type="dxa"/>
            <w:gridSpan w:val="3"/>
            <w:shd w:val="clear" w:color="auto" w:fill="auto"/>
          </w:tcPr>
          <w:p w14:paraId="190A471D" w14:textId="2D565921" w:rsidR="00E2233D" w:rsidRDefault="00E2233D" w:rsidP="00E80303">
            <w:pPr>
              <w:pStyle w:val="TabellHuvud"/>
              <w:ind w:right="-56"/>
              <w:jc w:val="left"/>
            </w:pPr>
            <w:r>
              <w:t>Kommuner i tätbefolkad region</w:t>
            </w:r>
          </w:p>
        </w:tc>
        <w:tc>
          <w:tcPr>
            <w:tcW w:w="2977" w:type="dxa"/>
            <w:gridSpan w:val="3"/>
            <w:shd w:val="clear" w:color="auto" w:fill="auto"/>
          </w:tcPr>
          <w:p w14:paraId="3A56F4AF" w14:textId="77777777" w:rsidR="00E2233D" w:rsidRDefault="00E2233D" w:rsidP="00E80303">
            <w:pPr>
              <w:pStyle w:val="TabellHuvud"/>
              <w:ind w:right="-56"/>
              <w:jc w:val="left"/>
            </w:pPr>
            <w:r>
              <w:t>Kommuner i glesbefolkad region</w:t>
            </w:r>
          </w:p>
        </w:tc>
      </w:tr>
      <w:tr w:rsidR="00E2233D" w14:paraId="33110F84" w14:textId="77777777" w:rsidTr="00E80303">
        <w:tblPrEx>
          <w:tblBorders>
            <w:insideH w:val="single" w:sz="4" w:space="0" w:color="auto"/>
          </w:tblBorders>
        </w:tblPrEx>
        <w:tc>
          <w:tcPr>
            <w:tcW w:w="2982" w:type="dxa"/>
            <w:gridSpan w:val="3"/>
            <w:shd w:val="clear" w:color="auto" w:fill="auto"/>
          </w:tcPr>
          <w:p w14:paraId="4FE961EE" w14:textId="229A2309" w:rsidR="00E2233D" w:rsidRDefault="00CE05B3" w:rsidP="00E80303">
            <w:pPr>
              <w:pStyle w:val="TabellRader"/>
              <w:ind w:right="-56"/>
              <w:jc w:val="left"/>
            </w:pPr>
            <w:r>
              <w:t xml:space="preserve"> </w:t>
            </w:r>
            <w:r w:rsidR="00E2233D">
              <w:t xml:space="preserve">Enköping                                            </w:t>
            </w:r>
          </w:p>
          <w:p w14:paraId="475ED6F4" w14:textId="3B958450" w:rsidR="00E2233D" w:rsidRDefault="00CE05B3" w:rsidP="00E80303">
            <w:pPr>
              <w:pStyle w:val="TabellRader"/>
              <w:ind w:right="-56"/>
              <w:jc w:val="left"/>
            </w:pPr>
            <w:r>
              <w:t xml:space="preserve"> </w:t>
            </w:r>
            <w:r w:rsidR="00E2233D">
              <w:t xml:space="preserve">Flen                                                </w:t>
            </w:r>
          </w:p>
          <w:p w14:paraId="1C693346" w14:textId="3F31D39B" w:rsidR="00E2233D" w:rsidRDefault="00CE05B3" w:rsidP="00E80303">
            <w:pPr>
              <w:pStyle w:val="TabellRader"/>
              <w:ind w:right="-56"/>
              <w:jc w:val="left"/>
            </w:pPr>
            <w:r>
              <w:t xml:space="preserve"> </w:t>
            </w:r>
            <w:r w:rsidR="00E2233D">
              <w:t xml:space="preserve">Katrineholm                                         </w:t>
            </w:r>
          </w:p>
          <w:p w14:paraId="0AE0B5BC" w14:textId="76AE5C0D" w:rsidR="00E2233D" w:rsidRDefault="00CE05B3" w:rsidP="00E80303">
            <w:pPr>
              <w:pStyle w:val="TabellRader"/>
              <w:ind w:right="-56"/>
              <w:jc w:val="left"/>
            </w:pPr>
            <w:r>
              <w:t xml:space="preserve"> </w:t>
            </w:r>
            <w:r w:rsidR="00E2233D">
              <w:t xml:space="preserve">Kinda                                               </w:t>
            </w:r>
          </w:p>
          <w:p w14:paraId="69A8B4B4" w14:textId="4989B20F" w:rsidR="00E2233D" w:rsidRDefault="00CE05B3" w:rsidP="00E80303">
            <w:pPr>
              <w:pStyle w:val="TabellRader"/>
              <w:ind w:right="-56"/>
              <w:jc w:val="left"/>
            </w:pPr>
            <w:r>
              <w:t xml:space="preserve"> </w:t>
            </w:r>
            <w:r w:rsidR="00E2233D">
              <w:t xml:space="preserve">Motala                                              </w:t>
            </w:r>
          </w:p>
          <w:p w14:paraId="08293B34" w14:textId="40EE2B7C" w:rsidR="00E2233D" w:rsidRDefault="00CE05B3" w:rsidP="00E80303">
            <w:pPr>
              <w:pStyle w:val="TabellRader"/>
              <w:ind w:right="-56"/>
              <w:jc w:val="left"/>
            </w:pPr>
            <w:r>
              <w:t xml:space="preserve"> </w:t>
            </w:r>
            <w:r w:rsidR="00E2233D">
              <w:t xml:space="preserve">Mjölby                                              </w:t>
            </w:r>
          </w:p>
          <w:p w14:paraId="30D0FD41" w14:textId="5DC1A38E" w:rsidR="00E2233D" w:rsidRDefault="00CE05B3" w:rsidP="00E80303">
            <w:pPr>
              <w:pStyle w:val="TabellRader"/>
              <w:ind w:right="-56"/>
              <w:jc w:val="left"/>
            </w:pPr>
            <w:r>
              <w:t xml:space="preserve"> </w:t>
            </w:r>
            <w:r w:rsidR="00E2233D">
              <w:t xml:space="preserve">Nässjö                                              </w:t>
            </w:r>
          </w:p>
          <w:p w14:paraId="5C906567" w14:textId="11CF18AE" w:rsidR="00E2233D" w:rsidRDefault="00CE05B3" w:rsidP="00E80303">
            <w:pPr>
              <w:pStyle w:val="TabellRader"/>
              <w:ind w:right="-56"/>
              <w:jc w:val="left"/>
            </w:pPr>
            <w:r>
              <w:t xml:space="preserve"> </w:t>
            </w:r>
            <w:r w:rsidR="00E2233D">
              <w:t xml:space="preserve">Eksjö                                               </w:t>
            </w:r>
          </w:p>
          <w:p w14:paraId="2A8F0280" w14:textId="25B4121E" w:rsidR="00E2233D" w:rsidRDefault="00CE05B3" w:rsidP="00E80303">
            <w:pPr>
              <w:pStyle w:val="TabellRader"/>
              <w:ind w:right="-56"/>
              <w:jc w:val="left"/>
            </w:pPr>
            <w:r>
              <w:t xml:space="preserve"> </w:t>
            </w:r>
            <w:r w:rsidR="00E2233D">
              <w:t xml:space="preserve">Älmhult                                             </w:t>
            </w:r>
          </w:p>
          <w:p w14:paraId="4B5FB96C" w14:textId="046F0072" w:rsidR="00E2233D" w:rsidRDefault="00CE05B3" w:rsidP="00E80303">
            <w:pPr>
              <w:pStyle w:val="TabellRader"/>
              <w:ind w:right="-56"/>
              <w:jc w:val="left"/>
            </w:pPr>
            <w:r>
              <w:t xml:space="preserve"> </w:t>
            </w:r>
            <w:r w:rsidR="00E2233D">
              <w:t xml:space="preserve">Västervik                                           </w:t>
            </w:r>
          </w:p>
          <w:p w14:paraId="325944AB" w14:textId="7B267DAA" w:rsidR="00E2233D" w:rsidRDefault="00CE05B3" w:rsidP="00E80303">
            <w:pPr>
              <w:pStyle w:val="TabellRader"/>
              <w:ind w:right="-56"/>
              <w:jc w:val="left"/>
            </w:pPr>
            <w:r>
              <w:t xml:space="preserve"> </w:t>
            </w:r>
            <w:r w:rsidR="00E2233D">
              <w:t xml:space="preserve">Ronneby                                             </w:t>
            </w:r>
          </w:p>
          <w:p w14:paraId="25AC2532" w14:textId="42F071DF" w:rsidR="00E2233D" w:rsidRDefault="00CE05B3" w:rsidP="00E80303">
            <w:pPr>
              <w:pStyle w:val="TabellRader"/>
              <w:ind w:right="-56"/>
              <w:jc w:val="left"/>
            </w:pPr>
            <w:r>
              <w:t xml:space="preserve"> </w:t>
            </w:r>
            <w:r w:rsidR="00E2233D">
              <w:t xml:space="preserve">Karlshamn                                           </w:t>
            </w:r>
          </w:p>
          <w:p w14:paraId="581BB72B" w14:textId="2504614A" w:rsidR="00E2233D" w:rsidRDefault="00CE05B3" w:rsidP="00E80303">
            <w:pPr>
              <w:pStyle w:val="TabellRader"/>
              <w:ind w:right="-56"/>
              <w:jc w:val="left"/>
            </w:pPr>
            <w:r>
              <w:t xml:space="preserve"> </w:t>
            </w:r>
            <w:r w:rsidR="00E2233D">
              <w:t xml:space="preserve">Sölvesborg                                          </w:t>
            </w:r>
          </w:p>
          <w:p w14:paraId="3A4EDBD1" w14:textId="489D0254" w:rsidR="00E2233D" w:rsidRDefault="00CE05B3" w:rsidP="00E80303">
            <w:pPr>
              <w:pStyle w:val="TabellRader"/>
              <w:ind w:right="-56"/>
              <w:jc w:val="left"/>
            </w:pPr>
            <w:r>
              <w:t xml:space="preserve"> </w:t>
            </w:r>
            <w:r w:rsidR="00E2233D">
              <w:t xml:space="preserve">Landskrona                                          </w:t>
            </w:r>
          </w:p>
          <w:p w14:paraId="7E53A9AD" w14:textId="79538B4A" w:rsidR="00E2233D" w:rsidRDefault="00CE05B3" w:rsidP="00E80303">
            <w:pPr>
              <w:pStyle w:val="TabellRader"/>
              <w:ind w:right="-56"/>
              <w:jc w:val="left"/>
            </w:pPr>
            <w:r>
              <w:t xml:space="preserve"> </w:t>
            </w:r>
            <w:r w:rsidR="00E2233D">
              <w:t xml:space="preserve">Ystad                                               </w:t>
            </w:r>
          </w:p>
          <w:p w14:paraId="6AA1605C" w14:textId="370A4AF0" w:rsidR="00E2233D" w:rsidRDefault="00CE05B3" w:rsidP="00E80303">
            <w:pPr>
              <w:pStyle w:val="TabellRader"/>
              <w:ind w:right="-56"/>
              <w:jc w:val="left"/>
            </w:pPr>
            <w:r>
              <w:t xml:space="preserve"> </w:t>
            </w:r>
            <w:r w:rsidR="00E2233D">
              <w:t xml:space="preserve">Simrishamn                                          </w:t>
            </w:r>
          </w:p>
          <w:p w14:paraId="4BFA95B1" w14:textId="11CC074C" w:rsidR="00E2233D" w:rsidRDefault="00CE05B3" w:rsidP="00E80303">
            <w:pPr>
              <w:pStyle w:val="TabellRader"/>
              <w:ind w:right="-56"/>
              <w:jc w:val="left"/>
            </w:pPr>
            <w:r>
              <w:t xml:space="preserve"> </w:t>
            </w:r>
            <w:r w:rsidR="00E2233D">
              <w:t xml:space="preserve">Laholm                                              </w:t>
            </w:r>
          </w:p>
          <w:p w14:paraId="674D9332" w14:textId="3CBCCBCB" w:rsidR="00E2233D" w:rsidRDefault="00CE05B3" w:rsidP="00E80303">
            <w:pPr>
              <w:pStyle w:val="TabellRader"/>
              <w:ind w:right="-56"/>
              <w:jc w:val="left"/>
            </w:pPr>
            <w:r>
              <w:t xml:space="preserve"> </w:t>
            </w:r>
            <w:r w:rsidR="00E2233D">
              <w:t xml:space="preserve">Falkenberg                                          </w:t>
            </w:r>
          </w:p>
          <w:p w14:paraId="2614D496" w14:textId="0551B3CE" w:rsidR="00E2233D" w:rsidRDefault="00CE05B3" w:rsidP="00E80303">
            <w:pPr>
              <w:pStyle w:val="TabellRader"/>
              <w:ind w:right="-56"/>
              <w:jc w:val="left"/>
            </w:pPr>
            <w:r>
              <w:t xml:space="preserve"> </w:t>
            </w:r>
            <w:r w:rsidR="00E2233D">
              <w:t xml:space="preserve">Karlsborg                                           </w:t>
            </w:r>
          </w:p>
          <w:p w14:paraId="082C35CB" w14:textId="0D611D4F" w:rsidR="00E2233D" w:rsidRDefault="00CE05B3" w:rsidP="00E80303">
            <w:pPr>
              <w:pStyle w:val="TabellRader"/>
              <w:ind w:right="-56"/>
              <w:jc w:val="left"/>
            </w:pPr>
            <w:r>
              <w:t xml:space="preserve"> </w:t>
            </w:r>
            <w:r w:rsidR="00E2233D">
              <w:t xml:space="preserve">Mellerud                                            </w:t>
            </w:r>
          </w:p>
          <w:p w14:paraId="2318622C" w14:textId="1D7E542E" w:rsidR="00E2233D" w:rsidRDefault="00CE05B3" w:rsidP="00E80303">
            <w:pPr>
              <w:pStyle w:val="TabellRader"/>
              <w:ind w:right="-56"/>
              <w:jc w:val="left"/>
            </w:pPr>
            <w:r>
              <w:t xml:space="preserve"> </w:t>
            </w:r>
            <w:r w:rsidR="00E2233D">
              <w:t xml:space="preserve">Mark                                                </w:t>
            </w:r>
          </w:p>
          <w:p w14:paraId="797AF903" w14:textId="2165EB44" w:rsidR="00E2233D" w:rsidRDefault="00CE05B3" w:rsidP="00E80303">
            <w:pPr>
              <w:pStyle w:val="TabellRader"/>
              <w:ind w:right="-56"/>
              <w:jc w:val="left"/>
            </w:pPr>
            <w:r>
              <w:t xml:space="preserve"> </w:t>
            </w:r>
            <w:r w:rsidR="00E2233D">
              <w:t xml:space="preserve">Svenljunga                                          </w:t>
            </w:r>
          </w:p>
          <w:p w14:paraId="7DAFEFC8" w14:textId="08EF3649" w:rsidR="00E2233D" w:rsidRDefault="00CE05B3" w:rsidP="00E80303">
            <w:pPr>
              <w:pStyle w:val="TabellRader"/>
              <w:ind w:right="-56"/>
              <w:jc w:val="left"/>
            </w:pPr>
            <w:r>
              <w:t xml:space="preserve"> </w:t>
            </w:r>
            <w:r w:rsidR="00E2233D">
              <w:t xml:space="preserve">Ulricehamn                                          </w:t>
            </w:r>
          </w:p>
          <w:p w14:paraId="618ECA0F" w14:textId="525DC5E1" w:rsidR="00E2233D" w:rsidRDefault="001E3CBD" w:rsidP="00E80303">
            <w:pPr>
              <w:pStyle w:val="TabellRader"/>
              <w:ind w:right="-56"/>
              <w:jc w:val="left"/>
            </w:pPr>
            <w:r>
              <w:t xml:space="preserve"> </w:t>
            </w:r>
            <w:r w:rsidR="00E2233D">
              <w:t xml:space="preserve">Åmål                                                </w:t>
            </w:r>
          </w:p>
          <w:p w14:paraId="3DEA8BC6" w14:textId="6495567C" w:rsidR="00E2233D" w:rsidRDefault="001E3CBD" w:rsidP="00E80303">
            <w:pPr>
              <w:pStyle w:val="TabellRader"/>
              <w:ind w:right="-56"/>
              <w:jc w:val="left"/>
            </w:pPr>
            <w:r>
              <w:t xml:space="preserve"> </w:t>
            </w:r>
            <w:r w:rsidR="00E2233D">
              <w:t xml:space="preserve">Mariestad                                           </w:t>
            </w:r>
          </w:p>
          <w:p w14:paraId="6A00FB1A" w14:textId="35F8A217" w:rsidR="00E2233D" w:rsidRDefault="001E3CBD" w:rsidP="00E80303">
            <w:pPr>
              <w:pStyle w:val="TabellRader"/>
              <w:ind w:right="-56"/>
              <w:jc w:val="left"/>
            </w:pPr>
            <w:r>
              <w:t xml:space="preserve"> </w:t>
            </w:r>
            <w:r w:rsidR="00E2233D">
              <w:t xml:space="preserve">Lidköping                                           </w:t>
            </w:r>
          </w:p>
          <w:p w14:paraId="42ADFBEC" w14:textId="749C1702" w:rsidR="00E2233D" w:rsidRDefault="001E3CBD" w:rsidP="00E80303">
            <w:pPr>
              <w:pStyle w:val="TabellRader"/>
              <w:ind w:right="-56"/>
              <w:jc w:val="left"/>
            </w:pPr>
            <w:r>
              <w:t xml:space="preserve"> </w:t>
            </w:r>
            <w:r w:rsidR="00E2233D">
              <w:t xml:space="preserve">Skara                                               </w:t>
            </w:r>
          </w:p>
          <w:p w14:paraId="27A660A8" w14:textId="423A6611" w:rsidR="00E2233D" w:rsidRDefault="001E3CBD" w:rsidP="00E80303">
            <w:pPr>
              <w:pStyle w:val="TabellRader"/>
              <w:ind w:right="-56"/>
              <w:jc w:val="left"/>
            </w:pPr>
            <w:r>
              <w:t xml:space="preserve"> </w:t>
            </w:r>
            <w:r w:rsidR="00E2233D">
              <w:t xml:space="preserve">Falköping                                           </w:t>
            </w:r>
          </w:p>
          <w:p w14:paraId="34D6D14B" w14:textId="1B19B19D" w:rsidR="00E2233D" w:rsidRDefault="001E3CBD" w:rsidP="00E80303">
            <w:pPr>
              <w:pStyle w:val="TabellRader"/>
              <w:ind w:right="-56"/>
              <w:jc w:val="left"/>
            </w:pPr>
            <w:r>
              <w:t xml:space="preserve"> </w:t>
            </w:r>
            <w:r w:rsidR="00E2233D">
              <w:t xml:space="preserve">Kristinehamn                                        </w:t>
            </w:r>
          </w:p>
          <w:p w14:paraId="3027EFEE" w14:textId="23E4768B" w:rsidR="00E2233D" w:rsidRDefault="001E3CBD" w:rsidP="00E80303">
            <w:pPr>
              <w:pStyle w:val="TabellRader"/>
              <w:ind w:right="-56"/>
              <w:jc w:val="left"/>
            </w:pPr>
            <w:r>
              <w:t xml:space="preserve"> </w:t>
            </w:r>
            <w:r w:rsidR="00E2233D">
              <w:t xml:space="preserve">Säffle                                              </w:t>
            </w:r>
          </w:p>
          <w:p w14:paraId="072C5475" w14:textId="29A71D66" w:rsidR="00E2233D" w:rsidRDefault="001E3CBD" w:rsidP="00E80303">
            <w:pPr>
              <w:pStyle w:val="TabellRader"/>
              <w:ind w:right="-56"/>
              <w:jc w:val="left"/>
            </w:pPr>
            <w:r>
              <w:t xml:space="preserve"> </w:t>
            </w:r>
            <w:r w:rsidR="00E2233D">
              <w:t xml:space="preserve">Hällefors                                           </w:t>
            </w:r>
          </w:p>
          <w:p w14:paraId="4AB0BB8F" w14:textId="6D6906B4" w:rsidR="00E2233D" w:rsidRDefault="001E3CBD" w:rsidP="00E80303">
            <w:pPr>
              <w:pStyle w:val="TabellRader"/>
              <w:ind w:right="-56"/>
              <w:jc w:val="left"/>
            </w:pPr>
            <w:r>
              <w:t xml:space="preserve"> </w:t>
            </w:r>
            <w:r w:rsidR="00E2233D">
              <w:t xml:space="preserve">Sala                                                </w:t>
            </w:r>
          </w:p>
          <w:p w14:paraId="7918397C" w14:textId="7DC0F865" w:rsidR="00E2233D" w:rsidRDefault="001E3CBD" w:rsidP="00E80303">
            <w:pPr>
              <w:pStyle w:val="TabellRader"/>
              <w:ind w:right="-56"/>
              <w:jc w:val="left"/>
            </w:pPr>
            <w:r>
              <w:t xml:space="preserve"> </w:t>
            </w:r>
            <w:r w:rsidR="00E2233D">
              <w:t xml:space="preserve">Leksand                                             </w:t>
            </w:r>
          </w:p>
          <w:p w14:paraId="31623066" w14:textId="5D709015" w:rsidR="00E2233D" w:rsidRDefault="001E3CBD" w:rsidP="00E80303">
            <w:pPr>
              <w:pStyle w:val="TabellRader"/>
              <w:ind w:right="-56"/>
              <w:jc w:val="left"/>
            </w:pPr>
            <w:r>
              <w:t xml:space="preserve"> </w:t>
            </w:r>
            <w:r w:rsidR="00E2233D">
              <w:t xml:space="preserve">Borlänge                                            </w:t>
            </w:r>
          </w:p>
          <w:p w14:paraId="1EE7978B" w14:textId="4341A284" w:rsidR="00E2233D" w:rsidRDefault="001E3CBD" w:rsidP="00E80303">
            <w:pPr>
              <w:pStyle w:val="TabellRader"/>
              <w:ind w:right="-56"/>
              <w:jc w:val="left"/>
            </w:pPr>
            <w:r>
              <w:t xml:space="preserve"> </w:t>
            </w:r>
            <w:r w:rsidR="00E2233D">
              <w:t xml:space="preserve">Hedemora                                            </w:t>
            </w:r>
          </w:p>
        </w:tc>
        <w:tc>
          <w:tcPr>
            <w:tcW w:w="2977" w:type="dxa"/>
            <w:gridSpan w:val="3"/>
            <w:shd w:val="clear" w:color="auto" w:fill="auto"/>
          </w:tcPr>
          <w:p w14:paraId="35AD64D9" w14:textId="77777777" w:rsidR="00E2233D" w:rsidRDefault="00E2233D" w:rsidP="00E80303">
            <w:pPr>
              <w:pStyle w:val="TabellRader"/>
              <w:ind w:right="-56"/>
              <w:jc w:val="left"/>
            </w:pPr>
            <w:r>
              <w:t xml:space="preserve">Eda                                                 </w:t>
            </w:r>
          </w:p>
          <w:p w14:paraId="580298E5" w14:textId="77777777" w:rsidR="00E2233D" w:rsidRDefault="00E2233D" w:rsidP="00E80303">
            <w:pPr>
              <w:pStyle w:val="TabellRader"/>
              <w:ind w:right="-56"/>
              <w:jc w:val="left"/>
            </w:pPr>
            <w:r>
              <w:t xml:space="preserve">Sunne                                               </w:t>
            </w:r>
          </w:p>
          <w:p w14:paraId="76B06EA4" w14:textId="77777777" w:rsidR="00E2233D" w:rsidRDefault="00E2233D" w:rsidP="00E80303">
            <w:pPr>
              <w:pStyle w:val="TabellRader"/>
              <w:ind w:right="-56"/>
              <w:jc w:val="left"/>
            </w:pPr>
            <w:r>
              <w:t xml:space="preserve">Mora                                                </w:t>
            </w:r>
          </w:p>
          <w:p w14:paraId="69918788" w14:textId="77777777" w:rsidR="00E2233D" w:rsidRDefault="00E2233D" w:rsidP="00E80303">
            <w:pPr>
              <w:pStyle w:val="TabellRader"/>
              <w:ind w:right="-56"/>
              <w:jc w:val="left"/>
            </w:pPr>
            <w:r>
              <w:t xml:space="preserve">Söderhamn                                           </w:t>
            </w:r>
          </w:p>
          <w:p w14:paraId="0F095349" w14:textId="77777777" w:rsidR="00E2233D" w:rsidRDefault="00E2233D" w:rsidP="00E80303">
            <w:pPr>
              <w:pStyle w:val="TabellRader"/>
              <w:ind w:right="-56"/>
              <w:jc w:val="left"/>
            </w:pPr>
            <w:r>
              <w:t xml:space="preserve">Bollnäs                                             </w:t>
            </w:r>
          </w:p>
          <w:p w14:paraId="73CCDA0E" w14:textId="77777777" w:rsidR="00E2233D" w:rsidRDefault="00E2233D" w:rsidP="00E80303">
            <w:pPr>
              <w:pStyle w:val="TabellRader"/>
              <w:ind w:right="-56"/>
              <w:jc w:val="left"/>
            </w:pPr>
            <w:r>
              <w:t xml:space="preserve">Hudiksvall                                          </w:t>
            </w:r>
          </w:p>
          <w:p w14:paraId="14D63051" w14:textId="77777777" w:rsidR="00E2233D" w:rsidRDefault="00E2233D" w:rsidP="00E80303">
            <w:pPr>
              <w:pStyle w:val="TabellRader"/>
              <w:ind w:right="-56"/>
              <w:jc w:val="left"/>
            </w:pPr>
            <w:r>
              <w:t xml:space="preserve">Härnösand                                           </w:t>
            </w:r>
          </w:p>
          <w:p w14:paraId="7808562F" w14:textId="77777777" w:rsidR="00E2233D" w:rsidRDefault="00E2233D" w:rsidP="00E80303">
            <w:pPr>
              <w:pStyle w:val="TabellRader"/>
              <w:ind w:right="-56"/>
              <w:jc w:val="left"/>
            </w:pPr>
            <w:r>
              <w:t xml:space="preserve">Kramfors                                            </w:t>
            </w:r>
          </w:p>
          <w:p w14:paraId="72DF4334" w14:textId="77777777" w:rsidR="00E2233D" w:rsidRDefault="00E2233D" w:rsidP="00E80303">
            <w:pPr>
              <w:pStyle w:val="TabellRader"/>
              <w:ind w:right="-56"/>
              <w:jc w:val="left"/>
            </w:pPr>
            <w:r>
              <w:t xml:space="preserve">Lycksele                                            </w:t>
            </w:r>
          </w:p>
          <w:p w14:paraId="7A2224F0" w14:textId="77777777" w:rsidR="00E2233D" w:rsidRDefault="00E2233D" w:rsidP="00E80303">
            <w:pPr>
              <w:pStyle w:val="TabellRader"/>
              <w:ind w:right="-56"/>
              <w:jc w:val="left"/>
            </w:pPr>
            <w:r>
              <w:t xml:space="preserve">Arvidsjaur                                          </w:t>
            </w:r>
          </w:p>
          <w:p w14:paraId="0AEFFF8E" w14:textId="77777777" w:rsidR="00E2233D" w:rsidRDefault="00E2233D" w:rsidP="00E80303">
            <w:pPr>
              <w:pStyle w:val="TabellRader"/>
              <w:ind w:right="-56"/>
              <w:jc w:val="left"/>
            </w:pPr>
            <w:r>
              <w:t xml:space="preserve">Kalix                                               </w:t>
            </w:r>
          </w:p>
          <w:p w14:paraId="342BA182" w14:textId="77777777" w:rsidR="00E2233D" w:rsidRDefault="00E2233D" w:rsidP="00E80303">
            <w:pPr>
              <w:pStyle w:val="TabellRader"/>
              <w:ind w:right="-56"/>
              <w:jc w:val="left"/>
            </w:pPr>
            <w:r>
              <w:t xml:space="preserve">Älvsbyn                                             </w:t>
            </w:r>
          </w:p>
          <w:p w14:paraId="08DFD78A" w14:textId="77777777" w:rsidR="00E2233D" w:rsidRDefault="00E2233D" w:rsidP="00E80303">
            <w:pPr>
              <w:pStyle w:val="TabellRader"/>
              <w:ind w:right="-56"/>
              <w:jc w:val="left"/>
            </w:pPr>
            <w:r>
              <w:t xml:space="preserve">Piteå                                               </w:t>
            </w:r>
          </w:p>
          <w:p w14:paraId="0E5C7E69" w14:textId="77777777" w:rsidR="00E2233D" w:rsidRDefault="00E2233D" w:rsidP="00E80303">
            <w:pPr>
              <w:pStyle w:val="TabellRader"/>
              <w:ind w:right="-56"/>
              <w:jc w:val="left"/>
            </w:pPr>
            <w:r>
              <w:t xml:space="preserve">Boden                                               </w:t>
            </w:r>
          </w:p>
          <w:p w14:paraId="0D6A3B3E" w14:textId="77777777" w:rsidR="00E2233D" w:rsidRDefault="00E2233D" w:rsidP="00E80303">
            <w:pPr>
              <w:pStyle w:val="TabellRader"/>
              <w:ind w:right="-56"/>
              <w:jc w:val="left"/>
            </w:pPr>
            <w:r>
              <w:t xml:space="preserve">Haparanda                                           </w:t>
            </w:r>
          </w:p>
          <w:p w14:paraId="3F6F7CBC" w14:textId="77777777" w:rsidR="00E2233D" w:rsidRDefault="00E2233D" w:rsidP="00E80303">
            <w:pPr>
              <w:pStyle w:val="TabellRader"/>
              <w:ind w:right="-56"/>
              <w:jc w:val="left"/>
            </w:pPr>
            <w:r>
              <w:t xml:space="preserve">Kiruna                                              </w:t>
            </w:r>
          </w:p>
        </w:tc>
      </w:tr>
    </w:tbl>
    <w:p w14:paraId="308CFEEA" w14:textId="77777777" w:rsidR="00E2233D" w:rsidRPr="00F936D2" w:rsidRDefault="00E2233D" w:rsidP="00E80303">
      <w:pPr>
        <w:pStyle w:val="Brdtextmedindrag"/>
        <w:ind w:right="-56"/>
      </w:pPr>
    </w:p>
    <w:p w14:paraId="11E754DF" w14:textId="77777777" w:rsidR="00E909B6" w:rsidRDefault="00E909B6">
      <w:pPr>
        <w:overflowPunct/>
        <w:autoSpaceDE/>
        <w:autoSpaceDN/>
        <w:adjustRightInd/>
        <w:textAlignment w:val="auto"/>
        <w:sectPr w:rsidR="00E909B6" w:rsidSect="00C2033E">
          <w:headerReference w:type="even" r:id="rId142"/>
          <w:headerReference w:type="default" r:id="rId143"/>
          <w:pgSz w:w="9356" w:h="13721" w:code="9"/>
          <w:pgMar w:top="794" w:right="2438" w:bottom="1191" w:left="1020" w:header="0" w:footer="709" w:gutter="0"/>
          <w:cols w:space="720"/>
          <w:docGrid w:linePitch="245"/>
        </w:sectPr>
      </w:pPr>
      <w:bookmarkStart w:id="2283" w:name="_Toc350326969"/>
      <w:bookmarkStart w:id="2284" w:name="_Toc350329078"/>
      <w:bookmarkStart w:id="2285" w:name="_Toc350329890"/>
      <w:bookmarkStart w:id="2286" w:name="_Toc350331645"/>
    </w:p>
    <w:p w14:paraId="7C68E381" w14:textId="17839497" w:rsidR="00E2233D" w:rsidRPr="00E909B6" w:rsidRDefault="00E2233D" w:rsidP="00426885">
      <w:pPr>
        <w:pStyle w:val="Propbilaga"/>
      </w:pPr>
      <w:bookmarkStart w:id="2287" w:name="_Toc350340511"/>
      <w:bookmarkStart w:id="2288" w:name="_Toc350345155"/>
      <w:bookmarkStart w:id="2289" w:name="_Toc350406918"/>
      <w:bookmarkStart w:id="2290" w:name="_Toc351098469"/>
      <w:bookmarkStart w:id="2291" w:name="_Toc351548565"/>
      <w:bookmarkStart w:id="2292" w:name="_Toc351637651"/>
      <w:bookmarkStart w:id="2293" w:name="_Toc351639394"/>
      <w:bookmarkStart w:id="2294" w:name="_Toc351642864"/>
      <w:bookmarkStart w:id="2295" w:name="_Toc351644397"/>
      <w:bookmarkStart w:id="2296" w:name="_Toc351647071"/>
      <w:r w:rsidRPr="00E909B6">
        <w:t>Begreppslista</w:t>
      </w:r>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p>
    <w:p w14:paraId="1F005EBD" w14:textId="77777777" w:rsidR="00E2233D" w:rsidRPr="008A18E2" w:rsidRDefault="00E2233D" w:rsidP="00E80303">
      <w:pPr>
        <w:pStyle w:val="Brdtext"/>
        <w:rPr>
          <w:i/>
        </w:rPr>
      </w:pPr>
      <w:r w:rsidRPr="008A18E2">
        <w:rPr>
          <w:i/>
        </w:rPr>
        <w:t>Finansiellt sparande</w:t>
      </w:r>
    </w:p>
    <w:p w14:paraId="6C3F2983" w14:textId="3D74F1D0" w:rsidR="00E2233D" w:rsidRPr="008A18E2" w:rsidRDefault="00E2233D" w:rsidP="00E80303">
      <w:pPr>
        <w:pStyle w:val="Brdtext"/>
      </w:pPr>
      <w:r w:rsidRPr="008A18E2">
        <w:t>Finansiellt sparandet utgör skillnaden mellan inkomster och utgif</w:t>
      </w:r>
      <w:r w:rsidR="00392956">
        <w:t>ter enligt NR</w:t>
      </w:r>
      <w:r w:rsidRPr="008A18E2">
        <w:t>. Den kommunala redovisningen baseras däremot på samma principer som tillämpas i näringslivet, anpassa</w:t>
      </w:r>
      <w:r w:rsidR="0019394C">
        <w:t>de</w:t>
      </w:r>
      <w:r w:rsidRPr="008A18E2">
        <w:t xml:space="preserve"> till den s.k. kommunala särarten. Resultatet enligt denna redovisning utgörs av skillnaden mellan intäkter och kostnader. Inkomster och utgifter periodiseras olika i nationalräkenskaperna jämfört med den kommunala redovisningen. Bland annat påverkar skillnader i redovisning av pensioner, avskrivningar och investeringar samt avräkning av skatteintäkter jämförbarheten.</w:t>
      </w:r>
    </w:p>
    <w:p w14:paraId="4E2870EA" w14:textId="77777777" w:rsidR="00E2233D" w:rsidRPr="00DF2DEB" w:rsidRDefault="00E2233D" w:rsidP="00E80303">
      <w:pPr>
        <w:pStyle w:val="Brdtext"/>
      </w:pPr>
    </w:p>
    <w:p w14:paraId="00809143" w14:textId="77777777" w:rsidR="00E2233D" w:rsidRPr="008A18E2" w:rsidRDefault="00E2233D" w:rsidP="00E80303">
      <w:pPr>
        <w:pStyle w:val="Brdtext"/>
        <w:rPr>
          <w:i/>
        </w:rPr>
      </w:pPr>
      <w:r w:rsidRPr="008A18E2">
        <w:rPr>
          <w:i/>
        </w:rPr>
        <w:t>God ekonomisk hushållning</w:t>
      </w:r>
    </w:p>
    <w:p w14:paraId="5F51590E" w14:textId="769E23F2" w:rsidR="00E2233D" w:rsidRPr="008A18E2" w:rsidRDefault="00E2233D" w:rsidP="00E80303">
      <w:pPr>
        <w:pStyle w:val="Brdtext"/>
      </w:pPr>
      <w:r w:rsidRPr="008A18E2">
        <w:t>Kommuner och landsting ska enligt 8</w:t>
      </w:r>
      <w:r w:rsidR="001404F3">
        <w:t> </w:t>
      </w:r>
      <w:r w:rsidRPr="008A18E2">
        <w:t>kap. 1</w:t>
      </w:r>
      <w:r w:rsidR="001404F3">
        <w:t> </w:t>
      </w:r>
      <w:r w:rsidRPr="008A18E2">
        <w:t xml:space="preserve">§ kommunallagen (1991:900) ha en god ekonomisk hushållning i sin verksamhet och i sådan verksamhet som bedrivs genom andra juridiska personer. God ekonomisk hushållning innebär enligt förarbetena till lagstiftningen ett resultat som realt sett konsoliderar ekonomin. </w:t>
      </w:r>
    </w:p>
    <w:p w14:paraId="4ED26440" w14:textId="77777777" w:rsidR="00E2233D" w:rsidRPr="004A605D" w:rsidRDefault="00E2233D" w:rsidP="00E80303">
      <w:pPr>
        <w:pStyle w:val="Brdtext"/>
      </w:pPr>
    </w:p>
    <w:p w14:paraId="785CBB58" w14:textId="77777777" w:rsidR="00E2233D" w:rsidRPr="004A605D" w:rsidRDefault="00E2233D" w:rsidP="00E80303">
      <w:pPr>
        <w:pStyle w:val="Brdtext"/>
        <w:rPr>
          <w:i/>
        </w:rPr>
      </w:pPr>
      <w:r w:rsidRPr="004A605D">
        <w:rPr>
          <w:i/>
        </w:rPr>
        <w:t>Kommunal fastighetsavgift</w:t>
      </w:r>
    </w:p>
    <w:p w14:paraId="188C25D8" w14:textId="785EB649" w:rsidR="00E2233D" w:rsidRPr="004A605D" w:rsidRDefault="00E2233D" w:rsidP="00E80303">
      <w:pPr>
        <w:pStyle w:val="Brdtext"/>
      </w:pPr>
      <w:r w:rsidRPr="004A605D">
        <w:t>Den 1 januari 2008 ersattes den statliga fastighetsskatten på bostäder av en kommunal fastighetsavgift som fastställs av staten men tillförs kommunerna. Vid införandet neutraliserades effekterna genom att anslaget</w:t>
      </w:r>
      <w:r w:rsidR="00E41228">
        <w:t xml:space="preserve"> </w:t>
      </w:r>
      <w:r w:rsidR="00E41228" w:rsidRPr="00E41228">
        <w:t>48:1</w:t>
      </w:r>
      <w:r w:rsidRPr="004A605D">
        <w:t xml:space="preserve"> </w:t>
      </w:r>
      <w:r w:rsidRPr="00D03C4A">
        <w:rPr>
          <w:i/>
        </w:rPr>
        <w:t>Kommunalekonomisk utjämning</w:t>
      </w:r>
      <w:r w:rsidRPr="004A605D">
        <w:t xml:space="preserve"> </w:t>
      </w:r>
      <w:r w:rsidR="0019394C">
        <w:t xml:space="preserve">under utgiftsområde 25 </w:t>
      </w:r>
      <w:r w:rsidRPr="004A605D">
        <w:t>minskades med motsvarande belopp. Fastighetsavgiften för småhus sattes till 6</w:t>
      </w:r>
      <w:r w:rsidR="001404F3">
        <w:t> </w:t>
      </w:r>
      <w:r w:rsidRPr="004A605D">
        <w:t>000 kronor, dock högst 0,75 procent av taxeringsvärdet. För flerbostadshus sattes avgiften till 1</w:t>
      </w:r>
      <w:r w:rsidR="001404F3">
        <w:t> </w:t>
      </w:r>
      <w:r w:rsidRPr="004A605D">
        <w:t>200</w:t>
      </w:r>
      <w:r w:rsidR="001404F3">
        <w:t> </w:t>
      </w:r>
      <w:r w:rsidRPr="004A605D">
        <w:t>kronor per bostadslägenhet, dock högst 0,4</w:t>
      </w:r>
      <w:r w:rsidR="001404F3">
        <w:t> </w:t>
      </w:r>
      <w:r w:rsidRPr="004A605D">
        <w:t>procent av taxeringsvärdet. Avgiften indexeras årligen genom att den räknas upp med inkomstbasbeloppets förändring.</w:t>
      </w:r>
    </w:p>
    <w:p w14:paraId="53948125" w14:textId="77777777" w:rsidR="00E2233D" w:rsidRPr="004A605D" w:rsidRDefault="00E2233D" w:rsidP="00E80303">
      <w:pPr>
        <w:pStyle w:val="Brdtext"/>
      </w:pPr>
    </w:p>
    <w:p w14:paraId="032B52B2" w14:textId="77777777" w:rsidR="00E2233D" w:rsidRPr="004A605D" w:rsidRDefault="00E2233D" w:rsidP="00E80303">
      <w:pPr>
        <w:pStyle w:val="Brdtext"/>
        <w:rPr>
          <w:i/>
        </w:rPr>
      </w:pPr>
      <w:r w:rsidRPr="004A605D">
        <w:rPr>
          <w:i/>
        </w:rPr>
        <w:t>Kommunalekonomisk utjämning</w:t>
      </w:r>
    </w:p>
    <w:p w14:paraId="30101982" w14:textId="546A34EE" w:rsidR="00E2233D" w:rsidRPr="004A605D" w:rsidRDefault="00E2233D" w:rsidP="00E80303">
      <w:pPr>
        <w:pStyle w:val="Brdtext"/>
      </w:pPr>
      <w:r w:rsidRPr="004A605D">
        <w:t xml:space="preserve">Utjämningssystemet, som i sin nuvarande form infördes 2005, består av fyra olika delar: inkomstutjämning, kostnadsutjämning, strukturbidrag och regleringspost (regleringsbidrag/avgift). Systemet finansieras </w:t>
      </w:r>
      <w:r w:rsidR="0019394C">
        <w:t xml:space="preserve">från anslaget </w:t>
      </w:r>
      <w:r w:rsidR="00E41228">
        <w:t xml:space="preserve">1:1 </w:t>
      </w:r>
      <w:r w:rsidR="00E41228" w:rsidRPr="00D03C4A">
        <w:rPr>
          <w:i/>
        </w:rPr>
        <w:t>Kommunalekonomisk utjämning</w:t>
      </w:r>
      <w:r w:rsidR="0019394C">
        <w:t xml:space="preserve"> under</w:t>
      </w:r>
      <w:r w:rsidRPr="004A605D">
        <w:t xml:space="preserve"> utgiftsområde 25 Allmänna bidrag till kommuner</w:t>
      </w:r>
      <w:r w:rsidR="0019394C">
        <w:t>.</w:t>
      </w:r>
    </w:p>
    <w:p w14:paraId="74AF5576" w14:textId="77777777" w:rsidR="00E2233D" w:rsidRPr="004A605D" w:rsidRDefault="00E2233D" w:rsidP="00E80303">
      <w:pPr>
        <w:pStyle w:val="Brdtext"/>
      </w:pPr>
    </w:p>
    <w:p w14:paraId="056E7A6B" w14:textId="77777777" w:rsidR="00E2233D" w:rsidRPr="008A18E2" w:rsidRDefault="00E2233D" w:rsidP="00E80303">
      <w:pPr>
        <w:pStyle w:val="Brdtext"/>
        <w:rPr>
          <w:i/>
        </w:rPr>
      </w:pPr>
      <w:r w:rsidRPr="008A18E2">
        <w:rPr>
          <w:i/>
        </w:rPr>
        <w:t>Kommunalförbund</w:t>
      </w:r>
    </w:p>
    <w:p w14:paraId="4B3C09C1" w14:textId="76247733" w:rsidR="00E2233D" w:rsidRPr="008A18E2" w:rsidRDefault="00E2233D" w:rsidP="00E80303">
      <w:pPr>
        <w:pStyle w:val="Brdtext"/>
      </w:pPr>
      <w:r w:rsidRPr="008A18E2">
        <w:t xml:space="preserve">Ett kommunalförbund kan bildas av två eller flera kommuner eller landsting för att sköta driften av vissa verksamheter åt de samverkande </w:t>
      </w:r>
      <w:r>
        <w:t xml:space="preserve">kommunerna respektive </w:t>
      </w:r>
      <w:r w:rsidRPr="008A18E2">
        <w:t>landstingen. Begreppet kommunalförbund inne</w:t>
      </w:r>
      <w:r>
        <w:softHyphen/>
      </w:r>
      <w:r w:rsidRPr="008A18E2">
        <w:t xml:space="preserve">fattar även regionala och finansiella former av samverkan. </w:t>
      </w:r>
    </w:p>
    <w:p w14:paraId="594F05B5" w14:textId="77777777" w:rsidR="00E2233D" w:rsidRPr="008A18E2" w:rsidRDefault="00E2233D" w:rsidP="00E80303">
      <w:pPr>
        <w:pStyle w:val="Brdtext"/>
      </w:pPr>
    </w:p>
    <w:p w14:paraId="479ACD5D" w14:textId="77777777" w:rsidR="00E2233D" w:rsidRPr="008A18E2" w:rsidRDefault="00E2233D" w:rsidP="00E80303">
      <w:pPr>
        <w:pStyle w:val="Brdtext"/>
        <w:rPr>
          <w:i/>
        </w:rPr>
      </w:pPr>
      <w:r w:rsidRPr="008A18E2">
        <w:rPr>
          <w:i/>
        </w:rPr>
        <w:t>Kommun- och landstingsägda företag</w:t>
      </w:r>
    </w:p>
    <w:p w14:paraId="18C5561C" w14:textId="1BC63A9A" w:rsidR="00E2233D" w:rsidRPr="008A18E2" w:rsidRDefault="00FD15B1" w:rsidP="00E80303">
      <w:pPr>
        <w:pStyle w:val="Brdtext"/>
      </w:pPr>
      <w:r>
        <w:t>Till</w:t>
      </w:r>
      <w:r w:rsidR="00E2233D" w:rsidRPr="008A18E2">
        <w:t xml:space="preserve"> officiell statistik räknas företag som kommun- eller landstingsägt om en eller flera kommuner eller landsting tillsammans äger mer än 50 procent av aktier, andelar eller liknande. Denna statistik är inte jämförbar med uppgifterna från den sammanställda redovisningen. </w:t>
      </w:r>
    </w:p>
    <w:p w14:paraId="6585242C" w14:textId="77777777" w:rsidR="00E2233D" w:rsidRPr="008A18E2" w:rsidRDefault="00E2233D" w:rsidP="00E80303">
      <w:pPr>
        <w:pStyle w:val="Brdtext"/>
      </w:pPr>
    </w:p>
    <w:p w14:paraId="3FC98812" w14:textId="77777777" w:rsidR="00E2233D" w:rsidRPr="008A18E2" w:rsidRDefault="00E2233D" w:rsidP="00E80303">
      <w:pPr>
        <w:pStyle w:val="Brdtext"/>
        <w:rPr>
          <w:i/>
        </w:rPr>
      </w:pPr>
      <w:r w:rsidRPr="008A18E2">
        <w:rPr>
          <w:i/>
        </w:rPr>
        <w:t>Kommunsektorn</w:t>
      </w:r>
    </w:p>
    <w:p w14:paraId="3175FD72" w14:textId="77777777" w:rsidR="00E2233D" w:rsidRPr="008A18E2" w:rsidRDefault="00E2233D" w:rsidP="00E80303">
      <w:pPr>
        <w:pStyle w:val="Brdtext"/>
      </w:pPr>
      <w:r w:rsidRPr="008A18E2">
        <w:t>Med kommunsektorn avses i denna skrivelse kommuner och landsting sammantaget.</w:t>
      </w:r>
    </w:p>
    <w:p w14:paraId="1688CF44" w14:textId="77777777" w:rsidR="00E2233D" w:rsidRPr="009D4812" w:rsidRDefault="00E2233D" w:rsidP="00E80303">
      <w:pPr>
        <w:pStyle w:val="Brdtext"/>
        <w:rPr>
          <w:color w:val="FF0000"/>
        </w:rPr>
      </w:pPr>
    </w:p>
    <w:p w14:paraId="198416CF" w14:textId="77777777" w:rsidR="00E2233D" w:rsidRPr="00A547A2" w:rsidRDefault="00E2233D" w:rsidP="00E80303">
      <w:pPr>
        <w:pStyle w:val="Brdtext"/>
        <w:rPr>
          <w:i/>
        </w:rPr>
      </w:pPr>
      <w:r w:rsidRPr="00A547A2">
        <w:rPr>
          <w:i/>
        </w:rPr>
        <w:t>Kostnadsutjämning för verksamhet för funktionshindrade</w:t>
      </w:r>
    </w:p>
    <w:p w14:paraId="7B6BB207" w14:textId="7A9A2DFE" w:rsidR="00E2233D" w:rsidRPr="00A547A2" w:rsidRDefault="00E2233D" w:rsidP="00E80303">
      <w:pPr>
        <w:pStyle w:val="Brdtext"/>
      </w:pPr>
      <w:r w:rsidRPr="00A547A2">
        <w:t>Sedan 2004 har det funnits ett nationellt kostnadsutjämningssystem för kommunerna</w:t>
      </w:r>
      <w:r w:rsidR="00AB2070">
        <w:t>s verksamhet enligt</w:t>
      </w:r>
      <w:r w:rsidRPr="00A547A2">
        <w:t xml:space="preserve"> LSS och assistansersättning enligt 51 kap. socialförsäkringsbalken.</w:t>
      </w:r>
    </w:p>
    <w:p w14:paraId="6D99A489" w14:textId="77777777" w:rsidR="00E2233D" w:rsidRPr="009D4812" w:rsidRDefault="00E2233D" w:rsidP="00E80303">
      <w:pPr>
        <w:pStyle w:val="Brdtext"/>
        <w:rPr>
          <w:color w:val="FF0000"/>
        </w:rPr>
      </w:pPr>
    </w:p>
    <w:p w14:paraId="3A4A0E7C" w14:textId="77777777" w:rsidR="00E2233D" w:rsidRPr="00475966" w:rsidRDefault="00E2233D" w:rsidP="00E80303">
      <w:pPr>
        <w:pStyle w:val="Brdtext"/>
        <w:rPr>
          <w:i/>
        </w:rPr>
      </w:pPr>
      <w:r w:rsidRPr="006700DB">
        <w:rPr>
          <w:i/>
        </w:rPr>
        <w:t>Köp av verksamhet</w:t>
      </w:r>
    </w:p>
    <w:p w14:paraId="461A887B" w14:textId="53101720" w:rsidR="00E2233D" w:rsidRDefault="00FD15B1" w:rsidP="00E80303">
      <w:pPr>
        <w:pStyle w:val="Brdtext"/>
      </w:pPr>
      <w:r>
        <w:t>Med k</w:t>
      </w:r>
      <w:r w:rsidR="00E2233D" w:rsidRPr="00EB1285">
        <w:t>öp av verksamhet avse</w:t>
      </w:r>
      <w:r>
        <w:t>s</w:t>
      </w:r>
      <w:r w:rsidR="00E2233D" w:rsidRPr="00EB1285">
        <w:t xml:space="preserve"> entreprenad och köp av huvudverksamhet när följande villkor samtidigt är uppfyllda: </w:t>
      </w:r>
      <w:r>
        <w:t xml:space="preserve">1. </w:t>
      </w:r>
      <w:r w:rsidR="00E2233D" w:rsidRPr="00EB1285">
        <w:t>Avtal eller liknande överenskommelse om att utöva viss verksamhet</w:t>
      </w:r>
      <w:r w:rsidR="00E2233D">
        <w:t xml:space="preserve"> </w:t>
      </w:r>
      <w:r w:rsidR="00E2233D" w:rsidRPr="00EB1285">
        <w:t>finns med extern producent</w:t>
      </w:r>
      <w:r w:rsidR="00E2233D">
        <w:t xml:space="preserve">. </w:t>
      </w:r>
      <w:r>
        <w:t xml:space="preserve">2. </w:t>
      </w:r>
      <w:r w:rsidR="00E2233D" w:rsidRPr="00EB1285">
        <w:t>Det är en fråga om verksamhet</w:t>
      </w:r>
      <w:r w:rsidR="00E2233D">
        <w:t xml:space="preserve"> </w:t>
      </w:r>
      <w:r w:rsidR="00E2233D" w:rsidRPr="00EB1285">
        <w:t>eller delverksamhet av större</w:t>
      </w:r>
      <w:r w:rsidR="00E2233D">
        <w:t xml:space="preserve"> </w:t>
      </w:r>
      <w:r w:rsidR="00E2233D" w:rsidRPr="00EB1285">
        <w:t>omfattning</w:t>
      </w:r>
      <w:r w:rsidR="00E2233D">
        <w:t xml:space="preserve">. </w:t>
      </w:r>
      <w:r>
        <w:t xml:space="preserve">3. </w:t>
      </w:r>
      <w:r w:rsidR="00E2233D" w:rsidRPr="00EB1285">
        <w:t>Kommunen har ett huvudansvar</w:t>
      </w:r>
      <w:r w:rsidR="00E2233D">
        <w:t xml:space="preserve"> </w:t>
      </w:r>
      <w:r w:rsidR="00E2233D" w:rsidRPr="00EB1285">
        <w:t>för att tjänsterna erbjuds kommuninvånarna</w:t>
      </w:r>
      <w:r w:rsidR="00E2233D">
        <w:t xml:space="preserve"> och v</w:t>
      </w:r>
      <w:r w:rsidR="00E2233D" w:rsidRPr="00EB1285">
        <w:t>erksamheten skulle annars ha</w:t>
      </w:r>
      <w:r w:rsidR="00E2233D">
        <w:t xml:space="preserve"> </w:t>
      </w:r>
      <w:r w:rsidR="00E2233D" w:rsidRPr="00EB1285">
        <w:t xml:space="preserve">utförts i egen regi. </w:t>
      </w:r>
    </w:p>
    <w:p w14:paraId="02F2C3EF" w14:textId="7581605C" w:rsidR="00E2233D" w:rsidRPr="00DA0425" w:rsidRDefault="00E2233D" w:rsidP="00E80303">
      <w:pPr>
        <w:pStyle w:val="Brdtextmedindrag"/>
      </w:pPr>
      <w:r>
        <w:t xml:space="preserve">Köp av verksamhet är ett vidare begrepp än entreprenad. </w:t>
      </w:r>
      <w:r w:rsidR="00FD15B1">
        <w:t>I denna ingår</w:t>
      </w:r>
      <w:r>
        <w:t xml:space="preserve">  även verksamhet med extern producent grundad på peng- eller checksystem liksom köp från annan kommun. Försäljning till andra kommuner och landsting är exkluderade på riksnivån för att undvika dubbelredovisning av kostnaden. </w:t>
      </w:r>
    </w:p>
    <w:p w14:paraId="365354DB" w14:textId="77777777" w:rsidR="00E2233D" w:rsidRPr="00EB1285" w:rsidRDefault="00E2233D" w:rsidP="00E80303">
      <w:pPr>
        <w:pStyle w:val="Brdtextmedindrag"/>
        <w:ind w:firstLine="0"/>
      </w:pPr>
    </w:p>
    <w:p w14:paraId="35EB35C5" w14:textId="77777777" w:rsidR="00E2233D" w:rsidRPr="00CE05B3" w:rsidRDefault="00E2233D" w:rsidP="00E80303">
      <w:pPr>
        <w:pStyle w:val="Brdtext"/>
        <w:rPr>
          <w:i/>
        </w:rPr>
      </w:pPr>
      <w:r w:rsidRPr="00CE05B3">
        <w:rPr>
          <w:i/>
        </w:rPr>
        <w:t>Nettokostnader</w:t>
      </w:r>
    </w:p>
    <w:p w14:paraId="1B7A99BD" w14:textId="36FF0928" w:rsidR="00E2233D" w:rsidRPr="00CE05B3" w:rsidRDefault="00FD15B1" w:rsidP="00E80303">
      <w:pPr>
        <w:pStyle w:val="Brdtext"/>
      </w:pPr>
      <w:r>
        <w:t>Med nettok</w:t>
      </w:r>
      <w:r w:rsidR="00E2233D" w:rsidRPr="00CE05B3">
        <w:t xml:space="preserve">ostnader </w:t>
      </w:r>
      <w:r>
        <w:t xml:space="preserve">avses </w:t>
      </w:r>
      <w:r w:rsidR="00E2233D" w:rsidRPr="00CE05B3">
        <w:t>för en verksamhet efter att alla intäkter som hänförs till verksamheten räknats av. Nettokostnaderna utgör den del av kostnaderna som finansieras med skatteintäkter och generella statsbidrag.</w:t>
      </w:r>
    </w:p>
    <w:p w14:paraId="4968B2F6" w14:textId="77777777" w:rsidR="00E2233D" w:rsidRPr="009D4812" w:rsidRDefault="00E2233D" w:rsidP="00E80303">
      <w:pPr>
        <w:pStyle w:val="Brdtext"/>
        <w:rPr>
          <w:color w:val="FF0000"/>
        </w:rPr>
      </w:pPr>
    </w:p>
    <w:p w14:paraId="50A67643" w14:textId="77777777" w:rsidR="00E2233D" w:rsidRPr="008A18E2" w:rsidRDefault="00E2233D" w:rsidP="00E80303">
      <w:pPr>
        <w:pStyle w:val="Brdtext"/>
        <w:rPr>
          <w:i/>
        </w:rPr>
      </w:pPr>
      <w:r w:rsidRPr="008A18E2">
        <w:rPr>
          <w:i/>
        </w:rPr>
        <w:t>Pensionsredovisning</w:t>
      </w:r>
    </w:p>
    <w:p w14:paraId="1D13BB96" w14:textId="5A026BA0" w:rsidR="00E2233D" w:rsidRPr="008A18E2" w:rsidRDefault="00E2233D" w:rsidP="00E80303">
      <w:pPr>
        <w:pStyle w:val="Brdtext"/>
      </w:pPr>
      <w:r w:rsidRPr="008A18E2">
        <w:t>Kommuner och landsting ska enligt lagen (1997:614) om kommunal redovisning redovisa sina pensioner enligt den s.k. blandade modellen. Det innebär att en redovisningsmässig avsättning sker av fr.o.m. 1998 nyintjänade pensionsförpliktelser. I balansräkningen beaktas således endast pensionsåtaganden för de fr.o.m. 1998 intjänade pensionerna</w:t>
      </w:r>
      <w:r w:rsidR="00FD15B1">
        <w:t>,</w:t>
      </w:r>
      <w:r w:rsidRPr="008A18E2">
        <w:t xml:space="preserve"> medan de äldre pensionsåtagandena redovisas som ansvarsförbindelser.</w:t>
      </w:r>
    </w:p>
    <w:p w14:paraId="19103BC4" w14:textId="77777777" w:rsidR="00E2233D" w:rsidRDefault="00E2233D" w:rsidP="00E80303">
      <w:pPr>
        <w:pStyle w:val="Brdtext"/>
        <w:rPr>
          <w:i/>
        </w:rPr>
      </w:pPr>
    </w:p>
    <w:p w14:paraId="1ED1929D" w14:textId="77777777" w:rsidR="00E2233D" w:rsidRPr="003A6BA4" w:rsidRDefault="00E2233D" w:rsidP="00E80303">
      <w:pPr>
        <w:pStyle w:val="Brdtext"/>
        <w:rPr>
          <w:i/>
        </w:rPr>
      </w:pPr>
      <w:r>
        <w:rPr>
          <w:i/>
        </w:rPr>
        <w:t>Privata företag</w:t>
      </w:r>
    </w:p>
    <w:p w14:paraId="68F264A7" w14:textId="1DDEF05C" w:rsidR="00E2233D" w:rsidRDefault="00E2233D" w:rsidP="00E80303">
      <w:pPr>
        <w:pStyle w:val="Brdtextmedindrag"/>
        <w:ind w:firstLine="0"/>
      </w:pPr>
      <w:r>
        <w:t xml:space="preserve">Med privata företag vid redovisning av motpart vid köp av verksamhet avses alla företag förutom de som </w:t>
      </w:r>
      <w:r w:rsidR="00606298">
        <w:t xml:space="preserve">redovisas som </w:t>
      </w:r>
      <w:r>
        <w:t xml:space="preserve"> kommunägda. Här ingår aktiebolag, handelsbolag, ekonomiska föreningar samt enskild firma. </w:t>
      </w:r>
    </w:p>
    <w:p w14:paraId="360C4FC8" w14:textId="77777777" w:rsidR="00E2233D" w:rsidRPr="003A6BA4" w:rsidRDefault="00E2233D" w:rsidP="00E80303">
      <w:pPr>
        <w:pStyle w:val="Brdtextmedindrag"/>
      </w:pPr>
    </w:p>
    <w:p w14:paraId="115D81D4" w14:textId="77777777" w:rsidR="00E2233D" w:rsidRPr="008A18E2" w:rsidRDefault="00E2233D" w:rsidP="00E80303">
      <w:pPr>
        <w:pStyle w:val="Brdtext"/>
        <w:rPr>
          <w:i/>
        </w:rPr>
      </w:pPr>
      <w:r w:rsidRPr="008A18E2">
        <w:rPr>
          <w:i/>
        </w:rPr>
        <w:t>Sammanställd redovisning</w:t>
      </w:r>
    </w:p>
    <w:p w14:paraId="4B4A5125" w14:textId="22DD6B52" w:rsidR="00E2233D" w:rsidRPr="008A18E2" w:rsidRDefault="00E2233D" w:rsidP="00E80303">
      <w:pPr>
        <w:pStyle w:val="Brdtext"/>
      </w:pPr>
      <w:r w:rsidRPr="008A18E2">
        <w:t xml:space="preserve">Kommuner och landsting bedriver även verksamhet i företagsform. I den sammanställda redovisningen ingår de företag som kommunen eller landstinget har betydande inflytande över. Även kommunalförbund ingår i den sammanställda redovisningen. I redovisningen konsolideras uppgifterna för att ge en komplett bild av hela kommunens ekonomi. </w:t>
      </w:r>
    </w:p>
    <w:p w14:paraId="7D17DBF1" w14:textId="77777777" w:rsidR="00E2233D" w:rsidRPr="009D4812" w:rsidRDefault="00E2233D" w:rsidP="00E80303">
      <w:pPr>
        <w:pStyle w:val="Brdtext"/>
        <w:rPr>
          <w:color w:val="FF0000"/>
        </w:rPr>
      </w:pPr>
    </w:p>
    <w:p w14:paraId="15E4636C" w14:textId="77777777" w:rsidR="00DB6CFD" w:rsidRDefault="00DB6CFD">
      <w:pPr>
        <w:overflowPunct/>
        <w:autoSpaceDE/>
        <w:autoSpaceDN/>
        <w:adjustRightInd/>
        <w:textAlignment w:val="auto"/>
        <w:rPr>
          <w:i/>
          <w:sz w:val="20"/>
        </w:rPr>
      </w:pPr>
      <w:r>
        <w:rPr>
          <w:i/>
        </w:rPr>
        <w:br w:type="page"/>
      </w:r>
    </w:p>
    <w:p w14:paraId="175DB526" w14:textId="060C0339" w:rsidR="00E2233D" w:rsidRPr="005A0470" w:rsidRDefault="00E2233D" w:rsidP="00E80303">
      <w:pPr>
        <w:pStyle w:val="Brdtext"/>
        <w:rPr>
          <w:i/>
        </w:rPr>
      </w:pPr>
      <w:r w:rsidRPr="005A0470">
        <w:rPr>
          <w:i/>
        </w:rPr>
        <w:t>Skattekraft</w:t>
      </w:r>
    </w:p>
    <w:p w14:paraId="00FB2B61" w14:textId="77777777" w:rsidR="00E2233D" w:rsidRPr="005A0470" w:rsidRDefault="00E2233D" w:rsidP="00E80303">
      <w:pPr>
        <w:pStyle w:val="Brdtext"/>
      </w:pPr>
      <w:r w:rsidRPr="005A0470">
        <w:t>Skatteunderlaget (beskattningsbar förvärvsinkomst) per invånare vid taxeringsårets ingång.</w:t>
      </w:r>
    </w:p>
    <w:p w14:paraId="3EBBE109" w14:textId="77777777" w:rsidR="00E2233D" w:rsidRPr="005A0470" w:rsidRDefault="00E2233D" w:rsidP="00E80303">
      <w:pPr>
        <w:pStyle w:val="Brdtext"/>
      </w:pPr>
    </w:p>
    <w:p w14:paraId="48B4E3F9" w14:textId="77777777" w:rsidR="00E2233D" w:rsidRPr="005A0470" w:rsidRDefault="00E2233D" w:rsidP="00E80303">
      <w:pPr>
        <w:pStyle w:val="Brdtext"/>
        <w:rPr>
          <w:i/>
        </w:rPr>
      </w:pPr>
      <w:r w:rsidRPr="005A0470">
        <w:rPr>
          <w:i/>
        </w:rPr>
        <w:t>Skattesats</w:t>
      </w:r>
    </w:p>
    <w:p w14:paraId="5E9A9442" w14:textId="752979CB" w:rsidR="00E2233D" w:rsidRPr="005A0470" w:rsidRDefault="00E2233D" w:rsidP="00E80303">
      <w:pPr>
        <w:pStyle w:val="Brdtext"/>
      </w:pPr>
      <w:r w:rsidRPr="005A0470">
        <w:t>Med skattesats avses den procentuella andel av den kommunalt beskattningsbara förvärvsinkomsten som en skattskyldig påförs</w:t>
      </w:r>
      <w:r>
        <w:t xml:space="preserve"> </w:t>
      </w:r>
      <w:r w:rsidRPr="005A0470">
        <w:t xml:space="preserve">i kommunal inkomstskatt. </w:t>
      </w:r>
      <w:r w:rsidR="007A05B0">
        <w:t>Den totala kommunala skattesatsen</w:t>
      </w:r>
      <w:r w:rsidRPr="005A0470">
        <w:t xml:space="preserve"> för en kommun utgörs av summan av skattesatserna för landsting och kommun.</w:t>
      </w:r>
    </w:p>
    <w:p w14:paraId="6B3688C8" w14:textId="77777777" w:rsidR="00E2233D" w:rsidRPr="005A0470" w:rsidRDefault="00E2233D" w:rsidP="00E80303">
      <w:pPr>
        <w:pStyle w:val="Brdtext"/>
      </w:pPr>
    </w:p>
    <w:p w14:paraId="262A5492" w14:textId="77777777" w:rsidR="00E2233D" w:rsidRPr="005A0470" w:rsidRDefault="00E2233D" w:rsidP="00E80303">
      <w:pPr>
        <w:pStyle w:val="Brdtext"/>
        <w:rPr>
          <w:i/>
        </w:rPr>
      </w:pPr>
      <w:r w:rsidRPr="005A0470">
        <w:rPr>
          <w:i/>
        </w:rPr>
        <w:t>Skatteunderlag</w:t>
      </w:r>
    </w:p>
    <w:p w14:paraId="40FB3EE1" w14:textId="77777777" w:rsidR="00E2233D" w:rsidRPr="005A0470" w:rsidRDefault="00E2233D" w:rsidP="00E80303">
      <w:pPr>
        <w:pStyle w:val="Brdtext"/>
      </w:pPr>
      <w:r w:rsidRPr="005A0470">
        <w:t>Skatteunderlag utgörs av kommunalt beskattningsbar förvärvsinkomst för fysiska personer och dödsbon.</w:t>
      </w:r>
    </w:p>
    <w:p w14:paraId="01A80F6A" w14:textId="77777777" w:rsidR="00E2233D" w:rsidRPr="009D4812" w:rsidRDefault="00E2233D" w:rsidP="00E80303">
      <w:pPr>
        <w:pStyle w:val="Brdtext"/>
        <w:rPr>
          <w:color w:val="FF0000"/>
        </w:rPr>
      </w:pPr>
    </w:p>
    <w:p w14:paraId="27640889" w14:textId="77777777" w:rsidR="00E2233D" w:rsidRPr="008A18E2" w:rsidRDefault="00E2233D" w:rsidP="00E80303">
      <w:pPr>
        <w:pStyle w:val="Brdtext"/>
        <w:rPr>
          <w:i/>
        </w:rPr>
      </w:pPr>
      <w:r w:rsidRPr="008A18E2">
        <w:rPr>
          <w:i/>
        </w:rPr>
        <w:t>Soliditet</w:t>
      </w:r>
    </w:p>
    <w:p w14:paraId="43A83DFF" w14:textId="77777777" w:rsidR="00E2233D" w:rsidRPr="008A18E2" w:rsidRDefault="00E2233D" w:rsidP="00E80303">
      <w:pPr>
        <w:pStyle w:val="Brdtext"/>
      </w:pPr>
      <w:r w:rsidRPr="008A18E2">
        <w:t>Soliditeten är ett nyckeltal som anger hur stor del av tillgångarna som är finansierade med eget kapital och är ett uttryck för kommunens betalnings</w:t>
      </w:r>
      <w:r>
        <w:softHyphen/>
      </w:r>
      <w:r w:rsidRPr="008A18E2">
        <w:t>förmåga på lång sikt.</w:t>
      </w:r>
    </w:p>
    <w:p w14:paraId="285F36E4" w14:textId="77777777" w:rsidR="00E2233D" w:rsidRPr="009D4812" w:rsidRDefault="00E2233D" w:rsidP="00E80303">
      <w:pPr>
        <w:pStyle w:val="Brdtext"/>
        <w:rPr>
          <w:color w:val="FF0000"/>
        </w:rPr>
      </w:pPr>
    </w:p>
    <w:p w14:paraId="67C9A37D" w14:textId="77777777" w:rsidR="00E2233D" w:rsidRPr="008447E1" w:rsidRDefault="00E2233D" w:rsidP="00E80303">
      <w:pPr>
        <w:pStyle w:val="Brdtext"/>
        <w:rPr>
          <w:i/>
        </w:rPr>
      </w:pPr>
      <w:r w:rsidRPr="008447E1">
        <w:rPr>
          <w:i/>
        </w:rPr>
        <w:t>Verksamhetens kostnader</w:t>
      </w:r>
    </w:p>
    <w:p w14:paraId="3D91EA5F" w14:textId="464FBB1E" w:rsidR="00E2233D" w:rsidRPr="008447E1" w:rsidRDefault="007A05B0" w:rsidP="00E80303">
      <w:pPr>
        <w:pStyle w:val="Brdtext"/>
      </w:pPr>
      <w:r>
        <w:t>Verksamhetens kostnader utgörs av b</w:t>
      </w:r>
      <w:r w:rsidR="00E2233D" w:rsidRPr="008447E1">
        <w:t>ruttokostnader</w:t>
      </w:r>
      <w:r>
        <w:t>na</w:t>
      </w:r>
      <w:r w:rsidR="00E2233D" w:rsidRPr="008447E1">
        <w:t xml:space="preserve"> </w:t>
      </w:r>
      <w:r w:rsidR="00CE05B3">
        <w:t xml:space="preserve">minskat med </w:t>
      </w:r>
      <w:r w:rsidR="00E2233D" w:rsidRPr="008447E1">
        <w:t xml:space="preserve">interna intäkter </w:t>
      </w:r>
      <w:r w:rsidR="00CE05B3">
        <w:t>samt</w:t>
      </w:r>
      <w:r w:rsidR="00E2233D" w:rsidRPr="008447E1">
        <w:t xml:space="preserve"> försäljning av verksamhet till andra kommuner och landsting.</w:t>
      </w:r>
    </w:p>
    <w:p w14:paraId="21D910EF" w14:textId="18322665" w:rsidR="00E2233D" w:rsidRDefault="00E2233D" w:rsidP="00E80303">
      <w:pPr>
        <w:pStyle w:val="Brdtext"/>
      </w:pPr>
    </w:p>
    <w:p w14:paraId="7A30A91E" w14:textId="77777777" w:rsidR="00E2233D" w:rsidRPr="005272EB" w:rsidRDefault="00E2233D" w:rsidP="00E80303">
      <w:pPr>
        <w:pStyle w:val="Brdtext"/>
        <w:spacing w:line="14" w:lineRule="exact"/>
        <w:rPr>
          <w:sz w:val="2"/>
        </w:rPr>
      </w:pPr>
      <w:r>
        <w:rPr>
          <w:sz w:val="2"/>
        </w:rPr>
        <w:fldChar w:fldCharType="begin"/>
      </w:r>
      <w:r>
        <w:rPr>
          <w:sz w:val="2"/>
        </w:rPr>
        <w:instrText xml:space="preserve"> SEQ Tabell \* ARABIC \r 0 </w:instrText>
      </w:r>
      <w:r>
        <w:rPr>
          <w:sz w:val="2"/>
        </w:rPr>
        <w:fldChar w:fldCharType="separate"/>
      </w:r>
      <w:r w:rsidR="00756367">
        <w:rPr>
          <w:noProof/>
          <w:sz w:val="2"/>
        </w:rPr>
        <w:t>0</w:t>
      </w:r>
      <w:r>
        <w:rPr>
          <w:sz w:val="2"/>
        </w:rPr>
        <w:fldChar w:fldCharType="end"/>
      </w:r>
      <w:r>
        <w:rPr>
          <w:sz w:val="2"/>
        </w:rPr>
        <w:fldChar w:fldCharType="begin"/>
      </w:r>
      <w:r>
        <w:rPr>
          <w:sz w:val="2"/>
        </w:rPr>
        <w:instrText xml:space="preserve"> SEQ Diagram \* ARABIC \r 0 </w:instrText>
      </w:r>
      <w:r>
        <w:rPr>
          <w:sz w:val="2"/>
        </w:rPr>
        <w:fldChar w:fldCharType="separate"/>
      </w:r>
      <w:r w:rsidR="00756367">
        <w:rPr>
          <w:noProof/>
          <w:sz w:val="2"/>
        </w:rPr>
        <w:t>0</w:t>
      </w:r>
      <w:r>
        <w:rPr>
          <w:sz w:val="2"/>
        </w:rPr>
        <w:fldChar w:fldCharType="end"/>
      </w:r>
    </w:p>
    <w:p w14:paraId="701580E1" w14:textId="77777777" w:rsidR="00E909B6" w:rsidRDefault="00E909B6">
      <w:pPr>
        <w:overflowPunct/>
        <w:autoSpaceDE/>
        <w:autoSpaceDN/>
        <w:adjustRightInd/>
        <w:textAlignment w:val="auto"/>
        <w:rPr>
          <w:sz w:val="30"/>
        </w:rPr>
        <w:sectPr w:rsidR="00E909B6" w:rsidSect="00E909B6">
          <w:headerReference w:type="even" r:id="rId144"/>
          <w:headerReference w:type="default" r:id="rId145"/>
          <w:pgSz w:w="9356" w:h="13721" w:code="9"/>
          <w:pgMar w:top="794" w:right="2438" w:bottom="1191" w:left="1020" w:header="0" w:footer="709" w:gutter="0"/>
          <w:cols w:space="720"/>
          <w:docGrid w:linePitch="245"/>
        </w:sectPr>
      </w:pPr>
      <w:bookmarkStart w:id="2297" w:name="_Toc350326970"/>
      <w:bookmarkStart w:id="2298" w:name="_Toc350329079"/>
    </w:p>
    <w:p w14:paraId="37D4E4DA" w14:textId="35360817" w:rsidR="00E2233D" w:rsidRDefault="00E2233D" w:rsidP="00E80303">
      <w:pPr>
        <w:pStyle w:val="Propbilaga"/>
      </w:pPr>
      <w:bookmarkStart w:id="2299" w:name="_Toc350329891"/>
      <w:bookmarkStart w:id="2300" w:name="_Toc350331646"/>
      <w:bookmarkStart w:id="2301" w:name="_Toc350340512"/>
      <w:bookmarkStart w:id="2302" w:name="_Toc350345156"/>
      <w:bookmarkStart w:id="2303" w:name="_Toc350406919"/>
      <w:bookmarkStart w:id="2304" w:name="_Toc351098470"/>
      <w:bookmarkStart w:id="2305" w:name="_Toc351548566"/>
      <w:bookmarkStart w:id="2306" w:name="_Toc351637652"/>
      <w:bookmarkStart w:id="2307" w:name="_Toc351639395"/>
      <w:bookmarkStart w:id="2308" w:name="_Toc351642865"/>
      <w:bookmarkStart w:id="2309" w:name="_Toc351644398"/>
      <w:bookmarkStart w:id="2310" w:name="_Toc351647072"/>
      <w:r>
        <w:t>Antal invånare samt andel i åldrarna 20-64 år den 31 december 2012</w:t>
      </w:r>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p>
    <w:tbl>
      <w:tblPr>
        <w:tblW w:w="5812" w:type="dxa"/>
        <w:tblInd w:w="70" w:type="dxa"/>
        <w:tblBorders>
          <w:top w:val="single" w:sz="4" w:space="0" w:color="auto"/>
          <w:left w:val="single" w:sz="4" w:space="0" w:color="auto"/>
          <w:bottom w:val="single" w:sz="4" w:space="0" w:color="auto"/>
          <w:right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1276"/>
        <w:gridCol w:w="2552"/>
        <w:gridCol w:w="850"/>
        <w:gridCol w:w="1134"/>
      </w:tblGrid>
      <w:tr w:rsidR="00E2233D" w:rsidRPr="005272EB" w14:paraId="6341AD82" w14:textId="77777777" w:rsidTr="006B7F4D">
        <w:trPr>
          <w:trHeight w:val="300"/>
        </w:trPr>
        <w:tc>
          <w:tcPr>
            <w:tcW w:w="1276" w:type="dxa"/>
            <w:shd w:val="clear" w:color="auto" w:fill="auto"/>
            <w:noWrap/>
            <w:vAlign w:val="bottom"/>
          </w:tcPr>
          <w:p w14:paraId="7D5C49E5" w14:textId="77777777" w:rsidR="00E2233D" w:rsidRPr="005272EB" w:rsidRDefault="00E2233D" w:rsidP="00E80303">
            <w:pPr>
              <w:overflowPunct/>
              <w:autoSpaceDE/>
              <w:autoSpaceDN/>
              <w:adjustRightInd/>
              <w:textAlignment w:val="auto"/>
              <w:rPr>
                <w:rFonts w:ascii="Trade Gothic LT Std Cn" w:hAnsi="Trade Gothic LT Std Cn" w:cs="Calibri"/>
                <w:b/>
                <w:bCs/>
                <w:color w:val="000000"/>
                <w:szCs w:val="18"/>
                <w:lang w:eastAsia="sv-SE"/>
              </w:rPr>
            </w:pPr>
            <w:bookmarkStart w:id="2311" w:name="TabellNr"/>
            <w:bookmarkEnd w:id="2311"/>
            <w:r w:rsidRPr="005272EB">
              <w:rPr>
                <w:rFonts w:ascii="Trade Gothic LT Std Cn" w:hAnsi="Trade Gothic LT Std Cn"/>
                <w:b/>
                <w:szCs w:val="18"/>
              </w:rPr>
              <w:t>Kommun</w:t>
            </w:r>
          </w:p>
        </w:tc>
        <w:tc>
          <w:tcPr>
            <w:tcW w:w="2552" w:type="dxa"/>
            <w:shd w:val="clear" w:color="auto" w:fill="auto"/>
            <w:noWrap/>
            <w:vAlign w:val="bottom"/>
          </w:tcPr>
          <w:p w14:paraId="588BDA10" w14:textId="77777777" w:rsidR="00E2233D" w:rsidRPr="005272EB" w:rsidRDefault="00E2233D" w:rsidP="00E80303">
            <w:pPr>
              <w:overflowPunct/>
              <w:autoSpaceDE/>
              <w:autoSpaceDN/>
              <w:adjustRightInd/>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Kommungrupp</w:t>
            </w:r>
          </w:p>
        </w:tc>
        <w:tc>
          <w:tcPr>
            <w:tcW w:w="850" w:type="dxa"/>
            <w:shd w:val="clear" w:color="auto" w:fill="auto"/>
            <w:noWrap/>
            <w:vAlign w:val="bottom"/>
          </w:tcPr>
          <w:p w14:paraId="08398C08"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Invånare</w:t>
            </w:r>
          </w:p>
        </w:tc>
        <w:tc>
          <w:tcPr>
            <w:tcW w:w="1134" w:type="dxa"/>
            <w:shd w:val="clear" w:color="auto" w:fill="auto"/>
            <w:noWrap/>
            <w:vAlign w:val="bottom"/>
          </w:tcPr>
          <w:p w14:paraId="22BDB7D2"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Andel 20-64 år</w:t>
            </w:r>
          </w:p>
        </w:tc>
      </w:tr>
      <w:tr w:rsidR="00E2233D" w:rsidRPr="005272EB" w14:paraId="08C6CE0B" w14:textId="77777777" w:rsidTr="006B7F4D">
        <w:trPr>
          <w:trHeight w:val="300"/>
        </w:trPr>
        <w:tc>
          <w:tcPr>
            <w:tcW w:w="1276" w:type="dxa"/>
            <w:shd w:val="clear" w:color="auto" w:fill="auto"/>
            <w:noWrap/>
            <w:vAlign w:val="bottom"/>
            <w:hideMark/>
          </w:tcPr>
          <w:p w14:paraId="69AA333C" w14:textId="77777777" w:rsidR="00E2233D" w:rsidRPr="005272EB" w:rsidRDefault="00E2233D"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Calibri"/>
                <w:b/>
                <w:bCs/>
                <w:color w:val="000000"/>
                <w:szCs w:val="18"/>
                <w:lang w:eastAsia="sv-SE"/>
              </w:rPr>
              <w:t>Stockholms län</w:t>
            </w:r>
          </w:p>
        </w:tc>
        <w:tc>
          <w:tcPr>
            <w:tcW w:w="2552" w:type="dxa"/>
            <w:shd w:val="clear" w:color="auto" w:fill="auto"/>
            <w:noWrap/>
            <w:vAlign w:val="bottom"/>
            <w:hideMark/>
          </w:tcPr>
          <w:p w14:paraId="417C6AED" w14:textId="77777777" w:rsidR="00E2233D" w:rsidRPr="005272EB" w:rsidRDefault="00E2233D" w:rsidP="00E80303">
            <w:pPr>
              <w:overflowPunct/>
              <w:autoSpaceDE/>
              <w:autoSpaceDN/>
              <w:adjustRightInd/>
              <w:textAlignment w:val="auto"/>
              <w:rPr>
                <w:rFonts w:ascii="Trade Gothic LT Std Cn" w:hAnsi="Trade Gothic LT Std Cn" w:cs="Calibri"/>
                <w:b/>
                <w:color w:val="000000"/>
                <w:szCs w:val="18"/>
                <w:lang w:eastAsia="sv-SE"/>
              </w:rPr>
            </w:pPr>
          </w:p>
        </w:tc>
        <w:tc>
          <w:tcPr>
            <w:tcW w:w="850" w:type="dxa"/>
            <w:shd w:val="clear" w:color="auto" w:fill="auto"/>
            <w:noWrap/>
            <w:vAlign w:val="bottom"/>
            <w:hideMark/>
          </w:tcPr>
          <w:p w14:paraId="5D1ECFAD"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b/>
                <w:color w:val="000000"/>
                <w:szCs w:val="18"/>
                <w:lang w:eastAsia="sv-SE"/>
              </w:rPr>
              <w:t>2 127 006</w:t>
            </w:r>
          </w:p>
        </w:tc>
        <w:tc>
          <w:tcPr>
            <w:tcW w:w="1134" w:type="dxa"/>
            <w:shd w:val="clear" w:color="auto" w:fill="auto"/>
            <w:noWrap/>
            <w:vAlign w:val="bottom"/>
            <w:hideMark/>
          </w:tcPr>
          <w:p w14:paraId="021207ED"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b/>
                <w:color w:val="000000"/>
                <w:szCs w:val="18"/>
                <w:lang w:eastAsia="sv-SE"/>
              </w:rPr>
              <w:t>60,6</w:t>
            </w:r>
          </w:p>
        </w:tc>
      </w:tr>
      <w:tr w:rsidR="00E2233D" w:rsidRPr="005272EB" w14:paraId="470A444B" w14:textId="77777777" w:rsidTr="006B7F4D">
        <w:trPr>
          <w:trHeight w:val="300"/>
        </w:trPr>
        <w:tc>
          <w:tcPr>
            <w:tcW w:w="1276" w:type="dxa"/>
            <w:shd w:val="clear" w:color="auto" w:fill="auto"/>
            <w:noWrap/>
            <w:vAlign w:val="bottom"/>
            <w:hideMark/>
          </w:tcPr>
          <w:p w14:paraId="4DDB1F4A"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Upplands Väsby</w:t>
            </w:r>
          </w:p>
        </w:tc>
        <w:tc>
          <w:tcPr>
            <w:tcW w:w="2552" w:type="dxa"/>
            <w:shd w:val="clear" w:color="auto" w:fill="auto"/>
            <w:noWrap/>
            <w:vAlign w:val="bottom"/>
            <w:hideMark/>
          </w:tcPr>
          <w:p w14:paraId="6A4C398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0948EBC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723</w:t>
            </w:r>
          </w:p>
        </w:tc>
        <w:tc>
          <w:tcPr>
            <w:tcW w:w="1134" w:type="dxa"/>
            <w:shd w:val="clear" w:color="auto" w:fill="auto"/>
            <w:noWrap/>
            <w:vAlign w:val="bottom"/>
            <w:hideMark/>
          </w:tcPr>
          <w:p w14:paraId="4D8A206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59,2</w:t>
            </w:r>
          </w:p>
        </w:tc>
      </w:tr>
      <w:tr w:rsidR="00E2233D" w:rsidRPr="005272EB" w14:paraId="5308EA6E" w14:textId="77777777" w:rsidTr="006B7F4D">
        <w:trPr>
          <w:trHeight w:val="300"/>
        </w:trPr>
        <w:tc>
          <w:tcPr>
            <w:tcW w:w="1276" w:type="dxa"/>
            <w:shd w:val="clear" w:color="auto" w:fill="auto"/>
            <w:noWrap/>
            <w:vAlign w:val="bottom"/>
            <w:hideMark/>
          </w:tcPr>
          <w:p w14:paraId="6FEADD8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Vallentuna</w:t>
            </w:r>
          </w:p>
        </w:tc>
        <w:tc>
          <w:tcPr>
            <w:tcW w:w="2552" w:type="dxa"/>
            <w:shd w:val="clear" w:color="auto" w:fill="auto"/>
            <w:noWrap/>
            <w:vAlign w:val="bottom"/>
            <w:hideMark/>
          </w:tcPr>
          <w:p w14:paraId="2040FCD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7831003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215</w:t>
            </w:r>
          </w:p>
        </w:tc>
        <w:tc>
          <w:tcPr>
            <w:tcW w:w="1134" w:type="dxa"/>
            <w:shd w:val="clear" w:color="auto" w:fill="auto"/>
            <w:noWrap/>
            <w:vAlign w:val="bottom"/>
            <w:hideMark/>
          </w:tcPr>
          <w:p w14:paraId="0AE374E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56,5</w:t>
            </w:r>
          </w:p>
        </w:tc>
      </w:tr>
      <w:tr w:rsidR="00E2233D" w:rsidRPr="005272EB" w14:paraId="22010B5F" w14:textId="77777777" w:rsidTr="006B7F4D">
        <w:trPr>
          <w:trHeight w:val="300"/>
        </w:trPr>
        <w:tc>
          <w:tcPr>
            <w:tcW w:w="1276" w:type="dxa"/>
            <w:shd w:val="clear" w:color="auto" w:fill="auto"/>
            <w:noWrap/>
            <w:vAlign w:val="bottom"/>
            <w:hideMark/>
          </w:tcPr>
          <w:p w14:paraId="18166B5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Österåker</w:t>
            </w:r>
          </w:p>
        </w:tc>
        <w:tc>
          <w:tcPr>
            <w:tcW w:w="2552" w:type="dxa"/>
            <w:shd w:val="clear" w:color="auto" w:fill="auto"/>
            <w:noWrap/>
            <w:vAlign w:val="bottom"/>
            <w:hideMark/>
          </w:tcPr>
          <w:p w14:paraId="2F21636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2EEECB4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269</w:t>
            </w:r>
          </w:p>
        </w:tc>
        <w:tc>
          <w:tcPr>
            <w:tcW w:w="1134" w:type="dxa"/>
            <w:shd w:val="clear" w:color="auto" w:fill="auto"/>
            <w:noWrap/>
            <w:vAlign w:val="bottom"/>
            <w:hideMark/>
          </w:tcPr>
          <w:p w14:paraId="19F9DF8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55,5</w:t>
            </w:r>
          </w:p>
        </w:tc>
      </w:tr>
      <w:tr w:rsidR="00E2233D" w:rsidRPr="005272EB" w14:paraId="08CF63DC" w14:textId="77777777" w:rsidTr="006B7F4D">
        <w:trPr>
          <w:trHeight w:val="300"/>
        </w:trPr>
        <w:tc>
          <w:tcPr>
            <w:tcW w:w="1276" w:type="dxa"/>
            <w:shd w:val="clear" w:color="auto" w:fill="auto"/>
            <w:noWrap/>
            <w:vAlign w:val="bottom"/>
            <w:hideMark/>
          </w:tcPr>
          <w:p w14:paraId="1D1E006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Värmdö</w:t>
            </w:r>
          </w:p>
        </w:tc>
        <w:tc>
          <w:tcPr>
            <w:tcW w:w="2552" w:type="dxa"/>
            <w:shd w:val="clear" w:color="auto" w:fill="auto"/>
            <w:noWrap/>
            <w:vAlign w:val="bottom"/>
            <w:hideMark/>
          </w:tcPr>
          <w:p w14:paraId="23011395"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7B58F12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387</w:t>
            </w:r>
          </w:p>
        </w:tc>
        <w:tc>
          <w:tcPr>
            <w:tcW w:w="1134" w:type="dxa"/>
            <w:shd w:val="clear" w:color="auto" w:fill="auto"/>
            <w:noWrap/>
            <w:vAlign w:val="bottom"/>
            <w:hideMark/>
          </w:tcPr>
          <w:p w14:paraId="1E283D9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56,5</w:t>
            </w:r>
          </w:p>
        </w:tc>
      </w:tr>
      <w:tr w:rsidR="00E2233D" w:rsidRPr="005272EB" w14:paraId="02728C83" w14:textId="77777777" w:rsidTr="006B7F4D">
        <w:trPr>
          <w:trHeight w:val="300"/>
        </w:trPr>
        <w:tc>
          <w:tcPr>
            <w:tcW w:w="1276" w:type="dxa"/>
            <w:shd w:val="clear" w:color="auto" w:fill="auto"/>
            <w:noWrap/>
            <w:vAlign w:val="bottom"/>
            <w:hideMark/>
          </w:tcPr>
          <w:p w14:paraId="1736A38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Järfälla</w:t>
            </w:r>
          </w:p>
        </w:tc>
        <w:tc>
          <w:tcPr>
            <w:tcW w:w="2552" w:type="dxa"/>
            <w:shd w:val="clear" w:color="auto" w:fill="auto"/>
            <w:noWrap/>
            <w:vAlign w:val="bottom"/>
            <w:hideMark/>
          </w:tcPr>
          <w:p w14:paraId="262C12C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03D9915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210</w:t>
            </w:r>
          </w:p>
        </w:tc>
        <w:tc>
          <w:tcPr>
            <w:tcW w:w="1134" w:type="dxa"/>
            <w:shd w:val="clear" w:color="auto" w:fill="auto"/>
            <w:noWrap/>
            <w:vAlign w:val="bottom"/>
            <w:hideMark/>
          </w:tcPr>
          <w:p w14:paraId="4CA8CAA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57,3</w:t>
            </w:r>
          </w:p>
        </w:tc>
      </w:tr>
      <w:tr w:rsidR="00E2233D" w:rsidRPr="005272EB" w14:paraId="5B25BE27" w14:textId="77777777" w:rsidTr="006B7F4D">
        <w:trPr>
          <w:trHeight w:val="300"/>
        </w:trPr>
        <w:tc>
          <w:tcPr>
            <w:tcW w:w="1276" w:type="dxa"/>
            <w:shd w:val="clear" w:color="auto" w:fill="auto"/>
            <w:noWrap/>
            <w:vAlign w:val="bottom"/>
            <w:hideMark/>
          </w:tcPr>
          <w:p w14:paraId="7F852107"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Ekerö</w:t>
            </w:r>
          </w:p>
        </w:tc>
        <w:tc>
          <w:tcPr>
            <w:tcW w:w="2552" w:type="dxa"/>
            <w:shd w:val="clear" w:color="auto" w:fill="auto"/>
            <w:noWrap/>
            <w:vAlign w:val="bottom"/>
            <w:hideMark/>
          </w:tcPr>
          <w:p w14:paraId="3151068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0C74328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160</w:t>
            </w:r>
          </w:p>
        </w:tc>
        <w:tc>
          <w:tcPr>
            <w:tcW w:w="1134" w:type="dxa"/>
            <w:shd w:val="clear" w:color="auto" w:fill="auto"/>
            <w:noWrap/>
            <w:vAlign w:val="bottom"/>
            <w:hideMark/>
          </w:tcPr>
          <w:p w14:paraId="60C405F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E2233D" w:rsidRPr="005272EB" w14:paraId="77C426C8" w14:textId="77777777" w:rsidTr="006B7F4D">
        <w:trPr>
          <w:trHeight w:val="300"/>
        </w:trPr>
        <w:tc>
          <w:tcPr>
            <w:tcW w:w="1276" w:type="dxa"/>
            <w:shd w:val="clear" w:color="auto" w:fill="auto"/>
            <w:noWrap/>
            <w:vAlign w:val="bottom"/>
            <w:hideMark/>
          </w:tcPr>
          <w:p w14:paraId="51FCCDCF"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Huddinge</w:t>
            </w:r>
          </w:p>
        </w:tc>
        <w:tc>
          <w:tcPr>
            <w:tcW w:w="2552" w:type="dxa"/>
            <w:shd w:val="clear" w:color="auto" w:fill="auto"/>
            <w:noWrap/>
            <w:vAlign w:val="bottom"/>
            <w:hideMark/>
          </w:tcPr>
          <w:p w14:paraId="6A7070C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76A2DEA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010</w:t>
            </w:r>
          </w:p>
        </w:tc>
        <w:tc>
          <w:tcPr>
            <w:tcW w:w="1134" w:type="dxa"/>
            <w:shd w:val="clear" w:color="auto" w:fill="auto"/>
            <w:noWrap/>
            <w:vAlign w:val="bottom"/>
            <w:hideMark/>
          </w:tcPr>
          <w:p w14:paraId="61438EA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59,7</w:t>
            </w:r>
          </w:p>
        </w:tc>
      </w:tr>
      <w:tr w:rsidR="00E2233D" w:rsidRPr="005272EB" w14:paraId="2A9B0EE8" w14:textId="77777777" w:rsidTr="006B7F4D">
        <w:trPr>
          <w:trHeight w:val="300"/>
        </w:trPr>
        <w:tc>
          <w:tcPr>
            <w:tcW w:w="1276" w:type="dxa"/>
            <w:shd w:val="clear" w:color="auto" w:fill="auto"/>
            <w:noWrap/>
            <w:vAlign w:val="bottom"/>
            <w:hideMark/>
          </w:tcPr>
          <w:p w14:paraId="3B10B48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Botkyrka</w:t>
            </w:r>
          </w:p>
        </w:tc>
        <w:tc>
          <w:tcPr>
            <w:tcW w:w="2552" w:type="dxa"/>
            <w:shd w:val="clear" w:color="auto" w:fill="auto"/>
            <w:noWrap/>
            <w:vAlign w:val="bottom"/>
            <w:hideMark/>
          </w:tcPr>
          <w:p w14:paraId="0AE9774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3991C46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274</w:t>
            </w:r>
          </w:p>
        </w:tc>
        <w:tc>
          <w:tcPr>
            <w:tcW w:w="1134" w:type="dxa"/>
            <w:shd w:val="clear" w:color="auto" w:fill="auto"/>
            <w:noWrap/>
            <w:vAlign w:val="bottom"/>
            <w:hideMark/>
          </w:tcPr>
          <w:p w14:paraId="28283C3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59,9</w:t>
            </w:r>
          </w:p>
        </w:tc>
      </w:tr>
      <w:tr w:rsidR="00E2233D" w:rsidRPr="005272EB" w14:paraId="567B5D9F" w14:textId="77777777" w:rsidTr="006B7F4D">
        <w:trPr>
          <w:trHeight w:val="300"/>
        </w:trPr>
        <w:tc>
          <w:tcPr>
            <w:tcW w:w="1276" w:type="dxa"/>
            <w:shd w:val="clear" w:color="auto" w:fill="auto"/>
            <w:noWrap/>
            <w:vAlign w:val="bottom"/>
            <w:hideMark/>
          </w:tcPr>
          <w:p w14:paraId="1997969A"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Salem</w:t>
            </w:r>
          </w:p>
        </w:tc>
        <w:tc>
          <w:tcPr>
            <w:tcW w:w="2552" w:type="dxa"/>
            <w:shd w:val="clear" w:color="auto" w:fill="auto"/>
            <w:noWrap/>
            <w:vAlign w:val="bottom"/>
            <w:hideMark/>
          </w:tcPr>
          <w:p w14:paraId="67794DE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33ADE34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881</w:t>
            </w:r>
          </w:p>
        </w:tc>
        <w:tc>
          <w:tcPr>
            <w:tcW w:w="1134" w:type="dxa"/>
            <w:shd w:val="clear" w:color="auto" w:fill="auto"/>
            <w:noWrap/>
            <w:vAlign w:val="bottom"/>
            <w:hideMark/>
          </w:tcPr>
          <w:p w14:paraId="30F5885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54,5</w:t>
            </w:r>
          </w:p>
        </w:tc>
      </w:tr>
      <w:tr w:rsidR="00E2233D" w:rsidRPr="005272EB" w14:paraId="4B6FFC80" w14:textId="77777777" w:rsidTr="006B7F4D">
        <w:trPr>
          <w:trHeight w:val="300"/>
        </w:trPr>
        <w:tc>
          <w:tcPr>
            <w:tcW w:w="1276" w:type="dxa"/>
            <w:shd w:val="clear" w:color="auto" w:fill="auto"/>
            <w:noWrap/>
            <w:vAlign w:val="bottom"/>
            <w:hideMark/>
          </w:tcPr>
          <w:p w14:paraId="55C3809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Haninge</w:t>
            </w:r>
          </w:p>
        </w:tc>
        <w:tc>
          <w:tcPr>
            <w:tcW w:w="2552" w:type="dxa"/>
            <w:shd w:val="clear" w:color="auto" w:fill="auto"/>
            <w:noWrap/>
            <w:vAlign w:val="bottom"/>
            <w:hideMark/>
          </w:tcPr>
          <w:p w14:paraId="4828126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4457613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430</w:t>
            </w:r>
          </w:p>
        </w:tc>
        <w:tc>
          <w:tcPr>
            <w:tcW w:w="1134" w:type="dxa"/>
            <w:shd w:val="clear" w:color="auto" w:fill="auto"/>
            <w:noWrap/>
            <w:vAlign w:val="bottom"/>
            <w:hideMark/>
          </w:tcPr>
          <w:p w14:paraId="673A879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59,4</w:t>
            </w:r>
          </w:p>
        </w:tc>
      </w:tr>
      <w:tr w:rsidR="00E2233D" w:rsidRPr="005272EB" w14:paraId="1449E91B" w14:textId="77777777" w:rsidTr="006B7F4D">
        <w:trPr>
          <w:trHeight w:val="300"/>
        </w:trPr>
        <w:tc>
          <w:tcPr>
            <w:tcW w:w="1276" w:type="dxa"/>
            <w:shd w:val="clear" w:color="auto" w:fill="auto"/>
            <w:noWrap/>
            <w:vAlign w:val="bottom"/>
            <w:hideMark/>
          </w:tcPr>
          <w:p w14:paraId="22369C2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Tyresö</w:t>
            </w:r>
          </w:p>
        </w:tc>
        <w:tc>
          <w:tcPr>
            <w:tcW w:w="2552" w:type="dxa"/>
            <w:shd w:val="clear" w:color="auto" w:fill="auto"/>
            <w:noWrap/>
            <w:vAlign w:val="bottom"/>
            <w:hideMark/>
          </w:tcPr>
          <w:p w14:paraId="241091D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2AB744D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764</w:t>
            </w:r>
          </w:p>
        </w:tc>
        <w:tc>
          <w:tcPr>
            <w:tcW w:w="1134" w:type="dxa"/>
            <w:shd w:val="clear" w:color="auto" w:fill="auto"/>
            <w:noWrap/>
            <w:vAlign w:val="bottom"/>
            <w:hideMark/>
          </w:tcPr>
          <w:p w14:paraId="53D7AE6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55,8</w:t>
            </w:r>
          </w:p>
        </w:tc>
      </w:tr>
      <w:tr w:rsidR="00E2233D" w:rsidRPr="005272EB" w14:paraId="4A66E67D" w14:textId="77777777" w:rsidTr="006B7F4D">
        <w:trPr>
          <w:trHeight w:val="300"/>
        </w:trPr>
        <w:tc>
          <w:tcPr>
            <w:tcW w:w="1276" w:type="dxa"/>
            <w:shd w:val="clear" w:color="auto" w:fill="auto"/>
            <w:noWrap/>
            <w:vAlign w:val="bottom"/>
            <w:hideMark/>
          </w:tcPr>
          <w:p w14:paraId="72805BD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Upplands-Bro</w:t>
            </w:r>
          </w:p>
        </w:tc>
        <w:tc>
          <w:tcPr>
            <w:tcW w:w="2552" w:type="dxa"/>
            <w:shd w:val="clear" w:color="auto" w:fill="auto"/>
            <w:noWrap/>
            <w:vAlign w:val="bottom"/>
            <w:hideMark/>
          </w:tcPr>
          <w:p w14:paraId="414F44C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190F719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353</w:t>
            </w:r>
          </w:p>
        </w:tc>
        <w:tc>
          <w:tcPr>
            <w:tcW w:w="1134" w:type="dxa"/>
            <w:shd w:val="clear" w:color="auto" w:fill="auto"/>
            <w:noWrap/>
            <w:vAlign w:val="bottom"/>
            <w:hideMark/>
          </w:tcPr>
          <w:p w14:paraId="0086B1F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58,6</w:t>
            </w:r>
          </w:p>
        </w:tc>
      </w:tr>
      <w:tr w:rsidR="00E2233D" w:rsidRPr="005272EB" w14:paraId="08E3FE8D" w14:textId="77777777" w:rsidTr="006B7F4D">
        <w:trPr>
          <w:trHeight w:val="300"/>
        </w:trPr>
        <w:tc>
          <w:tcPr>
            <w:tcW w:w="1276" w:type="dxa"/>
            <w:shd w:val="clear" w:color="auto" w:fill="auto"/>
            <w:noWrap/>
            <w:vAlign w:val="bottom"/>
            <w:hideMark/>
          </w:tcPr>
          <w:p w14:paraId="68A5305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Nykvarn</w:t>
            </w:r>
          </w:p>
        </w:tc>
        <w:tc>
          <w:tcPr>
            <w:tcW w:w="2552" w:type="dxa"/>
            <w:shd w:val="clear" w:color="auto" w:fill="auto"/>
            <w:noWrap/>
            <w:vAlign w:val="bottom"/>
            <w:hideMark/>
          </w:tcPr>
          <w:p w14:paraId="243D34C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5B1DA93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442</w:t>
            </w:r>
          </w:p>
        </w:tc>
        <w:tc>
          <w:tcPr>
            <w:tcW w:w="1134" w:type="dxa"/>
            <w:shd w:val="clear" w:color="auto" w:fill="auto"/>
            <w:noWrap/>
            <w:vAlign w:val="bottom"/>
            <w:hideMark/>
          </w:tcPr>
          <w:p w14:paraId="1BF1089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55,1</w:t>
            </w:r>
          </w:p>
        </w:tc>
      </w:tr>
      <w:tr w:rsidR="00E2233D" w:rsidRPr="005272EB" w14:paraId="1A34A931" w14:textId="77777777" w:rsidTr="006B7F4D">
        <w:trPr>
          <w:trHeight w:val="300"/>
        </w:trPr>
        <w:tc>
          <w:tcPr>
            <w:tcW w:w="1276" w:type="dxa"/>
            <w:shd w:val="clear" w:color="auto" w:fill="auto"/>
            <w:noWrap/>
            <w:vAlign w:val="bottom"/>
            <w:hideMark/>
          </w:tcPr>
          <w:p w14:paraId="2DA90B57"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Täby</w:t>
            </w:r>
          </w:p>
        </w:tc>
        <w:tc>
          <w:tcPr>
            <w:tcW w:w="2552" w:type="dxa"/>
            <w:shd w:val="clear" w:color="auto" w:fill="auto"/>
            <w:noWrap/>
            <w:vAlign w:val="bottom"/>
            <w:hideMark/>
          </w:tcPr>
          <w:p w14:paraId="4924D136"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247ADED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364</w:t>
            </w:r>
          </w:p>
        </w:tc>
        <w:tc>
          <w:tcPr>
            <w:tcW w:w="1134" w:type="dxa"/>
            <w:shd w:val="clear" w:color="auto" w:fill="auto"/>
            <w:noWrap/>
            <w:vAlign w:val="bottom"/>
            <w:hideMark/>
          </w:tcPr>
          <w:p w14:paraId="18C35F8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54,1</w:t>
            </w:r>
          </w:p>
        </w:tc>
      </w:tr>
      <w:tr w:rsidR="00E2233D" w:rsidRPr="005272EB" w14:paraId="317BC87E" w14:textId="77777777" w:rsidTr="006B7F4D">
        <w:trPr>
          <w:trHeight w:val="300"/>
        </w:trPr>
        <w:tc>
          <w:tcPr>
            <w:tcW w:w="1276" w:type="dxa"/>
            <w:shd w:val="clear" w:color="auto" w:fill="auto"/>
            <w:noWrap/>
            <w:vAlign w:val="bottom"/>
            <w:hideMark/>
          </w:tcPr>
          <w:p w14:paraId="714B8CE5"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Danderyd</w:t>
            </w:r>
          </w:p>
        </w:tc>
        <w:tc>
          <w:tcPr>
            <w:tcW w:w="2552" w:type="dxa"/>
            <w:shd w:val="clear" w:color="auto" w:fill="auto"/>
            <w:noWrap/>
            <w:vAlign w:val="bottom"/>
            <w:hideMark/>
          </w:tcPr>
          <w:p w14:paraId="7A69340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30FF21D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960</w:t>
            </w:r>
          </w:p>
        </w:tc>
        <w:tc>
          <w:tcPr>
            <w:tcW w:w="1134" w:type="dxa"/>
            <w:shd w:val="clear" w:color="auto" w:fill="auto"/>
            <w:noWrap/>
            <w:vAlign w:val="bottom"/>
            <w:hideMark/>
          </w:tcPr>
          <w:p w14:paraId="46C2928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51,5</w:t>
            </w:r>
          </w:p>
        </w:tc>
      </w:tr>
      <w:tr w:rsidR="00E2233D" w:rsidRPr="005272EB" w14:paraId="1EFB2D1B" w14:textId="77777777" w:rsidTr="006B7F4D">
        <w:trPr>
          <w:trHeight w:val="300"/>
        </w:trPr>
        <w:tc>
          <w:tcPr>
            <w:tcW w:w="1276" w:type="dxa"/>
            <w:shd w:val="clear" w:color="auto" w:fill="auto"/>
            <w:noWrap/>
            <w:vAlign w:val="bottom"/>
            <w:hideMark/>
          </w:tcPr>
          <w:p w14:paraId="74C74AE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Sollentuna</w:t>
            </w:r>
          </w:p>
        </w:tc>
        <w:tc>
          <w:tcPr>
            <w:tcW w:w="2552" w:type="dxa"/>
            <w:shd w:val="clear" w:color="auto" w:fill="auto"/>
            <w:noWrap/>
            <w:vAlign w:val="bottom"/>
            <w:hideMark/>
          </w:tcPr>
          <w:p w14:paraId="1C90BA6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774B2C3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859</w:t>
            </w:r>
          </w:p>
        </w:tc>
        <w:tc>
          <w:tcPr>
            <w:tcW w:w="1134" w:type="dxa"/>
            <w:shd w:val="clear" w:color="auto" w:fill="auto"/>
            <w:noWrap/>
            <w:vAlign w:val="bottom"/>
            <w:hideMark/>
          </w:tcPr>
          <w:p w14:paraId="19EC72C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56,8</w:t>
            </w:r>
          </w:p>
        </w:tc>
      </w:tr>
      <w:tr w:rsidR="00E2233D" w:rsidRPr="005272EB" w14:paraId="4FC89B73" w14:textId="77777777" w:rsidTr="006B7F4D">
        <w:trPr>
          <w:trHeight w:val="300"/>
        </w:trPr>
        <w:tc>
          <w:tcPr>
            <w:tcW w:w="1276" w:type="dxa"/>
            <w:shd w:val="clear" w:color="auto" w:fill="auto"/>
            <w:noWrap/>
            <w:vAlign w:val="bottom"/>
            <w:hideMark/>
          </w:tcPr>
          <w:p w14:paraId="24FE3A3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Stockholm</w:t>
            </w:r>
          </w:p>
        </w:tc>
        <w:tc>
          <w:tcPr>
            <w:tcW w:w="2552" w:type="dxa"/>
            <w:shd w:val="clear" w:color="auto" w:fill="auto"/>
            <w:noWrap/>
            <w:vAlign w:val="bottom"/>
            <w:hideMark/>
          </w:tcPr>
          <w:p w14:paraId="480C9F9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Storstäder</w:t>
            </w:r>
          </w:p>
        </w:tc>
        <w:tc>
          <w:tcPr>
            <w:tcW w:w="850" w:type="dxa"/>
            <w:shd w:val="clear" w:color="auto" w:fill="auto"/>
            <w:noWrap/>
            <w:vAlign w:val="bottom"/>
            <w:hideMark/>
          </w:tcPr>
          <w:p w14:paraId="2753E3A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881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235</w:t>
            </w:r>
          </w:p>
        </w:tc>
        <w:tc>
          <w:tcPr>
            <w:tcW w:w="1134" w:type="dxa"/>
            <w:shd w:val="clear" w:color="auto" w:fill="auto"/>
            <w:noWrap/>
            <w:vAlign w:val="bottom"/>
            <w:hideMark/>
          </w:tcPr>
          <w:p w14:paraId="5851A8E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64,4</w:t>
            </w:r>
          </w:p>
        </w:tc>
      </w:tr>
      <w:tr w:rsidR="00E2233D" w:rsidRPr="005272EB" w14:paraId="136F5BAF" w14:textId="77777777" w:rsidTr="006B7F4D">
        <w:trPr>
          <w:trHeight w:val="300"/>
        </w:trPr>
        <w:tc>
          <w:tcPr>
            <w:tcW w:w="1276" w:type="dxa"/>
            <w:shd w:val="clear" w:color="auto" w:fill="auto"/>
            <w:noWrap/>
            <w:vAlign w:val="bottom"/>
            <w:hideMark/>
          </w:tcPr>
          <w:p w14:paraId="5E00713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Södertälje</w:t>
            </w:r>
          </w:p>
        </w:tc>
        <w:tc>
          <w:tcPr>
            <w:tcW w:w="2552" w:type="dxa"/>
            <w:shd w:val="clear" w:color="auto" w:fill="auto"/>
            <w:noWrap/>
            <w:vAlign w:val="bottom"/>
            <w:hideMark/>
          </w:tcPr>
          <w:p w14:paraId="5203BD5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7483B08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473</w:t>
            </w:r>
          </w:p>
        </w:tc>
        <w:tc>
          <w:tcPr>
            <w:tcW w:w="1134" w:type="dxa"/>
            <w:shd w:val="clear" w:color="auto" w:fill="auto"/>
            <w:noWrap/>
            <w:vAlign w:val="bottom"/>
            <w:hideMark/>
          </w:tcPr>
          <w:p w14:paraId="7B1944B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59,2</w:t>
            </w:r>
          </w:p>
        </w:tc>
      </w:tr>
      <w:tr w:rsidR="00E2233D" w:rsidRPr="005272EB" w14:paraId="56364D10" w14:textId="77777777" w:rsidTr="006B7F4D">
        <w:trPr>
          <w:trHeight w:val="300"/>
        </w:trPr>
        <w:tc>
          <w:tcPr>
            <w:tcW w:w="1276" w:type="dxa"/>
            <w:shd w:val="clear" w:color="auto" w:fill="auto"/>
            <w:noWrap/>
            <w:vAlign w:val="bottom"/>
            <w:hideMark/>
          </w:tcPr>
          <w:p w14:paraId="321D0BA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Nacka</w:t>
            </w:r>
          </w:p>
        </w:tc>
        <w:tc>
          <w:tcPr>
            <w:tcW w:w="2552" w:type="dxa"/>
            <w:shd w:val="clear" w:color="auto" w:fill="auto"/>
            <w:noWrap/>
            <w:vAlign w:val="bottom"/>
            <w:hideMark/>
          </w:tcPr>
          <w:p w14:paraId="1F54357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7C95155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873</w:t>
            </w:r>
          </w:p>
        </w:tc>
        <w:tc>
          <w:tcPr>
            <w:tcW w:w="1134" w:type="dxa"/>
            <w:shd w:val="clear" w:color="auto" w:fill="auto"/>
            <w:noWrap/>
            <w:vAlign w:val="bottom"/>
            <w:hideMark/>
          </w:tcPr>
          <w:p w14:paraId="7E607A0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57,4</w:t>
            </w:r>
          </w:p>
        </w:tc>
      </w:tr>
      <w:tr w:rsidR="00E2233D" w:rsidRPr="005272EB" w14:paraId="4875F939" w14:textId="77777777" w:rsidTr="006B7F4D">
        <w:trPr>
          <w:trHeight w:val="300"/>
        </w:trPr>
        <w:tc>
          <w:tcPr>
            <w:tcW w:w="1276" w:type="dxa"/>
            <w:shd w:val="clear" w:color="auto" w:fill="auto"/>
            <w:noWrap/>
            <w:vAlign w:val="bottom"/>
            <w:hideMark/>
          </w:tcPr>
          <w:p w14:paraId="7C3735A7"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Sundbyberg</w:t>
            </w:r>
          </w:p>
        </w:tc>
        <w:tc>
          <w:tcPr>
            <w:tcW w:w="2552" w:type="dxa"/>
            <w:shd w:val="clear" w:color="auto" w:fill="auto"/>
            <w:noWrap/>
            <w:vAlign w:val="bottom"/>
            <w:hideMark/>
          </w:tcPr>
          <w:p w14:paraId="6D12358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6E9BC75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793</w:t>
            </w:r>
          </w:p>
        </w:tc>
        <w:tc>
          <w:tcPr>
            <w:tcW w:w="1134" w:type="dxa"/>
            <w:shd w:val="clear" w:color="auto" w:fill="auto"/>
            <w:noWrap/>
            <w:vAlign w:val="bottom"/>
            <w:hideMark/>
          </w:tcPr>
          <w:p w14:paraId="693C46D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65,7</w:t>
            </w:r>
          </w:p>
        </w:tc>
      </w:tr>
      <w:tr w:rsidR="00E2233D" w:rsidRPr="005272EB" w14:paraId="518EA027" w14:textId="77777777" w:rsidTr="006B7F4D">
        <w:trPr>
          <w:trHeight w:val="300"/>
        </w:trPr>
        <w:tc>
          <w:tcPr>
            <w:tcW w:w="1276" w:type="dxa"/>
            <w:shd w:val="clear" w:color="auto" w:fill="auto"/>
            <w:noWrap/>
            <w:vAlign w:val="bottom"/>
            <w:hideMark/>
          </w:tcPr>
          <w:p w14:paraId="70E6E11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Solna</w:t>
            </w:r>
          </w:p>
        </w:tc>
        <w:tc>
          <w:tcPr>
            <w:tcW w:w="2552" w:type="dxa"/>
            <w:shd w:val="clear" w:color="auto" w:fill="auto"/>
            <w:noWrap/>
            <w:vAlign w:val="bottom"/>
            <w:hideMark/>
          </w:tcPr>
          <w:p w14:paraId="6456F47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76ED7ED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293</w:t>
            </w:r>
          </w:p>
        </w:tc>
        <w:tc>
          <w:tcPr>
            <w:tcW w:w="1134" w:type="dxa"/>
            <w:shd w:val="clear" w:color="auto" w:fill="auto"/>
            <w:noWrap/>
            <w:vAlign w:val="bottom"/>
            <w:hideMark/>
          </w:tcPr>
          <w:p w14:paraId="10275FB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65,9</w:t>
            </w:r>
          </w:p>
        </w:tc>
      </w:tr>
      <w:tr w:rsidR="00E2233D" w:rsidRPr="005272EB" w14:paraId="7ECD070C" w14:textId="77777777" w:rsidTr="006B7F4D">
        <w:trPr>
          <w:trHeight w:val="300"/>
        </w:trPr>
        <w:tc>
          <w:tcPr>
            <w:tcW w:w="1276" w:type="dxa"/>
            <w:shd w:val="clear" w:color="auto" w:fill="auto"/>
            <w:noWrap/>
            <w:vAlign w:val="bottom"/>
            <w:hideMark/>
          </w:tcPr>
          <w:p w14:paraId="67A2E15D"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Lidingö</w:t>
            </w:r>
          </w:p>
        </w:tc>
        <w:tc>
          <w:tcPr>
            <w:tcW w:w="2552" w:type="dxa"/>
            <w:shd w:val="clear" w:color="auto" w:fill="auto"/>
            <w:noWrap/>
            <w:vAlign w:val="bottom"/>
            <w:hideMark/>
          </w:tcPr>
          <w:p w14:paraId="6EACADE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7197B60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434</w:t>
            </w:r>
          </w:p>
        </w:tc>
        <w:tc>
          <w:tcPr>
            <w:tcW w:w="1134" w:type="dxa"/>
            <w:shd w:val="clear" w:color="auto" w:fill="auto"/>
            <w:noWrap/>
            <w:vAlign w:val="bottom"/>
            <w:hideMark/>
          </w:tcPr>
          <w:p w14:paraId="642F1F3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53,7</w:t>
            </w:r>
          </w:p>
        </w:tc>
      </w:tr>
      <w:tr w:rsidR="00E2233D" w:rsidRPr="005272EB" w14:paraId="6E4F1004" w14:textId="77777777" w:rsidTr="006B7F4D">
        <w:trPr>
          <w:trHeight w:val="300"/>
        </w:trPr>
        <w:tc>
          <w:tcPr>
            <w:tcW w:w="1276" w:type="dxa"/>
            <w:shd w:val="clear" w:color="auto" w:fill="auto"/>
            <w:noWrap/>
            <w:vAlign w:val="bottom"/>
            <w:hideMark/>
          </w:tcPr>
          <w:p w14:paraId="1A944C8D"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Vaxholm</w:t>
            </w:r>
          </w:p>
        </w:tc>
        <w:tc>
          <w:tcPr>
            <w:tcW w:w="2552" w:type="dxa"/>
            <w:shd w:val="clear" w:color="auto" w:fill="auto"/>
            <w:noWrap/>
            <w:vAlign w:val="bottom"/>
            <w:hideMark/>
          </w:tcPr>
          <w:p w14:paraId="464973F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0AF3CF0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126</w:t>
            </w:r>
          </w:p>
        </w:tc>
        <w:tc>
          <w:tcPr>
            <w:tcW w:w="1134" w:type="dxa"/>
            <w:shd w:val="clear" w:color="auto" w:fill="auto"/>
            <w:noWrap/>
            <w:vAlign w:val="bottom"/>
            <w:hideMark/>
          </w:tcPr>
          <w:p w14:paraId="4659639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54,1</w:t>
            </w:r>
          </w:p>
        </w:tc>
      </w:tr>
      <w:tr w:rsidR="00E2233D" w:rsidRPr="005272EB" w14:paraId="27D07C4F" w14:textId="77777777" w:rsidTr="006B7F4D">
        <w:trPr>
          <w:trHeight w:val="300"/>
        </w:trPr>
        <w:tc>
          <w:tcPr>
            <w:tcW w:w="1276" w:type="dxa"/>
            <w:shd w:val="clear" w:color="auto" w:fill="auto"/>
            <w:noWrap/>
            <w:vAlign w:val="bottom"/>
            <w:hideMark/>
          </w:tcPr>
          <w:p w14:paraId="6A265A11" w14:textId="737A5548" w:rsidR="00E2233D" w:rsidRPr="005272EB" w:rsidRDefault="006B7F4D" w:rsidP="006B7F4D">
            <w:pPr>
              <w:overflowPunct/>
              <w:autoSpaceDE/>
              <w:autoSpaceDN/>
              <w:adjustRightInd/>
              <w:textAlignment w:val="auto"/>
              <w:rPr>
                <w:rFonts w:ascii="Trade Gothic LT Std Cn" w:hAnsi="Trade Gothic LT Std Cn" w:cs="Arial"/>
                <w:color w:val="000000"/>
                <w:szCs w:val="18"/>
                <w:lang w:eastAsia="sv-SE"/>
              </w:rPr>
            </w:pPr>
            <w:r>
              <w:rPr>
                <w:rFonts w:ascii="Trade Gothic LT Std Cn" w:hAnsi="Trade Gothic LT Std Cn" w:cs="Arial"/>
                <w:color w:val="000000"/>
                <w:szCs w:val="18"/>
                <w:lang w:eastAsia="sv-SE"/>
              </w:rPr>
              <w:t>Norrtälje</w:t>
            </w:r>
          </w:p>
        </w:tc>
        <w:tc>
          <w:tcPr>
            <w:tcW w:w="2552" w:type="dxa"/>
            <w:shd w:val="clear" w:color="auto" w:fill="auto"/>
            <w:noWrap/>
            <w:vAlign w:val="bottom"/>
            <w:hideMark/>
          </w:tcPr>
          <w:p w14:paraId="5C5A3EA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0D23606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634</w:t>
            </w:r>
          </w:p>
        </w:tc>
        <w:tc>
          <w:tcPr>
            <w:tcW w:w="1134" w:type="dxa"/>
            <w:shd w:val="clear" w:color="auto" w:fill="auto"/>
            <w:noWrap/>
            <w:vAlign w:val="bottom"/>
            <w:hideMark/>
          </w:tcPr>
          <w:p w14:paraId="2135CB9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54,4</w:t>
            </w:r>
          </w:p>
        </w:tc>
      </w:tr>
      <w:tr w:rsidR="00E2233D" w:rsidRPr="005272EB" w14:paraId="779A6E9E" w14:textId="77777777" w:rsidTr="006B7F4D">
        <w:trPr>
          <w:trHeight w:val="300"/>
        </w:trPr>
        <w:tc>
          <w:tcPr>
            <w:tcW w:w="1276" w:type="dxa"/>
            <w:shd w:val="clear" w:color="auto" w:fill="auto"/>
            <w:noWrap/>
            <w:vAlign w:val="bottom"/>
            <w:hideMark/>
          </w:tcPr>
          <w:p w14:paraId="043DA05F"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Sigtuna</w:t>
            </w:r>
          </w:p>
        </w:tc>
        <w:tc>
          <w:tcPr>
            <w:tcW w:w="2552" w:type="dxa"/>
            <w:shd w:val="clear" w:color="auto" w:fill="auto"/>
            <w:noWrap/>
            <w:vAlign w:val="bottom"/>
            <w:hideMark/>
          </w:tcPr>
          <w:p w14:paraId="4B3DFC6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2409F05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272</w:t>
            </w:r>
          </w:p>
        </w:tc>
        <w:tc>
          <w:tcPr>
            <w:tcW w:w="1134" w:type="dxa"/>
            <w:shd w:val="clear" w:color="auto" w:fill="auto"/>
            <w:noWrap/>
            <w:vAlign w:val="bottom"/>
            <w:hideMark/>
          </w:tcPr>
          <w:p w14:paraId="2C55EE0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59,2</w:t>
            </w:r>
          </w:p>
        </w:tc>
      </w:tr>
      <w:tr w:rsidR="00E2233D" w:rsidRPr="005272EB" w14:paraId="67156B31" w14:textId="77777777" w:rsidTr="006B7F4D">
        <w:trPr>
          <w:trHeight w:val="300"/>
        </w:trPr>
        <w:tc>
          <w:tcPr>
            <w:tcW w:w="1276" w:type="dxa"/>
            <w:shd w:val="clear" w:color="auto" w:fill="auto"/>
            <w:noWrap/>
            <w:vAlign w:val="bottom"/>
            <w:hideMark/>
          </w:tcPr>
          <w:p w14:paraId="7A9293F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Nynäshamn</w:t>
            </w:r>
          </w:p>
        </w:tc>
        <w:tc>
          <w:tcPr>
            <w:tcW w:w="2552" w:type="dxa"/>
            <w:shd w:val="clear" w:color="auto" w:fill="auto"/>
            <w:noWrap/>
            <w:vAlign w:val="bottom"/>
            <w:hideMark/>
          </w:tcPr>
          <w:p w14:paraId="644257A5"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60293FB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572</w:t>
            </w:r>
          </w:p>
        </w:tc>
        <w:tc>
          <w:tcPr>
            <w:tcW w:w="1134" w:type="dxa"/>
            <w:shd w:val="clear" w:color="auto" w:fill="auto"/>
            <w:noWrap/>
            <w:vAlign w:val="bottom"/>
            <w:hideMark/>
          </w:tcPr>
          <w:p w14:paraId="297E231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56,5</w:t>
            </w:r>
          </w:p>
        </w:tc>
      </w:tr>
    </w:tbl>
    <w:p w14:paraId="6E371709" w14:textId="77777777" w:rsidR="005A3E20" w:rsidRDefault="005A3E20">
      <w:r>
        <w:br w:type="page"/>
      </w:r>
    </w:p>
    <w:tbl>
      <w:tblPr>
        <w:tblW w:w="5812" w:type="dxa"/>
        <w:tblInd w:w="70" w:type="dxa"/>
        <w:tblBorders>
          <w:top w:val="single" w:sz="4" w:space="0" w:color="auto"/>
          <w:left w:val="single" w:sz="4" w:space="0" w:color="auto"/>
          <w:bottom w:val="single" w:sz="4" w:space="0" w:color="auto"/>
          <w:right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1281"/>
        <w:gridCol w:w="2559"/>
        <w:gridCol w:w="835"/>
        <w:gridCol w:w="1137"/>
      </w:tblGrid>
      <w:tr w:rsidR="005A3E20" w:rsidRPr="005272EB" w14:paraId="42AACC66" w14:textId="77777777" w:rsidTr="00F01147">
        <w:trPr>
          <w:trHeight w:val="300"/>
        </w:trPr>
        <w:tc>
          <w:tcPr>
            <w:tcW w:w="1281" w:type="dxa"/>
            <w:shd w:val="clear" w:color="auto" w:fill="auto"/>
            <w:noWrap/>
            <w:vAlign w:val="bottom"/>
          </w:tcPr>
          <w:p w14:paraId="7942C153" w14:textId="09557506" w:rsidR="005A3E20" w:rsidRDefault="005A3E20" w:rsidP="00E80303">
            <w:pPr>
              <w:overflowPunct/>
              <w:autoSpaceDE/>
              <w:autoSpaceDN/>
              <w:adjustRightInd/>
              <w:textAlignment w:val="auto"/>
              <w:rPr>
                <w:rFonts w:ascii="Trade Gothic LT Std Cn" w:hAnsi="Trade Gothic LT Std Cn" w:cs="Calibri"/>
                <w:b/>
                <w:bCs/>
                <w:color w:val="000000"/>
                <w:szCs w:val="18"/>
                <w:lang w:eastAsia="sv-SE"/>
              </w:rPr>
            </w:pPr>
            <w:r>
              <w:rPr>
                <w:rFonts w:ascii="Trade Gothic LT Std Cn" w:hAnsi="Trade Gothic LT Std Cn" w:cs="Calibri"/>
                <w:b/>
                <w:bCs/>
                <w:color w:val="000000"/>
                <w:szCs w:val="18"/>
                <w:lang w:eastAsia="sv-SE"/>
              </w:rPr>
              <w:t>Kommun</w:t>
            </w:r>
          </w:p>
        </w:tc>
        <w:tc>
          <w:tcPr>
            <w:tcW w:w="2559" w:type="dxa"/>
            <w:shd w:val="clear" w:color="auto" w:fill="auto"/>
            <w:noWrap/>
            <w:vAlign w:val="bottom"/>
          </w:tcPr>
          <w:p w14:paraId="10FF8604" w14:textId="2E771B1B" w:rsidR="005A3E20" w:rsidRPr="005272EB" w:rsidRDefault="005A3E20" w:rsidP="00E80303">
            <w:pPr>
              <w:overflowPunct/>
              <w:autoSpaceDE/>
              <w:autoSpaceDN/>
              <w:adjustRightInd/>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Kommungrupp</w:t>
            </w:r>
          </w:p>
        </w:tc>
        <w:tc>
          <w:tcPr>
            <w:tcW w:w="835" w:type="dxa"/>
            <w:shd w:val="clear" w:color="auto" w:fill="auto"/>
            <w:noWrap/>
            <w:vAlign w:val="bottom"/>
          </w:tcPr>
          <w:p w14:paraId="35C4FA7B" w14:textId="2A57AFEE" w:rsidR="005A3E20" w:rsidRPr="005272EB" w:rsidRDefault="005A3E20" w:rsidP="00E8030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Invånare</w:t>
            </w:r>
          </w:p>
        </w:tc>
        <w:tc>
          <w:tcPr>
            <w:tcW w:w="1137" w:type="dxa"/>
            <w:shd w:val="clear" w:color="auto" w:fill="auto"/>
            <w:noWrap/>
            <w:vAlign w:val="bottom"/>
          </w:tcPr>
          <w:p w14:paraId="60CA0EE8" w14:textId="0104FE21" w:rsidR="005A3E20" w:rsidRPr="005272EB" w:rsidRDefault="005A3E20" w:rsidP="00E8030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Andel 20-64 år</w:t>
            </w:r>
          </w:p>
        </w:tc>
      </w:tr>
      <w:tr w:rsidR="00E2233D" w:rsidRPr="005272EB" w14:paraId="22976470" w14:textId="77777777" w:rsidTr="00F01147">
        <w:trPr>
          <w:trHeight w:val="300"/>
        </w:trPr>
        <w:tc>
          <w:tcPr>
            <w:tcW w:w="1281" w:type="dxa"/>
            <w:shd w:val="clear" w:color="auto" w:fill="auto"/>
            <w:noWrap/>
            <w:vAlign w:val="bottom"/>
            <w:hideMark/>
          </w:tcPr>
          <w:p w14:paraId="3BBE3355" w14:textId="00162FDE" w:rsidR="00E2233D" w:rsidRPr="005272EB" w:rsidRDefault="00E2233D"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Calibri"/>
                <w:b/>
                <w:bCs/>
                <w:color w:val="000000"/>
                <w:szCs w:val="18"/>
                <w:lang w:eastAsia="sv-SE"/>
              </w:rPr>
              <w:t>Uppsala län</w:t>
            </w:r>
          </w:p>
        </w:tc>
        <w:tc>
          <w:tcPr>
            <w:tcW w:w="2559" w:type="dxa"/>
            <w:shd w:val="clear" w:color="auto" w:fill="auto"/>
            <w:noWrap/>
            <w:vAlign w:val="bottom"/>
            <w:hideMark/>
          </w:tcPr>
          <w:p w14:paraId="0AC41960" w14:textId="77777777" w:rsidR="00E2233D" w:rsidRPr="005272EB" w:rsidRDefault="00E2233D" w:rsidP="00E80303">
            <w:pPr>
              <w:overflowPunct/>
              <w:autoSpaceDE/>
              <w:autoSpaceDN/>
              <w:adjustRightInd/>
              <w:textAlignment w:val="auto"/>
              <w:rPr>
                <w:rFonts w:ascii="Trade Gothic LT Std Cn" w:hAnsi="Trade Gothic LT Std Cn" w:cs="Calibri"/>
                <w:b/>
                <w:color w:val="000000"/>
                <w:szCs w:val="18"/>
                <w:lang w:eastAsia="sv-SE"/>
              </w:rPr>
            </w:pPr>
          </w:p>
        </w:tc>
        <w:tc>
          <w:tcPr>
            <w:tcW w:w="835" w:type="dxa"/>
            <w:shd w:val="clear" w:color="auto" w:fill="auto"/>
            <w:noWrap/>
            <w:vAlign w:val="bottom"/>
            <w:hideMark/>
          </w:tcPr>
          <w:p w14:paraId="200E3505"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b/>
                <w:color w:val="000000"/>
                <w:szCs w:val="18"/>
                <w:lang w:eastAsia="sv-SE"/>
              </w:rPr>
              <w:t>341 977</w:t>
            </w:r>
          </w:p>
        </w:tc>
        <w:tc>
          <w:tcPr>
            <w:tcW w:w="1137" w:type="dxa"/>
            <w:shd w:val="clear" w:color="auto" w:fill="auto"/>
            <w:noWrap/>
            <w:vAlign w:val="bottom"/>
            <w:hideMark/>
          </w:tcPr>
          <w:p w14:paraId="5C14BCAF"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b/>
                <w:color w:val="000000"/>
                <w:szCs w:val="18"/>
                <w:lang w:eastAsia="sv-SE"/>
              </w:rPr>
              <w:t>59,6</w:t>
            </w:r>
          </w:p>
        </w:tc>
      </w:tr>
      <w:tr w:rsidR="00E2233D" w:rsidRPr="005272EB" w14:paraId="4460A4DE" w14:textId="77777777" w:rsidTr="00F01147">
        <w:trPr>
          <w:trHeight w:val="300"/>
        </w:trPr>
        <w:tc>
          <w:tcPr>
            <w:tcW w:w="1281" w:type="dxa"/>
            <w:shd w:val="clear" w:color="auto" w:fill="auto"/>
            <w:noWrap/>
            <w:vAlign w:val="bottom"/>
            <w:hideMark/>
          </w:tcPr>
          <w:p w14:paraId="24F4CE8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Håbo</w:t>
            </w:r>
          </w:p>
        </w:tc>
        <w:tc>
          <w:tcPr>
            <w:tcW w:w="2559" w:type="dxa"/>
            <w:shd w:val="clear" w:color="auto" w:fill="auto"/>
            <w:noWrap/>
            <w:vAlign w:val="bottom"/>
            <w:hideMark/>
          </w:tcPr>
          <w:p w14:paraId="5EA36FC6"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35" w:type="dxa"/>
            <w:shd w:val="clear" w:color="auto" w:fill="auto"/>
            <w:noWrap/>
            <w:vAlign w:val="bottom"/>
            <w:hideMark/>
          </w:tcPr>
          <w:p w14:paraId="3F03E64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883</w:t>
            </w:r>
          </w:p>
        </w:tc>
        <w:tc>
          <w:tcPr>
            <w:tcW w:w="1137" w:type="dxa"/>
            <w:shd w:val="clear" w:color="auto" w:fill="auto"/>
            <w:noWrap/>
            <w:vAlign w:val="bottom"/>
            <w:hideMark/>
          </w:tcPr>
          <w:p w14:paraId="13A537F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56,7</w:t>
            </w:r>
          </w:p>
        </w:tc>
      </w:tr>
      <w:tr w:rsidR="00E2233D" w:rsidRPr="005272EB" w14:paraId="6BAB56B9" w14:textId="77777777" w:rsidTr="00F01147">
        <w:trPr>
          <w:trHeight w:val="300"/>
        </w:trPr>
        <w:tc>
          <w:tcPr>
            <w:tcW w:w="1281" w:type="dxa"/>
            <w:shd w:val="clear" w:color="auto" w:fill="auto"/>
            <w:noWrap/>
            <w:vAlign w:val="bottom"/>
            <w:hideMark/>
          </w:tcPr>
          <w:p w14:paraId="4AA1C3F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Älvkarleby</w:t>
            </w:r>
          </w:p>
        </w:tc>
        <w:tc>
          <w:tcPr>
            <w:tcW w:w="2559" w:type="dxa"/>
            <w:shd w:val="clear" w:color="auto" w:fill="auto"/>
            <w:noWrap/>
            <w:vAlign w:val="bottom"/>
            <w:hideMark/>
          </w:tcPr>
          <w:p w14:paraId="3AE6F8F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35" w:type="dxa"/>
            <w:shd w:val="clear" w:color="auto" w:fill="auto"/>
            <w:noWrap/>
            <w:vAlign w:val="bottom"/>
            <w:hideMark/>
          </w:tcPr>
          <w:p w14:paraId="49E95A8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059</w:t>
            </w:r>
          </w:p>
        </w:tc>
        <w:tc>
          <w:tcPr>
            <w:tcW w:w="1137" w:type="dxa"/>
            <w:shd w:val="clear" w:color="auto" w:fill="auto"/>
            <w:noWrap/>
            <w:vAlign w:val="bottom"/>
            <w:hideMark/>
          </w:tcPr>
          <w:p w14:paraId="18435F4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55,5</w:t>
            </w:r>
          </w:p>
        </w:tc>
      </w:tr>
      <w:tr w:rsidR="00E2233D" w:rsidRPr="005272EB" w14:paraId="25851EC3" w14:textId="77777777" w:rsidTr="00F01147">
        <w:trPr>
          <w:trHeight w:val="300"/>
        </w:trPr>
        <w:tc>
          <w:tcPr>
            <w:tcW w:w="1281" w:type="dxa"/>
            <w:shd w:val="clear" w:color="auto" w:fill="auto"/>
            <w:noWrap/>
            <w:vAlign w:val="bottom"/>
            <w:hideMark/>
          </w:tcPr>
          <w:p w14:paraId="272AE3E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Knivsta</w:t>
            </w:r>
          </w:p>
        </w:tc>
        <w:tc>
          <w:tcPr>
            <w:tcW w:w="2559" w:type="dxa"/>
            <w:shd w:val="clear" w:color="auto" w:fill="auto"/>
            <w:noWrap/>
            <w:vAlign w:val="bottom"/>
            <w:hideMark/>
          </w:tcPr>
          <w:p w14:paraId="3376EA8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35" w:type="dxa"/>
            <w:shd w:val="clear" w:color="auto" w:fill="auto"/>
            <w:noWrap/>
            <w:vAlign w:val="bottom"/>
            <w:hideMark/>
          </w:tcPr>
          <w:p w14:paraId="740FA79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279</w:t>
            </w:r>
          </w:p>
        </w:tc>
        <w:tc>
          <w:tcPr>
            <w:tcW w:w="1137" w:type="dxa"/>
            <w:shd w:val="clear" w:color="auto" w:fill="auto"/>
            <w:noWrap/>
            <w:vAlign w:val="bottom"/>
            <w:hideMark/>
          </w:tcPr>
          <w:p w14:paraId="179E0DD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56,8</w:t>
            </w:r>
          </w:p>
        </w:tc>
      </w:tr>
      <w:tr w:rsidR="00E2233D" w:rsidRPr="005272EB" w14:paraId="461061EF" w14:textId="77777777" w:rsidTr="00F01147">
        <w:trPr>
          <w:trHeight w:val="300"/>
        </w:trPr>
        <w:tc>
          <w:tcPr>
            <w:tcW w:w="1281" w:type="dxa"/>
            <w:shd w:val="clear" w:color="auto" w:fill="auto"/>
            <w:noWrap/>
            <w:vAlign w:val="bottom"/>
            <w:hideMark/>
          </w:tcPr>
          <w:p w14:paraId="7EF9E0C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Heby</w:t>
            </w:r>
          </w:p>
        </w:tc>
        <w:tc>
          <w:tcPr>
            <w:tcW w:w="2559" w:type="dxa"/>
            <w:shd w:val="clear" w:color="auto" w:fill="auto"/>
            <w:noWrap/>
            <w:vAlign w:val="bottom"/>
            <w:hideMark/>
          </w:tcPr>
          <w:p w14:paraId="5331062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35" w:type="dxa"/>
            <w:shd w:val="clear" w:color="auto" w:fill="auto"/>
            <w:noWrap/>
            <w:vAlign w:val="bottom"/>
            <w:hideMark/>
          </w:tcPr>
          <w:p w14:paraId="1AC5507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364</w:t>
            </w:r>
          </w:p>
        </w:tc>
        <w:tc>
          <w:tcPr>
            <w:tcW w:w="1137" w:type="dxa"/>
            <w:shd w:val="clear" w:color="auto" w:fill="auto"/>
            <w:noWrap/>
            <w:vAlign w:val="bottom"/>
            <w:hideMark/>
          </w:tcPr>
          <w:p w14:paraId="1EABF63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54,8</w:t>
            </w:r>
          </w:p>
        </w:tc>
      </w:tr>
      <w:tr w:rsidR="00E2233D" w:rsidRPr="005272EB" w14:paraId="14405CCC" w14:textId="77777777" w:rsidTr="00F01147">
        <w:trPr>
          <w:trHeight w:val="300"/>
        </w:trPr>
        <w:tc>
          <w:tcPr>
            <w:tcW w:w="1281" w:type="dxa"/>
            <w:shd w:val="clear" w:color="auto" w:fill="auto"/>
            <w:noWrap/>
            <w:vAlign w:val="bottom"/>
            <w:hideMark/>
          </w:tcPr>
          <w:p w14:paraId="7D89E723" w14:textId="3A8BB40C" w:rsidR="00E2233D" w:rsidRPr="005272EB" w:rsidRDefault="00E2233D" w:rsidP="006B7F4D">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Tierp       </w:t>
            </w:r>
          </w:p>
        </w:tc>
        <w:tc>
          <w:tcPr>
            <w:tcW w:w="2559" w:type="dxa"/>
            <w:shd w:val="clear" w:color="auto" w:fill="auto"/>
            <w:noWrap/>
            <w:vAlign w:val="bottom"/>
            <w:hideMark/>
          </w:tcPr>
          <w:p w14:paraId="2E751756"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35" w:type="dxa"/>
            <w:shd w:val="clear" w:color="auto" w:fill="auto"/>
            <w:noWrap/>
            <w:vAlign w:val="bottom"/>
            <w:hideMark/>
          </w:tcPr>
          <w:p w14:paraId="5D0D0E3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156</w:t>
            </w:r>
          </w:p>
        </w:tc>
        <w:tc>
          <w:tcPr>
            <w:tcW w:w="1137" w:type="dxa"/>
            <w:shd w:val="clear" w:color="auto" w:fill="auto"/>
            <w:noWrap/>
            <w:vAlign w:val="bottom"/>
            <w:hideMark/>
          </w:tcPr>
          <w:p w14:paraId="58E6405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55,0</w:t>
            </w:r>
          </w:p>
        </w:tc>
      </w:tr>
      <w:tr w:rsidR="00E2233D" w:rsidRPr="005272EB" w14:paraId="4C144D2F" w14:textId="77777777" w:rsidTr="00F01147">
        <w:trPr>
          <w:trHeight w:val="300"/>
        </w:trPr>
        <w:tc>
          <w:tcPr>
            <w:tcW w:w="1281" w:type="dxa"/>
            <w:shd w:val="clear" w:color="auto" w:fill="auto"/>
            <w:noWrap/>
            <w:vAlign w:val="bottom"/>
            <w:hideMark/>
          </w:tcPr>
          <w:p w14:paraId="5A02043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Uppsala</w:t>
            </w:r>
          </w:p>
        </w:tc>
        <w:tc>
          <w:tcPr>
            <w:tcW w:w="2559" w:type="dxa"/>
            <w:shd w:val="clear" w:color="auto" w:fill="auto"/>
            <w:noWrap/>
            <w:vAlign w:val="bottom"/>
            <w:hideMark/>
          </w:tcPr>
          <w:p w14:paraId="1A678A1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35" w:type="dxa"/>
            <w:shd w:val="clear" w:color="auto" w:fill="auto"/>
            <w:noWrap/>
            <w:vAlign w:val="bottom"/>
            <w:hideMark/>
          </w:tcPr>
          <w:p w14:paraId="112885D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202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625</w:t>
            </w:r>
          </w:p>
        </w:tc>
        <w:tc>
          <w:tcPr>
            <w:tcW w:w="1137" w:type="dxa"/>
            <w:shd w:val="clear" w:color="auto" w:fill="auto"/>
            <w:noWrap/>
            <w:vAlign w:val="bottom"/>
            <w:hideMark/>
          </w:tcPr>
          <w:p w14:paraId="5AA376E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62,3</w:t>
            </w:r>
          </w:p>
        </w:tc>
      </w:tr>
      <w:tr w:rsidR="00E2233D" w:rsidRPr="005272EB" w14:paraId="6975FAF6" w14:textId="77777777" w:rsidTr="00F01147">
        <w:trPr>
          <w:trHeight w:val="300"/>
        </w:trPr>
        <w:tc>
          <w:tcPr>
            <w:tcW w:w="1281" w:type="dxa"/>
            <w:shd w:val="clear" w:color="auto" w:fill="auto"/>
            <w:noWrap/>
            <w:vAlign w:val="bottom"/>
            <w:hideMark/>
          </w:tcPr>
          <w:p w14:paraId="41E1EDCC" w14:textId="06948D12" w:rsidR="00E2233D" w:rsidRPr="005272EB" w:rsidRDefault="00E2233D" w:rsidP="006B7F4D">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Enköping       </w:t>
            </w:r>
          </w:p>
        </w:tc>
        <w:tc>
          <w:tcPr>
            <w:tcW w:w="2559" w:type="dxa"/>
            <w:shd w:val="clear" w:color="auto" w:fill="auto"/>
            <w:noWrap/>
            <w:vAlign w:val="bottom"/>
            <w:hideMark/>
          </w:tcPr>
          <w:p w14:paraId="136C904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35" w:type="dxa"/>
            <w:shd w:val="clear" w:color="auto" w:fill="auto"/>
            <w:noWrap/>
            <w:vAlign w:val="bottom"/>
            <w:hideMark/>
          </w:tcPr>
          <w:p w14:paraId="46E73C6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349</w:t>
            </w:r>
          </w:p>
        </w:tc>
        <w:tc>
          <w:tcPr>
            <w:tcW w:w="1137" w:type="dxa"/>
            <w:shd w:val="clear" w:color="auto" w:fill="auto"/>
            <w:noWrap/>
            <w:vAlign w:val="bottom"/>
            <w:hideMark/>
          </w:tcPr>
          <w:p w14:paraId="3005CC2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56,3</w:t>
            </w:r>
          </w:p>
        </w:tc>
      </w:tr>
      <w:tr w:rsidR="00E2233D" w:rsidRPr="005272EB" w14:paraId="28045E9D" w14:textId="77777777" w:rsidTr="00F01147">
        <w:trPr>
          <w:trHeight w:val="300"/>
        </w:trPr>
        <w:tc>
          <w:tcPr>
            <w:tcW w:w="1281" w:type="dxa"/>
            <w:shd w:val="clear" w:color="auto" w:fill="auto"/>
            <w:noWrap/>
            <w:vAlign w:val="bottom"/>
            <w:hideMark/>
          </w:tcPr>
          <w:p w14:paraId="6E29A6CD" w14:textId="3EB91697" w:rsidR="00E2233D" w:rsidRPr="005272EB" w:rsidRDefault="00E2233D" w:rsidP="006B7F4D">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 xml:space="preserve">Östhammar   </w:t>
            </w:r>
            <w:r w:rsidR="006B7F4D">
              <w:rPr>
                <w:rFonts w:ascii="Trade Gothic LT Std Cn" w:hAnsi="Trade Gothic LT Std Cn" w:cs="Arial"/>
                <w:color w:val="000000"/>
                <w:szCs w:val="18"/>
                <w:lang w:eastAsia="sv-SE"/>
              </w:rPr>
              <w:t xml:space="preserve"> </w:t>
            </w:r>
            <w:r w:rsidRPr="005272EB">
              <w:rPr>
                <w:rFonts w:ascii="Trade Gothic LT Std Cn" w:hAnsi="Trade Gothic LT Std Cn" w:cs="Arial"/>
                <w:color w:val="000000"/>
                <w:szCs w:val="18"/>
                <w:lang w:eastAsia="sv-SE"/>
              </w:rPr>
              <w:t xml:space="preserve"> </w:t>
            </w:r>
          </w:p>
        </w:tc>
        <w:tc>
          <w:tcPr>
            <w:tcW w:w="2559" w:type="dxa"/>
            <w:shd w:val="clear" w:color="auto" w:fill="auto"/>
            <w:noWrap/>
            <w:vAlign w:val="bottom"/>
            <w:hideMark/>
          </w:tcPr>
          <w:p w14:paraId="4EF0F4D7" w14:textId="77777777" w:rsidR="00E2233D" w:rsidRPr="005272EB"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35" w:type="dxa"/>
            <w:shd w:val="clear" w:color="auto" w:fill="auto"/>
            <w:noWrap/>
            <w:vAlign w:val="bottom"/>
            <w:hideMark/>
          </w:tcPr>
          <w:p w14:paraId="0CEDCB61"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21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262</w:t>
            </w:r>
          </w:p>
        </w:tc>
        <w:tc>
          <w:tcPr>
            <w:tcW w:w="1137" w:type="dxa"/>
            <w:shd w:val="clear" w:color="auto" w:fill="auto"/>
            <w:noWrap/>
            <w:vAlign w:val="bottom"/>
            <w:hideMark/>
          </w:tcPr>
          <w:p w14:paraId="199FF19A"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54,5</w:t>
            </w:r>
          </w:p>
        </w:tc>
      </w:tr>
      <w:tr w:rsidR="00E2233D" w:rsidRPr="005272EB" w14:paraId="5B18F843" w14:textId="77777777" w:rsidTr="00F01147">
        <w:trPr>
          <w:trHeight w:val="300"/>
        </w:trPr>
        <w:tc>
          <w:tcPr>
            <w:tcW w:w="1281" w:type="dxa"/>
            <w:shd w:val="clear" w:color="auto" w:fill="auto"/>
            <w:noWrap/>
            <w:vAlign w:val="bottom"/>
            <w:hideMark/>
          </w:tcPr>
          <w:p w14:paraId="4AAE735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Calibri"/>
                <w:b/>
                <w:bCs/>
                <w:color w:val="000000"/>
                <w:szCs w:val="18"/>
                <w:lang w:eastAsia="sv-SE"/>
              </w:rPr>
              <w:t>Södermanlands län</w:t>
            </w:r>
          </w:p>
        </w:tc>
        <w:tc>
          <w:tcPr>
            <w:tcW w:w="2559" w:type="dxa"/>
            <w:shd w:val="clear" w:color="auto" w:fill="auto"/>
            <w:noWrap/>
            <w:vAlign w:val="bottom"/>
            <w:hideMark/>
          </w:tcPr>
          <w:p w14:paraId="218AD2C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p>
        </w:tc>
        <w:tc>
          <w:tcPr>
            <w:tcW w:w="835" w:type="dxa"/>
            <w:shd w:val="clear" w:color="auto" w:fill="auto"/>
            <w:noWrap/>
            <w:vAlign w:val="bottom"/>
            <w:hideMark/>
          </w:tcPr>
          <w:p w14:paraId="65C5DD4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274 723</w:t>
            </w:r>
          </w:p>
        </w:tc>
        <w:tc>
          <w:tcPr>
            <w:tcW w:w="1137" w:type="dxa"/>
            <w:shd w:val="clear" w:color="auto" w:fill="auto"/>
            <w:noWrap/>
            <w:vAlign w:val="bottom"/>
            <w:hideMark/>
          </w:tcPr>
          <w:p w14:paraId="72C7190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55,5</w:t>
            </w:r>
          </w:p>
        </w:tc>
      </w:tr>
      <w:tr w:rsidR="00E2233D" w:rsidRPr="005272EB" w14:paraId="09F3B7F9" w14:textId="77777777" w:rsidTr="00F01147">
        <w:trPr>
          <w:trHeight w:val="300"/>
        </w:trPr>
        <w:tc>
          <w:tcPr>
            <w:tcW w:w="1281" w:type="dxa"/>
            <w:shd w:val="clear" w:color="auto" w:fill="auto"/>
            <w:noWrap/>
            <w:vAlign w:val="bottom"/>
            <w:hideMark/>
          </w:tcPr>
          <w:p w14:paraId="67F91BC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Vingåker</w:t>
            </w:r>
          </w:p>
        </w:tc>
        <w:tc>
          <w:tcPr>
            <w:tcW w:w="2559" w:type="dxa"/>
            <w:shd w:val="clear" w:color="auto" w:fill="auto"/>
            <w:noWrap/>
            <w:vAlign w:val="bottom"/>
            <w:hideMark/>
          </w:tcPr>
          <w:p w14:paraId="5AAC4BC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35" w:type="dxa"/>
            <w:shd w:val="clear" w:color="auto" w:fill="auto"/>
            <w:noWrap/>
            <w:vAlign w:val="bottom"/>
            <w:hideMark/>
          </w:tcPr>
          <w:p w14:paraId="1EE510D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775</w:t>
            </w:r>
          </w:p>
        </w:tc>
        <w:tc>
          <w:tcPr>
            <w:tcW w:w="1137" w:type="dxa"/>
            <w:shd w:val="clear" w:color="auto" w:fill="auto"/>
            <w:noWrap/>
            <w:vAlign w:val="bottom"/>
            <w:hideMark/>
          </w:tcPr>
          <w:p w14:paraId="54C44E1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53,0</w:t>
            </w:r>
          </w:p>
        </w:tc>
      </w:tr>
      <w:tr w:rsidR="00E2233D" w:rsidRPr="005272EB" w14:paraId="1B39D7C3" w14:textId="77777777" w:rsidTr="00F01147">
        <w:trPr>
          <w:trHeight w:val="300"/>
        </w:trPr>
        <w:tc>
          <w:tcPr>
            <w:tcW w:w="1281" w:type="dxa"/>
            <w:shd w:val="clear" w:color="auto" w:fill="auto"/>
            <w:noWrap/>
            <w:vAlign w:val="bottom"/>
            <w:hideMark/>
          </w:tcPr>
          <w:p w14:paraId="65E57E1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Gnesta</w:t>
            </w:r>
          </w:p>
        </w:tc>
        <w:tc>
          <w:tcPr>
            <w:tcW w:w="2559" w:type="dxa"/>
            <w:shd w:val="clear" w:color="auto" w:fill="auto"/>
            <w:noWrap/>
            <w:vAlign w:val="bottom"/>
            <w:hideMark/>
          </w:tcPr>
          <w:p w14:paraId="3023C9EC"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35" w:type="dxa"/>
            <w:shd w:val="clear" w:color="auto" w:fill="auto"/>
            <w:noWrap/>
            <w:vAlign w:val="bottom"/>
            <w:hideMark/>
          </w:tcPr>
          <w:p w14:paraId="68061CB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442</w:t>
            </w:r>
          </w:p>
        </w:tc>
        <w:tc>
          <w:tcPr>
            <w:tcW w:w="1137" w:type="dxa"/>
            <w:shd w:val="clear" w:color="auto" w:fill="auto"/>
            <w:noWrap/>
            <w:vAlign w:val="bottom"/>
            <w:hideMark/>
          </w:tcPr>
          <w:p w14:paraId="4D88FC0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55,1</w:t>
            </w:r>
          </w:p>
        </w:tc>
      </w:tr>
      <w:tr w:rsidR="00E2233D" w:rsidRPr="005272EB" w14:paraId="069E6E26" w14:textId="77777777" w:rsidTr="00F01147">
        <w:trPr>
          <w:trHeight w:val="300"/>
        </w:trPr>
        <w:tc>
          <w:tcPr>
            <w:tcW w:w="1281" w:type="dxa"/>
            <w:shd w:val="clear" w:color="auto" w:fill="auto"/>
            <w:noWrap/>
            <w:vAlign w:val="bottom"/>
            <w:hideMark/>
          </w:tcPr>
          <w:p w14:paraId="15171C4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Nyköping</w:t>
            </w:r>
          </w:p>
        </w:tc>
        <w:tc>
          <w:tcPr>
            <w:tcW w:w="2559" w:type="dxa"/>
            <w:shd w:val="clear" w:color="auto" w:fill="auto"/>
            <w:noWrap/>
            <w:vAlign w:val="bottom"/>
            <w:hideMark/>
          </w:tcPr>
          <w:p w14:paraId="32A55BE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35" w:type="dxa"/>
            <w:shd w:val="clear" w:color="auto" w:fill="auto"/>
            <w:noWrap/>
            <w:vAlign w:val="bottom"/>
            <w:hideMark/>
          </w:tcPr>
          <w:p w14:paraId="0CC2E9D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336</w:t>
            </w:r>
          </w:p>
        </w:tc>
        <w:tc>
          <w:tcPr>
            <w:tcW w:w="1137" w:type="dxa"/>
            <w:shd w:val="clear" w:color="auto" w:fill="auto"/>
            <w:noWrap/>
            <w:vAlign w:val="bottom"/>
            <w:hideMark/>
          </w:tcPr>
          <w:p w14:paraId="2C9260F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54,8</w:t>
            </w:r>
          </w:p>
        </w:tc>
      </w:tr>
      <w:tr w:rsidR="00E2233D" w:rsidRPr="005272EB" w14:paraId="3557A458" w14:textId="77777777" w:rsidTr="00F01147">
        <w:trPr>
          <w:trHeight w:val="300"/>
        </w:trPr>
        <w:tc>
          <w:tcPr>
            <w:tcW w:w="1281" w:type="dxa"/>
            <w:shd w:val="clear" w:color="auto" w:fill="auto"/>
            <w:noWrap/>
            <w:vAlign w:val="bottom"/>
            <w:hideMark/>
          </w:tcPr>
          <w:p w14:paraId="06F464CD" w14:textId="06A29F8D" w:rsidR="00E2233D" w:rsidRPr="005272EB" w:rsidRDefault="00E2233D" w:rsidP="006B7F4D">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Oxelösund        </w:t>
            </w:r>
          </w:p>
        </w:tc>
        <w:tc>
          <w:tcPr>
            <w:tcW w:w="2559" w:type="dxa"/>
            <w:shd w:val="clear" w:color="auto" w:fill="auto"/>
            <w:noWrap/>
            <w:vAlign w:val="bottom"/>
            <w:hideMark/>
          </w:tcPr>
          <w:p w14:paraId="68CBBA6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35" w:type="dxa"/>
            <w:shd w:val="clear" w:color="auto" w:fill="auto"/>
            <w:noWrap/>
            <w:vAlign w:val="bottom"/>
            <w:hideMark/>
          </w:tcPr>
          <w:p w14:paraId="6ABAE88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236</w:t>
            </w:r>
          </w:p>
        </w:tc>
        <w:tc>
          <w:tcPr>
            <w:tcW w:w="1137" w:type="dxa"/>
            <w:shd w:val="clear" w:color="auto" w:fill="auto"/>
            <w:noWrap/>
            <w:vAlign w:val="bottom"/>
            <w:hideMark/>
          </w:tcPr>
          <w:p w14:paraId="1F770DC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53,4</w:t>
            </w:r>
          </w:p>
        </w:tc>
      </w:tr>
      <w:tr w:rsidR="00E2233D" w:rsidRPr="005272EB" w14:paraId="5DC41735" w14:textId="77777777" w:rsidTr="00F01147">
        <w:trPr>
          <w:trHeight w:val="300"/>
        </w:trPr>
        <w:tc>
          <w:tcPr>
            <w:tcW w:w="1281" w:type="dxa"/>
            <w:shd w:val="clear" w:color="auto" w:fill="auto"/>
            <w:noWrap/>
            <w:vAlign w:val="bottom"/>
            <w:hideMark/>
          </w:tcPr>
          <w:p w14:paraId="7E4887C6" w14:textId="412088B9" w:rsidR="00E2233D" w:rsidRPr="005272EB" w:rsidRDefault="00E2233D" w:rsidP="006B7F4D">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Flen         </w:t>
            </w:r>
          </w:p>
        </w:tc>
        <w:tc>
          <w:tcPr>
            <w:tcW w:w="2559" w:type="dxa"/>
            <w:shd w:val="clear" w:color="auto" w:fill="auto"/>
            <w:noWrap/>
            <w:vAlign w:val="bottom"/>
            <w:hideMark/>
          </w:tcPr>
          <w:p w14:paraId="3F8DC5E5"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35" w:type="dxa"/>
            <w:shd w:val="clear" w:color="auto" w:fill="auto"/>
            <w:noWrap/>
            <w:vAlign w:val="bottom"/>
            <w:hideMark/>
          </w:tcPr>
          <w:p w14:paraId="3CEDAB8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019</w:t>
            </w:r>
          </w:p>
        </w:tc>
        <w:tc>
          <w:tcPr>
            <w:tcW w:w="1137" w:type="dxa"/>
            <w:shd w:val="clear" w:color="auto" w:fill="auto"/>
            <w:noWrap/>
            <w:vAlign w:val="bottom"/>
            <w:hideMark/>
          </w:tcPr>
          <w:p w14:paraId="04DAED0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52,5</w:t>
            </w:r>
          </w:p>
        </w:tc>
      </w:tr>
      <w:tr w:rsidR="00E2233D" w:rsidRPr="005272EB" w14:paraId="00FE770F" w14:textId="77777777" w:rsidTr="00F01147">
        <w:trPr>
          <w:trHeight w:val="300"/>
        </w:trPr>
        <w:tc>
          <w:tcPr>
            <w:tcW w:w="1281" w:type="dxa"/>
            <w:shd w:val="clear" w:color="auto" w:fill="auto"/>
            <w:noWrap/>
            <w:vAlign w:val="bottom"/>
            <w:hideMark/>
          </w:tcPr>
          <w:p w14:paraId="46BB3B26" w14:textId="322FF186" w:rsidR="00E2233D" w:rsidRPr="005272EB" w:rsidRDefault="00E2233D" w:rsidP="006B7F4D">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Katrineholm         </w:t>
            </w:r>
          </w:p>
        </w:tc>
        <w:tc>
          <w:tcPr>
            <w:tcW w:w="2559" w:type="dxa"/>
            <w:shd w:val="clear" w:color="auto" w:fill="auto"/>
            <w:noWrap/>
            <w:vAlign w:val="bottom"/>
            <w:hideMark/>
          </w:tcPr>
          <w:p w14:paraId="17D8F40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35" w:type="dxa"/>
            <w:shd w:val="clear" w:color="auto" w:fill="auto"/>
            <w:noWrap/>
            <w:vAlign w:val="bottom"/>
            <w:hideMark/>
          </w:tcPr>
          <w:p w14:paraId="791768F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549</w:t>
            </w:r>
          </w:p>
        </w:tc>
        <w:tc>
          <w:tcPr>
            <w:tcW w:w="1137" w:type="dxa"/>
            <w:shd w:val="clear" w:color="auto" w:fill="auto"/>
            <w:noWrap/>
            <w:vAlign w:val="bottom"/>
            <w:hideMark/>
          </w:tcPr>
          <w:p w14:paraId="1223C30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55,4</w:t>
            </w:r>
          </w:p>
        </w:tc>
      </w:tr>
      <w:tr w:rsidR="00E2233D" w:rsidRPr="005272EB" w14:paraId="6FE52C29" w14:textId="77777777" w:rsidTr="00F01147">
        <w:trPr>
          <w:trHeight w:val="300"/>
        </w:trPr>
        <w:tc>
          <w:tcPr>
            <w:tcW w:w="1281" w:type="dxa"/>
            <w:shd w:val="clear" w:color="auto" w:fill="auto"/>
            <w:noWrap/>
            <w:vAlign w:val="bottom"/>
            <w:hideMark/>
          </w:tcPr>
          <w:p w14:paraId="3D2A29C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Eskilstuna</w:t>
            </w:r>
          </w:p>
        </w:tc>
        <w:tc>
          <w:tcPr>
            <w:tcW w:w="2559" w:type="dxa"/>
            <w:shd w:val="clear" w:color="auto" w:fill="auto"/>
            <w:noWrap/>
            <w:vAlign w:val="bottom"/>
            <w:hideMark/>
          </w:tcPr>
          <w:p w14:paraId="159295E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35" w:type="dxa"/>
            <w:shd w:val="clear" w:color="auto" w:fill="auto"/>
            <w:noWrap/>
            <w:vAlign w:val="bottom"/>
            <w:hideMark/>
          </w:tcPr>
          <w:p w14:paraId="338CE06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765</w:t>
            </w:r>
          </w:p>
        </w:tc>
        <w:tc>
          <w:tcPr>
            <w:tcW w:w="1137" w:type="dxa"/>
            <w:shd w:val="clear" w:color="auto" w:fill="auto"/>
            <w:noWrap/>
            <w:vAlign w:val="bottom"/>
            <w:hideMark/>
          </w:tcPr>
          <w:p w14:paraId="3E8ADA4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57,3</w:t>
            </w:r>
          </w:p>
        </w:tc>
      </w:tr>
      <w:tr w:rsidR="00E2233D" w:rsidRPr="005272EB" w14:paraId="6F0FE48F" w14:textId="77777777" w:rsidTr="00F01147">
        <w:trPr>
          <w:trHeight w:val="300"/>
        </w:trPr>
        <w:tc>
          <w:tcPr>
            <w:tcW w:w="1281" w:type="dxa"/>
            <w:shd w:val="clear" w:color="auto" w:fill="auto"/>
            <w:noWrap/>
            <w:vAlign w:val="bottom"/>
            <w:hideMark/>
          </w:tcPr>
          <w:p w14:paraId="45DC1495"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Strängnäs</w:t>
            </w:r>
          </w:p>
        </w:tc>
        <w:tc>
          <w:tcPr>
            <w:tcW w:w="2559" w:type="dxa"/>
            <w:shd w:val="clear" w:color="auto" w:fill="auto"/>
            <w:noWrap/>
            <w:vAlign w:val="bottom"/>
            <w:hideMark/>
          </w:tcPr>
          <w:p w14:paraId="270E835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35" w:type="dxa"/>
            <w:shd w:val="clear" w:color="auto" w:fill="auto"/>
            <w:noWrap/>
            <w:vAlign w:val="bottom"/>
            <w:hideMark/>
          </w:tcPr>
          <w:p w14:paraId="72D1EAC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072</w:t>
            </w:r>
          </w:p>
        </w:tc>
        <w:tc>
          <w:tcPr>
            <w:tcW w:w="1137" w:type="dxa"/>
            <w:shd w:val="clear" w:color="auto" w:fill="auto"/>
            <w:noWrap/>
            <w:vAlign w:val="bottom"/>
            <w:hideMark/>
          </w:tcPr>
          <w:p w14:paraId="7A28173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E2233D" w:rsidRPr="005272EB" w14:paraId="3C055CF8" w14:textId="77777777" w:rsidTr="00F01147">
        <w:trPr>
          <w:trHeight w:val="300"/>
        </w:trPr>
        <w:tc>
          <w:tcPr>
            <w:tcW w:w="1281" w:type="dxa"/>
            <w:shd w:val="clear" w:color="auto" w:fill="auto"/>
            <w:noWrap/>
            <w:vAlign w:val="bottom"/>
            <w:hideMark/>
          </w:tcPr>
          <w:p w14:paraId="4FC02FB8" w14:textId="77777777" w:rsidR="00E2233D" w:rsidRPr="005272EB" w:rsidRDefault="00E2233D"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Trosa</w:t>
            </w:r>
          </w:p>
        </w:tc>
        <w:tc>
          <w:tcPr>
            <w:tcW w:w="2559" w:type="dxa"/>
            <w:shd w:val="clear" w:color="auto" w:fill="auto"/>
            <w:noWrap/>
            <w:vAlign w:val="bottom"/>
            <w:hideMark/>
          </w:tcPr>
          <w:p w14:paraId="1AF383BB" w14:textId="77777777" w:rsidR="00E2233D" w:rsidRPr="005272EB"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35" w:type="dxa"/>
            <w:shd w:val="clear" w:color="auto" w:fill="auto"/>
            <w:noWrap/>
            <w:vAlign w:val="bottom"/>
            <w:hideMark/>
          </w:tcPr>
          <w:p w14:paraId="0B116744"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529</w:t>
            </w:r>
          </w:p>
        </w:tc>
        <w:tc>
          <w:tcPr>
            <w:tcW w:w="1137" w:type="dxa"/>
            <w:shd w:val="clear" w:color="auto" w:fill="auto"/>
            <w:noWrap/>
            <w:vAlign w:val="bottom"/>
            <w:hideMark/>
          </w:tcPr>
          <w:p w14:paraId="35B3565F"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54,4</w:t>
            </w:r>
          </w:p>
        </w:tc>
      </w:tr>
      <w:tr w:rsidR="00E2233D" w:rsidRPr="005272EB" w14:paraId="0D593292" w14:textId="77777777" w:rsidTr="00F01147">
        <w:trPr>
          <w:trHeight w:val="300"/>
        </w:trPr>
        <w:tc>
          <w:tcPr>
            <w:tcW w:w="1281" w:type="dxa"/>
            <w:shd w:val="clear" w:color="auto" w:fill="auto"/>
            <w:noWrap/>
            <w:vAlign w:val="bottom"/>
            <w:hideMark/>
          </w:tcPr>
          <w:p w14:paraId="34CC637F"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Calibri"/>
                <w:b/>
                <w:bCs/>
                <w:color w:val="000000"/>
                <w:szCs w:val="18"/>
                <w:lang w:eastAsia="sv-SE"/>
              </w:rPr>
              <w:t>Östergötlands län</w:t>
            </w:r>
          </w:p>
        </w:tc>
        <w:tc>
          <w:tcPr>
            <w:tcW w:w="2559" w:type="dxa"/>
            <w:shd w:val="clear" w:color="auto" w:fill="auto"/>
            <w:noWrap/>
            <w:vAlign w:val="bottom"/>
            <w:hideMark/>
          </w:tcPr>
          <w:p w14:paraId="2011CAF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p>
        </w:tc>
        <w:tc>
          <w:tcPr>
            <w:tcW w:w="835" w:type="dxa"/>
            <w:shd w:val="clear" w:color="auto" w:fill="auto"/>
            <w:noWrap/>
            <w:vAlign w:val="bottom"/>
            <w:hideMark/>
          </w:tcPr>
          <w:p w14:paraId="65A438A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433 784</w:t>
            </w:r>
          </w:p>
        </w:tc>
        <w:tc>
          <w:tcPr>
            <w:tcW w:w="1137" w:type="dxa"/>
            <w:shd w:val="clear" w:color="auto" w:fill="auto"/>
            <w:noWrap/>
            <w:vAlign w:val="bottom"/>
            <w:hideMark/>
          </w:tcPr>
          <w:p w14:paraId="681F219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57,7</w:t>
            </w:r>
          </w:p>
        </w:tc>
      </w:tr>
      <w:tr w:rsidR="00E2233D" w:rsidRPr="005272EB" w14:paraId="11654D76" w14:textId="77777777" w:rsidTr="00F01147">
        <w:trPr>
          <w:trHeight w:val="300"/>
        </w:trPr>
        <w:tc>
          <w:tcPr>
            <w:tcW w:w="1281" w:type="dxa"/>
            <w:shd w:val="clear" w:color="auto" w:fill="auto"/>
            <w:noWrap/>
            <w:vAlign w:val="bottom"/>
            <w:hideMark/>
          </w:tcPr>
          <w:p w14:paraId="31F5B6C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Ödeshög</w:t>
            </w:r>
          </w:p>
        </w:tc>
        <w:tc>
          <w:tcPr>
            <w:tcW w:w="2559" w:type="dxa"/>
            <w:shd w:val="clear" w:color="auto" w:fill="auto"/>
            <w:noWrap/>
            <w:vAlign w:val="bottom"/>
            <w:hideMark/>
          </w:tcPr>
          <w:p w14:paraId="3A728CF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35" w:type="dxa"/>
            <w:shd w:val="clear" w:color="auto" w:fill="auto"/>
            <w:noWrap/>
            <w:vAlign w:val="bottom"/>
            <w:hideMark/>
          </w:tcPr>
          <w:p w14:paraId="5795FBC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200</w:t>
            </w:r>
          </w:p>
        </w:tc>
        <w:tc>
          <w:tcPr>
            <w:tcW w:w="1137" w:type="dxa"/>
            <w:shd w:val="clear" w:color="auto" w:fill="auto"/>
            <w:noWrap/>
            <w:vAlign w:val="bottom"/>
            <w:hideMark/>
          </w:tcPr>
          <w:p w14:paraId="2FE8CF4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53,1</w:t>
            </w:r>
          </w:p>
        </w:tc>
      </w:tr>
      <w:tr w:rsidR="00E2233D" w:rsidRPr="005272EB" w14:paraId="0577762A" w14:textId="77777777" w:rsidTr="00F01147">
        <w:trPr>
          <w:trHeight w:val="300"/>
        </w:trPr>
        <w:tc>
          <w:tcPr>
            <w:tcW w:w="1281" w:type="dxa"/>
            <w:shd w:val="clear" w:color="auto" w:fill="auto"/>
            <w:noWrap/>
            <w:vAlign w:val="bottom"/>
            <w:hideMark/>
          </w:tcPr>
          <w:p w14:paraId="765959D7"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Ydre</w:t>
            </w:r>
          </w:p>
        </w:tc>
        <w:tc>
          <w:tcPr>
            <w:tcW w:w="2559" w:type="dxa"/>
            <w:shd w:val="clear" w:color="auto" w:fill="auto"/>
            <w:noWrap/>
            <w:vAlign w:val="bottom"/>
            <w:hideMark/>
          </w:tcPr>
          <w:p w14:paraId="5CD8933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35" w:type="dxa"/>
            <w:shd w:val="clear" w:color="auto" w:fill="auto"/>
            <w:noWrap/>
            <w:vAlign w:val="bottom"/>
            <w:hideMark/>
          </w:tcPr>
          <w:p w14:paraId="7B94F72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612</w:t>
            </w:r>
          </w:p>
        </w:tc>
        <w:tc>
          <w:tcPr>
            <w:tcW w:w="1137" w:type="dxa"/>
            <w:shd w:val="clear" w:color="auto" w:fill="auto"/>
            <w:noWrap/>
            <w:vAlign w:val="bottom"/>
            <w:hideMark/>
          </w:tcPr>
          <w:p w14:paraId="1CDA804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52,6</w:t>
            </w:r>
          </w:p>
        </w:tc>
      </w:tr>
      <w:tr w:rsidR="00E2233D" w:rsidRPr="005272EB" w14:paraId="3F983523" w14:textId="77777777" w:rsidTr="00F01147">
        <w:trPr>
          <w:trHeight w:val="300"/>
        </w:trPr>
        <w:tc>
          <w:tcPr>
            <w:tcW w:w="1281" w:type="dxa"/>
            <w:shd w:val="clear" w:color="auto" w:fill="auto"/>
            <w:noWrap/>
            <w:vAlign w:val="bottom"/>
            <w:hideMark/>
          </w:tcPr>
          <w:p w14:paraId="52FCEB58" w14:textId="5471ED5F" w:rsidR="00E2233D" w:rsidRPr="005272EB" w:rsidRDefault="00E2233D" w:rsidP="006B7F4D">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Kinda          </w:t>
            </w:r>
          </w:p>
        </w:tc>
        <w:tc>
          <w:tcPr>
            <w:tcW w:w="2559" w:type="dxa"/>
            <w:shd w:val="clear" w:color="auto" w:fill="auto"/>
            <w:noWrap/>
            <w:vAlign w:val="bottom"/>
            <w:hideMark/>
          </w:tcPr>
          <w:p w14:paraId="4BDD70C0"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35" w:type="dxa"/>
            <w:shd w:val="clear" w:color="auto" w:fill="auto"/>
            <w:noWrap/>
            <w:vAlign w:val="bottom"/>
            <w:hideMark/>
          </w:tcPr>
          <w:p w14:paraId="093B512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744</w:t>
            </w:r>
          </w:p>
        </w:tc>
        <w:tc>
          <w:tcPr>
            <w:tcW w:w="1137" w:type="dxa"/>
            <w:shd w:val="clear" w:color="auto" w:fill="auto"/>
            <w:noWrap/>
            <w:vAlign w:val="bottom"/>
            <w:hideMark/>
          </w:tcPr>
          <w:p w14:paraId="43A582D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53,2</w:t>
            </w:r>
          </w:p>
        </w:tc>
      </w:tr>
      <w:tr w:rsidR="00E2233D" w:rsidRPr="005272EB" w14:paraId="0C295D0D" w14:textId="77777777" w:rsidTr="00F01147">
        <w:trPr>
          <w:trHeight w:val="300"/>
        </w:trPr>
        <w:tc>
          <w:tcPr>
            <w:tcW w:w="1281" w:type="dxa"/>
            <w:shd w:val="clear" w:color="auto" w:fill="auto"/>
            <w:noWrap/>
            <w:vAlign w:val="bottom"/>
            <w:hideMark/>
          </w:tcPr>
          <w:p w14:paraId="4D3B55CF"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Boxholm</w:t>
            </w:r>
          </w:p>
        </w:tc>
        <w:tc>
          <w:tcPr>
            <w:tcW w:w="2559" w:type="dxa"/>
            <w:shd w:val="clear" w:color="auto" w:fill="auto"/>
            <w:noWrap/>
            <w:vAlign w:val="bottom"/>
            <w:hideMark/>
          </w:tcPr>
          <w:p w14:paraId="7857B4B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35" w:type="dxa"/>
            <w:shd w:val="clear" w:color="auto" w:fill="auto"/>
            <w:noWrap/>
            <w:vAlign w:val="bottom"/>
            <w:hideMark/>
          </w:tcPr>
          <w:p w14:paraId="57BD04D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206</w:t>
            </w:r>
          </w:p>
        </w:tc>
        <w:tc>
          <w:tcPr>
            <w:tcW w:w="1137" w:type="dxa"/>
            <w:shd w:val="clear" w:color="auto" w:fill="auto"/>
            <w:noWrap/>
            <w:vAlign w:val="bottom"/>
            <w:hideMark/>
          </w:tcPr>
          <w:p w14:paraId="096F415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54,7</w:t>
            </w:r>
          </w:p>
        </w:tc>
      </w:tr>
      <w:tr w:rsidR="00E2233D" w:rsidRPr="005272EB" w14:paraId="3D062F65" w14:textId="77777777" w:rsidTr="00F01147">
        <w:trPr>
          <w:trHeight w:val="300"/>
        </w:trPr>
        <w:tc>
          <w:tcPr>
            <w:tcW w:w="1281" w:type="dxa"/>
            <w:shd w:val="clear" w:color="auto" w:fill="auto"/>
            <w:noWrap/>
            <w:vAlign w:val="bottom"/>
            <w:hideMark/>
          </w:tcPr>
          <w:p w14:paraId="29E37E09"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Åtvidaberg</w:t>
            </w:r>
          </w:p>
        </w:tc>
        <w:tc>
          <w:tcPr>
            <w:tcW w:w="2559" w:type="dxa"/>
            <w:shd w:val="clear" w:color="auto" w:fill="auto"/>
            <w:noWrap/>
            <w:vAlign w:val="bottom"/>
            <w:hideMark/>
          </w:tcPr>
          <w:p w14:paraId="1766EF9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35" w:type="dxa"/>
            <w:shd w:val="clear" w:color="auto" w:fill="auto"/>
            <w:noWrap/>
            <w:vAlign w:val="bottom"/>
            <w:hideMark/>
          </w:tcPr>
          <w:p w14:paraId="6302694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446</w:t>
            </w:r>
          </w:p>
        </w:tc>
        <w:tc>
          <w:tcPr>
            <w:tcW w:w="1137" w:type="dxa"/>
            <w:shd w:val="clear" w:color="auto" w:fill="auto"/>
            <w:noWrap/>
            <w:vAlign w:val="bottom"/>
            <w:hideMark/>
          </w:tcPr>
          <w:p w14:paraId="6E8D47B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53,2</w:t>
            </w:r>
          </w:p>
        </w:tc>
      </w:tr>
      <w:tr w:rsidR="00E2233D" w:rsidRPr="005272EB" w14:paraId="7743E613" w14:textId="77777777" w:rsidTr="00F01147">
        <w:trPr>
          <w:trHeight w:val="300"/>
        </w:trPr>
        <w:tc>
          <w:tcPr>
            <w:tcW w:w="1281" w:type="dxa"/>
            <w:shd w:val="clear" w:color="auto" w:fill="auto"/>
            <w:noWrap/>
            <w:vAlign w:val="bottom"/>
            <w:hideMark/>
          </w:tcPr>
          <w:p w14:paraId="31551AC5" w14:textId="14E65509" w:rsidR="00E2233D" w:rsidRPr="005272EB" w:rsidRDefault="00E2233D" w:rsidP="006B7F4D">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Finspång              </w:t>
            </w:r>
          </w:p>
        </w:tc>
        <w:tc>
          <w:tcPr>
            <w:tcW w:w="2559" w:type="dxa"/>
            <w:shd w:val="clear" w:color="auto" w:fill="auto"/>
            <w:noWrap/>
            <w:vAlign w:val="bottom"/>
            <w:hideMark/>
          </w:tcPr>
          <w:p w14:paraId="28F0D2A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35" w:type="dxa"/>
            <w:shd w:val="clear" w:color="auto" w:fill="auto"/>
            <w:noWrap/>
            <w:vAlign w:val="bottom"/>
            <w:hideMark/>
          </w:tcPr>
          <w:p w14:paraId="39CF324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791</w:t>
            </w:r>
          </w:p>
        </w:tc>
        <w:tc>
          <w:tcPr>
            <w:tcW w:w="1137" w:type="dxa"/>
            <w:shd w:val="clear" w:color="auto" w:fill="auto"/>
            <w:noWrap/>
            <w:vAlign w:val="bottom"/>
            <w:hideMark/>
          </w:tcPr>
          <w:p w14:paraId="5CC7C7A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54,5</w:t>
            </w:r>
          </w:p>
        </w:tc>
      </w:tr>
      <w:tr w:rsidR="00E2233D" w:rsidRPr="005272EB" w14:paraId="64F3F1B0" w14:textId="77777777" w:rsidTr="00F01147">
        <w:trPr>
          <w:trHeight w:val="300"/>
        </w:trPr>
        <w:tc>
          <w:tcPr>
            <w:tcW w:w="1281" w:type="dxa"/>
            <w:shd w:val="clear" w:color="auto" w:fill="auto"/>
            <w:noWrap/>
            <w:vAlign w:val="bottom"/>
            <w:hideMark/>
          </w:tcPr>
          <w:p w14:paraId="02DE69E2" w14:textId="2F4631A3" w:rsidR="00E2233D" w:rsidRPr="005272EB" w:rsidRDefault="00E2233D" w:rsidP="006B7F4D">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Valdemarsvik      </w:t>
            </w:r>
          </w:p>
        </w:tc>
        <w:tc>
          <w:tcPr>
            <w:tcW w:w="2559" w:type="dxa"/>
            <w:shd w:val="clear" w:color="auto" w:fill="auto"/>
            <w:noWrap/>
            <w:vAlign w:val="bottom"/>
            <w:hideMark/>
          </w:tcPr>
          <w:p w14:paraId="2990A3B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35" w:type="dxa"/>
            <w:shd w:val="clear" w:color="auto" w:fill="auto"/>
            <w:noWrap/>
            <w:vAlign w:val="bottom"/>
            <w:hideMark/>
          </w:tcPr>
          <w:p w14:paraId="2CE4BE0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597</w:t>
            </w:r>
          </w:p>
        </w:tc>
        <w:tc>
          <w:tcPr>
            <w:tcW w:w="1137" w:type="dxa"/>
            <w:shd w:val="clear" w:color="auto" w:fill="auto"/>
            <w:noWrap/>
            <w:vAlign w:val="bottom"/>
            <w:hideMark/>
          </w:tcPr>
          <w:p w14:paraId="5E5B05A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52,6</w:t>
            </w:r>
          </w:p>
        </w:tc>
      </w:tr>
      <w:tr w:rsidR="00E2233D" w:rsidRPr="005272EB" w14:paraId="1E47FBA2" w14:textId="77777777" w:rsidTr="00F01147">
        <w:trPr>
          <w:trHeight w:val="300"/>
        </w:trPr>
        <w:tc>
          <w:tcPr>
            <w:tcW w:w="1281" w:type="dxa"/>
            <w:shd w:val="clear" w:color="auto" w:fill="auto"/>
            <w:noWrap/>
            <w:vAlign w:val="bottom"/>
            <w:hideMark/>
          </w:tcPr>
          <w:p w14:paraId="7D8BE4F8"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Linköping</w:t>
            </w:r>
          </w:p>
        </w:tc>
        <w:tc>
          <w:tcPr>
            <w:tcW w:w="2559" w:type="dxa"/>
            <w:shd w:val="clear" w:color="auto" w:fill="auto"/>
            <w:noWrap/>
            <w:vAlign w:val="bottom"/>
            <w:hideMark/>
          </w:tcPr>
          <w:p w14:paraId="7ADBFDD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35" w:type="dxa"/>
            <w:shd w:val="clear" w:color="auto" w:fill="auto"/>
            <w:noWrap/>
            <w:vAlign w:val="bottom"/>
            <w:hideMark/>
          </w:tcPr>
          <w:p w14:paraId="64A63C2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521</w:t>
            </w:r>
          </w:p>
        </w:tc>
        <w:tc>
          <w:tcPr>
            <w:tcW w:w="1137" w:type="dxa"/>
            <w:shd w:val="clear" w:color="auto" w:fill="auto"/>
            <w:noWrap/>
            <w:vAlign w:val="bottom"/>
            <w:hideMark/>
          </w:tcPr>
          <w:p w14:paraId="585DB72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60,3</w:t>
            </w:r>
          </w:p>
        </w:tc>
      </w:tr>
      <w:tr w:rsidR="00E2233D" w:rsidRPr="005272EB" w14:paraId="2158DC84" w14:textId="77777777" w:rsidTr="00F01147">
        <w:trPr>
          <w:trHeight w:val="300"/>
        </w:trPr>
        <w:tc>
          <w:tcPr>
            <w:tcW w:w="1281" w:type="dxa"/>
            <w:shd w:val="clear" w:color="auto" w:fill="auto"/>
            <w:noWrap/>
            <w:vAlign w:val="bottom"/>
            <w:hideMark/>
          </w:tcPr>
          <w:p w14:paraId="4A8D2CA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Norrköping</w:t>
            </w:r>
          </w:p>
        </w:tc>
        <w:tc>
          <w:tcPr>
            <w:tcW w:w="2559" w:type="dxa"/>
            <w:shd w:val="clear" w:color="auto" w:fill="auto"/>
            <w:noWrap/>
            <w:vAlign w:val="bottom"/>
            <w:hideMark/>
          </w:tcPr>
          <w:p w14:paraId="24F5C780"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35" w:type="dxa"/>
            <w:shd w:val="clear" w:color="auto" w:fill="auto"/>
            <w:noWrap/>
            <w:vAlign w:val="bottom"/>
            <w:hideMark/>
          </w:tcPr>
          <w:p w14:paraId="03F3370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124</w:t>
            </w:r>
          </w:p>
        </w:tc>
        <w:tc>
          <w:tcPr>
            <w:tcW w:w="1137" w:type="dxa"/>
            <w:shd w:val="clear" w:color="auto" w:fill="auto"/>
            <w:noWrap/>
            <w:vAlign w:val="bottom"/>
            <w:hideMark/>
          </w:tcPr>
          <w:p w14:paraId="2492732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58,2</w:t>
            </w:r>
          </w:p>
        </w:tc>
      </w:tr>
      <w:tr w:rsidR="00E2233D" w:rsidRPr="005272EB" w14:paraId="08F8879D" w14:textId="77777777" w:rsidTr="00F01147">
        <w:trPr>
          <w:trHeight w:val="300"/>
        </w:trPr>
        <w:tc>
          <w:tcPr>
            <w:tcW w:w="1281" w:type="dxa"/>
            <w:shd w:val="clear" w:color="auto" w:fill="auto"/>
            <w:noWrap/>
            <w:vAlign w:val="bottom"/>
            <w:hideMark/>
          </w:tcPr>
          <w:p w14:paraId="691067A7"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Söderköping</w:t>
            </w:r>
          </w:p>
        </w:tc>
        <w:tc>
          <w:tcPr>
            <w:tcW w:w="2559" w:type="dxa"/>
            <w:shd w:val="clear" w:color="auto" w:fill="auto"/>
            <w:noWrap/>
            <w:vAlign w:val="bottom"/>
            <w:hideMark/>
          </w:tcPr>
          <w:p w14:paraId="3565583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35" w:type="dxa"/>
            <w:shd w:val="clear" w:color="auto" w:fill="auto"/>
            <w:noWrap/>
            <w:vAlign w:val="bottom"/>
            <w:hideMark/>
          </w:tcPr>
          <w:p w14:paraId="0BF735E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143</w:t>
            </w:r>
          </w:p>
        </w:tc>
        <w:tc>
          <w:tcPr>
            <w:tcW w:w="1137" w:type="dxa"/>
            <w:shd w:val="clear" w:color="auto" w:fill="auto"/>
            <w:noWrap/>
            <w:vAlign w:val="bottom"/>
            <w:hideMark/>
          </w:tcPr>
          <w:p w14:paraId="25DC215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54,2</w:t>
            </w:r>
          </w:p>
        </w:tc>
      </w:tr>
      <w:tr w:rsidR="00E2233D" w:rsidRPr="005272EB" w14:paraId="26578AD1" w14:textId="77777777" w:rsidTr="00F01147">
        <w:trPr>
          <w:trHeight w:val="300"/>
        </w:trPr>
        <w:tc>
          <w:tcPr>
            <w:tcW w:w="1281" w:type="dxa"/>
            <w:shd w:val="clear" w:color="auto" w:fill="auto"/>
            <w:noWrap/>
            <w:vAlign w:val="bottom"/>
            <w:hideMark/>
          </w:tcPr>
          <w:p w14:paraId="4177468F" w14:textId="580821AB" w:rsidR="00E2233D" w:rsidRPr="005272EB" w:rsidRDefault="00E2233D" w:rsidP="006B7F4D">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Motala       </w:t>
            </w:r>
          </w:p>
        </w:tc>
        <w:tc>
          <w:tcPr>
            <w:tcW w:w="2559" w:type="dxa"/>
            <w:shd w:val="clear" w:color="auto" w:fill="auto"/>
            <w:noWrap/>
            <w:vAlign w:val="bottom"/>
            <w:hideMark/>
          </w:tcPr>
          <w:p w14:paraId="17DAC27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35" w:type="dxa"/>
            <w:shd w:val="clear" w:color="auto" w:fill="auto"/>
            <w:noWrap/>
            <w:vAlign w:val="bottom"/>
            <w:hideMark/>
          </w:tcPr>
          <w:p w14:paraId="3E62A23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867</w:t>
            </w:r>
          </w:p>
        </w:tc>
        <w:tc>
          <w:tcPr>
            <w:tcW w:w="1137" w:type="dxa"/>
            <w:shd w:val="clear" w:color="auto" w:fill="auto"/>
            <w:noWrap/>
            <w:vAlign w:val="bottom"/>
            <w:hideMark/>
          </w:tcPr>
          <w:p w14:paraId="68F551F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56,1</w:t>
            </w:r>
          </w:p>
        </w:tc>
      </w:tr>
      <w:tr w:rsidR="00E2233D" w:rsidRPr="005272EB" w14:paraId="36873C4C" w14:textId="77777777" w:rsidTr="00F01147">
        <w:trPr>
          <w:trHeight w:val="300"/>
        </w:trPr>
        <w:tc>
          <w:tcPr>
            <w:tcW w:w="1281" w:type="dxa"/>
            <w:shd w:val="clear" w:color="auto" w:fill="auto"/>
            <w:noWrap/>
            <w:vAlign w:val="bottom"/>
            <w:hideMark/>
          </w:tcPr>
          <w:p w14:paraId="07752BFA"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Vadstena</w:t>
            </w:r>
          </w:p>
        </w:tc>
        <w:tc>
          <w:tcPr>
            <w:tcW w:w="2559" w:type="dxa"/>
            <w:shd w:val="clear" w:color="auto" w:fill="auto"/>
            <w:noWrap/>
            <w:vAlign w:val="bottom"/>
            <w:hideMark/>
          </w:tcPr>
          <w:p w14:paraId="3524C43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35" w:type="dxa"/>
            <w:shd w:val="clear" w:color="auto" w:fill="auto"/>
            <w:noWrap/>
            <w:vAlign w:val="bottom"/>
            <w:hideMark/>
          </w:tcPr>
          <w:p w14:paraId="5E87C31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338</w:t>
            </w:r>
          </w:p>
        </w:tc>
        <w:tc>
          <w:tcPr>
            <w:tcW w:w="1137" w:type="dxa"/>
            <w:shd w:val="clear" w:color="auto" w:fill="auto"/>
            <w:noWrap/>
            <w:vAlign w:val="bottom"/>
            <w:hideMark/>
          </w:tcPr>
          <w:p w14:paraId="195394F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51,4</w:t>
            </w:r>
          </w:p>
        </w:tc>
      </w:tr>
      <w:tr w:rsidR="00E2233D" w:rsidRPr="005272EB" w14:paraId="1AC752D8" w14:textId="77777777" w:rsidTr="00F01147">
        <w:trPr>
          <w:trHeight w:val="300"/>
        </w:trPr>
        <w:tc>
          <w:tcPr>
            <w:tcW w:w="1281" w:type="dxa"/>
            <w:shd w:val="clear" w:color="auto" w:fill="auto"/>
            <w:noWrap/>
            <w:vAlign w:val="bottom"/>
            <w:hideMark/>
          </w:tcPr>
          <w:p w14:paraId="7D2104A6" w14:textId="6B6D8EFD" w:rsidR="00E2233D" w:rsidRPr="005272EB" w:rsidRDefault="00E2233D" w:rsidP="006B7F4D">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 xml:space="preserve">Mjölby       </w:t>
            </w:r>
          </w:p>
        </w:tc>
        <w:tc>
          <w:tcPr>
            <w:tcW w:w="2559" w:type="dxa"/>
            <w:shd w:val="clear" w:color="auto" w:fill="auto"/>
            <w:noWrap/>
            <w:vAlign w:val="bottom"/>
            <w:hideMark/>
          </w:tcPr>
          <w:p w14:paraId="76BC5AB9" w14:textId="77777777" w:rsidR="00E2233D" w:rsidRPr="005272EB"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35" w:type="dxa"/>
            <w:shd w:val="clear" w:color="auto" w:fill="auto"/>
            <w:noWrap/>
            <w:vAlign w:val="bottom"/>
            <w:hideMark/>
          </w:tcPr>
          <w:p w14:paraId="32F1662A"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26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195</w:t>
            </w:r>
          </w:p>
        </w:tc>
        <w:tc>
          <w:tcPr>
            <w:tcW w:w="1137" w:type="dxa"/>
            <w:shd w:val="clear" w:color="auto" w:fill="auto"/>
            <w:noWrap/>
            <w:vAlign w:val="bottom"/>
            <w:hideMark/>
          </w:tcPr>
          <w:p w14:paraId="71E935F1" w14:textId="77777777" w:rsidR="00E2233D" w:rsidRPr="005272EB"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56,2</w:t>
            </w:r>
          </w:p>
        </w:tc>
      </w:tr>
    </w:tbl>
    <w:p w14:paraId="18996FCB" w14:textId="77777777" w:rsidR="005A3E20" w:rsidRDefault="005A3E20">
      <w:r>
        <w:br w:type="page"/>
      </w:r>
    </w:p>
    <w:tbl>
      <w:tblPr>
        <w:tblW w:w="5812" w:type="dxa"/>
        <w:tblInd w:w="70" w:type="dxa"/>
        <w:tblBorders>
          <w:top w:val="single" w:sz="4" w:space="0" w:color="auto"/>
          <w:left w:val="single" w:sz="4" w:space="0" w:color="auto"/>
          <w:bottom w:val="single" w:sz="4" w:space="0" w:color="auto"/>
          <w:right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1276"/>
        <w:gridCol w:w="2552"/>
        <w:gridCol w:w="850"/>
        <w:gridCol w:w="1134"/>
      </w:tblGrid>
      <w:tr w:rsidR="005A3E20" w:rsidRPr="005272EB" w14:paraId="734C0067" w14:textId="77777777" w:rsidTr="00F01147">
        <w:trPr>
          <w:trHeight w:val="300"/>
        </w:trPr>
        <w:tc>
          <w:tcPr>
            <w:tcW w:w="1276" w:type="dxa"/>
            <w:shd w:val="clear" w:color="auto" w:fill="auto"/>
            <w:noWrap/>
            <w:vAlign w:val="bottom"/>
          </w:tcPr>
          <w:p w14:paraId="06FA7CBB" w14:textId="42973330" w:rsidR="005A3E20" w:rsidRDefault="005A3E20" w:rsidP="00E80303">
            <w:pPr>
              <w:overflowPunct/>
              <w:autoSpaceDE/>
              <w:autoSpaceDN/>
              <w:adjustRightInd/>
              <w:textAlignment w:val="auto"/>
              <w:rPr>
                <w:rFonts w:ascii="Trade Gothic LT Std Cn" w:hAnsi="Trade Gothic LT Std Cn" w:cs="Calibri"/>
                <w:b/>
                <w:bCs/>
                <w:color w:val="000000"/>
                <w:szCs w:val="18"/>
                <w:lang w:eastAsia="sv-SE"/>
              </w:rPr>
            </w:pPr>
            <w:r>
              <w:rPr>
                <w:rFonts w:ascii="Trade Gothic LT Std Cn" w:hAnsi="Trade Gothic LT Std Cn" w:cs="Calibri"/>
                <w:b/>
                <w:bCs/>
                <w:color w:val="000000"/>
                <w:szCs w:val="18"/>
                <w:lang w:eastAsia="sv-SE"/>
              </w:rPr>
              <w:t>Kommun</w:t>
            </w:r>
          </w:p>
        </w:tc>
        <w:tc>
          <w:tcPr>
            <w:tcW w:w="2552" w:type="dxa"/>
            <w:shd w:val="clear" w:color="auto" w:fill="auto"/>
            <w:noWrap/>
            <w:vAlign w:val="bottom"/>
          </w:tcPr>
          <w:p w14:paraId="528FB60D" w14:textId="3D93A276" w:rsidR="005A3E20" w:rsidRPr="005A3E20" w:rsidRDefault="005A3E20" w:rsidP="00E80303">
            <w:pPr>
              <w:overflowPunct/>
              <w:autoSpaceDE/>
              <w:autoSpaceDN/>
              <w:adjustRightInd/>
              <w:textAlignment w:val="auto"/>
              <w:rPr>
                <w:rFonts w:ascii="Trade Gothic LT Std Cn" w:hAnsi="Trade Gothic LT Std Cn" w:cs="Calibri"/>
                <w:b/>
                <w:color w:val="000000"/>
                <w:szCs w:val="18"/>
                <w:lang w:eastAsia="sv-SE"/>
              </w:rPr>
            </w:pPr>
            <w:r w:rsidRPr="005A3E20">
              <w:rPr>
                <w:rFonts w:ascii="Trade Gothic LT Std Cn" w:hAnsi="Trade Gothic LT Std Cn" w:cs="Calibri"/>
                <w:b/>
                <w:color w:val="000000"/>
                <w:szCs w:val="18"/>
                <w:lang w:eastAsia="sv-SE"/>
              </w:rPr>
              <w:t>Kommungrupp</w:t>
            </w:r>
          </w:p>
        </w:tc>
        <w:tc>
          <w:tcPr>
            <w:tcW w:w="850" w:type="dxa"/>
            <w:shd w:val="clear" w:color="auto" w:fill="auto"/>
            <w:noWrap/>
            <w:vAlign w:val="bottom"/>
          </w:tcPr>
          <w:p w14:paraId="6E47F052" w14:textId="63CC6387" w:rsidR="005A3E20" w:rsidRPr="005272EB" w:rsidRDefault="005A3E20" w:rsidP="00E8030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Invånare</w:t>
            </w:r>
          </w:p>
        </w:tc>
        <w:tc>
          <w:tcPr>
            <w:tcW w:w="1134" w:type="dxa"/>
            <w:shd w:val="clear" w:color="auto" w:fill="auto"/>
            <w:noWrap/>
            <w:vAlign w:val="bottom"/>
          </w:tcPr>
          <w:p w14:paraId="58DB6203" w14:textId="33132A01" w:rsidR="005A3E20" w:rsidRPr="005272EB" w:rsidRDefault="005A3E20" w:rsidP="00E8030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Andel 20-64 år</w:t>
            </w:r>
          </w:p>
        </w:tc>
      </w:tr>
      <w:tr w:rsidR="00E2233D" w:rsidRPr="005272EB" w14:paraId="022EDB8F" w14:textId="77777777" w:rsidTr="00F01147">
        <w:trPr>
          <w:trHeight w:val="300"/>
        </w:trPr>
        <w:tc>
          <w:tcPr>
            <w:tcW w:w="1276" w:type="dxa"/>
            <w:shd w:val="clear" w:color="auto" w:fill="auto"/>
            <w:noWrap/>
            <w:vAlign w:val="bottom"/>
            <w:hideMark/>
          </w:tcPr>
          <w:p w14:paraId="6BC1D858" w14:textId="51C89F70"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Calibri"/>
                <w:b/>
                <w:bCs/>
                <w:color w:val="000000"/>
                <w:szCs w:val="18"/>
                <w:lang w:eastAsia="sv-SE"/>
              </w:rPr>
              <w:t>Jönköpings län</w:t>
            </w:r>
          </w:p>
        </w:tc>
        <w:tc>
          <w:tcPr>
            <w:tcW w:w="2552" w:type="dxa"/>
            <w:shd w:val="clear" w:color="auto" w:fill="auto"/>
            <w:noWrap/>
            <w:vAlign w:val="bottom"/>
            <w:hideMark/>
          </w:tcPr>
          <w:p w14:paraId="0695AACC"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36C60D2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339 116</w:t>
            </w:r>
          </w:p>
        </w:tc>
        <w:tc>
          <w:tcPr>
            <w:tcW w:w="1134" w:type="dxa"/>
            <w:shd w:val="clear" w:color="auto" w:fill="auto"/>
            <w:noWrap/>
            <w:vAlign w:val="bottom"/>
            <w:hideMark/>
          </w:tcPr>
          <w:p w14:paraId="66F28D9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56,4</w:t>
            </w:r>
          </w:p>
        </w:tc>
      </w:tr>
      <w:tr w:rsidR="00E2233D" w:rsidRPr="005272EB" w14:paraId="367F0F74" w14:textId="77777777" w:rsidTr="00F01147">
        <w:trPr>
          <w:trHeight w:val="300"/>
        </w:trPr>
        <w:tc>
          <w:tcPr>
            <w:tcW w:w="1276" w:type="dxa"/>
            <w:shd w:val="clear" w:color="auto" w:fill="auto"/>
            <w:noWrap/>
            <w:vAlign w:val="bottom"/>
            <w:hideMark/>
          </w:tcPr>
          <w:p w14:paraId="5AA9C089"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Aneby</w:t>
            </w:r>
          </w:p>
        </w:tc>
        <w:tc>
          <w:tcPr>
            <w:tcW w:w="2552" w:type="dxa"/>
            <w:shd w:val="clear" w:color="auto" w:fill="auto"/>
            <w:noWrap/>
            <w:vAlign w:val="bottom"/>
            <w:hideMark/>
          </w:tcPr>
          <w:p w14:paraId="3D4C1B7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2BC690F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407</w:t>
            </w:r>
          </w:p>
        </w:tc>
        <w:tc>
          <w:tcPr>
            <w:tcW w:w="1134" w:type="dxa"/>
            <w:shd w:val="clear" w:color="auto" w:fill="auto"/>
            <w:noWrap/>
            <w:vAlign w:val="bottom"/>
            <w:hideMark/>
          </w:tcPr>
          <w:p w14:paraId="7BB3A99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56,6</w:t>
            </w:r>
          </w:p>
        </w:tc>
      </w:tr>
      <w:tr w:rsidR="00E2233D" w:rsidRPr="005272EB" w14:paraId="072F22E1" w14:textId="77777777" w:rsidTr="00F01147">
        <w:trPr>
          <w:trHeight w:val="300"/>
        </w:trPr>
        <w:tc>
          <w:tcPr>
            <w:tcW w:w="1276" w:type="dxa"/>
            <w:shd w:val="clear" w:color="auto" w:fill="auto"/>
            <w:noWrap/>
            <w:vAlign w:val="bottom"/>
            <w:hideMark/>
          </w:tcPr>
          <w:p w14:paraId="4380B52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Gnosjö                                              </w:t>
            </w:r>
          </w:p>
        </w:tc>
        <w:tc>
          <w:tcPr>
            <w:tcW w:w="2552" w:type="dxa"/>
            <w:shd w:val="clear" w:color="auto" w:fill="auto"/>
            <w:noWrap/>
            <w:vAlign w:val="bottom"/>
            <w:hideMark/>
          </w:tcPr>
          <w:p w14:paraId="3BB15A40"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DE029F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354</w:t>
            </w:r>
          </w:p>
        </w:tc>
        <w:tc>
          <w:tcPr>
            <w:tcW w:w="1134" w:type="dxa"/>
            <w:shd w:val="clear" w:color="auto" w:fill="auto"/>
            <w:noWrap/>
            <w:vAlign w:val="bottom"/>
            <w:hideMark/>
          </w:tcPr>
          <w:p w14:paraId="3BB76F2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57,6</w:t>
            </w:r>
          </w:p>
        </w:tc>
      </w:tr>
      <w:tr w:rsidR="00E2233D" w:rsidRPr="005272EB" w14:paraId="2C494C38" w14:textId="77777777" w:rsidTr="00F01147">
        <w:trPr>
          <w:trHeight w:val="300"/>
        </w:trPr>
        <w:tc>
          <w:tcPr>
            <w:tcW w:w="1276" w:type="dxa"/>
            <w:shd w:val="clear" w:color="auto" w:fill="auto"/>
            <w:noWrap/>
            <w:vAlign w:val="bottom"/>
            <w:hideMark/>
          </w:tcPr>
          <w:p w14:paraId="3659B5B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Mullsjö</w:t>
            </w:r>
          </w:p>
        </w:tc>
        <w:tc>
          <w:tcPr>
            <w:tcW w:w="2552" w:type="dxa"/>
            <w:shd w:val="clear" w:color="auto" w:fill="auto"/>
            <w:noWrap/>
            <w:vAlign w:val="bottom"/>
            <w:hideMark/>
          </w:tcPr>
          <w:p w14:paraId="2A9C9B6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550360B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070</w:t>
            </w:r>
          </w:p>
        </w:tc>
        <w:tc>
          <w:tcPr>
            <w:tcW w:w="1134" w:type="dxa"/>
            <w:shd w:val="clear" w:color="auto" w:fill="auto"/>
            <w:noWrap/>
            <w:vAlign w:val="bottom"/>
            <w:hideMark/>
          </w:tcPr>
          <w:p w14:paraId="7DA133B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53,9</w:t>
            </w:r>
          </w:p>
        </w:tc>
      </w:tr>
      <w:tr w:rsidR="00E2233D" w:rsidRPr="005272EB" w14:paraId="27EEF220" w14:textId="77777777" w:rsidTr="00F01147">
        <w:trPr>
          <w:trHeight w:val="300"/>
        </w:trPr>
        <w:tc>
          <w:tcPr>
            <w:tcW w:w="1276" w:type="dxa"/>
            <w:shd w:val="clear" w:color="auto" w:fill="auto"/>
            <w:noWrap/>
            <w:vAlign w:val="bottom"/>
            <w:hideMark/>
          </w:tcPr>
          <w:p w14:paraId="12FDD34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Habo</w:t>
            </w:r>
          </w:p>
        </w:tc>
        <w:tc>
          <w:tcPr>
            <w:tcW w:w="2552" w:type="dxa"/>
            <w:shd w:val="clear" w:color="auto" w:fill="auto"/>
            <w:noWrap/>
            <w:vAlign w:val="bottom"/>
            <w:hideMark/>
          </w:tcPr>
          <w:p w14:paraId="2E9F9AA5"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3BFC80D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879</w:t>
            </w:r>
          </w:p>
        </w:tc>
        <w:tc>
          <w:tcPr>
            <w:tcW w:w="1134" w:type="dxa"/>
            <w:shd w:val="clear" w:color="auto" w:fill="auto"/>
            <w:noWrap/>
            <w:vAlign w:val="bottom"/>
            <w:hideMark/>
          </w:tcPr>
          <w:p w14:paraId="60E763D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54,8</w:t>
            </w:r>
          </w:p>
        </w:tc>
      </w:tr>
      <w:tr w:rsidR="00E2233D" w:rsidRPr="005272EB" w14:paraId="44E549E3" w14:textId="77777777" w:rsidTr="00F01147">
        <w:trPr>
          <w:trHeight w:val="300"/>
        </w:trPr>
        <w:tc>
          <w:tcPr>
            <w:tcW w:w="1276" w:type="dxa"/>
            <w:shd w:val="clear" w:color="auto" w:fill="auto"/>
            <w:noWrap/>
            <w:vAlign w:val="bottom"/>
            <w:hideMark/>
          </w:tcPr>
          <w:p w14:paraId="14CB6B2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Gislaved                                            </w:t>
            </w:r>
          </w:p>
        </w:tc>
        <w:tc>
          <w:tcPr>
            <w:tcW w:w="2552" w:type="dxa"/>
            <w:shd w:val="clear" w:color="auto" w:fill="auto"/>
            <w:noWrap/>
            <w:vAlign w:val="bottom"/>
            <w:hideMark/>
          </w:tcPr>
          <w:p w14:paraId="5AD978A0"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63F56F5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732</w:t>
            </w:r>
          </w:p>
        </w:tc>
        <w:tc>
          <w:tcPr>
            <w:tcW w:w="1134" w:type="dxa"/>
            <w:shd w:val="clear" w:color="auto" w:fill="auto"/>
            <w:noWrap/>
            <w:vAlign w:val="bottom"/>
            <w:hideMark/>
          </w:tcPr>
          <w:p w14:paraId="59BD0E9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56,4</w:t>
            </w:r>
          </w:p>
        </w:tc>
      </w:tr>
      <w:tr w:rsidR="00E2233D" w:rsidRPr="005272EB" w14:paraId="05A4A736" w14:textId="77777777" w:rsidTr="00F01147">
        <w:trPr>
          <w:trHeight w:val="300"/>
        </w:trPr>
        <w:tc>
          <w:tcPr>
            <w:tcW w:w="1276" w:type="dxa"/>
            <w:shd w:val="clear" w:color="auto" w:fill="auto"/>
            <w:noWrap/>
            <w:vAlign w:val="bottom"/>
            <w:hideMark/>
          </w:tcPr>
          <w:p w14:paraId="2B50688D"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Vaggeryd                                            </w:t>
            </w:r>
          </w:p>
        </w:tc>
        <w:tc>
          <w:tcPr>
            <w:tcW w:w="2552" w:type="dxa"/>
            <w:shd w:val="clear" w:color="auto" w:fill="auto"/>
            <w:noWrap/>
            <w:vAlign w:val="bottom"/>
            <w:hideMark/>
          </w:tcPr>
          <w:p w14:paraId="46C7AFF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75B60F7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148</w:t>
            </w:r>
          </w:p>
        </w:tc>
        <w:tc>
          <w:tcPr>
            <w:tcW w:w="1134" w:type="dxa"/>
            <w:shd w:val="clear" w:color="auto" w:fill="auto"/>
            <w:noWrap/>
            <w:vAlign w:val="bottom"/>
            <w:hideMark/>
          </w:tcPr>
          <w:p w14:paraId="647C0A5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55,7</w:t>
            </w:r>
          </w:p>
        </w:tc>
      </w:tr>
      <w:tr w:rsidR="00230132" w:rsidRPr="005272EB" w14:paraId="79E448A8" w14:textId="77777777" w:rsidTr="00F01147">
        <w:trPr>
          <w:trHeight w:val="300"/>
        </w:trPr>
        <w:tc>
          <w:tcPr>
            <w:tcW w:w="1276" w:type="dxa"/>
            <w:shd w:val="clear" w:color="auto" w:fill="auto"/>
            <w:noWrap/>
            <w:vAlign w:val="bottom"/>
          </w:tcPr>
          <w:p w14:paraId="14F4D74D" w14:textId="54485684" w:rsidR="00230132" w:rsidRPr="005272EB" w:rsidRDefault="00230132" w:rsidP="00E80303">
            <w:pPr>
              <w:overflowPunct/>
              <w:autoSpaceDE/>
              <w:autoSpaceDN/>
              <w:adjustRightInd/>
              <w:textAlignment w:val="auto"/>
              <w:rPr>
                <w:rFonts w:ascii="Trade Gothic LT Std Cn" w:hAnsi="Trade Gothic LT Std Cn" w:cs="Arial"/>
                <w:color w:val="000000"/>
                <w:szCs w:val="18"/>
                <w:lang w:eastAsia="sv-SE"/>
              </w:rPr>
            </w:pPr>
            <w:r>
              <w:rPr>
                <w:rFonts w:ascii="Trade Gothic LT Std Cn" w:hAnsi="Trade Gothic LT Std Cn" w:cs="Arial"/>
                <w:color w:val="000000"/>
                <w:szCs w:val="18"/>
                <w:lang w:eastAsia="sv-SE"/>
              </w:rPr>
              <w:t>Jönköping</w:t>
            </w:r>
          </w:p>
        </w:tc>
        <w:tc>
          <w:tcPr>
            <w:tcW w:w="2552" w:type="dxa"/>
            <w:shd w:val="clear" w:color="auto" w:fill="auto"/>
            <w:noWrap/>
            <w:vAlign w:val="bottom"/>
          </w:tcPr>
          <w:p w14:paraId="0FF457DB" w14:textId="762BF3DF" w:rsidR="00230132" w:rsidRPr="005272EB" w:rsidRDefault="00230132" w:rsidP="00E80303">
            <w:pPr>
              <w:overflowPunct/>
              <w:autoSpaceDE/>
              <w:autoSpaceDN/>
              <w:adjustRightInd/>
              <w:textAlignment w:val="auto"/>
              <w:rPr>
                <w:rFonts w:ascii="Trade Gothic LT Std Cn" w:hAnsi="Trade Gothic LT Std Cn" w:cs="Calibri"/>
                <w:color w:val="000000"/>
                <w:szCs w:val="18"/>
                <w:lang w:eastAsia="sv-SE"/>
              </w:rPr>
            </w:pPr>
            <w:r>
              <w:rPr>
                <w:rFonts w:ascii="Trade Gothic LT Std Cn" w:hAnsi="Trade Gothic LT Std Cn" w:cs="Calibri"/>
                <w:color w:val="000000"/>
                <w:szCs w:val="18"/>
                <w:lang w:eastAsia="sv-SE"/>
              </w:rPr>
              <w:t>Större städer</w:t>
            </w:r>
          </w:p>
        </w:tc>
        <w:tc>
          <w:tcPr>
            <w:tcW w:w="850" w:type="dxa"/>
            <w:shd w:val="clear" w:color="auto" w:fill="auto"/>
            <w:noWrap/>
            <w:vAlign w:val="bottom"/>
          </w:tcPr>
          <w:p w14:paraId="2BDB1D7D" w14:textId="0F379DC3" w:rsidR="00230132" w:rsidRPr="005272EB" w:rsidRDefault="00230132" w:rsidP="00E80303">
            <w:pPr>
              <w:overflowPunct/>
              <w:autoSpaceDE/>
              <w:autoSpaceDN/>
              <w:adjustRightInd/>
              <w:jc w:val="right"/>
              <w:textAlignment w:val="auto"/>
              <w:rPr>
                <w:rFonts w:ascii="Trade Gothic LT Std Cn" w:hAnsi="Trade Gothic LT Std Cn" w:cs="Calibri"/>
                <w:color w:val="000000"/>
                <w:szCs w:val="18"/>
                <w:lang w:eastAsia="sv-SE"/>
              </w:rPr>
            </w:pPr>
            <w:r>
              <w:rPr>
                <w:rFonts w:ascii="Trade Gothic LT Std Cn" w:hAnsi="Trade Gothic LT Std Cn" w:cs="Calibri"/>
                <w:color w:val="000000"/>
                <w:szCs w:val="18"/>
                <w:lang w:eastAsia="sv-SE"/>
              </w:rPr>
              <w:t>129 478</w:t>
            </w:r>
          </w:p>
        </w:tc>
        <w:tc>
          <w:tcPr>
            <w:tcW w:w="1134" w:type="dxa"/>
            <w:shd w:val="clear" w:color="auto" w:fill="auto"/>
            <w:noWrap/>
            <w:vAlign w:val="bottom"/>
          </w:tcPr>
          <w:p w14:paraId="10070F57" w14:textId="63ABFCF5" w:rsidR="00230132" w:rsidRPr="005272EB" w:rsidRDefault="00230132" w:rsidP="00E80303">
            <w:pPr>
              <w:overflowPunct/>
              <w:autoSpaceDE/>
              <w:autoSpaceDN/>
              <w:adjustRightInd/>
              <w:jc w:val="right"/>
              <w:textAlignment w:val="auto"/>
              <w:rPr>
                <w:rFonts w:ascii="Trade Gothic LT Std Cn" w:hAnsi="Trade Gothic LT Std Cn" w:cs="Calibri"/>
                <w:color w:val="000000"/>
                <w:szCs w:val="18"/>
                <w:lang w:eastAsia="sv-SE"/>
              </w:rPr>
            </w:pPr>
            <w:r>
              <w:rPr>
                <w:rFonts w:ascii="Trade Gothic LT Std Cn" w:hAnsi="Trade Gothic LT Std Cn" w:cs="Calibri"/>
                <w:color w:val="000000"/>
                <w:szCs w:val="18"/>
                <w:lang w:eastAsia="sv-SE"/>
              </w:rPr>
              <w:t>58,1</w:t>
            </w:r>
          </w:p>
        </w:tc>
      </w:tr>
      <w:tr w:rsidR="008877C0" w:rsidRPr="005272EB" w14:paraId="5B455494" w14:textId="77777777" w:rsidTr="00F01147">
        <w:trPr>
          <w:trHeight w:val="300"/>
        </w:trPr>
        <w:tc>
          <w:tcPr>
            <w:tcW w:w="1276" w:type="dxa"/>
            <w:shd w:val="clear" w:color="auto" w:fill="auto"/>
            <w:noWrap/>
            <w:vAlign w:val="bottom"/>
            <w:hideMark/>
          </w:tcPr>
          <w:p w14:paraId="5F396642"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Nässjö                                              </w:t>
            </w:r>
          </w:p>
        </w:tc>
        <w:tc>
          <w:tcPr>
            <w:tcW w:w="2552" w:type="dxa"/>
            <w:shd w:val="clear" w:color="auto" w:fill="auto"/>
            <w:noWrap/>
            <w:vAlign w:val="bottom"/>
            <w:hideMark/>
          </w:tcPr>
          <w:p w14:paraId="3814D3E9"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121254A2"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382</w:t>
            </w:r>
          </w:p>
        </w:tc>
        <w:tc>
          <w:tcPr>
            <w:tcW w:w="1134" w:type="dxa"/>
            <w:shd w:val="clear" w:color="auto" w:fill="auto"/>
            <w:noWrap/>
            <w:vAlign w:val="bottom"/>
            <w:hideMark/>
          </w:tcPr>
          <w:p w14:paraId="64458D2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55,1</w:t>
            </w:r>
          </w:p>
        </w:tc>
      </w:tr>
      <w:tr w:rsidR="008877C0" w:rsidRPr="005272EB" w14:paraId="6FC7764F" w14:textId="77777777" w:rsidTr="00F01147">
        <w:trPr>
          <w:trHeight w:val="300"/>
        </w:trPr>
        <w:tc>
          <w:tcPr>
            <w:tcW w:w="1276" w:type="dxa"/>
            <w:shd w:val="clear" w:color="auto" w:fill="auto"/>
            <w:noWrap/>
            <w:vAlign w:val="bottom"/>
            <w:hideMark/>
          </w:tcPr>
          <w:p w14:paraId="31BF3512"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Värnamo                                             </w:t>
            </w:r>
          </w:p>
        </w:tc>
        <w:tc>
          <w:tcPr>
            <w:tcW w:w="2552" w:type="dxa"/>
            <w:shd w:val="clear" w:color="auto" w:fill="auto"/>
            <w:noWrap/>
            <w:vAlign w:val="bottom"/>
            <w:hideMark/>
          </w:tcPr>
          <w:p w14:paraId="0F63D33A"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03AB09D4"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012</w:t>
            </w:r>
          </w:p>
        </w:tc>
        <w:tc>
          <w:tcPr>
            <w:tcW w:w="1134" w:type="dxa"/>
            <w:shd w:val="clear" w:color="auto" w:fill="auto"/>
            <w:noWrap/>
            <w:vAlign w:val="bottom"/>
            <w:hideMark/>
          </w:tcPr>
          <w:p w14:paraId="53A4AE8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56,2</w:t>
            </w:r>
          </w:p>
        </w:tc>
      </w:tr>
      <w:tr w:rsidR="008877C0" w:rsidRPr="005272EB" w14:paraId="666C1ADC" w14:textId="77777777" w:rsidTr="00F01147">
        <w:trPr>
          <w:trHeight w:val="300"/>
        </w:trPr>
        <w:tc>
          <w:tcPr>
            <w:tcW w:w="1276" w:type="dxa"/>
            <w:shd w:val="clear" w:color="auto" w:fill="auto"/>
            <w:noWrap/>
            <w:vAlign w:val="bottom"/>
            <w:hideMark/>
          </w:tcPr>
          <w:p w14:paraId="5212A0AC"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Sävsjö                                              </w:t>
            </w:r>
          </w:p>
        </w:tc>
        <w:tc>
          <w:tcPr>
            <w:tcW w:w="2552" w:type="dxa"/>
            <w:shd w:val="clear" w:color="auto" w:fill="auto"/>
            <w:noWrap/>
            <w:vAlign w:val="bottom"/>
            <w:hideMark/>
          </w:tcPr>
          <w:p w14:paraId="2FAAB696"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32B52A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844</w:t>
            </w:r>
          </w:p>
        </w:tc>
        <w:tc>
          <w:tcPr>
            <w:tcW w:w="1134" w:type="dxa"/>
            <w:shd w:val="clear" w:color="auto" w:fill="auto"/>
            <w:noWrap/>
            <w:vAlign w:val="bottom"/>
            <w:hideMark/>
          </w:tcPr>
          <w:p w14:paraId="700E0F4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53,8</w:t>
            </w:r>
          </w:p>
        </w:tc>
      </w:tr>
      <w:tr w:rsidR="008877C0" w:rsidRPr="005272EB" w14:paraId="0564EEC8" w14:textId="77777777" w:rsidTr="00F01147">
        <w:trPr>
          <w:trHeight w:val="300"/>
        </w:trPr>
        <w:tc>
          <w:tcPr>
            <w:tcW w:w="1276" w:type="dxa"/>
            <w:shd w:val="clear" w:color="auto" w:fill="auto"/>
            <w:noWrap/>
            <w:vAlign w:val="bottom"/>
            <w:hideMark/>
          </w:tcPr>
          <w:p w14:paraId="5C4F597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Vetlanda                                            </w:t>
            </w:r>
          </w:p>
        </w:tc>
        <w:tc>
          <w:tcPr>
            <w:tcW w:w="2552" w:type="dxa"/>
            <w:shd w:val="clear" w:color="auto" w:fill="auto"/>
            <w:noWrap/>
            <w:vAlign w:val="bottom"/>
            <w:hideMark/>
          </w:tcPr>
          <w:p w14:paraId="6B28FC01"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E58AC4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297</w:t>
            </w:r>
          </w:p>
        </w:tc>
        <w:tc>
          <w:tcPr>
            <w:tcW w:w="1134" w:type="dxa"/>
            <w:shd w:val="clear" w:color="auto" w:fill="auto"/>
            <w:noWrap/>
            <w:vAlign w:val="bottom"/>
            <w:hideMark/>
          </w:tcPr>
          <w:p w14:paraId="4AD5C14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54,5</w:t>
            </w:r>
          </w:p>
        </w:tc>
      </w:tr>
      <w:tr w:rsidR="008877C0" w:rsidRPr="005272EB" w14:paraId="11C194EB" w14:textId="77777777" w:rsidTr="00F01147">
        <w:trPr>
          <w:trHeight w:val="300"/>
        </w:trPr>
        <w:tc>
          <w:tcPr>
            <w:tcW w:w="1276" w:type="dxa"/>
            <w:shd w:val="clear" w:color="auto" w:fill="auto"/>
            <w:noWrap/>
            <w:vAlign w:val="bottom"/>
            <w:hideMark/>
          </w:tcPr>
          <w:p w14:paraId="0C29194B"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Eksjö                                               </w:t>
            </w:r>
          </w:p>
        </w:tc>
        <w:tc>
          <w:tcPr>
            <w:tcW w:w="2552" w:type="dxa"/>
            <w:shd w:val="clear" w:color="auto" w:fill="auto"/>
            <w:noWrap/>
            <w:vAlign w:val="bottom"/>
            <w:hideMark/>
          </w:tcPr>
          <w:p w14:paraId="1FBC1349"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0D3CA47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368</w:t>
            </w:r>
          </w:p>
        </w:tc>
        <w:tc>
          <w:tcPr>
            <w:tcW w:w="1134" w:type="dxa"/>
            <w:shd w:val="clear" w:color="auto" w:fill="auto"/>
            <w:noWrap/>
            <w:vAlign w:val="bottom"/>
            <w:hideMark/>
          </w:tcPr>
          <w:p w14:paraId="6A7E7E5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55,0</w:t>
            </w:r>
          </w:p>
        </w:tc>
      </w:tr>
      <w:tr w:rsidR="008877C0" w:rsidRPr="005272EB" w14:paraId="261DEF41" w14:textId="77777777" w:rsidTr="00F01147">
        <w:trPr>
          <w:trHeight w:val="300"/>
        </w:trPr>
        <w:tc>
          <w:tcPr>
            <w:tcW w:w="1276" w:type="dxa"/>
            <w:shd w:val="clear" w:color="auto" w:fill="auto"/>
            <w:noWrap/>
            <w:vAlign w:val="bottom"/>
            <w:hideMark/>
          </w:tcPr>
          <w:p w14:paraId="4A7AAF85" w14:textId="77777777" w:rsidR="008877C0" w:rsidRPr="005272EB" w:rsidRDefault="008877C0"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 xml:space="preserve">Tranås                                              </w:t>
            </w:r>
          </w:p>
        </w:tc>
        <w:tc>
          <w:tcPr>
            <w:tcW w:w="2552" w:type="dxa"/>
            <w:shd w:val="clear" w:color="auto" w:fill="auto"/>
            <w:noWrap/>
            <w:vAlign w:val="bottom"/>
            <w:hideMark/>
          </w:tcPr>
          <w:p w14:paraId="5FAC6B57" w14:textId="77777777" w:rsidR="008877C0" w:rsidRPr="005272EB" w:rsidRDefault="008877C0"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749EC344" w14:textId="77777777" w:rsidR="008877C0" w:rsidRPr="005272EB"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18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145</w:t>
            </w:r>
          </w:p>
        </w:tc>
        <w:tc>
          <w:tcPr>
            <w:tcW w:w="1134" w:type="dxa"/>
            <w:shd w:val="clear" w:color="auto" w:fill="auto"/>
            <w:noWrap/>
            <w:vAlign w:val="bottom"/>
            <w:hideMark/>
          </w:tcPr>
          <w:p w14:paraId="09B5FFAB" w14:textId="77777777" w:rsidR="008877C0" w:rsidRPr="005272EB"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53,4</w:t>
            </w:r>
          </w:p>
        </w:tc>
      </w:tr>
      <w:tr w:rsidR="008877C0" w:rsidRPr="005272EB" w14:paraId="6609FFD1" w14:textId="77777777" w:rsidTr="00F01147">
        <w:trPr>
          <w:trHeight w:val="300"/>
        </w:trPr>
        <w:tc>
          <w:tcPr>
            <w:tcW w:w="1276" w:type="dxa"/>
            <w:shd w:val="clear" w:color="auto" w:fill="auto"/>
            <w:noWrap/>
            <w:vAlign w:val="bottom"/>
            <w:hideMark/>
          </w:tcPr>
          <w:p w14:paraId="657069E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Calibri"/>
                <w:b/>
                <w:bCs/>
                <w:color w:val="000000"/>
                <w:szCs w:val="18"/>
                <w:lang w:eastAsia="sv-SE"/>
              </w:rPr>
              <w:t>Kronobergs län</w:t>
            </w:r>
          </w:p>
        </w:tc>
        <w:tc>
          <w:tcPr>
            <w:tcW w:w="2552" w:type="dxa"/>
            <w:shd w:val="clear" w:color="auto" w:fill="auto"/>
            <w:noWrap/>
            <w:vAlign w:val="bottom"/>
            <w:hideMark/>
          </w:tcPr>
          <w:p w14:paraId="249C96B8"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264EE0B8"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185 887</w:t>
            </w:r>
          </w:p>
        </w:tc>
        <w:tc>
          <w:tcPr>
            <w:tcW w:w="1134" w:type="dxa"/>
            <w:shd w:val="clear" w:color="auto" w:fill="auto"/>
            <w:noWrap/>
            <w:vAlign w:val="bottom"/>
            <w:hideMark/>
          </w:tcPr>
          <w:p w14:paraId="3B0FBE72"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56,6</w:t>
            </w:r>
          </w:p>
        </w:tc>
      </w:tr>
      <w:tr w:rsidR="008877C0" w:rsidRPr="005272EB" w14:paraId="383097FD" w14:textId="77777777" w:rsidTr="00F01147">
        <w:trPr>
          <w:trHeight w:val="300"/>
        </w:trPr>
        <w:tc>
          <w:tcPr>
            <w:tcW w:w="1276" w:type="dxa"/>
            <w:shd w:val="clear" w:color="auto" w:fill="auto"/>
            <w:noWrap/>
            <w:vAlign w:val="bottom"/>
            <w:hideMark/>
          </w:tcPr>
          <w:p w14:paraId="28A7DE0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Uppvidinge                                          </w:t>
            </w:r>
          </w:p>
        </w:tc>
        <w:tc>
          <w:tcPr>
            <w:tcW w:w="2552" w:type="dxa"/>
            <w:shd w:val="clear" w:color="auto" w:fill="auto"/>
            <w:noWrap/>
            <w:vAlign w:val="bottom"/>
            <w:hideMark/>
          </w:tcPr>
          <w:p w14:paraId="4AFE6C7E"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D94FA7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276</w:t>
            </w:r>
          </w:p>
        </w:tc>
        <w:tc>
          <w:tcPr>
            <w:tcW w:w="1134" w:type="dxa"/>
            <w:shd w:val="clear" w:color="auto" w:fill="auto"/>
            <w:noWrap/>
            <w:vAlign w:val="bottom"/>
            <w:hideMark/>
          </w:tcPr>
          <w:p w14:paraId="77594ECA"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54,5</w:t>
            </w:r>
          </w:p>
        </w:tc>
      </w:tr>
      <w:tr w:rsidR="008877C0" w:rsidRPr="005272EB" w14:paraId="5E0672BB" w14:textId="77777777" w:rsidTr="00F01147">
        <w:trPr>
          <w:trHeight w:val="300"/>
        </w:trPr>
        <w:tc>
          <w:tcPr>
            <w:tcW w:w="1276" w:type="dxa"/>
            <w:shd w:val="clear" w:color="auto" w:fill="auto"/>
            <w:noWrap/>
            <w:vAlign w:val="bottom"/>
            <w:hideMark/>
          </w:tcPr>
          <w:p w14:paraId="3B43A172"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Lessebo</w:t>
            </w:r>
          </w:p>
        </w:tc>
        <w:tc>
          <w:tcPr>
            <w:tcW w:w="2552" w:type="dxa"/>
            <w:shd w:val="clear" w:color="auto" w:fill="auto"/>
            <w:noWrap/>
            <w:vAlign w:val="bottom"/>
            <w:hideMark/>
          </w:tcPr>
          <w:p w14:paraId="2C9578C5"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7D46D5AF"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012</w:t>
            </w:r>
          </w:p>
        </w:tc>
        <w:tc>
          <w:tcPr>
            <w:tcW w:w="1134" w:type="dxa"/>
            <w:shd w:val="clear" w:color="auto" w:fill="auto"/>
            <w:noWrap/>
            <w:vAlign w:val="bottom"/>
            <w:hideMark/>
          </w:tcPr>
          <w:p w14:paraId="21809CA7"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54,0</w:t>
            </w:r>
          </w:p>
        </w:tc>
      </w:tr>
      <w:tr w:rsidR="008877C0" w:rsidRPr="005272EB" w14:paraId="718D998A" w14:textId="77777777" w:rsidTr="00F01147">
        <w:trPr>
          <w:trHeight w:val="300"/>
        </w:trPr>
        <w:tc>
          <w:tcPr>
            <w:tcW w:w="1276" w:type="dxa"/>
            <w:shd w:val="clear" w:color="auto" w:fill="auto"/>
            <w:noWrap/>
            <w:vAlign w:val="bottom"/>
            <w:hideMark/>
          </w:tcPr>
          <w:p w14:paraId="386C5563"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Tingsryd                                            </w:t>
            </w:r>
          </w:p>
        </w:tc>
        <w:tc>
          <w:tcPr>
            <w:tcW w:w="2552" w:type="dxa"/>
            <w:shd w:val="clear" w:color="auto" w:fill="auto"/>
            <w:noWrap/>
            <w:vAlign w:val="bottom"/>
            <w:hideMark/>
          </w:tcPr>
          <w:p w14:paraId="2F148E8F"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2ADC46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141</w:t>
            </w:r>
          </w:p>
        </w:tc>
        <w:tc>
          <w:tcPr>
            <w:tcW w:w="1134" w:type="dxa"/>
            <w:shd w:val="clear" w:color="auto" w:fill="auto"/>
            <w:noWrap/>
            <w:vAlign w:val="bottom"/>
            <w:hideMark/>
          </w:tcPr>
          <w:p w14:paraId="1F53EBE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52,8</w:t>
            </w:r>
          </w:p>
        </w:tc>
      </w:tr>
      <w:tr w:rsidR="008877C0" w:rsidRPr="005272EB" w14:paraId="562F0852" w14:textId="77777777" w:rsidTr="00F01147">
        <w:trPr>
          <w:trHeight w:val="300"/>
        </w:trPr>
        <w:tc>
          <w:tcPr>
            <w:tcW w:w="1276" w:type="dxa"/>
            <w:shd w:val="clear" w:color="auto" w:fill="auto"/>
            <w:noWrap/>
            <w:vAlign w:val="bottom"/>
            <w:hideMark/>
          </w:tcPr>
          <w:p w14:paraId="60482BCE"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Alvesta</w:t>
            </w:r>
          </w:p>
        </w:tc>
        <w:tc>
          <w:tcPr>
            <w:tcW w:w="2552" w:type="dxa"/>
            <w:shd w:val="clear" w:color="auto" w:fill="auto"/>
            <w:noWrap/>
            <w:vAlign w:val="bottom"/>
            <w:hideMark/>
          </w:tcPr>
          <w:p w14:paraId="4BC57499"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7116E79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034</w:t>
            </w:r>
          </w:p>
        </w:tc>
        <w:tc>
          <w:tcPr>
            <w:tcW w:w="1134" w:type="dxa"/>
            <w:shd w:val="clear" w:color="auto" w:fill="auto"/>
            <w:noWrap/>
            <w:vAlign w:val="bottom"/>
            <w:hideMark/>
          </w:tcPr>
          <w:p w14:paraId="16BFC68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55,3</w:t>
            </w:r>
          </w:p>
        </w:tc>
      </w:tr>
      <w:tr w:rsidR="008877C0" w:rsidRPr="005272EB" w14:paraId="09BEA12C" w14:textId="77777777" w:rsidTr="00F01147">
        <w:trPr>
          <w:trHeight w:val="300"/>
        </w:trPr>
        <w:tc>
          <w:tcPr>
            <w:tcW w:w="1276" w:type="dxa"/>
            <w:shd w:val="clear" w:color="auto" w:fill="auto"/>
            <w:noWrap/>
            <w:vAlign w:val="bottom"/>
            <w:hideMark/>
          </w:tcPr>
          <w:p w14:paraId="655F1A3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Älmhult                                             </w:t>
            </w:r>
          </w:p>
        </w:tc>
        <w:tc>
          <w:tcPr>
            <w:tcW w:w="2552" w:type="dxa"/>
            <w:shd w:val="clear" w:color="auto" w:fill="auto"/>
            <w:noWrap/>
            <w:vAlign w:val="bottom"/>
            <w:hideMark/>
          </w:tcPr>
          <w:p w14:paraId="0C7E77F2"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6ACC33F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724</w:t>
            </w:r>
          </w:p>
        </w:tc>
        <w:tc>
          <w:tcPr>
            <w:tcW w:w="1134" w:type="dxa"/>
            <w:shd w:val="clear" w:color="auto" w:fill="auto"/>
            <w:noWrap/>
            <w:vAlign w:val="bottom"/>
            <w:hideMark/>
          </w:tcPr>
          <w:p w14:paraId="36F2554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55,9</w:t>
            </w:r>
          </w:p>
        </w:tc>
      </w:tr>
      <w:tr w:rsidR="008877C0" w:rsidRPr="005272EB" w14:paraId="353307CB" w14:textId="77777777" w:rsidTr="00F01147">
        <w:trPr>
          <w:trHeight w:val="300"/>
        </w:trPr>
        <w:tc>
          <w:tcPr>
            <w:tcW w:w="1276" w:type="dxa"/>
            <w:shd w:val="clear" w:color="auto" w:fill="auto"/>
            <w:noWrap/>
            <w:vAlign w:val="bottom"/>
            <w:hideMark/>
          </w:tcPr>
          <w:p w14:paraId="7139CBAE"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Markaryd                                            </w:t>
            </w:r>
          </w:p>
        </w:tc>
        <w:tc>
          <w:tcPr>
            <w:tcW w:w="2552" w:type="dxa"/>
            <w:shd w:val="clear" w:color="auto" w:fill="auto"/>
            <w:noWrap/>
            <w:vAlign w:val="bottom"/>
            <w:hideMark/>
          </w:tcPr>
          <w:p w14:paraId="5147C2FA"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90FD8E5"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477</w:t>
            </w:r>
          </w:p>
        </w:tc>
        <w:tc>
          <w:tcPr>
            <w:tcW w:w="1134" w:type="dxa"/>
            <w:shd w:val="clear" w:color="auto" w:fill="auto"/>
            <w:noWrap/>
            <w:vAlign w:val="bottom"/>
            <w:hideMark/>
          </w:tcPr>
          <w:p w14:paraId="0000AE8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53,6</w:t>
            </w:r>
          </w:p>
        </w:tc>
      </w:tr>
      <w:tr w:rsidR="008877C0" w:rsidRPr="005272EB" w14:paraId="35346944" w14:textId="77777777" w:rsidTr="00F01147">
        <w:trPr>
          <w:trHeight w:val="300"/>
        </w:trPr>
        <w:tc>
          <w:tcPr>
            <w:tcW w:w="1276" w:type="dxa"/>
            <w:shd w:val="clear" w:color="auto" w:fill="auto"/>
            <w:noWrap/>
            <w:vAlign w:val="bottom"/>
            <w:hideMark/>
          </w:tcPr>
          <w:p w14:paraId="01BEBF6F"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Växjö</w:t>
            </w:r>
          </w:p>
        </w:tc>
        <w:tc>
          <w:tcPr>
            <w:tcW w:w="2552" w:type="dxa"/>
            <w:shd w:val="clear" w:color="auto" w:fill="auto"/>
            <w:noWrap/>
            <w:vAlign w:val="bottom"/>
            <w:hideMark/>
          </w:tcPr>
          <w:p w14:paraId="0DC2A792"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7FA33FE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800</w:t>
            </w:r>
          </w:p>
        </w:tc>
        <w:tc>
          <w:tcPr>
            <w:tcW w:w="1134" w:type="dxa"/>
            <w:shd w:val="clear" w:color="auto" w:fill="auto"/>
            <w:noWrap/>
            <w:vAlign w:val="bottom"/>
            <w:hideMark/>
          </w:tcPr>
          <w:p w14:paraId="34D6F2FB"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58,7</w:t>
            </w:r>
          </w:p>
        </w:tc>
      </w:tr>
      <w:tr w:rsidR="008877C0" w:rsidRPr="005272EB" w14:paraId="2A1EEF58" w14:textId="77777777" w:rsidTr="00F01147">
        <w:trPr>
          <w:trHeight w:val="300"/>
        </w:trPr>
        <w:tc>
          <w:tcPr>
            <w:tcW w:w="1276" w:type="dxa"/>
            <w:shd w:val="clear" w:color="auto" w:fill="auto"/>
            <w:noWrap/>
            <w:vAlign w:val="bottom"/>
            <w:hideMark/>
          </w:tcPr>
          <w:p w14:paraId="36B726A0" w14:textId="77777777" w:rsidR="008877C0" w:rsidRPr="005272EB" w:rsidRDefault="008877C0"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Arial"/>
                <w:color w:val="000000"/>
                <w:szCs w:val="18"/>
                <w:lang w:eastAsia="sv-SE"/>
              </w:rPr>
              <w:t xml:space="preserve">Ljungby                                             </w:t>
            </w:r>
          </w:p>
        </w:tc>
        <w:tc>
          <w:tcPr>
            <w:tcW w:w="2552" w:type="dxa"/>
            <w:shd w:val="clear" w:color="auto" w:fill="auto"/>
            <w:noWrap/>
            <w:vAlign w:val="bottom"/>
            <w:hideMark/>
          </w:tcPr>
          <w:p w14:paraId="2B51A88F" w14:textId="77777777" w:rsidR="008877C0" w:rsidRPr="005272EB" w:rsidRDefault="008877C0"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76BC4705" w14:textId="77777777" w:rsidR="008877C0" w:rsidRPr="005272EB"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27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423</w:t>
            </w:r>
          </w:p>
        </w:tc>
        <w:tc>
          <w:tcPr>
            <w:tcW w:w="1134" w:type="dxa"/>
            <w:shd w:val="clear" w:color="auto" w:fill="auto"/>
            <w:noWrap/>
            <w:vAlign w:val="bottom"/>
            <w:hideMark/>
          </w:tcPr>
          <w:p w14:paraId="2FFD7930" w14:textId="77777777" w:rsidR="008877C0" w:rsidRPr="005272EB"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55,9</w:t>
            </w:r>
          </w:p>
        </w:tc>
      </w:tr>
      <w:tr w:rsidR="008877C0" w:rsidRPr="005272EB" w14:paraId="5B84B3C5" w14:textId="77777777" w:rsidTr="00F01147">
        <w:trPr>
          <w:trHeight w:val="300"/>
        </w:trPr>
        <w:tc>
          <w:tcPr>
            <w:tcW w:w="1276" w:type="dxa"/>
            <w:shd w:val="clear" w:color="auto" w:fill="auto"/>
            <w:noWrap/>
            <w:vAlign w:val="bottom"/>
            <w:hideMark/>
          </w:tcPr>
          <w:p w14:paraId="7FD0D2B0"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Calibri"/>
                <w:b/>
                <w:color w:val="000000"/>
                <w:szCs w:val="18"/>
                <w:lang w:eastAsia="sv-SE"/>
              </w:rPr>
              <w:t>Kalmar län</w:t>
            </w:r>
          </w:p>
        </w:tc>
        <w:tc>
          <w:tcPr>
            <w:tcW w:w="2552" w:type="dxa"/>
            <w:shd w:val="clear" w:color="auto" w:fill="auto"/>
            <w:noWrap/>
            <w:vAlign w:val="bottom"/>
            <w:hideMark/>
          </w:tcPr>
          <w:p w14:paraId="092FB455"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0625E73E"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233 548</w:t>
            </w:r>
          </w:p>
        </w:tc>
        <w:tc>
          <w:tcPr>
            <w:tcW w:w="1134" w:type="dxa"/>
            <w:shd w:val="clear" w:color="auto" w:fill="auto"/>
            <w:noWrap/>
            <w:vAlign w:val="bottom"/>
            <w:hideMark/>
          </w:tcPr>
          <w:p w14:paraId="7724D82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55,5</w:t>
            </w:r>
          </w:p>
        </w:tc>
      </w:tr>
      <w:tr w:rsidR="008877C0" w:rsidRPr="005272EB" w14:paraId="3221BDDD" w14:textId="77777777" w:rsidTr="00F01147">
        <w:trPr>
          <w:trHeight w:val="300"/>
        </w:trPr>
        <w:tc>
          <w:tcPr>
            <w:tcW w:w="1276" w:type="dxa"/>
            <w:shd w:val="clear" w:color="auto" w:fill="auto"/>
            <w:noWrap/>
            <w:vAlign w:val="bottom"/>
            <w:hideMark/>
          </w:tcPr>
          <w:p w14:paraId="0CF16C8E"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Högsby</w:t>
            </w:r>
          </w:p>
        </w:tc>
        <w:tc>
          <w:tcPr>
            <w:tcW w:w="2552" w:type="dxa"/>
            <w:shd w:val="clear" w:color="auto" w:fill="auto"/>
            <w:noWrap/>
            <w:vAlign w:val="bottom"/>
            <w:hideMark/>
          </w:tcPr>
          <w:p w14:paraId="24DE2ADA"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7A1EA79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730</w:t>
            </w:r>
          </w:p>
        </w:tc>
        <w:tc>
          <w:tcPr>
            <w:tcW w:w="1134" w:type="dxa"/>
            <w:shd w:val="clear" w:color="auto" w:fill="auto"/>
            <w:noWrap/>
            <w:vAlign w:val="bottom"/>
            <w:hideMark/>
          </w:tcPr>
          <w:p w14:paraId="050F2C4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53,1</w:t>
            </w:r>
          </w:p>
        </w:tc>
      </w:tr>
      <w:tr w:rsidR="008877C0" w:rsidRPr="005272EB" w14:paraId="2DAA9471" w14:textId="77777777" w:rsidTr="00F01147">
        <w:trPr>
          <w:trHeight w:val="300"/>
        </w:trPr>
        <w:tc>
          <w:tcPr>
            <w:tcW w:w="1276" w:type="dxa"/>
            <w:shd w:val="clear" w:color="auto" w:fill="auto"/>
            <w:noWrap/>
            <w:vAlign w:val="bottom"/>
            <w:hideMark/>
          </w:tcPr>
          <w:p w14:paraId="537D919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Torsås                                              </w:t>
            </w:r>
          </w:p>
        </w:tc>
        <w:tc>
          <w:tcPr>
            <w:tcW w:w="2552" w:type="dxa"/>
            <w:shd w:val="clear" w:color="auto" w:fill="auto"/>
            <w:noWrap/>
            <w:vAlign w:val="bottom"/>
            <w:hideMark/>
          </w:tcPr>
          <w:p w14:paraId="13481512"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F5D0FA2"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858</w:t>
            </w:r>
          </w:p>
        </w:tc>
        <w:tc>
          <w:tcPr>
            <w:tcW w:w="1134" w:type="dxa"/>
            <w:shd w:val="clear" w:color="auto" w:fill="auto"/>
            <w:noWrap/>
            <w:vAlign w:val="bottom"/>
            <w:hideMark/>
          </w:tcPr>
          <w:p w14:paraId="402D874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53,3</w:t>
            </w:r>
          </w:p>
        </w:tc>
      </w:tr>
      <w:tr w:rsidR="008877C0" w:rsidRPr="005272EB" w14:paraId="6FC6AAE3" w14:textId="77777777" w:rsidTr="00F01147">
        <w:trPr>
          <w:trHeight w:val="300"/>
        </w:trPr>
        <w:tc>
          <w:tcPr>
            <w:tcW w:w="1276" w:type="dxa"/>
            <w:shd w:val="clear" w:color="auto" w:fill="auto"/>
            <w:noWrap/>
            <w:vAlign w:val="bottom"/>
            <w:hideMark/>
          </w:tcPr>
          <w:p w14:paraId="040D8600"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Mörbylånga</w:t>
            </w:r>
          </w:p>
        </w:tc>
        <w:tc>
          <w:tcPr>
            <w:tcW w:w="2552" w:type="dxa"/>
            <w:shd w:val="clear" w:color="auto" w:fill="auto"/>
            <w:noWrap/>
            <w:vAlign w:val="bottom"/>
            <w:hideMark/>
          </w:tcPr>
          <w:p w14:paraId="15DA6467"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764A71F2"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256</w:t>
            </w:r>
          </w:p>
        </w:tc>
        <w:tc>
          <w:tcPr>
            <w:tcW w:w="1134" w:type="dxa"/>
            <w:shd w:val="clear" w:color="auto" w:fill="auto"/>
            <w:noWrap/>
            <w:vAlign w:val="bottom"/>
            <w:hideMark/>
          </w:tcPr>
          <w:p w14:paraId="21024967"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53,5</w:t>
            </w:r>
          </w:p>
        </w:tc>
      </w:tr>
      <w:tr w:rsidR="008877C0" w:rsidRPr="005272EB" w14:paraId="4E320444" w14:textId="77777777" w:rsidTr="00F01147">
        <w:trPr>
          <w:trHeight w:val="300"/>
        </w:trPr>
        <w:tc>
          <w:tcPr>
            <w:tcW w:w="1276" w:type="dxa"/>
            <w:shd w:val="clear" w:color="auto" w:fill="auto"/>
            <w:noWrap/>
            <w:vAlign w:val="bottom"/>
            <w:hideMark/>
          </w:tcPr>
          <w:p w14:paraId="3396C8B1"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Hultsfred                                           </w:t>
            </w:r>
          </w:p>
        </w:tc>
        <w:tc>
          <w:tcPr>
            <w:tcW w:w="2552" w:type="dxa"/>
            <w:shd w:val="clear" w:color="auto" w:fill="auto"/>
            <w:noWrap/>
            <w:vAlign w:val="bottom"/>
            <w:hideMark/>
          </w:tcPr>
          <w:p w14:paraId="3A9DFC4D"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9E4F32F"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550</w:t>
            </w:r>
          </w:p>
        </w:tc>
        <w:tc>
          <w:tcPr>
            <w:tcW w:w="1134" w:type="dxa"/>
            <w:shd w:val="clear" w:color="auto" w:fill="auto"/>
            <w:noWrap/>
            <w:vAlign w:val="bottom"/>
            <w:hideMark/>
          </w:tcPr>
          <w:p w14:paraId="3F522A6A"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54,2</w:t>
            </w:r>
          </w:p>
        </w:tc>
      </w:tr>
      <w:tr w:rsidR="008877C0" w:rsidRPr="005272EB" w14:paraId="497A6F02" w14:textId="77777777" w:rsidTr="00F01147">
        <w:trPr>
          <w:trHeight w:val="300"/>
        </w:trPr>
        <w:tc>
          <w:tcPr>
            <w:tcW w:w="1276" w:type="dxa"/>
            <w:shd w:val="clear" w:color="auto" w:fill="auto"/>
            <w:noWrap/>
            <w:vAlign w:val="bottom"/>
            <w:hideMark/>
          </w:tcPr>
          <w:p w14:paraId="6FDA83C9"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Mönsterås                                           </w:t>
            </w:r>
          </w:p>
        </w:tc>
        <w:tc>
          <w:tcPr>
            <w:tcW w:w="2552" w:type="dxa"/>
            <w:shd w:val="clear" w:color="auto" w:fill="auto"/>
            <w:noWrap/>
            <w:vAlign w:val="bottom"/>
            <w:hideMark/>
          </w:tcPr>
          <w:p w14:paraId="2CFEA31E"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3FC47B5B"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799</w:t>
            </w:r>
          </w:p>
        </w:tc>
        <w:tc>
          <w:tcPr>
            <w:tcW w:w="1134" w:type="dxa"/>
            <w:shd w:val="clear" w:color="auto" w:fill="auto"/>
            <w:noWrap/>
            <w:vAlign w:val="bottom"/>
            <w:hideMark/>
          </w:tcPr>
          <w:p w14:paraId="6FBD3A82"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54,4</w:t>
            </w:r>
          </w:p>
        </w:tc>
      </w:tr>
      <w:tr w:rsidR="008877C0" w:rsidRPr="005272EB" w14:paraId="26E46732" w14:textId="77777777" w:rsidTr="00F01147">
        <w:trPr>
          <w:trHeight w:val="300"/>
        </w:trPr>
        <w:tc>
          <w:tcPr>
            <w:tcW w:w="1276" w:type="dxa"/>
            <w:shd w:val="clear" w:color="auto" w:fill="auto"/>
            <w:noWrap/>
            <w:vAlign w:val="bottom"/>
            <w:hideMark/>
          </w:tcPr>
          <w:p w14:paraId="79017B36"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Emmaboda                                            </w:t>
            </w:r>
          </w:p>
        </w:tc>
        <w:tc>
          <w:tcPr>
            <w:tcW w:w="2552" w:type="dxa"/>
            <w:shd w:val="clear" w:color="auto" w:fill="auto"/>
            <w:noWrap/>
            <w:vAlign w:val="bottom"/>
            <w:hideMark/>
          </w:tcPr>
          <w:p w14:paraId="48E0BE81"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70F9265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991</w:t>
            </w:r>
          </w:p>
        </w:tc>
        <w:tc>
          <w:tcPr>
            <w:tcW w:w="1134" w:type="dxa"/>
            <w:shd w:val="clear" w:color="auto" w:fill="auto"/>
            <w:noWrap/>
            <w:vAlign w:val="bottom"/>
            <w:hideMark/>
          </w:tcPr>
          <w:p w14:paraId="213FC7E5"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54,4</w:t>
            </w:r>
          </w:p>
        </w:tc>
      </w:tr>
      <w:tr w:rsidR="008877C0" w:rsidRPr="005272EB" w14:paraId="67E35AEF" w14:textId="77777777" w:rsidTr="00F01147">
        <w:trPr>
          <w:trHeight w:val="300"/>
        </w:trPr>
        <w:tc>
          <w:tcPr>
            <w:tcW w:w="1276" w:type="dxa"/>
            <w:shd w:val="clear" w:color="auto" w:fill="auto"/>
            <w:noWrap/>
            <w:vAlign w:val="bottom"/>
            <w:hideMark/>
          </w:tcPr>
          <w:p w14:paraId="2357BC30"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Kalmar</w:t>
            </w:r>
          </w:p>
        </w:tc>
        <w:tc>
          <w:tcPr>
            <w:tcW w:w="2552" w:type="dxa"/>
            <w:shd w:val="clear" w:color="auto" w:fill="auto"/>
            <w:noWrap/>
            <w:vAlign w:val="bottom"/>
            <w:hideMark/>
          </w:tcPr>
          <w:p w14:paraId="77DB3ACD"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306BC19C"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671</w:t>
            </w:r>
          </w:p>
        </w:tc>
        <w:tc>
          <w:tcPr>
            <w:tcW w:w="1134" w:type="dxa"/>
            <w:shd w:val="clear" w:color="auto" w:fill="auto"/>
            <w:noWrap/>
            <w:vAlign w:val="bottom"/>
            <w:hideMark/>
          </w:tcPr>
          <w:p w14:paraId="30EF502B"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59,2</w:t>
            </w:r>
          </w:p>
        </w:tc>
      </w:tr>
      <w:tr w:rsidR="008877C0" w:rsidRPr="005272EB" w14:paraId="276A74E7" w14:textId="77777777" w:rsidTr="00F01147">
        <w:trPr>
          <w:trHeight w:val="300"/>
        </w:trPr>
        <w:tc>
          <w:tcPr>
            <w:tcW w:w="1276" w:type="dxa"/>
            <w:shd w:val="clear" w:color="auto" w:fill="auto"/>
            <w:noWrap/>
            <w:vAlign w:val="bottom"/>
            <w:hideMark/>
          </w:tcPr>
          <w:p w14:paraId="18247072"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Nybro                                               </w:t>
            </w:r>
          </w:p>
        </w:tc>
        <w:tc>
          <w:tcPr>
            <w:tcW w:w="2552" w:type="dxa"/>
            <w:shd w:val="clear" w:color="auto" w:fill="auto"/>
            <w:noWrap/>
            <w:vAlign w:val="bottom"/>
            <w:hideMark/>
          </w:tcPr>
          <w:p w14:paraId="48FA954A"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03E037C"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486</w:t>
            </w:r>
          </w:p>
        </w:tc>
        <w:tc>
          <w:tcPr>
            <w:tcW w:w="1134" w:type="dxa"/>
            <w:shd w:val="clear" w:color="auto" w:fill="auto"/>
            <w:noWrap/>
            <w:vAlign w:val="bottom"/>
            <w:hideMark/>
          </w:tcPr>
          <w:p w14:paraId="7618907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54,8</w:t>
            </w:r>
          </w:p>
        </w:tc>
      </w:tr>
      <w:tr w:rsidR="008877C0" w:rsidRPr="005272EB" w14:paraId="64FE388F" w14:textId="77777777" w:rsidTr="00F01147">
        <w:trPr>
          <w:trHeight w:val="300"/>
        </w:trPr>
        <w:tc>
          <w:tcPr>
            <w:tcW w:w="1276" w:type="dxa"/>
            <w:shd w:val="clear" w:color="auto" w:fill="auto"/>
            <w:noWrap/>
            <w:vAlign w:val="bottom"/>
            <w:hideMark/>
          </w:tcPr>
          <w:p w14:paraId="3A1395C3"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Oskarshamn                                          </w:t>
            </w:r>
          </w:p>
        </w:tc>
        <w:tc>
          <w:tcPr>
            <w:tcW w:w="2552" w:type="dxa"/>
            <w:shd w:val="clear" w:color="auto" w:fill="auto"/>
            <w:noWrap/>
            <w:vAlign w:val="bottom"/>
            <w:hideMark/>
          </w:tcPr>
          <w:p w14:paraId="1C653D7F"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72F4FAF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144</w:t>
            </w:r>
          </w:p>
        </w:tc>
        <w:tc>
          <w:tcPr>
            <w:tcW w:w="1134" w:type="dxa"/>
            <w:shd w:val="clear" w:color="auto" w:fill="auto"/>
            <w:noWrap/>
            <w:vAlign w:val="bottom"/>
            <w:hideMark/>
          </w:tcPr>
          <w:p w14:paraId="3B4BC62B"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55,3</w:t>
            </w:r>
          </w:p>
        </w:tc>
      </w:tr>
      <w:tr w:rsidR="008877C0" w:rsidRPr="005272EB" w14:paraId="2E52AC5F" w14:textId="77777777" w:rsidTr="00F01147">
        <w:trPr>
          <w:trHeight w:val="300"/>
        </w:trPr>
        <w:tc>
          <w:tcPr>
            <w:tcW w:w="1276" w:type="dxa"/>
            <w:shd w:val="clear" w:color="auto" w:fill="auto"/>
            <w:noWrap/>
            <w:vAlign w:val="bottom"/>
            <w:hideMark/>
          </w:tcPr>
          <w:p w14:paraId="07CCB718"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Västervik                                           </w:t>
            </w:r>
          </w:p>
        </w:tc>
        <w:tc>
          <w:tcPr>
            <w:tcW w:w="2552" w:type="dxa"/>
            <w:shd w:val="clear" w:color="auto" w:fill="auto"/>
            <w:noWrap/>
            <w:vAlign w:val="bottom"/>
            <w:hideMark/>
          </w:tcPr>
          <w:p w14:paraId="5398D1D5"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28B6C87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892</w:t>
            </w:r>
          </w:p>
        </w:tc>
        <w:tc>
          <w:tcPr>
            <w:tcW w:w="1134" w:type="dxa"/>
            <w:shd w:val="clear" w:color="auto" w:fill="auto"/>
            <w:noWrap/>
            <w:vAlign w:val="bottom"/>
            <w:hideMark/>
          </w:tcPr>
          <w:p w14:paraId="0735999C"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53,7</w:t>
            </w:r>
          </w:p>
        </w:tc>
      </w:tr>
      <w:tr w:rsidR="008877C0" w:rsidRPr="005272EB" w14:paraId="3B1BB229" w14:textId="77777777" w:rsidTr="00F01147">
        <w:trPr>
          <w:trHeight w:val="300"/>
        </w:trPr>
        <w:tc>
          <w:tcPr>
            <w:tcW w:w="1276" w:type="dxa"/>
            <w:shd w:val="clear" w:color="auto" w:fill="auto"/>
            <w:noWrap/>
            <w:vAlign w:val="bottom"/>
            <w:hideMark/>
          </w:tcPr>
          <w:p w14:paraId="34AB82EB"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Vimmerby                                            </w:t>
            </w:r>
          </w:p>
        </w:tc>
        <w:tc>
          <w:tcPr>
            <w:tcW w:w="2552" w:type="dxa"/>
            <w:shd w:val="clear" w:color="auto" w:fill="auto"/>
            <w:noWrap/>
            <w:vAlign w:val="bottom"/>
            <w:hideMark/>
          </w:tcPr>
          <w:p w14:paraId="32CA3302"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213B21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403</w:t>
            </w:r>
          </w:p>
        </w:tc>
        <w:tc>
          <w:tcPr>
            <w:tcW w:w="1134" w:type="dxa"/>
            <w:shd w:val="clear" w:color="auto" w:fill="auto"/>
            <w:noWrap/>
            <w:vAlign w:val="bottom"/>
            <w:hideMark/>
          </w:tcPr>
          <w:p w14:paraId="18A2DD97"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55,0</w:t>
            </w:r>
          </w:p>
        </w:tc>
      </w:tr>
      <w:tr w:rsidR="008877C0" w:rsidRPr="005272EB" w14:paraId="0149B0B1" w14:textId="77777777" w:rsidTr="00F01147">
        <w:trPr>
          <w:trHeight w:val="300"/>
        </w:trPr>
        <w:tc>
          <w:tcPr>
            <w:tcW w:w="1276" w:type="dxa"/>
            <w:shd w:val="clear" w:color="auto" w:fill="auto"/>
            <w:noWrap/>
            <w:vAlign w:val="bottom"/>
            <w:hideMark/>
          </w:tcPr>
          <w:p w14:paraId="308EB399" w14:textId="77777777" w:rsidR="008877C0" w:rsidRPr="005272EB" w:rsidRDefault="008877C0"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Arial"/>
                <w:color w:val="000000"/>
                <w:szCs w:val="18"/>
                <w:lang w:eastAsia="sv-SE"/>
              </w:rPr>
              <w:t xml:space="preserve">Borgholm                                            </w:t>
            </w:r>
          </w:p>
        </w:tc>
        <w:tc>
          <w:tcPr>
            <w:tcW w:w="2552" w:type="dxa"/>
            <w:shd w:val="clear" w:color="auto" w:fill="auto"/>
            <w:noWrap/>
            <w:vAlign w:val="bottom"/>
            <w:hideMark/>
          </w:tcPr>
          <w:p w14:paraId="6D8CD337" w14:textId="77777777" w:rsidR="008877C0" w:rsidRPr="005272EB" w:rsidRDefault="008877C0"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4E8FCEA1" w14:textId="77777777" w:rsidR="008877C0" w:rsidRPr="005272EB"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768</w:t>
            </w:r>
          </w:p>
        </w:tc>
        <w:tc>
          <w:tcPr>
            <w:tcW w:w="1134" w:type="dxa"/>
            <w:shd w:val="clear" w:color="auto" w:fill="auto"/>
            <w:noWrap/>
            <w:vAlign w:val="bottom"/>
            <w:hideMark/>
          </w:tcPr>
          <w:p w14:paraId="7DF6D4AB" w14:textId="77777777" w:rsidR="008877C0" w:rsidRPr="005272EB"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50,9</w:t>
            </w:r>
          </w:p>
        </w:tc>
      </w:tr>
      <w:tr w:rsidR="00333E68" w:rsidRPr="005272EB" w14:paraId="13158EBB" w14:textId="77777777" w:rsidTr="00F01147">
        <w:trPr>
          <w:trHeight w:val="300"/>
        </w:trPr>
        <w:tc>
          <w:tcPr>
            <w:tcW w:w="1276" w:type="dxa"/>
            <w:shd w:val="clear" w:color="auto" w:fill="auto"/>
            <w:noWrap/>
            <w:vAlign w:val="bottom"/>
          </w:tcPr>
          <w:p w14:paraId="3576E920" w14:textId="7635061B" w:rsidR="00333E68" w:rsidRDefault="00333E68" w:rsidP="00E80303">
            <w:pPr>
              <w:overflowPunct/>
              <w:autoSpaceDE/>
              <w:autoSpaceDN/>
              <w:adjustRightInd/>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Kommun</w:t>
            </w:r>
          </w:p>
        </w:tc>
        <w:tc>
          <w:tcPr>
            <w:tcW w:w="2552" w:type="dxa"/>
            <w:shd w:val="clear" w:color="auto" w:fill="auto"/>
            <w:noWrap/>
            <w:vAlign w:val="bottom"/>
          </w:tcPr>
          <w:p w14:paraId="2DDA2F6B" w14:textId="6B3828ED" w:rsidR="00333E68" w:rsidRPr="00760A09" w:rsidRDefault="00333E68" w:rsidP="00E80303">
            <w:pPr>
              <w:overflowPunct/>
              <w:autoSpaceDE/>
              <w:autoSpaceDN/>
              <w:adjustRightInd/>
              <w:textAlignment w:val="auto"/>
              <w:rPr>
                <w:rFonts w:ascii="Trade Gothic LT Std Cn" w:hAnsi="Trade Gothic LT Std Cn" w:cs="Calibri"/>
                <w:b/>
                <w:color w:val="000000"/>
                <w:szCs w:val="18"/>
                <w:lang w:eastAsia="sv-SE"/>
              </w:rPr>
            </w:pPr>
            <w:r w:rsidRPr="00760A09">
              <w:rPr>
                <w:rFonts w:ascii="Trade Gothic LT Std Cn" w:hAnsi="Trade Gothic LT Std Cn" w:cs="Calibri"/>
                <w:b/>
                <w:color w:val="000000"/>
                <w:szCs w:val="18"/>
                <w:lang w:eastAsia="sv-SE"/>
              </w:rPr>
              <w:t>Kommungrupp</w:t>
            </w:r>
          </w:p>
        </w:tc>
        <w:tc>
          <w:tcPr>
            <w:tcW w:w="850" w:type="dxa"/>
            <w:shd w:val="clear" w:color="auto" w:fill="auto"/>
            <w:noWrap/>
            <w:vAlign w:val="bottom"/>
          </w:tcPr>
          <w:p w14:paraId="2659D797" w14:textId="6486F452" w:rsidR="00333E68" w:rsidRPr="005272EB" w:rsidRDefault="00333E68" w:rsidP="00E8030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Invånare</w:t>
            </w:r>
          </w:p>
        </w:tc>
        <w:tc>
          <w:tcPr>
            <w:tcW w:w="1134" w:type="dxa"/>
            <w:shd w:val="clear" w:color="auto" w:fill="auto"/>
            <w:noWrap/>
            <w:vAlign w:val="bottom"/>
          </w:tcPr>
          <w:p w14:paraId="5FB08CC7" w14:textId="2857E11B" w:rsidR="00333E68" w:rsidRPr="005272EB" w:rsidRDefault="00333E68" w:rsidP="00E8030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Andel 20-64 år</w:t>
            </w:r>
          </w:p>
        </w:tc>
      </w:tr>
      <w:tr w:rsidR="008877C0" w:rsidRPr="005272EB" w14:paraId="2C4F8B4E" w14:textId="77777777" w:rsidTr="00F01147">
        <w:trPr>
          <w:trHeight w:val="300"/>
        </w:trPr>
        <w:tc>
          <w:tcPr>
            <w:tcW w:w="1276" w:type="dxa"/>
            <w:shd w:val="clear" w:color="auto" w:fill="auto"/>
            <w:noWrap/>
            <w:vAlign w:val="bottom"/>
            <w:hideMark/>
          </w:tcPr>
          <w:p w14:paraId="030C207D" w14:textId="77777777" w:rsidR="008877C0" w:rsidRPr="005272EB" w:rsidRDefault="008877C0" w:rsidP="00E80303">
            <w:pPr>
              <w:overflowPunct/>
              <w:autoSpaceDE/>
              <w:autoSpaceDN/>
              <w:adjustRightInd/>
              <w:textAlignment w:val="auto"/>
              <w:rPr>
                <w:rFonts w:ascii="Trade Gothic LT Std Cn" w:hAnsi="Trade Gothic LT Std Cn" w:cs="Calibri"/>
                <w:b/>
                <w:bCs/>
                <w:color w:val="000000"/>
                <w:szCs w:val="18"/>
                <w:lang w:eastAsia="sv-SE"/>
              </w:rPr>
            </w:pPr>
            <w:r>
              <w:rPr>
                <w:rFonts w:ascii="Trade Gothic LT Std Cn" w:hAnsi="Trade Gothic LT Std Cn" w:cs="Calibri"/>
                <w:b/>
                <w:color w:val="000000"/>
                <w:szCs w:val="18"/>
                <w:lang w:eastAsia="sv-SE"/>
              </w:rPr>
              <w:t>Gotlands</w:t>
            </w:r>
            <w:r w:rsidRPr="005272EB">
              <w:rPr>
                <w:rFonts w:ascii="Trade Gothic LT Std Cn" w:hAnsi="Trade Gothic LT Std Cn" w:cs="Calibri"/>
                <w:b/>
                <w:color w:val="000000"/>
                <w:szCs w:val="18"/>
                <w:lang w:eastAsia="sv-SE"/>
              </w:rPr>
              <w:t xml:space="preserve"> län</w:t>
            </w:r>
            <w:r>
              <w:rPr>
                <w:rFonts w:ascii="Trade Gothic LT Std Cn" w:hAnsi="Trade Gothic LT Std Cn" w:cs="Calibri"/>
                <w:b/>
                <w:color w:val="000000"/>
                <w:szCs w:val="18"/>
                <w:lang w:eastAsia="sv-SE"/>
              </w:rPr>
              <w:t xml:space="preserve"> och kommun</w:t>
            </w:r>
          </w:p>
        </w:tc>
        <w:tc>
          <w:tcPr>
            <w:tcW w:w="2552" w:type="dxa"/>
            <w:shd w:val="clear" w:color="auto" w:fill="auto"/>
            <w:noWrap/>
            <w:vAlign w:val="bottom"/>
            <w:hideMark/>
          </w:tcPr>
          <w:p w14:paraId="03471902"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5997062D"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57 241</w:t>
            </w:r>
          </w:p>
        </w:tc>
        <w:tc>
          <w:tcPr>
            <w:tcW w:w="1134" w:type="dxa"/>
            <w:shd w:val="clear" w:color="auto" w:fill="auto"/>
            <w:noWrap/>
            <w:vAlign w:val="bottom"/>
            <w:hideMark/>
          </w:tcPr>
          <w:p w14:paraId="11D4D08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56,5</w:t>
            </w:r>
          </w:p>
        </w:tc>
      </w:tr>
      <w:tr w:rsidR="008877C0" w:rsidRPr="005272EB" w14:paraId="46FEE020" w14:textId="77777777" w:rsidTr="00F01147">
        <w:trPr>
          <w:trHeight w:val="300"/>
        </w:trPr>
        <w:tc>
          <w:tcPr>
            <w:tcW w:w="1276" w:type="dxa"/>
            <w:shd w:val="clear" w:color="auto" w:fill="auto"/>
            <w:noWrap/>
            <w:vAlign w:val="bottom"/>
            <w:hideMark/>
          </w:tcPr>
          <w:p w14:paraId="029FE9C9"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Calibri"/>
                <w:b/>
                <w:bCs/>
                <w:color w:val="000000"/>
                <w:szCs w:val="18"/>
                <w:lang w:eastAsia="sv-SE"/>
              </w:rPr>
              <w:t>Blekinge län</w:t>
            </w:r>
          </w:p>
        </w:tc>
        <w:tc>
          <w:tcPr>
            <w:tcW w:w="2552" w:type="dxa"/>
            <w:shd w:val="clear" w:color="auto" w:fill="auto"/>
            <w:noWrap/>
            <w:vAlign w:val="bottom"/>
            <w:hideMark/>
          </w:tcPr>
          <w:p w14:paraId="4BD86B35"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4895AA05"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152 315</w:t>
            </w:r>
          </w:p>
        </w:tc>
        <w:tc>
          <w:tcPr>
            <w:tcW w:w="1134" w:type="dxa"/>
            <w:shd w:val="clear" w:color="auto" w:fill="auto"/>
            <w:noWrap/>
            <w:vAlign w:val="bottom"/>
            <w:hideMark/>
          </w:tcPr>
          <w:p w14:paraId="30A8638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55,6</w:t>
            </w:r>
          </w:p>
        </w:tc>
      </w:tr>
      <w:tr w:rsidR="008877C0" w:rsidRPr="005272EB" w14:paraId="30874BDF" w14:textId="77777777" w:rsidTr="00F01147">
        <w:trPr>
          <w:trHeight w:val="300"/>
        </w:trPr>
        <w:tc>
          <w:tcPr>
            <w:tcW w:w="1276" w:type="dxa"/>
            <w:shd w:val="clear" w:color="auto" w:fill="auto"/>
            <w:noWrap/>
            <w:vAlign w:val="bottom"/>
            <w:hideMark/>
          </w:tcPr>
          <w:p w14:paraId="3AE8FA4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Olofström                                           </w:t>
            </w:r>
          </w:p>
        </w:tc>
        <w:tc>
          <w:tcPr>
            <w:tcW w:w="2552" w:type="dxa"/>
            <w:shd w:val="clear" w:color="auto" w:fill="auto"/>
            <w:noWrap/>
            <w:vAlign w:val="bottom"/>
            <w:hideMark/>
          </w:tcPr>
          <w:p w14:paraId="16D72B2D"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7A0109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896</w:t>
            </w:r>
          </w:p>
        </w:tc>
        <w:tc>
          <w:tcPr>
            <w:tcW w:w="1134" w:type="dxa"/>
            <w:shd w:val="clear" w:color="auto" w:fill="auto"/>
            <w:noWrap/>
            <w:vAlign w:val="bottom"/>
            <w:hideMark/>
          </w:tcPr>
          <w:p w14:paraId="32A9A0B7"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54,6</w:t>
            </w:r>
          </w:p>
        </w:tc>
      </w:tr>
      <w:tr w:rsidR="008877C0" w:rsidRPr="005272EB" w14:paraId="4293A4F2" w14:textId="77777777" w:rsidTr="00F01147">
        <w:trPr>
          <w:trHeight w:val="300"/>
        </w:trPr>
        <w:tc>
          <w:tcPr>
            <w:tcW w:w="1276" w:type="dxa"/>
            <w:shd w:val="clear" w:color="auto" w:fill="auto"/>
            <w:noWrap/>
            <w:vAlign w:val="bottom"/>
            <w:hideMark/>
          </w:tcPr>
          <w:p w14:paraId="5176771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Karlskrona</w:t>
            </w:r>
          </w:p>
        </w:tc>
        <w:tc>
          <w:tcPr>
            <w:tcW w:w="2552" w:type="dxa"/>
            <w:shd w:val="clear" w:color="auto" w:fill="auto"/>
            <w:noWrap/>
            <w:vAlign w:val="bottom"/>
            <w:hideMark/>
          </w:tcPr>
          <w:p w14:paraId="48C469DA"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321DB3A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691</w:t>
            </w:r>
          </w:p>
        </w:tc>
        <w:tc>
          <w:tcPr>
            <w:tcW w:w="1134" w:type="dxa"/>
            <w:shd w:val="clear" w:color="auto" w:fill="auto"/>
            <w:noWrap/>
            <w:vAlign w:val="bottom"/>
            <w:hideMark/>
          </w:tcPr>
          <w:p w14:paraId="3880DC6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56,7</w:t>
            </w:r>
          </w:p>
        </w:tc>
      </w:tr>
      <w:tr w:rsidR="008877C0" w:rsidRPr="005272EB" w14:paraId="1B2E5D4E" w14:textId="77777777" w:rsidTr="00F01147">
        <w:trPr>
          <w:trHeight w:val="300"/>
        </w:trPr>
        <w:tc>
          <w:tcPr>
            <w:tcW w:w="1276" w:type="dxa"/>
            <w:shd w:val="clear" w:color="auto" w:fill="auto"/>
            <w:noWrap/>
            <w:vAlign w:val="bottom"/>
            <w:hideMark/>
          </w:tcPr>
          <w:p w14:paraId="352BAFBB"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Ronneby                                             </w:t>
            </w:r>
          </w:p>
        </w:tc>
        <w:tc>
          <w:tcPr>
            <w:tcW w:w="2552" w:type="dxa"/>
            <w:shd w:val="clear" w:color="auto" w:fill="auto"/>
            <w:noWrap/>
            <w:vAlign w:val="bottom"/>
            <w:hideMark/>
          </w:tcPr>
          <w:p w14:paraId="68016E46"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19F06F5D"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788</w:t>
            </w:r>
          </w:p>
        </w:tc>
        <w:tc>
          <w:tcPr>
            <w:tcW w:w="1134" w:type="dxa"/>
            <w:shd w:val="clear" w:color="auto" w:fill="auto"/>
            <w:noWrap/>
            <w:vAlign w:val="bottom"/>
            <w:hideMark/>
          </w:tcPr>
          <w:p w14:paraId="37ED06E5"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54,7</w:t>
            </w:r>
          </w:p>
        </w:tc>
      </w:tr>
      <w:tr w:rsidR="008877C0" w:rsidRPr="005272EB" w14:paraId="3ADB2714" w14:textId="77777777" w:rsidTr="00F01147">
        <w:trPr>
          <w:trHeight w:val="300"/>
        </w:trPr>
        <w:tc>
          <w:tcPr>
            <w:tcW w:w="1276" w:type="dxa"/>
            <w:shd w:val="clear" w:color="auto" w:fill="auto"/>
            <w:noWrap/>
            <w:vAlign w:val="bottom"/>
            <w:hideMark/>
          </w:tcPr>
          <w:p w14:paraId="5CBE3235"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Karlshamn                                           </w:t>
            </w:r>
          </w:p>
        </w:tc>
        <w:tc>
          <w:tcPr>
            <w:tcW w:w="2552" w:type="dxa"/>
            <w:shd w:val="clear" w:color="auto" w:fill="auto"/>
            <w:noWrap/>
            <w:vAlign w:val="bottom"/>
            <w:hideMark/>
          </w:tcPr>
          <w:p w14:paraId="0798EFED"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1139145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132</w:t>
            </w:r>
          </w:p>
        </w:tc>
        <w:tc>
          <w:tcPr>
            <w:tcW w:w="1134" w:type="dxa"/>
            <w:shd w:val="clear" w:color="auto" w:fill="auto"/>
            <w:noWrap/>
            <w:vAlign w:val="bottom"/>
            <w:hideMark/>
          </w:tcPr>
          <w:p w14:paraId="55CD2A4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55,1</w:t>
            </w:r>
          </w:p>
        </w:tc>
      </w:tr>
      <w:tr w:rsidR="008877C0" w:rsidRPr="005272EB" w14:paraId="5057388B" w14:textId="77777777" w:rsidTr="00F01147">
        <w:trPr>
          <w:trHeight w:val="300"/>
        </w:trPr>
        <w:tc>
          <w:tcPr>
            <w:tcW w:w="1276" w:type="dxa"/>
            <w:shd w:val="clear" w:color="auto" w:fill="auto"/>
            <w:noWrap/>
            <w:vAlign w:val="bottom"/>
            <w:hideMark/>
          </w:tcPr>
          <w:p w14:paraId="047702D6" w14:textId="77777777" w:rsidR="008877C0" w:rsidRPr="005272EB" w:rsidRDefault="008877C0"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 xml:space="preserve">Sölvesborg                                          </w:t>
            </w:r>
          </w:p>
        </w:tc>
        <w:tc>
          <w:tcPr>
            <w:tcW w:w="2552" w:type="dxa"/>
            <w:shd w:val="clear" w:color="auto" w:fill="auto"/>
            <w:noWrap/>
            <w:vAlign w:val="bottom"/>
            <w:hideMark/>
          </w:tcPr>
          <w:p w14:paraId="64B473AD" w14:textId="77777777" w:rsidR="008877C0" w:rsidRPr="005272EB" w:rsidRDefault="008877C0"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79C6ACEE" w14:textId="77777777" w:rsidR="008877C0" w:rsidRPr="005272EB"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16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808</w:t>
            </w:r>
          </w:p>
        </w:tc>
        <w:tc>
          <w:tcPr>
            <w:tcW w:w="1134" w:type="dxa"/>
            <w:shd w:val="clear" w:color="auto" w:fill="auto"/>
            <w:noWrap/>
            <w:vAlign w:val="bottom"/>
            <w:hideMark/>
          </w:tcPr>
          <w:p w14:paraId="55E514AE" w14:textId="77777777" w:rsidR="008877C0" w:rsidRPr="005272EB"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54,8</w:t>
            </w:r>
          </w:p>
        </w:tc>
      </w:tr>
      <w:tr w:rsidR="008877C0" w:rsidRPr="005272EB" w14:paraId="31E20CAF" w14:textId="77777777" w:rsidTr="00F01147">
        <w:trPr>
          <w:trHeight w:val="300"/>
        </w:trPr>
        <w:tc>
          <w:tcPr>
            <w:tcW w:w="1276" w:type="dxa"/>
            <w:shd w:val="clear" w:color="auto" w:fill="auto"/>
            <w:noWrap/>
            <w:vAlign w:val="bottom"/>
            <w:hideMark/>
          </w:tcPr>
          <w:p w14:paraId="3D210476"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Calibri"/>
                <w:b/>
                <w:bCs/>
                <w:color w:val="000000"/>
                <w:szCs w:val="18"/>
                <w:lang w:eastAsia="sv-SE"/>
              </w:rPr>
              <w:t>Skåne län</w:t>
            </w:r>
          </w:p>
        </w:tc>
        <w:tc>
          <w:tcPr>
            <w:tcW w:w="2552" w:type="dxa"/>
            <w:shd w:val="clear" w:color="auto" w:fill="auto"/>
            <w:noWrap/>
            <w:vAlign w:val="bottom"/>
            <w:hideMark/>
          </w:tcPr>
          <w:p w14:paraId="36B50626"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59B9AD2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1 263 088</w:t>
            </w:r>
          </w:p>
        </w:tc>
        <w:tc>
          <w:tcPr>
            <w:tcW w:w="1134" w:type="dxa"/>
            <w:shd w:val="clear" w:color="auto" w:fill="auto"/>
            <w:noWrap/>
            <w:vAlign w:val="bottom"/>
            <w:hideMark/>
          </w:tcPr>
          <w:p w14:paraId="4333B63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b/>
                <w:color w:val="000000"/>
                <w:szCs w:val="18"/>
                <w:lang w:eastAsia="sv-SE"/>
              </w:rPr>
              <w:t>58,3</w:t>
            </w:r>
          </w:p>
        </w:tc>
      </w:tr>
      <w:tr w:rsidR="008877C0" w:rsidRPr="005272EB" w14:paraId="4EBC84C8" w14:textId="77777777" w:rsidTr="00F01147">
        <w:trPr>
          <w:trHeight w:val="300"/>
        </w:trPr>
        <w:tc>
          <w:tcPr>
            <w:tcW w:w="1276" w:type="dxa"/>
            <w:shd w:val="clear" w:color="auto" w:fill="auto"/>
            <w:noWrap/>
            <w:vAlign w:val="bottom"/>
            <w:hideMark/>
          </w:tcPr>
          <w:p w14:paraId="480D71F6"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Svalöv</w:t>
            </w:r>
          </w:p>
        </w:tc>
        <w:tc>
          <w:tcPr>
            <w:tcW w:w="2552" w:type="dxa"/>
            <w:shd w:val="clear" w:color="auto" w:fill="auto"/>
            <w:noWrap/>
            <w:vAlign w:val="bottom"/>
            <w:hideMark/>
          </w:tcPr>
          <w:p w14:paraId="46D9C2C8"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2B125962"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275</w:t>
            </w:r>
          </w:p>
        </w:tc>
        <w:tc>
          <w:tcPr>
            <w:tcW w:w="1134" w:type="dxa"/>
            <w:shd w:val="clear" w:color="auto" w:fill="auto"/>
            <w:noWrap/>
            <w:vAlign w:val="bottom"/>
            <w:hideMark/>
          </w:tcPr>
          <w:p w14:paraId="79FBDF9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57,1</w:t>
            </w:r>
          </w:p>
        </w:tc>
      </w:tr>
      <w:tr w:rsidR="008877C0" w:rsidRPr="005272EB" w14:paraId="59E69CEA" w14:textId="77777777" w:rsidTr="00F01147">
        <w:trPr>
          <w:trHeight w:val="300"/>
        </w:trPr>
        <w:tc>
          <w:tcPr>
            <w:tcW w:w="1276" w:type="dxa"/>
            <w:shd w:val="clear" w:color="auto" w:fill="auto"/>
            <w:noWrap/>
            <w:vAlign w:val="bottom"/>
            <w:hideMark/>
          </w:tcPr>
          <w:p w14:paraId="150FB06E"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Staffanstorp</w:t>
            </w:r>
          </w:p>
        </w:tc>
        <w:tc>
          <w:tcPr>
            <w:tcW w:w="2552" w:type="dxa"/>
            <w:shd w:val="clear" w:color="auto" w:fill="auto"/>
            <w:noWrap/>
            <w:vAlign w:val="bottom"/>
            <w:hideMark/>
          </w:tcPr>
          <w:p w14:paraId="15F0389E"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3BB8B1E8"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534</w:t>
            </w:r>
          </w:p>
        </w:tc>
        <w:tc>
          <w:tcPr>
            <w:tcW w:w="1134" w:type="dxa"/>
            <w:shd w:val="clear" w:color="auto" w:fill="auto"/>
            <w:noWrap/>
            <w:vAlign w:val="bottom"/>
            <w:hideMark/>
          </w:tcPr>
          <w:p w14:paraId="378DE71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54,2</w:t>
            </w:r>
          </w:p>
        </w:tc>
      </w:tr>
      <w:tr w:rsidR="008877C0" w:rsidRPr="005272EB" w14:paraId="4C72A5EF" w14:textId="77777777" w:rsidTr="00F01147">
        <w:trPr>
          <w:trHeight w:val="300"/>
        </w:trPr>
        <w:tc>
          <w:tcPr>
            <w:tcW w:w="1276" w:type="dxa"/>
            <w:shd w:val="clear" w:color="auto" w:fill="auto"/>
            <w:noWrap/>
            <w:vAlign w:val="bottom"/>
            <w:hideMark/>
          </w:tcPr>
          <w:p w14:paraId="7F1EB51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Burlöv</w:t>
            </w:r>
          </w:p>
        </w:tc>
        <w:tc>
          <w:tcPr>
            <w:tcW w:w="2552" w:type="dxa"/>
            <w:shd w:val="clear" w:color="auto" w:fill="auto"/>
            <w:noWrap/>
            <w:vAlign w:val="bottom"/>
            <w:hideMark/>
          </w:tcPr>
          <w:p w14:paraId="58172041"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0A3D4E1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011</w:t>
            </w:r>
          </w:p>
        </w:tc>
        <w:tc>
          <w:tcPr>
            <w:tcW w:w="1134" w:type="dxa"/>
            <w:shd w:val="clear" w:color="auto" w:fill="auto"/>
            <w:noWrap/>
            <w:vAlign w:val="bottom"/>
            <w:hideMark/>
          </w:tcPr>
          <w:p w14:paraId="6CE947C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57,2</w:t>
            </w:r>
          </w:p>
        </w:tc>
      </w:tr>
      <w:tr w:rsidR="008877C0" w:rsidRPr="005272EB" w14:paraId="76343BEF" w14:textId="77777777" w:rsidTr="00F01147">
        <w:trPr>
          <w:trHeight w:val="300"/>
        </w:trPr>
        <w:tc>
          <w:tcPr>
            <w:tcW w:w="1276" w:type="dxa"/>
            <w:shd w:val="clear" w:color="auto" w:fill="auto"/>
            <w:noWrap/>
            <w:vAlign w:val="bottom"/>
            <w:hideMark/>
          </w:tcPr>
          <w:p w14:paraId="65548E2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Vellinge</w:t>
            </w:r>
          </w:p>
        </w:tc>
        <w:tc>
          <w:tcPr>
            <w:tcW w:w="2552" w:type="dxa"/>
            <w:shd w:val="clear" w:color="auto" w:fill="auto"/>
            <w:noWrap/>
            <w:vAlign w:val="bottom"/>
            <w:hideMark/>
          </w:tcPr>
          <w:p w14:paraId="77DF31B5"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4882D308"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615</w:t>
            </w:r>
          </w:p>
        </w:tc>
        <w:tc>
          <w:tcPr>
            <w:tcW w:w="1134" w:type="dxa"/>
            <w:shd w:val="clear" w:color="auto" w:fill="auto"/>
            <w:noWrap/>
            <w:vAlign w:val="bottom"/>
            <w:hideMark/>
          </w:tcPr>
          <w:p w14:paraId="5DE6B17F"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52,5</w:t>
            </w:r>
          </w:p>
        </w:tc>
      </w:tr>
      <w:tr w:rsidR="008877C0" w:rsidRPr="005272EB" w14:paraId="767E9177" w14:textId="77777777" w:rsidTr="00F01147">
        <w:trPr>
          <w:trHeight w:val="300"/>
        </w:trPr>
        <w:tc>
          <w:tcPr>
            <w:tcW w:w="1276" w:type="dxa"/>
            <w:shd w:val="clear" w:color="auto" w:fill="auto"/>
            <w:noWrap/>
            <w:vAlign w:val="bottom"/>
            <w:hideMark/>
          </w:tcPr>
          <w:p w14:paraId="4CEC481E"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Östra Göinge</w:t>
            </w:r>
          </w:p>
        </w:tc>
        <w:tc>
          <w:tcPr>
            <w:tcW w:w="2552" w:type="dxa"/>
            <w:shd w:val="clear" w:color="auto" w:fill="auto"/>
            <w:noWrap/>
            <w:vAlign w:val="bottom"/>
            <w:hideMark/>
          </w:tcPr>
          <w:p w14:paraId="1F979053"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488896F"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620</w:t>
            </w:r>
          </w:p>
        </w:tc>
        <w:tc>
          <w:tcPr>
            <w:tcW w:w="1134" w:type="dxa"/>
            <w:shd w:val="clear" w:color="auto" w:fill="auto"/>
            <w:noWrap/>
            <w:vAlign w:val="bottom"/>
            <w:hideMark/>
          </w:tcPr>
          <w:p w14:paraId="550D338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55,0</w:t>
            </w:r>
          </w:p>
        </w:tc>
      </w:tr>
      <w:tr w:rsidR="008877C0" w:rsidRPr="005272EB" w14:paraId="02B4A355" w14:textId="77777777" w:rsidTr="00F01147">
        <w:trPr>
          <w:trHeight w:val="300"/>
        </w:trPr>
        <w:tc>
          <w:tcPr>
            <w:tcW w:w="1276" w:type="dxa"/>
            <w:shd w:val="clear" w:color="auto" w:fill="auto"/>
            <w:noWrap/>
            <w:vAlign w:val="bottom"/>
            <w:hideMark/>
          </w:tcPr>
          <w:p w14:paraId="709F70BF"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Örkelljunga                                         </w:t>
            </w:r>
          </w:p>
        </w:tc>
        <w:tc>
          <w:tcPr>
            <w:tcW w:w="2552" w:type="dxa"/>
            <w:shd w:val="clear" w:color="auto" w:fill="auto"/>
            <w:noWrap/>
            <w:vAlign w:val="bottom"/>
            <w:hideMark/>
          </w:tcPr>
          <w:p w14:paraId="2FB54C98"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9482AC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655</w:t>
            </w:r>
          </w:p>
        </w:tc>
        <w:tc>
          <w:tcPr>
            <w:tcW w:w="1134" w:type="dxa"/>
            <w:shd w:val="clear" w:color="auto" w:fill="auto"/>
            <w:noWrap/>
            <w:vAlign w:val="bottom"/>
            <w:hideMark/>
          </w:tcPr>
          <w:p w14:paraId="409DD9AD"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54,7</w:t>
            </w:r>
          </w:p>
        </w:tc>
      </w:tr>
      <w:tr w:rsidR="008877C0" w:rsidRPr="005272EB" w14:paraId="19B4FBD6" w14:textId="77777777" w:rsidTr="00F01147">
        <w:trPr>
          <w:trHeight w:val="300"/>
        </w:trPr>
        <w:tc>
          <w:tcPr>
            <w:tcW w:w="1276" w:type="dxa"/>
            <w:shd w:val="clear" w:color="auto" w:fill="auto"/>
            <w:noWrap/>
            <w:vAlign w:val="bottom"/>
            <w:hideMark/>
          </w:tcPr>
          <w:p w14:paraId="66EAB36B"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Bjuv</w:t>
            </w:r>
          </w:p>
        </w:tc>
        <w:tc>
          <w:tcPr>
            <w:tcW w:w="2552" w:type="dxa"/>
            <w:shd w:val="clear" w:color="auto" w:fill="auto"/>
            <w:noWrap/>
            <w:vAlign w:val="bottom"/>
            <w:hideMark/>
          </w:tcPr>
          <w:p w14:paraId="54F1EAE9"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5FCDD1B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866</w:t>
            </w:r>
          </w:p>
        </w:tc>
        <w:tc>
          <w:tcPr>
            <w:tcW w:w="1134" w:type="dxa"/>
            <w:shd w:val="clear" w:color="auto" w:fill="auto"/>
            <w:noWrap/>
            <w:vAlign w:val="bottom"/>
            <w:hideMark/>
          </w:tcPr>
          <w:p w14:paraId="75F3815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56,7</w:t>
            </w:r>
          </w:p>
        </w:tc>
      </w:tr>
      <w:tr w:rsidR="008877C0" w:rsidRPr="005272EB" w14:paraId="51E1E369" w14:textId="77777777" w:rsidTr="00F01147">
        <w:trPr>
          <w:trHeight w:val="300"/>
        </w:trPr>
        <w:tc>
          <w:tcPr>
            <w:tcW w:w="1276" w:type="dxa"/>
            <w:shd w:val="clear" w:color="auto" w:fill="auto"/>
            <w:noWrap/>
            <w:vAlign w:val="bottom"/>
            <w:hideMark/>
          </w:tcPr>
          <w:p w14:paraId="4F2DFA83"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Kävlinge</w:t>
            </w:r>
          </w:p>
        </w:tc>
        <w:tc>
          <w:tcPr>
            <w:tcW w:w="2552" w:type="dxa"/>
            <w:shd w:val="clear" w:color="auto" w:fill="auto"/>
            <w:noWrap/>
            <w:vAlign w:val="bottom"/>
            <w:hideMark/>
          </w:tcPr>
          <w:p w14:paraId="31F04F27"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6B1963A8"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427</w:t>
            </w:r>
          </w:p>
        </w:tc>
        <w:tc>
          <w:tcPr>
            <w:tcW w:w="1134" w:type="dxa"/>
            <w:shd w:val="clear" w:color="auto" w:fill="auto"/>
            <w:noWrap/>
            <w:vAlign w:val="bottom"/>
            <w:hideMark/>
          </w:tcPr>
          <w:p w14:paraId="481111BA"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55,4</w:t>
            </w:r>
          </w:p>
        </w:tc>
      </w:tr>
      <w:tr w:rsidR="008877C0" w:rsidRPr="005272EB" w14:paraId="0516EBF5" w14:textId="77777777" w:rsidTr="00F01147">
        <w:trPr>
          <w:trHeight w:val="300"/>
        </w:trPr>
        <w:tc>
          <w:tcPr>
            <w:tcW w:w="1276" w:type="dxa"/>
            <w:shd w:val="clear" w:color="auto" w:fill="auto"/>
            <w:noWrap/>
            <w:vAlign w:val="bottom"/>
            <w:hideMark/>
          </w:tcPr>
          <w:p w14:paraId="61DE20F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Lomma</w:t>
            </w:r>
          </w:p>
        </w:tc>
        <w:tc>
          <w:tcPr>
            <w:tcW w:w="2552" w:type="dxa"/>
            <w:shd w:val="clear" w:color="auto" w:fill="auto"/>
            <w:noWrap/>
            <w:vAlign w:val="bottom"/>
            <w:hideMark/>
          </w:tcPr>
          <w:p w14:paraId="21A46EB1"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3C373B8A"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298</w:t>
            </w:r>
          </w:p>
        </w:tc>
        <w:tc>
          <w:tcPr>
            <w:tcW w:w="1134" w:type="dxa"/>
            <w:shd w:val="clear" w:color="auto" w:fill="auto"/>
            <w:noWrap/>
            <w:vAlign w:val="bottom"/>
            <w:hideMark/>
          </w:tcPr>
          <w:p w14:paraId="2DF402A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51,6</w:t>
            </w:r>
          </w:p>
        </w:tc>
      </w:tr>
      <w:tr w:rsidR="008877C0" w:rsidRPr="005272EB" w14:paraId="1D528EA9" w14:textId="77777777" w:rsidTr="00F01147">
        <w:trPr>
          <w:trHeight w:val="300"/>
        </w:trPr>
        <w:tc>
          <w:tcPr>
            <w:tcW w:w="1276" w:type="dxa"/>
            <w:shd w:val="clear" w:color="auto" w:fill="auto"/>
            <w:noWrap/>
            <w:vAlign w:val="bottom"/>
            <w:hideMark/>
          </w:tcPr>
          <w:p w14:paraId="5B66D252"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Svedala</w:t>
            </w:r>
          </w:p>
        </w:tc>
        <w:tc>
          <w:tcPr>
            <w:tcW w:w="2552" w:type="dxa"/>
            <w:shd w:val="clear" w:color="auto" w:fill="auto"/>
            <w:noWrap/>
            <w:vAlign w:val="bottom"/>
            <w:hideMark/>
          </w:tcPr>
          <w:p w14:paraId="129F7619"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0A825C8D"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971</w:t>
            </w:r>
          </w:p>
        </w:tc>
        <w:tc>
          <w:tcPr>
            <w:tcW w:w="1134" w:type="dxa"/>
            <w:shd w:val="clear" w:color="auto" w:fill="auto"/>
            <w:noWrap/>
            <w:vAlign w:val="bottom"/>
            <w:hideMark/>
          </w:tcPr>
          <w:p w14:paraId="46253AEE"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56,2</w:t>
            </w:r>
          </w:p>
        </w:tc>
      </w:tr>
      <w:tr w:rsidR="008877C0" w:rsidRPr="005272EB" w14:paraId="093B1A29" w14:textId="77777777" w:rsidTr="00F01147">
        <w:trPr>
          <w:trHeight w:val="300"/>
        </w:trPr>
        <w:tc>
          <w:tcPr>
            <w:tcW w:w="1276" w:type="dxa"/>
            <w:shd w:val="clear" w:color="auto" w:fill="auto"/>
            <w:noWrap/>
            <w:vAlign w:val="bottom"/>
            <w:hideMark/>
          </w:tcPr>
          <w:p w14:paraId="0337A6D7"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Skurup</w:t>
            </w:r>
          </w:p>
        </w:tc>
        <w:tc>
          <w:tcPr>
            <w:tcW w:w="2552" w:type="dxa"/>
            <w:shd w:val="clear" w:color="auto" w:fill="auto"/>
            <w:noWrap/>
            <w:vAlign w:val="bottom"/>
            <w:hideMark/>
          </w:tcPr>
          <w:p w14:paraId="0908377D"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1B455E6D"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955</w:t>
            </w:r>
          </w:p>
        </w:tc>
        <w:tc>
          <w:tcPr>
            <w:tcW w:w="1134" w:type="dxa"/>
            <w:shd w:val="clear" w:color="auto" w:fill="auto"/>
            <w:noWrap/>
            <w:vAlign w:val="bottom"/>
            <w:hideMark/>
          </w:tcPr>
          <w:p w14:paraId="4F4445EB"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56,4</w:t>
            </w:r>
          </w:p>
        </w:tc>
      </w:tr>
      <w:tr w:rsidR="008877C0" w:rsidRPr="005272EB" w14:paraId="694DB33C" w14:textId="77777777" w:rsidTr="00F01147">
        <w:trPr>
          <w:trHeight w:val="300"/>
        </w:trPr>
        <w:tc>
          <w:tcPr>
            <w:tcW w:w="1276" w:type="dxa"/>
            <w:shd w:val="clear" w:color="auto" w:fill="auto"/>
            <w:noWrap/>
            <w:vAlign w:val="bottom"/>
            <w:hideMark/>
          </w:tcPr>
          <w:p w14:paraId="3B67413B"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Sjöbo</w:t>
            </w:r>
          </w:p>
        </w:tc>
        <w:tc>
          <w:tcPr>
            <w:tcW w:w="2552" w:type="dxa"/>
            <w:shd w:val="clear" w:color="auto" w:fill="auto"/>
            <w:noWrap/>
            <w:vAlign w:val="bottom"/>
            <w:hideMark/>
          </w:tcPr>
          <w:p w14:paraId="033E3FF7"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06289DCE"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290</w:t>
            </w:r>
          </w:p>
        </w:tc>
        <w:tc>
          <w:tcPr>
            <w:tcW w:w="1134" w:type="dxa"/>
            <w:shd w:val="clear" w:color="auto" w:fill="auto"/>
            <w:noWrap/>
            <w:vAlign w:val="bottom"/>
            <w:hideMark/>
          </w:tcPr>
          <w:p w14:paraId="5F3AAEB8"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56,5</w:t>
            </w:r>
          </w:p>
        </w:tc>
      </w:tr>
      <w:tr w:rsidR="008877C0" w:rsidRPr="005272EB" w14:paraId="7A294AC6" w14:textId="77777777" w:rsidTr="00F01147">
        <w:trPr>
          <w:trHeight w:val="300"/>
        </w:trPr>
        <w:tc>
          <w:tcPr>
            <w:tcW w:w="1276" w:type="dxa"/>
            <w:shd w:val="clear" w:color="auto" w:fill="auto"/>
            <w:noWrap/>
            <w:vAlign w:val="bottom"/>
            <w:hideMark/>
          </w:tcPr>
          <w:p w14:paraId="64E1FAA8"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Hörby</w:t>
            </w:r>
          </w:p>
        </w:tc>
        <w:tc>
          <w:tcPr>
            <w:tcW w:w="2552" w:type="dxa"/>
            <w:shd w:val="clear" w:color="auto" w:fill="auto"/>
            <w:noWrap/>
            <w:vAlign w:val="bottom"/>
            <w:hideMark/>
          </w:tcPr>
          <w:p w14:paraId="4C59F485"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320664F7"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958</w:t>
            </w:r>
          </w:p>
        </w:tc>
        <w:tc>
          <w:tcPr>
            <w:tcW w:w="1134" w:type="dxa"/>
            <w:shd w:val="clear" w:color="auto" w:fill="auto"/>
            <w:noWrap/>
            <w:vAlign w:val="bottom"/>
            <w:hideMark/>
          </w:tcPr>
          <w:p w14:paraId="3A5C189E"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56,9</w:t>
            </w:r>
          </w:p>
        </w:tc>
      </w:tr>
      <w:tr w:rsidR="008877C0" w:rsidRPr="005272EB" w14:paraId="45F68C12" w14:textId="77777777" w:rsidTr="00F01147">
        <w:trPr>
          <w:trHeight w:val="300"/>
        </w:trPr>
        <w:tc>
          <w:tcPr>
            <w:tcW w:w="1276" w:type="dxa"/>
            <w:shd w:val="clear" w:color="auto" w:fill="auto"/>
            <w:noWrap/>
            <w:vAlign w:val="bottom"/>
            <w:hideMark/>
          </w:tcPr>
          <w:p w14:paraId="1D2684EB"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Höör</w:t>
            </w:r>
          </w:p>
        </w:tc>
        <w:tc>
          <w:tcPr>
            <w:tcW w:w="2552" w:type="dxa"/>
            <w:shd w:val="clear" w:color="auto" w:fill="auto"/>
            <w:noWrap/>
            <w:vAlign w:val="bottom"/>
            <w:hideMark/>
          </w:tcPr>
          <w:p w14:paraId="69C5EFEE"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69925F04"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526</w:t>
            </w:r>
          </w:p>
        </w:tc>
        <w:tc>
          <w:tcPr>
            <w:tcW w:w="1134" w:type="dxa"/>
            <w:shd w:val="clear" w:color="auto" w:fill="auto"/>
            <w:noWrap/>
            <w:vAlign w:val="bottom"/>
            <w:hideMark/>
          </w:tcPr>
          <w:p w14:paraId="2F54095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56,0</w:t>
            </w:r>
          </w:p>
        </w:tc>
      </w:tr>
      <w:tr w:rsidR="008877C0" w:rsidRPr="005272EB" w14:paraId="5AB0ACCD" w14:textId="77777777" w:rsidTr="00F01147">
        <w:trPr>
          <w:trHeight w:val="300"/>
        </w:trPr>
        <w:tc>
          <w:tcPr>
            <w:tcW w:w="1276" w:type="dxa"/>
            <w:shd w:val="clear" w:color="auto" w:fill="auto"/>
            <w:noWrap/>
            <w:vAlign w:val="bottom"/>
            <w:hideMark/>
          </w:tcPr>
          <w:p w14:paraId="1E685CFE"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Tomelilla</w:t>
            </w:r>
          </w:p>
        </w:tc>
        <w:tc>
          <w:tcPr>
            <w:tcW w:w="2552" w:type="dxa"/>
            <w:shd w:val="clear" w:color="auto" w:fill="auto"/>
            <w:noWrap/>
            <w:vAlign w:val="bottom"/>
            <w:hideMark/>
          </w:tcPr>
          <w:p w14:paraId="24C43692"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66E3EA8"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917</w:t>
            </w:r>
          </w:p>
        </w:tc>
        <w:tc>
          <w:tcPr>
            <w:tcW w:w="1134" w:type="dxa"/>
            <w:shd w:val="clear" w:color="auto" w:fill="auto"/>
            <w:noWrap/>
            <w:vAlign w:val="bottom"/>
            <w:hideMark/>
          </w:tcPr>
          <w:p w14:paraId="1E666EAD"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8877C0" w:rsidRPr="005272EB" w14:paraId="187C7BC8" w14:textId="77777777" w:rsidTr="00F01147">
        <w:trPr>
          <w:trHeight w:val="300"/>
        </w:trPr>
        <w:tc>
          <w:tcPr>
            <w:tcW w:w="1276" w:type="dxa"/>
            <w:shd w:val="clear" w:color="auto" w:fill="auto"/>
            <w:noWrap/>
            <w:vAlign w:val="bottom"/>
            <w:hideMark/>
          </w:tcPr>
          <w:p w14:paraId="46E21907"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Bromölla</w:t>
            </w:r>
          </w:p>
        </w:tc>
        <w:tc>
          <w:tcPr>
            <w:tcW w:w="2552" w:type="dxa"/>
            <w:shd w:val="clear" w:color="auto" w:fill="auto"/>
            <w:noWrap/>
            <w:vAlign w:val="bottom"/>
            <w:hideMark/>
          </w:tcPr>
          <w:p w14:paraId="6AE6F23D"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38E8000D"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250</w:t>
            </w:r>
          </w:p>
        </w:tc>
        <w:tc>
          <w:tcPr>
            <w:tcW w:w="1134" w:type="dxa"/>
            <w:shd w:val="clear" w:color="auto" w:fill="auto"/>
            <w:noWrap/>
            <w:vAlign w:val="bottom"/>
            <w:hideMark/>
          </w:tcPr>
          <w:p w14:paraId="3756D02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55,0</w:t>
            </w:r>
          </w:p>
        </w:tc>
      </w:tr>
      <w:tr w:rsidR="008877C0" w:rsidRPr="005272EB" w14:paraId="343609B9" w14:textId="77777777" w:rsidTr="00F01147">
        <w:trPr>
          <w:trHeight w:val="300"/>
        </w:trPr>
        <w:tc>
          <w:tcPr>
            <w:tcW w:w="1276" w:type="dxa"/>
            <w:shd w:val="clear" w:color="auto" w:fill="auto"/>
            <w:noWrap/>
            <w:vAlign w:val="bottom"/>
            <w:hideMark/>
          </w:tcPr>
          <w:p w14:paraId="7AA554AF"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Osby</w:t>
            </w:r>
          </w:p>
        </w:tc>
        <w:tc>
          <w:tcPr>
            <w:tcW w:w="2552" w:type="dxa"/>
            <w:shd w:val="clear" w:color="auto" w:fill="auto"/>
            <w:noWrap/>
            <w:vAlign w:val="bottom"/>
            <w:hideMark/>
          </w:tcPr>
          <w:p w14:paraId="33AEC426"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52A7A1F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637</w:t>
            </w:r>
          </w:p>
        </w:tc>
        <w:tc>
          <w:tcPr>
            <w:tcW w:w="1134" w:type="dxa"/>
            <w:shd w:val="clear" w:color="auto" w:fill="auto"/>
            <w:noWrap/>
            <w:vAlign w:val="bottom"/>
            <w:hideMark/>
          </w:tcPr>
          <w:p w14:paraId="03FDA1D5"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53,8</w:t>
            </w:r>
          </w:p>
        </w:tc>
      </w:tr>
      <w:tr w:rsidR="008877C0" w:rsidRPr="005272EB" w14:paraId="09175365" w14:textId="77777777" w:rsidTr="00F01147">
        <w:trPr>
          <w:trHeight w:val="300"/>
        </w:trPr>
        <w:tc>
          <w:tcPr>
            <w:tcW w:w="1276" w:type="dxa"/>
            <w:shd w:val="clear" w:color="auto" w:fill="auto"/>
            <w:noWrap/>
            <w:vAlign w:val="bottom"/>
            <w:hideMark/>
          </w:tcPr>
          <w:p w14:paraId="181FD188"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Perstorp                                            </w:t>
            </w:r>
          </w:p>
        </w:tc>
        <w:tc>
          <w:tcPr>
            <w:tcW w:w="2552" w:type="dxa"/>
            <w:shd w:val="clear" w:color="auto" w:fill="auto"/>
            <w:noWrap/>
            <w:vAlign w:val="bottom"/>
            <w:hideMark/>
          </w:tcPr>
          <w:p w14:paraId="17B60149"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3C5C0DCF"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096</w:t>
            </w:r>
          </w:p>
        </w:tc>
        <w:tc>
          <w:tcPr>
            <w:tcW w:w="1134" w:type="dxa"/>
            <w:shd w:val="clear" w:color="auto" w:fill="auto"/>
            <w:noWrap/>
            <w:vAlign w:val="bottom"/>
            <w:hideMark/>
          </w:tcPr>
          <w:p w14:paraId="328A9232"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56,4</w:t>
            </w:r>
          </w:p>
        </w:tc>
      </w:tr>
      <w:tr w:rsidR="008877C0" w:rsidRPr="005272EB" w14:paraId="2BC3752D" w14:textId="77777777" w:rsidTr="00F01147">
        <w:trPr>
          <w:trHeight w:val="300"/>
        </w:trPr>
        <w:tc>
          <w:tcPr>
            <w:tcW w:w="1276" w:type="dxa"/>
            <w:shd w:val="clear" w:color="auto" w:fill="auto"/>
            <w:noWrap/>
            <w:vAlign w:val="bottom"/>
            <w:hideMark/>
          </w:tcPr>
          <w:p w14:paraId="5EE70B41"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Klippan</w:t>
            </w:r>
          </w:p>
        </w:tc>
        <w:tc>
          <w:tcPr>
            <w:tcW w:w="2552" w:type="dxa"/>
            <w:shd w:val="clear" w:color="auto" w:fill="auto"/>
            <w:noWrap/>
            <w:vAlign w:val="bottom"/>
            <w:hideMark/>
          </w:tcPr>
          <w:p w14:paraId="60A793FA"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7E4D615"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660</w:t>
            </w:r>
          </w:p>
        </w:tc>
        <w:tc>
          <w:tcPr>
            <w:tcW w:w="1134" w:type="dxa"/>
            <w:shd w:val="clear" w:color="auto" w:fill="auto"/>
            <w:noWrap/>
            <w:vAlign w:val="bottom"/>
            <w:hideMark/>
          </w:tcPr>
          <w:p w14:paraId="40F5AB8F"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56,3</w:t>
            </w:r>
          </w:p>
        </w:tc>
      </w:tr>
      <w:tr w:rsidR="008877C0" w:rsidRPr="005272EB" w14:paraId="54BCA40D" w14:textId="77777777" w:rsidTr="00F01147">
        <w:trPr>
          <w:trHeight w:val="300"/>
        </w:trPr>
        <w:tc>
          <w:tcPr>
            <w:tcW w:w="1276" w:type="dxa"/>
            <w:shd w:val="clear" w:color="auto" w:fill="auto"/>
            <w:noWrap/>
            <w:vAlign w:val="bottom"/>
            <w:hideMark/>
          </w:tcPr>
          <w:p w14:paraId="04730C3A"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Åstorp</w:t>
            </w:r>
          </w:p>
        </w:tc>
        <w:tc>
          <w:tcPr>
            <w:tcW w:w="2552" w:type="dxa"/>
            <w:shd w:val="clear" w:color="auto" w:fill="auto"/>
            <w:noWrap/>
            <w:vAlign w:val="bottom"/>
            <w:hideMark/>
          </w:tcPr>
          <w:p w14:paraId="4CA8CE7B"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0306347B"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806</w:t>
            </w:r>
          </w:p>
        </w:tc>
        <w:tc>
          <w:tcPr>
            <w:tcW w:w="1134" w:type="dxa"/>
            <w:shd w:val="clear" w:color="auto" w:fill="auto"/>
            <w:noWrap/>
            <w:vAlign w:val="bottom"/>
            <w:hideMark/>
          </w:tcPr>
          <w:p w14:paraId="2018067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56,9</w:t>
            </w:r>
          </w:p>
        </w:tc>
      </w:tr>
      <w:tr w:rsidR="008877C0" w:rsidRPr="005272EB" w14:paraId="11AF3927" w14:textId="77777777" w:rsidTr="00F01147">
        <w:trPr>
          <w:trHeight w:val="300"/>
        </w:trPr>
        <w:tc>
          <w:tcPr>
            <w:tcW w:w="1276" w:type="dxa"/>
            <w:shd w:val="clear" w:color="auto" w:fill="auto"/>
            <w:noWrap/>
            <w:vAlign w:val="bottom"/>
            <w:hideMark/>
          </w:tcPr>
          <w:p w14:paraId="63EE66A1"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Båstad                                              </w:t>
            </w:r>
          </w:p>
        </w:tc>
        <w:tc>
          <w:tcPr>
            <w:tcW w:w="2552" w:type="dxa"/>
            <w:shd w:val="clear" w:color="auto" w:fill="auto"/>
            <w:noWrap/>
            <w:vAlign w:val="bottom"/>
            <w:hideMark/>
          </w:tcPr>
          <w:p w14:paraId="4BE41B82"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09002F15"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263</w:t>
            </w:r>
          </w:p>
        </w:tc>
        <w:tc>
          <w:tcPr>
            <w:tcW w:w="1134" w:type="dxa"/>
            <w:shd w:val="clear" w:color="auto" w:fill="auto"/>
            <w:noWrap/>
            <w:vAlign w:val="bottom"/>
            <w:hideMark/>
          </w:tcPr>
          <w:p w14:paraId="671AFED6"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51,7</w:t>
            </w:r>
          </w:p>
        </w:tc>
      </w:tr>
      <w:tr w:rsidR="008877C0" w:rsidRPr="005272EB" w14:paraId="7D978D5D" w14:textId="77777777" w:rsidTr="00F01147">
        <w:trPr>
          <w:trHeight w:val="300"/>
        </w:trPr>
        <w:tc>
          <w:tcPr>
            <w:tcW w:w="1276" w:type="dxa"/>
            <w:shd w:val="clear" w:color="auto" w:fill="auto"/>
            <w:noWrap/>
            <w:vAlign w:val="bottom"/>
            <w:hideMark/>
          </w:tcPr>
          <w:p w14:paraId="0A3045BE"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Malmö</w:t>
            </w:r>
          </w:p>
        </w:tc>
        <w:tc>
          <w:tcPr>
            <w:tcW w:w="2552" w:type="dxa"/>
            <w:shd w:val="clear" w:color="auto" w:fill="auto"/>
            <w:noWrap/>
            <w:vAlign w:val="bottom"/>
            <w:hideMark/>
          </w:tcPr>
          <w:p w14:paraId="78F042D1"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Storstäder</w:t>
            </w:r>
          </w:p>
        </w:tc>
        <w:tc>
          <w:tcPr>
            <w:tcW w:w="850" w:type="dxa"/>
            <w:shd w:val="clear" w:color="auto" w:fill="auto"/>
            <w:noWrap/>
            <w:vAlign w:val="bottom"/>
            <w:hideMark/>
          </w:tcPr>
          <w:p w14:paraId="34403FFE"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307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758</w:t>
            </w:r>
          </w:p>
        </w:tc>
        <w:tc>
          <w:tcPr>
            <w:tcW w:w="1134" w:type="dxa"/>
            <w:shd w:val="clear" w:color="auto" w:fill="auto"/>
            <w:noWrap/>
            <w:vAlign w:val="bottom"/>
            <w:hideMark/>
          </w:tcPr>
          <w:p w14:paraId="1FE3B4B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62,7</w:t>
            </w:r>
          </w:p>
        </w:tc>
      </w:tr>
      <w:tr w:rsidR="008877C0" w:rsidRPr="005272EB" w14:paraId="52AA3DED" w14:textId="77777777" w:rsidTr="00F01147">
        <w:trPr>
          <w:trHeight w:val="300"/>
        </w:trPr>
        <w:tc>
          <w:tcPr>
            <w:tcW w:w="1276" w:type="dxa"/>
            <w:shd w:val="clear" w:color="auto" w:fill="auto"/>
            <w:noWrap/>
            <w:vAlign w:val="bottom"/>
            <w:hideMark/>
          </w:tcPr>
          <w:p w14:paraId="3A17294A"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Lund</w:t>
            </w:r>
          </w:p>
        </w:tc>
        <w:tc>
          <w:tcPr>
            <w:tcW w:w="2552" w:type="dxa"/>
            <w:shd w:val="clear" w:color="auto" w:fill="auto"/>
            <w:noWrap/>
            <w:vAlign w:val="bottom"/>
            <w:hideMark/>
          </w:tcPr>
          <w:p w14:paraId="2597C324"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4A260BF4"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950</w:t>
            </w:r>
          </w:p>
        </w:tc>
        <w:tc>
          <w:tcPr>
            <w:tcW w:w="1134" w:type="dxa"/>
            <w:shd w:val="clear" w:color="auto" w:fill="auto"/>
            <w:noWrap/>
            <w:vAlign w:val="bottom"/>
            <w:hideMark/>
          </w:tcPr>
          <w:p w14:paraId="30A55B3F"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63,3</w:t>
            </w:r>
          </w:p>
        </w:tc>
      </w:tr>
      <w:tr w:rsidR="008877C0" w:rsidRPr="005272EB" w14:paraId="492EA7E9" w14:textId="77777777" w:rsidTr="00F01147">
        <w:trPr>
          <w:trHeight w:val="300"/>
        </w:trPr>
        <w:tc>
          <w:tcPr>
            <w:tcW w:w="1276" w:type="dxa"/>
            <w:shd w:val="clear" w:color="auto" w:fill="auto"/>
            <w:noWrap/>
            <w:vAlign w:val="bottom"/>
            <w:hideMark/>
          </w:tcPr>
          <w:p w14:paraId="68169638"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Landskrona                                          </w:t>
            </w:r>
          </w:p>
        </w:tc>
        <w:tc>
          <w:tcPr>
            <w:tcW w:w="2552" w:type="dxa"/>
            <w:shd w:val="clear" w:color="auto" w:fill="auto"/>
            <w:noWrap/>
            <w:vAlign w:val="bottom"/>
            <w:hideMark/>
          </w:tcPr>
          <w:p w14:paraId="458DDC7A"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6E50110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560</w:t>
            </w:r>
          </w:p>
        </w:tc>
        <w:tc>
          <w:tcPr>
            <w:tcW w:w="1134" w:type="dxa"/>
            <w:shd w:val="clear" w:color="auto" w:fill="auto"/>
            <w:noWrap/>
            <w:vAlign w:val="bottom"/>
            <w:hideMark/>
          </w:tcPr>
          <w:p w14:paraId="10A947A8"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57,3</w:t>
            </w:r>
          </w:p>
        </w:tc>
      </w:tr>
      <w:tr w:rsidR="008877C0" w:rsidRPr="005272EB" w14:paraId="64B3A8D8" w14:textId="77777777" w:rsidTr="00F01147">
        <w:trPr>
          <w:trHeight w:val="300"/>
        </w:trPr>
        <w:tc>
          <w:tcPr>
            <w:tcW w:w="1276" w:type="dxa"/>
            <w:shd w:val="clear" w:color="auto" w:fill="auto"/>
            <w:noWrap/>
            <w:vAlign w:val="bottom"/>
            <w:hideMark/>
          </w:tcPr>
          <w:p w14:paraId="1DEC721C"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Helsingborg</w:t>
            </w:r>
          </w:p>
        </w:tc>
        <w:tc>
          <w:tcPr>
            <w:tcW w:w="2552" w:type="dxa"/>
            <w:shd w:val="clear" w:color="auto" w:fill="auto"/>
            <w:noWrap/>
            <w:vAlign w:val="bottom"/>
            <w:hideMark/>
          </w:tcPr>
          <w:p w14:paraId="12E25532"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0FEB1B69"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011</w:t>
            </w:r>
          </w:p>
        </w:tc>
        <w:tc>
          <w:tcPr>
            <w:tcW w:w="1134" w:type="dxa"/>
            <w:shd w:val="clear" w:color="auto" w:fill="auto"/>
            <w:noWrap/>
            <w:vAlign w:val="bottom"/>
            <w:hideMark/>
          </w:tcPr>
          <w:p w14:paraId="4987401E"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59,0</w:t>
            </w:r>
          </w:p>
        </w:tc>
      </w:tr>
      <w:tr w:rsidR="008877C0" w:rsidRPr="005272EB" w14:paraId="172358DD" w14:textId="77777777" w:rsidTr="00F01147">
        <w:trPr>
          <w:trHeight w:val="300"/>
        </w:trPr>
        <w:tc>
          <w:tcPr>
            <w:tcW w:w="1276" w:type="dxa"/>
            <w:shd w:val="clear" w:color="auto" w:fill="auto"/>
            <w:noWrap/>
            <w:vAlign w:val="bottom"/>
            <w:hideMark/>
          </w:tcPr>
          <w:p w14:paraId="5B616087"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Höganäs</w:t>
            </w:r>
          </w:p>
        </w:tc>
        <w:tc>
          <w:tcPr>
            <w:tcW w:w="2552" w:type="dxa"/>
            <w:shd w:val="clear" w:color="auto" w:fill="auto"/>
            <w:noWrap/>
            <w:vAlign w:val="bottom"/>
            <w:hideMark/>
          </w:tcPr>
          <w:p w14:paraId="41C0F0C3"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21E13AE3"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863</w:t>
            </w:r>
          </w:p>
        </w:tc>
        <w:tc>
          <w:tcPr>
            <w:tcW w:w="1134" w:type="dxa"/>
            <w:shd w:val="clear" w:color="auto" w:fill="auto"/>
            <w:noWrap/>
            <w:vAlign w:val="bottom"/>
            <w:hideMark/>
          </w:tcPr>
          <w:p w14:paraId="589CEC55"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52,2</w:t>
            </w:r>
          </w:p>
        </w:tc>
      </w:tr>
      <w:tr w:rsidR="008877C0" w:rsidRPr="005272EB" w14:paraId="5BA017AD" w14:textId="77777777" w:rsidTr="00F01147">
        <w:trPr>
          <w:trHeight w:val="300"/>
        </w:trPr>
        <w:tc>
          <w:tcPr>
            <w:tcW w:w="1276" w:type="dxa"/>
            <w:shd w:val="clear" w:color="auto" w:fill="auto"/>
            <w:noWrap/>
            <w:vAlign w:val="bottom"/>
            <w:hideMark/>
          </w:tcPr>
          <w:p w14:paraId="4214E3E9"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Eslöv</w:t>
            </w:r>
          </w:p>
        </w:tc>
        <w:tc>
          <w:tcPr>
            <w:tcW w:w="2552" w:type="dxa"/>
            <w:shd w:val="clear" w:color="auto" w:fill="auto"/>
            <w:noWrap/>
            <w:vAlign w:val="bottom"/>
            <w:hideMark/>
          </w:tcPr>
          <w:p w14:paraId="36784261"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3E9749D2"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744</w:t>
            </w:r>
          </w:p>
        </w:tc>
        <w:tc>
          <w:tcPr>
            <w:tcW w:w="1134" w:type="dxa"/>
            <w:shd w:val="clear" w:color="auto" w:fill="auto"/>
            <w:noWrap/>
            <w:vAlign w:val="bottom"/>
            <w:hideMark/>
          </w:tcPr>
          <w:p w14:paraId="4CF7DB2C"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57,2</w:t>
            </w:r>
          </w:p>
        </w:tc>
      </w:tr>
      <w:tr w:rsidR="008877C0" w:rsidRPr="005272EB" w14:paraId="155762D0" w14:textId="77777777" w:rsidTr="00F01147">
        <w:trPr>
          <w:trHeight w:val="300"/>
        </w:trPr>
        <w:tc>
          <w:tcPr>
            <w:tcW w:w="1276" w:type="dxa"/>
            <w:shd w:val="clear" w:color="auto" w:fill="auto"/>
            <w:noWrap/>
            <w:vAlign w:val="bottom"/>
            <w:hideMark/>
          </w:tcPr>
          <w:p w14:paraId="27B928E2"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Ystad                                               </w:t>
            </w:r>
          </w:p>
        </w:tc>
        <w:tc>
          <w:tcPr>
            <w:tcW w:w="2552" w:type="dxa"/>
            <w:shd w:val="clear" w:color="auto" w:fill="auto"/>
            <w:noWrap/>
            <w:vAlign w:val="bottom"/>
            <w:hideMark/>
          </w:tcPr>
          <w:p w14:paraId="05622233"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20C6A59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558</w:t>
            </w:r>
          </w:p>
        </w:tc>
        <w:tc>
          <w:tcPr>
            <w:tcW w:w="1134" w:type="dxa"/>
            <w:shd w:val="clear" w:color="auto" w:fill="auto"/>
            <w:noWrap/>
            <w:vAlign w:val="bottom"/>
            <w:hideMark/>
          </w:tcPr>
          <w:p w14:paraId="7FCA7780"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333E68" w:rsidRPr="005272EB" w14:paraId="4A312E52" w14:textId="77777777" w:rsidTr="00F01147">
        <w:trPr>
          <w:trHeight w:val="300"/>
        </w:trPr>
        <w:tc>
          <w:tcPr>
            <w:tcW w:w="1276" w:type="dxa"/>
            <w:shd w:val="clear" w:color="auto" w:fill="auto"/>
            <w:noWrap/>
            <w:vAlign w:val="bottom"/>
          </w:tcPr>
          <w:p w14:paraId="1A18E93B" w14:textId="77777777" w:rsidR="00333E68" w:rsidRPr="005272EB" w:rsidRDefault="00333E68" w:rsidP="00C12FC9">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b/>
                <w:szCs w:val="18"/>
              </w:rPr>
              <w:t>Kommun</w:t>
            </w:r>
          </w:p>
        </w:tc>
        <w:tc>
          <w:tcPr>
            <w:tcW w:w="2552" w:type="dxa"/>
            <w:shd w:val="clear" w:color="auto" w:fill="auto"/>
            <w:noWrap/>
            <w:vAlign w:val="bottom"/>
          </w:tcPr>
          <w:p w14:paraId="48B839F3" w14:textId="77777777" w:rsidR="00333E68" w:rsidRPr="005272EB" w:rsidRDefault="00333E68" w:rsidP="00C12FC9">
            <w:pPr>
              <w:overflowPunct/>
              <w:autoSpaceDE/>
              <w:autoSpaceDN/>
              <w:adjustRightInd/>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Kommungrupp</w:t>
            </w:r>
          </w:p>
        </w:tc>
        <w:tc>
          <w:tcPr>
            <w:tcW w:w="850" w:type="dxa"/>
            <w:shd w:val="clear" w:color="auto" w:fill="auto"/>
            <w:noWrap/>
            <w:vAlign w:val="bottom"/>
          </w:tcPr>
          <w:p w14:paraId="5E93FDFC" w14:textId="77777777" w:rsidR="00333E68" w:rsidRPr="005272EB" w:rsidRDefault="00333E68" w:rsidP="00C12FC9">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Invånare</w:t>
            </w:r>
          </w:p>
        </w:tc>
        <w:tc>
          <w:tcPr>
            <w:tcW w:w="1134" w:type="dxa"/>
            <w:shd w:val="clear" w:color="auto" w:fill="auto"/>
            <w:noWrap/>
            <w:vAlign w:val="bottom"/>
          </w:tcPr>
          <w:p w14:paraId="6E839D29" w14:textId="77777777" w:rsidR="00333E68" w:rsidRPr="005272EB" w:rsidRDefault="00333E68" w:rsidP="00C12FC9">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Andel 20-64 år</w:t>
            </w:r>
          </w:p>
        </w:tc>
      </w:tr>
      <w:tr w:rsidR="00333E68" w:rsidRPr="005272EB" w14:paraId="7D3DE4F5" w14:textId="77777777" w:rsidTr="00F01147">
        <w:trPr>
          <w:trHeight w:val="300"/>
        </w:trPr>
        <w:tc>
          <w:tcPr>
            <w:tcW w:w="1276" w:type="dxa"/>
            <w:shd w:val="clear" w:color="auto" w:fill="auto"/>
            <w:noWrap/>
            <w:vAlign w:val="bottom"/>
            <w:hideMark/>
          </w:tcPr>
          <w:p w14:paraId="661E5BC9" w14:textId="7AA47F7B" w:rsidR="00333E68" w:rsidRPr="005272EB" w:rsidRDefault="00333E68" w:rsidP="00C12FC9">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Calibri"/>
                <w:b/>
                <w:bCs/>
                <w:color w:val="000000"/>
                <w:szCs w:val="18"/>
                <w:lang w:eastAsia="sv-SE"/>
              </w:rPr>
              <w:t>Skåne län</w:t>
            </w:r>
            <w:r>
              <w:rPr>
                <w:rFonts w:ascii="Trade Gothic LT Std Cn" w:hAnsi="Trade Gothic LT Std Cn" w:cs="Calibri"/>
                <w:b/>
                <w:bCs/>
                <w:color w:val="000000"/>
                <w:szCs w:val="18"/>
                <w:lang w:eastAsia="sv-SE"/>
              </w:rPr>
              <w:t>, forts.</w:t>
            </w:r>
          </w:p>
        </w:tc>
        <w:tc>
          <w:tcPr>
            <w:tcW w:w="2552" w:type="dxa"/>
            <w:shd w:val="clear" w:color="auto" w:fill="auto"/>
            <w:noWrap/>
            <w:vAlign w:val="bottom"/>
            <w:hideMark/>
          </w:tcPr>
          <w:p w14:paraId="35B41473" w14:textId="77777777" w:rsidR="00333E68" w:rsidRPr="005272EB" w:rsidRDefault="00333E68" w:rsidP="00C12FC9">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58813EDE" w14:textId="6457C018" w:rsidR="00333E68" w:rsidRPr="005272EB" w:rsidRDefault="00333E68" w:rsidP="00C12FC9">
            <w:pPr>
              <w:overflowPunct/>
              <w:autoSpaceDE/>
              <w:autoSpaceDN/>
              <w:adjustRightInd/>
              <w:jc w:val="right"/>
              <w:textAlignment w:val="auto"/>
              <w:rPr>
                <w:rFonts w:ascii="Trade Gothic LT Std Cn" w:hAnsi="Trade Gothic LT Std Cn" w:cs="Calibri"/>
                <w:color w:val="000000"/>
                <w:szCs w:val="18"/>
                <w:lang w:eastAsia="sv-SE"/>
              </w:rPr>
            </w:pPr>
          </w:p>
        </w:tc>
        <w:tc>
          <w:tcPr>
            <w:tcW w:w="1134" w:type="dxa"/>
            <w:shd w:val="clear" w:color="auto" w:fill="auto"/>
            <w:noWrap/>
            <w:vAlign w:val="bottom"/>
            <w:hideMark/>
          </w:tcPr>
          <w:p w14:paraId="7155A23D" w14:textId="70650645" w:rsidR="00333E68" w:rsidRPr="005272EB" w:rsidRDefault="00333E68" w:rsidP="00C12FC9">
            <w:pPr>
              <w:overflowPunct/>
              <w:autoSpaceDE/>
              <w:autoSpaceDN/>
              <w:adjustRightInd/>
              <w:jc w:val="right"/>
              <w:textAlignment w:val="auto"/>
              <w:rPr>
                <w:rFonts w:ascii="Trade Gothic LT Std Cn" w:hAnsi="Trade Gothic LT Std Cn" w:cs="Calibri"/>
                <w:color w:val="000000"/>
                <w:szCs w:val="18"/>
                <w:lang w:eastAsia="sv-SE"/>
              </w:rPr>
            </w:pPr>
          </w:p>
        </w:tc>
      </w:tr>
      <w:tr w:rsidR="008877C0" w:rsidRPr="005272EB" w14:paraId="5F21CC9F" w14:textId="77777777" w:rsidTr="00F01147">
        <w:trPr>
          <w:trHeight w:val="300"/>
        </w:trPr>
        <w:tc>
          <w:tcPr>
            <w:tcW w:w="1276" w:type="dxa"/>
            <w:shd w:val="clear" w:color="auto" w:fill="auto"/>
            <w:noWrap/>
            <w:vAlign w:val="bottom"/>
            <w:hideMark/>
          </w:tcPr>
          <w:p w14:paraId="54767C09"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Trelleborg</w:t>
            </w:r>
          </w:p>
        </w:tc>
        <w:tc>
          <w:tcPr>
            <w:tcW w:w="2552" w:type="dxa"/>
            <w:shd w:val="clear" w:color="auto" w:fill="auto"/>
            <w:noWrap/>
            <w:vAlign w:val="bottom"/>
            <w:hideMark/>
          </w:tcPr>
          <w:p w14:paraId="60814121"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59AC835A"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605</w:t>
            </w:r>
          </w:p>
        </w:tc>
        <w:tc>
          <w:tcPr>
            <w:tcW w:w="1134" w:type="dxa"/>
            <w:shd w:val="clear" w:color="auto" w:fill="auto"/>
            <w:noWrap/>
            <w:vAlign w:val="bottom"/>
            <w:hideMark/>
          </w:tcPr>
          <w:p w14:paraId="4A37F0E8"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56,6</w:t>
            </w:r>
          </w:p>
        </w:tc>
      </w:tr>
      <w:tr w:rsidR="008877C0" w:rsidRPr="005272EB" w14:paraId="131B5194" w14:textId="77777777" w:rsidTr="00F01147">
        <w:trPr>
          <w:trHeight w:val="300"/>
        </w:trPr>
        <w:tc>
          <w:tcPr>
            <w:tcW w:w="1276" w:type="dxa"/>
            <w:shd w:val="clear" w:color="auto" w:fill="auto"/>
            <w:noWrap/>
            <w:vAlign w:val="bottom"/>
            <w:hideMark/>
          </w:tcPr>
          <w:p w14:paraId="2EB3CF85"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Kristianstad</w:t>
            </w:r>
          </w:p>
        </w:tc>
        <w:tc>
          <w:tcPr>
            <w:tcW w:w="2552" w:type="dxa"/>
            <w:shd w:val="clear" w:color="auto" w:fill="auto"/>
            <w:noWrap/>
            <w:vAlign w:val="bottom"/>
            <w:hideMark/>
          </w:tcPr>
          <w:p w14:paraId="432D0067"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30753627"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507</w:t>
            </w:r>
          </w:p>
        </w:tc>
        <w:tc>
          <w:tcPr>
            <w:tcW w:w="1134" w:type="dxa"/>
            <w:shd w:val="clear" w:color="auto" w:fill="auto"/>
            <w:noWrap/>
            <w:vAlign w:val="bottom"/>
            <w:hideMark/>
          </w:tcPr>
          <w:p w14:paraId="1BAB3BA1"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56,5</w:t>
            </w:r>
          </w:p>
        </w:tc>
      </w:tr>
      <w:tr w:rsidR="008877C0" w:rsidRPr="005272EB" w14:paraId="738D4E6D" w14:textId="77777777" w:rsidTr="00F01147">
        <w:trPr>
          <w:trHeight w:val="300"/>
        </w:trPr>
        <w:tc>
          <w:tcPr>
            <w:tcW w:w="1276" w:type="dxa"/>
            <w:shd w:val="clear" w:color="auto" w:fill="auto"/>
            <w:noWrap/>
            <w:vAlign w:val="bottom"/>
            <w:hideMark/>
          </w:tcPr>
          <w:p w14:paraId="1A155630"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Simrishamn                                          </w:t>
            </w:r>
          </w:p>
        </w:tc>
        <w:tc>
          <w:tcPr>
            <w:tcW w:w="2552" w:type="dxa"/>
            <w:shd w:val="clear" w:color="auto" w:fill="auto"/>
            <w:noWrap/>
            <w:vAlign w:val="bottom"/>
            <w:hideMark/>
          </w:tcPr>
          <w:p w14:paraId="3F98247D"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4ABC99F7"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997</w:t>
            </w:r>
          </w:p>
        </w:tc>
        <w:tc>
          <w:tcPr>
            <w:tcW w:w="1134" w:type="dxa"/>
            <w:shd w:val="clear" w:color="auto" w:fill="auto"/>
            <w:noWrap/>
            <w:vAlign w:val="bottom"/>
            <w:hideMark/>
          </w:tcPr>
          <w:p w14:paraId="406B684E"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51,6</w:t>
            </w:r>
          </w:p>
        </w:tc>
      </w:tr>
      <w:tr w:rsidR="008877C0" w:rsidRPr="005272EB" w14:paraId="43270358" w14:textId="77777777" w:rsidTr="00F01147">
        <w:trPr>
          <w:trHeight w:val="300"/>
        </w:trPr>
        <w:tc>
          <w:tcPr>
            <w:tcW w:w="1276" w:type="dxa"/>
            <w:shd w:val="clear" w:color="auto" w:fill="auto"/>
            <w:noWrap/>
            <w:vAlign w:val="bottom"/>
            <w:hideMark/>
          </w:tcPr>
          <w:p w14:paraId="0F06A07D"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Ängelholm</w:t>
            </w:r>
          </w:p>
        </w:tc>
        <w:tc>
          <w:tcPr>
            <w:tcW w:w="2552" w:type="dxa"/>
            <w:shd w:val="clear" w:color="auto" w:fill="auto"/>
            <w:noWrap/>
            <w:vAlign w:val="bottom"/>
            <w:hideMark/>
          </w:tcPr>
          <w:p w14:paraId="0C479CAD"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32525458"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742</w:t>
            </w:r>
          </w:p>
        </w:tc>
        <w:tc>
          <w:tcPr>
            <w:tcW w:w="1134" w:type="dxa"/>
            <w:shd w:val="clear" w:color="auto" w:fill="auto"/>
            <w:noWrap/>
            <w:vAlign w:val="bottom"/>
            <w:hideMark/>
          </w:tcPr>
          <w:p w14:paraId="1B7A6FFD"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55,5</w:t>
            </w:r>
          </w:p>
        </w:tc>
      </w:tr>
      <w:tr w:rsidR="008877C0" w:rsidRPr="00781727" w14:paraId="344B53FD" w14:textId="77777777" w:rsidTr="00F01147">
        <w:trPr>
          <w:trHeight w:val="300"/>
        </w:trPr>
        <w:tc>
          <w:tcPr>
            <w:tcW w:w="1276" w:type="dxa"/>
            <w:shd w:val="clear" w:color="auto" w:fill="auto"/>
            <w:noWrap/>
            <w:vAlign w:val="bottom"/>
            <w:hideMark/>
          </w:tcPr>
          <w:p w14:paraId="4AB816EB" w14:textId="77777777" w:rsidR="008877C0" w:rsidRPr="00781727" w:rsidRDefault="008877C0"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Hässleholm</w:t>
            </w:r>
          </w:p>
        </w:tc>
        <w:tc>
          <w:tcPr>
            <w:tcW w:w="2552" w:type="dxa"/>
            <w:shd w:val="clear" w:color="auto" w:fill="auto"/>
            <w:noWrap/>
            <w:vAlign w:val="bottom"/>
            <w:hideMark/>
          </w:tcPr>
          <w:p w14:paraId="135407F2" w14:textId="77777777" w:rsidR="008877C0" w:rsidRPr="00781727" w:rsidRDefault="008877C0"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19C188D6" w14:textId="77777777" w:rsidR="008877C0" w:rsidRPr="00781727"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163</w:t>
            </w:r>
          </w:p>
        </w:tc>
        <w:tc>
          <w:tcPr>
            <w:tcW w:w="1134" w:type="dxa"/>
            <w:shd w:val="clear" w:color="auto" w:fill="auto"/>
            <w:noWrap/>
            <w:vAlign w:val="bottom"/>
            <w:hideMark/>
          </w:tcPr>
          <w:p w14:paraId="30AB3CE1" w14:textId="77777777" w:rsidR="008877C0" w:rsidRPr="00781727" w:rsidRDefault="008877C0"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55,5</w:t>
            </w:r>
          </w:p>
        </w:tc>
      </w:tr>
      <w:tr w:rsidR="008877C0" w:rsidRPr="005272EB" w14:paraId="1B50D300" w14:textId="77777777" w:rsidTr="00F01147">
        <w:trPr>
          <w:trHeight w:val="300"/>
        </w:trPr>
        <w:tc>
          <w:tcPr>
            <w:tcW w:w="1276" w:type="dxa"/>
            <w:shd w:val="clear" w:color="auto" w:fill="auto"/>
            <w:noWrap/>
            <w:vAlign w:val="bottom"/>
            <w:hideMark/>
          </w:tcPr>
          <w:p w14:paraId="48E1D8FE"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bCs/>
                <w:color w:val="000000"/>
                <w:szCs w:val="18"/>
                <w:lang w:eastAsia="sv-SE"/>
              </w:rPr>
              <w:t>Hallands län</w:t>
            </w:r>
          </w:p>
        </w:tc>
        <w:tc>
          <w:tcPr>
            <w:tcW w:w="2552" w:type="dxa"/>
            <w:shd w:val="clear" w:color="auto" w:fill="auto"/>
            <w:noWrap/>
            <w:vAlign w:val="bottom"/>
            <w:hideMark/>
          </w:tcPr>
          <w:p w14:paraId="1B4E5813"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2795958A"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304 116</w:t>
            </w:r>
          </w:p>
        </w:tc>
        <w:tc>
          <w:tcPr>
            <w:tcW w:w="1134" w:type="dxa"/>
            <w:shd w:val="clear" w:color="auto" w:fill="auto"/>
            <w:noWrap/>
            <w:vAlign w:val="bottom"/>
            <w:hideMark/>
          </w:tcPr>
          <w:p w14:paraId="3096914C"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55,9</w:t>
            </w:r>
          </w:p>
        </w:tc>
      </w:tr>
      <w:tr w:rsidR="008877C0" w:rsidRPr="005272EB" w14:paraId="1B93A7C2" w14:textId="77777777" w:rsidTr="00F01147">
        <w:trPr>
          <w:trHeight w:val="300"/>
        </w:trPr>
        <w:tc>
          <w:tcPr>
            <w:tcW w:w="1276" w:type="dxa"/>
            <w:shd w:val="clear" w:color="auto" w:fill="auto"/>
            <w:noWrap/>
            <w:vAlign w:val="bottom"/>
            <w:hideMark/>
          </w:tcPr>
          <w:p w14:paraId="06BB57EF" w14:textId="77777777" w:rsidR="008877C0" w:rsidRPr="005272EB" w:rsidRDefault="008877C0"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Hylte                                               </w:t>
            </w:r>
          </w:p>
        </w:tc>
        <w:tc>
          <w:tcPr>
            <w:tcW w:w="2552" w:type="dxa"/>
            <w:shd w:val="clear" w:color="auto" w:fill="auto"/>
            <w:noWrap/>
            <w:vAlign w:val="bottom"/>
            <w:hideMark/>
          </w:tcPr>
          <w:p w14:paraId="5C291063" w14:textId="77777777" w:rsidR="008877C0" w:rsidRPr="005272EB" w:rsidRDefault="008877C0"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2E669862"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032</w:t>
            </w:r>
          </w:p>
        </w:tc>
        <w:tc>
          <w:tcPr>
            <w:tcW w:w="1134" w:type="dxa"/>
            <w:shd w:val="clear" w:color="auto" w:fill="auto"/>
            <w:noWrap/>
            <w:vAlign w:val="bottom"/>
            <w:hideMark/>
          </w:tcPr>
          <w:p w14:paraId="30F0A917" w14:textId="77777777" w:rsidR="008877C0" w:rsidRPr="005272EB" w:rsidRDefault="008877C0"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54,8</w:t>
            </w:r>
          </w:p>
        </w:tc>
      </w:tr>
      <w:tr w:rsidR="00E2233D" w:rsidRPr="005272EB" w14:paraId="5ADECA15" w14:textId="77777777" w:rsidTr="00F01147">
        <w:trPr>
          <w:trHeight w:val="300"/>
        </w:trPr>
        <w:tc>
          <w:tcPr>
            <w:tcW w:w="1276" w:type="dxa"/>
            <w:shd w:val="clear" w:color="auto" w:fill="auto"/>
            <w:noWrap/>
            <w:vAlign w:val="bottom"/>
            <w:hideMark/>
          </w:tcPr>
          <w:p w14:paraId="0A976D2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Halmstad</w:t>
            </w:r>
          </w:p>
        </w:tc>
        <w:tc>
          <w:tcPr>
            <w:tcW w:w="2552" w:type="dxa"/>
            <w:shd w:val="clear" w:color="auto" w:fill="auto"/>
            <w:noWrap/>
            <w:vAlign w:val="bottom"/>
            <w:hideMark/>
          </w:tcPr>
          <w:p w14:paraId="6E4278E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0725480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231</w:t>
            </w:r>
          </w:p>
        </w:tc>
        <w:tc>
          <w:tcPr>
            <w:tcW w:w="1134" w:type="dxa"/>
            <w:shd w:val="clear" w:color="auto" w:fill="auto"/>
            <w:noWrap/>
            <w:vAlign w:val="bottom"/>
            <w:hideMark/>
          </w:tcPr>
          <w:p w14:paraId="3C49160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57,9</w:t>
            </w:r>
          </w:p>
        </w:tc>
      </w:tr>
      <w:tr w:rsidR="00E2233D" w:rsidRPr="005272EB" w14:paraId="05D39F93" w14:textId="77777777" w:rsidTr="00F01147">
        <w:trPr>
          <w:trHeight w:val="300"/>
        </w:trPr>
        <w:tc>
          <w:tcPr>
            <w:tcW w:w="1276" w:type="dxa"/>
            <w:shd w:val="clear" w:color="auto" w:fill="auto"/>
            <w:noWrap/>
            <w:vAlign w:val="bottom"/>
            <w:hideMark/>
          </w:tcPr>
          <w:p w14:paraId="2FFB62A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Laholm                                              </w:t>
            </w:r>
          </w:p>
        </w:tc>
        <w:tc>
          <w:tcPr>
            <w:tcW w:w="2552" w:type="dxa"/>
            <w:shd w:val="clear" w:color="auto" w:fill="auto"/>
            <w:noWrap/>
            <w:vAlign w:val="bottom"/>
            <w:hideMark/>
          </w:tcPr>
          <w:p w14:paraId="5A05083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0E184A5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458</w:t>
            </w:r>
          </w:p>
        </w:tc>
        <w:tc>
          <w:tcPr>
            <w:tcW w:w="1134" w:type="dxa"/>
            <w:shd w:val="clear" w:color="auto" w:fill="auto"/>
            <w:noWrap/>
            <w:vAlign w:val="bottom"/>
            <w:hideMark/>
          </w:tcPr>
          <w:p w14:paraId="54E8E63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55,1</w:t>
            </w:r>
          </w:p>
        </w:tc>
      </w:tr>
      <w:tr w:rsidR="00E2233D" w:rsidRPr="005272EB" w14:paraId="6B811A8F" w14:textId="77777777" w:rsidTr="00F01147">
        <w:trPr>
          <w:trHeight w:val="300"/>
        </w:trPr>
        <w:tc>
          <w:tcPr>
            <w:tcW w:w="1276" w:type="dxa"/>
            <w:shd w:val="clear" w:color="auto" w:fill="auto"/>
            <w:noWrap/>
            <w:vAlign w:val="bottom"/>
            <w:hideMark/>
          </w:tcPr>
          <w:p w14:paraId="42B8C8A8"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Falkenberg                                          </w:t>
            </w:r>
          </w:p>
        </w:tc>
        <w:tc>
          <w:tcPr>
            <w:tcW w:w="2552" w:type="dxa"/>
            <w:shd w:val="clear" w:color="auto" w:fill="auto"/>
            <w:noWrap/>
            <w:vAlign w:val="bottom"/>
            <w:hideMark/>
          </w:tcPr>
          <w:p w14:paraId="45F6A2E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21D4F75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423</w:t>
            </w:r>
          </w:p>
        </w:tc>
        <w:tc>
          <w:tcPr>
            <w:tcW w:w="1134" w:type="dxa"/>
            <w:shd w:val="clear" w:color="auto" w:fill="auto"/>
            <w:noWrap/>
            <w:vAlign w:val="bottom"/>
            <w:hideMark/>
          </w:tcPr>
          <w:p w14:paraId="0221F35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54,7</w:t>
            </w:r>
          </w:p>
        </w:tc>
      </w:tr>
      <w:tr w:rsidR="00E2233D" w:rsidRPr="005272EB" w14:paraId="07206E81" w14:textId="77777777" w:rsidTr="00F01147">
        <w:trPr>
          <w:trHeight w:val="300"/>
        </w:trPr>
        <w:tc>
          <w:tcPr>
            <w:tcW w:w="1276" w:type="dxa"/>
            <w:shd w:val="clear" w:color="auto" w:fill="auto"/>
            <w:noWrap/>
            <w:vAlign w:val="bottom"/>
            <w:hideMark/>
          </w:tcPr>
          <w:p w14:paraId="52E4C48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Varberg</w:t>
            </w:r>
          </w:p>
        </w:tc>
        <w:tc>
          <w:tcPr>
            <w:tcW w:w="2552" w:type="dxa"/>
            <w:shd w:val="clear" w:color="auto" w:fill="auto"/>
            <w:noWrap/>
            <w:vAlign w:val="bottom"/>
            <w:hideMark/>
          </w:tcPr>
          <w:p w14:paraId="2D53707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750F4D4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186</w:t>
            </w:r>
          </w:p>
        </w:tc>
        <w:tc>
          <w:tcPr>
            <w:tcW w:w="1134" w:type="dxa"/>
            <w:shd w:val="clear" w:color="auto" w:fill="auto"/>
            <w:noWrap/>
            <w:vAlign w:val="bottom"/>
            <w:hideMark/>
          </w:tcPr>
          <w:p w14:paraId="67140C1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55,9</w:t>
            </w:r>
          </w:p>
        </w:tc>
      </w:tr>
      <w:tr w:rsidR="00E2233D" w:rsidRPr="005272EB" w14:paraId="35F59DA2" w14:textId="77777777" w:rsidTr="00F01147">
        <w:trPr>
          <w:trHeight w:val="300"/>
        </w:trPr>
        <w:tc>
          <w:tcPr>
            <w:tcW w:w="1276" w:type="dxa"/>
            <w:shd w:val="clear" w:color="auto" w:fill="auto"/>
            <w:noWrap/>
            <w:vAlign w:val="bottom"/>
            <w:hideMark/>
          </w:tcPr>
          <w:p w14:paraId="023BFB6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Pr>
                <w:rFonts w:ascii="Trade Gothic LT Std Cn" w:hAnsi="Trade Gothic LT Std Cn" w:cs="Arial"/>
                <w:color w:val="000000"/>
                <w:szCs w:val="18"/>
                <w:lang w:eastAsia="sv-SE"/>
              </w:rPr>
              <w:t>Kungsbacka</w:t>
            </w:r>
          </w:p>
        </w:tc>
        <w:tc>
          <w:tcPr>
            <w:tcW w:w="2552" w:type="dxa"/>
            <w:shd w:val="clear" w:color="auto" w:fill="auto"/>
            <w:noWrap/>
            <w:vAlign w:val="bottom"/>
            <w:hideMark/>
          </w:tcPr>
          <w:p w14:paraId="5229065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0AE4587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Pr>
                <w:rFonts w:ascii="Trade Gothic LT Std Cn" w:hAnsi="Trade Gothic LT Std Cn" w:cs="Calibri"/>
                <w:color w:val="000000"/>
                <w:szCs w:val="18"/>
                <w:lang w:eastAsia="sv-SE"/>
              </w:rPr>
              <w:t>76 786</w:t>
            </w:r>
          </w:p>
        </w:tc>
        <w:tc>
          <w:tcPr>
            <w:tcW w:w="1134" w:type="dxa"/>
            <w:shd w:val="clear" w:color="auto" w:fill="auto"/>
            <w:noWrap/>
            <w:vAlign w:val="bottom"/>
            <w:hideMark/>
          </w:tcPr>
          <w:p w14:paraId="75220A6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Pr>
                <w:rFonts w:ascii="Trade Gothic LT Std Cn" w:hAnsi="Trade Gothic LT Std Cn" w:cs="Calibri"/>
                <w:color w:val="000000"/>
                <w:szCs w:val="18"/>
                <w:lang w:eastAsia="sv-SE"/>
              </w:rPr>
              <w:t>54,4</w:t>
            </w:r>
          </w:p>
        </w:tc>
      </w:tr>
      <w:tr w:rsidR="003E023C" w:rsidRPr="005272EB" w14:paraId="4F4F7533" w14:textId="77777777" w:rsidTr="00F01147">
        <w:trPr>
          <w:trHeight w:val="300"/>
        </w:trPr>
        <w:tc>
          <w:tcPr>
            <w:tcW w:w="1276" w:type="dxa"/>
            <w:shd w:val="clear" w:color="auto" w:fill="auto"/>
            <w:noWrap/>
            <w:vAlign w:val="bottom"/>
          </w:tcPr>
          <w:p w14:paraId="36984476" w14:textId="35B13F44" w:rsidR="003E023C" w:rsidRPr="003E023C" w:rsidRDefault="003E023C" w:rsidP="00E80303">
            <w:pPr>
              <w:overflowPunct/>
              <w:autoSpaceDE/>
              <w:autoSpaceDN/>
              <w:adjustRightInd/>
              <w:textAlignment w:val="auto"/>
              <w:rPr>
                <w:rFonts w:ascii="Trade Gothic LT Std Cn" w:hAnsi="Trade Gothic LT Std Cn" w:cs="Arial"/>
                <w:b/>
                <w:color w:val="000000"/>
                <w:szCs w:val="18"/>
                <w:lang w:eastAsia="sv-SE"/>
              </w:rPr>
            </w:pPr>
            <w:r w:rsidRPr="003E023C">
              <w:rPr>
                <w:rFonts w:ascii="Trade Gothic LT Std Cn" w:hAnsi="Trade Gothic LT Std Cn" w:cs="Arial"/>
                <w:b/>
                <w:color w:val="000000"/>
                <w:szCs w:val="18"/>
                <w:lang w:eastAsia="sv-SE"/>
              </w:rPr>
              <w:t>Västra Götalands län</w:t>
            </w:r>
          </w:p>
        </w:tc>
        <w:tc>
          <w:tcPr>
            <w:tcW w:w="2552" w:type="dxa"/>
            <w:shd w:val="clear" w:color="auto" w:fill="auto"/>
            <w:noWrap/>
            <w:vAlign w:val="bottom"/>
          </w:tcPr>
          <w:p w14:paraId="0A87319F" w14:textId="77777777" w:rsidR="003E023C" w:rsidRPr="003E023C" w:rsidRDefault="003E023C" w:rsidP="00E80303">
            <w:pPr>
              <w:overflowPunct/>
              <w:autoSpaceDE/>
              <w:autoSpaceDN/>
              <w:adjustRightInd/>
              <w:textAlignment w:val="auto"/>
              <w:rPr>
                <w:rFonts w:ascii="Trade Gothic LT Std Cn" w:hAnsi="Trade Gothic LT Std Cn" w:cs="Calibri"/>
                <w:b/>
                <w:color w:val="000000"/>
                <w:szCs w:val="18"/>
                <w:lang w:eastAsia="sv-SE"/>
              </w:rPr>
            </w:pPr>
          </w:p>
        </w:tc>
        <w:tc>
          <w:tcPr>
            <w:tcW w:w="850" w:type="dxa"/>
            <w:shd w:val="clear" w:color="auto" w:fill="auto"/>
            <w:noWrap/>
            <w:vAlign w:val="bottom"/>
          </w:tcPr>
          <w:p w14:paraId="7F875090" w14:textId="1C933817" w:rsidR="003E023C" w:rsidRPr="003E023C" w:rsidRDefault="003E023C" w:rsidP="00E80303">
            <w:pPr>
              <w:overflowPunct/>
              <w:autoSpaceDE/>
              <w:autoSpaceDN/>
              <w:adjustRightInd/>
              <w:jc w:val="right"/>
              <w:textAlignment w:val="auto"/>
              <w:rPr>
                <w:rFonts w:ascii="Trade Gothic LT Std Cn" w:hAnsi="Trade Gothic LT Std Cn" w:cs="Calibri"/>
                <w:b/>
                <w:color w:val="000000"/>
                <w:szCs w:val="18"/>
                <w:lang w:eastAsia="sv-SE"/>
              </w:rPr>
            </w:pPr>
            <w:r w:rsidRPr="003E023C">
              <w:rPr>
                <w:rFonts w:ascii="Trade Gothic LT Std Cn" w:hAnsi="Trade Gothic LT Std Cn" w:cs="Calibri"/>
                <w:b/>
                <w:color w:val="000000"/>
                <w:szCs w:val="18"/>
                <w:lang w:eastAsia="sv-SE"/>
              </w:rPr>
              <w:t>1 600 447</w:t>
            </w:r>
          </w:p>
        </w:tc>
        <w:tc>
          <w:tcPr>
            <w:tcW w:w="1134" w:type="dxa"/>
            <w:shd w:val="clear" w:color="auto" w:fill="auto"/>
            <w:noWrap/>
            <w:vAlign w:val="bottom"/>
          </w:tcPr>
          <w:p w14:paraId="052AA02C" w14:textId="56DB9B5A" w:rsidR="003E023C" w:rsidRPr="003E023C" w:rsidRDefault="003E023C" w:rsidP="00E80303">
            <w:pPr>
              <w:overflowPunct/>
              <w:autoSpaceDE/>
              <w:autoSpaceDN/>
              <w:adjustRightInd/>
              <w:jc w:val="right"/>
              <w:textAlignment w:val="auto"/>
              <w:rPr>
                <w:rFonts w:ascii="Trade Gothic LT Std Cn" w:hAnsi="Trade Gothic LT Std Cn" w:cs="Calibri"/>
                <w:b/>
                <w:color w:val="000000"/>
                <w:szCs w:val="18"/>
                <w:lang w:eastAsia="sv-SE"/>
              </w:rPr>
            </w:pPr>
            <w:r w:rsidRPr="003E023C">
              <w:rPr>
                <w:rFonts w:ascii="Trade Gothic LT Std Cn" w:hAnsi="Trade Gothic LT Std Cn" w:cs="Calibri"/>
                <w:b/>
                <w:color w:val="000000"/>
                <w:szCs w:val="18"/>
                <w:lang w:eastAsia="sv-SE"/>
              </w:rPr>
              <w:t>58,6</w:t>
            </w:r>
          </w:p>
        </w:tc>
      </w:tr>
      <w:tr w:rsidR="00E2233D" w:rsidRPr="005272EB" w14:paraId="4A100905" w14:textId="77777777" w:rsidTr="00F01147">
        <w:trPr>
          <w:trHeight w:val="300"/>
        </w:trPr>
        <w:tc>
          <w:tcPr>
            <w:tcW w:w="1276" w:type="dxa"/>
            <w:shd w:val="clear" w:color="auto" w:fill="auto"/>
            <w:noWrap/>
            <w:vAlign w:val="bottom"/>
            <w:hideMark/>
          </w:tcPr>
          <w:p w14:paraId="41B3449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Härryda</w:t>
            </w:r>
          </w:p>
        </w:tc>
        <w:tc>
          <w:tcPr>
            <w:tcW w:w="2552" w:type="dxa"/>
            <w:shd w:val="clear" w:color="auto" w:fill="auto"/>
            <w:noWrap/>
            <w:vAlign w:val="bottom"/>
            <w:hideMark/>
          </w:tcPr>
          <w:p w14:paraId="155ACBA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57431F4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223</w:t>
            </w:r>
          </w:p>
        </w:tc>
        <w:tc>
          <w:tcPr>
            <w:tcW w:w="1134" w:type="dxa"/>
            <w:shd w:val="clear" w:color="auto" w:fill="auto"/>
            <w:noWrap/>
            <w:vAlign w:val="bottom"/>
            <w:hideMark/>
          </w:tcPr>
          <w:p w14:paraId="4514CD2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55,9</w:t>
            </w:r>
          </w:p>
        </w:tc>
      </w:tr>
      <w:tr w:rsidR="00E2233D" w:rsidRPr="005272EB" w14:paraId="45F0A1A4" w14:textId="77777777" w:rsidTr="00F01147">
        <w:trPr>
          <w:trHeight w:val="300"/>
        </w:trPr>
        <w:tc>
          <w:tcPr>
            <w:tcW w:w="1276" w:type="dxa"/>
            <w:shd w:val="clear" w:color="auto" w:fill="auto"/>
            <w:noWrap/>
            <w:vAlign w:val="bottom"/>
            <w:hideMark/>
          </w:tcPr>
          <w:p w14:paraId="6436DE3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Partille</w:t>
            </w:r>
          </w:p>
        </w:tc>
        <w:tc>
          <w:tcPr>
            <w:tcW w:w="2552" w:type="dxa"/>
            <w:shd w:val="clear" w:color="auto" w:fill="auto"/>
            <w:noWrap/>
            <w:vAlign w:val="bottom"/>
            <w:hideMark/>
          </w:tcPr>
          <w:p w14:paraId="27F7657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58FCEB6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837</w:t>
            </w:r>
          </w:p>
        </w:tc>
        <w:tc>
          <w:tcPr>
            <w:tcW w:w="1134" w:type="dxa"/>
            <w:shd w:val="clear" w:color="auto" w:fill="auto"/>
            <w:noWrap/>
            <w:vAlign w:val="bottom"/>
            <w:hideMark/>
          </w:tcPr>
          <w:p w14:paraId="79E0F3A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57,0</w:t>
            </w:r>
          </w:p>
        </w:tc>
      </w:tr>
      <w:tr w:rsidR="00E2233D" w:rsidRPr="005272EB" w14:paraId="57CED939" w14:textId="77777777" w:rsidTr="00F01147">
        <w:trPr>
          <w:trHeight w:val="300"/>
        </w:trPr>
        <w:tc>
          <w:tcPr>
            <w:tcW w:w="1276" w:type="dxa"/>
            <w:shd w:val="clear" w:color="auto" w:fill="auto"/>
            <w:noWrap/>
            <w:vAlign w:val="bottom"/>
            <w:hideMark/>
          </w:tcPr>
          <w:p w14:paraId="3B75E52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Öckerö</w:t>
            </w:r>
          </w:p>
        </w:tc>
        <w:tc>
          <w:tcPr>
            <w:tcW w:w="2552" w:type="dxa"/>
            <w:shd w:val="clear" w:color="auto" w:fill="auto"/>
            <w:noWrap/>
            <w:vAlign w:val="bottom"/>
            <w:hideMark/>
          </w:tcPr>
          <w:p w14:paraId="34E5A59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690EA58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539</w:t>
            </w:r>
          </w:p>
        </w:tc>
        <w:tc>
          <w:tcPr>
            <w:tcW w:w="1134" w:type="dxa"/>
            <w:shd w:val="clear" w:color="auto" w:fill="auto"/>
            <w:noWrap/>
            <w:vAlign w:val="bottom"/>
            <w:hideMark/>
          </w:tcPr>
          <w:p w14:paraId="71F1797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53,7</w:t>
            </w:r>
          </w:p>
        </w:tc>
      </w:tr>
      <w:tr w:rsidR="00E2233D" w:rsidRPr="005272EB" w14:paraId="28414104" w14:textId="77777777" w:rsidTr="00F01147">
        <w:trPr>
          <w:trHeight w:val="300"/>
        </w:trPr>
        <w:tc>
          <w:tcPr>
            <w:tcW w:w="1276" w:type="dxa"/>
            <w:shd w:val="clear" w:color="auto" w:fill="auto"/>
            <w:noWrap/>
            <w:vAlign w:val="bottom"/>
            <w:hideMark/>
          </w:tcPr>
          <w:p w14:paraId="357042B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Stenungsund</w:t>
            </w:r>
          </w:p>
        </w:tc>
        <w:tc>
          <w:tcPr>
            <w:tcW w:w="2552" w:type="dxa"/>
            <w:shd w:val="clear" w:color="auto" w:fill="auto"/>
            <w:noWrap/>
            <w:vAlign w:val="bottom"/>
            <w:hideMark/>
          </w:tcPr>
          <w:p w14:paraId="2EBB31C1"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5E708E7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868</w:t>
            </w:r>
          </w:p>
        </w:tc>
        <w:tc>
          <w:tcPr>
            <w:tcW w:w="1134" w:type="dxa"/>
            <w:shd w:val="clear" w:color="auto" w:fill="auto"/>
            <w:noWrap/>
            <w:vAlign w:val="bottom"/>
            <w:hideMark/>
          </w:tcPr>
          <w:p w14:paraId="1F15F41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56,2</w:t>
            </w:r>
          </w:p>
        </w:tc>
      </w:tr>
      <w:tr w:rsidR="00E2233D" w:rsidRPr="005272EB" w14:paraId="4CD90009" w14:textId="77777777" w:rsidTr="00F01147">
        <w:trPr>
          <w:trHeight w:val="300"/>
        </w:trPr>
        <w:tc>
          <w:tcPr>
            <w:tcW w:w="1276" w:type="dxa"/>
            <w:shd w:val="clear" w:color="auto" w:fill="auto"/>
            <w:noWrap/>
            <w:vAlign w:val="bottom"/>
            <w:hideMark/>
          </w:tcPr>
          <w:p w14:paraId="6A67EE3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Tjörn</w:t>
            </w:r>
          </w:p>
        </w:tc>
        <w:tc>
          <w:tcPr>
            <w:tcW w:w="2552" w:type="dxa"/>
            <w:shd w:val="clear" w:color="auto" w:fill="auto"/>
            <w:noWrap/>
            <w:vAlign w:val="bottom"/>
            <w:hideMark/>
          </w:tcPr>
          <w:p w14:paraId="3029F9C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555F828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974</w:t>
            </w:r>
          </w:p>
        </w:tc>
        <w:tc>
          <w:tcPr>
            <w:tcW w:w="1134" w:type="dxa"/>
            <w:shd w:val="clear" w:color="auto" w:fill="auto"/>
            <w:noWrap/>
            <w:vAlign w:val="bottom"/>
            <w:hideMark/>
          </w:tcPr>
          <w:p w14:paraId="4C1E98C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55,4</w:t>
            </w:r>
          </w:p>
        </w:tc>
      </w:tr>
      <w:tr w:rsidR="00E2233D" w:rsidRPr="005272EB" w14:paraId="4F6B64FC" w14:textId="77777777" w:rsidTr="00F01147">
        <w:trPr>
          <w:trHeight w:val="300"/>
        </w:trPr>
        <w:tc>
          <w:tcPr>
            <w:tcW w:w="1276" w:type="dxa"/>
            <w:shd w:val="clear" w:color="auto" w:fill="auto"/>
            <w:noWrap/>
            <w:vAlign w:val="bottom"/>
            <w:hideMark/>
          </w:tcPr>
          <w:p w14:paraId="3BE3340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Orust</w:t>
            </w:r>
          </w:p>
        </w:tc>
        <w:tc>
          <w:tcPr>
            <w:tcW w:w="2552" w:type="dxa"/>
            <w:shd w:val="clear" w:color="auto" w:fill="auto"/>
            <w:noWrap/>
            <w:vAlign w:val="bottom"/>
            <w:hideMark/>
          </w:tcPr>
          <w:p w14:paraId="164F094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7124508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083</w:t>
            </w:r>
          </w:p>
        </w:tc>
        <w:tc>
          <w:tcPr>
            <w:tcW w:w="1134" w:type="dxa"/>
            <w:shd w:val="clear" w:color="auto" w:fill="auto"/>
            <w:noWrap/>
            <w:vAlign w:val="bottom"/>
            <w:hideMark/>
          </w:tcPr>
          <w:p w14:paraId="1932DD9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54,1</w:t>
            </w:r>
          </w:p>
        </w:tc>
      </w:tr>
      <w:tr w:rsidR="00E2233D" w:rsidRPr="005272EB" w14:paraId="43E87F21" w14:textId="77777777" w:rsidTr="00F01147">
        <w:trPr>
          <w:trHeight w:val="300"/>
        </w:trPr>
        <w:tc>
          <w:tcPr>
            <w:tcW w:w="1276" w:type="dxa"/>
            <w:shd w:val="clear" w:color="auto" w:fill="auto"/>
            <w:noWrap/>
            <w:vAlign w:val="bottom"/>
            <w:hideMark/>
          </w:tcPr>
          <w:p w14:paraId="660DF8CD"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Sotenäs                                             </w:t>
            </w:r>
          </w:p>
        </w:tc>
        <w:tc>
          <w:tcPr>
            <w:tcW w:w="2552" w:type="dxa"/>
            <w:shd w:val="clear" w:color="auto" w:fill="auto"/>
            <w:noWrap/>
            <w:vAlign w:val="bottom"/>
            <w:hideMark/>
          </w:tcPr>
          <w:p w14:paraId="410EC7D5"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6F151DC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004</w:t>
            </w:r>
          </w:p>
        </w:tc>
        <w:tc>
          <w:tcPr>
            <w:tcW w:w="1134" w:type="dxa"/>
            <w:shd w:val="clear" w:color="auto" w:fill="auto"/>
            <w:noWrap/>
            <w:vAlign w:val="bottom"/>
            <w:hideMark/>
          </w:tcPr>
          <w:p w14:paraId="18244E9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53,4</w:t>
            </w:r>
          </w:p>
        </w:tc>
      </w:tr>
      <w:tr w:rsidR="00E2233D" w:rsidRPr="005272EB" w14:paraId="65274FFC" w14:textId="77777777" w:rsidTr="00F01147">
        <w:trPr>
          <w:trHeight w:val="300"/>
        </w:trPr>
        <w:tc>
          <w:tcPr>
            <w:tcW w:w="1276" w:type="dxa"/>
            <w:shd w:val="clear" w:color="auto" w:fill="auto"/>
            <w:noWrap/>
            <w:vAlign w:val="bottom"/>
            <w:hideMark/>
          </w:tcPr>
          <w:p w14:paraId="4961E14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Munkedal</w:t>
            </w:r>
          </w:p>
        </w:tc>
        <w:tc>
          <w:tcPr>
            <w:tcW w:w="2552" w:type="dxa"/>
            <w:shd w:val="clear" w:color="auto" w:fill="auto"/>
            <w:noWrap/>
            <w:vAlign w:val="bottom"/>
            <w:hideMark/>
          </w:tcPr>
          <w:p w14:paraId="4B0BC41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D6EB71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173</w:t>
            </w:r>
          </w:p>
        </w:tc>
        <w:tc>
          <w:tcPr>
            <w:tcW w:w="1134" w:type="dxa"/>
            <w:shd w:val="clear" w:color="auto" w:fill="auto"/>
            <w:noWrap/>
            <w:vAlign w:val="bottom"/>
            <w:hideMark/>
          </w:tcPr>
          <w:p w14:paraId="3B73D10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54,0</w:t>
            </w:r>
          </w:p>
        </w:tc>
      </w:tr>
      <w:tr w:rsidR="00E2233D" w:rsidRPr="005272EB" w14:paraId="64724024" w14:textId="77777777" w:rsidTr="00F01147">
        <w:trPr>
          <w:trHeight w:val="300"/>
        </w:trPr>
        <w:tc>
          <w:tcPr>
            <w:tcW w:w="1276" w:type="dxa"/>
            <w:shd w:val="clear" w:color="auto" w:fill="auto"/>
            <w:noWrap/>
            <w:vAlign w:val="bottom"/>
            <w:hideMark/>
          </w:tcPr>
          <w:p w14:paraId="30347135"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Tanum                                               </w:t>
            </w:r>
          </w:p>
        </w:tc>
        <w:tc>
          <w:tcPr>
            <w:tcW w:w="2552" w:type="dxa"/>
            <w:shd w:val="clear" w:color="auto" w:fill="auto"/>
            <w:noWrap/>
            <w:vAlign w:val="bottom"/>
            <w:hideMark/>
          </w:tcPr>
          <w:p w14:paraId="66E7BEF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6396EDB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270</w:t>
            </w:r>
          </w:p>
        </w:tc>
        <w:tc>
          <w:tcPr>
            <w:tcW w:w="1134" w:type="dxa"/>
            <w:shd w:val="clear" w:color="auto" w:fill="auto"/>
            <w:noWrap/>
            <w:vAlign w:val="bottom"/>
            <w:hideMark/>
          </w:tcPr>
          <w:p w14:paraId="302A5E5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54,4</w:t>
            </w:r>
          </w:p>
        </w:tc>
      </w:tr>
      <w:tr w:rsidR="00E2233D" w:rsidRPr="005272EB" w14:paraId="6AF53551" w14:textId="77777777" w:rsidTr="00F01147">
        <w:trPr>
          <w:trHeight w:val="300"/>
        </w:trPr>
        <w:tc>
          <w:tcPr>
            <w:tcW w:w="1276" w:type="dxa"/>
            <w:shd w:val="clear" w:color="auto" w:fill="auto"/>
            <w:noWrap/>
            <w:vAlign w:val="bottom"/>
            <w:hideMark/>
          </w:tcPr>
          <w:p w14:paraId="0E138DA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Dals-Ed                                             </w:t>
            </w:r>
          </w:p>
        </w:tc>
        <w:tc>
          <w:tcPr>
            <w:tcW w:w="2552" w:type="dxa"/>
            <w:shd w:val="clear" w:color="auto" w:fill="auto"/>
            <w:noWrap/>
            <w:vAlign w:val="bottom"/>
            <w:hideMark/>
          </w:tcPr>
          <w:p w14:paraId="1F2F1591"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6C5B2ED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665</w:t>
            </w:r>
          </w:p>
        </w:tc>
        <w:tc>
          <w:tcPr>
            <w:tcW w:w="1134" w:type="dxa"/>
            <w:shd w:val="clear" w:color="auto" w:fill="auto"/>
            <w:noWrap/>
            <w:vAlign w:val="bottom"/>
            <w:hideMark/>
          </w:tcPr>
          <w:p w14:paraId="0121062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55,0</w:t>
            </w:r>
          </w:p>
        </w:tc>
      </w:tr>
      <w:tr w:rsidR="00E2233D" w:rsidRPr="005272EB" w14:paraId="74CAB135" w14:textId="77777777" w:rsidTr="00F01147">
        <w:trPr>
          <w:trHeight w:val="300"/>
        </w:trPr>
        <w:tc>
          <w:tcPr>
            <w:tcW w:w="1276" w:type="dxa"/>
            <w:shd w:val="clear" w:color="auto" w:fill="auto"/>
            <w:noWrap/>
            <w:vAlign w:val="bottom"/>
            <w:hideMark/>
          </w:tcPr>
          <w:p w14:paraId="5C0B650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Färgelanda</w:t>
            </w:r>
          </w:p>
        </w:tc>
        <w:tc>
          <w:tcPr>
            <w:tcW w:w="2552" w:type="dxa"/>
            <w:shd w:val="clear" w:color="auto" w:fill="auto"/>
            <w:noWrap/>
            <w:vAlign w:val="bottom"/>
            <w:hideMark/>
          </w:tcPr>
          <w:p w14:paraId="3C2EB10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664B29D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549</w:t>
            </w:r>
          </w:p>
        </w:tc>
        <w:tc>
          <w:tcPr>
            <w:tcW w:w="1134" w:type="dxa"/>
            <w:shd w:val="clear" w:color="auto" w:fill="auto"/>
            <w:noWrap/>
            <w:vAlign w:val="bottom"/>
            <w:hideMark/>
          </w:tcPr>
          <w:p w14:paraId="6C903EE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54,2</w:t>
            </w:r>
          </w:p>
        </w:tc>
      </w:tr>
      <w:tr w:rsidR="00E2233D" w:rsidRPr="005272EB" w14:paraId="66929ABC" w14:textId="77777777" w:rsidTr="00F01147">
        <w:trPr>
          <w:trHeight w:val="300"/>
        </w:trPr>
        <w:tc>
          <w:tcPr>
            <w:tcW w:w="1276" w:type="dxa"/>
            <w:shd w:val="clear" w:color="auto" w:fill="auto"/>
            <w:noWrap/>
            <w:vAlign w:val="bottom"/>
            <w:hideMark/>
          </w:tcPr>
          <w:p w14:paraId="1EFD376A"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Ale</w:t>
            </w:r>
          </w:p>
        </w:tc>
        <w:tc>
          <w:tcPr>
            <w:tcW w:w="2552" w:type="dxa"/>
            <w:shd w:val="clear" w:color="auto" w:fill="auto"/>
            <w:noWrap/>
            <w:vAlign w:val="bottom"/>
            <w:hideMark/>
          </w:tcPr>
          <w:p w14:paraId="7343AC6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0639F5E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842</w:t>
            </w:r>
          </w:p>
        </w:tc>
        <w:tc>
          <w:tcPr>
            <w:tcW w:w="1134" w:type="dxa"/>
            <w:shd w:val="clear" w:color="auto" w:fill="auto"/>
            <w:noWrap/>
            <w:vAlign w:val="bottom"/>
            <w:hideMark/>
          </w:tcPr>
          <w:p w14:paraId="789AD2B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56,6</w:t>
            </w:r>
          </w:p>
        </w:tc>
      </w:tr>
      <w:tr w:rsidR="00E2233D" w:rsidRPr="005272EB" w14:paraId="2E4A1CEA" w14:textId="77777777" w:rsidTr="00F01147">
        <w:trPr>
          <w:trHeight w:val="300"/>
        </w:trPr>
        <w:tc>
          <w:tcPr>
            <w:tcW w:w="1276" w:type="dxa"/>
            <w:shd w:val="clear" w:color="auto" w:fill="auto"/>
            <w:noWrap/>
            <w:vAlign w:val="bottom"/>
            <w:hideMark/>
          </w:tcPr>
          <w:p w14:paraId="2146F97D"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Lerum</w:t>
            </w:r>
          </w:p>
        </w:tc>
        <w:tc>
          <w:tcPr>
            <w:tcW w:w="2552" w:type="dxa"/>
            <w:shd w:val="clear" w:color="auto" w:fill="auto"/>
            <w:noWrap/>
            <w:vAlign w:val="bottom"/>
            <w:hideMark/>
          </w:tcPr>
          <w:p w14:paraId="3ADDE60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6DCFA96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070</w:t>
            </w:r>
          </w:p>
        </w:tc>
        <w:tc>
          <w:tcPr>
            <w:tcW w:w="1134" w:type="dxa"/>
            <w:shd w:val="clear" w:color="auto" w:fill="auto"/>
            <w:noWrap/>
            <w:vAlign w:val="bottom"/>
            <w:hideMark/>
          </w:tcPr>
          <w:p w14:paraId="52A20FE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54,5</w:t>
            </w:r>
          </w:p>
        </w:tc>
      </w:tr>
      <w:tr w:rsidR="00E2233D" w:rsidRPr="005272EB" w14:paraId="13961037" w14:textId="77777777" w:rsidTr="00F01147">
        <w:trPr>
          <w:trHeight w:val="300"/>
        </w:trPr>
        <w:tc>
          <w:tcPr>
            <w:tcW w:w="1276" w:type="dxa"/>
            <w:shd w:val="clear" w:color="auto" w:fill="auto"/>
            <w:noWrap/>
            <w:vAlign w:val="bottom"/>
            <w:hideMark/>
          </w:tcPr>
          <w:p w14:paraId="6C4415B8"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Vårgårda</w:t>
            </w:r>
          </w:p>
        </w:tc>
        <w:tc>
          <w:tcPr>
            <w:tcW w:w="2552" w:type="dxa"/>
            <w:shd w:val="clear" w:color="auto" w:fill="auto"/>
            <w:noWrap/>
            <w:vAlign w:val="bottom"/>
            <w:hideMark/>
          </w:tcPr>
          <w:p w14:paraId="0B02367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6EEF7DF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030</w:t>
            </w:r>
          </w:p>
        </w:tc>
        <w:tc>
          <w:tcPr>
            <w:tcW w:w="1134" w:type="dxa"/>
            <w:shd w:val="clear" w:color="auto" w:fill="auto"/>
            <w:noWrap/>
            <w:vAlign w:val="bottom"/>
            <w:hideMark/>
          </w:tcPr>
          <w:p w14:paraId="74C062A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56,3</w:t>
            </w:r>
          </w:p>
        </w:tc>
      </w:tr>
      <w:tr w:rsidR="00E2233D" w:rsidRPr="005272EB" w14:paraId="1FD0DDCC" w14:textId="77777777" w:rsidTr="00F01147">
        <w:trPr>
          <w:trHeight w:val="300"/>
        </w:trPr>
        <w:tc>
          <w:tcPr>
            <w:tcW w:w="1276" w:type="dxa"/>
            <w:shd w:val="clear" w:color="auto" w:fill="auto"/>
            <w:noWrap/>
            <w:vAlign w:val="bottom"/>
            <w:hideMark/>
          </w:tcPr>
          <w:p w14:paraId="7EF8DC9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Bollebygd</w:t>
            </w:r>
          </w:p>
        </w:tc>
        <w:tc>
          <w:tcPr>
            <w:tcW w:w="2552" w:type="dxa"/>
            <w:shd w:val="clear" w:color="auto" w:fill="auto"/>
            <w:noWrap/>
            <w:vAlign w:val="bottom"/>
            <w:hideMark/>
          </w:tcPr>
          <w:p w14:paraId="2C33085C"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3CD48F2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507</w:t>
            </w:r>
          </w:p>
        </w:tc>
        <w:tc>
          <w:tcPr>
            <w:tcW w:w="1134" w:type="dxa"/>
            <w:shd w:val="clear" w:color="auto" w:fill="auto"/>
            <w:noWrap/>
            <w:vAlign w:val="bottom"/>
            <w:hideMark/>
          </w:tcPr>
          <w:p w14:paraId="4184D44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56,1</w:t>
            </w:r>
          </w:p>
        </w:tc>
      </w:tr>
      <w:tr w:rsidR="00E2233D" w:rsidRPr="005272EB" w14:paraId="0A0866E8" w14:textId="77777777" w:rsidTr="00F01147">
        <w:trPr>
          <w:trHeight w:val="300"/>
        </w:trPr>
        <w:tc>
          <w:tcPr>
            <w:tcW w:w="1276" w:type="dxa"/>
            <w:shd w:val="clear" w:color="auto" w:fill="auto"/>
            <w:noWrap/>
            <w:vAlign w:val="bottom"/>
            <w:hideMark/>
          </w:tcPr>
          <w:p w14:paraId="2AD9967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Grästorp</w:t>
            </w:r>
          </w:p>
        </w:tc>
        <w:tc>
          <w:tcPr>
            <w:tcW w:w="2552" w:type="dxa"/>
            <w:shd w:val="clear" w:color="auto" w:fill="auto"/>
            <w:noWrap/>
            <w:vAlign w:val="bottom"/>
            <w:hideMark/>
          </w:tcPr>
          <w:p w14:paraId="786DB495"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23B5AD2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639</w:t>
            </w:r>
          </w:p>
        </w:tc>
        <w:tc>
          <w:tcPr>
            <w:tcW w:w="1134" w:type="dxa"/>
            <w:shd w:val="clear" w:color="auto" w:fill="auto"/>
            <w:noWrap/>
            <w:vAlign w:val="bottom"/>
            <w:hideMark/>
          </w:tcPr>
          <w:p w14:paraId="0BC119D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55,2</w:t>
            </w:r>
          </w:p>
        </w:tc>
      </w:tr>
      <w:tr w:rsidR="00E2233D" w:rsidRPr="005272EB" w14:paraId="731AE1D5" w14:textId="77777777" w:rsidTr="00F01147">
        <w:trPr>
          <w:trHeight w:val="300"/>
        </w:trPr>
        <w:tc>
          <w:tcPr>
            <w:tcW w:w="1276" w:type="dxa"/>
            <w:shd w:val="clear" w:color="auto" w:fill="auto"/>
            <w:noWrap/>
            <w:vAlign w:val="bottom"/>
            <w:hideMark/>
          </w:tcPr>
          <w:p w14:paraId="7F608F0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Essunga</w:t>
            </w:r>
          </w:p>
        </w:tc>
        <w:tc>
          <w:tcPr>
            <w:tcW w:w="2552" w:type="dxa"/>
            <w:shd w:val="clear" w:color="auto" w:fill="auto"/>
            <w:noWrap/>
            <w:vAlign w:val="bottom"/>
            <w:hideMark/>
          </w:tcPr>
          <w:p w14:paraId="365CA51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B3716A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502</w:t>
            </w:r>
          </w:p>
        </w:tc>
        <w:tc>
          <w:tcPr>
            <w:tcW w:w="1134" w:type="dxa"/>
            <w:shd w:val="clear" w:color="auto" w:fill="auto"/>
            <w:noWrap/>
            <w:vAlign w:val="bottom"/>
            <w:hideMark/>
          </w:tcPr>
          <w:p w14:paraId="2B6C418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55,1</w:t>
            </w:r>
          </w:p>
        </w:tc>
      </w:tr>
      <w:tr w:rsidR="00E2233D" w:rsidRPr="005272EB" w14:paraId="50F7DF5A" w14:textId="77777777" w:rsidTr="00F01147">
        <w:trPr>
          <w:trHeight w:val="300"/>
        </w:trPr>
        <w:tc>
          <w:tcPr>
            <w:tcW w:w="1276" w:type="dxa"/>
            <w:shd w:val="clear" w:color="auto" w:fill="auto"/>
            <w:noWrap/>
            <w:vAlign w:val="bottom"/>
            <w:hideMark/>
          </w:tcPr>
          <w:p w14:paraId="6956AA0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Karlsborg                                           </w:t>
            </w:r>
          </w:p>
        </w:tc>
        <w:tc>
          <w:tcPr>
            <w:tcW w:w="2552" w:type="dxa"/>
            <w:shd w:val="clear" w:color="auto" w:fill="auto"/>
            <w:noWrap/>
            <w:vAlign w:val="bottom"/>
            <w:hideMark/>
          </w:tcPr>
          <w:p w14:paraId="3CC4CB5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64B9C6C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699</w:t>
            </w:r>
          </w:p>
        </w:tc>
        <w:tc>
          <w:tcPr>
            <w:tcW w:w="1134" w:type="dxa"/>
            <w:shd w:val="clear" w:color="auto" w:fill="auto"/>
            <w:noWrap/>
            <w:vAlign w:val="bottom"/>
            <w:hideMark/>
          </w:tcPr>
          <w:p w14:paraId="460BE25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53,6</w:t>
            </w:r>
          </w:p>
        </w:tc>
      </w:tr>
      <w:tr w:rsidR="00E2233D" w:rsidRPr="005272EB" w14:paraId="15FE4A77" w14:textId="77777777" w:rsidTr="00F01147">
        <w:trPr>
          <w:trHeight w:val="300"/>
        </w:trPr>
        <w:tc>
          <w:tcPr>
            <w:tcW w:w="1276" w:type="dxa"/>
            <w:shd w:val="clear" w:color="auto" w:fill="auto"/>
            <w:noWrap/>
            <w:vAlign w:val="bottom"/>
            <w:hideMark/>
          </w:tcPr>
          <w:p w14:paraId="50406A2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Gullspång                                           </w:t>
            </w:r>
          </w:p>
        </w:tc>
        <w:tc>
          <w:tcPr>
            <w:tcW w:w="2552" w:type="dxa"/>
            <w:shd w:val="clear" w:color="auto" w:fill="auto"/>
            <w:noWrap/>
            <w:vAlign w:val="bottom"/>
            <w:hideMark/>
          </w:tcPr>
          <w:p w14:paraId="5235D1B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75BBD22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221</w:t>
            </w:r>
          </w:p>
        </w:tc>
        <w:tc>
          <w:tcPr>
            <w:tcW w:w="1134" w:type="dxa"/>
            <w:shd w:val="clear" w:color="auto" w:fill="auto"/>
            <w:noWrap/>
            <w:vAlign w:val="bottom"/>
            <w:hideMark/>
          </w:tcPr>
          <w:p w14:paraId="417A904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53,8</w:t>
            </w:r>
          </w:p>
        </w:tc>
      </w:tr>
      <w:tr w:rsidR="00E2233D" w:rsidRPr="005272EB" w14:paraId="2BF1B61D" w14:textId="77777777" w:rsidTr="00F01147">
        <w:trPr>
          <w:trHeight w:val="300"/>
        </w:trPr>
        <w:tc>
          <w:tcPr>
            <w:tcW w:w="1276" w:type="dxa"/>
            <w:shd w:val="clear" w:color="auto" w:fill="auto"/>
            <w:noWrap/>
            <w:vAlign w:val="bottom"/>
            <w:hideMark/>
          </w:tcPr>
          <w:p w14:paraId="577B7A1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Tranemo                                             </w:t>
            </w:r>
          </w:p>
        </w:tc>
        <w:tc>
          <w:tcPr>
            <w:tcW w:w="2552" w:type="dxa"/>
            <w:shd w:val="clear" w:color="auto" w:fill="auto"/>
            <w:noWrap/>
            <w:vAlign w:val="bottom"/>
            <w:hideMark/>
          </w:tcPr>
          <w:p w14:paraId="3706B8E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7F0C19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573</w:t>
            </w:r>
          </w:p>
        </w:tc>
        <w:tc>
          <w:tcPr>
            <w:tcW w:w="1134" w:type="dxa"/>
            <w:shd w:val="clear" w:color="auto" w:fill="auto"/>
            <w:noWrap/>
            <w:vAlign w:val="bottom"/>
            <w:hideMark/>
          </w:tcPr>
          <w:p w14:paraId="0A3EF2B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54,0</w:t>
            </w:r>
          </w:p>
        </w:tc>
      </w:tr>
      <w:tr w:rsidR="00E2233D" w:rsidRPr="005272EB" w14:paraId="4E46A483" w14:textId="77777777" w:rsidTr="00F01147">
        <w:trPr>
          <w:trHeight w:val="300"/>
        </w:trPr>
        <w:tc>
          <w:tcPr>
            <w:tcW w:w="1276" w:type="dxa"/>
            <w:shd w:val="clear" w:color="auto" w:fill="auto"/>
            <w:noWrap/>
            <w:vAlign w:val="bottom"/>
            <w:hideMark/>
          </w:tcPr>
          <w:p w14:paraId="72E43E6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Bengtsfors                                          </w:t>
            </w:r>
          </w:p>
        </w:tc>
        <w:tc>
          <w:tcPr>
            <w:tcW w:w="2552" w:type="dxa"/>
            <w:shd w:val="clear" w:color="auto" w:fill="auto"/>
            <w:noWrap/>
            <w:vAlign w:val="bottom"/>
            <w:hideMark/>
          </w:tcPr>
          <w:p w14:paraId="393A6396"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00B427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588</w:t>
            </w:r>
          </w:p>
        </w:tc>
        <w:tc>
          <w:tcPr>
            <w:tcW w:w="1134" w:type="dxa"/>
            <w:shd w:val="clear" w:color="auto" w:fill="auto"/>
            <w:noWrap/>
            <w:vAlign w:val="bottom"/>
            <w:hideMark/>
          </w:tcPr>
          <w:p w14:paraId="1B029CD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53,6</w:t>
            </w:r>
          </w:p>
        </w:tc>
      </w:tr>
      <w:tr w:rsidR="00E2233D" w:rsidRPr="005272EB" w14:paraId="5562E187" w14:textId="77777777" w:rsidTr="00F01147">
        <w:trPr>
          <w:trHeight w:val="300"/>
        </w:trPr>
        <w:tc>
          <w:tcPr>
            <w:tcW w:w="1276" w:type="dxa"/>
            <w:shd w:val="clear" w:color="auto" w:fill="auto"/>
            <w:noWrap/>
            <w:vAlign w:val="bottom"/>
            <w:hideMark/>
          </w:tcPr>
          <w:p w14:paraId="0722245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Mellerud                                            </w:t>
            </w:r>
          </w:p>
        </w:tc>
        <w:tc>
          <w:tcPr>
            <w:tcW w:w="2552" w:type="dxa"/>
            <w:shd w:val="clear" w:color="auto" w:fill="auto"/>
            <w:noWrap/>
            <w:vAlign w:val="bottom"/>
            <w:hideMark/>
          </w:tcPr>
          <w:p w14:paraId="43D8BC8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6CC647B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946</w:t>
            </w:r>
          </w:p>
        </w:tc>
        <w:tc>
          <w:tcPr>
            <w:tcW w:w="1134" w:type="dxa"/>
            <w:shd w:val="clear" w:color="auto" w:fill="auto"/>
            <w:noWrap/>
            <w:vAlign w:val="bottom"/>
            <w:hideMark/>
          </w:tcPr>
          <w:p w14:paraId="0DBAE15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52,9</w:t>
            </w:r>
          </w:p>
        </w:tc>
      </w:tr>
      <w:tr w:rsidR="00675DFF" w:rsidRPr="005272EB" w14:paraId="0AE5EAC8" w14:textId="77777777" w:rsidTr="00F01147">
        <w:trPr>
          <w:trHeight w:val="300"/>
        </w:trPr>
        <w:tc>
          <w:tcPr>
            <w:tcW w:w="1276" w:type="dxa"/>
            <w:shd w:val="clear" w:color="auto" w:fill="auto"/>
            <w:noWrap/>
            <w:vAlign w:val="bottom"/>
          </w:tcPr>
          <w:p w14:paraId="35263A2C" w14:textId="77777777" w:rsidR="00675DFF" w:rsidRPr="005272EB" w:rsidRDefault="00675DFF" w:rsidP="00C12FC9">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b/>
                <w:szCs w:val="18"/>
              </w:rPr>
              <w:t>Kommun</w:t>
            </w:r>
          </w:p>
        </w:tc>
        <w:tc>
          <w:tcPr>
            <w:tcW w:w="2552" w:type="dxa"/>
            <w:shd w:val="clear" w:color="auto" w:fill="auto"/>
            <w:noWrap/>
            <w:vAlign w:val="bottom"/>
          </w:tcPr>
          <w:p w14:paraId="16928553" w14:textId="77777777" w:rsidR="00675DFF" w:rsidRPr="005272EB" w:rsidRDefault="00675DFF" w:rsidP="00C12FC9">
            <w:pPr>
              <w:overflowPunct/>
              <w:autoSpaceDE/>
              <w:autoSpaceDN/>
              <w:adjustRightInd/>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Kommungrupp</w:t>
            </w:r>
          </w:p>
        </w:tc>
        <w:tc>
          <w:tcPr>
            <w:tcW w:w="850" w:type="dxa"/>
            <w:shd w:val="clear" w:color="auto" w:fill="auto"/>
            <w:noWrap/>
            <w:vAlign w:val="bottom"/>
          </w:tcPr>
          <w:p w14:paraId="0E1184BE" w14:textId="77777777" w:rsidR="00675DFF" w:rsidRPr="005272EB" w:rsidRDefault="00675DFF" w:rsidP="00C12FC9">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Invånare</w:t>
            </w:r>
          </w:p>
        </w:tc>
        <w:tc>
          <w:tcPr>
            <w:tcW w:w="1134" w:type="dxa"/>
            <w:shd w:val="clear" w:color="auto" w:fill="auto"/>
            <w:noWrap/>
            <w:vAlign w:val="bottom"/>
          </w:tcPr>
          <w:p w14:paraId="511E1A5B" w14:textId="77777777" w:rsidR="00675DFF" w:rsidRPr="005272EB" w:rsidRDefault="00675DFF" w:rsidP="00C12FC9">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Andel 20-64 år</w:t>
            </w:r>
          </w:p>
        </w:tc>
      </w:tr>
      <w:tr w:rsidR="00675DFF" w:rsidRPr="002218C1" w14:paraId="049AD2DE" w14:textId="77777777" w:rsidTr="00F01147">
        <w:trPr>
          <w:trHeight w:val="300"/>
        </w:trPr>
        <w:tc>
          <w:tcPr>
            <w:tcW w:w="1276" w:type="dxa"/>
            <w:shd w:val="clear" w:color="auto" w:fill="auto"/>
            <w:noWrap/>
            <w:vAlign w:val="bottom"/>
          </w:tcPr>
          <w:p w14:paraId="04B05626" w14:textId="4C504122" w:rsidR="00675DFF" w:rsidRPr="002218C1" w:rsidRDefault="00675DFF" w:rsidP="00C12FC9">
            <w:pPr>
              <w:overflowPunct/>
              <w:autoSpaceDE/>
              <w:autoSpaceDN/>
              <w:adjustRightInd/>
              <w:textAlignment w:val="auto"/>
              <w:rPr>
                <w:rFonts w:ascii="Trade Gothic LT Std Cn" w:hAnsi="Trade Gothic LT Std Cn" w:cs="Arial"/>
                <w:b/>
                <w:color w:val="000000"/>
                <w:szCs w:val="18"/>
                <w:lang w:eastAsia="sv-SE"/>
              </w:rPr>
            </w:pPr>
            <w:r w:rsidRPr="002218C1">
              <w:rPr>
                <w:rFonts w:ascii="Trade Gothic LT Std Cn" w:hAnsi="Trade Gothic LT Std Cn" w:cs="Arial"/>
                <w:b/>
                <w:color w:val="000000"/>
                <w:szCs w:val="18"/>
                <w:lang w:eastAsia="sv-SE"/>
              </w:rPr>
              <w:t>Västra Götalands län</w:t>
            </w:r>
            <w:r w:rsidR="00600068">
              <w:rPr>
                <w:rFonts w:ascii="Trade Gothic LT Std Cn" w:hAnsi="Trade Gothic LT Std Cn" w:cs="Arial"/>
                <w:b/>
                <w:color w:val="000000"/>
                <w:szCs w:val="18"/>
                <w:lang w:eastAsia="sv-SE"/>
              </w:rPr>
              <w:t>,</w:t>
            </w:r>
            <w:r w:rsidR="003E023C">
              <w:rPr>
                <w:rFonts w:ascii="Trade Gothic LT Std Cn" w:hAnsi="Trade Gothic LT Std Cn" w:cs="Arial"/>
                <w:b/>
                <w:color w:val="000000"/>
                <w:szCs w:val="18"/>
                <w:lang w:eastAsia="sv-SE"/>
              </w:rPr>
              <w:t xml:space="preserve"> </w:t>
            </w:r>
            <w:r>
              <w:rPr>
                <w:rFonts w:ascii="Trade Gothic LT Std Cn" w:hAnsi="Trade Gothic LT Std Cn" w:cs="Arial"/>
                <w:b/>
                <w:color w:val="000000"/>
                <w:szCs w:val="18"/>
                <w:lang w:eastAsia="sv-SE"/>
              </w:rPr>
              <w:t>forts.</w:t>
            </w:r>
          </w:p>
        </w:tc>
        <w:tc>
          <w:tcPr>
            <w:tcW w:w="2552" w:type="dxa"/>
            <w:shd w:val="clear" w:color="auto" w:fill="auto"/>
            <w:noWrap/>
            <w:vAlign w:val="bottom"/>
          </w:tcPr>
          <w:p w14:paraId="7BE599FC" w14:textId="0DA5BBBD" w:rsidR="00675DFF" w:rsidRPr="002218C1" w:rsidRDefault="00675DFF" w:rsidP="00C12FC9">
            <w:pPr>
              <w:overflowPunct/>
              <w:autoSpaceDE/>
              <w:autoSpaceDN/>
              <w:adjustRightInd/>
              <w:textAlignment w:val="auto"/>
              <w:rPr>
                <w:rFonts w:ascii="Trade Gothic LT Std Cn" w:hAnsi="Trade Gothic LT Std Cn" w:cs="Calibri"/>
                <w:b/>
                <w:color w:val="000000"/>
                <w:szCs w:val="18"/>
                <w:lang w:eastAsia="sv-SE"/>
              </w:rPr>
            </w:pPr>
          </w:p>
        </w:tc>
        <w:tc>
          <w:tcPr>
            <w:tcW w:w="850" w:type="dxa"/>
            <w:shd w:val="clear" w:color="auto" w:fill="auto"/>
            <w:noWrap/>
            <w:vAlign w:val="bottom"/>
          </w:tcPr>
          <w:p w14:paraId="325162DE" w14:textId="51A2304F" w:rsidR="00675DFF" w:rsidRPr="002218C1" w:rsidRDefault="00675DFF" w:rsidP="00C12FC9">
            <w:pPr>
              <w:overflowPunct/>
              <w:autoSpaceDE/>
              <w:autoSpaceDN/>
              <w:adjustRightInd/>
              <w:jc w:val="right"/>
              <w:textAlignment w:val="auto"/>
              <w:rPr>
                <w:rFonts w:ascii="Trade Gothic LT Std Cn" w:hAnsi="Trade Gothic LT Std Cn" w:cs="Calibri"/>
                <w:b/>
                <w:color w:val="000000"/>
                <w:szCs w:val="18"/>
                <w:lang w:eastAsia="sv-SE"/>
              </w:rPr>
            </w:pPr>
          </w:p>
        </w:tc>
        <w:tc>
          <w:tcPr>
            <w:tcW w:w="1134" w:type="dxa"/>
            <w:shd w:val="clear" w:color="auto" w:fill="auto"/>
            <w:noWrap/>
            <w:vAlign w:val="bottom"/>
          </w:tcPr>
          <w:p w14:paraId="774A9DF6" w14:textId="7A3A3593" w:rsidR="00675DFF" w:rsidRPr="002218C1" w:rsidRDefault="00675DFF" w:rsidP="00C12FC9">
            <w:pPr>
              <w:overflowPunct/>
              <w:autoSpaceDE/>
              <w:autoSpaceDN/>
              <w:adjustRightInd/>
              <w:jc w:val="right"/>
              <w:textAlignment w:val="auto"/>
              <w:rPr>
                <w:rFonts w:ascii="Trade Gothic LT Std Cn" w:hAnsi="Trade Gothic LT Std Cn" w:cs="Calibri"/>
                <w:b/>
                <w:color w:val="000000"/>
                <w:szCs w:val="18"/>
                <w:lang w:eastAsia="sv-SE"/>
              </w:rPr>
            </w:pPr>
          </w:p>
        </w:tc>
      </w:tr>
      <w:tr w:rsidR="003E023C" w:rsidRPr="005272EB" w14:paraId="7691160B" w14:textId="77777777" w:rsidTr="00F01147">
        <w:trPr>
          <w:trHeight w:val="300"/>
        </w:trPr>
        <w:tc>
          <w:tcPr>
            <w:tcW w:w="1276" w:type="dxa"/>
            <w:shd w:val="clear" w:color="auto" w:fill="auto"/>
            <w:noWrap/>
            <w:vAlign w:val="bottom"/>
            <w:hideMark/>
          </w:tcPr>
          <w:p w14:paraId="0C95E956" w14:textId="77777777" w:rsidR="003E023C" w:rsidRPr="005272EB" w:rsidRDefault="003E023C" w:rsidP="00C12FC9">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Lilla Edet</w:t>
            </w:r>
          </w:p>
        </w:tc>
        <w:tc>
          <w:tcPr>
            <w:tcW w:w="2552" w:type="dxa"/>
            <w:shd w:val="clear" w:color="auto" w:fill="auto"/>
            <w:noWrap/>
            <w:vAlign w:val="bottom"/>
            <w:hideMark/>
          </w:tcPr>
          <w:p w14:paraId="6E254D66" w14:textId="77777777" w:rsidR="003E023C" w:rsidRPr="005272EB" w:rsidRDefault="003E023C" w:rsidP="00C12FC9">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281734FF" w14:textId="77777777" w:rsidR="003E023C" w:rsidRPr="005272EB" w:rsidRDefault="003E023C" w:rsidP="00C12FC9">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580</w:t>
            </w:r>
          </w:p>
        </w:tc>
        <w:tc>
          <w:tcPr>
            <w:tcW w:w="1134" w:type="dxa"/>
            <w:shd w:val="clear" w:color="auto" w:fill="auto"/>
            <w:noWrap/>
            <w:vAlign w:val="bottom"/>
            <w:hideMark/>
          </w:tcPr>
          <w:p w14:paraId="1D58E68B" w14:textId="77777777" w:rsidR="003E023C" w:rsidRPr="005272EB" w:rsidRDefault="003E023C" w:rsidP="00C12FC9">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57,9</w:t>
            </w:r>
          </w:p>
        </w:tc>
      </w:tr>
      <w:tr w:rsidR="00E2233D" w:rsidRPr="005272EB" w14:paraId="0DB6BC27" w14:textId="77777777" w:rsidTr="00F01147">
        <w:trPr>
          <w:trHeight w:val="300"/>
        </w:trPr>
        <w:tc>
          <w:tcPr>
            <w:tcW w:w="1276" w:type="dxa"/>
            <w:shd w:val="clear" w:color="auto" w:fill="auto"/>
            <w:noWrap/>
            <w:vAlign w:val="bottom"/>
            <w:hideMark/>
          </w:tcPr>
          <w:p w14:paraId="1D9BC9D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Mark                                                </w:t>
            </w:r>
          </w:p>
        </w:tc>
        <w:tc>
          <w:tcPr>
            <w:tcW w:w="2552" w:type="dxa"/>
            <w:shd w:val="clear" w:color="auto" w:fill="auto"/>
            <w:noWrap/>
            <w:vAlign w:val="bottom"/>
            <w:hideMark/>
          </w:tcPr>
          <w:p w14:paraId="7C9A64C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4A18871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763</w:t>
            </w:r>
          </w:p>
        </w:tc>
        <w:tc>
          <w:tcPr>
            <w:tcW w:w="1134" w:type="dxa"/>
            <w:shd w:val="clear" w:color="auto" w:fill="auto"/>
            <w:noWrap/>
            <w:vAlign w:val="bottom"/>
            <w:hideMark/>
          </w:tcPr>
          <w:p w14:paraId="2A049AE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E2233D" w:rsidRPr="005272EB" w14:paraId="2023C763" w14:textId="77777777" w:rsidTr="00F01147">
        <w:trPr>
          <w:trHeight w:val="300"/>
        </w:trPr>
        <w:tc>
          <w:tcPr>
            <w:tcW w:w="1276" w:type="dxa"/>
            <w:shd w:val="clear" w:color="auto" w:fill="auto"/>
            <w:noWrap/>
            <w:vAlign w:val="bottom"/>
            <w:hideMark/>
          </w:tcPr>
          <w:p w14:paraId="365CD4C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Svenljunga                                          </w:t>
            </w:r>
          </w:p>
        </w:tc>
        <w:tc>
          <w:tcPr>
            <w:tcW w:w="2552" w:type="dxa"/>
            <w:shd w:val="clear" w:color="auto" w:fill="auto"/>
            <w:noWrap/>
            <w:vAlign w:val="bottom"/>
            <w:hideMark/>
          </w:tcPr>
          <w:p w14:paraId="225C6B8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4E95F69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239</w:t>
            </w:r>
          </w:p>
        </w:tc>
        <w:tc>
          <w:tcPr>
            <w:tcW w:w="1134" w:type="dxa"/>
            <w:shd w:val="clear" w:color="auto" w:fill="auto"/>
            <w:noWrap/>
            <w:vAlign w:val="bottom"/>
            <w:hideMark/>
          </w:tcPr>
          <w:p w14:paraId="6A21721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54,6</w:t>
            </w:r>
          </w:p>
        </w:tc>
      </w:tr>
      <w:tr w:rsidR="00E2233D" w:rsidRPr="005272EB" w14:paraId="43B43E2D" w14:textId="77777777" w:rsidTr="00F01147">
        <w:trPr>
          <w:trHeight w:val="300"/>
        </w:trPr>
        <w:tc>
          <w:tcPr>
            <w:tcW w:w="1276" w:type="dxa"/>
            <w:shd w:val="clear" w:color="auto" w:fill="auto"/>
            <w:noWrap/>
            <w:vAlign w:val="bottom"/>
            <w:hideMark/>
          </w:tcPr>
          <w:p w14:paraId="17A4D65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Herrljunga                                          </w:t>
            </w:r>
          </w:p>
        </w:tc>
        <w:tc>
          <w:tcPr>
            <w:tcW w:w="2552" w:type="dxa"/>
            <w:shd w:val="clear" w:color="auto" w:fill="auto"/>
            <w:noWrap/>
            <w:vAlign w:val="bottom"/>
            <w:hideMark/>
          </w:tcPr>
          <w:p w14:paraId="29BEA17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1461DD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282</w:t>
            </w:r>
          </w:p>
        </w:tc>
        <w:tc>
          <w:tcPr>
            <w:tcW w:w="1134" w:type="dxa"/>
            <w:shd w:val="clear" w:color="auto" w:fill="auto"/>
            <w:noWrap/>
            <w:vAlign w:val="bottom"/>
            <w:hideMark/>
          </w:tcPr>
          <w:p w14:paraId="49F47EE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55,6</w:t>
            </w:r>
          </w:p>
        </w:tc>
      </w:tr>
      <w:tr w:rsidR="00E2233D" w:rsidRPr="005272EB" w14:paraId="36CF1FBD" w14:textId="77777777" w:rsidTr="00F01147">
        <w:trPr>
          <w:trHeight w:val="300"/>
        </w:trPr>
        <w:tc>
          <w:tcPr>
            <w:tcW w:w="1276" w:type="dxa"/>
            <w:shd w:val="clear" w:color="auto" w:fill="auto"/>
            <w:noWrap/>
            <w:vAlign w:val="bottom"/>
            <w:hideMark/>
          </w:tcPr>
          <w:p w14:paraId="74C22647"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Vara                                                </w:t>
            </w:r>
          </w:p>
        </w:tc>
        <w:tc>
          <w:tcPr>
            <w:tcW w:w="2552" w:type="dxa"/>
            <w:shd w:val="clear" w:color="auto" w:fill="auto"/>
            <w:noWrap/>
            <w:vAlign w:val="bottom"/>
            <w:hideMark/>
          </w:tcPr>
          <w:p w14:paraId="57435B2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E0C5CC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557</w:t>
            </w:r>
          </w:p>
        </w:tc>
        <w:tc>
          <w:tcPr>
            <w:tcW w:w="1134" w:type="dxa"/>
            <w:shd w:val="clear" w:color="auto" w:fill="auto"/>
            <w:noWrap/>
            <w:vAlign w:val="bottom"/>
            <w:hideMark/>
          </w:tcPr>
          <w:p w14:paraId="4B4F287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55,3</w:t>
            </w:r>
          </w:p>
        </w:tc>
      </w:tr>
      <w:tr w:rsidR="00E2233D" w:rsidRPr="005272EB" w14:paraId="339DD575" w14:textId="77777777" w:rsidTr="00F01147">
        <w:trPr>
          <w:trHeight w:val="300"/>
        </w:trPr>
        <w:tc>
          <w:tcPr>
            <w:tcW w:w="1276" w:type="dxa"/>
            <w:shd w:val="clear" w:color="auto" w:fill="auto"/>
            <w:noWrap/>
            <w:vAlign w:val="bottom"/>
            <w:hideMark/>
          </w:tcPr>
          <w:p w14:paraId="4301615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Götene                                              </w:t>
            </w:r>
          </w:p>
        </w:tc>
        <w:tc>
          <w:tcPr>
            <w:tcW w:w="2552" w:type="dxa"/>
            <w:shd w:val="clear" w:color="auto" w:fill="auto"/>
            <w:noWrap/>
            <w:vAlign w:val="bottom"/>
            <w:hideMark/>
          </w:tcPr>
          <w:p w14:paraId="27000B9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7CA6B0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092</w:t>
            </w:r>
          </w:p>
        </w:tc>
        <w:tc>
          <w:tcPr>
            <w:tcW w:w="1134" w:type="dxa"/>
            <w:shd w:val="clear" w:color="auto" w:fill="auto"/>
            <w:noWrap/>
            <w:vAlign w:val="bottom"/>
            <w:hideMark/>
          </w:tcPr>
          <w:p w14:paraId="3B7932C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55,0</w:t>
            </w:r>
          </w:p>
        </w:tc>
      </w:tr>
      <w:tr w:rsidR="00E2233D" w:rsidRPr="005272EB" w14:paraId="3142B032" w14:textId="77777777" w:rsidTr="00F01147">
        <w:trPr>
          <w:trHeight w:val="300"/>
        </w:trPr>
        <w:tc>
          <w:tcPr>
            <w:tcW w:w="1276" w:type="dxa"/>
            <w:shd w:val="clear" w:color="auto" w:fill="auto"/>
            <w:noWrap/>
            <w:vAlign w:val="bottom"/>
            <w:hideMark/>
          </w:tcPr>
          <w:p w14:paraId="4912C93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Tibro</w:t>
            </w:r>
          </w:p>
        </w:tc>
        <w:tc>
          <w:tcPr>
            <w:tcW w:w="2552" w:type="dxa"/>
            <w:shd w:val="clear" w:color="auto" w:fill="auto"/>
            <w:noWrap/>
            <w:vAlign w:val="bottom"/>
            <w:hideMark/>
          </w:tcPr>
          <w:p w14:paraId="70BD0E8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FE4287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673</w:t>
            </w:r>
          </w:p>
        </w:tc>
        <w:tc>
          <w:tcPr>
            <w:tcW w:w="1134" w:type="dxa"/>
            <w:shd w:val="clear" w:color="auto" w:fill="auto"/>
            <w:noWrap/>
            <w:vAlign w:val="bottom"/>
            <w:hideMark/>
          </w:tcPr>
          <w:p w14:paraId="0EF03C3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53,9</w:t>
            </w:r>
          </w:p>
        </w:tc>
      </w:tr>
      <w:tr w:rsidR="00E2233D" w:rsidRPr="005272EB" w14:paraId="671903E1" w14:textId="77777777" w:rsidTr="00F01147">
        <w:trPr>
          <w:trHeight w:val="300"/>
        </w:trPr>
        <w:tc>
          <w:tcPr>
            <w:tcW w:w="1276" w:type="dxa"/>
            <w:shd w:val="clear" w:color="auto" w:fill="auto"/>
            <w:noWrap/>
            <w:vAlign w:val="bottom"/>
            <w:hideMark/>
          </w:tcPr>
          <w:p w14:paraId="666E3A1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Töreboda                                            </w:t>
            </w:r>
          </w:p>
        </w:tc>
        <w:tc>
          <w:tcPr>
            <w:tcW w:w="2552" w:type="dxa"/>
            <w:shd w:val="clear" w:color="auto" w:fill="auto"/>
            <w:noWrap/>
            <w:vAlign w:val="bottom"/>
            <w:hideMark/>
          </w:tcPr>
          <w:p w14:paraId="2DB6781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C29E2F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009</w:t>
            </w:r>
          </w:p>
        </w:tc>
        <w:tc>
          <w:tcPr>
            <w:tcW w:w="1134" w:type="dxa"/>
            <w:shd w:val="clear" w:color="auto" w:fill="auto"/>
            <w:noWrap/>
            <w:vAlign w:val="bottom"/>
            <w:hideMark/>
          </w:tcPr>
          <w:p w14:paraId="7DF625E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55,2</w:t>
            </w:r>
          </w:p>
        </w:tc>
      </w:tr>
      <w:tr w:rsidR="00E2233D" w:rsidRPr="005272EB" w14:paraId="77715C1B" w14:textId="77777777" w:rsidTr="00F01147">
        <w:trPr>
          <w:trHeight w:val="300"/>
        </w:trPr>
        <w:tc>
          <w:tcPr>
            <w:tcW w:w="1276" w:type="dxa"/>
            <w:shd w:val="clear" w:color="auto" w:fill="auto"/>
            <w:noWrap/>
            <w:vAlign w:val="bottom"/>
            <w:hideMark/>
          </w:tcPr>
          <w:p w14:paraId="45B6BD68"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Göteborg</w:t>
            </w:r>
          </w:p>
        </w:tc>
        <w:tc>
          <w:tcPr>
            <w:tcW w:w="2552" w:type="dxa"/>
            <w:shd w:val="clear" w:color="auto" w:fill="auto"/>
            <w:noWrap/>
            <w:vAlign w:val="bottom"/>
            <w:hideMark/>
          </w:tcPr>
          <w:p w14:paraId="0E8D237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Storstäder</w:t>
            </w:r>
          </w:p>
        </w:tc>
        <w:tc>
          <w:tcPr>
            <w:tcW w:w="850" w:type="dxa"/>
            <w:shd w:val="clear" w:color="auto" w:fill="auto"/>
            <w:noWrap/>
            <w:vAlign w:val="bottom"/>
            <w:hideMark/>
          </w:tcPr>
          <w:p w14:paraId="57972AA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089</w:t>
            </w:r>
          </w:p>
        </w:tc>
        <w:tc>
          <w:tcPr>
            <w:tcW w:w="1134" w:type="dxa"/>
            <w:shd w:val="clear" w:color="auto" w:fill="auto"/>
            <w:noWrap/>
            <w:vAlign w:val="bottom"/>
            <w:hideMark/>
          </w:tcPr>
          <w:p w14:paraId="5D4D3ED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63,7</w:t>
            </w:r>
          </w:p>
        </w:tc>
      </w:tr>
      <w:tr w:rsidR="00E2233D" w:rsidRPr="005272EB" w14:paraId="3E72912E" w14:textId="77777777" w:rsidTr="00F01147">
        <w:trPr>
          <w:trHeight w:val="300"/>
        </w:trPr>
        <w:tc>
          <w:tcPr>
            <w:tcW w:w="1276" w:type="dxa"/>
            <w:shd w:val="clear" w:color="auto" w:fill="auto"/>
            <w:noWrap/>
            <w:vAlign w:val="bottom"/>
            <w:hideMark/>
          </w:tcPr>
          <w:p w14:paraId="52E75E0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Mölndal</w:t>
            </w:r>
          </w:p>
        </w:tc>
        <w:tc>
          <w:tcPr>
            <w:tcW w:w="2552" w:type="dxa"/>
            <w:shd w:val="clear" w:color="auto" w:fill="auto"/>
            <w:noWrap/>
            <w:vAlign w:val="bottom"/>
            <w:hideMark/>
          </w:tcPr>
          <w:p w14:paraId="110E69A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70F7762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659</w:t>
            </w:r>
          </w:p>
        </w:tc>
        <w:tc>
          <w:tcPr>
            <w:tcW w:w="1134" w:type="dxa"/>
            <w:shd w:val="clear" w:color="auto" w:fill="auto"/>
            <w:noWrap/>
            <w:vAlign w:val="bottom"/>
            <w:hideMark/>
          </w:tcPr>
          <w:p w14:paraId="607D354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58,9</w:t>
            </w:r>
          </w:p>
        </w:tc>
      </w:tr>
      <w:tr w:rsidR="00E2233D" w:rsidRPr="005272EB" w14:paraId="390D3C8A" w14:textId="77777777" w:rsidTr="00F01147">
        <w:trPr>
          <w:trHeight w:val="300"/>
        </w:trPr>
        <w:tc>
          <w:tcPr>
            <w:tcW w:w="1276" w:type="dxa"/>
            <w:shd w:val="clear" w:color="auto" w:fill="auto"/>
            <w:noWrap/>
            <w:vAlign w:val="bottom"/>
            <w:hideMark/>
          </w:tcPr>
          <w:p w14:paraId="53C17817"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Kungälv</w:t>
            </w:r>
          </w:p>
        </w:tc>
        <w:tc>
          <w:tcPr>
            <w:tcW w:w="2552" w:type="dxa"/>
            <w:shd w:val="clear" w:color="auto" w:fill="auto"/>
            <w:noWrap/>
            <w:vAlign w:val="bottom"/>
            <w:hideMark/>
          </w:tcPr>
          <w:p w14:paraId="4028E89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storstäderna</w:t>
            </w:r>
          </w:p>
        </w:tc>
        <w:tc>
          <w:tcPr>
            <w:tcW w:w="850" w:type="dxa"/>
            <w:shd w:val="clear" w:color="auto" w:fill="auto"/>
            <w:noWrap/>
            <w:vAlign w:val="bottom"/>
            <w:hideMark/>
          </w:tcPr>
          <w:p w14:paraId="7C70BC3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753</w:t>
            </w:r>
          </w:p>
        </w:tc>
        <w:tc>
          <w:tcPr>
            <w:tcW w:w="1134" w:type="dxa"/>
            <w:shd w:val="clear" w:color="auto" w:fill="auto"/>
            <w:noWrap/>
            <w:vAlign w:val="bottom"/>
            <w:hideMark/>
          </w:tcPr>
          <w:p w14:paraId="0BF109A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56,1</w:t>
            </w:r>
          </w:p>
        </w:tc>
      </w:tr>
      <w:tr w:rsidR="00E2233D" w:rsidRPr="005272EB" w14:paraId="49176E04" w14:textId="77777777" w:rsidTr="00F01147">
        <w:trPr>
          <w:trHeight w:val="300"/>
        </w:trPr>
        <w:tc>
          <w:tcPr>
            <w:tcW w:w="1276" w:type="dxa"/>
            <w:shd w:val="clear" w:color="auto" w:fill="auto"/>
            <w:noWrap/>
            <w:vAlign w:val="bottom"/>
            <w:hideMark/>
          </w:tcPr>
          <w:p w14:paraId="4BD85C4A"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Lysekil                                             </w:t>
            </w:r>
          </w:p>
        </w:tc>
        <w:tc>
          <w:tcPr>
            <w:tcW w:w="2552" w:type="dxa"/>
            <w:shd w:val="clear" w:color="auto" w:fill="auto"/>
            <w:noWrap/>
            <w:vAlign w:val="bottom"/>
            <w:hideMark/>
          </w:tcPr>
          <w:p w14:paraId="46595AC6"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6CFC3A3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396</w:t>
            </w:r>
          </w:p>
        </w:tc>
        <w:tc>
          <w:tcPr>
            <w:tcW w:w="1134" w:type="dxa"/>
            <w:shd w:val="clear" w:color="auto" w:fill="auto"/>
            <w:noWrap/>
            <w:vAlign w:val="bottom"/>
            <w:hideMark/>
          </w:tcPr>
          <w:p w14:paraId="23532DF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53,7</w:t>
            </w:r>
          </w:p>
        </w:tc>
      </w:tr>
      <w:tr w:rsidR="00E2233D" w:rsidRPr="005272EB" w14:paraId="04C218F0" w14:textId="77777777" w:rsidTr="00F01147">
        <w:trPr>
          <w:trHeight w:val="300"/>
        </w:trPr>
        <w:tc>
          <w:tcPr>
            <w:tcW w:w="1276" w:type="dxa"/>
            <w:shd w:val="clear" w:color="auto" w:fill="auto"/>
            <w:noWrap/>
            <w:vAlign w:val="bottom"/>
            <w:hideMark/>
          </w:tcPr>
          <w:p w14:paraId="22E4710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Uddevalla</w:t>
            </w:r>
          </w:p>
        </w:tc>
        <w:tc>
          <w:tcPr>
            <w:tcW w:w="2552" w:type="dxa"/>
            <w:shd w:val="clear" w:color="auto" w:fill="auto"/>
            <w:noWrap/>
            <w:vAlign w:val="bottom"/>
            <w:hideMark/>
          </w:tcPr>
          <w:p w14:paraId="30D0469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4131328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530</w:t>
            </w:r>
          </w:p>
        </w:tc>
        <w:tc>
          <w:tcPr>
            <w:tcW w:w="1134" w:type="dxa"/>
            <w:shd w:val="clear" w:color="auto" w:fill="auto"/>
            <w:noWrap/>
            <w:vAlign w:val="bottom"/>
            <w:hideMark/>
          </w:tcPr>
          <w:p w14:paraId="176B26F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56,5</w:t>
            </w:r>
          </w:p>
        </w:tc>
      </w:tr>
      <w:tr w:rsidR="00E2233D" w:rsidRPr="005272EB" w14:paraId="75128B43" w14:textId="77777777" w:rsidTr="00F01147">
        <w:trPr>
          <w:trHeight w:val="300"/>
        </w:trPr>
        <w:tc>
          <w:tcPr>
            <w:tcW w:w="1276" w:type="dxa"/>
            <w:shd w:val="clear" w:color="auto" w:fill="auto"/>
            <w:noWrap/>
            <w:vAlign w:val="bottom"/>
            <w:hideMark/>
          </w:tcPr>
          <w:p w14:paraId="25436EC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Strömstad                                           </w:t>
            </w:r>
          </w:p>
        </w:tc>
        <w:tc>
          <w:tcPr>
            <w:tcW w:w="2552" w:type="dxa"/>
            <w:shd w:val="clear" w:color="auto" w:fill="auto"/>
            <w:noWrap/>
            <w:vAlign w:val="bottom"/>
            <w:hideMark/>
          </w:tcPr>
          <w:p w14:paraId="26FE907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0EF988A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295</w:t>
            </w:r>
          </w:p>
        </w:tc>
        <w:tc>
          <w:tcPr>
            <w:tcW w:w="1134" w:type="dxa"/>
            <w:shd w:val="clear" w:color="auto" w:fill="auto"/>
            <w:noWrap/>
            <w:vAlign w:val="bottom"/>
            <w:hideMark/>
          </w:tcPr>
          <w:p w14:paraId="15FBB9C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57,0</w:t>
            </w:r>
          </w:p>
        </w:tc>
      </w:tr>
      <w:tr w:rsidR="00E2233D" w:rsidRPr="005272EB" w14:paraId="2A7FD6B4" w14:textId="77777777" w:rsidTr="00F01147">
        <w:trPr>
          <w:trHeight w:val="300"/>
        </w:trPr>
        <w:tc>
          <w:tcPr>
            <w:tcW w:w="1276" w:type="dxa"/>
            <w:shd w:val="clear" w:color="auto" w:fill="auto"/>
            <w:noWrap/>
            <w:vAlign w:val="bottom"/>
            <w:hideMark/>
          </w:tcPr>
          <w:p w14:paraId="63757B3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Vänersborg</w:t>
            </w:r>
          </w:p>
        </w:tc>
        <w:tc>
          <w:tcPr>
            <w:tcW w:w="2552" w:type="dxa"/>
            <w:shd w:val="clear" w:color="auto" w:fill="auto"/>
            <w:noWrap/>
            <w:vAlign w:val="bottom"/>
            <w:hideMark/>
          </w:tcPr>
          <w:p w14:paraId="2D0563D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42D528E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968</w:t>
            </w:r>
          </w:p>
        </w:tc>
        <w:tc>
          <w:tcPr>
            <w:tcW w:w="1134" w:type="dxa"/>
            <w:shd w:val="clear" w:color="auto" w:fill="auto"/>
            <w:noWrap/>
            <w:vAlign w:val="bottom"/>
            <w:hideMark/>
          </w:tcPr>
          <w:p w14:paraId="068EAC9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E2233D" w:rsidRPr="005272EB" w14:paraId="4B6876BE" w14:textId="77777777" w:rsidTr="00F01147">
        <w:trPr>
          <w:trHeight w:val="300"/>
        </w:trPr>
        <w:tc>
          <w:tcPr>
            <w:tcW w:w="1276" w:type="dxa"/>
            <w:shd w:val="clear" w:color="auto" w:fill="auto"/>
            <w:noWrap/>
            <w:vAlign w:val="bottom"/>
            <w:hideMark/>
          </w:tcPr>
          <w:p w14:paraId="055C739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Trollhättan</w:t>
            </w:r>
          </w:p>
        </w:tc>
        <w:tc>
          <w:tcPr>
            <w:tcW w:w="2552" w:type="dxa"/>
            <w:shd w:val="clear" w:color="auto" w:fill="auto"/>
            <w:noWrap/>
            <w:vAlign w:val="bottom"/>
            <w:hideMark/>
          </w:tcPr>
          <w:p w14:paraId="46CA095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4FD4567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749</w:t>
            </w:r>
          </w:p>
        </w:tc>
        <w:tc>
          <w:tcPr>
            <w:tcW w:w="1134" w:type="dxa"/>
            <w:shd w:val="clear" w:color="auto" w:fill="auto"/>
            <w:noWrap/>
            <w:vAlign w:val="bottom"/>
            <w:hideMark/>
          </w:tcPr>
          <w:p w14:paraId="2007197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57,9</w:t>
            </w:r>
          </w:p>
        </w:tc>
      </w:tr>
      <w:tr w:rsidR="00E2233D" w:rsidRPr="005272EB" w14:paraId="190FA64F" w14:textId="77777777" w:rsidTr="00F01147">
        <w:trPr>
          <w:trHeight w:val="300"/>
        </w:trPr>
        <w:tc>
          <w:tcPr>
            <w:tcW w:w="1276" w:type="dxa"/>
            <w:shd w:val="clear" w:color="auto" w:fill="auto"/>
            <w:noWrap/>
            <w:vAlign w:val="bottom"/>
            <w:hideMark/>
          </w:tcPr>
          <w:p w14:paraId="01A03DA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Alingsås</w:t>
            </w:r>
          </w:p>
        </w:tc>
        <w:tc>
          <w:tcPr>
            <w:tcW w:w="2552" w:type="dxa"/>
            <w:shd w:val="clear" w:color="auto" w:fill="auto"/>
            <w:noWrap/>
            <w:vAlign w:val="bottom"/>
            <w:hideMark/>
          </w:tcPr>
          <w:p w14:paraId="7B6AE9D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4F99CEB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355</w:t>
            </w:r>
          </w:p>
        </w:tc>
        <w:tc>
          <w:tcPr>
            <w:tcW w:w="1134" w:type="dxa"/>
            <w:shd w:val="clear" w:color="auto" w:fill="auto"/>
            <w:noWrap/>
            <w:vAlign w:val="bottom"/>
            <w:hideMark/>
          </w:tcPr>
          <w:p w14:paraId="5A9B762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55,7</w:t>
            </w:r>
          </w:p>
        </w:tc>
      </w:tr>
      <w:tr w:rsidR="00E2233D" w:rsidRPr="005272EB" w14:paraId="08E595AC" w14:textId="77777777" w:rsidTr="00F01147">
        <w:trPr>
          <w:trHeight w:val="300"/>
        </w:trPr>
        <w:tc>
          <w:tcPr>
            <w:tcW w:w="1276" w:type="dxa"/>
            <w:shd w:val="clear" w:color="auto" w:fill="auto"/>
            <w:noWrap/>
            <w:vAlign w:val="bottom"/>
            <w:hideMark/>
          </w:tcPr>
          <w:p w14:paraId="086BE1C5"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Borås</w:t>
            </w:r>
          </w:p>
        </w:tc>
        <w:tc>
          <w:tcPr>
            <w:tcW w:w="2552" w:type="dxa"/>
            <w:shd w:val="clear" w:color="auto" w:fill="auto"/>
            <w:noWrap/>
            <w:vAlign w:val="bottom"/>
            <w:hideMark/>
          </w:tcPr>
          <w:p w14:paraId="2DC0F77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5EE2733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867</w:t>
            </w:r>
          </w:p>
        </w:tc>
        <w:tc>
          <w:tcPr>
            <w:tcW w:w="1134" w:type="dxa"/>
            <w:shd w:val="clear" w:color="auto" w:fill="auto"/>
            <w:noWrap/>
            <w:vAlign w:val="bottom"/>
            <w:hideMark/>
          </w:tcPr>
          <w:p w14:paraId="306AB66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58,2</w:t>
            </w:r>
          </w:p>
        </w:tc>
      </w:tr>
      <w:tr w:rsidR="00E2233D" w:rsidRPr="005272EB" w14:paraId="31B6D781" w14:textId="77777777" w:rsidTr="00F01147">
        <w:trPr>
          <w:trHeight w:val="300"/>
        </w:trPr>
        <w:tc>
          <w:tcPr>
            <w:tcW w:w="1276" w:type="dxa"/>
            <w:shd w:val="clear" w:color="auto" w:fill="auto"/>
            <w:noWrap/>
            <w:vAlign w:val="bottom"/>
            <w:hideMark/>
          </w:tcPr>
          <w:p w14:paraId="6AAB96B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Ulricehamn                                          </w:t>
            </w:r>
          </w:p>
        </w:tc>
        <w:tc>
          <w:tcPr>
            <w:tcW w:w="2552" w:type="dxa"/>
            <w:shd w:val="clear" w:color="auto" w:fill="auto"/>
            <w:noWrap/>
            <w:vAlign w:val="bottom"/>
            <w:hideMark/>
          </w:tcPr>
          <w:p w14:paraId="53C0C86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25D5424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015</w:t>
            </w:r>
          </w:p>
        </w:tc>
        <w:tc>
          <w:tcPr>
            <w:tcW w:w="1134" w:type="dxa"/>
            <w:shd w:val="clear" w:color="auto" w:fill="auto"/>
            <w:noWrap/>
            <w:vAlign w:val="bottom"/>
            <w:hideMark/>
          </w:tcPr>
          <w:p w14:paraId="015B96D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54,7</w:t>
            </w:r>
          </w:p>
        </w:tc>
      </w:tr>
      <w:tr w:rsidR="00E2233D" w:rsidRPr="005272EB" w14:paraId="4471D3C4" w14:textId="77777777" w:rsidTr="00F01147">
        <w:trPr>
          <w:trHeight w:val="300"/>
        </w:trPr>
        <w:tc>
          <w:tcPr>
            <w:tcW w:w="1276" w:type="dxa"/>
            <w:shd w:val="clear" w:color="auto" w:fill="auto"/>
            <w:noWrap/>
            <w:vAlign w:val="bottom"/>
            <w:hideMark/>
          </w:tcPr>
          <w:p w14:paraId="4E762D15"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Åmål                                                </w:t>
            </w:r>
          </w:p>
        </w:tc>
        <w:tc>
          <w:tcPr>
            <w:tcW w:w="2552" w:type="dxa"/>
            <w:shd w:val="clear" w:color="auto" w:fill="auto"/>
            <w:noWrap/>
            <w:vAlign w:val="bottom"/>
            <w:hideMark/>
          </w:tcPr>
          <w:p w14:paraId="26AC4CF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3B11892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211</w:t>
            </w:r>
          </w:p>
        </w:tc>
        <w:tc>
          <w:tcPr>
            <w:tcW w:w="1134" w:type="dxa"/>
            <w:shd w:val="clear" w:color="auto" w:fill="auto"/>
            <w:noWrap/>
            <w:vAlign w:val="bottom"/>
            <w:hideMark/>
          </w:tcPr>
          <w:p w14:paraId="2AC78CD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53,5</w:t>
            </w:r>
          </w:p>
        </w:tc>
      </w:tr>
      <w:tr w:rsidR="00E2233D" w:rsidRPr="005272EB" w14:paraId="3E9FB463" w14:textId="77777777" w:rsidTr="00F01147">
        <w:trPr>
          <w:trHeight w:val="300"/>
        </w:trPr>
        <w:tc>
          <w:tcPr>
            <w:tcW w:w="1276" w:type="dxa"/>
            <w:shd w:val="clear" w:color="auto" w:fill="auto"/>
            <w:noWrap/>
            <w:vAlign w:val="bottom"/>
            <w:hideMark/>
          </w:tcPr>
          <w:p w14:paraId="5DD5D5A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Mariestad                                           </w:t>
            </w:r>
          </w:p>
        </w:tc>
        <w:tc>
          <w:tcPr>
            <w:tcW w:w="2552" w:type="dxa"/>
            <w:shd w:val="clear" w:color="auto" w:fill="auto"/>
            <w:noWrap/>
            <w:vAlign w:val="bottom"/>
            <w:hideMark/>
          </w:tcPr>
          <w:p w14:paraId="6F7149A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682315B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739</w:t>
            </w:r>
          </w:p>
        </w:tc>
        <w:tc>
          <w:tcPr>
            <w:tcW w:w="1134" w:type="dxa"/>
            <w:shd w:val="clear" w:color="auto" w:fill="auto"/>
            <w:noWrap/>
            <w:vAlign w:val="bottom"/>
            <w:hideMark/>
          </w:tcPr>
          <w:p w14:paraId="2504A7A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54,2</w:t>
            </w:r>
          </w:p>
        </w:tc>
      </w:tr>
      <w:tr w:rsidR="00E2233D" w:rsidRPr="005272EB" w14:paraId="1FF71BD6" w14:textId="77777777" w:rsidTr="00F01147">
        <w:trPr>
          <w:trHeight w:val="300"/>
        </w:trPr>
        <w:tc>
          <w:tcPr>
            <w:tcW w:w="1276" w:type="dxa"/>
            <w:shd w:val="clear" w:color="auto" w:fill="auto"/>
            <w:noWrap/>
            <w:vAlign w:val="bottom"/>
            <w:hideMark/>
          </w:tcPr>
          <w:p w14:paraId="0FD81F3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Lidköping                                           </w:t>
            </w:r>
          </w:p>
        </w:tc>
        <w:tc>
          <w:tcPr>
            <w:tcW w:w="2552" w:type="dxa"/>
            <w:shd w:val="clear" w:color="auto" w:fill="auto"/>
            <w:noWrap/>
            <w:vAlign w:val="bottom"/>
            <w:hideMark/>
          </w:tcPr>
          <w:p w14:paraId="713183D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139C0F0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254</w:t>
            </w:r>
          </w:p>
        </w:tc>
        <w:tc>
          <w:tcPr>
            <w:tcW w:w="1134" w:type="dxa"/>
            <w:shd w:val="clear" w:color="auto" w:fill="auto"/>
            <w:noWrap/>
            <w:vAlign w:val="bottom"/>
            <w:hideMark/>
          </w:tcPr>
          <w:p w14:paraId="64F82D8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56,3</w:t>
            </w:r>
          </w:p>
        </w:tc>
      </w:tr>
      <w:tr w:rsidR="00E2233D" w:rsidRPr="005272EB" w14:paraId="0E5278AF" w14:textId="77777777" w:rsidTr="00F01147">
        <w:trPr>
          <w:trHeight w:val="300"/>
        </w:trPr>
        <w:tc>
          <w:tcPr>
            <w:tcW w:w="1276" w:type="dxa"/>
            <w:shd w:val="clear" w:color="auto" w:fill="auto"/>
            <w:noWrap/>
            <w:vAlign w:val="bottom"/>
            <w:hideMark/>
          </w:tcPr>
          <w:p w14:paraId="65F3B66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Skara                                               </w:t>
            </w:r>
          </w:p>
        </w:tc>
        <w:tc>
          <w:tcPr>
            <w:tcW w:w="2552" w:type="dxa"/>
            <w:shd w:val="clear" w:color="auto" w:fill="auto"/>
            <w:noWrap/>
            <w:vAlign w:val="bottom"/>
            <w:hideMark/>
          </w:tcPr>
          <w:p w14:paraId="51A8BF0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51B5E2F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281</w:t>
            </w:r>
          </w:p>
        </w:tc>
        <w:tc>
          <w:tcPr>
            <w:tcW w:w="1134" w:type="dxa"/>
            <w:shd w:val="clear" w:color="auto" w:fill="auto"/>
            <w:noWrap/>
            <w:vAlign w:val="bottom"/>
            <w:hideMark/>
          </w:tcPr>
          <w:p w14:paraId="49D1BD2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56,4</w:t>
            </w:r>
          </w:p>
        </w:tc>
      </w:tr>
      <w:tr w:rsidR="00E2233D" w:rsidRPr="005272EB" w14:paraId="75FB2CCE" w14:textId="77777777" w:rsidTr="00F01147">
        <w:trPr>
          <w:trHeight w:val="300"/>
        </w:trPr>
        <w:tc>
          <w:tcPr>
            <w:tcW w:w="1276" w:type="dxa"/>
            <w:shd w:val="clear" w:color="auto" w:fill="auto"/>
            <w:noWrap/>
            <w:vAlign w:val="bottom"/>
            <w:hideMark/>
          </w:tcPr>
          <w:p w14:paraId="0CEC7A3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Skövde</w:t>
            </w:r>
          </w:p>
        </w:tc>
        <w:tc>
          <w:tcPr>
            <w:tcW w:w="2552" w:type="dxa"/>
            <w:shd w:val="clear" w:color="auto" w:fill="auto"/>
            <w:noWrap/>
            <w:vAlign w:val="bottom"/>
            <w:hideMark/>
          </w:tcPr>
          <w:p w14:paraId="67184825"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2994A2F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212</w:t>
            </w:r>
          </w:p>
        </w:tc>
        <w:tc>
          <w:tcPr>
            <w:tcW w:w="1134" w:type="dxa"/>
            <w:shd w:val="clear" w:color="auto" w:fill="auto"/>
            <w:noWrap/>
            <w:vAlign w:val="bottom"/>
            <w:hideMark/>
          </w:tcPr>
          <w:p w14:paraId="463B8F7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59,6</w:t>
            </w:r>
          </w:p>
        </w:tc>
      </w:tr>
      <w:tr w:rsidR="00E2233D" w:rsidRPr="005272EB" w14:paraId="06B7835F" w14:textId="77777777" w:rsidTr="00F01147">
        <w:trPr>
          <w:trHeight w:val="300"/>
        </w:trPr>
        <w:tc>
          <w:tcPr>
            <w:tcW w:w="1276" w:type="dxa"/>
            <w:shd w:val="clear" w:color="auto" w:fill="auto"/>
            <w:noWrap/>
            <w:vAlign w:val="bottom"/>
            <w:hideMark/>
          </w:tcPr>
          <w:p w14:paraId="3FF2C89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Hjo</w:t>
            </w:r>
          </w:p>
        </w:tc>
        <w:tc>
          <w:tcPr>
            <w:tcW w:w="2552" w:type="dxa"/>
            <w:shd w:val="clear" w:color="auto" w:fill="auto"/>
            <w:noWrap/>
            <w:vAlign w:val="bottom"/>
            <w:hideMark/>
          </w:tcPr>
          <w:p w14:paraId="6006C031"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7E08087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832</w:t>
            </w:r>
          </w:p>
        </w:tc>
        <w:tc>
          <w:tcPr>
            <w:tcW w:w="1134" w:type="dxa"/>
            <w:shd w:val="clear" w:color="auto" w:fill="auto"/>
            <w:noWrap/>
            <w:vAlign w:val="bottom"/>
            <w:hideMark/>
          </w:tcPr>
          <w:p w14:paraId="153AAAC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54,1</w:t>
            </w:r>
          </w:p>
        </w:tc>
      </w:tr>
      <w:tr w:rsidR="00E2233D" w:rsidRPr="005272EB" w14:paraId="703BE44F" w14:textId="77777777" w:rsidTr="00F01147">
        <w:trPr>
          <w:trHeight w:val="300"/>
        </w:trPr>
        <w:tc>
          <w:tcPr>
            <w:tcW w:w="1276" w:type="dxa"/>
            <w:shd w:val="clear" w:color="auto" w:fill="auto"/>
            <w:noWrap/>
            <w:vAlign w:val="bottom"/>
            <w:hideMark/>
          </w:tcPr>
          <w:p w14:paraId="4937818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Tidaholm                                            </w:t>
            </w:r>
          </w:p>
        </w:tc>
        <w:tc>
          <w:tcPr>
            <w:tcW w:w="2552" w:type="dxa"/>
            <w:shd w:val="clear" w:color="auto" w:fill="auto"/>
            <w:noWrap/>
            <w:vAlign w:val="bottom"/>
            <w:hideMark/>
          </w:tcPr>
          <w:p w14:paraId="71709305"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06C5208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556</w:t>
            </w:r>
          </w:p>
        </w:tc>
        <w:tc>
          <w:tcPr>
            <w:tcW w:w="1134" w:type="dxa"/>
            <w:shd w:val="clear" w:color="auto" w:fill="auto"/>
            <w:noWrap/>
            <w:vAlign w:val="bottom"/>
            <w:hideMark/>
          </w:tcPr>
          <w:p w14:paraId="537CA7B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55,7</w:t>
            </w:r>
          </w:p>
        </w:tc>
      </w:tr>
      <w:tr w:rsidR="00E2233D" w:rsidRPr="00781727" w14:paraId="0F9F77B6" w14:textId="77777777" w:rsidTr="00F01147">
        <w:trPr>
          <w:trHeight w:val="300"/>
        </w:trPr>
        <w:tc>
          <w:tcPr>
            <w:tcW w:w="1276" w:type="dxa"/>
            <w:shd w:val="clear" w:color="auto" w:fill="auto"/>
            <w:noWrap/>
            <w:vAlign w:val="bottom"/>
            <w:hideMark/>
          </w:tcPr>
          <w:p w14:paraId="44B2A50F" w14:textId="77777777" w:rsidR="00E2233D" w:rsidRPr="00781727"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Arial"/>
                <w:color w:val="000000"/>
                <w:szCs w:val="18"/>
                <w:lang w:eastAsia="sv-SE"/>
              </w:rPr>
              <w:t xml:space="preserve">Falköping                                           </w:t>
            </w:r>
          </w:p>
        </w:tc>
        <w:tc>
          <w:tcPr>
            <w:tcW w:w="2552" w:type="dxa"/>
            <w:shd w:val="clear" w:color="auto" w:fill="auto"/>
            <w:noWrap/>
            <w:vAlign w:val="bottom"/>
            <w:hideMark/>
          </w:tcPr>
          <w:p w14:paraId="1472FBC1" w14:textId="77777777" w:rsidR="00E2233D" w:rsidRPr="00781727"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1A30E3A6"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31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689</w:t>
            </w:r>
          </w:p>
        </w:tc>
        <w:tc>
          <w:tcPr>
            <w:tcW w:w="1134" w:type="dxa"/>
            <w:shd w:val="clear" w:color="auto" w:fill="auto"/>
            <w:noWrap/>
            <w:vAlign w:val="bottom"/>
            <w:hideMark/>
          </w:tcPr>
          <w:p w14:paraId="609A042F"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55,1</w:t>
            </w:r>
          </w:p>
        </w:tc>
      </w:tr>
      <w:tr w:rsidR="00E2233D" w:rsidRPr="005272EB" w14:paraId="6E66882F" w14:textId="77777777" w:rsidTr="00F01147">
        <w:trPr>
          <w:trHeight w:val="300"/>
        </w:trPr>
        <w:tc>
          <w:tcPr>
            <w:tcW w:w="1276" w:type="dxa"/>
            <w:shd w:val="clear" w:color="auto" w:fill="auto"/>
            <w:noWrap/>
            <w:vAlign w:val="bottom"/>
            <w:hideMark/>
          </w:tcPr>
          <w:p w14:paraId="73C0458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color w:val="000000"/>
                <w:szCs w:val="18"/>
                <w:lang w:eastAsia="sv-SE"/>
              </w:rPr>
              <w:t>Värmlands län</w:t>
            </w:r>
          </w:p>
        </w:tc>
        <w:tc>
          <w:tcPr>
            <w:tcW w:w="2552" w:type="dxa"/>
            <w:shd w:val="clear" w:color="auto" w:fill="auto"/>
            <w:noWrap/>
            <w:vAlign w:val="bottom"/>
            <w:hideMark/>
          </w:tcPr>
          <w:p w14:paraId="32381FA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2E238B8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273 080</w:t>
            </w:r>
          </w:p>
        </w:tc>
        <w:tc>
          <w:tcPr>
            <w:tcW w:w="1134" w:type="dxa"/>
            <w:shd w:val="clear" w:color="auto" w:fill="auto"/>
            <w:noWrap/>
            <w:vAlign w:val="bottom"/>
            <w:hideMark/>
          </w:tcPr>
          <w:p w14:paraId="24ABD06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56,3</w:t>
            </w:r>
          </w:p>
        </w:tc>
      </w:tr>
      <w:tr w:rsidR="00E2233D" w:rsidRPr="005272EB" w14:paraId="750B303A" w14:textId="77777777" w:rsidTr="00F01147">
        <w:trPr>
          <w:trHeight w:val="300"/>
        </w:trPr>
        <w:tc>
          <w:tcPr>
            <w:tcW w:w="1276" w:type="dxa"/>
            <w:shd w:val="clear" w:color="auto" w:fill="auto"/>
            <w:noWrap/>
            <w:vAlign w:val="bottom"/>
            <w:hideMark/>
          </w:tcPr>
          <w:p w14:paraId="6E83569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Kil</w:t>
            </w:r>
          </w:p>
        </w:tc>
        <w:tc>
          <w:tcPr>
            <w:tcW w:w="2552" w:type="dxa"/>
            <w:shd w:val="clear" w:color="auto" w:fill="auto"/>
            <w:noWrap/>
            <w:vAlign w:val="bottom"/>
            <w:hideMark/>
          </w:tcPr>
          <w:p w14:paraId="3F9D4DF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10C60E9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782</w:t>
            </w:r>
          </w:p>
        </w:tc>
        <w:tc>
          <w:tcPr>
            <w:tcW w:w="1134" w:type="dxa"/>
            <w:shd w:val="clear" w:color="auto" w:fill="auto"/>
            <w:noWrap/>
            <w:vAlign w:val="bottom"/>
            <w:hideMark/>
          </w:tcPr>
          <w:p w14:paraId="1929D63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54,7</w:t>
            </w:r>
          </w:p>
        </w:tc>
      </w:tr>
      <w:tr w:rsidR="00E2233D" w:rsidRPr="005272EB" w14:paraId="0E458943" w14:textId="77777777" w:rsidTr="00F01147">
        <w:trPr>
          <w:trHeight w:val="300"/>
        </w:trPr>
        <w:tc>
          <w:tcPr>
            <w:tcW w:w="1276" w:type="dxa"/>
            <w:shd w:val="clear" w:color="auto" w:fill="auto"/>
            <w:noWrap/>
            <w:vAlign w:val="bottom"/>
            <w:hideMark/>
          </w:tcPr>
          <w:p w14:paraId="494608C5"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Eda                                                 </w:t>
            </w:r>
          </w:p>
        </w:tc>
        <w:tc>
          <w:tcPr>
            <w:tcW w:w="2552" w:type="dxa"/>
            <w:shd w:val="clear" w:color="auto" w:fill="auto"/>
            <w:noWrap/>
            <w:vAlign w:val="bottom"/>
            <w:hideMark/>
          </w:tcPr>
          <w:p w14:paraId="1ECB5665"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79BE189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496</w:t>
            </w:r>
          </w:p>
        </w:tc>
        <w:tc>
          <w:tcPr>
            <w:tcW w:w="1134" w:type="dxa"/>
            <w:shd w:val="clear" w:color="auto" w:fill="auto"/>
            <w:noWrap/>
            <w:vAlign w:val="bottom"/>
            <w:hideMark/>
          </w:tcPr>
          <w:p w14:paraId="0CC21FA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55,4</w:t>
            </w:r>
          </w:p>
        </w:tc>
      </w:tr>
      <w:tr w:rsidR="00E2233D" w:rsidRPr="005272EB" w14:paraId="0C443762" w14:textId="77777777" w:rsidTr="00F01147">
        <w:trPr>
          <w:trHeight w:val="300"/>
        </w:trPr>
        <w:tc>
          <w:tcPr>
            <w:tcW w:w="1276" w:type="dxa"/>
            <w:shd w:val="clear" w:color="auto" w:fill="auto"/>
            <w:noWrap/>
            <w:vAlign w:val="bottom"/>
            <w:hideMark/>
          </w:tcPr>
          <w:p w14:paraId="1CAF9447"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Torsby                                              </w:t>
            </w:r>
          </w:p>
        </w:tc>
        <w:tc>
          <w:tcPr>
            <w:tcW w:w="2552" w:type="dxa"/>
            <w:shd w:val="clear" w:color="auto" w:fill="auto"/>
            <w:noWrap/>
            <w:vAlign w:val="bottom"/>
            <w:hideMark/>
          </w:tcPr>
          <w:p w14:paraId="16D81F7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7C3BF07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219</w:t>
            </w:r>
          </w:p>
        </w:tc>
        <w:tc>
          <w:tcPr>
            <w:tcW w:w="1134" w:type="dxa"/>
            <w:shd w:val="clear" w:color="auto" w:fill="auto"/>
            <w:noWrap/>
            <w:vAlign w:val="bottom"/>
            <w:hideMark/>
          </w:tcPr>
          <w:p w14:paraId="228610E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53,6</w:t>
            </w:r>
          </w:p>
        </w:tc>
      </w:tr>
      <w:tr w:rsidR="00E2233D" w:rsidRPr="005272EB" w14:paraId="15ABAA68" w14:textId="77777777" w:rsidTr="00F01147">
        <w:trPr>
          <w:trHeight w:val="300"/>
        </w:trPr>
        <w:tc>
          <w:tcPr>
            <w:tcW w:w="1276" w:type="dxa"/>
            <w:shd w:val="clear" w:color="auto" w:fill="auto"/>
            <w:noWrap/>
            <w:vAlign w:val="bottom"/>
            <w:hideMark/>
          </w:tcPr>
          <w:p w14:paraId="300D519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Storfors</w:t>
            </w:r>
          </w:p>
        </w:tc>
        <w:tc>
          <w:tcPr>
            <w:tcW w:w="2552" w:type="dxa"/>
            <w:shd w:val="clear" w:color="auto" w:fill="auto"/>
            <w:noWrap/>
            <w:vAlign w:val="bottom"/>
            <w:hideMark/>
          </w:tcPr>
          <w:p w14:paraId="09FEEC8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3C51AD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150</w:t>
            </w:r>
          </w:p>
        </w:tc>
        <w:tc>
          <w:tcPr>
            <w:tcW w:w="1134" w:type="dxa"/>
            <w:shd w:val="clear" w:color="auto" w:fill="auto"/>
            <w:noWrap/>
            <w:vAlign w:val="bottom"/>
            <w:hideMark/>
          </w:tcPr>
          <w:p w14:paraId="0BA3602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54,3</w:t>
            </w:r>
          </w:p>
        </w:tc>
      </w:tr>
      <w:tr w:rsidR="00E2233D" w:rsidRPr="005272EB" w14:paraId="3DFAC10C" w14:textId="77777777" w:rsidTr="00F01147">
        <w:trPr>
          <w:trHeight w:val="300"/>
        </w:trPr>
        <w:tc>
          <w:tcPr>
            <w:tcW w:w="1276" w:type="dxa"/>
            <w:shd w:val="clear" w:color="auto" w:fill="auto"/>
            <w:noWrap/>
            <w:vAlign w:val="bottom"/>
            <w:hideMark/>
          </w:tcPr>
          <w:p w14:paraId="75B5182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Hammarö</w:t>
            </w:r>
          </w:p>
        </w:tc>
        <w:tc>
          <w:tcPr>
            <w:tcW w:w="2552" w:type="dxa"/>
            <w:shd w:val="clear" w:color="auto" w:fill="auto"/>
            <w:noWrap/>
            <w:vAlign w:val="bottom"/>
            <w:hideMark/>
          </w:tcPr>
          <w:p w14:paraId="3F6C1E6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31D742E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061</w:t>
            </w:r>
          </w:p>
        </w:tc>
        <w:tc>
          <w:tcPr>
            <w:tcW w:w="1134" w:type="dxa"/>
            <w:shd w:val="clear" w:color="auto" w:fill="auto"/>
            <w:noWrap/>
            <w:vAlign w:val="bottom"/>
            <w:hideMark/>
          </w:tcPr>
          <w:p w14:paraId="2A2DE6C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55,8</w:t>
            </w:r>
          </w:p>
        </w:tc>
      </w:tr>
      <w:tr w:rsidR="00E2233D" w:rsidRPr="005272EB" w14:paraId="5D3765AD" w14:textId="77777777" w:rsidTr="00F01147">
        <w:trPr>
          <w:trHeight w:val="300"/>
        </w:trPr>
        <w:tc>
          <w:tcPr>
            <w:tcW w:w="1276" w:type="dxa"/>
            <w:shd w:val="clear" w:color="auto" w:fill="auto"/>
            <w:noWrap/>
            <w:vAlign w:val="bottom"/>
            <w:hideMark/>
          </w:tcPr>
          <w:p w14:paraId="57CCCD0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Munkfors                                            </w:t>
            </w:r>
          </w:p>
        </w:tc>
        <w:tc>
          <w:tcPr>
            <w:tcW w:w="2552" w:type="dxa"/>
            <w:shd w:val="clear" w:color="auto" w:fill="auto"/>
            <w:noWrap/>
            <w:vAlign w:val="bottom"/>
            <w:hideMark/>
          </w:tcPr>
          <w:p w14:paraId="66E1DC41"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01CBA69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642</w:t>
            </w:r>
          </w:p>
        </w:tc>
        <w:tc>
          <w:tcPr>
            <w:tcW w:w="1134" w:type="dxa"/>
            <w:shd w:val="clear" w:color="auto" w:fill="auto"/>
            <w:noWrap/>
            <w:vAlign w:val="bottom"/>
            <w:hideMark/>
          </w:tcPr>
          <w:p w14:paraId="7CC2EE2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51,9</w:t>
            </w:r>
          </w:p>
        </w:tc>
      </w:tr>
      <w:tr w:rsidR="00E2233D" w:rsidRPr="005272EB" w14:paraId="0B2BFDC6" w14:textId="77777777" w:rsidTr="00F01147">
        <w:trPr>
          <w:trHeight w:val="300"/>
        </w:trPr>
        <w:tc>
          <w:tcPr>
            <w:tcW w:w="1276" w:type="dxa"/>
            <w:shd w:val="clear" w:color="auto" w:fill="auto"/>
            <w:noWrap/>
            <w:vAlign w:val="bottom"/>
            <w:hideMark/>
          </w:tcPr>
          <w:p w14:paraId="314472E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Forshaga</w:t>
            </w:r>
          </w:p>
        </w:tc>
        <w:tc>
          <w:tcPr>
            <w:tcW w:w="2552" w:type="dxa"/>
            <w:shd w:val="clear" w:color="auto" w:fill="auto"/>
            <w:noWrap/>
            <w:vAlign w:val="bottom"/>
            <w:hideMark/>
          </w:tcPr>
          <w:p w14:paraId="29F874E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3BA8FD0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311</w:t>
            </w:r>
          </w:p>
        </w:tc>
        <w:tc>
          <w:tcPr>
            <w:tcW w:w="1134" w:type="dxa"/>
            <w:shd w:val="clear" w:color="auto" w:fill="auto"/>
            <w:noWrap/>
            <w:vAlign w:val="bottom"/>
            <w:hideMark/>
          </w:tcPr>
          <w:p w14:paraId="5D01050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53,9</w:t>
            </w:r>
          </w:p>
        </w:tc>
      </w:tr>
      <w:tr w:rsidR="00600068" w:rsidRPr="00600068" w14:paraId="506494D0" w14:textId="77777777" w:rsidTr="00F01147">
        <w:trPr>
          <w:trHeight w:val="300"/>
        </w:trPr>
        <w:tc>
          <w:tcPr>
            <w:tcW w:w="1276" w:type="dxa"/>
            <w:shd w:val="clear" w:color="auto" w:fill="auto"/>
            <w:noWrap/>
            <w:vAlign w:val="bottom"/>
          </w:tcPr>
          <w:p w14:paraId="6C320356" w14:textId="043E22E5" w:rsidR="00600068" w:rsidRPr="00600068" w:rsidRDefault="00600068" w:rsidP="00E80303">
            <w:pPr>
              <w:overflowPunct/>
              <w:autoSpaceDE/>
              <w:autoSpaceDN/>
              <w:adjustRightInd/>
              <w:textAlignment w:val="auto"/>
              <w:rPr>
                <w:rFonts w:ascii="Trade Gothic LT Std Cn" w:hAnsi="Trade Gothic LT Std Cn" w:cs="Arial"/>
                <w:b/>
                <w:color w:val="000000"/>
                <w:szCs w:val="18"/>
                <w:lang w:eastAsia="sv-SE"/>
              </w:rPr>
            </w:pPr>
            <w:r w:rsidRPr="00600068">
              <w:rPr>
                <w:rFonts w:ascii="Trade Gothic LT Std Cn" w:hAnsi="Trade Gothic LT Std Cn" w:cs="Arial"/>
                <w:b/>
                <w:color w:val="000000"/>
                <w:szCs w:val="18"/>
                <w:lang w:eastAsia="sv-SE"/>
              </w:rPr>
              <w:t>Kommun</w:t>
            </w:r>
          </w:p>
        </w:tc>
        <w:tc>
          <w:tcPr>
            <w:tcW w:w="2552" w:type="dxa"/>
            <w:shd w:val="clear" w:color="auto" w:fill="auto"/>
            <w:noWrap/>
            <w:vAlign w:val="bottom"/>
          </w:tcPr>
          <w:p w14:paraId="55B6ECCE" w14:textId="5ECD5560" w:rsidR="00600068" w:rsidRPr="00600068" w:rsidRDefault="00600068" w:rsidP="00E80303">
            <w:pPr>
              <w:overflowPunct/>
              <w:autoSpaceDE/>
              <w:autoSpaceDN/>
              <w:adjustRightInd/>
              <w:textAlignment w:val="auto"/>
              <w:rPr>
                <w:rFonts w:ascii="Trade Gothic LT Std Cn" w:hAnsi="Trade Gothic LT Std Cn" w:cs="Calibri"/>
                <w:b/>
                <w:color w:val="000000"/>
                <w:szCs w:val="18"/>
                <w:lang w:eastAsia="sv-SE"/>
              </w:rPr>
            </w:pPr>
            <w:r w:rsidRPr="00600068">
              <w:rPr>
                <w:rFonts w:ascii="Trade Gothic LT Std Cn" w:hAnsi="Trade Gothic LT Std Cn" w:cs="Calibri"/>
                <w:b/>
                <w:color w:val="000000"/>
                <w:szCs w:val="18"/>
                <w:lang w:eastAsia="sv-SE"/>
              </w:rPr>
              <w:t>Kommungrupp</w:t>
            </w:r>
          </w:p>
        </w:tc>
        <w:tc>
          <w:tcPr>
            <w:tcW w:w="850" w:type="dxa"/>
            <w:shd w:val="clear" w:color="auto" w:fill="auto"/>
            <w:noWrap/>
            <w:vAlign w:val="bottom"/>
          </w:tcPr>
          <w:p w14:paraId="65A790B2" w14:textId="065127D5" w:rsidR="00600068" w:rsidRPr="00600068" w:rsidRDefault="00600068" w:rsidP="00E80303">
            <w:pPr>
              <w:overflowPunct/>
              <w:autoSpaceDE/>
              <w:autoSpaceDN/>
              <w:adjustRightInd/>
              <w:jc w:val="right"/>
              <w:textAlignment w:val="auto"/>
              <w:rPr>
                <w:rFonts w:ascii="Trade Gothic LT Std Cn" w:hAnsi="Trade Gothic LT Std Cn" w:cs="Calibri"/>
                <w:b/>
                <w:color w:val="000000"/>
                <w:szCs w:val="18"/>
                <w:lang w:eastAsia="sv-SE"/>
              </w:rPr>
            </w:pPr>
            <w:r w:rsidRPr="00600068">
              <w:rPr>
                <w:rFonts w:ascii="Trade Gothic LT Std Cn" w:hAnsi="Trade Gothic LT Std Cn" w:cs="Calibri"/>
                <w:b/>
                <w:color w:val="000000"/>
                <w:szCs w:val="18"/>
                <w:lang w:eastAsia="sv-SE"/>
              </w:rPr>
              <w:t>Invånare</w:t>
            </w:r>
          </w:p>
        </w:tc>
        <w:tc>
          <w:tcPr>
            <w:tcW w:w="1134" w:type="dxa"/>
            <w:shd w:val="clear" w:color="auto" w:fill="auto"/>
            <w:noWrap/>
            <w:vAlign w:val="bottom"/>
          </w:tcPr>
          <w:p w14:paraId="6866F226" w14:textId="7271D5B1" w:rsidR="00600068" w:rsidRPr="00600068" w:rsidRDefault="00600068" w:rsidP="00E80303">
            <w:pPr>
              <w:overflowPunct/>
              <w:autoSpaceDE/>
              <w:autoSpaceDN/>
              <w:adjustRightInd/>
              <w:jc w:val="right"/>
              <w:textAlignment w:val="auto"/>
              <w:rPr>
                <w:rFonts w:ascii="Trade Gothic LT Std Cn" w:hAnsi="Trade Gothic LT Std Cn" w:cs="Calibri"/>
                <w:b/>
                <w:color w:val="000000"/>
                <w:szCs w:val="18"/>
                <w:lang w:eastAsia="sv-SE"/>
              </w:rPr>
            </w:pPr>
            <w:r w:rsidRPr="00600068">
              <w:rPr>
                <w:rFonts w:ascii="Trade Gothic LT Std Cn" w:hAnsi="Trade Gothic LT Std Cn" w:cs="Calibri"/>
                <w:b/>
                <w:color w:val="000000"/>
                <w:szCs w:val="18"/>
                <w:lang w:eastAsia="sv-SE"/>
              </w:rPr>
              <w:t>Andel 20-64 år</w:t>
            </w:r>
          </w:p>
        </w:tc>
      </w:tr>
      <w:tr w:rsidR="00600068" w:rsidRPr="005272EB" w14:paraId="01A1EA52" w14:textId="77777777" w:rsidTr="00F01147">
        <w:trPr>
          <w:trHeight w:val="300"/>
        </w:trPr>
        <w:tc>
          <w:tcPr>
            <w:tcW w:w="1276" w:type="dxa"/>
            <w:shd w:val="clear" w:color="auto" w:fill="auto"/>
            <w:noWrap/>
            <w:vAlign w:val="bottom"/>
          </w:tcPr>
          <w:p w14:paraId="19BE08B7" w14:textId="14330471" w:rsidR="00600068" w:rsidRPr="00600068" w:rsidRDefault="00600068" w:rsidP="00E80303">
            <w:pPr>
              <w:overflowPunct/>
              <w:autoSpaceDE/>
              <w:autoSpaceDN/>
              <w:adjustRightInd/>
              <w:textAlignment w:val="auto"/>
              <w:rPr>
                <w:rFonts w:ascii="Trade Gothic LT Std Cn" w:hAnsi="Trade Gothic LT Std Cn" w:cs="Arial"/>
                <w:b/>
                <w:color w:val="000000"/>
                <w:szCs w:val="18"/>
                <w:lang w:eastAsia="sv-SE"/>
              </w:rPr>
            </w:pPr>
            <w:r w:rsidRPr="00600068">
              <w:rPr>
                <w:rFonts w:ascii="Trade Gothic LT Std Cn" w:hAnsi="Trade Gothic LT Std Cn" w:cs="Arial"/>
                <w:b/>
                <w:color w:val="000000"/>
                <w:szCs w:val="18"/>
                <w:lang w:eastAsia="sv-SE"/>
              </w:rPr>
              <w:t>Värmlands län, forts.</w:t>
            </w:r>
          </w:p>
        </w:tc>
        <w:tc>
          <w:tcPr>
            <w:tcW w:w="2552" w:type="dxa"/>
            <w:shd w:val="clear" w:color="auto" w:fill="auto"/>
            <w:noWrap/>
            <w:vAlign w:val="bottom"/>
          </w:tcPr>
          <w:p w14:paraId="2A611F30" w14:textId="77777777" w:rsidR="00600068" w:rsidRPr="00600068" w:rsidRDefault="00600068" w:rsidP="00E80303">
            <w:pPr>
              <w:overflowPunct/>
              <w:autoSpaceDE/>
              <w:autoSpaceDN/>
              <w:adjustRightInd/>
              <w:textAlignment w:val="auto"/>
              <w:rPr>
                <w:rFonts w:ascii="Trade Gothic LT Std Cn" w:hAnsi="Trade Gothic LT Std Cn" w:cs="Calibri"/>
                <w:b/>
                <w:color w:val="000000"/>
                <w:szCs w:val="18"/>
                <w:lang w:eastAsia="sv-SE"/>
              </w:rPr>
            </w:pPr>
          </w:p>
        </w:tc>
        <w:tc>
          <w:tcPr>
            <w:tcW w:w="850" w:type="dxa"/>
            <w:shd w:val="clear" w:color="auto" w:fill="auto"/>
            <w:noWrap/>
            <w:vAlign w:val="bottom"/>
          </w:tcPr>
          <w:p w14:paraId="6AF62B95" w14:textId="77777777" w:rsidR="00600068" w:rsidRPr="005272EB" w:rsidRDefault="00600068" w:rsidP="00E80303">
            <w:pPr>
              <w:overflowPunct/>
              <w:autoSpaceDE/>
              <w:autoSpaceDN/>
              <w:adjustRightInd/>
              <w:jc w:val="right"/>
              <w:textAlignment w:val="auto"/>
              <w:rPr>
                <w:rFonts w:ascii="Trade Gothic LT Std Cn" w:hAnsi="Trade Gothic LT Std Cn" w:cs="Calibri"/>
                <w:color w:val="000000"/>
                <w:szCs w:val="18"/>
                <w:lang w:eastAsia="sv-SE"/>
              </w:rPr>
            </w:pPr>
          </w:p>
        </w:tc>
        <w:tc>
          <w:tcPr>
            <w:tcW w:w="1134" w:type="dxa"/>
            <w:shd w:val="clear" w:color="auto" w:fill="auto"/>
            <w:noWrap/>
            <w:vAlign w:val="bottom"/>
          </w:tcPr>
          <w:p w14:paraId="00F2E759" w14:textId="77777777" w:rsidR="00600068" w:rsidRDefault="00600068" w:rsidP="00E80303">
            <w:pPr>
              <w:overflowPunct/>
              <w:autoSpaceDE/>
              <w:autoSpaceDN/>
              <w:adjustRightInd/>
              <w:jc w:val="right"/>
              <w:textAlignment w:val="auto"/>
              <w:rPr>
                <w:rFonts w:ascii="Trade Gothic LT Std Cn" w:hAnsi="Trade Gothic LT Std Cn" w:cs="Calibri"/>
                <w:color w:val="000000"/>
                <w:szCs w:val="18"/>
                <w:lang w:eastAsia="sv-SE"/>
              </w:rPr>
            </w:pPr>
          </w:p>
        </w:tc>
      </w:tr>
      <w:tr w:rsidR="00E2233D" w:rsidRPr="005272EB" w14:paraId="053A2731" w14:textId="77777777" w:rsidTr="00F01147">
        <w:trPr>
          <w:trHeight w:val="300"/>
        </w:trPr>
        <w:tc>
          <w:tcPr>
            <w:tcW w:w="1276" w:type="dxa"/>
            <w:shd w:val="clear" w:color="auto" w:fill="auto"/>
            <w:noWrap/>
            <w:vAlign w:val="bottom"/>
            <w:hideMark/>
          </w:tcPr>
          <w:p w14:paraId="31B348E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Grums                                               </w:t>
            </w:r>
          </w:p>
        </w:tc>
        <w:tc>
          <w:tcPr>
            <w:tcW w:w="2552" w:type="dxa"/>
            <w:shd w:val="clear" w:color="auto" w:fill="auto"/>
            <w:noWrap/>
            <w:vAlign w:val="bottom"/>
            <w:hideMark/>
          </w:tcPr>
          <w:p w14:paraId="4601AE8C"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99213C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939</w:t>
            </w:r>
          </w:p>
        </w:tc>
        <w:tc>
          <w:tcPr>
            <w:tcW w:w="1134" w:type="dxa"/>
            <w:shd w:val="clear" w:color="auto" w:fill="auto"/>
            <w:noWrap/>
            <w:vAlign w:val="bottom"/>
            <w:hideMark/>
          </w:tcPr>
          <w:p w14:paraId="040D170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55,3</w:t>
            </w:r>
          </w:p>
        </w:tc>
      </w:tr>
      <w:tr w:rsidR="00E2233D" w:rsidRPr="005272EB" w14:paraId="732106C8" w14:textId="77777777" w:rsidTr="00F01147">
        <w:trPr>
          <w:trHeight w:val="300"/>
        </w:trPr>
        <w:tc>
          <w:tcPr>
            <w:tcW w:w="1276" w:type="dxa"/>
            <w:shd w:val="clear" w:color="auto" w:fill="auto"/>
            <w:noWrap/>
            <w:vAlign w:val="bottom"/>
            <w:hideMark/>
          </w:tcPr>
          <w:p w14:paraId="22FE31A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Årjäng                                              </w:t>
            </w:r>
          </w:p>
        </w:tc>
        <w:tc>
          <w:tcPr>
            <w:tcW w:w="2552" w:type="dxa"/>
            <w:shd w:val="clear" w:color="auto" w:fill="auto"/>
            <w:noWrap/>
            <w:vAlign w:val="bottom"/>
            <w:hideMark/>
          </w:tcPr>
          <w:p w14:paraId="0CC2DB7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2A6AF06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864</w:t>
            </w:r>
          </w:p>
        </w:tc>
        <w:tc>
          <w:tcPr>
            <w:tcW w:w="1134" w:type="dxa"/>
            <w:shd w:val="clear" w:color="auto" w:fill="auto"/>
            <w:noWrap/>
            <w:vAlign w:val="bottom"/>
            <w:hideMark/>
          </w:tcPr>
          <w:p w14:paraId="6395566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55,1</w:t>
            </w:r>
          </w:p>
        </w:tc>
      </w:tr>
      <w:tr w:rsidR="00E2233D" w:rsidRPr="005272EB" w14:paraId="5E8A77DE" w14:textId="77777777" w:rsidTr="00F01147">
        <w:trPr>
          <w:trHeight w:val="300"/>
        </w:trPr>
        <w:tc>
          <w:tcPr>
            <w:tcW w:w="1276" w:type="dxa"/>
            <w:shd w:val="clear" w:color="auto" w:fill="auto"/>
            <w:noWrap/>
            <w:vAlign w:val="bottom"/>
            <w:hideMark/>
          </w:tcPr>
          <w:p w14:paraId="550E2489"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Sunne                                               </w:t>
            </w:r>
          </w:p>
        </w:tc>
        <w:tc>
          <w:tcPr>
            <w:tcW w:w="2552" w:type="dxa"/>
            <w:shd w:val="clear" w:color="auto" w:fill="auto"/>
            <w:noWrap/>
            <w:vAlign w:val="bottom"/>
            <w:hideMark/>
          </w:tcPr>
          <w:p w14:paraId="1A9C7B9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003EA90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102</w:t>
            </w:r>
          </w:p>
        </w:tc>
        <w:tc>
          <w:tcPr>
            <w:tcW w:w="1134" w:type="dxa"/>
            <w:shd w:val="clear" w:color="auto" w:fill="auto"/>
            <w:noWrap/>
            <w:vAlign w:val="bottom"/>
            <w:hideMark/>
          </w:tcPr>
          <w:p w14:paraId="7EE6279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55,5</w:t>
            </w:r>
          </w:p>
        </w:tc>
      </w:tr>
      <w:tr w:rsidR="00E2233D" w:rsidRPr="005272EB" w14:paraId="0C4AEE66" w14:textId="77777777" w:rsidTr="00F01147">
        <w:trPr>
          <w:trHeight w:val="300"/>
        </w:trPr>
        <w:tc>
          <w:tcPr>
            <w:tcW w:w="1276" w:type="dxa"/>
            <w:shd w:val="clear" w:color="auto" w:fill="auto"/>
            <w:noWrap/>
            <w:vAlign w:val="bottom"/>
            <w:hideMark/>
          </w:tcPr>
          <w:p w14:paraId="012572F8"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Karlstad</w:t>
            </w:r>
          </w:p>
        </w:tc>
        <w:tc>
          <w:tcPr>
            <w:tcW w:w="2552" w:type="dxa"/>
            <w:shd w:val="clear" w:color="auto" w:fill="auto"/>
            <w:noWrap/>
            <w:vAlign w:val="bottom"/>
            <w:hideMark/>
          </w:tcPr>
          <w:p w14:paraId="14B8361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7A00BBD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929</w:t>
            </w:r>
          </w:p>
        </w:tc>
        <w:tc>
          <w:tcPr>
            <w:tcW w:w="1134" w:type="dxa"/>
            <w:shd w:val="clear" w:color="auto" w:fill="auto"/>
            <w:noWrap/>
            <w:vAlign w:val="bottom"/>
            <w:hideMark/>
          </w:tcPr>
          <w:p w14:paraId="0933337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59,9</w:t>
            </w:r>
          </w:p>
        </w:tc>
      </w:tr>
      <w:tr w:rsidR="00E2233D" w:rsidRPr="005272EB" w14:paraId="46AC2983" w14:textId="77777777" w:rsidTr="00F01147">
        <w:trPr>
          <w:trHeight w:val="300"/>
        </w:trPr>
        <w:tc>
          <w:tcPr>
            <w:tcW w:w="1276" w:type="dxa"/>
            <w:shd w:val="clear" w:color="auto" w:fill="auto"/>
            <w:noWrap/>
            <w:vAlign w:val="bottom"/>
            <w:hideMark/>
          </w:tcPr>
          <w:p w14:paraId="31A8641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Kristinehamn                                        </w:t>
            </w:r>
          </w:p>
        </w:tc>
        <w:tc>
          <w:tcPr>
            <w:tcW w:w="2552" w:type="dxa"/>
            <w:shd w:val="clear" w:color="auto" w:fill="auto"/>
            <w:noWrap/>
            <w:vAlign w:val="bottom"/>
            <w:hideMark/>
          </w:tcPr>
          <w:p w14:paraId="2413D60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28070CC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729</w:t>
            </w:r>
          </w:p>
        </w:tc>
        <w:tc>
          <w:tcPr>
            <w:tcW w:w="1134" w:type="dxa"/>
            <w:shd w:val="clear" w:color="auto" w:fill="auto"/>
            <w:noWrap/>
            <w:vAlign w:val="bottom"/>
            <w:hideMark/>
          </w:tcPr>
          <w:p w14:paraId="3181412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55,1</w:t>
            </w:r>
          </w:p>
        </w:tc>
      </w:tr>
      <w:tr w:rsidR="00E2233D" w:rsidRPr="005272EB" w14:paraId="0284B934" w14:textId="77777777" w:rsidTr="00F01147">
        <w:trPr>
          <w:trHeight w:val="300"/>
        </w:trPr>
        <w:tc>
          <w:tcPr>
            <w:tcW w:w="1276" w:type="dxa"/>
            <w:shd w:val="clear" w:color="auto" w:fill="auto"/>
            <w:noWrap/>
            <w:vAlign w:val="bottom"/>
            <w:hideMark/>
          </w:tcPr>
          <w:p w14:paraId="55C16BF8"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Filipstad                                           </w:t>
            </w:r>
          </w:p>
        </w:tc>
        <w:tc>
          <w:tcPr>
            <w:tcW w:w="2552" w:type="dxa"/>
            <w:shd w:val="clear" w:color="auto" w:fill="auto"/>
            <w:noWrap/>
            <w:vAlign w:val="bottom"/>
            <w:hideMark/>
          </w:tcPr>
          <w:p w14:paraId="7857D9B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D482C6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549</w:t>
            </w:r>
          </w:p>
        </w:tc>
        <w:tc>
          <w:tcPr>
            <w:tcW w:w="1134" w:type="dxa"/>
            <w:shd w:val="clear" w:color="auto" w:fill="auto"/>
            <w:noWrap/>
            <w:vAlign w:val="bottom"/>
            <w:hideMark/>
          </w:tcPr>
          <w:p w14:paraId="34DC4D0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52,8</w:t>
            </w:r>
          </w:p>
        </w:tc>
      </w:tr>
      <w:tr w:rsidR="00E2233D" w:rsidRPr="005272EB" w14:paraId="1FC47831" w14:textId="77777777" w:rsidTr="00F01147">
        <w:trPr>
          <w:trHeight w:val="300"/>
        </w:trPr>
        <w:tc>
          <w:tcPr>
            <w:tcW w:w="1276" w:type="dxa"/>
            <w:shd w:val="clear" w:color="auto" w:fill="auto"/>
            <w:noWrap/>
            <w:vAlign w:val="bottom"/>
            <w:hideMark/>
          </w:tcPr>
          <w:p w14:paraId="38C1AC5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Hagfors                                             </w:t>
            </w:r>
          </w:p>
        </w:tc>
        <w:tc>
          <w:tcPr>
            <w:tcW w:w="2552" w:type="dxa"/>
            <w:shd w:val="clear" w:color="auto" w:fill="auto"/>
            <w:noWrap/>
            <w:vAlign w:val="bottom"/>
            <w:hideMark/>
          </w:tcPr>
          <w:p w14:paraId="78FCBAF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29DFCF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170</w:t>
            </w:r>
          </w:p>
        </w:tc>
        <w:tc>
          <w:tcPr>
            <w:tcW w:w="1134" w:type="dxa"/>
            <w:shd w:val="clear" w:color="auto" w:fill="auto"/>
            <w:noWrap/>
            <w:vAlign w:val="bottom"/>
            <w:hideMark/>
          </w:tcPr>
          <w:p w14:paraId="51FE31A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53,8</w:t>
            </w:r>
          </w:p>
        </w:tc>
      </w:tr>
      <w:tr w:rsidR="00E2233D" w:rsidRPr="005272EB" w14:paraId="69D6E426" w14:textId="77777777" w:rsidTr="00F01147">
        <w:trPr>
          <w:trHeight w:val="300"/>
        </w:trPr>
        <w:tc>
          <w:tcPr>
            <w:tcW w:w="1276" w:type="dxa"/>
            <w:shd w:val="clear" w:color="auto" w:fill="auto"/>
            <w:noWrap/>
            <w:vAlign w:val="bottom"/>
            <w:hideMark/>
          </w:tcPr>
          <w:p w14:paraId="4F43A81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Arvika                                              </w:t>
            </w:r>
          </w:p>
        </w:tc>
        <w:tc>
          <w:tcPr>
            <w:tcW w:w="2552" w:type="dxa"/>
            <w:shd w:val="clear" w:color="auto" w:fill="auto"/>
            <w:noWrap/>
            <w:vAlign w:val="bottom"/>
            <w:hideMark/>
          </w:tcPr>
          <w:p w14:paraId="7193A42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80EA39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829</w:t>
            </w:r>
          </w:p>
        </w:tc>
        <w:tc>
          <w:tcPr>
            <w:tcW w:w="1134" w:type="dxa"/>
            <w:shd w:val="clear" w:color="auto" w:fill="auto"/>
            <w:noWrap/>
            <w:vAlign w:val="bottom"/>
            <w:hideMark/>
          </w:tcPr>
          <w:p w14:paraId="74A7F10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55,5</w:t>
            </w:r>
          </w:p>
        </w:tc>
      </w:tr>
      <w:tr w:rsidR="00E2233D" w:rsidRPr="00781727" w14:paraId="456C14ED" w14:textId="77777777" w:rsidTr="00F01147">
        <w:trPr>
          <w:trHeight w:val="300"/>
        </w:trPr>
        <w:tc>
          <w:tcPr>
            <w:tcW w:w="1276" w:type="dxa"/>
            <w:shd w:val="clear" w:color="auto" w:fill="auto"/>
            <w:noWrap/>
            <w:vAlign w:val="bottom"/>
            <w:hideMark/>
          </w:tcPr>
          <w:p w14:paraId="73FB65A3" w14:textId="77777777" w:rsidR="00E2233D" w:rsidRPr="00781727" w:rsidRDefault="00E2233D"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 xml:space="preserve">Säffle                                              </w:t>
            </w:r>
          </w:p>
        </w:tc>
        <w:tc>
          <w:tcPr>
            <w:tcW w:w="2552" w:type="dxa"/>
            <w:shd w:val="clear" w:color="auto" w:fill="auto"/>
            <w:noWrap/>
            <w:vAlign w:val="bottom"/>
            <w:hideMark/>
          </w:tcPr>
          <w:p w14:paraId="0E770445" w14:textId="77777777" w:rsidR="00E2233D" w:rsidRPr="00781727"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06EB8DAE"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308</w:t>
            </w:r>
          </w:p>
        </w:tc>
        <w:tc>
          <w:tcPr>
            <w:tcW w:w="1134" w:type="dxa"/>
            <w:shd w:val="clear" w:color="auto" w:fill="auto"/>
            <w:noWrap/>
            <w:vAlign w:val="bottom"/>
            <w:hideMark/>
          </w:tcPr>
          <w:p w14:paraId="15A7120C"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53,1</w:t>
            </w:r>
          </w:p>
        </w:tc>
      </w:tr>
      <w:tr w:rsidR="00E2233D" w:rsidRPr="005272EB" w14:paraId="5A2CE646" w14:textId="77777777" w:rsidTr="00F01147">
        <w:trPr>
          <w:trHeight w:val="300"/>
        </w:trPr>
        <w:tc>
          <w:tcPr>
            <w:tcW w:w="1276" w:type="dxa"/>
            <w:shd w:val="clear" w:color="auto" w:fill="auto"/>
            <w:noWrap/>
            <w:vAlign w:val="bottom"/>
            <w:hideMark/>
          </w:tcPr>
          <w:p w14:paraId="5E6B954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bCs/>
                <w:color w:val="000000"/>
                <w:szCs w:val="18"/>
                <w:lang w:eastAsia="sv-SE"/>
              </w:rPr>
              <w:t>Örebro län</w:t>
            </w:r>
          </w:p>
        </w:tc>
        <w:tc>
          <w:tcPr>
            <w:tcW w:w="2552" w:type="dxa"/>
            <w:shd w:val="clear" w:color="auto" w:fill="auto"/>
            <w:noWrap/>
            <w:vAlign w:val="bottom"/>
            <w:hideMark/>
          </w:tcPr>
          <w:p w14:paraId="604A7BB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2478FAC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283 113</w:t>
            </w:r>
          </w:p>
        </w:tc>
        <w:tc>
          <w:tcPr>
            <w:tcW w:w="1134" w:type="dxa"/>
            <w:shd w:val="clear" w:color="auto" w:fill="auto"/>
            <w:noWrap/>
            <w:vAlign w:val="bottom"/>
            <w:hideMark/>
          </w:tcPr>
          <w:p w14:paraId="5039F30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56,8</w:t>
            </w:r>
          </w:p>
        </w:tc>
      </w:tr>
      <w:tr w:rsidR="00E2233D" w:rsidRPr="005272EB" w14:paraId="5E0BCA63" w14:textId="77777777" w:rsidTr="00F01147">
        <w:trPr>
          <w:trHeight w:val="300"/>
        </w:trPr>
        <w:tc>
          <w:tcPr>
            <w:tcW w:w="1276" w:type="dxa"/>
            <w:shd w:val="clear" w:color="auto" w:fill="auto"/>
            <w:noWrap/>
            <w:vAlign w:val="bottom"/>
            <w:hideMark/>
          </w:tcPr>
          <w:p w14:paraId="078AF50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Lekeberg</w:t>
            </w:r>
          </w:p>
        </w:tc>
        <w:tc>
          <w:tcPr>
            <w:tcW w:w="2552" w:type="dxa"/>
            <w:shd w:val="clear" w:color="auto" w:fill="auto"/>
            <w:noWrap/>
            <w:vAlign w:val="bottom"/>
            <w:hideMark/>
          </w:tcPr>
          <w:p w14:paraId="78E5FE9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2A645E1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298</w:t>
            </w:r>
          </w:p>
        </w:tc>
        <w:tc>
          <w:tcPr>
            <w:tcW w:w="1134" w:type="dxa"/>
            <w:shd w:val="clear" w:color="auto" w:fill="auto"/>
            <w:noWrap/>
            <w:vAlign w:val="bottom"/>
            <w:hideMark/>
          </w:tcPr>
          <w:p w14:paraId="677A689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55,3</w:t>
            </w:r>
          </w:p>
        </w:tc>
      </w:tr>
      <w:tr w:rsidR="00E2233D" w:rsidRPr="005272EB" w14:paraId="477F41F7" w14:textId="77777777" w:rsidTr="00F01147">
        <w:trPr>
          <w:trHeight w:val="300"/>
        </w:trPr>
        <w:tc>
          <w:tcPr>
            <w:tcW w:w="1276" w:type="dxa"/>
            <w:shd w:val="clear" w:color="auto" w:fill="auto"/>
            <w:noWrap/>
            <w:vAlign w:val="bottom"/>
            <w:hideMark/>
          </w:tcPr>
          <w:p w14:paraId="3362835A"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Laxå                                                </w:t>
            </w:r>
          </w:p>
        </w:tc>
        <w:tc>
          <w:tcPr>
            <w:tcW w:w="2552" w:type="dxa"/>
            <w:shd w:val="clear" w:color="auto" w:fill="auto"/>
            <w:noWrap/>
            <w:vAlign w:val="bottom"/>
            <w:hideMark/>
          </w:tcPr>
          <w:p w14:paraId="6555DFB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2A758A3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552</w:t>
            </w:r>
          </w:p>
        </w:tc>
        <w:tc>
          <w:tcPr>
            <w:tcW w:w="1134" w:type="dxa"/>
            <w:shd w:val="clear" w:color="auto" w:fill="auto"/>
            <w:noWrap/>
            <w:vAlign w:val="bottom"/>
            <w:hideMark/>
          </w:tcPr>
          <w:p w14:paraId="7A45168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53,5</w:t>
            </w:r>
          </w:p>
        </w:tc>
      </w:tr>
      <w:tr w:rsidR="00E2233D" w:rsidRPr="005272EB" w14:paraId="525F74BB" w14:textId="77777777" w:rsidTr="00F01147">
        <w:trPr>
          <w:trHeight w:val="300"/>
        </w:trPr>
        <w:tc>
          <w:tcPr>
            <w:tcW w:w="1276" w:type="dxa"/>
            <w:shd w:val="clear" w:color="auto" w:fill="auto"/>
            <w:noWrap/>
            <w:vAlign w:val="bottom"/>
            <w:hideMark/>
          </w:tcPr>
          <w:p w14:paraId="78128EA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Hallsberg</w:t>
            </w:r>
          </w:p>
        </w:tc>
        <w:tc>
          <w:tcPr>
            <w:tcW w:w="2552" w:type="dxa"/>
            <w:shd w:val="clear" w:color="auto" w:fill="auto"/>
            <w:noWrap/>
            <w:vAlign w:val="bottom"/>
            <w:hideMark/>
          </w:tcPr>
          <w:p w14:paraId="7AF7620C"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7F796E3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283</w:t>
            </w:r>
          </w:p>
        </w:tc>
        <w:tc>
          <w:tcPr>
            <w:tcW w:w="1134" w:type="dxa"/>
            <w:shd w:val="clear" w:color="auto" w:fill="auto"/>
            <w:noWrap/>
            <w:vAlign w:val="bottom"/>
            <w:hideMark/>
          </w:tcPr>
          <w:p w14:paraId="7085A6D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55,6</w:t>
            </w:r>
          </w:p>
        </w:tc>
      </w:tr>
      <w:tr w:rsidR="00E2233D" w:rsidRPr="005272EB" w14:paraId="4FE6C7CE" w14:textId="77777777" w:rsidTr="00F01147">
        <w:trPr>
          <w:trHeight w:val="300"/>
        </w:trPr>
        <w:tc>
          <w:tcPr>
            <w:tcW w:w="1276" w:type="dxa"/>
            <w:shd w:val="clear" w:color="auto" w:fill="auto"/>
            <w:noWrap/>
            <w:vAlign w:val="bottom"/>
            <w:hideMark/>
          </w:tcPr>
          <w:p w14:paraId="330DFAEF"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Degerfors</w:t>
            </w:r>
          </w:p>
        </w:tc>
        <w:tc>
          <w:tcPr>
            <w:tcW w:w="2552" w:type="dxa"/>
            <w:shd w:val="clear" w:color="auto" w:fill="auto"/>
            <w:noWrap/>
            <w:vAlign w:val="bottom"/>
            <w:hideMark/>
          </w:tcPr>
          <w:p w14:paraId="3A6063D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EE3E23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477</w:t>
            </w:r>
          </w:p>
        </w:tc>
        <w:tc>
          <w:tcPr>
            <w:tcW w:w="1134" w:type="dxa"/>
            <w:shd w:val="clear" w:color="auto" w:fill="auto"/>
            <w:noWrap/>
            <w:vAlign w:val="bottom"/>
            <w:hideMark/>
          </w:tcPr>
          <w:p w14:paraId="276B068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53,9</w:t>
            </w:r>
          </w:p>
        </w:tc>
      </w:tr>
      <w:tr w:rsidR="00E2233D" w:rsidRPr="005272EB" w14:paraId="7AE57C41" w14:textId="77777777" w:rsidTr="00F01147">
        <w:trPr>
          <w:trHeight w:val="300"/>
        </w:trPr>
        <w:tc>
          <w:tcPr>
            <w:tcW w:w="1276" w:type="dxa"/>
            <w:shd w:val="clear" w:color="auto" w:fill="auto"/>
            <w:noWrap/>
            <w:vAlign w:val="bottom"/>
            <w:hideMark/>
          </w:tcPr>
          <w:p w14:paraId="638C0459"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Hällefors                                           </w:t>
            </w:r>
          </w:p>
        </w:tc>
        <w:tc>
          <w:tcPr>
            <w:tcW w:w="2552" w:type="dxa"/>
            <w:shd w:val="clear" w:color="auto" w:fill="auto"/>
            <w:noWrap/>
            <w:vAlign w:val="bottom"/>
            <w:hideMark/>
          </w:tcPr>
          <w:p w14:paraId="0D8FB45C"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5D06E1B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988</w:t>
            </w:r>
          </w:p>
        </w:tc>
        <w:tc>
          <w:tcPr>
            <w:tcW w:w="1134" w:type="dxa"/>
            <w:shd w:val="clear" w:color="auto" w:fill="auto"/>
            <w:noWrap/>
            <w:vAlign w:val="bottom"/>
            <w:hideMark/>
          </w:tcPr>
          <w:p w14:paraId="6C0E47C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52,7</w:t>
            </w:r>
          </w:p>
        </w:tc>
      </w:tr>
      <w:tr w:rsidR="00E2233D" w:rsidRPr="005272EB" w14:paraId="20E058A2" w14:textId="77777777" w:rsidTr="00F01147">
        <w:trPr>
          <w:trHeight w:val="300"/>
        </w:trPr>
        <w:tc>
          <w:tcPr>
            <w:tcW w:w="1276" w:type="dxa"/>
            <w:shd w:val="clear" w:color="auto" w:fill="auto"/>
            <w:noWrap/>
            <w:vAlign w:val="bottom"/>
            <w:hideMark/>
          </w:tcPr>
          <w:p w14:paraId="50DCC252"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Ljusnarsberg                                        </w:t>
            </w:r>
          </w:p>
        </w:tc>
        <w:tc>
          <w:tcPr>
            <w:tcW w:w="2552" w:type="dxa"/>
            <w:shd w:val="clear" w:color="auto" w:fill="auto"/>
            <w:noWrap/>
            <w:vAlign w:val="bottom"/>
            <w:hideMark/>
          </w:tcPr>
          <w:p w14:paraId="4017B59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689ED1C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848</w:t>
            </w:r>
          </w:p>
        </w:tc>
        <w:tc>
          <w:tcPr>
            <w:tcW w:w="1134" w:type="dxa"/>
            <w:shd w:val="clear" w:color="auto" w:fill="auto"/>
            <w:noWrap/>
            <w:vAlign w:val="bottom"/>
            <w:hideMark/>
          </w:tcPr>
          <w:p w14:paraId="2FE28A4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53,5</w:t>
            </w:r>
          </w:p>
        </w:tc>
      </w:tr>
      <w:tr w:rsidR="00E2233D" w:rsidRPr="005272EB" w14:paraId="69FCFDFB" w14:textId="77777777" w:rsidTr="00F01147">
        <w:trPr>
          <w:trHeight w:val="300"/>
        </w:trPr>
        <w:tc>
          <w:tcPr>
            <w:tcW w:w="1276" w:type="dxa"/>
            <w:shd w:val="clear" w:color="auto" w:fill="auto"/>
            <w:noWrap/>
            <w:vAlign w:val="bottom"/>
            <w:hideMark/>
          </w:tcPr>
          <w:p w14:paraId="59B4FC37"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Örebro</w:t>
            </w:r>
          </w:p>
        </w:tc>
        <w:tc>
          <w:tcPr>
            <w:tcW w:w="2552" w:type="dxa"/>
            <w:shd w:val="clear" w:color="auto" w:fill="auto"/>
            <w:noWrap/>
            <w:vAlign w:val="bottom"/>
            <w:hideMark/>
          </w:tcPr>
          <w:p w14:paraId="0F3CC11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28C96E6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138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952</w:t>
            </w:r>
          </w:p>
        </w:tc>
        <w:tc>
          <w:tcPr>
            <w:tcW w:w="1134" w:type="dxa"/>
            <w:shd w:val="clear" w:color="auto" w:fill="auto"/>
            <w:noWrap/>
            <w:vAlign w:val="bottom"/>
            <w:hideMark/>
          </w:tcPr>
          <w:p w14:paraId="529CF20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59,1</w:t>
            </w:r>
          </w:p>
        </w:tc>
      </w:tr>
      <w:tr w:rsidR="00E2233D" w:rsidRPr="005272EB" w14:paraId="454BF672" w14:textId="77777777" w:rsidTr="00F01147">
        <w:trPr>
          <w:trHeight w:val="300"/>
        </w:trPr>
        <w:tc>
          <w:tcPr>
            <w:tcW w:w="1276" w:type="dxa"/>
            <w:shd w:val="clear" w:color="auto" w:fill="auto"/>
            <w:noWrap/>
            <w:vAlign w:val="bottom"/>
            <w:hideMark/>
          </w:tcPr>
          <w:p w14:paraId="29A87C6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Kumla</w:t>
            </w:r>
          </w:p>
        </w:tc>
        <w:tc>
          <w:tcPr>
            <w:tcW w:w="2552" w:type="dxa"/>
            <w:shd w:val="clear" w:color="auto" w:fill="auto"/>
            <w:noWrap/>
            <w:vAlign w:val="bottom"/>
            <w:hideMark/>
          </w:tcPr>
          <w:p w14:paraId="3FBA06D6"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5EA5242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738</w:t>
            </w:r>
          </w:p>
        </w:tc>
        <w:tc>
          <w:tcPr>
            <w:tcW w:w="1134" w:type="dxa"/>
            <w:shd w:val="clear" w:color="auto" w:fill="auto"/>
            <w:noWrap/>
            <w:vAlign w:val="bottom"/>
            <w:hideMark/>
          </w:tcPr>
          <w:p w14:paraId="0068889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55,9</w:t>
            </w:r>
          </w:p>
        </w:tc>
      </w:tr>
      <w:tr w:rsidR="00E2233D" w:rsidRPr="005272EB" w14:paraId="08C18697" w14:textId="77777777" w:rsidTr="00F01147">
        <w:trPr>
          <w:trHeight w:val="300"/>
        </w:trPr>
        <w:tc>
          <w:tcPr>
            <w:tcW w:w="1276" w:type="dxa"/>
            <w:shd w:val="clear" w:color="auto" w:fill="auto"/>
            <w:noWrap/>
            <w:vAlign w:val="bottom"/>
            <w:hideMark/>
          </w:tcPr>
          <w:p w14:paraId="0E3A501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Askersund                                           </w:t>
            </w:r>
          </w:p>
        </w:tc>
        <w:tc>
          <w:tcPr>
            <w:tcW w:w="2552" w:type="dxa"/>
            <w:shd w:val="clear" w:color="auto" w:fill="auto"/>
            <w:noWrap/>
            <w:vAlign w:val="bottom"/>
            <w:hideMark/>
          </w:tcPr>
          <w:p w14:paraId="6E1FD1C1"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5BED0E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011</w:t>
            </w:r>
          </w:p>
        </w:tc>
        <w:tc>
          <w:tcPr>
            <w:tcW w:w="1134" w:type="dxa"/>
            <w:shd w:val="clear" w:color="auto" w:fill="auto"/>
            <w:noWrap/>
            <w:vAlign w:val="bottom"/>
            <w:hideMark/>
          </w:tcPr>
          <w:p w14:paraId="1461D8A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53,6</w:t>
            </w:r>
          </w:p>
        </w:tc>
      </w:tr>
      <w:tr w:rsidR="00E2233D" w:rsidRPr="005272EB" w14:paraId="10D3911E" w14:textId="77777777" w:rsidTr="00F01147">
        <w:trPr>
          <w:trHeight w:val="300"/>
        </w:trPr>
        <w:tc>
          <w:tcPr>
            <w:tcW w:w="1276" w:type="dxa"/>
            <w:shd w:val="clear" w:color="auto" w:fill="auto"/>
            <w:noWrap/>
            <w:vAlign w:val="bottom"/>
            <w:hideMark/>
          </w:tcPr>
          <w:p w14:paraId="0355155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Karlskoga                                           </w:t>
            </w:r>
          </w:p>
        </w:tc>
        <w:tc>
          <w:tcPr>
            <w:tcW w:w="2552" w:type="dxa"/>
            <w:shd w:val="clear" w:color="auto" w:fill="auto"/>
            <w:noWrap/>
            <w:vAlign w:val="bottom"/>
            <w:hideMark/>
          </w:tcPr>
          <w:p w14:paraId="722167B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069432D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631</w:t>
            </w:r>
          </w:p>
        </w:tc>
        <w:tc>
          <w:tcPr>
            <w:tcW w:w="1134" w:type="dxa"/>
            <w:shd w:val="clear" w:color="auto" w:fill="auto"/>
            <w:noWrap/>
            <w:vAlign w:val="bottom"/>
            <w:hideMark/>
          </w:tcPr>
          <w:p w14:paraId="7E6F59C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54,6</w:t>
            </w:r>
          </w:p>
        </w:tc>
      </w:tr>
      <w:tr w:rsidR="00E2233D" w:rsidRPr="005272EB" w14:paraId="3C61405A" w14:textId="77777777" w:rsidTr="00F01147">
        <w:trPr>
          <w:trHeight w:val="300"/>
        </w:trPr>
        <w:tc>
          <w:tcPr>
            <w:tcW w:w="1276" w:type="dxa"/>
            <w:shd w:val="clear" w:color="auto" w:fill="auto"/>
            <w:noWrap/>
            <w:vAlign w:val="bottom"/>
            <w:hideMark/>
          </w:tcPr>
          <w:p w14:paraId="1F72E85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Nora</w:t>
            </w:r>
          </w:p>
        </w:tc>
        <w:tc>
          <w:tcPr>
            <w:tcW w:w="2552" w:type="dxa"/>
            <w:shd w:val="clear" w:color="auto" w:fill="auto"/>
            <w:noWrap/>
            <w:vAlign w:val="bottom"/>
            <w:hideMark/>
          </w:tcPr>
          <w:p w14:paraId="1649280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0F91722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356</w:t>
            </w:r>
          </w:p>
        </w:tc>
        <w:tc>
          <w:tcPr>
            <w:tcW w:w="1134" w:type="dxa"/>
            <w:shd w:val="clear" w:color="auto" w:fill="auto"/>
            <w:noWrap/>
            <w:vAlign w:val="bottom"/>
            <w:hideMark/>
          </w:tcPr>
          <w:p w14:paraId="59D430C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53,0</w:t>
            </w:r>
          </w:p>
        </w:tc>
      </w:tr>
      <w:tr w:rsidR="00E2233D" w:rsidRPr="00781727" w14:paraId="7C44A97D" w14:textId="77777777" w:rsidTr="00F01147">
        <w:trPr>
          <w:trHeight w:val="300"/>
        </w:trPr>
        <w:tc>
          <w:tcPr>
            <w:tcW w:w="1276" w:type="dxa"/>
            <w:shd w:val="clear" w:color="auto" w:fill="auto"/>
            <w:noWrap/>
            <w:vAlign w:val="bottom"/>
            <w:hideMark/>
          </w:tcPr>
          <w:p w14:paraId="79EE9DA6" w14:textId="77777777" w:rsidR="00E2233D" w:rsidRPr="00781727"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Arial"/>
                <w:color w:val="000000"/>
                <w:szCs w:val="18"/>
                <w:lang w:eastAsia="sv-SE"/>
              </w:rPr>
              <w:t xml:space="preserve">Lindesberg                                          </w:t>
            </w:r>
          </w:p>
        </w:tc>
        <w:tc>
          <w:tcPr>
            <w:tcW w:w="2552" w:type="dxa"/>
            <w:shd w:val="clear" w:color="auto" w:fill="auto"/>
            <w:noWrap/>
            <w:vAlign w:val="bottom"/>
            <w:hideMark/>
          </w:tcPr>
          <w:p w14:paraId="5222EB28" w14:textId="77777777" w:rsidR="00E2233D" w:rsidRPr="00781727"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20A42F21"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22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979</w:t>
            </w:r>
          </w:p>
        </w:tc>
        <w:tc>
          <w:tcPr>
            <w:tcW w:w="1134" w:type="dxa"/>
            <w:shd w:val="clear" w:color="auto" w:fill="auto"/>
            <w:noWrap/>
            <w:vAlign w:val="bottom"/>
            <w:hideMark/>
          </w:tcPr>
          <w:p w14:paraId="55B0D769"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54,8</w:t>
            </w:r>
          </w:p>
        </w:tc>
      </w:tr>
      <w:tr w:rsidR="00E2233D" w:rsidRPr="005272EB" w14:paraId="48893C8D" w14:textId="77777777" w:rsidTr="00F01147">
        <w:trPr>
          <w:trHeight w:val="300"/>
        </w:trPr>
        <w:tc>
          <w:tcPr>
            <w:tcW w:w="1276" w:type="dxa"/>
            <w:shd w:val="clear" w:color="auto" w:fill="auto"/>
            <w:noWrap/>
            <w:vAlign w:val="bottom"/>
            <w:hideMark/>
          </w:tcPr>
          <w:p w14:paraId="7127122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color w:val="000000"/>
                <w:szCs w:val="18"/>
                <w:lang w:eastAsia="sv-SE"/>
              </w:rPr>
              <w:t>Västmanlands län</w:t>
            </w:r>
          </w:p>
        </w:tc>
        <w:tc>
          <w:tcPr>
            <w:tcW w:w="2552" w:type="dxa"/>
            <w:shd w:val="clear" w:color="auto" w:fill="auto"/>
            <w:noWrap/>
            <w:vAlign w:val="bottom"/>
            <w:hideMark/>
          </w:tcPr>
          <w:p w14:paraId="02F031AC"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53AE3C5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256 224</w:t>
            </w:r>
          </w:p>
        </w:tc>
        <w:tc>
          <w:tcPr>
            <w:tcW w:w="1134" w:type="dxa"/>
            <w:shd w:val="clear" w:color="auto" w:fill="auto"/>
            <w:noWrap/>
            <w:vAlign w:val="bottom"/>
            <w:hideMark/>
          </w:tcPr>
          <w:p w14:paraId="5E4CEF6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56,7</w:t>
            </w:r>
          </w:p>
        </w:tc>
      </w:tr>
      <w:tr w:rsidR="00E2233D" w:rsidRPr="005272EB" w14:paraId="10123AC9" w14:textId="77777777" w:rsidTr="00F01147">
        <w:trPr>
          <w:trHeight w:val="300"/>
        </w:trPr>
        <w:tc>
          <w:tcPr>
            <w:tcW w:w="1276" w:type="dxa"/>
            <w:shd w:val="clear" w:color="auto" w:fill="auto"/>
            <w:noWrap/>
            <w:vAlign w:val="bottom"/>
            <w:hideMark/>
          </w:tcPr>
          <w:p w14:paraId="53E4C9E8"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Skinnskatteberg</w:t>
            </w:r>
          </w:p>
        </w:tc>
        <w:tc>
          <w:tcPr>
            <w:tcW w:w="2552" w:type="dxa"/>
            <w:shd w:val="clear" w:color="auto" w:fill="auto"/>
            <w:noWrap/>
            <w:vAlign w:val="bottom"/>
            <w:hideMark/>
          </w:tcPr>
          <w:p w14:paraId="0B22BD9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4ECF604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392</w:t>
            </w:r>
          </w:p>
        </w:tc>
        <w:tc>
          <w:tcPr>
            <w:tcW w:w="1134" w:type="dxa"/>
            <w:shd w:val="clear" w:color="auto" w:fill="auto"/>
            <w:noWrap/>
            <w:vAlign w:val="bottom"/>
            <w:hideMark/>
          </w:tcPr>
          <w:p w14:paraId="04AD869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54,0</w:t>
            </w:r>
          </w:p>
        </w:tc>
      </w:tr>
      <w:tr w:rsidR="00E2233D" w:rsidRPr="005272EB" w14:paraId="3755618E" w14:textId="77777777" w:rsidTr="00F01147">
        <w:trPr>
          <w:trHeight w:val="300"/>
        </w:trPr>
        <w:tc>
          <w:tcPr>
            <w:tcW w:w="1276" w:type="dxa"/>
            <w:shd w:val="clear" w:color="auto" w:fill="auto"/>
            <w:noWrap/>
            <w:vAlign w:val="bottom"/>
            <w:hideMark/>
          </w:tcPr>
          <w:p w14:paraId="2665ED4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Surahammar</w:t>
            </w:r>
          </w:p>
        </w:tc>
        <w:tc>
          <w:tcPr>
            <w:tcW w:w="2552" w:type="dxa"/>
            <w:shd w:val="clear" w:color="auto" w:fill="auto"/>
            <w:noWrap/>
            <w:vAlign w:val="bottom"/>
            <w:hideMark/>
          </w:tcPr>
          <w:p w14:paraId="2F4BFEA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1761CC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890</w:t>
            </w:r>
          </w:p>
        </w:tc>
        <w:tc>
          <w:tcPr>
            <w:tcW w:w="1134" w:type="dxa"/>
            <w:shd w:val="clear" w:color="auto" w:fill="auto"/>
            <w:noWrap/>
            <w:vAlign w:val="bottom"/>
            <w:hideMark/>
          </w:tcPr>
          <w:p w14:paraId="7B3B91C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54,3</w:t>
            </w:r>
          </w:p>
        </w:tc>
      </w:tr>
      <w:tr w:rsidR="00E2233D" w:rsidRPr="005272EB" w14:paraId="48B3C24F" w14:textId="77777777" w:rsidTr="00F01147">
        <w:trPr>
          <w:trHeight w:val="300"/>
        </w:trPr>
        <w:tc>
          <w:tcPr>
            <w:tcW w:w="1276" w:type="dxa"/>
            <w:shd w:val="clear" w:color="auto" w:fill="auto"/>
            <w:noWrap/>
            <w:vAlign w:val="bottom"/>
            <w:hideMark/>
          </w:tcPr>
          <w:p w14:paraId="618C56A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Kungsör</w:t>
            </w:r>
          </w:p>
        </w:tc>
        <w:tc>
          <w:tcPr>
            <w:tcW w:w="2552" w:type="dxa"/>
            <w:shd w:val="clear" w:color="auto" w:fill="auto"/>
            <w:noWrap/>
            <w:vAlign w:val="bottom"/>
            <w:hideMark/>
          </w:tcPr>
          <w:p w14:paraId="5FE45AB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567924D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030</w:t>
            </w:r>
          </w:p>
        </w:tc>
        <w:tc>
          <w:tcPr>
            <w:tcW w:w="1134" w:type="dxa"/>
            <w:shd w:val="clear" w:color="auto" w:fill="auto"/>
            <w:noWrap/>
            <w:vAlign w:val="bottom"/>
            <w:hideMark/>
          </w:tcPr>
          <w:p w14:paraId="0086A6A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54,3</w:t>
            </w:r>
          </w:p>
        </w:tc>
      </w:tr>
      <w:tr w:rsidR="00E2233D" w:rsidRPr="005272EB" w14:paraId="3479057B" w14:textId="77777777" w:rsidTr="00F01147">
        <w:trPr>
          <w:trHeight w:val="300"/>
        </w:trPr>
        <w:tc>
          <w:tcPr>
            <w:tcW w:w="1276" w:type="dxa"/>
            <w:shd w:val="clear" w:color="auto" w:fill="auto"/>
            <w:noWrap/>
            <w:vAlign w:val="bottom"/>
            <w:hideMark/>
          </w:tcPr>
          <w:p w14:paraId="33323DA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Hallstahammar</w:t>
            </w:r>
          </w:p>
        </w:tc>
        <w:tc>
          <w:tcPr>
            <w:tcW w:w="2552" w:type="dxa"/>
            <w:shd w:val="clear" w:color="auto" w:fill="auto"/>
            <w:noWrap/>
            <w:vAlign w:val="bottom"/>
            <w:hideMark/>
          </w:tcPr>
          <w:p w14:paraId="2973CC4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5A711B8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346</w:t>
            </w:r>
          </w:p>
        </w:tc>
        <w:tc>
          <w:tcPr>
            <w:tcW w:w="1134" w:type="dxa"/>
            <w:shd w:val="clear" w:color="auto" w:fill="auto"/>
            <w:noWrap/>
            <w:vAlign w:val="bottom"/>
            <w:hideMark/>
          </w:tcPr>
          <w:p w14:paraId="403B0D4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54,6</w:t>
            </w:r>
          </w:p>
        </w:tc>
      </w:tr>
      <w:tr w:rsidR="00E2233D" w:rsidRPr="005272EB" w14:paraId="33C30E5B" w14:textId="77777777" w:rsidTr="00F01147">
        <w:trPr>
          <w:trHeight w:val="300"/>
        </w:trPr>
        <w:tc>
          <w:tcPr>
            <w:tcW w:w="1276" w:type="dxa"/>
            <w:shd w:val="clear" w:color="auto" w:fill="auto"/>
            <w:noWrap/>
            <w:vAlign w:val="bottom"/>
            <w:hideMark/>
          </w:tcPr>
          <w:p w14:paraId="21D40B5D"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Norberg</w:t>
            </w:r>
          </w:p>
        </w:tc>
        <w:tc>
          <w:tcPr>
            <w:tcW w:w="2552" w:type="dxa"/>
            <w:shd w:val="clear" w:color="auto" w:fill="auto"/>
            <w:noWrap/>
            <w:vAlign w:val="bottom"/>
            <w:hideMark/>
          </w:tcPr>
          <w:p w14:paraId="5EC4B3C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3B3257C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630</w:t>
            </w:r>
          </w:p>
        </w:tc>
        <w:tc>
          <w:tcPr>
            <w:tcW w:w="1134" w:type="dxa"/>
            <w:shd w:val="clear" w:color="auto" w:fill="auto"/>
            <w:noWrap/>
            <w:vAlign w:val="bottom"/>
            <w:hideMark/>
          </w:tcPr>
          <w:p w14:paraId="155D34E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54,5</w:t>
            </w:r>
          </w:p>
        </w:tc>
      </w:tr>
      <w:tr w:rsidR="00E2233D" w:rsidRPr="005272EB" w14:paraId="3BD54520" w14:textId="77777777" w:rsidTr="00F01147">
        <w:trPr>
          <w:trHeight w:val="300"/>
        </w:trPr>
        <w:tc>
          <w:tcPr>
            <w:tcW w:w="1276" w:type="dxa"/>
            <w:shd w:val="clear" w:color="auto" w:fill="auto"/>
            <w:noWrap/>
            <w:vAlign w:val="bottom"/>
            <w:hideMark/>
          </w:tcPr>
          <w:p w14:paraId="5D0A98B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Västerås</w:t>
            </w:r>
          </w:p>
        </w:tc>
        <w:tc>
          <w:tcPr>
            <w:tcW w:w="2552" w:type="dxa"/>
            <w:shd w:val="clear" w:color="auto" w:fill="auto"/>
            <w:noWrap/>
            <w:vAlign w:val="bottom"/>
            <w:hideMark/>
          </w:tcPr>
          <w:p w14:paraId="7A92892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62A3F4E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499</w:t>
            </w:r>
          </w:p>
        </w:tc>
        <w:tc>
          <w:tcPr>
            <w:tcW w:w="1134" w:type="dxa"/>
            <w:shd w:val="clear" w:color="auto" w:fill="auto"/>
            <w:noWrap/>
            <w:vAlign w:val="bottom"/>
            <w:hideMark/>
          </w:tcPr>
          <w:p w14:paraId="46F839F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58,1</w:t>
            </w:r>
          </w:p>
        </w:tc>
      </w:tr>
      <w:tr w:rsidR="00E2233D" w:rsidRPr="005272EB" w14:paraId="7DF28C29" w14:textId="77777777" w:rsidTr="00F01147">
        <w:trPr>
          <w:trHeight w:val="300"/>
        </w:trPr>
        <w:tc>
          <w:tcPr>
            <w:tcW w:w="1276" w:type="dxa"/>
            <w:shd w:val="clear" w:color="auto" w:fill="auto"/>
            <w:noWrap/>
            <w:vAlign w:val="bottom"/>
            <w:hideMark/>
          </w:tcPr>
          <w:p w14:paraId="7FC9A88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Sala                                                </w:t>
            </w:r>
          </w:p>
        </w:tc>
        <w:tc>
          <w:tcPr>
            <w:tcW w:w="2552" w:type="dxa"/>
            <w:shd w:val="clear" w:color="auto" w:fill="auto"/>
            <w:noWrap/>
            <w:vAlign w:val="bottom"/>
            <w:hideMark/>
          </w:tcPr>
          <w:p w14:paraId="76531CF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6D8ABBA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596</w:t>
            </w:r>
          </w:p>
        </w:tc>
        <w:tc>
          <w:tcPr>
            <w:tcW w:w="1134" w:type="dxa"/>
            <w:shd w:val="clear" w:color="auto" w:fill="auto"/>
            <w:noWrap/>
            <w:vAlign w:val="bottom"/>
            <w:hideMark/>
          </w:tcPr>
          <w:p w14:paraId="7E4D7E4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55,9</w:t>
            </w:r>
          </w:p>
        </w:tc>
      </w:tr>
      <w:tr w:rsidR="00E2233D" w:rsidRPr="005272EB" w14:paraId="4705AEFD" w14:textId="77777777" w:rsidTr="00F01147">
        <w:trPr>
          <w:trHeight w:val="300"/>
        </w:trPr>
        <w:tc>
          <w:tcPr>
            <w:tcW w:w="1276" w:type="dxa"/>
            <w:shd w:val="clear" w:color="auto" w:fill="auto"/>
            <w:noWrap/>
            <w:vAlign w:val="bottom"/>
            <w:hideMark/>
          </w:tcPr>
          <w:p w14:paraId="5CF7F269"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Fagersta                                            </w:t>
            </w:r>
          </w:p>
        </w:tc>
        <w:tc>
          <w:tcPr>
            <w:tcW w:w="2552" w:type="dxa"/>
            <w:shd w:val="clear" w:color="auto" w:fill="auto"/>
            <w:noWrap/>
            <w:vAlign w:val="bottom"/>
            <w:hideMark/>
          </w:tcPr>
          <w:p w14:paraId="2F1B872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4E1DABC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634</w:t>
            </w:r>
          </w:p>
        </w:tc>
        <w:tc>
          <w:tcPr>
            <w:tcW w:w="1134" w:type="dxa"/>
            <w:shd w:val="clear" w:color="auto" w:fill="auto"/>
            <w:noWrap/>
            <w:vAlign w:val="bottom"/>
            <w:hideMark/>
          </w:tcPr>
          <w:p w14:paraId="6354CB3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54,7</w:t>
            </w:r>
          </w:p>
        </w:tc>
      </w:tr>
      <w:tr w:rsidR="00E2233D" w:rsidRPr="005272EB" w14:paraId="67C50E80" w14:textId="77777777" w:rsidTr="00F01147">
        <w:trPr>
          <w:trHeight w:val="300"/>
        </w:trPr>
        <w:tc>
          <w:tcPr>
            <w:tcW w:w="1276" w:type="dxa"/>
            <w:shd w:val="clear" w:color="auto" w:fill="auto"/>
            <w:noWrap/>
            <w:vAlign w:val="bottom"/>
            <w:hideMark/>
          </w:tcPr>
          <w:p w14:paraId="4016F2D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Köping                                              </w:t>
            </w:r>
          </w:p>
        </w:tc>
        <w:tc>
          <w:tcPr>
            <w:tcW w:w="2552" w:type="dxa"/>
            <w:shd w:val="clear" w:color="auto" w:fill="auto"/>
            <w:noWrap/>
            <w:vAlign w:val="bottom"/>
            <w:hideMark/>
          </w:tcPr>
          <w:p w14:paraId="4B6F985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33356B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854</w:t>
            </w:r>
          </w:p>
        </w:tc>
        <w:tc>
          <w:tcPr>
            <w:tcW w:w="1134" w:type="dxa"/>
            <w:shd w:val="clear" w:color="auto" w:fill="auto"/>
            <w:noWrap/>
            <w:vAlign w:val="bottom"/>
            <w:hideMark/>
          </w:tcPr>
          <w:p w14:paraId="339149B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55,7</w:t>
            </w:r>
          </w:p>
        </w:tc>
      </w:tr>
      <w:tr w:rsidR="00E2233D" w:rsidRPr="00781727" w14:paraId="05E2CBB1" w14:textId="77777777" w:rsidTr="00F01147">
        <w:trPr>
          <w:trHeight w:val="300"/>
        </w:trPr>
        <w:tc>
          <w:tcPr>
            <w:tcW w:w="1276" w:type="dxa"/>
            <w:shd w:val="clear" w:color="auto" w:fill="auto"/>
            <w:noWrap/>
            <w:vAlign w:val="bottom"/>
            <w:hideMark/>
          </w:tcPr>
          <w:p w14:paraId="0DCA205E" w14:textId="77777777" w:rsidR="00E2233D" w:rsidRPr="00781727" w:rsidRDefault="00E2233D"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 xml:space="preserve">Arboga                                              </w:t>
            </w:r>
          </w:p>
        </w:tc>
        <w:tc>
          <w:tcPr>
            <w:tcW w:w="2552" w:type="dxa"/>
            <w:shd w:val="clear" w:color="auto" w:fill="auto"/>
            <w:noWrap/>
            <w:vAlign w:val="bottom"/>
            <w:hideMark/>
          </w:tcPr>
          <w:p w14:paraId="1E485DCA" w14:textId="77777777" w:rsidR="00E2233D" w:rsidRPr="00781727" w:rsidRDefault="00E2233D"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942C53B"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13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353</w:t>
            </w:r>
          </w:p>
        </w:tc>
        <w:tc>
          <w:tcPr>
            <w:tcW w:w="1134" w:type="dxa"/>
            <w:shd w:val="clear" w:color="auto" w:fill="auto"/>
            <w:noWrap/>
            <w:vAlign w:val="bottom"/>
            <w:hideMark/>
          </w:tcPr>
          <w:p w14:paraId="719540C5"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53,6</w:t>
            </w:r>
          </w:p>
        </w:tc>
      </w:tr>
    </w:tbl>
    <w:p w14:paraId="36779194" w14:textId="77777777" w:rsidR="00600068" w:rsidRDefault="00600068">
      <w:r>
        <w:br w:type="page"/>
      </w:r>
    </w:p>
    <w:tbl>
      <w:tblPr>
        <w:tblW w:w="5812" w:type="dxa"/>
        <w:tblInd w:w="70" w:type="dxa"/>
        <w:tblBorders>
          <w:top w:val="single" w:sz="4" w:space="0" w:color="auto"/>
          <w:left w:val="single" w:sz="4" w:space="0" w:color="auto"/>
          <w:bottom w:val="single" w:sz="4" w:space="0" w:color="auto"/>
          <w:right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1276"/>
        <w:gridCol w:w="2552"/>
        <w:gridCol w:w="850"/>
        <w:gridCol w:w="1134"/>
      </w:tblGrid>
      <w:tr w:rsidR="00760A09" w:rsidRPr="005272EB" w14:paraId="7E062F75" w14:textId="77777777" w:rsidTr="00F01147">
        <w:trPr>
          <w:trHeight w:val="300"/>
        </w:trPr>
        <w:tc>
          <w:tcPr>
            <w:tcW w:w="1276" w:type="dxa"/>
            <w:shd w:val="clear" w:color="auto" w:fill="auto"/>
            <w:noWrap/>
            <w:vAlign w:val="bottom"/>
          </w:tcPr>
          <w:p w14:paraId="7745230C" w14:textId="77777777" w:rsidR="00760A09" w:rsidRPr="005272EB" w:rsidRDefault="00760A09" w:rsidP="002208FC">
            <w:pPr>
              <w:overflowPunct/>
              <w:autoSpaceDE/>
              <w:autoSpaceDN/>
              <w:adjustRightInd/>
              <w:textAlignment w:val="auto"/>
              <w:rPr>
                <w:rFonts w:ascii="Trade Gothic LT Std Cn" w:hAnsi="Trade Gothic LT Std Cn" w:cs="Calibri"/>
                <w:b/>
                <w:bCs/>
                <w:color w:val="000000"/>
                <w:szCs w:val="18"/>
                <w:lang w:eastAsia="sv-SE"/>
              </w:rPr>
            </w:pPr>
            <w:r>
              <w:rPr>
                <w:rFonts w:ascii="Trade Gothic LT Std Cn" w:hAnsi="Trade Gothic LT Std Cn"/>
                <w:b/>
                <w:szCs w:val="18"/>
              </w:rPr>
              <w:t>K</w:t>
            </w:r>
            <w:r w:rsidRPr="005272EB">
              <w:rPr>
                <w:rFonts w:ascii="Trade Gothic LT Std Cn" w:hAnsi="Trade Gothic LT Std Cn"/>
                <w:b/>
                <w:szCs w:val="18"/>
              </w:rPr>
              <w:t>ommun</w:t>
            </w:r>
          </w:p>
        </w:tc>
        <w:tc>
          <w:tcPr>
            <w:tcW w:w="2552" w:type="dxa"/>
            <w:shd w:val="clear" w:color="auto" w:fill="auto"/>
            <w:noWrap/>
            <w:vAlign w:val="bottom"/>
          </w:tcPr>
          <w:p w14:paraId="325E8A3B" w14:textId="77777777" w:rsidR="00760A09" w:rsidRPr="005272EB" w:rsidRDefault="00760A09" w:rsidP="002208FC">
            <w:pPr>
              <w:overflowPunct/>
              <w:autoSpaceDE/>
              <w:autoSpaceDN/>
              <w:adjustRightInd/>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Kommungrupp</w:t>
            </w:r>
          </w:p>
        </w:tc>
        <w:tc>
          <w:tcPr>
            <w:tcW w:w="850" w:type="dxa"/>
            <w:shd w:val="clear" w:color="auto" w:fill="auto"/>
            <w:noWrap/>
            <w:vAlign w:val="bottom"/>
          </w:tcPr>
          <w:p w14:paraId="6FE9D179" w14:textId="77777777" w:rsidR="00760A09" w:rsidRPr="005272EB" w:rsidRDefault="00760A09" w:rsidP="002208FC">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Invånare</w:t>
            </w:r>
          </w:p>
        </w:tc>
        <w:tc>
          <w:tcPr>
            <w:tcW w:w="1134" w:type="dxa"/>
            <w:shd w:val="clear" w:color="auto" w:fill="auto"/>
            <w:noWrap/>
            <w:vAlign w:val="bottom"/>
          </w:tcPr>
          <w:p w14:paraId="7815F934" w14:textId="77777777" w:rsidR="00760A09" w:rsidRPr="005272EB" w:rsidRDefault="00760A09" w:rsidP="002208FC">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Andel 20-64 år</w:t>
            </w:r>
          </w:p>
        </w:tc>
      </w:tr>
      <w:tr w:rsidR="00E2233D" w:rsidRPr="005272EB" w14:paraId="21FE5DFF" w14:textId="77777777" w:rsidTr="00F01147">
        <w:trPr>
          <w:trHeight w:val="300"/>
        </w:trPr>
        <w:tc>
          <w:tcPr>
            <w:tcW w:w="1276" w:type="dxa"/>
            <w:shd w:val="clear" w:color="auto" w:fill="auto"/>
            <w:noWrap/>
            <w:vAlign w:val="bottom"/>
            <w:hideMark/>
          </w:tcPr>
          <w:p w14:paraId="68ACFE05" w14:textId="681987B1"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bCs/>
                <w:color w:val="000000"/>
                <w:szCs w:val="18"/>
                <w:lang w:eastAsia="sv-SE"/>
              </w:rPr>
              <w:t>Dalarnas län</w:t>
            </w:r>
          </w:p>
        </w:tc>
        <w:tc>
          <w:tcPr>
            <w:tcW w:w="2552" w:type="dxa"/>
            <w:shd w:val="clear" w:color="auto" w:fill="auto"/>
            <w:noWrap/>
            <w:vAlign w:val="bottom"/>
            <w:hideMark/>
          </w:tcPr>
          <w:p w14:paraId="4F99F2E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6008C07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276 555</w:t>
            </w:r>
          </w:p>
        </w:tc>
        <w:tc>
          <w:tcPr>
            <w:tcW w:w="1134" w:type="dxa"/>
            <w:shd w:val="clear" w:color="auto" w:fill="auto"/>
            <w:noWrap/>
            <w:vAlign w:val="bottom"/>
            <w:hideMark/>
          </w:tcPr>
          <w:p w14:paraId="4ACC7DA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55,7</w:t>
            </w:r>
          </w:p>
        </w:tc>
      </w:tr>
      <w:tr w:rsidR="00E2233D" w:rsidRPr="005272EB" w14:paraId="6130DF1F" w14:textId="77777777" w:rsidTr="00F01147">
        <w:trPr>
          <w:trHeight w:val="300"/>
        </w:trPr>
        <w:tc>
          <w:tcPr>
            <w:tcW w:w="1276" w:type="dxa"/>
            <w:shd w:val="clear" w:color="auto" w:fill="auto"/>
            <w:noWrap/>
            <w:vAlign w:val="bottom"/>
            <w:hideMark/>
          </w:tcPr>
          <w:p w14:paraId="3668B4B0"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Vansbro                                             </w:t>
            </w:r>
          </w:p>
        </w:tc>
        <w:tc>
          <w:tcPr>
            <w:tcW w:w="2552" w:type="dxa"/>
            <w:shd w:val="clear" w:color="auto" w:fill="auto"/>
            <w:noWrap/>
            <w:vAlign w:val="bottom"/>
            <w:hideMark/>
          </w:tcPr>
          <w:p w14:paraId="69E88E7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19AF475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779</w:t>
            </w:r>
          </w:p>
        </w:tc>
        <w:tc>
          <w:tcPr>
            <w:tcW w:w="1134" w:type="dxa"/>
            <w:shd w:val="clear" w:color="auto" w:fill="auto"/>
            <w:noWrap/>
            <w:vAlign w:val="bottom"/>
            <w:hideMark/>
          </w:tcPr>
          <w:p w14:paraId="7450F76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53,1</w:t>
            </w:r>
          </w:p>
        </w:tc>
      </w:tr>
      <w:tr w:rsidR="00E2233D" w:rsidRPr="005272EB" w14:paraId="579DC7D2" w14:textId="77777777" w:rsidTr="00F01147">
        <w:trPr>
          <w:trHeight w:val="300"/>
        </w:trPr>
        <w:tc>
          <w:tcPr>
            <w:tcW w:w="1276" w:type="dxa"/>
            <w:shd w:val="clear" w:color="auto" w:fill="auto"/>
            <w:noWrap/>
            <w:vAlign w:val="bottom"/>
            <w:hideMark/>
          </w:tcPr>
          <w:p w14:paraId="2AEC8FE4"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Malung-Sälen                                        </w:t>
            </w:r>
          </w:p>
        </w:tc>
        <w:tc>
          <w:tcPr>
            <w:tcW w:w="2552" w:type="dxa"/>
            <w:shd w:val="clear" w:color="auto" w:fill="auto"/>
            <w:noWrap/>
            <w:vAlign w:val="bottom"/>
            <w:hideMark/>
          </w:tcPr>
          <w:p w14:paraId="5058D95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7B96012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178</w:t>
            </w:r>
          </w:p>
        </w:tc>
        <w:tc>
          <w:tcPr>
            <w:tcW w:w="1134" w:type="dxa"/>
            <w:shd w:val="clear" w:color="auto" w:fill="auto"/>
            <w:noWrap/>
            <w:vAlign w:val="bottom"/>
            <w:hideMark/>
          </w:tcPr>
          <w:p w14:paraId="44B7BB6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55,2</w:t>
            </w:r>
          </w:p>
        </w:tc>
      </w:tr>
      <w:tr w:rsidR="00E2233D" w:rsidRPr="005272EB" w14:paraId="4B7242D9" w14:textId="77777777" w:rsidTr="00F01147">
        <w:trPr>
          <w:trHeight w:val="300"/>
        </w:trPr>
        <w:tc>
          <w:tcPr>
            <w:tcW w:w="1276" w:type="dxa"/>
            <w:shd w:val="clear" w:color="auto" w:fill="auto"/>
            <w:noWrap/>
            <w:vAlign w:val="bottom"/>
            <w:hideMark/>
          </w:tcPr>
          <w:p w14:paraId="5B0795D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Gagnef</w:t>
            </w:r>
          </w:p>
        </w:tc>
        <w:tc>
          <w:tcPr>
            <w:tcW w:w="2552" w:type="dxa"/>
            <w:shd w:val="clear" w:color="auto" w:fill="auto"/>
            <w:noWrap/>
            <w:vAlign w:val="bottom"/>
            <w:hideMark/>
          </w:tcPr>
          <w:p w14:paraId="4D0CF934"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05C1296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012</w:t>
            </w:r>
          </w:p>
        </w:tc>
        <w:tc>
          <w:tcPr>
            <w:tcW w:w="1134" w:type="dxa"/>
            <w:shd w:val="clear" w:color="auto" w:fill="auto"/>
            <w:noWrap/>
            <w:vAlign w:val="bottom"/>
            <w:hideMark/>
          </w:tcPr>
          <w:p w14:paraId="5E5DB19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53,9</w:t>
            </w:r>
          </w:p>
        </w:tc>
      </w:tr>
      <w:tr w:rsidR="00E2233D" w:rsidRPr="005272EB" w14:paraId="02042BAE" w14:textId="77777777" w:rsidTr="00F01147">
        <w:trPr>
          <w:trHeight w:val="300"/>
        </w:trPr>
        <w:tc>
          <w:tcPr>
            <w:tcW w:w="1276" w:type="dxa"/>
            <w:shd w:val="clear" w:color="auto" w:fill="auto"/>
            <w:noWrap/>
            <w:vAlign w:val="bottom"/>
            <w:hideMark/>
          </w:tcPr>
          <w:p w14:paraId="797B4EA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Leksand                                             </w:t>
            </w:r>
          </w:p>
        </w:tc>
        <w:tc>
          <w:tcPr>
            <w:tcW w:w="2552" w:type="dxa"/>
            <w:shd w:val="clear" w:color="auto" w:fill="auto"/>
            <w:noWrap/>
            <w:vAlign w:val="bottom"/>
            <w:hideMark/>
          </w:tcPr>
          <w:p w14:paraId="0A84617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139CBA9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146</w:t>
            </w:r>
          </w:p>
        </w:tc>
        <w:tc>
          <w:tcPr>
            <w:tcW w:w="1134" w:type="dxa"/>
            <w:shd w:val="clear" w:color="auto" w:fill="auto"/>
            <w:noWrap/>
            <w:vAlign w:val="bottom"/>
            <w:hideMark/>
          </w:tcPr>
          <w:p w14:paraId="7EAE5BC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53,4</w:t>
            </w:r>
          </w:p>
        </w:tc>
      </w:tr>
      <w:tr w:rsidR="00E2233D" w:rsidRPr="005272EB" w14:paraId="6A2402BC" w14:textId="77777777" w:rsidTr="00F01147">
        <w:trPr>
          <w:trHeight w:val="300"/>
        </w:trPr>
        <w:tc>
          <w:tcPr>
            <w:tcW w:w="1276" w:type="dxa"/>
            <w:shd w:val="clear" w:color="auto" w:fill="auto"/>
            <w:noWrap/>
            <w:vAlign w:val="bottom"/>
            <w:hideMark/>
          </w:tcPr>
          <w:p w14:paraId="750C56D9"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Rättvik                                             </w:t>
            </w:r>
          </w:p>
        </w:tc>
        <w:tc>
          <w:tcPr>
            <w:tcW w:w="2552" w:type="dxa"/>
            <w:shd w:val="clear" w:color="auto" w:fill="auto"/>
            <w:noWrap/>
            <w:vAlign w:val="bottom"/>
            <w:hideMark/>
          </w:tcPr>
          <w:p w14:paraId="756CBC3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677D84A3"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799</w:t>
            </w:r>
          </w:p>
        </w:tc>
        <w:tc>
          <w:tcPr>
            <w:tcW w:w="1134" w:type="dxa"/>
            <w:shd w:val="clear" w:color="auto" w:fill="auto"/>
            <w:noWrap/>
            <w:vAlign w:val="bottom"/>
            <w:hideMark/>
          </w:tcPr>
          <w:p w14:paraId="5556486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51,4</w:t>
            </w:r>
          </w:p>
        </w:tc>
      </w:tr>
      <w:tr w:rsidR="00E2233D" w:rsidRPr="005272EB" w14:paraId="7F604066" w14:textId="77777777" w:rsidTr="00F01147">
        <w:trPr>
          <w:trHeight w:val="300"/>
        </w:trPr>
        <w:tc>
          <w:tcPr>
            <w:tcW w:w="1276" w:type="dxa"/>
            <w:shd w:val="clear" w:color="auto" w:fill="auto"/>
            <w:noWrap/>
            <w:vAlign w:val="bottom"/>
            <w:hideMark/>
          </w:tcPr>
          <w:p w14:paraId="0289E168"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Orsa</w:t>
            </w:r>
          </w:p>
        </w:tc>
        <w:tc>
          <w:tcPr>
            <w:tcW w:w="2552" w:type="dxa"/>
            <w:shd w:val="clear" w:color="auto" w:fill="auto"/>
            <w:noWrap/>
            <w:vAlign w:val="bottom"/>
            <w:hideMark/>
          </w:tcPr>
          <w:p w14:paraId="7E9916F6"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5212E6C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835</w:t>
            </w:r>
          </w:p>
        </w:tc>
        <w:tc>
          <w:tcPr>
            <w:tcW w:w="1134" w:type="dxa"/>
            <w:shd w:val="clear" w:color="auto" w:fill="auto"/>
            <w:noWrap/>
            <w:vAlign w:val="bottom"/>
            <w:hideMark/>
          </w:tcPr>
          <w:p w14:paraId="3A2D855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E2233D" w:rsidRPr="005272EB" w14:paraId="2A9C5078" w14:textId="77777777" w:rsidTr="00F01147">
        <w:trPr>
          <w:trHeight w:val="300"/>
        </w:trPr>
        <w:tc>
          <w:tcPr>
            <w:tcW w:w="1276" w:type="dxa"/>
            <w:shd w:val="clear" w:color="auto" w:fill="auto"/>
            <w:noWrap/>
            <w:vAlign w:val="bottom"/>
            <w:hideMark/>
          </w:tcPr>
          <w:p w14:paraId="2A93904D"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Älvdalen                                            </w:t>
            </w:r>
          </w:p>
        </w:tc>
        <w:tc>
          <w:tcPr>
            <w:tcW w:w="2552" w:type="dxa"/>
            <w:shd w:val="clear" w:color="auto" w:fill="auto"/>
            <w:noWrap/>
            <w:vAlign w:val="bottom"/>
            <w:hideMark/>
          </w:tcPr>
          <w:p w14:paraId="7A13AE90"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601CCD4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139</w:t>
            </w:r>
          </w:p>
        </w:tc>
        <w:tc>
          <w:tcPr>
            <w:tcW w:w="1134" w:type="dxa"/>
            <w:shd w:val="clear" w:color="auto" w:fill="auto"/>
            <w:noWrap/>
            <w:vAlign w:val="bottom"/>
            <w:hideMark/>
          </w:tcPr>
          <w:p w14:paraId="4BFC56D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53,8</w:t>
            </w:r>
          </w:p>
        </w:tc>
      </w:tr>
      <w:tr w:rsidR="00E2233D" w:rsidRPr="005272EB" w14:paraId="5E0F8463" w14:textId="77777777" w:rsidTr="00F01147">
        <w:trPr>
          <w:trHeight w:val="300"/>
        </w:trPr>
        <w:tc>
          <w:tcPr>
            <w:tcW w:w="1276" w:type="dxa"/>
            <w:shd w:val="clear" w:color="auto" w:fill="auto"/>
            <w:noWrap/>
            <w:vAlign w:val="bottom"/>
            <w:hideMark/>
          </w:tcPr>
          <w:p w14:paraId="49C7E7AE"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Smedjebacken</w:t>
            </w:r>
          </w:p>
        </w:tc>
        <w:tc>
          <w:tcPr>
            <w:tcW w:w="2552" w:type="dxa"/>
            <w:shd w:val="clear" w:color="auto" w:fill="auto"/>
            <w:noWrap/>
            <w:vAlign w:val="bottom"/>
            <w:hideMark/>
          </w:tcPr>
          <w:p w14:paraId="150FE11F"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1D3C0CC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650</w:t>
            </w:r>
          </w:p>
        </w:tc>
        <w:tc>
          <w:tcPr>
            <w:tcW w:w="1134" w:type="dxa"/>
            <w:shd w:val="clear" w:color="auto" w:fill="auto"/>
            <w:noWrap/>
            <w:vAlign w:val="bottom"/>
            <w:hideMark/>
          </w:tcPr>
          <w:p w14:paraId="23C1D4D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E2233D" w:rsidRPr="005272EB" w14:paraId="3EBA3A23" w14:textId="77777777" w:rsidTr="00F01147">
        <w:trPr>
          <w:trHeight w:val="300"/>
        </w:trPr>
        <w:tc>
          <w:tcPr>
            <w:tcW w:w="1276" w:type="dxa"/>
            <w:shd w:val="clear" w:color="auto" w:fill="auto"/>
            <w:noWrap/>
            <w:vAlign w:val="bottom"/>
            <w:hideMark/>
          </w:tcPr>
          <w:p w14:paraId="1456B7F6"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Mora                                                </w:t>
            </w:r>
          </w:p>
        </w:tc>
        <w:tc>
          <w:tcPr>
            <w:tcW w:w="2552" w:type="dxa"/>
            <w:shd w:val="clear" w:color="auto" w:fill="auto"/>
            <w:noWrap/>
            <w:vAlign w:val="bottom"/>
            <w:hideMark/>
          </w:tcPr>
          <w:p w14:paraId="5DDC24B8"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6179843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082</w:t>
            </w:r>
          </w:p>
        </w:tc>
        <w:tc>
          <w:tcPr>
            <w:tcW w:w="1134" w:type="dxa"/>
            <w:shd w:val="clear" w:color="auto" w:fill="auto"/>
            <w:noWrap/>
            <w:vAlign w:val="bottom"/>
            <w:hideMark/>
          </w:tcPr>
          <w:p w14:paraId="0DD1A52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55,2</w:t>
            </w:r>
          </w:p>
        </w:tc>
      </w:tr>
      <w:tr w:rsidR="00E2233D" w:rsidRPr="005272EB" w14:paraId="7DFE7C25" w14:textId="77777777" w:rsidTr="00F01147">
        <w:trPr>
          <w:trHeight w:val="300"/>
        </w:trPr>
        <w:tc>
          <w:tcPr>
            <w:tcW w:w="1276" w:type="dxa"/>
            <w:shd w:val="clear" w:color="auto" w:fill="auto"/>
            <w:noWrap/>
            <w:vAlign w:val="bottom"/>
            <w:hideMark/>
          </w:tcPr>
          <w:p w14:paraId="0955308D"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Falun</w:t>
            </w:r>
          </w:p>
        </w:tc>
        <w:tc>
          <w:tcPr>
            <w:tcW w:w="2552" w:type="dxa"/>
            <w:shd w:val="clear" w:color="auto" w:fill="auto"/>
            <w:noWrap/>
            <w:vAlign w:val="bottom"/>
            <w:hideMark/>
          </w:tcPr>
          <w:p w14:paraId="243450EA"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0610E39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432</w:t>
            </w:r>
          </w:p>
        </w:tc>
        <w:tc>
          <w:tcPr>
            <w:tcW w:w="1134" w:type="dxa"/>
            <w:shd w:val="clear" w:color="auto" w:fill="auto"/>
            <w:noWrap/>
            <w:vAlign w:val="bottom"/>
            <w:hideMark/>
          </w:tcPr>
          <w:p w14:paraId="50F9109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57,1</w:t>
            </w:r>
          </w:p>
        </w:tc>
      </w:tr>
      <w:tr w:rsidR="00E2233D" w:rsidRPr="005272EB" w14:paraId="5F42690C" w14:textId="77777777" w:rsidTr="00F01147">
        <w:trPr>
          <w:trHeight w:val="300"/>
        </w:trPr>
        <w:tc>
          <w:tcPr>
            <w:tcW w:w="1276" w:type="dxa"/>
            <w:shd w:val="clear" w:color="auto" w:fill="auto"/>
            <w:noWrap/>
            <w:vAlign w:val="bottom"/>
            <w:hideMark/>
          </w:tcPr>
          <w:p w14:paraId="26ED8AF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Borlänge                                            </w:t>
            </w:r>
          </w:p>
        </w:tc>
        <w:tc>
          <w:tcPr>
            <w:tcW w:w="2552" w:type="dxa"/>
            <w:shd w:val="clear" w:color="auto" w:fill="auto"/>
            <w:noWrap/>
            <w:vAlign w:val="bottom"/>
            <w:hideMark/>
          </w:tcPr>
          <w:p w14:paraId="01F99C7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5FF486E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482</w:t>
            </w:r>
          </w:p>
        </w:tc>
        <w:tc>
          <w:tcPr>
            <w:tcW w:w="1134" w:type="dxa"/>
            <w:shd w:val="clear" w:color="auto" w:fill="auto"/>
            <w:noWrap/>
            <w:vAlign w:val="bottom"/>
            <w:hideMark/>
          </w:tcPr>
          <w:p w14:paraId="42E8278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57,5</w:t>
            </w:r>
          </w:p>
        </w:tc>
      </w:tr>
      <w:tr w:rsidR="00E2233D" w:rsidRPr="005272EB" w14:paraId="658A982C" w14:textId="77777777" w:rsidTr="00F01147">
        <w:trPr>
          <w:trHeight w:val="300"/>
        </w:trPr>
        <w:tc>
          <w:tcPr>
            <w:tcW w:w="1276" w:type="dxa"/>
            <w:shd w:val="clear" w:color="auto" w:fill="auto"/>
            <w:noWrap/>
            <w:vAlign w:val="bottom"/>
            <w:hideMark/>
          </w:tcPr>
          <w:p w14:paraId="11C4D1DF"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Säter</w:t>
            </w:r>
          </w:p>
        </w:tc>
        <w:tc>
          <w:tcPr>
            <w:tcW w:w="2552" w:type="dxa"/>
            <w:shd w:val="clear" w:color="auto" w:fill="auto"/>
            <w:noWrap/>
            <w:vAlign w:val="bottom"/>
            <w:hideMark/>
          </w:tcPr>
          <w:p w14:paraId="46B409B0"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03E48F3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851</w:t>
            </w:r>
          </w:p>
        </w:tc>
        <w:tc>
          <w:tcPr>
            <w:tcW w:w="1134" w:type="dxa"/>
            <w:shd w:val="clear" w:color="auto" w:fill="auto"/>
            <w:noWrap/>
            <w:vAlign w:val="bottom"/>
            <w:hideMark/>
          </w:tcPr>
          <w:p w14:paraId="7255EDA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56,1</w:t>
            </w:r>
          </w:p>
        </w:tc>
      </w:tr>
      <w:tr w:rsidR="00E2233D" w:rsidRPr="005272EB" w14:paraId="27B6EAE4" w14:textId="77777777" w:rsidTr="00F01147">
        <w:trPr>
          <w:trHeight w:val="300"/>
        </w:trPr>
        <w:tc>
          <w:tcPr>
            <w:tcW w:w="1276" w:type="dxa"/>
            <w:shd w:val="clear" w:color="auto" w:fill="auto"/>
            <w:noWrap/>
            <w:vAlign w:val="bottom"/>
            <w:hideMark/>
          </w:tcPr>
          <w:p w14:paraId="10FCC9E5"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Hedemora                                            </w:t>
            </w:r>
          </w:p>
        </w:tc>
        <w:tc>
          <w:tcPr>
            <w:tcW w:w="2552" w:type="dxa"/>
            <w:shd w:val="clear" w:color="auto" w:fill="auto"/>
            <w:noWrap/>
            <w:vAlign w:val="bottom"/>
            <w:hideMark/>
          </w:tcPr>
          <w:p w14:paraId="4CDA1DF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tätbefolkad region</w:t>
            </w:r>
          </w:p>
        </w:tc>
        <w:tc>
          <w:tcPr>
            <w:tcW w:w="850" w:type="dxa"/>
            <w:shd w:val="clear" w:color="auto" w:fill="auto"/>
            <w:noWrap/>
            <w:vAlign w:val="bottom"/>
            <w:hideMark/>
          </w:tcPr>
          <w:p w14:paraId="66BCB3B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064</w:t>
            </w:r>
          </w:p>
        </w:tc>
        <w:tc>
          <w:tcPr>
            <w:tcW w:w="1134" w:type="dxa"/>
            <w:shd w:val="clear" w:color="auto" w:fill="auto"/>
            <w:noWrap/>
            <w:vAlign w:val="bottom"/>
            <w:hideMark/>
          </w:tcPr>
          <w:p w14:paraId="70487B8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55,4</w:t>
            </w:r>
          </w:p>
        </w:tc>
      </w:tr>
      <w:tr w:rsidR="00E2233D" w:rsidRPr="005272EB" w14:paraId="211F1339" w14:textId="77777777" w:rsidTr="00F01147">
        <w:trPr>
          <w:trHeight w:val="300"/>
        </w:trPr>
        <w:tc>
          <w:tcPr>
            <w:tcW w:w="1276" w:type="dxa"/>
            <w:shd w:val="clear" w:color="auto" w:fill="auto"/>
            <w:noWrap/>
            <w:vAlign w:val="bottom"/>
            <w:hideMark/>
          </w:tcPr>
          <w:p w14:paraId="25FF4CE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Avesta                                              </w:t>
            </w:r>
          </w:p>
        </w:tc>
        <w:tc>
          <w:tcPr>
            <w:tcW w:w="2552" w:type="dxa"/>
            <w:shd w:val="clear" w:color="auto" w:fill="auto"/>
            <w:noWrap/>
            <w:vAlign w:val="bottom"/>
            <w:hideMark/>
          </w:tcPr>
          <w:p w14:paraId="4E368BC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D9DBBF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467</w:t>
            </w:r>
          </w:p>
        </w:tc>
        <w:tc>
          <w:tcPr>
            <w:tcW w:w="1134" w:type="dxa"/>
            <w:shd w:val="clear" w:color="auto" w:fill="auto"/>
            <w:noWrap/>
            <w:vAlign w:val="bottom"/>
            <w:hideMark/>
          </w:tcPr>
          <w:p w14:paraId="4740EF0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56,0</w:t>
            </w:r>
          </w:p>
        </w:tc>
      </w:tr>
      <w:tr w:rsidR="00E2233D" w:rsidRPr="00781727" w14:paraId="1080E98F" w14:textId="77777777" w:rsidTr="00F01147">
        <w:trPr>
          <w:trHeight w:val="300"/>
        </w:trPr>
        <w:tc>
          <w:tcPr>
            <w:tcW w:w="1276" w:type="dxa"/>
            <w:shd w:val="clear" w:color="auto" w:fill="auto"/>
            <w:noWrap/>
            <w:vAlign w:val="bottom"/>
            <w:hideMark/>
          </w:tcPr>
          <w:p w14:paraId="40313B36" w14:textId="77777777" w:rsidR="00E2233D" w:rsidRPr="00781727" w:rsidRDefault="00E2233D"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 xml:space="preserve">Ludvika                                             </w:t>
            </w:r>
          </w:p>
        </w:tc>
        <w:tc>
          <w:tcPr>
            <w:tcW w:w="2552" w:type="dxa"/>
            <w:shd w:val="clear" w:color="auto" w:fill="auto"/>
            <w:noWrap/>
            <w:vAlign w:val="bottom"/>
            <w:hideMark/>
          </w:tcPr>
          <w:p w14:paraId="3BB967BA" w14:textId="77777777" w:rsidR="00E2233D" w:rsidRPr="00781727"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2CD0DA1"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25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639</w:t>
            </w:r>
          </w:p>
        </w:tc>
        <w:tc>
          <w:tcPr>
            <w:tcW w:w="1134" w:type="dxa"/>
            <w:shd w:val="clear" w:color="auto" w:fill="auto"/>
            <w:noWrap/>
            <w:vAlign w:val="bottom"/>
            <w:hideMark/>
          </w:tcPr>
          <w:p w14:paraId="1F90C922"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54,9</w:t>
            </w:r>
          </w:p>
        </w:tc>
      </w:tr>
      <w:tr w:rsidR="00E2233D" w:rsidRPr="005272EB" w14:paraId="55E33865" w14:textId="77777777" w:rsidTr="00F01147">
        <w:trPr>
          <w:trHeight w:val="300"/>
        </w:trPr>
        <w:tc>
          <w:tcPr>
            <w:tcW w:w="1276" w:type="dxa"/>
            <w:shd w:val="clear" w:color="auto" w:fill="auto"/>
            <w:noWrap/>
            <w:vAlign w:val="bottom"/>
            <w:hideMark/>
          </w:tcPr>
          <w:p w14:paraId="3C8CBC0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bCs/>
                <w:color w:val="000000"/>
                <w:szCs w:val="18"/>
                <w:lang w:eastAsia="sv-SE"/>
              </w:rPr>
              <w:t>Gävleborgs län</w:t>
            </w:r>
          </w:p>
        </w:tc>
        <w:tc>
          <w:tcPr>
            <w:tcW w:w="2552" w:type="dxa"/>
            <w:shd w:val="clear" w:color="auto" w:fill="auto"/>
            <w:noWrap/>
            <w:vAlign w:val="bottom"/>
            <w:hideMark/>
          </w:tcPr>
          <w:p w14:paraId="7E15873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1AF252A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276 637</w:t>
            </w:r>
          </w:p>
        </w:tc>
        <w:tc>
          <w:tcPr>
            <w:tcW w:w="1134" w:type="dxa"/>
            <w:shd w:val="clear" w:color="auto" w:fill="auto"/>
            <w:noWrap/>
            <w:vAlign w:val="bottom"/>
            <w:hideMark/>
          </w:tcPr>
          <w:p w14:paraId="5D59B78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56,0</w:t>
            </w:r>
          </w:p>
        </w:tc>
      </w:tr>
      <w:tr w:rsidR="00E2233D" w:rsidRPr="005272EB" w14:paraId="79C2E9D0" w14:textId="77777777" w:rsidTr="00F01147">
        <w:trPr>
          <w:trHeight w:val="300"/>
        </w:trPr>
        <w:tc>
          <w:tcPr>
            <w:tcW w:w="1276" w:type="dxa"/>
            <w:shd w:val="clear" w:color="auto" w:fill="auto"/>
            <w:noWrap/>
            <w:vAlign w:val="bottom"/>
            <w:hideMark/>
          </w:tcPr>
          <w:p w14:paraId="08F75FE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Ockelbo</w:t>
            </w:r>
          </w:p>
        </w:tc>
        <w:tc>
          <w:tcPr>
            <w:tcW w:w="2552" w:type="dxa"/>
            <w:shd w:val="clear" w:color="auto" w:fill="auto"/>
            <w:noWrap/>
            <w:vAlign w:val="bottom"/>
            <w:hideMark/>
          </w:tcPr>
          <w:p w14:paraId="1527A36C"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2CB5330A"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850</w:t>
            </w:r>
          </w:p>
        </w:tc>
        <w:tc>
          <w:tcPr>
            <w:tcW w:w="1134" w:type="dxa"/>
            <w:shd w:val="clear" w:color="auto" w:fill="auto"/>
            <w:noWrap/>
            <w:vAlign w:val="bottom"/>
            <w:hideMark/>
          </w:tcPr>
          <w:p w14:paraId="3E73C11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55,8</w:t>
            </w:r>
          </w:p>
        </w:tc>
      </w:tr>
      <w:tr w:rsidR="00E2233D" w:rsidRPr="005272EB" w14:paraId="036CC359" w14:textId="77777777" w:rsidTr="00F01147">
        <w:trPr>
          <w:trHeight w:val="300"/>
        </w:trPr>
        <w:tc>
          <w:tcPr>
            <w:tcW w:w="1276" w:type="dxa"/>
            <w:shd w:val="clear" w:color="auto" w:fill="auto"/>
            <w:noWrap/>
            <w:vAlign w:val="bottom"/>
            <w:hideMark/>
          </w:tcPr>
          <w:p w14:paraId="4590D0B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Hofors                                              </w:t>
            </w:r>
          </w:p>
        </w:tc>
        <w:tc>
          <w:tcPr>
            <w:tcW w:w="2552" w:type="dxa"/>
            <w:shd w:val="clear" w:color="auto" w:fill="auto"/>
            <w:noWrap/>
            <w:vAlign w:val="bottom"/>
            <w:hideMark/>
          </w:tcPr>
          <w:p w14:paraId="5FA2E101"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069EC0E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521</w:t>
            </w:r>
          </w:p>
        </w:tc>
        <w:tc>
          <w:tcPr>
            <w:tcW w:w="1134" w:type="dxa"/>
            <w:shd w:val="clear" w:color="auto" w:fill="auto"/>
            <w:noWrap/>
            <w:vAlign w:val="bottom"/>
            <w:hideMark/>
          </w:tcPr>
          <w:p w14:paraId="135A1F3B"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54,3</w:t>
            </w:r>
          </w:p>
        </w:tc>
      </w:tr>
      <w:tr w:rsidR="00E2233D" w:rsidRPr="005272EB" w14:paraId="2D58D7E8" w14:textId="77777777" w:rsidTr="00F01147">
        <w:trPr>
          <w:trHeight w:val="300"/>
        </w:trPr>
        <w:tc>
          <w:tcPr>
            <w:tcW w:w="1276" w:type="dxa"/>
            <w:shd w:val="clear" w:color="auto" w:fill="auto"/>
            <w:noWrap/>
            <w:vAlign w:val="bottom"/>
            <w:hideMark/>
          </w:tcPr>
          <w:p w14:paraId="7E8EE78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Ovanåker                                            </w:t>
            </w:r>
          </w:p>
        </w:tc>
        <w:tc>
          <w:tcPr>
            <w:tcW w:w="2552" w:type="dxa"/>
            <w:shd w:val="clear" w:color="auto" w:fill="auto"/>
            <w:noWrap/>
            <w:vAlign w:val="bottom"/>
            <w:hideMark/>
          </w:tcPr>
          <w:p w14:paraId="4B55EB3B"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3A2E1C9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392</w:t>
            </w:r>
          </w:p>
        </w:tc>
        <w:tc>
          <w:tcPr>
            <w:tcW w:w="1134" w:type="dxa"/>
            <w:shd w:val="clear" w:color="auto" w:fill="auto"/>
            <w:noWrap/>
            <w:vAlign w:val="bottom"/>
            <w:hideMark/>
          </w:tcPr>
          <w:p w14:paraId="160A89E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53,8</w:t>
            </w:r>
          </w:p>
        </w:tc>
      </w:tr>
      <w:tr w:rsidR="00E2233D" w:rsidRPr="005272EB" w14:paraId="45C7E489" w14:textId="77777777" w:rsidTr="00F01147">
        <w:trPr>
          <w:trHeight w:val="300"/>
        </w:trPr>
        <w:tc>
          <w:tcPr>
            <w:tcW w:w="1276" w:type="dxa"/>
            <w:shd w:val="clear" w:color="auto" w:fill="auto"/>
            <w:noWrap/>
            <w:vAlign w:val="bottom"/>
            <w:hideMark/>
          </w:tcPr>
          <w:p w14:paraId="445F9E39"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Nordanstig                                          </w:t>
            </w:r>
          </w:p>
        </w:tc>
        <w:tc>
          <w:tcPr>
            <w:tcW w:w="2552" w:type="dxa"/>
            <w:shd w:val="clear" w:color="auto" w:fill="auto"/>
            <w:noWrap/>
            <w:vAlign w:val="bottom"/>
            <w:hideMark/>
          </w:tcPr>
          <w:p w14:paraId="2345BA5D"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450B4A7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533</w:t>
            </w:r>
          </w:p>
        </w:tc>
        <w:tc>
          <w:tcPr>
            <w:tcW w:w="1134" w:type="dxa"/>
            <w:shd w:val="clear" w:color="auto" w:fill="auto"/>
            <w:noWrap/>
            <w:vAlign w:val="bottom"/>
            <w:hideMark/>
          </w:tcPr>
          <w:p w14:paraId="5D34986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54,1</w:t>
            </w:r>
          </w:p>
        </w:tc>
      </w:tr>
      <w:tr w:rsidR="00E2233D" w:rsidRPr="005272EB" w14:paraId="501F6224" w14:textId="77777777" w:rsidTr="00F01147">
        <w:trPr>
          <w:trHeight w:val="300"/>
        </w:trPr>
        <w:tc>
          <w:tcPr>
            <w:tcW w:w="1276" w:type="dxa"/>
            <w:shd w:val="clear" w:color="auto" w:fill="auto"/>
            <w:noWrap/>
            <w:vAlign w:val="bottom"/>
            <w:hideMark/>
          </w:tcPr>
          <w:p w14:paraId="2097474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Ljusdal                                             </w:t>
            </w:r>
          </w:p>
        </w:tc>
        <w:tc>
          <w:tcPr>
            <w:tcW w:w="2552" w:type="dxa"/>
            <w:shd w:val="clear" w:color="auto" w:fill="auto"/>
            <w:noWrap/>
            <w:vAlign w:val="bottom"/>
            <w:hideMark/>
          </w:tcPr>
          <w:p w14:paraId="6696D4D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436F6E8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880</w:t>
            </w:r>
          </w:p>
        </w:tc>
        <w:tc>
          <w:tcPr>
            <w:tcW w:w="1134" w:type="dxa"/>
            <w:shd w:val="clear" w:color="auto" w:fill="auto"/>
            <w:noWrap/>
            <w:vAlign w:val="bottom"/>
            <w:hideMark/>
          </w:tcPr>
          <w:p w14:paraId="24F11780"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54,3</w:t>
            </w:r>
          </w:p>
        </w:tc>
      </w:tr>
      <w:tr w:rsidR="00E2233D" w:rsidRPr="005272EB" w14:paraId="2D1CA20C" w14:textId="77777777" w:rsidTr="00F01147">
        <w:trPr>
          <w:trHeight w:val="300"/>
        </w:trPr>
        <w:tc>
          <w:tcPr>
            <w:tcW w:w="1276" w:type="dxa"/>
            <w:shd w:val="clear" w:color="auto" w:fill="auto"/>
            <w:noWrap/>
            <w:vAlign w:val="bottom"/>
            <w:hideMark/>
          </w:tcPr>
          <w:p w14:paraId="5F04D458"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Gävle</w:t>
            </w:r>
          </w:p>
        </w:tc>
        <w:tc>
          <w:tcPr>
            <w:tcW w:w="2552" w:type="dxa"/>
            <w:shd w:val="clear" w:color="auto" w:fill="auto"/>
            <w:noWrap/>
            <w:vAlign w:val="bottom"/>
            <w:hideMark/>
          </w:tcPr>
          <w:p w14:paraId="575328EE"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2C56210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170</w:t>
            </w:r>
          </w:p>
        </w:tc>
        <w:tc>
          <w:tcPr>
            <w:tcW w:w="1134" w:type="dxa"/>
            <w:shd w:val="clear" w:color="auto" w:fill="auto"/>
            <w:noWrap/>
            <w:vAlign w:val="bottom"/>
            <w:hideMark/>
          </w:tcPr>
          <w:p w14:paraId="7F3EF3D1"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58,4</w:t>
            </w:r>
          </w:p>
        </w:tc>
      </w:tr>
      <w:tr w:rsidR="00E2233D" w:rsidRPr="005272EB" w14:paraId="3E410E6C" w14:textId="77777777" w:rsidTr="00F01147">
        <w:trPr>
          <w:trHeight w:val="300"/>
        </w:trPr>
        <w:tc>
          <w:tcPr>
            <w:tcW w:w="1276" w:type="dxa"/>
            <w:shd w:val="clear" w:color="auto" w:fill="auto"/>
            <w:noWrap/>
            <w:vAlign w:val="bottom"/>
            <w:hideMark/>
          </w:tcPr>
          <w:p w14:paraId="3E816945"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Sandviken                                           </w:t>
            </w:r>
          </w:p>
        </w:tc>
        <w:tc>
          <w:tcPr>
            <w:tcW w:w="2552" w:type="dxa"/>
            <w:shd w:val="clear" w:color="auto" w:fill="auto"/>
            <w:noWrap/>
            <w:vAlign w:val="bottom"/>
            <w:hideMark/>
          </w:tcPr>
          <w:p w14:paraId="05B05DC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A0A495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089</w:t>
            </w:r>
          </w:p>
        </w:tc>
        <w:tc>
          <w:tcPr>
            <w:tcW w:w="1134" w:type="dxa"/>
            <w:shd w:val="clear" w:color="auto" w:fill="auto"/>
            <w:noWrap/>
            <w:vAlign w:val="bottom"/>
            <w:hideMark/>
          </w:tcPr>
          <w:p w14:paraId="57ADB68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55,5</w:t>
            </w:r>
          </w:p>
        </w:tc>
      </w:tr>
      <w:tr w:rsidR="00E2233D" w:rsidRPr="005272EB" w14:paraId="3E2ECC2E" w14:textId="77777777" w:rsidTr="00F01147">
        <w:trPr>
          <w:trHeight w:val="300"/>
        </w:trPr>
        <w:tc>
          <w:tcPr>
            <w:tcW w:w="1276" w:type="dxa"/>
            <w:shd w:val="clear" w:color="auto" w:fill="auto"/>
            <w:noWrap/>
            <w:vAlign w:val="bottom"/>
            <w:hideMark/>
          </w:tcPr>
          <w:p w14:paraId="60D31ED9"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Söderhamn                                           </w:t>
            </w:r>
          </w:p>
        </w:tc>
        <w:tc>
          <w:tcPr>
            <w:tcW w:w="2552" w:type="dxa"/>
            <w:shd w:val="clear" w:color="auto" w:fill="auto"/>
            <w:noWrap/>
            <w:vAlign w:val="bottom"/>
            <w:hideMark/>
          </w:tcPr>
          <w:p w14:paraId="1E534DF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7CE2BC1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223</w:t>
            </w:r>
          </w:p>
        </w:tc>
        <w:tc>
          <w:tcPr>
            <w:tcW w:w="1134" w:type="dxa"/>
            <w:shd w:val="clear" w:color="auto" w:fill="auto"/>
            <w:noWrap/>
            <w:vAlign w:val="bottom"/>
            <w:hideMark/>
          </w:tcPr>
          <w:p w14:paraId="2157BE5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54,6</w:t>
            </w:r>
          </w:p>
        </w:tc>
      </w:tr>
      <w:tr w:rsidR="00E2233D" w:rsidRPr="005272EB" w14:paraId="0B8BA670" w14:textId="77777777" w:rsidTr="00F01147">
        <w:trPr>
          <w:trHeight w:val="300"/>
        </w:trPr>
        <w:tc>
          <w:tcPr>
            <w:tcW w:w="1276" w:type="dxa"/>
            <w:shd w:val="clear" w:color="auto" w:fill="auto"/>
            <w:noWrap/>
            <w:vAlign w:val="bottom"/>
            <w:hideMark/>
          </w:tcPr>
          <w:p w14:paraId="245BC4BF"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Bollnäs                                             </w:t>
            </w:r>
          </w:p>
        </w:tc>
        <w:tc>
          <w:tcPr>
            <w:tcW w:w="2552" w:type="dxa"/>
            <w:shd w:val="clear" w:color="auto" w:fill="auto"/>
            <w:noWrap/>
            <w:vAlign w:val="bottom"/>
            <w:hideMark/>
          </w:tcPr>
          <w:p w14:paraId="6F97AA8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2875E066"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158</w:t>
            </w:r>
          </w:p>
        </w:tc>
        <w:tc>
          <w:tcPr>
            <w:tcW w:w="1134" w:type="dxa"/>
            <w:shd w:val="clear" w:color="auto" w:fill="auto"/>
            <w:noWrap/>
            <w:vAlign w:val="bottom"/>
            <w:hideMark/>
          </w:tcPr>
          <w:p w14:paraId="4D2E7D5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54,5</w:t>
            </w:r>
          </w:p>
        </w:tc>
      </w:tr>
      <w:tr w:rsidR="00E2233D" w:rsidRPr="00781727" w14:paraId="68B1552D" w14:textId="77777777" w:rsidTr="00F01147">
        <w:trPr>
          <w:trHeight w:val="300"/>
        </w:trPr>
        <w:tc>
          <w:tcPr>
            <w:tcW w:w="1276" w:type="dxa"/>
            <w:shd w:val="clear" w:color="auto" w:fill="auto"/>
            <w:noWrap/>
            <w:vAlign w:val="bottom"/>
            <w:hideMark/>
          </w:tcPr>
          <w:p w14:paraId="077CC7C5" w14:textId="77777777" w:rsidR="00E2233D" w:rsidRPr="00781727" w:rsidRDefault="00E2233D"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 xml:space="preserve">Hudiksvall                                          </w:t>
            </w:r>
          </w:p>
        </w:tc>
        <w:tc>
          <w:tcPr>
            <w:tcW w:w="2552" w:type="dxa"/>
            <w:shd w:val="clear" w:color="auto" w:fill="auto"/>
            <w:noWrap/>
            <w:vAlign w:val="bottom"/>
            <w:hideMark/>
          </w:tcPr>
          <w:p w14:paraId="59088311" w14:textId="77777777" w:rsidR="00E2233D" w:rsidRPr="00781727"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36990D5A"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36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821</w:t>
            </w:r>
          </w:p>
        </w:tc>
        <w:tc>
          <w:tcPr>
            <w:tcW w:w="1134" w:type="dxa"/>
            <w:shd w:val="clear" w:color="auto" w:fill="auto"/>
            <w:noWrap/>
            <w:vAlign w:val="bottom"/>
            <w:hideMark/>
          </w:tcPr>
          <w:p w14:paraId="28A1F7EF"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55,1</w:t>
            </w:r>
          </w:p>
        </w:tc>
      </w:tr>
      <w:tr w:rsidR="00E2233D" w:rsidRPr="005272EB" w14:paraId="0A30D5DD" w14:textId="77777777" w:rsidTr="00F01147">
        <w:trPr>
          <w:trHeight w:val="300"/>
        </w:trPr>
        <w:tc>
          <w:tcPr>
            <w:tcW w:w="1276" w:type="dxa"/>
            <w:shd w:val="clear" w:color="auto" w:fill="auto"/>
            <w:noWrap/>
            <w:vAlign w:val="bottom"/>
            <w:hideMark/>
          </w:tcPr>
          <w:p w14:paraId="761D98E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bCs/>
                <w:color w:val="000000"/>
                <w:szCs w:val="18"/>
                <w:lang w:eastAsia="sv-SE"/>
              </w:rPr>
              <w:t>Västernorrlands län</w:t>
            </w:r>
          </w:p>
        </w:tc>
        <w:tc>
          <w:tcPr>
            <w:tcW w:w="2552" w:type="dxa"/>
            <w:shd w:val="clear" w:color="auto" w:fill="auto"/>
            <w:noWrap/>
            <w:vAlign w:val="bottom"/>
            <w:hideMark/>
          </w:tcPr>
          <w:p w14:paraId="687EE16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669A1B6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241 981</w:t>
            </w:r>
          </w:p>
        </w:tc>
        <w:tc>
          <w:tcPr>
            <w:tcW w:w="1134" w:type="dxa"/>
            <w:shd w:val="clear" w:color="auto" w:fill="auto"/>
            <w:noWrap/>
            <w:vAlign w:val="bottom"/>
            <w:hideMark/>
          </w:tcPr>
          <w:p w14:paraId="41197F2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55,6</w:t>
            </w:r>
          </w:p>
        </w:tc>
      </w:tr>
      <w:tr w:rsidR="00E2233D" w:rsidRPr="005272EB" w14:paraId="2EC58B23" w14:textId="77777777" w:rsidTr="00F01147">
        <w:trPr>
          <w:trHeight w:val="300"/>
        </w:trPr>
        <w:tc>
          <w:tcPr>
            <w:tcW w:w="1276" w:type="dxa"/>
            <w:shd w:val="clear" w:color="auto" w:fill="auto"/>
            <w:noWrap/>
            <w:vAlign w:val="bottom"/>
            <w:hideMark/>
          </w:tcPr>
          <w:p w14:paraId="0E894413"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Ånge                                                </w:t>
            </w:r>
          </w:p>
        </w:tc>
        <w:tc>
          <w:tcPr>
            <w:tcW w:w="2552" w:type="dxa"/>
            <w:shd w:val="clear" w:color="auto" w:fill="auto"/>
            <w:noWrap/>
            <w:vAlign w:val="bottom"/>
            <w:hideMark/>
          </w:tcPr>
          <w:p w14:paraId="430536A3"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3A0DEBB9"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639</w:t>
            </w:r>
          </w:p>
        </w:tc>
        <w:tc>
          <w:tcPr>
            <w:tcW w:w="1134" w:type="dxa"/>
            <w:shd w:val="clear" w:color="auto" w:fill="auto"/>
            <w:noWrap/>
            <w:vAlign w:val="bottom"/>
            <w:hideMark/>
          </w:tcPr>
          <w:p w14:paraId="4318F03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53,9</w:t>
            </w:r>
          </w:p>
        </w:tc>
      </w:tr>
      <w:tr w:rsidR="00E2233D" w:rsidRPr="005272EB" w14:paraId="443667B6" w14:textId="77777777" w:rsidTr="00F01147">
        <w:trPr>
          <w:trHeight w:val="300"/>
        </w:trPr>
        <w:tc>
          <w:tcPr>
            <w:tcW w:w="1276" w:type="dxa"/>
            <w:shd w:val="clear" w:color="auto" w:fill="auto"/>
            <w:noWrap/>
            <w:vAlign w:val="bottom"/>
            <w:hideMark/>
          </w:tcPr>
          <w:p w14:paraId="6B7786EB"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Timrå</w:t>
            </w:r>
          </w:p>
        </w:tc>
        <w:tc>
          <w:tcPr>
            <w:tcW w:w="2552" w:type="dxa"/>
            <w:shd w:val="clear" w:color="auto" w:fill="auto"/>
            <w:noWrap/>
            <w:vAlign w:val="bottom"/>
            <w:hideMark/>
          </w:tcPr>
          <w:p w14:paraId="637FD0F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Förortskommuner till större städer</w:t>
            </w:r>
          </w:p>
        </w:tc>
        <w:tc>
          <w:tcPr>
            <w:tcW w:w="850" w:type="dxa"/>
            <w:shd w:val="clear" w:color="auto" w:fill="auto"/>
            <w:noWrap/>
            <w:vAlign w:val="bottom"/>
            <w:hideMark/>
          </w:tcPr>
          <w:p w14:paraId="39808DA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997</w:t>
            </w:r>
          </w:p>
        </w:tc>
        <w:tc>
          <w:tcPr>
            <w:tcW w:w="1134" w:type="dxa"/>
            <w:shd w:val="clear" w:color="auto" w:fill="auto"/>
            <w:noWrap/>
            <w:vAlign w:val="bottom"/>
            <w:hideMark/>
          </w:tcPr>
          <w:p w14:paraId="13C6945D"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E2233D" w:rsidRPr="005272EB" w14:paraId="4AC79D4E" w14:textId="77777777" w:rsidTr="00F01147">
        <w:trPr>
          <w:trHeight w:val="300"/>
        </w:trPr>
        <w:tc>
          <w:tcPr>
            <w:tcW w:w="1276" w:type="dxa"/>
            <w:shd w:val="clear" w:color="auto" w:fill="auto"/>
            <w:noWrap/>
            <w:vAlign w:val="bottom"/>
            <w:hideMark/>
          </w:tcPr>
          <w:p w14:paraId="7635863C"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Härnösand                                           </w:t>
            </w:r>
          </w:p>
        </w:tc>
        <w:tc>
          <w:tcPr>
            <w:tcW w:w="2552" w:type="dxa"/>
            <w:shd w:val="clear" w:color="auto" w:fill="auto"/>
            <w:noWrap/>
            <w:vAlign w:val="bottom"/>
            <w:hideMark/>
          </w:tcPr>
          <w:p w14:paraId="7E6B92D2"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7FEC7932"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398</w:t>
            </w:r>
          </w:p>
        </w:tc>
        <w:tc>
          <w:tcPr>
            <w:tcW w:w="1134" w:type="dxa"/>
            <w:shd w:val="clear" w:color="auto" w:fill="auto"/>
            <w:noWrap/>
            <w:vAlign w:val="bottom"/>
            <w:hideMark/>
          </w:tcPr>
          <w:p w14:paraId="2DF27D8F"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54,2</w:t>
            </w:r>
          </w:p>
        </w:tc>
      </w:tr>
      <w:tr w:rsidR="00E2233D" w:rsidRPr="005272EB" w14:paraId="297F0457" w14:textId="77777777" w:rsidTr="00F01147">
        <w:trPr>
          <w:trHeight w:val="300"/>
        </w:trPr>
        <w:tc>
          <w:tcPr>
            <w:tcW w:w="1276" w:type="dxa"/>
            <w:shd w:val="clear" w:color="auto" w:fill="auto"/>
            <w:noWrap/>
            <w:vAlign w:val="bottom"/>
            <w:hideMark/>
          </w:tcPr>
          <w:p w14:paraId="66EAA8AD"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Sundsvall</w:t>
            </w:r>
          </w:p>
        </w:tc>
        <w:tc>
          <w:tcPr>
            <w:tcW w:w="2552" w:type="dxa"/>
            <w:shd w:val="clear" w:color="auto" w:fill="auto"/>
            <w:noWrap/>
            <w:vAlign w:val="bottom"/>
            <w:hideMark/>
          </w:tcPr>
          <w:p w14:paraId="5355F1E7"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232E0AD4"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687</w:t>
            </w:r>
          </w:p>
        </w:tc>
        <w:tc>
          <w:tcPr>
            <w:tcW w:w="1134" w:type="dxa"/>
            <w:shd w:val="clear" w:color="auto" w:fill="auto"/>
            <w:noWrap/>
            <w:vAlign w:val="bottom"/>
            <w:hideMark/>
          </w:tcPr>
          <w:p w14:paraId="38622DAC"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57,4</w:t>
            </w:r>
          </w:p>
        </w:tc>
      </w:tr>
      <w:tr w:rsidR="00E2233D" w:rsidRPr="005272EB" w14:paraId="23242618" w14:textId="77777777" w:rsidTr="00F01147">
        <w:trPr>
          <w:trHeight w:val="300"/>
        </w:trPr>
        <w:tc>
          <w:tcPr>
            <w:tcW w:w="1276" w:type="dxa"/>
            <w:shd w:val="clear" w:color="auto" w:fill="auto"/>
            <w:noWrap/>
            <w:vAlign w:val="bottom"/>
            <w:hideMark/>
          </w:tcPr>
          <w:p w14:paraId="08D643D1"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Kramfors                                            </w:t>
            </w:r>
          </w:p>
        </w:tc>
        <w:tc>
          <w:tcPr>
            <w:tcW w:w="2552" w:type="dxa"/>
            <w:shd w:val="clear" w:color="auto" w:fill="auto"/>
            <w:noWrap/>
            <w:vAlign w:val="bottom"/>
            <w:hideMark/>
          </w:tcPr>
          <w:p w14:paraId="1EF463F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20AC0008"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516</w:t>
            </w:r>
          </w:p>
        </w:tc>
        <w:tc>
          <w:tcPr>
            <w:tcW w:w="1134" w:type="dxa"/>
            <w:shd w:val="clear" w:color="auto" w:fill="auto"/>
            <w:noWrap/>
            <w:vAlign w:val="bottom"/>
            <w:hideMark/>
          </w:tcPr>
          <w:p w14:paraId="0189EBB5"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53,5</w:t>
            </w:r>
          </w:p>
        </w:tc>
      </w:tr>
      <w:tr w:rsidR="00E2233D" w:rsidRPr="005272EB" w14:paraId="3A8ABEDA" w14:textId="77777777" w:rsidTr="00F01147">
        <w:trPr>
          <w:trHeight w:val="300"/>
        </w:trPr>
        <w:tc>
          <w:tcPr>
            <w:tcW w:w="1276" w:type="dxa"/>
            <w:shd w:val="clear" w:color="auto" w:fill="auto"/>
            <w:noWrap/>
            <w:vAlign w:val="bottom"/>
            <w:hideMark/>
          </w:tcPr>
          <w:p w14:paraId="3CD6280F" w14:textId="77777777" w:rsidR="00E2233D" w:rsidRPr="005272EB" w:rsidRDefault="00E2233D" w:rsidP="00E8030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Sollefteå                                           </w:t>
            </w:r>
          </w:p>
        </w:tc>
        <w:tc>
          <w:tcPr>
            <w:tcW w:w="2552" w:type="dxa"/>
            <w:shd w:val="clear" w:color="auto" w:fill="auto"/>
            <w:noWrap/>
            <w:vAlign w:val="bottom"/>
            <w:hideMark/>
          </w:tcPr>
          <w:p w14:paraId="7ECB9569" w14:textId="77777777" w:rsidR="00E2233D" w:rsidRPr="005272EB" w:rsidRDefault="00E2233D" w:rsidP="00E8030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632FCA17"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736</w:t>
            </w:r>
          </w:p>
        </w:tc>
        <w:tc>
          <w:tcPr>
            <w:tcW w:w="1134" w:type="dxa"/>
            <w:shd w:val="clear" w:color="auto" w:fill="auto"/>
            <w:noWrap/>
            <w:vAlign w:val="bottom"/>
            <w:hideMark/>
          </w:tcPr>
          <w:p w14:paraId="3B68B23E" w14:textId="77777777" w:rsidR="00E2233D" w:rsidRPr="005272EB" w:rsidRDefault="00E2233D" w:rsidP="00E8030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53,3</w:t>
            </w:r>
          </w:p>
        </w:tc>
      </w:tr>
      <w:tr w:rsidR="00E2233D" w:rsidRPr="00781727" w14:paraId="54EF3378" w14:textId="77777777" w:rsidTr="00F01147">
        <w:trPr>
          <w:trHeight w:val="300"/>
        </w:trPr>
        <w:tc>
          <w:tcPr>
            <w:tcW w:w="1276" w:type="dxa"/>
            <w:shd w:val="clear" w:color="auto" w:fill="auto"/>
            <w:noWrap/>
            <w:vAlign w:val="bottom"/>
            <w:hideMark/>
          </w:tcPr>
          <w:p w14:paraId="77C89239" w14:textId="77777777" w:rsidR="00E2233D" w:rsidRPr="00781727" w:rsidRDefault="00E2233D" w:rsidP="00E8030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Örnsköldsvik</w:t>
            </w:r>
          </w:p>
        </w:tc>
        <w:tc>
          <w:tcPr>
            <w:tcW w:w="2552" w:type="dxa"/>
            <w:shd w:val="clear" w:color="auto" w:fill="auto"/>
            <w:noWrap/>
            <w:vAlign w:val="bottom"/>
            <w:hideMark/>
          </w:tcPr>
          <w:p w14:paraId="649E9D86" w14:textId="77777777" w:rsidR="00E2233D" w:rsidRPr="00781727" w:rsidRDefault="00E2233D" w:rsidP="00E8030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340E1172"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008</w:t>
            </w:r>
          </w:p>
        </w:tc>
        <w:tc>
          <w:tcPr>
            <w:tcW w:w="1134" w:type="dxa"/>
            <w:shd w:val="clear" w:color="auto" w:fill="auto"/>
            <w:noWrap/>
            <w:vAlign w:val="bottom"/>
            <w:hideMark/>
          </w:tcPr>
          <w:p w14:paraId="1AC00E3E" w14:textId="77777777" w:rsidR="00E2233D" w:rsidRPr="00781727" w:rsidRDefault="00E2233D" w:rsidP="00E8030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54,9</w:t>
            </w:r>
          </w:p>
        </w:tc>
      </w:tr>
    </w:tbl>
    <w:p w14:paraId="43383DA1" w14:textId="77777777" w:rsidR="00E96BE3" w:rsidRDefault="00600068">
      <w:r>
        <w:br w:type="page"/>
      </w:r>
    </w:p>
    <w:tbl>
      <w:tblPr>
        <w:tblW w:w="5812" w:type="dxa"/>
        <w:tblInd w:w="70" w:type="dxa"/>
        <w:tblBorders>
          <w:top w:val="single" w:sz="4" w:space="0" w:color="auto"/>
          <w:left w:val="single" w:sz="4" w:space="0" w:color="auto"/>
          <w:bottom w:val="single" w:sz="4" w:space="0" w:color="auto"/>
          <w:right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1276"/>
        <w:gridCol w:w="2552"/>
        <w:gridCol w:w="850"/>
        <w:gridCol w:w="1134"/>
      </w:tblGrid>
      <w:tr w:rsidR="00E96BE3" w:rsidRPr="005272EB" w14:paraId="6133FDFF" w14:textId="77777777" w:rsidTr="00E96BE3">
        <w:trPr>
          <w:trHeight w:val="300"/>
        </w:trPr>
        <w:tc>
          <w:tcPr>
            <w:tcW w:w="1276" w:type="dxa"/>
            <w:shd w:val="clear" w:color="auto" w:fill="auto"/>
            <w:noWrap/>
            <w:vAlign w:val="bottom"/>
          </w:tcPr>
          <w:p w14:paraId="5FA11A56" w14:textId="77777777" w:rsidR="00E96BE3" w:rsidRPr="005272EB" w:rsidRDefault="00E96BE3" w:rsidP="00E96BE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b/>
                <w:szCs w:val="18"/>
              </w:rPr>
              <w:t>Kommun</w:t>
            </w:r>
          </w:p>
        </w:tc>
        <w:tc>
          <w:tcPr>
            <w:tcW w:w="2552" w:type="dxa"/>
            <w:shd w:val="clear" w:color="auto" w:fill="auto"/>
            <w:noWrap/>
            <w:vAlign w:val="bottom"/>
          </w:tcPr>
          <w:p w14:paraId="427C2EB5" w14:textId="77777777" w:rsidR="00E96BE3" w:rsidRPr="005272EB" w:rsidRDefault="00E96BE3" w:rsidP="00E96BE3">
            <w:pPr>
              <w:overflowPunct/>
              <w:autoSpaceDE/>
              <w:autoSpaceDN/>
              <w:adjustRightInd/>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Kommungrupp</w:t>
            </w:r>
          </w:p>
        </w:tc>
        <w:tc>
          <w:tcPr>
            <w:tcW w:w="850" w:type="dxa"/>
            <w:shd w:val="clear" w:color="auto" w:fill="auto"/>
            <w:noWrap/>
            <w:vAlign w:val="bottom"/>
          </w:tcPr>
          <w:p w14:paraId="3118AAF3" w14:textId="77777777" w:rsidR="00E96BE3" w:rsidRPr="005272EB" w:rsidRDefault="00E96BE3" w:rsidP="00E96BE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Invånare</w:t>
            </w:r>
          </w:p>
        </w:tc>
        <w:tc>
          <w:tcPr>
            <w:tcW w:w="1134" w:type="dxa"/>
            <w:shd w:val="clear" w:color="auto" w:fill="auto"/>
            <w:noWrap/>
            <w:vAlign w:val="bottom"/>
          </w:tcPr>
          <w:p w14:paraId="1A62F3E9" w14:textId="77777777" w:rsidR="00E96BE3" w:rsidRPr="005272EB" w:rsidRDefault="00E96BE3" w:rsidP="00E96BE3">
            <w:pPr>
              <w:overflowPunct/>
              <w:autoSpaceDE/>
              <w:autoSpaceDN/>
              <w:adjustRightInd/>
              <w:jc w:val="right"/>
              <w:textAlignment w:val="auto"/>
              <w:rPr>
                <w:rFonts w:ascii="Trade Gothic LT Std Cn" w:hAnsi="Trade Gothic LT Std Cn" w:cs="Calibri"/>
                <w:b/>
                <w:color w:val="000000"/>
                <w:szCs w:val="18"/>
                <w:lang w:eastAsia="sv-SE"/>
              </w:rPr>
            </w:pPr>
            <w:r>
              <w:rPr>
                <w:rFonts w:ascii="Trade Gothic LT Std Cn" w:hAnsi="Trade Gothic LT Std Cn" w:cs="Calibri"/>
                <w:b/>
                <w:color w:val="000000"/>
                <w:szCs w:val="18"/>
                <w:lang w:eastAsia="sv-SE"/>
              </w:rPr>
              <w:t>Andel 20-64 år</w:t>
            </w:r>
          </w:p>
        </w:tc>
      </w:tr>
      <w:tr w:rsidR="00E96BE3" w:rsidRPr="005272EB" w14:paraId="755A9BA4" w14:textId="77777777" w:rsidTr="00E96BE3">
        <w:trPr>
          <w:trHeight w:val="300"/>
        </w:trPr>
        <w:tc>
          <w:tcPr>
            <w:tcW w:w="1276" w:type="dxa"/>
            <w:shd w:val="clear" w:color="auto" w:fill="auto"/>
            <w:noWrap/>
            <w:vAlign w:val="bottom"/>
            <w:hideMark/>
          </w:tcPr>
          <w:p w14:paraId="22A3FD00"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bCs/>
                <w:color w:val="000000"/>
                <w:szCs w:val="18"/>
                <w:lang w:eastAsia="sv-SE"/>
              </w:rPr>
              <w:t>Jämtlands län</w:t>
            </w:r>
          </w:p>
        </w:tc>
        <w:tc>
          <w:tcPr>
            <w:tcW w:w="2552" w:type="dxa"/>
            <w:shd w:val="clear" w:color="auto" w:fill="auto"/>
            <w:noWrap/>
            <w:vAlign w:val="bottom"/>
            <w:hideMark/>
          </w:tcPr>
          <w:p w14:paraId="082DA8EB"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5AB5F086"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126 201</w:t>
            </w:r>
          </w:p>
        </w:tc>
        <w:tc>
          <w:tcPr>
            <w:tcW w:w="1134" w:type="dxa"/>
            <w:shd w:val="clear" w:color="auto" w:fill="auto"/>
            <w:noWrap/>
            <w:vAlign w:val="bottom"/>
            <w:hideMark/>
          </w:tcPr>
          <w:p w14:paraId="10D92484"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56,2</w:t>
            </w:r>
          </w:p>
        </w:tc>
      </w:tr>
      <w:tr w:rsidR="00E96BE3" w:rsidRPr="005272EB" w14:paraId="0AB46FCC" w14:textId="77777777" w:rsidTr="00E96BE3">
        <w:trPr>
          <w:trHeight w:val="300"/>
        </w:trPr>
        <w:tc>
          <w:tcPr>
            <w:tcW w:w="1276" w:type="dxa"/>
            <w:shd w:val="clear" w:color="auto" w:fill="auto"/>
            <w:noWrap/>
            <w:vAlign w:val="bottom"/>
            <w:hideMark/>
          </w:tcPr>
          <w:p w14:paraId="3011CB8E"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Ragunda                                             </w:t>
            </w:r>
          </w:p>
        </w:tc>
        <w:tc>
          <w:tcPr>
            <w:tcW w:w="2552" w:type="dxa"/>
            <w:shd w:val="clear" w:color="auto" w:fill="auto"/>
            <w:noWrap/>
            <w:vAlign w:val="bottom"/>
            <w:hideMark/>
          </w:tcPr>
          <w:p w14:paraId="35BACC7F"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5A43E9AB"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466</w:t>
            </w:r>
          </w:p>
        </w:tc>
        <w:tc>
          <w:tcPr>
            <w:tcW w:w="1134" w:type="dxa"/>
            <w:shd w:val="clear" w:color="auto" w:fill="auto"/>
            <w:noWrap/>
            <w:vAlign w:val="bottom"/>
            <w:hideMark/>
          </w:tcPr>
          <w:p w14:paraId="7A683489"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52,3</w:t>
            </w:r>
          </w:p>
        </w:tc>
      </w:tr>
      <w:tr w:rsidR="00E96BE3" w:rsidRPr="005272EB" w14:paraId="4E4C1AC1" w14:textId="77777777" w:rsidTr="00E96BE3">
        <w:trPr>
          <w:trHeight w:val="300"/>
        </w:trPr>
        <w:tc>
          <w:tcPr>
            <w:tcW w:w="1276" w:type="dxa"/>
            <w:shd w:val="clear" w:color="auto" w:fill="auto"/>
            <w:noWrap/>
            <w:vAlign w:val="bottom"/>
            <w:hideMark/>
          </w:tcPr>
          <w:p w14:paraId="47319A88"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Bräcke                                              </w:t>
            </w:r>
          </w:p>
        </w:tc>
        <w:tc>
          <w:tcPr>
            <w:tcW w:w="2552" w:type="dxa"/>
            <w:shd w:val="clear" w:color="auto" w:fill="auto"/>
            <w:noWrap/>
            <w:vAlign w:val="bottom"/>
            <w:hideMark/>
          </w:tcPr>
          <w:p w14:paraId="550240CD"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527CD9CE"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655</w:t>
            </w:r>
          </w:p>
        </w:tc>
        <w:tc>
          <w:tcPr>
            <w:tcW w:w="1134" w:type="dxa"/>
            <w:shd w:val="clear" w:color="auto" w:fill="auto"/>
            <w:noWrap/>
            <w:vAlign w:val="bottom"/>
            <w:hideMark/>
          </w:tcPr>
          <w:p w14:paraId="1ABC8BCE"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52,0</w:t>
            </w:r>
          </w:p>
        </w:tc>
      </w:tr>
      <w:tr w:rsidR="00E96BE3" w:rsidRPr="005272EB" w14:paraId="6D33AA5A" w14:textId="77777777" w:rsidTr="00E96BE3">
        <w:trPr>
          <w:trHeight w:val="300"/>
        </w:trPr>
        <w:tc>
          <w:tcPr>
            <w:tcW w:w="1276" w:type="dxa"/>
            <w:shd w:val="clear" w:color="auto" w:fill="auto"/>
            <w:noWrap/>
            <w:vAlign w:val="bottom"/>
            <w:hideMark/>
          </w:tcPr>
          <w:p w14:paraId="58AB2B70"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Krokom</w:t>
            </w:r>
          </w:p>
        </w:tc>
        <w:tc>
          <w:tcPr>
            <w:tcW w:w="2552" w:type="dxa"/>
            <w:shd w:val="clear" w:color="auto" w:fill="auto"/>
            <w:noWrap/>
            <w:vAlign w:val="bottom"/>
            <w:hideMark/>
          </w:tcPr>
          <w:p w14:paraId="39AE52E9"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6FAF8BB5"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590</w:t>
            </w:r>
          </w:p>
        </w:tc>
        <w:tc>
          <w:tcPr>
            <w:tcW w:w="1134" w:type="dxa"/>
            <w:shd w:val="clear" w:color="auto" w:fill="auto"/>
            <w:noWrap/>
            <w:vAlign w:val="bottom"/>
            <w:hideMark/>
          </w:tcPr>
          <w:p w14:paraId="3C8FA181"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54,0</w:t>
            </w:r>
          </w:p>
        </w:tc>
      </w:tr>
      <w:tr w:rsidR="00E96BE3" w:rsidRPr="005272EB" w14:paraId="27B7D039" w14:textId="77777777" w:rsidTr="00E96BE3">
        <w:trPr>
          <w:trHeight w:val="300"/>
        </w:trPr>
        <w:tc>
          <w:tcPr>
            <w:tcW w:w="1276" w:type="dxa"/>
            <w:shd w:val="clear" w:color="auto" w:fill="auto"/>
            <w:noWrap/>
            <w:vAlign w:val="bottom"/>
            <w:hideMark/>
          </w:tcPr>
          <w:p w14:paraId="721B2C63"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Strömsund                                           </w:t>
            </w:r>
          </w:p>
        </w:tc>
        <w:tc>
          <w:tcPr>
            <w:tcW w:w="2552" w:type="dxa"/>
            <w:shd w:val="clear" w:color="auto" w:fill="auto"/>
            <w:noWrap/>
            <w:vAlign w:val="bottom"/>
            <w:hideMark/>
          </w:tcPr>
          <w:p w14:paraId="1782CF2C"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1052928B"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138</w:t>
            </w:r>
          </w:p>
        </w:tc>
        <w:tc>
          <w:tcPr>
            <w:tcW w:w="1134" w:type="dxa"/>
            <w:shd w:val="clear" w:color="auto" w:fill="auto"/>
            <w:noWrap/>
            <w:vAlign w:val="bottom"/>
            <w:hideMark/>
          </w:tcPr>
          <w:p w14:paraId="4ACCA3E1"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52,9</w:t>
            </w:r>
          </w:p>
        </w:tc>
      </w:tr>
      <w:tr w:rsidR="00E96BE3" w:rsidRPr="005272EB" w14:paraId="5B23FE7A" w14:textId="77777777" w:rsidTr="00E96BE3">
        <w:trPr>
          <w:trHeight w:val="300"/>
        </w:trPr>
        <w:tc>
          <w:tcPr>
            <w:tcW w:w="1276" w:type="dxa"/>
            <w:shd w:val="clear" w:color="auto" w:fill="auto"/>
            <w:noWrap/>
            <w:vAlign w:val="bottom"/>
            <w:hideMark/>
          </w:tcPr>
          <w:p w14:paraId="51BBDA3F"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Åre                                                 </w:t>
            </w:r>
          </w:p>
        </w:tc>
        <w:tc>
          <w:tcPr>
            <w:tcW w:w="2552" w:type="dxa"/>
            <w:shd w:val="clear" w:color="auto" w:fill="auto"/>
            <w:noWrap/>
            <w:vAlign w:val="bottom"/>
            <w:hideMark/>
          </w:tcPr>
          <w:p w14:paraId="2EB07DED"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43DBBB2C"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406</w:t>
            </w:r>
          </w:p>
        </w:tc>
        <w:tc>
          <w:tcPr>
            <w:tcW w:w="1134" w:type="dxa"/>
            <w:shd w:val="clear" w:color="auto" w:fill="auto"/>
            <w:noWrap/>
            <w:vAlign w:val="bottom"/>
            <w:hideMark/>
          </w:tcPr>
          <w:p w14:paraId="5FA86B29"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59,3</w:t>
            </w:r>
          </w:p>
        </w:tc>
      </w:tr>
      <w:tr w:rsidR="00E96BE3" w:rsidRPr="005272EB" w14:paraId="1CBE822B" w14:textId="77777777" w:rsidTr="00E96BE3">
        <w:trPr>
          <w:trHeight w:val="300"/>
        </w:trPr>
        <w:tc>
          <w:tcPr>
            <w:tcW w:w="1276" w:type="dxa"/>
            <w:shd w:val="clear" w:color="auto" w:fill="auto"/>
            <w:noWrap/>
            <w:vAlign w:val="bottom"/>
            <w:hideMark/>
          </w:tcPr>
          <w:p w14:paraId="0EE66E75"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Berg                                                </w:t>
            </w:r>
          </w:p>
        </w:tc>
        <w:tc>
          <w:tcPr>
            <w:tcW w:w="2552" w:type="dxa"/>
            <w:shd w:val="clear" w:color="auto" w:fill="auto"/>
            <w:noWrap/>
            <w:vAlign w:val="bottom"/>
            <w:hideMark/>
          </w:tcPr>
          <w:p w14:paraId="392833B4"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565458E1"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215</w:t>
            </w:r>
          </w:p>
        </w:tc>
        <w:tc>
          <w:tcPr>
            <w:tcW w:w="1134" w:type="dxa"/>
            <w:shd w:val="clear" w:color="auto" w:fill="auto"/>
            <w:noWrap/>
            <w:vAlign w:val="bottom"/>
            <w:hideMark/>
          </w:tcPr>
          <w:p w14:paraId="7CE29D6E"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52,5</w:t>
            </w:r>
          </w:p>
        </w:tc>
      </w:tr>
      <w:tr w:rsidR="00E96BE3" w:rsidRPr="005272EB" w14:paraId="46BA8376" w14:textId="77777777" w:rsidTr="00E96BE3">
        <w:trPr>
          <w:trHeight w:val="300"/>
        </w:trPr>
        <w:tc>
          <w:tcPr>
            <w:tcW w:w="1276" w:type="dxa"/>
            <w:shd w:val="clear" w:color="auto" w:fill="auto"/>
            <w:noWrap/>
            <w:vAlign w:val="bottom"/>
            <w:hideMark/>
          </w:tcPr>
          <w:p w14:paraId="5394732D"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Härjedalen                                          </w:t>
            </w:r>
          </w:p>
        </w:tc>
        <w:tc>
          <w:tcPr>
            <w:tcW w:w="2552" w:type="dxa"/>
            <w:shd w:val="clear" w:color="auto" w:fill="auto"/>
            <w:noWrap/>
            <w:vAlign w:val="bottom"/>
            <w:hideMark/>
          </w:tcPr>
          <w:p w14:paraId="01137119"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61E68733"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10</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246</w:t>
            </w:r>
          </w:p>
        </w:tc>
        <w:tc>
          <w:tcPr>
            <w:tcW w:w="1134" w:type="dxa"/>
            <w:shd w:val="clear" w:color="auto" w:fill="auto"/>
            <w:noWrap/>
            <w:vAlign w:val="bottom"/>
            <w:hideMark/>
          </w:tcPr>
          <w:p w14:paraId="63DD956E"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53,4</w:t>
            </w:r>
          </w:p>
        </w:tc>
      </w:tr>
      <w:tr w:rsidR="00E96BE3" w:rsidRPr="00781727" w14:paraId="5F1587D9" w14:textId="77777777" w:rsidTr="00E96BE3">
        <w:trPr>
          <w:trHeight w:val="300"/>
        </w:trPr>
        <w:tc>
          <w:tcPr>
            <w:tcW w:w="1276" w:type="dxa"/>
            <w:shd w:val="clear" w:color="auto" w:fill="auto"/>
            <w:noWrap/>
            <w:vAlign w:val="bottom"/>
            <w:hideMark/>
          </w:tcPr>
          <w:p w14:paraId="7C523249" w14:textId="77777777" w:rsidR="00E96BE3" w:rsidRPr="00781727" w:rsidRDefault="00E96BE3" w:rsidP="00E96BE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Östersund</w:t>
            </w:r>
          </w:p>
        </w:tc>
        <w:tc>
          <w:tcPr>
            <w:tcW w:w="2552" w:type="dxa"/>
            <w:shd w:val="clear" w:color="auto" w:fill="auto"/>
            <w:noWrap/>
            <w:vAlign w:val="bottom"/>
            <w:hideMark/>
          </w:tcPr>
          <w:p w14:paraId="7860145A" w14:textId="77777777" w:rsidR="00E96BE3" w:rsidRPr="00781727" w:rsidRDefault="00E96BE3" w:rsidP="00E96BE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18F9A7E0" w14:textId="77777777" w:rsidR="00E96BE3" w:rsidRPr="00781727" w:rsidRDefault="00E96BE3" w:rsidP="00E96BE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485</w:t>
            </w:r>
          </w:p>
        </w:tc>
        <w:tc>
          <w:tcPr>
            <w:tcW w:w="1134" w:type="dxa"/>
            <w:shd w:val="clear" w:color="auto" w:fill="auto"/>
            <w:noWrap/>
            <w:vAlign w:val="bottom"/>
            <w:hideMark/>
          </w:tcPr>
          <w:p w14:paraId="3CA9F47F" w14:textId="77777777" w:rsidR="00E96BE3" w:rsidRPr="00781727" w:rsidRDefault="00E96BE3" w:rsidP="00E96BE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58,7</w:t>
            </w:r>
          </w:p>
        </w:tc>
      </w:tr>
      <w:tr w:rsidR="00E96BE3" w:rsidRPr="005272EB" w14:paraId="4E97FE0E" w14:textId="77777777" w:rsidTr="00E96BE3">
        <w:trPr>
          <w:trHeight w:val="300"/>
        </w:trPr>
        <w:tc>
          <w:tcPr>
            <w:tcW w:w="1276" w:type="dxa"/>
            <w:shd w:val="clear" w:color="auto" w:fill="auto"/>
            <w:noWrap/>
            <w:vAlign w:val="bottom"/>
            <w:hideMark/>
          </w:tcPr>
          <w:p w14:paraId="58097642"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bCs/>
                <w:color w:val="000000"/>
                <w:szCs w:val="18"/>
                <w:lang w:eastAsia="sv-SE"/>
              </w:rPr>
              <w:t>Västerbottens län</w:t>
            </w:r>
          </w:p>
        </w:tc>
        <w:tc>
          <w:tcPr>
            <w:tcW w:w="2552" w:type="dxa"/>
            <w:shd w:val="clear" w:color="auto" w:fill="auto"/>
            <w:noWrap/>
            <w:vAlign w:val="bottom"/>
            <w:hideMark/>
          </w:tcPr>
          <w:p w14:paraId="7E0AA76D"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79C5FE8D"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260 217</w:t>
            </w:r>
          </w:p>
        </w:tc>
        <w:tc>
          <w:tcPr>
            <w:tcW w:w="1134" w:type="dxa"/>
            <w:shd w:val="clear" w:color="auto" w:fill="auto"/>
            <w:noWrap/>
            <w:vAlign w:val="bottom"/>
            <w:hideMark/>
          </w:tcPr>
          <w:p w14:paraId="3BC34E1A"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58,2</w:t>
            </w:r>
          </w:p>
        </w:tc>
      </w:tr>
      <w:tr w:rsidR="00E96BE3" w:rsidRPr="005272EB" w14:paraId="24924098" w14:textId="77777777" w:rsidTr="00E96BE3">
        <w:trPr>
          <w:trHeight w:val="300"/>
        </w:trPr>
        <w:tc>
          <w:tcPr>
            <w:tcW w:w="1276" w:type="dxa"/>
            <w:shd w:val="clear" w:color="auto" w:fill="auto"/>
            <w:noWrap/>
            <w:vAlign w:val="bottom"/>
            <w:hideMark/>
          </w:tcPr>
          <w:p w14:paraId="37FA4B49"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Nordmaling                                          </w:t>
            </w:r>
          </w:p>
        </w:tc>
        <w:tc>
          <w:tcPr>
            <w:tcW w:w="2552" w:type="dxa"/>
            <w:shd w:val="clear" w:color="auto" w:fill="auto"/>
            <w:noWrap/>
            <w:vAlign w:val="bottom"/>
            <w:hideMark/>
          </w:tcPr>
          <w:p w14:paraId="1826EE16"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28888F2C"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039</w:t>
            </w:r>
          </w:p>
        </w:tc>
        <w:tc>
          <w:tcPr>
            <w:tcW w:w="1134" w:type="dxa"/>
            <w:shd w:val="clear" w:color="auto" w:fill="auto"/>
            <w:noWrap/>
            <w:vAlign w:val="bottom"/>
            <w:hideMark/>
          </w:tcPr>
          <w:p w14:paraId="19E941E9"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52,7</w:t>
            </w:r>
          </w:p>
        </w:tc>
      </w:tr>
      <w:tr w:rsidR="00E96BE3" w:rsidRPr="005272EB" w14:paraId="4F6288E0" w14:textId="77777777" w:rsidTr="00E96BE3">
        <w:trPr>
          <w:trHeight w:val="300"/>
        </w:trPr>
        <w:tc>
          <w:tcPr>
            <w:tcW w:w="1276" w:type="dxa"/>
            <w:shd w:val="clear" w:color="auto" w:fill="auto"/>
            <w:noWrap/>
            <w:vAlign w:val="bottom"/>
            <w:hideMark/>
          </w:tcPr>
          <w:p w14:paraId="19C4BC7F"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Bjurholm</w:t>
            </w:r>
          </w:p>
        </w:tc>
        <w:tc>
          <w:tcPr>
            <w:tcW w:w="2552" w:type="dxa"/>
            <w:shd w:val="clear" w:color="auto" w:fill="auto"/>
            <w:noWrap/>
            <w:vAlign w:val="bottom"/>
            <w:hideMark/>
          </w:tcPr>
          <w:p w14:paraId="2B800D3C"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6A887A01"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421</w:t>
            </w:r>
          </w:p>
        </w:tc>
        <w:tc>
          <w:tcPr>
            <w:tcW w:w="1134" w:type="dxa"/>
            <w:shd w:val="clear" w:color="auto" w:fill="auto"/>
            <w:noWrap/>
            <w:vAlign w:val="bottom"/>
            <w:hideMark/>
          </w:tcPr>
          <w:p w14:paraId="10BD75F2"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48,0</w:t>
            </w:r>
          </w:p>
        </w:tc>
      </w:tr>
      <w:tr w:rsidR="00E96BE3" w:rsidRPr="005272EB" w14:paraId="1BC85901" w14:textId="77777777" w:rsidTr="00E96BE3">
        <w:trPr>
          <w:trHeight w:val="300"/>
        </w:trPr>
        <w:tc>
          <w:tcPr>
            <w:tcW w:w="1276" w:type="dxa"/>
            <w:shd w:val="clear" w:color="auto" w:fill="auto"/>
            <w:noWrap/>
            <w:vAlign w:val="bottom"/>
            <w:hideMark/>
          </w:tcPr>
          <w:p w14:paraId="1229C98D"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Vindeln                                             </w:t>
            </w:r>
          </w:p>
        </w:tc>
        <w:tc>
          <w:tcPr>
            <w:tcW w:w="2552" w:type="dxa"/>
            <w:shd w:val="clear" w:color="auto" w:fill="auto"/>
            <w:noWrap/>
            <w:vAlign w:val="bottom"/>
            <w:hideMark/>
          </w:tcPr>
          <w:p w14:paraId="6825E755"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1128A22A"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359</w:t>
            </w:r>
          </w:p>
        </w:tc>
        <w:tc>
          <w:tcPr>
            <w:tcW w:w="1134" w:type="dxa"/>
            <w:shd w:val="clear" w:color="auto" w:fill="auto"/>
            <w:noWrap/>
            <w:vAlign w:val="bottom"/>
            <w:hideMark/>
          </w:tcPr>
          <w:p w14:paraId="5EE1E984"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52,8</w:t>
            </w:r>
          </w:p>
        </w:tc>
      </w:tr>
      <w:tr w:rsidR="00E96BE3" w:rsidRPr="005272EB" w14:paraId="0BD0F514" w14:textId="77777777" w:rsidTr="00E96BE3">
        <w:trPr>
          <w:trHeight w:val="300"/>
        </w:trPr>
        <w:tc>
          <w:tcPr>
            <w:tcW w:w="1276" w:type="dxa"/>
            <w:shd w:val="clear" w:color="auto" w:fill="auto"/>
            <w:noWrap/>
            <w:vAlign w:val="bottom"/>
            <w:hideMark/>
          </w:tcPr>
          <w:p w14:paraId="700B2BFD"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Robertsfors                                         </w:t>
            </w:r>
          </w:p>
        </w:tc>
        <w:tc>
          <w:tcPr>
            <w:tcW w:w="2552" w:type="dxa"/>
            <w:shd w:val="clear" w:color="auto" w:fill="auto"/>
            <w:noWrap/>
            <w:vAlign w:val="bottom"/>
            <w:hideMark/>
          </w:tcPr>
          <w:p w14:paraId="77A384B0"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572656D6"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717</w:t>
            </w:r>
          </w:p>
        </w:tc>
        <w:tc>
          <w:tcPr>
            <w:tcW w:w="1134" w:type="dxa"/>
            <w:shd w:val="clear" w:color="auto" w:fill="auto"/>
            <w:noWrap/>
            <w:vAlign w:val="bottom"/>
            <w:hideMark/>
          </w:tcPr>
          <w:p w14:paraId="74DE362B"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53,7</w:t>
            </w:r>
          </w:p>
        </w:tc>
      </w:tr>
      <w:tr w:rsidR="00E96BE3" w:rsidRPr="005272EB" w14:paraId="335541BF" w14:textId="77777777" w:rsidTr="00E96BE3">
        <w:trPr>
          <w:trHeight w:val="300"/>
        </w:trPr>
        <w:tc>
          <w:tcPr>
            <w:tcW w:w="1276" w:type="dxa"/>
            <w:shd w:val="clear" w:color="auto" w:fill="auto"/>
            <w:noWrap/>
            <w:vAlign w:val="bottom"/>
            <w:hideMark/>
          </w:tcPr>
          <w:p w14:paraId="6A56B17E"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Norsjö                                              </w:t>
            </w:r>
          </w:p>
        </w:tc>
        <w:tc>
          <w:tcPr>
            <w:tcW w:w="2552" w:type="dxa"/>
            <w:shd w:val="clear" w:color="auto" w:fill="auto"/>
            <w:noWrap/>
            <w:vAlign w:val="bottom"/>
            <w:hideMark/>
          </w:tcPr>
          <w:p w14:paraId="1AE41594"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3B1C8A56"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172</w:t>
            </w:r>
          </w:p>
        </w:tc>
        <w:tc>
          <w:tcPr>
            <w:tcW w:w="1134" w:type="dxa"/>
            <w:shd w:val="clear" w:color="auto" w:fill="auto"/>
            <w:noWrap/>
            <w:vAlign w:val="bottom"/>
            <w:hideMark/>
          </w:tcPr>
          <w:p w14:paraId="50F3C83A"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52,3</w:t>
            </w:r>
          </w:p>
        </w:tc>
      </w:tr>
      <w:tr w:rsidR="00E96BE3" w:rsidRPr="005272EB" w14:paraId="3714F230" w14:textId="77777777" w:rsidTr="00E96BE3">
        <w:trPr>
          <w:trHeight w:val="300"/>
        </w:trPr>
        <w:tc>
          <w:tcPr>
            <w:tcW w:w="1276" w:type="dxa"/>
            <w:shd w:val="clear" w:color="auto" w:fill="auto"/>
            <w:noWrap/>
            <w:vAlign w:val="bottom"/>
            <w:hideMark/>
          </w:tcPr>
          <w:p w14:paraId="68C80CB5"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Malå                                                </w:t>
            </w:r>
          </w:p>
        </w:tc>
        <w:tc>
          <w:tcPr>
            <w:tcW w:w="2552" w:type="dxa"/>
            <w:shd w:val="clear" w:color="auto" w:fill="auto"/>
            <w:noWrap/>
            <w:vAlign w:val="bottom"/>
            <w:hideMark/>
          </w:tcPr>
          <w:p w14:paraId="5D9C712A"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55AE4A4C"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196</w:t>
            </w:r>
          </w:p>
        </w:tc>
        <w:tc>
          <w:tcPr>
            <w:tcW w:w="1134" w:type="dxa"/>
            <w:shd w:val="clear" w:color="auto" w:fill="auto"/>
            <w:noWrap/>
            <w:vAlign w:val="bottom"/>
            <w:hideMark/>
          </w:tcPr>
          <w:p w14:paraId="1A6530FC"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53,6</w:t>
            </w:r>
          </w:p>
        </w:tc>
      </w:tr>
      <w:tr w:rsidR="00E96BE3" w:rsidRPr="005272EB" w14:paraId="64F72E9E" w14:textId="77777777" w:rsidTr="00E96BE3">
        <w:trPr>
          <w:trHeight w:val="300"/>
        </w:trPr>
        <w:tc>
          <w:tcPr>
            <w:tcW w:w="1276" w:type="dxa"/>
            <w:shd w:val="clear" w:color="auto" w:fill="auto"/>
            <w:noWrap/>
            <w:vAlign w:val="bottom"/>
            <w:hideMark/>
          </w:tcPr>
          <w:p w14:paraId="399BEF95"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Storuman                                            </w:t>
            </w:r>
          </w:p>
        </w:tc>
        <w:tc>
          <w:tcPr>
            <w:tcW w:w="2552" w:type="dxa"/>
            <w:shd w:val="clear" w:color="auto" w:fill="auto"/>
            <w:noWrap/>
            <w:vAlign w:val="bottom"/>
            <w:hideMark/>
          </w:tcPr>
          <w:p w14:paraId="2E43004C"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5B6F1CEE"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006</w:t>
            </w:r>
          </w:p>
        </w:tc>
        <w:tc>
          <w:tcPr>
            <w:tcW w:w="1134" w:type="dxa"/>
            <w:shd w:val="clear" w:color="auto" w:fill="auto"/>
            <w:noWrap/>
            <w:vAlign w:val="bottom"/>
            <w:hideMark/>
          </w:tcPr>
          <w:p w14:paraId="50B5AE93"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53,0</w:t>
            </w:r>
          </w:p>
        </w:tc>
      </w:tr>
      <w:tr w:rsidR="00E96BE3" w:rsidRPr="005272EB" w14:paraId="003CD60E" w14:textId="77777777" w:rsidTr="00E96BE3">
        <w:trPr>
          <w:trHeight w:val="300"/>
        </w:trPr>
        <w:tc>
          <w:tcPr>
            <w:tcW w:w="1276" w:type="dxa"/>
            <w:shd w:val="clear" w:color="auto" w:fill="auto"/>
            <w:noWrap/>
            <w:vAlign w:val="bottom"/>
            <w:hideMark/>
          </w:tcPr>
          <w:p w14:paraId="79C44ED8"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Sorsele                                             </w:t>
            </w:r>
          </w:p>
        </w:tc>
        <w:tc>
          <w:tcPr>
            <w:tcW w:w="2552" w:type="dxa"/>
            <w:shd w:val="clear" w:color="auto" w:fill="auto"/>
            <w:noWrap/>
            <w:vAlign w:val="bottom"/>
            <w:hideMark/>
          </w:tcPr>
          <w:p w14:paraId="7B11A070"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6E44DF26"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673</w:t>
            </w:r>
          </w:p>
        </w:tc>
        <w:tc>
          <w:tcPr>
            <w:tcW w:w="1134" w:type="dxa"/>
            <w:shd w:val="clear" w:color="auto" w:fill="auto"/>
            <w:noWrap/>
            <w:vAlign w:val="bottom"/>
            <w:hideMark/>
          </w:tcPr>
          <w:p w14:paraId="63319563"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52,3</w:t>
            </w:r>
          </w:p>
        </w:tc>
      </w:tr>
      <w:tr w:rsidR="00E96BE3" w:rsidRPr="005272EB" w14:paraId="79CA422C" w14:textId="77777777" w:rsidTr="00E96BE3">
        <w:trPr>
          <w:trHeight w:val="300"/>
        </w:trPr>
        <w:tc>
          <w:tcPr>
            <w:tcW w:w="1276" w:type="dxa"/>
            <w:shd w:val="clear" w:color="auto" w:fill="auto"/>
            <w:noWrap/>
            <w:vAlign w:val="bottom"/>
            <w:hideMark/>
          </w:tcPr>
          <w:p w14:paraId="38EC7775"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Dorotea                                             </w:t>
            </w:r>
          </w:p>
        </w:tc>
        <w:tc>
          <w:tcPr>
            <w:tcW w:w="2552" w:type="dxa"/>
            <w:shd w:val="clear" w:color="auto" w:fill="auto"/>
            <w:noWrap/>
            <w:vAlign w:val="bottom"/>
            <w:hideMark/>
          </w:tcPr>
          <w:p w14:paraId="62AF88F6"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03263C35"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794</w:t>
            </w:r>
          </w:p>
        </w:tc>
        <w:tc>
          <w:tcPr>
            <w:tcW w:w="1134" w:type="dxa"/>
            <w:shd w:val="clear" w:color="auto" w:fill="auto"/>
            <w:noWrap/>
            <w:vAlign w:val="bottom"/>
            <w:hideMark/>
          </w:tcPr>
          <w:p w14:paraId="6CE073E0"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50,9</w:t>
            </w:r>
          </w:p>
        </w:tc>
      </w:tr>
      <w:tr w:rsidR="00E96BE3" w:rsidRPr="005272EB" w14:paraId="5F72401C" w14:textId="77777777" w:rsidTr="00E96BE3">
        <w:trPr>
          <w:trHeight w:val="300"/>
        </w:trPr>
        <w:tc>
          <w:tcPr>
            <w:tcW w:w="1276" w:type="dxa"/>
            <w:shd w:val="clear" w:color="auto" w:fill="auto"/>
            <w:noWrap/>
            <w:vAlign w:val="bottom"/>
            <w:hideMark/>
          </w:tcPr>
          <w:p w14:paraId="5F599508"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Vännäs</w:t>
            </w:r>
          </w:p>
        </w:tc>
        <w:tc>
          <w:tcPr>
            <w:tcW w:w="2552" w:type="dxa"/>
            <w:shd w:val="clear" w:color="auto" w:fill="auto"/>
            <w:noWrap/>
            <w:vAlign w:val="bottom"/>
            <w:hideMark/>
          </w:tcPr>
          <w:p w14:paraId="0AB74846"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Pendlingskommuner</w:t>
            </w:r>
          </w:p>
        </w:tc>
        <w:tc>
          <w:tcPr>
            <w:tcW w:w="850" w:type="dxa"/>
            <w:shd w:val="clear" w:color="auto" w:fill="auto"/>
            <w:noWrap/>
            <w:vAlign w:val="bottom"/>
            <w:hideMark/>
          </w:tcPr>
          <w:p w14:paraId="345C5C47"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522</w:t>
            </w:r>
          </w:p>
        </w:tc>
        <w:tc>
          <w:tcPr>
            <w:tcW w:w="1134" w:type="dxa"/>
            <w:shd w:val="clear" w:color="auto" w:fill="auto"/>
            <w:noWrap/>
            <w:vAlign w:val="bottom"/>
            <w:hideMark/>
          </w:tcPr>
          <w:p w14:paraId="564CE822"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54,7</w:t>
            </w:r>
          </w:p>
        </w:tc>
      </w:tr>
      <w:tr w:rsidR="00E96BE3" w:rsidRPr="005272EB" w14:paraId="72B48CFA" w14:textId="77777777" w:rsidTr="00E96BE3">
        <w:trPr>
          <w:trHeight w:val="300"/>
        </w:trPr>
        <w:tc>
          <w:tcPr>
            <w:tcW w:w="1276" w:type="dxa"/>
            <w:shd w:val="clear" w:color="auto" w:fill="auto"/>
            <w:noWrap/>
            <w:vAlign w:val="bottom"/>
            <w:hideMark/>
          </w:tcPr>
          <w:p w14:paraId="3D125142"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Vilhelmina                                          </w:t>
            </w:r>
          </w:p>
        </w:tc>
        <w:tc>
          <w:tcPr>
            <w:tcW w:w="2552" w:type="dxa"/>
            <w:shd w:val="clear" w:color="auto" w:fill="auto"/>
            <w:noWrap/>
            <w:vAlign w:val="bottom"/>
            <w:hideMark/>
          </w:tcPr>
          <w:p w14:paraId="02C417B7"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37CE6694"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941</w:t>
            </w:r>
          </w:p>
        </w:tc>
        <w:tc>
          <w:tcPr>
            <w:tcW w:w="1134" w:type="dxa"/>
            <w:shd w:val="clear" w:color="auto" w:fill="auto"/>
            <w:noWrap/>
            <w:vAlign w:val="bottom"/>
            <w:hideMark/>
          </w:tcPr>
          <w:p w14:paraId="0441FDDC"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53,4</w:t>
            </w:r>
          </w:p>
        </w:tc>
      </w:tr>
      <w:tr w:rsidR="00E96BE3" w:rsidRPr="005272EB" w14:paraId="7298AFF9" w14:textId="77777777" w:rsidTr="00E96BE3">
        <w:trPr>
          <w:trHeight w:val="300"/>
        </w:trPr>
        <w:tc>
          <w:tcPr>
            <w:tcW w:w="1276" w:type="dxa"/>
            <w:shd w:val="clear" w:color="auto" w:fill="auto"/>
            <w:noWrap/>
            <w:vAlign w:val="bottom"/>
            <w:hideMark/>
          </w:tcPr>
          <w:p w14:paraId="13914B88"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Åsele                                               </w:t>
            </w:r>
          </w:p>
        </w:tc>
        <w:tc>
          <w:tcPr>
            <w:tcW w:w="2552" w:type="dxa"/>
            <w:shd w:val="clear" w:color="auto" w:fill="auto"/>
            <w:noWrap/>
            <w:vAlign w:val="bottom"/>
            <w:hideMark/>
          </w:tcPr>
          <w:p w14:paraId="480B6BDC"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7935AD63"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958</w:t>
            </w:r>
          </w:p>
        </w:tc>
        <w:tc>
          <w:tcPr>
            <w:tcW w:w="1134" w:type="dxa"/>
            <w:shd w:val="clear" w:color="auto" w:fill="auto"/>
            <w:noWrap/>
            <w:vAlign w:val="bottom"/>
            <w:hideMark/>
          </w:tcPr>
          <w:p w14:paraId="1B49A055"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49,3</w:t>
            </w:r>
          </w:p>
        </w:tc>
      </w:tr>
      <w:tr w:rsidR="00E96BE3" w:rsidRPr="005272EB" w14:paraId="1008B7D9" w14:textId="77777777" w:rsidTr="00E96BE3">
        <w:trPr>
          <w:trHeight w:val="300"/>
        </w:trPr>
        <w:tc>
          <w:tcPr>
            <w:tcW w:w="1276" w:type="dxa"/>
            <w:shd w:val="clear" w:color="auto" w:fill="auto"/>
            <w:noWrap/>
            <w:vAlign w:val="bottom"/>
            <w:hideMark/>
          </w:tcPr>
          <w:p w14:paraId="66A3CE27"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Umeå</w:t>
            </w:r>
          </w:p>
        </w:tc>
        <w:tc>
          <w:tcPr>
            <w:tcW w:w="2552" w:type="dxa"/>
            <w:shd w:val="clear" w:color="auto" w:fill="auto"/>
            <w:noWrap/>
            <w:vAlign w:val="bottom"/>
            <w:hideMark/>
          </w:tcPr>
          <w:p w14:paraId="3528A12F"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72BC5AF1"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117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294</w:t>
            </w:r>
          </w:p>
        </w:tc>
        <w:tc>
          <w:tcPr>
            <w:tcW w:w="1134" w:type="dxa"/>
            <w:shd w:val="clear" w:color="auto" w:fill="auto"/>
            <w:noWrap/>
            <w:vAlign w:val="bottom"/>
            <w:hideMark/>
          </w:tcPr>
          <w:p w14:paraId="3EF9CBB5"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62,7</w:t>
            </w:r>
          </w:p>
        </w:tc>
      </w:tr>
      <w:tr w:rsidR="00E96BE3" w:rsidRPr="005272EB" w14:paraId="584FDCA8" w14:textId="77777777" w:rsidTr="00E96BE3">
        <w:trPr>
          <w:trHeight w:val="300"/>
        </w:trPr>
        <w:tc>
          <w:tcPr>
            <w:tcW w:w="1276" w:type="dxa"/>
            <w:shd w:val="clear" w:color="auto" w:fill="auto"/>
            <w:noWrap/>
            <w:vAlign w:val="bottom"/>
            <w:hideMark/>
          </w:tcPr>
          <w:p w14:paraId="3981B22F"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Lycksele                                            </w:t>
            </w:r>
          </w:p>
        </w:tc>
        <w:tc>
          <w:tcPr>
            <w:tcW w:w="2552" w:type="dxa"/>
            <w:shd w:val="clear" w:color="auto" w:fill="auto"/>
            <w:noWrap/>
            <w:vAlign w:val="bottom"/>
            <w:hideMark/>
          </w:tcPr>
          <w:p w14:paraId="3F9D9150"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1ADC748B"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12</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351</w:t>
            </w:r>
          </w:p>
        </w:tc>
        <w:tc>
          <w:tcPr>
            <w:tcW w:w="1134" w:type="dxa"/>
            <w:shd w:val="clear" w:color="auto" w:fill="auto"/>
            <w:noWrap/>
            <w:vAlign w:val="bottom"/>
            <w:hideMark/>
          </w:tcPr>
          <w:p w14:paraId="166FC11B"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54,8</w:t>
            </w:r>
          </w:p>
        </w:tc>
      </w:tr>
      <w:tr w:rsidR="00E96BE3" w:rsidRPr="00781727" w14:paraId="71ADCF1E" w14:textId="77777777" w:rsidTr="00E96BE3">
        <w:trPr>
          <w:trHeight w:val="300"/>
        </w:trPr>
        <w:tc>
          <w:tcPr>
            <w:tcW w:w="1276" w:type="dxa"/>
            <w:shd w:val="clear" w:color="auto" w:fill="auto"/>
            <w:noWrap/>
            <w:vAlign w:val="bottom"/>
            <w:hideMark/>
          </w:tcPr>
          <w:p w14:paraId="0AD10D8C" w14:textId="77777777" w:rsidR="00E96BE3" w:rsidRPr="00781727" w:rsidRDefault="00E96BE3" w:rsidP="00E96BE3">
            <w:pPr>
              <w:overflowPunct/>
              <w:autoSpaceDE/>
              <w:autoSpaceDN/>
              <w:adjustRightInd/>
              <w:textAlignment w:val="auto"/>
              <w:rPr>
                <w:rFonts w:ascii="Trade Gothic LT Std Cn" w:hAnsi="Trade Gothic LT Std Cn" w:cs="Calibri"/>
                <w:b/>
                <w:bCs/>
                <w:color w:val="000000"/>
                <w:szCs w:val="18"/>
                <w:lang w:eastAsia="sv-SE"/>
              </w:rPr>
            </w:pPr>
            <w:r w:rsidRPr="005272EB">
              <w:rPr>
                <w:rFonts w:ascii="Trade Gothic LT Std Cn" w:hAnsi="Trade Gothic LT Std Cn" w:cs="Arial"/>
                <w:color w:val="000000"/>
                <w:szCs w:val="18"/>
                <w:lang w:eastAsia="sv-SE"/>
              </w:rPr>
              <w:t>Skellefteå</w:t>
            </w:r>
          </w:p>
        </w:tc>
        <w:tc>
          <w:tcPr>
            <w:tcW w:w="2552" w:type="dxa"/>
            <w:shd w:val="clear" w:color="auto" w:fill="auto"/>
            <w:noWrap/>
            <w:vAlign w:val="bottom"/>
            <w:hideMark/>
          </w:tcPr>
          <w:p w14:paraId="110178A6" w14:textId="77777777" w:rsidR="00E96BE3" w:rsidRPr="00781727" w:rsidRDefault="00E96BE3" w:rsidP="00E96BE3">
            <w:pPr>
              <w:overflowPunct/>
              <w:autoSpaceDE/>
              <w:autoSpaceDN/>
              <w:adjustRightInd/>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007E220B" w14:textId="77777777" w:rsidR="00E96BE3" w:rsidRPr="00781727" w:rsidRDefault="00E96BE3" w:rsidP="00E96BE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71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774</w:t>
            </w:r>
          </w:p>
        </w:tc>
        <w:tc>
          <w:tcPr>
            <w:tcW w:w="1134" w:type="dxa"/>
            <w:shd w:val="clear" w:color="auto" w:fill="auto"/>
            <w:noWrap/>
            <w:vAlign w:val="bottom"/>
            <w:hideMark/>
          </w:tcPr>
          <w:p w14:paraId="01ECBA25" w14:textId="77777777" w:rsidR="00E96BE3" w:rsidRPr="00781727" w:rsidRDefault="00E96BE3" w:rsidP="00E96BE3">
            <w:pPr>
              <w:overflowPunct/>
              <w:autoSpaceDE/>
              <w:autoSpaceDN/>
              <w:adjustRightInd/>
              <w:jc w:val="right"/>
              <w:textAlignment w:val="auto"/>
              <w:rPr>
                <w:rFonts w:ascii="Trade Gothic LT Std Cn" w:hAnsi="Trade Gothic LT Std Cn" w:cs="Calibri"/>
                <w:b/>
                <w:color w:val="000000"/>
                <w:szCs w:val="18"/>
                <w:lang w:eastAsia="sv-SE"/>
              </w:rPr>
            </w:pPr>
            <w:r w:rsidRPr="005272EB">
              <w:rPr>
                <w:rFonts w:ascii="Trade Gothic LT Std Cn" w:hAnsi="Trade Gothic LT Std Cn" w:cs="Calibri"/>
                <w:color w:val="000000"/>
                <w:szCs w:val="18"/>
                <w:lang w:eastAsia="sv-SE"/>
              </w:rPr>
              <w:t>55,9</w:t>
            </w:r>
          </w:p>
        </w:tc>
      </w:tr>
      <w:tr w:rsidR="00E96BE3" w:rsidRPr="005272EB" w14:paraId="651D7999" w14:textId="77777777" w:rsidTr="00E96BE3">
        <w:trPr>
          <w:trHeight w:val="300"/>
        </w:trPr>
        <w:tc>
          <w:tcPr>
            <w:tcW w:w="1276" w:type="dxa"/>
            <w:shd w:val="clear" w:color="auto" w:fill="auto"/>
            <w:noWrap/>
            <w:vAlign w:val="bottom"/>
            <w:hideMark/>
          </w:tcPr>
          <w:p w14:paraId="33EFA7A6"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781727">
              <w:rPr>
                <w:rFonts w:ascii="Trade Gothic LT Std Cn" w:hAnsi="Trade Gothic LT Std Cn" w:cs="Calibri"/>
                <w:b/>
                <w:bCs/>
                <w:color w:val="000000"/>
                <w:szCs w:val="18"/>
                <w:lang w:eastAsia="sv-SE"/>
              </w:rPr>
              <w:t>Norrbottens län</w:t>
            </w:r>
          </w:p>
        </w:tc>
        <w:tc>
          <w:tcPr>
            <w:tcW w:w="2552" w:type="dxa"/>
            <w:shd w:val="clear" w:color="auto" w:fill="auto"/>
            <w:noWrap/>
            <w:vAlign w:val="bottom"/>
            <w:hideMark/>
          </w:tcPr>
          <w:p w14:paraId="0BFF4C1F"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p>
        </w:tc>
        <w:tc>
          <w:tcPr>
            <w:tcW w:w="850" w:type="dxa"/>
            <w:shd w:val="clear" w:color="auto" w:fill="auto"/>
            <w:noWrap/>
            <w:vAlign w:val="bottom"/>
            <w:hideMark/>
          </w:tcPr>
          <w:p w14:paraId="5C17F94F"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248 637</w:t>
            </w:r>
          </w:p>
        </w:tc>
        <w:tc>
          <w:tcPr>
            <w:tcW w:w="1134" w:type="dxa"/>
            <w:shd w:val="clear" w:color="auto" w:fill="auto"/>
            <w:noWrap/>
            <w:vAlign w:val="bottom"/>
            <w:hideMark/>
          </w:tcPr>
          <w:p w14:paraId="1EC42072"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781727">
              <w:rPr>
                <w:rFonts w:ascii="Trade Gothic LT Std Cn" w:hAnsi="Trade Gothic LT Std Cn" w:cs="Calibri"/>
                <w:b/>
                <w:color w:val="000000"/>
                <w:szCs w:val="18"/>
                <w:lang w:eastAsia="sv-SE"/>
              </w:rPr>
              <w:t>57,0</w:t>
            </w:r>
          </w:p>
        </w:tc>
      </w:tr>
      <w:tr w:rsidR="00E96BE3" w:rsidRPr="005272EB" w14:paraId="52A9C838" w14:textId="77777777" w:rsidTr="00E96BE3">
        <w:trPr>
          <w:trHeight w:val="300"/>
        </w:trPr>
        <w:tc>
          <w:tcPr>
            <w:tcW w:w="1276" w:type="dxa"/>
            <w:shd w:val="clear" w:color="auto" w:fill="auto"/>
            <w:noWrap/>
            <w:vAlign w:val="bottom"/>
            <w:hideMark/>
          </w:tcPr>
          <w:p w14:paraId="36CEC7A9"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Arvidsjaur                                          </w:t>
            </w:r>
          </w:p>
        </w:tc>
        <w:tc>
          <w:tcPr>
            <w:tcW w:w="2552" w:type="dxa"/>
            <w:shd w:val="clear" w:color="auto" w:fill="auto"/>
            <w:noWrap/>
            <w:vAlign w:val="bottom"/>
            <w:hideMark/>
          </w:tcPr>
          <w:p w14:paraId="35CE7982"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4D184545"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467</w:t>
            </w:r>
          </w:p>
        </w:tc>
        <w:tc>
          <w:tcPr>
            <w:tcW w:w="1134" w:type="dxa"/>
            <w:shd w:val="clear" w:color="auto" w:fill="auto"/>
            <w:noWrap/>
            <w:vAlign w:val="bottom"/>
            <w:hideMark/>
          </w:tcPr>
          <w:p w14:paraId="37264820"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53,4</w:t>
            </w:r>
          </w:p>
        </w:tc>
      </w:tr>
      <w:tr w:rsidR="00E96BE3" w:rsidRPr="005272EB" w14:paraId="295E44B9" w14:textId="77777777" w:rsidTr="00E96BE3">
        <w:trPr>
          <w:trHeight w:val="300"/>
        </w:trPr>
        <w:tc>
          <w:tcPr>
            <w:tcW w:w="1276" w:type="dxa"/>
            <w:shd w:val="clear" w:color="auto" w:fill="auto"/>
            <w:noWrap/>
            <w:vAlign w:val="bottom"/>
            <w:hideMark/>
          </w:tcPr>
          <w:p w14:paraId="5672E8F4"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Arjeplog                                            </w:t>
            </w:r>
          </w:p>
        </w:tc>
        <w:tc>
          <w:tcPr>
            <w:tcW w:w="2552" w:type="dxa"/>
            <w:shd w:val="clear" w:color="auto" w:fill="auto"/>
            <w:noWrap/>
            <w:vAlign w:val="bottom"/>
            <w:hideMark/>
          </w:tcPr>
          <w:p w14:paraId="115FC5F7"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223A48BC"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054</w:t>
            </w:r>
          </w:p>
        </w:tc>
        <w:tc>
          <w:tcPr>
            <w:tcW w:w="1134" w:type="dxa"/>
            <w:shd w:val="clear" w:color="auto" w:fill="auto"/>
            <w:noWrap/>
            <w:vAlign w:val="bottom"/>
            <w:hideMark/>
          </w:tcPr>
          <w:p w14:paraId="31050A06"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54,5</w:t>
            </w:r>
          </w:p>
        </w:tc>
      </w:tr>
      <w:tr w:rsidR="00E96BE3" w:rsidRPr="005272EB" w14:paraId="49EE2F37" w14:textId="77777777" w:rsidTr="00E96BE3">
        <w:trPr>
          <w:trHeight w:val="300"/>
        </w:trPr>
        <w:tc>
          <w:tcPr>
            <w:tcW w:w="1276" w:type="dxa"/>
            <w:shd w:val="clear" w:color="auto" w:fill="auto"/>
            <w:noWrap/>
            <w:vAlign w:val="bottom"/>
            <w:hideMark/>
          </w:tcPr>
          <w:p w14:paraId="207F3E0F"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Jokkmokk                                            </w:t>
            </w:r>
          </w:p>
        </w:tc>
        <w:tc>
          <w:tcPr>
            <w:tcW w:w="2552" w:type="dxa"/>
            <w:shd w:val="clear" w:color="auto" w:fill="auto"/>
            <w:noWrap/>
            <w:vAlign w:val="bottom"/>
            <w:hideMark/>
          </w:tcPr>
          <w:p w14:paraId="4C7C788D"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Turism- och besöksnäringskommuner</w:t>
            </w:r>
          </w:p>
        </w:tc>
        <w:tc>
          <w:tcPr>
            <w:tcW w:w="850" w:type="dxa"/>
            <w:shd w:val="clear" w:color="auto" w:fill="auto"/>
            <w:noWrap/>
            <w:vAlign w:val="bottom"/>
            <w:hideMark/>
          </w:tcPr>
          <w:p w14:paraId="5E298E6A"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086</w:t>
            </w:r>
          </w:p>
        </w:tc>
        <w:tc>
          <w:tcPr>
            <w:tcW w:w="1134" w:type="dxa"/>
            <w:shd w:val="clear" w:color="auto" w:fill="auto"/>
            <w:noWrap/>
            <w:vAlign w:val="bottom"/>
            <w:hideMark/>
          </w:tcPr>
          <w:p w14:paraId="7B496680"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55,8</w:t>
            </w:r>
          </w:p>
        </w:tc>
      </w:tr>
      <w:tr w:rsidR="00E96BE3" w:rsidRPr="005272EB" w14:paraId="589023DB" w14:textId="77777777" w:rsidTr="00E96BE3">
        <w:trPr>
          <w:trHeight w:val="300"/>
        </w:trPr>
        <w:tc>
          <w:tcPr>
            <w:tcW w:w="1276" w:type="dxa"/>
            <w:shd w:val="clear" w:color="auto" w:fill="auto"/>
            <w:noWrap/>
            <w:vAlign w:val="bottom"/>
            <w:hideMark/>
          </w:tcPr>
          <w:p w14:paraId="51962E6A"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Överkalix                                           </w:t>
            </w:r>
          </w:p>
        </w:tc>
        <w:tc>
          <w:tcPr>
            <w:tcW w:w="2552" w:type="dxa"/>
            <w:shd w:val="clear" w:color="auto" w:fill="auto"/>
            <w:noWrap/>
            <w:vAlign w:val="bottom"/>
            <w:hideMark/>
          </w:tcPr>
          <w:p w14:paraId="097F85C2"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7C3B1081"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3</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497</w:t>
            </w:r>
          </w:p>
        </w:tc>
        <w:tc>
          <w:tcPr>
            <w:tcW w:w="1134" w:type="dxa"/>
            <w:shd w:val="clear" w:color="auto" w:fill="auto"/>
            <w:noWrap/>
            <w:vAlign w:val="bottom"/>
            <w:hideMark/>
          </w:tcPr>
          <w:p w14:paraId="00F52B70"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51,5</w:t>
            </w:r>
          </w:p>
        </w:tc>
      </w:tr>
      <w:tr w:rsidR="00E96BE3" w:rsidRPr="005272EB" w14:paraId="16363310" w14:textId="77777777" w:rsidTr="00E96BE3">
        <w:trPr>
          <w:trHeight w:val="300"/>
        </w:trPr>
        <w:tc>
          <w:tcPr>
            <w:tcW w:w="1276" w:type="dxa"/>
            <w:shd w:val="clear" w:color="auto" w:fill="auto"/>
            <w:noWrap/>
            <w:vAlign w:val="bottom"/>
            <w:hideMark/>
          </w:tcPr>
          <w:p w14:paraId="2CBC5CEE"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Kalix                                               </w:t>
            </w:r>
          </w:p>
        </w:tc>
        <w:tc>
          <w:tcPr>
            <w:tcW w:w="2552" w:type="dxa"/>
            <w:shd w:val="clear" w:color="auto" w:fill="auto"/>
            <w:noWrap/>
            <w:vAlign w:val="bottom"/>
            <w:hideMark/>
          </w:tcPr>
          <w:p w14:paraId="5145E9A1"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0220B729"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518</w:t>
            </w:r>
          </w:p>
        </w:tc>
        <w:tc>
          <w:tcPr>
            <w:tcW w:w="1134" w:type="dxa"/>
            <w:shd w:val="clear" w:color="auto" w:fill="auto"/>
            <w:noWrap/>
            <w:vAlign w:val="bottom"/>
            <w:hideMark/>
          </w:tcPr>
          <w:p w14:paraId="3C1F4210"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53,9</w:t>
            </w:r>
          </w:p>
        </w:tc>
      </w:tr>
      <w:tr w:rsidR="00E96BE3" w:rsidRPr="005272EB" w14:paraId="66233F1F" w14:textId="77777777" w:rsidTr="00E96BE3">
        <w:trPr>
          <w:trHeight w:val="300"/>
        </w:trPr>
        <w:tc>
          <w:tcPr>
            <w:tcW w:w="1276" w:type="dxa"/>
            <w:shd w:val="clear" w:color="auto" w:fill="auto"/>
            <w:noWrap/>
            <w:vAlign w:val="bottom"/>
            <w:hideMark/>
          </w:tcPr>
          <w:p w14:paraId="3851AFB9"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Övertorneå                                          </w:t>
            </w:r>
          </w:p>
        </w:tc>
        <w:tc>
          <w:tcPr>
            <w:tcW w:w="2552" w:type="dxa"/>
            <w:shd w:val="clear" w:color="auto" w:fill="auto"/>
            <w:noWrap/>
            <w:vAlign w:val="bottom"/>
            <w:hideMark/>
          </w:tcPr>
          <w:p w14:paraId="30CF2DEA"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17213E74"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772</w:t>
            </w:r>
          </w:p>
        </w:tc>
        <w:tc>
          <w:tcPr>
            <w:tcW w:w="1134" w:type="dxa"/>
            <w:shd w:val="clear" w:color="auto" w:fill="auto"/>
            <w:noWrap/>
            <w:vAlign w:val="bottom"/>
            <w:hideMark/>
          </w:tcPr>
          <w:p w14:paraId="7165B6D0"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51,6</w:t>
            </w:r>
          </w:p>
        </w:tc>
      </w:tr>
      <w:tr w:rsidR="00E96BE3" w:rsidRPr="005272EB" w14:paraId="1B52EA1D" w14:textId="77777777" w:rsidTr="00E96BE3">
        <w:trPr>
          <w:trHeight w:val="300"/>
        </w:trPr>
        <w:tc>
          <w:tcPr>
            <w:tcW w:w="1276" w:type="dxa"/>
            <w:shd w:val="clear" w:color="auto" w:fill="auto"/>
            <w:noWrap/>
            <w:vAlign w:val="bottom"/>
            <w:hideMark/>
          </w:tcPr>
          <w:p w14:paraId="71398850"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Pajala                                              </w:t>
            </w:r>
          </w:p>
        </w:tc>
        <w:tc>
          <w:tcPr>
            <w:tcW w:w="2552" w:type="dxa"/>
            <w:shd w:val="clear" w:color="auto" w:fill="auto"/>
            <w:noWrap/>
            <w:vAlign w:val="bottom"/>
            <w:hideMark/>
          </w:tcPr>
          <w:p w14:paraId="472F4F29"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Glesbygdkommuner</w:t>
            </w:r>
          </w:p>
        </w:tc>
        <w:tc>
          <w:tcPr>
            <w:tcW w:w="850" w:type="dxa"/>
            <w:shd w:val="clear" w:color="auto" w:fill="auto"/>
            <w:noWrap/>
            <w:vAlign w:val="bottom"/>
            <w:hideMark/>
          </w:tcPr>
          <w:p w14:paraId="7CFCB986"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279</w:t>
            </w:r>
          </w:p>
        </w:tc>
        <w:tc>
          <w:tcPr>
            <w:tcW w:w="1134" w:type="dxa"/>
            <w:shd w:val="clear" w:color="auto" w:fill="auto"/>
            <w:noWrap/>
            <w:vAlign w:val="bottom"/>
            <w:hideMark/>
          </w:tcPr>
          <w:p w14:paraId="06663D86"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49,5</w:t>
            </w:r>
          </w:p>
        </w:tc>
      </w:tr>
      <w:tr w:rsidR="00E96BE3" w:rsidRPr="005272EB" w14:paraId="0DE205D5" w14:textId="77777777" w:rsidTr="00E96BE3">
        <w:trPr>
          <w:trHeight w:val="300"/>
        </w:trPr>
        <w:tc>
          <w:tcPr>
            <w:tcW w:w="1276" w:type="dxa"/>
            <w:shd w:val="clear" w:color="auto" w:fill="auto"/>
            <w:noWrap/>
            <w:vAlign w:val="bottom"/>
            <w:hideMark/>
          </w:tcPr>
          <w:p w14:paraId="56EC295C"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Gällivare                                           </w:t>
            </w:r>
          </w:p>
        </w:tc>
        <w:tc>
          <w:tcPr>
            <w:tcW w:w="2552" w:type="dxa"/>
            <w:shd w:val="clear" w:color="auto" w:fill="auto"/>
            <w:noWrap/>
            <w:vAlign w:val="bottom"/>
            <w:hideMark/>
          </w:tcPr>
          <w:p w14:paraId="3CFB8B8F"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Varuproducerande kommuner</w:t>
            </w:r>
          </w:p>
        </w:tc>
        <w:tc>
          <w:tcPr>
            <w:tcW w:w="850" w:type="dxa"/>
            <w:shd w:val="clear" w:color="auto" w:fill="auto"/>
            <w:noWrap/>
            <w:vAlign w:val="bottom"/>
            <w:hideMark/>
          </w:tcPr>
          <w:p w14:paraId="1925BE53"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18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307</w:t>
            </w:r>
          </w:p>
        </w:tc>
        <w:tc>
          <w:tcPr>
            <w:tcW w:w="1134" w:type="dxa"/>
            <w:shd w:val="clear" w:color="auto" w:fill="auto"/>
            <w:noWrap/>
            <w:vAlign w:val="bottom"/>
            <w:hideMark/>
          </w:tcPr>
          <w:p w14:paraId="580333AB"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57,4</w:t>
            </w:r>
          </w:p>
        </w:tc>
      </w:tr>
      <w:tr w:rsidR="00E96BE3" w:rsidRPr="005272EB" w14:paraId="2F767DAB" w14:textId="77777777" w:rsidTr="00E96BE3">
        <w:trPr>
          <w:trHeight w:val="300"/>
        </w:trPr>
        <w:tc>
          <w:tcPr>
            <w:tcW w:w="1276" w:type="dxa"/>
            <w:shd w:val="clear" w:color="auto" w:fill="auto"/>
            <w:noWrap/>
            <w:vAlign w:val="bottom"/>
            <w:hideMark/>
          </w:tcPr>
          <w:p w14:paraId="330686A2"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Älvsbyn                                             </w:t>
            </w:r>
          </w:p>
        </w:tc>
        <w:tc>
          <w:tcPr>
            <w:tcW w:w="2552" w:type="dxa"/>
            <w:shd w:val="clear" w:color="auto" w:fill="auto"/>
            <w:noWrap/>
            <w:vAlign w:val="bottom"/>
            <w:hideMark/>
          </w:tcPr>
          <w:p w14:paraId="1C67CEEB"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5579CD95"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8</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200</w:t>
            </w:r>
          </w:p>
        </w:tc>
        <w:tc>
          <w:tcPr>
            <w:tcW w:w="1134" w:type="dxa"/>
            <w:shd w:val="clear" w:color="auto" w:fill="auto"/>
            <w:noWrap/>
            <w:vAlign w:val="bottom"/>
            <w:hideMark/>
          </w:tcPr>
          <w:p w14:paraId="3CD0C085"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53,5</w:t>
            </w:r>
          </w:p>
        </w:tc>
      </w:tr>
      <w:tr w:rsidR="00E96BE3" w:rsidRPr="005272EB" w14:paraId="639F3506" w14:textId="77777777" w:rsidTr="00E96BE3">
        <w:trPr>
          <w:trHeight w:val="300"/>
        </w:trPr>
        <w:tc>
          <w:tcPr>
            <w:tcW w:w="1276" w:type="dxa"/>
            <w:shd w:val="clear" w:color="auto" w:fill="auto"/>
            <w:noWrap/>
            <w:vAlign w:val="bottom"/>
            <w:hideMark/>
          </w:tcPr>
          <w:p w14:paraId="6FBFCA4E"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Luleå</w:t>
            </w:r>
          </w:p>
        </w:tc>
        <w:tc>
          <w:tcPr>
            <w:tcW w:w="2552" w:type="dxa"/>
            <w:shd w:val="clear" w:color="auto" w:fill="auto"/>
            <w:noWrap/>
            <w:vAlign w:val="bottom"/>
            <w:hideMark/>
          </w:tcPr>
          <w:p w14:paraId="2BC11397"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Större städer</w:t>
            </w:r>
          </w:p>
        </w:tc>
        <w:tc>
          <w:tcPr>
            <w:tcW w:w="850" w:type="dxa"/>
            <w:shd w:val="clear" w:color="auto" w:fill="auto"/>
            <w:noWrap/>
            <w:vAlign w:val="bottom"/>
            <w:hideMark/>
          </w:tcPr>
          <w:p w14:paraId="29194812"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74</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905</w:t>
            </w:r>
          </w:p>
        </w:tc>
        <w:tc>
          <w:tcPr>
            <w:tcW w:w="1134" w:type="dxa"/>
            <w:shd w:val="clear" w:color="auto" w:fill="auto"/>
            <w:noWrap/>
            <w:vAlign w:val="bottom"/>
            <w:hideMark/>
          </w:tcPr>
          <w:p w14:paraId="49EEA791"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60,0</w:t>
            </w:r>
          </w:p>
        </w:tc>
      </w:tr>
    </w:tbl>
    <w:p w14:paraId="47457B32" w14:textId="3C0BFCB8" w:rsidR="00E2233D" w:rsidRPr="00773F07" w:rsidRDefault="00E2233D" w:rsidP="00E80303">
      <w:pPr>
        <w:pStyle w:val="Brdtext"/>
        <w:spacing w:line="14" w:lineRule="exact"/>
        <w:rPr>
          <w:sz w:val="2"/>
        </w:rPr>
      </w:pPr>
    </w:p>
    <w:tbl>
      <w:tblPr>
        <w:tblW w:w="5812" w:type="dxa"/>
        <w:tblInd w:w="70" w:type="dxa"/>
        <w:tblBorders>
          <w:top w:val="single" w:sz="4" w:space="0" w:color="auto"/>
          <w:left w:val="single" w:sz="4" w:space="0" w:color="auto"/>
          <w:bottom w:val="single" w:sz="4" w:space="0" w:color="auto"/>
          <w:right w:val="single" w:sz="4" w:space="0" w:color="auto"/>
          <w:insideH w:val="single" w:sz="4" w:space="0" w:color="auto"/>
        </w:tblBorders>
        <w:tblLayout w:type="fixed"/>
        <w:tblCellMar>
          <w:left w:w="70" w:type="dxa"/>
          <w:right w:w="70" w:type="dxa"/>
        </w:tblCellMar>
        <w:tblLook w:val="04A0" w:firstRow="1" w:lastRow="0" w:firstColumn="1" w:lastColumn="0" w:noHBand="0" w:noVBand="1"/>
      </w:tblPr>
      <w:tblGrid>
        <w:gridCol w:w="1276"/>
        <w:gridCol w:w="2552"/>
        <w:gridCol w:w="850"/>
        <w:gridCol w:w="1134"/>
      </w:tblGrid>
      <w:tr w:rsidR="00E96BE3" w:rsidRPr="005272EB" w14:paraId="18C33627" w14:textId="77777777" w:rsidTr="00E96BE3">
        <w:trPr>
          <w:trHeight w:val="300"/>
        </w:trPr>
        <w:tc>
          <w:tcPr>
            <w:tcW w:w="1276" w:type="dxa"/>
            <w:shd w:val="clear" w:color="auto" w:fill="auto"/>
            <w:noWrap/>
            <w:vAlign w:val="bottom"/>
          </w:tcPr>
          <w:p w14:paraId="7F9BE876" w14:textId="77777777" w:rsidR="00E96BE3" w:rsidRPr="0085278F" w:rsidRDefault="00E96BE3" w:rsidP="00E96BE3">
            <w:pPr>
              <w:overflowPunct/>
              <w:autoSpaceDE/>
              <w:autoSpaceDN/>
              <w:adjustRightInd/>
              <w:textAlignment w:val="auto"/>
              <w:rPr>
                <w:rFonts w:ascii="Trade Gothic LT Std Cn" w:hAnsi="Trade Gothic LT Std Cn" w:cs="Arial"/>
                <w:b/>
                <w:color w:val="000000"/>
                <w:szCs w:val="18"/>
                <w:lang w:eastAsia="sv-SE"/>
              </w:rPr>
            </w:pPr>
            <w:bookmarkStart w:id="2312" w:name="_Toc350326971"/>
            <w:r w:rsidRPr="0085278F">
              <w:rPr>
                <w:rFonts w:ascii="Trade Gothic LT Std Cn" w:hAnsi="Trade Gothic LT Std Cn" w:cs="Arial"/>
                <w:b/>
                <w:color w:val="000000"/>
                <w:szCs w:val="18"/>
                <w:lang w:eastAsia="sv-SE"/>
              </w:rPr>
              <w:t>Kommun</w:t>
            </w:r>
          </w:p>
        </w:tc>
        <w:tc>
          <w:tcPr>
            <w:tcW w:w="2552" w:type="dxa"/>
            <w:shd w:val="clear" w:color="auto" w:fill="auto"/>
            <w:noWrap/>
            <w:vAlign w:val="bottom"/>
          </w:tcPr>
          <w:p w14:paraId="1B31E457" w14:textId="77777777" w:rsidR="00E96BE3" w:rsidRPr="0085278F" w:rsidRDefault="00E96BE3" w:rsidP="00E96BE3">
            <w:pPr>
              <w:overflowPunct/>
              <w:autoSpaceDE/>
              <w:autoSpaceDN/>
              <w:adjustRightInd/>
              <w:textAlignment w:val="auto"/>
              <w:rPr>
                <w:rFonts w:ascii="Trade Gothic LT Std Cn" w:hAnsi="Trade Gothic LT Std Cn" w:cs="Calibri"/>
                <w:b/>
                <w:color w:val="000000"/>
                <w:szCs w:val="18"/>
                <w:lang w:eastAsia="sv-SE"/>
              </w:rPr>
            </w:pPr>
            <w:r w:rsidRPr="0085278F">
              <w:rPr>
                <w:rFonts w:ascii="Trade Gothic LT Std Cn" w:hAnsi="Trade Gothic LT Std Cn" w:cs="Calibri"/>
                <w:b/>
                <w:color w:val="000000"/>
                <w:szCs w:val="18"/>
                <w:lang w:eastAsia="sv-SE"/>
              </w:rPr>
              <w:t>Kommungrupp</w:t>
            </w:r>
          </w:p>
        </w:tc>
        <w:tc>
          <w:tcPr>
            <w:tcW w:w="850" w:type="dxa"/>
            <w:shd w:val="clear" w:color="auto" w:fill="auto"/>
            <w:noWrap/>
            <w:vAlign w:val="bottom"/>
          </w:tcPr>
          <w:p w14:paraId="64119F9E" w14:textId="77777777" w:rsidR="00E96BE3" w:rsidRPr="0085278F" w:rsidRDefault="00E96BE3" w:rsidP="00E96BE3">
            <w:pPr>
              <w:overflowPunct/>
              <w:autoSpaceDE/>
              <w:autoSpaceDN/>
              <w:adjustRightInd/>
              <w:jc w:val="right"/>
              <w:textAlignment w:val="auto"/>
              <w:rPr>
                <w:rFonts w:ascii="Trade Gothic LT Std Cn" w:hAnsi="Trade Gothic LT Std Cn" w:cs="Calibri"/>
                <w:b/>
                <w:color w:val="000000"/>
                <w:szCs w:val="18"/>
                <w:lang w:eastAsia="sv-SE"/>
              </w:rPr>
            </w:pPr>
            <w:r w:rsidRPr="0085278F">
              <w:rPr>
                <w:rFonts w:ascii="Trade Gothic LT Std Cn" w:hAnsi="Trade Gothic LT Std Cn" w:cs="Calibri"/>
                <w:b/>
                <w:color w:val="000000"/>
                <w:szCs w:val="18"/>
                <w:lang w:eastAsia="sv-SE"/>
              </w:rPr>
              <w:t>Invånare</w:t>
            </w:r>
          </w:p>
        </w:tc>
        <w:tc>
          <w:tcPr>
            <w:tcW w:w="1134" w:type="dxa"/>
            <w:shd w:val="clear" w:color="auto" w:fill="auto"/>
            <w:noWrap/>
            <w:vAlign w:val="bottom"/>
          </w:tcPr>
          <w:p w14:paraId="13254B37" w14:textId="77777777" w:rsidR="00E96BE3" w:rsidRPr="0085278F" w:rsidRDefault="00E96BE3" w:rsidP="00E96BE3">
            <w:pPr>
              <w:overflowPunct/>
              <w:autoSpaceDE/>
              <w:autoSpaceDN/>
              <w:adjustRightInd/>
              <w:jc w:val="right"/>
              <w:textAlignment w:val="auto"/>
              <w:rPr>
                <w:rFonts w:ascii="Trade Gothic LT Std Cn" w:hAnsi="Trade Gothic LT Std Cn" w:cs="Calibri"/>
                <w:b/>
                <w:color w:val="000000"/>
                <w:szCs w:val="18"/>
                <w:lang w:eastAsia="sv-SE"/>
              </w:rPr>
            </w:pPr>
            <w:r w:rsidRPr="0085278F">
              <w:rPr>
                <w:rFonts w:ascii="Trade Gothic LT Std Cn" w:hAnsi="Trade Gothic LT Std Cn" w:cs="Calibri"/>
                <w:b/>
                <w:color w:val="000000"/>
                <w:szCs w:val="18"/>
                <w:lang w:eastAsia="sv-SE"/>
              </w:rPr>
              <w:t>Andel 20-64 år</w:t>
            </w:r>
          </w:p>
        </w:tc>
      </w:tr>
      <w:tr w:rsidR="00E96BE3" w:rsidRPr="005272EB" w14:paraId="44879A36" w14:textId="77777777" w:rsidTr="00E96BE3">
        <w:trPr>
          <w:trHeight w:val="300"/>
        </w:trPr>
        <w:tc>
          <w:tcPr>
            <w:tcW w:w="1276" w:type="dxa"/>
            <w:shd w:val="clear" w:color="auto" w:fill="auto"/>
            <w:noWrap/>
            <w:vAlign w:val="bottom"/>
          </w:tcPr>
          <w:p w14:paraId="1401405A" w14:textId="77777777" w:rsidR="00E96BE3" w:rsidRPr="0085278F" w:rsidRDefault="00E96BE3" w:rsidP="00E96BE3">
            <w:pPr>
              <w:overflowPunct/>
              <w:autoSpaceDE/>
              <w:autoSpaceDN/>
              <w:adjustRightInd/>
              <w:textAlignment w:val="auto"/>
              <w:rPr>
                <w:rFonts w:ascii="Trade Gothic LT Std Cn" w:hAnsi="Trade Gothic LT Std Cn" w:cs="Arial"/>
                <w:b/>
                <w:color w:val="000000"/>
                <w:szCs w:val="18"/>
                <w:lang w:eastAsia="sv-SE"/>
              </w:rPr>
            </w:pPr>
            <w:r w:rsidRPr="0085278F">
              <w:rPr>
                <w:rFonts w:ascii="Trade Gothic LT Std Cn" w:hAnsi="Trade Gothic LT Std Cn" w:cs="Arial"/>
                <w:b/>
                <w:color w:val="000000"/>
                <w:szCs w:val="18"/>
                <w:lang w:eastAsia="sv-SE"/>
              </w:rPr>
              <w:t xml:space="preserve">Norrbottens län, forts. </w:t>
            </w:r>
          </w:p>
        </w:tc>
        <w:tc>
          <w:tcPr>
            <w:tcW w:w="2552" w:type="dxa"/>
            <w:shd w:val="clear" w:color="auto" w:fill="auto"/>
            <w:noWrap/>
            <w:vAlign w:val="bottom"/>
          </w:tcPr>
          <w:p w14:paraId="0F0E696E" w14:textId="77777777" w:rsidR="00E96BE3" w:rsidRPr="0085278F" w:rsidRDefault="00E96BE3" w:rsidP="00E96BE3">
            <w:pPr>
              <w:overflowPunct/>
              <w:autoSpaceDE/>
              <w:autoSpaceDN/>
              <w:adjustRightInd/>
              <w:textAlignment w:val="auto"/>
              <w:rPr>
                <w:rFonts w:ascii="Trade Gothic LT Std Cn" w:hAnsi="Trade Gothic LT Std Cn" w:cs="Calibri"/>
                <w:b/>
                <w:color w:val="000000"/>
                <w:szCs w:val="18"/>
                <w:lang w:eastAsia="sv-SE"/>
              </w:rPr>
            </w:pPr>
          </w:p>
        </w:tc>
        <w:tc>
          <w:tcPr>
            <w:tcW w:w="850" w:type="dxa"/>
            <w:shd w:val="clear" w:color="auto" w:fill="auto"/>
            <w:noWrap/>
            <w:vAlign w:val="bottom"/>
          </w:tcPr>
          <w:p w14:paraId="36EF654C"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p>
        </w:tc>
        <w:tc>
          <w:tcPr>
            <w:tcW w:w="1134" w:type="dxa"/>
            <w:shd w:val="clear" w:color="auto" w:fill="auto"/>
            <w:noWrap/>
            <w:vAlign w:val="bottom"/>
          </w:tcPr>
          <w:p w14:paraId="190DE144"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p>
        </w:tc>
      </w:tr>
      <w:tr w:rsidR="00E96BE3" w:rsidRPr="005272EB" w14:paraId="5767A64A" w14:textId="77777777" w:rsidTr="00E96BE3">
        <w:trPr>
          <w:trHeight w:val="300"/>
        </w:trPr>
        <w:tc>
          <w:tcPr>
            <w:tcW w:w="1276" w:type="dxa"/>
            <w:shd w:val="clear" w:color="auto" w:fill="auto"/>
            <w:noWrap/>
            <w:vAlign w:val="bottom"/>
            <w:hideMark/>
          </w:tcPr>
          <w:p w14:paraId="2133DF6A"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Piteå                                               </w:t>
            </w:r>
          </w:p>
        </w:tc>
        <w:tc>
          <w:tcPr>
            <w:tcW w:w="2552" w:type="dxa"/>
            <w:shd w:val="clear" w:color="auto" w:fill="auto"/>
            <w:noWrap/>
            <w:vAlign w:val="bottom"/>
            <w:hideMark/>
          </w:tcPr>
          <w:p w14:paraId="5E0E9828"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70F02EA3"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41</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078</w:t>
            </w:r>
          </w:p>
        </w:tc>
        <w:tc>
          <w:tcPr>
            <w:tcW w:w="1134" w:type="dxa"/>
            <w:shd w:val="clear" w:color="auto" w:fill="auto"/>
            <w:noWrap/>
            <w:vAlign w:val="bottom"/>
            <w:hideMark/>
          </w:tcPr>
          <w:p w14:paraId="493A29F0"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57,0</w:t>
            </w:r>
          </w:p>
        </w:tc>
      </w:tr>
      <w:tr w:rsidR="00E96BE3" w:rsidRPr="005272EB" w14:paraId="0DEBBB23" w14:textId="77777777" w:rsidTr="00E96BE3">
        <w:trPr>
          <w:trHeight w:val="300"/>
        </w:trPr>
        <w:tc>
          <w:tcPr>
            <w:tcW w:w="1276" w:type="dxa"/>
            <w:shd w:val="clear" w:color="auto" w:fill="auto"/>
            <w:noWrap/>
            <w:vAlign w:val="bottom"/>
            <w:hideMark/>
          </w:tcPr>
          <w:p w14:paraId="3E635760"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Boden                                               </w:t>
            </w:r>
          </w:p>
        </w:tc>
        <w:tc>
          <w:tcPr>
            <w:tcW w:w="2552" w:type="dxa"/>
            <w:shd w:val="clear" w:color="auto" w:fill="auto"/>
            <w:noWrap/>
            <w:vAlign w:val="bottom"/>
            <w:hideMark/>
          </w:tcPr>
          <w:p w14:paraId="041BC656"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38947728"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27</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598</w:t>
            </w:r>
          </w:p>
        </w:tc>
        <w:tc>
          <w:tcPr>
            <w:tcW w:w="1134" w:type="dxa"/>
            <w:shd w:val="clear" w:color="auto" w:fill="auto"/>
            <w:noWrap/>
            <w:vAlign w:val="bottom"/>
            <w:hideMark/>
          </w:tcPr>
          <w:p w14:paraId="32AC0FED"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56,6</w:t>
            </w:r>
          </w:p>
        </w:tc>
      </w:tr>
      <w:tr w:rsidR="00E96BE3" w:rsidRPr="005272EB" w14:paraId="14FE956C" w14:textId="77777777" w:rsidTr="00E96BE3">
        <w:trPr>
          <w:trHeight w:val="300"/>
        </w:trPr>
        <w:tc>
          <w:tcPr>
            <w:tcW w:w="1276" w:type="dxa"/>
            <w:shd w:val="clear" w:color="auto" w:fill="auto"/>
            <w:noWrap/>
            <w:vAlign w:val="bottom"/>
            <w:hideMark/>
          </w:tcPr>
          <w:p w14:paraId="2776DE7F"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sidRPr="005272EB">
              <w:rPr>
                <w:rFonts w:ascii="Trade Gothic LT Std Cn" w:hAnsi="Trade Gothic LT Std Cn" w:cs="Arial"/>
                <w:color w:val="000000"/>
                <w:szCs w:val="18"/>
                <w:lang w:eastAsia="sv-SE"/>
              </w:rPr>
              <w:t xml:space="preserve">Haparanda                                           </w:t>
            </w:r>
          </w:p>
        </w:tc>
        <w:tc>
          <w:tcPr>
            <w:tcW w:w="2552" w:type="dxa"/>
            <w:shd w:val="clear" w:color="auto" w:fill="auto"/>
            <w:noWrap/>
            <w:vAlign w:val="bottom"/>
            <w:hideMark/>
          </w:tcPr>
          <w:p w14:paraId="16426B22"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hideMark/>
          </w:tcPr>
          <w:p w14:paraId="0D14A549"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9</w:t>
            </w:r>
            <w:r>
              <w:rPr>
                <w:rFonts w:ascii="Trade Gothic LT Std Cn" w:hAnsi="Trade Gothic LT Std Cn" w:cs="Calibri"/>
                <w:color w:val="000000"/>
                <w:szCs w:val="18"/>
                <w:lang w:eastAsia="sv-SE"/>
              </w:rPr>
              <w:t xml:space="preserve"> </w:t>
            </w:r>
            <w:r w:rsidRPr="005272EB">
              <w:rPr>
                <w:rFonts w:ascii="Trade Gothic LT Std Cn" w:hAnsi="Trade Gothic LT Std Cn" w:cs="Calibri"/>
                <w:color w:val="000000"/>
                <w:szCs w:val="18"/>
                <w:lang w:eastAsia="sv-SE"/>
              </w:rPr>
              <w:t>904</w:t>
            </w:r>
          </w:p>
        </w:tc>
        <w:tc>
          <w:tcPr>
            <w:tcW w:w="1134" w:type="dxa"/>
            <w:shd w:val="clear" w:color="auto" w:fill="auto"/>
            <w:noWrap/>
            <w:vAlign w:val="bottom"/>
            <w:hideMark/>
          </w:tcPr>
          <w:p w14:paraId="6C15A241"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54,9</w:t>
            </w:r>
          </w:p>
        </w:tc>
      </w:tr>
      <w:tr w:rsidR="00E96BE3" w:rsidRPr="005272EB" w14:paraId="7F7277DA" w14:textId="77777777" w:rsidTr="00E96BE3">
        <w:trPr>
          <w:trHeight w:val="300"/>
        </w:trPr>
        <w:tc>
          <w:tcPr>
            <w:tcW w:w="1276" w:type="dxa"/>
            <w:shd w:val="clear" w:color="auto" w:fill="auto"/>
            <w:noWrap/>
            <w:vAlign w:val="bottom"/>
          </w:tcPr>
          <w:p w14:paraId="05B702D1" w14:textId="77777777" w:rsidR="00E96BE3" w:rsidRPr="005272EB" w:rsidRDefault="00E96BE3" w:rsidP="00E96BE3">
            <w:pPr>
              <w:overflowPunct/>
              <w:autoSpaceDE/>
              <w:autoSpaceDN/>
              <w:adjustRightInd/>
              <w:textAlignment w:val="auto"/>
              <w:rPr>
                <w:rFonts w:ascii="Trade Gothic LT Std Cn" w:hAnsi="Trade Gothic LT Std Cn" w:cs="Arial"/>
                <w:color w:val="000000"/>
                <w:szCs w:val="18"/>
                <w:lang w:eastAsia="sv-SE"/>
              </w:rPr>
            </w:pPr>
            <w:r>
              <w:rPr>
                <w:rFonts w:ascii="Trade Gothic LT Std Cn" w:hAnsi="Trade Gothic LT Std Cn" w:cs="Arial"/>
                <w:color w:val="000000"/>
                <w:szCs w:val="18"/>
                <w:lang w:eastAsia="sv-SE"/>
              </w:rPr>
              <w:t>Kirun</w:t>
            </w:r>
            <w:r w:rsidRPr="005272EB">
              <w:rPr>
                <w:rFonts w:ascii="Trade Gothic LT Std Cn" w:hAnsi="Trade Gothic LT Std Cn" w:cs="Arial"/>
                <w:color w:val="000000"/>
                <w:szCs w:val="18"/>
                <w:lang w:eastAsia="sv-SE"/>
              </w:rPr>
              <w:t xml:space="preserve">a                                           </w:t>
            </w:r>
          </w:p>
        </w:tc>
        <w:tc>
          <w:tcPr>
            <w:tcW w:w="2552" w:type="dxa"/>
            <w:shd w:val="clear" w:color="auto" w:fill="auto"/>
            <w:noWrap/>
            <w:vAlign w:val="bottom"/>
          </w:tcPr>
          <w:p w14:paraId="58F3B057" w14:textId="77777777" w:rsidR="00E96BE3" w:rsidRPr="005272EB" w:rsidRDefault="00E96BE3" w:rsidP="00E96BE3">
            <w:pPr>
              <w:overflowPunct/>
              <w:autoSpaceDE/>
              <w:autoSpaceDN/>
              <w:adjustRightInd/>
              <w:textAlignment w:val="auto"/>
              <w:rPr>
                <w:rFonts w:ascii="Trade Gothic LT Std Cn" w:hAnsi="Trade Gothic LT Std Cn" w:cs="Calibri"/>
                <w:color w:val="000000"/>
                <w:szCs w:val="18"/>
                <w:lang w:eastAsia="sv-SE"/>
              </w:rPr>
            </w:pPr>
            <w:r w:rsidRPr="005272EB">
              <w:rPr>
                <w:rFonts w:ascii="Trade Gothic LT Std Cn" w:hAnsi="Trade Gothic LT Std Cn" w:cs="Calibri"/>
                <w:color w:val="000000"/>
                <w:szCs w:val="18"/>
                <w:lang w:eastAsia="sv-SE"/>
              </w:rPr>
              <w:t>Kommuner i glesbefolkad region</w:t>
            </w:r>
          </w:p>
        </w:tc>
        <w:tc>
          <w:tcPr>
            <w:tcW w:w="850" w:type="dxa"/>
            <w:shd w:val="clear" w:color="auto" w:fill="auto"/>
            <w:noWrap/>
            <w:vAlign w:val="bottom"/>
          </w:tcPr>
          <w:p w14:paraId="17C0DE16"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Pr>
                <w:rFonts w:ascii="Trade Gothic LT Std Cn" w:hAnsi="Trade Gothic LT Std Cn" w:cs="Calibri"/>
                <w:color w:val="000000"/>
                <w:szCs w:val="18"/>
                <w:lang w:eastAsia="sv-SE"/>
              </w:rPr>
              <w:t>22 972</w:t>
            </w:r>
          </w:p>
        </w:tc>
        <w:tc>
          <w:tcPr>
            <w:tcW w:w="1134" w:type="dxa"/>
            <w:shd w:val="clear" w:color="auto" w:fill="auto"/>
            <w:noWrap/>
            <w:vAlign w:val="bottom"/>
          </w:tcPr>
          <w:p w14:paraId="5D14BBB8" w14:textId="77777777" w:rsidR="00E96BE3" w:rsidRPr="005272EB" w:rsidRDefault="00E96BE3" w:rsidP="00E96BE3">
            <w:pPr>
              <w:overflowPunct/>
              <w:autoSpaceDE/>
              <w:autoSpaceDN/>
              <w:adjustRightInd/>
              <w:jc w:val="right"/>
              <w:textAlignment w:val="auto"/>
              <w:rPr>
                <w:rFonts w:ascii="Trade Gothic LT Std Cn" w:hAnsi="Trade Gothic LT Std Cn" w:cs="Calibri"/>
                <w:color w:val="000000"/>
                <w:szCs w:val="18"/>
                <w:lang w:eastAsia="sv-SE"/>
              </w:rPr>
            </w:pPr>
            <w:r>
              <w:rPr>
                <w:rFonts w:ascii="Trade Gothic LT Std Cn" w:hAnsi="Trade Gothic LT Std Cn" w:cs="Calibri"/>
                <w:color w:val="000000"/>
                <w:szCs w:val="18"/>
                <w:lang w:eastAsia="sv-SE"/>
              </w:rPr>
              <w:t>57,8</w:t>
            </w:r>
          </w:p>
        </w:tc>
      </w:tr>
    </w:tbl>
    <w:p w14:paraId="44FFD970" w14:textId="0B59944A" w:rsidR="00E96BE3" w:rsidRDefault="00E96BE3">
      <w:pPr>
        <w:overflowPunct/>
        <w:autoSpaceDE/>
        <w:autoSpaceDN/>
        <w:adjustRightInd/>
        <w:textAlignment w:val="auto"/>
      </w:pPr>
    </w:p>
    <w:p w14:paraId="22434FD0" w14:textId="77777777" w:rsidR="00E96BE3" w:rsidRDefault="00E96BE3">
      <w:pPr>
        <w:overflowPunct/>
        <w:autoSpaceDE/>
        <w:autoSpaceDN/>
        <w:adjustRightInd/>
        <w:textAlignment w:val="auto"/>
        <w:sectPr w:rsidR="00E96BE3" w:rsidSect="00E909B6">
          <w:headerReference w:type="even" r:id="rId146"/>
          <w:headerReference w:type="default" r:id="rId147"/>
          <w:pgSz w:w="9356" w:h="13721" w:code="9"/>
          <w:pgMar w:top="794" w:right="2438" w:bottom="1191" w:left="1020" w:header="0" w:footer="709" w:gutter="0"/>
          <w:cols w:space="720"/>
          <w:docGrid w:linePitch="245"/>
        </w:sectPr>
      </w:pPr>
    </w:p>
    <w:p w14:paraId="4F9411B8" w14:textId="3C0588AD" w:rsidR="00E2233D" w:rsidRDefault="00E2233D" w:rsidP="00E80303">
      <w:pPr>
        <w:pStyle w:val="Propbilaga"/>
      </w:pPr>
      <w:bookmarkStart w:id="2313" w:name="_Toc350329080"/>
      <w:bookmarkStart w:id="2314" w:name="_Toc350329892"/>
      <w:bookmarkStart w:id="2315" w:name="_Toc350331647"/>
      <w:bookmarkStart w:id="2316" w:name="_Toc350340513"/>
      <w:bookmarkStart w:id="2317" w:name="_Toc350345157"/>
      <w:bookmarkStart w:id="2318" w:name="_Toc350406920"/>
      <w:bookmarkStart w:id="2319" w:name="_Toc351098471"/>
      <w:bookmarkStart w:id="2320" w:name="_Toc351548567"/>
      <w:bookmarkStart w:id="2321" w:name="_Toc351637653"/>
      <w:bookmarkStart w:id="2322" w:name="_Toc351639396"/>
      <w:bookmarkStart w:id="2323" w:name="_Toc351642866"/>
      <w:bookmarkStart w:id="2324" w:name="_Toc351644399"/>
      <w:bookmarkStart w:id="2325" w:name="_Toc351647073"/>
      <w:r>
        <w:t>Tabellbilaga</w:t>
      </w:r>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p>
    <w:p w14:paraId="7E78908A" w14:textId="77777777" w:rsidR="00E2233D" w:rsidRDefault="00E2233D" w:rsidP="00E80303">
      <w:pPr>
        <w:pStyle w:val="TabellRubrik"/>
      </w:pPr>
      <w:r>
        <w:t xml:space="preserve">Tabell </w:t>
      </w:r>
      <w:fldSimple w:instr=" SEQ Tabell \* ARABIC ">
        <w:r w:rsidR="00756367">
          <w:rPr>
            <w:noProof/>
          </w:rPr>
          <w:t>1</w:t>
        </w:r>
      </w:fldSimple>
      <w:r>
        <w:tab/>
        <w:t>Kommunernas resultaträkning 2008–2012</w:t>
      </w:r>
    </w:p>
    <w:tbl>
      <w:tblPr>
        <w:tblW w:w="0" w:type="auto"/>
        <w:tblLayout w:type="fixed"/>
        <w:tblCellMar>
          <w:left w:w="0" w:type="dxa"/>
        </w:tblCellMar>
        <w:tblLook w:val="04A0" w:firstRow="1" w:lastRow="0" w:firstColumn="1" w:lastColumn="0" w:noHBand="0" w:noVBand="1"/>
      </w:tblPr>
      <w:tblGrid>
        <w:gridCol w:w="2970"/>
        <w:gridCol w:w="585"/>
        <w:gridCol w:w="585"/>
        <w:gridCol w:w="585"/>
        <w:gridCol w:w="586"/>
        <w:gridCol w:w="586"/>
      </w:tblGrid>
      <w:tr w:rsidR="00E2233D" w:rsidRPr="00812B83" w14:paraId="10EA3884" w14:textId="77777777" w:rsidTr="00E80303">
        <w:tc>
          <w:tcPr>
            <w:tcW w:w="2970" w:type="dxa"/>
            <w:tcBorders>
              <w:top w:val="single" w:sz="8" w:space="0" w:color="auto"/>
              <w:left w:val="nil"/>
              <w:bottom w:val="single" w:sz="6" w:space="0" w:color="auto"/>
              <w:right w:val="nil"/>
            </w:tcBorders>
            <w:hideMark/>
          </w:tcPr>
          <w:p w14:paraId="724DF005" w14:textId="77777777" w:rsidR="00E2233D" w:rsidRPr="00812B83" w:rsidRDefault="00E2233D" w:rsidP="00E80303">
            <w:pPr>
              <w:spacing w:before="20" w:after="20" w:line="220" w:lineRule="exact"/>
              <w:rPr>
                <w:rFonts w:ascii="Trade Gothic LT Std Cn" w:hAnsi="Trade Gothic LT Std Cn"/>
                <w:b/>
                <w:spacing w:val="4"/>
              </w:rPr>
            </w:pPr>
            <w:bookmarkStart w:id="2326" w:name="OLE_LINK2"/>
            <w:r w:rsidRPr="00812B83">
              <w:rPr>
                <w:rFonts w:ascii="Trade Gothic LT Std Cn" w:hAnsi="Trade Gothic LT Std Cn"/>
                <w:b/>
                <w:spacing w:val="4"/>
              </w:rPr>
              <w:t>Miljarder kronor</w:t>
            </w:r>
          </w:p>
        </w:tc>
        <w:tc>
          <w:tcPr>
            <w:tcW w:w="585" w:type="dxa"/>
            <w:tcBorders>
              <w:top w:val="single" w:sz="8" w:space="0" w:color="auto"/>
              <w:left w:val="nil"/>
              <w:bottom w:val="single" w:sz="6" w:space="0" w:color="auto"/>
              <w:right w:val="nil"/>
            </w:tcBorders>
            <w:hideMark/>
          </w:tcPr>
          <w:p w14:paraId="32FDF39E"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2008</w:t>
            </w:r>
          </w:p>
        </w:tc>
        <w:tc>
          <w:tcPr>
            <w:tcW w:w="585" w:type="dxa"/>
            <w:tcBorders>
              <w:top w:val="single" w:sz="8" w:space="0" w:color="auto"/>
              <w:left w:val="nil"/>
              <w:bottom w:val="single" w:sz="6" w:space="0" w:color="auto"/>
              <w:right w:val="nil"/>
            </w:tcBorders>
            <w:hideMark/>
          </w:tcPr>
          <w:p w14:paraId="5377BB5B"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2009</w:t>
            </w:r>
          </w:p>
        </w:tc>
        <w:tc>
          <w:tcPr>
            <w:tcW w:w="585" w:type="dxa"/>
            <w:tcBorders>
              <w:top w:val="single" w:sz="8" w:space="0" w:color="auto"/>
              <w:left w:val="nil"/>
              <w:bottom w:val="single" w:sz="6" w:space="0" w:color="auto"/>
              <w:right w:val="nil"/>
            </w:tcBorders>
            <w:hideMark/>
          </w:tcPr>
          <w:p w14:paraId="335B6C6C"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2010</w:t>
            </w:r>
          </w:p>
        </w:tc>
        <w:tc>
          <w:tcPr>
            <w:tcW w:w="586" w:type="dxa"/>
            <w:tcBorders>
              <w:top w:val="single" w:sz="8" w:space="0" w:color="auto"/>
              <w:left w:val="nil"/>
              <w:bottom w:val="single" w:sz="6" w:space="0" w:color="auto"/>
              <w:right w:val="nil"/>
            </w:tcBorders>
            <w:hideMark/>
          </w:tcPr>
          <w:p w14:paraId="555B4752" w14:textId="77777777" w:rsidR="00E2233D" w:rsidRPr="00812B83" w:rsidRDefault="00E2233D"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2011</w:t>
            </w:r>
          </w:p>
        </w:tc>
        <w:tc>
          <w:tcPr>
            <w:tcW w:w="586" w:type="dxa"/>
            <w:tcBorders>
              <w:top w:val="single" w:sz="8" w:space="0" w:color="auto"/>
              <w:left w:val="nil"/>
              <w:bottom w:val="single" w:sz="6" w:space="0" w:color="auto"/>
              <w:right w:val="nil"/>
            </w:tcBorders>
          </w:tcPr>
          <w:p w14:paraId="29CBF7B2" w14:textId="77777777" w:rsidR="00E2233D" w:rsidRPr="00812B83" w:rsidRDefault="00E2233D"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2012*</w:t>
            </w:r>
          </w:p>
        </w:tc>
      </w:tr>
      <w:tr w:rsidR="00E2233D" w:rsidRPr="00812B83" w14:paraId="41854D37" w14:textId="77777777" w:rsidTr="00E80303">
        <w:tc>
          <w:tcPr>
            <w:tcW w:w="2970" w:type="dxa"/>
            <w:tcBorders>
              <w:top w:val="single" w:sz="6" w:space="0" w:color="auto"/>
              <w:left w:val="nil"/>
              <w:bottom w:val="nil"/>
              <w:right w:val="nil"/>
            </w:tcBorders>
            <w:hideMark/>
          </w:tcPr>
          <w:p w14:paraId="0486D30F"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Verksamhetens intäkter</w:t>
            </w:r>
          </w:p>
        </w:tc>
        <w:tc>
          <w:tcPr>
            <w:tcW w:w="585" w:type="dxa"/>
            <w:tcBorders>
              <w:top w:val="single" w:sz="6" w:space="0" w:color="auto"/>
              <w:left w:val="nil"/>
              <w:bottom w:val="nil"/>
              <w:right w:val="nil"/>
            </w:tcBorders>
            <w:hideMark/>
          </w:tcPr>
          <w:p w14:paraId="435B954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107,4</w:t>
            </w:r>
          </w:p>
        </w:tc>
        <w:tc>
          <w:tcPr>
            <w:tcW w:w="585" w:type="dxa"/>
            <w:tcBorders>
              <w:top w:val="single" w:sz="6" w:space="0" w:color="auto"/>
              <w:left w:val="nil"/>
              <w:bottom w:val="nil"/>
              <w:right w:val="nil"/>
            </w:tcBorders>
            <w:hideMark/>
          </w:tcPr>
          <w:p w14:paraId="2B7AB2CA"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110,2</w:t>
            </w:r>
          </w:p>
        </w:tc>
        <w:tc>
          <w:tcPr>
            <w:tcW w:w="585" w:type="dxa"/>
            <w:tcBorders>
              <w:top w:val="single" w:sz="6" w:space="0" w:color="auto"/>
              <w:left w:val="nil"/>
              <w:bottom w:val="nil"/>
              <w:right w:val="nil"/>
            </w:tcBorders>
            <w:hideMark/>
          </w:tcPr>
          <w:p w14:paraId="1D29BBB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114,1</w:t>
            </w:r>
          </w:p>
        </w:tc>
        <w:tc>
          <w:tcPr>
            <w:tcW w:w="586" w:type="dxa"/>
            <w:tcBorders>
              <w:top w:val="single" w:sz="6" w:space="0" w:color="auto"/>
              <w:left w:val="nil"/>
              <w:bottom w:val="nil"/>
              <w:right w:val="nil"/>
            </w:tcBorders>
          </w:tcPr>
          <w:p w14:paraId="6513F8A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114,</w:t>
            </w:r>
            <w:r>
              <w:rPr>
                <w:rFonts w:ascii="Trade Gothic LT Std Cn" w:hAnsi="Trade Gothic LT Std Cn"/>
                <w:spacing w:val="4"/>
              </w:rPr>
              <w:t>9</w:t>
            </w:r>
          </w:p>
        </w:tc>
        <w:tc>
          <w:tcPr>
            <w:tcW w:w="586" w:type="dxa"/>
            <w:tcBorders>
              <w:top w:val="single" w:sz="6" w:space="0" w:color="auto"/>
              <w:left w:val="nil"/>
              <w:bottom w:val="nil"/>
              <w:right w:val="nil"/>
            </w:tcBorders>
          </w:tcPr>
          <w:p w14:paraId="4A372B4F" w14:textId="07817310"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121,9</w:t>
            </w:r>
          </w:p>
        </w:tc>
      </w:tr>
      <w:tr w:rsidR="00E2233D" w:rsidRPr="00812B83" w14:paraId="2585591D" w14:textId="77777777" w:rsidTr="00E80303">
        <w:tc>
          <w:tcPr>
            <w:tcW w:w="2970" w:type="dxa"/>
            <w:hideMark/>
          </w:tcPr>
          <w:p w14:paraId="31F016D1"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 xml:space="preserve">Verksamhetens kostnader </w:t>
            </w:r>
          </w:p>
        </w:tc>
        <w:tc>
          <w:tcPr>
            <w:tcW w:w="585" w:type="dxa"/>
            <w:hideMark/>
          </w:tcPr>
          <w:p w14:paraId="62A80F9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-476,6</w:t>
            </w:r>
          </w:p>
        </w:tc>
        <w:tc>
          <w:tcPr>
            <w:tcW w:w="585" w:type="dxa"/>
            <w:hideMark/>
          </w:tcPr>
          <w:p w14:paraId="646BE302"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486,8</w:t>
            </w:r>
          </w:p>
        </w:tc>
        <w:tc>
          <w:tcPr>
            <w:tcW w:w="585" w:type="dxa"/>
            <w:hideMark/>
          </w:tcPr>
          <w:p w14:paraId="19F0AFE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-506,7</w:t>
            </w:r>
          </w:p>
        </w:tc>
        <w:tc>
          <w:tcPr>
            <w:tcW w:w="586" w:type="dxa"/>
          </w:tcPr>
          <w:p w14:paraId="4199D5AA"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w:t>
            </w:r>
            <w:r>
              <w:rPr>
                <w:rFonts w:ascii="Trade Gothic LT Std Cn" w:hAnsi="Trade Gothic LT Std Cn"/>
                <w:spacing w:val="4"/>
              </w:rPr>
              <w:t>520,0</w:t>
            </w:r>
          </w:p>
        </w:tc>
        <w:tc>
          <w:tcPr>
            <w:tcW w:w="586" w:type="dxa"/>
          </w:tcPr>
          <w:p w14:paraId="45A6A7EF" w14:textId="06B324EC"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-532,5</w:t>
            </w:r>
          </w:p>
        </w:tc>
      </w:tr>
      <w:tr w:rsidR="00E2233D" w:rsidRPr="00812B83" w14:paraId="1F20BCD1" w14:textId="77777777" w:rsidTr="00E80303">
        <w:tc>
          <w:tcPr>
            <w:tcW w:w="2970" w:type="dxa"/>
            <w:hideMark/>
          </w:tcPr>
          <w:p w14:paraId="07B8667C"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Avskrivningar</w:t>
            </w:r>
          </w:p>
        </w:tc>
        <w:tc>
          <w:tcPr>
            <w:tcW w:w="585" w:type="dxa"/>
            <w:hideMark/>
          </w:tcPr>
          <w:p w14:paraId="48405852"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-15,2</w:t>
            </w:r>
          </w:p>
        </w:tc>
        <w:tc>
          <w:tcPr>
            <w:tcW w:w="585" w:type="dxa"/>
            <w:hideMark/>
          </w:tcPr>
          <w:p w14:paraId="6789213F"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-15,7</w:t>
            </w:r>
          </w:p>
        </w:tc>
        <w:tc>
          <w:tcPr>
            <w:tcW w:w="585" w:type="dxa"/>
            <w:hideMark/>
          </w:tcPr>
          <w:p w14:paraId="12CD5777"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-16,6</w:t>
            </w:r>
          </w:p>
        </w:tc>
        <w:tc>
          <w:tcPr>
            <w:tcW w:w="586" w:type="dxa"/>
          </w:tcPr>
          <w:p w14:paraId="6AA12115"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-16,8</w:t>
            </w:r>
          </w:p>
        </w:tc>
        <w:tc>
          <w:tcPr>
            <w:tcW w:w="586" w:type="dxa"/>
          </w:tcPr>
          <w:p w14:paraId="427F0CF4" w14:textId="422307A1"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-17,6</w:t>
            </w:r>
          </w:p>
        </w:tc>
      </w:tr>
      <w:tr w:rsidR="00E2233D" w:rsidRPr="00812B83" w14:paraId="227D274A" w14:textId="77777777" w:rsidTr="00E80303">
        <w:tc>
          <w:tcPr>
            <w:tcW w:w="2970" w:type="dxa"/>
            <w:hideMark/>
          </w:tcPr>
          <w:p w14:paraId="45F85F0A"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Verksamhetens nettokostnader</w:t>
            </w:r>
          </w:p>
        </w:tc>
        <w:tc>
          <w:tcPr>
            <w:tcW w:w="585" w:type="dxa"/>
            <w:hideMark/>
          </w:tcPr>
          <w:p w14:paraId="6462D68D"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-384,4</w:t>
            </w:r>
          </w:p>
        </w:tc>
        <w:tc>
          <w:tcPr>
            <w:tcW w:w="585" w:type="dxa"/>
            <w:hideMark/>
          </w:tcPr>
          <w:p w14:paraId="3ECDC9D9"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-392,4</w:t>
            </w:r>
          </w:p>
        </w:tc>
        <w:tc>
          <w:tcPr>
            <w:tcW w:w="585" w:type="dxa"/>
            <w:hideMark/>
          </w:tcPr>
          <w:p w14:paraId="77C54F83"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-409,1</w:t>
            </w:r>
          </w:p>
        </w:tc>
        <w:tc>
          <w:tcPr>
            <w:tcW w:w="586" w:type="dxa"/>
          </w:tcPr>
          <w:p w14:paraId="678851F1"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-42</w:t>
            </w:r>
            <w:r>
              <w:rPr>
                <w:rFonts w:ascii="Trade Gothic LT Std Cn" w:hAnsi="Trade Gothic LT Std Cn"/>
                <w:b/>
                <w:spacing w:val="4"/>
              </w:rPr>
              <w:t>2</w:t>
            </w:r>
            <w:r w:rsidRPr="00812B83">
              <w:rPr>
                <w:rFonts w:ascii="Trade Gothic LT Std Cn" w:hAnsi="Trade Gothic LT Std Cn"/>
                <w:b/>
                <w:spacing w:val="4"/>
              </w:rPr>
              <w:t>,</w:t>
            </w:r>
            <w:r>
              <w:rPr>
                <w:rFonts w:ascii="Trade Gothic LT Std Cn" w:hAnsi="Trade Gothic LT Std Cn"/>
                <w:b/>
                <w:spacing w:val="4"/>
              </w:rPr>
              <w:t>0</w:t>
            </w:r>
          </w:p>
        </w:tc>
        <w:tc>
          <w:tcPr>
            <w:tcW w:w="586" w:type="dxa"/>
          </w:tcPr>
          <w:p w14:paraId="73BC8668" w14:textId="7D548F4A" w:rsidR="00E2233D" w:rsidRPr="00812B83" w:rsidRDefault="00206B6A"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-428,2</w:t>
            </w:r>
          </w:p>
        </w:tc>
      </w:tr>
      <w:tr w:rsidR="00E2233D" w:rsidRPr="00812B83" w14:paraId="63BDCF87" w14:textId="77777777" w:rsidTr="00E80303">
        <w:tc>
          <w:tcPr>
            <w:tcW w:w="2970" w:type="dxa"/>
            <w:hideMark/>
          </w:tcPr>
          <w:p w14:paraId="3658FDC0"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Skatteintäkter</w:t>
            </w:r>
          </w:p>
        </w:tc>
        <w:tc>
          <w:tcPr>
            <w:tcW w:w="585" w:type="dxa"/>
            <w:hideMark/>
          </w:tcPr>
          <w:p w14:paraId="0F0B8D9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330,6</w:t>
            </w:r>
          </w:p>
        </w:tc>
        <w:tc>
          <w:tcPr>
            <w:tcW w:w="585" w:type="dxa"/>
            <w:hideMark/>
          </w:tcPr>
          <w:p w14:paraId="494471D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336,3</w:t>
            </w:r>
          </w:p>
        </w:tc>
        <w:tc>
          <w:tcPr>
            <w:tcW w:w="585" w:type="dxa"/>
            <w:hideMark/>
          </w:tcPr>
          <w:p w14:paraId="61D0FD1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342,5</w:t>
            </w:r>
          </w:p>
        </w:tc>
        <w:tc>
          <w:tcPr>
            <w:tcW w:w="586" w:type="dxa"/>
          </w:tcPr>
          <w:p w14:paraId="298ADC2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354,9</w:t>
            </w:r>
          </w:p>
        </w:tc>
        <w:tc>
          <w:tcPr>
            <w:tcW w:w="586" w:type="dxa"/>
          </w:tcPr>
          <w:p w14:paraId="4F2BF0B3" w14:textId="3A8FFB23"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365,3</w:t>
            </w:r>
          </w:p>
        </w:tc>
      </w:tr>
      <w:tr w:rsidR="00E2233D" w:rsidRPr="00812B83" w14:paraId="0A617025" w14:textId="77777777" w:rsidTr="00E80303">
        <w:tc>
          <w:tcPr>
            <w:tcW w:w="2970" w:type="dxa"/>
            <w:hideMark/>
          </w:tcPr>
          <w:p w14:paraId="03CF5958"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Generella statsbidrag</w:t>
            </w:r>
          </w:p>
          <w:p w14:paraId="44A33CA4" w14:textId="77777777" w:rsidR="00E2233D" w:rsidRPr="00812B83" w:rsidRDefault="00E2233D" w:rsidP="00E80303">
            <w:pPr>
              <w:spacing w:before="20" w:after="20" w:line="220" w:lineRule="exact"/>
              <w:rPr>
                <w:rFonts w:ascii="Trade Gothic LT Std Cn" w:hAnsi="Trade Gothic LT Std Cn"/>
                <w:i/>
                <w:spacing w:val="4"/>
              </w:rPr>
            </w:pPr>
            <w:r w:rsidRPr="00812B83">
              <w:rPr>
                <w:rFonts w:ascii="Trade Gothic LT Std Cn" w:hAnsi="Trade Gothic LT Std Cn"/>
                <w:i/>
                <w:spacing w:val="4"/>
              </w:rPr>
              <w:t xml:space="preserve">   varav kommunal fastighetsavgift**</w:t>
            </w:r>
          </w:p>
        </w:tc>
        <w:tc>
          <w:tcPr>
            <w:tcW w:w="585" w:type="dxa"/>
            <w:hideMark/>
          </w:tcPr>
          <w:p w14:paraId="455A37D8"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58,2</w:t>
            </w:r>
          </w:p>
          <w:p w14:paraId="311D3243"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12,1</w:t>
            </w:r>
          </w:p>
        </w:tc>
        <w:tc>
          <w:tcPr>
            <w:tcW w:w="585" w:type="dxa"/>
            <w:hideMark/>
          </w:tcPr>
          <w:p w14:paraId="481DF12E"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61,5</w:t>
            </w:r>
          </w:p>
          <w:p w14:paraId="3FBA5E6F"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13,7</w:t>
            </w:r>
          </w:p>
        </w:tc>
        <w:tc>
          <w:tcPr>
            <w:tcW w:w="585" w:type="dxa"/>
            <w:hideMark/>
          </w:tcPr>
          <w:p w14:paraId="6BC5914D"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76,2</w:t>
            </w:r>
          </w:p>
          <w:p w14:paraId="15643408"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13,7</w:t>
            </w:r>
          </w:p>
        </w:tc>
        <w:tc>
          <w:tcPr>
            <w:tcW w:w="586" w:type="dxa"/>
          </w:tcPr>
          <w:p w14:paraId="402CD087" w14:textId="6AA20BC3"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75,</w:t>
            </w:r>
            <w:r w:rsidR="00206B6A">
              <w:rPr>
                <w:rFonts w:ascii="Trade Gothic LT Std Cn" w:hAnsi="Trade Gothic LT Std Cn"/>
                <w:i/>
                <w:spacing w:val="4"/>
              </w:rPr>
              <w:t>8</w:t>
            </w:r>
          </w:p>
          <w:p w14:paraId="124898AC" w14:textId="77777777" w:rsidR="00E2233D" w:rsidRPr="00812B83" w:rsidRDefault="00E2233D" w:rsidP="00E80303">
            <w:pPr>
              <w:spacing w:before="20" w:after="20" w:line="220" w:lineRule="exact"/>
              <w:jc w:val="right"/>
              <w:rPr>
                <w:rFonts w:ascii="Trade Gothic LT Std Cn" w:hAnsi="Trade Gothic LT Std Cn"/>
                <w:i/>
                <w:spacing w:val="4"/>
              </w:rPr>
            </w:pPr>
            <w:r>
              <w:rPr>
                <w:rFonts w:ascii="Trade Gothic LT Std Cn" w:hAnsi="Trade Gothic LT Std Cn"/>
                <w:i/>
                <w:spacing w:val="4"/>
              </w:rPr>
              <w:t>14,2</w:t>
            </w:r>
          </w:p>
        </w:tc>
        <w:tc>
          <w:tcPr>
            <w:tcW w:w="586" w:type="dxa"/>
          </w:tcPr>
          <w:p w14:paraId="656E5D01" w14:textId="77777777" w:rsidR="00206B6A" w:rsidRDefault="00206B6A" w:rsidP="00E80303">
            <w:pPr>
              <w:spacing w:before="20" w:after="20" w:line="220" w:lineRule="exact"/>
              <w:jc w:val="right"/>
              <w:rPr>
                <w:rFonts w:ascii="Trade Gothic LT Std Cn" w:hAnsi="Trade Gothic LT Std Cn"/>
                <w:i/>
                <w:spacing w:val="4"/>
              </w:rPr>
            </w:pPr>
            <w:r>
              <w:rPr>
                <w:rFonts w:ascii="Trade Gothic LT Std Cn" w:hAnsi="Trade Gothic LT Std Cn"/>
                <w:i/>
                <w:spacing w:val="4"/>
              </w:rPr>
              <w:t>73,6</w:t>
            </w:r>
          </w:p>
          <w:p w14:paraId="0615B8DB" w14:textId="600C0B51" w:rsidR="00E2233D" w:rsidRPr="00812B83" w:rsidRDefault="00206B6A" w:rsidP="00E80303">
            <w:pPr>
              <w:spacing w:before="20" w:after="20" w:line="220" w:lineRule="exact"/>
              <w:jc w:val="right"/>
              <w:rPr>
                <w:rFonts w:ascii="Trade Gothic LT Std Cn" w:hAnsi="Trade Gothic LT Std Cn"/>
                <w:i/>
                <w:spacing w:val="4"/>
              </w:rPr>
            </w:pPr>
            <w:r>
              <w:rPr>
                <w:rFonts w:ascii="Trade Gothic LT Std Cn" w:hAnsi="Trade Gothic LT Std Cn"/>
                <w:i/>
                <w:spacing w:val="4"/>
              </w:rPr>
              <w:t>15,3</w:t>
            </w:r>
          </w:p>
        </w:tc>
      </w:tr>
      <w:tr w:rsidR="00E2233D" w:rsidRPr="00812B83" w14:paraId="79BFD588" w14:textId="77777777" w:rsidTr="00E80303">
        <w:tc>
          <w:tcPr>
            <w:tcW w:w="2970" w:type="dxa"/>
            <w:hideMark/>
          </w:tcPr>
          <w:p w14:paraId="5717F2F6"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Finansiella intäkter</w:t>
            </w:r>
          </w:p>
        </w:tc>
        <w:tc>
          <w:tcPr>
            <w:tcW w:w="585" w:type="dxa"/>
            <w:hideMark/>
          </w:tcPr>
          <w:p w14:paraId="4CD0B80F"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13,6</w:t>
            </w:r>
          </w:p>
        </w:tc>
        <w:tc>
          <w:tcPr>
            <w:tcW w:w="585" w:type="dxa"/>
            <w:hideMark/>
          </w:tcPr>
          <w:p w14:paraId="7E31F87A"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12,1</w:t>
            </w:r>
          </w:p>
        </w:tc>
        <w:tc>
          <w:tcPr>
            <w:tcW w:w="585" w:type="dxa"/>
            <w:hideMark/>
          </w:tcPr>
          <w:p w14:paraId="5E16692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10,1</w:t>
            </w:r>
          </w:p>
        </w:tc>
        <w:tc>
          <w:tcPr>
            <w:tcW w:w="586" w:type="dxa"/>
          </w:tcPr>
          <w:p w14:paraId="1CCC577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11,</w:t>
            </w:r>
            <w:r>
              <w:rPr>
                <w:rFonts w:ascii="Trade Gothic LT Std Cn" w:hAnsi="Trade Gothic LT Std Cn"/>
                <w:spacing w:val="4"/>
              </w:rPr>
              <w:t>3</w:t>
            </w:r>
          </w:p>
        </w:tc>
        <w:tc>
          <w:tcPr>
            <w:tcW w:w="586" w:type="dxa"/>
          </w:tcPr>
          <w:p w14:paraId="6644D582" w14:textId="54EF5E0D"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13,1</w:t>
            </w:r>
          </w:p>
        </w:tc>
      </w:tr>
      <w:tr w:rsidR="00E2233D" w:rsidRPr="00812B83" w14:paraId="67110F80" w14:textId="77777777" w:rsidTr="00E80303">
        <w:tc>
          <w:tcPr>
            <w:tcW w:w="2970" w:type="dxa"/>
            <w:hideMark/>
          </w:tcPr>
          <w:p w14:paraId="4F6FC588"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Finansiella kostnader</w:t>
            </w:r>
          </w:p>
        </w:tc>
        <w:tc>
          <w:tcPr>
            <w:tcW w:w="585" w:type="dxa"/>
            <w:hideMark/>
          </w:tcPr>
          <w:p w14:paraId="0DF9C74E"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-11,0</w:t>
            </w:r>
          </w:p>
        </w:tc>
        <w:tc>
          <w:tcPr>
            <w:tcW w:w="585" w:type="dxa"/>
            <w:hideMark/>
          </w:tcPr>
          <w:p w14:paraId="425FA71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-7,0</w:t>
            </w:r>
          </w:p>
        </w:tc>
        <w:tc>
          <w:tcPr>
            <w:tcW w:w="585" w:type="dxa"/>
            <w:hideMark/>
          </w:tcPr>
          <w:p w14:paraId="6A9A208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-6,1</w:t>
            </w:r>
          </w:p>
        </w:tc>
        <w:tc>
          <w:tcPr>
            <w:tcW w:w="586" w:type="dxa"/>
          </w:tcPr>
          <w:p w14:paraId="35DFC37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-10,</w:t>
            </w:r>
            <w:r>
              <w:rPr>
                <w:rFonts w:ascii="Trade Gothic LT Std Cn" w:hAnsi="Trade Gothic LT Std Cn"/>
                <w:spacing w:val="4"/>
              </w:rPr>
              <w:t>7</w:t>
            </w:r>
          </w:p>
        </w:tc>
        <w:tc>
          <w:tcPr>
            <w:tcW w:w="586" w:type="dxa"/>
          </w:tcPr>
          <w:p w14:paraId="6459E0C7" w14:textId="050AD4D7"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-9,7</w:t>
            </w:r>
          </w:p>
        </w:tc>
      </w:tr>
      <w:tr w:rsidR="00E2233D" w:rsidRPr="00812B83" w14:paraId="49225FF0" w14:textId="77777777" w:rsidTr="00E80303">
        <w:tc>
          <w:tcPr>
            <w:tcW w:w="2970" w:type="dxa"/>
            <w:hideMark/>
          </w:tcPr>
          <w:p w14:paraId="148CA035"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Resultat före extraordinära poster</w:t>
            </w:r>
          </w:p>
        </w:tc>
        <w:tc>
          <w:tcPr>
            <w:tcW w:w="585" w:type="dxa"/>
            <w:hideMark/>
          </w:tcPr>
          <w:p w14:paraId="71EACAA5"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7,0</w:t>
            </w:r>
          </w:p>
        </w:tc>
        <w:tc>
          <w:tcPr>
            <w:tcW w:w="585" w:type="dxa"/>
            <w:hideMark/>
          </w:tcPr>
          <w:p w14:paraId="576D2163"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10,6</w:t>
            </w:r>
          </w:p>
        </w:tc>
        <w:tc>
          <w:tcPr>
            <w:tcW w:w="585" w:type="dxa"/>
            <w:hideMark/>
          </w:tcPr>
          <w:p w14:paraId="10A6C023"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13,6</w:t>
            </w:r>
          </w:p>
        </w:tc>
        <w:tc>
          <w:tcPr>
            <w:tcW w:w="586" w:type="dxa"/>
          </w:tcPr>
          <w:p w14:paraId="6825CB24" w14:textId="77777777" w:rsidR="00E2233D" w:rsidRPr="00812B83" w:rsidRDefault="00E2233D"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9,4</w:t>
            </w:r>
          </w:p>
        </w:tc>
        <w:tc>
          <w:tcPr>
            <w:tcW w:w="586" w:type="dxa"/>
          </w:tcPr>
          <w:p w14:paraId="0CEF0869" w14:textId="6B60CE4D" w:rsidR="00E2233D" w:rsidRPr="00812B83" w:rsidRDefault="00206B6A"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14,1</w:t>
            </w:r>
          </w:p>
        </w:tc>
      </w:tr>
      <w:tr w:rsidR="00E2233D" w:rsidRPr="00812B83" w14:paraId="451768EA" w14:textId="77777777" w:rsidTr="00E80303">
        <w:tc>
          <w:tcPr>
            <w:tcW w:w="2970" w:type="dxa"/>
            <w:hideMark/>
          </w:tcPr>
          <w:p w14:paraId="46C75214"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Extraordinära intäkter</w:t>
            </w:r>
          </w:p>
        </w:tc>
        <w:tc>
          <w:tcPr>
            <w:tcW w:w="585" w:type="dxa"/>
            <w:hideMark/>
          </w:tcPr>
          <w:p w14:paraId="67A4A59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1,1</w:t>
            </w:r>
          </w:p>
        </w:tc>
        <w:tc>
          <w:tcPr>
            <w:tcW w:w="585" w:type="dxa"/>
            <w:hideMark/>
          </w:tcPr>
          <w:p w14:paraId="3270F037"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0,2</w:t>
            </w:r>
          </w:p>
        </w:tc>
        <w:tc>
          <w:tcPr>
            <w:tcW w:w="585" w:type="dxa"/>
            <w:hideMark/>
          </w:tcPr>
          <w:p w14:paraId="31BC3277"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1,0</w:t>
            </w:r>
          </w:p>
        </w:tc>
        <w:tc>
          <w:tcPr>
            <w:tcW w:w="586" w:type="dxa"/>
          </w:tcPr>
          <w:p w14:paraId="1BE8D9D2"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0,8</w:t>
            </w:r>
          </w:p>
        </w:tc>
        <w:tc>
          <w:tcPr>
            <w:tcW w:w="586" w:type="dxa"/>
          </w:tcPr>
          <w:p w14:paraId="4EF917EB" w14:textId="2C7D0479"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0,5</w:t>
            </w:r>
          </w:p>
        </w:tc>
      </w:tr>
      <w:tr w:rsidR="00E2233D" w:rsidRPr="00812B83" w14:paraId="198F163A" w14:textId="77777777" w:rsidTr="00E80303">
        <w:tc>
          <w:tcPr>
            <w:tcW w:w="2970" w:type="dxa"/>
            <w:tcBorders>
              <w:top w:val="nil"/>
              <w:left w:val="nil"/>
              <w:bottom w:val="single" w:sz="8" w:space="0" w:color="auto"/>
              <w:right w:val="nil"/>
            </w:tcBorders>
            <w:hideMark/>
          </w:tcPr>
          <w:p w14:paraId="2E20AAFB"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Extraordinära kostnader</w:t>
            </w:r>
          </w:p>
        </w:tc>
        <w:tc>
          <w:tcPr>
            <w:tcW w:w="585" w:type="dxa"/>
            <w:tcBorders>
              <w:top w:val="nil"/>
              <w:left w:val="nil"/>
              <w:bottom w:val="single" w:sz="8" w:space="0" w:color="auto"/>
              <w:right w:val="nil"/>
            </w:tcBorders>
            <w:hideMark/>
          </w:tcPr>
          <w:p w14:paraId="364C2E16"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-1,9</w:t>
            </w:r>
          </w:p>
        </w:tc>
        <w:tc>
          <w:tcPr>
            <w:tcW w:w="585" w:type="dxa"/>
            <w:tcBorders>
              <w:top w:val="nil"/>
              <w:left w:val="nil"/>
              <w:bottom w:val="single" w:sz="8" w:space="0" w:color="auto"/>
              <w:right w:val="nil"/>
            </w:tcBorders>
            <w:hideMark/>
          </w:tcPr>
          <w:p w14:paraId="2390BFBC"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0,0</w:t>
            </w:r>
          </w:p>
        </w:tc>
        <w:tc>
          <w:tcPr>
            <w:tcW w:w="585" w:type="dxa"/>
            <w:tcBorders>
              <w:top w:val="nil"/>
              <w:left w:val="nil"/>
              <w:bottom w:val="single" w:sz="8" w:space="0" w:color="auto"/>
              <w:right w:val="nil"/>
            </w:tcBorders>
            <w:hideMark/>
          </w:tcPr>
          <w:p w14:paraId="03185C8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-0,5</w:t>
            </w:r>
          </w:p>
        </w:tc>
        <w:tc>
          <w:tcPr>
            <w:tcW w:w="586" w:type="dxa"/>
            <w:tcBorders>
              <w:top w:val="nil"/>
              <w:left w:val="nil"/>
              <w:bottom w:val="single" w:sz="8" w:space="0" w:color="auto"/>
              <w:right w:val="nil"/>
            </w:tcBorders>
          </w:tcPr>
          <w:p w14:paraId="58A34B1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w:t>
            </w:r>
            <w:r>
              <w:rPr>
                <w:rFonts w:ascii="Trade Gothic LT Std Cn" w:hAnsi="Trade Gothic LT Std Cn"/>
                <w:spacing w:val="4"/>
              </w:rPr>
              <w:t>9</w:t>
            </w:r>
          </w:p>
        </w:tc>
        <w:tc>
          <w:tcPr>
            <w:tcW w:w="586" w:type="dxa"/>
            <w:tcBorders>
              <w:top w:val="nil"/>
              <w:left w:val="nil"/>
              <w:bottom w:val="single" w:sz="8" w:space="0" w:color="auto"/>
              <w:right w:val="nil"/>
            </w:tcBorders>
          </w:tcPr>
          <w:p w14:paraId="0B8572BB" w14:textId="17ACBB74"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-0,1</w:t>
            </w:r>
          </w:p>
        </w:tc>
      </w:tr>
      <w:tr w:rsidR="00E2233D" w:rsidRPr="00812B83" w14:paraId="0B0DBEB4" w14:textId="77777777" w:rsidTr="00E80303">
        <w:tc>
          <w:tcPr>
            <w:tcW w:w="2970" w:type="dxa"/>
            <w:tcBorders>
              <w:top w:val="single" w:sz="8" w:space="0" w:color="auto"/>
              <w:left w:val="nil"/>
              <w:bottom w:val="single" w:sz="8" w:space="0" w:color="auto"/>
              <w:right w:val="nil"/>
            </w:tcBorders>
            <w:hideMark/>
          </w:tcPr>
          <w:p w14:paraId="21545B94"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Årets resultat</w:t>
            </w:r>
          </w:p>
        </w:tc>
        <w:tc>
          <w:tcPr>
            <w:tcW w:w="585" w:type="dxa"/>
            <w:tcBorders>
              <w:top w:val="single" w:sz="8" w:space="0" w:color="auto"/>
              <w:left w:val="nil"/>
              <w:bottom w:val="single" w:sz="8" w:space="0" w:color="auto"/>
              <w:right w:val="nil"/>
            </w:tcBorders>
            <w:hideMark/>
          </w:tcPr>
          <w:p w14:paraId="3C4A128F"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6,2</w:t>
            </w:r>
          </w:p>
        </w:tc>
        <w:tc>
          <w:tcPr>
            <w:tcW w:w="585" w:type="dxa"/>
            <w:tcBorders>
              <w:top w:val="single" w:sz="8" w:space="0" w:color="auto"/>
              <w:left w:val="nil"/>
              <w:bottom w:val="single" w:sz="8" w:space="0" w:color="auto"/>
              <w:right w:val="nil"/>
            </w:tcBorders>
            <w:hideMark/>
          </w:tcPr>
          <w:p w14:paraId="00B6D0F8"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10,7</w:t>
            </w:r>
          </w:p>
        </w:tc>
        <w:tc>
          <w:tcPr>
            <w:tcW w:w="585" w:type="dxa"/>
            <w:tcBorders>
              <w:top w:val="single" w:sz="8" w:space="0" w:color="auto"/>
              <w:left w:val="nil"/>
              <w:bottom w:val="single" w:sz="8" w:space="0" w:color="auto"/>
              <w:right w:val="nil"/>
            </w:tcBorders>
            <w:hideMark/>
          </w:tcPr>
          <w:p w14:paraId="007B657B"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14,2</w:t>
            </w:r>
          </w:p>
        </w:tc>
        <w:tc>
          <w:tcPr>
            <w:tcW w:w="586" w:type="dxa"/>
            <w:tcBorders>
              <w:top w:val="single" w:sz="8" w:space="0" w:color="auto"/>
              <w:left w:val="nil"/>
              <w:bottom w:val="single" w:sz="8" w:space="0" w:color="auto"/>
              <w:right w:val="nil"/>
            </w:tcBorders>
          </w:tcPr>
          <w:p w14:paraId="18F0D9AF"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9,</w:t>
            </w:r>
            <w:r>
              <w:rPr>
                <w:rFonts w:ascii="Trade Gothic LT Std Cn" w:hAnsi="Trade Gothic LT Std Cn"/>
                <w:b/>
                <w:spacing w:val="4"/>
              </w:rPr>
              <w:t>3</w:t>
            </w:r>
          </w:p>
        </w:tc>
        <w:tc>
          <w:tcPr>
            <w:tcW w:w="586" w:type="dxa"/>
            <w:tcBorders>
              <w:top w:val="single" w:sz="8" w:space="0" w:color="auto"/>
              <w:left w:val="nil"/>
              <w:bottom w:val="single" w:sz="8" w:space="0" w:color="auto"/>
              <w:right w:val="nil"/>
            </w:tcBorders>
          </w:tcPr>
          <w:p w14:paraId="6ADBBDD0" w14:textId="77434523" w:rsidR="00E2233D" w:rsidRPr="00812B83" w:rsidRDefault="00206B6A"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14,6</w:t>
            </w:r>
          </w:p>
        </w:tc>
      </w:tr>
    </w:tbl>
    <w:bookmarkEnd w:id="2326"/>
    <w:p w14:paraId="26CA0AC5" w14:textId="7C6194D5" w:rsidR="00E2233D" w:rsidRPr="00812B83" w:rsidRDefault="00E2233D" w:rsidP="00E80303">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 Kommunernas resultaträkning 201</w:t>
      </w:r>
      <w:r>
        <w:rPr>
          <w:rFonts w:ascii="TradeGothic CondEighteen" w:hAnsi="TradeGothic CondEighteen"/>
          <w:spacing w:val="4"/>
          <w:sz w:val="14"/>
        </w:rPr>
        <w:t>2</w:t>
      </w:r>
      <w:r w:rsidRPr="00812B83">
        <w:rPr>
          <w:rFonts w:ascii="TradeGothic CondEighteen" w:hAnsi="TradeGothic CondEighteen"/>
          <w:spacing w:val="4"/>
          <w:sz w:val="14"/>
        </w:rPr>
        <w:t xml:space="preserve"> är preliminär.</w:t>
      </w:r>
      <w:r w:rsidR="007A05B0">
        <w:rPr>
          <w:rFonts w:ascii="TradeGothic CondEighteen" w:hAnsi="TradeGothic CondEighteen"/>
          <w:spacing w:val="4"/>
          <w:sz w:val="14"/>
        </w:rPr>
        <w:t xml:space="preserve">                                                                                     </w:t>
      </w:r>
      <w:r w:rsidR="007A05B0" w:rsidRPr="00812B83">
        <w:rPr>
          <w:rFonts w:ascii="TradeGothic CondEighteen" w:hAnsi="TradeGothic CondEighteen"/>
          <w:spacing w:val="4"/>
          <w:sz w:val="14"/>
        </w:rPr>
        <w:t xml:space="preserve"> </w:t>
      </w:r>
      <w:r w:rsidRPr="00812B83">
        <w:rPr>
          <w:rFonts w:ascii="TradeGothic CondEighteen" w:hAnsi="TradeGothic CondEighteen"/>
          <w:spacing w:val="4"/>
          <w:sz w:val="14"/>
        </w:rPr>
        <w:t>** Enligt prognos för 2011, Sveriges Kommuner och Landsting. Fastighetsavgiften redovisas av kommunerna som ett generellt statsbidrag i stället för en skatteintäkt.</w:t>
      </w:r>
      <w:r w:rsidR="007A05B0">
        <w:rPr>
          <w:rFonts w:ascii="TradeGothic CondEighteen" w:hAnsi="TradeGothic CondEighteen"/>
          <w:spacing w:val="4"/>
          <w:sz w:val="14"/>
        </w:rPr>
        <w:t xml:space="preserve">                                                                           </w:t>
      </w:r>
      <w:r w:rsidRPr="00812B83">
        <w:rPr>
          <w:rFonts w:ascii="TradeGothic CondEighteen" w:hAnsi="TradeGothic CondEighteen"/>
          <w:spacing w:val="4"/>
          <w:sz w:val="14"/>
        </w:rPr>
        <w:t>Källa: Statistiska centralbyrån, räkenskapssammandraget.</w:t>
      </w:r>
    </w:p>
    <w:p w14:paraId="300BF485" w14:textId="77777777" w:rsidR="00E2233D" w:rsidRDefault="00E2233D" w:rsidP="00E80303">
      <w:pPr>
        <w:pStyle w:val="TabellRubrik"/>
      </w:pPr>
      <w:r>
        <w:t xml:space="preserve">Tabell </w:t>
      </w:r>
      <w:fldSimple w:instr=" SEQ Tabell \* ARABIC ">
        <w:r w:rsidR="00756367">
          <w:rPr>
            <w:noProof/>
          </w:rPr>
          <w:t>2</w:t>
        </w:r>
      </w:fldSimple>
      <w:r>
        <w:tab/>
        <w:t>Landstingens resultaträkning 2008–2012</w:t>
      </w:r>
    </w:p>
    <w:tbl>
      <w:tblPr>
        <w:tblW w:w="0" w:type="auto"/>
        <w:tblLayout w:type="fixed"/>
        <w:tblCellMar>
          <w:left w:w="0" w:type="dxa"/>
        </w:tblCellMar>
        <w:tblLook w:val="04A0" w:firstRow="1" w:lastRow="0" w:firstColumn="1" w:lastColumn="0" w:noHBand="0" w:noVBand="1"/>
      </w:tblPr>
      <w:tblGrid>
        <w:gridCol w:w="2970"/>
        <w:gridCol w:w="585"/>
        <w:gridCol w:w="585"/>
        <w:gridCol w:w="585"/>
        <w:gridCol w:w="585"/>
        <w:gridCol w:w="585"/>
      </w:tblGrid>
      <w:tr w:rsidR="00E2233D" w:rsidRPr="00812B83" w14:paraId="5B199E0D" w14:textId="77777777" w:rsidTr="00E80303">
        <w:tc>
          <w:tcPr>
            <w:tcW w:w="2970" w:type="dxa"/>
            <w:tcBorders>
              <w:top w:val="single" w:sz="8" w:space="0" w:color="auto"/>
              <w:left w:val="nil"/>
              <w:bottom w:val="single" w:sz="6" w:space="0" w:color="auto"/>
              <w:right w:val="nil"/>
            </w:tcBorders>
            <w:hideMark/>
          </w:tcPr>
          <w:p w14:paraId="55B05AB2" w14:textId="77777777" w:rsidR="00E2233D" w:rsidRPr="00812B83" w:rsidRDefault="00E2233D" w:rsidP="00E80303">
            <w:pPr>
              <w:spacing w:before="20" w:after="20" w:line="220" w:lineRule="exact"/>
              <w:rPr>
                <w:rFonts w:ascii="Trade Gothic LT Std Cn" w:hAnsi="Trade Gothic LT Std Cn"/>
                <w:b/>
                <w:spacing w:val="4"/>
              </w:rPr>
            </w:pPr>
            <w:bookmarkStart w:id="2327" w:name="OLE_LINK3"/>
            <w:r w:rsidRPr="00812B83">
              <w:rPr>
                <w:rFonts w:ascii="Trade Gothic LT Std Cn" w:hAnsi="Trade Gothic LT Std Cn"/>
                <w:b/>
                <w:spacing w:val="4"/>
              </w:rPr>
              <w:t>Miljarder kronor</w:t>
            </w:r>
          </w:p>
        </w:tc>
        <w:tc>
          <w:tcPr>
            <w:tcW w:w="585" w:type="dxa"/>
            <w:tcBorders>
              <w:top w:val="single" w:sz="8" w:space="0" w:color="auto"/>
              <w:left w:val="nil"/>
              <w:bottom w:val="single" w:sz="6" w:space="0" w:color="auto"/>
              <w:right w:val="nil"/>
            </w:tcBorders>
            <w:hideMark/>
          </w:tcPr>
          <w:p w14:paraId="69944A55"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2008</w:t>
            </w:r>
          </w:p>
        </w:tc>
        <w:tc>
          <w:tcPr>
            <w:tcW w:w="585" w:type="dxa"/>
            <w:tcBorders>
              <w:top w:val="single" w:sz="8" w:space="0" w:color="auto"/>
              <w:left w:val="nil"/>
              <w:bottom w:val="single" w:sz="6" w:space="0" w:color="auto"/>
              <w:right w:val="nil"/>
            </w:tcBorders>
            <w:hideMark/>
          </w:tcPr>
          <w:p w14:paraId="78F49FC1"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2009</w:t>
            </w:r>
          </w:p>
        </w:tc>
        <w:tc>
          <w:tcPr>
            <w:tcW w:w="585" w:type="dxa"/>
            <w:tcBorders>
              <w:top w:val="single" w:sz="8" w:space="0" w:color="auto"/>
              <w:left w:val="nil"/>
              <w:bottom w:val="single" w:sz="6" w:space="0" w:color="auto"/>
              <w:right w:val="nil"/>
            </w:tcBorders>
            <w:hideMark/>
          </w:tcPr>
          <w:p w14:paraId="5BA19923"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2010</w:t>
            </w:r>
          </w:p>
        </w:tc>
        <w:tc>
          <w:tcPr>
            <w:tcW w:w="585" w:type="dxa"/>
            <w:tcBorders>
              <w:top w:val="single" w:sz="8" w:space="0" w:color="auto"/>
              <w:left w:val="nil"/>
              <w:bottom w:val="single" w:sz="6" w:space="0" w:color="auto"/>
              <w:right w:val="nil"/>
            </w:tcBorders>
            <w:hideMark/>
          </w:tcPr>
          <w:p w14:paraId="617CAE74" w14:textId="77777777" w:rsidR="00E2233D" w:rsidRPr="00812B83" w:rsidRDefault="00E2233D"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2011</w:t>
            </w:r>
          </w:p>
        </w:tc>
        <w:tc>
          <w:tcPr>
            <w:tcW w:w="585" w:type="dxa"/>
            <w:tcBorders>
              <w:top w:val="single" w:sz="8" w:space="0" w:color="auto"/>
              <w:left w:val="nil"/>
              <w:bottom w:val="single" w:sz="6" w:space="0" w:color="auto"/>
              <w:right w:val="nil"/>
            </w:tcBorders>
          </w:tcPr>
          <w:p w14:paraId="073D70B6" w14:textId="77777777" w:rsidR="00E2233D" w:rsidRPr="00812B83" w:rsidRDefault="00E2233D"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2012*</w:t>
            </w:r>
          </w:p>
        </w:tc>
      </w:tr>
      <w:tr w:rsidR="00E2233D" w:rsidRPr="00812B83" w14:paraId="36DB37F2" w14:textId="77777777" w:rsidTr="00E80303">
        <w:tc>
          <w:tcPr>
            <w:tcW w:w="2970" w:type="dxa"/>
            <w:tcBorders>
              <w:top w:val="single" w:sz="6" w:space="0" w:color="auto"/>
              <w:left w:val="nil"/>
              <w:bottom w:val="nil"/>
              <w:right w:val="nil"/>
            </w:tcBorders>
            <w:hideMark/>
          </w:tcPr>
          <w:p w14:paraId="00D151D0"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Verksamhetens intäkter</w:t>
            </w:r>
          </w:p>
        </w:tc>
        <w:tc>
          <w:tcPr>
            <w:tcW w:w="585" w:type="dxa"/>
            <w:tcBorders>
              <w:top w:val="single" w:sz="6" w:space="0" w:color="auto"/>
              <w:left w:val="nil"/>
              <w:bottom w:val="nil"/>
              <w:right w:val="nil"/>
            </w:tcBorders>
            <w:hideMark/>
          </w:tcPr>
          <w:p w14:paraId="793C3A0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33,6</w:t>
            </w:r>
          </w:p>
        </w:tc>
        <w:tc>
          <w:tcPr>
            <w:tcW w:w="585" w:type="dxa"/>
            <w:tcBorders>
              <w:top w:val="single" w:sz="6" w:space="0" w:color="auto"/>
              <w:left w:val="nil"/>
              <w:bottom w:val="nil"/>
              <w:right w:val="nil"/>
            </w:tcBorders>
            <w:hideMark/>
          </w:tcPr>
          <w:p w14:paraId="168C0C59"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36,4</w:t>
            </w:r>
          </w:p>
        </w:tc>
        <w:tc>
          <w:tcPr>
            <w:tcW w:w="585" w:type="dxa"/>
            <w:tcBorders>
              <w:top w:val="single" w:sz="6" w:space="0" w:color="auto"/>
              <w:left w:val="nil"/>
              <w:bottom w:val="nil"/>
              <w:right w:val="nil"/>
            </w:tcBorders>
            <w:hideMark/>
          </w:tcPr>
          <w:p w14:paraId="15C26882"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38,0</w:t>
            </w:r>
          </w:p>
        </w:tc>
        <w:tc>
          <w:tcPr>
            <w:tcW w:w="585" w:type="dxa"/>
            <w:tcBorders>
              <w:top w:val="single" w:sz="6" w:space="0" w:color="auto"/>
              <w:left w:val="nil"/>
              <w:bottom w:val="nil"/>
              <w:right w:val="nil"/>
            </w:tcBorders>
          </w:tcPr>
          <w:p w14:paraId="5E300337"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40,6</w:t>
            </w:r>
          </w:p>
        </w:tc>
        <w:tc>
          <w:tcPr>
            <w:tcW w:w="585" w:type="dxa"/>
            <w:tcBorders>
              <w:top w:val="single" w:sz="6" w:space="0" w:color="auto"/>
              <w:left w:val="nil"/>
              <w:bottom w:val="nil"/>
              <w:right w:val="nil"/>
            </w:tcBorders>
          </w:tcPr>
          <w:p w14:paraId="72F83376" w14:textId="5B48000F"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47,0</w:t>
            </w:r>
          </w:p>
        </w:tc>
      </w:tr>
      <w:tr w:rsidR="00E2233D" w:rsidRPr="00812B83" w14:paraId="3F230DF6" w14:textId="77777777" w:rsidTr="00E80303">
        <w:tc>
          <w:tcPr>
            <w:tcW w:w="2970" w:type="dxa"/>
            <w:hideMark/>
          </w:tcPr>
          <w:p w14:paraId="12FDFEFB"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 xml:space="preserve">Verksamhetens kostnader </w:t>
            </w:r>
          </w:p>
        </w:tc>
        <w:tc>
          <w:tcPr>
            <w:tcW w:w="585" w:type="dxa"/>
            <w:hideMark/>
          </w:tcPr>
          <w:p w14:paraId="352BA246"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-234,4</w:t>
            </w:r>
          </w:p>
        </w:tc>
        <w:tc>
          <w:tcPr>
            <w:tcW w:w="585" w:type="dxa"/>
            <w:hideMark/>
          </w:tcPr>
          <w:p w14:paraId="65FD2F05"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-243,8</w:t>
            </w:r>
          </w:p>
        </w:tc>
        <w:tc>
          <w:tcPr>
            <w:tcW w:w="585" w:type="dxa"/>
            <w:hideMark/>
          </w:tcPr>
          <w:p w14:paraId="3D01B99E"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-251,4</w:t>
            </w:r>
          </w:p>
        </w:tc>
        <w:tc>
          <w:tcPr>
            <w:tcW w:w="585" w:type="dxa"/>
          </w:tcPr>
          <w:p w14:paraId="063AC455"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-261,3</w:t>
            </w:r>
          </w:p>
        </w:tc>
        <w:tc>
          <w:tcPr>
            <w:tcW w:w="585" w:type="dxa"/>
          </w:tcPr>
          <w:p w14:paraId="178AB3DE" w14:textId="06408B1F"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-274,2</w:t>
            </w:r>
          </w:p>
        </w:tc>
      </w:tr>
      <w:tr w:rsidR="00E2233D" w:rsidRPr="00812B83" w14:paraId="511AB63D" w14:textId="77777777" w:rsidTr="00E80303">
        <w:tc>
          <w:tcPr>
            <w:tcW w:w="2970" w:type="dxa"/>
            <w:hideMark/>
          </w:tcPr>
          <w:p w14:paraId="3EDB66B1"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Avskrivningar</w:t>
            </w:r>
          </w:p>
        </w:tc>
        <w:tc>
          <w:tcPr>
            <w:tcW w:w="585" w:type="dxa"/>
            <w:hideMark/>
          </w:tcPr>
          <w:p w14:paraId="01FF635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-6,5</w:t>
            </w:r>
          </w:p>
        </w:tc>
        <w:tc>
          <w:tcPr>
            <w:tcW w:w="585" w:type="dxa"/>
            <w:hideMark/>
          </w:tcPr>
          <w:p w14:paraId="3D933F60"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-6,8</w:t>
            </w:r>
          </w:p>
        </w:tc>
        <w:tc>
          <w:tcPr>
            <w:tcW w:w="585" w:type="dxa"/>
            <w:hideMark/>
          </w:tcPr>
          <w:p w14:paraId="54F30AE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-7,1</w:t>
            </w:r>
          </w:p>
        </w:tc>
        <w:tc>
          <w:tcPr>
            <w:tcW w:w="585" w:type="dxa"/>
          </w:tcPr>
          <w:p w14:paraId="0AF57C1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-7,5</w:t>
            </w:r>
          </w:p>
        </w:tc>
        <w:tc>
          <w:tcPr>
            <w:tcW w:w="585" w:type="dxa"/>
          </w:tcPr>
          <w:p w14:paraId="06A70941" w14:textId="220AAF4F"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-7,9</w:t>
            </w:r>
          </w:p>
        </w:tc>
      </w:tr>
      <w:tr w:rsidR="00E2233D" w:rsidRPr="00812B83" w14:paraId="7E37FA07" w14:textId="77777777" w:rsidTr="00E80303">
        <w:tc>
          <w:tcPr>
            <w:tcW w:w="2970" w:type="dxa"/>
            <w:hideMark/>
          </w:tcPr>
          <w:p w14:paraId="08CE21C6"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Verksamhetens nettokostnader</w:t>
            </w:r>
          </w:p>
        </w:tc>
        <w:tc>
          <w:tcPr>
            <w:tcW w:w="585" w:type="dxa"/>
            <w:hideMark/>
          </w:tcPr>
          <w:p w14:paraId="66F253B6"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-207,3</w:t>
            </w:r>
          </w:p>
        </w:tc>
        <w:tc>
          <w:tcPr>
            <w:tcW w:w="585" w:type="dxa"/>
            <w:hideMark/>
          </w:tcPr>
          <w:p w14:paraId="79826274"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-214,2</w:t>
            </w:r>
          </w:p>
        </w:tc>
        <w:tc>
          <w:tcPr>
            <w:tcW w:w="585" w:type="dxa"/>
            <w:hideMark/>
          </w:tcPr>
          <w:p w14:paraId="1A07E737"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-220,6</w:t>
            </w:r>
          </w:p>
        </w:tc>
        <w:tc>
          <w:tcPr>
            <w:tcW w:w="585" w:type="dxa"/>
          </w:tcPr>
          <w:p w14:paraId="3C3DF230"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-228,1</w:t>
            </w:r>
          </w:p>
        </w:tc>
        <w:tc>
          <w:tcPr>
            <w:tcW w:w="585" w:type="dxa"/>
          </w:tcPr>
          <w:p w14:paraId="2F80E0AC" w14:textId="1E22FF37" w:rsidR="00E2233D" w:rsidRPr="00812B83" w:rsidRDefault="00206B6A"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-235,1</w:t>
            </w:r>
          </w:p>
        </w:tc>
      </w:tr>
      <w:tr w:rsidR="00E2233D" w:rsidRPr="00812B83" w14:paraId="4FFD2AAD" w14:textId="77777777" w:rsidTr="00E80303">
        <w:tc>
          <w:tcPr>
            <w:tcW w:w="2970" w:type="dxa"/>
            <w:hideMark/>
          </w:tcPr>
          <w:p w14:paraId="447FCCB0"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Skatteintäkter</w:t>
            </w:r>
          </w:p>
        </w:tc>
        <w:tc>
          <w:tcPr>
            <w:tcW w:w="585" w:type="dxa"/>
            <w:hideMark/>
          </w:tcPr>
          <w:p w14:paraId="75DC5639"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171,4</w:t>
            </w:r>
          </w:p>
        </w:tc>
        <w:tc>
          <w:tcPr>
            <w:tcW w:w="585" w:type="dxa"/>
            <w:hideMark/>
          </w:tcPr>
          <w:p w14:paraId="20E4C431"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175,7</w:t>
            </w:r>
          </w:p>
        </w:tc>
        <w:tc>
          <w:tcPr>
            <w:tcW w:w="585" w:type="dxa"/>
            <w:hideMark/>
          </w:tcPr>
          <w:p w14:paraId="03474C7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178,8</w:t>
            </w:r>
          </w:p>
        </w:tc>
        <w:tc>
          <w:tcPr>
            <w:tcW w:w="585" w:type="dxa"/>
          </w:tcPr>
          <w:p w14:paraId="614D41B4"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185,5</w:t>
            </w:r>
          </w:p>
        </w:tc>
        <w:tc>
          <w:tcPr>
            <w:tcW w:w="585" w:type="dxa"/>
          </w:tcPr>
          <w:p w14:paraId="6BDE7360" w14:textId="4767E168"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195,7</w:t>
            </w:r>
          </w:p>
        </w:tc>
      </w:tr>
      <w:tr w:rsidR="00E2233D" w:rsidRPr="00812B83" w14:paraId="60D12D7E" w14:textId="77777777" w:rsidTr="00E80303">
        <w:tc>
          <w:tcPr>
            <w:tcW w:w="2970" w:type="dxa"/>
            <w:hideMark/>
          </w:tcPr>
          <w:p w14:paraId="3E5B11FA"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Generella statsbidrag</w:t>
            </w:r>
          </w:p>
          <w:p w14:paraId="46CD8993"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i/>
                <w:spacing w:val="4"/>
              </w:rPr>
              <w:t>varav ersättning för läkemedels</w:t>
            </w:r>
            <w:r w:rsidRPr="00812B83">
              <w:rPr>
                <w:rFonts w:ascii="Trade Gothic LT Std Cn" w:hAnsi="Trade Gothic LT Std Cn"/>
                <w:i/>
                <w:spacing w:val="4"/>
              </w:rPr>
              <w:softHyphen/>
              <w:t>förmånen</w:t>
            </w:r>
            <w:r w:rsidRPr="00812B83">
              <w:rPr>
                <w:rFonts w:ascii="Trade Gothic LT Std Cn" w:hAnsi="Trade Gothic LT Std Cn"/>
                <w:spacing w:val="4"/>
              </w:rPr>
              <w:t>**</w:t>
            </w:r>
          </w:p>
        </w:tc>
        <w:tc>
          <w:tcPr>
            <w:tcW w:w="585" w:type="dxa"/>
          </w:tcPr>
          <w:p w14:paraId="56239981"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38,7</w:t>
            </w:r>
          </w:p>
          <w:p w14:paraId="2EC4C02F" w14:textId="77777777" w:rsidR="00E2233D" w:rsidRPr="00812B83" w:rsidRDefault="00E2233D" w:rsidP="00E80303">
            <w:pPr>
              <w:spacing w:before="20" w:after="20" w:line="220" w:lineRule="exact"/>
              <w:jc w:val="right"/>
              <w:rPr>
                <w:rFonts w:ascii="Trade Gothic LT Std Cn" w:hAnsi="Trade Gothic LT Std Cn"/>
                <w:spacing w:val="4"/>
              </w:rPr>
            </w:pPr>
          </w:p>
          <w:p w14:paraId="4D0D8824"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spacing w:val="4"/>
              </w:rPr>
              <w:t>21,5</w:t>
            </w:r>
          </w:p>
        </w:tc>
        <w:tc>
          <w:tcPr>
            <w:tcW w:w="585" w:type="dxa"/>
          </w:tcPr>
          <w:p w14:paraId="1B2CA858"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41,0</w:t>
            </w:r>
          </w:p>
          <w:p w14:paraId="1B42F497" w14:textId="77777777" w:rsidR="00E2233D" w:rsidRPr="00812B83" w:rsidRDefault="00E2233D" w:rsidP="00E80303">
            <w:pPr>
              <w:spacing w:before="20" w:after="20" w:line="220" w:lineRule="exact"/>
              <w:jc w:val="right"/>
              <w:rPr>
                <w:rFonts w:ascii="Trade Gothic LT Std Cn" w:hAnsi="Trade Gothic LT Std Cn"/>
                <w:spacing w:val="4"/>
              </w:rPr>
            </w:pPr>
          </w:p>
          <w:p w14:paraId="72ADF64E"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spacing w:val="4"/>
              </w:rPr>
              <w:t>22,3</w:t>
            </w:r>
          </w:p>
        </w:tc>
        <w:tc>
          <w:tcPr>
            <w:tcW w:w="585" w:type="dxa"/>
          </w:tcPr>
          <w:p w14:paraId="16CF0A0C" w14:textId="77777777" w:rsidR="00E2233D" w:rsidRPr="00812B83" w:rsidRDefault="00E2233D" w:rsidP="00E80303">
            <w:pPr>
              <w:spacing w:before="20" w:after="20" w:line="220" w:lineRule="exact"/>
              <w:jc w:val="right"/>
              <w:rPr>
                <w:rFonts w:ascii="Trade Gothic LT Std Cn" w:hAnsi="Trade Gothic LT Std Cn"/>
                <w:i/>
                <w:spacing w:val="4"/>
              </w:rPr>
            </w:pPr>
            <w:r w:rsidRPr="00812B83">
              <w:rPr>
                <w:rFonts w:ascii="Trade Gothic LT Std Cn" w:hAnsi="Trade Gothic LT Std Cn"/>
                <w:i/>
                <w:spacing w:val="4"/>
              </w:rPr>
              <w:t>46,6</w:t>
            </w:r>
          </w:p>
          <w:p w14:paraId="1FC11DA4" w14:textId="77777777" w:rsidR="00E2233D" w:rsidRPr="00812B83" w:rsidRDefault="00E2233D" w:rsidP="00E80303">
            <w:pPr>
              <w:spacing w:before="20" w:after="20" w:line="220" w:lineRule="exact"/>
              <w:jc w:val="right"/>
              <w:rPr>
                <w:rFonts w:ascii="Trade Gothic LT Std Cn" w:hAnsi="Trade Gothic LT Std Cn"/>
                <w:i/>
                <w:spacing w:val="4"/>
              </w:rPr>
            </w:pPr>
          </w:p>
          <w:p w14:paraId="4E9AE7A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23,1</w:t>
            </w:r>
          </w:p>
        </w:tc>
        <w:tc>
          <w:tcPr>
            <w:tcW w:w="585" w:type="dxa"/>
          </w:tcPr>
          <w:p w14:paraId="27B5F206"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47,1</w:t>
            </w:r>
          </w:p>
          <w:p w14:paraId="0A12896E" w14:textId="77777777" w:rsidR="00E2233D" w:rsidRPr="00812B83" w:rsidRDefault="00E2233D" w:rsidP="00E80303">
            <w:pPr>
              <w:spacing w:before="20" w:after="20" w:line="220" w:lineRule="exact"/>
              <w:jc w:val="right"/>
              <w:rPr>
                <w:rFonts w:ascii="Trade Gothic LT Std Cn" w:hAnsi="Trade Gothic LT Std Cn"/>
                <w:spacing w:val="4"/>
              </w:rPr>
            </w:pPr>
          </w:p>
          <w:p w14:paraId="042EEBC0"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22,6</w:t>
            </w:r>
          </w:p>
        </w:tc>
        <w:tc>
          <w:tcPr>
            <w:tcW w:w="585" w:type="dxa"/>
          </w:tcPr>
          <w:p w14:paraId="7C34FA8D" w14:textId="77777777" w:rsidR="00206B6A"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45,7</w:t>
            </w:r>
          </w:p>
          <w:p w14:paraId="2F34928A" w14:textId="77777777" w:rsidR="00206B6A" w:rsidRDefault="00206B6A" w:rsidP="00E80303">
            <w:pPr>
              <w:spacing w:before="20" w:after="20" w:line="220" w:lineRule="exact"/>
              <w:jc w:val="right"/>
              <w:rPr>
                <w:rFonts w:ascii="Trade Gothic LT Std Cn" w:hAnsi="Trade Gothic LT Std Cn"/>
                <w:spacing w:val="4"/>
              </w:rPr>
            </w:pPr>
          </w:p>
          <w:p w14:paraId="1716CD5D" w14:textId="0EE68011"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22,3</w:t>
            </w:r>
          </w:p>
        </w:tc>
      </w:tr>
      <w:tr w:rsidR="00E2233D" w:rsidRPr="00812B83" w14:paraId="0DABF21C" w14:textId="77777777" w:rsidTr="00E80303">
        <w:tc>
          <w:tcPr>
            <w:tcW w:w="2970" w:type="dxa"/>
            <w:hideMark/>
          </w:tcPr>
          <w:p w14:paraId="53CB2A44"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Finansiella intäkter</w:t>
            </w:r>
          </w:p>
        </w:tc>
        <w:tc>
          <w:tcPr>
            <w:tcW w:w="585" w:type="dxa"/>
            <w:hideMark/>
          </w:tcPr>
          <w:p w14:paraId="34215755"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2,0</w:t>
            </w:r>
          </w:p>
        </w:tc>
        <w:tc>
          <w:tcPr>
            <w:tcW w:w="585" w:type="dxa"/>
            <w:hideMark/>
          </w:tcPr>
          <w:p w14:paraId="7E202F8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3,4</w:t>
            </w:r>
          </w:p>
        </w:tc>
        <w:tc>
          <w:tcPr>
            <w:tcW w:w="585" w:type="dxa"/>
            <w:hideMark/>
          </w:tcPr>
          <w:p w14:paraId="33CCD544"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1,9</w:t>
            </w:r>
          </w:p>
        </w:tc>
        <w:tc>
          <w:tcPr>
            <w:tcW w:w="585" w:type="dxa"/>
          </w:tcPr>
          <w:p w14:paraId="541E6F96"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2,1</w:t>
            </w:r>
          </w:p>
        </w:tc>
        <w:tc>
          <w:tcPr>
            <w:tcW w:w="585" w:type="dxa"/>
          </w:tcPr>
          <w:p w14:paraId="2EABBE30" w14:textId="72C398CA"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2,6</w:t>
            </w:r>
          </w:p>
        </w:tc>
      </w:tr>
      <w:tr w:rsidR="00E2233D" w:rsidRPr="00812B83" w14:paraId="1B698139" w14:textId="77777777" w:rsidTr="00E80303">
        <w:tc>
          <w:tcPr>
            <w:tcW w:w="2970" w:type="dxa"/>
            <w:hideMark/>
          </w:tcPr>
          <w:p w14:paraId="1873D844"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Finansiella kostnader</w:t>
            </w:r>
          </w:p>
        </w:tc>
        <w:tc>
          <w:tcPr>
            <w:tcW w:w="585" w:type="dxa"/>
            <w:hideMark/>
          </w:tcPr>
          <w:p w14:paraId="2F3C761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-3,9</w:t>
            </w:r>
          </w:p>
        </w:tc>
        <w:tc>
          <w:tcPr>
            <w:tcW w:w="585" w:type="dxa"/>
            <w:hideMark/>
          </w:tcPr>
          <w:p w14:paraId="3D8BB5A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-3,1</w:t>
            </w:r>
          </w:p>
        </w:tc>
        <w:tc>
          <w:tcPr>
            <w:tcW w:w="585" w:type="dxa"/>
            <w:hideMark/>
          </w:tcPr>
          <w:p w14:paraId="33C40129"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-2,0</w:t>
            </w:r>
          </w:p>
        </w:tc>
        <w:tc>
          <w:tcPr>
            <w:tcW w:w="585" w:type="dxa"/>
          </w:tcPr>
          <w:p w14:paraId="016D5EA9"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-9,0</w:t>
            </w:r>
          </w:p>
        </w:tc>
        <w:tc>
          <w:tcPr>
            <w:tcW w:w="585" w:type="dxa"/>
          </w:tcPr>
          <w:p w14:paraId="5BD527EC" w14:textId="6E538A3B"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-3,8</w:t>
            </w:r>
          </w:p>
        </w:tc>
      </w:tr>
      <w:tr w:rsidR="00E2233D" w:rsidRPr="00812B83" w14:paraId="6EF2BDA5" w14:textId="77777777" w:rsidTr="00E80303">
        <w:tc>
          <w:tcPr>
            <w:tcW w:w="2970" w:type="dxa"/>
            <w:hideMark/>
          </w:tcPr>
          <w:p w14:paraId="398F29A5"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Resultat före extraordinära poster</w:t>
            </w:r>
          </w:p>
        </w:tc>
        <w:tc>
          <w:tcPr>
            <w:tcW w:w="585" w:type="dxa"/>
            <w:hideMark/>
          </w:tcPr>
          <w:p w14:paraId="443D72C9"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0,9</w:t>
            </w:r>
          </w:p>
        </w:tc>
        <w:tc>
          <w:tcPr>
            <w:tcW w:w="585" w:type="dxa"/>
            <w:hideMark/>
          </w:tcPr>
          <w:p w14:paraId="04696CAE"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2,8</w:t>
            </w:r>
          </w:p>
        </w:tc>
        <w:tc>
          <w:tcPr>
            <w:tcW w:w="585" w:type="dxa"/>
            <w:hideMark/>
          </w:tcPr>
          <w:p w14:paraId="5B7AF2A7"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4,7</w:t>
            </w:r>
          </w:p>
        </w:tc>
        <w:tc>
          <w:tcPr>
            <w:tcW w:w="585" w:type="dxa"/>
          </w:tcPr>
          <w:p w14:paraId="16BBC74A"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-2,5</w:t>
            </w:r>
          </w:p>
        </w:tc>
        <w:tc>
          <w:tcPr>
            <w:tcW w:w="585" w:type="dxa"/>
          </w:tcPr>
          <w:p w14:paraId="3CD91476" w14:textId="748C388E" w:rsidR="00E2233D" w:rsidRPr="00812B83" w:rsidRDefault="00206B6A"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4,9</w:t>
            </w:r>
          </w:p>
        </w:tc>
      </w:tr>
      <w:tr w:rsidR="00E2233D" w:rsidRPr="00812B83" w14:paraId="183F27FD" w14:textId="77777777" w:rsidTr="00E80303">
        <w:tc>
          <w:tcPr>
            <w:tcW w:w="2970" w:type="dxa"/>
            <w:hideMark/>
          </w:tcPr>
          <w:p w14:paraId="7162476B"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Extraordinära intäkter</w:t>
            </w:r>
          </w:p>
        </w:tc>
        <w:tc>
          <w:tcPr>
            <w:tcW w:w="585" w:type="dxa"/>
            <w:hideMark/>
          </w:tcPr>
          <w:p w14:paraId="625AC409"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0,0</w:t>
            </w:r>
          </w:p>
        </w:tc>
        <w:tc>
          <w:tcPr>
            <w:tcW w:w="585" w:type="dxa"/>
            <w:hideMark/>
          </w:tcPr>
          <w:p w14:paraId="4F1F8A5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0,0</w:t>
            </w:r>
          </w:p>
        </w:tc>
        <w:tc>
          <w:tcPr>
            <w:tcW w:w="585" w:type="dxa"/>
            <w:hideMark/>
          </w:tcPr>
          <w:p w14:paraId="080A7210"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0,0</w:t>
            </w:r>
          </w:p>
        </w:tc>
        <w:tc>
          <w:tcPr>
            <w:tcW w:w="585" w:type="dxa"/>
          </w:tcPr>
          <w:p w14:paraId="13C69679"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0,0</w:t>
            </w:r>
          </w:p>
        </w:tc>
        <w:tc>
          <w:tcPr>
            <w:tcW w:w="585" w:type="dxa"/>
          </w:tcPr>
          <w:p w14:paraId="44875E73" w14:textId="4E085A4E"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r>
      <w:tr w:rsidR="00E2233D" w:rsidRPr="00812B83" w14:paraId="257AD984" w14:textId="77777777" w:rsidTr="00E80303">
        <w:tc>
          <w:tcPr>
            <w:tcW w:w="2970" w:type="dxa"/>
            <w:tcBorders>
              <w:top w:val="nil"/>
              <w:left w:val="nil"/>
              <w:bottom w:val="single" w:sz="8" w:space="0" w:color="auto"/>
              <w:right w:val="nil"/>
            </w:tcBorders>
            <w:hideMark/>
          </w:tcPr>
          <w:p w14:paraId="49EDCFF4"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Extraordinära kostnader</w:t>
            </w:r>
          </w:p>
        </w:tc>
        <w:tc>
          <w:tcPr>
            <w:tcW w:w="585" w:type="dxa"/>
            <w:tcBorders>
              <w:top w:val="nil"/>
              <w:left w:val="nil"/>
              <w:bottom w:val="single" w:sz="8" w:space="0" w:color="auto"/>
              <w:right w:val="nil"/>
            </w:tcBorders>
            <w:hideMark/>
          </w:tcPr>
          <w:p w14:paraId="434FA29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0,0</w:t>
            </w:r>
          </w:p>
        </w:tc>
        <w:tc>
          <w:tcPr>
            <w:tcW w:w="585" w:type="dxa"/>
            <w:tcBorders>
              <w:top w:val="nil"/>
              <w:left w:val="nil"/>
              <w:bottom w:val="single" w:sz="8" w:space="0" w:color="auto"/>
              <w:right w:val="nil"/>
            </w:tcBorders>
            <w:hideMark/>
          </w:tcPr>
          <w:p w14:paraId="611CC08F"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0,0</w:t>
            </w:r>
          </w:p>
        </w:tc>
        <w:tc>
          <w:tcPr>
            <w:tcW w:w="585" w:type="dxa"/>
            <w:tcBorders>
              <w:top w:val="nil"/>
              <w:left w:val="nil"/>
              <w:bottom w:val="single" w:sz="8" w:space="0" w:color="auto"/>
              <w:right w:val="nil"/>
            </w:tcBorders>
            <w:hideMark/>
          </w:tcPr>
          <w:p w14:paraId="27142204"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0,0</w:t>
            </w:r>
          </w:p>
        </w:tc>
        <w:tc>
          <w:tcPr>
            <w:tcW w:w="585" w:type="dxa"/>
            <w:tcBorders>
              <w:top w:val="nil"/>
              <w:left w:val="nil"/>
              <w:bottom w:val="single" w:sz="8" w:space="0" w:color="auto"/>
              <w:right w:val="nil"/>
            </w:tcBorders>
          </w:tcPr>
          <w:p w14:paraId="4A69B4CA"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0,0</w:t>
            </w:r>
          </w:p>
        </w:tc>
        <w:tc>
          <w:tcPr>
            <w:tcW w:w="585" w:type="dxa"/>
            <w:tcBorders>
              <w:top w:val="nil"/>
              <w:left w:val="nil"/>
              <w:bottom w:val="single" w:sz="8" w:space="0" w:color="auto"/>
              <w:right w:val="nil"/>
            </w:tcBorders>
          </w:tcPr>
          <w:p w14:paraId="54499235" w14:textId="5EE68867"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r>
      <w:tr w:rsidR="00E2233D" w:rsidRPr="00812B83" w14:paraId="0562EAD7" w14:textId="77777777" w:rsidTr="00E80303">
        <w:tc>
          <w:tcPr>
            <w:tcW w:w="2970" w:type="dxa"/>
            <w:tcBorders>
              <w:top w:val="single" w:sz="8" w:space="0" w:color="auto"/>
              <w:left w:val="nil"/>
              <w:bottom w:val="single" w:sz="8" w:space="0" w:color="auto"/>
              <w:right w:val="nil"/>
            </w:tcBorders>
            <w:hideMark/>
          </w:tcPr>
          <w:p w14:paraId="74F763C2"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Årets resultat</w:t>
            </w:r>
          </w:p>
        </w:tc>
        <w:tc>
          <w:tcPr>
            <w:tcW w:w="585" w:type="dxa"/>
            <w:tcBorders>
              <w:top w:val="single" w:sz="8" w:space="0" w:color="auto"/>
              <w:left w:val="nil"/>
              <w:bottom w:val="single" w:sz="8" w:space="0" w:color="auto"/>
              <w:right w:val="nil"/>
            </w:tcBorders>
            <w:hideMark/>
          </w:tcPr>
          <w:p w14:paraId="51BAFC44"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0,9</w:t>
            </w:r>
          </w:p>
        </w:tc>
        <w:tc>
          <w:tcPr>
            <w:tcW w:w="585" w:type="dxa"/>
            <w:tcBorders>
              <w:top w:val="single" w:sz="8" w:space="0" w:color="auto"/>
              <w:left w:val="nil"/>
              <w:bottom w:val="single" w:sz="8" w:space="0" w:color="auto"/>
              <w:right w:val="nil"/>
            </w:tcBorders>
            <w:hideMark/>
          </w:tcPr>
          <w:p w14:paraId="0D6CA109"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2,8</w:t>
            </w:r>
          </w:p>
        </w:tc>
        <w:tc>
          <w:tcPr>
            <w:tcW w:w="585" w:type="dxa"/>
            <w:tcBorders>
              <w:top w:val="single" w:sz="8" w:space="0" w:color="auto"/>
              <w:left w:val="nil"/>
              <w:bottom w:val="single" w:sz="8" w:space="0" w:color="auto"/>
              <w:right w:val="nil"/>
            </w:tcBorders>
            <w:hideMark/>
          </w:tcPr>
          <w:p w14:paraId="1B6A9211"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4,7</w:t>
            </w:r>
          </w:p>
        </w:tc>
        <w:tc>
          <w:tcPr>
            <w:tcW w:w="585" w:type="dxa"/>
            <w:tcBorders>
              <w:top w:val="single" w:sz="8" w:space="0" w:color="auto"/>
              <w:left w:val="nil"/>
              <w:bottom w:val="single" w:sz="8" w:space="0" w:color="auto"/>
              <w:right w:val="nil"/>
            </w:tcBorders>
          </w:tcPr>
          <w:p w14:paraId="627247B4"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-2,5</w:t>
            </w:r>
          </w:p>
        </w:tc>
        <w:tc>
          <w:tcPr>
            <w:tcW w:w="585" w:type="dxa"/>
            <w:tcBorders>
              <w:top w:val="single" w:sz="8" w:space="0" w:color="auto"/>
              <w:left w:val="nil"/>
              <w:bottom w:val="single" w:sz="8" w:space="0" w:color="auto"/>
              <w:right w:val="nil"/>
            </w:tcBorders>
          </w:tcPr>
          <w:p w14:paraId="5535A0B4" w14:textId="7381B505" w:rsidR="00E2233D" w:rsidRPr="00812B83" w:rsidRDefault="00206B6A"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4,9</w:t>
            </w:r>
          </w:p>
        </w:tc>
      </w:tr>
    </w:tbl>
    <w:bookmarkEnd w:id="2327"/>
    <w:p w14:paraId="0B5FFD0C" w14:textId="4AC57560" w:rsidR="00E2233D" w:rsidRPr="00812B83" w:rsidRDefault="00E2233D" w:rsidP="00E80303">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 Landstingens resultaträkning 201</w:t>
      </w:r>
      <w:r>
        <w:rPr>
          <w:rFonts w:ascii="TradeGothic CondEighteen" w:hAnsi="TradeGothic CondEighteen"/>
          <w:spacing w:val="4"/>
          <w:sz w:val="14"/>
        </w:rPr>
        <w:t>2</w:t>
      </w:r>
      <w:r w:rsidR="007A05B0">
        <w:rPr>
          <w:rFonts w:ascii="TradeGothic CondEighteen" w:hAnsi="TradeGothic CondEighteen"/>
          <w:spacing w:val="4"/>
          <w:sz w:val="14"/>
        </w:rPr>
        <w:t xml:space="preserve"> är preliminär.                                                                                       </w:t>
      </w:r>
      <w:r w:rsidRPr="00812B83">
        <w:rPr>
          <w:rFonts w:ascii="TradeGothic CondEighteen" w:hAnsi="TradeGothic CondEighteen"/>
          <w:spacing w:val="4"/>
          <w:sz w:val="14"/>
        </w:rPr>
        <w:t>** Landstingen redovisar det riktade statsbidraget för läkemedelsförmånen som ett generellt statsbidrag.</w:t>
      </w:r>
      <w:r w:rsidR="007A05B0">
        <w:rPr>
          <w:rFonts w:ascii="TradeGothic CondEighteen" w:hAnsi="TradeGothic CondEighteen"/>
          <w:spacing w:val="4"/>
          <w:sz w:val="14"/>
        </w:rPr>
        <w:t xml:space="preserve">              </w:t>
      </w:r>
      <w:r w:rsidRPr="00812B83">
        <w:rPr>
          <w:rFonts w:ascii="TradeGothic CondEighteen" w:hAnsi="TradeGothic CondEighteen"/>
          <w:spacing w:val="4"/>
          <w:sz w:val="14"/>
        </w:rPr>
        <w:t>Källa: Statistiska centralbyrån, räkenskapssammandraget.</w:t>
      </w:r>
    </w:p>
    <w:p w14:paraId="3A2B9CDD" w14:textId="77777777" w:rsidR="008D3D4C" w:rsidRDefault="008D3D4C">
      <w:pPr>
        <w:overflowPunct/>
        <w:autoSpaceDE/>
        <w:autoSpaceDN/>
        <w:adjustRightInd/>
        <w:textAlignment w:val="auto"/>
        <w:rPr>
          <w:rFonts w:ascii="Trade Gothic Pro" w:hAnsi="Trade Gothic Pro"/>
          <w:b/>
        </w:rPr>
      </w:pPr>
      <w:r>
        <w:br w:type="page"/>
      </w:r>
    </w:p>
    <w:p w14:paraId="25C747FC" w14:textId="1214BF1A" w:rsidR="00116716" w:rsidRDefault="00116716" w:rsidP="005747A0">
      <w:pPr>
        <w:pStyle w:val="TabellRubrik"/>
      </w:pPr>
      <w:r>
        <w:t xml:space="preserve">Tabell </w:t>
      </w:r>
      <w:fldSimple w:instr=" SEQ Tabell \* ARABIC ">
        <w:r w:rsidR="00756367">
          <w:rPr>
            <w:noProof/>
          </w:rPr>
          <w:t>3</w:t>
        </w:r>
      </w:fldSimple>
      <w:r>
        <w:tab/>
        <w:t>Investeringsutgifter för kommuner, landsting och företag som ägs av kommuner och landsting 2002–2011</w:t>
      </w:r>
    </w:p>
    <w:p w14:paraId="31C00759" w14:textId="77777777" w:rsidR="005747A0" w:rsidRDefault="005747A0" w:rsidP="005747A0">
      <w:pPr>
        <w:pStyle w:val="TabellUnderrubrik"/>
      </w:pPr>
      <w:r>
        <w:t>Miljarder kronor</w:t>
      </w:r>
    </w:p>
    <w:tbl>
      <w:tblPr>
        <w:tblW w:w="5896" w:type="dxa"/>
        <w:tblLayout w:type="fixed"/>
        <w:tblCellMar>
          <w:left w:w="0" w:type="dxa"/>
        </w:tblCellMar>
        <w:tblLook w:val="0000" w:firstRow="0" w:lastRow="0" w:firstColumn="0" w:lastColumn="0" w:noHBand="0" w:noVBand="0"/>
      </w:tblPr>
      <w:tblGrid>
        <w:gridCol w:w="851"/>
        <w:gridCol w:w="850"/>
        <w:gridCol w:w="1276"/>
        <w:gridCol w:w="851"/>
        <w:gridCol w:w="1275"/>
        <w:gridCol w:w="793"/>
      </w:tblGrid>
      <w:tr w:rsidR="005747A0" w14:paraId="54CAE4E9" w14:textId="77777777" w:rsidTr="00575F82">
        <w:tc>
          <w:tcPr>
            <w:tcW w:w="851" w:type="dxa"/>
            <w:tcBorders>
              <w:top w:val="single" w:sz="8" w:space="0" w:color="auto"/>
              <w:bottom w:val="single" w:sz="6" w:space="0" w:color="auto"/>
            </w:tcBorders>
            <w:shd w:val="clear" w:color="auto" w:fill="auto"/>
          </w:tcPr>
          <w:p w14:paraId="2EE6B614" w14:textId="77777777" w:rsidR="005747A0" w:rsidRDefault="005747A0" w:rsidP="00575F82">
            <w:pPr>
              <w:pStyle w:val="TabellHuvud"/>
              <w:jc w:val="left"/>
            </w:pPr>
          </w:p>
        </w:tc>
        <w:tc>
          <w:tcPr>
            <w:tcW w:w="850" w:type="dxa"/>
            <w:tcBorders>
              <w:top w:val="single" w:sz="8" w:space="0" w:color="auto"/>
              <w:bottom w:val="single" w:sz="6" w:space="0" w:color="auto"/>
            </w:tcBorders>
            <w:shd w:val="clear" w:color="auto" w:fill="auto"/>
          </w:tcPr>
          <w:p w14:paraId="63E3E173" w14:textId="77777777" w:rsidR="005747A0" w:rsidRDefault="005747A0" w:rsidP="00575F82">
            <w:pPr>
              <w:pStyle w:val="TabellHuvud"/>
              <w:jc w:val="center"/>
            </w:pPr>
            <w:r>
              <w:t>Kommuner</w:t>
            </w:r>
          </w:p>
        </w:tc>
        <w:tc>
          <w:tcPr>
            <w:tcW w:w="1276" w:type="dxa"/>
            <w:tcBorders>
              <w:top w:val="single" w:sz="8" w:space="0" w:color="auto"/>
              <w:bottom w:val="single" w:sz="6" w:space="0" w:color="auto"/>
            </w:tcBorders>
            <w:shd w:val="clear" w:color="auto" w:fill="auto"/>
          </w:tcPr>
          <w:p w14:paraId="384CDDDB" w14:textId="77777777" w:rsidR="005747A0" w:rsidRPr="00516DDE" w:rsidRDefault="005747A0" w:rsidP="00575F82">
            <w:pPr>
              <w:pStyle w:val="TabellHuvud"/>
              <w:jc w:val="center"/>
            </w:pPr>
            <w:r w:rsidRPr="00516DDE">
              <w:t>Kommunägda företag</w:t>
            </w:r>
          </w:p>
        </w:tc>
        <w:tc>
          <w:tcPr>
            <w:tcW w:w="851" w:type="dxa"/>
            <w:tcBorders>
              <w:top w:val="single" w:sz="8" w:space="0" w:color="auto"/>
              <w:bottom w:val="single" w:sz="6" w:space="0" w:color="auto"/>
            </w:tcBorders>
            <w:shd w:val="clear" w:color="auto" w:fill="auto"/>
          </w:tcPr>
          <w:p w14:paraId="77E7F5AB" w14:textId="77777777" w:rsidR="005747A0" w:rsidRDefault="005747A0" w:rsidP="00575F82">
            <w:pPr>
              <w:pStyle w:val="TabellHuvud"/>
              <w:jc w:val="center"/>
            </w:pPr>
            <w:r>
              <w:t>Landsting</w:t>
            </w:r>
          </w:p>
        </w:tc>
        <w:tc>
          <w:tcPr>
            <w:tcW w:w="1275" w:type="dxa"/>
            <w:tcBorders>
              <w:top w:val="single" w:sz="8" w:space="0" w:color="auto"/>
              <w:bottom w:val="single" w:sz="6" w:space="0" w:color="auto"/>
            </w:tcBorders>
            <w:shd w:val="clear" w:color="auto" w:fill="auto"/>
          </w:tcPr>
          <w:p w14:paraId="18C89C88" w14:textId="77777777" w:rsidR="005747A0" w:rsidRDefault="005747A0" w:rsidP="00575F82">
            <w:pPr>
              <w:pStyle w:val="TabellHuvud"/>
              <w:jc w:val="center"/>
            </w:pPr>
            <w:r>
              <w:t>Landstingsägda företag</w:t>
            </w:r>
          </w:p>
        </w:tc>
        <w:tc>
          <w:tcPr>
            <w:tcW w:w="793" w:type="dxa"/>
            <w:tcBorders>
              <w:top w:val="single" w:sz="8" w:space="0" w:color="auto"/>
              <w:bottom w:val="single" w:sz="6" w:space="0" w:color="auto"/>
            </w:tcBorders>
            <w:shd w:val="clear" w:color="auto" w:fill="auto"/>
          </w:tcPr>
          <w:p w14:paraId="6329C72D" w14:textId="77777777" w:rsidR="005747A0" w:rsidRPr="00DA3DBD" w:rsidRDefault="005747A0" w:rsidP="00575F82">
            <w:pPr>
              <w:pStyle w:val="TabellHuvud"/>
              <w:jc w:val="center"/>
            </w:pPr>
            <w:r w:rsidRPr="00DA3DBD">
              <w:t>Summa</w:t>
            </w:r>
          </w:p>
        </w:tc>
      </w:tr>
      <w:tr w:rsidR="005747A0" w14:paraId="71192992" w14:textId="77777777" w:rsidTr="00575F82">
        <w:tc>
          <w:tcPr>
            <w:tcW w:w="851" w:type="dxa"/>
            <w:tcBorders>
              <w:top w:val="single" w:sz="6" w:space="0" w:color="auto"/>
            </w:tcBorders>
            <w:shd w:val="clear" w:color="auto" w:fill="auto"/>
          </w:tcPr>
          <w:p w14:paraId="06BC9723" w14:textId="77777777" w:rsidR="005747A0" w:rsidRDefault="005747A0" w:rsidP="00575F82">
            <w:pPr>
              <w:pStyle w:val="TabellRader"/>
              <w:jc w:val="left"/>
            </w:pPr>
            <w:r>
              <w:t>2011</w:t>
            </w:r>
          </w:p>
        </w:tc>
        <w:tc>
          <w:tcPr>
            <w:tcW w:w="850" w:type="dxa"/>
            <w:tcBorders>
              <w:top w:val="single" w:sz="6" w:space="0" w:color="auto"/>
            </w:tcBorders>
            <w:shd w:val="clear" w:color="auto" w:fill="auto"/>
          </w:tcPr>
          <w:p w14:paraId="0BFEE10D" w14:textId="77777777" w:rsidR="005747A0" w:rsidRDefault="005747A0" w:rsidP="00575F82">
            <w:pPr>
              <w:pStyle w:val="TabellRader"/>
              <w:jc w:val="center"/>
            </w:pPr>
            <w:r>
              <w:t>39,2</w:t>
            </w:r>
          </w:p>
        </w:tc>
        <w:tc>
          <w:tcPr>
            <w:tcW w:w="1276" w:type="dxa"/>
            <w:tcBorders>
              <w:top w:val="single" w:sz="6" w:space="0" w:color="auto"/>
            </w:tcBorders>
            <w:shd w:val="clear" w:color="auto" w:fill="auto"/>
          </w:tcPr>
          <w:p w14:paraId="4C0C6033" w14:textId="77777777" w:rsidR="005747A0" w:rsidRDefault="005747A0" w:rsidP="00575F82">
            <w:pPr>
              <w:pStyle w:val="TabellRader"/>
              <w:jc w:val="center"/>
            </w:pPr>
            <w:r>
              <w:t>---</w:t>
            </w:r>
          </w:p>
        </w:tc>
        <w:tc>
          <w:tcPr>
            <w:tcW w:w="851" w:type="dxa"/>
            <w:tcBorders>
              <w:top w:val="single" w:sz="6" w:space="0" w:color="auto"/>
            </w:tcBorders>
            <w:shd w:val="clear" w:color="auto" w:fill="auto"/>
          </w:tcPr>
          <w:p w14:paraId="11D37260" w14:textId="77777777" w:rsidR="005747A0" w:rsidRDefault="005747A0" w:rsidP="00575F82">
            <w:pPr>
              <w:pStyle w:val="TabellRader"/>
              <w:jc w:val="center"/>
            </w:pPr>
            <w:r>
              <w:t>15,7</w:t>
            </w:r>
          </w:p>
        </w:tc>
        <w:tc>
          <w:tcPr>
            <w:tcW w:w="1275" w:type="dxa"/>
            <w:tcBorders>
              <w:top w:val="single" w:sz="6" w:space="0" w:color="auto"/>
            </w:tcBorders>
            <w:shd w:val="clear" w:color="auto" w:fill="auto"/>
          </w:tcPr>
          <w:p w14:paraId="77D78B4A" w14:textId="77777777" w:rsidR="005747A0" w:rsidRDefault="005747A0" w:rsidP="00575F82">
            <w:pPr>
              <w:pStyle w:val="TabellRader"/>
              <w:jc w:val="center"/>
            </w:pPr>
            <w:r>
              <w:t>---</w:t>
            </w:r>
          </w:p>
        </w:tc>
        <w:tc>
          <w:tcPr>
            <w:tcW w:w="793" w:type="dxa"/>
            <w:tcBorders>
              <w:top w:val="single" w:sz="6" w:space="0" w:color="auto"/>
            </w:tcBorders>
            <w:shd w:val="clear" w:color="auto" w:fill="auto"/>
          </w:tcPr>
          <w:p w14:paraId="23077B7D" w14:textId="77777777" w:rsidR="005747A0" w:rsidRDefault="005747A0" w:rsidP="00575F82">
            <w:pPr>
              <w:pStyle w:val="TabellRader"/>
              <w:jc w:val="center"/>
            </w:pPr>
            <w:r>
              <w:t>---</w:t>
            </w:r>
          </w:p>
        </w:tc>
      </w:tr>
      <w:tr w:rsidR="005747A0" w14:paraId="71E6E566" w14:textId="77777777" w:rsidTr="00575F82">
        <w:tc>
          <w:tcPr>
            <w:tcW w:w="851" w:type="dxa"/>
            <w:shd w:val="clear" w:color="auto" w:fill="auto"/>
          </w:tcPr>
          <w:p w14:paraId="6D5CCAF6" w14:textId="77777777" w:rsidR="005747A0" w:rsidRDefault="005747A0" w:rsidP="00575F82">
            <w:pPr>
              <w:pStyle w:val="TabellRader"/>
              <w:jc w:val="left"/>
            </w:pPr>
            <w:r>
              <w:t>2010</w:t>
            </w:r>
          </w:p>
        </w:tc>
        <w:tc>
          <w:tcPr>
            <w:tcW w:w="850" w:type="dxa"/>
            <w:shd w:val="clear" w:color="auto" w:fill="auto"/>
          </w:tcPr>
          <w:p w14:paraId="1BE3220D" w14:textId="77777777" w:rsidR="005747A0" w:rsidRDefault="005747A0" w:rsidP="00575F82">
            <w:pPr>
              <w:pStyle w:val="TabellRader"/>
              <w:jc w:val="center"/>
            </w:pPr>
            <w:r>
              <w:t>36,0</w:t>
            </w:r>
          </w:p>
        </w:tc>
        <w:tc>
          <w:tcPr>
            <w:tcW w:w="1276" w:type="dxa"/>
            <w:shd w:val="clear" w:color="auto" w:fill="auto"/>
          </w:tcPr>
          <w:p w14:paraId="739E08BD" w14:textId="77777777" w:rsidR="005747A0" w:rsidRDefault="005747A0" w:rsidP="00575F82">
            <w:pPr>
              <w:pStyle w:val="TabellRader"/>
              <w:jc w:val="center"/>
            </w:pPr>
            <w:r>
              <w:t>44,6</w:t>
            </w:r>
          </w:p>
        </w:tc>
        <w:tc>
          <w:tcPr>
            <w:tcW w:w="851" w:type="dxa"/>
            <w:shd w:val="clear" w:color="auto" w:fill="auto"/>
          </w:tcPr>
          <w:p w14:paraId="10C22776" w14:textId="77777777" w:rsidR="005747A0" w:rsidRDefault="005747A0" w:rsidP="00575F82">
            <w:pPr>
              <w:pStyle w:val="TabellRader"/>
              <w:jc w:val="center"/>
            </w:pPr>
            <w:r>
              <w:t>14,5</w:t>
            </w:r>
          </w:p>
        </w:tc>
        <w:tc>
          <w:tcPr>
            <w:tcW w:w="1275" w:type="dxa"/>
            <w:shd w:val="clear" w:color="auto" w:fill="auto"/>
          </w:tcPr>
          <w:p w14:paraId="03708375" w14:textId="77777777" w:rsidR="005747A0" w:rsidRDefault="005747A0" w:rsidP="00575F82">
            <w:pPr>
              <w:pStyle w:val="TabellRader"/>
              <w:jc w:val="center"/>
            </w:pPr>
            <w:r>
              <w:t>5,8</w:t>
            </w:r>
          </w:p>
        </w:tc>
        <w:tc>
          <w:tcPr>
            <w:tcW w:w="793" w:type="dxa"/>
            <w:shd w:val="clear" w:color="auto" w:fill="auto"/>
          </w:tcPr>
          <w:p w14:paraId="0E6FCBB7" w14:textId="77777777" w:rsidR="005747A0" w:rsidRPr="00DA3DBD" w:rsidRDefault="005747A0" w:rsidP="00575F82">
            <w:pPr>
              <w:pStyle w:val="TabellRader"/>
              <w:jc w:val="center"/>
              <w:rPr>
                <w:b/>
              </w:rPr>
            </w:pPr>
            <w:r w:rsidRPr="00DA3DBD">
              <w:rPr>
                <w:b/>
              </w:rPr>
              <w:t>100,9</w:t>
            </w:r>
          </w:p>
        </w:tc>
      </w:tr>
      <w:tr w:rsidR="005747A0" w14:paraId="2DFDF783" w14:textId="77777777" w:rsidTr="00575F82">
        <w:tc>
          <w:tcPr>
            <w:tcW w:w="851" w:type="dxa"/>
            <w:shd w:val="clear" w:color="auto" w:fill="auto"/>
          </w:tcPr>
          <w:p w14:paraId="41FB638E" w14:textId="77777777" w:rsidR="005747A0" w:rsidRDefault="005747A0" w:rsidP="00575F82">
            <w:pPr>
              <w:pStyle w:val="TabellRader"/>
              <w:jc w:val="left"/>
            </w:pPr>
            <w:r>
              <w:t>2009</w:t>
            </w:r>
          </w:p>
          <w:p w14:paraId="64270ED5" w14:textId="77777777" w:rsidR="005747A0" w:rsidRDefault="005747A0" w:rsidP="00575F82">
            <w:pPr>
              <w:pStyle w:val="TabellRader"/>
              <w:jc w:val="left"/>
            </w:pPr>
            <w:r>
              <w:t>2008</w:t>
            </w:r>
          </w:p>
          <w:p w14:paraId="4970EFD3" w14:textId="77777777" w:rsidR="005747A0" w:rsidRDefault="005747A0" w:rsidP="00575F82">
            <w:pPr>
              <w:pStyle w:val="TabellRader"/>
              <w:jc w:val="left"/>
            </w:pPr>
            <w:r>
              <w:t>2007</w:t>
            </w:r>
          </w:p>
          <w:p w14:paraId="0CAD4174" w14:textId="77777777" w:rsidR="005747A0" w:rsidRDefault="005747A0" w:rsidP="00575F82">
            <w:pPr>
              <w:pStyle w:val="TabellRader"/>
              <w:jc w:val="left"/>
            </w:pPr>
            <w:r>
              <w:t>2006</w:t>
            </w:r>
          </w:p>
          <w:p w14:paraId="6DB4C3C6" w14:textId="77777777" w:rsidR="005747A0" w:rsidRDefault="005747A0" w:rsidP="00575F82">
            <w:pPr>
              <w:pStyle w:val="TabellRader"/>
              <w:jc w:val="left"/>
            </w:pPr>
            <w:r>
              <w:t>2005</w:t>
            </w:r>
          </w:p>
          <w:p w14:paraId="4AC76B74" w14:textId="77777777" w:rsidR="005747A0" w:rsidRDefault="005747A0" w:rsidP="00575F82">
            <w:pPr>
              <w:pStyle w:val="TabellRader"/>
              <w:jc w:val="left"/>
            </w:pPr>
            <w:r>
              <w:t>2004</w:t>
            </w:r>
          </w:p>
          <w:p w14:paraId="5F7229F7" w14:textId="77777777" w:rsidR="005747A0" w:rsidRDefault="005747A0" w:rsidP="00575F82">
            <w:pPr>
              <w:pStyle w:val="TabellRader"/>
              <w:jc w:val="left"/>
            </w:pPr>
            <w:r>
              <w:t>2003</w:t>
            </w:r>
          </w:p>
          <w:p w14:paraId="39C0C6FE" w14:textId="77777777" w:rsidR="005747A0" w:rsidRDefault="005747A0" w:rsidP="00575F82">
            <w:pPr>
              <w:pStyle w:val="TabellRader"/>
              <w:jc w:val="left"/>
            </w:pPr>
            <w:r>
              <w:t>2002</w:t>
            </w:r>
          </w:p>
        </w:tc>
        <w:tc>
          <w:tcPr>
            <w:tcW w:w="850" w:type="dxa"/>
            <w:shd w:val="clear" w:color="auto" w:fill="auto"/>
          </w:tcPr>
          <w:p w14:paraId="339EC515" w14:textId="77777777" w:rsidR="005747A0" w:rsidRDefault="005747A0" w:rsidP="00575F82">
            <w:pPr>
              <w:pStyle w:val="TabellRader"/>
              <w:jc w:val="center"/>
            </w:pPr>
            <w:r>
              <w:t>36,8</w:t>
            </w:r>
          </w:p>
          <w:p w14:paraId="6CFB830E" w14:textId="77777777" w:rsidR="005747A0" w:rsidRDefault="005747A0" w:rsidP="00575F82">
            <w:pPr>
              <w:pStyle w:val="TabellRader"/>
              <w:jc w:val="center"/>
            </w:pPr>
            <w:r>
              <w:t>36,9</w:t>
            </w:r>
          </w:p>
          <w:p w14:paraId="07DF946B" w14:textId="77777777" w:rsidR="005747A0" w:rsidRDefault="005747A0" w:rsidP="00575F82">
            <w:pPr>
              <w:pStyle w:val="TabellRader"/>
              <w:jc w:val="center"/>
            </w:pPr>
            <w:r>
              <w:t>33,4</w:t>
            </w:r>
          </w:p>
          <w:p w14:paraId="274D88BE" w14:textId="77777777" w:rsidR="005747A0" w:rsidRDefault="005747A0" w:rsidP="00575F82">
            <w:pPr>
              <w:pStyle w:val="TabellRader"/>
              <w:jc w:val="center"/>
            </w:pPr>
            <w:r>
              <w:t>30,2</w:t>
            </w:r>
          </w:p>
          <w:p w14:paraId="64839984" w14:textId="77777777" w:rsidR="005747A0" w:rsidRDefault="005747A0" w:rsidP="00575F82">
            <w:pPr>
              <w:pStyle w:val="TabellRader"/>
              <w:jc w:val="center"/>
            </w:pPr>
            <w:r>
              <w:t>26,6</w:t>
            </w:r>
          </w:p>
          <w:p w14:paraId="27A55B82" w14:textId="77777777" w:rsidR="005747A0" w:rsidRDefault="005747A0" w:rsidP="00575F82">
            <w:pPr>
              <w:pStyle w:val="TabellRader"/>
              <w:jc w:val="center"/>
            </w:pPr>
            <w:r>
              <w:t>24,5</w:t>
            </w:r>
          </w:p>
          <w:p w14:paraId="0DB45C0D" w14:textId="77777777" w:rsidR="005747A0" w:rsidRDefault="005747A0" w:rsidP="00575F82">
            <w:pPr>
              <w:pStyle w:val="TabellRader"/>
              <w:jc w:val="center"/>
            </w:pPr>
            <w:r>
              <w:t>24,1</w:t>
            </w:r>
          </w:p>
          <w:p w14:paraId="5B3C1FAF" w14:textId="77777777" w:rsidR="005747A0" w:rsidRDefault="005747A0" w:rsidP="00575F82">
            <w:pPr>
              <w:pStyle w:val="TabellRader"/>
              <w:jc w:val="center"/>
            </w:pPr>
            <w:r>
              <w:t>25,1</w:t>
            </w:r>
          </w:p>
        </w:tc>
        <w:tc>
          <w:tcPr>
            <w:tcW w:w="1276" w:type="dxa"/>
            <w:shd w:val="clear" w:color="auto" w:fill="auto"/>
          </w:tcPr>
          <w:p w14:paraId="2C9868EC" w14:textId="77777777" w:rsidR="005747A0" w:rsidRDefault="005747A0" w:rsidP="00575F82">
            <w:pPr>
              <w:pStyle w:val="TabellRader"/>
              <w:jc w:val="center"/>
            </w:pPr>
            <w:r>
              <w:t>44,8</w:t>
            </w:r>
          </w:p>
          <w:p w14:paraId="6DFDF23C" w14:textId="77777777" w:rsidR="005747A0" w:rsidRDefault="005747A0" w:rsidP="00575F82">
            <w:pPr>
              <w:pStyle w:val="TabellRader"/>
              <w:jc w:val="center"/>
            </w:pPr>
            <w:r>
              <w:t>46,5</w:t>
            </w:r>
          </w:p>
          <w:p w14:paraId="4242D318" w14:textId="77777777" w:rsidR="005747A0" w:rsidRDefault="005747A0" w:rsidP="00575F82">
            <w:pPr>
              <w:pStyle w:val="TabellRader"/>
              <w:jc w:val="center"/>
            </w:pPr>
            <w:r>
              <w:t>46,0</w:t>
            </w:r>
          </w:p>
          <w:p w14:paraId="18A91DC2" w14:textId="77777777" w:rsidR="005747A0" w:rsidRDefault="005747A0" w:rsidP="00575F82">
            <w:pPr>
              <w:pStyle w:val="TabellRader"/>
              <w:jc w:val="center"/>
            </w:pPr>
            <w:r>
              <w:t>42,4</w:t>
            </w:r>
          </w:p>
          <w:p w14:paraId="2AE74D61" w14:textId="77777777" w:rsidR="005747A0" w:rsidRDefault="005747A0" w:rsidP="00575F82">
            <w:pPr>
              <w:pStyle w:val="TabellRader"/>
              <w:jc w:val="center"/>
            </w:pPr>
            <w:r>
              <w:t>36,9</w:t>
            </w:r>
          </w:p>
          <w:p w14:paraId="06905B08" w14:textId="77777777" w:rsidR="005747A0" w:rsidRDefault="005747A0" w:rsidP="00575F82">
            <w:pPr>
              <w:pStyle w:val="TabellRader"/>
              <w:jc w:val="center"/>
            </w:pPr>
            <w:r>
              <w:t>33,8</w:t>
            </w:r>
          </w:p>
          <w:p w14:paraId="6B00FEBF" w14:textId="77777777" w:rsidR="005747A0" w:rsidRDefault="005747A0" w:rsidP="00575F82">
            <w:pPr>
              <w:pStyle w:val="TabellRader"/>
              <w:jc w:val="center"/>
            </w:pPr>
            <w:r>
              <w:t>26,5</w:t>
            </w:r>
          </w:p>
          <w:p w14:paraId="2039D21C" w14:textId="77777777" w:rsidR="005747A0" w:rsidRDefault="005747A0" w:rsidP="00575F82">
            <w:pPr>
              <w:pStyle w:val="TabellRader"/>
              <w:jc w:val="center"/>
            </w:pPr>
            <w:r>
              <w:t>30,8</w:t>
            </w:r>
          </w:p>
        </w:tc>
        <w:tc>
          <w:tcPr>
            <w:tcW w:w="851" w:type="dxa"/>
            <w:shd w:val="clear" w:color="auto" w:fill="auto"/>
          </w:tcPr>
          <w:p w14:paraId="653E453A" w14:textId="77777777" w:rsidR="005747A0" w:rsidRDefault="005747A0" w:rsidP="00575F82">
            <w:pPr>
              <w:pStyle w:val="TabellRader"/>
              <w:jc w:val="center"/>
            </w:pPr>
            <w:r>
              <w:t>11,5</w:t>
            </w:r>
          </w:p>
          <w:p w14:paraId="20F29FBC" w14:textId="77777777" w:rsidR="005747A0" w:rsidRDefault="005747A0" w:rsidP="00575F82">
            <w:pPr>
              <w:pStyle w:val="TabellRader"/>
              <w:jc w:val="center"/>
            </w:pPr>
            <w:r>
              <w:t>10,5</w:t>
            </w:r>
          </w:p>
          <w:p w14:paraId="16E6A4B9" w14:textId="77777777" w:rsidR="005747A0" w:rsidRDefault="005747A0" w:rsidP="00575F82">
            <w:pPr>
              <w:pStyle w:val="TabellRader"/>
              <w:jc w:val="center"/>
            </w:pPr>
            <w:r>
              <w:t>11,4</w:t>
            </w:r>
          </w:p>
          <w:p w14:paraId="294A143E" w14:textId="77777777" w:rsidR="005747A0" w:rsidRDefault="005747A0" w:rsidP="00575F82">
            <w:pPr>
              <w:pStyle w:val="TabellRader"/>
              <w:jc w:val="center"/>
            </w:pPr>
            <w:r>
              <w:t>8,6</w:t>
            </w:r>
          </w:p>
          <w:p w14:paraId="19F7497F" w14:textId="77777777" w:rsidR="005747A0" w:rsidRDefault="005747A0" w:rsidP="00575F82">
            <w:pPr>
              <w:pStyle w:val="TabellRader"/>
              <w:jc w:val="center"/>
            </w:pPr>
            <w:r>
              <w:t>7,7</w:t>
            </w:r>
          </w:p>
          <w:p w14:paraId="3ECB3EBD" w14:textId="77777777" w:rsidR="005747A0" w:rsidRDefault="005747A0" w:rsidP="00575F82">
            <w:pPr>
              <w:pStyle w:val="TabellRader"/>
              <w:jc w:val="center"/>
            </w:pPr>
            <w:r>
              <w:t>6,4</w:t>
            </w:r>
          </w:p>
          <w:p w14:paraId="1632BBF1" w14:textId="77777777" w:rsidR="005747A0" w:rsidRDefault="005747A0" w:rsidP="00575F82">
            <w:pPr>
              <w:pStyle w:val="TabellRader"/>
              <w:jc w:val="center"/>
            </w:pPr>
            <w:r>
              <w:t>6,9</w:t>
            </w:r>
          </w:p>
          <w:p w14:paraId="3360D9E1" w14:textId="77777777" w:rsidR="005747A0" w:rsidRDefault="005747A0" w:rsidP="00575F82">
            <w:pPr>
              <w:pStyle w:val="TabellRader"/>
              <w:jc w:val="center"/>
            </w:pPr>
            <w:r>
              <w:t>7,0</w:t>
            </w:r>
          </w:p>
        </w:tc>
        <w:tc>
          <w:tcPr>
            <w:tcW w:w="1275" w:type="dxa"/>
            <w:shd w:val="clear" w:color="auto" w:fill="auto"/>
          </w:tcPr>
          <w:p w14:paraId="25935199" w14:textId="77777777" w:rsidR="005747A0" w:rsidRDefault="005747A0" w:rsidP="00575F82">
            <w:pPr>
              <w:pStyle w:val="TabellRader"/>
              <w:jc w:val="center"/>
            </w:pPr>
            <w:r>
              <w:t>4,9</w:t>
            </w:r>
          </w:p>
          <w:p w14:paraId="1FAE31A7" w14:textId="77777777" w:rsidR="005747A0" w:rsidRDefault="005747A0" w:rsidP="00575F82">
            <w:pPr>
              <w:pStyle w:val="TabellRader"/>
              <w:jc w:val="center"/>
            </w:pPr>
            <w:r>
              <w:t>4,4</w:t>
            </w:r>
          </w:p>
          <w:p w14:paraId="78B389B0" w14:textId="77777777" w:rsidR="005747A0" w:rsidRDefault="005747A0" w:rsidP="00575F82">
            <w:pPr>
              <w:pStyle w:val="TabellRader"/>
              <w:jc w:val="center"/>
            </w:pPr>
            <w:r>
              <w:t>3,6</w:t>
            </w:r>
          </w:p>
          <w:p w14:paraId="1AB623B8" w14:textId="77777777" w:rsidR="005747A0" w:rsidRDefault="005747A0" w:rsidP="00575F82">
            <w:pPr>
              <w:pStyle w:val="TabellRader"/>
              <w:jc w:val="center"/>
            </w:pPr>
            <w:r>
              <w:t>2,9</w:t>
            </w:r>
          </w:p>
          <w:p w14:paraId="58850A35" w14:textId="77777777" w:rsidR="005747A0" w:rsidRDefault="005747A0" w:rsidP="00575F82">
            <w:pPr>
              <w:pStyle w:val="TabellRader"/>
              <w:jc w:val="center"/>
            </w:pPr>
            <w:r>
              <w:t>3,5</w:t>
            </w:r>
          </w:p>
          <w:p w14:paraId="02E56E39" w14:textId="77777777" w:rsidR="005747A0" w:rsidRDefault="005747A0" w:rsidP="00575F82">
            <w:pPr>
              <w:pStyle w:val="TabellRader"/>
              <w:jc w:val="center"/>
            </w:pPr>
            <w:r>
              <w:t>2,4</w:t>
            </w:r>
          </w:p>
          <w:p w14:paraId="36C22174" w14:textId="77777777" w:rsidR="005747A0" w:rsidRDefault="005747A0" w:rsidP="00575F82">
            <w:pPr>
              <w:pStyle w:val="TabellRader"/>
              <w:jc w:val="center"/>
            </w:pPr>
            <w:r>
              <w:t>2,4</w:t>
            </w:r>
          </w:p>
          <w:p w14:paraId="508A2114" w14:textId="77777777" w:rsidR="005747A0" w:rsidRDefault="005747A0" w:rsidP="00575F82">
            <w:pPr>
              <w:pStyle w:val="TabellRader"/>
              <w:jc w:val="center"/>
            </w:pPr>
            <w:r>
              <w:t>3,0</w:t>
            </w:r>
          </w:p>
        </w:tc>
        <w:tc>
          <w:tcPr>
            <w:tcW w:w="793" w:type="dxa"/>
            <w:shd w:val="clear" w:color="auto" w:fill="auto"/>
          </w:tcPr>
          <w:p w14:paraId="5E23E71D" w14:textId="77777777" w:rsidR="005747A0" w:rsidRDefault="005747A0" w:rsidP="00575F82">
            <w:pPr>
              <w:pStyle w:val="TabellRader"/>
              <w:jc w:val="center"/>
              <w:rPr>
                <w:b/>
              </w:rPr>
            </w:pPr>
            <w:r w:rsidRPr="00DA3DBD">
              <w:rPr>
                <w:b/>
              </w:rPr>
              <w:t>98</w:t>
            </w:r>
            <w:r>
              <w:rPr>
                <w:b/>
              </w:rPr>
              <w:t>,0</w:t>
            </w:r>
          </w:p>
          <w:p w14:paraId="22661E20" w14:textId="77777777" w:rsidR="005747A0" w:rsidRDefault="005747A0" w:rsidP="00575F82">
            <w:pPr>
              <w:pStyle w:val="TabellRader"/>
              <w:jc w:val="center"/>
              <w:rPr>
                <w:b/>
              </w:rPr>
            </w:pPr>
            <w:r>
              <w:rPr>
                <w:b/>
              </w:rPr>
              <w:t>98,3</w:t>
            </w:r>
          </w:p>
          <w:p w14:paraId="429E7C41" w14:textId="77777777" w:rsidR="005747A0" w:rsidRDefault="005747A0" w:rsidP="00575F82">
            <w:pPr>
              <w:pStyle w:val="TabellRader"/>
              <w:jc w:val="center"/>
              <w:rPr>
                <w:b/>
              </w:rPr>
            </w:pPr>
            <w:r>
              <w:rPr>
                <w:b/>
              </w:rPr>
              <w:t>94,4</w:t>
            </w:r>
          </w:p>
          <w:p w14:paraId="5511A028" w14:textId="77777777" w:rsidR="005747A0" w:rsidRDefault="005747A0" w:rsidP="00575F82">
            <w:pPr>
              <w:pStyle w:val="TabellRader"/>
              <w:jc w:val="center"/>
              <w:rPr>
                <w:b/>
              </w:rPr>
            </w:pPr>
            <w:r>
              <w:rPr>
                <w:b/>
              </w:rPr>
              <w:t>84,1</w:t>
            </w:r>
          </w:p>
          <w:p w14:paraId="2039F081" w14:textId="77777777" w:rsidR="005747A0" w:rsidRDefault="005747A0" w:rsidP="00575F82">
            <w:pPr>
              <w:pStyle w:val="TabellRader"/>
              <w:jc w:val="center"/>
              <w:rPr>
                <w:b/>
              </w:rPr>
            </w:pPr>
            <w:r>
              <w:rPr>
                <w:b/>
              </w:rPr>
              <w:t>74,7</w:t>
            </w:r>
          </w:p>
          <w:p w14:paraId="69CC53C3" w14:textId="77777777" w:rsidR="005747A0" w:rsidRDefault="005747A0" w:rsidP="00575F82">
            <w:pPr>
              <w:pStyle w:val="TabellRader"/>
              <w:jc w:val="center"/>
              <w:rPr>
                <w:b/>
              </w:rPr>
            </w:pPr>
            <w:r>
              <w:rPr>
                <w:b/>
              </w:rPr>
              <w:t>67,1</w:t>
            </w:r>
          </w:p>
          <w:p w14:paraId="5EB643F1" w14:textId="77777777" w:rsidR="005747A0" w:rsidRDefault="005747A0" w:rsidP="00575F82">
            <w:pPr>
              <w:pStyle w:val="TabellRader"/>
              <w:jc w:val="center"/>
              <w:rPr>
                <w:b/>
              </w:rPr>
            </w:pPr>
            <w:r>
              <w:rPr>
                <w:b/>
              </w:rPr>
              <w:t>59,9</w:t>
            </w:r>
          </w:p>
          <w:p w14:paraId="1159682B" w14:textId="77777777" w:rsidR="005747A0" w:rsidRPr="006C71E2" w:rsidRDefault="005747A0" w:rsidP="00575F82">
            <w:pPr>
              <w:pStyle w:val="TabellRader"/>
              <w:jc w:val="center"/>
              <w:rPr>
                <w:b/>
              </w:rPr>
            </w:pPr>
            <w:r>
              <w:rPr>
                <w:b/>
              </w:rPr>
              <w:t>65,9</w:t>
            </w:r>
          </w:p>
        </w:tc>
      </w:tr>
      <w:tr w:rsidR="005747A0" w14:paraId="2DBFB3C8" w14:textId="77777777" w:rsidTr="00575F82">
        <w:tc>
          <w:tcPr>
            <w:tcW w:w="851" w:type="dxa"/>
            <w:tcBorders>
              <w:bottom w:val="single" w:sz="8" w:space="0" w:color="auto"/>
            </w:tcBorders>
            <w:shd w:val="clear" w:color="auto" w:fill="auto"/>
          </w:tcPr>
          <w:p w14:paraId="030D37C8" w14:textId="77777777" w:rsidR="005747A0" w:rsidRDefault="005747A0" w:rsidP="00575F82">
            <w:pPr>
              <w:pStyle w:val="TabellSlutsumma"/>
              <w:jc w:val="left"/>
            </w:pPr>
          </w:p>
        </w:tc>
        <w:tc>
          <w:tcPr>
            <w:tcW w:w="850" w:type="dxa"/>
            <w:tcBorders>
              <w:bottom w:val="single" w:sz="8" w:space="0" w:color="auto"/>
            </w:tcBorders>
            <w:shd w:val="clear" w:color="auto" w:fill="auto"/>
          </w:tcPr>
          <w:p w14:paraId="2D21A94E" w14:textId="77777777" w:rsidR="005747A0" w:rsidRDefault="005747A0" w:rsidP="00575F82">
            <w:pPr>
              <w:pStyle w:val="TabellSlutsumma"/>
            </w:pPr>
          </w:p>
        </w:tc>
        <w:tc>
          <w:tcPr>
            <w:tcW w:w="1276" w:type="dxa"/>
            <w:tcBorders>
              <w:bottom w:val="single" w:sz="8" w:space="0" w:color="auto"/>
            </w:tcBorders>
            <w:shd w:val="clear" w:color="auto" w:fill="auto"/>
          </w:tcPr>
          <w:p w14:paraId="7F68F146" w14:textId="77777777" w:rsidR="005747A0" w:rsidRDefault="005747A0" w:rsidP="00575F82">
            <w:pPr>
              <w:pStyle w:val="TabellSlutsumma"/>
            </w:pPr>
          </w:p>
        </w:tc>
        <w:tc>
          <w:tcPr>
            <w:tcW w:w="851" w:type="dxa"/>
            <w:tcBorders>
              <w:bottom w:val="single" w:sz="8" w:space="0" w:color="auto"/>
            </w:tcBorders>
            <w:shd w:val="clear" w:color="auto" w:fill="auto"/>
          </w:tcPr>
          <w:p w14:paraId="77FCF666" w14:textId="77777777" w:rsidR="005747A0" w:rsidRDefault="005747A0" w:rsidP="00575F82">
            <w:pPr>
              <w:pStyle w:val="TabellSlutsumma"/>
            </w:pPr>
          </w:p>
        </w:tc>
        <w:tc>
          <w:tcPr>
            <w:tcW w:w="1275" w:type="dxa"/>
            <w:tcBorders>
              <w:bottom w:val="single" w:sz="8" w:space="0" w:color="auto"/>
            </w:tcBorders>
            <w:shd w:val="clear" w:color="auto" w:fill="auto"/>
          </w:tcPr>
          <w:p w14:paraId="3E859D84" w14:textId="77777777" w:rsidR="005747A0" w:rsidRDefault="005747A0" w:rsidP="00575F82">
            <w:pPr>
              <w:pStyle w:val="TabellSlutsumma"/>
            </w:pPr>
          </w:p>
        </w:tc>
        <w:tc>
          <w:tcPr>
            <w:tcW w:w="793" w:type="dxa"/>
            <w:tcBorders>
              <w:bottom w:val="single" w:sz="8" w:space="0" w:color="auto"/>
            </w:tcBorders>
            <w:shd w:val="clear" w:color="auto" w:fill="auto"/>
          </w:tcPr>
          <w:p w14:paraId="26F8B18A" w14:textId="77777777" w:rsidR="005747A0" w:rsidRDefault="005747A0" w:rsidP="00575F82">
            <w:pPr>
              <w:pStyle w:val="TabellSlutsumma"/>
              <w:jc w:val="left"/>
            </w:pPr>
          </w:p>
        </w:tc>
      </w:tr>
    </w:tbl>
    <w:p w14:paraId="509C5BD0" w14:textId="62A7AB09" w:rsidR="005747A0" w:rsidRDefault="005747A0" w:rsidP="005747A0">
      <w:pPr>
        <w:pStyle w:val="TabellFotnot"/>
      </w:pPr>
      <w:r>
        <w:t>Anm.: Uppgi</w:t>
      </w:r>
      <w:r w:rsidR="007A05B0">
        <w:t xml:space="preserve">ft för företag för 2011 saknas.                                                                                                </w:t>
      </w:r>
      <w:r w:rsidRPr="00370EF2">
        <w:t>Källor: Statistiska centralbyrån, räkenskapssammandrag för kommunerna och Sveriges Kommuner och Landsting, landstingens bokslut.</w:t>
      </w:r>
    </w:p>
    <w:p w14:paraId="7C7B6589" w14:textId="75DCFEE5" w:rsidR="00E2233D" w:rsidRDefault="00E2233D" w:rsidP="00E80303">
      <w:pPr>
        <w:pStyle w:val="TabellRubrik"/>
      </w:pPr>
      <w:r>
        <w:t xml:space="preserve">Tabell </w:t>
      </w:r>
      <w:fldSimple w:instr=" SEQ Tabell \* ARABIC ">
        <w:r w:rsidR="00756367">
          <w:rPr>
            <w:noProof/>
          </w:rPr>
          <w:t>4</w:t>
        </w:r>
      </w:fldSimple>
      <w:r>
        <w:tab/>
        <w:t>Kommunernas balansräkning 2008–2012</w:t>
      </w:r>
    </w:p>
    <w:tbl>
      <w:tblPr>
        <w:tblW w:w="0" w:type="auto"/>
        <w:tblLayout w:type="fixed"/>
        <w:tblCellMar>
          <w:left w:w="0" w:type="dxa"/>
        </w:tblCellMar>
        <w:tblLook w:val="04A0" w:firstRow="1" w:lastRow="0" w:firstColumn="1" w:lastColumn="0" w:noHBand="0" w:noVBand="1"/>
      </w:tblPr>
      <w:tblGrid>
        <w:gridCol w:w="2349"/>
        <w:gridCol w:w="710"/>
        <w:gridCol w:w="709"/>
        <w:gridCol w:w="710"/>
        <w:gridCol w:w="710"/>
        <w:gridCol w:w="710"/>
      </w:tblGrid>
      <w:tr w:rsidR="00E2233D" w:rsidRPr="00812B83" w14:paraId="6FB81857" w14:textId="77777777" w:rsidTr="00E80303">
        <w:tc>
          <w:tcPr>
            <w:tcW w:w="2349" w:type="dxa"/>
            <w:tcBorders>
              <w:top w:val="single" w:sz="8" w:space="0" w:color="auto"/>
              <w:left w:val="nil"/>
              <w:bottom w:val="single" w:sz="6" w:space="0" w:color="auto"/>
              <w:right w:val="nil"/>
            </w:tcBorders>
          </w:tcPr>
          <w:p w14:paraId="24F3311B"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Miljarder kronor</w:t>
            </w:r>
          </w:p>
        </w:tc>
        <w:tc>
          <w:tcPr>
            <w:tcW w:w="710" w:type="dxa"/>
            <w:tcBorders>
              <w:top w:val="single" w:sz="8" w:space="0" w:color="auto"/>
              <w:left w:val="nil"/>
              <w:bottom w:val="single" w:sz="6" w:space="0" w:color="auto"/>
              <w:right w:val="nil"/>
            </w:tcBorders>
            <w:vAlign w:val="bottom"/>
            <w:hideMark/>
          </w:tcPr>
          <w:p w14:paraId="20AFA7B6"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2008</w:t>
            </w:r>
          </w:p>
        </w:tc>
        <w:tc>
          <w:tcPr>
            <w:tcW w:w="709" w:type="dxa"/>
            <w:tcBorders>
              <w:top w:val="single" w:sz="8" w:space="0" w:color="auto"/>
              <w:left w:val="nil"/>
              <w:bottom w:val="single" w:sz="6" w:space="0" w:color="auto"/>
              <w:right w:val="nil"/>
            </w:tcBorders>
            <w:vAlign w:val="bottom"/>
            <w:hideMark/>
          </w:tcPr>
          <w:p w14:paraId="0DC1AEDD"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2009</w:t>
            </w:r>
          </w:p>
        </w:tc>
        <w:tc>
          <w:tcPr>
            <w:tcW w:w="710" w:type="dxa"/>
            <w:tcBorders>
              <w:top w:val="single" w:sz="8" w:space="0" w:color="auto"/>
              <w:left w:val="nil"/>
              <w:bottom w:val="single" w:sz="6" w:space="0" w:color="auto"/>
              <w:right w:val="nil"/>
            </w:tcBorders>
            <w:vAlign w:val="bottom"/>
            <w:hideMark/>
          </w:tcPr>
          <w:p w14:paraId="5A5DFB2C"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2010</w:t>
            </w:r>
          </w:p>
        </w:tc>
        <w:tc>
          <w:tcPr>
            <w:tcW w:w="710" w:type="dxa"/>
            <w:tcBorders>
              <w:top w:val="single" w:sz="8" w:space="0" w:color="auto"/>
              <w:left w:val="nil"/>
              <w:bottom w:val="single" w:sz="6" w:space="0" w:color="auto"/>
              <w:right w:val="nil"/>
            </w:tcBorders>
            <w:vAlign w:val="bottom"/>
            <w:hideMark/>
          </w:tcPr>
          <w:p w14:paraId="6279AB3D"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2011</w:t>
            </w:r>
          </w:p>
        </w:tc>
        <w:tc>
          <w:tcPr>
            <w:tcW w:w="710" w:type="dxa"/>
            <w:tcBorders>
              <w:top w:val="single" w:sz="8" w:space="0" w:color="auto"/>
              <w:left w:val="nil"/>
              <w:bottom w:val="single" w:sz="6" w:space="0" w:color="auto"/>
              <w:right w:val="nil"/>
            </w:tcBorders>
          </w:tcPr>
          <w:p w14:paraId="70AB1E58" w14:textId="77777777" w:rsidR="00E2233D" w:rsidRPr="00812B83" w:rsidRDefault="00E2233D"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2012*</w:t>
            </w:r>
          </w:p>
        </w:tc>
      </w:tr>
      <w:tr w:rsidR="00E2233D" w:rsidRPr="00812B83" w14:paraId="3E0E6CC4" w14:textId="77777777" w:rsidTr="00E80303">
        <w:tc>
          <w:tcPr>
            <w:tcW w:w="2349" w:type="dxa"/>
            <w:tcBorders>
              <w:top w:val="single" w:sz="6" w:space="0" w:color="auto"/>
              <w:left w:val="nil"/>
              <w:bottom w:val="nil"/>
              <w:right w:val="nil"/>
            </w:tcBorders>
            <w:hideMark/>
          </w:tcPr>
          <w:p w14:paraId="048AC3E9"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Anläggningstillgångar</w:t>
            </w:r>
          </w:p>
        </w:tc>
        <w:tc>
          <w:tcPr>
            <w:tcW w:w="710" w:type="dxa"/>
            <w:tcBorders>
              <w:top w:val="single" w:sz="6" w:space="0" w:color="auto"/>
              <w:left w:val="nil"/>
              <w:bottom w:val="nil"/>
              <w:right w:val="nil"/>
            </w:tcBorders>
            <w:vAlign w:val="bottom"/>
            <w:hideMark/>
          </w:tcPr>
          <w:p w14:paraId="5A8A705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459,7</w:t>
            </w:r>
          </w:p>
        </w:tc>
        <w:tc>
          <w:tcPr>
            <w:tcW w:w="709" w:type="dxa"/>
            <w:tcBorders>
              <w:top w:val="single" w:sz="6" w:space="0" w:color="auto"/>
              <w:left w:val="nil"/>
              <w:bottom w:val="nil"/>
              <w:right w:val="nil"/>
            </w:tcBorders>
            <w:vAlign w:val="bottom"/>
            <w:hideMark/>
          </w:tcPr>
          <w:p w14:paraId="0C040037"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475,0</w:t>
            </w:r>
          </w:p>
        </w:tc>
        <w:tc>
          <w:tcPr>
            <w:tcW w:w="710" w:type="dxa"/>
            <w:tcBorders>
              <w:top w:val="single" w:sz="6" w:space="0" w:color="auto"/>
              <w:left w:val="nil"/>
              <w:bottom w:val="nil"/>
              <w:right w:val="nil"/>
            </w:tcBorders>
            <w:vAlign w:val="bottom"/>
            <w:hideMark/>
          </w:tcPr>
          <w:p w14:paraId="1088EC37"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504,0</w:t>
            </w:r>
          </w:p>
        </w:tc>
        <w:tc>
          <w:tcPr>
            <w:tcW w:w="710" w:type="dxa"/>
            <w:tcBorders>
              <w:top w:val="single" w:sz="6" w:space="0" w:color="auto"/>
              <w:left w:val="nil"/>
              <w:bottom w:val="nil"/>
              <w:right w:val="nil"/>
            </w:tcBorders>
            <w:vAlign w:val="bottom"/>
          </w:tcPr>
          <w:p w14:paraId="6FDAB03A" w14:textId="4AA986D5" w:rsidR="00E2233D" w:rsidRPr="00812B83" w:rsidRDefault="00E2233D" w:rsidP="00CE05B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536,</w:t>
            </w:r>
            <w:r w:rsidR="00CE05B3">
              <w:rPr>
                <w:rFonts w:ascii="Trade Gothic LT Std Cn" w:hAnsi="Trade Gothic LT Std Cn"/>
                <w:spacing w:val="4"/>
              </w:rPr>
              <w:t>5</w:t>
            </w:r>
          </w:p>
        </w:tc>
        <w:tc>
          <w:tcPr>
            <w:tcW w:w="710" w:type="dxa"/>
            <w:tcBorders>
              <w:top w:val="single" w:sz="6" w:space="0" w:color="auto"/>
              <w:left w:val="nil"/>
              <w:bottom w:val="nil"/>
              <w:right w:val="nil"/>
            </w:tcBorders>
          </w:tcPr>
          <w:p w14:paraId="33A78E64" w14:textId="1FFA722F"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553,4</w:t>
            </w:r>
          </w:p>
        </w:tc>
      </w:tr>
      <w:tr w:rsidR="00E2233D" w:rsidRPr="00812B83" w14:paraId="357DB952" w14:textId="77777777" w:rsidTr="00E80303">
        <w:tc>
          <w:tcPr>
            <w:tcW w:w="2349" w:type="dxa"/>
            <w:hideMark/>
          </w:tcPr>
          <w:p w14:paraId="4A6F7E42"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Bidrag till statlig infrastruktur</w:t>
            </w:r>
          </w:p>
        </w:tc>
        <w:tc>
          <w:tcPr>
            <w:tcW w:w="710" w:type="dxa"/>
            <w:vAlign w:val="bottom"/>
          </w:tcPr>
          <w:p w14:paraId="324B88C3"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09" w:type="dxa"/>
            <w:vAlign w:val="bottom"/>
            <w:hideMark/>
          </w:tcPr>
          <w:p w14:paraId="16CA7211"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0,6</w:t>
            </w:r>
          </w:p>
        </w:tc>
        <w:tc>
          <w:tcPr>
            <w:tcW w:w="710" w:type="dxa"/>
            <w:vAlign w:val="bottom"/>
            <w:hideMark/>
          </w:tcPr>
          <w:p w14:paraId="6F86A5C1"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0,8</w:t>
            </w:r>
          </w:p>
        </w:tc>
        <w:tc>
          <w:tcPr>
            <w:tcW w:w="710" w:type="dxa"/>
            <w:vAlign w:val="bottom"/>
          </w:tcPr>
          <w:p w14:paraId="1B91C411" w14:textId="0B079DB5" w:rsidR="00E2233D" w:rsidRPr="00812B83" w:rsidRDefault="00E2233D" w:rsidP="00CE05B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w:t>
            </w:r>
            <w:r w:rsidR="00CE05B3">
              <w:rPr>
                <w:rFonts w:ascii="Trade Gothic LT Std Cn" w:hAnsi="Trade Gothic LT Std Cn"/>
                <w:spacing w:val="4"/>
              </w:rPr>
              <w:t>2</w:t>
            </w:r>
          </w:p>
        </w:tc>
        <w:tc>
          <w:tcPr>
            <w:tcW w:w="710" w:type="dxa"/>
          </w:tcPr>
          <w:p w14:paraId="421B89AE" w14:textId="264CA247"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1,3</w:t>
            </w:r>
          </w:p>
        </w:tc>
      </w:tr>
      <w:tr w:rsidR="00E2233D" w:rsidRPr="00812B83" w14:paraId="13A25104" w14:textId="77777777" w:rsidTr="00E80303">
        <w:tc>
          <w:tcPr>
            <w:tcW w:w="2349" w:type="dxa"/>
            <w:hideMark/>
          </w:tcPr>
          <w:p w14:paraId="333B41DA"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Omsättningstillgångar</w:t>
            </w:r>
          </w:p>
        </w:tc>
        <w:tc>
          <w:tcPr>
            <w:tcW w:w="710" w:type="dxa"/>
            <w:vAlign w:val="bottom"/>
            <w:hideMark/>
          </w:tcPr>
          <w:p w14:paraId="035A117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115,7</w:t>
            </w:r>
          </w:p>
        </w:tc>
        <w:tc>
          <w:tcPr>
            <w:tcW w:w="709" w:type="dxa"/>
            <w:vAlign w:val="bottom"/>
            <w:hideMark/>
          </w:tcPr>
          <w:p w14:paraId="315D4186"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132,4</w:t>
            </w:r>
          </w:p>
        </w:tc>
        <w:tc>
          <w:tcPr>
            <w:tcW w:w="710" w:type="dxa"/>
            <w:vAlign w:val="bottom"/>
            <w:hideMark/>
          </w:tcPr>
          <w:p w14:paraId="61A7811A"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127,3</w:t>
            </w:r>
          </w:p>
        </w:tc>
        <w:tc>
          <w:tcPr>
            <w:tcW w:w="710" w:type="dxa"/>
            <w:vAlign w:val="bottom"/>
          </w:tcPr>
          <w:p w14:paraId="7210B0F6" w14:textId="641DD76C" w:rsidR="00E2233D" w:rsidRPr="00812B83" w:rsidRDefault="00CE05B3" w:rsidP="00CE05B3">
            <w:pPr>
              <w:spacing w:before="20" w:after="20" w:line="220" w:lineRule="exact"/>
              <w:jc w:val="right"/>
              <w:rPr>
                <w:rFonts w:ascii="Trade Gothic LT Std Cn" w:hAnsi="Trade Gothic LT Std Cn"/>
                <w:spacing w:val="4"/>
              </w:rPr>
            </w:pPr>
            <w:r>
              <w:rPr>
                <w:rFonts w:ascii="Trade Gothic LT Std Cn" w:hAnsi="Trade Gothic LT Std Cn"/>
                <w:spacing w:val="4"/>
              </w:rPr>
              <w:t>139,0</w:t>
            </w:r>
          </w:p>
        </w:tc>
        <w:tc>
          <w:tcPr>
            <w:tcW w:w="710" w:type="dxa"/>
          </w:tcPr>
          <w:p w14:paraId="0561CA80" w14:textId="0C99179C"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164,3</w:t>
            </w:r>
          </w:p>
        </w:tc>
      </w:tr>
      <w:tr w:rsidR="00E2233D" w:rsidRPr="00812B83" w14:paraId="0327D96E" w14:textId="77777777" w:rsidTr="00E80303">
        <w:tc>
          <w:tcPr>
            <w:tcW w:w="2349" w:type="dxa"/>
            <w:hideMark/>
          </w:tcPr>
          <w:p w14:paraId="550AC8FD"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Summa tillgångar</w:t>
            </w:r>
          </w:p>
        </w:tc>
        <w:tc>
          <w:tcPr>
            <w:tcW w:w="710" w:type="dxa"/>
            <w:vAlign w:val="bottom"/>
            <w:hideMark/>
          </w:tcPr>
          <w:p w14:paraId="19CD7724"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575,4</w:t>
            </w:r>
          </w:p>
        </w:tc>
        <w:tc>
          <w:tcPr>
            <w:tcW w:w="709" w:type="dxa"/>
            <w:vAlign w:val="bottom"/>
            <w:hideMark/>
          </w:tcPr>
          <w:p w14:paraId="7A6062C3"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608,1</w:t>
            </w:r>
          </w:p>
        </w:tc>
        <w:tc>
          <w:tcPr>
            <w:tcW w:w="710" w:type="dxa"/>
            <w:vAlign w:val="bottom"/>
            <w:hideMark/>
          </w:tcPr>
          <w:p w14:paraId="5EB9C601"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632,0</w:t>
            </w:r>
          </w:p>
        </w:tc>
        <w:tc>
          <w:tcPr>
            <w:tcW w:w="710" w:type="dxa"/>
            <w:vAlign w:val="bottom"/>
          </w:tcPr>
          <w:p w14:paraId="17EDF540" w14:textId="49926D3A" w:rsidR="00E2233D" w:rsidRPr="00812B83" w:rsidRDefault="00CE05B3"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676,9</w:t>
            </w:r>
          </w:p>
        </w:tc>
        <w:tc>
          <w:tcPr>
            <w:tcW w:w="710" w:type="dxa"/>
          </w:tcPr>
          <w:p w14:paraId="1EE64668" w14:textId="56EA88D1" w:rsidR="00E2233D" w:rsidRPr="00812B83" w:rsidRDefault="00206B6A"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719,0</w:t>
            </w:r>
          </w:p>
        </w:tc>
      </w:tr>
      <w:tr w:rsidR="00E2233D" w:rsidRPr="00812B83" w14:paraId="378DDF0A" w14:textId="77777777" w:rsidTr="00E80303">
        <w:tc>
          <w:tcPr>
            <w:tcW w:w="2349" w:type="dxa"/>
          </w:tcPr>
          <w:p w14:paraId="2ACCF5AD" w14:textId="77777777" w:rsidR="00E2233D" w:rsidRPr="00812B83" w:rsidRDefault="00E2233D" w:rsidP="00E80303">
            <w:pPr>
              <w:spacing w:before="20" w:after="20" w:line="220" w:lineRule="exact"/>
              <w:rPr>
                <w:rFonts w:ascii="Trade Gothic LT Std Cn" w:hAnsi="Trade Gothic LT Std Cn"/>
                <w:spacing w:val="4"/>
              </w:rPr>
            </w:pPr>
          </w:p>
        </w:tc>
        <w:tc>
          <w:tcPr>
            <w:tcW w:w="710" w:type="dxa"/>
            <w:vAlign w:val="bottom"/>
          </w:tcPr>
          <w:p w14:paraId="13F9C7D8"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09" w:type="dxa"/>
            <w:vAlign w:val="bottom"/>
          </w:tcPr>
          <w:p w14:paraId="7074535A"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10" w:type="dxa"/>
            <w:vAlign w:val="bottom"/>
          </w:tcPr>
          <w:p w14:paraId="39AE9224"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10" w:type="dxa"/>
            <w:vAlign w:val="bottom"/>
          </w:tcPr>
          <w:p w14:paraId="79293EE0"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10" w:type="dxa"/>
          </w:tcPr>
          <w:p w14:paraId="3E5E025F" w14:textId="77777777" w:rsidR="00E2233D" w:rsidRPr="00812B83" w:rsidRDefault="00E2233D" w:rsidP="00E80303">
            <w:pPr>
              <w:spacing w:before="20" w:after="20" w:line="220" w:lineRule="exact"/>
              <w:jc w:val="right"/>
              <w:rPr>
                <w:rFonts w:ascii="Trade Gothic LT Std Cn" w:hAnsi="Trade Gothic LT Std Cn"/>
                <w:spacing w:val="4"/>
              </w:rPr>
            </w:pPr>
          </w:p>
        </w:tc>
      </w:tr>
      <w:tr w:rsidR="00E2233D" w:rsidRPr="00812B83" w14:paraId="3ADE6FB8" w14:textId="77777777" w:rsidTr="00E80303">
        <w:tc>
          <w:tcPr>
            <w:tcW w:w="2349" w:type="dxa"/>
            <w:hideMark/>
          </w:tcPr>
          <w:p w14:paraId="58B24505"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Eget kapital</w:t>
            </w:r>
          </w:p>
        </w:tc>
        <w:tc>
          <w:tcPr>
            <w:tcW w:w="710" w:type="dxa"/>
            <w:vAlign w:val="bottom"/>
            <w:hideMark/>
          </w:tcPr>
          <w:p w14:paraId="4A0EA81C"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303,7</w:t>
            </w:r>
          </w:p>
        </w:tc>
        <w:tc>
          <w:tcPr>
            <w:tcW w:w="709" w:type="dxa"/>
            <w:vAlign w:val="bottom"/>
            <w:hideMark/>
          </w:tcPr>
          <w:p w14:paraId="2F54051A"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314,1</w:t>
            </w:r>
          </w:p>
        </w:tc>
        <w:tc>
          <w:tcPr>
            <w:tcW w:w="710" w:type="dxa"/>
            <w:vAlign w:val="bottom"/>
            <w:hideMark/>
          </w:tcPr>
          <w:p w14:paraId="4554827F"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328,8</w:t>
            </w:r>
          </w:p>
        </w:tc>
        <w:tc>
          <w:tcPr>
            <w:tcW w:w="710" w:type="dxa"/>
            <w:vAlign w:val="bottom"/>
          </w:tcPr>
          <w:p w14:paraId="561F29FC" w14:textId="27F38F49" w:rsidR="00E2233D" w:rsidRPr="00812B83" w:rsidRDefault="00CE05B3" w:rsidP="00E80303">
            <w:pPr>
              <w:spacing w:before="20" w:after="20" w:line="220" w:lineRule="exact"/>
              <w:jc w:val="right"/>
              <w:rPr>
                <w:rFonts w:ascii="Trade Gothic LT Std Cn" w:hAnsi="Trade Gothic LT Std Cn"/>
                <w:spacing w:val="4"/>
              </w:rPr>
            </w:pPr>
            <w:r>
              <w:rPr>
                <w:rFonts w:ascii="Trade Gothic LT Std Cn" w:hAnsi="Trade Gothic LT Std Cn"/>
                <w:spacing w:val="4"/>
              </w:rPr>
              <w:t>336,2</w:t>
            </w:r>
          </w:p>
        </w:tc>
        <w:tc>
          <w:tcPr>
            <w:tcW w:w="710" w:type="dxa"/>
          </w:tcPr>
          <w:p w14:paraId="049A9F50" w14:textId="00BDD6C4"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350,1</w:t>
            </w:r>
          </w:p>
        </w:tc>
      </w:tr>
      <w:tr w:rsidR="00E2233D" w:rsidRPr="00812B83" w14:paraId="333BF8E6" w14:textId="77777777" w:rsidTr="00E80303">
        <w:tc>
          <w:tcPr>
            <w:tcW w:w="2349" w:type="dxa"/>
            <w:hideMark/>
          </w:tcPr>
          <w:p w14:paraId="0270AD68"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Avsättningar</w:t>
            </w:r>
          </w:p>
        </w:tc>
        <w:tc>
          <w:tcPr>
            <w:tcW w:w="710" w:type="dxa"/>
            <w:vAlign w:val="bottom"/>
            <w:hideMark/>
          </w:tcPr>
          <w:p w14:paraId="37B90DC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28,5</w:t>
            </w:r>
          </w:p>
        </w:tc>
        <w:tc>
          <w:tcPr>
            <w:tcW w:w="709" w:type="dxa"/>
            <w:vAlign w:val="bottom"/>
            <w:hideMark/>
          </w:tcPr>
          <w:p w14:paraId="515352F5"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32,6</w:t>
            </w:r>
          </w:p>
        </w:tc>
        <w:tc>
          <w:tcPr>
            <w:tcW w:w="710" w:type="dxa"/>
            <w:vAlign w:val="bottom"/>
            <w:hideMark/>
          </w:tcPr>
          <w:p w14:paraId="04A2578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37,5</w:t>
            </w:r>
          </w:p>
        </w:tc>
        <w:tc>
          <w:tcPr>
            <w:tcW w:w="710" w:type="dxa"/>
            <w:vAlign w:val="bottom"/>
          </w:tcPr>
          <w:p w14:paraId="630567D4" w14:textId="3D006295" w:rsidR="00E2233D" w:rsidRPr="00812B83" w:rsidRDefault="00E2233D" w:rsidP="00CE05B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42,</w:t>
            </w:r>
            <w:r w:rsidR="00CE05B3">
              <w:rPr>
                <w:rFonts w:ascii="Trade Gothic LT Std Cn" w:hAnsi="Trade Gothic LT Std Cn"/>
                <w:spacing w:val="4"/>
              </w:rPr>
              <w:t>1</w:t>
            </w:r>
          </w:p>
        </w:tc>
        <w:tc>
          <w:tcPr>
            <w:tcW w:w="710" w:type="dxa"/>
          </w:tcPr>
          <w:p w14:paraId="616D2547" w14:textId="01631369"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43,1</w:t>
            </w:r>
          </w:p>
        </w:tc>
      </w:tr>
      <w:tr w:rsidR="00E2233D" w:rsidRPr="00812B83" w14:paraId="7AE52907" w14:textId="77777777" w:rsidTr="00E80303">
        <w:tc>
          <w:tcPr>
            <w:tcW w:w="2349" w:type="dxa"/>
            <w:hideMark/>
          </w:tcPr>
          <w:p w14:paraId="1EC85CCF"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Långfristiga skulder</w:t>
            </w:r>
          </w:p>
        </w:tc>
        <w:tc>
          <w:tcPr>
            <w:tcW w:w="710" w:type="dxa"/>
            <w:vAlign w:val="bottom"/>
            <w:hideMark/>
          </w:tcPr>
          <w:p w14:paraId="079D2F1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121,4</w:t>
            </w:r>
          </w:p>
        </w:tc>
        <w:tc>
          <w:tcPr>
            <w:tcW w:w="709" w:type="dxa"/>
            <w:vAlign w:val="bottom"/>
            <w:hideMark/>
          </w:tcPr>
          <w:p w14:paraId="3424608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120,7</w:t>
            </w:r>
          </w:p>
        </w:tc>
        <w:tc>
          <w:tcPr>
            <w:tcW w:w="710" w:type="dxa"/>
            <w:vAlign w:val="bottom"/>
            <w:hideMark/>
          </w:tcPr>
          <w:p w14:paraId="72989081"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128,7</w:t>
            </w:r>
          </w:p>
        </w:tc>
        <w:tc>
          <w:tcPr>
            <w:tcW w:w="710" w:type="dxa"/>
            <w:vAlign w:val="bottom"/>
          </w:tcPr>
          <w:p w14:paraId="61ECA729" w14:textId="4AF2B0EC" w:rsidR="00E2233D" w:rsidRPr="00812B83" w:rsidRDefault="00CE05B3"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159,8</w:t>
            </w:r>
          </w:p>
        </w:tc>
        <w:tc>
          <w:tcPr>
            <w:tcW w:w="710" w:type="dxa"/>
          </w:tcPr>
          <w:p w14:paraId="4ED5CB4D" w14:textId="1D6C44B1" w:rsidR="00E2233D" w:rsidRPr="00812B83" w:rsidRDefault="00206B6A" w:rsidP="00206B6A">
            <w:pPr>
              <w:spacing w:before="20" w:after="20" w:line="220" w:lineRule="exact"/>
              <w:jc w:val="right"/>
              <w:rPr>
                <w:rFonts w:ascii="Trade Gothic LT Std Cn" w:hAnsi="Trade Gothic LT Std Cn"/>
                <w:spacing w:val="4"/>
              </w:rPr>
            </w:pPr>
            <w:r>
              <w:rPr>
                <w:rFonts w:ascii="Trade Gothic LT Std Cn" w:hAnsi="Trade Gothic LT Std Cn"/>
                <w:spacing w:val="4"/>
              </w:rPr>
              <w:t>179,8</w:t>
            </w:r>
          </w:p>
        </w:tc>
      </w:tr>
      <w:tr w:rsidR="00E2233D" w:rsidRPr="00812B83" w14:paraId="7AF58BFD" w14:textId="77777777" w:rsidTr="00E80303">
        <w:tc>
          <w:tcPr>
            <w:tcW w:w="2349" w:type="dxa"/>
            <w:hideMark/>
          </w:tcPr>
          <w:p w14:paraId="4463EC80"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Kortfristiga skulder</w:t>
            </w:r>
          </w:p>
        </w:tc>
        <w:tc>
          <w:tcPr>
            <w:tcW w:w="710" w:type="dxa"/>
            <w:vAlign w:val="bottom"/>
            <w:hideMark/>
          </w:tcPr>
          <w:p w14:paraId="4874C730"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121,7</w:t>
            </w:r>
          </w:p>
        </w:tc>
        <w:tc>
          <w:tcPr>
            <w:tcW w:w="709" w:type="dxa"/>
            <w:vAlign w:val="bottom"/>
            <w:hideMark/>
          </w:tcPr>
          <w:p w14:paraId="430A4A5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140,7</w:t>
            </w:r>
          </w:p>
        </w:tc>
        <w:tc>
          <w:tcPr>
            <w:tcW w:w="710" w:type="dxa"/>
            <w:vAlign w:val="bottom"/>
            <w:hideMark/>
          </w:tcPr>
          <w:p w14:paraId="7CD3A806"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137,0</w:t>
            </w:r>
          </w:p>
        </w:tc>
        <w:tc>
          <w:tcPr>
            <w:tcW w:w="710" w:type="dxa"/>
            <w:vAlign w:val="bottom"/>
          </w:tcPr>
          <w:p w14:paraId="5EE1F101" w14:textId="7B831F15" w:rsidR="00E2233D" w:rsidRPr="00812B83" w:rsidRDefault="00E2233D" w:rsidP="00CE05B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138,</w:t>
            </w:r>
            <w:r w:rsidR="00CE05B3">
              <w:rPr>
                <w:rFonts w:ascii="Trade Gothic LT Std Cn" w:hAnsi="Trade Gothic LT Std Cn"/>
                <w:spacing w:val="4"/>
              </w:rPr>
              <w:t>7</w:t>
            </w:r>
          </w:p>
        </w:tc>
        <w:tc>
          <w:tcPr>
            <w:tcW w:w="710" w:type="dxa"/>
          </w:tcPr>
          <w:p w14:paraId="1CE792C0" w14:textId="719502B6"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146,0</w:t>
            </w:r>
          </w:p>
        </w:tc>
      </w:tr>
      <w:tr w:rsidR="00E2233D" w:rsidRPr="00812B83" w14:paraId="1F698BF7" w14:textId="77777777" w:rsidTr="00E80303">
        <w:tc>
          <w:tcPr>
            <w:tcW w:w="2349" w:type="dxa"/>
            <w:tcBorders>
              <w:top w:val="nil"/>
              <w:left w:val="nil"/>
              <w:bottom w:val="single" w:sz="4" w:space="0" w:color="auto"/>
              <w:right w:val="nil"/>
            </w:tcBorders>
            <w:hideMark/>
          </w:tcPr>
          <w:p w14:paraId="39086A9D"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Summa eget kapital, avsättningar och skulder</w:t>
            </w:r>
          </w:p>
        </w:tc>
        <w:tc>
          <w:tcPr>
            <w:tcW w:w="710" w:type="dxa"/>
            <w:tcBorders>
              <w:top w:val="nil"/>
              <w:left w:val="nil"/>
              <w:bottom w:val="single" w:sz="4" w:space="0" w:color="auto"/>
              <w:right w:val="nil"/>
            </w:tcBorders>
            <w:vAlign w:val="bottom"/>
            <w:hideMark/>
          </w:tcPr>
          <w:p w14:paraId="12EECCB3"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575,4</w:t>
            </w:r>
          </w:p>
        </w:tc>
        <w:tc>
          <w:tcPr>
            <w:tcW w:w="709" w:type="dxa"/>
            <w:tcBorders>
              <w:top w:val="nil"/>
              <w:left w:val="nil"/>
              <w:bottom w:val="single" w:sz="4" w:space="0" w:color="auto"/>
              <w:right w:val="nil"/>
            </w:tcBorders>
            <w:vAlign w:val="bottom"/>
            <w:hideMark/>
          </w:tcPr>
          <w:p w14:paraId="6E2FA353"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608,1</w:t>
            </w:r>
          </w:p>
        </w:tc>
        <w:tc>
          <w:tcPr>
            <w:tcW w:w="710" w:type="dxa"/>
            <w:tcBorders>
              <w:top w:val="nil"/>
              <w:left w:val="nil"/>
              <w:bottom w:val="single" w:sz="4" w:space="0" w:color="auto"/>
              <w:right w:val="nil"/>
            </w:tcBorders>
            <w:vAlign w:val="bottom"/>
            <w:hideMark/>
          </w:tcPr>
          <w:p w14:paraId="34999F1D"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632</w:t>
            </w:r>
          </w:p>
        </w:tc>
        <w:tc>
          <w:tcPr>
            <w:tcW w:w="710" w:type="dxa"/>
            <w:tcBorders>
              <w:top w:val="nil"/>
              <w:left w:val="nil"/>
              <w:bottom w:val="single" w:sz="4" w:space="0" w:color="auto"/>
              <w:right w:val="nil"/>
            </w:tcBorders>
            <w:vAlign w:val="bottom"/>
          </w:tcPr>
          <w:p w14:paraId="0479EE09" w14:textId="1D2C8455" w:rsidR="00E2233D" w:rsidRPr="00812B83" w:rsidRDefault="00CE05B3"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676,9</w:t>
            </w:r>
          </w:p>
        </w:tc>
        <w:tc>
          <w:tcPr>
            <w:tcW w:w="710" w:type="dxa"/>
            <w:tcBorders>
              <w:top w:val="nil"/>
              <w:left w:val="nil"/>
              <w:bottom w:val="single" w:sz="4" w:space="0" w:color="auto"/>
              <w:right w:val="nil"/>
            </w:tcBorders>
          </w:tcPr>
          <w:p w14:paraId="7C95FEE4" w14:textId="77777777" w:rsidR="00E2233D" w:rsidRDefault="00E2233D" w:rsidP="00E80303">
            <w:pPr>
              <w:spacing w:before="20" w:after="20" w:line="220" w:lineRule="exact"/>
              <w:jc w:val="right"/>
              <w:rPr>
                <w:rFonts w:ascii="Trade Gothic LT Std Cn" w:hAnsi="Trade Gothic LT Std Cn"/>
                <w:b/>
                <w:spacing w:val="4"/>
              </w:rPr>
            </w:pPr>
          </w:p>
          <w:p w14:paraId="54AD8238" w14:textId="0481FD87" w:rsidR="00206B6A" w:rsidRPr="00812B83" w:rsidRDefault="00206B6A"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719,0</w:t>
            </w:r>
          </w:p>
        </w:tc>
      </w:tr>
      <w:tr w:rsidR="00E2233D" w:rsidRPr="00812B83" w14:paraId="1D98446C" w14:textId="77777777" w:rsidTr="00E80303">
        <w:tc>
          <w:tcPr>
            <w:tcW w:w="2349" w:type="dxa"/>
            <w:tcBorders>
              <w:top w:val="single" w:sz="4" w:space="0" w:color="auto"/>
              <w:left w:val="nil"/>
              <w:bottom w:val="single" w:sz="8" w:space="0" w:color="auto"/>
              <w:right w:val="nil"/>
            </w:tcBorders>
            <w:hideMark/>
          </w:tcPr>
          <w:p w14:paraId="2F2B529B"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Ansvarsförbindelser</w:t>
            </w:r>
          </w:p>
          <w:p w14:paraId="2C0CCFEA"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 xml:space="preserve">    varav pensionsförpliktelser som inte ingår i balansräkningen </w:t>
            </w:r>
          </w:p>
        </w:tc>
        <w:tc>
          <w:tcPr>
            <w:tcW w:w="710" w:type="dxa"/>
            <w:tcBorders>
              <w:top w:val="single" w:sz="4" w:space="0" w:color="auto"/>
              <w:left w:val="nil"/>
              <w:bottom w:val="single" w:sz="8" w:space="0" w:color="auto"/>
              <w:right w:val="nil"/>
            </w:tcBorders>
          </w:tcPr>
          <w:p w14:paraId="0291020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379,3</w:t>
            </w:r>
          </w:p>
          <w:p w14:paraId="10086F7D" w14:textId="77777777" w:rsidR="00E2233D" w:rsidRPr="00812B83" w:rsidRDefault="00E2233D" w:rsidP="00E80303">
            <w:pPr>
              <w:spacing w:before="20" w:after="20" w:line="220" w:lineRule="exact"/>
              <w:jc w:val="right"/>
              <w:rPr>
                <w:rFonts w:ascii="Trade Gothic LT Std Cn" w:hAnsi="Trade Gothic LT Std Cn"/>
                <w:spacing w:val="4"/>
              </w:rPr>
            </w:pPr>
          </w:p>
          <w:p w14:paraId="2EA9BBD2"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200,2</w:t>
            </w:r>
          </w:p>
        </w:tc>
        <w:tc>
          <w:tcPr>
            <w:tcW w:w="709" w:type="dxa"/>
            <w:tcBorders>
              <w:top w:val="single" w:sz="4" w:space="0" w:color="auto"/>
              <w:left w:val="nil"/>
              <w:bottom w:val="single" w:sz="8" w:space="0" w:color="auto"/>
              <w:right w:val="nil"/>
            </w:tcBorders>
          </w:tcPr>
          <w:p w14:paraId="4097349E"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399,5</w:t>
            </w:r>
          </w:p>
          <w:p w14:paraId="03CA5643" w14:textId="77777777" w:rsidR="00E2233D" w:rsidRPr="00812B83" w:rsidRDefault="00E2233D" w:rsidP="00E80303">
            <w:pPr>
              <w:spacing w:before="20" w:after="20" w:line="220" w:lineRule="exact"/>
              <w:jc w:val="right"/>
              <w:rPr>
                <w:rFonts w:ascii="Trade Gothic LT Std Cn" w:hAnsi="Trade Gothic LT Std Cn"/>
                <w:spacing w:val="4"/>
              </w:rPr>
            </w:pPr>
          </w:p>
          <w:p w14:paraId="045BF90C"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204,5</w:t>
            </w:r>
          </w:p>
        </w:tc>
        <w:tc>
          <w:tcPr>
            <w:tcW w:w="710" w:type="dxa"/>
            <w:tcBorders>
              <w:top w:val="single" w:sz="4" w:space="0" w:color="auto"/>
              <w:left w:val="nil"/>
              <w:bottom w:val="single" w:sz="8" w:space="0" w:color="auto"/>
              <w:right w:val="nil"/>
            </w:tcBorders>
          </w:tcPr>
          <w:p w14:paraId="576DF762"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391,1</w:t>
            </w:r>
          </w:p>
          <w:p w14:paraId="30B84305" w14:textId="77777777" w:rsidR="00E2233D" w:rsidRPr="00812B83" w:rsidRDefault="00E2233D" w:rsidP="00E80303">
            <w:pPr>
              <w:spacing w:before="20" w:after="20" w:line="220" w:lineRule="exact"/>
              <w:jc w:val="right"/>
              <w:rPr>
                <w:rFonts w:ascii="Trade Gothic LT Std Cn" w:hAnsi="Trade Gothic LT Std Cn"/>
                <w:spacing w:val="4"/>
              </w:rPr>
            </w:pPr>
          </w:p>
          <w:p w14:paraId="27EFD72E"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195,0</w:t>
            </w:r>
          </w:p>
        </w:tc>
        <w:tc>
          <w:tcPr>
            <w:tcW w:w="710" w:type="dxa"/>
            <w:tcBorders>
              <w:top w:val="single" w:sz="4" w:space="0" w:color="auto"/>
              <w:left w:val="nil"/>
              <w:bottom w:val="single" w:sz="8" w:space="0" w:color="auto"/>
              <w:right w:val="nil"/>
            </w:tcBorders>
          </w:tcPr>
          <w:p w14:paraId="371EDAAD" w14:textId="643EAA51" w:rsidR="00E2233D" w:rsidRPr="00812B83" w:rsidRDefault="00CE05B3" w:rsidP="00E80303">
            <w:pPr>
              <w:spacing w:before="20" w:after="20" w:line="220" w:lineRule="exact"/>
              <w:jc w:val="right"/>
              <w:rPr>
                <w:rFonts w:ascii="Trade Gothic LT Std Cn" w:hAnsi="Trade Gothic LT Std Cn"/>
                <w:spacing w:val="4"/>
              </w:rPr>
            </w:pPr>
            <w:r>
              <w:rPr>
                <w:rFonts w:ascii="Trade Gothic LT Std Cn" w:hAnsi="Trade Gothic LT Std Cn"/>
                <w:spacing w:val="4"/>
              </w:rPr>
              <w:t>411,1</w:t>
            </w:r>
          </w:p>
          <w:p w14:paraId="35B7E5F5" w14:textId="77777777" w:rsidR="00E2233D" w:rsidRPr="00812B83" w:rsidRDefault="00E2233D" w:rsidP="00E80303">
            <w:pPr>
              <w:spacing w:before="20" w:after="20" w:line="220" w:lineRule="exact"/>
              <w:jc w:val="right"/>
              <w:rPr>
                <w:rFonts w:ascii="Trade Gothic LT Std Cn" w:hAnsi="Trade Gothic LT Std Cn"/>
                <w:spacing w:val="4"/>
              </w:rPr>
            </w:pPr>
          </w:p>
          <w:p w14:paraId="6AFDA9F0" w14:textId="78C26917" w:rsidR="00E2233D" w:rsidRPr="00812B83" w:rsidRDefault="00CE05B3" w:rsidP="00E80303">
            <w:pPr>
              <w:spacing w:before="20" w:after="20" w:line="220" w:lineRule="exact"/>
              <w:jc w:val="right"/>
              <w:rPr>
                <w:rFonts w:ascii="Trade Gothic LT Std Cn" w:hAnsi="Trade Gothic LT Std Cn"/>
                <w:spacing w:val="4"/>
              </w:rPr>
            </w:pPr>
            <w:r>
              <w:rPr>
                <w:rFonts w:ascii="Trade Gothic LT Std Cn" w:hAnsi="Trade Gothic LT Std Cn"/>
                <w:spacing w:val="4"/>
              </w:rPr>
              <w:t>215,9</w:t>
            </w:r>
          </w:p>
        </w:tc>
        <w:tc>
          <w:tcPr>
            <w:tcW w:w="710" w:type="dxa"/>
            <w:tcBorders>
              <w:top w:val="single" w:sz="4" w:space="0" w:color="auto"/>
              <w:left w:val="nil"/>
              <w:bottom w:val="single" w:sz="8" w:space="0" w:color="auto"/>
              <w:right w:val="nil"/>
            </w:tcBorders>
          </w:tcPr>
          <w:p w14:paraId="6797D8A6" w14:textId="4913F5C7" w:rsidR="00E2233D"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w:t>
            </w:r>
          </w:p>
          <w:p w14:paraId="0C3ADBEE" w14:textId="77777777" w:rsidR="00206B6A" w:rsidRDefault="00206B6A" w:rsidP="00E80303">
            <w:pPr>
              <w:spacing w:before="20" w:after="20" w:line="220" w:lineRule="exact"/>
              <w:jc w:val="right"/>
              <w:rPr>
                <w:rFonts w:ascii="Trade Gothic LT Std Cn" w:hAnsi="Trade Gothic LT Std Cn"/>
                <w:spacing w:val="4"/>
              </w:rPr>
            </w:pPr>
          </w:p>
          <w:p w14:paraId="206D5666" w14:textId="256324A8" w:rsidR="00206B6A"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214,5</w:t>
            </w:r>
          </w:p>
        </w:tc>
      </w:tr>
    </w:tbl>
    <w:p w14:paraId="25578339" w14:textId="52DAF6FE" w:rsidR="005747A0" w:rsidRDefault="00E2233D" w:rsidP="00E80303">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 Kommun</w:t>
      </w:r>
      <w:r>
        <w:rPr>
          <w:rFonts w:ascii="TradeGothic CondEighteen" w:hAnsi="TradeGothic CondEighteen"/>
          <w:spacing w:val="4"/>
          <w:sz w:val="14"/>
        </w:rPr>
        <w:t>ernas samlade balansräkning 2012</w:t>
      </w:r>
      <w:r w:rsidR="007A05B0">
        <w:rPr>
          <w:rFonts w:ascii="TradeGothic CondEighteen" w:hAnsi="TradeGothic CondEighteen"/>
          <w:spacing w:val="4"/>
          <w:sz w:val="14"/>
        </w:rPr>
        <w:t xml:space="preserve"> är preliminär.                                                                       </w:t>
      </w:r>
      <w:r w:rsidRPr="00812B83">
        <w:rPr>
          <w:rFonts w:ascii="TradeGothic CondEighteen" w:hAnsi="TradeGothic CondEighteen"/>
          <w:spacing w:val="4"/>
          <w:sz w:val="14"/>
        </w:rPr>
        <w:t>Källa: Statistiska centralbyrån, räkenskapssammandraget.</w:t>
      </w:r>
    </w:p>
    <w:p w14:paraId="1AD21CB2" w14:textId="77777777" w:rsidR="005747A0" w:rsidRDefault="005747A0">
      <w:pPr>
        <w:overflowPunct/>
        <w:autoSpaceDE/>
        <w:autoSpaceDN/>
        <w:adjustRightInd/>
        <w:textAlignment w:val="auto"/>
        <w:rPr>
          <w:rFonts w:ascii="TradeGothic CondEighteen" w:hAnsi="TradeGothic CondEighteen"/>
          <w:spacing w:val="4"/>
          <w:sz w:val="14"/>
        </w:rPr>
      </w:pPr>
      <w:r>
        <w:rPr>
          <w:rFonts w:ascii="TradeGothic CondEighteen" w:hAnsi="TradeGothic CondEighteen"/>
          <w:spacing w:val="4"/>
          <w:sz w:val="14"/>
        </w:rPr>
        <w:br w:type="page"/>
      </w:r>
    </w:p>
    <w:p w14:paraId="0B09B407" w14:textId="77777777" w:rsidR="00E2233D" w:rsidRPr="00812B83" w:rsidRDefault="00E2233D" w:rsidP="00E80303">
      <w:pPr>
        <w:spacing w:before="120" w:line="160" w:lineRule="exact"/>
        <w:rPr>
          <w:rFonts w:ascii="TradeGothic CondEighteen" w:hAnsi="TradeGothic CondEighteen"/>
          <w:spacing w:val="4"/>
          <w:sz w:val="14"/>
        </w:rPr>
      </w:pPr>
    </w:p>
    <w:p w14:paraId="491ABC4F" w14:textId="77777777" w:rsidR="00E2233D" w:rsidRDefault="00E2233D" w:rsidP="00E80303">
      <w:pPr>
        <w:pStyle w:val="TabellRubrik"/>
      </w:pPr>
      <w:r>
        <w:t xml:space="preserve">Tabell </w:t>
      </w:r>
      <w:fldSimple w:instr=" SEQ Tabell \* ARABIC ">
        <w:r w:rsidR="00756367">
          <w:rPr>
            <w:noProof/>
          </w:rPr>
          <w:t>5</w:t>
        </w:r>
      </w:fldSimple>
      <w:r>
        <w:tab/>
        <w:t>Landstingens balansräkning 2008–2012</w:t>
      </w:r>
    </w:p>
    <w:tbl>
      <w:tblPr>
        <w:tblW w:w="0" w:type="auto"/>
        <w:tblLayout w:type="fixed"/>
        <w:tblCellMar>
          <w:left w:w="0" w:type="dxa"/>
        </w:tblCellMar>
        <w:tblLook w:val="04A0" w:firstRow="1" w:lastRow="0" w:firstColumn="1" w:lastColumn="0" w:noHBand="0" w:noVBand="1"/>
      </w:tblPr>
      <w:tblGrid>
        <w:gridCol w:w="2349"/>
        <w:gridCol w:w="710"/>
        <w:gridCol w:w="709"/>
        <w:gridCol w:w="710"/>
        <w:gridCol w:w="710"/>
        <w:gridCol w:w="710"/>
      </w:tblGrid>
      <w:tr w:rsidR="00E2233D" w:rsidRPr="00812B83" w14:paraId="1CFF3FDE" w14:textId="77777777" w:rsidTr="00E80303">
        <w:tc>
          <w:tcPr>
            <w:tcW w:w="2349" w:type="dxa"/>
            <w:tcBorders>
              <w:top w:val="single" w:sz="8" w:space="0" w:color="auto"/>
              <w:left w:val="nil"/>
              <w:bottom w:val="single" w:sz="6" w:space="0" w:color="auto"/>
              <w:right w:val="nil"/>
            </w:tcBorders>
            <w:hideMark/>
          </w:tcPr>
          <w:p w14:paraId="21B6EE74"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Miljarder kronor</w:t>
            </w:r>
          </w:p>
        </w:tc>
        <w:tc>
          <w:tcPr>
            <w:tcW w:w="710" w:type="dxa"/>
            <w:tcBorders>
              <w:top w:val="single" w:sz="8" w:space="0" w:color="auto"/>
              <w:left w:val="nil"/>
              <w:bottom w:val="single" w:sz="6" w:space="0" w:color="auto"/>
              <w:right w:val="nil"/>
            </w:tcBorders>
            <w:hideMark/>
          </w:tcPr>
          <w:p w14:paraId="01E6A41F"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2008</w:t>
            </w:r>
          </w:p>
        </w:tc>
        <w:tc>
          <w:tcPr>
            <w:tcW w:w="709" w:type="dxa"/>
            <w:tcBorders>
              <w:top w:val="single" w:sz="8" w:space="0" w:color="auto"/>
              <w:left w:val="nil"/>
              <w:bottom w:val="single" w:sz="6" w:space="0" w:color="auto"/>
              <w:right w:val="nil"/>
            </w:tcBorders>
            <w:hideMark/>
          </w:tcPr>
          <w:p w14:paraId="0832F3C9"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2009</w:t>
            </w:r>
          </w:p>
        </w:tc>
        <w:tc>
          <w:tcPr>
            <w:tcW w:w="710" w:type="dxa"/>
            <w:tcBorders>
              <w:top w:val="single" w:sz="8" w:space="0" w:color="auto"/>
              <w:left w:val="nil"/>
              <w:bottom w:val="single" w:sz="6" w:space="0" w:color="auto"/>
              <w:right w:val="nil"/>
            </w:tcBorders>
            <w:vAlign w:val="bottom"/>
            <w:hideMark/>
          </w:tcPr>
          <w:p w14:paraId="25BF142E"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2010</w:t>
            </w:r>
          </w:p>
        </w:tc>
        <w:tc>
          <w:tcPr>
            <w:tcW w:w="710" w:type="dxa"/>
            <w:tcBorders>
              <w:top w:val="single" w:sz="8" w:space="0" w:color="auto"/>
              <w:left w:val="nil"/>
              <w:bottom w:val="single" w:sz="6" w:space="0" w:color="auto"/>
              <w:right w:val="nil"/>
            </w:tcBorders>
            <w:vAlign w:val="bottom"/>
            <w:hideMark/>
          </w:tcPr>
          <w:p w14:paraId="2E75EEFC" w14:textId="77777777" w:rsidR="00E2233D" w:rsidRPr="00812B83" w:rsidRDefault="00E2233D"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2011</w:t>
            </w:r>
          </w:p>
        </w:tc>
        <w:tc>
          <w:tcPr>
            <w:tcW w:w="710" w:type="dxa"/>
            <w:tcBorders>
              <w:top w:val="single" w:sz="8" w:space="0" w:color="auto"/>
              <w:left w:val="nil"/>
              <w:bottom w:val="single" w:sz="6" w:space="0" w:color="auto"/>
              <w:right w:val="nil"/>
            </w:tcBorders>
          </w:tcPr>
          <w:p w14:paraId="7D5E12AC" w14:textId="77777777" w:rsidR="00E2233D" w:rsidRPr="00812B83" w:rsidRDefault="00E2233D"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2012*</w:t>
            </w:r>
          </w:p>
        </w:tc>
      </w:tr>
      <w:tr w:rsidR="00E2233D" w:rsidRPr="00812B83" w14:paraId="3BFE9688" w14:textId="77777777" w:rsidTr="00E80303">
        <w:tc>
          <w:tcPr>
            <w:tcW w:w="2349" w:type="dxa"/>
            <w:tcBorders>
              <w:top w:val="single" w:sz="6" w:space="0" w:color="auto"/>
              <w:left w:val="nil"/>
              <w:bottom w:val="nil"/>
              <w:right w:val="nil"/>
            </w:tcBorders>
            <w:hideMark/>
          </w:tcPr>
          <w:p w14:paraId="0741EE9C"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Anläggningstillgångar</w:t>
            </w:r>
          </w:p>
        </w:tc>
        <w:tc>
          <w:tcPr>
            <w:tcW w:w="710" w:type="dxa"/>
            <w:tcBorders>
              <w:top w:val="single" w:sz="6" w:space="0" w:color="auto"/>
              <w:left w:val="nil"/>
              <w:bottom w:val="nil"/>
              <w:right w:val="nil"/>
            </w:tcBorders>
            <w:hideMark/>
          </w:tcPr>
          <w:p w14:paraId="076B8AA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82,0</w:t>
            </w:r>
          </w:p>
        </w:tc>
        <w:tc>
          <w:tcPr>
            <w:tcW w:w="709" w:type="dxa"/>
            <w:tcBorders>
              <w:top w:val="single" w:sz="6" w:space="0" w:color="auto"/>
              <w:left w:val="nil"/>
              <w:bottom w:val="nil"/>
              <w:right w:val="nil"/>
            </w:tcBorders>
            <w:hideMark/>
          </w:tcPr>
          <w:p w14:paraId="43B3C492"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89,8</w:t>
            </w:r>
          </w:p>
        </w:tc>
        <w:tc>
          <w:tcPr>
            <w:tcW w:w="710" w:type="dxa"/>
            <w:tcBorders>
              <w:top w:val="single" w:sz="6" w:space="0" w:color="auto"/>
              <w:left w:val="nil"/>
              <w:bottom w:val="nil"/>
              <w:right w:val="nil"/>
            </w:tcBorders>
            <w:vAlign w:val="bottom"/>
            <w:hideMark/>
          </w:tcPr>
          <w:p w14:paraId="6288F7F1"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101,1</w:t>
            </w:r>
          </w:p>
        </w:tc>
        <w:tc>
          <w:tcPr>
            <w:tcW w:w="710" w:type="dxa"/>
            <w:tcBorders>
              <w:top w:val="single" w:sz="6" w:space="0" w:color="auto"/>
              <w:left w:val="nil"/>
              <w:bottom w:val="nil"/>
              <w:right w:val="nil"/>
            </w:tcBorders>
            <w:vAlign w:val="bottom"/>
          </w:tcPr>
          <w:p w14:paraId="3B9CCFC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114,8</w:t>
            </w:r>
          </w:p>
        </w:tc>
        <w:tc>
          <w:tcPr>
            <w:tcW w:w="710" w:type="dxa"/>
            <w:tcBorders>
              <w:top w:val="single" w:sz="6" w:space="0" w:color="auto"/>
              <w:left w:val="nil"/>
              <w:bottom w:val="nil"/>
              <w:right w:val="nil"/>
            </w:tcBorders>
          </w:tcPr>
          <w:p w14:paraId="09DB454F" w14:textId="6F8B2DF9" w:rsidR="00E2233D" w:rsidRPr="00812B83" w:rsidRDefault="00206B6A"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119,9</w:t>
            </w:r>
          </w:p>
        </w:tc>
      </w:tr>
      <w:tr w:rsidR="00E2233D" w:rsidRPr="00812B83" w14:paraId="7569E9DD" w14:textId="77777777" w:rsidTr="00E80303">
        <w:tc>
          <w:tcPr>
            <w:tcW w:w="2349" w:type="dxa"/>
            <w:hideMark/>
          </w:tcPr>
          <w:p w14:paraId="30E1A70A"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Bidrag till statlig infrastruktur</w:t>
            </w:r>
          </w:p>
        </w:tc>
        <w:tc>
          <w:tcPr>
            <w:tcW w:w="710" w:type="dxa"/>
          </w:tcPr>
          <w:p w14:paraId="5BD1F6FC"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09" w:type="dxa"/>
            <w:hideMark/>
          </w:tcPr>
          <w:p w14:paraId="20FCFEE9"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1,2</w:t>
            </w:r>
          </w:p>
        </w:tc>
        <w:tc>
          <w:tcPr>
            <w:tcW w:w="710" w:type="dxa"/>
            <w:vAlign w:val="bottom"/>
            <w:hideMark/>
          </w:tcPr>
          <w:p w14:paraId="24CBF08F"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1,2</w:t>
            </w:r>
          </w:p>
        </w:tc>
        <w:tc>
          <w:tcPr>
            <w:tcW w:w="710" w:type="dxa"/>
            <w:vAlign w:val="bottom"/>
          </w:tcPr>
          <w:p w14:paraId="3ED87577"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1,2</w:t>
            </w:r>
          </w:p>
        </w:tc>
        <w:tc>
          <w:tcPr>
            <w:tcW w:w="710" w:type="dxa"/>
          </w:tcPr>
          <w:p w14:paraId="111F3611" w14:textId="1D96D4DD" w:rsidR="00E2233D" w:rsidRPr="00812B83" w:rsidRDefault="006E57C9" w:rsidP="00E80303">
            <w:pPr>
              <w:spacing w:before="20" w:after="20" w:line="220" w:lineRule="exact"/>
              <w:jc w:val="right"/>
              <w:rPr>
                <w:rFonts w:ascii="Trade Gothic LT Std Cn" w:hAnsi="Trade Gothic LT Std Cn"/>
                <w:spacing w:val="4"/>
              </w:rPr>
            </w:pPr>
            <w:r>
              <w:rPr>
                <w:rFonts w:ascii="Trade Gothic LT Std Cn" w:hAnsi="Trade Gothic LT Std Cn"/>
                <w:spacing w:val="4"/>
              </w:rPr>
              <w:t>1,2</w:t>
            </w:r>
          </w:p>
        </w:tc>
      </w:tr>
      <w:tr w:rsidR="00E2233D" w:rsidRPr="00812B83" w14:paraId="538AF9B7" w14:textId="77777777" w:rsidTr="00E80303">
        <w:tc>
          <w:tcPr>
            <w:tcW w:w="2349" w:type="dxa"/>
            <w:hideMark/>
          </w:tcPr>
          <w:p w14:paraId="7B3DAC42"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Omsättningstillgångar</w:t>
            </w:r>
          </w:p>
        </w:tc>
        <w:tc>
          <w:tcPr>
            <w:tcW w:w="710" w:type="dxa"/>
            <w:hideMark/>
          </w:tcPr>
          <w:p w14:paraId="08064C40"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51,5</w:t>
            </w:r>
          </w:p>
        </w:tc>
        <w:tc>
          <w:tcPr>
            <w:tcW w:w="709" w:type="dxa"/>
            <w:hideMark/>
          </w:tcPr>
          <w:p w14:paraId="74A7F8D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63,1</w:t>
            </w:r>
          </w:p>
        </w:tc>
        <w:tc>
          <w:tcPr>
            <w:tcW w:w="710" w:type="dxa"/>
            <w:vAlign w:val="bottom"/>
            <w:hideMark/>
          </w:tcPr>
          <w:p w14:paraId="6B02DFF1"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63,6</w:t>
            </w:r>
          </w:p>
        </w:tc>
        <w:tc>
          <w:tcPr>
            <w:tcW w:w="710" w:type="dxa"/>
            <w:vAlign w:val="bottom"/>
          </w:tcPr>
          <w:p w14:paraId="68562074"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64,3</w:t>
            </w:r>
          </w:p>
        </w:tc>
        <w:tc>
          <w:tcPr>
            <w:tcW w:w="710" w:type="dxa"/>
          </w:tcPr>
          <w:p w14:paraId="4B27DE61" w14:textId="7EDF5E78" w:rsidR="00E2233D" w:rsidRPr="00812B83" w:rsidRDefault="006E57C9" w:rsidP="00E80303">
            <w:pPr>
              <w:spacing w:before="20" w:after="20" w:line="220" w:lineRule="exact"/>
              <w:jc w:val="right"/>
              <w:rPr>
                <w:rFonts w:ascii="Trade Gothic LT Std Cn" w:hAnsi="Trade Gothic LT Std Cn"/>
                <w:spacing w:val="4"/>
              </w:rPr>
            </w:pPr>
            <w:r>
              <w:rPr>
                <w:rFonts w:ascii="Trade Gothic LT Std Cn" w:hAnsi="Trade Gothic LT Std Cn"/>
                <w:spacing w:val="4"/>
              </w:rPr>
              <w:t>80,9</w:t>
            </w:r>
          </w:p>
        </w:tc>
      </w:tr>
      <w:tr w:rsidR="00E2233D" w:rsidRPr="00812B83" w14:paraId="41E40604" w14:textId="77777777" w:rsidTr="00E80303">
        <w:tc>
          <w:tcPr>
            <w:tcW w:w="2349" w:type="dxa"/>
            <w:hideMark/>
          </w:tcPr>
          <w:p w14:paraId="159AD074"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Summa tillgångar</w:t>
            </w:r>
          </w:p>
        </w:tc>
        <w:tc>
          <w:tcPr>
            <w:tcW w:w="710" w:type="dxa"/>
            <w:hideMark/>
          </w:tcPr>
          <w:p w14:paraId="6F3BA5FD"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133,5</w:t>
            </w:r>
          </w:p>
        </w:tc>
        <w:tc>
          <w:tcPr>
            <w:tcW w:w="709" w:type="dxa"/>
            <w:hideMark/>
          </w:tcPr>
          <w:p w14:paraId="5E5BCF6C"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154,1</w:t>
            </w:r>
          </w:p>
        </w:tc>
        <w:tc>
          <w:tcPr>
            <w:tcW w:w="710" w:type="dxa"/>
            <w:vAlign w:val="bottom"/>
            <w:hideMark/>
          </w:tcPr>
          <w:p w14:paraId="03314D76"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165,9</w:t>
            </w:r>
          </w:p>
        </w:tc>
        <w:tc>
          <w:tcPr>
            <w:tcW w:w="710" w:type="dxa"/>
            <w:vAlign w:val="bottom"/>
          </w:tcPr>
          <w:p w14:paraId="15755893"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180,3</w:t>
            </w:r>
          </w:p>
        </w:tc>
        <w:tc>
          <w:tcPr>
            <w:tcW w:w="710" w:type="dxa"/>
          </w:tcPr>
          <w:p w14:paraId="51D3B56D" w14:textId="4A3BF2CC" w:rsidR="00E2233D" w:rsidRPr="00812B83" w:rsidRDefault="006E57C9"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202,0</w:t>
            </w:r>
          </w:p>
        </w:tc>
      </w:tr>
      <w:tr w:rsidR="00E2233D" w:rsidRPr="00812B83" w14:paraId="32780073" w14:textId="77777777" w:rsidTr="00E80303">
        <w:tc>
          <w:tcPr>
            <w:tcW w:w="2349" w:type="dxa"/>
          </w:tcPr>
          <w:p w14:paraId="63C7A51D" w14:textId="77777777" w:rsidR="00E2233D" w:rsidRPr="00812B83" w:rsidRDefault="00E2233D" w:rsidP="00E80303">
            <w:pPr>
              <w:spacing w:before="20" w:after="20" w:line="220" w:lineRule="exact"/>
              <w:rPr>
                <w:rFonts w:ascii="Trade Gothic LT Std Cn" w:hAnsi="Trade Gothic LT Std Cn"/>
                <w:spacing w:val="4"/>
              </w:rPr>
            </w:pPr>
          </w:p>
        </w:tc>
        <w:tc>
          <w:tcPr>
            <w:tcW w:w="710" w:type="dxa"/>
          </w:tcPr>
          <w:p w14:paraId="7D162552"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09" w:type="dxa"/>
          </w:tcPr>
          <w:p w14:paraId="55A2A82F"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10" w:type="dxa"/>
            <w:vAlign w:val="bottom"/>
          </w:tcPr>
          <w:p w14:paraId="5C1AF468"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10" w:type="dxa"/>
            <w:vAlign w:val="bottom"/>
          </w:tcPr>
          <w:p w14:paraId="111F11C0" w14:textId="77777777" w:rsidR="00E2233D" w:rsidRPr="00812B83" w:rsidRDefault="00E2233D" w:rsidP="00E80303">
            <w:pPr>
              <w:spacing w:before="20" w:after="20" w:line="220" w:lineRule="exact"/>
              <w:jc w:val="right"/>
              <w:rPr>
                <w:rFonts w:ascii="Trade Gothic LT Std Cn" w:hAnsi="Trade Gothic LT Std Cn"/>
                <w:spacing w:val="4"/>
              </w:rPr>
            </w:pPr>
          </w:p>
        </w:tc>
        <w:tc>
          <w:tcPr>
            <w:tcW w:w="710" w:type="dxa"/>
          </w:tcPr>
          <w:p w14:paraId="6FF8AFAA" w14:textId="77777777" w:rsidR="00E2233D" w:rsidRPr="00812B83" w:rsidRDefault="00E2233D" w:rsidP="00E80303">
            <w:pPr>
              <w:spacing w:before="20" w:after="20" w:line="220" w:lineRule="exact"/>
              <w:jc w:val="right"/>
              <w:rPr>
                <w:rFonts w:ascii="Trade Gothic LT Std Cn" w:hAnsi="Trade Gothic LT Std Cn"/>
                <w:spacing w:val="4"/>
              </w:rPr>
            </w:pPr>
          </w:p>
        </w:tc>
      </w:tr>
      <w:tr w:rsidR="00E2233D" w:rsidRPr="00812B83" w14:paraId="7392394C" w14:textId="77777777" w:rsidTr="00E80303">
        <w:tc>
          <w:tcPr>
            <w:tcW w:w="2349" w:type="dxa"/>
            <w:hideMark/>
          </w:tcPr>
          <w:p w14:paraId="40B600A3"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Eget kapital</w:t>
            </w:r>
          </w:p>
        </w:tc>
        <w:tc>
          <w:tcPr>
            <w:tcW w:w="710" w:type="dxa"/>
            <w:hideMark/>
          </w:tcPr>
          <w:p w14:paraId="21434449"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34,6</w:t>
            </w:r>
          </w:p>
        </w:tc>
        <w:tc>
          <w:tcPr>
            <w:tcW w:w="709" w:type="dxa"/>
            <w:hideMark/>
          </w:tcPr>
          <w:p w14:paraId="2C9F5A8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37,4</w:t>
            </w:r>
          </w:p>
        </w:tc>
        <w:tc>
          <w:tcPr>
            <w:tcW w:w="710" w:type="dxa"/>
            <w:vAlign w:val="bottom"/>
            <w:hideMark/>
          </w:tcPr>
          <w:p w14:paraId="78615EE9"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42,1</w:t>
            </w:r>
          </w:p>
        </w:tc>
        <w:tc>
          <w:tcPr>
            <w:tcW w:w="710" w:type="dxa"/>
            <w:vAlign w:val="bottom"/>
          </w:tcPr>
          <w:p w14:paraId="4A82F75F"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39,6</w:t>
            </w:r>
          </w:p>
        </w:tc>
        <w:tc>
          <w:tcPr>
            <w:tcW w:w="710" w:type="dxa"/>
          </w:tcPr>
          <w:p w14:paraId="1D58D28D" w14:textId="5864DCE2" w:rsidR="00E2233D" w:rsidRPr="00812B83" w:rsidRDefault="006E57C9" w:rsidP="00E80303">
            <w:pPr>
              <w:spacing w:before="20" w:after="20" w:line="220" w:lineRule="exact"/>
              <w:jc w:val="right"/>
              <w:rPr>
                <w:rFonts w:ascii="Trade Gothic LT Std Cn" w:hAnsi="Trade Gothic LT Std Cn"/>
                <w:spacing w:val="4"/>
              </w:rPr>
            </w:pPr>
            <w:r>
              <w:rPr>
                <w:rFonts w:ascii="Trade Gothic LT Std Cn" w:hAnsi="Trade Gothic LT Std Cn"/>
                <w:spacing w:val="4"/>
              </w:rPr>
              <w:t>44,6</w:t>
            </w:r>
          </w:p>
        </w:tc>
      </w:tr>
      <w:tr w:rsidR="00E2233D" w:rsidRPr="00812B83" w14:paraId="5008FDB2" w14:textId="77777777" w:rsidTr="00E80303">
        <w:tc>
          <w:tcPr>
            <w:tcW w:w="2349" w:type="dxa"/>
            <w:hideMark/>
          </w:tcPr>
          <w:p w14:paraId="4BACFCCA"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Avsättningar</w:t>
            </w:r>
          </w:p>
        </w:tc>
        <w:tc>
          <w:tcPr>
            <w:tcW w:w="710" w:type="dxa"/>
            <w:hideMark/>
          </w:tcPr>
          <w:p w14:paraId="466AA5A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43,4</w:t>
            </w:r>
          </w:p>
        </w:tc>
        <w:tc>
          <w:tcPr>
            <w:tcW w:w="709" w:type="dxa"/>
            <w:hideMark/>
          </w:tcPr>
          <w:p w14:paraId="0462C4F4"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50,1</w:t>
            </w:r>
          </w:p>
        </w:tc>
        <w:tc>
          <w:tcPr>
            <w:tcW w:w="710" w:type="dxa"/>
            <w:vAlign w:val="bottom"/>
            <w:hideMark/>
          </w:tcPr>
          <w:p w14:paraId="5C2A75B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54,7</w:t>
            </w:r>
          </w:p>
        </w:tc>
        <w:tc>
          <w:tcPr>
            <w:tcW w:w="710" w:type="dxa"/>
            <w:vAlign w:val="bottom"/>
          </w:tcPr>
          <w:p w14:paraId="63F2ECB5"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60,2</w:t>
            </w:r>
          </w:p>
        </w:tc>
        <w:tc>
          <w:tcPr>
            <w:tcW w:w="710" w:type="dxa"/>
          </w:tcPr>
          <w:p w14:paraId="796FC5ED" w14:textId="02F9DA97" w:rsidR="00E2233D" w:rsidRPr="00812B83" w:rsidRDefault="006E57C9" w:rsidP="006E57C9">
            <w:pPr>
              <w:spacing w:before="20" w:after="20" w:line="220" w:lineRule="exact"/>
              <w:jc w:val="right"/>
              <w:rPr>
                <w:rFonts w:ascii="Trade Gothic LT Std Cn" w:hAnsi="Trade Gothic LT Std Cn"/>
                <w:spacing w:val="4"/>
              </w:rPr>
            </w:pPr>
            <w:r>
              <w:rPr>
                <w:rFonts w:ascii="Trade Gothic LT Std Cn" w:hAnsi="Trade Gothic LT Std Cn"/>
                <w:spacing w:val="4"/>
              </w:rPr>
              <w:t>65,9</w:t>
            </w:r>
          </w:p>
        </w:tc>
      </w:tr>
      <w:tr w:rsidR="00E2233D" w:rsidRPr="00812B83" w14:paraId="577AC8D0" w14:textId="77777777" w:rsidTr="00E80303">
        <w:tc>
          <w:tcPr>
            <w:tcW w:w="2349" w:type="dxa"/>
            <w:hideMark/>
          </w:tcPr>
          <w:p w14:paraId="03F98563"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Långfristiga skulder</w:t>
            </w:r>
          </w:p>
        </w:tc>
        <w:tc>
          <w:tcPr>
            <w:tcW w:w="710" w:type="dxa"/>
            <w:vAlign w:val="bottom"/>
            <w:hideMark/>
          </w:tcPr>
          <w:p w14:paraId="167ED3C6"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8,3</w:t>
            </w:r>
          </w:p>
        </w:tc>
        <w:tc>
          <w:tcPr>
            <w:tcW w:w="709" w:type="dxa"/>
            <w:vAlign w:val="bottom"/>
            <w:hideMark/>
          </w:tcPr>
          <w:p w14:paraId="1A8F1E3C"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9,8</w:t>
            </w:r>
          </w:p>
        </w:tc>
        <w:tc>
          <w:tcPr>
            <w:tcW w:w="710" w:type="dxa"/>
            <w:vAlign w:val="bottom"/>
            <w:hideMark/>
          </w:tcPr>
          <w:p w14:paraId="7F87AC5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13,1</w:t>
            </w:r>
          </w:p>
        </w:tc>
        <w:tc>
          <w:tcPr>
            <w:tcW w:w="710" w:type="dxa"/>
            <w:vAlign w:val="bottom"/>
          </w:tcPr>
          <w:p w14:paraId="12EAE5C4"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27,5</w:t>
            </w:r>
          </w:p>
        </w:tc>
        <w:tc>
          <w:tcPr>
            <w:tcW w:w="710" w:type="dxa"/>
          </w:tcPr>
          <w:p w14:paraId="587D3C2F" w14:textId="332B72DD" w:rsidR="00E2233D" w:rsidRPr="00812B83" w:rsidRDefault="006E57C9" w:rsidP="00E80303">
            <w:pPr>
              <w:spacing w:before="20" w:after="20" w:line="220" w:lineRule="exact"/>
              <w:jc w:val="right"/>
              <w:rPr>
                <w:rFonts w:ascii="Trade Gothic LT Std Cn" w:hAnsi="Trade Gothic LT Std Cn"/>
                <w:spacing w:val="4"/>
              </w:rPr>
            </w:pPr>
            <w:r>
              <w:rPr>
                <w:rFonts w:ascii="Trade Gothic LT Std Cn" w:hAnsi="Trade Gothic LT Std Cn"/>
                <w:spacing w:val="4"/>
              </w:rPr>
              <w:t>31,5</w:t>
            </w:r>
          </w:p>
        </w:tc>
      </w:tr>
      <w:tr w:rsidR="00E2233D" w:rsidRPr="00812B83" w14:paraId="5B216112" w14:textId="77777777" w:rsidTr="00E80303">
        <w:tc>
          <w:tcPr>
            <w:tcW w:w="2349" w:type="dxa"/>
            <w:hideMark/>
          </w:tcPr>
          <w:p w14:paraId="1C76C96D"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Kortfristiga skulder</w:t>
            </w:r>
          </w:p>
        </w:tc>
        <w:tc>
          <w:tcPr>
            <w:tcW w:w="710" w:type="dxa"/>
            <w:vAlign w:val="bottom"/>
            <w:hideMark/>
          </w:tcPr>
          <w:p w14:paraId="141A29BA"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47,2</w:t>
            </w:r>
          </w:p>
        </w:tc>
        <w:tc>
          <w:tcPr>
            <w:tcW w:w="709" w:type="dxa"/>
            <w:vAlign w:val="bottom"/>
            <w:hideMark/>
          </w:tcPr>
          <w:p w14:paraId="4ABF70DA"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56,7</w:t>
            </w:r>
          </w:p>
        </w:tc>
        <w:tc>
          <w:tcPr>
            <w:tcW w:w="710" w:type="dxa"/>
            <w:vAlign w:val="bottom"/>
            <w:hideMark/>
          </w:tcPr>
          <w:p w14:paraId="2D594273"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56,0</w:t>
            </w:r>
          </w:p>
        </w:tc>
        <w:tc>
          <w:tcPr>
            <w:tcW w:w="710" w:type="dxa"/>
            <w:vAlign w:val="bottom"/>
          </w:tcPr>
          <w:p w14:paraId="5456F4C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52,9</w:t>
            </w:r>
          </w:p>
        </w:tc>
        <w:tc>
          <w:tcPr>
            <w:tcW w:w="710" w:type="dxa"/>
          </w:tcPr>
          <w:p w14:paraId="26F9E05F" w14:textId="3622D5F3" w:rsidR="00E2233D" w:rsidRPr="00812B83" w:rsidRDefault="006E57C9" w:rsidP="00E80303">
            <w:pPr>
              <w:spacing w:before="20" w:after="20" w:line="220" w:lineRule="exact"/>
              <w:jc w:val="right"/>
              <w:rPr>
                <w:rFonts w:ascii="Trade Gothic LT Std Cn" w:hAnsi="Trade Gothic LT Std Cn"/>
                <w:spacing w:val="4"/>
              </w:rPr>
            </w:pPr>
            <w:r>
              <w:rPr>
                <w:rFonts w:ascii="Trade Gothic LT Std Cn" w:hAnsi="Trade Gothic LT Std Cn"/>
                <w:spacing w:val="4"/>
              </w:rPr>
              <w:t>60,0</w:t>
            </w:r>
          </w:p>
        </w:tc>
      </w:tr>
      <w:tr w:rsidR="00E2233D" w:rsidRPr="00812B83" w14:paraId="2741B7AE" w14:textId="77777777" w:rsidTr="00E80303">
        <w:tc>
          <w:tcPr>
            <w:tcW w:w="2349" w:type="dxa"/>
            <w:tcBorders>
              <w:top w:val="nil"/>
              <w:left w:val="nil"/>
              <w:bottom w:val="single" w:sz="8" w:space="0" w:color="auto"/>
              <w:right w:val="nil"/>
            </w:tcBorders>
            <w:hideMark/>
          </w:tcPr>
          <w:p w14:paraId="2A95D119" w14:textId="77777777" w:rsidR="00E2233D" w:rsidRPr="00812B83" w:rsidRDefault="00E2233D" w:rsidP="00E80303">
            <w:pPr>
              <w:spacing w:before="20" w:after="20" w:line="220" w:lineRule="exact"/>
              <w:rPr>
                <w:rFonts w:ascii="Trade Gothic LT Std Cn" w:hAnsi="Trade Gothic LT Std Cn"/>
                <w:b/>
                <w:spacing w:val="4"/>
              </w:rPr>
            </w:pPr>
            <w:r w:rsidRPr="00812B83">
              <w:rPr>
                <w:rFonts w:ascii="Trade Gothic LT Std Cn" w:hAnsi="Trade Gothic LT Std Cn"/>
                <w:b/>
                <w:spacing w:val="4"/>
              </w:rPr>
              <w:t>Summa eget kapital, avsättningar och skulder</w:t>
            </w:r>
          </w:p>
        </w:tc>
        <w:tc>
          <w:tcPr>
            <w:tcW w:w="710" w:type="dxa"/>
            <w:tcBorders>
              <w:top w:val="nil"/>
              <w:left w:val="nil"/>
              <w:bottom w:val="single" w:sz="8" w:space="0" w:color="auto"/>
              <w:right w:val="nil"/>
            </w:tcBorders>
          </w:tcPr>
          <w:p w14:paraId="50837297" w14:textId="77777777" w:rsidR="00E2233D" w:rsidRPr="00812B83" w:rsidRDefault="00E2233D" w:rsidP="00E80303">
            <w:pPr>
              <w:spacing w:before="20" w:after="20" w:line="220" w:lineRule="exact"/>
              <w:jc w:val="right"/>
              <w:rPr>
                <w:rFonts w:ascii="Trade Gothic LT Std Cn" w:hAnsi="Trade Gothic LT Std Cn"/>
                <w:b/>
                <w:spacing w:val="4"/>
              </w:rPr>
            </w:pPr>
          </w:p>
          <w:p w14:paraId="5DCFE1C5"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133,5</w:t>
            </w:r>
          </w:p>
        </w:tc>
        <w:tc>
          <w:tcPr>
            <w:tcW w:w="709" w:type="dxa"/>
            <w:tcBorders>
              <w:top w:val="nil"/>
              <w:left w:val="nil"/>
              <w:bottom w:val="single" w:sz="8" w:space="0" w:color="auto"/>
              <w:right w:val="nil"/>
            </w:tcBorders>
          </w:tcPr>
          <w:p w14:paraId="0B153762" w14:textId="77777777" w:rsidR="00E2233D" w:rsidRPr="00812B83" w:rsidRDefault="00E2233D" w:rsidP="00E80303">
            <w:pPr>
              <w:spacing w:before="20" w:after="20" w:line="220" w:lineRule="exact"/>
              <w:jc w:val="right"/>
              <w:rPr>
                <w:rFonts w:ascii="Trade Gothic LT Std Cn" w:hAnsi="Trade Gothic LT Std Cn"/>
                <w:b/>
                <w:spacing w:val="4"/>
              </w:rPr>
            </w:pPr>
          </w:p>
          <w:p w14:paraId="47FA64E5"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154,1</w:t>
            </w:r>
          </w:p>
        </w:tc>
        <w:tc>
          <w:tcPr>
            <w:tcW w:w="710" w:type="dxa"/>
            <w:tcBorders>
              <w:top w:val="nil"/>
              <w:left w:val="nil"/>
              <w:bottom w:val="single" w:sz="8" w:space="0" w:color="auto"/>
              <w:right w:val="nil"/>
            </w:tcBorders>
            <w:vAlign w:val="bottom"/>
            <w:hideMark/>
          </w:tcPr>
          <w:p w14:paraId="6BFD8B2B"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165,9</w:t>
            </w:r>
          </w:p>
        </w:tc>
        <w:tc>
          <w:tcPr>
            <w:tcW w:w="710" w:type="dxa"/>
            <w:tcBorders>
              <w:top w:val="nil"/>
              <w:left w:val="nil"/>
              <w:bottom w:val="single" w:sz="8" w:space="0" w:color="auto"/>
              <w:right w:val="nil"/>
            </w:tcBorders>
            <w:vAlign w:val="bottom"/>
          </w:tcPr>
          <w:p w14:paraId="78D0D2A0" w14:textId="77777777" w:rsidR="00E2233D" w:rsidRPr="00812B83" w:rsidRDefault="00E2233D" w:rsidP="00E80303">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180,3</w:t>
            </w:r>
          </w:p>
        </w:tc>
        <w:tc>
          <w:tcPr>
            <w:tcW w:w="710" w:type="dxa"/>
            <w:tcBorders>
              <w:top w:val="nil"/>
              <w:left w:val="nil"/>
              <w:bottom w:val="single" w:sz="8" w:space="0" w:color="auto"/>
              <w:right w:val="nil"/>
            </w:tcBorders>
          </w:tcPr>
          <w:p w14:paraId="71769AD9" w14:textId="77777777" w:rsidR="00E2233D" w:rsidRDefault="00E2233D" w:rsidP="00E80303">
            <w:pPr>
              <w:spacing w:before="20" w:after="20" w:line="220" w:lineRule="exact"/>
              <w:jc w:val="right"/>
              <w:rPr>
                <w:rFonts w:ascii="Trade Gothic LT Std Cn" w:hAnsi="Trade Gothic LT Std Cn"/>
                <w:b/>
                <w:spacing w:val="4"/>
              </w:rPr>
            </w:pPr>
          </w:p>
          <w:p w14:paraId="7E2D3470" w14:textId="35557793" w:rsidR="006E57C9" w:rsidRPr="00812B83" w:rsidRDefault="006E57C9" w:rsidP="00E80303">
            <w:pPr>
              <w:spacing w:before="20" w:after="20" w:line="220" w:lineRule="exact"/>
              <w:jc w:val="right"/>
              <w:rPr>
                <w:rFonts w:ascii="Trade Gothic LT Std Cn" w:hAnsi="Trade Gothic LT Std Cn"/>
                <w:b/>
                <w:spacing w:val="4"/>
              </w:rPr>
            </w:pPr>
            <w:r>
              <w:rPr>
                <w:rFonts w:ascii="Trade Gothic LT Std Cn" w:hAnsi="Trade Gothic LT Std Cn"/>
                <w:b/>
                <w:spacing w:val="4"/>
              </w:rPr>
              <w:t>202,0</w:t>
            </w:r>
          </w:p>
        </w:tc>
      </w:tr>
      <w:tr w:rsidR="00E2233D" w:rsidRPr="00812B83" w14:paraId="5774CBD2" w14:textId="77777777" w:rsidTr="00E80303">
        <w:tc>
          <w:tcPr>
            <w:tcW w:w="2349" w:type="dxa"/>
            <w:tcBorders>
              <w:top w:val="single" w:sz="8" w:space="0" w:color="auto"/>
              <w:left w:val="nil"/>
              <w:bottom w:val="single" w:sz="8" w:space="0" w:color="auto"/>
              <w:right w:val="nil"/>
            </w:tcBorders>
            <w:hideMark/>
          </w:tcPr>
          <w:p w14:paraId="1F3065F4"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Ansvarsförbindelser</w:t>
            </w:r>
          </w:p>
          <w:p w14:paraId="1EC41005" w14:textId="77777777" w:rsidR="00E2233D" w:rsidRPr="00812B83" w:rsidRDefault="00E2233D" w:rsidP="00E80303">
            <w:pPr>
              <w:spacing w:before="20" w:after="20" w:line="220" w:lineRule="exact"/>
              <w:rPr>
                <w:rFonts w:ascii="Trade Gothic LT Std Cn" w:hAnsi="Trade Gothic LT Std Cn"/>
                <w:spacing w:val="4"/>
              </w:rPr>
            </w:pPr>
            <w:r w:rsidRPr="00812B83">
              <w:rPr>
                <w:rFonts w:ascii="Trade Gothic LT Std Cn" w:hAnsi="Trade Gothic LT Std Cn"/>
                <w:spacing w:val="4"/>
              </w:rPr>
              <w:t xml:space="preserve">    varav pensionsförpliktelser som inte ingår i balansräkningen </w:t>
            </w:r>
          </w:p>
        </w:tc>
        <w:tc>
          <w:tcPr>
            <w:tcW w:w="710" w:type="dxa"/>
            <w:tcBorders>
              <w:top w:val="single" w:sz="8" w:space="0" w:color="auto"/>
              <w:left w:val="nil"/>
              <w:bottom w:val="single" w:sz="8" w:space="0" w:color="auto"/>
              <w:right w:val="nil"/>
            </w:tcBorders>
          </w:tcPr>
          <w:p w14:paraId="62A74324"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182,4</w:t>
            </w:r>
          </w:p>
          <w:p w14:paraId="45C7A62D" w14:textId="77777777" w:rsidR="00E2233D" w:rsidRPr="00812B83" w:rsidRDefault="00E2233D" w:rsidP="00E80303">
            <w:pPr>
              <w:spacing w:before="20" w:after="20" w:line="220" w:lineRule="exact"/>
              <w:jc w:val="right"/>
              <w:rPr>
                <w:rFonts w:ascii="Trade Gothic LT Std Cn" w:hAnsi="Trade Gothic LT Std Cn"/>
                <w:spacing w:val="4"/>
              </w:rPr>
            </w:pPr>
          </w:p>
          <w:p w14:paraId="173EEDFB"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136,2</w:t>
            </w:r>
          </w:p>
        </w:tc>
        <w:tc>
          <w:tcPr>
            <w:tcW w:w="709" w:type="dxa"/>
            <w:tcBorders>
              <w:top w:val="single" w:sz="8" w:space="0" w:color="auto"/>
              <w:left w:val="nil"/>
              <w:bottom w:val="single" w:sz="8" w:space="0" w:color="auto"/>
              <w:right w:val="nil"/>
            </w:tcBorders>
          </w:tcPr>
          <w:p w14:paraId="643C83A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189,3</w:t>
            </w:r>
          </w:p>
          <w:p w14:paraId="0093BD32" w14:textId="77777777" w:rsidR="00E2233D" w:rsidRPr="00812B83" w:rsidRDefault="00E2233D" w:rsidP="00E80303">
            <w:pPr>
              <w:spacing w:before="20" w:after="20" w:line="220" w:lineRule="exact"/>
              <w:jc w:val="right"/>
              <w:rPr>
                <w:rFonts w:ascii="Trade Gothic LT Std Cn" w:hAnsi="Trade Gothic LT Std Cn"/>
                <w:spacing w:val="4"/>
              </w:rPr>
            </w:pPr>
          </w:p>
          <w:p w14:paraId="3ECDCFA0"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139,6</w:t>
            </w:r>
          </w:p>
        </w:tc>
        <w:tc>
          <w:tcPr>
            <w:tcW w:w="710" w:type="dxa"/>
            <w:tcBorders>
              <w:top w:val="single" w:sz="8" w:space="0" w:color="auto"/>
              <w:left w:val="nil"/>
              <w:bottom w:val="single" w:sz="8" w:space="0" w:color="auto"/>
              <w:right w:val="nil"/>
            </w:tcBorders>
          </w:tcPr>
          <w:p w14:paraId="78A30A42"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173,2</w:t>
            </w:r>
          </w:p>
          <w:p w14:paraId="21CD892E" w14:textId="77777777" w:rsidR="00E2233D" w:rsidRPr="00812B83" w:rsidRDefault="00E2233D" w:rsidP="00E80303">
            <w:pPr>
              <w:spacing w:before="20" w:after="20" w:line="220" w:lineRule="exact"/>
              <w:jc w:val="right"/>
              <w:rPr>
                <w:rFonts w:ascii="Trade Gothic LT Std Cn" w:hAnsi="Trade Gothic LT Std Cn"/>
                <w:spacing w:val="4"/>
              </w:rPr>
            </w:pPr>
          </w:p>
          <w:p w14:paraId="65145F4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135,0</w:t>
            </w:r>
          </w:p>
        </w:tc>
        <w:tc>
          <w:tcPr>
            <w:tcW w:w="710" w:type="dxa"/>
            <w:tcBorders>
              <w:top w:val="single" w:sz="8" w:space="0" w:color="auto"/>
              <w:left w:val="nil"/>
              <w:bottom w:val="single" w:sz="8" w:space="0" w:color="auto"/>
              <w:right w:val="nil"/>
            </w:tcBorders>
          </w:tcPr>
          <w:p w14:paraId="5998487D"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206,2</w:t>
            </w:r>
          </w:p>
          <w:p w14:paraId="4221BC80" w14:textId="77777777" w:rsidR="00E2233D" w:rsidRPr="00812B83" w:rsidRDefault="00E2233D" w:rsidP="00E80303">
            <w:pPr>
              <w:spacing w:before="20" w:after="20" w:line="220" w:lineRule="exact"/>
              <w:jc w:val="right"/>
              <w:rPr>
                <w:rFonts w:ascii="Trade Gothic LT Std Cn" w:hAnsi="Trade Gothic LT Std Cn"/>
                <w:spacing w:val="4"/>
              </w:rPr>
            </w:pPr>
          </w:p>
          <w:p w14:paraId="23495338" w14:textId="77777777" w:rsidR="00E2233D" w:rsidRPr="00812B83" w:rsidRDefault="00E2233D" w:rsidP="00E80303">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148,0</w:t>
            </w:r>
          </w:p>
        </w:tc>
        <w:tc>
          <w:tcPr>
            <w:tcW w:w="710" w:type="dxa"/>
            <w:tcBorders>
              <w:top w:val="single" w:sz="8" w:space="0" w:color="auto"/>
              <w:left w:val="nil"/>
              <w:bottom w:val="single" w:sz="8" w:space="0" w:color="auto"/>
              <w:right w:val="nil"/>
            </w:tcBorders>
          </w:tcPr>
          <w:p w14:paraId="7A4CB1B8" w14:textId="56BB527F" w:rsidR="006E57C9" w:rsidRDefault="006E57C9" w:rsidP="006E57C9">
            <w:pPr>
              <w:spacing w:before="20" w:after="20" w:line="220" w:lineRule="exact"/>
              <w:jc w:val="right"/>
              <w:rPr>
                <w:rFonts w:ascii="Trade Gothic LT Std Cn" w:hAnsi="Trade Gothic LT Std Cn"/>
                <w:spacing w:val="4"/>
              </w:rPr>
            </w:pPr>
            <w:r>
              <w:rPr>
                <w:rFonts w:ascii="Trade Gothic LT Std Cn" w:hAnsi="Trade Gothic LT Std Cn"/>
                <w:spacing w:val="4"/>
              </w:rPr>
              <w:t>178,5</w:t>
            </w:r>
          </w:p>
          <w:p w14:paraId="2FAD9EB3" w14:textId="77777777" w:rsidR="006E57C9" w:rsidRDefault="006E57C9" w:rsidP="006E57C9">
            <w:pPr>
              <w:spacing w:before="20" w:after="20" w:line="220" w:lineRule="exact"/>
              <w:jc w:val="right"/>
              <w:rPr>
                <w:rFonts w:ascii="Trade Gothic LT Std Cn" w:hAnsi="Trade Gothic LT Std Cn"/>
                <w:spacing w:val="4"/>
              </w:rPr>
            </w:pPr>
          </w:p>
          <w:p w14:paraId="4F0A4137" w14:textId="32ADF5CC" w:rsidR="00E2233D" w:rsidRPr="00812B83" w:rsidRDefault="006E57C9" w:rsidP="006E57C9">
            <w:pPr>
              <w:spacing w:before="20" w:after="20" w:line="220" w:lineRule="exact"/>
              <w:jc w:val="right"/>
              <w:rPr>
                <w:rFonts w:ascii="Trade Gothic LT Std Cn" w:hAnsi="Trade Gothic LT Std Cn"/>
                <w:spacing w:val="4"/>
              </w:rPr>
            </w:pPr>
            <w:r>
              <w:rPr>
                <w:rFonts w:ascii="Trade Gothic LT Std Cn" w:hAnsi="Trade Gothic LT Std Cn"/>
                <w:spacing w:val="4"/>
              </w:rPr>
              <w:t>148,4</w:t>
            </w:r>
          </w:p>
        </w:tc>
      </w:tr>
    </w:tbl>
    <w:p w14:paraId="36BC2642" w14:textId="77777777" w:rsidR="00E2233D" w:rsidRPr="00812B83" w:rsidRDefault="00E2233D" w:rsidP="00E80303">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 Landstingens samlade balansräkning 201</w:t>
      </w:r>
      <w:r>
        <w:rPr>
          <w:rFonts w:ascii="TradeGothic CondEighteen" w:hAnsi="TradeGothic CondEighteen"/>
          <w:spacing w:val="4"/>
          <w:sz w:val="14"/>
        </w:rPr>
        <w:t>2</w:t>
      </w:r>
      <w:r w:rsidRPr="00812B83">
        <w:rPr>
          <w:rFonts w:ascii="TradeGothic CondEighteen" w:hAnsi="TradeGothic CondEighteen"/>
          <w:spacing w:val="4"/>
          <w:sz w:val="14"/>
        </w:rPr>
        <w:t xml:space="preserve"> är preliminär.</w:t>
      </w:r>
    </w:p>
    <w:p w14:paraId="2B87B052" w14:textId="77777777" w:rsidR="005747A0" w:rsidRDefault="005747A0" w:rsidP="005747A0">
      <w:pPr>
        <w:pStyle w:val="TabellRubrik"/>
      </w:pPr>
      <w:r>
        <w:t xml:space="preserve">Tabell </w:t>
      </w:r>
      <w:fldSimple w:instr=" SEQ Tabell \* ARABIC ">
        <w:r w:rsidR="00756367">
          <w:rPr>
            <w:noProof/>
          </w:rPr>
          <w:t>6</w:t>
        </w:r>
      </w:fldSimple>
      <w:r>
        <w:tab/>
        <w:t>Antal kommun- och landstingsägda företag 2007–2011</w:t>
      </w:r>
    </w:p>
    <w:tbl>
      <w:tblPr>
        <w:tblW w:w="0" w:type="auto"/>
        <w:tblLayout w:type="fixed"/>
        <w:tblCellMar>
          <w:left w:w="0" w:type="dxa"/>
        </w:tblCellMar>
        <w:tblLook w:val="04A0" w:firstRow="1" w:lastRow="0" w:firstColumn="1" w:lastColumn="0" w:noHBand="0" w:noVBand="1"/>
      </w:tblPr>
      <w:tblGrid>
        <w:gridCol w:w="2070"/>
        <w:gridCol w:w="765"/>
        <w:gridCol w:w="765"/>
        <w:gridCol w:w="765"/>
        <w:gridCol w:w="766"/>
        <w:gridCol w:w="766"/>
      </w:tblGrid>
      <w:tr w:rsidR="005747A0" w:rsidRPr="00812B83" w14:paraId="3957C11E" w14:textId="77777777" w:rsidTr="00575F82">
        <w:tc>
          <w:tcPr>
            <w:tcW w:w="2070" w:type="dxa"/>
            <w:tcBorders>
              <w:top w:val="single" w:sz="8" w:space="0" w:color="auto"/>
              <w:left w:val="nil"/>
              <w:bottom w:val="single" w:sz="6" w:space="0" w:color="auto"/>
              <w:right w:val="nil"/>
            </w:tcBorders>
          </w:tcPr>
          <w:p w14:paraId="0F8412BB" w14:textId="77777777" w:rsidR="005747A0" w:rsidRPr="00812B83" w:rsidRDefault="005747A0" w:rsidP="00575F82">
            <w:pPr>
              <w:spacing w:before="20" w:after="20" w:line="220" w:lineRule="exact"/>
              <w:rPr>
                <w:rFonts w:ascii="Trade Gothic LT Std Cn" w:hAnsi="Trade Gothic LT Std Cn"/>
                <w:b/>
                <w:spacing w:val="4"/>
              </w:rPr>
            </w:pPr>
          </w:p>
        </w:tc>
        <w:tc>
          <w:tcPr>
            <w:tcW w:w="765" w:type="dxa"/>
            <w:tcBorders>
              <w:top w:val="single" w:sz="8" w:space="0" w:color="auto"/>
              <w:left w:val="nil"/>
              <w:bottom w:val="single" w:sz="6" w:space="0" w:color="auto"/>
              <w:right w:val="nil"/>
            </w:tcBorders>
            <w:hideMark/>
          </w:tcPr>
          <w:p w14:paraId="58CF5AB6" w14:textId="77777777" w:rsidR="005747A0" w:rsidRPr="00812B83" w:rsidRDefault="005747A0"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2007</w:t>
            </w:r>
          </w:p>
        </w:tc>
        <w:tc>
          <w:tcPr>
            <w:tcW w:w="765" w:type="dxa"/>
            <w:tcBorders>
              <w:top w:val="single" w:sz="8" w:space="0" w:color="auto"/>
              <w:left w:val="nil"/>
              <w:bottom w:val="single" w:sz="6" w:space="0" w:color="auto"/>
              <w:right w:val="nil"/>
            </w:tcBorders>
            <w:hideMark/>
          </w:tcPr>
          <w:p w14:paraId="25D7DC99" w14:textId="77777777" w:rsidR="005747A0" w:rsidRPr="00812B83" w:rsidRDefault="005747A0"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2008</w:t>
            </w:r>
          </w:p>
        </w:tc>
        <w:tc>
          <w:tcPr>
            <w:tcW w:w="765" w:type="dxa"/>
            <w:tcBorders>
              <w:top w:val="single" w:sz="8" w:space="0" w:color="auto"/>
              <w:left w:val="nil"/>
              <w:bottom w:val="single" w:sz="6" w:space="0" w:color="auto"/>
              <w:right w:val="nil"/>
            </w:tcBorders>
            <w:hideMark/>
          </w:tcPr>
          <w:p w14:paraId="6536A34F" w14:textId="77777777" w:rsidR="005747A0" w:rsidRPr="00812B83" w:rsidRDefault="005747A0"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2009</w:t>
            </w:r>
          </w:p>
        </w:tc>
        <w:tc>
          <w:tcPr>
            <w:tcW w:w="766" w:type="dxa"/>
            <w:tcBorders>
              <w:top w:val="single" w:sz="8" w:space="0" w:color="auto"/>
              <w:left w:val="nil"/>
              <w:bottom w:val="single" w:sz="6" w:space="0" w:color="auto"/>
              <w:right w:val="nil"/>
            </w:tcBorders>
            <w:hideMark/>
          </w:tcPr>
          <w:p w14:paraId="7C2403B5" w14:textId="77777777" w:rsidR="005747A0" w:rsidRPr="00812B83" w:rsidRDefault="005747A0"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2010</w:t>
            </w:r>
          </w:p>
        </w:tc>
        <w:tc>
          <w:tcPr>
            <w:tcW w:w="766" w:type="dxa"/>
            <w:tcBorders>
              <w:top w:val="single" w:sz="8" w:space="0" w:color="auto"/>
              <w:left w:val="nil"/>
              <w:bottom w:val="single" w:sz="6" w:space="0" w:color="auto"/>
              <w:right w:val="nil"/>
            </w:tcBorders>
          </w:tcPr>
          <w:p w14:paraId="0CAF3A2E"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2011</w:t>
            </w:r>
          </w:p>
        </w:tc>
      </w:tr>
      <w:tr w:rsidR="005747A0" w:rsidRPr="00812B83" w14:paraId="230388AF" w14:textId="77777777" w:rsidTr="00575F82">
        <w:tc>
          <w:tcPr>
            <w:tcW w:w="2070" w:type="dxa"/>
            <w:tcBorders>
              <w:top w:val="single" w:sz="6" w:space="0" w:color="auto"/>
              <w:left w:val="nil"/>
              <w:bottom w:val="nil"/>
              <w:right w:val="nil"/>
            </w:tcBorders>
            <w:hideMark/>
          </w:tcPr>
          <w:p w14:paraId="76985D88"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Kommunägda företag</w:t>
            </w:r>
          </w:p>
        </w:tc>
        <w:tc>
          <w:tcPr>
            <w:tcW w:w="765" w:type="dxa"/>
            <w:tcBorders>
              <w:top w:val="single" w:sz="6" w:space="0" w:color="auto"/>
              <w:left w:val="nil"/>
              <w:bottom w:val="nil"/>
              <w:right w:val="nil"/>
            </w:tcBorders>
            <w:hideMark/>
          </w:tcPr>
          <w:p w14:paraId="4E492F1B"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1 535</w:t>
            </w:r>
          </w:p>
        </w:tc>
        <w:tc>
          <w:tcPr>
            <w:tcW w:w="765" w:type="dxa"/>
            <w:tcBorders>
              <w:top w:val="single" w:sz="6" w:space="0" w:color="auto"/>
              <w:left w:val="nil"/>
              <w:bottom w:val="nil"/>
              <w:right w:val="nil"/>
            </w:tcBorders>
            <w:hideMark/>
          </w:tcPr>
          <w:p w14:paraId="68A0ECA8"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1 575</w:t>
            </w:r>
          </w:p>
        </w:tc>
        <w:tc>
          <w:tcPr>
            <w:tcW w:w="765" w:type="dxa"/>
            <w:tcBorders>
              <w:top w:val="single" w:sz="6" w:space="0" w:color="auto"/>
              <w:left w:val="nil"/>
              <w:bottom w:val="nil"/>
              <w:right w:val="nil"/>
            </w:tcBorders>
            <w:hideMark/>
          </w:tcPr>
          <w:p w14:paraId="00A3DEAC"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1 621</w:t>
            </w:r>
          </w:p>
        </w:tc>
        <w:tc>
          <w:tcPr>
            <w:tcW w:w="766" w:type="dxa"/>
            <w:tcBorders>
              <w:top w:val="single" w:sz="6" w:space="0" w:color="auto"/>
              <w:left w:val="nil"/>
              <w:bottom w:val="nil"/>
              <w:right w:val="nil"/>
            </w:tcBorders>
            <w:hideMark/>
          </w:tcPr>
          <w:p w14:paraId="29A226B5"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1 622</w:t>
            </w:r>
          </w:p>
        </w:tc>
        <w:tc>
          <w:tcPr>
            <w:tcW w:w="766" w:type="dxa"/>
            <w:tcBorders>
              <w:top w:val="single" w:sz="6" w:space="0" w:color="auto"/>
              <w:left w:val="nil"/>
              <w:bottom w:val="nil"/>
              <w:right w:val="nil"/>
            </w:tcBorders>
          </w:tcPr>
          <w:p w14:paraId="4CB3A667"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1 696</w:t>
            </w:r>
          </w:p>
        </w:tc>
      </w:tr>
      <w:tr w:rsidR="005747A0" w:rsidRPr="00812B83" w14:paraId="7E0A726D" w14:textId="77777777" w:rsidTr="00575F82">
        <w:tc>
          <w:tcPr>
            <w:tcW w:w="2070" w:type="dxa"/>
            <w:tcBorders>
              <w:top w:val="nil"/>
              <w:left w:val="nil"/>
              <w:bottom w:val="single" w:sz="8" w:space="0" w:color="auto"/>
              <w:right w:val="nil"/>
            </w:tcBorders>
            <w:hideMark/>
          </w:tcPr>
          <w:p w14:paraId="599F79D7" w14:textId="77777777" w:rsidR="005747A0" w:rsidRPr="00812B83" w:rsidRDefault="005747A0" w:rsidP="00575F82">
            <w:pPr>
              <w:spacing w:before="20" w:after="20" w:line="220" w:lineRule="exact"/>
              <w:rPr>
                <w:rFonts w:ascii="Trade Gothic LT Std Cn" w:hAnsi="Trade Gothic LT Std Cn"/>
              </w:rPr>
            </w:pPr>
            <w:r w:rsidRPr="00812B83">
              <w:rPr>
                <w:rFonts w:ascii="Trade Gothic LT Std Cn" w:hAnsi="Trade Gothic LT Std Cn"/>
              </w:rPr>
              <w:t>Landstingsägda företag</w:t>
            </w:r>
          </w:p>
        </w:tc>
        <w:tc>
          <w:tcPr>
            <w:tcW w:w="765" w:type="dxa"/>
            <w:tcBorders>
              <w:top w:val="nil"/>
              <w:left w:val="nil"/>
              <w:bottom w:val="single" w:sz="8" w:space="0" w:color="auto"/>
              <w:right w:val="nil"/>
            </w:tcBorders>
            <w:hideMark/>
          </w:tcPr>
          <w:p w14:paraId="561205E5" w14:textId="77777777" w:rsidR="005747A0" w:rsidRPr="00812B83" w:rsidRDefault="005747A0" w:rsidP="00575F82">
            <w:pPr>
              <w:spacing w:before="20" w:after="20" w:line="220" w:lineRule="exact"/>
              <w:jc w:val="right"/>
              <w:rPr>
                <w:rFonts w:ascii="Trade Gothic LT Std Cn" w:hAnsi="Trade Gothic LT Std Cn"/>
              </w:rPr>
            </w:pPr>
            <w:r w:rsidRPr="00812B83">
              <w:rPr>
                <w:rFonts w:ascii="Trade Gothic LT Std Cn" w:hAnsi="Trade Gothic LT Std Cn"/>
              </w:rPr>
              <w:t>93</w:t>
            </w:r>
          </w:p>
        </w:tc>
        <w:tc>
          <w:tcPr>
            <w:tcW w:w="765" w:type="dxa"/>
            <w:tcBorders>
              <w:top w:val="nil"/>
              <w:left w:val="nil"/>
              <w:bottom w:val="single" w:sz="8" w:space="0" w:color="auto"/>
              <w:right w:val="nil"/>
            </w:tcBorders>
            <w:hideMark/>
          </w:tcPr>
          <w:p w14:paraId="0C790566" w14:textId="77777777" w:rsidR="005747A0" w:rsidRPr="00812B83" w:rsidRDefault="005747A0" w:rsidP="00575F82">
            <w:pPr>
              <w:spacing w:before="20" w:after="20" w:line="220" w:lineRule="exact"/>
              <w:jc w:val="right"/>
              <w:rPr>
                <w:rFonts w:ascii="Trade Gothic LT Std Cn" w:hAnsi="Trade Gothic LT Std Cn"/>
              </w:rPr>
            </w:pPr>
            <w:r w:rsidRPr="00812B83">
              <w:rPr>
                <w:rFonts w:ascii="Trade Gothic LT Std Cn" w:hAnsi="Trade Gothic LT Std Cn"/>
              </w:rPr>
              <w:t>104</w:t>
            </w:r>
          </w:p>
        </w:tc>
        <w:tc>
          <w:tcPr>
            <w:tcW w:w="765" w:type="dxa"/>
            <w:tcBorders>
              <w:top w:val="nil"/>
              <w:left w:val="nil"/>
              <w:bottom w:val="single" w:sz="8" w:space="0" w:color="auto"/>
              <w:right w:val="nil"/>
            </w:tcBorders>
            <w:hideMark/>
          </w:tcPr>
          <w:p w14:paraId="19D0E06A" w14:textId="77777777" w:rsidR="005747A0" w:rsidRPr="00812B83" w:rsidRDefault="005747A0" w:rsidP="00575F82">
            <w:pPr>
              <w:spacing w:before="20" w:after="20" w:line="220" w:lineRule="exact"/>
              <w:jc w:val="right"/>
              <w:rPr>
                <w:rFonts w:ascii="Trade Gothic LT Std Cn" w:hAnsi="Trade Gothic LT Std Cn"/>
              </w:rPr>
            </w:pPr>
            <w:r w:rsidRPr="00812B83">
              <w:rPr>
                <w:rFonts w:ascii="Trade Gothic LT Std Cn" w:hAnsi="Trade Gothic LT Std Cn"/>
              </w:rPr>
              <w:t>116</w:t>
            </w:r>
          </w:p>
        </w:tc>
        <w:tc>
          <w:tcPr>
            <w:tcW w:w="766" w:type="dxa"/>
            <w:tcBorders>
              <w:top w:val="nil"/>
              <w:left w:val="nil"/>
              <w:bottom w:val="single" w:sz="8" w:space="0" w:color="auto"/>
              <w:right w:val="nil"/>
            </w:tcBorders>
            <w:hideMark/>
          </w:tcPr>
          <w:p w14:paraId="7D3E0B7C" w14:textId="77777777" w:rsidR="005747A0" w:rsidRPr="00812B83" w:rsidRDefault="005747A0" w:rsidP="00575F82">
            <w:pPr>
              <w:spacing w:before="20" w:after="20" w:line="220" w:lineRule="exact"/>
              <w:jc w:val="right"/>
              <w:rPr>
                <w:rFonts w:ascii="Trade Gothic LT Std Cn" w:hAnsi="Trade Gothic LT Std Cn"/>
              </w:rPr>
            </w:pPr>
            <w:r w:rsidRPr="00812B83">
              <w:rPr>
                <w:rFonts w:ascii="Trade Gothic LT Std Cn" w:hAnsi="Trade Gothic LT Std Cn"/>
              </w:rPr>
              <w:t>112</w:t>
            </w:r>
          </w:p>
        </w:tc>
        <w:tc>
          <w:tcPr>
            <w:tcW w:w="766" w:type="dxa"/>
            <w:tcBorders>
              <w:top w:val="nil"/>
              <w:left w:val="nil"/>
              <w:bottom w:val="single" w:sz="8" w:space="0" w:color="auto"/>
              <w:right w:val="nil"/>
            </w:tcBorders>
          </w:tcPr>
          <w:p w14:paraId="504B911A" w14:textId="77777777" w:rsidR="005747A0" w:rsidRPr="00812B83" w:rsidRDefault="005747A0" w:rsidP="00575F82">
            <w:pPr>
              <w:spacing w:before="20" w:after="20" w:line="220" w:lineRule="exact"/>
              <w:jc w:val="right"/>
              <w:rPr>
                <w:rFonts w:ascii="Trade Gothic LT Std Cn" w:hAnsi="Trade Gothic LT Std Cn"/>
              </w:rPr>
            </w:pPr>
            <w:r>
              <w:rPr>
                <w:rFonts w:ascii="Trade Gothic LT Std Cn" w:hAnsi="Trade Gothic LT Std Cn"/>
              </w:rPr>
              <w:t>121</w:t>
            </w:r>
          </w:p>
        </w:tc>
      </w:tr>
    </w:tbl>
    <w:p w14:paraId="71D4B395" w14:textId="77777777" w:rsidR="005747A0" w:rsidRPr="00812B83" w:rsidRDefault="005747A0" w:rsidP="005747A0">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Källa: Statistiska centralbyrån, Offentligt ägda företag.</w:t>
      </w:r>
    </w:p>
    <w:p w14:paraId="07FA623A" w14:textId="77777777" w:rsidR="005747A0" w:rsidRDefault="005747A0" w:rsidP="005747A0">
      <w:pPr>
        <w:pStyle w:val="TabellRubrik"/>
      </w:pPr>
      <w:r>
        <w:t xml:space="preserve">Tabell </w:t>
      </w:r>
      <w:fldSimple w:instr=" SEQ Tabell \* ARABIC ">
        <w:r w:rsidR="00756367">
          <w:rPr>
            <w:noProof/>
          </w:rPr>
          <w:t>7</w:t>
        </w:r>
      </w:fldSimple>
      <w:r>
        <w:tab/>
        <w:t>Antal anställda i de kommun- och landstingsägda företagen 2007–2011</w:t>
      </w:r>
    </w:p>
    <w:tbl>
      <w:tblPr>
        <w:tblW w:w="0" w:type="auto"/>
        <w:tblLayout w:type="fixed"/>
        <w:tblCellMar>
          <w:left w:w="0" w:type="dxa"/>
        </w:tblCellMar>
        <w:tblLook w:val="04A0" w:firstRow="1" w:lastRow="0" w:firstColumn="1" w:lastColumn="0" w:noHBand="0" w:noVBand="1"/>
      </w:tblPr>
      <w:tblGrid>
        <w:gridCol w:w="2160"/>
        <w:gridCol w:w="747"/>
        <w:gridCol w:w="747"/>
        <w:gridCol w:w="747"/>
        <w:gridCol w:w="748"/>
        <w:gridCol w:w="748"/>
      </w:tblGrid>
      <w:tr w:rsidR="005747A0" w:rsidRPr="00812B83" w14:paraId="7FDFCB74" w14:textId="77777777" w:rsidTr="00575F82">
        <w:tc>
          <w:tcPr>
            <w:tcW w:w="2160" w:type="dxa"/>
            <w:tcBorders>
              <w:top w:val="single" w:sz="8" w:space="0" w:color="auto"/>
              <w:left w:val="nil"/>
              <w:bottom w:val="single" w:sz="6" w:space="0" w:color="auto"/>
              <w:right w:val="nil"/>
            </w:tcBorders>
          </w:tcPr>
          <w:p w14:paraId="2B9711BB" w14:textId="77777777" w:rsidR="005747A0" w:rsidRPr="00812B83" w:rsidRDefault="005747A0" w:rsidP="00575F82">
            <w:pPr>
              <w:spacing w:before="20" w:after="20" w:line="220" w:lineRule="exact"/>
              <w:rPr>
                <w:rFonts w:ascii="Trade Gothic LT Std Cn" w:hAnsi="Trade Gothic LT Std Cn"/>
                <w:b/>
                <w:spacing w:val="4"/>
              </w:rPr>
            </w:pPr>
            <w:r>
              <w:rPr>
                <w:rFonts w:ascii="Trade Gothic LT Std Cn" w:hAnsi="Trade Gothic LT Std Cn"/>
                <w:b/>
                <w:spacing w:val="4"/>
              </w:rPr>
              <w:t>Antal anställda</w:t>
            </w:r>
          </w:p>
        </w:tc>
        <w:tc>
          <w:tcPr>
            <w:tcW w:w="747" w:type="dxa"/>
            <w:tcBorders>
              <w:top w:val="single" w:sz="8" w:space="0" w:color="auto"/>
              <w:left w:val="nil"/>
              <w:bottom w:val="single" w:sz="6" w:space="0" w:color="auto"/>
              <w:right w:val="nil"/>
            </w:tcBorders>
            <w:hideMark/>
          </w:tcPr>
          <w:p w14:paraId="5D8FF16C" w14:textId="77777777" w:rsidR="005747A0" w:rsidRPr="00812B83" w:rsidRDefault="005747A0"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2007</w:t>
            </w:r>
          </w:p>
        </w:tc>
        <w:tc>
          <w:tcPr>
            <w:tcW w:w="747" w:type="dxa"/>
            <w:tcBorders>
              <w:top w:val="single" w:sz="8" w:space="0" w:color="auto"/>
              <w:left w:val="nil"/>
              <w:bottom w:val="single" w:sz="6" w:space="0" w:color="auto"/>
              <w:right w:val="nil"/>
            </w:tcBorders>
            <w:hideMark/>
          </w:tcPr>
          <w:p w14:paraId="762DA8CD" w14:textId="77777777" w:rsidR="005747A0" w:rsidRPr="00812B83" w:rsidRDefault="005747A0"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2008</w:t>
            </w:r>
          </w:p>
        </w:tc>
        <w:tc>
          <w:tcPr>
            <w:tcW w:w="747" w:type="dxa"/>
            <w:tcBorders>
              <w:top w:val="single" w:sz="8" w:space="0" w:color="auto"/>
              <w:left w:val="nil"/>
              <w:bottom w:val="single" w:sz="6" w:space="0" w:color="auto"/>
              <w:right w:val="nil"/>
            </w:tcBorders>
            <w:hideMark/>
          </w:tcPr>
          <w:p w14:paraId="50B1C83E" w14:textId="77777777" w:rsidR="005747A0" w:rsidRPr="00812B83" w:rsidRDefault="005747A0"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2009</w:t>
            </w:r>
          </w:p>
        </w:tc>
        <w:tc>
          <w:tcPr>
            <w:tcW w:w="748" w:type="dxa"/>
            <w:tcBorders>
              <w:top w:val="single" w:sz="8" w:space="0" w:color="auto"/>
              <w:left w:val="nil"/>
              <w:bottom w:val="single" w:sz="6" w:space="0" w:color="auto"/>
              <w:right w:val="nil"/>
            </w:tcBorders>
            <w:hideMark/>
          </w:tcPr>
          <w:p w14:paraId="4F5BD175" w14:textId="77777777" w:rsidR="005747A0" w:rsidRPr="00812B83" w:rsidRDefault="005747A0"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2010</w:t>
            </w:r>
          </w:p>
        </w:tc>
        <w:tc>
          <w:tcPr>
            <w:tcW w:w="748" w:type="dxa"/>
            <w:tcBorders>
              <w:top w:val="single" w:sz="8" w:space="0" w:color="auto"/>
              <w:left w:val="nil"/>
              <w:bottom w:val="single" w:sz="6" w:space="0" w:color="auto"/>
              <w:right w:val="nil"/>
            </w:tcBorders>
          </w:tcPr>
          <w:p w14:paraId="107F54AB"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2011</w:t>
            </w:r>
          </w:p>
        </w:tc>
      </w:tr>
      <w:tr w:rsidR="005747A0" w:rsidRPr="00812B83" w14:paraId="26B2F02D" w14:textId="77777777" w:rsidTr="00575F82">
        <w:tc>
          <w:tcPr>
            <w:tcW w:w="2160" w:type="dxa"/>
            <w:tcBorders>
              <w:top w:val="single" w:sz="6" w:space="0" w:color="auto"/>
              <w:left w:val="nil"/>
              <w:bottom w:val="nil"/>
              <w:right w:val="nil"/>
            </w:tcBorders>
            <w:hideMark/>
          </w:tcPr>
          <w:p w14:paraId="478D2F34"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Kommunägda företag</w:t>
            </w:r>
          </w:p>
        </w:tc>
        <w:tc>
          <w:tcPr>
            <w:tcW w:w="747" w:type="dxa"/>
            <w:tcBorders>
              <w:top w:val="single" w:sz="6" w:space="0" w:color="auto"/>
              <w:left w:val="nil"/>
              <w:bottom w:val="nil"/>
              <w:right w:val="nil"/>
            </w:tcBorders>
            <w:hideMark/>
          </w:tcPr>
          <w:p w14:paraId="0E58C6B8"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44 399</w:t>
            </w:r>
          </w:p>
        </w:tc>
        <w:tc>
          <w:tcPr>
            <w:tcW w:w="747" w:type="dxa"/>
            <w:tcBorders>
              <w:top w:val="single" w:sz="6" w:space="0" w:color="auto"/>
              <w:left w:val="nil"/>
              <w:bottom w:val="nil"/>
              <w:right w:val="nil"/>
            </w:tcBorders>
            <w:hideMark/>
          </w:tcPr>
          <w:p w14:paraId="7ECC38BD"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45 501</w:t>
            </w:r>
          </w:p>
        </w:tc>
        <w:tc>
          <w:tcPr>
            <w:tcW w:w="747" w:type="dxa"/>
            <w:tcBorders>
              <w:top w:val="single" w:sz="6" w:space="0" w:color="auto"/>
              <w:left w:val="nil"/>
              <w:bottom w:val="nil"/>
              <w:right w:val="nil"/>
            </w:tcBorders>
            <w:hideMark/>
          </w:tcPr>
          <w:p w14:paraId="7BA997D4"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46 587</w:t>
            </w:r>
          </w:p>
        </w:tc>
        <w:tc>
          <w:tcPr>
            <w:tcW w:w="748" w:type="dxa"/>
            <w:tcBorders>
              <w:top w:val="single" w:sz="6" w:space="0" w:color="auto"/>
              <w:left w:val="nil"/>
              <w:bottom w:val="nil"/>
              <w:right w:val="nil"/>
            </w:tcBorders>
            <w:hideMark/>
          </w:tcPr>
          <w:p w14:paraId="343292E2"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46</w:t>
            </w:r>
            <w:r>
              <w:rPr>
                <w:rFonts w:ascii="Trade Gothic LT Std Cn" w:hAnsi="Trade Gothic LT Std Cn"/>
                <w:spacing w:val="4"/>
              </w:rPr>
              <w:t> </w:t>
            </w:r>
            <w:r w:rsidRPr="00812B83">
              <w:rPr>
                <w:rFonts w:ascii="Trade Gothic LT Std Cn" w:hAnsi="Trade Gothic LT Std Cn"/>
                <w:spacing w:val="4"/>
              </w:rPr>
              <w:t>055</w:t>
            </w:r>
          </w:p>
        </w:tc>
        <w:tc>
          <w:tcPr>
            <w:tcW w:w="748" w:type="dxa"/>
            <w:tcBorders>
              <w:top w:val="single" w:sz="6" w:space="0" w:color="auto"/>
              <w:left w:val="nil"/>
              <w:bottom w:val="nil"/>
              <w:right w:val="nil"/>
            </w:tcBorders>
          </w:tcPr>
          <w:p w14:paraId="1339AD1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46 780</w:t>
            </w:r>
          </w:p>
        </w:tc>
      </w:tr>
      <w:tr w:rsidR="005747A0" w:rsidRPr="00812B83" w14:paraId="67EB6910" w14:textId="77777777" w:rsidTr="00575F82">
        <w:tc>
          <w:tcPr>
            <w:tcW w:w="2160" w:type="dxa"/>
            <w:tcBorders>
              <w:top w:val="nil"/>
              <w:left w:val="nil"/>
              <w:bottom w:val="single" w:sz="8" w:space="0" w:color="auto"/>
              <w:right w:val="nil"/>
            </w:tcBorders>
            <w:hideMark/>
          </w:tcPr>
          <w:p w14:paraId="39B4C27E"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Landstingsägda företag</w:t>
            </w:r>
          </w:p>
        </w:tc>
        <w:tc>
          <w:tcPr>
            <w:tcW w:w="747" w:type="dxa"/>
            <w:tcBorders>
              <w:top w:val="nil"/>
              <w:left w:val="nil"/>
              <w:bottom w:val="single" w:sz="8" w:space="0" w:color="auto"/>
              <w:right w:val="nil"/>
            </w:tcBorders>
            <w:hideMark/>
          </w:tcPr>
          <w:p w14:paraId="669634F0"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16 679</w:t>
            </w:r>
          </w:p>
        </w:tc>
        <w:tc>
          <w:tcPr>
            <w:tcW w:w="747" w:type="dxa"/>
            <w:tcBorders>
              <w:top w:val="nil"/>
              <w:left w:val="nil"/>
              <w:bottom w:val="single" w:sz="8" w:space="0" w:color="auto"/>
              <w:right w:val="nil"/>
            </w:tcBorders>
            <w:hideMark/>
          </w:tcPr>
          <w:p w14:paraId="2B79BADF"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16 997</w:t>
            </w:r>
          </w:p>
        </w:tc>
        <w:tc>
          <w:tcPr>
            <w:tcW w:w="747" w:type="dxa"/>
            <w:tcBorders>
              <w:top w:val="nil"/>
              <w:left w:val="nil"/>
              <w:bottom w:val="single" w:sz="8" w:space="0" w:color="auto"/>
              <w:right w:val="nil"/>
            </w:tcBorders>
            <w:hideMark/>
          </w:tcPr>
          <w:p w14:paraId="7802D520"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19 485</w:t>
            </w:r>
          </w:p>
        </w:tc>
        <w:tc>
          <w:tcPr>
            <w:tcW w:w="748" w:type="dxa"/>
            <w:tcBorders>
              <w:top w:val="nil"/>
              <w:left w:val="nil"/>
              <w:bottom w:val="single" w:sz="8" w:space="0" w:color="auto"/>
              <w:right w:val="nil"/>
            </w:tcBorders>
            <w:hideMark/>
          </w:tcPr>
          <w:p w14:paraId="1FB71DD8" w14:textId="77777777" w:rsidR="005747A0" w:rsidRPr="00812B83" w:rsidRDefault="005747A0"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19 968</w:t>
            </w:r>
          </w:p>
        </w:tc>
        <w:tc>
          <w:tcPr>
            <w:tcW w:w="748" w:type="dxa"/>
            <w:tcBorders>
              <w:top w:val="nil"/>
              <w:left w:val="nil"/>
              <w:bottom w:val="single" w:sz="8" w:space="0" w:color="auto"/>
              <w:right w:val="nil"/>
            </w:tcBorders>
          </w:tcPr>
          <w:p w14:paraId="4F00ACA1"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20 069</w:t>
            </w:r>
          </w:p>
        </w:tc>
      </w:tr>
    </w:tbl>
    <w:p w14:paraId="4D2A7D14" w14:textId="77777777" w:rsidR="005747A0" w:rsidRPr="00812B83" w:rsidRDefault="005747A0" w:rsidP="005747A0">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Källa: Statistiska centralbyrån, Offentligt ägda företag.</w:t>
      </w:r>
    </w:p>
    <w:p w14:paraId="01B0B75B" w14:textId="77777777" w:rsidR="005747A0" w:rsidRDefault="005747A0" w:rsidP="005747A0">
      <w:pPr>
        <w:pStyle w:val="TabellRubrik"/>
      </w:pPr>
      <w:r>
        <w:t xml:space="preserve">Tabell </w:t>
      </w:r>
      <w:fldSimple w:instr=" SEQ Tabell \* ARABIC ">
        <w:r w:rsidR="00756367">
          <w:rPr>
            <w:noProof/>
          </w:rPr>
          <w:t>8</w:t>
        </w:r>
      </w:fldSimple>
      <w:r>
        <w:tab/>
        <w:t>Antal kommunalförbund 2007–2011</w:t>
      </w:r>
    </w:p>
    <w:tbl>
      <w:tblPr>
        <w:tblW w:w="5850" w:type="dxa"/>
        <w:tblLayout w:type="fixed"/>
        <w:tblCellMar>
          <w:left w:w="0" w:type="dxa"/>
        </w:tblCellMar>
        <w:tblLook w:val="04A0" w:firstRow="1" w:lastRow="0" w:firstColumn="1" w:lastColumn="0" w:noHBand="0" w:noVBand="1"/>
      </w:tblPr>
      <w:tblGrid>
        <w:gridCol w:w="1620"/>
        <w:gridCol w:w="846"/>
        <w:gridCol w:w="846"/>
        <w:gridCol w:w="846"/>
        <w:gridCol w:w="846"/>
        <w:gridCol w:w="846"/>
      </w:tblGrid>
      <w:tr w:rsidR="00297BD9" w:rsidRPr="00812B83" w14:paraId="183E3446" w14:textId="77777777" w:rsidTr="00297BD9">
        <w:tc>
          <w:tcPr>
            <w:tcW w:w="1620" w:type="dxa"/>
            <w:tcBorders>
              <w:top w:val="single" w:sz="8" w:space="0" w:color="auto"/>
              <w:left w:val="nil"/>
              <w:bottom w:val="single" w:sz="6" w:space="0" w:color="auto"/>
              <w:right w:val="nil"/>
            </w:tcBorders>
          </w:tcPr>
          <w:p w14:paraId="7376CD09" w14:textId="77777777" w:rsidR="00297BD9" w:rsidRPr="00812B83" w:rsidRDefault="00297BD9" w:rsidP="00575F82">
            <w:pPr>
              <w:spacing w:before="20" w:after="20" w:line="220" w:lineRule="exact"/>
              <w:rPr>
                <w:rFonts w:ascii="Trade Gothic LT Std Cn" w:hAnsi="Trade Gothic LT Std Cn"/>
                <w:b/>
                <w:spacing w:val="4"/>
              </w:rPr>
            </w:pPr>
            <w:r>
              <w:rPr>
                <w:rFonts w:ascii="Trade Gothic LT Std Cn" w:hAnsi="Trade Gothic LT Std Cn"/>
                <w:b/>
                <w:spacing w:val="4"/>
              </w:rPr>
              <w:t>Antal</w:t>
            </w:r>
          </w:p>
        </w:tc>
        <w:tc>
          <w:tcPr>
            <w:tcW w:w="846" w:type="dxa"/>
            <w:tcBorders>
              <w:top w:val="single" w:sz="8" w:space="0" w:color="auto"/>
              <w:left w:val="nil"/>
              <w:bottom w:val="single" w:sz="6" w:space="0" w:color="auto"/>
              <w:right w:val="nil"/>
            </w:tcBorders>
          </w:tcPr>
          <w:p w14:paraId="78F94DE1" w14:textId="2D792F38" w:rsidR="00297BD9" w:rsidRPr="00812B83" w:rsidRDefault="00297BD9"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2008</w:t>
            </w:r>
          </w:p>
        </w:tc>
        <w:tc>
          <w:tcPr>
            <w:tcW w:w="846" w:type="dxa"/>
            <w:tcBorders>
              <w:top w:val="single" w:sz="8" w:space="0" w:color="auto"/>
              <w:left w:val="nil"/>
              <w:bottom w:val="single" w:sz="6" w:space="0" w:color="auto"/>
              <w:right w:val="nil"/>
            </w:tcBorders>
          </w:tcPr>
          <w:p w14:paraId="0F2DBC55" w14:textId="1D15468C" w:rsidR="00297BD9" w:rsidRPr="00812B83" w:rsidRDefault="00297BD9"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2009</w:t>
            </w:r>
          </w:p>
        </w:tc>
        <w:tc>
          <w:tcPr>
            <w:tcW w:w="846" w:type="dxa"/>
            <w:tcBorders>
              <w:top w:val="single" w:sz="8" w:space="0" w:color="auto"/>
              <w:left w:val="nil"/>
              <w:bottom w:val="single" w:sz="6" w:space="0" w:color="auto"/>
              <w:right w:val="nil"/>
            </w:tcBorders>
          </w:tcPr>
          <w:p w14:paraId="689ECBA3" w14:textId="54401C1C" w:rsidR="00297BD9" w:rsidRPr="00812B83" w:rsidRDefault="00297BD9" w:rsidP="00575F82">
            <w:pPr>
              <w:spacing w:before="20" w:after="20" w:line="220" w:lineRule="exact"/>
              <w:jc w:val="right"/>
              <w:rPr>
                <w:rFonts w:ascii="Trade Gothic LT Std Cn" w:hAnsi="Trade Gothic LT Std Cn"/>
                <w:b/>
                <w:spacing w:val="4"/>
              </w:rPr>
            </w:pPr>
            <w:r w:rsidRPr="00812B83">
              <w:rPr>
                <w:rFonts w:ascii="Trade Gothic LT Std Cn" w:hAnsi="Trade Gothic LT Std Cn"/>
                <w:b/>
                <w:spacing w:val="4"/>
              </w:rPr>
              <w:t>2010</w:t>
            </w:r>
          </w:p>
        </w:tc>
        <w:tc>
          <w:tcPr>
            <w:tcW w:w="846" w:type="dxa"/>
            <w:tcBorders>
              <w:top w:val="single" w:sz="8" w:space="0" w:color="auto"/>
              <w:left w:val="nil"/>
              <w:bottom w:val="single" w:sz="6" w:space="0" w:color="auto"/>
              <w:right w:val="nil"/>
            </w:tcBorders>
          </w:tcPr>
          <w:p w14:paraId="2EF72659" w14:textId="3A83414D" w:rsidR="00297BD9" w:rsidRPr="00812B83" w:rsidRDefault="00297BD9"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2011</w:t>
            </w:r>
          </w:p>
        </w:tc>
        <w:tc>
          <w:tcPr>
            <w:tcW w:w="846" w:type="dxa"/>
            <w:tcBorders>
              <w:top w:val="single" w:sz="8" w:space="0" w:color="auto"/>
              <w:left w:val="nil"/>
              <w:bottom w:val="single" w:sz="6" w:space="0" w:color="auto"/>
              <w:right w:val="nil"/>
            </w:tcBorders>
            <w:hideMark/>
          </w:tcPr>
          <w:p w14:paraId="2FA4CE34" w14:textId="7232F3D5" w:rsidR="00297BD9" w:rsidRPr="00812B83" w:rsidRDefault="00297BD9"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2012</w:t>
            </w:r>
          </w:p>
        </w:tc>
      </w:tr>
      <w:tr w:rsidR="00297BD9" w:rsidRPr="00812B83" w14:paraId="2F5ED688" w14:textId="77777777" w:rsidTr="00297BD9">
        <w:tc>
          <w:tcPr>
            <w:tcW w:w="1620" w:type="dxa"/>
            <w:tcBorders>
              <w:top w:val="nil"/>
              <w:left w:val="nil"/>
              <w:bottom w:val="single" w:sz="8" w:space="0" w:color="auto"/>
              <w:right w:val="nil"/>
            </w:tcBorders>
            <w:hideMark/>
          </w:tcPr>
          <w:p w14:paraId="256816A1" w14:textId="77777777" w:rsidR="00297BD9" w:rsidRPr="00812B83" w:rsidRDefault="00297BD9"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Kommunalförbund</w:t>
            </w:r>
          </w:p>
        </w:tc>
        <w:tc>
          <w:tcPr>
            <w:tcW w:w="846" w:type="dxa"/>
            <w:tcBorders>
              <w:top w:val="nil"/>
              <w:left w:val="nil"/>
              <w:bottom w:val="single" w:sz="8" w:space="0" w:color="auto"/>
              <w:right w:val="nil"/>
            </w:tcBorders>
          </w:tcPr>
          <w:p w14:paraId="1CFA7A2B" w14:textId="586D0CB9" w:rsidR="00297BD9" w:rsidRPr="00812B83" w:rsidRDefault="00297BD9"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168</w:t>
            </w:r>
          </w:p>
        </w:tc>
        <w:tc>
          <w:tcPr>
            <w:tcW w:w="846" w:type="dxa"/>
            <w:tcBorders>
              <w:top w:val="nil"/>
              <w:left w:val="nil"/>
              <w:bottom w:val="single" w:sz="8" w:space="0" w:color="auto"/>
              <w:right w:val="nil"/>
            </w:tcBorders>
          </w:tcPr>
          <w:p w14:paraId="502D7CA4" w14:textId="6A8E08AB" w:rsidR="00297BD9" w:rsidRPr="00812B83" w:rsidRDefault="00297BD9" w:rsidP="00575F82">
            <w:pPr>
              <w:spacing w:before="20" w:after="20" w:line="220" w:lineRule="exact"/>
              <w:jc w:val="right"/>
              <w:rPr>
                <w:rFonts w:ascii="Trade Gothic LT Std Cn" w:hAnsi="Trade Gothic LT Std Cn"/>
                <w:spacing w:val="4"/>
              </w:rPr>
            </w:pPr>
            <w:r w:rsidRPr="00812B83">
              <w:rPr>
                <w:rFonts w:ascii="Trade Gothic LT Std Cn" w:hAnsi="Trade Gothic LT Std Cn"/>
                <w:spacing w:val="4"/>
              </w:rPr>
              <w:t>169</w:t>
            </w:r>
          </w:p>
        </w:tc>
        <w:tc>
          <w:tcPr>
            <w:tcW w:w="846" w:type="dxa"/>
            <w:tcBorders>
              <w:top w:val="nil"/>
              <w:left w:val="nil"/>
              <w:bottom w:val="single" w:sz="8" w:space="0" w:color="auto"/>
              <w:right w:val="nil"/>
            </w:tcBorders>
          </w:tcPr>
          <w:p w14:paraId="7C13822E" w14:textId="65EF84CD" w:rsidR="00297BD9" w:rsidRPr="00812B83" w:rsidRDefault="00297BD9"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183</w:t>
            </w:r>
          </w:p>
        </w:tc>
        <w:tc>
          <w:tcPr>
            <w:tcW w:w="846" w:type="dxa"/>
            <w:tcBorders>
              <w:top w:val="nil"/>
              <w:left w:val="nil"/>
              <w:bottom w:val="single" w:sz="8" w:space="0" w:color="auto"/>
              <w:right w:val="nil"/>
            </w:tcBorders>
          </w:tcPr>
          <w:p w14:paraId="1376206A" w14:textId="30C68FE7" w:rsidR="00297BD9" w:rsidRPr="00812B83" w:rsidRDefault="00297BD9"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186</w:t>
            </w:r>
          </w:p>
        </w:tc>
        <w:tc>
          <w:tcPr>
            <w:tcW w:w="846" w:type="dxa"/>
            <w:tcBorders>
              <w:top w:val="nil"/>
              <w:left w:val="nil"/>
              <w:bottom w:val="single" w:sz="8" w:space="0" w:color="auto"/>
              <w:right w:val="nil"/>
            </w:tcBorders>
            <w:hideMark/>
          </w:tcPr>
          <w:p w14:paraId="2538F6FB" w14:textId="1D6ACD19" w:rsidR="00297BD9" w:rsidRPr="00812B83" w:rsidRDefault="00297BD9"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195</w:t>
            </w:r>
          </w:p>
        </w:tc>
      </w:tr>
    </w:tbl>
    <w:p w14:paraId="6458E58A" w14:textId="77777777" w:rsidR="005747A0" w:rsidRPr="00812B83" w:rsidRDefault="005747A0" w:rsidP="005747A0">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Källa: Statistiska centralbyrån, Offentligt ägda företag.</w:t>
      </w:r>
    </w:p>
    <w:p w14:paraId="307D07FD" w14:textId="2288A93B" w:rsidR="003B38B8" w:rsidRDefault="003B38B8">
      <w:pPr>
        <w:overflowPunct/>
        <w:autoSpaceDE/>
        <w:autoSpaceDN/>
        <w:adjustRightInd/>
        <w:textAlignment w:val="auto"/>
        <w:rPr>
          <w:rFonts w:ascii="Trade Gothic Pro" w:hAnsi="Trade Gothic Pro"/>
          <w:b/>
        </w:rPr>
      </w:pPr>
      <w:r>
        <w:br w:type="page"/>
      </w:r>
    </w:p>
    <w:p w14:paraId="416AB992" w14:textId="77777777" w:rsidR="005747A0" w:rsidRDefault="005747A0" w:rsidP="005747A0">
      <w:pPr>
        <w:pStyle w:val="TabellRubrik"/>
      </w:pPr>
      <w:r>
        <w:t xml:space="preserve">Tabell </w:t>
      </w:r>
      <w:fldSimple w:instr=" SEQ Tabell \* ARABIC ">
        <w:r w:rsidR="00756367">
          <w:rPr>
            <w:noProof/>
          </w:rPr>
          <w:t>9</w:t>
        </w:r>
      </w:fldSimple>
      <w:r>
        <w:tab/>
        <w:t>Resultaträkning kommunkoncern 2007–2011</w:t>
      </w:r>
    </w:p>
    <w:tbl>
      <w:tblPr>
        <w:tblW w:w="0" w:type="auto"/>
        <w:tblLayout w:type="fixed"/>
        <w:tblCellMar>
          <w:left w:w="0" w:type="dxa"/>
        </w:tblCellMar>
        <w:tblLook w:val="04A0" w:firstRow="1" w:lastRow="0" w:firstColumn="1" w:lastColumn="0" w:noHBand="0" w:noVBand="1"/>
      </w:tblPr>
      <w:tblGrid>
        <w:gridCol w:w="2970"/>
        <w:gridCol w:w="585"/>
        <w:gridCol w:w="585"/>
        <w:gridCol w:w="585"/>
        <w:gridCol w:w="585"/>
        <w:gridCol w:w="585"/>
      </w:tblGrid>
      <w:tr w:rsidR="005747A0" w:rsidRPr="00812B83" w14:paraId="5CC39838" w14:textId="77777777" w:rsidTr="00575F82">
        <w:tc>
          <w:tcPr>
            <w:tcW w:w="2970" w:type="dxa"/>
            <w:tcBorders>
              <w:top w:val="single" w:sz="8" w:space="0" w:color="auto"/>
              <w:left w:val="nil"/>
              <w:bottom w:val="single" w:sz="6" w:space="0" w:color="auto"/>
              <w:right w:val="nil"/>
            </w:tcBorders>
            <w:hideMark/>
          </w:tcPr>
          <w:p w14:paraId="365DF918" w14:textId="77777777" w:rsidR="005747A0" w:rsidRPr="00812B83" w:rsidRDefault="005747A0" w:rsidP="00575F82">
            <w:pPr>
              <w:spacing w:before="20" w:after="20" w:line="220" w:lineRule="exact"/>
              <w:rPr>
                <w:rFonts w:ascii="Trade Gothic LT Std Cn" w:hAnsi="Trade Gothic LT Std Cn"/>
                <w:b/>
                <w:spacing w:val="4"/>
              </w:rPr>
            </w:pPr>
            <w:r w:rsidRPr="00812B83">
              <w:rPr>
                <w:rFonts w:ascii="Trade Gothic LT Std Cn" w:hAnsi="Trade Gothic LT Std Cn"/>
                <w:b/>
                <w:spacing w:val="4"/>
              </w:rPr>
              <w:t>Miljarder kronor</w:t>
            </w:r>
          </w:p>
        </w:tc>
        <w:tc>
          <w:tcPr>
            <w:tcW w:w="585" w:type="dxa"/>
            <w:tcBorders>
              <w:top w:val="single" w:sz="8" w:space="0" w:color="auto"/>
              <w:left w:val="nil"/>
              <w:bottom w:val="single" w:sz="6" w:space="0" w:color="auto"/>
              <w:right w:val="nil"/>
            </w:tcBorders>
            <w:hideMark/>
          </w:tcPr>
          <w:p w14:paraId="4E29EC81"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2007</w:t>
            </w:r>
          </w:p>
        </w:tc>
        <w:tc>
          <w:tcPr>
            <w:tcW w:w="585" w:type="dxa"/>
            <w:tcBorders>
              <w:top w:val="single" w:sz="8" w:space="0" w:color="auto"/>
              <w:left w:val="nil"/>
              <w:bottom w:val="single" w:sz="6" w:space="0" w:color="auto"/>
              <w:right w:val="nil"/>
            </w:tcBorders>
            <w:hideMark/>
          </w:tcPr>
          <w:p w14:paraId="3962E216"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2008</w:t>
            </w:r>
          </w:p>
        </w:tc>
        <w:tc>
          <w:tcPr>
            <w:tcW w:w="585" w:type="dxa"/>
            <w:tcBorders>
              <w:top w:val="single" w:sz="8" w:space="0" w:color="auto"/>
              <w:left w:val="nil"/>
              <w:bottom w:val="single" w:sz="6" w:space="0" w:color="auto"/>
              <w:right w:val="nil"/>
            </w:tcBorders>
            <w:hideMark/>
          </w:tcPr>
          <w:p w14:paraId="21883BF0"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2009</w:t>
            </w:r>
          </w:p>
        </w:tc>
        <w:tc>
          <w:tcPr>
            <w:tcW w:w="585" w:type="dxa"/>
            <w:tcBorders>
              <w:top w:val="single" w:sz="8" w:space="0" w:color="auto"/>
              <w:left w:val="nil"/>
              <w:bottom w:val="single" w:sz="6" w:space="0" w:color="auto"/>
              <w:right w:val="nil"/>
            </w:tcBorders>
            <w:hideMark/>
          </w:tcPr>
          <w:p w14:paraId="027026C8"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2010</w:t>
            </w:r>
          </w:p>
        </w:tc>
        <w:tc>
          <w:tcPr>
            <w:tcW w:w="585" w:type="dxa"/>
            <w:tcBorders>
              <w:top w:val="single" w:sz="8" w:space="0" w:color="auto"/>
              <w:left w:val="nil"/>
              <w:bottom w:val="single" w:sz="6" w:space="0" w:color="auto"/>
              <w:right w:val="nil"/>
            </w:tcBorders>
          </w:tcPr>
          <w:p w14:paraId="238C69CD"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2011</w:t>
            </w:r>
          </w:p>
        </w:tc>
      </w:tr>
      <w:tr w:rsidR="005747A0" w:rsidRPr="00812B83" w14:paraId="677A6C00" w14:textId="77777777" w:rsidTr="00575F82">
        <w:tc>
          <w:tcPr>
            <w:tcW w:w="2970" w:type="dxa"/>
            <w:tcBorders>
              <w:top w:val="single" w:sz="6" w:space="0" w:color="auto"/>
              <w:left w:val="nil"/>
              <w:bottom w:val="nil"/>
              <w:right w:val="nil"/>
            </w:tcBorders>
            <w:hideMark/>
          </w:tcPr>
          <w:p w14:paraId="56B37668"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Verksamhetens intäkter</w:t>
            </w:r>
            <w:r>
              <w:rPr>
                <w:rFonts w:ascii="Trade Gothic LT Std Cn" w:hAnsi="Trade Gothic LT Std Cn"/>
                <w:spacing w:val="4"/>
              </w:rPr>
              <w:t xml:space="preserve"> exkl. interna poster</w:t>
            </w:r>
          </w:p>
        </w:tc>
        <w:tc>
          <w:tcPr>
            <w:tcW w:w="585" w:type="dxa"/>
            <w:tcBorders>
              <w:top w:val="single" w:sz="6" w:space="0" w:color="auto"/>
              <w:left w:val="nil"/>
              <w:bottom w:val="nil"/>
              <w:right w:val="nil"/>
            </w:tcBorders>
          </w:tcPr>
          <w:p w14:paraId="3DD25A5C" w14:textId="77777777" w:rsidR="005747A0" w:rsidRDefault="005747A0" w:rsidP="00575F82">
            <w:pPr>
              <w:spacing w:before="20" w:after="20" w:line="220" w:lineRule="exact"/>
              <w:jc w:val="right"/>
              <w:rPr>
                <w:rFonts w:ascii="Trade Gothic LT Std Cn" w:hAnsi="Trade Gothic LT Std Cn"/>
                <w:spacing w:val="4"/>
              </w:rPr>
            </w:pPr>
          </w:p>
          <w:p w14:paraId="49E14873"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222,6</w:t>
            </w:r>
          </w:p>
        </w:tc>
        <w:tc>
          <w:tcPr>
            <w:tcW w:w="585" w:type="dxa"/>
            <w:tcBorders>
              <w:top w:val="single" w:sz="6" w:space="0" w:color="auto"/>
              <w:left w:val="nil"/>
              <w:bottom w:val="nil"/>
              <w:right w:val="nil"/>
            </w:tcBorders>
          </w:tcPr>
          <w:p w14:paraId="62A53320" w14:textId="77777777" w:rsidR="005747A0" w:rsidRDefault="005747A0" w:rsidP="00575F82">
            <w:pPr>
              <w:spacing w:before="20" w:after="20" w:line="220" w:lineRule="exact"/>
              <w:jc w:val="right"/>
              <w:rPr>
                <w:rFonts w:ascii="Trade Gothic LT Std Cn" w:hAnsi="Trade Gothic LT Std Cn"/>
                <w:spacing w:val="4"/>
              </w:rPr>
            </w:pPr>
          </w:p>
          <w:p w14:paraId="76A73A2C"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234,3</w:t>
            </w:r>
          </w:p>
        </w:tc>
        <w:tc>
          <w:tcPr>
            <w:tcW w:w="585" w:type="dxa"/>
            <w:tcBorders>
              <w:top w:val="single" w:sz="6" w:space="0" w:color="auto"/>
              <w:left w:val="nil"/>
              <w:bottom w:val="nil"/>
              <w:right w:val="nil"/>
            </w:tcBorders>
          </w:tcPr>
          <w:p w14:paraId="086FAB3D" w14:textId="77777777" w:rsidR="005747A0" w:rsidRDefault="005747A0" w:rsidP="00575F82">
            <w:pPr>
              <w:spacing w:before="20" w:after="20" w:line="220" w:lineRule="exact"/>
              <w:jc w:val="right"/>
              <w:rPr>
                <w:rFonts w:ascii="Trade Gothic LT Std Cn" w:hAnsi="Trade Gothic LT Std Cn"/>
                <w:spacing w:val="4"/>
              </w:rPr>
            </w:pPr>
          </w:p>
          <w:p w14:paraId="3F090360"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245,2</w:t>
            </w:r>
          </w:p>
        </w:tc>
        <w:tc>
          <w:tcPr>
            <w:tcW w:w="585" w:type="dxa"/>
            <w:tcBorders>
              <w:top w:val="single" w:sz="6" w:space="0" w:color="auto"/>
              <w:left w:val="nil"/>
              <w:bottom w:val="nil"/>
              <w:right w:val="nil"/>
            </w:tcBorders>
          </w:tcPr>
          <w:p w14:paraId="57D346E6" w14:textId="77777777" w:rsidR="005747A0" w:rsidRDefault="005747A0" w:rsidP="00575F82">
            <w:pPr>
              <w:spacing w:before="20" w:after="20" w:line="220" w:lineRule="exact"/>
              <w:jc w:val="right"/>
              <w:rPr>
                <w:rFonts w:ascii="Trade Gothic LT Std Cn" w:hAnsi="Trade Gothic LT Std Cn"/>
                <w:spacing w:val="4"/>
              </w:rPr>
            </w:pPr>
          </w:p>
          <w:p w14:paraId="5F53DB44"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258,4</w:t>
            </w:r>
          </w:p>
        </w:tc>
        <w:tc>
          <w:tcPr>
            <w:tcW w:w="585" w:type="dxa"/>
            <w:tcBorders>
              <w:top w:val="single" w:sz="6" w:space="0" w:color="auto"/>
              <w:left w:val="nil"/>
              <w:bottom w:val="nil"/>
              <w:right w:val="nil"/>
            </w:tcBorders>
          </w:tcPr>
          <w:p w14:paraId="2F0FA741" w14:textId="77777777" w:rsidR="005747A0" w:rsidRDefault="005747A0" w:rsidP="00575F82">
            <w:pPr>
              <w:spacing w:before="20" w:after="20" w:line="220" w:lineRule="exact"/>
              <w:jc w:val="right"/>
              <w:rPr>
                <w:rFonts w:ascii="Trade Gothic LT Std Cn" w:hAnsi="Trade Gothic LT Std Cn"/>
                <w:spacing w:val="4"/>
              </w:rPr>
            </w:pPr>
          </w:p>
          <w:p w14:paraId="06904381"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252,1</w:t>
            </w:r>
          </w:p>
        </w:tc>
      </w:tr>
      <w:tr w:rsidR="005747A0" w:rsidRPr="00812B83" w14:paraId="1F7D0744" w14:textId="77777777" w:rsidTr="00575F82">
        <w:tc>
          <w:tcPr>
            <w:tcW w:w="2970" w:type="dxa"/>
            <w:hideMark/>
          </w:tcPr>
          <w:p w14:paraId="5E8E286B"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Verksamhetens kostnader</w:t>
            </w:r>
            <w:r>
              <w:rPr>
                <w:rFonts w:ascii="Trade Gothic LT Std Cn" w:hAnsi="Trade Gothic LT Std Cn"/>
                <w:spacing w:val="4"/>
              </w:rPr>
              <w:t>, inkl. årets nyintjänade pensioner, exkl. interna poster</w:t>
            </w:r>
            <w:r w:rsidRPr="00812B83">
              <w:rPr>
                <w:rFonts w:ascii="Trade Gothic LT Std Cn" w:hAnsi="Trade Gothic LT Std Cn"/>
                <w:spacing w:val="4"/>
              </w:rPr>
              <w:t xml:space="preserve"> </w:t>
            </w:r>
          </w:p>
        </w:tc>
        <w:tc>
          <w:tcPr>
            <w:tcW w:w="585" w:type="dxa"/>
          </w:tcPr>
          <w:p w14:paraId="0EB18AB5" w14:textId="77777777" w:rsidR="005747A0" w:rsidRDefault="005747A0" w:rsidP="00575F82">
            <w:pPr>
              <w:spacing w:before="20" w:after="20" w:line="220" w:lineRule="exact"/>
              <w:jc w:val="right"/>
              <w:rPr>
                <w:rFonts w:ascii="Trade Gothic LT Std Cn" w:hAnsi="Trade Gothic LT Std Cn"/>
                <w:spacing w:val="4"/>
              </w:rPr>
            </w:pPr>
          </w:p>
          <w:p w14:paraId="4C230291"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-530,6</w:t>
            </w:r>
          </w:p>
        </w:tc>
        <w:tc>
          <w:tcPr>
            <w:tcW w:w="585" w:type="dxa"/>
          </w:tcPr>
          <w:p w14:paraId="76265315" w14:textId="77777777" w:rsidR="005747A0" w:rsidRDefault="005747A0" w:rsidP="00575F82">
            <w:pPr>
              <w:spacing w:before="20" w:after="20" w:line="220" w:lineRule="exact"/>
              <w:jc w:val="right"/>
              <w:rPr>
                <w:rFonts w:ascii="Trade Gothic LT Std Cn" w:hAnsi="Trade Gothic LT Std Cn"/>
                <w:spacing w:val="4"/>
              </w:rPr>
            </w:pPr>
          </w:p>
          <w:p w14:paraId="374E47B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-558,6</w:t>
            </w:r>
          </w:p>
        </w:tc>
        <w:tc>
          <w:tcPr>
            <w:tcW w:w="585" w:type="dxa"/>
          </w:tcPr>
          <w:p w14:paraId="5122E1EB" w14:textId="77777777" w:rsidR="005747A0" w:rsidRDefault="005747A0" w:rsidP="00575F82">
            <w:pPr>
              <w:spacing w:before="20" w:after="20" w:line="220" w:lineRule="exact"/>
              <w:jc w:val="right"/>
              <w:rPr>
                <w:rFonts w:ascii="Trade Gothic LT Std Cn" w:hAnsi="Trade Gothic LT Std Cn"/>
                <w:spacing w:val="4"/>
              </w:rPr>
            </w:pPr>
          </w:p>
          <w:p w14:paraId="4241E06B"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-575,8</w:t>
            </w:r>
          </w:p>
        </w:tc>
        <w:tc>
          <w:tcPr>
            <w:tcW w:w="585" w:type="dxa"/>
          </w:tcPr>
          <w:p w14:paraId="744B3FDC" w14:textId="77777777" w:rsidR="005747A0" w:rsidRDefault="005747A0" w:rsidP="00575F82">
            <w:pPr>
              <w:spacing w:before="20" w:after="20" w:line="220" w:lineRule="exact"/>
              <w:jc w:val="right"/>
              <w:rPr>
                <w:rFonts w:ascii="Trade Gothic LT Std Cn" w:hAnsi="Trade Gothic LT Std Cn"/>
                <w:spacing w:val="4"/>
              </w:rPr>
            </w:pPr>
          </w:p>
          <w:p w14:paraId="05DDD6B5"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-605,5</w:t>
            </w:r>
          </w:p>
        </w:tc>
        <w:tc>
          <w:tcPr>
            <w:tcW w:w="585" w:type="dxa"/>
          </w:tcPr>
          <w:p w14:paraId="2A8293EE" w14:textId="77777777" w:rsidR="005747A0" w:rsidRDefault="005747A0" w:rsidP="00575F82">
            <w:pPr>
              <w:spacing w:before="20" w:after="20" w:line="220" w:lineRule="exact"/>
              <w:jc w:val="right"/>
              <w:rPr>
                <w:rFonts w:ascii="Trade Gothic LT Std Cn" w:hAnsi="Trade Gothic LT Std Cn"/>
                <w:spacing w:val="4"/>
              </w:rPr>
            </w:pPr>
          </w:p>
          <w:p w14:paraId="6E71D172"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-614,7</w:t>
            </w:r>
          </w:p>
        </w:tc>
      </w:tr>
      <w:tr w:rsidR="005747A0" w:rsidRPr="00812B83" w14:paraId="48E0C7C1" w14:textId="77777777" w:rsidTr="00575F82">
        <w:tc>
          <w:tcPr>
            <w:tcW w:w="2970" w:type="dxa"/>
            <w:hideMark/>
          </w:tcPr>
          <w:p w14:paraId="1A8C7121"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Avskrivningar</w:t>
            </w:r>
          </w:p>
        </w:tc>
        <w:tc>
          <w:tcPr>
            <w:tcW w:w="585" w:type="dxa"/>
          </w:tcPr>
          <w:p w14:paraId="18DCC606"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-31,2</w:t>
            </w:r>
          </w:p>
        </w:tc>
        <w:tc>
          <w:tcPr>
            <w:tcW w:w="585" w:type="dxa"/>
          </w:tcPr>
          <w:p w14:paraId="68A58F25"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-33,1</w:t>
            </w:r>
          </w:p>
        </w:tc>
        <w:tc>
          <w:tcPr>
            <w:tcW w:w="585" w:type="dxa"/>
          </w:tcPr>
          <w:p w14:paraId="32717CC6"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-34,4</w:t>
            </w:r>
          </w:p>
        </w:tc>
        <w:tc>
          <w:tcPr>
            <w:tcW w:w="585" w:type="dxa"/>
          </w:tcPr>
          <w:p w14:paraId="46CC74D9"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-36,6</w:t>
            </w:r>
          </w:p>
        </w:tc>
        <w:tc>
          <w:tcPr>
            <w:tcW w:w="585" w:type="dxa"/>
          </w:tcPr>
          <w:p w14:paraId="2CAB7629"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-39,2</w:t>
            </w:r>
          </w:p>
        </w:tc>
      </w:tr>
      <w:tr w:rsidR="005747A0" w:rsidRPr="00812B83" w14:paraId="1FFEE1AD" w14:textId="77777777" w:rsidTr="00575F82">
        <w:tc>
          <w:tcPr>
            <w:tcW w:w="2970" w:type="dxa"/>
            <w:hideMark/>
          </w:tcPr>
          <w:p w14:paraId="725C0E2D" w14:textId="77777777" w:rsidR="005747A0" w:rsidRPr="00812B83" w:rsidRDefault="005747A0" w:rsidP="00575F82">
            <w:pPr>
              <w:spacing w:before="20" w:after="20" w:line="220" w:lineRule="exact"/>
              <w:rPr>
                <w:rFonts w:ascii="Trade Gothic LT Std Cn" w:hAnsi="Trade Gothic LT Std Cn"/>
                <w:b/>
                <w:spacing w:val="4"/>
              </w:rPr>
            </w:pPr>
            <w:r w:rsidRPr="00812B83">
              <w:rPr>
                <w:rFonts w:ascii="Trade Gothic LT Std Cn" w:hAnsi="Trade Gothic LT Std Cn"/>
                <w:b/>
                <w:spacing w:val="4"/>
              </w:rPr>
              <w:t>Verksamhetens nettokostnader</w:t>
            </w:r>
          </w:p>
        </w:tc>
        <w:tc>
          <w:tcPr>
            <w:tcW w:w="585" w:type="dxa"/>
          </w:tcPr>
          <w:p w14:paraId="5098D719"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-339,1</w:t>
            </w:r>
          </w:p>
        </w:tc>
        <w:tc>
          <w:tcPr>
            <w:tcW w:w="585" w:type="dxa"/>
          </w:tcPr>
          <w:p w14:paraId="1280B293"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-357,4</w:t>
            </w:r>
          </w:p>
        </w:tc>
        <w:tc>
          <w:tcPr>
            <w:tcW w:w="585" w:type="dxa"/>
          </w:tcPr>
          <w:p w14:paraId="6E4F78BB"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-365,1</w:t>
            </w:r>
          </w:p>
        </w:tc>
        <w:tc>
          <w:tcPr>
            <w:tcW w:w="585" w:type="dxa"/>
          </w:tcPr>
          <w:p w14:paraId="79D79B23"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-383,6</w:t>
            </w:r>
          </w:p>
        </w:tc>
        <w:tc>
          <w:tcPr>
            <w:tcW w:w="585" w:type="dxa"/>
          </w:tcPr>
          <w:p w14:paraId="5F677BA2"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-401,8</w:t>
            </w:r>
          </w:p>
        </w:tc>
      </w:tr>
      <w:tr w:rsidR="005747A0" w:rsidRPr="00812B83" w14:paraId="2C20F379" w14:textId="77777777" w:rsidTr="00575F82">
        <w:tc>
          <w:tcPr>
            <w:tcW w:w="2970" w:type="dxa"/>
            <w:hideMark/>
          </w:tcPr>
          <w:p w14:paraId="10246BF0"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Skatteintäkter</w:t>
            </w:r>
          </w:p>
        </w:tc>
        <w:tc>
          <w:tcPr>
            <w:tcW w:w="585" w:type="dxa"/>
          </w:tcPr>
          <w:p w14:paraId="604D919B"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314,9</w:t>
            </w:r>
          </w:p>
        </w:tc>
        <w:tc>
          <w:tcPr>
            <w:tcW w:w="585" w:type="dxa"/>
          </w:tcPr>
          <w:p w14:paraId="1AD7C2B9"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330,6</w:t>
            </w:r>
          </w:p>
        </w:tc>
        <w:tc>
          <w:tcPr>
            <w:tcW w:w="585" w:type="dxa"/>
          </w:tcPr>
          <w:p w14:paraId="6255FDC2"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336,3</w:t>
            </w:r>
          </w:p>
        </w:tc>
        <w:tc>
          <w:tcPr>
            <w:tcW w:w="585" w:type="dxa"/>
          </w:tcPr>
          <w:p w14:paraId="17F4F16B"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342,5</w:t>
            </w:r>
          </w:p>
        </w:tc>
        <w:tc>
          <w:tcPr>
            <w:tcW w:w="585" w:type="dxa"/>
          </w:tcPr>
          <w:p w14:paraId="2ADE459A"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354,9</w:t>
            </w:r>
          </w:p>
        </w:tc>
      </w:tr>
      <w:tr w:rsidR="005747A0" w:rsidRPr="00812B83" w14:paraId="76861B81" w14:textId="77777777" w:rsidTr="00575F82">
        <w:tc>
          <w:tcPr>
            <w:tcW w:w="2970" w:type="dxa"/>
            <w:hideMark/>
          </w:tcPr>
          <w:p w14:paraId="07292A39"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Generella statsbidrag</w:t>
            </w:r>
            <w:r>
              <w:rPr>
                <w:rFonts w:ascii="Trade Gothic LT Std Cn" w:hAnsi="Trade Gothic LT Std Cn"/>
                <w:spacing w:val="4"/>
              </w:rPr>
              <w:t xml:space="preserve"> och utjämning</w:t>
            </w:r>
          </w:p>
        </w:tc>
        <w:tc>
          <w:tcPr>
            <w:tcW w:w="585" w:type="dxa"/>
          </w:tcPr>
          <w:p w14:paraId="51458833" w14:textId="77777777" w:rsidR="005747A0" w:rsidRPr="00812B83" w:rsidRDefault="005747A0" w:rsidP="00575F82">
            <w:pPr>
              <w:spacing w:before="20" w:after="20" w:line="220" w:lineRule="exact"/>
              <w:jc w:val="right"/>
              <w:rPr>
                <w:rFonts w:ascii="Trade Gothic LT Std Cn" w:hAnsi="Trade Gothic LT Std Cn"/>
                <w:i/>
                <w:spacing w:val="4"/>
              </w:rPr>
            </w:pPr>
            <w:r>
              <w:rPr>
                <w:rFonts w:ascii="Trade Gothic LT Std Cn" w:hAnsi="Trade Gothic LT Std Cn"/>
                <w:i/>
                <w:spacing w:val="4"/>
              </w:rPr>
              <w:t>55,7</w:t>
            </w:r>
          </w:p>
        </w:tc>
        <w:tc>
          <w:tcPr>
            <w:tcW w:w="585" w:type="dxa"/>
          </w:tcPr>
          <w:p w14:paraId="7386EEE8" w14:textId="77777777" w:rsidR="005747A0" w:rsidRPr="00812B83" w:rsidRDefault="005747A0" w:rsidP="00575F82">
            <w:pPr>
              <w:spacing w:before="20" w:after="20" w:line="220" w:lineRule="exact"/>
              <w:jc w:val="right"/>
              <w:rPr>
                <w:rFonts w:ascii="Trade Gothic LT Std Cn" w:hAnsi="Trade Gothic LT Std Cn"/>
                <w:i/>
                <w:spacing w:val="4"/>
              </w:rPr>
            </w:pPr>
            <w:r>
              <w:rPr>
                <w:rFonts w:ascii="Trade Gothic LT Std Cn" w:hAnsi="Trade Gothic LT Std Cn"/>
                <w:i/>
                <w:spacing w:val="4"/>
              </w:rPr>
              <w:t>58,3</w:t>
            </w:r>
          </w:p>
        </w:tc>
        <w:tc>
          <w:tcPr>
            <w:tcW w:w="585" w:type="dxa"/>
          </w:tcPr>
          <w:p w14:paraId="1A882714"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61,5</w:t>
            </w:r>
          </w:p>
        </w:tc>
        <w:tc>
          <w:tcPr>
            <w:tcW w:w="585" w:type="dxa"/>
          </w:tcPr>
          <w:p w14:paraId="744FFA36"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76,2</w:t>
            </w:r>
          </w:p>
        </w:tc>
        <w:tc>
          <w:tcPr>
            <w:tcW w:w="585" w:type="dxa"/>
          </w:tcPr>
          <w:p w14:paraId="3B3EE28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75,8</w:t>
            </w:r>
          </w:p>
        </w:tc>
      </w:tr>
      <w:tr w:rsidR="005747A0" w:rsidRPr="00812B83" w14:paraId="42B3EF1B" w14:textId="77777777" w:rsidTr="00575F82">
        <w:tc>
          <w:tcPr>
            <w:tcW w:w="2970" w:type="dxa"/>
            <w:hideMark/>
          </w:tcPr>
          <w:p w14:paraId="11DA0D5E"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Finansiella intäkter</w:t>
            </w:r>
          </w:p>
        </w:tc>
        <w:tc>
          <w:tcPr>
            <w:tcW w:w="585" w:type="dxa"/>
          </w:tcPr>
          <w:p w14:paraId="753F7908"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6,0</w:t>
            </w:r>
          </w:p>
        </w:tc>
        <w:tc>
          <w:tcPr>
            <w:tcW w:w="585" w:type="dxa"/>
          </w:tcPr>
          <w:p w14:paraId="1F13165A"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6,1</w:t>
            </w:r>
          </w:p>
        </w:tc>
        <w:tc>
          <w:tcPr>
            <w:tcW w:w="585" w:type="dxa"/>
          </w:tcPr>
          <w:p w14:paraId="3A4D4A7F"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4,8</w:t>
            </w:r>
          </w:p>
        </w:tc>
        <w:tc>
          <w:tcPr>
            <w:tcW w:w="585" w:type="dxa"/>
          </w:tcPr>
          <w:p w14:paraId="422FAEC5"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4,1</w:t>
            </w:r>
          </w:p>
        </w:tc>
        <w:tc>
          <w:tcPr>
            <w:tcW w:w="585" w:type="dxa"/>
          </w:tcPr>
          <w:p w14:paraId="3A50A418"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4,7</w:t>
            </w:r>
          </w:p>
        </w:tc>
      </w:tr>
      <w:tr w:rsidR="005747A0" w:rsidRPr="00812B83" w14:paraId="3CA30E5B" w14:textId="77777777" w:rsidTr="00575F82">
        <w:tc>
          <w:tcPr>
            <w:tcW w:w="2970" w:type="dxa"/>
            <w:hideMark/>
          </w:tcPr>
          <w:p w14:paraId="0BE8B61B"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Finansiella kostnader</w:t>
            </w:r>
            <w:r>
              <w:rPr>
                <w:rFonts w:ascii="Trade Gothic LT Std Cn" w:hAnsi="Trade Gothic LT Std Cn"/>
                <w:spacing w:val="4"/>
              </w:rPr>
              <w:t xml:space="preserve"> inkl. ränta på pensionsskuld</w:t>
            </w:r>
          </w:p>
        </w:tc>
        <w:tc>
          <w:tcPr>
            <w:tcW w:w="585" w:type="dxa"/>
          </w:tcPr>
          <w:p w14:paraId="799ECE5F" w14:textId="77777777" w:rsidR="005747A0" w:rsidRDefault="005747A0" w:rsidP="00575F82">
            <w:pPr>
              <w:spacing w:before="20" w:after="20" w:line="220" w:lineRule="exact"/>
              <w:jc w:val="right"/>
              <w:rPr>
                <w:rFonts w:ascii="Trade Gothic LT Std Cn" w:hAnsi="Trade Gothic LT Std Cn"/>
                <w:spacing w:val="4"/>
              </w:rPr>
            </w:pPr>
          </w:p>
          <w:p w14:paraId="5C6004E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-15,7</w:t>
            </w:r>
          </w:p>
        </w:tc>
        <w:tc>
          <w:tcPr>
            <w:tcW w:w="585" w:type="dxa"/>
          </w:tcPr>
          <w:p w14:paraId="6AA9E005" w14:textId="77777777" w:rsidR="005747A0" w:rsidRDefault="005747A0" w:rsidP="00575F82">
            <w:pPr>
              <w:spacing w:before="20" w:after="20" w:line="220" w:lineRule="exact"/>
              <w:jc w:val="right"/>
              <w:rPr>
                <w:rFonts w:ascii="Trade Gothic LT Std Cn" w:hAnsi="Trade Gothic LT Std Cn"/>
                <w:spacing w:val="4"/>
              </w:rPr>
            </w:pPr>
          </w:p>
          <w:p w14:paraId="12041D8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-19,2</w:t>
            </w:r>
          </w:p>
        </w:tc>
        <w:tc>
          <w:tcPr>
            <w:tcW w:w="585" w:type="dxa"/>
          </w:tcPr>
          <w:p w14:paraId="42EE55C2" w14:textId="77777777" w:rsidR="005747A0" w:rsidRDefault="005747A0" w:rsidP="00575F82">
            <w:pPr>
              <w:spacing w:before="20" w:after="20" w:line="220" w:lineRule="exact"/>
              <w:jc w:val="right"/>
              <w:rPr>
                <w:rFonts w:ascii="Trade Gothic LT Std Cn" w:hAnsi="Trade Gothic LT Std Cn"/>
                <w:spacing w:val="4"/>
              </w:rPr>
            </w:pPr>
          </w:p>
          <w:p w14:paraId="4C5CBB68"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-13,4</w:t>
            </w:r>
          </w:p>
        </w:tc>
        <w:tc>
          <w:tcPr>
            <w:tcW w:w="585" w:type="dxa"/>
          </w:tcPr>
          <w:p w14:paraId="1C8E6D02" w14:textId="77777777" w:rsidR="005747A0" w:rsidRDefault="005747A0" w:rsidP="00575F82">
            <w:pPr>
              <w:spacing w:before="20" w:after="20" w:line="220" w:lineRule="exact"/>
              <w:jc w:val="right"/>
              <w:rPr>
                <w:rFonts w:ascii="Trade Gothic LT Std Cn" w:hAnsi="Trade Gothic LT Std Cn"/>
                <w:spacing w:val="4"/>
              </w:rPr>
            </w:pPr>
          </w:p>
          <w:p w14:paraId="1EF8B29B"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-12,4</w:t>
            </w:r>
          </w:p>
        </w:tc>
        <w:tc>
          <w:tcPr>
            <w:tcW w:w="585" w:type="dxa"/>
          </w:tcPr>
          <w:p w14:paraId="45E8A5B9" w14:textId="77777777" w:rsidR="005747A0" w:rsidRDefault="005747A0" w:rsidP="00575F82">
            <w:pPr>
              <w:spacing w:before="20" w:after="20" w:line="220" w:lineRule="exact"/>
              <w:jc w:val="right"/>
              <w:rPr>
                <w:rFonts w:ascii="Trade Gothic LT Std Cn" w:hAnsi="Trade Gothic LT Std Cn"/>
                <w:spacing w:val="4"/>
              </w:rPr>
            </w:pPr>
          </w:p>
          <w:p w14:paraId="092A73A4"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-18,0</w:t>
            </w:r>
          </w:p>
        </w:tc>
      </w:tr>
      <w:tr w:rsidR="005747A0" w:rsidRPr="00812B83" w14:paraId="15E55A53" w14:textId="77777777" w:rsidTr="00575F82">
        <w:tc>
          <w:tcPr>
            <w:tcW w:w="2970" w:type="dxa"/>
            <w:hideMark/>
          </w:tcPr>
          <w:p w14:paraId="566A803D" w14:textId="77777777" w:rsidR="005747A0" w:rsidRPr="00812B83" w:rsidRDefault="005747A0" w:rsidP="00575F82">
            <w:pPr>
              <w:spacing w:before="20" w:after="20" w:line="220" w:lineRule="exact"/>
              <w:rPr>
                <w:rFonts w:ascii="Trade Gothic LT Std Cn" w:hAnsi="Trade Gothic LT Std Cn"/>
                <w:b/>
                <w:spacing w:val="4"/>
              </w:rPr>
            </w:pPr>
            <w:r w:rsidRPr="00812B83">
              <w:rPr>
                <w:rFonts w:ascii="Trade Gothic LT Std Cn" w:hAnsi="Trade Gothic LT Std Cn"/>
                <w:b/>
                <w:spacing w:val="4"/>
              </w:rPr>
              <w:t>Resultat före extraordinära poster</w:t>
            </w:r>
          </w:p>
        </w:tc>
        <w:tc>
          <w:tcPr>
            <w:tcW w:w="585" w:type="dxa"/>
          </w:tcPr>
          <w:p w14:paraId="4EC6936E"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21,8</w:t>
            </w:r>
          </w:p>
        </w:tc>
        <w:tc>
          <w:tcPr>
            <w:tcW w:w="585" w:type="dxa"/>
          </w:tcPr>
          <w:p w14:paraId="3312B2B0"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18,4</w:t>
            </w:r>
          </w:p>
        </w:tc>
        <w:tc>
          <w:tcPr>
            <w:tcW w:w="585" w:type="dxa"/>
          </w:tcPr>
          <w:p w14:paraId="6F5DC79A"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24,1</w:t>
            </w:r>
          </w:p>
        </w:tc>
        <w:tc>
          <w:tcPr>
            <w:tcW w:w="585" w:type="dxa"/>
          </w:tcPr>
          <w:p w14:paraId="7BBF4B97"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26,7</w:t>
            </w:r>
          </w:p>
        </w:tc>
        <w:tc>
          <w:tcPr>
            <w:tcW w:w="585" w:type="dxa"/>
          </w:tcPr>
          <w:p w14:paraId="74C3C83A"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15,5</w:t>
            </w:r>
          </w:p>
        </w:tc>
      </w:tr>
      <w:tr w:rsidR="005747A0" w:rsidRPr="00812B83" w14:paraId="5B3D4F3A" w14:textId="77777777" w:rsidTr="00575F82">
        <w:tc>
          <w:tcPr>
            <w:tcW w:w="2970" w:type="dxa"/>
            <w:hideMark/>
          </w:tcPr>
          <w:p w14:paraId="1AC6E25E"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Extraordinära intäkter</w:t>
            </w:r>
          </w:p>
        </w:tc>
        <w:tc>
          <w:tcPr>
            <w:tcW w:w="585" w:type="dxa"/>
          </w:tcPr>
          <w:p w14:paraId="5AE6FD2C"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2,7</w:t>
            </w:r>
          </w:p>
        </w:tc>
        <w:tc>
          <w:tcPr>
            <w:tcW w:w="585" w:type="dxa"/>
          </w:tcPr>
          <w:p w14:paraId="6A8B76B2"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0,9</w:t>
            </w:r>
          </w:p>
        </w:tc>
        <w:tc>
          <w:tcPr>
            <w:tcW w:w="585" w:type="dxa"/>
          </w:tcPr>
          <w:p w14:paraId="03557238"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0,1</w:t>
            </w:r>
          </w:p>
        </w:tc>
        <w:tc>
          <w:tcPr>
            <w:tcW w:w="585" w:type="dxa"/>
          </w:tcPr>
          <w:p w14:paraId="000B82DF"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0,1</w:t>
            </w:r>
          </w:p>
        </w:tc>
        <w:tc>
          <w:tcPr>
            <w:tcW w:w="585" w:type="dxa"/>
          </w:tcPr>
          <w:p w14:paraId="54A86526"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0,2</w:t>
            </w:r>
          </w:p>
        </w:tc>
      </w:tr>
      <w:tr w:rsidR="005747A0" w:rsidRPr="00812B83" w14:paraId="331D32FC" w14:textId="77777777" w:rsidTr="00575F82">
        <w:tc>
          <w:tcPr>
            <w:tcW w:w="2970" w:type="dxa"/>
            <w:tcBorders>
              <w:top w:val="nil"/>
              <w:left w:val="nil"/>
              <w:right w:val="nil"/>
            </w:tcBorders>
            <w:hideMark/>
          </w:tcPr>
          <w:p w14:paraId="5A15452D"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Extraordinära kostnader</w:t>
            </w:r>
          </w:p>
        </w:tc>
        <w:tc>
          <w:tcPr>
            <w:tcW w:w="585" w:type="dxa"/>
            <w:tcBorders>
              <w:top w:val="nil"/>
              <w:left w:val="nil"/>
              <w:right w:val="nil"/>
            </w:tcBorders>
          </w:tcPr>
          <w:p w14:paraId="7D0BB8C5"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-2,0</w:t>
            </w:r>
          </w:p>
        </w:tc>
        <w:tc>
          <w:tcPr>
            <w:tcW w:w="585" w:type="dxa"/>
            <w:tcBorders>
              <w:top w:val="nil"/>
              <w:left w:val="nil"/>
              <w:right w:val="nil"/>
            </w:tcBorders>
          </w:tcPr>
          <w:p w14:paraId="45BC4D36"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-1,9</w:t>
            </w:r>
          </w:p>
        </w:tc>
        <w:tc>
          <w:tcPr>
            <w:tcW w:w="585" w:type="dxa"/>
            <w:tcBorders>
              <w:top w:val="nil"/>
              <w:left w:val="nil"/>
              <w:right w:val="nil"/>
            </w:tcBorders>
          </w:tcPr>
          <w:p w14:paraId="63EADCD1"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-0,6</w:t>
            </w:r>
          </w:p>
        </w:tc>
        <w:tc>
          <w:tcPr>
            <w:tcW w:w="585" w:type="dxa"/>
            <w:tcBorders>
              <w:top w:val="nil"/>
              <w:left w:val="nil"/>
              <w:right w:val="nil"/>
            </w:tcBorders>
          </w:tcPr>
          <w:p w14:paraId="442633B7"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-0,5</w:t>
            </w:r>
          </w:p>
        </w:tc>
        <w:tc>
          <w:tcPr>
            <w:tcW w:w="585" w:type="dxa"/>
            <w:tcBorders>
              <w:top w:val="nil"/>
              <w:left w:val="nil"/>
              <w:right w:val="nil"/>
            </w:tcBorders>
          </w:tcPr>
          <w:p w14:paraId="089ABBA4"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-0,1</w:t>
            </w:r>
          </w:p>
        </w:tc>
      </w:tr>
      <w:tr w:rsidR="005747A0" w:rsidRPr="001F2697" w14:paraId="43056AF5" w14:textId="77777777" w:rsidTr="00575F82">
        <w:tc>
          <w:tcPr>
            <w:tcW w:w="2970" w:type="dxa"/>
            <w:tcBorders>
              <w:left w:val="nil"/>
              <w:bottom w:val="single" w:sz="4" w:space="0" w:color="auto"/>
              <w:right w:val="nil"/>
            </w:tcBorders>
          </w:tcPr>
          <w:p w14:paraId="0239AE10" w14:textId="77777777" w:rsidR="005747A0" w:rsidRPr="001F2697" w:rsidRDefault="005747A0" w:rsidP="00575F82">
            <w:pPr>
              <w:spacing w:before="20" w:after="20" w:line="220" w:lineRule="exact"/>
              <w:rPr>
                <w:rFonts w:ascii="Trade Gothic LT Std Cn" w:hAnsi="Trade Gothic LT Std Cn"/>
                <w:spacing w:val="4"/>
              </w:rPr>
            </w:pPr>
            <w:r w:rsidRPr="001F2697">
              <w:rPr>
                <w:rFonts w:ascii="Trade Gothic LT Std Cn" w:hAnsi="Trade Gothic LT Std Cn"/>
                <w:spacing w:val="4"/>
              </w:rPr>
              <w:t>Skattekostnader</w:t>
            </w:r>
          </w:p>
        </w:tc>
        <w:tc>
          <w:tcPr>
            <w:tcW w:w="585" w:type="dxa"/>
            <w:tcBorders>
              <w:left w:val="nil"/>
              <w:bottom w:val="single" w:sz="4" w:space="0" w:color="auto"/>
              <w:right w:val="nil"/>
            </w:tcBorders>
          </w:tcPr>
          <w:p w14:paraId="79D75E58" w14:textId="77777777" w:rsidR="005747A0" w:rsidRPr="001F2697" w:rsidRDefault="005747A0" w:rsidP="00575F82">
            <w:pPr>
              <w:spacing w:before="20" w:after="20" w:line="220" w:lineRule="exact"/>
              <w:jc w:val="right"/>
              <w:rPr>
                <w:rFonts w:ascii="Trade Gothic LT Std Cn" w:hAnsi="Trade Gothic LT Std Cn"/>
                <w:spacing w:val="4"/>
              </w:rPr>
            </w:pPr>
            <w:r w:rsidRPr="001F2697">
              <w:rPr>
                <w:rFonts w:ascii="Trade Gothic LT Std Cn" w:hAnsi="Trade Gothic LT Std Cn"/>
                <w:spacing w:val="4"/>
              </w:rPr>
              <w:t>-1,6</w:t>
            </w:r>
          </w:p>
        </w:tc>
        <w:tc>
          <w:tcPr>
            <w:tcW w:w="585" w:type="dxa"/>
            <w:tcBorders>
              <w:left w:val="nil"/>
              <w:bottom w:val="single" w:sz="4" w:space="0" w:color="auto"/>
              <w:right w:val="nil"/>
            </w:tcBorders>
          </w:tcPr>
          <w:p w14:paraId="564B6190" w14:textId="77777777" w:rsidR="005747A0" w:rsidRPr="001F2697" w:rsidRDefault="005747A0" w:rsidP="00575F82">
            <w:pPr>
              <w:spacing w:before="20" w:after="20" w:line="220" w:lineRule="exact"/>
              <w:jc w:val="right"/>
              <w:rPr>
                <w:rFonts w:ascii="Trade Gothic LT Std Cn" w:hAnsi="Trade Gothic LT Std Cn"/>
                <w:spacing w:val="4"/>
              </w:rPr>
            </w:pPr>
            <w:r w:rsidRPr="001F2697">
              <w:rPr>
                <w:rFonts w:ascii="Trade Gothic LT Std Cn" w:hAnsi="Trade Gothic LT Std Cn"/>
                <w:spacing w:val="4"/>
              </w:rPr>
              <w:t>-2,5</w:t>
            </w:r>
          </w:p>
        </w:tc>
        <w:tc>
          <w:tcPr>
            <w:tcW w:w="585" w:type="dxa"/>
            <w:tcBorders>
              <w:left w:val="nil"/>
              <w:bottom w:val="single" w:sz="4" w:space="0" w:color="auto"/>
              <w:right w:val="nil"/>
            </w:tcBorders>
          </w:tcPr>
          <w:p w14:paraId="24EAAB01" w14:textId="77777777" w:rsidR="005747A0" w:rsidRPr="001F2697" w:rsidRDefault="005747A0" w:rsidP="00575F82">
            <w:pPr>
              <w:spacing w:before="20" w:after="20" w:line="220" w:lineRule="exact"/>
              <w:jc w:val="right"/>
              <w:rPr>
                <w:rFonts w:ascii="Trade Gothic LT Std Cn" w:hAnsi="Trade Gothic LT Std Cn"/>
                <w:spacing w:val="4"/>
              </w:rPr>
            </w:pPr>
            <w:r w:rsidRPr="001F2697">
              <w:rPr>
                <w:rFonts w:ascii="Trade Gothic LT Std Cn" w:hAnsi="Trade Gothic LT Std Cn"/>
                <w:spacing w:val="4"/>
              </w:rPr>
              <w:t>-3,6</w:t>
            </w:r>
          </w:p>
        </w:tc>
        <w:tc>
          <w:tcPr>
            <w:tcW w:w="585" w:type="dxa"/>
            <w:tcBorders>
              <w:left w:val="nil"/>
              <w:bottom w:val="single" w:sz="4" w:space="0" w:color="auto"/>
              <w:right w:val="nil"/>
            </w:tcBorders>
          </w:tcPr>
          <w:p w14:paraId="59AF0919" w14:textId="77777777" w:rsidR="005747A0" w:rsidRPr="001F2697" w:rsidRDefault="005747A0" w:rsidP="00575F82">
            <w:pPr>
              <w:spacing w:before="20" w:after="20" w:line="220" w:lineRule="exact"/>
              <w:jc w:val="right"/>
              <w:rPr>
                <w:rFonts w:ascii="Trade Gothic LT Std Cn" w:hAnsi="Trade Gothic LT Std Cn"/>
                <w:spacing w:val="4"/>
              </w:rPr>
            </w:pPr>
            <w:r w:rsidRPr="001F2697">
              <w:rPr>
                <w:rFonts w:ascii="Trade Gothic LT Std Cn" w:hAnsi="Trade Gothic LT Std Cn"/>
                <w:spacing w:val="4"/>
              </w:rPr>
              <w:t>-3,4</w:t>
            </w:r>
          </w:p>
        </w:tc>
        <w:tc>
          <w:tcPr>
            <w:tcW w:w="585" w:type="dxa"/>
            <w:tcBorders>
              <w:left w:val="nil"/>
              <w:bottom w:val="single" w:sz="4" w:space="0" w:color="auto"/>
              <w:right w:val="nil"/>
            </w:tcBorders>
          </w:tcPr>
          <w:p w14:paraId="2AFCE5B7" w14:textId="77777777" w:rsidR="005747A0" w:rsidRPr="001F2697" w:rsidRDefault="005747A0" w:rsidP="00575F82">
            <w:pPr>
              <w:spacing w:before="20" w:after="20" w:line="220" w:lineRule="exact"/>
              <w:jc w:val="right"/>
              <w:rPr>
                <w:rFonts w:ascii="Trade Gothic LT Std Cn" w:hAnsi="Trade Gothic LT Std Cn"/>
                <w:spacing w:val="4"/>
              </w:rPr>
            </w:pPr>
            <w:r w:rsidRPr="001F2697">
              <w:rPr>
                <w:rFonts w:ascii="Trade Gothic LT Std Cn" w:hAnsi="Trade Gothic LT Std Cn"/>
                <w:spacing w:val="4"/>
              </w:rPr>
              <w:t>-1,6</w:t>
            </w:r>
          </w:p>
        </w:tc>
      </w:tr>
      <w:tr w:rsidR="005747A0" w:rsidRPr="00812B83" w14:paraId="731AD0D1" w14:textId="77777777" w:rsidTr="00575F82">
        <w:tc>
          <w:tcPr>
            <w:tcW w:w="2970" w:type="dxa"/>
            <w:tcBorders>
              <w:top w:val="single" w:sz="4" w:space="0" w:color="auto"/>
              <w:left w:val="nil"/>
              <w:bottom w:val="single" w:sz="8" w:space="0" w:color="auto"/>
              <w:right w:val="nil"/>
            </w:tcBorders>
            <w:hideMark/>
          </w:tcPr>
          <w:p w14:paraId="41E50BCD" w14:textId="77777777" w:rsidR="005747A0" w:rsidRPr="00812B83" w:rsidRDefault="005747A0" w:rsidP="00575F82">
            <w:pPr>
              <w:spacing w:before="20" w:after="20" w:line="220" w:lineRule="exact"/>
              <w:rPr>
                <w:rFonts w:ascii="Trade Gothic LT Std Cn" w:hAnsi="Trade Gothic LT Std Cn"/>
                <w:b/>
                <w:spacing w:val="4"/>
              </w:rPr>
            </w:pPr>
            <w:r w:rsidRPr="00812B83">
              <w:rPr>
                <w:rFonts w:ascii="Trade Gothic LT Std Cn" w:hAnsi="Trade Gothic LT Std Cn"/>
                <w:b/>
                <w:spacing w:val="4"/>
              </w:rPr>
              <w:t>Årets resultat</w:t>
            </w:r>
          </w:p>
        </w:tc>
        <w:tc>
          <w:tcPr>
            <w:tcW w:w="585" w:type="dxa"/>
            <w:tcBorders>
              <w:top w:val="single" w:sz="4" w:space="0" w:color="auto"/>
              <w:left w:val="nil"/>
              <w:bottom w:val="single" w:sz="8" w:space="0" w:color="auto"/>
              <w:right w:val="nil"/>
            </w:tcBorders>
          </w:tcPr>
          <w:p w14:paraId="0B02864D"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20,9</w:t>
            </w:r>
          </w:p>
        </w:tc>
        <w:tc>
          <w:tcPr>
            <w:tcW w:w="585" w:type="dxa"/>
            <w:tcBorders>
              <w:top w:val="single" w:sz="4" w:space="0" w:color="auto"/>
              <w:left w:val="nil"/>
              <w:bottom w:val="single" w:sz="8" w:space="0" w:color="auto"/>
              <w:right w:val="nil"/>
            </w:tcBorders>
          </w:tcPr>
          <w:p w14:paraId="7AE6EEBE"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14,9</w:t>
            </w:r>
          </w:p>
        </w:tc>
        <w:tc>
          <w:tcPr>
            <w:tcW w:w="585" w:type="dxa"/>
            <w:tcBorders>
              <w:top w:val="single" w:sz="4" w:space="0" w:color="auto"/>
              <w:left w:val="nil"/>
              <w:bottom w:val="single" w:sz="8" w:space="0" w:color="auto"/>
              <w:right w:val="nil"/>
            </w:tcBorders>
          </w:tcPr>
          <w:p w14:paraId="0861E6C3"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20,5</w:t>
            </w:r>
          </w:p>
        </w:tc>
        <w:tc>
          <w:tcPr>
            <w:tcW w:w="585" w:type="dxa"/>
            <w:tcBorders>
              <w:top w:val="single" w:sz="4" w:space="0" w:color="auto"/>
              <w:left w:val="nil"/>
              <w:bottom w:val="single" w:sz="8" w:space="0" w:color="auto"/>
              <w:right w:val="nil"/>
            </w:tcBorders>
          </w:tcPr>
          <w:p w14:paraId="2EDE845B"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23,0</w:t>
            </w:r>
          </w:p>
        </w:tc>
        <w:tc>
          <w:tcPr>
            <w:tcW w:w="585" w:type="dxa"/>
            <w:tcBorders>
              <w:top w:val="single" w:sz="4" w:space="0" w:color="auto"/>
              <w:left w:val="nil"/>
              <w:bottom w:val="single" w:sz="8" w:space="0" w:color="auto"/>
              <w:right w:val="nil"/>
            </w:tcBorders>
          </w:tcPr>
          <w:p w14:paraId="298875C5"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14,0</w:t>
            </w:r>
          </w:p>
        </w:tc>
      </w:tr>
    </w:tbl>
    <w:p w14:paraId="66C9E25A" w14:textId="77777777" w:rsidR="005747A0" w:rsidRPr="00812B83" w:rsidRDefault="005747A0" w:rsidP="005747A0">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Källa: Statistiska centralbyrån, räkenskapssammandraget.</w:t>
      </w:r>
    </w:p>
    <w:p w14:paraId="69FD7D45" w14:textId="77777777" w:rsidR="005747A0" w:rsidRDefault="005747A0" w:rsidP="005747A0">
      <w:pPr>
        <w:pStyle w:val="TabellRubrik"/>
      </w:pPr>
      <w:r>
        <w:t xml:space="preserve">Tabell </w:t>
      </w:r>
      <w:fldSimple w:instr=" SEQ Tabell \* ARABIC ">
        <w:r w:rsidR="00756367">
          <w:rPr>
            <w:noProof/>
          </w:rPr>
          <w:t>10</w:t>
        </w:r>
      </w:fldSimple>
      <w:r>
        <w:tab/>
        <w:t>Resultaträkning landstingskoncern 2007–2011</w:t>
      </w:r>
    </w:p>
    <w:tbl>
      <w:tblPr>
        <w:tblW w:w="0" w:type="auto"/>
        <w:tblLayout w:type="fixed"/>
        <w:tblCellMar>
          <w:left w:w="0" w:type="dxa"/>
        </w:tblCellMar>
        <w:tblLook w:val="04A0" w:firstRow="1" w:lastRow="0" w:firstColumn="1" w:lastColumn="0" w:noHBand="0" w:noVBand="1"/>
      </w:tblPr>
      <w:tblGrid>
        <w:gridCol w:w="2970"/>
        <w:gridCol w:w="585"/>
        <w:gridCol w:w="585"/>
        <w:gridCol w:w="585"/>
        <w:gridCol w:w="585"/>
        <w:gridCol w:w="585"/>
      </w:tblGrid>
      <w:tr w:rsidR="005747A0" w:rsidRPr="00812B83" w14:paraId="4F5D84A5" w14:textId="77777777" w:rsidTr="00575F82">
        <w:tc>
          <w:tcPr>
            <w:tcW w:w="2970" w:type="dxa"/>
            <w:tcBorders>
              <w:top w:val="single" w:sz="8" w:space="0" w:color="auto"/>
              <w:left w:val="nil"/>
              <w:bottom w:val="single" w:sz="6" w:space="0" w:color="auto"/>
              <w:right w:val="nil"/>
            </w:tcBorders>
            <w:hideMark/>
          </w:tcPr>
          <w:p w14:paraId="3CBBB375" w14:textId="77777777" w:rsidR="005747A0" w:rsidRPr="00812B83" w:rsidRDefault="005747A0" w:rsidP="00575F82">
            <w:pPr>
              <w:spacing w:before="20" w:after="20" w:line="220" w:lineRule="exact"/>
              <w:rPr>
                <w:rFonts w:ascii="Trade Gothic LT Std Cn" w:hAnsi="Trade Gothic LT Std Cn"/>
                <w:b/>
                <w:spacing w:val="4"/>
              </w:rPr>
            </w:pPr>
            <w:r w:rsidRPr="00812B83">
              <w:rPr>
                <w:rFonts w:ascii="Trade Gothic LT Std Cn" w:hAnsi="Trade Gothic LT Std Cn"/>
                <w:b/>
                <w:spacing w:val="4"/>
              </w:rPr>
              <w:t>Miljarder kronor</w:t>
            </w:r>
          </w:p>
        </w:tc>
        <w:tc>
          <w:tcPr>
            <w:tcW w:w="585" w:type="dxa"/>
            <w:tcBorders>
              <w:top w:val="single" w:sz="8" w:space="0" w:color="auto"/>
              <w:left w:val="nil"/>
              <w:bottom w:val="single" w:sz="6" w:space="0" w:color="auto"/>
              <w:right w:val="nil"/>
            </w:tcBorders>
            <w:hideMark/>
          </w:tcPr>
          <w:p w14:paraId="07E05EDB"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2007</w:t>
            </w:r>
          </w:p>
        </w:tc>
        <w:tc>
          <w:tcPr>
            <w:tcW w:w="585" w:type="dxa"/>
            <w:tcBorders>
              <w:top w:val="single" w:sz="8" w:space="0" w:color="auto"/>
              <w:left w:val="nil"/>
              <w:bottom w:val="single" w:sz="6" w:space="0" w:color="auto"/>
              <w:right w:val="nil"/>
            </w:tcBorders>
            <w:hideMark/>
          </w:tcPr>
          <w:p w14:paraId="45A3B8BF"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2008</w:t>
            </w:r>
          </w:p>
        </w:tc>
        <w:tc>
          <w:tcPr>
            <w:tcW w:w="585" w:type="dxa"/>
            <w:tcBorders>
              <w:top w:val="single" w:sz="8" w:space="0" w:color="auto"/>
              <w:left w:val="nil"/>
              <w:bottom w:val="single" w:sz="6" w:space="0" w:color="auto"/>
              <w:right w:val="nil"/>
            </w:tcBorders>
            <w:hideMark/>
          </w:tcPr>
          <w:p w14:paraId="34F35247"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2009</w:t>
            </w:r>
          </w:p>
        </w:tc>
        <w:tc>
          <w:tcPr>
            <w:tcW w:w="585" w:type="dxa"/>
            <w:tcBorders>
              <w:top w:val="single" w:sz="8" w:space="0" w:color="auto"/>
              <w:left w:val="nil"/>
              <w:bottom w:val="single" w:sz="6" w:space="0" w:color="auto"/>
              <w:right w:val="nil"/>
            </w:tcBorders>
            <w:hideMark/>
          </w:tcPr>
          <w:p w14:paraId="75A82DEE"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2010</w:t>
            </w:r>
          </w:p>
        </w:tc>
        <w:tc>
          <w:tcPr>
            <w:tcW w:w="585" w:type="dxa"/>
            <w:tcBorders>
              <w:top w:val="single" w:sz="8" w:space="0" w:color="auto"/>
              <w:left w:val="nil"/>
              <w:bottom w:val="single" w:sz="6" w:space="0" w:color="auto"/>
              <w:right w:val="nil"/>
            </w:tcBorders>
          </w:tcPr>
          <w:p w14:paraId="4FF6EFE2"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2011</w:t>
            </w:r>
          </w:p>
        </w:tc>
      </w:tr>
      <w:tr w:rsidR="005747A0" w:rsidRPr="00812B83" w14:paraId="5A10A03C" w14:textId="77777777" w:rsidTr="00575F82">
        <w:tc>
          <w:tcPr>
            <w:tcW w:w="2970" w:type="dxa"/>
            <w:tcBorders>
              <w:top w:val="single" w:sz="6" w:space="0" w:color="auto"/>
              <w:left w:val="nil"/>
              <w:bottom w:val="nil"/>
              <w:right w:val="nil"/>
            </w:tcBorders>
            <w:hideMark/>
          </w:tcPr>
          <w:p w14:paraId="51B69C16"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Verksamhetens intäkter</w:t>
            </w:r>
            <w:r>
              <w:rPr>
                <w:rFonts w:ascii="Trade Gothic LT Std Cn" w:hAnsi="Trade Gothic LT Std Cn"/>
                <w:spacing w:val="4"/>
              </w:rPr>
              <w:t xml:space="preserve"> exkl. interna poster</w:t>
            </w:r>
          </w:p>
        </w:tc>
        <w:tc>
          <w:tcPr>
            <w:tcW w:w="585" w:type="dxa"/>
            <w:tcBorders>
              <w:top w:val="single" w:sz="6" w:space="0" w:color="auto"/>
              <w:left w:val="nil"/>
              <w:bottom w:val="nil"/>
              <w:right w:val="nil"/>
            </w:tcBorders>
          </w:tcPr>
          <w:p w14:paraId="658ED247" w14:textId="77777777" w:rsidR="005747A0" w:rsidRDefault="005747A0" w:rsidP="00575F82">
            <w:pPr>
              <w:spacing w:before="20" w:after="20" w:line="220" w:lineRule="exact"/>
              <w:jc w:val="right"/>
              <w:rPr>
                <w:rFonts w:ascii="Trade Gothic LT Std Cn" w:hAnsi="Trade Gothic LT Std Cn"/>
                <w:spacing w:val="4"/>
              </w:rPr>
            </w:pPr>
          </w:p>
          <w:p w14:paraId="3325E947"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42,2</w:t>
            </w:r>
          </w:p>
        </w:tc>
        <w:tc>
          <w:tcPr>
            <w:tcW w:w="585" w:type="dxa"/>
            <w:tcBorders>
              <w:top w:val="single" w:sz="6" w:space="0" w:color="auto"/>
              <w:left w:val="nil"/>
              <w:bottom w:val="nil"/>
              <w:right w:val="nil"/>
            </w:tcBorders>
          </w:tcPr>
          <w:p w14:paraId="50730975" w14:textId="77777777" w:rsidR="005747A0" w:rsidRDefault="005747A0" w:rsidP="00575F82">
            <w:pPr>
              <w:spacing w:before="20" w:after="20" w:line="220" w:lineRule="exact"/>
              <w:jc w:val="right"/>
              <w:rPr>
                <w:rFonts w:ascii="Trade Gothic LT Std Cn" w:hAnsi="Trade Gothic LT Std Cn"/>
                <w:spacing w:val="4"/>
              </w:rPr>
            </w:pPr>
          </w:p>
          <w:p w14:paraId="683E9DFA"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44,6</w:t>
            </w:r>
          </w:p>
        </w:tc>
        <w:tc>
          <w:tcPr>
            <w:tcW w:w="585" w:type="dxa"/>
            <w:tcBorders>
              <w:top w:val="single" w:sz="6" w:space="0" w:color="auto"/>
              <w:left w:val="nil"/>
              <w:bottom w:val="nil"/>
              <w:right w:val="nil"/>
            </w:tcBorders>
          </w:tcPr>
          <w:p w14:paraId="453F5CCE" w14:textId="77777777" w:rsidR="005747A0" w:rsidRDefault="005747A0" w:rsidP="00575F82">
            <w:pPr>
              <w:spacing w:before="20" w:after="20" w:line="220" w:lineRule="exact"/>
              <w:jc w:val="right"/>
              <w:rPr>
                <w:rFonts w:ascii="Trade Gothic LT Std Cn" w:hAnsi="Trade Gothic LT Std Cn"/>
                <w:spacing w:val="4"/>
              </w:rPr>
            </w:pPr>
          </w:p>
          <w:p w14:paraId="2AD834A3"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48,5</w:t>
            </w:r>
          </w:p>
        </w:tc>
        <w:tc>
          <w:tcPr>
            <w:tcW w:w="585" w:type="dxa"/>
            <w:tcBorders>
              <w:top w:val="single" w:sz="6" w:space="0" w:color="auto"/>
              <w:left w:val="nil"/>
              <w:bottom w:val="nil"/>
              <w:right w:val="nil"/>
            </w:tcBorders>
          </w:tcPr>
          <w:p w14:paraId="436816F9" w14:textId="77777777" w:rsidR="005747A0" w:rsidRDefault="005747A0" w:rsidP="00575F82">
            <w:pPr>
              <w:spacing w:before="20" w:after="20" w:line="220" w:lineRule="exact"/>
              <w:jc w:val="right"/>
              <w:rPr>
                <w:rFonts w:ascii="Trade Gothic LT Std Cn" w:hAnsi="Trade Gothic LT Std Cn"/>
                <w:spacing w:val="4"/>
              </w:rPr>
            </w:pPr>
          </w:p>
          <w:p w14:paraId="0B462C6C"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49,9</w:t>
            </w:r>
          </w:p>
        </w:tc>
        <w:tc>
          <w:tcPr>
            <w:tcW w:w="585" w:type="dxa"/>
            <w:tcBorders>
              <w:top w:val="single" w:sz="6" w:space="0" w:color="auto"/>
              <w:left w:val="nil"/>
              <w:bottom w:val="nil"/>
              <w:right w:val="nil"/>
            </w:tcBorders>
          </w:tcPr>
          <w:p w14:paraId="1E22D62C" w14:textId="77777777" w:rsidR="005747A0" w:rsidRDefault="005747A0" w:rsidP="00575F82">
            <w:pPr>
              <w:spacing w:before="20" w:after="20" w:line="220" w:lineRule="exact"/>
              <w:jc w:val="right"/>
              <w:rPr>
                <w:rFonts w:ascii="Trade Gothic LT Std Cn" w:hAnsi="Trade Gothic LT Std Cn"/>
                <w:spacing w:val="4"/>
              </w:rPr>
            </w:pPr>
          </w:p>
          <w:p w14:paraId="397F0C88"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54,3</w:t>
            </w:r>
          </w:p>
        </w:tc>
      </w:tr>
      <w:tr w:rsidR="005747A0" w:rsidRPr="00812B83" w14:paraId="09DF40C7" w14:textId="77777777" w:rsidTr="00575F82">
        <w:tc>
          <w:tcPr>
            <w:tcW w:w="2970" w:type="dxa"/>
            <w:hideMark/>
          </w:tcPr>
          <w:p w14:paraId="4AE00E0A"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Verksamhetens kostnader</w:t>
            </w:r>
            <w:r>
              <w:rPr>
                <w:rFonts w:ascii="Trade Gothic LT Std Cn" w:hAnsi="Trade Gothic LT Std Cn"/>
                <w:spacing w:val="4"/>
              </w:rPr>
              <w:t>, inkl. årets nyintjänade pensioner, exkl. interna poster</w:t>
            </w:r>
            <w:r w:rsidRPr="00812B83">
              <w:rPr>
                <w:rFonts w:ascii="Trade Gothic LT Std Cn" w:hAnsi="Trade Gothic LT Std Cn"/>
                <w:spacing w:val="4"/>
              </w:rPr>
              <w:t xml:space="preserve"> </w:t>
            </w:r>
          </w:p>
        </w:tc>
        <w:tc>
          <w:tcPr>
            <w:tcW w:w="585" w:type="dxa"/>
          </w:tcPr>
          <w:p w14:paraId="10877339" w14:textId="77777777" w:rsidR="005747A0" w:rsidRDefault="005747A0" w:rsidP="00575F82">
            <w:pPr>
              <w:spacing w:before="20" w:after="20" w:line="220" w:lineRule="exact"/>
              <w:jc w:val="right"/>
              <w:rPr>
                <w:rFonts w:ascii="Trade Gothic LT Std Cn" w:hAnsi="Trade Gothic LT Std Cn"/>
                <w:spacing w:val="4"/>
              </w:rPr>
            </w:pPr>
          </w:p>
          <w:p w14:paraId="375C002A"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-231,0</w:t>
            </w:r>
          </w:p>
        </w:tc>
        <w:tc>
          <w:tcPr>
            <w:tcW w:w="585" w:type="dxa"/>
          </w:tcPr>
          <w:p w14:paraId="5F7F1669" w14:textId="77777777" w:rsidR="005747A0" w:rsidRDefault="005747A0" w:rsidP="00575F82">
            <w:pPr>
              <w:spacing w:before="20" w:after="20" w:line="220" w:lineRule="exact"/>
              <w:jc w:val="right"/>
              <w:rPr>
                <w:rFonts w:ascii="Trade Gothic LT Std Cn" w:hAnsi="Trade Gothic LT Std Cn"/>
                <w:spacing w:val="4"/>
              </w:rPr>
            </w:pPr>
          </w:p>
          <w:p w14:paraId="298B9B1A"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-242,7</w:t>
            </w:r>
          </w:p>
        </w:tc>
        <w:tc>
          <w:tcPr>
            <w:tcW w:w="585" w:type="dxa"/>
          </w:tcPr>
          <w:p w14:paraId="6BCA0FEE" w14:textId="77777777" w:rsidR="005747A0" w:rsidRDefault="005747A0" w:rsidP="00575F82">
            <w:pPr>
              <w:spacing w:before="20" w:after="20" w:line="220" w:lineRule="exact"/>
              <w:jc w:val="right"/>
              <w:rPr>
                <w:rFonts w:ascii="Trade Gothic LT Std Cn" w:hAnsi="Trade Gothic LT Std Cn"/>
                <w:spacing w:val="4"/>
              </w:rPr>
            </w:pPr>
          </w:p>
          <w:p w14:paraId="41D21559"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-231,1</w:t>
            </w:r>
          </w:p>
        </w:tc>
        <w:tc>
          <w:tcPr>
            <w:tcW w:w="585" w:type="dxa"/>
          </w:tcPr>
          <w:p w14:paraId="3389C2C9" w14:textId="77777777" w:rsidR="005747A0" w:rsidRDefault="005747A0" w:rsidP="00575F82">
            <w:pPr>
              <w:spacing w:before="20" w:after="20" w:line="220" w:lineRule="exact"/>
              <w:jc w:val="right"/>
              <w:rPr>
                <w:rFonts w:ascii="Trade Gothic LT Std Cn" w:hAnsi="Trade Gothic LT Std Cn"/>
                <w:spacing w:val="4"/>
              </w:rPr>
            </w:pPr>
          </w:p>
          <w:p w14:paraId="47026F7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-261,1</w:t>
            </w:r>
          </w:p>
        </w:tc>
        <w:tc>
          <w:tcPr>
            <w:tcW w:w="585" w:type="dxa"/>
          </w:tcPr>
          <w:p w14:paraId="437BD96A" w14:textId="77777777" w:rsidR="005747A0" w:rsidRDefault="005747A0" w:rsidP="00575F82">
            <w:pPr>
              <w:spacing w:before="20" w:after="20" w:line="220" w:lineRule="exact"/>
              <w:jc w:val="right"/>
              <w:rPr>
                <w:rFonts w:ascii="Trade Gothic LT Std Cn" w:hAnsi="Trade Gothic LT Std Cn"/>
                <w:spacing w:val="4"/>
              </w:rPr>
            </w:pPr>
          </w:p>
          <w:p w14:paraId="01508A88"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-272,2</w:t>
            </w:r>
          </w:p>
        </w:tc>
      </w:tr>
      <w:tr w:rsidR="005747A0" w:rsidRPr="00812B83" w14:paraId="3D2C8982" w14:textId="77777777" w:rsidTr="00575F82">
        <w:tc>
          <w:tcPr>
            <w:tcW w:w="2970" w:type="dxa"/>
            <w:hideMark/>
          </w:tcPr>
          <w:p w14:paraId="54C4BCB4"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Avskrivningar</w:t>
            </w:r>
          </w:p>
        </w:tc>
        <w:tc>
          <w:tcPr>
            <w:tcW w:w="585" w:type="dxa"/>
          </w:tcPr>
          <w:p w14:paraId="1A882364"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-7,9</w:t>
            </w:r>
          </w:p>
        </w:tc>
        <w:tc>
          <w:tcPr>
            <w:tcW w:w="585" w:type="dxa"/>
          </w:tcPr>
          <w:p w14:paraId="73C274F6"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-8,3</w:t>
            </w:r>
          </w:p>
        </w:tc>
        <w:tc>
          <w:tcPr>
            <w:tcW w:w="585" w:type="dxa"/>
          </w:tcPr>
          <w:p w14:paraId="060E0612"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-7,9</w:t>
            </w:r>
          </w:p>
        </w:tc>
        <w:tc>
          <w:tcPr>
            <w:tcW w:w="585" w:type="dxa"/>
          </w:tcPr>
          <w:p w14:paraId="630B8806"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-9,1</w:t>
            </w:r>
          </w:p>
        </w:tc>
        <w:tc>
          <w:tcPr>
            <w:tcW w:w="585" w:type="dxa"/>
          </w:tcPr>
          <w:p w14:paraId="4C6E43D1"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-9,7</w:t>
            </w:r>
          </w:p>
        </w:tc>
      </w:tr>
      <w:tr w:rsidR="005747A0" w:rsidRPr="00812B83" w14:paraId="4B1505EF" w14:textId="77777777" w:rsidTr="00575F82">
        <w:tc>
          <w:tcPr>
            <w:tcW w:w="2970" w:type="dxa"/>
            <w:hideMark/>
          </w:tcPr>
          <w:p w14:paraId="70A41F3C" w14:textId="77777777" w:rsidR="005747A0" w:rsidRPr="00812B83" w:rsidRDefault="005747A0" w:rsidP="00575F82">
            <w:pPr>
              <w:spacing w:before="20" w:after="20" w:line="220" w:lineRule="exact"/>
              <w:rPr>
                <w:rFonts w:ascii="Trade Gothic LT Std Cn" w:hAnsi="Trade Gothic LT Std Cn"/>
                <w:b/>
                <w:spacing w:val="4"/>
              </w:rPr>
            </w:pPr>
            <w:r w:rsidRPr="00812B83">
              <w:rPr>
                <w:rFonts w:ascii="Trade Gothic LT Std Cn" w:hAnsi="Trade Gothic LT Std Cn"/>
                <w:b/>
                <w:spacing w:val="4"/>
              </w:rPr>
              <w:t>Verksamhetens nettokostnader</w:t>
            </w:r>
          </w:p>
        </w:tc>
        <w:tc>
          <w:tcPr>
            <w:tcW w:w="585" w:type="dxa"/>
          </w:tcPr>
          <w:p w14:paraId="634F26EC"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-196,6</w:t>
            </w:r>
          </w:p>
        </w:tc>
        <w:tc>
          <w:tcPr>
            <w:tcW w:w="585" w:type="dxa"/>
          </w:tcPr>
          <w:p w14:paraId="6E951BC0"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-206,3</w:t>
            </w:r>
          </w:p>
        </w:tc>
        <w:tc>
          <w:tcPr>
            <w:tcW w:w="585" w:type="dxa"/>
          </w:tcPr>
          <w:p w14:paraId="695683CB"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-195,4</w:t>
            </w:r>
          </w:p>
        </w:tc>
        <w:tc>
          <w:tcPr>
            <w:tcW w:w="585" w:type="dxa"/>
          </w:tcPr>
          <w:p w14:paraId="370AE3EE"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-220,2</w:t>
            </w:r>
          </w:p>
        </w:tc>
        <w:tc>
          <w:tcPr>
            <w:tcW w:w="585" w:type="dxa"/>
          </w:tcPr>
          <w:p w14:paraId="37D6EB7E"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-227,6</w:t>
            </w:r>
          </w:p>
        </w:tc>
      </w:tr>
      <w:tr w:rsidR="005747A0" w:rsidRPr="00812B83" w14:paraId="05174F89" w14:textId="77777777" w:rsidTr="00575F82">
        <w:tc>
          <w:tcPr>
            <w:tcW w:w="2970" w:type="dxa"/>
            <w:hideMark/>
          </w:tcPr>
          <w:p w14:paraId="00916E68"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Skatteintäkter</w:t>
            </w:r>
          </w:p>
        </w:tc>
        <w:tc>
          <w:tcPr>
            <w:tcW w:w="585" w:type="dxa"/>
          </w:tcPr>
          <w:p w14:paraId="66453151"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163,8</w:t>
            </w:r>
          </w:p>
        </w:tc>
        <w:tc>
          <w:tcPr>
            <w:tcW w:w="585" w:type="dxa"/>
          </w:tcPr>
          <w:p w14:paraId="0781F0B5"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171,4</w:t>
            </w:r>
          </w:p>
        </w:tc>
        <w:tc>
          <w:tcPr>
            <w:tcW w:w="585" w:type="dxa"/>
          </w:tcPr>
          <w:p w14:paraId="1EFC0D7F"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175,7</w:t>
            </w:r>
          </w:p>
        </w:tc>
        <w:tc>
          <w:tcPr>
            <w:tcW w:w="585" w:type="dxa"/>
          </w:tcPr>
          <w:p w14:paraId="469E8E63"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178,8</w:t>
            </w:r>
          </w:p>
        </w:tc>
        <w:tc>
          <w:tcPr>
            <w:tcW w:w="585" w:type="dxa"/>
          </w:tcPr>
          <w:p w14:paraId="4BC95038"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185,5</w:t>
            </w:r>
          </w:p>
        </w:tc>
      </w:tr>
      <w:tr w:rsidR="005747A0" w:rsidRPr="00812B83" w14:paraId="5B9440E0" w14:textId="77777777" w:rsidTr="00575F82">
        <w:tc>
          <w:tcPr>
            <w:tcW w:w="2970" w:type="dxa"/>
            <w:hideMark/>
          </w:tcPr>
          <w:p w14:paraId="6A52F06A"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Generella statsbidrag</w:t>
            </w:r>
            <w:r>
              <w:rPr>
                <w:rFonts w:ascii="Trade Gothic LT Std Cn" w:hAnsi="Trade Gothic LT Std Cn"/>
                <w:spacing w:val="4"/>
              </w:rPr>
              <w:t xml:space="preserve"> och utjämning</w:t>
            </w:r>
          </w:p>
        </w:tc>
        <w:tc>
          <w:tcPr>
            <w:tcW w:w="585" w:type="dxa"/>
          </w:tcPr>
          <w:p w14:paraId="0ADE14D0" w14:textId="77777777" w:rsidR="005747A0" w:rsidRPr="00812B83" w:rsidRDefault="005747A0" w:rsidP="00575F82">
            <w:pPr>
              <w:spacing w:before="20" w:after="20" w:line="220" w:lineRule="exact"/>
              <w:jc w:val="right"/>
              <w:rPr>
                <w:rFonts w:ascii="Trade Gothic LT Std Cn" w:hAnsi="Trade Gothic LT Std Cn"/>
                <w:i/>
                <w:spacing w:val="4"/>
              </w:rPr>
            </w:pPr>
            <w:r>
              <w:rPr>
                <w:rFonts w:ascii="Trade Gothic LT Std Cn" w:hAnsi="Trade Gothic LT Std Cn"/>
                <w:i/>
                <w:spacing w:val="4"/>
              </w:rPr>
              <w:t>37,8</w:t>
            </w:r>
          </w:p>
        </w:tc>
        <w:tc>
          <w:tcPr>
            <w:tcW w:w="585" w:type="dxa"/>
          </w:tcPr>
          <w:p w14:paraId="04D11E2C" w14:textId="77777777" w:rsidR="005747A0" w:rsidRPr="00812B83" w:rsidRDefault="005747A0" w:rsidP="00575F82">
            <w:pPr>
              <w:spacing w:before="20" w:after="20" w:line="220" w:lineRule="exact"/>
              <w:jc w:val="right"/>
              <w:rPr>
                <w:rFonts w:ascii="Trade Gothic LT Std Cn" w:hAnsi="Trade Gothic LT Std Cn"/>
                <w:i/>
                <w:spacing w:val="4"/>
              </w:rPr>
            </w:pPr>
            <w:r>
              <w:rPr>
                <w:rFonts w:ascii="Trade Gothic LT Std Cn" w:hAnsi="Trade Gothic LT Std Cn"/>
                <w:i/>
                <w:spacing w:val="4"/>
              </w:rPr>
              <w:t>38,7</w:t>
            </w:r>
          </w:p>
        </w:tc>
        <w:tc>
          <w:tcPr>
            <w:tcW w:w="585" w:type="dxa"/>
          </w:tcPr>
          <w:p w14:paraId="657F30B5"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41,0</w:t>
            </w:r>
          </w:p>
        </w:tc>
        <w:tc>
          <w:tcPr>
            <w:tcW w:w="585" w:type="dxa"/>
          </w:tcPr>
          <w:p w14:paraId="5B7C8ED5"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46,6</w:t>
            </w:r>
          </w:p>
        </w:tc>
        <w:tc>
          <w:tcPr>
            <w:tcW w:w="585" w:type="dxa"/>
          </w:tcPr>
          <w:p w14:paraId="54805D9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47,2</w:t>
            </w:r>
          </w:p>
        </w:tc>
      </w:tr>
      <w:tr w:rsidR="005747A0" w:rsidRPr="00812B83" w14:paraId="6D1C6C60" w14:textId="77777777" w:rsidTr="00575F82">
        <w:tc>
          <w:tcPr>
            <w:tcW w:w="2970" w:type="dxa"/>
            <w:hideMark/>
          </w:tcPr>
          <w:p w14:paraId="6189C058"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Finansiella intäkter</w:t>
            </w:r>
          </w:p>
        </w:tc>
        <w:tc>
          <w:tcPr>
            <w:tcW w:w="585" w:type="dxa"/>
          </w:tcPr>
          <w:p w14:paraId="7CA4CA2E"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1,6</w:t>
            </w:r>
          </w:p>
        </w:tc>
        <w:tc>
          <w:tcPr>
            <w:tcW w:w="585" w:type="dxa"/>
          </w:tcPr>
          <w:p w14:paraId="58ED3B39"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1,9</w:t>
            </w:r>
          </w:p>
        </w:tc>
        <w:tc>
          <w:tcPr>
            <w:tcW w:w="585" w:type="dxa"/>
          </w:tcPr>
          <w:p w14:paraId="2005E4EF"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3,1</w:t>
            </w:r>
          </w:p>
        </w:tc>
        <w:tc>
          <w:tcPr>
            <w:tcW w:w="585" w:type="dxa"/>
          </w:tcPr>
          <w:p w14:paraId="1D2C5588"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1,8</w:t>
            </w:r>
          </w:p>
        </w:tc>
        <w:tc>
          <w:tcPr>
            <w:tcW w:w="585" w:type="dxa"/>
          </w:tcPr>
          <w:p w14:paraId="48D9F86E"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1,3</w:t>
            </w:r>
          </w:p>
        </w:tc>
      </w:tr>
      <w:tr w:rsidR="005747A0" w:rsidRPr="00812B83" w14:paraId="6AAB145A" w14:textId="77777777" w:rsidTr="00575F82">
        <w:tc>
          <w:tcPr>
            <w:tcW w:w="2970" w:type="dxa"/>
            <w:hideMark/>
          </w:tcPr>
          <w:p w14:paraId="76768599"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Finansiella kostnader</w:t>
            </w:r>
            <w:r>
              <w:rPr>
                <w:rFonts w:ascii="Trade Gothic LT Std Cn" w:hAnsi="Trade Gothic LT Std Cn"/>
                <w:spacing w:val="4"/>
              </w:rPr>
              <w:t xml:space="preserve"> inkl. ränta på pensionsskuld</w:t>
            </w:r>
          </w:p>
        </w:tc>
        <w:tc>
          <w:tcPr>
            <w:tcW w:w="585" w:type="dxa"/>
          </w:tcPr>
          <w:p w14:paraId="3BF03FFC" w14:textId="77777777" w:rsidR="005747A0" w:rsidRDefault="005747A0" w:rsidP="00575F82">
            <w:pPr>
              <w:spacing w:before="20" w:after="20" w:line="220" w:lineRule="exact"/>
              <w:jc w:val="right"/>
              <w:rPr>
                <w:rFonts w:ascii="Trade Gothic LT Std Cn" w:hAnsi="Trade Gothic LT Std Cn"/>
                <w:spacing w:val="4"/>
              </w:rPr>
            </w:pPr>
          </w:p>
          <w:p w14:paraId="0AD374B3"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-2,3</w:t>
            </w:r>
          </w:p>
        </w:tc>
        <w:tc>
          <w:tcPr>
            <w:tcW w:w="585" w:type="dxa"/>
          </w:tcPr>
          <w:p w14:paraId="6D30BBCF" w14:textId="77777777" w:rsidR="005747A0" w:rsidRDefault="005747A0" w:rsidP="00575F82">
            <w:pPr>
              <w:spacing w:before="20" w:after="20" w:line="220" w:lineRule="exact"/>
              <w:jc w:val="right"/>
              <w:rPr>
                <w:rFonts w:ascii="Trade Gothic LT Std Cn" w:hAnsi="Trade Gothic LT Std Cn"/>
                <w:spacing w:val="4"/>
              </w:rPr>
            </w:pPr>
          </w:p>
          <w:p w14:paraId="01A1EAAA"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-4,5</w:t>
            </w:r>
          </w:p>
        </w:tc>
        <w:tc>
          <w:tcPr>
            <w:tcW w:w="585" w:type="dxa"/>
          </w:tcPr>
          <w:p w14:paraId="3BB435FA" w14:textId="77777777" w:rsidR="005747A0" w:rsidRDefault="005747A0" w:rsidP="00575F82">
            <w:pPr>
              <w:spacing w:before="20" w:after="20" w:line="220" w:lineRule="exact"/>
              <w:jc w:val="right"/>
              <w:rPr>
                <w:rFonts w:ascii="Trade Gothic LT Std Cn" w:hAnsi="Trade Gothic LT Std Cn"/>
                <w:spacing w:val="4"/>
              </w:rPr>
            </w:pPr>
          </w:p>
          <w:p w14:paraId="0B8796D6"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-3,4</w:t>
            </w:r>
          </w:p>
        </w:tc>
        <w:tc>
          <w:tcPr>
            <w:tcW w:w="585" w:type="dxa"/>
          </w:tcPr>
          <w:p w14:paraId="6BB2349B" w14:textId="77777777" w:rsidR="005747A0" w:rsidRDefault="005747A0" w:rsidP="00575F82">
            <w:pPr>
              <w:spacing w:before="20" w:after="20" w:line="220" w:lineRule="exact"/>
              <w:jc w:val="right"/>
              <w:rPr>
                <w:rFonts w:ascii="Trade Gothic LT Std Cn" w:hAnsi="Trade Gothic LT Std Cn"/>
                <w:spacing w:val="4"/>
              </w:rPr>
            </w:pPr>
          </w:p>
          <w:p w14:paraId="2E99063C"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-2,4</w:t>
            </w:r>
          </w:p>
        </w:tc>
        <w:tc>
          <w:tcPr>
            <w:tcW w:w="585" w:type="dxa"/>
          </w:tcPr>
          <w:p w14:paraId="3F91033D" w14:textId="77777777" w:rsidR="005747A0" w:rsidRDefault="005747A0" w:rsidP="00575F82">
            <w:pPr>
              <w:spacing w:before="20" w:after="20" w:line="220" w:lineRule="exact"/>
              <w:jc w:val="right"/>
              <w:rPr>
                <w:rFonts w:ascii="Trade Gothic LT Std Cn" w:hAnsi="Trade Gothic LT Std Cn"/>
                <w:spacing w:val="4"/>
              </w:rPr>
            </w:pPr>
          </w:p>
          <w:p w14:paraId="39361407"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-9,0</w:t>
            </w:r>
          </w:p>
        </w:tc>
      </w:tr>
      <w:tr w:rsidR="005747A0" w:rsidRPr="00812B83" w14:paraId="1B0E4E0E" w14:textId="77777777" w:rsidTr="00575F82">
        <w:tc>
          <w:tcPr>
            <w:tcW w:w="2970" w:type="dxa"/>
            <w:hideMark/>
          </w:tcPr>
          <w:p w14:paraId="4038A94C" w14:textId="77777777" w:rsidR="005747A0" w:rsidRPr="00812B83" w:rsidRDefault="005747A0" w:rsidP="00575F82">
            <w:pPr>
              <w:spacing w:before="20" w:after="20" w:line="220" w:lineRule="exact"/>
              <w:rPr>
                <w:rFonts w:ascii="Trade Gothic LT Std Cn" w:hAnsi="Trade Gothic LT Std Cn"/>
                <w:b/>
                <w:spacing w:val="4"/>
              </w:rPr>
            </w:pPr>
            <w:r w:rsidRPr="00812B83">
              <w:rPr>
                <w:rFonts w:ascii="Trade Gothic LT Std Cn" w:hAnsi="Trade Gothic LT Std Cn"/>
                <w:b/>
                <w:spacing w:val="4"/>
              </w:rPr>
              <w:t>Resultat före extraordinära poster</w:t>
            </w:r>
          </w:p>
        </w:tc>
        <w:tc>
          <w:tcPr>
            <w:tcW w:w="585" w:type="dxa"/>
          </w:tcPr>
          <w:p w14:paraId="58C391F7"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4,3</w:t>
            </w:r>
          </w:p>
        </w:tc>
        <w:tc>
          <w:tcPr>
            <w:tcW w:w="585" w:type="dxa"/>
          </w:tcPr>
          <w:p w14:paraId="61C383E6"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1,2</w:t>
            </w:r>
          </w:p>
        </w:tc>
        <w:tc>
          <w:tcPr>
            <w:tcW w:w="585" w:type="dxa"/>
          </w:tcPr>
          <w:p w14:paraId="24A80039"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3,3</w:t>
            </w:r>
          </w:p>
        </w:tc>
        <w:tc>
          <w:tcPr>
            <w:tcW w:w="585" w:type="dxa"/>
          </w:tcPr>
          <w:p w14:paraId="5C1D533C"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4,6</w:t>
            </w:r>
          </w:p>
        </w:tc>
        <w:tc>
          <w:tcPr>
            <w:tcW w:w="585" w:type="dxa"/>
          </w:tcPr>
          <w:p w14:paraId="6C0F1E67"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-2,6</w:t>
            </w:r>
          </w:p>
        </w:tc>
      </w:tr>
      <w:tr w:rsidR="005747A0" w:rsidRPr="00812B83" w14:paraId="27DA0B38" w14:textId="77777777" w:rsidTr="00575F82">
        <w:tc>
          <w:tcPr>
            <w:tcW w:w="2970" w:type="dxa"/>
            <w:hideMark/>
          </w:tcPr>
          <w:p w14:paraId="0ED53380"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Extraordinära intäkter</w:t>
            </w:r>
          </w:p>
        </w:tc>
        <w:tc>
          <w:tcPr>
            <w:tcW w:w="585" w:type="dxa"/>
          </w:tcPr>
          <w:p w14:paraId="242562C2"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c>
          <w:tcPr>
            <w:tcW w:w="585" w:type="dxa"/>
          </w:tcPr>
          <w:p w14:paraId="494A7B3A"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c>
          <w:tcPr>
            <w:tcW w:w="585" w:type="dxa"/>
          </w:tcPr>
          <w:p w14:paraId="4966363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c>
          <w:tcPr>
            <w:tcW w:w="585" w:type="dxa"/>
          </w:tcPr>
          <w:p w14:paraId="713B97A7"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c>
          <w:tcPr>
            <w:tcW w:w="585" w:type="dxa"/>
          </w:tcPr>
          <w:p w14:paraId="1635C52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r>
      <w:tr w:rsidR="005747A0" w:rsidRPr="00812B83" w14:paraId="77AE0478" w14:textId="77777777" w:rsidTr="00575F82">
        <w:tc>
          <w:tcPr>
            <w:tcW w:w="2970" w:type="dxa"/>
            <w:tcBorders>
              <w:top w:val="nil"/>
              <w:left w:val="nil"/>
              <w:right w:val="nil"/>
            </w:tcBorders>
            <w:hideMark/>
          </w:tcPr>
          <w:p w14:paraId="72ED1BD6" w14:textId="77777777" w:rsidR="005747A0" w:rsidRPr="00812B83" w:rsidRDefault="005747A0" w:rsidP="00575F82">
            <w:pPr>
              <w:spacing w:before="20" w:after="20" w:line="220" w:lineRule="exact"/>
              <w:rPr>
                <w:rFonts w:ascii="Trade Gothic LT Std Cn" w:hAnsi="Trade Gothic LT Std Cn"/>
                <w:spacing w:val="4"/>
              </w:rPr>
            </w:pPr>
            <w:r w:rsidRPr="00812B83">
              <w:rPr>
                <w:rFonts w:ascii="Trade Gothic LT Std Cn" w:hAnsi="Trade Gothic LT Std Cn"/>
                <w:spacing w:val="4"/>
              </w:rPr>
              <w:t>Extraordinära kostnader</w:t>
            </w:r>
          </w:p>
        </w:tc>
        <w:tc>
          <w:tcPr>
            <w:tcW w:w="585" w:type="dxa"/>
            <w:tcBorders>
              <w:top w:val="nil"/>
              <w:left w:val="nil"/>
              <w:right w:val="nil"/>
            </w:tcBorders>
          </w:tcPr>
          <w:p w14:paraId="0D51DF4D"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c>
          <w:tcPr>
            <w:tcW w:w="585" w:type="dxa"/>
            <w:tcBorders>
              <w:top w:val="nil"/>
              <w:left w:val="nil"/>
              <w:right w:val="nil"/>
            </w:tcBorders>
          </w:tcPr>
          <w:p w14:paraId="18F03882"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c>
          <w:tcPr>
            <w:tcW w:w="585" w:type="dxa"/>
            <w:tcBorders>
              <w:top w:val="nil"/>
              <w:left w:val="nil"/>
              <w:right w:val="nil"/>
            </w:tcBorders>
          </w:tcPr>
          <w:p w14:paraId="52B49B28"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c>
          <w:tcPr>
            <w:tcW w:w="585" w:type="dxa"/>
            <w:tcBorders>
              <w:top w:val="nil"/>
              <w:left w:val="nil"/>
              <w:right w:val="nil"/>
            </w:tcBorders>
          </w:tcPr>
          <w:p w14:paraId="75B135C1"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c>
          <w:tcPr>
            <w:tcW w:w="585" w:type="dxa"/>
            <w:tcBorders>
              <w:top w:val="nil"/>
              <w:left w:val="nil"/>
              <w:right w:val="nil"/>
            </w:tcBorders>
          </w:tcPr>
          <w:p w14:paraId="2A68205B" w14:textId="77777777" w:rsidR="005747A0" w:rsidRPr="00812B83" w:rsidRDefault="005747A0" w:rsidP="00575F82">
            <w:pPr>
              <w:spacing w:before="20" w:after="20" w:line="220" w:lineRule="exact"/>
              <w:jc w:val="right"/>
              <w:rPr>
                <w:rFonts w:ascii="Trade Gothic LT Std Cn" w:hAnsi="Trade Gothic LT Std Cn"/>
                <w:spacing w:val="4"/>
              </w:rPr>
            </w:pPr>
            <w:r>
              <w:rPr>
                <w:rFonts w:ascii="Trade Gothic LT Std Cn" w:hAnsi="Trade Gothic LT Std Cn"/>
                <w:spacing w:val="4"/>
              </w:rPr>
              <w:t>0,0</w:t>
            </w:r>
          </w:p>
        </w:tc>
      </w:tr>
      <w:tr w:rsidR="005747A0" w:rsidRPr="001F2697" w14:paraId="192D5158" w14:textId="77777777" w:rsidTr="00575F82">
        <w:tc>
          <w:tcPr>
            <w:tcW w:w="2970" w:type="dxa"/>
            <w:tcBorders>
              <w:left w:val="nil"/>
              <w:bottom w:val="single" w:sz="4" w:space="0" w:color="auto"/>
              <w:right w:val="nil"/>
            </w:tcBorders>
          </w:tcPr>
          <w:p w14:paraId="69EE5F62" w14:textId="77777777" w:rsidR="005747A0" w:rsidRPr="001F2697" w:rsidRDefault="005747A0" w:rsidP="00575F82">
            <w:pPr>
              <w:spacing w:before="20" w:after="20" w:line="220" w:lineRule="exact"/>
              <w:rPr>
                <w:rFonts w:ascii="Trade Gothic LT Std Cn" w:hAnsi="Trade Gothic LT Std Cn"/>
                <w:spacing w:val="4"/>
              </w:rPr>
            </w:pPr>
            <w:r w:rsidRPr="001F2697">
              <w:rPr>
                <w:rFonts w:ascii="Trade Gothic LT Std Cn" w:hAnsi="Trade Gothic LT Std Cn"/>
                <w:spacing w:val="4"/>
              </w:rPr>
              <w:t>Skattekostnader</w:t>
            </w:r>
          </w:p>
        </w:tc>
        <w:tc>
          <w:tcPr>
            <w:tcW w:w="585" w:type="dxa"/>
            <w:tcBorders>
              <w:left w:val="nil"/>
              <w:bottom w:val="single" w:sz="4" w:space="0" w:color="auto"/>
              <w:right w:val="nil"/>
            </w:tcBorders>
          </w:tcPr>
          <w:p w14:paraId="78CE331A" w14:textId="77777777" w:rsidR="005747A0" w:rsidRPr="001F2697" w:rsidRDefault="005747A0" w:rsidP="00575F82">
            <w:pPr>
              <w:spacing w:before="20" w:after="20" w:line="220" w:lineRule="exact"/>
              <w:jc w:val="right"/>
              <w:rPr>
                <w:rFonts w:ascii="Trade Gothic LT Std Cn" w:hAnsi="Trade Gothic LT Std Cn"/>
                <w:spacing w:val="4"/>
              </w:rPr>
            </w:pPr>
          </w:p>
        </w:tc>
        <w:tc>
          <w:tcPr>
            <w:tcW w:w="585" w:type="dxa"/>
            <w:tcBorders>
              <w:left w:val="nil"/>
              <w:bottom w:val="single" w:sz="4" w:space="0" w:color="auto"/>
              <w:right w:val="nil"/>
            </w:tcBorders>
          </w:tcPr>
          <w:p w14:paraId="198B59FE" w14:textId="77777777" w:rsidR="005747A0" w:rsidRPr="001F2697" w:rsidRDefault="005747A0" w:rsidP="00575F82">
            <w:pPr>
              <w:spacing w:before="20" w:after="20" w:line="220" w:lineRule="exact"/>
              <w:jc w:val="right"/>
              <w:rPr>
                <w:rFonts w:ascii="Trade Gothic LT Std Cn" w:hAnsi="Trade Gothic LT Std Cn"/>
                <w:spacing w:val="4"/>
              </w:rPr>
            </w:pPr>
          </w:p>
        </w:tc>
        <w:tc>
          <w:tcPr>
            <w:tcW w:w="585" w:type="dxa"/>
            <w:tcBorders>
              <w:left w:val="nil"/>
              <w:bottom w:val="single" w:sz="4" w:space="0" w:color="auto"/>
              <w:right w:val="nil"/>
            </w:tcBorders>
          </w:tcPr>
          <w:p w14:paraId="12082E2F" w14:textId="77777777" w:rsidR="005747A0" w:rsidRPr="001F2697" w:rsidRDefault="005747A0" w:rsidP="00575F82">
            <w:pPr>
              <w:spacing w:before="20" w:after="20" w:line="220" w:lineRule="exact"/>
              <w:jc w:val="right"/>
              <w:rPr>
                <w:rFonts w:ascii="Trade Gothic LT Std Cn" w:hAnsi="Trade Gothic LT Std Cn"/>
                <w:spacing w:val="4"/>
              </w:rPr>
            </w:pPr>
          </w:p>
        </w:tc>
        <w:tc>
          <w:tcPr>
            <w:tcW w:w="585" w:type="dxa"/>
            <w:tcBorders>
              <w:left w:val="nil"/>
              <w:bottom w:val="single" w:sz="4" w:space="0" w:color="auto"/>
              <w:right w:val="nil"/>
            </w:tcBorders>
          </w:tcPr>
          <w:p w14:paraId="5EE06A6F" w14:textId="77777777" w:rsidR="005747A0" w:rsidRPr="001F2697" w:rsidRDefault="005747A0" w:rsidP="00575F82">
            <w:pPr>
              <w:spacing w:before="20" w:after="20" w:line="220" w:lineRule="exact"/>
              <w:jc w:val="right"/>
              <w:rPr>
                <w:rFonts w:ascii="Trade Gothic LT Std Cn" w:hAnsi="Trade Gothic LT Std Cn"/>
                <w:spacing w:val="4"/>
              </w:rPr>
            </w:pPr>
          </w:p>
        </w:tc>
        <w:tc>
          <w:tcPr>
            <w:tcW w:w="585" w:type="dxa"/>
            <w:tcBorders>
              <w:left w:val="nil"/>
              <w:bottom w:val="single" w:sz="4" w:space="0" w:color="auto"/>
              <w:right w:val="nil"/>
            </w:tcBorders>
          </w:tcPr>
          <w:p w14:paraId="6260085A" w14:textId="77777777" w:rsidR="005747A0" w:rsidRPr="001F2697" w:rsidRDefault="005747A0" w:rsidP="00575F82">
            <w:pPr>
              <w:spacing w:before="20" w:after="20" w:line="220" w:lineRule="exact"/>
              <w:jc w:val="right"/>
              <w:rPr>
                <w:rFonts w:ascii="Trade Gothic LT Std Cn" w:hAnsi="Trade Gothic LT Std Cn"/>
                <w:spacing w:val="4"/>
              </w:rPr>
            </w:pPr>
          </w:p>
        </w:tc>
      </w:tr>
      <w:tr w:rsidR="005747A0" w:rsidRPr="00812B83" w14:paraId="321D718C" w14:textId="77777777" w:rsidTr="00575F82">
        <w:tc>
          <w:tcPr>
            <w:tcW w:w="2970" w:type="dxa"/>
            <w:tcBorders>
              <w:top w:val="single" w:sz="4" w:space="0" w:color="auto"/>
              <w:left w:val="nil"/>
              <w:bottom w:val="single" w:sz="8" w:space="0" w:color="auto"/>
              <w:right w:val="nil"/>
            </w:tcBorders>
            <w:hideMark/>
          </w:tcPr>
          <w:p w14:paraId="7A965EFA" w14:textId="77777777" w:rsidR="005747A0" w:rsidRPr="00812B83" w:rsidRDefault="005747A0" w:rsidP="00575F82">
            <w:pPr>
              <w:spacing w:before="20" w:after="20" w:line="220" w:lineRule="exact"/>
              <w:rPr>
                <w:rFonts w:ascii="Trade Gothic LT Std Cn" w:hAnsi="Trade Gothic LT Std Cn"/>
                <w:b/>
                <w:spacing w:val="4"/>
              </w:rPr>
            </w:pPr>
            <w:r w:rsidRPr="00812B83">
              <w:rPr>
                <w:rFonts w:ascii="Trade Gothic LT Std Cn" w:hAnsi="Trade Gothic LT Std Cn"/>
                <w:b/>
                <w:spacing w:val="4"/>
              </w:rPr>
              <w:t>Årets resultat</w:t>
            </w:r>
          </w:p>
        </w:tc>
        <w:tc>
          <w:tcPr>
            <w:tcW w:w="585" w:type="dxa"/>
            <w:tcBorders>
              <w:top w:val="single" w:sz="4" w:space="0" w:color="auto"/>
              <w:left w:val="nil"/>
              <w:bottom w:val="single" w:sz="8" w:space="0" w:color="auto"/>
              <w:right w:val="nil"/>
            </w:tcBorders>
          </w:tcPr>
          <w:p w14:paraId="75C69DFE"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4,3</w:t>
            </w:r>
          </w:p>
        </w:tc>
        <w:tc>
          <w:tcPr>
            <w:tcW w:w="585" w:type="dxa"/>
            <w:tcBorders>
              <w:top w:val="single" w:sz="4" w:space="0" w:color="auto"/>
              <w:left w:val="nil"/>
              <w:bottom w:val="single" w:sz="8" w:space="0" w:color="auto"/>
              <w:right w:val="nil"/>
            </w:tcBorders>
          </w:tcPr>
          <w:p w14:paraId="5FA81F2B"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1,2</w:t>
            </w:r>
          </w:p>
        </w:tc>
        <w:tc>
          <w:tcPr>
            <w:tcW w:w="585" w:type="dxa"/>
            <w:tcBorders>
              <w:top w:val="single" w:sz="4" w:space="0" w:color="auto"/>
              <w:left w:val="nil"/>
              <w:bottom w:val="single" w:sz="8" w:space="0" w:color="auto"/>
              <w:right w:val="nil"/>
            </w:tcBorders>
          </w:tcPr>
          <w:p w14:paraId="4FC0A53D"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3,3</w:t>
            </w:r>
          </w:p>
        </w:tc>
        <w:tc>
          <w:tcPr>
            <w:tcW w:w="585" w:type="dxa"/>
            <w:tcBorders>
              <w:top w:val="single" w:sz="4" w:space="0" w:color="auto"/>
              <w:left w:val="nil"/>
              <w:bottom w:val="single" w:sz="8" w:space="0" w:color="auto"/>
              <w:right w:val="nil"/>
            </w:tcBorders>
          </w:tcPr>
          <w:p w14:paraId="2C8FEF3A"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4,6</w:t>
            </w:r>
          </w:p>
        </w:tc>
        <w:tc>
          <w:tcPr>
            <w:tcW w:w="585" w:type="dxa"/>
            <w:tcBorders>
              <w:top w:val="single" w:sz="4" w:space="0" w:color="auto"/>
              <w:left w:val="nil"/>
              <w:bottom w:val="single" w:sz="8" w:space="0" w:color="auto"/>
              <w:right w:val="nil"/>
            </w:tcBorders>
          </w:tcPr>
          <w:p w14:paraId="28D94449" w14:textId="77777777" w:rsidR="005747A0" w:rsidRPr="00812B83" w:rsidRDefault="005747A0" w:rsidP="00575F82">
            <w:pPr>
              <w:spacing w:before="20" w:after="20" w:line="220" w:lineRule="exact"/>
              <w:jc w:val="right"/>
              <w:rPr>
                <w:rFonts w:ascii="Trade Gothic LT Std Cn" w:hAnsi="Trade Gothic LT Std Cn"/>
                <w:b/>
                <w:spacing w:val="4"/>
              </w:rPr>
            </w:pPr>
            <w:r>
              <w:rPr>
                <w:rFonts w:ascii="Trade Gothic LT Std Cn" w:hAnsi="Trade Gothic LT Std Cn"/>
                <w:b/>
                <w:spacing w:val="4"/>
              </w:rPr>
              <w:t>-2,6</w:t>
            </w:r>
          </w:p>
        </w:tc>
      </w:tr>
    </w:tbl>
    <w:p w14:paraId="2E99D736" w14:textId="77777777" w:rsidR="005747A0" w:rsidRPr="00812B83" w:rsidRDefault="005747A0" w:rsidP="005747A0">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Källa: Statistiska centralbyrån, räkenskapssammandraget.</w:t>
      </w:r>
    </w:p>
    <w:tbl>
      <w:tblPr>
        <w:tblW w:w="0" w:type="auto"/>
        <w:tblLayout w:type="fixed"/>
        <w:tblCellMar>
          <w:left w:w="70" w:type="dxa"/>
          <w:right w:w="70" w:type="dxa"/>
        </w:tblCellMar>
        <w:tblLook w:val="0000" w:firstRow="0" w:lastRow="0" w:firstColumn="0" w:lastColumn="0" w:noHBand="0" w:noVBand="0"/>
      </w:tblPr>
      <w:tblGrid>
        <w:gridCol w:w="6038"/>
      </w:tblGrid>
      <w:tr w:rsidR="005747A0" w14:paraId="1D5300BA" w14:textId="77777777" w:rsidTr="00575F82">
        <w:tc>
          <w:tcPr>
            <w:tcW w:w="6038" w:type="dxa"/>
            <w:shd w:val="clear" w:color="auto" w:fill="auto"/>
          </w:tcPr>
          <w:p w14:paraId="5EE1F3CE" w14:textId="77777777" w:rsidR="005747A0" w:rsidRDefault="005747A0" w:rsidP="00575F82">
            <w:pPr>
              <w:pStyle w:val="Brdtext"/>
            </w:pPr>
          </w:p>
        </w:tc>
      </w:tr>
    </w:tbl>
    <w:p w14:paraId="6BD509EC" w14:textId="2B38E45E" w:rsidR="003B38B8" w:rsidRDefault="003B38B8" w:rsidP="005747A0">
      <w:pPr>
        <w:pStyle w:val="TabellRubrik"/>
      </w:pPr>
    </w:p>
    <w:p w14:paraId="409DB2E7" w14:textId="77777777" w:rsidR="003B38B8" w:rsidRDefault="003B38B8" w:rsidP="003B38B8">
      <w:pPr>
        <w:rPr>
          <w:rFonts w:ascii="Trade Gothic Pro" w:hAnsi="Trade Gothic Pro"/>
        </w:rPr>
      </w:pPr>
      <w:r>
        <w:br w:type="page"/>
      </w:r>
    </w:p>
    <w:p w14:paraId="144F9FB6" w14:textId="77777777" w:rsidR="005747A0" w:rsidRDefault="005747A0" w:rsidP="005747A0">
      <w:pPr>
        <w:pStyle w:val="TabellRubrik"/>
      </w:pPr>
      <w:r>
        <w:t xml:space="preserve">Tabell </w:t>
      </w:r>
      <w:fldSimple w:instr=" SEQ Tabell \* ARABIC ">
        <w:r w:rsidR="00756367">
          <w:rPr>
            <w:noProof/>
          </w:rPr>
          <w:t>11</w:t>
        </w:r>
      </w:fldSimple>
      <w:r>
        <w:tab/>
        <w:t>Balansräkning kommunkoncern 2007–2011</w:t>
      </w:r>
    </w:p>
    <w:tbl>
      <w:tblPr>
        <w:tblW w:w="5896" w:type="dxa"/>
        <w:tblLayout w:type="fixed"/>
        <w:tblCellMar>
          <w:left w:w="0" w:type="dxa"/>
        </w:tblCellMar>
        <w:tblLook w:val="0000" w:firstRow="0" w:lastRow="0" w:firstColumn="0" w:lastColumn="0" w:noHBand="0" w:noVBand="0"/>
      </w:tblPr>
      <w:tblGrid>
        <w:gridCol w:w="2410"/>
        <w:gridCol w:w="697"/>
        <w:gridCol w:w="697"/>
        <w:gridCol w:w="697"/>
        <w:gridCol w:w="697"/>
        <w:gridCol w:w="698"/>
      </w:tblGrid>
      <w:tr w:rsidR="005747A0" w14:paraId="12311966" w14:textId="77777777" w:rsidTr="00575F82">
        <w:tc>
          <w:tcPr>
            <w:tcW w:w="2410" w:type="dxa"/>
            <w:tcBorders>
              <w:top w:val="single" w:sz="8" w:space="0" w:color="auto"/>
              <w:bottom w:val="single" w:sz="6" w:space="0" w:color="auto"/>
            </w:tcBorders>
            <w:shd w:val="clear" w:color="auto" w:fill="auto"/>
          </w:tcPr>
          <w:p w14:paraId="4DAECF2D" w14:textId="77777777" w:rsidR="005747A0" w:rsidRDefault="005747A0" w:rsidP="00575F82">
            <w:pPr>
              <w:pStyle w:val="TabellHuvud"/>
              <w:jc w:val="left"/>
            </w:pPr>
            <w:r w:rsidRPr="00812B83">
              <w:t>Miljarder kronor</w:t>
            </w:r>
          </w:p>
        </w:tc>
        <w:tc>
          <w:tcPr>
            <w:tcW w:w="697" w:type="dxa"/>
            <w:tcBorders>
              <w:top w:val="single" w:sz="8" w:space="0" w:color="auto"/>
              <w:bottom w:val="single" w:sz="6" w:space="0" w:color="auto"/>
            </w:tcBorders>
            <w:shd w:val="clear" w:color="auto" w:fill="auto"/>
          </w:tcPr>
          <w:p w14:paraId="464EC4D1" w14:textId="77777777" w:rsidR="005747A0" w:rsidRDefault="005747A0" w:rsidP="00575F82">
            <w:pPr>
              <w:pStyle w:val="TabellHuvud"/>
            </w:pPr>
            <w:r>
              <w:t>2007</w:t>
            </w:r>
          </w:p>
        </w:tc>
        <w:tc>
          <w:tcPr>
            <w:tcW w:w="697" w:type="dxa"/>
            <w:tcBorders>
              <w:top w:val="single" w:sz="8" w:space="0" w:color="auto"/>
              <w:bottom w:val="single" w:sz="6" w:space="0" w:color="auto"/>
            </w:tcBorders>
            <w:shd w:val="clear" w:color="auto" w:fill="auto"/>
          </w:tcPr>
          <w:p w14:paraId="56E16D1A" w14:textId="77777777" w:rsidR="005747A0" w:rsidRDefault="005747A0" w:rsidP="00575F82">
            <w:pPr>
              <w:pStyle w:val="TabellHuvud"/>
            </w:pPr>
            <w:r>
              <w:t>2008</w:t>
            </w:r>
          </w:p>
        </w:tc>
        <w:tc>
          <w:tcPr>
            <w:tcW w:w="697" w:type="dxa"/>
            <w:tcBorders>
              <w:top w:val="single" w:sz="8" w:space="0" w:color="auto"/>
              <w:bottom w:val="single" w:sz="6" w:space="0" w:color="auto"/>
            </w:tcBorders>
            <w:shd w:val="clear" w:color="auto" w:fill="auto"/>
          </w:tcPr>
          <w:p w14:paraId="21235CDB" w14:textId="77777777" w:rsidR="005747A0" w:rsidRDefault="005747A0" w:rsidP="00575F82">
            <w:pPr>
              <w:pStyle w:val="TabellHuvud"/>
            </w:pPr>
            <w:r>
              <w:t>2009</w:t>
            </w:r>
          </w:p>
        </w:tc>
        <w:tc>
          <w:tcPr>
            <w:tcW w:w="697" w:type="dxa"/>
            <w:tcBorders>
              <w:top w:val="single" w:sz="8" w:space="0" w:color="auto"/>
              <w:bottom w:val="single" w:sz="6" w:space="0" w:color="auto"/>
            </w:tcBorders>
            <w:shd w:val="clear" w:color="auto" w:fill="auto"/>
          </w:tcPr>
          <w:p w14:paraId="64AE124D" w14:textId="77777777" w:rsidR="005747A0" w:rsidRDefault="005747A0" w:rsidP="00575F82">
            <w:pPr>
              <w:pStyle w:val="TabellHuvud"/>
            </w:pPr>
            <w:r>
              <w:t>2010</w:t>
            </w:r>
          </w:p>
        </w:tc>
        <w:tc>
          <w:tcPr>
            <w:tcW w:w="698" w:type="dxa"/>
            <w:tcBorders>
              <w:top w:val="single" w:sz="8" w:space="0" w:color="auto"/>
              <w:bottom w:val="single" w:sz="6" w:space="0" w:color="auto"/>
            </w:tcBorders>
            <w:shd w:val="clear" w:color="auto" w:fill="auto"/>
          </w:tcPr>
          <w:p w14:paraId="0500FE86" w14:textId="77777777" w:rsidR="005747A0" w:rsidRDefault="005747A0" w:rsidP="00575F82">
            <w:pPr>
              <w:pStyle w:val="TabellHuvud"/>
            </w:pPr>
            <w:r>
              <w:t>2011</w:t>
            </w:r>
          </w:p>
        </w:tc>
      </w:tr>
      <w:tr w:rsidR="005747A0" w14:paraId="2AC5F178" w14:textId="77777777" w:rsidTr="00575F82">
        <w:tc>
          <w:tcPr>
            <w:tcW w:w="2410" w:type="dxa"/>
            <w:tcBorders>
              <w:top w:val="single" w:sz="6" w:space="0" w:color="auto"/>
            </w:tcBorders>
            <w:shd w:val="clear" w:color="auto" w:fill="auto"/>
          </w:tcPr>
          <w:p w14:paraId="00A812CF" w14:textId="77777777" w:rsidR="005747A0" w:rsidRDefault="005747A0" w:rsidP="00575F82">
            <w:pPr>
              <w:pStyle w:val="TabellRader"/>
              <w:jc w:val="left"/>
            </w:pPr>
            <w:r w:rsidRPr="00DE7F4F">
              <w:t>Materiella och immateriella anläggningstillgångar</w:t>
            </w:r>
          </w:p>
        </w:tc>
        <w:tc>
          <w:tcPr>
            <w:tcW w:w="697" w:type="dxa"/>
            <w:tcBorders>
              <w:top w:val="single" w:sz="6" w:space="0" w:color="auto"/>
            </w:tcBorders>
            <w:shd w:val="clear" w:color="auto" w:fill="auto"/>
          </w:tcPr>
          <w:p w14:paraId="4AE63DE1" w14:textId="77777777" w:rsidR="005747A0" w:rsidRDefault="005747A0" w:rsidP="00575F82">
            <w:pPr>
              <w:pStyle w:val="TabellRader"/>
            </w:pPr>
          </w:p>
          <w:p w14:paraId="7DE0C0CB" w14:textId="77777777" w:rsidR="005747A0" w:rsidRDefault="005747A0" w:rsidP="00575F82">
            <w:pPr>
              <w:pStyle w:val="TabellRader"/>
            </w:pPr>
            <w:r w:rsidRPr="00DE7F4F">
              <w:t>707,4</w:t>
            </w:r>
          </w:p>
        </w:tc>
        <w:tc>
          <w:tcPr>
            <w:tcW w:w="697" w:type="dxa"/>
            <w:tcBorders>
              <w:top w:val="single" w:sz="6" w:space="0" w:color="auto"/>
            </w:tcBorders>
            <w:shd w:val="clear" w:color="auto" w:fill="auto"/>
          </w:tcPr>
          <w:p w14:paraId="3251322B" w14:textId="77777777" w:rsidR="005747A0" w:rsidRDefault="005747A0" w:rsidP="00575F82">
            <w:pPr>
              <w:pStyle w:val="TabellRader"/>
            </w:pPr>
          </w:p>
          <w:p w14:paraId="6FFE7036" w14:textId="77777777" w:rsidR="005747A0" w:rsidRDefault="005747A0" w:rsidP="00575F82">
            <w:pPr>
              <w:pStyle w:val="TabellRader"/>
            </w:pPr>
            <w:r>
              <w:t>739,2</w:t>
            </w:r>
          </w:p>
        </w:tc>
        <w:tc>
          <w:tcPr>
            <w:tcW w:w="697" w:type="dxa"/>
            <w:tcBorders>
              <w:top w:val="single" w:sz="6" w:space="0" w:color="auto"/>
            </w:tcBorders>
            <w:shd w:val="clear" w:color="auto" w:fill="auto"/>
          </w:tcPr>
          <w:p w14:paraId="0F23CA98" w14:textId="77777777" w:rsidR="005747A0" w:rsidRDefault="005747A0" w:rsidP="00575F82">
            <w:pPr>
              <w:pStyle w:val="TabellRader"/>
            </w:pPr>
          </w:p>
          <w:p w14:paraId="6B1FF02C" w14:textId="77777777" w:rsidR="005747A0" w:rsidRDefault="005747A0" w:rsidP="00575F82">
            <w:pPr>
              <w:pStyle w:val="TabellRader"/>
            </w:pPr>
            <w:r>
              <w:t>787,3</w:t>
            </w:r>
          </w:p>
        </w:tc>
        <w:tc>
          <w:tcPr>
            <w:tcW w:w="697" w:type="dxa"/>
            <w:tcBorders>
              <w:top w:val="single" w:sz="6" w:space="0" w:color="auto"/>
            </w:tcBorders>
            <w:shd w:val="clear" w:color="auto" w:fill="auto"/>
          </w:tcPr>
          <w:p w14:paraId="434DC8B6" w14:textId="77777777" w:rsidR="005747A0" w:rsidRDefault="005747A0" w:rsidP="00575F82">
            <w:pPr>
              <w:pStyle w:val="TabellRader"/>
            </w:pPr>
          </w:p>
          <w:p w14:paraId="1A19CA35" w14:textId="77777777" w:rsidR="005747A0" w:rsidRDefault="005747A0" w:rsidP="00575F82">
            <w:pPr>
              <w:pStyle w:val="TabellRader"/>
            </w:pPr>
            <w:r>
              <w:t>808,5</w:t>
            </w:r>
          </w:p>
        </w:tc>
        <w:tc>
          <w:tcPr>
            <w:tcW w:w="698" w:type="dxa"/>
            <w:tcBorders>
              <w:top w:val="single" w:sz="6" w:space="0" w:color="auto"/>
            </w:tcBorders>
            <w:shd w:val="clear" w:color="auto" w:fill="auto"/>
          </w:tcPr>
          <w:p w14:paraId="6A6F0FCB" w14:textId="77777777" w:rsidR="005747A0" w:rsidRDefault="005747A0" w:rsidP="00575F82">
            <w:pPr>
              <w:pStyle w:val="TabellRader"/>
            </w:pPr>
          </w:p>
          <w:p w14:paraId="41BDD5F5" w14:textId="77777777" w:rsidR="005747A0" w:rsidRDefault="005747A0" w:rsidP="00575F82">
            <w:pPr>
              <w:pStyle w:val="TabellRader"/>
            </w:pPr>
            <w:r>
              <w:t>849,9</w:t>
            </w:r>
          </w:p>
        </w:tc>
      </w:tr>
      <w:tr w:rsidR="005747A0" w14:paraId="7E832B60" w14:textId="77777777" w:rsidTr="00575F82">
        <w:tc>
          <w:tcPr>
            <w:tcW w:w="2410" w:type="dxa"/>
            <w:shd w:val="clear" w:color="auto" w:fill="auto"/>
          </w:tcPr>
          <w:p w14:paraId="06CD5DCB" w14:textId="77777777" w:rsidR="005747A0" w:rsidRDefault="005747A0" w:rsidP="00575F82">
            <w:pPr>
              <w:pStyle w:val="TabellRader"/>
              <w:jc w:val="left"/>
            </w:pPr>
            <w:r w:rsidRPr="00DE7F4F">
              <w:t>Finansiella anläggningstillgångar</w:t>
            </w:r>
          </w:p>
        </w:tc>
        <w:tc>
          <w:tcPr>
            <w:tcW w:w="697" w:type="dxa"/>
            <w:shd w:val="clear" w:color="auto" w:fill="auto"/>
          </w:tcPr>
          <w:p w14:paraId="0F93D604" w14:textId="77777777" w:rsidR="005747A0" w:rsidRDefault="005747A0" w:rsidP="00575F82">
            <w:pPr>
              <w:pStyle w:val="TabellRader"/>
            </w:pPr>
            <w:r w:rsidRPr="00094D49">
              <w:t>29,6</w:t>
            </w:r>
          </w:p>
        </w:tc>
        <w:tc>
          <w:tcPr>
            <w:tcW w:w="697" w:type="dxa"/>
            <w:shd w:val="clear" w:color="auto" w:fill="auto"/>
          </w:tcPr>
          <w:p w14:paraId="358623CE" w14:textId="77777777" w:rsidR="005747A0" w:rsidRDefault="005747A0" w:rsidP="00575F82">
            <w:pPr>
              <w:pStyle w:val="TabellRader"/>
            </w:pPr>
            <w:r>
              <w:t>31,8</w:t>
            </w:r>
          </w:p>
        </w:tc>
        <w:tc>
          <w:tcPr>
            <w:tcW w:w="697" w:type="dxa"/>
            <w:shd w:val="clear" w:color="auto" w:fill="auto"/>
          </w:tcPr>
          <w:p w14:paraId="76187332" w14:textId="77777777" w:rsidR="005747A0" w:rsidRDefault="005747A0" w:rsidP="00575F82">
            <w:pPr>
              <w:pStyle w:val="TabellRader"/>
            </w:pPr>
            <w:r>
              <w:t>37,7</w:t>
            </w:r>
          </w:p>
        </w:tc>
        <w:tc>
          <w:tcPr>
            <w:tcW w:w="697" w:type="dxa"/>
            <w:shd w:val="clear" w:color="auto" w:fill="auto"/>
          </w:tcPr>
          <w:p w14:paraId="23082B71" w14:textId="77777777" w:rsidR="005747A0" w:rsidRDefault="005747A0" w:rsidP="00575F82">
            <w:pPr>
              <w:pStyle w:val="TabellRader"/>
            </w:pPr>
            <w:r>
              <w:t>46,0</w:t>
            </w:r>
          </w:p>
        </w:tc>
        <w:tc>
          <w:tcPr>
            <w:tcW w:w="698" w:type="dxa"/>
            <w:shd w:val="clear" w:color="auto" w:fill="auto"/>
          </w:tcPr>
          <w:p w14:paraId="0B7765A5" w14:textId="77777777" w:rsidR="005747A0" w:rsidRDefault="005747A0" w:rsidP="00575F82">
            <w:pPr>
              <w:pStyle w:val="TabellRader"/>
            </w:pPr>
            <w:r>
              <w:t>42,3</w:t>
            </w:r>
          </w:p>
        </w:tc>
      </w:tr>
      <w:tr w:rsidR="005747A0" w14:paraId="0B92CFCA" w14:textId="77777777" w:rsidTr="00575F82">
        <w:tc>
          <w:tcPr>
            <w:tcW w:w="2410" w:type="dxa"/>
            <w:shd w:val="clear" w:color="auto" w:fill="auto"/>
          </w:tcPr>
          <w:p w14:paraId="09240A2C" w14:textId="77777777" w:rsidR="005747A0" w:rsidRDefault="005747A0" w:rsidP="00575F82">
            <w:pPr>
              <w:pStyle w:val="TabellRader"/>
              <w:jc w:val="left"/>
            </w:pPr>
            <w:r>
              <w:t xml:space="preserve">Bidrag </w:t>
            </w:r>
            <w:r w:rsidRPr="00DE7F4F">
              <w:t>till statlig infrastruktur</w:t>
            </w:r>
          </w:p>
        </w:tc>
        <w:tc>
          <w:tcPr>
            <w:tcW w:w="697" w:type="dxa"/>
            <w:shd w:val="clear" w:color="auto" w:fill="auto"/>
          </w:tcPr>
          <w:p w14:paraId="46A6FD0C" w14:textId="77777777" w:rsidR="005747A0" w:rsidRDefault="005747A0" w:rsidP="00575F82">
            <w:pPr>
              <w:pStyle w:val="TabellRader"/>
            </w:pPr>
          </w:p>
        </w:tc>
        <w:tc>
          <w:tcPr>
            <w:tcW w:w="697" w:type="dxa"/>
            <w:shd w:val="clear" w:color="auto" w:fill="auto"/>
          </w:tcPr>
          <w:p w14:paraId="0F467EA4" w14:textId="77777777" w:rsidR="005747A0" w:rsidRDefault="005747A0" w:rsidP="00575F82">
            <w:pPr>
              <w:pStyle w:val="TabellRader"/>
            </w:pPr>
          </w:p>
        </w:tc>
        <w:tc>
          <w:tcPr>
            <w:tcW w:w="697" w:type="dxa"/>
            <w:shd w:val="clear" w:color="auto" w:fill="auto"/>
          </w:tcPr>
          <w:p w14:paraId="1E7525C8" w14:textId="77777777" w:rsidR="005747A0" w:rsidRDefault="005747A0" w:rsidP="00575F82">
            <w:pPr>
              <w:pStyle w:val="TabellRader"/>
            </w:pPr>
          </w:p>
        </w:tc>
        <w:tc>
          <w:tcPr>
            <w:tcW w:w="697" w:type="dxa"/>
            <w:shd w:val="clear" w:color="auto" w:fill="auto"/>
          </w:tcPr>
          <w:p w14:paraId="0F373915" w14:textId="77777777" w:rsidR="005747A0" w:rsidRDefault="005747A0" w:rsidP="00575F82">
            <w:pPr>
              <w:pStyle w:val="TabellRader"/>
            </w:pPr>
            <w:r>
              <w:t>0,8</w:t>
            </w:r>
          </w:p>
        </w:tc>
        <w:tc>
          <w:tcPr>
            <w:tcW w:w="698" w:type="dxa"/>
            <w:shd w:val="clear" w:color="auto" w:fill="auto"/>
          </w:tcPr>
          <w:p w14:paraId="5495A2C9" w14:textId="77777777" w:rsidR="005747A0" w:rsidRDefault="005747A0" w:rsidP="00575F82">
            <w:pPr>
              <w:pStyle w:val="TabellRader"/>
            </w:pPr>
            <w:r>
              <w:t>1,2</w:t>
            </w:r>
          </w:p>
        </w:tc>
      </w:tr>
      <w:tr w:rsidR="005747A0" w14:paraId="408D8B8D" w14:textId="77777777" w:rsidTr="00575F82">
        <w:tc>
          <w:tcPr>
            <w:tcW w:w="2410" w:type="dxa"/>
            <w:shd w:val="clear" w:color="auto" w:fill="auto"/>
          </w:tcPr>
          <w:p w14:paraId="1A3A38E6" w14:textId="77777777" w:rsidR="005747A0" w:rsidRDefault="005747A0" w:rsidP="00575F82">
            <w:pPr>
              <w:pStyle w:val="TabellRader"/>
              <w:jc w:val="left"/>
            </w:pPr>
            <w:r w:rsidRPr="00DE7F4F">
              <w:t>Omsättningstillgångar</w:t>
            </w:r>
          </w:p>
        </w:tc>
        <w:tc>
          <w:tcPr>
            <w:tcW w:w="697" w:type="dxa"/>
            <w:shd w:val="clear" w:color="auto" w:fill="auto"/>
          </w:tcPr>
          <w:p w14:paraId="46A59217" w14:textId="77777777" w:rsidR="005747A0" w:rsidRDefault="005747A0" w:rsidP="00575F82">
            <w:pPr>
              <w:pStyle w:val="TabellRader"/>
            </w:pPr>
            <w:r>
              <w:t>95,9</w:t>
            </w:r>
          </w:p>
        </w:tc>
        <w:tc>
          <w:tcPr>
            <w:tcW w:w="697" w:type="dxa"/>
            <w:shd w:val="clear" w:color="auto" w:fill="auto"/>
          </w:tcPr>
          <w:p w14:paraId="58E26195" w14:textId="77777777" w:rsidR="005747A0" w:rsidRDefault="005747A0" w:rsidP="00575F82">
            <w:pPr>
              <w:pStyle w:val="TabellRader"/>
            </w:pPr>
            <w:r>
              <w:t>97,5</w:t>
            </w:r>
          </w:p>
        </w:tc>
        <w:tc>
          <w:tcPr>
            <w:tcW w:w="697" w:type="dxa"/>
            <w:shd w:val="clear" w:color="auto" w:fill="auto"/>
          </w:tcPr>
          <w:p w14:paraId="7FC67A2D" w14:textId="77777777" w:rsidR="005747A0" w:rsidRDefault="005747A0" w:rsidP="00575F82">
            <w:pPr>
              <w:pStyle w:val="TabellRader"/>
            </w:pPr>
            <w:r>
              <w:t>112,8</w:t>
            </w:r>
          </w:p>
        </w:tc>
        <w:tc>
          <w:tcPr>
            <w:tcW w:w="697" w:type="dxa"/>
            <w:shd w:val="clear" w:color="auto" w:fill="auto"/>
          </w:tcPr>
          <w:p w14:paraId="7C4A0382" w14:textId="77777777" w:rsidR="005747A0" w:rsidRDefault="005747A0" w:rsidP="00575F82">
            <w:pPr>
              <w:pStyle w:val="TabellRader"/>
            </w:pPr>
            <w:r>
              <w:t>110,9</w:t>
            </w:r>
          </w:p>
        </w:tc>
        <w:tc>
          <w:tcPr>
            <w:tcW w:w="698" w:type="dxa"/>
            <w:shd w:val="clear" w:color="auto" w:fill="auto"/>
          </w:tcPr>
          <w:p w14:paraId="3E759979" w14:textId="77777777" w:rsidR="005747A0" w:rsidRDefault="005747A0" w:rsidP="00575F82">
            <w:pPr>
              <w:pStyle w:val="TabellRader"/>
            </w:pPr>
            <w:r>
              <w:t>120,5</w:t>
            </w:r>
          </w:p>
        </w:tc>
      </w:tr>
      <w:tr w:rsidR="005747A0" w:rsidRPr="00094D49" w14:paraId="60F2B986" w14:textId="77777777" w:rsidTr="00575F82">
        <w:tc>
          <w:tcPr>
            <w:tcW w:w="2410" w:type="dxa"/>
            <w:shd w:val="clear" w:color="auto" w:fill="auto"/>
          </w:tcPr>
          <w:p w14:paraId="112F7CD6" w14:textId="77777777" w:rsidR="005747A0" w:rsidRPr="00094D49" w:rsidRDefault="005747A0" w:rsidP="00575F82">
            <w:pPr>
              <w:pStyle w:val="TabellRader"/>
              <w:jc w:val="left"/>
              <w:rPr>
                <w:b/>
              </w:rPr>
            </w:pPr>
            <w:r w:rsidRPr="00094D49">
              <w:rPr>
                <w:b/>
              </w:rPr>
              <w:t>Summa tillgångar</w:t>
            </w:r>
          </w:p>
        </w:tc>
        <w:tc>
          <w:tcPr>
            <w:tcW w:w="697" w:type="dxa"/>
            <w:shd w:val="clear" w:color="auto" w:fill="auto"/>
          </w:tcPr>
          <w:p w14:paraId="65D4E4B3" w14:textId="77777777" w:rsidR="005747A0" w:rsidRPr="00094D49" w:rsidRDefault="005747A0" w:rsidP="00575F82">
            <w:pPr>
              <w:pStyle w:val="TabellRader"/>
              <w:rPr>
                <w:b/>
              </w:rPr>
            </w:pPr>
            <w:r w:rsidRPr="00094D49">
              <w:rPr>
                <w:b/>
              </w:rPr>
              <w:t>832,9</w:t>
            </w:r>
          </w:p>
        </w:tc>
        <w:tc>
          <w:tcPr>
            <w:tcW w:w="697" w:type="dxa"/>
            <w:shd w:val="clear" w:color="auto" w:fill="auto"/>
          </w:tcPr>
          <w:p w14:paraId="33568164" w14:textId="77777777" w:rsidR="005747A0" w:rsidRPr="00094D49" w:rsidRDefault="005747A0" w:rsidP="00575F82">
            <w:pPr>
              <w:pStyle w:val="TabellRader"/>
              <w:rPr>
                <w:b/>
              </w:rPr>
            </w:pPr>
            <w:r w:rsidRPr="00094D49">
              <w:rPr>
                <w:b/>
              </w:rPr>
              <w:t>868,5</w:t>
            </w:r>
          </w:p>
        </w:tc>
        <w:tc>
          <w:tcPr>
            <w:tcW w:w="697" w:type="dxa"/>
            <w:shd w:val="clear" w:color="auto" w:fill="auto"/>
          </w:tcPr>
          <w:p w14:paraId="18AEB56B" w14:textId="77777777" w:rsidR="005747A0" w:rsidRPr="00094D49" w:rsidRDefault="005747A0" w:rsidP="00575F82">
            <w:pPr>
              <w:pStyle w:val="TabellRader"/>
              <w:rPr>
                <w:b/>
              </w:rPr>
            </w:pPr>
            <w:r w:rsidRPr="00094D49">
              <w:rPr>
                <w:b/>
              </w:rPr>
              <w:t>937,9</w:t>
            </w:r>
          </w:p>
        </w:tc>
        <w:tc>
          <w:tcPr>
            <w:tcW w:w="697" w:type="dxa"/>
            <w:shd w:val="clear" w:color="auto" w:fill="auto"/>
          </w:tcPr>
          <w:p w14:paraId="0172866B" w14:textId="77777777" w:rsidR="005747A0" w:rsidRPr="00094D49" w:rsidRDefault="005747A0" w:rsidP="00575F82">
            <w:pPr>
              <w:pStyle w:val="TabellRader"/>
              <w:rPr>
                <w:b/>
              </w:rPr>
            </w:pPr>
            <w:r w:rsidRPr="00094D49">
              <w:rPr>
                <w:b/>
              </w:rPr>
              <w:t>966,3</w:t>
            </w:r>
          </w:p>
        </w:tc>
        <w:tc>
          <w:tcPr>
            <w:tcW w:w="698" w:type="dxa"/>
            <w:shd w:val="clear" w:color="auto" w:fill="auto"/>
          </w:tcPr>
          <w:p w14:paraId="219B615C" w14:textId="77777777" w:rsidR="005747A0" w:rsidRPr="00094D49" w:rsidRDefault="005747A0" w:rsidP="00575F82">
            <w:pPr>
              <w:pStyle w:val="TabellRader"/>
              <w:rPr>
                <w:b/>
              </w:rPr>
            </w:pPr>
            <w:r w:rsidRPr="00094D49">
              <w:rPr>
                <w:b/>
              </w:rPr>
              <w:t>1 013,9</w:t>
            </w:r>
          </w:p>
        </w:tc>
      </w:tr>
      <w:tr w:rsidR="005747A0" w14:paraId="78103FC3" w14:textId="77777777" w:rsidTr="00575F82">
        <w:trPr>
          <w:trHeight w:val="665"/>
        </w:trPr>
        <w:tc>
          <w:tcPr>
            <w:tcW w:w="2410" w:type="dxa"/>
            <w:shd w:val="clear" w:color="auto" w:fill="auto"/>
          </w:tcPr>
          <w:p w14:paraId="5AC42A60" w14:textId="77777777" w:rsidR="005747A0" w:rsidRDefault="005747A0" w:rsidP="00575F82">
            <w:pPr>
              <w:pStyle w:val="TabellRader"/>
              <w:jc w:val="left"/>
            </w:pPr>
            <w:r w:rsidRPr="00DE7F4F">
              <w:t>Eget kapital</w:t>
            </w:r>
          </w:p>
        </w:tc>
        <w:tc>
          <w:tcPr>
            <w:tcW w:w="697" w:type="dxa"/>
            <w:shd w:val="clear" w:color="auto" w:fill="auto"/>
          </w:tcPr>
          <w:p w14:paraId="329A7B32" w14:textId="77777777" w:rsidR="005747A0" w:rsidRDefault="005747A0" w:rsidP="00575F82">
            <w:pPr>
              <w:pStyle w:val="TabellRader"/>
            </w:pPr>
            <w:r>
              <w:t>336,4</w:t>
            </w:r>
          </w:p>
        </w:tc>
        <w:tc>
          <w:tcPr>
            <w:tcW w:w="697" w:type="dxa"/>
            <w:shd w:val="clear" w:color="auto" w:fill="auto"/>
          </w:tcPr>
          <w:p w14:paraId="6B74EA3A" w14:textId="77777777" w:rsidR="005747A0" w:rsidRDefault="005747A0" w:rsidP="00575F82">
            <w:pPr>
              <w:pStyle w:val="TabellRader"/>
            </w:pPr>
            <w:r>
              <w:t>345,8</w:t>
            </w:r>
          </w:p>
        </w:tc>
        <w:tc>
          <w:tcPr>
            <w:tcW w:w="697" w:type="dxa"/>
            <w:shd w:val="clear" w:color="auto" w:fill="auto"/>
          </w:tcPr>
          <w:p w14:paraId="7F4AB4B1" w14:textId="77777777" w:rsidR="005747A0" w:rsidRDefault="005747A0" w:rsidP="00575F82">
            <w:pPr>
              <w:pStyle w:val="TabellRader"/>
            </w:pPr>
            <w:r>
              <w:t>381,5</w:t>
            </w:r>
          </w:p>
        </w:tc>
        <w:tc>
          <w:tcPr>
            <w:tcW w:w="697" w:type="dxa"/>
            <w:shd w:val="clear" w:color="auto" w:fill="auto"/>
          </w:tcPr>
          <w:p w14:paraId="7002F3A4" w14:textId="77777777" w:rsidR="005747A0" w:rsidRDefault="005747A0" w:rsidP="00575F82">
            <w:pPr>
              <w:pStyle w:val="TabellRader"/>
            </w:pPr>
            <w:r>
              <w:t>392,0</w:t>
            </w:r>
          </w:p>
        </w:tc>
        <w:tc>
          <w:tcPr>
            <w:tcW w:w="698" w:type="dxa"/>
            <w:shd w:val="clear" w:color="auto" w:fill="auto"/>
          </w:tcPr>
          <w:p w14:paraId="3C49D8D5" w14:textId="77777777" w:rsidR="005747A0" w:rsidRDefault="005747A0" w:rsidP="00575F82">
            <w:pPr>
              <w:pStyle w:val="TabellRader"/>
            </w:pPr>
            <w:r>
              <w:t>404,3</w:t>
            </w:r>
          </w:p>
        </w:tc>
      </w:tr>
      <w:tr w:rsidR="005747A0" w14:paraId="00AF6ED3" w14:textId="77777777" w:rsidTr="00575F82">
        <w:tc>
          <w:tcPr>
            <w:tcW w:w="2410" w:type="dxa"/>
            <w:shd w:val="clear" w:color="auto" w:fill="auto"/>
          </w:tcPr>
          <w:p w14:paraId="226B1A9F" w14:textId="77777777" w:rsidR="005747A0" w:rsidRDefault="005747A0" w:rsidP="00575F82">
            <w:pPr>
              <w:pStyle w:val="TabellRader"/>
              <w:jc w:val="left"/>
            </w:pPr>
            <w:r w:rsidRPr="00DE7F4F">
              <w:t>Skuldavsättningar totalt</w:t>
            </w:r>
          </w:p>
        </w:tc>
        <w:tc>
          <w:tcPr>
            <w:tcW w:w="697" w:type="dxa"/>
            <w:shd w:val="clear" w:color="auto" w:fill="auto"/>
          </w:tcPr>
          <w:p w14:paraId="01E90621" w14:textId="77777777" w:rsidR="005747A0" w:rsidRDefault="005747A0" w:rsidP="00575F82">
            <w:pPr>
              <w:pStyle w:val="TabellRader"/>
            </w:pPr>
            <w:r>
              <w:t>45,8</w:t>
            </w:r>
          </w:p>
        </w:tc>
        <w:tc>
          <w:tcPr>
            <w:tcW w:w="697" w:type="dxa"/>
            <w:shd w:val="clear" w:color="auto" w:fill="auto"/>
          </w:tcPr>
          <w:p w14:paraId="639CD496" w14:textId="77777777" w:rsidR="005747A0" w:rsidRDefault="005747A0" w:rsidP="00575F82">
            <w:pPr>
              <w:pStyle w:val="TabellRader"/>
            </w:pPr>
            <w:r>
              <w:t>53,1</w:t>
            </w:r>
          </w:p>
        </w:tc>
        <w:tc>
          <w:tcPr>
            <w:tcW w:w="697" w:type="dxa"/>
            <w:shd w:val="clear" w:color="auto" w:fill="auto"/>
          </w:tcPr>
          <w:p w14:paraId="12946BF8" w14:textId="77777777" w:rsidR="005747A0" w:rsidRDefault="005747A0" w:rsidP="00575F82">
            <w:pPr>
              <w:pStyle w:val="TabellRader"/>
            </w:pPr>
            <w:r>
              <w:t>55,6</w:t>
            </w:r>
          </w:p>
        </w:tc>
        <w:tc>
          <w:tcPr>
            <w:tcW w:w="697" w:type="dxa"/>
            <w:shd w:val="clear" w:color="auto" w:fill="auto"/>
          </w:tcPr>
          <w:p w14:paraId="62FEBBAB" w14:textId="77777777" w:rsidR="005747A0" w:rsidRDefault="005747A0" w:rsidP="00575F82">
            <w:pPr>
              <w:pStyle w:val="TabellRader"/>
            </w:pPr>
            <w:r>
              <w:t>62,0</w:t>
            </w:r>
          </w:p>
        </w:tc>
        <w:tc>
          <w:tcPr>
            <w:tcW w:w="698" w:type="dxa"/>
            <w:shd w:val="clear" w:color="auto" w:fill="auto"/>
          </w:tcPr>
          <w:p w14:paraId="61728043" w14:textId="77777777" w:rsidR="005747A0" w:rsidRDefault="005747A0" w:rsidP="00575F82">
            <w:pPr>
              <w:pStyle w:val="TabellRader"/>
            </w:pPr>
            <w:r>
              <w:t>72,7</w:t>
            </w:r>
          </w:p>
        </w:tc>
      </w:tr>
      <w:tr w:rsidR="005747A0" w14:paraId="161039B8" w14:textId="77777777" w:rsidTr="00575F82">
        <w:tc>
          <w:tcPr>
            <w:tcW w:w="2410" w:type="dxa"/>
            <w:shd w:val="clear" w:color="auto" w:fill="auto"/>
          </w:tcPr>
          <w:p w14:paraId="653B3804" w14:textId="77777777" w:rsidR="005747A0" w:rsidRDefault="005747A0" w:rsidP="00575F82">
            <w:pPr>
              <w:pStyle w:val="TabellRader"/>
              <w:jc w:val="left"/>
            </w:pPr>
            <w:r w:rsidRPr="00DE7F4F">
              <w:t>Långfristiga skulder</w:t>
            </w:r>
          </w:p>
        </w:tc>
        <w:tc>
          <w:tcPr>
            <w:tcW w:w="697" w:type="dxa"/>
            <w:shd w:val="clear" w:color="auto" w:fill="auto"/>
          </w:tcPr>
          <w:p w14:paraId="2BE0E778" w14:textId="77777777" w:rsidR="005747A0" w:rsidRDefault="005747A0" w:rsidP="00575F82">
            <w:pPr>
              <w:pStyle w:val="TabellRader"/>
            </w:pPr>
            <w:r>
              <w:t>306,1</w:t>
            </w:r>
          </w:p>
        </w:tc>
        <w:tc>
          <w:tcPr>
            <w:tcW w:w="697" w:type="dxa"/>
            <w:shd w:val="clear" w:color="auto" w:fill="auto"/>
          </w:tcPr>
          <w:p w14:paraId="6E1CA8C1" w14:textId="77777777" w:rsidR="005747A0" w:rsidRDefault="005747A0" w:rsidP="00575F82">
            <w:pPr>
              <w:pStyle w:val="TabellRader"/>
            </w:pPr>
            <w:r>
              <w:t>318,6</w:t>
            </w:r>
          </w:p>
        </w:tc>
        <w:tc>
          <w:tcPr>
            <w:tcW w:w="697" w:type="dxa"/>
            <w:shd w:val="clear" w:color="auto" w:fill="auto"/>
          </w:tcPr>
          <w:p w14:paraId="5C82DCDD" w14:textId="77777777" w:rsidR="005747A0" w:rsidRDefault="005747A0" w:rsidP="00575F82">
            <w:pPr>
              <w:pStyle w:val="TabellRader"/>
            </w:pPr>
            <w:r>
              <w:t>333,9</w:t>
            </w:r>
          </w:p>
        </w:tc>
        <w:tc>
          <w:tcPr>
            <w:tcW w:w="697" w:type="dxa"/>
            <w:shd w:val="clear" w:color="auto" w:fill="auto"/>
          </w:tcPr>
          <w:p w14:paraId="235FE194" w14:textId="77777777" w:rsidR="005747A0" w:rsidRDefault="005747A0" w:rsidP="00575F82">
            <w:pPr>
              <w:pStyle w:val="TabellRader"/>
            </w:pPr>
            <w:r>
              <w:t>339,3</w:t>
            </w:r>
          </w:p>
        </w:tc>
        <w:tc>
          <w:tcPr>
            <w:tcW w:w="698" w:type="dxa"/>
            <w:shd w:val="clear" w:color="auto" w:fill="auto"/>
          </w:tcPr>
          <w:p w14:paraId="305DB5B2" w14:textId="77777777" w:rsidR="005747A0" w:rsidRDefault="005747A0" w:rsidP="00575F82">
            <w:pPr>
              <w:pStyle w:val="TabellRader"/>
            </w:pPr>
            <w:r>
              <w:t>365,0</w:t>
            </w:r>
          </w:p>
        </w:tc>
      </w:tr>
      <w:tr w:rsidR="005747A0" w14:paraId="25929024" w14:textId="77777777" w:rsidTr="00575F82">
        <w:tc>
          <w:tcPr>
            <w:tcW w:w="2410" w:type="dxa"/>
            <w:shd w:val="clear" w:color="auto" w:fill="auto"/>
          </w:tcPr>
          <w:p w14:paraId="07830956" w14:textId="77777777" w:rsidR="005747A0" w:rsidRDefault="005747A0" w:rsidP="00575F82">
            <w:pPr>
              <w:pStyle w:val="TabellRader"/>
              <w:jc w:val="left"/>
            </w:pPr>
            <w:r w:rsidRPr="00DE7F4F">
              <w:t>Kortfristiga skulder</w:t>
            </w:r>
          </w:p>
        </w:tc>
        <w:tc>
          <w:tcPr>
            <w:tcW w:w="697" w:type="dxa"/>
            <w:shd w:val="clear" w:color="auto" w:fill="auto"/>
          </w:tcPr>
          <w:p w14:paraId="4909D247" w14:textId="77777777" w:rsidR="005747A0" w:rsidRDefault="005747A0" w:rsidP="00575F82">
            <w:pPr>
              <w:pStyle w:val="TabellRader"/>
            </w:pPr>
            <w:r>
              <w:t>144,6</w:t>
            </w:r>
          </w:p>
        </w:tc>
        <w:tc>
          <w:tcPr>
            <w:tcW w:w="697" w:type="dxa"/>
            <w:shd w:val="clear" w:color="auto" w:fill="auto"/>
          </w:tcPr>
          <w:p w14:paraId="18D4C3D0" w14:textId="77777777" w:rsidR="005747A0" w:rsidRDefault="005747A0" w:rsidP="00575F82">
            <w:pPr>
              <w:pStyle w:val="TabellRader"/>
            </w:pPr>
            <w:r>
              <w:t>151,1</w:t>
            </w:r>
          </w:p>
        </w:tc>
        <w:tc>
          <w:tcPr>
            <w:tcW w:w="697" w:type="dxa"/>
            <w:shd w:val="clear" w:color="auto" w:fill="auto"/>
          </w:tcPr>
          <w:p w14:paraId="3568CA1F" w14:textId="77777777" w:rsidR="005747A0" w:rsidRDefault="005747A0" w:rsidP="00575F82">
            <w:pPr>
              <w:pStyle w:val="TabellRader"/>
            </w:pPr>
            <w:r>
              <w:t>167,6</w:t>
            </w:r>
          </w:p>
        </w:tc>
        <w:tc>
          <w:tcPr>
            <w:tcW w:w="697" w:type="dxa"/>
            <w:shd w:val="clear" w:color="auto" w:fill="auto"/>
          </w:tcPr>
          <w:p w14:paraId="101ECCA6" w14:textId="77777777" w:rsidR="005747A0" w:rsidRDefault="005747A0" w:rsidP="00575F82">
            <w:pPr>
              <w:pStyle w:val="TabellRader"/>
            </w:pPr>
            <w:r>
              <w:t>173,0</w:t>
            </w:r>
          </w:p>
        </w:tc>
        <w:tc>
          <w:tcPr>
            <w:tcW w:w="698" w:type="dxa"/>
            <w:shd w:val="clear" w:color="auto" w:fill="auto"/>
          </w:tcPr>
          <w:p w14:paraId="089DB76D" w14:textId="77777777" w:rsidR="005747A0" w:rsidRDefault="005747A0" w:rsidP="00575F82">
            <w:pPr>
              <w:pStyle w:val="TabellRader"/>
            </w:pPr>
            <w:r>
              <w:t>171,9</w:t>
            </w:r>
          </w:p>
        </w:tc>
      </w:tr>
      <w:tr w:rsidR="005747A0" w:rsidRPr="00094D49" w14:paraId="6396CED5" w14:textId="77777777" w:rsidTr="00575F82">
        <w:tc>
          <w:tcPr>
            <w:tcW w:w="2410" w:type="dxa"/>
            <w:tcBorders>
              <w:bottom w:val="single" w:sz="4" w:space="0" w:color="auto"/>
            </w:tcBorders>
            <w:shd w:val="clear" w:color="auto" w:fill="auto"/>
          </w:tcPr>
          <w:p w14:paraId="02B069C2" w14:textId="77777777" w:rsidR="005747A0" w:rsidRPr="00094D49" w:rsidRDefault="005747A0" w:rsidP="00575F82">
            <w:pPr>
              <w:pStyle w:val="TabellRader"/>
              <w:jc w:val="left"/>
              <w:rPr>
                <w:b/>
              </w:rPr>
            </w:pPr>
            <w:r w:rsidRPr="00094D49">
              <w:rPr>
                <w:b/>
              </w:rPr>
              <w:t>Summa eget kapital och skulder</w:t>
            </w:r>
          </w:p>
        </w:tc>
        <w:tc>
          <w:tcPr>
            <w:tcW w:w="697" w:type="dxa"/>
            <w:tcBorders>
              <w:bottom w:val="single" w:sz="4" w:space="0" w:color="auto"/>
            </w:tcBorders>
            <w:shd w:val="clear" w:color="auto" w:fill="auto"/>
          </w:tcPr>
          <w:p w14:paraId="44D5DF30" w14:textId="77777777" w:rsidR="005747A0" w:rsidRPr="00094D49" w:rsidRDefault="005747A0" w:rsidP="00575F82">
            <w:pPr>
              <w:pStyle w:val="TabellRader"/>
              <w:rPr>
                <w:b/>
              </w:rPr>
            </w:pPr>
            <w:r w:rsidRPr="00094D49">
              <w:rPr>
                <w:b/>
              </w:rPr>
              <w:t>832,9</w:t>
            </w:r>
          </w:p>
        </w:tc>
        <w:tc>
          <w:tcPr>
            <w:tcW w:w="697" w:type="dxa"/>
            <w:tcBorders>
              <w:bottom w:val="single" w:sz="4" w:space="0" w:color="auto"/>
            </w:tcBorders>
            <w:shd w:val="clear" w:color="auto" w:fill="auto"/>
          </w:tcPr>
          <w:p w14:paraId="5BE0189E" w14:textId="77777777" w:rsidR="005747A0" w:rsidRPr="00094D49" w:rsidRDefault="005747A0" w:rsidP="00575F82">
            <w:pPr>
              <w:pStyle w:val="TabellRader"/>
              <w:rPr>
                <w:b/>
              </w:rPr>
            </w:pPr>
            <w:r w:rsidRPr="00094D49">
              <w:rPr>
                <w:b/>
              </w:rPr>
              <w:t>868,5</w:t>
            </w:r>
          </w:p>
        </w:tc>
        <w:tc>
          <w:tcPr>
            <w:tcW w:w="697" w:type="dxa"/>
            <w:tcBorders>
              <w:bottom w:val="single" w:sz="4" w:space="0" w:color="auto"/>
            </w:tcBorders>
            <w:shd w:val="clear" w:color="auto" w:fill="auto"/>
          </w:tcPr>
          <w:p w14:paraId="3F1D509F" w14:textId="77777777" w:rsidR="005747A0" w:rsidRPr="00094D49" w:rsidRDefault="005747A0" w:rsidP="00575F82">
            <w:pPr>
              <w:pStyle w:val="TabellRader"/>
              <w:rPr>
                <w:b/>
              </w:rPr>
            </w:pPr>
            <w:r w:rsidRPr="00094D49">
              <w:rPr>
                <w:b/>
              </w:rPr>
              <w:t>938,5</w:t>
            </w:r>
          </w:p>
        </w:tc>
        <w:tc>
          <w:tcPr>
            <w:tcW w:w="697" w:type="dxa"/>
            <w:tcBorders>
              <w:bottom w:val="single" w:sz="4" w:space="0" w:color="auto"/>
            </w:tcBorders>
            <w:shd w:val="clear" w:color="auto" w:fill="auto"/>
          </w:tcPr>
          <w:p w14:paraId="62AABAD4" w14:textId="77777777" w:rsidR="005747A0" w:rsidRPr="00094D49" w:rsidRDefault="005747A0" w:rsidP="00575F82">
            <w:pPr>
              <w:pStyle w:val="TabellRader"/>
              <w:rPr>
                <w:b/>
              </w:rPr>
            </w:pPr>
            <w:r w:rsidRPr="00094D49">
              <w:rPr>
                <w:b/>
              </w:rPr>
              <w:t>966,3</w:t>
            </w:r>
          </w:p>
        </w:tc>
        <w:tc>
          <w:tcPr>
            <w:tcW w:w="698" w:type="dxa"/>
            <w:tcBorders>
              <w:bottom w:val="single" w:sz="4" w:space="0" w:color="auto"/>
            </w:tcBorders>
            <w:shd w:val="clear" w:color="auto" w:fill="auto"/>
          </w:tcPr>
          <w:p w14:paraId="4ACE3367" w14:textId="77777777" w:rsidR="005747A0" w:rsidRPr="00094D49" w:rsidRDefault="005747A0" w:rsidP="00575F82">
            <w:pPr>
              <w:pStyle w:val="TabellRader"/>
              <w:rPr>
                <w:b/>
              </w:rPr>
            </w:pPr>
            <w:r w:rsidRPr="00094D49">
              <w:rPr>
                <w:b/>
              </w:rPr>
              <w:t>1 013,9</w:t>
            </w:r>
          </w:p>
        </w:tc>
      </w:tr>
    </w:tbl>
    <w:p w14:paraId="2B89A81B" w14:textId="77777777" w:rsidR="005747A0" w:rsidRPr="00812B83" w:rsidRDefault="005747A0" w:rsidP="005747A0">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Källa: Statistiska centralbyrån, räkenskapssammandraget.</w:t>
      </w:r>
    </w:p>
    <w:p w14:paraId="5B02EEC5" w14:textId="77777777" w:rsidR="005747A0" w:rsidRDefault="005747A0" w:rsidP="005747A0">
      <w:pPr>
        <w:pStyle w:val="TabellRubrik"/>
      </w:pPr>
      <w:r>
        <w:t xml:space="preserve">Tabell </w:t>
      </w:r>
      <w:fldSimple w:instr=" SEQ Tabell \* ARABIC ">
        <w:r w:rsidR="00756367">
          <w:rPr>
            <w:noProof/>
          </w:rPr>
          <w:t>12</w:t>
        </w:r>
      </w:fldSimple>
      <w:r>
        <w:tab/>
        <w:t>Balansräkning för landstingskoncernen 2007–2011</w:t>
      </w:r>
    </w:p>
    <w:tbl>
      <w:tblPr>
        <w:tblW w:w="5896" w:type="dxa"/>
        <w:tblLayout w:type="fixed"/>
        <w:tblCellMar>
          <w:left w:w="0" w:type="dxa"/>
        </w:tblCellMar>
        <w:tblLook w:val="0000" w:firstRow="0" w:lastRow="0" w:firstColumn="0" w:lastColumn="0" w:noHBand="0" w:noVBand="0"/>
      </w:tblPr>
      <w:tblGrid>
        <w:gridCol w:w="2833"/>
        <w:gridCol w:w="612"/>
        <w:gridCol w:w="613"/>
        <w:gridCol w:w="612"/>
        <w:gridCol w:w="613"/>
        <w:gridCol w:w="613"/>
      </w:tblGrid>
      <w:tr w:rsidR="005747A0" w14:paraId="0ABB5813" w14:textId="77777777" w:rsidTr="00575F82">
        <w:tc>
          <w:tcPr>
            <w:tcW w:w="2833" w:type="dxa"/>
            <w:tcBorders>
              <w:top w:val="single" w:sz="8" w:space="0" w:color="auto"/>
              <w:bottom w:val="single" w:sz="8" w:space="0" w:color="auto"/>
            </w:tcBorders>
            <w:shd w:val="clear" w:color="auto" w:fill="auto"/>
          </w:tcPr>
          <w:p w14:paraId="1A8EE90A" w14:textId="77777777" w:rsidR="005747A0" w:rsidRDefault="005747A0" w:rsidP="00575F82">
            <w:pPr>
              <w:pStyle w:val="TabellHuvud"/>
              <w:jc w:val="left"/>
            </w:pPr>
            <w:r w:rsidRPr="00812B83">
              <w:t>Miljarder kronor</w:t>
            </w:r>
          </w:p>
        </w:tc>
        <w:tc>
          <w:tcPr>
            <w:tcW w:w="612" w:type="dxa"/>
            <w:tcBorders>
              <w:top w:val="single" w:sz="8" w:space="0" w:color="auto"/>
              <w:bottom w:val="single" w:sz="8" w:space="0" w:color="auto"/>
            </w:tcBorders>
            <w:shd w:val="clear" w:color="auto" w:fill="auto"/>
          </w:tcPr>
          <w:p w14:paraId="778EE691" w14:textId="77777777" w:rsidR="005747A0" w:rsidRDefault="005747A0" w:rsidP="00575F82">
            <w:pPr>
              <w:pStyle w:val="TabellHuvud"/>
            </w:pPr>
            <w:r>
              <w:t>2007</w:t>
            </w:r>
          </w:p>
        </w:tc>
        <w:tc>
          <w:tcPr>
            <w:tcW w:w="613" w:type="dxa"/>
            <w:tcBorders>
              <w:top w:val="single" w:sz="8" w:space="0" w:color="auto"/>
              <w:bottom w:val="single" w:sz="8" w:space="0" w:color="auto"/>
            </w:tcBorders>
            <w:shd w:val="clear" w:color="auto" w:fill="auto"/>
          </w:tcPr>
          <w:p w14:paraId="403042E2" w14:textId="77777777" w:rsidR="005747A0" w:rsidRDefault="005747A0" w:rsidP="00575F82">
            <w:pPr>
              <w:pStyle w:val="TabellHuvud"/>
            </w:pPr>
            <w:r>
              <w:t>2008</w:t>
            </w:r>
          </w:p>
        </w:tc>
        <w:tc>
          <w:tcPr>
            <w:tcW w:w="612" w:type="dxa"/>
            <w:tcBorders>
              <w:top w:val="single" w:sz="8" w:space="0" w:color="auto"/>
              <w:bottom w:val="single" w:sz="8" w:space="0" w:color="auto"/>
            </w:tcBorders>
            <w:shd w:val="clear" w:color="auto" w:fill="auto"/>
          </w:tcPr>
          <w:p w14:paraId="1682BBD5" w14:textId="77777777" w:rsidR="005747A0" w:rsidRDefault="005747A0" w:rsidP="00575F82">
            <w:pPr>
              <w:pStyle w:val="TabellHuvud"/>
            </w:pPr>
            <w:r>
              <w:t>2009</w:t>
            </w:r>
          </w:p>
        </w:tc>
        <w:tc>
          <w:tcPr>
            <w:tcW w:w="613" w:type="dxa"/>
            <w:tcBorders>
              <w:top w:val="single" w:sz="8" w:space="0" w:color="auto"/>
              <w:bottom w:val="single" w:sz="8" w:space="0" w:color="auto"/>
            </w:tcBorders>
            <w:shd w:val="clear" w:color="auto" w:fill="auto"/>
          </w:tcPr>
          <w:p w14:paraId="306CAB27" w14:textId="77777777" w:rsidR="005747A0" w:rsidRDefault="005747A0" w:rsidP="00575F82">
            <w:pPr>
              <w:pStyle w:val="TabellHuvud"/>
            </w:pPr>
            <w:r>
              <w:t>2010</w:t>
            </w:r>
          </w:p>
        </w:tc>
        <w:tc>
          <w:tcPr>
            <w:tcW w:w="613" w:type="dxa"/>
            <w:tcBorders>
              <w:top w:val="single" w:sz="8" w:space="0" w:color="auto"/>
              <w:bottom w:val="single" w:sz="8" w:space="0" w:color="auto"/>
            </w:tcBorders>
            <w:shd w:val="clear" w:color="auto" w:fill="auto"/>
          </w:tcPr>
          <w:p w14:paraId="53EEC9AA" w14:textId="77777777" w:rsidR="005747A0" w:rsidRDefault="005747A0" w:rsidP="00575F82">
            <w:pPr>
              <w:pStyle w:val="TabellHuvud"/>
            </w:pPr>
            <w:r>
              <w:t>2011</w:t>
            </w:r>
          </w:p>
        </w:tc>
      </w:tr>
      <w:tr w:rsidR="005747A0" w:rsidRPr="001F2697" w14:paraId="17B0F422" w14:textId="77777777" w:rsidTr="00575F82">
        <w:tc>
          <w:tcPr>
            <w:tcW w:w="2833" w:type="dxa"/>
            <w:tcBorders>
              <w:top w:val="single" w:sz="8" w:space="0" w:color="auto"/>
            </w:tcBorders>
            <w:shd w:val="clear" w:color="auto" w:fill="auto"/>
          </w:tcPr>
          <w:p w14:paraId="502E9829" w14:textId="77777777" w:rsidR="005747A0" w:rsidRPr="001F2697" w:rsidRDefault="005747A0" w:rsidP="00575F82">
            <w:pPr>
              <w:pStyle w:val="TabellHuvud"/>
              <w:jc w:val="left"/>
              <w:rPr>
                <w:b w:val="0"/>
              </w:rPr>
            </w:pPr>
            <w:r w:rsidRPr="001F2697">
              <w:rPr>
                <w:b w:val="0"/>
              </w:rPr>
              <w:t>Materiella och immateriella anläggningstillgångar</w:t>
            </w:r>
          </w:p>
        </w:tc>
        <w:tc>
          <w:tcPr>
            <w:tcW w:w="612" w:type="dxa"/>
            <w:tcBorders>
              <w:top w:val="single" w:sz="8" w:space="0" w:color="auto"/>
            </w:tcBorders>
            <w:shd w:val="clear" w:color="auto" w:fill="auto"/>
          </w:tcPr>
          <w:p w14:paraId="26902CC5" w14:textId="77777777" w:rsidR="005747A0" w:rsidRPr="001F2697" w:rsidRDefault="005747A0" w:rsidP="00575F82">
            <w:pPr>
              <w:pStyle w:val="TabellHuvud"/>
              <w:rPr>
                <w:b w:val="0"/>
              </w:rPr>
            </w:pPr>
          </w:p>
          <w:p w14:paraId="04124D2C" w14:textId="77777777" w:rsidR="005747A0" w:rsidRPr="001F2697" w:rsidRDefault="005747A0" w:rsidP="00575F82">
            <w:pPr>
              <w:pStyle w:val="TabellHuvud"/>
              <w:rPr>
                <w:b w:val="0"/>
              </w:rPr>
            </w:pPr>
            <w:r w:rsidRPr="001F2697">
              <w:rPr>
                <w:b w:val="0"/>
              </w:rPr>
              <w:t>110,9</w:t>
            </w:r>
          </w:p>
        </w:tc>
        <w:tc>
          <w:tcPr>
            <w:tcW w:w="613" w:type="dxa"/>
            <w:tcBorders>
              <w:top w:val="single" w:sz="8" w:space="0" w:color="auto"/>
            </w:tcBorders>
            <w:shd w:val="clear" w:color="auto" w:fill="auto"/>
          </w:tcPr>
          <w:p w14:paraId="4D274F06" w14:textId="77777777" w:rsidR="005747A0" w:rsidRPr="001F2697" w:rsidRDefault="005747A0" w:rsidP="00575F82">
            <w:pPr>
              <w:pStyle w:val="TabellHuvud"/>
              <w:rPr>
                <w:b w:val="0"/>
              </w:rPr>
            </w:pPr>
          </w:p>
          <w:p w14:paraId="780F824D" w14:textId="77777777" w:rsidR="005747A0" w:rsidRPr="001F2697" w:rsidRDefault="005747A0" w:rsidP="00575F82">
            <w:pPr>
              <w:pStyle w:val="TabellHuvud"/>
              <w:rPr>
                <w:b w:val="0"/>
              </w:rPr>
            </w:pPr>
            <w:r w:rsidRPr="001F2697">
              <w:rPr>
                <w:b w:val="0"/>
              </w:rPr>
              <w:t>103,2</w:t>
            </w:r>
          </w:p>
        </w:tc>
        <w:tc>
          <w:tcPr>
            <w:tcW w:w="612" w:type="dxa"/>
            <w:tcBorders>
              <w:top w:val="single" w:sz="8" w:space="0" w:color="auto"/>
            </w:tcBorders>
            <w:shd w:val="clear" w:color="auto" w:fill="auto"/>
          </w:tcPr>
          <w:p w14:paraId="0606BE1C" w14:textId="77777777" w:rsidR="005747A0" w:rsidRPr="001F2697" w:rsidRDefault="005747A0" w:rsidP="00575F82">
            <w:pPr>
              <w:pStyle w:val="TabellHuvud"/>
              <w:rPr>
                <w:b w:val="0"/>
              </w:rPr>
            </w:pPr>
          </w:p>
          <w:p w14:paraId="4BB7EE7F" w14:textId="77777777" w:rsidR="005747A0" w:rsidRPr="001F2697" w:rsidRDefault="005747A0" w:rsidP="00575F82">
            <w:pPr>
              <w:pStyle w:val="TabellHuvud"/>
              <w:rPr>
                <w:b w:val="0"/>
              </w:rPr>
            </w:pPr>
            <w:r w:rsidRPr="001F2697">
              <w:rPr>
                <w:b w:val="0"/>
              </w:rPr>
              <w:t>111,8</w:t>
            </w:r>
          </w:p>
        </w:tc>
        <w:tc>
          <w:tcPr>
            <w:tcW w:w="613" w:type="dxa"/>
            <w:tcBorders>
              <w:top w:val="single" w:sz="8" w:space="0" w:color="auto"/>
            </w:tcBorders>
            <w:shd w:val="clear" w:color="auto" w:fill="auto"/>
          </w:tcPr>
          <w:p w14:paraId="6A454C0F" w14:textId="77777777" w:rsidR="005747A0" w:rsidRPr="001F2697" w:rsidRDefault="005747A0" w:rsidP="00575F82">
            <w:pPr>
              <w:pStyle w:val="TabellHuvud"/>
              <w:rPr>
                <w:b w:val="0"/>
              </w:rPr>
            </w:pPr>
          </w:p>
          <w:p w14:paraId="7F83D80D" w14:textId="77777777" w:rsidR="005747A0" w:rsidRPr="001F2697" w:rsidRDefault="005747A0" w:rsidP="00575F82">
            <w:pPr>
              <w:pStyle w:val="TabellHuvud"/>
              <w:rPr>
                <w:b w:val="0"/>
              </w:rPr>
            </w:pPr>
            <w:r w:rsidRPr="001F2697">
              <w:rPr>
                <w:b w:val="0"/>
              </w:rPr>
              <w:t>122,5</w:t>
            </w:r>
          </w:p>
        </w:tc>
        <w:tc>
          <w:tcPr>
            <w:tcW w:w="613" w:type="dxa"/>
            <w:tcBorders>
              <w:top w:val="single" w:sz="8" w:space="0" w:color="auto"/>
            </w:tcBorders>
            <w:shd w:val="clear" w:color="auto" w:fill="auto"/>
          </w:tcPr>
          <w:p w14:paraId="00046D8D" w14:textId="77777777" w:rsidR="005747A0" w:rsidRPr="001F2697" w:rsidRDefault="005747A0" w:rsidP="00575F82">
            <w:pPr>
              <w:pStyle w:val="TabellHuvud"/>
              <w:rPr>
                <w:b w:val="0"/>
              </w:rPr>
            </w:pPr>
          </w:p>
          <w:p w14:paraId="44EB733E" w14:textId="77777777" w:rsidR="005747A0" w:rsidRPr="001F2697" w:rsidRDefault="005747A0" w:rsidP="00575F82">
            <w:pPr>
              <w:pStyle w:val="TabellHuvud"/>
              <w:rPr>
                <w:b w:val="0"/>
              </w:rPr>
            </w:pPr>
            <w:r w:rsidRPr="001F2697">
              <w:rPr>
                <w:b w:val="0"/>
              </w:rPr>
              <w:t>135,8</w:t>
            </w:r>
          </w:p>
        </w:tc>
      </w:tr>
      <w:tr w:rsidR="005747A0" w:rsidRPr="001F2697" w14:paraId="3E5EEAFB" w14:textId="77777777" w:rsidTr="00575F82">
        <w:tc>
          <w:tcPr>
            <w:tcW w:w="2833" w:type="dxa"/>
            <w:shd w:val="clear" w:color="auto" w:fill="auto"/>
          </w:tcPr>
          <w:p w14:paraId="7A927F2F" w14:textId="77777777" w:rsidR="005747A0" w:rsidRPr="001F2697" w:rsidRDefault="005747A0" w:rsidP="00575F82">
            <w:pPr>
              <w:pStyle w:val="TabellHuvud"/>
              <w:jc w:val="left"/>
              <w:rPr>
                <w:b w:val="0"/>
              </w:rPr>
            </w:pPr>
            <w:r w:rsidRPr="001F2697">
              <w:rPr>
                <w:b w:val="0"/>
              </w:rPr>
              <w:t>Bidrag till statlig infrastruktur</w:t>
            </w:r>
          </w:p>
        </w:tc>
        <w:tc>
          <w:tcPr>
            <w:tcW w:w="612" w:type="dxa"/>
            <w:shd w:val="clear" w:color="auto" w:fill="auto"/>
          </w:tcPr>
          <w:p w14:paraId="61262F2D" w14:textId="77777777" w:rsidR="005747A0" w:rsidRPr="001F2697" w:rsidRDefault="005747A0" w:rsidP="00575F82">
            <w:pPr>
              <w:pStyle w:val="TabellHuvud"/>
              <w:rPr>
                <w:b w:val="0"/>
              </w:rPr>
            </w:pPr>
          </w:p>
        </w:tc>
        <w:tc>
          <w:tcPr>
            <w:tcW w:w="613" w:type="dxa"/>
            <w:shd w:val="clear" w:color="auto" w:fill="auto"/>
          </w:tcPr>
          <w:p w14:paraId="10ECA9FE" w14:textId="77777777" w:rsidR="005747A0" w:rsidRPr="001F2697" w:rsidRDefault="005747A0" w:rsidP="00575F82">
            <w:pPr>
              <w:pStyle w:val="TabellHuvud"/>
              <w:rPr>
                <w:b w:val="0"/>
              </w:rPr>
            </w:pPr>
          </w:p>
        </w:tc>
        <w:tc>
          <w:tcPr>
            <w:tcW w:w="612" w:type="dxa"/>
            <w:shd w:val="clear" w:color="auto" w:fill="auto"/>
          </w:tcPr>
          <w:p w14:paraId="6242242D" w14:textId="77777777" w:rsidR="005747A0" w:rsidRPr="001F2697" w:rsidRDefault="005747A0" w:rsidP="00575F82">
            <w:pPr>
              <w:pStyle w:val="TabellHuvud"/>
              <w:rPr>
                <w:b w:val="0"/>
              </w:rPr>
            </w:pPr>
            <w:r w:rsidRPr="001F2697">
              <w:rPr>
                <w:b w:val="0"/>
              </w:rPr>
              <w:t>1,2</w:t>
            </w:r>
          </w:p>
        </w:tc>
        <w:tc>
          <w:tcPr>
            <w:tcW w:w="613" w:type="dxa"/>
            <w:shd w:val="clear" w:color="auto" w:fill="auto"/>
          </w:tcPr>
          <w:p w14:paraId="1E72C750" w14:textId="77777777" w:rsidR="005747A0" w:rsidRPr="001F2697" w:rsidRDefault="005747A0" w:rsidP="00575F82">
            <w:pPr>
              <w:pStyle w:val="TabellHuvud"/>
              <w:rPr>
                <w:b w:val="0"/>
              </w:rPr>
            </w:pPr>
            <w:r w:rsidRPr="001F2697">
              <w:rPr>
                <w:b w:val="0"/>
              </w:rPr>
              <w:t>1,2</w:t>
            </w:r>
          </w:p>
        </w:tc>
        <w:tc>
          <w:tcPr>
            <w:tcW w:w="613" w:type="dxa"/>
            <w:shd w:val="clear" w:color="auto" w:fill="auto"/>
          </w:tcPr>
          <w:p w14:paraId="3455104B" w14:textId="77777777" w:rsidR="005747A0" w:rsidRPr="001F2697" w:rsidRDefault="005747A0" w:rsidP="00575F82">
            <w:pPr>
              <w:pStyle w:val="TabellHuvud"/>
              <w:rPr>
                <w:b w:val="0"/>
              </w:rPr>
            </w:pPr>
            <w:r w:rsidRPr="001F2697">
              <w:rPr>
                <w:b w:val="0"/>
              </w:rPr>
              <w:t>1,2</w:t>
            </w:r>
          </w:p>
        </w:tc>
      </w:tr>
      <w:tr w:rsidR="005747A0" w:rsidRPr="001F2697" w14:paraId="11380C37" w14:textId="77777777" w:rsidTr="00575F82">
        <w:tc>
          <w:tcPr>
            <w:tcW w:w="2833" w:type="dxa"/>
            <w:shd w:val="clear" w:color="auto" w:fill="auto"/>
          </w:tcPr>
          <w:p w14:paraId="5A6981F0" w14:textId="77777777" w:rsidR="005747A0" w:rsidRPr="001F2697" w:rsidRDefault="005747A0" w:rsidP="00575F82">
            <w:pPr>
              <w:pStyle w:val="TabellHuvud"/>
              <w:jc w:val="left"/>
              <w:rPr>
                <w:b w:val="0"/>
              </w:rPr>
            </w:pPr>
            <w:r w:rsidRPr="001F2697">
              <w:rPr>
                <w:b w:val="0"/>
              </w:rPr>
              <w:t>Omsättningstillgångar</w:t>
            </w:r>
          </w:p>
        </w:tc>
        <w:tc>
          <w:tcPr>
            <w:tcW w:w="612" w:type="dxa"/>
            <w:shd w:val="clear" w:color="auto" w:fill="auto"/>
          </w:tcPr>
          <w:p w14:paraId="1CAABD77" w14:textId="77777777" w:rsidR="005747A0" w:rsidRPr="001F2697" w:rsidRDefault="005747A0" w:rsidP="00575F82">
            <w:pPr>
              <w:pStyle w:val="TabellHuvud"/>
              <w:rPr>
                <w:b w:val="0"/>
              </w:rPr>
            </w:pPr>
            <w:r w:rsidRPr="001F2697">
              <w:rPr>
                <w:b w:val="0"/>
              </w:rPr>
              <w:t>51,9</w:t>
            </w:r>
          </w:p>
        </w:tc>
        <w:tc>
          <w:tcPr>
            <w:tcW w:w="613" w:type="dxa"/>
            <w:shd w:val="clear" w:color="auto" w:fill="auto"/>
          </w:tcPr>
          <w:p w14:paraId="5D333992" w14:textId="77777777" w:rsidR="005747A0" w:rsidRPr="001F2697" w:rsidRDefault="005747A0" w:rsidP="00575F82">
            <w:pPr>
              <w:pStyle w:val="TabellHuvud"/>
              <w:rPr>
                <w:b w:val="0"/>
              </w:rPr>
            </w:pPr>
            <w:r w:rsidRPr="001F2697">
              <w:rPr>
                <w:b w:val="0"/>
              </w:rPr>
              <w:t>53,8</w:t>
            </w:r>
          </w:p>
        </w:tc>
        <w:tc>
          <w:tcPr>
            <w:tcW w:w="612" w:type="dxa"/>
            <w:shd w:val="clear" w:color="auto" w:fill="auto"/>
          </w:tcPr>
          <w:p w14:paraId="113490DA" w14:textId="77777777" w:rsidR="005747A0" w:rsidRPr="001F2697" w:rsidRDefault="005747A0" w:rsidP="00575F82">
            <w:pPr>
              <w:pStyle w:val="TabellHuvud"/>
              <w:rPr>
                <w:b w:val="0"/>
              </w:rPr>
            </w:pPr>
            <w:r w:rsidRPr="001F2697">
              <w:rPr>
                <w:b w:val="0"/>
              </w:rPr>
              <w:t>68,4</w:t>
            </w:r>
          </w:p>
        </w:tc>
        <w:tc>
          <w:tcPr>
            <w:tcW w:w="613" w:type="dxa"/>
            <w:shd w:val="clear" w:color="auto" w:fill="auto"/>
          </w:tcPr>
          <w:p w14:paraId="28A5A382" w14:textId="77777777" w:rsidR="005747A0" w:rsidRPr="001F2697" w:rsidRDefault="005747A0" w:rsidP="00575F82">
            <w:pPr>
              <w:pStyle w:val="TabellHuvud"/>
              <w:rPr>
                <w:b w:val="0"/>
              </w:rPr>
            </w:pPr>
            <w:r w:rsidRPr="001F2697">
              <w:rPr>
                <w:b w:val="0"/>
              </w:rPr>
              <w:t>67,5</w:t>
            </w:r>
          </w:p>
        </w:tc>
        <w:tc>
          <w:tcPr>
            <w:tcW w:w="613" w:type="dxa"/>
            <w:shd w:val="clear" w:color="auto" w:fill="auto"/>
          </w:tcPr>
          <w:p w14:paraId="757E816C" w14:textId="77777777" w:rsidR="005747A0" w:rsidRPr="001F2697" w:rsidRDefault="005747A0" w:rsidP="00575F82">
            <w:pPr>
              <w:pStyle w:val="TabellHuvud"/>
              <w:rPr>
                <w:b w:val="0"/>
              </w:rPr>
            </w:pPr>
            <w:r w:rsidRPr="001F2697">
              <w:rPr>
                <w:b w:val="0"/>
              </w:rPr>
              <w:t>68,5</w:t>
            </w:r>
          </w:p>
        </w:tc>
      </w:tr>
      <w:tr w:rsidR="005747A0" w:rsidRPr="00C23B69" w14:paraId="56339BB2" w14:textId="77777777" w:rsidTr="00575F82">
        <w:tc>
          <w:tcPr>
            <w:tcW w:w="2833" w:type="dxa"/>
            <w:shd w:val="clear" w:color="auto" w:fill="auto"/>
          </w:tcPr>
          <w:p w14:paraId="2E3956C0" w14:textId="77777777" w:rsidR="005747A0" w:rsidRPr="00C23B69" w:rsidRDefault="005747A0" w:rsidP="00575F82">
            <w:pPr>
              <w:pStyle w:val="TabellHuvud"/>
              <w:jc w:val="left"/>
            </w:pPr>
            <w:r w:rsidRPr="00C23B69">
              <w:t>Summa tillgångar</w:t>
            </w:r>
          </w:p>
        </w:tc>
        <w:tc>
          <w:tcPr>
            <w:tcW w:w="612" w:type="dxa"/>
            <w:shd w:val="clear" w:color="auto" w:fill="auto"/>
          </w:tcPr>
          <w:p w14:paraId="68C1C323" w14:textId="77777777" w:rsidR="005747A0" w:rsidRPr="00C23B69" w:rsidRDefault="005747A0" w:rsidP="00575F82">
            <w:pPr>
              <w:pStyle w:val="TabellHuvud"/>
            </w:pPr>
            <w:r w:rsidRPr="00C23B69">
              <w:t>162,8</w:t>
            </w:r>
          </w:p>
        </w:tc>
        <w:tc>
          <w:tcPr>
            <w:tcW w:w="613" w:type="dxa"/>
            <w:shd w:val="clear" w:color="auto" w:fill="auto"/>
          </w:tcPr>
          <w:p w14:paraId="6C68092D" w14:textId="77777777" w:rsidR="005747A0" w:rsidRPr="00C23B69" w:rsidRDefault="005747A0" w:rsidP="00575F82">
            <w:pPr>
              <w:pStyle w:val="TabellHuvud"/>
            </w:pPr>
            <w:r w:rsidRPr="00C23B69">
              <w:t>157,0</w:t>
            </w:r>
          </w:p>
        </w:tc>
        <w:tc>
          <w:tcPr>
            <w:tcW w:w="612" w:type="dxa"/>
            <w:shd w:val="clear" w:color="auto" w:fill="auto"/>
          </w:tcPr>
          <w:p w14:paraId="6E350007" w14:textId="77777777" w:rsidR="005747A0" w:rsidRPr="00C23B69" w:rsidRDefault="005747A0" w:rsidP="00575F82">
            <w:pPr>
              <w:pStyle w:val="TabellHuvud"/>
            </w:pPr>
            <w:r w:rsidRPr="00C23B69">
              <w:t>181,4</w:t>
            </w:r>
          </w:p>
        </w:tc>
        <w:tc>
          <w:tcPr>
            <w:tcW w:w="613" w:type="dxa"/>
            <w:shd w:val="clear" w:color="auto" w:fill="auto"/>
          </w:tcPr>
          <w:p w14:paraId="024EEFFA" w14:textId="77777777" w:rsidR="005747A0" w:rsidRPr="00C23B69" w:rsidRDefault="005747A0" w:rsidP="00575F82">
            <w:pPr>
              <w:pStyle w:val="TabellHuvud"/>
            </w:pPr>
            <w:r w:rsidRPr="00C23B69">
              <w:t>191,2</w:t>
            </w:r>
          </w:p>
        </w:tc>
        <w:tc>
          <w:tcPr>
            <w:tcW w:w="613" w:type="dxa"/>
            <w:shd w:val="clear" w:color="auto" w:fill="auto"/>
          </w:tcPr>
          <w:p w14:paraId="2958FECC" w14:textId="77777777" w:rsidR="005747A0" w:rsidRPr="00C23B69" w:rsidRDefault="005747A0" w:rsidP="00575F82">
            <w:pPr>
              <w:pStyle w:val="TabellHuvud"/>
            </w:pPr>
            <w:r w:rsidRPr="00C23B69">
              <w:t>205,5</w:t>
            </w:r>
          </w:p>
        </w:tc>
      </w:tr>
      <w:tr w:rsidR="005747A0" w:rsidRPr="001F2697" w14:paraId="494A9499" w14:textId="77777777" w:rsidTr="00575F82">
        <w:tc>
          <w:tcPr>
            <w:tcW w:w="2833" w:type="dxa"/>
            <w:shd w:val="clear" w:color="auto" w:fill="auto"/>
          </w:tcPr>
          <w:p w14:paraId="14E8E65D" w14:textId="77777777" w:rsidR="005747A0" w:rsidRPr="001F2697" w:rsidRDefault="005747A0" w:rsidP="00575F82">
            <w:pPr>
              <w:pStyle w:val="TabellHuvud"/>
              <w:jc w:val="left"/>
              <w:rPr>
                <w:b w:val="0"/>
              </w:rPr>
            </w:pPr>
            <w:r w:rsidRPr="001F2697">
              <w:rPr>
                <w:b w:val="0"/>
              </w:rPr>
              <w:t>Eget kapital</w:t>
            </w:r>
          </w:p>
        </w:tc>
        <w:tc>
          <w:tcPr>
            <w:tcW w:w="612" w:type="dxa"/>
            <w:shd w:val="clear" w:color="auto" w:fill="auto"/>
          </w:tcPr>
          <w:p w14:paraId="45DA4A70" w14:textId="77777777" w:rsidR="005747A0" w:rsidRPr="001F2697" w:rsidRDefault="005747A0" w:rsidP="00575F82">
            <w:pPr>
              <w:pStyle w:val="TabellHuvud"/>
              <w:rPr>
                <w:b w:val="0"/>
              </w:rPr>
            </w:pPr>
            <w:r w:rsidRPr="001F2697">
              <w:rPr>
                <w:b w:val="0"/>
              </w:rPr>
              <w:t>35,0</w:t>
            </w:r>
          </w:p>
        </w:tc>
        <w:tc>
          <w:tcPr>
            <w:tcW w:w="613" w:type="dxa"/>
            <w:shd w:val="clear" w:color="auto" w:fill="auto"/>
          </w:tcPr>
          <w:p w14:paraId="62667D8E" w14:textId="77777777" w:rsidR="005747A0" w:rsidRPr="001F2697" w:rsidRDefault="005747A0" w:rsidP="00575F82">
            <w:pPr>
              <w:pStyle w:val="TabellHuvud"/>
              <w:rPr>
                <w:b w:val="0"/>
              </w:rPr>
            </w:pPr>
            <w:r w:rsidRPr="001F2697">
              <w:rPr>
                <w:b w:val="0"/>
              </w:rPr>
              <w:t>36,1</w:t>
            </w:r>
          </w:p>
        </w:tc>
        <w:tc>
          <w:tcPr>
            <w:tcW w:w="612" w:type="dxa"/>
            <w:shd w:val="clear" w:color="auto" w:fill="auto"/>
          </w:tcPr>
          <w:p w14:paraId="10EBACBF" w14:textId="77777777" w:rsidR="005747A0" w:rsidRPr="001F2697" w:rsidRDefault="005747A0" w:rsidP="00575F82">
            <w:pPr>
              <w:pStyle w:val="TabellHuvud"/>
              <w:rPr>
                <w:b w:val="0"/>
              </w:rPr>
            </w:pPr>
            <w:r w:rsidRPr="001F2697">
              <w:rPr>
                <w:b w:val="0"/>
              </w:rPr>
              <w:t>39,5</w:t>
            </w:r>
          </w:p>
        </w:tc>
        <w:tc>
          <w:tcPr>
            <w:tcW w:w="613" w:type="dxa"/>
            <w:shd w:val="clear" w:color="auto" w:fill="auto"/>
          </w:tcPr>
          <w:p w14:paraId="3C4ECE0A" w14:textId="77777777" w:rsidR="005747A0" w:rsidRPr="001F2697" w:rsidRDefault="005747A0" w:rsidP="00575F82">
            <w:pPr>
              <w:pStyle w:val="TabellHuvud"/>
              <w:rPr>
                <w:b w:val="0"/>
              </w:rPr>
            </w:pPr>
            <w:r w:rsidRPr="001F2697">
              <w:rPr>
                <w:b w:val="0"/>
              </w:rPr>
              <w:t>44,1</w:t>
            </w:r>
          </w:p>
        </w:tc>
        <w:tc>
          <w:tcPr>
            <w:tcW w:w="613" w:type="dxa"/>
            <w:shd w:val="clear" w:color="auto" w:fill="auto"/>
          </w:tcPr>
          <w:p w14:paraId="36432761" w14:textId="77777777" w:rsidR="005747A0" w:rsidRPr="001F2697" w:rsidRDefault="005747A0" w:rsidP="00575F82">
            <w:pPr>
              <w:pStyle w:val="TabellHuvud"/>
              <w:rPr>
                <w:b w:val="0"/>
              </w:rPr>
            </w:pPr>
            <w:r w:rsidRPr="001F2697">
              <w:rPr>
                <w:b w:val="0"/>
              </w:rPr>
              <w:t>41,5</w:t>
            </w:r>
          </w:p>
        </w:tc>
      </w:tr>
      <w:tr w:rsidR="005747A0" w:rsidRPr="001F2697" w14:paraId="1F39C55C" w14:textId="77777777" w:rsidTr="00575F82">
        <w:tc>
          <w:tcPr>
            <w:tcW w:w="2833" w:type="dxa"/>
            <w:shd w:val="clear" w:color="auto" w:fill="auto"/>
          </w:tcPr>
          <w:p w14:paraId="4D337BB0" w14:textId="77777777" w:rsidR="005747A0" w:rsidRPr="001F2697" w:rsidRDefault="005747A0" w:rsidP="00575F82">
            <w:pPr>
              <w:pStyle w:val="TabellHuvud"/>
              <w:jc w:val="left"/>
              <w:rPr>
                <w:b w:val="0"/>
              </w:rPr>
            </w:pPr>
            <w:r w:rsidRPr="001F2697">
              <w:rPr>
                <w:b w:val="0"/>
              </w:rPr>
              <w:t>Skuldavsättningar totalt</w:t>
            </w:r>
          </w:p>
        </w:tc>
        <w:tc>
          <w:tcPr>
            <w:tcW w:w="612" w:type="dxa"/>
            <w:shd w:val="clear" w:color="auto" w:fill="auto"/>
          </w:tcPr>
          <w:p w14:paraId="4B1CDB10" w14:textId="77777777" w:rsidR="005747A0" w:rsidRPr="001F2697" w:rsidRDefault="005747A0" w:rsidP="00575F82">
            <w:pPr>
              <w:pStyle w:val="TabellHuvud"/>
              <w:rPr>
                <w:b w:val="0"/>
              </w:rPr>
            </w:pPr>
            <w:r w:rsidRPr="001F2697">
              <w:rPr>
                <w:b w:val="0"/>
              </w:rPr>
              <w:t>41,2</w:t>
            </w:r>
          </w:p>
        </w:tc>
        <w:tc>
          <w:tcPr>
            <w:tcW w:w="613" w:type="dxa"/>
            <w:shd w:val="clear" w:color="auto" w:fill="auto"/>
          </w:tcPr>
          <w:p w14:paraId="2D0CE3A2" w14:textId="77777777" w:rsidR="005747A0" w:rsidRPr="001F2697" w:rsidRDefault="005747A0" w:rsidP="00575F82">
            <w:pPr>
              <w:pStyle w:val="TabellHuvud"/>
              <w:rPr>
                <w:b w:val="0"/>
              </w:rPr>
            </w:pPr>
            <w:r w:rsidRPr="001F2697">
              <w:rPr>
                <w:b w:val="0"/>
              </w:rPr>
              <w:t>46,0</w:t>
            </w:r>
          </w:p>
        </w:tc>
        <w:tc>
          <w:tcPr>
            <w:tcW w:w="612" w:type="dxa"/>
            <w:shd w:val="clear" w:color="auto" w:fill="auto"/>
          </w:tcPr>
          <w:p w14:paraId="62858A20" w14:textId="77777777" w:rsidR="005747A0" w:rsidRPr="001F2697" w:rsidRDefault="005747A0" w:rsidP="00575F82">
            <w:pPr>
              <w:pStyle w:val="TabellHuvud"/>
              <w:rPr>
                <w:b w:val="0"/>
              </w:rPr>
            </w:pPr>
            <w:r w:rsidRPr="001F2697">
              <w:rPr>
                <w:b w:val="0"/>
              </w:rPr>
              <w:t>52,9</w:t>
            </w:r>
          </w:p>
        </w:tc>
        <w:tc>
          <w:tcPr>
            <w:tcW w:w="613" w:type="dxa"/>
            <w:shd w:val="clear" w:color="auto" w:fill="auto"/>
          </w:tcPr>
          <w:p w14:paraId="3810EA62" w14:textId="77777777" w:rsidR="005747A0" w:rsidRPr="001F2697" w:rsidRDefault="005747A0" w:rsidP="00575F82">
            <w:pPr>
              <w:pStyle w:val="TabellHuvud"/>
              <w:rPr>
                <w:b w:val="0"/>
              </w:rPr>
            </w:pPr>
            <w:r w:rsidRPr="001F2697">
              <w:rPr>
                <w:b w:val="0"/>
              </w:rPr>
              <w:t>57,5</w:t>
            </w:r>
          </w:p>
        </w:tc>
        <w:tc>
          <w:tcPr>
            <w:tcW w:w="613" w:type="dxa"/>
            <w:shd w:val="clear" w:color="auto" w:fill="auto"/>
          </w:tcPr>
          <w:p w14:paraId="7BFC75A2" w14:textId="77777777" w:rsidR="005747A0" w:rsidRPr="001F2697" w:rsidRDefault="005747A0" w:rsidP="00575F82">
            <w:pPr>
              <w:pStyle w:val="TabellHuvud"/>
              <w:rPr>
                <w:b w:val="0"/>
              </w:rPr>
            </w:pPr>
            <w:r w:rsidRPr="001F2697">
              <w:rPr>
                <w:b w:val="0"/>
              </w:rPr>
              <w:t>63,2</w:t>
            </w:r>
          </w:p>
        </w:tc>
      </w:tr>
      <w:tr w:rsidR="005747A0" w:rsidRPr="001F2697" w14:paraId="704A5779" w14:textId="77777777" w:rsidTr="00575F82">
        <w:tc>
          <w:tcPr>
            <w:tcW w:w="2833" w:type="dxa"/>
            <w:shd w:val="clear" w:color="auto" w:fill="auto"/>
          </w:tcPr>
          <w:p w14:paraId="0655177E" w14:textId="77777777" w:rsidR="005747A0" w:rsidRPr="001F2697" w:rsidRDefault="005747A0" w:rsidP="00575F82">
            <w:pPr>
              <w:pStyle w:val="TabellHuvud"/>
              <w:jc w:val="left"/>
              <w:rPr>
                <w:b w:val="0"/>
              </w:rPr>
            </w:pPr>
            <w:r w:rsidRPr="001F2697">
              <w:rPr>
                <w:b w:val="0"/>
              </w:rPr>
              <w:t>Långfristiga skulder</w:t>
            </w:r>
          </w:p>
        </w:tc>
        <w:tc>
          <w:tcPr>
            <w:tcW w:w="612" w:type="dxa"/>
            <w:shd w:val="clear" w:color="auto" w:fill="auto"/>
          </w:tcPr>
          <w:p w14:paraId="0972F1AD" w14:textId="77777777" w:rsidR="005747A0" w:rsidRPr="001F2697" w:rsidRDefault="005747A0" w:rsidP="00575F82">
            <w:pPr>
              <w:pStyle w:val="TabellHuvud"/>
              <w:rPr>
                <w:b w:val="0"/>
              </w:rPr>
            </w:pPr>
            <w:r w:rsidRPr="001F2697">
              <w:rPr>
                <w:b w:val="0"/>
              </w:rPr>
              <w:t>24,3</w:t>
            </w:r>
          </w:p>
        </w:tc>
        <w:tc>
          <w:tcPr>
            <w:tcW w:w="613" w:type="dxa"/>
            <w:shd w:val="clear" w:color="auto" w:fill="auto"/>
          </w:tcPr>
          <w:p w14:paraId="19AE3678" w14:textId="77777777" w:rsidR="005747A0" w:rsidRPr="001F2697" w:rsidRDefault="005747A0" w:rsidP="00575F82">
            <w:pPr>
              <w:pStyle w:val="TabellHuvud"/>
              <w:rPr>
                <w:b w:val="0"/>
              </w:rPr>
            </w:pPr>
            <w:r w:rsidRPr="001F2697">
              <w:rPr>
                <w:b w:val="0"/>
              </w:rPr>
              <w:t>25,5</w:t>
            </w:r>
          </w:p>
        </w:tc>
        <w:tc>
          <w:tcPr>
            <w:tcW w:w="612" w:type="dxa"/>
            <w:shd w:val="clear" w:color="auto" w:fill="auto"/>
          </w:tcPr>
          <w:p w14:paraId="4B6C4B0C" w14:textId="77777777" w:rsidR="005747A0" w:rsidRPr="001F2697" w:rsidRDefault="005747A0" w:rsidP="00575F82">
            <w:pPr>
              <w:pStyle w:val="TabellHuvud"/>
              <w:rPr>
                <w:b w:val="0"/>
              </w:rPr>
            </w:pPr>
            <w:r w:rsidRPr="001F2697">
              <w:rPr>
                <w:b w:val="0"/>
              </w:rPr>
              <w:t>27,4</w:t>
            </w:r>
          </w:p>
        </w:tc>
        <w:tc>
          <w:tcPr>
            <w:tcW w:w="613" w:type="dxa"/>
            <w:shd w:val="clear" w:color="auto" w:fill="auto"/>
          </w:tcPr>
          <w:p w14:paraId="1487E0B5" w14:textId="77777777" w:rsidR="005747A0" w:rsidRPr="001F2697" w:rsidRDefault="005747A0" w:rsidP="00575F82">
            <w:pPr>
              <w:pStyle w:val="TabellHuvud"/>
              <w:rPr>
                <w:b w:val="0"/>
              </w:rPr>
            </w:pPr>
            <w:r w:rsidRPr="001F2697">
              <w:rPr>
                <w:b w:val="0"/>
              </w:rPr>
              <w:t>29,1</w:t>
            </w:r>
          </w:p>
        </w:tc>
        <w:tc>
          <w:tcPr>
            <w:tcW w:w="613" w:type="dxa"/>
            <w:shd w:val="clear" w:color="auto" w:fill="auto"/>
          </w:tcPr>
          <w:p w14:paraId="3BC42EF6" w14:textId="77777777" w:rsidR="005747A0" w:rsidRPr="001F2697" w:rsidRDefault="005747A0" w:rsidP="00575F82">
            <w:pPr>
              <w:pStyle w:val="TabellHuvud"/>
              <w:rPr>
                <w:b w:val="0"/>
              </w:rPr>
            </w:pPr>
            <w:r w:rsidRPr="001F2697">
              <w:rPr>
                <w:b w:val="0"/>
              </w:rPr>
              <w:t>43,4</w:t>
            </w:r>
          </w:p>
        </w:tc>
      </w:tr>
      <w:tr w:rsidR="005747A0" w:rsidRPr="001F2697" w14:paraId="1E20514C" w14:textId="77777777" w:rsidTr="00575F82">
        <w:tc>
          <w:tcPr>
            <w:tcW w:w="2833" w:type="dxa"/>
            <w:shd w:val="clear" w:color="auto" w:fill="auto"/>
          </w:tcPr>
          <w:p w14:paraId="6F0AC16D" w14:textId="77777777" w:rsidR="005747A0" w:rsidRPr="001F2697" w:rsidRDefault="005747A0" w:rsidP="00575F82">
            <w:pPr>
              <w:pStyle w:val="TabellHuvud"/>
              <w:jc w:val="left"/>
              <w:rPr>
                <w:b w:val="0"/>
              </w:rPr>
            </w:pPr>
            <w:r w:rsidRPr="001F2697">
              <w:rPr>
                <w:b w:val="0"/>
              </w:rPr>
              <w:t>Kortfristiga skulder</w:t>
            </w:r>
          </w:p>
        </w:tc>
        <w:tc>
          <w:tcPr>
            <w:tcW w:w="612" w:type="dxa"/>
            <w:shd w:val="clear" w:color="auto" w:fill="auto"/>
          </w:tcPr>
          <w:p w14:paraId="0AAB7833" w14:textId="77777777" w:rsidR="005747A0" w:rsidRPr="001F2697" w:rsidRDefault="005747A0" w:rsidP="00575F82">
            <w:pPr>
              <w:pStyle w:val="TabellHuvud"/>
              <w:rPr>
                <w:b w:val="0"/>
              </w:rPr>
            </w:pPr>
            <w:r w:rsidRPr="001F2697">
              <w:rPr>
                <w:b w:val="0"/>
              </w:rPr>
              <w:t>48,6</w:t>
            </w:r>
          </w:p>
        </w:tc>
        <w:tc>
          <w:tcPr>
            <w:tcW w:w="613" w:type="dxa"/>
            <w:shd w:val="clear" w:color="auto" w:fill="auto"/>
          </w:tcPr>
          <w:p w14:paraId="6F2EEAE8" w14:textId="77777777" w:rsidR="005747A0" w:rsidRPr="001F2697" w:rsidRDefault="005747A0" w:rsidP="00575F82">
            <w:pPr>
              <w:pStyle w:val="TabellHuvud"/>
              <w:rPr>
                <w:b w:val="0"/>
              </w:rPr>
            </w:pPr>
            <w:r w:rsidRPr="001F2697">
              <w:rPr>
                <w:b w:val="0"/>
              </w:rPr>
              <w:t>49,3</w:t>
            </w:r>
          </w:p>
        </w:tc>
        <w:tc>
          <w:tcPr>
            <w:tcW w:w="612" w:type="dxa"/>
            <w:shd w:val="clear" w:color="auto" w:fill="auto"/>
          </w:tcPr>
          <w:p w14:paraId="75F6B0D4" w14:textId="77777777" w:rsidR="005747A0" w:rsidRPr="001F2697" w:rsidRDefault="005747A0" w:rsidP="00575F82">
            <w:pPr>
              <w:pStyle w:val="TabellHuvud"/>
              <w:rPr>
                <w:b w:val="0"/>
              </w:rPr>
            </w:pPr>
            <w:r w:rsidRPr="001F2697">
              <w:rPr>
                <w:b w:val="0"/>
              </w:rPr>
              <w:t>61,5</w:t>
            </w:r>
          </w:p>
        </w:tc>
        <w:tc>
          <w:tcPr>
            <w:tcW w:w="613" w:type="dxa"/>
            <w:shd w:val="clear" w:color="auto" w:fill="auto"/>
          </w:tcPr>
          <w:p w14:paraId="13EA9A19" w14:textId="77777777" w:rsidR="005747A0" w:rsidRPr="001F2697" w:rsidRDefault="005747A0" w:rsidP="00575F82">
            <w:pPr>
              <w:pStyle w:val="TabellHuvud"/>
              <w:rPr>
                <w:b w:val="0"/>
              </w:rPr>
            </w:pPr>
            <w:r w:rsidRPr="001F2697">
              <w:rPr>
                <w:b w:val="0"/>
              </w:rPr>
              <w:t>60,5</w:t>
            </w:r>
          </w:p>
        </w:tc>
        <w:tc>
          <w:tcPr>
            <w:tcW w:w="613" w:type="dxa"/>
            <w:shd w:val="clear" w:color="auto" w:fill="auto"/>
          </w:tcPr>
          <w:p w14:paraId="2A2665E8" w14:textId="77777777" w:rsidR="005747A0" w:rsidRPr="001F2697" w:rsidRDefault="005747A0" w:rsidP="00575F82">
            <w:pPr>
              <w:pStyle w:val="TabellHuvud"/>
              <w:rPr>
                <w:b w:val="0"/>
              </w:rPr>
            </w:pPr>
            <w:r w:rsidRPr="001F2697">
              <w:rPr>
                <w:b w:val="0"/>
              </w:rPr>
              <w:t>57,3</w:t>
            </w:r>
          </w:p>
        </w:tc>
      </w:tr>
      <w:tr w:rsidR="005747A0" w:rsidRPr="00094D49" w14:paraId="559422EC" w14:textId="77777777" w:rsidTr="00575F82">
        <w:tc>
          <w:tcPr>
            <w:tcW w:w="2833" w:type="dxa"/>
            <w:tcBorders>
              <w:bottom w:val="single" w:sz="4" w:space="0" w:color="auto"/>
            </w:tcBorders>
            <w:shd w:val="clear" w:color="auto" w:fill="auto"/>
          </w:tcPr>
          <w:p w14:paraId="58DB862F" w14:textId="77777777" w:rsidR="005747A0" w:rsidRPr="00094D49" w:rsidRDefault="005747A0" w:rsidP="00575F82">
            <w:pPr>
              <w:pStyle w:val="TabellHuvud"/>
              <w:jc w:val="left"/>
            </w:pPr>
            <w:r w:rsidRPr="00094D49">
              <w:t>Summa eget kapital och skulder</w:t>
            </w:r>
          </w:p>
        </w:tc>
        <w:tc>
          <w:tcPr>
            <w:tcW w:w="612" w:type="dxa"/>
            <w:tcBorders>
              <w:bottom w:val="single" w:sz="4" w:space="0" w:color="auto"/>
            </w:tcBorders>
            <w:shd w:val="clear" w:color="auto" w:fill="auto"/>
          </w:tcPr>
          <w:p w14:paraId="78B78E0A" w14:textId="77777777" w:rsidR="005747A0" w:rsidRPr="00094D49" w:rsidRDefault="005747A0" w:rsidP="00575F82">
            <w:pPr>
              <w:pStyle w:val="TabellHuvud"/>
            </w:pPr>
            <w:r>
              <w:t>149,1</w:t>
            </w:r>
          </w:p>
        </w:tc>
        <w:tc>
          <w:tcPr>
            <w:tcW w:w="613" w:type="dxa"/>
            <w:tcBorders>
              <w:bottom w:val="single" w:sz="4" w:space="0" w:color="auto"/>
            </w:tcBorders>
            <w:shd w:val="clear" w:color="auto" w:fill="auto"/>
          </w:tcPr>
          <w:p w14:paraId="34D11516" w14:textId="77777777" w:rsidR="005747A0" w:rsidRPr="00094D49" w:rsidRDefault="005747A0" w:rsidP="00575F82">
            <w:pPr>
              <w:pStyle w:val="TabellHuvud"/>
            </w:pPr>
            <w:r>
              <w:t>157,0</w:t>
            </w:r>
          </w:p>
        </w:tc>
        <w:tc>
          <w:tcPr>
            <w:tcW w:w="612" w:type="dxa"/>
            <w:tcBorders>
              <w:bottom w:val="single" w:sz="4" w:space="0" w:color="auto"/>
            </w:tcBorders>
            <w:shd w:val="clear" w:color="auto" w:fill="auto"/>
          </w:tcPr>
          <w:p w14:paraId="5422C5C8" w14:textId="77777777" w:rsidR="005747A0" w:rsidRPr="00094D49" w:rsidRDefault="005747A0" w:rsidP="00575F82">
            <w:pPr>
              <w:pStyle w:val="TabellHuvud"/>
            </w:pPr>
            <w:r>
              <w:t>181,4</w:t>
            </w:r>
          </w:p>
        </w:tc>
        <w:tc>
          <w:tcPr>
            <w:tcW w:w="613" w:type="dxa"/>
            <w:tcBorders>
              <w:bottom w:val="single" w:sz="4" w:space="0" w:color="auto"/>
            </w:tcBorders>
            <w:shd w:val="clear" w:color="auto" w:fill="auto"/>
          </w:tcPr>
          <w:p w14:paraId="550A6CDC" w14:textId="77777777" w:rsidR="005747A0" w:rsidRPr="00094D49" w:rsidRDefault="005747A0" w:rsidP="00575F82">
            <w:pPr>
              <w:pStyle w:val="TabellHuvud"/>
            </w:pPr>
            <w:r>
              <w:t>191,2</w:t>
            </w:r>
          </w:p>
        </w:tc>
        <w:tc>
          <w:tcPr>
            <w:tcW w:w="613" w:type="dxa"/>
            <w:tcBorders>
              <w:bottom w:val="single" w:sz="4" w:space="0" w:color="auto"/>
            </w:tcBorders>
            <w:shd w:val="clear" w:color="auto" w:fill="auto"/>
          </w:tcPr>
          <w:p w14:paraId="0BFF20A5" w14:textId="77777777" w:rsidR="005747A0" w:rsidRPr="00094D49" w:rsidRDefault="005747A0" w:rsidP="00575F82">
            <w:pPr>
              <w:pStyle w:val="TabellHuvud"/>
            </w:pPr>
            <w:r>
              <w:t>205,5</w:t>
            </w:r>
          </w:p>
        </w:tc>
      </w:tr>
    </w:tbl>
    <w:p w14:paraId="2F0C8E6E" w14:textId="77777777" w:rsidR="005747A0" w:rsidRPr="00812B83" w:rsidRDefault="005747A0" w:rsidP="005747A0">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Källa: Statistiska centralbyrån, räkenskapssammandraget.</w:t>
      </w:r>
    </w:p>
    <w:p w14:paraId="217EB280" w14:textId="2D426760" w:rsidR="00E2233D" w:rsidRDefault="00E2233D" w:rsidP="00E80303">
      <w:pPr>
        <w:pStyle w:val="TabellRubrik"/>
        <w:rPr>
          <w:b w:val="0"/>
        </w:rPr>
      </w:pPr>
      <w:r>
        <w:t xml:space="preserve">Tabell </w:t>
      </w:r>
      <w:fldSimple w:instr=" SEQ Tabell \* ARABIC ">
        <w:r w:rsidR="00756367">
          <w:rPr>
            <w:noProof/>
          </w:rPr>
          <w:t>13</w:t>
        </w:r>
      </w:fldSimple>
      <w:r>
        <w:tab/>
      </w:r>
      <w:r w:rsidRPr="00721747">
        <w:t>Kommunala skattesatser 2008–2012</w:t>
      </w:r>
    </w:p>
    <w:tbl>
      <w:tblPr>
        <w:tblW w:w="0" w:type="auto"/>
        <w:tblLayout w:type="fixed"/>
        <w:tblCellMar>
          <w:left w:w="0" w:type="dxa"/>
        </w:tblCellMar>
        <w:tblLook w:val="04A0" w:firstRow="1" w:lastRow="0" w:firstColumn="1" w:lastColumn="0" w:noHBand="0" w:noVBand="1"/>
      </w:tblPr>
      <w:tblGrid>
        <w:gridCol w:w="2259"/>
        <w:gridCol w:w="727"/>
        <w:gridCol w:w="728"/>
        <w:gridCol w:w="727"/>
        <w:gridCol w:w="728"/>
        <w:gridCol w:w="728"/>
      </w:tblGrid>
      <w:tr w:rsidR="00E2233D" w:rsidRPr="00721747" w14:paraId="6F3D9E2F" w14:textId="77777777" w:rsidTr="00E80303">
        <w:tc>
          <w:tcPr>
            <w:tcW w:w="2259" w:type="dxa"/>
            <w:tcBorders>
              <w:top w:val="single" w:sz="8" w:space="0" w:color="auto"/>
              <w:left w:val="nil"/>
              <w:bottom w:val="single" w:sz="6" w:space="0" w:color="auto"/>
              <w:right w:val="nil"/>
            </w:tcBorders>
            <w:hideMark/>
          </w:tcPr>
          <w:p w14:paraId="7B7D4802" w14:textId="77777777" w:rsidR="00E2233D" w:rsidRPr="00721747" w:rsidRDefault="00E2233D" w:rsidP="00E80303">
            <w:pPr>
              <w:spacing w:before="20" w:after="20" w:line="220" w:lineRule="exact"/>
              <w:rPr>
                <w:rFonts w:ascii="Trade Gothic LT Std Cn" w:hAnsi="Trade Gothic LT Std Cn"/>
                <w:b/>
                <w:spacing w:val="4"/>
              </w:rPr>
            </w:pPr>
            <w:r w:rsidRPr="00721747">
              <w:rPr>
                <w:rFonts w:ascii="Trade Gothic LT Std Cn" w:hAnsi="Trade Gothic LT Std Cn"/>
                <w:b/>
                <w:spacing w:val="4"/>
              </w:rPr>
              <w:t>Procent</w:t>
            </w:r>
          </w:p>
        </w:tc>
        <w:tc>
          <w:tcPr>
            <w:tcW w:w="727" w:type="dxa"/>
            <w:tcBorders>
              <w:top w:val="single" w:sz="8" w:space="0" w:color="auto"/>
              <w:left w:val="nil"/>
              <w:bottom w:val="single" w:sz="6" w:space="0" w:color="auto"/>
              <w:right w:val="nil"/>
            </w:tcBorders>
            <w:hideMark/>
          </w:tcPr>
          <w:p w14:paraId="10405D08" w14:textId="77777777" w:rsidR="00E2233D" w:rsidRPr="00721747" w:rsidRDefault="00E2233D" w:rsidP="00E80303">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2008</w:t>
            </w:r>
          </w:p>
        </w:tc>
        <w:tc>
          <w:tcPr>
            <w:tcW w:w="728" w:type="dxa"/>
            <w:tcBorders>
              <w:top w:val="single" w:sz="8" w:space="0" w:color="auto"/>
              <w:left w:val="nil"/>
              <w:bottom w:val="single" w:sz="6" w:space="0" w:color="auto"/>
              <w:right w:val="nil"/>
            </w:tcBorders>
            <w:hideMark/>
          </w:tcPr>
          <w:p w14:paraId="103DA964" w14:textId="77777777" w:rsidR="00E2233D" w:rsidRPr="00721747" w:rsidRDefault="00E2233D" w:rsidP="00E80303">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2009</w:t>
            </w:r>
          </w:p>
        </w:tc>
        <w:tc>
          <w:tcPr>
            <w:tcW w:w="727" w:type="dxa"/>
            <w:tcBorders>
              <w:top w:val="single" w:sz="8" w:space="0" w:color="auto"/>
              <w:left w:val="nil"/>
              <w:bottom w:val="single" w:sz="6" w:space="0" w:color="auto"/>
              <w:right w:val="nil"/>
            </w:tcBorders>
            <w:hideMark/>
          </w:tcPr>
          <w:p w14:paraId="28981E9F" w14:textId="77777777" w:rsidR="00E2233D" w:rsidRPr="00721747" w:rsidRDefault="00E2233D" w:rsidP="00E80303">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2010</w:t>
            </w:r>
          </w:p>
        </w:tc>
        <w:tc>
          <w:tcPr>
            <w:tcW w:w="728" w:type="dxa"/>
            <w:tcBorders>
              <w:top w:val="single" w:sz="8" w:space="0" w:color="auto"/>
              <w:left w:val="nil"/>
              <w:bottom w:val="single" w:sz="6" w:space="0" w:color="auto"/>
              <w:right w:val="nil"/>
            </w:tcBorders>
            <w:hideMark/>
          </w:tcPr>
          <w:p w14:paraId="6EDB8390" w14:textId="77777777" w:rsidR="00E2233D" w:rsidRPr="00721747" w:rsidRDefault="00E2233D" w:rsidP="00E80303">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2011</w:t>
            </w:r>
          </w:p>
        </w:tc>
        <w:tc>
          <w:tcPr>
            <w:tcW w:w="728" w:type="dxa"/>
            <w:tcBorders>
              <w:top w:val="single" w:sz="8" w:space="0" w:color="auto"/>
              <w:left w:val="nil"/>
              <w:bottom w:val="single" w:sz="6" w:space="0" w:color="auto"/>
              <w:right w:val="nil"/>
            </w:tcBorders>
          </w:tcPr>
          <w:p w14:paraId="7653284A" w14:textId="77777777" w:rsidR="00E2233D" w:rsidRPr="00721747" w:rsidRDefault="00E2233D" w:rsidP="00E80303">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2012</w:t>
            </w:r>
          </w:p>
        </w:tc>
      </w:tr>
      <w:tr w:rsidR="00E2233D" w:rsidRPr="00721747" w14:paraId="4DD4EC45" w14:textId="77777777" w:rsidTr="00E80303">
        <w:tc>
          <w:tcPr>
            <w:tcW w:w="2259" w:type="dxa"/>
            <w:tcBorders>
              <w:top w:val="single" w:sz="6" w:space="0" w:color="auto"/>
              <w:left w:val="nil"/>
              <w:bottom w:val="nil"/>
              <w:right w:val="nil"/>
            </w:tcBorders>
            <w:hideMark/>
          </w:tcPr>
          <w:p w14:paraId="29EA624B" w14:textId="77777777" w:rsidR="00E2233D" w:rsidRPr="00721747" w:rsidRDefault="00E2233D" w:rsidP="00E80303">
            <w:pPr>
              <w:spacing w:before="20" w:after="20" w:line="220" w:lineRule="exact"/>
              <w:rPr>
                <w:rFonts w:ascii="Trade Gothic LT Std Cn" w:hAnsi="Trade Gothic LT Std Cn"/>
                <w:spacing w:val="4"/>
              </w:rPr>
            </w:pPr>
            <w:r w:rsidRPr="00721747">
              <w:rPr>
                <w:rFonts w:ascii="Trade Gothic LT Std Cn" w:hAnsi="Trade Gothic LT Std Cn"/>
                <w:spacing w:val="4"/>
              </w:rPr>
              <w:t>Sammanlagd kommunalskatt</w:t>
            </w:r>
          </w:p>
        </w:tc>
        <w:tc>
          <w:tcPr>
            <w:tcW w:w="727" w:type="dxa"/>
            <w:tcBorders>
              <w:top w:val="single" w:sz="6" w:space="0" w:color="auto"/>
              <w:left w:val="nil"/>
              <w:bottom w:val="nil"/>
              <w:right w:val="nil"/>
            </w:tcBorders>
            <w:hideMark/>
          </w:tcPr>
          <w:p w14:paraId="1FC99C68"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31,44</w:t>
            </w:r>
          </w:p>
        </w:tc>
        <w:tc>
          <w:tcPr>
            <w:tcW w:w="728" w:type="dxa"/>
            <w:tcBorders>
              <w:top w:val="single" w:sz="6" w:space="0" w:color="auto"/>
              <w:left w:val="nil"/>
              <w:bottom w:val="nil"/>
              <w:right w:val="nil"/>
            </w:tcBorders>
            <w:hideMark/>
          </w:tcPr>
          <w:p w14:paraId="14820E5C"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31,52</w:t>
            </w:r>
          </w:p>
        </w:tc>
        <w:tc>
          <w:tcPr>
            <w:tcW w:w="727" w:type="dxa"/>
            <w:tcBorders>
              <w:top w:val="single" w:sz="6" w:space="0" w:color="auto"/>
              <w:left w:val="nil"/>
              <w:bottom w:val="nil"/>
              <w:right w:val="nil"/>
            </w:tcBorders>
            <w:hideMark/>
          </w:tcPr>
          <w:p w14:paraId="5C6DAB53"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31,56</w:t>
            </w:r>
          </w:p>
        </w:tc>
        <w:tc>
          <w:tcPr>
            <w:tcW w:w="728" w:type="dxa"/>
            <w:tcBorders>
              <w:top w:val="single" w:sz="6" w:space="0" w:color="auto"/>
              <w:left w:val="nil"/>
              <w:bottom w:val="nil"/>
              <w:right w:val="nil"/>
            </w:tcBorders>
            <w:hideMark/>
          </w:tcPr>
          <w:p w14:paraId="76526910"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31,55</w:t>
            </w:r>
          </w:p>
        </w:tc>
        <w:tc>
          <w:tcPr>
            <w:tcW w:w="728" w:type="dxa"/>
            <w:tcBorders>
              <w:top w:val="single" w:sz="6" w:space="0" w:color="auto"/>
              <w:left w:val="nil"/>
              <w:bottom w:val="nil"/>
              <w:right w:val="nil"/>
            </w:tcBorders>
          </w:tcPr>
          <w:p w14:paraId="529589D1"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31,60</w:t>
            </w:r>
          </w:p>
        </w:tc>
      </w:tr>
      <w:tr w:rsidR="00E2233D" w:rsidRPr="00721747" w14:paraId="27A8B978" w14:textId="77777777" w:rsidTr="00E80303">
        <w:tc>
          <w:tcPr>
            <w:tcW w:w="2259" w:type="dxa"/>
            <w:hideMark/>
          </w:tcPr>
          <w:p w14:paraId="7C78E8A2" w14:textId="77777777" w:rsidR="00E2233D" w:rsidRPr="00721747" w:rsidRDefault="00E2233D" w:rsidP="00E80303">
            <w:pPr>
              <w:spacing w:before="20" w:after="20" w:line="220" w:lineRule="exact"/>
              <w:rPr>
                <w:rFonts w:ascii="Trade Gothic LT Std Cn" w:hAnsi="Trade Gothic LT Std Cn"/>
                <w:i/>
                <w:spacing w:val="4"/>
              </w:rPr>
            </w:pPr>
            <w:r w:rsidRPr="00721747">
              <w:rPr>
                <w:rFonts w:ascii="Trade Gothic LT Std Cn" w:hAnsi="Trade Gothic LT Std Cn"/>
                <w:i/>
                <w:spacing w:val="4"/>
              </w:rPr>
              <w:t xml:space="preserve">    högst skattesats</w:t>
            </w:r>
          </w:p>
        </w:tc>
        <w:tc>
          <w:tcPr>
            <w:tcW w:w="727" w:type="dxa"/>
            <w:hideMark/>
          </w:tcPr>
          <w:p w14:paraId="45817953"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34,09</w:t>
            </w:r>
          </w:p>
        </w:tc>
        <w:tc>
          <w:tcPr>
            <w:tcW w:w="728" w:type="dxa"/>
            <w:hideMark/>
          </w:tcPr>
          <w:p w14:paraId="13184357"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34,17</w:t>
            </w:r>
          </w:p>
        </w:tc>
        <w:tc>
          <w:tcPr>
            <w:tcW w:w="727" w:type="dxa"/>
            <w:hideMark/>
          </w:tcPr>
          <w:p w14:paraId="24DC2072"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34,17</w:t>
            </w:r>
          </w:p>
        </w:tc>
        <w:tc>
          <w:tcPr>
            <w:tcW w:w="728" w:type="dxa"/>
            <w:hideMark/>
          </w:tcPr>
          <w:p w14:paraId="2BD585F7"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34,17</w:t>
            </w:r>
          </w:p>
        </w:tc>
        <w:tc>
          <w:tcPr>
            <w:tcW w:w="728" w:type="dxa"/>
          </w:tcPr>
          <w:p w14:paraId="39811252"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34,32</w:t>
            </w:r>
          </w:p>
        </w:tc>
      </w:tr>
      <w:tr w:rsidR="00E2233D" w:rsidRPr="00721747" w14:paraId="1587D477" w14:textId="77777777" w:rsidTr="00E80303">
        <w:tc>
          <w:tcPr>
            <w:tcW w:w="2259" w:type="dxa"/>
            <w:hideMark/>
          </w:tcPr>
          <w:p w14:paraId="0EDFF6BB" w14:textId="77777777" w:rsidR="00E2233D" w:rsidRPr="00721747" w:rsidRDefault="00E2233D" w:rsidP="00E80303">
            <w:pPr>
              <w:spacing w:before="20" w:after="20" w:line="220" w:lineRule="exact"/>
              <w:rPr>
                <w:rFonts w:ascii="Trade Gothic LT Std Cn" w:hAnsi="Trade Gothic LT Std Cn"/>
                <w:i/>
                <w:spacing w:val="4"/>
              </w:rPr>
            </w:pPr>
            <w:r w:rsidRPr="00721747">
              <w:rPr>
                <w:rFonts w:ascii="Trade Gothic LT Std Cn" w:hAnsi="Trade Gothic LT Std Cn"/>
                <w:i/>
                <w:spacing w:val="4"/>
              </w:rPr>
              <w:t xml:space="preserve">    lägst skattesats</w:t>
            </w:r>
          </w:p>
        </w:tc>
        <w:tc>
          <w:tcPr>
            <w:tcW w:w="727" w:type="dxa"/>
            <w:hideMark/>
          </w:tcPr>
          <w:p w14:paraId="41091802"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28,89</w:t>
            </w:r>
          </w:p>
        </w:tc>
        <w:tc>
          <w:tcPr>
            <w:tcW w:w="728" w:type="dxa"/>
            <w:hideMark/>
          </w:tcPr>
          <w:p w14:paraId="14EAE7C9"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28,89</w:t>
            </w:r>
          </w:p>
        </w:tc>
        <w:tc>
          <w:tcPr>
            <w:tcW w:w="727" w:type="dxa"/>
            <w:hideMark/>
          </w:tcPr>
          <w:p w14:paraId="12CAC272"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28,89</w:t>
            </w:r>
          </w:p>
        </w:tc>
        <w:tc>
          <w:tcPr>
            <w:tcW w:w="728" w:type="dxa"/>
            <w:hideMark/>
          </w:tcPr>
          <w:p w14:paraId="07923A47"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28,89</w:t>
            </w:r>
          </w:p>
        </w:tc>
        <w:tc>
          <w:tcPr>
            <w:tcW w:w="728" w:type="dxa"/>
          </w:tcPr>
          <w:p w14:paraId="0FD26560"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28,89</w:t>
            </w:r>
          </w:p>
        </w:tc>
      </w:tr>
      <w:tr w:rsidR="00E2233D" w:rsidRPr="00721747" w14:paraId="6B4F8354" w14:textId="77777777" w:rsidTr="00E80303">
        <w:tc>
          <w:tcPr>
            <w:tcW w:w="2259" w:type="dxa"/>
            <w:hideMark/>
          </w:tcPr>
          <w:p w14:paraId="16EEA2BD" w14:textId="77777777" w:rsidR="00E2233D" w:rsidRPr="00721747" w:rsidRDefault="00E2233D" w:rsidP="00E80303">
            <w:pPr>
              <w:spacing w:before="20" w:after="20" w:line="220" w:lineRule="exact"/>
              <w:rPr>
                <w:rFonts w:ascii="Trade Gothic LT Std Cn" w:hAnsi="Trade Gothic LT Std Cn"/>
                <w:spacing w:val="4"/>
              </w:rPr>
            </w:pPr>
            <w:r w:rsidRPr="00721747">
              <w:rPr>
                <w:rFonts w:ascii="Trade Gothic LT Std Cn" w:hAnsi="Trade Gothic LT Std Cn"/>
                <w:spacing w:val="4"/>
              </w:rPr>
              <w:t>Skattesats i kommuner</w:t>
            </w:r>
          </w:p>
        </w:tc>
        <w:tc>
          <w:tcPr>
            <w:tcW w:w="727" w:type="dxa"/>
            <w:hideMark/>
          </w:tcPr>
          <w:p w14:paraId="5BE5E767"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20,71</w:t>
            </w:r>
          </w:p>
        </w:tc>
        <w:tc>
          <w:tcPr>
            <w:tcW w:w="728" w:type="dxa"/>
            <w:hideMark/>
          </w:tcPr>
          <w:p w14:paraId="1DEB43D8"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20,72</w:t>
            </w:r>
          </w:p>
        </w:tc>
        <w:tc>
          <w:tcPr>
            <w:tcW w:w="727" w:type="dxa"/>
            <w:hideMark/>
          </w:tcPr>
          <w:p w14:paraId="65967EBF"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20,74</w:t>
            </w:r>
          </w:p>
        </w:tc>
        <w:tc>
          <w:tcPr>
            <w:tcW w:w="728" w:type="dxa"/>
            <w:hideMark/>
          </w:tcPr>
          <w:p w14:paraId="598957F3"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20,73</w:t>
            </w:r>
          </w:p>
        </w:tc>
        <w:tc>
          <w:tcPr>
            <w:tcW w:w="728" w:type="dxa"/>
          </w:tcPr>
          <w:p w14:paraId="04FFFB12"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20,59</w:t>
            </w:r>
          </w:p>
        </w:tc>
      </w:tr>
      <w:tr w:rsidR="00E2233D" w:rsidRPr="00721747" w14:paraId="2A0038E2" w14:textId="77777777" w:rsidTr="00E80303">
        <w:tc>
          <w:tcPr>
            <w:tcW w:w="2259" w:type="dxa"/>
            <w:hideMark/>
          </w:tcPr>
          <w:p w14:paraId="646E2AA5" w14:textId="77777777" w:rsidR="00E2233D" w:rsidRPr="00721747" w:rsidRDefault="00E2233D" w:rsidP="00E80303">
            <w:pPr>
              <w:spacing w:before="20" w:after="20" w:line="220" w:lineRule="exact"/>
              <w:rPr>
                <w:rFonts w:ascii="Trade Gothic LT Std Cn" w:hAnsi="Trade Gothic LT Std Cn"/>
                <w:i/>
                <w:spacing w:val="4"/>
              </w:rPr>
            </w:pPr>
            <w:r w:rsidRPr="00721747">
              <w:rPr>
                <w:rFonts w:ascii="Trade Gothic LT Std Cn" w:hAnsi="Trade Gothic LT Std Cn"/>
                <w:i/>
                <w:spacing w:val="4"/>
              </w:rPr>
              <w:t xml:space="preserve">    högst skattesats</w:t>
            </w:r>
          </w:p>
        </w:tc>
        <w:tc>
          <w:tcPr>
            <w:tcW w:w="727" w:type="dxa"/>
            <w:hideMark/>
          </w:tcPr>
          <w:p w14:paraId="7166E2D1"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23,64</w:t>
            </w:r>
          </w:p>
        </w:tc>
        <w:tc>
          <w:tcPr>
            <w:tcW w:w="728" w:type="dxa"/>
            <w:hideMark/>
          </w:tcPr>
          <w:p w14:paraId="131854D4"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23,64</w:t>
            </w:r>
          </w:p>
        </w:tc>
        <w:tc>
          <w:tcPr>
            <w:tcW w:w="727" w:type="dxa"/>
            <w:hideMark/>
          </w:tcPr>
          <w:p w14:paraId="277B07E2"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23,64</w:t>
            </w:r>
          </w:p>
        </w:tc>
        <w:tc>
          <w:tcPr>
            <w:tcW w:w="728" w:type="dxa"/>
            <w:hideMark/>
          </w:tcPr>
          <w:p w14:paraId="35EA2BCA"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23,64</w:t>
            </w:r>
          </w:p>
        </w:tc>
        <w:tc>
          <w:tcPr>
            <w:tcW w:w="728" w:type="dxa"/>
          </w:tcPr>
          <w:p w14:paraId="739EB12E"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23,57</w:t>
            </w:r>
          </w:p>
        </w:tc>
      </w:tr>
      <w:tr w:rsidR="00E2233D" w:rsidRPr="00721747" w14:paraId="0F0D4D74" w14:textId="77777777" w:rsidTr="00E80303">
        <w:tc>
          <w:tcPr>
            <w:tcW w:w="2259" w:type="dxa"/>
            <w:hideMark/>
          </w:tcPr>
          <w:p w14:paraId="659303A6" w14:textId="77777777" w:rsidR="00E2233D" w:rsidRPr="00721747" w:rsidRDefault="00E2233D" w:rsidP="00E80303">
            <w:pPr>
              <w:spacing w:before="20" w:after="20" w:line="220" w:lineRule="exact"/>
              <w:rPr>
                <w:rFonts w:ascii="Trade Gothic LT Std Cn" w:hAnsi="Trade Gothic LT Std Cn"/>
                <w:i/>
                <w:spacing w:val="4"/>
              </w:rPr>
            </w:pPr>
            <w:r w:rsidRPr="00721747">
              <w:rPr>
                <w:rFonts w:ascii="Trade Gothic LT Std Cn" w:hAnsi="Trade Gothic LT Std Cn"/>
                <w:i/>
                <w:spacing w:val="4"/>
              </w:rPr>
              <w:t xml:space="preserve">    lägst skattesats</w:t>
            </w:r>
          </w:p>
        </w:tc>
        <w:tc>
          <w:tcPr>
            <w:tcW w:w="727" w:type="dxa"/>
            <w:hideMark/>
          </w:tcPr>
          <w:p w14:paraId="53FFF76E"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17,12</w:t>
            </w:r>
          </w:p>
        </w:tc>
        <w:tc>
          <w:tcPr>
            <w:tcW w:w="728" w:type="dxa"/>
            <w:hideMark/>
          </w:tcPr>
          <w:p w14:paraId="1DC42808"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17,12</w:t>
            </w:r>
          </w:p>
        </w:tc>
        <w:tc>
          <w:tcPr>
            <w:tcW w:w="727" w:type="dxa"/>
            <w:hideMark/>
          </w:tcPr>
          <w:p w14:paraId="0940720F"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17,12</w:t>
            </w:r>
          </w:p>
        </w:tc>
        <w:tc>
          <w:tcPr>
            <w:tcW w:w="728" w:type="dxa"/>
            <w:hideMark/>
          </w:tcPr>
          <w:p w14:paraId="086450F1"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17,12</w:t>
            </w:r>
          </w:p>
        </w:tc>
        <w:tc>
          <w:tcPr>
            <w:tcW w:w="728" w:type="dxa"/>
          </w:tcPr>
          <w:p w14:paraId="0B81D677"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17,12</w:t>
            </w:r>
          </w:p>
        </w:tc>
      </w:tr>
      <w:tr w:rsidR="00E2233D" w:rsidRPr="00721747" w14:paraId="284C9CC5" w14:textId="77777777" w:rsidTr="00E80303">
        <w:tc>
          <w:tcPr>
            <w:tcW w:w="2259" w:type="dxa"/>
            <w:hideMark/>
          </w:tcPr>
          <w:p w14:paraId="0C6113CA" w14:textId="77777777" w:rsidR="00E2233D" w:rsidRPr="00721747" w:rsidRDefault="00E2233D" w:rsidP="00E80303">
            <w:pPr>
              <w:spacing w:before="20" w:after="20" w:line="220" w:lineRule="exact"/>
              <w:rPr>
                <w:rFonts w:ascii="Trade Gothic LT Std Cn" w:hAnsi="Trade Gothic LT Std Cn"/>
                <w:spacing w:val="4"/>
              </w:rPr>
            </w:pPr>
            <w:r w:rsidRPr="00721747">
              <w:rPr>
                <w:rFonts w:ascii="Trade Gothic LT Std Cn" w:hAnsi="Trade Gothic LT Std Cn"/>
                <w:spacing w:val="4"/>
              </w:rPr>
              <w:t>Skattesats i landsting</w:t>
            </w:r>
          </w:p>
        </w:tc>
        <w:tc>
          <w:tcPr>
            <w:tcW w:w="727" w:type="dxa"/>
            <w:hideMark/>
          </w:tcPr>
          <w:p w14:paraId="0340EC27"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10,73</w:t>
            </w:r>
          </w:p>
        </w:tc>
        <w:tc>
          <w:tcPr>
            <w:tcW w:w="728" w:type="dxa"/>
            <w:hideMark/>
          </w:tcPr>
          <w:p w14:paraId="6CB03762"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10,80</w:t>
            </w:r>
          </w:p>
        </w:tc>
        <w:tc>
          <w:tcPr>
            <w:tcW w:w="727" w:type="dxa"/>
            <w:hideMark/>
          </w:tcPr>
          <w:p w14:paraId="3F4992AE"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10,82</w:t>
            </w:r>
          </w:p>
        </w:tc>
        <w:tc>
          <w:tcPr>
            <w:tcW w:w="728" w:type="dxa"/>
            <w:hideMark/>
          </w:tcPr>
          <w:p w14:paraId="048CF328"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10,82</w:t>
            </w:r>
          </w:p>
        </w:tc>
        <w:tc>
          <w:tcPr>
            <w:tcW w:w="728" w:type="dxa"/>
          </w:tcPr>
          <w:p w14:paraId="2E59061F" w14:textId="77777777" w:rsidR="00E2233D" w:rsidRPr="00721747" w:rsidRDefault="00E2233D" w:rsidP="00E80303">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11,01</w:t>
            </w:r>
          </w:p>
        </w:tc>
      </w:tr>
      <w:tr w:rsidR="00E2233D" w:rsidRPr="00721747" w14:paraId="1D4C254E" w14:textId="77777777" w:rsidTr="00E80303">
        <w:tc>
          <w:tcPr>
            <w:tcW w:w="2259" w:type="dxa"/>
            <w:hideMark/>
          </w:tcPr>
          <w:p w14:paraId="1E26EC50" w14:textId="77777777" w:rsidR="00E2233D" w:rsidRPr="00721747" w:rsidRDefault="00E2233D" w:rsidP="00E80303">
            <w:pPr>
              <w:spacing w:before="20" w:after="20" w:line="220" w:lineRule="exact"/>
              <w:rPr>
                <w:rFonts w:ascii="Trade Gothic LT Std Cn" w:hAnsi="Trade Gothic LT Std Cn"/>
                <w:i/>
                <w:spacing w:val="4"/>
              </w:rPr>
            </w:pPr>
            <w:r w:rsidRPr="00721747">
              <w:rPr>
                <w:rFonts w:ascii="Trade Gothic LT Std Cn" w:hAnsi="Trade Gothic LT Std Cn"/>
                <w:i/>
                <w:spacing w:val="4"/>
              </w:rPr>
              <w:t xml:space="preserve">    högst skattesats</w:t>
            </w:r>
          </w:p>
        </w:tc>
        <w:tc>
          <w:tcPr>
            <w:tcW w:w="727" w:type="dxa"/>
            <w:hideMark/>
          </w:tcPr>
          <w:p w14:paraId="56447C1F"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12,10</w:t>
            </w:r>
          </w:p>
        </w:tc>
        <w:tc>
          <w:tcPr>
            <w:tcW w:w="728" w:type="dxa"/>
            <w:hideMark/>
          </w:tcPr>
          <w:p w14:paraId="1C5AA0E8"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12,10</w:t>
            </w:r>
          </w:p>
        </w:tc>
        <w:tc>
          <w:tcPr>
            <w:tcW w:w="727" w:type="dxa"/>
            <w:hideMark/>
          </w:tcPr>
          <w:p w14:paraId="5BDBB07B"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12,10</w:t>
            </w:r>
          </w:p>
        </w:tc>
        <w:tc>
          <w:tcPr>
            <w:tcW w:w="728" w:type="dxa"/>
            <w:hideMark/>
          </w:tcPr>
          <w:p w14:paraId="160E5479"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12,10</w:t>
            </w:r>
          </w:p>
        </w:tc>
        <w:tc>
          <w:tcPr>
            <w:tcW w:w="728" w:type="dxa"/>
          </w:tcPr>
          <w:p w14:paraId="3ECB6E1D"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12,10</w:t>
            </w:r>
          </w:p>
        </w:tc>
      </w:tr>
      <w:tr w:rsidR="00E2233D" w:rsidRPr="00721747" w14:paraId="4C226B6F" w14:textId="77777777" w:rsidTr="00E80303">
        <w:tc>
          <w:tcPr>
            <w:tcW w:w="2259" w:type="dxa"/>
            <w:tcBorders>
              <w:top w:val="nil"/>
              <w:left w:val="nil"/>
              <w:bottom w:val="single" w:sz="8" w:space="0" w:color="auto"/>
              <w:right w:val="nil"/>
            </w:tcBorders>
            <w:hideMark/>
          </w:tcPr>
          <w:p w14:paraId="0D3FE1DA" w14:textId="77777777" w:rsidR="00E2233D" w:rsidRPr="00721747" w:rsidRDefault="00E2233D" w:rsidP="00E80303">
            <w:pPr>
              <w:spacing w:before="20" w:after="20" w:line="220" w:lineRule="exact"/>
              <w:rPr>
                <w:rFonts w:ascii="Trade Gothic LT Std Cn" w:hAnsi="Trade Gothic LT Std Cn"/>
                <w:i/>
                <w:spacing w:val="4"/>
              </w:rPr>
            </w:pPr>
            <w:r w:rsidRPr="00721747">
              <w:rPr>
                <w:rFonts w:ascii="Trade Gothic LT Std Cn" w:hAnsi="Trade Gothic LT Std Cn"/>
                <w:i/>
                <w:spacing w:val="4"/>
              </w:rPr>
              <w:t xml:space="preserve">    lägst skattesats</w:t>
            </w:r>
          </w:p>
        </w:tc>
        <w:tc>
          <w:tcPr>
            <w:tcW w:w="727" w:type="dxa"/>
            <w:tcBorders>
              <w:top w:val="nil"/>
              <w:left w:val="nil"/>
              <w:bottom w:val="single" w:sz="8" w:space="0" w:color="auto"/>
              <w:right w:val="nil"/>
            </w:tcBorders>
            <w:hideMark/>
          </w:tcPr>
          <w:p w14:paraId="66C82ABB"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9,42</w:t>
            </w:r>
          </w:p>
        </w:tc>
        <w:tc>
          <w:tcPr>
            <w:tcW w:w="728" w:type="dxa"/>
            <w:tcBorders>
              <w:top w:val="nil"/>
              <w:left w:val="nil"/>
              <w:bottom w:val="single" w:sz="8" w:space="0" w:color="auto"/>
              <w:right w:val="nil"/>
            </w:tcBorders>
            <w:hideMark/>
          </w:tcPr>
          <w:p w14:paraId="281C2D2A"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9,72</w:t>
            </w:r>
          </w:p>
        </w:tc>
        <w:tc>
          <w:tcPr>
            <w:tcW w:w="727" w:type="dxa"/>
            <w:tcBorders>
              <w:top w:val="nil"/>
              <w:left w:val="nil"/>
              <w:bottom w:val="single" w:sz="8" w:space="0" w:color="auto"/>
              <w:right w:val="nil"/>
            </w:tcBorders>
            <w:hideMark/>
          </w:tcPr>
          <w:p w14:paraId="5BFD66F1"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9,72</w:t>
            </w:r>
          </w:p>
        </w:tc>
        <w:tc>
          <w:tcPr>
            <w:tcW w:w="728" w:type="dxa"/>
            <w:tcBorders>
              <w:top w:val="nil"/>
              <w:left w:val="nil"/>
              <w:bottom w:val="single" w:sz="8" w:space="0" w:color="auto"/>
              <w:right w:val="nil"/>
            </w:tcBorders>
            <w:hideMark/>
          </w:tcPr>
          <w:p w14:paraId="23631EB8"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9,72</w:t>
            </w:r>
          </w:p>
        </w:tc>
        <w:tc>
          <w:tcPr>
            <w:tcW w:w="728" w:type="dxa"/>
            <w:tcBorders>
              <w:top w:val="nil"/>
              <w:left w:val="nil"/>
              <w:bottom w:val="single" w:sz="8" w:space="0" w:color="auto"/>
              <w:right w:val="nil"/>
            </w:tcBorders>
          </w:tcPr>
          <w:p w14:paraId="2C9E334A" w14:textId="77777777" w:rsidR="00E2233D" w:rsidRPr="00721747" w:rsidRDefault="00E2233D" w:rsidP="00E80303">
            <w:pPr>
              <w:spacing w:before="20" w:after="20" w:line="220" w:lineRule="exact"/>
              <w:jc w:val="right"/>
              <w:rPr>
                <w:rFonts w:ascii="Trade Gothic LT Std Cn" w:hAnsi="Trade Gothic LT Std Cn"/>
                <w:i/>
                <w:spacing w:val="4"/>
              </w:rPr>
            </w:pPr>
            <w:r w:rsidRPr="00721747">
              <w:rPr>
                <w:rFonts w:ascii="Trade Gothic LT Std Cn" w:hAnsi="Trade Gothic LT Std Cn"/>
                <w:i/>
                <w:spacing w:val="4"/>
              </w:rPr>
              <w:t>10,17</w:t>
            </w:r>
          </w:p>
        </w:tc>
      </w:tr>
    </w:tbl>
    <w:p w14:paraId="5F805B16" w14:textId="77777777" w:rsidR="00E2233D" w:rsidRPr="00721747" w:rsidRDefault="00E2233D" w:rsidP="00E80303">
      <w:pPr>
        <w:spacing w:before="120" w:line="160" w:lineRule="exact"/>
        <w:rPr>
          <w:rFonts w:ascii="TradeGothic CondEighteen" w:hAnsi="TradeGothic CondEighteen"/>
          <w:spacing w:val="4"/>
          <w:sz w:val="14"/>
        </w:rPr>
      </w:pPr>
      <w:r w:rsidRPr="00721747">
        <w:rPr>
          <w:rFonts w:ascii="TradeGothic CondEighteen" w:hAnsi="TradeGothic CondEighteen"/>
          <w:spacing w:val="4"/>
          <w:sz w:val="14"/>
        </w:rPr>
        <w:t>Källa: Statistiska centralbyrån, kommunala skatter.</w:t>
      </w:r>
    </w:p>
    <w:p w14:paraId="4A58E02C" w14:textId="5FA9FB9E" w:rsidR="00E2233D" w:rsidRDefault="00E2233D" w:rsidP="00E80303">
      <w:pPr>
        <w:pStyle w:val="TabellRubrik"/>
      </w:pPr>
      <w:r>
        <w:t xml:space="preserve">Tabell </w:t>
      </w:r>
      <w:fldSimple w:instr=" SEQ Tabell \* ARABIC ">
        <w:r w:rsidR="00756367">
          <w:rPr>
            <w:noProof/>
          </w:rPr>
          <w:t>14</w:t>
        </w:r>
      </w:fldSimple>
      <w:r>
        <w:tab/>
        <w:t>Specialdestinerade statsbidrag per utgiftsområde 2012</w:t>
      </w:r>
    </w:p>
    <w:tbl>
      <w:tblPr>
        <w:tblW w:w="5896" w:type="dxa"/>
        <w:tblLayout w:type="fixed"/>
        <w:tblCellMar>
          <w:left w:w="0" w:type="dxa"/>
        </w:tblCellMar>
        <w:tblLook w:val="0000" w:firstRow="0" w:lastRow="0" w:firstColumn="0" w:lastColumn="0" w:noHBand="0" w:noVBand="0"/>
      </w:tblPr>
      <w:tblGrid>
        <w:gridCol w:w="2835"/>
        <w:gridCol w:w="993"/>
        <w:gridCol w:w="992"/>
        <w:gridCol w:w="1076"/>
      </w:tblGrid>
      <w:tr w:rsidR="00E2233D" w14:paraId="758EE369" w14:textId="77777777" w:rsidTr="00E80303">
        <w:tc>
          <w:tcPr>
            <w:tcW w:w="2835" w:type="dxa"/>
            <w:tcBorders>
              <w:top w:val="single" w:sz="8" w:space="0" w:color="auto"/>
              <w:bottom w:val="single" w:sz="6" w:space="0" w:color="auto"/>
            </w:tcBorders>
            <w:shd w:val="clear" w:color="auto" w:fill="auto"/>
          </w:tcPr>
          <w:p w14:paraId="4E9CE395" w14:textId="77777777" w:rsidR="00E2233D" w:rsidRDefault="00E2233D" w:rsidP="00E80303">
            <w:pPr>
              <w:pStyle w:val="TabellHuvud"/>
              <w:jc w:val="left"/>
            </w:pPr>
            <w:r>
              <w:t>Utgiftsområde</w:t>
            </w:r>
          </w:p>
        </w:tc>
        <w:tc>
          <w:tcPr>
            <w:tcW w:w="993" w:type="dxa"/>
            <w:tcBorders>
              <w:top w:val="single" w:sz="8" w:space="0" w:color="auto"/>
              <w:bottom w:val="single" w:sz="6" w:space="0" w:color="auto"/>
            </w:tcBorders>
            <w:shd w:val="clear" w:color="auto" w:fill="auto"/>
          </w:tcPr>
          <w:p w14:paraId="73D39EAC" w14:textId="77777777" w:rsidR="00E2233D" w:rsidRDefault="00E2233D" w:rsidP="00E80303">
            <w:pPr>
              <w:pStyle w:val="TabellHuvud"/>
            </w:pPr>
            <w:r>
              <w:t>Antal anslag</w:t>
            </w:r>
          </w:p>
        </w:tc>
        <w:tc>
          <w:tcPr>
            <w:tcW w:w="992" w:type="dxa"/>
            <w:tcBorders>
              <w:top w:val="single" w:sz="8" w:space="0" w:color="auto"/>
              <w:bottom w:val="single" w:sz="6" w:space="0" w:color="auto"/>
            </w:tcBorders>
            <w:shd w:val="clear" w:color="auto" w:fill="auto"/>
          </w:tcPr>
          <w:p w14:paraId="187B1AA2" w14:textId="77777777" w:rsidR="00E2233D" w:rsidRDefault="00E2233D" w:rsidP="00E80303">
            <w:pPr>
              <w:pStyle w:val="TabellHuvud"/>
            </w:pPr>
            <w:r>
              <w:t>Miljoner kronor</w:t>
            </w:r>
          </w:p>
        </w:tc>
        <w:tc>
          <w:tcPr>
            <w:tcW w:w="1076" w:type="dxa"/>
            <w:tcBorders>
              <w:top w:val="single" w:sz="8" w:space="0" w:color="auto"/>
              <w:bottom w:val="single" w:sz="6" w:space="0" w:color="auto"/>
            </w:tcBorders>
            <w:shd w:val="clear" w:color="auto" w:fill="auto"/>
          </w:tcPr>
          <w:p w14:paraId="45B96CC7" w14:textId="77777777" w:rsidR="00E2233D" w:rsidRDefault="00E2233D" w:rsidP="00E80303">
            <w:pPr>
              <w:pStyle w:val="TabellHuvud"/>
            </w:pPr>
            <w:r>
              <w:t>Andel, procent</w:t>
            </w:r>
          </w:p>
        </w:tc>
      </w:tr>
      <w:tr w:rsidR="00E2233D" w14:paraId="405FAD94" w14:textId="77777777" w:rsidTr="00E80303">
        <w:tc>
          <w:tcPr>
            <w:tcW w:w="2835" w:type="dxa"/>
            <w:tcBorders>
              <w:top w:val="single" w:sz="6" w:space="0" w:color="auto"/>
            </w:tcBorders>
            <w:shd w:val="clear" w:color="auto" w:fill="auto"/>
          </w:tcPr>
          <w:p w14:paraId="05B71A2D" w14:textId="77777777" w:rsidR="00E2233D" w:rsidRDefault="00E2233D" w:rsidP="00E80303">
            <w:pPr>
              <w:pStyle w:val="TabellRader"/>
              <w:jc w:val="left"/>
            </w:pPr>
            <w:r>
              <w:t>1. Rikets styrelse</w:t>
            </w:r>
          </w:p>
        </w:tc>
        <w:tc>
          <w:tcPr>
            <w:tcW w:w="993" w:type="dxa"/>
            <w:tcBorders>
              <w:top w:val="single" w:sz="6" w:space="0" w:color="auto"/>
            </w:tcBorders>
            <w:shd w:val="clear" w:color="auto" w:fill="auto"/>
          </w:tcPr>
          <w:p w14:paraId="5C73DA88" w14:textId="77777777" w:rsidR="00E2233D" w:rsidRDefault="00E2233D" w:rsidP="00E80303">
            <w:pPr>
              <w:pStyle w:val="TabellRader"/>
            </w:pPr>
            <w:r>
              <w:t>4</w:t>
            </w:r>
          </w:p>
        </w:tc>
        <w:tc>
          <w:tcPr>
            <w:tcW w:w="992" w:type="dxa"/>
            <w:tcBorders>
              <w:top w:val="single" w:sz="6" w:space="0" w:color="auto"/>
            </w:tcBorders>
            <w:shd w:val="clear" w:color="auto" w:fill="auto"/>
          </w:tcPr>
          <w:p w14:paraId="6393775C" w14:textId="77777777" w:rsidR="00E2233D" w:rsidRDefault="00E2233D" w:rsidP="00E80303">
            <w:pPr>
              <w:pStyle w:val="TabellRader"/>
            </w:pPr>
            <w:r>
              <w:t>75</w:t>
            </w:r>
          </w:p>
        </w:tc>
        <w:tc>
          <w:tcPr>
            <w:tcW w:w="1076" w:type="dxa"/>
            <w:tcBorders>
              <w:top w:val="single" w:sz="6" w:space="0" w:color="auto"/>
            </w:tcBorders>
            <w:shd w:val="clear" w:color="auto" w:fill="auto"/>
          </w:tcPr>
          <w:p w14:paraId="2B56EA1A" w14:textId="77777777" w:rsidR="00E2233D" w:rsidRDefault="00E2233D" w:rsidP="00E80303">
            <w:pPr>
              <w:pStyle w:val="TabellRader"/>
            </w:pPr>
            <w:r>
              <w:t>0,2</w:t>
            </w:r>
          </w:p>
        </w:tc>
      </w:tr>
      <w:tr w:rsidR="00E2233D" w14:paraId="4F85A510" w14:textId="77777777" w:rsidTr="00E80303">
        <w:tc>
          <w:tcPr>
            <w:tcW w:w="2835" w:type="dxa"/>
            <w:shd w:val="clear" w:color="auto" w:fill="auto"/>
          </w:tcPr>
          <w:p w14:paraId="3192E135" w14:textId="77777777" w:rsidR="00E2233D" w:rsidRDefault="00E2233D" w:rsidP="00E80303">
            <w:pPr>
              <w:pStyle w:val="TabellRader"/>
              <w:jc w:val="left"/>
            </w:pPr>
            <w:r>
              <w:t>4. Rättsväsendet</w:t>
            </w:r>
          </w:p>
        </w:tc>
        <w:tc>
          <w:tcPr>
            <w:tcW w:w="993" w:type="dxa"/>
            <w:shd w:val="clear" w:color="auto" w:fill="auto"/>
          </w:tcPr>
          <w:p w14:paraId="6AD66AF2" w14:textId="77777777" w:rsidR="00E2233D" w:rsidRDefault="00E2233D" w:rsidP="00E80303">
            <w:pPr>
              <w:pStyle w:val="TabellRader"/>
            </w:pPr>
            <w:r>
              <w:t>1</w:t>
            </w:r>
          </w:p>
        </w:tc>
        <w:tc>
          <w:tcPr>
            <w:tcW w:w="992" w:type="dxa"/>
            <w:shd w:val="clear" w:color="auto" w:fill="auto"/>
          </w:tcPr>
          <w:p w14:paraId="3ED1A4B3" w14:textId="77777777" w:rsidR="00E2233D" w:rsidRDefault="00E2233D" w:rsidP="00E80303">
            <w:pPr>
              <w:pStyle w:val="TabellRader"/>
            </w:pPr>
            <w:r>
              <w:t>1</w:t>
            </w:r>
          </w:p>
        </w:tc>
        <w:tc>
          <w:tcPr>
            <w:tcW w:w="1076" w:type="dxa"/>
            <w:shd w:val="clear" w:color="auto" w:fill="auto"/>
          </w:tcPr>
          <w:p w14:paraId="0BA83854" w14:textId="77777777" w:rsidR="00E2233D" w:rsidRDefault="00E2233D" w:rsidP="00E80303">
            <w:pPr>
              <w:pStyle w:val="TabellRader"/>
            </w:pPr>
            <w:r>
              <w:t>0,0</w:t>
            </w:r>
          </w:p>
        </w:tc>
      </w:tr>
      <w:tr w:rsidR="00E2233D" w14:paraId="500E2C51" w14:textId="77777777" w:rsidTr="00E80303">
        <w:tc>
          <w:tcPr>
            <w:tcW w:w="2835" w:type="dxa"/>
            <w:shd w:val="clear" w:color="auto" w:fill="auto"/>
          </w:tcPr>
          <w:p w14:paraId="551A39A4" w14:textId="77777777" w:rsidR="00E2233D" w:rsidRDefault="00E2233D" w:rsidP="00E80303">
            <w:pPr>
              <w:pStyle w:val="TabellRader"/>
              <w:jc w:val="left"/>
            </w:pPr>
            <w:r>
              <w:t>5. Internationell samverkan</w:t>
            </w:r>
          </w:p>
        </w:tc>
        <w:tc>
          <w:tcPr>
            <w:tcW w:w="993" w:type="dxa"/>
            <w:shd w:val="clear" w:color="auto" w:fill="auto"/>
          </w:tcPr>
          <w:p w14:paraId="6A2238D2" w14:textId="77777777" w:rsidR="00E2233D" w:rsidRDefault="00E2233D" w:rsidP="00E80303">
            <w:pPr>
              <w:pStyle w:val="TabellRader"/>
            </w:pPr>
            <w:r>
              <w:t>1</w:t>
            </w:r>
          </w:p>
        </w:tc>
        <w:tc>
          <w:tcPr>
            <w:tcW w:w="992" w:type="dxa"/>
            <w:shd w:val="clear" w:color="auto" w:fill="auto"/>
          </w:tcPr>
          <w:p w14:paraId="3DEAADE0" w14:textId="77777777" w:rsidR="00E2233D" w:rsidRDefault="00E2233D" w:rsidP="00E80303">
            <w:pPr>
              <w:pStyle w:val="TabellRader"/>
            </w:pPr>
            <w:r>
              <w:t>5</w:t>
            </w:r>
          </w:p>
        </w:tc>
        <w:tc>
          <w:tcPr>
            <w:tcW w:w="1076" w:type="dxa"/>
            <w:shd w:val="clear" w:color="auto" w:fill="auto"/>
          </w:tcPr>
          <w:p w14:paraId="6F1D3F31" w14:textId="77777777" w:rsidR="00E2233D" w:rsidRDefault="00E2233D" w:rsidP="00E80303">
            <w:pPr>
              <w:pStyle w:val="TabellRader"/>
            </w:pPr>
            <w:r>
              <w:t>0,0</w:t>
            </w:r>
          </w:p>
        </w:tc>
      </w:tr>
      <w:tr w:rsidR="00E2233D" w14:paraId="61E0EEA3" w14:textId="77777777" w:rsidTr="00E80303">
        <w:tc>
          <w:tcPr>
            <w:tcW w:w="2835" w:type="dxa"/>
            <w:shd w:val="clear" w:color="auto" w:fill="auto"/>
          </w:tcPr>
          <w:p w14:paraId="4AC70075" w14:textId="77777777" w:rsidR="00E2233D" w:rsidRDefault="00E2233D" w:rsidP="00E80303">
            <w:pPr>
              <w:pStyle w:val="TabellRader"/>
              <w:jc w:val="left"/>
            </w:pPr>
            <w:r>
              <w:t>6. Försvar och samhällets beredskap</w:t>
            </w:r>
          </w:p>
        </w:tc>
        <w:tc>
          <w:tcPr>
            <w:tcW w:w="993" w:type="dxa"/>
            <w:shd w:val="clear" w:color="auto" w:fill="auto"/>
          </w:tcPr>
          <w:p w14:paraId="4F696AF6" w14:textId="77777777" w:rsidR="00E2233D" w:rsidRDefault="00E2233D" w:rsidP="00E80303">
            <w:pPr>
              <w:pStyle w:val="TabellRader"/>
            </w:pPr>
            <w:r>
              <w:t>4</w:t>
            </w:r>
          </w:p>
        </w:tc>
        <w:tc>
          <w:tcPr>
            <w:tcW w:w="992" w:type="dxa"/>
            <w:shd w:val="clear" w:color="auto" w:fill="auto"/>
          </w:tcPr>
          <w:p w14:paraId="1A392CC5" w14:textId="77777777" w:rsidR="00E2233D" w:rsidRDefault="00E2233D" w:rsidP="00E80303">
            <w:pPr>
              <w:pStyle w:val="TabellRader"/>
            </w:pPr>
            <w:r>
              <w:t>479</w:t>
            </w:r>
          </w:p>
        </w:tc>
        <w:tc>
          <w:tcPr>
            <w:tcW w:w="1076" w:type="dxa"/>
            <w:shd w:val="clear" w:color="auto" w:fill="auto"/>
          </w:tcPr>
          <w:p w14:paraId="1E774D65" w14:textId="77777777" w:rsidR="00E2233D" w:rsidRDefault="00E2233D" w:rsidP="00E80303">
            <w:pPr>
              <w:pStyle w:val="TabellRader"/>
            </w:pPr>
            <w:r>
              <w:t>1,0</w:t>
            </w:r>
          </w:p>
        </w:tc>
      </w:tr>
      <w:tr w:rsidR="00E2233D" w14:paraId="149F1885" w14:textId="77777777" w:rsidTr="00E80303">
        <w:tc>
          <w:tcPr>
            <w:tcW w:w="2835" w:type="dxa"/>
            <w:shd w:val="clear" w:color="auto" w:fill="auto"/>
          </w:tcPr>
          <w:p w14:paraId="0D2FBFFB" w14:textId="77777777" w:rsidR="00E2233D" w:rsidRDefault="00E2233D" w:rsidP="00E80303">
            <w:pPr>
              <w:pStyle w:val="TabellRader"/>
              <w:jc w:val="left"/>
            </w:pPr>
            <w:r>
              <w:t>7. Internationellt bistånd</w:t>
            </w:r>
          </w:p>
        </w:tc>
        <w:tc>
          <w:tcPr>
            <w:tcW w:w="993" w:type="dxa"/>
            <w:shd w:val="clear" w:color="auto" w:fill="auto"/>
          </w:tcPr>
          <w:p w14:paraId="7BE4AEB6" w14:textId="77777777" w:rsidR="00E2233D" w:rsidRDefault="00E2233D" w:rsidP="00E80303">
            <w:pPr>
              <w:pStyle w:val="TabellRader"/>
            </w:pPr>
            <w:r>
              <w:t>2</w:t>
            </w:r>
          </w:p>
        </w:tc>
        <w:tc>
          <w:tcPr>
            <w:tcW w:w="992" w:type="dxa"/>
            <w:shd w:val="clear" w:color="auto" w:fill="auto"/>
          </w:tcPr>
          <w:p w14:paraId="0F0F749B" w14:textId="77777777" w:rsidR="00E2233D" w:rsidRDefault="00E2233D" w:rsidP="00E80303">
            <w:pPr>
              <w:pStyle w:val="TabellRader"/>
            </w:pPr>
            <w:r>
              <w:t>14</w:t>
            </w:r>
          </w:p>
        </w:tc>
        <w:tc>
          <w:tcPr>
            <w:tcW w:w="1076" w:type="dxa"/>
            <w:shd w:val="clear" w:color="auto" w:fill="auto"/>
          </w:tcPr>
          <w:p w14:paraId="5EF914C8" w14:textId="77777777" w:rsidR="00E2233D" w:rsidRDefault="00E2233D" w:rsidP="00E80303">
            <w:pPr>
              <w:pStyle w:val="TabellRader"/>
            </w:pPr>
            <w:r>
              <w:t>0,0</w:t>
            </w:r>
          </w:p>
        </w:tc>
      </w:tr>
      <w:tr w:rsidR="00E2233D" w14:paraId="75441B0D" w14:textId="77777777" w:rsidTr="00E80303">
        <w:tc>
          <w:tcPr>
            <w:tcW w:w="2835" w:type="dxa"/>
            <w:shd w:val="clear" w:color="auto" w:fill="auto"/>
          </w:tcPr>
          <w:p w14:paraId="367C7451" w14:textId="77777777" w:rsidR="00E2233D" w:rsidRDefault="00E2233D" w:rsidP="00E80303">
            <w:pPr>
              <w:pStyle w:val="TabellRader"/>
              <w:jc w:val="left"/>
            </w:pPr>
            <w:r>
              <w:t>8. Migration</w:t>
            </w:r>
          </w:p>
        </w:tc>
        <w:tc>
          <w:tcPr>
            <w:tcW w:w="993" w:type="dxa"/>
            <w:shd w:val="clear" w:color="auto" w:fill="auto"/>
          </w:tcPr>
          <w:p w14:paraId="5F8724A3" w14:textId="77777777" w:rsidR="00E2233D" w:rsidRDefault="00E2233D" w:rsidP="00E80303">
            <w:pPr>
              <w:pStyle w:val="TabellRader"/>
            </w:pPr>
            <w:r>
              <w:t>3</w:t>
            </w:r>
          </w:p>
        </w:tc>
        <w:tc>
          <w:tcPr>
            <w:tcW w:w="992" w:type="dxa"/>
            <w:shd w:val="clear" w:color="auto" w:fill="auto"/>
          </w:tcPr>
          <w:p w14:paraId="5E95598E" w14:textId="77777777" w:rsidR="00E2233D" w:rsidRDefault="00E2233D" w:rsidP="00E80303">
            <w:pPr>
              <w:pStyle w:val="TabellRader"/>
            </w:pPr>
            <w:r>
              <w:t>2 964</w:t>
            </w:r>
          </w:p>
        </w:tc>
        <w:tc>
          <w:tcPr>
            <w:tcW w:w="1076" w:type="dxa"/>
            <w:shd w:val="clear" w:color="auto" w:fill="auto"/>
          </w:tcPr>
          <w:p w14:paraId="22997C59" w14:textId="77777777" w:rsidR="00E2233D" w:rsidRDefault="00E2233D" w:rsidP="00E80303">
            <w:pPr>
              <w:pStyle w:val="TabellRader"/>
            </w:pPr>
            <w:r>
              <w:t>6,0</w:t>
            </w:r>
          </w:p>
        </w:tc>
      </w:tr>
      <w:tr w:rsidR="00E2233D" w14:paraId="1B107518" w14:textId="77777777" w:rsidTr="00E80303">
        <w:tc>
          <w:tcPr>
            <w:tcW w:w="2835" w:type="dxa"/>
            <w:shd w:val="clear" w:color="auto" w:fill="auto"/>
          </w:tcPr>
          <w:p w14:paraId="50CEAED1" w14:textId="77777777" w:rsidR="00E2233D" w:rsidRDefault="00E2233D" w:rsidP="00E80303">
            <w:pPr>
              <w:pStyle w:val="TabellRader"/>
              <w:jc w:val="left"/>
            </w:pPr>
            <w:r>
              <w:t>9. Hälsovård, sjukvård och social omsorg</w:t>
            </w:r>
          </w:p>
        </w:tc>
        <w:tc>
          <w:tcPr>
            <w:tcW w:w="993" w:type="dxa"/>
            <w:shd w:val="clear" w:color="auto" w:fill="auto"/>
          </w:tcPr>
          <w:p w14:paraId="241573C0" w14:textId="77777777" w:rsidR="00E2233D" w:rsidRDefault="00E2233D" w:rsidP="00E80303">
            <w:pPr>
              <w:pStyle w:val="TabellRader"/>
            </w:pPr>
            <w:r>
              <w:t>15</w:t>
            </w:r>
          </w:p>
        </w:tc>
        <w:tc>
          <w:tcPr>
            <w:tcW w:w="992" w:type="dxa"/>
            <w:shd w:val="clear" w:color="auto" w:fill="auto"/>
          </w:tcPr>
          <w:p w14:paraId="66064ED6" w14:textId="77777777" w:rsidR="00E2233D" w:rsidRDefault="00E2233D" w:rsidP="00E80303">
            <w:pPr>
              <w:pStyle w:val="TabellRader"/>
            </w:pPr>
            <w:r>
              <w:t>26 785</w:t>
            </w:r>
          </w:p>
        </w:tc>
        <w:tc>
          <w:tcPr>
            <w:tcW w:w="1076" w:type="dxa"/>
            <w:shd w:val="clear" w:color="auto" w:fill="auto"/>
          </w:tcPr>
          <w:p w14:paraId="1B0B4987" w14:textId="77777777" w:rsidR="00E2233D" w:rsidRDefault="00E2233D" w:rsidP="00E80303">
            <w:pPr>
              <w:pStyle w:val="TabellRader"/>
            </w:pPr>
            <w:r>
              <w:t>53,9</w:t>
            </w:r>
          </w:p>
        </w:tc>
      </w:tr>
      <w:tr w:rsidR="00E2233D" w14:paraId="3A36102B" w14:textId="77777777" w:rsidTr="00E80303">
        <w:tc>
          <w:tcPr>
            <w:tcW w:w="2835" w:type="dxa"/>
            <w:shd w:val="clear" w:color="auto" w:fill="auto"/>
          </w:tcPr>
          <w:p w14:paraId="6168E445" w14:textId="77777777" w:rsidR="00E2233D" w:rsidRDefault="00E2233D" w:rsidP="00E80303">
            <w:pPr>
              <w:pStyle w:val="TabellRader"/>
              <w:jc w:val="left"/>
            </w:pPr>
            <w:r>
              <w:t>10. Ekonomisk trygghet vid sjukdom och handikapp</w:t>
            </w:r>
          </w:p>
        </w:tc>
        <w:tc>
          <w:tcPr>
            <w:tcW w:w="993" w:type="dxa"/>
            <w:shd w:val="clear" w:color="auto" w:fill="auto"/>
          </w:tcPr>
          <w:p w14:paraId="100A2102" w14:textId="77777777" w:rsidR="00E2233D" w:rsidRDefault="00E2233D" w:rsidP="00E80303">
            <w:pPr>
              <w:pStyle w:val="TabellRader"/>
            </w:pPr>
            <w:r>
              <w:t>2</w:t>
            </w:r>
          </w:p>
        </w:tc>
        <w:tc>
          <w:tcPr>
            <w:tcW w:w="992" w:type="dxa"/>
            <w:shd w:val="clear" w:color="auto" w:fill="auto"/>
          </w:tcPr>
          <w:p w14:paraId="6FA0F974" w14:textId="77777777" w:rsidR="00E2233D" w:rsidRDefault="00E2233D" w:rsidP="00E80303">
            <w:pPr>
              <w:pStyle w:val="TabellRader"/>
            </w:pPr>
            <w:r>
              <w:t>1 392</w:t>
            </w:r>
          </w:p>
        </w:tc>
        <w:tc>
          <w:tcPr>
            <w:tcW w:w="1076" w:type="dxa"/>
            <w:shd w:val="clear" w:color="auto" w:fill="auto"/>
          </w:tcPr>
          <w:p w14:paraId="0D8ECC08" w14:textId="77777777" w:rsidR="00E2233D" w:rsidRDefault="00E2233D" w:rsidP="00E80303">
            <w:pPr>
              <w:pStyle w:val="TabellRader"/>
            </w:pPr>
            <w:r>
              <w:t>2,8</w:t>
            </w:r>
          </w:p>
        </w:tc>
      </w:tr>
      <w:tr w:rsidR="00E2233D" w14:paraId="75383883" w14:textId="77777777" w:rsidTr="00E80303">
        <w:tc>
          <w:tcPr>
            <w:tcW w:w="2835" w:type="dxa"/>
            <w:shd w:val="clear" w:color="auto" w:fill="auto"/>
          </w:tcPr>
          <w:p w14:paraId="4717237A" w14:textId="77777777" w:rsidR="00E2233D" w:rsidRDefault="00E2233D" w:rsidP="00E80303">
            <w:pPr>
              <w:pStyle w:val="TabellRader"/>
              <w:jc w:val="left"/>
            </w:pPr>
            <w:r>
              <w:t>13. Integration och jämställdhet</w:t>
            </w:r>
          </w:p>
        </w:tc>
        <w:tc>
          <w:tcPr>
            <w:tcW w:w="993" w:type="dxa"/>
            <w:shd w:val="clear" w:color="auto" w:fill="auto"/>
          </w:tcPr>
          <w:p w14:paraId="5DB8E1B3" w14:textId="77777777" w:rsidR="00E2233D" w:rsidRDefault="00E2233D" w:rsidP="00E80303">
            <w:pPr>
              <w:pStyle w:val="TabellRader"/>
            </w:pPr>
            <w:r>
              <w:t>4</w:t>
            </w:r>
          </w:p>
        </w:tc>
        <w:tc>
          <w:tcPr>
            <w:tcW w:w="992" w:type="dxa"/>
            <w:shd w:val="clear" w:color="auto" w:fill="auto"/>
          </w:tcPr>
          <w:p w14:paraId="18B77CD3" w14:textId="77777777" w:rsidR="00E2233D" w:rsidRDefault="00E2233D" w:rsidP="00E80303">
            <w:pPr>
              <w:pStyle w:val="TabellRader"/>
            </w:pPr>
            <w:r>
              <w:t>3 950</w:t>
            </w:r>
          </w:p>
        </w:tc>
        <w:tc>
          <w:tcPr>
            <w:tcW w:w="1076" w:type="dxa"/>
            <w:shd w:val="clear" w:color="auto" w:fill="auto"/>
          </w:tcPr>
          <w:p w14:paraId="523C7A9A" w14:textId="77777777" w:rsidR="00E2233D" w:rsidRDefault="00E2233D" w:rsidP="00E80303">
            <w:pPr>
              <w:pStyle w:val="TabellRader"/>
            </w:pPr>
            <w:r>
              <w:t>7,9</w:t>
            </w:r>
          </w:p>
        </w:tc>
      </w:tr>
      <w:tr w:rsidR="00E2233D" w14:paraId="2971945E" w14:textId="77777777" w:rsidTr="00E80303">
        <w:tc>
          <w:tcPr>
            <w:tcW w:w="2835" w:type="dxa"/>
            <w:shd w:val="clear" w:color="auto" w:fill="auto"/>
          </w:tcPr>
          <w:p w14:paraId="08DD003D" w14:textId="77777777" w:rsidR="00E2233D" w:rsidRDefault="00E2233D" w:rsidP="00E80303">
            <w:pPr>
              <w:pStyle w:val="TabellRader"/>
              <w:jc w:val="left"/>
            </w:pPr>
            <w:r>
              <w:t>14. Arbetsmarknad och arbetsliv</w:t>
            </w:r>
          </w:p>
        </w:tc>
        <w:tc>
          <w:tcPr>
            <w:tcW w:w="993" w:type="dxa"/>
            <w:shd w:val="clear" w:color="auto" w:fill="auto"/>
          </w:tcPr>
          <w:p w14:paraId="215EE75F" w14:textId="77777777" w:rsidR="00E2233D" w:rsidRDefault="00E2233D" w:rsidP="00E80303">
            <w:pPr>
              <w:pStyle w:val="TabellRader"/>
            </w:pPr>
            <w:r>
              <w:t>3</w:t>
            </w:r>
          </w:p>
        </w:tc>
        <w:tc>
          <w:tcPr>
            <w:tcW w:w="992" w:type="dxa"/>
            <w:shd w:val="clear" w:color="auto" w:fill="auto"/>
          </w:tcPr>
          <w:p w14:paraId="50DEFEBA" w14:textId="77777777" w:rsidR="00E2233D" w:rsidRDefault="00E2233D" w:rsidP="00E80303">
            <w:pPr>
              <w:pStyle w:val="TabellRader"/>
            </w:pPr>
            <w:r>
              <w:t>3 716</w:t>
            </w:r>
          </w:p>
        </w:tc>
        <w:tc>
          <w:tcPr>
            <w:tcW w:w="1076" w:type="dxa"/>
            <w:shd w:val="clear" w:color="auto" w:fill="auto"/>
          </w:tcPr>
          <w:p w14:paraId="15DF0FE5" w14:textId="77777777" w:rsidR="00E2233D" w:rsidRDefault="00E2233D" w:rsidP="00E80303">
            <w:pPr>
              <w:pStyle w:val="TabellRader"/>
            </w:pPr>
            <w:r>
              <w:t>7,5</w:t>
            </w:r>
          </w:p>
        </w:tc>
      </w:tr>
      <w:tr w:rsidR="00E2233D" w14:paraId="21816B7B" w14:textId="77777777" w:rsidTr="00E80303">
        <w:tc>
          <w:tcPr>
            <w:tcW w:w="2835" w:type="dxa"/>
            <w:shd w:val="clear" w:color="auto" w:fill="auto"/>
          </w:tcPr>
          <w:p w14:paraId="05559B44" w14:textId="77777777" w:rsidR="00E2233D" w:rsidRDefault="00E2233D" w:rsidP="00E80303">
            <w:pPr>
              <w:pStyle w:val="TabellRader"/>
              <w:jc w:val="left"/>
            </w:pPr>
            <w:r>
              <w:t>16. Utbildning och universitetsforskning</w:t>
            </w:r>
          </w:p>
        </w:tc>
        <w:tc>
          <w:tcPr>
            <w:tcW w:w="993" w:type="dxa"/>
            <w:shd w:val="clear" w:color="auto" w:fill="auto"/>
          </w:tcPr>
          <w:p w14:paraId="40322D43" w14:textId="77777777" w:rsidR="00E2233D" w:rsidRDefault="00E2233D" w:rsidP="00E80303">
            <w:pPr>
              <w:pStyle w:val="TabellRader"/>
            </w:pPr>
            <w:r>
              <w:t>11</w:t>
            </w:r>
          </w:p>
        </w:tc>
        <w:tc>
          <w:tcPr>
            <w:tcW w:w="992" w:type="dxa"/>
            <w:shd w:val="clear" w:color="auto" w:fill="auto"/>
          </w:tcPr>
          <w:p w14:paraId="5FFF2799" w14:textId="77777777" w:rsidR="00E2233D" w:rsidRDefault="00E2233D" w:rsidP="00E80303">
            <w:pPr>
              <w:pStyle w:val="TabellRader"/>
            </w:pPr>
            <w:r>
              <w:t>7 909</w:t>
            </w:r>
          </w:p>
        </w:tc>
        <w:tc>
          <w:tcPr>
            <w:tcW w:w="1076" w:type="dxa"/>
            <w:shd w:val="clear" w:color="auto" w:fill="auto"/>
          </w:tcPr>
          <w:p w14:paraId="5A9F04A1" w14:textId="77777777" w:rsidR="00E2233D" w:rsidRDefault="00E2233D" w:rsidP="00E80303">
            <w:pPr>
              <w:pStyle w:val="TabellRader"/>
            </w:pPr>
            <w:r>
              <w:t>15,9</w:t>
            </w:r>
          </w:p>
        </w:tc>
      </w:tr>
      <w:tr w:rsidR="00E2233D" w14:paraId="6F654437" w14:textId="77777777" w:rsidTr="00E80303">
        <w:tc>
          <w:tcPr>
            <w:tcW w:w="2835" w:type="dxa"/>
            <w:shd w:val="clear" w:color="auto" w:fill="auto"/>
          </w:tcPr>
          <w:p w14:paraId="7D052319" w14:textId="77777777" w:rsidR="00E2233D" w:rsidRDefault="00E2233D" w:rsidP="00E80303">
            <w:pPr>
              <w:pStyle w:val="TabellRader"/>
              <w:jc w:val="left"/>
            </w:pPr>
            <w:r>
              <w:t>17. Kultur, medier, trossamfund och fritid</w:t>
            </w:r>
          </w:p>
        </w:tc>
        <w:tc>
          <w:tcPr>
            <w:tcW w:w="993" w:type="dxa"/>
            <w:shd w:val="clear" w:color="auto" w:fill="auto"/>
          </w:tcPr>
          <w:p w14:paraId="492078FB" w14:textId="77777777" w:rsidR="00E2233D" w:rsidRDefault="00E2233D" w:rsidP="00E80303">
            <w:pPr>
              <w:pStyle w:val="TabellRader"/>
            </w:pPr>
            <w:r>
              <w:t>7</w:t>
            </w:r>
          </w:p>
        </w:tc>
        <w:tc>
          <w:tcPr>
            <w:tcW w:w="992" w:type="dxa"/>
            <w:shd w:val="clear" w:color="auto" w:fill="auto"/>
          </w:tcPr>
          <w:p w14:paraId="7DCE1B9B" w14:textId="77777777" w:rsidR="00E2233D" w:rsidRDefault="00E2233D" w:rsidP="00E80303">
            <w:pPr>
              <w:pStyle w:val="TabellRader"/>
            </w:pPr>
            <w:r>
              <w:t>911</w:t>
            </w:r>
          </w:p>
        </w:tc>
        <w:tc>
          <w:tcPr>
            <w:tcW w:w="1076" w:type="dxa"/>
            <w:shd w:val="clear" w:color="auto" w:fill="auto"/>
          </w:tcPr>
          <w:p w14:paraId="6706151F" w14:textId="77777777" w:rsidR="00E2233D" w:rsidRDefault="00E2233D" w:rsidP="00E80303">
            <w:pPr>
              <w:pStyle w:val="TabellRader"/>
            </w:pPr>
            <w:r>
              <w:t>1,8</w:t>
            </w:r>
          </w:p>
        </w:tc>
      </w:tr>
      <w:tr w:rsidR="00E2233D" w14:paraId="7DC3BDFA" w14:textId="77777777" w:rsidTr="00E80303">
        <w:tc>
          <w:tcPr>
            <w:tcW w:w="2835" w:type="dxa"/>
            <w:shd w:val="clear" w:color="auto" w:fill="auto"/>
          </w:tcPr>
          <w:p w14:paraId="1AF6D8C9" w14:textId="77777777" w:rsidR="00E2233D" w:rsidRDefault="00E2233D" w:rsidP="00E80303">
            <w:pPr>
              <w:pStyle w:val="TabellRader"/>
              <w:jc w:val="left"/>
            </w:pPr>
            <w:r>
              <w:t>18. Samhällsplanering, bostadsförsörjning, byggande och konsumentpolitik</w:t>
            </w:r>
          </w:p>
        </w:tc>
        <w:tc>
          <w:tcPr>
            <w:tcW w:w="993" w:type="dxa"/>
            <w:shd w:val="clear" w:color="auto" w:fill="auto"/>
          </w:tcPr>
          <w:p w14:paraId="0AE75297" w14:textId="77777777" w:rsidR="00E2233D" w:rsidRDefault="00E2233D" w:rsidP="00E80303">
            <w:pPr>
              <w:pStyle w:val="TabellRader"/>
            </w:pPr>
            <w:r>
              <w:t>1</w:t>
            </w:r>
          </w:p>
        </w:tc>
        <w:tc>
          <w:tcPr>
            <w:tcW w:w="992" w:type="dxa"/>
            <w:shd w:val="clear" w:color="auto" w:fill="auto"/>
          </w:tcPr>
          <w:p w14:paraId="67582DD7" w14:textId="77777777" w:rsidR="00E2233D" w:rsidRDefault="00E2233D" w:rsidP="00E80303">
            <w:pPr>
              <w:pStyle w:val="TabellRader"/>
            </w:pPr>
            <w:r>
              <w:t>10</w:t>
            </w:r>
          </w:p>
        </w:tc>
        <w:tc>
          <w:tcPr>
            <w:tcW w:w="1076" w:type="dxa"/>
            <w:shd w:val="clear" w:color="auto" w:fill="auto"/>
          </w:tcPr>
          <w:p w14:paraId="3CE379C8" w14:textId="77777777" w:rsidR="00E2233D" w:rsidRDefault="00E2233D" w:rsidP="00E80303">
            <w:pPr>
              <w:pStyle w:val="TabellRader"/>
            </w:pPr>
            <w:r>
              <w:t>0,0</w:t>
            </w:r>
          </w:p>
        </w:tc>
      </w:tr>
      <w:tr w:rsidR="00E2233D" w14:paraId="020008BE" w14:textId="77777777" w:rsidTr="00E80303">
        <w:tc>
          <w:tcPr>
            <w:tcW w:w="2835" w:type="dxa"/>
            <w:shd w:val="clear" w:color="auto" w:fill="auto"/>
          </w:tcPr>
          <w:p w14:paraId="595C153B" w14:textId="77777777" w:rsidR="00E2233D" w:rsidRDefault="00E2233D" w:rsidP="00E80303">
            <w:pPr>
              <w:pStyle w:val="TabellRader"/>
              <w:jc w:val="left"/>
            </w:pPr>
            <w:r>
              <w:t>19. Regional tillväxt</w:t>
            </w:r>
          </w:p>
        </w:tc>
        <w:tc>
          <w:tcPr>
            <w:tcW w:w="993" w:type="dxa"/>
            <w:shd w:val="clear" w:color="auto" w:fill="auto"/>
          </w:tcPr>
          <w:p w14:paraId="3CA76A8D" w14:textId="77777777" w:rsidR="00E2233D" w:rsidRDefault="00E2233D" w:rsidP="00E80303">
            <w:pPr>
              <w:pStyle w:val="TabellRader"/>
            </w:pPr>
            <w:r>
              <w:t>2</w:t>
            </w:r>
          </w:p>
        </w:tc>
        <w:tc>
          <w:tcPr>
            <w:tcW w:w="992" w:type="dxa"/>
            <w:shd w:val="clear" w:color="auto" w:fill="auto"/>
          </w:tcPr>
          <w:p w14:paraId="7DAF6F32" w14:textId="77777777" w:rsidR="00E2233D" w:rsidRDefault="00E2233D" w:rsidP="00E80303">
            <w:pPr>
              <w:pStyle w:val="TabellRader"/>
            </w:pPr>
            <w:r>
              <w:t>689</w:t>
            </w:r>
          </w:p>
        </w:tc>
        <w:tc>
          <w:tcPr>
            <w:tcW w:w="1076" w:type="dxa"/>
            <w:shd w:val="clear" w:color="auto" w:fill="auto"/>
          </w:tcPr>
          <w:p w14:paraId="4E49D869" w14:textId="77777777" w:rsidR="00E2233D" w:rsidRDefault="00E2233D" w:rsidP="00E80303">
            <w:pPr>
              <w:pStyle w:val="TabellRader"/>
            </w:pPr>
            <w:r>
              <w:t>1,4</w:t>
            </w:r>
          </w:p>
        </w:tc>
      </w:tr>
      <w:tr w:rsidR="00E2233D" w14:paraId="3170A849" w14:textId="77777777" w:rsidTr="00E80303">
        <w:tc>
          <w:tcPr>
            <w:tcW w:w="2835" w:type="dxa"/>
            <w:shd w:val="clear" w:color="auto" w:fill="auto"/>
          </w:tcPr>
          <w:p w14:paraId="565C1745" w14:textId="77777777" w:rsidR="00E2233D" w:rsidRDefault="00E2233D" w:rsidP="00E80303">
            <w:pPr>
              <w:pStyle w:val="TabellRader"/>
              <w:jc w:val="left"/>
            </w:pPr>
            <w:r>
              <w:t>20. Allmän miljö- och naturvård</w:t>
            </w:r>
          </w:p>
        </w:tc>
        <w:tc>
          <w:tcPr>
            <w:tcW w:w="993" w:type="dxa"/>
            <w:shd w:val="clear" w:color="auto" w:fill="auto"/>
          </w:tcPr>
          <w:p w14:paraId="25F59F64" w14:textId="77777777" w:rsidR="00E2233D" w:rsidRDefault="00E2233D" w:rsidP="00E80303">
            <w:pPr>
              <w:pStyle w:val="TabellRader"/>
            </w:pPr>
            <w:r>
              <w:t>5</w:t>
            </w:r>
          </w:p>
        </w:tc>
        <w:tc>
          <w:tcPr>
            <w:tcW w:w="992" w:type="dxa"/>
            <w:shd w:val="clear" w:color="auto" w:fill="auto"/>
          </w:tcPr>
          <w:p w14:paraId="5AF08A54" w14:textId="77777777" w:rsidR="00E2233D" w:rsidRDefault="00E2233D" w:rsidP="00E80303">
            <w:pPr>
              <w:pStyle w:val="TabellRader"/>
            </w:pPr>
            <w:r>
              <w:t>322</w:t>
            </w:r>
          </w:p>
        </w:tc>
        <w:tc>
          <w:tcPr>
            <w:tcW w:w="1076" w:type="dxa"/>
            <w:shd w:val="clear" w:color="auto" w:fill="auto"/>
          </w:tcPr>
          <w:p w14:paraId="58F7B1E6" w14:textId="77777777" w:rsidR="00E2233D" w:rsidRDefault="00E2233D" w:rsidP="00E80303">
            <w:pPr>
              <w:pStyle w:val="TabellRader"/>
            </w:pPr>
            <w:r>
              <w:t>0,6</w:t>
            </w:r>
          </w:p>
        </w:tc>
      </w:tr>
      <w:tr w:rsidR="00E2233D" w14:paraId="79514428" w14:textId="77777777" w:rsidTr="00E80303">
        <w:tc>
          <w:tcPr>
            <w:tcW w:w="2835" w:type="dxa"/>
            <w:shd w:val="clear" w:color="auto" w:fill="auto"/>
          </w:tcPr>
          <w:p w14:paraId="49F4C94B" w14:textId="77777777" w:rsidR="00E2233D" w:rsidRDefault="00E2233D" w:rsidP="00E80303">
            <w:pPr>
              <w:pStyle w:val="TabellRader"/>
              <w:jc w:val="left"/>
            </w:pPr>
            <w:r>
              <w:t>21. Energi</w:t>
            </w:r>
          </w:p>
        </w:tc>
        <w:tc>
          <w:tcPr>
            <w:tcW w:w="993" w:type="dxa"/>
            <w:shd w:val="clear" w:color="auto" w:fill="auto"/>
          </w:tcPr>
          <w:p w14:paraId="4EDB14BE" w14:textId="77777777" w:rsidR="00E2233D" w:rsidRDefault="00E2233D" w:rsidP="00E80303">
            <w:pPr>
              <w:pStyle w:val="TabellRader"/>
            </w:pPr>
            <w:r>
              <w:t>5</w:t>
            </w:r>
          </w:p>
        </w:tc>
        <w:tc>
          <w:tcPr>
            <w:tcW w:w="992" w:type="dxa"/>
            <w:shd w:val="clear" w:color="auto" w:fill="auto"/>
          </w:tcPr>
          <w:p w14:paraId="45B79657" w14:textId="77777777" w:rsidR="00E2233D" w:rsidRDefault="00E2233D" w:rsidP="00E80303">
            <w:pPr>
              <w:pStyle w:val="TabellRader"/>
            </w:pPr>
            <w:r>
              <w:t>231</w:t>
            </w:r>
          </w:p>
        </w:tc>
        <w:tc>
          <w:tcPr>
            <w:tcW w:w="1076" w:type="dxa"/>
            <w:shd w:val="clear" w:color="auto" w:fill="auto"/>
          </w:tcPr>
          <w:p w14:paraId="2F0F4EDD" w14:textId="77777777" w:rsidR="00E2233D" w:rsidRDefault="00E2233D" w:rsidP="00E80303">
            <w:pPr>
              <w:pStyle w:val="TabellRader"/>
            </w:pPr>
            <w:r>
              <w:t>0,5</w:t>
            </w:r>
          </w:p>
        </w:tc>
      </w:tr>
      <w:tr w:rsidR="00E2233D" w14:paraId="02EC5648" w14:textId="77777777" w:rsidTr="00E80303">
        <w:tc>
          <w:tcPr>
            <w:tcW w:w="2835" w:type="dxa"/>
            <w:shd w:val="clear" w:color="auto" w:fill="auto"/>
          </w:tcPr>
          <w:p w14:paraId="3DB0A47F" w14:textId="77777777" w:rsidR="00E2233D" w:rsidRDefault="00E2233D" w:rsidP="00E80303">
            <w:pPr>
              <w:pStyle w:val="TabellRader"/>
              <w:jc w:val="left"/>
            </w:pPr>
            <w:r>
              <w:t>22. Kommunikationer</w:t>
            </w:r>
          </w:p>
        </w:tc>
        <w:tc>
          <w:tcPr>
            <w:tcW w:w="993" w:type="dxa"/>
            <w:shd w:val="clear" w:color="auto" w:fill="auto"/>
          </w:tcPr>
          <w:p w14:paraId="3CA3809E" w14:textId="77777777" w:rsidR="00E2233D" w:rsidRDefault="00E2233D" w:rsidP="00E80303">
            <w:pPr>
              <w:pStyle w:val="TabellRader"/>
            </w:pPr>
            <w:r>
              <w:t>5</w:t>
            </w:r>
          </w:p>
        </w:tc>
        <w:tc>
          <w:tcPr>
            <w:tcW w:w="992" w:type="dxa"/>
            <w:shd w:val="clear" w:color="auto" w:fill="auto"/>
          </w:tcPr>
          <w:p w14:paraId="6789F720" w14:textId="77777777" w:rsidR="00E2233D" w:rsidRDefault="00E2233D" w:rsidP="00E80303">
            <w:pPr>
              <w:pStyle w:val="TabellRader"/>
            </w:pPr>
            <w:r>
              <w:t>45</w:t>
            </w:r>
          </w:p>
        </w:tc>
        <w:tc>
          <w:tcPr>
            <w:tcW w:w="1076" w:type="dxa"/>
            <w:shd w:val="clear" w:color="auto" w:fill="auto"/>
          </w:tcPr>
          <w:p w14:paraId="32DA7CA3" w14:textId="77777777" w:rsidR="00E2233D" w:rsidRDefault="00E2233D" w:rsidP="00E80303">
            <w:pPr>
              <w:pStyle w:val="TabellRader"/>
            </w:pPr>
            <w:r>
              <w:t>0,1</w:t>
            </w:r>
          </w:p>
        </w:tc>
      </w:tr>
      <w:tr w:rsidR="00E2233D" w14:paraId="08455A61" w14:textId="77777777" w:rsidTr="00E80303">
        <w:tc>
          <w:tcPr>
            <w:tcW w:w="2835" w:type="dxa"/>
            <w:shd w:val="clear" w:color="auto" w:fill="auto"/>
          </w:tcPr>
          <w:p w14:paraId="3FB6AC32" w14:textId="77777777" w:rsidR="00E2233D" w:rsidRDefault="00E2233D" w:rsidP="00E80303">
            <w:pPr>
              <w:pStyle w:val="TabellRader"/>
              <w:jc w:val="left"/>
            </w:pPr>
            <w:r>
              <w:t>23. Areella näringar, landsbygd och livsmedel</w:t>
            </w:r>
          </w:p>
        </w:tc>
        <w:tc>
          <w:tcPr>
            <w:tcW w:w="993" w:type="dxa"/>
            <w:shd w:val="clear" w:color="auto" w:fill="auto"/>
          </w:tcPr>
          <w:p w14:paraId="5DF8E22A" w14:textId="77777777" w:rsidR="00E2233D" w:rsidRDefault="00E2233D" w:rsidP="00E80303">
            <w:pPr>
              <w:pStyle w:val="TabellRader"/>
            </w:pPr>
            <w:r>
              <w:t>1</w:t>
            </w:r>
          </w:p>
        </w:tc>
        <w:tc>
          <w:tcPr>
            <w:tcW w:w="992" w:type="dxa"/>
            <w:shd w:val="clear" w:color="auto" w:fill="auto"/>
          </w:tcPr>
          <w:p w14:paraId="30095A99" w14:textId="77777777" w:rsidR="00E2233D" w:rsidRDefault="00E2233D" w:rsidP="00E80303">
            <w:pPr>
              <w:pStyle w:val="TabellRader"/>
            </w:pPr>
            <w:r>
              <w:t>76</w:t>
            </w:r>
          </w:p>
        </w:tc>
        <w:tc>
          <w:tcPr>
            <w:tcW w:w="1076" w:type="dxa"/>
            <w:shd w:val="clear" w:color="auto" w:fill="auto"/>
          </w:tcPr>
          <w:p w14:paraId="71E5644A" w14:textId="77777777" w:rsidR="00E2233D" w:rsidRDefault="00E2233D" w:rsidP="00E80303">
            <w:pPr>
              <w:pStyle w:val="TabellRader"/>
            </w:pPr>
            <w:r>
              <w:t>0,2</w:t>
            </w:r>
          </w:p>
        </w:tc>
      </w:tr>
      <w:tr w:rsidR="00E2233D" w14:paraId="4E23F83C" w14:textId="77777777" w:rsidTr="00E80303">
        <w:tc>
          <w:tcPr>
            <w:tcW w:w="2835" w:type="dxa"/>
            <w:shd w:val="clear" w:color="auto" w:fill="auto"/>
          </w:tcPr>
          <w:p w14:paraId="67A8F980" w14:textId="77777777" w:rsidR="00E2233D" w:rsidRDefault="00E2233D" w:rsidP="00E80303">
            <w:pPr>
              <w:pStyle w:val="TabellRader"/>
              <w:jc w:val="left"/>
            </w:pPr>
            <w:r>
              <w:t>24. Näringsliv</w:t>
            </w:r>
          </w:p>
        </w:tc>
        <w:tc>
          <w:tcPr>
            <w:tcW w:w="993" w:type="dxa"/>
            <w:shd w:val="clear" w:color="auto" w:fill="auto"/>
          </w:tcPr>
          <w:p w14:paraId="5878A187" w14:textId="77777777" w:rsidR="00E2233D" w:rsidRDefault="00E2233D" w:rsidP="00E80303">
            <w:pPr>
              <w:pStyle w:val="TabellRader"/>
            </w:pPr>
            <w:r>
              <w:t>2</w:t>
            </w:r>
          </w:p>
        </w:tc>
        <w:tc>
          <w:tcPr>
            <w:tcW w:w="992" w:type="dxa"/>
            <w:shd w:val="clear" w:color="auto" w:fill="auto"/>
          </w:tcPr>
          <w:p w14:paraId="26D9A5D1" w14:textId="77777777" w:rsidR="00E2233D" w:rsidRDefault="00E2233D" w:rsidP="00E80303">
            <w:pPr>
              <w:pStyle w:val="TabellRader"/>
            </w:pPr>
            <w:r>
              <w:t>110</w:t>
            </w:r>
          </w:p>
        </w:tc>
        <w:tc>
          <w:tcPr>
            <w:tcW w:w="1076" w:type="dxa"/>
            <w:shd w:val="clear" w:color="auto" w:fill="auto"/>
          </w:tcPr>
          <w:p w14:paraId="06BAFA60" w14:textId="77777777" w:rsidR="00E2233D" w:rsidRDefault="00E2233D" w:rsidP="00E80303">
            <w:pPr>
              <w:pStyle w:val="TabellRader"/>
            </w:pPr>
            <w:r>
              <w:t>0,2</w:t>
            </w:r>
          </w:p>
        </w:tc>
      </w:tr>
      <w:tr w:rsidR="00E2233D" w14:paraId="4F17907D" w14:textId="77777777" w:rsidTr="00E80303">
        <w:tc>
          <w:tcPr>
            <w:tcW w:w="2835" w:type="dxa"/>
            <w:tcBorders>
              <w:bottom w:val="single" w:sz="8" w:space="0" w:color="auto"/>
            </w:tcBorders>
            <w:shd w:val="clear" w:color="auto" w:fill="auto"/>
          </w:tcPr>
          <w:p w14:paraId="54F6FAF3" w14:textId="77777777" w:rsidR="00E2233D" w:rsidRDefault="00E2233D" w:rsidP="00E80303">
            <w:pPr>
              <w:pStyle w:val="TabellSlutsumma"/>
              <w:jc w:val="left"/>
            </w:pPr>
            <w:r>
              <w:t>Summa</w:t>
            </w:r>
          </w:p>
        </w:tc>
        <w:tc>
          <w:tcPr>
            <w:tcW w:w="993" w:type="dxa"/>
            <w:tcBorders>
              <w:bottom w:val="single" w:sz="8" w:space="0" w:color="auto"/>
            </w:tcBorders>
            <w:shd w:val="clear" w:color="auto" w:fill="auto"/>
          </w:tcPr>
          <w:p w14:paraId="22061E5C" w14:textId="77777777" w:rsidR="00E2233D" w:rsidRDefault="00E2233D" w:rsidP="00E80303">
            <w:pPr>
              <w:pStyle w:val="TabellSlutsumma"/>
            </w:pPr>
            <w:r>
              <w:t>78</w:t>
            </w:r>
          </w:p>
        </w:tc>
        <w:tc>
          <w:tcPr>
            <w:tcW w:w="992" w:type="dxa"/>
            <w:tcBorders>
              <w:bottom w:val="single" w:sz="8" w:space="0" w:color="auto"/>
            </w:tcBorders>
            <w:shd w:val="clear" w:color="auto" w:fill="auto"/>
          </w:tcPr>
          <w:p w14:paraId="5FC78058" w14:textId="77777777" w:rsidR="00E2233D" w:rsidRDefault="00E2233D" w:rsidP="00E80303">
            <w:pPr>
              <w:pStyle w:val="TabellSlutsumma"/>
            </w:pPr>
            <w:r>
              <w:t>49 685</w:t>
            </w:r>
          </w:p>
        </w:tc>
        <w:tc>
          <w:tcPr>
            <w:tcW w:w="1076" w:type="dxa"/>
            <w:tcBorders>
              <w:bottom w:val="single" w:sz="8" w:space="0" w:color="auto"/>
            </w:tcBorders>
            <w:shd w:val="clear" w:color="auto" w:fill="auto"/>
          </w:tcPr>
          <w:p w14:paraId="03939068" w14:textId="77777777" w:rsidR="00E2233D" w:rsidRDefault="00E2233D" w:rsidP="00E80303">
            <w:pPr>
              <w:pStyle w:val="TabellSlutsumma"/>
            </w:pPr>
            <w:r>
              <w:t>100</w:t>
            </w:r>
          </w:p>
        </w:tc>
      </w:tr>
    </w:tbl>
    <w:p w14:paraId="1791367D" w14:textId="3777D431" w:rsidR="00E2233D" w:rsidRDefault="00E2233D" w:rsidP="00E80303">
      <w:pPr>
        <w:pStyle w:val="TabellFotnot"/>
      </w:pPr>
      <w:r>
        <w:t xml:space="preserve">Källa: </w:t>
      </w:r>
      <w:r w:rsidR="007A05B0">
        <w:t xml:space="preserve">Ekonomistyrningsverket, </w:t>
      </w:r>
      <w:r>
        <w:t>Statsbudgetens realekonomiska fördelning för 2012 (pre</w:t>
      </w:r>
      <w:r w:rsidR="007A05B0">
        <w:t>liminär).</w:t>
      </w:r>
      <w:r>
        <w:br w:type="page"/>
      </w:r>
    </w:p>
    <w:p w14:paraId="38E4222B" w14:textId="0625C107" w:rsidR="00E2233D" w:rsidRDefault="00E2233D" w:rsidP="00E80303">
      <w:pPr>
        <w:pStyle w:val="TabellRubrik"/>
      </w:pPr>
      <w:r>
        <w:t xml:space="preserve">Tabell </w:t>
      </w:r>
      <w:fldSimple w:instr=" SEQ Tabell \* ARABIC ">
        <w:r w:rsidR="00756367">
          <w:rPr>
            <w:noProof/>
          </w:rPr>
          <w:t>15</w:t>
        </w:r>
      </w:fldSimple>
      <w:r>
        <w:tab/>
        <w:t xml:space="preserve">Specialdestinerade bidrag och riktade satsningar på </w:t>
      </w:r>
      <w:r w:rsidR="00C12FC9">
        <w:t>statsbudgetens inkomstsida 2007–</w:t>
      </w:r>
      <w:r>
        <w:t>2012</w:t>
      </w:r>
    </w:p>
    <w:p w14:paraId="22FF8D69" w14:textId="77777777" w:rsidR="00E2233D" w:rsidRDefault="00E2233D" w:rsidP="00E80303">
      <w:pPr>
        <w:pStyle w:val="TabellUnderrubrik"/>
      </w:pPr>
      <w:r>
        <w:t>Miljarder kronor</w:t>
      </w:r>
    </w:p>
    <w:tbl>
      <w:tblPr>
        <w:tblW w:w="5896" w:type="dxa"/>
        <w:tblLayout w:type="fixed"/>
        <w:tblCellMar>
          <w:left w:w="0" w:type="dxa"/>
        </w:tblCellMar>
        <w:tblLook w:val="0000" w:firstRow="0" w:lastRow="0" w:firstColumn="0" w:lastColumn="0" w:noHBand="0" w:noVBand="0"/>
      </w:tblPr>
      <w:tblGrid>
        <w:gridCol w:w="2552"/>
        <w:gridCol w:w="567"/>
        <w:gridCol w:w="567"/>
        <w:gridCol w:w="567"/>
        <w:gridCol w:w="567"/>
        <w:gridCol w:w="567"/>
        <w:gridCol w:w="509"/>
      </w:tblGrid>
      <w:tr w:rsidR="00E2233D" w14:paraId="67F73E9B" w14:textId="77777777" w:rsidTr="00E80303">
        <w:tc>
          <w:tcPr>
            <w:tcW w:w="2552" w:type="dxa"/>
            <w:tcBorders>
              <w:top w:val="single" w:sz="8" w:space="0" w:color="auto"/>
              <w:bottom w:val="single" w:sz="6" w:space="0" w:color="auto"/>
            </w:tcBorders>
            <w:shd w:val="clear" w:color="auto" w:fill="auto"/>
          </w:tcPr>
          <w:p w14:paraId="40E0BB0E" w14:textId="77777777" w:rsidR="00E2233D" w:rsidRDefault="00E2233D" w:rsidP="00E80303">
            <w:pPr>
              <w:pStyle w:val="TabellHuvud"/>
              <w:jc w:val="left"/>
            </w:pPr>
            <w:r>
              <w:t>Specialdestinerat statsbidrag</w:t>
            </w:r>
          </w:p>
        </w:tc>
        <w:tc>
          <w:tcPr>
            <w:tcW w:w="567" w:type="dxa"/>
            <w:tcBorders>
              <w:top w:val="single" w:sz="8" w:space="0" w:color="auto"/>
              <w:bottom w:val="single" w:sz="6" w:space="0" w:color="auto"/>
            </w:tcBorders>
            <w:shd w:val="clear" w:color="auto" w:fill="auto"/>
          </w:tcPr>
          <w:p w14:paraId="0874CDA0" w14:textId="77777777" w:rsidR="00E2233D" w:rsidRDefault="00E2233D" w:rsidP="00E80303">
            <w:pPr>
              <w:pStyle w:val="TabellHuvud"/>
            </w:pPr>
            <w:r>
              <w:t>2007</w:t>
            </w:r>
          </w:p>
        </w:tc>
        <w:tc>
          <w:tcPr>
            <w:tcW w:w="567" w:type="dxa"/>
            <w:tcBorders>
              <w:top w:val="single" w:sz="8" w:space="0" w:color="auto"/>
              <w:bottom w:val="single" w:sz="6" w:space="0" w:color="auto"/>
            </w:tcBorders>
            <w:shd w:val="clear" w:color="auto" w:fill="auto"/>
          </w:tcPr>
          <w:p w14:paraId="040115D2" w14:textId="77777777" w:rsidR="00E2233D" w:rsidRDefault="00E2233D" w:rsidP="00E80303">
            <w:pPr>
              <w:pStyle w:val="TabellHuvud"/>
            </w:pPr>
            <w:r>
              <w:t>2008</w:t>
            </w:r>
          </w:p>
        </w:tc>
        <w:tc>
          <w:tcPr>
            <w:tcW w:w="567" w:type="dxa"/>
            <w:tcBorders>
              <w:top w:val="single" w:sz="8" w:space="0" w:color="auto"/>
              <w:bottom w:val="single" w:sz="6" w:space="0" w:color="auto"/>
            </w:tcBorders>
            <w:shd w:val="clear" w:color="auto" w:fill="auto"/>
          </w:tcPr>
          <w:p w14:paraId="38AED096" w14:textId="77777777" w:rsidR="00E2233D" w:rsidRDefault="00E2233D" w:rsidP="00E80303">
            <w:pPr>
              <w:pStyle w:val="TabellHuvud"/>
            </w:pPr>
            <w:r>
              <w:t>2009</w:t>
            </w:r>
          </w:p>
        </w:tc>
        <w:tc>
          <w:tcPr>
            <w:tcW w:w="567" w:type="dxa"/>
            <w:tcBorders>
              <w:top w:val="single" w:sz="8" w:space="0" w:color="auto"/>
              <w:bottom w:val="single" w:sz="6" w:space="0" w:color="auto"/>
            </w:tcBorders>
            <w:shd w:val="clear" w:color="auto" w:fill="auto"/>
          </w:tcPr>
          <w:p w14:paraId="2584E648" w14:textId="77777777" w:rsidR="00E2233D" w:rsidRDefault="00E2233D" w:rsidP="00E80303">
            <w:pPr>
              <w:pStyle w:val="TabellHuvud"/>
            </w:pPr>
            <w:r>
              <w:t>2010</w:t>
            </w:r>
          </w:p>
        </w:tc>
        <w:tc>
          <w:tcPr>
            <w:tcW w:w="567" w:type="dxa"/>
            <w:tcBorders>
              <w:top w:val="single" w:sz="8" w:space="0" w:color="auto"/>
              <w:bottom w:val="single" w:sz="6" w:space="0" w:color="auto"/>
            </w:tcBorders>
            <w:shd w:val="clear" w:color="auto" w:fill="auto"/>
          </w:tcPr>
          <w:p w14:paraId="76831F2F" w14:textId="77777777" w:rsidR="00E2233D" w:rsidRDefault="00E2233D" w:rsidP="00E80303">
            <w:pPr>
              <w:pStyle w:val="TabellHuvud"/>
            </w:pPr>
            <w:r>
              <w:t>2011</w:t>
            </w:r>
          </w:p>
        </w:tc>
        <w:tc>
          <w:tcPr>
            <w:tcW w:w="509" w:type="dxa"/>
            <w:tcBorders>
              <w:top w:val="single" w:sz="8" w:space="0" w:color="auto"/>
              <w:bottom w:val="single" w:sz="6" w:space="0" w:color="auto"/>
            </w:tcBorders>
            <w:shd w:val="clear" w:color="auto" w:fill="auto"/>
          </w:tcPr>
          <w:p w14:paraId="1F5055C6" w14:textId="77777777" w:rsidR="00E2233D" w:rsidRDefault="00E2233D" w:rsidP="00E80303">
            <w:pPr>
              <w:pStyle w:val="TabellHuvud"/>
            </w:pPr>
            <w:r>
              <w:t>2012</w:t>
            </w:r>
          </w:p>
        </w:tc>
      </w:tr>
      <w:tr w:rsidR="00E2233D" w14:paraId="22547AAF" w14:textId="77777777" w:rsidTr="00E80303">
        <w:tc>
          <w:tcPr>
            <w:tcW w:w="2552" w:type="dxa"/>
            <w:tcBorders>
              <w:top w:val="single" w:sz="6" w:space="0" w:color="auto"/>
            </w:tcBorders>
            <w:shd w:val="clear" w:color="auto" w:fill="auto"/>
          </w:tcPr>
          <w:p w14:paraId="1329AA8F" w14:textId="77777777" w:rsidR="00E2233D" w:rsidRDefault="00E2233D" w:rsidP="00E80303">
            <w:pPr>
              <w:pStyle w:val="TabellRader"/>
              <w:jc w:val="left"/>
            </w:pPr>
            <w:r>
              <w:t>Bidrag för läkemedelsförmånerna</w:t>
            </w:r>
          </w:p>
        </w:tc>
        <w:tc>
          <w:tcPr>
            <w:tcW w:w="567" w:type="dxa"/>
            <w:tcBorders>
              <w:top w:val="single" w:sz="6" w:space="0" w:color="auto"/>
            </w:tcBorders>
            <w:shd w:val="clear" w:color="auto" w:fill="auto"/>
          </w:tcPr>
          <w:p w14:paraId="4080F928" w14:textId="77777777" w:rsidR="00E2233D" w:rsidRDefault="00E2233D" w:rsidP="00E80303">
            <w:pPr>
              <w:pStyle w:val="TabellRader"/>
            </w:pPr>
            <w:r>
              <w:t>21,4</w:t>
            </w:r>
          </w:p>
        </w:tc>
        <w:tc>
          <w:tcPr>
            <w:tcW w:w="567" w:type="dxa"/>
            <w:tcBorders>
              <w:top w:val="single" w:sz="6" w:space="0" w:color="auto"/>
            </w:tcBorders>
            <w:shd w:val="clear" w:color="auto" w:fill="auto"/>
          </w:tcPr>
          <w:p w14:paraId="2EE338C4" w14:textId="77777777" w:rsidR="00E2233D" w:rsidRDefault="00E2233D" w:rsidP="00E80303">
            <w:pPr>
              <w:pStyle w:val="TabellRader"/>
            </w:pPr>
            <w:r>
              <w:t>21,6</w:t>
            </w:r>
          </w:p>
        </w:tc>
        <w:tc>
          <w:tcPr>
            <w:tcW w:w="567" w:type="dxa"/>
            <w:tcBorders>
              <w:top w:val="single" w:sz="6" w:space="0" w:color="auto"/>
            </w:tcBorders>
            <w:shd w:val="clear" w:color="auto" w:fill="auto"/>
          </w:tcPr>
          <w:p w14:paraId="5E058ABF" w14:textId="77777777" w:rsidR="00E2233D" w:rsidRDefault="00E2233D" w:rsidP="00E80303">
            <w:pPr>
              <w:pStyle w:val="TabellRader"/>
            </w:pPr>
            <w:r>
              <w:t>22,3</w:t>
            </w:r>
          </w:p>
        </w:tc>
        <w:tc>
          <w:tcPr>
            <w:tcW w:w="567" w:type="dxa"/>
            <w:tcBorders>
              <w:top w:val="single" w:sz="6" w:space="0" w:color="auto"/>
            </w:tcBorders>
            <w:shd w:val="clear" w:color="auto" w:fill="auto"/>
          </w:tcPr>
          <w:p w14:paraId="15A8AF89" w14:textId="77777777" w:rsidR="00E2233D" w:rsidRDefault="00E2233D" w:rsidP="00E80303">
            <w:pPr>
              <w:pStyle w:val="TabellRader"/>
            </w:pPr>
            <w:r>
              <w:t>23,1</w:t>
            </w:r>
          </w:p>
        </w:tc>
        <w:tc>
          <w:tcPr>
            <w:tcW w:w="567" w:type="dxa"/>
            <w:tcBorders>
              <w:top w:val="single" w:sz="6" w:space="0" w:color="auto"/>
            </w:tcBorders>
            <w:shd w:val="clear" w:color="auto" w:fill="auto"/>
          </w:tcPr>
          <w:p w14:paraId="0362CEB3" w14:textId="77777777" w:rsidR="00E2233D" w:rsidRDefault="00E2233D" w:rsidP="00E80303">
            <w:pPr>
              <w:pStyle w:val="TabellRader"/>
            </w:pPr>
            <w:r>
              <w:t>22,6</w:t>
            </w:r>
          </w:p>
        </w:tc>
        <w:tc>
          <w:tcPr>
            <w:tcW w:w="509" w:type="dxa"/>
            <w:tcBorders>
              <w:top w:val="single" w:sz="6" w:space="0" w:color="auto"/>
            </w:tcBorders>
            <w:shd w:val="clear" w:color="auto" w:fill="auto"/>
          </w:tcPr>
          <w:p w14:paraId="00A057C9" w14:textId="77777777" w:rsidR="00E2233D" w:rsidRDefault="00E2233D" w:rsidP="00E80303">
            <w:pPr>
              <w:pStyle w:val="TabellRader"/>
            </w:pPr>
            <w:r>
              <w:t>22,2</w:t>
            </w:r>
          </w:p>
        </w:tc>
      </w:tr>
      <w:tr w:rsidR="00E2233D" w14:paraId="7ED6D551" w14:textId="77777777" w:rsidTr="00E80303">
        <w:tc>
          <w:tcPr>
            <w:tcW w:w="2552" w:type="dxa"/>
            <w:shd w:val="clear" w:color="auto" w:fill="auto"/>
          </w:tcPr>
          <w:p w14:paraId="1DF35C0D" w14:textId="77777777" w:rsidR="00E2233D" w:rsidRDefault="00E2233D" w:rsidP="00E80303">
            <w:pPr>
              <w:pStyle w:val="TabellRader"/>
              <w:jc w:val="left"/>
            </w:pPr>
            <w:r>
              <w:t>Kommunersättningar vid flyktingmottagande</w:t>
            </w:r>
          </w:p>
        </w:tc>
        <w:tc>
          <w:tcPr>
            <w:tcW w:w="567" w:type="dxa"/>
            <w:shd w:val="clear" w:color="auto" w:fill="auto"/>
          </w:tcPr>
          <w:p w14:paraId="1C1F20D9" w14:textId="77777777" w:rsidR="00E2233D" w:rsidRDefault="00E2233D" w:rsidP="00E80303">
            <w:pPr>
              <w:pStyle w:val="TabellRader"/>
            </w:pPr>
            <w:r>
              <w:t>4,2</w:t>
            </w:r>
          </w:p>
        </w:tc>
        <w:tc>
          <w:tcPr>
            <w:tcW w:w="567" w:type="dxa"/>
            <w:shd w:val="clear" w:color="auto" w:fill="auto"/>
          </w:tcPr>
          <w:p w14:paraId="713BF6EA" w14:textId="77777777" w:rsidR="00E2233D" w:rsidRDefault="00E2233D" w:rsidP="00E80303">
            <w:pPr>
              <w:pStyle w:val="TabellRader"/>
            </w:pPr>
            <w:r>
              <w:t>4,7</w:t>
            </w:r>
          </w:p>
        </w:tc>
        <w:tc>
          <w:tcPr>
            <w:tcW w:w="567" w:type="dxa"/>
            <w:shd w:val="clear" w:color="auto" w:fill="auto"/>
          </w:tcPr>
          <w:p w14:paraId="247C5B8B" w14:textId="77777777" w:rsidR="00E2233D" w:rsidRDefault="00E2233D" w:rsidP="00E80303">
            <w:pPr>
              <w:pStyle w:val="TabellRader"/>
            </w:pPr>
            <w:r>
              <w:t>4,7</w:t>
            </w:r>
          </w:p>
        </w:tc>
        <w:tc>
          <w:tcPr>
            <w:tcW w:w="567" w:type="dxa"/>
            <w:shd w:val="clear" w:color="auto" w:fill="auto"/>
          </w:tcPr>
          <w:p w14:paraId="51D0AE33" w14:textId="77777777" w:rsidR="00E2233D" w:rsidRDefault="00E2233D" w:rsidP="00E80303">
            <w:pPr>
              <w:pStyle w:val="TabellRader"/>
            </w:pPr>
            <w:r>
              <w:t>4,5</w:t>
            </w:r>
          </w:p>
        </w:tc>
        <w:tc>
          <w:tcPr>
            <w:tcW w:w="567" w:type="dxa"/>
            <w:shd w:val="clear" w:color="auto" w:fill="auto"/>
          </w:tcPr>
          <w:p w14:paraId="4DB7B80A" w14:textId="77777777" w:rsidR="00E2233D" w:rsidRDefault="00E2233D" w:rsidP="00E80303">
            <w:pPr>
              <w:pStyle w:val="TabellRader"/>
            </w:pPr>
            <w:r>
              <w:t>4,5</w:t>
            </w:r>
          </w:p>
        </w:tc>
        <w:tc>
          <w:tcPr>
            <w:tcW w:w="509" w:type="dxa"/>
            <w:shd w:val="clear" w:color="auto" w:fill="auto"/>
          </w:tcPr>
          <w:p w14:paraId="1C1C257C" w14:textId="77777777" w:rsidR="00E2233D" w:rsidRDefault="00E2233D" w:rsidP="00E80303">
            <w:pPr>
              <w:pStyle w:val="TabellRader"/>
            </w:pPr>
            <w:r>
              <w:t>3,9</w:t>
            </w:r>
          </w:p>
        </w:tc>
      </w:tr>
      <w:tr w:rsidR="00E2233D" w14:paraId="62EA48D8" w14:textId="77777777" w:rsidTr="00E80303">
        <w:tc>
          <w:tcPr>
            <w:tcW w:w="2552" w:type="dxa"/>
            <w:shd w:val="clear" w:color="auto" w:fill="auto"/>
          </w:tcPr>
          <w:p w14:paraId="12C28B60" w14:textId="77777777" w:rsidR="00E2233D" w:rsidRDefault="00E2233D" w:rsidP="00E80303">
            <w:pPr>
              <w:pStyle w:val="TabellRader"/>
              <w:jc w:val="left"/>
            </w:pPr>
            <w:r>
              <w:t>Maxtaxa i förskola</w:t>
            </w:r>
          </w:p>
        </w:tc>
        <w:tc>
          <w:tcPr>
            <w:tcW w:w="567" w:type="dxa"/>
            <w:shd w:val="clear" w:color="auto" w:fill="auto"/>
          </w:tcPr>
          <w:p w14:paraId="4C699A98" w14:textId="77777777" w:rsidR="00E2233D" w:rsidRDefault="00E2233D" w:rsidP="00E80303">
            <w:pPr>
              <w:pStyle w:val="TabellRader"/>
            </w:pPr>
            <w:r>
              <w:t>3,7</w:t>
            </w:r>
          </w:p>
        </w:tc>
        <w:tc>
          <w:tcPr>
            <w:tcW w:w="567" w:type="dxa"/>
            <w:shd w:val="clear" w:color="auto" w:fill="auto"/>
          </w:tcPr>
          <w:p w14:paraId="0A5CA651" w14:textId="77777777" w:rsidR="00E2233D" w:rsidRDefault="00E2233D" w:rsidP="00E80303">
            <w:pPr>
              <w:pStyle w:val="TabellRader"/>
            </w:pPr>
            <w:r>
              <w:t>3,7</w:t>
            </w:r>
          </w:p>
        </w:tc>
        <w:tc>
          <w:tcPr>
            <w:tcW w:w="567" w:type="dxa"/>
            <w:shd w:val="clear" w:color="auto" w:fill="auto"/>
          </w:tcPr>
          <w:p w14:paraId="1F6536E3" w14:textId="77777777" w:rsidR="00E2233D" w:rsidRDefault="00E2233D" w:rsidP="00E80303">
            <w:pPr>
              <w:pStyle w:val="TabellRader"/>
            </w:pPr>
            <w:r>
              <w:t>3,7</w:t>
            </w:r>
          </w:p>
        </w:tc>
        <w:tc>
          <w:tcPr>
            <w:tcW w:w="567" w:type="dxa"/>
            <w:shd w:val="clear" w:color="auto" w:fill="auto"/>
          </w:tcPr>
          <w:p w14:paraId="08F7648E" w14:textId="77777777" w:rsidR="00E2233D" w:rsidRDefault="00E2233D" w:rsidP="00E80303">
            <w:pPr>
              <w:pStyle w:val="TabellRader"/>
            </w:pPr>
            <w:r>
              <w:t>3,7</w:t>
            </w:r>
          </w:p>
        </w:tc>
        <w:tc>
          <w:tcPr>
            <w:tcW w:w="567" w:type="dxa"/>
            <w:shd w:val="clear" w:color="auto" w:fill="auto"/>
          </w:tcPr>
          <w:p w14:paraId="15D95702" w14:textId="77777777" w:rsidR="00E2233D" w:rsidRDefault="00E2233D" w:rsidP="00E80303">
            <w:pPr>
              <w:pStyle w:val="TabellRader"/>
            </w:pPr>
            <w:r>
              <w:t>3,7</w:t>
            </w:r>
          </w:p>
        </w:tc>
        <w:tc>
          <w:tcPr>
            <w:tcW w:w="509" w:type="dxa"/>
            <w:shd w:val="clear" w:color="auto" w:fill="auto"/>
          </w:tcPr>
          <w:p w14:paraId="4DEB9CC6" w14:textId="77777777" w:rsidR="00E2233D" w:rsidRDefault="00E2233D" w:rsidP="00E80303">
            <w:pPr>
              <w:pStyle w:val="TabellRader"/>
            </w:pPr>
            <w:r>
              <w:t>3,7</w:t>
            </w:r>
          </w:p>
        </w:tc>
      </w:tr>
      <w:tr w:rsidR="00E2233D" w14:paraId="38E01341" w14:textId="77777777" w:rsidTr="00E80303">
        <w:tc>
          <w:tcPr>
            <w:tcW w:w="2552" w:type="dxa"/>
            <w:shd w:val="clear" w:color="auto" w:fill="auto"/>
          </w:tcPr>
          <w:p w14:paraId="50F97C68" w14:textId="77777777" w:rsidR="00E2233D" w:rsidRDefault="00E2233D" w:rsidP="00E80303">
            <w:pPr>
              <w:pStyle w:val="TabellRader"/>
              <w:jc w:val="left"/>
            </w:pPr>
            <w:r>
              <w:t>Klinisk forskning och utbildning</w:t>
            </w:r>
          </w:p>
        </w:tc>
        <w:tc>
          <w:tcPr>
            <w:tcW w:w="567" w:type="dxa"/>
            <w:shd w:val="clear" w:color="auto" w:fill="auto"/>
          </w:tcPr>
          <w:p w14:paraId="0E2677E1" w14:textId="77777777" w:rsidR="00E2233D" w:rsidRDefault="00E2233D" w:rsidP="00E80303">
            <w:pPr>
              <w:pStyle w:val="TabellRader"/>
            </w:pPr>
            <w:r>
              <w:t>2,0</w:t>
            </w:r>
          </w:p>
        </w:tc>
        <w:tc>
          <w:tcPr>
            <w:tcW w:w="567" w:type="dxa"/>
            <w:shd w:val="clear" w:color="auto" w:fill="auto"/>
          </w:tcPr>
          <w:p w14:paraId="74D19AE6" w14:textId="77777777" w:rsidR="00E2233D" w:rsidRDefault="00E2233D" w:rsidP="00E80303">
            <w:pPr>
              <w:pStyle w:val="TabellRader"/>
            </w:pPr>
            <w:r>
              <w:t>2,0</w:t>
            </w:r>
          </w:p>
        </w:tc>
        <w:tc>
          <w:tcPr>
            <w:tcW w:w="567" w:type="dxa"/>
            <w:shd w:val="clear" w:color="auto" w:fill="auto"/>
          </w:tcPr>
          <w:p w14:paraId="2830512F" w14:textId="77777777" w:rsidR="00E2233D" w:rsidRDefault="00E2233D" w:rsidP="00E80303">
            <w:pPr>
              <w:pStyle w:val="TabellRader"/>
            </w:pPr>
            <w:r>
              <w:t>2,1</w:t>
            </w:r>
          </w:p>
        </w:tc>
        <w:tc>
          <w:tcPr>
            <w:tcW w:w="567" w:type="dxa"/>
            <w:shd w:val="clear" w:color="auto" w:fill="auto"/>
          </w:tcPr>
          <w:p w14:paraId="60A733A4" w14:textId="77777777" w:rsidR="00E2233D" w:rsidRDefault="00E2233D" w:rsidP="00E80303">
            <w:pPr>
              <w:pStyle w:val="TabellRader"/>
            </w:pPr>
            <w:r>
              <w:t>2,2</w:t>
            </w:r>
          </w:p>
        </w:tc>
        <w:tc>
          <w:tcPr>
            <w:tcW w:w="567" w:type="dxa"/>
            <w:shd w:val="clear" w:color="auto" w:fill="auto"/>
          </w:tcPr>
          <w:p w14:paraId="097503EE" w14:textId="77777777" w:rsidR="00E2233D" w:rsidRDefault="00E2233D" w:rsidP="00E80303">
            <w:pPr>
              <w:pStyle w:val="TabellRader"/>
            </w:pPr>
            <w:r>
              <w:t>2,2</w:t>
            </w:r>
          </w:p>
        </w:tc>
        <w:tc>
          <w:tcPr>
            <w:tcW w:w="509" w:type="dxa"/>
            <w:shd w:val="clear" w:color="auto" w:fill="auto"/>
          </w:tcPr>
          <w:p w14:paraId="692483C5" w14:textId="77777777" w:rsidR="00E2233D" w:rsidRDefault="00E2233D" w:rsidP="00E80303">
            <w:pPr>
              <w:pStyle w:val="TabellRader"/>
            </w:pPr>
            <w:r>
              <w:t>2,2</w:t>
            </w:r>
          </w:p>
        </w:tc>
      </w:tr>
      <w:tr w:rsidR="00E2233D" w14:paraId="10AA13FF" w14:textId="77777777" w:rsidTr="00E80303">
        <w:tc>
          <w:tcPr>
            <w:tcW w:w="2552" w:type="dxa"/>
            <w:shd w:val="clear" w:color="auto" w:fill="auto"/>
          </w:tcPr>
          <w:p w14:paraId="074F73AB" w14:textId="77777777" w:rsidR="00E2233D" w:rsidRDefault="00E2233D" w:rsidP="00E80303">
            <w:pPr>
              <w:pStyle w:val="TabellRader"/>
              <w:jc w:val="left"/>
            </w:pPr>
            <w:r>
              <w:t>Ersättningar och bostadskostnader</w:t>
            </w:r>
          </w:p>
        </w:tc>
        <w:tc>
          <w:tcPr>
            <w:tcW w:w="567" w:type="dxa"/>
            <w:shd w:val="clear" w:color="auto" w:fill="auto"/>
          </w:tcPr>
          <w:p w14:paraId="0E150C70" w14:textId="77777777" w:rsidR="00E2233D" w:rsidRDefault="00E2233D" w:rsidP="00E80303">
            <w:pPr>
              <w:pStyle w:val="TabellRader"/>
            </w:pPr>
            <w:r>
              <w:t>1,3</w:t>
            </w:r>
          </w:p>
        </w:tc>
        <w:tc>
          <w:tcPr>
            <w:tcW w:w="567" w:type="dxa"/>
            <w:shd w:val="clear" w:color="auto" w:fill="auto"/>
          </w:tcPr>
          <w:p w14:paraId="588AE9B2" w14:textId="77777777" w:rsidR="00E2233D" w:rsidRDefault="00E2233D" w:rsidP="00E80303">
            <w:pPr>
              <w:pStyle w:val="TabellRader"/>
            </w:pPr>
            <w:r>
              <w:t>1,6</w:t>
            </w:r>
          </w:p>
        </w:tc>
        <w:tc>
          <w:tcPr>
            <w:tcW w:w="567" w:type="dxa"/>
            <w:shd w:val="clear" w:color="auto" w:fill="auto"/>
          </w:tcPr>
          <w:p w14:paraId="643436AA" w14:textId="77777777" w:rsidR="00E2233D" w:rsidRDefault="00E2233D" w:rsidP="00E80303">
            <w:pPr>
              <w:pStyle w:val="TabellRader"/>
            </w:pPr>
            <w:r>
              <w:t>1,9</w:t>
            </w:r>
          </w:p>
        </w:tc>
        <w:tc>
          <w:tcPr>
            <w:tcW w:w="567" w:type="dxa"/>
            <w:shd w:val="clear" w:color="auto" w:fill="auto"/>
          </w:tcPr>
          <w:p w14:paraId="42221244" w14:textId="77777777" w:rsidR="00E2233D" w:rsidRDefault="00E2233D" w:rsidP="00E80303">
            <w:pPr>
              <w:pStyle w:val="TabellRader"/>
            </w:pPr>
            <w:r>
              <w:t>2,3</w:t>
            </w:r>
          </w:p>
        </w:tc>
        <w:tc>
          <w:tcPr>
            <w:tcW w:w="567" w:type="dxa"/>
            <w:shd w:val="clear" w:color="auto" w:fill="auto"/>
          </w:tcPr>
          <w:p w14:paraId="302393DE" w14:textId="77777777" w:rsidR="00E2233D" w:rsidRDefault="00E2233D" w:rsidP="00E80303">
            <w:pPr>
              <w:pStyle w:val="TabellRader"/>
            </w:pPr>
            <w:r>
              <w:t>2,5</w:t>
            </w:r>
          </w:p>
        </w:tc>
        <w:tc>
          <w:tcPr>
            <w:tcW w:w="509" w:type="dxa"/>
            <w:shd w:val="clear" w:color="auto" w:fill="auto"/>
          </w:tcPr>
          <w:p w14:paraId="5FEC8B55" w14:textId="77777777" w:rsidR="00E2233D" w:rsidRDefault="00E2233D" w:rsidP="00E80303">
            <w:pPr>
              <w:pStyle w:val="TabellRader"/>
            </w:pPr>
            <w:r>
              <w:t>2,6</w:t>
            </w:r>
          </w:p>
        </w:tc>
      </w:tr>
      <w:tr w:rsidR="00E2233D" w14:paraId="0FF507CC" w14:textId="77777777" w:rsidTr="00E80303">
        <w:tc>
          <w:tcPr>
            <w:tcW w:w="2552" w:type="dxa"/>
            <w:shd w:val="clear" w:color="auto" w:fill="auto"/>
          </w:tcPr>
          <w:p w14:paraId="67CDE87D" w14:textId="77777777" w:rsidR="00E2233D" w:rsidRDefault="00E2233D" w:rsidP="00E80303">
            <w:pPr>
              <w:pStyle w:val="TabellRader"/>
              <w:jc w:val="left"/>
            </w:pPr>
            <w:r>
              <w:t>Lönebidrag och Samhall</w:t>
            </w:r>
          </w:p>
        </w:tc>
        <w:tc>
          <w:tcPr>
            <w:tcW w:w="567" w:type="dxa"/>
            <w:shd w:val="clear" w:color="auto" w:fill="auto"/>
          </w:tcPr>
          <w:p w14:paraId="615CEEDB" w14:textId="77777777" w:rsidR="00E2233D" w:rsidRDefault="00E2233D" w:rsidP="00E80303">
            <w:pPr>
              <w:pStyle w:val="TabellRader"/>
            </w:pPr>
            <w:r>
              <w:t>1,2</w:t>
            </w:r>
          </w:p>
        </w:tc>
        <w:tc>
          <w:tcPr>
            <w:tcW w:w="567" w:type="dxa"/>
            <w:shd w:val="clear" w:color="auto" w:fill="auto"/>
          </w:tcPr>
          <w:p w14:paraId="45443388" w14:textId="77777777" w:rsidR="00E2233D" w:rsidRDefault="00E2233D" w:rsidP="00E80303">
            <w:pPr>
              <w:pStyle w:val="TabellRader"/>
            </w:pPr>
            <w:r>
              <w:t>2,1</w:t>
            </w:r>
          </w:p>
        </w:tc>
        <w:tc>
          <w:tcPr>
            <w:tcW w:w="567" w:type="dxa"/>
            <w:shd w:val="clear" w:color="auto" w:fill="auto"/>
          </w:tcPr>
          <w:p w14:paraId="6479B86E" w14:textId="77777777" w:rsidR="00E2233D" w:rsidRDefault="00E2233D" w:rsidP="00E80303">
            <w:pPr>
              <w:pStyle w:val="TabellRader"/>
            </w:pPr>
            <w:r>
              <w:t>2,1</w:t>
            </w:r>
          </w:p>
        </w:tc>
        <w:tc>
          <w:tcPr>
            <w:tcW w:w="567" w:type="dxa"/>
            <w:shd w:val="clear" w:color="auto" w:fill="auto"/>
          </w:tcPr>
          <w:p w14:paraId="2CA52D80" w14:textId="77777777" w:rsidR="00E2233D" w:rsidRDefault="00E2233D" w:rsidP="00E80303">
            <w:pPr>
              <w:pStyle w:val="TabellRader"/>
            </w:pPr>
            <w:r>
              <w:t>2,2</w:t>
            </w:r>
          </w:p>
        </w:tc>
        <w:tc>
          <w:tcPr>
            <w:tcW w:w="567" w:type="dxa"/>
            <w:shd w:val="clear" w:color="auto" w:fill="auto"/>
          </w:tcPr>
          <w:p w14:paraId="57CF63A9" w14:textId="77777777" w:rsidR="00E2233D" w:rsidRDefault="00E2233D" w:rsidP="00E80303">
            <w:pPr>
              <w:pStyle w:val="TabellRader"/>
            </w:pPr>
            <w:r>
              <w:t>2,2</w:t>
            </w:r>
          </w:p>
        </w:tc>
        <w:tc>
          <w:tcPr>
            <w:tcW w:w="509" w:type="dxa"/>
            <w:shd w:val="clear" w:color="auto" w:fill="auto"/>
          </w:tcPr>
          <w:p w14:paraId="4A2F3445" w14:textId="77777777" w:rsidR="00E2233D" w:rsidRDefault="00E2233D" w:rsidP="00E80303">
            <w:pPr>
              <w:pStyle w:val="TabellRader"/>
            </w:pPr>
            <w:r>
              <w:t>2,3</w:t>
            </w:r>
          </w:p>
        </w:tc>
      </w:tr>
      <w:tr w:rsidR="00E2233D" w14:paraId="75F793C8" w14:textId="77777777" w:rsidTr="00E80303">
        <w:tc>
          <w:tcPr>
            <w:tcW w:w="2552" w:type="dxa"/>
            <w:shd w:val="clear" w:color="auto" w:fill="auto"/>
          </w:tcPr>
          <w:p w14:paraId="4638D096" w14:textId="77777777" w:rsidR="00E2233D" w:rsidRDefault="00E2233D" w:rsidP="00E80303">
            <w:pPr>
              <w:pStyle w:val="TabellRader"/>
              <w:jc w:val="left"/>
            </w:pPr>
            <w:r>
              <w:t>Statligt stöd till vuxenutbildning</w:t>
            </w:r>
          </w:p>
        </w:tc>
        <w:tc>
          <w:tcPr>
            <w:tcW w:w="567" w:type="dxa"/>
            <w:shd w:val="clear" w:color="auto" w:fill="auto"/>
          </w:tcPr>
          <w:p w14:paraId="0CA6DC2B" w14:textId="77777777" w:rsidR="00E2233D" w:rsidRDefault="00E2233D" w:rsidP="00E80303">
            <w:pPr>
              <w:pStyle w:val="TabellRader"/>
            </w:pPr>
            <w:r>
              <w:t>0,0</w:t>
            </w:r>
          </w:p>
        </w:tc>
        <w:tc>
          <w:tcPr>
            <w:tcW w:w="567" w:type="dxa"/>
            <w:shd w:val="clear" w:color="auto" w:fill="auto"/>
          </w:tcPr>
          <w:p w14:paraId="785910A5" w14:textId="77777777" w:rsidR="00E2233D" w:rsidRDefault="00E2233D" w:rsidP="00E80303">
            <w:pPr>
              <w:pStyle w:val="TabellRader"/>
            </w:pPr>
            <w:r>
              <w:t>0,1</w:t>
            </w:r>
          </w:p>
        </w:tc>
        <w:tc>
          <w:tcPr>
            <w:tcW w:w="567" w:type="dxa"/>
            <w:shd w:val="clear" w:color="auto" w:fill="auto"/>
          </w:tcPr>
          <w:p w14:paraId="0BE07E89" w14:textId="77777777" w:rsidR="00E2233D" w:rsidRDefault="00E2233D" w:rsidP="00E80303">
            <w:pPr>
              <w:pStyle w:val="TabellRader"/>
            </w:pPr>
            <w:r>
              <w:t>0,4</w:t>
            </w:r>
          </w:p>
        </w:tc>
        <w:tc>
          <w:tcPr>
            <w:tcW w:w="567" w:type="dxa"/>
            <w:shd w:val="clear" w:color="auto" w:fill="auto"/>
          </w:tcPr>
          <w:p w14:paraId="3E62F329" w14:textId="77777777" w:rsidR="00E2233D" w:rsidRDefault="00E2233D" w:rsidP="00E80303">
            <w:pPr>
              <w:pStyle w:val="TabellRader"/>
            </w:pPr>
            <w:r>
              <w:t>2,0</w:t>
            </w:r>
          </w:p>
        </w:tc>
        <w:tc>
          <w:tcPr>
            <w:tcW w:w="567" w:type="dxa"/>
            <w:shd w:val="clear" w:color="auto" w:fill="auto"/>
          </w:tcPr>
          <w:p w14:paraId="751737DE" w14:textId="77777777" w:rsidR="00E2233D" w:rsidRDefault="00E2233D" w:rsidP="00E80303">
            <w:pPr>
              <w:pStyle w:val="TabellRader"/>
            </w:pPr>
            <w:r>
              <w:t>1,8</w:t>
            </w:r>
          </w:p>
        </w:tc>
        <w:tc>
          <w:tcPr>
            <w:tcW w:w="509" w:type="dxa"/>
            <w:shd w:val="clear" w:color="auto" w:fill="auto"/>
          </w:tcPr>
          <w:p w14:paraId="16C746E6" w14:textId="77777777" w:rsidR="00E2233D" w:rsidRDefault="00E2233D" w:rsidP="00E80303">
            <w:pPr>
              <w:pStyle w:val="TabellRader"/>
            </w:pPr>
            <w:r>
              <w:t>1,0</w:t>
            </w:r>
          </w:p>
        </w:tc>
      </w:tr>
      <w:tr w:rsidR="00E2233D" w14:paraId="0A41EC9C" w14:textId="77777777" w:rsidTr="00E80303">
        <w:tc>
          <w:tcPr>
            <w:tcW w:w="2552" w:type="dxa"/>
            <w:shd w:val="clear" w:color="auto" w:fill="auto"/>
          </w:tcPr>
          <w:p w14:paraId="35ED62A2" w14:textId="77777777" w:rsidR="00E2233D" w:rsidRDefault="00E2233D" w:rsidP="00E80303">
            <w:pPr>
              <w:pStyle w:val="TabellRader"/>
              <w:jc w:val="left"/>
            </w:pPr>
            <w:r>
              <w:t>Tandvårdsförmåner</w:t>
            </w:r>
          </w:p>
        </w:tc>
        <w:tc>
          <w:tcPr>
            <w:tcW w:w="567" w:type="dxa"/>
            <w:shd w:val="clear" w:color="auto" w:fill="auto"/>
          </w:tcPr>
          <w:p w14:paraId="6EEDA7CE" w14:textId="77777777" w:rsidR="00E2233D" w:rsidRDefault="00E2233D" w:rsidP="00E80303">
            <w:pPr>
              <w:pStyle w:val="TabellRader"/>
            </w:pPr>
            <w:r>
              <w:t>0,9</w:t>
            </w:r>
          </w:p>
        </w:tc>
        <w:tc>
          <w:tcPr>
            <w:tcW w:w="567" w:type="dxa"/>
            <w:shd w:val="clear" w:color="auto" w:fill="auto"/>
          </w:tcPr>
          <w:p w14:paraId="2E4B8A90" w14:textId="77777777" w:rsidR="00E2233D" w:rsidRDefault="00E2233D" w:rsidP="00E80303">
            <w:pPr>
              <w:pStyle w:val="TabellRader"/>
            </w:pPr>
            <w:r>
              <w:t>1,1</w:t>
            </w:r>
          </w:p>
        </w:tc>
        <w:tc>
          <w:tcPr>
            <w:tcW w:w="567" w:type="dxa"/>
            <w:shd w:val="clear" w:color="auto" w:fill="auto"/>
          </w:tcPr>
          <w:p w14:paraId="230F9267" w14:textId="77777777" w:rsidR="00E2233D" w:rsidRDefault="00E2233D" w:rsidP="00E80303">
            <w:pPr>
              <w:pStyle w:val="TabellRader"/>
            </w:pPr>
            <w:r>
              <w:t>1,5</w:t>
            </w:r>
          </w:p>
        </w:tc>
        <w:tc>
          <w:tcPr>
            <w:tcW w:w="567" w:type="dxa"/>
            <w:shd w:val="clear" w:color="auto" w:fill="auto"/>
          </w:tcPr>
          <w:p w14:paraId="277035F6" w14:textId="77777777" w:rsidR="00E2233D" w:rsidRDefault="00E2233D" w:rsidP="00E80303">
            <w:pPr>
              <w:pStyle w:val="TabellRader"/>
            </w:pPr>
            <w:r>
              <w:t>1,5</w:t>
            </w:r>
          </w:p>
        </w:tc>
        <w:tc>
          <w:tcPr>
            <w:tcW w:w="567" w:type="dxa"/>
            <w:shd w:val="clear" w:color="auto" w:fill="auto"/>
          </w:tcPr>
          <w:p w14:paraId="16D2EF38" w14:textId="77777777" w:rsidR="00E2233D" w:rsidRDefault="00E2233D" w:rsidP="00E80303">
            <w:pPr>
              <w:pStyle w:val="TabellRader"/>
            </w:pPr>
            <w:r>
              <w:t>1,5</w:t>
            </w:r>
          </w:p>
        </w:tc>
        <w:tc>
          <w:tcPr>
            <w:tcW w:w="509" w:type="dxa"/>
            <w:shd w:val="clear" w:color="auto" w:fill="auto"/>
          </w:tcPr>
          <w:p w14:paraId="352FEA72" w14:textId="77777777" w:rsidR="00E2233D" w:rsidRDefault="00E2233D" w:rsidP="00E80303">
            <w:pPr>
              <w:pStyle w:val="TabellRader"/>
            </w:pPr>
            <w:r>
              <w:t>1,6</w:t>
            </w:r>
          </w:p>
        </w:tc>
      </w:tr>
      <w:tr w:rsidR="00E2233D" w14:paraId="5D2BAED6" w14:textId="77777777" w:rsidTr="00E80303">
        <w:tc>
          <w:tcPr>
            <w:tcW w:w="2552" w:type="dxa"/>
            <w:shd w:val="clear" w:color="auto" w:fill="auto"/>
          </w:tcPr>
          <w:p w14:paraId="1E1EE44E" w14:textId="77777777" w:rsidR="00E2233D" w:rsidRDefault="00E2233D" w:rsidP="00E80303">
            <w:pPr>
              <w:pStyle w:val="TabellRader"/>
              <w:jc w:val="left"/>
            </w:pPr>
            <w:r>
              <w:t>Stimulansbidrag och åtgärder inom äldrepolitiken</w:t>
            </w:r>
          </w:p>
        </w:tc>
        <w:tc>
          <w:tcPr>
            <w:tcW w:w="567" w:type="dxa"/>
            <w:shd w:val="clear" w:color="auto" w:fill="auto"/>
          </w:tcPr>
          <w:p w14:paraId="222950B1" w14:textId="77777777" w:rsidR="00E2233D" w:rsidRDefault="00E2233D" w:rsidP="00E80303">
            <w:pPr>
              <w:pStyle w:val="TabellRader"/>
            </w:pPr>
            <w:r>
              <w:t>1,5</w:t>
            </w:r>
          </w:p>
        </w:tc>
        <w:tc>
          <w:tcPr>
            <w:tcW w:w="567" w:type="dxa"/>
            <w:shd w:val="clear" w:color="auto" w:fill="auto"/>
          </w:tcPr>
          <w:p w14:paraId="26094D4D" w14:textId="77777777" w:rsidR="00E2233D" w:rsidRDefault="00E2233D" w:rsidP="00E80303">
            <w:pPr>
              <w:pStyle w:val="TabellRader"/>
            </w:pPr>
            <w:r>
              <w:t>1,8</w:t>
            </w:r>
          </w:p>
        </w:tc>
        <w:tc>
          <w:tcPr>
            <w:tcW w:w="567" w:type="dxa"/>
            <w:shd w:val="clear" w:color="auto" w:fill="auto"/>
          </w:tcPr>
          <w:p w14:paraId="4DE742E3" w14:textId="77777777" w:rsidR="00E2233D" w:rsidRDefault="00E2233D" w:rsidP="00E80303">
            <w:pPr>
              <w:pStyle w:val="TabellRader"/>
            </w:pPr>
            <w:r>
              <w:t>1,5</w:t>
            </w:r>
          </w:p>
        </w:tc>
        <w:tc>
          <w:tcPr>
            <w:tcW w:w="567" w:type="dxa"/>
            <w:shd w:val="clear" w:color="auto" w:fill="auto"/>
          </w:tcPr>
          <w:p w14:paraId="3BFDD5FB" w14:textId="77777777" w:rsidR="00E2233D" w:rsidRDefault="00E2233D" w:rsidP="00E80303">
            <w:pPr>
              <w:pStyle w:val="TabellRader"/>
            </w:pPr>
            <w:r>
              <w:t>1,1</w:t>
            </w:r>
          </w:p>
        </w:tc>
        <w:tc>
          <w:tcPr>
            <w:tcW w:w="567" w:type="dxa"/>
            <w:shd w:val="clear" w:color="auto" w:fill="auto"/>
          </w:tcPr>
          <w:p w14:paraId="1406DE05" w14:textId="77777777" w:rsidR="00E2233D" w:rsidRDefault="00E2233D" w:rsidP="00E80303">
            <w:pPr>
              <w:pStyle w:val="TabellRader"/>
            </w:pPr>
            <w:r>
              <w:t>0,3</w:t>
            </w:r>
          </w:p>
        </w:tc>
        <w:tc>
          <w:tcPr>
            <w:tcW w:w="509" w:type="dxa"/>
            <w:shd w:val="clear" w:color="auto" w:fill="auto"/>
          </w:tcPr>
          <w:p w14:paraId="66802581" w14:textId="77777777" w:rsidR="00E2233D" w:rsidRDefault="00E2233D" w:rsidP="00E80303">
            <w:pPr>
              <w:pStyle w:val="TabellRader"/>
            </w:pPr>
            <w:r>
              <w:t>0,5</w:t>
            </w:r>
          </w:p>
        </w:tc>
      </w:tr>
      <w:tr w:rsidR="00E2233D" w14:paraId="2881AAB2" w14:textId="77777777" w:rsidTr="00E80303">
        <w:tc>
          <w:tcPr>
            <w:tcW w:w="2552" w:type="dxa"/>
            <w:shd w:val="clear" w:color="auto" w:fill="auto"/>
          </w:tcPr>
          <w:p w14:paraId="6FDF33F0" w14:textId="77777777" w:rsidR="00E2233D" w:rsidRDefault="00E2233D" w:rsidP="00E80303">
            <w:pPr>
              <w:pStyle w:val="TabellRader"/>
              <w:jc w:val="left"/>
            </w:pPr>
            <w:r>
              <w:t>Prestationsbunden vårdgaranti</w:t>
            </w:r>
          </w:p>
        </w:tc>
        <w:tc>
          <w:tcPr>
            <w:tcW w:w="567" w:type="dxa"/>
            <w:shd w:val="clear" w:color="auto" w:fill="auto"/>
          </w:tcPr>
          <w:p w14:paraId="60D8631D" w14:textId="10590103" w:rsidR="00E2233D" w:rsidRDefault="00E2233D" w:rsidP="00C12FC9">
            <w:pPr>
              <w:pStyle w:val="TabellRader"/>
            </w:pPr>
          </w:p>
        </w:tc>
        <w:tc>
          <w:tcPr>
            <w:tcW w:w="567" w:type="dxa"/>
            <w:shd w:val="clear" w:color="auto" w:fill="auto"/>
          </w:tcPr>
          <w:p w14:paraId="685F4326" w14:textId="787D922E" w:rsidR="00E2233D" w:rsidRDefault="00E2233D" w:rsidP="00E80303">
            <w:pPr>
              <w:pStyle w:val="TabellRader"/>
            </w:pPr>
          </w:p>
        </w:tc>
        <w:tc>
          <w:tcPr>
            <w:tcW w:w="567" w:type="dxa"/>
            <w:shd w:val="clear" w:color="auto" w:fill="auto"/>
          </w:tcPr>
          <w:p w14:paraId="299FED0F" w14:textId="33BECF39" w:rsidR="00E2233D" w:rsidRDefault="00E2233D" w:rsidP="00C12FC9">
            <w:pPr>
              <w:pStyle w:val="TabellRader"/>
              <w:jc w:val="center"/>
            </w:pPr>
          </w:p>
        </w:tc>
        <w:tc>
          <w:tcPr>
            <w:tcW w:w="567" w:type="dxa"/>
            <w:shd w:val="clear" w:color="auto" w:fill="auto"/>
          </w:tcPr>
          <w:p w14:paraId="775633A2" w14:textId="77777777" w:rsidR="00E2233D" w:rsidRDefault="00E2233D" w:rsidP="00E80303">
            <w:pPr>
              <w:pStyle w:val="TabellRader"/>
            </w:pPr>
            <w:r>
              <w:t>1,0</w:t>
            </w:r>
          </w:p>
        </w:tc>
        <w:tc>
          <w:tcPr>
            <w:tcW w:w="567" w:type="dxa"/>
            <w:shd w:val="clear" w:color="auto" w:fill="auto"/>
          </w:tcPr>
          <w:p w14:paraId="4107D03A" w14:textId="77777777" w:rsidR="00E2233D" w:rsidRDefault="00E2233D" w:rsidP="00E80303">
            <w:pPr>
              <w:pStyle w:val="TabellRader"/>
            </w:pPr>
            <w:r>
              <w:t>1,0</w:t>
            </w:r>
          </w:p>
        </w:tc>
        <w:tc>
          <w:tcPr>
            <w:tcW w:w="509" w:type="dxa"/>
            <w:shd w:val="clear" w:color="auto" w:fill="auto"/>
          </w:tcPr>
          <w:p w14:paraId="63CC1D01" w14:textId="77777777" w:rsidR="00E2233D" w:rsidRDefault="00E2233D" w:rsidP="00E80303">
            <w:pPr>
              <w:pStyle w:val="TabellRader"/>
            </w:pPr>
            <w:r>
              <w:t>1,0</w:t>
            </w:r>
          </w:p>
        </w:tc>
      </w:tr>
      <w:tr w:rsidR="00E2233D" w14:paraId="3C8F2DC2" w14:textId="77777777" w:rsidTr="00E80303">
        <w:tc>
          <w:tcPr>
            <w:tcW w:w="2552" w:type="dxa"/>
            <w:shd w:val="clear" w:color="auto" w:fill="auto"/>
          </w:tcPr>
          <w:p w14:paraId="117E47C2" w14:textId="77777777" w:rsidR="00E2233D" w:rsidRDefault="00E2233D" w:rsidP="00E80303">
            <w:pPr>
              <w:pStyle w:val="TabellRader"/>
              <w:jc w:val="left"/>
            </w:pPr>
            <w:r>
              <w:t>Bidrag för arbetet med sjukskrivningar inom hälso- och sjukvård</w:t>
            </w:r>
          </w:p>
        </w:tc>
        <w:tc>
          <w:tcPr>
            <w:tcW w:w="567" w:type="dxa"/>
            <w:shd w:val="clear" w:color="auto" w:fill="auto"/>
          </w:tcPr>
          <w:p w14:paraId="34938FD4" w14:textId="77777777" w:rsidR="00E2233D" w:rsidRDefault="00E2233D" w:rsidP="00E80303">
            <w:pPr>
              <w:pStyle w:val="TabellRader"/>
            </w:pPr>
            <w:r>
              <w:t>0,8</w:t>
            </w:r>
          </w:p>
        </w:tc>
        <w:tc>
          <w:tcPr>
            <w:tcW w:w="567" w:type="dxa"/>
            <w:shd w:val="clear" w:color="auto" w:fill="auto"/>
          </w:tcPr>
          <w:p w14:paraId="1C019441" w14:textId="77777777" w:rsidR="00E2233D" w:rsidRDefault="00E2233D" w:rsidP="00E80303">
            <w:pPr>
              <w:pStyle w:val="TabellRader"/>
            </w:pPr>
            <w:r>
              <w:t>1,0</w:t>
            </w:r>
          </w:p>
        </w:tc>
        <w:tc>
          <w:tcPr>
            <w:tcW w:w="567" w:type="dxa"/>
            <w:shd w:val="clear" w:color="auto" w:fill="auto"/>
          </w:tcPr>
          <w:p w14:paraId="03A14C19" w14:textId="77777777" w:rsidR="00E2233D" w:rsidRDefault="00E2233D" w:rsidP="00E80303">
            <w:pPr>
              <w:pStyle w:val="TabellRader"/>
            </w:pPr>
            <w:r>
              <w:t>1,0</w:t>
            </w:r>
          </w:p>
        </w:tc>
        <w:tc>
          <w:tcPr>
            <w:tcW w:w="567" w:type="dxa"/>
            <w:shd w:val="clear" w:color="auto" w:fill="auto"/>
          </w:tcPr>
          <w:p w14:paraId="5DF0FD53" w14:textId="77777777" w:rsidR="00E2233D" w:rsidRDefault="00E2233D" w:rsidP="00E80303">
            <w:pPr>
              <w:pStyle w:val="TabellRader"/>
            </w:pPr>
            <w:r>
              <w:t>1,0</w:t>
            </w:r>
          </w:p>
        </w:tc>
        <w:tc>
          <w:tcPr>
            <w:tcW w:w="567" w:type="dxa"/>
            <w:shd w:val="clear" w:color="auto" w:fill="auto"/>
          </w:tcPr>
          <w:p w14:paraId="0133335F" w14:textId="77777777" w:rsidR="00E2233D" w:rsidRDefault="00E2233D" w:rsidP="00E80303">
            <w:pPr>
              <w:pStyle w:val="TabellRader"/>
            </w:pPr>
            <w:r>
              <w:t>0,7</w:t>
            </w:r>
          </w:p>
        </w:tc>
        <w:tc>
          <w:tcPr>
            <w:tcW w:w="509" w:type="dxa"/>
            <w:shd w:val="clear" w:color="auto" w:fill="auto"/>
          </w:tcPr>
          <w:p w14:paraId="24466B4D" w14:textId="77777777" w:rsidR="00E2233D" w:rsidRDefault="00E2233D" w:rsidP="00E80303">
            <w:pPr>
              <w:pStyle w:val="TabellRader"/>
            </w:pPr>
            <w:r>
              <w:t>0,7</w:t>
            </w:r>
          </w:p>
        </w:tc>
      </w:tr>
      <w:tr w:rsidR="00E2233D" w14:paraId="104B9BD3" w14:textId="77777777" w:rsidTr="00E80303">
        <w:tc>
          <w:tcPr>
            <w:tcW w:w="2552" w:type="dxa"/>
            <w:shd w:val="clear" w:color="auto" w:fill="auto"/>
          </w:tcPr>
          <w:p w14:paraId="5BDB4713" w14:textId="77777777" w:rsidR="00E2233D" w:rsidRDefault="00E2233D" w:rsidP="00E80303">
            <w:pPr>
              <w:pStyle w:val="TabellRader"/>
              <w:jc w:val="left"/>
            </w:pPr>
            <w:r>
              <w:t>Övriga</w:t>
            </w:r>
          </w:p>
        </w:tc>
        <w:tc>
          <w:tcPr>
            <w:tcW w:w="567" w:type="dxa"/>
            <w:shd w:val="clear" w:color="auto" w:fill="auto"/>
          </w:tcPr>
          <w:p w14:paraId="0642931A" w14:textId="77777777" w:rsidR="00E2233D" w:rsidRDefault="00E2233D" w:rsidP="00E80303">
            <w:pPr>
              <w:pStyle w:val="TabellRader"/>
            </w:pPr>
            <w:r>
              <w:t>6,8</w:t>
            </w:r>
          </w:p>
        </w:tc>
        <w:tc>
          <w:tcPr>
            <w:tcW w:w="567" w:type="dxa"/>
            <w:shd w:val="clear" w:color="auto" w:fill="auto"/>
          </w:tcPr>
          <w:p w14:paraId="4311EED6" w14:textId="77777777" w:rsidR="00E2233D" w:rsidRDefault="00E2233D" w:rsidP="00E80303">
            <w:pPr>
              <w:pStyle w:val="TabellRader"/>
            </w:pPr>
            <w:r>
              <w:t>7,4</w:t>
            </w:r>
          </w:p>
        </w:tc>
        <w:tc>
          <w:tcPr>
            <w:tcW w:w="567" w:type="dxa"/>
            <w:shd w:val="clear" w:color="auto" w:fill="auto"/>
          </w:tcPr>
          <w:p w14:paraId="22046FE5" w14:textId="77777777" w:rsidR="00E2233D" w:rsidRDefault="00E2233D" w:rsidP="00E80303">
            <w:pPr>
              <w:pStyle w:val="TabellRader"/>
            </w:pPr>
            <w:r>
              <w:t>6,8</w:t>
            </w:r>
          </w:p>
        </w:tc>
        <w:tc>
          <w:tcPr>
            <w:tcW w:w="567" w:type="dxa"/>
            <w:shd w:val="clear" w:color="auto" w:fill="auto"/>
          </w:tcPr>
          <w:p w14:paraId="1F456A1A" w14:textId="77777777" w:rsidR="00E2233D" w:rsidRDefault="00E2233D" w:rsidP="00E80303">
            <w:pPr>
              <w:pStyle w:val="TabellRader"/>
            </w:pPr>
            <w:r>
              <w:t>7,7</w:t>
            </w:r>
          </w:p>
        </w:tc>
        <w:tc>
          <w:tcPr>
            <w:tcW w:w="567" w:type="dxa"/>
            <w:shd w:val="clear" w:color="auto" w:fill="auto"/>
          </w:tcPr>
          <w:p w14:paraId="45042CFB" w14:textId="77777777" w:rsidR="00E2233D" w:rsidRDefault="00E2233D" w:rsidP="00E80303">
            <w:pPr>
              <w:pStyle w:val="TabellRader"/>
            </w:pPr>
            <w:r>
              <w:t>10,9</w:t>
            </w:r>
          </w:p>
        </w:tc>
        <w:tc>
          <w:tcPr>
            <w:tcW w:w="509" w:type="dxa"/>
            <w:shd w:val="clear" w:color="auto" w:fill="auto"/>
          </w:tcPr>
          <w:p w14:paraId="4C3E623D" w14:textId="77777777" w:rsidR="00E2233D" w:rsidRDefault="00E2233D" w:rsidP="00E80303">
            <w:pPr>
              <w:pStyle w:val="TabellRader"/>
            </w:pPr>
            <w:r>
              <w:t>7,9</w:t>
            </w:r>
          </w:p>
        </w:tc>
      </w:tr>
      <w:tr w:rsidR="00E2233D" w14:paraId="2857241E" w14:textId="77777777" w:rsidTr="00E80303">
        <w:tc>
          <w:tcPr>
            <w:tcW w:w="2552" w:type="dxa"/>
            <w:shd w:val="clear" w:color="auto" w:fill="auto"/>
          </w:tcPr>
          <w:p w14:paraId="3FA5A314" w14:textId="77777777" w:rsidR="00E2233D" w:rsidRPr="00816C2D" w:rsidRDefault="00E2233D" w:rsidP="00E80303">
            <w:pPr>
              <w:pStyle w:val="TabellRader"/>
              <w:jc w:val="left"/>
              <w:rPr>
                <w:b/>
                <w:i/>
              </w:rPr>
            </w:pPr>
            <w:r w:rsidRPr="00816C2D">
              <w:rPr>
                <w:b/>
                <w:i/>
              </w:rPr>
              <w:t>Summa specialdestinerade statsbidrag</w:t>
            </w:r>
          </w:p>
        </w:tc>
        <w:tc>
          <w:tcPr>
            <w:tcW w:w="567" w:type="dxa"/>
            <w:shd w:val="clear" w:color="auto" w:fill="auto"/>
          </w:tcPr>
          <w:p w14:paraId="506DFD4C" w14:textId="77777777" w:rsidR="00E2233D" w:rsidRPr="00816C2D" w:rsidRDefault="00E2233D" w:rsidP="00E80303">
            <w:pPr>
              <w:pStyle w:val="TabellRader"/>
              <w:rPr>
                <w:b/>
                <w:i/>
              </w:rPr>
            </w:pPr>
            <w:r w:rsidRPr="00816C2D">
              <w:rPr>
                <w:b/>
                <w:i/>
              </w:rPr>
              <w:t>43,0</w:t>
            </w:r>
          </w:p>
        </w:tc>
        <w:tc>
          <w:tcPr>
            <w:tcW w:w="567" w:type="dxa"/>
            <w:shd w:val="clear" w:color="auto" w:fill="auto"/>
          </w:tcPr>
          <w:p w14:paraId="269B2DF1" w14:textId="77777777" w:rsidR="00E2233D" w:rsidRPr="00816C2D" w:rsidRDefault="00E2233D" w:rsidP="00E80303">
            <w:pPr>
              <w:pStyle w:val="TabellRader"/>
              <w:rPr>
                <w:b/>
                <w:i/>
              </w:rPr>
            </w:pPr>
            <w:r w:rsidRPr="00816C2D">
              <w:rPr>
                <w:b/>
                <w:i/>
              </w:rPr>
              <w:t>46,1</w:t>
            </w:r>
          </w:p>
        </w:tc>
        <w:tc>
          <w:tcPr>
            <w:tcW w:w="567" w:type="dxa"/>
            <w:shd w:val="clear" w:color="auto" w:fill="auto"/>
          </w:tcPr>
          <w:p w14:paraId="2A3E4E85" w14:textId="77777777" w:rsidR="00E2233D" w:rsidRPr="00816C2D" w:rsidRDefault="00E2233D" w:rsidP="00E80303">
            <w:pPr>
              <w:pStyle w:val="TabellRader"/>
              <w:rPr>
                <w:b/>
                <w:i/>
              </w:rPr>
            </w:pPr>
            <w:r w:rsidRPr="00816C2D">
              <w:rPr>
                <w:b/>
                <w:i/>
              </w:rPr>
              <w:t>48,0</w:t>
            </w:r>
          </w:p>
        </w:tc>
        <w:tc>
          <w:tcPr>
            <w:tcW w:w="567" w:type="dxa"/>
            <w:shd w:val="clear" w:color="auto" w:fill="auto"/>
          </w:tcPr>
          <w:p w14:paraId="3357013C" w14:textId="77777777" w:rsidR="00E2233D" w:rsidRPr="00816C2D" w:rsidRDefault="00E2233D" w:rsidP="00E80303">
            <w:pPr>
              <w:pStyle w:val="TabellRader"/>
              <w:rPr>
                <w:b/>
                <w:i/>
              </w:rPr>
            </w:pPr>
            <w:r w:rsidRPr="00816C2D">
              <w:rPr>
                <w:b/>
                <w:i/>
              </w:rPr>
              <w:t>52,3</w:t>
            </w:r>
          </w:p>
        </w:tc>
        <w:tc>
          <w:tcPr>
            <w:tcW w:w="567" w:type="dxa"/>
            <w:shd w:val="clear" w:color="auto" w:fill="auto"/>
          </w:tcPr>
          <w:p w14:paraId="2BD72820" w14:textId="77777777" w:rsidR="00E2233D" w:rsidRPr="00816C2D" w:rsidRDefault="00E2233D" w:rsidP="00E80303">
            <w:pPr>
              <w:pStyle w:val="TabellRader"/>
              <w:rPr>
                <w:b/>
                <w:i/>
              </w:rPr>
            </w:pPr>
            <w:r w:rsidRPr="00816C2D">
              <w:rPr>
                <w:b/>
                <w:i/>
              </w:rPr>
              <w:t>53,9</w:t>
            </w:r>
          </w:p>
        </w:tc>
        <w:tc>
          <w:tcPr>
            <w:tcW w:w="509" w:type="dxa"/>
            <w:shd w:val="clear" w:color="auto" w:fill="auto"/>
          </w:tcPr>
          <w:p w14:paraId="782B187B" w14:textId="77777777" w:rsidR="00E2233D" w:rsidRPr="00816C2D" w:rsidRDefault="00E2233D" w:rsidP="00E80303">
            <w:pPr>
              <w:pStyle w:val="TabellRader"/>
              <w:rPr>
                <w:b/>
                <w:i/>
              </w:rPr>
            </w:pPr>
            <w:r w:rsidRPr="00816C2D">
              <w:rPr>
                <w:b/>
                <w:i/>
              </w:rPr>
              <w:t>49,6</w:t>
            </w:r>
          </w:p>
        </w:tc>
      </w:tr>
      <w:tr w:rsidR="00E2233D" w14:paraId="52278AAA" w14:textId="77777777" w:rsidTr="00E80303">
        <w:tc>
          <w:tcPr>
            <w:tcW w:w="2552" w:type="dxa"/>
            <w:shd w:val="clear" w:color="auto" w:fill="auto"/>
          </w:tcPr>
          <w:p w14:paraId="321148EC" w14:textId="77777777" w:rsidR="00E2233D" w:rsidRDefault="00E2233D" w:rsidP="00E80303">
            <w:pPr>
              <w:pStyle w:val="TabellRader"/>
              <w:jc w:val="left"/>
            </w:pPr>
            <w:r>
              <w:t xml:space="preserve">Anställningsstöd </w:t>
            </w:r>
          </w:p>
        </w:tc>
        <w:tc>
          <w:tcPr>
            <w:tcW w:w="567" w:type="dxa"/>
            <w:shd w:val="clear" w:color="auto" w:fill="auto"/>
          </w:tcPr>
          <w:p w14:paraId="5C275E26" w14:textId="77777777" w:rsidR="00E2233D" w:rsidRDefault="00E2233D" w:rsidP="00E80303">
            <w:pPr>
              <w:pStyle w:val="TabellRader"/>
            </w:pPr>
            <w:r>
              <w:t>4,2</w:t>
            </w:r>
          </w:p>
        </w:tc>
        <w:tc>
          <w:tcPr>
            <w:tcW w:w="567" w:type="dxa"/>
            <w:shd w:val="clear" w:color="auto" w:fill="auto"/>
          </w:tcPr>
          <w:p w14:paraId="6D53BE87" w14:textId="77777777" w:rsidR="00E2233D" w:rsidRDefault="00E2233D" w:rsidP="00E80303">
            <w:pPr>
              <w:pStyle w:val="TabellRader"/>
            </w:pPr>
            <w:r>
              <w:t>2,0</w:t>
            </w:r>
          </w:p>
        </w:tc>
        <w:tc>
          <w:tcPr>
            <w:tcW w:w="567" w:type="dxa"/>
            <w:shd w:val="clear" w:color="auto" w:fill="auto"/>
          </w:tcPr>
          <w:p w14:paraId="40C1425F" w14:textId="646A4C4C" w:rsidR="00E2233D" w:rsidRDefault="00E2233D" w:rsidP="00C12FC9">
            <w:pPr>
              <w:pStyle w:val="TabellRader"/>
            </w:pPr>
          </w:p>
        </w:tc>
        <w:tc>
          <w:tcPr>
            <w:tcW w:w="567" w:type="dxa"/>
            <w:shd w:val="clear" w:color="auto" w:fill="auto"/>
          </w:tcPr>
          <w:p w14:paraId="511BFD9E" w14:textId="03157E2B" w:rsidR="00E2233D" w:rsidRDefault="00E2233D" w:rsidP="00C12FC9">
            <w:pPr>
              <w:pStyle w:val="TabellRader"/>
            </w:pPr>
          </w:p>
        </w:tc>
        <w:tc>
          <w:tcPr>
            <w:tcW w:w="567" w:type="dxa"/>
            <w:shd w:val="clear" w:color="auto" w:fill="auto"/>
          </w:tcPr>
          <w:p w14:paraId="39DD7EB3" w14:textId="7FE56CA5" w:rsidR="00E2233D" w:rsidRDefault="00E2233D" w:rsidP="00C12FC9">
            <w:pPr>
              <w:pStyle w:val="TabellRader"/>
            </w:pPr>
          </w:p>
        </w:tc>
        <w:tc>
          <w:tcPr>
            <w:tcW w:w="509" w:type="dxa"/>
            <w:shd w:val="clear" w:color="auto" w:fill="auto"/>
          </w:tcPr>
          <w:p w14:paraId="01526CE0" w14:textId="52838E1E" w:rsidR="00E2233D" w:rsidRDefault="00E2233D" w:rsidP="00C12FC9">
            <w:pPr>
              <w:pStyle w:val="TabellRader"/>
            </w:pPr>
          </w:p>
        </w:tc>
      </w:tr>
      <w:tr w:rsidR="00E2233D" w14:paraId="29A17CE1" w14:textId="77777777" w:rsidTr="00E80303">
        <w:tc>
          <w:tcPr>
            <w:tcW w:w="2552" w:type="dxa"/>
            <w:shd w:val="clear" w:color="auto" w:fill="auto"/>
          </w:tcPr>
          <w:p w14:paraId="51FF8BED" w14:textId="77777777" w:rsidR="00E2233D" w:rsidRDefault="00E2233D" w:rsidP="00E80303">
            <w:pPr>
              <w:pStyle w:val="TabellRader"/>
              <w:jc w:val="left"/>
            </w:pPr>
            <w:r>
              <w:t>OSA (Offentligt skyddat arbete)</w:t>
            </w:r>
          </w:p>
        </w:tc>
        <w:tc>
          <w:tcPr>
            <w:tcW w:w="567" w:type="dxa"/>
            <w:shd w:val="clear" w:color="auto" w:fill="auto"/>
          </w:tcPr>
          <w:p w14:paraId="53A7E52E" w14:textId="77777777" w:rsidR="00E2233D" w:rsidRDefault="00E2233D" w:rsidP="00E80303">
            <w:pPr>
              <w:pStyle w:val="TabellRader"/>
            </w:pPr>
            <w:r>
              <w:t>0,7</w:t>
            </w:r>
          </w:p>
        </w:tc>
        <w:tc>
          <w:tcPr>
            <w:tcW w:w="567" w:type="dxa"/>
            <w:shd w:val="clear" w:color="auto" w:fill="auto"/>
          </w:tcPr>
          <w:p w14:paraId="6B0FE6A2" w14:textId="47024431" w:rsidR="00E2233D" w:rsidRDefault="00E2233D" w:rsidP="00C12FC9">
            <w:pPr>
              <w:pStyle w:val="TabellRader"/>
            </w:pPr>
          </w:p>
        </w:tc>
        <w:tc>
          <w:tcPr>
            <w:tcW w:w="567" w:type="dxa"/>
            <w:shd w:val="clear" w:color="auto" w:fill="auto"/>
          </w:tcPr>
          <w:p w14:paraId="5C0FB548" w14:textId="5C02CDD0" w:rsidR="00E2233D" w:rsidRDefault="00E2233D" w:rsidP="00C12FC9">
            <w:pPr>
              <w:pStyle w:val="TabellRader"/>
            </w:pPr>
          </w:p>
        </w:tc>
        <w:tc>
          <w:tcPr>
            <w:tcW w:w="567" w:type="dxa"/>
            <w:shd w:val="clear" w:color="auto" w:fill="auto"/>
          </w:tcPr>
          <w:p w14:paraId="61AA82AA" w14:textId="78968B76" w:rsidR="00E2233D" w:rsidRDefault="00E2233D" w:rsidP="00C12FC9">
            <w:pPr>
              <w:pStyle w:val="TabellRader"/>
            </w:pPr>
          </w:p>
        </w:tc>
        <w:tc>
          <w:tcPr>
            <w:tcW w:w="567" w:type="dxa"/>
            <w:shd w:val="clear" w:color="auto" w:fill="auto"/>
          </w:tcPr>
          <w:p w14:paraId="6563A918" w14:textId="6DB7C073" w:rsidR="00E2233D" w:rsidRDefault="00E2233D" w:rsidP="00C12FC9">
            <w:pPr>
              <w:pStyle w:val="TabellRader"/>
            </w:pPr>
          </w:p>
        </w:tc>
        <w:tc>
          <w:tcPr>
            <w:tcW w:w="509" w:type="dxa"/>
            <w:shd w:val="clear" w:color="auto" w:fill="auto"/>
          </w:tcPr>
          <w:p w14:paraId="3B5AE8CB" w14:textId="17986243" w:rsidR="00E2233D" w:rsidRDefault="00E2233D" w:rsidP="00C12FC9">
            <w:pPr>
              <w:pStyle w:val="TabellRader"/>
            </w:pPr>
          </w:p>
        </w:tc>
      </w:tr>
      <w:tr w:rsidR="00E2233D" w14:paraId="165532D9" w14:textId="77777777" w:rsidTr="00E80303">
        <w:tc>
          <w:tcPr>
            <w:tcW w:w="2552" w:type="dxa"/>
            <w:shd w:val="clear" w:color="auto" w:fill="auto"/>
          </w:tcPr>
          <w:p w14:paraId="33408201" w14:textId="77777777" w:rsidR="00E2233D" w:rsidRDefault="00E2233D" w:rsidP="00E80303">
            <w:pPr>
              <w:pStyle w:val="TabellRader"/>
              <w:jc w:val="left"/>
            </w:pPr>
            <w:r>
              <w:t>Utbildning av personal i vård och omsorg</w:t>
            </w:r>
          </w:p>
        </w:tc>
        <w:tc>
          <w:tcPr>
            <w:tcW w:w="567" w:type="dxa"/>
            <w:shd w:val="clear" w:color="auto" w:fill="auto"/>
          </w:tcPr>
          <w:p w14:paraId="4CC83807" w14:textId="77777777" w:rsidR="00E2233D" w:rsidRDefault="00E2233D" w:rsidP="00E80303">
            <w:pPr>
              <w:pStyle w:val="TabellRader"/>
            </w:pPr>
            <w:r>
              <w:t>0,3</w:t>
            </w:r>
          </w:p>
        </w:tc>
        <w:tc>
          <w:tcPr>
            <w:tcW w:w="567" w:type="dxa"/>
            <w:shd w:val="clear" w:color="auto" w:fill="auto"/>
          </w:tcPr>
          <w:p w14:paraId="381A5250" w14:textId="63C9B0F4" w:rsidR="00E2233D" w:rsidRDefault="00E2233D" w:rsidP="00C12FC9">
            <w:pPr>
              <w:pStyle w:val="TabellRader"/>
            </w:pPr>
          </w:p>
        </w:tc>
        <w:tc>
          <w:tcPr>
            <w:tcW w:w="567" w:type="dxa"/>
            <w:shd w:val="clear" w:color="auto" w:fill="auto"/>
          </w:tcPr>
          <w:p w14:paraId="64D4A4DF" w14:textId="6CDFC638" w:rsidR="00E2233D" w:rsidRDefault="00E2233D" w:rsidP="00C12FC9">
            <w:pPr>
              <w:pStyle w:val="TabellRader"/>
            </w:pPr>
          </w:p>
        </w:tc>
        <w:tc>
          <w:tcPr>
            <w:tcW w:w="567" w:type="dxa"/>
            <w:shd w:val="clear" w:color="auto" w:fill="auto"/>
          </w:tcPr>
          <w:p w14:paraId="4CC5E8BC" w14:textId="4A9EA874" w:rsidR="00E2233D" w:rsidRDefault="00E2233D" w:rsidP="00C12FC9">
            <w:pPr>
              <w:pStyle w:val="TabellRader"/>
            </w:pPr>
          </w:p>
        </w:tc>
        <w:tc>
          <w:tcPr>
            <w:tcW w:w="567" w:type="dxa"/>
            <w:shd w:val="clear" w:color="auto" w:fill="auto"/>
          </w:tcPr>
          <w:p w14:paraId="5F7E5973" w14:textId="42D1D10F" w:rsidR="00E2233D" w:rsidRDefault="00E2233D" w:rsidP="00C12FC9">
            <w:pPr>
              <w:pStyle w:val="TabellRader"/>
            </w:pPr>
          </w:p>
        </w:tc>
        <w:tc>
          <w:tcPr>
            <w:tcW w:w="509" w:type="dxa"/>
            <w:shd w:val="clear" w:color="auto" w:fill="auto"/>
          </w:tcPr>
          <w:p w14:paraId="580F9969" w14:textId="0DD9217B" w:rsidR="000753FE" w:rsidRDefault="000753FE" w:rsidP="00E80303">
            <w:pPr>
              <w:pStyle w:val="TabellRader"/>
            </w:pPr>
          </w:p>
          <w:p w14:paraId="0D3A72DD" w14:textId="51478785" w:rsidR="00E2233D" w:rsidRDefault="00E2233D" w:rsidP="00E80303">
            <w:pPr>
              <w:pStyle w:val="TabellRader"/>
            </w:pPr>
          </w:p>
        </w:tc>
      </w:tr>
      <w:tr w:rsidR="00E2233D" w14:paraId="7B4EE77C" w14:textId="77777777" w:rsidTr="00E80303">
        <w:tc>
          <w:tcPr>
            <w:tcW w:w="2552" w:type="dxa"/>
            <w:shd w:val="clear" w:color="auto" w:fill="auto"/>
          </w:tcPr>
          <w:p w14:paraId="5D8C68E6" w14:textId="697D43EF" w:rsidR="00E2233D" w:rsidRDefault="00E2233D" w:rsidP="00E80303">
            <w:pPr>
              <w:pStyle w:val="TabellRader"/>
              <w:jc w:val="left"/>
            </w:pPr>
            <w:r>
              <w:t>Stöd till utbildningsvikariat</w:t>
            </w:r>
          </w:p>
        </w:tc>
        <w:tc>
          <w:tcPr>
            <w:tcW w:w="567" w:type="dxa"/>
            <w:shd w:val="clear" w:color="auto" w:fill="auto"/>
          </w:tcPr>
          <w:p w14:paraId="6EA136FD" w14:textId="77777777" w:rsidR="00E2233D" w:rsidRDefault="00E2233D" w:rsidP="00E80303">
            <w:pPr>
              <w:pStyle w:val="TabellRader"/>
            </w:pPr>
            <w:r>
              <w:t>0,1</w:t>
            </w:r>
          </w:p>
        </w:tc>
        <w:tc>
          <w:tcPr>
            <w:tcW w:w="567" w:type="dxa"/>
            <w:shd w:val="clear" w:color="auto" w:fill="auto"/>
          </w:tcPr>
          <w:p w14:paraId="39C77648" w14:textId="730327B0" w:rsidR="00E2233D" w:rsidRDefault="00E2233D" w:rsidP="00C12FC9">
            <w:pPr>
              <w:pStyle w:val="TabellRader"/>
            </w:pPr>
          </w:p>
        </w:tc>
        <w:tc>
          <w:tcPr>
            <w:tcW w:w="567" w:type="dxa"/>
            <w:shd w:val="clear" w:color="auto" w:fill="auto"/>
          </w:tcPr>
          <w:p w14:paraId="34117110" w14:textId="41E3E54C" w:rsidR="00E2233D" w:rsidRDefault="00E2233D" w:rsidP="00C12FC9">
            <w:pPr>
              <w:pStyle w:val="TabellRader"/>
            </w:pPr>
          </w:p>
        </w:tc>
        <w:tc>
          <w:tcPr>
            <w:tcW w:w="567" w:type="dxa"/>
            <w:shd w:val="clear" w:color="auto" w:fill="auto"/>
          </w:tcPr>
          <w:p w14:paraId="1C2B428A" w14:textId="67ED4D79" w:rsidR="00E2233D" w:rsidRDefault="00E2233D" w:rsidP="00C12FC9">
            <w:pPr>
              <w:pStyle w:val="TabellRader"/>
            </w:pPr>
          </w:p>
        </w:tc>
        <w:tc>
          <w:tcPr>
            <w:tcW w:w="567" w:type="dxa"/>
            <w:shd w:val="clear" w:color="auto" w:fill="auto"/>
          </w:tcPr>
          <w:p w14:paraId="42A465CD" w14:textId="05B8B770" w:rsidR="00E2233D" w:rsidRDefault="00E2233D" w:rsidP="00C12FC9">
            <w:pPr>
              <w:pStyle w:val="TabellRader"/>
            </w:pPr>
          </w:p>
        </w:tc>
        <w:tc>
          <w:tcPr>
            <w:tcW w:w="509" w:type="dxa"/>
            <w:shd w:val="clear" w:color="auto" w:fill="auto"/>
          </w:tcPr>
          <w:p w14:paraId="37E22FC2" w14:textId="22BBE70C" w:rsidR="00E2233D" w:rsidRDefault="00E2233D" w:rsidP="00C12FC9">
            <w:pPr>
              <w:pStyle w:val="TabellRader"/>
            </w:pPr>
          </w:p>
        </w:tc>
      </w:tr>
      <w:tr w:rsidR="00E2233D" w14:paraId="70E93AA7" w14:textId="77777777" w:rsidTr="00E80303">
        <w:tc>
          <w:tcPr>
            <w:tcW w:w="2552" w:type="dxa"/>
            <w:shd w:val="clear" w:color="auto" w:fill="auto"/>
          </w:tcPr>
          <w:p w14:paraId="1D13813A" w14:textId="77777777" w:rsidR="00E2233D" w:rsidRPr="00816C2D" w:rsidRDefault="00E2233D" w:rsidP="00E80303">
            <w:pPr>
              <w:pStyle w:val="TabellRader"/>
              <w:jc w:val="left"/>
              <w:rPr>
                <w:b/>
                <w:i/>
              </w:rPr>
            </w:pPr>
            <w:r w:rsidRPr="00816C2D">
              <w:rPr>
                <w:b/>
                <w:i/>
              </w:rPr>
              <w:t>Summa satsningar på statsbudgetens inkomstsida</w:t>
            </w:r>
          </w:p>
        </w:tc>
        <w:tc>
          <w:tcPr>
            <w:tcW w:w="567" w:type="dxa"/>
            <w:shd w:val="clear" w:color="auto" w:fill="auto"/>
          </w:tcPr>
          <w:p w14:paraId="1051473E" w14:textId="77777777" w:rsidR="00E2233D" w:rsidRPr="00816C2D" w:rsidRDefault="00E2233D" w:rsidP="00E80303">
            <w:pPr>
              <w:pStyle w:val="TabellRader"/>
              <w:rPr>
                <w:b/>
                <w:i/>
              </w:rPr>
            </w:pPr>
            <w:r w:rsidRPr="00816C2D">
              <w:rPr>
                <w:b/>
                <w:i/>
              </w:rPr>
              <w:t>5,3</w:t>
            </w:r>
          </w:p>
        </w:tc>
        <w:tc>
          <w:tcPr>
            <w:tcW w:w="567" w:type="dxa"/>
            <w:shd w:val="clear" w:color="auto" w:fill="auto"/>
          </w:tcPr>
          <w:p w14:paraId="1926DFB5" w14:textId="77777777" w:rsidR="00E2233D" w:rsidRPr="00816C2D" w:rsidRDefault="00E2233D" w:rsidP="00E80303">
            <w:pPr>
              <w:pStyle w:val="TabellRader"/>
              <w:rPr>
                <w:b/>
                <w:i/>
              </w:rPr>
            </w:pPr>
            <w:r w:rsidRPr="00816C2D">
              <w:rPr>
                <w:b/>
                <w:i/>
              </w:rPr>
              <w:t>2,0</w:t>
            </w:r>
          </w:p>
        </w:tc>
        <w:tc>
          <w:tcPr>
            <w:tcW w:w="567" w:type="dxa"/>
            <w:shd w:val="clear" w:color="auto" w:fill="auto"/>
          </w:tcPr>
          <w:p w14:paraId="0360CF7D" w14:textId="77777777" w:rsidR="00E2233D" w:rsidRPr="00816C2D" w:rsidRDefault="00E2233D" w:rsidP="00E80303">
            <w:pPr>
              <w:pStyle w:val="TabellRader"/>
              <w:rPr>
                <w:b/>
                <w:i/>
              </w:rPr>
            </w:pPr>
            <w:r w:rsidRPr="00816C2D">
              <w:rPr>
                <w:b/>
                <w:i/>
              </w:rPr>
              <w:t>0,0</w:t>
            </w:r>
          </w:p>
        </w:tc>
        <w:tc>
          <w:tcPr>
            <w:tcW w:w="567" w:type="dxa"/>
            <w:shd w:val="clear" w:color="auto" w:fill="auto"/>
          </w:tcPr>
          <w:p w14:paraId="3404B2BF" w14:textId="77777777" w:rsidR="00E2233D" w:rsidRPr="00816C2D" w:rsidRDefault="00E2233D" w:rsidP="00E80303">
            <w:pPr>
              <w:pStyle w:val="TabellRader"/>
              <w:rPr>
                <w:b/>
                <w:i/>
              </w:rPr>
            </w:pPr>
            <w:r w:rsidRPr="00816C2D">
              <w:rPr>
                <w:b/>
                <w:i/>
              </w:rPr>
              <w:t>0,0</w:t>
            </w:r>
          </w:p>
        </w:tc>
        <w:tc>
          <w:tcPr>
            <w:tcW w:w="567" w:type="dxa"/>
            <w:shd w:val="clear" w:color="auto" w:fill="auto"/>
          </w:tcPr>
          <w:p w14:paraId="334A160A" w14:textId="77777777" w:rsidR="00E2233D" w:rsidRPr="00816C2D" w:rsidRDefault="00E2233D" w:rsidP="00E80303">
            <w:pPr>
              <w:pStyle w:val="TabellRader"/>
              <w:rPr>
                <w:b/>
                <w:i/>
              </w:rPr>
            </w:pPr>
            <w:r w:rsidRPr="00816C2D">
              <w:rPr>
                <w:b/>
                <w:i/>
              </w:rPr>
              <w:t>0,0</w:t>
            </w:r>
          </w:p>
        </w:tc>
        <w:tc>
          <w:tcPr>
            <w:tcW w:w="509" w:type="dxa"/>
            <w:shd w:val="clear" w:color="auto" w:fill="auto"/>
          </w:tcPr>
          <w:p w14:paraId="3C3C5081" w14:textId="77777777" w:rsidR="00E2233D" w:rsidRPr="00816C2D" w:rsidRDefault="00E2233D" w:rsidP="00E80303">
            <w:pPr>
              <w:pStyle w:val="TabellRader"/>
              <w:rPr>
                <w:b/>
                <w:i/>
              </w:rPr>
            </w:pPr>
            <w:r w:rsidRPr="00816C2D">
              <w:rPr>
                <w:b/>
                <w:i/>
              </w:rPr>
              <w:t>0,0</w:t>
            </w:r>
          </w:p>
        </w:tc>
      </w:tr>
      <w:tr w:rsidR="00E2233D" w14:paraId="329E9A8C" w14:textId="77777777" w:rsidTr="00E80303">
        <w:tc>
          <w:tcPr>
            <w:tcW w:w="2552" w:type="dxa"/>
            <w:tcBorders>
              <w:bottom w:val="single" w:sz="8" w:space="0" w:color="auto"/>
            </w:tcBorders>
            <w:shd w:val="clear" w:color="auto" w:fill="auto"/>
          </w:tcPr>
          <w:p w14:paraId="3E7C180C" w14:textId="77777777" w:rsidR="00E2233D" w:rsidRDefault="00E2233D" w:rsidP="00E80303">
            <w:pPr>
              <w:pStyle w:val="TabellSlutsumma"/>
              <w:jc w:val="left"/>
            </w:pPr>
            <w:r>
              <w:t>Summa specialdestinerade statsbidrag</w:t>
            </w:r>
          </w:p>
        </w:tc>
        <w:tc>
          <w:tcPr>
            <w:tcW w:w="567" w:type="dxa"/>
            <w:tcBorders>
              <w:bottom w:val="single" w:sz="8" w:space="0" w:color="auto"/>
            </w:tcBorders>
            <w:shd w:val="clear" w:color="auto" w:fill="auto"/>
          </w:tcPr>
          <w:p w14:paraId="39B3561B" w14:textId="77777777" w:rsidR="00E2233D" w:rsidRDefault="00E2233D" w:rsidP="00E80303">
            <w:pPr>
              <w:pStyle w:val="TabellSlutsumma"/>
            </w:pPr>
            <w:r>
              <w:t>48,3</w:t>
            </w:r>
          </w:p>
        </w:tc>
        <w:tc>
          <w:tcPr>
            <w:tcW w:w="567" w:type="dxa"/>
            <w:tcBorders>
              <w:bottom w:val="single" w:sz="8" w:space="0" w:color="auto"/>
            </w:tcBorders>
            <w:shd w:val="clear" w:color="auto" w:fill="auto"/>
          </w:tcPr>
          <w:p w14:paraId="2FFB2A2B" w14:textId="77777777" w:rsidR="00E2233D" w:rsidRDefault="00E2233D" w:rsidP="00E80303">
            <w:pPr>
              <w:pStyle w:val="TabellSlutsumma"/>
            </w:pPr>
            <w:r>
              <w:t>48,1</w:t>
            </w:r>
          </w:p>
        </w:tc>
        <w:tc>
          <w:tcPr>
            <w:tcW w:w="567" w:type="dxa"/>
            <w:tcBorders>
              <w:bottom w:val="single" w:sz="8" w:space="0" w:color="auto"/>
            </w:tcBorders>
            <w:shd w:val="clear" w:color="auto" w:fill="auto"/>
          </w:tcPr>
          <w:p w14:paraId="518D7DB9" w14:textId="77777777" w:rsidR="00E2233D" w:rsidRDefault="00E2233D" w:rsidP="00E80303">
            <w:pPr>
              <w:pStyle w:val="TabellSlutsumma"/>
            </w:pPr>
            <w:r>
              <w:t>48,0</w:t>
            </w:r>
          </w:p>
        </w:tc>
        <w:tc>
          <w:tcPr>
            <w:tcW w:w="567" w:type="dxa"/>
            <w:tcBorders>
              <w:bottom w:val="single" w:sz="8" w:space="0" w:color="auto"/>
            </w:tcBorders>
            <w:shd w:val="clear" w:color="auto" w:fill="auto"/>
          </w:tcPr>
          <w:p w14:paraId="3C1D14B3" w14:textId="77777777" w:rsidR="00E2233D" w:rsidRDefault="00E2233D" w:rsidP="00E80303">
            <w:pPr>
              <w:pStyle w:val="TabellSlutsumma"/>
            </w:pPr>
            <w:r>
              <w:t>52,3</w:t>
            </w:r>
          </w:p>
        </w:tc>
        <w:tc>
          <w:tcPr>
            <w:tcW w:w="567" w:type="dxa"/>
            <w:tcBorders>
              <w:bottom w:val="single" w:sz="8" w:space="0" w:color="auto"/>
            </w:tcBorders>
            <w:shd w:val="clear" w:color="auto" w:fill="auto"/>
          </w:tcPr>
          <w:p w14:paraId="42AFDF7C" w14:textId="77777777" w:rsidR="00E2233D" w:rsidRDefault="00E2233D" w:rsidP="00E80303">
            <w:pPr>
              <w:pStyle w:val="TabellSlutsumma"/>
            </w:pPr>
            <w:r>
              <w:t>53,9</w:t>
            </w:r>
          </w:p>
        </w:tc>
        <w:tc>
          <w:tcPr>
            <w:tcW w:w="509" w:type="dxa"/>
            <w:tcBorders>
              <w:bottom w:val="single" w:sz="8" w:space="0" w:color="auto"/>
            </w:tcBorders>
            <w:shd w:val="clear" w:color="auto" w:fill="auto"/>
          </w:tcPr>
          <w:p w14:paraId="701D6452" w14:textId="77777777" w:rsidR="00E2233D" w:rsidRDefault="00E2233D" w:rsidP="00E80303">
            <w:pPr>
              <w:pStyle w:val="TabellSlutsumma"/>
            </w:pPr>
            <w:r>
              <w:t>49,6</w:t>
            </w:r>
          </w:p>
        </w:tc>
      </w:tr>
    </w:tbl>
    <w:p w14:paraId="34E0F834" w14:textId="13C8AF17" w:rsidR="00E2233D" w:rsidRPr="007232DA" w:rsidRDefault="00E2233D" w:rsidP="00E80303">
      <w:pPr>
        <w:pStyle w:val="TabellFotnot"/>
      </w:pPr>
      <w:r>
        <w:t xml:space="preserve">Källa: </w:t>
      </w:r>
      <w:r w:rsidR="007A05B0">
        <w:t xml:space="preserve">Ekonomistyrningsverket, </w:t>
      </w:r>
      <w:r>
        <w:t>Statsbudgetens realekonomiska fördelning (prel</w:t>
      </w:r>
      <w:r w:rsidR="007A05B0">
        <w:t>iminär för 2012).</w:t>
      </w:r>
    </w:p>
    <w:p w14:paraId="24525F65" w14:textId="1103976D" w:rsidR="00562733" w:rsidRDefault="00562733">
      <w:pPr>
        <w:overflowPunct/>
        <w:autoSpaceDE/>
        <w:autoSpaceDN/>
        <w:adjustRightInd/>
        <w:textAlignment w:val="auto"/>
        <w:rPr>
          <w:rFonts w:ascii="Trade Gothic Pro" w:hAnsi="Trade Gothic Pro"/>
          <w:b/>
        </w:rPr>
      </w:pPr>
      <w:r>
        <w:br w:type="page"/>
      </w:r>
    </w:p>
    <w:p w14:paraId="7DD24770" w14:textId="77777777" w:rsidR="00616AA5" w:rsidRPr="00721747" w:rsidRDefault="00616AA5" w:rsidP="00616AA5">
      <w:pPr>
        <w:pStyle w:val="TabellRubrik"/>
        <w:rPr>
          <w:b w:val="0"/>
        </w:rPr>
      </w:pPr>
      <w:r>
        <w:t xml:space="preserve">Tabell </w:t>
      </w:r>
      <w:fldSimple w:instr=" SEQ Tabell \* ARABIC ">
        <w:r w:rsidR="00756367">
          <w:rPr>
            <w:noProof/>
          </w:rPr>
          <w:t>16</w:t>
        </w:r>
      </w:fldSimple>
      <w:r>
        <w:tab/>
      </w:r>
      <w:r w:rsidRPr="00721747">
        <w:t>Kommunalekonomisk utjämning 2010–2012</w:t>
      </w:r>
    </w:p>
    <w:tbl>
      <w:tblPr>
        <w:tblW w:w="0" w:type="auto"/>
        <w:tblLayout w:type="fixed"/>
        <w:tblCellMar>
          <w:left w:w="0" w:type="dxa"/>
        </w:tblCellMar>
        <w:tblLook w:val="04A0" w:firstRow="1" w:lastRow="0" w:firstColumn="1" w:lastColumn="0" w:noHBand="0" w:noVBand="1"/>
      </w:tblPr>
      <w:tblGrid>
        <w:gridCol w:w="2162"/>
        <w:gridCol w:w="565"/>
        <w:gridCol w:w="565"/>
        <w:gridCol w:w="565"/>
        <w:gridCol w:w="986"/>
        <w:gridCol w:w="565"/>
        <w:gridCol w:w="565"/>
      </w:tblGrid>
      <w:tr w:rsidR="00616AA5" w:rsidRPr="00721747" w14:paraId="1D5932A4" w14:textId="77777777" w:rsidTr="00B84BC6">
        <w:trPr>
          <w:trHeight w:val="128"/>
        </w:trPr>
        <w:tc>
          <w:tcPr>
            <w:tcW w:w="2162" w:type="dxa"/>
            <w:vMerge w:val="restart"/>
            <w:tcBorders>
              <w:top w:val="single" w:sz="4" w:space="0" w:color="auto"/>
              <w:left w:val="nil"/>
              <w:bottom w:val="single" w:sz="6" w:space="0" w:color="auto"/>
              <w:right w:val="nil"/>
            </w:tcBorders>
            <w:hideMark/>
          </w:tcPr>
          <w:p w14:paraId="070B8BA7" w14:textId="77777777" w:rsidR="00616AA5" w:rsidRPr="00721747" w:rsidRDefault="00616AA5" w:rsidP="00B84BC6">
            <w:pPr>
              <w:spacing w:before="20" w:after="20" w:line="220" w:lineRule="exact"/>
              <w:rPr>
                <w:rFonts w:ascii="Trade Gothic LT Std Cn" w:hAnsi="Trade Gothic LT Std Cn"/>
                <w:b/>
                <w:spacing w:val="4"/>
              </w:rPr>
            </w:pPr>
            <w:r w:rsidRPr="00721747">
              <w:rPr>
                <w:rFonts w:ascii="Trade Gothic LT Std Cn" w:hAnsi="Trade Gothic LT Std Cn"/>
                <w:b/>
                <w:spacing w:val="4"/>
              </w:rPr>
              <w:t>Miljarder kronor</w:t>
            </w:r>
          </w:p>
        </w:tc>
        <w:tc>
          <w:tcPr>
            <w:tcW w:w="1695" w:type="dxa"/>
            <w:gridSpan w:val="3"/>
            <w:tcBorders>
              <w:top w:val="single" w:sz="4" w:space="0" w:color="auto"/>
              <w:left w:val="nil"/>
              <w:bottom w:val="nil"/>
              <w:right w:val="nil"/>
            </w:tcBorders>
            <w:hideMark/>
          </w:tcPr>
          <w:p w14:paraId="60F931CD" w14:textId="77777777" w:rsidR="00616AA5" w:rsidRPr="00721747" w:rsidRDefault="00616AA5" w:rsidP="00B84BC6">
            <w:pPr>
              <w:spacing w:before="20" w:after="20" w:line="220" w:lineRule="exact"/>
              <w:jc w:val="center"/>
              <w:rPr>
                <w:rFonts w:ascii="Trade Gothic LT Std Cn" w:hAnsi="Trade Gothic LT Std Cn"/>
                <w:b/>
                <w:spacing w:val="4"/>
              </w:rPr>
            </w:pPr>
            <w:r w:rsidRPr="00721747">
              <w:rPr>
                <w:rFonts w:ascii="Trade Gothic LT Std Cn" w:hAnsi="Trade Gothic LT Std Cn"/>
                <w:b/>
                <w:spacing w:val="4"/>
              </w:rPr>
              <w:t xml:space="preserve">     Kommuner</w:t>
            </w:r>
          </w:p>
        </w:tc>
        <w:tc>
          <w:tcPr>
            <w:tcW w:w="2116" w:type="dxa"/>
            <w:gridSpan w:val="3"/>
            <w:tcBorders>
              <w:top w:val="single" w:sz="4" w:space="0" w:color="auto"/>
              <w:left w:val="nil"/>
              <w:bottom w:val="nil"/>
              <w:right w:val="nil"/>
            </w:tcBorders>
            <w:hideMark/>
          </w:tcPr>
          <w:p w14:paraId="52F85EC9" w14:textId="77777777" w:rsidR="00616AA5" w:rsidRPr="00721747" w:rsidRDefault="00616AA5" w:rsidP="00B84BC6">
            <w:pPr>
              <w:spacing w:before="20" w:after="20" w:line="220" w:lineRule="exact"/>
              <w:jc w:val="center"/>
              <w:rPr>
                <w:rFonts w:ascii="Trade Gothic LT Std Cn" w:hAnsi="Trade Gothic LT Std Cn"/>
                <w:b/>
                <w:spacing w:val="4"/>
              </w:rPr>
            </w:pPr>
            <w:r w:rsidRPr="00721747">
              <w:rPr>
                <w:rFonts w:ascii="Trade Gothic LT Std Cn" w:hAnsi="Trade Gothic LT Std Cn"/>
                <w:b/>
                <w:spacing w:val="4"/>
              </w:rPr>
              <w:t xml:space="preserve">             Landsting</w:t>
            </w:r>
          </w:p>
        </w:tc>
      </w:tr>
      <w:tr w:rsidR="00616AA5" w:rsidRPr="00721747" w14:paraId="064C0DC5" w14:textId="77777777" w:rsidTr="00B84BC6">
        <w:trPr>
          <w:trHeight w:val="127"/>
        </w:trPr>
        <w:tc>
          <w:tcPr>
            <w:tcW w:w="2162" w:type="dxa"/>
            <w:vMerge/>
            <w:tcBorders>
              <w:top w:val="single" w:sz="4" w:space="0" w:color="auto"/>
              <w:left w:val="nil"/>
              <w:bottom w:val="single" w:sz="6" w:space="0" w:color="auto"/>
              <w:right w:val="nil"/>
            </w:tcBorders>
            <w:vAlign w:val="center"/>
            <w:hideMark/>
          </w:tcPr>
          <w:p w14:paraId="01F88D75" w14:textId="77777777" w:rsidR="00616AA5" w:rsidRPr="00721747" w:rsidRDefault="00616AA5" w:rsidP="00B84BC6">
            <w:pPr>
              <w:overflowPunct/>
              <w:autoSpaceDE/>
              <w:autoSpaceDN/>
              <w:adjustRightInd/>
              <w:rPr>
                <w:rFonts w:ascii="Trade Gothic LT Std Cn" w:hAnsi="Trade Gothic LT Std Cn"/>
                <w:b/>
                <w:spacing w:val="4"/>
              </w:rPr>
            </w:pPr>
          </w:p>
        </w:tc>
        <w:tc>
          <w:tcPr>
            <w:tcW w:w="565" w:type="dxa"/>
            <w:tcBorders>
              <w:top w:val="nil"/>
              <w:left w:val="nil"/>
              <w:bottom w:val="single" w:sz="6" w:space="0" w:color="auto"/>
              <w:right w:val="nil"/>
            </w:tcBorders>
            <w:hideMark/>
          </w:tcPr>
          <w:p w14:paraId="375766BE"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2010</w:t>
            </w:r>
          </w:p>
        </w:tc>
        <w:tc>
          <w:tcPr>
            <w:tcW w:w="565" w:type="dxa"/>
            <w:tcBorders>
              <w:top w:val="nil"/>
              <w:left w:val="nil"/>
              <w:bottom w:val="single" w:sz="6" w:space="0" w:color="auto"/>
              <w:right w:val="nil"/>
            </w:tcBorders>
            <w:hideMark/>
          </w:tcPr>
          <w:p w14:paraId="2F0D6B6E"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2011</w:t>
            </w:r>
          </w:p>
        </w:tc>
        <w:tc>
          <w:tcPr>
            <w:tcW w:w="565" w:type="dxa"/>
            <w:tcBorders>
              <w:top w:val="nil"/>
              <w:left w:val="nil"/>
              <w:bottom w:val="single" w:sz="6" w:space="0" w:color="auto"/>
              <w:right w:val="nil"/>
            </w:tcBorders>
            <w:hideMark/>
          </w:tcPr>
          <w:p w14:paraId="30DF34BA"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2012</w:t>
            </w:r>
          </w:p>
        </w:tc>
        <w:tc>
          <w:tcPr>
            <w:tcW w:w="986" w:type="dxa"/>
            <w:tcBorders>
              <w:top w:val="nil"/>
              <w:left w:val="nil"/>
              <w:bottom w:val="single" w:sz="6" w:space="0" w:color="auto"/>
              <w:right w:val="nil"/>
            </w:tcBorders>
            <w:hideMark/>
          </w:tcPr>
          <w:p w14:paraId="7DF68E45"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2010</w:t>
            </w:r>
          </w:p>
        </w:tc>
        <w:tc>
          <w:tcPr>
            <w:tcW w:w="565" w:type="dxa"/>
            <w:tcBorders>
              <w:top w:val="nil"/>
              <w:left w:val="nil"/>
              <w:bottom w:val="single" w:sz="6" w:space="0" w:color="auto"/>
              <w:right w:val="nil"/>
            </w:tcBorders>
            <w:hideMark/>
          </w:tcPr>
          <w:p w14:paraId="76BCF0F0"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2011</w:t>
            </w:r>
          </w:p>
        </w:tc>
        <w:tc>
          <w:tcPr>
            <w:tcW w:w="565" w:type="dxa"/>
            <w:tcBorders>
              <w:top w:val="nil"/>
              <w:left w:val="nil"/>
              <w:bottom w:val="single" w:sz="6" w:space="0" w:color="auto"/>
              <w:right w:val="nil"/>
            </w:tcBorders>
            <w:hideMark/>
          </w:tcPr>
          <w:p w14:paraId="49741B67"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2012</w:t>
            </w:r>
          </w:p>
        </w:tc>
      </w:tr>
      <w:tr w:rsidR="00616AA5" w:rsidRPr="00721747" w14:paraId="32820A3D" w14:textId="77777777" w:rsidTr="00B84BC6">
        <w:tc>
          <w:tcPr>
            <w:tcW w:w="2162" w:type="dxa"/>
            <w:tcBorders>
              <w:top w:val="single" w:sz="6" w:space="0" w:color="auto"/>
              <w:left w:val="nil"/>
              <w:bottom w:val="nil"/>
              <w:right w:val="nil"/>
            </w:tcBorders>
            <w:hideMark/>
          </w:tcPr>
          <w:p w14:paraId="2EB8FFC1" w14:textId="77777777" w:rsidR="00616AA5" w:rsidRPr="00721747" w:rsidRDefault="00616AA5" w:rsidP="00B84BC6">
            <w:pPr>
              <w:spacing w:before="20" w:after="20" w:line="220" w:lineRule="exact"/>
              <w:rPr>
                <w:rFonts w:ascii="Trade Gothic LT Std Cn" w:hAnsi="Trade Gothic LT Std Cn"/>
                <w:spacing w:val="4"/>
              </w:rPr>
            </w:pPr>
            <w:r w:rsidRPr="00721747">
              <w:rPr>
                <w:rFonts w:ascii="Trade Gothic LT Std Cn" w:hAnsi="Trade Gothic LT Std Cn"/>
                <w:spacing w:val="4"/>
              </w:rPr>
              <w:t>Inkomstutjämningsbidrag</w:t>
            </w:r>
          </w:p>
        </w:tc>
        <w:tc>
          <w:tcPr>
            <w:tcW w:w="565" w:type="dxa"/>
            <w:tcBorders>
              <w:top w:val="single" w:sz="6" w:space="0" w:color="auto"/>
              <w:left w:val="nil"/>
              <w:bottom w:val="nil"/>
              <w:right w:val="nil"/>
            </w:tcBorders>
            <w:hideMark/>
          </w:tcPr>
          <w:p w14:paraId="0A386A01"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52,8</w:t>
            </w:r>
          </w:p>
        </w:tc>
        <w:tc>
          <w:tcPr>
            <w:tcW w:w="565" w:type="dxa"/>
            <w:tcBorders>
              <w:top w:val="single" w:sz="6" w:space="0" w:color="auto"/>
              <w:left w:val="nil"/>
              <w:bottom w:val="nil"/>
              <w:right w:val="nil"/>
            </w:tcBorders>
            <w:hideMark/>
          </w:tcPr>
          <w:p w14:paraId="31476881"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54,1</w:t>
            </w:r>
          </w:p>
        </w:tc>
        <w:tc>
          <w:tcPr>
            <w:tcW w:w="565" w:type="dxa"/>
            <w:tcBorders>
              <w:top w:val="single" w:sz="6" w:space="0" w:color="auto"/>
              <w:left w:val="nil"/>
              <w:bottom w:val="nil"/>
              <w:right w:val="nil"/>
            </w:tcBorders>
            <w:hideMark/>
          </w:tcPr>
          <w:p w14:paraId="1B80E2EC"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56,4</w:t>
            </w:r>
          </w:p>
        </w:tc>
        <w:tc>
          <w:tcPr>
            <w:tcW w:w="986" w:type="dxa"/>
            <w:tcBorders>
              <w:top w:val="single" w:sz="6" w:space="0" w:color="auto"/>
              <w:left w:val="nil"/>
              <w:bottom w:val="nil"/>
              <w:right w:val="nil"/>
            </w:tcBorders>
            <w:hideMark/>
          </w:tcPr>
          <w:p w14:paraId="3A8E4B35"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17,2</w:t>
            </w:r>
          </w:p>
        </w:tc>
        <w:tc>
          <w:tcPr>
            <w:tcW w:w="565" w:type="dxa"/>
            <w:tcBorders>
              <w:top w:val="single" w:sz="6" w:space="0" w:color="auto"/>
              <w:left w:val="nil"/>
              <w:bottom w:val="nil"/>
              <w:right w:val="nil"/>
            </w:tcBorders>
            <w:hideMark/>
          </w:tcPr>
          <w:p w14:paraId="7FE7F110"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17,6</w:t>
            </w:r>
          </w:p>
        </w:tc>
        <w:tc>
          <w:tcPr>
            <w:tcW w:w="565" w:type="dxa"/>
            <w:tcBorders>
              <w:top w:val="single" w:sz="6" w:space="0" w:color="auto"/>
              <w:left w:val="nil"/>
              <w:bottom w:val="nil"/>
              <w:right w:val="nil"/>
            </w:tcBorders>
            <w:hideMark/>
          </w:tcPr>
          <w:p w14:paraId="0017F797"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25,2</w:t>
            </w:r>
          </w:p>
        </w:tc>
      </w:tr>
      <w:tr w:rsidR="00616AA5" w:rsidRPr="00721747" w14:paraId="1666B2BE" w14:textId="77777777" w:rsidTr="00B84BC6">
        <w:tc>
          <w:tcPr>
            <w:tcW w:w="2162" w:type="dxa"/>
            <w:hideMark/>
          </w:tcPr>
          <w:p w14:paraId="41CF8A59" w14:textId="77777777" w:rsidR="00616AA5" w:rsidRPr="00721747" w:rsidRDefault="00616AA5" w:rsidP="00B84BC6">
            <w:pPr>
              <w:spacing w:before="20" w:after="20" w:line="220" w:lineRule="exact"/>
              <w:rPr>
                <w:rFonts w:ascii="Trade Gothic LT Std Cn" w:hAnsi="Trade Gothic LT Std Cn"/>
                <w:spacing w:val="4"/>
              </w:rPr>
            </w:pPr>
            <w:r w:rsidRPr="00721747">
              <w:rPr>
                <w:rFonts w:ascii="Trade Gothic LT Std Cn" w:hAnsi="Trade Gothic LT Std Cn"/>
                <w:spacing w:val="4"/>
              </w:rPr>
              <w:t xml:space="preserve">                           -avgift</w:t>
            </w:r>
          </w:p>
        </w:tc>
        <w:tc>
          <w:tcPr>
            <w:tcW w:w="565" w:type="dxa"/>
            <w:hideMark/>
          </w:tcPr>
          <w:p w14:paraId="51FB44AF"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-3,9</w:t>
            </w:r>
          </w:p>
        </w:tc>
        <w:tc>
          <w:tcPr>
            <w:tcW w:w="565" w:type="dxa"/>
            <w:hideMark/>
          </w:tcPr>
          <w:p w14:paraId="2F86CAF0"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-3,9</w:t>
            </w:r>
          </w:p>
        </w:tc>
        <w:tc>
          <w:tcPr>
            <w:tcW w:w="565" w:type="dxa"/>
            <w:hideMark/>
          </w:tcPr>
          <w:p w14:paraId="6124191A"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-4,2</w:t>
            </w:r>
          </w:p>
        </w:tc>
        <w:tc>
          <w:tcPr>
            <w:tcW w:w="986" w:type="dxa"/>
            <w:hideMark/>
          </w:tcPr>
          <w:p w14:paraId="40E3D1F6"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-2,1</w:t>
            </w:r>
          </w:p>
        </w:tc>
        <w:tc>
          <w:tcPr>
            <w:tcW w:w="565" w:type="dxa"/>
            <w:hideMark/>
          </w:tcPr>
          <w:p w14:paraId="7EFAAA32"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-2,1</w:t>
            </w:r>
          </w:p>
        </w:tc>
        <w:tc>
          <w:tcPr>
            <w:tcW w:w="565" w:type="dxa"/>
            <w:hideMark/>
          </w:tcPr>
          <w:p w14:paraId="71604C94"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-0,4</w:t>
            </w:r>
          </w:p>
        </w:tc>
      </w:tr>
      <w:tr w:rsidR="00616AA5" w:rsidRPr="00721747" w14:paraId="48E270FD" w14:textId="77777777" w:rsidTr="00B84BC6">
        <w:tc>
          <w:tcPr>
            <w:tcW w:w="2162" w:type="dxa"/>
            <w:hideMark/>
          </w:tcPr>
          <w:p w14:paraId="7CE3E8EE" w14:textId="77777777" w:rsidR="00616AA5" w:rsidRPr="00721747" w:rsidRDefault="00616AA5" w:rsidP="00B84BC6">
            <w:pPr>
              <w:spacing w:before="20" w:after="20" w:line="220" w:lineRule="exact"/>
              <w:rPr>
                <w:rFonts w:ascii="Trade Gothic LT Std Cn" w:hAnsi="Trade Gothic LT Std Cn"/>
                <w:spacing w:val="4"/>
              </w:rPr>
            </w:pPr>
            <w:r w:rsidRPr="00721747">
              <w:rPr>
                <w:rFonts w:ascii="Trade Gothic LT Std Cn" w:hAnsi="Trade Gothic LT Std Cn"/>
                <w:spacing w:val="4"/>
              </w:rPr>
              <w:t>Kostnadsutjämningsbidrag</w:t>
            </w:r>
          </w:p>
        </w:tc>
        <w:tc>
          <w:tcPr>
            <w:tcW w:w="565" w:type="dxa"/>
            <w:hideMark/>
          </w:tcPr>
          <w:p w14:paraId="4E6BDE5B"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5,7</w:t>
            </w:r>
          </w:p>
        </w:tc>
        <w:tc>
          <w:tcPr>
            <w:tcW w:w="565" w:type="dxa"/>
            <w:hideMark/>
          </w:tcPr>
          <w:p w14:paraId="1B3E387B"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6,1</w:t>
            </w:r>
          </w:p>
        </w:tc>
        <w:tc>
          <w:tcPr>
            <w:tcW w:w="565" w:type="dxa"/>
            <w:hideMark/>
          </w:tcPr>
          <w:p w14:paraId="3D097DFB"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6,5</w:t>
            </w:r>
          </w:p>
        </w:tc>
        <w:tc>
          <w:tcPr>
            <w:tcW w:w="986" w:type="dxa"/>
            <w:hideMark/>
          </w:tcPr>
          <w:p w14:paraId="3032E1F9"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1,6</w:t>
            </w:r>
          </w:p>
        </w:tc>
        <w:tc>
          <w:tcPr>
            <w:tcW w:w="565" w:type="dxa"/>
            <w:hideMark/>
          </w:tcPr>
          <w:p w14:paraId="2B13D47E"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1,6</w:t>
            </w:r>
          </w:p>
        </w:tc>
        <w:tc>
          <w:tcPr>
            <w:tcW w:w="565" w:type="dxa"/>
            <w:hideMark/>
          </w:tcPr>
          <w:p w14:paraId="32CBA0BE"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1,6</w:t>
            </w:r>
          </w:p>
        </w:tc>
      </w:tr>
      <w:tr w:rsidR="00616AA5" w:rsidRPr="00721747" w14:paraId="2CC2DFD6" w14:textId="77777777" w:rsidTr="00B84BC6">
        <w:tc>
          <w:tcPr>
            <w:tcW w:w="2162" w:type="dxa"/>
            <w:hideMark/>
          </w:tcPr>
          <w:p w14:paraId="32157D31" w14:textId="77777777" w:rsidR="00616AA5" w:rsidRPr="00721747" w:rsidRDefault="00616AA5" w:rsidP="00B84BC6">
            <w:pPr>
              <w:spacing w:before="20" w:after="20" w:line="220" w:lineRule="exact"/>
              <w:rPr>
                <w:rFonts w:ascii="Trade Gothic LT Std Cn" w:hAnsi="Trade Gothic LT Std Cn"/>
                <w:spacing w:val="4"/>
              </w:rPr>
            </w:pPr>
            <w:r w:rsidRPr="00721747">
              <w:rPr>
                <w:rFonts w:ascii="Trade Gothic LT Std Cn" w:hAnsi="Trade Gothic LT Std Cn"/>
                <w:spacing w:val="4"/>
              </w:rPr>
              <w:t xml:space="preserve">                           -avgift</w:t>
            </w:r>
          </w:p>
        </w:tc>
        <w:tc>
          <w:tcPr>
            <w:tcW w:w="565" w:type="dxa"/>
            <w:hideMark/>
          </w:tcPr>
          <w:p w14:paraId="7D708E20"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-5,7</w:t>
            </w:r>
          </w:p>
        </w:tc>
        <w:tc>
          <w:tcPr>
            <w:tcW w:w="565" w:type="dxa"/>
            <w:hideMark/>
          </w:tcPr>
          <w:p w14:paraId="62094CD8"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-6,1</w:t>
            </w:r>
          </w:p>
        </w:tc>
        <w:tc>
          <w:tcPr>
            <w:tcW w:w="565" w:type="dxa"/>
            <w:hideMark/>
          </w:tcPr>
          <w:p w14:paraId="19D5F7FA"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-6,5</w:t>
            </w:r>
          </w:p>
        </w:tc>
        <w:tc>
          <w:tcPr>
            <w:tcW w:w="986" w:type="dxa"/>
            <w:hideMark/>
          </w:tcPr>
          <w:p w14:paraId="4096EED0"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-1,6</w:t>
            </w:r>
          </w:p>
        </w:tc>
        <w:tc>
          <w:tcPr>
            <w:tcW w:w="565" w:type="dxa"/>
            <w:hideMark/>
          </w:tcPr>
          <w:p w14:paraId="795475DB"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-1,6</w:t>
            </w:r>
          </w:p>
        </w:tc>
        <w:tc>
          <w:tcPr>
            <w:tcW w:w="565" w:type="dxa"/>
            <w:hideMark/>
          </w:tcPr>
          <w:p w14:paraId="383A39A9"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-1,6</w:t>
            </w:r>
          </w:p>
        </w:tc>
      </w:tr>
      <w:tr w:rsidR="00616AA5" w:rsidRPr="00721747" w14:paraId="62BCF2A0" w14:textId="77777777" w:rsidTr="00B84BC6">
        <w:tc>
          <w:tcPr>
            <w:tcW w:w="2162" w:type="dxa"/>
            <w:hideMark/>
          </w:tcPr>
          <w:p w14:paraId="4B11ED9B" w14:textId="77777777" w:rsidR="00616AA5" w:rsidRPr="00721747" w:rsidRDefault="00616AA5" w:rsidP="00B84BC6">
            <w:pPr>
              <w:spacing w:before="20" w:after="20" w:line="220" w:lineRule="exact"/>
              <w:rPr>
                <w:rFonts w:ascii="Trade Gothic LT Std Cn" w:hAnsi="Trade Gothic LT Std Cn"/>
                <w:spacing w:val="4"/>
              </w:rPr>
            </w:pPr>
            <w:r w:rsidRPr="00721747">
              <w:rPr>
                <w:rFonts w:ascii="Trade Gothic LT Std Cn" w:hAnsi="Trade Gothic LT Std Cn"/>
                <w:spacing w:val="4"/>
              </w:rPr>
              <w:t>Strukturbidrag</w:t>
            </w:r>
          </w:p>
        </w:tc>
        <w:tc>
          <w:tcPr>
            <w:tcW w:w="565" w:type="dxa"/>
            <w:hideMark/>
          </w:tcPr>
          <w:p w14:paraId="09D53D7C"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1,5</w:t>
            </w:r>
          </w:p>
        </w:tc>
        <w:tc>
          <w:tcPr>
            <w:tcW w:w="565" w:type="dxa"/>
            <w:hideMark/>
          </w:tcPr>
          <w:p w14:paraId="54A48048"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1,5</w:t>
            </w:r>
          </w:p>
        </w:tc>
        <w:tc>
          <w:tcPr>
            <w:tcW w:w="565" w:type="dxa"/>
            <w:hideMark/>
          </w:tcPr>
          <w:p w14:paraId="45DA39E0"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1,5</w:t>
            </w:r>
          </w:p>
        </w:tc>
        <w:tc>
          <w:tcPr>
            <w:tcW w:w="986" w:type="dxa"/>
            <w:hideMark/>
          </w:tcPr>
          <w:p w14:paraId="5FEB198B"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0,7</w:t>
            </w:r>
          </w:p>
        </w:tc>
        <w:tc>
          <w:tcPr>
            <w:tcW w:w="565" w:type="dxa"/>
            <w:hideMark/>
          </w:tcPr>
          <w:p w14:paraId="593FDB29"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0,7</w:t>
            </w:r>
          </w:p>
        </w:tc>
        <w:tc>
          <w:tcPr>
            <w:tcW w:w="565" w:type="dxa"/>
            <w:hideMark/>
          </w:tcPr>
          <w:p w14:paraId="01C7A2CB"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0,7</w:t>
            </w:r>
          </w:p>
        </w:tc>
      </w:tr>
      <w:tr w:rsidR="00616AA5" w:rsidRPr="00721747" w14:paraId="3EF00A7B" w14:textId="77777777" w:rsidTr="00B84BC6">
        <w:tc>
          <w:tcPr>
            <w:tcW w:w="2162" w:type="dxa"/>
            <w:hideMark/>
          </w:tcPr>
          <w:p w14:paraId="05B4DCC4" w14:textId="77777777" w:rsidR="00616AA5" w:rsidRPr="00721747" w:rsidRDefault="00616AA5" w:rsidP="00B84BC6">
            <w:pPr>
              <w:spacing w:before="20" w:after="20" w:line="220" w:lineRule="exact"/>
              <w:rPr>
                <w:rFonts w:ascii="Trade Gothic LT Std Cn" w:hAnsi="Trade Gothic LT Std Cn"/>
                <w:spacing w:val="4"/>
              </w:rPr>
            </w:pPr>
            <w:r w:rsidRPr="00721747">
              <w:rPr>
                <w:rFonts w:ascii="Trade Gothic LT Std Cn" w:hAnsi="Trade Gothic LT Std Cn"/>
                <w:spacing w:val="4"/>
              </w:rPr>
              <w:t>Införandebidrag</w:t>
            </w:r>
          </w:p>
        </w:tc>
        <w:tc>
          <w:tcPr>
            <w:tcW w:w="565" w:type="dxa"/>
            <w:hideMark/>
          </w:tcPr>
          <w:p w14:paraId="06860042"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0,1</w:t>
            </w:r>
          </w:p>
        </w:tc>
        <w:tc>
          <w:tcPr>
            <w:tcW w:w="565" w:type="dxa"/>
            <w:hideMark/>
          </w:tcPr>
          <w:p w14:paraId="5DC4882A"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0,0</w:t>
            </w:r>
          </w:p>
        </w:tc>
        <w:tc>
          <w:tcPr>
            <w:tcW w:w="565" w:type="dxa"/>
            <w:hideMark/>
          </w:tcPr>
          <w:p w14:paraId="57A8A932"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0,0</w:t>
            </w:r>
          </w:p>
        </w:tc>
        <w:tc>
          <w:tcPr>
            <w:tcW w:w="986" w:type="dxa"/>
            <w:hideMark/>
          </w:tcPr>
          <w:p w14:paraId="7C6FB941"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0,1</w:t>
            </w:r>
          </w:p>
        </w:tc>
        <w:tc>
          <w:tcPr>
            <w:tcW w:w="565" w:type="dxa"/>
            <w:hideMark/>
          </w:tcPr>
          <w:p w14:paraId="6522E780"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0,0</w:t>
            </w:r>
          </w:p>
        </w:tc>
        <w:tc>
          <w:tcPr>
            <w:tcW w:w="565" w:type="dxa"/>
            <w:hideMark/>
          </w:tcPr>
          <w:p w14:paraId="07180121"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0,0</w:t>
            </w:r>
          </w:p>
        </w:tc>
      </w:tr>
      <w:tr w:rsidR="00616AA5" w:rsidRPr="00721747" w14:paraId="7843C5A1" w14:textId="77777777" w:rsidTr="00B84BC6">
        <w:tc>
          <w:tcPr>
            <w:tcW w:w="2162" w:type="dxa"/>
            <w:hideMark/>
          </w:tcPr>
          <w:p w14:paraId="19CEF311" w14:textId="77777777" w:rsidR="00616AA5" w:rsidRPr="00721747" w:rsidRDefault="00616AA5" w:rsidP="00B84BC6">
            <w:pPr>
              <w:spacing w:before="20" w:after="20" w:line="220" w:lineRule="exact"/>
              <w:rPr>
                <w:rFonts w:ascii="Trade Gothic LT Std Cn" w:hAnsi="Trade Gothic LT Std Cn"/>
                <w:b/>
                <w:spacing w:val="4"/>
              </w:rPr>
            </w:pPr>
            <w:r w:rsidRPr="00721747">
              <w:rPr>
                <w:rFonts w:ascii="Trade Gothic LT Std Cn" w:hAnsi="Trade Gothic LT Std Cn"/>
                <w:b/>
                <w:spacing w:val="4"/>
              </w:rPr>
              <w:t>Delsumma</w:t>
            </w:r>
          </w:p>
        </w:tc>
        <w:tc>
          <w:tcPr>
            <w:tcW w:w="565" w:type="dxa"/>
            <w:hideMark/>
          </w:tcPr>
          <w:p w14:paraId="334F999C"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50,5</w:t>
            </w:r>
          </w:p>
        </w:tc>
        <w:tc>
          <w:tcPr>
            <w:tcW w:w="565" w:type="dxa"/>
            <w:hideMark/>
          </w:tcPr>
          <w:p w14:paraId="0FC4C5A0"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51,7</w:t>
            </w:r>
          </w:p>
        </w:tc>
        <w:tc>
          <w:tcPr>
            <w:tcW w:w="565" w:type="dxa"/>
            <w:hideMark/>
          </w:tcPr>
          <w:p w14:paraId="0ADE3756"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53,7</w:t>
            </w:r>
          </w:p>
        </w:tc>
        <w:tc>
          <w:tcPr>
            <w:tcW w:w="986" w:type="dxa"/>
            <w:hideMark/>
          </w:tcPr>
          <w:p w14:paraId="09FD982A"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15,8</w:t>
            </w:r>
          </w:p>
        </w:tc>
        <w:tc>
          <w:tcPr>
            <w:tcW w:w="565" w:type="dxa"/>
            <w:hideMark/>
          </w:tcPr>
          <w:p w14:paraId="60C34664"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16,1</w:t>
            </w:r>
          </w:p>
        </w:tc>
        <w:tc>
          <w:tcPr>
            <w:tcW w:w="565" w:type="dxa"/>
            <w:hideMark/>
          </w:tcPr>
          <w:p w14:paraId="3E7060F1" w14:textId="77777777" w:rsidR="00616AA5" w:rsidRPr="00721747" w:rsidRDefault="00616AA5" w:rsidP="00B84BC6">
            <w:pPr>
              <w:spacing w:before="20" w:after="20" w:line="220" w:lineRule="exact"/>
              <w:jc w:val="right"/>
              <w:rPr>
                <w:rFonts w:ascii="Trade Gothic LT Std Cn" w:hAnsi="Trade Gothic LT Std Cn"/>
                <w:b/>
                <w:spacing w:val="4"/>
              </w:rPr>
            </w:pPr>
            <w:r w:rsidRPr="00721747">
              <w:rPr>
                <w:rFonts w:ascii="Trade Gothic LT Std Cn" w:hAnsi="Trade Gothic LT Std Cn"/>
                <w:b/>
                <w:spacing w:val="4"/>
              </w:rPr>
              <w:t>25,5</w:t>
            </w:r>
          </w:p>
        </w:tc>
      </w:tr>
      <w:tr w:rsidR="00616AA5" w:rsidRPr="00721747" w14:paraId="39499C62" w14:textId="77777777" w:rsidTr="00B84BC6">
        <w:tc>
          <w:tcPr>
            <w:tcW w:w="2162" w:type="dxa"/>
            <w:hideMark/>
          </w:tcPr>
          <w:p w14:paraId="5B01A7A6" w14:textId="77777777" w:rsidR="00616AA5" w:rsidRPr="00721747" w:rsidRDefault="00616AA5" w:rsidP="00B84BC6">
            <w:pPr>
              <w:spacing w:before="20" w:after="20" w:line="220" w:lineRule="exact"/>
              <w:rPr>
                <w:rFonts w:ascii="Trade Gothic LT Std Cn" w:hAnsi="Trade Gothic LT Std Cn"/>
                <w:spacing w:val="4"/>
              </w:rPr>
            </w:pPr>
            <w:r w:rsidRPr="00721747">
              <w:rPr>
                <w:rFonts w:ascii="Trade Gothic LT Std Cn" w:hAnsi="Trade Gothic LT Std Cn"/>
                <w:spacing w:val="4"/>
              </w:rPr>
              <w:t>Regleringsbidrag/avgift</w:t>
            </w:r>
          </w:p>
        </w:tc>
        <w:tc>
          <w:tcPr>
            <w:tcW w:w="565" w:type="dxa"/>
            <w:hideMark/>
          </w:tcPr>
          <w:p w14:paraId="69897660"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2,4</w:t>
            </w:r>
          </w:p>
        </w:tc>
        <w:tc>
          <w:tcPr>
            <w:tcW w:w="565" w:type="dxa"/>
            <w:hideMark/>
          </w:tcPr>
          <w:p w14:paraId="598F305E"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9,6</w:t>
            </w:r>
          </w:p>
        </w:tc>
        <w:tc>
          <w:tcPr>
            <w:tcW w:w="565" w:type="dxa"/>
            <w:hideMark/>
          </w:tcPr>
          <w:p w14:paraId="653F6AC6"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4,7</w:t>
            </w:r>
          </w:p>
        </w:tc>
        <w:tc>
          <w:tcPr>
            <w:tcW w:w="986" w:type="dxa"/>
            <w:hideMark/>
          </w:tcPr>
          <w:p w14:paraId="4CF02BF5"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4,0</w:t>
            </w:r>
          </w:p>
        </w:tc>
        <w:tc>
          <w:tcPr>
            <w:tcW w:w="565" w:type="dxa"/>
            <w:hideMark/>
          </w:tcPr>
          <w:p w14:paraId="34D343C6"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7,6</w:t>
            </w:r>
          </w:p>
        </w:tc>
        <w:tc>
          <w:tcPr>
            <w:tcW w:w="565" w:type="dxa"/>
            <w:hideMark/>
          </w:tcPr>
          <w:p w14:paraId="27DBE0BE" w14:textId="77777777" w:rsidR="00616AA5" w:rsidRPr="00721747" w:rsidRDefault="00616AA5" w:rsidP="00B84BC6">
            <w:pPr>
              <w:spacing w:before="20" w:after="20" w:line="220" w:lineRule="exact"/>
              <w:jc w:val="right"/>
              <w:rPr>
                <w:rFonts w:ascii="Trade Gothic LT Std Cn" w:hAnsi="Trade Gothic LT Std Cn"/>
                <w:spacing w:val="4"/>
              </w:rPr>
            </w:pPr>
            <w:r w:rsidRPr="00721747">
              <w:rPr>
                <w:rFonts w:ascii="Trade Gothic LT Std Cn" w:hAnsi="Trade Gothic LT Std Cn"/>
                <w:spacing w:val="4"/>
              </w:rPr>
              <w:t>-1,8</w:t>
            </w:r>
          </w:p>
        </w:tc>
      </w:tr>
      <w:tr w:rsidR="00616AA5" w:rsidRPr="00721747" w14:paraId="0C92BE58" w14:textId="77777777" w:rsidTr="00B84BC6">
        <w:tc>
          <w:tcPr>
            <w:tcW w:w="2162" w:type="dxa"/>
            <w:tcBorders>
              <w:top w:val="nil"/>
              <w:left w:val="nil"/>
              <w:bottom w:val="single" w:sz="4" w:space="0" w:color="auto"/>
              <w:right w:val="nil"/>
            </w:tcBorders>
            <w:hideMark/>
          </w:tcPr>
          <w:p w14:paraId="580140C1" w14:textId="77777777" w:rsidR="00616AA5" w:rsidRPr="00721747" w:rsidRDefault="00616AA5" w:rsidP="00B84BC6">
            <w:pPr>
              <w:spacing w:before="20" w:after="20" w:line="220" w:lineRule="exact"/>
              <w:rPr>
                <w:rFonts w:ascii="Trade Gothic LT Std Cn" w:hAnsi="Trade Gothic LT Std Cn"/>
                <w:b/>
              </w:rPr>
            </w:pPr>
            <w:r w:rsidRPr="00721747">
              <w:rPr>
                <w:rFonts w:ascii="Trade Gothic LT Std Cn" w:hAnsi="Trade Gothic LT Std Cn"/>
                <w:b/>
              </w:rPr>
              <w:t>Summa anslagspost</w:t>
            </w:r>
          </w:p>
        </w:tc>
        <w:tc>
          <w:tcPr>
            <w:tcW w:w="565" w:type="dxa"/>
            <w:tcBorders>
              <w:top w:val="nil"/>
              <w:left w:val="nil"/>
              <w:bottom w:val="single" w:sz="4" w:space="0" w:color="auto"/>
              <w:right w:val="nil"/>
            </w:tcBorders>
            <w:hideMark/>
          </w:tcPr>
          <w:p w14:paraId="431E0E32" w14:textId="77777777" w:rsidR="00616AA5" w:rsidRPr="00721747" w:rsidRDefault="00616AA5" w:rsidP="00B84BC6">
            <w:pPr>
              <w:spacing w:before="20" w:after="20" w:line="220" w:lineRule="exact"/>
              <w:jc w:val="right"/>
              <w:rPr>
                <w:rFonts w:ascii="Trade Gothic LT Std Cn" w:hAnsi="Trade Gothic LT Std Cn"/>
                <w:b/>
              </w:rPr>
            </w:pPr>
            <w:r w:rsidRPr="00721747">
              <w:rPr>
                <w:rFonts w:ascii="Trade Gothic LT Std Cn" w:hAnsi="Trade Gothic LT Std Cn"/>
                <w:b/>
              </w:rPr>
              <w:t>52,9</w:t>
            </w:r>
          </w:p>
        </w:tc>
        <w:tc>
          <w:tcPr>
            <w:tcW w:w="565" w:type="dxa"/>
            <w:tcBorders>
              <w:top w:val="nil"/>
              <w:left w:val="nil"/>
              <w:bottom w:val="single" w:sz="4" w:space="0" w:color="auto"/>
              <w:right w:val="nil"/>
            </w:tcBorders>
            <w:hideMark/>
          </w:tcPr>
          <w:p w14:paraId="73136515" w14:textId="77777777" w:rsidR="00616AA5" w:rsidRPr="00721747" w:rsidRDefault="00616AA5" w:rsidP="00B84BC6">
            <w:pPr>
              <w:spacing w:before="20" w:after="20" w:line="220" w:lineRule="exact"/>
              <w:jc w:val="right"/>
              <w:rPr>
                <w:rFonts w:ascii="Trade Gothic LT Std Cn" w:hAnsi="Trade Gothic LT Std Cn"/>
                <w:b/>
              </w:rPr>
            </w:pPr>
            <w:r w:rsidRPr="00721747">
              <w:rPr>
                <w:rFonts w:ascii="Trade Gothic LT Std Cn" w:hAnsi="Trade Gothic LT Std Cn"/>
                <w:b/>
              </w:rPr>
              <w:t>61,3</w:t>
            </w:r>
          </w:p>
        </w:tc>
        <w:tc>
          <w:tcPr>
            <w:tcW w:w="565" w:type="dxa"/>
            <w:tcBorders>
              <w:top w:val="nil"/>
              <w:left w:val="nil"/>
              <w:bottom w:val="single" w:sz="4" w:space="0" w:color="auto"/>
              <w:right w:val="nil"/>
            </w:tcBorders>
            <w:hideMark/>
          </w:tcPr>
          <w:p w14:paraId="4A19DD6D" w14:textId="77777777" w:rsidR="00616AA5" w:rsidRPr="00721747" w:rsidRDefault="00616AA5" w:rsidP="00B84BC6">
            <w:pPr>
              <w:spacing w:before="20" w:after="20" w:line="220" w:lineRule="exact"/>
              <w:jc w:val="right"/>
              <w:rPr>
                <w:rFonts w:ascii="Trade Gothic LT Std Cn" w:hAnsi="Trade Gothic LT Std Cn"/>
                <w:b/>
              </w:rPr>
            </w:pPr>
            <w:r w:rsidRPr="00721747">
              <w:rPr>
                <w:rFonts w:ascii="Trade Gothic LT Std Cn" w:hAnsi="Trade Gothic LT Std Cn"/>
                <w:b/>
              </w:rPr>
              <w:t>58,3</w:t>
            </w:r>
          </w:p>
        </w:tc>
        <w:tc>
          <w:tcPr>
            <w:tcW w:w="986" w:type="dxa"/>
            <w:tcBorders>
              <w:top w:val="nil"/>
              <w:left w:val="nil"/>
              <w:bottom w:val="single" w:sz="4" w:space="0" w:color="auto"/>
              <w:right w:val="nil"/>
            </w:tcBorders>
            <w:hideMark/>
          </w:tcPr>
          <w:p w14:paraId="5D506FBE" w14:textId="77777777" w:rsidR="00616AA5" w:rsidRPr="00721747" w:rsidRDefault="00616AA5" w:rsidP="00B84BC6">
            <w:pPr>
              <w:spacing w:before="20" w:after="20" w:line="220" w:lineRule="exact"/>
              <w:jc w:val="right"/>
              <w:rPr>
                <w:rFonts w:ascii="Trade Gothic LT Std Cn" w:hAnsi="Trade Gothic LT Std Cn"/>
                <w:b/>
              </w:rPr>
            </w:pPr>
            <w:r w:rsidRPr="00721747">
              <w:rPr>
                <w:rFonts w:ascii="Trade Gothic LT Std Cn" w:hAnsi="Trade Gothic LT Std Cn"/>
                <w:b/>
              </w:rPr>
              <w:t>19,8</w:t>
            </w:r>
          </w:p>
        </w:tc>
        <w:tc>
          <w:tcPr>
            <w:tcW w:w="565" w:type="dxa"/>
            <w:tcBorders>
              <w:top w:val="nil"/>
              <w:left w:val="nil"/>
              <w:bottom w:val="single" w:sz="4" w:space="0" w:color="auto"/>
              <w:right w:val="nil"/>
            </w:tcBorders>
            <w:hideMark/>
          </w:tcPr>
          <w:p w14:paraId="71DBC15C" w14:textId="77777777" w:rsidR="00616AA5" w:rsidRPr="00721747" w:rsidRDefault="00616AA5" w:rsidP="00B84BC6">
            <w:pPr>
              <w:spacing w:before="20" w:after="20" w:line="220" w:lineRule="exact"/>
              <w:jc w:val="right"/>
              <w:rPr>
                <w:rFonts w:ascii="Trade Gothic LT Std Cn" w:hAnsi="Trade Gothic LT Std Cn"/>
                <w:b/>
              </w:rPr>
            </w:pPr>
            <w:r w:rsidRPr="00721747">
              <w:rPr>
                <w:rFonts w:ascii="Trade Gothic LT Std Cn" w:hAnsi="Trade Gothic LT Std Cn"/>
                <w:b/>
              </w:rPr>
              <w:t>23,7</w:t>
            </w:r>
          </w:p>
        </w:tc>
        <w:tc>
          <w:tcPr>
            <w:tcW w:w="565" w:type="dxa"/>
            <w:tcBorders>
              <w:top w:val="nil"/>
              <w:left w:val="nil"/>
              <w:bottom w:val="single" w:sz="4" w:space="0" w:color="auto"/>
              <w:right w:val="nil"/>
            </w:tcBorders>
            <w:hideMark/>
          </w:tcPr>
          <w:p w14:paraId="1695D17F" w14:textId="77777777" w:rsidR="00616AA5" w:rsidRPr="00721747" w:rsidRDefault="00616AA5" w:rsidP="00B84BC6">
            <w:pPr>
              <w:spacing w:before="20" w:after="20" w:line="220" w:lineRule="exact"/>
              <w:jc w:val="right"/>
              <w:rPr>
                <w:rFonts w:ascii="Trade Gothic LT Std Cn" w:hAnsi="Trade Gothic LT Std Cn"/>
                <w:b/>
              </w:rPr>
            </w:pPr>
            <w:r w:rsidRPr="00721747">
              <w:rPr>
                <w:rFonts w:ascii="Trade Gothic LT Std Cn" w:hAnsi="Trade Gothic LT Std Cn"/>
                <w:b/>
              </w:rPr>
              <w:t>23,7</w:t>
            </w:r>
          </w:p>
        </w:tc>
      </w:tr>
    </w:tbl>
    <w:p w14:paraId="749CFB33" w14:textId="77777777" w:rsidR="00616AA5" w:rsidRPr="00721747" w:rsidRDefault="00616AA5" w:rsidP="00616AA5">
      <w:pPr>
        <w:spacing w:before="120" w:line="160" w:lineRule="exact"/>
        <w:rPr>
          <w:rFonts w:ascii="TradeGothic CondEighteen" w:hAnsi="TradeGothic CondEighteen"/>
          <w:spacing w:val="4"/>
          <w:sz w:val="14"/>
        </w:rPr>
      </w:pPr>
      <w:r w:rsidRPr="00721747">
        <w:rPr>
          <w:rFonts w:ascii="TradeGothic CondEighteen" w:hAnsi="TradeGothic CondEighteen"/>
          <w:spacing w:val="4"/>
          <w:sz w:val="14"/>
        </w:rPr>
        <w:t>Källa: Statistiska centralbyrån, kommunalekonomisk utjämning.</w:t>
      </w:r>
    </w:p>
    <w:p w14:paraId="268A1A4C" w14:textId="01EE5D2B" w:rsidR="00E2233D" w:rsidRDefault="00E2233D" w:rsidP="00E80303">
      <w:pPr>
        <w:pStyle w:val="TabellRubrik"/>
      </w:pPr>
      <w:r>
        <w:t xml:space="preserve">Tabell </w:t>
      </w:r>
      <w:fldSimple w:instr=" SEQ Tabell \* ARABIC ">
        <w:r w:rsidR="00756367">
          <w:rPr>
            <w:noProof/>
          </w:rPr>
          <w:t>17</w:t>
        </w:r>
      </w:fldSimple>
      <w:r>
        <w:tab/>
        <w:t>Utjämningsbidrag och utjämningsavgift för vissa fu</w:t>
      </w:r>
      <w:r w:rsidR="00C12FC9">
        <w:t>nktionshindrade enligt LSS 2008–</w:t>
      </w:r>
      <w:r>
        <w:t xml:space="preserve">2012 </w:t>
      </w:r>
    </w:p>
    <w:p w14:paraId="1B1F92D4" w14:textId="77777777" w:rsidR="00E2233D" w:rsidRDefault="00E2233D" w:rsidP="00E80303">
      <w:pPr>
        <w:pStyle w:val="TabellUnderrubrik"/>
      </w:pPr>
      <w:r>
        <w:t>Miljarder kronor</w:t>
      </w:r>
    </w:p>
    <w:tbl>
      <w:tblPr>
        <w:tblW w:w="0" w:type="auto"/>
        <w:tblLayout w:type="fixed"/>
        <w:tblCellMar>
          <w:left w:w="0" w:type="dxa"/>
        </w:tblCellMar>
        <w:tblLook w:val="0000" w:firstRow="0" w:lastRow="0" w:firstColumn="0" w:lastColumn="0" w:noHBand="0" w:noVBand="0"/>
      </w:tblPr>
      <w:tblGrid>
        <w:gridCol w:w="1418"/>
        <w:gridCol w:w="907"/>
        <w:gridCol w:w="907"/>
        <w:gridCol w:w="907"/>
        <w:gridCol w:w="907"/>
        <w:gridCol w:w="908"/>
      </w:tblGrid>
      <w:tr w:rsidR="00E2233D" w14:paraId="4A5D3CFA" w14:textId="77777777" w:rsidTr="00E80303">
        <w:tc>
          <w:tcPr>
            <w:tcW w:w="1418" w:type="dxa"/>
            <w:tcBorders>
              <w:top w:val="single" w:sz="8" w:space="0" w:color="auto"/>
              <w:bottom w:val="single" w:sz="6" w:space="0" w:color="auto"/>
            </w:tcBorders>
            <w:shd w:val="clear" w:color="auto" w:fill="auto"/>
          </w:tcPr>
          <w:p w14:paraId="1EF832F0" w14:textId="77777777" w:rsidR="00E2233D" w:rsidRDefault="00E2233D" w:rsidP="00E80303">
            <w:pPr>
              <w:pStyle w:val="TabellHuvud"/>
              <w:jc w:val="left"/>
            </w:pPr>
            <w:r>
              <w:t>Miljoner kronor</w:t>
            </w:r>
          </w:p>
        </w:tc>
        <w:tc>
          <w:tcPr>
            <w:tcW w:w="907" w:type="dxa"/>
            <w:tcBorders>
              <w:top w:val="single" w:sz="8" w:space="0" w:color="auto"/>
              <w:bottom w:val="single" w:sz="6" w:space="0" w:color="auto"/>
            </w:tcBorders>
            <w:shd w:val="clear" w:color="auto" w:fill="auto"/>
          </w:tcPr>
          <w:p w14:paraId="32C6D364" w14:textId="77777777" w:rsidR="00E2233D" w:rsidRDefault="00E2233D" w:rsidP="00E80303">
            <w:pPr>
              <w:pStyle w:val="TabellHuvud"/>
            </w:pPr>
            <w:r>
              <w:t>2008</w:t>
            </w:r>
          </w:p>
        </w:tc>
        <w:tc>
          <w:tcPr>
            <w:tcW w:w="907" w:type="dxa"/>
            <w:tcBorders>
              <w:top w:val="single" w:sz="8" w:space="0" w:color="auto"/>
              <w:bottom w:val="single" w:sz="6" w:space="0" w:color="auto"/>
            </w:tcBorders>
            <w:shd w:val="clear" w:color="auto" w:fill="auto"/>
          </w:tcPr>
          <w:p w14:paraId="10A871A2" w14:textId="77777777" w:rsidR="00E2233D" w:rsidRDefault="00E2233D" w:rsidP="00E80303">
            <w:pPr>
              <w:pStyle w:val="TabellHuvud"/>
            </w:pPr>
            <w:r>
              <w:t>2009</w:t>
            </w:r>
          </w:p>
        </w:tc>
        <w:tc>
          <w:tcPr>
            <w:tcW w:w="907" w:type="dxa"/>
            <w:tcBorders>
              <w:top w:val="single" w:sz="8" w:space="0" w:color="auto"/>
              <w:bottom w:val="single" w:sz="6" w:space="0" w:color="auto"/>
            </w:tcBorders>
            <w:shd w:val="clear" w:color="auto" w:fill="auto"/>
          </w:tcPr>
          <w:p w14:paraId="291C0036" w14:textId="77777777" w:rsidR="00E2233D" w:rsidRDefault="00E2233D" w:rsidP="00E80303">
            <w:pPr>
              <w:pStyle w:val="TabellHuvud"/>
            </w:pPr>
            <w:r>
              <w:t>2010</w:t>
            </w:r>
          </w:p>
        </w:tc>
        <w:tc>
          <w:tcPr>
            <w:tcW w:w="907" w:type="dxa"/>
            <w:tcBorders>
              <w:top w:val="single" w:sz="8" w:space="0" w:color="auto"/>
              <w:bottom w:val="single" w:sz="6" w:space="0" w:color="auto"/>
            </w:tcBorders>
            <w:shd w:val="clear" w:color="auto" w:fill="auto"/>
          </w:tcPr>
          <w:p w14:paraId="3240DF79" w14:textId="77777777" w:rsidR="00E2233D" w:rsidRDefault="00E2233D" w:rsidP="00E80303">
            <w:pPr>
              <w:pStyle w:val="TabellHuvud"/>
            </w:pPr>
            <w:r>
              <w:t>2011</w:t>
            </w:r>
          </w:p>
        </w:tc>
        <w:tc>
          <w:tcPr>
            <w:tcW w:w="908" w:type="dxa"/>
            <w:tcBorders>
              <w:top w:val="single" w:sz="8" w:space="0" w:color="auto"/>
              <w:bottom w:val="single" w:sz="6" w:space="0" w:color="auto"/>
            </w:tcBorders>
            <w:shd w:val="clear" w:color="auto" w:fill="auto"/>
          </w:tcPr>
          <w:p w14:paraId="7DCA0636" w14:textId="77777777" w:rsidR="00E2233D" w:rsidRDefault="00E2233D" w:rsidP="00E80303">
            <w:pPr>
              <w:pStyle w:val="TabellHuvud"/>
            </w:pPr>
            <w:r>
              <w:t>2012</w:t>
            </w:r>
          </w:p>
        </w:tc>
      </w:tr>
      <w:tr w:rsidR="00E2233D" w14:paraId="1A907AF5" w14:textId="77777777" w:rsidTr="00E80303">
        <w:tc>
          <w:tcPr>
            <w:tcW w:w="1418" w:type="dxa"/>
            <w:tcBorders>
              <w:top w:val="single" w:sz="6" w:space="0" w:color="auto"/>
            </w:tcBorders>
            <w:shd w:val="clear" w:color="auto" w:fill="auto"/>
          </w:tcPr>
          <w:p w14:paraId="75F92A4B" w14:textId="77777777" w:rsidR="00E2233D" w:rsidRDefault="00E2233D" w:rsidP="00E80303">
            <w:pPr>
              <w:pStyle w:val="TabellRader"/>
              <w:jc w:val="left"/>
            </w:pPr>
            <w:r>
              <w:t>Utjämningsbidrag</w:t>
            </w:r>
          </w:p>
        </w:tc>
        <w:tc>
          <w:tcPr>
            <w:tcW w:w="907" w:type="dxa"/>
            <w:tcBorders>
              <w:top w:val="single" w:sz="6" w:space="0" w:color="auto"/>
            </w:tcBorders>
            <w:shd w:val="clear" w:color="auto" w:fill="auto"/>
          </w:tcPr>
          <w:p w14:paraId="72D87987" w14:textId="77777777" w:rsidR="00E2233D" w:rsidRDefault="00E2233D" w:rsidP="00E80303">
            <w:pPr>
              <w:pStyle w:val="TabellRader"/>
            </w:pPr>
            <w:r>
              <w:t>2 259</w:t>
            </w:r>
          </w:p>
        </w:tc>
        <w:tc>
          <w:tcPr>
            <w:tcW w:w="907" w:type="dxa"/>
            <w:tcBorders>
              <w:top w:val="single" w:sz="6" w:space="0" w:color="auto"/>
            </w:tcBorders>
            <w:shd w:val="clear" w:color="auto" w:fill="auto"/>
          </w:tcPr>
          <w:p w14:paraId="75BB1AAA" w14:textId="77777777" w:rsidR="00E2233D" w:rsidRDefault="00E2233D" w:rsidP="00E80303">
            <w:pPr>
              <w:pStyle w:val="TabellRader"/>
            </w:pPr>
            <w:r>
              <w:t>2 808</w:t>
            </w:r>
          </w:p>
        </w:tc>
        <w:tc>
          <w:tcPr>
            <w:tcW w:w="907" w:type="dxa"/>
            <w:tcBorders>
              <w:top w:val="single" w:sz="6" w:space="0" w:color="auto"/>
            </w:tcBorders>
            <w:shd w:val="clear" w:color="auto" w:fill="auto"/>
          </w:tcPr>
          <w:p w14:paraId="25FAD7E2" w14:textId="77777777" w:rsidR="00E2233D" w:rsidRDefault="00E2233D" w:rsidP="00E80303">
            <w:pPr>
              <w:pStyle w:val="TabellRader"/>
            </w:pPr>
            <w:r>
              <w:t>2 933</w:t>
            </w:r>
          </w:p>
        </w:tc>
        <w:tc>
          <w:tcPr>
            <w:tcW w:w="907" w:type="dxa"/>
            <w:tcBorders>
              <w:top w:val="single" w:sz="6" w:space="0" w:color="auto"/>
            </w:tcBorders>
            <w:shd w:val="clear" w:color="auto" w:fill="auto"/>
          </w:tcPr>
          <w:p w14:paraId="2338B0C6" w14:textId="77777777" w:rsidR="00E2233D" w:rsidRDefault="00E2233D" w:rsidP="00E80303">
            <w:pPr>
              <w:pStyle w:val="TabellRader"/>
            </w:pPr>
            <w:r>
              <w:t>3 015</w:t>
            </w:r>
          </w:p>
        </w:tc>
        <w:tc>
          <w:tcPr>
            <w:tcW w:w="908" w:type="dxa"/>
            <w:tcBorders>
              <w:top w:val="single" w:sz="6" w:space="0" w:color="auto"/>
            </w:tcBorders>
            <w:shd w:val="clear" w:color="auto" w:fill="auto"/>
          </w:tcPr>
          <w:p w14:paraId="50E27432" w14:textId="77777777" w:rsidR="00E2233D" w:rsidRDefault="00E2233D" w:rsidP="00E80303">
            <w:pPr>
              <w:pStyle w:val="TabellRader"/>
            </w:pPr>
            <w:r>
              <w:t>3 156</w:t>
            </w:r>
          </w:p>
        </w:tc>
      </w:tr>
      <w:tr w:rsidR="00E2233D" w14:paraId="2CB33391" w14:textId="77777777" w:rsidTr="00E80303">
        <w:tc>
          <w:tcPr>
            <w:tcW w:w="1418" w:type="dxa"/>
            <w:tcBorders>
              <w:bottom w:val="single" w:sz="8" w:space="0" w:color="auto"/>
            </w:tcBorders>
            <w:shd w:val="clear" w:color="auto" w:fill="auto"/>
          </w:tcPr>
          <w:p w14:paraId="33C9C5D9" w14:textId="77777777" w:rsidR="00E2233D" w:rsidRDefault="00E2233D" w:rsidP="00E80303">
            <w:pPr>
              <w:pStyle w:val="TabellRader"/>
              <w:jc w:val="left"/>
            </w:pPr>
            <w:r>
              <w:t>Utjämningsavgift</w:t>
            </w:r>
          </w:p>
        </w:tc>
        <w:tc>
          <w:tcPr>
            <w:tcW w:w="907" w:type="dxa"/>
            <w:tcBorders>
              <w:bottom w:val="single" w:sz="8" w:space="0" w:color="auto"/>
            </w:tcBorders>
            <w:shd w:val="clear" w:color="auto" w:fill="auto"/>
          </w:tcPr>
          <w:p w14:paraId="5EB7DC30" w14:textId="77777777" w:rsidR="00E2233D" w:rsidRDefault="00E2233D" w:rsidP="00E80303">
            <w:pPr>
              <w:pStyle w:val="TabellRader"/>
            </w:pPr>
            <w:r>
              <w:t>2 228</w:t>
            </w:r>
          </w:p>
        </w:tc>
        <w:tc>
          <w:tcPr>
            <w:tcW w:w="907" w:type="dxa"/>
            <w:tcBorders>
              <w:bottom w:val="single" w:sz="8" w:space="0" w:color="auto"/>
            </w:tcBorders>
            <w:shd w:val="clear" w:color="auto" w:fill="auto"/>
          </w:tcPr>
          <w:p w14:paraId="4E870CC8" w14:textId="77777777" w:rsidR="00E2233D" w:rsidRDefault="00E2233D" w:rsidP="00E80303">
            <w:pPr>
              <w:pStyle w:val="TabellRader"/>
            </w:pPr>
            <w:r>
              <w:t>2 793</w:t>
            </w:r>
          </w:p>
        </w:tc>
        <w:tc>
          <w:tcPr>
            <w:tcW w:w="907" w:type="dxa"/>
            <w:tcBorders>
              <w:bottom w:val="single" w:sz="8" w:space="0" w:color="auto"/>
            </w:tcBorders>
            <w:shd w:val="clear" w:color="auto" w:fill="auto"/>
          </w:tcPr>
          <w:p w14:paraId="2E022B5A" w14:textId="77777777" w:rsidR="00E2233D" w:rsidRDefault="00E2233D" w:rsidP="00E80303">
            <w:pPr>
              <w:pStyle w:val="TabellRader"/>
            </w:pPr>
            <w:r>
              <w:t>2 933</w:t>
            </w:r>
          </w:p>
        </w:tc>
        <w:tc>
          <w:tcPr>
            <w:tcW w:w="907" w:type="dxa"/>
            <w:tcBorders>
              <w:bottom w:val="single" w:sz="8" w:space="0" w:color="auto"/>
            </w:tcBorders>
            <w:shd w:val="clear" w:color="auto" w:fill="auto"/>
          </w:tcPr>
          <w:p w14:paraId="2445D53E" w14:textId="77777777" w:rsidR="00E2233D" w:rsidRDefault="00E2233D" w:rsidP="00E80303">
            <w:pPr>
              <w:pStyle w:val="TabellRader"/>
            </w:pPr>
            <w:r>
              <w:t>3 015</w:t>
            </w:r>
          </w:p>
        </w:tc>
        <w:tc>
          <w:tcPr>
            <w:tcW w:w="908" w:type="dxa"/>
            <w:tcBorders>
              <w:bottom w:val="single" w:sz="8" w:space="0" w:color="auto"/>
            </w:tcBorders>
            <w:shd w:val="clear" w:color="auto" w:fill="auto"/>
          </w:tcPr>
          <w:p w14:paraId="2612722F" w14:textId="77777777" w:rsidR="00E2233D" w:rsidRDefault="00E2233D" w:rsidP="00E80303">
            <w:pPr>
              <w:pStyle w:val="TabellRader"/>
            </w:pPr>
            <w:r>
              <w:t>3 156</w:t>
            </w:r>
          </w:p>
        </w:tc>
      </w:tr>
    </w:tbl>
    <w:p w14:paraId="71CE07E2" w14:textId="14F1B41D" w:rsidR="00E2233D" w:rsidRDefault="00E2233D" w:rsidP="00E80303">
      <w:pPr>
        <w:pStyle w:val="TabellFotnot"/>
      </w:pPr>
      <w:r>
        <w:t>Källa: Statistiska centralbyrån, offentlig ekonomi, utjämning av LSS-kostnader</w:t>
      </w:r>
      <w:r w:rsidR="007A05B0">
        <w:t>.</w:t>
      </w:r>
    </w:p>
    <w:p w14:paraId="2C7BC817" w14:textId="77777777" w:rsidR="008D3D4C" w:rsidRDefault="008D3D4C">
      <w:pPr>
        <w:overflowPunct/>
        <w:autoSpaceDE/>
        <w:autoSpaceDN/>
        <w:adjustRightInd/>
        <w:textAlignment w:val="auto"/>
        <w:rPr>
          <w:rFonts w:ascii="Trade Gothic Pro" w:hAnsi="Trade Gothic Pro"/>
          <w:b/>
        </w:rPr>
      </w:pPr>
      <w:r>
        <w:br w:type="page"/>
      </w:r>
    </w:p>
    <w:p w14:paraId="08114A83" w14:textId="6EE0431E" w:rsidR="00E2233D" w:rsidRDefault="00E2233D" w:rsidP="00E80303">
      <w:pPr>
        <w:pStyle w:val="TabellRubrik"/>
      </w:pPr>
      <w:r>
        <w:t xml:space="preserve">Tabell </w:t>
      </w:r>
      <w:fldSimple w:instr=" SEQ Tabell \* ARABIC ">
        <w:r w:rsidR="00756367">
          <w:rPr>
            <w:noProof/>
          </w:rPr>
          <w:t>18</w:t>
        </w:r>
      </w:fldSimple>
      <w:r>
        <w:tab/>
        <w:t>Kommunernas och landstingens kostnader för verksamheterna 2007-2011</w:t>
      </w:r>
    </w:p>
    <w:p w14:paraId="1A643C2A" w14:textId="77777777" w:rsidR="00E2233D" w:rsidRPr="009C7C74" w:rsidRDefault="00E2233D" w:rsidP="00E80303">
      <w:pPr>
        <w:pStyle w:val="TabellUnderrubrik"/>
      </w:pPr>
      <w:r>
        <w:t>Miljarder kronor</w:t>
      </w:r>
    </w:p>
    <w:tbl>
      <w:tblPr>
        <w:tblW w:w="6742" w:type="dxa"/>
        <w:tblLayout w:type="fixed"/>
        <w:tblCellMar>
          <w:left w:w="0" w:type="dxa"/>
        </w:tblCellMar>
        <w:tblLook w:val="0000" w:firstRow="0" w:lastRow="0" w:firstColumn="0" w:lastColumn="0" w:noHBand="0" w:noVBand="0"/>
      </w:tblPr>
      <w:tblGrid>
        <w:gridCol w:w="1405"/>
        <w:gridCol w:w="562"/>
        <w:gridCol w:w="562"/>
        <w:gridCol w:w="562"/>
        <w:gridCol w:w="562"/>
        <w:gridCol w:w="562"/>
        <w:gridCol w:w="842"/>
        <w:gridCol w:w="843"/>
        <w:gridCol w:w="842"/>
      </w:tblGrid>
      <w:tr w:rsidR="00E2233D" w14:paraId="37489562" w14:textId="77777777" w:rsidTr="00CE05B3">
        <w:trPr>
          <w:trHeight w:val="1365"/>
        </w:trPr>
        <w:tc>
          <w:tcPr>
            <w:tcW w:w="1405" w:type="dxa"/>
            <w:tcBorders>
              <w:top w:val="single" w:sz="8" w:space="0" w:color="auto"/>
              <w:bottom w:val="single" w:sz="6" w:space="0" w:color="auto"/>
            </w:tcBorders>
            <w:shd w:val="clear" w:color="auto" w:fill="auto"/>
          </w:tcPr>
          <w:p w14:paraId="408E76C9" w14:textId="77777777" w:rsidR="00E2233D" w:rsidRDefault="00E2233D" w:rsidP="00E80303">
            <w:pPr>
              <w:pStyle w:val="TabellHuvud"/>
              <w:jc w:val="left"/>
            </w:pPr>
            <w:r>
              <w:t>Miljarder kronor, löpande priser</w:t>
            </w:r>
          </w:p>
        </w:tc>
        <w:tc>
          <w:tcPr>
            <w:tcW w:w="562" w:type="dxa"/>
            <w:tcBorders>
              <w:top w:val="single" w:sz="8" w:space="0" w:color="auto"/>
              <w:bottom w:val="single" w:sz="6" w:space="0" w:color="auto"/>
            </w:tcBorders>
            <w:shd w:val="clear" w:color="auto" w:fill="auto"/>
          </w:tcPr>
          <w:p w14:paraId="346FE4B9" w14:textId="77777777" w:rsidR="00E2233D" w:rsidRDefault="00E2233D" w:rsidP="00E80303">
            <w:pPr>
              <w:pStyle w:val="TabellHuvud"/>
            </w:pPr>
            <w:r>
              <w:t>2007</w:t>
            </w:r>
          </w:p>
        </w:tc>
        <w:tc>
          <w:tcPr>
            <w:tcW w:w="562" w:type="dxa"/>
            <w:tcBorders>
              <w:top w:val="single" w:sz="8" w:space="0" w:color="auto"/>
              <w:bottom w:val="single" w:sz="6" w:space="0" w:color="auto"/>
            </w:tcBorders>
            <w:shd w:val="clear" w:color="auto" w:fill="auto"/>
          </w:tcPr>
          <w:p w14:paraId="43A64FAB" w14:textId="77777777" w:rsidR="00E2233D" w:rsidRDefault="00E2233D" w:rsidP="00E80303">
            <w:pPr>
              <w:pStyle w:val="TabellHuvud"/>
            </w:pPr>
            <w:r>
              <w:t>2008</w:t>
            </w:r>
          </w:p>
        </w:tc>
        <w:tc>
          <w:tcPr>
            <w:tcW w:w="562" w:type="dxa"/>
            <w:tcBorders>
              <w:top w:val="single" w:sz="8" w:space="0" w:color="auto"/>
              <w:bottom w:val="single" w:sz="6" w:space="0" w:color="auto"/>
            </w:tcBorders>
            <w:shd w:val="clear" w:color="auto" w:fill="auto"/>
          </w:tcPr>
          <w:p w14:paraId="5E4B3161" w14:textId="77777777" w:rsidR="00E2233D" w:rsidRDefault="00E2233D" w:rsidP="00E80303">
            <w:pPr>
              <w:pStyle w:val="TabellHuvud"/>
            </w:pPr>
            <w:r>
              <w:t>2009</w:t>
            </w:r>
          </w:p>
        </w:tc>
        <w:tc>
          <w:tcPr>
            <w:tcW w:w="562" w:type="dxa"/>
            <w:tcBorders>
              <w:top w:val="single" w:sz="8" w:space="0" w:color="auto"/>
              <w:bottom w:val="single" w:sz="6" w:space="0" w:color="auto"/>
            </w:tcBorders>
            <w:shd w:val="clear" w:color="auto" w:fill="auto"/>
          </w:tcPr>
          <w:p w14:paraId="05B2436A" w14:textId="77777777" w:rsidR="00E2233D" w:rsidRDefault="00E2233D" w:rsidP="00E80303">
            <w:pPr>
              <w:pStyle w:val="TabellHuvud"/>
            </w:pPr>
            <w:r>
              <w:t>2010</w:t>
            </w:r>
          </w:p>
        </w:tc>
        <w:tc>
          <w:tcPr>
            <w:tcW w:w="562" w:type="dxa"/>
            <w:tcBorders>
              <w:top w:val="single" w:sz="8" w:space="0" w:color="auto"/>
              <w:bottom w:val="single" w:sz="6" w:space="0" w:color="auto"/>
            </w:tcBorders>
            <w:shd w:val="clear" w:color="auto" w:fill="auto"/>
          </w:tcPr>
          <w:p w14:paraId="22D0DF93" w14:textId="77777777" w:rsidR="00E2233D" w:rsidRDefault="00E2233D" w:rsidP="00E80303">
            <w:pPr>
              <w:pStyle w:val="TabellHuvud"/>
            </w:pPr>
            <w:r>
              <w:t>2011</w:t>
            </w:r>
          </w:p>
        </w:tc>
        <w:tc>
          <w:tcPr>
            <w:tcW w:w="842" w:type="dxa"/>
            <w:tcBorders>
              <w:top w:val="single" w:sz="8" w:space="0" w:color="auto"/>
              <w:bottom w:val="single" w:sz="6" w:space="0" w:color="auto"/>
            </w:tcBorders>
            <w:shd w:val="clear" w:color="auto" w:fill="auto"/>
          </w:tcPr>
          <w:p w14:paraId="421DC85E" w14:textId="77777777" w:rsidR="00E2233D" w:rsidRDefault="00E2233D" w:rsidP="00E80303">
            <w:pPr>
              <w:pStyle w:val="TabellHuvud"/>
            </w:pPr>
            <w:r>
              <w:t>Årlig genomsnittlig förändring 2007-2011 (%)</w:t>
            </w:r>
          </w:p>
        </w:tc>
        <w:tc>
          <w:tcPr>
            <w:tcW w:w="843" w:type="dxa"/>
            <w:tcBorders>
              <w:top w:val="single" w:sz="8" w:space="0" w:color="auto"/>
              <w:bottom w:val="single" w:sz="6" w:space="0" w:color="auto"/>
            </w:tcBorders>
            <w:shd w:val="clear" w:color="auto" w:fill="auto"/>
          </w:tcPr>
          <w:p w14:paraId="0B9CA04F" w14:textId="77777777" w:rsidR="00E2233D" w:rsidRDefault="00E2233D" w:rsidP="00E80303">
            <w:pPr>
              <w:pStyle w:val="TabellHuvud"/>
            </w:pPr>
            <w:r>
              <w:t>Förändring 2010-2011 (%)</w:t>
            </w:r>
          </w:p>
        </w:tc>
        <w:tc>
          <w:tcPr>
            <w:tcW w:w="842" w:type="dxa"/>
            <w:tcBorders>
              <w:top w:val="single" w:sz="8" w:space="0" w:color="auto"/>
              <w:bottom w:val="single" w:sz="6" w:space="0" w:color="auto"/>
            </w:tcBorders>
            <w:shd w:val="clear" w:color="auto" w:fill="auto"/>
          </w:tcPr>
          <w:p w14:paraId="12BEA83B" w14:textId="77777777" w:rsidR="00E2233D" w:rsidRDefault="00E2233D" w:rsidP="00E80303">
            <w:pPr>
              <w:pStyle w:val="TabellHuvud"/>
            </w:pPr>
            <w:r>
              <w:t>Andel av de totala kostnaderna 2011</w:t>
            </w:r>
          </w:p>
        </w:tc>
      </w:tr>
      <w:tr w:rsidR="00E2233D" w:rsidRPr="00F7273F" w14:paraId="4A7207F9" w14:textId="77777777" w:rsidTr="00CE05B3">
        <w:trPr>
          <w:trHeight w:val="255"/>
        </w:trPr>
        <w:tc>
          <w:tcPr>
            <w:tcW w:w="1405" w:type="dxa"/>
            <w:tcBorders>
              <w:top w:val="single" w:sz="6" w:space="0" w:color="auto"/>
            </w:tcBorders>
            <w:shd w:val="clear" w:color="auto" w:fill="auto"/>
          </w:tcPr>
          <w:p w14:paraId="7697A20C" w14:textId="77777777" w:rsidR="00E2233D" w:rsidRPr="00F7273F" w:rsidRDefault="00E2233D" w:rsidP="00E80303">
            <w:pPr>
              <w:pStyle w:val="TabellRader"/>
              <w:jc w:val="left"/>
              <w:rPr>
                <w:b/>
              </w:rPr>
            </w:pPr>
            <w:r w:rsidRPr="00F7273F">
              <w:rPr>
                <w:b/>
              </w:rPr>
              <w:t>Kommuner</w:t>
            </w:r>
          </w:p>
        </w:tc>
        <w:tc>
          <w:tcPr>
            <w:tcW w:w="562" w:type="dxa"/>
            <w:tcBorders>
              <w:top w:val="single" w:sz="6" w:space="0" w:color="auto"/>
            </w:tcBorders>
            <w:shd w:val="clear" w:color="auto" w:fill="auto"/>
          </w:tcPr>
          <w:p w14:paraId="32309135" w14:textId="77777777" w:rsidR="00E2233D" w:rsidRPr="00F7273F" w:rsidRDefault="00E2233D" w:rsidP="00E80303">
            <w:pPr>
              <w:pStyle w:val="TabellRader"/>
              <w:rPr>
                <w:b/>
              </w:rPr>
            </w:pPr>
          </w:p>
        </w:tc>
        <w:tc>
          <w:tcPr>
            <w:tcW w:w="562" w:type="dxa"/>
            <w:tcBorders>
              <w:top w:val="single" w:sz="6" w:space="0" w:color="auto"/>
            </w:tcBorders>
            <w:shd w:val="clear" w:color="auto" w:fill="auto"/>
          </w:tcPr>
          <w:p w14:paraId="0C3F78D8" w14:textId="77777777" w:rsidR="00E2233D" w:rsidRPr="00F7273F" w:rsidRDefault="00E2233D" w:rsidP="00E80303">
            <w:pPr>
              <w:pStyle w:val="TabellRader"/>
              <w:rPr>
                <w:b/>
              </w:rPr>
            </w:pPr>
          </w:p>
        </w:tc>
        <w:tc>
          <w:tcPr>
            <w:tcW w:w="562" w:type="dxa"/>
            <w:tcBorders>
              <w:top w:val="single" w:sz="6" w:space="0" w:color="auto"/>
            </w:tcBorders>
            <w:shd w:val="clear" w:color="auto" w:fill="auto"/>
          </w:tcPr>
          <w:p w14:paraId="7A0BC118" w14:textId="77777777" w:rsidR="00E2233D" w:rsidRPr="00F7273F" w:rsidRDefault="00E2233D" w:rsidP="00E80303">
            <w:pPr>
              <w:pStyle w:val="TabellRader"/>
              <w:rPr>
                <w:b/>
              </w:rPr>
            </w:pPr>
          </w:p>
        </w:tc>
        <w:tc>
          <w:tcPr>
            <w:tcW w:w="562" w:type="dxa"/>
            <w:tcBorders>
              <w:top w:val="single" w:sz="6" w:space="0" w:color="auto"/>
            </w:tcBorders>
            <w:shd w:val="clear" w:color="auto" w:fill="auto"/>
          </w:tcPr>
          <w:p w14:paraId="2FFBB2A0" w14:textId="77777777" w:rsidR="00E2233D" w:rsidRPr="00F7273F" w:rsidRDefault="00E2233D" w:rsidP="00E80303">
            <w:pPr>
              <w:pStyle w:val="TabellRader"/>
              <w:rPr>
                <w:b/>
              </w:rPr>
            </w:pPr>
          </w:p>
        </w:tc>
        <w:tc>
          <w:tcPr>
            <w:tcW w:w="562" w:type="dxa"/>
            <w:tcBorders>
              <w:top w:val="single" w:sz="6" w:space="0" w:color="auto"/>
            </w:tcBorders>
            <w:shd w:val="clear" w:color="auto" w:fill="auto"/>
          </w:tcPr>
          <w:p w14:paraId="6600762B" w14:textId="77777777" w:rsidR="00E2233D" w:rsidRPr="00F7273F" w:rsidRDefault="00E2233D" w:rsidP="00E80303">
            <w:pPr>
              <w:pStyle w:val="TabellRader"/>
              <w:rPr>
                <w:b/>
              </w:rPr>
            </w:pPr>
          </w:p>
        </w:tc>
        <w:tc>
          <w:tcPr>
            <w:tcW w:w="842" w:type="dxa"/>
            <w:tcBorders>
              <w:top w:val="single" w:sz="6" w:space="0" w:color="auto"/>
            </w:tcBorders>
            <w:shd w:val="clear" w:color="auto" w:fill="auto"/>
          </w:tcPr>
          <w:p w14:paraId="3AC24BDA" w14:textId="77777777" w:rsidR="00E2233D" w:rsidRPr="00F7273F" w:rsidRDefault="00E2233D" w:rsidP="00E80303">
            <w:pPr>
              <w:pStyle w:val="TabellRader"/>
              <w:rPr>
                <w:b/>
              </w:rPr>
            </w:pPr>
          </w:p>
        </w:tc>
        <w:tc>
          <w:tcPr>
            <w:tcW w:w="843" w:type="dxa"/>
            <w:tcBorders>
              <w:top w:val="single" w:sz="6" w:space="0" w:color="auto"/>
            </w:tcBorders>
            <w:shd w:val="clear" w:color="auto" w:fill="auto"/>
          </w:tcPr>
          <w:p w14:paraId="4AE4CA2E" w14:textId="77777777" w:rsidR="00E2233D" w:rsidRPr="00F7273F" w:rsidRDefault="00E2233D" w:rsidP="00E80303">
            <w:pPr>
              <w:pStyle w:val="TabellRader"/>
              <w:rPr>
                <w:b/>
              </w:rPr>
            </w:pPr>
          </w:p>
        </w:tc>
        <w:tc>
          <w:tcPr>
            <w:tcW w:w="842" w:type="dxa"/>
            <w:tcBorders>
              <w:top w:val="single" w:sz="6" w:space="0" w:color="auto"/>
            </w:tcBorders>
            <w:shd w:val="clear" w:color="auto" w:fill="auto"/>
          </w:tcPr>
          <w:p w14:paraId="462D1456" w14:textId="77777777" w:rsidR="00E2233D" w:rsidRPr="00F7273F" w:rsidRDefault="00E2233D" w:rsidP="00E80303">
            <w:pPr>
              <w:pStyle w:val="TabellRader"/>
              <w:rPr>
                <w:b/>
              </w:rPr>
            </w:pPr>
          </w:p>
        </w:tc>
      </w:tr>
      <w:tr w:rsidR="00E2233D" w14:paraId="22BEEAEC" w14:textId="77777777" w:rsidTr="00CE05B3">
        <w:trPr>
          <w:trHeight w:val="705"/>
        </w:trPr>
        <w:tc>
          <w:tcPr>
            <w:tcW w:w="1405" w:type="dxa"/>
            <w:shd w:val="clear" w:color="auto" w:fill="auto"/>
          </w:tcPr>
          <w:p w14:paraId="13A8C868" w14:textId="77777777" w:rsidR="00E2233D" w:rsidRDefault="00E2233D" w:rsidP="00E80303">
            <w:pPr>
              <w:pStyle w:val="TabellRader"/>
              <w:jc w:val="left"/>
            </w:pPr>
            <w:r>
              <w:t>Förskoleverksamhet och skolbarnsomsorg</w:t>
            </w:r>
          </w:p>
        </w:tc>
        <w:tc>
          <w:tcPr>
            <w:tcW w:w="562" w:type="dxa"/>
            <w:shd w:val="clear" w:color="auto" w:fill="auto"/>
          </w:tcPr>
          <w:p w14:paraId="4D1CF54D" w14:textId="77777777" w:rsidR="00E2233D" w:rsidRDefault="00E2233D" w:rsidP="00E80303">
            <w:pPr>
              <w:pStyle w:val="TabellRader"/>
            </w:pPr>
            <w:r>
              <w:t>58,4</w:t>
            </w:r>
          </w:p>
        </w:tc>
        <w:tc>
          <w:tcPr>
            <w:tcW w:w="562" w:type="dxa"/>
            <w:shd w:val="clear" w:color="auto" w:fill="auto"/>
          </w:tcPr>
          <w:p w14:paraId="6AFB7BAA" w14:textId="77777777" w:rsidR="00E2233D" w:rsidRDefault="00E2233D" w:rsidP="00E80303">
            <w:pPr>
              <w:pStyle w:val="TabellRader"/>
            </w:pPr>
            <w:r>
              <w:t>62,5</w:t>
            </w:r>
          </w:p>
        </w:tc>
        <w:tc>
          <w:tcPr>
            <w:tcW w:w="562" w:type="dxa"/>
            <w:shd w:val="clear" w:color="auto" w:fill="auto"/>
          </w:tcPr>
          <w:p w14:paraId="4CC409CA" w14:textId="77777777" w:rsidR="00E2233D" w:rsidRDefault="00E2233D" w:rsidP="00E80303">
            <w:pPr>
              <w:pStyle w:val="TabellRader"/>
            </w:pPr>
            <w:r>
              <w:t>65,4</w:t>
            </w:r>
          </w:p>
        </w:tc>
        <w:tc>
          <w:tcPr>
            <w:tcW w:w="562" w:type="dxa"/>
            <w:shd w:val="clear" w:color="auto" w:fill="auto"/>
          </w:tcPr>
          <w:p w14:paraId="17B86CEB" w14:textId="77777777" w:rsidR="00E2233D" w:rsidRDefault="00E2233D" w:rsidP="00E80303">
            <w:pPr>
              <w:pStyle w:val="TabellRader"/>
            </w:pPr>
            <w:r>
              <w:t>68,6</w:t>
            </w:r>
          </w:p>
        </w:tc>
        <w:tc>
          <w:tcPr>
            <w:tcW w:w="562" w:type="dxa"/>
            <w:shd w:val="clear" w:color="auto" w:fill="auto"/>
          </w:tcPr>
          <w:p w14:paraId="19372161" w14:textId="77777777" w:rsidR="00E2233D" w:rsidRDefault="00E2233D" w:rsidP="00E80303">
            <w:pPr>
              <w:pStyle w:val="TabellRader"/>
            </w:pPr>
            <w:r>
              <w:t>72,5</w:t>
            </w:r>
          </w:p>
        </w:tc>
        <w:tc>
          <w:tcPr>
            <w:tcW w:w="842" w:type="dxa"/>
            <w:shd w:val="clear" w:color="auto" w:fill="auto"/>
          </w:tcPr>
          <w:p w14:paraId="73084DF1" w14:textId="77777777" w:rsidR="00E2233D" w:rsidRDefault="00E2233D" w:rsidP="00E80303">
            <w:pPr>
              <w:pStyle w:val="TabellRader"/>
            </w:pPr>
            <w:r>
              <w:t>6,0</w:t>
            </w:r>
          </w:p>
        </w:tc>
        <w:tc>
          <w:tcPr>
            <w:tcW w:w="843" w:type="dxa"/>
            <w:shd w:val="clear" w:color="auto" w:fill="auto"/>
          </w:tcPr>
          <w:p w14:paraId="20A3103D" w14:textId="77777777" w:rsidR="00E2233D" w:rsidRDefault="00E2233D" w:rsidP="00E80303">
            <w:pPr>
              <w:pStyle w:val="TabellRader"/>
            </w:pPr>
            <w:r>
              <w:t>5,7</w:t>
            </w:r>
          </w:p>
        </w:tc>
        <w:tc>
          <w:tcPr>
            <w:tcW w:w="842" w:type="dxa"/>
            <w:shd w:val="clear" w:color="auto" w:fill="auto"/>
          </w:tcPr>
          <w:p w14:paraId="2AB2A70A" w14:textId="77777777" w:rsidR="00E2233D" w:rsidRDefault="00E2233D" w:rsidP="00E80303">
            <w:pPr>
              <w:pStyle w:val="TabellRader"/>
            </w:pPr>
            <w:r>
              <w:t>14</w:t>
            </w:r>
          </w:p>
        </w:tc>
      </w:tr>
      <w:tr w:rsidR="00E2233D" w14:paraId="58C22C86" w14:textId="77777777" w:rsidTr="00CE05B3">
        <w:trPr>
          <w:trHeight w:val="255"/>
        </w:trPr>
        <w:tc>
          <w:tcPr>
            <w:tcW w:w="1405" w:type="dxa"/>
            <w:shd w:val="clear" w:color="auto" w:fill="auto"/>
          </w:tcPr>
          <w:p w14:paraId="114733BB" w14:textId="77777777" w:rsidR="00E2233D" w:rsidRDefault="00E2233D" w:rsidP="00E80303">
            <w:pPr>
              <w:pStyle w:val="TabellRader"/>
              <w:jc w:val="left"/>
            </w:pPr>
            <w:r>
              <w:t>Utbildning</w:t>
            </w:r>
          </w:p>
        </w:tc>
        <w:tc>
          <w:tcPr>
            <w:tcW w:w="562" w:type="dxa"/>
            <w:shd w:val="clear" w:color="auto" w:fill="auto"/>
          </w:tcPr>
          <w:p w14:paraId="73985829" w14:textId="77777777" w:rsidR="00E2233D" w:rsidRDefault="00E2233D" w:rsidP="00E80303">
            <w:pPr>
              <w:pStyle w:val="TabellRader"/>
            </w:pPr>
            <w:r>
              <w:t>129,0</w:t>
            </w:r>
          </w:p>
        </w:tc>
        <w:tc>
          <w:tcPr>
            <w:tcW w:w="562" w:type="dxa"/>
            <w:shd w:val="clear" w:color="auto" w:fill="auto"/>
          </w:tcPr>
          <w:p w14:paraId="367B04D2" w14:textId="77777777" w:rsidR="00E2233D" w:rsidRDefault="00E2233D" w:rsidP="00E80303">
            <w:pPr>
              <w:pStyle w:val="TabellRader"/>
            </w:pPr>
            <w:r>
              <w:t>133,9</w:t>
            </w:r>
          </w:p>
        </w:tc>
        <w:tc>
          <w:tcPr>
            <w:tcW w:w="562" w:type="dxa"/>
            <w:shd w:val="clear" w:color="auto" w:fill="auto"/>
          </w:tcPr>
          <w:p w14:paraId="2874C3BB" w14:textId="77777777" w:rsidR="00E2233D" w:rsidRDefault="00E2233D" w:rsidP="00E80303">
            <w:pPr>
              <w:pStyle w:val="TabellRader"/>
            </w:pPr>
            <w:r>
              <w:t>135,8</w:t>
            </w:r>
          </w:p>
        </w:tc>
        <w:tc>
          <w:tcPr>
            <w:tcW w:w="562" w:type="dxa"/>
            <w:shd w:val="clear" w:color="auto" w:fill="auto"/>
          </w:tcPr>
          <w:p w14:paraId="2285B5CD" w14:textId="77777777" w:rsidR="00E2233D" w:rsidRDefault="00E2233D" w:rsidP="00E80303">
            <w:pPr>
              <w:pStyle w:val="TabellRader"/>
            </w:pPr>
            <w:r>
              <w:t>138,3</w:t>
            </w:r>
          </w:p>
        </w:tc>
        <w:tc>
          <w:tcPr>
            <w:tcW w:w="562" w:type="dxa"/>
            <w:shd w:val="clear" w:color="auto" w:fill="auto"/>
          </w:tcPr>
          <w:p w14:paraId="7E9C3D47" w14:textId="77777777" w:rsidR="00E2233D" w:rsidRDefault="00E2233D" w:rsidP="00E80303">
            <w:pPr>
              <w:pStyle w:val="TabellRader"/>
            </w:pPr>
            <w:r>
              <w:t>140,9</w:t>
            </w:r>
          </w:p>
        </w:tc>
        <w:tc>
          <w:tcPr>
            <w:tcW w:w="842" w:type="dxa"/>
            <w:shd w:val="clear" w:color="auto" w:fill="auto"/>
          </w:tcPr>
          <w:p w14:paraId="4AE7DBC1" w14:textId="77777777" w:rsidR="00E2233D" w:rsidRDefault="00E2233D" w:rsidP="00E80303">
            <w:pPr>
              <w:pStyle w:val="TabellRader"/>
            </w:pPr>
            <w:r>
              <w:t>2,3</w:t>
            </w:r>
          </w:p>
        </w:tc>
        <w:tc>
          <w:tcPr>
            <w:tcW w:w="843" w:type="dxa"/>
            <w:shd w:val="clear" w:color="auto" w:fill="auto"/>
          </w:tcPr>
          <w:p w14:paraId="3BE66AD5" w14:textId="77777777" w:rsidR="00E2233D" w:rsidRDefault="00E2233D" w:rsidP="00E80303">
            <w:pPr>
              <w:pStyle w:val="TabellRader"/>
            </w:pPr>
            <w:r>
              <w:t>1,9</w:t>
            </w:r>
          </w:p>
        </w:tc>
        <w:tc>
          <w:tcPr>
            <w:tcW w:w="842" w:type="dxa"/>
            <w:shd w:val="clear" w:color="auto" w:fill="auto"/>
          </w:tcPr>
          <w:p w14:paraId="119D408D" w14:textId="77777777" w:rsidR="00E2233D" w:rsidRDefault="00E2233D" w:rsidP="00E80303">
            <w:pPr>
              <w:pStyle w:val="TabellRader"/>
            </w:pPr>
            <w:r>
              <w:t>27</w:t>
            </w:r>
          </w:p>
        </w:tc>
      </w:tr>
      <w:tr w:rsidR="00E2233D" w14:paraId="6EF44134" w14:textId="77777777" w:rsidTr="00CE05B3">
        <w:trPr>
          <w:trHeight w:val="255"/>
        </w:trPr>
        <w:tc>
          <w:tcPr>
            <w:tcW w:w="1405" w:type="dxa"/>
            <w:shd w:val="clear" w:color="auto" w:fill="auto"/>
          </w:tcPr>
          <w:p w14:paraId="2C32FF93" w14:textId="77777777" w:rsidR="00E2233D" w:rsidRDefault="00E2233D" w:rsidP="00E80303">
            <w:pPr>
              <w:pStyle w:val="TabellRader"/>
              <w:jc w:val="left"/>
            </w:pPr>
            <w:r>
              <w:t>- varav grundskola</w:t>
            </w:r>
          </w:p>
        </w:tc>
        <w:tc>
          <w:tcPr>
            <w:tcW w:w="562" w:type="dxa"/>
            <w:shd w:val="clear" w:color="auto" w:fill="auto"/>
          </w:tcPr>
          <w:p w14:paraId="3B837DA6" w14:textId="77777777" w:rsidR="00E2233D" w:rsidRDefault="00E2233D" w:rsidP="00E80303">
            <w:pPr>
              <w:pStyle w:val="TabellRader"/>
            </w:pPr>
            <w:r>
              <w:t>76,0</w:t>
            </w:r>
          </w:p>
        </w:tc>
        <w:tc>
          <w:tcPr>
            <w:tcW w:w="562" w:type="dxa"/>
            <w:shd w:val="clear" w:color="auto" w:fill="auto"/>
          </w:tcPr>
          <w:p w14:paraId="3E781B94" w14:textId="77777777" w:rsidR="00E2233D" w:rsidRDefault="00E2233D" w:rsidP="00E80303">
            <w:pPr>
              <w:pStyle w:val="TabellRader"/>
            </w:pPr>
            <w:r>
              <w:t>78,2</w:t>
            </w:r>
          </w:p>
        </w:tc>
        <w:tc>
          <w:tcPr>
            <w:tcW w:w="562" w:type="dxa"/>
            <w:shd w:val="clear" w:color="auto" w:fill="auto"/>
          </w:tcPr>
          <w:p w14:paraId="20C6C12D" w14:textId="77777777" w:rsidR="00E2233D" w:rsidRDefault="00E2233D" w:rsidP="00E80303">
            <w:pPr>
              <w:pStyle w:val="TabellRader"/>
            </w:pPr>
            <w:r>
              <w:t>78,4</w:t>
            </w:r>
          </w:p>
        </w:tc>
        <w:tc>
          <w:tcPr>
            <w:tcW w:w="562" w:type="dxa"/>
            <w:shd w:val="clear" w:color="auto" w:fill="auto"/>
          </w:tcPr>
          <w:p w14:paraId="03EDAEF9" w14:textId="77777777" w:rsidR="00E2233D" w:rsidRDefault="00E2233D" w:rsidP="00E80303">
            <w:pPr>
              <w:pStyle w:val="TabellRader"/>
            </w:pPr>
            <w:r>
              <w:t>79,7</w:t>
            </w:r>
          </w:p>
        </w:tc>
        <w:tc>
          <w:tcPr>
            <w:tcW w:w="562" w:type="dxa"/>
            <w:shd w:val="clear" w:color="auto" w:fill="auto"/>
          </w:tcPr>
          <w:p w14:paraId="505E2ED8" w14:textId="77777777" w:rsidR="00E2233D" w:rsidRDefault="00E2233D" w:rsidP="00E80303">
            <w:pPr>
              <w:pStyle w:val="TabellRader"/>
            </w:pPr>
            <w:r>
              <w:t>81,6</w:t>
            </w:r>
          </w:p>
        </w:tc>
        <w:tc>
          <w:tcPr>
            <w:tcW w:w="842" w:type="dxa"/>
            <w:shd w:val="clear" w:color="auto" w:fill="auto"/>
          </w:tcPr>
          <w:p w14:paraId="4837EAA3" w14:textId="77777777" w:rsidR="00E2233D" w:rsidRDefault="00E2233D" w:rsidP="00E80303">
            <w:pPr>
              <w:pStyle w:val="TabellRader"/>
            </w:pPr>
            <w:r>
              <w:t>1,8</w:t>
            </w:r>
          </w:p>
        </w:tc>
        <w:tc>
          <w:tcPr>
            <w:tcW w:w="843" w:type="dxa"/>
            <w:shd w:val="clear" w:color="auto" w:fill="auto"/>
          </w:tcPr>
          <w:p w14:paraId="243144B6" w14:textId="77777777" w:rsidR="00E2233D" w:rsidRDefault="00E2233D" w:rsidP="00E80303">
            <w:pPr>
              <w:pStyle w:val="TabellRader"/>
            </w:pPr>
            <w:r>
              <w:t>2,4</w:t>
            </w:r>
          </w:p>
        </w:tc>
        <w:tc>
          <w:tcPr>
            <w:tcW w:w="842" w:type="dxa"/>
            <w:shd w:val="clear" w:color="auto" w:fill="auto"/>
          </w:tcPr>
          <w:p w14:paraId="1125B743" w14:textId="77777777" w:rsidR="00E2233D" w:rsidRDefault="00E2233D" w:rsidP="00E80303">
            <w:pPr>
              <w:pStyle w:val="TabellRader"/>
            </w:pPr>
            <w:r>
              <w:t>8</w:t>
            </w:r>
          </w:p>
        </w:tc>
      </w:tr>
      <w:tr w:rsidR="00E2233D" w14:paraId="7A4BEC3E" w14:textId="77777777" w:rsidTr="00CE05B3">
        <w:trPr>
          <w:trHeight w:val="270"/>
        </w:trPr>
        <w:tc>
          <w:tcPr>
            <w:tcW w:w="1405" w:type="dxa"/>
            <w:shd w:val="clear" w:color="auto" w:fill="auto"/>
          </w:tcPr>
          <w:p w14:paraId="2B766D1D" w14:textId="77777777" w:rsidR="00E2233D" w:rsidRDefault="00E2233D" w:rsidP="00E80303">
            <w:pPr>
              <w:pStyle w:val="TabellRader"/>
              <w:jc w:val="left"/>
            </w:pPr>
            <w:r>
              <w:t>- varav gymnasiet</w:t>
            </w:r>
          </w:p>
        </w:tc>
        <w:tc>
          <w:tcPr>
            <w:tcW w:w="562" w:type="dxa"/>
            <w:shd w:val="clear" w:color="auto" w:fill="auto"/>
          </w:tcPr>
          <w:p w14:paraId="7944C9B9" w14:textId="77777777" w:rsidR="00E2233D" w:rsidRDefault="00E2233D" w:rsidP="00E80303">
            <w:pPr>
              <w:pStyle w:val="TabellRader"/>
            </w:pPr>
            <w:r>
              <w:t>35,3</w:t>
            </w:r>
          </w:p>
        </w:tc>
        <w:tc>
          <w:tcPr>
            <w:tcW w:w="562" w:type="dxa"/>
            <w:shd w:val="clear" w:color="auto" w:fill="auto"/>
          </w:tcPr>
          <w:p w14:paraId="5EFBB664" w14:textId="77777777" w:rsidR="00E2233D" w:rsidRDefault="00E2233D" w:rsidP="00E80303">
            <w:pPr>
              <w:pStyle w:val="TabellRader"/>
            </w:pPr>
            <w:r>
              <w:t>37,5</w:t>
            </w:r>
          </w:p>
        </w:tc>
        <w:tc>
          <w:tcPr>
            <w:tcW w:w="562" w:type="dxa"/>
            <w:shd w:val="clear" w:color="auto" w:fill="auto"/>
          </w:tcPr>
          <w:p w14:paraId="799101A7" w14:textId="77777777" w:rsidR="00E2233D" w:rsidRDefault="00E2233D" w:rsidP="00E80303">
            <w:pPr>
              <w:pStyle w:val="TabellRader"/>
            </w:pPr>
            <w:r>
              <w:t>38,5</w:t>
            </w:r>
          </w:p>
        </w:tc>
        <w:tc>
          <w:tcPr>
            <w:tcW w:w="562" w:type="dxa"/>
            <w:shd w:val="clear" w:color="auto" w:fill="auto"/>
          </w:tcPr>
          <w:p w14:paraId="4AF95004" w14:textId="77777777" w:rsidR="00E2233D" w:rsidRDefault="00E2233D" w:rsidP="00E80303">
            <w:pPr>
              <w:pStyle w:val="TabellRader"/>
            </w:pPr>
            <w:r>
              <w:t>39,0</w:t>
            </w:r>
          </w:p>
        </w:tc>
        <w:tc>
          <w:tcPr>
            <w:tcW w:w="562" w:type="dxa"/>
            <w:shd w:val="clear" w:color="auto" w:fill="auto"/>
          </w:tcPr>
          <w:p w14:paraId="597F75F4" w14:textId="77777777" w:rsidR="00E2233D" w:rsidRDefault="00E2233D" w:rsidP="00E80303">
            <w:pPr>
              <w:pStyle w:val="TabellRader"/>
            </w:pPr>
            <w:r>
              <w:t>39,3</w:t>
            </w:r>
          </w:p>
        </w:tc>
        <w:tc>
          <w:tcPr>
            <w:tcW w:w="842" w:type="dxa"/>
            <w:shd w:val="clear" w:color="auto" w:fill="auto"/>
          </w:tcPr>
          <w:p w14:paraId="09DCFCF1" w14:textId="77777777" w:rsidR="00E2233D" w:rsidRDefault="00E2233D" w:rsidP="00E80303">
            <w:pPr>
              <w:pStyle w:val="TabellRader"/>
            </w:pPr>
            <w:r>
              <w:t>2,8</w:t>
            </w:r>
          </w:p>
        </w:tc>
        <w:tc>
          <w:tcPr>
            <w:tcW w:w="843" w:type="dxa"/>
            <w:shd w:val="clear" w:color="auto" w:fill="auto"/>
          </w:tcPr>
          <w:p w14:paraId="7DE06138" w14:textId="77777777" w:rsidR="00E2233D" w:rsidRDefault="00E2233D" w:rsidP="00E80303">
            <w:pPr>
              <w:pStyle w:val="TabellRader"/>
            </w:pPr>
            <w:r>
              <w:t>0,8</w:t>
            </w:r>
          </w:p>
        </w:tc>
        <w:tc>
          <w:tcPr>
            <w:tcW w:w="842" w:type="dxa"/>
            <w:shd w:val="clear" w:color="auto" w:fill="auto"/>
          </w:tcPr>
          <w:p w14:paraId="23FE9FF9" w14:textId="77777777" w:rsidR="00E2233D" w:rsidRDefault="00E2233D" w:rsidP="00E80303">
            <w:pPr>
              <w:pStyle w:val="TabellRader"/>
            </w:pPr>
            <w:r>
              <w:t>16</w:t>
            </w:r>
          </w:p>
        </w:tc>
      </w:tr>
      <w:tr w:rsidR="00E2233D" w14:paraId="0D809519" w14:textId="77777777" w:rsidTr="00CE05B3">
        <w:trPr>
          <w:trHeight w:val="255"/>
        </w:trPr>
        <w:tc>
          <w:tcPr>
            <w:tcW w:w="1405" w:type="dxa"/>
            <w:shd w:val="clear" w:color="auto" w:fill="auto"/>
          </w:tcPr>
          <w:p w14:paraId="4DB31017" w14:textId="77777777" w:rsidR="00E2233D" w:rsidRDefault="00E2233D" w:rsidP="00E80303">
            <w:pPr>
              <w:pStyle w:val="TabellRader"/>
              <w:jc w:val="left"/>
            </w:pPr>
            <w:r>
              <w:t>Äldreomsorg</w:t>
            </w:r>
          </w:p>
        </w:tc>
        <w:tc>
          <w:tcPr>
            <w:tcW w:w="562" w:type="dxa"/>
            <w:shd w:val="clear" w:color="auto" w:fill="auto"/>
          </w:tcPr>
          <w:p w14:paraId="697D2F13" w14:textId="77777777" w:rsidR="00E2233D" w:rsidRDefault="00E2233D" w:rsidP="00E80303">
            <w:pPr>
              <w:pStyle w:val="TabellRader"/>
            </w:pPr>
            <w:r>
              <w:t>86,8</w:t>
            </w:r>
          </w:p>
        </w:tc>
        <w:tc>
          <w:tcPr>
            <w:tcW w:w="562" w:type="dxa"/>
            <w:shd w:val="clear" w:color="auto" w:fill="auto"/>
          </w:tcPr>
          <w:p w14:paraId="0283DB40" w14:textId="77777777" w:rsidR="00E2233D" w:rsidRDefault="00E2233D" w:rsidP="00E80303">
            <w:pPr>
              <w:pStyle w:val="TabellRader"/>
            </w:pPr>
            <w:r>
              <w:t>91,8</w:t>
            </w:r>
          </w:p>
        </w:tc>
        <w:tc>
          <w:tcPr>
            <w:tcW w:w="562" w:type="dxa"/>
            <w:shd w:val="clear" w:color="auto" w:fill="auto"/>
          </w:tcPr>
          <w:p w14:paraId="177ED695" w14:textId="77777777" w:rsidR="00E2233D" w:rsidRDefault="00E2233D" w:rsidP="00E80303">
            <w:pPr>
              <w:pStyle w:val="TabellRader"/>
            </w:pPr>
            <w:r>
              <w:t>93,3</w:t>
            </w:r>
          </w:p>
        </w:tc>
        <w:tc>
          <w:tcPr>
            <w:tcW w:w="562" w:type="dxa"/>
            <w:shd w:val="clear" w:color="auto" w:fill="auto"/>
          </w:tcPr>
          <w:p w14:paraId="77FACBAC" w14:textId="77777777" w:rsidR="00E2233D" w:rsidRDefault="00E2233D" w:rsidP="00E80303">
            <w:pPr>
              <w:pStyle w:val="TabellRader"/>
            </w:pPr>
            <w:r>
              <w:t>95,9</w:t>
            </w:r>
          </w:p>
        </w:tc>
        <w:tc>
          <w:tcPr>
            <w:tcW w:w="562" w:type="dxa"/>
            <w:shd w:val="clear" w:color="auto" w:fill="auto"/>
          </w:tcPr>
          <w:p w14:paraId="6B648981" w14:textId="77777777" w:rsidR="00E2233D" w:rsidRDefault="00E2233D" w:rsidP="00E80303">
            <w:pPr>
              <w:pStyle w:val="TabellRader"/>
            </w:pPr>
            <w:r>
              <w:t>96,9</w:t>
            </w:r>
          </w:p>
        </w:tc>
        <w:tc>
          <w:tcPr>
            <w:tcW w:w="842" w:type="dxa"/>
            <w:shd w:val="clear" w:color="auto" w:fill="auto"/>
          </w:tcPr>
          <w:p w14:paraId="0AFC1C04" w14:textId="77777777" w:rsidR="00E2233D" w:rsidRDefault="00E2233D" w:rsidP="00E80303">
            <w:pPr>
              <w:pStyle w:val="TabellRader"/>
            </w:pPr>
            <w:r>
              <w:t>2,9</w:t>
            </w:r>
          </w:p>
        </w:tc>
        <w:tc>
          <w:tcPr>
            <w:tcW w:w="843" w:type="dxa"/>
            <w:shd w:val="clear" w:color="auto" w:fill="auto"/>
          </w:tcPr>
          <w:p w14:paraId="04CB8C90" w14:textId="77777777" w:rsidR="00E2233D" w:rsidRDefault="00E2233D" w:rsidP="00E80303">
            <w:pPr>
              <w:pStyle w:val="TabellRader"/>
            </w:pPr>
            <w:r>
              <w:t>1,0</w:t>
            </w:r>
          </w:p>
        </w:tc>
        <w:tc>
          <w:tcPr>
            <w:tcW w:w="842" w:type="dxa"/>
            <w:shd w:val="clear" w:color="auto" w:fill="auto"/>
          </w:tcPr>
          <w:p w14:paraId="0FDC3241" w14:textId="77777777" w:rsidR="00E2233D" w:rsidRDefault="00E2233D" w:rsidP="00E80303">
            <w:pPr>
              <w:pStyle w:val="TabellRader"/>
            </w:pPr>
            <w:r>
              <w:t>19</w:t>
            </w:r>
          </w:p>
        </w:tc>
      </w:tr>
      <w:tr w:rsidR="00E2233D" w14:paraId="76E29893" w14:textId="77777777" w:rsidTr="00CE05B3">
        <w:trPr>
          <w:trHeight w:val="705"/>
        </w:trPr>
        <w:tc>
          <w:tcPr>
            <w:tcW w:w="1405" w:type="dxa"/>
            <w:shd w:val="clear" w:color="auto" w:fill="auto"/>
          </w:tcPr>
          <w:p w14:paraId="18E49D60" w14:textId="77777777" w:rsidR="00E2233D" w:rsidRDefault="00E2233D" w:rsidP="00E80303">
            <w:pPr>
              <w:pStyle w:val="TabellRader"/>
              <w:jc w:val="left"/>
            </w:pPr>
            <w:r>
              <w:t>Stöd och service till funktionshindrade</w:t>
            </w:r>
          </w:p>
        </w:tc>
        <w:tc>
          <w:tcPr>
            <w:tcW w:w="562" w:type="dxa"/>
            <w:shd w:val="clear" w:color="auto" w:fill="auto"/>
          </w:tcPr>
          <w:p w14:paraId="157635AF" w14:textId="77777777" w:rsidR="00E2233D" w:rsidRDefault="00E2233D" w:rsidP="00E80303">
            <w:pPr>
              <w:pStyle w:val="TabellRader"/>
            </w:pPr>
            <w:r>
              <w:t>48,1</w:t>
            </w:r>
          </w:p>
        </w:tc>
        <w:tc>
          <w:tcPr>
            <w:tcW w:w="562" w:type="dxa"/>
            <w:shd w:val="clear" w:color="auto" w:fill="auto"/>
          </w:tcPr>
          <w:p w14:paraId="72F62AD3" w14:textId="77777777" w:rsidR="00E2233D" w:rsidRDefault="00E2233D" w:rsidP="00E80303">
            <w:pPr>
              <w:pStyle w:val="TabellRader"/>
            </w:pPr>
            <w:r>
              <w:t>51,6</w:t>
            </w:r>
          </w:p>
        </w:tc>
        <w:tc>
          <w:tcPr>
            <w:tcW w:w="562" w:type="dxa"/>
            <w:shd w:val="clear" w:color="auto" w:fill="auto"/>
          </w:tcPr>
          <w:p w14:paraId="68D5DFF4" w14:textId="77777777" w:rsidR="00E2233D" w:rsidRDefault="00E2233D" w:rsidP="00E80303">
            <w:pPr>
              <w:pStyle w:val="TabellRader"/>
            </w:pPr>
            <w:r>
              <w:t>53,5</w:t>
            </w:r>
          </w:p>
        </w:tc>
        <w:tc>
          <w:tcPr>
            <w:tcW w:w="562" w:type="dxa"/>
            <w:shd w:val="clear" w:color="auto" w:fill="auto"/>
          </w:tcPr>
          <w:p w14:paraId="6FFD84DB" w14:textId="77777777" w:rsidR="00E2233D" w:rsidRDefault="00E2233D" w:rsidP="00E80303">
            <w:pPr>
              <w:pStyle w:val="TabellRader"/>
            </w:pPr>
            <w:r>
              <w:t>55,0</w:t>
            </w:r>
          </w:p>
        </w:tc>
        <w:tc>
          <w:tcPr>
            <w:tcW w:w="562" w:type="dxa"/>
            <w:shd w:val="clear" w:color="auto" w:fill="auto"/>
          </w:tcPr>
          <w:p w14:paraId="6BDEB101" w14:textId="77777777" w:rsidR="00E2233D" w:rsidRDefault="00E2233D" w:rsidP="00E80303">
            <w:pPr>
              <w:pStyle w:val="TabellRader"/>
            </w:pPr>
            <w:r>
              <w:t>57,9</w:t>
            </w:r>
          </w:p>
        </w:tc>
        <w:tc>
          <w:tcPr>
            <w:tcW w:w="842" w:type="dxa"/>
            <w:shd w:val="clear" w:color="auto" w:fill="auto"/>
          </w:tcPr>
          <w:p w14:paraId="59395F55" w14:textId="77777777" w:rsidR="00E2233D" w:rsidRDefault="00E2233D" w:rsidP="00E80303">
            <w:pPr>
              <w:pStyle w:val="TabellRader"/>
            </w:pPr>
            <w:r>
              <w:t>5,1</w:t>
            </w:r>
          </w:p>
        </w:tc>
        <w:tc>
          <w:tcPr>
            <w:tcW w:w="843" w:type="dxa"/>
            <w:shd w:val="clear" w:color="auto" w:fill="auto"/>
          </w:tcPr>
          <w:p w14:paraId="090B3658" w14:textId="77777777" w:rsidR="00E2233D" w:rsidRDefault="00E2233D" w:rsidP="00E80303">
            <w:pPr>
              <w:pStyle w:val="TabellRader"/>
            </w:pPr>
            <w:r>
              <w:t>5,3</w:t>
            </w:r>
          </w:p>
        </w:tc>
        <w:tc>
          <w:tcPr>
            <w:tcW w:w="842" w:type="dxa"/>
            <w:shd w:val="clear" w:color="auto" w:fill="auto"/>
          </w:tcPr>
          <w:p w14:paraId="0E30881E" w14:textId="77777777" w:rsidR="00E2233D" w:rsidRDefault="00E2233D" w:rsidP="00E80303">
            <w:pPr>
              <w:pStyle w:val="TabellRader"/>
            </w:pPr>
            <w:r>
              <w:t>11</w:t>
            </w:r>
          </w:p>
        </w:tc>
      </w:tr>
      <w:tr w:rsidR="00E2233D" w14:paraId="1F5D10FD" w14:textId="77777777" w:rsidTr="00CE05B3">
        <w:trPr>
          <w:trHeight w:val="480"/>
        </w:trPr>
        <w:tc>
          <w:tcPr>
            <w:tcW w:w="1405" w:type="dxa"/>
            <w:shd w:val="clear" w:color="auto" w:fill="auto"/>
          </w:tcPr>
          <w:p w14:paraId="6E0429A6" w14:textId="77777777" w:rsidR="00E2233D" w:rsidRDefault="00E2233D" w:rsidP="00E80303">
            <w:pPr>
              <w:pStyle w:val="TabellRader"/>
              <w:jc w:val="left"/>
            </w:pPr>
            <w:r>
              <w:t>Individ- och familjeomsorg</w:t>
            </w:r>
          </w:p>
        </w:tc>
        <w:tc>
          <w:tcPr>
            <w:tcW w:w="562" w:type="dxa"/>
            <w:shd w:val="clear" w:color="auto" w:fill="auto"/>
          </w:tcPr>
          <w:p w14:paraId="30BEB4E0" w14:textId="77777777" w:rsidR="00E2233D" w:rsidRDefault="00E2233D" w:rsidP="00E80303">
            <w:pPr>
              <w:pStyle w:val="TabellRader"/>
            </w:pPr>
            <w:r>
              <w:t>19,4</w:t>
            </w:r>
          </w:p>
        </w:tc>
        <w:tc>
          <w:tcPr>
            <w:tcW w:w="562" w:type="dxa"/>
            <w:shd w:val="clear" w:color="auto" w:fill="auto"/>
          </w:tcPr>
          <w:p w14:paraId="1F2DBAB0" w14:textId="77777777" w:rsidR="00E2233D" w:rsidRDefault="00E2233D" w:rsidP="00E80303">
            <w:pPr>
              <w:pStyle w:val="TabellRader"/>
            </w:pPr>
            <w:r>
              <w:t>20,8</w:t>
            </w:r>
          </w:p>
        </w:tc>
        <w:tc>
          <w:tcPr>
            <w:tcW w:w="562" w:type="dxa"/>
            <w:shd w:val="clear" w:color="auto" w:fill="auto"/>
          </w:tcPr>
          <w:p w14:paraId="385FA617" w14:textId="77777777" w:rsidR="00E2233D" w:rsidRDefault="00E2233D" w:rsidP="00E80303">
            <w:pPr>
              <w:pStyle w:val="TabellRader"/>
            </w:pPr>
            <w:r>
              <w:t>21,5</w:t>
            </w:r>
          </w:p>
        </w:tc>
        <w:tc>
          <w:tcPr>
            <w:tcW w:w="562" w:type="dxa"/>
            <w:shd w:val="clear" w:color="auto" w:fill="auto"/>
          </w:tcPr>
          <w:p w14:paraId="48738404" w14:textId="77777777" w:rsidR="00E2233D" w:rsidRDefault="00E2233D" w:rsidP="00E80303">
            <w:pPr>
              <w:pStyle w:val="TabellRader"/>
            </w:pPr>
            <w:r>
              <w:t>22,0</w:t>
            </w:r>
          </w:p>
        </w:tc>
        <w:tc>
          <w:tcPr>
            <w:tcW w:w="562" w:type="dxa"/>
            <w:shd w:val="clear" w:color="auto" w:fill="auto"/>
          </w:tcPr>
          <w:p w14:paraId="129C681F" w14:textId="77777777" w:rsidR="00E2233D" w:rsidRDefault="00E2233D" w:rsidP="00E80303">
            <w:pPr>
              <w:pStyle w:val="TabellRader"/>
            </w:pPr>
            <w:r>
              <w:t>23,0</w:t>
            </w:r>
          </w:p>
        </w:tc>
        <w:tc>
          <w:tcPr>
            <w:tcW w:w="842" w:type="dxa"/>
            <w:shd w:val="clear" w:color="auto" w:fill="auto"/>
          </w:tcPr>
          <w:p w14:paraId="15531880" w14:textId="77777777" w:rsidR="00E2233D" w:rsidRDefault="00E2233D" w:rsidP="00E80303">
            <w:pPr>
              <w:pStyle w:val="TabellRader"/>
            </w:pPr>
            <w:r>
              <w:t>4,6</w:t>
            </w:r>
          </w:p>
        </w:tc>
        <w:tc>
          <w:tcPr>
            <w:tcW w:w="843" w:type="dxa"/>
            <w:shd w:val="clear" w:color="auto" w:fill="auto"/>
          </w:tcPr>
          <w:p w14:paraId="2FDF928F" w14:textId="77777777" w:rsidR="00E2233D" w:rsidRDefault="00E2233D" w:rsidP="00E80303">
            <w:pPr>
              <w:pStyle w:val="TabellRader"/>
            </w:pPr>
            <w:r>
              <w:t>4,5</w:t>
            </w:r>
          </w:p>
        </w:tc>
        <w:tc>
          <w:tcPr>
            <w:tcW w:w="842" w:type="dxa"/>
            <w:shd w:val="clear" w:color="auto" w:fill="auto"/>
          </w:tcPr>
          <w:p w14:paraId="2F064A4C" w14:textId="77777777" w:rsidR="00E2233D" w:rsidRDefault="00E2233D" w:rsidP="00E80303">
            <w:pPr>
              <w:pStyle w:val="TabellRader"/>
            </w:pPr>
            <w:r>
              <w:t>4</w:t>
            </w:r>
          </w:p>
        </w:tc>
      </w:tr>
      <w:tr w:rsidR="00E2233D" w14:paraId="72413FD1" w14:textId="77777777" w:rsidTr="00CE05B3">
        <w:trPr>
          <w:trHeight w:val="255"/>
        </w:trPr>
        <w:tc>
          <w:tcPr>
            <w:tcW w:w="1405" w:type="dxa"/>
            <w:shd w:val="clear" w:color="auto" w:fill="auto"/>
          </w:tcPr>
          <w:p w14:paraId="50618969" w14:textId="77777777" w:rsidR="00E2233D" w:rsidRDefault="00E2233D" w:rsidP="00E80303">
            <w:pPr>
              <w:pStyle w:val="TabellRader"/>
              <w:jc w:val="left"/>
            </w:pPr>
            <w:r>
              <w:t>Övrig verksamhet</w:t>
            </w:r>
          </w:p>
        </w:tc>
        <w:tc>
          <w:tcPr>
            <w:tcW w:w="562" w:type="dxa"/>
            <w:shd w:val="clear" w:color="auto" w:fill="auto"/>
          </w:tcPr>
          <w:p w14:paraId="48E15045" w14:textId="77777777" w:rsidR="00E2233D" w:rsidRDefault="00E2233D" w:rsidP="00E80303">
            <w:pPr>
              <w:pStyle w:val="TabellRader"/>
            </w:pPr>
            <w:r>
              <w:t>110,1</w:t>
            </w:r>
          </w:p>
        </w:tc>
        <w:tc>
          <w:tcPr>
            <w:tcW w:w="562" w:type="dxa"/>
            <w:shd w:val="clear" w:color="auto" w:fill="auto"/>
          </w:tcPr>
          <w:p w14:paraId="06D139B7" w14:textId="77777777" w:rsidR="00E2233D" w:rsidRDefault="00E2233D" w:rsidP="00E80303">
            <w:pPr>
              <w:pStyle w:val="TabellRader"/>
            </w:pPr>
            <w:r>
              <w:t>114,1</w:t>
            </w:r>
          </w:p>
        </w:tc>
        <w:tc>
          <w:tcPr>
            <w:tcW w:w="562" w:type="dxa"/>
            <w:shd w:val="clear" w:color="auto" w:fill="auto"/>
          </w:tcPr>
          <w:p w14:paraId="239FE25F" w14:textId="77777777" w:rsidR="00E2233D" w:rsidRDefault="00E2233D" w:rsidP="00E80303">
            <w:pPr>
              <w:pStyle w:val="TabellRader"/>
            </w:pPr>
            <w:r>
              <w:t>116,6</w:t>
            </w:r>
          </w:p>
        </w:tc>
        <w:tc>
          <w:tcPr>
            <w:tcW w:w="562" w:type="dxa"/>
            <w:shd w:val="clear" w:color="auto" w:fill="auto"/>
          </w:tcPr>
          <w:p w14:paraId="47BC1587" w14:textId="77777777" w:rsidR="00E2233D" w:rsidRDefault="00E2233D" w:rsidP="00E80303">
            <w:pPr>
              <w:pStyle w:val="TabellRader"/>
            </w:pPr>
            <w:r>
              <w:t>120,2</w:t>
            </w:r>
          </w:p>
        </w:tc>
        <w:tc>
          <w:tcPr>
            <w:tcW w:w="562" w:type="dxa"/>
            <w:shd w:val="clear" w:color="auto" w:fill="auto"/>
          </w:tcPr>
          <w:p w14:paraId="1592ACAB" w14:textId="77777777" w:rsidR="00E2233D" w:rsidRDefault="00E2233D" w:rsidP="00E80303">
            <w:pPr>
              <w:pStyle w:val="TabellRader"/>
            </w:pPr>
            <w:r>
              <w:t>123,8</w:t>
            </w:r>
          </w:p>
        </w:tc>
        <w:tc>
          <w:tcPr>
            <w:tcW w:w="842" w:type="dxa"/>
            <w:shd w:val="clear" w:color="auto" w:fill="auto"/>
          </w:tcPr>
          <w:p w14:paraId="36F6E0AE" w14:textId="77777777" w:rsidR="00E2233D" w:rsidRDefault="00E2233D" w:rsidP="00E80303">
            <w:pPr>
              <w:pStyle w:val="TabellRader"/>
            </w:pPr>
            <w:r>
              <w:t>3,1</w:t>
            </w:r>
          </w:p>
        </w:tc>
        <w:tc>
          <w:tcPr>
            <w:tcW w:w="843" w:type="dxa"/>
            <w:shd w:val="clear" w:color="auto" w:fill="auto"/>
          </w:tcPr>
          <w:p w14:paraId="381654C5" w14:textId="77777777" w:rsidR="00E2233D" w:rsidRDefault="00E2233D" w:rsidP="00E80303">
            <w:pPr>
              <w:pStyle w:val="TabellRader"/>
            </w:pPr>
            <w:r>
              <w:t>3,0</w:t>
            </w:r>
          </w:p>
        </w:tc>
        <w:tc>
          <w:tcPr>
            <w:tcW w:w="842" w:type="dxa"/>
            <w:shd w:val="clear" w:color="auto" w:fill="auto"/>
          </w:tcPr>
          <w:p w14:paraId="4BBED013" w14:textId="77777777" w:rsidR="00E2233D" w:rsidRDefault="00E2233D" w:rsidP="00E80303">
            <w:pPr>
              <w:pStyle w:val="TabellRader"/>
            </w:pPr>
            <w:r>
              <w:t>24</w:t>
            </w:r>
          </w:p>
        </w:tc>
      </w:tr>
      <w:tr w:rsidR="00E2233D" w:rsidRPr="00F7273F" w14:paraId="06829E3C" w14:textId="77777777" w:rsidTr="00CE05B3">
        <w:trPr>
          <w:trHeight w:val="255"/>
        </w:trPr>
        <w:tc>
          <w:tcPr>
            <w:tcW w:w="1405" w:type="dxa"/>
            <w:shd w:val="clear" w:color="auto" w:fill="auto"/>
          </w:tcPr>
          <w:p w14:paraId="4C3A29BD" w14:textId="77777777" w:rsidR="00E2233D" w:rsidRPr="00F7273F" w:rsidRDefault="00E2233D" w:rsidP="00E80303">
            <w:pPr>
              <w:pStyle w:val="TabellRader"/>
              <w:jc w:val="left"/>
              <w:rPr>
                <w:b/>
                <w:i/>
              </w:rPr>
            </w:pPr>
            <w:r w:rsidRPr="00F7273F">
              <w:rPr>
                <w:b/>
                <w:i/>
              </w:rPr>
              <w:t>Summa kommuner</w:t>
            </w:r>
          </w:p>
        </w:tc>
        <w:tc>
          <w:tcPr>
            <w:tcW w:w="562" w:type="dxa"/>
            <w:shd w:val="clear" w:color="auto" w:fill="auto"/>
          </w:tcPr>
          <w:p w14:paraId="6E601864" w14:textId="77777777" w:rsidR="00E2233D" w:rsidRPr="00F7273F" w:rsidRDefault="00E2233D" w:rsidP="00E80303">
            <w:pPr>
              <w:pStyle w:val="TabellRader"/>
              <w:rPr>
                <w:b/>
                <w:i/>
              </w:rPr>
            </w:pPr>
            <w:r w:rsidRPr="00F7273F">
              <w:rPr>
                <w:b/>
                <w:i/>
              </w:rPr>
              <w:t>451,9</w:t>
            </w:r>
          </w:p>
        </w:tc>
        <w:tc>
          <w:tcPr>
            <w:tcW w:w="562" w:type="dxa"/>
            <w:shd w:val="clear" w:color="auto" w:fill="auto"/>
          </w:tcPr>
          <w:p w14:paraId="7794A145" w14:textId="77777777" w:rsidR="00E2233D" w:rsidRPr="00F7273F" w:rsidRDefault="00E2233D" w:rsidP="00E80303">
            <w:pPr>
              <w:pStyle w:val="TabellRader"/>
              <w:rPr>
                <w:b/>
                <w:i/>
              </w:rPr>
            </w:pPr>
            <w:r w:rsidRPr="00F7273F">
              <w:rPr>
                <w:b/>
                <w:i/>
              </w:rPr>
              <w:t>474,8</w:t>
            </w:r>
          </w:p>
        </w:tc>
        <w:tc>
          <w:tcPr>
            <w:tcW w:w="562" w:type="dxa"/>
            <w:shd w:val="clear" w:color="auto" w:fill="auto"/>
          </w:tcPr>
          <w:p w14:paraId="1BFBD851" w14:textId="77777777" w:rsidR="00E2233D" w:rsidRPr="00F7273F" w:rsidRDefault="00E2233D" w:rsidP="00E80303">
            <w:pPr>
              <w:pStyle w:val="TabellRader"/>
              <w:rPr>
                <w:b/>
                <w:i/>
              </w:rPr>
            </w:pPr>
            <w:r w:rsidRPr="00F7273F">
              <w:rPr>
                <w:b/>
                <w:i/>
              </w:rPr>
              <w:t>486,0</w:t>
            </w:r>
          </w:p>
        </w:tc>
        <w:tc>
          <w:tcPr>
            <w:tcW w:w="562" w:type="dxa"/>
            <w:shd w:val="clear" w:color="auto" w:fill="auto"/>
          </w:tcPr>
          <w:p w14:paraId="27A665D5" w14:textId="77777777" w:rsidR="00E2233D" w:rsidRPr="00F7273F" w:rsidRDefault="00E2233D" w:rsidP="00E80303">
            <w:pPr>
              <w:pStyle w:val="TabellRader"/>
              <w:rPr>
                <w:b/>
                <w:i/>
              </w:rPr>
            </w:pPr>
            <w:r w:rsidRPr="00F7273F">
              <w:rPr>
                <w:b/>
                <w:i/>
              </w:rPr>
              <w:t>500,1</w:t>
            </w:r>
          </w:p>
        </w:tc>
        <w:tc>
          <w:tcPr>
            <w:tcW w:w="562" w:type="dxa"/>
            <w:shd w:val="clear" w:color="auto" w:fill="auto"/>
          </w:tcPr>
          <w:p w14:paraId="359D5E04" w14:textId="77777777" w:rsidR="00E2233D" w:rsidRPr="00F7273F" w:rsidRDefault="00E2233D" w:rsidP="00E80303">
            <w:pPr>
              <w:pStyle w:val="TabellRader"/>
              <w:rPr>
                <w:b/>
                <w:i/>
              </w:rPr>
            </w:pPr>
            <w:r w:rsidRPr="00F7273F">
              <w:rPr>
                <w:b/>
                <w:i/>
              </w:rPr>
              <w:t>516,9</w:t>
            </w:r>
          </w:p>
        </w:tc>
        <w:tc>
          <w:tcPr>
            <w:tcW w:w="842" w:type="dxa"/>
            <w:shd w:val="clear" w:color="auto" w:fill="auto"/>
          </w:tcPr>
          <w:p w14:paraId="712C9DC9" w14:textId="77777777" w:rsidR="00E2233D" w:rsidRPr="00F7273F" w:rsidRDefault="00E2233D" w:rsidP="00E80303">
            <w:pPr>
              <w:pStyle w:val="TabellRader"/>
              <w:rPr>
                <w:b/>
                <w:i/>
              </w:rPr>
            </w:pPr>
            <w:r w:rsidRPr="00F7273F">
              <w:rPr>
                <w:b/>
                <w:i/>
              </w:rPr>
              <w:t>3,6</w:t>
            </w:r>
          </w:p>
        </w:tc>
        <w:tc>
          <w:tcPr>
            <w:tcW w:w="843" w:type="dxa"/>
            <w:shd w:val="clear" w:color="auto" w:fill="auto"/>
          </w:tcPr>
          <w:p w14:paraId="57AE1C28" w14:textId="77777777" w:rsidR="00E2233D" w:rsidRPr="00F7273F" w:rsidRDefault="00E2233D" w:rsidP="00E80303">
            <w:pPr>
              <w:pStyle w:val="TabellRader"/>
              <w:rPr>
                <w:b/>
                <w:i/>
              </w:rPr>
            </w:pPr>
            <w:r w:rsidRPr="00F7273F">
              <w:rPr>
                <w:b/>
                <w:i/>
              </w:rPr>
              <w:t>3,4</w:t>
            </w:r>
          </w:p>
        </w:tc>
        <w:tc>
          <w:tcPr>
            <w:tcW w:w="842" w:type="dxa"/>
            <w:shd w:val="clear" w:color="auto" w:fill="auto"/>
          </w:tcPr>
          <w:p w14:paraId="4D7B1933" w14:textId="77777777" w:rsidR="00E2233D" w:rsidRPr="00F7273F" w:rsidRDefault="00E2233D" w:rsidP="00E80303">
            <w:pPr>
              <w:pStyle w:val="TabellRader"/>
              <w:rPr>
                <w:b/>
                <w:i/>
              </w:rPr>
            </w:pPr>
            <w:r w:rsidRPr="00F7273F">
              <w:rPr>
                <w:b/>
                <w:i/>
              </w:rPr>
              <w:t>100</w:t>
            </w:r>
          </w:p>
        </w:tc>
      </w:tr>
      <w:tr w:rsidR="00E2233D" w:rsidRPr="00F7273F" w14:paraId="5FF96048" w14:textId="77777777" w:rsidTr="00CE05B3">
        <w:trPr>
          <w:trHeight w:val="270"/>
        </w:trPr>
        <w:tc>
          <w:tcPr>
            <w:tcW w:w="1405" w:type="dxa"/>
            <w:shd w:val="clear" w:color="auto" w:fill="auto"/>
          </w:tcPr>
          <w:p w14:paraId="5BFD1C11" w14:textId="77777777" w:rsidR="00E2233D" w:rsidRPr="00F7273F" w:rsidRDefault="00E2233D" w:rsidP="00E80303">
            <w:pPr>
              <w:pStyle w:val="TabellRader"/>
              <w:jc w:val="left"/>
              <w:rPr>
                <w:b/>
              </w:rPr>
            </w:pPr>
            <w:r w:rsidRPr="00F7273F">
              <w:rPr>
                <w:b/>
              </w:rPr>
              <w:t>Landsting</w:t>
            </w:r>
          </w:p>
        </w:tc>
        <w:tc>
          <w:tcPr>
            <w:tcW w:w="562" w:type="dxa"/>
            <w:shd w:val="clear" w:color="auto" w:fill="auto"/>
          </w:tcPr>
          <w:p w14:paraId="182AA1D4" w14:textId="77777777" w:rsidR="00E2233D" w:rsidRPr="00F7273F" w:rsidRDefault="00E2233D" w:rsidP="00E80303">
            <w:pPr>
              <w:pStyle w:val="TabellRader"/>
              <w:rPr>
                <w:b/>
              </w:rPr>
            </w:pPr>
          </w:p>
        </w:tc>
        <w:tc>
          <w:tcPr>
            <w:tcW w:w="562" w:type="dxa"/>
            <w:shd w:val="clear" w:color="auto" w:fill="auto"/>
          </w:tcPr>
          <w:p w14:paraId="368EF9D7" w14:textId="77777777" w:rsidR="00E2233D" w:rsidRPr="00F7273F" w:rsidRDefault="00E2233D" w:rsidP="00E80303">
            <w:pPr>
              <w:pStyle w:val="TabellRader"/>
              <w:rPr>
                <w:b/>
              </w:rPr>
            </w:pPr>
          </w:p>
        </w:tc>
        <w:tc>
          <w:tcPr>
            <w:tcW w:w="562" w:type="dxa"/>
            <w:shd w:val="clear" w:color="auto" w:fill="auto"/>
          </w:tcPr>
          <w:p w14:paraId="26136CF2" w14:textId="77777777" w:rsidR="00E2233D" w:rsidRPr="00F7273F" w:rsidRDefault="00E2233D" w:rsidP="00E80303">
            <w:pPr>
              <w:pStyle w:val="TabellRader"/>
              <w:rPr>
                <w:b/>
              </w:rPr>
            </w:pPr>
          </w:p>
        </w:tc>
        <w:tc>
          <w:tcPr>
            <w:tcW w:w="562" w:type="dxa"/>
            <w:shd w:val="clear" w:color="auto" w:fill="auto"/>
          </w:tcPr>
          <w:p w14:paraId="52475076" w14:textId="77777777" w:rsidR="00E2233D" w:rsidRPr="00F7273F" w:rsidRDefault="00E2233D" w:rsidP="00E80303">
            <w:pPr>
              <w:pStyle w:val="TabellRader"/>
              <w:rPr>
                <w:b/>
              </w:rPr>
            </w:pPr>
          </w:p>
        </w:tc>
        <w:tc>
          <w:tcPr>
            <w:tcW w:w="562" w:type="dxa"/>
            <w:shd w:val="clear" w:color="auto" w:fill="auto"/>
          </w:tcPr>
          <w:p w14:paraId="14E6A2D3" w14:textId="77777777" w:rsidR="00E2233D" w:rsidRPr="00F7273F" w:rsidRDefault="00E2233D" w:rsidP="00E80303">
            <w:pPr>
              <w:pStyle w:val="TabellRader"/>
              <w:rPr>
                <w:b/>
              </w:rPr>
            </w:pPr>
          </w:p>
        </w:tc>
        <w:tc>
          <w:tcPr>
            <w:tcW w:w="842" w:type="dxa"/>
            <w:shd w:val="clear" w:color="auto" w:fill="auto"/>
          </w:tcPr>
          <w:p w14:paraId="6F0137F7" w14:textId="77777777" w:rsidR="00E2233D" w:rsidRPr="00F7273F" w:rsidRDefault="00E2233D" w:rsidP="00E80303">
            <w:pPr>
              <w:pStyle w:val="TabellRader"/>
              <w:rPr>
                <w:b/>
              </w:rPr>
            </w:pPr>
          </w:p>
        </w:tc>
        <w:tc>
          <w:tcPr>
            <w:tcW w:w="843" w:type="dxa"/>
            <w:shd w:val="clear" w:color="auto" w:fill="auto"/>
          </w:tcPr>
          <w:p w14:paraId="1CCCEB3B" w14:textId="77777777" w:rsidR="00E2233D" w:rsidRPr="00F7273F" w:rsidRDefault="00E2233D" w:rsidP="00E80303">
            <w:pPr>
              <w:pStyle w:val="TabellRader"/>
              <w:rPr>
                <w:b/>
              </w:rPr>
            </w:pPr>
          </w:p>
        </w:tc>
        <w:tc>
          <w:tcPr>
            <w:tcW w:w="842" w:type="dxa"/>
            <w:shd w:val="clear" w:color="auto" w:fill="auto"/>
          </w:tcPr>
          <w:p w14:paraId="7C68EA81" w14:textId="77777777" w:rsidR="00E2233D" w:rsidRPr="00F7273F" w:rsidRDefault="00E2233D" w:rsidP="00E80303">
            <w:pPr>
              <w:pStyle w:val="TabellRader"/>
              <w:rPr>
                <w:b/>
              </w:rPr>
            </w:pPr>
          </w:p>
        </w:tc>
      </w:tr>
      <w:tr w:rsidR="00E2233D" w14:paraId="1CF49ECF" w14:textId="77777777" w:rsidTr="00CE05B3">
        <w:trPr>
          <w:trHeight w:val="480"/>
        </w:trPr>
        <w:tc>
          <w:tcPr>
            <w:tcW w:w="1405" w:type="dxa"/>
            <w:shd w:val="clear" w:color="auto" w:fill="auto"/>
          </w:tcPr>
          <w:p w14:paraId="7CEF88F0" w14:textId="77777777" w:rsidR="00E2233D" w:rsidRDefault="00E2233D" w:rsidP="00E80303">
            <w:pPr>
              <w:pStyle w:val="TabellRader"/>
              <w:jc w:val="left"/>
            </w:pPr>
            <w:r>
              <w:t>Hälso- och sjukvård</w:t>
            </w:r>
          </w:p>
        </w:tc>
        <w:tc>
          <w:tcPr>
            <w:tcW w:w="562" w:type="dxa"/>
            <w:shd w:val="clear" w:color="auto" w:fill="auto"/>
          </w:tcPr>
          <w:p w14:paraId="0C6556C7" w14:textId="77777777" w:rsidR="00E2233D" w:rsidRDefault="00E2233D" w:rsidP="00E80303">
            <w:pPr>
              <w:pStyle w:val="TabellRader"/>
            </w:pPr>
            <w:r>
              <w:t>180,4</w:t>
            </w:r>
          </w:p>
        </w:tc>
        <w:tc>
          <w:tcPr>
            <w:tcW w:w="562" w:type="dxa"/>
            <w:shd w:val="clear" w:color="auto" w:fill="auto"/>
          </w:tcPr>
          <w:p w14:paraId="26BEBFE0" w14:textId="77777777" w:rsidR="00E2233D" w:rsidRDefault="00E2233D" w:rsidP="00E80303">
            <w:pPr>
              <w:pStyle w:val="TabellRader"/>
            </w:pPr>
            <w:r>
              <w:t>189,5</w:t>
            </w:r>
          </w:p>
        </w:tc>
        <w:tc>
          <w:tcPr>
            <w:tcW w:w="562" w:type="dxa"/>
            <w:shd w:val="clear" w:color="auto" w:fill="auto"/>
          </w:tcPr>
          <w:p w14:paraId="7ED3B4F6" w14:textId="77777777" w:rsidR="00E2233D" w:rsidRDefault="00E2233D" w:rsidP="00E80303">
            <w:pPr>
              <w:pStyle w:val="TabellRader"/>
            </w:pPr>
            <w:r>
              <w:t>197,6</w:t>
            </w:r>
          </w:p>
        </w:tc>
        <w:tc>
          <w:tcPr>
            <w:tcW w:w="562" w:type="dxa"/>
            <w:shd w:val="clear" w:color="auto" w:fill="auto"/>
          </w:tcPr>
          <w:p w14:paraId="1AD2313D" w14:textId="77777777" w:rsidR="00E2233D" w:rsidRDefault="00E2233D" w:rsidP="00E80303">
            <w:pPr>
              <w:pStyle w:val="TabellRader"/>
            </w:pPr>
            <w:r>
              <w:t>203,4</w:t>
            </w:r>
          </w:p>
        </w:tc>
        <w:tc>
          <w:tcPr>
            <w:tcW w:w="562" w:type="dxa"/>
            <w:shd w:val="clear" w:color="auto" w:fill="auto"/>
          </w:tcPr>
          <w:p w14:paraId="0CB7ABFB" w14:textId="77777777" w:rsidR="00E2233D" w:rsidRDefault="00E2233D" w:rsidP="00E80303">
            <w:pPr>
              <w:pStyle w:val="TabellRader"/>
            </w:pPr>
            <w:r>
              <w:t>211,5</w:t>
            </w:r>
          </w:p>
        </w:tc>
        <w:tc>
          <w:tcPr>
            <w:tcW w:w="842" w:type="dxa"/>
            <w:shd w:val="clear" w:color="auto" w:fill="auto"/>
          </w:tcPr>
          <w:p w14:paraId="7D4D8636" w14:textId="77777777" w:rsidR="00E2233D" w:rsidRDefault="00E2233D" w:rsidP="00E80303">
            <w:pPr>
              <w:pStyle w:val="TabellRader"/>
            </w:pPr>
            <w:r>
              <w:t>4,3</w:t>
            </w:r>
          </w:p>
        </w:tc>
        <w:tc>
          <w:tcPr>
            <w:tcW w:w="843" w:type="dxa"/>
            <w:shd w:val="clear" w:color="auto" w:fill="auto"/>
          </w:tcPr>
          <w:p w14:paraId="2222B124" w14:textId="77777777" w:rsidR="00E2233D" w:rsidRDefault="00E2233D" w:rsidP="00E80303">
            <w:pPr>
              <w:pStyle w:val="TabellRader"/>
            </w:pPr>
            <w:r>
              <w:t>4,0</w:t>
            </w:r>
          </w:p>
        </w:tc>
        <w:tc>
          <w:tcPr>
            <w:tcW w:w="842" w:type="dxa"/>
            <w:shd w:val="clear" w:color="auto" w:fill="auto"/>
          </w:tcPr>
          <w:p w14:paraId="27F27EBB" w14:textId="77777777" w:rsidR="00E2233D" w:rsidRDefault="00E2233D" w:rsidP="00E80303">
            <w:pPr>
              <w:pStyle w:val="TabellRader"/>
            </w:pPr>
            <w:r>
              <w:t>82</w:t>
            </w:r>
          </w:p>
        </w:tc>
      </w:tr>
      <w:tr w:rsidR="00E2233D" w14:paraId="287276F1" w14:textId="77777777" w:rsidTr="00CE05B3">
        <w:trPr>
          <w:trHeight w:val="255"/>
        </w:trPr>
        <w:tc>
          <w:tcPr>
            <w:tcW w:w="1405" w:type="dxa"/>
            <w:shd w:val="clear" w:color="auto" w:fill="auto"/>
          </w:tcPr>
          <w:p w14:paraId="6F7D1AA0" w14:textId="77777777" w:rsidR="00E2233D" w:rsidRDefault="00E2233D" w:rsidP="00E80303">
            <w:pPr>
              <w:pStyle w:val="TabellRader"/>
              <w:jc w:val="left"/>
            </w:pPr>
            <w:r>
              <w:t>- varav primärvård</w:t>
            </w:r>
          </w:p>
        </w:tc>
        <w:tc>
          <w:tcPr>
            <w:tcW w:w="562" w:type="dxa"/>
            <w:shd w:val="clear" w:color="auto" w:fill="auto"/>
          </w:tcPr>
          <w:p w14:paraId="2D736B81" w14:textId="77777777" w:rsidR="00E2233D" w:rsidRDefault="00E2233D" w:rsidP="00E80303">
            <w:pPr>
              <w:pStyle w:val="TabellRader"/>
            </w:pPr>
            <w:r>
              <w:t>33,7</w:t>
            </w:r>
          </w:p>
        </w:tc>
        <w:tc>
          <w:tcPr>
            <w:tcW w:w="562" w:type="dxa"/>
            <w:shd w:val="clear" w:color="auto" w:fill="auto"/>
          </w:tcPr>
          <w:p w14:paraId="3FF0059C" w14:textId="77777777" w:rsidR="00E2233D" w:rsidRDefault="00E2233D" w:rsidP="00E80303">
            <w:pPr>
              <w:pStyle w:val="TabellRader"/>
            </w:pPr>
            <w:r>
              <w:t>36,1</w:t>
            </w:r>
          </w:p>
        </w:tc>
        <w:tc>
          <w:tcPr>
            <w:tcW w:w="562" w:type="dxa"/>
            <w:shd w:val="clear" w:color="auto" w:fill="auto"/>
          </w:tcPr>
          <w:p w14:paraId="76141207" w14:textId="77777777" w:rsidR="00E2233D" w:rsidRDefault="00E2233D" w:rsidP="00E80303">
            <w:pPr>
              <w:pStyle w:val="TabellRader"/>
            </w:pPr>
            <w:r>
              <w:t>37,8</w:t>
            </w:r>
          </w:p>
        </w:tc>
        <w:tc>
          <w:tcPr>
            <w:tcW w:w="562" w:type="dxa"/>
            <w:shd w:val="clear" w:color="auto" w:fill="auto"/>
          </w:tcPr>
          <w:p w14:paraId="7B048702" w14:textId="77777777" w:rsidR="00E2233D" w:rsidRDefault="00E2233D" w:rsidP="00E80303">
            <w:pPr>
              <w:pStyle w:val="TabellRader"/>
            </w:pPr>
            <w:r>
              <w:t>39,0</w:t>
            </w:r>
          </w:p>
        </w:tc>
        <w:tc>
          <w:tcPr>
            <w:tcW w:w="562" w:type="dxa"/>
            <w:shd w:val="clear" w:color="auto" w:fill="auto"/>
          </w:tcPr>
          <w:p w14:paraId="77BC4A4A" w14:textId="77777777" w:rsidR="00E2233D" w:rsidRDefault="00E2233D" w:rsidP="00E80303">
            <w:pPr>
              <w:pStyle w:val="TabellRader"/>
            </w:pPr>
            <w:r>
              <w:t>40,3</w:t>
            </w:r>
          </w:p>
        </w:tc>
        <w:tc>
          <w:tcPr>
            <w:tcW w:w="842" w:type="dxa"/>
            <w:shd w:val="clear" w:color="auto" w:fill="auto"/>
          </w:tcPr>
          <w:p w14:paraId="0D7AEEC0" w14:textId="77777777" w:rsidR="00E2233D" w:rsidRDefault="00E2233D" w:rsidP="00E80303">
            <w:pPr>
              <w:pStyle w:val="TabellRader"/>
            </w:pPr>
            <w:r>
              <w:t>4,9</w:t>
            </w:r>
          </w:p>
        </w:tc>
        <w:tc>
          <w:tcPr>
            <w:tcW w:w="843" w:type="dxa"/>
            <w:shd w:val="clear" w:color="auto" w:fill="auto"/>
          </w:tcPr>
          <w:p w14:paraId="4025E496" w14:textId="77777777" w:rsidR="00E2233D" w:rsidRDefault="00E2233D" w:rsidP="00E80303">
            <w:pPr>
              <w:pStyle w:val="TabellRader"/>
            </w:pPr>
            <w:r>
              <w:t>3,3</w:t>
            </w:r>
          </w:p>
        </w:tc>
        <w:tc>
          <w:tcPr>
            <w:tcW w:w="842" w:type="dxa"/>
            <w:shd w:val="clear" w:color="auto" w:fill="auto"/>
          </w:tcPr>
          <w:p w14:paraId="08BF281C" w14:textId="77777777" w:rsidR="00E2233D" w:rsidRDefault="00E2233D" w:rsidP="00E80303">
            <w:pPr>
              <w:pStyle w:val="TabellRader"/>
            </w:pPr>
            <w:r>
              <w:t>16</w:t>
            </w:r>
          </w:p>
        </w:tc>
      </w:tr>
      <w:tr w:rsidR="00E2233D" w14:paraId="5315F2AF" w14:textId="77777777" w:rsidTr="00CE05B3">
        <w:trPr>
          <w:trHeight w:val="705"/>
        </w:trPr>
        <w:tc>
          <w:tcPr>
            <w:tcW w:w="1405" w:type="dxa"/>
            <w:shd w:val="clear" w:color="auto" w:fill="auto"/>
          </w:tcPr>
          <w:p w14:paraId="4A49BAF1" w14:textId="77777777" w:rsidR="00E2233D" w:rsidRDefault="00E2233D" w:rsidP="00E80303">
            <w:pPr>
              <w:pStyle w:val="TabellRader"/>
              <w:jc w:val="left"/>
            </w:pPr>
            <w:r>
              <w:t>- varav specialiserad somatisk vård</w:t>
            </w:r>
          </w:p>
        </w:tc>
        <w:tc>
          <w:tcPr>
            <w:tcW w:w="562" w:type="dxa"/>
            <w:shd w:val="clear" w:color="auto" w:fill="auto"/>
          </w:tcPr>
          <w:p w14:paraId="09957CA8" w14:textId="77777777" w:rsidR="00E2233D" w:rsidRDefault="00E2233D" w:rsidP="00E80303">
            <w:pPr>
              <w:pStyle w:val="TabellRader"/>
            </w:pPr>
            <w:r>
              <w:t>101,8</w:t>
            </w:r>
          </w:p>
        </w:tc>
        <w:tc>
          <w:tcPr>
            <w:tcW w:w="562" w:type="dxa"/>
            <w:shd w:val="clear" w:color="auto" w:fill="auto"/>
          </w:tcPr>
          <w:p w14:paraId="46DBE8FC" w14:textId="77777777" w:rsidR="00E2233D" w:rsidRDefault="00E2233D" w:rsidP="00E80303">
            <w:pPr>
              <w:pStyle w:val="TabellRader"/>
            </w:pPr>
            <w:r>
              <w:t>107,0</w:t>
            </w:r>
          </w:p>
        </w:tc>
        <w:tc>
          <w:tcPr>
            <w:tcW w:w="562" w:type="dxa"/>
            <w:shd w:val="clear" w:color="auto" w:fill="auto"/>
          </w:tcPr>
          <w:p w14:paraId="7D85EEF9" w14:textId="77777777" w:rsidR="00E2233D" w:rsidRDefault="00E2233D" w:rsidP="00E80303">
            <w:pPr>
              <w:pStyle w:val="TabellRader"/>
            </w:pPr>
            <w:r>
              <w:t>112,6</w:t>
            </w:r>
          </w:p>
        </w:tc>
        <w:tc>
          <w:tcPr>
            <w:tcW w:w="562" w:type="dxa"/>
            <w:shd w:val="clear" w:color="auto" w:fill="auto"/>
          </w:tcPr>
          <w:p w14:paraId="162DC816" w14:textId="77777777" w:rsidR="00E2233D" w:rsidRDefault="00E2233D" w:rsidP="00E80303">
            <w:pPr>
              <w:pStyle w:val="TabellRader"/>
            </w:pPr>
            <w:r>
              <w:t>116,1</w:t>
            </w:r>
          </w:p>
        </w:tc>
        <w:tc>
          <w:tcPr>
            <w:tcW w:w="562" w:type="dxa"/>
            <w:shd w:val="clear" w:color="auto" w:fill="auto"/>
          </w:tcPr>
          <w:p w14:paraId="7561B09B" w14:textId="77777777" w:rsidR="00E2233D" w:rsidRDefault="00E2233D" w:rsidP="00E80303">
            <w:pPr>
              <w:pStyle w:val="TabellRader"/>
            </w:pPr>
            <w:r>
              <w:t>121,0</w:t>
            </w:r>
          </w:p>
        </w:tc>
        <w:tc>
          <w:tcPr>
            <w:tcW w:w="842" w:type="dxa"/>
            <w:shd w:val="clear" w:color="auto" w:fill="auto"/>
          </w:tcPr>
          <w:p w14:paraId="3FC1287D" w14:textId="77777777" w:rsidR="00E2233D" w:rsidRDefault="00E2233D" w:rsidP="00E80303">
            <w:pPr>
              <w:pStyle w:val="TabellRader"/>
            </w:pPr>
            <w:r>
              <w:t>4,7</w:t>
            </w:r>
          </w:p>
        </w:tc>
        <w:tc>
          <w:tcPr>
            <w:tcW w:w="843" w:type="dxa"/>
            <w:shd w:val="clear" w:color="auto" w:fill="auto"/>
          </w:tcPr>
          <w:p w14:paraId="703B18C0" w14:textId="77777777" w:rsidR="00E2233D" w:rsidRDefault="00E2233D" w:rsidP="00E80303">
            <w:pPr>
              <w:pStyle w:val="TabellRader"/>
            </w:pPr>
            <w:r>
              <w:t>4,2</w:t>
            </w:r>
          </w:p>
        </w:tc>
        <w:tc>
          <w:tcPr>
            <w:tcW w:w="842" w:type="dxa"/>
            <w:shd w:val="clear" w:color="auto" w:fill="auto"/>
          </w:tcPr>
          <w:p w14:paraId="263179AF" w14:textId="77777777" w:rsidR="00E2233D" w:rsidRDefault="00E2233D" w:rsidP="00E80303">
            <w:pPr>
              <w:pStyle w:val="TabellRader"/>
            </w:pPr>
            <w:r>
              <w:t>47</w:t>
            </w:r>
          </w:p>
        </w:tc>
      </w:tr>
      <w:tr w:rsidR="00E2233D" w14:paraId="2BF2B6DC" w14:textId="77777777" w:rsidTr="00CE05B3">
        <w:trPr>
          <w:trHeight w:val="690"/>
        </w:trPr>
        <w:tc>
          <w:tcPr>
            <w:tcW w:w="1405" w:type="dxa"/>
            <w:shd w:val="clear" w:color="auto" w:fill="auto"/>
          </w:tcPr>
          <w:p w14:paraId="0C0C01B0" w14:textId="77777777" w:rsidR="00E2233D" w:rsidRDefault="00E2233D" w:rsidP="00E80303">
            <w:pPr>
              <w:pStyle w:val="TabellRader"/>
              <w:jc w:val="left"/>
            </w:pPr>
            <w:r>
              <w:t>- varav specialiserad psykiatrisk vård</w:t>
            </w:r>
          </w:p>
        </w:tc>
        <w:tc>
          <w:tcPr>
            <w:tcW w:w="562" w:type="dxa"/>
            <w:shd w:val="clear" w:color="auto" w:fill="auto"/>
          </w:tcPr>
          <w:p w14:paraId="43A975CF" w14:textId="77777777" w:rsidR="00E2233D" w:rsidRDefault="00E2233D" w:rsidP="00E80303">
            <w:pPr>
              <w:pStyle w:val="TabellRader"/>
            </w:pPr>
            <w:r>
              <w:t>18,2</w:t>
            </w:r>
          </w:p>
        </w:tc>
        <w:tc>
          <w:tcPr>
            <w:tcW w:w="562" w:type="dxa"/>
            <w:shd w:val="clear" w:color="auto" w:fill="auto"/>
          </w:tcPr>
          <w:p w14:paraId="57195ADE" w14:textId="77777777" w:rsidR="00E2233D" w:rsidRDefault="00E2233D" w:rsidP="00E80303">
            <w:pPr>
              <w:pStyle w:val="TabellRader"/>
            </w:pPr>
            <w:r>
              <w:t>19,0</w:t>
            </w:r>
          </w:p>
        </w:tc>
        <w:tc>
          <w:tcPr>
            <w:tcW w:w="562" w:type="dxa"/>
            <w:shd w:val="clear" w:color="auto" w:fill="auto"/>
          </w:tcPr>
          <w:p w14:paraId="02BFDA3B" w14:textId="77777777" w:rsidR="00E2233D" w:rsidRDefault="00E2233D" w:rsidP="00E80303">
            <w:pPr>
              <w:pStyle w:val="TabellRader"/>
            </w:pPr>
            <w:r>
              <w:t>19,4</w:t>
            </w:r>
          </w:p>
        </w:tc>
        <w:tc>
          <w:tcPr>
            <w:tcW w:w="562" w:type="dxa"/>
            <w:shd w:val="clear" w:color="auto" w:fill="auto"/>
          </w:tcPr>
          <w:p w14:paraId="1523CC46" w14:textId="77777777" w:rsidR="00E2233D" w:rsidRDefault="00E2233D" w:rsidP="00E80303">
            <w:pPr>
              <w:pStyle w:val="TabellRader"/>
            </w:pPr>
            <w:r>
              <w:t>19,9</w:t>
            </w:r>
          </w:p>
        </w:tc>
        <w:tc>
          <w:tcPr>
            <w:tcW w:w="562" w:type="dxa"/>
            <w:shd w:val="clear" w:color="auto" w:fill="auto"/>
          </w:tcPr>
          <w:p w14:paraId="19604DCF" w14:textId="77777777" w:rsidR="00E2233D" w:rsidRDefault="00E2233D" w:rsidP="00E80303">
            <w:pPr>
              <w:pStyle w:val="TabellRader"/>
            </w:pPr>
            <w:r>
              <w:t>20,7</w:t>
            </w:r>
          </w:p>
        </w:tc>
        <w:tc>
          <w:tcPr>
            <w:tcW w:w="842" w:type="dxa"/>
            <w:shd w:val="clear" w:color="auto" w:fill="auto"/>
          </w:tcPr>
          <w:p w14:paraId="1E95C768" w14:textId="77777777" w:rsidR="00E2233D" w:rsidRDefault="00E2233D" w:rsidP="00E80303">
            <w:pPr>
              <w:pStyle w:val="TabellRader"/>
            </w:pPr>
            <w:r>
              <w:t>3,4</w:t>
            </w:r>
          </w:p>
        </w:tc>
        <w:tc>
          <w:tcPr>
            <w:tcW w:w="843" w:type="dxa"/>
            <w:shd w:val="clear" w:color="auto" w:fill="auto"/>
          </w:tcPr>
          <w:p w14:paraId="730FA603" w14:textId="77777777" w:rsidR="00E2233D" w:rsidRDefault="00E2233D" w:rsidP="00E80303">
            <w:pPr>
              <w:pStyle w:val="TabellRader"/>
            </w:pPr>
            <w:r>
              <w:t>4,0</w:t>
            </w:r>
          </w:p>
        </w:tc>
        <w:tc>
          <w:tcPr>
            <w:tcW w:w="842" w:type="dxa"/>
            <w:shd w:val="clear" w:color="auto" w:fill="auto"/>
          </w:tcPr>
          <w:p w14:paraId="3A60BB00" w14:textId="77777777" w:rsidR="00E2233D" w:rsidRDefault="00E2233D" w:rsidP="00E80303">
            <w:pPr>
              <w:pStyle w:val="TabellRader"/>
            </w:pPr>
            <w:r>
              <w:t>8</w:t>
            </w:r>
          </w:p>
        </w:tc>
      </w:tr>
      <w:tr w:rsidR="00E2233D" w14:paraId="0BD2C6EC" w14:textId="77777777" w:rsidTr="00CE05B3">
        <w:trPr>
          <w:trHeight w:val="705"/>
        </w:trPr>
        <w:tc>
          <w:tcPr>
            <w:tcW w:w="1405" w:type="dxa"/>
            <w:shd w:val="clear" w:color="auto" w:fill="auto"/>
          </w:tcPr>
          <w:p w14:paraId="195DD0D1" w14:textId="77777777" w:rsidR="00E2233D" w:rsidRDefault="00E2233D" w:rsidP="00E80303">
            <w:pPr>
              <w:pStyle w:val="TabellRader"/>
              <w:jc w:val="left"/>
            </w:pPr>
            <w:r>
              <w:t xml:space="preserve">Läkemedel inom läkemedelsförmånen </w:t>
            </w:r>
          </w:p>
        </w:tc>
        <w:tc>
          <w:tcPr>
            <w:tcW w:w="562" w:type="dxa"/>
            <w:shd w:val="clear" w:color="auto" w:fill="auto"/>
          </w:tcPr>
          <w:p w14:paraId="3F20B2EC" w14:textId="77777777" w:rsidR="00E2233D" w:rsidRDefault="00E2233D" w:rsidP="00E80303">
            <w:pPr>
              <w:pStyle w:val="TabellRader"/>
            </w:pPr>
            <w:r>
              <w:t>20,0</w:t>
            </w:r>
          </w:p>
        </w:tc>
        <w:tc>
          <w:tcPr>
            <w:tcW w:w="562" w:type="dxa"/>
            <w:shd w:val="clear" w:color="auto" w:fill="auto"/>
          </w:tcPr>
          <w:p w14:paraId="647CEF22" w14:textId="77777777" w:rsidR="00E2233D" w:rsidRDefault="00E2233D" w:rsidP="00E80303">
            <w:pPr>
              <w:pStyle w:val="TabellRader"/>
            </w:pPr>
            <w:r>
              <w:t>20,7</w:t>
            </w:r>
          </w:p>
        </w:tc>
        <w:tc>
          <w:tcPr>
            <w:tcW w:w="562" w:type="dxa"/>
            <w:shd w:val="clear" w:color="auto" w:fill="auto"/>
          </w:tcPr>
          <w:p w14:paraId="27EEDEAB" w14:textId="77777777" w:rsidR="00E2233D" w:rsidRDefault="00E2233D" w:rsidP="00E80303">
            <w:pPr>
              <w:pStyle w:val="TabellRader"/>
            </w:pPr>
            <w:r>
              <w:t>21,0</w:t>
            </w:r>
          </w:p>
        </w:tc>
        <w:tc>
          <w:tcPr>
            <w:tcW w:w="562" w:type="dxa"/>
            <w:shd w:val="clear" w:color="auto" w:fill="auto"/>
          </w:tcPr>
          <w:p w14:paraId="11E10E81" w14:textId="77777777" w:rsidR="00E2233D" w:rsidRDefault="00E2233D" w:rsidP="00E80303">
            <w:pPr>
              <w:pStyle w:val="TabellRader"/>
            </w:pPr>
            <w:r>
              <w:t>20,9</w:t>
            </w:r>
          </w:p>
        </w:tc>
        <w:tc>
          <w:tcPr>
            <w:tcW w:w="562" w:type="dxa"/>
            <w:shd w:val="clear" w:color="auto" w:fill="auto"/>
          </w:tcPr>
          <w:p w14:paraId="01F6302D" w14:textId="77777777" w:rsidR="00E2233D" w:rsidRDefault="00E2233D" w:rsidP="00E80303">
            <w:pPr>
              <w:pStyle w:val="TabellRader"/>
            </w:pPr>
            <w:r>
              <w:t>21,1</w:t>
            </w:r>
          </w:p>
        </w:tc>
        <w:tc>
          <w:tcPr>
            <w:tcW w:w="842" w:type="dxa"/>
            <w:shd w:val="clear" w:color="auto" w:fill="auto"/>
          </w:tcPr>
          <w:p w14:paraId="5CA2E27F" w14:textId="77777777" w:rsidR="00E2233D" w:rsidRDefault="00E2233D" w:rsidP="00E80303">
            <w:pPr>
              <w:pStyle w:val="TabellRader"/>
            </w:pPr>
            <w:r>
              <w:t>1,4</w:t>
            </w:r>
          </w:p>
        </w:tc>
        <w:tc>
          <w:tcPr>
            <w:tcW w:w="843" w:type="dxa"/>
            <w:shd w:val="clear" w:color="auto" w:fill="auto"/>
          </w:tcPr>
          <w:p w14:paraId="6FD80C29" w14:textId="77777777" w:rsidR="00E2233D" w:rsidRDefault="00E2233D" w:rsidP="00E80303">
            <w:pPr>
              <w:pStyle w:val="TabellRader"/>
            </w:pPr>
            <w:r>
              <w:t>1,0</w:t>
            </w:r>
          </w:p>
        </w:tc>
        <w:tc>
          <w:tcPr>
            <w:tcW w:w="842" w:type="dxa"/>
            <w:shd w:val="clear" w:color="auto" w:fill="auto"/>
          </w:tcPr>
          <w:p w14:paraId="4E57728F" w14:textId="77777777" w:rsidR="00E2233D" w:rsidRDefault="00E2233D" w:rsidP="00E80303">
            <w:pPr>
              <w:pStyle w:val="TabellRader"/>
            </w:pPr>
            <w:r>
              <w:t>8</w:t>
            </w:r>
          </w:p>
        </w:tc>
      </w:tr>
      <w:tr w:rsidR="00E2233D" w14:paraId="4AE3BA83" w14:textId="77777777" w:rsidTr="00CE05B3">
        <w:trPr>
          <w:trHeight w:val="705"/>
        </w:trPr>
        <w:tc>
          <w:tcPr>
            <w:tcW w:w="1405" w:type="dxa"/>
            <w:shd w:val="clear" w:color="auto" w:fill="auto"/>
          </w:tcPr>
          <w:p w14:paraId="3025FF96" w14:textId="77777777" w:rsidR="00E2233D" w:rsidRDefault="00E2233D" w:rsidP="00E80303">
            <w:pPr>
              <w:pStyle w:val="TabellRader"/>
              <w:jc w:val="left"/>
            </w:pPr>
            <w:r>
              <w:t>Regional utveckling och trafik</w:t>
            </w:r>
          </w:p>
        </w:tc>
        <w:tc>
          <w:tcPr>
            <w:tcW w:w="562" w:type="dxa"/>
            <w:shd w:val="clear" w:color="auto" w:fill="auto"/>
          </w:tcPr>
          <w:p w14:paraId="3CCAEBA5" w14:textId="77777777" w:rsidR="00E2233D" w:rsidRDefault="00E2233D" w:rsidP="00E80303">
            <w:pPr>
              <w:pStyle w:val="TabellRader"/>
            </w:pPr>
            <w:r>
              <w:t>17,5</w:t>
            </w:r>
          </w:p>
        </w:tc>
        <w:tc>
          <w:tcPr>
            <w:tcW w:w="562" w:type="dxa"/>
            <w:shd w:val="clear" w:color="auto" w:fill="auto"/>
          </w:tcPr>
          <w:p w14:paraId="4FBEDDBA" w14:textId="77777777" w:rsidR="00E2233D" w:rsidRDefault="00E2233D" w:rsidP="00E80303">
            <w:pPr>
              <w:pStyle w:val="TabellRader"/>
            </w:pPr>
            <w:r>
              <w:t>18,9</w:t>
            </w:r>
          </w:p>
        </w:tc>
        <w:tc>
          <w:tcPr>
            <w:tcW w:w="562" w:type="dxa"/>
            <w:shd w:val="clear" w:color="auto" w:fill="auto"/>
          </w:tcPr>
          <w:p w14:paraId="684CF8AB" w14:textId="77777777" w:rsidR="00E2233D" w:rsidRDefault="00E2233D" w:rsidP="00E80303">
            <w:pPr>
              <w:pStyle w:val="TabellRader"/>
            </w:pPr>
            <w:r>
              <w:t>19,4</w:t>
            </w:r>
          </w:p>
        </w:tc>
        <w:tc>
          <w:tcPr>
            <w:tcW w:w="562" w:type="dxa"/>
            <w:shd w:val="clear" w:color="auto" w:fill="auto"/>
          </w:tcPr>
          <w:p w14:paraId="6BEC98A0" w14:textId="77777777" w:rsidR="00E2233D" w:rsidRDefault="00E2233D" w:rsidP="00E80303">
            <w:pPr>
              <w:pStyle w:val="TabellRader"/>
            </w:pPr>
            <w:r>
              <w:t>21,3</w:t>
            </w:r>
          </w:p>
        </w:tc>
        <w:tc>
          <w:tcPr>
            <w:tcW w:w="562" w:type="dxa"/>
            <w:shd w:val="clear" w:color="auto" w:fill="auto"/>
          </w:tcPr>
          <w:p w14:paraId="6EA83087" w14:textId="77777777" w:rsidR="00E2233D" w:rsidRDefault="00E2233D" w:rsidP="00E80303">
            <w:pPr>
              <w:pStyle w:val="TabellRader"/>
            </w:pPr>
            <w:r>
              <w:t>22,6</w:t>
            </w:r>
          </w:p>
        </w:tc>
        <w:tc>
          <w:tcPr>
            <w:tcW w:w="842" w:type="dxa"/>
            <w:shd w:val="clear" w:color="auto" w:fill="auto"/>
          </w:tcPr>
          <w:p w14:paraId="455A955E" w14:textId="77777777" w:rsidR="00E2233D" w:rsidRDefault="00E2233D" w:rsidP="00E80303">
            <w:pPr>
              <w:pStyle w:val="TabellRader"/>
            </w:pPr>
            <w:r>
              <w:t>7,3</w:t>
            </w:r>
          </w:p>
        </w:tc>
        <w:tc>
          <w:tcPr>
            <w:tcW w:w="843" w:type="dxa"/>
            <w:shd w:val="clear" w:color="auto" w:fill="auto"/>
          </w:tcPr>
          <w:p w14:paraId="3F210766" w14:textId="77777777" w:rsidR="00E2233D" w:rsidRDefault="00E2233D" w:rsidP="00E80303">
            <w:pPr>
              <w:pStyle w:val="TabellRader"/>
            </w:pPr>
            <w:r>
              <w:t>6,1</w:t>
            </w:r>
          </w:p>
        </w:tc>
        <w:tc>
          <w:tcPr>
            <w:tcW w:w="842" w:type="dxa"/>
            <w:shd w:val="clear" w:color="auto" w:fill="auto"/>
          </w:tcPr>
          <w:p w14:paraId="71259C22" w14:textId="77777777" w:rsidR="00E2233D" w:rsidRDefault="00E2233D" w:rsidP="00E80303">
            <w:pPr>
              <w:pStyle w:val="TabellRader"/>
            </w:pPr>
            <w:r>
              <w:t>9</w:t>
            </w:r>
          </w:p>
        </w:tc>
      </w:tr>
      <w:tr w:rsidR="00E2233D" w14:paraId="1801B45A" w14:textId="77777777" w:rsidTr="00CE05B3">
        <w:trPr>
          <w:trHeight w:val="255"/>
        </w:trPr>
        <w:tc>
          <w:tcPr>
            <w:tcW w:w="1405" w:type="dxa"/>
            <w:shd w:val="clear" w:color="auto" w:fill="auto"/>
          </w:tcPr>
          <w:p w14:paraId="1D771EAA" w14:textId="77777777" w:rsidR="00E2233D" w:rsidRDefault="00E2233D" w:rsidP="00E80303">
            <w:pPr>
              <w:pStyle w:val="TabellRader"/>
              <w:jc w:val="left"/>
            </w:pPr>
            <w:r>
              <w:t>Övrigt landsting</w:t>
            </w:r>
          </w:p>
        </w:tc>
        <w:tc>
          <w:tcPr>
            <w:tcW w:w="562" w:type="dxa"/>
            <w:shd w:val="clear" w:color="auto" w:fill="auto"/>
          </w:tcPr>
          <w:p w14:paraId="7DE028E2" w14:textId="77777777" w:rsidR="00E2233D" w:rsidRDefault="00E2233D" w:rsidP="00E80303">
            <w:pPr>
              <w:pStyle w:val="TabellRader"/>
            </w:pPr>
            <w:r>
              <w:t>1,3</w:t>
            </w:r>
          </w:p>
        </w:tc>
        <w:tc>
          <w:tcPr>
            <w:tcW w:w="562" w:type="dxa"/>
            <w:shd w:val="clear" w:color="auto" w:fill="auto"/>
          </w:tcPr>
          <w:p w14:paraId="1B8D7119" w14:textId="77777777" w:rsidR="00E2233D" w:rsidRDefault="00E2233D" w:rsidP="00E80303">
            <w:pPr>
              <w:pStyle w:val="TabellRader"/>
            </w:pPr>
            <w:r>
              <w:t>1,3</w:t>
            </w:r>
          </w:p>
        </w:tc>
        <w:tc>
          <w:tcPr>
            <w:tcW w:w="562" w:type="dxa"/>
            <w:shd w:val="clear" w:color="auto" w:fill="auto"/>
          </w:tcPr>
          <w:p w14:paraId="1C387D76" w14:textId="77777777" w:rsidR="00E2233D" w:rsidRDefault="00E2233D" w:rsidP="00E80303">
            <w:pPr>
              <w:pStyle w:val="TabellRader"/>
            </w:pPr>
            <w:r>
              <w:t>1,4</w:t>
            </w:r>
          </w:p>
        </w:tc>
        <w:tc>
          <w:tcPr>
            <w:tcW w:w="562" w:type="dxa"/>
            <w:shd w:val="clear" w:color="auto" w:fill="auto"/>
          </w:tcPr>
          <w:p w14:paraId="3E31E63E" w14:textId="77777777" w:rsidR="00E2233D" w:rsidRDefault="00E2233D" w:rsidP="00E80303">
            <w:pPr>
              <w:pStyle w:val="TabellRader"/>
            </w:pPr>
            <w:r>
              <w:t>1,3</w:t>
            </w:r>
          </w:p>
        </w:tc>
        <w:tc>
          <w:tcPr>
            <w:tcW w:w="562" w:type="dxa"/>
            <w:shd w:val="clear" w:color="auto" w:fill="auto"/>
          </w:tcPr>
          <w:p w14:paraId="1B5AB237" w14:textId="77777777" w:rsidR="00E2233D" w:rsidRDefault="00E2233D" w:rsidP="00E80303">
            <w:pPr>
              <w:pStyle w:val="TabellRader"/>
            </w:pPr>
            <w:r>
              <w:t>1,3</w:t>
            </w:r>
          </w:p>
        </w:tc>
        <w:tc>
          <w:tcPr>
            <w:tcW w:w="842" w:type="dxa"/>
            <w:shd w:val="clear" w:color="auto" w:fill="auto"/>
          </w:tcPr>
          <w:p w14:paraId="0173ABB8" w14:textId="77777777" w:rsidR="00E2233D" w:rsidRDefault="00E2233D" w:rsidP="00E80303">
            <w:pPr>
              <w:pStyle w:val="TabellRader"/>
            </w:pPr>
            <w:r>
              <w:t>0,0</w:t>
            </w:r>
          </w:p>
        </w:tc>
        <w:tc>
          <w:tcPr>
            <w:tcW w:w="843" w:type="dxa"/>
            <w:shd w:val="clear" w:color="auto" w:fill="auto"/>
          </w:tcPr>
          <w:p w14:paraId="4D8F6D1D" w14:textId="77777777" w:rsidR="00E2233D" w:rsidRDefault="00E2233D" w:rsidP="00E80303">
            <w:pPr>
              <w:pStyle w:val="TabellRader"/>
            </w:pPr>
            <w:r>
              <w:t>0,0</w:t>
            </w:r>
          </w:p>
        </w:tc>
        <w:tc>
          <w:tcPr>
            <w:tcW w:w="842" w:type="dxa"/>
            <w:shd w:val="clear" w:color="auto" w:fill="auto"/>
          </w:tcPr>
          <w:p w14:paraId="1259BF04" w14:textId="77777777" w:rsidR="00E2233D" w:rsidRDefault="00E2233D" w:rsidP="00E80303">
            <w:pPr>
              <w:pStyle w:val="TabellRader"/>
            </w:pPr>
            <w:r>
              <w:t>1</w:t>
            </w:r>
          </w:p>
        </w:tc>
      </w:tr>
      <w:tr w:rsidR="00E2233D" w:rsidRPr="00F7273F" w14:paraId="6F78E0D0" w14:textId="77777777" w:rsidTr="00CE05B3">
        <w:trPr>
          <w:trHeight w:val="255"/>
        </w:trPr>
        <w:tc>
          <w:tcPr>
            <w:tcW w:w="1405" w:type="dxa"/>
            <w:shd w:val="clear" w:color="auto" w:fill="auto"/>
          </w:tcPr>
          <w:p w14:paraId="1470A781" w14:textId="77777777" w:rsidR="00E2233D" w:rsidRPr="00F7273F" w:rsidRDefault="00E2233D" w:rsidP="00E80303">
            <w:pPr>
              <w:pStyle w:val="TabellRader"/>
              <w:jc w:val="left"/>
              <w:rPr>
                <w:b/>
                <w:i/>
              </w:rPr>
            </w:pPr>
            <w:r w:rsidRPr="00F7273F">
              <w:rPr>
                <w:b/>
                <w:i/>
              </w:rPr>
              <w:t>Summa landsting</w:t>
            </w:r>
          </w:p>
        </w:tc>
        <w:tc>
          <w:tcPr>
            <w:tcW w:w="562" w:type="dxa"/>
            <w:shd w:val="clear" w:color="auto" w:fill="auto"/>
          </w:tcPr>
          <w:p w14:paraId="40D6CC4A" w14:textId="77777777" w:rsidR="00E2233D" w:rsidRPr="00F7273F" w:rsidRDefault="00E2233D" w:rsidP="00E80303">
            <w:pPr>
              <w:pStyle w:val="TabellRader"/>
              <w:rPr>
                <w:b/>
                <w:i/>
              </w:rPr>
            </w:pPr>
            <w:r w:rsidRPr="00F7273F">
              <w:rPr>
                <w:b/>
                <w:i/>
              </w:rPr>
              <w:t>219,1</w:t>
            </w:r>
          </w:p>
        </w:tc>
        <w:tc>
          <w:tcPr>
            <w:tcW w:w="562" w:type="dxa"/>
            <w:shd w:val="clear" w:color="auto" w:fill="auto"/>
          </w:tcPr>
          <w:p w14:paraId="0B681737" w14:textId="77777777" w:rsidR="00E2233D" w:rsidRPr="00F7273F" w:rsidRDefault="00E2233D" w:rsidP="00E80303">
            <w:pPr>
              <w:pStyle w:val="TabellRader"/>
              <w:rPr>
                <w:b/>
                <w:i/>
              </w:rPr>
            </w:pPr>
            <w:r w:rsidRPr="00F7273F">
              <w:rPr>
                <w:b/>
                <w:i/>
              </w:rPr>
              <w:t>230,4</w:t>
            </w:r>
          </w:p>
        </w:tc>
        <w:tc>
          <w:tcPr>
            <w:tcW w:w="562" w:type="dxa"/>
            <w:shd w:val="clear" w:color="auto" w:fill="auto"/>
          </w:tcPr>
          <w:p w14:paraId="334F54C6" w14:textId="77777777" w:rsidR="00E2233D" w:rsidRPr="00F7273F" w:rsidRDefault="00E2233D" w:rsidP="00E80303">
            <w:pPr>
              <w:pStyle w:val="TabellRader"/>
              <w:rPr>
                <w:b/>
                <w:i/>
              </w:rPr>
            </w:pPr>
            <w:r w:rsidRPr="00F7273F">
              <w:rPr>
                <w:b/>
                <w:i/>
              </w:rPr>
              <w:t>239,3</w:t>
            </w:r>
          </w:p>
        </w:tc>
        <w:tc>
          <w:tcPr>
            <w:tcW w:w="562" w:type="dxa"/>
            <w:shd w:val="clear" w:color="auto" w:fill="auto"/>
          </w:tcPr>
          <w:p w14:paraId="057407D3" w14:textId="77777777" w:rsidR="00E2233D" w:rsidRPr="00F7273F" w:rsidRDefault="00E2233D" w:rsidP="00E80303">
            <w:pPr>
              <w:pStyle w:val="TabellRader"/>
              <w:rPr>
                <w:b/>
                <w:i/>
              </w:rPr>
            </w:pPr>
            <w:r w:rsidRPr="00F7273F">
              <w:rPr>
                <w:b/>
                <w:i/>
              </w:rPr>
              <w:t>247,0</w:t>
            </w:r>
          </w:p>
        </w:tc>
        <w:tc>
          <w:tcPr>
            <w:tcW w:w="562" w:type="dxa"/>
            <w:shd w:val="clear" w:color="auto" w:fill="auto"/>
          </w:tcPr>
          <w:p w14:paraId="4F5CDF9A" w14:textId="77777777" w:rsidR="00E2233D" w:rsidRPr="00F7273F" w:rsidRDefault="00E2233D" w:rsidP="00E80303">
            <w:pPr>
              <w:pStyle w:val="TabellRader"/>
              <w:rPr>
                <w:b/>
                <w:i/>
              </w:rPr>
            </w:pPr>
            <w:r w:rsidRPr="00F7273F">
              <w:rPr>
                <w:b/>
                <w:i/>
              </w:rPr>
              <w:t>256,6</w:t>
            </w:r>
          </w:p>
        </w:tc>
        <w:tc>
          <w:tcPr>
            <w:tcW w:w="842" w:type="dxa"/>
            <w:shd w:val="clear" w:color="auto" w:fill="auto"/>
          </w:tcPr>
          <w:p w14:paraId="38FAE865" w14:textId="77777777" w:rsidR="00E2233D" w:rsidRPr="00F7273F" w:rsidRDefault="00E2233D" w:rsidP="00E80303">
            <w:pPr>
              <w:pStyle w:val="TabellRader"/>
              <w:rPr>
                <w:b/>
                <w:i/>
              </w:rPr>
            </w:pPr>
            <w:r w:rsidRPr="00F7273F">
              <w:rPr>
                <w:b/>
                <w:i/>
              </w:rPr>
              <w:t>4,3</w:t>
            </w:r>
          </w:p>
        </w:tc>
        <w:tc>
          <w:tcPr>
            <w:tcW w:w="843" w:type="dxa"/>
            <w:shd w:val="clear" w:color="auto" w:fill="auto"/>
          </w:tcPr>
          <w:p w14:paraId="0CB22F2E" w14:textId="77777777" w:rsidR="00E2233D" w:rsidRPr="00F7273F" w:rsidRDefault="00E2233D" w:rsidP="00E80303">
            <w:pPr>
              <w:pStyle w:val="TabellRader"/>
              <w:rPr>
                <w:b/>
                <w:i/>
              </w:rPr>
            </w:pPr>
            <w:r w:rsidRPr="00F7273F">
              <w:rPr>
                <w:b/>
                <w:i/>
              </w:rPr>
              <w:t>3,9</w:t>
            </w:r>
          </w:p>
        </w:tc>
        <w:tc>
          <w:tcPr>
            <w:tcW w:w="842" w:type="dxa"/>
            <w:shd w:val="clear" w:color="auto" w:fill="auto"/>
          </w:tcPr>
          <w:p w14:paraId="2AC8ABF0" w14:textId="77777777" w:rsidR="00E2233D" w:rsidRPr="00F7273F" w:rsidRDefault="00E2233D" w:rsidP="00E80303">
            <w:pPr>
              <w:pStyle w:val="TabellRader"/>
              <w:rPr>
                <w:b/>
                <w:i/>
              </w:rPr>
            </w:pPr>
            <w:r w:rsidRPr="00F7273F">
              <w:rPr>
                <w:b/>
                <w:i/>
              </w:rPr>
              <w:t>100</w:t>
            </w:r>
          </w:p>
        </w:tc>
      </w:tr>
      <w:tr w:rsidR="00E2233D" w14:paraId="68E1B442" w14:textId="77777777" w:rsidTr="00CE05B3">
        <w:trPr>
          <w:trHeight w:val="495"/>
        </w:trPr>
        <w:tc>
          <w:tcPr>
            <w:tcW w:w="1405" w:type="dxa"/>
            <w:tcBorders>
              <w:bottom w:val="single" w:sz="8" w:space="0" w:color="auto"/>
            </w:tcBorders>
            <w:shd w:val="clear" w:color="auto" w:fill="auto"/>
          </w:tcPr>
          <w:p w14:paraId="0B558879" w14:textId="77777777" w:rsidR="00E2233D" w:rsidRDefault="00E2233D" w:rsidP="00E80303">
            <w:pPr>
              <w:pStyle w:val="TabellSlutsumma"/>
              <w:jc w:val="left"/>
            </w:pPr>
            <w:r>
              <w:t>Totalt kommunsektorn</w:t>
            </w:r>
          </w:p>
        </w:tc>
        <w:tc>
          <w:tcPr>
            <w:tcW w:w="562" w:type="dxa"/>
            <w:tcBorders>
              <w:bottom w:val="single" w:sz="8" w:space="0" w:color="auto"/>
            </w:tcBorders>
            <w:shd w:val="clear" w:color="auto" w:fill="auto"/>
          </w:tcPr>
          <w:p w14:paraId="6B6135A3" w14:textId="77777777" w:rsidR="00E2233D" w:rsidRDefault="00E2233D" w:rsidP="00E80303">
            <w:pPr>
              <w:pStyle w:val="TabellSlutsumma"/>
            </w:pPr>
            <w:r>
              <w:t>671,0</w:t>
            </w:r>
          </w:p>
        </w:tc>
        <w:tc>
          <w:tcPr>
            <w:tcW w:w="562" w:type="dxa"/>
            <w:tcBorders>
              <w:bottom w:val="single" w:sz="8" w:space="0" w:color="auto"/>
            </w:tcBorders>
            <w:shd w:val="clear" w:color="auto" w:fill="auto"/>
          </w:tcPr>
          <w:p w14:paraId="0B53AA73" w14:textId="77777777" w:rsidR="00E2233D" w:rsidRDefault="00E2233D" w:rsidP="00E80303">
            <w:pPr>
              <w:pStyle w:val="TabellSlutsumma"/>
            </w:pPr>
            <w:r>
              <w:t>705,2</w:t>
            </w:r>
          </w:p>
        </w:tc>
        <w:tc>
          <w:tcPr>
            <w:tcW w:w="562" w:type="dxa"/>
            <w:tcBorders>
              <w:bottom w:val="single" w:sz="8" w:space="0" w:color="auto"/>
            </w:tcBorders>
            <w:shd w:val="clear" w:color="auto" w:fill="auto"/>
          </w:tcPr>
          <w:p w14:paraId="23BEB766" w14:textId="77777777" w:rsidR="00E2233D" w:rsidRDefault="00E2233D" w:rsidP="00E80303">
            <w:pPr>
              <w:pStyle w:val="TabellSlutsumma"/>
            </w:pPr>
            <w:r>
              <w:t>725,3</w:t>
            </w:r>
          </w:p>
        </w:tc>
        <w:tc>
          <w:tcPr>
            <w:tcW w:w="562" w:type="dxa"/>
            <w:tcBorders>
              <w:bottom w:val="single" w:sz="8" w:space="0" w:color="auto"/>
            </w:tcBorders>
            <w:shd w:val="clear" w:color="auto" w:fill="auto"/>
          </w:tcPr>
          <w:p w14:paraId="668E91AE" w14:textId="77777777" w:rsidR="00E2233D" w:rsidRDefault="00E2233D" w:rsidP="00E80303">
            <w:pPr>
              <w:pStyle w:val="TabellSlutsumma"/>
            </w:pPr>
            <w:r>
              <w:t>747,1</w:t>
            </w:r>
          </w:p>
        </w:tc>
        <w:tc>
          <w:tcPr>
            <w:tcW w:w="562" w:type="dxa"/>
            <w:tcBorders>
              <w:bottom w:val="single" w:sz="8" w:space="0" w:color="auto"/>
            </w:tcBorders>
            <w:shd w:val="clear" w:color="auto" w:fill="auto"/>
          </w:tcPr>
          <w:p w14:paraId="0677A0F2" w14:textId="77777777" w:rsidR="00E2233D" w:rsidRDefault="00E2233D" w:rsidP="00E80303">
            <w:pPr>
              <w:pStyle w:val="TabellSlutsumma"/>
            </w:pPr>
            <w:r>
              <w:t>773,5</w:t>
            </w:r>
          </w:p>
        </w:tc>
        <w:tc>
          <w:tcPr>
            <w:tcW w:w="842" w:type="dxa"/>
            <w:tcBorders>
              <w:bottom w:val="single" w:sz="8" w:space="0" w:color="auto"/>
            </w:tcBorders>
            <w:shd w:val="clear" w:color="auto" w:fill="auto"/>
          </w:tcPr>
          <w:p w14:paraId="36662A7F" w14:textId="77777777" w:rsidR="00E2233D" w:rsidRDefault="00E2233D" w:rsidP="00E80303">
            <w:pPr>
              <w:pStyle w:val="TabellSlutsumma"/>
            </w:pPr>
            <w:r>
              <w:t>3,8</w:t>
            </w:r>
          </w:p>
        </w:tc>
        <w:tc>
          <w:tcPr>
            <w:tcW w:w="843" w:type="dxa"/>
            <w:tcBorders>
              <w:bottom w:val="single" w:sz="8" w:space="0" w:color="auto"/>
            </w:tcBorders>
            <w:shd w:val="clear" w:color="auto" w:fill="auto"/>
          </w:tcPr>
          <w:p w14:paraId="08792807" w14:textId="77777777" w:rsidR="00E2233D" w:rsidRDefault="00E2233D" w:rsidP="00E80303">
            <w:pPr>
              <w:pStyle w:val="TabellSlutsumma"/>
            </w:pPr>
            <w:r>
              <w:t>3,5</w:t>
            </w:r>
          </w:p>
        </w:tc>
        <w:tc>
          <w:tcPr>
            <w:tcW w:w="842" w:type="dxa"/>
            <w:tcBorders>
              <w:bottom w:val="single" w:sz="8" w:space="0" w:color="auto"/>
            </w:tcBorders>
            <w:shd w:val="clear" w:color="auto" w:fill="auto"/>
          </w:tcPr>
          <w:p w14:paraId="2B013883" w14:textId="77777777" w:rsidR="00E2233D" w:rsidRDefault="00E2233D" w:rsidP="00E80303">
            <w:pPr>
              <w:pStyle w:val="TabellSlutsumma"/>
            </w:pPr>
          </w:p>
        </w:tc>
      </w:tr>
    </w:tbl>
    <w:p w14:paraId="35CD2A6F" w14:textId="77777777" w:rsidR="00E2233D" w:rsidRPr="00812B83" w:rsidRDefault="00E2233D" w:rsidP="00E80303">
      <w:pPr>
        <w:spacing w:before="120" w:line="160" w:lineRule="exact"/>
        <w:rPr>
          <w:rFonts w:ascii="TradeGothic CondEighteen" w:hAnsi="TradeGothic CondEighteen"/>
          <w:spacing w:val="4"/>
          <w:sz w:val="14"/>
        </w:rPr>
      </w:pPr>
      <w:r w:rsidRPr="00812B83">
        <w:rPr>
          <w:rFonts w:ascii="TradeGothic CondEighteen" w:hAnsi="TradeGothic CondEighteen"/>
          <w:spacing w:val="4"/>
          <w:sz w:val="14"/>
        </w:rPr>
        <w:t>Källa: Statistiska centralbyrån, räkenskapssammandraget</w:t>
      </w:r>
      <w:r>
        <w:rPr>
          <w:rFonts w:ascii="TradeGothic CondEighteen" w:hAnsi="TradeGothic CondEighteen"/>
          <w:spacing w:val="4"/>
          <w:sz w:val="14"/>
        </w:rPr>
        <w:t xml:space="preserve"> och Sveriges Kommuner och Landsting</w:t>
      </w:r>
      <w:r w:rsidRPr="00812B83">
        <w:rPr>
          <w:rFonts w:ascii="TradeGothic CondEighteen" w:hAnsi="TradeGothic CondEighteen"/>
          <w:spacing w:val="4"/>
          <w:sz w:val="14"/>
        </w:rPr>
        <w:t>.</w:t>
      </w:r>
    </w:p>
    <w:p w14:paraId="1AE1B1BA" w14:textId="77777777" w:rsidR="00E2233D" w:rsidRDefault="00E2233D" w:rsidP="00E80303">
      <w:pPr>
        <w:pStyle w:val="TabellFotnot"/>
        <w:rPr>
          <w:sz w:val="20"/>
        </w:rPr>
      </w:pPr>
    </w:p>
    <w:p w14:paraId="4A35E211" w14:textId="13DF0FE5" w:rsidR="00116716" w:rsidRDefault="00116716" w:rsidP="00812C7C">
      <w:pPr>
        <w:pStyle w:val="TabellRubrik"/>
      </w:pPr>
      <w:r>
        <w:t xml:space="preserve">Tabell </w:t>
      </w:r>
      <w:fldSimple w:instr=" SEQ Tabell \* ARABIC ">
        <w:r w:rsidR="00756367">
          <w:rPr>
            <w:noProof/>
          </w:rPr>
          <w:t>19</w:t>
        </w:r>
      </w:fldSimple>
      <w:r>
        <w:tab/>
        <w:t>Genomsnittslöner i olika sektorer</w:t>
      </w:r>
    </w:p>
    <w:p w14:paraId="5DADA52A" w14:textId="77777777" w:rsidR="00812C7C" w:rsidRDefault="00812C7C" w:rsidP="00812C7C">
      <w:pPr>
        <w:pStyle w:val="TabellUnderrubrik"/>
      </w:pPr>
      <w:r>
        <w:t>Kronor per månad och procent</w:t>
      </w:r>
    </w:p>
    <w:tbl>
      <w:tblPr>
        <w:tblW w:w="5896" w:type="dxa"/>
        <w:tblLayout w:type="fixed"/>
        <w:tblCellMar>
          <w:left w:w="0" w:type="dxa"/>
        </w:tblCellMar>
        <w:tblLook w:val="0000" w:firstRow="0" w:lastRow="0" w:firstColumn="0" w:lastColumn="0" w:noHBand="0" w:noVBand="0"/>
      </w:tblPr>
      <w:tblGrid>
        <w:gridCol w:w="983"/>
        <w:gridCol w:w="860"/>
        <w:gridCol w:w="851"/>
        <w:gridCol w:w="850"/>
        <w:gridCol w:w="992"/>
        <w:gridCol w:w="1360"/>
      </w:tblGrid>
      <w:tr w:rsidR="00812C7C" w14:paraId="56A198C8" w14:textId="77777777" w:rsidTr="00E54441">
        <w:tc>
          <w:tcPr>
            <w:tcW w:w="983" w:type="dxa"/>
            <w:tcBorders>
              <w:top w:val="single" w:sz="8" w:space="0" w:color="auto"/>
              <w:bottom w:val="single" w:sz="6" w:space="0" w:color="auto"/>
            </w:tcBorders>
            <w:shd w:val="clear" w:color="auto" w:fill="auto"/>
          </w:tcPr>
          <w:p w14:paraId="69A621C9" w14:textId="77777777" w:rsidR="00812C7C" w:rsidRDefault="00812C7C" w:rsidP="00E54441">
            <w:pPr>
              <w:pStyle w:val="TabellHuvud"/>
              <w:jc w:val="left"/>
            </w:pPr>
          </w:p>
        </w:tc>
        <w:tc>
          <w:tcPr>
            <w:tcW w:w="860" w:type="dxa"/>
            <w:tcBorders>
              <w:top w:val="single" w:sz="8" w:space="0" w:color="auto"/>
              <w:bottom w:val="single" w:sz="6" w:space="0" w:color="auto"/>
            </w:tcBorders>
            <w:shd w:val="clear" w:color="auto" w:fill="auto"/>
          </w:tcPr>
          <w:p w14:paraId="256AFA95" w14:textId="77777777" w:rsidR="00812C7C" w:rsidRDefault="00812C7C" w:rsidP="00E54441">
            <w:pPr>
              <w:pStyle w:val="TabellHuvud"/>
            </w:pPr>
            <w:r>
              <w:t>Kvinnor</w:t>
            </w:r>
          </w:p>
        </w:tc>
        <w:tc>
          <w:tcPr>
            <w:tcW w:w="851" w:type="dxa"/>
            <w:tcBorders>
              <w:top w:val="single" w:sz="8" w:space="0" w:color="auto"/>
              <w:bottom w:val="single" w:sz="6" w:space="0" w:color="auto"/>
            </w:tcBorders>
            <w:shd w:val="clear" w:color="auto" w:fill="auto"/>
          </w:tcPr>
          <w:p w14:paraId="141BE273" w14:textId="77777777" w:rsidR="00812C7C" w:rsidRDefault="00812C7C" w:rsidP="00E54441">
            <w:pPr>
              <w:pStyle w:val="TabellHuvud"/>
            </w:pPr>
            <w:r>
              <w:t>Män</w:t>
            </w:r>
          </w:p>
        </w:tc>
        <w:tc>
          <w:tcPr>
            <w:tcW w:w="850" w:type="dxa"/>
            <w:tcBorders>
              <w:top w:val="single" w:sz="8" w:space="0" w:color="auto"/>
              <w:bottom w:val="single" w:sz="6" w:space="0" w:color="auto"/>
            </w:tcBorders>
            <w:shd w:val="clear" w:color="auto" w:fill="auto"/>
          </w:tcPr>
          <w:p w14:paraId="0CCB11B9" w14:textId="77777777" w:rsidR="00812C7C" w:rsidRDefault="00812C7C" w:rsidP="00E54441">
            <w:pPr>
              <w:pStyle w:val="TabellHuvud"/>
            </w:pPr>
            <w:r>
              <w:t>Totalt</w:t>
            </w:r>
          </w:p>
        </w:tc>
        <w:tc>
          <w:tcPr>
            <w:tcW w:w="992" w:type="dxa"/>
            <w:tcBorders>
              <w:top w:val="single" w:sz="8" w:space="0" w:color="auto"/>
              <w:bottom w:val="single" w:sz="6" w:space="0" w:color="auto"/>
            </w:tcBorders>
            <w:shd w:val="clear" w:color="auto" w:fill="auto"/>
          </w:tcPr>
          <w:p w14:paraId="6573A5AB" w14:textId="77777777" w:rsidR="00812C7C" w:rsidRDefault="00812C7C" w:rsidP="00E54441">
            <w:pPr>
              <w:pStyle w:val="TabellHuvud"/>
            </w:pPr>
            <w:r>
              <w:t>Kvinnor lön i procent av mäns lön</w:t>
            </w:r>
          </w:p>
        </w:tc>
        <w:tc>
          <w:tcPr>
            <w:tcW w:w="1360" w:type="dxa"/>
            <w:tcBorders>
              <w:top w:val="single" w:sz="8" w:space="0" w:color="auto"/>
              <w:bottom w:val="single" w:sz="6" w:space="0" w:color="auto"/>
            </w:tcBorders>
            <w:shd w:val="clear" w:color="auto" w:fill="auto"/>
          </w:tcPr>
          <w:p w14:paraId="20A78B8E" w14:textId="77777777" w:rsidR="00812C7C" w:rsidRDefault="00812C7C" w:rsidP="00E54441">
            <w:pPr>
              <w:pStyle w:val="TabellHuvud"/>
            </w:pPr>
            <w:r>
              <w:t>Kvinnors lön i procent av mäns lön efter standardvägning</w:t>
            </w:r>
          </w:p>
        </w:tc>
      </w:tr>
      <w:tr w:rsidR="00812C7C" w14:paraId="18F51332" w14:textId="77777777" w:rsidTr="00E54441">
        <w:tc>
          <w:tcPr>
            <w:tcW w:w="983" w:type="dxa"/>
            <w:tcBorders>
              <w:top w:val="single" w:sz="6" w:space="0" w:color="auto"/>
            </w:tcBorders>
            <w:shd w:val="clear" w:color="auto" w:fill="auto"/>
          </w:tcPr>
          <w:p w14:paraId="106F1477" w14:textId="77777777" w:rsidR="00812C7C" w:rsidRDefault="00812C7C" w:rsidP="00E54441">
            <w:pPr>
              <w:pStyle w:val="TabellRader"/>
              <w:jc w:val="left"/>
            </w:pPr>
            <w:r>
              <w:t>Samtliga sektorer</w:t>
            </w:r>
          </w:p>
        </w:tc>
        <w:tc>
          <w:tcPr>
            <w:tcW w:w="860" w:type="dxa"/>
            <w:tcBorders>
              <w:top w:val="single" w:sz="6" w:space="0" w:color="auto"/>
            </w:tcBorders>
            <w:shd w:val="clear" w:color="auto" w:fill="auto"/>
          </w:tcPr>
          <w:p w14:paraId="1070CA9D" w14:textId="77777777" w:rsidR="00812C7C" w:rsidRDefault="00812C7C" w:rsidP="00E54441">
            <w:pPr>
              <w:pStyle w:val="TabellRader"/>
            </w:pPr>
            <w:r>
              <w:t>26 800</w:t>
            </w:r>
          </w:p>
        </w:tc>
        <w:tc>
          <w:tcPr>
            <w:tcW w:w="851" w:type="dxa"/>
            <w:tcBorders>
              <w:top w:val="single" w:sz="6" w:space="0" w:color="auto"/>
            </w:tcBorders>
            <w:shd w:val="clear" w:color="auto" w:fill="auto"/>
          </w:tcPr>
          <w:p w14:paraId="5219910C" w14:textId="77777777" w:rsidR="00812C7C" w:rsidRDefault="00812C7C" w:rsidP="00E54441">
            <w:pPr>
              <w:pStyle w:val="TabellRader"/>
            </w:pPr>
            <w:r>
              <w:t>31 200</w:t>
            </w:r>
          </w:p>
        </w:tc>
        <w:tc>
          <w:tcPr>
            <w:tcW w:w="850" w:type="dxa"/>
            <w:tcBorders>
              <w:top w:val="single" w:sz="6" w:space="0" w:color="auto"/>
            </w:tcBorders>
            <w:shd w:val="clear" w:color="auto" w:fill="auto"/>
          </w:tcPr>
          <w:p w14:paraId="39DE530D" w14:textId="77777777" w:rsidR="00812C7C" w:rsidRDefault="00812C7C" w:rsidP="00E54441">
            <w:pPr>
              <w:pStyle w:val="TabellRader"/>
            </w:pPr>
            <w:r>
              <w:t>29 000</w:t>
            </w:r>
          </w:p>
        </w:tc>
        <w:tc>
          <w:tcPr>
            <w:tcW w:w="992" w:type="dxa"/>
            <w:tcBorders>
              <w:top w:val="single" w:sz="6" w:space="0" w:color="auto"/>
            </w:tcBorders>
            <w:shd w:val="clear" w:color="auto" w:fill="auto"/>
          </w:tcPr>
          <w:p w14:paraId="2124DD76" w14:textId="77777777" w:rsidR="00812C7C" w:rsidRDefault="00812C7C" w:rsidP="00E54441">
            <w:pPr>
              <w:pStyle w:val="TabellRader"/>
            </w:pPr>
            <w:r>
              <w:t>85,9</w:t>
            </w:r>
          </w:p>
        </w:tc>
        <w:tc>
          <w:tcPr>
            <w:tcW w:w="1360" w:type="dxa"/>
            <w:tcBorders>
              <w:top w:val="single" w:sz="6" w:space="0" w:color="auto"/>
            </w:tcBorders>
            <w:shd w:val="clear" w:color="auto" w:fill="auto"/>
          </w:tcPr>
          <w:p w14:paraId="1E50B323" w14:textId="77777777" w:rsidR="00812C7C" w:rsidRDefault="00812C7C" w:rsidP="00E54441">
            <w:pPr>
              <w:pStyle w:val="TabellRader"/>
            </w:pPr>
            <w:r>
              <w:t>94,1</w:t>
            </w:r>
          </w:p>
        </w:tc>
      </w:tr>
      <w:tr w:rsidR="00812C7C" w14:paraId="2EAE21BE" w14:textId="77777777" w:rsidTr="00E54441">
        <w:tc>
          <w:tcPr>
            <w:tcW w:w="983" w:type="dxa"/>
            <w:shd w:val="clear" w:color="auto" w:fill="auto"/>
          </w:tcPr>
          <w:p w14:paraId="0CEE119A" w14:textId="77777777" w:rsidR="00812C7C" w:rsidRDefault="00812C7C" w:rsidP="00E54441">
            <w:pPr>
              <w:pStyle w:val="TabellRader"/>
              <w:jc w:val="left"/>
            </w:pPr>
            <w:r>
              <w:t>Privat sektor</w:t>
            </w:r>
          </w:p>
        </w:tc>
        <w:tc>
          <w:tcPr>
            <w:tcW w:w="860" w:type="dxa"/>
            <w:shd w:val="clear" w:color="auto" w:fill="auto"/>
          </w:tcPr>
          <w:p w14:paraId="2425E969" w14:textId="77777777" w:rsidR="00812C7C" w:rsidRDefault="00812C7C" w:rsidP="00E54441">
            <w:pPr>
              <w:pStyle w:val="TabellRader"/>
            </w:pPr>
            <w:r>
              <w:t>27 300</w:t>
            </w:r>
          </w:p>
        </w:tc>
        <w:tc>
          <w:tcPr>
            <w:tcW w:w="851" w:type="dxa"/>
            <w:shd w:val="clear" w:color="auto" w:fill="auto"/>
          </w:tcPr>
          <w:p w14:paraId="5D7817EA" w14:textId="77777777" w:rsidR="00812C7C" w:rsidRDefault="00812C7C" w:rsidP="00E54441">
            <w:pPr>
              <w:pStyle w:val="TabellRader"/>
            </w:pPr>
            <w:r>
              <w:t>31 300</w:t>
            </w:r>
          </w:p>
        </w:tc>
        <w:tc>
          <w:tcPr>
            <w:tcW w:w="850" w:type="dxa"/>
            <w:shd w:val="clear" w:color="auto" w:fill="auto"/>
          </w:tcPr>
          <w:p w14:paraId="633A63BE" w14:textId="77777777" w:rsidR="00812C7C" w:rsidRDefault="00812C7C" w:rsidP="00E54441">
            <w:pPr>
              <w:pStyle w:val="TabellRader"/>
            </w:pPr>
            <w:r>
              <w:t>29 800</w:t>
            </w:r>
          </w:p>
        </w:tc>
        <w:tc>
          <w:tcPr>
            <w:tcW w:w="992" w:type="dxa"/>
            <w:shd w:val="clear" w:color="auto" w:fill="auto"/>
          </w:tcPr>
          <w:p w14:paraId="521153E7" w14:textId="77777777" w:rsidR="00812C7C" w:rsidRDefault="00812C7C" w:rsidP="00E54441">
            <w:pPr>
              <w:pStyle w:val="TabellRader"/>
            </w:pPr>
            <w:r>
              <w:t>87,2</w:t>
            </w:r>
          </w:p>
        </w:tc>
        <w:tc>
          <w:tcPr>
            <w:tcW w:w="1360" w:type="dxa"/>
            <w:shd w:val="clear" w:color="auto" w:fill="auto"/>
          </w:tcPr>
          <w:p w14:paraId="7DCCA3A0" w14:textId="77777777" w:rsidR="00812C7C" w:rsidRDefault="00812C7C" w:rsidP="00E54441">
            <w:pPr>
              <w:pStyle w:val="TabellRader"/>
            </w:pPr>
            <w:r>
              <w:t>92,8</w:t>
            </w:r>
          </w:p>
        </w:tc>
      </w:tr>
      <w:tr w:rsidR="00812C7C" w14:paraId="0F17B5A7" w14:textId="77777777" w:rsidTr="00E54441">
        <w:tc>
          <w:tcPr>
            <w:tcW w:w="983" w:type="dxa"/>
            <w:shd w:val="clear" w:color="auto" w:fill="auto"/>
          </w:tcPr>
          <w:p w14:paraId="69515029" w14:textId="77777777" w:rsidR="00812C7C" w:rsidRDefault="00812C7C" w:rsidP="00E54441">
            <w:pPr>
              <w:pStyle w:val="TabellRader"/>
              <w:jc w:val="left"/>
            </w:pPr>
            <w:r>
              <w:t>Arbetare</w:t>
            </w:r>
          </w:p>
        </w:tc>
        <w:tc>
          <w:tcPr>
            <w:tcW w:w="860" w:type="dxa"/>
            <w:shd w:val="clear" w:color="auto" w:fill="auto"/>
          </w:tcPr>
          <w:p w14:paraId="6F7D2270" w14:textId="77777777" w:rsidR="00812C7C" w:rsidRDefault="00812C7C" w:rsidP="00E54441">
            <w:pPr>
              <w:pStyle w:val="TabellRader"/>
            </w:pPr>
            <w:r>
              <w:t>22 700</w:t>
            </w:r>
          </w:p>
        </w:tc>
        <w:tc>
          <w:tcPr>
            <w:tcW w:w="851" w:type="dxa"/>
            <w:shd w:val="clear" w:color="auto" w:fill="auto"/>
          </w:tcPr>
          <w:p w14:paraId="2E9F11F5" w14:textId="77777777" w:rsidR="00812C7C" w:rsidRDefault="00812C7C" w:rsidP="00E54441">
            <w:pPr>
              <w:pStyle w:val="TabellRader"/>
            </w:pPr>
            <w:r>
              <w:t>25 200</w:t>
            </w:r>
          </w:p>
        </w:tc>
        <w:tc>
          <w:tcPr>
            <w:tcW w:w="850" w:type="dxa"/>
            <w:shd w:val="clear" w:color="auto" w:fill="auto"/>
          </w:tcPr>
          <w:p w14:paraId="2780B3CE" w14:textId="77777777" w:rsidR="00812C7C" w:rsidRDefault="00812C7C" w:rsidP="00E54441">
            <w:pPr>
              <w:pStyle w:val="TabellRader"/>
            </w:pPr>
            <w:r>
              <w:t>24 300</w:t>
            </w:r>
          </w:p>
        </w:tc>
        <w:tc>
          <w:tcPr>
            <w:tcW w:w="992" w:type="dxa"/>
            <w:shd w:val="clear" w:color="auto" w:fill="auto"/>
          </w:tcPr>
          <w:p w14:paraId="0F7EAA79" w14:textId="77777777" w:rsidR="00812C7C" w:rsidRDefault="00812C7C" w:rsidP="00E54441">
            <w:pPr>
              <w:pStyle w:val="TabellRader"/>
            </w:pPr>
            <w:r>
              <w:t>90,1</w:t>
            </w:r>
          </w:p>
        </w:tc>
        <w:tc>
          <w:tcPr>
            <w:tcW w:w="1360" w:type="dxa"/>
            <w:shd w:val="clear" w:color="auto" w:fill="auto"/>
          </w:tcPr>
          <w:p w14:paraId="095EA61F" w14:textId="77777777" w:rsidR="00812C7C" w:rsidRDefault="00812C7C" w:rsidP="00E54441">
            <w:pPr>
              <w:pStyle w:val="TabellRader"/>
            </w:pPr>
            <w:r>
              <w:t>96,2</w:t>
            </w:r>
          </w:p>
        </w:tc>
      </w:tr>
      <w:tr w:rsidR="00812C7C" w14:paraId="519753B3" w14:textId="77777777" w:rsidTr="00E54441">
        <w:tc>
          <w:tcPr>
            <w:tcW w:w="983" w:type="dxa"/>
            <w:shd w:val="clear" w:color="auto" w:fill="auto"/>
          </w:tcPr>
          <w:p w14:paraId="1BA07899" w14:textId="77777777" w:rsidR="00812C7C" w:rsidRDefault="00812C7C" w:rsidP="00E54441">
            <w:pPr>
              <w:pStyle w:val="TabellRader"/>
              <w:jc w:val="left"/>
            </w:pPr>
            <w:r>
              <w:t>Tjänstemän</w:t>
            </w:r>
          </w:p>
        </w:tc>
        <w:tc>
          <w:tcPr>
            <w:tcW w:w="860" w:type="dxa"/>
            <w:shd w:val="clear" w:color="auto" w:fill="auto"/>
          </w:tcPr>
          <w:p w14:paraId="763F5082" w14:textId="77777777" w:rsidR="00812C7C" w:rsidRDefault="00812C7C" w:rsidP="00E54441">
            <w:pPr>
              <w:pStyle w:val="TabellRader"/>
            </w:pPr>
            <w:r>
              <w:t>30 400</w:t>
            </w:r>
          </w:p>
        </w:tc>
        <w:tc>
          <w:tcPr>
            <w:tcW w:w="851" w:type="dxa"/>
            <w:shd w:val="clear" w:color="auto" w:fill="auto"/>
          </w:tcPr>
          <w:p w14:paraId="76007DA4" w14:textId="77777777" w:rsidR="00812C7C" w:rsidRDefault="00812C7C" w:rsidP="00E54441">
            <w:pPr>
              <w:pStyle w:val="TabellRader"/>
            </w:pPr>
            <w:r>
              <w:t>38 300</w:t>
            </w:r>
          </w:p>
        </w:tc>
        <w:tc>
          <w:tcPr>
            <w:tcW w:w="850" w:type="dxa"/>
            <w:shd w:val="clear" w:color="auto" w:fill="auto"/>
          </w:tcPr>
          <w:p w14:paraId="0BE0E482" w14:textId="77777777" w:rsidR="00812C7C" w:rsidRDefault="00812C7C" w:rsidP="00E54441">
            <w:pPr>
              <w:pStyle w:val="TabellRader"/>
            </w:pPr>
            <w:r>
              <w:t>34 800</w:t>
            </w:r>
          </w:p>
        </w:tc>
        <w:tc>
          <w:tcPr>
            <w:tcW w:w="992" w:type="dxa"/>
            <w:shd w:val="clear" w:color="auto" w:fill="auto"/>
          </w:tcPr>
          <w:p w14:paraId="4DAB004E" w14:textId="77777777" w:rsidR="00812C7C" w:rsidRDefault="00812C7C" w:rsidP="00E54441">
            <w:pPr>
              <w:pStyle w:val="TabellRader"/>
            </w:pPr>
            <w:r>
              <w:t>79,4</w:t>
            </w:r>
          </w:p>
        </w:tc>
        <w:tc>
          <w:tcPr>
            <w:tcW w:w="1360" w:type="dxa"/>
            <w:shd w:val="clear" w:color="auto" w:fill="auto"/>
          </w:tcPr>
          <w:p w14:paraId="34378934" w14:textId="77777777" w:rsidR="00812C7C" w:rsidRDefault="00812C7C" w:rsidP="00E54441">
            <w:pPr>
              <w:pStyle w:val="TabellRader"/>
            </w:pPr>
            <w:r>
              <w:t>90,8</w:t>
            </w:r>
          </w:p>
        </w:tc>
      </w:tr>
      <w:tr w:rsidR="00812C7C" w14:paraId="617BF75A" w14:textId="77777777" w:rsidTr="00E54441">
        <w:tc>
          <w:tcPr>
            <w:tcW w:w="983" w:type="dxa"/>
            <w:shd w:val="clear" w:color="auto" w:fill="auto"/>
          </w:tcPr>
          <w:p w14:paraId="3572E2A1" w14:textId="77777777" w:rsidR="00812C7C" w:rsidRDefault="00812C7C" w:rsidP="00E54441">
            <w:pPr>
              <w:pStyle w:val="TabellRader"/>
              <w:jc w:val="left"/>
            </w:pPr>
            <w:r>
              <w:t>Offentlig sektor</w:t>
            </w:r>
          </w:p>
        </w:tc>
        <w:tc>
          <w:tcPr>
            <w:tcW w:w="860" w:type="dxa"/>
            <w:shd w:val="clear" w:color="auto" w:fill="auto"/>
          </w:tcPr>
          <w:p w14:paraId="136D03D9" w14:textId="77777777" w:rsidR="00812C7C" w:rsidRDefault="00812C7C" w:rsidP="00E54441">
            <w:pPr>
              <w:pStyle w:val="TabellRader"/>
            </w:pPr>
            <w:r>
              <w:t>26 200</w:t>
            </w:r>
          </w:p>
        </w:tc>
        <w:tc>
          <w:tcPr>
            <w:tcW w:w="851" w:type="dxa"/>
            <w:shd w:val="clear" w:color="auto" w:fill="auto"/>
          </w:tcPr>
          <w:p w14:paraId="583948A3" w14:textId="77777777" w:rsidR="00812C7C" w:rsidRDefault="00812C7C" w:rsidP="00E54441">
            <w:pPr>
              <w:pStyle w:val="TabellRader"/>
            </w:pPr>
            <w:r>
              <w:t>30 500</w:t>
            </w:r>
          </w:p>
        </w:tc>
        <w:tc>
          <w:tcPr>
            <w:tcW w:w="850" w:type="dxa"/>
            <w:shd w:val="clear" w:color="auto" w:fill="auto"/>
          </w:tcPr>
          <w:p w14:paraId="28A486E2" w14:textId="77777777" w:rsidR="00812C7C" w:rsidRDefault="00812C7C" w:rsidP="00E54441">
            <w:pPr>
              <w:pStyle w:val="TabellRader"/>
            </w:pPr>
            <w:r>
              <w:t>27 300</w:t>
            </w:r>
          </w:p>
        </w:tc>
        <w:tc>
          <w:tcPr>
            <w:tcW w:w="992" w:type="dxa"/>
            <w:shd w:val="clear" w:color="auto" w:fill="auto"/>
          </w:tcPr>
          <w:p w14:paraId="4AD754A2" w14:textId="77777777" w:rsidR="00812C7C" w:rsidRDefault="00812C7C" w:rsidP="00E54441">
            <w:pPr>
              <w:pStyle w:val="TabellRader"/>
            </w:pPr>
            <w:r>
              <w:t>85,9</w:t>
            </w:r>
          </w:p>
        </w:tc>
        <w:tc>
          <w:tcPr>
            <w:tcW w:w="1360" w:type="dxa"/>
            <w:shd w:val="clear" w:color="auto" w:fill="auto"/>
          </w:tcPr>
          <w:p w14:paraId="41D69E19" w14:textId="77777777" w:rsidR="00812C7C" w:rsidRDefault="00812C7C" w:rsidP="00E54441">
            <w:pPr>
              <w:pStyle w:val="TabellRader"/>
            </w:pPr>
            <w:r>
              <w:t>97,0</w:t>
            </w:r>
          </w:p>
        </w:tc>
      </w:tr>
      <w:tr w:rsidR="00812C7C" w14:paraId="419A9167" w14:textId="77777777" w:rsidTr="00E54441">
        <w:tc>
          <w:tcPr>
            <w:tcW w:w="983" w:type="dxa"/>
            <w:shd w:val="clear" w:color="auto" w:fill="auto"/>
          </w:tcPr>
          <w:p w14:paraId="6BCD2277" w14:textId="77777777" w:rsidR="00812C7C" w:rsidRDefault="00812C7C" w:rsidP="00E54441">
            <w:pPr>
              <w:pStyle w:val="TabellRader"/>
              <w:jc w:val="left"/>
            </w:pPr>
            <w:r>
              <w:t>Kommuner</w:t>
            </w:r>
          </w:p>
        </w:tc>
        <w:tc>
          <w:tcPr>
            <w:tcW w:w="860" w:type="dxa"/>
            <w:shd w:val="clear" w:color="auto" w:fill="auto"/>
          </w:tcPr>
          <w:p w14:paraId="37B02937" w14:textId="77777777" w:rsidR="00812C7C" w:rsidRDefault="00812C7C" w:rsidP="00E54441">
            <w:pPr>
              <w:pStyle w:val="TabellRader"/>
            </w:pPr>
            <w:r>
              <w:t>24 700</w:t>
            </w:r>
          </w:p>
        </w:tc>
        <w:tc>
          <w:tcPr>
            <w:tcW w:w="851" w:type="dxa"/>
            <w:shd w:val="clear" w:color="auto" w:fill="auto"/>
          </w:tcPr>
          <w:p w14:paraId="7C29F1BA" w14:textId="77777777" w:rsidR="00812C7C" w:rsidRDefault="00812C7C" w:rsidP="00E54441">
            <w:pPr>
              <w:pStyle w:val="TabellRader"/>
            </w:pPr>
            <w:r>
              <w:t>26 300</w:t>
            </w:r>
          </w:p>
        </w:tc>
        <w:tc>
          <w:tcPr>
            <w:tcW w:w="850" w:type="dxa"/>
            <w:shd w:val="clear" w:color="auto" w:fill="auto"/>
          </w:tcPr>
          <w:p w14:paraId="702B6919" w14:textId="77777777" w:rsidR="00812C7C" w:rsidRDefault="00812C7C" w:rsidP="00E54441">
            <w:pPr>
              <w:pStyle w:val="TabellRader"/>
            </w:pPr>
            <w:r>
              <w:t>25 000</w:t>
            </w:r>
          </w:p>
        </w:tc>
        <w:tc>
          <w:tcPr>
            <w:tcW w:w="992" w:type="dxa"/>
            <w:shd w:val="clear" w:color="auto" w:fill="auto"/>
          </w:tcPr>
          <w:p w14:paraId="4C6BDFF0" w14:textId="77777777" w:rsidR="00812C7C" w:rsidRDefault="00812C7C" w:rsidP="00E54441">
            <w:pPr>
              <w:pStyle w:val="TabellRader"/>
            </w:pPr>
            <w:r>
              <w:t>93,9</w:t>
            </w:r>
          </w:p>
        </w:tc>
        <w:tc>
          <w:tcPr>
            <w:tcW w:w="1360" w:type="dxa"/>
            <w:shd w:val="clear" w:color="auto" w:fill="auto"/>
          </w:tcPr>
          <w:p w14:paraId="617ADDC4" w14:textId="77777777" w:rsidR="00812C7C" w:rsidRDefault="00812C7C" w:rsidP="00E54441">
            <w:pPr>
              <w:pStyle w:val="TabellRader"/>
            </w:pPr>
            <w:r>
              <w:t>99,4</w:t>
            </w:r>
          </w:p>
        </w:tc>
      </w:tr>
      <w:tr w:rsidR="00812C7C" w14:paraId="511806BF" w14:textId="77777777" w:rsidTr="00E54441">
        <w:tc>
          <w:tcPr>
            <w:tcW w:w="983" w:type="dxa"/>
            <w:shd w:val="clear" w:color="auto" w:fill="auto"/>
          </w:tcPr>
          <w:p w14:paraId="61C8F728" w14:textId="77777777" w:rsidR="00812C7C" w:rsidRDefault="00812C7C" w:rsidP="00E54441">
            <w:pPr>
              <w:pStyle w:val="TabellRader"/>
              <w:jc w:val="left"/>
            </w:pPr>
            <w:r>
              <w:t>Landsting</w:t>
            </w:r>
          </w:p>
        </w:tc>
        <w:tc>
          <w:tcPr>
            <w:tcW w:w="860" w:type="dxa"/>
            <w:shd w:val="clear" w:color="auto" w:fill="auto"/>
          </w:tcPr>
          <w:p w14:paraId="75BE9218" w14:textId="77777777" w:rsidR="00812C7C" w:rsidRDefault="00812C7C" w:rsidP="00E54441">
            <w:pPr>
              <w:pStyle w:val="TabellRader"/>
            </w:pPr>
            <w:r>
              <w:t>29 100</w:t>
            </w:r>
          </w:p>
        </w:tc>
        <w:tc>
          <w:tcPr>
            <w:tcW w:w="851" w:type="dxa"/>
            <w:shd w:val="clear" w:color="auto" w:fill="auto"/>
          </w:tcPr>
          <w:p w14:paraId="2AF79762" w14:textId="77777777" w:rsidR="00812C7C" w:rsidRDefault="00812C7C" w:rsidP="00E54441">
            <w:pPr>
              <w:pStyle w:val="TabellRader"/>
            </w:pPr>
            <w:r>
              <w:t>39 300</w:t>
            </w:r>
          </w:p>
        </w:tc>
        <w:tc>
          <w:tcPr>
            <w:tcW w:w="850" w:type="dxa"/>
            <w:shd w:val="clear" w:color="auto" w:fill="auto"/>
          </w:tcPr>
          <w:p w14:paraId="77775D65" w14:textId="77777777" w:rsidR="00812C7C" w:rsidRDefault="00812C7C" w:rsidP="00E54441">
            <w:pPr>
              <w:pStyle w:val="TabellRader"/>
            </w:pPr>
            <w:r>
              <w:t>31 200</w:t>
            </w:r>
          </w:p>
        </w:tc>
        <w:tc>
          <w:tcPr>
            <w:tcW w:w="992" w:type="dxa"/>
            <w:shd w:val="clear" w:color="auto" w:fill="auto"/>
          </w:tcPr>
          <w:p w14:paraId="3946E0E1" w14:textId="77777777" w:rsidR="00812C7C" w:rsidRDefault="00812C7C" w:rsidP="00E54441">
            <w:pPr>
              <w:pStyle w:val="TabellRader"/>
            </w:pPr>
            <w:r>
              <w:t>74,0</w:t>
            </w:r>
          </w:p>
        </w:tc>
        <w:tc>
          <w:tcPr>
            <w:tcW w:w="1360" w:type="dxa"/>
            <w:shd w:val="clear" w:color="auto" w:fill="auto"/>
          </w:tcPr>
          <w:p w14:paraId="6F2DF4DF" w14:textId="77777777" w:rsidR="00812C7C" w:rsidRDefault="00812C7C" w:rsidP="00E54441">
            <w:pPr>
              <w:pStyle w:val="TabellRader"/>
            </w:pPr>
            <w:r>
              <w:t>95,4</w:t>
            </w:r>
          </w:p>
        </w:tc>
      </w:tr>
      <w:tr w:rsidR="00812C7C" w14:paraId="3630119C" w14:textId="77777777" w:rsidTr="00E54441">
        <w:tc>
          <w:tcPr>
            <w:tcW w:w="983" w:type="dxa"/>
            <w:tcBorders>
              <w:bottom w:val="single" w:sz="8" w:space="0" w:color="auto"/>
            </w:tcBorders>
            <w:shd w:val="clear" w:color="auto" w:fill="auto"/>
          </w:tcPr>
          <w:p w14:paraId="21C7B145" w14:textId="77777777" w:rsidR="00812C7C" w:rsidRDefault="00812C7C" w:rsidP="00E54441">
            <w:pPr>
              <w:pStyle w:val="TabellRader"/>
              <w:jc w:val="left"/>
            </w:pPr>
            <w:r>
              <w:t>Staten</w:t>
            </w:r>
          </w:p>
        </w:tc>
        <w:tc>
          <w:tcPr>
            <w:tcW w:w="860" w:type="dxa"/>
            <w:tcBorders>
              <w:bottom w:val="single" w:sz="8" w:space="0" w:color="auto"/>
            </w:tcBorders>
            <w:shd w:val="clear" w:color="auto" w:fill="auto"/>
          </w:tcPr>
          <w:p w14:paraId="04E85C6B" w14:textId="77777777" w:rsidR="00812C7C" w:rsidRDefault="00812C7C" w:rsidP="00E54441">
            <w:pPr>
              <w:pStyle w:val="TabellRader"/>
            </w:pPr>
            <w:r>
              <w:t>30 000</w:t>
            </w:r>
          </w:p>
        </w:tc>
        <w:tc>
          <w:tcPr>
            <w:tcW w:w="851" w:type="dxa"/>
            <w:tcBorders>
              <w:bottom w:val="single" w:sz="8" w:space="0" w:color="auto"/>
            </w:tcBorders>
            <w:shd w:val="clear" w:color="auto" w:fill="auto"/>
          </w:tcPr>
          <w:p w14:paraId="612E18C3" w14:textId="77777777" w:rsidR="00812C7C" w:rsidRDefault="00812C7C" w:rsidP="00E54441">
            <w:pPr>
              <w:pStyle w:val="TabellRader"/>
            </w:pPr>
            <w:r>
              <w:t>33 100</w:t>
            </w:r>
          </w:p>
        </w:tc>
        <w:tc>
          <w:tcPr>
            <w:tcW w:w="850" w:type="dxa"/>
            <w:tcBorders>
              <w:bottom w:val="single" w:sz="8" w:space="0" w:color="auto"/>
            </w:tcBorders>
            <w:shd w:val="clear" w:color="auto" w:fill="auto"/>
          </w:tcPr>
          <w:p w14:paraId="4078CAE7" w14:textId="77777777" w:rsidR="00812C7C" w:rsidRDefault="00812C7C" w:rsidP="00E54441">
            <w:pPr>
              <w:pStyle w:val="TabellRader"/>
            </w:pPr>
            <w:r>
              <w:t>31 500</w:t>
            </w:r>
          </w:p>
        </w:tc>
        <w:tc>
          <w:tcPr>
            <w:tcW w:w="992" w:type="dxa"/>
            <w:tcBorders>
              <w:bottom w:val="single" w:sz="8" w:space="0" w:color="auto"/>
            </w:tcBorders>
            <w:shd w:val="clear" w:color="auto" w:fill="auto"/>
          </w:tcPr>
          <w:p w14:paraId="750CE67E" w14:textId="77777777" w:rsidR="00812C7C" w:rsidRDefault="00812C7C" w:rsidP="00E54441">
            <w:pPr>
              <w:pStyle w:val="TabellRader"/>
            </w:pPr>
            <w:r>
              <w:t>90,6</w:t>
            </w:r>
          </w:p>
        </w:tc>
        <w:tc>
          <w:tcPr>
            <w:tcW w:w="1360" w:type="dxa"/>
            <w:tcBorders>
              <w:bottom w:val="single" w:sz="8" w:space="0" w:color="auto"/>
            </w:tcBorders>
            <w:shd w:val="clear" w:color="auto" w:fill="auto"/>
          </w:tcPr>
          <w:p w14:paraId="0AF3632B" w14:textId="77777777" w:rsidR="00812C7C" w:rsidRDefault="00812C7C" w:rsidP="00E54441">
            <w:pPr>
              <w:pStyle w:val="TabellRader"/>
            </w:pPr>
            <w:r>
              <w:t>94,4</w:t>
            </w:r>
          </w:p>
        </w:tc>
      </w:tr>
    </w:tbl>
    <w:p w14:paraId="0B7E28D0" w14:textId="77777777" w:rsidR="00812C7C" w:rsidRDefault="00812C7C" w:rsidP="00812C7C">
      <w:pPr>
        <w:pStyle w:val="TabellFotnot"/>
      </w:pPr>
      <w:r>
        <w:t xml:space="preserve">Källa: Medlingsinstitutet, Vad säger den officiella lönestatistiken om löneskillnaden mellan kvinnor och män 2011?. </w:t>
      </w:r>
    </w:p>
    <w:p w14:paraId="07C29E26" w14:textId="08218C04" w:rsidR="00E2233D" w:rsidRPr="00AF0E9E" w:rsidRDefault="00E2233D" w:rsidP="00E80303">
      <w:pPr>
        <w:tabs>
          <w:tab w:val="left" w:pos="1134"/>
        </w:tabs>
        <w:spacing w:before="260" w:after="80"/>
        <w:ind w:left="1134" w:hanging="1134"/>
        <w:rPr>
          <w:rFonts w:ascii="Trade Gothic Pro" w:hAnsi="Trade Gothic Pro"/>
          <w:b/>
        </w:rPr>
      </w:pPr>
      <w:r w:rsidRPr="00AF0E9E">
        <w:rPr>
          <w:rFonts w:ascii="Trade Gothic Pro" w:hAnsi="Trade Gothic Pro"/>
          <w:b/>
        </w:rPr>
        <w:t xml:space="preserve">Tabell </w:t>
      </w:r>
      <w:r w:rsidR="00962A92">
        <w:rPr>
          <w:rFonts w:ascii="Trade Gothic Pro" w:hAnsi="Trade Gothic Pro"/>
          <w:b/>
        </w:rPr>
        <w:t>20</w:t>
      </w:r>
      <w:r w:rsidRPr="00AF0E9E">
        <w:rPr>
          <w:rFonts w:ascii="Trade Gothic Pro" w:hAnsi="Trade Gothic Pro"/>
          <w:b/>
        </w:rPr>
        <w:tab/>
        <w:t xml:space="preserve">Barn- och elevantal 2008–2012 samt andel i enskild/fristående verksamhet </w:t>
      </w:r>
    </w:p>
    <w:tbl>
      <w:tblPr>
        <w:tblW w:w="5699" w:type="dxa"/>
        <w:tblLayout w:type="fixed"/>
        <w:tblCellMar>
          <w:left w:w="0" w:type="dxa"/>
        </w:tblCellMar>
        <w:tblLook w:val="0000" w:firstRow="0" w:lastRow="0" w:firstColumn="0" w:lastColumn="0" w:noHBand="0" w:noVBand="0"/>
      </w:tblPr>
      <w:tblGrid>
        <w:gridCol w:w="1447"/>
        <w:gridCol w:w="850"/>
        <w:gridCol w:w="851"/>
        <w:gridCol w:w="850"/>
        <w:gridCol w:w="851"/>
        <w:gridCol w:w="850"/>
      </w:tblGrid>
      <w:tr w:rsidR="00E2233D" w:rsidRPr="00AF0E9E" w14:paraId="2941A498" w14:textId="77777777" w:rsidTr="00E80303">
        <w:tc>
          <w:tcPr>
            <w:tcW w:w="1447" w:type="dxa"/>
            <w:tcBorders>
              <w:top w:val="single" w:sz="8" w:space="0" w:color="auto"/>
              <w:bottom w:val="single" w:sz="6" w:space="0" w:color="auto"/>
            </w:tcBorders>
            <w:shd w:val="clear" w:color="auto" w:fill="auto"/>
          </w:tcPr>
          <w:p w14:paraId="5039CC67" w14:textId="77777777" w:rsidR="00E2233D" w:rsidRPr="00AF0E9E" w:rsidRDefault="00E2233D" w:rsidP="00E80303">
            <w:pPr>
              <w:spacing w:before="20" w:after="20" w:line="220" w:lineRule="exact"/>
              <w:rPr>
                <w:rFonts w:ascii="Trade Gothic LT Std Cn" w:hAnsi="Trade Gothic LT Std Cn"/>
                <w:b/>
                <w:spacing w:val="4"/>
              </w:rPr>
            </w:pPr>
          </w:p>
        </w:tc>
        <w:tc>
          <w:tcPr>
            <w:tcW w:w="850" w:type="dxa"/>
            <w:tcBorders>
              <w:top w:val="single" w:sz="8" w:space="0" w:color="auto"/>
              <w:bottom w:val="single" w:sz="6" w:space="0" w:color="auto"/>
            </w:tcBorders>
            <w:shd w:val="clear" w:color="auto" w:fill="auto"/>
          </w:tcPr>
          <w:p w14:paraId="546378E3"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2008</w:t>
            </w:r>
          </w:p>
        </w:tc>
        <w:tc>
          <w:tcPr>
            <w:tcW w:w="851" w:type="dxa"/>
            <w:tcBorders>
              <w:top w:val="single" w:sz="8" w:space="0" w:color="auto"/>
              <w:bottom w:val="single" w:sz="6" w:space="0" w:color="auto"/>
            </w:tcBorders>
            <w:shd w:val="clear" w:color="auto" w:fill="auto"/>
          </w:tcPr>
          <w:p w14:paraId="072184C5"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2009</w:t>
            </w:r>
          </w:p>
        </w:tc>
        <w:tc>
          <w:tcPr>
            <w:tcW w:w="850" w:type="dxa"/>
            <w:tcBorders>
              <w:top w:val="single" w:sz="8" w:space="0" w:color="auto"/>
              <w:bottom w:val="single" w:sz="6" w:space="0" w:color="auto"/>
            </w:tcBorders>
            <w:shd w:val="clear" w:color="auto" w:fill="auto"/>
          </w:tcPr>
          <w:p w14:paraId="2BEF270D"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2010</w:t>
            </w:r>
          </w:p>
        </w:tc>
        <w:tc>
          <w:tcPr>
            <w:tcW w:w="851" w:type="dxa"/>
            <w:tcBorders>
              <w:top w:val="single" w:sz="8" w:space="0" w:color="auto"/>
              <w:bottom w:val="single" w:sz="6" w:space="0" w:color="auto"/>
            </w:tcBorders>
            <w:shd w:val="clear" w:color="auto" w:fill="auto"/>
          </w:tcPr>
          <w:p w14:paraId="10B9DB04"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2011</w:t>
            </w:r>
          </w:p>
        </w:tc>
        <w:tc>
          <w:tcPr>
            <w:tcW w:w="850" w:type="dxa"/>
            <w:tcBorders>
              <w:top w:val="single" w:sz="8" w:space="0" w:color="auto"/>
              <w:bottom w:val="single" w:sz="6" w:space="0" w:color="auto"/>
            </w:tcBorders>
            <w:shd w:val="clear" w:color="auto" w:fill="auto"/>
          </w:tcPr>
          <w:p w14:paraId="4513F242"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2012</w:t>
            </w:r>
          </w:p>
        </w:tc>
      </w:tr>
      <w:tr w:rsidR="00E2233D" w:rsidRPr="00AF0E9E" w14:paraId="368D1EF4" w14:textId="77777777" w:rsidTr="00E80303">
        <w:tc>
          <w:tcPr>
            <w:tcW w:w="1447" w:type="dxa"/>
            <w:tcBorders>
              <w:top w:val="single" w:sz="6" w:space="0" w:color="auto"/>
            </w:tcBorders>
            <w:shd w:val="clear" w:color="auto" w:fill="auto"/>
          </w:tcPr>
          <w:p w14:paraId="56543428"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Förskola</w:t>
            </w:r>
          </w:p>
        </w:tc>
        <w:tc>
          <w:tcPr>
            <w:tcW w:w="850" w:type="dxa"/>
            <w:tcBorders>
              <w:top w:val="single" w:sz="6" w:space="0" w:color="auto"/>
            </w:tcBorders>
            <w:shd w:val="clear" w:color="auto" w:fill="auto"/>
          </w:tcPr>
          <w:p w14:paraId="7761D3A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432 621</w:t>
            </w:r>
          </w:p>
        </w:tc>
        <w:tc>
          <w:tcPr>
            <w:tcW w:w="851" w:type="dxa"/>
            <w:tcBorders>
              <w:top w:val="single" w:sz="6" w:space="0" w:color="auto"/>
            </w:tcBorders>
            <w:shd w:val="clear" w:color="auto" w:fill="auto"/>
          </w:tcPr>
          <w:p w14:paraId="7F0251F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466 470</w:t>
            </w:r>
          </w:p>
        </w:tc>
        <w:tc>
          <w:tcPr>
            <w:tcW w:w="850" w:type="dxa"/>
            <w:tcBorders>
              <w:top w:val="single" w:sz="6" w:space="0" w:color="auto"/>
            </w:tcBorders>
            <w:shd w:val="clear" w:color="auto" w:fill="auto"/>
          </w:tcPr>
          <w:p w14:paraId="170F3A8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457 996</w:t>
            </w:r>
          </w:p>
        </w:tc>
        <w:tc>
          <w:tcPr>
            <w:tcW w:w="851" w:type="dxa"/>
            <w:tcBorders>
              <w:top w:val="single" w:sz="6" w:space="0" w:color="auto"/>
            </w:tcBorders>
            <w:shd w:val="clear" w:color="auto" w:fill="auto"/>
          </w:tcPr>
          <w:p w14:paraId="3E45707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472 161</w:t>
            </w:r>
          </w:p>
        </w:tc>
        <w:tc>
          <w:tcPr>
            <w:tcW w:w="850" w:type="dxa"/>
            <w:tcBorders>
              <w:top w:val="single" w:sz="6" w:space="0" w:color="auto"/>
            </w:tcBorders>
            <w:shd w:val="clear" w:color="auto" w:fill="auto"/>
          </w:tcPr>
          <w:p w14:paraId="08F83EC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482 362</w:t>
            </w:r>
          </w:p>
        </w:tc>
      </w:tr>
      <w:tr w:rsidR="00E2233D" w:rsidRPr="00AF0E9E" w14:paraId="5950DBE1" w14:textId="77777777" w:rsidTr="00E80303">
        <w:tc>
          <w:tcPr>
            <w:tcW w:w="1447" w:type="dxa"/>
            <w:shd w:val="clear" w:color="auto" w:fill="auto"/>
          </w:tcPr>
          <w:p w14:paraId="5EE93521" w14:textId="77777777" w:rsidR="00E2233D" w:rsidRPr="00AF0E9E" w:rsidRDefault="00E2233D" w:rsidP="00E80303">
            <w:pPr>
              <w:spacing w:before="20" w:after="20" w:line="220" w:lineRule="exact"/>
              <w:rPr>
                <w:rFonts w:ascii="Trade Gothic LT Std Cn" w:hAnsi="Trade Gothic LT Std Cn"/>
                <w:i/>
                <w:spacing w:val="4"/>
              </w:rPr>
            </w:pPr>
            <w:r w:rsidRPr="00AF0E9E">
              <w:rPr>
                <w:rFonts w:ascii="Trade Gothic LT Std Cn" w:hAnsi="Trade Gothic LT Std Cn"/>
                <w:i/>
                <w:spacing w:val="4"/>
              </w:rPr>
              <w:t>- enskild</w:t>
            </w:r>
          </w:p>
        </w:tc>
        <w:tc>
          <w:tcPr>
            <w:tcW w:w="850" w:type="dxa"/>
            <w:shd w:val="clear" w:color="auto" w:fill="auto"/>
          </w:tcPr>
          <w:p w14:paraId="33A81F8F"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18,0 %</w:t>
            </w:r>
          </w:p>
        </w:tc>
        <w:tc>
          <w:tcPr>
            <w:tcW w:w="851" w:type="dxa"/>
            <w:shd w:val="clear" w:color="auto" w:fill="auto"/>
          </w:tcPr>
          <w:p w14:paraId="53CF925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18,7 %</w:t>
            </w:r>
          </w:p>
        </w:tc>
        <w:tc>
          <w:tcPr>
            <w:tcW w:w="850" w:type="dxa"/>
            <w:shd w:val="clear" w:color="auto" w:fill="auto"/>
          </w:tcPr>
          <w:p w14:paraId="5D2E8BF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19,1 %</w:t>
            </w:r>
          </w:p>
        </w:tc>
        <w:tc>
          <w:tcPr>
            <w:tcW w:w="851" w:type="dxa"/>
            <w:shd w:val="clear" w:color="auto" w:fill="auto"/>
          </w:tcPr>
          <w:p w14:paraId="5DBD6E6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19,5 %</w:t>
            </w:r>
          </w:p>
        </w:tc>
        <w:tc>
          <w:tcPr>
            <w:tcW w:w="850" w:type="dxa"/>
            <w:shd w:val="clear" w:color="auto" w:fill="auto"/>
          </w:tcPr>
          <w:p w14:paraId="4742660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20 %</w:t>
            </w:r>
          </w:p>
        </w:tc>
      </w:tr>
      <w:tr w:rsidR="00E2233D" w:rsidRPr="00AF0E9E" w14:paraId="2AF89598" w14:textId="77777777" w:rsidTr="00E80303">
        <w:tc>
          <w:tcPr>
            <w:tcW w:w="1447" w:type="dxa"/>
            <w:shd w:val="clear" w:color="auto" w:fill="auto"/>
          </w:tcPr>
          <w:p w14:paraId="0E102F91"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Ped. omsorg*</w:t>
            </w:r>
          </w:p>
        </w:tc>
        <w:tc>
          <w:tcPr>
            <w:tcW w:w="850" w:type="dxa"/>
            <w:shd w:val="clear" w:color="auto" w:fill="auto"/>
          </w:tcPr>
          <w:p w14:paraId="1DFD8593"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22 762</w:t>
            </w:r>
          </w:p>
        </w:tc>
        <w:tc>
          <w:tcPr>
            <w:tcW w:w="851" w:type="dxa"/>
            <w:shd w:val="clear" w:color="auto" w:fill="auto"/>
          </w:tcPr>
          <w:p w14:paraId="21FA1F3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20 390</w:t>
            </w:r>
          </w:p>
        </w:tc>
        <w:tc>
          <w:tcPr>
            <w:tcW w:w="850" w:type="dxa"/>
            <w:shd w:val="clear" w:color="auto" w:fill="auto"/>
          </w:tcPr>
          <w:p w14:paraId="138C270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20 438</w:t>
            </w:r>
          </w:p>
        </w:tc>
        <w:tc>
          <w:tcPr>
            <w:tcW w:w="851" w:type="dxa"/>
            <w:shd w:val="clear" w:color="auto" w:fill="auto"/>
          </w:tcPr>
          <w:p w14:paraId="02C2B554"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19 397</w:t>
            </w:r>
          </w:p>
        </w:tc>
        <w:tc>
          <w:tcPr>
            <w:tcW w:w="850" w:type="dxa"/>
            <w:shd w:val="clear" w:color="auto" w:fill="auto"/>
          </w:tcPr>
          <w:p w14:paraId="02B3135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18 064</w:t>
            </w:r>
          </w:p>
        </w:tc>
      </w:tr>
      <w:tr w:rsidR="00E2233D" w:rsidRPr="00AF0E9E" w14:paraId="4B1E9897" w14:textId="77777777" w:rsidTr="00E80303">
        <w:tc>
          <w:tcPr>
            <w:tcW w:w="1447" w:type="dxa"/>
            <w:shd w:val="clear" w:color="auto" w:fill="auto"/>
          </w:tcPr>
          <w:p w14:paraId="1D8FB52B" w14:textId="77777777" w:rsidR="00E2233D" w:rsidRPr="00AF0E9E" w:rsidRDefault="00E2233D" w:rsidP="00E80303">
            <w:pPr>
              <w:spacing w:before="20" w:after="20" w:line="220" w:lineRule="exact"/>
              <w:rPr>
                <w:rFonts w:ascii="Trade Gothic LT Std Cn" w:hAnsi="Trade Gothic LT Std Cn"/>
                <w:i/>
                <w:spacing w:val="4"/>
              </w:rPr>
            </w:pPr>
            <w:r w:rsidRPr="00AF0E9E">
              <w:rPr>
                <w:rFonts w:ascii="Trade Gothic LT Std Cn" w:hAnsi="Trade Gothic LT Std Cn"/>
                <w:i/>
                <w:spacing w:val="4"/>
              </w:rPr>
              <w:t>- enskild</w:t>
            </w:r>
          </w:p>
        </w:tc>
        <w:tc>
          <w:tcPr>
            <w:tcW w:w="850" w:type="dxa"/>
            <w:shd w:val="clear" w:color="auto" w:fill="auto"/>
          </w:tcPr>
          <w:p w14:paraId="2D25F35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17,6 %</w:t>
            </w:r>
          </w:p>
        </w:tc>
        <w:tc>
          <w:tcPr>
            <w:tcW w:w="851" w:type="dxa"/>
            <w:shd w:val="clear" w:color="auto" w:fill="auto"/>
          </w:tcPr>
          <w:p w14:paraId="23F5E7DD"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20,6 %</w:t>
            </w:r>
          </w:p>
        </w:tc>
        <w:tc>
          <w:tcPr>
            <w:tcW w:w="850" w:type="dxa"/>
            <w:shd w:val="clear" w:color="auto" w:fill="auto"/>
          </w:tcPr>
          <w:p w14:paraId="2BCCE22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24,4 %</w:t>
            </w:r>
          </w:p>
        </w:tc>
        <w:tc>
          <w:tcPr>
            <w:tcW w:w="851" w:type="dxa"/>
            <w:shd w:val="clear" w:color="auto" w:fill="auto"/>
          </w:tcPr>
          <w:p w14:paraId="6E0CB5FA" w14:textId="52C8C330" w:rsidR="00E2233D" w:rsidRPr="00AF0E9E" w:rsidRDefault="00C30446" w:rsidP="00E80303">
            <w:pPr>
              <w:spacing w:before="20" w:after="20" w:line="220" w:lineRule="exact"/>
              <w:jc w:val="right"/>
              <w:rPr>
                <w:rFonts w:ascii="Trade Gothic LT Std Cn" w:hAnsi="Trade Gothic LT Std Cn"/>
                <w:spacing w:val="4"/>
              </w:rPr>
            </w:pPr>
            <w:r>
              <w:rPr>
                <w:rFonts w:ascii="Trade Gothic LT Std Cn" w:hAnsi="Trade Gothic LT Std Cn"/>
                <w:spacing w:val="4"/>
              </w:rPr>
              <w:t>---</w:t>
            </w:r>
          </w:p>
        </w:tc>
        <w:tc>
          <w:tcPr>
            <w:tcW w:w="850" w:type="dxa"/>
            <w:shd w:val="clear" w:color="auto" w:fill="auto"/>
          </w:tcPr>
          <w:p w14:paraId="78AE206B" w14:textId="5D8D062D" w:rsidR="00E2233D" w:rsidRPr="00AF0E9E" w:rsidRDefault="00C30446" w:rsidP="00E80303">
            <w:pPr>
              <w:spacing w:before="20" w:after="20" w:line="220" w:lineRule="exact"/>
              <w:jc w:val="right"/>
              <w:rPr>
                <w:rFonts w:ascii="Trade Gothic LT Std Cn" w:hAnsi="Trade Gothic LT Std Cn"/>
                <w:spacing w:val="4"/>
              </w:rPr>
            </w:pPr>
            <w:r>
              <w:rPr>
                <w:rFonts w:ascii="Trade Gothic LT Std Cn" w:hAnsi="Trade Gothic LT Std Cn"/>
                <w:spacing w:val="4"/>
              </w:rPr>
              <w:t>---</w:t>
            </w:r>
          </w:p>
        </w:tc>
      </w:tr>
      <w:tr w:rsidR="00E2233D" w:rsidRPr="00AF0E9E" w14:paraId="07BD0E0A" w14:textId="77777777" w:rsidTr="00E80303">
        <w:tc>
          <w:tcPr>
            <w:tcW w:w="1447" w:type="dxa"/>
            <w:shd w:val="clear" w:color="auto" w:fill="auto"/>
          </w:tcPr>
          <w:p w14:paraId="6FD0AC19"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Fritidshem</w:t>
            </w:r>
          </w:p>
        </w:tc>
        <w:tc>
          <w:tcPr>
            <w:tcW w:w="850" w:type="dxa"/>
            <w:shd w:val="clear" w:color="auto" w:fill="auto"/>
          </w:tcPr>
          <w:p w14:paraId="336733B8"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348 071</w:t>
            </w:r>
          </w:p>
        </w:tc>
        <w:tc>
          <w:tcPr>
            <w:tcW w:w="851" w:type="dxa"/>
            <w:shd w:val="clear" w:color="auto" w:fill="auto"/>
          </w:tcPr>
          <w:p w14:paraId="1937DE42"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359 346</w:t>
            </w:r>
          </w:p>
        </w:tc>
        <w:tc>
          <w:tcPr>
            <w:tcW w:w="850" w:type="dxa"/>
            <w:shd w:val="clear" w:color="auto" w:fill="auto"/>
          </w:tcPr>
          <w:p w14:paraId="0F56373D"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378 488</w:t>
            </w:r>
          </w:p>
        </w:tc>
        <w:tc>
          <w:tcPr>
            <w:tcW w:w="851" w:type="dxa"/>
            <w:shd w:val="clear" w:color="auto" w:fill="auto"/>
          </w:tcPr>
          <w:p w14:paraId="7991C78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396 598</w:t>
            </w:r>
          </w:p>
        </w:tc>
        <w:tc>
          <w:tcPr>
            <w:tcW w:w="850" w:type="dxa"/>
            <w:shd w:val="clear" w:color="auto" w:fill="auto"/>
          </w:tcPr>
          <w:p w14:paraId="68A11C0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405 236</w:t>
            </w:r>
          </w:p>
        </w:tc>
      </w:tr>
      <w:tr w:rsidR="00E2233D" w:rsidRPr="00AF0E9E" w14:paraId="3D329746" w14:textId="77777777" w:rsidTr="00E80303">
        <w:tc>
          <w:tcPr>
            <w:tcW w:w="1447" w:type="dxa"/>
            <w:shd w:val="clear" w:color="auto" w:fill="auto"/>
          </w:tcPr>
          <w:p w14:paraId="7AD052C5" w14:textId="77777777" w:rsidR="00E2233D" w:rsidRPr="00AF0E9E" w:rsidRDefault="00E2233D" w:rsidP="00E80303">
            <w:pPr>
              <w:spacing w:before="20" w:after="20" w:line="220" w:lineRule="exact"/>
              <w:rPr>
                <w:rFonts w:ascii="Trade Gothic LT Std Cn" w:hAnsi="Trade Gothic LT Std Cn"/>
                <w:i/>
                <w:spacing w:val="4"/>
              </w:rPr>
            </w:pPr>
            <w:r w:rsidRPr="00AF0E9E">
              <w:rPr>
                <w:rFonts w:ascii="Trade Gothic LT Std Cn" w:hAnsi="Trade Gothic LT Std Cn"/>
                <w:i/>
                <w:spacing w:val="4"/>
              </w:rPr>
              <w:t>- enskild</w:t>
            </w:r>
          </w:p>
        </w:tc>
        <w:tc>
          <w:tcPr>
            <w:tcW w:w="850" w:type="dxa"/>
            <w:shd w:val="clear" w:color="auto" w:fill="auto"/>
          </w:tcPr>
          <w:p w14:paraId="2504582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9,1 %</w:t>
            </w:r>
          </w:p>
        </w:tc>
        <w:tc>
          <w:tcPr>
            <w:tcW w:w="851" w:type="dxa"/>
            <w:shd w:val="clear" w:color="auto" w:fill="auto"/>
          </w:tcPr>
          <w:p w14:paraId="32B6FBD4"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9,7 %</w:t>
            </w:r>
          </w:p>
        </w:tc>
        <w:tc>
          <w:tcPr>
            <w:tcW w:w="850" w:type="dxa"/>
            <w:shd w:val="clear" w:color="auto" w:fill="auto"/>
          </w:tcPr>
          <w:p w14:paraId="30E7D32D"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10,2 %</w:t>
            </w:r>
          </w:p>
        </w:tc>
        <w:tc>
          <w:tcPr>
            <w:tcW w:w="851" w:type="dxa"/>
            <w:shd w:val="clear" w:color="auto" w:fill="auto"/>
          </w:tcPr>
          <w:p w14:paraId="489D330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10,6 %</w:t>
            </w:r>
          </w:p>
        </w:tc>
        <w:tc>
          <w:tcPr>
            <w:tcW w:w="850" w:type="dxa"/>
            <w:shd w:val="clear" w:color="auto" w:fill="auto"/>
          </w:tcPr>
          <w:p w14:paraId="51BC3B0F"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10,9 %</w:t>
            </w:r>
          </w:p>
        </w:tc>
      </w:tr>
      <w:tr w:rsidR="00E2233D" w:rsidRPr="00AF0E9E" w14:paraId="1A634A19" w14:textId="77777777" w:rsidTr="00E80303">
        <w:tc>
          <w:tcPr>
            <w:tcW w:w="1447" w:type="dxa"/>
            <w:shd w:val="clear" w:color="auto" w:fill="auto"/>
          </w:tcPr>
          <w:p w14:paraId="58E236B0"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Förskoleklass</w:t>
            </w:r>
          </w:p>
        </w:tc>
        <w:tc>
          <w:tcPr>
            <w:tcW w:w="850" w:type="dxa"/>
            <w:shd w:val="clear" w:color="auto" w:fill="auto"/>
          </w:tcPr>
          <w:p w14:paraId="7958EB1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97 587</w:t>
            </w:r>
          </w:p>
        </w:tc>
        <w:tc>
          <w:tcPr>
            <w:tcW w:w="851" w:type="dxa"/>
            <w:shd w:val="clear" w:color="auto" w:fill="auto"/>
          </w:tcPr>
          <w:p w14:paraId="63405D99"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100 283</w:t>
            </w:r>
          </w:p>
        </w:tc>
        <w:tc>
          <w:tcPr>
            <w:tcW w:w="850" w:type="dxa"/>
            <w:shd w:val="clear" w:color="auto" w:fill="auto"/>
          </w:tcPr>
          <w:p w14:paraId="37539AE9"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103 581</w:t>
            </w:r>
          </w:p>
        </w:tc>
        <w:tc>
          <w:tcPr>
            <w:tcW w:w="851" w:type="dxa"/>
            <w:shd w:val="clear" w:color="auto" w:fill="auto"/>
          </w:tcPr>
          <w:p w14:paraId="1D6ABEC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103 159</w:t>
            </w:r>
          </w:p>
        </w:tc>
        <w:tc>
          <w:tcPr>
            <w:tcW w:w="850" w:type="dxa"/>
            <w:shd w:val="clear" w:color="auto" w:fill="auto"/>
          </w:tcPr>
          <w:p w14:paraId="2326965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105 555</w:t>
            </w:r>
          </w:p>
        </w:tc>
      </w:tr>
      <w:tr w:rsidR="00E2233D" w:rsidRPr="00AF0E9E" w14:paraId="4434B7FE" w14:textId="77777777" w:rsidTr="00E80303">
        <w:tc>
          <w:tcPr>
            <w:tcW w:w="1447" w:type="dxa"/>
            <w:shd w:val="clear" w:color="auto" w:fill="auto"/>
          </w:tcPr>
          <w:p w14:paraId="6E1E7287" w14:textId="77777777" w:rsidR="00E2233D" w:rsidRPr="00AF0E9E" w:rsidRDefault="00E2233D" w:rsidP="00E80303">
            <w:pPr>
              <w:spacing w:before="20" w:after="20" w:line="220" w:lineRule="exact"/>
              <w:rPr>
                <w:rFonts w:ascii="Trade Gothic LT Std Cn" w:hAnsi="Trade Gothic LT Std Cn"/>
                <w:i/>
                <w:spacing w:val="4"/>
              </w:rPr>
            </w:pPr>
            <w:r w:rsidRPr="00AF0E9E">
              <w:rPr>
                <w:rFonts w:ascii="Trade Gothic LT Std Cn" w:hAnsi="Trade Gothic LT Std Cn"/>
                <w:i/>
                <w:spacing w:val="4"/>
              </w:rPr>
              <w:t>- fristående</w:t>
            </w:r>
          </w:p>
        </w:tc>
        <w:tc>
          <w:tcPr>
            <w:tcW w:w="850" w:type="dxa"/>
            <w:shd w:val="clear" w:color="auto" w:fill="auto"/>
          </w:tcPr>
          <w:p w14:paraId="211C8FE5"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8,3 %</w:t>
            </w:r>
          </w:p>
        </w:tc>
        <w:tc>
          <w:tcPr>
            <w:tcW w:w="851" w:type="dxa"/>
            <w:shd w:val="clear" w:color="auto" w:fill="auto"/>
          </w:tcPr>
          <w:p w14:paraId="5FC8F86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8,7 %</w:t>
            </w:r>
          </w:p>
        </w:tc>
        <w:tc>
          <w:tcPr>
            <w:tcW w:w="850" w:type="dxa"/>
            <w:shd w:val="clear" w:color="auto" w:fill="auto"/>
          </w:tcPr>
          <w:p w14:paraId="3BEEEB8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9,1 %</w:t>
            </w:r>
          </w:p>
        </w:tc>
        <w:tc>
          <w:tcPr>
            <w:tcW w:w="851" w:type="dxa"/>
            <w:shd w:val="clear" w:color="auto" w:fill="auto"/>
          </w:tcPr>
          <w:p w14:paraId="57CD640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9,7 %</w:t>
            </w:r>
          </w:p>
        </w:tc>
        <w:tc>
          <w:tcPr>
            <w:tcW w:w="850" w:type="dxa"/>
            <w:shd w:val="clear" w:color="auto" w:fill="auto"/>
          </w:tcPr>
          <w:p w14:paraId="7D83CBF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9,6 %</w:t>
            </w:r>
          </w:p>
        </w:tc>
      </w:tr>
      <w:tr w:rsidR="00E2233D" w:rsidRPr="00AF0E9E" w14:paraId="25102466" w14:textId="77777777" w:rsidTr="00E80303">
        <w:tc>
          <w:tcPr>
            <w:tcW w:w="1447" w:type="dxa"/>
            <w:shd w:val="clear" w:color="auto" w:fill="auto"/>
          </w:tcPr>
          <w:p w14:paraId="35836F74"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Grundskola</w:t>
            </w:r>
          </w:p>
        </w:tc>
        <w:tc>
          <w:tcPr>
            <w:tcW w:w="850" w:type="dxa"/>
            <w:shd w:val="clear" w:color="auto" w:fill="auto"/>
          </w:tcPr>
          <w:p w14:paraId="0E57895D"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906 189</w:t>
            </w:r>
          </w:p>
        </w:tc>
        <w:tc>
          <w:tcPr>
            <w:tcW w:w="851" w:type="dxa"/>
            <w:shd w:val="clear" w:color="auto" w:fill="auto"/>
          </w:tcPr>
          <w:p w14:paraId="4F3D6E8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891 727</w:t>
            </w:r>
          </w:p>
        </w:tc>
        <w:tc>
          <w:tcPr>
            <w:tcW w:w="850" w:type="dxa"/>
            <w:shd w:val="clear" w:color="auto" w:fill="auto"/>
          </w:tcPr>
          <w:p w14:paraId="02C7192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886 487</w:t>
            </w:r>
          </w:p>
        </w:tc>
        <w:tc>
          <w:tcPr>
            <w:tcW w:w="851" w:type="dxa"/>
            <w:shd w:val="clear" w:color="auto" w:fill="auto"/>
          </w:tcPr>
          <w:p w14:paraId="2B1C9F4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887 453</w:t>
            </w:r>
          </w:p>
        </w:tc>
        <w:tc>
          <w:tcPr>
            <w:tcW w:w="850" w:type="dxa"/>
            <w:shd w:val="clear" w:color="auto" w:fill="auto"/>
          </w:tcPr>
          <w:p w14:paraId="0417EDF3"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896 590</w:t>
            </w:r>
          </w:p>
        </w:tc>
      </w:tr>
      <w:tr w:rsidR="00E2233D" w:rsidRPr="00AF0E9E" w14:paraId="5BF60C47" w14:textId="77777777" w:rsidTr="00E80303">
        <w:tc>
          <w:tcPr>
            <w:tcW w:w="1447" w:type="dxa"/>
            <w:shd w:val="clear" w:color="auto" w:fill="auto"/>
          </w:tcPr>
          <w:p w14:paraId="77511B78" w14:textId="77777777" w:rsidR="00E2233D" w:rsidRPr="00AF0E9E" w:rsidRDefault="00E2233D" w:rsidP="00E80303">
            <w:pPr>
              <w:spacing w:before="20" w:after="20" w:line="220" w:lineRule="exact"/>
              <w:rPr>
                <w:rFonts w:ascii="Trade Gothic LT Std Cn" w:hAnsi="Trade Gothic LT Std Cn"/>
                <w:i/>
                <w:spacing w:val="4"/>
              </w:rPr>
            </w:pPr>
            <w:r w:rsidRPr="00AF0E9E">
              <w:rPr>
                <w:rFonts w:ascii="Trade Gothic LT Std Cn" w:hAnsi="Trade Gothic LT Std Cn"/>
                <w:i/>
                <w:spacing w:val="4"/>
              </w:rPr>
              <w:t>- fristående</w:t>
            </w:r>
          </w:p>
        </w:tc>
        <w:tc>
          <w:tcPr>
            <w:tcW w:w="850" w:type="dxa"/>
            <w:shd w:val="clear" w:color="auto" w:fill="auto"/>
          </w:tcPr>
          <w:p w14:paraId="7D97B031"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9,9 %</w:t>
            </w:r>
          </w:p>
        </w:tc>
        <w:tc>
          <w:tcPr>
            <w:tcW w:w="851" w:type="dxa"/>
            <w:shd w:val="clear" w:color="auto" w:fill="auto"/>
          </w:tcPr>
          <w:p w14:paraId="3F4F53B1"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10,8 %</w:t>
            </w:r>
          </w:p>
        </w:tc>
        <w:tc>
          <w:tcPr>
            <w:tcW w:w="850" w:type="dxa"/>
            <w:shd w:val="clear" w:color="auto" w:fill="auto"/>
          </w:tcPr>
          <w:p w14:paraId="614A8BEF"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11,8 %</w:t>
            </w:r>
          </w:p>
        </w:tc>
        <w:tc>
          <w:tcPr>
            <w:tcW w:w="851" w:type="dxa"/>
            <w:shd w:val="clear" w:color="auto" w:fill="auto"/>
          </w:tcPr>
          <w:p w14:paraId="03E7397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12,6 %</w:t>
            </w:r>
          </w:p>
        </w:tc>
        <w:tc>
          <w:tcPr>
            <w:tcW w:w="850" w:type="dxa"/>
            <w:shd w:val="clear" w:color="auto" w:fill="auto"/>
          </w:tcPr>
          <w:p w14:paraId="5894B524"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13,1 %</w:t>
            </w:r>
          </w:p>
        </w:tc>
      </w:tr>
      <w:tr w:rsidR="00E2233D" w:rsidRPr="00AF0E9E" w14:paraId="48B504F1" w14:textId="77777777" w:rsidTr="00E80303">
        <w:tc>
          <w:tcPr>
            <w:tcW w:w="1447" w:type="dxa"/>
            <w:shd w:val="clear" w:color="auto" w:fill="auto"/>
          </w:tcPr>
          <w:p w14:paraId="0941F6B5"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Grundsärskola**</w:t>
            </w:r>
          </w:p>
        </w:tc>
        <w:tc>
          <w:tcPr>
            <w:tcW w:w="850" w:type="dxa"/>
            <w:shd w:val="clear" w:color="auto" w:fill="auto"/>
          </w:tcPr>
          <w:p w14:paraId="42A23B58"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13 261</w:t>
            </w:r>
          </w:p>
        </w:tc>
        <w:tc>
          <w:tcPr>
            <w:tcW w:w="851" w:type="dxa"/>
            <w:shd w:val="clear" w:color="auto" w:fill="auto"/>
          </w:tcPr>
          <w:p w14:paraId="64CB84A5"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12 673</w:t>
            </w:r>
          </w:p>
        </w:tc>
        <w:tc>
          <w:tcPr>
            <w:tcW w:w="850" w:type="dxa"/>
            <w:shd w:val="clear" w:color="auto" w:fill="auto"/>
          </w:tcPr>
          <w:p w14:paraId="6EAC9A6F"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12 115</w:t>
            </w:r>
          </w:p>
        </w:tc>
        <w:tc>
          <w:tcPr>
            <w:tcW w:w="851" w:type="dxa"/>
            <w:shd w:val="clear" w:color="auto" w:fill="auto"/>
          </w:tcPr>
          <w:p w14:paraId="6EAD952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10 895</w:t>
            </w:r>
          </w:p>
        </w:tc>
        <w:tc>
          <w:tcPr>
            <w:tcW w:w="850" w:type="dxa"/>
            <w:shd w:val="clear" w:color="auto" w:fill="auto"/>
          </w:tcPr>
          <w:p w14:paraId="143ECFC2"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9 673</w:t>
            </w:r>
          </w:p>
        </w:tc>
      </w:tr>
      <w:tr w:rsidR="00E2233D" w:rsidRPr="00AF0E9E" w14:paraId="2167F932" w14:textId="77777777" w:rsidTr="00E80303">
        <w:tc>
          <w:tcPr>
            <w:tcW w:w="1447" w:type="dxa"/>
            <w:shd w:val="clear" w:color="auto" w:fill="auto"/>
          </w:tcPr>
          <w:p w14:paraId="638B659E" w14:textId="77777777" w:rsidR="00E2233D" w:rsidRPr="00AF0E9E" w:rsidRDefault="00E2233D" w:rsidP="00E80303">
            <w:pPr>
              <w:spacing w:before="20" w:after="20" w:line="220" w:lineRule="exact"/>
              <w:rPr>
                <w:rFonts w:ascii="Trade Gothic LT Std Cn" w:hAnsi="Trade Gothic LT Std Cn"/>
                <w:i/>
                <w:spacing w:val="4"/>
              </w:rPr>
            </w:pPr>
            <w:r w:rsidRPr="00AF0E9E">
              <w:rPr>
                <w:rFonts w:ascii="Trade Gothic LT Std Cn" w:hAnsi="Trade Gothic LT Std Cn"/>
                <w:i/>
                <w:spacing w:val="4"/>
              </w:rPr>
              <w:t>- fristående</w:t>
            </w:r>
          </w:p>
        </w:tc>
        <w:tc>
          <w:tcPr>
            <w:tcW w:w="850" w:type="dxa"/>
            <w:shd w:val="clear" w:color="auto" w:fill="auto"/>
          </w:tcPr>
          <w:p w14:paraId="75C656F5"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4,2 %</w:t>
            </w:r>
          </w:p>
        </w:tc>
        <w:tc>
          <w:tcPr>
            <w:tcW w:w="851" w:type="dxa"/>
            <w:shd w:val="clear" w:color="auto" w:fill="auto"/>
          </w:tcPr>
          <w:p w14:paraId="5502D8CF"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4,0 %</w:t>
            </w:r>
          </w:p>
        </w:tc>
        <w:tc>
          <w:tcPr>
            <w:tcW w:w="850" w:type="dxa"/>
            <w:shd w:val="clear" w:color="auto" w:fill="auto"/>
          </w:tcPr>
          <w:p w14:paraId="694454F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4,2 %</w:t>
            </w:r>
          </w:p>
        </w:tc>
        <w:tc>
          <w:tcPr>
            <w:tcW w:w="851" w:type="dxa"/>
            <w:shd w:val="clear" w:color="auto" w:fill="auto"/>
          </w:tcPr>
          <w:p w14:paraId="7D7B6FE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4,6 %</w:t>
            </w:r>
          </w:p>
        </w:tc>
        <w:tc>
          <w:tcPr>
            <w:tcW w:w="850" w:type="dxa"/>
            <w:shd w:val="clear" w:color="auto" w:fill="auto"/>
          </w:tcPr>
          <w:p w14:paraId="0381B0C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4,9 %</w:t>
            </w:r>
          </w:p>
        </w:tc>
      </w:tr>
      <w:tr w:rsidR="00E2233D" w:rsidRPr="00AF0E9E" w14:paraId="3DAB83B1" w14:textId="77777777" w:rsidTr="00E80303">
        <w:tc>
          <w:tcPr>
            <w:tcW w:w="1447" w:type="dxa"/>
            <w:shd w:val="clear" w:color="auto" w:fill="auto"/>
          </w:tcPr>
          <w:p w14:paraId="2CCFB567"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Gymnasieskola</w:t>
            </w:r>
          </w:p>
        </w:tc>
        <w:tc>
          <w:tcPr>
            <w:tcW w:w="850" w:type="dxa"/>
            <w:shd w:val="clear" w:color="auto" w:fill="auto"/>
          </w:tcPr>
          <w:p w14:paraId="376EF9C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396 336</w:t>
            </w:r>
          </w:p>
        </w:tc>
        <w:tc>
          <w:tcPr>
            <w:tcW w:w="851" w:type="dxa"/>
            <w:shd w:val="clear" w:color="auto" w:fill="auto"/>
          </w:tcPr>
          <w:p w14:paraId="3770F41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394 771</w:t>
            </w:r>
          </w:p>
        </w:tc>
        <w:tc>
          <w:tcPr>
            <w:tcW w:w="850" w:type="dxa"/>
            <w:shd w:val="clear" w:color="auto" w:fill="auto"/>
          </w:tcPr>
          <w:p w14:paraId="035154C1"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385 712</w:t>
            </w:r>
          </w:p>
        </w:tc>
        <w:tc>
          <w:tcPr>
            <w:tcW w:w="851" w:type="dxa"/>
            <w:shd w:val="clear" w:color="auto" w:fill="auto"/>
          </w:tcPr>
          <w:p w14:paraId="622D124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369 083</w:t>
            </w:r>
          </w:p>
        </w:tc>
        <w:tc>
          <w:tcPr>
            <w:tcW w:w="850" w:type="dxa"/>
            <w:shd w:val="clear" w:color="auto" w:fill="auto"/>
          </w:tcPr>
          <w:p w14:paraId="7623276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351 641</w:t>
            </w:r>
          </w:p>
        </w:tc>
      </w:tr>
      <w:tr w:rsidR="00E2233D" w:rsidRPr="00AF0E9E" w14:paraId="6692FB22" w14:textId="77777777" w:rsidTr="00E80303">
        <w:tc>
          <w:tcPr>
            <w:tcW w:w="1447" w:type="dxa"/>
            <w:shd w:val="clear" w:color="auto" w:fill="auto"/>
          </w:tcPr>
          <w:p w14:paraId="77E7FF14" w14:textId="77777777" w:rsidR="00E2233D" w:rsidRPr="00AF0E9E" w:rsidRDefault="00E2233D" w:rsidP="00E80303">
            <w:pPr>
              <w:spacing w:before="20" w:after="20" w:line="220" w:lineRule="exact"/>
              <w:rPr>
                <w:rFonts w:ascii="Trade Gothic LT Std Cn" w:hAnsi="Trade Gothic LT Std Cn"/>
                <w:i/>
                <w:spacing w:val="4"/>
              </w:rPr>
            </w:pPr>
            <w:r w:rsidRPr="00AF0E9E">
              <w:rPr>
                <w:rFonts w:ascii="Trade Gothic LT Std Cn" w:hAnsi="Trade Gothic LT Std Cn"/>
                <w:i/>
                <w:spacing w:val="4"/>
              </w:rPr>
              <w:t>- fristående</w:t>
            </w:r>
          </w:p>
        </w:tc>
        <w:tc>
          <w:tcPr>
            <w:tcW w:w="850" w:type="dxa"/>
            <w:shd w:val="clear" w:color="auto" w:fill="auto"/>
          </w:tcPr>
          <w:p w14:paraId="1A31A40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19,5 %</w:t>
            </w:r>
          </w:p>
        </w:tc>
        <w:tc>
          <w:tcPr>
            <w:tcW w:w="851" w:type="dxa"/>
            <w:shd w:val="clear" w:color="auto" w:fill="auto"/>
          </w:tcPr>
          <w:p w14:paraId="7D6F048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21,7 %</w:t>
            </w:r>
          </w:p>
        </w:tc>
        <w:tc>
          <w:tcPr>
            <w:tcW w:w="850" w:type="dxa"/>
            <w:shd w:val="clear" w:color="auto" w:fill="auto"/>
          </w:tcPr>
          <w:p w14:paraId="270E64C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23,8 %</w:t>
            </w:r>
          </w:p>
        </w:tc>
        <w:tc>
          <w:tcPr>
            <w:tcW w:w="851" w:type="dxa"/>
            <w:shd w:val="clear" w:color="auto" w:fill="auto"/>
          </w:tcPr>
          <w:p w14:paraId="6E3DBC33"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25,5 %</w:t>
            </w:r>
          </w:p>
        </w:tc>
        <w:tc>
          <w:tcPr>
            <w:tcW w:w="850" w:type="dxa"/>
            <w:shd w:val="clear" w:color="auto" w:fill="auto"/>
          </w:tcPr>
          <w:p w14:paraId="5169E56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26,1 %</w:t>
            </w:r>
          </w:p>
        </w:tc>
      </w:tr>
      <w:tr w:rsidR="00E2233D" w:rsidRPr="00AF0E9E" w14:paraId="7C00668E" w14:textId="77777777" w:rsidTr="00E80303">
        <w:tc>
          <w:tcPr>
            <w:tcW w:w="1447" w:type="dxa"/>
            <w:shd w:val="clear" w:color="auto" w:fill="auto"/>
          </w:tcPr>
          <w:p w14:paraId="2FB92936"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Gymnasiesärskola</w:t>
            </w:r>
          </w:p>
        </w:tc>
        <w:tc>
          <w:tcPr>
            <w:tcW w:w="850" w:type="dxa"/>
            <w:shd w:val="clear" w:color="auto" w:fill="auto"/>
          </w:tcPr>
          <w:p w14:paraId="6D6EB8A2"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9 339</w:t>
            </w:r>
          </w:p>
        </w:tc>
        <w:tc>
          <w:tcPr>
            <w:tcW w:w="851" w:type="dxa"/>
            <w:shd w:val="clear" w:color="auto" w:fill="auto"/>
          </w:tcPr>
          <w:p w14:paraId="4BAE0BA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9 412</w:t>
            </w:r>
          </w:p>
        </w:tc>
        <w:tc>
          <w:tcPr>
            <w:tcW w:w="850" w:type="dxa"/>
            <w:shd w:val="clear" w:color="auto" w:fill="auto"/>
          </w:tcPr>
          <w:p w14:paraId="6F01AF4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9 280</w:t>
            </w:r>
          </w:p>
        </w:tc>
        <w:tc>
          <w:tcPr>
            <w:tcW w:w="851" w:type="dxa"/>
            <w:shd w:val="clear" w:color="auto" w:fill="auto"/>
          </w:tcPr>
          <w:p w14:paraId="2EAD233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8 936</w:t>
            </w:r>
          </w:p>
        </w:tc>
        <w:tc>
          <w:tcPr>
            <w:tcW w:w="850" w:type="dxa"/>
            <w:shd w:val="clear" w:color="auto" w:fill="auto"/>
          </w:tcPr>
          <w:p w14:paraId="432BA25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8 846</w:t>
            </w:r>
          </w:p>
        </w:tc>
      </w:tr>
      <w:tr w:rsidR="00E2233D" w:rsidRPr="00AF0E9E" w14:paraId="79FAB82E" w14:textId="77777777" w:rsidTr="00E80303">
        <w:tc>
          <w:tcPr>
            <w:tcW w:w="1447" w:type="dxa"/>
            <w:shd w:val="clear" w:color="auto" w:fill="auto"/>
          </w:tcPr>
          <w:p w14:paraId="366B4C33" w14:textId="77777777" w:rsidR="00E2233D" w:rsidRPr="00AF0E9E" w:rsidRDefault="00E2233D" w:rsidP="00E80303">
            <w:pPr>
              <w:spacing w:before="20" w:after="20" w:line="220" w:lineRule="exact"/>
              <w:rPr>
                <w:rFonts w:ascii="Trade Gothic LT Std Cn" w:hAnsi="Trade Gothic LT Std Cn"/>
                <w:i/>
                <w:spacing w:val="4"/>
              </w:rPr>
            </w:pPr>
            <w:r w:rsidRPr="00AF0E9E">
              <w:rPr>
                <w:rFonts w:ascii="Trade Gothic LT Std Cn" w:hAnsi="Trade Gothic LT Std Cn"/>
                <w:i/>
                <w:spacing w:val="4"/>
              </w:rPr>
              <w:t>- fristående</w:t>
            </w:r>
          </w:p>
        </w:tc>
        <w:tc>
          <w:tcPr>
            <w:tcW w:w="850" w:type="dxa"/>
            <w:shd w:val="clear" w:color="auto" w:fill="auto"/>
          </w:tcPr>
          <w:p w14:paraId="4D5708AF"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5,2</w:t>
            </w:r>
            <w:r>
              <w:rPr>
                <w:rFonts w:ascii="Trade Gothic LT Std Cn" w:hAnsi="Trade Gothic LT Std Cn"/>
                <w:spacing w:val="4"/>
              </w:rPr>
              <w:t xml:space="preserve"> </w:t>
            </w:r>
            <w:r w:rsidRPr="00AF0E9E">
              <w:rPr>
                <w:rFonts w:ascii="Trade Gothic LT Std Cn" w:hAnsi="Trade Gothic LT Std Cn"/>
                <w:spacing w:val="4"/>
              </w:rPr>
              <w:t>%</w:t>
            </w:r>
          </w:p>
        </w:tc>
        <w:tc>
          <w:tcPr>
            <w:tcW w:w="851" w:type="dxa"/>
            <w:shd w:val="clear" w:color="auto" w:fill="auto"/>
          </w:tcPr>
          <w:p w14:paraId="1EF4F858"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5,0 %</w:t>
            </w:r>
          </w:p>
        </w:tc>
        <w:tc>
          <w:tcPr>
            <w:tcW w:w="850" w:type="dxa"/>
            <w:shd w:val="clear" w:color="auto" w:fill="auto"/>
          </w:tcPr>
          <w:p w14:paraId="36E8087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5,7 %</w:t>
            </w:r>
          </w:p>
        </w:tc>
        <w:tc>
          <w:tcPr>
            <w:tcW w:w="851" w:type="dxa"/>
            <w:shd w:val="clear" w:color="auto" w:fill="auto"/>
          </w:tcPr>
          <w:p w14:paraId="7E9A3F94"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6,3 %</w:t>
            </w:r>
          </w:p>
        </w:tc>
        <w:tc>
          <w:tcPr>
            <w:tcW w:w="850" w:type="dxa"/>
            <w:shd w:val="clear" w:color="auto" w:fill="auto"/>
          </w:tcPr>
          <w:p w14:paraId="7E861C5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6,4 %</w:t>
            </w:r>
          </w:p>
        </w:tc>
      </w:tr>
      <w:tr w:rsidR="00E2233D" w:rsidRPr="00AF0E9E" w14:paraId="1297D1A6" w14:textId="77777777" w:rsidTr="00E80303">
        <w:tc>
          <w:tcPr>
            <w:tcW w:w="1447" w:type="dxa"/>
            <w:shd w:val="clear" w:color="auto" w:fill="auto"/>
          </w:tcPr>
          <w:p w14:paraId="2278B6EC"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Komvux***</w:t>
            </w:r>
          </w:p>
        </w:tc>
        <w:tc>
          <w:tcPr>
            <w:tcW w:w="850" w:type="dxa"/>
            <w:shd w:val="clear" w:color="auto" w:fill="auto"/>
          </w:tcPr>
          <w:p w14:paraId="0C0E391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73 726</w:t>
            </w:r>
          </w:p>
        </w:tc>
        <w:tc>
          <w:tcPr>
            <w:tcW w:w="851" w:type="dxa"/>
            <w:shd w:val="clear" w:color="auto" w:fill="auto"/>
          </w:tcPr>
          <w:p w14:paraId="18B16B39"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80 961</w:t>
            </w:r>
          </w:p>
        </w:tc>
        <w:tc>
          <w:tcPr>
            <w:tcW w:w="850" w:type="dxa"/>
            <w:shd w:val="clear" w:color="auto" w:fill="auto"/>
          </w:tcPr>
          <w:p w14:paraId="696B15D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86 530</w:t>
            </w:r>
          </w:p>
        </w:tc>
        <w:tc>
          <w:tcPr>
            <w:tcW w:w="851" w:type="dxa"/>
            <w:shd w:val="clear" w:color="auto" w:fill="auto"/>
          </w:tcPr>
          <w:p w14:paraId="4C31B26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88 332</w:t>
            </w:r>
          </w:p>
        </w:tc>
        <w:tc>
          <w:tcPr>
            <w:tcW w:w="850" w:type="dxa"/>
            <w:shd w:val="clear" w:color="auto" w:fill="auto"/>
          </w:tcPr>
          <w:p w14:paraId="2996A07E" w14:textId="04CB974C" w:rsidR="00E2233D" w:rsidRPr="00AF0E9E" w:rsidRDefault="00C30446" w:rsidP="00E80303">
            <w:pPr>
              <w:spacing w:before="20" w:after="20" w:line="220" w:lineRule="exact"/>
              <w:jc w:val="right"/>
              <w:rPr>
                <w:rFonts w:ascii="Trade Gothic LT Std Cn" w:hAnsi="Trade Gothic LT Std Cn"/>
                <w:spacing w:val="4"/>
              </w:rPr>
            </w:pPr>
            <w:r>
              <w:rPr>
                <w:rFonts w:ascii="Trade Gothic LT Std Cn" w:hAnsi="Trade Gothic LT Std Cn"/>
                <w:spacing w:val="4"/>
              </w:rPr>
              <w:t>---</w:t>
            </w:r>
          </w:p>
        </w:tc>
      </w:tr>
      <w:tr w:rsidR="00E2233D" w:rsidRPr="00AF0E9E" w14:paraId="3188AD62" w14:textId="77777777" w:rsidTr="00E80303">
        <w:tc>
          <w:tcPr>
            <w:tcW w:w="1447" w:type="dxa"/>
            <w:shd w:val="clear" w:color="auto" w:fill="auto"/>
          </w:tcPr>
          <w:p w14:paraId="655298E8"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Särvux</w:t>
            </w:r>
          </w:p>
        </w:tc>
        <w:tc>
          <w:tcPr>
            <w:tcW w:w="850" w:type="dxa"/>
            <w:shd w:val="clear" w:color="auto" w:fill="auto"/>
          </w:tcPr>
          <w:p w14:paraId="2CC0E0B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4 907</w:t>
            </w:r>
          </w:p>
        </w:tc>
        <w:tc>
          <w:tcPr>
            <w:tcW w:w="851" w:type="dxa"/>
            <w:shd w:val="clear" w:color="auto" w:fill="auto"/>
          </w:tcPr>
          <w:p w14:paraId="7E7882B2"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4 868</w:t>
            </w:r>
          </w:p>
        </w:tc>
        <w:tc>
          <w:tcPr>
            <w:tcW w:w="850" w:type="dxa"/>
            <w:shd w:val="clear" w:color="auto" w:fill="auto"/>
          </w:tcPr>
          <w:p w14:paraId="703AE0C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4 835</w:t>
            </w:r>
          </w:p>
        </w:tc>
        <w:tc>
          <w:tcPr>
            <w:tcW w:w="851" w:type="dxa"/>
            <w:shd w:val="clear" w:color="auto" w:fill="auto"/>
          </w:tcPr>
          <w:p w14:paraId="1DCECEC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4 733</w:t>
            </w:r>
          </w:p>
        </w:tc>
        <w:tc>
          <w:tcPr>
            <w:tcW w:w="850" w:type="dxa"/>
            <w:shd w:val="clear" w:color="auto" w:fill="auto"/>
          </w:tcPr>
          <w:p w14:paraId="21E0361D" w14:textId="1E487093" w:rsidR="00E2233D" w:rsidRPr="00AF0E9E" w:rsidRDefault="00C30446" w:rsidP="00E80303">
            <w:pPr>
              <w:spacing w:before="20" w:after="20" w:line="220" w:lineRule="exact"/>
              <w:jc w:val="right"/>
              <w:rPr>
                <w:rFonts w:ascii="Trade Gothic LT Std Cn" w:hAnsi="Trade Gothic LT Std Cn"/>
                <w:spacing w:val="4"/>
              </w:rPr>
            </w:pPr>
            <w:r>
              <w:rPr>
                <w:rFonts w:ascii="Trade Gothic LT Std Cn" w:hAnsi="Trade Gothic LT Std Cn"/>
                <w:spacing w:val="4"/>
              </w:rPr>
              <w:t>---</w:t>
            </w:r>
          </w:p>
        </w:tc>
      </w:tr>
      <w:tr w:rsidR="00E2233D" w:rsidRPr="00AF0E9E" w14:paraId="44DE7231" w14:textId="77777777" w:rsidTr="00E80303">
        <w:tc>
          <w:tcPr>
            <w:tcW w:w="1447" w:type="dxa"/>
            <w:tcBorders>
              <w:bottom w:val="single" w:sz="8" w:space="0" w:color="auto"/>
            </w:tcBorders>
            <w:shd w:val="clear" w:color="auto" w:fill="auto"/>
          </w:tcPr>
          <w:p w14:paraId="637060F1" w14:textId="77777777" w:rsidR="00E2233D" w:rsidRPr="00AF0E9E" w:rsidRDefault="00E2233D" w:rsidP="00E80303">
            <w:pPr>
              <w:spacing w:before="20" w:after="20" w:line="220" w:lineRule="exact"/>
              <w:rPr>
                <w:rFonts w:ascii="Trade Gothic LT Std Cn" w:hAnsi="Trade Gothic LT Std Cn"/>
              </w:rPr>
            </w:pPr>
            <w:r w:rsidRPr="00AF0E9E">
              <w:rPr>
                <w:rFonts w:ascii="Trade Gothic LT Std Cn" w:hAnsi="Trade Gothic LT Std Cn"/>
              </w:rPr>
              <w:t>Sfi</w:t>
            </w:r>
          </w:p>
        </w:tc>
        <w:tc>
          <w:tcPr>
            <w:tcW w:w="850" w:type="dxa"/>
            <w:tcBorders>
              <w:bottom w:val="single" w:sz="8" w:space="0" w:color="auto"/>
            </w:tcBorders>
            <w:shd w:val="clear" w:color="auto" w:fill="auto"/>
          </w:tcPr>
          <w:p w14:paraId="6943DD4F" w14:textId="77777777" w:rsidR="00E2233D" w:rsidRPr="00AF0E9E" w:rsidRDefault="00E2233D" w:rsidP="00E80303">
            <w:pPr>
              <w:spacing w:before="20" w:after="20" w:line="220" w:lineRule="exact"/>
              <w:jc w:val="right"/>
              <w:rPr>
                <w:rFonts w:ascii="Trade Gothic LT Std Cn" w:hAnsi="Trade Gothic LT Std Cn"/>
              </w:rPr>
            </w:pPr>
            <w:r w:rsidRPr="00AF0E9E">
              <w:rPr>
                <w:rFonts w:ascii="Trade Gothic LT Std Cn" w:hAnsi="Trade Gothic LT Std Cn"/>
              </w:rPr>
              <w:t>82 110</w:t>
            </w:r>
          </w:p>
        </w:tc>
        <w:tc>
          <w:tcPr>
            <w:tcW w:w="851" w:type="dxa"/>
            <w:tcBorders>
              <w:bottom w:val="single" w:sz="8" w:space="0" w:color="auto"/>
            </w:tcBorders>
            <w:shd w:val="clear" w:color="auto" w:fill="auto"/>
          </w:tcPr>
          <w:p w14:paraId="6B8DFEC8" w14:textId="77777777" w:rsidR="00E2233D" w:rsidRPr="00AF0E9E" w:rsidRDefault="00E2233D" w:rsidP="00E80303">
            <w:pPr>
              <w:spacing w:before="20" w:after="20" w:line="220" w:lineRule="exact"/>
              <w:jc w:val="right"/>
              <w:rPr>
                <w:rFonts w:ascii="Trade Gothic LT Std Cn" w:hAnsi="Trade Gothic LT Std Cn"/>
              </w:rPr>
            </w:pPr>
            <w:r w:rsidRPr="00AF0E9E">
              <w:rPr>
                <w:rFonts w:ascii="Trade Gothic LT Std Cn" w:hAnsi="Trade Gothic LT Std Cn"/>
              </w:rPr>
              <w:t>91 237</w:t>
            </w:r>
          </w:p>
        </w:tc>
        <w:tc>
          <w:tcPr>
            <w:tcW w:w="850" w:type="dxa"/>
            <w:tcBorders>
              <w:bottom w:val="single" w:sz="8" w:space="0" w:color="auto"/>
            </w:tcBorders>
            <w:shd w:val="clear" w:color="auto" w:fill="auto"/>
          </w:tcPr>
          <w:p w14:paraId="41742BC1" w14:textId="77777777" w:rsidR="00E2233D" w:rsidRPr="00AF0E9E" w:rsidRDefault="00E2233D" w:rsidP="00E80303">
            <w:pPr>
              <w:spacing w:before="20" w:after="20" w:line="220" w:lineRule="exact"/>
              <w:jc w:val="right"/>
              <w:rPr>
                <w:rFonts w:ascii="Trade Gothic LT Std Cn" w:hAnsi="Trade Gothic LT Std Cn"/>
              </w:rPr>
            </w:pPr>
            <w:r w:rsidRPr="00AF0E9E">
              <w:rPr>
                <w:rFonts w:ascii="Trade Gothic LT Std Cn" w:hAnsi="Trade Gothic LT Std Cn"/>
              </w:rPr>
              <w:t>96 136</w:t>
            </w:r>
          </w:p>
        </w:tc>
        <w:tc>
          <w:tcPr>
            <w:tcW w:w="851" w:type="dxa"/>
            <w:tcBorders>
              <w:bottom w:val="single" w:sz="8" w:space="0" w:color="auto"/>
            </w:tcBorders>
            <w:shd w:val="clear" w:color="auto" w:fill="auto"/>
          </w:tcPr>
          <w:p w14:paraId="20BF5093" w14:textId="77777777" w:rsidR="00E2233D" w:rsidRPr="00AF0E9E" w:rsidRDefault="00E2233D" w:rsidP="00E80303">
            <w:pPr>
              <w:spacing w:before="20" w:after="20" w:line="220" w:lineRule="exact"/>
              <w:jc w:val="right"/>
              <w:rPr>
                <w:rFonts w:ascii="Trade Gothic LT Std Cn" w:hAnsi="Trade Gothic LT Std Cn"/>
              </w:rPr>
            </w:pPr>
            <w:r w:rsidRPr="00AF0E9E">
              <w:rPr>
                <w:rFonts w:ascii="Trade Gothic LT Std Cn" w:hAnsi="Trade Gothic LT Std Cn"/>
              </w:rPr>
              <w:t>102 434</w:t>
            </w:r>
          </w:p>
        </w:tc>
        <w:tc>
          <w:tcPr>
            <w:tcW w:w="850" w:type="dxa"/>
            <w:tcBorders>
              <w:bottom w:val="single" w:sz="8" w:space="0" w:color="auto"/>
            </w:tcBorders>
            <w:shd w:val="clear" w:color="auto" w:fill="auto"/>
          </w:tcPr>
          <w:p w14:paraId="6682D97D" w14:textId="1CAAF34A" w:rsidR="00E2233D" w:rsidRPr="00AF0E9E" w:rsidRDefault="00C30446" w:rsidP="00E80303">
            <w:pPr>
              <w:spacing w:before="20" w:after="20" w:line="220" w:lineRule="exact"/>
              <w:jc w:val="right"/>
              <w:rPr>
                <w:rFonts w:ascii="Trade Gothic LT Std Cn" w:hAnsi="Trade Gothic LT Std Cn"/>
              </w:rPr>
            </w:pPr>
            <w:r>
              <w:rPr>
                <w:rFonts w:ascii="Trade Gothic LT Std Cn" w:hAnsi="Trade Gothic LT Std Cn"/>
              </w:rPr>
              <w:t>---</w:t>
            </w:r>
          </w:p>
        </w:tc>
      </w:tr>
    </w:tbl>
    <w:p w14:paraId="2A8FB1CA" w14:textId="77777777" w:rsidR="003B38B8" w:rsidRDefault="00E2233D" w:rsidP="00E80303">
      <w:pPr>
        <w:pStyle w:val="TabellFotnot"/>
      </w:pPr>
      <w:r w:rsidRPr="00AF0E9E">
        <w:t>* Före 200</w:t>
      </w:r>
      <w:r w:rsidR="00B12DF7">
        <w:t>9 avser siffrorna familjedaghem</w:t>
      </w:r>
      <w:r w:rsidR="00B76C0D">
        <w:t>.</w:t>
      </w:r>
      <w:r w:rsidRPr="00AF0E9E">
        <w:t xml:space="preserve"> </w:t>
      </w:r>
      <w:r w:rsidR="00B12DF7">
        <w:t xml:space="preserve">                                                                                           </w:t>
      </w:r>
      <w:r w:rsidR="003B38B8">
        <w:t xml:space="preserve">        </w:t>
      </w:r>
      <w:r w:rsidRPr="00AF0E9E">
        <w:t>** Före 2011 avser</w:t>
      </w:r>
      <w:r w:rsidR="00B12DF7">
        <w:t xml:space="preserve"> sifforna obligatorisk särskola</w:t>
      </w:r>
      <w:r w:rsidR="00B76C0D">
        <w:t>.</w:t>
      </w:r>
      <w:r w:rsidRPr="00AF0E9E">
        <w:t xml:space="preserve"> </w:t>
      </w:r>
      <w:r w:rsidR="005E12FA">
        <w:t xml:space="preserve">             </w:t>
      </w:r>
      <w:r w:rsidR="00B12DF7">
        <w:t xml:space="preserve">                                                                           </w:t>
      </w:r>
      <w:r w:rsidRPr="00AF0E9E">
        <w:t>*** Omräknat till heltidsstuderande</w:t>
      </w:r>
      <w:r w:rsidR="00B12DF7">
        <w:t xml:space="preserve">.  </w:t>
      </w:r>
      <w:r w:rsidR="005E12FA">
        <w:t xml:space="preserve">                           </w:t>
      </w:r>
      <w:r w:rsidR="00B12DF7">
        <w:t xml:space="preserve">                                                                                   </w:t>
      </w:r>
      <w:r w:rsidR="005E12FA">
        <w:t xml:space="preserve"> </w:t>
      </w:r>
      <w:r w:rsidRPr="00AF0E9E">
        <w:t>Källa: Skolverket</w:t>
      </w:r>
      <w:r>
        <w:t>.</w:t>
      </w:r>
    </w:p>
    <w:p w14:paraId="6D4AA5CC" w14:textId="77777777" w:rsidR="003B38B8" w:rsidRDefault="003B38B8">
      <w:pPr>
        <w:overflowPunct/>
        <w:autoSpaceDE/>
        <w:autoSpaceDN/>
        <w:adjustRightInd/>
        <w:textAlignment w:val="auto"/>
        <w:rPr>
          <w:rFonts w:ascii="TradeGothic CondEighteen" w:hAnsi="TradeGothic CondEighteen"/>
          <w:spacing w:val="4"/>
          <w:sz w:val="14"/>
        </w:rPr>
      </w:pPr>
      <w:r>
        <w:br w:type="page"/>
      </w:r>
    </w:p>
    <w:p w14:paraId="61E08457" w14:textId="5B179A87" w:rsidR="00E2233D" w:rsidRPr="00AF0E9E" w:rsidRDefault="00E2233D" w:rsidP="00E80303">
      <w:pPr>
        <w:tabs>
          <w:tab w:val="left" w:pos="1134"/>
        </w:tabs>
        <w:spacing w:before="260" w:after="80"/>
        <w:ind w:left="1134" w:hanging="1134"/>
        <w:rPr>
          <w:rFonts w:ascii="Trade Gothic Pro" w:hAnsi="Trade Gothic Pro"/>
          <w:b/>
        </w:rPr>
      </w:pPr>
      <w:r w:rsidRPr="00AF0E9E">
        <w:rPr>
          <w:rFonts w:ascii="Trade Gothic Pro" w:hAnsi="Trade Gothic Pro"/>
          <w:b/>
        </w:rPr>
        <w:t xml:space="preserve">Tabell </w:t>
      </w:r>
      <w:r>
        <w:rPr>
          <w:rFonts w:ascii="Trade Gothic Pro" w:hAnsi="Trade Gothic Pro"/>
          <w:b/>
        </w:rPr>
        <w:t>2</w:t>
      </w:r>
      <w:r w:rsidR="00962A92">
        <w:rPr>
          <w:rFonts w:ascii="Trade Gothic Pro" w:hAnsi="Trade Gothic Pro"/>
          <w:b/>
        </w:rPr>
        <w:t>1</w:t>
      </w:r>
      <w:r w:rsidR="000753FE">
        <w:rPr>
          <w:rFonts w:ascii="Trade Gothic Pro" w:hAnsi="Trade Gothic Pro"/>
          <w:b/>
        </w:rPr>
        <w:tab/>
      </w:r>
      <w:r w:rsidRPr="00AF0E9E">
        <w:rPr>
          <w:rFonts w:ascii="Trade Gothic Pro" w:hAnsi="Trade Gothic Pro"/>
          <w:b/>
        </w:rPr>
        <w:t>Kostnader för skolväsendet och annan pedagogisk ver</w:t>
      </w:r>
      <w:r w:rsidR="003B38B8">
        <w:rPr>
          <w:rFonts w:ascii="Trade Gothic Pro" w:hAnsi="Trade Gothic Pro"/>
          <w:b/>
        </w:rPr>
        <w:t>ksamhet</w:t>
      </w:r>
      <w:r w:rsidR="000753FE">
        <w:rPr>
          <w:rFonts w:ascii="Trade Gothic Pro" w:hAnsi="Trade Gothic Pro"/>
          <w:b/>
        </w:rPr>
        <w:t xml:space="preserve"> </w:t>
      </w:r>
      <w:r w:rsidRPr="00AF0E9E">
        <w:rPr>
          <w:rFonts w:ascii="Trade Gothic Pro" w:hAnsi="Trade Gothic Pro"/>
          <w:b/>
        </w:rPr>
        <w:t>2007</w:t>
      </w:r>
      <w:r w:rsidR="000753FE">
        <w:rPr>
          <w:rFonts w:ascii="Trade Gothic Pro" w:hAnsi="Trade Gothic Pro"/>
          <w:b/>
        </w:rPr>
        <w:t>–</w:t>
      </w:r>
      <w:r w:rsidRPr="00AF0E9E">
        <w:rPr>
          <w:rFonts w:ascii="Trade Gothic Pro" w:hAnsi="Trade Gothic Pro"/>
          <w:b/>
        </w:rPr>
        <w:t>2011</w:t>
      </w:r>
    </w:p>
    <w:tbl>
      <w:tblPr>
        <w:tblW w:w="5954" w:type="dxa"/>
        <w:tblLayout w:type="fixed"/>
        <w:tblCellMar>
          <w:left w:w="0" w:type="dxa"/>
        </w:tblCellMar>
        <w:tblLook w:val="0000" w:firstRow="0" w:lastRow="0" w:firstColumn="0" w:lastColumn="0" w:noHBand="0" w:noVBand="0"/>
      </w:tblPr>
      <w:tblGrid>
        <w:gridCol w:w="2410"/>
        <w:gridCol w:w="709"/>
        <w:gridCol w:w="709"/>
        <w:gridCol w:w="708"/>
        <w:gridCol w:w="709"/>
        <w:gridCol w:w="709"/>
      </w:tblGrid>
      <w:tr w:rsidR="00E2233D" w:rsidRPr="00AF0E9E" w14:paraId="4BFA79BD" w14:textId="77777777" w:rsidTr="00E80303">
        <w:tc>
          <w:tcPr>
            <w:tcW w:w="2410" w:type="dxa"/>
            <w:tcBorders>
              <w:top w:val="single" w:sz="8" w:space="0" w:color="auto"/>
              <w:bottom w:val="single" w:sz="6" w:space="0" w:color="auto"/>
            </w:tcBorders>
            <w:shd w:val="clear" w:color="auto" w:fill="auto"/>
          </w:tcPr>
          <w:p w14:paraId="7D41FA0F" w14:textId="77777777" w:rsidR="00E2233D" w:rsidRPr="00AF0E9E" w:rsidRDefault="00E2233D" w:rsidP="00E80303">
            <w:pPr>
              <w:spacing w:before="20" w:after="20" w:line="220" w:lineRule="exact"/>
              <w:rPr>
                <w:rFonts w:ascii="Trade Gothic LT Std Cn" w:hAnsi="Trade Gothic LT Std Cn"/>
                <w:b/>
                <w:spacing w:val="4"/>
              </w:rPr>
            </w:pPr>
            <w:r w:rsidRPr="00AF0E9E">
              <w:rPr>
                <w:rFonts w:ascii="Trade Gothic LT Std Cn" w:hAnsi="Trade Gothic LT Std Cn"/>
                <w:b/>
                <w:spacing w:val="4"/>
              </w:rPr>
              <w:t>Miljoner kronor, löpande priser</w:t>
            </w:r>
          </w:p>
        </w:tc>
        <w:tc>
          <w:tcPr>
            <w:tcW w:w="709" w:type="dxa"/>
            <w:tcBorders>
              <w:top w:val="single" w:sz="8" w:space="0" w:color="auto"/>
              <w:bottom w:val="single" w:sz="6" w:space="0" w:color="auto"/>
            </w:tcBorders>
            <w:shd w:val="clear" w:color="auto" w:fill="auto"/>
          </w:tcPr>
          <w:p w14:paraId="67230656"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2007</w:t>
            </w:r>
          </w:p>
        </w:tc>
        <w:tc>
          <w:tcPr>
            <w:tcW w:w="709" w:type="dxa"/>
            <w:tcBorders>
              <w:top w:val="single" w:sz="8" w:space="0" w:color="auto"/>
              <w:bottom w:val="single" w:sz="6" w:space="0" w:color="auto"/>
            </w:tcBorders>
            <w:shd w:val="clear" w:color="auto" w:fill="auto"/>
          </w:tcPr>
          <w:p w14:paraId="45B6F8DE"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2008</w:t>
            </w:r>
          </w:p>
        </w:tc>
        <w:tc>
          <w:tcPr>
            <w:tcW w:w="708" w:type="dxa"/>
            <w:tcBorders>
              <w:top w:val="single" w:sz="8" w:space="0" w:color="auto"/>
              <w:bottom w:val="single" w:sz="6" w:space="0" w:color="auto"/>
            </w:tcBorders>
            <w:shd w:val="clear" w:color="auto" w:fill="auto"/>
          </w:tcPr>
          <w:p w14:paraId="17763E82"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2009</w:t>
            </w:r>
          </w:p>
        </w:tc>
        <w:tc>
          <w:tcPr>
            <w:tcW w:w="709" w:type="dxa"/>
            <w:tcBorders>
              <w:top w:val="single" w:sz="8" w:space="0" w:color="auto"/>
              <w:bottom w:val="single" w:sz="6" w:space="0" w:color="auto"/>
            </w:tcBorders>
            <w:shd w:val="clear" w:color="auto" w:fill="auto"/>
          </w:tcPr>
          <w:p w14:paraId="2E48BD3F"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2010</w:t>
            </w:r>
          </w:p>
        </w:tc>
        <w:tc>
          <w:tcPr>
            <w:tcW w:w="709" w:type="dxa"/>
            <w:tcBorders>
              <w:top w:val="single" w:sz="8" w:space="0" w:color="auto"/>
              <w:bottom w:val="single" w:sz="6" w:space="0" w:color="auto"/>
            </w:tcBorders>
            <w:shd w:val="clear" w:color="auto" w:fill="auto"/>
          </w:tcPr>
          <w:p w14:paraId="3790E052" w14:textId="77777777" w:rsidR="00E2233D" w:rsidRPr="00AF0E9E" w:rsidRDefault="00E2233D" w:rsidP="00E80303">
            <w:pPr>
              <w:spacing w:before="20" w:after="20" w:line="220" w:lineRule="exact"/>
              <w:jc w:val="right"/>
              <w:rPr>
                <w:rFonts w:ascii="Trade Gothic LT Std Cn" w:hAnsi="Trade Gothic LT Std Cn"/>
                <w:b/>
                <w:spacing w:val="4"/>
              </w:rPr>
            </w:pPr>
            <w:r w:rsidRPr="00AF0E9E">
              <w:rPr>
                <w:rFonts w:ascii="Trade Gothic LT Std Cn" w:hAnsi="Trade Gothic LT Std Cn"/>
                <w:b/>
                <w:spacing w:val="4"/>
              </w:rPr>
              <w:t>2011</w:t>
            </w:r>
          </w:p>
        </w:tc>
      </w:tr>
      <w:tr w:rsidR="00E2233D" w:rsidRPr="00AF0E9E" w14:paraId="49867EC3" w14:textId="77777777" w:rsidTr="00E80303">
        <w:tc>
          <w:tcPr>
            <w:tcW w:w="2410" w:type="dxa"/>
            <w:tcBorders>
              <w:top w:val="single" w:sz="6" w:space="0" w:color="auto"/>
            </w:tcBorders>
            <w:shd w:val="clear" w:color="auto" w:fill="auto"/>
          </w:tcPr>
          <w:p w14:paraId="631D1A3B"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Förskola</w:t>
            </w:r>
          </w:p>
        </w:tc>
        <w:tc>
          <w:tcPr>
            <w:tcW w:w="709" w:type="dxa"/>
            <w:tcBorders>
              <w:top w:val="single" w:sz="6" w:space="0" w:color="auto"/>
            </w:tcBorders>
            <w:shd w:val="clear" w:color="auto" w:fill="auto"/>
          </w:tcPr>
          <w:p w14:paraId="6E8429B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44 617</w:t>
            </w:r>
          </w:p>
        </w:tc>
        <w:tc>
          <w:tcPr>
            <w:tcW w:w="709" w:type="dxa"/>
            <w:tcBorders>
              <w:top w:val="single" w:sz="6" w:space="0" w:color="auto"/>
            </w:tcBorders>
            <w:shd w:val="clear" w:color="auto" w:fill="auto"/>
          </w:tcPr>
          <w:p w14:paraId="5F413AF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48 217</w:t>
            </w:r>
          </w:p>
        </w:tc>
        <w:tc>
          <w:tcPr>
            <w:tcW w:w="708" w:type="dxa"/>
            <w:tcBorders>
              <w:top w:val="single" w:sz="6" w:space="0" w:color="auto"/>
            </w:tcBorders>
            <w:shd w:val="clear" w:color="auto" w:fill="auto"/>
          </w:tcPr>
          <w:p w14:paraId="64807F6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50 642</w:t>
            </w:r>
          </w:p>
        </w:tc>
        <w:tc>
          <w:tcPr>
            <w:tcW w:w="709" w:type="dxa"/>
            <w:tcBorders>
              <w:top w:val="single" w:sz="6" w:space="0" w:color="auto"/>
            </w:tcBorders>
            <w:shd w:val="clear" w:color="auto" w:fill="auto"/>
          </w:tcPr>
          <w:p w14:paraId="30A58D68"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53 359</w:t>
            </w:r>
          </w:p>
        </w:tc>
        <w:tc>
          <w:tcPr>
            <w:tcW w:w="709" w:type="dxa"/>
            <w:tcBorders>
              <w:top w:val="single" w:sz="6" w:space="0" w:color="auto"/>
            </w:tcBorders>
            <w:shd w:val="clear" w:color="auto" w:fill="auto"/>
          </w:tcPr>
          <w:p w14:paraId="5A2E9E94"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56 529</w:t>
            </w:r>
          </w:p>
        </w:tc>
      </w:tr>
      <w:tr w:rsidR="00E2233D" w:rsidRPr="00AF0E9E" w14:paraId="234FAF83" w14:textId="77777777" w:rsidTr="00E80303">
        <w:tc>
          <w:tcPr>
            <w:tcW w:w="2410" w:type="dxa"/>
            <w:shd w:val="clear" w:color="auto" w:fill="auto"/>
          </w:tcPr>
          <w:p w14:paraId="47B9E75D"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Pedagogisk omsorg*</w:t>
            </w:r>
          </w:p>
        </w:tc>
        <w:tc>
          <w:tcPr>
            <w:tcW w:w="709" w:type="dxa"/>
            <w:shd w:val="clear" w:color="auto" w:fill="auto"/>
          </w:tcPr>
          <w:p w14:paraId="41EDC389"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2 606</w:t>
            </w:r>
          </w:p>
        </w:tc>
        <w:tc>
          <w:tcPr>
            <w:tcW w:w="709" w:type="dxa"/>
            <w:shd w:val="clear" w:color="auto" w:fill="auto"/>
          </w:tcPr>
          <w:p w14:paraId="5973360F"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2 496</w:t>
            </w:r>
          </w:p>
        </w:tc>
        <w:tc>
          <w:tcPr>
            <w:tcW w:w="708" w:type="dxa"/>
            <w:shd w:val="clear" w:color="auto" w:fill="auto"/>
          </w:tcPr>
          <w:p w14:paraId="33EDCEB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2 271</w:t>
            </w:r>
          </w:p>
        </w:tc>
        <w:tc>
          <w:tcPr>
            <w:tcW w:w="709" w:type="dxa"/>
            <w:shd w:val="clear" w:color="auto" w:fill="auto"/>
          </w:tcPr>
          <w:p w14:paraId="45211B13"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2 053</w:t>
            </w:r>
          </w:p>
        </w:tc>
        <w:tc>
          <w:tcPr>
            <w:tcW w:w="709" w:type="dxa"/>
            <w:shd w:val="clear" w:color="auto" w:fill="auto"/>
          </w:tcPr>
          <w:p w14:paraId="22188FC1"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1 981</w:t>
            </w:r>
          </w:p>
        </w:tc>
      </w:tr>
      <w:tr w:rsidR="00E2233D" w:rsidRPr="00AF0E9E" w14:paraId="75D6891C" w14:textId="77777777" w:rsidTr="00E80303">
        <w:tc>
          <w:tcPr>
            <w:tcW w:w="2410" w:type="dxa"/>
            <w:shd w:val="clear" w:color="auto" w:fill="auto"/>
          </w:tcPr>
          <w:p w14:paraId="430D0A9C"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Fritidshem</w:t>
            </w:r>
          </w:p>
        </w:tc>
        <w:tc>
          <w:tcPr>
            <w:tcW w:w="709" w:type="dxa"/>
            <w:shd w:val="clear" w:color="auto" w:fill="auto"/>
          </w:tcPr>
          <w:p w14:paraId="665CCA3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10 909</w:t>
            </w:r>
          </w:p>
        </w:tc>
        <w:tc>
          <w:tcPr>
            <w:tcW w:w="709" w:type="dxa"/>
            <w:shd w:val="clear" w:color="auto" w:fill="auto"/>
          </w:tcPr>
          <w:p w14:paraId="10C6FED2"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11 332</w:t>
            </w:r>
          </w:p>
        </w:tc>
        <w:tc>
          <w:tcPr>
            <w:tcW w:w="708" w:type="dxa"/>
            <w:shd w:val="clear" w:color="auto" w:fill="auto"/>
          </w:tcPr>
          <w:p w14:paraId="3D2A7968"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11 893</w:t>
            </w:r>
          </w:p>
        </w:tc>
        <w:tc>
          <w:tcPr>
            <w:tcW w:w="709" w:type="dxa"/>
            <w:shd w:val="clear" w:color="auto" w:fill="auto"/>
          </w:tcPr>
          <w:p w14:paraId="218070B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12 389</w:t>
            </w:r>
          </w:p>
        </w:tc>
        <w:tc>
          <w:tcPr>
            <w:tcW w:w="709" w:type="dxa"/>
            <w:shd w:val="clear" w:color="auto" w:fill="auto"/>
          </w:tcPr>
          <w:p w14:paraId="576FC49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13 340</w:t>
            </w:r>
          </w:p>
        </w:tc>
      </w:tr>
      <w:tr w:rsidR="00E2233D" w:rsidRPr="00AF0E9E" w14:paraId="3A8B23A7" w14:textId="77777777" w:rsidTr="00E80303">
        <w:tc>
          <w:tcPr>
            <w:tcW w:w="2410" w:type="dxa"/>
            <w:shd w:val="clear" w:color="auto" w:fill="auto"/>
          </w:tcPr>
          <w:p w14:paraId="4256DB5A"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Öppen förskola</w:t>
            </w:r>
          </w:p>
        </w:tc>
        <w:tc>
          <w:tcPr>
            <w:tcW w:w="709" w:type="dxa"/>
            <w:shd w:val="clear" w:color="auto" w:fill="auto"/>
          </w:tcPr>
          <w:p w14:paraId="1929DFF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274</w:t>
            </w:r>
          </w:p>
        </w:tc>
        <w:tc>
          <w:tcPr>
            <w:tcW w:w="709" w:type="dxa"/>
            <w:shd w:val="clear" w:color="auto" w:fill="auto"/>
          </w:tcPr>
          <w:p w14:paraId="7682D402"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290</w:t>
            </w:r>
          </w:p>
        </w:tc>
        <w:tc>
          <w:tcPr>
            <w:tcW w:w="708" w:type="dxa"/>
            <w:shd w:val="clear" w:color="auto" w:fill="auto"/>
          </w:tcPr>
          <w:p w14:paraId="140C4E89"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292</w:t>
            </w:r>
          </w:p>
        </w:tc>
        <w:tc>
          <w:tcPr>
            <w:tcW w:w="709" w:type="dxa"/>
            <w:shd w:val="clear" w:color="auto" w:fill="auto"/>
          </w:tcPr>
          <w:p w14:paraId="372D9059"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300</w:t>
            </w:r>
          </w:p>
        </w:tc>
        <w:tc>
          <w:tcPr>
            <w:tcW w:w="709" w:type="dxa"/>
            <w:shd w:val="clear" w:color="auto" w:fill="auto"/>
          </w:tcPr>
          <w:p w14:paraId="6A07711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306</w:t>
            </w:r>
          </w:p>
        </w:tc>
      </w:tr>
      <w:tr w:rsidR="00E2233D" w:rsidRPr="00AF0E9E" w14:paraId="334312BC" w14:textId="77777777" w:rsidTr="00E80303">
        <w:tc>
          <w:tcPr>
            <w:tcW w:w="2410" w:type="dxa"/>
            <w:shd w:val="clear" w:color="auto" w:fill="auto"/>
          </w:tcPr>
          <w:p w14:paraId="06E38767"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Öppen fritidsverksamhet</w:t>
            </w:r>
          </w:p>
        </w:tc>
        <w:tc>
          <w:tcPr>
            <w:tcW w:w="709" w:type="dxa"/>
            <w:shd w:val="clear" w:color="auto" w:fill="auto"/>
          </w:tcPr>
          <w:p w14:paraId="61CE23B4"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180</w:t>
            </w:r>
          </w:p>
        </w:tc>
        <w:tc>
          <w:tcPr>
            <w:tcW w:w="709" w:type="dxa"/>
            <w:shd w:val="clear" w:color="auto" w:fill="auto"/>
          </w:tcPr>
          <w:p w14:paraId="3C3C8D74"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184</w:t>
            </w:r>
          </w:p>
        </w:tc>
        <w:tc>
          <w:tcPr>
            <w:tcW w:w="708" w:type="dxa"/>
            <w:shd w:val="clear" w:color="auto" w:fill="auto"/>
          </w:tcPr>
          <w:p w14:paraId="7A0B658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189</w:t>
            </w:r>
          </w:p>
        </w:tc>
        <w:tc>
          <w:tcPr>
            <w:tcW w:w="709" w:type="dxa"/>
            <w:shd w:val="clear" w:color="auto" w:fill="auto"/>
          </w:tcPr>
          <w:p w14:paraId="22436D8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210</w:t>
            </w:r>
          </w:p>
        </w:tc>
        <w:tc>
          <w:tcPr>
            <w:tcW w:w="709" w:type="dxa"/>
            <w:shd w:val="clear" w:color="auto" w:fill="auto"/>
          </w:tcPr>
          <w:p w14:paraId="0FCC7F7A"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222</w:t>
            </w:r>
          </w:p>
        </w:tc>
      </w:tr>
      <w:tr w:rsidR="00E2233D" w:rsidRPr="00AF0E9E" w14:paraId="2216E786" w14:textId="77777777" w:rsidTr="00E80303">
        <w:tc>
          <w:tcPr>
            <w:tcW w:w="2410" w:type="dxa"/>
            <w:shd w:val="clear" w:color="auto" w:fill="auto"/>
          </w:tcPr>
          <w:p w14:paraId="2F327E9B"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Förskoleklass</w:t>
            </w:r>
          </w:p>
        </w:tc>
        <w:tc>
          <w:tcPr>
            <w:tcW w:w="709" w:type="dxa"/>
            <w:shd w:val="clear" w:color="auto" w:fill="auto"/>
          </w:tcPr>
          <w:p w14:paraId="3F2FBEA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4 404</w:t>
            </w:r>
          </w:p>
        </w:tc>
        <w:tc>
          <w:tcPr>
            <w:tcW w:w="709" w:type="dxa"/>
            <w:shd w:val="clear" w:color="auto" w:fill="auto"/>
          </w:tcPr>
          <w:p w14:paraId="25B1C4F1"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4 550</w:t>
            </w:r>
          </w:p>
        </w:tc>
        <w:tc>
          <w:tcPr>
            <w:tcW w:w="708" w:type="dxa"/>
            <w:shd w:val="clear" w:color="auto" w:fill="auto"/>
          </w:tcPr>
          <w:p w14:paraId="2FDD14D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4 873</w:t>
            </w:r>
          </w:p>
        </w:tc>
        <w:tc>
          <w:tcPr>
            <w:tcW w:w="709" w:type="dxa"/>
            <w:shd w:val="clear" w:color="auto" w:fill="auto"/>
          </w:tcPr>
          <w:p w14:paraId="4F7533ED"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5 047</w:t>
            </w:r>
          </w:p>
        </w:tc>
        <w:tc>
          <w:tcPr>
            <w:tcW w:w="709" w:type="dxa"/>
            <w:shd w:val="clear" w:color="auto" w:fill="auto"/>
          </w:tcPr>
          <w:p w14:paraId="5E55F14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5 157</w:t>
            </w:r>
          </w:p>
        </w:tc>
      </w:tr>
      <w:tr w:rsidR="00E2233D" w:rsidRPr="00AF0E9E" w14:paraId="168A5C02" w14:textId="77777777" w:rsidTr="00E80303">
        <w:tc>
          <w:tcPr>
            <w:tcW w:w="2410" w:type="dxa"/>
            <w:shd w:val="clear" w:color="auto" w:fill="auto"/>
          </w:tcPr>
          <w:p w14:paraId="63BCBD45"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Grundskola</w:t>
            </w:r>
          </w:p>
        </w:tc>
        <w:tc>
          <w:tcPr>
            <w:tcW w:w="709" w:type="dxa"/>
            <w:shd w:val="clear" w:color="auto" w:fill="auto"/>
          </w:tcPr>
          <w:p w14:paraId="5AB5E5B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75 296</w:t>
            </w:r>
          </w:p>
        </w:tc>
        <w:tc>
          <w:tcPr>
            <w:tcW w:w="709" w:type="dxa"/>
            <w:shd w:val="clear" w:color="auto" w:fill="auto"/>
          </w:tcPr>
          <w:p w14:paraId="0F3B968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77 902</w:t>
            </w:r>
          </w:p>
        </w:tc>
        <w:tc>
          <w:tcPr>
            <w:tcW w:w="708" w:type="dxa"/>
            <w:shd w:val="clear" w:color="auto" w:fill="auto"/>
          </w:tcPr>
          <w:p w14:paraId="7C0A46C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77 436</w:t>
            </w:r>
          </w:p>
        </w:tc>
        <w:tc>
          <w:tcPr>
            <w:tcW w:w="709" w:type="dxa"/>
            <w:shd w:val="clear" w:color="auto" w:fill="auto"/>
          </w:tcPr>
          <w:p w14:paraId="31493D2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78 558</w:t>
            </w:r>
          </w:p>
        </w:tc>
        <w:tc>
          <w:tcPr>
            <w:tcW w:w="709" w:type="dxa"/>
            <w:shd w:val="clear" w:color="auto" w:fill="auto"/>
          </w:tcPr>
          <w:p w14:paraId="61BC796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80 241</w:t>
            </w:r>
          </w:p>
        </w:tc>
      </w:tr>
      <w:tr w:rsidR="00E2233D" w:rsidRPr="00AF0E9E" w14:paraId="76CCD14A" w14:textId="77777777" w:rsidTr="00E80303">
        <w:tc>
          <w:tcPr>
            <w:tcW w:w="2410" w:type="dxa"/>
            <w:shd w:val="clear" w:color="auto" w:fill="auto"/>
          </w:tcPr>
          <w:p w14:paraId="54F8684E"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Särskola**</w:t>
            </w:r>
          </w:p>
        </w:tc>
        <w:tc>
          <w:tcPr>
            <w:tcW w:w="709" w:type="dxa"/>
            <w:shd w:val="clear" w:color="auto" w:fill="auto"/>
          </w:tcPr>
          <w:p w14:paraId="58C65F49"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6 481</w:t>
            </w:r>
          </w:p>
        </w:tc>
        <w:tc>
          <w:tcPr>
            <w:tcW w:w="709" w:type="dxa"/>
            <w:shd w:val="clear" w:color="auto" w:fill="auto"/>
          </w:tcPr>
          <w:p w14:paraId="4D426363"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6 798</w:t>
            </w:r>
          </w:p>
        </w:tc>
        <w:tc>
          <w:tcPr>
            <w:tcW w:w="708" w:type="dxa"/>
            <w:shd w:val="clear" w:color="auto" w:fill="auto"/>
          </w:tcPr>
          <w:p w14:paraId="06EBAE13"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6 988</w:t>
            </w:r>
          </w:p>
        </w:tc>
        <w:tc>
          <w:tcPr>
            <w:tcW w:w="709" w:type="dxa"/>
            <w:shd w:val="clear" w:color="auto" w:fill="auto"/>
          </w:tcPr>
          <w:p w14:paraId="1A81D1F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6 979</w:t>
            </w:r>
          </w:p>
        </w:tc>
        <w:tc>
          <w:tcPr>
            <w:tcW w:w="709" w:type="dxa"/>
            <w:shd w:val="clear" w:color="auto" w:fill="auto"/>
          </w:tcPr>
          <w:p w14:paraId="0160BA04"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7 001</w:t>
            </w:r>
          </w:p>
        </w:tc>
      </w:tr>
      <w:tr w:rsidR="00E2233D" w:rsidRPr="00AF0E9E" w14:paraId="16E93885" w14:textId="77777777" w:rsidTr="00E80303">
        <w:tc>
          <w:tcPr>
            <w:tcW w:w="2410" w:type="dxa"/>
            <w:shd w:val="clear" w:color="auto" w:fill="auto"/>
          </w:tcPr>
          <w:p w14:paraId="2A85F9AC"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Gymnasieskola</w:t>
            </w:r>
          </w:p>
        </w:tc>
        <w:tc>
          <w:tcPr>
            <w:tcW w:w="709" w:type="dxa"/>
            <w:shd w:val="clear" w:color="auto" w:fill="auto"/>
          </w:tcPr>
          <w:p w14:paraId="70C80F2D"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33 920</w:t>
            </w:r>
          </w:p>
        </w:tc>
        <w:tc>
          <w:tcPr>
            <w:tcW w:w="709" w:type="dxa"/>
            <w:shd w:val="clear" w:color="auto" w:fill="auto"/>
          </w:tcPr>
          <w:p w14:paraId="45FB2D6E"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36 089</w:t>
            </w:r>
          </w:p>
        </w:tc>
        <w:tc>
          <w:tcPr>
            <w:tcW w:w="708" w:type="dxa"/>
            <w:shd w:val="clear" w:color="auto" w:fill="auto"/>
          </w:tcPr>
          <w:p w14:paraId="500AA702"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37 060</w:t>
            </w:r>
          </w:p>
        </w:tc>
        <w:tc>
          <w:tcPr>
            <w:tcW w:w="709" w:type="dxa"/>
            <w:shd w:val="clear" w:color="auto" w:fill="auto"/>
          </w:tcPr>
          <w:p w14:paraId="43B5CD98"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37 222</w:t>
            </w:r>
          </w:p>
        </w:tc>
        <w:tc>
          <w:tcPr>
            <w:tcW w:w="709" w:type="dxa"/>
            <w:shd w:val="clear" w:color="auto" w:fill="auto"/>
          </w:tcPr>
          <w:p w14:paraId="309D2034"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37 752</w:t>
            </w:r>
          </w:p>
        </w:tc>
      </w:tr>
      <w:tr w:rsidR="00E2233D" w:rsidRPr="00AF0E9E" w14:paraId="3CD04B3A" w14:textId="77777777" w:rsidTr="00E80303">
        <w:tc>
          <w:tcPr>
            <w:tcW w:w="2410" w:type="dxa"/>
            <w:shd w:val="clear" w:color="auto" w:fill="auto"/>
          </w:tcPr>
          <w:p w14:paraId="0C2A00B0"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Komvux</w:t>
            </w:r>
          </w:p>
        </w:tc>
        <w:tc>
          <w:tcPr>
            <w:tcW w:w="709" w:type="dxa"/>
            <w:shd w:val="clear" w:color="auto" w:fill="auto"/>
          </w:tcPr>
          <w:p w14:paraId="42692685"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3 836</w:t>
            </w:r>
          </w:p>
        </w:tc>
        <w:tc>
          <w:tcPr>
            <w:tcW w:w="709" w:type="dxa"/>
            <w:shd w:val="clear" w:color="auto" w:fill="auto"/>
          </w:tcPr>
          <w:p w14:paraId="56F79A33"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3 699</w:t>
            </w:r>
          </w:p>
        </w:tc>
        <w:tc>
          <w:tcPr>
            <w:tcW w:w="708" w:type="dxa"/>
            <w:shd w:val="clear" w:color="auto" w:fill="auto"/>
          </w:tcPr>
          <w:p w14:paraId="73E3873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3 711</w:t>
            </w:r>
          </w:p>
        </w:tc>
        <w:tc>
          <w:tcPr>
            <w:tcW w:w="709" w:type="dxa"/>
            <w:shd w:val="clear" w:color="auto" w:fill="auto"/>
          </w:tcPr>
          <w:p w14:paraId="7AC7505F"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3 834</w:t>
            </w:r>
          </w:p>
        </w:tc>
        <w:tc>
          <w:tcPr>
            <w:tcW w:w="709" w:type="dxa"/>
            <w:shd w:val="clear" w:color="auto" w:fill="auto"/>
          </w:tcPr>
          <w:p w14:paraId="4B635568"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3 936</w:t>
            </w:r>
          </w:p>
        </w:tc>
      </w:tr>
      <w:tr w:rsidR="00E2233D" w:rsidRPr="00AF0E9E" w14:paraId="49FF390F" w14:textId="77777777" w:rsidTr="00E80303">
        <w:tc>
          <w:tcPr>
            <w:tcW w:w="2410" w:type="dxa"/>
            <w:shd w:val="clear" w:color="auto" w:fill="auto"/>
          </w:tcPr>
          <w:p w14:paraId="1DE2BEBF"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Särvux</w:t>
            </w:r>
          </w:p>
        </w:tc>
        <w:tc>
          <w:tcPr>
            <w:tcW w:w="709" w:type="dxa"/>
            <w:shd w:val="clear" w:color="auto" w:fill="auto"/>
          </w:tcPr>
          <w:p w14:paraId="1EBC749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199</w:t>
            </w:r>
          </w:p>
        </w:tc>
        <w:tc>
          <w:tcPr>
            <w:tcW w:w="709" w:type="dxa"/>
            <w:shd w:val="clear" w:color="auto" w:fill="auto"/>
          </w:tcPr>
          <w:p w14:paraId="3ED1781B"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194</w:t>
            </w:r>
          </w:p>
        </w:tc>
        <w:tc>
          <w:tcPr>
            <w:tcW w:w="708" w:type="dxa"/>
            <w:shd w:val="clear" w:color="auto" w:fill="auto"/>
          </w:tcPr>
          <w:p w14:paraId="04F986F1"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206</w:t>
            </w:r>
          </w:p>
        </w:tc>
        <w:tc>
          <w:tcPr>
            <w:tcW w:w="709" w:type="dxa"/>
            <w:shd w:val="clear" w:color="auto" w:fill="auto"/>
          </w:tcPr>
          <w:p w14:paraId="73BA8AF0"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221</w:t>
            </w:r>
          </w:p>
        </w:tc>
        <w:tc>
          <w:tcPr>
            <w:tcW w:w="709" w:type="dxa"/>
            <w:shd w:val="clear" w:color="auto" w:fill="auto"/>
          </w:tcPr>
          <w:p w14:paraId="56710CA7"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221</w:t>
            </w:r>
          </w:p>
        </w:tc>
      </w:tr>
      <w:tr w:rsidR="00E2233D" w:rsidRPr="00AF0E9E" w14:paraId="45BB2FAF" w14:textId="77777777" w:rsidTr="00E80303">
        <w:tc>
          <w:tcPr>
            <w:tcW w:w="2410" w:type="dxa"/>
            <w:shd w:val="clear" w:color="auto" w:fill="auto"/>
          </w:tcPr>
          <w:p w14:paraId="5F3CDED9" w14:textId="77777777" w:rsidR="00E2233D" w:rsidRPr="00AF0E9E" w:rsidRDefault="00E2233D" w:rsidP="00E80303">
            <w:pPr>
              <w:spacing w:before="20" w:after="20" w:line="220" w:lineRule="exact"/>
              <w:rPr>
                <w:rFonts w:ascii="Trade Gothic LT Std Cn" w:hAnsi="Trade Gothic LT Std Cn"/>
                <w:spacing w:val="4"/>
              </w:rPr>
            </w:pPr>
            <w:r w:rsidRPr="00AF0E9E">
              <w:rPr>
                <w:rFonts w:ascii="Trade Gothic LT Std Cn" w:hAnsi="Trade Gothic LT Std Cn"/>
                <w:spacing w:val="4"/>
              </w:rPr>
              <w:t>Svenska för invandrare</w:t>
            </w:r>
          </w:p>
        </w:tc>
        <w:tc>
          <w:tcPr>
            <w:tcW w:w="709" w:type="dxa"/>
            <w:shd w:val="clear" w:color="auto" w:fill="auto"/>
          </w:tcPr>
          <w:p w14:paraId="3D3E01F9"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1 241</w:t>
            </w:r>
          </w:p>
        </w:tc>
        <w:tc>
          <w:tcPr>
            <w:tcW w:w="709" w:type="dxa"/>
            <w:shd w:val="clear" w:color="auto" w:fill="auto"/>
          </w:tcPr>
          <w:p w14:paraId="0EDE90D1"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1 550</w:t>
            </w:r>
          </w:p>
        </w:tc>
        <w:tc>
          <w:tcPr>
            <w:tcW w:w="708" w:type="dxa"/>
            <w:shd w:val="clear" w:color="auto" w:fill="auto"/>
          </w:tcPr>
          <w:p w14:paraId="0B664FDC"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1 706</w:t>
            </w:r>
          </w:p>
        </w:tc>
        <w:tc>
          <w:tcPr>
            <w:tcW w:w="709" w:type="dxa"/>
            <w:shd w:val="clear" w:color="auto" w:fill="auto"/>
          </w:tcPr>
          <w:p w14:paraId="6F126BA8"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1 855</w:t>
            </w:r>
          </w:p>
        </w:tc>
        <w:tc>
          <w:tcPr>
            <w:tcW w:w="709" w:type="dxa"/>
            <w:shd w:val="clear" w:color="auto" w:fill="auto"/>
          </w:tcPr>
          <w:p w14:paraId="30B909D6" w14:textId="77777777" w:rsidR="00E2233D" w:rsidRPr="00AF0E9E" w:rsidRDefault="00E2233D" w:rsidP="00E80303">
            <w:pPr>
              <w:spacing w:before="20" w:after="20" w:line="220" w:lineRule="exact"/>
              <w:jc w:val="right"/>
              <w:rPr>
                <w:rFonts w:ascii="Trade Gothic LT Std Cn" w:hAnsi="Trade Gothic LT Std Cn"/>
                <w:spacing w:val="4"/>
              </w:rPr>
            </w:pPr>
            <w:r w:rsidRPr="00AF0E9E">
              <w:rPr>
                <w:rFonts w:ascii="Trade Gothic LT Std Cn" w:hAnsi="Trade Gothic LT Std Cn"/>
                <w:spacing w:val="4"/>
              </w:rPr>
              <w:t>1 326</w:t>
            </w:r>
          </w:p>
        </w:tc>
      </w:tr>
      <w:tr w:rsidR="00E2233D" w:rsidRPr="00AF0E9E" w14:paraId="790D098C" w14:textId="77777777" w:rsidTr="00E80303">
        <w:tc>
          <w:tcPr>
            <w:tcW w:w="2410" w:type="dxa"/>
            <w:tcBorders>
              <w:bottom w:val="single" w:sz="8" w:space="0" w:color="auto"/>
            </w:tcBorders>
            <w:shd w:val="clear" w:color="auto" w:fill="auto"/>
          </w:tcPr>
          <w:p w14:paraId="3921175A" w14:textId="77777777" w:rsidR="00E2233D" w:rsidRPr="00AF0E9E" w:rsidRDefault="00E2233D" w:rsidP="00E80303">
            <w:pPr>
              <w:spacing w:before="20" w:after="20" w:line="220" w:lineRule="exact"/>
              <w:rPr>
                <w:rFonts w:ascii="Trade Gothic LT Std Cn" w:hAnsi="Trade Gothic LT Std Cn"/>
                <w:b/>
              </w:rPr>
            </w:pPr>
            <w:r w:rsidRPr="00AF0E9E">
              <w:rPr>
                <w:rFonts w:ascii="Trade Gothic LT Std Cn" w:hAnsi="Trade Gothic LT Std Cn"/>
                <w:b/>
              </w:rPr>
              <w:t>Totalt</w:t>
            </w:r>
          </w:p>
        </w:tc>
        <w:tc>
          <w:tcPr>
            <w:tcW w:w="709" w:type="dxa"/>
            <w:tcBorders>
              <w:bottom w:val="single" w:sz="8" w:space="0" w:color="auto"/>
            </w:tcBorders>
            <w:shd w:val="clear" w:color="auto" w:fill="auto"/>
          </w:tcPr>
          <w:p w14:paraId="4589BC2D" w14:textId="77777777" w:rsidR="00E2233D" w:rsidRPr="00AF0E9E" w:rsidRDefault="00E2233D" w:rsidP="00E80303">
            <w:pPr>
              <w:spacing w:before="20" w:after="20" w:line="220" w:lineRule="exact"/>
              <w:jc w:val="right"/>
              <w:rPr>
                <w:rFonts w:ascii="Trade Gothic LT Std Cn" w:hAnsi="Trade Gothic LT Std Cn"/>
                <w:b/>
              </w:rPr>
            </w:pPr>
            <w:r w:rsidRPr="00AF0E9E">
              <w:rPr>
                <w:rFonts w:ascii="Trade Gothic LT Std Cn" w:hAnsi="Trade Gothic LT Std Cn"/>
                <w:b/>
              </w:rPr>
              <w:t>183 963</w:t>
            </w:r>
          </w:p>
        </w:tc>
        <w:tc>
          <w:tcPr>
            <w:tcW w:w="709" w:type="dxa"/>
            <w:tcBorders>
              <w:bottom w:val="single" w:sz="8" w:space="0" w:color="auto"/>
            </w:tcBorders>
            <w:shd w:val="clear" w:color="auto" w:fill="auto"/>
          </w:tcPr>
          <w:p w14:paraId="5004D414" w14:textId="77777777" w:rsidR="00E2233D" w:rsidRPr="00AF0E9E" w:rsidRDefault="00E2233D" w:rsidP="00E80303">
            <w:pPr>
              <w:spacing w:before="20" w:after="20" w:line="220" w:lineRule="exact"/>
              <w:jc w:val="right"/>
              <w:rPr>
                <w:rFonts w:ascii="Trade Gothic LT Std Cn" w:hAnsi="Trade Gothic LT Std Cn"/>
                <w:b/>
              </w:rPr>
            </w:pPr>
            <w:r w:rsidRPr="00AF0E9E">
              <w:rPr>
                <w:rFonts w:ascii="Trade Gothic LT Std Cn" w:hAnsi="Trade Gothic LT Std Cn"/>
                <w:b/>
              </w:rPr>
              <w:t>193 301</w:t>
            </w:r>
          </w:p>
        </w:tc>
        <w:tc>
          <w:tcPr>
            <w:tcW w:w="708" w:type="dxa"/>
            <w:tcBorders>
              <w:bottom w:val="single" w:sz="8" w:space="0" w:color="auto"/>
            </w:tcBorders>
            <w:shd w:val="clear" w:color="auto" w:fill="auto"/>
          </w:tcPr>
          <w:p w14:paraId="6448D2EA" w14:textId="77777777" w:rsidR="00E2233D" w:rsidRPr="00AF0E9E" w:rsidRDefault="00E2233D" w:rsidP="00E80303">
            <w:pPr>
              <w:spacing w:before="20" w:after="20" w:line="220" w:lineRule="exact"/>
              <w:jc w:val="right"/>
              <w:rPr>
                <w:rFonts w:ascii="Trade Gothic LT Std Cn" w:hAnsi="Trade Gothic LT Std Cn"/>
                <w:b/>
              </w:rPr>
            </w:pPr>
            <w:r w:rsidRPr="00AF0E9E">
              <w:rPr>
                <w:rFonts w:ascii="Trade Gothic LT Std Cn" w:hAnsi="Trade Gothic LT Std Cn"/>
                <w:b/>
              </w:rPr>
              <w:t>197 267</w:t>
            </w:r>
          </w:p>
        </w:tc>
        <w:tc>
          <w:tcPr>
            <w:tcW w:w="709" w:type="dxa"/>
            <w:tcBorders>
              <w:bottom w:val="single" w:sz="8" w:space="0" w:color="auto"/>
            </w:tcBorders>
            <w:shd w:val="clear" w:color="auto" w:fill="auto"/>
          </w:tcPr>
          <w:p w14:paraId="58D03811" w14:textId="77777777" w:rsidR="00E2233D" w:rsidRPr="00AF0E9E" w:rsidRDefault="00E2233D" w:rsidP="00E80303">
            <w:pPr>
              <w:spacing w:before="20" w:after="20" w:line="220" w:lineRule="exact"/>
              <w:jc w:val="right"/>
              <w:rPr>
                <w:rFonts w:ascii="Trade Gothic LT Std Cn" w:hAnsi="Trade Gothic LT Std Cn"/>
                <w:b/>
              </w:rPr>
            </w:pPr>
            <w:r w:rsidRPr="00AF0E9E">
              <w:rPr>
                <w:rFonts w:ascii="Trade Gothic LT Std Cn" w:hAnsi="Trade Gothic LT Std Cn"/>
                <w:b/>
              </w:rPr>
              <w:t>202 026</w:t>
            </w:r>
          </w:p>
        </w:tc>
        <w:tc>
          <w:tcPr>
            <w:tcW w:w="709" w:type="dxa"/>
            <w:tcBorders>
              <w:bottom w:val="single" w:sz="8" w:space="0" w:color="auto"/>
            </w:tcBorders>
            <w:shd w:val="clear" w:color="auto" w:fill="auto"/>
          </w:tcPr>
          <w:p w14:paraId="4703D4F1" w14:textId="6419F6E3" w:rsidR="00E2233D" w:rsidRPr="00AF0E9E" w:rsidRDefault="006628AE" w:rsidP="00E80303">
            <w:pPr>
              <w:spacing w:before="20" w:after="20" w:line="220" w:lineRule="exact"/>
              <w:jc w:val="right"/>
              <w:rPr>
                <w:rFonts w:ascii="Trade Gothic LT Std Cn" w:hAnsi="Trade Gothic LT Std Cn"/>
                <w:b/>
              </w:rPr>
            </w:pPr>
            <w:r>
              <w:rPr>
                <w:rFonts w:ascii="Trade Gothic LT Std Cn" w:hAnsi="Trade Gothic LT Std Cn"/>
                <w:b/>
              </w:rPr>
              <w:t>208 012</w:t>
            </w:r>
          </w:p>
        </w:tc>
      </w:tr>
    </w:tbl>
    <w:p w14:paraId="6436EFCC" w14:textId="2BEE32D4" w:rsidR="00E2233D" w:rsidRPr="00AF0E9E" w:rsidRDefault="00E2233D" w:rsidP="000753FE">
      <w:pPr>
        <w:pStyle w:val="TabellFotnot"/>
      </w:pPr>
      <w:r w:rsidRPr="00AF0E9E">
        <w:t>*</w:t>
      </w:r>
      <w:r w:rsidR="000C7C33">
        <w:t xml:space="preserve"> </w:t>
      </w:r>
      <w:r w:rsidRPr="00AF0E9E">
        <w:t>Före 2009 avser siffrorna familjedaghem</w:t>
      </w:r>
      <w:r w:rsidR="00B12DF7">
        <w:t>.</w:t>
      </w:r>
      <w:r w:rsidRPr="00AF0E9E">
        <w:t xml:space="preserve"> </w:t>
      </w:r>
      <w:r w:rsidR="00B12DF7">
        <w:t xml:space="preserve">                                                                                               </w:t>
      </w:r>
      <w:r w:rsidR="000C7C33">
        <w:t xml:space="preserve">     </w:t>
      </w:r>
      <w:r w:rsidRPr="00AF0E9E">
        <w:t>**</w:t>
      </w:r>
      <w:r w:rsidR="000C7C33">
        <w:t xml:space="preserve"> </w:t>
      </w:r>
      <w:r w:rsidRPr="00AF0E9E">
        <w:t>Här ingår kostnader för grundsärskola och gymnasiesärskola</w:t>
      </w:r>
      <w:r w:rsidR="005E12FA">
        <w:t xml:space="preserve">.       </w:t>
      </w:r>
      <w:r w:rsidR="00B12DF7">
        <w:t xml:space="preserve">                                                         </w:t>
      </w:r>
      <w:r w:rsidR="000C7C33">
        <w:t xml:space="preserve">   </w:t>
      </w:r>
      <w:r w:rsidR="00B12DF7">
        <w:t xml:space="preserve"> </w:t>
      </w:r>
      <w:r w:rsidRPr="00AF0E9E">
        <w:t>Källa: Statens skolverk</w:t>
      </w:r>
      <w:r w:rsidR="000753FE">
        <w:t>.</w:t>
      </w:r>
    </w:p>
    <w:p w14:paraId="2A9A5AC0" w14:textId="77777777" w:rsidR="00E2233D" w:rsidRPr="00AF0E9E" w:rsidRDefault="00E2233D" w:rsidP="00E80303">
      <w:pPr>
        <w:tabs>
          <w:tab w:val="left" w:pos="2268"/>
        </w:tabs>
        <w:ind w:firstLine="170"/>
        <w:jc w:val="both"/>
        <w:rPr>
          <w:sz w:val="20"/>
        </w:rPr>
      </w:pPr>
    </w:p>
    <w:p w14:paraId="7E9831F7" w14:textId="77777777" w:rsidR="00E2233D" w:rsidRPr="00516DDE" w:rsidRDefault="00E2233D" w:rsidP="00E80303">
      <w:pPr>
        <w:pStyle w:val="TabellFotnot"/>
      </w:pPr>
    </w:p>
    <w:p w14:paraId="2FC1D61B" w14:textId="77777777" w:rsidR="00E2233D" w:rsidRDefault="00E2233D" w:rsidP="00E80303">
      <w:pPr>
        <w:pStyle w:val="TabellFotnot"/>
        <w:rPr>
          <w:sz w:val="20"/>
        </w:rPr>
      </w:pPr>
    </w:p>
    <w:p w14:paraId="4855D8DE" w14:textId="77777777" w:rsidR="00C2033E" w:rsidRDefault="00C2033E">
      <w:pPr>
        <w:overflowPunct/>
        <w:autoSpaceDE/>
        <w:autoSpaceDN/>
        <w:adjustRightInd/>
        <w:textAlignment w:val="auto"/>
        <w:rPr>
          <w:sz w:val="30"/>
        </w:rPr>
        <w:sectPr w:rsidR="00C2033E" w:rsidSect="00E909B6">
          <w:headerReference w:type="even" r:id="rId148"/>
          <w:headerReference w:type="default" r:id="rId149"/>
          <w:pgSz w:w="9356" w:h="13721" w:code="9"/>
          <w:pgMar w:top="794" w:right="2438" w:bottom="1191" w:left="1020" w:header="0" w:footer="709" w:gutter="0"/>
          <w:cols w:space="720"/>
          <w:docGrid w:linePitch="245"/>
        </w:sectPr>
      </w:pPr>
    </w:p>
    <w:p w14:paraId="70F56BA8" w14:textId="4CC4F278" w:rsidR="00E2233D" w:rsidRDefault="00E2233D">
      <w:pPr>
        <w:pStyle w:val="Proprubrik"/>
        <w:spacing w:after="190"/>
      </w:pPr>
      <w:r>
        <w:t>Finansdepartementet</w:t>
      </w:r>
    </w:p>
    <w:p w14:paraId="122FEDD1" w14:textId="77777777" w:rsidR="00E2233D" w:rsidRDefault="00E2233D">
      <w:pPr>
        <w:pStyle w:val="Proputdrag"/>
      </w:pPr>
      <w:bookmarkStart w:id="2328" w:name="_Toc350326972"/>
      <w:bookmarkStart w:id="2329" w:name="_Toc350329081"/>
      <w:bookmarkStart w:id="2330" w:name="_Toc350329893"/>
      <w:bookmarkStart w:id="2331" w:name="_Toc350331648"/>
      <w:bookmarkStart w:id="2332" w:name="_Toc350340514"/>
      <w:bookmarkStart w:id="2333" w:name="_Toc350345158"/>
      <w:bookmarkStart w:id="2334" w:name="_Toc350406921"/>
      <w:bookmarkStart w:id="2335" w:name="_Toc351098472"/>
      <w:bookmarkStart w:id="2336" w:name="_Toc351548568"/>
      <w:bookmarkStart w:id="2337" w:name="_Toc351637654"/>
      <w:bookmarkStart w:id="2338" w:name="_Toc351639397"/>
      <w:bookmarkStart w:id="2339" w:name="_Toc351642867"/>
      <w:bookmarkStart w:id="2340" w:name="_Toc351644400"/>
      <w:bookmarkStart w:id="2341" w:name="_Toc351647074"/>
      <w:r>
        <w:t>Utdrag ur protokoll vid regeringssammanträde den 27 mars 2013</w:t>
      </w:r>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p>
    <w:p w14:paraId="53C3200D" w14:textId="77777777" w:rsidR="00E2233D" w:rsidRDefault="00E2233D">
      <w:pPr>
        <w:pStyle w:val="Brdtext"/>
        <w:jc w:val="left"/>
      </w:pPr>
    </w:p>
    <w:p w14:paraId="7FB1643E" w14:textId="21651BF9" w:rsidR="00E2233D" w:rsidRPr="000C7C33" w:rsidRDefault="00E2233D" w:rsidP="000C7C33">
      <w:pPr>
        <w:pStyle w:val="Brdtext"/>
        <w:jc w:val="left"/>
      </w:pPr>
      <w:r w:rsidRPr="000C7C33">
        <w:t xml:space="preserve">Närvarande: </w:t>
      </w:r>
      <w:r w:rsidR="005E12FA" w:rsidRPr="000C7C33">
        <w:t>s</w:t>
      </w:r>
      <w:r w:rsidRPr="000C7C33">
        <w:t>tatsministern Reinfeldt, ordföra</w:t>
      </w:r>
      <w:r w:rsidR="002D68C3" w:rsidRPr="000C7C33">
        <w:t xml:space="preserve">nde, och statsråden Björklund, </w:t>
      </w:r>
      <w:r w:rsidRPr="000C7C33">
        <w:t xml:space="preserve">Ask, </w:t>
      </w:r>
      <w:r w:rsidR="002D68C3" w:rsidRPr="000C7C33">
        <w:t xml:space="preserve">Larsson, Erlandsson, Hägglund, </w:t>
      </w:r>
      <w:r w:rsidR="00C04FEA" w:rsidRPr="000C7C33">
        <w:t xml:space="preserve">Borg, Billström, </w:t>
      </w:r>
      <w:r w:rsidRPr="000C7C33">
        <w:t>Ohlsson, Norman, A</w:t>
      </w:r>
      <w:r w:rsidR="002D68C3" w:rsidRPr="000C7C33">
        <w:t>ttefall, Engström, Kristersson,</w:t>
      </w:r>
      <w:r w:rsidRPr="000C7C33">
        <w:t xml:space="preserve"> Ullenhag, Hatt, Ek, Lööf, Enström, Arnholm</w:t>
      </w:r>
    </w:p>
    <w:p w14:paraId="535F9057" w14:textId="77777777" w:rsidR="00E2233D" w:rsidRDefault="00E2233D">
      <w:pPr>
        <w:pStyle w:val="Brdtext"/>
        <w:jc w:val="left"/>
      </w:pPr>
    </w:p>
    <w:p w14:paraId="14313027" w14:textId="77777777" w:rsidR="00E2233D" w:rsidRDefault="00E2233D">
      <w:pPr>
        <w:pStyle w:val="Brdtext"/>
        <w:jc w:val="left"/>
      </w:pPr>
      <w:r>
        <w:t>Föredragande: statsrådet Norman</w:t>
      </w:r>
    </w:p>
    <w:p w14:paraId="3E10F3C7" w14:textId="77777777" w:rsidR="00E2233D" w:rsidRPr="00827386" w:rsidRDefault="00E2233D">
      <w:pPr>
        <w:pStyle w:val="Brdtext"/>
        <w:jc w:val="left"/>
        <w:rPr>
          <w:szCs w:val="21"/>
        </w:rPr>
      </w:pPr>
    </w:p>
    <w:p w14:paraId="2B64E832" w14:textId="77777777" w:rsidR="00E2233D" w:rsidRPr="008B7E85" w:rsidRDefault="00E2233D" w:rsidP="00E80303">
      <w:pPr>
        <w:pStyle w:val="Brdtext"/>
        <w:rPr>
          <w:szCs w:val="22"/>
          <w:u w:val="single"/>
        </w:rPr>
      </w:pPr>
      <w:r w:rsidRPr="008B7E85">
        <w:rPr>
          <w:szCs w:val="22"/>
          <w:u w:val="single"/>
        </w:rPr>
        <w:t>                                 </w:t>
      </w:r>
    </w:p>
    <w:p w14:paraId="592C83E7" w14:textId="77777777" w:rsidR="00E2233D" w:rsidRPr="006E102E" w:rsidRDefault="00E2233D">
      <w:pPr>
        <w:pStyle w:val="Brdtext"/>
        <w:jc w:val="left"/>
        <w:rPr>
          <w:sz w:val="18"/>
          <w:szCs w:val="18"/>
        </w:rPr>
      </w:pPr>
    </w:p>
    <w:p w14:paraId="1BCD2889" w14:textId="77777777" w:rsidR="00E2233D" w:rsidRDefault="00E2233D">
      <w:pPr>
        <w:pStyle w:val="Brdtext"/>
        <w:jc w:val="left"/>
      </w:pPr>
    </w:p>
    <w:p w14:paraId="2898CDA9" w14:textId="77777777" w:rsidR="00E2233D" w:rsidRDefault="00E2233D">
      <w:pPr>
        <w:pStyle w:val="Brdtext"/>
        <w:jc w:val="left"/>
      </w:pPr>
      <w:r>
        <w:t>Regeringen beslutar skrivelse 2012/13:102 Utvecklingen inom den kommunala sektorn</w:t>
      </w:r>
    </w:p>
    <w:p w14:paraId="0916A796" w14:textId="77777777" w:rsidR="00E2233D" w:rsidRDefault="00E2233D">
      <w:pPr>
        <w:pStyle w:val="Brdtext"/>
      </w:pPr>
    </w:p>
    <w:p w14:paraId="4527DB24" w14:textId="77777777" w:rsidR="00E2233D" w:rsidRPr="00506DEF" w:rsidRDefault="00E2233D" w:rsidP="00E80303">
      <w:pPr>
        <w:pStyle w:val="Brdtext"/>
      </w:pPr>
    </w:p>
    <w:p w14:paraId="1AD4DFD3" w14:textId="77777777" w:rsidR="00E2233D" w:rsidRPr="00F00810" w:rsidRDefault="00E2233D" w:rsidP="00F00810">
      <w:pPr>
        <w:pStyle w:val="Brdtextmedindrag"/>
      </w:pPr>
    </w:p>
    <w:sectPr w:rsidR="00E2233D" w:rsidRPr="00F00810" w:rsidSect="00E909B6">
      <w:headerReference w:type="even" r:id="rId150"/>
      <w:headerReference w:type="default" r:id="rId151"/>
      <w:pgSz w:w="9356" w:h="13721" w:code="9"/>
      <w:pgMar w:top="794" w:right="2438" w:bottom="1191" w:left="1020" w:header="0" w:footer="709" w:gutter="0"/>
      <w:cols w:space="720"/>
      <w:docGrid w:linePitch="245"/>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endnote w:type="separator" w:id="-1">
    <w:p w14:paraId="77EACFA6" w14:textId="77777777" w:rsidR="00756367" w:rsidRDefault="00756367">
      <w:r>
        <w:separator/>
      </w:r>
    </w:p>
  </w:endnote>
  <w:endnote w:type="continuationSeparator" w:id="0">
    <w:p w14:paraId="09C83A2F" w14:textId="77777777" w:rsidR="00756367" w:rsidRDefault="00756367">
      <w:r>
        <w:continuationSeparator/>
      </w:r>
    </w:p>
  </w:endnote>
  <w:endnote w:type="continuationNotice" w:id="1">
    <w:p w14:paraId="28698D4D" w14:textId="77777777" w:rsidR="00756367" w:rsidRDefault="0075636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mc:Ignorable="w14">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E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000000000000000"/>
    <w:charset w:val="00"/>
    <w:family w:val="modern"/>
    <w:notTrueType/>
    <w:pitch w:val="variable"/>
    <w:sig w:usb0="800000AF" w:usb1="4000204A" w:usb2="00000000" w:usb3="00000000" w:csb0="00000001" w:csb1="00000000"/>
  </w:font>
  <w:font w:name="Trade Gothic Pro">
    <w:panose1 w:val="00000000000000000000"/>
    <w:charset w:val="00"/>
    <w:family w:val="modern"/>
    <w:notTrueType/>
    <w:pitch w:val="variable"/>
    <w:sig w:usb0="800000AF" w:usb1="5000204A" w:usb2="00000000" w:usb3="00000000" w:csb0="0000009B" w:csb1="00000000"/>
  </w:font>
  <w:font w:name="Tahoma">
    <w:panose1 w:val="020B0604030504040204"/>
    <w:charset w:val="00"/>
    <w:family w:val="swiss"/>
    <w:pitch w:val="variable"/>
    <w:sig w:usb0="E1002AFF" w:usb1="C000605B" w:usb2="00000029" w:usb3="00000000" w:csb0="000101FF" w:csb1="00000000"/>
  </w:font>
  <w:font w:name="OrigGarmnd BT">
    <w:panose1 w:val="02020602050306020403"/>
    <w:charset w:val="00"/>
    <w:family w:val="roman"/>
    <w:pitch w:val="variable"/>
    <w:sig w:usb0="00000087" w:usb1="00000000" w:usb2="00000000" w:usb3="00000000" w:csb0="0000001B" w:csb1="00000000"/>
  </w:font>
  <w:font w:name="Calibri">
    <w:panose1 w:val="020F0502020204030204"/>
    <w:charset w:val="00"/>
    <w:family w:val="swiss"/>
    <w:pitch w:val="variable"/>
    <w:sig w:usb0="E10002FF" w:usb1="4000ACFF" w:usb2="00000009" w:usb3="00000000" w:csb0="000001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1" w:name="Rksidnr2"/>
  <w:bookmarkEnd w:id="1"/>
  <w:p w14:paraId="695BEE72" w14:textId="77777777" w:rsidR="00756367" w:rsidRPr="0060020A" w:rsidRDefault="0075636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0818C2">
      <w:rPr>
        <w:noProof/>
        <w:sz w:val="20"/>
      </w:rPr>
      <w:t>28</w:t>
    </w:r>
    <w:r>
      <w:rPr>
        <w:sz w:val="20"/>
      </w:rPr>
      <w:fldChar w:fldCharType="end"/>
    </w:r>
  </w:p>
  <w:p w14:paraId="06D77F7B" w14:textId="77777777" w:rsidR="00756367" w:rsidRDefault="00756367">
    <w:pPr>
      <w:pStyle w:val="Sidfot"/>
    </w:pP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2" w:name="Rksidnr3"/>
  <w:bookmarkEnd w:id="2"/>
  <w:p w14:paraId="4F77CFA4" w14:textId="77777777" w:rsidR="00756367" w:rsidRPr="0060020A" w:rsidRDefault="0075636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0818C2">
      <w:rPr>
        <w:noProof/>
        <w:sz w:val="20"/>
      </w:rPr>
      <w:t>5</w:t>
    </w:r>
    <w:r>
      <w:rPr>
        <w:sz w:val="20"/>
      </w:rPr>
      <w:fldChar w:fldCharType="end"/>
    </w:r>
  </w:p>
  <w:p w14:paraId="4265A4D7" w14:textId="77777777" w:rsidR="00756367" w:rsidRPr="0060020A" w:rsidRDefault="00756367" w:rsidP="006E5DCA">
    <w:pPr>
      <w:pStyle w:val="Brdtext"/>
    </w:pPr>
  </w:p>
</w:ftr>
</file>

<file path=word/footer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bookmarkStart w:id="3" w:name="RKsidnr"/>
  <w:bookmarkEnd w:id="3"/>
  <w:p w14:paraId="0AC8F5D4" w14:textId="77777777" w:rsidR="00756367" w:rsidRPr="0060020A" w:rsidRDefault="0075636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sidR="000818C2">
      <w:rPr>
        <w:noProof/>
        <w:sz w:val="20"/>
      </w:rPr>
      <w:t>1</w:t>
    </w:r>
    <w:r w:rsidRPr="0060020A">
      <w:rPr>
        <w:sz w:val="20"/>
      </w:rPr>
      <w:fldChar w:fldCharType="end"/>
    </w:r>
  </w:p>
  <w:p w14:paraId="5A8B778B" w14:textId="77777777" w:rsidR="00756367" w:rsidRDefault="00756367" w:rsidP="006E5DCA">
    <w:pPr>
      <w:pStyle w:val="Brdtext"/>
    </w:pPr>
  </w:p>
</w:ftr>
</file>

<file path=word/footer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5CC6B34" w14:textId="77777777" w:rsidR="00756367" w:rsidRPr="0060020A" w:rsidRDefault="0075636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0818C2">
      <w:rPr>
        <w:noProof/>
        <w:sz w:val="20"/>
      </w:rPr>
      <w:t>29</w:t>
    </w:r>
    <w:r>
      <w:rPr>
        <w:sz w:val="20"/>
      </w:rPr>
      <w:fldChar w:fldCharType="end"/>
    </w:r>
  </w:p>
  <w:p w14:paraId="2E397066" w14:textId="77777777" w:rsidR="00756367" w:rsidRPr="0060020A" w:rsidRDefault="00756367" w:rsidP="006E5DCA">
    <w:pPr>
      <w:pStyle w:val="Brdtext"/>
    </w:pPr>
  </w:p>
</w:ftr>
</file>

<file path=word/footer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3CC51E8" w14:textId="77777777" w:rsidR="00756367" w:rsidRPr="0060020A" w:rsidRDefault="0075636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14:paraId="306F1204" w14:textId="77777777" w:rsidR="00756367" w:rsidRDefault="00756367" w:rsidP="006E5DCA">
    <w:pPr>
      <w:pStyle w:val="Brdtext"/>
    </w:pPr>
  </w:p>
</w:ftr>
</file>

<file path=word/footer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966DE69" w14:textId="77777777" w:rsidR="00756367" w:rsidRPr="0060020A" w:rsidRDefault="0075636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0818C2">
      <w:rPr>
        <w:noProof/>
        <w:sz w:val="20"/>
      </w:rPr>
      <w:t>40</w:t>
    </w:r>
    <w:r>
      <w:rPr>
        <w:sz w:val="20"/>
      </w:rPr>
      <w:fldChar w:fldCharType="end"/>
    </w:r>
  </w:p>
  <w:p w14:paraId="6A6F18FD" w14:textId="77777777" w:rsidR="00756367" w:rsidRDefault="00756367">
    <w:pPr>
      <w:pStyle w:val="Sidfot"/>
    </w:pPr>
  </w:p>
</w:ftr>
</file>

<file path=word/footer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90486CC" w14:textId="77777777" w:rsidR="00756367" w:rsidRPr="0060020A" w:rsidRDefault="0075636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0818C2">
      <w:rPr>
        <w:noProof/>
        <w:sz w:val="20"/>
      </w:rPr>
      <w:t>39</w:t>
    </w:r>
    <w:r>
      <w:rPr>
        <w:sz w:val="20"/>
      </w:rPr>
      <w:fldChar w:fldCharType="end"/>
    </w:r>
  </w:p>
  <w:p w14:paraId="0DB3F8D5" w14:textId="77777777" w:rsidR="00756367" w:rsidRPr="0060020A" w:rsidRDefault="00756367" w:rsidP="006E5DCA">
    <w:pPr>
      <w:pStyle w:val="Brdtext"/>
    </w:pPr>
  </w:p>
</w:ftr>
</file>

<file path=word/footer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4FA69FD" w14:textId="77777777" w:rsidR="00756367" w:rsidRPr="0060020A" w:rsidRDefault="0075636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14:paraId="25C0EA53" w14:textId="77777777" w:rsidR="00756367" w:rsidRDefault="00756367" w:rsidP="006E5DCA">
    <w:pPr>
      <w:pStyle w:val="Brdtext"/>
    </w:pPr>
  </w:p>
</w:ftr>
</file>

<file path=word/footer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9584AA4" w14:textId="77777777" w:rsidR="00756367" w:rsidRPr="0060020A" w:rsidRDefault="0075636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0818C2">
      <w:rPr>
        <w:noProof/>
        <w:sz w:val="20"/>
      </w:rPr>
      <w:t>50</w:t>
    </w:r>
    <w:r>
      <w:rPr>
        <w:sz w:val="20"/>
      </w:rPr>
      <w:fldChar w:fldCharType="end"/>
    </w:r>
  </w:p>
  <w:p w14:paraId="5B344560" w14:textId="77777777" w:rsidR="00756367" w:rsidRDefault="00756367">
    <w:pPr>
      <w:pStyle w:val="Sidfot"/>
    </w:pPr>
  </w:p>
</w:ftr>
</file>

<file path=word/footer1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F82798A" w14:textId="77777777" w:rsidR="00756367" w:rsidRPr="0060020A" w:rsidRDefault="0075636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0818C2">
      <w:rPr>
        <w:noProof/>
        <w:sz w:val="20"/>
      </w:rPr>
      <w:t>51</w:t>
    </w:r>
    <w:r>
      <w:rPr>
        <w:sz w:val="20"/>
      </w:rPr>
      <w:fldChar w:fldCharType="end"/>
    </w:r>
  </w:p>
  <w:p w14:paraId="3B7D6598" w14:textId="77777777" w:rsidR="00756367" w:rsidRPr="0060020A" w:rsidRDefault="00756367" w:rsidP="006E5DCA">
    <w:pPr>
      <w:pStyle w:val="Brdtext"/>
    </w:pPr>
  </w:p>
</w:ftr>
</file>

<file path=word/footer1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EA909DC" w14:textId="77777777" w:rsidR="00756367" w:rsidRPr="0060020A" w:rsidRDefault="0075636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14:paraId="05EBF8B8" w14:textId="77777777" w:rsidR="00756367" w:rsidRDefault="00756367" w:rsidP="006E5DCA">
    <w:pPr>
      <w:pStyle w:val="Brdtext"/>
    </w:pPr>
  </w:p>
</w:ftr>
</file>

<file path=word/footer1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800A835" w14:textId="77777777" w:rsidR="00756367" w:rsidRPr="0060020A" w:rsidRDefault="0075636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0818C2">
      <w:rPr>
        <w:noProof/>
        <w:sz w:val="20"/>
      </w:rPr>
      <w:t>66</w:t>
    </w:r>
    <w:r>
      <w:rPr>
        <w:sz w:val="20"/>
      </w:rPr>
      <w:fldChar w:fldCharType="end"/>
    </w:r>
  </w:p>
  <w:p w14:paraId="0C41CF20" w14:textId="77777777" w:rsidR="00756367" w:rsidRDefault="00756367">
    <w:pPr>
      <w:pStyle w:val="Sidfot"/>
    </w:pPr>
  </w:p>
</w:ftr>
</file>

<file path=word/footer13.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0B01684" w14:textId="77777777" w:rsidR="00756367" w:rsidRPr="0060020A" w:rsidRDefault="0075636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0818C2">
      <w:rPr>
        <w:noProof/>
        <w:sz w:val="20"/>
      </w:rPr>
      <w:t>67</w:t>
    </w:r>
    <w:r>
      <w:rPr>
        <w:sz w:val="20"/>
      </w:rPr>
      <w:fldChar w:fldCharType="end"/>
    </w:r>
  </w:p>
  <w:p w14:paraId="6E5C8052" w14:textId="77777777" w:rsidR="00756367" w:rsidRPr="0060020A" w:rsidRDefault="00756367" w:rsidP="006E5DCA">
    <w:pPr>
      <w:pStyle w:val="Brdtext"/>
    </w:pPr>
  </w:p>
</w:ftr>
</file>

<file path=word/footer14.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53EF953" w14:textId="77777777" w:rsidR="00756367" w:rsidRPr="0060020A" w:rsidRDefault="0075636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14:paraId="5BEF9D1F" w14:textId="77777777" w:rsidR="00756367" w:rsidRDefault="00756367" w:rsidP="006E5DCA">
    <w:pPr>
      <w:pStyle w:val="Brdtext"/>
    </w:pPr>
  </w:p>
</w:ftr>
</file>

<file path=word/footer15.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57D94EA" w14:textId="77777777" w:rsidR="00756367" w:rsidRPr="0060020A" w:rsidRDefault="0075636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0818C2">
      <w:rPr>
        <w:noProof/>
        <w:sz w:val="20"/>
      </w:rPr>
      <w:t>120</w:t>
    </w:r>
    <w:r>
      <w:rPr>
        <w:sz w:val="20"/>
      </w:rPr>
      <w:fldChar w:fldCharType="end"/>
    </w:r>
  </w:p>
  <w:p w14:paraId="6DC6D7C1" w14:textId="77777777" w:rsidR="00756367" w:rsidRDefault="00756367">
    <w:pPr>
      <w:pStyle w:val="Sidfot"/>
    </w:pPr>
  </w:p>
</w:ftr>
</file>

<file path=word/footer16.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901C281" w14:textId="77777777" w:rsidR="00756367" w:rsidRPr="0060020A" w:rsidRDefault="0075636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0818C2">
      <w:rPr>
        <w:noProof/>
        <w:sz w:val="20"/>
      </w:rPr>
      <w:t>121</w:t>
    </w:r>
    <w:r>
      <w:rPr>
        <w:sz w:val="20"/>
      </w:rPr>
      <w:fldChar w:fldCharType="end"/>
    </w:r>
  </w:p>
  <w:p w14:paraId="738F864F" w14:textId="77777777" w:rsidR="00756367" w:rsidRPr="0060020A" w:rsidRDefault="00756367" w:rsidP="006E5DCA">
    <w:pPr>
      <w:pStyle w:val="Brdtext"/>
    </w:pPr>
  </w:p>
</w:ftr>
</file>

<file path=word/footer17.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795FCA3" w14:textId="77777777" w:rsidR="00756367" w:rsidRPr="0060020A" w:rsidRDefault="0075636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14:paraId="4009C2B8" w14:textId="77777777" w:rsidR="00756367" w:rsidRDefault="00756367" w:rsidP="006E5DCA">
    <w:pPr>
      <w:pStyle w:val="Brdtext"/>
    </w:pPr>
  </w:p>
</w:ftr>
</file>

<file path=word/footer18.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18BB1BA" w14:textId="77777777" w:rsidR="00756367" w:rsidRPr="0060020A" w:rsidRDefault="00756367" w:rsidP="009A71F4">
    <w:pPr>
      <w:framePr w:w="658" w:h="369" w:hRule="exact" w:hSpace="142" w:wrap="around" w:vAnchor="page" w:hAnchor="page" w:x="738" w:y="12305" w:anchorLock="1"/>
      <w:rPr>
        <w:sz w:val="20"/>
      </w:rPr>
    </w:pPr>
    <w:r>
      <w:rPr>
        <w:sz w:val="20"/>
      </w:rPr>
      <w:fldChar w:fldCharType="begin"/>
    </w:r>
    <w:r>
      <w:rPr>
        <w:sz w:val="20"/>
      </w:rPr>
      <w:instrText xml:space="preserve"> PAGE  \* MERGEFORMAT </w:instrText>
    </w:r>
    <w:r>
      <w:rPr>
        <w:sz w:val="20"/>
      </w:rPr>
      <w:fldChar w:fldCharType="separate"/>
    </w:r>
    <w:r w:rsidR="00F8566A">
      <w:rPr>
        <w:noProof/>
        <w:sz w:val="20"/>
      </w:rPr>
      <w:t>200</w:t>
    </w:r>
    <w:r>
      <w:rPr>
        <w:sz w:val="20"/>
      </w:rPr>
      <w:fldChar w:fldCharType="end"/>
    </w:r>
  </w:p>
  <w:p w14:paraId="572DEBA9" w14:textId="77777777" w:rsidR="00756367" w:rsidRDefault="00756367">
    <w:pPr>
      <w:pStyle w:val="Sidfot"/>
    </w:pPr>
  </w:p>
</w:ftr>
</file>

<file path=word/footer19.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0D86F59" w14:textId="77777777" w:rsidR="00756367" w:rsidRPr="0060020A" w:rsidRDefault="00756367" w:rsidP="00BD4FEB">
    <w:pPr>
      <w:framePr w:w="658" w:h="369" w:hRule="exact" w:hSpace="142" w:wrap="around" w:vAnchor="page" w:hAnchor="page" w:x="7939" w:y="12305" w:anchorLock="1"/>
      <w:jc w:val="right"/>
      <w:rPr>
        <w:sz w:val="20"/>
      </w:rPr>
    </w:pPr>
    <w:r>
      <w:rPr>
        <w:sz w:val="20"/>
      </w:rPr>
      <w:fldChar w:fldCharType="begin"/>
    </w:r>
    <w:r>
      <w:rPr>
        <w:sz w:val="20"/>
      </w:rPr>
      <w:instrText xml:space="preserve"> PAGE  \* MERGEFORMAT </w:instrText>
    </w:r>
    <w:r>
      <w:rPr>
        <w:sz w:val="20"/>
      </w:rPr>
      <w:fldChar w:fldCharType="separate"/>
    </w:r>
    <w:r w:rsidR="00F8566A">
      <w:rPr>
        <w:noProof/>
        <w:sz w:val="20"/>
      </w:rPr>
      <w:t>201</w:t>
    </w:r>
    <w:r>
      <w:rPr>
        <w:sz w:val="20"/>
      </w:rPr>
      <w:fldChar w:fldCharType="end"/>
    </w:r>
  </w:p>
  <w:p w14:paraId="1A348B44" w14:textId="77777777" w:rsidR="00756367" w:rsidRPr="0060020A" w:rsidRDefault="00756367" w:rsidP="006E5DCA">
    <w:pPr>
      <w:pStyle w:val="Brdtext"/>
    </w:pPr>
  </w:p>
</w:ftr>
</file>

<file path=word/footer20.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D57D56C" w14:textId="77777777" w:rsidR="00756367" w:rsidRPr="0060020A" w:rsidRDefault="00756367" w:rsidP="00BD4FEB">
    <w:pPr>
      <w:framePr w:w="658" w:h="369" w:hRule="exact" w:hSpace="142" w:wrap="around" w:vAnchor="page" w:hAnchor="page" w:x="7939" w:y="12305" w:anchorLock="1"/>
      <w:jc w:val="right"/>
      <w:rPr>
        <w:sz w:val="20"/>
      </w:rPr>
    </w:pPr>
    <w:r w:rsidRPr="0060020A">
      <w:rPr>
        <w:sz w:val="20"/>
      </w:rPr>
      <w:fldChar w:fldCharType="begin"/>
    </w:r>
    <w:r w:rsidRPr="0060020A">
      <w:rPr>
        <w:sz w:val="20"/>
      </w:rPr>
      <w:instrText xml:space="preserve"> PAGE </w:instrText>
    </w:r>
    <w:r w:rsidRPr="0060020A">
      <w:rPr>
        <w:sz w:val="20"/>
      </w:rPr>
      <w:fldChar w:fldCharType="separate"/>
    </w:r>
    <w:r>
      <w:rPr>
        <w:noProof/>
        <w:sz w:val="20"/>
      </w:rPr>
      <w:t>1</w:t>
    </w:r>
    <w:r w:rsidRPr="0060020A">
      <w:rPr>
        <w:sz w:val="20"/>
      </w:rPr>
      <w:fldChar w:fldCharType="end"/>
    </w:r>
  </w:p>
  <w:p w14:paraId="7DA33878" w14:textId="77777777" w:rsidR="00756367" w:rsidRDefault="00756367" w:rsidP="006E5DCA">
    <w:pPr>
      <w:pStyle w:val="Brdtext"/>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footnote w:type="separator" w:id="-1">
    <w:p w14:paraId="4A04D3F4" w14:textId="77777777" w:rsidR="00756367" w:rsidRPr="0053240A" w:rsidRDefault="00756367" w:rsidP="0053240A">
      <w:pPr>
        <w:pStyle w:val="Sidfot"/>
      </w:pPr>
    </w:p>
  </w:footnote>
  <w:footnote w:type="continuationSeparator" w:id="0">
    <w:p w14:paraId="6A3D45ED" w14:textId="77777777" w:rsidR="00756367" w:rsidRPr="0053240A" w:rsidRDefault="00756367" w:rsidP="0053240A">
      <w:pPr>
        <w:pStyle w:val="Sidfot"/>
      </w:pPr>
    </w:p>
  </w:footnote>
  <w:footnote w:type="continuationNotice" w:id="1">
    <w:p w14:paraId="4CE7247A" w14:textId="77777777" w:rsidR="00756367" w:rsidRDefault="00756367"/>
  </w:footnote>
  <w:footnote w:id="2">
    <w:p w14:paraId="13A1ACDC" w14:textId="7B327C49" w:rsidR="00756367" w:rsidRDefault="00756367" w:rsidP="008D38DE">
      <w:pPr>
        <w:pStyle w:val="Fotnotstext"/>
      </w:pPr>
      <w:r>
        <w:rPr>
          <w:rStyle w:val="Fotnotsreferens"/>
        </w:rPr>
        <w:footnoteRef/>
      </w:r>
      <w:r>
        <w:t xml:space="preserve"> Statsbidragen är definierade enligt NR, varför det finns avvikelser gentemot statsbidragen enligt statens budget.</w:t>
      </w:r>
    </w:p>
  </w:footnote>
  <w:footnote w:id="3">
    <w:p w14:paraId="342F24C5" w14:textId="77777777" w:rsidR="00756367" w:rsidRDefault="00756367" w:rsidP="00D45B5C">
      <w:pPr>
        <w:pStyle w:val="Fotnotstext"/>
      </w:pPr>
      <w:r>
        <w:rPr>
          <w:rStyle w:val="Fotnotsreferens"/>
        </w:rPr>
        <w:footnoteRef/>
      </w:r>
      <w:r>
        <w:t xml:space="preserve"> Statistiska centralbyrån, befolkningsstatistik. </w:t>
      </w:r>
    </w:p>
  </w:footnote>
  <w:footnote w:id="4">
    <w:p w14:paraId="33981E02" w14:textId="0838692F" w:rsidR="00756367" w:rsidRDefault="00756367">
      <w:pPr>
        <w:pStyle w:val="Fotnotstext"/>
      </w:pPr>
      <w:r>
        <w:rPr>
          <w:rStyle w:val="Fotnotsreferens"/>
        </w:rPr>
        <w:footnoteRef/>
      </w:r>
      <w:r>
        <w:t xml:space="preserve"> Statistik om hälso- och sjukvård samt regional utveckling 2011 (</w:t>
      </w:r>
      <w:r w:rsidRPr="00095701">
        <w:t>Sveriges Kommuner och Landsting</w:t>
      </w:r>
      <w:r>
        <w:t>).</w:t>
      </w:r>
    </w:p>
  </w:footnote>
  <w:footnote w:id="5">
    <w:p w14:paraId="088BB866" w14:textId="3A30E860" w:rsidR="00756367" w:rsidRDefault="00756367">
      <w:pPr>
        <w:pStyle w:val="Fotnotstext"/>
      </w:pPr>
      <w:r>
        <w:rPr>
          <w:rStyle w:val="Fotnotsreferens"/>
        </w:rPr>
        <w:footnoteRef/>
      </w:r>
      <w:r>
        <w:t xml:space="preserve"> L</w:t>
      </w:r>
      <w:r w:rsidRPr="00095701">
        <w:t>andstingens bokslut</w:t>
      </w:r>
      <w:r>
        <w:t xml:space="preserve"> 2011 (</w:t>
      </w:r>
      <w:r w:rsidRPr="00095701">
        <w:t>Sveriges Kommuner och Landsting</w:t>
      </w:r>
      <w:r>
        <w:t xml:space="preserve">).  </w:t>
      </w:r>
    </w:p>
  </w:footnote>
  <w:footnote w:id="6">
    <w:p w14:paraId="79F12B14" w14:textId="3767DA6B" w:rsidR="00756367" w:rsidRDefault="00756367" w:rsidP="0012164C">
      <w:pPr>
        <w:pStyle w:val="Fotnotstext"/>
      </w:pPr>
      <w:r>
        <w:rPr>
          <w:rStyle w:val="Fotnotsreferens"/>
        </w:rPr>
        <w:footnoteRef/>
      </w:r>
      <w:r>
        <w:t xml:space="preserve"> Exklusive skatteväxlingar.</w:t>
      </w:r>
    </w:p>
  </w:footnote>
  <w:footnote w:id="7">
    <w:p w14:paraId="0F679229" w14:textId="77777777" w:rsidR="00756367" w:rsidRDefault="00756367" w:rsidP="00350EF9">
      <w:pPr>
        <w:pStyle w:val="Fotnotstext"/>
      </w:pPr>
      <w:r>
        <w:rPr>
          <w:rStyle w:val="Fotnotsreferens"/>
        </w:rPr>
        <w:footnoteRef/>
      </w:r>
      <w:r>
        <w:t xml:space="preserve"> Exklusive skatteväxlingar.</w:t>
      </w:r>
    </w:p>
  </w:footnote>
  <w:footnote w:id="8">
    <w:p w14:paraId="03F66B66" w14:textId="7D2DBDFC" w:rsidR="00756367" w:rsidRDefault="00756367" w:rsidP="00B05EEB">
      <w:pPr>
        <w:pStyle w:val="Fotnotstext"/>
      </w:pPr>
      <w:r>
        <w:rPr>
          <w:rStyle w:val="Fotnotsreferens"/>
        </w:rPr>
        <w:footnoteRef/>
      </w:r>
      <w:r>
        <w:t xml:space="preserve"> Intäkterna från den kommunala fastighetsavgiften blir kända först vid slutet av året efter beskattningsåret, dvs. avgiftsintäkterna för 2012 blir kända först i slutet av 2013.</w:t>
      </w:r>
    </w:p>
  </w:footnote>
  <w:footnote w:id="9">
    <w:p w14:paraId="4701B999" w14:textId="19BA9A1A" w:rsidR="00756367" w:rsidRDefault="00756367">
      <w:pPr>
        <w:pStyle w:val="Fotnotstext"/>
      </w:pPr>
      <w:r>
        <w:rPr>
          <w:rStyle w:val="Fotnotsreferens"/>
        </w:rPr>
        <w:footnoteRef/>
      </w:r>
      <w:r>
        <w:t xml:space="preserve"> Cirkulär 12:75 (Sveriges Kommuner och Landsting).</w:t>
      </w:r>
    </w:p>
  </w:footnote>
  <w:footnote w:id="10">
    <w:p w14:paraId="283A003F" w14:textId="3062A4E7" w:rsidR="00756367" w:rsidRDefault="00756367" w:rsidP="001B2F73">
      <w:pPr>
        <w:pStyle w:val="Fotnotstext"/>
      </w:pPr>
      <w:r>
        <w:rPr>
          <w:rStyle w:val="Fotnotsreferens"/>
        </w:rPr>
        <w:footnoteRef/>
      </w:r>
      <w:r>
        <w:t xml:space="preserve"> Det tillfälliga konjunkturstödet uppgick till 14 miljarder kronor och utbetalades i december 2009. Förutom en miljard kronor för landstingens utgifter i samband med influensapandemin avsåg 13 miljarder kronor att användas av kommuner och landsting under 2010. </w:t>
      </w:r>
    </w:p>
  </w:footnote>
  <w:footnote w:id="11">
    <w:p w14:paraId="25C243B4" w14:textId="22271059" w:rsidR="00756367" w:rsidRDefault="00756367" w:rsidP="005E092D">
      <w:pPr>
        <w:pStyle w:val="Fotnotstext"/>
      </w:pPr>
      <w:r>
        <w:rPr>
          <w:rStyle w:val="Fotnotsreferens"/>
        </w:rPr>
        <w:footnoteRef/>
      </w:r>
      <w:r>
        <w:t xml:space="preserve"> Enligt Ekonomistyrningsverkets (ESV) definitiva realekonomiska fördelning av statsbudgeten för 2011 utbetalades 53,9 miljarder kronor i specialdestinerade statsbidrag till kommuner och landsting. Skillnaden mellan ESV:s uppgift och uppgifterna från räken</w:t>
      </w:r>
      <w:r>
        <w:softHyphen/>
        <w:t>skaps</w:t>
      </w:r>
      <w:r>
        <w:softHyphen/>
        <w:t xml:space="preserve">sammandragen beror troligen på att kommuner och landsting periodiserar sina intäkter, medan statens redovisning av utgifter är kassamässig, dvs. redovisas för det år då utbetalningen har gjorts. </w:t>
      </w:r>
    </w:p>
  </w:footnote>
  <w:footnote w:id="12">
    <w:p w14:paraId="12D2D011" w14:textId="77777777" w:rsidR="00756367" w:rsidRDefault="00756367">
      <w:pPr>
        <w:pStyle w:val="Fotnotstext"/>
      </w:pPr>
      <w:r>
        <w:rPr>
          <w:rStyle w:val="Fotnotsreferens"/>
        </w:rPr>
        <w:footnoteRef/>
      </w:r>
      <w:r>
        <w:t xml:space="preserve"> Den garanterade skattekraften uttryckt i procent av medelskattekraften.</w:t>
      </w:r>
    </w:p>
  </w:footnote>
  <w:footnote w:id="13">
    <w:p w14:paraId="5149A6DF" w14:textId="44B31E35" w:rsidR="00756367" w:rsidRDefault="00756367">
      <w:pPr>
        <w:pStyle w:val="Fotnotstext"/>
      </w:pPr>
      <w:r>
        <w:rPr>
          <w:rStyle w:val="Fotnotsreferens"/>
        </w:rPr>
        <w:footnoteRef/>
      </w:r>
      <w:r>
        <w:t xml:space="preserve"> Statistiska centralbyrån, Statistiskt meddelande OE 30 SM 1201. </w:t>
      </w:r>
    </w:p>
  </w:footnote>
  <w:footnote w:id="14">
    <w:p w14:paraId="35DB4518" w14:textId="455DF9C4" w:rsidR="00756367" w:rsidRDefault="00756367" w:rsidP="001B2F73">
      <w:pPr>
        <w:pStyle w:val="Fotnotstext"/>
      </w:pPr>
      <w:r>
        <w:rPr>
          <w:rStyle w:val="Fotnotsreferens"/>
        </w:rPr>
        <w:footnoteRef/>
      </w:r>
      <w:r>
        <w:t xml:space="preserve"> Statistiska centralbyrån, Statistiskt meddelande OE70. </w:t>
      </w:r>
    </w:p>
  </w:footnote>
  <w:footnote w:id="15">
    <w:p w14:paraId="37F68A3A" w14:textId="18128FA1" w:rsidR="00756367" w:rsidRDefault="00756367">
      <w:pPr>
        <w:pStyle w:val="Fotnotstext"/>
      </w:pPr>
      <w:r>
        <w:rPr>
          <w:rStyle w:val="Fotnotsreferens"/>
        </w:rPr>
        <w:footnoteRef/>
      </w:r>
      <w:r>
        <w:t xml:space="preserve"> Kommun och landstingsdatabasen (Kolada). </w:t>
      </w:r>
    </w:p>
  </w:footnote>
  <w:footnote w:id="16">
    <w:p w14:paraId="43DBE68E" w14:textId="4F3B1552" w:rsidR="00756367" w:rsidRDefault="00756367" w:rsidP="00665B3F">
      <w:pPr>
        <w:pStyle w:val="Fotnotstext"/>
      </w:pPr>
      <w:r>
        <w:rPr>
          <w:rStyle w:val="Fotnotsreferens"/>
        </w:rPr>
        <w:footnoteRef/>
      </w:r>
      <w:r>
        <w:t xml:space="preserve"> </w:t>
      </w:r>
      <w:r w:rsidRPr="007D7EE9">
        <w:t>Från och med 2011 avser köp av verksamhet i räkenskapssammandraget för kommuner enbart köp av huvudverksamhet i stället för som tidigare även stödverksamhet (t</w:t>
      </w:r>
      <w:r>
        <w:t>.ex.</w:t>
      </w:r>
      <w:r w:rsidRPr="007D7EE9">
        <w:t xml:space="preserve"> städ</w:t>
      </w:r>
      <w:r>
        <w:softHyphen/>
      </w:r>
      <w:r w:rsidRPr="007D7EE9">
        <w:t>ning och fastighetsskötsel). I kostnaderna för 2007–2010 har därför stödverksamhet exkludera</w:t>
      </w:r>
      <w:r>
        <w:t>t</w:t>
      </w:r>
      <w:r w:rsidRPr="007D7EE9">
        <w:t>s för att göra uppgifterna jämförbara med 2011.</w:t>
      </w:r>
    </w:p>
  </w:footnote>
  <w:footnote w:id="17">
    <w:p w14:paraId="7420B6F7" w14:textId="67FD089A" w:rsidR="00756367" w:rsidRDefault="00756367">
      <w:pPr>
        <w:pStyle w:val="Fotnotstext"/>
      </w:pPr>
      <w:r>
        <w:rPr>
          <w:rStyle w:val="Fotnotsreferens"/>
        </w:rPr>
        <w:footnoteRef/>
      </w:r>
      <w:r>
        <w:t xml:space="preserve"> Statistiska centralbyrån, räkenskapssammandraget.</w:t>
      </w:r>
    </w:p>
  </w:footnote>
  <w:footnote w:id="18">
    <w:p w14:paraId="7F7605D7" w14:textId="2688F94C" w:rsidR="00756367" w:rsidRPr="009F080F" w:rsidRDefault="00756367" w:rsidP="00E80303">
      <w:pPr>
        <w:pStyle w:val="Fotnotstext"/>
      </w:pPr>
      <w:r w:rsidRPr="009F080F">
        <w:rPr>
          <w:rStyle w:val="Fotnotsreferens"/>
        </w:rPr>
        <w:footnoteRef/>
      </w:r>
      <w:r>
        <w:t xml:space="preserve"> </w:t>
      </w:r>
      <w:r w:rsidRPr="009F080F">
        <w:t>Vårdgaranti och kömiljard – uppföljning 2009</w:t>
      </w:r>
      <w:r>
        <w:t>–</w:t>
      </w:r>
      <w:r w:rsidRPr="009F080F">
        <w:t>2011</w:t>
      </w:r>
      <w:r>
        <w:t xml:space="preserve"> (Socialstyrelsen 2012).</w:t>
      </w:r>
    </w:p>
  </w:footnote>
  <w:footnote w:id="19">
    <w:p w14:paraId="077DA938" w14:textId="77777777" w:rsidR="00756367" w:rsidRDefault="00756367" w:rsidP="00D521AA">
      <w:pPr>
        <w:pStyle w:val="Fotnotstext"/>
      </w:pPr>
      <w:r w:rsidRPr="009F080F">
        <w:rPr>
          <w:rStyle w:val="Fotnotsreferens"/>
        </w:rPr>
        <w:footnoteRef/>
      </w:r>
      <w:r w:rsidRPr="009F080F">
        <w:t xml:space="preserve"> </w:t>
      </w:r>
      <w:r w:rsidRPr="00CB7F45">
        <w:t>Statens psykiatrisatsning 2007–2011 – slutrapport</w:t>
      </w:r>
      <w:r>
        <w:t xml:space="preserve"> (Statskontoret </w:t>
      </w:r>
      <w:r w:rsidRPr="00CB7F45">
        <w:t>2012:24</w:t>
      </w:r>
      <w:r>
        <w:t>).</w:t>
      </w:r>
    </w:p>
  </w:footnote>
  <w:footnote w:id="20">
    <w:p w14:paraId="7A1502C4" w14:textId="6E6430A6" w:rsidR="00756367" w:rsidRDefault="00756367" w:rsidP="00E80303">
      <w:pPr>
        <w:pStyle w:val="Fotnotstext"/>
      </w:pPr>
      <w:r>
        <w:rPr>
          <w:rStyle w:val="Fotnotsreferens"/>
        </w:rPr>
        <w:footnoteRef/>
      </w:r>
      <w:r>
        <w:t xml:space="preserve"> Lägesrapport</w:t>
      </w:r>
      <w:r w:rsidRPr="00A417C6">
        <w:t xml:space="preserve"> 2013</w:t>
      </w:r>
      <w:r>
        <w:t xml:space="preserve"> (Socialstyrelsen 2013).</w:t>
      </w:r>
    </w:p>
  </w:footnote>
  <w:footnote w:id="21">
    <w:p w14:paraId="2B19884A" w14:textId="77777777" w:rsidR="00756367" w:rsidRDefault="00756367" w:rsidP="00426FCF">
      <w:pPr>
        <w:pStyle w:val="Fotnotstext"/>
      </w:pPr>
      <w:r>
        <w:rPr>
          <w:rStyle w:val="Fotnotsreferens"/>
        </w:rPr>
        <w:footnoteRef/>
      </w:r>
      <w:r>
        <w:t xml:space="preserve"> Lägesrapport 2012 (Socialstyrelsen 2012). </w:t>
      </w:r>
    </w:p>
  </w:footnote>
  <w:footnote w:id="22">
    <w:p w14:paraId="1E150239" w14:textId="33FF6B26" w:rsidR="00756367" w:rsidRDefault="00756367">
      <w:pPr>
        <w:pStyle w:val="Fotnotstext"/>
      </w:pPr>
      <w:r>
        <w:rPr>
          <w:rStyle w:val="Fotnotsreferens"/>
        </w:rPr>
        <w:footnoteRef/>
      </w:r>
      <w:r>
        <w:t xml:space="preserve"> </w:t>
      </w:r>
      <w:r w:rsidRPr="009B5E4D">
        <w:t>Vårdgaranti och kömiljard – uppföljning 2009</w:t>
      </w:r>
      <w:r>
        <w:t>–</w:t>
      </w:r>
      <w:r w:rsidRPr="009B5E4D">
        <w:t>2011</w:t>
      </w:r>
      <w:r>
        <w:t xml:space="preserve"> (Socialstyrelsen 2012).</w:t>
      </w:r>
    </w:p>
  </w:footnote>
  <w:footnote w:id="23">
    <w:p w14:paraId="2702F437" w14:textId="329610BD" w:rsidR="00756367" w:rsidRDefault="00756367">
      <w:pPr>
        <w:pStyle w:val="Fotnotstext"/>
      </w:pPr>
      <w:r>
        <w:rPr>
          <w:rStyle w:val="Fotnotsreferens"/>
        </w:rPr>
        <w:footnoteRef/>
      </w:r>
      <w:r>
        <w:t xml:space="preserve"> </w:t>
      </w:r>
      <w:r w:rsidRPr="00990A1A">
        <w:t>Val av vårdcentral – Förutsättningar för kvalitet</w:t>
      </w:r>
      <w:r>
        <w:t xml:space="preserve">skonkurrens i vårdvalssystemen (Konkurrensverket </w:t>
      </w:r>
      <w:r w:rsidRPr="00990A1A">
        <w:t>2012:2</w:t>
      </w:r>
      <w:r>
        <w:t>)</w:t>
      </w:r>
      <w:r w:rsidRPr="00990A1A">
        <w:t>.</w:t>
      </w:r>
    </w:p>
  </w:footnote>
  <w:footnote w:id="24">
    <w:p w14:paraId="375F9B9A" w14:textId="65DA2F95" w:rsidR="00756367" w:rsidRDefault="00756367">
      <w:pPr>
        <w:pStyle w:val="Fotnotstext"/>
      </w:pPr>
      <w:r>
        <w:rPr>
          <w:rStyle w:val="Fotnotsreferens"/>
        </w:rPr>
        <w:footnoteRef/>
      </w:r>
      <w:r>
        <w:t xml:space="preserve"> Vem har vårdvalet gynnat? – En jämförande studie mellan tre landsting före och efter vårdvalets införande i primärvården (Myndigheten för vårdanalys 2013:1).</w:t>
      </w:r>
    </w:p>
  </w:footnote>
  <w:footnote w:id="25">
    <w:p w14:paraId="44DC04B9" w14:textId="49E39A47" w:rsidR="00756367" w:rsidRDefault="00756367">
      <w:pPr>
        <w:pStyle w:val="Fotnotstext"/>
      </w:pPr>
      <w:r>
        <w:rPr>
          <w:rStyle w:val="Fotnotsreferens"/>
        </w:rPr>
        <w:footnoteRef/>
      </w:r>
      <w:r>
        <w:t xml:space="preserve"> Med områden avses antingen medicinska specialistområden eller särskilda åtgärder för diagnoser, t.ex. neurologi, ortopedi, reumatologi, förlossningsverksamhet och barnhälsovård.</w:t>
      </w:r>
    </w:p>
  </w:footnote>
  <w:footnote w:id="26">
    <w:p w14:paraId="69E13092" w14:textId="5AF34EE5" w:rsidR="00756367" w:rsidRPr="005E513E" w:rsidRDefault="00756367">
      <w:pPr>
        <w:pStyle w:val="Fotnotstext"/>
      </w:pPr>
      <w:r>
        <w:rPr>
          <w:rStyle w:val="Fotnotsreferens"/>
        </w:rPr>
        <w:footnoteRef/>
      </w:r>
      <w:r>
        <w:t xml:space="preserve"> </w:t>
      </w:r>
      <w:r w:rsidRPr="00B96599">
        <w:t>Sammanställning över beslutsläge inom vårdval i landsting o</w:t>
      </w:r>
      <w:r>
        <w:t xml:space="preserve">ch regioner enligt </w:t>
      </w:r>
      <w:r w:rsidRPr="00566D14">
        <w:rPr>
          <w:sz w:val="14"/>
        </w:rPr>
        <w:t xml:space="preserve">LOV </w:t>
      </w:r>
      <w:r w:rsidRPr="005E513E">
        <w:t>(Sveriges Kommuner och Landsting 2012)</w:t>
      </w:r>
    </w:p>
  </w:footnote>
  <w:footnote w:id="27">
    <w:p w14:paraId="7F1131C5" w14:textId="4206ED59" w:rsidR="00756367" w:rsidRDefault="00756367">
      <w:pPr>
        <w:pStyle w:val="Fotnotstext"/>
      </w:pPr>
      <w:r>
        <w:rPr>
          <w:rStyle w:val="Fotnotsreferens"/>
        </w:rPr>
        <w:footnoteRef/>
      </w:r>
      <w:r>
        <w:t xml:space="preserve"> Grönt ljus för Ö</w:t>
      </w:r>
      <w:r w:rsidRPr="00843CC6">
        <w:t>ppna jämförelser?</w:t>
      </w:r>
      <w:r>
        <w:t xml:space="preserve"> (Myndigheten för vårdanalys 2012:4).</w:t>
      </w:r>
    </w:p>
  </w:footnote>
  <w:footnote w:id="28">
    <w:p w14:paraId="6F284C3D" w14:textId="77777777" w:rsidR="00756367" w:rsidRDefault="00756367" w:rsidP="001F7DEB">
      <w:pPr>
        <w:pStyle w:val="Fotnotstext"/>
      </w:pPr>
      <w:r>
        <w:rPr>
          <w:rStyle w:val="Fotnotsreferens"/>
        </w:rPr>
        <w:footnoteRef/>
      </w:r>
      <w:r>
        <w:t xml:space="preserve"> Uppsökande verksamhet och nödvändig tandvård åt äldre och funktionshindrade samt tandvård som ett led i sjukdomsbehandlingen (Sveriges Kommuner och Landsting 2012).</w:t>
      </w:r>
    </w:p>
  </w:footnote>
  <w:footnote w:id="29">
    <w:p w14:paraId="4DE2ACA6" w14:textId="042B85D7" w:rsidR="00756367" w:rsidRDefault="00756367" w:rsidP="00E80303">
      <w:pPr>
        <w:pStyle w:val="Fotnotstext"/>
      </w:pPr>
      <w:r>
        <w:rPr>
          <w:rStyle w:val="Fotnotsreferens"/>
        </w:rPr>
        <w:footnoteRef/>
      </w:r>
      <w:r>
        <w:t xml:space="preserve"> Läkemedelsförsäljningen i Sverige – analys och progos (Socialstyrelsen 2012).</w:t>
      </w:r>
    </w:p>
  </w:footnote>
  <w:footnote w:id="30">
    <w:p w14:paraId="0C063D57" w14:textId="6330BAF3" w:rsidR="00756367" w:rsidRDefault="00756367" w:rsidP="00E80303">
      <w:pPr>
        <w:pStyle w:val="Fotnotstext"/>
      </w:pPr>
      <w:r>
        <w:rPr>
          <w:rStyle w:val="Fotnotsreferens"/>
        </w:rPr>
        <w:footnoteRef/>
      </w:r>
      <w:r>
        <w:t xml:space="preserve"> </w:t>
      </w:r>
      <w:r w:rsidRPr="00542A51">
        <w:t>Val av vårdcentral – Förutsättningar för kvalitetskonkurrens i vårdvalssystemen</w:t>
      </w:r>
      <w:r>
        <w:t xml:space="preserve"> (Konkurrensverket </w:t>
      </w:r>
      <w:r w:rsidRPr="00542A51">
        <w:t>2012:2</w:t>
      </w:r>
      <w:r>
        <w:t>).</w:t>
      </w:r>
    </w:p>
  </w:footnote>
  <w:footnote w:id="31">
    <w:p w14:paraId="666BEEB2" w14:textId="34C40697" w:rsidR="00756367" w:rsidRDefault="00756367" w:rsidP="00E80303">
      <w:pPr>
        <w:pStyle w:val="Fotnotstext"/>
      </w:pPr>
      <w:r>
        <w:rPr>
          <w:rStyle w:val="Fotnotsreferens"/>
        </w:rPr>
        <w:footnoteRef/>
      </w:r>
      <w:r>
        <w:t xml:space="preserve"> </w:t>
      </w:r>
      <w:r w:rsidRPr="00542A51">
        <w:t>Köp av verksamhet kommuner och landsting 2006</w:t>
      </w:r>
      <w:r>
        <w:t>–</w:t>
      </w:r>
      <w:r w:rsidRPr="00542A51">
        <w:t>2011</w:t>
      </w:r>
      <w:r>
        <w:t xml:space="preserve"> (Sveriges Kommuner och Landsting 2012)</w:t>
      </w:r>
      <w:r w:rsidRPr="00542A51">
        <w:t>.</w:t>
      </w:r>
    </w:p>
  </w:footnote>
  <w:footnote w:id="32">
    <w:p w14:paraId="55B1166D" w14:textId="056990D9" w:rsidR="00756367" w:rsidRDefault="00756367" w:rsidP="00E80303">
      <w:pPr>
        <w:pStyle w:val="Fotnotstext"/>
      </w:pPr>
      <w:r w:rsidRPr="00E127D5">
        <w:rPr>
          <w:rStyle w:val="Fotnotsreferens"/>
        </w:rPr>
        <w:footnoteRef/>
      </w:r>
      <w:r w:rsidRPr="00E127D5">
        <w:t xml:space="preserve"> Förutsättningar för kvalite</w:t>
      </w:r>
      <w:r>
        <w:t>tskonkurrens i vårdvalssystemen</w:t>
      </w:r>
      <w:r w:rsidRPr="00E127D5">
        <w:t xml:space="preserve"> </w:t>
      </w:r>
      <w:r>
        <w:t xml:space="preserve">(Konkurrensverket </w:t>
      </w:r>
      <w:r w:rsidRPr="00E127D5">
        <w:t>2012:2</w:t>
      </w:r>
      <w:r>
        <w:t>).</w:t>
      </w:r>
    </w:p>
  </w:footnote>
  <w:footnote w:id="33">
    <w:p w14:paraId="7A940835" w14:textId="5CB3321E" w:rsidR="00756367" w:rsidRDefault="00756367" w:rsidP="00AE1000">
      <w:pPr>
        <w:pStyle w:val="Fotnotstext"/>
      </w:pPr>
      <w:r>
        <w:rPr>
          <w:rStyle w:val="Fotnotsreferens"/>
        </w:rPr>
        <w:footnoteRef/>
      </w:r>
      <w:r>
        <w:t xml:space="preserve"> Nationella planeringsstödet 2013 – tillgång och efterfrågan på vissa personalgrupper inom hälso- och sjukvård samt tandvård (Socialstyrelsen). </w:t>
      </w:r>
    </w:p>
  </w:footnote>
  <w:footnote w:id="34">
    <w:p w14:paraId="05B645CB" w14:textId="37B1158E" w:rsidR="00756367" w:rsidRDefault="00756367">
      <w:pPr>
        <w:pStyle w:val="Fotnotstext"/>
      </w:pPr>
      <w:r>
        <w:rPr>
          <w:rStyle w:val="Fotnotsreferens"/>
        </w:rPr>
        <w:footnoteRef/>
      </w:r>
      <w:r>
        <w:t xml:space="preserve"> Nationella planeringsstödet 2013 – tillgång och efterfrågan på vissa personalgrupper inom hälso- och sjukvård samt tandvård (Socialstyrelsen). </w:t>
      </w:r>
    </w:p>
  </w:footnote>
  <w:footnote w:id="35">
    <w:p w14:paraId="3CA02954" w14:textId="76069751" w:rsidR="00756367" w:rsidRDefault="00756367" w:rsidP="00E80303">
      <w:pPr>
        <w:pStyle w:val="Fotnotstext"/>
      </w:pPr>
      <w:r>
        <w:rPr>
          <w:rStyle w:val="Fotnotsreferens"/>
        </w:rPr>
        <w:footnoteRef/>
      </w:r>
      <w:r>
        <w:t xml:space="preserve"> Nationella planeringsstödet 2013 – tillgång och efterfrågan på vissa personalgrupper inom hälso- och sjukvård samt tandvård (Socialstyrelsen).</w:t>
      </w:r>
    </w:p>
  </w:footnote>
  <w:footnote w:id="36">
    <w:p w14:paraId="675E5846" w14:textId="0B6F00DF" w:rsidR="00756367" w:rsidRDefault="00756367" w:rsidP="00E80303">
      <w:pPr>
        <w:pStyle w:val="Fotnotstext"/>
      </w:pPr>
      <w:r>
        <w:rPr>
          <w:rStyle w:val="Fotnotsreferens"/>
        </w:rPr>
        <w:footnoteRef/>
      </w:r>
      <w:r>
        <w:t xml:space="preserve"> </w:t>
      </w:r>
      <w:r w:rsidRPr="00FC4A17">
        <w:t>Lägesrapport 2013</w:t>
      </w:r>
      <w:r>
        <w:t xml:space="preserve"> (Socialstyrelsen 2013)</w:t>
      </w:r>
      <w:r w:rsidRPr="00FC4A17">
        <w:t>.</w:t>
      </w:r>
    </w:p>
  </w:footnote>
  <w:footnote w:id="37">
    <w:p w14:paraId="296D70B0" w14:textId="6FC0AE2D" w:rsidR="00756367" w:rsidRDefault="00756367" w:rsidP="00E80303">
      <w:pPr>
        <w:pStyle w:val="Fotnotstext"/>
      </w:pPr>
      <w:r>
        <w:rPr>
          <w:rStyle w:val="Fotnotsreferens"/>
        </w:rPr>
        <w:footnoteRef/>
      </w:r>
      <w:r>
        <w:t xml:space="preserve"> Stöd till personer som vårdar eller stödjer närstående (Socialstyrelsen 2012).</w:t>
      </w:r>
    </w:p>
  </w:footnote>
  <w:footnote w:id="38">
    <w:p w14:paraId="6688E20F" w14:textId="4AB7AD37" w:rsidR="00756367" w:rsidRDefault="00756367">
      <w:pPr>
        <w:pStyle w:val="Fotnotstext"/>
      </w:pPr>
      <w:r>
        <w:rPr>
          <w:rStyle w:val="Fotnotsreferens"/>
        </w:rPr>
        <w:footnoteRef/>
      </w:r>
      <w:r>
        <w:t xml:space="preserve"> Välfärdsteknologi inom äldreomsorgen (Hjälpmedelsinstitutet 2012).</w:t>
      </w:r>
    </w:p>
  </w:footnote>
  <w:footnote w:id="39">
    <w:p w14:paraId="2C553649" w14:textId="019BDC6B" w:rsidR="00756367" w:rsidRDefault="00756367" w:rsidP="00E80303">
      <w:pPr>
        <w:pStyle w:val="Fotnotstext"/>
      </w:pPr>
      <w:r>
        <w:rPr>
          <w:rStyle w:val="Fotnotsreferens"/>
        </w:rPr>
        <w:footnoteRef/>
      </w:r>
      <w:r>
        <w:t xml:space="preserve"> Statistiska centralbyrån, Statistiska meddelanden OE 30 SM 1201, OE 25 SM 0701 och OE 25 SM 0801.  </w:t>
      </w:r>
    </w:p>
    <w:p w14:paraId="5C106A61" w14:textId="77777777" w:rsidR="00756367" w:rsidRDefault="00756367">
      <w:pPr>
        <w:pStyle w:val="Fotnotstext"/>
      </w:pPr>
    </w:p>
  </w:footnote>
  <w:footnote w:id="40">
    <w:p w14:paraId="7CCDFF99" w14:textId="08EFAF54" w:rsidR="00756367" w:rsidRDefault="00756367">
      <w:pPr>
        <w:pStyle w:val="Fotnotstext"/>
      </w:pPr>
      <w:r>
        <w:rPr>
          <w:rStyle w:val="Fotnotsreferens"/>
        </w:rPr>
        <w:footnoteRef/>
      </w:r>
      <w:r>
        <w:t xml:space="preserve"> Vad tycker de äldre om äldreomsorgen? (Socialstyrelsen 2012). </w:t>
      </w:r>
    </w:p>
  </w:footnote>
  <w:footnote w:id="41">
    <w:p w14:paraId="05D39429" w14:textId="5DFE2094" w:rsidR="00756367" w:rsidRDefault="00756367">
      <w:pPr>
        <w:pStyle w:val="Fotnotstext"/>
      </w:pPr>
      <w:r>
        <w:rPr>
          <w:rStyle w:val="Fotnotsreferens"/>
        </w:rPr>
        <w:footnoteRef/>
      </w:r>
      <w:r>
        <w:t xml:space="preserve"> Utvärdering av investeringsstödet till äldrebostäder (</w:t>
      </w:r>
      <w:r w:rsidRPr="00B96FA4">
        <w:t>Boverket 2013:7</w:t>
      </w:r>
      <w:r>
        <w:t>).</w:t>
      </w:r>
    </w:p>
  </w:footnote>
  <w:footnote w:id="42">
    <w:p w14:paraId="20E79AE0" w14:textId="3FE14E2D" w:rsidR="00756367" w:rsidRDefault="00756367">
      <w:pPr>
        <w:pStyle w:val="Fotnotstext"/>
      </w:pPr>
      <w:r>
        <w:rPr>
          <w:rStyle w:val="Fotnotsreferens"/>
        </w:rPr>
        <w:footnoteRef/>
      </w:r>
      <w:r>
        <w:t xml:space="preserve"> Stimulansbidrag LOV – delrapport 2013 (</w:t>
      </w:r>
      <w:r w:rsidRPr="00584FCE">
        <w:t>Socialstyrelsen</w:t>
      </w:r>
      <w:r>
        <w:t xml:space="preserve"> 2013). </w:t>
      </w:r>
    </w:p>
  </w:footnote>
  <w:footnote w:id="43">
    <w:p w14:paraId="702D3CC4" w14:textId="72C323A3" w:rsidR="00756367" w:rsidRDefault="00756367">
      <w:pPr>
        <w:pStyle w:val="Fotnotstext"/>
      </w:pPr>
      <w:r>
        <w:rPr>
          <w:rStyle w:val="Fotnotsreferens"/>
        </w:rPr>
        <w:footnoteRef/>
      </w:r>
      <w:r w:rsidRPr="00DC5770">
        <w:t xml:space="preserve"> Lägesrapport 2013</w:t>
      </w:r>
      <w:r>
        <w:t xml:space="preserve"> (Socialstyrelsen 2013).</w:t>
      </w:r>
    </w:p>
  </w:footnote>
  <w:footnote w:id="44">
    <w:p w14:paraId="128130A7" w14:textId="22516FF8" w:rsidR="00756367" w:rsidRDefault="00756367">
      <w:pPr>
        <w:pStyle w:val="Fotnotstext"/>
      </w:pPr>
      <w:r>
        <w:rPr>
          <w:rStyle w:val="Fotnotsreferens"/>
        </w:rPr>
        <w:footnoteRef/>
      </w:r>
      <w:r w:rsidRPr="00DC5770">
        <w:t xml:space="preserve"> Lägesrapport 2013</w:t>
      </w:r>
      <w:r>
        <w:t xml:space="preserve"> (Socialstyrelsen 2013)</w:t>
      </w:r>
      <w:r w:rsidRPr="00DC5770">
        <w:t>.</w:t>
      </w:r>
    </w:p>
  </w:footnote>
  <w:footnote w:id="45">
    <w:p w14:paraId="01343D7B" w14:textId="6A028B2F" w:rsidR="00756367" w:rsidRDefault="00756367">
      <w:pPr>
        <w:pStyle w:val="Fotnotstext"/>
      </w:pPr>
      <w:r>
        <w:rPr>
          <w:rStyle w:val="Fotnotsreferens"/>
        </w:rPr>
        <w:footnoteRef/>
      </w:r>
      <w:r>
        <w:t xml:space="preserve"> Personer med funktionsnedsätting – insatser enligt LSS år 2011 (Socialstyrelsen).</w:t>
      </w:r>
    </w:p>
  </w:footnote>
  <w:footnote w:id="46">
    <w:p w14:paraId="4C273DBF" w14:textId="63158922" w:rsidR="00756367" w:rsidRDefault="00756367">
      <w:pPr>
        <w:pStyle w:val="Fotnotstext"/>
      </w:pPr>
      <w:r>
        <w:rPr>
          <w:rStyle w:val="Fotnotsreferens"/>
        </w:rPr>
        <w:footnoteRef/>
      </w:r>
      <w:r>
        <w:t xml:space="preserve"> </w:t>
      </w:r>
      <w:r w:rsidRPr="00F75F4B">
        <w:t>Äldrevård och omsorg den 7 april 2012 – kommunala insatser enligt SoL samt HSL</w:t>
      </w:r>
      <w:r>
        <w:t xml:space="preserve"> (Socialstyrelsen)</w:t>
      </w:r>
      <w:r w:rsidRPr="00F75F4B">
        <w:t>.</w:t>
      </w:r>
      <w:r>
        <w:t xml:space="preserve"> </w:t>
      </w:r>
    </w:p>
  </w:footnote>
  <w:footnote w:id="47">
    <w:p w14:paraId="1878ACB8" w14:textId="15E47D5B" w:rsidR="00756367" w:rsidRDefault="00756367" w:rsidP="00E80303">
      <w:pPr>
        <w:pStyle w:val="Fotnotstext"/>
      </w:pPr>
      <w:r>
        <w:rPr>
          <w:rStyle w:val="Fotnotsreferens"/>
        </w:rPr>
        <w:footnoteRef/>
      </w:r>
      <w:r>
        <w:t xml:space="preserve"> Lägesrapport 2013 (Socialstyrelsen 2013).</w:t>
      </w:r>
    </w:p>
  </w:footnote>
  <w:footnote w:id="48">
    <w:p w14:paraId="6886D619" w14:textId="54D55E07" w:rsidR="00756367" w:rsidRDefault="00756367" w:rsidP="00E80303">
      <w:pPr>
        <w:pStyle w:val="Fotnotstext"/>
      </w:pPr>
      <w:r>
        <w:rPr>
          <w:rStyle w:val="Fotnotsreferens"/>
        </w:rPr>
        <w:footnoteRef/>
      </w:r>
      <w:r>
        <w:t xml:space="preserve"> Lägesrapport 2013 (Socialstyrelsen 2013).</w:t>
      </w:r>
    </w:p>
  </w:footnote>
  <w:footnote w:id="49">
    <w:p w14:paraId="10E7CCBC" w14:textId="283FA94A" w:rsidR="00756367" w:rsidRDefault="00756367">
      <w:pPr>
        <w:pStyle w:val="Fotnotstext"/>
      </w:pPr>
      <w:r>
        <w:rPr>
          <w:rStyle w:val="Fotnotsreferens"/>
        </w:rPr>
        <w:footnoteRef/>
      </w:r>
      <w:r>
        <w:t xml:space="preserve"> Socialstyrelsen 2012, Redovisning av uppdraget om bidrag till sysselsättning för personer med psykisk funktionsnedsättning (dnr 6.2.9-30813/2011).</w:t>
      </w:r>
    </w:p>
  </w:footnote>
  <w:footnote w:id="50">
    <w:p w14:paraId="27A60B0F" w14:textId="22114AE4" w:rsidR="00756367" w:rsidRDefault="00756367">
      <w:pPr>
        <w:pStyle w:val="Fotnotstext"/>
      </w:pPr>
      <w:r>
        <w:rPr>
          <w:rStyle w:val="Fotnotsreferens"/>
        </w:rPr>
        <w:footnoteRef/>
      </w:r>
      <w:r>
        <w:t xml:space="preserve"> Lägesrapport 2013 (Socialstyrelsen 2013).</w:t>
      </w:r>
    </w:p>
  </w:footnote>
  <w:footnote w:id="51">
    <w:p w14:paraId="28031239" w14:textId="4391C797" w:rsidR="00756367" w:rsidRDefault="00756367">
      <w:pPr>
        <w:pStyle w:val="Fotnotstext"/>
      </w:pPr>
      <w:r>
        <w:rPr>
          <w:rStyle w:val="Fotnotsreferens"/>
        </w:rPr>
        <w:footnoteRef/>
      </w:r>
      <w:r>
        <w:t xml:space="preserve"> </w:t>
      </w:r>
      <w:r w:rsidRPr="00644F6B">
        <w:t>Nationell tillsyn av kommunernas insatser till personer med psykisk funktionsnedsättning 2009–2011</w:t>
      </w:r>
      <w:r>
        <w:t xml:space="preserve"> (Socialstyrelsen 2012).</w:t>
      </w:r>
    </w:p>
  </w:footnote>
  <w:footnote w:id="52">
    <w:p w14:paraId="18DECB08" w14:textId="3F4F6449" w:rsidR="00756367" w:rsidRDefault="00756367">
      <w:pPr>
        <w:pStyle w:val="Fotnotstext"/>
      </w:pPr>
      <w:r>
        <w:rPr>
          <w:rStyle w:val="Fotnotsreferens"/>
        </w:rPr>
        <w:footnoteRef/>
      </w:r>
      <w:r>
        <w:t xml:space="preserve"> Lägesrapport 2013 (Socialstyrelsen 2013).</w:t>
      </w:r>
    </w:p>
  </w:footnote>
  <w:footnote w:id="53">
    <w:p w14:paraId="361FBFD5" w14:textId="65EF7A35" w:rsidR="00756367" w:rsidRDefault="00756367">
      <w:pPr>
        <w:pStyle w:val="Fotnotstext"/>
      </w:pPr>
      <w:r>
        <w:rPr>
          <w:rStyle w:val="Fotnotsreferens"/>
        </w:rPr>
        <w:footnoteRef/>
      </w:r>
      <w:r>
        <w:t xml:space="preserve"> </w:t>
      </w:r>
      <w:r w:rsidRPr="00EB645E">
        <w:t>Nationell tillsyn av kommunernas insatser till personer med psykisk funktionsnedsättning 2009–2011</w:t>
      </w:r>
      <w:r>
        <w:t xml:space="preserve"> (Socialstyrelsen 2012).</w:t>
      </w:r>
    </w:p>
  </w:footnote>
  <w:footnote w:id="54">
    <w:p w14:paraId="7B0F249E" w14:textId="521D303D" w:rsidR="00756367" w:rsidRDefault="00756367">
      <w:pPr>
        <w:pStyle w:val="Fotnotstext"/>
      </w:pPr>
      <w:r>
        <w:rPr>
          <w:rStyle w:val="Fotnotsreferens"/>
        </w:rPr>
        <w:footnoteRef/>
      </w:r>
      <w:r>
        <w:t xml:space="preserve"> Lägesrapport 2013 (Socialstyrelsen 2013).</w:t>
      </w:r>
    </w:p>
  </w:footnote>
  <w:footnote w:id="55">
    <w:p w14:paraId="0EFCC43A" w14:textId="7A1062B2" w:rsidR="00756367" w:rsidRDefault="00756367">
      <w:pPr>
        <w:pStyle w:val="Fotnotstext"/>
      </w:pPr>
      <w:r>
        <w:rPr>
          <w:rStyle w:val="Fotnotsreferens"/>
        </w:rPr>
        <w:footnoteRef/>
      </w:r>
      <w:r>
        <w:t xml:space="preserve"> Lägesrapport 2013 (Socialstyrelsen 2013).</w:t>
      </w:r>
    </w:p>
  </w:footnote>
  <w:footnote w:id="56">
    <w:p w14:paraId="12009E18" w14:textId="3DC687BB" w:rsidR="00756367" w:rsidRDefault="00756367">
      <w:pPr>
        <w:pStyle w:val="Fotnotstext"/>
      </w:pPr>
      <w:r>
        <w:rPr>
          <w:rStyle w:val="Fotnotsreferens"/>
        </w:rPr>
        <w:footnoteRef/>
      </w:r>
      <w:r>
        <w:t xml:space="preserve"> Lägesrapport 2013 (Socialstyrelsen 2013).</w:t>
      </w:r>
    </w:p>
  </w:footnote>
  <w:footnote w:id="57">
    <w:p w14:paraId="3CBDBAF6" w14:textId="50220B85" w:rsidR="00756367" w:rsidRDefault="00756367" w:rsidP="00E80303">
      <w:pPr>
        <w:pStyle w:val="Fotnotstext"/>
      </w:pPr>
      <w:r>
        <w:rPr>
          <w:rStyle w:val="Fotnotsreferens"/>
        </w:rPr>
        <w:footnoteRef/>
      </w:r>
      <w:r>
        <w:t xml:space="preserve"> Kompetenssatsning 2009–2011, delrapport 3 (Socialstyrelsen 2012).</w:t>
      </w:r>
    </w:p>
  </w:footnote>
  <w:footnote w:id="58">
    <w:p w14:paraId="55BA4AB4" w14:textId="0C49D066" w:rsidR="00756367" w:rsidRDefault="00756367" w:rsidP="00E80303">
      <w:pPr>
        <w:pStyle w:val="Fotnotstext"/>
      </w:pPr>
      <w:r>
        <w:rPr>
          <w:rStyle w:val="Fotnotsreferens"/>
        </w:rPr>
        <w:footnoteRef/>
      </w:r>
      <w:r>
        <w:t xml:space="preserve"> Personer med funktionsnedsättning – insatser enligt LSS år 2011 (Socialstyrelsen 2012).</w:t>
      </w:r>
    </w:p>
  </w:footnote>
  <w:footnote w:id="59">
    <w:p w14:paraId="66D0C556" w14:textId="0A359359" w:rsidR="00756367" w:rsidRDefault="00756367">
      <w:pPr>
        <w:pStyle w:val="Fotnotstext"/>
      </w:pPr>
      <w:r>
        <w:rPr>
          <w:rStyle w:val="Fotnotsreferens"/>
        </w:rPr>
        <w:footnoteRef/>
      </w:r>
      <w:r>
        <w:t xml:space="preserve"> Lägesrapport 2013 (Socialstyrelsen 2013).</w:t>
      </w:r>
    </w:p>
  </w:footnote>
  <w:footnote w:id="60">
    <w:p w14:paraId="722F6E4C" w14:textId="18285A8C" w:rsidR="00756367" w:rsidRDefault="00756367">
      <w:pPr>
        <w:pStyle w:val="Fotnotstext"/>
      </w:pPr>
      <w:r>
        <w:rPr>
          <w:rStyle w:val="Fotnotsreferens"/>
        </w:rPr>
        <w:footnoteRef/>
      </w:r>
      <w:r>
        <w:t xml:space="preserve"> Statistiska centralbyrån, räkenskapssammandraget.</w:t>
      </w:r>
    </w:p>
  </w:footnote>
  <w:footnote w:id="61">
    <w:p w14:paraId="20A755B1" w14:textId="08E60AD3" w:rsidR="00756367" w:rsidRDefault="00756367">
      <w:pPr>
        <w:pStyle w:val="Fotnotstext"/>
      </w:pPr>
      <w:r>
        <w:rPr>
          <w:rStyle w:val="Fotnotsreferens"/>
        </w:rPr>
        <w:footnoteRef/>
      </w:r>
      <w:r>
        <w:t xml:space="preserve"> </w:t>
      </w:r>
      <w:r w:rsidRPr="00043209">
        <w:t>S</w:t>
      </w:r>
      <w:r>
        <w:t xml:space="preserve">tatistiska centralbyrån </w:t>
      </w:r>
      <w:r w:rsidRPr="00043209">
        <w:t>(2012), Arbetskraftsbarometern 2012.</w:t>
      </w:r>
    </w:p>
  </w:footnote>
  <w:footnote w:id="62">
    <w:p w14:paraId="4E8F3959" w14:textId="1F2CD310" w:rsidR="00756367" w:rsidRDefault="00756367">
      <w:pPr>
        <w:pStyle w:val="Fotnotstext"/>
      </w:pPr>
      <w:r>
        <w:rPr>
          <w:rStyle w:val="Fotnotsreferens"/>
        </w:rPr>
        <w:footnoteRef/>
      </w:r>
      <w:r>
        <w:t xml:space="preserve"> Statistik över försörjningshinder och ändamål med ekonomiskt bistånd (Socialstyrelsen 2012). </w:t>
      </w:r>
    </w:p>
  </w:footnote>
  <w:footnote w:id="63">
    <w:p w14:paraId="6797E133" w14:textId="13744FB1" w:rsidR="00756367" w:rsidRDefault="00756367">
      <w:pPr>
        <w:pStyle w:val="Fotnotstext"/>
      </w:pPr>
      <w:r>
        <w:rPr>
          <w:rStyle w:val="Fotnotsreferens"/>
        </w:rPr>
        <w:footnoteRef/>
      </w:r>
      <w:r>
        <w:t xml:space="preserve"> Öppna jämförelser av barn- och ungdomsvård 2012 (Socialstyrelsen 2012).</w:t>
      </w:r>
    </w:p>
  </w:footnote>
  <w:footnote w:id="64">
    <w:p w14:paraId="48A74183" w14:textId="3C3B9212" w:rsidR="00756367" w:rsidRDefault="00756367">
      <w:pPr>
        <w:pStyle w:val="Fotnotstext"/>
      </w:pPr>
      <w:r>
        <w:rPr>
          <w:rStyle w:val="Fotnotsreferens"/>
        </w:rPr>
        <w:footnoteRef/>
      </w:r>
      <w:r>
        <w:t xml:space="preserve"> </w:t>
      </w:r>
      <w:r w:rsidRPr="00DD120F">
        <w:t>Socialstyrelsen</w:t>
      </w:r>
      <w:r>
        <w:t xml:space="preserve"> (2012)</w:t>
      </w:r>
      <w:r w:rsidRPr="00DD120F">
        <w:t xml:space="preserve"> statistik lex Sarah-anmälningar</w:t>
      </w:r>
      <w:r>
        <w:t>.</w:t>
      </w:r>
    </w:p>
  </w:footnote>
  <w:footnote w:id="65">
    <w:p w14:paraId="53890C37" w14:textId="67356D38" w:rsidR="00756367" w:rsidRDefault="00756367">
      <w:pPr>
        <w:pStyle w:val="Fotnotstext"/>
      </w:pPr>
      <w:r>
        <w:rPr>
          <w:rStyle w:val="Fotnotsreferens"/>
        </w:rPr>
        <w:footnoteRef/>
      </w:r>
      <w:r w:rsidRPr="008B282F">
        <w:t xml:space="preserve"> Tillsynsrapport 2012</w:t>
      </w:r>
      <w:r w:rsidRPr="00AC2011">
        <w:t xml:space="preserve"> </w:t>
      </w:r>
      <w:r>
        <w:t>(Socialstyrelsen 2012).</w:t>
      </w:r>
    </w:p>
  </w:footnote>
  <w:footnote w:id="66">
    <w:p w14:paraId="4BA67AB6" w14:textId="47E75391" w:rsidR="00756367" w:rsidRDefault="00756367">
      <w:pPr>
        <w:pStyle w:val="Fotnotstext"/>
      </w:pPr>
      <w:r>
        <w:rPr>
          <w:rStyle w:val="Fotnotsreferens"/>
        </w:rPr>
        <w:footnoteRef/>
      </w:r>
      <w:r>
        <w:t xml:space="preserve"> </w:t>
      </w:r>
      <w:r w:rsidRPr="008B282F">
        <w:t>Öppna jämförelser av barn och ungdomsvård 2012</w:t>
      </w:r>
      <w:r w:rsidRPr="00AC2011">
        <w:t xml:space="preserve"> </w:t>
      </w:r>
      <w:r>
        <w:t>(Socialstyrelsen 2012).</w:t>
      </w:r>
    </w:p>
  </w:footnote>
  <w:footnote w:id="67">
    <w:p w14:paraId="4CBE8510" w14:textId="4B56BE08" w:rsidR="00756367" w:rsidRDefault="00756367">
      <w:pPr>
        <w:pStyle w:val="Fotnotstext"/>
      </w:pPr>
      <w:r>
        <w:rPr>
          <w:rStyle w:val="Fotnotsreferens"/>
        </w:rPr>
        <w:footnoteRef/>
      </w:r>
      <w:r>
        <w:t xml:space="preserve"> </w:t>
      </w:r>
      <w:r w:rsidRPr="008B282F">
        <w:t>Öppna jämförelser av barn och ungdomsvård 2012</w:t>
      </w:r>
      <w:r w:rsidRPr="00AC2011">
        <w:t xml:space="preserve"> </w:t>
      </w:r>
      <w:r>
        <w:t>(Socialstyrelsen 2012).</w:t>
      </w:r>
    </w:p>
  </w:footnote>
  <w:footnote w:id="68">
    <w:p w14:paraId="440394B3" w14:textId="7AE55E9B" w:rsidR="00756367" w:rsidRDefault="00756367">
      <w:pPr>
        <w:pStyle w:val="Fotnotstext"/>
      </w:pPr>
      <w:r>
        <w:rPr>
          <w:rStyle w:val="Fotnotsreferens"/>
        </w:rPr>
        <w:footnoteRef/>
      </w:r>
      <w:r w:rsidRPr="008B282F">
        <w:t xml:space="preserve"> Tillsynsrapport 2012</w:t>
      </w:r>
      <w:r>
        <w:t xml:space="preserve"> (Socialstyrelsen 2012).</w:t>
      </w:r>
    </w:p>
  </w:footnote>
  <w:footnote w:id="69">
    <w:p w14:paraId="586C615B" w14:textId="47E0DA6D" w:rsidR="00756367" w:rsidRDefault="00756367">
      <w:pPr>
        <w:pStyle w:val="Fotnotstext"/>
      </w:pPr>
      <w:r>
        <w:rPr>
          <w:rStyle w:val="Fotnotsreferens"/>
        </w:rPr>
        <w:footnoteRef/>
      </w:r>
      <w:r w:rsidRPr="008B282F">
        <w:t xml:space="preserve"> Tillsynsrapport 2012</w:t>
      </w:r>
      <w:r w:rsidRPr="00AC2011">
        <w:t xml:space="preserve"> </w:t>
      </w:r>
      <w:r>
        <w:t>(Socialstyrelsen 2012)</w:t>
      </w:r>
      <w:r w:rsidRPr="008B282F">
        <w:t>.</w:t>
      </w:r>
    </w:p>
  </w:footnote>
  <w:footnote w:id="70">
    <w:p w14:paraId="50DFC117" w14:textId="32C7B881" w:rsidR="00756367" w:rsidRDefault="00756367">
      <w:pPr>
        <w:pStyle w:val="Fotnotstext"/>
      </w:pPr>
      <w:r>
        <w:rPr>
          <w:rStyle w:val="Fotnotsreferens"/>
        </w:rPr>
        <w:footnoteRef/>
      </w:r>
      <w:r w:rsidRPr="008B282F">
        <w:t xml:space="preserve"> Oplanerade avbrott i familjehemsplaceringar av yngre barn och långvarigt placerade barn</w:t>
      </w:r>
      <w:r>
        <w:t xml:space="preserve"> (Socialstyrelsen 2012)</w:t>
      </w:r>
      <w:r w:rsidRPr="008B282F">
        <w:t>.</w:t>
      </w:r>
    </w:p>
  </w:footnote>
  <w:footnote w:id="71">
    <w:p w14:paraId="32FF71D0" w14:textId="2A8EC5A7" w:rsidR="00756367" w:rsidRDefault="00756367">
      <w:pPr>
        <w:pStyle w:val="Fotnotstext"/>
      </w:pPr>
      <w:r>
        <w:rPr>
          <w:rStyle w:val="Fotnotsreferens"/>
        </w:rPr>
        <w:footnoteRef/>
      </w:r>
      <w:r w:rsidRPr="008B282F">
        <w:t xml:space="preserve"> Tillsynsrapport 2012</w:t>
      </w:r>
      <w:r>
        <w:t xml:space="preserve"> (Socialstyrelsen 2012)</w:t>
      </w:r>
      <w:r w:rsidRPr="008B282F">
        <w:t>.</w:t>
      </w:r>
    </w:p>
  </w:footnote>
  <w:footnote w:id="72">
    <w:p w14:paraId="0CBE05F8" w14:textId="1DF9841F" w:rsidR="00756367" w:rsidRDefault="00756367">
      <w:pPr>
        <w:pStyle w:val="Fotnotstext"/>
      </w:pPr>
      <w:r>
        <w:rPr>
          <w:rStyle w:val="Fotnotsreferens"/>
        </w:rPr>
        <w:footnoteRef/>
      </w:r>
      <w:r>
        <w:t xml:space="preserve"> </w:t>
      </w:r>
      <w:r w:rsidRPr="008B282F">
        <w:t>Migrationsverket</w:t>
      </w:r>
      <w:r>
        <w:t>,</w:t>
      </w:r>
      <w:r w:rsidRPr="008B282F">
        <w:t xml:space="preserve"> statistik ö</w:t>
      </w:r>
      <w:r>
        <w:t>ver ensamkommande barn och unga 2004–</w:t>
      </w:r>
      <w:r w:rsidRPr="008B282F">
        <w:t>2012.</w:t>
      </w:r>
    </w:p>
  </w:footnote>
  <w:footnote w:id="73">
    <w:p w14:paraId="2E6D2546" w14:textId="77777777" w:rsidR="00756367" w:rsidRDefault="00756367" w:rsidP="00ED7A25">
      <w:pPr>
        <w:pStyle w:val="Fotnotstext"/>
      </w:pPr>
      <w:r>
        <w:rPr>
          <w:rStyle w:val="Fotnotsreferens"/>
        </w:rPr>
        <w:footnoteRef/>
      </w:r>
      <w:r>
        <w:t xml:space="preserve"> www.skolverket.se/statistik-och-analys/statistik.</w:t>
      </w:r>
    </w:p>
  </w:footnote>
  <w:footnote w:id="74">
    <w:p w14:paraId="66D760E5" w14:textId="4F8F7E56" w:rsidR="00756367" w:rsidRDefault="00756367">
      <w:pPr>
        <w:pStyle w:val="Fotnotstext"/>
      </w:pPr>
      <w:r>
        <w:rPr>
          <w:rStyle w:val="Fotnotsreferens"/>
        </w:rPr>
        <w:footnoteRef/>
      </w:r>
      <w:r w:rsidRPr="00682986">
        <w:t xml:space="preserve"> Ansökningar att starta fristående skola – ansökningsomgång 2012</w:t>
      </w:r>
      <w:r>
        <w:t xml:space="preserve"> (Skolinspektionen 30-2012:1608)</w:t>
      </w:r>
      <w:r w:rsidRPr="00682986">
        <w:t>.</w:t>
      </w:r>
    </w:p>
  </w:footnote>
  <w:footnote w:id="75">
    <w:p w14:paraId="6FAD0E06" w14:textId="2396D150" w:rsidR="00756367" w:rsidRDefault="00756367">
      <w:pPr>
        <w:pStyle w:val="Fotnotstext"/>
      </w:pPr>
      <w:r w:rsidRPr="00A268A6">
        <w:rPr>
          <w:rStyle w:val="Fotnotsreferens"/>
        </w:rPr>
        <w:footnoteRef/>
      </w:r>
      <w:r w:rsidRPr="00A268A6">
        <w:t xml:space="preserve"> Beslut om ansökningar att starta fristående skola – läsåret 2013/14</w:t>
      </w:r>
      <w:r>
        <w:t xml:space="preserve"> (Skolinspektionen).</w:t>
      </w:r>
    </w:p>
  </w:footnote>
  <w:footnote w:id="76">
    <w:p w14:paraId="5CFFFE67" w14:textId="33245A7B" w:rsidR="00756367" w:rsidRDefault="00756367">
      <w:pPr>
        <w:pStyle w:val="Fotnotstext"/>
      </w:pPr>
      <w:r>
        <w:rPr>
          <w:rStyle w:val="Fotnotsreferens"/>
        </w:rPr>
        <w:footnoteRef/>
      </w:r>
      <w:r>
        <w:t xml:space="preserve"> Har den växande friskolesektorn varit bra för elevernas utbildningsresultat på kort och lång sikt? (Institutet för arbetsmarknads- och utbildningspolitisk utvärdering 2012:17).</w:t>
      </w:r>
    </w:p>
  </w:footnote>
  <w:footnote w:id="77">
    <w:p w14:paraId="63CFA9C8" w14:textId="14B001CB" w:rsidR="00756367" w:rsidRDefault="00756367">
      <w:pPr>
        <w:pStyle w:val="Fotnotstext"/>
      </w:pPr>
      <w:r>
        <w:rPr>
          <w:rStyle w:val="Fotnotsreferens"/>
        </w:rPr>
        <w:footnoteRef/>
      </w:r>
      <w:r>
        <w:t xml:space="preserve"> Förskola, före </w:t>
      </w:r>
      <w:r w:rsidRPr="00177312">
        <w:t xml:space="preserve">skola – lärande och </w:t>
      </w:r>
      <w:r>
        <w:t xml:space="preserve">bärande </w:t>
      </w:r>
      <w:r w:rsidRPr="00177312">
        <w:t>(Skolinspektionen</w:t>
      </w:r>
      <w:r>
        <w:t xml:space="preserve"> 2012:7).</w:t>
      </w:r>
    </w:p>
  </w:footnote>
  <w:footnote w:id="78">
    <w:p w14:paraId="30B13ADE" w14:textId="553BB702" w:rsidR="00756367" w:rsidRDefault="00756367">
      <w:pPr>
        <w:pStyle w:val="Fotnotstext"/>
      </w:pPr>
      <w:r>
        <w:rPr>
          <w:rStyle w:val="Fotnotsreferens"/>
        </w:rPr>
        <w:footnoteRef/>
      </w:r>
      <w:r>
        <w:t xml:space="preserve"> Skolverket, Rapport 370 (2012).</w:t>
      </w:r>
    </w:p>
  </w:footnote>
  <w:footnote w:id="79">
    <w:p w14:paraId="1794345D" w14:textId="00FB9E82" w:rsidR="00756367" w:rsidRPr="00F579BA" w:rsidRDefault="00756367" w:rsidP="00F579BA">
      <w:pPr>
        <w:pStyle w:val="Fotnotstext"/>
      </w:pPr>
      <w:r w:rsidRPr="00F579BA">
        <w:rPr>
          <w:rStyle w:val="Fotnotsreferens"/>
          <w:vertAlign w:val="baseline"/>
        </w:rPr>
        <w:footnoteRef/>
      </w:r>
      <w:r w:rsidRPr="00F579BA">
        <w:t xml:space="preserve"> PIRLS</w:t>
      </w:r>
      <w:r>
        <w:t xml:space="preserve"> </w:t>
      </w:r>
      <w:r w:rsidRPr="00F579BA">
        <w:t xml:space="preserve">2011 </w:t>
      </w:r>
      <w:r>
        <w:t>–</w:t>
      </w:r>
      <w:r w:rsidRPr="00F579BA">
        <w:t xml:space="preserve"> Läsförmågan hos svenska elever i årskurs 4 i ett internationellt pe</w:t>
      </w:r>
      <w:r>
        <w:t>rspektiv (Skolverket 2012:381).</w:t>
      </w:r>
    </w:p>
  </w:footnote>
  <w:footnote w:id="80">
    <w:p w14:paraId="2D537269" w14:textId="2D852B51" w:rsidR="00756367" w:rsidRDefault="00756367" w:rsidP="00F579BA">
      <w:pPr>
        <w:pStyle w:val="Fotnotstext"/>
      </w:pPr>
      <w:r w:rsidRPr="00F579BA">
        <w:rPr>
          <w:rStyle w:val="Fotnotsreferens"/>
          <w:vertAlign w:val="baseline"/>
        </w:rPr>
        <w:footnoteRef/>
      </w:r>
      <w:r w:rsidRPr="00F579BA">
        <w:t xml:space="preserve"> TIMMS</w:t>
      </w:r>
      <w:r>
        <w:t xml:space="preserve"> 2011 –</w:t>
      </w:r>
      <w:r w:rsidRPr="00F579BA">
        <w:t xml:space="preserve"> Svenska grundskoleelevers kunskaper i matematik och naturvetenskap i ett internationellt perspektiv (Skolverket 2012:380).</w:t>
      </w:r>
    </w:p>
  </w:footnote>
  <w:footnote w:id="81">
    <w:p w14:paraId="1A2C2EFE" w14:textId="77777777" w:rsidR="00756367" w:rsidRDefault="00756367">
      <w:pPr>
        <w:pStyle w:val="Fotnotstext"/>
      </w:pPr>
      <w:r>
        <w:rPr>
          <w:rStyle w:val="Fotnotsreferens"/>
        </w:rPr>
        <w:footnoteRef/>
      </w:r>
      <w:r>
        <w:t xml:space="preserve"> </w:t>
      </w:r>
      <w:r w:rsidRPr="00FB70C0">
        <w:t>Inklusive kostnad för skolskjuts, nystartade och nedlagda fristående skolor samt ersättningar till andra</w:t>
      </w:r>
      <w:r>
        <w:t xml:space="preserve"> </w:t>
      </w:r>
      <w:r w:rsidRPr="00FB70C0">
        <w:t>utbildningsanordnare.</w:t>
      </w:r>
    </w:p>
  </w:footnote>
  <w:footnote w:id="82">
    <w:p w14:paraId="2C137FAC" w14:textId="77777777" w:rsidR="00756367" w:rsidRDefault="00756367">
      <w:pPr>
        <w:pStyle w:val="Fotnotstext"/>
      </w:pPr>
      <w:r>
        <w:rPr>
          <w:rStyle w:val="Fotnotsreferens"/>
        </w:rPr>
        <w:footnoteRef/>
      </w:r>
      <w:r>
        <w:t xml:space="preserve"> </w:t>
      </w:r>
      <w:r w:rsidRPr="00FB70C0">
        <w:t>Inklusive kostnad för skolskjuts och ersättningar till andra utbildningsanordnare.</w:t>
      </w:r>
    </w:p>
  </w:footnote>
  <w:footnote w:id="83">
    <w:p w14:paraId="0315A236" w14:textId="77777777" w:rsidR="00756367" w:rsidRDefault="00756367">
      <w:pPr>
        <w:pStyle w:val="Fotnotstext"/>
      </w:pPr>
      <w:r>
        <w:rPr>
          <w:rStyle w:val="Fotnotsreferens"/>
        </w:rPr>
        <w:footnoteRef/>
      </w:r>
      <w:r>
        <w:t xml:space="preserve"> </w:t>
      </w:r>
      <w:r w:rsidRPr="00FB70C0">
        <w:t>Inklusive nystartade fristående skolor och nedlagda fristående skolor.</w:t>
      </w:r>
    </w:p>
  </w:footnote>
  <w:footnote w:id="84">
    <w:p w14:paraId="6FFC91FC" w14:textId="77777777" w:rsidR="00756367" w:rsidRDefault="00756367" w:rsidP="00E80303">
      <w:pPr>
        <w:pStyle w:val="Fotnotstext"/>
      </w:pPr>
      <w:r>
        <w:rPr>
          <w:rStyle w:val="Fotnotsreferens"/>
        </w:rPr>
        <w:footnoteRef/>
      </w:r>
      <w:r>
        <w:t xml:space="preserve"> </w:t>
      </w:r>
      <w:r w:rsidRPr="00F77397">
        <w:t>Exkl</w:t>
      </w:r>
      <w:r>
        <w:t>usive</w:t>
      </w:r>
      <w:r w:rsidRPr="00F77397">
        <w:t xml:space="preserve"> nystartade och nedlagda fristående skolor.</w:t>
      </w:r>
    </w:p>
  </w:footnote>
  <w:footnote w:id="85">
    <w:p w14:paraId="47795C5F" w14:textId="6B960895" w:rsidR="00756367" w:rsidRDefault="00756367">
      <w:pPr>
        <w:pStyle w:val="Fotnotstext"/>
      </w:pPr>
      <w:r>
        <w:rPr>
          <w:rStyle w:val="Fotnotsreferens"/>
        </w:rPr>
        <w:footnoteRef/>
      </w:r>
      <w:r>
        <w:t xml:space="preserve"> </w:t>
      </w:r>
      <w:r w:rsidRPr="00F77397">
        <w:t>Exkl</w:t>
      </w:r>
      <w:r>
        <w:t>usive</w:t>
      </w:r>
      <w:r w:rsidRPr="00F77397">
        <w:t xml:space="preserve"> </w:t>
      </w:r>
      <w:r>
        <w:t xml:space="preserve">kostnad för </w:t>
      </w:r>
      <w:r w:rsidRPr="00F77397">
        <w:t>skolskjuts</w:t>
      </w:r>
      <w:r>
        <w:t>.</w:t>
      </w:r>
    </w:p>
  </w:footnote>
  <w:footnote w:id="86">
    <w:p w14:paraId="5079E53D" w14:textId="6E99051C" w:rsidR="00756367" w:rsidRDefault="00756367" w:rsidP="001937FB">
      <w:pPr>
        <w:pStyle w:val="Fotnotstext"/>
      </w:pPr>
      <w:r>
        <w:rPr>
          <w:rStyle w:val="Fotnotsreferens"/>
        </w:rPr>
        <w:footnoteRef/>
      </w:r>
      <w:r>
        <w:t xml:space="preserve"> Sedan 2009 redovisar Skolverket resultatstatistiken för komvux per kalenderår.</w:t>
      </w:r>
    </w:p>
  </w:footnote>
  <w:footnote w:id="87">
    <w:p w14:paraId="544DC9A9" w14:textId="77777777" w:rsidR="00756367" w:rsidRDefault="00756367">
      <w:pPr>
        <w:pStyle w:val="Fotnotstext"/>
      </w:pPr>
      <w:r>
        <w:rPr>
          <w:rStyle w:val="Fotnotsreferens"/>
        </w:rPr>
        <w:footnoteRef/>
      </w:r>
      <w:r>
        <w:t xml:space="preserve"> Exklusive köpt utbildning.</w:t>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EFD3D24" w14:textId="77777777" w:rsidR="00756367" w:rsidRPr="006955A3" w:rsidRDefault="00756367" w:rsidP="009A71F4">
    <w:pPr>
      <w:framePr w:wrap="around" w:vAnchor="page" w:hAnchor="page" w:x="738" w:y="795"/>
      <w:rPr>
        <w:sz w:val="20"/>
      </w:rPr>
    </w:pPr>
    <w:r>
      <w:rPr>
        <w:sz w:val="20"/>
      </w:rPr>
      <w:t>Skr. 2012/13:102</w:t>
    </w:r>
  </w:p>
  <w:p w14:paraId="541F7807" w14:textId="77777777" w:rsidR="00756367" w:rsidRDefault="00756367">
    <w:pPr>
      <w:pStyle w:val="Sidhuvud"/>
    </w:pP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EAD91E1" w14:textId="77777777" w:rsidR="00756367" w:rsidRPr="006955A3" w:rsidRDefault="00756367" w:rsidP="00BD4FEB">
    <w:pPr>
      <w:framePr w:wrap="around" w:vAnchor="page" w:hAnchor="page" w:x="7111" w:y="795"/>
      <w:rPr>
        <w:sz w:val="20"/>
      </w:rPr>
    </w:pPr>
    <w:r>
      <w:rPr>
        <w:sz w:val="20"/>
      </w:rPr>
      <w:t>Skr. 2012/13:102</w:t>
    </w:r>
  </w:p>
  <w:p w14:paraId="73C236C8" w14:textId="77777777" w:rsidR="00756367" w:rsidRDefault="00756367" w:rsidP="006E5DCA">
    <w:pPr>
      <w:pStyle w:val="Brdtext"/>
    </w:pP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301DE770" w14:textId="77777777" w:rsidR="00756367" w:rsidRDefault="00756367" w:rsidP="00843C3F">
    <w:pPr>
      <w:pStyle w:val="Brdtext"/>
    </w:pPr>
    <w:r>
      <w:rPr>
        <w:noProof/>
        <w:lang w:eastAsia="sv-SE"/>
      </w:rPr>
      <w:drawing>
        <wp:anchor distT="0" distB="0" distL="114300" distR="114300" simplePos="0" relativeHeight="251658240" behindDoc="0" locked="0" layoutInCell="1" allowOverlap="1" wp14:anchorId="238B372F" wp14:editId="2ED0D726">
          <wp:simplePos x="0" y="0"/>
          <wp:positionH relativeFrom="column">
            <wp:posOffset>3762375</wp:posOffset>
          </wp:positionH>
          <wp:positionV relativeFrom="paragraph">
            <wp:posOffset>273685</wp:posOffset>
          </wp:positionV>
          <wp:extent cx="523875" cy="914400"/>
          <wp:effectExtent l="0" t="0" r="9525" b="0"/>
          <wp:wrapNone/>
          <wp:docPr id="1" name="Bild 1" descr="NyProp huvu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NyProp huvu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3875" cy="914400"/>
                  </a:xfrm>
                  <a:prstGeom prst="rect">
                    <a:avLst/>
                  </a:prstGeom>
                  <a:noFill/>
                  <a:ln>
                    <a:noFill/>
                  </a:ln>
                </pic:spPr>
              </pic:pic>
            </a:graphicData>
          </a:graphic>
          <wp14:sizeRelH relativeFrom="page">
            <wp14:pctWidth>0</wp14:pctWidth>
          </wp14:sizeRelH>
          <wp14:sizeRelV relativeFrom="page">
            <wp14:pctHeight>0</wp14:pctHeight>
          </wp14:sizeRelV>
        </wp:anchor>
      </w:drawing>
    </w:r>
    <w:r>
      <w:t xml:space="preserve"> </w:t>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DE435A5" w14:textId="77777777" w:rsidR="00756367" w:rsidRPr="006955A3" w:rsidRDefault="00756367" w:rsidP="009A71F4">
    <w:pPr>
      <w:framePr w:wrap="around" w:vAnchor="page" w:hAnchor="page" w:x="738" w:y="795"/>
      <w:rPr>
        <w:sz w:val="20"/>
      </w:rPr>
    </w:pPr>
    <w:r>
      <w:rPr>
        <w:sz w:val="20"/>
      </w:rPr>
      <w:t>Skr. 2012/13:102</w:t>
    </w:r>
  </w:p>
  <w:p w14:paraId="46EAE5CA" w14:textId="77777777" w:rsidR="00756367" w:rsidRDefault="00756367">
    <w:pPr>
      <w:pStyle w:val="Sidhuvud"/>
    </w:pPr>
  </w:p>
</w:hdr>
</file>

<file path=word/header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4F52B16" w14:textId="77777777" w:rsidR="00756367" w:rsidRPr="006955A3" w:rsidRDefault="00756367" w:rsidP="00BD4FEB">
    <w:pPr>
      <w:framePr w:wrap="around" w:vAnchor="page" w:hAnchor="page" w:x="7111" w:y="795"/>
      <w:rPr>
        <w:sz w:val="20"/>
      </w:rPr>
    </w:pPr>
    <w:r>
      <w:rPr>
        <w:sz w:val="20"/>
      </w:rPr>
      <w:t>Skr. 2012/13:102</w:t>
    </w:r>
  </w:p>
  <w:p w14:paraId="5C82C188" w14:textId="77777777" w:rsidR="00756367" w:rsidRDefault="00756367" w:rsidP="006E5DCA">
    <w:pPr>
      <w:pStyle w:val="Brdtext"/>
    </w:pPr>
  </w:p>
</w:hdr>
</file>

<file path=word/header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3A325ED" w14:textId="77777777" w:rsidR="00756367" w:rsidRPr="006955A3" w:rsidRDefault="00756367" w:rsidP="009A71F4">
    <w:pPr>
      <w:framePr w:wrap="around" w:vAnchor="page" w:hAnchor="page" w:x="738" w:y="795"/>
      <w:rPr>
        <w:sz w:val="20"/>
      </w:rPr>
    </w:pPr>
    <w:r>
      <w:rPr>
        <w:sz w:val="20"/>
      </w:rPr>
      <w:t>Skr. 2012/13:102</w:t>
    </w:r>
  </w:p>
  <w:p w14:paraId="74F2B2D6" w14:textId="77777777" w:rsidR="00756367" w:rsidRDefault="00756367">
    <w:pPr>
      <w:pStyle w:val="Sidhuvud"/>
    </w:pPr>
  </w:p>
</w:hdr>
</file>

<file path=word/header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72B1A62" w14:textId="77777777" w:rsidR="00756367" w:rsidRPr="006955A3" w:rsidRDefault="00756367" w:rsidP="00BD4FEB">
    <w:pPr>
      <w:framePr w:wrap="around" w:vAnchor="page" w:hAnchor="page" w:x="7111" w:y="795"/>
      <w:rPr>
        <w:sz w:val="20"/>
      </w:rPr>
    </w:pPr>
    <w:r>
      <w:rPr>
        <w:sz w:val="20"/>
      </w:rPr>
      <w:t>Skr. 2012/13:102</w:t>
    </w:r>
  </w:p>
  <w:p w14:paraId="4BA02A1F" w14:textId="77777777" w:rsidR="00756367" w:rsidRDefault="00756367" w:rsidP="006E5DCA">
    <w:pPr>
      <w:pStyle w:val="Brdtext"/>
    </w:pPr>
  </w:p>
</w:hdr>
</file>

<file path=word/header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56C8051" w14:textId="77777777" w:rsidR="00756367" w:rsidRPr="006955A3" w:rsidRDefault="00756367" w:rsidP="009A71F4">
    <w:pPr>
      <w:framePr w:wrap="around" w:vAnchor="page" w:hAnchor="page" w:x="738" w:y="795"/>
      <w:rPr>
        <w:sz w:val="20"/>
      </w:rPr>
    </w:pPr>
    <w:r>
      <w:rPr>
        <w:sz w:val="20"/>
      </w:rPr>
      <w:t>Skr. 2012/13:102</w:t>
    </w:r>
  </w:p>
  <w:p w14:paraId="5E83A68C" w14:textId="77777777" w:rsidR="00756367" w:rsidRDefault="00756367">
    <w:pPr>
      <w:pStyle w:val="Sidhuvud"/>
    </w:pPr>
  </w:p>
</w:hdr>
</file>

<file path=word/header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1D70505" w14:textId="77777777" w:rsidR="00756367" w:rsidRPr="006955A3" w:rsidRDefault="00756367" w:rsidP="00BD4FEB">
    <w:pPr>
      <w:framePr w:wrap="around" w:vAnchor="page" w:hAnchor="page" w:x="7111" w:y="795"/>
      <w:rPr>
        <w:sz w:val="20"/>
      </w:rPr>
    </w:pPr>
    <w:r>
      <w:rPr>
        <w:sz w:val="20"/>
      </w:rPr>
      <w:t>Skr. 2012/13:102</w:t>
    </w:r>
  </w:p>
  <w:p w14:paraId="70E86DA6" w14:textId="77777777" w:rsidR="00756367" w:rsidRDefault="00756367" w:rsidP="006E5DCA">
    <w:pPr>
      <w:pStyle w:val="Brdtext"/>
    </w:pPr>
  </w:p>
</w:hdr>
</file>

<file path=word/header1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51F7FFE" w14:textId="77777777" w:rsidR="00756367" w:rsidRDefault="00756367" w:rsidP="00843C3F">
    <w:pPr>
      <w:pStyle w:val="Brdtext"/>
    </w:pPr>
    <w:r>
      <w:t xml:space="preserve"> </w:t>
    </w:r>
  </w:p>
</w:hdr>
</file>

<file path=word/header1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927BB54" w14:textId="77777777" w:rsidR="00756367" w:rsidRPr="006955A3" w:rsidRDefault="00756367" w:rsidP="009A71F4">
    <w:pPr>
      <w:framePr w:wrap="around" w:vAnchor="page" w:hAnchor="page" w:x="738" w:y="795"/>
      <w:rPr>
        <w:sz w:val="20"/>
      </w:rPr>
    </w:pPr>
    <w:r>
      <w:rPr>
        <w:sz w:val="20"/>
      </w:rPr>
      <w:t>Skr. 2012/13:102</w:t>
    </w:r>
  </w:p>
  <w:p w14:paraId="644A5B9B" w14:textId="77777777" w:rsidR="00756367" w:rsidRDefault="00756367">
    <w:pPr>
      <w:pStyle w:val="Sidhuvud"/>
    </w:pPr>
  </w:p>
</w:hdr>
</file>

<file path=word/header1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EC3EBCA" w14:textId="77777777" w:rsidR="00756367" w:rsidRPr="006955A3" w:rsidRDefault="00756367" w:rsidP="00BD4FEB">
    <w:pPr>
      <w:framePr w:wrap="around" w:vAnchor="page" w:hAnchor="page" w:x="7111" w:y="795"/>
      <w:rPr>
        <w:sz w:val="20"/>
      </w:rPr>
    </w:pPr>
    <w:r>
      <w:rPr>
        <w:sz w:val="20"/>
      </w:rPr>
      <w:t>Skr. 2012/13:102</w:t>
    </w:r>
  </w:p>
  <w:p w14:paraId="1D39863E" w14:textId="77777777" w:rsidR="00756367" w:rsidRDefault="00756367" w:rsidP="006E5DCA">
    <w:pPr>
      <w:pStyle w:val="Brdtext"/>
    </w:pPr>
  </w:p>
</w:hdr>
</file>

<file path=word/header1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B1DFEEE" w14:textId="77777777" w:rsidR="00756367" w:rsidRPr="006955A3" w:rsidRDefault="00756367" w:rsidP="009A71F4">
    <w:pPr>
      <w:framePr w:wrap="around" w:vAnchor="page" w:hAnchor="page" w:x="738" w:y="795"/>
      <w:rPr>
        <w:sz w:val="20"/>
      </w:rPr>
    </w:pPr>
    <w:r>
      <w:rPr>
        <w:sz w:val="20"/>
      </w:rPr>
      <w:t>Skr. 2012/13:102</w:t>
    </w:r>
  </w:p>
  <w:p w14:paraId="68C9C068" w14:textId="77777777" w:rsidR="00756367" w:rsidRDefault="00756367">
    <w:pPr>
      <w:pStyle w:val="Sidhuvud"/>
    </w:pPr>
  </w:p>
</w:hdr>
</file>

<file path=word/header1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AC3A2C4" w14:textId="77777777" w:rsidR="00756367" w:rsidRPr="006955A3" w:rsidRDefault="00756367" w:rsidP="00BD4FEB">
    <w:pPr>
      <w:framePr w:wrap="around" w:vAnchor="page" w:hAnchor="page" w:x="7111" w:y="795"/>
      <w:rPr>
        <w:sz w:val="20"/>
      </w:rPr>
    </w:pPr>
    <w:r>
      <w:rPr>
        <w:sz w:val="20"/>
      </w:rPr>
      <w:t>Skr. 2012/13:102</w:t>
    </w:r>
  </w:p>
  <w:p w14:paraId="2E47FC57" w14:textId="77777777" w:rsidR="00756367" w:rsidRDefault="00756367" w:rsidP="006E5DCA">
    <w:pPr>
      <w:pStyle w:val="Brdtext"/>
    </w:pPr>
  </w:p>
</w:hdr>
</file>

<file path=word/header1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595737D" w14:textId="77777777" w:rsidR="00756367" w:rsidRDefault="00756367" w:rsidP="00843C3F">
    <w:pPr>
      <w:pStyle w:val="Brdtext"/>
    </w:pPr>
    <w:r>
      <w:t xml:space="preserve"> </w:t>
    </w:r>
  </w:p>
</w:hdr>
</file>

<file path=word/header1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73184D3" w14:textId="17E6D47E" w:rsidR="00756367" w:rsidRPr="006955A3" w:rsidRDefault="00756367" w:rsidP="00372278">
    <w:pPr>
      <w:framePr w:w="1415" w:h="500" w:hRule="exact" w:wrap="around" w:vAnchor="page" w:hAnchor="page" w:x="738" w:y="795"/>
      <w:rPr>
        <w:sz w:val="20"/>
      </w:rPr>
    </w:pPr>
    <w:r>
      <w:rPr>
        <w:sz w:val="20"/>
      </w:rPr>
      <w:t xml:space="preserve">Skr. 2012/13:102 </w:t>
    </w:r>
  </w:p>
  <w:p w14:paraId="21C1641A" w14:textId="77777777" w:rsidR="00756367" w:rsidRDefault="00756367">
    <w:pPr>
      <w:pStyle w:val="Sidhuvud"/>
    </w:pPr>
  </w:p>
</w:hdr>
</file>

<file path=word/header1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E756328" w14:textId="77777777" w:rsidR="00756367" w:rsidRDefault="00756367" w:rsidP="00372278">
    <w:pPr>
      <w:framePr w:h="500" w:hRule="exact" w:wrap="around" w:vAnchor="page" w:hAnchor="page" w:x="7111" w:y="795"/>
      <w:rPr>
        <w:sz w:val="20"/>
      </w:rPr>
    </w:pPr>
    <w:r>
      <w:rPr>
        <w:sz w:val="20"/>
      </w:rPr>
      <w:t>Skr. 2012/13:102</w:t>
    </w:r>
  </w:p>
  <w:p w14:paraId="4CFF6E0C" w14:textId="41BD7237" w:rsidR="00756367" w:rsidRPr="006955A3" w:rsidRDefault="00756367" w:rsidP="00372278">
    <w:pPr>
      <w:framePr w:h="500" w:hRule="exact" w:wrap="around" w:vAnchor="page" w:hAnchor="page" w:x="7111" w:y="795"/>
      <w:rPr>
        <w:sz w:val="20"/>
      </w:rPr>
    </w:pPr>
  </w:p>
  <w:p w14:paraId="7E2DB359" w14:textId="77777777" w:rsidR="00756367" w:rsidRDefault="00756367" w:rsidP="006E5DCA">
    <w:pPr>
      <w:pStyle w:val="Brdtext"/>
    </w:pPr>
  </w:p>
</w:hdr>
</file>

<file path=word/header1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276282F" w14:textId="77777777" w:rsidR="00756367" w:rsidRDefault="00756367" w:rsidP="00843C3F">
    <w:pPr>
      <w:pStyle w:val="Brdtext"/>
    </w:pPr>
    <w:r>
      <w:t xml:space="preserve"> </w:t>
    </w:r>
  </w:p>
</w:hdr>
</file>

<file path=word/header1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73E34A2" w14:textId="77777777" w:rsidR="00756367" w:rsidRDefault="00756367" w:rsidP="00372278">
    <w:pPr>
      <w:framePr w:w="1415" w:h="500" w:hRule="exact" w:wrap="around" w:vAnchor="page" w:hAnchor="page" w:x="738" w:y="795"/>
      <w:rPr>
        <w:sz w:val="20"/>
      </w:rPr>
    </w:pPr>
    <w:r>
      <w:rPr>
        <w:sz w:val="20"/>
      </w:rPr>
      <w:t>Skr. 2012/13:102</w:t>
    </w:r>
  </w:p>
  <w:p w14:paraId="3875F555" w14:textId="77777777" w:rsidR="00756367" w:rsidRDefault="00756367">
    <w:pPr>
      <w:pStyle w:val="Sidhuvud"/>
    </w:pPr>
  </w:p>
</w:hdr>
</file>

<file path=word/header2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2A11D42" w14:textId="77777777" w:rsidR="00756367" w:rsidRDefault="00756367" w:rsidP="00E909B6">
    <w:pPr>
      <w:framePr w:h="500" w:hRule="exact" w:wrap="around" w:vAnchor="page" w:hAnchor="page" w:x="7111" w:y="795"/>
      <w:rPr>
        <w:sz w:val="20"/>
      </w:rPr>
    </w:pPr>
    <w:r>
      <w:rPr>
        <w:sz w:val="20"/>
      </w:rPr>
      <w:t>Skr. 2012/13:102</w:t>
    </w:r>
  </w:p>
  <w:p w14:paraId="29EC617E" w14:textId="77777777" w:rsidR="00756367" w:rsidRDefault="00756367" w:rsidP="00FE17C0">
    <w:pPr>
      <w:pStyle w:val="Brdtext"/>
    </w:pPr>
  </w:p>
</w:hdr>
</file>

<file path=word/header2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D60399C" w14:textId="77777777" w:rsidR="00756367" w:rsidRDefault="00756367" w:rsidP="00843C3F">
    <w:pPr>
      <w:pStyle w:val="Brdtext"/>
    </w:pPr>
    <w:r>
      <w:t xml:space="preserve"> </w:t>
    </w:r>
  </w:p>
</w:hdr>
</file>

<file path=word/header2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00AE5036" w14:textId="77777777" w:rsidR="00756367" w:rsidRDefault="00756367" w:rsidP="00372278">
    <w:pPr>
      <w:framePr w:w="1415" w:h="500" w:hRule="exact" w:wrap="around" w:vAnchor="page" w:hAnchor="page" w:x="738" w:y="795"/>
      <w:rPr>
        <w:sz w:val="20"/>
      </w:rPr>
    </w:pPr>
    <w:r>
      <w:rPr>
        <w:sz w:val="20"/>
      </w:rPr>
      <w:t>Skr. 2012/13:102</w:t>
    </w:r>
  </w:p>
  <w:p w14:paraId="2C4E22F9" w14:textId="77777777" w:rsidR="00756367" w:rsidRDefault="00756367">
    <w:pPr>
      <w:pStyle w:val="Sidhuvud"/>
    </w:pPr>
  </w:p>
</w:hdr>
</file>

<file path=word/header2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D39EA1D" w14:textId="77777777" w:rsidR="00756367" w:rsidRDefault="00756367" w:rsidP="00E909B6">
    <w:pPr>
      <w:framePr w:h="500" w:hRule="exact" w:wrap="around" w:vAnchor="page" w:hAnchor="page" w:x="7111" w:y="795"/>
      <w:rPr>
        <w:sz w:val="20"/>
      </w:rPr>
    </w:pPr>
    <w:r>
      <w:rPr>
        <w:sz w:val="20"/>
      </w:rPr>
      <w:t>Skr. 2012/13:102</w:t>
    </w:r>
  </w:p>
  <w:p w14:paraId="0D31EB09" w14:textId="77777777" w:rsidR="00756367" w:rsidRDefault="00756367" w:rsidP="006E5DCA">
    <w:pPr>
      <w:pStyle w:val="Brdtext"/>
    </w:pPr>
  </w:p>
</w:hdr>
</file>

<file path=word/header2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D6FB29C" w14:textId="77777777" w:rsidR="00756367" w:rsidRDefault="00756367" w:rsidP="00843C3F">
    <w:pPr>
      <w:pStyle w:val="Brdtext"/>
    </w:pPr>
    <w:r>
      <w:t xml:space="preserve"> </w:t>
    </w:r>
  </w:p>
</w:hdr>
</file>

<file path=word/header25.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1C4D74E" w14:textId="77777777" w:rsidR="00756367" w:rsidRDefault="00756367" w:rsidP="00372278">
    <w:pPr>
      <w:framePr w:w="1415" w:h="500" w:hRule="exact" w:wrap="around" w:vAnchor="page" w:hAnchor="page" w:x="738" w:y="795"/>
      <w:rPr>
        <w:sz w:val="20"/>
      </w:rPr>
    </w:pPr>
    <w:r>
      <w:rPr>
        <w:sz w:val="20"/>
      </w:rPr>
      <w:t>Skr. 2012/13:102</w:t>
    </w:r>
  </w:p>
  <w:p w14:paraId="50C565F3" w14:textId="52F5F7D2" w:rsidR="00756367" w:rsidRDefault="00756367" w:rsidP="00372278">
    <w:pPr>
      <w:framePr w:w="1415" w:h="500" w:hRule="exact" w:wrap="around" w:vAnchor="page" w:hAnchor="page" w:x="738" w:y="795"/>
      <w:rPr>
        <w:sz w:val="20"/>
      </w:rPr>
    </w:pPr>
    <w:r>
      <w:rPr>
        <w:sz w:val="20"/>
      </w:rPr>
      <w:t>Bilaga 1</w:t>
    </w:r>
  </w:p>
  <w:p w14:paraId="17847D3E" w14:textId="77777777" w:rsidR="00756367" w:rsidRDefault="00756367">
    <w:pPr>
      <w:pStyle w:val="Sidhuvud"/>
    </w:pPr>
  </w:p>
</w:hdr>
</file>

<file path=word/header26.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C05D339" w14:textId="77777777" w:rsidR="00756367" w:rsidRDefault="00756367" w:rsidP="00E909B6">
    <w:pPr>
      <w:framePr w:h="500" w:hRule="exact" w:wrap="around" w:vAnchor="page" w:hAnchor="page" w:x="7111" w:y="795"/>
      <w:rPr>
        <w:sz w:val="20"/>
      </w:rPr>
    </w:pPr>
    <w:r>
      <w:rPr>
        <w:sz w:val="20"/>
      </w:rPr>
      <w:t>Skr. 2012/13:102</w:t>
    </w:r>
  </w:p>
  <w:p w14:paraId="3CFE3EA8" w14:textId="2007DF71" w:rsidR="00756367" w:rsidRDefault="00756367" w:rsidP="00E909B6">
    <w:pPr>
      <w:framePr w:h="500" w:hRule="exact" w:wrap="around" w:vAnchor="page" w:hAnchor="page" w:x="7111" w:y="795"/>
      <w:rPr>
        <w:sz w:val="20"/>
      </w:rPr>
    </w:pPr>
    <w:r>
      <w:rPr>
        <w:sz w:val="20"/>
      </w:rPr>
      <w:t>Bilaga 1</w:t>
    </w:r>
  </w:p>
  <w:p w14:paraId="0685258D" w14:textId="77777777" w:rsidR="00756367" w:rsidRDefault="00756367" w:rsidP="006E5DCA">
    <w:pPr>
      <w:pStyle w:val="Brdtext"/>
    </w:pPr>
  </w:p>
</w:hdr>
</file>

<file path=word/header27.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6AABCAB6" w14:textId="77777777" w:rsidR="00756367" w:rsidRDefault="00756367" w:rsidP="00372278">
    <w:pPr>
      <w:framePr w:w="1415" w:h="500" w:hRule="exact" w:wrap="around" w:vAnchor="page" w:hAnchor="page" w:x="738" w:y="795"/>
      <w:rPr>
        <w:sz w:val="20"/>
      </w:rPr>
    </w:pPr>
    <w:r>
      <w:rPr>
        <w:sz w:val="20"/>
      </w:rPr>
      <w:t>Skr. 2012/13:102</w:t>
    </w:r>
  </w:p>
  <w:p w14:paraId="5B8C9330" w14:textId="74F23C05" w:rsidR="00756367" w:rsidRDefault="00756367" w:rsidP="00372278">
    <w:pPr>
      <w:framePr w:w="1415" w:h="500" w:hRule="exact" w:wrap="around" w:vAnchor="page" w:hAnchor="page" w:x="738" w:y="795"/>
      <w:rPr>
        <w:sz w:val="20"/>
      </w:rPr>
    </w:pPr>
    <w:r>
      <w:rPr>
        <w:sz w:val="20"/>
      </w:rPr>
      <w:t>Bilaga 2</w:t>
    </w:r>
  </w:p>
  <w:p w14:paraId="3AF787EE" w14:textId="77777777" w:rsidR="00756367" w:rsidRDefault="00756367">
    <w:pPr>
      <w:pStyle w:val="Sidhuvud"/>
    </w:pPr>
  </w:p>
</w:hdr>
</file>

<file path=word/header28.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200550F" w14:textId="77777777" w:rsidR="00756367" w:rsidRDefault="00756367" w:rsidP="00372278">
    <w:pPr>
      <w:framePr w:h="500" w:hRule="exact" w:wrap="around" w:vAnchor="page" w:hAnchor="page" w:x="7111" w:y="795"/>
      <w:rPr>
        <w:sz w:val="20"/>
      </w:rPr>
    </w:pPr>
    <w:r>
      <w:rPr>
        <w:sz w:val="20"/>
      </w:rPr>
      <w:t>Skr. 2012/13:102</w:t>
    </w:r>
  </w:p>
  <w:p w14:paraId="21CBED2E" w14:textId="63464D60" w:rsidR="00756367" w:rsidRPr="006955A3" w:rsidRDefault="00756367" w:rsidP="00372278">
    <w:pPr>
      <w:framePr w:h="500" w:hRule="exact" w:wrap="around" w:vAnchor="page" w:hAnchor="page" w:x="7111" w:y="795"/>
      <w:rPr>
        <w:sz w:val="20"/>
      </w:rPr>
    </w:pPr>
    <w:r>
      <w:rPr>
        <w:sz w:val="20"/>
      </w:rPr>
      <w:t xml:space="preserve">Bilaga 2 </w:t>
    </w:r>
  </w:p>
  <w:p w14:paraId="2756B130" w14:textId="77777777" w:rsidR="00756367" w:rsidRDefault="00756367" w:rsidP="006E5DCA">
    <w:pPr>
      <w:pStyle w:val="Brdtext"/>
    </w:pPr>
  </w:p>
</w:hdr>
</file>

<file path=word/header29.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406A3CCE" w14:textId="77777777" w:rsidR="00756367" w:rsidRDefault="00756367" w:rsidP="00372278">
    <w:pPr>
      <w:framePr w:w="1415" w:h="500" w:hRule="exact" w:wrap="around" w:vAnchor="page" w:hAnchor="page" w:x="738" w:y="795"/>
      <w:rPr>
        <w:sz w:val="20"/>
      </w:rPr>
    </w:pPr>
    <w:r>
      <w:rPr>
        <w:sz w:val="20"/>
      </w:rPr>
      <w:t>Skr. 2012/13:102</w:t>
    </w:r>
  </w:p>
  <w:p w14:paraId="1F389D65" w14:textId="20586515" w:rsidR="00756367" w:rsidRDefault="00756367" w:rsidP="00372278">
    <w:pPr>
      <w:framePr w:w="1415" w:h="500" w:hRule="exact" w:wrap="around" w:vAnchor="page" w:hAnchor="page" w:x="738" w:y="795"/>
      <w:rPr>
        <w:sz w:val="20"/>
      </w:rPr>
    </w:pPr>
    <w:r>
      <w:rPr>
        <w:sz w:val="20"/>
      </w:rPr>
      <w:t>Bilaga 3</w:t>
    </w:r>
  </w:p>
  <w:p w14:paraId="3DF0C84E" w14:textId="77777777" w:rsidR="00756367" w:rsidRDefault="00756367">
    <w:pPr>
      <w:pStyle w:val="Sidhuvud"/>
    </w:pPr>
  </w:p>
</w:hdr>
</file>

<file path=word/header30.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5A061A6" w14:textId="77777777" w:rsidR="00756367" w:rsidRDefault="00756367" w:rsidP="00372278">
    <w:pPr>
      <w:framePr w:h="500" w:hRule="exact" w:wrap="around" w:vAnchor="page" w:hAnchor="page" w:x="7111" w:y="795"/>
      <w:rPr>
        <w:sz w:val="20"/>
      </w:rPr>
    </w:pPr>
    <w:r>
      <w:rPr>
        <w:sz w:val="20"/>
      </w:rPr>
      <w:t>Skr. 2012/13:102</w:t>
    </w:r>
  </w:p>
  <w:p w14:paraId="44CEC9E3" w14:textId="5B006A0B" w:rsidR="00756367" w:rsidRPr="006955A3" w:rsidRDefault="00756367" w:rsidP="00372278">
    <w:pPr>
      <w:framePr w:h="500" w:hRule="exact" w:wrap="around" w:vAnchor="page" w:hAnchor="page" w:x="7111" w:y="795"/>
      <w:rPr>
        <w:sz w:val="20"/>
      </w:rPr>
    </w:pPr>
    <w:r>
      <w:rPr>
        <w:sz w:val="20"/>
      </w:rPr>
      <w:t xml:space="preserve">Bilaga 3 </w:t>
    </w:r>
  </w:p>
  <w:p w14:paraId="4C23E63A" w14:textId="77777777" w:rsidR="00756367" w:rsidRDefault="00756367" w:rsidP="006E5DCA">
    <w:pPr>
      <w:pStyle w:val="Brdtext"/>
    </w:pPr>
  </w:p>
</w:hdr>
</file>

<file path=word/header3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21FF8C01" w14:textId="77777777" w:rsidR="00756367" w:rsidRDefault="00756367" w:rsidP="00372278">
    <w:pPr>
      <w:framePr w:w="1415" w:h="500" w:hRule="exact" w:wrap="around" w:vAnchor="page" w:hAnchor="page" w:x="738" w:y="795"/>
      <w:rPr>
        <w:sz w:val="20"/>
      </w:rPr>
    </w:pPr>
    <w:r>
      <w:rPr>
        <w:sz w:val="20"/>
      </w:rPr>
      <w:t>Skr. 2012/13:102</w:t>
    </w:r>
  </w:p>
  <w:p w14:paraId="63AAD169" w14:textId="587B0B6B" w:rsidR="00756367" w:rsidRDefault="00756367" w:rsidP="00372278">
    <w:pPr>
      <w:framePr w:w="1415" w:h="500" w:hRule="exact" w:wrap="around" w:vAnchor="page" w:hAnchor="page" w:x="738" w:y="795"/>
      <w:rPr>
        <w:sz w:val="20"/>
      </w:rPr>
    </w:pPr>
    <w:r>
      <w:rPr>
        <w:sz w:val="20"/>
      </w:rPr>
      <w:t>Bilaga 4</w:t>
    </w:r>
  </w:p>
  <w:p w14:paraId="2B309B30" w14:textId="77777777" w:rsidR="00756367" w:rsidRDefault="00756367">
    <w:pPr>
      <w:pStyle w:val="Sidhuvud"/>
    </w:pPr>
  </w:p>
</w:hdr>
</file>

<file path=word/header3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1D5D238F" w14:textId="77777777" w:rsidR="00756367" w:rsidRDefault="00756367" w:rsidP="00372278">
    <w:pPr>
      <w:framePr w:h="500" w:hRule="exact" w:wrap="around" w:vAnchor="page" w:hAnchor="page" w:x="7111" w:y="795"/>
      <w:rPr>
        <w:sz w:val="20"/>
      </w:rPr>
    </w:pPr>
    <w:r>
      <w:rPr>
        <w:sz w:val="20"/>
      </w:rPr>
      <w:t>Skr. 2012/13:102</w:t>
    </w:r>
  </w:p>
  <w:p w14:paraId="1929F49A" w14:textId="77777777" w:rsidR="00756367" w:rsidRPr="006955A3" w:rsidRDefault="00756367" w:rsidP="00372278">
    <w:pPr>
      <w:framePr w:h="500" w:hRule="exact" w:wrap="around" w:vAnchor="page" w:hAnchor="page" w:x="7111" w:y="795"/>
      <w:rPr>
        <w:sz w:val="20"/>
      </w:rPr>
    </w:pPr>
    <w:r>
      <w:rPr>
        <w:sz w:val="20"/>
      </w:rPr>
      <w:t xml:space="preserve">Bilaga 4 </w:t>
    </w:r>
  </w:p>
  <w:p w14:paraId="79996EA4" w14:textId="77777777" w:rsidR="00756367" w:rsidRDefault="00756367" w:rsidP="006E5DCA">
    <w:pPr>
      <w:pStyle w:val="Brdtext"/>
    </w:pPr>
  </w:p>
</w:hdr>
</file>

<file path=word/header3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5A983DE7" w14:textId="77777777" w:rsidR="00756367" w:rsidRDefault="00756367" w:rsidP="00372278">
    <w:pPr>
      <w:framePr w:w="1415" w:h="500" w:hRule="exact" w:wrap="around" w:vAnchor="page" w:hAnchor="page" w:x="738" w:y="795"/>
      <w:rPr>
        <w:sz w:val="20"/>
      </w:rPr>
    </w:pPr>
    <w:r>
      <w:rPr>
        <w:sz w:val="20"/>
      </w:rPr>
      <w:t>Skr. 2012/13:102</w:t>
    </w:r>
  </w:p>
  <w:p w14:paraId="1104BFC1" w14:textId="77777777" w:rsidR="00756367" w:rsidRDefault="00756367">
    <w:pPr>
      <w:pStyle w:val="Sidhuvud"/>
    </w:pPr>
  </w:p>
</w:hdr>
</file>

<file path=word/header3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p w14:paraId="787484DD" w14:textId="77777777" w:rsidR="00756367" w:rsidRDefault="00756367" w:rsidP="00372278">
    <w:pPr>
      <w:framePr w:h="500" w:hRule="exact" w:wrap="around" w:vAnchor="page" w:hAnchor="page" w:x="7111" w:y="795"/>
      <w:rPr>
        <w:sz w:val="20"/>
      </w:rPr>
    </w:pPr>
    <w:r>
      <w:rPr>
        <w:sz w:val="20"/>
      </w:rPr>
      <w:t>Skr. 2012/13:102</w:t>
    </w:r>
  </w:p>
  <w:p w14:paraId="645044AE" w14:textId="77777777" w:rsidR="00756367" w:rsidRDefault="00756367" w:rsidP="00B12DF7">
    <w:pPr>
      <w:pStyle w:val="Rubrik8"/>
    </w:pP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abstractNum w:abstractNumId="0">
    <w:nsid w:val="FFFFFF7C"/>
    <w:multiLevelType w:val="singleLevel"/>
    <w:tmpl w:val="23BC30A6"/>
    <w:lvl w:ilvl="0">
      <w:start w:val="1"/>
      <w:numFmt w:val="decimal"/>
      <w:pStyle w:val="Numreradlista5"/>
      <w:lvlText w:val="%1."/>
      <w:lvlJc w:val="left"/>
      <w:pPr>
        <w:tabs>
          <w:tab w:val="num" w:pos="1492"/>
        </w:tabs>
        <w:ind w:left="1492" w:hanging="360"/>
      </w:pPr>
    </w:lvl>
  </w:abstractNum>
  <w:abstractNum w:abstractNumId="1">
    <w:nsid w:val="FFFFFF7D"/>
    <w:multiLevelType w:val="singleLevel"/>
    <w:tmpl w:val="B3DA460C"/>
    <w:lvl w:ilvl="0">
      <w:start w:val="1"/>
      <w:numFmt w:val="decimal"/>
      <w:pStyle w:val="Numreradlista4"/>
      <w:lvlText w:val="%1."/>
      <w:lvlJc w:val="left"/>
      <w:pPr>
        <w:tabs>
          <w:tab w:val="num" w:pos="1209"/>
        </w:tabs>
        <w:ind w:left="1209" w:hanging="360"/>
      </w:pPr>
    </w:lvl>
  </w:abstractNum>
  <w:abstractNum w:abstractNumId="2">
    <w:nsid w:val="FFFFFF7E"/>
    <w:multiLevelType w:val="singleLevel"/>
    <w:tmpl w:val="76DEBE88"/>
    <w:lvl w:ilvl="0">
      <w:start w:val="1"/>
      <w:numFmt w:val="decimal"/>
      <w:pStyle w:val="Numreradlista3"/>
      <w:lvlText w:val="%1."/>
      <w:lvlJc w:val="left"/>
      <w:pPr>
        <w:tabs>
          <w:tab w:val="num" w:pos="926"/>
        </w:tabs>
        <w:ind w:left="926" w:hanging="360"/>
      </w:pPr>
    </w:lvl>
  </w:abstractNum>
  <w:abstractNum w:abstractNumId="3">
    <w:nsid w:val="FFFFFF7F"/>
    <w:multiLevelType w:val="singleLevel"/>
    <w:tmpl w:val="202A4DE4"/>
    <w:lvl w:ilvl="0">
      <w:start w:val="1"/>
      <w:numFmt w:val="decimal"/>
      <w:pStyle w:val="Numreradlista2"/>
      <w:lvlText w:val="%1."/>
      <w:lvlJc w:val="left"/>
      <w:pPr>
        <w:tabs>
          <w:tab w:val="num" w:pos="643"/>
        </w:tabs>
        <w:ind w:left="643" w:hanging="360"/>
      </w:pPr>
    </w:lvl>
  </w:abstractNum>
  <w:abstractNum w:abstractNumId="4">
    <w:nsid w:val="FFFFFF80"/>
    <w:multiLevelType w:val="singleLevel"/>
    <w:tmpl w:val="F2929668"/>
    <w:lvl w:ilvl="0">
      <w:start w:val="1"/>
      <w:numFmt w:val="bullet"/>
      <w:pStyle w:val="Punktlista5"/>
      <w:lvlText w:val=""/>
      <w:lvlJc w:val="left"/>
      <w:pPr>
        <w:tabs>
          <w:tab w:val="num" w:pos="1492"/>
        </w:tabs>
        <w:ind w:left="1492" w:hanging="360"/>
      </w:pPr>
      <w:rPr>
        <w:rFonts w:ascii="Symbol" w:hAnsi="Symbol" w:hint="default"/>
      </w:rPr>
    </w:lvl>
  </w:abstractNum>
  <w:abstractNum w:abstractNumId="5">
    <w:nsid w:val="FFFFFF81"/>
    <w:multiLevelType w:val="singleLevel"/>
    <w:tmpl w:val="7D024C8E"/>
    <w:lvl w:ilvl="0">
      <w:start w:val="1"/>
      <w:numFmt w:val="bullet"/>
      <w:pStyle w:val="Punktlista4"/>
      <w:lvlText w:val=""/>
      <w:lvlJc w:val="left"/>
      <w:pPr>
        <w:tabs>
          <w:tab w:val="num" w:pos="1209"/>
        </w:tabs>
        <w:ind w:left="1209" w:hanging="360"/>
      </w:pPr>
      <w:rPr>
        <w:rFonts w:ascii="Symbol" w:hAnsi="Symbol" w:hint="default"/>
      </w:rPr>
    </w:lvl>
  </w:abstractNum>
  <w:abstractNum w:abstractNumId="6">
    <w:nsid w:val="FFFFFF82"/>
    <w:multiLevelType w:val="singleLevel"/>
    <w:tmpl w:val="53206626"/>
    <w:lvl w:ilvl="0">
      <w:start w:val="1"/>
      <w:numFmt w:val="bullet"/>
      <w:pStyle w:val="Punktlista3"/>
      <w:lvlText w:val=""/>
      <w:lvlJc w:val="left"/>
      <w:pPr>
        <w:tabs>
          <w:tab w:val="num" w:pos="926"/>
        </w:tabs>
        <w:ind w:left="926" w:hanging="360"/>
      </w:pPr>
      <w:rPr>
        <w:rFonts w:ascii="Symbol" w:hAnsi="Symbol" w:hint="default"/>
      </w:rPr>
    </w:lvl>
  </w:abstractNum>
  <w:abstractNum w:abstractNumId="7">
    <w:nsid w:val="FFFFFF83"/>
    <w:multiLevelType w:val="singleLevel"/>
    <w:tmpl w:val="E670F7FA"/>
    <w:lvl w:ilvl="0">
      <w:start w:val="1"/>
      <w:numFmt w:val="bullet"/>
      <w:pStyle w:val="Punktlista2"/>
      <w:lvlText w:val=""/>
      <w:lvlJc w:val="left"/>
      <w:pPr>
        <w:tabs>
          <w:tab w:val="num" w:pos="643"/>
        </w:tabs>
        <w:ind w:left="643" w:hanging="360"/>
      </w:pPr>
      <w:rPr>
        <w:rFonts w:ascii="Symbol" w:hAnsi="Symbol" w:hint="default"/>
      </w:rPr>
    </w:lvl>
  </w:abstractNum>
  <w:abstractNum w:abstractNumId="8">
    <w:nsid w:val="FFFFFF88"/>
    <w:multiLevelType w:val="singleLevel"/>
    <w:tmpl w:val="E8ACA256"/>
    <w:lvl w:ilvl="0">
      <w:start w:val="1"/>
      <w:numFmt w:val="decimal"/>
      <w:pStyle w:val="Numreradlista"/>
      <w:lvlText w:val="%1."/>
      <w:lvlJc w:val="left"/>
      <w:pPr>
        <w:tabs>
          <w:tab w:val="num" w:pos="284"/>
        </w:tabs>
        <w:ind w:left="284" w:hanging="284"/>
      </w:pPr>
      <w:rPr>
        <w:rFonts w:hint="default"/>
      </w:rPr>
    </w:lvl>
  </w:abstractNum>
  <w:abstractNum w:abstractNumId="9">
    <w:nsid w:val="FFFFFF89"/>
    <w:multiLevelType w:val="singleLevel"/>
    <w:tmpl w:val="45AA1964"/>
    <w:lvl w:ilvl="0">
      <w:start w:val="1"/>
      <w:numFmt w:val="bullet"/>
      <w:lvlRestart w:val="0"/>
      <w:pStyle w:val="Punktlista"/>
      <w:lvlText w:val=""/>
      <w:lvlJc w:val="left"/>
      <w:pPr>
        <w:tabs>
          <w:tab w:val="num" w:pos="283"/>
        </w:tabs>
        <w:ind w:left="283" w:hanging="283"/>
      </w:pPr>
      <w:rPr>
        <w:rFonts w:ascii="Symbol" w:hAnsi="Symbol" w:hint="default"/>
      </w:rPr>
    </w:lvl>
  </w:abstractNum>
  <w:abstractNum w:abstractNumId="10">
    <w:nsid w:val="026757FE"/>
    <w:multiLevelType w:val="hybridMultilevel"/>
    <w:tmpl w:val="EE2CA576"/>
    <w:lvl w:ilvl="0" w:tplc="E59E7A80">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1">
    <w:nsid w:val="057D4CF3"/>
    <w:multiLevelType w:val="hybridMultilevel"/>
    <w:tmpl w:val="91247F6E"/>
    <w:lvl w:ilvl="0" w:tplc="041D0001">
      <w:start w:val="1"/>
      <w:numFmt w:val="bullet"/>
      <w:lvlText w:val=""/>
      <w:lvlJc w:val="left"/>
      <w:pPr>
        <w:ind w:left="720" w:hanging="360"/>
      </w:pPr>
      <w:rPr>
        <w:rFonts w:ascii="Symbol" w:hAnsi="Symbol"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12">
    <w:nsid w:val="0FB82A1B"/>
    <w:multiLevelType w:val="hybridMultilevel"/>
    <w:tmpl w:val="17101FA6"/>
    <w:lvl w:ilvl="0" w:tplc="A04ACB7E">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3">
    <w:nsid w:val="125D3595"/>
    <w:multiLevelType w:val="multilevel"/>
    <w:tmpl w:val="DF08ED76"/>
    <w:lvl w:ilvl="0">
      <w:start w:val="4"/>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rPr>
        <w:rFonts w:ascii="Times New Roman" w:hAnsi="Times New Roman" w:cs="Times New Roman"/>
        <w:b w:val="0"/>
        <w:bCs w:val="0"/>
        <w:i w:val="0"/>
        <w:iCs w:val="0"/>
        <w:caps w:val="0"/>
        <w:smallCaps w:val="0"/>
        <w:strike w:val="0"/>
        <w:dstrike w:val="0"/>
        <w:outline w:val="0"/>
        <w:shadow w:val="0"/>
        <w:emboss w:val="0"/>
        <w:imprint w:val="0"/>
        <w:noProof w:val="0"/>
        <w:vanish w:val="0"/>
        <w:spacing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4">
    <w:nsid w:val="13AE375F"/>
    <w:multiLevelType w:val="hybridMultilevel"/>
    <w:tmpl w:val="E6FE29EA"/>
    <w:lvl w:ilvl="0" w:tplc="FF482D74">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5">
    <w:nsid w:val="18757776"/>
    <w:multiLevelType w:val="hybridMultilevel"/>
    <w:tmpl w:val="905CBED6"/>
    <w:lvl w:ilvl="0" w:tplc="CA1E7A74">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6">
    <w:nsid w:val="20FD4D10"/>
    <w:multiLevelType w:val="hybridMultilevel"/>
    <w:tmpl w:val="3F6A1F74"/>
    <w:lvl w:ilvl="0" w:tplc="39028044">
      <w:numFmt w:val="bullet"/>
      <w:lvlText w:val="-"/>
      <w:lvlJc w:val="left"/>
      <w:pPr>
        <w:tabs>
          <w:tab w:val="num" w:pos="720"/>
        </w:tabs>
        <w:ind w:left="720" w:hanging="360"/>
      </w:pPr>
      <w:rPr>
        <w:rFonts w:ascii="Times New Roman" w:eastAsia="Times New Roman" w:hAnsi="Times New Roman" w:cs="Times New Roman" w:hint="default"/>
      </w:rPr>
    </w:lvl>
    <w:lvl w:ilvl="1" w:tplc="041D0003" w:tentative="1">
      <w:start w:val="1"/>
      <w:numFmt w:val="bullet"/>
      <w:lvlText w:val="o"/>
      <w:lvlJc w:val="left"/>
      <w:pPr>
        <w:tabs>
          <w:tab w:val="num" w:pos="1610"/>
        </w:tabs>
        <w:ind w:left="1610" w:hanging="360"/>
      </w:pPr>
      <w:rPr>
        <w:rFonts w:ascii="Courier New" w:hAnsi="Courier New" w:cs="Courier New" w:hint="default"/>
      </w:rPr>
    </w:lvl>
    <w:lvl w:ilvl="2" w:tplc="041D0005" w:tentative="1">
      <w:start w:val="1"/>
      <w:numFmt w:val="bullet"/>
      <w:lvlText w:val=""/>
      <w:lvlJc w:val="left"/>
      <w:pPr>
        <w:tabs>
          <w:tab w:val="num" w:pos="2330"/>
        </w:tabs>
        <w:ind w:left="2330" w:hanging="360"/>
      </w:pPr>
      <w:rPr>
        <w:rFonts w:ascii="Wingdings" w:hAnsi="Wingdings" w:hint="default"/>
      </w:rPr>
    </w:lvl>
    <w:lvl w:ilvl="3" w:tplc="041D0001" w:tentative="1">
      <w:start w:val="1"/>
      <w:numFmt w:val="bullet"/>
      <w:lvlText w:val=""/>
      <w:lvlJc w:val="left"/>
      <w:pPr>
        <w:tabs>
          <w:tab w:val="num" w:pos="3050"/>
        </w:tabs>
        <w:ind w:left="3050" w:hanging="360"/>
      </w:pPr>
      <w:rPr>
        <w:rFonts w:ascii="Symbol" w:hAnsi="Symbol" w:hint="default"/>
      </w:rPr>
    </w:lvl>
    <w:lvl w:ilvl="4" w:tplc="041D0003" w:tentative="1">
      <w:start w:val="1"/>
      <w:numFmt w:val="bullet"/>
      <w:lvlText w:val="o"/>
      <w:lvlJc w:val="left"/>
      <w:pPr>
        <w:tabs>
          <w:tab w:val="num" w:pos="3770"/>
        </w:tabs>
        <w:ind w:left="3770" w:hanging="360"/>
      </w:pPr>
      <w:rPr>
        <w:rFonts w:ascii="Courier New" w:hAnsi="Courier New" w:cs="Courier New" w:hint="default"/>
      </w:rPr>
    </w:lvl>
    <w:lvl w:ilvl="5" w:tplc="041D0005" w:tentative="1">
      <w:start w:val="1"/>
      <w:numFmt w:val="bullet"/>
      <w:lvlText w:val=""/>
      <w:lvlJc w:val="left"/>
      <w:pPr>
        <w:tabs>
          <w:tab w:val="num" w:pos="4490"/>
        </w:tabs>
        <w:ind w:left="4490" w:hanging="360"/>
      </w:pPr>
      <w:rPr>
        <w:rFonts w:ascii="Wingdings" w:hAnsi="Wingdings" w:hint="default"/>
      </w:rPr>
    </w:lvl>
    <w:lvl w:ilvl="6" w:tplc="041D0001" w:tentative="1">
      <w:start w:val="1"/>
      <w:numFmt w:val="bullet"/>
      <w:lvlText w:val=""/>
      <w:lvlJc w:val="left"/>
      <w:pPr>
        <w:tabs>
          <w:tab w:val="num" w:pos="5210"/>
        </w:tabs>
        <w:ind w:left="5210" w:hanging="360"/>
      </w:pPr>
      <w:rPr>
        <w:rFonts w:ascii="Symbol" w:hAnsi="Symbol" w:hint="default"/>
      </w:rPr>
    </w:lvl>
    <w:lvl w:ilvl="7" w:tplc="041D0003" w:tentative="1">
      <w:start w:val="1"/>
      <w:numFmt w:val="bullet"/>
      <w:lvlText w:val="o"/>
      <w:lvlJc w:val="left"/>
      <w:pPr>
        <w:tabs>
          <w:tab w:val="num" w:pos="5930"/>
        </w:tabs>
        <w:ind w:left="5930" w:hanging="360"/>
      </w:pPr>
      <w:rPr>
        <w:rFonts w:ascii="Courier New" w:hAnsi="Courier New" w:cs="Courier New" w:hint="default"/>
      </w:rPr>
    </w:lvl>
    <w:lvl w:ilvl="8" w:tplc="041D0005" w:tentative="1">
      <w:start w:val="1"/>
      <w:numFmt w:val="bullet"/>
      <w:lvlText w:val=""/>
      <w:lvlJc w:val="left"/>
      <w:pPr>
        <w:tabs>
          <w:tab w:val="num" w:pos="6650"/>
        </w:tabs>
        <w:ind w:left="6650" w:hanging="360"/>
      </w:pPr>
      <w:rPr>
        <w:rFonts w:ascii="Wingdings" w:hAnsi="Wingdings" w:hint="default"/>
      </w:rPr>
    </w:lvl>
  </w:abstractNum>
  <w:abstractNum w:abstractNumId="17">
    <w:nsid w:val="34304912"/>
    <w:multiLevelType w:val="hybridMultilevel"/>
    <w:tmpl w:val="147C55C2"/>
    <w:lvl w:ilvl="0" w:tplc="1646FC22">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8">
    <w:nsid w:val="34E72D65"/>
    <w:multiLevelType w:val="multilevel"/>
    <w:tmpl w:val="170EBC9E"/>
    <w:lvl w:ilvl="0">
      <w:start w:val="1"/>
      <w:numFmt w:val="decimal"/>
      <w:lvlRestart w:val="0"/>
      <w:pStyle w:val="Rubrik1"/>
      <w:lvlText w:val="%1"/>
      <w:lvlJc w:val="left"/>
      <w:pPr>
        <w:tabs>
          <w:tab w:val="num" w:pos="907"/>
        </w:tabs>
        <w:ind w:left="907" w:hanging="907"/>
      </w:pPr>
    </w:lvl>
    <w:lvl w:ilvl="1">
      <w:start w:val="1"/>
      <w:numFmt w:val="decimal"/>
      <w:pStyle w:val="Rubrik2"/>
      <w:lvlText w:val="%1.%2"/>
      <w:lvlJc w:val="left"/>
      <w:pPr>
        <w:tabs>
          <w:tab w:val="num" w:pos="1049"/>
        </w:tabs>
        <w:ind w:left="1049" w:hanging="907"/>
      </w:pPr>
    </w:lvl>
    <w:lvl w:ilvl="2">
      <w:start w:val="1"/>
      <w:numFmt w:val="decimal"/>
      <w:pStyle w:val="Rubrik3"/>
      <w:lvlText w:val="%1.%2.%3"/>
      <w:lvlJc w:val="left"/>
      <w:pPr>
        <w:tabs>
          <w:tab w:val="num" w:pos="907"/>
        </w:tabs>
        <w:ind w:left="907" w:hanging="907"/>
      </w:pPr>
    </w:lvl>
    <w:lvl w:ilvl="3">
      <w:start w:val="1"/>
      <w:numFmt w:val="decimal"/>
      <w:pStyle w:val="Rubrik4"/>
      <w:lvlText w:val="%1.%2.%3.%4"/>
      <w:lvlJc w:val="left"/>
      <w:pPr>
        <w:tabs>
          <w:tab w:val="num" w:pos="907"/>
        </w:tabs>
        <w:ind w:left="907" w:hanging="907"/>
      </w:pPr>
    </w:lvl>
    <w:lvl w:ilvl="4">
      <w:start w:val="1"/>
      <w:numFmt w:val="none"/>
      <w:pStyle w:val="Rubrik5"/>
      <w:suff w:val="nothing"/>
      <w:lvlText w:val=""/>
      <w:lvlJc w:val="left"/>
      <w:pPr>
        <w:ind w:left="0" w:firstLine="0"/>
      </w:pPr>
    </w:lvl>
    <w:lvl w:ilvl="5">
      <w:start w:val="1"/>
      <w:numFmt w:val="none"/>
      <w:pStyle w:val="Rubrik6"/>
      <w:suff w:val="nothing"/>
      <w:lvlText w:val=""/>
      <w:lvlJc w:val="left"/>
      <w:pPr>
        <w:ind w:left="0" w:firstLine="0"/>
      </w:pPr>
    </w:lvl>
    <w:lvl w:ilvl="6">
      <w:start w:val="1"/>
      <w:numFmt w:val="none"/>
      <w:pStyle w:val="Rubrik7"/>
      <w:suff w:val="nothing"/>
      <w:lvlText w:val=""/>
      <w:lvlJc w:val="left"/>
      <w:pPr>
        <w:ind w:left="0" w:firstLine="0"/>
      </w:pPr>
    </w:lvl>
    <w:lvl w:ilvl="7">
      <w:start w:val="1"/>
      <w:numFmt w:val="none"/>
      <w:pStyle w:val="Rubrik8"/>
      <w:suff w:val="nothing"/>
      <w:lvlText w:val=""/>
      <w:lvlJc w:val="left"/>
      <w:pPr>
        <w:ind w:left="0" w:firstLine="0"/>
      </w:pPr>
    </w:lvl>
    <w:lvl w:ilvl="8">
      <w:start w:val="1"/>
      <w:numFmt w:val="none"/>
      <w:pStyle w:val="Rubrik9"/>
      <w:suff w:val="nothing"/>
      <w:lvlText w:val=""/>
      <w:lvlJc w:val="left"/>
      <w:pPr>
        <w:ind w:left="0" w:firstLine="0"/>
      </w:pPr>
    </w:lvl>
  </w:abstractNum>
  <w:abstractNum w:abstractNumId="19">
    <w:nsid w:val="3F572B9B"/>
    <w:multiLevelType w:val="multilevel"/>
    <w:tmpl w:val="AFD05BF0"/>
    <w:lvl w:ilvl="0">
      <w:start w:val="3"/>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0">
    <w:nsid w:val="41DB3C20"/>
    <w:multiLevelType w:val="hybridMultilevel"/>
    <w:tmpl w:val="9FF85C7A"/>
    <w:lvl w:ilvl="0" w:tplc="041D0001">
      <w:numFmt w:val="bullet"/>
      <w:lvlText w:val=""/>
      <w:lvlJc w:val="left"/>
      <w:pPr>
        <w:ind w:left="720" w:hanging="360"/>
      </w:pPr>
      <w:rPr>
        <w:rFonts w:ascii="Symbol" w:eastAsia="Times New Roman" w:hAnsi="Symbol"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1">
    <w:nsid w:val="4E611E64"/>
    <w:multiLevelType w:val="hybridMultilevel"/>
    <w:tmpl w:val="52A275EC"/>
    <w:lvl w:ilvl="0" w:tplc="699A9CAA">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2">
    <w:nsid w:val="4EF855A1"/>
    <w:multiLevelType w:val="hybridMultilevel"/>
    <w:tmpl w:val="7DD27E74"/>
    <w:lvl w:ilvl="0" w:tplc="041D0001">
      <w:numFmt w:val="bullet"/>
      <w:lvlText w:val=""/>
      <w:lvlJc w:val="left"/>
      <w:pPr>
        <w:ind w:left="720" w:hanging="360"/>
      </w:pPr>
      <w:rPr>
        <w:rFonts w:ascii="Symbol" w:eastAsia="Times New Roman" w:hAnsi="Symbol"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3">
    <w:nsid w:val="52F840C3"/>
    <w:multiLevelType w:val="hybridMultilevel"/>
    <w:tmpl w:val="86F28842"/>
    <w:lvl w:ilvl="0" w:tplc="FFFFFFFF">
      <w:numFmt w:val="bullet"/>
      <w:lvlText w:val="-"/>
      <w:lvlJc w:val="left"/>
      <w:pPr>
        <w:tabs>
          <w:tab w:val="num" w:pos="720"/>
        </w:tabs>
        <w:ind w:left="720" w:hanging="360"/>
      </w:pPr>
      <w:rPr>
        <w:rFonts w:ascii="Times New Roman" w:eastAsia="Times New Roman" w:hAnsi="Times New Roman" w:cs="Times New Roman" w:hint="default"/>
      </w:rPr>
    </w:lvl>
    <w:lvl w:ilvl="1" w:tplc="FFFFFFFF" w:tentative="1">
      <w:start w:val="1"/>
      <w:numFmt w:val="bullet"/>
      <w:lvlText w:val="o"/>
      <w:lvlJc w:val="left"/>
      <w:pPr>
        <w:tabs>
          <w:tab w:val="num" w:pos="1610"/>
        </w:tabs>
        <w:ind w:left="1610" w:hanging="360"/>
      </w:pPr>
      <w:rPr>
        <w:rFonts w:ascii="Courier New" w:hAnsi="Courier New" w:cs="Courier New" w:hint="default"/>
      </w:rPr>
    </w:lvl>
    <w:lvl w:ilvl="2" w:tplc="FFFFFFFF" w:tentative="1">
      <w:start w:val="1"/>
      <w:numFmt w:val="bullet"/>
      <w:lvlText w:val=""/>
      <w:lvlJc w:val="left"/>
      <w:pPr>
        <w:tabs>
          <w:tab w:val="num" w:pos="2330"/>
        </w:tabs>
        <w:ind w:left="2330" w:hanging="360"/>
      </w:pPr>
      <w:rPr>
        <w:rFonts w:ascii="Wingdings" w:hAnsi="Wingdings" w:hint="default"/>
      </w:rPr>
    </w:lvl>
    <w:lvl w:ilvl="3" w:tplc="FFFFFFFF" w:tentative="1">
      <w:start w:val="1"/>
      <w:numFmt w:val="bullet"/>
      <w:lvlText w:val=""/>
      <w:lvlJc w:val="left"/>
      <w:pPr>
        <w:tabs>
          <w:tab w:val="num" w:pos="3050"/>
        </w:tabs>
        <w:ind w:left="3050" w:hanging="360"/>
      </w:pPr>
      <w:rPr>
        <w:rFonts w:ascii="Symbol" w:hAnsi="Symbol" w:hint="default"/>
      </w:rPr>
    </w:lvl>
    <w:lvl w:ilvl="4" w:tplc="FFFFFFFF" w:tentative="1">
      <w:start w:val="1"/>
      <w:numFmt w:val="bullet"/>
      <w:lvlText w:val="o"/>
      <w:lvlJc w:val="left"/>
      <w:pPr>
        <w:tabs>
          <w:tab w:val="num" w:pos="3770"/>
        </w:tabs>
        <w:ind w:left="3770" w:hanging="360"/>
      </w:pPr>
      <w:rPr>
        <w:rFonts w:ascii="Courier New" w:hAnsi="Courier New" w:cs="Courier New" w:hint="default"/>
      </w:rPr>
    </w:lvl>
    <w:lvl w:ilvl="5" w:tplc="FFFFFFFF" w:tentative="1">
      <w:start w:val="1"/>
      <w:numFmt w:val="bullet"/>
      <w:lvlText w:val=""/>
      <w:lvlJc w:val="left"/>
      <w:pPr>
        <w:tabs>
          <w:tab w:val="num" w:pos="4490"/>
        </w:tabs>
        <w:ind w:left="4490" w:hanging="360"/>
      </w:pPr>
      <w:rPr>
        <w:rFonts w:ascii="Wingdings" w:hAnsi="Wingdings" w:hint="default"/>
      </w:rPr>
    </w:lvl>
    <w:lvl w:ilvl="6" w:tplc="FFFFFFFF" w:tentative="1">
      <w:start w:val="1"/>
      <w:numFmt w:val="bullet"/>
      <w:lvlText w:val=""/>
      <w:lvlJc w:val="left"/>
      <w:pPr>
        <w:tabs>
          <w:tab w:val="num" w:pos="5210"/>
        </w:tabs>
        <w:ind w:left="5210" w:hanging="360"/>
      </w:pPr>
      <w:rPr>
        <w:rFonts w:ascii="Symbol" w:hAnsi="Symbol" w:hint="default"/>
      </w:rPr>
    </w:lvl>
    <w:lvl w:ilvl="7" w:tplc="FFFFFFFF" w:tentative="1">
      <w:start w:val="1"/>
      <w:numFmt w:val="bullet"/>
      <w:lvlText w:val="o"/>
      <w:lvlJc w:val="left"/>
      <w:pPr>
        <w:tabs>
          <w:tab w:val="num" w:pos="5930"/>
        </w:tabs>
        <w:ind w:left="5930" w:hanging="360"/>
      </w:pPr>
      <w:rPr>
        <w:rFonts w:ascii="Courier New" w:hAnsi="Courier New" w:cs="Courier New" w:hint="default"/>
      </w:rPr>
    </w:lvl>
    <w:lvl w:ilvl="8" w:tplc="FFFFFFFF" w:tentative="1">
      <w:start w:val="1"/>
      <w:numFmt w:val="bullet"/>
      <w:lvlText w:val=""/>
      <w:lvlJc w:val="left"/>
      <w:pPr>
        <w:tabs>
          <w:tab w:val="num" w:pos="6650"/>
        </w:tabs>
        <w:ind w:left="6650" w:hanging="360"/>
      </w:pPr>
      <w:rPr>
        <w:rFonts w:ascii="Wingdings" w:hAnsi="Wingdings" w:hint="default"/>
      </w:rPr>
    </w:lvl>
  </w:abstractNum>
  <w:abstractNum w:abstractNumId="24">
    <w:nsid w:val="563E5074"/>
    <w:multiLevelType w:val="hybridMultilevel"/>
    <w:tmpl w:val="66C87AD2"/>
    <w:lvl w:ilvl="0" w:tplc="39028044">
      <w:numFmt w:val="bullet"/>
      <w:lvlText w:val="-"/>
      <w:lvlJc w:val="left"/>
      <w:pPr>
        <w:ind w:left="720" w:hanging="360"/>
      </w:pPr>
      <w:rPr>
        <w:rFonts w:ascii="Times New Roman" w:eastAsia="Times New Roman" w:hAnsi="Times New Roman"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5">
    <w:nsid w:val="5B300320"/>
    <w:multiLevelType w:val="hybridMultilevel"/>
    <w:tmpl w:val="20E44B42"/>
    <w:lvl w:ilvl="0" w:tplc="615C88EE">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6">
    <w:nsid w:val="5B691687"/>
    <w:multiLevelType w:val="multilevel"/>
    <w:tmpl w:val="56486840"/>
    <w:lvl w:ilvl="0">
      <w:start w:val="5"/>
      <w:numFmt w:val="decimal"/>
      <w:lvlRestart w:val="0"/>
      <w:lvlText w:val="%1"/>
      <w:lvlJc w:val="left"/>
      <w:pPr>
        <w:tabs>
          <w:tab w:val="num" w:pos="907"/>
        </w:tabs>
        <w:ind w:left="907" w:hanging="907"/>
      </w:pPr>
    </w:lvl>
    <w:lvl w:ilvl="1">
      <w:start w:val="1"/>
      <w:numFmt w:val="decimal"/>
      <w:lvlText w:val="%1.%2"/>
      <w:lvlJc w:val="left"/>
      <w:pPr>
        <w:tabs>
          <w:tab w:val="num" w:pos="4168"/>
        </w:tabs>
        <w:ind w:left="4168"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7">
    <w:nsid w:val="637F3FBB"/>
    <w:multiLevelType w:val="hybridMultilevel"/>
    <w:tmpl w:val="32844408"/>
    <w:lvl w:ilvl="0" w:tplc="55169892">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8">
    <w:nsid w:val="709D1477"/>
    <w:multiLevelType w:val="multilevel"/>
    <w:tmpl w:val="A92A5406"/>
    <w:lvl w:ilvl="0">
      <w:start w:val="3"/>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29">
    <w:nsid w:val="70F41C59"/>
    <w:multiLevelType w:val="hybridMultilevel"/>
    <w:tmpl w:val="E132D708"/>
    <w:lvl w:ilvl="0" w:tplc="FFFFFFFF">
      <w:numFmt w:val="bullet"/>
      <w:lvlText w:val="-"/>
      <w:lvlJc w:val="left"/>
      <w:pPr>
        <w:tabs>
          <w:tab w:val="num" w:pos="720"/>
        </w:tabs>
        <w:ind w:left="720" w:hanging="360"/>
      </w:pPr>
      <w:rPr>
        <w:rFonts w:ascii="Times New Roman" w:eastAsia="Times New Roman" w:hAnsi="Times New Roman" w:cs="Times New Roman"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0">
    <w:nsid w:val="7967426C"/>
    <w:multiLevelType w:val="hybridMultilevel"/>
    <w:tmpl w:val="FA40254E"/>
    <w:lvl w:ilvl="0" w:tplc="556C982A">
      <w:start w:val="1"/>
      <w:numFmt w:val="bullet"/>
      <w:lvlRestart w:val="0"/>
      <w:lvlText w:val="-"/>
      <w:lvlJc w:val="left"/>
      <w:pPr>
        <w:tabs>
          <w:tab w:val="num" w:pos="283"/>
        </w:tabs>
        <w:ind w:left="283" w:hanging="283"/>
      </w:pPr>
      <w:rPr>
        <w:rFonts w:ascii="Courier New" w:hAnsi="Courier New" w:cs="Courier New"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abstractNumId w:val="8"/>
  </w:num>
  <w:num w:numId="2">
    <w:abstractNumId w:val="3"/>
  </w:num>
  <w:num w:numId="3">
    <w:abstractNumId w:val="2"/>
  </w:num>
  <w:num w:numId="4">
    <w:abstractNumId w:val="1"/>
  </w:num>
  <w:num w:numId="5">
    <w:abstractNumId w:val="0"/>
  </w:num>
  <w:num w:numId="6">
    <w:abstractNumId w:val="9"/>
  </w:num>
  <w:num w:numId="7">
    <w:abstractNumId w:val="7"/>
  </w:num>
  <w:num w:numId="8">
    <w:abstractNumId w:val="6"/>
  </w:num>
  <w:num w:numId="9">
    <w:abstractNumId w:val="5"/>
  </w:num>
  <w:num w:numId="10">
    <w:abstractNumId w:val="4"/>
  </w:num>
  <w:num w:numId="11">
    <w:abstractNumId w:val="18"/>
  </w:num>
  <w:num w:numId="12">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19"/>
  </w:num>
  <w:num w:numId="14">
    <w:abstractNumId w:val="28"/>
  </w:num>
  <w:num w:numId="15">
    <w:abstractNumId w:val="16"/>
  </w:num>
  <w:num w:numId="16">
    <w:abstractNumId w:val="23"/>
  </w:num>
  <w:num w:numId="17">
    <w:abstractNumId w:val="29"/>
  </w:num>
  <w:num w:numId="18">
    <w:abstractNumId w:val="13"/>
  </w:num>
  <w:num w:numId="19">
    <w:abstractNumId w:val="26"/>
  </w:num>
  <w:num w:numId="20">
    <w:abstractNumId w:val="24"/>
  </w:num>
  <w:num w:numId="21">
    <w:abstractNumId w:val="20"/>
  </w:num>
  <w:num w:numId="22">
    <w:abstractNumId w:val="22"/>
  </w:num>
  <w:num w:numId="23">
    <w:abstractNumId w:val="14"/>
  </w:num>
  <w:num w:numId="24">
    <w:abstractNumId w:val="12"/>
  </w:num>
  <w:num w:numId="25">
    <w:abstractNumId w:val="25"/>
  </w:num>
  <w:num w:numId="26">
    <w:abstractNumId w:val="27"/>
  </w:num>
  <w:num w:numId="27">
    <w:abstractNumId w:val="21"/>
  </w:num>
  <w:num w:numId="28">
    <w:abstractNumId w:val="17"/>
  </w:num>
  <w:num w:numId="29">
    <w:abstractNumId w:val="10"/>
  </w:num>
  <w:num w:numId="30">
    <w:abstractNumId w:val="30"/>
  </w:num>
  <w:num w:numId="31">
    <w:abstractNumId w:val="11"/>
  </w:num>
  <w:num w:numId="32">
    <w:abstractNumId w:val="15"/>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sl="http://schemas.openxmlformats.org/schemaLibrary/2006/main" mc:Ignorable="w14">
  <w:zoom w:percent="148"/>
  <w:mirrorMargins/>
  <w:hideSpellingErrors/>
  <w:hideGrammaticalErrors/>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defaultTabStop w:val="1304"/>
  <w:hyphenationZone w:val="425"/>
  <w:evenAndOddHeaders/>
  <w:characterSpacingControl w:val="doNotCompress"/>
  <w:hdrShapeDefaults>
    <o:shapedefaults v:ext="edit" spidmax="59393"/>
  </w:hdrShapeDefaults>
  <w:footnotePr>
    <w:footnote w:id="-1"/>
    <w:footnote w:id="0"/>
    <w:footnote w:id="1"/>
  </w:footnotePr>
  <w:endnotePr>
    <w:endnote w:id="-1"/>
    <w:endnote w:id="0"/>
    <w:endnote w:id="1"/>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
  <w:docVars>
    <w:docVar w:name="dokformat" w:val="PR"/>
    <w:docVar w:name="kapitel" w:val="1"/>
  </w:docVars>
  <w:rsids>
    <w:rsidRoot w:val="001666D3"/>
    <w:rsid w:val="00005458"/>
    <w:rsid w:val="00006637"/>
    <w:rsid w:val="00011B0A"/>
    <w:rsid w:val="00015BB6"/>
    <w:rsid w:val="00023C20"/>
    <w:rsid w:val="00023D35"/>
    <w:rsid w:val="000241E3"/>
    <w:rsid w:val="0002470B"/>
    <w:rsid w:val="00024D1C"/>
    <w:rsid w:val="00027D90"/>
    <w:rsid w:val="00030B1D"/>
    <w:rsid w:val="00030E8F"/>
    <w:rsid w:val="00031009"/>
    <w:rsid w:val="000314C5"/>
    <w:rsid w:val="000319A4"/>
    <w:rsid w:val="00032696"/>
    <w:rsid w:val="00032C47"/>
    <w:rsid w:val="0003305E"/>
    <w:rsid w:val="000336F2"/>
    <w:rsid w:val="00033CB6"/>
    <w:rsid w:val="00035878"/>
    <w:rsid w:val="00036395"/>
    <w:rsid w:val="00040AEE"/>
    <w:rsid w:val="00041900"/>
    <w:rsid w:val="00043EBE"/>
    <w:rsid w:val="00046710"/>
    <w:rsid w:val="000471B6"/>
    <w:rsid w:val="00057C22"/>
    <w:rsid w:val="00063018"/>
    <w:rsid w:val="00070556"/>
    <w:rsid w:val="00071A82"/>
    <w:rsid w:val="0007309B"/>
    <w:rsid w:val="000753FE"/>
    <w:rsid w:val="000769F8"/>
    <w:rsid w:val="000777A9"/>
    <w:rsid w:val="00077F8F"/>
    <w:rsid w:val="00080185"/>
    <w:rsid w:val="0008052D"/>
    <w:rsid w:val="000814D9"/>
    <w:rsid w:val="000818C2"/>
    <w:rsid w:val="00082C6E"/>
    <w:rsid w:val="00082CCE"/>
    <w:rsid w:val="0008509C"/>
    <w:rsid w:val="00086FAE"/>
    <w:rsid w:val="00090A09"/>
    <w:rsid w:val="00095E80"/>
    <w:rsid w:val="000A0D44"/>
    <w:rsid w:val="000A13AE"/>
    <w:rsid w:val="000A332A"/>
    <w:rsid w:val="000A3709"/>
    <w:rsid w:val="000A46E8"/>
    <w:rsid w:val="000A7880"/>
    <w:rsid w:val="000B2A84"/>
    <w:rsid w:val="000B37DE"/>
    <w:rsid w:val="000B4AD8"/>
    <w:rsid w:val="000C268C"/>
    <w:rsid w:val="000C5860"/>
    <w:rsid w:val="000C7C33"/>
    <w:rsid w:val="000C7EDE"/>
    <w:rsid w:val="000C7FC7"/>
    <w:rsid w:val="000D01C0"/>
    <w:rsid w:val="000D0203"/>
    <w:rsid w:val="000D1202"/>
    <w:rsid w:val="000D525E"/>
    <w:rsid w:val="000E1D19"/>
    <w:rsid w:val="000E35AB"/>
    <w:rsid w:val="000E653C"/>
    <w:rsid w:val="000E7178"/>
    <w:rsid w:val="000F1BF1"/>
    <w:rsid w:val="000F3938"/>
    <w:rsid w:val="000F50EC"/>
    <w:rsid w:val="000F67F1"/>
    <w:rsid w:val="0010131D"/>
    <w:rsid w:val="00101BAF"/>
    <w:rsid w:val="00102A17"/>
    <w:rsid w:val="0010436A"/>
    <w:rsid w:val="00104607"/>
    <w:rsid w:val="00105013"/>
    <w:rsid w:val="00106462"/>
    <w:rsid w:val="00106765"/>
    <w:rsid w:val="00107299"/>
    <w:rsid w:val="00111A77"/>
    <w:rsid w:val="0011261F"/>
    <w:rsid w:val="00114084"/>
    <w:rsid w:val="00116716"/>
    <w:rsid w:val="001167E2"/>
    <w:rsid w:val="001176EA"/>
    <w:rsid w:val="0012164C"/>
    <w:rsid w:val="00121BC4"/>
    <w:rsid w:val="0013025A"/>
    <w:rsid w:val="00130B58"/>
    <w:rsid w:val="0013450F"/>
    <w:rsid w:val="0013535C"/>
    <w:rsid w:val="00135654"/>
    <w:rsid w:val="001404F3"/>
    <w:rsid w:val="00141F91"/>
    <w:rsid w:val="00143A40"/>
    <w:rsid w:val="00146384"/>
    <w:rsid w:val="00147A88"/>
    <w:rsid w:val="0015207D"/>
    <w:rsid w:val="00152671"/>
    <w:rsid w:val="00153520"/>
    <w:rsid w:val="00153857"/>
    <w:rsid w:val="0015498D"/>
    <w:rsid w:val="00155932"/>
    <w:rsid w:val="0016045D"/>
    <w:rsid w:val="00160F54"/>
    <w:rsid w:val="00166323"/>
    <w:rsid w:val="001666D3"/>
    <w:rsid w:val="00166BEC"/>
    <w:rsid w:val="00167831"/>
    <w:rsid w:val="0017081B"/>
    <w:rsid w:val="00171919"/>
    <w:rsid w:val="001743CE"/>
    <w:rsid w:val="0017727B"/>
    <w:rsid w:val="00177312"/>
    <w:rsid w:val="00177922"/>
    <w:rsid w:val="0018202B"/>
    <w:rsid w:val="00182D00"/>
    <w:rsid w:val="00184619"/>
    <w:rsid w:val="0018790B"/>
    <w:rsid w:val="001907A8"/>
    <w:rsid w:val="001929AE"/>
    <w:rsid w:val="001937FB"/>
    <w:rsid w:val="0019394C"/>
    <w:rsid w:val="001943C1"/>
    <w:rsid w:val="001A22AE"/>
    <w:rsid w:val="001A3F0F"/>
    <w:rsid w:val="001A4947"/>
    <w:rsid w:val="001A7C3D"/>
    <w:rsid w:val="001B0069"/>
    <w:rsid w:val="001B2F73"/>
    <w:rsid w:val="001B668C"/>
    <w:rsid w:val="001C2341"/>
    <w:rsid w:val="001C2560"/>
    <w:rsid w:val="001C6591"/>
    <w:rsid w:val="001D2AB8"/>
    <w:rsid w:val="001D77C0"/>
    <w:rsid w:val="001D7FAB"/>
    <w:rsid w:val="001E37E2"/>
    <w:rsid w:val="001E3CBD"/>
    <w:rsid w:val="001E3D63"/>
    <w:rsid w:val="001E5027"/>
    <w:rsid w:val="001E5F9F"/>
    <w:rsid w:val="001E77EF"/>
    <w:rsid w:val="001F1DCB"/>
    <w:rsid w:val="001F64C8"/>
    <w:rsid w:val="001F6698"/>
    <w:rsid w:val="001F7DEB"/>
    <w:rsid w:val="00201131"/>
    <w:rsid w:val="00203B11"/>
    <w:rsid w:val="00203D14"/>
    <w:rsid w:val="0020614E"/>
    <w:rsid w:val="00206B6A"/>
    <w:rsid w:val="002078F0"/>
    <w:rsid w:val="00210B65"/>
    <w:rsid w:val="00211FB3"/>
    <w:rsid w:val="0021276B"/>
    <w:rsid w:val="002135B3"/>
    <w:rsid w:val="00213971"/>
    <w:rsid w:val="00213C48"/>
    <w:rsid w:val="00217092"/>
    <w:rsid w:val="002205D6"/>
    <w:rsid w:val="002208FC"/>
    <w:rsid w:val="00220987"/>
    <w:rsid w:val="002218C1"/>
    <w:rsid w:val="0022488C"/>
    <w:rsid w:val="002254B7"/>
    <w:rsid w:val="002264D9"/>
    <w:rsid w:val="00230132"/>
    <w:rsid w:val="00232763"/>
    <w:rsid w:val="00233827"/>
    <w:rsid w:val="00234D5C"/>
    <w:rsid w:val="0023586A"/>
    <w:rsid w:val="00240B6A"/>
    <w:rsid w:val="00242B3E"/>
    <w:rsid w:val="00245C56"/>
    <w:rsid w:val="002470FF"/>
    <w:rsid w:val="00252478"/>
    <w:rsid w:val="0025312F"/>
    <w:rsid w:val="00255B10"/>
    <w:rsid w:val="002605E2"/>
    <w:rsid w:val="002618A6"/>
    <w:rsid w:val="002618D3"/>
    <w:rsid w:val="002620BB"/>
    <w:rsid w:val="0026331E"/>
    <w:rsid w:val="002659E7"/>
    <w:rsid w:val="002661F2"/>
    <w:rsid w:val="00266922"/>
    <w:rsid w:val="0026738E"/>
    <w:rsid w:val="00270563"/>
    <w:rsid w:val="00270A3F"/>
    <w:rsid w:val="00270DE8"/>
    <w:rsid w:val="00272A9E"/>
    <w:rsid w:val="002731DE"/>
    <w:rsid w:val="00274576"/>
    <w:rsid w:val="0027570B"/>
    <w:rsid w:val="00280D39"/>
    <w:rsid w:val="00281052"/>
    <w:rsid w:val="00282A80"/>
    <w:rsid w:val="002853FF"/>
    <w:rsid w:val="002879F8"/>
    <w:rsid w:val="00296243"/>
    <w:rsid w:val="002979DD"/>
    <w:rsid w:val="00297BD9"/>
    <w:rsid w:val="002A0D5F"/>
    <w:rsid w:val="002A1D18"/>
    <w:rsid w:val="002A35DD"/>
    <w:rsid w:val="002A3898"/>
    <w:rsid w:val="002A4FCD"/>
    <w:rsid w:val="002A5413"/>
    <w:rsid w:val="002A554A"/>
    <w:rsid w:val="002A657B"/>
    <w:rsid w:val="002B1236"/>
    <w:rsid w:val="002B2893"/>
    <w:rsid w:val="002B2B5E"/>
    <w:rsid w:val="002B3EAB"/>
    <w:rsid w:val="002B4111"/>
    <w:rsid w:val="002B44A6"/>
    <w:rsid w:val="002B487F"/>
    <w:rsid w:val="002B6AAE"/>
    <w:rsid w:val="002C0F6D"/>
    <w:rsid w:val="002C2E72"/>
    <w:rsid w:val="002C4B34"/>
    <w:rsid w:val="002D2968"/>
    <w:rsid w:val="002D68C3"/>
    <w:rsid w:val="002E352D"/>
    <w:rsid w:val="002E3C65"/>
    <w:rsid w:val="002E7EE6"/>
    <w:rsid w:val="002F2910"/>
    <w:rsid w:val="002F3704"/>
    <w:rsid w:val="002F4F3F"/>
    <w:rsid w:val="002F545D"/>
    <w:rsid w:val="002F5464"/>
    <w:rsid w:val="002F5D97"/>
    <w:rsid w:val="002F6376"/>
    <w:rsid w:val="003032FE"/>
    <w:rsid w:val="00306419"/>
    <w:rsid w:val="003067FC"/>
    <w:rsid w:val="0030748E"/>
    <w:rsid w:val="00315E5C"/>
    <w:rsid w:val="00316767"/>
    <w:rsid w:val="00317F88"/>
    <w:rsid w:val="00320E7B"/>
    <w:rsid w:val="0032416F"/>
    <w:rsid w:val="00324332"/>
    <w:rsid w:val="00326463"/>
    <w:rsid w:val="0033222A"/>
    <w:rsid w:val="003333A1"/>
    <w:rsid w:val="00333E68"/>
    <w:rsid w:val="0033615B"/>
    <w:rsid w:val="00337175"/>
    <w:rsid w:val="003405AE"/>
    <w:rsid w:val="003409F7"/>
    <w:rsid w:val="00342A38"/>
    <w:rsid w:val="003434A9"/>
    <w:rsid w:val="00343819"/>
    <w:rsid w:val="00344E74"/>
    <w:rsid w:val="00347D53"/>
    <w:rsid w:val="00350EF9"/>
    <w:rsid w:val="003521B1"/>
    <w:rsid w:val="00354B6B"/>
    <w:rsid w:val="00355594"/>
    <w:rsid w:val="00360B3B"/>
    <w:rsid w:val="00361E6D"/>
    <w:rsid w:val="003626F9"/>
    <w:rsid w:val="00363ADE"/>
    <w:rsid w:val="00366D56"/>
    <w:rsid w:val="003671C2"/>
    <w:rsid w:val="00372278"/>
    <w:rsid w:val="003736F1"/>
    <w:rsid w:val="003743DB"/>
    <w:rsid w:val="00377618"/>
    <w:rsid w:val="0038124D"/>
    <w:rsid w:val="00381CF6"/>
    <w:rsid w:val="00386112"/>
    <w:rsid w:val="003905E7"/>
    <w:rsid w:val="00390DA1"/>
    <w:rsid w:val="003910B4"/>
    <w:rsid w:val="00392956"/>
    <w:rsid w:val="003938BF"/>
    <w:rsid w:val="0039405D"/>
    <w:rsid w:val="0039621F"/>
    <w:rsid w:val="003A4C0E"/>
    <w:rsid w:val="003A5D38"/>
    <w:rsid w:val="003A67C9"/>
    <w:rsid w:val="003B0BBA"/>
    <w:rsid w:val="003B1B9D"/>
    <w:rsid w:val="003B38B8"/>
    <w:rsid w:val="003B39D0"/>
    <w:rsid w:val="003B415D"/>
    <w:rsid w:val="003B44D5"/>
    <w:rsid w:val="003B6D27"/>
    <w:rsid w:val="003C0724"/>
    <w:rsid w:val="003C1238"/>
    <w:rsid w:val="003C53A4"/>
    <w:rsid w:val="003C5675"/>
    <w:rsid w:val="003C5BFF"/>
    <w:rsid w:val="003C7EC5"/>
    <w:rsid w:val="003D0D67"/>
    <w:rsid w:val="003D1F52"/>
    <w:rsid w:val="003D34FB"/>
    <w:rsid w:val="003D42F4"/>
    <w:rsid w:val="003D46AA"/>
    <w:rsid w:val="003D5599"/>
    <w:rsid w:val="003D6417"/>
    <w:rsid w:val="003D66B7"/>
    <w:rsid w:val="003D6F13"/>
    <w:rsid w:val="003D7E53"/>
    <w:rsid w:val="003E023C"/>
    <w:rsid w:val="003E0D47"/>
    <w:rsid w:val="003E1FA7"/>
    <w:rsid w:val="003E38FA"/>
    <w:rsid w:val="003E52ED"/>
    <w:rsid w:val="003F41BA"/>
    <w:rsid w:val="003F4EF1"/>
    <w:rsid w:val="003F594C"/>
    <w:rsid w:val="00401A6F"/>
    <w:rsid w:val="00404424"/>
    <w:rsid w:val="00405A2D"/>
    <w:rsid w:val="00405ED5"/>
    <w:rsid w:val="00410F58"/>
    <w:rsid w:val="00414A61"/>
    <w:rsid w:val="00417060"/>
    <w:rsid w:val="004229C2"/>
    <w:rsid w:val="0042354B"/>
    <w:rsid w:val="004248C7"/>
    <w:rsid w:val="004254F1"/>
    <w:rsid w:val="0042563A"/>
    <w:rsid w:val="00426885"/>
    <w:rsid w:val="00426FCF"/>
    <w:rsid w:val="0043079F"/>
    <w:rsid w:val="00431522"/>
    <w:rsid w:val="0043189A"/>
    <w:rsid w:val="00435043"/>
    <w:rsid w:val="00436DC1"/>
    <w:rsid w:val="00437CA1"/>
    <w:rsid w:val="004430D1"/>
    <w:rsid w:val="00443DC2"/>
    <w:rsid w:val="004450CC"/>
    <w:rsid w:val="00446AAE"/>
    <w:rsid w:val="00447D58"/>
    <w:rsid w:val="004504FD"/>
    <w:rsid w:val="00451EC3"/>
    <w:rsid w:val="00455033"/>
    <w:rsid w:val="00455D65"/>
    <w:rsid w:val="00456D5C"/>
    <w:rsid w:val="0046322E"/>
    <w:rsid w:val="00463256"/>
    <w:rsid w:val="00464749"/>
    <w:rsid w:val="004725CC"/>
    <w:rsid w:val="00473F2A"/>
    <w:rsid w:val="00475F81"/>
    <w:rsid w:val="004760E5"/>
    <w:rsid w:val="004805F7"/>
    <w:rsid w:val="00480C1F"/>
    <w:rsid w:val="0048157E"/>
    <w:rsid w:val="004849B8"/>
    <w:rsid w:val="00490A2A"/>
    <w:rsid w:val="00490C9B"/>
    <w:rsid w:val="004927EA"/>
    <w:rsid w:val="00495224"/>
    <w:rsid w:val="00495C38"/>
    <w:rsid w:val="004A1CF5"/>
    <w:rsid w:val="004A278E"/>
    <w:rsid w:val="004B6959"/>
    <w:rsid w:val="004B6F90"/>
    <w:rsid w:val="004B70AD"/>
    <w:rsid w:val="004B7498"/>
    <w:rsid w:val="004B7E48"/>
    <w:rsid w:val="004C527B"/>
    <w:rsid w:val="004C6EC9"/>
    <w:rsid w:val="004C748A"/>
    <w:rsid w:val="004D125E"/>
    <w:rsid w:val="004D1C75"/>
    <w:rsid w:val="004D7BFE"/>
    <w:rsid w:val="004E1FA0"/>
    <w:rsid w:val="004E2BFC"/>
    <w:rsid w:val="004E3ADF"/>
    <w:rsid w:val="004E4CBD"/>
    <w:rsid w:val="004E6B0E"/>
    <w:rsid w:val="004F3E99"/>
    <w:rsid w:val="004F5572"/>
    <w:rsid w:val="004F6676"/>
    <w:rsid w:val="00501074"/>
    <w:rsid w:val="00502D57"/>
    <w:rsid w:val="00507570"/>
    <w:rsid w:val="00510CA1"/>
    <w:rsid w:val="005115B1"/>
    <w:rsid w:val="00512EDD"/>
    <w:rsid w:val="00513A22"/>
    <w:rsid w:val="00513D71"/>
    <w:rsid w:val="005162B7"/>
    <w:rsid w:val="005209FE"/>
    <w:rsid w:val="00523354"/>
    <w:rsid w:val="0052404E"/>
    <w:rsid w:val="005240FA"/>
    <w:rsid w:val="00525F73"/>
    <w:rsid w:val="00526B71"/>
    <w:rsid w:val="00526C07"/>
    <w:rsid w:val="00531033"/>
    <w:rsid w:val="0053240A"/>
    <w:rsid w:val="00532AC5"/>
    <w:rsid w:val="00540CB3"/>
    <w:rsid w:val="00542B93"/>
    <w:rsid w:val="00544950"/>
    <w:rsid w:val="00550F9C"/>
    <w:rsid w:val="005553E4"/>
    <w:rsid w:val="00556B50"/>
    <w:rsid w:val="00562733"/>
    <w:rsid w:val="00563304"/>
    <w:rsid w:val="00566D14"/>
    <w:rsid w:val="00570F9E"/>
    <w:rsid w:val="005747A0"/>
    <w:rsid w:val="00574EEC"/>
    <w:rsid w:val="00575401"/>
    <w:rsid w:val="00575F82"/>
    <w:rsid w:val="00576BB8"/>
    <w:rsid w:val="00582C95"/>
    <w:rsid w:val="005831DA"/>
    <w:rsid w:val="00584604"/>
    <w:rsid w:val="005850BB"/>
    <w:rsid w:val="0058610A"/>
    <w:rsid w:val="005901B0"/>
    <w:rsid w:val="005912D4"/>
    <w:rsid w:val="005933FB"/>
    <w:rsid w:val="00593CC1"/>
    <w:rsid w:val="0059575F"/>
    <w:rsid w:val="005A1B53"/>
    <w:rsid w:val="005A3E20"/>
    <w:rsid w:val="005A7893"/>
    <w:rsid w:val="005B08E4"/>
    <w:rsid w:val="005B2BCF"/>
    <w:rsid w:val="005B4914"/>
    <w:rsid w:val="005B5FD4"/>
    <w:rsid w:val="005B6E3C"/>
    <w:rsid w:val="005C2FC4"/>
    <w:rsid w:val="005C55C9"/>
    <w:rsid w:val="005D1F5F"/>
    <w:rsid w:val="005D2197"/>
    <w:rsid w:val="005D7648"/>
    <w:rsid w:val="005E092D"/>
    <w:rsid w:val="005E0D73"/>
    <w:rsid w:val="005E12CF"/>
    <w:rsid w:val="005E12FA"/>
    <w:rsid w:val="005E1F51"/>
    <w:rsid w:val="005E2928"/>
    <w:rsid w:val="005E513E"/>
    <w:rsid w:val="005F3BC2"/>
    <w:rsid w:val="005F7D4A"/>
    <w:rsid w:val="00600068"/>
    <w:rsid w:val="0060020A"/>
    <w:rsid w:val="006005FB"/>
    <w:rsid w:val="00601E26"/>
    <w:rsid w:val="00602BF9"/>
    <w:rsid w:val="006044B4"/>
    <w:rsid w:val="00605FBF"/>
    <w:rsid w:val="0060627D"/>
    <w:rsid w:val="00606298"/>
    <w:rsid w:val="0060677F"/>
    <w:rsid w:val="00606E69"/>
    <w:rsid w:val="00611BE3"/>
    <w:rsid w:val="00611FDC"/>
    <w:rsid w:val="00612F3E"/>
    <w:rsid w:val="00613006"/>
    <w:rsid w:val="00613E71"/>
    <w:rsid w:val="00614768"/>
    <w:rsid w:val="00616AA5"/>
    <w:rsid w:val="006205B8"/>
    <w:rsid w:val="006206DA"/>
    <w:rsid w:val="00622DB3"/>
    <w:rsid w:val="00624261"/>
    <w:rsid w:val="006260B6"/>
    <w:rsid w:val="00627186"/>
    <w:rsid w:val="006336FF"/>
    <w:rsid w:val="00634A2A"/>
    <w:rsid w:val="006372C3"/>
    <w:rsid w:val="006376AA"/>
    <w:rsid w:val="00640022"/>
    <w:rsid w:val="00641BF0"/>
    <w:rsid w:val="00643204"/>
    <w:rsid w:val="006449E5"/>
    <w:rsid w:val="00646AAA"/>
    <w:rsid w:val="00646F94"/>
    <w:rsid w:val="00646FB7"/>
    <w:rsid w:val="006477D3"/>
    <w:rsid w:val="00650C2D"/>
    <w:rsid w:val="00652AB6"/>
    <w:rsid w:val="0065335A"/>
    <w:rsid w:val="0065564F"/>
    <w:rsid w:val="006564C7"/>
    <w:rsid w:val="006622FC"/>
    <w:rsid w:val="006628AE"/>
    <w:rsid w:val="00664540"/>
    <w:rsid w:val="00665B3F"/>
    <w:rsid w:val="0066767E"/>
    <w:rsid w:val="006679C7"/>
    <w:rsid w:val="00667E7A"/>
    <w:rsid w:val="006759E9"/>
    <w:rsid w:val="00675DFF"/>
    <w:rsid w:val="00677D65"/>
    <w:rsid w:val="00682355"/>
    <w:rsid w:val="00682E16"/>
    <w:rsid w:val="0068394B"/>
    <w:rsid w:val="00684B10"/>
    <w:rsid w:val="00687950"/>
    <w:rsid w:val="00692EDF"/>
    <w:rsid w:val="00693460"/>
    <w:rsid w:val="00694265"/>
    <w:rsid w:val="006955A3"/>
    <w:rsid w:val="006963CB"/>
    <w:rsid w:val="00696977"/>
    <w:rsid w:val="00697081"/>
    <w:rsid w:val="006A1E02"/>
    <w:rsid w:val="006A6672"/>
    <w:rsid w:val="006B3BB1"/>
    <w:rsid w:val="006B54BF"/>
    <w:rsid w:val="006B62F9"/>
    <w:rsid w:val="006B7259"/>
    <w:rsid w:val="006B7535"/>
    <w:rsid w:val="006B79E8"/>
    <w:rsid w:val="006B7F4D"/>
    <w:rsid w:val="006C1C01"/>
    <w:rsid w:val="006C66FB"/>
    <w:rsid w:val="006D21FD"/>
    <w:rsid w:val="006D23BD"/>
    <w:rsid w:val="006D29E1"/>
    <w:rsid w:val="006D3232"/>
    <w:rsid w:val="006D528C"/>
    <w:rsid w:val="006D6F5A"/>
    <w:rsid w:val="006D7937"/>
    <w:rsid w:val="006E41B1"/>
    <w:rsid w:val="006E57C9"/>
    <w:rsid w:val="006E5DCA"/>
    <w:rsid w:val="006E70B7"/>
    <w:rsid w:val="006F471E"/>
    <w:rsid w:val="006F4E2A"/>
    <w:rsid w:val="006F5FE4"/>
    <w:rsid w:val="006F7017"/>
    <w:rsid w:val="007013E8"/>
    <w:rsid w:val="00704170"/>
    <w:rsid w:val="0071159B"/>
    <w:rsid w:val="007125A6"/>
    <w:rsid w:val="00713AC3"/>
    <w:rsid w:val="00714DFD"/>
    <w:rsid w:val="00715247"/>
    <w:rsid w:val="007152DD"/>
    <w:rsid w:val="00717299"/>
    <w:rsid w:val="007204C8"/>
    <w:rsid w:val="0072156E"/>
    <w:rsid w:val="00723531"/>
    <w:rsid w:val="007253CF"/>
    <w:rsid w:val="00732DFF"/>
    <w:rsid w:val="007361A0"/>
    <w:rsid w:val="00736591"/>
    <w:rsid w:val="00740C38"/>
    <w:rsid w:val="00741E51"/>
    <w:rsid w:val="00744604"/>
    <w:rsid w:val="0074503E"/>
    <w:rsid w:val="007454CA"/>
    <w:rsid w:val="00746272"/>
    <w:rsid w:val="00746FAA"/>
    <w:rsid w:val="00747113"/>
    <w:rsid w:val="0074724D"/>
    <w:rsid w:val="007527C4"/>
    <w:rsid w:val="0075315F"/>
    <w:rsid w:val="00753F4C"/>
    <w:rsid w:val="00755952"/>
    <w:rsid w:val="00756367"/>
    <w:rsid w:val="007602F3"/>
    <w:rsid w:val="00760A09"/>
    <w:rsid w:val="0076346C"/>
    <w:rsid w:val="0076448B"/>
    <w:rsid w:val="00764F19"/>
    <w:rsid w:val="007659F0"/>
    <w:rsid w:val="00770562"/>
    <w:rsid w:val="0077153C"/>
    <w:rsid w:val="007717C4"/>
    <w:rsid w:val="00771845"/>
    <w:rsid w:val="00772DAF"/>
    <w:rsid w:val="0077326C"/>
    <w:rsid w:val="00774A99"/>
    <w:rsid w:val="00774CB2"/>
    <w:rsid w:val="007761A3"/>
    <w:rsid w:val="00777333"/>
    <w:rsid w:val="00777D3C"/>
    <w:rsid w:val="00777E3F"/>
    <w:rsid w:val="00780D8B"/>
    <w:rsid w:val="00783338"/>
    <w:rsid w:val="007848FA"/>
    <w:rsid w:val="0078540D"/>
    <w:rsid w:val="00786220"/>
    <w:rsid w:val="00790052"/>
    <w:rsid w:val="00791F08"/>
    <w:rsid w:val="007943E3"/>
    <w:rsid w:val="00794BE6"/>
    <w:rsid w:val="0079604E"/>
    <w:rsid w:val="00796A20"/>
    <w:rsid w:val="007A05B0"/>
    <w:rsid w:val="007A1D4A"/>
    <w:rsid w:val="007A5AF3"/>
    <w:rsid w:val="007A68E9"/>
    <w:rsid w:val="007A7CBA"/>
    <w:rsid w:val="007B11FD"/>
    <w:rsid w:val="007B1A01"/>
    <w:rsid w:val="007B2116"/>
    <w:rsid w:val="007B21B5"/>
    <w:rsid w:val="007B5E10"/>
    <w:rsid w:val="007B7025"/>
    <w:rsid w:val="007C2734"/>
    <w:rsid w:val="007C38C5"/>
    <w:rsid w:val="007C65DF"/>
    <w:rsid w:val="007D16F8"/>
    <w:rsid w:val="007D5535"/>
    <w:rsid w:val="007D6288"/>
    <w:rsid w:val="007E06D5"/>
    <w:rsid w:val="007E182B"/>
    <w:rsid w:val="007E3057"/>
    <w:rsid w:val="007F3330"/>
    <w:rsid w:val="007F3402"/>
    <w:rsid w:val="007F3C95"/>
    <w:rsid w:val="007F66BA"/>
    <w:rsid w:val="00802145"/>
    <w:rsid w:val="00804427"/>
    <w:rsid w:val="00811601"/>
    <w:rsid w:val="00811696"/>
    <w:rsid w:val="00812C7C"/>
    <w:rsid w:val="0081317F"/>
    <w:rsid w:val="00813873"/>
    <w:rsid w:val="00813A96"/>
    <w:rsid w:val="008146B8"/>
    <w:rsid w:val="008153E3"/>
    <w:rsid w:val="008205A7"/>
    <w:rsid w:val="0082179C"/>
    <w:rsid w:val="00821E59"/>
    <w:rsid w:val="00823319"/>
    <w:rsid w:val="00823F6B"/>
    <w:rsid w:val="00824B3A"/>
    <w:rsid w:val="00826C02"/>
    <w:rsid w:val="0083503A"/>
    <w:rsid w:val="008376FE"/>
    <w:rsid w:val="00840910"/>
    <w:rsid w:val="00843C3F"/>
    <w:rsid w:val="00844768"/>
    <w:rsid w:val="0084632F"/>
    <w:rsid w:val="00846B89"/>
    <w:rsid w:val="00851E65"/>
    <w:rsid w:val="0085278F"/>
    <w:rsid w:val="008560D4"/>
    <w:rsid w:val="008570D6"/>
    <w:rsid w:val="00860CDC"/>
    <w:rsid w:val="008624B2"/>
    <w:rsid w:val="00863E3C"/>
    <w:rsid w:val="00865B96"/>
    <w:rsid w:val="0086708A"/>
    <w:rsid w:val="00870172"/>
    <w:rsid w:val="00871C46"/>
    <w:rsid w:val="00873543"/>
    <w:rsid w:val="0087498D"/>
    <w:rsid w:val="00874E9A"/>
    <w:rsid w:val="008753A9"/>
    <w:rsid w:val="00885E2A"/>
    <w:rsid w:val="00886B06"/>
    <w:rsid w:val="0088745A"/>
    <w:rsid w:val="008877C0"/>
    <w:rsid w:val="008906E5"/>
    <w:rsid w:val="008923D8"/>
    <w:rsid w:val="008941A4"/>
    <w:rsid w:val="008A29E8"/>
    <w:rsid w:val="008A3906"/>
    <w:rsid w:val="008A4425"/>
    <w:rsid w:val="008A5307"/>
    <w:rsid w:val="008A698D"/>
    <w:rsid w:val="008B3E2A"/>
    <w:rsid w:val="008B403A"/>
    <w:rsid w:val="008B4FF2"/>
    <w:rsid w:val="008B6CA4"/>
    <w:rsid w:val="008B7B37"/>
    <w:rsid w:val="008C3ABA"/>
    <w:rsid w:val="008C51E0"/>
    <w:rsid w:val="008C5498"/>
    <w:rsid w:val="008D1190"/>
    <w:rsid w:val="008D3874"/>
    <w:rsid w:val="008D38DE"/>
    <w:rsid w:val="008D3D4C"/>
    <w:rsid w:val="008D5ADE"/>
    <w:rsid w:val="008D5BBF"/>
    <w:rsid w:val="008E354E"/>
    <w:rsid w:val="008E5628"/>
    <w:rsid w:val="008E6D3C"/>
    <w:rsid w:val="008F0A24"/>
    <w:rsid w:val="008F13FA"/>
    <w:rsid w:val="008F670F"/>
    <w:rsid w:val="008F6F5A"/>
    <w:rsid w:val="008F75BC"/>
    <w:rsid w:val="008F7C1D"/>
    <w:rsid w:val="00900178"/>
    <w:rsid w:val="00902747"/>
    <w:rsid w:val="00903147"/>
    <w:rsid w:val="009105DE"/>
    <w:rsid w:val="009115B5"/>
    <w:rsid w:val="00911A59"/>
    <w:rsid w:val="0091331A"/>
    <w:rsid w:val="00913BAB"/>
    <w:rsid w:val="0091540E"/>
    <w:rsid w:val="00916543"/>
    <w:rsid w:val="0092132A"/>
    <w:rsid w:val="0092301A"/>
    <w:rsid w:val="00926441"/>
    <w:rsid w:val="00932263"/>
    <w:rsid w:val="009351E0"/>
    <w:rsid w:val="00936983"/>
    <w:rsid w:val="00940FFD"/>
    <w:rsid w:val="00942E19"/>
    <w:rsid w:val="0094304D"/>
    <w:rsid w:val="0094506E"/>
    <w:rsid w:val="0094540B"/>
    <w:rsid w:val="009456A9"/>
    <w:rsid w:val="009506EC"/>
    <w:rsid w:val="00955AC7"/>
    <w:rsid w:val="0095709E"/>
    <w:rsid w:val="0095790F"/>
    <w:rsid w:val="00960F9C"/>
    <w:rsid w:val="00962A92"/>
    <w:rsid w:val="0096327D"/>
    <w:rsid w:val="00966BE3"/>
    <w:rsid w:val="00971A83"/>
    <w:rsid w:val="00972A22"/>
    <w:rsid w:val="00976121"/>
    <w:rsid w:val="00977F57"/>
    <w:rsid w:val="00992E87"/>
    <w:rsid w:val="00994265"/>
    <w:rsid w:val="009950AE"/>
    <w:rsid w:val="00995AE7"/>
    <w:rsid w:val="00996CC3"/>
    <w:rsid w:val="009979F9"/>
    <w:rsid w:val="009A0F00"/>
    <w:rsid w:val="009A1148"/>
    <w:rsid w:val="009A2938"/>
    <w:rsid w:val="009A3C46"/>
    <w:rsid w:val="009A57A8"/>
    <w:rsid w:val="009A59E9"/>
    <w:rsid w:val="009A71F4"/>
    <w:rsid w:val="009A7EB9"/>
    <w:rsid w:val="009B0CA4"/>
    <w:rsid w:val="009B1833"/>
    <w:rsid w:val="009B2DF5"/>
    <w:rsid w:val="009B2FA3"/>
    <w:rsid w:val="009B7A64"/>
    <w:rsid w:val="009C389C"/>
    <w:rsid w:val="009D0652"/>
    <w:rsid w:val="009E44D1"/>
    <w:rsid w:val="009E6A39"/>
    <w:rsid w:val="009E74D9"/>
    <w:rsid w:val="009E7941"/>
    <w:rsid w:val="009F407C"/>
    <w:rsid w:val="009F51CD"/>
    <w:rsid w:val="009F55C5"/>
    <w:rsid w:val="00A01ED3"/>
    <w:rsid w:val="00A05676"/>
    <w:rsid w:val="00A05679"/>
    <w:rsid w:val="00A076F6"/>
    <w:rsid w:val="00A11460"/>
    <w:rsid w:val="00A11C2B"/>
    <w:rsid w:val="00A15809"/>
    <w:rsid w:val="00A21A8A"/>
    <w:rsid w:val="00A226B4"/>
    <w:rsid w:val="00A2397C"/>
    <w:rsid w:val="00A2459C"/>
    <w:rsid w:val="00A2485C"/>
    <w:rsid w:val="00A25F62"/>
    <w:rsid w:val="00A30285"/>
    <w:rsid w:val="00A34509"/>
    <w:rsid w:val="00A359B9"/>
    <w:rsid w:val="00A41C24"/>
    <w:rsid w:val="00A4323B"/>
    <w:rsid w:val="00A433DF"/>
    <w:rsid w:val="00A43DE1"/>
    <w:rsid w:val="00A4522E"/>
    <w:rsid w:val="00A459D7"/>
    <w:rsid w:val="00A462BC"/>
    <w:rsid w:val="00A51D13"/>
    <w:rsid w:val="00A51D3F"/>
    <w:rsid w:val="00A543FA"/>
    <w:rsid w:val="00A54496"/>
    <w:rsid w:val="00A56354"/>
    <w:rsid w:val="00A57EE1"/>
    <w:rsid w:val="00A61B3A"/>
    <w:rsid w:val="00A707D3"/>
    <w:rsid w:val="00A7246A"/>
    <w:rsid w:val="00A74C9B"/>
    <w:rsid w:val="00A76100"/>
    <w:rsid w:val="00A763E7"/>
    <w:rsid w:val="00A80B46"/>
    <w:rsid w:val="00A872D4"/>
    <w:rsid w:val="00A87436"/>
    <w:rsid w:val="00A87592"/>
    <w:rsid w:val="00A909BA"/>
    <w:rsid w:val="00A979AE"/>
    <w:rsid w:val="00AA181C"/>
    <w:rsid w:val="00AA26FA"/>
    <w:rsid w:val="00AB0604"/>
    <w:rsid w:val="00AB2070"/>
    <w:rsid w:val="00AB2E7C"/>
    <w:rsid w:val="00AB44A7"/>
    <w:rsid w:val="00AB4841"/>
    <w:rsid w:val="00AB52AD"/>
    <w:rsid w:val="00AB5B9C"/>
    <w:rsid w:val="00AB6D52"/>
    <w:rsid w:val="00AB79EE"/>
    <w:rsid w:val="00AB7E33"/>
    <w:rsid w:val="00AC2011"/>
    <w:rsid w:val="00AC3321"/>
    <w:rsid w:val="00AC3A89"/>
    <w:rsid w:val="00AC77F3"/>
    <w:rsid w:val="00AD25E9"/>
    <w:rsid w:val="00AD38C7"/>
    <w:rsid w:val="00AD4C52"/>
    <w:rsid w:val="00AD576D"/>
    <w:rsid w:val="00AD6CC9"/>
    <w:rsid w:val="00AE1000"/>
    <w:rsid w:val="00AE1B11"/>
    <w:rsid w:val="00AE38E5"/>
    <w:rsid w:val="00AE46F2"/>
    <w:rsid w:val="00AE71ED"/>
    <w:rsid w:val="00AF0B2D"/>
    <w:rsid w:val="00AF1164"/>
    <w:rsid w:val="00AF295E"/>
    <w:rsid w:val="00AF4253"/>
    <w:rsid w:val="00AF45A1"/>
    <w:rsid w:val="00AF62B1"/>
    <w:rsid w:val="00AF6E27"/>
    <w:rsid w:val="00B014BE"/>
    <w:rsid w:val="00B01A56"/>
    <w:rsid w:val="00B05EEB"/>
    <w:rsid w:val="00B10416"/>
    <w:rsid w:val="00B117A7"/>
    <w:rsid w:val="00B118F3"/>
    <w:rsid w:val="00B12DF7"/>
    <w:rsid w:val="00B13A25"/>
    <w:rsid w:val="00B149BE"/>
    <w:rsid w:val="00B1634F"/>
    <w:rsid w:val="00B166A0"/>
    <w:rsid w:val="00B21788"/>
    <w:rsid w:val="00B261FE"/>
    <w:rsid w:val="00B26989"/>
    <w:rsid w:val="00B269B1"/>
    <w:rsid w:val="00B273F2"/>
    <w:rsid w:val="00B27C8C"/>
    <w:rsid w:val="00B30A51"/>
    <w:rsid w:val="00B33184"/>
    <w:rsid w:val="00B371F7"/>
    <w:rsid w:val="00B41701"/>
    <w:rsid w:val="00B418EE"/>
    <w:rsid w:val="00B41E4A"/>
    <w:rsid w:val="00B42AB9"/>
    <w:rsid w:val="00B43763"/>
    <w:rsid w:val="00B43D43"/>
    <w:rsid w:val="00B43F04"/>
    <w:rsid w:val="00B4553F"/>
    <w:rsid w:val="00B46D84"/>
    <w:rsid w:val="00B4739A"/>
    <w:rsid w:val="00B51107"/>
    <w:rsid w:val="00B53FE5"/>
    <w:rsid w:val="00B559BA"/>
    <w:rsid w:val="00B55BEE"/>
    <w:rsid w:val="00B56E7A"/>
    <w:rsid w:val="00B57924"/>
    <w:rsid w:val="00B63F15"/>
    <w:rsid w:val="00B64441"/>
    <w:rsid w:val="00B71476"/>
    <w:rsid w:val="00B74A37"/>
    <w:rsid w:val="00B76C0D"/>
    <w:rsid w:val="00B80B23"/>
    <w:rsid w:val="00B80C1A"/>
    <w:rsid w:val="00B83E42"/>
    <w:rsid w:val="00B84BC6"/>
    <w:rsid w:val="00B85295"/>
    <w:rsid w:val="00B86159"/>
    <w:rsid w:val="00B8793A"/>
    <w:rsid w:val="00B921B2"/>
    <w:rsid w:val="00B92417"/>
    <w:rsid w:val="00B933C3"/>
    <w:rsid w:val="00B95725"/>
    <w:rsid w:val="00B95E7F"/>
    <w:rsid w:val="00B96899"/>
    <w:rsid w:val="00BA0D70"/>
    <w:rsid w:val="00BA100E"/>
    <w:rsid w:val="00BA11F1"/>
    <w:rsid w:val="00BB0509"/>
    <w:rsid w:val="00BB0AC1"/>
    <w:rsid w:val="00BB272B"/>
    <w:rsid w:val="00BB4648"/>
    <w:rsid w:val="00BB4E12"/>
    <w:rsid w:val="00BB7707"/>
    <w:rsid w:val="00BC3D5B"/>
    <w:rsid w:val="00BC4566"/>
    <w:rsid w:val="00BC665E"/>
    <w:rsid w:val="00BC7A6A"/>
    <w:rsid w:val="00BD1BA3"/>
    <w:rsid w:val="00BD2C4F"/>
    <w:rsid w:val="00BD4FEB"/>
    <w:rsid w:val="00BD6BFA"/>
    <w:rsid w:val="00BE0414"/>
    <w:rsid w:val="00BE1F04"/>
    <w:rsid w:val="00BE2545"/>
    <w:rsid w:val="00BE3F54"/>
    <w:rsid w:val="00BE5302"/>
    <w:rsid w:val="00BE64FA"/>
    <w:rsid w:val="00BE7928"/>
    <w:rsid w:val="00BF0EE3"/>
    <w:rsid w:val="00BF1A0C"/>
    <w:rsid w:val="00BF2977"/>
    <w:rsid w:val="00BF4955"/>
    <w:rsid w:val="00BF52F5"/>
    <w:rsid w:val="00BF79CF"/>
    <w:rsid w:val="00C04FEA"/>
    <w:rsid w:val="00C0684A"/>
    <w:rsid w:val="00C07265"/>
    <w:rsid w:val="00C07C42"/>
    <w:rsid w:val="00C12FC9"/>
    <w:rsid w:val="00C144B8"/>
    <w:rsid w:val="00C14DF6"/>
    <w:rsid w:val="00C16C92"/>
    <w:rsid w:val="00C2033E"/>
    <w:rsid w:val="00C2066D"/>
    <w:rsid w:val="00C219E3"/>
    <w:rsid w:val="00C22493"/>
    <w:rsid w:val="00C23C75"/>
    <w:rsid w:val="00C243CA"/>
    <w:rsid w:val="00C25682"/>
    <w:rsid w:val="00C25E20"/>
    <w:rsid w:val="00C26298"/>
    <w:rsid w:val="00C30446"/>
    <w:rsid w:val="00C3289B"/>
    <w:rsid w:val="00C32ADB"/>
    <w:rsid w:val="00C33A04"/>
    <w:rsid w:val="00C3487C"/>
    <w:rsid w:val="00C37621"/>
    <w:rsid w:val="00C40949"/>
    <w:rsid w:val="00C40F91"/>
    <w:rsid w:val="00C4286A"/>
    <w:rsid w:val="00C456B4"/>
    <w:rsid w:val="00C47B38"/>
    <w:rsid w:val="00C52216"/>
    <w:rsid w:val="00C52333"/>
    <w:rsid w:val="00C54352"/>
    <w:rsid w:val="00C552EA"/>
    <w:rsid w:val="00C55420"/>
    <w:rsid w:val="00C60AF3"/>
    <w:rsid w:val="00C62227"/>
    <w:rsid w:val="00C6300B"/>
    <w:rsid w:val="00C637D5"/>
    <w:rsid w:val="00C65881"/>
    <w:rsid w:val="00C65B19"/>
    <w:rsid w:val="00C66E3D"/>
    <w:rsid w:val="00C671F9"/>
    <w:rsid w:val="00C70DB9"/>
    <w:rsid w:val="00C7208E"/>
    <w:rsid w:val="00C743DE"/>
    <w:rsid w:val="00C8196A"/>
    <w:rsid w:val="00C82C1D"/>
    <w:rsid w:val="00C86A62"/>
    <w:rsid w:val="00C90784"/>
    <w:rsid w:val="00C91A99"/>
    <w:rsid w:val="00C9332E"/>
    <w:rsid w:val="00C93FA6"/>
    <w:rsid w:val="00CA1F6B"/>
    <w:rsid w:val="00CA2432"/>
    <w:rsid w:val="00CA244C"/>
    <w:rsid w:val="00CA3F1C"/>
    <w:rsid w:val="00CA54F5"/>
    <w:rsid w:val="00CA59CC"/>
    <w:rsid w:val="00CA613F"/>
    <w:rsid w:val="00CA7C49"/>
    <w:rsid w:val="00CB0421"/>
    <w:rsid w:val="00CB0DAD"/>
    <w:rsid w:val="00CB1913"/>
    <w:rsid w:val="00CB1E06"/>
    <w:rsid w:val="00CB4C17"/>
    <w:rsid w:val="00CB53C9"/>
    <w:rsid w:val="00CB54AE"/>
    <w:rsid w:val="00CB5699"/>
    <w:rsid w:val="00CB7C1E"/>
    <w:rsid w:val="00CC2815"/>
    <w:rsid w:val="00CC44F9"/>
    <w:rsid w:val="00CD2C27"/>
    <w:rsid w:val="00CD2D5D"/>
    <w:rsid w:val="00CD470E"/>
    <w:rsid w:val="00CD592B"/>
    <w:rsid w:val="00CD718E"/>
    <w:rsid w:val="00CD77CC"/>
    <w:rsid w:val="00CD7EAA"/>
    <w:rsid w:val="00CE00DD"/>
    <w:rsid w:val="00CE05B3"/>
    <w:rsid w:val="00CE1070"/>
    <w:rsid w:val="00CE23C7"/>
    <w:rsid w:val="00CE6144"/>
    <w:rsid w:val="00CF0741"/>
    <w:rsid w:val="00CF0AE7"/>
    <w:rsid w:val="00CF0B0F"/>
    <w:rsid w:val="00CF126F"/>
    <w:rsid w:val="00CF5E41"/>
    <w:rsid w:val="00D00C96"/>
    <w:rsid w:val="00D00E98"/>
    <w:rsid w:val="00D03232"/>
    <w:rsid w:val="00D039AA"/>
    <w:rsid w:val="00D03C4A"/>
    <w:rsid w:val="00D05773"/>
    <w:rsid w:val="00D1158A"/>
    <w:rsid w:val="00D11D51"/>
    <w:rsid w:val="00D11F4F"/>
    <w:rsid w:val="00D130A2"/>
    <w:rsid w:val="00D157EE"/>
    <w:rsid w:val="00D20338"/>
    <w:rsid w:val="00D25242"/>
    <w:rsid w:val="00D25E2A"/>
    <w:rsid w:val="00D2691B"/>
    <w:rsid w:val="00D26A16"/>
    <w:rsid w:val="00D276CA"/>
    <w:rsid w:val="00D27C9D"/>
    <w:rsid w:val="00D31087"/>
    <w:rsid w:val="00D31D46"/>
    <w:rsid w:val="00D32188"/>
    <w:rsid w:val="00D35412"/>
    <w:rsid w:val="00D35563"/>
    <w:rsid w:val="00D35DBA"/>
    <w:rsid w:val="00D3605F"/>
    <w:rsid w:val="00D377A0"/>
    <w:rsid w:val="00D41C80"/>
    <w:rsid w:val="00D43435"/>
    <w:rsid w:val="00D45B5C"/>
    <w:rsid w:val="00D46C99"/>
    <w:rsid w:val="00D521AA"/>
    <w:rsid w:val="00D52D06"/>
    <w:rsid w:val="00D5593F"/>
    <w:rsid w:val="00D55B07"/>
    <w:rsid w:val="00D57010"/>
    <w:rsid w:val="00D60B96"/>
    <w:rsid w:val="00D711FC"/>
    <w:rsid w:val="00D71C79"/>
    <w:rsid w:val="00D72709"/>
    <w:rsid w:val="00D74810"/>
    <w:rsid w:val="00D7573A"/>
    <w:rsid w:val="00D76D8A"/>
    <w:rsid w:val="00D77071"/>
    <w:rsid w:val="00D770AE"/>
    <w:rsid w:val="00D8321D"/>
    <w:rsid w:val="00D84E1E"/>
    <w:rsid w:val="00D851D3"/>
    <w:rsid w:val="00D85EA1"/>
    <w:rsid w:val="00D90DA7"/>
    <w:rsid w:val="00DA0179"/>
    <w:rsid w:val="00DA0DF9"/>
    <w:rsid w:val="00DA181C"/>
    <w:rsid w:val="00DA3075"/>
    <w:rsid w:val="00DA36AE"/>
    <w:rsid w:val="00DA55D7"/>
    <w:rsid w:val="00DA6244"/>
    <w:rsid w:val="00DA73E0"/>
    <w:rsid w:val="00DB10D8"/>
    <w:rsid w:val="00DB199E"/>
    <w:rsid w:val="00DB478D"/>
    <w:rsid w:val="00DB4808"/>
    <w:rsid w:val="00DB49F0"/>
    <w:rsid w:val="00DB55FA"/>
    <w:rsid w:val="00DB5AED"/>
    <w:rsid w:val="00DB6CFD"/>
    <w:rsid w:val="00DC2E6E"/>
    <w:rsid w:val="00DC4740"/>
    <w:rsid w:val="00DC6784"/>
    <w:rsid w:val="00DC72BC"/>
    <w:rsid w:val="00DD02CD"/>
    <w:rsid w:val="00DD2D10"/>
    <w:rsid w:val="00DD35C7"/>
    <w:rsid w:val="00DD5BF5"/>
    <w:rsid w:val="00DE10FA"/>
    <w:rsid w:val="00DE603A"/>
    <w:rsid w:val="00DE7ACF"/>
    <w:rsid w:val="00DE7F49"/>
    <w:rsid w:val="00DF3350"/>
    <w:rsid w:val="00DF7391"/>
    <w:rsid w:val="00E01478"/>
    <w:rsid w:val="00E038F2"/>
    <w:rsid w:val="00E05EBB"/>
    <w:rsid w:val="00E05F29"/>
    <w:rsid w:val="00E10ADE"/>
    <w:rsid w:val="00E10F4C"/>
    <w:rsid w:val="00E134C5"/>
    <w:rsid w:val="00E172D5"/>
    <w:rsid w:val="00E21108"/>
    <w:rsid w:val="00E2233D"/>
    <w:rsid w:val="00E25D19"/>
    <w:rsid w:val="00E265CA"/>
    <w:rsid w:val="00E27778"/>
    <w:rsid w:val="00E27F48"/>
    <w:rsid w:val="00E308CF"/>
    <w:rsid w:val="00E323CE"/>
    <w:rsid w:val="00E3347A"/>
    <w:rsid w:val="00E34219"/>
    <w:rsid w:val="00E41228"/>
    <w:rsid w:val="00E415F9"/>
    <w:rsid w:val="00E46456"/>
    <w:rsid w:val="00E47D7A"/>
    <w:rsid w:val="00E51B31"/>
    <w:rsid w:val="00E524AD"/>
    <w:rsid w:val="00E527C9"/>
    <w:rsid w:val="00E54441"/>
    <w:rsid w:val="00E66087"/>
    <w:rsid w:val="00E668A5"/>
    <w:rsid w:val="00E678E1"/>
    <w:rsid w:val="00E7022C"/>
    <w:rsid w:val="00E70FDD"/>
    <w:rsid w:val="00E71470"/>
    <w:rsid w:val="00E719A8"/>
    <w:rsid w:val="00E731FC"/>
    <w:rsid w:val="00E7513D"/>
    <w:rsid w:val="00E80303"/>
    <w:rsid w:val="00E8141A"/>
    <w:rsid w:val="00E81D1F"/>
    <w:rsid w:val="00E8209E"/>
    <w:rsid w:val="00E85204"/>
    <w:rsid w:val="00E86B16"/>
    <w:rsid w:val="00E875C4"/>
    <w:rsid w:val="00E90153"/>
    <w:rsid w:val="00E909B6"/>
    <w:rsid w:val="00E90BDF"/>
    <w:rsid w:val="00E925F4"/>
    <w:rsid w:val="00E935B8"/>
    <w:rsid w:val="00E96BE3"/>
    <w:rsid w:val="00E96D71"/>
    <w:rsid w:val="00EA0061"/>
    <w:rsid w:val="00EA09C7"/>
    <w:rsid w:val="00EB0952"/>
    <w:rsid w:val="00EB31AE"/>
    <w:rsid w:val="00EB35FA"/>
    <w:rsid w:val="00EB5762"/>
    <w:rsid w:val="00EB7807"/>
    <w:rsid w:val="00EB7CE9"/>
    <w:rsid w:val="00ED0369"/>
    <w:rsid w:val="00ED6D65"/>
    <w:rsid w:val="00ED7508"/>
    <w:rsid w:val="00ED7A25"/>
    <w:rsid w:val="00EE00FB"/>
    <w:rsid w:val="00EE169A"/>
    <w:rsid w:val="00EE3620"/>
    <w:rsid w:val="00EE6BD5"/>
    <w:rsid w:val="00EF0B88"/>
    <w:rsid w:val="00EF0EBC"/>
    <w:rsid w:val="00EF138D"/>
    <w:rsid w:val="00EF2420"/>
    <w:rsid w:val="00EF2FFF"/>
    <w:rsid w:val="00EF388F"/>
    <w:rsid w:val="00EF6FCD"/>
    <w:rsid w:val="00F00810"/>
    <w:rsid w:val="00F01147"/>
    <w:rsid w:val="00F022C6"/>
    <w:rsid w:val="00F02B11"/>
    <w:rsid w:val="00F11564"/>
    <w:rsid w:val="00F11A55"/>
    <w:rsid w:val="00F12379"/>
    <w:rsid w:val="00F124C2"/>
    <w:rsid w:val="00F13E7E"/>
    <w:rsid w:val="00F16A0B"/>
    <w:rsid w:val="00F177CB"/>
    <w:rsid w:val="00F22026"/>
    <w:rsid w:val="00F23F89"/>
    <w:rsid w:val="00F24AF3"/>
    <w:rsid w:val="00F30512"/>
    <w:rsid w:val="00F32AA5"/>
    <w:rsid w:val="00F34FF4"/>
    <w:rsid w:val="00F36F71"/>
    <w:rsid w:val="00F37CE3"/>
    <w:rsid w:val="00F40D75"/>
    <w:rsid w:val="00F42BAC"/>
    <w:rsid w:val="00F445FB"/>
    <w:rsid w:val="00F4767C"/>
    <w:rsid w:val="00F57681"/>
    <w:rsid w:val="00F579BA"/>
    <w:rsid w:val="00F62CEE"/>
    <w:rsid w:val="00F67623"/>
    <w:rsid w:val="00F72756"/>
    <w:rsid w:val="00F73EA5"/>
    <w:rsid w:val="00F761EC"/>
    <w:rsid w:val="00F766C3"/>
    <w:rsid w:val="00F7795D"/>
    <w:rsid w:val="00F81886"/>
    <w:rsid w:val="00F8225F"/>
    <w:rsid w:val="00F82957"/>
    <w:rsid w:val="00F8566A"/>
    <w:rsid w:val="00F856FC"/>
    <w:rsid w:val="00F86E15"/>
    <w:rsid w:val="00F87243"/>
    <w:rsid w:val="00F87491"/>
    <w:rsid w:val="00F87BD2"/>
    <w:rsid w:val="00F87FA3"/>
    <w:rsid w:val="00F92A7A"/>
    <w:rsid w:val="00F94C00"/>
    <w:rsid w:val="00F95DA2"/>
    <w:rsid w:val="00F97F02"/>
    <w:rsid w:val="00FA0B1B"/>
    <w:rsid w:val="00FA1343"/>
    <w:rsid w:val="00FB1044"/>
    <w:rsid w:val="00FB4AD3"/>
    <w:rsid w:val="00FB4F7F"/>
    <w:rsid w:val="00FB55EB"/>
    <w:rsid w:val="00FB6B36"/>
    <w:rsid w:val="00FB7473"/>
    <w:rsid w:val="00FC07E4"/>
    <w:rsid w:val="00FC4612"/>
    <w:rsid w:val="00FC5D7D"/>
    <w:rsid w:val="00FC6DAE"/>
    <w:rsid w:val="00FD15B1"/>
    <w:rsid w:val="00FD1B68"/>
    <w:rsid w:val="00FD3335"/>
    <w:rsid w:val="00FD3BD8"/>
    <w:rsid w:val="00FD5565"/>
    <w:rsid w:val="00FE0A85"/>
    <w:rsid w:val="00FE0EE1"/>
    <w:rsid w:val="00FE1094"/>
    <w:rsid w:val="00FE17C0"/>
    <w:rsid w:val="00FE66BB"/>
    <w:rsid w:val="00FE7428"/>
    <w:rsid w:val="00FE7E32"/>
    <w:rsid w:val="00FF2809"/>
    <w:rsid w:val="00FF4545"/>
    <w:rsid w:val="00FF4B45"/>
    <w:rsid w:val="00FF4F07"/>
    <w:rsid w:val="00FF5F6C"/>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59393"/>
    <o:shapelayout v:ext="edit">
      <o:idmap v:ext="edit" data="1"/>
    </o:shapelayout>
  </w:shapeDefaults>
  <w:decimalSymbol w:val=","/>
  <w:listSeparator w:val=";"/>
  <w14:docId w14:val="4D02C66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mc:Ignorable="w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semiHidden="1" w:unhideWhenUsed="1" w:qFormat="1"/>
    <w:lsdException w:name="Title" w:qFormat="1"/>
    <w:lsdException w:name="Default Paragraph Font" w:uiPriority="1"/>
    <w:lsdException w:name="Subtitle" w:qFormat="1"/>
    <w:lsdException w:name="Hyperlink" w:uiPriority="99"/>
    <w:lsdException w:name="FollowedHyperlink" w:uiPriority="99"/>
    <w:lsdException w:name="Strong" w:qFormat="1"/>
    <w:lsdException w:name="Emphasis" w:qFormat="1"/>
    <w:lsdException w:name="Normal (Web)" w:uiPriority="99"/>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link w:val="Rubrik1Char"/>
    <w:qFormat/>
    <w:rsid w:val="00040AEE"/>
    <w:pPr>
      <w:keepNext/>
      <w:numPr>
        <w:numId w:val="11"/>
      </w:numPr>
      <w:spacing w:before="720" w:after="240"/>
      <w:jc w:val="left"/>
      <w:outlineLvl w:val="0"/>
    </w:pPr>
    <w:rPr>
      <w:kern w:val="28"/>
      <w:sz w:val="30"/>
    </w:rPr>
  </w:style>
  <w:style w:type="paragraph" w:styleId="Rubrik2">
    <w:name w:val="heading 2"/>
    <w:basedOn w:val="Brdtext"/>
    <w:next w:val="Brdtext"/>
    <w:link w:val="Rubrik2Char"/>
    <w:qFormat/>
    <w:rsid w:val="00040AEE"/>
    <w:pPr>
      <w:keepNext/>
      <w:numPr>
        <w:ilvl w:val="1"/>
        <w:numId w:val="11"/>
      </w:numPr>
      <w:tabs>
        <w:tab w:val="clear" w:pos="1049"/>
        <w:tab w:val="num" w:pos="907"/>
      </w:tabs>
      <w:spacing w:before="480" w:after="160"/>
      <w:ind w:left="907"/>
      <w:jc w:val="left"/>
      <w:outlineLvl w:val="1"/>
    </w:pPr>
    <w:rPr>
      <w:sz w:val="26"/>
    </w:rPr>
  </w:style>
  <w:style w:type="paragraph" w:styleId="Rubrik3">
    <w:name w:val="heading 3"/>
    <w:basedOn w:val="Brdtext"/>
    <w:next w:val="Brdtext"/>
    <w:link w:val="Rubrik3Char"/>
    <w:qFormat/>
    <w:rsid w:val="00040AEE"/>
    <w:pPr>
      <w:keepNext/>
      <w:numPr>
        <w:ilvl w:val="2"/>
        <w:numId w:val="11"/>
      </w:numPr>
      <w:spacing w:before="400" w:after="120"/>
      <w:jc w:val="left"/>
      <w:outlineLvl w:val="2"/>
    </w:pPr>
    <w:rPr>
      <w:b/>
      <w:sz w:val="23"/>
    </w:rPr>
  </w:style>
  <w:style w:type="paragraph" w:styleId="Rubrik4">
    <w:name w:val="heading 4"/>
    <w:basedOn w:val="Brdtext"/>
    <w:next w:val="Brdtext"/>
    <w:link w:val="Rubrik4Char"/>
    <w:qFormat/>
    <w:rsid w:val="009A7EB9"/>
    <w:pPr>
      <w:keepNext/>
      <w:numPr>
        <w:ilvl w:val="3"/>
        <w:numId w:val="11"/>
      </w:numPr>
      <w:spacing w:before="410" w:after="140" w:line="210" w:lineRule="exact"/>
      <w:outlineLvl w:val="3"/>
    </w:pPr>
    <w:rPr>
      <w:b/>
      <w:sz w:val="19"/>
    </w:rPr>
  </w:style>
  <w:style w:type="paragraph" w:styleId="Rubrik5">
    <w:name w:val="heading 5"/>
    <w:basedOn w:val="Normal"/>
    <w:next w:val="Brdtext"/>
    <w:link w:val="Rubrik5Char"/>
    <w:qFormat/>
    <w:rsid w:val="009A7EB9"/>
    <w:pPr>
      <w:numPr>
        <w:ilvl w:val="4"/>
        <w:numId w:val="11"/>
      </w:numPr>
      <w:tabs>
        <w:tab w:val="left" w:pos="2835"/>
      </w:tabs>
      <w:spacing w:before="520" w:after="180" w:line="260" w:lineRule="exact"/>
      <w:jc w:val="both"/>
      <w:outlineLvl w:val="4"/>
    </w:pPr>
    <w:rPr>
      <w:i/>
    </w:rPr>
  </w:style>
  <w:style w:type="paragraph" w:styleId="Rubrik6">
    <w:name w:val="heading 6"/>
    <w:basedOn w:val="Normal"/>
    <w:next w:val="Normal"/>
    <w:link w:val="Rubrik6Char"/>
    <w:qFormat/>
    <w:rsid w:val="009A7EB9"/>
    <w:pPr>
      <w:numPr>
        <w:ilvl w:val="5"/>
        <w:numId w:val="11"/>
      </w:numPr>
      <w:spacing w:before="240" w:after="60"/>
      <w:outlineLvl w:val="5"/>
    </w:pPr>
    <w:rPr>
      <w:i/>
      <w:sz w:val="16"/>
    </w:rPr>
  </w:style>
  <w:style w:type="paragraph" w:styleId="Rubrik7">
    <w:name w:val="heading 7"/>
    <w:basedOn w:val="Normal"/>
    <w:next w:val="Normal"/>
    <w:link w:val="Rubrik7Char"/>
    <w:qFormat/>
    <w:rsid w:val="009A7EB9"/>
    <w:pPr>
      <w:numPr>
        <w:ilvl w:val="6"/>
        <w:numId w:val="11"/>
      </w:numPr>
      <w:spacing w:before="240" w:after="60"/>
      <w:outlineLvl w:val="6"/>
    </w:pPr>
    <w:rPr>
      <w:rFonts w:ascii="Arial" w:hAnsi="Arial"/>
    </w:rPr>
  </w:style>
  <w:style w:type="paragraph" w:styleId="Rubrik8">
    <w:name w:val="heading 8"/>
    <w:basedOn w:val="Normal"/>
    <w:next w:val="Normal"/>
    <w:link w:val="Rubrik8Char"/>
    <w:qFormat/>
    <w:rsid w:val="009A7EB9"/>
    <w:pPr>
      <w:numPr>
        <w:ilvl w:val="7"/>
        <w:numId w:val="11"/>
      </w:numPr>
      <w:spacing w:before="240" w:after="60"/>
      <w:outlineLvl w:val="7"/>
    </w:pPr>
    <w:rPr>
      <w:rFonts w:ascii="Arial" w:hAnsi="Arial"/>
      <w:i/>
    </w:rPr>
  </w:style>
  <w:style w:type="paragraph" w:styleId="Rubrik9">
    <w:name w:val="heading 9"/>
    <w:basedOn w:val="Normal"/>
    <w:next w:val="Normal"/>
    <w:link w:val="Rubrik9Char"/>
    <w:qFormat/>
    <w:rsid w:val="009A7EB9"/>
    <w:pPr>
      <w:numPr>
        <w:ilvl w:val="8"/>
        <w:numId w:val="1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semiHidden/>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2"/>
      </w:numPr>
    </w:pPr>
    <w:rPr>
      <w:sz w:val="20"/>
    </w:rPr>
  </w:style>
  <w:style w:type="paragraph" w:customStyle="1" w:styleId="TabellFotnot">
    <w:name w:val="Tabell Fotnot"/>
    <w:basedOn w:val="Normal"/>
    <w:link w:val="TabellFotnotChar"/>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link w:val="Rubrik5utannumreringChar"/>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uiPriority w:val="39"/>
    <w:rsid w:val="009A7EB9"/>
    <w:pPr>
      <w:tabs>
        <w:tab w:val="right" w:leader="dot" w:pos="7371"/>
      </w:tabs>
      <w:spacing w:before="120"/>
      <w:ind w:left="1134" w:hanging="1134"/>
    </w:pPr>
  </w:style>
  <w:style w:type="paragraph" w:styleId="Innehll8">
    <w:name w:val="toc 8"/>
    <w:basedOn w:val="Normal"/>
    <w:next w:val="Normal"/>
    <w:uiPriority w:val="39"/>
    <w:rsid w:val="009A7EB9"/>
    <w:pPr>
      <w:tabs>
        <w:tab w:val="right" w:leader="dot" w:pos="7371"/>
      </w:tabs>
      <w:spacing w:before="120"/>
    </w:pPr>
  </w:style>
  <w:style w:type="paragraph" w:styleId="Innehll9">
    <w:name w:val="toc 9"/>
    <w:basedOn w:val="Innehll8"/>
    <w:next w:val="Normal"/>
    <w:uiPriority w:val="39"/>
    <w:rsid w:val="009A7EB9"/>
  </w:style>
  <w:style w:type="paragraph" w:styleId="Sidhuvud">
    <w:name w:val="header"/>
    <w:basedOn w:val="Normal"/>
    <w:link w:val="SidhuvudChar"/>
    <w:semiHidden/>
    <w:rsid w:val="009A7EB9"/>
    <w:pPr>
      <w:tabs>
        <w:tab w:val="center" w:pos="4153"/>
        <w:tab w:val="right" w:pos="8306"/>
      </w:tabs>
    </w:pPr>
  </w:style>
  <w:style w:type="paragraph" w:styleId="Sidfot">
    <w:name w:val="footer"/>
    <w:basedOn w:val="Normal"/>
    <w:link w:val="SidfotChar"/>
    <w:rsid w:val="009A7EB9"/>
    <w:pPr>
      <w:tabs>
        <w:tab w:val="center" w:pos="4153"/>
        <w:tab w:val="right" w:pos="8306"/>
      </w:tabs>
    </w:pPr>
  </w:style>
  <w:style w:type="paragraph" w:styleId="Numreradlista3">
    <w:name w:val="List Number 3"/>
    <w:basedOn w:val="Normal"/>
    <w:semiHidden/>
    <w:rsid w:val="00CB0DAD"/>
    <w:pPr>
      <w:numPr>
        <w:numId w:val="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4"/>
      </w:numPr>
    </w:pPr>
    <w:rPr>
      <w:sz w:val="20"/>
    </w:rPr>
  </w:style>
  <w:style w:type="paragraph" w:styleId="Numreradlista5">
    <w:name w:val="List Number 5"/>
    <w:basedOn w:val="Normal"/>
    <w:semiHidden/>
    <w:rsid w:val="00CB0DAD"/>
    <w:pPr>
      <w:numPr>
        <w:numId w:val="5"/>
      </w:numPr>
    </w:pPr>
    <w:rPr>
      <w:sz w:val="20"/>
    </w:rPr>
  </w:style>
  <w:style w:type="paragraph" w:styleId="Punktlista">
    <w:name w:val="List Bullet"/>
    <w:basedOn w:val="Normal"/>
    <w:semiHidden/>
    <w:rsid w:val="001E5F9F"/>
    <w:pPr>
      <w:numPr>
        <w:numId w:val="6"/>
      </w:numPr>
      <w:jc w:val="both"/>
    </w:pPr>
    <w:rPr>
      <w:sz w:val="20"/>
    </w:rPr>
  </w:style>
  <w:style w:type="paragraph" w:styleId="Punktlista2">
    <w:name w:val="List Bullet 2"/>
    <w:basedOn w:val="Normal"/>
    <w:semiHidden/>
    <w:rsid w:val="00CB0DAD"/>
    <w:pPr>
      <w:numPr>
        <w:numId w:val="7"/>
      </w:numPr>
    </w:pPr>
    <w:rPr>
      <w:sz w:val="20"/>
    </w:rPr>
  </w:style>
  <w:style w:type="paragraph" w:styleId="Punktlista3">
    <w:name w:val="List Bullet 3"/>
    <w:basedOn w:val="Normal"/>
    <w:semiHidden/>
    <w:rsid w:val="00CB0DAD"/>
    <w:pPr>
      <w:numPr>
        <w:numId w:val="8"/>
      </w:numPr>
    </w:pPr>
    <w:rPr>
      <w:sz w:val="20"/>
    </w:rPr>
  </w:style>
  <w:style w:type="paragraph" w:styleId="Punktlista4">
    <w:name w:val="List Bullet 4"/>
    <w:basedOn w:val="Normal"/>
    <w:semiHidden/>
    <w:rsid w:val="00CB0DAD"/>
    <w:pPr>
      <w:numPr>
        <w:numId w:val="9"/>
      </w:numPr>
    </w:pPr>
    <w:rPr>
      <w:sz w:val="20"/>
    </w:rPr>
  </w:style>
  <w:style w:type="paragraph" w:styleId="Punktlista5">
    <w:name w:val="List Bullet 5"/>
    <w:basedOn w:val="Normal"/>
    <w:semiHidden/>
    <w:rsid w:val="00CB0DAD"/>
    <w:pPr>
      <w:numPr>
        <w:numId w:val="1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F00810"/>
    <w:rPr>
      <w:lang w:eastAsia="en-US"/>
    </w:rPr>
  </w:style>
  <w:style w:type="character" w:customStyle="1" w:styleId="BrdtextmedindragChar">
    <w:name w:val="Brödtext med indrag Char"/>
    <w:link w:val="Brdtextmedindrag"/>
    <w:rsid w:val="00F00810"/>
    <w:rPr>
      <w:lang w:eastAsia="en-US"/>
    </w:rPr>
  </w:style>
  <w:style w:type="character" w:customStyle="1" w:styleId="FotnotstextChar">
    <w:name w:val="Fotnotstext Char"/>
    <w:link w:val="Fotnotstext"/>
    <w:rsid w:val="00F00810"/>
    <w:rPr>
      <w:sz w:val="16"/>
      <w:lang w:eastAsia="en-US"/>
    </w:rPr>
  </w:style>
  <w:style w:type="paragraph" w:styleId="Ballongtext">
    <w:name w:val="Balloon Text"/>
    <w:basedOn w:val="Normal"/>
    <w:link w:val="BallongtextChar"/>
    <w:rsid w:val="00F00810"/>
    <w:rPr>
      <w:rFonts w:ascii="Tahoma" w:hAnsi="Tahoma" w:cs="Tahoma"/>
      <w:sz w:val="16"/>
      <w:szCs w:val="16"/>
    </w:rPr>
  </w:style>
  <w:style w:type="character" w:customStyle="1" w:styleId="BallongtextChar">
    <w:name w:val="Ballongtext Char"/>
    <w:basedOn w:val="Standardstycketeckensnitt"/>
    <w:link w:val="Ballongtext"/>
    <w:rsid w:val="00F00810"/>
    <w:rPr>
      <w:rFonts w:ascii="Tahoma" w:hAnsi="Tahoma" w:cs="Tahoma"/>
      <w:sz w:val="16"/>
      <w:szCs w:val="16"/>
      <w:lang w:eastAsia="en-US"/>
    </w:rPr>
  </w:style>
  <w:style w:type="character" w:styleId="Hyperlnk">
    <w:name w:val="Hyperlink"/>
    <w:basedOn w:val="Standardstycketeckensnitt"/>
    <w:uiPriority w:val="99"/>
    <w:rsid w:val="001B2F73"/>
    <w:rPr>
      <w:color w:val="0000FF" w:themeColor="hyperlink"/>
      <w:u w:val="single"/>
    </w:rPr>
  </w:style>
  <w:style w:type="character" w:styleId="Kommentarsreferens">
    <w:name w:val="annotation reference"/>
    <w:basedOn w:val="Standardstycketeckensnitt"/>
    <w:rsid w:val="00BA0D70"/>
    <w:rPr>
      <w:sz w:val="16"/>
      <w:szCs w:val="16"/>
    </w:rPr>
  </w:style>
  <w:style w:type="paragraph" w:styleId="Kommentarer">
    <w:name w:val="annotation text"/>
    <w:basedOn w:val="Normal"/>
    <w:link w:val="KommentarerChar"/>
    <w:rsid w:val="00BA0D70"/>
    <w:rPr>
      <w:sz w:val="20"/>
    </w:rPr>
  </w:style>
  <w:style w:type="character" w:customStyle="1" w:styleId="KommentarerChar">
    <w:name w:val="Kommentarer Char"/>
    <w:basedOn w:val="Standardstycketeckensnitt"/>
    <w:link w:val="Kommentarer"/>
    <w:rsid w:val="00BA0D70"/>
    <w:rPr>
      <w:lang w:eastAsia="en-US"/>
    </w:rPr>
  </w:style>
  <w:style w:type="paragraph" w:styleId="Kommentarsmne">
    <w:name w:val="annotation subject"/>
    <w:basedOn w:val="Kommentarer"/>
    <w:next w:val="Kommentarer"/>
    <w:link w:val="KommentarsmneChar"/>
    <w:rsid w:val="00BA0D70"/>
    <w:rPr>
      <w:b/>
      <w:bCs/>
    </w:rPr>
  </w:style>
  <w:style w:type="character" w:customStyle="1" w:styleId="KommentarsmneChar">
    <w:name w:val="Kommentarsämne Char"/>
    <w:basedOn w:val="KommentarerChar"/>
    <w:link w:val="Kommentarsmne"/>
    <w:rsid w:val="00BA0D70"/>
    <w:rPr>
      <w:b/>
      <w:bCs/>
      <w:lang w:eastAsia="en-US"/>
    </w:rPr>
  </w:style>
  <w:style w:type="paragraph" w:styleId="Beskrivning">
    <w:name w:val="caption"/>
    <w:basedOn w:val="Normal"/>
    <w:next w:val="Normal"/>
    <w:unhideWhenUsed/>
    <w:qFormat/>
    <w:rsid w:val="00E2233D"/>
    <w:pPr>
      <w:spacing w:after="200"/>
    </w:pPr>
    <w:rPr>
      <w:b/>
      <w:bCs/>
      <w:color w:val="4F81BD" w:themeColor="accent1"/>
      <w:szCs w:val="18"/>
    </w:rPr>
  </w:style>
  <w:style w:type="paragraph" w:customStyle="1" w:styleId="RKnormal">
    <w:name w:val="RKnormal"/>
    <w:basedOn w:val="Normal"/>
    <w:rsid w:val="00E2233D"/>
    <w:pPr>
      <w:tabs>
        <w:tab w:val="left" w:pos="709"/>
        <w:tab w:val="left" w:pos="2835"/>
      </w:tabs>
      <w:spacing w:line="240" w:lineRule="atLeast"/>
    </w:pPr>
    <w:rPr>
      <w:rFonts w:ascii="OrigGarmnd BT" w:hAnsi="OrigGarmnd BT"/>
      <w:sz w:val="24"/>
    </w:rPr>
  </w:style>
  <w:style w:type="paragraph" w:styleId="Normalwebb">
    <w:name w:val="Normal (Web)"/>
    <w:basedOn w:val="Normal"/>
    <w:uiPriority w:val="99"/>
    <w:unhideWhenUsed/>
    <w:rsid w:val="00E2233D"/>
    <w:pPr>
      <w:overflowPunct/>
      <w:autoSpaceDE/>
      <w:autoSpaceDN/>
      <w:adjustRightInd/>
      <w:spacing w:before="100" w:beforeAutospacing="1" w:after="100" w:afterAutospacing="1"/>
      <w:textAlignment w:val="auto"/>
    </w:pPr>
    <w:rPr>
      <w:rFonts w:eastAsiaTheme="minorHAnsi"/>
      <w:sz w:val="24"/>
      <w:szCs w:val="24"/>
      <w:lang w:eastAsia="sv-SE"/>
    </w:rPr>
  </w:style>
  <w:style w:type="paragraph" w:styleId="Ingetavstnd">
    <w:name w:val="No Spacing"/>
    <w:uiPriority w:val="1"/>
    <w:qFormat/>
    <w:rsid w:val="00E2233D"/>
    <w:rPr>
      <w:rFonts w:asciiTheme="minorHAnsi" w:eastAsiaTheme="minorHAnsi" w:hAnsiTheme="minorHAnsi" w:cstheme="minorBidi"/>
      <w:sz w:val="22"/>
      <w:szCs w:val="22"/>
      <w:lang w:eastAsia="en-US"/>
    </w:rPr>
  </w:style>
  <w:style w:type="paragraph" w:styleId="Liststycke">
    <w:name w:val="List Paragraph"/>
    <w:basedOn w:val="Normal"/>
    <w:uiPriority w:val="34"/>
    <w:qFormat/>
    <w:rsid w:val="00E2233D"/>
    <w:pPr>
      <w:ind w:left="720"/>
      <w:contextualSpacing/>
    </w:pPr>
  </w:style>
  <w:style w:type="table" w:styleId="Tabellrutnt">
    <w:name w:val="Table Grid"/>
    <w:basedOn w:val="Normaltabell"/>
    <w:rsid w:val="00E2233D"/>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customStyle="1" w:styleId="Fotnotstecken">
    <w:name w:val="Fotnotstecken"/>
    <w:rsid w:val="00E2233D"/>
    <w:rPr>
      <w:vertAlign w:val="superscript"/>
    </w:rPr>
  </w:style>
  <w:style w:type="character" w:customStyle="1" w:styleId="TabellFotnotChar">
    <w:name w:val="Tabell Fotnot Char"/>
    <w:basedOn w:val="Standardstycketeckensnitt"/>
    <w:link w:val="TabellFotnot"/>
    <w:locked/>
    <w:rsid w:val="00E2233D"/>
    <w:rPr>
      <w:rFonts w:ascii="TradeGothic CondEighteen" w:hAnsi="TradeGothic CondEighteen"/>
      <w:spacing w:val="4"/>
      <w:sz w:val="14"/>
      <w:lang w:eastAsia="en-US"/>
    </w:rPr>
  </w:style>
  <w:style w:type="character" w:customStyle="1" w:styleId="SidhuvudChar">
    <w:name w:val="Sidhuvud Char"/>
    <w:basedOn w:val="Standardstycketeckensnitt"/>
    <w:link w:val="Sidhuvud"/>
    <w:semiHidden/>
    <w:rsid w:val="00E2233D"/>
    <w:rPr>
      <w:sz w:val="18"/>
      <w:lang w:eastAsia="en-US"/>
    </w:rPr>
  </w:style>
  <w:style w:type="numbering" w:customStyle="1" w:styleId="Ingenlista1">
    <w:name w:val="Ingen lista1"/>
    <w:next w:val="Ingenlista"/>
    <w:uiPriority w:val="99"/>
    <w:semiHidden/>
    <w:unhideWhenUsed/>
    <w:rsid w:val="00E2233D"/>
  </w:style>
  <w:style w:type="character" w:styleId="AnvndHyperlnk">
    <w:name w:val="FollowedHyperlink"/>
    <w:uiPriority w:val="99"/>
    <w:unhideWhenUsed/>
    <w:rsid w:val="00E2233D"/>
    <w:rPr>
      <w:color w:val="800080"/>
      <w:u w:val="single"/>
    </w:rPr>
  </w:style>
  <w:style w:type="paragraph" w:customStyle="1" w:styleId="xl66">
    <w:name w:val="xl66"/>
    <w:basedOn w:val="Normal"/>
    <w:rsid w:val="00E2233D"/>
    <w:pPr>
      <w:overflowPunct/>
      <w:autoSpaceDE/>
      <w:autoSpaceDN/>
      <w:adjustRightInd/>
      <w:spacing w:before="100" w:beforeAutospacing="1" w:after="100" w:afterAutospacing="1"/>
      <w:textAlignment w:val="auto"/>
    </w:pPr>
    <w:rPr>
      <w:b/>
      <w:bCs/>
      <w:sz w:val="24"/>
      <w:szCs w:val="24"/>
      <w:lang w:eastAsia="sv-SE"/>
    </w:rPr>
  </w:style>
  <w:style w:type="paragraph" w:customStyle="1" w:styleId="xl67">
    <w:name w:val="xl67"/>
    <w:basedOn w:val="Normal"/>
    <w:uiPriority w:val="99"/>
    <w:rsid w:val="00E2233D"/>
    <w:pPr>
      <w:overflowPunct/>
      <w:autoSpaceDE/>
      <w:autoSpaceDN/>
      <w:adjustRightInd/>
      <w:spacing w:before="100" w:beforeAutospacing="1" w:after="100" w:afterAutospacing="1"/>
      <w:textAlignment w:val="auto"/>
    </w:pPr>
    <w:rPr>
      <w:rFonts w:ascii="Arial" w:hAnsi="Arial" w:cs="Arial"/>
      <w:color w:val="000000"/>
      <w:sz w:val="20"/>
      <w:lang w:eastAsia="sv-SE"/>
    </w:rPr>
  </w:style>
  <w:style w:type="paragraph" w:customStyle="1" w:styleId="xl69">
    <w:name w:val="xl69"/>
    <w:basedOn w:val="Normal"/>
    <w:rsid w:val="00E2233D"/>
    <w:pPr>
      <w:overflowPunct/>
      <w:autoSpaceDE/>
      <w:autoSpaceDN/>
      <w:adjustRightInd/>
      <w:spacing w:before="100" w:beforeAutospacing="1" w:after="100" w:afterAutospacing="1"/>
      <w:textAlignment w:val="auto"/>
    </w:pPr>
    <w:rPr>
      <w:rFonts w:ascii="Arial" w:hAnsi="Arial" w:cs="Arial"/>
      <w:b/>
      <w:bCs/>
      <w:color w:val="000000"/>
      <w:sz w:val="20"/>
      <w:lang w:eastAsia="sv-SE"/>
    </w:rPr>
  </w:style>
  <w:style w:type="character" w:customStyle="1" w:styleId="Rubrik1Char">
    <w:name w:val="Rubrik 1 Char"/>
    <w:link w:val="Rubrik1"/>
    <w:rsid w:val="00E2233D"/>
    <w:rPr>
      <w:kern w:val="28"/>
      <w:sz w:val="30"/>
      <w:lang w:eastAsia="en-US"/>
    </w:rPr>
  </w:style>
  <w:style w:type="character" w:customStyle="1" w:styleId="Rubrik2Char">
    <w:name w:val="Rubrik 2 Char"/>
    <w:link w:val="Rubrik2"/>
    <w:rsid w:val="00E2233D"/>
    <w:rPr>
      <w:sz w:val="26"/>
      <w:lang w:eastAsia="en-US"/>
    </w:rPr>
  </w:style>
  <w:style w:type="character" w:customStyle="1" w:styleId="Rubrik3Char">
    <w:name w:val="Rubrik 3 Char"/>
    <w:link w:val="Rubrik3"/>
    <w:rsid w:val="00E2233D"/>
    <w:rPr>
      <w:b/>
      <w:sz w:val="23"/>
      <w:lang w:eastAsia="en-US"/>
    </w:rPr>
  </w:style>
  <w:style w:type="character" w:customStyle="1" w:styleId="Rubrik4Char">
    <w:name w:val="Rubrik 4 Char"/>
    <w:link w:val="Rubrik4"/>
    <w:rsid w:val="00E2233D"/>
    <w:rPr>
      <w:b/>
      <w:sz w:val="19"/>
      <w:lang w:eastAsia="en-US"/>
    </w:rPr>
  </w:style>
  <w:style w:type="character" w:customStyle="1" w:styleId="Rubrik5Char">
    <w:name w:val="Rubrik 5 Char"/>
    <w:link w:val="Rubrik5"/>
    <w:rsid w:val="00E2233D"/>
    <w:rPr>
      <w:i/>
      <w:sz w:val="18"/>
      <w:lang w:eastAsia="en-US"/>
    </w:rPr>
  </w:style>
  <w:style w:type="character" w:customStyle="1" w:styleId="Rubrik6Char">
    <w:name w:val="Rubrik 6 Char"/>
    <w:link w:val="Rubrik6"/>
    <w:rsid w:val="00E2233D"/>
    <w:rPr>
      <w:i/>
      <w:sz w:val="16"/>
      <w:lang w:eastAsia="en-US"/>
    </w:rPr>
  </w:style>
  <w:style w:type="character" w:customStyle="1" w:styleId="Rubrik7Char">
    <w:name w:val="Rubrik 7 Char"/>
    <w:link w:val="Rubrik7"/>
    <w:rsid w:val="00E2233D"/>
    <w:rPr>
      <w:rFonts w:ascii="Arial" w:hAnsi="Arial"/>
      <w:sz w:val="18"/>
      <w:lang w:eastAsia="en-US"/>
    </w:rPr>
  </w:style>
  <w:style w:type="character" w:customStyle="1" w:styleId="Rubrik8Char">
    <w:name w:val="Rubrik 8 Char"/>
    <w:link w:val="Rubrik8"/>
    <w:rsid w:val="00E2233D"/>
    <w:rPr>
      <w:rFonts w:ascii="Arial" w:hAnsi="Arial"/>
      <w:i/>
      <w:sz w:val="18"/>
      <w:lang w:eastAsia="en-US"/>
    </w:rPr>
  </w:style>
  <w:style w:type="character" w:customStyle="1" w:styleId="Rubrik9Char">
    <w:name w:val="Rubrik 9 Char"/>
    <w:link w:val="Rubrik9"/>
    <w:rsid w:val="00E2233D"/>
    <w:rPr>
      <w:rFonts w:ascii="Arial" w:hAnsi="Arial"/>
      <w:b/>
      <w:i/>
      <w:sz w:val="14"/>
      <w:lang w:eastAsia="en-US"/>
    </w:rPr>
  </w:style>
  <w:style w:type="character" w:customStyle="1" w:styleId="Rubrik5utannumreringChar">
    <w:name w:val="Rubrik 5 utan numrering Char"/>
    <w:link w:val="Rubrik5utannumrering"/>
    <w:rsid w:val="00E2233D"/>
    <w:rPr>
      <w:i/>
      <w:lang w:eastAsia="en-US"/>
    </w:rPr>
  </w:style>
  <w:style w:type="character" w:customStyle="1" w:styleId="SidfotChar">
    <w:name w:val="Sidfot Char"/>
    <w:link w:val="Sidfot"/>
    <w:rsid w:val="00E2233D"/>
    <w:rPr>
      <w:sz w:val="18"/>
      <w:lang w:eastAsia="en-US"/>
    </w:rPr>
  </w:style>
  <w:style w:type="paragraph" w:customStyle="1" w:styleId="xl68">
    <w:name w:val="xl68"/>
    <w:basedOn w:val="Normal"/>
    <w:uiPriority w:val="99"/>
    <w:rsid w:val="00E2233D"/>
    <w:pPr>
      <w:overflowPunct/>
      <w:autoSpaceDE/>
      <w:autoSpaceDN/>
      <w:adjustRightInd/>
      <w:spacing w:before="100" w:beforeAutospacing="1" w:after="100" w:afterAutospacing="1"/>
      <w:textAlignment w:val="auto"/>
    </w:pPr>
    <w:rPr>
      <w:rFonts w:ascii="Arial" w:hAnsi="Arial" w:cs="Arial"/>
      <w:sz w:val="20"/>
      <w:lang w:eastAsia="sv-SE"/>
    </w:rPr>
  </w:style>
  <w:style w:type="character" w:customStyle="1" w:styleId="BrdtextChar1">
    <w:name w:val="Brödtext Char1"/>
    <w:uiPriority w:val="99"/>
    <w:locked/>
    <w:rsid w:val="00E2233D"/>
    <w:rPr>
      <w:lang w:eastAsia="en-US"/>
    </w:rPr>
  </w:style>
  <w:style w:type="character" w:customStyle="1" w:styleId="CharChar1">
    <w:name w:val="Char Char1"/>
    <w:uiPriority w:val="99"/>
    <w:locked/>
    <w:rsid w:val="00E2233D"/>
    <w:rPr>
      <w:sz w:val="16"/>
      <w:lang w:val="sv-SE" w:eastAsia="en-US"/>
    </w:rPr>
  </w:style>
  <w:style w:type="character" w:customStyle="1" w:styleId="CharChar">
    <w:name w:val="Char Char"/>
    <w:uiPriority w:val="99"/>
    <w:locked/>
    <w:rsid w:val="00E2233D"/>
    <w:rPr>
      <w:lang w:val="sv-SE" w:eastAsia="en-US"/>
    </w:rPr>
  </w:style>
  <w:style w:type="character" w:customStyle="1" w:styleId="BrdtextmedindragChar1">
    <w:name w:val="Brödtext med indrag Char1"/>
    <w:uiPriority w:val="99"/>
    <w:locked/>
    <w:rsid w:val="00E2233D"/>
    <w:rPr>
      <w:lang w:eastAsia="en-US"/>
    </w:rPr>
  </w:style>
  <w:style w:type="paragraph" w:styleId="Revision">
    <w:name w:val="Revision"/>
    <w:hidden/>
    <w:uiPriority w:val="99"/>
    <w:semiHidden/>
    <w:rsid w:val="000241E3"/>
    <w:rPr>
      <w:sz w:val="18"/>
      <w:lang w:eastAsia="en-US"/>
    </w:rPr>
  </w:style>
</w:styles>
</file>

<file path=word/stylesWithEffects.xml><?xml version="1.0" encoding="utf-8"?>
<w:styl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mc:Ignorable="w14 wp14">
  <w:docDefaults>
    <w:rPrDefault>
      <w:rPr>
        <w:rFonts w:ascii="Times New Roman" w:eastAsia="Times New Roman" w:hAnsi="Times New Roman" w:cs="Times New Roman"/>
        <w:lang w:val="sv-SE" w:eastAsia="sv-SE" w:bidi="ar-SA"/>
      </w:rPr>
    </w:rPrDefault>
    <w:pPrDefault/>
  </w:docDefaults>
  <w:latentStyles w:defLockedState="0" w:defUIPriority="0" w:defSemiHidden="0" w:defUnhideWhenUsed="0" w:defQFormat="0" w:count="267">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toc 2" w:uiPriority="39"/>
    <w:lsdException w:name="toc 3" w:uiPriority="39"/>
    <w:lsdException w:name="toc 4" w:uiPriority="39"/>
    <w:lsdException w:name="toc 5" w:uiPriority="39"/>
    <w:lsdException w:name="toc 6" w:uiPriority="39"/>
    <w:lsdException w:name="toc 7" w:uiPriority="39"/>
    <w:lsdException w:name="toc 8" w:uiPriority="39"/>
    <w:lsdException w:name="toc 9" w:uiPriority="39"/>
    <w:lsdException w:name="caption" w:semiHidden="1" w:unhideWhenUsed="1" w:qFormat="1"/>
    <w:lsdException w:name="Title" w:qFormat="1"/>
    <w:lsdException w:name="Default Paragraph Font" w:uiPriority="1"/>
    <w:lsdException w:name="Subtitle" w:qFormat="1"/>
    <w:lsdException w:name="Hyperlink" w:uiPriority="99"/>
    <w:lsdException w:name="FollowedHyperlink" w:uiPriority="99"/>
    <w:lsdException w:name="Strong" w:qFormat="1"/>
    <w:lsdException w:name="Emphasis" w:qFormat="1"/>
    <w:lsdException w:name="Normal (Web)" w:uiPriority="99"/>
    <w:lsdException w:name="No List" w:uiPriority="99"/>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atentStyles>
  <w:style w:type="paragraph" w:default="1" w:styleId="Normal">
    <w:name w:val="Normal"/>
    <w:qFormat/>
    <w:rsid w:val="00F8225F"/>
    <w:pPr>
      <w:overflowPunct w:val="0"/>
      <w:autoSpaceDE w:val="0"/>
      <w:autoSpaceDN w:val="0"/>
      <w:adjustRightInd w:val="0"/>
      <w:textAlignment w:val="baseline"/>
    </w:pPr>
    <w:rPr>
      <w:sz w:val="18"/>
      <w:lang w:eastAsia="en-US"/>
    </w:rPr>
  </w:style>
  <w:style w:type="paragraph" w:styleId="Rubrik1">
    <w:name w:val="heading 1"/>
    <w:basedOn w:val="Brdtext"/>
    <w:next w:val="Brdtext"/>
    <w:link w:val="Rubrik1Char"/>
    <w:qFormat/>
    <w:rsid w:val="00040AEE"/>
    <w:pPr>
      <w:keepNext/>
      <w:numPr>
        <w:numId w:val="11"/>
      </w:numPr>
      <w:spacing w:before="720" w:after="240"/>
      <w:jc w:val="left"/>
      <w:outlineLvl w:val="0"/>
    </w:pPr>
    <w:rPr>
      <w:kern w:val="28"/>
      <w:sz w:val="30"/>
    </w:rPr>
  </w:style>
  <w:style w:type="paragraph" w:styleId="Rubrik2">
    <w:name w:val="heading 2"/>
    <w:basedOn w:val="Brdtext"/>
    <w:next w:val="Brdtext"/>
    <w:link w:val="Rubrik2Char"/>
    <w:qFormat/>
    <w:rsid w:val="00040AEE"/>
    <w:pPr>
      <w:keepNext/>
      <w:numPr>
        <w:ilvl w:val="1"/>
        <w:numId w:val="11"/>
      </w:numPr>
      <w:tabs>
        <w:tab w:val="clear" w:pos="1049"/>
        <w:tab w:val="num" w:pos="907"/>
      </w:tabs>
      <w:spacing w:before="480" w:after="160"/>
      <w:ind w:left="907"/>
      <w:jc w:val="left"/>
      <w:outlineLvl w:val="1"/>
    </w:pPr>
    <w:rPr>
      <w:sz w:val="26"/>
    </w:rPr>
  </w:style>
  <w:style w:type="paragraph" w:styleId="Rubrik3">
    <w:name w:val="heading 3"/>
    <w:basedOn w:val="Brdtext"/>
    <w:next w:val="Brdtext"/>
    <w:link w:val="Rubrik3Char"/>
    <w:qFormat/>
    <w:rsid w:val="00040AEE"/>
    <w:pPr>
      <w:keepNext/>
      <w:numPr>
        <w:ilvl w:val="2"/>
        <w:numId w:val="11"/>
      </w:numPr>
      <w:spacing w:before="400" w:after="120"/>
      <w:jc w:val="left"/>
      <w:outlineLvl w:val="2"/>
    </w:pPr>
    <w:rPr>
      <w:b/>
      <w:sz w:val="23"/>
    </w:rPr>
  </w:style>
  <w:style w:type="paragraph" w:styleId="Rubrik4">
    <w:name w:val="heading 4"/>
    <w:basedOn w:val="Brdtext"/>
    <w:next w:val="Brdtext"/>
    <w:link w:val="Rubrik4Char"/>
    <w:qFormat/>
    <w:rsid w:val="009A7EB9"/>
    <w:pPr>
      <w:keepNext/>
      <w:numPr>
        <w:ilvl w:val="3"/>
        <w:numId w:val="11"/>
      </w:numPr>
      <w:spacing w:before="410" w:after="140" w:line="210" w:lineRule="exact"/>
      <w:outlineLvl w:val="3"/>
    </w:pPr>
    <w:rPr>
      <w:b/>
      <w:sz w:val="19"/>
    </w:rPr>
  </w:style>
  <w:style w:type="paragraph" w:styleId="Rubrik5">
    <w:name w:val="heading 5"/>
    <w:basedOn w:val="Normal"/>
    <w:next w:val="Brdtext"/>
    <w:link w:val="Rubrik5Char"/>
    <w:qFormat/>
    <w:rsid w:val="009A7EB9"/>
    <w:pPr>
      <w:numPr>
        <w:ilvl w:val="4"/>
        <w:numId w:val="11"/>
      </w:numPr>
      <w:tabs>
        <w:tab w:val="left" w:pos="2835"/>
      </w:tabs>
      <w:spacing w:before="520" w:after="180" w:line="260" w:lineRule="exact"/>
      <w:jc w:val="both"/>
      <w:outlineLvl w:val="4"/>
    </w:pPr>
    <w:rPr>
      <w:i/>
    </w:rPr>
  </w:style>
  <w:style w:type="paragraph" w:styleId="Rubrik6">
    <w:name w:val="heading 6"/>
    <w:basedOn w:val="Normal"/>
    <w:next w:val="Normal"/>
    <w:link w:val="Rubrik6Char"/>
    <w:qFormat/>
    <w:rsid w:val="009A7EB9"/>
    <w:pPr>
      <w:numPr>
        <w:ilvl w:val="5"/>
        <w:numId w:val="11"/>
      </w:numPr>
      <w:spacing w:before="240" w:after="60"/>
      <w:outlineLvl w:val="5"/>
    </w:pPr>
    <w:rPr>
      <w:i/>
      <w:sz w:val="16"/>
    </w:rPr>
  </w:style>
  <w:style w:type="paragraph" w:styleId="Rubrik7">
    <w:name w:val="heading 7"/>
    <w:basedOn w:val="Normal"/>
    <w:next w:val="Normal"/>
    <w:link w:val="Rubrik7Char"/>
    <w:qFormat/>
    <w:rsid w:val="009A7EB9"/>
    <w:pPr>
      <w:numPr>
        <w:ilvl w:val="6"/>
        <w:numId w:val="11"/>
      </w:numPr>
      <w:spacing w:before="240" w:after="60"/>
      <w:outlineLvl w:val="6"/>
    </w:pPr>
    <w:rPr>
      <w:rFonts w:ascii="Arial" w:hAnsi="Arial"/>
    </w:rPr>
  </w:style>
  <w:style w:type="paragraph" w:styleId="Rubrik8">
    <w:name w:val="heading 8"/>
    <w:basedOn w:val="Normal"/>
    <w:next w:val="Normal"/>
    <w:link w:val="Rubrik8Char"/>
    <w:qFormat/>
    <w:rsid w:val="009A7EB9"/>
    <w:pPr>
      <w:numPr>
        <w:ilvl w:val="7"/>
        <w:numId w:val="11"/>
      </w:numPr>
      <w:spacing w:before="240" w:after="60"/>
      <w:outlineLvl w:val="7"/>
    </w:pPr>
    <w:rPr>
      <w:rFonts w:ascii="Arial" w:hAnsi="Arial"/>
      <w:i/>
    </w:rPr>
  </w:style>
  <w:style w:type="paragraph" w:styleId="Rubrik9">
    <w:name w:val="heading 9"/>
    <w:basedOn w:val="Normal"/>
    <w:next w:val="Normal"/>
    <w:link w:val="Rubrik9Char"/>
    <w:qFormat/>
    <w:rsid w:val="009A7EB9"/>
    <w:pPr>
      <w:numPr>
        <w:ilvl w:val="8"/>
        <w:numId w:val="11"/>
      </w:numPr>
      <w:spacing w:before="240" w:after="60"/>
      <w:outlineLvl w:val="8"/>
    </w:pPr>
    <w:rPr>
      <w:rFonts w:ascii="Arial" w:hAnsi="Arial"/>
      <w:b/>
      <w:i/>
      <w:sz w:val="14"/>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Numreradlista">
    <w:name w:val="List Number"/>
    <w:basedOn w:val="Normal"/>
    <w:semiHidden/>
    <w:rsid w:val="001E5F9F"/>
    <w:pPr>
      <w:numPr>
        <w:numId w:val="1"/>
      </w:numPr>
      <w:jc w:val="both"/>
    </w:pPr>
    <w:rPr>
      <w:sz w:val="20"/>
    </w:rPr>
  </w:style>
  <w:style w:type="paragraph" w:customStyle="1" w:styleId="Propnamnunderskrift1">
    <w:name w:val="Prop. namnunderskrift 1"/>
    <w:basedOn w:val="Normal"/>
    <w:semiHidden/>
    <w:rsid w:val="008624B2"/>
    <w:pPr>
      <w:tabs>
        <w:tab w:val="left" w:pos="2693"/>
      </w:tabs>
      <w:spacing w:before="240" w:after="290"/>
    </w:pPr>
    <w:rPr>
      <w:i/>
      <w:iCs/>
      <w:sz w:val="20"/>
    </w:rPr>
  </w:style>
  <w:style w:type="character" w:styleId="Fotnotsreferens">
    <w:name w:val="footnote reference"/>
    <w:semiHidden/>
    <w:rsid w:val="009A7EB9"/>
    <w:rPr>
      <w:vertAlign w:val="superscript"/>
    </w:rPr>
  </w:style>
  <w:style w:type="paragraph" w:styleId="Fotnotstext">
    <w:name w:val="footnote text"/>
    <w:basedOn w:val="Normal"/>
    <w:link w:val="FotnotstextChar"/>
    <w:rsid w:val="009A7EB9"/>
    <w:rPr>
      <w:sz w:val="16"/>
    </w:rPr>
  </w:style>
  <w:style w:type="paragraph" w:customStyle="1" w:styleId="Propnamnunderskrift2">
    <w:name w:val="Prop. namnunderskrift 2"/>
    <w:basedOn w:val="Normal"/>
    <w:semiHidden/>
    <w:rsid w:val="008624B2"/>
    <w:pPr>
      <w:tabs>
        <w:tab w:val="left" w:pos="2693"/>
        <w:tab w:val="left" w:pos="7474"/>
      </w:tabs>
      <w:ind w:right="-2268"/>
    </w:pPr>
    <w:rPr>
      <w:i/>
      <w:iCs/>
      <w:sz w:val="20"/>
    </w:rPr>
  </w:style>
  <w:style w:type="paragraph" w:customStyle="1" w:styleId="Innehllsfrteckning">
    <w:name w:val="Innehållsförteckning"/>
    <w:basedOn w:val="Normal"/>
    <w:next w:val="Brdtext"/>
    <w:semiHidden/>
    <w:rsid w:val="006D3232"/>
    <w:pPr>
      <w:spacing w:after="280"/>
    </w:pPr>
    <w:rPr>
      <w:sz w:val="27"/>
    </w:rPr>
  </w:style>
  <w:style w:type="paragraph" w:styleId="Listafortstt3">
    <w:name w:val="List Continue 3"/>
    <w:basedOn w:val="Normal"/>
    <w:semiHidden/>
    <w:rsid w:val="009A7EB9"/>
    <w:pPr>
      <w:spacing w:after="120"/>
      <w:ind w:left="849"/>
    </w:pPr>
  </w:style>
  <w:style w:type="paragraph" w:styleId="Brdtext">
    <w:name w:val="Body Text"/>
    <w:basedOn w:val="Normal"/>
    <w:next w:val="Brdtextmedindrag"/>
    <w:link w:val="BrdtextChar"/>
    <w:rsid w:val="00BD2C4F"/>
    <w:pPr>
      <w:tabs>
        <w:tab w:val="left" w:pos="2268"/>
      </w:tabs>
      <w:jc w:val="both"/>
    </w:pPr>
    <w:rPr>
      <w:sz w:val="20"/>
    </w:rPr>
  </w:style>
  <w:style w:type="paragraph" w:customStyle="1" w:styleId="Proprubrik">
    <w:name w:val="Prop. rubrik"/>
    <w:basedOn w:val="Brdtext"/>
    <w:next w:val="Brdtext"/>
    <w:rsid w:val="003D42F4"/>
    <w:pPr>
      <w:jc w:val="left"/>
    </w:pPr>
    <w:rPr>
      <w:sz w:val="30"/>
    </w:rPr>
  </w:style>
  <w:style w:type="paragraph" w:customStyle="1" w:styleId="Propbilaga">
    <w:name w:val="Prop. bilaga"/>
    <w:basedOn w:val="Proprubrik"/>
    <w:next w:val="Brdtext"/>
    <w:rsid w:val="00622DB3"/>
    <w:pPr>
      <w:spacing w:after="240"/>
    </w:pPr>
  </w:style>
  <w:style w:type="paragraph" w:customStyle="1" w:styleId="Prophuvudrubrik">
    <w:name w:val="Prop. huvudrubrik"/>
    <w:basedOn w:val="Normal"/>
    <w:semiHidden/>
    <w:rsid w:val="009A7EB9"/>
    <w:rPr>
      <w:sz w:val="38"/>
    </w:rPr>
  </w:style>
  <w:style w:type="paragraph" w:styleId="Numreradlista2">
    <w:name w:val="List Number 2"/>
    <w:basedOn w:val="Normal"/>
    <w:semiHidden/>
    <w:rsid w:val="00CB0DAD"/>
    <w:pPr>
      <w:numPr>
        <w:numId w:val="2"/>
      </w:numPr>
    </w:pPr>
    <w:rPr>
      <w:sz w:val="20"/>
    </w:rPr>
  </w:style>
  <w:style w:type="paragraph" w:customStyle="1" w:styleId="TabellFotnot">
    <w:name w:val="Tabell Fotnot"/>
    <w:basedOn w:val="Normal"/>
    <w:link w:val="TabellFotnotChar"/>
    <w:rsid w:val="00C8196A"/>
    <w:pPr>
      <w:spacing w:before="120" w:line="160" w:lineRule="exact"/>
    </w:pPr>
    <w:rPr>
      <w:rFonts w:ascii="TradeGothic CondEighteen" w:hAnsi="TradeGothic CondEighteen"/>
      <w:spacing w:val="4"/>
      <w:sz w:val="14"/>
    </w:rPr>
  </w:style>
  <w:style w:type="paragraph" w:customStyle="1" w:styleId="Proprdatablad">
    <w:name w:val="Prop. rdatablad"/>
    <w:basedOn w:val="Proprubrik"/>
    <w:next w:val="Normal"/>
    <w:semiHidden/>
    <w:rsid w:val="008D1190"/>
    <w:pPr>
      <w:spacing w:after="80"/>
    </w:pPr>
  </w:style>
  <w:style w:type="paragraph" w:customStyle="1" w:styleId="Proputdrag">
    <w:name w:val="Prop. utdrag"/>
    <w:basedOn w:val="Brdtext"/>
    <w:next w:val="Brdtext"/>
    <w:semiHidden/>
    <w:rsid w:val="00CC2815"/>
  </w:style>
  <w:style w:type="paragraph" w:customStyle="1" w:styleId="Rubrik1utannumrering">
    <w:name w:val="Rubrik 1 utan numrering"/>
    <w:basedOn w:val="Brdtext"/>
    <w:next w:val="Brdtext"/>
    <w:rsid w:val="00401A6F"/>
    <w:pPr>
      <w:keepNext/>
      <w:tabs>
        <w:tab w:val="left" w:pos="907"/>
      </w:tabs>
      <w:spacing w:before="720" w:after="240"/>
      <w:jc w:val="left"/>
    </w:pPr>
    <w:rPr>
      <w:sz w:val="30"/>
    </w:rPr>
  </w:style>
  <w:style w:type="paragraph" w:customStyle="1" w:styleId="Rubrik2utannumrering">
    <w:name w:val="Rubrik 2 utan numrering"/>
    <w:basedOn w:val="Brdtext"/>
    <w:next w:val="Brdtext"/>
    <w:rsid w:val="00401A6F"/>
    <w:pPr>
      <w:keepNext/>
      <w:tabs>
        <w:tab w:val="left" w:pos="907"/>
      </w:tabs>
      <w:spacing w:before="480" w:after="160"/>
      <w:jc w:val="left"/>
    </w:pPr>
    <w:rPr>
      <w:sz w:val="26"/>
    </w:rPr>
  </w:style>
  <w:style w:type="paragraph" w:customStyle="1" w:styleId="Rubrik3utannumrering">
    <w:name w:val="Rubrik 3 utan numrering"/>
    <w:basedOn w:val="Brdtext"/>
    <w:next w:val="Brdtext"/>
    <w:rsid w:val="00401A6F"/>
    <w:pPr>
      <w:keepNext/>
      <w:tabs>
        <w:tab w:val="left" w:pos="907"/>
      </w:tabs>
      <w:spacing w:before="400" w:after="120"/>
      <w:jc w:val="left"/>
    </w:pPr>
    <w:rPr>
      <w:b/>
      <w:sz w:val="23"/>
    </w:rPr>
  </w:style>
  <w:style w:type="paragraph" w:customStyle="1" w:styleId="Rubrik4utannumrering">
    <w:name w:val="Rubrik 4 utan numrering"/>
    <w:basedOn w:val="Brdtext"/>
    <w:next w:val="Brdtext"/>
    <w:rsid w:val="00401A6F"/>
    <w:pPr>
      <w:keepNext/>
      <w:tabs>
        <w:tab w:val="left" w:pos="907"/>
      </w:tabs>
      <w:spacing w:before="320" w:after="80" w:line="210" w:lineRule="exact"/>
      <w:jc w:val="left"/>
    </w:pPr>
    <w:rPr>
      <w:b/>
    </w:rPr>
  </w:style>
  <w:style w:type="paragraph" w:customStyle="1" w:styleId="Rubrik5utannumrering">
    <w:name w:val="Rubrik 5 utan numrering"/>
    <w:basedOn w:val="Brdtext"/>
    <w:next w:val="Brdtext"/>
    <w:link w:val="Rubrik5utannumreringChar"/>
    <w:rsid w:val="00401A6F"/>
    <w:pPr>
      <w:keepNext/>
      <w:tabs>
        <w:tab w:val="left" w:pos="907"/>
      </w:tabs>
      <w:spacing w:before="240" w:after="80" w:line="210" w:lineRule="exact"/>
      <w:jc w:val="left"/>
    </w:pPr>
    <w:rPr>
      <w:i/>
    </w:rPr>
  </w:style>
  <w:style w:type="paragraph" w:styleId="Innehll1">
    <w:name w:val="toc 1"/>
    <w:basedOn w:val="Normal"/>
    <w:next w:val="Normal"/>
    <w:uiPriority w:val="39"/>
    <w:rsid w:val="009A7EB9"/>
    <w:pPr>
      <w:tabs>
        <w:tab w:val="left" w:pos="510"/>
        <w:tab w:val="right" w:leader="dot" w:pos="5880"/>
      </w:tabs>
      <w:spacing w:before="100"/>
      <w:ind w:left="397" w:hanging="397"/>
    </w:pPr>
    <w:rPr>
      <w:noProof/>
      <w:sz w:val="20"/>
    </w:rPr>
  </w:style>
  <w:style w:type="paragraph" w:styleId="Innehll2">
    <w:name w:val="toc 2"/>
    <w:basedOn w:val="Normal"/>
    <w:next w:val="Normal"/>
    <w:uiPriority w:val="39"/>
    <w:rsid w:val="009A7EB9"/>
    <w:pPr>
      <w:tabs>
        <w:tab w:val="left" w:pos="1418"/>
        <w:tab w:val="right" w:leader="dot" w:pos="5880"/>
      </w:tabs>
      <w:ind w:left="1134" w:hanging="737"/>
    </w:pPr>
    <w:rPr>
      <w:noProof/>
      <w:sz w:val="20"/>
    </w:rPr>
  </w:style>
  <w:style w:type="paragraph" w:styleId="Innehll3">
    <w:name w:val="toc 3"/>
    <w:basedOn w:val="Normal"/>
    <w:next w:val="Normal"/>
    <w:uiPriority w:val="39"/>
    <w:rsid w:val="009A7EB9"/>
    <w:pPr>
      <w:tabs>
        <w:tab w:val="left" w:pos="2552"/>
        <w:tab w:val="right" w:leader="dot" w:pos="5880"/>
      </w:tabs>
      <w:ind w:left="1985" w:hanging="851"/>
    </w:pPr>
    <w:rPr>
      <w:noProof/>
      <w:sz w:val="20"/>
    </w:rPr>
  </w:style>
  <w:style w:type="paragraph" w:styleId="Innehll4">
    <w:name w:val="toc 4"/>
    <w:basedOn w:val="Normal"/>
    <w:next w:val="Normal"/>
    <w:uiPriority w:val="39"/>
    <w:rsid w:val="009A7EB9"/>
    <w:pPr>
      <w:tabs>
        <w:tab w:val="left" w:pos="510"/>
        <w:tab w:val="right" w:leader="dot" w:pos="5880"/>
      </w:tabs>
      <w:spacing w:before="100"/>
      <w:ind w:left="907" w:hanging="907"/>
    </w:pPr>
    <w:rPr>
      <w:sz w:val="20"/>
    </w:rPr>
  </w:style>
  <w:style w:type="paragraph" w:styleId="Innehll5">
    <w:name w:val="toc 5"/>
    <w:basedOn w:val="Normal"/>
    <w:next w:val="Normal"/>
    <w:uiPriority w:val="39"/>
    <w:rsid w:val="009A7EB9"/>
    <w:pPr>
      <w:tabs>
        <w:tab w:val="left" w:pos="510"/>
        <w:tab w:val="right" w:leader="dot" w:pos="5880"/>
      </w:tabs>
      <w:spacing w:before="100"/>
      <w:ind w:left="851" w:hanging="851"/>
    </w:pPr>
    <w:rPr>
      <w:sz w:val="20"/>
    </w:rPr>
  </w:style>
  <w:style w:type="paragraph" w:styleId="Innehll6">
    <w:name w:val="toc 6"/>
    <w:basedOn w:val="Normal"/>
    <w:next w:val="Normal"/>
    <w:uiPriority w:val="39"/>
    <w:rsid w:val="009A7EB9"/>
    <w:pPr>
      <w:tabs>
        <w:tab w:val="left" w:pos="510"/>
        <w:tab w:val="right" w:leader="dot" w:pos="5880"/>
      </w:tabs>
      <w:spacing w:before="100"/>
      <w:ind w:left="851" w:hanging="851"/>
    </w:pPr>
    <w:rPr>
      <w:sz w:val="20"/>
    </w:rPr>
  </w:style>
  <w:style w:type="paragraph" w:styleId="Innehll7">
    <w:name w:val="toc 7"/>
    <w:basedOn w:val="Normal"/>
    <w:next w:val="Normal"/>
    <w:uiPriority w:val="39"/>
    <w:rsid w:val="009A7EB9"/>
    <w:pPr>
      <w:tabs>
        <w:tab w:val="right" w:leader="dot" w:pos="7371"/>
      </w:tabs>
      <w:spacing w:before="120"/>
      <w:ind w:left="1134" w:hanging="1134"/>
    </w:pPr>
  </w:style>
  <w:style w:type="paragraph" w:styleId="Innehll8">
    <w:name w:val="toc 8"/>
    <w:basedOn w:val="Normal"/>
    <w:next w:val="Normal"/>
    <w:uiPriority w:val="39"/>
    <w:rsid w:val="009A7EB9"/>
    <w:pPr>
      <w:tabs>
        <w:tab w:val="right" w:leader="dot" w:pos="7371"/>
      </w:tabs>
      <w:spacing w:before="120"/>
    </w:pPr>
  </w:style>
  <w:style w:type="paragraph" w:styleId="Innehll9">
    <w:name w:val="toc 9"/>
    <w:basedOn w:val="Innehll8"/>
    <w:next w:val="Normal"/>
    <w:uiPriority w:val="39"/>
    <w:rsid w:val="009A7EB9"/>
  </w:style>
  <w:style w:type="paragraph" w:styleId="Sidhuvud">
    <w:name w:val="header"/>
    <w:basedOn w:val="Normal"/>
    <w:link w:val="SidhuvudChar"/>
    <w:semiHidden/>
    <w:rsid w:val="009A7EB9"/>
    <w:pPr>
      <w:tabs>
        <w:tab w:val="center" w:pos="4153"/>
        <w:tab w:val="right" w:pos="8306"/>
      </w:tabs>
    </w:pPr>
  </w:style>
  <w:style w:type="paragraph" w:styleId="Sidfot">
    <w:name w:val="footer"/>
    <w:basedOn w:val="Normal"/>
    <w:link w:val="SidfotChar"/>
    <w:rsid w:val="009A7EB9"/>
    <w:pPr>
      <w:tabs>
        <w:tab w:val="center" w:pos="4153"/>
        <w:tab w:val="right" w:pos="8306"/>
      </w:tabs>
    </w:pPr>
  </w:style>
  <w:style w:type="paragraph" w:styleId="Numreradlista3">
    <w:name w:val="List Number 3"/>
    <w:basedOn w:val="Normal"/>
    <w:semiHidden/>
    <w:rsid w:val="00CB0DAD"/>
    <w:pPr>
      <w:numPr>
        <w:numId w:val="3"/>
      </w:numPr>
    </w:pPr>
    <w:rPr>
      <w:sz w:val="20"/>
    </w:rPr>
  </w:style>
  <w:style w:type="paragraph" w:styleId="Brdtextmedindrag">
    <w:name w:val="Body Text Indent"/>
    <w:basedOn w:val="Brdtext"/>
    <w:link w:val="BrdtextmedindragChar"/>
    <w:rsid w:val="009A7EB9"/>
    <w:pPr>
      <w:ind w:firstLine="170"/>
    </w:pPr>
  </w:style>
  <w:style w:type="paragraph" w:styleId="Numreradlista4">
    <w:name w:val="List Number 4"/>
    <w:basedOn w:val="Normal"/>
    <w:semiHidden/>
    <w:rsid w:val="00CB0DAD"/>
    <w:pPr>
      <w:numPr>
        <w:numId w:val="4"/>
      </w:numPr>
    </w:pPr>
    <w:rPr>
      <w:sz w:val="20"/>
    </w:rPr>
  </w:style>
  <w:style w:type="paragraph" w:styleId="Numreradlista5">
    <w:name w:val="List Number 5"/>
    <w:basedOn w:val="Normal"/>
    <w:semiHidden/>
    <w:rsid w:val="00CB0DAD"/>
    <w:pPr>
      <w:numPr>
        <w:numId w:val="5"/>
      </w:numPr>
    </w:pPr>
    <w:rPr>
      <w:sz w:val="20"/>
    </w:rPr>
  </w:style>
  <w:style w:type="paragraph" w:styleId="Punktlista">
    <w:name w:val="List Bullet"/>
    <w:basedOn w:val="Normal"/>
    <w:semiHidden/>
    <w:rsid w:val="001E5F9F"/>
    <w:pPr>
      <w:numPr>
        <w:numId w:val="6"/>
      </w:numPr>
      <w:jc w:val="both"/>
    </w:pPr>
    <w:rPr>
      <w:sz w:val="20"/>
    </w:rPr>
  </w:style>
  <w:style w:type="paragraph" w:styleId="Punktlista2">
    <w:name w:val="List Bullet 2"/>
    <w:basedOn w:val="Normal"/>
    <w:semiHidden/>
    <w:rsid w:val="00CB0DAD"/>
    <w:pPr>
      <w:numPr>
        <w:numId w:val="7"/>
      </w:numPr>
    </w:pPr>
    <w:rPr>
      <w:sz w:val="20"/>
    </w:rPr>
  </w:style>
  <w:style w:type="paragraph" w:styleId="Punktlista3">
    <w:name w:val="List Bullet 3"/>
    <w:basedOn w:val="Normal"/>
    <w:semiHidden/>
    <w:rsid w:val="00CB0DAD"/>
    <w:pPr>
      <w:numPr>
        <w:numId w:val="8"/>
      </w:numPr>
    </w:pPr>
    <w:rPr>
      <w:sz w:val="20"/>
    </w:rPr>
  </w:style>
  <w:style w:type="paragraph" w:styleId="Punktlista4">
    <w:name w:val="List Bullet 4"/>
    <w:basedOn w:val="Normal"/>
    <w:semiHidden/>
    <w:rsid w:val="00CB0DAD"/>
    <w:pPr>
      <w:numPr>
        <w:numId w:val="9"/>
      </w:numPr>
    </w:pPr>
    <w:rPr>
      <w:sz w:val="20"/>
    </w:rPr>
  </w:style>
  <w:style w:type="paragraph" w:styleId="Punktlista5">
    <w:name w:val="List Bullet 5"/>
    <w:basedOn w:val="Normal"/>
    <w:semiHidden/>
    <w:rsid w:val="00CB0DAD"/>
    <w:pPr>
      <w:numPr>
        <w:numId w:val="10"/>
      </w:numPr>
    </w:pPr>
    <w:rPr>
      <w:sz w:val="20"/>
    </w:rPr>
  </w:style>
  <w:style w:type="paragraph" w:customStyle="1" w:styleId="TabellHuvud">
    <w:name w:val="Tabell Huvud"/>
    <w:basedOn w:val="Normal"/>
    <w:rsid w:val="00C8196A"/>
    <w:pPr>
      <w:spacing w:before="20" w:after="20" w:line="220" w:lineRule="exact"/>
      <w:jc w:val="right"/>
    </w:pPr>
    <w:rPr>
      <w:rFonts w:ascii="Trade Gothic LT Std Cn" w:hAnsi="Trade Gothic LT Std Cn"/>
      <w:b/>
      <w:spacing w:val="4"/>
    </w:rPr>
  </w:style>
  <w:style w:type="paragraph" w:customStyle="1" w:styleId="TabellRader">
    <w:name w:val="Tabell Rader"/>
    <w:basedOn w:val="Normal"/>
    <w:rsid w:val="00C8196A"/>
    <w:pPr>
      <w:spacing w:before="20" w:after="20" w:line="220" w:lineRule="exact"/>
      <w:jc w:val="right"/>
    </w:pPr>
    <w:rPr>
      <w:rFonts w:ascii="Trade Gothic LT Std Cn" w:hAnsi="Trade Gothic LT Std Cn"/>
      <w:spacing w:val="4"/>
    </w:rPr>
  </w:style>
  <w:style w:type="paragraph" w:customStyle="1" w:styleId="TabellRubrik">
    <w:name w:val="Tabell Rubrik"/>
    <w:basedOn w:val="Normal"/>
    <w:next w:val="Normal"/>
    <w:rsid w:val="006477D3"/>
    <w:pPr>
      <w:tabs>
        <w:tab w:val="left" w:pos="1134"/>
      </w:tabs>
      <w:spacing w:before="260" w:after="80"/>
      <w:ind w:left="1134" w:hanging="1134"/>
    </w:pPr>
    <w:rPr>
      <w:rFonts w:ascii="Trade Gothic Pro" w:hAnsi="Trade Gothic Pro"/>
      <w:b/>
    </w:rPr>
  </w:style>
  <w:style w:type="paragraph" w:customStyle="1" w:styleId="TabellSlutsumma">
    <w:name w:val="Tabell Slutsumma"/>
    <w:basedOn w:val="TabellRader"/>
    <w:rsid w:val="00C8196A"/>
    <w:rPr>
      <w:b/>
      <w:spacing w:val="0"/>
    </w:rPr>
  </w:style>
  <w:style w:type="paragraph" w:customStyle="1" w:styleId="TabellUnderrubrik">
    <w:name w:val="Tabell Underrubrik"/>
    <w:basedOn w:val="TabellRubrik"/>
    <w:next w:val="Brdtext"/>
    <w:rsid w:val="006477D3"/>
    <w:pPr>
      <w:tabs>
        <w:tab w:val="clear" w:pos="1134"/>
      </w:tabs>
      <w:spacing w:before="0" w:after="100" w:line="200" w:lineRule="exact"/>
      <w:ind w:firstLine="0"/>
    </w:pPr>
    <w:rPr>
      <w:b w:val="0"/>
      <w:sz w:val="17"/>
    </w:rPr>
  </w:style>
  <w:style w:type="paragraph" w:customStyle="1" w:styleId="DiagramRubrik">
    <w:name w:val="Diagram Rubrik"/>
    <w:basedOn w:val="Normal"/>
    <w:next w:val="TabellUnderrubrik"/>
    <w:rsid w:val="006477D3"/>
    <w:pPr>
      <w:tabs>
        <w:tab w:val="left" w:pos="1134"/>
      </w:tabs>
      <w:spacing w:before="260" w:after="80"/>
      <w:ind w:left="1134" w:hanging="1134"/>
    </w:pPr>
    <w:rPr>
      <w:rFonts w:ascii="Trade Gothic Pro" w:hAnsi="Trade Gothic Pro"/>
      <w:b/>
    </w:rPr>
  </w:style>
  <w:style w:type="paragraph" w:customStyle="1" w:styleId="DiagramUnderrubrik">
    <w:name w:val="Diagram Underrubrik"/>
    <w:basedOn w:val="Normal"/>
    <w:next w:val="Brdtext"/>
    <w:rsid w:val="006477D3"/>
    <w:pPr>
      <w:spacing w:after="100" w:line="200" w:lineRule="exact"/>
      <w:ind w:left="1134"/>
    </w:pPr>
    <w:rPr>
      <w:rFonts w:ascii="Trade Gothic Pro" w:hAnsi="Trade Gothic Pro"/>
      <w:sz w:val="17"/>
    </w:rPr>
  </w:style>
  <w:style w:type="character" w:customStyle="1" w:styleId="BrdtextChar">
    <w:name w:val="Brödtext Char"/>
    <w:link w:val="Brdtext"/>
    <w:rsid w:val="00F00810"/>
    <w:rPr>
      <w:lang w:eastAsia="en-US"/>
    </w:rPr>
  </w:style>
  <w:style w:type="character" w:customStyle="1" w:styleId="BrdtextmedindragChar">
    <w:name w:val="Brödtext med indrag Char"/>
    <w:link w:val="Brdtextmedindrag"/>
    <w:rsid w:val="00F00810"/>
    <w:rPr>
      <w:lang w:eastAsia="en-US"/>
    </w:rPr>
  </w:style>
  <w:style w:type="character" w:customStyle="1" w:styleId="FotnotstextChar">
    <w:name w:val="Fotnotstext Char"/>
    <w:link w:val="Fotnotstext"/>
    <w:rsid w:val="00F00810"/>
    <w:rPr>
      <w:sz w:val="16"/>
      <w:lang w:eastAsia="en-US"/>
    </w:rPr>
  </w:style>
  <w:style w:type="paragraph" w:styleId="Ballongtext">
    <w:name w:val="Balloon Text"/>
    <w:basedOn w:val="Normal"/>
    <w:link w:val="BallongtextChar"/>
    <w:rsid w:val="00F00810"/>
    <w:rPr>
      <w:rFonts w:ascii="Tahoma" w:hAnsi="Tahoma" w:cs="Tahoma"/>
      <w:sz w:val="16"/>
      <w:szCs w:val="16"/>
    </w:rPr>
  </w:style>
  <w:style w:type="character" w:customStyle="1" w:styleId="BallongtextChar">
    <w:name w:val="Ballongtext Char"/>
    <w:basedOn w:val="Standardstycketeckensnitt"/>
    <w:link w:val="Ballongtext"/>
    <w:rsid w:val="00F00810"/>
    <w:rPr>
      <w:rFonts w:ascii="Tahoma" w:hAnsi="Tahoma" w:cs="Tahoma"/>
      <w:sz w:val="16"/>
      <w:szCs w:val="16"/>
      <w:lang w:eastAsia="en-US"/>
    </w:rPr>
  </w:style>
  <w:style w:type="character" w:styleId="Hyperlnk">
    <w:name w:val="Hyperlink"/>
    <w:basedOn w:val="Standardstycketeckensnitt"/>
    <w:uiPriority w:val="99"/>
    <w:rsid w:val="001B2F73"/>
    <w:rPr>
      <w:color w:val="0000FF" w:themeColor="hyperlink"/>
      <w:u w:val="single"/>
    </w:rPr>
  </w:style>
  <w:style w:type="character" w:styleId="Kommentarsreferens">
    <w:name w:val="annotation reference"/>
    <w:basedOn w:val="Standardstycketeckensnitt"/>
    <w:rsid w:val="00BA0D70"/>
    <w:rPr>
      <w:sz w:val="16"/>
      <w:szCs w:val="16"/>
    </w:rPr>
  </w:style>
  <w:style w:type="paragraph" w:styleId="Kommentarer">
    <w:name w:val="annotation text"/>
    <w:basedOn w:val="Normal"/>
    <w:link w:val="KommentarerChar"/>
    <w:rsid w:val="00BA0D70"/>
    <w:rPr>
      <w:sz w:val="20"/>
    </w:rPr>
  </w:style>
  <w:style w:type="character" w:customStyle="1" w:styleId="KommentarerChar">
    <w:name w:val="Kommentarer Char"/>
    <w:basedOn w:val="Standardstycketeckensnitt"/>
    <w:link w:val="Kommentarer"/>
    <w:rsid w:val="00BA0D70"/>
    <w:rPr>
      <w:lang w:eastAsia="en-US"/>
    </w:rPr>
  </w:style>
  <w:style w:type="paragraph" w:styleId="Kommentarsmne">
    <w:name w:val="annotation subject"/>
    <w:basedOn w:val="Kommentarer"/>
    <w:next w:val="Kommentarer"/>
    <w:link w:val="KommentarsmneChar"/>
    <w:rsid w:val="00BA0D70"/>
    <w:rPr>
      <w:b/>
      <w:bCs/>
    </w:rPr>
  </w:style>
  <w:style w:type="character" w:customStyle="1" w:styleId="KommentarsmneChar">
    <w:name w:val="Kommentarsämne Char"/>
    <w:basedOn w:val="KommentarerChar"/>
    <w:link w:val="Kommentarsmne"/>
    <w:rsid w:val="00BA0D70"/>
    <w:rPr>
      <w:b/>
      <w:bCs/>
      <w:lang w:eastAsia="en-US"/>
    </w:rPr>
  </w:style>
  <w:style w:type="paragraph" w:styleId="Beskrivning">
    <w:name w:val="caption"/>
    <w:basedOn w:val="Normal"/>
    <w:next w:val="Normal"/>
    <w:unhideWhenUsed/>
    <w:qFormat/>
    <w:rsid w:val="00E2233D"/>
    <w:pPr>
      <w:spacing w:after="200"/>
    </w:pPr>
    <w:rPr>
      <w:b/>
      <w:bCs/>
      <w:color w:val="4F81BD" w:themeColor="accent1"/>
      <w:szCs w:val="18"/>
    </w:rPr>
  </w:style>
  <w:style w:type="paragraph" w:customStyle="1" w:styleId="RKnormal">
    <w:name w:val="RKnormal"/>
    <w:basedOn w:val="Normal"/>
    <w:rsid w:val="00E2233D"/>
    <w:pPr>
      <w:tabs>
        <w:tab w:val="left" w:pos="709"/>
        <w:tab w:val="left" w:pos="2835"/>
      </w:tabs>
      <w:spacing w:line="240" w:lineRule="atLeast"/>
    </w:pPr>
    <w:rPr>
      <w:rFonts w:ascii="OrigGarmnd BT" w:hAnsi="OrigGarmnd BT"/>
      <w:sz w:val="24"/>
    </w:rPr>
  </w:style>
  <w:style w:type="paragraph" w:styleId="Normalwebb">
    <w:name w:val="Normal (Web)"/>
    <w:basedOn w:val="Normal"/>
    <w:uiPriority w:val="99"/>
    <w:unhideWhenUsed/>
    <w:rsid w:val="00E2233D"/>
    <w:pPr>
      <w:overflowPunct/>
      <w:autoSpaceDE/>
      <w:autoSpaceDN/>
      <w:adjustRightInd/>
      <w:spacing w:before="100" w:beforeAutospacing="1" w:after="100" w:afterAutospacing="1"/>
      <w:textAlignment w:val="auto"/>
    </w:pPr>
    <w:rPr>
      <w:rFonts w:eastAsiaTheme="minorHAnsi"/>
      <w:sz w:val="24"/>
      <w:szCs w:val="24"/>
      <w:lang w:eastAsia="sv-SE"/>
    </w:rPr>
  </w:style>
  <w:style w:type="paragraph" w:styleId="Ingetavstnd">
    <w:name w:val="No Spacing"/>
    <w:uiPriority w:val="1"/>
    <w:qFormat/>
    <w:rsid w:val="00E2233D"/>
    <w:rPr>
      <w:rFonts w:asciiTheme="minorHAnsi" w:eastAsiaTheme="minorHAnsi" w:hAnsiTheme="minorHAnsi" w:cstheme="minorBidi"/>
      <w:sz w:val="22"/>
      <w:szCs w:val="22"/>
      <w:lang w:eastAsia="en-US"/>
    </w:rPr>
  </w:style>
  <w:style w:type="paragraph" w:styleId="Liststycke">
    <w:name w:val="List Paragraph"/>
    <w:basedOn w:val="Normal"/>
    <w:uiPriority w:val="34"/>
    <w:qFormat/>
    <w:rsid w:val="00E2233D"/>
    <w:pPr>
      <w:ind w:left="720"/>
      <w:contextualSpacing/>
    </w:pPr>
  </w:style>
  <w:style w:type="table" w:styleId="Tabellrutnt">
    <w:name w:val="Table Grid"/>
    <w:basedOn w:val="Normaltabell"/>
    <w:rsid w:val="00E2233D"/>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customStyle="1" w:styleId="Fotnotstecken">
    <w:name w:val="Fotnotstecken"/>
    <w:rsid w:val="00E2233D"/>
    <w:rPr>
      <w:vertAlign w:val="superscript"/>
    </w:rPr>
  </w:style>
  <w:style w:type="character" w:customStyle="1" w:styleId="TabellFotnotChar">
    <w:name w:val="Tabell Fotnot Char"/>
    <w:basedOn w:val="Standardstycketeckensnitt"/>
    <w:link w:val="TabellFotnot"/>
    <w:locked/>
    <w:rsid w:val="00E2233D"/>
    <w:rPr>
      <w:rFonts w:ascii="TradeGothic CondEighteen" w:hAnsi="TradeGothic CondEighteen"/>
      <w:spacing w:val="4"/>
      <w:sz w:val="14"/>
      <w:lang w:eastAsia="en-US"/>
    </w:rPr>
  </w:style>
  <w:style w:type="character" w:customStyle="1" w:styleId="SidhuvudChar">
    <w:name w:val="Sidhuvud Char"/>
    <w:basedOn w:val="Standardstycketeckensnitt"/>
    <w:link w:val="Sidhuvud"/>
    <w:semiHidden/>
    <w:rsid w:val="00E2233D"/>
    <w:rPr>
      <w:sz w:val="18"/>
      <w:lang w:eastAsia="en-US"/>
    </w:rPr>
  </w:style>
  <w:style w:type="numbering" w:customStyle="1" w:styleId="Ingenlista1">
    <w:name w:val="Ingen lista1"/>
    <w:next w:val="Ingenlista"/>
    <w:uiPriority w:val="99"/>
    <w:semiHidden/>
    <w:unhideWhenUsed/>
    <w:rsid w:val="00E2233D"/>
  </w:style>
  <w:style w:type="character" w:styleId="AnvndHyperlnk">
    <w:name w:val="FollowedHyperlink"/>
    <w:uiPriority w:val="99"/>
    <w:unhideWhenUsed/>
    <w:rsid w:val="00E2233D"/>
    <w:rPr>
      <w:color w:val="800080"/>
      <w:u w:val="single"/>
    </w:rPr>
  </w:style>
  <w:style w:type="paragraph" w:customStyle="1" w:styleId="xl66">
    <w:name w:val="xl66"/>
    <w:basedOn w:val="Normal"/>
    <w:rsid w:val="00E2233D"/>
    <w:pPr>
      <w:overflowPunct/>
      <w:autoSpaceDE/>
      <w:autoSpaceDN/>
      <w:adjustRightInd/>
      <w:spacing w:before="100" w:beforeAutospacing="1" w:after="100" w:afterAutospacing="1"/>
      <w:textAlignment w:val="auto"/>
    </w:pPr>
    <w:rPr>
      <w:b/>
      <w:bCs/>
      <w:sz w:val="24"/>
      <w:szCs w:val="24"/>
      <w:lang w:eastAsia="sv-SE"/>
    </w:rPr>
  </w:style>
  <w:style w:type="paragraph" w:customStyle="1" w:styleId="xl67">
    <w:name w:val="xl67"/>
    <w:basedOn w:val="Normal"/>
    <w:uiPriority w:val="99"/>
    <w:rsid w:val="00E2233D"/>
    <w:pPr>
      <w:overflowPunct/>
      <w:autoSpaceDE/>
      <w:autoSpaceDN/>
      <w:adjustRightInd/>
      <w:spacing w:before="100" w:beforeAutospacing="1" w:after="100" w:afterAutospacing="1"/>
      <w:textAlignment w:val="auto"/>
    </w:pPr>
    <w:rPr>
      <w:rFonts w:ascii="Arial" w:hAnsi="Arial" w:cs="Arial"/>
      <w:color w:val="000000"/>
      <w:sz w:val="20"/>
      <w:lang w:eastAsia="sv-SE"/>
    </w:rPr>
  </w:style>
  <w:style w:type="paragraph" w:customStyle="1" w:styleId="xl69">
    <w:name w:val="xl69"/>
    <w:basedOn w:val="Normal"/>
    <w:rsid w:val="00E2233D"/>
    <w:pPr>
      <w:overflowPunct/>
      <w:autoSpaceDE/>
      <w:autoSpaceDN/>
      <w:adjustRightInd/>
      <w:spacing w:before="100" w:beforeAutospacing="1" w:after="100" w:afterAutospacing="1"/>
      <w:textAlignment w:val="auto"/>
    </w:pPr>
    <w:rPr>
      <w:rFonts w:ascii="Arial" w:hAnsi="Arial" w:cs="Arial"/>
      <w:b/>
      <w:bCs/>
      <w:color w:val="000000"/>
      <w:sz w:val="20"/>
      <w:lang w:eastAsia="sv-SE"/>
    </w:rPr>
  </w:style>
  <w:style w:type="character" w:customStyle="1" w:styleId="Rubrik1Char">
    <w:name w:val="Rubrik 1 Char"/>
    <w:link w:val="Rubrik1"/>
    <w:rsid w:val="00E2233D"/>
    <w:rPr>
      <w:kern w:val="28"/>
      <w:sz w:val="30"/>
      <w:lang w:eastAsia="en-US"/>
    </w:rPr>
  </w:style>
  <w:style w:type="character" w:customStyle="1" w:styleId="Rubrik2Char">
    <w:name w:val="Rubrik 2 Char"/>
    <w:link w:val="Rubrik2"/>
    <w:rsid w:val="00E2233D"/>
    <w:rPr>
      <w:sz w:val="26"/>
      <w:lang w:eastAsia="en-US"/>
    </w:rPr>
  </w:style>
  <w:style w:type="character" w:customStyle="1" w:styleId="Rubrik3Char">
    <w:name w:val="Rubrik 3 Char"/>
    <w:link w:val="Rubrik3"/>
    <w:rsid w:val="00E2233D"/>
    <w:rPr>
      <w:b/>
      <w:sz w:val="23"/>
      <w:lang w:eastAsia="en-US"/>
    </w:rPr>
  </w:style>
  <w:style w:type="character" w:customStyle="1" w:styleId="Rubrik4Char">
    <w:name w:val="Rubrik 4 Char"/>
    <w:link w:val="Rubrik4"/>
    <w:rsid w:val="00E2233D"/>
    <w:rPr>
      <w:b/>
      <w:sz w:val="19"/>
      <w:lang w:eastAsia="en-US"/>
    </w:rPr>
  </w:style>
  <w:style w:type="character" w:customStyle="1" w:styleId="Rubrik5Char">
    <w:name w:val="Rubrik 5 Char"/>
    <w:link w:val="Rubrik5"/>
    <w:rsid w:val="00E2233D"/>
    <w:rPr>
      <w:i/>
      <w:sz w:val="18"/>
      <w:lang w:eastAsia="en-US"/>
    </w:rPr>
  </w:style>
  <w:style w:type="character" w:customStyle="1" w:styleId="Rubrik6Char">
    <w:name w:val="Rubrik 6 Char"/>
    <w:link w:val="Rubrik6"/>
    <w:rsid w:val="00E2233D"/>
    <w:rPr>
      <w:i/>
      <w:sz w:val="16"/>
      <w:lang w:eastAsia="en-US"/>
    </w:rPr>
  </w:style>
  <w:style w:type="character" w:customStyle="1" w:styleId="Rubrik7Char">
    <w:name w:val="Rubrik 7 Char"/>
    <w:link w:val="Rubrik7"/>
    <w:rsid w:val="00E2233D"/>
    <w:rPr>
      <w:rFonts w:ascii="Arial" w:hAnsi="Arial"/>
      <w:sz w:val="18"/>
      <w:lang w:eastAsia="en-US"/>
    </w:rPr>
  </w:style>
  <w:style w:type="character" w:customStyle="1" w:styleId="Rubrik8Char">
    <w:name w:val="Rubrik 8 Char"/>
    <w:link w:val="Rubrik8"/>
    <w:rsid w:val="00E2233D"/>
    <w:rPr>
      <w:rFonts w:ascii="Arial" w:hAnsi="Arial"/>
      <w:i/>
      <w:sz w:val="18"/>
      <w:lang w:eastAsia="en-US"/>
    </w:rPr>
  </w:style>
  <w:style w:type="character" w:customStyle="1" w:styleId="Rubrik9Char">
    <w:name w:val="Rubrik 9 Char"/>
    <w:link w:val="Rubrik9"/>
    <w:rsid w:val="00E2233D"/>
    <w:rPr>
      <w:rFonts w:ascii="Arial" w:hAnsi="Arial"/>
      <w:b/>
      <w:i/>
      <w:sz w:val="14"/>
      <w:lang w:eastAsia="en-US"/>
    </w:rPr>
  </w:style>
  <w:style w:type="character" w:customStyle="1" w:styleId="Rubrik5utannumreringChar">
    <w:name w:val="Rubrik 5 utan numrering Char"/>
    <w:link w:val="Rubrik5utannumrering"/>
    <w:rsid w:val="00E2233D"/>
    <w:rPr>
      <w:i/>
      <w:lang w:eastAsia="en-US"/>
    </w:rPr>
  </w:style>
  <w:style w:type="character" w:customStyle="1" w:styleId="SidfotChar">
    <w:name w:val="Sidfot Char"/>
    <w:link w:val="Sidfot"/>
    <w:rsid w:val="00E2233D"/>
    <w:rPr>
      <w:sz w:val="18"/>
      <w:lang w:eastAsia="en-US"/>
    </w:rPr>
  </w:style>
  <w:style w:type="paragraph" w:customStyle="1" w:styleId="xl68">
    <w:name w:val="xl68"/>
    <w:basedOn w:val="Normal"/>
    <w:uiPriority w:val="99"/>
    <w:rsid w:val="00E2233D"/>
    <w:pPr>
      <w:overflowPunct/>
      <w:autoSpaceDE/>
      <w:autoSpaceDN/>
      <w:adjustRightInd/>
      <w:spacing w:before="100" w:beforeAutospacing="1" w:after="100" w:afterAutospacing="1"/>
      <w:textAlignment w:val="auto"/>
    </w:pPr>
    <w:rPr>
      <w:rFonts w:ascii="Arial" w:hAnsi="Arial" w:cs="Arial"/>
      <w:sz w:val="20"/>
      <w:lang w:eastAsia="sv-SE"/>
    </w:rPr>
  </w:style>
  <w:style w:type="character" w:customStyle="1" w:styleId="BrdtextChar1">
    <w:name w:val="Brödtext Char1"/>
    <w:uiPriority w:val="99"/>
    <w:locked/>
    <w:rsid w:val="00E2233D"/>
    <w:rPr>
      <w:lang w:eastAsia="en-US"/>
    </w:rPr>
  </w:style>
  <w:style w:type="character" w:customStyle="1" w:styleId="CharChar1">
    <w:name w:val="Char Char1"/>
    <w:uiPriority w:val="99"/>
    <w:locked/>
    <w:rsid w:val="00E2233D"/>
    <w:rPr>
      <w:sz w:val="16"/>
      <w:lang w:val="sv-SE" w:eastAsia="en-US"/>
    </w:rPr>
  </w:style>
  <w:style w:type="character" w:customStyle="1" w:styleId="CharChar">
    <w:name w:val="Char Char"/>
    <w:uiPriority w:val="99"/>
    <w:locked/>
    <w:rsid w:val="00E2233D"/>
    <w:rPr>
      <w:lang w:val="sv-SE" w:eastAsia="en-US"/>
    </w:rPr>
  </w:style>
  <w:style w:type="character" w:customStyle="1" w:styleId="BrdtextmedindragChar1">
    <w:name w:val="Brödtext med indrag Char1"/>
    <w:uiPriority w:val="99"/>
    <w:locked/>
    <w:rsid w:val="00E2233D"/>
    <w:rPr>
      <w:lang w:eastAsia="en-US"/>
    </w:rPr>
  </w:style>
  <w:style w:type="paragraph" w:styleId="Revision">
    <w:name w:val="Revision"/>
    <w:hidden/>
    <w:uiPriority w:val="99"/>
    <w:semiHidden/>
    <w:rsid w:val="000241E3"/>
    <w:rPr>
      <w:sz w:val="18"/>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mc:Ignorable="w14">
  <w:divs>
    <w:div w:id="701125818">
      <w:bodyDiv w:val="1"/>
      <w:marLeft w:val="0"/>
      <w:marRight w:val="0"/>
      <w:marTop w:val="0"/>
      <w:marBottom w:val="0"/>
      <w:divBdr>
        <w:top w:val="none" w:sz="0" w:space="0" w:color="auto"/>
        <w:left w:val="none" w:sz="0" w:space="0" w:color="auto"/>
        <w:bottom w:val="none" w:sz="0" w:space="0" w:color="auto"/>
        <w:right w:val="none" w:sz="0" w:space="0" w:color="auto"/>
      </w:divBdr>
    </w:div>
    <w:div w:id="986476539">
      <w:bodyDiv w:val="1"/>
      <w:marLeft w:val="0"/>
      <w:marRight w:val="0"/>
      <w:marTop w:val="0"/>
      <w:marBottom w:val="0"/>
      <w:divBdr>
        <w:top w:val="none" w:sz="0" w:space="0" w:color="auto"/>
        <w:left w:val="none" w:sz="0" w:space="0" w:color="auto"/>
        <w:bottom w:val="none" w:sz="0" w:space="0" w:color="auto"/>
        <w:right w:val="none" w:sz="0" w:space="0" w:color="auto"/>
      </w:divBdr>
    </w:div>
    <w:div w:id="1727410849">
      <w:bodyDiv w:val="1"/>
      <w:marLeft w:val="0"/>
      <w:marRight w:val="0"/>
      <w:marTop w:val="0"/>
      <w:marBottom w:val="0"/>
      <w:divBdr>
        <w:top w:val="none" w:sz="0" w:space="0" w:color="auto"/>
        <w:left w:val="none" w:sz="0" w:space="0" w:color="auto"/>
        <w:bottom w:val="none" w:sz="0" w:space="0" w:color="auto"/>
        <w:right w:val="none" w:sz="0" w:space="0" w:color="auto"/>
      </w:divBdr>
    </w:div>
    <w:div w:id="187611931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3.xml"/><Relationship Id="rId117" Type="http://schemas.openxmlformats.org/officeDocument/2006/relationships/chart" Target="charts/chart25.xml"/><Relationship Id="rId21" Type="http://schemas.openxmlformats.org/officeDocument/2006/relationships/header" Target="header4.xml"/><Relationship Id="rId42" Type="http://schemas.openxmlformats.org/officeDocument/2006/relationships/image" Target="media/image12.emf"/><Relationship Id="rId47" Type="http://schemas.openxmlformats.org/officeDocument/2006/relationships/header" Target="header9.xml"/><Relationship Id="rId63" Type="http://schemas.openxmlformats.org/officeDocument/2006/relationships/footer" Target="footer9.xml"/><Relationship Id="rId68" Type="http://schemas.openxmlformats.org/officeDocument/2006/relationships/image" Target="media/image23.emf"/><Relationship Id="rId84" Type="http://schemas.openxmlformats.org/officeDocument/2006/relationships/header" Target="header18.xml"/><Relationship Id="rId89" Type="http://schemas.openxmlformats.org/officeDocument/2006/relationships/image" Target="media/image37.emf"/><Relationship Id="rId112" Type="http://schemas.openxmlformats.org/officeDocument/2006/relationships/chart" Target="charts/chart21.xml"/><Relationship Id="rId133" Type="http://schemas.openxmlformats.org/officeDocument/2006/relationships/footer" Target="footer16.xml"/><Relationship Id="rId138" Type="http://schemas.openxmlformats.org/officeDocument/2006/relationships/footer" Target="footer18.xml"/><Relationship Id="rId16" Type="http://schemas.openxmlformats.org/officeDocument/2006/relationships/header" Target="header2.xml"/><Relationship Id="rId107" Type="http://schemas.openxmlformats.org/officeDocument/2006/relationships/chart" Target="charts/chart19.xml"/><Relationship Id="rId11" Type="http://schemas.openxmlformats.org/officeDocument/2006/relationships/settings" Target="settings.xml"/><Relationship Id="rId32" Type="http://schemas.openxmlformats.org/officeDocument/2006/relationships/image" Target="media/image6.emf"/><Relationship Id="rId37" Type="http://schemas.openxmlformats.org/officeDocument/2006/relationships/footer" Target="footer4.xml"/><Relationship Id="rId53" Type="http://schemas.openxmlformats.org/officeDocument/2006/relationships/header" Target="header12.xml"/><Relationship Id="rId58" Type="http://schemas.openxmlformats.org/officeDocument/2006/relationships/image" Target="media/image19.emf"/><Relationship Id="rId74" Type="http://schemas.openxmlformats.org/officeDocument/2006/relationships/image" Target="media/image29.emf"/><Relationship Id="rId79" Type="http://schemas.openxmlformats.org/officeDocument/2006/relationships/image" Target="media/image33.emf"/><Relationship Id="rId102" Type="http://schemas.openxmlformats.org/officeDocument/2006/relationships/chart" Target="charts/chart15.xml"/><Relationship Id="rId123" Type="http://schemas.openxmlformats.org/officeDocument/2006/relationships/image" Target="media/image53.emf"/><Relationship Id="rId128" Type="http://schemas.openxmlformats.org/officeDocument/2006/relationships/image" Target="media/image58.emf"/><Relationship Id="rId144" Type="http://schemas.openxmlformats.org/officeDocument/2006/relationships/header" Target="header27.xml"/><Relationship Id="rId149" Type="http://schemas.openxmlformats.org/officeDocument/2006/relationships/header" Target="header32.xml"/><Relationship Id="rId5" Type="http://schemas.openxmlformats.org/officeDocument/2006/relationships/customXml" Target="../customXml/item5.xml"/><Relationship Id="rId90" Type="http://schemas.openxmlformats.org/officeDocument/2006/relationships/image" Target="media/image38.emf"/><Relationship Id="rId95" Type="http://schemas.openxmlformats.org/officeDocument/2006/relationships/chart" Target="charts/chart9.xml"/><Relationship Id="rId22" Type="http://schemas.openxmlformats.org/officeDocument/2006/relationships/header" Target="header5.xml"/><Relationship Id="rId27" Type="http://schemas.openxmlformats.org/officeDocument/2006/relationships/chart" Target="charts/chart4.xml"/><Relationship Id="rId43" Type="http://schemas.openxmlformats.org/officeDocument/2006/relationships/image" Target="media/image13.emf"/><Relationship Id="rId48" Type="http://schemas.openxmlformats.org/officeDocument/2006/relationships/footer" Target="footer6.xml"/><Relationship Id="rId64" Type="http://schemas.openxmlformats.org/officeDocument/2006/relationships/footer" Target="footer10.xml"/><Relationship Id="rId69" Type="http://schemas.openxmlformats.org/officeDocument/2006/relationships/image" Target="media/image24.emf"/><Relationship Id="rId113" Type="http://schemas.openxmlformats.org/officeDocument/2006/relationships/chart" Target="charts/chart22.xml"/><Relationship Id="rId118" Type="http://schemas.openxmlformats.org/officeDocument/2006/relationships/image" Target="media/image48.emf"/><Relationship Id="rId134" Type="http://schemas.openxmlformats.org/officeDocument/2006/relationships/header" Target="header21.xml"/><Relationship Id="rId139" Type="http://schemas.openxmlformats.org/officeDocument/2006/relationships/footer" Target="footer19.xml"/><Relationship Id="rId80" Type="http://schemas.openxmlformats.org/officeDocument/2006/relationships/header" Target="header16.xml"/><Relationship Id="rId85" Type="http://schemas.openxmlformats.org/officeDocument/2006/relationships/footer" Target="footer14.xml"/><Relationship Id="rId150" Type="http://schemas.openxmlformats.org/officeDocument/2006/relationships/header" Target="header33.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image" Target="media/image2.emf"/><Relationship Id="rId33" Type="http://schemas.openxmlformats.org/officeDocument/2006/relationships/image" Target="media/image7.emf"/><Relationship Id="rId38" Type="http://schemas.openxmlformats.org/officeDocument/2006/relationships/footer" Target="footer5.xml"/><Relationship Id="rId46" Type="http://schemas.openxmlformats.org/officeDocument/2006/relationships/header" Target="header8.xml"/><Relationship Id="rId59" Type="http://schemas.openxmlformats.org/officeDocument/2006/relationships/image" Target="media/image20.emf"/><Relationship Id="rId67" Type="http://schemas.openxmlformats.org/officeDocument/2006/relationships/image" Target="media/image22.emf"/><Relationship Id="rId103" Type="http://schemas.openxmlformats.org/officeDocument/2006/relationships/chart" Target="charts/chart16.xml"/><Relationship Id="rId108" Type="http://schemas.openxmlformats.org/officeDocument/2006/relationships/image" Target="media/image44.emf"/><Relationship Id="rId116" Type="http://schemas.openxmlformats.org/officeDocument/2006/relationships/chart" Target="charts/chart24.xml"/><Relationship Id="rId124" Type="http://schemas.openxmlformats.org/officeDocument/2006/relationships/image" Target="media/image54.emf"/><Relationship Id="rId129" Type="http://schemas.openxmlformats.org/officeDocument/2006/relationships/image" Target="media/image59.emf"/><Relationship Id="rId137" Type="http://schemas.openxmlformats.org/officeDocument/2006/relationships/header" Target="header23.xml"/><Relationship Id="rId20" Type="http://schemas.openxmlformats.org/officeDocument/2006/relationships/footer" Target="footer3.xml"/><Relationship Id="rId41" Type="http://schemas.openxmlformats.org/officeDocument/2006/relationships/image" Target="media/image11.emf"/><Relationship Id="rId54" Type="http://schemas.openxmlformats.org/officeDocument/2006/relationships/image" Target="media/image16.emf"/><Relationship Id="rId62" Type="http://schemas.openxmlformats.org/officeDocument/2006/relationships/header" Target="header14.xml"/><Relationship Id="rId70" Type="http://schemas.openxmlformats.org/officeDocument/2006/relationships/image" Target="media/image25.emf"/><Relationship Id="rId75" Type="http://schemas.openxmlformats.org/officeDocument/2006/relationships/chart" Target="charts/chart7.xml"/><Relationship Id="rId83" Type="http://schemas.openxmlformats.org/officeDocument/2006/relationships/footer" Target="footer13.xml"/><Relationship Id="rId88" Type="http://schemas.openxmlformats.org/officeDocument/2006/relationships/image" Target="media/image36.emf"/><Relationship Id="rId91" Type="http://schemas.openxmlformats.org/officeDocument/2006/relationships/image" Target="media/image39.emf"/><Relationship Id="rId96" Type="http://schemas.openxmlformats.org/officeDocument/2006/relationships/image" Target="media/image42.emf"/><Relationship Id="rId111" Type="http://schemas.openxmlformats.org/officeDocument/2006/relationships/chart" Target="charts/chart20.xml"/><Relationship Id="rId132" Type="http://schemas.openxmlformats.org/officeDocument/2006/relationships/footer" Target="footer15.xml"/><Relationship Id="rId140" Type="http://schemas.openxmlformats.org/officeDocument/2006/relationships/header" Target="header24.xml"/><Relationship Id="rId145" Type="http://schemas.openxmlformats.org/officeDocument/2006/relationships/header" Target="header28.xml"/><Relationship Id="rId15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header" Target="header1.xml"/><Relationship Id="rId23" Type="http://schemas.openxmlformats.org/officeDocument/2006/relationships/chart" Target="charts/chart1.xml"/><Relationship Id="rId28" Type="http://schemas.openxmlformats.org/officeDocument/2006/relationships/chart" Target="charts/chart5.xml"/><Relationship Id="rId36" Type="http://schemas.openxmlformats.org/officeDocument/2006/relationships/header" Target="header7.xml"/><Relationship Id="rId49" Type="http://schemas.openxmlformats.org/officeDocument/2006/relationships/footer" Target="footer7.xml"/><Relationship Id="rId57" Type="http://schemas.openxmlformats.org/officeDocument/2006/relationships/image" Target="media/image18.emf"/><Relationship Id="rId106" Type="http://schemas.openxmlformats.org/officeDocument/2006/relationships/image" Target="media/image43.emf"/><Relationship Id="rId114" Type="http://schemas.openxmlformats.org/officeDocument/2006/relationships/chart" Target="charts/chart23.xml"/><Relationship Id="rId119" Type="http://schemas.openxmlformats.org/officeDocument/2006/relationships/image" Target="media/image49.emf"/><Relationship Id="rId127" Type="http://schemas.openxmlformats.org/officeDocument/2006/relationships/image" Target="media/image57.emf"/><Relationship Id="rId10" Type="http://schemas.microsoft.com/office/2007/relationships/stylesWithEffects" Target="stylesWithEffects.xml"/><Relationship Id="rId31" Type="http://schemas.openxmlformats.org/officeDocument/2006/relationships/image" Target="media/image5.emf"/><Relationship Id="rId44" Type="http://schemas.openxmlformats.org/officeDocument/2006/relationships/image" Target="media/image14.emf"/><Relationship Id="rId52" Type="http://schemas.openxmlformats.org/officeDocument/2006/relationships/header" Target="header11.xml"/><Relationship Id="rId60" Type="http://schemas.openxmlformats.org/officeDocument/2006/relationships/image" Target="media/image21.emf"/><Relationship Id="rId65" Type="http://schemas.openxmlformats.org/officeDocument/2006/relationships/header" Target="header15.xml"/><Relationship Id="rId73" Type="http://schemas.openxmlformats.org/officeDocument/2006/relationships/image" Target="media/image28.emf"/><Relationship Id="rId78" Type="http://schemas.openxmlformats.org/officeDocument/2006/relationships/image" Target="media/image32.emf"/><Relationship Id="rId81" Type="http://schemas.openxmlformats.org/officeDocument/2006/relationships/header" Target="header17.xml"/><Relationship Id="rId86" Type="http://schemas.openxmlformats.org/officeDocument/2006/relationships/image" Target="media/image34.emf"/><Relationship Id="rId94" Type="http://schemas.openxmlformats.org/officeDocument/2006/relationships/image" Target="media/image41.emf"/><Relationship Id="rId99" Type="http://schemas.openxmlformats.org/officeDocument/2006/relationships/chart" Target="charts/chart12.xml"/><Relationship Id="rId101" Type="http://schemas.openxmlformats.org/officeDocument/2006/relationships/chart" Target="charts/chart14.xml"/><Relationship Id="rId122" Type="http://schemas.openxmlformats.org/officeDocument/2006/relationships/image" Target="media/image52.emf"/><Relationship Id="rId130" Type="http://schemas.openxmlformats.org/officeDocument/2006/relationships/header" Target="header19.xml"/><Relationship Id="rId135" Type="http://schemas.openxmlformats.org/officeDocument/2006/relationships/footer" Target="footer17.xml"/><Relationship Id="rId143" Type="http://schemas.openxmlformats.org/officeDocument/2006/relationships/header" Target="header26.xml"/><Relationship Id="rId148" Type="http://schemas.openxmlformats.org/officeDocument/2006/relationships/header" Target="header31.xml"/><Relationship Id="rId151" Type="http://schemas.openxmlformats.org/officeDocument/2006/relationships/header" Target="header34.xml"/><Relationship Id="rId4" Type="http://schemas.openxmlformats.org/officeDocument/2006/relationships/customXml" Target="../customXml/item4.xml"/><Relationship Id="rId9" Type="http://schemas.openxmlformats.org/officeDocument/2006/relationships/styles" Target="styles.xml"/><Relationship Id="rId13" Type="http://schemas.openxmlformats.org/officeDocument/2006/relationships/footnotes" Target="footnotes.xml"/><Relationship Id="rId18" Type="http://schemas.openxmlformats.org/officeDocument/2006/relationships/footer" Target="footer2.xml"/><Relationship Id="rId39" Type="http://schemas.openxmlformats.org/officeDocument/2006/relationships/image" Target="media/image9.emf"/><Relationship Id="rId109" Type="http://schemas.openxmlformats.org/officeDocument/2006/relationships/image" Target="media/image45.emf"/><Relationship Id="rId34" Type="http://schemas.openxmlformats.org/officeDocument/2006/relationships/image" Target="media/image8.emf"/><Relationship Id="rId50" Type="http://schemas.openxmlformats.org/officeDocument/2006/relationships/header" Target="header10.xml"/><Relationship Id="rId55" Type="http://schemas.openxmlformats.org/officeDocument/2006/relationships/image" Target="media/image17.emf"/><Relationship Id="rId76" Type="http://schemas.openxmlformats.org/officeDocument/2006/relationships/image" Target="media/image30.emf"/><Relationship Id="rId97" Type="http://schemas.openxmlformats.org/officeDocument/2006/relationships/chart" Target="charts/chart10.xml"/><Relationship Id="rId104" Type="http://schemas.openxmlformats.org/officeDocument/2006/relationships/chart" Target="charts/chart17.xml"/><Relationship Id="rId120" Type="http://schemas.openxmlformats.org/officeDocument/2006/relationships/image" Target="media/image50.emf"/><Relationship Id="rId125" Type="http://schemas.openxmlformats.org/officeDocument/2006/relationships/image" Target="media/image55.emf"/><Relationship Id="rId141" Type="http://schemas.openxmlformats.org/officeDocument/2006/relationships/footer" Target="footer20.xml"/><Relationship Id="rId146" Type="http://schemas.openxmlformats.org/officeDocument/2006/relationships/header" Target="header29.xml"/><Relationship Id="rId7" Type="http://schemas.openxmlformats.org/officeDocument/2006/relationships/customXml" Target="../customXml/item7.xml"/><Relationship Id="rId71" Type="http://schemas.openxmlformats.org/officeDocument/2006/relationships/image" Target="media/image26.emf"/><Relationship Id="rId92" Type="http://schemas.openxmlformats.org/officeDocument/2006/relationships/chart" Target="charts/chart8.xml"/><Relationship Id="rId2" Type="http://schemas.openxmlformats.org/officeDocument/2006/relationships/customXml" Target="../customXml/item2.xml"/><Relationship Id="rId29" Type="http://schemas.openxmlformats.org/officeDocument/2006/relationships/image" Target="media/image3.emf"/><Relationship Id="rId24" Type="http://schemas.openxmlformats.org/officeDocument/2006/relationships/chart" Target="charts/chart2.xml"/><Relationship Id="rId40" Type="http://schemas.openxmlformats.org/officeDocument/2006/relationships/image" Target="media/image10.emf"/><Relationship Id="rId45" Type="http://schemas.openxmlformats.org/officeDocument/2006/relationships/image" Target="media/image15.emf"/><Relationship Id="rId66" Type="http://schemas.openxmlformats.org/officeDocument/2006/relationships/footer" Target="footer11.xml"/><Relationship Id="rId87" Type="http://schemas.openxmlformats.org/officeDocument/2006/relationships/image" Target="media/image35.emf"/><Relationship Id="rId110" Type="http://schemas.openxmlformats.org/officeDocument/2006/relationships/image" Target="media/image46.emf"/><Relationship Id="rId115" Type="http://schemas.openxmlformats.org/officeDocument/2006/relationships/image" Target="media/image47.emf"/><Relationship Id="rId131" Type="http://schemas.openxmlformats.org/officeDocument/2006/relationships/header" Target="header20.xml"/><Relationship Id="rId136" Type="http://schemas.openxmlformats.org/officeDocument/2006/relationships/header" Target="header22.xml"/><Relationship Id="rId61" Type="http://schemas.openxmlformats.org/officeDocument/2006/relationships/header" Target="header13.xml"/><Relationship Id="rId82" Type="http://schemas.openxmlformats.org/officeDocument/2006/relationships/footer" Target="footer12.xml"/><Relationship Id="rId152" Type="http://schemas.openxmlformats.org/officeDocument/2006/relationships/fontTable" Target="fontTable.xml"/><Relationship Id="rId19" Type="http://schemas.openxmlformats.org/officeDocument/2006/relationships/header" Target="header3.xml"/><Relationship Id="rId14" Type="http://schemas.openxmlformats.org/officeDocument/2006/relationships/endnotes" Target="endnotes.xml"/><Relationship Id="rId30" Type="http://schemas.openxmlformats.org/officeDocument/2006/relationships/image" Target="media/image4.emf"/><Relationship Id="rId35" Type="http://schemas.openxmlformats.org/officeDocument/2006/relationships/header" Target="header6.xml"/><Relationship Id="rId56" Type="http://schemas.openxmlformats.org/officeDocument/2006/relationships/chart" Target="charts/chart6.xml"/><Relationship Id="rId77" Type="http://schemas.openxmlformats.org/officeDocument/2006/relationships/image" Target="media/image31.emf"/><Relationship Id="rId100" Type="http://schemas.openxmlformats.org/officeDocument/2006/relationships/chart" Target="charts/chart13.xml"/><Relationship Id="rId105" Type="http://schemas.openxmlformats.org/officeDocument/2006/relationships/chart" Target="charts/chart18.xml"/><Relationship Id="rId126" Type="http://schemas.openxmlformats.org/officeDocument/2006/relationships/image" Target="media/image56.emf"/><Relationship Id="rId147" Type="http://schemas.openxmlformats.org/officeDocument/2006/relationships/header" Target="header30.xml"/><Relationship Id="rId8" Type="http://schemas.openxmlformats.org/officeDocument/2006/relationships/numbering" Target="numbering.xml"/><Relationship Id="rId51" Type="http://schemas.openxmlformats.org/officeDocument/2006/relationships/footer" Target="footer8.xml"/><Relationship Id="rId72" Type="http://schemas.openxmlformats.org/officeDocument/2006/relationships/image" Target="media/image27.emf"/><Relationship Id="rId93" Type="http://schemas.openxmlformats.org/officeDocument/2006/relationships/image" Target="media/image40.emf"/><Relationship Id="rId98" Type="http://schemas.openxmlformats.org/officeDocument/2006/relationships/chart" Target="charts/chart11.xml"/><Relationship Id="rId121" Type="http://schemas.openxmlformats.org/officeDocument/2006/relationships/image" Target="media/image51.emf"/><Relationship Id="rId142" Type="http://schemas.openxmlformats.org/officeDocument/2006/relationships/header" Target="header25.xml"/><Relationship Id="rId3" Type="http://schemas.openxmlformats.org/officeDocument/2006/relationships/customXml" Target="../customXml/item3.xml"/></Relationships>
</file>

<file path=word/_rels/header3.xml.rels><?xml version="1.0" encoding="UTF-8" standalone="yes"?>
<Relationships xmlns="http://schemas.openxmlformats.org/package/2006/relationships"><Relationship Id="rId1" Type="http://schemas.openxmlformats.org/officeDocument/2006/relationships/image" Target="media/image1.wmf"/></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RKmallar\Mallar\RkProp.dot" TargetMode="External"/></Relationships>
</file>

<file path=word/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kalkylblad1.xlsx"/></Relationships>
</file>

<file path=word/charts/_rels/chart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package" Target="../embeddings/Microsoft_Excel-kalkylblad2.xlsx"/></Relationships>
</file>

<file path=word/charts/_rels/chart3.xml.rels><?xml version="1.0" encoding="UTF-8" standalone="yes"?>
<Relationships xmlns="http://schemas.openxmlformats.org/package/2006/relationships"><Relationship Id="rId2" Type="http://schemas.openxmlformats.org/officeDocument/2006/relationships/chartUserShapes" Target="../drawings/drawing3.xml"/><Relationship Id="rId1" Type="http://schemas.openxmlformats.org/officeDocument/2006/relationships/package" Target="../embeddings/Microsoft_Excel-kalkylblad3.xlsx"/></Relationships>
</file>

<file path=word/charts/_rels/chart4.xml.rels><?xml version="1.0" encoding="UTF-8" standalone="yes"?>
<Relationships xmlns="http://schemas.openxmlformats.org/package/2006/relationships"><Relationship Id="rId2" Type="http://schemas.openxmlformats.org/officeDocument/2006/relationships/chartUserShapes" Target="../drawings/drawing4.xml"/><Relationship Id="rId1" Type="http://schemas.openxmlformats.org/officeDocument/2006/relationships/package" Target="../embeddings/Microsoft_Excel-kalkylblad4.xlsx"/></Relationships>
</file>

<file path=word/charts/_rels/chart5.xml.rels><?xml version="1.0" encoding="UTF-8" standalone="yes"?>
<Relationships xmlns="http://schemas.openxmlformats.org/package/2006/relationships"><Relationship Id="rId2" Type="http://schemas.openxmlformats.org/officeDocument/2006/relationships/chartUserShapes" Target="../drawings/drawing5.xml"/><Relationship Id="rId1" Type="http://schemas.openxmlformats.org/officeDocument/2006/relationships/oleObject" Target="file:///C:\Users\MAN0227A\AppData\Local\Microsoft\Windows\Temporary%20Internet%20Files\Content.Outlook\H8X30WM2\RKdiagram%20%20avsnitt%202%20resultat%20f&#246;re%20eo%20poster%20tom%202012%20totalt.xlsx" TargetMode="External"/></Relationships>
</file>

<file path=word/charts/_rels/chart6.xml.rels><?xml version="1.0" encoding="UTF-8" standalone="yes"?>
<Relationships xmlns="http://schemas.openxmlformats.org/package/2006/relationships"><Relationship Id="rId2" Type="http://schemas.openxmlformats.org/officeDocument/2006/relationships/chartUserShapes" Target="../drawings/drawing6.xml"/><Relationship Id="rId1" Type="http://schemas.openxmlformats.org/officeDocument/2006/relationships/package" Target="../embeddings/Microsoft_Excel-kalkylblad5.xlsx"/></Relationships>
</file>

<file path=word/charts/_rels/chart7.xml.rels><?xml version="1.0" encoding="UTF-8" standalone="yes"?>
<Relationships xmlns="http://schemas.openxmlformats.org/package/2006/relationships"><Relationship Id="rId2" Type="http://schemas.openxmlformats.org/officeDocument/2006/relationships/chartUserShapes" Target="../drawings/drawing7.xml"/><Relationship Id="rId1" Type="http://schemas.openxmlformats.org/officeDocument/2006/relationships/oleObject" Target="../embeddings/oleObject1.bin"/></Relationships>
</file>

<file path=word/charts/_rels/chart8.xml.rels><?xml version="1.0" encoding="UTF-8" standalone="yes"?>
<Relationships xmlns="http://schemas.openxmlformats.org/package/2006/relationships"><Relationship Id="rId2" Type="http://schemas.openxmlformats.org/officeDocument/2006/relationships/chartUserShapes" Target="../drawings/drawing8.xml"/><Relationship Id="rId1" Type="http://schemas.openxmlformats.org/officeDocument/2006/relationships/package" Target="../embeddings/Microsoft_Excel-kalkylblad6.xlsx"/></Relationships>
</file>

<file path=word/charts/_rels/chart9.xml.rels><?xml version="1.0" encoding="UTF-8" standalone="yes"?>
<Relationships xmlns="http://schemas.openxmlformats.org/package/2006/relationships"><Relationship Id="rId2" Type="http://schemas.openxmlformats.org/officeDocument/2006/relationships/chartUserShapes" Target="../drawings/drawing9.xml"/><Relationship Id="rId1" Type="http://schemas.openxmlformats.org/officeDocument/2006/relationships/package" Target="../embeddings/Microsoft_Excel-kalkylblad7.xlsx"/></Relationships>
</file>

<file path=word/charts/_rels/chart10.xml.rels><?xml version="1.0" encoding="UTF-8" standalone="yes"?>
<Relationships xmlns="http://schemas.openxmlformats.org/package/2006/relationships"><Relationship Id="rId2" Type="http://schemas.openxmlformats.org/officeDocument/2006/relationships/chartUserShapes" Target="../drawings/drawing10.xml"/><Relationship Id="rId1" Type="http://schemas.openxmlformats.org/officeDocument/2006/relationships/package" Target="../embeddings/Microsoft_Excel-kalkylblad8.xlsx"/></Relationships>
</file>

<file path=word/charts/_rels/chart11.xml.rels><?xml version="1.0" encoding="UTF-8" standalone="yes"?>
<Relationships xmlns="http://schemas.openxmlformats.org/package/2006/relationships"><Relationship Id="rId2" Type="http://schemas.openxmlformats.org/officeDocument/2006/relationships/chartUserShapes" Target="../drawings/drawing11.xml"/><Relationship Id="rId1" Type="http://schemas.openxmlformats.org/officeDocument/2006/relationships/package" Target="../embeddings/Microsoft_Excel-kalkylblad9.xlsx"/></Relationships>
</file>

<file path=word/charts/_rels/chart12.xml.rels><?xml version="1.0" encoding="UTF-8" standalone="yes"?>
<Relationships xmlns="http://schemas.openxmlformats.org/package/2006/relationships"><Relationship Id="rId2" Type="http://schemas.openxmlformats.org/officeDocument/2006/relationships/chartUserShapes" Target="../drawings/drawing12.xml"/><Relationship Id="rId1" Type="http://schemas.openxmlformats.org/officeDocument/2006/relationships/package" Target="../embeddings/Microsoft_Excel-kalkylblad10.xlsx"/></Relationships>
</file>

<file path=word/charts/_rels/chart13.xml.rels><?xml version="1.0" encoding="UTF-8" standalone="yes"?>
<Relationships xmlns="http://schemas.openxmlformats.org/package/2006/relationships"><Relationship Id="rId2" Type="http://schemas.openxmlformats.org/officeDocument/2006/relationships/chartUserShapes" Target="../drawings/drawing13.xml"/><Relationship Id="rId1" Type="http://schemas.openxmlformats.org/officeDocument/2006/relationships/package" Target="../embeddings/Microsoft_Excel-kalkylblad11.xlsx"/></Relationships>
</file>

<file path=word/charts/_rels/chart14.xml.rels><?xml version="1.0" encoding="UTF-8" standalone="yes"?>
<Relationships xmlns="http://schemas.openxmlformats.org/package/2006/relationships"><Relationship Id="rId2" Type="http://schemas.openxmlformats.org/officeDocument/2006/relationships/chartUserShapes" Target="../drawings/drawing14.xml"/><Relationship Id="rId1" Type="http://schemas.openxmlformats.org/officeDocument/2006/relationships/package" Target="../embeddings/Microsoft_Excel-kalkylblad12.xlsx"/></Relationships>
</file>

<file path=word/charts/_rels/chart15.xml.rels><?xml version="1.0" encoding="UTF-8" standalone="yes"?>
<Relationships xmlns="http://schemas.openxmlformats.org/package/2006/relationships"><Relationship Id="rId2" Type="http://schemas.openxmlformats.org/officeDocument/2006/relationships/chartUserShapes" Target="../drawings/drawing15.xml"/><Relationship Id="rId1" Type="http://schemas.openxmlformats.org/officeDocument/2006/relationships/package" Target="../embeddings/Microsoft_Excel-kalkylblad13.xlsx"/></Relationships>
</file>

<file path=word/charts/_rels/chart16.xml.rels><?xml version="1.0" encoding="UTF-8" standalone="yes"?>
<Relationships xmlns="http://schemas.openxmlformats.org/package/2006/relationships"><Relationship Id="rId2" Type="http://schemas.openxmlformats.org/officeDocument/2006/relationships/chartUserShapes" Target="../drawings/drawing16.xml"/><Relationship Id="rId1" Type="http://schemas.openxmlformats.org/officeDocument/2006/relationships/package" Target="../embeddings/Microsoft_Excel-kalkylblad14.xlsx"/></Relationships>
</file>

<file path=word/charts/_rels/chart17.xml.rels><?xml version="1.0" encoding="UTF-8" standalone="yes"?>
<Relationships xmlns="http://schemas.openxmlformats.org/package/2006/relationships"><Relationship Id="rId2" Type="http://schemas.openxmlformats.org/officeDocument/2006/relationships/chartUserShapes" Target="../drawings/drawing17.xml"/><Relationship Id="rId1" Type="http://schemas.openxmlformats.org/officeDocument/2006/relationships/package" Target="../embeddings/Microsoft_Excel-kalkylblad15.xlsx"/></Relationships>
</file>

<file path=word/charts/_rels/chart18.xml.rels><?xml version="1.0" encoding="UTF-8" standalone="yes"?>
<Relationships xmlns="http://schemas.openxmlformats.org/package/2006/relationships"><Relationship Id="rId2" Type="http://schemas.openxmlformats.org/officeDocument/2006/relationships/chartUserShapes" Target="../drawings/drawing18.xml"/><Relationship Id="rId1" Type="http://schemas.openxmlformats.org/officeDocument/2006/relationships/package" Target="../embeddings/Microsoft_Excel-kalkylblad16.xlsx"/></Relationships>
</file>

<file path=word/charts/_rels/chart19.xml.rels><?xml version="1.0" encoding="UTF-8" standalone="yes"?>
<Relationships xmlns="http://schemas.openxmlformats.org/package/2006/relationships"><Relationship Id="rId2" Type="http://schemas.openxmlformats.org/officeDocument/2006/relationships/chartUserShapes" Target="../drawings/drawing19.xml"/><Relationship Id="rId1" Type="http://schemas.openxmlformats.org/officeDocument/2006/relationships/package" Target="../embeddings/Microsoft_Excel-kalkylblad17.xlsx"/></Relationships>
</file>

<file path=word/charts/_rels/chart20.xml.rels><?xml version="1.0" encoding="UTF-8" standalone="yes"?>
<Relationships xmlns="http://schemas.openxmlformats.org/package/2006/relationships"><Relationship Id="rId2" Type="http://schemas.openxmlformats.org/officeDocument/2006/relationships/chartUserShapes" Target="../drawings/drawing20.xml"/><Relationship Id="rId1" Type="http://schemas.openxmlformats.org/officeDocument/2006/relationships/package" Target="../embeddings/Microsoft_Excel-kalkylblad18.xlsx"/></Relationships>
</file>

<file path=word/charts/_rels/chart21.xml.rels><?xml version="1.0" encoding="UTF-8" standalone="yes"?>
<Relationships xmlns="http://schemas.openxmlformats.org/package/2006/relationships"><Relationship Id="rId2" Type="http://schemas.openxmlformats.org/officeDocument/2006/relationships/chartUserShapes" Target="../drawings/drawing21.xml"/><Relationship Id="rId1" Type="http://schemas.openxmlformats.org/officeDocument/2006/relationships/package" Target="../embeddings/Microsoft_Excel-kalkylblad19.xlsx"/></Relationships>
</file>

<file path=word/charts/_rels/chart22.xml.rels><?xml version="1.0" encoding="UTF-8" standalone="yes"?>
<Relationships xmlns="http://schemas.openxmlformats.org/package/2006/relationships"><Relationship Id="rId2" Type="http://schemas.openxmlformats.org/officeDocument/2006/relationships/chartUserShapes" Target="../drawings/drawing22.xml"/><Relationship Id="rId1" Type="http://schemas.openxmlformats.org/officeDocument/2006/relationships/package" Target="../embeddings/Microsoft_Excel-kalkylblad20.xlsx"/></Relationships>
</file>

<file path=word/charts/_rels/chart23.xml.rels><?xml version="1.0" encoding="UTF-8" standalone="yes"?>
<Relationships xmlns="http://schemas.openxmlformats.org/package/2006/relationships"><Relationship Id="rId2" Type="http://schemas.openxmlformats.org/officeDocument/2006/relationships/chartUserShapes" Target="../drawings/drawing23.xml"/><Relationship Id="rId1" Type="http://schemas.openxmlformats.org/officeDocument/2006/relationships/package" Target="../embeddings/Microsoft_Excel-kalkylblad21.xlsx"/></Relationships>
</file>

<file path=word/charts/_rels/chart24.xml.rels><?xml version="1.0" encoding="UTF-8" standalone="yes"?>
<Relationships xmlns="http://schemas.openxmlformats.org/package/2006/relationships"><Relationship Id="rId2" Type="http://schemas.openxmlformats.org/officeDocument/2006/relationships/chartUserShapes" Target="../drawings/drawing24.xml"/><Relationship Id="rId1" Type="http://schemas.openxmlformats.org/officeDocument/2006/relationships/package" Target="../embeddings/Microsoft_Excel-kalkylblad22.xlsx"/></Relationships>
</file>

<file path=word/charts/_rels/chart25.xml.rels><?xml version="1.0" encoding="UTF-8" standalone="yes"?>
<Relationships xmlns="http://schemas.openxmlformats.org/package/2006/relationships"><Relationship Id="rId2" Type="http://schemas.openxmlformats.org/officeDocument/2006/relationships/chartUserShapes" Target="../drawings/drawing25.xml"/><Relationship Id="rId1" Type="http://schemas.openxmlformats.org/officeDocument/2006/relationships/package" Target="../embeddings/Microsoft_Excel-kalkylblad23.xlsx"/></Relationships>
</file>

<file path=word/charts/chart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xMode val="edge"/>
          <c:yMode val="edge"/>
          <c:x val="1.2625955086395831E-2"/>
          <c:y val="1.7679558011049725E-2"/>
          <c:w val="0.98737404491360414"/>
          <c:h val="0.88397790055248615"/>
        </c:manualLayout>
      </c:layout>
      <c:lineChart>
        <c:grouping val="standard"/>
        <c:varyColors val="0"/>
        <c:ser>
          <c:idx val="0"/>
          <c:order val="0"/>
          <c:tx>
            <c:strRef>
              <c:f>Datablad!$B$7</c:f>
              <c:strCache>
                <c:ptCount val="1"/>
                <c:pt idx="0">
                  <c:v>BNP</c:v>
                </c:pt>
              </c:strCache>
            </c:strRef>
          </c:tx>
          <c:spPr>
            <a:ln w="12700">
              <a:solidFill>
                <a:srgbClr val="000000"/>
              </a:solidFill>
              <a:prstDash val="solid"/>
            </a:ln>
          </c:spPr>
          <c:marker>
            <c:symbol val="none"/>
          </c:marker>
          <c:cat>
            <c:numRef>
              <c:f>Datablad!$C$6:$G$6</c:f>
              <c:numCache>
                <c:formatCode>General</c:formatCode>
                <c:ptCount val="5"/>
                <c:pt idx="0">
                  <c:v>2008</c:v>
                </c:pt>
                <c:pt idx="1">
                  <c:v>2009</c:v>
                </c:pt>
                <c:pt idx="2">
                  <c:v>2010</c:v>
                </c:pt>
                <c:pt idx="3">
                  <c:v>2011</c:v>
                </c:pt>
                <c:pt idx="4">
                  <c:v>2012</c:v>
                </c:pt>
              </c:numCache>
            </c:numRef>
          </c:cat>
          <c:val>
            <c:numRef>
              <c:f>Datablad!$C$7:$G$7</c:f>
              <c:numCache>
                <c:formatCode>General</c:formatCode>
                <c:ptCount val="5"/>
                <c:pt idx="0">
                  <c:v>-0.9</c:v>
                </c:pt>
                <c:pt idx="1">
                  <c:v>-4.9000000000000004</c:v>
                </c:pt>
                <c:pt idx="2">
                  <c:v>6.3</c:v>
                </c:pt>
                <c:pt idx="3">
                  <c:v>3.7</c:v>
                </c:pt>
                <c:pt idx="4">
                  <c:v>1.2</c:v>
                </c:pt>
              </c:numCache>
            </c:numRef>
          </c:val>
          <c:smooth val="0"/>
        </c:ser>
        <c:ser>
          <c:idx val="1"/>
          <c:order val="1"/>
          <c:tx>
            <c:strRef>
              <c:f>Datablad!$B$8</c:f>
              <c:strCache>
                <c:ptCount val="1"/>
                <c:pt idx="0">
                  <c:v>Arbetade timmar, totalt</c:v>
                </c:pt>
              </c:strCache>
            </c:strRef>
          </c:tx>
          <c:spPr>
            <a:ln w="25400">
              <a:solidFill>
                <a:srgbClr val="000000"/>
              </a:solidFill>
              <a:prstDash val="solid"/>
            </a:ln>
          </c:spPr>
          <c:marker>
            <c:symbol val="none"/>
          </c:marker>
          <c:cat>
            <c:numRef>
              <c:f>Datablad!$C$6:$G$6</c:f>
              <c:numCache>
                <c:formatCode>General</c:formatCode>
                <c:ptCount val="5"/>
                <c:pt idx="0">
                  <c:v>2008</c:v>
                </c:pt>
                <c:pt idx="1">
                  <c:v>2009</c:v>
                </c:pt>
                <c:pt idx="2">
                  <c:v>2010</c:v>
                </c:pt>
                <c:pt idx="3">
                  <c:v>2011</c:v>
                </c:pt>
                <c:pt idx="4">
                  <c:v>2012</c:v>
                </c:pt>
              </c:numCache>
            </c:numRef>
          </c:cat>
          <c:val>
            <c:numRef>
              <c:f>Datablad!$C$8:$G$8</c:f>
              <c:numCache>
                <c:formatCode>General</c:formatCode>
                <c:ptCount val="5"/>
                <c:pt idx="0">
                  <c:v>0.7</c:v>
                </c:pt>
                <c:pt idx="1">
                  <c:v>-2.9</c:v>
                </c:pt>
                <c:pt idx="2">
                  <c:v>2.6</c:v>
                </c:pt>
                <c:pt idx="3">
                  <c:v>2.4</c:v>
                </c:pt>
                <c:pt idx="4">
                  <c:v>0.6</c:v>
                </c:pt>
              </c:numCache>
            </c:numRef>
          </c:val>
          <c:smooth val="0"/>
        </c:ser>
        <c:dLbls>
          <c:showLegendKey val="0"/>
          <c:showVal val="0"/>
          <c:showCatName val="0"/>
          <c:showSerName val="0"/>
          <c:showPercent val="0"/>
          <c:showBubbleSize val="0"/>
        </c:dLbls>
        <c:marker val="1"/>
        <c:smooth val="0"/>
        <c:axId val="43584896"/>
        <c:axId val="48398336"/>
      </c:lineChart>
      <c:catAx>
        <c:axId val="43584896"/>
        <c:scaling>
          <c:orientation val="minMax"/>
        </c:scaling>
        <c:delete val="0"/>
        <c:axPos val="b"/>
        <c:numFmt formatCode="General" sourceLinked="1"/>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48398336"/>
        <c:crosses val="autoZero"/>
        <c:auto val="1"/>
        <c:lblAlgn val="ctr"/>
        <c:lblOffset val="100"/>
        <c:noMultiLvlLbl val="0"/>
      </c:catAx>
      <c:valAx>
        <c:axId val="48398336"/>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3584896"/>
        <c:crossesAt val="1"/>
        <c:crossBetween val="midCat"/>
      </c:valAx>
      <c:spPr>
        <a:noFill/>
        <a:ln w="3175">
          <a:solidFill>
            <a:srgbClr val="000000"/>
          </a:solidFill>
          <a:prstDash val="solid"/>
        </a:ln>
      </c:spPr>
    </c:plotArea>
    <c:legend>
      <c:legendPos val="b"/>
      <c:layout>
        <c:manualLayout>
          <c:xMode val="edge"/>
          <c:yMode val="edge"/>
          <c:x val="0.10732061823436456"/>
          <c:y val="8.397790055248619E-2"/>
          <c:w val="0.31249238838829685"/>
          <c:h val="0.1992614956279636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5.7462425538618453E-2"/>
          <c:y val="3.6905088356492755E-2"/>
          <c:w val="0.89167287456311095"/>
          <c:h val="0.50601212161912601"/>
        </c:manualLayout>
      </c:layout>
      <c:barChart>
        <c:barDir val="col"/>
        <c:grouping val="clustered"/>
        <c:varyColors val="0"/>
        <c:ser>
          <c:idx val="0"/>
          <c:order val="0"/>
          <c:spPr>
            <a:solidFill>
              <a:srgbClr val="000000"/>
            </a:solidFill>
            <a:ln w="25400">
              <a:noFill/>
            </a:ln>
          </c:spPr>
          <c:invertIfNegative val="0"/>
          <c:cat>
            <c:strRef>
              <c:f>Datablad!$B$4:$B$14</c:f>
              <c:strCache>
                <c:ptCount val="11"/>
                <c:pt idx="0">
                  <c:v>Storstäder</c:v>
                </c:pt>
                <c:pt idx="1">
                  <c:v>Förortskommuner
 till storstäder </c:v>
                </c:pt>
                <c:pt idx="2">
                  <c:v>Sörre städer</c:v>
                </c:pt>
                <c:pt idx="3">
                  <c:v>Förortskommuner
 till större städer </c:v>
                </c:pt>
                <c:pt idx="4">
                  <c:v>Pendlingskommuner </c:v>
                </c:pt>
                <c:pt idx="5">
                  <c:v>Kommuner 
i tätbefolkad region </c:v>
                </c:pt>
                <c:pt idx="6">
                  <c:v>Turism- och
 besöksnäringskommuner</c:v>
                </c:pt>
                <c:pt idx="7">
                  <c:v>Varuproducerande 
kommuner </c:v>
                </c:pt>
                <c:pt idx="8">
                  <c:v>Kommuner
 i glesbefolkad region </c:v>
                </c:pt>
                <c:pt idx="9">
                  <c:v>Glesbygdskommuner </c:v>
                </c:pt>
                <c:pt idx="10">
                  <c:v>Riket</c:v>
                </c:pt>
              </c:strCache>
            </c:strRef>
          </c:cat>
          <c:val>
            <c:numRef>
              <c:f>Datablad!$C$4:$C$14</c:f>
              <c:numCache>
                <c:formatCode>0</c:formatCode>
                <c:ptCount val="11"/>
                <c:pt idx="0">
                  <c:v>7.4039422563894464</c:v>
                </c:pt>
                <c:pt idx="1">
                  <c:v>5.665749995568893</c:v>
                </c:pt>
                <c:pt idx="2">
                  <c:v>3.5350767814917341</c:v>
                </c:pt>
                <c:pt idx="3">
                  <c:v>2.2355117100483022</c:v>
                </c:pt>
                <c:pt idx="4">
                  <c:v>1.1434248737510488</c:v>
                </c:pt>
                <c:pt idx="5">
                  <c:v>0.48076695466919162</c:v>
                </c:pt>
                <c:pt idx="6">
                  <c:v>-0.19293871948162414</c:v>
                </c:pt>
                <c:pt idx="7">
                  <c:v>-1.0002090509088737</c:v>
                </c:pt>
                <c:pt idx="8">
                  <c:v>-1.2865380853158275</c:v>
                </c:pt>
                <c:pt idx="9">
                  <c:v>-3.3127580622994506</c:v>
                </c:pt>
                <c:pt idx="10">
                  <c:v>3.2</c:v>
                </c:pt>
              </c:numCache>
            </c:numRef>
          </c:val>
        </c:ser>
        <c:dLbls>
          <c:showLegendKey val="0"/>
          <c:showVal val="0"/>
          <c:showCatName val="0"/>
          <c:showSerName val="0"/>
          <c:showPercent val="0"/>
          <c:showBubbleSize val="0"/>
        </c:dLbls>
        <c:gapWidth val="150"/>
        <c:axId val="58485376"/>
        <c:axId val="59368192"/>
      </c:barChart>
      <c:catAx>
        <c:axId val="58485376"/>
        <c:scaling>
          <c:orientation val="minMax"/>
        </c:scaling>
        <c:delete val="0"/>
        <c:axPos val="b"/>
        <c:majorTickMark val="cross"/>
        <c:minorTickMark val="none"/>
        <c:tickLblPos val="low"/>
        <c:spPr>
          <a:ln w="3175" cmpd="sng">
            <a:solidFill>
              <a:sysClr val="windowText" lastClr="000000">
                <a:lumMod val="100000"/>
              </a:sysClr>
            </a:solidFill>
          </a:ln>
        </c:spPr>
        <c:txPr>
          <a:bodyPr rot="-5400000" vert="horz"/>
          <a:lstStyle/>
          <a:p>
            <a:pPr>
              <a:defRPr/>
            </a:pPr>
            <a:endParaRPr lang="sv-SE"/>
          </a:p>
        </c:txPr>
        <c:crossAx val="59368192"/>
        <c:crosses val="autoZero"/>
        <c:auto val="1"/>
        <c:lblAlgn val="ctr"/>
        <c:lblOffset val="100"/>
        <c:noMultiLvlLbl val="0"/>
      </c:catAx>
      <c:valAx>
        <c:axId val="59368192"/>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58485376"/>
        <c:crosses val="autoZero"/>
        <c:crossBetween val="between"/>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5.6583646987291819E-2"/>
          <c:y val="3.5729200630864773E-2"/>
          <c:w val="0.93528785606039677"/>
          <c:h val="0.82737378283747109"/>
        </c:manualLayout>
      </c:layout>
      <c:barChart>
        <c:barDir val="col"/>
        <c:grouping val="clustered"/>
        <c:varyColors val="0"/>
        <c:ser>
          <c:idx val="0"/>
          <c:order val="0"/>
          <c:tx>
            <c:strRef>
              <c:f>Datablad!$A$6</c:f>
              <c:strCache>
                <c:ptCount val="1"/>
                <c:pt idx="0">
                  <c:v>Kommuner</c:v>
                </c:pt>
              </c:strCache>
            </c:strRef>
          </c:tx>
          <c:spPr>
            <a:solidFill>
              <a:schemeClr val="bg1">
                <a:lumMod val="75000"/>
              </a:schemeClr>
            </a:solidFill>
            <a:ln w="25400">
              <a:noFill/>
            </a:ln>
          </c:spPr>
          <c:invertIfNegative val="0"/>
          <c:cat>
            <c:numRef>
              <c:f>Datablad!$B$5:$I$5</c:f>
              <c:numCache>
                <c:formatCode>General</c:formatCode>
                <c:ptCount val="8"/>
                <c:pt idx="0">
                  <c:v>2005</c:v>
                </c:pt>
                <c:pt idx="1">
                  <c:v>2006</c:v>
                </c:pt>
                <c:pt idx="2">
                  <c:v>2007</c:v>
                </c:pt>
                <c:pt idx="3">
                  <c:v>2008</c:v>
                </c:pt>
                <c:pt idx="4">
                  <c:v>2009</c:v>
                </c:pt>
                <c:pt idx="5">
                  <c:v>2010</c:v>
                </c:pt>
                <c:pt idx="6">
                  <c:v>2011</c:v>
                </c:pt>
                <c:pt idx="7">
                  <c:v>2012</c:v>
                </c:pt>
              </c:numCache>
            </c:numRef>
          </c:cat>
          <c:val>
            <c:numRef>
              <c:f>Datablad!$B$6:$I$6</c:f>
              <c:numCache>
                <c:formatCode>#,##0.0</c:formatCode>
                <c:ptCount val="8"/>
                <c:pt idx="0">
                  <c:v>3.4210899633792193</c:v>
                </c:pt>
                <c:pt idx="1">
                  <c:v>5.4898444316296739</c:v>
                </c:pt>
                <c:pt idx="2">
                  <c:v>5.225763003745711</c:v>
                </c:pt>
                <c:pt idx="3">
                  <c:v>1.5976777959224506</c:v>
                </c:pt>
                <c:pt idx="4">
                  <c:v>2.6850253664513826</c:v>
                </c:pt>
                <c:pt idx="5">
                  <c:v>3.3846538591625785</c:v>
                </c:pt>
                <c:pt idx="6">
                  <c:v>2.167828741523615</c:v>
                </c:pt>
                <c:pt idx="7">
                  <c:v>3.3264980633401686</c:v>
                </c:pt>
              </c:numCache>
            </c:numRef>
          </c:val>
        </c:ser>
        <c:ser>
          <c:idx val="1"/>
          <c:order val="1"/>
          <c:tx>
            <c:strRef>
              <c:f>Datablad!$A$7</c:f>
              <c:strCache>
                <c:ptCount val="1"/>
                <c:pt idx="0">
                  <c:v>Landsting</c:v>
                </c:pt>
              </c:strCache>
            </c:strRef>
          </c:tx>
          <c:spPr>
            <a:solidFill>
              <a:schemeClr val="tx1">
                <a:lumMod val="95000"/>
                <a:lumOff val="5000"/>
              </a:schemeClr>
            </a:solidFill>
            <a:ln w="25400">
              <a:noFill/>
            </a:ln>
          </c:spPr>
          <c:invertIfNegative val="0"/>
          <c:cat>
            <c:numRef>
              <c:f>Datablad!$B$5:$I$5</c:f>
              <c:numCache>
                <c:formatCode>General</c:formatCode>
                <c:ptCount val="8"/>
                <c:pt idx="0">
                  <c:v>2005</c:v>
                </c:pt>
                <c:pt idx="1">
                  <c:v>2006</c:v>
                </c:pt>
                <c:pt idx="2">
                  <c:v>2007</c:v>
                </c:pt>
                <c:pt idx="3">
                  <c:v>2008</c:v>
                </c:pt>
                <c:pt idx="4">
                  <c:v>2009</c:v>
                </c:pt>
                <c:pt idx="5">
                  <c:v>2010</c:v>
                </c:pt>
                <c:pt idx="6">
                  <c:v>2011</c:v>
                </c:pt>
                <c:pt idx="7">
                  <c:v>2012</c:v>
                </c:pt>
              </c:numCache>
            </c:numRef>
          </c:cat>
          <c:val>
            <c:numRef>
              <c:f>Datablad!$B$7:$I$7</c:f>
              <c:numCache>
                <c:formatCode>#,##0.0</c:formatCode>
                <c:ptCount val="8"/>
                <c:pt idx="0">
                  <c:v>2.3762857450594894</c:v>
                </c:pt>
                <c:pt idx="1">
                  <c:v>0.95579987738928196</c:v>
                </c:pt>
                <c:pt idx="2">
                  <c:v>1.9860845053647109</c:v>
                </c:pt>
                <c:pt idx="3">
                  <c:v>0.42813411362622933</c:v>
                </c:pt>
                <c:pt idx="4">
                  <c:v>1.2886028109164442</c:v>
                </c:pt>
                <c:pt idx="5">
                  <c:v>2.0940971407254905</c:v>
                </c:pt>
                <c:pt idx="6">
                  <c:v>-1.0739707127941924</c:v>
                </c:pt>
                <c:pt idx="7">
                  <c:v>2.0298260149130076</c:v>
                </c:pt>
              </c:numCache>
            </c:numRef>
          </c:val>
        </c:ser>
        <c:dLbls>
          <c:showLegendKey val="0"/>
          <c:showVal val="0"/>
          <c:showCatName val="0"/>
          <c:showSerName val="0"/>
          <c:showPercent val="0"/>
          <c:showBubbleSize val="0"/>
        </c:dLbls>
        <c:gapWidth val="150"/>
        <c:axId val="128412288"/>
        <c:axId val="131494656"/>
      </c:barChart>
      <c:lineChart>
        <c:grouping val="standard"/>
        <c:varyColors val="0"/>
        <c:ser>
          <c:idx val="2"/>
          <c:order val="2"/>
          <c:tx>
            <c:strRef>
              <c:f>Datablad!$A$8</c:f>
              <c:strCache>
                <c:ptCount val="1"/>
                <c:pt idx="0">
                  <c:v>Kommunsektorn</c:v>
                </c:pt>
              </c:strCache>
            </c:strRef>
          </c:tx>
          <c:spPr>
            <a:ln w="12700">
              <a:solidFill>
                <a:srgbClr val="000000"/>
              </a:solidFill>
              <a:prstDash val="sysDash"/>
            </a:ln>
          </c:spPr>
          <c:marker>
            <c:symbol val="diamond"/>
            <c:size val="5"/>
            <c:spPr>
              <a:noFill/>
              <a:ln>
                <a:noFill/>
                <a:prstDash val="solid"/>
              </a:ln>
            </c:spPr>
          </c:marker>
          <c:cat>
            <c:numRef>
              <c:f>Datablad!$B$5:$I$5</c:f>
              <c:numCache>
                <c:formatCode>General</c:formatCode>
                <c:ptCount val="8"/>
                <c:pt idx="0">
                  <c:v>2005</c:v>
                </c:pt>
                <c:pt idx="1">
                  <c:v>2006</c:v>
                </c:pt>
                <c:pt idx="2">
                  <c:v>2007</c:v>
                </c:pt>
                <c:pt idx="3">
                  <c:v>2008</c:v>
                </c:pt>
                <c:pt idx="4">
                  <c:v>2009</c:v>
                </c:pt>
                <c:pt idx="5">
                  <c:v>2010</c:v>
                </c:pt>
                <c:pt idx="6">
                  <c:v>2011</c:v>
                </c:pt>
                <c:pt idx="7">
                  <c:v>2012</c:v>
                </c:pt>
              </c:numCache>
            </c:numRef>
          </c:cat>
          <c:val>
            <c:numRef>
              <c:f>Datablad!$B$8:$I$8</c:f>
              <c:numCache>
                <c:formatCode>#,##0.0</c:formatCode>
                <c:ptCount val="8"/>
                <c:pt idx="0">
                  <c:v>3.0533117473374345</c:v>
                </c:pt>
                <c:pt idx="1">
                  <c:v>3.8935597589594528</c:v>
                </c:pt>
                <c:pt idx="2">
                  <c:v>4.0847208130551902</c:v>
                </c:pt>
                <c:pt idx="3">
                  <c:v>1.1873907783012494</c:v>
                </c:pt>
                <c:pt idx="4">
                  <c:v>2.1925777374727633</c:v>
                </c:pt>
                <c:pt idx="5">
                  <c:v>2.9330043355134858</c:v>
                </c:pt>
                <c:pt idx="6">
                  <c:v>1.0309918708911412</c:v>
                </c:pt>
                <c:pt idx="7">
                  <c:v>2.8663824783183891</c:v>
                </c:pt>
              </c:numCache>
            </c:numRef>
          </c:val>
          <c:smooth val="0"/>
        </c:ser>
        <c:dLbls>
          <c:showLegendKey val="0"/>
          <c:showVal val="0"/>
          <c:showCatName val="0"/>
          <c:showSerName val="0"/>
          <c:showPercent val="0"/>
          <c:showBubbleSize val="0"/>
        </c:dLbls>
        <c:marker val="1"/>
        <c:smooth val="0"/>
        <c:axId val="133661056"/>
        <c:axId val="131496192"/>
      </c:lineChart>
      <c:catAx>
        <c:axId val="128412288"/>
        <c:scaling>
          <c:orientation val="minMax"/>
        </c:scaling>
        <c:delete val="0"/>
        <c:axPos val="b"/>
        <c:numFmt formatCode="General" sourceLinked="1"/>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131494656"/>
        <c:crosses val="autoZero"/>
        <c:auto val="1"/>
        <c:lblAlgn val="ctr"/>
        <c:lblOffset val="100"/>
        <c:noMultiLvlLbl val="0"/>
      </c:catAx>
      <c:valAx>
        <c:axId val="131494656"/>
        <c:scaling>
          <c:orientation val="minMax"/>
        </c:scaling>
        <c:delete val="0"/>
        <c:axPos val="l"/>
        <c:numFmt formatCode="#,##0.0" sourceLinked="1"/>
        <c:majorTickMark val="in"/>
        <c:minorTickMark val="none"/>
        <c:tickLblPos val="nextTo"/>
        <c:txPr>
          <a:bodyPr rot="0" vert="horz"/>
          <a:lstStyle/>
          <a:p>
            <a:pPr>
              <a:defRPr/>
            </a:pPr>
            <a:endParaRPr lang="sv-SE"/>
          </a:p>
        </c:txPr>
        <c:crossAx val="128412288"/>
        <c:crosses val="autoZero"/>
        <c:crossBetween val="between"/>
      </c:valAx>
      <c:valAx>
        <c:axId val="131496192"/>
        <c:scaling>
          <c:orientation val="minMax"/>
        </c:scaling>
        <c:delete val="1"/>
        <c:axPos val="r"/>
        <c:numFmt formatCode="#,##0.0" sourceLinked="1"/>
        <c:majorTickMark val="in"/>
        <c:minorTickMark val="none"/>
        <c:tickLblPos val="nextTo"/>
        <c:crossAx val="133661056"/>
        <c:crosses val="max"/>
        <c:crossBetween val="between"/>
      </c:valAx>
      <c:catAx>
        <c:axId val="133661056"/>
        <c:scaling>
          <c:orientation val="minMax"/>
        </c:scaling>
        <c:delete val="1"/>
        <c:axPos val="b"/>
        <c:numFmt formatCode="General" sourceLinked="1"/>
        <c:majorTickMark val="out"/>
        <c:minorTickMark val="none"/>
        <c:tickLblPos val="nextTo"/>
        <c:crossAx val="131496192"/>
        <c:crosses val="autoZero"/>
        <c:auto val="1"/>
        <c:lblAlgn val="ctr"/>
        <c:lblOffset val="100"/>
        <c:noMultiLvlLbl val="0"/>
      </c:catAx>
      <c:spPr>
        <a:noFill/>
        <a:ln w="3175">
          <a:solidFill>
            <a:srgbClr val="000000"/>
          </a:solidFill>
          <a:prstDash val="solid"/>
        </a:ln>
      </c:spPr>
    </c:plotArea>
    <c:legend>
      <c:legendPos val="r"/>
      <c:layout>
        <c:manualLayout>
          <c:xMode val="edge"/>
          <c:yMode val="edge"/>
          <c:x val="0.67004376203592952"/>
          <c:y val="7.4823805534849408E-2"/>
          <c:w val="0.25842462149312884"/>
          <c:h val="0.13215869191663446"/>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4.1626743925576006E-2"/>
          <c:y val="4.8289223760233806E-2"/>
          <c:w val="0.9313075558866809"/>
          <c:h val="0.82879275212280745"/>
        </c:manualLayout>
      </c:layout>
      <c:scatterChart>
        <c:scatterStyle val="lineMarker"/>
        <c:varyColors val="0"/>
        <c:ser>
          <c:idx val="0"/>
          <c:order val="0"/>
          <c:tx>
            <c:strRef>
              <c:f>Datablad!$H$3</c:f>
              <c:strCache>
                <c:ptCount val="1"/>
                <c:pt idx="0">
                  <c:v>Genomsnitt 2005-2012</c:v>
                </c:pt>
              </c:strCache>
            </c:strRef>
          </c:tx>
          <c:spPr>
            <a:ln w="25400">
              <a:noFill/>
            </a:ln>
          </c:spPr>
          <c:marker>
            <c:symbol val="diamond"/>
            <c:size val="2"/>
          </c:marker>
          <c:yVal>
            <c:numRef>
              <c:f>Datablad!$H$4:$H$310</c:f>
              <c:numCache>
                <c:formatCode>0.0</c:formatCode>
                <c:ptCount val="307"/>
                <c:pt idx="0">
                  <c:v>3.3624999999999998</c:v>
                </c:pt>
                <c:pt idx="1">
                  <c:v>3.6500000000000004</c:v>
                </c:pt>
                <c:pt idx="2">
                  <c:v>3.3624999999999998</c:v>
                </c:pt>
                <c:pt idx="3" formatCode="#,##0.0">
                  <c:v>1.65</c:v>
                </c:pt>
                <c:pt idx="4" formatCode="#,##0.0">
                  <c:v>1.1375000000000002</c:v>
                </c:pt>
                <c:pt idx="5" formatCode="#,##0.0">
                  <c:v>1.1499999999999997</c:v>
                </c:pt>
                <c:pt idx="6" formatCode="#,##0.0">
                  <c:v>0.27500000000000002</c:v>
                </c:pt>
                <c:pt idx="7">
                  <c:v>3.5499999999999994</c:v>
                </c:pt>
                <c:pt idx="8" formatCode="#,##0.0">
                  <c:v>1.6875</c:v>
                </c:pt>
                <c:pt idx="9" formatCode="#,##0.0">
                  <c:v>1.9624999999999999</c:v>
                </c:pt>
                <c:pt idx="10" formatCode="#,##0.0">
                  <c:v>0.55000000000000004</c:v>
                </c:pt>
                <c:pt idx="11" formatCode="#,##0.0">
                  <c:v>1.3874999999999997</c:v>
                </c:pt>
                <c:pt idx="12" formatCode="#,##0.0">
                  <c:v>0.77500000000000002</c:v>
                </c:pt>
                <c:pt idx="13" formatCode="#,##0.0">
                  <c:v>1.5375000000000001</c:v>
                </c:pt>
                <c:pt idx="14">
                  <c:v>3.2750000000000004</c:v>
                </c:pt>
                <c:pt idx="15">
                  <c:v>2.2499999999999996</c:v>
                </c:pt>
                <c:pt idx="16">
                  <c:v>2.5374999999999996</c:v>
                </c:pt>
                <c:pt idx="17" formatCode="#,##0.0">
                  <c:v>0.53750000000000009</c:v>
                </c:pt>
                <c:pt idx="18" formatCode="#,##0.0">
                  <c:v>1.3750000000000002</c:v>
                </c:pt>
                <c:pt idx="19">
                  <c:v>3.0125000000000002</c:v>
                </c:pt>
                <c:pt idx="20">
                  <c:v>3.4750000000000005</c:v>
                </c:pt>
                <c:pt idx="21" formatCode="#,##0.0">
                  <c:v>0.61250000000000016</c:v>
                </c:pt>
                <c:pt idx="22">
                  <c:v>3.6875000000000004</c:v>
                </c:pt>
                <c:pt idx="23" formatCode="#,##0.0">
                  <c:v>0.18749999999999994</c:v>
                </c:pt>
                <c:pt idx="24">
                  <c:v>2.2125000000000004</c:v>
                </c:pt>
                <c:pt idx="25">
                  <c:v>2.15</c:v>
                </c:pt>
                <c:pt idx="26" formatCode="#,##0.0">
                  <c:v>1.8875</c:v>
                </c:pt>
                <c:pt idx="27" formatCode="#,##0.0">
                  <c:v>0.85000000000000009</c:v>
                </c:pt>
                <c:pt idx="28" formatCode="#,##0.0">
                  <c:v>1.8875</c:v>
                </c:pt>
                <c:pt idx="29">
                  <c:v>2.4750000000000001</c:v>
                </c:pt>
                <c:pt idx="30" formatCode="#,##0.0">
                  <c:v>1.6875</c:v>
                </c:pt>
                <c:pt idx="31" formatCode="#,##0.0">
                  <c:v>1.3625</c:v>
                </c:pt>
                <c:pt idx="32" formatCode="#,##0.0">
                  <c:v>1.9000000000000001</c:v>
                </c:pt>
                <c:pt idx="33">
                  <c:v>2.6625000000000001</c:v>
                </c:pt>
                <c:pt idx="34">
                  <c:v>3.0125000000000002</c:v>
                </c:pt>
                <c:pt idx="35" formatCode="#,##0.0">
                  <c:v>1.9750000000000001</c:v>
                </c:pt>
                <c:pt idx="36">
                  <c:v>4.9499999999999993</c:v>
                </c:pt>
                <c:pt idx="37">
                  <c:v>2.3875000000000002</c:v>
                </c:pt>
                <c:pt idx="38">
                  <c:v>2.3624999999999998</c:v>
                </c:pt>
                <c:pt idx="39" formatCode="#,##0.0">
                  <c:v>1.625</c:v>
                </c:pt>
                <c:pt idx="40" formatCode="#,##0.0">
                  <c:v>0.82500000000000018</c:v>
                </c:pt>
                <c:pt idx="41" formatCode="#,##0.0">
                  <c:v>1.3749999999999996</c:v>
                </c:pt>
                <c:pt idx="42" formatCode="#,##0.0">
                  <c:v>1.175</c:v>
                </c:pt>
                <c:pt idx="43">
                  <c:v>2.2250000000000001</c:v>
                </c:pt>
                <c:pt idx="44" formatCode="#,##0.0">
                  <c:v>-2.2750000000000004</c:v>
                </c:pt>
                <c:pt idx="45" formatCode="#,##0.0">
                  <c:v>0.16250000000000003</c:v>
                </c:pt>
                <c:pt idx="46">
                  <c:v>2</c:v>
                </c:pt>
                <c:pt idx="47" formatCode="#,##0.0">
                  <c:v>1.7000000000000002</c:v>
                </c:pt>
                <c:pt idx="48" formatCode="#,##0.0">
                  <c:v>0.97500000000000009</c:v>
                </c:pt>
                <c:pt idx="49" formatCode="#,##0.0">
                  <c:v>1.1375</c:v>
                </c:pt>
                <c:pt idx="50" formatCode="#,##0.0">
                  <c:v>1.25</c:v>
                </c:pt>
                <c:pt idx="51">
                  <c:v>2.65</c:v>
                </c:pt>
                <c:pt idx="52">
                  <c:v>2.4624999999999995</c:v>
                </c:pt>
                <c:pt idx="53">
                  <c:v>4.0625</c:v>
                </c:pt>
                <c:pt idx="54">
                  <c:v>4.5750000000000002</c:v>
                </c:pt>
                <c:pt idx="55">
                  <c:v>3.8625000000000003</c:v>
                </c:pt>
                <c:pt idx="56" formatCode="#,##0.0">
                  <c:v>1.0874999999999999</c:v>
                </c:pt>
                <c:pt idx="57">
                  <c:v>2.4375</c:v>
                </c:pt>
                <c:pt idx="58" formatCode="#,##0.0">
                  <c:v>-6.9388939039072284E-17</c:v>
                </c:pt>
                <c:pt idx="59" formatCode="#,##0.0">
                  <c:v>0.32499999999999996</c:v>
                </c:pt>
                <c:pt idx="60">
                  <c:v>2.2999999999999998</c:v>
                </c:pt>
                <c:pt idx="61">
                  <c:v>7.6624999999999996</c:v>
                </c:pt>
                <c:pt idx="62" formatCode="#,##0.0">
                  <c:v>1.425</c:v>
                </c:pt>
                <c:pt idx="63">
                  <c:v>3.2374999999999998</c:v>
                </c:pt>
                <c:pt idx="64">
                  <c:v>3.2500000000000004</c:v>
                </c:pt>
                <c:pt idx="65" formatCode="#,##0.0">
                  <c:v>0.52499999999999991</c:v>
                </c:pt>
                <c:pt idx="66" formatCode="#,##0.0">
                  <c:v>0.22500000000000001</c:v>
                </c:pt>
                <c:pt idx="67">
                  <c:v>10.85</c:v>
                </c:pt>
                <c:pt idx="68">
                  <c:v>6.1499999999999995</c:v>
                </c:pt>
                <c:pt idx="69">
                  <c:v>3.5500000000000003</c:v>
                </c:pt>
                <c:pt idx="70" formatCode="#,##0.0">
                  <c:v>0.9375</c:v>
                </c:pt>
                <c:pt idx="71">
                  <c:v>4.8624999999999998</c:v>
                </c:pt>
                <c:pt idx="72">
                  <c:v>2.25</c:v>
                </c:pt>
                <c:pt idx="73">
                  <c:v>2.4499999999999997</c:v>
                </c:pt>
                <c:pt idx="74" formatCode="#,##0.0">
                  <c:v>1.6625000000000001</c:v>
                </c:pt>
                <c:pt idx="75">
                  <c:v>2.8374999999999999</c:v>
                </c:pt>
                <c:pt idx="76" formatCode="#,##0.0">
                  <c:v>0.875</c:v>
                </c:pt>
                <c:pt idx="77">
                  <c:v>3.0874999999999995</c:v>
                </c:pt>
                <c:pt idx="78" formatCode="#,##0.0">
                  <c:v>0.54999999999999982</c:v>
                </c:pt>
                <c:pt idx="79">
                  <c:v>3.5250000000000004</c:v>
                </c:pt>
                <c:pt idx="80">
                  <c:v>3.0750000000000002</c:v>
                </c:pt>
                <c:pt idx="81">
                  <c:v>3.8125</c:v>
                </c:pt>
                <c:pt idx="82">
                  <c:v>2.3125</c:v>
                </c:pt>
                <c:pt idx="83" formatCode="#,##0.0">
                  <c:v>1.3</c:v>
                </c:pt>
                <c:pt idx="84">
                  <c:v>4.7874999999999996</c:v>
                </c:pt>
                <c:pt idx="85" formatCode="#,##0.0">
                  <c:v>1.7874999999999999</c:v>
                </c:pt>
                <c:pt idx="86">
                  <c:v>3.0249999999999999</c:v>
                </c:pt>
                <c:pt idx="87">
                  <c:v>3.3499999999999996</c:v>
                </c:pt>
                <c:pt idx="88" formatCode="#,##0.0">
                  <c:v>1.3374999999999999</c:v>
                </c:pt>
                <c:pt idx="89">
                  <c:v>2.3000000000000003</c:v>
                </c:pt>
                <c:pt idx="90">
                  <c:v>2.7499999999999996</c:v>
                </c:pt>
                <c:pt idx="91">
                  <c:v>2.9125000000000001</c:v>
                </c:pt>
                <c:pt idx="92">
                  <c:v>7.1499999999999995</c:v>
                </c:pt>
                <c:pt idx="93" formatCode="#,##0.0">
                  <c:v>0.5625</c:v>
                </c:pt>
                <c:pt idx="94">
                  <c:v>5.2249999999999996</c:v>
                </c:pt>
                <c:pt idx="95" formatCode="#,##0.0">
                  <c:v>1.375</c:v>
                </c:pt>
                <c:pt idx="96">
                  <c:v>2.4750000000000001</c:v>
                </c:pt>
                <c:pt idx="97">
                  <c:v>2.6500000000000004</c:v>
                </c:pt>
                <c:pt idx="98">
                  <c:v>2.8000000000000003</c:v>
                </c:pt>
                <c:pt idx="99" formatCode="#,##0.0">
                  <c:v>1.9000000000000001</c:v>
                </c:pt>
                <c:pt idx="100">
                  <c:v>5.2750000000000004</c:v>
                </c:pt>
                <c:pt idx="101" formatCode="#,##0.0">
                  <c:v>0.19999999999999998</c:v>
                </c:pt>
                <c:pt idx="102">
                  <c:v>5.875</c:v>
                </c:pt>
                <c:pt idx="103">
                  <c:v>2</c:v>
                </c:pt>
                <c:pt idx="104">
                  <c:v>3.4624999999999999</c:v>
                </c:pt>
                <c:pt idx="105">
                  <c:v>2.3624999999999998</c:v>
                </c:pt>
                <c:pt idx="106">
                  <c:v>4.5750000000000002</c:v>
                </c:pt>
                <c:pt idx="107">
                  <c:v>2.65</c:v>
                </c:pt>
                <c:pt idx="108">
                  <c:v>2.85</c:v>
                </c:pt>
                <c:pt idx="109">
                  <c:v>4.5625</c:v>
                </c:pt>
                <c:pt idx="110">
                  <c:v>2.3624999999999998</c:v>
                </c:pt>
                <c:pt idx="111">
                  <c:v>2.8125</c:v>
                </c:pt>
                <c:pt idx="112">
                  <c:v>4.2249999999999996</c:v>
                </c:pt>
                <c:pt idx="113" formatCode="#,##0.0">
                  <c:v>-0.32500000000000001</c:v>
                </c:pt>
                <c:pt idx="114">
                  <c:v>2.6499999999999995</c:v>
                </c:pt>
                <c:pt idx="115">
                  <c:v>3.0375000000000001</c:v>
                </c:pt>
                <c:pt idx="116">
                  <c:v>2.2124999999999999</c:v>
                </c:pt>
                <c:pt idx="117" formatCode="#,##0.0">
                  <c:v>-0.62500000000000011</c:v>
                </c:pt>
                <c:pt idx="118">
                  <c:v>5.4</c:v>
                </c:pt>
                <c:pt idx="119">
                  <c:v>3.5375000000000001</c:v>
                </c:pt>
                <c:pt idx="120" formatCode="#,##0.0">
                  <c:v>0.625</c:v>
                </c:pt>
                <c:pt idx="121" formatCode="#,##0.0">
                  <c:v>0.65</c:v>
                </c:pt>
                <c:pt idx="122">
                  <c:v>16</c:v>
                </c:pt>
                <c:pt idx="123">
                  <c:v>2.8875000000000002</c:v>
                </c:pt>
                <c:pt idx="124">
                  <c:v>2.3624999999999998</c:v>
                </c:pt>
                <c:pt idx="125">
                  <c:v>2.125</c:v>
                </c:pt>
                <c:pt idx="126">
                  <c:v>6.7624999999999984</c:v>
                </c:pt>
                <c:pt idx="127" formatCode="#,##0.0">
                  <c:v>1.0125</c:v>
                </c:pt>
                <c:pt idx="128">
                  <c:v>2.25</c:v>
                </c:pt>
                <c:pt idx="129">
                  <c:v>2.7375000000000003</c:v>
                </c:pt>
                <c:pt idx="130" formatCode="#,##0.0">
                  <c:v>0.33749999999999991</c:v>
                </c:pt>
                <c:pt idx="131">
                  <c:v>3.2749999999999999</c:v>
                </c:pt>
                <c:pt idx="132">
                  <c:v>4.0750000000000002</c:v>
                </c:pt>
                <c:pt idx="133" formatCode="#,##0.0">
                  <c:v>4.9999999999999878E-2</c:v>
                </c:pt>
                <c:pt idx="134" formatCode="#,##0.0">
                  <c:v>-0.51249999999999996</c:v>
                </c:pt>
                <c:pt idx="135" formatCode="#,##0.0">
                  <c:v>1.1625000000000001</c:v>
                </c:pt>
                <c:pt idx="136" formatCode="#,##0.0">
                  <c:v>1.8000000000000003</c:v>
                </c:pt>
                <c:pt idx="137">
                  <c:v>3.2875000000000001</c:v>
                </c:pt>
                <c:pt idx="138">
                  <c:v>2.5</c:v>
                </c:pt>
                <c:pt idx="139">
                  <c:v>2.0125000000000002</c:v>
                </c:pt>
                <c:pt idx="140">
                  <c:v>4.9375</c:v>
                </c:pt>
                <c:pt idx="141">
                  <c:v>2.7124999999999999</c:v>
                </c:pt>
                <c:pt idx="142" formatCode="#,##0.0">
                  <c:v>1.1000000000000001</c:v>
                </c:pt>
                <c:pt idx="143">
                  <c:v>2.4374999999999996</c:v>
                </c:pt>
                <c:pt idx="144" formatCode="#,##0.0">
                  <c:v>0.97499999999999998</c:v>
                </c:pt>
                <c:pt idx="145">
                  <c:v>4.0625</c:v>
                </c:pt>
                <c:pt idx="146">
                  <c:v>5.9874999999999998</c:v>
                </c:pt>
                <c:pt idx="147" formatCode="#,##0.0">
                  <c:v>1.3125</c:v>
                </c:pt>
                <c:pt idx="148">
                  <c:v>3.6124999999999998</c:v>
                </c:pt>
                <c:pt idx="149" formatCode="#,##0.0">
                  <c:v>1.9875</c:v>
                </c:pt>
                <c:pt idx="150" formatCode="#,##0.0">
                  <c:v>0.15000000000000008</c:v>
                </c:pt>
                <c:pt idx="151">
                  <c:v>2.2249999999999996</c:v>
                </c:pt>
                <c:pt idx="152" formatCode="#,##0.0">
                  <c:v>-0.17499999999999999</c:v>
                </c:pt>
                <c:pt idx="153">
                  <c:v>6.8999999999999995</c:v>
                </c:pt>
                <c:pt idx="154">
                  <c:v>3.9375000000000004</c:v>
                </c:pt>
                <c:pt idx="155" formatCode="#,##0.0">
                  <c:v>1.9250000000000003</c:v>
                </c:pt>
                <c:pt idx="156" formatCode="#,##0.0">
                  <c:v>1.4625000000000001</c:v>
                </c:pt>
                <c:pt idx="157">
                  <c:v>5.9999999999999991</c:v>
                </c:pt>
                <c:pt idx="158">
                  <c:v>2.2750000000000004</c:v>
                </c:pt>
                <c:pt idx="159" formatCode="#,##0.0">
                  <c:v>1.5125</c:v>
                </c:pt>
                <c:pt idx="160" formatCode="#,##0.0">
                  <c:v>1.6124999999999998</c:v>
                </c:pt>
                <c:pt idx="161">
                  <c:v>2.8874999999999997</c:v>
                </c:pt>
                <c:pt idx="162" formatCode="#,##0.0">
                  <c:v>1.6125</c:v>
                </c:pt>
                <c:pt idx="163" formatCode="#,##0.0">
                  <c:v>1.3000000000000003</c:v>
                </c:pt>
                <c:pt idx="164">
                  <c:v>2.2000000000000002</c:v>
                </c:pt>
                <c:pt idx="165">
                  <c:v>3.8124999999999996</c:v>
                </c:pt>
                <c:pt idx="166" formatCode="#,##0.0">
                  <c:v>-1.8499999999999999</c:v>
                </c:pt>
                <c:pt idx="167" formatCode="#,##0.0">
                  <c:v>0.27499999999999997</c:v>
                </c:pt>
                <c:pt idx="168" formatCode="#,##0.0">
                  <c:v>0.88749999999999996</c:v>
                </c:pt>
                <c:pt idx="169" formatCode="#,##0.0">
                  <c:v>0.55000000000000004</c:v>
                </c:pt>
                <c:pt idx="170">
                  <c:v>2.7</c:v>
                </c:pt>
                <c:pt idx="171">
                  <c:v>2.1625000000000001</c:v>
                </c:pt>
                <c:pt idx="172" formatCode="#,##0.0">
                  <c:v>1.925</c:v>
                </c:pt>
                <c:pt idx="173" formatCode="#,##0.0">
                  <c:v>1.65</c:v>
                </c:pt>
                <c:pt idx="174" formatCode="#,##0.0">
                  <c:v>1.95</c:v>
                </c:pt>
                <c:pt idx="175" formatCode="#,##0.0">
                  <c:v>0.86250000000000004</c:v>
                </c:pt>
                <c:pt idx="176" formatCode="#,##0.0">
                  <c:v>1.95</c:v>
                </c:pt>
                <c:pt idx="177">
                  <c:v>3.0249999999999995</c:v>
                </c:pt>
                <c:pt idx="178">
                  <c:v>2.7124999999999999</c:v>
                </c:pt>
                <c:pt idx="179" formatCode="#,##0.0">
                  <c:v>0.76250000000000007</c:v>
                </c:pt>
                <c:pt idx="180">
                  <c:v>3.5</c:v>
                </c:pt>
                <c:pt idx="181">
                  <c:v>3.1250000000000004</c:v>
                </c:pt>
                <c:pt idx="182">
                  <c:v>4.3125</c:v>
                </c:pt>
                <c:pt idx="183" formatCode="#,##0.0">
                  <c:v>1.3875000000000002</c:v>
                </c:pt>
                <c:pt idx="184">
                  <c:v>35.112499999999997</c:v>
                </c:pt>
                <c:pt idx="185">
                  <c:v>2.5874999999999999</c:v>
                </c:pt>
                <c:pt idx="186" formatCode="#,##0.0">
                  <c:v>1.8000000000000003</c:v>
                </c:pt>
                <c:pt idx="187">
                  <c:v>6.95</c:v>
                </c:pt>
                <c:pt idx="188" formatCode="#,##0.0">
                  <c:v>0.75</c:v>
                </c:pt>
                <c:pt idx="189" formatCode="#,##0.0">
                  <c:v>1.4624999999999999</c:v>
                </c:pt>
                <c:pt idx="190">
                  <c:v>6.4874999999999989</c:v>
                </c:pt>
                <c:pt idx="191">
                  <c:v>4.2</c:v>
                </c:pt>
                <c:pt idx="192" formatCode="#,##0.0">
                  <c:v>-3.4999999999999996</c:v>
                </c:pt>
                <c:pt idx="193">
                  <c:v>2.8374999999999999</c:v>
                </c:pt>
                <c:pt idx="194">
                  <c:v>5.85</c:v>
                </c:pt>
                <c:pt idx="195">
                  <c:v>3.25</c:v>
                </c:pt>
                <c:pt idx="196">
                  <c:v>2.4124999999999996</c:v>
                </c:pt>
                <c:pt idx="197" formatCode="#,##0.0">
                  <c:v>-0.12500000000000006</c:v>
                </c:pt>
                <c:pt idx="198" formatCode="#,##0.0">
                  <c:v>0.52499999999999991</c:v>
                </c:pt>
                <c:pt idx="199" formatCode="#,##0.0">
                  <c:v>1.5124999999999997</c:v>
                </c:pt>
                <c:pt idx="200">
                  <c:v>2.7249999999999996</c:v>
                </c:pt>
                <c:pt idx="201">
                  <c:v>2.1624999999999996</c:v>
                </c:pt>
                <c:pt idx="202">
                  <c:v>8.1875</c:v>
                </c:pt>
                <c:pt idx="203" formatCode="#,##0.0">
                  <c:v>1.425</c:v>
                </c:pt>
                <c:pt idx="204" formatCode="#,##0.0">
                  <c:v>1.5374999999999999</c:v>
                </c:pt>
                <c:pt idx="205" formatCode="#,##0.0">
                  <c:v>1.7749999999999999</c:v>
                </c:pt>
                <c:pt idx="206" formatCode="#,##0.0">
                  <c:v>0.86249999999999993</c:v>
                </c:pt>
                <c:pt idx="207">
                  <c:v>2.9624999999999999</c:v>
                </c:pt>
                <c:pt idx="208" formatCode="#,##0.0">
                  <c:v>-0.7</c:v>
                </c:pt>
                <c:pt idx="209">
                  <c:v>2.0750000000000002</c:v>
                </c:pt>
                <c:pt idx="210">
                  <c:v>2.3249999999999997</c:v>
                </c:pt>
                <c:pt idx="211" formatCode="#,##0.0">
                  <c:v>1.7000000000000002</c:v>
                </c:pt>
                <c:pt idx="212" formatCode="#,##0.0">
                  <c:v>1.7</c:v>
                </c:pt>
                <c:pt idx="213" formatCode="#,##0.0">
                  <c:v>0.20000000000000018</c:v>
                </c:pt>
                <c:pt idx="214" formatCode="#,##0.0">
                  <c:v>1.4500000000000002</c:v>
                </c:pt>
                <c:pt idx="215" formatCode="#,##0.0">
                  <c:v>0.98750000000000004</c:v>
                </c:pt>
                <c:pt idx="216">
                  <c:v>3.7750000000000004</c:v>
                </c:pt>
                <c:pt idx="217">
                  <c:v>2.9375</c:v>
                </c:pt>
                <c:pt idx="218">
                  <c:v>2.6875000000000004</c:v>
                </c:pt>
                <c:pt idx="219" formatCode="#,##0.0">
                  <c:v>-6.9388939039072284E-18</c:v>
                </c:pt>
                <c:pt idx="220" formatCode="#,##0.0">
                  <c:v>1.6</c:v>
                </c:pt>
                <c:pt idx="221" formatCode="#,##0.0">
                  <c:v>1.7499999999999998</c:v>
                </c:pt>
                <c:pt idx="222">
                  <c:v>2.2124999999999999</c:v>
                </c:pt>
                <c:pt idx="223">
                  <c:v>2.8125</c:v>
                </c:pt>
                <c:pt idx="224" formatCode="#,##0.0">
                  <c:v>1.7125000000000001</c:v>
                </c:pt>
                <c:pt idx="225" formatCode="#,##0.0">
                  <c:v>1.6624999999999999</c:v>
                </c:pt>
                <c:pt idx="226" formatCode="#,##0.0">
                  <c:v>1.675</c:v>
                </c:pt>
                <c:pt idx="227">
                  <c:v>2.8875000000000002</c:v>
                </c:pt>
                <c:pt idx="228">
                  <c:v>2.9375</c:v>
                </c:pt>
                <c:pt idx="229">
                  <c:v>2.2374999999999998</c:v>
                </c:pt>
                <c:pt idx="230" formatCode="#,##0.0">
                  <c:v>1.8250000000000002</c:v>
                </c:pt>
                <c:pt idx="231">
                  <c:v>3.3624999999999998</c:v>
                </c:pt>
                <c:pt idx="232">
                  <c:v>4.6124999999999998</c:v>
                </c:pt>
                <c:pt idx="233" formatCode="#,##0.0">
                  <c:v>1.2625</c:v>
                </c:pt>
                <c:pt idx="234" formatCode="#,##0.0">
                  <c:v>1.1125</c:v>
                </c:pt>
                <c:pt idx="235">
                  <c:v>3.6749999999999998</c:v>
                </c:pt>
                <c:pt idx="236">
                  <c:v>2.1375000000000002</c:v>
                </c:pt>
                <c:pt idx="237" formatCode="#,##0.0">
                  <c:v>1.7500000000000002</c:v>
                </c:pt>
                <c:pt idx="238">
                  <c:v>4.9249999999999998</c:v>
                </c:pt>
                <c:pt idx="239">
                  <c:v>2.1749999999999998</c:v>
                </c:pt>
                <c:pt idx="240">
                  <c:v>2.5124999999999997</c:v>
                </c:pt>
                <c:pt idx="241">
                  <c:v>2.5249999999999999</c:v>
                </c:pt>
                <c:pt idx="242">
                  <c:v>2.1750000000000003</c:v>
                </c:pt>
                <c:pt idx="243" formatCode="#,##0.0">
                  <c:v>0.78750000000000009</c:v>
                </c:pt>
                <c:pt idx="244">
                  <c:v>4.3625000000000007</c:v>
                </c:pt>
                <c:pt idx="245" formatCode="#,##0.0">
                  <c:v>-0.10000000000000003</c:v>
                </c:pt>
                <c:pt idx="246">
                  <c:v>4.5</c:v>
                </c:pt>
                <c:pt idx="247">
                  <c:v>4</c:v>
                </c:pt>
                <c:pt idx="248">
                  <c:v>2.0625</c:v>
                </c:pt>
                <c:pt idx="249">
                  <c:v>3.2500000000000004</c:v>
                </c:pt>
                <c:pt idx="250">
                  <c:v>2.5875000000000004</c:v>
                </c:pt>
                <c:pt idx="251" formatCode="#,##0.0">
                  <c:v>0.7</c:v>
                </c:pt>
                <c:pt idx="252" formatCode="#,##0.0">
                  <c:v>1.8499999999999999</c:v>
                </c:pt>
                <c:pt idx="253">
                  <c:v>2.1875</c:v>
                </c:pt>
                <c:pt idx="254" formatCode="#,##0.0">
                  <c:v>1.0375000000000001</c:v>
                </c:pt>
                <c:pt idx="255">
                  <c:v>2.7749999999999999</c:v>
                </c:pt>
                <c:pt idx="256" formatCode="#,##0.0">
                  <c:v>1.8875000000000002</c:v>
                </c:pt>
                <c:pt idx="257">
                  <c:v>2.8624999999999998</c:v>
                </c:pt>
                <c:pt idx="258">
                  <c:v>3.2999999999999994</c:v>
                </c:pt>
                <c:pt idx="259" formatCode="#,##0.0">
                  <c:v>0.48750000000000004</c:v>
                </c:pt>
                <c:pt idx="260">
                  <c:v>3.6750000000000003</c:v>
                </c:pt>
                <c:pt idx="261">
                  <c:v>2.9749999999999996</c:v>
                </c:pt>
                <c:pt idx="262" formatCode="#,##0.0">
                  <c:v>-1.3624999999999998</c:v>
                </c:pt>
                <c:pt idx="263">
                  <c:v>4.0874999999999995</c:v>
                </c:pt>
                <c:pt idx="264" formatCode="#,##0.0">
                  <c:v>0.6875</c:v>
                </c:pt>
                <c:pt idx="265" formatCode="#,##0.0">
                  <c:v>0.98750000000000004</c:v>
                </c:pt>
                <c:pt idx="266">
                  <c:v>3.3874999999999997</c:v>
                </c:pt>
                <c:pt idx="267" formatCode="#,##0.0">
                  <c:v>0.75</c:v>
                </c:pt>
                <c:pt idx="268" formatCode="#,##0.0">
                  <c:v>1.7625</c:v>
                </c:pt>
                <c:pt idx="269" formatCode="#,##0.0">
                  <c:v>0.82500000000000007</c:v>
                </c:pt>
                <c:pt idx="270" formatCode="#,##0.0">
                  <c:v>-0.12500000000000028</c:v>
                </c:pt>
                <c:pt idx="271" formatCode="#,##0.0">
                  <c:v>1.0374999999999999</c:v>
                </c:pt>
                <c:pt idx="272" formatCode="#,##0.0">
                  <c:v>0.61250000000000004</c:v>
                </c:pt>
                <c:pt idx="273">
                  <c:v>2.1</c:v>
                </c:pt>
                <c:pt idx="274">
                  <c:v>2.3374999999999999</c:v>
                </c:pt>
                <c:pt idx="275">
                  <c:v>6.1374999999999993</c:v>
                </c:pt>
                <c:pt idx="276" formatCode="#,##0.0">
                  <c:v>1.8499999999999996</c:v>
                </c:pt>
                <c:pt idx="277" formatCode="#,##0.0">
                  <c:v>1.7625000000000002</c:v>
                </c:pt>
                <c:pt idx="278">
                  <c:v>4.6000000000000005</c:v>
                </c:pt>
                <c:pt idx="279">
                  <c:v>2.3125</c:v>
                </c:pt>
                <c:pt idx="280" formatCode="#,##0.0">
                  <c:v>1.1999999999999997</c:v>
                </c:pt>
                <c:pt idx="281">
                  <c:v>4.0374999999999996</c:v>
                </c:pt>
                <c:pt idx="282">
                  <c:v>4.2750000000000004</c:v>
                </c:pt>
                <c:pt idx="283">
                  <c:v>2.1875</c:v>
                </c:pt>
                <c:pt idx="284">
                  <c:v>2.7</c:v>
                </c:pt>
                <c:pt idx="285" formatCode="#,##0.0">
                  <c:v>0.77499999999999991</c:v>
                </c:pt>
                <c:pt idx="286">
                  <c:v>2.875</c:v>
                </c:pt>
                <c:pt idx="287">
                  <c:v>1.2625</c:v>
                </c:pt>
                <c:pt idx="288">
                  <c:v>2</c:v>
                </c:pt>
                <c:pt idx="289">
                  <c:v>0.71250000000000002</c:v>
                </c:pt>
                <c:pt idx="290">
                  <c:v>4.7874999999999996</c:v>
                </c:pt>
                <c:pt idx="291">
                  <c:v>3.7374999999999998</c:v>
                </c:pt>
                <c:pt idx="292">
                  <c:v>0.46249999999999991</c:v>
                </c:pt>
                <c:pt idx="293">
                  <c:v>2.0125000000000002</c:v>
                </c:pt>
                <c:pt idx="294">
                  <c:v>-0.52500000000000002</c:v>
                </c:pt>
                <c:pt idx="295">
                  <c:v>0.51249999999999996</c:v>
                </c:pt>
                <c:pt idx="296">
                  <c:v>1.5125000000000002</c:v>
                </c:pt>
                <c:pt idx="297">
                  <c:v>1.4624999999999999</c:v>
                </c:pt>
                <c:pt idx="298">
                  <c:v>0.25</c:v>
                </c:pt>
                <c:pt idx="299">
                  <c:v>1.6124999999999998</c:v>
                </c:pt>
                <c:pt idx="300">
                  <c:v>1.5125000000000002</c:v>
                </c:pt>
                <c:pt idx="301">
                  <c:v>-0.47499999999999998</c:v>
                </c:pt>
                <c:pt idx="302">
                  <c:v>0.6875</c:v>
                </c:pt>
                <c:pt idx="303">
                  <c:v>0.58750000000000002</c:v>
                </c:pt>
                <c:pt idx="304">
                  <c:v>-0.875</c:v>
                </c:pt>
                <c:pt idx="305">
                  <c:v>0.47500000000000003</c:v>
                </c:pt>
                <c:pt idx="306">
                  <c:v>0.30000000000000004</c:v>
                </c:pt>
              </c:numCache>
            </c:numRef>
          </c:yVal>
          <c:smooth val="0"/>
        </c:ser>
        <c:dLbls>
          <c:showLegendKey val="0"/>
          <c:showVal val="0"/>
          <c:showCatName val="0"/>
          <c:showSerName val="0"/>
          <c:showPercent val="0"/>
          <c:showBubbleSize val="0"/>
        </c:dLbls>
        <c:axId val="136481024"/>
        <c:axId val="138203520"/>
      </c:scatterChart>
      <c:valAx>
        <c:axId val="136481024"/>
        <c:scaling>
          <c:orientation val="minMax"/>
        </c:scaling>
        <c:delete val="0"/>
        <c:axPos val="b"/>
        <c:majorTickMark val="none"/>
        <c:minorTickMark val="none"/>
        <c:tickLblPos val="none"/>
        <c:spPr>
          <a:ln w="3175" cmpd="sng">
            <a:solidFill>
              <a:sysClr val="windowText" lastClr="000000">
                <a:lumMod val="100000"/>
              </a:sysClr>
            </a:solidFill>
          </a:ln>
        </c:spPr>
        <c:txPr>
          <a:bodyPr rot="0" vert="horz"/>
          <a:lstStyle/>
          <a:p>
            <a:pPr>
              <a:defRPr/>
            </a:pPr>
            <a:endParaRPr lang="sv-SE"/>
          </a:p>
        </c:txPr>
        <c:crossAx val="138203520"/>
        <c:crosses val="autoZero"/>
        <c:crossBetween val="midCat"/>
      </c:valAx>
      <c:valAx>
        <c:axId val="138203520"/>
        <c:scaling>
          <c:orientation val="minMax"/>
          <c:max val="16"/>
          <c:min val="-4"/>
        </c:scaling>
        <c:delete val="0"/>
        <c:axPos val="l"/>
        <c:majorGridlines/>
        <c:numFmt formatCode="0" sourceLinked="0"/>
        <c:majorTickMark val="out"/>
        <c:minorTickMark val="none"/>
        <c:tickLblPos val="nextTo"/>
        <c:spPr>
          <a:ln w="3175" cmpd="sng">
            <a:solidFill>
              <a:sysClr val="windowText" lastClr="000000">
                <a:lumMod val="100000"/>
              </a:sysClr>
            </a:solidFill>
          </a:ln>
        </c:spPr>
        <c:txPr>
          <a:bodyPr rot="0" vert="horz"/>
          <a:lstStyle/>
          <a:p>
            <a:pPr>
              <a:defRPr/>
            </a:pPr>
            <a:endParaRPr lang="sv-SE"/>
          </a:p>
        </c:txPr>
        <c:crossAx val="136481024"/>
        <c:crossesAt val="1"/>
        <c:crossBetween val="midCat"/>
        <c:majorUnit val="2"/>
        <c:minorUnit val="1"/>
      </c:valAx>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5.3595635191270391E-2"/>
          <c:y val="3.5594713656387666E-2"/>
          <c:w val="0.93695554591109187"/>
          <c:h val="0.77016198966318639"/>
        </c:manualLayout>
      </c:layout>
      <c:barChart>
        <c:barDir val="col"/>
        <c:grouping val="clustered"/>
        <c:varyColors val="0"/>
        <c:ser>
          <c:idx val="0"/>
          <c:order val="0"/>
          <c:tx>
            <c:strRef>
              <c:f>Datablad!$A$5</c:f>
              <c:strCache>
                <c:ptCount val="1"/>
                <c:pt idx="0">
                  <c:v>Resultat före eo poster, kommuner</c:v>
                </c:pt>
              </c:strCache>
            </c:strRef>
          </c:tx>
          <c:spPr>
            <a:solidFill>
              <a:srgbClr val="000000"/>
            </a:solidFill>
            <a:ln w="25400">
              <a:noFill/>
            </a:ln>
          </c:spPr>
          <c:invertIfNegative val="0"/>
          <c:cat>
            <c:numRef>
              <c:f>Datablad!$B$4:$O$4</c:f>
              <c:numCache>
                <c:formatCode>General</c:formatCode>
                <c:ptCount val="10"/>
                <c:pt idx="0">
                  <c:v>2003</c:v>
                </c:pt>
                <c:pt idx="1">
                  <c:v>2004</c:v>
                </c:pt>
                <c:pt idx="2">
                  <c:v>2005</c:v>
                </c:pt>
                <c:pt idx="3">
                  <c:v>2006</c:v>
                </c:pt>
                <c:pt idx="4">
                  <c:v>2007</c:v>
                </c:pt>
                <c:pt idx="5">
                  <c:v>2008</c:v>
                </c:pt>
                <c:pt idx="6">
                  <c:v>2009</c:v>
                </c:pt>
                <c:pt idx="7">
                  <c:v>2010</c:v>
                </c:pt>
                <c:pt idx="8">
                  <c:v>2011</c:v>
                </c:pt>
                <c:pt idx="9">
                  <c:v>2012</c:v>
                </c:pt>
              </c:numCache>
            </c:numRef>
          </c:cat>
          <c:val>
            <c:numRef>
              <c:f>Datablad!$B$5:$O$5</c:f>
              <c:numCache>
                <c:formatCode>0</c:formatCode>
                <c:ptCount val="10"/>
                <c:pt idx="0">
                  <c:v>1.659886</c:v>
                </c:pt>
                <c:pt idx="1">
                  <c:v>2.4105729999999999</c:v>
                </c:pt>
                <c:pt idx="2">
                  <c:v>9.0375910000000008</c:v>
                </c:pt>
                <c:pt idx="3">
                  <c:v>13.4</c:v>
                </c:pt>
                <c:pt idx="4">
                  <c:v>10.1</c:v>
                </c:pt>
                <c:pt idx="5">
                  <c:v>7.1</c:v>
                </c:pt>
                <c:pt idx="6">
                  <c:v>10.6</c:v>
                </c:pt>
                <c:pt idx="7">
                  <c:v>13.6</c:v>
                </c:pt>
                <c:pt idx="8">
                  <c:v>9.3960000000000008</c:v>
                </c:pt>
                <c:pt idx="9">
                  <c:v>14.01374</c:v>
                </c:pt>
              </c:numCache>
            </c:numRef>
          </c:val>
        </c:ser>
        <c:ser>
          <c:idx val="1"/>
          <c:order val="1"/>
          <c:tx>
            <c:strRef>
              <c:f>Datablad!$A$6</c:f>
              <c:strCache>
                <c:ptCount val="1"/>
                <c:pt idx="0">
                  <c:v>Resultat före eo poster, landsting</c:v>
                </c:pt>
              </c:strCache>
            </c:strRef>
          </c:tx>
          <c:spPr>
            <a:solidFill>
              <a:srgbClr val="808080"/>
            </a:solidFill>
            <a:ln w="25400">
              <a:noFill/>
            </a:ln>
          </c:spPr>
          <c:invertIfNegative val="0"/>
          <c:cat>
            <c:numRef>
              <c:f>Datablad!$B$4:$O$4</c:f>
              <c:numCache>
                <c:formatCode>General</c:formatCode>
                <c:ptCount val="10"/>
                <c:pt idx="0">
                  <c:v>2003</c:v>
                </c:pt>
                <c:pt idx="1">
                  <c:v>2004</c:v>
                </c:pt>
                <c:pt idx="2">
                  <c:v>2005</c:v>
                </c:pt>
                <c:pt idx="3">
                  <c:v>2006</c:v>
                </c:pt>
                <c:pt idx="4">
                  <c:v>2007</c:v>
                </c:pt>
                <c:pt idx="5">
                  <c:v>2008</c:v>
                </c:pt>
                <c:pt idx="6">
                  <c:v>2009</c:v>
                </c:pt>
                <c:pt idx="7">
                  <c:v>2010</c:v>
                </c:pt>
                <c:pt idx="8">
                  <c:v>2011</c:v>
                </c:pt>
                <c:pt idx="9">
                  <c:v>2012</c:v>
                </c:pt>
              </c:numCache>
            </c:numRef>
          </c:cat>
          <c:val>
            <c:numRef>
              <c:f>Datablad!$B$6:$O$6</c:f>
              <c:numCache>
                <c:formatCode>0</c:formatCode>
                <c:ptCount val="10"/>
                <c:pt idx="0">
                  <c:v>-2.4670000000000001</c:v>
                </c:pt>
                <c:pt idx="1">
                  <c:v>-0.215</c:v>
                </c:pt>
                <c:pt idx="2">
                  <c:v>4.2409920000000003</c:v>
                </c:pt>
                <c:pt idx="3">
                  <c:v>1.8320000000000001</c:v>
                </c:pt>
                <c:pt idx="4">
                  <c:v>4</c:v>
                </c:pt>
                <c:pt idx="5">
                  <c:v>0.9</c:v>
                </c:pt>
                <c:pt idx="6">
                  <c:v>2.8</c:v>
                </c:pt>
                <c:pt idx="7">
                  <c:v>4.7</c:v>
                </c:pt>
                <c:pt idx="8">
                  <c:v>-2.5</c:v>
                </c:pt>
                <c:pt idx="9">
                  <c:v>4.9550000000000001</c:v>
                </c:pt>
              </c:numCache>
            </c:numRef>
          </c:val>
        </c:ser>
        <c:dLbls>
          <c:showLegendKey val="0"/>
          <c:showVal val="0"/>
          <c:showCatName val="0"/>
          <c:showSerName val="0"/>
          <c:showPercent val="0"/>
          <c:showBubbleSize val="0"/>
        </c:dLbls>
        <c:gapWidth val="150"/>
        <c:axId val="205533568"/>
        <c:axId val="205535488"/>
      </c:barChart>
      <c:lineChart>
        <c:grouping val="standard"/>
        <c:varyColors val="0"/>
        <c:ser>
          <c:idx val="2"/>
          <c:order val="2"/>
          <c:tx>
            <c:strRef>
              <c:f>Datablad!$A$7</c:f>
              <c:strCache>
                <c:ptCount val="1"/>
                <c:pt idx="0">
                  <c:v>Resultat före eo poster, kommunsektorn</c:v>
                </c:pt>
              </c:strCache>
            </c:strRef>
          </c:tx>
          <c:marker>
            <c:symbol val="none"/>
          </c:marker>
          <c:cat>
            <c:numRef>
              <c:f>Datablad!$B$4:$O$4</c:f>
              <c:numCache>
                <c:formatCode>General</c:formatCode>
                <c:ptCount val="10"/>
                <c:pt idx="0">
                  <c:v>2003</c:v>
                </c:pt>
                <c:pt idx="1">
                  <c:v>2004</c:v>
                </c:pt>
                <c:pt idx="2">
                  <c:v>2005</c:v>
                </c:pt>
                <c:pt idx="3">
                  <c:v>2006</c:v>
                </c:pt>
                <c:pt idx="4">
                  <c:v>2007</c:v>
                </c:pt>
                <c:pt idx="5">
                  <c:v>2008</c:v>
                </c:pt>
                <c:pt idx="6">
                  <c:v>2009</c:v>
                </c:pt>
                <c:pt idx="7">
                  <c:v>2010</c:v>
                </c:pt>
                <c:pt idx="8">
                  <c:v>2011</c:v>
                </c:pt>
                <c:pt idx="9">
                  <c:v>2012</c:v>
                </c:pt>
              </c:numCache>
            </c:numRef>
          </c:cat>
          <c:val>
            <c:numRef>
              <c:f>Datablad!$B$7:$O$7</c:f>
              <c:numCache>
                <c:formatCode>0</c:formatCode>
                <c:ptCount val="10"/>
                <c:pt idx="0">
                  <c:v>-0.807114</c:v>
                </c:pt>
                <c:pt idx="1">
                  <c:v>2.195573</c:v>
                </c:pt>
                <c:pt idx="2">
                  <c:v>13.278582999999999</c:v>
                </c:pt>
                <c:pt idx="3">
                  <c:v>15.231999999999999</c:v>
                </c:pt>
                <c:pt idx="4">
                  <c:v>14.1</c:v>
                </c:pt>
                <c:pt idx="5">
                  <c:v>8</c:v>
                </c:pt>
                <c:pt idx="6">
                  <c:v>14.4</c:v>
                </c:pt>
                <c:pt idx="7">
                  <c:v>18.3</c:v>
                </c:pt>
                <c:pt idx="8">
                  <c:v>6.8960000000000008</c:v>
                </c:pt>
                <c:pt idx="9">
                  <c:v>18.96874</c:v>
                </c:pt>
              </c:numCache>
            </c:numRef>
          </c:val>
          <c:smooth val="0"/>
        </c:ser>
        <c:dLbls>
          <c:showLegendKey val="0"/>
          <c:showVal val="0"/>
          <c:showCatName val="0"/>
          <c:showSerName val="0"/>
          <c:showPercent val="0"/>
          <c:showBubbleSize val="0"/>
        </c:dLbls>
        <c:marker val="1"/>
        <c:smooth val="0"/>
        <c:axId val="205533568"/>
        <c:axId val="205535488"/>
      </c:lineChart>
      <c:catAx>
        <c:axId val="205533568"/>
        <c:scaling>
          <c:orientation val="minMax"/>
        </c:scaling>
        <c:delete val="0"/>
        <c:axPos val="b"/>
        <c:numFmt formatCode="General" sourceLinked="1"/>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205535488"/>
        <c:crosses val="autoZero"/>
        <c:auto val="1"/>
        <c:lblAlgn val="ctr"/>
        <c:lblOffset val="100"/>
        <c:noMultiLvlLbl val="0"/>
      </c:catAx>
      <c:valAx>
        <c:axId val="205535488"/>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205533568"/>
        <c:crosses val="autoZero"/>
        <c:crossBetween val="between"/>
      </c:valAx>
      <c:spPr>
        <a:noFill/>
        <a:ln w="3175">
          <a:solidFill>
            <a:srgbClr val="000000"/>
          </a:solidFill>
          <a:prstDash val="solid"/>
        </a:ln>
      </c:spPr>
    </c:plotArea>
    <c:legend>
      <c:legendPos val="r"/>
      <c:layout>
        <c:manualLayout>
          <c:xMode val="edge"/>
          <c:yMode val="edge"/>
          <c:x val="0.10708661417322834"/>
          <c:y val="5.2863436123348019E-2"/>
          <c:w val="0.51023622047244099"/>
          <c:h val="0.21145374449339208"/>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0.11027862855725712"/>
          <c:y val="3.5594713656387666E-2"/>
          <c:w val="0.86485491071428555"/>
          <c:h val="0.6467663194444444"/>
        </c:manualLayout>
      </c:layout>
      <c:barChart>
        <c:barDir val="col"/>
        <c:grouping val="clustered"/>
        <c:varyColors val="0"/>
        <c:ser>
          <c:idx val="0"/>
          <c:order val="0"/>
          <c:tx>
            <c:strRef>
              <c:f>Datablad!$D$1</c:f>
              <c:strCache>
                <c:ptCount val="1"/>
                <c:pt idx="0">
                  <c:v>Statsbidrag per invånare</c:v>
                </c:pt>
              </c:strCache>
            </c:strRef>
          </c:tx>
          <c:spPr>
            <a:solidFill>
              <a:srgbClr val="000000"/>
            </a:solidFill>
            <a:ln w="25400">
              <a:noFill/>
            </a:ln>
          </c:spPr>
          <c:invertIfNegative val="0"/>
          <c:cat>
            <c:strRef>
              <c:f>Datablad!$C$2:$C$12</c:f>
              <c:strCache>
                <c:ptCount val="11"/>
                <c:pt idx="0">
                  <c:v>Förortskommuner                                                        till storstäderna</c:v>
                </c:pt>
                <c:pt idx="1">
                  <c:v>Storstäder</c:v>
                </c:pt>
                <c:pt idx="2">
                  <c:v>Förortskommuner                                          till större städer</c:v>
                </c:pt>
                <c:pt idx="3">
                  <c:v>Större städer</c:v>
                </c:pt>
                <c:pt idx="4">
                  <c:v>Kommuner i                                                                                                              tätbefolkad region</c:v>
                </c:pt>
                <c:pt idx="5">
                  <c:v>Pendlingskommuner</c:v>
                </c:pt>
                <c:pt idx="6">
                  <c:v>Varuproducerande                                  kommuner</c:v>
                </c:pt>
                <c:pt idx="7">
                  <c:v>Kommuner i                                                              glesbefolkad region</c:v>
                </c:pt>
                <c:pt idx="8">
                  <c:v>Turism- och                                            besöksnäringskommuner</c:v>
                </c:pt>
                <c:pt idx="9">
                  <c:v>Glesbygdskommuner</c:v>
                </c:pt>
                <c:pt idx="10">
                  <c:v>Riket</c:v>
                </c:pt>
              </c:strCache>
            </c:strRef>
          </c:cat>
          <c:val>
            <c:numRef>
              <c:f>Datablad!$D$2:$D$12</c:f>
              <c:numCache>
                <c:formatCode>#,##0</c:formatCode>
                <c:ptCount val="11"/>
                <c:pt idx="0">
                  <c:v>1706.3928721464833</c:v>
                </c:pt>
                <c:pt idx="1">
                  <c:v>1779.0919636737999</c:v>
                </c:pt>
                <c:pt idx="2">
                  <c:v>2181.9173463569427</c:v>
                </c:pt>
                <c:pt idx="3">
                  <c:v>2257.3397608199452</c:v>
                </c:pt>
                <c:pt idx="4">
                  <c:v>2318.9164282246243</c:v>
                </c:pt>
                <c:pt idx="5">
                  <c:v>2408.2886605027234</c:v>
                </c:pt>
                <c:pt idx="6">
                  <c:v>2613.3613068939685</c:v>
                </c:pt>
                <c:pt idx="7">
                  <c:v>2941.5267458321955</c:v>
                </c:pt>
                <c:pt idx="8">
                  <c:v>3729.7079411923487</c:v>
                </c:pt>
                <c:pt idx="9">
                  <c:v>3918.8902643803549</c:v>
                </c:pt>
                <c:pt idx="10">
                  <c:v>2222.2260095260658</c:v>
                </c:pt>
              </c:numCache>
            </c:numRef>
          </c:val>
        </c:ser>
        <c:dLbls>
          <c:showLegendKey val="0"/>
          <c:showVal val="0"/>
          <c:showCatName val="0"/>
          <c:showSerName val="0"/>
          <c:showPercent val="0"/>
          <c:showBubbleSize val="0"/>
        </c:dLbls>
        <c:gapWidth val="150"/>
        <c:axId val="41144320"/>
        <c:axId val="41145856"/>
      </c:barChart>
      <c:catAx>
        <c:axId val="41144320"/>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41145856"/>
        <c:crosses val="autoZero"/>
        <c:auto val="1"/>
        <c:lblAlgn val="ctr"/>
        <c:lblOffset val="100"/>
        <c:noMultiLvlLbl val="0"/>
      </c:catAx>
      <c:valAx>
        <c:axId val="41145856"/>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1144320"/>
        <c:crosses val="autoZero"/>
        <c:crossBetween val="between"/>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7.1383116178309475E-2"/>
          <c:y val="3.1522320246945172E-2"/>
          <c:w val="0.89015841437926568"/>
          <c:h val="0.7963437317724642"/>
        </c:manualLayout>
      </c:layout>
      <c:lineChart>
        <c:grouping val="standard"/>
        <c:varyColors val="0"/>
        <c:ser>
          <c:idx val="0"/>
          <c:order val="0"/>
          <c:tx>
            <c:strRef>
              <c:f>'[diagram kav utförare ny.xlsx]Datablad'!$B$3</c:f>
              <c:strCache>
                <c:ptCount val="1"/>
                <c:pt idx="0">
                  <c:v>Privata företag</c:v>
                </c:pt>
              </c:strCache>
            </c:strRef>
          </c:tx>
          <c:spPr>
            <a:ln w="25400">
              <a:solidFill>
                <a:srgbClr val="000000"/>
              </a:solidFill>
              <a:prstDash val="solid"/>
            </a:ln>
          </c:spPr>
          <c:marker>
            <c:symbol val="none"/>
          </c:marker>
          <c:cat>
            <c:strRef>
              <c:f>'[diagram kav utförare ny.xlsx]Datablad'!$A$4:$A$8</c:f>
              <c:strCache>
                <c:ptCount val="5"/>
                <c:pt idx="0">
                  <c:v>2007</c:v>
                </c:pt>
                <c:pt idx="1">
                  <c:v>2008</c:v>
                </c:pt>
                <c:pt idx="2">
                  <c:v>2009</c:v>
                </c:pt>
                <c:pt idx="3">
                  <c:v>2010</c:v>
                </c:pt>
                <c:pt idx="4">
                  <c:v>2011</c:v>
                </c:pt>
              </c:strCache>
            </c:strRef>
          </c:cat>
          <c:val>
            <c:numRef>
              <c:f>'[diagram kav utförare ny.xlsx]Datablad'!$B$4:$B$8</c:f>
              <c:numCache>
                <c:formatCode>0.0</c:formatCode>
                <c:ptCount val="5"/>
                <c:pt idx="0">
                  <c:v>51.093195000000001</c:v>
                </c:pt>
                <c:pt idx="1">
                  <c:v>59.461057000000004</c:v>
                </c:pt>
                <c:pt idx="2">
                  <c:v>66.995298000000005</c:v>
                </c:pt>
                <c:pt idx="3">
                  <c:v>75.05580599999999</c:v>
                </c:pt>
                <c:pt idx="4">
                  <c:v>81.76776799999999</c:v>
                </c:pt>
              </c:numCache>
            </c:numRef>
          </c:val>
          <c:smooth val="0"/>
        </c:ser>
        <c:ser>
          <c:idx val="1"/>
          <c:order val="1"/>
          <c:tx>
            <c:strRef>
              <c:f>'[diagram kav utförare ny.xlsx]Datablad'!$C$3</c:f>
              <c:strCache>
                <c:ptCount val="1"/>
                <c:pt idx="0">
                  <c:v>Offentliga leverantörer</c:v>
                </c:pt>
              </c:strCache>
            </c:strRef>
          </c:tx>
          <c:spPr>
            <a:ln w="25400">
              <a:solidFill>
                <a:srgbClr val="000000"/>
              </a:solidFill>
              <a:prstDash val="dash"/>
            </a:ln>
          </c:spPr>
          <c:marker>
            <c:symbol val="none"/>
          </c:marker>
          <c:cat>
            <c:strRef>
              <c:f>'[diagram kav utförare ny.xlsx]Datablad'!$A$4:$A$8</c:f>
              <c:strCache>
                <c:ptCount val="5"/>
                <c:pt idx="0">
                  <c:v>2007</c:v>
                </c:pt>
                <c:pt idx="1">
                  <c:v>2008</c:v>
                </c:pt>
                <c:pt idx="2">
                  <c:v>2009</c:v>
                </c:pt>
                <c:pt idx="3">
                  <c:v>2010</c:v>
                </c:pt>
                <c:pt idx="4">
                  <c:v>2011</c:v>
                </c:pt>
              </c:strCache>
            </c:strRef>
          </c:cat>
          <c:val>
            <c:numRef>
              <c:f>'[diagram kav utförare ny.xlsx]Datablad'!$C$4:$C$8</c:f>
              <c:numCache>
                <c:formatCode>0.0</c:formatCode>
                <c:ptCount val="5"/>
                <c:pt idx="0">
                  <c:v>16.908681000000001</c:v>
                </c:pt>
                <c:pt idx="1">
                  <c:v>16.142719</c:v>
                </c:pt>
                <c:pt idx="2">
                  <c:v>18.487984000000001</c:v>
                </c:pt>
                <c:pt idx="3">
                  <c:v>20.110167000000001</c:v>
                </c:pt>
                <c:pt idx="4">
                  <c:v>19.141364999999997</c:v>
                </c:pt>
              </c:numCache>
            </c:numRef>
          </c:val>
          <c:smooth val="0"/>
        </c:ser>
        <c:ser>
          <c:idx val="2"/>
          <c:order val="2"/>
          <c:tx>
            <c:strRef>
              <c:f>'[diagram kav utförare ny.xlsx]Datablad'!$D$3</c:f>
              <c:strCache>
                <c:ptCount val="1"/>
                <c:pt idx="0">
                  <c:v>Föreningar och stiftelser</c:v>
                </c:pt>
              </c:strCache>
            </c:strRef>
          </c:tx>
          <c:spPr>
            <a:ln w="25400">
              <a:solidFill>
                <a:schemeClr val="bg1">
                  <a:lumMod val="50000"/>
                </a:schemeClr>
              </a:solidFill>
              <a:prstDash val="solid"/>
            </a:ln>
          </c:spPr>
          <c:marker>
            <c:symbol val="none"/>
          </c:marker>
          <c:cat>
            <c:strRef>
              <c:f>'[diagram kav utförare ny.xlsx]Datablad'!$A$4:$A$8</c:f>
              <c:strCache>
                <c:ptCount val="5"/>
                <c:pt idx="0">
                  <c:v>2007</c:v>
                </c:pt>
                <c:pt idx="1">
                  <c:v>2008</c:v>
                </c:pt>
                <c:pt idx="2">
                  <c:v>2009</c:v>
                </c:pt>
                <c:pt idx="3">
                  <c:v>2010</c:v>
                </c:pt>
                <c:pt idx="4">
                  <c:v>2011</c:v>
                </c:pt>
              </c:strCache>
            </c:strRef>
          </c:cat>
          <c:val>
            <c:numRef>
              <c:f>'[diagram kav utförare ny.xlsx]Datablad'!$D$4:$D$8</c:f>
              <c:numCache>
                <c:formatCode>0.0</c:formatCode>
                <c:ptCount val="5"/>
                <c:pt idx="0">
                  <c:v>11.757633</c:v>
                </c:pt>
                <c:pt idx="1">
                  <c:v>12.710773999999999</c:v>
                </c:pt>
                <c:pt idx="2">
                  <c:v>13.518861999999999</c:v>
                </c:pt>
                <c:pt idx="3">
                  <c:v>14.022838</c:v>
                </c:pt>
                <c:pt idx="4">
                  <c:v>15.219254999999999</c:v>
                </c:pt>
              </c:numCache>
            </c:numRef>
          </c:val>
          <c:smooth val="0"/>
        </c:ser>
        <c:ser>
          <c:idx val="3"/>
          <c:order val="3"/>
          <c:tx>
            <c:strRef>
              <c:f>'[diagram kav utförare ny.xlsx]Datablad'!$E$3</c:f>
              <c:strCache>
                <c:ptCount val="1"/>
                <c:pt idx="0">
                  <c:v>Hushåll och enskilda</c:v>
                </c:pt>
              </c:strCache>
            </c:strRef>
          </c:tx>
          <c:spPr>
            <a:ln w="25400">
              <a:solidFill>
                <a:schemeClr val="tx1"/>
              </a:solidFill>
              <a:prstDash val="sysDash"/>
            </a:ln>
          </c:spPr>
          <c:marker>
            <c:symbol val="none"/>
          </c:marker>
          <c:cat>
            <c:strRef>
              <c:f>'[diagram kav utförare ny.xlsx]Datablad'!$A$4:$A$8</c:f>
              <c:strCache>
                <c:ptCount val="5"/>
                <c:pt idx="0">
                  <c:v>2007</c:v>
                </c:pt>
                <c:pt idx="1">
                  <c:v>2008</c:v>
                </c:pt>
                <c:pt idx="2">
                  <c:v>2009</c:v>
                </c:pt>
                <c:pt idx="3">
                  <c:v>2010</c:v>
                </c:pt>
                <c:pt idx="4">
                  <c:v>2011</c:v>
                </c:pt>
              </c:strCache>
            </c:strRef>
          </c:cat>
          <c:val>
            <c:numRef>
              <c:f>'[diagram kav utförare ny.xlsx]Datablad'!$E$4:$E$8</c:f>
              <c:numCache>
                <c:formatCode>0.0</c:formatCode>
                <c:ptCount val="5"/>
                <c:pt idx="0">
                  <c:v>1.196685</c:v>
                </c:pt>
                <c:pt idx="1">
                  <c:v>1.1742889999999999</c:v>
                </c:pt>
                <c:pt idx="2">
                  <c:v>1.25315</c:v>
                </c:pt>
                <c:pt idx="3">
                  <c:v>1.466855</c:v>
                </c:pt>
                <c:pt idx="4">
                  <c:v>1.341442</c:v>
                </c:pt>
              </c:numCache>
            </c:numRef>
          </c:val>
          <c:smooth val="0"/>
        </c:ser>
        <c:dLbls>
          <c:showLegendKey val="0"/>
          <c:showVal val="0"/>
          <c:showCatName val="0"/>
          <c:showSerName val="0"/>
          <c:showPercent val="0"/>
          <c:showBubbleSize val="0"/>
        </c:dLbls>
        <c:marker val="1"/>
        <c:smooth val="0"/>
        <c:axId val="41206144"/>
        <c:axId val="41207680"/>
      </c:lineChart>
      <c:catAx>
        <c:axId val="41206144"/>
        <c:scaling>
          <c:orientation val="minMax"/>
        </c:scaling>
        <c:delete val="0"/>
        <c:axPos val="b"/>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41207680"/>
        <c:crosses val="autoZero"/>
        <c:auto val="1"/>
        <c:lblAlgn val="ctr"/>
        <c:lblOffset val="100"/>
        <c:noMultiLvlLbl val="0"/>
      </c:catAx>
      <c:valAx>
        <c:axId val="4120768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1206144"/>
        <c:crossesAt val="1"/>
        <c:crossBetween val="midCat"/>
      </c:valAx>
      <c:spPr>
        <a:noFill/>
        <a:ln w="3175">
          <a:solidFill>
            <a:srgbClr val="000000"/>
          </a:solidFill>
          <a:prstDash val="solid"/>
        </a:ln>
      </c:spPr>
    </c:plotArea>
    <c:legend>
      <c:legendPos val="b"/>
      <c:layout>
        <c:manualLayout>
          <c:xMode val="edge"/>
          <c:yMode val="edge"/>
          <c:x val="9.1268053504936109E-2"/>
          <c:y val="4.4523051196250246E-2"/>
          <c:w val="0.31157025162029911"/>
          <c:h val="0.22261525598125123"/>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5.6748015873015874E-2"/>
          <c:y val="3.5612847222222223E-2"/>
          <c:w val="0.94010218253968247"/>
          <c:h val="0.62768159722222228"/>
        </c:manualLayout>
      </c:layout>
      <c:barChart>
        <c:barDir val="col"/>
        <c:grouping val="clustered"/>
        <c:varyColors val="0"/>
        <c:ser>
          <c:idx val="0"/>
          <c:order val="0"/>
          <c:tx>
            <c:strRef>
              <c:f>Datablad!$B$6:$B$7</c:f>
              <c:strCache>
                <c:ptCount val="1"/>
                <c:pt idx="0">
                  <c:v>Före vårdval</c:v>
                </c:pt>
              </c:strCache>
            </c:strRef>
          </c:tx>
          <c:spPr>
            <a:solidFill>
              <a:srgbClr val="000000"/>
            </a:solidFill>
            <a:ln w="25400">
              <a:noFill/>
            </a:ln>
          </c:spPr>
          <c:invertIfNegative val="0"/>
          <c:cat>
            <c:strRef>
              <c:f>Datablad!$A$8:$A$30</c:f>
              <c:strCache>
                <c:ptCount val="23"/>
                <c:pt idx="0">
                  <c:v>Stockholm</c:v>
                </c:pt>
                <c:pt idx="1">
                  <c:v>Västmanland</c:v>
                </c:pt>
                <c:pt idx="2">
                  <c:v>Halland</c:v>
                </c:pt>
                <c:pt idx="3">
                  <c:v>Skåne</c:v>
                </c:pt>
                <c:pt idx="4">
                  <c:v>Västra Götaland</c:v>
                </c:pt>
                <c:pt idx="5">
                  <c:v>Uppsala</c:v>
                </c:pt>
                <c:pt idx="6">
                  <c:v>Jönköping</c:v>
                </c:pt>
                <c:pt idx="7">
                  <c:v>Blekinge</c:v>
                </c:pt>
                <c:pt idx="8">
                  <c:v>Södermanland</c:v>
                </c:pt>
                <c:pt idx="9">
                  <c:v>Gävleborg</c:v>
                </c:pt>
                <c:pt idx="10">
                  <c:v>Kronoberg</c:v>
                </c:pt>
                <c:pt idx="11">
                  <c:v>Västernorrland</c:v>
                </c:pt>
                <c:pt idx="12">
                  <c:v>Gotland</c:v>
                </c:pt>
                <c:pt idx="13">
                  <c:v>Tiohundranämnden</c:v>
                </c:pt>
                <c:pt idx="14">
                  <c:v>Värmland</c:v>
                </c:pt>
                <c:pt idx="15">
                  <c:v>Kalmar</c:v>
                </c:pt>
                <c:pt idx="16">
                  <c:v>Östergötland</c:v>
                </c:pt>
                <c:pt idx="17">
                  <c:v>Västerbotten</c:v>
                </c:pt>
                <c:pt idx="18">
                  <c:v>Jämtland</c:v>
                </c:pt>
                <c:pt idx="19">
                  <c:v>Norrbotten</c:v>
                </c:pt>
                <c:pt idx="20">
                  <c:v>Örebro</c:v>
                </c:pt>
                <c:pt idx="21">
                  <c:v>Dalarna</c:v>
                </c:pt>
                <c:pt idx="22">
                  <c:v>Riket</c:v>
                </c:pt>
              </c:strCache>
            </c:strRef>
          </c:cat>
          <c:val>
            <c:numRef>
              <c:f>Datablad!$B$8:$B$30</c:f>
              <c:numCache>
                <c:formatCode>General</c:formatCode>
                <c:ptCount val="23"/>
                <c:pt idx="0">
                  <c:v>54</c:v>
                </c:pt>
                <c:pt idx="1">
                  <c:v>60</c:v>
                </c:pt>
                <c:pt idx="2">
                  <c:v>34</c:v>
                </c:pt>
                <c:pt idx="3">
                  <c:v>35</c:v>
                </c:pt>
                <c:pt idx="4">
                  <c:v>22</c:v>
                </c:pt>
                <c:pt idx="5">
                  <c:v>40</c:v>
                </c:pt>
                <c:pt idx="6">
                  <c:v>15</c:v>
                </c:pt>
                <c:pt idx="7">
                  <c:v>28.999999999999996</c:v>
                </c:pt>
                <c:pt idx="8">
                  <c:v>18</c:v>
                </c:pt>
                <c:pt idx="9">
                  <c:v>24</c:v>
                </c:pt>
                <c:pt idx="10">
                  <c:v>19</c:v>
                </c:pt>
                <c:pt idx="11">
                  <c:v>18</c:v>
                </c:pt>
                <c:pt idx="12">
                  <c:v>25</c:v>
                </c:pt>
                <c:pt idx="13">
                  <c:v>25</c:v>
                </c:pt>
                <c:pt idx="14">
                  <c:v>9</c:v>
                </c:pt>
                <c:pt idx="15">
                  <c:v>18</c:v>
                </c:pt>
                <c:pt idx="16">
                  <c:v>14.000000000000002</c:v>
                </c:pt>
                <c:pt idx="17">
                  <c:v>6</c:v>
                </c:pt>
                <c:pt idx="18">
                  <c:v>11</c:v>
                </c:pt>
                <c:pt idx="19">
                  <c:v>6</c:v>
                </c:pt>
                <c:pt idx="20">
                  <c:v>13</c:v>
                </c:pt>
                <c:pt idx="21">
                  <c:v>3</c:v>
                </c:pt>
                <c:pt idx="22">
                  <c:v>28.000000000000004</c:v>
                </c:pt>
              </c:numCache>
            </c:numRef>
          </c:val>
        </c:ser>
        <c:ser>
          <c:idx val="1"/>
          <c:order val="1"/>
          <c:tx>
            <c:strRef>
              <c:f>Datablad!$C$6:$C$7</c:f>
              <c:strCache>
                <c:ptCount val="1"/>
                <c:pt idx="0">
                  <c:v>September 2010</c:v>
                </c:pt>
              </c:strCache>
            </c:strRef>
          </c:tx>
          <c:spPr>
            <a:solidFill>
              <a:srgbClr val="808080"/>
            </a:solidFill>
            <a:ln w="25400">
              <a:noFill/>
            </a:ln>
          </c:spPr>
          <c:invertIfNegative val="0"/>
          <c:cat>
            <c:strRef>
              <c:f>Datablad!$A$8:$A$30</c:f>
              <c:strCache>
                <c:ptCount val="23"/>
                <c:pt idx="0">
                  <c:v>Stockholm</c:v>
                </c:pt>
                <c:pt idx="1">
                  <c:v>Västmanland</c:v>
                </c:pt>
                <c:pt idx="2">
                  <c:v>Halland</c:v>
                </c:pt>
                <c:pt idx="3">
                  <c:v>Skåne</c:v>
                </c:pt>
                <c:pt idx="4">
                  <c:v>Västra Götaland</c:v>
                </c:pt>
                <c:pt idx="5">
                  <c:v>Uppsala</c:v>
                </c:pt>
                <c:pt idx="6">
                  <c:v>Jönköping</c:v>
                </c:pt>
                <c:pt idx="7">
                  <c:v>Blekinge</c:v>
                </c:pt>
                <c:pt idx="8">
                  <c:v>Södermanland</c:v>
                </c:pt>
                <c:pt idx="9">
                  <c:v>Gävleborg</c:v>
                </c:pt>
                <c:pt idx="10">
                  <c:v>Kronoberg</c:v>
                </c:pt>
                <c:pt idx="11">
                  <c:v>Västernorrland</c:v>
                </c:pt>
                <c:pt idx="12">
                  <c:v>Gotland</c:v>
                </c:pt>
                <c:pt idx="13">
                  <c:v>Tiohundranämnden</c:v>
                </c:pt>
                <c:pt idx="14">
                  <c:v>Värmland</c:v>
                </c:pt>
                <c:pt idx="15">
                  <c:v>Kalmar</c:v>
                </c:pt>
                <c:pt idx="16">
                  <c:v>Östergötland</c:v>
                </c:pt>
                <c:pt idx="17">
                  <c:v>Västerbotten</c:v>
                </c:pt>
                <c:pt idx="18">
                  <c:v>Jämtland</c:v>
                </c:pt>
                <c:pt idx="19">
                  <c:v>Norrbotten</c:v>
                </c:pt>
                <c:pt idx="20">
                  <c:v>Örebro</c:v>
                </c:pt>
                <c:pt idx="21">
                  <c:v>Dalarna</c:v>
                </c:pt>
                <c:pt idx="22">
                  <c:v>Riket</c:v>
                </c:pt>
              </c:strCache>
            </c:strRef>
          </c:cat>
          <c:val>
            <c:numRef>
              <c:f>Datablad!$C$8:$C$30</c:f>
              <c:numCache>
                <c:formatCode>General</c:formatCode>
                <c:ptCount val="23"/>
                <c:pt idx="0">
                  <c:v>62</c:v>
                </c:pt>
                <c:pt idx="1">
                  <c:v>63</c:v>
                </c:pt>
                <c:pt idx="2">
                  <c:v>49</c:v>
                </c:pt>
                <c:pt idx="3">
                  <c:v>44</c:v>
                </c:pt>
                <c:pt idx="4">
                  <c:v>44</c:v>
                </c:pt>
                <c:pt idx="5">
                  <c:v>41</c:v>
                </c:pt>
                <c:pt idx="6">
                  <c:v>38</c:v>
                </c:pt>
                <c:pt idx="7">
                  <c:v>38</c:v>
                </c:pt>
                <c:pt idx="8">
                  <c:v>30</c:v>
                </c:pt>
                <c:pt idx="9">
                  <c:v>28.999999999999996</c:v>
                </c:pt>
                <c:pt idx="10">
                  <c:v>28.999999999999996</c:v>
                </c:pt>
                <c:pt idx="11">
                  <c:v>23</c:v>
                </c:pt>
                <c:pt idx="12">
                  <c:v>25</c:v>
                </c:pt>
                <c:pt idx="13">
                  <c:v>25</c:v>
                </c:pt>
                <c:pt idx="14">
                  <c:v>25</c:v>
                </c:pt>
                <c:pt idx="15">
                  <c:v>18</c:v>
                </c:pt>
                <c:pt idx="16">
                  <c:v>18</c:v>
                </c:pt>
                <c:pt idx="17">
                  <c:v>6</c:v>
                </c:pt>
                <c:pt idx="18">
                  <c:v>11</c:v>
                </c:pt>
                <c:pt idx="19">
                  <c:v>11</c:v>
                </c:pt>
                <c:pt idx="20">
                  <c:v>13</c:v>
                </c:pt>
                <c:pt idx="21">
                  <c:v>9</c:v>
                </c:pt>
                <c:pt idx="22">
                  <c:v>38</c:v>
                </c:pt>
              </c:numCache>
            </c:numRef>
          </c:val>
        </c:ser>
        <c:ser>
          <c:idx val="2"/>
          <c:order val="2"/>
          <c:tx>
            <c:strRef>
              <c:f>Datablad!$D$6:$D$7</c:f>
              <c:strCache>
                <c:ptCount val="1"/>
                <c:pt idx="0">
                  <c:v>Oktober 2011</c:v>
                </c:pt>
              </c:strCache>
            </c:strRef>
          </c:tx>
          <c:spPr>
            <a:solidFill>
              <a:srgbClr val="C0C0C0"/>
            </a:solidFill>
            <a:ln w="25400">
              <a:noFill/>
            </a:ln>
          </c:spPr>
          <c:invertIfNegative val="0"/>
          <c:cat>
            <c:strRef>
              <c:f>Datablad!$A$8:$A$30</c:f>
              <c:strCache>
                <c:ptCount val="23"/>
                <c:pt idx="0">
                  <c:v>Stockholm</c:v>
                </c:pt>
                <c:pt idx="1">
                  <c:v>Västmanland</c:v>
                </c:pt>
                <c:pt idx="2">
                  <c:v>Halland</c:v>
                </c:pt>
                <c:pt idx="3">
                  <c:v>Skåne</c:v>
                </c:pt>
                <c:pt idx="4">
                  <c:v>Västra Götaland</c:v>
                </c:pt>
                <c:pt idx="5">
                  <c:v>Uppsala</c:v>
                </c:pt>
                <c:pt idx="6">
                  <c:v>Jönköping</c:v>
                </c:pt>
                <c:pt idx="7">
                  <c:v>Blekinge</c:v>
                </c:pt>
                <c:pt idx="8">
                  <c:v>Södermanland</c:v>
                </c:pt>
                <c:pt idx="9">
                  <c:v>Gävleborg</c:v>
                </c:pt>
                <c:pt idx="10">
                  <c:v>Kronoberg</c:v>
                </c:pt>
                <c:pt idx="11">
                  <c:v>Västernorrland</c:v>
                </c:pt>
                <c:pt idx="12">
                  <c:v>Gotland</c:v>
                </c:pt>
                <c:pt idx="13">
                  <c:v>Tiohundranämnden</c:v>
                </c:pt>
                <c:pt idx="14">
                  <c:v>Värmland</c:v>
                </c:pt>
                <c:pt idx="15">
                  <c:v>Kalmar</c:v>
                </c:pt>
                <c:pt idx="16">
                  <c:v>Östergötland</c:v>
                </c:pt>
                <c:pt idx="17">
                  <c:v>Västerbotten</c:v>
                </c:pt>
                <c:pt idx="18">
                  <c:v>Jämtland</c:v>
                </c:pt>
                <c:pt idx="19">
                  <c:v>Norrbotten</c:v>
                </c:pt>
                <c:pt idx="20">
                  <c:v>Örebro</c:v>
                </c:pt>
                <c:pt idx="21">
                  <c:v>Dalarna</c:v>
                </c:pt>
                <c:pt idx="22">
                  <c:v>Riket</c:v>
                </c:pt>
              </c:strCache>
            </c:strRef>
          </c:cat>
          <c:val>
            <c:numRef>
              <c:f>Datablad!$D$8:$D$30</c:f>
              <c:numCache>
                <c:formatCode>General</c:formatCode>
                <c:ptCount val="23"/>
                <c:pt idx="0">
                  <c:v>65</c:v>
                </c:pt>
                <c:pt idx="1">
                  <c:v>61</c:v>
                </c:pt>
                <c:pt idx="2">
                  <c:v>50</c:v>
                </c:pt>
                <c:pt idx="3">
                  <c:v>45</c:v>
                </c:pt>
                <c:pt idx="4">
                  <c:v>45</c:v>
                </c:pt>
                <c:pt idx="5">
                  <c:v>43</c:v>
                </c:pt>
                <c:pt idx="6">
                  <c:v>39</c:v>
                </c:pt>
                <c:pt idx="7">
                  <c:v>38</c:v>
                </c:pt>
                <c:pt idx="8">
                  <c:v>35</c:v>
                </c:pt>
                <c:pt idx="9">
                  <c:v>33</c:v>
                </c:pt>
                <c:pt idx="10">
                  <c:v>33</c:v>
                </c:pt>
                <c:pt idx="11">
                  <c:v>30</c:v>
                </c:pt>
                <c:pt idx="12">
                  <c:v>25</c:v>
                </c:pt>
                <c:pt idx="13">
                  <c:v>25</c:v>
                </c:pt>
                <c:pt idx="14">
                  <c:v>24</c:v>
                </c:pt>
                <c:pt idx="15">
                  <c:v>20</c:v>
                </c:pt>
                <c:pt idx="16">
                  <c:v>19</c:v>
                </c:pt>
                <c:pt idx="17">
                  <c:v>18</c:v>
                </c:pt>
                <c:pt idx="18">
                  <c:v>17</c:v>
                </c:pt>
                <c:pt idx="19">
                  <c:v>15</c:v>
                </c:pt>
                <c:pt idx="20">
                  <c:v>13</c:v>
                </c:pt>
                <c:pt idx="21">
                  <c:v>11</c:v>
                </c:pt>
                <c:pt idx="22">
                  <c:v>40</c:v>
                </c:pt>
              </c:numCache>
            </c:numRef>
          </c:val>
        </c:ser>
        <c:dLbls>
          <c:showLegendKey val="0"/>
          <c:showVal val="0"/>
          <c:showCatName val="0"/>
          <c:showSerName val="0"/>
          <c:showPercent val="0"/>
          <c:showBubbleSize val="0"/>
        </c:dLbls>
        <c:gapWidth val="150"/>
        <c:axId val="41218432"/>
        <c:axId val="41219968"/>
      </c:barChart>
      <c:catAx>
        <c:axId val="41218432"/>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41219968"/>
        <c:crosses val="autoZero"/>
        <c:auto val="1"/>
        <c:lblAlgn val="ctr"/>
        <c:lblOffset val="100"/>
        <c:noMultiLvlLbl val="0"/>
      </c:catAx>
      <c:valAx>
        <c:axId val="41219968"/>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1218432"/>
        <c:crosses val="autoZero"/>
        <c:crossBetween val="between"/>
      </c:valAx>
      <c:spPr>
        <a:noFill/>
        <a:ln w="3175">
          <a:solidFill>
            <a:srgbClr val="000000"/>
          </a:solidFill>
          <a:prstDash val="solid"/>
        </a:ln>
      </c:spPr>
    </c:plotArea>
    <c:legend>
      <c:legendPos val="r"/>
      <c:layout>
        <c:manualLayout>
          <c:xMode val="edge"/>
          <c:yMode val="edge"/>
          <c:x val="0.50078740157480317"/>
          <c:y val="7.4889867841409691E-2"/>
          <c:w val="0.43464566929133858"/>
          <c:h val="0.1321585903083700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6.4247268517689748E-2"/>
          <c:y val="3.5758292121299974E-2"/>
          <c:w val="0.92943745288404356"/>
          <c:h val="0.65208265784901831"/>
        </c:manualLayout>
      </c:layout>
      <c:barChart>
        <c:barDir val="col"/>
        <c:grouping val="clustered"/>
        <c:varyColors val="0"/>
        <c:ser>
          <c:idx val="0"/>
          <c:order val="0"/>
          <c:tx>
            <c:strRef>
              <c:f>Datablad!$B$2</c:f>
              <c:strCache>
                <c:ptCount val="1"/>
                <c:pt idx="0">
                  <c:v>Differens mätperiod-målvärde</c:v>
                </c:pt>
              </c:strCache>
            </c:strRef>
          </c:tx>
          <c:spPr>
            <a:solidFill>
              <a:srgbClr val="000000"/>
            </a:solidFill>
            <a:ln w="25400">
              <a:noFill/>
            </a:ln>
          </c:spPr>
          <c:invertIfNegative val="0"/>
          <c:cat>
            <c:strRef>
              <c:f>Datablad!$A$3:$A$24</c:f>
              <c:strCache>
                <c:ptCount val="22"/>
                <c:pt idx="0">
                  <c:v>Blekinge</c:v>
                </c:pt>
                <c:pt idx="1">
                  <c:v>Västerbotten</c:v>
                </c:pt>
                <c:pt idx="2">
                  <c:v>Gotland</c:v>
                </c:pt>
                <c:pt idx="3">
                  <c:v>Gävleborg</c:v>
                </c:pt>
                <c:pt idx="4">
                  <c:v>Östergötland</c:v>
                </c:pt>
                <c:pt idx="5">
                  <c:v>Kalmar</c:v>
                </c:pt>
                <c:pt idx="6">
                  <c:v>Dalarna</c:v>
                </c:pt>
                <c:pt idx="7">
                  <c:v>Västernorrland</c:v>
                </c:pt>
                <c:pt idx="8">
                  <c:v>Norrbotten</c:v>
                </c:pt>
                <c:pt idx="9">
                  <c:v>Kronoberg</c:v>
                </c:pt>
                <c:pt idx="10">
                  <c:v>Värmland</c:v>
                </c:pt>
                <c:pt idx="11">
                  <c:v>Jämtland</c:v>
                </c:pt>
                <c:pt idx="12">
                  <c:v>Västmanland</c:v>
                </c:pt>
                <c:pt idx="13">
                  <c:v>Halland</c:v>
                </c:pt>
                <c:pt idx="14">
                  <c:v>Jönköping</c:v>
                </c:pt>
                <c:pt idx="15">
                  <c:v>Skåne</c:v>
                </c:pt>
                <c:pt idx="16">
                  <c:v>Örebro</c:v>
                </c:pt>
                <c:pt idx="17">
                  <c:v>Södermanland</c:v>
                </c:pt>
                <c:pt idx="18">
                  <c:v>Västra Götaland</c:v>
                </c:pt>
                <c:pt idx="19">
                  <c:v>Stockholm</c:v>
                </c:pt>
                <c:pt idx="20">
                  <c:v>Uppsala</c:v>
                </c:pt>
                <c:pt idx="21">
                  <c:v>Riket</c:v>
                </c:pt>
              </c:strCache>
            </c:strRef>
          </c:cat>
          <c:val>
            <c:numRef>
              <c:f>Datablad!$B$3:$B$24</c:f>
              <c:numCache>
                <c:formatCode>0</c:formatCode>
                <c:ptCount val="22"/>
                <c:pt idx="0" formatCode="General">
                  <c:v>-11</c:v>
                </c:pt>
                <c:pt idx="1">
                  <c:v>-4</c:v>
                </c:pt>
                <c:pt idx="2">
                  <c:v>-2</c:v>
                </c:pt>
                <c:pt idx="3">
                  <c:v>0</c:v>
                </c:pt>
                <c:pt idx="4">
                  <c:v>5</c:v>
                </c:pt>
                <c:pt idx="5">
                  <c:v>6</c:v>
                </c:pt>
                <c:pt idx="6">
                  <c:v>6</c:v>
                </c:pt>
                <c:pt idx="7">
                  <c:v>6</c:v>
                </c:pt>
                <c:pt idx="8">
                  <c:v>6</c:v>
                </c:pt>
                <c:pt idx="9">
                  <c:v>8</c:v>
                </c:pt>
                <c:pt idx="10">
                  <c:v>11</c:v>
                </c:pt>
                <c:pt idx="11">
                  <c:v>11</c:v>
                </c:pt>
                <c:pt idx="12">
                  <c:v>12</c:v>
                </c:pt>
                <c:pt idx="13">
                  <c:v>14</c:v>
                </c:pt>
                <c:pt idx="14">
                  <c:v>15</c:v>
                </c:pt>
                <c:pt idx="15">
                  <c:v>16</c:v>
                </c:pt>
                <c:pt idx="16">
                  <c:v>18</c:v>
                </c:pt>
                <c:pt idx="17">
                  <c:v>20</c:v>
                </c:pt>
                <c:pt idx="18">
                  <c:v>21</c:v>
                </c:pt>
                <c:pt idx="19">
                  <c:v>22</c:v>
                </c:pt>
                <c:pt idx="20">
                  <c:v>32</c:v>
                </c:pt>
                <c:pt idx="21">
                  <c:v>10.095238095238095</c:v>
                </c:pt>
              </c:numCache>
            </c:numRef>
          </c:val>
        </c:ser>
        <c:dLbls>
          <c:showLegendKey val="0"/>
          <c:showVal val="0"/>
          <c:showCatName val="0"/>
          <c:showSerName val="0"/>
          <c:showPercent val="0"/>
          <c:showBubbleSize val="0"/>
        </c:dLbls>
        <c:gapWidth val="150"/>
        <c:axId val="41279872"/>
        <c:axId val="41281408"/>
      </c:barChart>
      <c:catAx>
        <c:axId val="41279872"/>
        <c:scaling>
          <c:orientation val="minMax"/>
        </c:scaling>
        <c:delete val="0"/>
        <c:axPos val="b"/>
        <c:majorTickMark val="cross"/>
        <c:minorTickMark val="none"/>
        <c:tickLblPos val="low"/>
        <c:spPr>
          <a:ln w="3175" cmpd="sng">
            <a:solidFill>
              <a:sysClr val="windowText" lastClr="000000">
                <a:lumMod val="100000"/>
              </a:sysClr>
            </a:solidFill>
          </a:ln>
        </c:spPr>
        <c:txPr>
          <a:bodyPr rot="-5400000" vert="horz"/>
          <a:lstStyle/>
          <a:p>
            <a:pPr>
              <a:defRPr/>
            </a:pPr>
            <a:endParaRPr lang="sv-SE"/>
          </a:p>
        </c:txPr>
        <c:crossAx val="41281408"/>
        <c:crosses val="autoZero"/>
        <c:auto val="1"/>
        <c:lblAlgn val="ctr"/>
        <c:lblOffset val="100"/>
        <c:noMultiLvlLbl val="0"/>
      </c:catAx>
      <c:valAx>
        <c:axId val="41281408"/>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1279872"/>
        <c:crosses val="autoZero"/>
        <c:crossBetween val="between"/>
      </c:valAx>
      <c:spPr>
        <a:noFill/>
        <a:ln w="3175">
          <a:solidFill>
            <a:srgbClr val="000000"/>
          </a:solidFill>
          <a:prstDash val="solid"/>
        </a:ln>
      </c:spPr>
    </c:plotArea>
    <c:legend>
      <c:legendPos val="r"/>
      <c:layout>
        <c:manualLayout>
          <c:xMode val="edge"/>
          <c:yMode val="edge"/>
          <c:x val="0.1073597361705344"/>
          <c:y val="8.4085092859492519E-2"/>
          <c:w val="0.22103475093933553"/>
          <c:h val="0.13276593609393555"/>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6.6658332210750057E-2"/>
          <c:y val="3.5626879275661612E-2"/>
          <c:w val="0.92389236111111106"/>
          <c:h val="0.6129437499999999"/>
        </c:manualLayout>
      </c:layout>
      <c:barChart>
        <c:barDir val="col"/>
        <c:grouping val="clustered"/>
        <c:varyColors val="0"/>
        <c:ser>
          <c:idx val="0"/>
          <c:order val="0"/>
          <c:tx>
            <c:strRef>
              <c:f>Datablad!$B$3</c:f>
              <c:strCache>
                <c:ptCount val="1"/>
                <c:pt idx="0">
                  <c:v>Slutenvård</c:v>
                </c:pt>
              </c:strCache>
            </c:strRef>
          </c:tx>
          <c:spPr>
            <a:solidFill>
              <a:srgbClr val="000000"/>
            </a:solidFill>
            <a:ln w="25400">
              <a:noFill/>
            </a:ln>
          </c:spPr>
          <c:invertIfNegative val="0"/>
          <c:cat>
            <c:strRef>
              <c:f>Datablad!$A$4:$A$11</c:f>
              <c:strCache>
                <c:ptCount val="8"/>
                <c:pt idx="0">
                  <c:v>Bemötande</c:v>
                </c:pt>
                <c:pt idx="1">
                  <c:v>Delaktighet</c:v>
                </c:pt>
                <c:pt idx="2">
                  <c:v>Information</c:v>
                </c:pt>
                <c:pt idx="3">
                  <c:v>Tillgänglighet</c:v>
                </c:pt>
                <c:pt idx="4">
                  <c:v>Förtroende</c:v>
                </c:pt>
                <c:pt idx="5">
                  <c:v>Upplevd nytta</c:v>
                </c:pt>
                <c:pt idx="6">
                  <c:v>Rekommendera</c:v>
                </c:pt>
                <c:pt idx="7">
                  <c:v>Helhetsintryck</c:v>
                </c:pt>
              </c:strCache>
            </c:strRef>
          </c:cat>
          <c:val>
            <c:numRef>
              <c:f>Datablad!$B$4:$B$11</c:f>
              <c:numCache>
                <c:formatCode>0</c:formatCode>
                <c:ptCount val="8"/>
                <c:pt idx="0">
                  <c:v>72.826086956521735</c:v>
                </c:pt>
                <c:pt idx="1">
                  <c:v>55.689981096408317</c:v>
                </c:pt>
                <c:pt idx="2">
                  <c:v>57.121471343028233</c:v>
                </c:pt>
                <c:pt idx="3">
                  <c:v>61.904761904761905</c:v>
                </c:pt>
                <c:pt idx="4">
                  <c:v>68.938547486033514</c:v>
                </c:pt>
                <c:pt idx="5">
                  <c:v>66.011342155009459</c:v>
                </c:pt>
                <c:pt idx="6">
                  <c:v>66.742424242424249</c:v>
                </c:pt>
                <c:pt idx="7">
                  <c:v>54.949476047904191</c:v>
                </c:pt>
              </c:numCache>
            </c:numRef>
          </c:val>
        </c:ser>
        <c:ser>
          <c:idx val="1"/>
          <c:order val="1"/>
          <c:tx>
            <c:strRef>
              <c:f>Datablad!$C$3</c:f>
              <c:strCache>
                <c:ptCount val="1"/>
                <c:pt idx="0">
                  <c:v>Öppenvård</c:v>
                </c:pt>
              </c:strCache>
            </c:strRef>
          </c:tx>
          <c:spPr>
            <a:solidFill>
              <a:srgbClr val="808080"/>
            </a:solidFill>
            <a:ln w="25400">
              <a:noFill/>
            </a:ln>
          </c:spPr>
          <c:invertIfNegative val="0"/>
          <c:cat>
            <c:strRef>
              <c:f>Datablad!$A$4:$A$11</c:f>
              <c:strCache>
                <c:ptCount val="8"/>
                <c:pt idx="0">
                  <c:v>Bemötande</c:v>
                </c:pt>
                <c:pt idx="1">
                  <c:v>Delaktighet</c:v>
                </c:pt>
                <c:pt idx="2">
                  <c:v>Information</c:v>
                </c:pt>
                <c:pt idx="3">
                  <c:v>Tillgänglighet</c:v>
                </c:pt>
                <c:pt idx="4">
                  <c:v>Förtroende</c:v>
                </c:pt>
                <c:pt idx="5">
                  <c:v>Upplevd nytta</c:v>
                </c:pt>
                <c:pt idx="6">
                  <c:v>Rekommendera</c:v>
                </c:pt>
                <c:pt idx="7">
                  <c:v>Helhetsintryck</c:v>
                </c:pt>
              </c:strCache>
            </c:strRef>
          </c:cat>
          <c:val>
            <c:numRef>
              <c:f>Datablad!$C$4:$C$11</c:f>
              <c:numCache>
                <c:formatCode>0</c:formatCode>
                <c:ptCount val="8"/>
                <c:pt idx="0">
                  <c:v>83.853085291919271</c:v>
                </c:pt>
                <c:pt idx="1">
                  <c:v>67.506697923643671</c:v>
                </c:pt>
                <c:pt idx="2">
                  <c:v>68.139220545167831</c:v>
                </c:pt>
                <c:pt idx="3">
                  <c:v>60.724485510289796</c:v>
                </c:pt>
                <c:pt idx="4">
                  <c:v>71.55751591984577</c:v>
                </c:pt>
                <c:pt idx="5">
                  <c:v>74.962352547477622</c:v>
                </c:pt>
                <c:pt idx="6">
                  <c:v>77.338144589434819</c:v>
                </c:pt>
                <c:pt idx="7">
                  <c:v>63.660232461602327</c:v>
                </c:pt>
              </c:numCache>
            </c:numRef>
          </c:val>
        </c:ser>
        <c:dLbls>
          <c:showLegendKey val="0"/>
          <c:showVal val="0"/>
          <c:showCatName val="0"/>
          <c:showSerName val="0"/>
          <c:showPercent val="0"/>
          <c:showBubbleSize val="0"/>
        </c:dLbls>
        <c:gapWidth val="150"/>
        <c:axId val="41564800"/>
        <c:axId val="41566592"/>
      </c:barChart>
      <c:catAx>
        <c:axId val="41564800"/>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41566592"/>
        <c:crosses val="autoZero"/>
        <c:auto val="1"/>
        <c:lblAlgn val="ctr"/>
        <c:lblOffset val="100"/>
        <c:noMultiLvlLbl val="0"/>
      </c:catAx>
      <c:valAx>
        <c:axId val="41566592"/>
        <c:scaling>
          <c:orientation val="minMax"/>
          <c:max val="100"/>
          <c:min val="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1564800"/>
        <c:crosses val="autoZero"/>
        <c:crossBetween val="between"/>
      </c:valAx>
      <c:spPr>
        <a:noFill/>
        <a:ln w="3175">
          <a:solidFill>
            <a:srgbClr val="000000"/>
          </a:solidFill>
          <a:prstDash val="solid"/>
        </a:ln>
      </c:spPr>
    </c:plotArea>
    <c:legend>
      <c:legendPos val="r"/>
      <c:layout>
        <c:manualLayout>
          <c:xMode val="edge"/>
          <c:yMode val="edge"/>
          <c:x val="0.1889763779527559"/>
          <c:y val="8.3700440528634359E-2"/>
          <c:w val="0.21540083080166161"/>
          <c:h val="0.1321585903083700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6.6540517081034159E-2"/>
          <c:y val="3.5594713656387666E-2"/>
          <c:w val="0.93030987661975328"/>
          <c:h val="0.67932394463907875"/>
        </c:manualLayout>
      </c:layout>
      <c:barChart>
        <c:barDir val="col"/>
        <c:grouping val="clustered"/>
        <c:varyColors val="0"/>
        <c:ser>
          <c:idx val="0"/>
          <c:order val="0"/>
          <c:tx>
            <c:strRef>
              <c:f>Datablad!$B$3</c:f>
              <c:strCache>
                <c:ptCount val="1"/>
                <c:pt idx="0">
                  <c:v>Boka tid</c:v>
                </c:pt>
              </c:strCache>
            </c:strRef>
          </c:tx>
          <c:spPr>
            <a:solidFill>
              <a:srgbClr val="000000"/>
            </a:solidFill>
            <a:ln w="25400">
              <a:noFill/>
            </a:ln>
          </c:spPr>
          <c:invertIfNegative val="0"/>
          <c:cat>
            <c:strRef>
              <c:f>Datablad!$A$4:$A$14</c:f>
              <c:strCache>
                <c:ptCount val="11"/>
                <c:pt idx="0">
                  <c:v>Sverige</c:v>
                </c:pt>
                <c:pt idx="1">
                  <c:v>Norge</c:v>
                </c:pt>
                <c:pt idx="2">
                  <c:v>Storbritannien</c:v>
                </c:pt>
                <c:pt idx="3">
                  <c:v>USA</c:v>
                </c:pt>
                <c:pt idx="4">
                  <c:v>Schweiz</c:v>
                </c:pt>
                <c:pt idx="5">
                  <c:v>Tyskland</c:v>
                </c:pt>
                <c:pt idx="6">
                  <c:v>Frankrike</c:v>
                </c:pt>
                <c:pt idx="7">
                  <c:v>Nederländerna</c:v>
                </c:pt>
                <c:pt idx="8">
                  <c:v>Nya Zeeland</c:v>
                </c:pt>
                <c:pt idx="9">
                  <c:v>Australien</c:v>
                </c:pt>
                <c:pt idx="10">
                  <c:v>Kanada</c:v>
                </c:pt>
              </c:strCache>
            </c:strRef>
          </c:cat>
          <c:val>
            <c:numRef>
              <c:f>Datablad!$B$4:$B$14</c:f>
              <c:numCache>
                <c:formatCode>General</c:formatCode>
                <c:ptCount val="11"/>
                <c:pt idx="0">
                  <c:v>66</c:v>
                </c:pt>
                <c:pt idx="1">
                  <c:v>51</c:v>
                </c:pt>
                <c:pt idx="2">
                  <c:v>40</c:v>
                </c:pt>
                <c:pt idx="3">
                  <c:v>30</c:v>
                </c:pt>
                <c:pt idx="4">
                  <c:v>30</c:v>
                </c:pt>
                <c:pt idx="5">
                  <c:v>22</c:v>
                </c:pt>
                <c:pt idx="6">
                  <c:v>17</c:v>
                </c:pt>
                <c:pt idx="7">
                  <c:v>13</c:v>
                </c:pt>
                <c:pt idx="8">
                  <c:v>13</c:v>
                </c:pt>
                <c:pt idx="9">
                  <c:v>8</c:v>
                </c:pt>
                <c:pt idx="10">
                  <c:v>7</c:v>
                </c:pt>
              </c:numCache>
            </c:numRef>
          </c:val>
        </c:ser>
        <c:ser>
          <c:idx val="1"/>
          <c:order val="1"/>
          <c:tx>
            <c:strRef>
              <c:f>Datablad!$C$3</c:f>
              <c:strCache>
                <c:ptCount val="1"/>
                <c:pt idx="0">
                  <c:v>Förnya recept</c:v>
                </c:pt>
              </c:strCache>
            </c:strRef>
          </c:tx>
          <c:spPr>
            <a:solidFill>
              <a:srgbClr val="808080"/>
            </a:solidFill>
            <a:ln w="25400">
              <a:noFill/>
            </a:ln>
          </c:spPr>
          <c:invertIfNegative val="0"/>
          <c:cat>
            <c:strRef>
              <c:f>Datablad!$A$4:$A$14</c:f>
              <c:strCache>
                <c:ptCount val="11"/>
                <c:pt idx="0">
                  <c:v>Sverige</c:v>
                </c:pt>
                <c:pt idx="1">
                  <c:v>Norge</c:v>
                </c:pt>
                <c:pt idx="2">
                  <c:v>Storbritannien</c:v>
                </c:pt>
                <c:pt idx="3">
                  <c:v>USA</c:v>
                </c:pt>
                <c:pt idx="4">
                  <c:v>Schweiz</c:v>
                </c:pt>
                <c:pt idx="5">
                  <c:v>Tyskland</c:v>
                </c:pt>
                <c:pt idx="6">
                  <c:v>Frankrike</c:v>
                </c:pt>
                <c:pt idx="7">
                  <c:v>Nederländerna</c:v>
                </c:pt>
                <c:pt idx="8">
                  <c:v>Nya Zeeland</c:v>
                </c:pt>
                <c:pt idx="9">
                  <c:v>Australien</c:v>
                </c:pt>
                <c:pt idx="10">
                  <c:v>Kanada</c:v>
                </c:pt>
              </c:strCache>
            </c:strRef>
          </c:cat>
          <c:val>
            <c:numRef>
              <c:f>Datablad!$C$4:$C$14</c:f>
              <c:numCache>
                <c:formatCode>General</c:formatCode>
                <c:ptCount val="11"/>
                <c:pt idx="0">
                  <c:v>88</c:v>
                </c:pt>
                <c:pt idx="1">
                  <c:v>53</c:v>
                </c:pt>
                <c:pt idx="2">
                  <c:v>56</c:v>
                </c:pt>
                <c:pt idx="3">
                  <c:v>36</c:v>
                </c:pt>
                <c:pt idx="4">
                  <c:v>48</c:v>
                </c:pt>
                <c:pt idx="5">
                  <c:v>26</c:v>
                </c:pt>
                <c:pt idx="6">
                  <c:v>15</c:v>
                </c:pt>
                <c:pt idx="7">
                  <c:v>63</c:v>
                </c:pt>
                <c:pt idx="8">
                  <c:v>25</c:v>
                </c:pt>
                <c:pt idx="9">
                  <c:v>7</c:v>
                </c:pt>
                <c:pt idx="10">
                  <c:v>6</c:v>
                </c:pt>
              </c:numCache>
            </c:numRef>
          </c:val>
        </c:ser>
        <c:ser>
          <c:idx val="2"/>
          <c:order val="2"/>
          <c:tx>
            <c:strRef>
              <c:f>Datablad!$D$3</c:f>
              <c:strCache>
                <c:ptCount val="1"/>
                <c:pt idx="0">
                  <c:v>E-posta medicinska frågor</c:v>
                </c:pt>
              </c:strCache>
            </c:strRef>
          </c:tx>
          <c:spPr>
            <a:solidFill>
              <a:srgbClr val="C0C0C0"/>
            </a:solidFill>
            <a:ln w="25400">
              <a:noFill/>
            </a:ln>
          </c:spPr>
          <c:invertIfNegative val="0"/>
          <c:cat>
            <c:strRef>
              <c:f>Datablad!$A$4:$A$14</c:f>
              <c:strCache>
                <c:ptCount val="11"/>
                <c:pt idx="0">
                  <c:v>Sverige</c:v>
                </c:pt>
                <c:pt idx="1">
                  <c:v>Norge</c:v>
                </c:pt>
                <c:pt idx="2">
                  <c:v>Storbritannien</c:v>
                </c:pt>
                <c:pt idx="3">
                  <c:v>USA</c:v>
                </c:pt>
                <c:pt idx="4">
                  <c:v>Schweiz</c:v>
                </c:pt>
                <c:pt idx="5">
                  <c:v>Tyskland</c:v>
                </c:pt>
                <c:pt idx="6">
                  <c:v>Frankrike</c:v>
                </c:pt>
                <c:pt idx="7">
                  <c:v>Nederländerna</c:v>
                </c:pt>
                <c:pt idx="8">
                  <c:v>Nya Zeeland</c:v>
                </c:pt>
                <c:pt idx="9">
                  <c:v>Australien</c:v>
                </c:pt>
                <c:pt idx="10">
                  <c:v>Kanada</c:v>
                </c:pt>
              </c:strCache>
            </c:strRef>
          </c:cat>
          <c:val>
            <c:numRef>
              <c:f>Datablad!$D$4:$D$14</c:f>
              <c:numCache>
                <c:formatCode>General</c:formatCode>
                <c:ptCount val="11"/>
                <c:pt idx="0">
                  <c:v>41</c:v>
                </c:pt>
                <c:pt idx="1">
                  <c:v>26</c:v>
                </c:pt>
                <c:pt idx="2">
                  <c:v>35</c:v>
                </c:pt>
                <c:pt idx="3">
                  <c:v>34</c:v>
                </c:pt>
                <c:pt idx="4">
                  <c:v>68</c:v>
                </c:pt>
                <c:pt idx="5">
                  <c:v>45</c:v>
                </c:pt>
                <c:pt idx="6">
                  <c:v>39</c:v>
                </c:pt>
                <c:pt idx="7">
                  <c:v>46</c:v>
                </c:pt>
                <c:pt idx="8">
                  <c:v>38</c:v>
                </c:pt>
                <c:pt idx="9">
                  <c:v>20</c:v>
                </c:pt>
                <c:pt idx="10">
                  <c:v>11</c:v>
                </c:pt>
              </c:numCache>
            </c:numRef>
          </c:val>
        </c:ser>
        <c:dLbls>
          <c:showLegendKey val="0"/>
          <c:showVal val="0"/>
          <c:showCatName val="0"/>
          <c:showSerName val="0"/>
          <c:showPercent val="0"/>
          <c:showBubbleSize val="0"/>
        </c:dLbls>
        <c:gapWidth val="150"/>
        <c:axId val="41617280"/>
        <c:axId val="41618816"/>
      </c:barChart>
      <c:catAx>
        <c:axId val="41617280"/>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41618816"/>
        <c:crosses val="autoZero"/>
        <c:auto val="1"/>
        <c:lblAlgn val="ctr"/>
        <c:lblOffset val="100"/>
        <c:noMultiLvlLbl val="0"/>
      </c:catAx>
      <c:valAx>
        <c:axId val="41618816"/>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1617280"/>
        <c:crosses val="autoZero"/>
        <c:crossBetween val="between"/>
      </c:valAx>
      <c:spPr>
        <a:noFill/>
        <a:ln w="3175">
          <a:solidFill>
            <a:srgbClr val="000000"/>
          </a:solidFill>
          <a:prstDash val="solid"/>
        </a:ln>
      </c:spPr>
    </c:plotArea>
    <c:legend>
      <c:legendPos val="r"/>
      <c:layout>
        <c:manualLayout>
          <c:xMode val="edge"/>
          <c:yMode val="edge"/>
          <c:x val="0.70866141732283461"/>
          <c:y val="8.3700440528634359E-2"/>
          <c:w val="0.22047244094488189"/>
          <c:h val="0.189427312775330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6.6543898809523813E-2"/>
          <c:y val="3.5612847222222223E-2"/>
          <c:w val="0.93030629960317468"/>
          <c:h val="0.67912083333333328"/>
        </c:manualLayout>
      </c:layout>
      <c:barChart>
        <c:barDir val="col"/>
        <c:grouping val="clustered"/>
        <c:varyColors val="0"/>
        <c:ser>
          <c:idx val="0"/>
          <c:order val="0"/>
          <c:spPr>
            <a:solidFill>
              <a:srgbClr val="000000"/>
            </a:solidFill>
            <a:ln w="25400">
              <a:noFill/>
            </a:ln>
          </c:spPr>
          <c:invertIfNegative val="0"/>
          <c:cat>
            <c:strRef>
              <c:f>Datablad!$A$4:$A$14</c:f>
              <c:strCache>
                <c:ptCount val="11"/>
                <c:pt idx="0">
                  <c:v>Storbritannien</c:v>
                </c:pt>
                <c:pt idx="1">
                  <c:v>Nederländerna</c:v>
                </c:pt>
                <c:pt idx="2">
                  <c:v>Sverige</c:v>
                </c:pt>
                <c:pt idx="3">
                  <c:v>Nya Zeeland</c:v>
                </c:pt>
                <c:pt idx="4">
                  <c:v>Tyskland</c:v>
                </c:pt>
                <c:pt idx="5">
                  <c:v>USA</c:v>
                </c:pt>
                <c:pt idx="6">
                  <c:v>Österrike</c:v>
                </c:pt>
                <c:pt idx="7">
                  <c:v>Norge</c:v>
                </c:pt>
                <c:pt idx="8">
                  <c:v>Kanada</c:v>
                </c:pt>
                <c:pt idx="9">
                  <c:v>Frankrike</c:v>
                </c:pt>
                <c:pt idx="10">
                  <c:v>Schweiz</c:v>
                </c:pt>
              </c:strCache>
            </c:strRef>
          </c:cat>
          <c:val>
            <c:numRef>
              <c:f>Datablad!$B$4:$B$14</c:f>
              <c:numCache>
                <c:formatCode>General</c:formatCode>
                <c:ptCount val="11"/>
                <c:pt idx="0">
                  <c:v>84</c:v>
                </c:pt>
                <c:pt idx="1">
                  <c:v>81</c:v>
                </c:pt>
                <c:pt idx="2">
                  <c:v>78</c:v>
                </c:pt>
                <c:pt idx="3">
                  <c:v>64</c:v>
                </c:pt>
                <c:pt idx="4">
                  <c:v>54</c:v>
                </c:pt>
                <c:pt idx="5">
                  <c:v>47</c:v>
                </c:pt>
                <c:pt idx="6">
                  <c:v>42</c:v>
                </c:pt>
                <c:pt idx="7">
                  <c:v>24</c:v>
                </c:pt>
                <c:pt idx="8">
                  <c:v>23</c:v>
                </c:pt>
                <c:pt idx="9">
                  <c:v>14</c:v>
                </c:pt>
                <c:pt idx="10">
                  <c:v>12</c:v>
                </c:pt>
              </c:numCache>
            </c:numRef>
          </c:val>
        </c:ser>
        <c:dLbls>
          <c:showLegendKey val="0"/>
          <c:showVal val="0"/>
          <c:showCatName val="0"/>
          <c:showSerName val="0"/>
          <c:showPercent val="0"/>
          <c:showBubbleSize val="0"/>
        </c:dLbls>
        <c:gapWidth val="150"/>
        <c:axId val="41668608"/>
        <c:axId val="41670144"/>
      </c:barChart>
      <c:catAx>
        <c:axId val="41668608"/>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41670144"/>
        <c:crosses val="autoZero"/>
        <c:auto val="1"/>
        <c:lblAlgn val="ctr"/>
        <c:lblOffset val="100"/>
        <c:noMultiLvlLbl val="0"/>
      </c:catAx>
      <c:valAx>
        <c:axId val="41670144"/>
        <c:scaling>
          <c:orientation val="minMax"/>
          <c:max val="100"/>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1668608"/>
        <c:crosses val="autoZero"/>
        <c:crossBetween val="between"/>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6.6540517081034159E-2"/>
          <c:y val="3.5594713656387666E-2"/>
          <c:w val="0.9271602703205406"/>
          <c:h val="0.67932394463907875"/>
        </c:manualLayout>
      </c:layout>
      <c:barChart>
        <c:barDir val="col"/>
        <c:grouping val="clustered"/>
        <c:varyColors val="0"/>
        <c:ser>
          <c:idx val="0"/>
          <c:order val="0"/>
          <c:spPr>
            <a:solidFill>
              <a:srgbClr val="000000"/>
            </a:solidFill>
            <a:ln w="25400">
              <a:noFill/>
            </a:ln>
          </c:spPr>
          <c:invertIfNegative val="0"/>
          <c:cat>
            <c:strRef>
              <c:f>Datablad!$A$3:$A$13</c:f>
              <c:strCache>
                <c:ptCount val="11"/>
                <c:pt idx="0">
                  <c:v>Sverige</c:v>
                </c:pt>
                <c:pt idx="1">
                  <c:v>Storbritannien</c:v>
                </c:pt>
                <c:pt idx="2">
                  <c:v>USA</c:v>
                </c:pt>
                <c:pt idx="3">
                  <c:v>Österrike</c:v>
                </c:pt>
                <c:pt idx="4">
                  <c:v>Nya Zeeland</c:v>
                </c:pt>
                <c:pt idx="5">
                  <c:v>Nederländerna</c:v>
                </c:pt>
                <c:pt idx="6">
                  <c:v>Tyskland</c:v>
                </c:pt>
                <c:pt idx="7">
                  <c:v>Kanada</c:v>
                </c:pt>
                <c:pt idx="8">
                  <c:v>Schweiz</c:v>
                </c:pt>
                <c:pt idx="9">
                  <c:v>Norge</c:v>
                </c:pt>
                <c:pt idx="10">
                  <c:v>Frankrike</c:v>
                </c:pt>
              </c:strCache>
            </c:strRef>
          </c:cat>
          <c:val>
            <c:numRef>
              <c:f>Datablad!$B$3:$B$13</c:f>
              <c:numCache>
                <c:formatCode>General</c:formatCode>
                <c:ptCount val="11"/>
                <c:pt idx="0">
                  <c:v>90</c:v>
                </c:pt>
                <c:pt idx="1">
                  <c:v>84</c:v>
                </c:pt>
                <c:pt idx="2">
                  <c:v>60</c:v>
                </c:pt>
                <c:pt idx="3">
                  <c:v>56</c:v>
                </c:pt>
                <c:pt idx="4">
                  <c:v>51</c:v>
                </c:pt>
                <c:pt idx="5">
                  <c:v>39</c:v>
                </c:pt>
                <c:pt idx="6">
                  <c:v>35</c:v>
                </c:pt>
                <c:pt idx="7">
                  <c:v>15</c:v>
                </c:pt>
                <c:pt idx="8">
                  <c:v>15</c:v>
                </c:pt>
                <c:pt idx="9">
                  <c:v>7</c:v>
                </c:pt>
                <c:pt idx="10">
                  <c:v>1</c:v>
                </c:pt>
              </c:numCache>
            </c:numRef>
          </c:val>
        </c:ser>
        <c:dLbls>
          <c:showLegendKey val="0"/>
          <c:showVal val="0"/>
          <c:showCatName val="0"/>
          <c:showSerName val="0"/>
          <c:showPercent val="0"/>
          <c:showBubbleSize val="0"/>
        </c:dLbls>
        <c:gapWidth val="150"/>
        <c:axId val="41727104"/>
        <c:axId val="41728640"/>
      </c:barChart>
      <c:catAx>
        <c:axId val="41727104"/>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41728640"/>
        <c:crosses val="autoZero"/>
        <c:auto val="1"/>
        <c:lblAlgn val="ctr"/>
        <c:lblOffset val="100"/>
        <c:noMultiLvlLbl val="0"/>
      </c:catAx>
      <c:valAx>
        <c:axId val="41728640"/>
        <c:scaling>
          <c:orientation val="minMax"/>
        </c:scaling>
        <c:delete val="0"/>
        <c:axPos val="l"/>
        <c:numFmt formatCode="General"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1727104"/>
        <c:crosses val="autoZero"/>
        <c:crossBetween val="between"/>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6.3841729815121068E-2"/>
          <c:y val="3.544343678340011E-2"/>
          <c:w val="0.92985863095238097"/>
          <c:h val="0.6376222222222222"/>
        </c:manualLayout>
      </c:layout>
      <c:barChart>
        <c:barDir val="col"/>
        <c:grouping val="clustered"/>
        <c:varyColors val="0"/>
        <c:ser>
          <c:idx val="0"/>
          <c:order val="0"/>
          <c:tx>
            <c:strRef>
              <c:f>Datablad!$B$5</c:f>
              <c:strCache>
                <c:ptCount val="1"/>
                <c:pt idx="0">
                  <c:v>sep-12</c:v>
                </c:pt>
              </c:strCache>
            </c:strRef>
          </c:tx>
          <c:spPr>
            <a:solidFill>
              <a:srgbClr val="000000"/>
            </a:solidFill>
            <a:ln w="25400">
              <a:noFill/>
            </a:ln>
          </c:spPr>
          <c:invertIfNegative val="0"/>
          <c:cat>
            <c:strRef>
              <c:f>Datablad!$A$6:$A$27</c:f>
              <c:strCache>
                <c:ptCount val="22"/>
                <c:pt idx="0">
                  <c:v>Blekinge</c:v>
                </c:pt>
                <c:pt idx="1">
                  <c:v>Västmanland</c:v>
                </c:pt>
                <c:pt idx="2">
                  <c:v>Örebro</c:v>
                </c:pt>
                <c:pt idx="3">
                  <c:v>Västerbotten</c:v>
                </c:pt>
                <c:pt idx="4">
                  <c:v>Gävleborg</c:v>
                </c:pt>
                <c:pt idx="5">
                  <c:v>Västernorrland</c:v>
                </c:pt>
                <c:pt idx="6">
                  <c:v>Kalmar</c:v>
                </c:pt>
                <c:pt idx="7">
                  <c:v>Kronoberg</c:v>
                </c:pt>
                <c:pt idx="8">
                  <c:v>Gotland</c:v>
                </c:pt>
                <c:pt idx="9">
                  <c:v>Jönköping</c:v>
                </c:pt>
                <c:pt idx="10">
                  <c:v>Jämtland</c:v>
                </c:pt>
                <c:pt idx="11">
                  <c:v>Skåne</c:v>
                </c:pt>
                <c:pt idx="12">
                  <c:v>Södermanland</c:v>
                </c:pt>
                <c:pt idx="13">
                  <c:v>Stockholm</c:v>
                </c:pt>
                <c:pt idx="14">
                  <c:v>Östergötland</c:v>
                </c:pt>
                <c:pt idx="15">
                  <c:v>Halland</c:v>
                </c:pt>
                <c:pt idx="16">
                  <c:v>Uppsala</c:v>
                </c:pt>
                <c:pt idx="17">
                  <c:v>Norrbotten</c:v>
                </c:pt>
                <c:pt idx="18">
                  <c:v>Värmland</c:v>
                </c:pt>
                <c:pt idx="19">
                  <c:v>Dalarna</c:v>
                </c:pt>
                <c:pt idx="20">
                  <c:v>Västra Götaland</c:v>
                </c:pt>
                <c:pt idx="21">
                  <c:v>Riket</c:v>
                </c:pt>
              </c:strCache>
            </c:strRef>
          </c:cat>
          <c:val>
            <c:numRef>
              <c:f>Datablad!$B$6:$B$27</c:f>
              <c:numCache>
                <c:formatCode>#,##0.0</c:formatCode>
                <c:ptCount val="22"/>
                <c:pt idx="0">
                  <c:v>-15.250636276560826</c:v>
                </c:pt>
                <c:pt idx="1">
                  <c:v>-10.009403355214214</c:v>
                </c:pt>
                <c:pt idx="2">
                  <c:v>-9.0713788215924733</c:v>
                </c:pt>
                <c:pt idx="3">
                  <c:v>-8.6964117681354036</c:v>
                </c:pt>
                <c:pt idx="4">
                  <c:v>-8.5164749263023598</c:v>
                </c:pt>
                <c:pt idx="5">
                  <c:v>-8.393581309669548</c:v>
                </c:pt>
                <c:pt idx="6">
                  <c:v>-8.1344154674648639</c:v>
                </c:pt>
                <c:pt idx="7">
                  <c:v>-8.0656037300075329</c:v>
                </c:pt>
                <c:pt idx="8">
                  <c:v>-7.9058105532686609</c:v>
                </c:pt>
                <c:pt idx="9">
                  <c:v>-7.3997586117174166</c:v>
                </c:pt>
                <c:pt idx="10">
                  <c:v>-7.0748776680844498</c:v>
                </c:pt>
                <c:pt idx="11">
                  <c:v>-6.970829266372256</c:v>
                </c:pt>
                <c:pt idx="12">
                  <c:v>-6.7603134227151607</c:v>
                </c:pt>
                <c:pt idx="13">
                  <c:v>-6.5710168499494577</c:v>
                </c:pt>
                <c:pt idx="14">
                  <c:v>-5.6882794703922075</c:v>
                </c:pt>
                <c:pt idx="15">
                  <c:v>-5.6566868543685631</c:v>
                </c:pt>
                <c:pt idx="16">
                  <c:v>-4.5763249180398233</c:v>
                </c:pt>
                <c:pt idx="17">
                  <c:v>-4.1358360170911128</c:v>
                </c:pt>
                <c:pt idx="18">
                  <c:v>-3.9557213227350627</c:v>
                </c:pt>
                <c:pt idx="19">
                  <c:v>-3.8812181062433679</c:v>
                </c:pt>
                <c:pt idx="20">
                  <c:v>-3.1071517245772089</c:v>
                </c:pt>
                <c:pt idx="21">
                  <c:v>-7.1343681162143824</c:v>
                </c:pt>
              </c:numCache>
            </c:numRef>
          </c:val>
        </c:ser>
        <c:dLbls>
          <c:showLegendKey val="0"/>
          <c:showVal val="0"/>
          <c:showCatName val="0"/>
          <c:showSerName val="0"/>
          <c:showPercent val="0"/>
          <c:showBubbleSize val="0"/>
        </c:dLbls>
        <c:gapWidth val="150"/>
        <c:axId val="41974400"/>
        <c:axId val="41988480"/>
      </c:barChart>
      <c:catAx>
        <c:axId val="41974400"/>
        <c:scaling>
          <c:orientation val="minMax"/>
        </c:scaling>
        <c:delete val="0"/>
        <c:axPos val="b"/>
        <c:majorTickMark val="cross"/>
        <c:minorTickMark val="none"/>
        <c:tickLblPos val="low"/>
        <c:spPr>
          <a:ln w="3175" cmpd="sng">
            <a:solidFill>
              <a:sysClr val="windowText" lastClr="000000">
                <a:lumMod val="100000"/>
              </a:sysClr>
            </a:solidFill>
          </a:ln>
        </c:spPr>
        <c:txPr>
          <a:bodyPr rot="-5400000" vert="horz"/>
          <a:lstStyle/>
          <a:p>
            <a:pPr>
              <a:defRPr/>
            </a:pPr>
            <a:endParaRPr lang="sv-SE"/>
          </a:p>
        </c:txPr>
        <c:crossAx val="41988480"/>
        <c:crosses val="autoZero"/>
        <c:auto val="1"/>
        <c:lblAlgn val="ctr"/>
        <c:lblOffset val="100"/>
        <c:noMultiLvlLbl val="0"/>
      </c:catAx>
      <c:valAx>
        <c:axId val="4198848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1974400"/>
        <c:crosses val="autoZero"/>
        <c:crossBetween val="between"/>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9.1028830057660118E-2"/>
          <c:y val="3.5612847222222223E-2"/>
          <c:w val="0.90582156364312727"/>
          <c:h val="0.65249443510992411"/>
        </c:manualLayout>
      </c:layout>
      <c:barChart>
        <c:barDir val="col"/>
        <c:grouping val="clustered"/>
        <c:varyColors val="0"/>
        <c:ser>
          <c:idx val="0"/>
          <c:order val="0"/>
          <c:tx>
            <c:strRef>
              <c:f>Datablad!$B$3</c:f>
              <c:strCache>
                <c:ptCount val="1"/>
                <c:pt idx="0">
                  <c:v>2010 (2011 års priser)</c:v>
                </c:pt>
              </c:strCache>
            </c:strRef>
          </c:tx>
          <c:spPr>
            <a:solidFill>
              <a:srgbClr val="000000"/>
            </a:solidFill>
            <a:ln w="25400">
              <a:noFill/>
            </a:ln>
          </c:spPr>
          <c:invertIfNegative val="0"/>
          <c:cat>
            <c:strRef>
              <c:f>Datablad!$A$4:$A$25</c:f>
              <c:strCache>
                <c:ptCount val="22"/>
                <c:pt idx="0">
                  <c:v>Gotland</c:v>
                </c:pt>
                <c:pt idx="1">
                  <c:v>Stockholm</c:v>
                </c:pt>
                <c:pt idx="2">
                  <c:v>Gävleborg</c:v>
                </c:pt>
                <c:pt idx="3">
                  <c:v>Dalarna</c:v>
                </c:pt>
                <c:pt idx="4">
                  <c:v>Jämtland</c:v>
                </c:pt>
                <c:pt idx="5">
                  <c:v>Norrbotten</c:v>
                </c:pt>
                <c:pt idx="6">
                  <c:v>Örebro</c:v>
                </c:pt>
                <c:pt idx="7">
                  <c:v>Uppsala</c:v>
                </c:pt>
                <c:pt idx="8">
                  <c:v>Västernorrland</c:v>
                </c:pt>
                <c:pt idx="9">
                  <c:v>Blekinge</c:v>
                </c:pt>
                <c:pt idx="10">
                  <c:v>Kronoberg</c:v>
                </c:pt>
                <c:pt idx="11">
                  <c:v>Värmland</c:v>
                </c:pt>
                <c:pt idx="12">
                  <c:v>Halland</c:v>
                </c:pt>
                <c:pt idx="13">
                  <c:v>Västerbotten</c:v>
                </c:pt>
                <c:pt idx="14">
                  <c:v>Västmanland</c:v>
                </c:pt>
                <c:pt idx="15">
                  <c:v>Skåne</c:v>
                </c:pt>
                <c:pt idx="16">
                  <c:v>Jönköping</c:v>
                </c:pt>
                <c:pt idx="17">
                  <c:v>Västra Götaland</c:v>
                </c:pt>
                <c:pt idx="18">
                  <c:v>Östergötland</c:v>
                </c:pt>
                <c:pt idx="19">
                  <c:v>Kalmar</c:v>
                </c:pt>
                <c:pt idx="20">
                  <c:v>Södermanland</c:v>
                </c:pt>
                <c:pt idx="21">
                  <c:v>Riket</c:v>
                </c:pt>
              </c:strCache>
            </c:strRef>
          </c:cat>
          <c:val>
            <c:numRef>
              <c:f>Datablad!$B$4:$B$25</c:f>
              <c:numCache>
                <c:formatCode>#,##0</c:formatCode>
                <c:ptCount val="22"/>
                <c:pt idx="0">
                  <c:v>22284.936873418999</c:v>
                </c:pt>
                <c:pt idx="1">
                  <c:v>22523.828495273799</c:v>
                </c:pt>
                <c:pt idx="2">
                  <c:v>21767.957353189599</c:v>
                </c:pt>
                <c:pt idx="3">
                  <c:v>22002.722828800899</c:v>
                </c:pt>
                <c:pt idx="4">
                  <c:v>21305.147811600302</c:v>
                </c:pt>
                <c:pt idx="5">
                  <c:v>21095.0189991191</c:v>
                </c:pt>
                <c:pt idx="6">
                  <c:v>20989.995297486901</c:v>
                </c:pt>
                <c:pt idx="7">
                  <c:v>21333.644148930001</c:v>
                </c:pt>
                <c:pt idx="8">
                  <c:v>21598.040893055098</c:v>
                </c:pt>
                <c:pt idx="9">
                  <c:v>22595.560299451601</c:v>
                </c:pt>
                <c:pt idx="10">
                  <c:v>21094.937995891301</c:v>
                </c:pt>
                <c:pt idx="11">
                  <c:v>20761.242444654301</c:v>
                </c:pt>
                <c:pt idx="12">
                  <c:v>20602.936286929598</c:v>
                </c:pt>
                <c:pt idx="13">
                  <c:v>21079.879634634399</c:v>
                </c:pt>
                <c:pt idx="14">
                  <c:v>20896.730613457501</c:v>
                </c:pt>
                <c:pt idx="15">
                  <c:v>20548.915184124799</c:v>
                </c:pt>
                <c:pt idx="16">
                  <c:v>20369.462820326298</c:v>
                </c:pt>
                <c:pt idx="17">
                  <c:v>20298.859414121202</c:v>
                </c:pt>
                <c:pt idx="18">
                  <c:v>20021.336256929098</c:v>
                </c:pt>
                <c:pt idx="19">
                  <c:v>19766.868289656999</c:v>
                </c:pt>
                <c:pt idx="20">
                  <c:v>20207.576621493499</c:v>
                </c:pt>
                <c:pt idx="21">
                  <c:v>21123.833065987499</c:v>
                </c:pt>
              </c:numCache>
            </c:numRef>
          </c:val>
        </c:ser>
        <c:ser>
          <c:idx val="1"/>
          <c:order val="1"/>
          <c:tx>
            <c:strRef>
              <c:f>Datablad!$C$3</c:f>
              <c:strCache>
                <c:ptCount val="1"/>
                <c:pt idx="0">
                  <c:v>2011</c:v>
                </c:pt>
              </c:strCache>
            </c:strRef>
          </c:tx>
          <c:spPr>
            <a:solidFill>
              <a:srgbClr val="808080"/>
            </a:solidFill>
            <a:ln w="25400">
              <a:noFill/>
            </a:ln>
          </c:spPr>
          <c:invertIfNegative val="0"/>
          <c:cat>
            <c:strRef>
              <c:f>Datablad!$A$4:$A$25</c:f>
              <c:strCache>
                <c:ptCount val="22"/>
                <c:pt idx="0">
                  <c:v>Gotland</c:v>
                </c:pt>
                <c:pt idx="1">
                  <c:v>Stockholm</c:v>
                </c:pt>
                <c:pt idx="2">
                  <c:v>Gävleborg</c:v>
                </c:pt>
                <c:pt idx="3">
                  <c:v>Dalarna</c:v>
                </c:pt>
                <c:pt idx="4">
                  <c:v>Jämtland</c:v>
                </c:pt>
                <c:pt idx="5">
                  <c:v>Norrbotten</c:v>
                </c:pt>
                <c:pt idx="6">
                  <c:v>Örebro</c:v>
                </c:pt>
                <c:pt idx="7">
                  <c:v>Uppsala</c:v>
                </c:pt>
                <c:pt idx="8">
                  <c:v>Västernorrland</c:v>
                </c:pt>
                <c:pt idx="9">
                  <c:v>Blekinge</c:v>
                </c:pt>
                <c:pt idx="10">
                  <c:v>Kronoberg</c:v>
                </c:pt>
                <c:pt idx="11">
                  <c:v>Värmland</c:v>
                </c:pt>
                <c:pt idx="12">
                  <c:v>Halland</c:v>
                </c:pt>
                <c:pt idx="13">
                  <c:v>Västerbotten</c:v>
                </c:pt>
                <c:pt idx="14">
                  <c:v>Västmanland</c:v>
                </c:pt>
                <c:pt idx="15">
                  <c:v>Skåne</c:v>
                </c:pt>
                <c:pt idx="16">
                  <c:v>Jönköping</c:v>
                </c:pt>
                <c:pt idx="17">
                  <c:v>Västra Götaland</c:v>
                </c:pt>
                <c:pt idx="18">
                  <c:v>Östergötland</c:v>
                </c:pt>
                <c:pt idx="19">
                  <c:v>Kalmar</c:v>
                </c:pt>
                <c:pt idx="20">
                  <c:v>Södermanland</c:v>
                </c:pt>
                <c:pt idx="21">
                  <c:v>Riket</c:v>
                </c:pt>
              </c:strCache>
            </c:strRef>
          </c:cat>
          <c:val>
            <c:numRef>
              <c:f>Datablad!$C$4:$C$25</c:f>
              <c:numCache>
                <c:formatCode>#,##0</c:formatCode>
                <c:ptCount val="22"/>
                <c:pt idx="0">
                  <c:v>23251.223955575198</c:v>
                </c:pt>
                <c:pt idx="1">
                  <c:v>22834.939527985502</c:v>
                </c:pt>
                <c:pt idx="2">
                  <c:v>22028.6113851589</c:v>
                </c:pt>
                <c:pt idx="3">
                  <c:v>21577.800347832301</c:v>
                </c:pt>
                <c:pt idx="4">
                  <c:v>21545.0270100077</c:v>
                </c:pt>
                <c:pt idx="5">
                  <c:v>21480.386026003602</c:v>
                </c:pt>
                <c:pt idx="6">
                  <c:v>21297.8582989354</c:v>
                </c:pt>
                <c:pt idx="7">
                  <c:v>21290.430033393699</c:v>
                </c:pt>
                <c:pt idx="8">
                  <c:v>21232.064395653699</c:v>
                </c:pt>
                <c:pt idx="9">
                  <c:v>21214.7806916997</c:v>
                </c:pt>
                <c:pt idx="10">
                  <c:v>21128.302799275702</c:v>
                </c:pt>
                <c:pt idx="11">
                  <c:v>21114.9084842144</c:v>
                </c:pt>
                <c:pt idx="12">
                  <c:v>20904.070299374602</c:v>
                </c:pt>
                <c:pt idx="13">
                  <c:v>20860.678374010098</c:v>
                </c:pt>
                <c:pt idx="14">
                  <c:v>20853.598942687298</c:v>
                </c:pt>
                <c:pt idx="15">
                  <c:v>20853.173043881499</c:v>
                </c:pt>
                <c:pt idx="16">
                  <c:v>20764.604031697501</c:v>
                </c:pt>
                <c:pt idx="17">
                  <c:v>20515.0775323579</c:v>
                </c:pt>
                <c:pt idx="18">
                  <c:v>20351.860251444599</c:v>
                </c:pt>
                <c:pt idx="19">
                  <c:v>20141.655353126</c:v>
                </c:pt>
                <c:pt idx="20">
                  <c:v>19984.505721927399</c:v>
                </c:pt>
                <c:pt idx="21">
                  <c:v>21304.277034711598</c:v>
                </c:pt>
              </c:numCache>
            </c:numRef>
          </c:val>
        </c:ser>
        <c:dLbls>
          <c:showLegendKey val="0"/>
          <c:showVal val="0"/>
          <c:showCatName val="0"/>
          <c:showSerName val="0"/>
          <c:showPercent val="0"/>
          <c:showBubbleSize val="0"/>
        </c:dLbls>
        <c:gapWidth val="150"/>
        <c:axId val="42099840"/>
        <c:axId val="42101376"/>
      </c:barChart>
      <c:catAx>
        <c:axId val="42099840"/>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42101376"/>
        <c:crosses val="autoZero"/>
        <c:auto val="1"/>
        <c:lblAlgn val="ctr"/>
        <c:lblOffset val="100"/>
        <c:noMultiLvlLbl val="0"/>
      </c:catAx>
      <c:valAx>
        <c:axId val="42101376"/>
        <c:scaling>
          <c:orientation val="minMax"/>
          <c:max val="25000"/>
          <c:min val="0"/>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2099840"/>
        <c:crosses val="autoZero"/>
        <c:crossBetween val="between"/>
      </c:valAx>
      <c:spPr>
        <a:noFill/>
        <a:ln w="3175">
          <a:solidFill>
            <a:srgbClr val="000000"/>
          </a:solidFill>
          <a:prstDash val="solid"/>
        </a:ln>
      </c:spPr>
    </c:plotArea>
    <c:legend>
      <c:legendPos val="r"/>
      <c:layout>
        <c:manualLayout>
          <c:xMode val="edge"/>
          <c:yMode val="edge"/>
          <c:x val="0.60787401574803146"/>
          <c:y val="3.9647577092511016E-2"/>
          <c:w val="0.36535433070866141"/>
          <c:h val="0.1321585903083700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6.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8.1550569755517388E-2"/>
          <c:y val="3.5810265353122699E-2"/>
          <c:w val="0.91212407068265589"/>
          <c:h val="0.56253883493449175"/>
        </c:manualLayout>
      </c:layout>
      <c:barChart>
        <c:barDir val="col"/>
        <c:grouping val="clustered"/>
        <c:varyColors val="0"/>
        <c:ser>
          <c:idx val="0"/>
          <c:order val="0"/>
          <c:tx>
            <c:strRef>
              <c:f>Datablad!$B$5</c:f>
              <c:strCache>
                <c:ptCount val="1"/>
                <c:pt idx="0">
                  <c:v>2010 (2011 års priser)</c:v>
                </c:pt>
              </c:strCache>
            </c:strRef>
          </c:tx>
          <c:spPr>
            <a:solidFill>
              <a:srgbClr val="000000"/>
            </a:solidFill>
            <a:ln w="25400">
              <a:noFill/>
            </a:ln>
          </c:spPr>
          <c:invertIfNegative val="0"/>
          <c:cat>
            <c:strRef>
              <c:f>Datablad!$A$6:$A$27</c:f>
              <c:strCache>
                <c:ptCount val="22"/>
                <c:pt idx="0">
                  <c:v>Norrbotten</c:v>
                </c:pt>
                <c:pt idx="1">
                  <c:v>Dalarna</c:v>
                </c:pt>
                <c:pt idx="2">
                  <c:v>Jämtland</c:v>
                </c:pt>
                <c:pt idx="3">
                  <c:v>Kalmar</c:v>
                </c:pt>
                <c:pt idx="4">
                  <c:v>Gävleborg</c:v>
                </c:pt>
                <c:pt idx="5">
                  <c:v>Västmanland</c:v>
                </c:pt>
                <c:pt idx="6">
                  <c:v>Södermanland</c:v>
                </c:pt>
                <c:pt idx="7">
                  <c:v>Västernorrland</c:v>
                </c:pt>
                <c:pt idx="8">
                  <c:v>Värmland</c:v>
                </c:pt>
                <c:pt idx="9">
                  <c:v>Jönköping</c:v>
                </c:pt>
                <c:pt idx="10">
                  <c:v>Skåne</c:v>
                </c:pt>
                <c:pt idx="11">
                  <c:v>Östergötland</c:v>
                </c:pt>
                <c:pt idx="12">
                  <c:v>Gotland</c:v>
                </c:pt>
                <c:pt idx="13">
                  <c:v>Uppsala</c:v>
                </c:pt>
                <c:pt idx="14">
                  <c:v>Örebro</c:v>
                </c:pt>
                <c:pt idx="15">
                  <c:v>Västra Götaland</c:v>
                </c:pt>
                <c:pt idx="16">
                  <c:v>Blekinge</c:v>
                </c:pt>
                <c:pt idx="17">
                  <c:v>Västerbotten</c:v>
                </c:pt>
                <c:pt idx="18">
                  <c:v>Stockholm</c:v>
                </c:pt>
                <c:pt idx="19">
                  <c:v>Halland</c:v>
                </c:pt>
                <c:pt idx="20">
                  <c:v>Kronoberg</c:v>
                </c:pt>
                <c:pt idx="21">
                  <c:v>Riket</c:v>
                </c:pt>
              </c:strCache>
            </c:strRef>
          </c:cat>
          <c:val>
            <c:numRef>
              <c:f>Datablad!$B$6:$B$27</c:f>
              <c:numCache>
                <c:formatCode>#,##0</c:formatCode>
                <c:ptCount val="22"/>
                <c:pt idx="0">
                  <c:v>1661.36825063322</c:v>
                </c:pt>
                <c:pt idx="1">
                  <c:v>1467.0247414757</c:v>
                </c:pt>
                <c:pt idx="2">
                  <c:v>1538.8524594590299</c:v>
                </c:pt>
                <c:pt idx="3">
                  <c:v>1364.7675331222899</c:v>
                </c:pt>
                <c:pt idx="4">
                  <c:v>1503.68582744275</c:v>
                </c:pt>
                <c:pt idx="5">
                  <c:v>1289.6411128275599</c:v>
                </c:pt>
                <c:pt idx="6">
                  <c:v>1457.57488218362</c:v>
                </c:pt>
                <c:pt idx="7">
                  <c:v>1599.49096344546</c:v>
                </c:pt>
                <c:pt idx="8">
                  <c:v>1386.1058629834099</c:v>
                </c:pt>
                <c:pt idx="9">
                  <c:v>1410.61000559898</c:v>
                </c:pt>
                <c:pt idx="10">
                  <c:v>1338.4170207136799</c:v>
                </c:pt>
                <c:pt idx="11">
                  <c:v>1271.4979708291801</c:v>
                </c:pt>
                <c:pt idx="12">
                  <c:v>1324.3627665071899</c:v>
                </c:pt>
                <c:pt idx="13">
                  <c:v>1293.8406022834299</c:v>
                </c:pt>
                <c:pt idx="14">
                  <c:v>1262.1854353199201</c:v>
                </c:pt>
                <c:pt idx="15">
                  <c:v>1315.8369593192299</c:v>
                </c:pt>
                <c:pt idx="16">
                  <c:v>1450.6844397274399</c:v>
                </c:pt>
                <c:pt idx="17">
                  <c:v>1257.9796430077599</c:v>
                </c:pt>
                <c:pt idx="18">
                  <c:v>1248.7068061712</c:v>
                </c:pt>
                <c:pt idx="19">
                  <c:v>1303.6740329828201</c:v>
                </c:pt>
                <c:pt idx="20">
                  <c:v>1218.5099198392099</c:v>
                </c:pt>
                <c:pt idx="21">
                  <c:v>1335.7243020144499</c:v>
                </c:pt>
              </c:numCache>
            </c:numRef>
          </c:val>
        </c:ser>
        <c:ser>
          <c:idx val="1"/>
          <c:order val="1"/>
          <c:tx>
            <c:strRef>
              <c:f>Datablad!$C$5</c:f>
              <c:strCache>
                <c:ptCount val="1"/>
                <c:pt idx="0">
                  <c:v>2011</c:v>
                </c:pt>
              </c:strCache>
            </c:strRef>
          </c:tx>
          <c:spPr>
            <a:solidFill>
              <a:srgbClr val="808080"/>
            </a:solidFill>
            <a:ln w="25400">
              <a:noFill/>
            </a:ln>
          </c:spPr>
          <c:invertIfNegative val="0"/>
          <c:cat>
            <c:strRef>
              <c:f>Datablad!$A$6:$A$27</c:f>
              <c:strCache>
                <c:ptCount val="22"/>
                <c:pt idx="0">
                  <c:v>Norrbotten</c:v>
                </c:pt>
                <c:pt idx="1">
                  <c:v>Dalarna</c:v>
                </c:pt>
                <c:pt idx="2">
                  <c:v>Jämtland</c:v>
                </c:pt>
                <c:pt idx="3">
                  <c:v>Kalmar</c:v>
                </c:pt>
                <c:pt idx="4">
                  <c:v>Gävleborg</c:v>
                </c:pt>
                <c:pt idx="5">
                  <c:v>Västmanland</c:v>
                </c:pt>
                <c:pt idx="6">
                  <c:v>Södermanland</c:v>
                </c:pt>
                <c:pt idx="7">
                  <c:v>Västernorrland</c:v>
                </c:pt>
                <c:pt idx="8">
                  <c:v>Värmland</c:v>
                </c:pt>
                <c:pt idx="9">
                  <c:v>Jönköping</c:v>
                </c:pt>
                <c:pt idx="10">
                  <c:v>Skåne</c:v>
                </c:pt>
                <c:pt idx="11">
                  <c:v>Östergötland</c:v>
                </c:pt>
                <c:pt idx="12">
                  <c:v>Gotland</c:v>
                </c:pt>
                <c:pt idx="13">
                  <c:v>Uppsala</c:v>
                </c:pt>
                <c:pt idx="14">
                  <c:v>Örebro</c:v>
                </c:pt>
                <c:pt idx="15">
                  <c:v>Västra Götaland</c:v>
                </c:pt>
                <c:pt idx="16">
                  <c:v>Blekinge</c:v>
                </c:pt>
                <c:pt idx="17">
                  <c:v>Västerbotten</c:v>
                </c:pt>
                <c:pt idx="18">
                  <c:v>Stockholm</c:v>
                </c:pt>
                <c:pt idx="19">
                  <c:v>Halland</c:v>
                </c:pt>
                <c:pt idx="20">
                  <c:v>Kronoberg</c:v>
                </c:pt>
                <c:pt idx="21">
                  <c:v>Riket</c:v>
                </c:pt>
              </c:strCache>
            </c:strRef>
          </c:cat>
          <c:val>
            <c:numRef>
              <c:f>Datablad!$C$6:$C$27</c:f>
              <c:numCache>
                <c:formatCode>#,##0</c:formatCode>
                <c:ptCount val="22"/>
                <c:pt idx="0">
                  <c:v>1804.66188902302</c:v>
                </c:pt>
                <c:pt idx="1">
                  <c:v>1547.44775816841</c:v>
                </c:pt>
                <c:pt idx="2">
                  <c:v>1532.80541404224</c:v>
                </c:pt>
                <c:pt idx="3">
                  <c:v>1525.73359808749</c:v>
                </c:pt>
                <c:pt idx="4">
                  <c:v>1518.6545114803801</c:v>
                </c:pt>
                <c:pt idx="5">
                  <c:v>1453.6440972574701</c:v>
                </c:pt>
                <c:pt idx="6">
                  <c:v>1448.2265127820101</c:v>
                </c:pt>
                <c:pt idx="7">
                  <c:v>1440.2866835253601</c:v>
                </c:pt>
                <c:pt idx="8">
                  <c:v>1436.7137866181199</c:v>
                </c:pt>
                <c:pt idx="9">
                  <c:v>1375.7009712991</c:v>
                </c:pt>
                <c:pt idx="10">
                  <c:v>1350.88468357124</c:v>
                </c:pt>
                <c:pt idx="11">
                  <c:v>1332.1777985686799</c:v>
                </c:pt>
                <c:pt idx="12">
                  <c:v>1328.9596428518701</c:v>
                </c:pt>
                <c:pt idx="13">
                  <c:v>1298.0310843863899</c:v>
                </c:pt>
                <c:pt idx="14">
                  <c:v>1276.3989220188801</c:v>
                </c:pt>
                <c:pt idx="15">
                  <c:v>1272.2560696994999</c:v>
                </c:pt>
                <c:pt idx="16">
                  <c:v>1264.99697342481</c:v>
                </c:pt>
                <c:pt idx="17">
                  <c:v>1254.40688786895</c:v>
                </c:pt>
                <c:pt idx="18">
                  <c:v>1242.03741078285</c:v>
                </c:pt>
                <c:pt idx="19">
                  <c:v>1234.0573323374799</c:v>
                </c:pt>
                <c:pt idx="20">
                  <c:v>1208.6634313710699</c:v>
                </c:pt>
                <c:pt idx="21">
                  <c:v>1334.9318942637699</c:v>
                </c:pt>
              </c:numCache>
            </c:numRef>
          </c:val>
        </c:ser>
        <c:dLbls>
          <c:showLegendKey val="0"/>
          <c:showVal val="0"/>
          <c:showCatName val="0"/>
          <c:showSerName val="0"/>
          <c:showPercent val="0"/>
          <c:showBubbleSize val="0"/>
        </c:dLbls>
        <c:gapWidth val="150"/>
        <c:axId val="43237760"/>
        <c:axId val="43239296"/>
      </c:barChart>
      <c:catAx>
        <c:axId val="43237760"/>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43239296"/>
        <c:crosses val="autoZero"/>
        <c:auto val="1"/>
        <c:lblAlgn val="ctr"/>
        <c:lblOffset val="100"/>
        <c:noMultiLvlLbl val="0"/>
      </c:catAx>
      <c:valAx>
        <c:axId val="43239296"/>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3237760"/>
        <c:crosses val="autoZero"/>
        <c:crossBetween val="between"/>
      </c:valAx>
      <c:spPr>
        <a:noFill/>
        <a:ln w="3175">
          <a:solidFill>
            <a:srgbClr val="000000"/>
          </a:solidFill>
          <a:prstDash val="solid"/>
        </a:ln>
      </c:spPr>
    </c:plotArea>
    <c:legend>
      <c:legendPos val="r"/>
      <c:layout>
        <c:manualLayout>
          <c:xMode val="edge"/>
          <c:yMode val="edge"/>
          <c:x val="0.65363133492060654"/>
          <c:y val="7.5234030453230155E-2"/>
          <c:w val="0.30629101201593639"/>
          <c:h val="0.13276593609393555"/>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7.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9.1028830057660118E-2"/>
          <c:y val="3.5594713656387666E-2"/>
          <c:w val="0.90264574350617177"/>
          <c:h val="0.63137222935238835"/>
        </c:manualLayout>
      </c:layout>
      <c:barChart>
        <c:barDir val="col"/>
        <c:grouping val="clustered"/>
        <c:varyColors val="0"/>
        <c:ser>
          <c:idx val="0"/>
          <c:order val="0"/>
          <c:tx>
            <c:strRef>
              <c:f>Datablad!$B$3</c:f>
              <c:strCache>
                <c:ptCount val="1"/>
                <c:pt idx="0">
                  <c:v>2010 (2011 års priser)</c:v>
                </c:pt>
              </c:strCache>
            </c:strRef>
          </c:tx>
          <c:spPr>
            <a:solidFill>
              <a:srgbClr val="000000"/>
            </a:solidFill>
            <a:ln w="25400">
              <a:noFill/>
            </a:ln>
          </c:spPr>
          <c:invertIfNegative val="0"/>
          <c:cat>
            <c:strRef>
              <c:f>Datablad!$A$4:$A$25</c:f>
              <c:strCache>
                <c:ptCount val="22"/>
                <c:pt idx="0">
                  <c:v>Gävleborg</c:v>
                </c:pt>
                <c:pt idx="1">
                  <c:v>Örebro</c:v>
                </c:pt>
                <c:pt idx="2">
                  <c:v>Kronoberg</c:v>
                </c:pt>
                <c:pt idx="3">
                  <c:v>Värmland</c:v>
                </c:pt>
                <c:pt idx="4">
                  <c:v>Blekinge</c:v>
                </c:pt>
                <c:pt idx="5">
                  <c:v>Jämtland</c:v>
                </c:pt>
                <c:pt idx="6">
                  <c:v>Norrbotten</c:v>
                </c:pt>
                <c:pt idx="7">
                  <c:v>Västernorrland</c:v>
                </c:pt>
                <c:pt idx="8">
                  <c:v>Uppsala</c:v>
                </c:pt>
                <c:pt idx="9">
                  <c:v>Jönköping</c:v>
                </c:pt>
                <c:pt idx="10">
                  <c:v>Södermanland</c:v>
                </c:pt>
                <c:pt idx="11">
                  <c:v>Västmanland</c:v>
                </c:pt>
                <c:pt idx="12">
                  <c:v>Västra Götaland</c:v>
                </c:pt>
                <c:pt idx="13">
                  <c:v>Halland</c:v>
                </c:pt>
                <c:pt idx="14">
                  <c:v>Östergötland</c:v>
                </c:pt>
                <c:pt idx="15">
                  <c:v>Gotland</c:v>
                </c:pt>
                <c:pt idx="16">
                  <c:v>Stockholm</c:v>
                </c:pt>
                <c:pt idx="17">
                  <c:v>Dalarna</c:v>
                </c:pt>
                <c:pt idx="18">
                  <c:v>Västerbotten</c:v>
                </c:pt>
                <c:pt idx="19">
                  <c:v>Skåne</c:v>
                </c:pt>
                <c:pt idx="20">
                  <c:v>Kalmar</c:v>
                </c:pt>
                <c:pt idx="21">
                  <c:v>Riket</c:v>
                </c:pt>
              </c:strCache>
            </c:strRef>
          </c:cat>
          <c:val>
            <c:numRef>
              <c:f>Datablad!$B$4:$B$25</c:f>
              <c:numCache>
                <c:formatCode>#,##0</c:formatCode>
                <c:ptCount val="22"/>
                <c:pt idx="0">
                  <c:v>45331.676588086499</c:v>
                </c:pt>
                <c:pt idx="1">
                  <c:v>46009.066183480601</c:v>
                </c:pt>
                <c:pt idx="2">
                  <c:v>46296.298582632102</c:v>
                </c:pt>
                <c:pt idx="3">
                  <c:v>46725.167972944197</c:v>
                </c:pt>
                <c:pt idx="4">
                  <c:v>48312.348528269998</c:v>
                </c:pt>
                <c:pt idx="5">
                  <c:v>44994.417401633204</c:v>
                </c:pt>
                <c:pt idx="6">
                  <c:v>46025.826085562701</c:v>
                </c:pt>
                <c:pt idx="7">
                  <c:v>47134.173231195397</c:v>
                </c:pt>
                <c:pt idx="8">
                  <c:v>44797.3379554778</c:v>
                </c:pt>
                <c:pt idx="9">
                  <c:v>44087.559742170502</c:v>
                </c:pt>
                <c:pt idx="10">
                  <c:v>44399.757098145601</c:v>
                </c:pt>
                <c:pt idx="11">
                  <c:v>43938.0736369402</c:v>
                </c:pt>
                <c:pt idx="12">
                  <c:v>43670.694245436003</c:v>
                </c:pt>
                <c:pt idx="13">
                  <c:v>42792.428162247597</c:v>
                </c:pt>
                <c:pt idx="14">
                  <c:v>43550.274619377204</c:v>
                </c:pt>
                <c:pt idx="15">
                  <c:v>42036.206171868602</c:v>
                </c:pt>
                <c:pt idx="16">
                  <c:v>42152.758273785897</c:v>
                </c:pt>
                <c:pt idx="17">
                  <c:v>44264.872007522099</c:v>
                </c:pt>
                <c:pt idx="18">
                  <c:v>42935.619968498802</c:v>
                </c:pt>
                <c:pt idx="19">
                  <c:v>42434.8440401876</c:v>
                </c:pt>
                <c:pt idx="20">
                  <c:v>39066.6196226631</c:v>
                </c:pt>
                <c:pt idx="21">
                  <c:v>43347.736959308902</c:v>
                </c:pt>
              </c:numCache>
            </c:numRef>
          </c:val>
        </c:ser>
        <c:ser>
          <c:idx val="1"/>
          <c:order val="1"/>
          <c:tx>
            <c:strRef>
              <c:f>Datablad!$C$3</c:f>
              <c:strCache>
                <c:ptCount val="1"/>
                <c:pt idx="0">
                  <c:v>2011</c:v>
                </c:pt>
              </c:strCache>
            </c:strRef>
          </c:tx>
          <c:spPr>
            <a:solidFill>
              <a:srgbClr val="808080"/>
            </a:solidFill>
            <a:ln w="25400">
              <a:noFill/>
            </a:ln>
          </c:spPr>
          <c:invertIfNegative val="0"/>
          <c:cat>
            <c:strRef>
              <c:f>Datablad!$A$4:$A$25</c:f>
              <c:strCache>
                <c:ptCount val="22"/>
                <c:pt idx="0">
                  <c:v>Gävleborg</c:v>
                </c:pt>
                <c:pt idx="1">
                  <c:v>Örebro</c:v>
                </c:pt>
                <c:pt idx="2">
                  <c:v>Kronoberg</c:v>
                </c:pt>
                <c:pt idx="3">
                  <c:v>Värmland</c:v>
                </c:pt>
                <c:pt idx="4">
                  <c:v>Blekinge</c:v>
                </c:pt>
                <c:pt idx="5">
                  <c:v>Jämtland</c:v>
                </c:pt>
                <c:pt idx="6">
                  <c:v>Norrbotten</c:v>
                </c:pt>
                <c:pt idx="7">
                  <c:v>Västernorrland</c:v>
                </c:pt>
                <c:pt idx="8">
                  <c:v>Uppsala</c:v>
                </c:pt>
                <c:pt idx="9">
                  <c:v>Jönköping</c:v>
                </c:pt>
                <c:pt idx="10">
                  <c:v>Södermanland</c:v>
                </c:pt>
                <c:pt idx="11">
                  <c:v>Västmanland</c:v>
                </c:pt>
                <c:pt idx="12">
                  <c:v>Västra Götaland</c:v>
                </c:pt>
                <c:pt idx="13">
                  <c:v>Halland</c:v>
                </c:pt>
                <c:pt idx="14">
                  <c:v>Östergötland</c:v>
                </c:pt>
                <c:pt idx="15">
                  <c:v>Gotland</c:v>
                </c:pt>
                <c:pt idx="16">
                  <c:v>Stockholm</c:v>
                </c:pt>
                <c:pt idx="17">
                  <c:v>Dalarna</c:v>
                </c:pt>
                <c:pt idx="18">
                  <c:v>Västerbotten</c:v>
                </c:pt>
                <c:pt idx="19">
                  <c:v>Skåne</c:v>
                </c:pt>
                <c:pt idx="20">
                  <c:v>Kalmar</c:v>
                </c:pt>
                <c:pt idx="21">
                  <c:v>Riket</c:v>
                </c:pt>
              </c:strCache>
            </c:strRef>
          </c:cat>
          <c:val>
            <c:numRef>
              <c:f>Datablad!$C$4:$C$25</c:f>
              <c:numCache>
                <c:formatCode>#,##0</c:formatCode>
                <c:ptCount val="22"/>
                <c:pt idx="0">
                  <c:v>47954.926363973806</c:v>
                </c:pt>
                <c:pt idx="1">
                  <c:v>47444.854113882342</c:v>
                </c:pt>
                <c:pt idx="2">
                  <c:v>47275.619991540159</c:v>
                </c:pt>
                <c:pt idx="3">
                  <c:v>46806.082062874884</c:v>
                </c:pt>
                <c:pt idx="4">
                  <c:v>46299.350395873407</c:v>
                </c:pt>
                <c:pt idx="5">
                  <c:v>46024.023342333989</c:v>
                </c:pt>
                <c:pt idx="6">
                  <c:v>46015.974689948016</c:v>
                </c:pt>
                <c:pt idx="7">
                  <c:v>45988.063814324261</c:v>
                </c:pt>
                <c:pt idx="8">
                  <c:v>45974.208120481409</c:v>
                </c:pt>
                <c:pt idx="9">
                  <c:v>45560.679235280521</c:v>
                </c:pt>
                <c:pt idx="10">
                  <c:v>44588.650470494358</c:v>
                </c:pt>
                <c:pt idx="11">
                  <c:v>43974.614877858359</c:v>
                </c:pt>
                <c:pt idx="12">
                  <c:v>43739.374062562383</c:v>
                </c:pt>
                <c:pt idx="13">
                  <c:v>43625.622417988779</c:v>
                </c:pt>
                <c:pt idx="14">
                  <c:v>43343.198295142349</c:v>
                </c:pt>
                <c:pt idx="15">
                  <c:v>42828.287386780794</c:v>
                </c:pt>
                <c:pt idx="16">
                  <c:v>42775.765910297741</c:v>
                </c:pt>
                <c:pt idx="17">
                  <c:v>42740.433225042012</c:v>
                </c:pt>
                <c:pt idx="18">
                  <c:v>42414.4749311911</c:v>
                </c:pt>
                <c:pt idx="19">
                  <c:v>42267.778616429925</c:v>
                </c:pt>
                <c:pt idx="20">
                  <c:v>40317.984976462489</c:v>
                </c:pt>
                <c:pt idx="21">
                  <c:v>43547.768950069505</c:v>
                </c:pt>
              </c:numCache>
            </c:numRef>
          </c:val>
        </c:ser>
        <c:dLbls>
          <c:showLegendKey val="0"/>
          <c:showVal val="0"/>
          <c:showCatName val="0"/>
          <c:showSerName val="0"/>
          <c:showPercent val="0"/>
          <c:showBubbleSize val="0"/>
        </c:dLbls>
        <c:gapWidth val="150"/>
        <c:axId val="43297408"/>
        <c:axId val="43307392"/>
      </c:barChart>
      <c:catAx>
        <c:axId val="43297408"/>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43307392"/>
        <c:crosses val="autoZero"/>
        <c:auto val="1"/>
        <c:lblAlgn val="ctr"/>
        <c:lblOffset val="100"/>
        <c:noMultiLvlLbl val="0"/>
      </c:catAx>
      <c:valAx>
        <c:axId val="43307392"/>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3297408"/>
        <c:crosses val="autoZero"/>
        <c:crossBetween val="between"/>
      </c:valAx>
      <c:spPr>
        <a:noFill/>
        <a:ln w="3175">
          <a:solidFill>
            <a:srgbClr val="000000"/>
          </a:solidFill>
          <a:prstDash val="solid"/>
        </a:ln>
      </c:spPr>
    </c:plotArea>
    <c:legend>
      <c:legendPos val="r"/>
      <c:layout>
        <c:manualLayout>
          <c:xMode val="edge"/>
          <c:yMode val="edge"/>
          <c:x val="0.6393700787401575"/>
          <c:y val="3.0837004405286344E-2"/>
          <c:w val="0.29291338582677168"/>
          <c:h val="0.1321585903083700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8.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6.4083824167648337E-2"/>
          <c:y val="4.3529861111111109E-2"/>
          <c:w val="0.89742798685597369"/>
          <c:h val="0.72777638888888885"/>
        </c:manualLayout>
      </c:layout>
      <c:lineChart>
        <c:grouping val="standard"/>
        <c:varyColors val="0"/>
        <c:ser>
          <c:idx val="0"/>
          <c:order val="0"/>
          <c:tx>
            <c:strRef>
              <c:f>Datablad!$B$3</c:f>
              <c:strCache>
                <c:ptCount val="1"/>
                <c:pt idx="0">
                  <c:v>Förmån</c:v>
                </c:pt>
              </c:strCache>
            </c:strRef>
          </c:tx>
          <c:spPr>
            <a:ln w="12700">
              <a:solidFill>
                <a:srgbClr val="000000"/>
              </a:solidFill>
              <a:prstDash val="solid"/>
            </a:ln>
          </c:spPr>
          <c:marker>
            <c:symbol val="none"/>
          </c:marker>
          <c:cat>
            <c:strRef>
              <c:f>Datablad!$A$5:$A$15</c:f>
              <c:strCache>
                <c:ptCount val="11"/>
                <c:pt idx="0">
                  <c:v>2002</c:v>
                </c:pt>
                <c:pt idx="1">
                  <c:v>2003</c:v>
                </c:pt>
                <c:pt idx="2">
                  <c:v>2004</c:v>
                </c:pt>
                <c:pt idx="3">
                  <c:v>2005</c:v>
                </c:pt>
                <c:pt idx="4">
                  <c:v>2006</c:v>
                </c:pt>
                <c:pt idx="5">
                  <c:v>2007</c:v>
                </c:pt>
                <c:pt idx="6">
                  <c:v>2008</c:v>
                </c:pt>
                <c:pt idx="7">
                  <c:v>2009</c:v>
                </c:pt>
                <c:pt idx="8">
                  <c:v>2010*</c:v>
                </c:pt>
                <c:pt idx="9">
                  <c:v>2011</c:v>
                </c:pt>
                <c:pt idx="10">
                  <c:v>2012</c:v>
                </c:pt>
              </c:strCache>
            </c:strRef>
          </c:cat>
          <c:val>
            <c:numRef>
              <c:f>Datablad!$B$5:$B$15</c:f>
              <c:numCache>
                <c:formatCode>0.0</c:formatCode>
                <c:ptCount val="11"/>
                <c:pt idx="0">
                  <c:v>8.9195541012483393</c:v>
                </c:pt>
                <c:pt idx="1">
                  <c:v>2.2705621425944011</c:v>
                </c:pt>
                <c:pt idx="2">
                  <c:v>0.16055267535153295</c:v>
                </c:pt>
                <c:pt idx="3">
                  <c:v>-0.17702950921716365</c:v>
                </c:pt>
                <c:pt idx="4">
                  <c:v>0.99876295113228153</c:v>
                </c:pt>
                <c:pt idx="5">
                  <c:v>3.8520362389216967</c:v>
                </c:pt>
                <c:pt idx="6">
                  <c:v>3.8055236593321995</c:v>
                </c:pt>
                <c:pt idx="7">
                  <c:v>0.36531423196826118</c:v>
                </c:pt>
                <c:pt idx="8">
                  <c:v>-2.8433161620522451E-2</c:v>
                </c:pt>
                <c:pt idx="9">
                  <c:v>0.8</c:v>
                </c:pt>
                <c:pt idx="10">
                  <c:v>-5.8999999999999995</c:v>
                </c:pt>
              </c:numCache>
            </c:numRef>
          </c:val>
          <c:smooth val="0"/>
        </c:ser>
        <c:ser>
          <c:idx val="1"/>
          <c:order val="1"/>
          <c:tx>
            <c:strRef>
              <c:f>Datablad!$C$3</c:f>
              <c:strCache>
                <c:ptCount val="1"/>
                <c:pt idx="0">
                  <c:v>Rekvisition</c:v>
                </c:pt>
              </c:strCache>
            </c:strRef>
          </c:tx>
          <c:spPr>
            <a:ln w="25400">
              <a:solidFill>
                <a:srgbClr val="000000"/>
              </a:solidFill>
              <a:prstDash val="solid"/>
            </a:ln>
          </c:spPr>
          <c:marker>
            <c:symbol val="none"/>
          </c:marker>
          <c:cat>
            <c:strRef>
              <c:f>Datablad!$A$5:$A$15</c:f>
              <c:strCache>
                <c:ptCount val="11"/>
                <c:pt idx="0">
                  <c:v>2002</c:v>
                </c:pt>
                <c:pt idx="1">
                  <c:v>2003</c:v>
                </c:pt>
                <c:pt idx="2">
                  <c:v>2004</c:v>
                </c:pt>
                <c:pt idx="3">
                  <c:v>2005</c:v>
                </c:pt>
                <c:pt idx="4">
                  <c:v>2006</c:v>
                </c:pt>
                <c:pt idx="5">
                  <c:v>2007</c:v>
                </c:pt>
                <c:pt idx="6">
                  <c:v>2008</c:v>
                </c:pt>
                <c:pt idx="7">
                  <c:v>2009</c:v>
                </c:pt>
                <c:pt idx="8">
                  <c:v>2010*</c:v>
                </c:pt>
                <c:pt idx="9">
                  <c:v>2011</c:v>
                </c:pt>
                <c:pt idx="10">
                  <c:v>2012</c:v>
                </c:pt>
              </c:strCache>
            </c:strRef>
          </c:cat>
          <c:val>
            <c:numRef>
              <c:f>Datablad!$C$5:$C$15</c:f>
              <c:numCache>
                <c:formatCode>0.0</c:formatCode>
                <c:ptCount val="11"/>
                <c:pt idx="0">
                  <c:v>8.1875404581716502</c:v>
                </c:pt>
                <c:pt idx="1">
                  <c:v>10.924571086559753</c:v>
                </c:pt>
                <c:pt idx="2">
                  <c:v>18.492250618488406</c:v>
                </c:pt>
                <c:pt idx="3">
                  <c:v>16.281595593236386</c:v>
                </c:pt>
                <c:pt idx="4">
                  <c:v>15.314445214860427</c:v>
                </c:pt>
                <c:pt idx="5">
                  <c:v>13.302285910825852</c:v>
                </c:pt>
                <c:pt idx="6">
                  <c:v>9.5303814844001735</c:v>
                </c:pt>
                <c:pt idx="7">
                  <c:v>7.6029361460704381</c:v>
                </c:pt>
                <c:pt idx="8">
                  <c:v>9.1758824615029155</c:v>
                </c:pt>
                <c:pt idx="9">
                  <c:v>3.9</c:v>
                </c:pt>
                <c:pt idx="10">
                  <c:v>-2.4</c:v>
                </c:pt>
              </c:numCache>
            </c:numRef>
          </c:val>
          <c:smooth val="0"/>
        </c:ser>
        <c:ser>
          <c:idx val="2"/>
          <c:order val="2"/>
          <c:tx>
            <c:strRef>
              <c:f>Datablad!$D$3</c:f>
              <c:strCache>
                <c:ptCount val="1"/>
                <c:pt idx="0">
                  <c:v>Totalt</c:v>
                </c:pt>
              </c:strCache>
            </c:strRef>
          </c:tx>
          <c:spPr>
            <a:ln w="12700">
              <a:solidFill>
                <a:srgbClr val="000000"/>
              </a:solidFill>
              <a:prstDash val="sysDash"/>
            </a:ln>
          </c:spPr>
          <c:marker>
            <c:symbol val="none"/>
          </c:marker>
          <c:cat>
            <c:strRef>
              <c:f>Datablad!$A$5:$A$15</c:f>
              <c:strCache>
                <c:ptCount val="11"/>
                <c:pt idx="0">
                  <c:v>2002</c:v>
                </c:pt>
                <c:pt idx="1">
                  <c:v>2003</c:v>
                </c:pt>
                <c:pt idx="2">
                  <c:v>2004</c:v>
                </c:pt>
                <c:pt idx="3">
                  <c:v>2005</c:v>
                </c:pt>
                <c:pt idx="4">
                  <c:v>2006</c:v>
                </c:pt>
                <c:pt idx="5">
                  <c:v>2007</c:v>
                </c:pt>
                <c:pt idx="6">
                  <c:v>2008</c:v>
                </c:pt>
                <c:pt idx="7">
                  <c:v>2009</c:v>
                </c:pt>
                <c:pt idx="8">
                  <c:v>2010*</c:v>
                </c:pt>
                <c:pt idx="9">
                  <c:v>2011</c:v>
                </c:pt>
                <c:pt idx="10">
                  <c:v>2012</c:v>
                </c:pt>
              </c:strCache>
            </c:strRef>
          </c:cat>
          <c:val>
            <c:numRef>
              <c:f>Datablad!$D$5:$D$15</c:f>
              <c:numCache>
                <c:formatCode>0.0</c:formatCode>
                <c:ptCount val="11"/>
                <c:pt idx="0">
                  <c:v>8.8218274871113564</c:v>
                </c:pt>
                <c:pt idx="1">
                  <c:v>3.4191712337775959</c:v>
                </c:pt>
                <c:pt idx="2">
                  <c:v>2.7702149488247896</c:v>
                </c:pt>
                <c:pt idx="3">
                  <c:v>2.5244261968244475</c:v>
                </c:pt>
                <c:pt idx="4">
                  <c:v>3.663779952715096</c:v>
                </c:pt>
                <c:pt idx="5">
                  <c:v>5.8090230061510706</c:v>
                </c:pt>
                <c:pt idx="6">
                  <c:v>5.0750019539242297</c:v>
                </c:pt>
                <c:pt idx="7">
                  <c:v>2.0382977406661507</c:v>
                </c:pt>
                <c:pt idx="8">
                  <c:v>2.2151810764853064</c:v>
                </c:pt>
                <c:pt idx="9">
                  <c:v>1.6</c:v>
                </c:pt>
                <c:pt idx="10">
                  <c:v>-5</c:v>
                </c:pt>
              </c:numCache>
            </c:numRef>
          </c:val>
          <c:smooth val="0"/>
        </c:ser>
        <c:dLbls>
          <c:showLegendKey val="0"/>
          <c:showVal val="0"/>
          <c:showCatName val="0"/>
          <c:showSerName val="0"/>
          <c:showPercent val="0"/>
          <c:showBubbleSize val="0"/>
        </c:dLbls>
        <c:marker val="1"/>
        <c:smooth val="0"/>
        <c:axId val="43427328"/>
        <c:axId val="43428864"/>
      </c:lineChart>
      <c:catAx>
        <c:axId val="43427328"/>
        <c:scaling>
          <c:orientation val="minMax"/>
        </c:scaling>
        <c:delete val="0"/>
        <c:axPos val="b"/>
        <c:majorTickMark val="cross"/>
        <c:minorTickMark val="none"/>
        <c:tickLblPos val="low"/>
        <c:spPr>
          <a:ln w="3175" cmpd="sng">
            <a:solidFill>
              <a:sysClr val="windowText" lastClr="000000">
                <a:lumMod val="100000"/>
              </a:sysClr>
            </a:solidFill>
          </a:ln>
        </c:spPr>
        <c:txPr>
          <a:bodyPr rot="0" vert="horz"/>
          <a:lstStyle/>
          <a:p>
            <a:pPr>
              <a:defRPr/>
            </a:pPr>
            <a:endParaRPr lang="sv-SE"/>
          </a:p>
        </c:txPr>
        <c:crossAx val="43428864"/>
        <c:crosses val="autoZero"/>
        <c:auto val="1"/>
        <c:lblAlgn val="ctr"/>
        <c:lblOffset val="100"/>
        <c:noMultiLvlLbl val="0"/>
      </c:catAx>
      <c:valAx>
        <c:axId val="43428864"/>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3427328"/>
        <c:crossesAt val="1"/>
        <c:crossBetween val="midCat"/>
      </c:valAx>
      <c:spPr>
        <a:noFill/>
        <a:ln w="3175">
          <a:solidFill>
            <a:srgbClr val="000000"/>
          </a:solidFill>
          <a:prstDash val="solid"/>
        </a:ln>
      </c:spPr>
    </c:plotArea>
    <c:legend>
      <c:legendPos val="b"/>
      <c:layout>
        <c:manualLayout>
          <c:xMode val="edge"/>
          <c:yMode val="edge"/>
          <c:x val="0.67401574803149611"/>
          <c:y val="9.2511013215859028E-2"/>
          <c:w val="0.22047244094488189"/>
          <c:h val="0.10609212945298137"/>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19.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xMode val="edge"/>
          <c:yMode val="edge"/>
          <c:x val="1.2598425196850394E-2"/>
          <c:y val="1.7621145374449341E-2"/>
          <c:w val="0.98740157480314961"/>
          <c:h val="0.88105726872246692"/>
        </c:manualLayout>
      </c:layout>
      <c:barChart>
        <c:barDir val="col"/>
        <c:grouping val="clustered"/>
        <c:varyColors val="0"/>
        <c:ser>
          <c:idx val="0"/>
          <c:order val="0"/>
          <c:tx>
            <c:strRef>
              <c:f>Datablad!$B$6</c:f>
              <c:strCache>
                <c:ptCount val="1"/>
                <c:pt idx="0">
                  <c:v>Privata leverantörer</c:v>
                </c:pt>
              </c:strCache>
            </c:strRef>
          </c:tx>
          <c:spPr>
            <a:solidFill>
              <a:srgbClr val="000000"/>
            </a:solidFill>
            <a:ln w="25400">
              <a:noFill/>
            </a:ln>
          </c:spPr>
          <c:invertIfNegative val="0"/>
          <c:cat>
            <c:numRef>
              <c:f>Datablad!$A$7:$A$12</c:f>
              <c:numCache>
                <c:formatCode>General</c:formatCode>
                <c:ptCount val="6"/>
                <c:pt idx="0">
                  <c:v>2006</c:v>
                </c:pt>
                <c:pt idx="1">
                  <c:v>2007</c:v>
                </c:pt>
                <c:pt idx="2">
                  <c:v>2008</c:v>
                </c:pt>
                <c:pt idx="3">
                  <c:v>2009</c:v>
                </c:pt>
                <c:pt idx="4">
                  <c:v>2010</c:v>
                </c:pt>
                <c:pt idx="5">
                  <c:v>2011</c:v>
                </c:pt>
              </c:numCache>
            </c:numRef>
          </c:cat>
          <c:val>
            <c:numRef>
              <c:f>Datablad!$B$7:$B$12</c:f>
              <c:numCache>
                <c:formatCode>0</c:formatCode>
                <c:ptCount val="6"/>
                <c:pt idx="0">
                  <c:v>6517.6561917091603</c:v>
                </c:pt>
                <c:pt idx="1">
                  <c:v>6043.565488990731</c:v>
                </c:pt>
                <c:pt idx="2">
                  <c:v>6226.1339229121413</c:v>
                </c:pt>
                <c:pt idx="3">
                  <c:v>6797.8372235816914</c:v>
                </c:pt>
                <c:pt idx="4">
                  <c:v>7757.9916909999993</c:v>
                </c:pt>
                <c:pt idx="5">
                  <c:v>8056.0649999999978</c:v>
                </c:pt>
              </c:numCache>
            </c:numRef>
          </c:val>
        </c:ser>
        <c:ser>
          <c:idx val="1"/>
          <c:order val="1"/>
          <c:tx>
            <c:strRef>
              <c:f>Datablad!$C$6</c:f>
              <c:strCache>
                <c:ptCount val="1"/>
                <c:pt idx="0">
                  <c:v>Offentliga leverantörer</c:v>
                </c:pt>
              </c:strCache>
            </c:strRef>
          </c:tx>
          <c:spPr>
            <a:solidFill>
              <a:srgbClr val="808080"/>
            </a:solidFill>
            <a:ln w="25400">
              <a:noFill/>
            </a:ln>
          </c:spPr>
          <c:invertIfNegative val="0"/>
          <c:cat>
            <c:numRef>
              <c:f>Datablad!$A$7:$A$12</c:f>
              <c:numCache>
                <c:formatCode>General</c:formatCode>
                <c:ptCount val="6"/>
                <c:pt idx="0">
                  <c:v>2006</c:v>
                </c:pt>
                <c:pt idx="1">
                  <c:v>2007</c:v>
                </c:pt>
                <c:pt idx="2">
                  <c:v>2008</c:v>
                </c:pt>
                <c:pt idx="3">
                  <c:v>2009</c:v>
                </c:pt>
                <c:pt idx="4">
                  <c:v>2010</c:v>
                </c:pt>
                <c:pt idx="5">
                  <c:v>2011</c:v>
                </c:pt>
              </c:numCache>
            </c:numRef>
          </c:cat>
          <c:val>
            <c:numRef>
              <c:f>Datablad!$C$7:$C$12</c:f>
              <c:numCache>
                <c:formatCode>0</c:formatCode>
                <c:ptCount val="6"/>
                <c:pt idx="0">
                  <c:v>9389.1748127652409</c:v>
                </c:pt>
                <c:pt idx="1">
                  <c:v>10330.222475370243</c:v>
                </c:pt>
                <c:pt idx="2">
                  <c:v>11371.132347887818</c:v>
                </c:pt>
                <c:pt idx="3">
                  <c:v>12453.009721673265</c:v>
                </c:pt>
                <c:pt idx="4">
                  <c:v>13046.120428</c:v>
                </c:pt>
                <c:pt idx="5">
                  <c:v>13547.630999999998</c:v>
                </c:pt>
              </c:numCache>
            </c:numRef>
          </c:val>
        </c:ser>
        <c:dLbls>
          <c:showLegendKey val="0"/>
          <c:showVal val="0"/>
          <c:showCatName val="0"/>
          <c:showSerName val="0"/>
          <c:showPercent val="0"/>
          <c:showBubbleSize val="0"/>
        </c:dLbls>
        <c:gapWidth val="150"/>
        <c:axId val="43598208"/>
        <c:axId val="43599744"/>
      </c:barChart>
      <c:catAx>
        <c:axId val="43598208"/>
        <c:scaling>
          <c:orientation val="minMax"/>
        </c:scaling>
        <c:delete val="0"/>
        <c:axPos val="b"/>
        <c:numFmt formatCode="General" sourceLinked="1"/>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43599744"/>
        <c:crosses val="autoZero"/>
        <c:auto val="1"/>
        <c:lblAlgn val="ctr"/>
        <c:lblOffset val="100"/>
        <c:noMultiLvlLbl val="0"/>
      </c:catAx>
      <c:valAx>
        <c:axId val="43599744"/>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3598208"/>
        <c:crosses val="autoZero"/>
        <c:crossBetween val="between"/>
      </c:valAx>
      <c:spPr>
        <a:noFill/>
        <a:ln w="3175">
          <a:solidFill>
            <a:srgbClr val="000000"/>
          </a:solidFill>
          <a:prstDash val="solid"/>
        </a:ln>
      </c:spPr>
    </c:plotArea>
    <c:legend>
      <c:legendPos val="r"/>
      <c:layout>
        <c:manualLayout>
          <c:xMode val="edge"/>
          <c:yMode val="edge"/>
          <c:x val="0.10708661417322834"/>
          <c:y val="8.3700440528634359E-2"/>
          <c:w val="0.22047244094488189"/>
          <c:h val="0.1321585903083700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0.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7.8630439841750055E-2"/>
          <c:y val="1.8588579285526347E-2"/>
          <c:w val="0.90897116994233984"/>
          <c:h val="0.55952083333333325"/>
        </c:manualLayout>
      </c:layout>
      <c:barChart>
        <c:barDir val="col"/>
        <c:grouping val="clustered"/>
        <c:varyColors val="0"/>
        <c:ser>
          <c:idx val="0"/>
          <c:order val="0"/>
          <c:tx>
            <c:strRef>
              <c:f>Datablad!$B$3</c:f>
              <c:strCache>
                <c:ptCount val="1"/>
                <c:pt idx="0">
                  <c:v>2007</c:v>
                </c:pt>
              </c:strCache>
            </c:strRef>
          </c:tx>
          <c:spPr>
            <a:solidFill>
              <a:srgbClr val="000000"/>
            </a:solidFill>
            <a:ln w="25400">
              <a:noFill/>
            </a:ln>
          </c:spPr>
          <c:invertIfNegative val="0"/>
          <c:cat>
            <c:strRef>
              <c:f>Datablad!$A$4:$A$14</c:f>
              <c:strCache>
                <c:ptCount val="11"/>
                <c:pt idx="0">
                  <c:v>Storstäder</c:v>
                </c:pt>
                <c:pt idx="1">
                  <c:v>Förortskommuner                             till storstäderna</c:v>
                </c:pt>
                <c:pt idx="2">
                  <c:v>Större städer</c:v>
                </c:pt>
                <c:pt idx="3">
                  <c:v>Förortskommuner                                   till större städer</c:v>
                </c:pt>
                <c:pt idx="4">
                  <c:v>Pendlingskommuner</c:v>
                </c:pt>
                <c:pt idx="5">
                  <c:v>Turism- och besöks-                                   näringskommuner</c:v>
                </c:pt>
                <c:pt idx="6">
                  <c:v>Varuproducerande                                                  kommuner</c:v>
                </c:pt>
                <c:pt idx="7">
                  <c:v>Glesbygdkommuner</c:v>
                </c:pt>
                <c:pt idx="8">
                  <c:v>Kommuner i                                   tätbefolkad region</c:v>
                </c:pt>
                <c:pt idx="9">
                  <c:v>Kommuner i                                 glesbefolkad region</c:v>
                </c:pt>
                <c:pt idx="10">
                  <c:v>Riket</c:v>
                </c:pt>
              </c:strCache>
            </c:strRef>
          </c:cat>
          <c:val>
            <c:numRef>
              <c:f>Datablad!$B$4:$B$14</c:f>
              <c:numCache>
                <c:formatCode>#,##0</c:formatCode>
                <c:ptCount val="11"/>
                <c:pt idx="0">
                  <c:v>8408</c:v>
                </c:pt>
                <c:pt idx="1">
                  <c:v>7094</c:v>
                </c:pt>
                <c:pt idx="2">
                  <c:v>9445</c:v>
                </c:pt>
                <c:pt idx="3">
                  <c:v>8160</c:v>
                </c:pt>
                <c:pt idx="4">
                  <c:v>11133</c:v>
                </c:pt>
                <c:pt idx="5">
                  <c:v>14207</c:v>
                </c:pt>
                <c:pt idx="6">
                  <c:v>12042</c:v>
                </c:pt>
                <c:pt idx="7">
                  <c:v>16970</c:v>
                </c:pt>
                <c:pt idx="8">
                  <c:v>10850</c:v>
                </c:pt>
                <c:pt idx="9">
                  <c:v>12285</c:v>
                </c:pt>
                <c:pt idx="10">
                  <c:v>11006</c:v>
                </c:pt>
              </c:numCache>
            </c:numRef>
          </c:val>
        </c:ser>
        <c:ser>
          <c:idx val="1"/>
          <c:order val="1"/>
          <c:tx>
            <c:strRef>
              <c:f>Datablad!$C$3</c:f>
              <c:strCache>
                <c:ptCount val="1"/>
                <c:pt idx="0">
                  <c:v>2011</c:v>
                </c:pt>
              </c:strCache>
            </c:strRef>
          </c:tx>
          <c:spPr>
            <a:solidFill>
              <a:srgbClr val="808080"/>
            </a:solidFill>
            <a:ln w="25400">
              <a:noFill/>
            </a:ln>
          </c:spPr>
          <c:invertIfNegative val="0"/>
          <c:cat>
            <c:strRef>
              <c:f>Datablad!$A$4:$A$14</c:f>
              <c:strCache>
                <c:ptCount val="11"/>
                <c:pt idx="0">
                  <c:v>Storstäder</c:v>
                </c:pt>
                <c:pt idx="1">
                  <c:v>Förortskommuner                             till storstäderna</c:v>
                </c:pt>
                <c:pt idx="2">
                  <c:v>Större städer</c:v>
                </c:pt>
                <c:pt idx="3">
                  <c:v>Förortskommuner                                   till större städer</c:v>
                </c:pt>
                <c:pt idx="4">
                  <c:v>Pendlingskommuner</c:v>
                </c:pt>
                <c:pt idx="5">
                  <c:v>Turism- och besöks-                                   näringskommuner</c:v>
                </c:pt>
                <c:pt idx="6">
                  <c:v>Varuproducerande                                                  kommuner</c:v>
                </c:pt>
                <c:pt idx="7">
                  <c:v>Glesbygdkommuner</c:v>
                </c:pt>
                <c:pt idx="8">
                  <c:v>Kommuner i                                   tätbefolkad region</c:v>
                </c:pt>
                <c:pt idx="9">
                  <c:v>Kommuner i                                 glesbefolkad region</c:v>
                </c:pt>
                <c:pt idx="10">
                  <c:v>Riket</c:v>
                </c:pt>
              </c:strCache>
            </c:strRef>
          </c:cat>
          <c:val>
            <c:numRef>
              <c:f>Datablad!$C$4:$C$14</c:f>
              <c:numCache>
                <c:formatCode>#,##0</c:formatCode>
                <c:ptCount val="11"/>
                <c:pt idx="0">
                  <c:v>9231</c:v>
                </c:pt>
                <c:pt idx="1">
                  <c:v>8011</c:v>
                </c:pt>
                <c:pt idx="2">
                  <c:v>10537</c:v>
                </c:pt>
                <c:pt idx="3">
                  <c:v>9744</c:v>
                </c:pt>
                <c:pt idx="4">
                  <c:v>12184</c:v>
                </c:pt>
                <c:pt idx="5">
                  <c:v>15585</c:v>
                </c:pt>
                <c:pt idx="6">
                  <c:v>13505</c:v>
                </c:pt>
                <c:pt idx="7">
                  <c:v>18330</c:v>
                </c:pt>
                <c:pt idx="8">
                  <c:v>12192</c:v>
                </c:pt>
                <c:pt idx="9">
                  <c:v>14013</c:v>
                </c:pt>
                <c:pt idx="10">
                  <c:v>12252</c:v>
                </c:pt>
              </c:numCache>
            </c:numRef>
          </c:val>
        </c:ser>
        <c:dLbls>
          <c:showLegendKey val="0"/>
          <c:showVal val="0"/>
          <c:showCatName val="0"/>
          <c:showSerName val="0"/>
          <c:showPercent val="0"/>
          <c:showBubbleSize val="0"/>
        </c:dLbls>
        <c:gapWidth val="150"/>
        <c:axId val="43675008"/>
        <c:axId val="43865216"/>
      </c:barChart>
      <c:catAx>
        <c:axId val="43675008"/>
        <c:scaling>
          <c:orientation val="minMax"/>
        </c:scaling>
        <c:delete val="0"/>
        <c:axPos val="b"/>
        <c:majorTickMark val="out"/>
        <c:minorTickMark val="none"/>
        <c:tickLblPos val="low"/>
        <c:txPr>
          <a:bodyPr rot="-5400000" vert="horz" anchor="b" anchorCtr="0"/>
          <a:lstStyle/>
          <a:p>
            <a:pPr>
              <a:defRPr/>
            </a:pPr>
            <a:endParaRPr lang="sv-SE"/>
          </a:p>
        </c:txPr>
        <c:crossAx val="43865216"/>
        <c:crosses val="autoZero"/>
        <c:auto val="1"/>
        <c:lblAlgn val="ctr"/>
        <c:lblOffset val="100"/>
        <c:noMultiLvlLbl val="0"/>
      </c:catAx>
      <c:valAx>
        <c:axId val="43865216"/>
        <c:scaling>
          <c:orientation val="minMax"/>
        </c:scaling>
        <c:delete val="0"/>
        <c:axPos val="l"/>
        <c:numFmt formatCode="#,##0" sourceLinked="1"/>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43675008"/>
        <c:crosses val="autoZero"/>
        <c:crossBetween val="between"/>
      </c:valAx>
      <c:spPr>
        <a:noFill/>
        <a:ln w="3175">
          <a:solidFill>
            <a:srgbClr val="000000"/>
          </a:solidFill>
          <a:prstDash val="solid"/>
        </a:ln>
      </c:spPr>
    </c:plotArea>
    <c:legend>
      <c:legendPos val="t"/>
      <c:layout>
        <c:manualLayout>
          <c:xMode val="edge"/>
          <c:yMode val="edge"/>
          <c:x val="0.18561498879162369"/>
          <c:y val="2.643171806167401E-2"/>
          <c:w val="0.17792626141474174"/>
          <c:h val="6.2018800513371955E-2"/>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1.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0.27401574803149609"/>
          <c:y val="0.11095806306150058"/>
          <c:w val="0.41889763779527561"/>
          <c:h val="0.58590308370044053"/>
        </c:manualLayout>
      </c:layout>
      <c:pieChart>
        <c:varyColors val="1"/>
        <c:ser>
          <c:idx val="0"/>
          <c:order val="0"/>
          <c:spPr>
            <a:ln w="3175" cap="flat" cmpd="sng" algn="ctr">
              <a:solidFill>
                <a:sysClr val="windowText" lastClr="000000">
                  <a:lumMod val="100000"/>
                </a:sysClr>
              </a:solidFill>
              <a:prstDash val="solid"/>
              <a:round/>
              <a:headEnd type="none" w="med" len="med"/>
              <a:tailEnd type="none" w="med" len="med"/>
            </a:ln>
          </c:spPr>
          <c:dPt>
            <c:idx val="0"/>
            <c:bubble3D val="0"/>
            <c:spPr>
              <a:solidFill>
                <a:srgbClr val="C0C0C0"/>
              </a:solidFill>
              <a:ln w="3175" cap="flat" cmpd="sng" algn="ctr">
                <a:solidFill>
                  <a:sysClr val="windowText" lastClr="000000">
                    <a:lumMod val="100000"/>
                  </a:sysClr>
                </a:solidFill>
                <a:prstDash val="solid"/>
                <a:round/>
                <a:headEnd type="none" w="med" len="med"/>
                <a:tailEnd type="none" w="med" len="med"/>
              </a:ln>
            </c:spPr>
          </c:dPt>
          <c:dPt>
            <c:idx val="1"/>
            <c:bubble3D val="0"/>
            <c:spPr>
              <a:solidFill>
                <a:srgbClr val="808080"/>
              </a:solidFill>
              <a:ln w="3175" cap="flat" cmpd="sng" algn="ctr">
                <a:solidFill>
                  <a:sysClr val="windowText" lastClr="000000">
                    <a:lumMod val="100000"/>
                  </a:sysClr>
                </a:solidFill>
                <a:prstDash val="solid"/>
                <a:round/>
                <a:headEnd type="none" w="med" len="med"/>
                <a:tailEnd type="none" w="med" len="med"/>
              </a:ln>
            </c:spPr>
          </c:dPt>
          <c:dPt>
            <c:idx val="2"/>
            <c:bubble3D val="0"/>
            <c:spPr>
              <a:solidFill>
                <a:srgbClr val="000000"/>
              </a:solidFill>
              <a:ln w="3175" cap="flat" cmpd="sng" algn="ctr">
                <a:solidFill>
                  <a:sysClr val="windowText" lastClr="000000">
                    <a:lumMod val="100000"/>
                  </a:sysClr>
                </a:solidFill>
                <a:prstDash val="solid"/>
                <a:round/>
                <a:headEnd type="none" w="med" len="med"/>
                <a:tailEnd type="none" w="med" len="med"/>
              </a:ln>
            </c:spPr>
          </c:dPt>
          <c:dLbls>
            <c:numFmt formatCode="0.0%" sourceLinked="0"/>
            <c:dLblPos val="outEnd"/>
            <c:showLegendKey val="0"/>
            <c:showVal val="0"/>
            <c:showCatName val="1"/>
            <c:showSerName val="0"/>
            <c:showPercent val="1"/>
            <c:showBubbleSize val="0"/>
            <c:showLeaderLines val="0"/>
          </c:dLbls>
          <c:cat>
            <c:strRef>
              <c:f>Datablad!$A$4:$A$6</c:f>
              <c:strCache>
                <c:ptCount val="3"/>
                <c:pt idx="0">
                  <c:v>Personkrets 1</c:v>
                </c:pt>
                <c:pt idx="1">
                  <c:v>Personkrets 2</c:v>
                </c:pt>
                <c:pt idx="2">
                  <c:v>Personkrets 3</c:v>
                </c:pt>
              </c:strCache>
            </c:strRef>
          </c:cat>
          <c:val>
            <c:numRef>
              <c:f>Datablad!$B$4:$B$6</c:f>
              <c:numCache>
                <c:formatCode>General</c:formatCode>
                <c:ptCount val="3"/>
                <c:pt idx="0">
                  <c:v>53236</c:v>
                </c:pt>
                <c:pt idx="1">
                  <c:v>2052</c:v>
                </c:pt>
                <c:pt idx="2">
                  <c:v>8011</c:v>
                </c:pt>
              </c:numCache>
            </c:numRef>
          </c:val>
        </c:ser>
        <c:dLbls>
          <c:showLegendKey val="0"/>
          <c:showVal val="0"/>
          <c:showCatName val="0"/>
          <c:showSerName val="0"/>
          <c:showPercent val="0"/>
          <c:showBubbleSize val="0"/>
          <c:showLeaderLines val="0"/>
        </c:dLbls>
        <c:firstSliceAng val="0"/>
      </c:pieChart>
    </c:plotArea>
    <c:plotVisOnly val="1"/>
    <c:dispBlanksAs val="gap"/>
    <c:showDLblsOverMax val="0"/>
  </c:chart>
  <c:spPr>
    <a:ln w="3175" cmpd="sng">
      <a:solidFill>
        <a:schemeClr val="tx1"/>
      </a:solidFill>
    </a:ln>
    <a:effectLst>
      <a:glow rad="127000">
        <a:schemeClr val="bg1"/>
      </a:glow>
    </a:effectLst>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2.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8.1233554467108934E-2"/>
          <c:y val="3.3002886891730428E-2"/>
          <c:w val="0.9093176266352534"/>
          <c:h val="0.63542134518764792"/>
        </c:manualLayout>
      </c:layout>
      <c:barChart>
        <c:barDir val="col"/>
        <c:grouping val="clustered"/>
        <c:varyColors val="0"/>
        <c:ser>
          <c:idx val="0"/>
          <c:order val="0"/>
          <c:tx>
            <c:strRef>
              <c:f>Datablad!$B$3</c:f>
              <c:strCache>
                <c:ptCount val="1"/>
                <c:pt idx="0">
                  <c:v>2007</c:v>
                </c:pt>
              </c:strCache>
            </c:strRef>
          </c:tx>
          <c:spPr>
            <a:solidFill>
              <a:srgbClr val="000000"/>
            </a:solidFill>
            <a:ln w="25400">
              <a:noFill/>
            </a:ln>
          </c:spPr>
          <c:invertIfNegative val="0"/>
          <c:cat>
            <c:strRef>
              <c:f>Datablad!$A$4:$A$14</c:f>
              <c:strCache>
                <c:ptCount val="11"/>
                <c:pt idx="0">
                  <c:v>Storstäder</c:v>
                </c:pt>
                <c:pt idx="1">
                  <c:v>Förortskommuner                                                 till storstäderna</c:v>
                </c:pt>
                <c:pt idx="2">
                  <c:v>Större städer</c:v>
                </c:pt>
                <c:pt idx="3">
                  <c:v>Förortskommuner                                                      till större städer</c:v>
                </c:pt>
                <c:pt idx="4">
                  <c:v>Pendlingskommuner</c:v>
                </c:pt>
                <c:pt idx="5">
                  <c:v>Turism- och besöks-                                   näringskommuner</c:v>
                </c:pt>
                <c:pt idx="6">
                  <c:v>Varuproducerande                                                  kommuner</c:v>
                </c:pt>
                <c:pt idx="7">
                  <c:v>Glesbygdkommuner</c:v>
                </c:pt>
                <c:pt idx="8">
                  <c:v>Kommuner i                                         tätbefolkad region</c:v>
                </c:pt>
                <c:pt idx="9">
                  <c:v>Kommuner i                                        glesbefolkad region</c:v>
                </c:pt>
                <c:pt idx="10">
                  <c:v>Riket</c:v>
                </c:pt>
              </c:strCache>
            </c:strRef>
          </c:cat>
          <c:val>
            <c:numRef>
              <c:f>Datablad!$B$4:$B$14</c:f>
              <c:numCache>
                <c:formatCode>General</c:formatCode>
                <c:ptCount val="11"/>
                <c:pt idx="0">
                  <c:v>5103</c:v>
                </c:pt>
                <c:pt idx="1">
                  <c:v>4495</c:v>
                </c:pt>
                <c:pt idx="2">
                  <c:v>5529</c:v>
                </c:pt>
                <c:pt idx="3">
                  <c:v>4889</c:v>
                </c:pt>
                <c:pt idx="4">
                  <c:v>4708</c:v>
                </c:pt>
                <c:pt idx="5">
                  <c:v>4949</c:v>
                </c:pt>
                <c:pt idx="6">
                  <c:v>5547</c:v>
                </c:pt>
                <c:pt idx="7">
                  <c:v>6109</c:v>
                </c:pt>
                <c:pt idx="8">
                  <c:v>5671</c:v>
                </c:pt>
                <c:pt idx="9">
                  <c:v>6503</c:v>
                </c:pt>
                <c:pt idx="10">
                  <c:v>5267</c:v>
                </c:pt>
              </c:numCache>
            </c:numRef>
          </c:val>
        </c:ser>
        <c:ser>
          <c:idx val="1"/>
          <c:order val="1"/>
          <c:tx>
            <c:strRef>
              <c:f>Datablad!$F$3</c:f>
              <c:strCache>
                <c:ptCount val="1"/>
                <c:pt idx="0">
                  <c:v>2011</c:v>
                </c:pt>
              </c:strCache>
            </c:strRef>
          </c:tx>
          <c:spPr>
            <a:solidFill>
              <a:srgbClr val="808080"/>
            </a:solidFill>
            <a:ln w="25400">
              <a:noFill/>
            </a:ln>
          </c:spPr>
          <c:invertIfNegative val="0"/>
          <c:cat>
            <c:strRef>
              <c:f>Datablad!$A$4:$A$14</c:f>
              <c:strCache>
                <c:ptCount val="11"/>
                <c:pt idx="0">
                  <c:v>Storstäder</c:v>
                </c:pt>
                <c:pt idx="1">
                  <c:v>Förortskommuner                                                 till storstäderna</c:v>
                </c:pt>
                <c:pt idx="2">
                  <c:v>Större städer</c:v>
                </c:pt>
                <c:pt idx="3">
                  <c:v>Förortskommuner                                                      till större städer</c:v>
                </c:pt>
                <c:pt idx="4">
                  <c:v>Pendlingskommuner</c:v>
                </c:pt>
                <c:pt idx="5">
                  <c:v>Turism- och besöks-                                   näringskommuner</c:v>
                </c:pt>
                <c:pt idx="6">
                  <c:v>Varuproducerande                                                  kommuner</c:v>
                </c:pt>
                <c:pt idx="7">
                  <c:v>Glesbygdkommuner</c:v>
                </c:pt>
                <c:pt idx="8">
                  <c:v>Kommuner i                                         tätbefolkad region</c:v>
                </c:pt>
                <c:pt idx="9">
                  <c:v>Kommuner i                                        glesbefolkad region</c:v>
                </c:pt>
                <c:pt idx="10">
                  <c:v>Riket</c:v>
                </c:pt>
              </c:strCache>
            </c:strRef>
          </c:cat>
          <c:val>
            <c:numRef>
              <c:f>Datablad!$F$4:$F$14</c:f>
              <c:numCache>
                <c:formatCode>General</c:formatCode>
                <c:ptCount val="11"/>
                <c:pt idx="0">
                  <c:v>5257</c:v>
                </c:pt>
                <c:pt idx="1">
                  <c:v>5338</c:v>
                </c:pt>
                <c:pt idx="2">
                  <c:v>6507</c:v>
                </c:pt>
                <c:pt idx="3">
                  <c:v>5776</c:v>
                </c:pt>
                <c:pt idx="4">
                  <c:v>5771</c:v>
                </c:pt>
                <c:pt idx="5">
                  <c:v>5851</c:v>
                </c:pt>
                <c:pt idx="6">
                  <c:v>6543</c:v>
                </c:pt>
                <c:pt idx="7">
                  <c:v>6997</c:v>
                </c:pt>
                <c:pt idx="8">
                  <c:v>6865</c:v>
                </c:pt>
                <c:pt idx="9">
                  <c:v>7934</c:v>
                </c:pt>
                <c:pt idx="10">
                  <c:v>6273</c:v>
                </c:pt>
              </c:numCache>
            </c:numRef>
          </c:val>
        </c:ser>
        <c:dLbls>
          <c:showLegendKey val="0"/>
          <c:showVal val="0"/>
          <c:showCatName val="0"/>
          <c:showSerName val="0"/>
          <c:showPercent val="0"/>
          <c:showBubbleSize val="0"/>
        </c:dLbls>
        <c:gapWidth val="150"/>
        <c:axId val="57999360"/>
        <c:axId val="58000896"/>
      </c:barChart>
      <c:catAx>
        <c:axId val="57999360"/>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58000896"/>
        <c:crosses val="autoZero"/>
        <c:auto val="1"/>
        <c:lblAlgn val="ctr"/>
        <c:lblOffset val="100"/>
        <c:noMultiLvlLbl val="0"/>
      </c:catAx>
      <c:valAx>
        <c:axId val="5800089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57999360"/>
        <c:crosses val="autoZero"/>
        <c:crossBetween val="between"/>
      </c:valAx>
      <c:spPr>
        <a:noFill/>
        <a:ln w="3175">
          <a:solidFill>
            <a:srgbClr val="000000"/>
          </a:solidFill>
          <a:prstDash val="solid"/>
        </a:ln>
      </c:spPr>
    </c:plotArea>
    <c:legend>
      <c:legendPos val="r"/>
      <c:layout>
        <c:manualLayout>
          <c:xMode val="edge"/>
          <c:yMode val="edge"/>
          <c:x val="0.10708661417322834"/>
          <c:y val="4.2230253734777033E-2"/>
          <c:w val="0.17091177382354764"/>
          <c:h val="6.4297980660051796E-2"/>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3.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8.1233554467108934E-2"/>
          <c:y val="1.4589889608115296E-2"/>
          <c:w val="0.90927223115164657"/>
          <c:h val="0.56363229166666662"/>
        </c:manualLayout>
      </c:layout>
      <c:barChart>
        <c:barDir val="col"/>
        <c:grouping val="clustered"/>
        <c:varyColors val="0"/>
        <c:ser>
          <c:idx val="0"/>
          <c:order val="0"/>
          <c:tx>
            <c:strRef>
              <c:f>Datablad!$C$3</c:f>
              <c:strCache>
                <c:ptCount val="1"/>
                <c:pt idx="0">
                  <c:v>2007</c:v>
                </c:pt>
              </c:strCache>
            </c:strRef>
          </c:tx>
          <c:spPr>
            <a:solidFill>
              <a:srgbClr val="000000"/>
            </a:solidFill>
            <a:ln w="25400">
              <a:noFill/>
            </a:ln>
          </c:spPr>
          <c:invertIfNegative val="0"/>
          <c:cat>
            <c:strRef>
              <c:f>Datablad!$A$4:$A$14</c:f>
              <c:strCache>
                <c:ptCount val="11"/>
                <c:pt idx="0">
                  <c:v>Storstäder</c:v>
                </c:pt>
                <c:pt idx="1">
                  <c:v>Förortskommuner                                                         till storstäderna</c:v>
                </c:pt>
                <c:pt idx="2">
                  <c:v>Större städer</c:v>
                </c:pt>
                <c:pt idx="3">
                  <c:v>Förortskommuner                                                                 till större städer</c:v>
                </c:pt>
                <c:pt idx="4">
                  <c:v>Pendlingskommuner</c:v>
                </c:pt>
                <c:pt idx="5">
                  <c:v>Turism- och besöks-                                   näringskommuner</c:v>
                </c:pt>
                <c:pt idx="6">
                  <c:v>Varuproducerande                                                  kommuner</c:v>
                </c:pt>
                <c:pt idx="7">
                  <c:v>Glesbygdkommuner</c:v>
                </c:pt>
                <c:pt idx="8">
                  <c:v>Kommuner i                                                              tätbefolkad region</c:v>
                </c:pt>
                <c:pt idx="9">
                  <c:v>Kommuner i                                                                          glesbefolkad region</c:v>
                </c:pt>
                <c:pt idx="10">
                  <c:v>Riket</c:v>
                </c:pt>
              </c:strCache>
            </c:strRef>
          </c:cat>
          <c:val>
            <c:numRef>
              <c:f>Datablad!$C$4:$C$14</c:f>
              <c:numCache>
                <c:formatCode>General</c:formatCode>
                <c:ptCount val="11"/>
                <c:pt idx="0">
                  <c:v>4916</c:v>
                </c:pt>
                <c:pt idx="1">
                  <c:v>2528</c:v>
                </c:pt>
                <c:pt idx="2">
                  <c:v>3195</c:v>
                </c:pt>
                <c:pt idx="3">
                  <c:v>2259</c:v>
                </c:pt>
                <c:pt idx="4">
                  <c:v>2519</c:v>
                </c:pt>
                <c:pt idx="5">
                  <c:v>1991</c:v>
                </c:pt>
                <c:pt idx="6">
                  <c:v>2448</c:v>
                </c:pt>
                <c:pt idx="7">
                  <c:v>2062</c:v>
                </c:pt>
                <c:pt idx="8">
                  <c:v>2587</c:v>
                </c:pt>
                <c:pt idx="9">
                  <c:v>2448</c:v>
                </c:pt>
                <c:pt idx="10">
                  <c:v>2521</c:v>
                </c:pt>
              </c:numCache>
            </c:numRef>
          </c:val>
        </c:ser>
        <c:ser>
          <c:idx val="1"/>
          <c:order val="1"/>
          <c:tx>
            <c:strRef>
              <c:f>Datablad!$G$3</c:f>
              <c:strCache>
                <c:ptCount val="1"/>
                <c:pt idx="0">
                  <c:v>2011</c:v>
                </c:pt>
              </c:strCache>
            </c:strRef>
          </c:tx>
          <c:spPr>
            <a:solidFill>
              <a:srgbClr val="808080"/>
            </a:solidFill>
            <a:ln w="25400">
              <a:noFill/>
            </a:ln>
          </c:spPr>
          <c:invertIfNegative val="0"/>
          <c:cat>
            <c:strRef>
              <c:f>Datablad!$A$4:$A$14</c:f>
              <c:strCache>
                <c:ptCount val="11"/>
                <c:pt idx="0">
                  <c:v>Storstäder</c:v>
                </c:pt>
                <c:pt idx="1">
                  <c:v>Förortskommuner                                                         till storstäderna</c:v>
                </c:pt>
                <c:pt idx="2">
                  <c:v>Större städer</c:v>
                </c:pt>
                <c:pt idx="3">
                  <c:v>Förortskommuner                                                                 till större städer</c:v>
                </c:pt>
                <c:pt idx="4">
                  <c:v>Pendlingskommuner</c:v>
                </c:pt>
                <c:pt idx="5">
                  <c:v>Turism- och besöks-                                   näringskommuner</c:v>
                </c:pt>
                <c:pt idx="6">
                  <c:v>Varuproducerande                                                  kommuner</c:v>
                </c:pt>
                <c:pt idx="7">
                  <c:v>Glesbygdkommuner</c:v>
                </c:pt>
                <c:pt idx="8">
                  <c:v>Kommuner i                                                              tätbefolkad region</c:v>
                </c:pt>
                <c:pt idx="9">
                  <c:v>Kommuner i                                                                          glesbefolkad region</c:v>
                </c:pt>
                <c:pt idx="10">
                  <c:v>Riket</c:v>
                </c:pt>
              </c:strCache>
            </c:strRef>
          </c:cat>
          <c:val>
            <c:numRef>
              <c:f>Datablad!$G$4:$G$14</c:f>
              <c:numCache>
                <c:formatCode>General</c:formatCode>
                <c:ptCount val="11"/>
                <c:pt idx="0">
                  <c:v>5516</c:v>
                </c:pt>
                <c:pt idx="1">
                  <c:v>2967</c:v>
                </c:pt>
                <c:pt idx="2">
                  <c:v>3989</c:v>
                </c:pt>
                <c:pt idx="3">
                  <c:v>2633</c:v>
                </c:pt>
                <c:pt idx="4">
                  <c:v>3099</c:v>
                </c:pt>
                <c:pt idx="5">
                  <c:v>2689</c:v>
                </c:pt>
                <c:pt idx="6">
                  <c:v>3104</c:v>
                </c:pt>
                <c:pt idx="7">
                  <c:v>2653</c:v>
                </c:pt>
                <c:pt idx="8">
                  <c:v>3249</c:v>
                </c:pt>
                <c:pt idx="9">
                  <c:v>3154</c:v>
                </c:pt>
                <c:pt idx="10">
                  <c:v>3130</c:v>
                </c:pt>
              </c:numCache>
            </c:numRef>
          </c:val>
        </c:ser>
        <c:dLbls>
          <c:showLegendKey val="0"/>
          <c:showVal val="0"/>
          <c:showCatName val="0"/>
          <c:showSerName val="0"/>
          <c:showPercent val="0"/>
          <c:showBubbleSize val="0"/>
        </c:dLbls>
        <c:gapWidth val="150"/>
        <c:axId val="58059008"/>
        <c:axId val="58064896"/>
      </c:barChart>
      <c:catAx>
        <c:axId val="58059008"/>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58064896"/>
        <c:crosses val="autoZero"/>
        <c:auto val="1"/>
        <c:lblAlgn val="ctr"/>
        <c:lblOffset val="100"/>
        <c:noMultiLvlLbl val="0"/>
      </c:catAx>
      <c:valAx>
        <c:axId val="58064896"/>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58059008"/>
        <c:crosses val="autoZero"/>
        <c:crossBetween val="between"/>
      </c:valAx>
      <c:spPr>
        <a:noFill/>
        <a:ln w="3175">
          <a:solidFill>
            <a:srgbClr val="000000"/>
          </a:solidFill>
          <a:prstDash val="solid"/>
        </a:ln>
      </c:spPr>
    </c:plotArea>
    <c:legend>
      <c:legendPos val="r"/>
      <c:layout>
        <c:manualLayout>
          <c:xMode val="edge"/>
          <c:yMode val="edge"/>
          <c:x val="0.22047244094488189"/>
          <c:y val="4.405286343612335E-2"/>
          <c:w val="0.13626610453220905"/>
          <c:h val="0.13215859030837004"/>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4.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0.1008241056482113"/>
          <c:y val="3.5594713656387666E-2"/>
          <c:w val="0.88027825655651315"/>
          <c:h val="0.76011793679975026"/>
        </c:manualLayout>
      </c:layout>
      <c:lineChart>
        <c:grouping val="standard"/>
        <c:varyColors val="0"/>
        <c:ser>
          <c:idx val="0"/>
          <c:order val="0"/>
          <c:marker>
            <c:symbol val="none"/>
          </c:marker>
          <c:cat>
            <c:numRef>
              <c:f>Datablad!$A$4:$A$25</c:f>
              <c:numCache>
                <c:formatCode>@</c:formatCode>
                <c:ptCount val="22"/>
                <c:pt idx="0">
                  <c:v>1990</c:v>
                </c:pt>
                <c:pt idx="1">
                  <c:v>1991</c:v>
                </c:pt>
                <c:pt idx="2">
                  <c:v>1992</c:v>
                </c:pt>
                <c:pt idx="3">
                  <c:v>1993</c:v>
                </c:pt>
                <c:pt idx="4">
                  <c:v>1994</c:v>
                </c:pt>
                <c:pt idx="5">
                  <c:v>1995</c:v>
                </c:pt>
                <c:pt idx="6">
                  <c:v>1996</c:v>
                </c:pt>
                <c:pt idx="7">
                  <c:v>1997</c:v>
                </c:pt>
                <c:pt idx="8">
                  <c:v>1998</c:v>
                </c:pt>
                <c:pt idx="9">
                  <c:v>1999</c:v>
                </c:pt>
                <c:pt idx="10">
                  <c:v>2000</c:v>
                </c:pt>
                <c:pt idx="11">
                  <c:v>2001</c:v>
                </c:pt>
                <c:pt idx="12">
                  <c:v>2002</c:v>
                </c:pt>
                <c:pt idx="13">
                  <c:v>2003</c:v>
                </c:pt>
                <c:pt idx="14">
                  <c:v>2004</c:v>
                </c:pt>
                <c:pt idx="15">
                  <c:v>2005</c:v>
                </c:pt>
                <c:pt idx="16">
                  <c:v>2006</c:v>
                </c:pt>
                <c:pt idx="17">
                  <c:v>2007</c:v>
                </c:pt>
                <c:pt idx="18">
                  <c:v>2008</c:v>
                </c:pt>
                <c:pt idx="19">
                  <c:v>2009</c:v>
                </c:pt>
                <c:pt idx="20">
                  <c:v>2010</c:v>
                </c:pt>
                <c:pt idx="21">
                  <c:v>2011</c:v>
                </c:pt>
              </c:numCache>
            </c:numRef>
          </c:cat>
          <c:val>
            <c:numRef>
              <c:f>Datablad!$B$4:$B$25</c:f>
              <c:numCache>
                <c:formatCode>General</c:formatCode>
                <c:ptCount val="22"/>
                <c:pt idx="0">
                  <c:v>171270</c:v>
                </c:pt>
                <c:pt idx="1">
                  <c:v>171707</c:v>
                </c:pt>
                <c:pt idx="2">
                  <c:v>189065</c:v>
                </c:pt>
                <c:pt idx="3">
                  <c:v>212223</c:v>
                </c:pt>
                <c:pt idx="4">
                  <c:v>230294</c:v>
                </c:pt>
                <c:pt idx="5">
                  <c:v>234779</c:v>
                </c:pt>
                <c:pt idx="6">
                  <c:v>249988</c:v>
                </c:pt>
                <c:pt idx="7">
                  <c:v>246399</c:v>
                </c:pt>
                <c:pt idx="8">
                  <c:v>228149</c:v>
                </c:pt>
                <c:pt idx="9">
                  <c:v>202063</c:v>
                </c:pt>
                <c:pt idx="10">
                  <c:v>181935</c:v>
                </c:pt>
                <c:pt idx="11">
                  <c:v>162461</c:v>
                </c:pt>
                <c:pt idx="12">
                  <c:v>147817</c:v>
                </c:pt>
                <c:pt idx="13">
                  <c:v>142739</c:v>
                </c:pt>
                <c:pt idx="14">
                  <c:v>141117</c:v>
                </c:pt>
                <c:pt idx="15">
                  <c:v>135136</c:v>
                </c:pt>
                <c:pt idx="16">
                  <c:v>128275</c:v>
                </c:pt>
                <c:pt idx="17">
                  <c:v>123791</c:v>
                </c:pt>
                <c:pt idx="18">
                  <c:v>125813</c:v>
                </c:pt>
                <c:pt idx="19">
                  <c:v>137913</c:v>
                </c:pt>
                <c:pt idx="20">
                  <c:v>143033</c:v>
                </c:pt>
                <c:pt idx="21">
                  <c:v>136867</c:v>
                </c:pt>
              </c:numCache>
            </c:numRef>
          </c:val>
          <c:smooth val="0"/>
        </c:ser>
        <c:dLbls>
          <c:showLegendKey val="0"/>
          <c:showVal val="0"/>
          <c:showCatName val="0"/>
          <c:showSerName val="0"/>
          <c:showPercent val="0"/>
          <c:showBubbleSize val="0"/>
        </c:dLbls>
        <c:marker val="1"/>
        <c:smooth val="0"/>
        <c:axId val="58127104"/>
        <c:axId val="58128640"/>
      </c:lineChart>
      <c:catAx>
        <c:axId val="58127104"/>
        <c:scaling>
          <c:orientation val="minMax"/>
        </c:scaling>
        <c:delete val="0"/>
        <c:axPos val="b"/>
        <c:numFmt formatCode="@" sourceLinked="1"/>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58128640"/>
        <c:crosses val="autoZero"/>
        <c:auto val="1"/>
        <c:lblAlgn val="ctr"/>
        <c:lblOffset val="100"/>
        <c:noMultiLvlLbl val="0"/>
      </c:catAx>
      <c:valAx>
        <c:axId val="5812864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58127104"/>
        <c:crossesAt val="1"/>
        <c:crossBetween val="midCat"/>
      </c:valAx>
      <c:spPr>
        <a:noFill/>
        <a:ln w="3175">
          <a:solidFill>
            <a:srgbClr val="000000"/>
          </a:solidFill>
          <a:prstDash val="solid"/>
        </a:ln>
      </c:spPr>
    </c:plotArea>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charts/chart25.xml><?xml version="1.0" encoding="utf-8"?>
<c:chartSpace xmlns:c="http://schemas.openxmlformats.org/drawingml/2006/chart" xmlns:a="http://schemas.openxmlformats.org/drawingml/2006/main" xmlns:r="http://schemas.openxmlformats.org/officeDocument/2006/relationships">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8.1237847222222229E-2"/>
          <c:y val="3.5612847222222223E-2"/>
          <c:w val="0.90931274801587303"/>
          <c:h val="0.61731736111111113"/>
        </c:manualLayout>
      </c:layout>
      <c:barChart>
        <c:barDir val="col"/>
        <c:grouping val="clustered"/>
        <c:varyColors val="0"/>
        <c:ser>
          <c:idx val="0"/>
          <c:order val="0"/>
          <c:tx>
            <c:strRef>
              <c:f>Datablad!$C$3</c:f>
              <c:strCache>
                <c:ptCount val="1"/>
                <c:pt idx="0">
                  <c:v>2007</c:v>
                </c:pt>
              </c:strCache>
            </c:strRef>
          </c:tx>
          <c:spPr>
            <a:solidFill>
              <a:srgbClr val="000000"/>
            </a:solidFill>
            <a:ln w="25400">
              <a:noFill/>
            </a:ln>
          </c:spPr>
          <c:invertIfNegative val="0"/>
          <c:cat>
            <c:strRef>
              <c:f>Datablad!$A$4:$A$14</c:f>
              <c:strCache>
                <c:ptCount val="11"/>
                <c:pt idx="0">
                  <c:v>Storstäder</c:v>
                </c:pt>
                <c:pt idx="1">
                  <c:v>Förortskommuner                                       till storstäderna</c:v>
                </c:pt>
                <c:pt idx="2">
                  <c:v>Större städer</c:v>
                </c:pt>
                <c:pt idx="3">
                  <c:v>Förortskommuner                                   till större städer</c:v>
                </c:pt>
                <c:pt idx="4">
                  <c:v>Pendlingskommuner</c:v>
                </c:pt>
                <c:pt idx="5">
                  <c:v>Turism- och besöks-                                   näringskommuner</c:v>
                </c:pt>
                <c:pt idx="6">
                  <c:v>Varuproducerande                                                  kommuner</c:v>
                </c:pt>
                <c:pt idx="7">
                  <c:v>Glesbygdkommuner</c:v>
                </c:pt>
                <c:pt idx="8">
                  <c:v>Kommuner i                                   tätbefolkad region</c:v>
                </c:pt>
                <c:pt idx="9">
                  <c:v>Kommuner i                                 glesbefolkad region</c:v>
                </c:pt>
                <c:pt idx="10">
                  <c:v>Riket</c:v>
                </c:pt>
              </c:strCache>
            </c:strRef>
          </c:cat>
          <c:val>
            <c:numRef>
              <c:f>Datablad!$C$4:$C$14</c:f>
              <c:numCache>
                <c:formatCode>General</c:formatCode>
                <c:ptCount val="11"/>
                <c:pt idx="0">
                  <c:v>2016</c:v>
                </c:pt>
                <c:pt idx="1">
                  <c:v>682</c:v>
                </c:pt>
                <c:pt idx="2">
                  <c:v>1053</c:v>
                </c:pt>
                <c:pt idx="3">
                  <c:v>578</c:v>
                </c:pt>
                <c:pt idx="4">
                  <c:v>707</c:v>
                </c:pt>
                <c:pt idx="5">
                  <c:v>570</c:v>
                </c:pt>
                <c:pt idx="6">
                  <c:v>660</c:v>
                </c:pt>
                <c:pt idx="7">
                  <c:v>612</c:v>
                </c:pt>
                <c:pt idx="8">
                  <c:v>747</c:v>
                </c:pt>
                <c:pt idx="9">
                  <c:v>801</c:v>
                </c:pt>
                <c:pt idx="10">
                  <c:v>730</c:v>
                </c:pt>
              </c:numCache>
            </c:numRef>
          </c:val>
        </c:ser>
        <c:ser>
          <c:idx val="1"/>
          <c:order val="1"/>
          <c:tx>
            <c:strRef>
              <c:f>Datablad!$G$3</c:f>
              <c:strCache>
                <c:ptCount val="1"/>
                <c:pt idx="0">
                  <c:v>2011</c:v>
                </c:pt>
              </c:strCache>
            </c:strRef>
          </c:tx>
          <c:spPr>
            <a:solidFill>
              <a:srgbClr val="808080"/>
            </a:solidFill>
            <a:ln w="25400">
              <a:noFill/>
            </a:ln>
          </c:spPr>
          <c:invertIfNegative val="0"/>
          <c:cat>
            <c:strRef>
              <c:f>Datablad!$A$4:$A$14</c:f>
              <c:strCache>
                <c:ptCount val="11"/>
                <c:pt idx="0">
                  <c:v>Storstäder</c:v>
                </c:pt>
                <c:pt idx="1">
                  <c:v>Förortskommuner                                       till storstäderna</c:v>
                </c:pt>
                <c:pt idx="2">
                  <c:v>Större städer</c:v>
                </c:pt>
                <c:pt idx="3">
                  <c:v>Förortskommuner                                   till större städer</c:v>
                </c:pt>
                <c:pt idx="4">
                  <c:v>Pendlingskommuner</c:v>
                </c:pt>
                <c:pt idx="5">
                  <c:v>Turism- och besöks-                                   näringskommuner</c:v>
                </c:pt>
                <c:pt idx="6">
                  <c:v>Varuproducerande                                                  kommuner</c:v>
                </c:pt>
                <c:pt idx="7">
                  <c:v>Glesbygdkommuner</c:v>
                </c:pt>
                <c:pt idx="8">
                  <c:v>Kommuner i                                   tätbefolkad region</c:v>
                </c:pt>
                <c:pt idx="9">
                  <c:v>Kommuner i                                 glesbefolkad region</c:v>
                </c:pt>
                <c:pt idx="10">
                  <c:v>Riket</c:v>
                </c:pt>
              </c:strCache>
            </c:strRef>
          </c:cat>
          <c:val>
            <c:numRef>
              <c:f>Datablad!$G$4:$G$14</c:f>
              <c:numCache>
                <c:formatCode>General</c:formatCode>
                <c:ptCount val="11"/>
                <c:pt idx="0">
                  <c:v>2366</c:v>
                </c:pt>
                <c:pt idx="1">
                  <c:v>911</c:v>
                </c:pt>
                <c:pt idx="2">
                  <c:v>1482</c:v>
                </c:pt>
                <c:pt idx="3">
                  <c:v>843</c:v>
                </c:pt>
                <c:pt idx="4">
                  <c:v>1053</c:v>
                </c:pt>
                <c:pt idx="5">
                  <c:v>763</c:v>
                </c:pt>
                <c:pt idx="6">
                  <c:v>995</c:v>
                </c:pt>
                <c:pt idx="7">
                  <c:v>911</c:v>
                </c:pt>
                <c:pt idx="8">
                  <c:v>1125</c:v>
                </c:pt>
                <c:pt idx="9">
                  <c:v>1030</c:v>
                </c:pt>
                <c:pt idx="10">
                  <c:v>1045</c:v>
                </c:pt>
              </c:numCache>
            </c:numRef>
          </c:val>
        </c:ser>
        <c:dLbls>
          <c:showLegendKey val="0"/>
          <c:showVal val="0"/>
          <c:showCatName val="0"/>
          <c:showSerName val="0"/>
          <c:showPercent val="0"/>
          <c:showBubbleSize val="0"/>
        </c:dLbls>
        <c:gapWidth val="150"/>
        <c:axId val="58448128"/>
        <c:axId val="58449920"/>
      </c:barChart>
      <c:catAx>
        <c:axId val="58448128"/>
        <c:scaling>
          <c:orientation val="minMax"/>
        </c:scaling>
        <c:delete val="0"/>
        <c:axPos val="b"/>
        <c:majorTickMark val="cross"/>
        <c:minorTickMark val="none"/>
        <c:tickLblPos val="nextTo"/>
        <c:spPr>
          <a:ln w="3175" cmpd="sng">
            <a:solidFill>
              <a:sysClr val="windowText" lastClr="000000">
                <a:lumMod val="100000"/>
              </a:sysClr>
            </a:solidFill>
          </a:ln>
        </c:spPr>
        <c:txPr>
          <a:bodyPr rot="-5400000" vert="horz"/>
          <a:lstStyle/>
          <a:p>
            <a:pPr>
              <a:defRPr/>
            </a:pPr>
            <a:endParaRPr lang="sv-SE"/>
          </a:p>
        </c:txPr>
        <c:crossAx val="58449920"/>
        <c:crosses val="autoZero"/>
        <c:auto val="1"/>
        <c:lblAlgn val="ctr"/>
        <c:lblOffset val="100"/>
        <c:noMultiLvlLbl val="0"/>
      </c:catAx>
      <c:valAx>
        <c:axId val="58449920"/>
        <c:scaling>
          <c:orientation val="minMax"/>
        </c:scaling>
        <c:delete val="0"/>
        <c:axPos val="l"/>
        <c:numFmt formatCode="#,##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58448128"/>
        <c:crosses val="autoZero"/>
        <c:crossBetween val="between"/>
      </c:valAx>
      <c:spPr>
        <a:noFill/>
        <a:ln w="3175">
          <a:solidFill>
            <a:srgbClr val="000000"/>
          </a:solidFill>
          <a:prstDash val="solid"/>
        </a:ln>
      </c:spPr>
    </c:plotArea>
    <c:legend>
      <c:legendPos val="r"/>
      <c:layout>
        <c:manualLayout>
          <c:xMode val="edge"/>
          <c:yMode val="edge"/>
          <c:x val="0.28346456692913385"/>
          <c:y val="5.7268722466960353E-2"/>
          <c:w val="0.27799838799677601"/>
          <c:h val="5.2863436123348019E-2"/>
        </c:manualLayout>
      </c:layout>
      <c:overlay val="0"/>
      <c:spPr>
        <a:noFill/>
        <a:ln w="25400">
          <a:noFill/>
        </a:ln>
        <a:effectLst/>
      </c:spPr>
    </c:legend>
    <c:plotVisOnly val="1"/>
    <c:dispBlanksAs val="gap"/>
    <c:showDLblsOverMax val="0"/>
  </c:chart>
  <c:spPr>
    <a:ln w="25400">
      <a:noFill/>
    </a:ln>
  </c:spPr>
  <c:txPr>
    <a:bodyPr/>
    <a:lstStyle/>
    <a:p>
      <a:pPr>
        <a:defRPr sz="700">
          <a:latin typeface="TradeGothic CondEighteen"/>
          <a:ea typeface="TradeGothic CondEighteen"/>
          <a:cs typeface="TradeGothic CondEighteen"/>
        </a:defRPr>
      </a:pPr>
      <a:endParaRPr lang="sv-SE"/>
    </a:p>
  </c:txPr>
  <c:externalData r:id="rId1">
    <c:autoUpdate val="0"/>
  </c:externalData>
  <c:userShapes r:id="rId2"/>
</c:chartSpace>
</file>

<file path=word/drawings/drawing1.xml><?xml version="1.0" encoding="utf-8"?>
<c:userShapes xmlns:c="http://schemas.openxmlformats.org/drawingml/2006/chart">
  <cdr:relSizeAnchor xmlns:cdr="http://schemas.openxmlformats.org/drawingml/2006/chartDrawing">
    <cdr:from>
      <cdr:x>0</cdr:x>
      <cdr:y>0.88338</cdr:y>
    </cdr:from>
    <cdr:to>
      <cdr:x>1</cdr:x>
      <cdr:y>1</cdr:y>
    </cdr:to>
    <cdr:sp macro="" textlink="">
      <cdr:nvSpPr>
        <cdr:cNvPr id="2" name="Källa"/>
        <cdr:cNvSpPr txBox="1"/>
      </cdr:nvSpPr>
      <cdr:spPr>
        <a:xfrm xmlns:a="http://schemas.openxmlformats.org/drawingml/2006/main">
          <a:off x="0" y="2538291"/>
          <a:ext cx="4023458" cy="335084"/>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Anm: BNP och arbetade timmar, kalenderkorrigerad.</a:t>
          </a:r>
        </a:p>
        <a:p xmlns:a="http://schemas.openxmlformats.org/drawingml/2006/main">
          <a:r>
            <a:rPr lang="sv-SE" sz="700" b="0" i="0">
              <a:latin typeface="TradeGothic CondEighteen"/>
            </a:rPr>
            <a:t>Källa:  Statistiska centralbyrån, nationalräkenskaperna.  </a:t>
          </a:r>
        </a:p>
      </cdr:txBody>
    </cdr:sp>
  </cdr:relSizeAnchor>
</c:userShapes>
</file>

<file path=word/drawings/drawing2.xml><?xml version="1.0" encoding="utf-8"?>
<c:userShapes xmlns:c="http://schemas.openxmlformats.org/drawingml/2006/chart">
  <cdr:relSizeAnchor xmlns:cdr="http://schemas.openxmlformats.org/drawingml/2006/chartDrawing">
    <cdr:from>
      <cdr:x>0</cdr:x>
      <cdr:y>0.89427</cdr:y>
    </cdr:from>
    <cdr:to>
      <cdr:x>1</cdr:x>
      <cdr:y>0.96035</cdr:y>
    </cdr:to>
    <cdr:sp macro="" textlink="">
      <cdr:nvSpPr>
        <cdr:cNvPr id="2" name="Källa"/>
        <cdr:cNvSpPr txBox="1"/>
      </cdr:nvSpPr>
      <cdr:spPr>
        <a:xfrm xmlns:a="http://schemas.openxmlformats.org/drawingml/2006/main">
          <a:off x="50800" y="25781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Statistiska centralbyrån, befolkningsstatistk.</a:t>
          </a:r>
        </a:p>
      </cdr:txBody>
    </cdr:sp>
  </cdr:relSizeAnchor>
</c:userShapes>
</file>

<file path=word/drawings/drawing3.xml><?xml version="1.0" encoding="utf-8"?>
<c:userShapes xmlns:c="http://schemas.openxmlformats.org/drawingml/2006/chart">
  <cdr:relSizeAnchor xmlns:cdr="http://schemas.openxmlformats.org/drawingml/2006/chartDrawing">
    <cdr:from>
      <cdr:x>0</cdr:x>
      <cdr:y>0.92989</cdr:y>
    </cdr:from>
    <cdr:to>
      <cdr:x>1</cdr:x>
      <cdr:y>0.99597</cdr:y>
    </cdr:to>
    <cdr:sp macro="" textlink="">
      <cdr:nvSpPr>
        <cdr:cNvPr id="2" name="Källa"/>
        <cdr:cNvSpPr txBox="1"/>
      </cdr:nvSpPr>
      <cdr:spPr>
        <a:xfrm xmlns:a="http://schemas.openxmlformats.org/drawingml/2006/main">
          <a:off x="0" y="2520760"/>
          <a:ext cx="3745230" cy="17913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Statistiksa centralbyrån, räkenskapssammandraget. </a:t>
          </a:r>
        </a:p>
      </cdr:txBody>
    </cdr:sp>
  </cdr:relSizeAnchor>
</c:userShapes>
</file>

<file path=word/drawings/drawing4.xml><?xml version="1.0" encoding="utf-8"?>
<c:userShapes xmlns:c="http://schemas.openxmlformats.org/drawingml/2006/chart">
  <cdr:relSizeAnchor xmlns:cdr="http://schemas.openxmlformats.org/drawingml/2006/chartDrawing">
    <cdr:from>
      <cdr:x>0</cdr:x>
      <cdr:y>0.89868</cdr:y>
    </cdr:from>
    <cdr:to>
      <cdr:x>1</cdr:x>
      <cdr:y>0.96476</cdr:y>
    </cdr:to>
    <cdr:sp macro="" textlink="">
      <cdr:nvSpPr>
        <cdr:cNvPr id="2" name="Källa"/>
        <cdr:cNvSpPr txBox="1"/>
      </cdr:nvSpPr>
      <cdr:spPr>
        <a:xfrm xmlns:a="http://schemas.openxmlformats.org/drawingml/2006/main">
          <a:off x="50800" y="25908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Statistiska</a:t>
          </a:r>
          <a:r>
            <a:rPr lang="sv-SE" sz="700" b="0" i="0" baseline="0">
              <a:latin typeface="TradeGothic CondEighteen"/>
            </a:rPr>
            <a:t> centralbyrån, räkenskapssammandraget.</a:t>
          </a:r>
          <a:endParaRPr lang="sv-SE" sz="700" b="0" i="0">
            <a:latin typeface="TradeGothic CondEighteen"/>
          </a:endParaRPr>
        </a:p>
      </cdr:txBody>
    </cdr:sp>
  </cdr:relSizeAnchor>
</c:userShapes>
</file>

<file path=word/drawings/drawing5.xml><?xml version="1.0" encoding="utf-8"?>
<c:userShapes xmlns:c="http://schemas.openxmlformats.org/drawingml/2006/chart">
  <cdr:relSizeAnchor xmlns:cdr="http://schemas.openxmlformats.org/drawingml/2006/chartDrawing">
    <cdr:from>
      <cdr:x>0</cdr:x>
      <cdr:y>0.87004</cdr:y>
    </cdr:from>
    <cdr:to>
      <cdr:x>1</cdr:x>
      <cdr:y>1</cdr:y>
    </cdr:to>
    <cdr:sp macro="" textlink="">
      <cdr:nvSpPr>
        <cdr:cNvPr id="2" name="Källa"/>
        <cdr:cNvSpPr txBox="1"/>
      </cdr:nvSpPr>
      <cdr:spPr>
        <a:xfrm xmlns:a="http://schemas.openxmlformats.org/drawingml/2006/main">
          <a:off x="0" y="2508250"/>
          <a:ext cx="4032250" cy="37465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Anm: Resultaten för 2012 är preliminära.</a:t>
          </a:r>
        </a:p>
        <a:p xmlns:a="http://schemas.openxmlformats.org/drawingml/2006/main">
          <a:r>
            <a:rPr lang="sv-SE" sz="700" b="0" i="0">
              <a:latin typeface="TradeGothic CondEighteen"/>
            </a:rPr>
            <a:t>Källa: Statistiska centralbyrån, räkenskapsammandraget.</a:t>
          </a:r>
        </a:p>
      </cdr:txBody>
    </cdr:sp>
  </cdr:relSizeAnchor>
</c:userShapes>
</file>

<file path=word/drawings/drawing6.xml><?xml version="1.0" encoding="utf-8"?>
<c:userShapes xmlns:c="http://schemas.openxmlformats.org/drawingml/2006/chart">
  <cdr:relSizeAnchor xmlns:cdr="http://schemas.openxmlformats.org/drawingml/2006/chartDrawing">
    <cdr:from>
      <cdr:x>0</cdr:x>
      <cdr:y>0.94643</cdr:y>
    </cdr:from>
    <cdr:to>
      <cdr:x>1</cdr:x>
      <cdr:y>1</cdr:y>
    </cdr:to>
    <cdr:sp macro="" textlink="">
      <cdr:nvSpPr>
        <cdr:cNvPr id="2" name="Källa"/>
        <cdr:cNvSpPr txBox="1"/>
      </cdr:nvSpPr>
      <cdr:spPr>
        <a:xfrm xmlns:a="http://schemas.openxmlformats.org/drawingml/2006/main">
          <a:off x="50800" y="34671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Statistiska centralbyrån, Räkenskapssammandraget 2011.</a:t>
          </a:r>
        </a:p>
      </cdr:txBody>
    </cdr:sp>
  </cdr:relSizeAnchor>
</c:userShapes>
</file>

<file path=word/drawings/drawing7.xml><?xml version="1.0" encoding="utf-8"?>
<c:userShapes xmlns:c="http://schemas.openxmlformats.org/drawingml/2006/chart">
  <cdr:relSizeAnchor xmlns:cdr="http://schemas.openxmlformats.org/drawingml/2006/chartDrawing">
    <cdr:from>
      <cdr:x>0</cdr:x>
      <cdr:y>0.87959</cdr:y>
    </cdr:from>
    <cdr:to>
      <cdr:x>1</cdr:x>
      <cdr:y>1</cdr:y>
    </cdr:to>
    <cdr:sp macro="" textlink="">
      <cdr:nvSpPr>
        <cdr:cNvPr id="2" name="Källa"/>
        <cdr:cNvSpPr txBox="1"/>
      </cdr:nvSpPr>
      <cdr:spPr>
        <a:xfrm xmlns:a="http://schemas.openxmlformats.org/drawingml/2006/main">
          <a:off x="0" y="2537978"/>
          <a:ext cx="4037066" cy="347423"/>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Statistiska centralbyrån, räkenskapssammandraget för kommuner och landsting, Sveriges Kommuner och Landsting,</a:t>
          </a:r>
          <a:r>
            <a:rPr lang="sv-SE" sz="700" b="0" i="0" baseline="0">
              <a:latin typeface="TradeGothic CondEighteen"/>
            </a:rPr>
            <a:t> </a:t>
          </a:r>
          <a:r>
            <a:rPr lang="sv-SE" sz="700" b="0" i="0">
              <a:latin typeface="TradeGothic CondEighteen"/>
            </a:rPr>
            <a:t>Köp av verksamhet kommuner och landsting 2006-2011.</a:t>
          </a:r>
        </a:p>
        <a:p xmlns:a="http://schemas.openxmlformats.org/drawingml/2006/main">
          <a:endParaRPr lang="sv-SE" sz="700" b="0" i="0">
            <a:latin typeface="TradeGothic CondEighteen"/>
          </a:endParaRPr>
        </a:p>
      </cdr:txBody>
    </cdr:sp>
  </cdr:relSizeAnchor>
</c:userShapes>
</file>

<file path=word/drawings/drawing8.xml><?xml version="1.0" encoding="utf-8"?>
<c:userShapes xmlns:c="http://schemas.openxmlformats.org/drawingml/2006/chart">
  <cdr:relSizeAnchor xmlns:cdr="http://schemas.openxmlformats.org/drawingml/2006/chartDrawing">
    <cdr:from>
      <cdr:x>0</cdr:x>
      <cdr:y>0.89868</cdr:y>
    </cdr:from>
    <cdr:to>
      <cdr:x>1</cdr:x>
      <cdr:y>0.96476</cdr:y>
    </cdr:to>
    <cdr:sp macro="" textlink="">
      <cdr:nvSpPr>
        <cdr:cNvPr id="2" name="Källa"/>
        <cdr:cNvSpPr txBox="1"/>
      </cdr:nvSpPr>
      <cdr:spPr>
        <a:xfrm xmlns:a="http://schemas.openxmlformats.org/drawingml/2006/main">
          <a:off x="50800" y="25908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Val av vårdcentral - Förutsättningar</a:t>
          </a:r>
          <a:r>
            <a:rPr lang="sv-SE" sz="700" b="0" i="0" baseline="0">
              <a:latin typeface="TradeGothic CondEighteen"/>
            </a:rPr>
            <a:t> för kvalitetskonkurrens i vårdvalssystemen (</a:t>
          </a:r>
          <a:r>
            <a:rPr lang="sv-SE" sz="700" b="0" i="0">
              <a:latin typeface="TradeGothic CondEighteen"/>
            </a:rPr>
            <a:t>Konkurrensverket 2012:2).</a:t>
          </a:r>
        </a:p>
      </cdr:txBody>
    </cdr:sp>
  </cdr:relSizeAnchor>
</c:userShapes>
</file>

<file path=word/drawings/drawing9.xml><?xml version="1.0" encoding="utf-8"?>
<c:userShapes xmlns:c="http://schemas.openxmlformats.org/drawingml/2006/chart">
  <cdr:relSizeAnchor xmlns:cdr="http://schemas.openxmlformats.org/drawingml/2006/chartDrawing">
    <cdr:from>
      <cdr:x>0</cdr:x>
      <cdr:y>0.88425</cdr:y>
    </cdr:from>
    <cdr:to>
      <cdr:x>1</cdr:x>
      <cdr:y>1</cdr:y>
    </cdr:to>
    <cdr:sp macro="" textlink="">
      <cdr:nvSpPr>
        <cdr:cNvPr id="2" name="Källa"/>
        <cdr:cNvSpPr txBox="1"/>
      </cdr:nvSpPr>
      <cdr:spPr>
        <a:xfrm xmlns:a="http://schemas.openxmlformats.org/drawingml/2006/main">
          <a:off x="0" y="2558116"/>
          <a:ext cx="4040094" cy="334869"/>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Patientsäkerhetssatsning 2012 - Utvärdering av antibiotikaförskrivning och landstingens arbete för ökad följsamhet till lokala behandlingsrekommendatione (Smittskyddsinstitutet).	</a:t>
          </a:r>
        </a:p>
        <a:p xmlns:a="http://schemas.openxmlformats.org/drawingml/2006/main">
          <a:endParaRPr lang="sv-SE" sz="700" b="0" i="0">
            <a:latin typeface="TradeGothic CondEighteen"/>
          </a:endParaRPr>
        </a:p>
      </cdr:txBody>
    </cdr:sp>
  </cdr:relSizeAnchor>
</c:userShapes>
</file>

<file path=word/drawings/drawing10.xml><?xml version="1.0" encoding="utf-8"?>
<c:userShapes xmlns:c="http://schemas.openxmlformats.org/drawingml/2006/chart">
  <cdr:relSizeAnchor xmlns:cdr="http://schemas.openxmlformats.org/drawingml/2006/chartDrawing">
    <cdr:from>
      <cdr:x>0</cdr:x>
      <cdr:y>0.81838</cdr:y>
    </cdr:from>
    <cdr:to>
      <cdr:x>1</cdr:x>
      <cdr:y>1</cdr:y>
    </cdr:to>
    <cdr:sp macro="" textlink="">
      <cdr:nvSpPr>
        <cdr:cNvPr id="2" name="Källa"/>
        <cdr:cNvSpPr txBox="1"/>
      </cdr:nvSpPr>
      <cdr:spPr>
        <a:xfrm xmlns:a="http://schemas.openxmlformats.org/drawingml/2006/main">
          <a:off x="0" y="2355119"/>
          <a:ext cx="4023458" cy="522652"/>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Anm.: Resultaten presenteras i form av ett viktat värde, Patientupplevd kvalitet (PUK-värde). Varje svarsalternativ ges en vikt i förhållande till sin allvarlighetsgrad. Resultaten från varje svarsalternativ adderas, multipliceras med 100 och avrundas uppåt till närmaste heltal mellan 0 till 100.</a:t>
          </a:r>
        </a:p>
        <a:p xmlns:a="http://schemas.openxmlformats.org/drawingml/2006/main">
          <a:r>
            <a:rPr lang="sv-SE" sz="700" b="0" i="0">
              <a:latin typeface="TradeGothic CondEighteen"/>
            </a:rPr>
            <a:t>Källa: Sveriges Kommuner och Landsting, Nationell Patientenkät. </a:t>
          </a:r>
        </a:p>
      </cdr:txBody>
    </cdr:sp>
  </cdr:relSizeAnchor>
</c:userShapes>
</file>

<file path=word/drawings/drawing11.xml><?xml version="1.0" encoding="utf-8"?>
<c:userShapes xmlns:c="http://schemas.openxmlformats.org/drawingml/2006/chart">
  <cdr:relSizeAnchor xmlns:cdr="http://schemas.openxmlformats.org/drawingml/2006/chartDrawing">
    <cdr:from>
      <cdr:x>0</cdr:x>
      <cdr:y>0.90639</cdr:y>
    </cdr:from>
    <cdr:to>
      <cdr:x>1</cdr:x>
      <cdr:y>0.97577</cdr:y>
    </cdr:to>
    <cdr:sp macro="" textlink="">
      <cdr:nvSpPr>
        <cdr:cNvPr id="2" name="Källa"/>
        <cdr:cNvSpPr txBox="1"/>
      </cdr:nvSpPr>
      <cdr:spPr>
        <a:xfrm xmlns:a="http://schemas.openxmlformats.org/drawingml/2006/main">
          <a:off x="0" y="2613025"/>
          <a:ext cx="4032250" cy="200024"/>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Commonwealth Fund (2012), Commonwealth Fund</a:t>
          </a:r>
          <a:r>
            <a:rPr lang="sv-SE" sz="700" b="0" i="0" baseline="0">
              <a:latin typeface="TradeGothic CondEighteen"/>
            </a:rPr>
            <a:t> I</a:t>
          </a:r>
          <a:r>
            <a:rPr lang="sv-SE" sz="700" b="0" i="0">
              <a:latin typeface="TradeGothic CondEighteen"/>
            </a:rPr>
            <a:t>nternational Health Policy Survey (IHP 2012).</a:t>
          </a:r>
        </a:p>
      </cdr:txBody>
    </cdr:sp>
  </cdr:relSizeAnchor>
</c:userShapes>
</file>

<file path=word/drawings/drawing12.xml><?xml version="1.0" encoding="utf-8"?>
<c:userShapes xmlns:c="http://schemas.openxmlformats.org/drawingml/2006/chart">
  <cdr:relSizeAnchor xmlns:cdr="http://schemas.openxmlformats.org/drawingml/2006/chartDrawing">
    <cdr:from>
      <cdr:x>0</cdr:x>
      <cdr:y>0.89868</cdr:y>
    </cdr:from>
    <cdr:to>
      <cdr:x>1</cdr:x>
      <cdr:y>0.96476</cdr:y>
    </cdr:to>
    <cdr:sp macro="" textlink="">
      <cdr:nvSpPr>
        <cdr:cNvPr id="2" name="Källa"/>
        <cdr:cNvSpPr txBox="1"/>
      </cdr:nvSpPr>
      <cdr:spPr>
        <a:xfrm xmlns:a="http://schemas.openxmlformats.org/drawingml/2006/main">
          <a:off x="50800" y="25908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Commonwealth Fund (2012), Commonwealth Fund International Health Policy Survey (IHP 2012).</a:t>
          </a:r>
        </a:p>
      </cdr:txBody>
    </cdr:sp>
  </cdr:relSizeAnchor>
</c:userShapes>
</file>

<file path=word/drawings/drawing13.xml><?xml version="1.0" encoding="utf-8"?>
<c:userShapes xmlns:c="http://schemas.openxmlformats.org/drawingml/2006/chart">
  <cdr:relSizeAnchor xmlns:cdr="http://schemas.openxmlformats.org/drawingml/2006/chartDrawing">
    <cdr:from>
      <cdr:x>0</cdr:x>
      <cdr:y>0.89868</cdr:y>
    </cdr:from>
    <cdr:to>
      <cdr:x>1</cdr:x>
      <cdr:y>0.96476</cdr:y>
    </cdr:to>
    <cdr:sp macro="" textlink="">
      <cdr:nvSpPr>
        <cdr:cNvPr id="2" name="Källa"/>
        <cdr:cNvSpPr txBox="1"/>
      </cdr:nvSpPr>
      <cdr:spPr>
        <a:xfrm xmlns:a="http://schemas.openxmlformats.org/drawingml/2006/main">
          <a:off x="50800" y="25908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Commonwealth Fund (2012), Commonwealth Fund International Health Policy Survey (IHP 2012).</a:t>
          </a:r>
        </a:p>
      </cdr:txBody>
    </cdr:sp>
  </cdr:relSizeAnchor>
</c:userShapes>
</file>

<file path=word/drawings/drawing14.xml><?xml version="1.0" encoding="utf-8"?>
<c:userShapes xmlns:c="http://schemas.openxmlformats.org/drawingml/2006/chart">
  <cdr:relSizeAnchor xmlns:cdr="http://schemas.openxmlformats.org/drawingml/2006/chartDrawing">
    <cdr:from>
      <cdr:x>0</cdr:x>
      <cdr:y>0.88131</cdr:y>
    </cdr:from>
    <cdr:to>
      <cdr:x>1</cdr:x>
      <cdr:y>0.99938</cdr:y>
    </cdr:to>
    <cdr:sp macro="" textlink="">
      <cdr:nvSpPr>
        <cdr:cNvPr id="2" name="Källa"/>
        <cdr:cNvSpPr txBox="1"/>
      </cdr:nvSpPr>
      <cdr:spPr>
        <a:xfrm xmlns:a="http://schemas.openxmlformats.org/drawingml/2006/main">
          <a:off x="0" y="2538187"/>
          <a:ext cx="4032000" cy="340028"/>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a:t>
          </a:r>
          <a:r>
            <a:rPr lang="sv-SE" sz="700" b="0" i="0" baseline="0">
              <a:solidFill>
                <a:sysClr val="windowText" lastClr="000000"/>
              </a:solidFill>
              <a:latin typeface="TradeGothic CondEighteen"/>
            </a:rPr>
            <a:t>Sammanhållen vård och omsorg om de mest sjuka äldre 2012 - Bedömning om kommuner och landsting uppnått grundläggande krav och resultat enlig överenskommelsen mellan regeringen och SKL (Socialstyrelsen). </a:t>
          </a:r>
          <a:endParaRPr lang="sv-SE" sz="700" b="0" i="0">
            <a:solidFill>
              <a:sysClr val="windowText" lastClr="000000"/>
            </a:solidFill>
            <a:latin typeface="TradeGothic CondEighteen"/>
          </a:endParaRPr>
        </a:p>
      </cdr:txBody>
    </cdr:sp>
  </cdr:relSizeAnchor>
</c:userShapes>
</file>

<file path=word/drawings/drawing15.xml><?xml version="1.0" encoding="utf-8"?>
<c:userShapes xmlns:c="http://schemas.openxmlformats.org/drawingml/2006/chart">
  <cdr:relSizeAnchor xmlns:cdr="http://schemas.openxmlformats.org/drawingml/2006/chartDrawing">
    <cdr:from>
      <cdr:x>0</cdr:x>
      <cdr:y>0.88511</cdr:y>
    </cdr:from>
    <cdr:to>
      <cdr:x>1</cdr:x>
      <cdr:y>0.9978</cdr:y>
    </cdr:to>
    <cdr:sp macro="" textlink="">
      <cdr:nvSpPr>
        <cdr:cNvPr id="2" name="Källa"/>
        <cdr:cNvSpPr txBox="1"/>
      </cdr:nvSpPr>
      <cdr:spPr>
        <a:xfrm xmlns:a="http://schemas.openxmlformats.org/drawingml/2006/main">
          <a:off x="0" y="2367342"/>
          <a:ext cx="3745230" cy="301394"/>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Anm.:</a:t>
          </a:r>
          <a:r>
            <a:rPr lang="sv-SE" sz="700" b="0" i="0" baseline="0">
              <a:latin typeface="TradeGothic CondEighteen"/>
            </a:rPr>
            <a:t> Primärvårdsansluten hemsjukvård, tandvård och omstruktureringskostnader är exkluderade.</a:t>
          </a:r>
          <a:endParaRPr lang="sv-SE" sz="700" b="0" i="0">
            <a:latin typeface="TradeGothic CondEighteen"/>
          </a:endParaRPr>
        </a:p>
        <a:p xmlns:a="http://schemas.openxmlformats.org/drawingml/2006/main">
          <a:r>
            <a:rPr lang="sv-SE" sz="700" b="0" i="0">
              <a:latin typeface="TradeGothic CondEighteen"/>
            </a:rPr>
            <a:t>Källor: Sveriges Kommuner och Landsting och Statistiska centralbyrån.</a:t>
          </a:r>
        </a:p>
      </cdr:txBody>
    </cdr:sp>
  </cdr:relSizeAnchor>
  <cdr:relSizeAnchor xmlns:cdr="http://schemas.openxmlformats.org/drawingml/2006/chartDrawing">
    <cdr:from>
      <cdr:x>0</cdr:x>
      <cdr:y>0.89868</cdr:y>
    </cdr:from>
    <cdr:to>
      <cdr:x>1</cdr:x>
      <cdr:y>0.96476</cdr:y>
    </cdr:to>
    <cdr:sp macro="" textlink="">
      <cdr:nvSpPr>
        <cdr:cNvPr id="3" name="Källa"/>
        <cdr:cNvSpPr txBox="1"/>
      </cdr:nvSpPr>
      <cdr:spPr>
        <a:xfrm xmlns:a="http://schemas.openxmlformats.org/drawingml/2006/main">
          <a:off x="0" y="25908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endParaRPr lang="sv-SE" sz="700" b="0" i="0">
            <a:latin typeface="TradeGothic CondEighteen"/>
          </a:endParaRPr>
        </a:p>
        <a:p xmlns:a="http://schemas.openxmlformats.org/drawingml/2006/main">
          <a:r>
            <a:rPr lang="sv-SE" sz="700" b="0" i="0">
              <a:latin typeface="TradeGothic CondEighteen"/>
            </a:rPr>
            <a:t> </a:t>
          </a:r>
        </a:p>
      </cdr:txBody>
    </cdr:sp>
  </cdr:relSizeAnchor>
</c:userShapes>
</file>

<file path=word/drawings/drawing16.xml><?xml version="1.0" encoding="utf-8"?>
<c:userShapes xmlns:c="http://schemas.openxmlformats.org/drawingml/2006/chart">
  <cdr:relSizeAnchor xmlns:cdr="http://schemas.openxmlformats.org/drawingml/2006/chartDrawing">
    <cdr:from>
      <cdr:x>0</cdr:x>
      <cdr:y>0.80624</cdr:y>
    </cdr:from>
    <cdr:to>
      <cdr:x>1</cdr:x>
      <cdr:y>1</cdr:y>
    </cdr:to>
    <cdr:sp macro="" textlink="">
      <cdr:nvSpPr>
        <cdr:cNvPr id="2" name="Källa"/>
        <cdr:cNvSpPr txBox="1"/>
      </cdr:nvSpPr>
      <cdr:spPr>
        <a:xfrm xmlns:a="http://schemas.openxmlformats.org/drawingml/2006/main">
          <a:off x="0" y="2307035"/>
          <a:ext cx="4015582" cy="554435"/>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Anm.: Hemsjukvården och läkemedel inom förmånen är exkluderade. Vårdkontakterna viktas med hänsyn till typen av vårdkontakt (telefonkontakt eller mottagningsbesök), vilken personalkategori som är involverad och vilket delområde kontakten är redovisad på (t.ex. arbetsterapi eller allmänläkarvård).</a:t>
          </a:r>
        </a:p>
        <a:p xmlns:a="http://schemas.openxmlformats.org/drawingml/2006/main">
          <a:r>
            <a:rPr lang="sv-SE" sz="700" b="0" i="0">
              <a:latin typeface="TradeGothic CondEighteen"/>
            </a:rPr>
            <a:t>Källor: Sveriges Kommuner och Landsting, Statistiska centralbyrån </a:t>
          </a:r>
          <a:r>
            <a:rPr lang="sv-SE" sz="700" b="0" i="0" baseline="0">
              <a:latin typeface="TradeGothic CondEighteen"/>
            </a:rPr>
            <a:t> och Socialstyrelsens</a:t>
          </a:r>
          <a:r>
            <a:rPr lang="sv-SE" sz="700" b="0" i="0">
              <a:latin typeface="TradeGothic CondEighteen"/>
            </a:rPr>
            <a:t> patientregister.</a:t>
          </a:r>
        </a:p>
      </cdr:txBody>
    </cdr:sp>
  </cdr:relSizeAnchor>
</c:userShapes>
</file>

<file path=word/drawings/drawing17.xml><?xml version="1.0" encoding="utf-8"?>
<c:userShapes xmlns:c="http://schemas.openxmlformats.org/drawingml/2006/chart">
  <cdr:relSizeAnchor xmlns:cdr="http://schemas.openxmlformats.org/drawingml/2006/chartDrawing">
    <cdr:from>
      <cdr:x>0</cdr:x>
      <cdr:y>0.86674</cdr:y>
    </cdr:from>
    <cdr:to>
      <cdr:x>1</cdr:x>
      <cdr:y>0.98568</cdr:y>
    </cdr:to>
    <cdr:sp macro="" textlink="">
      <cdr:nvSpPr>
        <cdr:cNvPr id="2" name="Källa"/>
        <cdr:cNvSpPr txBox="1"/>
      </cdr:nvSpPr>
      <cdr:spPr>
        <a:xfrm xmlns:a="http://schemas.openxmlformats.org/drawingml/2006/main">
          <a:off x="0" y="2498725"/>
          <a:ext cx="4032250" cy="3429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Anm.: Läkemedelskostnader inom förmånen är exkluderade.</a:t>
          </a:r>
        </a:p>
        <a:p xmlns:a="http://schemas.openxmlformats.org/drawingml/2006/main">
          <a:r>
            <a:rPr lang="sv-SE" sz="700" b="0" i="0">
              <a:latin typeface="TradeGothic CondEighteen"/>
            </a:rPr>
            <a:t>Källor: Sveriges Kommuner och Landsting, Statistiska centralbyrån </a:t>
          </a:r>
          <a:r>
            <a:rPr lang="sv-SE" sz="700" b="0" i="0" baseline="0">
              <a:latin typeface="TradeGothic CondEighteen"/>
            </a:rPr>
            <a:t> och Socialstyrelsens </a:t>
          </a:r>
          <a:r>
            <a:rPr lang="sv-SE" sz="700" b="0" i="0">
              <a:latin typeface="TradeGothic CondEighteen"/>
            </a:rPr>
            <a:t> patientregister.</a:t>
          </a:r>
        </a:p>
      </cdr:txBody>
    </cdr:sp>
  </cdr:relSizeAnchor>
</c:userShapes>
</file>

<file path=word/drawings/drawing18.xml><?xml version="1.0" encoding="utf-8"?>
<c:userShapes xmlns:c="http://schemas.openxmlformats.org/drawingml/2006/chart">
  <cdr:relSizeAnchor xmlns:cdr="http://schemas.openxmlformats.org/drawingml/2006/chartDrawing">
    <cdr:from>
      <cdr:x>0</cdr:x>
      <cdr:y>0.83409</cdr:y>
    </cdr:from>
    <cdr:to>
      <cdr:x>1</cdr:x>
      <cdr:y>0.99946</cdr:y>
    </cdr:to>
    <cdr:sp macro="" textlink="">
      <cdr:nvSpPr>
        <cdr:cNvPr id="2" name="Källa"/>
        <cdr:cNvSpPr txBox="1"/>
      </cdr:nvSpPr>
      <cdr:spPr>
        <a:xfrm xmlns:a="http://schemas.openxmlformats.org/drawingml/2006/main">
          <a:off x="0" y="2402190"/>
          <a:ext cx="4032000" cy="476248"/>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Anm.: Slutenvårdskostnaderna har justerats 2010 för att de ska bli jämförbara med 2009. Slutenvårdsutvecklingen 2012 är inte justerad för förändrad redovisning av nettopriser.</a:t>
          </a:r>
        </a:p>
        <a:p xmlns:a="http://schemas.openxmlformats.org/drawingml/2006/main">
          <a:r>
            <a:rPr lang="sv-SE" sz="700" b="0" i="0">
              <a:latin typeface="TradeGothic CondEighteen"/>
            </a:rPr>
            <a:t>Källa: Apotekens Service AB.</a:t>
          </a:r>
        </a:p>
      </cdr:txBody>
    </cdr:sp>
  </cdr:relSizeAnchor>
</c:userShapes>
</file>

<file path=word/drawings/drawing19.xml><?xml version="1.0" encoding="utf-8"?>
<c:userShapes xmlns:c="http://schemas.openxmlformats.org/drawingml/2006/chart">
  <cdr:relSizeAnchor xmlns:cdr="http://schemas.openxmlformats.org/drawingml/2006/chartDrawing">
    <cdr:from>
      <cdr:x>0</cdr:x>
      <cdr:y>0.89868</cdr:y>
    </cdr:from>
    <cdr:to>
      <cdr:x>1</cdr:x>
      <cdr:y>0.96476</cdr:y>
    </cdr:to>
    <cdr:sp macro="" textlink="">
      <cdr:nvSpPr>
        <cdr:cNvPr id="2" name="Källa"/>
        <cdr:cNvSpPr txBox="1"/>
      </cdr:nvSpPr>
      <cdr:spPr>
        <a:xfrm xmlns:a="http://schemas.openxmlformats.org/drawingml/2006/main">
          <a:off x="50800" y="25908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Sveriges Kommuner och Landsting, Statistik om hälso- och sjukvård samt regional utveckling 2006-2011.</a:t>
          </a:r>
        </a:p>
      </cdr:txBody>
    </cdr:sp>
  </cdr:relSizeAnchor>
</c:userShapes>
</file>

<file path=word/drawings/drawing20.xml><?xml version="1.0" encoding="utf-8"?>
<c:userShapes xmlns:c="http://schemas.openxmlformats.org/drawingml/2006/chart">
  <cdr:relSizeAnchor xmlns:cdr="http://schemas.openxmlformats.org/drawingml/2006/chartDrawing">
    <cdr:from>
      <cdr:x>0</cdr:x>
      <cdr:y>0.83414</cdr:y>
    </cdr:from>
    <cdr:to>
      <cdr:x>1</cdr:x>
      <cdr:y>1</cdr:y>
    </cdr:to>
    <cdr:sp macro="" textlink="">
      <cdr:nvSpPr>
        <cdr:cNvPr id="2" name="Källa"/>
        <cdr:cNvSpPr txBox="1"/>
      </cdr:nvSpPr>
      <cdr:spPr>
        <a:xfrm xmlns:a="http://schemas.openxmlformats.org/drawingml/2006/main">
          <a:off x="0" y="2402316"/>
          <a:ext cx="4032000" cy="477684"/>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Anm.:</a:t>
          </a:r>
          <a:r>
            <a:rPr lang="sv-SE" sz="700" b="0" i="0" baseline="0">
              <a:latin typeface="TradeGothic CondEighteen"/>
            </a:rPr>
            <a:t> Avser kostnader för insatser enligt SoL och HSL. Kostnaderna beräknas som bruttokostnader minus interna intäkter och försäljning av verksamheter till andra kommuner och landsting. </a:t>
          </a:r>
          <a:endParaRPr lang="sv-SE" sz="700" b="0" i="0">
            <a:latin typeface="TradeGothic CondEighteen"/>
          </a:endParaRPr>
        </a:p>
        <a:p xmlns:a="http://schemas.openxmlformats.org/drawingml/2006/main">
          <a:r>
            <a:rPr lang="sv-SE" sz="700" b="0" i="0">
              <a:latin typeface="TradeGothic CondEighteen"/>
            </a:rPr>
            <a:t>Källa: Kommun- och landstingsdatabasen.</a:t>
          </a:r>
        </a:p>
      </cdr:txBody>
    </cdr:sp>
  </cdr:relSizeAnchor>
</c:userShapes>
</file>

<file path=word/drawings/drawing21.xml><?xml version="1.0" encoding="utf-8"?>
<c:userShapes xmlns:c="http://schemas.openxmlformats.org/drawingml/2006/chart">
  <cdr:relSizeAnchor xmlns:cdr="http://schemas.openxmlformats.org/drawingml/2006/chartDrawing">
    <cdr:from>
      <cdr:x>0</cdr:x>
      <cdr:y>0.89376</cdr:y>
    </cdr:from>
    <cdr:to>
      <cdr:x>1</cdr:x>
      <cdr:y>0.98901</cdr:y>
    </cdr:to>
    <cdr:sp macro="" textlink="">
      <cdr:nvSpPr>
        <cdr:cNvPr id="2" name="Källa"/>
        <cdr:cNvSpPr txBox="1"/>
      </cdr:nvSpPr>
      <cdr:spPr>
        <a:xfrm xmlns:a="http://schemas.openxmlformats.org/drawingml/2006/main">
          <a:off x="0" y="2323810"/>
          <a:ext cx="4032250" cy="24765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a:t>
          </a:r>
          <a:r>
            <a:rPr lang="sv-SE" sz="700" b="0" i="0" baseline="0">
              <a:latin typeface="TradeGothic CondEighteen"/>
            </a:rPr>
            <a:t>Personer med funktionsnedsättning - insatser enligt LSS år 2011 (Socialstyrelsen 2012).</a:t>
          </a:r>
          <a:r>
            <a:rPr lang="sv-SE" sz="700" b="0" i="0">
              <a:latin typeface="TradeGothic CondEighteen"/>
            </a:rPr>
            <a:t>  </a:t>
          </a:r>
        </a:p>
      </cdr:txBody>
    </cdr:sp>
  </cdr:relSizeAnchor>
</c:userShapes>
</file>

<file path=word/drawings/drawing22.xml><?xml version="1.0" encoding="utf-8"?>
<c:userShapes xmlns:c="http://schemas.openxmlformats.org/drawingml/2006/chart">
  <cdr:relSizeAnchor xmlns:cdr="http://schemas.openxmlformats.org/drawingml/2006/chartDrawing">
    <cdr:from>
      <cdr:x>0</cdr:x>
      <cdr:y>0.9114</cdr:y>
    </cdr:from>
    <cdr:to>
      <cdr:x>1</cdr:x>
      <cdr:y>0.9934</cdr:y>
    </cdr:to>
    <cdr:sp macro="" textlink="">
      <cdr:nvSpPr>
        <cdr:cNvPr id="2" name="Källa"/>
        <cdr:cNvSpPr txBox="1"/>
      </cdr:nvSpPr>
      <cdr:spPr>
        <a:xfrm xmlns:a="http://schemas.openxmlformats.org/drawingml/2006/main">
          <a:off x="0" y="3070224"/>
          <a:ext cx="4032250" cy="276225"/>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Kommun- och landstingsdatabasen.</a:t>
          </a:r>
        </a:p>
        <a:p xmlns:a="http://schemas.openxmlformats.org/drawingml/2006/main">
          <a:endParaRPr lang="sv-SE" sz="700" b="0" i="0">
            <a:latin typeface="TradeGothic CondEighteen"/>
          </a:endParaRPr>
        </a:p>
      </cdr:txBody>
    </cdr:sp>
  </cdr:relSizeAnchor>
</c:userShapes>
</file>

<file path=word/drawings/drawing23.xml><?xml version="1.0" encoding="utf-8"?>
<c:userShapes xmlns:c="http://schemas.openxmlformats.org/drawingml/2006/chart">
  <cdr:relSizeAnchor xmlns:cdr="http://schemas.openxmlformats.org/drawingml/2006/chartDrawing">
    <cdr:from>
      <cdr:x>0</cdr:x>
      <cdr:y>0.83785</cdr:y>
    </cdr:from>
    <cdr:to>
      <cdr:x>1</cdr:x>
      <cdr:y>1</cdr:y>
    </cdr:to>
    <cdr:sp macro="" textlink="">
      <cdr:nvSpPr>
        <cdr:cNvPr id="2" name="Källa"/>
        <cdr:cNvSpPr txBox="1"/>
      </cdr:nvSpPr>
      <cdr:spPr>
        <a:xfrm xmlns:a="http://schemas.openxmlformats.org/drawingml/2006/main">
          <a:off x="0" y="2413001"/>
          <a:ext cx="4032000" cy="466999"/>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Anm.: Individ och familjeomsorg avser kommunernas verksamheter för barn och ungdomsvård, missbrukarvård för vuxna, övrig vuxenvård, familjerätt och ekonomiskt bistånd. </a:t>
          </a:r>
        </a:p>
        <a:p xmlns:a="http://schemas.openxmlformats.org/drawingml/2006/main">
          <a:r>
            <a:rPr lang="sv-SE" sz="700" b="0" i="0">
              <a:latin typeface="TradeGothic CondEighteen"/>
            </a:rPr>
            <a:t>Källa: Kommun- och landstingsdatabasen.</a:t>
          </a:r>
        </a:p>
      </cdr:txBody>
    </cdr:sp>
  </cdr:relSizeAnchor>
</c:userShapes>
</file>

<file path=word/drawings/drawing24.xml><?xml version="1.0" encoding="utf-8"?>
<c:userShapes xmlns:c="http://schemas.openxmlformats.org/drawingml/2006/chart">
  <cdr:relSizeAnchor xmlns:cdr="http://schemas.openxmlformats.org/drawingml/2006/chartDrawing">
    <cdr:from>
      <cdr:x>0</cdr:x>
      <cdr:y>0.89868</cdr:y>
    </cdr:from>
    <cdr:to>
      <cdr:x>1</cdr:x>
      <cdr:y>0.96476</cdr:y>
    </cdr:to>
    <cdr:sp macro="" textlink="">
      <cdr:nvSpPr>
        <cdr:cNvPr id="2" name="Källa"/>
        <cdr:cNvSpPr txBox="1"/>
      </cdr:nvSpPr>
      <cdr:spPr>
        <a:xfrm xmlns:a="http://schemas.openxmlformats.org/drawingml/2006/main">
          <a:off x="50800" y="25908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 Ekonomiskt bistånd</a:t>
          </a:r>
          <a:r>
            <a:rPr lang="sv-SE" sz="700" b="0" i="0" baseline="0">
              <a:latin typeface="TradeGothic CondEighteen"/>
            </a:rPr>
            <a:t> </a:t>
          </a:r>
          <a:r>
            <a:rPr lang="sv-SE" sz="700" b="0" i="0">
              <a:latin typeface="TradeGothic CondEighteen"/>
            </a:rPr>
            <a:t>årsstatistik 2011 (Socialstyrelsen</a:t>
          </a:r>
          <a:r>
            <a:rPr lang="sv-SE" sz="700" b="0" i="0" baseline="0">
              <a:latin typeface="TradeGothic CondEighteen"/>
            </a:rPr>
            <a:t> 2012)</a:t>
          </a:r>
          <a:r>
            <a:rPr lang="sv-SE" sz="700" b="0" i="0">
              <a:latin typeface="TradeGothic CondEighteen"/>
            </a:rPr>
            <a:t>.</a:t>
          </a:r>
        </a:p>
      </cdr:txBody>
    </cdr:sp>
  </cdr:relSizeAnchor>
</c:userShapes>
</file>

<file path=word/drawings/drawing25.xml><?xml version="1.0" encoding="utf-8"?>
<c:userShapes xmlns:c="http://schemas.openxmlformats.org/drawingml/2006/chart">
  <cdr:relSizeAnchor xmlns:cdr="http://schemas.openxmlformats.org/drawingml/2006/chartDrawing">
    <cdr:from>
      <cdr:x>0</cdr:x>
      <cdr:y>0.89868</cdr:y>
    </cdr:from>
    <cdr:to>
      <cdr:x>1</cdr:x>
      <cdr:y>0.96476</cdr:y>
    </cdr:to>
    <cdr:sp macro="" textlink="">
      <cdr:nvSpPr>
        <cdr:cNvPr id="2" name="Källa"/>
        <cdr:cNvSpPr txBox="1"/>
      </cdr:nvSpPr>
      <cdr:spPr>
        <a:xfrm xmlns:a="http://schemas.openxmlformats.org/drawingml/2006/main">
          <a:off x="50800" y="2590800"/>
          <a:ext cx="4032250" cy="190500"/>
        </a:xfrm>
        <a:prstGeom xmlns:a="http://schemas.openxmlformats.org/drawingml/2006/main" prst="rect">
          <a:avLst/>
        </a:prstGeom>
      </cdr:spPr>
      <cdr:txBody>
        <a:bodyPr xmlns:a="http://schemas.openxmlformats.org/drawingml/2006/main" vertOverflow="clip" vert="horz" rtlCol="0"/>
        <a:lstStyle xmlns:a="http://schemas.openxmlformats.org/drawingml/2006/main"/>
        <a:p xmlns:a="http://schemas.openxmlformats.org/drawingml/2006/main">
          <a:r>
            <a:rPr lang="sv-SE" sz="700" b="0" i="0">
              <a:latin typeface="TradeGothic CondEighteen"/>
            </a:rPr>
            <a:t>Källa:</a:t>
          </a:r>
          <a:r>
            <a:rPr lang="sv-SE" sz="700" b="0" i="0" baseline="0">
              <a:latin typeface="TradeGothic CondEighteen"/>
            </a:rPr>
            <a:t> </a:t>
          </a:r>
          <a:r>
            <a:rPr lang="sv-SE" sz="700" b="0" i="0">
              <a:latin typeface="TradeGothic CondEighteen"/>
            </a:rPr>
            <a:t>Kommun- och landstingsdatabasen.</a:t>
          </a:r>
        </a:p>
        <a:p xmlns:a="http://schemas.openxmlformats.org/drawingml/2006/main">
          <a:r>
            <a:rPr lang="sv-SE" sz="700" b="0" i="0">
              <a:latin typeface="TradeGothic CondEighteen"/>
            </a:rPr>
            <a:t> </a:t>
          </a:r>
        </a:p>
      </cdr:txBody>
    </cdr:sp>
  </cdr:relSizeAnchor>
</c:userShape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c9cd366cc722410295b9eacffbd73909 xmlns="4f5ca95d-8798-43a8-9b50-3b2f8b9416bf">
      <Terms xmlns="http://schemas.microsoft.com/office/infopath/2007/PartnerControls"/>
    </c9cd366cc722410295b9eacffbd73909>
    <Nyckelord xmlns="4f5ca95d-8798-43a8-9b50-3b2f8b9416bf" xsi:nil="true"/>
    <TaxCatchAll xmlns="4f5ca95d-8798-43a8-9b50-3b2f8b9416bf"/>
    <Diarienummer xmlns="4f5ca95d-8798-43a8-9b50-3b2f8b9416bf" xsi:nil="true"/>
    <k46d94c0acf84ab9a79866a9d8b1905f xmlns="4f5ca95d-8798-43a8-9b50-3b2f8b9416bf">
      <Terms xmlns="http://schemas.microsoft.com/office/infopath/2007/PartnerControls"/>
    </k46d94c0acf84ab9a79866a9d8b1905f>
    <Sekretess xmlns="4f5ca95d-8798-43a8-9b50-3b2f8b9416bf">false</Sekretess>
    <_dlc_DocId xmlns="4f5ca95d-8798-43a8-9b50-3b2f8b9416bf">PF7WTZ5HJ2VN-6-1123</_dlc_DocId>
    <_dlc_DocIdUrl xmlns="4f5ca95d-8798-43a8-9b50-3b2f8b9416bf">
      <Url>http://rkdhs-sb/enhet/gransk/_layouts/DocIdRedir.aspx?ID=PF7WTZ5HJ2VN-6-1123</Url>
      <Description>PF7WTZ5HJ2VN-6-1123</Description>
    </_dlc_DocIdUrl>
    <RKOrdnaCheckInComment xmlns="0099632a-6c7c-45b2-b4cc-163a75785fd4" xsi:nil="true"/>
    <RKOrdnaClass xmlns="0099632a-6c7c-45b2-b4cc-163a75785fd4" xsi:nil="true"/>
  </documentManagement>
</p:properties>
</file>

<file path=customXml/item2.xml><?xml version="1.0" encoding="utf-8"?>
<?mso-contentType ?>
<FormUrls xmlns="http://schemas.microsoft.com/sharepoint/v3/contenttype/forms/url">
  <Edit>_layouts/RK.Dhs/RKEditForm.aspx</Edit>
  <New>_layouts/RK.Dhs/RKEditForm.aspx</New>
</FormUrls>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RKDokument" ma:contentTypeID="0x01010053E1D612BA3F4E21AA250ECD751942B30090819ADAB6BA3B4580D81C843F6B3AD3" ma:contentTypeVersion="12" ma:contentTypeDescription="Skapa ett nytt dokument." ma:contentTypeScope="" ma:versionID="32d1d6254285166659590edb9a42cf13">
  <xsd:schema xmlns:xsd="http://www.w3.org/2001/XMLSchema" xmlns:xs="http://www.w3.org/2001/XMLSchema" xmlns:p="http://schemas.microsoft.com/office/2006/metadata/properties" xmlns:ns2="4f5ca95d-8798-43a8-9b50-3b2f8b9416bf" xmlns:ns3="0099632a-6c7c-45b2-b4cc-163a75785fd4" targetNamespace="http://schemas.microsoft.com/office/2006/metadata/properties" ma:root="true" ma:fieldsID="7495f56c9d234360ca9b17b9fc18762c" ns2:_="" ns3:_="">
    <xsd:import namespace="4f5ca95d-8798-43a8-9b50-3b2f8b9416bf"/>
    <xsd:import namespace="0099632a-6c7c-45b2-b4cc-163a75785fd4"/>
    <xsd:element name="properties">
      <xsd:complexType>
        <xsd:sequence>
          <xsd:element name="documentManagement">
            <xsd:complexType>
              <xsd:all>
                <xsd:element ref="ns2:_dlc_DocId" minOccurs="0"/>
                <xsd:element ref="ns2:_dlc_DocIdUrl" minOccurs="0"/>
                <xsd:element ref="ns2:_dlc_DocIdPersistId" minOccurs="0"/>
                <xsd:element ref="ns2:k46d94c0acf84ab9a79866a9d8b1905f" minOccurs="0"/>
                <xsd:element ref="ns2:TaxCatchAll" minOccurs="0"/>
                <xsd:element ref="ns2:TaxCatchAllLabel" minOccurs="0"/>
                <xsd:element ref="ns2:c9cd366cc722410295b9eacffbd73909" minOccurs="0"/>
                <xsd:element ref="ns2:Diarienummer" minOccurs="0"/>
                <xsd:element ref="ns2:Nyckelord" minOccurs="0"/>
                <xsd:element ref="ns2:Sekretess" minOccurs="0"/>
                <xsd:element ref="ns3:RKOrdnaClass" minOccurs="0"/>
                <xsd:element ref="ns3:RKOrdnaCheckInComm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element name="k46d94c0acf84ab9a79866a9d8b1905f" ma:index="11" nillable="true" ma:taxonomy="true" ma:internalName="k46d94c0acf84ab9a79866a9d8b1905f" ma:taxonomyFieldName="Departementsenhet" ma:displayName="Departement/enhet" ma:fieldId="{446d94c0-acf8-4ab9-a798-66a9d8b1905f}" ma:sspId="c94f65f0-adaa-4e77-b268-a4f99eefe5fc" ma:termSetId="45ad205f-092c-4ea4-aa45-736caa0a3194" ma:anchorId="00000000-0000-0000-0000-000000000000" ma:open="false" ma:isKeyword="false">
      <xsd:complexType>
        <xsd:sequence>
          <xsd:element ref="pc:Terms" minOccurs="0" maxOccurs="1"/>
        </xsd:sequence>
      </xsd:complexType>
    </xsd:element>
    <xsd:element name="TaxCatchAll" ma:index="12" nillable="true" ma:displayName="Global taxonomikolumn" ma:hidden="true" ma:list="{1c21371f-b01a-4e4e-b68f-0da2ae6e3d3c}" ma:internalName="TaxCatchAll" ma:showField="CatchAllData"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hidden="true" ma:list="{1c21371f-b01a-4e4e-b68f-0da2ae6e3d3c}" ma:internalName="TaxCatchAllLabel" ma:readOnly="true" ma:showField="CatchAllDataLabel" ma:web="4f5ca95d-8798-43a8-9b50-3b2f8b9416bf">
      <xsd:complexType>
        <xsd:complexContent>
          <xsd:extension base="dms:MultiChoiceLookup">
            <xsd:sequence>
              <xsd:element name="Value" type="dms:Lookup" maxOccurs="unbounded" minOccurs="0" nillable="true"/>
            </xsd:sequence>
          </xsd:extension>
        </xsd:complexContent>
      </xsd:complexType>
    </xsd:element>
    <xsd:element name="c9cd366cc722410295b9eacffbd73909" ma:index="15" nillable="true" ma:taxonomy="true" ma:internalName="c9cd366cc722410295b9eacffbd73909" ma:taxonomyFieldName="Aktivitetskategori" ma:displayName="Aktivitetskategori" ma:fieldId="{c9cd366c-c722-4102-95b9-eacffbd73909}" ma:sspId="c94f65f0-adaa-4e77-b268-a4f99eefe5fc" ma:termSetId="87ed9f0f-1fdd-47f5-a4b5-c96124763a1f" ma:anchorId="00000000-0000-0000-0000-000000000000" ma:open="false" ma:isKeyword="false">
      <xsd:complexType>
        <xsd:sequence>
          <xsd:element ref="pc:Terms" minOccurs="0" maxOccurs="1"/>
        </xsd:sequence>
      </xsd:complexType>
    </xsd:element>
    <xsd:element name="Diarienummer" ma:index="17" nillable="true" ma:displayName="Diarienummer" ma:description="" ma:internalName="Diarienummer">
      <xsd:simpleType>
        <xsd:restriction base="dms:Text"/>
      </xsd:simpleType>
    </xsd:element>
    <xsd:element name="Nyckelord" ma:index="18" nillable="true" ma:displayName="Nyckelord" ma:description="" ma:internalName="Nyckelord">
      <xsd:simpleType>
        <xsd:restriction base="dms:Text"/>
      </xsd:simpleType>
    </xsd:element>
    <xsd:element name="Sekretess" ma:index="19" nillable="true" ma:displayName="Sekretess m.m." ma:description="Dokumentet innehåller uppgifter som kan antas vara hemliga enligt SekrL eller som är mycket skyddsvärda av någon annan anledning." ma:internalName="Sekretess">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099632a-6c7c-45b2-b4cc-163a75785fd4" elementFormDefault="qualified">
    <xsd:import namespace="http://schemas.microsoft.com/office/2006/documentManagement/types"/>
    <xsd:import namespace="http://schemas.microsoft.com/office/infopath/2007/PartnerControls"/>
    <xsd:element name="RKOrdnaClass" ma:index="20" nillable="true" ma:displayName="Klass" ma:hidden="true" ma:internalName="RKOrdnaClass">
      <xsd:simpleType>
        <xsd:restriction base="dms:Text"/>
      </xsd:simpleType>
    </xsd:element>
    <xsd:element name="RKOrdnaCheckInComment" ma:index="22" nillable="true" ma:displayName="Incheckningskommentar" ma:hidden="true" ma:internalName="RKOrdnaCheckInComment">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ma:displayName="Kategori"/>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True</openByDefault>
  <xsnScope/>
</customXsn>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03F2F8F2-427D-4578-AF88-B5ECF55974E9}"/>
</file>

<file path=customXml/itemProps2.xml><?xml version="1.0" encoding="utf-8"?>
<ds:datastoreItem xmlns:ds="http://schemas.openxmlformats.org/officeDocument/2006/customXml" ds:itemID="{5BF6936D-329A-482C-80B4-F143022F4A8B}"/>
</file>

<file path=customXml/itemProps3.xml><?xml version="1.0" encoding="utf-8"?>
<ds:datastoreItem xmlns:ds="http://schemas.openxmlformats.org/officeDocument/2006/customXml" ds:itemID="{2550693F-C452-45D9-A521-7D9788668C44}"/>
</file>

<file path=customXml/itemProps4.xml><?xml version="1.0" encoding="utf-8"?>
<ds:datastoreItem xmlns:ds="http://schemas.openxmlformats.org/officeDocument/2006/customXml" ds:itemID="{66F9C36F-ED8E-4567-9BCC-179F7B778010}"/>
</file>

<file path=customXml/itemProps5.xml><?xml version="1.0" encoding="utf-8"?>
<ds:datastoreItem xmlns:ds="http://schemas.openxmlformats.org/officeDocument/2006/customXml" ds:itemID="{93D76C50-E066-4C6F-97A1-D98CE00827C7}"/>
</file>

<file path=customXml/itemProps6.xml><?xml version="1.0" encoding="utf-8"?>
<ds:datastoreItem xmlns:ds="http://schemas.openxmlformats.org/officeDocument/2006/customXml" ds:itemID="{09CA540A-A084-4C7B-83BA-C1295F394232}"/>
</file>

<file path=customXml/itemProps7.xml><?xml version="1.0" encoding="utf-8"?>
<ds:datastoreItem xmlns:ds="http://schemas.openxmlformats.org/officeDocument/2006/customXml" ds:itemID="{0908FD89-0083-4B96-B1F4-6A67DA23A2A3}"/>
</file>

<file path=docProps/app.xml><?xml version="1.0" encoding="utf-8"?>
<Properties xmlns="http://schemas.openxmlformats.org/officeDocument/2006/extended-properties" xmlns:vt="http://schemas.openxmlformats.org/officeDocument/2006/docPropsVTypes">
  <Template>RkProp</Template>
  <TotalTime>0</TotalTime>
  <Pages>122</Pages>
  <Words>60495</Words>
  <Characters>320626</Characters>
  <Application>Microsoft Office Word</Application>
  <DocSecurity>0</DocSecurity>
  <Lines>2671</Lines>
  <Paragraphs>760</Paragraphs>
  <ScaleCrop>false</ScaleCrop>
  <HeadingPairs>
    <vt:vector size="2" baseType="variant">
      <vt:variant>
        <vt:lpstr>Rubrik</vt:lpstr>
      </vt:variant>
      <vt:variant>
        <vt:i4>1</vt:i4>
      </vt:variant>
    </vt:vector>
  </HeadingPairs>
  <TitlesOfParts>
    <vt:vector size="1" baseType="lpstr">
      <vt:lpstr>Regeringens proposition</vt:lpstr>
    </vt:vector>
  </TitlesOfParts>
  <Company>RK</Company>
  <LinksUpToDate>false</LinksUpToDate>
  <CharactersWithSpaces>380361</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proposition</dc:title>
  <dc:creator>Ulrika Ljungdahl</dc:creator>
  <cp:lastModifiedBy>Monica Odevik</cp:lastModifiedBy>
  <cp:revision>2</cp:revision>
  <cp:lastPrinted>2013-04-03T13:55:00Z</cp:lastPrinted>
  <dcterms:created xsi:type="dcterms:W3CDTF">2013-04-03T14:54:00Z</dcterms:created>
  <dcterms:modified xsi:type="dcterms:W3CDTF">2013-04-03T14:54:00Z</dcterms:modified>
  <cp:category>Regeringens skrivelse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epID">
    <vt:lpwstr>6;0;0;529</vt:lpwstr>
  </property>
  <property fmtid="{D5CDD505-2E9C-101B-9397-08002B2CF9AE}" pid="3" name="Sprak">
    <vt:lpwstr>Svenska</vt:lpwstr>
  </property>
  <property fmtid="{D5CDD505-2E9C-101B-9397-08002B2CF9AE}" pid="4" name="DokID">
    <vt:i4>16</vt:i4>
  </property>
  <property fmtid="{D5CDD505-2E9C-101B-9397-08002B2CF9AE}" pid="5" name="ContentTypeId">
    <vt:lpwstr>0x01010053E1D612BA3F4E21AA250ECD751942B30090819ADAB6BA3B4580D81C843F6B3AD3</vt:lpwstr>
  </property>
  <property fmtid="{D5CDD505-2E9C-101B-9397-08002B2CF9AE}" pid="6" name="_dlc_DocIdItemGuid">
    <vt:lpwstr>ca0bcdde-42ad-4893-a897-ae694f1b1cda</vt:lpwstr>
  </property>
</Properties>
</file>